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75" r:id="rId3"/>
    <p:sldId id="276" r:id="rId4"/>
    <p:sldId id="257" r:id="rId5"/>
    <p:sldId id="258" r:id="rId6"/>
    <p:sldId id="259" r:id="rId7"/>
    <p:sldId id="260" r:id="rId8"/>
    <p:sldId id="266" r:id="rId9"/>
    <p:sldId id="261" r:id="rId10"/>
    <p:sldId id="278" r:id="rId11"/>
    <p:sldId id="267" r:id="rId12"/>
    <p:sldId id="268" r:id="rId13"/>
    <p:sldId id="282" r:id="rId14"/>
    <p:sldId id="283" r:id="rId15"/>
    <p:sldId id="269" r:id="rId16"/>
    <p:sldId id="270" r:id="rId17"/>
    <p:sldId id="281" r:id="rId18"/>
    <p:sldId id="280" r:id="rId19"/>
    <p:sldId id="279"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65" autoAdjust="0"/>
  </p:normalViewPr>
  <p:slideViewPr>
    <p:cSldViewPr snapToGrid="0">
      <p:cViewPr>
        <p:scale>
          <a:sx n="90" d="100"/>
          <a:sy n="90" d="100"/>
        </p:scale>
        <p:origin x="1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C894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Hoja1!$G$4:$G$9</c:f>
              <c:strCache>
                <c:ptCount val="6"/>
                <c:pt idx="0">
                  <c:v>El gasto en cocinar es más bajo</c:v>
                </c:pt>
                <c:pt idx="1">
                  <c:v>Se cuenta con más hornillas</c:v>
                </c:pt>
                <c:pt idx="2">
                  <c:v>La comida tiene otro sabor</c:v>
                </c:pt>
                <c:pt idx="3">
                  <c:v>No se sabe cómo calcular el tiempo de cocción</c:v>
                </c:pt>
                <c:pt idx="4">
                  <c:v>Se pueden utilizar todo tipo de olla</c:v>
                </c:pt>
                <c:pt idx="5">
                  <c:v>Por costumbre</c:v>
                </c:pt>
              </c:strCache>
            </c:strRef>
          </c:cat>
          <c:val>
            <c:numRef>
              <c:f>Hoja1!$I$4:$I$9</c:f>
              <c:numCache>
                <c:formatCode>0%</c:formatCode>
                <c:ptCount val="6"/>
                <c:pt idx="0">
                  <c:v>1</c:v>
                </c:pt>
                <c:pt idx="1">
                  <c:v>0.52</c:v>
                </c:pt>
                <c:pt idx="2">
                  <c:v>0.77333333333333332</c:v>
                </c:pt>
                <c:pt idx="3">
                  <c:v>0.56000000000000005</c:v>
                </c:pt>
                <c:pt idx="4">
                  <c:v>0.92</c:v>
                </c:pt>
                <c:pt idx="5">
                  <c:v>0.76</c:v>
                </c:pt>
              </c:numCache>
            </c:numRef>
          </c:val>
          <c:extLst xmlns:c16r2="http://schemas.microsoft.com/office/drawing/2015/06/chart">
            <c:ext xmlns:c16="http://schemas.microsoft.com/office/drawing/2014/chart" uri="{C3380CC4-5D6E-409C-BE32-E72D297353CC}">
              <c16:uniqueId val="{00000000-1225-4807-9071-2D1EC981D683}"/>
            </c:ext>
          </c:extLst>
        </c:ser>
        <c:dLbls>
          <c:dLblPos val="outEnd"/>
          <c:showLegendKey val="0"/>
          <c:showVal val="1"/>
          <c:showCatName val="0"/>
          <c:showSerName val="0"/>
          <c:showPercent val="0"/>
          <c:showBubbleSize val="0"/>
        </c:dLbls>
        <c:gapWidth val="444"/>
        <c:overlap val="-90"/>
        <c:axId val="83327232"/>
        <c:axId val="83350656"/>
      </c:barChart>
      <c:catAx>
        <c:axId val="83327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83350656"/>
        <c:crosses val="autoZero"/>
        <c:auto val="1"/>
        <c:lblAlgn val="ctr"/>
        <c:lblOffset val="100"/>
        <c:noMultiLvlLbl val="0"/>
      </c:catAx>
      <c:valAx>
        <c:axId val="83350656"/>
        <c:scaling>
          <c:orientation val="minMax"/>
        </c:scaling>
        <c:delete val="1"/>
        <c:axPos val="l"/>
        <c:numFmt formatCode="0%" sourceLinked="1"/>
        <c:majorTickMark val="none"/>
        <c:minorTickMark val="none"/>
        <c:tickLblPos val="nextTo"/>
        <c:crossAx val="83327232"/>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AB0B8-6B06-4D52-AAB8-62FB874D4BE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ES"/>
        </a:p>
      </dgm:t>
    </dgm:pt>
    <dgm:pt modelId="{0CEA11AA-BA8E-48B4-A9D5-C14F8145C6D5}">
      <dgm:prSet phldrT="[Texto]"/>
      <dgm:spPr/>
      <dgm:t>
        <a:bodyPr/>
        <a:lstStyle/>
        <a:p>
          <a:r>
            <a:rPr lang="es-EC" dirty="0">
              <a:solidFill>
                <a:schemeClr val="tx1"/>
              </a:solidFill>
            </a:rPr>
            <a:t>General</a:t>
          </a:r>
          <a:endParaRPr lang="es-ES" dirty="0">
            <a:solidFill>
              <a:schemeClr val="tx1"/>
            </a:solidFill>
          </a:endParaRPr>
        </a:p>
      </dgm:t>
    </dgm:pt>
    <dgm:pt modelId="{28986284-5ABC-445A-8FCC-59F1F5284AFF}" type="parTrans" cxnId="{C90D9569-50DA-43B8-B6B5-C0C80EC1F78D}">
      <dgm:prSet/>
      <dgm:spPr/>
      <dgm:t>
        <a:bodyPr/>
        <a:lstStyle/>
        <a:p>
          <a:endParaRPr lang="es-ES"/>
        </a:p>
      </dgm:t>
    </dgm:pt>
    <dgm:pt modelId="{323AEF74-4579-42B1-BFDD-2D56268C972E}" type="sibTrans" cxnId="{C90D9569-50DA-43B8-B6B5-C0C80EC1F78D}">
      <dgm:prSet/>
      <dgm:spPr/>
      <dgm:t>
        <a:bodyPr/>
        <a:lstStyle/>
        <a:p>
          <a:endParaRPr lang="es-ES"/>
        </a:p>
      </dgm:t>
    </dgm:pt>
    <dgm:pt modelId="{A9ACD789-CBDD-407F-8238-AD39A989DB48}">
      <dgm:prSet phldrT="[Texto]" custT="1"/>
      <dgm:spPr/>
      <dgm:t>
        <a:bodyPr/>
        <a:lstStyle/>
        <a:p>
          <a:pPr>
            <a:buFont typeface="Symbol" panose="05050102010706020507" pitchFamily="18" charset="2"/>
            <a:buChar char=""/>
          </a:pPr>
          <a:r>
            <a:rPr lang="es-ES" sz="1400" dirty="0"/>
            <a:t>Analizar el impacto que genera la utilización de cocinas de inducción en relación a las cocinas a gas, mediante la investigación aplicada a los residentes de la parroquia urbana de Cotocollao del DM. de Quito, con la finalidad de conocer </a:t>
          </a:r>
          <a:r>
            <a:rPr lang="es-ES" sz="1400" dirty="0" smtClean="0"/>
            <a:t>cuál de las dos opciones es más beneficiosa económicamente una vez que se elimine el subsidio al gas.</a:t>
          </a:r>
          <a:endParaRPr lang="es-ES" sz="1400" dirty="0"/>
        </a:p>
      </dgm:t>
    </dgm:pt>
    <dgm:pt modelId="{895E8961-0D74-4343-BFB2-5477E117ED4D}" type="parTrans" cxnId="{6563FCD6-E1E9-44A6-8C9B-DFF3E1D3C0D5}">
      <dgm:prSet/>
      <dgm:spPr/>
      <dgm:t>
        <a:bodyPr/>
        <a:lstStyle/>
        <a:p>
          <a:endParaRPr lang="es-ES"/>
        </a:p>
      </dgm:t>
    </dgm:pt>
    <dgm:pt modelId="{529A7D96-812E-4AD6-8D5C-03C323076B84}" type="sibTrans" cxnId="{6563FCD6-E1E9-44A6-8C9B-DFF3E1D3C0D5}">
      <dgm:prSet/>
      <dgm:spPr/>
      <dgm:t>
        <a:bodyPr/>
        <a:lstStyle/>
        <a:p>
          <a:endParaRPr lang="es-ES"/>
        </a:p>
      </dgm:t>
    </dgm:pt>
    <dgm:pt modelId="{40E4CC4E-FE6F-43A8-AA2E-2BFB1CC6EFD8}">
      <dgm:prSet phldrT="[Texto]"/>
      <dgm:spPr/>
      <dgm:t>
        <a:bodyPr/>
        <a:lstStyle/>
        <a:p>
          <a:r>
            <a:rPr lang="es-EC" dirty="0" smtClean="0">
              <a:solidFill>
                <a:schemeClr val="tx1"/>
              </a:solidFill>
            </a:rPr>
            <a:t>Específicos</a:t>
          </a:r>
          <a:endParaRPr lang="es-ES" dirty="0">
            <a:solidFill>
              <a:schemeClr val="tx1"/>
            </a:solidFill>
          </a:endParaRPr>
        </a:p>
      </dgm:t>
    </dgm:pt>
    <dgm:pt modelId="{2F50B51D-181C-4DBF-AAE2-BF9EBBFABD2E}" type="parTrans" cxnId="{C36FDDCB-6C29-4968-856B-1119ACEB5C1F}">
      <dgm:prSet/>
      <dgm:spPr/>
      <dgm:t>
        <a:bodyPr/>
        <a:lstStyle/>
        <a:p>
          <a:endParaRPr lang="es-ES"/>
        </a:p>
      </dgm:t>
    </dgm:pt>
    <dgm:pt modelId="{49CD9723-E9FB-4445-A43D-9411F7FF2150}" type="sibTrans" cxnId="{C36FDDCB-6C29-4968-856B-1119ACEB5C1F}">
      <dgm:prSet/>
      <dgm:spPr/>
      <dgm:t>
        <a:bodyPr/>
        <a:lstStyle/>
        <a:p>
          <a:endParaRPr lang="es-ES"/>
        </a:p>
      </dgm:t>
    </dgm:pt>
    <dgm:pt modelId="{95994F4E-D532-4D7B-8513-B91700D566AE}">
      <dgm:prSet phldrT="[Texto]"/>
      <dgm:spPr/>
      <dgm:t>
        <a:bodyPr/>
        <a:lstStyle/>
        <a:p>
          <a:pPr>
            <a:buFont typeface="Symbol" panose="05050102010706020507" pitchFamily="18" charset="2"/>
            <a:buChar char=""/>
          </a:pPr>
          <a:r>
            <a:rPr lang="es-ES" dirty="0" smtClean="0">
              <a:latin typeface="Arial" panose="020B0604020202020204" pitchFamily="34" charset="0"/>
              <a:cs typeface="Arial" panose="020B0604020202020204" pitchFamily="34" charset="0"/>
            </a:rPr>
            <a:t>- Realizar </a:t>
          </a:r>
          <a:r>
            <a:rPr lang="es-ES" dirty="0">
              <a:latin typeface="Arial" panose="020B0604020202020204" pitchFamily="34" charset="0"/>
              <a:cs typeface="Arial" panose="020B0604020202020204" pitchFamily="34" charset="0"/>
            </a:rPr>
            <a:t>un diagnóstico situacional en el que se establezcan los factores que mantienen una influencia en la temática en estudio, tanto interna como externamente.</a:t>
          </a:r>
        </a:p>
      </dgm:t>
    </dgm:pt>
    <dgm:pt modelId="{78FE1525-707E-4864-B202-E387F5C07340}" type="parTrans" cxnId="{CBFDF888-837C-4A4D-93C2-C2635273E383}">
      <dgm:prSet/>
      <dgm:spPr/>
      <dgm:t>
        <a:bodyPr/>
        <a:lstStyle/>
        <a:p>
          <a:endParaRPr lang="es-ES"/>
        </a:p>
      </dgm:t>
    </dgm:pt>
    <dgm:pt modelId="{00D420D6-DA4A-4570-B5E3-C4899C4E60B2}" type="sibTrans" cxnId="{CBFDF888-837C-4A4D-93C2-C2635273E383}">
      <dgm:prSet/>
      <dgm:spPr/>
      <dgm:t>
        <a:bodyPr/>
        <a:lstStyle/>
        <a:p>
          <a:endParaRPr lang="es-ES"/>
        </a:p>
      </dgm:t>
    </dgm:pt>
    <dgm:pt modelId="{767BF9DD-0D24-4264-AC28-0414A9868E6D}">
      <dgm:prSet/>
      <dgm:spPr/>
      <dgm:t>
        <a:bodyPr/>
        <a:lstStyle/>
        <a:p>
          <a:pPr>
            <a:buFont typeface="Symbol" panose="05050102010706020507" pitchFamily="18" charset="2"/>
            <a:buChar char=""/>
          </a:pPr>
          <a:r>
            <a:rPr lang="es-ES" dirty="0" smtClean="0">
              <a:latin typeface="Arial" panose="020B0604020202020204" pitchFamily="34" charset="0"/>
              <a:cs typeface="Arial" panose="020B0604020202020204" pitchFamily="34" charset="0"/>
            </a:rPr>
            <a:t>- Desarrollar </a:t>
          </a:r>
          <a:r>
            <a:rPr lang="es-ES" dirty="0">
              <a:latin typeface="Arial" panose="020B0604020202020204" pitchFamily="34" charset="0"/>
              <a:cs typeface="Arial" panose="020B0604020202020204" pitchFamily="34" charset="0"/>
            </a:rPr>
            <a:t>una investigación de campo en la que se pueda recopilar los datos necesarios para establecer la </a:t>
          </a:r>
          <a:r>
            <a:rPr lang="es-ES" dirty="0" smtClean="0">
              <a:latin typeface="Arial" panose="020B0604020202020204" pitchFamily="34" charset="0"/>
              <a:cs typeface="Arial" panose="020B0604020202020204" pitchFamily="34" charset="0"/>
            </a:rPr>
            <a:t>opinión </a:t>
          </a:r>
          <a:r>
            <a:rPr lang="es-ES" dirty="0">
              <a:latin typeface="Arial" panose="020B0604020202020204" pitchFamily="34" charset="0"/>
              <a:cs typeface="Arial" panose="020B0604020202020204" pitchFamily="34" charset="0"/>
            </a:rPr>
            <a:t>de los usuarios, lo que permitirá conocer el impacto económico del cambio de cocina de gas a inducción.</a:t>
          </a:r>
        </a:p>
      </dgm:t>
    </dgm:pt>
    <dgm:pt modelId="{7158FA86-0BE0-44AB-ADF7-E0EE5AF3B78F}" type="parTrans" cxnId="{DDADF2C7-3037-4AAD-B0C2-E99419AD142C}">
      <dgm:prSet/>
      <dgm:spPr/>
      <dgm:t>
        <a:bodyPr/>
        <a:lstStyle/>
        <a:p>
          <a:endParaRPr lang="es-ES"/>
        </a:p>
      </dgm:t>
    </dgm:pt>
    <dgm:pt modelId="{4D7FABB2-82A1-4916-9603-78D0110930B4}" type="sibTrans" cxnId="{DDADF2C7-3037-4AAD-B0C2-E99419AD142C}">
      <dgm:prSet/>
      <dgm:spPr/>
      <dgm:t>
        <a:bodyPr/>
        <a:lstStyle/>
        <a:p>
          <a:endParaRPr lang="es-ES"/>
        </a:p>
      </dgm:t>
    </dgm:pt>
    <dgm:pt modelId="{6CE7B8E3-F72B-420C-8FA5-0DA04F274826}">
      <dgm:prSet/>
      <dgm:spPr/>
      <dgm:t>
        <a:bodyPr/>
        <a:lstStyle/>
        <a:p>
          <a:pPr>
            <a:buFont typeface="Symbol" panose="05050102010706020507" pitchFamily="18" charset="2"/>
            <a:buChar char=""/>
          </a:pPr>
          <a:r>
            <a:rPr lang="es-ES" dirty="0" smtClean="0">
              <a:latin typeface="Arial" panose="020B0604020202020204" pitchFamily="34" charset="0"/>
              <a:cs typeface="Arial" panose="020B0604020202020204" pitchFamily="34" charset="0"/>
            </a:rPr>
            <a:t>- Realizar un análisis de costos de la utilización de cocinas </a:t>
          </a:r>
          <a:r>
            <a:rPr lang="es-ES" dirty="0">
              <a:latin typeface="Arial" panose="020B0604020202020204" pitchFamily="34" charset="0"/>
              <a:cs typeface="Arial" panose="020B0604020202020204" pitchFamily="34" charset="0"/>
            </a:rPr>
            <a:t>de inducción en relación con las cocinas de gas, con la finalidad de conocer las ventajas de dicho cambio.</a:t>
          </a:r>
        </a:p>
      </dgm:t>
    </dgm:pt>
    <dgm:pt modelId="{09C5F1A4-5051-41B2-8BD3-1BED10498C80}" type="parTrans" cxnId="{81C98E81-E058-4377-BCDF-EBF83E07079B}">
      <dgm:prSet/>
      <dgm:spPr/>
      <dgm:t>
        <a:bodyPr/>
        <a:lstStyle/>
        <a:p>
          <a:endParaRPr lang="es-ES"/>
        </a:p>
      </dgm:t>
    </dgm:pt>
    <dgm:pt modelId="{E9A19E4C-F7ED-43C2-8F74-0D870D3A7B95}" type="sibTrans" cxnId="{81C98E81-E058-4377-BCDF-EBF83E07079B}">
      <dgm:prSet/>
      <dgm:spPr/>
      <dgm:t>
        <a:bodyPr/>
        <a:lstStyle/>
        <a:p>
          <a:endParaRPr lang="es-ES"/>
        </a:p>
      </dgm:t>
    </dgm:pt>
    <dgm:pt modelId="{54F1EE1A-DF2D-4282-A179-726E52458579}" type="pres">
      <dgm:prSet presAssocID="{28FAB0B8-6B06-4D52-AAB8-62FB874D4BEE}" presName="Name0" presStyleCnt="0">
        <dgm:presLayoutVars>
          <dgm:dir/>
          <dgm:animLvl val="lvl"/>
          <dgm:resizeHandles/>
        </dgm:presLayoutVars>
      </dgm:prSet>
      <dgm:spPr/>
      <dgm:t>
        <a:bodyPr/>
        <a:lstStyle/>
        <a:p>
          <a:endParaRPr lang="es-EC"/>
        </a:p>
      </dgm:t>
    </dgm:pt>
    <dgm:pt modelId="{EBC956CE-672B-400B-B10A-F030D2DE74B5}" type="pres">
      <dgm:prSet presAssocID="{0CEA11AA-BA8E-48B4-A9D5-C14F8145C6D5}" presName="linNode" presStyleCnt="0"/>
      <dgm:spPr/>
    </dgm:pt>
    <dgm:pt modelId="{87A8AE68-A5C4-4199-866F-5636CDBAFE15}" type="pres">
      <dgm:prSet presAssocID="{0CEA11AA-BA8E-48B4-A9D5-C14F8145C6D5}" presName="parentShp" presStyleLbl="node1" presStyleIdx="0" presStyleCnt="2" custScaleY="41072" custLinFactNeighborX="-757" custLinFactNeighborY="4705">
        <dgm:presLayoutVars>
          <dgm:bulletEnabled val="1"/>
        </dgm:presLayoutVars>
      </dgm:prSet>
      <dgm:spPr/>
      <dgm:t>
        <a:bodyPr/>
        <a:lstStyle/>
        <a:p>
          <a:endParaRPr lang="es-EC"/>
        </a:p>
      </dgm:t>
    </dgm:pt>
    <dgm:pt modelId="{55BDF8BD-232E-48BF-88D6-84546CA37EA5}" type="pres">
      <dgm:prSet presAssocID="{0CEA11AA-BA8E-48B4-A9D5-C14F8145C6D5}" presName="childShp" presStyleLbl="bgAccFollowNode1" presStyleIdx="0" presStyleCnt="2" custScaleY="41072" custLinFactNeighborY="3764">
        <dgm:presLayoutVars>
          <dgm:bulletEnabled val="1"/>
        </dgm:presLayoutVars>
      </dgm:prSet>
      <dgm:spPr/>
      <dgm:t>
        <a:bodyPr/>
        <a:lstStyle/>
        <a:p>
          <a:endParaRPr lang="es-EC"/>
        </a:p>
      </dgm:t>
    </dgm:pt>
    <dgm:pt modelId="{1407FAD2-E5B3-4E2A-BD25-96F291623C7B}" type="pres">
      <dgm:prSet presAssocID="{323AEF74-4579-42B1-BFDD-2D56268C972E}" presName="spacing" presStyleCnt="0"/>
      <dgm:spPr/>
    </dgm:pt>
    <dgm:pt modelId="{476B6771-B8E6-4156-8E58-689AF0A28E4C}" type="pres">
      <dgm:prSet presAssocID="{40E4CC4E-FE6F-43A8-AA2E-2BFB1CC6EFD8}" presName="linNode" presStyleCnt="0"/>
      <dgm:spPr/>
    </dgm:pt>
    <dgm:pt modelId="{BAA53CD5-3EFB-4B1A-8AB5-FAD9C8D1A5F6}" type="pres">
      <dgm:prSet presAssocID="{40E4CC4E-FE6F-43A8-AA2E-2BFB1CC6EFD8}" presName="parentShp" presStyleLbl="node1" presStyleIdx="1" presStyleCnt="2" custLinFactNeighborX="1345">
        <dgm:presLayoutVars>
          <dgm:bulletEnabled val="1"/>
        </dgm:presLayoutVars>
      </dgm:prSet>
      <dgm:spPr/>
      <dgm:t>
        <a:bodyPr/>
        <a:lstStyle/>
        <a:p>
          <a:endParaRPr lang="es-EC"/>
        </a:p>
      </dgm:t>
    </dgm:pt>
    <dgm:pt modelId="{655ED635-93B8-4418-B78A-CEDEE3804B3A}" type="pres">
      <dgm:prSet presAssocID="{40E4CC4E-FE6F-43A8-AA2E-2BFB1CC6EFD8}" presName="childShp" presStyleLbl="bgAccFollowNode1" presStyleIdx="1" presStyleCnt="2">
        <dgm:presLayoutVars>
          <dgm:bulletEnabled val="1"/>
        </dgm:presLayoutVars>
      </dgm:prSet>
      <dgm:spPr/>
      <dgm:t>
        <a:bodyPr/>
        <a:lstStyle/>
        <a:p>
          <a:endParaRPr lang="es-EC"/>
        </a:p>
      </dgm:t>
    </dgm:pt>
  </dgm:ptLst>
  <dgm:cxnLst>
    <dgm:cxn modelId="{81C98E81-E058-4377-BCDF-EBF83E07079B}" srcId="{40E4CC4E-FE6F-43A8-AA2E-2BFB1CC6EFD8}" destId="{6CE7B8E3-F72B-420C-8FA5-0DA04F274826}" srcOrd="2" destOrd="0" parTransId="{09C5F1A4-5051-41B2-8BD3-1BED10498C80}" sibTransId="{E9A19E4C-F7ED-43C2-8F74-0D870D3A7B95}"/>
    <dgm:cxn modelId="{C0D12386-8643-4C8E-A7D2-BE21A4619643}" type="presOf" srcId="{40E4CC4E-FE6F-43A8-AA2E-2BFB1CC6EFD8}" destId="{BAA53CD5-3EFB-4B1A-8AB5-FAD9C8D1A5F6}" srcOrd="0" destOrd="0" presId="urn:microsoft.com/office/officeart/2005/8/layout/vList6"/>
    <dgm:cxn modelId="{89AD0CB3-8D13-4A0C-911B-6D152309B825}" type="presOf" srcId="{95994F4E-D532-4D7B-8513-B91700D566AE}" destId="{655ED635-93B8-4418-B78A-CEDEE3804B3A}" srcOrd="0" destOrd="0" presId="urn:microsoft.com/office/officeart/2005/8/layout/vList6"/>
    <dgm:cxn modelId="{08BD619D-E920-4F0C-A5D3-12871012C355}" type="presOf" srcId="{6CE7B8E3-F72B-420C-8FA5-0DA04F274826}" destId="{655ED635-93B8-4418-B78A-CEDEE3804B3A}" srcOrd="0" destOrd="2" presId="urn:microsoft.com/office/officeart/2005/8/layout/vList6"/>
    <dgm:cxn modelId="{4944E358-0035-48C4-AFD7-D14B8332F0B9}" type="presOf" srcId="{28FAB0B8-6B06-4D52-AAB8-62FB874D4BEE}" destId="{54F1EE1A-DF2D-4282-A179-726E52458579}" srcOrd="0" destOrd="0" presId="urn:microsoft.com/office/officeart/2005/8/layout/vList6"/>
    <dgm:cxn modelId="{C90D9569-50DA-43B8-B6B5-C0C80EC1F78D}" srcId="{28FAB0B8-6B06-4D52-AAB8-62FB874D4BEE}" destId="{0CEA11AA-BA8E-48B4-A9D5-C14F8145C6D5}" srcOrd="0" destOrd="0" parTransId="{28986284-5ABC-445A-8FCC-59F1F5284AFF}" sibTransId="{323AEF74-4579-42B1-BFDD-2D56268C972E}"/>
    <dgm:cxn modelId="{DDADF2C7-3037-4AAD-B0C2-E99419AD142C}" srcId="{40E4CC4E-FE6F-43A8-AA2E-2BFB1CC6EFD8}" destId="{767BF9DD-0D24-4264-AC28-0414A9868E6D}" srcOrd="1" destOrd="0" parTransId="{7158FA86-0BE0-44AB-ADF7-E0EE5AF3B78F}" sibTransId="{4D7FABB2-82A1-4916-9603-78D0110930B4}"/>
    <dgm:cxn modelId="{CBFDF888-837C-4A4D-93C2-C2635273E383}" srcId="{40E4CC4E-FE6F-43A8-AA2E-2BFB1CC6EFD8}" destId="{95994F4E-D532-4D7B-8513-B91700D566AE}" srcOrd="0" destOrd="0" parTransId="{78FE1525-707E-4864-B202-E387F5C07340}" sibTransId="{00D420D6-DA4A-4570-B5E3-C4899C4E60B2}"/>
    <dgm:cxn modelId="{C757A6DC-DB8C-4D01-9B17-59756F13153A}" type="presOf" srcId="{0CEA11AA-BA8E-48B4-A9D5-C14F8145C6D5}" destId="{87A8AE68-A5C4-4199-866F-5636CDBAFE15}" srcOrd="0" destOrd="0" presId="urn:microsoft.com/office/officeart/2005/8/layout/vList6"/>
    <dgm:cxn modelId="{C36FDDCB-6C29-4968-856B-1119ACEB5C1F}" srcId="{28FAB0B8-6B06-4D52-AAB8-62FB874D4BEE}" destId="{40E4CC4E-FE6F-43A8-AA2E-2BFB1CC6EFD8}" srcOrd="1" destOrd="0" parTransId="{2F50B51D-181C-4DBF-AAE2-BF9EBBFABD2E}" sibTransId="{49CD9723-E9FB-4445-A43D-9411F7FF2150}"/>
    <dgm:cxn modelId="{6563FCD6-E1E9-44A6-8C9B-DFF3E1D3C0D5}" srcId="{0CEA11AA-BA8E-48B4-A9D5-C14F8145C6D5}" destId="{A9ACD789-CBDD-407F-8238-AD39A989DB48}" srcOrd="0" destOrd="0" parTransId="{895E8961-0D74-4343-BFB2-5477E117ED4D}" sibTransId="{529A7D96-812E-4AD6-8D5C-03C323076B84}"/>
    <dgm:cxn modelId="{56542EDE-B911-40DE-AD08-41D57909D67F}" type="presOf" srcId="{A9ACD789-CBDD-407F-8238-AD39A989DB48}" destId="{55BDF8BD-232E-48BF-88D6-84546CA37EA5}" srcOrd="0" destOrd="0" presId="urn:microsoft.com/office/officeart/2005/8/layout/vList6"/>
    <dgm:cxn modelId="{A0C43830-E3D7-46EE-A17B-76E677FC87C3}" type="presOf" srcId="{767BF9DD-0D24-4264-AC28-0414A9868E6D}" destId="{655ED635-93B8-4418-B78A-CEDEE3804B3A}" srcOrd="0" destOrd="1" presId="urn:microsoft.com/office/officeart/2005/8/layout/vList6"/>
    <dgm:cxn modelId="{4B5C92E6-FD61-47F5-BABA-B8107621E49A}" type="presParOf" srcId="{54F1EE1A-DF2D-4282-A179-726E52458579}" destId="{EBC956CE-672B-400B-B10A-F030D2DE74B5}" srcOrd="0" destOrd="0" presId="urn:microsoft.com/office/officeart/2005/8/layout/vList6"/>
    <dgm:cxn modelId="{EB193204-BCD3-476A-82E5-6CAE61978A91}" type="presParOf" srcId="{EBC956CE-672B-400B-B10A-F030D2DE74B5}" destId="{87A8AE68-A5C4-4199-866F-5636CDBAFE15}" srcOrd="0" destOrd="0" presId="urn:microsoft.com/office/officeart/2005/8/layout/vList6"/>
    <dgm:cxn modelId="{CD11DDA0-89C6-4FEF-AAA6-12B4CD7DE212}" type="presParOf" srcId="{EBC956CE-672B-400B-B10A-F030D2DE74B5}" destId="{55BDF8BD-232E-48BF-88D6-84546CA37EA5}" srcOrd="1" destOrd="0" presId="urn:microsoft.com/office/officeart/2005/8/layout/vList6"/>
    <dgm:cxn modelId="{06D6664D-1380-42FF-B427-0F9D0F988396}" type="presParOf" srcId="{54F1EE1A-DF2D-4282-A179-726E52458579}" destId="{1407FAD2-E5B3-4E2A-BD25-96F291623C7B}" srcOrd="1" destOrd="0" presId="urn:microsoft.com/office/officeart/2005/8/layout/vList6"/>
    <dgm:cxn modelId="{F5743D20-6474-4790-AA57-4519D09BE7D1}" type="presParOf" srcId="{54F1EE1A-DF2D-4282-A179-726E52458579}" destId="{476B6771-B8E6-4156-8E58-689AF0A28E4C}" srcOrd="2" destOrd="0" presId="urn:microsoft.com/office/officeart/2005/8/layout/vList6"/>
    <dgm:cxn modelId="{EC06DDC6-D40A-4896-85D2-DC0DB50A12C6}" type="presParOf" srcId="{476B6771-B8E6-4156-8E58-689AF0A28E4C}" destId="{BAA53CD5-3EFB-4B1A-8AB5-FAD9C8D1A5F6}" srcOrd="0" destOrd="0" presId="urn:microsoft.com/office/officeart/2005/8/layout/vList6"/>
    <dgm:cxn modelId="{BBA0ECD1-3C81-43AB-B57D-24E823ED6884}" type="presParOf" srcId="{476B6771-B8E6-4156-8E58-689AF0A28E4C}" destId="{655ED635-93B8-4418-B78A-CEDEE3804B3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C6C3F6-8A5A-4F00-A2A5-13224C1FB5EB}"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S"/>
        </a:p>
      </dgm:t>
    </dgm:pt>
    <dgm:pt modelId="{3BD57D9A-B556-4994-BD0C-32B6C87B2BED}">
      <dgm:prSet phldrT="[Texto]" custT="1"/>
      <dgm:spPr/>
      <dgm:t>
        <a:bodyPr/>
        <a:lstStyle/>
        <a:p>
          <a:r>
            <a:rPr lang="es-EC" sz="3600" b="1" dirty="0">
              <a:ln w="9525">
                <a:prstDash val="solid"/>
              </a:ln>
              <a:effectLst>
                <a:outerShdw blurRad="38100" dist="38100" dir="2700000" algn="tl">
                  <a:srgbClr val="000000">
                    <a:alpha val="43137"/>
                  </a:srgbClr>
                </a:outerShdw>
              </a:effectLst>
              <a:latin typeface="Arial Rounded MT Bold" panose="020F0704030504030204" pitchFamily="34" charset="0"/>
            </a:rPr>
            <a:t>HIPÓTESIS</a:t>
          </a:r>
          <a:endParaRPr lang="es-ES" sz="3600" dirty="0"/>
        </a:p>
      </dgm:t>
    </dgm:pt>
    <dgm:pt modelId="{44F1B51C-6D52-4773-9FD6-3D94F4240E82}" type="parTrans" cxnId="{7EB17469-12C2-434D-AD56-E63EBA5F4CB8}">
      <dgm:prSet/>
      <dgm:spPr/>
      <dgm:t>
        <a:bodyPr/>
        <a:lstStyle/>
        <a:p>
          <a:endParaRPr lang="es-ES"/>
        </a:p>
      </dgm:t>
    </dgm:pt>
    <dgm:pt modelId="{6BC8379D-41FB-4C9E-8300-F0F86154CFF1}" type="sibTrans" cxnId="{7EB17469-12C2-434D-AD56-E63EBA5F4CB8}">
      <dgm:prSet/>
      <dgm:spPr/>
      <dgm:t>
        <a:bodyPr/>
        <a:lstStyle/>
        <a:p>
          <a:endParaRPr lang="es-ES"/>
        </a:p>
      </dgm:t>
    </dgm:pt>
    <dgm:pt modelId="{215E4606-890D-4DE2-91B7-3213770A575A}">
      <dgm:prSet phldrT="[Texto]"/>
      <dgm:spPr/>
      <dgm:t>
        <a:bodyPr/>
        <a:lstStyle/>
        <a:p>
          <a:pPr>
            <a:buFont typeface="Symbol" panose="05050102010706020507" pitchFamily="18" charset="2"/>
            <a:buNone/>
          </a:pPr>
          <a:r>
            <a:rPr lang="es-ES" dirty="0">
              <a:solidFill>
                <a:schemeClr val="tx1"/>
              </a:solidFill>
            </a:rPr>
            <a:t>El costo de la energía eléctrica en los hogares que cuentan con una cocina de inducción es mayor que el costo generado por aquellos que aún utilizan cocinas a gas.</a:t>
          </a:r>
        </a:p>
      </dgm:t>
    </dgm:pt>
    <dgm:pt modelId="{32DF0822-6800-4A7A-B77A-1A8072007BA8}" type="parTrans" cxnId="{77937276-B92C-4358-A891-C91ACF2539B4}">
      <dgm:prSet/>
      <dgm:spPr/>
      <dgm:t>
        <a:bodyPr/>
        <a:lstStyle/>
        <a:p>
          <a:endParaRPr lang="es-ES"/>
        </a:p>
      </dgm:t>
    </dgm:pt>
    <dgm:pt modelId="{FC10DF3F-B092-4A2F-81C0-43D10A07AB93}" type="sibTrans" cxnId="{77937276-B92C-4358-A891-C91ACF2539B4}">
      <dgm:prSet/>
      <dgm:spPr/>
      <dgm:t>
        <a:bodyPr/>
        <a:lstStyle/>
        <a:p>
          <a:endParaRPr lang="es-ES"/>
        </a:p>
      </dgm:t>
    </dgm:pt>
    <dgm:pt modelId="{91DA18F1-7445-4DAF-8FBB-99E3ADF6FAB3}" type="pres">
      <dgm:prSet presAssocID="{96C6C3F6-8A5A-4F00-A2A5-13224C1FB5EB}" presName="Name0" presStyleCnt="0">
        <dgm:presLayoutVars>
          <dgm:dir/>
          <dgm:animOne val="branch"/>
          <dgm:animLvl val="lvl"/>
        </dgm:presLayoutVars>
      </dgm:prSet>
      <dgm:spPr/>
      <dgm:t>
        <a:bodyPr/>
        <a:lstStyle/>
        <a:p>
          <a:endParaRPr lang="es-EC"/>
        </a:p>
      </dgm:t>
    </dgm:pt>
    <dgm:pt modelId="{8EB94260-7892-4101-A48E-6012794967B3}" type="pres">
      <dgm:prSet presAssocID="{3BD57D9A-B556-4994-BD0C-32B6C87B2BED}" presName="chaos" presStyleCnt="0"/>
      <dgm:spPr/>
    </dgm:pt>
    <dgm:pt modelId="{0A13FA0B-5167-4CF9-BCD7-B7BEE69908F5}" type="pres">
      <dgm:prSet presAssocID="{3BD57D9A-B556-4994-BD0C-32B6C87B2BED}" presName="parTx1" presStyleLbl="revTx" presStyleIdx="0" presStyleCnt="1"/>
      <dgm:spPr/>
      <dgm:t>
        <a:bodyPr/>
        <a:lstStyle/>
        <a:p>
          <a:endParaRPr lang="es-EC"/>
        </a:p>
      </dgm:t>
    </dgm:pt>
    <dgm:pt modelId="{8A75F980-D0D1-42E0-8DC4-B96874E54506}" type="pres">
      <dgm:prSet presAssocID="{3BD57D9A-B556-4994-BD0C-32B6C87B2BED}" presName="c1" presStyleLbl="node1" presStyleIdx="0" presStyleCnt="19"/>
      <dgm:spPr/>
    </dgm:pt>
    <dgm:pt modelId="{7A96251D-11B6-46C9-BC3E-FB5EA8D636BE}" type="pres">
      <dgm:prSet presAssocID="{3BD57D9A-B556-4994-BD0C-32B6C87B2BED}" presName="c2" presStyleLbl="node1" presStyleIdx="1" presStyleCnt="19"/>
      <dgm:spPr/>
    </dgm:pt>
    <dgm:pt modelId="{91509E82-49B9-4167-B2DA-1840232A66A3}" type="pres">
      <dgm:prSet presAssocID="{3BD57D9A-B556-4994-BD0C-32B6C87B2BED}" presName="c3" presStyleLbl="node1" presStyleIdx="2" presStyleCnt="19"/>
      <dgm:spPr/>
    </dgm:pt>
    <dgm:pt modelId="{666D1E20-7939-4FC5-AD44-466850395A5B}" type="pres">
      <dgm:prSet presAssocID="{3BD57D9A-B556-4994-BD0C-32B6C87B2BED}" presName="c4" presStyleLbl="node1" presStyleIdx="3" presStyleCnt="19"/>
      <dgm:spPr/>
    </dgm:pt>
    <dgm:pt modelId="{0CC50D90-3E3A-41EC-9BE2-D291A3967B4B}" type="pres">
      <dgm:prSet presAssocID="{3BD57D9A-B556-4994-BD0C-32B6C87B2BED}" presName="c5" presStyleLbl="node1" presStyleIdx="4" presStyleCnt="19"/>
      <dgm:spPr/>
    </dgm:pt>
    <dgm:pt modelId="{91A71B24-EBB5-45DA-9CB2-2308A46327D8}" type="pres">
      <dgm:prSet presAssocID="{3BD57D9A-B556-4994-BD0C-32B6C87B2BED}" presName="c6" presStyleLbl="node1" presStyleIdx="5" presStyleCnt="19"/>
      <dgm:spPr/>
    </dgm:pt>
    <dgm:pt modelId="{70A154D0-0493-4943-B99B-4FF5A07E16CA}" type="pres">
      <dgm:prSet presAssocID="{3BD57D9A-B556-4994-BD0C-32B6C87B2BED}" presName="c7" presStyleLbl="node1" presStyleIdx="6" presStyleCnt="19"/>
      <dgm:spPr/>
    </dgm:pt>
    <dgm:pt modelId="{3A57AC9A-AF1B-4C3B-B8E2-803A5C230F55}" type="pres">
      <dgm:prSet presAssocID="{3BD57D9A-B556-4994-BD0C-32B6C87B2BED}" presName="c8" presStyleLbl="node1" presStyleIdx="7" presStyleCnt="19"/>
      <dgm:spPr/>
    </dgm:pt>
    <dgm:pt modelId="{9ED3C0D3-212E-4650-806C-76AA90684612}" type="pres">
      <dgm:prSet presAssocID="{3BD57D9A-B556-4994-BD0C-32B6C87B2BED}" presName="c9" presStyleLbl="node1" presStyleIdx="8" presStyleCnt="19"/>
      <dgm:spPr/>
    </dgm:pt>
    <dgm:pt modelId="{10BE3D4A-6CC1-43AB-BBFE-2EFCC60E7240}" type="pres">
      <dgm:prSet presAssocID="{3BD57D9A-B556-4994-BD0C-32B6C87B2BED}" presName="c10" presStyleLbl="node1" presStyleIdx="9" presStyleCnt="19"/>
      <dgm:spPr/>
    </dgm:pt>
    <dgm:pt modelId="{50D3C4CB-65E5-4C88-99AB-1A92C7FAC029}" type="pres">
      <dgm:prSet presAssocID="{3BD57D9A-B556-4994-BD0C-32B6C87B2BED}" presName="c11" presStyleLbl="node1" presStyleIdx="10" presStyleCnt="19"/>
      <dgm:spPr/>
    </dgm:pt>
    <dgm:pt modelId="{E8ADA2D4-8E5B-48DB-9967-45223BD719CD}" type="pres">
      <dgm:prSet presAssocID="{3BD57D9A-B556-4994-BD0C-32B6C87B2BED}" presName="c12" presStyleLbl="node1" presStyleIdx="11" presStyleCnt="19"/>
      <dgm:spPr/>
    </dgm:pt>
    <dgm:pt modelId="{1C6A87CA-E10D-463A-84E8-8B7DEE0DB87B}" type="pres">
      <dgm:prSet presAssocID="{3BD57D9A-B556-4994-BD0C-32B6C87B2BED}" presName="c13" presStyleLbl="node1" presStyleIdx="12" presStyleCnt="19"/>
      <dgm:spPr/>
    </dgm:pt>
    <dgm:pt modelId="{6FC4F396-6FBB-43F3-81E8-8B885D4E77C0}" type="pres">
      <dgm:prSet presAssocID="{3BD57D9A-B556-4994-BD0C-32B6C87B2BED}" presName="c14" presStyleLbl="node1" presStyleIdx="13" presStyleCnt="19"/>
      <dgm:spPr/>
    </dgm:pt>
    <dgm:pt modelId="{CC06876B-8E10-4405-98E3-08EF41523BBA}" type="pres">
      <dgm:prSet presAssocID="{3BD57D9A-B556-4994-BD0C-32B6C87B2BED}" presName="c15" presStyleLbl="node1" presStyleIdx="14" presStyleCnt="19"/>
      <dgm:spPr/>
    </dgm:pt>
    <dgm:pt modelId="{D11DBF54-1BC3-4182-9C57-82E9E2194BA3}" type="pres">
      <dgm:prSet presAssocID="{3BD57D9A-B556-4994-BD0C-32B6C87B2BED}" presName="c16" presStyleLbl="node1" presStyleIdx="15" presStyleCnt="19"/>
      <dgm:spPr/>
    </dgm:pt>
    <dgm:pt modelId="{DA28C6A2-FDD1-4854-95C8-B1022F6B5E2B}" type="pres">
      <dgm:prSet presAssocID="{3BD57D9A-B556-4994-BD0C-32B6C87B2BED}" presName="c17" presStyleLbl="node1" presStyleIdx="16" presStyleCnt="19"/>
      <dgm:spPr/>
    </dgm:pt>
    <dgm:pt modelId="{4D307E88-BEDE-4DBD-8A57-EF65A089E51F}" type="pres">
      <dgm:prSet presAssocID="{3BD57D9A-B556-4994-BD0C-32B6C87B2BED}" presName="c18" presStyleLbl="node1" presStyleIdx="17" presStyleCnt="19"/>
      <dgm:spPr/>
    </dgm:pt>
    <dgm:pt modelId="{C152CF76-6DFA-4788-8D00-146731A8957C}" type="pres">
      <dgm:prSet presAssocID="{6BC8379D-41FB-4C9E-8300-F0F86154CFF1}" presName="chevronComposite1" presStyleCnt="0"/>
      <dgm:spPr/>
    </dgm:pt>
    <dgm:pt modelId="{EDC9E91D-698A-4C78-9EE6-3C65E2B0D095}" type="pres">
      <dgm:prSet presAssocID="{6BC8379D-41FB-4C9E-8300-F0F86154CFF1}" presName="chevron1" presStyleLbl="sibTrans2D1" presStyleIdx="0" presStyleCnt="2"/>
      <dgm:spPr/>
    </dgm:pt>
    <dgm:pt modelId="{D44E5E4F-098F-481A-9E10-B986275DEF12}" type="pres">
      <dgm:prSet presAssocID="{6BC8379D-41FB-4C9E-8300-F0F86154CFF1}" presName="spChevron1" presStyleCnt="0"/>
      <dgm:spPr/>
    </dgm:pt>
    <dgm:pt modelId="{094E2EF3-DE8D-4FBC-9DF3-4D8F4DDE356E}" type="pres">
      <dgm:prSet presAssocID="{6BC8379D-41FB-4C9E-8300-F0F86154CFF1}" presName="overlap" presStyleCnt="0"/>
      <dgm:spPr/>
    </dgm:pt>
    <dgm:pt modelId="{0B4384CB-A1CF-4074-AEF6-2B516C2FE802}" type="pres">
      <dgm:prSet presAssocID="{6BC8379D-41FB-4C9E-8300-F0F86154CFF1}" presName="chevronComposite2" presStyleCnt="0"/>
      <dgm:spPr/>
    </dgm:pt>
    <dgm:pt modelId="{9E8DFE64-9EA7-478D-B23C-B7FBEF2A2A24}" type="pres">
      <dgm:prSet presAssocID="{6BC8379D-41FB-4C9E-8300-F0F86154CFF1}" presName="chevron2" presStyleLbl="sibTrans2D1" presStyleIdx="1" presStyleCnt="2"/>
      <dgm:spPr/>
    </dgm:pt>
    <dgm:pt modelId="{0E29024B-B2B1-48FC-9CDE-BB25BB3B3F48}" type="pres">
      <dgm:prSet presAssocID="{6BC8379D-41FB-4C9E-8300-F0F86154CFF1}" presName="spChevron2" presStyleCnt="0"/>
      <dgm:spPr/>
    </dgm:pt>
    <dgm:pt modelId="{E9BD9080-D71F-4885-96C8-C7A8A6CF600B}" type="pres">
      <dgm:prSet presAssocID="{215E4606-890D-4DE2-91B7-3213770A575A}" presName="last" presStyleCnt="0"/>
      <dgm:spPr/>
    </dgm:pt>
    <dgm:pt modelId="{CE74B039-3B05-4014-9D67-259D681341B1}" type="pres">
      <dgm:prSet presAssocID="{215E4606-890D-4DE2-91B7-3213770A575A}" presName="circleTx" presStyleLbl="node1" presStyleIdx="18" presStyleCnt="19" custScaleX="184536" custScaleY="127353"/>
      <dgm:spPr/>
      <dgm:t>
        <a:bodyPr/>
        <a:lstStyle/>
        <a:p>
          <a:endParaRPr lang="es-EC"/>
        </a:p>
      </dgm:t>
    </dgm:pt>
    <dgm:pt modelId="{BCB6D2D0-648B-44AA-9CBE-BF8088687B43}" type="pres">
      <dgm:prSet presAssocID="{215E4606-890D-4DE2-91B7-3213770A575A}" presName="spN" presStyleCnt="0"/>
      <dgm:spPr/>
    </dgm:pt>
  </dgm:ptLst>
  <dgm:cxnLst>
    <dgm:cxn modelId="{58DE10C1-267C-47D3-B8EC-37D4237337DE}" type="presOf" srcId="{215E4606-890D-4DE2-91B7-3213770A575A}" destId="{CE74B039-3B05-4014-9D67-259D681341B1}" srcOrd="0" destOrd="0" presId="urn:microsoft.com/office/officeart/2009/3/layout/RandomtoResultProcess"/>
    <dgm:cxn modelId="{7EB17469-12C2-434D-AD56-E63EBA5F4CB8}" srcId="{96C6C3F6-8A5A-4F00-A2A5-13224C1FB5EB}" destId="{3BD57D9A-B556-4994-BD0C-32B6C87B2BED}" srcOrd="0" destOrd="0" parTransId="{44F1B51C-6D52-4773-9FD6-3D94F4240E82}" sibTransId="{6BC8379D-41FB-4C9E-8300-F0F86154CFF1}"/>
    <dgm:cxn modelId="{54A7604F-B521-4418-8DAA-1F6CB73D47B9}" type="presOf" srcId="{96C6C3F6-8A5A-4F00-A2A5-13224C1FB5EB}" destId="{91DA18F1-7445-4DAF-8FBB-99E3ADF6FAB3}" srcOrd="0" destOrd="0" presId="urn:microsoft.com/office/officeart/2009/3/layout/RandomtoResultProcess"/>
    <dgm:cxn modelId="{1F1760D1-D472-4B99-ABCD-451633F62D06}" type="presOf" srcId="{3BD57D9A-B556-4994-BD0C-32B6C87B2BED}" destId="{0A13FA0B-5167-4CF9-BCD7-B7BEE69908F5}" srcOrd="0" destOrd="0" presId="urn:microsoft.com/office/officeart/2009/3/layout/RandomtoResultProcess"/>
    <dgm:cxn modelId="{77937276-B92C-4358-A891-C91ACF2539B4}" srcId="{96C6C3F6-8A5A-4F00-A2A5-13224C1FB5EB}" destId="{215E4606-890D-4DE2-91B7-3213770A575A}" srcOrd="1" destOrd="0" parTransId="{32DF0822-6800-4A7A-B77A-1A8072007BA8}" sibTransId="{FC10DF3F-B092-4A2F-81C0-43D10A07AB93}"/>
    <dgm:cxn modelId="{5654094E-0551-4529-ADB3-FC1EC77C93E1}" type="presParOf" srcId="{91DA18F1-7445-4DAF-8FBB-99E3ADF6FAB3}" destId="{8EB94260-7892-4101-A48E-6012794967B3}" srcOrd="0" destOrd="0" presId="urn:microsoft.com/office/officeart/2009/3/layout/RandomtoResultProcess"/>
    <dgm:cxn modelId="{EC5A48A1-D479-4B06-8450-58AA0D43741A}" type="presParOf" srcId="{8EB94260-7892-4101-A48E-6012794967B3}" destId="{0A13FA0B-5167-4CF9-BCD7-B7BEE69908F5}" srcOrd="0" destOrd="0" presId="urn:microsoft.com/office/officeart/2009/3/layout/RandomtoResultProcess"/>
    <dgm:cxn modelId="{16D63CEC-53BF-4209-8579-BE648F9B68BD}" type="presParOf" srcId="{8EB94260-7892-4101-A48E-6012794967B3}" destId="{8A75F980-D0D1-42E0-8DC4-B96874E54506}" srcOrd="1" destOrd="0" presId="urn:microsoft.com/office/officeart/2009/3/layout/RandomtoResultProcess"/>
    <dgm:cxn modelId="{09FBE73A-A15D-44FF-8A16-7E3337D74616}" type="presParOf" srcId="{8EB94260-7892-4101-A48E-6012794967B3}" destId="{7A96251D-11B6-46C9-BC3E-FB5EA8D636BE}" srcOrd="2" destOrd="0" presId="urn:microsoft.com/office/officeart/2009/3/layout/RandomtoResultProcess"/>
    <dgm:cxn modelId="{CA0D75FD-450B-495A-A8F7-9A7B3E01427D}" type="presParOf" srcId="{8EB94260-7892-4101-A48E-6012794967B3}" destId="{91509E82-49B9-4167-B2DA-1840232A66A3}" srcOrd="3" destOrd="0" presId="urn:microsoft.com/office/officeart/2009/3/layout/RandomtoResultProcess"/>
    <dgm:cxn modelId="{D35C214D-E12D-4B69-8B2A-4D67DBBFF704}" type="presParOf" srcId="{8EB94260-7892-4101-A48E-6012794967B3}" destId="{666D1E20-7939-4FC5-AD44-466850395A5B}" srcOrd="4" destOrd="0" presId="urn:microsoft.com/office/officeart/2009/3/layout/RandomtoResultProcess"/>
    <dgm:cxn modelId="{358D7150-D407-4394-94A8-8BB7FE0D28F4}" type="presParOf" srcId="{8EB94260-7892-4101-A48E-6012794967B3}" destId="{0CC50D90-3E3A-41EC-9BE2-D291A3967B4B}" srcOrd="5" destOrd="0" presId="urn:microsoft.com/office/officeart/2009/3/layout/RandomtoResultProcess"/>
    <dgm:cxn modelId="{373D599E-A7CC-42E5-A7C0-ECC4321D4AE7}" type="presParOf" srcId="{8EB94260-7892-4101-A48E-6012794967B3}" destId="{91A71B24-EBB5-45DA-9CB2-2308A46327D8}" srcOrd="6" destOrd="0" presId="urn:microsoft.com/office/officeart/2009/3/layout/RandomtoResultProcess"/>
    <dgm:cxn modelId="{B2C065B9-AD34-4ED0-BABB-B7546BF47A10}" type="presParOf" srcId="{8EB94260-7892-4101-A48E-6012794967B3}" destId="{70A154D0-0493-4943-B99B-4FF5A07E16CA}" srcOrd="7" destOrd="0" presId="urn:microsoft.com/office/officeart/2009/3/layout/RandomtoResultProcess"/>
    <dgm:cxn modelId="{10896BA0-F624-436F-A719-F90261A15B71}" type="presParOf" srcId="{8EB94260-7892-4101-A48E-6012794967B3}" destId="{3A57AC9A-AF1B-4C3B-B8E2-803A5C230F55}" srcOrd="8" destOrd="0" presId="urn:microsoft.com/office/officeart/2009/3/layout/RandomtoResultProcess"/>
    <dgm:cxn modelId="{20EE8C8A-5669-4993-875B-07B295015F6C}" type="presParOf" srcId="{8EB94260-7892-4101-A48E-6012794967B3}" destId="{9ED3C0D3-212E-4650-806C-76AA90684612}" srcOrd="9" destOrd="0" presId="urn:microsoft.com/office/officeart/2009/3/layout/RandomtoResultProcess"/>
    <dgm:cxn modelId="{1378A31C-C399-4E9C-913D-B688762B2C88}" type="presParOf" srcId="{8EB94260-7892-4101-A48E-6012794967B3}" destId="{10BE3D4A-6CC1-43AB-BBFE-2EFCC60E7240}" srcOrd="10" destOrd="0" presId="urn:microsoft.com/office/officeart/2009/3/layout/RandomtoResultProcess"/>
    <dgm:cxn modelId="{12C4DAB2-7EC9-4CEE-A521-558D88CC96C5}" type="presParOf" srcId="{8EB94260-7892-4101-A48E-6012794967B3}" destId="{50D3C4CB-65E5-4C88-99AB-1A92C7FAC029}" srcOrd="11" destOrd="0" presId="urn:microsoft.com/office/officeart/2009/3/layout/RandomtoResultProcess"/>
    <dgm:cxn modelId="{0589274D-E004-4B6C-A936-B6260102AB72}" type="presParOf" srcId="{8EB94260-7892-4101-A48E-6012794967B3}" destId="{E8ADA2D4-8E5B-48DB-9967-45223BD719CD}" srcOrd="12" destOrd="0" presId="urn:microsoft.com/office/officeart/2009/3/layout/RandomtoResultProcess"/>
    <dgm:cxn modelId="{98CADFDA-7D85-4FFB-A623-B93A70956000}" type="presParOf" srcId="{8EB94260-7892-4101-A48E-6012794967B3}" destId="{1C6A87CA-E10D-463A-84E8-8B7DEE0DB87B}" srcOrd="13" destOrd="0" presId="urn:microsoft.com/office/officeart/2009/3/layout/RandomtoResultProcess"/>
    <dgm:cxn modelId="{FCA56852-D1C1-4D78-BCE3-95184B79649A}" type="presParOf" srcId="{8EB94260-7892-4101-A48E-6012794967B3}" destId="{6FC4F396-6FBB-43F3-81E8-8B885D4E77C0}" srcOrd="14" destOrd="0" presId="urn:microsoft.com/office/officeart/2009/3/layout/RandomtoResultProcess"/>
    <dgm:cxn modelId="{C0FF21B2-D4A6-4D4D-BC9F-55402F16A36E}" type="presParOf" srcId="{8EB94260-7892-4101-A48E-6012794967B3}" destId="{CC06876B-8E10-4405-98E3-08EF41523BBA}" srcOrd="15" destOrd="0" presId="urn:microsoft.com/office/officeart/2009/3/layout/RandomtoResultProcess"/>
    <dgm:cxn modelId="{07FFE0C9-C477-4572-AEC7-2509D9F640E8}" type="presParOf" srcId="{8EB94260-7892-4101-A48E-6012794967B3}" destId="{D11DBF54-1BC3-4182-9C57-82E9E2194BA3}" srcOrd="16" destOrd="0" presId="urn:microsoft.com/office/officeart/2009/3/layout/RandomtoResultProcess"/>
    <dgm:cxn modelId="{EDB726C4-EF6C-4D61-AB8D-FCE1CBC88E5B}" type="presParOf" srcId="{8EB94260-7892-4101-A48E-6012794967B3}" destId="{DA28C6A2-FDD1-4854-95C8-B1022F6B5E2B}" srcOrd="17" destOrd="0" presId="urn:microsoft.com/office/officeart/2009/3/layout/RandomtoResultProcess"/>
    <dgm:cxn modelId="{C8C54CBD-78C3-40B5-A1EC-80D72CFA25BC}" type="presParOf" srcId="{8EB94260-7892-4101-A48E-6012794967B3}" destId="{4D307E88-BEDE-4DBD-8A57-EF65A089E51F}" srcOrd="18" destOrd="0" presId="urn:microsoft.com/office/officeart/2009/3/layout/RandomtoResultProcess"/>
    <dgm:cxn modelId="{8B339D8B-5D59-47F0-B289-24EA501B2DD5}" type="presParOf" srcId="{91DA18F1-7445-4DAF-8FBB-99E3ADF6FAB3}" destId="{C152CF76-6DFA-4788-8D00-146731A8957C}" srcOrd="1" destOrd="0" presId="urn:microsoft.com/office/officeart/2009/3/layout/RandomtoResultProcess"/>
    <dgm:cxn modelId="{0BDBC938-F2A9-4E3F-8263-28B6B8218FE9}" type="presParOf" srcId="{C152CF76-6DFA-4788-8D00-146731A8957C}" destId="{EDC9E91D-698A-4C78-9EE6-3C65E2B0D095}" srcOrd="0" destOrd="0" presId="urn:microsoft.com/office/officeart/2009/3/layout/RandomtoResultProcess"/>
    <dgm:cxn modelId="{FDBFEAF2-BAB4-4C26-BF48-6FEC920DAFCE}" type="presParOf" srcId="{C152CF76-6DFA-4788-8D00-146731A8957C}" destId="{D44E5E4F-098F-481A-9E10-B986275DEF12}" srcOrd="1" destOrd="0" presId="urn:microsoft.com/office/officeart/2009/3/layout/RandomtoResultProcess"/>
    <dgm:cxn modelId="{FDAF6E39-D33E-4E96-BB58-D12CDFF96592}" type="presParOf" srcId="{91DA18F1-7445-4DAF-8FBB-99E3ADF6FAB3}" destId="{094E2EF3-DE8D-4FBC-9DF3-4D8F4DDE356E}" srcOrd="2" destOrd="0" presId="urn:microsoft.com/office/officeart/2009/3/layout/RandomtoResultProcess"/>
    <dgm:cxn modelId="{BDB71058-5692-4A9F-A33E-486E294CAD93}" type="presParOf" srcId="{91DA18F1-7445-4DAF-8FBB-99E3ADF6FAB3}" destId="{0B4384CB-A1CF-4074-AEF6-2B516C2FE802}" srcOrd="3" destOrd="0" presId="urn:microsoft.com/office/officeart/2009/3/layout/RandomtoResultProcess"/>
    <dgm:cxn modelId="{AF01830D-B6E6-43AE-9B94-8481A77BFED3}" type="presParOf" srcId="{0B4384CB-A1CF-4074-AEF6-2B516C2FE802}" destId="{9E8DFE64-9EA7-478D-B23C-B7FBEF2A2A24}" srcOrd="0" destOrd="0" presId="urn:microsoft.com/office/officeart/2009/3/layout/RandomtoResultProcess"/>
    <dgm:cxn modelId="{E074287C-9E41-442D-8E47-7D0CCC84D377}" type="presParOf" srcId="{0B4384CB-A1CF-4074-AEF6-2B516C2FE802}" destId="{0E29024B-B2B1-48FC-9CDE-BB25BB3B3F48}" srcOrd="1" destOrd="0" presId="urn:microsoft.com/office/officeart/2009/3/layout/RandomtoResultProcess"/>
    <dgm:cxn modelId="{3AF2F534-DB5E-49F1-8A6F-3D457A31E3D7}" type="presParOf" srcId="{91DA18F1-7445-4DAF-8FBB-99E3ADF6FAB3}" destId="{E9BD9080-D71F-4885-96C8-C7A8A6CF600B}" srcOrd="4" destOrd="0" presId="urn:microsoft.com/office/officeart/2009/3/layout/RandomtoResultProcess"/>
    <dgm:cxn modelId="{0C5B21A4-FA27-4B37-A82A-3CE1B0D5FA22}" type="presParOf" srcId="{E9BD9080-D71F-4885-96C8-C7A8A6CF600B}" destId="{CE74B039-3B05-4014-9D67-259D681341B1}" srcOrd="0" destOrd="0" presId="urn:microsoft.com/office/officeart/2009/3/layout/RandomtoResultProcess"/>
    <dgm:cxn modelId="{D28817A6-7151-47CA-A4EC-7A0B97864602}" type="presParOf" srcId="{E9BD9080-D71F-4885-96C8-C7A8A6CF600B}" destId="{BCB6D2D0-648B-44AA-9CBE-BF8088687B43}"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50181-99B0-4BFE-A69C-AC350D8595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A7737CC7-8C39-481D-BC28-F7FC494F34A8}">
      <dgm:prSet phldrT="[Texto]"/>
      <dgm:spPr/>
      <dgm:t>
        <a:bodyPr/>
        <a:lstStyle/>
        <a:p>
          <a:r>
            <a:rPr lang="es-EC" dirty="0"/>
            <a:t>TIPO</a:t>
          </a:r>
          <a:endParaRPr lang="es-ES" dirty="0"/>
        </a:p>
      </dgm:t>
    </dgm:pt>
    <dgm:pt modelId="{00DDCD64-7476-4C89-84AD-918E30FD3245}" type="parTrans" cxnId="{0B4F37E0-B157-4CC9-BA7C-A91B06906575}">
      <dgm:prSet/>
      <dgm:spPr/>
      <dgm:t>
        <a:bodyPr/>
        <a:lstStyle/>
        <a:p>
          <a:endParaRPr lang="es-ES"/>
        </a:p>
      </dgm:t>
    </dgm:pt>
    <dgm:pt modelId="{0A4D2CC8-4411-4A33-B455-4B9AA16DB725}" type="sibTrans" cxnId="{0B4F37E0-B157-4CC9-BA7C-A91B06906575}">
      <dgm:prSet/>
      <dgm:spPr/>
      <dgm:t>
        <a:bodyPr/>
        <a:lstStyle/>
        <a:p>
          <a:endParaRPr lang="es-ES"/>
        </a:p>
      </dgm:t>
    </dgm:pt>
    <dgm:pt modelId="{CB79AECC-5B52-498A-9156-43F690713548}">
      <dgm:prSet phldrT="[Texto]"/>
      <dgm:spPr/>
      <dgm:t>
        <a:bodyPr/>
        <a:lstStyle/>
        <a:p>
          <a:r>
            <a:rPr lang="es-EC" dirty="0"/>
            <a:t>Exploratorio</a:t>
          </a:r>
          <a:endParaRPr lang="es-ES" dirty="0"/>
        </a:p>
      </dgm:t>
    </dgm:pt>
    <dgm:pt modelId="{0B505967-DCBE-4F5A-90EC-CF63FA768B85}" type="parTrans" cxnId="{CA70482F-6FD2-4A6F-AE55-5CBF4D34DED0}">
      <dgm:prSet/>
      <dgm:spPr/>
      <dgm:t>
        <a:bodyPr/>
        <a:lstStyle/>
        <a:p>
          <a:endParaRPr lang="es-ES"/>
        </a:p>
      </dgm:t>
    </dgm:pt>
    <dgm:pt modelId="{332C7B64-74BA-4A1D-A32B-E1FFFC40768C}" type="sibTrans" cxnId="{CA70482F-6FD2-4A6F-AE55-5CBF4D34DED0}">
      <dgm:prSet/>
      <dgm:spPr/>
      <dgm:t>
        <a:bodyPr/>
        <a:lstStyle/>
        <a:p>
          <a:endParaRPr lang="es-ES"/>
        </a:p>
      </dgm:t>
    </dgm:pt>
    <dgm:pt modelId="{2E60B0E0-984F-453D-B551-354EDE0D98E7}">
      <dgm:prSet phldrT="[Texto]"/>
      <dgm:spPr/>
      <dgm:t>
        <a:bodyPr/>
        <a:lstStyle/>
        <a:p>
          <a:r>
            <a:rPr lang="es-EC" dirty="0"/>
            <a:t>Descriptivo</a:t>
          </a:r>
          <a:endParaRPr lang="es-ES" dirty="0"/>
        </a:p>
      </dgm:t>
    </dgm:pt>
    <dgm:pt modelId="{8B321CA9-0CBE-4D05-A62F-91DBCCA01E97}" type="parTrans" cxnId="{CDCD6D60-6B40-4D27-880B-1967E55C90F2}">
      <dgm:prSet/>
      <dgm:spPr/>
      <dgm:t>
        <a:bodyPr/>
        <a:lstStyle/>
        <a:p>
          <a:endParaRPr lang="es-ES"/>
        </a:p>
      </dgm:t>
    </dgm:pt>
    <dgm:pt modelId="{1F477B10-294C-4769-9FA4-60DE76B20962}" type="sibTrans" cxnId="{CDCD6D60-6B40-4D27-880B-1967E55C90F2}">
      <dgm:prSet/>
      <dgm:spPr/>
      <dgm:t>
        <a:bodyPr/>
        <a:lstStyle/>
        <a:p>
          <a:endParaRPr lang="es-ES"/>
        </a:p>
      </dgm:t>
    </dgm:pt>
    <dgm:pt modelId="{8DB3EF0D-3037-48EB-BAA9-5ACDAD9FFBDF}">
      <dgm:prSet phldrT="[Texto]"/>
      <dgm:spPr/>
      <dgm:t>
        <a:bodyPr/>
        <a:lstStyle/>
        <a:p>
          <a:r>
            <a:rPr lang="es-EC" dirty="0"/>
            <a:t>MÉTODOS</a:t>
          </a:r>
          <a:endParaRPr lang="es-ES" dirty="0"/>
        </a:p>
      </dgm:t>
    </dgm:pt>
    <dgm:pt modelId="{AFBE59B3-173D-43C7-A3D5-0DD8447E5DE7}" type="parTrans" cxnId="{BA264E8E-97FF-48C5-8374-ADACCD299A74}">
      <dgm:prSet/>
      <dgm:spPr/>
      <dgm:t>
        <a:bodyPr/>
        <a:lstStyle/>
        <a:p>
          <a:endParaRPr lang="es-ES"/>
        </a:p>
      </dgm:t>
    </dgm:pt>
    <dgm:pt modelId="{3CE6EBD2-C280-4C69-BCBE-F1B28079811E}" type="sibTrans" cxnId="{BA264E8E-97FF-48C5-8374-ADACCD299A74}">
      <dgm:prSet/>
      <dgm:spPr/>
      <dgm:t>
        <a:bodyPr/>
        <a:lstStyle/>
        <a:p>
          <a:endParaRPr lang="es-ES"/>
        </a:p>
      </dgm:t>
    </dgm:pt>
    <dgm:pt modelId="{39AC8B9D-FC1B-484F-9A80-96CBCDC65187}">
      <dgm:prSet phldrT="[Texto]"/>
      <dgm:spPr/>
      <dgm:t>
        <a:bodyPr/>
        <a:lstStyle/>
        <a:p>
          <a:r>
            <a:rPr lang="es-EC" dirty="0"/>
            <a:t>Deductivo</a:t>
          </a:r>
          <a:endParaRPr lang="es-ES" dirty="0"/>
        </a:p>
      </dgm:t>
    </dgm:pt>
    <dgm:pt modelId="{18B555C0-9825-4E90-8344-4D1FF25759F0}" type="parTrans" cxnId="{6ABE4CCB-933D-43F5-84A4-7C9999EF44D3}">
      <dgm:prSet/>
      <dgm:spPr/>
      <dgm:t>
        <a:bodyPr/>
        <a:lstStyle/>
        <a:p>
          <a:endParaRPr lang="es-ES"/>
        </a:p>
      </dgm:t>
    </dgm:pt>
    <dgm:pt modelId="{5CFB6113-DBCD-45DB-9C76-3512D46BB912}" type="sibTrans" cxnId="{6ABE4CCB-933D-43F5-84A4-7C9999EF44D3}">
      <dgm:prSet/>
      <dgm:spPr/>
      <dgm:t>
        <a:bodyPr/>
        <a:lstStyle/>
        <a:p>
          <a:endParaRPr lang="es-ES"/>
        </a:p>
      </dgm:t>
    </dgm:pt>
    <dgm:pt modelId="{3F66A60E-1284-49BF-B9C0-47E11BDE42FC}">
      <dgm:prSet phldrT="[Texto]"/>
      <dgm:spPr/>
      <dgm:t>
        <a:bodyPr/>
        <a:lstStyle/>
        <a:p>
          <a:r>
            <a:rPr lang="es-EC" dirty="0"/>
            <a:t>Inductivo</a:t>
          </a:r>
          <a:endParaRPr lang="es-ES" dirty="0"/>
        </a:p>
      </dgm:t>
    </dgm:pt>
    <dgm:pt modelId="{F749DAFB-0578-40F5-9CCA-43F2327592FE}" type="parTrans" cxnId="{7D672D61-C525-41F0-A3E9-93F7CB40A34F}">
      <dgm:prSet/>
      <dgm:spPr/>
      <dgm:t>
        <a:bodyPr/>
        <a:lstStyle/>
        <a:p>
          <a:endParaRPr lang="es-ES"/>
        </a:p>
      </dgm:t>
    </dgm:pt>
    <dgm:pt modelId="{CDB9299E-4E4A-4B15-834D-BF1FB4890085}" type="sibTrans" cxnId="{7D672D61-C525-41F0-A3E9-93F7CB40A34F}">
      <dgm:prSet/>
      <dgm:spPr/>
      <dgm:t>
        <a:bodyPr/>
        <a:lstStyle/>
        <a:p>
          <a:endParaRPr lang="es-ES"/>
        </a:p>
      </dgm:t>
    </dgm:pt>
    <dgm:pt modelId="{9A7EF293-E3B2-410F-ACD0-028A30FA2C0F}">
      <dgm:prSet phldrT="[Texto]"/>
      <dgm:spPr/>
      <dgm:t>
        <a:bodyPr/>
        <a:lstStyle/>
        <a:p>
          <a:r>
            <a:rPr lang="es-EC" dirty="0"/>
            <a:t>FUENTES</a:t>
          </a:r>
          <a:endParaRPr lang="es-ES" dirty="0"/>
        </a:p>
      </dgm:t>
    </dgm:pt>
    <dgm:pt modelId="{051BAAC4-88A9-4F8E-B1E2-00215B3F6A16}" type="parTrans" cxnId="{57B2DD83-B074-4419-B452-179A451854E3}">
      <dgm:prSet/>
      <dgm:spPr/>
      <dgm:t>
        <a:bodyPr/>
        <a:lstStyle/>
        <a:p>
          <a:endParaRPr lang="es-ES"/>
        </a:p>
      </dgm:t>
    </dgm:pt>
    <dgm:pt modelId="{AC7EE435-9280-4805-BE8C-EFCD3C2D619B}" type="sibTrans" cxnId="{57B2DD83-B074-4419-B452-179A451854E3}">
      <dgm:prSet/>
      <dgm:spPr/>
      <dgm:t>
        <a:bodyPr/>
        <a:lstStyle/>
        <a:p>
          <a:endParaRPr lang="es-ES"/>
        </a:p>
      </dgm:t>
    </dgm:pt>
    <dgm:pt modelId="{51CC642B-E35F-4CF2-BC42-BA1E3834E9FB}">
      <dgm:prSet phldrT="[Texto]"/>
      <dgm:spPr/>
      <dgm:t>
        <a:bodyPr/>
        <a:lstStyle/>
        <a:p>
          <a:r>
            <a:rPr lang="es-EC" dirty="0"/>
            <a:t>Primarias</a:t>
          </a:r>
          <a:endParaRPr lang="es-ES" dirty="0"/>
        </a:p>
      </dgm:t>
    </dgm:pt>
    <dgm:pt modelId="{6866DB3D-1F60-43C9-BF3F-7EAA4FE97DF1}" type="parTrans" cxnId="{E459D3AB-8513-418E-94E8-FE8D1755164F}">
      <dgm:prSet/>
      <dgm:spPr/>
      <dgm:t>
        <a:bodyPr/>
        <a:lstStyle/>
        <a:p>
          <a:endParaRPr lang="es-ES"/>
        </a:p>
      </dgm:t>
    </dgm:pt>
    <dgm:pt modelId="{1EB32AFF-2F9B-472D-9E3C-C68728EFDE43}" type="sibTrans" cxnId="{E459D3AB-8513-418E-94E8-FE8D1755164F}">
      <dgm:prSet/>
      <dgm:spPr/>
      <dgm:t>
        <a:bodyPr/>
        <a:lstStyle/>
        <a:p>
          <a:endParaRPr lang="es-ES"/>
        </a:p>
      </dgm:t>
    </dgm:pt>
    <dgm:pt modelId="{685CD02C-E6E3-4DA2-A139-FC9E24F9FA92}">
      <dgm:prSet phldrT="[Texto]"/>
      <dgm:spPr/>
      <dgm:t>
        <a:bodyPr/>
        <a:lstStyle/>
        <a:p>
          <a:r>
            <a:rPr lang="es-EC" dirty="0"/>
            <a:t>Secundarias</a:t>
          </a:r>
          <a:endParaRPr lang="es-ES" dirty="0"/>
        </a:p>
      </dgm:t>
    </dgm:pt>
    <dgm:pt modelId="{8A8CAF83-C473-4422-8286-E8DF1ED33D6B}" type="parTrans" cxnId="{5EA1118D-0E1C-4952-9E80-425F8F367E35}">
      <dgm:prSet/>
      <dgm:spPr/>
      <dgm:t>
        <a:bodyPr/>
        <a:lstStyle/>
        <a:p>
          <a:endParaRPr lang="es-ES"/>
        </a:p>
      </dgm:t>
    </dgm:pt>
    <dgm:pt modelId="{151325B2-F8A4-496A-A2A5-74A44C859D14}" type="sibTrans" cxnId="{5EA1118D-0E1C-4952-9E80-425F8F367E35}">
      <dgm:prSet/>
      <dgm:spPr/>
      <dgm:t>
        <a:bodyPr/>
        <a:lstStyle/>
        <a:p>
          <a:endParaRPr lang="es-ES"/>
        </a:p>
      </dgm:t>
    </dgm:pt>
    <dgm:pt modelId="{E087DC3D-7432-4CD1-B19B-EEB59D7E54C2}">
      <dgm:prSet phldrT="[Texto]"/>
      <dgm:spPr/>
      <dgm:t>
        <a:bodyPr/>
        <a:lstStyle/>
        <a:p>
          <a:r>
            <a:rPr lang="es-EC" dirty="0"/>
            <a:t>Correlacional</a:t>
          </a:r>
          <a:endParaRPr lang="es-ES" dirty="0"/>
        </a:p>
      </dgm:t>
    </dgm:pt>
    <dgm:pt modelId="{A7B5D746-11AC-4E61-9504-005639B0BCC2}" type="parTrans" cxnId="{061C9B66-095B-406B-88E4-3D07AA0D5156}">
      <dgm:prSet/>
      <dgm:spPr/>
      <dgm:t>
        <a:bodyPr/>
        <a:lstStyle/>
        <a:p>
          <a:endParaRPr lang="es-ES"/>
        </a:p>
      </dgm:t>
    </dgm:pt>
    <dgm:pt modelId="{6F2978B6-B81A-4EE4-AAF2-F863397C7B7B}" type="sibTrans" cxnId="{061C9B66-095B-406B-88E4-3D07AA0D5156}">
      <dgm:prSet/>
      <dgm:spPr/>
      <dgm:t>
        <a:bodyPr/>
        <a:lstStyle/>
        <a:p>
          <a:endParaRPr lang="es-ES"/>
        </a:p>
      </dgm:t>
    </dgm:pt>
    <dgm:pt modelId="{EE9BADC2-9A4F-4A25-A74D-EF26C6E9BF27}">
      <dgm:prSet phldrT="[Texto]"/>
      <dgm:spPr/>
      <dgm:t>
        <a:bodyPr/>
        <a:lstStyle/>
        <a:p>
          <a:r>
            <a:rPr lang="es-EC" dirty="0"/>
            <a:t>TÉCNICAS</a:t>
          </a:r>
          <a:endParaRPr lang="es-ES" dirty="0"/>
        </a:p>
      </dgm:t>
    </dgm:pt>
    <dgm:pt modelId="{1C585E1C-B62C-4B52-956A-ACF29C775B16}" type="parTrans" cxnId="{D955DEB4-A609-4666-BAA6-4F39E470FE88}">
      <dgm:prSet/>
      <dgm:spPr/>
      <dgm:t>
        <a:bodyPr/>
        <a:lstStyle/>
        <a:p>
          <a:endParaRPr lang="es-ES"/>
        </a:p>
      </dgm:t>
    </dgm:pt>
    <dgm:pt modelId="{551C1F35-F4C4-423F-B05F-EF5FD579E32F}" type="sibTrans" cxnId="{D955DEB4-A609-4666-BAA6-4F39E470FE88}">
      <dgm:prSet/>
      <dgm:spPr/>
      <dgm:t>
        <a:bodyPr/>
        <a:lstStyle/>
        <a:p>
          <a:endParaRPr lang="es-ES"/>
        </a:p>
      </dgm:t>
    </dgm:pt>
    <dgm:pt modelId="{18CEBF90-A364-4218-913F-B2B893BAA40B}">
      <dgm:prSet phldrT="[Texto]"/>
      <dgm:spPr/>
      <dgm:t>
        <a:bodyPr/>
        <a:lstStyle/>
        <a:p>
          <a:r>
            <a:rPr lang="es-EC" dirty="0"/>
            <a:t>Encuesta</a:t>
          </a:r>
          <a:endParaRPr lang="es-ES" dirty="0"/>
        </a:p>
      </dgm:t>
    </dgm:pt>
    <dgm:pt modelId="{23211FC6-9E83-4897-AE1E-11141EA7FB1E}" type="parTrans" cxnId="{CFF80148-3E27-4CA8-8DBD-681B774677A9}">
      <dgm:prSet/>
      <dgm:spPr/>
      <dgm:t>
        <a:bodyPr/>
        <a:lstStyle/>
        <a:p>
          <a:endParaRPr lang="es-ES"/>
        </a:p>
      </dgm:t>
    </dgm:pt>
    <dgm:pt modelId="{902BC621-2155-4576-951F-75C1A75227BE}" type="sibTrans" cxnId="{CFF80148-3E27-4CA8-8DBD-681B774677A9}">
      <dgm:prSet/>
      <dgm:spPr/>
      <dgm:t>
        <a:bodyPr/>
        <a:lstStyle/>
        <a:p>
          <a:endParaRPr lang="es-ES"/>
        </a:p>
      </dgm:t>
    </dgm:pt>
    <dgm:pt modelId="{810D98B5-B63B-4026-8636-DF283558771B}">
      <dgm:prSet phldrT="[Texto]"/>
      <dgm:spPr/>
      <dgm:t>
        <a:bodyPr/>
        <a:lstStyle/>
        <a:p>
          <a:r>
            <a:rPr lang="es-EC" dirty="0"/>
            <a:t>Entrevista</a:t>
          </a:r>
          <a:endParaRPr lang="es-ES" dirty="0"/>
        </a:p>
      </dgm:t>
    </dgm:pt>
    <dgm:pt modelId="{BD7F1942-90E0-44B3-B189-3A737AD5C033}" type="parTrans" cxnId="{4C76F3C3-C81F-4A8D-80AF-EA9D548DD1F3}">
      <dgm:prSet/>
      <dgm:spPr/>
      <dgm:t>
        <a:bodyPr/>
        <a:lstStyle/>
        <a:p>
          <a:endParaRPr lang="es-ES"/>
        </a:p>
      </dgm:t>
    </dgm:pt>
    <dgm:pt modelId="{BACB36E4-6FEF-43C8-80F6-19CAF2B7C282}" type="sibTrans" cxnId="{4C76F3C3-C81F-4A8D-80AF-EA9D548DD1F3}">
      <dgm:prSet/>
      <dgm:spPr/>
      <dgm:t>
        <a:bodyPr/>
        <a:lstStyle/>
        <a:p>
          <a:endParaRPr lang="es-ES"/>
        </a:p>
      </dgm:t>
    </dgm:pt>
    <dgm:pt modelId="{C6897E0A-7BA3-45F5-979E-0F6166C26C80}" type="pres">
      <dgm:prSet presAssocID="{85250181-99B0-4BFE-A69C-AC350D859508}" presName="Name0" presStyleCnt="0">
        <dgm:presLayoutVars>
          <dgm:dir/>
          <dgm:animLvl val="lvl"/>
          <dgm:resizeHandles val="exact"/>
        </dgm:presLayoutVars>
      </dgm:prSet>
      <dgm:spPr/>
      <dgm:t>
        <a:bodyPr/>
        <a:lstStyle/>
        <a:p>
          <a:endParaRPr lang="es-EC"/>
        </a:p>
      </dgm:t>
    </dgm:pt>
    <dgm:pt modelId="{B24C7260-AADB-4FB4-836E-9A3863CD41EC}" type="pres">
      <dgm:prSet presAssocID="{A7737CC7-8C39-481D-BC28-F7FC494F34A8}" presName="composite" presStyleCnt="0"/>
      <dgm:spPr/>
    </dgm:pt>
    <dgm:pt modelId="{193A36CC-B1BD-45C5-84B7-54067AE9EB23}" type="pres">
      <dgm:prSet presAssocID="{A7737CC7-8C39-481D-BC28-F7FC494F34A8}" presName="parTx" presStyleLbl="alignNode1" presStyleIdx="0" presStyleCnt="4">
        <dgm:presLayoutVars>
          <dgm:chMax val="0"/>
          <dgm:chPref val="0"/>
          <dgm:bulletEnabled val="1"/>
        </dgm:presLayoutVars>
      </dgm:prSet>
      <dgm:spPr/>
      <dgm:t>
        <a:bodyPr/>
        <a:lstStyle/>
        <a:p>
          <a:endParaRPr lang="es-EC"/>
        </a:p>
      </dgm:t>
    </dgm:pt>
    <dgm:pt modelId="{406DD7E6-08A1-41A0-A496-85DA94748A18}" type="pres">
      <dgm:prSet presAssocID="{A7737CC7-8C39-481D-BC28-F7FC494F34A8}" presName="desTx" presStyleLbl="alignAccFollowNode1" presStyleIdx="0" presStyleCnt="4">
        <dgm:presLayoutVars>
          <dgm:bulletEnabled val="1"/>
        </dgm:presLayoutVars>
      </dgm:prSet>
      <dgm:spPr/>
      <dgm:t>
        <a:bodyPr/>
        <a:lstStyle/>
        <a:p>
          <a:endParaRPr lang="es-EC"/>
        </a:p>
      </dgm:t>
    </dgm:pt>
    <dgm:pt modelId="{94EDAF93-EF2F-4219-85C9-766F12020004}" type="pres">
      <dgm:prSet presAssocID="{0A4D2CC8-4411-4A33-B455-4B9AA16DB725}" presName="space" presStyleCnt="0"/>
      <dgm:spPr/>
    </dgm:pt>
    <dgm:pt modelId="{2A7ABAC5-4745-43C9-BC04-6EA018020C3C}" type="pres">
      <dgm:prSet presAssocID="{8DB3EF0D-3037-48EB-BAA9-5ACDAD9FFBDF}" presName="composite" presStyleCnt="0"/>
      <dgm:spPr/>
    </dgm:pt>
    <dgm:pt modelId="{D0ED2CDA-2092-4D09-91C0-9B502664F579}" type="pres">
      <dgm:prSet presAssocID="{8DB3EF0D-3037-48EB-BAA9-5ACDAD9FFBDF}" presName="parTx" presStyleLbl="alignNode1" presStyleIdx="1" presStyleCnt="4">
        <dgm:presLayoutVars>
          <dgm:chMax val="0"/>
          <dgm:chPref val="0"/>
          <dgm:bulletEnabled val="1"/>
        </dgm:presLayoutVars>
      </dgm:prSet>
      <dgm:spPr/>
      <dgm:t>
        <a:bodyPr/>
        <a:lstStyle/>
        <a:p>
          <a:endParaRPr lang="es-EC"/>
        </a:p>
      </dgm:t>
    </dgm:pt>
    <dgm:pt modelId="{F763531D-F6F5-4444-B147-9445112B8786}" type="pres">
      <dgm:prSet presAssocID="{8DB3EF0D-3037-48EB-BAA9-5ACDAD9FFBDF}" presName="desTx" presStyleLbl="alignAccFollowNode1" presStyleIdx="1" presStyleCnt="4">
        <dgm:presLayoutVars>
          <dgm:bulletEnabled val="1"/>
        </dgm:presLayoutVars>
      </dgm:prSet>
      <dgm:spPr/>
      <dgm:t>
        <a:bodyPr/>
        <a:lstStyle/>
        <a:p>
          <a:endParaRPr lang="es-EC"/>
        </a:p>
      </dgm:t>
    </dgm:pt>
    <dgm:pt modelId="{E7C616B5-B95A-40A3-A463-9DA55B136138}" type="pres">
      <dgm:prSet presAssocID="{3CE6EBD2-C280-4C69-BCBE-F1B28079811E}" presName="space" presStyleCnt="0"/>
      <dgm:spPr/>
    </dgm:pt>
    <dgm:pt modelId="{A1B1EFAF-C9BD-4235-AA39-B25A7674F541}" type="pres">
      <dgm:prSet presAssocID="{9A7EF293-E3B2-410F-ACD0-028A30FA2C0F}" presName="composite" presStyleCnt="0"/>
      <dgm:spPr/>
    </dgm:pt>
    <dgm:pt modelId="{A6EB14C7-53A9-4C7F-837F-073DC29CEDCF}" type="pres">
      <dgm:prSet presAssocID="{9A7EF293-E3B2-410F-ACD0-028A30FA2C0F}" presName="parTx" presStyleLbl="alignNode1" presStyleIdx="2" presStyleCnt="4">
        <dgm:presLayoutVars>
          <dgm:chMax val="0"/>
          <dgm:chPref val="0"/>
          <dgm:bulletEnabled val="1"/>
        </dgm:presLayoutVars>
      </dgm:prSet>
      <dgm:spPr/>
      <dgm:t>
        <a:bodyPr/>
        <a:lstStyle/>
        <a:p>
          <a:endParaRPr lang="es-EC"/>
        </a:p>
      </dgm:t>
    </dgm:pt>
    <dgm:pt modelId="{E93BFD52-B914-49C3-882C-DE35058324EA}" type="pres">
      <dgm:prSet presAssocID="{9A7EF293-E3B2-410F-ACD0-028A30FA2C0F}" presName="desTx" presStyleLbl="alignAccFollowNode1" presStyleIdx="2" presStyleCnt="4">
        <dgm:presLayoutVars>
          <dgm:bulletEnabled val="1"/>
        </dgm:presLayoutVars>
      </dgm:prSet>
      <dgm:spPr/>
      <dgm:t>
        <a:bodyPr/>
        <a:lstStyle/>
        <a:p>
          <a:endParaRPr lang="es-EC"/>
        </a:p>
      </dgm:t>
    </dgm:pt>
    <dgm:pt modelId="{7F4ACE3C-EBFE-4ECD-A4DA-DD6E6215DF99}" type="pres">
      <dgm:prSet presAssocID="{AC7EE435-9280-4805-BE8C-EFCD3C2D619B}" presName="space" presStyleCnt="0"/>
      <dgm:spPr/>
    </dgm:pt>
    <dgm:pt modelId="{A056BBA3-1862-45C5-BE7B-3E870FE3A604}" type="pres">
      <dgm:prSet presAssocID="{EE9BADC2-9A4F-4A25-A74D-EF26C6E9BF27}" presName="composite" presStyleCnt="0"/>
      <dgm:spPr/>
    </dgm:pt>
    <dgm:pt modelId="{C20AED1D-116B-417C-AAAD-1A75FE001B4F}" type="pres">
      <dgm:prSet presAssocID="{EE9BADC2-9A4F-4A25-A74D-EF26C6E9BF27}" presName="parTx" presStyleLbl="alignNode1" presStyleIdx="3" presStyleCnt="4">
        <dgm:presLayoutVars>
          <dgm:chMax val="0"/>
          <dgm:chPref val="0"/>
          <dgm:bulletEnabled val="1"/>
        </dgm:presLayoutVars>
      </dgm:prSet>
      <dgm:spPr/>
      <dgm:t>
        <a:bodyPr/>
        <a:lstStyle/>
        <a:p>
          <a:endParaRPr lang="es-EC"/>
        </a:p>
      </dgm:t>
    </dgm:pt>
    <dgm:pt modelId="{5023F1D3-74D9-48CF-8973-D10E39B3603F}" type="pres">
      <dgm:prSet presAssocID="{EE9BADC2-9A4F-4A25-A74D-EF26C6E9BF27}" presName="desTx" presStyleLbl="alignAccFollowNode1" presStyleIdx="3" presStyleCnt="4">
        <dgm:presLayoutVars>
          <dgm:bulletEnabled val="1"/>
        </dgm:presLayoutVars>
      </dgm:prSet>
      <dgm:spPr/>
      <dgm:t>
        <a:bodyPr/>
        <a:lstStyle/>
        <a:p>
          <a:endParaRPr lang="es-EC"/>
        </a:p>
      </dgm:t>
    </dgm:pt>
  </dgm:ptLst>
  <dgm:cxnLst>
    <dgm:cxn modelId="{E459D3AB-8513-418E-94E8-FE8D1755164F}" srcId="{9A7EF293-E3B2-410F-ACD0-028A30FA2C0F}" destId="{51CC642B-E35F-4CF2-BC42-BA1E3834E9FB}" srcOrd="0" destOrd="0" parTransId="{6866DB3D-1F60-43C9-BF3F-7EAA4FE97DF1}" sibTransId="{1EB32AFF-2F9B-472D-9E3C-C68728EFDE43}"/>
    <dgm:cxn modelId="{4C76F3C3-C81F-4A8D-80AF-EA9D548DD1F3}" srcId="{EE9BADC2-9A4F-4A25-A74D-EF26C6E9BF27}" destId="{810D98B5-B63B-4026-8636-DF283558771B}" srcOrd="1" destOrd="0" parTransId="{BD7F1942-90E0-44B3-B189-3A737AD5C033}" sibTransId="{BACB36E4-6FEF-43C8-80F6-19CAF2B7C282}"/>
    <dgm:cxn modelId="{6FDBB8FF-423E-48DF-B2C2-E1858BE7261D}" type="presOf" srcId="{18CEBF90-A364-4218-913F-B2B893BAA40B}" destId="{5023F1D3-74D9-48CF-8973-D10E39B3603F}" srcOrd="0" destOrd="0" presId="urn:microsoft.com/office/officeart/2005/8/layout/hList1"/>
    <dgm:cxn modelId="{CDCD6D60-6B40-4D27-880B-1967E55C90F2}" srcId="{A7737CC7-8C39-481D-BC28-F7FC494F34A8}" destId="{2E60B0E0-984F-453D-B551-354EDE0D98E7}" srcOrd="1" destOrd="0" parTransId="{8B321CA9-0CBE-4D05-A62F-91DBCCA01E97}" sibTransId="{1F477B10-294C-4769-9FA4-60DE76B20962}"/>
    <dgm:cxn modelId="{A35BD7D7-F765-453B-BA57-651B282AA9D2}" type="presOf" srcId="{39AC8B9D-FC1B-484F-9A80-96CBCDC65187}" destId="{F763531D-F6F5-4444-B147-9445112B8786}" srcOrd="0" destOrd="0" presId="urn:microsoft.com/office/officeart/2005/8/layout/hList1"/>
    <dgm:cxn modelId="{57B2DD83-B074-4419-B452-179A451854E3}" srcId="{85250181-99B0-4BFE-A69C-AC350D859508}" destId="{9A7EF293-E3B2-410F-ACD0-028A30FA2C0F}" srcOrd="2" destOrd="0" parTransId="{051BAAC4-88A9-4F8E-B1E2-00215B3F6A16}" sibTransId="{AC7EE435-9280-4805-BE8C-EFCD3C2D619B}"/>
    <dgm:cxn modelId="{6ABE4CCB-933D-43F5-84A4-7C9999EF44D3}" srcId="{8DB3EF0D-3037-48EB-BAA9-5ACDAD9FFBDF}" destId="{39AC8B9D-FC1B-484F-9A80-96CBCDC65187}" srcOrd="0" destOrd="0" parTransId="{18B555C0-9825-4E90-8344-4D1FF25759F0}" sibTransId="{5CFB6113-DBCD-45DB-9C76-3512D46BB912}"/>
    <dgm:cxn modelId="{19F88C0B-16C4-4C89-B06D-AE1FC8C7D9AA}" type="presOf" srcId="{810D98B5-B63B-4026-8636-DF283558771B}" destId="{5023F1D3-74D9-48CF-8973-D10E39B3603F}" srcOrd="0" destOrd="1" presId="urn:microsoft.com/office/officeart/2005/8/layout/hList1"/>
    <dgm:cxn modelId="{CFF80148-3E27-4CA8-8DBD-681B774677A9}" srcId="{EE9BADC2-9A4F-4A25-A74D-EF26C6E9BF27}" destId="{18CEBF90-A364-4218-913F-B2B893BAA40B}" srcOrd="0" destOrd="0" parTransId="{23211FC6-9E83-4897-AE1E-11141EA7FB1E}" sibTransId="{902BC621-2155-4576-951F-75C1A75227BE}"/>
    <dgm:cxn modelId="{F0EBB109-B1EB-4296-889E-26086DAC8609}" type="presOf" srcId="{CB79AECC-5B52-498A-9156-43F690713548}" destId="{406DD7E6-08A1-41A0-A496-85DA94748A18}" srcOrd="0" destOrd="0" presId="urn:microsoft.com/office/officeart/2005/8/layout/hList1"/>
    <dgm:cxn modelId="{38960500-549F-4C21-BA75-5AAC1CC7AEBD}" type="presOf" srcId="{85250181-99B0-4BFE-A69C-AC350D859508}" destId="{C6897E0A-7BA3-45F5-979E-0F6166C26C80}" srcOrd="0" destOrd="0" presId="urn:microsoft.com/office/officeart/2005/8/layout/hList1"/>
    <dgm:cxn modelId="{38305387-C0DF-4E7D-AB7F-B0F267C2AE3E}" type="presOf" srcId="{685CD02C-E6E3-4DA2-A139-FC9E24F9FA92}" destId="{E93BFD52-B914-49C3-882C-DE35058324EA}" srcOrd="0" destOrd="1" presId="urn:microsoft.com/office/officeart/2005/8/layout/hList1"/>
    <dgm:cxn modelId="{5FE830F5-41AE-4D1D-85B6-586FD7CDD0E5}" type="presOf" srcId="{E087DC3D-7432-4CD1-B19B-EEB59D7E54C2}" destId="{F763531D-F6F5-4444-B147-9445112B8786}" srcOrd="0" destOrd="2" presId="urn:microsoft.com/office/officeart/2005/8/layout/hList1"/>
    <dgm:cxn modelId="{D955DEB4-A609-4666-BAA6-4F39E470FE88}" srcId="{85250181-99B0-4BFE-A69C-AC350D859508}" destId="{EE9BADC2-9A4F-4A25-A74D-EF26C6E9BF27}" srcOrd="3" destOrd="0" parTransId="{1C585E1C-B62C-4B52-956A-ACF29C775B16}" sibTransId="{551C1F35-F4C4-423F-B05F-EF5FD579E32F}"/>
    <dgm:cxn modelId="{F5751ABB-327E-44BE-98DC-AC0F7E2CC239}" type="presOf" srcId="{9A7EF293-E3B2-410F-ACD0-028A30FA2C0F}" destId="{A6EB14C7-53A9-4C7F-837F-073DC29CEDCF}" srcOrd="0" destOrd="0" presId="urn:microsoft.com/office/officeart/2005/8/layout/hList1"/>
    <dgm:cxn modelId="{65BDFC92-769F-4053-B69F-D2F78F467065}" type="presOf" srcId="{51CC642B-E35F-4CF2-BC42-BA1E3834E9FB}" destId="{E93BFD52-B914-49C3-882C-DE35058324EA}" srcOrd="0" destOrd="0" presId="urn:microsoft.com/office/officeart/2005/8/layout/hList1"/>
    <dgm:cxn modelId="{7D672D61-C525-41F0-A3E9-93F7CB40A34F}" srcId="{8DB3EF0D-3037-48EB-BAA9-5ACDAD9FFBDF}" destId="{3F66A60E-1284-49BF-B9C0-47E11BDE42FC}" srcOrd="1" destOrd="0" parTransId="{F749DAFB-0578-40F5-9CCA-43F2327592FE}" sibTransId="{CDB9299E-4E4A-4B15-834D-BF1FB4890085}"/>
    <dgm:cxn modelId="{CA70482F-6FD2-4A6F-AE55-5CBF4D34DED0}" srcId="{A7737CC7-8C39-481D-BC28-F7FC494F34A8}" destId="{CB79AECC-5B52-498A-9156-43F690713548}" srcOrd="0" destOrd="0" parTransId="{0B505967-DCBE-4F5A-90EC-CF63FA768B85}" sibTransId="{332C7B64-74BA-4A1D-A32B-E1FFFC40768C}"/>
    <dgm:cxn modelId="{DFA36D00-AE10-452C-9F68-33998B94C949}" type="presOf" srcId="{2E60B0E0-984F-453D-B551-354EDE0D98E7}" destId="{406DD7E6-08A1-41A0-A496-85DA94748A18}" srcOrd="0" destOrd="1" presId="urn:microsoft.com/office/officeart/2005/8/layout/hList1"/>
    <dgm:cxn modelId="{BA264E8E-97FF-48C5-8374-ADACCD299A74}" srcId="{85250181-99B0-4BFE-A69C-AC350D859508}" destId="{8DB3EF0D-3037-48EB-BAA9-5ACDAD9FFBDF}" srcOrd="1" destOrd="0" parTransId="{AFBE59B3-173D-43C7-A3D5-0DD8447E5DE7}" sibTransId="{3CE6EBD2-C280-4C69-BCBE-F1B28079811E}"/>
    <dgm:cxn modelId="{061C9B66-095B-406B-88E4-3D07AA0D5156}" srcId="{8DB3EF0D-3037-48EB-BAA9-5ACDAD9FFBDF}" destId="{E087DC3D-7432-4CD1-B19B-EEB59D7E54C2}" srcOrd="2" destOrd="0" parTransId="{A7B5D746-11AC-4E61-9504-005639B0BCC2}" sibTransId="{6F2978B6-B81A-4EE4-AAF2-F863397C7B7B}"/>
    <dgm:cxn modelId="{D01367F1-B16A-4001-B0F7-FC0D99AA2CBB}" type="presOf" srcId="{EE9BADC2-9A4F-4A25-A74D-EF26C6E9BF27}" destId="{C20AED1D-116B-417C-AAAD-1A75FE001B4F}" srcOrd="0" destOrd="0" presId="urn:microsoft.com/office/officeart/2005/8/layout/hList1"/>
    <dgm:cxn modelId="{D0D500A2-AE05-4C89-A9B5-E400D2A0468F}" type="presOf" srcId="{A7737CC7-8C39-481D-BC28-F7FC494F34A8}" destId="{193A36CC-B1BD-45C5-84B7-54067AE9EB23}" srcOrd="0" destOrd="0" presId="urn:microsoft.com/office/officeart/2005/8/layout/hList1"/>
    <dgm:cxn modelId="{C442D6DF-38A9-4256-AD16-721DBBCD6BF0}" type="presOf" srcId="{3F66A60E-1284-49BF-B9C0-47E11BDE42FC}" destId="{F763531D-F6F5-4444-B147-9445112B8786}" srcOrd="0" destOrd="1" presId="urn:microsoft.com/office/officeart/2005/8/layout/hList1"/>
    <dgm:cxn modelId="{0B4F37E0-B157-4CC9-BA7C-A91B06906575}" srcId="{85250181-99B0-4BFE-A69C-AC350D859508}" destId="{A7737CC7-8C39-481D-BC28-F7FC494F34A8}" srcOrd="0" destOrd="0" parTransId="{00DDCD64-7476-4C89-84AD-918E30FD3245}" sibTransId="{0A4D2CC8-4411-4A33-B455-4B9AA16DB725}"/>
    <dgm:cxn modelId="{2459FE89-41BD-42BC-8481-B4665853608D}" type="presOf" srcId="{8DB3EF0D-3037-48EB-BAA9-5ACDAD9FFBDF}" destId="{D0ED2CDA-2092-4D09-91C0-9B502664F579}" srcOrd="0" destOrd="0" presId="urn:microsoft.com/office/officeart/2005/8/layout/hList1"/>
    <dgm:cxn modelId="{5EA1118D-0E1C-4952-9E80-425F8F367E35}" srcId="{9A7EF293-E3B2-410F-ACD0-028A30FA2C0F}" destId="{685CD02C-E6E3-4DA2-A139-FC9E24F9FA92}" srcOrd="1" destOrd="0" parTransId="{8A8CAF83-C473-4422-8286-E8DF1ED33D6B}" sibTransId="{151325B2-F8A4-496A-A2A5-74A44C859D14}"/>
    <dgm:cxn modelId="{5A69F449-3F75-4B1D-907C-5D09B1267CF1}" type="presParOf" srcId="{C6897E0A-7BA3-45F5-979E-0F6166C26C80}" destId="{B24C7260-AADB-4FB4-836E-9A3863CD41EC}" srcOrd="0" destOrd="0" presId="urn:microsoft.com/office/officeart/2005/8/layout/hList1"/>
    <dgm:cxn modelId="{43B56BA6-95F4-4E6C-BC03-8E05946CD3D6}" type="presParOf" srcId="{B24C7260-AADB-4FB4-836E-9A3863CD41EC}" destId="{193A36CC-B1BD-45C5-84B7-54067AE9EB23}" srcOrd="0" destOrd="0" presId="urn:microsoft.com/office/officeart/2005/8/layout/hList1"/>
    <dgm:cxn modelId="{16ED4C93-A038-432A-A5FE-B767C8DAE86F}" type="presParOf" srcId="{B24C7260-AADB-4FB4-836E-9A3863CD41EC}" destId="{406DD7E6-08A1-41A0-A496-85DA94748A18}" srcOrd="1" destOrd="0" presId="urn:microsoft.com/office/officeart/2005/8/layout/hList1"/>
    <dgm:cxn modelId="{5548CDAF-4C37-4516-A030-638C3FE60113}" type="presParOf" srcId="{C6897E0A-7BA3-45F5-979E-0F6166C26C80}" destId="{94EDAF93-EF2F-4219-85C9-766F12020004}" srcOrd="1" destOrd="0" presId="urn:microsoft.com/office/officeart/2005/8/layout/hList1"/>
    <dgm:cxn modelId="{CC9915F6-2E4D-491D-9414-A90D2AA6DB84}" type="presParOf" srcId="{C6897E0A-7BA3-45F5-979E-0F6166C26C80}" destId="{2A7ABAC5-4745-43C9-BC04-6EA018020C3C}" srcOrd="2" destOrd="0" presId="urn:microsoft.com/office/officeart/2005/8/layout/hList1"/>
    <dgm:cxn modelId="{1EDEDC54-5A9C-44D2-9CE9-B5D77E996388}" type="presParOf" srcId="{2A7ABAC5-4745-43C9-BC04-6EA018020C3C}" destId="{D0ED2CDA-2092-4D09-91C0-9B502664F579}" srcOrd="0" destOrd="0" presId="urn:microsoft.com/office/officeart/2005/8/layout/hList1"/>
    <dgm:cxn modelId="{A90C508F-F725-46A2-A393-C2837781E98E}" type="presParOf" srcId="{2A7ABAC5-4745-43C9-BC04-6EA018020C3C}" destId="{F763531D-F6F5-4444-B147-9445112B8786}" srcOrd="1" destOrd="0" presId="urn:microsoft.com/office/officeart/2005/8/layout/hList1"/>
    <dgm:cxn modelId="{2703E1F1-471F-4DA2-82E3-8B35C9B7DC17}" type="presParOf" srcId="{C6897E0A-7BA3-45F5-979E-0F6166C26C80}" destId="{E7C616B5-B95A-40A3-A463-9DA55B136138}" srcOrd="3" destOrd="0" presId="urn:microsoft.com/office/officeart/2005/8/layout/hList1"/>
    <dgm:cxn modelId="{540F870D-12CC-4781-BA33-9B9CA1D8EB2C}" type="presParOf" srcId="{C6897E0A-7BA3-45F5-979E-0F6166C26C80}" destId="{A1B1EFAF-C9BD-4235-AA39-B25A7674F541}" srcOrd="4" destOrd="0" presId="urn:microsoft.com/office/officeart/2005/8/layout/hList1"/>
    <dgm:cxn modelId="{8A957D92-01A0-458D-B6C1-429B7A06B69D}" type="presParOf" srcId="{A1B1EFAF-C9BD-4235-AA39-B25A7674F541}" destId="{A6EB14C7-53A9-4C7F-837F-073DC29CEDCF}" srcOrd="0" destOrd="0" presId="urn:microsoft.com/office/officeart/2005/8/layout/hList1"/>
    <dgm:cxn modelId="{EFE53D36-FF6B-467B-A74B-9D047692B4A9}" type="presParOf" srcId="{A1B1EFAF-C9BD-4235-AA39-B25A7674F541}" destId="{E93BFD52-B914-49C3-882C-DE35058324EA}" srcOrd="1" destOrd="0" presId="urn:microsoft.com/office/officeart/2005/8/layout/hList1"/>
    <dgm:cxn modelId="{5808D857-32DE-43B6-99C0-1308D9F3427D}" type="presParOf" srcId="{C6897E0A-7BA3-45F5-979E-0F6166C26C80}" destId="{7F4ACE3C-EBFE-4ECD-A4DA-DD6E6215DF99}" srcOrd="5" destOrd="0" presId="urn:microsoft.com/office/officeart/2005/8/layout/hList1"/>
    <dgm:cxn modelId="{B94AA047-8BE9-42A9-8CB7-8CE86B07B654}" type="presParOf" srcId="{C6897E0A-7BA3-45F5-979E-0F6166C26C80}" destId="{A056BBA3-1862-45C5-BE7B-3E870FE3A604}" srcOrd="6" destOrd="0" presId="urn:microsoft.com/office/officeart/2005/8/layout/hList1"/>
    <dgm:cxn modelId="{43CBFEAB-9EB4-48B1-8709-DC49E3209B15}" type="presParOf" srcId="{A056BBA3-1862-45C5-BE7B-3E870FE3A604}" destId="{C20AED1D-116B-417C-AAAD-1A75FE001B4F}" srcOrd="0" destOrd="0" presId="urn:microsoft.com/office/officeart/2005/8/layout/hList1"/>
    <dgm:cxn modelId="{478AE632-1CE6-4DB4-8744-D29B358A423B}" type="presParOf" srcId="{A056BBA3-1862-45C5-BE7B-3E870FE3A604}" destId="{5023F1D3-74D9-48CF-8973-D10E39B360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AEA01-E000-445B-9355-5068E3998DC7}" type="doc">
      <dgm:prSet loTypeId="urn:microsoft.com/office/officeart/2005/8/layout/bList2" loCatId="list" qsTypeId="urn:microsoft.com/office/officeart/2005/8/quickstyle/simple1" qsCatId="simple" csTypeId="urn:microsoft.com/office/officeart/2005/8/colors/accent1_2" csCatId="accent1" phldr="1"/>
      <dgm:spPr/>
    </dgm:pt>
    <dgm:pt modelId="{786B2434-F956-481C-AAFB-F98C11B5D173}">
      <dgm:prSet phldrT="[Texto]"/>
      <dgm:spPr/>
      <dgm:t>
        <a:bodyPr/>
        <a:lstStyle/>
        <a:p>
          <a:r>
            <a:rPr lang="es-EC" dirty="0"/>
            <a:t>Consumo normal en el hogar</a:t>
          </a:r>
          <a:endParaRPr lang="es-ES" dirty="0"/>
        </a:p>
      </dgm:t>
    </dgm:pt>
    <dgm:pt modelId="{2FDB760D-15E9-40EC-A433-4945930E57F2}" type="parTrans" cxnId="{0470CBD6-D0BD-42B5-A576-628AA68D1B1B}">
      <dgm:prSet/>
      <dgm:spPr/>
      <dgm:t>
        <a:bodyPr/>
        <a:lstStyle/>
        <a:p>
          <a:endParaRPr lang="es-ES"/>
        </a:p>
      </dgm:t>
    </dgm:pt>
    <dgm:pt modelId="{1AF35536-6CBB-4697-988D-44402F93DD2A}" type="sibTrans" cxnId="{0470CBD6-D0BD-42B5-A576-628AA68D1B1B}">
      <dgm:prSet/>
      <dgm:spPr/>
      <dgm:t>
        <a:bodyPr/>
        <a:lstStyle/>
        <a:p>
          <a:endParaRPr lang="es-ES"/>
        </a:p>
      </dgm:t>
    </dgm:pt>
    <dgm:pt modelId="{6A5D3EF5-D648-4ABD-AF56-FC7E784864EC}">
      <dgm:prSet phldrT="[Texto]"/>
      <dgm:spPr/>
      <dgm:t>
        <a:bodyPr/>
        <a:lstStyle/>
        <a:p>
          <a:r>
            <a:rPr lang="es-EC" dirty="0"/>
            <a:t>Consumo con cocina a inducción (incluida instalación y cuota por la cocina)</a:t>
          </a:r>
          <a:endParaRPr lang="es-ES" dirty="0"/>
        </a:p>
      </dgm:t>
    </dgm:pt>
    <dgm:pt modelId="{DAED47FA-B81A-40B1-BC24-78DC0654F3DD}" type="parTrans" cxnId="{8C791BAE-E9A5-45DC-8A43-2F3AE50AFE75}">
      <dgm:prSet/>
      <dgm:spPr/>
      <dgm:t>
        <a:bodyPr/>
        <a:lstStyle/>
        <a:p>
          <a:endParaRPr lang="es-ES"/>
        </a:p>
      </dgm:t>
    </dgm:pt>
    <dgm:pt modelId="{F7D56602-F461-4818-BC59-5D80813BA899}" type="sibTrans" cxnId="{8C791BAE-E9A5-45DC-8A43-2F3AE50AFE75}">
      <dgm:prSet/>
      <dgm:spPr/>
      <dgm:t>
        <a:bodyPr/>
        <a:lstStyle/>
        <a:p>
          <a:endParaRPr lang="es-ES"/>
        </a:p>
      </dgm:t>
    </dgm:pt>
    <dgm:pt modelId="{AEFA866F-5779-4953-B3F1-3A49966E33D5}">
      <dgm:prSet phldrT="[Texto]"/>
      <dgm:spPr/>
      <dgm:t>
        <a:bodyPr/>
        <a:lstStyle/>
        <a:p>
          <a:r>
            <a:rPr lang="es-EC" dirty="0"/>
            <a:t>Consumo de electricidad más tanque GLP sin subsidio</a:t>
          </a:r>
          <a:endParaRPr lang="es-ES" dirty="0"/>
        </a:p>
      </dgm:t>
    </dgm:pt>
    <dgm:pt modelId="{5B7199A9-0680-481B-B496-28009825A12A}" type="parTrans" cxnId="{06961F56-FB19-46EB-97C1-D0237C9B42AD}">
      <dgm:prSet/>
      <dgm:spPr/>
      <dgm:t>
        <a:bodyPr/>
        <a:lstStyle/>
        <a:p>
          <a:endParaRPr lang="es-ES"/>
        </a:p>
      </dgm:t>
    </dgm:pt>
    <dgm:pt modelId="{3BF6E703-F54A-49AF-A089-6DA221A2B242}" type="sibTrans" cxnId="{06961F56-FB19-46EB-97C1-D0237C9B42AD}">
      <dgm:prSet/>
      <dgm:spPr/>
      <dgm:t>
        <a:bodyPr/>
        <a:lstStyle/>
        <a:p>
          <a:endParaRPr lang="es-ES"/>
        </a:p>
      </dgm:t>
    </dgm:pt>
    <dgm:pt modelId="{130961EB-6EC2-4879-AF42-4F712387AC28}">
      <dgm:prSet/>
      <dgm:spPr/>
      <dgm:t>
        <a:bodyPr/>
        <a:lstStyle/>
        <a:p>
          <a:r>
            <a:rPr lang="es-EC" dirty="0"/>
            <a:t>USD 20,93</a:t>
          </a:r>
          <a:endParaRPr lang="es-ES" dirty="0"/>
        </a:p>
      </dgm:t>
    </dgm:pt>
    <dgm:pt modelId="{475458CA-E2A0-4A2C-83CF-7C95AEB2E7D7}" type="parTrans" cxnId="{E283168B-83B8-4D6B-AD9E-8BD459AD82FC}">
      <dgm:prSet/>
      <dgm:spPr/>
      <dgm:t>
        <a:bodyPr/>
        <a:lstStyle/>
        <a:p>
          <a:endParaRPr lang="es-ES"/>
        </a:p>
      </dgm:t>
    </dgm:pt>
    <dgm:pt modelId="{9615F5C0-FCCA-42EB-B982-5639142F133E}" type="sibTrans" cxnId="{E283168B-83B8-4D6B-AD9E-8BD459AD82FC}">
      <dgm:prSet/>
      <dgm:spPr/>
      <dgm:t>
        <a:bodyPr/>
        <a:lstStyle/>
        <a:p>
          <a:endParaRPr lang="es-ES"/>
        </a:p>
      </dgm:t>
    </dgm:pt>
    <dgm:pt modelId="{239BED86-B014-4D65-B471-AC64652C15A4}">
      <dgm:prSet/>
      <dgm:spPr/>
      <dgm:t>
        <a:bodyPr/>
        <a:lstStyle/>
        <a:p>
          <a:r>
            <a:rPr lang="es-EC" dirty="0"/>
            <a:t>USD 47,35</a:t>
          </a:r>
          <a:endParaRPr lang="es-ES" dirty="0"/>
        </a:p>
      </dgm:t>
    </dgm:pt>
    <dgm:pt modelId="{29834FE4-BDA1-4F23-8579-F34E5805B4A8}" type="parTrans" cxnId="{BC5A397F-95DD-4CA0-A48E-2EED3E6D0D01}">
      <dgm:prSet/>
      <dgm:spPr/>
      <dgm:t>
        <a:bodyPr/>
        <a:lstStyle/>
        <a:p>
          <a:endParaRPr lang="es-ES"/>
        </a:p>
      </dgm:t>
    </dgm:pt>
    <dgm:pt modelId="{41995857-CCE4-4753-A381-60D49A552750}" type="sibTrans" cxnId="{BC5A397F-95DD-4CA0-A48E-2EED3E6D0D01}">
      <dgm:prSet/>
      <dgm:spPr/>
      <dgm:t>
        <a:bodyPr/>
        <a:lstStyle/>
        <a:p>
          <a:endParaRPr lang="es-ES"/>
        </a:p>
      </dgm:t>
    </dgm:pt>
    <dgm:pt modelId="{8D0EF295-7FCD-4AB5-9D25-8DC398710682}">
      <dgm:prSet/>
      <dgm:spPr/>
      <dgm:t>
        <a:bodyPr/>
        <a:lstStyle/>
        <a:p>
          <a:r>
            <a:rPr lang="es-EC" dirty="0"/>
            <a:t>USD 43,20</a:t>
          </a:r>
          <a:endParaRPr lang="es-ES" dirty="0"/>
        </a:p>
      </dgm:t>
    </dgm:pt>
    <dgm:pt modelId="{0D3DEB44-6C0E-48CA-A821-3633059CC0FC}" type="parTrans" cxnId="{6464E9ED-2373-47E7-9AA4-E1FB91DA9456}">
      <dgm:prSet/>
      <dgm:spPr/>
      <dgm:t>
        <a:bodyPr/>
        <a:lstStyle/>
        <a:p>
          <a:endParaRPr lang="es-ES"/>
        </a:p>
      </dgm:t>
    </dgm:pt>
    <dgm:pt modelId="{0BB26274-E224-4F6D-8CB7-D8B1B0D40EE9}" type="sibTrans" cxnId="{6464E9ED-2373-47E7-9AA4-E1FB91DA9456}">
      <dgm:prSet/>
      <dgm:spPr/>
      <dgm:t>
        <a:bodyPr/>
        <a:lstStyle/>
        <a:p>
          <a:endParaRPr lang="es-ES"/>
        </a:p>
      </dgm:t>
    </dgm:pt>
    <dgm:pt modelId="{3C8F45FC-191C-4C06-8C8A-BD5DB92D3C26}" type="pres">
      <dgm:prSet presAssocID="{3B3AEA01-E000-445B-9355-5068E3998DC7}" presName="diagram" presStyleCnt="0">
        <dgm:presLayoutVars>
          <dgm:dir/>
          <dgm:animLvl val="lvl"/>
          <dgm:resizeHandles val="exact"/>
        </dgm:presLayoutVars>
      </dgm:prSet>
      <dgm:spPr/>
    </dgm:pt>
    <dgm:pt modelId="{76872C82-A8E8-45F0-9FC7-2408B5746316}" type="pres">
      <dgm:prSet presAssocID="{786B2434-F956-481C-AAFB-F98C11B5D173}" presName="compNode" presStyleCnt="0"/>
      <dgm:spPr/>
    </dgm:pt>
    <dgm:pt modelId="{931B6C4E-4B30-4532-AE57-6E6DEF7B051D}" type="pres">
      <dgm:prSet presAssocID="{786B2434-F956-481C-AAFB-F98C11B5D173}" presName="childRect" presStyleLbl="bgAcc1" presStyleIdx="0" presStyleCnt="3">
        <dgm:presLayoutVars>
          <dgm:bulletEnabled val="1"/>
        </dgm:presLayoutVars>
      </dgm:prSet>
      <dgm:spPr/>
      <dgm:t>
        <a:bodyPr/>
        <a:lstStyle/>
        <a:p>
          <a:endParaRPr lang="es-EC"/>
        </a:p>
      </dgm:t>
    </dgm:pt>
    <dgm:pt modelId="{6DFB761D-DE4A-41A0-BAFC-3A4338ECBB06}" type="pres">
      <dgm:prSet presAssocID="{786B2434-F956-481C-AAFB-F98C11B5D173}" presName="parentText" presStyleLbl="node1" presStyleIdx="0" presStyleCnt="0">
        <dgm:presLayoutVars>
          <dgm:chMax val="0"/>
          <dgm:bulletEnabled val="1"/>
        </dgm:presLayoutVars>
      </dgm:prSet>
      <dgm:spPr/>
      <dgm:t>
        <a:bodyPr/>
        <a:lstStyle/>
        <a:p>
          <a:endParaRPr lang="es-EC"/>
        </a:p>
      </dgm:t>
    </dgm:pt>
    <dgm:pt modelId="{25246A3A-03D8-4E79-8904-806B4B567DC7}" type="pres">
      <dgm:prSet presAssocID="{786B2434-F956-481C-AAFB-F98C11B5D173}" presName="parentRect" presStyleLbl="alignNode1" presStyleIdx="0" presStyleCnt="3"/>
      <dgm:spPr/>
      <dgm:t>
        <a:bodyPr/>
        <a:lstStyle/>
        <a:p>
          <a:endParaRPr lang="es-EC"/>
        </a:p>
      </dgm:t>
    </dgm:pt>
    <dgm:pt modelId="{403972D8-A43F-46DF-A632-A706CCF7435C}" type="pres">
      <dgm:prSet presAssocID="{786B2434-F956-481C-AAFB-F98C11B5D173}" presName="adorn" presStyleLbl="fgAccFollowNode1" presStyleIdx="0" presStyleCnt="3"/>
      <dgm:spPr>
        <a:blipFill rotWithShape="1">
          <a:blip xmlns:r="http://schemas.openxmlformats.org/officeDocument/2006/relationships" r:embed="rId1"/>
          <a:stretch>
            <a:fillRect/>
          </a:stretch>
        </a:blipFill>
      </dgm:spPr>
    </dgm:pt>
    <dgm:pt modelId="{899DDBBE-722C-48B3-ABCA-2A5B49934D6D}" type="pres">
      <dgm:prSet presAssocID="{1AF35536-6CBB-4697-988D-44402F93DD2A}" presName="sibTrans" presStyleLbl="sibTrans2D1" presStyleIdx="0" presStyleCnt="0"/>
      <dgm:spPr/>
      <dgm:t>
        <a:bodyPr/>
        <a:lstStyle/>
        <a:p>
          <a:endParaRPr lang="es-EC"/>
        </a:p>
      </dgm:t>
    </dgm:pt>
    <dgm:pt modelId="{489AF151-CEF0-476F-9D02-7660F9DFFF6B}" type="pres">
      <dgm:prSet presAssocID="{6A5D3EF5-D648-4ABD-AF56-FC7E784864EC}" presName="compNode" presStyleCnt="0"/>
      <dgm:spPr/>
    </dgm:pt>
    <dgm:pt modelId="{4E69FA01-FFB2-4AC3-9E5E-D6C713AE95AF}" type="pres">
      <dgm:prSet presAssocID="{6A5D3EF5-D648-4ABD-AF56-FC7E784864EC}" presName="childRect" presStyleLbl="bgAcc1" presStyleIdx="1" presStyleCnt="3">
        <dgm:presLayoutVars>
          <dgm:bulletEnabled val="1"/>
        </dgm:presLayoutVars>
      </dgm:prSet>
      <dgm:spPr/>
      <dgm:t>
        <a:bodyPr/>
        <a:lstStyle/>
        <a:p>
          <a:endParaRPr lang="es-EC"/>
        </a:p>
      </dgm:t>
    </dgm:pt>
    <dgm:pt modelId="{4C20A390-9119-41E3-86C5-DE87EE83B702}" type="pres">
      <dgm:prSet presAssocID="{6A5D3EF5-D648-4ABD-AF56-FC7E784864EC}" presName="parentText" presStyleLbl="node1" presStyleIdx="0" presStyleCnt="0">
        <dgm:presLayoutVars>
          <dgm:chMax val="0"/>
          <dgm:bulletEnabled val="1"/>
        </dgm:presLayoutVars>
      </dgm:prSet>
      <dgm:spPr/>
      <dgm:t>
        <a:bodyPr/>
        <a:lstStyle/>
        <a:p>
          <a:endParaRPr lang="es-EC"/>
        </a:p>
      </dgm:t>
    </dgm:pt>
    <dgm:pt modelId="{EE4F6EF9-60FF-4BE3-A2F9-0634C25BBF86}" type="pres">
      <dgm:prSet presAssocID="{6A5D3EF5-D648-4ABD-AF56-FC7E784864EC}" presName="parentRect" presStyleLbl="alignNode1" presStyleIdx="1" presStyleCnt="3"/>
      <dgm:spPr/>
      <dgm:t>
        <a:bodyPr/>
        <a:lstStyle/>
        <a:p>
          <a:endParaRPr lang="es-EC"/>
        </a:p>
      </dgm:t>
    </dgm:pt>
    <dgm:pt modelId="{A6563B44-DE72-4AEF-97BB-6BCAD8CB22E4}" type="pres">
      <dgm:prSet presAssocID="{6A5D3EF5-D648-4ABD-AF56-FC7E784864EC}" presName="adorn" presStyleLbl="fgAccFollowNode1" presStyleIdx="1" presStyleCnt="3"/>
      <dgm:spPr>
        <a:blipFill rotWithShape="1">
          <a:blip xmlns:r="http://schemas.openxmlformats.org/officeDocument/2006/relationships" r:embed="rId2"/>
          <a:stretch>
            <a:fillRect/>
          </a:stretch>
        </a:blipFill>
      </dgm:spPr>
    </dgm:pt>
    <dgm:pt modelId="{83BFAFF6-585C-42C5-8A30-8D779638E709}" type="pres">
      <dgm:prSet presAssocID="{F7D56602-F461-4818-BC59-5D80813BA899}" presName="sibTrans" presStyleLbl="sibTrans2D1" presStyleIdx="0" presStyleCnt="0"/>
      <dgm:spPr/>
      <dgm:t>
        <a:bodyPr/>
        <a:lstStyle/>
        <a:p>
          <a:endParaRPr lang="es-EC"/>
        </a:p>
      </dgm:t>
    </dgm:pt>
    <dgm:pt modelId="{A793BCFA-37C1-4BC0-BA3A-BE2B43370F0F}" type="pres">
      <dgm:prSet presAssocID="{AEFA866F-5779-4953-B3F1-3A49966E33D5}" presName="compNode" presStyleCnt="0"/>
      <dgm:spPr/>
    </dgm:pt>
    <dgm:pt modelId="{5107F2A5-B074-408D-B6B4-48396AACC849}" type="pres">
      <dgm:prSet presAssocID="{AEFA866F-5779-4953-B3F1-3A49966E33D5}" presName="childRect" presStyleLbl="bgAcc1" presStyleIdx="2" presStyleCnt="3">
        <dgm:presLayoutVars>
          <dgm:bulletEnabled val="1"/>
        </dgm:presLayoutVars>
      </dgm:prSet>
      <dgm:spPr/>
      <dgm:t>
        <a:bodyPr/>
        <a:lstStyle/>
        <a:p>
          <a:endParaRPr lang="es-EC"/>
        </a:p>
      </dgm:t>
    </dgm:pt>
    <dgm:pt modelId="{F293AC89-EA14-481C-A163-192925E5FFB5}" type="pres">
      <dgm:prSet presAssocID="{AEFA866F-5779-4953-B3F1-3A49966E33D5}" presName="parentText" presStyleLbl="node1" presStyleIdx="0" presStyleCnt="0">
        <dgm:presLayoutVars>
          <dgm:chMax val="0"/>
          <dgm:bulletEnabled val="1"/>
        </dgm:presLayoutVars>
      </dgm:prSet>
      <dgm:spPr/>
      <dgm:t>
        <a:bodyPr/>
        <a:lstStyle/>
        <a:p>
          <a:endParaRPr lang="es-EC"/>
        </a:p>
      </dgm:t>
    </dgm:pt>
    <dgm:pt modelId="{2D5CB59F-F60C-4B82-8460-0AC5DBD5F6D6}" type="pres">
      <dgm:prSet presAssocID="{AEFA866F-5779-4953-B3F1-3A49966E33D5}" presName="parentRect" presStyleLbl="alignNode1" presStyleIdx="2" presStyleCnt="3"/>
      <dgm:spPr/>
      <dgm:t>
        <a:bodyPr/>
        <a:lstStyle/>
        <a:p>
          <a:endParaRPr lang="es-EC"/>
        </a:p>
      </dgm:t>
    </dgm:pt>
    <dgm:pt modelId="{FB2F4220-5204-443E-ABCC-B77C69629917}" type="pres">
      <dgm:prSet presAssocID="{AEFA866F-5779-4953-B3F1-3A49966E33D5}" presName="adorn" presStyleLbl="fgAccFollowNode1" presStyleIdx="2" presStyleCnt="3"/>
      <dgm:spPr>
        <a:blipFill rotWithShape="1">
          <a:blip xmlns:r="http://schemas.openxmlformats.org/officeDocument/2006/relationships" r:embed="rId3"/>
          <a:stretch>
            <a:fillRect/>
          </a:stretch>
        </a:blipFill>
      </dgm:spPr>
    </dgm:pt>
  </dgm:ptLst>
  <dgm:cxnLst>
    <dgm:cxn modelId="{8C791BAE-E9A5-45DC-8A43-2F3AE50AFE75}" srcId="{3B3AEA01-E000-445B-9355-5068E3998DC7}" destId="{6A5D3EF5-D648-4ABD-AF56-FC7E784864EC}" srcOrd="1" destOrd="0" parTransId="{DAED47FA-B81A-40B1-BC24-78DC0654F3DD}" sibTransId="{F7D56602-F461-4818-BC59-5D80813BA899}"/>
    <dgm:cxn modelId="{EDACB81E-BABF-4ADF-BEE5-E107E4EEA00A}" type="presOf" srcId="{239BED86-B014-4D65-B471-AC64652C15A4}" destId="{4E69FA01-FFB2-4AC3-9E5E-D6C713AE95AF}" srcOrd="0" destOrd="0" presId="urn:microsoft.com/office/officeart/2005/8/layout/bList2"/>
    <dgm:cxn modelId="{63AD4094-FCAF-4A3A-89AB-F31092B95699}" type="presOf" srcId="{AEFA866F-5779-4953-B3F1-3A49966E33D5}" destId="{2D5CB59F-F60C-4B82-8460-0AC5DBD5F6D6}" srcOrd="1" destOrd="0" presId="urn:microsoft.com/office/officeart/2005/8/layout/bList2"/>
    <dgm:cxn modelId="{8EB7F82E-485F-416C-81E2-1A21718CDAEE}" type="presOf" srcId="{6A5D3EF5-D648-4ABD-AF56-FC7E784864EC}" destId="{EE4F6EF9-60FF-4BE3-A2F9-0634C25BBF86}" srcOrd="1" destOrd="0" presId="urn:microsoft.com/office/officeart/2005/8/layout/bList2"/>
    <dgm:cxn modelId="{0470CBD6-D0BD-42B5-A576-628AA68D1B1B}" srcId="{3B3AEA01-E000-445B-9355-5068E3998DC7}" destId="{786B2434-F956-481C-AAFB-F98C11B5D173}" srcOrd="0" destOrd="0" parTransId="{2FDB760D-15E9-40EC-A433-4945930E57F2}" sibTransId="{1AF35536-6CBB-4697-988D-44402F93DD2A}"/>
    <dgm:cxn modelId="{E283168B-83B8-4D6B-AD9E-8BD459AD82FC}" srcId="{786B2434-F956-481C-AAFB-F98C11B5D173}" destId="{130961EB-6EC2-4879-AF42-4F712387AC28}" srcOrd="0" destOrd="0" parTransId="{475458CA-E2A0-4A2C-83CF-7C95AEB2E7D7}" sibTransId="{9615F5C0-FCCA-42EB-B982-5639142F133E}"/>
    <dgm:cxn modelId="{6464E9ED-2373-47E7-9AA4-E1FB91DA9456}" srcId="{AEFA866F-5779-4953-B3F1-3A49966E33D5}" destId="{8D0EF295-7FCD-4AB5-9D25-8DC398710682}" srcOrd="0" destOrd="0" parTransId="{0D3DEB44-6C0E-48CA-A821-3633059CC0FC}" sibTransId="{0BB26274-E224-4F6D-8CB7-D8B1B0D40EE9}"/>
    <dgm:cxn modelId="{06961F56-FB19-46EB-97C1-D0237C9B42AD}" srcId="{3B3AEA01-E000-445B-9355-5068E3998DC7}" destId="{AEFA866F-5779-4953-B3F1-3A49966E33D5}" srcOrd="2" destOrd="0" parTransId="{5B7199A9-0680-481B-B496-28009825A12A}" sibTransId="{3BF6E703-F54A-49AF-A089-6DA221A2B242}"/>
    <dgm:cxn modelId="{C05DE734-F7A7-414F-9BE9-51F80D55E8BE}" type="presOf" srcId="{3B3AEA01-E000-445B-9355-5068E3998DC7}" destId="{3C8F45FC-191C-4C06-8C8A-BD5DB92D3C26}" srcOrd="0" destOrd="0" presId="urn:microsoft.com/office/officeart/2005/8/layout/bList2"/>
    <dgm:cxn modelId="{34EF8380-3295-4B36-A100-9B0D5EF6A179}" type="presOf" srcId="{8D0EF295-7FCD-4AB5-9D25-8DC398710682}" destId="{5107F2A5-B074-408D-B6B4-48396AACC849}" srcOrd="0" destOrd="0" presId="urn:microsoft.com/office/officeart/2005/8/layout/bList2"/>
    <dgm:cxn modelId="{6DA03643-3F54-4F7B-A6F4-0F0609E8C889}" type="presOf" srcId="{1AF35536-6CBB-4697-988D-44402F93DD2A}" destId="{899DDBBE-722C-48B3-ABCA-2A5B49934D6D}" srcOrd="0" destOrd="0" presId="urn:microsoft.com/office/officeart/2005/8/layout/bList2"/>
    <dgm:cxn modelId="{87F8263F-49DF-44D0-B612-5505E25BE15E}" type="presOf" srcId="{AEFA866F-5779-4953-B3F1-3A49966E33D5}" destId="{F293AC89-EA14-481C-A163-192925E5FFB5}" srcOrd="0" destOrd="0" presId="urn:microsoft.com/office/officeart/2005/8/layout/bList2"/>
    <dgm:cxn modelId="{1810979E-CAEB-4AE2-8DC6-854383782A53}" type="presOf" srcId="{786B2434-F956-481C-AAFB-F98C11B5D173}" destId="{6DFB761D-DE4A-41A0-BAFC-3A4338ECBB06}" srcOrd="0" destOrd="0" presId="urn:microsoft.com/office/officeart/2005/8/layout/bList2"/>
    <dgm:cxn modelId="{BC5A397F-95DD-4CA0-A48E-2EED3E6D0D01}" srcId="{6A5D3EF5-D648-4ABD-AF56-FC7E784864EC}" destId="{239BED86-B014-4D65-B471-AC64652C15A4}" srcOrd="0" destOrd="0" parTransId="{29834FE4-BDA1-4F23-8579-F34E5805B4A8}" sibTransId="{41995857-CCE4-4753-A381-60D49A552750}"/>
    <dgm:cxn modelId="{FCCE4D59-D4DC-4066-972B-6031CE7520B8}" type="presOf" srcId="{130961EB-6EC2-4879-AF42-4F712387AC28}" destId="{931B6C4E-4B30-4532-AE57-6E6DEF7B051D}" srcOrd="0" destOrd="0" presId="urn:microsoft.com/office/officeart/2005/8/layout/bList2"/>
    <dgm:cxn modelId="{010E0174-9BB0-4A8E-BA9D-7D98AD3FC4E3}" type="presOf" srcId="{6A5D3EF5-D648-4ABD-AF56-FC7E784864EC}" destId="{4C20A390-9119-41E3-86C5-DE87EE83B702}" srcOrd="0" destOrd="0" presId="urn:microsoft.com/office/officeart/2005/8/layout/bList2"/>
    <dgm:cxn modelId="{908530C0-6FE2-4427-9D6B-D94E61C55287}" type="presOf" srcId="{786B2434-F956-481C-AAFB-F98C11B5D173}" destId="{25246A3A-03D8-4E79-8904-806B4B567DC7}" srcOrd="1" destOrd="0" presId="urn:microsoft.com/office/officeart/2005/8/layout/bList2"/>
    <dgm:cxn modelId="{2F321E3A-4536-426E-ABC9-311EC269D966}" type="presOf" srcId="{F7D56602-F461-4818-BC59-5D80813BA899}" destId="{83BFAFF6-585C-42C5-8A30-8D779638E709}" srcOrd="0" destOrd="0" presId="urn:microsoft.com/office/officeart/2005/8/layout/bList2"/>
    <dgm:cxn modelId="{5F5D2817-1E3A-4E93-BF29-4C4614D2CC28}" type="presParOf" srcId="{3C8F45FC-191C-4C06-8C8A-BD5DB92D3C26}" destId="{76872C82-A8E8-45F0-9FC7-2408B5746316}" srcOrd="0" destOrd="0" presId="urn:microsoft.com/office/officeart/2005/8/layout/bList2"/>
    <dgm:cxn modelId="{A23C0967-83CB-49B8-A889-C9E48E091AD4}" type="presParOf" srcId="{76872C82-A8E8-45F0-9FC7-2408B5746316}" destId="{931B6C4E-4B30-4532-AE57-6E6DEF7B051D}" srcOrd="0" destOrd="0" presId="urn:microsoft.com/office/officeart/2005/8/layout/bList2"/>
    <dgm:cxn modelId="{1FF2F6D4-CD08-4901-B227-BBC7861A8D60}" type="presParOf" srcId="{76872C82-A8E8-45F0-9FC7-2408B5746316}" destId="{6DFB761D-DE4A-41A0-BAFC-3A4338ECBB06}" srcOrd="1" destOrd="0" presId="urn:microsoft.com/office/officeart/2005/8/layout/bList2"/>
    <dgm:cxn modelId="{9DA0B5DA-073F-4F61-93AD-7717121CACA9}" type="presParOf" srcId="{76872C82-A8E8-45F0-9FC7-2408B5746316}" destId="{25246A3A-03D8-4E79-8904-806B4B567DC7}" srcOrd="2" destOrd="0" presId="urn:microsoft.com/office/officeart/2005/8/layout/bList2"/>
    <dgm:cxn modelId="{E20B8AF9-F210-4CB1-B49E-E6EFDE3FF44E}" type="presParOf" srcId="{76872C82-A8E8-45F0-9FC7-2408B5746316}" destId="{403972D8-A43F-46DF-A632-A706CCF7435C}" srcOrd="3" destOrd="0" presId="urn:microsoft.com/office/officeart/2005/8/layout/bList2"/>
    <dgm:cxn modelId="{B67F0A82-10A0-4251-A94C-0382FE000B17}" type="presParOf" srcId="{3C8F45FC-191C-4C06-8C8A-BD5DB92D3C26}" destId="{899DDBBE-722C-48B3-ABCA-2A5B49934D6D}" srcOrd="1" destOrd="0" presId="urn:microsoft.com/office/officeart/2005/8/layout/bList2"/>
    <dgm:cxn modelId="{77AAB26C-CE2A-4D64-9B6A-ACBAA3295A96}" type="presParOf" srcId="{3C8F45FC-191C-4C06-8C8A-BD5DB92D3C26}" destId="{489AF151-CEF0-476F-9D02-7660F9DFFF6B}" srcOrd="2" destOrd="0" presId="urn:microsoft.com/office/officeart/2005/8/layout/bList2"/>
    <dgm:cxn modelId="{D63BE5FD-30E5-4E5E-905B-E2D95BCD3688}" type="presParOf" srcId="{489AF151-CEF0-476F-9D02-7660F9DFFF6B}" destId="{4E69FA01-FFB2-4AC3-9E5E-D6C713AE95AF}" srcOrd="0" destOrd="0" presId="urn:microsoft.com/office/officeart/2005/8/layout/bList2"/>
    <dgm:cxn modelId="{71E2799E-ACA9-4E9C-B8AB-73621BEADCC2}" type="presParOf" srcId="{489AF151-CEF0-476F-9D02-7660F9DFFF6B}" destId="{4C20A390-9119-41E3-86C5-DE87EE83B702}" srcOrd="1" destOrd="0" presId="urn:microsoft.com/office/officeart/2005/8/layout/bList2"/>
    <dgm:cxn modelId="{B39808CD-F92D-4964-9DF1-1E6962F1FE07}" type="presParOf" srcId="{489AF151-CEF0-476F-9D02-7660F9DFFF6B}" destId="{EE4F6EF9-60FF-4BE3-A2F9-0634C25BBF86}" srcOrd="2" destOrd="0" presId="urn:microsoft.com/office/officeart/2005/8/layout/bList2"/>
    <dgm:cxn modelId="{95E1101E-45D2-4985-B92C-C009AB13D413}" type="presParOf" srcId="{489AF151-CEF0-476F-9D02-7660F9DFFF6B}" destId="{A6563B44-DE72-4AEF-97BB-6BCAD8CB22E4}" srcOrd="3" destOrd="0" presId="urn:microsoft.com/office/officeart/2005/8/layout/bList2"/>
    <dgm:cxn modelId="{20240CA2-F860-4CAF-B832-E3EEEBF3CEF5}" type="presParOf" srcId="{3C8F45FC-191C-4C06-8C8A-BD5DB92D3C26}" destId="{83BFAFF6-585C-42C5-8A30-8D779638E709}" srcOrd="3" destOrd="0" presId="urn:microsoft.com/office/officeart/2005/8/layout/bList2"/>
    <dgm:cxn modelId="{A4FED8E0-40F6-40A1-96B5-66621610F58E}" type="presParOf" srcId="{3C8F45FC-191C-4C06-8C8A-BD5DB92D3C26}" destId="{A793BCFA-37C1-4BC0-BA3A-BE2B43370F0F}" srcOrd="4" destOrd="0" presId="urn:microsoft.com/office/officeart/2005/8/layout/bList2"/>
    <dgm:cxn modelId="{0CA030C4-C616-4B6B-A846-B056A1629F58}" type="presParOf" srcId="{A793BCFA-37C1-4BC0-BA3A-BE2B43370F0F}" destId="{5107F2A5-B074-408D-B6B4-48396AACC849}" srcOrd="0" destOrd="0" presId="urn:microsoft.com/office/officeart/2005/8/layout/bList2"/>
    <dgm:cxn modelId="{06EFDB61-2C81-4054-91F9-45DB7E9C6368}" type="presParOf" srcId="{A793BCFA-37C1-4BC0-BA3A-BE2B43370F0F}" destId="{F293AC89-EA14-481C-A163-192925E5FFB5}" srcOrd="1" destOrd="0" presId="urn:microsoft.com/office/officeart/2005/8/layout/bList2"/>
    <dgm:cxn modelId="{93FDC5A1-0E1D-4570-AAED-E85F63B66BB6}" type="presParOf" srcId="{A793BCFA-37C1-4BC0-BA3A-BE2B43370F0F}" destId="{2D5CB59F-F60C-4B82-8460-0AC5DBD5F6D6}" srcOrd="2" destOrd="0" presId="urn:microsoft.com/office/officeart/2005/8/layout/bList2"/>
    <dgm:cxn modelId="{AA5DE669-37DD-407B-9047-7799A43567F3}" type="presParOf" srcId="{A793BCFA-37C1-4BC0-BA3A-BE2B43370F0F}" destId="{FB2F4220-5204-443E-ABCC-B77C69629917}"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DF8BD-232E-48BF-88D6-84546CA37EA5}">
      <dsp:nvSpPr>
        <dsp:cNvPr id="0" name=""/>
        <dsp:cNvSpPr/>
      </dsp:nvSpPr>
      <dsp:spPr>
        <a:xfrm>
          <a:off x="4131993" y="144116"/>
          <a:ext cx="6197991" cy="1535141"/>
        </a:xfrm>
        <a:prstGeom prst="rightArrow">
          <a:avLst>
            <a:gd name="adj1" fmla="val 75000"/>
            <a:gd name="adj2" fmla="val 5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Analizar el impacto que genera la utilización de cocinas de inducción en relación a las cocinas a gas, mediante la investigación aplicada a los residentes de la parroquia urbana de Cotocollao del DM. de Quito, con la finalidad de conocer </a:t>
          </a:r>
          <a:r>
            <a:rPr lang="es-ES" sz="1400" kern="1200" dirty="0" smtClean="0"/>
            <a:t>cuál de las dos opciones es más beneficiosa económicamente una vez que se elimine el subsidio al gas.</a:t>
          </a:r>
          <a:endParaRPr lang="es-ES" sz="1400" kern="1200" dirty="0"/>
        </a:p>
      </dsp:txBody>
      <dsp:txXfrm>
        <a:off x="4131993" y="336009"/>
        <a:ext cx="5622313" cy="1151355"/>
      </dsp:txXfrm>
    </dsp:sp>
    <dsp:sp modelId="{87A8AE68-A5C4-4199-866F-5636CDBAFE15}">
      <dsp:nvSpPr>
        <dsp:cNvPr id="0" name=""/>
        <dsp:cNvSpPr/>
      </dsp:nvSpPr>
      <dsp:spPr>
        <a:xfrm>
          <a:off x="0" y="179288"/>
          <a:ext cx="4131994" cy="1535141"/>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s-EC" sz="5600" kern="1200" dirty="0">
              <a:solidFill>
                <a:schemeClr val="tx1"/>
              </a:solidFill>
            </a:rPr>
            <a:t>General</a:t>
          </a:r>
          <a:endParaRPr lang="es-ES" sz="5600" kern="1200" dirty="0">
            <a:solidFill>
              <a:schemeClr val="tx1"/>
            </a:solidFill>
          </a:endParaRPr>
        </a:p>
      </dsp:txBody>
      <dsp:txXfrm>
        <a:off x="74939" y="254227"/>
        <a:ext cx="3982116" cy="1385263"/>
      </dsp:txXfrm>
    </dsp:sp>
    <dsp:sp modelId="{655ED635-93B8-4418-B78A-CEDEE3804B3A}">
      <dsp:nvSpPr>
        <dsp:cNvPr id="0" name=""/>
        <dsp:cNvSpPr/>
      </dsp:nvSpPr>
      <dsp:spPr>
        <a:xfrm>
          <a:off x="4131993" y="1912339"/>
          <a:ext cx="6197991" cy="3737683"/>
        </a:xfrm>
        <a:prstGeom prst="rightArrow">
          <a:avLst>
            <a:gd name="adj1" fmla="val 75000"/>
            <a:gd name="adj2" fmla="val 50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s-ES" sz="1500" kern="1200" dirty="0" smtClean="0">
              <a:latin typeface="Arial" panose="020B0604020202020204" pitchFamily="34" charset="0"/>
              <a:cs typeface="Arial" panose="020B0604020202020204" pitchFamily="34" charset="0"/>
            </a:rPr>
            <a:t>- Realizar </a:t>
          </a:r>
          <a:r>
            <a:rPr lang="es-ES" sz="1500" kern="1200" dirty="0">
              <a:latin typeface="Arial" panose="020B0604020202020204" pitchFamily="34" charset="0"/>
              <a:cs typeface="Arial" panose="020B0604020202020204" pitchFamily="34" charset="0"/>
            </a:rPr>
            <a:t>un diagnóstico situacional en el que se establezcan los factores que mantienen una influencia en la temática en estudio, tanto interna como externamente.</a:t>
          </a:r>
        </a:p>
        <a:p>
          <a:pPr marL="114300" lvl="1" indent="-114300" algn="l" defTabSz="666750">
            <a:lnSpc>
              <a:spcPct val="90000"/>
            </a:lnSpc>
            <a:spcBef>
              <a:spcPct val="0"/>
            </a:spcBef>
            <a:spcAft>
              <a:spcPct val="15000"/>
            </a:spcAft>
            <a:buFont typeface="Symbol" panose="05050102010706020507" pitchFamily="18" charset="2"/>
            <a:buChar char="••"/>
          </a:pPr>
          <a:r>
            <a:rPr lang="es-ES" sz="1500" kern="1200" dirty="0" smtClean="0">
              <a:latin typeface="Arial" panose="020B0604020202020204" pitchFamily="34" charset="0"/>
              <a:cs typeface="Arial" panose="020B0604020202020204" pitchFamily="34" charset="0"/>
            </a:rPr>
            <a:t>- Desarrollar </a:t>
          </a:r>
          <a:r>
            <a:rPr lang="es-ES" sz="1500" kern="1200" dirty="0">
              <a:latin typeface="Arial" panose="020B0604020202020204" pitchFamily="34" charset="0"/>
              <a:cs typeface="Arial" panose="020B0604020202020204" pitchFamily="34" charset="0"/>
            </a:rPr>
            <a:t>una investigación de campo en la que se pueda recopilar los datos necesarios para establecer la </a:t>
          </a:r>
          <a:r>
            <a:rPr lang="es-ES" sz="1500" kern="1200" dirty="0" smtClean="0">
              <a:latin typeface="Arial" panose="020B0604020202020204" pitchFamily="34" charset="0"/>
              <a:cs typeface="Arial" panose="020B0604020202020204" pitchFamily="34" charset="0"/>
            </a:rPr>
            <a:t>opinión </a:t>
          </a:r>
          <a:r>
            <a:rPr lang="es-ES" sz="1500" kern="1200" dirty="0">
              <a:latin typeface="Arial" panose="020B0604020202020204" pitchFamily="34" charset="0"/>
              <a:cs typeface="Arial" panose="020B0604020202020204" pitchFamily="34" charset="0"/>
            </a:rPr>
            <a:t>de los usuarios, lo que permitirá conocer el impacto económico del cambio de cocina de gas a inducción.</a:t>
          </a:r>
        </a:p>
        <a:p>
          <a:pPr marL="114300" lvl="1" indent="-114300" algn="l" defTabSz="666750">
            <a:lnSpc>
              <a:spcPct val="90000"/>
            </a:lnSpc>
            <a:spcBef>
              <a:spcPct val="0"/>
            </a:spcBef>
            <a:spcAft>
              <a:spcPct val="15000"/>
            </a:spcAft>
            <a:buFont typeface="Symbol" panose="05050102010706020507" pitchFamily="18" charset="2"/>
            <a:buChar char="••"/>
          </a:pPr>
          <a:r>
            <a:rPr lang="es-ES" sz="1500" kern="1200" dirty="0" smtClean="0">
              <a:latin typeface="Arial" panose="020B0604020202020204" pitchFamily="34" charset="0"/>
              <a:cs typeface="Arial" panose="020B0604020202020204" pitchFamily="34" charset="0"/>
            </a:rPr>
            <a:t>- Realizar un análisis de costos de la utilización de cocinas </a:t>
          </a:r>
          <a:r>
            <a:rPr lang="es-ES" sz="1500" kern="1200" dirty="0">
              <a:latin typeface="Arial" panose="020B0604020202020204" pitchFamily="34" charset="0"/>
              <a:cs typeface="Arial" panose="020B0604020202020204" pitchFamily="34" charset="0"/>
            </a:rPr>
            <a:t>de inducción en relación con las cocinas de gas, con la finalidad de conocer las ventajas de dicho cambio.</a:t>
          </a:r>
        </a:p>
      </dsp:txBody>
      <dsp:txXfrm>
        <a:off x="4131993" y="2379549"/>
        <a:ext cx="4796360" cy="2803263"/>
      </dsp:txXfrm>
    </dsp:sp>
    <dsp:sp modelId="{BAA53CD5-3EFB-4B1A-8AB5-FAD9C8D1A5F6}">
      <dsp:nvSpPr>
        <dsp:cNvPr id="0" name=""/>
        <dsp:cNvSpPr/>
      </dsp:nvSpPr>
      <dsp:spPr>
        <a:xfrm>
          <a:off x="83362" y="1912339"/>
          <a:ext cx="4131994" cy="373768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s-EC" sz="5600" kern="1200" dirty="0" smtClean="0">
              <a:solidFill>
                <a:schemeClr val="tx1"/>
              </a:solidFill>
            </a:rPr>
            <a:t>Específicos</a:t>
          </a:r>
          <a:endParaRPr lang="es-ES" sz="5600" kern="1200" dirty="0">
            <a:solidFill>
              <a:schemeClr val="tx1"/>
            </a:solidFill>
          </a:endParaRPr>
        </a:p>
      </dsp:txBody>
      <dsp:txXfrm>
        <a:off x="265821" y="2094798"/>
        <a:ext cx="3767076" cy="3372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3FA0B-5167-4CF9-BCD7-B7BEE69908F5}">
      <dsp:nvSpPr>
        <dsp:cNvPr id="0" name=""/>
        <dsp:cNvSpPr/>
      </dsp:nvSpPr>
      <dsp:spPr>
        <a:xfrm>
          <a:off x="171185" y="2243342"/>
          <a:ext cx="2511582" cy="82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C" sz="3600" b="1" kern="1200" dirty="0">
              <a:ln w="9525">
                <a:prstDash val="solid"/>
              </a:ln>
              <a:effectLst>
                <a:outerShdw blurRad="38100" dist="38100" dir="2700000" algn="tl">
                  <a:srgbClr val="000000">
                    <a:alpha val="43137"/>
                  </a:srgbClr>
                </a:outerShdw>
              </a:effectLst>
              <a:latin typeface="Arial Rounded MT Bold" panose="020F0704030504030204" pitchFamily="34" charset="0"/>
            </a:rPr>
            <a:t>HIPÓTESIS</a:t>
          </a:r>
          <a:endParaRPr lang="es-ES" sz="3600" kern="1200" dirty="0"/>
        </a:p>
      </dsp:txBody>
      <dsp:txXfrm>
        <a:off x="171185" y="2243342"/>
        <a:ext cx="2511582" cy="827680"/>
      </dsp:txXfrm>
    </dsp:sp>
    <dsp:sp modelId="{8A75F980-D0D1-42E0-8DC4-B96874E54506}">
      <dsp:nvSpPr>
        <dsp:cNvPr id="0" name=""/>
        <dsp:cNvSpPr/>
      </dsp:nvSpPr>
      <dsp:spPr>
        <a:xfrm>
          <a:off x="168331" y="1991613"/>
          <a:ext cx="199784" cy="19978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96251D-11B6-46C9-BC3E-FB5EA8D636BE}">
      <dsp:nvSpPr>
        <dsp:cNvPr id="0" name=""/>
        <dsp:cNvSpPr/>
      </dsp:nvSpPr>
      <dsp:spPr>
        <a:xfrm>
          <a:off x="308181" y="1711914"/>
          <a:ext cx="199784" cy="199784"/>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09E82-49B9-4167-B2DA-1840232A66A3}">
      <dsp:nvSpPr>
        <dsp:cNvPr id="0" name=""/>
        <dsp:cNvSpPr/>
      </dsp:nvSpPr>
      <dsp:spPr>
        <a:xfrm>
          <a:off x="643820" y="1767854"/>
          <a:ext cx="313947" cy="313947"/>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D1E20-7939-4FC5-AD44-466850395A5B}">
      <dsp:nvSpPr>
        <dsp:cNvPr id="0" name=""/>
        <dsp:cNvSpPr/>
      </dsp:nvSpPr>
      <dsp:spPr>
        <a:xfrm>
          <a:off x="923519" y="1460185"/>
          <a:ext cx="199784" cy="199784"/>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50D90-3E3A-41EC-9BE2-D291A3967B4B}">
      <dsp:nvSpPr>
        <dsp:cNvPr id="0" name=""/>
        <dsp:cNvSpPr/>
      </dsp:nvSpPr>
      <dsp:spPr>
        <a:xfrm>
          <a:off x="1287127" y="1348305"/>
          <a:ext cx="199784" cy="199784"/>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71B24-EBB5-45DA-9CB2-2308A46327D8}">
      <dsp:nvSpPr>
        <dsp:cNvPr id="0" name=""/>
        <dsp:cNvSpPr/>
      </dsp:nvSpPr>
      <dsp:spPr>
        <a:xfrm>
          <a:off x="1734646" y="1544094"/>
          <a:ext cx="199784" cy="19978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154D0-0493-4943-B99B-4FF5A07E16CA}">
      <dsp:nvSpPr>
        <dsp:cNvPr id="0" name=""/>
        <dsp:cNvSpPr/>
      </dsp:nvSpPr>
      <dsp:spPr>
        <a:xfrm>
          <a:off x="2014345" y="1683944"/>
          <a:ext cx="313947" cy="31394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7AC9A-AF1B-4C3B-B8E2-803A5C230F55}">
      <dsp:nvSpPr>
        <dsp:cNvPr id="0" name=""/>
        <dsp:cNvSpPr/>
      </dsp:nvSpPr>
      <dsp:spPr>
        <a:xfrm>
          <a:off x="2405923" y="1991613"/>
          <a:ext cx="199784" cy="199784"/>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3C0D3-212E-4650-806C-76AA90684612}">
      <dsp:nvSpPr>
        <dsp:cNvPr id="0" name=""/>
        <dsp:cNvSpPr/>
      </dsp:nvSpPr>
      <dsp:spPr>
        <a:xfrm>
          <a:off x="2573743" y="2299282"/>
          <a:ext cx="199784" cy="199784"/>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E3D4A-6CC1-43AB-BBFE-2EFCC60E7240}">
      <dsp:nvSpPr>
        <dsp:cNvPr id="0" name=""/>
        <dsp:cNvSpPr/>
      </dsp:nvSpPr>
      <dsp:spPr>
        <a:xfrm>
          <a:off x="1119308" y="1711914"/>
          <a:ext cx="513732" cy="513732"/>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3C4CB-65E5-4C88-99AB-1A92C7FAC029}">
      <dsp:nvSpPr>
        <dsp:cNvPr id="0" name=""/>
        <dsp:cNvSpPr/>
      </dsp:nvSpPr>
      <dsp:spPr>
        <a:xfrm>
          <a:off x="28482" y="2774770"/>
          <a:ext cx="199784" cy="19978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DA2D4-8E5B-48DB-9967-45223BD719CD}">
      <dsp:nvSpPr>
        <dsp:cNvPr id="0" name=""/>
        <dsp:cNvSpPr/>
      </dsp:nvSpPr>
      <dsp:spPr>
        <a:xfrm>
          <a:off x="196301" y="3026499"/>
          <a:ext cx="313947" cy="31394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A87CA-E10D-463A-84E8-8B7DEE0DB87B}">
      <dsp:nvSpPr>
        <dsp:cNvPr id="0" name=""/>
        <dsp:cNvSpPr/>
      </dsp:nvSpPr>
      <dsp:spPr>
        <a:xfrm>
          <a:off x="615850" y="3250258"/>
          <a:ext cx="456651" cy="456651"/>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4F396-6FBB-43F3-81E8-8B885D4E77C0}">
      <dsp:nvSpPr>
        <dsp:cNvPr id="0" name=""/>
        <dsp:cNvSpPr/>
      </dsp:nvSpPr>
      <dsp:spPr>
        <a:xfrm>
          <a:off x="1203218" y="3613867"/>
          <a:ext cx="199784" cy="199784"/>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6876B-8E10-4405-98E3-08EF41523BBA}">
      <dsp:nvSpPr>
        <dsp:cNvPr id="0" name=""/>
        <dsp:cNvSpPr/>
      </dsp:nvSpPr>
      <dsp:spPr>
        <a:xfrm>
          <a:off x="1315097" y="3250258"/>
          <a:ext cx="313947" cy="313947"/>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DBF54-1BC3-4182-9C57-82E9E2194BA3}">
      <dsp:nvSpPr>
        <dsp:cNvPr id="0" name=""/>
        <dsp:cNvSpPr/>
      </dsp:nvSpPr>
      <dsp:spPr>
        <a:xfrm>
          <a:off x="1594796" y="3641837"/>
          <a:ext cx="199784" cy="199784"/>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8C6A2-FDD1-4854-95C8-B1022F6B5E2B}">
      <dsp:nvSpPr>
        <dsp:cNvPr id="0" name=""/>
        <dsp:cNvSpPr/>
      </dsp:nvSpPr>
      <dsp:spPr>
        <a:xfrm>
          <a:off x="1846525" y="3194318"/>
          <a:ext cx="456651" cy="456651"/>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07E88-BEDE-4DBD-8A57-EF65A089E51F}">
      <dsp:nvSpPr>
        <dsp:cNvPr id="0" name=""/>
        <dsp:cNvSpPr/>
      </dsp:nvSpPr>
      <dsp:spPr>
        <a:xfrm>
          <a:off x="2461863" y="3082439"/>
          <a:ext cx="313947" cy="313947"/>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9E91D-698A-4C78-9EE6-3C65E2B0D095}">
      <dsp:nvSpPr>
        <dsp:cNvPr id="0" name=""/>
        <dsp:cNvSpPr/>
      </dsp:nvSpPr>
      <dsp:spPr>
        <a:xfrm>
          <a:off x="2775811" y="1767388"/>
          <a:ext cx="922020" cy="1760236"/>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8DFE64-9EA7-478D-B23C-B7FBEF2A2A24}">
      <dsp:nvSpPr>
        <dsp:cNvPr id="0" name=""/>
        <dsp:cNvSpPr/>
      </dsp:nvSpPr>
      <dsp:spPr>
        <a:xfrm>
          <a:off x="3530191" y="1767388"/>
          <a:ext cx="922020" cy="1760236"/>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74B039-3B05-4014-9D67-259D681341B1}">
      <dsp:nvSpPr>
        <dsp:cNvPr id="0" name=""/>
        <dsp:cNvSpPr/>
      </dsp:nvSpPr>
      <dsp:spPr>
        <a:xfrm>
          <a:off x="4452211" y="1348305"/>
          <a:ext cx="3944291" cy="2722055"/>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buFont typeface="Symbol" panose="05050102010706020507" pitchFamily="18" charset="2"/>
            <a:buNone/>
          </a:pPr>
          <a:r>
            <a:rPr lang="es-ES" sz="1900" kern="1200" dirty="0">
              <a:solidFill>
                <a:schemeClr val="tx1"/>
              </a:solidFill>
            </a:rPr>
            <a:t>El costo de la energía eléctrica en los hogares que cuentan con una cocina de inducción es mayor que el costo generado por aquellos que aún utilizan cocinas a gas.</a:t>
          </a:r>
        </a:p>
      </dsp:txBody>
      <dsp:txXfrm>
        <a:off x="5029839" y="1746941"/>
        <a:ext cx="2789035" cy="1924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A36CC-B1BD-45C5-84B7-54067AE9EB23}">
      <dsp:nvSpPr>
        <dsp:cNvPr id="0" name=""/>
        <dsp:cNvSpPr/>
      </dsp:nvSpPr>
      <dsp:spPr>
        <a:xfrm>
          <a:off x="3055" y="1251777"/>
          <a:ext cx="1837531" cy="54720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kern="1200" dirty="0"/>
            <a:t>TIPO</a:t>
          </a:r>
          <a:endParaRPr lang="es-ES" sz="1900" kern="1200" dirty="0"/>
        </a:p>
      </dsp:txBody>
      <dsp:txXfrm>
        <a:off x="3055" y="1251777"/>
        <a:ext cx="1837531" cy="547200"/>
      </dsp:txXfrm>
    </dsp:sp>
    <dsp:sp modelId="{406DD7E6-08A1-41A0-A496-85DA94748A18}">
      <dsp:nvSpPr>
        <dsp:cNvPr id="0" name=""/>
        <dsp:cNvSpPr/>
      </dsp:nvSpPr>
      <dsp:spPr>
        <a:xfrm>
          <a:off x="3055" y="1798977"/>
          <a:ext cx="1837531" cy="1147409"/>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a:t>Exploratorio</a:t>
          </a:r>
          <a:endParaRPr lang="es-ES" sz="1900" kern="1200" dirty="0"/>
        </a:p>
        <a:p>
          <a:pPr marL="171450" lvl="1" indent="-171450" algn="l" defTabSz="844550">
            <a:lnSpc>
              <a:spcPct val="90000"/>
            </a:lnSpc>
            <a:spcBef>
              <a:spcPct val="0"/>
            </a:spcBef>
            <a:spcAft>
              <a:spcPct val="15000"/>
            </a:spcAft>
            <a:buChar char="••"/>
          </a:pPr>
          <a:r>
            <a:rPr lang="es-EC" sz="1900" kern="1200" dirty="0"/>
            <a:t>Descriptivo</a:t>
          </a:r>
          <a:endParaRPr lang="es-ES" sz="1900" kern="1200" dirty="0"/>
        </a:p>
      </dsp:txBody>
      <dsp:txXfrm>
        <a:off x="3055" y="1798977"/>
        <a:ext cx="1837531" cy="1147409"/>
      </dsp:txXfrm>
    </dsp:sp>
    <dsp:sp modelId="{D0ED2CDA-2092-4D09-91C0-9B502664F579}">
      <dsp:nvSpPr>
        <dsp:cNvPr id="0" name=""/>
        <dsp:cNvSpPr/>
      </dsp:nvSpPr>
      <dsp:spPr>
        <a:xfrm>
          <a:off x="2097841" y="1251777"/>
          <a:ext cx="1837531" cy="54720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kern="1200" dirty="0"/>
            <a:t>MÉTODOS</a:t>
          </a:r>
          <a:endParaRPr lang="es-ES" sz="1900" kern="1200" dirty="0"/>
        </a:p>
      </dsp:txBody>
      <dsp:txXfrm>
        <a:off x="2097841" y="1251777"/>
        <a:ext cx="1837531" cy="547200"/>
      </dsp:txXfrm>
    </dsp:sp>
    <dsp:sp modelId="{F763531D-F6F5-4444-B147-9445112B8786}">
      <dsp:nvSpPr>
        <dsp:cNvPr id="0" name=""/>
        <dsp:cNvSpPr/>
      </dsp:nvSpPr>
      <dsp:spPr>
        <a:xfrm>
          <a:off x="2097841" y="1798977"/>
          <a:ext cx="1837531" cy="1147409"/>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a:t>Deductivo</a:t>
          </a:r>
          <a:endParaRPr lang="es-ES" sz="1900" kern="1200" dirty="0"/>
        </a:p>
        <a:p>
          <a:pPr marL="171450" lvl="1" indent="-171450" algn="l" defTabSz="844550">
            <a:lnSpc>
              <a:spcPct val="90000"/>
            </a:lnSpc>
            <a:spcBef>
              <a:spcPct val="0"/>
            </a:spcBef>
            <a:spcAft>
              <a:spcPct val="15000"/>
            </a:spcAft>
            <a:buChar char="••"/>
          </a:pPr>
          <a:r>
            <a:rPr lang="es-EC" sz="1900" kern="1200" dirty="0"/>
            <a:t>Inductivo</a:t>
          </a:r>
          <a:endParaRPr lang="es-ES" sz="1900" kern="1200" dirty="0"/>
        </a:p>
        <a:p>
          <a:pPr marL="171450" lvl="1" indent="-171450" algn="l" defTabSz="844550">
            <a:lnSpc>
              <a:spcPct val="90000"/>
            </a:lnSpc>
            <a:spcBef>
              <a:spcPct val="0"/>
            </a:spcBef>
            <a:spcAft>
              <a:spcPct val="15000"/>
            </a:spcAft>
            <a:buChar char="••"/>
          </a:pPr>
          <a:r>
            <a:rPr lang="es-EC" sz="1900" kern="1200" dirty="0"/>
            <a:t>Correlacional</a:t>
          </a:r>
          <a:endParaRPr lang="es-ES" sz="1900" kern="1200" dirty="0"/>
        </a:p>
      </dsp:txBody>
      <dsp:txXfrm>
        <a:off x="2097841" y="1798977"/>
        <a:ext cx="1837531" cy="1147409"/>
      </dsp:txXfrm>
    </dsp:sp>
    <dsp:sp modelId="{A6EB14C7-53A9-4C7F-837F-073DC29CEDCF}">
      <dsp:nvSpPr>
        <dsp:cNvPr id="0" name=""/>
        <dsp:cNvSpPr/>
      </dsp:nvSpPr>
      <dsp:spPr>
        <a:xfrm>
          <a:off x="4192627" y="1251777"/>
          <a:ext cx="1837531" cy="54720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kern="1200" dirty="0"/>
            <a:t>FUENTES</a:t>
          </a:r>
          <a:endParaRPr lang="es-ES" sz="1900" kern="1200" dirty="0"/>
        </a:p>
      </dsp:txBody>
      <dsp:txXfrm>
        <a:off x="4192627" y="1251777"/>
        <a:ext cx="1837531" cy="547200"/>
      </dsp:txXfrm>
    </dsp:sp>
    <dsp:sp modelId="{E93BFD52-B914-49C3-882C-DE35058324EA}">
      <dsp:nvSpPr>
        <dsp:cNvPr id="0" name=""/>
        <dsp:cNvSpPr/>
      </dsp:nvSpPr>
      <dsp:spPr>
        <a:xfrm>
          <a:off x="4192627" y="1798977"/>
          <a:ext cx="1837531" cy="1147409"/>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a:t>Primarias</a:t>
          </a:r>
          <a:endParaRPr lang="es-ES" sz="1900" kern="1200" dirty="0"/>
        </a:p>
        <a:p>
          <a:pPr marL="171450" lvl="1" indent="-171450" algn="l" defTabSz="844550">
            <a:lnSpc>
              <a:spcPct val="90000"/>
            </a:lnSpc>
            <a:spcBef>
              <a:spcPct val="0"/>
            </a:spcBef>
            <a:spcAft>
              <a:spcPct val="15000"/>
            </a:spcAft>
            <a:buChar char="••"/>
          </a:pPr>
          <a:r>
            <a:rPr lang="es-EC" sz="1900" kern="1200" dirty="0"/>
            <a:t>Secundarias</a:t>
          </a:r>
          <a:endParaRPr lang="es-ES" sz="1900" kern="1200" dirty="0"/>
        </a:p>
      </dsp:txBody>
      <dsp:txXfrm>
        <a:off x="4192627" y="1798977"/>
        <a:ext cx="1837531" cy="1147409"/>
      </dsp:txXfrm>
    </dsp:sp>
    <dsp:sp modelId="{C20AED1D-116B-417C-AAAD-1A75FE001B4F}">
      <dsp:nvSpPr>
        <dsp:cNvPr id="0" name=""/>
        <dsp:cNvSpPr/>
      </dsp:nvSpPr>
      <dsp:spPr>
        <a:xfrm>
          <a:off x="6287412" y="1251777"/>
          <a:ext cx="1837531" cy="547200"/>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C" sz="1900" kern="1200" dirty="0"/>
            <a:t>TÉCNICAS</a:t>
          </a:r>
          <a:endParaRPr lang="es-ES" sz="1900" kern="1200" dirty="0"/>
        </a:p>
      </dsp:txBody>
      <dsp:txXfrm>
        <a:off x="6287412" y="1251777"/>
        <a:ext cx="1837531" cy="547200"/>
      </dsp:txXfrm>
    </dsp:sp>
    <dsp:sp modelId="{5023F1D3-74D9-48CF-8973-D10E39B3603F}">
      <dsp:nvSpPr>
        <dsp:cNvPr id="0" name=""/>
        <dsp:cNvSpPr/>
      </dsp:nvSpPr>
      <dsp:spPr>
        <a:xfrm>
          <a:off x="6287412" y="1798977"/>
          <a:ext cx="1837531" cy="1147409"/>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a:t>Encuesta</a:t>
          </a:r>
          <a:endParaRPr lang="es-ES" sz="1900" kern="1200" dirty="0"/>
        </a:p>
        <a:p>
          <a:pPr marL="171450" lvl="1" indent="-171450" algn="l" defTabSz="844550">
            <a:lnSpc>
              <a:spcPct val="90000"/>
            </a:lnSpc>
            <a:spcBef>
              <a:spcPct val="0"/>
            </a:spcBef>
            <a:spcAft>
              <a:spcPct val="15000"/>
            </a:spcAft>
            <a:buChar char="••"/>
          </a:pPr>
          <a:r>
            <a:rPr lang="es-EC" sz="1900" kern="1200" dirty="0"/>
            <a:t>Entrevista</a:t>
          </a:r>
          <a:endParaRPr lang="es-ES" sz="1900" kern="1200" dirty="0"/>
        </a:p>
      </dsp:txBody>
      <dsp:txXfrm>
        <a:off x="6287412" y="1798977"/>
        <a:ext cx="1837531" cy="1147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B6C4E-4B30-4532-AE57-6E6DEF7B051D}">
      <dsp:nvSpPr>
        <dsp:cNvPr id="0" name=""/>
        <dsp:cNvSpPr/>
      </dsp:nvSpPr>
      <dsp:spPr>
        <a:xfrm>
          <a:off x="5493" y="1348022"/>
          <a:ext cx="2372728" cy="1771191"/>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198120" rIns="66040" bIns="66040" numCol="1" spcCol="1270" anchor="t" anchorCtr="0">
          <a:noAutofit/>
        </a:bodyPr>
        <a:lstStyle/>
        <a:p>
          <a:pPr marL="285750" lvl="1" indent="-285750" algn="l" defTabSz="2311400">
            <a:lnSpc>
              <a:spcPct val="90000"/>
            </a:lnSpc>
            <a:spcBef>
              <a:spcPct val="0"/>
            </a:spcBef>
            <a:spcAft>
              <a:spcPct val="15000"/>
            </a:spcAft>
            <a:buChar char="••"/>
          </a:pPr>
          <a:r>
            <a:rPr lang="es-EC" sz="5200" kern="1200" dirty="0"/>
            <a:t>USD 20,93</a:t>
          </a:r>
          <a:endParaRPr lang="es-ES" sz="5200" kern="1200" dirty="0"/>
        </a:p>
      </dsp:txBody>
      <dsp:txXfrm>
        <a:off x="46994" y="1389523"/>
        <a:ext cx="2289726" cy="1729690"/>
      </dsp:txXfrm>
    </dsp:sp>
    <dsp:sp modelId="{25246A3A-03D8-4E79-8904-806B4B567DC7}">
      <dsp:nvSpPr>
        <dsp:cNvPr id="0" name=""/>
        <dsp:cNvSpPr/>
      </dsp:nvSpPr>
      <dsp:spPr>
        <a:xfrm>
          <a:off x="5493" y="3119214"/>
          <a:ext cx="2372728" cy="7616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C" sz="1300" kern="1200" dirty="0"/>
            <a:t>Consumo normal en el hogar</a:t>
          </a:r>
          <a:endParaRPr lang="es-ES" sz="1300" kern="1200" dirty="0"/>
        </a:p>
      </dsp:txBody>
      <dsp:txXfrm>
        <a:off x="5493" y="3119214"/>
        <a:ext cx="1670935" cy="761612"/>
      </dsp:txXfrm>
    </dsp:sp>
    <dsp:sp modelId="{403972D8-A43F-46DF-A632-A706CCF7435C}">
      <dsp:nvSpPr>
        <dsp:cNvPr id="0" name=""/>
        <dsp:cNvSpPr/>
      </dsp:nvSpPr>
      <dsp:spPr>
        <a:xfrm>
          <a:off x="1743549" y="3240189"/>
          <a:ext cx="830454" cy="830454"/>
        </a:xfrm>
        <a:prstGeom prst="ellipse">
          <a:avLst/>
        </a:prstGeom>
        <a:blipFill rotWithShape="1">
          <a:blip xmlns:r="http://schemas.openxmlformats.org/officeDocument/2006/relationships" r:embed="rId1"/>
          <a:stretch>
            <a:fillRect/>
          </a:stretch>
        </a:blip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9FA01-FFB2-4AC3-9E5E-D6C713AE95AF}">
      <dsp:nvSpPr>
        <dsp:cNvPr id="0" name=""/>
        <dsp:cNvSpPr/>
      </dsp:nvSpPr>
      <dsp:spPr>
        <a:xfrm>
          <a:off x="2779744" y="1348022"/>
          <a:ext cx="2372728" cy="1771191"/>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198120" rIns="66040" bIns="66040" numCol="1" spcCol="1270" anchor="t" anchorCtr="0">
          <a:noAutofit/>
        </a:bodyPr>
        <a:lstStyle/>
        <a:p>
          <a:pPr marL="285750" lvl="1" indent="-285750" algn="l" defTabSz="2311400">
            <a:lnSpc>
              <a:spcPct val="90000"/>
            </a:lnSpc>
            <a:spcBef>
              <a:spcPct val="0"/>
            </a:spcBef>
            <a:spcAft>
              <a:spcPct val="15000"/>
            </a:spcAft>
            <a:buChar char="••"/>
          </a:pPr>
          <a:r>
            <a:rPr lang="es-EC" sz="5200" kern="1200" dirty="0"/>
            <a:t>USD 47,35</a:t>
          </a:r>
          <a:endParaRPr lang="es-ES" sz="5200" kern="1200" dirty="0"/>
        </a:p>
      </dsp:txBody>
      <dsp:txXfrm>
        <a:off x="2821245" y="1389523"/>
        <a:ext cx="2289726" cy="1729690"/>
      </dsp:txXfrm>
    </dsp:sp>
    <dsp:sp modelId="{EE4F6EF9-60FF-4BE3-A2F9-0634C25BBF86}">
      <dsp:nvSpPr>
        <dsp:cNvPr id="0" name=""/>
        <dsp:cNvSpPr/>
      </dsp:nvSpPr>
      <dsp:spPr>
        <a:xfrm>
          <a:off x="2779744" y="3119214"/>
          <a:ext cx="2372728" cy="7616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C" sz="1300" kern="1200" dirty="0"/>
            <a:t>Consumo con cocina a inducción (incluida instalación y cuota por la cocina)</a:t>
          </a:r>
          <a:endParaRPr lang="es-ES" sz="1300" kern="1200" dirty="0"/>
        </a:p>
      </dsp:txBody>
      <dsp:txXfrm>
        <a:off x="2779744" y="3119214"/>
        <a:ext cx="1670935" cy="761612"/>
      </dsp:txXfrm>
    </dsp:sp>
    <dsp:sp modelId="{A6563B44-DE72-4AEF-97BB-6BCAD8CB22E4}">
      <dsp:nvSpPr>
        <dsp:cNvPr id="0" name=""/>
        <dsp:cNvSpPr/>
      </dsp:nvSpPr>
      <dsp:spPr>
        <a:xfrm>
          <a:off x="4517800" y="3240189"/>
          <a:ext cx="830454" cy="830454"/>
        </a:xfrm>
        <a:prstGeom prst="ellipse">
          <a:avLst/>
        </a:prstGeom>
        <a:blipFill rotWithShape="1">
          <a:blip xmlns:r="http://schemas.openxmlformats.org/officeDocument/2006/relationships" r:embed="rId2"/>
          <a:stretch>
            <a:fillRect/>
          </a:stretch>
        </a:blip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07F2A5-B074-408D-B6B4-48396AACC849}">
      <dsp:nvSpPr>
        <dsp:cNvPr id="0" name=""/>
        <dsp:cNvSpPr/>
      </dsp:nvSpPr>
      <dsp:spPr>
        <a:xfrm>
          <a:off x="5553995" y="1348022"/>
          <a:ext cx="2372728" cy="1771191"/>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198120" rIns="66040" bIns="66040" numCol="1" spcCol="1270" anchor="t" anchorCtr="0">
          <a:noAutofit/>
        </a:bodyPr>
        <a:lstStyle/>
        <a:p>
          <a:pPr marL="285750" lvl="1" indent="-285750" algn="l" defTabSz="2311400">
            <a:lnSpc>
              <a:spcPct val="90000"/>
            </a:lnSpc>
            <a:spcBef>
              <a:spcPct val="0"/>
            </a:spcBef>
            <a:spcAft>
              <a:spcPct val="15000"/>
            </a:spcAft>
            <a:buChar char="••"/>
          </a:pPr>
          <a:r>
            <a:rPr lang="es-EC" sz="5200" kern="1200" dirty="0"/>
            <a:t>USD 43,20</a:t>
          </a:r>
          <a:endParaRPr lang="es-ES" sz="5200" kern="1200" dirty="0"/>
        </a:p>
      </dsp:txBody>
      <dsp:txXfrm>
        <a:off x="5595496" y="1389523"/>
        <a:ext cx="2289726" cy="1729690"/>
      </dsp:txXfrm>
    </dsp:sp>
    <dsp:sp modelId="{2D5CB59F-F60C-4B82-8460-0AC5DBD5F6D6}">
      <dsp:nvSpPr>
        <dsp:cNvPr id="0" name=""/>
        <dsp:cNvSpPr/>
      </dsp:nvSpPr>
      <dsp:spPr>
        <a:xfrm>
          <a:off x="5553995" y="3119214"/>
          <a:ext cx="2372728" cy="7616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C" sz="1300" kern="1200" dirty="0"/>
            <a:t>Consumo de electricidad más tanque GLP sin subsidio</a:t>
          </a:r>
          <a:endParaRPr lang="es-ES" sz="1300" kern="1200" dirty="0"/>
        </a:p>
      </dsp:txBody>
      <dsp:txXfrm>
        <a:off x="5553995" y="3119214"/>
        <a:ext cx="1670935" cy="761612"/>
      </dsp:txXfrm>
    </dsp:sp>
    <dsp:sp modelId="{FB2F4220-5204-443E-ABCC-B77C69629917}">
      <dsp:nvSpPr>
        <dsp:cNvPr id="0" name=""/>
        <dsp:cNvSpPr/>
      </dsp:nvSpPr>
      <dsp:spPr>
        <a:xfrm>
          <a:off x="7292051" y="3240189"/>
          <a:ext cx="830454" cy="830454"/>
        </a:xfrm>
        <a:prstGeom prst="ellipse">
          <a:avLst/>
        </a:prstGeom>
        <a:blipFill rotWithShape="1">
          <a:blip xmlns:r="http://schemas.openxmlformats.org/officeDocument/2006/relationships" r:embed="rId3"/>
          <a:stretch>
            <a:fillRect/>
          </a:stretch>
        </a:blip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358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8894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83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2191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21775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4347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8931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17006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1222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496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5631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8065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6265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9072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6218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3334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7054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8/23/2016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90623214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87565" y="2749062"/>
            <a:ext cx="8574622" cy="1804052"/>
          </a:xfrm>
        </p:spPr>
        <p:txBody>
          <a:bodyPr>
            <a:noAutofit/>
          </a:bodyPr>
          <a:lstStyle/>
          <a:p>
            <a:pPr algn="ctr"/>
            <a:r>
              <a:rPr lang="es-ES" sz="2000" b="1" dirty="0"/>
              <a:t>“ANÁLISIS DEL </a:t>
            </a:r>
            <a:r>
              <a:rPr lang="es-ES" sz="2000" b="1" dirty="0" smtClean="0"/>
              <a:t>IMPACTO </a:t>
            </a:r>
            <a:r>
              <a:rPr lang="es-ES" sz="2000" b="1" dirty="0"/>
              <a:t>EN LA UTILIZACIÓN DE COCINAS DE INDUCCIÓN EN RELACIÓN A LAS COCINAS A GAS DEBIDO AL CAMBIO DE LA MATRIZ PRODUCTIVA Y ENERGÉTICA DEL ECUADOR, APLICADO A LOS RESIDENTES DE LA PARROQUIA URBANA DE COTOCOLLAO DEL DM. DE QUITO”</a:t>
            </a:r>
            <a:endParaRPr lang="es-ES" sz="2000" dirty="0"/>
          </a:p>
        </p:txBody>
      </p:sp>
      <p:sp>
        <p:nvSpPr>
          <p:cNvPr id="3" name="Subtítulo 2"/>
          <p:cNvSpPr>
            <a:spLocks noGrp="1"/>
          </p:cNvSpPr>
          <p:nvPr>
            <p:ph type="subTitle" idx="1"/>
          </p:nvPr>
        </p:nvSpPr>
        <p:spPr>
          <a:xfrm>
            <a:off x="4667243" y="4652761"/>
            <a:ext cx="6987645" cy="1388534"/>
          </a:xfrm>
        </p:spPr>
        <p:txBody>
          <a:bodyPr>
            <a:normAutofit lnSpcReduction="10000"/>
          </a:bodyPr>
          <a:lstStyle/>
          <a:p>
            <a:r>
              <a:rPr lang="es-ES" b="1" dirty="0" smtClean="0"/>
              <a:t>EGRESADA: STEFANY ALVEAR</a:t>
            </a:r>
            <a:endParaRPr lang="es-ES" dirty="0" smtClean="0"/>
          </a:p>
          <a:p>
            <a:r>
              <a:rPr lang="es-ES" b="1" dirty="0" smtClean="0"/>
              <a:t> DIRECTOR:</a:t>
            </a:r>
            <a:r>
              <a:rPr lang="es-ES" dirty="0" smtClean="0"/>
              <a:t> </a:t>
            </a:r>
            <a:r>
              <a:rPr lang="es-ES" b="1" dirty="0" smtClean="0"/>
              <a:t>ING. CÉSAR SEGOVIA</a:t>
            </a:r>
          </a:p>
          <a:p>
            <a:r>
              <a:rPr lang="es-ES" b="1" dirty="0" smtClean="0"/>
              <a:t>COODIRECTOR: ING. HORFAYT ALVEAR</a:t>
            </a:r>
            <a:endParaRPr lang="es-ES" dirty="0"/>
          </a:p>
          <a:p>
            <a:endParaRPr lang="es-ES" dirty="0"/>
          </a:p>
        </p:txBody>
      </p:sp>
      <p:pic>
        <p:nvPicPr>
          <p:cNvPr id="4" name="Imagen 3"/>
          <p:cNvPicPr/>
          <p:nvPr/>
        </p:nvPicPr>
        <p:blipFill rotWithShape="1">
          <a:blip r:embed="rId2"/>
          <a:srcRect l="32165" t="30097" r="33293" b="56958"/>
          <a:stretch/>
        </p:blipFill>
        <p:spPr bwMode="auto">
          <a:xfrm>
            <a:off x="4996615" y="132129"/>
            <a:ext cx="3510280" cy="742950"/>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2919045" y="1019088"/>
            <a:ext cx="8311662" cy="4923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800" b="1" dirty="0" smtClean="0">
                <a:solidFill>
                  <a:schemeClr val="tx1"/>
                </a:solidFill>
              </a:rPr>
              <a:t>UNIVERSIDAD DE LAS FUERZAS ARMADAS “ESPE”</a:t>
            </a:r>
            <a:endParaRPr lang="es-EC" sz="2800" b="1" dirty="0">
              <a:solidFill>
                <a:schemeClr val="tx1"/>
              </a:solidFill>
            </a:endParaRPr>
          </a:p>
        </p:txBody>
      </p:sp>
      <p:sp>
        <p:nvSpPr>
          <p:cNvPr id="7" name="6 Rectángulo"/>
          <p:cNvSpPr/>
          <p:nvPr/>
        </p:nvSpPr>
        <p:spPr>
          <a:xfrm>
            <a:off x="1754372" y="1544989"/>
            <a:ext cx="10217888" cy="574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t>DEPARTAMENTO DE CIENCIAS ECONOMICAS, ADMINISTRATIVAS Y DE COMERCIO</a:t>
            </a:r>
            <a:endParaRPr lang="es-EC" sz="2000" b="1" dirty="0"/>
          </a:p>
        </p:txBody>
      </p:sp>
      <p:sp>
        <p:nvSpPr>
          <p:cNvPr id="9" name="8 Rectángulo"/>
          <p:cNvSpPr/>
          <p:nvPr/>
        </p:nvSpPr>
        <p:spPr>
          <a:xfrm>
            <a:off x="4676036" y="2192214"/>
            <a:ext cx="4586996" cy="54512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smtClean="0"/>
              <a:t>INGENIERIA COMERCIAL</a:t>
            </a:r>
            <a:endParaRPr lang="es-EC" sz="2400" b="1" dirty="0"/>
          </a:p>
        </p:txBody>
      </p:sp>
      <p:sp>
        <p:nvSpPr>
          <p:cNvPr id="10" name="9 Rectángulo"/>
          <p:cNvSpPr/>
          <p:nvPr/>
        </p:nvSpPr>
        <p:spPr>
          <a:xfrm>
            <a:off x="7343772" y="5996353"/>
            <a:ext cx="3992444" cy="4337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smtClean="0">
                <a:solidFill>
                  <a:schemeClr val="tx1"/>
                </a:solidFill>
              </a:rPr>
              <a:t>SANGOLQUÍ, AGOSTO </a:t>
            </a:r>
            <a:r>
              <a:rPr lang="es-EC" sz="2800" dirty="0" smtClean="0">
                <a:solidFill>
                  <a:schemeClr val="tx1"/>
                </a:solidFill>
              </a:rPr>
              <a:t>201</a:t>
            </a:r>
            <a:r>
              <a:rPr lang="es-EC" sz="2000" dirty="0" smtClean="0">
                <a:solidFill>
                  <a:schemeClr val="tx1"/>
                </a:solidFill>
              </a:rPr>
              <a:t>6</a:t>
            </a:r>
            <a:endParaRPr lang="es-EC" sz="2000" dirty="0">
              <a:solidFill>
                <a:schemeClr val="tx1"/>
              </a:solidFill>
            </a:endParaRPr>
          </a:p>
        </p:txBody>
      </p:sp>
    </p:spTree>
    <p:extLst>
      <p:ext uri="{BB962C8B-B14F-4D97-AF65-F5344CB8AC3E}">
        <p14:creationId xmlns:p14="http://schemas.microsoft.com/office/powerpoint/2010/main" val="1929041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72" t="20994" r="6476" b="11699"/>
          <a:stretch/>
        </p:blipFill>
        <p:spPr bwMode="auto">
          <a:xfrm>
            <a:off x="1664678" y="527538"/>
            <a:ext cx="9976338" cy="610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1469657" y="2"/>
            <a:ext cx="10018713" cy="515813"/>
          </a:xfrm>
        </p:spPr>
        <p:txBody>
          <a:bodyPr>
            <a:noAutofit/>
          </a:bodyPr>
          <a:lstStyle/>
          <a:p>
            <a:r>
              <a:rPr lang="es-EC" sz="2800" b="1" dirty="0" smtClean="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INVESTIGACIÓN CUANTITATIVA</a:t>
            </a:r>
            <a:endParaRPr lang="es-ES" sz="28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094" t="26923" r="32245" b="15224"/>
          <a:stretch/>
        </p:blipFill>
        <p:spPr bwMode="auto">
          <a:xfrm>
            <a:off x="6787662" y="4337538"/>
            <a:ext cx="4853353" cy="229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002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02224"/>
            <a:ext cx="10018713" cy="861646"/>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PRESENTACIÓN DE RESULTADOS</a:t>
            </a:r>
            <a:endParaRPr lang="es-ES" dirty="0"/>
          </a:p>
        </p:txBody>
      </p:sp>
      <p:sp>
        <p:nvSpPr>
          <p:cNvPr id="3" name="CuadroTexto 2"/>
          <p:cNvSpPr txBox="1"/>
          <p:nvPr/>
        </p:nvSpPr>
        <p:spPr>
          <a:xfrm>
            <a:off x="4800600" y="984738"/>
            <a:ext cx="32091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a:effectLst>
                  <a:outerShdw blurRad="38100" dist="38100" dir="2700000" algn="tl">
                    <a:srgbClr val="000000">
                      <a:alpha val="43137"/>
                    </a:srgbClr>
                  </a:outerShdw>
                </a:effectLst>
              </a:rPr>
              <a:t>Investigación cuantitativa</a:t>
            </a:r>
            <a:endParaRPr lang="es-ES" b="1" dirty="0">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4078236695"/>
              </p:ext>
            </p:extLst>
          </p:nvPr>
        </p:nvGraphicFramePr>
        <p:xfrm>
          <a:off x="376480" y="1846384"/>
          <a:ext cx="4986828" cy="1234440"/>
        </p:xfrm>
        <a:graphic>
          <a:graphicData uri="http://schemas.openxmlformats.org/drawingml/2006/table">
            <a:tbl>
              <a:tblPr firstRow="1" bandRow="1">
                <a:tableStyleId>{5C22544A-7EE6-4342-B048-85BDC9FD1C3A}</a:tableStyleId>
              </a:tblPr>
              <a:tblGrid>
                <a:gridCol w="1246707">
                  <a:extLst>
                    <a:ext uri="{9D8B030D-6E8A-4147-A177-3AD203B41FA5}">
                      <a16:colId xmlns="" xmlns:a16="http://schemas.microsoft.com/office/drawing/2014/main" val="181458325"/>
                    </a:ext>
                  </a:extLst>
                </a:gridCol>
                <a:gridCol w="1246707">
                  <a:extLst>
                    <a:ext uri="{9D8B030D-6E8A-4147-A177-3AD203B41FA5}">
                      <a16:colId xmlns="" xmlns:a16="http://schemas.microsoft.com/office/drawing/2014/main" val="2819755818"/>
                    </a:ext>
                  </a:extLst>
                </a:gridCol>
                <a:gridCol w="1246707">
                  <a:extLst>
                    <a:ext uri="{9D8B030D-6E8A-4147-A177-3AD203B41FA5}">
                      <a16:colId xmlns="" xmlns:a16="http://schemas.microsoft.com/office/drawing/2014/main" val="2535858539"/>
                    </a:ext>
                  </a:extLst>
                </a:gridCol>
                <a:gridCol w="1246707">
                  <a:extLst>
                    <a:ext uri="{9D8B030D-6E8A-4147-A177-3AD203B41FA5}">
                      <a16:colId xmlns="" xmlns:a16="http://schemas.microsoft.com/office/drawing/2014/main" val="3478542680"/>
                    </a:ext>
                  </a:extLst>
                </a:gridCol>
              </a:tblGrid>
              <a:tr h="320040">
                <a:tc gridSpan="2">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7354349"/>
                  </a:ext>
                </a:extLst>
              </a:tr>
              <a:tr h="173355">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Entre $350 y $500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144</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39,2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854139397"/>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Entre $501 y $750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105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28,6</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4091372664"/>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Entre $751 y $900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80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21,8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524291219"/>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Más de $900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10,4</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810702849"/>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370070814"/>
                  </a:ext>
                </a:extLst>
              </a:tr>
            </a:tbl>
          </a:graphicData>
        </a:graphic>
      </p:graphicFrame>
      <p:sp>
        <p:nvSpPr>
          <p:cNvPr id="5" name="CuadroTexto 4"/>
          <p:cNvSpPr txBox="1"/>
          <p:nvPr/>
        </p:nvSpPr>
        <p:spPr>
          <a:xfrm>
            <a:off x="376480" y="1507830"/>
            <a:ext cx="498682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Nivel de ingresos</a:t>
            </a:r>
            <a:endParaRPr lang="es-ES" sz="1600" b="1" dirty="0"/>
          </a:p>
        </p:txBody>
      </p:sp>
      <p:graphicFrame>
        <p:nvGraphicFramePr>
          <p:cNvPr id="6" name="Tabla 5"/>
          <p:cNvGraphicFramePr>
            <a:graphicFrameLocks noGrp="1"/>
          </p:cNvGraphicFramePr>
          <p:nvPr>
            <p:extLst>
              <p:ext uri="{D42A27DB-BD31-4B8C-83A1-F6EECF244321}">
                <p14:modId xmlns:p14="http://schemas.microsoft.com/office/powerpoint/2010/main" val="4082631820"/>
              </p:ext>
            </p:extLst>
          </p:nvPr>
        </p:nvGraphicFramePr>
        <p:xfrm>
          <a:off x="376480" y="3706837"/>
          <a:ext cx="4986828" cy="868680"/>
        </p:xfrm>
        <a:graphic>
          <a:graphicData uri="http://schemas.openxmlformats.org/drawingml/2006/table">
            <a:tbl>
              <a:tblPr firstRow="1" bandRow="1">
                <a:tableStyleId>{5C22544A-7EE6-4342-B048-85BDC9FD1C3A}</a:tableStyleId>
              </a:tblPr>
              <a:tblGrid>
                <a:gridCol w="1246707">
                  <a:extLst>
                    <a:ext uri="{9D8B030D-6E8A-4147-A177-3AD203B41FA5}">
                      <a16:colId xmlns="" xmlns:a16="http://schemas.microsoft.com/office/drawing/2014/main" val="1435280418"/>
                    </a:ext>
                  </a:extLst>
                </a:gridCol>
                <a:gridCol w="1246707">
                  <a:extLst>
                    <a:ext uri="{9D8B030D-6E8A-4147-A177-3AD203B41FA5}">
                      <a16:colId xmlns="" xmlns:a16="http://schemas.microsoft.com/office/drawing/2014/main" val="131707626"/>
                    </a:ext>
                  </a:extLst>
                </a:gridCol>
                <a:gridCol w="1246707">
                  <a:extLst>
                    <a:ext uri="{9D8B030D-6E8A-4147-A177-3AD203B41FA5}">
                      <a16:colId xmlns="" xmlns:a16="http://schemas.microsoft.com/office/drawing/2014/main" val="1547551468"/>
                    </a:ext>
                  </a:extLst>
                </a:gridCol>
                <a:gridCol w="1246707">
                  <a:extLst>
                    <a:ext uri="{9D8B030D-6E8A-4147-A177-3AD203B41FA5}">
                      <a16:colId xmlns="" xmlns:a16="http://schemas.microsoft.com/office/drawing/2014/main" val="3563795558"/>
                    </a:ext>
                  </a:extLst>
                </a:gridCol>
              </a:tblGrid>
              <a:tr h="320040">
                <a:tc gridSpan="2">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10371933"/>
                  </a:ext>
                </a:extLst>
              </a:tr>
              <a:tr h="173355">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Sí</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132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4046358206"/>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235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64,0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707351559"/>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256540365"/>
                  </a:ext>
                </a:extLst>
              </a:tr>
            </a:tbl>
          </a:graphicData>
        </a:graphic>
      </p:graphicFrame>
      <p:sp>
        <p:nvSpPr>
          <p:cNvPr id="7" name="CuadroTexto 6"/>
          <p:cNvSpPr txBox="1"/>
          <p:nvPr/>
        </p:nvSpPr>
        <p:spPr>
          <a:xfrm>
            <a:off x="376480" y="3368283"/>
            <a:ext cx="498682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Disposición de cocina a inducción</a:t>
            </a:r>
            <a:endParaRPr lang="es-ES" sz="1600" b="1" dirty="0"/>
          </a:p>
        </p:txBody>
      </p:sp>
      <p:graphicFrame>
        <p:nvGraphicFramePr>
          <p:cNvPr id="8" name="Tabla 7"/>
          <p:cNvGraphicFramePr>
            <a:graphicFrameLocks noGrp="1"/>
          </p:cNvGraphicFramePr>
          <p:nvPr>
            <p:extLst>
              <p:ext uri="{D42A27DB-BD31-4B8C-83A1-F6EECF244321}">
                <p14:modId xmlns:p14="http://schemas.microsoft.com/office/powerpoint/2010/main" val="1320080942"/>
              </p:ext>
            </p:extLst>
          </p:nvPr>
        </p:nvGraphicFramePr>
        <p:xfrm>
          <a:off x="387958" y="5064369"/>
          <a:ext cx="4975352" cy="1733864"/>
        </p:xfrm>
        <a:graphic>
          <a:graphicData uri="http://schemas.openxmlformats.org/drawingml/2006/table">
            <a:tbl>
              <a:tblPr firstRow="1" bandRow="1">
                <a:tableStyleId>{5C22544A-7EE6-4342-B048-85BDC9FD1C3A}</a:tableStyleId>
              </a:tblPr>
              <a:tblGrid>
                <a:gridCol w="1243838">
                  <a:extLst>
                    <a:ext uri="{9D8B030D-6E8A-4147-A177-3AD203B41FA5}">
                      <a16:colId xmlns="" xmlns:a16="http://schemas.microsoft.com/office/drawing/2014/main" val="112150252"/>
                    </a:ext>
                  </a:extLst>
                </a:gridCol>
                <a:gridCol w="1243838">
                  <a:extLst>
                    <a:ext uri="{9D8B030D-6E8A-4147-A177-3AD203B41FA5}">
                      <a16:colId xmlns="" xmlns:a16="http://schemas.microsoft.com/office/drawing/2014/main" val="1160059558"/>
                    </a:ext>
                  </a:extLst>
                </a:gridCol>
                <a:gridCol w="1243838">
                  <a:extLst>
                    <a:ext uri="{9D8B030D-6E8A-4147-A177-3AD203B41FA5}">
                      <a16:colId xmlns="" xmlns:a16="http://schemas.microsoft.com/office/drawing/2014/main" val="3118422864"/>
                    </a:ext>
                  </a:extLst>
                </a:gridCol>
                <a:gridCol w="1243838">
                  <a:extLst>
                    <a:ext uri="{9D8B030D-6E8A-4147-A177-3AD203B41FA5}">
                      <a16:colId xmlns="" xmlns:a16="http://schemas.microsoft.com/office/drawing/2014/main" val="250525985"/>
                    </a:ext>
                  </a:extLst>
                </a:gridCol>
              </a:tblGrid>
              <a:tr h="270824">
                <a:tc gridSpan="2">
                  <a:txBody>
                    <a:bodyPr/>
                    <a:lstStyle/>
                    <a:p>
                      <a:pPr algn="just">
                        <a:spcBef>
                          <a:spcPts val="600"/>
                        </a:spcBef>
                        <a:spcAft>
                          <a:spcPts val="600"/>
                        </a:spcAft>
                      </a:pPr>
                      <a:r>
                        <a:rPr lang="es-EC" sz="1200" dirty="0">
                          <a:effectLst/>
                        </a:rPr>
                        <a:t> </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532171298"/>
                  </a:ext>
                </a:extLst>
              </a:tr>
              <a:tr h="170568">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desea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104</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28,3</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89133903"/>
                  </a:ext>
                </a:extLst>
              </a:tr>
              <a:tr h="170568">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Precio</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13</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3,5</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976891531"/>
                  </a:ext>
                </a:extLst>
              </a:tr>
              <a:tr h="170568">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País de origen</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713936983"/>
                  </a:ext>
                </a:extLst>
              </a:tr>
              <a:tr h="341136">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Sube el consumo de luz</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116</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31,6</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4119462774"/>
                  </a:ext>
                </a:extLst>
              </a:tr>
              <a:tr h="170568">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Otro</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2,2</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942625447"/>
                  </a:ext>
                </a:extLst>
              </a:tr>
              <a:tr h="170568">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responde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124</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33,8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04271112"/>
                  </a:ext>
                </a:extLst>
              </a:tr>
              <a:tr h="170568">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440770888"/>
                  </a:ext>
                </a:extLst>
              </a:tr>
            </a:tbl>
          </a:graphicData>
        </a:graphic>
      </p:graphicFrame>
      <p:sp>
        <p:nvSpPr>
          <p:cNvPr id="9" name="CuadroTexto 8"/>
          <p:cNvSpPr txBox="1"/>
          <p:nvPr/>
        </p:nvSpPr>
        <p:spPr>
          <a:xfrm>
            <a:off x="376480" y="4725814"/>
            <a:ext cx="498682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Razones por las que no la ha adquirido</a:t>
            </a:r>
            <a:endParaRPr lang="es-ES" sz="1600" b="1" dirty="0"/>
          </a:p>
        </p:txBody>
      </p:sp>
      <p:graphicFrame>
        <p:nvGraphicFramePr>
          <p:cNvPr id="10" name="Tabla 9"/>
          <p:cNvGraphicFramePr>
            <a:graphicFrameLocks noGrp="1"/>
          </p:cNvGraphicFramePr>
          <p:nvPr>
            <p:extLst>
              <p:ext uri="{D42A27DB-BD31-4B8C-83A1-F6EECF244321}">
                <p14:modId xmlns:p14="http://schemas.microsoft.com/office/powerpoint/2010/main" val="3119880147"/>
              </p:ext>
            </p:extLst>
          </p:nvPr>
        </p:nvGraphicFramePr>
        <p:xfrm>
          <a:off x="6110652" y="1846384"/>
          <a:ext cx="5565532" cy="1234440"/>
        </p:xfrm>
        <a:graphic>
          <a:graphicData uri="http://schemas.openxmlformats.org/drawingml/2006/table">
            <a:tbl>
              <a:tblPr firstRow="1" bandRow="1">
                <a:tableStyleId>{5C22544A-7EE6-4342-B048-85BDC9FD1C3A}</a:tableStyleId>
              </a:tblPr>
              <a:tblGrid>
                <a:gridCol w="1391383">
                  <a:extLst>
                    <a:ext uri="{9D8B030D-6E8A-4147-A177-3AD203B41FA5}">
                      <a16:colId xmlns="" xmlns:a16="http://schemas.microsoft.com/office/drawing/2014/main" val="3760689210"/>
                    </a:ext>
                  </a:extLst>
                </a:gridCol>
                <a:gridCol w="1391383">
                  <a:extLst>
                    <a:ext uri="{9D8B030D-6E8A-4147-A177-3AD203B41FA5}">
                      <a16:colId xmlns="" xmlns:a16="http://schemas.microsoft.com/office/drawing/2014/main" val="3930840092"/>
                    </a:ext>
                  </a:extLst>
                </a:gridCol>
                <a:gridCol w="1391383">
                  <a:extLst>
                    <a:ext uri="{9D8B030D-6E8A-4147-A177-3AD203B41FA5}">
                      <a16:colId xmlns="" xmlns:a16="http://schemas.microsoft.com/office/drawing/2014/main" val="3507923443"/>
                    </a:ext>
                  </a:extLst>
                </a:gridCol>
                <a:gridCol w="1391383">
                  <a:extLst>
                    <a:ext uri="{9D8B030D-6E8A-4147-A177-3AD203B41FA5}">
                      <a16:colId xmlns="" xmlns:a16="http://schemas.microsoft.com/office/drawing/2014/main" val="2997997917"/>
                    </a:ext>
                  </a:extLst>
                </a:gridCol>
              </a:tblGrid>
              <a:tr h="320040">
                <a:tc gridSpan="2">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148063690"/>
                  </a:ext>
                </a:extLst>
              </a:tr>
              <a:tr h="173355">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Más alta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158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43,1</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356508935"/>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Igual valor</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526448216"/>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conoce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69</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18,8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383707496"/>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responde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132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671499939"/>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547921226"/>
                  </a:ext>
                </a:extLst>
              </a:tr>
            </a:tbl>
          </a:graphicData>
        </a:graphic>
      </p:graphicFrame>
      <p:sp>
        <p:nvSpPr>
          <p:cNvPr id="11" name="CuadroTexto 10"/>
          <p:cNvSpPr txBox="1"/>
          <p:nvPr/>
        </p:nvSpPr>
        <p:spPr>
          <a:xfrm>
            <a:off x="6110652" y="1507830"/>
            <a:ext cx="5565532"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Percepción sobre el valor a pagar por la planilla de luz</a:t>
            </a:r>
            <a:endParaRPr lang="es-ES" sz="1600" b="1" dirty="0"/>
          </a:p>
        </p:txBody>
      </p:sp>
      <p:graphicFrame>
        <p:nvGraphicFramePr>
          <p:cNvPr id="12" name="Tabla 11"/>
          <p:cNvGraphicFramePr>
            <a:graphicFrameLocks noGrp="1"/>
          </p:cNvGraphicFramePr>
          <p:nvPr>
            <p:extLst>
              <p:ext uri="{D42A27DB-BD31-4B8C-83A1-F6EECF244321}">
                <p14:modId xmlns:p14="http://schemas.microsoft.com/office/powerpoint/2010/main" val="3412692029"/>
              </p:ext>
            </p:extLst>
          </p:nvPr>
        </p:nvGraphicFramePr>
        <p:xfrm>
          <a:off x="6110651" y="3520441"/>
          <a:ext cx="5565532" cy="1369225"/>
        </p:xfrm>
        <a:graphic>
          <a:graphicData uri="http://schemas.openxmlformats.org/drawingml/2006/table">
            <a:tbl>
              <a:tblPr firstRow="1" bandRow="1">
                <a:tableStyleId>{5C22544A-7EE6-4342-B048-85BDC9FD1C3A}</a:tableStyleId>
              </a:tblPr>
              <a:tblGrid>
                <a:gridCol w="1391383">
                  <a:extLst>
                    <a:ext uri="{9D8B030D-6E8A-4147-A177-3AD203B41FA5}">
                      <a16:colId xmlns="" xmlns:a16="http://schemas.microsoft.com/office/drawing/2014/main" val="3706544852"/>
                    </a:ext>
                  </a:extLst>
                </a:gridCol>
                <a:gridCol w="1391383">
                  <a:extLst>
                    <a:ext uri="{9D8B030D-6E8A-4147-A177-3AD203B41FA5}">
                      <a16:colId xmlns="" xmlns:a16="http://schemas.microsoft.com/office/drawing/2014/main" val="4032379576"/>
                    </a:ext>
                  </a:extLst>
                </a:gridCol>
                <a:gridCol w="1391383">
                  <a:extLst>
                    <a:ext uri="{9D8B030D-6E8A-4147-A177-3AD203B41FA5}">
                      <a16:colId xmlns="" xmlns:a16="http://schemas.microsoft.com/office/drawing/2014/main" val="2514143263"/>
                    </a:ext>
                  </a:extLst>
                </a:gridCol>
                <a:gridCol w="1391383">
                  <a:extLst>
                    <a:ext uri="{9D8B030D-6E8A-4147-A177-3AD203B41FA5}">
                      <a16:colId xmlns="" xmlns:a16="http://schemas.microsoft.com/office/drawing/2014/main" val="538362219"/>
                    </a:ext>
                  </a:extLst>
                </a:gridCol>
              </a:tblGrid>
              <a:tr h="271945">
                <a:tc gridSpan="2">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139533179"/>
                  </a:ext>
                </a:extLst>
              </a:tr>
              <a:tr h="170267">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Menos de 3 meses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26</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7,1</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402682770"/>
                  </a:ext>
                </a:extLst>
              </a:tr>
              <a:tr h="170267">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Entre 3 y 6 meses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32</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8,7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4075850428"/>
                  </a:ext>
                </a:extLst>
              </a:tr>
              <a:tr h="170267">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Entre 6 y 12 meses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8,2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916752578"/>
                  </a:ext>
                </a:extLst>
              </a:tr>
              <a:tr h="170267">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Más de 12 meses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44</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12,0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242189830"/>
                  </a:ext>
                </a:extLst>
              </a:tr>
              <a:tr h="170267">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responde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235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64,0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319404780"/>
                  </a:ext>
                </a:extLst>
              </a:tr>
              <a:tr h="170267">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667027515"/>
                  </a:ext>
                </a:extLst>
              </a:tr>
            </a:tbl>
          </a:graphicData>
        </a:graphic>
      </p:graphicFrame>
      <p:sp>
        <p:nvSpPr>
          <p:cNvPr id="13" name="CuadroTexto 12"/>
          <p:cNvSpPr txBox="1"/>
          <p:nvPr/>
        </p:nvSpPr>
        <p:spPr>
          <a:xfrm>
            <a:off x="6110651" y="3181886"/>
            <a:ext cx="5565532"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Tiempo que dispone de la cocina</a:t>
            </a:r>
            <a:endParaRPr lang="es-ES" sz="1600" b="1" dirty="0"/>
          </a:p>
        </p:txBody>
      </p:sp>
      <p:graphicFrame>
        <p:nvGraphicFramePr>
          <p:cNvPr id="14" name="Tabla 13"/>
          <p:cNvGraphicFramePr>
            <a:graphicFrameLocks noGrp="1"/>
          </p:cNvGraphicFramePr>
          <p:nvPr>
            <p:extLst>
              <p:ext uri="{D42A27DB-BD31-4B8C-83A1-F6EECF244321}">
                <p14:modId xmlns:p14="http://schemas.microsoft.com/office/powerpoint/2010/main" val="4055568281"/>
              </p:ext>
            </p:extLst>
          </p:nvPr>
        </p:nvGraphicFramePr>
        <p:xfrm>
          <a:off x="6110651" y="5278984"/>
          <a:ext cx="5565532" cy="1521745"/>
        </p:xfrm>
        <a:graphic>
          <a:graphicData uri="http://schemas.openxmlformats.org/drawingml/2006/table">
            <a:tbl>
              <a:tblPr firstRow="1" bandRow="1">
                <a:tableStyleId>{5C22544A-7EE6-4342-B048-85BDC9FD1C3A}</a:tableStyleId>
              </a:tblPr>
              <a:tblGrid>
                <a:gridCol w="1391383">
                  <a:extLst>
                    <a:ext uri="{9D8B030D-6E8A-4147-A177-3AD203B41FA5}">
                      <a16:colId xmlns="" xmlns:a16="http://schemas.microsoft.com/office/drawing/2014/main" val="4108169166"/>
                    </a:ext>
                  </a:extLst>
                </a:gridCol>
                <a:gridCol w="1391383">
                  <a:extLst>
                    <a:ext uri="{9D8B030D-6E8A-4147-A177-3AD203B41FA5}">
                      <a16:colId xmlns="" xmlns:a16="http://schemas.microsoft.com/office/drawing/2014/main" val="3702439157"/>
                    </a:ext>
                  </a:extLst>
                </a:gridCol>
                <a:gridCol w="1391383">
                  <a:extLst>
                    <a:ext uri="{9D8B030D-6E8A-4147-A177-3AD203B41FA5}">
                      <a16:colId xmlns="" xmlns:a16="http://schemas.microsoft.com/office/drawing/2014/main" val="1045678886"/>
                    </a:ext>
                  </a:extLst>
                </a:gridCol>
                <a:gridCol w="1391383">
                  <a:extLst>
                    <a:ext uri="{9D8B030D-6E8A-4147-A177-3AD203B41FA5}">
                      <a16:colId xmlns="" xmlns:a16="http://schemas.microsoft.com/office/drawing/2014/main" val="1168321435"/>
                    </a:ext>
                  </a:extLst>
                </a:gridCol>
              </a:tblGrid>
              <a:tr h="241585">
                <a:tc gridSpan="2">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575722078"/>
                  </a:ext>
                </a:extLst>
              </a:tr>
              <a:tr h="334109">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Empresa Eléctrica Quito</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104</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28,3</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996460503"/>
                  </a:ext>
                </a:extLst>
              </a:tr>
              <a:tr h="501164">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Casas comerciales de electrodomésticos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7,6</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828972015"/>
                  </a:ext>
                </a:extLst>
              </a:tr>
              <a:tr h="1670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responde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235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64,0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771792019"/>
                  </a:ext>
                </a:extLst>
              </a:tr>
              <a:tr h="1670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dirty="0">
                          <a:effectLst/>
                        </a:rPr>
                        <a:t>Total</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191308836"/>
                  </a:ext>
                </a:extLst>
              </a:tr>
            </a:tbl>
          </a:graphicData>
        </a:graphic>
      </p:graphicFrame>
      <p:sp>
        <p:nvSpPr>
          <p:cNvPr id="15" name="CuadroTexto 14"/>
          <p:cNvSpPr txBox="1"/>
          <p:nvPr/>
        </p:nvSpPr>
        <p:spPr>
          <a:xfrm>
            <a:off x="6110651" y="4931636"/>
            <a:ext cx="5565532"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Proveedor de la cocina</a:t>
            </a:r>
            <a:endParaRPr lang="es-ES" sz="1600" b="1" dirty="0"/>
          </a:p>
        </p:txBody>
      </p:sp>
    </p:spTree>
    <p:extLst>
      <p:ext uri="{BB962C8B-B14F-4D97-AF65-F5344CB8AC3E}">
        <p14:creationId xmlns:p14="http://schemas.microsoft.com/office/powerpoint/2010/main" val="155958311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93431"/>
            <a:ext cx="10018713" cy="677007"/>
          </a:xfrm>
        </p:spPr>
        <p:txBody>
          <a:bodyPr>
            <a:normAutofit fontScale="90000"/>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PRESENTACIÓN DE RESULTADOS</a:t>
            </a:r>
            <a:endParaRPr lang="es-ES" dirty="0"/>
          </a:p>
        </p:txBody>
      </p:sp>
      <p:sp>
        <p:nvSpPr>
          <p:cNvPr id="3" name="CuadroTexto 2"/>
          <p:cNvSpPr txBox="1"/>
          <p:nvPr/>
        </p:nvSpPr>
        <p:spPr>
          <a:xfrm>
            <a:off x="4800600" y="984738"/>
            <a:ext cx="32091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a:effectLst>
                  <a:outerShdw blurRad="38100" dist="38100" dir="2700000" algn="tl">
                    <a:srgbClr val="000000">
                      <a:alpha val="43137"/>
                    </a:srgbClr>
                  </a:outerShdw>
                </a:effectLst>
              </a:rPr>
              <a:t>Investigación cuantitativa</a:t>
            </a:r>
            <a:endParaRPr lang="es-ES" b="1" dirty="0">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1421563651"/>
              </p:ext>
            </p:extLst>
          </p:nvPr>
        </p:nvGraphicFramePr>
        <p:xfrm>
          <a:off x="350104" y="1846384"/>
          <a:ext cx="5039580" cy="1051560"/>
        </p:xfrm>
        <a:graphic>
          <a:graphicData uri="http://schemas.openxmlformats.org/drawingml/2006/table">
            <a:tbl>
              <a:tblPr firstRow="1" bandRow="1">
                <a:tableStyleId>{5C22544A-7EE6-4342-B048-85BDC9FD1C3A}</a:tableStyleId>
              </a:tblPr>
              <a:tblGrid>
                <a:gridCol w="1259895">
                  <a:extLst>
                    <a:ext uri="{9D8B030D-6E8A-4147-A177-3AD203B41FA5}">
                      <a16:colId xmlns="" xmlns:a16="http://schemas.microsoft.com/office/drawing/2014/main" val="963114603"/>
                    </a:ext>
                  </a:extLst>
                </a:gridCol>
                <a:gridCol w="1259895">
                  <a:extLst>
                    <a:ext uri="{9D8B030D-6E8A-4147-A177-3AD203B41FA5}">
                      <a16:colId xmlns="" xmlns:a16="http://schemas.microsoft.com/office/drawing/2014/main" val="3890473065"/>
                    </a:ext>
                  </a:extLst>
                </a:gridCol>
                <a:gridCol w="1259895">
                  <a:extLst>
                    <a:ext uri="{9D8B030D-6E8A-4147-A177-3AD203B41FA5}">
                      <a16:colId xmlns="" xmlns:a16="http://schemas.microsoft.com/office/drawing/2014/main" val="3328307547"/>
                    </a:ext>
                  </a:extLst>
                </a:gridCol>
                <a:gridCol w="1259895">
                  <a:extLst>
                    <a:ext uri="{9D8B030D-6E8A-4147-A177-3AD203B41FA5}">
                      <a16:colId xmlns="" xmlns:a16="http://schemas.microsoft.com/office/drawing/2014/main" val="3780397731"/>
                    </a:ext>
                  </a:extLst>
                </a:gridCol>
              </a:tblGrid>
              <a:tr h="320040">
                <a:tc gridSpan="2">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710400302"/>
                  </a:ext>
                </a:extLst>
              </a:tr>
              <a:tr h="173355">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Sí</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19</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5,2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371085162"/>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113</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30,8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017792764"/>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responde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235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64,0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774338002"/>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761930080"/>
                  </a:ext>
                </a:extLst>
              </a:tr>
            </a:tbl>
          </a:graphicData>
        </a:graphic>
      </p:graphicFrame>
      <p:sp>
        <p:nvSpPr>
          <p:cNvPr id="5" name="CuadroTexto 4"/>
          <p:cNvSpPr txBox="1"/>
          <p:nvPr/>
        </p:nvSpPr>
        <p:spPr>
          <a:xfrm>
            <a:off x="350104" y="1507830"/>
            <a:ext cx="503078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Existe un ahorro en el consumo eléctrico</a:t>
            </a:r>
            <a:endParaRPr lang="es-ES" sz="1600" b="1" dirty="0"/>
          </a:p>
        </p:txBody>
      </p:sp>
      <p:graphicFrame>
        <p:nvGraphicFramePr>
          <p:cNvPr id="10" name="Tabla 9"/>
          <p:cNvGraphicFramePr>
            <a:graphicFrameLocks noGrp="1"/>
          </p:cNvGraphicFramePr>
          <p:nvPr>
            <p:extLst>
              <p:ext uri="{D42A27DB-BD31-4B8C-83A1-F6EECF244321}">
                <p14:modId xmlns:p14="http://schemas.microsoft.com/office/powerpoint/2010/main" val="2217075411"/>
              </p:ext>
            </p:extLst>
          </p:nvPr>
        </p:nvGraphicFramePr>
        <p:xfrm>
          <a:off x="6682152" y="1846384"/>
          <a:ext cx="4986828" cy="1051560"/>
        </p:xfrm>
        <a:graphic>
          <a:graphicData uri="http://schemas.openxmlformats.org/drawingml/2006/table">
            <a:tbl>
              <a:tblPr firstRow="1" bandRow="1">
                <a:tableStyleId>{5C22544A-7EE6-4342-B048-85BDC9FD1C3A}</a:tableStyleId>
              </a:tblPr>
              <a:tblGrid>
                <a:gridCol w="1246707">
                  <a:extLst>
                    <a:ext uri="{9D8B030D-6E8A-4147-A177-3AD203B41FA5}">
                      <a16:colId xmlns="" xmlns:a16="http://schemas.microsoft.com/office/drawing/2014/main" val="382443171"/>
                    </a:ext>
                  </a:extLst>
                </a:gridCol>
                <a:gridCol w="1246707">
                  <a:extLst>
                    <a:ext uri="{9D8B030D-6E8A-4147-A177-3AD203B41FA5}">
                      <a16:colId xmlns="" xmlns:a16="http://schemas.microsoft.com/office/drawing/2014/main" val="3122410725"/>
                    </a:ext>
                  </a:extLst>
                </a:gridCol>
                <a:gridCol w="1246707">
                  <a:extLst>
                    <a:ext uri="{9D8B030D-6E8A-4147-A177-3AD203B41FA5}">
                      <a16:colId xmlns="" xmlns:a16="http://schemas.microsoft.com/office/drawing/2014/main" val="475501584"/>
                    </a:ext>
                  </a:extLst>
                </a:gridCol>
                <a:gridCol w="1246707">
                  <a:extLst>
                    <a:ext uri="{9D8B030D-6E8A-4147-A177-3AD203B41FA5}">
                      <a16:colId xmlns="" xmlns:a16="http://schemas.microsoft.com/office/drawing/2014/main" val="89043889"/>
                    </a:ext>
                  </a:extLst>
                </a:gridCol>
              </a:tblGrid>
              <a:tr h="320040">
                <a:tc gridSpan="2">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034092829"/>
                  </a:ext>
                </a:extLst>
              </a:tr>
              <a:tr h="173355">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Sí</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75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20,4</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403544754"/>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57</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15,5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316635755"/>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responde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235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64,0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117351130"/>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964926353"/>
                  </a:ext>
                </a:extLst>
              </a:tr>
            </a:tbl>
          </a:graphicData>
        </a:graphic>
      </p:graphicFrame>
      <p:sp>
        <p:nvSpPr>
          <p:cNvPr id="11" name="CuadroTexto 10"/>
          <p:cNvSpPr txBox="1"/>
          <p:nvPr/>
        </p:nvSpPr>
        <p:spPr>
          <a:xfrm>
            <a:off x="6682152" y="1507830"/>
            <a:ext cx="498682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Regresaría a la cocina a gas</a:t>
            </a:r>
            <a:endParaRPr lang="es-ES" sz="1600" b="1" dirty="0"/>
          </a:p>
        </p:txBody>
      </p:sp>
      <p:pic>
        <p:nvPicPr>
          <p:cNvPr id="14" name="13 Imagen"/>
          <p:cNvPicPr/>
          <p:nvPr/>
        </p:nvPicPr>
        <p:blipFill rotWithShape="1">
          <a:blip r:embed="rId2">
            <a:extLst>
              <a:ext uri="{28A0092B-C50C-407E-A947-70E740481C1C}">
                <a14:useLocalDpi xmlns:a14="http://schemas.microsoft.com/office/drawing/2010/main" val="0"/>
              </a:ext>
            </a:extLst>
          </a:blip>
          <a:srcRect t="14861" b="21513"/>
          <a:stretch/>
        </p:blipFill>
        <p:spPr bwMode="auto">
          <a:xfrm>
            <a:off x="640396" y="3308553"/>
            <a:ext cx="4602480" cy="2846070"/>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15" name="14 Imagen"/>
          <p:cNvPicPr/>
          <p:nvPr/>
        </p:nvPicPr>
        <p:blipFill rotWithShape="1">
          <a:blip r:embed="rId3">
            <a:extLst>
              <a:ext uri="{28A0092B-C50C-407E-A947-70E740481C1C}">
                <a14:useLocalDpi xmlns:a14="http://schemas.microsoft.com/office/drawing/2010/main" val="0"/>
              </a:ext>
            </a:extLst>
          </a:blip>
          <a:srcRect t="14707" b="17178"/>
          <a:stretch/>
        </p:blipFill>
        <p:spPr bwMode="auto">
          <a:xfrm>
            <a:off x="6910226" y="3308553"/>
            <a:ext cx="4594860" cy="284607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066071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93431"/>
            <a:ext cx="10018713" cy="677007"/>
          </a:xfrm>
        </p:spPr>
        <p:txBody>
          <a:bodyPr>
            <a:normAutofit fontScale="90000"/>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PRESENTACIÓN DE RESULTADOS</a:t>
            </a:r>
            <a:endParaRPr lang="es-ES" dirty="0"/>
          </a:p>
        </p:txBody>
      </p:sp>
      <p:sp>
        <p:nvSpPr>
          <p:cNvPr id="3" name="CuadroTexto 2"/>
          <p:cNvSpPr txBox="1"/>
          <p:nvPr/>
        </p:nvSpPr>
        <p:spPr>
          <a:xfrm>
            <a:off x="4800600" y="984738"/>
            <a:ext cx="32091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a:effectLst>
                  <a:outerShdw blurRad="38100" dist="38100" dir="2700000" algn="tl">
                    <a:srgbClr val="000000">
                      <a:alpha val="43137"/>
                    </a:srgbClr>
                  </a:outerShdw>
                </a:effectLst>
              </a:rPr>
              <a:t>Investigación cuantitativa</a:t>
            </a:r>
            <a:endParaRPr lang="es-ES" b="1" dirty="0">
              <a:effectLst>
                <a:outerShdw blurRad="38100" dist="38100" dir="2700000" algn="tl">
                  <a:srgbClr val="000000">
                    <a:alpha val="43137"/>
                  </a:srgbClr>
                </a:outerShdw>
              </a:effectLst>
            </a:endParaRPr>
          </a:p>
        </p:txBody>
      </p:sp>
      <p:graphicFrame>
        <p:nvGraphicFramePr>
          <p:cNvPr id="6" name="Tabla 5"/>
          <p:cNvGraphicFramePr>
            <a:graphicFrameLocks noGrp="1"/>
          </p:cNvGraphicFramePr>
          <p:nvPr>
            <p:extLst>
              <p:ext uri="{D42A27DB-BD31-4B8C-83A1-F6EECF244321}">
                <p14:modId xmlns:p14="http://schemas.microsoft.com/office/powerpoint/2010/main" val="4065367015"/>
              </p:ext>
            </p:extLst>
          </p:nvPr>
        </p:nvGraphicFramePr>
        <p:xfrm>
          <a:off x="522632" y="2049237"/>
          <a:ext cx="5013204" cy="868680"/>
        </p:xfrm>
        <a:graphic>
          <a:graphicData uri="http://schemas.openxmlformats.org/drawingml/2006/table">
            <a:tbl>
              <a:tblPr firstRow="1" bandRow="1">
                <a:tableStyleId>{5C22544A-7EE6-4342-B048-85BDC9FD1C3A}</a:tableStyleId>
              </a:tblPr>
              <a:tblGrid>
                <a:gridCol w="1253301">
                  <a:extLst>
                    <a:ext uri="{9D8B030D-6E8A-4147-A177-3AD203B41FA5}">
                      <a16:colId xmlns="" xmlns:a16="http://schemas.microsoft.com/office/drawing/2014/main" val="4145227913"/>
                    </a:ext>
                  </a:extLst>
                </a:gridCol>
                <a:gridCol w="1253301">
                  <a:extLst>
                    <a:ext uri="{9D8B030D-6E8A-4147-A177-3AD203B41FA5}">
                      <a16:colId xmlns="" xmlns:a16="http://schemas.microsoft.com/office/drawing/2014/main" val="2123657609"/>
                    </a:ext>
                  </a:extLst>
                </a:gridCol>
                <a:gridCol w="1253301">
                  <a:extLst>
                    <a:ext uri="{9D8B030D-6E8A-4147-A177-3AD203B41FA5}">
                      <a16:colId xmlns="" xmlns:a16="http://schemas.microsoft.com/office/drawing/2014/main" val="1575889321"/>
                    </a:ext>
                  </a:extLst>
                </a:gridCol>
                <a:gridCol w="1253301">
                  <a:extLst>
                    <a:ext uri="{9D8B030D-6E8A-4147-A177-3AD203B41FA5}">
                      <a16:colId xmlns="" xmlns:a16="http://schemas.microsoft.com/office/drawing/2014/main" val="4229648219"/>
                    </a:ext>
                  </a:extLst>
                </a:gridCol>
              </a:tblGrid>
              <a:tr h="320040">
                <a:tc gridSpan="2">
                  <a:txBody>
                    <a:bodyPr/>
                    <a:lstStyle/>
                    <a:p>
                      <a:pPr algn="just">
                        <a:spcBef>
                          <a:spcPts val="600"/>
                        </a:spcBef>
                        <a:spcAft>
                          <a:spcPts val="600"/>
                        </a:spcAft>
                      </a:pPr>
                      <a:r>
                        <a:rPr lang="es-EC" sz="1200" dirty="0">
                          <a:effectLst/>
                        </a:rPr>
                        <a:t> </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442790799"/>
                  </a:ext>
                </a:extLst>
              </a:tr>
              <a:tr h="173355">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Entre $1 a $10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19</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5,2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601573884"/>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responde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348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94,8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529596786"/>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367</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577117632"/>
                  </a:ext>
                </a:extLst>
              </a:tr>
            </a:tbl>
          </a:graphicData>
        </a:graphic>
      </p:graphicFrame>
      <p:sp>
        <p:nvSpPr>
          <p:cNvPr id="7" name="CuadroTexto 6"/>
          <p:cNvSpPr txBox="1"/>
          <p:nvPr/>
        </p:nvSpPr>
        <p:spPr>
          <a:xfrm>
            <a:off x="522632" y="1710683"/>
            <a:ext cx="5013204"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Valor de ahorro mensual</a:t>
            </a:r>
            <a:endParaRPr lang="es-ES" sz="1600" b="1" dirty="0"/>
          </a:p>
        </p:txBody>
      </p:sp>
      <p:graphicFrame>
        <p:nvGraphicFramePr>
          <p:cNvPr id="8" name="Tabla 7"/>
          <p:cNvGraphicFramePr>
            <a:graphicFrameLocks noGrp="1"/>
          </p:cNvGraphicFramePr>
          <p:nvPr>
            <p:extLst>
              <p:ext uri="{D42A27DB-BD31-4B8C-83A1-F6EECF244321}">
                <p14:modId xmlns:p14="http://schemas.microsoft.com/office/powerpoint/2010/main" val="2790917139"/>
              </p:ext>
            </p:extLst>
          </p:nvPr>
        </p:nvGraphicFramePr>
        <p:xfrm>
          <a:off x="6012879" y="2050531"/>
          <a:ext cx="5035732" cy="1051560"/>
        </p:xfrm>
        <a:graphic>
          <a:graphicData uri="http://schemas.openxmlformats.org/drawingml/2006/table">
            <a:tbl>
              <a:tblPr firstRow="1" bandRow="1">
                <a:tableStyleId>{5C22544A-7EE6-4342-B048-85BDC9FD1C3A}</a:tableStyleId>
              </a:tblPr>
              <a:tblGrid>
                <a:gridCol w="1258933">
                  <a:extLst>
                    <a:ext uri="{9D8B030D-6E8A-4147-A177-3AD203B41FA5}">
                      <a16:colId xmlns="" xmlns:a16="http://schemas.microsoft.com/office/drawing/2014/main" val="4099918032"/>
                    </a:ext>
                  </a:extLst>
                </a:gridCol>
                <a:gridCol w="1258933">
                  <a:extLst>
                    <a:ext uri="{9D8B030D-6E8A-4147-A177-3AD203B41FA5}">
                      <a16:colId xmlns="" xmlns:a16="http://schemas.microsoft.com/office/drawing/2014/main" val="2692941264"/>
                    </a:ext>
                  </a:extLst>
                </a:gridCol>
                <a:gridCol w="1258933">
                  <a:extLst>
                    <a:ext uri="{9D8B030D-6E8A-4147-A177-3AD203B41FA5}">
                      <a16:colId xmlns="" xmlns:a16="http://schemas.microsoft.com/office/drawing/2014/main" val="707005257"/>
                    </a:ext>
                  </a:extLst>
                </a:gridCol>
                <a:gridCol w="1258933">
                  <a:extLst>
                    <a:ext uri="{9D8B030D-6E8A-4147-A177-3AD203B41FA5}">
                      <a16:colId xmlns="" xmlns:a16="http://schemas.microsoft.com/office/drawing/2014/main" val="1156722663"/>
                    </a:ext>
                  </a:extLst>
                </a:gridCol>
              </a:tblGrid>
              <a:tr h="320040">
                <a:tc gridSpan="2">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S"/>
                    </a:p>
                  </a:txBody>
                  <a:tcPr/>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291232495"/>
                  </a:ext>
                </a:extLst>
              </a:tr>
              <a:tr h="173355">
                <a:tc>
                  <a:txBody>
                    <a:bodyPr/>
                    <a:lstStyle/>
                    <a:p>
                      <a:pPr algn="just">
                        <a:spcBef>
                          <a:spcPts val="600"/>
                        </a:spcBef>
                        <a:spcAft>
                          <a:spcPts val="600"/>
                        </a:spcAft>
                      </a:pPr>
                      <a:r>
                        <a:rPr lang="es-EC" sz="1200">
                          <a:effectLst/>
                        </a:rPr>
                        <a:t>Válidos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Sí</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57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15,5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925434097"/>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75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20,4</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4265175256"/>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No responde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235</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64,0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769999893"/>
                  </a:ext>
                </a:extLst>
              </a:tr>
              <a:tr h="173355">
                <a:tc>
                  <a:txBody>
                    <a:bodyPr/>
                    <a:lstStyle/>
                    <a:p>
                      <a:pPr algn="just">
                        <a:spcBef>
                          <a:spcPts val="600"/>
                        </a:spcBef>
                        <a:spcAft>
                          <a:spcPts val="600"/>
                        </a:spcAft>
                      </a:pPr>
                      <a:r>
                        <a:rPr lang="es-EC" sz="1200">
                          <a:effectLst/>
                        </a:rPr>
                        <a:t> </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Total</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a:effectLst/>
                        </a:rPr>
                        <a:t>367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r">
                        <a:spcBef>
                          <a:spcPts val="600"/>
                        </a:spcBef>
                        <a:spcAft>
                          <a:spcPts val="600"/>
                        </a:spcAft>
                      </a:pPr>
                      <a:r>
                        <a:rPr lang="es-EC" sz="1200" dirty="0">
                          <a:effectLst/>
                        </a:rPr>
                        <a:t>100,0</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0880447"/>
                  </a:ext>
                </a:extLst>
              </a:tr>
            </a:tbl>
          </a:graphicData>
        </a:graphic>
      </p:graphicFrame>
      <p:sp>
        <p:nvSpPr>
          <p:cNvPr id="9" name="CuadroTexto 8"/>
          <p:cNvSpPr txBox="1"/>
          <p:nvPr/>
        </p:nvSpPr>
        <p:spPr>
          <a:xfrm>
            <a:off x="6009529" y="1711977"/>
            <a:ext cx="5013204"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Recomendaría a otras persona que la adquieran</a:t>
            </a:r>
            <a:endParaRPr lang="es-ES" sz="1600" b="1" dirty="0"/>
          </a:p>
        </p:txBody>
      </p:sp>
      <p:pic>
        <p:nvPicPr>
          <p:cNvPr id="14" name="13 Imagen"/>
          <p:cNvPicPr/>
          <p:nvPr/>
        </p:nvPicPr>
        <p:blipFill rotWithShape="1">
          <a:blip r:embed="rId2">
            <a:extLst>
              <a:ext uri="{28A0092B-C50C-407E-A947-70E740481C1C}">
                <a14:useLocalDpi xmlns:a14="http://schemas.microsoft.com/office/drawing/2010/main" val="0"/>
              </a:ext>
            </a:extLst>
          </a:blip>
          <a:srcRect t="14085" b="21513"/>
          <a:stretch/>
        </p:blipFill>
        <p:spPr bwMode="auto">
          <a:xfrm>
            <a:off x="677194" y="3317928"/>
            <a:ext cx="4704080" cy="3086100"/>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15" name="14 Imagen"/>
          <p:cNvPicPr/>
          <p:nvPr/>
        </p:nvPicPr>
        <p:blipFill rotWithShape="1">
          <a:blip r:embed="rId3">
            <a:extLst>
              <a:ext uri="{28A0092B-C50C-407E-A947-70E740481C1C}">
                <a14:useLocalDpi xmlns:a14="http://schemas.microsoft.com/office/drawing/2010/main" val="0"/>
              </a:ext>
            </a:extLst>
          </a:blip>
          <a:srcRect t="14241" b="20739"/>
          <a:stretch/>
        </p:blipFill>
        <p:spPr bwMode="auto">
          <a:xfrm>
            <a:off x="6472056" y="3317928"/>
            <a:ext cx="4371975" cy="3086100"/>
          </a:xfrm>
          <a:prstGeom prst="rect">
            <a:avLst/>
          </a:prstGeom>
          <a:noFill/>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83782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93431"/>
            <a:ext cx="10018713" cy="677007"/>
          </a:xfrm>
        </p:spPr>
        <p:txBody>
          <a:bodyPr>
            <a:normAutofit fontScale="90000"/>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PRESENTACIÓN DE RESULTADOS</a:t>
            </a:r>
            <a:endParaRPr lang="es-ES" dirty="0"/>
          </a:p>
        </p:txBody>
      </p:sp>
      <p:sp>
        <p:nvSpPr>
          <p:cNvPr id="3" name="CuadroTexto 2"/>
          <p:cNvSpPr txBox="1"/>
          <p:nvPr/>
        </p:nvSpPr>
        <p:spPr>
          <a:xfrm>
            <a:off x="4800600" y="984738"/>
            <a:ext cx="32091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a:effectLst>
                  <a:outerShdw blurRad="38100" dist="38100" dir="2700000" algn="tl">
                    <a:srgbClr val="000000">
                      <a:alpha val="43137"/>
                    </a:srgbClr>
                  </a:outerShdw>
                </a:effectLst>
              </a:rPr>
              <a:t>Investigación cuantitativa</a:t>
            </a:r>
            <a:endParaRPr lang="es-ES" b="1" dirty="0">
              <a:effectLst>
                <a:outerShdw blurRad="38100" dist="38100" dir="2700000" algn="tl">
                  <a:srgbClr val="000000">
                    <a:alpha val="43137"/>
                  </a:srgbClr>
                </a:outerShdw>
              </a:effectLst>
            </a:endParaRPr>
          </a:p>
        </p:txBody>
      </p:sp>
      <p:graphicFrame>
        <p:nvGraphicFramePr>
          <p:cNvPr id="12" name="Tabla 11"/>
          <p:cNvGraphicFramePr>
            <a:graphicFrameLocks noGrp="1"/>
          </p:cNvGraphicFramePr>
          <p:nvPr>
            <p:extLst>
              <p:ext uri="{D42A27DB-BD31-4B8C-83A1-F6EECF244321}">
                <p14:modId xmlns:p14="http://schemas.microsoft.com/office/powerpoint/2010/main" val="1641569477"/>
              </p:ext>
            </p:extLst>
          </p:nvPr>
        </p:nvGraphicFramePr>
        <p:xfrm>
          <a:off x="3033179" y="1981704"/>
          <a:ext cx="6507490" cy="1303020"/>
        </p:xfrm>
        <a:graphic>
          <a:graphicData uri="http://schemas.openxmlformats.org/drawingml/2006/table">
            <a:tbl>
              <a:tblPr firstRow="1" firstCol="1" bandRow="1">
                <a:tableStyleId>{5C22544A-7EE6-4342-B048-85BDC9FD1C3A}</a:tableStyleId>
              </a:tblPr>
              <a:tblGrid>
                <a:gridCol w="3182938">
                  <a:extLst>
                    <a:ext uri="{9D8B030D-6E8A-4147-A177-3AD203B41FA5}">
                      <a16:colId xmlns="" xmlns:a16="http://schemas.microsoft.com/office/drawing/2014/main" val="2263252795"/>
                    </a:ext>
                  </a:extLst>
                </a:gridCol>
                <a:gridCol w="1662276">
                  <a:extLst>
                    <a:ext uri="{9D8B030D-6E8A-4147-A177-3AD203B41FA5}">
                      <a16:colId xmlns="" xmlns:a16="http://schemas.microsoft.com/office/drawing/2014/main" val="4096507713"/>
                    </a:ext>
                  </a:extLst>
                </a:gridCol>
                <a:gridCol w="1662276">
                  <a:extLst>
                    <a:ext uri="{9D8B030D-6E8A-4147-A177-3AD203B41FA5}">
                      <a16:colId xmlns="" xmlns:a16="http://schemas.microsoft.com/office/drawing/2014/main" val="4027084438"/>
                    </a:ext>
                  </a:extLst>
                </a:gridCol>
              </a:tblGrid>
              <a:tr h="190500">
                <a:tc>
                  <a:txBody>
                    <a:bodyPr/>
                    <a:lstStyle/>
                    <a:p>
                      <a:pPr algn="just">
                        <a:spcBef>
                          <a:spcPts val="600"/>
                        </a:spcBef>
                        <a:spcAft>
                          <a:spcPts val="600"/>
                        </a:spcAft>
                      </a:pPr>
                      <a:r>
                        <a:rPr lang="es-EC" sz="1200">
                          <a:effectLst/>
                        </a:rPr>
                        <a:t>Opciones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Frecuencia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Porcentaje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713565723"/>
                  </a:ext>
                </a:extLst>
              </a:tr>
              <a:tr h="182880">
                <a:tc>
                  <a:txBody>
                    <a:bodyPr/>
                    <a:lstStyle/>
                    <a:p>
                      <a:pPr algn="just">
                        <a:spcBef>
                          <a:spcPts val="600"/>
                        </a:spcBef>
                        <a:spcAft>
                          <a:spcPts val="600"/>
                        </a:spcAft>
                      </a:pPr>
                      <a:r>
                        <a:rPr lang="es-EC" sz="1200">
                          <a:effectLst/>
                        </a:rPr>
                        <a:t>El gasto en cocinar es más bajo</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dirty="0">
                          <a:effectLst/>
                        </a:rPr>
                        <a:t>75</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100%</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926318381"/>
                  </a:ext>
                </a:extLst>
              </a:tr>
              <a:tr h="182880">
                <a:tc>
                  <a:txBody>
                    <a:bodyPr/>
                    <a:lstStyle/>
                    <a:p>
                      <a:pPr algn="just">
                        <a:spcBef>
                          <a:spcPts val="600"/>
                        </a:spcBef>
                        <a:spcAft>
                          <a:spcPts val="600"/>
                        </a:spcAft>
                      </a:pPr>
                      <a:r>
                        <a:rPr lang="es-EC" sz="1200">
                          <a:effectLst/>
                        </a:rPr>
                        <a:t>Se cuenta con más hornillas</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39</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52%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612557253"/>
                  </a:ext>
                </a:extLst>
              </a:tr>
              <a:tr h="170730">
                <a:tc>
                  <a:txBody>
                    <a:bodyPr/>
                    <a:lstStyle/>
                    <a:p>
                      <a:pPr algn="just">
                        <a:spcBef>
                          <a:spcPts val="600"/>
                        </a:spcBef>
                        <a:spcAft>
                          <a:spcPts val="600"/>
                        </a:spcAft>
                      </a:pPr>
                      <a:r>
                        <a:rPr lang="es-EC" sz="1200">
                          <a:effectLst/>
                        </a:rPr>
                        <a:t>La comida tiene otro sabor</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58</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77%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438614154"/>
                  </a:ext>
                </a:extLst>
              </a:tr>
              <a:tr h="190500">
                <a:tc>
                  <a:txBody>
                    <a:bodyPr/>
                    <a:lstStyle/>
                    <a:p>
                      <a:pPr algn="just">
                        <a:spcBef>
                          <a:spcPts val="600"/>
                        </a:spcBef>
                        <a:spcAft>
                          <a:spcPts val="600"/>
                        </a:spcAft>
                      </a:pPr>
                      <a:r>
                        <a:rPr lang="es-EC" sz="1200">
                          <a:effectLst/>
                        </a:rPr>
                        <a:t>No se sabe cómo calcular el tiempo de cocción</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42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56%</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548534017"/>
                  </a:ext>
                </a:extLst>
              </a:tr>
              <a:tr h="182880">
                <a:tc>
                  <a:txBody>
                    <a:bodyPr/>
                    <a:lstStyle/>
                    <a:p>
                      <a:pPr algn="just">
                        <a:spcBef>
                          <a:spcPts val="600"/>
                        </a:spcBef>
                        <a:spcAft>
                          <a:spcPts val="600"/>
                        </a:spcAft>
                      </a:pPr>
                      <a:r>
                        <a:rPr lang="es-EC" sz="1200">
                          <a:effectLst/>
                        </a:rPr>
                        <a:t>Se pueden utilizar todo tipo de olla</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69</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92%</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772871730"/>
                  </a:ext>
                </a:extLst>
              </a:tr>
              <a:tr h="190500">
                <a:tc>
                  <a:txBody>
                    <a:bodyPr/>
                    <a:lstStyle/>
                    <a:p>
                      <a:pPr algn="just">
                        <a:spcBef>
                          <a:spcPts val="600"/>
                        </a:spcBef>
                        <a:spcAft>
                          <a:spcPts val="600"/>
                        </a:spcAft>
                      </a:pPr>
                      <a:r>
                        <a:rPr lang="es-EC" sz="1200">
                          <a:effectLst/>
                        </a:rPr>
                        <a:t>Por costumbre</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a:effectLst/>
                        </a:rPr>
                        <a:t>57</a:t>
                      </a:r>
                      <a:endParaRPr lang="es-ES" sz="1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just">
                        <a:spcBef>
                          <a:spcPts val="600"/>
                        </a:spcBef>
                        <a:spcAft>
                          <a:spcPts val="600"/>
                        </a:spcAft>
                      </a:pPr>
                      <a:r>
                        <a:rPr lang="es-EC" sz="1200" dirty="0">
                          <a:effectLst/>
                        </a:rPr>
                        <a:t>76%</a:t>
                      </a:r>
                      <a:endParaRPr lang="es-ES" sz="1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382531048"/>
                  </a:ext>
                </a:extLst>
              </a:tr>
            </a:tbl>
          </a:graphicData>
        </a:graphic>
      </p:graphicFrame>
      <p:sp>
        <p:nvSpPr>
          <p:cNvPr id="13" name="CuadroTexto 12"/>
          <p:cNvSpPr txBox="1"/>
          <p:nvPr/>
        </p:nvSpPr>
        <p:spPr>
          <a:xfrm>
            <a:off x="3019246" y="1640612"/>
            <a:ext cx="6512940"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b="1" dirty="0"/>
              <a:t>Razones por las que regresaría a la cocina a gas</a:t>
            </a:r>
            <a:endParaRPr lang="es-ES" sz="1600" b="1" dirty="0"/>
          </a:p>
        </p:txBody>
      </p:sp>
      <p:graphicFrame>
        <p:nvGraphicFramePr>
          <p:cNvPr id="14" name="13 Gráfico"/>
          <p:cNvGraphicFramePr/>
          <p:nvPr>
            <p:extLst>
              <p:ext uri="{D42A27DB-BD31-4B8C-83A1-F6EECF244321}">
                <p14:modId xmlns:p14="http://schemas.microsoft.com/office/powerpoint/2010/main" val="493693418"/>
              </p:ext>
            </p:extLst>
          </p:nvPr>
        </p:nvGraphicFramePr>
        <p:xfrm>
          <a:off x="3019246" y="3385418"/>
          <a:ext cx="6512940" cy="3209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8429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0688" y="167055"/>
            <a:ext cx="10018713" cy="747346"/>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PRESENTACIÓN DE RESULTADOS</a:t>
            </a:r>
            <a:endParaRPr lang="es-ES" dirty="0"/>
          </a:p>
        </p:txBody>
      </p:sp>
      <p:sp>
        <p:nvSpPr>
          <p:cNvPr id="3" name="CuadroTexto 2"/>
          <p:cNvSpPr txBox="1"/>
          <p:nvPr/>
        </p:nvSpPr>
        <p:spPr>
          <a:xfrm>
            <a:off x="4800600" y="984738"/>
            <a:ext cx="32091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a:effectLst>
                  <a:outerShdw blurRad="38100" dist="38100" dir="2700000" algn="tl">
                    <a:srgbClr val="000000">
                      <a:alpha val="43137"/>
                    </a:srgbClr>
                  </a:outerShdw>
                </a:effectLst>
              </a:rPr>
              <a:t>Investigación cualitativa</a:t>
            </a:r>
            <a:endParaRPr lang="es-ES" b="1" dirty="0">
              <a:effectLst>
                <a:outerShdw blurRad="38100" dist="38100" dir="2700000" algn="tl">
                  <a:srgbClr val="000000">
                    <a:alpha val="43137"/>
                  </a:srgbClr>
                </a:outerShdw>
              </a:effectLst>
            </a:endParaRPr>
          </a:p>
        </p:txBody>
      </p:sp>
      <p:sp>
        <p:nvSpPr>
          <p:cNvPr id="4" name="Rectángulo: una sola esquina cortada 3"/>
          <p:cNvSpPr/>
          <p:nvPr/>
        </p:nvSpPr>
        <p:spPr>
          <a:xfrm>
            <a:off x="975946" y="1784837"/>
            <a:ext cx="10761785" cy="4888525"/>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285750" lvl="0" indent="-285750">
              <a:buFont typeface="Arial" panose="020B0604020202020204" pitchFamily="34" charset="0"/>
              <a:buChar char="•"/>
            </a:pPr>
            <a:r>
              <a:rPr lang="es-EC" sz="1600" dirty="0"/>
              <a:t>El programa promocionado por el gobierno nacional de la Cocina Eficiente, ha causado inquietud sobre su funcionamiento y beneficios, sin embargo aún no muestra la acogida esperada para la adquisición.</a:t>
            </a:r>
          </a:p>
          <a:p>
            <a:pPr lvl="0"/>
            <a:endParaRPr lang="es-ES" sz="1600" dirty="0"/>
          </a:p>
          <a:p>
            <a:pPr marL="285750" lvl="0" indent="-285750">
              <a:buFont typeface="Arial" panose="020B0604020202020204" pitchFamily="34" charset="0"/>
              <a:buChar char="•"/>
            </a:pPr>
            <a:r>
              <a:rPr lang="es-EC" sz="1600" dirty="0"/>
              <a:t>Las cocinas de inducción generan una mejor eficiencia energética.</a:t>
            </a:r>
          </a:p>
          <a:p>
            <a:pPr marL="285750" lvl="0" indent="-285750">
              <a:buFont typeface="Arial" panose="020B0604020202020204" pitchFamily="34" charset="0"/>
              <a:buChar char="•"/>
            </a:pPr>
            <a:endParaRPr lang="es-ES" sz="1600" dirty="0"/>
          </a:p>
          <a:p>
            <a:pPr marL="285750" lvl="0" indent="-285750">
              <a:buFont typeface="Arial" panose="020B0604020202020204" pitchFamily="34" charset="0"/>
              <a:buChar char="•"/>
            </a:pPr>
            <a:r>
              <a:rPr lang="es-EC" sz="1600" dirty="0"/>
              <a:t>Actualmente se puede notar que existe un leve aumento en las planillas de los hogares, esto debido al incremento en el consumo habitual, a pesar de contar con un valor subsidiado, sin embargo todos los beneficios económicos se presentarán una vez que el valor actual del tanque GLP se incremente.</a:t>
            </a:r>
          </a:p>
          <a:p>
            <a:pPr lvl="0"/>
            <a:endParaRPr lang="es-ES" sz="1600" dirty="0"/>
          </a:p>
          <a:p>
            <a:pPr marL="285750" lvl="0" indent="-285750">
              <a:buFont typeface="Arial" panose="020B0604020202020204" pitchFamily="34" charset="0"/>
              <a:buChar char="•"/>
            </a:pPr>
            <a:r>
              <a:rPr lang="es-EC" sz="1600" dirty="0"/>
              <a:t>Las cocinas de inducción ofrecen menor tiempo en la cocción de los alimentos, son mucho más seguras.</a:t>
            </a:r>
          </a:p>
          <a:p>
            <a:pPr lvl="0"/>
            <a:endParaRPr lang="es-ES" sz="1600" dirty="0"/>
          </a:p>
          <a:p>
            <a:pPr marL="285750" lvl="0" indent="-285750">
              <a:buFont typeface="Arial" panose="020B0604020202020204" pitchFamily="34" charset="0"/>
              <a:buChar char="•"/>
            </a:pPr>
            <a:r>
              <a:rPr lang="es-EC" sz="1600" dirty="0"/>
              <a:t>Los cambios son buenos, sobre todo cuando estos se dan para mejorar, por lo que no deben existir miedos o incertidumbre, tomando en cuenta que el trabajo del actual gobierno se ve orientado a proporcionar una mejora en cada uno de los hogares ecuatorianos, además de llevar a cabo las gestiones necesarias para que la economía mejore para todos.</a:t>
            </a:r>
            <a:endParaRPr lang="es-ES" sz="1600" dirty="0"/>
          </a:p>
        </p:txBody>
      </p:sp>
    </p:spTree>
    <p:extLst>
      <p:ext uri="{BB962C8B-B14F-4D97-AF65-F5344CB8AC3E}">
        <p14:creationId xmlns:p14="http://schemas.microsoft.com/office/powerpoint/2010/main" val="23102947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3104" y="211016"/>
            <a:ext cx="10018713" cy="720969"/>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IMPACTO ECONÓMICO</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301374839"/>
              </p:ext>
            </p:extLst>
          </p:nvPr>
        </p:nvGraphicFramePr>
        <p:xfrm>
          <a:off x="1967392" y="2046600"/>
          <a:ext cx="3230563" cy="2743200"/>
        </p:xfrm>
        <a:graphic>
          <a:graphicData uri="http://schemas.openxmlformats.org/drawingml/2006/table">
            <a:tbl>
              <a:tblPr firstRow="1" firstCol="1" bandRow="1"/>
              <a:tblGrid>
                <a:gridCol w="1619250"/>
                <a:gridCol w="1611313"/>
              </a:tblGrid>
              <a:tr h="190500">
                <a:tc gridSpan="2">
                  <a:txBody>
                    <a:bodyPr/>
                    <a:lstStyle/>
                    <a:p>
                      <a:pPr indent="450215" algn="ctr">
                        <a:lnSpc>
                          <a:spcPct val="150000"/>
                        </a:lnSpc>
                        <a:spcBef>
                          <a:spcPts val="600"/>
                        </a:spcBef>
                        <a:spcAft>
                          <a:spcPts val="600"/>
                        </a:spcAft>
                      </a:pPr>
                      <a:r>
                        <a:rPr lang="es-EC" sz="1200" b="1">
                          <a:solidFill>
                            <a:srgbClr val="000000"/>
                          </a:solidFill>
                          <a:effectLst/>
                          <a:latin typeface="Arial"/>
                          <a:ea typeface="Times New Roman"/>
                          <a:cs typeface="Times New Roman"/>
                        </a:rPr>
                        <a:t>APARATOS ELÉCTRICOS</a:t>
                      </a:r>
                      <a:endParaRPr lang="es-ES" sz="1200">
                        <a:solidFill>
                          <a:srgbClr val="C45911"/>
                        </a:solidFill>
                        <a:effectLst/>
                        <a:latin typeface="Arial"/>
                        <a:ea typeface="Calibri"/>
                        <a:cs typeface="Times New Roman"/>
                      </a:endParaRPr>
                    </a:p>
                  </a:txBody>
                  <a:tcPr marL="68580" marR="6858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s-ES"/>
                    </a:p>
                  </a:txBody>
                  <a:tcPr/>
                </a:tc>
              </a:tr>
              <a:tr h="190500">
                <a:tc>
                  <a:txBody>
                    <a:bodyPr/>
                    <a:lstStyle/>
                    <a:p>
                      <a:pPr indent="450215" algn="ctr">
                        <a:lnSpc>
                          <a:spcPct val="150000"/>
                        </a:lnSpc>
                        <a:spcBef>
                          <a:spcPts val="600"/>
                        </a:spcBef>
                        <a:spcAft>
                          <a:spcPts val="600"/>
                        </a:spcAft>
                      </a:pPr>
                      <a:r>
                        <a:rPr lang="es-EC" sz="1200" b="1">
                          <a:solidFill>
                            <a:srgbClr val="000000"/>
                          </a:solidFill>
                          <a:effectLst/>
                          <a:latin typeface="Arial"/>
                          <a:ea typeface="Times New Roman"/>
                          <a:cs typeface="Times New Roman"/>
                        </a:rPr>
                        <a:t>DETALLE</a:t>
                      </a:r>
                      <a:endParaRPr lang="es-ES" sz="1200">
                        <a:solidFill>
                          <a:srgbClr val="C45911"/>
                        </a:solidFill>
                        <a:effectLst/>
                        <a:latin typeface="Arial"/>
                        <a:ea typeface="Calibri"/>
                        <a:cs typeface="Times New Roman"/>
                      </a:endParaRPr>
                    </a:p>
                  </a:txBody>
                  <a:tcPr marL="68580" marR="68580"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c>
                  <a:txBody>
                    <a:bodyPr/>
                    <a:lstStyle/>
                    <a:p>
                      <a:pPr indent="450215" algn="ctr">
                        <a:lnSpc>
                          <a:spcPct val="150000"/>
                        </a:lnSpc>
                        <a:spcBef>
                          <a:spcPts val="600"/>
                        </a:spcBef>
                        <a:spcAft>
                          <a:spcPts val="600"/>
                        </a:spcAft>
                      </a:pPr>
                      <a:r>
                        <a:rPr lang="es-EC" sz="1200" b="1">
                          <a:solidFill>
                            <a:srgbClr val="000000"/>
                          </a:solidFill>
                          <a:effectLst/>
                          <a:latin typeface="Arial"/>
                          <a:ea typeface="Times New Roman"/>
                          <a:cs typeface="Times New Roman"/>
                        </a:rPr>
                        <a:t>kWm</a:t>
                      </a:r>
                      <a:endParaRPr lang="es-ES" sz="1200">
                        <a:solidFill>
                          <a:srgbClr val="C45911"/>
                        </a:solidFill>
                        <a:effectLst/>
                        <a:latin typeface="Arial"/>
                        <a:ea typeface="Calibri"/>
                        <a:cs typeface="Times New Roman"/>
                      </a:endParaRPr>
                    </a:p>
                  </a:txBody>
                  <a:tcPr marL="68580" marR="68580"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Licuadora</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4,50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Plancha</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16,00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solidFill>
                      <a:srgbClr val="FBE4D5"/>
                    </a:solidFill>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Luz de 8 focos</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4,80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Microondas</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30,00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solidFill>
                      <a:srgbClr val="FBE4D5"/>
                    </a:solidFill>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Televisor</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12,00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Ducha</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52,00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solidFill>
                      <a:srgbClr val="FBE4D5"/>
                    </a:solidFill>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Refrigerador</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80,00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r>
              <a:tr h="190500">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TOTAL kWm</a:t>
                      </a:r>
                      <a:endParaRPr lang="es-ES" sz="1200">
                        <a:solidFill>
                          <a:srgbClr val="C45911"/>
                        </a:solidFill>
                        <a:effectLst/>
                        <a:latin typeface="Arial"/>
                        <a:ea typeface="Calibri"/>
                        <a:cs typeface="Times New Roman"/>
                      </a:endParaRPr>
                    </a:p>
                  </a:txBody>
                  <a:tcPr marL="68580" marR="68580" marT="0" marB="0">
                    <a:lnL>
                      <a:noFill/>
                    </a:lnL>
                    <a:lnR>
                      <a:noFill/>
                    </a:lnR>
                    <a:lnT>
                      <a:noFill/>
                    </a:lnT>
                    <a:lnB w="12700" cap="flat" cmpd="sng" algn="ctr">
                      <a:solidFill>
                        <a:srgbClr val="ED7D31"/>
                      </a:solidFill>
                      <a:prstDash val="solid"/>
                      <a:round/>
                      <a:headEnd type="none" w="med" len="med"/>
                      <a:tailEnd type="none" w="med" len="med"/>
                    </a:lnB>
                    <a:solidFill>
                      <a:srgbClr val="FBE4D5"/>
                    </a:solidFill>
                  </a:tcPr>
                </a:tc>
                <a:tc>
                  <a:txBody>
                    <a:bodyPr/>
                    <a:lstStyle/>
                    <a:p>
                      <a:pPr indent="450215" algn="l">
                        <a:lnSpc>
                          <a:spcPct val="150000"/>
                        </a:lnSpc>
                        <a:spcBef>
                          <a:spcPts val="600"/>
                        </a:spcBef>
                        <a:spcAft>
                          <a:spcPts val="600"/>
                        </a:spcAft>
                      </a:pPr>
                      <a:r>
                        <a:rPr lang="es-EC" sz="1200" b="1" dirty="0">
                          <a:solidFill>
                            <a:srgbClr val="000000"/>
                          </a:solidFill>
                          <a:effectLst/>
                          <a:latin typeface="Arial"/>
                          <a:ea typeface="Times New Roman"/>
                          <a:cs typeface="Times New Roman"/>
                        </a:rPr>
                        <a:t>           199,30 </a:t>
                      </a:r>
                      <a:endParaRPr lang="es-ES" sz="1200" dirty="0">
                        <a:solidFill>
                          <a:srgbClr val="C45911"/>
                        </a:solidFill>
                        <a:effectLst/>
                        <a:latin typeface="Arial"/>
                        <a:ea typeface="Calibri"/>
                        <a:cs typeface="Times New Roman"/>
                      </a:endParaRPr>
                    </a:p>
                  </a:txBody>
                  <a:tcPr marL="68580" marR="68580" marT="0" marB="0">
                    <a:lnL>
                      <a:noFill/>
                    </a:lnL>
                    <a:lnR>
                      <a:noFill/>
                    </a:lnR>
                    <a:lnT>
                      <a:noFill/>
                    </a:lnT>
                    <a:lnB w="12700" cap="flat" cmpd="sng" algn="ctr">
                      <a:solidFill>
                        <a:srgbClr val="ED7D31"/>
                      </a:solidFill>
                      <a:prstDash val="solid"/>
                      <a:round/>
                      <a:headEnd type="none" w="med" len="med"/>
                      <a:tailEnd type="none" w="med" len="med"/>
                    </a:lnB>
                    <a:solidFill>
                      <a:srgbClr val="FBE4D5"/>
                    </a:solidFill>
                  </a:tcPr>
                </a:tc>
              </a:tr>
            </a:tbl>
          </a:graphicData>
        </a:graphic>
      </p:graphicFrame>
      <p:sp>
        <p:nvSpPr>
          <p:cNvPr id="5" name="4 Rectángulo"/>
          <p:cNvSpPr/>
          <p:nvPr/>
        </p:nvSpPr>
        <p:spPr>
          <a:xfrm>
            <a:off x="2131968" y="1570790"/>
            <a:ext cx="2903359" cy="369332"/>
          </a:xfrm>
          <a:prstGeom prst="rect">
            <a:avLst/>
          </a:prstGeom>
        </p:spPr>
        <p:txBody>
          <a:bodyPr wrap="none">
            <a:spAutoFit/>
          </a:bodyPr>
          <a:lstStyle/>
          <a:p>
            <a:r>
              <a:rPr lang="es-ES" b="1" dirty="0"/>
              <a:t>Consumo de kW mensuales</a:t>
            </a:r>
          </a:p>
        </p:txBody>
      </p:sp>
      <mc:AlternateContent xmlns:mc="http://schemas.openxmlformats.org/markup-compatibility/2006" xmlns:a14="http://schemas.microsoft.com/office/drawing/2010/main">
        <mc:Choice Requires="a14">
          <p:sp>
            <p:nvSpPr>
              <p:cNvPr id="6" name="5 Rectángulo"/>
              <p:cNvSpPr/>
              <p:nvPr/>
            </p:nvSpPr>
            <p:spPr>
              <a:xfrm>
                <a:off x="1228203" y="4972069"/>
                <a:ext cx="5077706"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𝑉𝑎𝑙𝑜𝑟</m:t>
                      </m:r>
                      <m:r>
                        <a:rPr lang="es-EC" sz="1400" i="1">
                          <a:latin typeface="Cambria Math"/>
                        </a:rPr>
                        <m:t> </m:t>
                      </m:r>
                      <m:r>
                        <a:rPr lang="es-EC" sz="1400" i="1">
                          <a:latin typeface="Cambria Math"/>
                        </a:rPr>
                        <m:t>𝑑𝑒</m:t>
                      </m:r>
                      <m:r>
                        <a:rPr lang="es-EC" sz="1400" i="1">
                          <a:latin typeface="Cambria Math"/>
                        </a:rPr>
                        <m:t> </m:t>
                      </m:r>
                      <m:r>
                        <a:rPr lang="es-EC" sz="1400" i="1">
                          <a:latin typeface="Cambria Math"/>
                        </a:rPr>
                        <m:t>𝑐𝑜𝑛𝑠𝑢𝑚𝑜</m:t>
                      </m:r>
                      <m:r>
                        <a:rPr lang="es-EC" sz="1400" i="1">
                          <a:latin typeface="Cambria Math"/>
                        </a:rPr>
                        <m:t> </m:t>
                      </m:r>
                      <m:r>
                        <a:rPr lang="es-EC" sz="1400" i="1">
                          <a:latin typeface="Cambria Math"/>
                        </a:rPr>
                        <m:t>𝑒𝑛𝑒𝑟𝑔</m:t>
                      </m:r>
                      <m:r>
                        <a:rPr lang="es-EC" sz="1400" i="1">
                          <a:latin typeface="Cambria Math"/>
                        </a:rPr>
                        <m:t>é</m:t>
                      </m:r>
                      <m:r>
                        <a:rPr lang="es-EC" sz="1400" i="1">
                          <a:latin typeface="Cambria Math"/>
                        </a:rPr>
                        <m:t>𝑡𝑖𝑐𝑜</m:t>
                      </m:r>
                      <m:r>
                        <a:rPr lang="es-EC" sz="1400" i="1">
                          <a:latin typeface="Cambria Math"/>
                        </a:rPr>
                        <m:t> </m:t>
                      </m:r>
                      <m:r>
                        <a:rPr lang="es-EC" sz="1400" i="1">
                          <a:latin typeface="Cambria Math"/>
                        </a:rPr>
                        <m:t>𝑟𝑒𝑎𝑙</m:t>
                      </m:r>
                      <m:r>
                        <a:rPr lang="es-EC" sz="1400" i="1">
                          <a:latin typeface="Cambria Math"/>
                        </a:rPr>
                        <m:t> </m:t>
                      </m:r>
                      <m:r>
                        <a:rPr lang="es-EC" sz="1400" i="1">
                          <a:latin typeface="Cambria Math"/>
                        </a:rPr>
                        <m:t>𝑚𝑒𝑛𝑠𝑢𝑎𝑙</m:t>
                      </m:r>
                      <m:r>
                        <a:rPr lang="es-EC" sz="1400" i="1">
                          <a:latin typeface="Cambria Math"/>
                        </a:rPr>
                        <m:t>=199,30∗0,0904</m:t>
                      </m:r>
                    </m:oMath>
                  </m:oMathPara>
                </a14:m>
                <a:endParaRPr lang="es-ES" sz="1400" dirty="0"/>
              </a:p>
              <a:p>
                <a:pPr/>
                <a14:m>
                  <m:oMathPara xmlns:m="http://schemas.openxmlformats.org/officeDocument/2006/math">
                    <m:oMathParaPr>
                      <m:jc m:val="centerGroup"/>
                    </m:oMathParaPr>
                    <m:oMath xmlns:m="http://schemas.openxmlformats.org/officeDocument/2006/math">
                      <m:r>
                        <a:rPr lang="es-EC" sz="1400" i="1">
                          <a:latin typeface="Cambria Math"/>
                        </a:rPr>
                        <m:t>𝑉𝑎𝑙𝑜𝑟</m:t>
                      </m:r>
                      <m:r>
                        <a:rPr lang="es-EC" sz="1400" i="1">
                          <a:latin typeface="Cambria Math"/>
                        </a:rPr>
                        <m:t> </m:t>
                      </m:r>
                      <m:r>
                        <a:rPr lang="es-EC" sz="1400" i="1">
                          <a:latin typeface="Cambria Math"/>
                        </a:rPr>
                        <m:t>𝑑𝑒</m:t>
                      </m:r>
                      <m:r>
                        <a:rPr lang="es-EC" sz="1400" i="1">
                          <a:latin typeface="Cambria Math"/>
                        </a:rPr>
                        <m:t> </m:t>
                      </m:r>
                      <m:r>
                        <a:rPr lang="es-EC" sz="1400" i="1">
                          <a:latin typeface="Cambria Math"/>
                        </a:rPr>
                        <m:t>𝑐𝑜𝑛𝑠𝑢𝑚𝑜</m:t>
                      </m:r>
                      <m:r>
                        <a:rPr lang="es-EC" sz="1400" i="1">
                          <a:latin typeface="Cambria Math"/>
                        </a:rPr>
                        <m:t> </m:t>
                      </m:r>
                      <m:r>
                        <a:rPr lang="es-EC" sz="1400" i="1">
                          <a:latin typeface="Cambria Math"/>
                        </a:rPr>
                        <m:t>𝑒𝑛𝑒𝑟𝑔</m:t>
                      </m:r>
                      <m:r>
                        <a:rPr lang="es-EC" sz="1400" i="1">
                          <a:latin typeface="Cambria Math"/>
                        </a:rPr>
                        <m:t>é</m:t>
                      </m:r>
                      <m:r>
                        <a:rPr lang="es-EC" sz="1400" i="1">
                          <a:latin typeface="Cambria Math"/>
                        </a:rPr>
                        <m:t>𝑡𝑖𝑐𝑜</m:t>
                      </m:r>
                      <m:r>
                        <a:rPr lang="es-EC" sz="1400" i="1">
                          <a:latin typeface="Cambria Math"/>
                        </a:rPr>
                        <m:t> </m:t>
                      </m:r>
                      <m:r>
                        <a:rPr lang="es-EC" sz="1400" i="1">
                          <a:latin typeface="Cambria Math"/>
                        </a:rPr>
                        <m:t>𝑟𝑒𝑎𝑙</m:t>
                      </m:r>
                      <m:r>
                        <a:rPr lang="es-EC" sz="1400" i="1">
                          <a:latin typeface="Cambria Math"/>
                        </a:rPr>
                        <m:t> </m:t>
                      </m:r>
                      <m:r>
                        <a:rPr lang="es-EC" sz="1400" i="1">
                          <a:latin typeface="Cambria Math"/>
                        </a:rPr>
                        <m:t>𝑚𝑒𝑛𝑠𝑢𝑎𝑙</m:t>
                      </m:r>
                      <m:r>
                        <a:rPr lang="es-EC" sz="1400" i="1">
                          <a:latin typeface="Cambria Math"/>
                        </a:rPr>
                        <m:t>=18,02</m:t>
                      </m:r>
                    </m:oMath>
                  </m:oMathPara>
                </a14:m>
                <a:endParaRPr lang="es-ES" sz="1400" dirty="0"/>
              </a:p>
            </p:txBody>
          </p:sp>
        </mc:Choice>
        <mc:Fallback xmlns="">
          <p:sp>
            <p:nvSpPr>
              <p:cNvPr id="6" name="5 Rectángulo"/>
              <p:cNvSpPr>
                <a:spLocks noRot="1" noChangeAspect="1" noMove="1" noResize="1" noEditPoints="1" noAdjustHandles="1" noChangeArrowheads="1" noChangeShapeType="1" noTextEdit="1"/>
              </p:cNvSpPr>
              <p:nvPr/>
            </p:nvSpPr>
            <p:spPr>
              <a:xfrm>
                <a:off x="1228203" y="4972069"/>
                <a:ext cx="5077706" cy="523220"/>
              </a:xfrm>
              <a:prstGeom prst="rect">
                <a:avLst/>
              </a:prstGeom>
              <a:blipFill rotWithShape="1">
                <a:blip r:embed="rId2"/>
                <a:stretch>
                  <a:fillRect b="-4706"/>
                </a:stretch>
              </a:blipFill>
            </p:spPr>
            <p:txBody>
              <a:bodyPr/>
              <a:lstStyle/>
              <a:p>
                <a:r>
                  <a:rPr lang="es-ES">
                    <a:noFill/>
                  </a:rPr>
                  <a:t> </a:t>
                </a:r>
              </a:p>
            </p:txBody>
          </p:sp>
        </mc:Fallback>
      </mc:AlternateContent>
      <p:pic>
        <p:nvPicPr>
          <p:cNvPr id="7" name="6 Imagen"/>
          <p:cNvPicPr/>
          <p:nvPr/>
        </p:nvPicPr>
        <p:blipFill rotWithShape="1">
          <a:blip r:embed="rId3"/>
          <a:srcRect l="43679" t="27185" r="8987" b="21683"/>
          <a:stretch/>
        </p:blipFill>
        <p:spPr bwMode="auto">
          <a:xfrm>
            <a:off x="6517304" y="2000507"/>
            <a:ext cx="4170824" cy="2709498"/>
          </a:xfrm>
          <a:prstGeom prst="rect">
            <a:avLst/>
          </a:prstGeom>
          <a:ln>
            <a:solidFill>
              <a:schemeClr val="tx1"/>
            </a:solid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7 Rectángulo"/>
              <p:cNvSpPr/>
              <p:nvPr/>
            </p:nvSpPr>
            <p:spPr>
              <a:xfrm>
                <a:off x="6305909" y="4972069"/>
                <a:ext cx="5270740" cy="7337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𝑉𝑎𝑙𝑜𝑟</m:t>
                      </m:r>
                      <m:r>
                        <a:rPr lang="es-EC" sz="1400" i="1">
                          <a:latin typeface="Cambria Math"/>
                        </a:rPr>
                        <m:t> </m:t>
                      </m:r>
                      <m:r>
                        <a:rPr lang="es-EC" sz="1400" i="1">
                          <a:latin typeface="Cambria Math"/>
                        </a:rPr>
                        <m:t>𝑡𝑜𝑡𝑎𝑙</m:t>
                      </m:r>
                      <m:r>
                        <a:rPr lang="es-EC" sz="1400" i="1">
                          <a:latin typeface="Cambria Math"/>
                        </a:rPr>
                        <m:t>=18,02+2,50 </m:t>
                      </m:r>
                      <m:r>
                        <a:rPr lang="es-EC" sz="1400" i="1">
                          <a:latin typeface="Cambria Math"/>
                        </a:rPr>
                        <m:t>𝑟𝑒𝑐𝑎𝑢𝑑𝑎𝑐𝑖</m:t>
                      </m:r>
                      <m:r>
                        <a:rPr lang="es-EC" sz="1400" i="1">
                          <a:latin typeface="Cambria Math"/>
                        </a:rPr>
                        <m:t>ó</m:t>
                      </m:r>
                      <m:r>
                        <a:rPr lang="es-EC" sz="1400" i="1">
                          <a:latin typeface="Cambria Math"/>
                        </a:rPr>
                        <m:t>𝑛</m:t>
                      </m:r>
                      <m:r>
                        <a:rPr lang="es-EC" sz="1400" i="1">
                          <a:latin typeface="Cambria Math"/>
                        </a:rPr>
                        <m:t> </m:t>
                      </m:r>
                      <m:r>
                        <a:rPr lang="es-EC" sz="1400" i="1">
                          <a:latin typeface="Cambria Math"/>
                        </a:rPr>
                        <m:t>𝑑𝑒</m:t>
                      </m:r>
                      <m:r>
                        <a:rPr lang="es-EC" sz="1400" i="1">
                          <a:latin typeface="Cambria Math"/>
                        </a:rPr>
                        <m:t> </m:t>
                      </m:r>
                      <m:r>
                        <a:rPr lang="es-EC" sz="1400" i="1">
                          <a:latin typeface="Cambria Math"/>
                        </a:rPr>
                        <m:t>𝑡𝑒𝑟𝑐𝑒𝑟𝑜𝑠</m:t>
                      </m:r>
                      <m:r>
                        <a:rPr lang="es-EC" sz="1400" i="1">
                          <a:latin typeface="Cambria Math"/>
                        </a:rPr>
                        <m:t>+0,41 </m:t>
                      </m:r>
                      <m:r>
                        <a:rPr lang="es-EC" sz="1400" i="1">
                          <a:latin typeface="Cambria Math"/>
                        </a:rPr>
                        <m:t>𝑎𝑙𝑢𝑚𝑏𝑟𝑎𝑑𝑜</m:t>
                      </m:r>
                      <m:r>
                        <a:rPr lang="es-EC" sz="1400" i="1">
                          <a:latin typeface="Cambria Math"/>
                        </a:rPr>
                        <m:t> </m:t>
                      </m:r>
                      <m:r>
                        <a:rPr lang="es-EC" sz="1400" i="1">
                          <a:latin typeface="Cambria Math"/>
                        </a:rPr>
                        <m:t>𝑝</m:t>
                      </m:r>
                      <m:r>
                        <a:rPr lang="es-EC" sz="1400" i="1">
                          <a:latin typeface="Cambria Math"/>
                        </a:rPr>
                        <m:t>ú</m:t>
                      </m:r>
                      <m:r>
                        <a:rPr lang="es-EC" sz="1400" i="1">
                          <a:latin typeface="Cambria Math"/>
                        </a:rPr>
                        <m:t>𝑏𝑙𝑖𝑐𝑜</m:t>
                      </m:r>
                    </m:oMath>
                  </m:oMathPara>
                </a14:m>
                <a:endParaRPr lang="es-ES" sz="1400" dirty="0"/>
              </a:p>
              <a:p>
                <a:pPr/>
                <a14:m>
                  <m:oMathPara xmlns:m="http://schemas.openxmlformats.org/officeDocument/2006/math">
                    <m:oMathParaPr>
                      <m:jc m:val="centerGroup"/>
                    </m:oMathParaPr>
                    <m:oMath xmlns:m="http://schemas.openxmlformats.org/officeDocument/2006/math">
                      <m:r>
                        <a:rPr lang="es-EC" sz="1400" i="1">
                          <a:latin typeface="Cambria Math"/>
                        </a:rPr>
                        <m:t>𝑉𝑎𝑙𝑜𝑟</m:t>
                      </m:r>
                      <m:r>
                        <a:rPr lang="es-EC" sz="1400" i="1">
                          <a:latin typeface="Cambria Math"/>
                        </a:rPr>
                        <m:t> </m:t>
                      </m:r>
                      <m:r>
                        <a:rPr lang="es-EC" sz="1400" i="1">
                          <a:latin typeface="Cambria Math"/>
                        </a:rPr>
                        <m:t>𝑡𝑜𝑡𝑎𝑙</m:t>
                      </m:r>
                      <m:r>
                        <a:rPr lang="es-EC" sz="1400" i="1">
                          <a:latin typeface="Cambria Math"/>
                        </a:rPr>
                        <m:t> </m:t>
                      </m:r>
                      <m:r>
                        <a:rPr lang="es-EC" sz="1400" i="1">
                          <a:latin typeface="Cambria Math"/>
                        </a:rPr>
                        <m:t>𝑑𝑒</m:t>
                      </m:r>
                      <m:r>
                        <a:rPr lang="es-EC" sz="1400" i="1">
                          <a:latin typeface="Cambria Math"/>
                        </a:rPr>
                        <m:t> </m:t>
                      </m:r>
                      <m:r>
                        <a:rPr lang="es-EC" sz="1400" i="1">
                          <a:latin typeface="Cambria Math"/>
                        </a:rPr>
                        <m:t>𝑙𝑎</m:t>
                      </m:r>
                      <m:r>
                        <a:rPr lang="es-EC" sz="1400" i="1">
                          <a:latin typeface="Cambria Math"/>
                        </a:rPr>
                        <m:t> </m:t>
                      </m:r>
                      <m:r>
                        <a:rPr lang="es-EC" sz="1400" i="1">
                          <a:latin typeface="Cambria Math"/>
                        </a:rPr>
                        <m:t>𝑓𝑎𝑐𝑡𝑢𝑟𝑎</m:t>
                      </m:r>
                      <m:r>
                        <a:rPr lang="es-EC" sz="1400" i="1">
                          <a:latin typeface="Cambria Math"/>
                        </a:rPr>
                        <m:t>=20,93</m:t>
                      </m:r>
                    </m:oMath>
                  </m:oMathPara>
                </a14:m>
                <a:endParaRPr lang="es-ES" sz="1400" dirty="0"/>
              </a:p>
            </p:txBody>
          </p:sp>
        </mc:Choice>
        <mc:Fallback xmlns="">
          <p:sp>
            <p:nvSpPr>
              <p:cNvPr id="8" name="7 Rectángulo"/>
              <p:cNvSpPr>
                <a:spLocks noRot="1" noChangeAspect="1" noMove="1" noResize="1" noEditPoints="1" noAdjustHandles="1" noChangeArrowheads="1" noChangeShapeType="1" noTextEdit="1"/>
              </p:cNvSpPr>
              <p:nvPr/>
            </p:nvSpPr>
            <p:spPr>
              <a:xfrm>
                <a:off x="6305909" y="4972069"/>
                <a:ext cx="5270740" cy="733727"/>
              </a:xfrm>
              <a:prstGeom prst="rect">
                <a:avLst/>
              </a:prstGeom>
              <a:blipFill rotWithShape="1">
                <a:blip r:embed="rId4"/>
                <a:stretch>
                  <a:fillRect b="-3333"/>
                </a:stretch>
              </a:blipFill>
            </p:spPr>
            <p:txBody>
              <a:bodyPr/>
              <a:lstStyle/>
              <a:p>
                <a:r>
                  <a:rPr lang="es-ES">
                    <a:noFill/>
                  </a:rPr>
                  <a:t> </a:t>
                </a:r>
              </a:p>
            </p:txBody>
          </p:sp>
        </mc:Fallback>
      </mc:AlternateContent>
      <p:sp>
        <p:nvSpPr>
          <p:cNvPr id="9" name="CuadroTexto 2"/>
          <p:cNvSpPr txBox="1"/>
          <p:nvPr/>
        </p:nvSpPr>
        <p:spPr>
          <a:xfrm>
            <a:off x="3933645" y="984738"/>
            <a:ext cx="558129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rPr>
              <a:t>Consumo eléctrico de un hogar sin cocina de inducción</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852900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3104" y="211016"/>
            <a:ext cx="10018713" cy="720969"/>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IMPACTO ECONÓMICO</a:t>
            </a:r>
            <a:endParaRPr lang="es-ES" dirty="0"/>
          </a:p>
        </p:txBody>
      </p:sp>
      <p:sp>
        <p:nvSpPr>
          <p:cNvPr id="9" name="CuadroTexto 2"/>
          <p:cNvSpPr txBox="1"/>
          <p:nvPr/>
        </p:nvSpPr>
        <p:spPr>
          <a:xfrm>
            <a:off x="3933645" y="984738"/>
            <a:ext cx="558129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rPr>
              <a:t>Consumo eléctrico de un hogar con cocina de inducción</a:t>
            </a:r>
            <a:endParaRPr lang="es-ES" b="1" dirty="0">
              <a:effectLst>
                <a:outerShdw blurRad="38100" dist="38100" dir="2700000" algn="tl">
                  <a:srgbClr val="000000">
                    <a:alpha val="43137"/>
                  </a:srgbClr>
                </a:outerShdw>
              </a:effectLst>
            </a:endParaRPr>
          </a:p>
        </p:txBody>
      </p:sp>
      <p:sp>
        <p:nvSpPr>
          <p:cNvPr id="3" name="2 Rectángulo"/>
          <p:cNvSpPr/>
          <p:nvPr/>
        </p:nvSpPr>
        <p:spPr>
          <a:xfrm>
            <a:off x="3676290" y="1507087"/>
            <a:ext cx="6096000" cy="646331"/>
          </a:xfrm>
          <a:prstGeom prst="rect">
            <a:avLst/>
          </a:prstGeom>
        </p:spPr>
        <p:txBody>
          <a:bodyPr>
            <a:spAutoFit/>
          </a:bodyPr>
          <a:lstStyle/>
          <a:p>
            <a:pPr lvl="0"/>
            <a:r>
              <a:rPr lang="es-EC" dirty="0" smtClean="0"/>
              <a:t>Costo de conexión con </a:t>
            </a:r>
            <a:r>
              <a:rPr lang="es-EC" dirty="0"/>
              <a:t>el rango de 0 a 25 </a:t>
            </a:r>
            <a:r>
              <a:rPr lang="es-EC" dirty="0" smtClean="0"/>
              <a:t>metros 	$</a:t>
            </a:r>
            <a:r>
              <a:rPr lang="es-EC" dirty="0"/>
              <a:t>42.56.</a:t>
            </a:r>
            <a:endParaRPr lang="es-ES" dirty="0"/>
          </a:p>
          <a:p>
            <a:pPr lvl="0"/>
            <a:r>
              <a:rPr lang="es-EC" dirty="0"/>
              <a:t>El costo de las cocinas </a:t>
            </a:r>
            <a:r>
              <a:rPr lang="es-EC" dirty="0" smtClean="0"/>
              <a:t>de inducción 				$200,00</a:t>
            </a:r>
            <a:endParaRPr lang="es-ES" dirty="0"/>
          </a:p>
        </p:txBody>
      </p:sp>
      <p:graphicFrame>
        <p:nvGraphicFramePr>
          <p:cNvPr id="10" name="9 Tabla"/>
          <p:cNvGraphicFramePr>
            <a:graphicFrameLocks noGrp="1"/>
          </p:cNvGraphicFramePr>
          <p:nvPr>
            <p:extLst>
              <p:ext uri="{D42A27DB-BD31-4B8C-83A1-F6EECF244321}">
                <p14:modId xmlns:p14="http://schemas.microsoft.com/office/powerpoint/2010/main" val="728737942"/>
              </p:ext>
            </p:extLst>
          </p:nvPr>
        </p:nvGraphicFramePr>
        <p:xfrm>
          <a:off x="1907525" y="2319165"/>
          <a:ext cx="4428576" cy="3696392"/>
        </p:xfrm>
        <a:graphic>
          <a:graphicData uri="http://schemas.openxmlformats.org/drawingml/2006/table">
            <a:tbl>
              <a:tblPr firstRow="1" firstCol="1" bandRow="1"/>
              <a:tblGrid>
                <a:gridCol w="2843732"/>
                <a:gridCol w="1584844"/>
              </a:tblGrid>
              <a:tr h="142009">
                <a:tc gridSpan="2">
                  <a:txBody>
                    <a:bodyPr/>
                    <a:lstStyle/>
                    <a:p>
                      <a:pPr indent="450215" algn="ctr">
                        <a:lnSpc>
                          <a:spcPct val="100000"/>
                        </a:lnSpc>
                        <a:spcBef>
                          <a:spcPts val="600"/>
                        </a:spcBef>
                        <a:spcAft>
                          <a:spcPts val="600"/>
                        </a:spcAft>
                      </a:pPr>
                      <a:r>
                        <a:rPr lang="es-EC" sz="1200" b="1" dirty="0">
                          <a:solidFill>
                            <a:srgbClr val="000000"/>
                          </a:solidFill>
                          <a:effectLst/>
                          <a:latin typeface="Arial"/>
                          <a:ea typeface="Times New Roman"/>
                          <a:cs typeface="Times New Roman"/>
                        </a:rPr>
                        <a:t>CONSUMO ELÉCTRICO</a:t>
                      </a:r>
                      <a:endParaRPr lang="es-ES" sz="1200" dirty="0">
                        <a:solidFill>
                          <a:srgbClr val="C45911"/>
                        </a:solidFill>
                        <a:effectLst/>
                        <a:latin typeface="Arial"/>
                        <a:ea typeface="Calibri"/>
                        <a:cs typeface="Times New Roman"/>
                      </a:endParaRPr>
                    </a:p>
                  </a:txBody>
                  <a:tcPr marL="35502" marR="35502"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s-ES"/>
                    </a:p>
                  </a:txBody>
                  <a:tcPr/>
                </a:tc>
              </a:tr>
              <a:tr h="142009">
                <a:tc>
                  <a:txBody>
                    <a:bodyPr/>
                    <a:lstStyle/>
                    <a:p>
                      <a:pPr indent="450215" algn="ctr">
                        <a:lnSpc>
                          <a:spcPct val="100000"/>
                        </a:lnSpc>
                        <a:spcBef>
                          <a:spcPts val="600"/>
                        </a:spcBef>
                        <a:spcAft>
                          <a:spcPts val="600"/>
                        </a:spcAft>
                      </a:pPr>
                      <a:r>
                        <a:rPr lang="es-EC" sz="1200" b="1">
                          <a:solidFill>
                            <a:srgbClr val="000000"/>
                          </a:solidFill>
                          <a:effectLst/>
                          <a:latin typeface="Arial"/>
                          <a:ea typeface="Times New Roman"/>
                          <a:cs typeface="Times New Roman"/>
                        </a:rPr>
                        <a:t>DETALLE</a:t>
                      </a:r>
                      <a:endParaRPr lang="es-ES" sz="1200">
                        <a:solidFill>
                          <a:srgbClr val="C45911"/>
                        </a:solidFill>
                        <a:effectLst/>
                        <a:latin typeface="Arial"/>
                        <a:ea typeface="Calibri"/>
                        <a:cs typeface="Times New Roman"/>
                      </a:endParaRPr>
                    </a:p>
                  </a:txBody>
                  <a:tcPr marL="35502" marR="35502"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c>
                  <a:txBody>
                    <a:bodyPr/>
                    <a:lstStyle/>
                    <a:p>
                      <a:pPr indent="450215" algn="ctr">
                        <a:lnSpc>
                          <a:spcPct val="100000"/>
                        </a:lnSpc>
                        <a:spcBef>
                          <a:spcPts val="600"/>
                        </a:spcBef>
                        <a:spcAft>
                          <a:spcPts val="600"/>
                        </a:spcAft>
                      </a:pPr>
                      <a:r>
                        <a:rPr lang="es-EC" sz="1200" b="1">
                          <a:solidFill>
                            <a:srgbClr val="000000"/>
                          </a:solidFill>
                          <a:effectLst/>
                          <a:latin typeface="Arial"/>
                          <a:ea typeface="Times New Roman"/>
                          <a:cs typeface="Times New Roman"/>
                        </a:rPr>
                        <a:t>kWm</a:t>
                      </a:r>
                      <a:endParaRPr lang="es-ES" sz="1200">
                        <a:solidFill>
                          <a:srgbClr val="C45911"/>
                        </a:solidFill>
                        <a:effectLst/>
                        <a:latin typeface="Arial"/>
                        <a:ea typeface="Calibri"/>
                        <a:cs typeface="Times New Roman"/>
                      </a:endParaRPr>
                    </a:p>
                  </a:txBody>
                  <a:tcPr marL="35502" marR="35502"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Licuadora</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4,50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Plancha</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16,00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Luz de 8 focos</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4,80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Microondas</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30,00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Televisor</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12,00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Ducha</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52,00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Refrigerador</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80,00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Cocina de inducción</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c>
                  <a:txBody>
                    <a:bodyPr/>
                    <a:lstStyle/>
                    <a:p>
                      <a:pPr indent="450215" algn="l">
                        <a:lnSpc>
                          <a:spcPct val="100000"/>
                        </a:lnSpc>
                        <a:spcBef>
                          <a:spcPts val="600"/>
                        </a:spcBef>
                        <a:spcAft>
                          <a:spcPts val="600"/>
                        </a:spcAft>
                      </a:pPr>
                      <a:r>
                        <a:rPr lang="es-EC" sz="1200" u="sng" dirty="0">
                          <a:solidFill>
                            <a:srgbClr val="000000"/>
                          </a:solidFill>
                          <a:effectLst/>
                          <a:latin typeface="Arial"/>
                          <a:ea typeface="Times New Roman"/>
                          <a:cs typeface="Times New Roman"/>
                        </a:rPr>
                        <a:t>           180,00 </a:t>
                      </a:r>
                      <a:endParaRPr lang="es-ES" sz="1200" dirty="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r>
              <a:tr h="142009">
                <a:tc>
                  <a:txBody>
                    <a:bodyPr/>
                    <a:lstStyle/>
                    <a:p>
                      <a:pPr indent="450215" algn="l">
                        <a:lnSpc>
                          <a:spcPct val="100000"/>
                        </a:lnSpc>
                        <a:spcBef>
                          <a:spcPts val="600"/>
                        </a:spcBef>
                        <a:spcAft>
                          <a:spcPts val="600"/>
                        </a:spcAft>
                      </a:pPr>
                      <a:r>
                        <a:rPr lang="es-EC" sz="1200" b="1">
                          <a:solidFill>
                            <a:srgbClr val="000000"/>
                          </a:solidFill>
                          <a:effectLst/>
                          <a:latin typeface="Arial"/>
                          <a:ea typeface="Times New Roman"/>
                          <a:cs typeface="Times New Roman"/>
                        </a:rPr>
                        <a:t>TOTAL kWm</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c>
                  <a:txBody>
                    <a:bodyPr/>
                    <a:lstStyle/>
                    <a:p>
                      <a:pPr indent="450215" algn="l">
                        <a:lnSpc>
                          <a:spcPct val="100000"/>
                        </a:lnSpc>
                        <a:spcBef>
                          <a:spcPts val="600"/>
                        </a:spcBef>
                        <a:spcAft>
                          <a:spcPts val="600"/>
                        </a:spcAft>
                      </a:pPr>
                      <a:r>
                        <a:rPr lang="es-EC" sz="1200" b="1">
                          <a:solidFill>
                            <a:srgbClr val="000000"/>
                          </a:solidFill>
                          <a:effectLst/>
                          <a:latin typeface="Arial"/>
                          <a:ea typeface="Times New Roman"/>
                          <a:cs typeface="Times New Roman"/>
                        </a:rPr>
                        <a:t>           379,30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Costo kWh</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c>
                  <a:txBody>
                    <a:bodyPr/>
                    <a:lstStyle/>
                    <a:p>
                      <a:pPr indent="450215" algn="l">
                        <a:lnSpc>
                          <a:spcPct val="100000"/>
                        </a:lnSpc>
                        <a:spcBef>
                          <a:spcPts val="600"/>
                        </a:spcBef>
                        <a:spcAft>
                          <a:spcPts val="600"/>
                        </a:spcAft>
                      </a:pPr>
                      <a:r>
                        <a:rPr lang="es-EC" sz="1200" u="sng" dirty="0">
                          <a:solidFill>
                            <a:srgbClr val="000000"/>
                          </a:solidFill>
                          <a:effectLst/>
                          <a:latin typeface="Arial"/>
                          <a:ea typeface="Times New Roman"/>
                          <a:cs typeface="Times New Roman"/>
                        </a:rPr>
                        <a:t>      $    0,0994 </a:t>
                      </a:r>
                      <a:endParaRPr lang="es-ES" sz="1200" dirty="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r>
              <a:tr h="284018">
                <a:tc>
                  <a:txBody>
                    <a:bodyPr/>
                    <a:lstStyle/>
                    <a:p>
                      <a:pPr indent="450215" algn="l">
                        <a:lnSpc>
                          <a:spcPct val="100000"/>
                        </a:lnSpc>
                        <a:spcBef>
                          <a:spcPts val="600"/>
                        </a:spcBef>
                        <a:spcAft>
                          <a:spcPts val="600"/>
                        </a:spcAft>
                      </a:pPr>
                      <a:r>
                        <a:rPr lang="es-EC" sz="1200" b="1">
                          <a:solidFill>
                            <a:srgbClr val="000000"/>
                          </a:solidFill>
                          <a:effectLst/>
                          <a:latin typeface="Arial"/>
                          <a:ea typeface="Times New Roman"/>
                          <a:cs typeface="Times New Roman"/>
                        </a:rPr>
                        <a:t>VALOR NETO ELECTRICIDAD</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c>
                  <a:txBody>
                    <a:bodyPr/>
                    <a:lstStyle/>
                    <a:p>
                      <a:pPr indent="450215" algn="l">
                        <a:lnSpc>
                          <a:spcPct val="100000"/>
                        </a:lnSpc>
                        <a:spcBef>
                          <a:spcPts val="600"/>
                        </a:spcBef>
                        <a:spcAft>
                          <a:spcPts val="600"/>
                        </a:spcAft>
                      </a:pPr>
                      <a:r>
                        <a:rPr lang="es-EC" sz="1200" b="1">
                          <a:solidFill>
                            <a:srgbClr val="000000"/>
                          </a:solidFill>
                          <a:effectLst/>
                          <a:latin typeface="Arial"/>
                          <a:ea typeface="Times New Roman"/>
                          <a:cs typeface="Times New Roman"/>
                        </a:rPr>
                        <a:t>             37,70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r>
              <a:tr h="284018">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Recaudación de terceros</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2,50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r>
              <a:tr h="142009">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Alumbrado público</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0,41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r>
              <a:tr h="284018">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Cuotas de instalación a 36 meses</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               1,18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solidFill>
                      <a:srgbClr val="FBE4D5"/>
                    </a:solidFill>
                  </a:tcPr>
                </a:tc>
              </a:tr>
              <a:tr h="284018">
                <a:tc>
                  <a:txBody>
                    <a:bodyPr/>
                    <a:lstStyle/>
                    <a:p>
                      <a:pPr indent="450215" algn="l">
                        <a:lnSpc>
                          <a:spcPct val="100000"/>
                        </a:lnSpc>
                        <a:spcBef>
                          <a:spcPts val="600"/>
                        </a:spcBef>
                        <a:spcAft>
                          <a:spcPts val="600"/>
                        </a:spcAft>
                      </a:pPr>
                      <a:r>
                        <a:rPr lang="es-EC" sz="1200">
                          <a:solidFill>
                            <a:srgbClr val="000000"/>
                          </a:solidFill>
                          <a:effectLst/>
                          <a:latin typeface="Arial"/>
                          <a:ea typeface="Times New Roman"/>
                          <a:cs typeface="Times New Roman"/>
                        </a:rPr>
                        <a:t>Cuotas de la cocina a 36 meses</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c>
                  <a:txBody>
                    <a:bodyPr/>
                    <a:lstStyle/>
                    <a:p>
                      <a:pPr indent="450215" algn="l">
                        <a:lnSpc>
                          <a:spcPct val="100000"/>
                        </a:lnSpc>
                        <a:spcBef>
                          <a:spcPts val="600"/>
                        </a:spcBef>
                        <a:spcAft>
                          <a:spcPts val="600"/>
                        </a:spcAft>
                      </a:pPr>
                      <a:r>
                        <a:rPr lang="es-EC" sz="1200" u="sng">
                          <a:solidFill>
                            <a:srgbClr val="000000"/>
                          </a:solidFill>
                          <a:effectLst/>
                          <a:latin typeface="Arial"/>
                          <a:ea typeface="Times New Roman"/>
                          <a:cs typeface="Times New Roman"/>
                        </a:rPr>
                        <a:t>               5,56 </a:t>
                      </a:r>
                      <a:endParaRPr lang="es-ES" sz="1200">
                        <a:solidFill>
                          <a:srgbClr val="C45911"/>
                        </a:solidFill>
                        <a:effectLst/>
                        <a:latin typeface="Arial"/>
                        <a:ea typeface="Calibri"/>
                        <a:cs typeface="Times New Roman"/>
                      </a:endParaRPr>
                    </a:p>
                  </a:txBody>
                  <a:tcPr marL="35502" marR="35502" marT="0" marB="0">
                    <a:lnL>
                      <a:noFill/>
                    </a:lnL>
                    <a:lnR>
                      <a:noFill/>
                    </a:lnR>
                    <a:lnT>
                      <a:noFill/>
                    </a:lnT>
                    <a:lnB>
                      <a:noFill/>
                    </a:lnB>
                  </a:tcPr>
                </a:tc>
              </a:tr>
              <a:tr h="142009">
                <a:tc>
                  <a:txBody>
                    <a:bodyPr/>
                    <a:lstStyle/>
                    <a:p>
                      <a:pPr indent="450215" algn="l">
                        <a:lnSpc>
                          <a:spcPct val="100000"/>
                        </a:lnSpc>
                        <a:spcBef>
                          <a:spcPts val="600"/>
                        </a:spcBef>
                        <a:spcAft>
                          <a:spcPts val="600"/>
                        </a:spcAft>
                      </a:pPr>
                      <a:r>
                        <a:rPr lang="es-EC" sz="1200" b="1">
                          <a:solidFill>
                            <a:srgbClr val="000000"/>
                          </a:solidFill>
                          <a:effectLst/>
                          <a:latin typeface="Arial"/>
                          <a:ea typeface="Times New Roman"/>
                          <a:cs typeface="Times New Roman"/>
                        </a:rPr>
                        <a:t>TOTAL FACTURA</a:t>
                      </a:r>
                      <a:endParaRPr lang="es-ES" sz="1200">
                        <a:solidFill>
                          <a:srgbClr val="C45911"/>
                        </a:solidFill>
                        <a:effectLst/>
                        <a:latin typeface="Arial"/>
                        <a:ea typeface="Calibri"/>
                        <a:cs typeface="Times New Roman"/>
                      </a:endParaRPr>
                    </a:p>
                  </a:txBody>
                  <a:tcPr marL="35502" marR="35502" marT="0" marB="0">
                    <a:lnL>
                      <a:noFill/>
                    </a:lnL>
                    <a:lnR>
                      <a:noFill/>
                    </a:lnR>
                    <a:lnT>
                      <a:noFill/>
                    </a:lnT>
                    <a:lnB w="12700" cap="flat" cmpd="sng" algn="ctr">
                      <a:solidFill>
                        <a:srgbClr val="ED7D31"/>
                      </a:solidFill>
                      <a:prstDash val="solid"/>
                      <a:round/>
                      <a:headEnd type="none" w="med" len="med"/>
                      <a:tailEnd type="none" w="med" len="med"/>
                    </a:lnB>
                    <a:solidFill>
                      <a:srgbClr val="FBE4D5"/>
                    </a:solidFill>
                  </a:tcPr>
                </a:tc>
                <a:tc>
                  <a:txBody>
                    <a:bodyPr/>
                    <a:lstStyle/>
                    <a:p>
                      <a:pPr indent="450215" algn="l">
                        <a:lnSpc>
                          <a:spcPct val="100000"/>
                        </a:lnSpc>
                        <a:spcBef>
                          <a:spcPts val="600"/>
                        </a:spcBef>
                        <a:spcAft>
                          <a:spcPts val="600"/>
                        </a:spcAft>
                      </a:pPr>
                      <a:r>
                        <a:rPr lang="es-EC" sz="1200" b="1" dirty="0">
                          <a:solidFill>
                            <a:srgbClr val="000000"/>
                          </a:solidFill>
                          <a:effectLst/>
                          <a:latin typeface="Arial"/>
                          <a:ea typeface="Times New Roman"/>
                          <a:cs typeface="Times New Roman"/>
                        </a:rPr>
                        <a:t>       $     47,35 </a:t>
                      </a:r>
                      <a:endParaRPr lang="es-ES" sz="1200" dirty="0">
                        <a:solidFill>
                          <a:srgbClr val="C45911"/>
                        </a:solidFill>
                        <a:effectLst/>
                        <a:latin typeface="Arial"/>
                        <a:ea typeface="Calibri"/>
                        <a:cs typeface="Times New Roman"/>
                      </a:endParaRPr>
                    </a:p>
                  </a:txBody>
                  <a:tcPr marL="35502" marR="35502" marT="0" marB="0">
                    <a:lnL>
                      <a:noFill/>
                    </a:lnL>
                    <a:lnR>
                      <a:noFill/>
                    </a:lnR>
                    <a:lnT>
                      <a:noFill/>
                    </a:lnT>
                    <a:lnB w="12700" cap="flat" cmpd="sng" algn="ctr">
                      <a:solidFill>
                        <a:srgbClr val="ED7D31"/>
                      </a:solidFill>
                      <a:prstDash val="solid"/>
                      <a:round/>
                      <a:headEnd type="none" w="med" len="med"/>
                      <a:tailEnd type="none" w="med" len="med"/>
                    </a:lnB>
                    <a:solidFill>
                      <a:srgbClr val="FBE4D5"/>
                    </a:solidFill>
                  </a:tcPr>
                </a:tc>
              </a:tr>
            </a:tbl>
          </a:graphicData>
        </a:graphic>
      </p:graphicFrame>
      <mc:AlternateContent xmlns:mc="http://schemas.openxmlformats.org/markup-compatibility/2006" xmlns:a14="http://schemas.microsoft.com/office/drawing/2010/main">
        <mc:Choice Requires="a14">
          <p:sp>
            <p:nvSpPr>
              <p:cNvPr id="11" name="10 Rectángulo"/>
              <p:cNvSpPr/>
              <p:nvPr/>
            </p:nvSpPr>
            <p:spPr>
              <a:xfrm>
                <a:off x="7742212" y="3483482"/>
                <a:ext cx="4015597" cy="1384995"/>
              </a:xfrm>
              <a:prstGeom prst="rect">
                <a:avLst/>
              </a:prstGeom>
              <a:ln w="28575" cmpd="sng">
                <a:solidFill>
                  <a:schemeClr val="accent1">
                    <a:lumMod val="75000"/>
                    <a:alpha val="83000"/>
                  </a:schemeClr>
                </a:solidFill>
              </a:ln>
            </p:spPr>
            <p:txBody>
              <a:bodyPr wrap="square">
                <a:spAutoFit/>
              </a:bodyPr>
              <a:lstStyle/>
              <a:p>
                <a:r>
                  <a:rPr lang="es-EC" sz="1400" dirty="0"/>
                  <a:t>A este valor se le deben descontar el valor del subsidio ofrecido por el gobierno, que corresponden a 80 kW costeados a 0,04; obteniendo lo siguiente:</a:t>
                </a:r>
                <a:endParaRPr lang="es-ES" sz="1400" dirty="0"/>
              </a:p>
              <a:p>
                <a:r>
                  <a:rPr lang="es-EC" sz="1400" dirty="0"/>
                  <a:t> </a:t>
                </a:r>
                <a:endParaRPr lang="es-ES" sz="1400" dirty="0"/>
              </a:p>
              <a:p>
                <a:pPr/>
                <a14:m>
                  <m:oMathPara xmlns:m="http://schemas.openxmlformats.org/officeDocument/2006/math">
                    <m:oMathParaPr>
                      <m:jc m:val="centerGroup"/>
                    </m:oMathParaPr>
                    <m:oMath xmlns:m="http://schemas.openxmlformats.org/officeDocument/2006/math">
                      <m:r>
                        <a:rPr lang="es-EC" sz="1400" i="1">
                          <a:latin typeface="Cambria Math"/>
                        </a:rPr>
                        <m:t>𝑉𝑎𝑙𝑜𝑟</m:t>
                      </m:r>
                      <m:r>
                        <a:rPr lang="es-EC" sz="1400" i="1">
                          <a:latin typeface="Cambria Math"/>
                        </a:rPr>
                        <m:t> </m:t>
                      </m:r>
                      <m:r>
                        <a:rPr lang="es-EC" sz="1400" i="1">
                          <a:latin typeface="Cambria Math"/>
                        </a:rPr>
                        <m:t>𝑎</m:t>
                      </m:r>
                      <m:r>
                        <a:rPr lang="es-EC" sz="1400" i="1">
                          <a:latin typeface="Cambria Math"/>
                        </a:rPr>
                        <m:t> </m:t>
                      </m:r>
                      <m:r>
                        <a:rPr lang="es-EC" sz="1400" i="1">
                          <a:latin typeface="Cambria Math"/>
                        </a:rPr>
                        <m:t>𝑝𝑎𝑔𝑎𝑟</m:t>
                      </m:r>
                      <m:r>
                        <a:rPr lang="es-EC" sz="1400" i="1">
                          <a:latin typeface="Cambria Math"/>
                        </a:rPr>
                        <m:t>=47,35−3,20</m:t>
                      </m:r>
                    </m:oMath>
                  </m:oMathPara>
                </a14:m>
                <a:endParaRPr lang="es-ES" sz="1400" dirty="0"/>
              </a:p>
              <a:p>
                <a:pPr/>
                <a14:m>
                  <m:oMathPara xmlns:m="http://schemas.openxmlformats.org/officeDocument/2006/math">
                    <m:oMathParaPr>
                      <m:jc m:val="centerGroup"/>
                    </m:oMathParaPr>
                    <m:oMath xmlns:m="http://schemas.openxmlformats.org/officeDocument/2006/math">
                      <m:r>
                        <a:rPr lang="es-EC" sz="1400" i="1">
                          <a:latin typeface="Cambria Math"/>
                        </a:rPr>
                        <m:t>𝑉𝑎𝑙𝑜𝑟</m:t>
                      </m:r>
                      <m:r>
                        <a:rPr lang="es-EC" sz="1400" i="1">
                          <a:latin typeface="Cambria Math"/>
                        </a:rPr>
                        <m:t> </m:t>
                      </m:r>
                      <m:r>
                        <a:rPr lang="es-EC" sz="1400" i="1">
                          <a:latin typeface="Cambria Math"/>
                        </a:rPr>
                        <m:t>𝑎</m:t>
                      </m:r>
                      <m:r>
                        <a:rPr lang="es-EC" sz="1400" i="1">
                          <a:latin typeface="Cambria Math"/>
                        </a:rPr>
                        <m:t> </m:t>
                      </m:r>
                      <m:r>
                        <a:rPr lang="es-EC" sz="1400" i="1">
                          <a:latin typeface="Cambria Math"/>
                        </a:rPr>
                        <m:t>𝑝𝑎𝑔𝑎𝑟</m:t>
                      </m:r>
                      <m:r>
                        <a:rPr lang="es-EC" sz="1400" i="1">
                          <a:latin typeface="Cambria Math"/>
                        </a:rPr>
                        <m:t>=44,15</m:t>
                      </m:r>
                    </m:oMath>
                  </m:oMathPara>
                </a14:m>
                <a:endParaRPr lang="es-ES" sz="1400" dirty="0"/>
              </a:p>
            </p:txBody>
          </p:sp>
        </mc:Choice>
        <mc:Fallback xmlns="">
          <p:sp>
            <p:nvSpPr>
              <p:cNvPr id="11" name="10 Rectángulo"/>
              <p:cNvSpPr>
                <a:spLocks noRot="1" noChangeAspect="1" noMove="1" noResize="1" noEditPoints="1" noAdjustHandles="1" noChangeArrowheads="1" noChangeShapeType="1" noTextEdit="1"/>
              </p:cNvSpPr>
              <p:nvPr/>
            </p:nvSpPr>
            <p:spPr>
              <a:xfrm>
                <a:off x="7742212" y="3483482"/>
                <a:ext cx="4015597" cy="1384995"/>
              </a:xfrm>
              <a:prstGeom prst="rect">
                <a:avLst/>
              </a:prstGeom>
              <a:blipFill rotWithShape="1">
                <a:blip r:embed="rId2"/>
                <a:stretch>
                  <a:fillRect r="-301"/>
                </a:stretch>
              </a:blipFill>
              <a:ln w="28575" cmpd="sng">
                <a:solidFill>
                  <a:schemeClr val="accent1">
                    <a:lumMod val="75000"/>
                    <a:alpha val="83000"/>
                  </a:schemeClr>
                </a:solidFill>
              </a:ln>
            </p:spPr>
            <p:txBody>
              <a:bodyPr/>
              <a:lstStyle/>
              <a:p>
                <a:r>
                  <a:rPr lang="es-ES">
                    <a:noFill/>
                  </a:rPr>
                  <a:t> </a:t>
                </a:r>
              </a:p>
            </p:txBody>
          </p:sp>
        </mc:Fallback>
      </mc:AlternateContent>
      <p:sp>
        <p:nvSpPr>
          <p:cNvPr id="12" name="11 Flecha derecha"/>
          <p:cNvSpPr/>
          <p:nvPr/>
        </p:nvSpPr>
        <p:spPr>
          <a:xfrm>
            <a:off x="6724290" y="3830128"/>
            <a:ext cx="772065" cy="724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764514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3104" y="211016"/>
            <a:ext cx="10018713" cy="720969"/>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IMPACTO ECONÓMICO</a:t>
            </a:r>
            <a:endParaRPr lang="es-ES" dirty="0"/>
          </a:p>
        </p:txBody>
      </p:sp>
      <p:sp>
        <p:nvSpPr>
          <p:cNvPr id="4" name="CuadroTexto 2"/>
          <p:cNvSpPr txBox="1"/>
          <p:nvPr/>
        </p:nvSpPr>
        <p:spPr>
          <a:xfrm>
            <a:off x="3933645" y="984738"/>
            <a:ext cx="558129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rPr>
              <a:t>Consumo en un hogar con cocina a gas</a:t>
            </a:r>
            <a:endParaRPr lang="es-ES" b="1" dirty="0">
              <a:effectLst>
                <a:outerShdw blurRad="38100" dist="38100" dir="2700000" algn="tl">
                  <a:srgbClr val="000000">
                    <a:alpha val="43137"/>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2124439229"/>
              </p:ext>
            </p:extLst>
          </p:nvPr>
        </p:nvGraphicFramePr>
        <p:xfrm>
          <a:off x="2231954" y="1657713"/>
          <a:ext cx="4000444" cy="4663440"/>
        </p:xfrm>
        <a:graphic>
          <a:graphicData uri="http://schemas.openxmlformats.org/drawingml/2006/table">
            <a:tbl>
              <a:tblPr firstRow="1" firstCol="1" bandRow="1"/>
              <a:tblGrid>
                <a:gridCol w="2394716"/>
                <a:gridCol w="1605728"/>
              </a:tblGrid>
              <a:tr h="183776">
                <a:tc gridSpan="2">
                  <a:txBody>
                    <a:bodyPr/>
                    <a:lstStyle/>
                    <a:p>
                      <a:pPr indent="450215" algn="ctr">
                        <a:lnSpc>
                          <a:spcPct val="150000"/>
                        </a:lnSpc>
                        <a:spcBef>
                          <a:spcPts val="600"/>
                        </a:spcBef>
                        <a:spcAft>
                          <a:spcPts val="600"/>
                        </a:spcAft>
                      </a:pPr>
                      <a:r>
                        <a:rPr lang="es-EC" sz="1200" b="1">
                          <a:solidFill>
                            <a:srgbClr val="000000"/>
                          </a:solidFill>
                          <a:effectLst/>
                          <a:latin typeface="Arial"/>
                          <a:ea typeface="Times New Roman"/>
                          <a:cs typeface="Times New Roman"/>
                        </a:rPr>
                        <a:t>CONSUMO ELÉCTRICO</a:t>
                      </a:r>
                      <a:endParaRPr lang="es-ES" sz="1200">
                        <a:solidFill>
                          <a:srgbClr val="C45911"/>
                        </a:solidFill>
                        <a:effectLst/>
                        <a:latin typeface="Arial"/>
                        <a:ea typeface="Calibri"/>
                        <a:cs typeface="Times New Roman"/>
                      </a:endParaRPr>
                    </a:p>
                  </a:txBody>
                  <a:tcPr marL="45944" marR="45944"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s-ES"/>
                    </a:p>
                  </a:txBody>
                  <a:tcPr/>
                </a:tc>
              </a:tr>
              <a:tr h="183776">
                <a:tc>
                  <a:txBody>
                    <a:bodyPr/>
                    <a:lstStyle/>
                    <a:p>
                      <a:pPr indent="450215" algn="ctr">
                        <a:lnSpc>
                          <a:spcPct val="150000"/>
                        </a:lnSpc>
                        <a:spcBef>
                          <a:spcPts val="600"/>
                        </a:spcBef>
                        <a:spcAft>
                          <a:spcPts val="600"/>
                        </a:spcAft>
                      </a:pPr>
                      <a:r>
                        <a:rPr lang="es-EC" sz="1200" b="1">
                          <a:solidFill>
                            <a:srgbClr val="000000"/>
                          </a:solidFill>
                          <a:effectLst/>
                          <a:latin typeface="Arial"/>
                          <a:ea typeface="Times New Roman"/>
                          <a:cs typeface="Times New Roman"/>
                        </a:rPr>
                        <a:t>DETALLE</a:t>
                      </a:r>
                      <a:endParaRPr lang="es-ES" sz="1200">
                        <a:solidFill>
                          <a:srgbClr val="C45911"/>
                        </a:solidFill>
                        <a:effectLst/>
                        <a:latin typeface="Arial"/>
                        <a:ea typeface="Calibri"/>
                        <a:cs typeface="Times New Roman"/>
                      </a:endParaRPr>
                    </a:p>
                  </a:txBody>
                  <a:tcPr marL="45944" marR="45944"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c>
                  <a:txBody>
                    <a:bodyPr/>
                    <a:lstStyle/>
                    <a:p>
                      <a:pPr indent="450215" algn="ctr">
                        <a:lnSpc>
                          <a:spcPct val="150000"/>
                        </a:lnSpc>
                        <a:spcBef>
                          <a:spcPts val="600"/>
                        </a:spcBef>
                        <a:spcAft>
                          <a:spcPts val="600"/>
                        </a:spcAft>
                      </a:pPr>
                      <a:r>
                        <a:rPr lang="es-EC" sz="1200" b="1">
                          <a:solidFill>
                            <a:srgbClr val="000000"/>
                          </a:solidFill>
                          <a:effectLst/>
                          <a:latin typeface="Arial"/>
                          <a:ea typeface="Times New Roman"/>
                          <a:cs typeface="Times New Roman"/>
                        </a:rPr>
                        <a:t>kWm</a:t>
                      </a:r>
                      <a:endParaRPr lang="es-ES" sz="1200">
                        <a:solidFill>
                          <a:srgbClr val="C45911"/>
                        </a:solidFill>
                        <a:effectLst/>
                        <a:latin typeface="Arial"/>
                        <a:ea typeface="Calibri"/>
                        <a:cs typeface="Times New Roman"/>
                      </a:endParaRPr>
                    </a:p>
                  </a:txBody>
                  <a:tcPr marL="45944" marR="45944"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Licuadora</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c>
                  <a:txBody>
                    <a:bodyPr/>
                    <a:lstStyle/>
                    <a:p>
                      <a:pPr indent="450215" algn="l">
                        <a:lnSpc>
                          <a:spcPct val="150000"/>
                        </a:lnSpc>
                        <a:spcBef>
                          <a:spcPts val="600"/>
                        </a:spcBef>
                        <a:spcAft>
                          <a:spcPts val="600"/>
                        </a:spcAft>
                      </a:pPr>
                      <a:r>
                        <a:rPr lang="es-EC" sz="1200" dirty="0">
                          <a:solidFill>
                            <a:srgbClr val="000000"/>
                          </a:solidFill>
                          <a:effectLst/>
                          <a:latin typeface="Arial"/>
                          <a:ea typeface="Times New Roman"/>
                          <a:cs typeface="Times New Roman"/>
                        </a:rPr>
                        <a:t>               4,50 </a:t>
                      </a:r>
                      <a:endParaRPr lang="es-ES" sz="1200" dirty="0">
                        <a:solidFill>
                          <a:srgbClr val="C45911"/>
                        </a:solidFill>
                        <a:effectLst/>
                        <a:latin typeface="Arial"/>
                        <a:ea typeface="Calibri"/>
                        <a:cs typeface="Times New Roman"/>
                      </a:endParaRPr>
                    </a:p>
                  </a:txBody>
                  <a:tcPr marL="45944" marR="45944" marT="0" marB="0">
                    <a:lnL>
                      <a:noFill/>
                    </a:lnL>
                    <a:lnR>
                      <a:noFill/>
                    </a:lnR>
                    <a:lnT>
                      <a:noFill/>
                    </a:lnT>
                    <a:lnB>
                      <a:noFill/>
                    </a:lnB>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Plancha</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16,00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Luz de 8 focos</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4,80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Microondas</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30,00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Televisor</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12,00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Ducha</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52,00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Refrigerador</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c>
                  <a:txBody>
                    <a:bodyPr/>
                    <a:lstStyle/>
                    <a:p>
                      <a:pPr indent="450215" algn="l">
                        <a:lnSpc>
                          <a:spcPct val="150000"/>
                        </a:lnSpc>
                        <a:spcBef>
                          <a:spcPts val="600"/>
                        </a:spcBef>
                        <a:spcAft>
                          <a:spcPts val="600"/>
                        </a:spcAft>
                      </a:pPr>
                      <a:r>
                        <a:rPr lang="es-EC" sz="1200" u="sng">
                          <a:solidFill>
                            <a:srgbClr val="000000"/>
                          </a:solidFill>
                          <a:effectLst/>
                          <a:latin typeface="Arial"/>
                          <a:ea typeface="Times New Roman"/>
                          <a:cs typeface="Times New Roman"/>
                        </a:rPr>
                        <a:t>             80,00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r>
              <a:tr h="183776">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TOTAL kWm</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           199,30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Costo kWh</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c>
                  <a:txBody>
                    <a:bodyPr/>
                    <a:lstStyle/>
                    <a:p>
                      <a:pPr indent="450215" algn="l">
                        <a:lnSpc>
                          <a:spcPct val="150000"/>
                        </a:lnSpc>
                        <a:spcBef>
                          <a:spcPts val="600"/>
                        </a:spcBef>
                        <a:spcAft>
                          <a:spcPts val="600"/>
                        </a:spcAft>
                      </a:pPr>
                      <a:r>
                        <a:rPr lang="es-EC" sz="1200" u="sng">
                          <a:solidFill>
                            <a:srgbClr val="000000"/>
                          </a:solidFill>
                          <a:effectLst/>
                          <a:latin typeface="Arial"/>
                          <a:ea typeface="Times New Roman"/>
                          <a:cs typeface="Times New Roman"/>
                        </a:rPr>
                        <a:t>    $      0,0904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r>
              <a:tr h="183776">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Valor neto electricidad</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             18,02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r>
              <a:tr h="183776">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Recaudación de terceros</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2,50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Alumbrado público</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u="sng">
                          <a:solidFill>
                            <a:srgbClr val="000000"/>
                          </a:solidFill>
                          <a:effectLst/>
                          <a:latin typeface="Arial"/>
                          <a:ea typeface="Times New Roman"/>
                          <a:cs typeface="Times New Roman"/>
                        </a:rPr>
                        <a:t>               0,41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r>
              <a:tr h="183776">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Total Factura</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             20,93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tcPr>
                </a:tc>
              </a:tr>
              <a:tr h="183776">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Tanque de gas</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u="sng">
                          <a:solidFill>
                            <a:srgbClr val="000000"/>
                          </a:solidFill>
                          <a:effectLst/>
                          <a:latin typeface="Arial"/>
                          <a:ea typeface="Times New Roman"/>
                          <a:cs typeface="Times New Roman"/>
                        </a:rPr>
                        <a:t>               3,50 </a:t>
                      </a:r>
                      <a:endParaRPr lang="es-ES" sz="1200">
                        <a:solidFill>
                          <a:srgbClr val="C45911"/>
                        </a:solidFill>
                        <a:effectLst/>
                        <a:latin typeface="Arial"/>
                        <a:ea typeface="Calibri"/>
                        <a:cs typeface="Times New Roman"/>
                      </a:endParaRPr>
                    </a:p>
                  </a:txBody>
                  <a:tcPr marL="45944" marR="45944" marT="0" marB="0">
                    <a:lnL>
                      <a:noFill/>
                    </a:lnL>
                    <a:lnR>
                      <a:noFill/>
                    </a:lnR>
                    <a:lnT>
                      <a:noFill/>
                    </a:lnT>
                    <a:lnB>
                      <a:noFill/>
                    </a:lnB>
                    <a:solidFill>
                      <a:srgbClr val="FBE4D5"/>
                    </a:solidFill>
                  </a:tcPr>
                </a:tc>
              </a:tr>
              <a:tr h="183776">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Costo total</a:t>
                      </a:r>
                      <a:endParaRPr lang="es-ES" sz="1200">
                        <a:solidFill>
                          <a:srgbClr val="C45911"/>
                        </a:solidFill>
                        <a:effectLst/>
                        <a:latin typeface="Arial"/>
                        <a:ea typeface="Calibri"/>
                        <a:cs typeface="Times New Roman"/>
                      </a:endParaRPr>
                    </a:p>
                  </a:txBody>
                  <a:tcPr marL="45944" marR="45944" marT="0" marB="0">
                    <a:lnL>
                      <a:noFill/>
                    </a:lnL>
                    <a:lnR>
                      <a:noFill/>
                    </a:lnR>
                    <a:lnT>
                      <a:noFill/>
                    </a:lnT>
                    <a:lnB w="12700" cap="flat" cmpd="sng" algn="ctr">
                      <a:solidFill>
                        <a:srgbClr val="ED7D31"/>
                      </a:solidFill>
                      <a:prstDash val="solid"/>
                      <a:round/>
                      <a:headEnd type="none" w="med" len="med"/>
                      <a:tailEnd type="none" w="med" len="med"/>
                    </a:lnB>
                  </a:tcPr>
                </a:tc>
                <a:tc>
                  <a:txBody>
                    <a:bodyPr/>
                    <a:lstStyle/>
                    <a:p>
                      <a:pPr indent="450215" algn="l">
                        <a:lnSpc>
                          <a:spcPct val="150000"/>
                        </a:lnSpc>
                        <a:spcBef>
                          <a:spcPts val="600"/>
                        </a:spcBef>
                        <a:spcAft>
                          <a:spcPts val="600"/>
                        </a:spcAft>
                      </a:pPr>
                      <a:r>
                        <a:rPr lang="es-EC" sz="1200" b="1" dirty="0">
                          <a:solidFill>
                            <a:srgbClr val="000000"/>
                          </a:solidFill>
                          <a:effectLst/>
                          <a:latin typeface="Arial"/>
                          <a:ea typeface="Times New Roman"/>
                          <a:cs typeface="Times New Roman"/>
                        </a:rPr>
                        <a:t>      $      24,43 </a:t>
                      </a:r>
                      <a:endParaRPr lang="es-ES" sz="1200" dirty="0">
                        <a:solidFill>
                          <a:srgbClr val="C45911"/>
                        </a:solidFill>
                        <a:effectLst/>
                        <a:latin typeface="Arial"/>
                        <a:ea typeface="Calibri"/>
                        <a:cs typeface="Times New Roman"/>
                      </a:endParaRPr>
                    </a:p>
                  </a:txBody>
                  <a:tcPr marL="45944" marR="45944" marT="0" marB="0">
                    <a:lnL>
                      <a:noFill/>
                    </a:lnL>
                    <a:lnR>
                      <a:noFill/>
                    </a:lnR>
                    <a:lnT>
                      <a:noFill/>
                    </a:lnT>
                    <a:lnB w="12700" cap="flat" cmpd="sng" algn="ctr">
                      <a:solidFill>
                        <a:srgbClr val="ED7D31"/>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652609141"/>
              </p:ext>
            </p:extLst>
          </p:nvPr>
        </p:nvGraphicFramePr>
        <p:xfrm>
          <a:off x="6724290" y="1654977"/>
          <a:ext cx="3929063" cy="1645920"/>
        </p:xfrm>
        <a:graphic>
          <a:graphicData uri="http://schemas.openxmlformats.org/drawingml/2006/table">
            <a:tbl>
              <a:tblPr firstRow="1" firstCol="1" bandRow="1"/>
              <a:tblGrid>
                <a:gridCol w="2317750"/>
                <a:gridCol w="1611313"/>
              </a:tblGrid>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Valor neto electricidad</a:t>
                      </a:r>
                      <a:endParaRPr lang="es-ES" sz="1200">
                        <a:solidFill>
                          <a:srgbClr val="C45911"/>
                        </a:solidFill>
                        <a:effectLst/>
                        <a:latin typeface="Arial"/>
                        <a:ea typeface="Calibri"/>
                        <a:cs typeface="Times New Roman"/>
                      </a:endParaRPr>
                    </a:p>
                  </a:txBody>
                  <a:tcPr marL="68580" marR="6858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             18,02 </a:t>
                      </a:r>
                      <a:endParaRPr lang="es-ES" sz="1200">
                        <a:solidFill>
                          <a:srgbClr val="C45911"/>
                        </a:solidFill>
                        <a:effectLst/>
                        <a:latin typeface="Arial"/>
                        <a:ea typeface="Calibri"/>
                        <a:cs typeface="Times New Roman"/>
                      </a:endParaRPr>
                    </a:p>
                  </a:txBody>
                  <a:tcPr marL="68580" marR="6858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Recaudación de terceros</a:t>
                      </a:r>
                      <a:endParaRPr lang="es-ES" sz="1200">
                        <a:solidFill>
                          <a:srgbClr val="C45911"/>
                        </a:solidFill>
                        <a:effectLst/>
                        <a:latin typeface="Arial"/>
                        <a:ea typeface="Calibri"/>
                        <a:cs typeface="Times New Roman"/>
                      </a:endParaRPr>
                    </a:p>
                  </a:txBody>
                  <a:tcPr marL="68580" marR="68580"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2,50 </a:t>
                      </a:r>
                      <a:endParaRPr lang="es-ES" sz="1200">
                        <a:solidFill>
                          <a:srgbClr val="C45911"/>
                        </a:solidFill>
                        <a:effectLst/>
                        <a:latin typeface="Arial"/>
                        <a:ea typeface="Calibri"/>
                        <a:cs typeface="Times New Roman"/>
                      </a:endParaRPr>
                    </a:p>
                  </a:txBody>
                  <a:tcPr marL="68580" marR="68580" marT="0" marB="0">
                    <a:lnL>
                      <a:noFill/>
                    </a:lnL>
                    <a:lnR>
                      <a:noFill/>
                    </a:lnR>
                    <a:lnT w="12700" cap="flat" cmpd="sng" algn="ctr">
                      <a:solidFill>
                        <a:srgbClr val="ED7D31"/>
                      </a:solidFill>
                      <a:prstDash val="solid"/>
                      <a:round/>
                      <a:headEnd type="none" w="med" len="med"/>
                      <a:tailEnd type="none" w="med" len="med"/>
                    </a:lnT>
                    <a:lnB>
                      <a:noFill/>
                    </a:lnB>
                    <a:solidFill>
                      <a:srgbClr val="FBE4D5"/>
                    </a:solidFill>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Alumbrado público</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0,41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Total Factura</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solidFill>
                      <a:srgbClr val="FBE4D5"/>
                    </a:solidFill>
                  </a:tcPr>
                </a:tc>
                <a:tc>
                  <a:txBody>
                    <a:bodyPr/>
                    <a:lstStyle/>
                    <a:p>
                      <a:pPr indent="450215" algn="l">
                        <a:lnSpc>
                          <a:spcPct val="150000"/>
                        </a:lnSpc>
                        <a:spcBef>
                          <a:spcPts val="600"/>
                        </a:spcBef>
                        <a:spcAft>
                          <a:spcPts val="600"/>
                        </a:spcAft>
                      </a:pPr>
                      <a:r>
                        <a:rPr lang="es-EC" sz="1200" b="1">
                          <a:solidFill>
                            <a:srgbClr val="000000"/>
                          </a:solidFill>
                          <a:effectLst/>
                          <a:latin typeface="Arial"/>
                          <a:ea typeface="Times New Roman"/>
                          <a:cs typeface="Times New Roman"/>
                        </a:rPr>
                        <a:t>             20,93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solidFill>
                      <a:srgbClr val="FBE4D5"/>
                    </a:solidFill>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Tanque de gas</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             22,27 </a:t>
                      </a:r>
                      <a:endParaRPr lang="es-ES" sz="1200">
                        <a:solidFill>
                          <a:srgbClr val="C45911"/>
                        </a:solidFill>
                        <a:effectLst/>
                        <a:latin typeface="Arial"/>
                        <a:ea typeface="Calibri"/>
                        <a:cs typeface="Times New Roman"/>
                      </a:endParaRPr>
                    </a:p>
                  </a:txBody>
                  <a:tcPr marL="68580" marR="68580" marT="0" marB="0">
                    <a:lnL>
                      <a:noFill/>
                    </a:lnL>
                    <a:lnR>
                      <a:noFill/>
                    </a:lnR>
                    <a:lnT>
                      <a:noFill/>
                    </a:lnT>
                    <a:lnB>
                      <a:noFill/>
                    </a:lnB>
                  </a:tcPr>
                </a:tc>
              </a:tr>
              <a:tr h="190500">
                <a:tc>
                  <a:txBody>
                    <a:bodyPr/>
                    <a:lstStyle/>
                    <a:p>
                      <a:pPr indent="450215" algn="l">
                        <a:lnSpc>
                          <a:spcPct val="150000"/>
                        </a:lnSpc>
                        <a:spcBef>
                          <a:spcPts val="600"/>
                        </a:spcBef>
                        <a:spcAft>
                          <a:spcPts val="600"/>
                        </a:spcAft>
                      </a:pPr>
                      <a:r>
                        <a:rPr lang="es-EC" sz="1200">
                          <a:solidFill>
                            <a:srgbClr val="000000"/>
                          </a:solidFill>
                          <a:effectLst/>
                          <a:latin typeface="Arial"/>
                          <a:ea typeface="Times New Roman"/>
                          <a:cs typeface="Times New Roman"/>
                        </a:rPr>
                        <a:t>Costo total</a:t>
                      </a:r>
                      <a:endParaRPr lang="es-ES" sz="1200">
                        <a:solidFill>
                          <a:srgbClr val="C45911"/>
                        </a:solidFill>
                        <a:effectLst/>
                        <a:latin typeface="Arial"/>
                        <a:ea typeface="Calibri"/>
                        <a:cs typeface="Times New Roman"/>
                      </a:endParaRPr>
                    </a:p>
                  </a:txBody>
                  <a:tcPr marL="68580" marR="68580" marT="0" marB="0">
                    <a:lnL>
                      <a:noFill/>
                    </a:lnL>
                    <a:lnR>
                      <a:noFill/>
                    </a:lnR>
                    <a:lnT>
                      <a:noFill/>
                    </a:lnT>
                    <a:lnB w="12700" cap="flat" cmpd="sng" algn="ctr">
                      <a:solidFill>
                        <a:srgbClr val="ED7D31"/>
                      </a:solidFill>
                      <a:prstDash val="solid"/>
                      <a:round/>
                      <a:headEnd type="none" w="med" len="med"/>
                      <a:tailEnd type="none" w="med" len="med"/>
                    </a:lnB>
                    <a:solidFill>
                      <a:srgbClr val="FBE4D5"/>
                    </a:solidFill>
                  </a:tcPr>
                </a:tc>
                <a:tc>
                  <a:txBody>
                    <a:bodyPr/>
                    <a:lstStyle/>
                    <a:p>
                      <a:pPr indent="450215" algn="l">
                        <a:lnSpc>
                          <a:spcPct val="150000"/>
                        </a:lnSpc>
                        <a:spcBef>
                          <a:spcPts val="600"/>
                        </a:spcBef>
                        <a:spcAft>
                          <a:spcPts val="600"/>
                        </a:spcAft>
                      </a:pPr>
                      <a:r>
                        <a:rPr lang="es-EC" sz="1200" b="1" dirty="0">
                          <a:solidFill>
                            <a:srgbClr val="000000"/>
                          </a:solidFill>
                          <a:effectLst/>
                          <a:latin typeface="Arial"/>
                          <a:ea typeface="Times New Roman"/>
                          <a:cs typeface="Times New Roman"/>
                        </a:rPr>
                        <a:t>             43,20 </a:t>
                      </a:r>
                      <a:endParaRPr lang="es-ES" sz="1200" dirty="0">
                        <a:solidFill>
                          <a:srgbClr val="C45911"/>
                        </a:solidFill>
                        <a:effectLst/>
                        <a:latin typeface="Arial"/>
                        <a:ea typeface="Calibri"/>
                        <a:cs typeface="Times New Roman"/>
                      </a:endParaRPr>
                    </a:p>
                  </a:txBody>
                  <a:tcPr marL="68580" marR="68580" marT="0" marB="0">
                    <a:lnL>
                      <a:noFill/>
                    </a:lnL>
                    <a:lnR>
                      <a:noFill/>
                    </a:lnR>
                    <a:lnT>
                      <a:noFill/>
                    </a:lnT>
                    <a:lnB w="12700" cap="flat" cmpd="sng" algn="ctr">
                      <a:solidFill>
                        <a:srgbClr val="ED7D31"/>
                      </a:solidFill>
                      <a:prstDash val="solid"/>
                      <a:round/>
                      <a:headEnd type="none" w="med" len="med"/>
                      <a:tailEnd type="none" w="med" len="med"/>
                    </a:lnB>
                    <a:solidFill>
                      <a:srgbClr val="FBE4D5"/>
                    </a:solidFill>
                  </a:tcPr>
                </a:tc>
              </a:tr>
            </a:tbl>
          </a:graphicData>
        </a:graphic>
      </p:graphicFrame>
    </p:spTree>
    <p:extLst>
      <p:ext uri="{BB962C8B-B14F-4D97-AF65-F5344CB8AC3E}">
        <p14:creationId xmlns:p14="http://schemas.microsoft.com/office/powerpoint/2010/main" val="245732105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3104" y="211016"/>
            <a:ext cx="10018713" cy="720969"/>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IMPACTO ECONÓMICO</a:t>
            </a:r>
            <a:endParaRPr lang="es-ES" dirty="0"/>
          </a:p>
        </p:txBody>
      </p:sp>
      <p:graphicFrame>
        <p:nvGraphicFramePr>
          <p:cNvPr id="3" name="Diagrama 2"/>
          <p:cNvGraphicFramePr/>
          <p:nvPr>
            <p:extLst>
              <p:ext uri="{D42A27DB-BD31-4B8C-83A1-F6EECF244321}">
                <p14:modId xmlns:p14="http://schemas.microsoft.com/office/powerpoint/2010/main" val="9052190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56598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7758" y="1158466"/>
            <a:ext cx="6909412" cy="2936631"/>
          </a:xfrm>
        </p:spPr>
        <p:txBody>
          <a:bodyPr>
            <a:normAutofit/>
          </a:bodyPr>
          <a:lstStyle/>
          <a:p>
            <a:r>
              <a:rPr lang="es-EC" dirty="0"/>
              <a:t>El triunfo no está en vencer siempre sino en nunca </a:t>
            </a:r>
            <a:r>
              <a:rPr lang="es-EC" dirty="0" smtClean="0"/>
              <a:t>desanimarse</a:t>
            </a:r>
            <a:endParaRPr lang="es-EC" dirty="0"/>
          </a:p>
        </p:txBody>
      </p:sp>
      <p:pic>
        <p:nvPicPr>
          <p:cNvPr id="1026" name="Picture 2" descr="Resultado de imagen de napoleon bonap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237" y="1104898"/>
            <a:ext cx="2634517" cy="3512689"/>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326922" y="4700954"/>
            <a:ext cx="4513385" cy="6916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b="1" dirty="0" smtClean="0"/>
              <a:t>NAPOLEON BONAPARTE</a:t>
            </a:r>
            <a:endParaRPr lang="es-EC" sz="2800" b="1" dirty="0"/>
          </a:p>
        </p:txBody>
      </p:sp>
    </p:spTree>
    <p:extLst>
      <p:ext uri="{BB962C8B-B14F-4D97-AF65-F5344CB8AC3E}">
        <p14:creationId xmlns:p14="http://schemas.microsoft.com/office/powerpoint/2010/main" val="2622500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519" y="237393"/>
            <a:ext cx="10018713" cy="756138"/>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COMPROBACIÓN DE LA HIPÓTESIS</a:t>
            </a:r>
            <a:endParaRPr lang="es-ES" dirty="0"/>
          </a:p>
        </p:txBody>
      </p:sp>
      <p:pic>
        <p:nvPicPr>
          <p:cNvPr id="4" name="Imagen 3"/>
          <p:cNvPicPr>
            <a:picLocks noChangeAspect="1"/>
          </p:cNvPicPr>
          <p:nvPr/>
        </p:nvPicPr>
        <p:blipFill rotWithShape="1">
          <a:blip r:embed="rId2"/>
          <a:srcRect l="45697" t="39737" r="25532" b="40433"/>
          <a:stretch/>
        </p:blipFill>
        <p:spPr>
          <a:xfrm>
            <a:off x="3530161" y="2006653"/>
            <a:ext cx="5909427" cy="2291027"/>
          </a:xfrm>
          <a:prstGeom prst="rect">
            <a:avLst/>
          </a:prstGeom>
        </p:spPr>
      </p:pic>
      <p:pic>
        <p:nvPicPr>
          <p:cNvPr id="5" name="Imagen 4" descr="http://www.argentebalaguer.com/imagenes/noticias/facturacocina.jpg"/>
          <p:cNvPicPr/>
          <p:nvPr/>
        </p:nvPicPr>
        <p:blipFill>
          <a:blip r:embed="rId3">
            <a:extLst>
              <a:ext uri="{28A0092B-C50C-407E-A947-70E740481C1C}">
                <a14:useLocalDpi xmlns:a14="http://schemas.microsoft.com/office/drawing/2010/main" val="0"/>
              </a:ext>
            </a:extLst>
          </a:blip>
          <a:srcRect/>
          <a:stretch>
            <a:fillRect/>
          </a:stretch>
        </p:blipFill>
        <p:spPr bwMode="auto">
          <a:xfrm>
            <a:off x="8326217" y="4419600"/>
            <a:ext cx="3168015" cy="2241867"/>
          </a:xfrm>
          <a:prstGeom prst="rect">
            <a:avLst/>
          </a:prstGeom>
          <a:noFill/>
          <a:ln>
            <a:noFill/>
          </a:ln>
        </p:spPr>
      </p:pic>
    </p:spTree>
    <p:extLst>
      <p:ext uri="{BB962C8B-B14F-4D97-AF65-F5344CB8AC3E}">
        <p14:creationId xmlns:p14="http://schemas.microsoft.com/office/powerpoint/2010/main" val="296306686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1557" y="254977"/>
            <a:ext cx="10018713" cy="817685"/>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CONCLUSIONES</a:t>
            </a:r>
            <a:endParaRPr lang="es-ES" dirty="0"/>
          </a:p>
        </p:txBody>
      </p:sp>
      <p:sp>
        <p:nvSpPr>
          <p:cNvPr id="4" name="CuadroTexto 3"/>
          <p:cNvSpPr txBox="1"/>
          <p:nvPr/>
        </p:nvSpPr>
        <p:spPr>
          <a:xfrm>
            <a:off x="1165528" y="1072662"/>
            <a:ext cx="10550769"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lvl="0" indent="-285750">
              <a:buFont typeface="Arial" panose="020B0604020202020204" pitchFamily="34" charset="0"/>
              <a:buChar char="•"/>
            </a:pPr>
            <a:r>
              <a:rPr lang="es-EC" dirty="0"/>
              <a:t>El programa promocionado por el gobierno nacional de la Cocina Eficiente, busca proporcionar a la ciudadanía las facilidades necesarias para lograr una transición de los subsidios existentes a su retiro con el menor impacto económico posible.</a:t>
            </a:r>
          </a:p>
          <a:p>
            <a:pPr lvl="0"/>
            <a:endParaRPr lang="es-ES" dirty="0"/>
          </a:p>
          <a:p>
            <a:pPr marL="285750" lvl="0" indent="-285750">
              <a:buFont typeface="Arial" panose="020B0604020202020204" pitchFamily="34" charset="0"/>
              <a:buChar char="•"/>
            </a:pPr>
            <a:r>
              <a:rPr lang="es-EC" dirty="0"/>
              <a:t>El consumo energético de un hogar promedio asciende a una facturación mensual de $20,93, por otro lado si el mismo hogar adquiere la concina de inducción financiada por el Estado, y además adquiere el subsidio de la cocción eficiente su factura será de $47,35.</a:t>
            </a:r>
          </a:p>
          <a:p>
            <a:pPr lvl="0"/>
            <a:endParaRPr lang="es-ES" dirty="0"/>
          </a:p>
          <a:p>
            <a:pPr marL="285750" lvl="0" indent="-285750">
              <a:buFont typeface="Arial" panose="020B0604020202020204" pitchFamily="34" charset="0"/>
              <a:buChar char="•"/>
            </a:pPr>
            <a:r>
              <a:rPr lang="es-EC" dirty="0"/>
              <a:t>Tomando en cuenta el valor del tanque GLP subsidiado más la factura de energía eléctrica un hogar promedio deberá cancelar un valor de $24,43 y al valor normal de mercado sería de $43,20.</a:t>
            </a:r>
          </a:p>
          <a:p>
            <a:pPr lvl="0"/>
            <a:endParaRPr lang="es-ES" dirty="0"/>
          </a:p>
          <a:p>
            <a:pPr marL="285750" lvl="0" indent="-285750">
              <a:buFont typeface="Arial" panose="020B0604020202020204" pitchFamily="34" charset="0"/>
              <a:buChar char="•"/>
            </a:pPr>
            <a:r>
              <a:rPr lang="es-EC" dirty="0"/>
              <a:t>La comparación entre la utilización de cocinas de inducción y cocinas a gas se ha determinado que el impacto económico que se genera es mayor al hablar de energía eléctrica que el del gas sin precio subsidiado.</a:t>
            </a:r>
          </a:p>
          <a:p>
            <a:pPr lvl="0"/>
            <a:endParaRPr lang="es-ES" dirty="0"/>
          </a:p>
          <a:p>
            <a:pPr marL="285750" lvl="0" indent="-285750">
              <a:buFont typeface="Arial" panose="020B0604020202020204" pitchFamily="34" charset="0"/>
              <a:buChar char="•"/>
            </a:pPr>
            <a:r>
              <a:rPr lang="es-ES" dirty="0"/>
              <a:t>Por lo antes dicho, se puede establecer que el impacto económico que tiene en la parroquia urbana de Cotocollao del DM. de Quito la utilización de cocinas de inducción en relación con las cocinas de gas, no genera ventaja competitiva positiva, al menos hasta el final de la presente investigación.</a:t>
            </a:r>
          </a:p>
        </p:txBody>
      </p:sp>
    </p:spTree>
    <p:extLst>
      <p:ext uri="{BB962C8B-B14F-4D97-AF65-F5344CB8AC3E}">
        <p14:creationId xmlns:p14="http://schemas.microsoft.com/office/powerpoint/2010/main" val="383884426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8272" y="281354"/>
            <a:ext cx="10018713" cy="782516"/>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RECOMENDACIONES</a:t>
            </a:r>
            <a:endParaRPr lang="es-ES" dirty="0"/>
          </a:p>
        </p:txBody>
      </p:sp>
      <p:sp>
        <p:nvSpPr>
          <p:cNvPr id="3" name="CuadroTexto 2"/>
          <p:cNvSpPr txBox="1"/>
          <p:nvPr/>
        </p:nvSpPr>
        <p:spPr>
          <a:xfrm>
            <a:off x="1582615" y="1310054"/>
            <a:ext cx="9867655" cy="535531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lvl="0" indent="-285750">
              <a:buFont typeface="Arial" panose="020B0604020202020204" pitchFamily="34" charset="0"/>
              <a:buChar char="•"/>
            </a:pPr>
            <a:r>
              <a:rPr lang="es-ES" dirty="0"/>
              <a:t>Realizar un estudio posterior, tomando en consideración los nuevos precios de la electricidad que se generarán una vez que las hidroeléctricas empiecen su funcionamiento, puesto que esto permitirá enfocar los resultados con mayor precisión.</a:t>
            </a:r>
          </a:p>
          <a:p>
            <a:pPr lvl="0"/>
            <a:endParaRPr lang="es-ES" dirty="0"/>
          </a:p>
          <a:p>
            <a:pPr marL="285750" lvl="0" indent="-285750">
              <a:buFont typeface="Arial" panose="020B0604020202020204" pitchFamily="34" charset="0"/>
              <a:buChar char="•"/>
            </a:pPr>
            <a:r>
              <a:rPr lang="es-ES" dirty="0"/>
              <a:t>Procurar que el consumo energético en el hogar sea lo más ahorrativo posible, es decir realizar la utilización de los elementos electrónicos de una manera responsable, lo que permitirá reducir el valor de kW hora.</a:t>
            </a:r>
          </a:p>
          <a:p>
            <a:pPr lvl="0"/>
            <a:endParaRPr lang="es-ES" dirty="0"/>
          </a:p>
          <a:p>
            <a:pPr marL="285750" lvl="0" indent="-285750">
              <a:buFont typeface="Arial" panose="020B0604020202020204" pitchFamily="34" charset="0"/>
              <a:buChar char="•"/>
            </a:pPr>
            <a:r>
              <a:rPr lang="es-ES" dirty="0"/>
              <a:t>Mantener una evaluación constante del consumo energético y las variables involucradas con la finalidad de establecer una relación de estas con los costos generados en la facturación total.</a:t>
            </a:r>
          </a:p>
          <a:p>
            <a:pPr lvl="0"/>
            <a:endParaRPr lang="es-ES" dirty="0"/>
          </a:p>
          <a:p>
            <a:pPr marL="285750" lvl="0" indent="-285750">
              <a:buFont typeface="Arial" panose="020B0604020202020204" pitchFamily="34" charset="0"/>
              <a:buChar char="•"/>
            </a:pPr>
            <a:r>
              <a:rPr lang="es-ES" dirty="0"/>
              <a:t>Conservar las actuales cocinas a gas, mientras se regulariza el costo de la energía eléctrica con el funcionamiento de las hidroeléctricas, lo que permitirá tener una mejor apreciación de los valores reales en la facturación de este servicio para la ciudadanía.</a:t>
            </a:r>
          </a:p>
          <a:p>
            <a:pPr lvl="0"/>
            <a:endParaRPr lang="es-ES" dirty="0"/>
          </a:p>
          <a:p>
            <a:pPr marL="285750" lvl="0" indent="-285750">
              <a:buFont typeface="Arial" panose="020B0604020202020204" pitchFamily="34" charset="0"/>
              <a:buChar char="•"/>
            </a:pPr>
            <a:r>
              <a:rPr lang="es-ES" dirty="0"/>
              <a:t>Sería muy conveniente que un ente gubernamental analice los costos primarios y secundarios de la utilización del sistema a inducción, previo la continuación de su implementación en todo el país, previniendo la afectación económica a la colectividad, especialmente a sectores que no son de altos recursos como lo es la parroquia urbana de Cotocollao del DM. de Quito.</a:t>
            </a:r>
          </a:p>
        </p:txBody>
      </p:sp>
    </p:spTree>
    <p:extLst>
      <p:ext uri="{BB962C8B-B14F-4D97-AF65-F5344CB8AC3E}">
        <p14:creationId xmlns:p14="http://schemas.microsoft.com/office/powerpoint/2010/main" val="67567605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8465" y="2356338"/>
            <a:ext cx="10018713" cy="1752599"/>
          </a:xfrm>
        </p:spPr>
        <p:txBody>
          <a:bodyPr>
            <a:noAutofit/>
          </a:bodyPr>
          <a:lstStyle/>
          <a:p>
            <a:r>
              <a:rPr lang="es-EC" sz="11500" b="1" dirty="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GRACIAS</a:t>
            </a:r>
            <a:endParaRPr lang="es-ES" sz="11500" b="1" dirty="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981013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extLst>
              <a:ext uri="{28A0092B-C50C-407E-A947-70E740481C1C}">
                <a14:useLocalDpi xmlns:a14="http://schemas.microsoft.com/office/drawing/2010/main" val="0"/>
              </a:ext>
            </a:extLst>
          </a:blip>
          <a:srcRect l="20663" t="30228" r="20879" b="21178"/>
          <a:stretch/>
        </p:blipFill>
        <p:spPr bwMode="auto">
          <a:xfrm>
            <a:off x="2075699" y="937845"/>
            <a:ext cx="9705266" cy="5427786"/>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3435523" y="234459"/>
            <a:ext cx="7384201" cy="584775"/>
          </a:xfrm>
          <a:prstGeom prst="rect">
            <a:avLst/>
          </a:prstGeom>
          <a:noFill/>
        </p:spPr>
        <p:txBody>
          <a:bodyPr wrap="none" lIns="91440" tIns="45720" rIns="91440" bIns="45720">
            <a:spAutoFit/>
          </a:bodyPr>
          <a:lstStyle/>
          <a:p>
            <a:pPr algn="ctr"/>
            <a:r>
              <a:rPr lang="es-EC" sz="3200" b="1" dirty="0" smtClean="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PLANTEAMIENTO DEL PROBLEMA</a:t>
            </a:r>
            <a:endParaRPr lang="es-EC"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66518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75518" y="114301"/>
            <a:ext cx="10018713" cy="800100"/>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JUSTIFICACIÓN</a:t>
            </a:r>
            <a:endParaRPr lang="es-ES"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endParaRPr>
          </a:p>
        </p:txBody>
      </p:sp>
      <p:pic>
        <p:nvPicPr>
          <p:cNvPr id="1026" name="Picture 2" descr="Resultado de imagen de SUSTITUCIÓN DE COCINAS A GAS POR INDU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429" y="1490297"/>
            <a:ext cx="3406617"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pdigital.com.ec/media/k2/items/cache/a95c8e9a7596390c3179f5c8178db0b4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292" y="1490297"/>
            <a:ext cx="3638759" cy="2266950"/>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 la derecha 4"/>
          <p:cNvSpPr/>
          <p:nvPr/>
        </p:nvSpPr>
        <p:spPr>
          <a:xfrm>
            <a:off x="6174343" y="24794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2" name="Picture 8" descr="https://lh4.googleusercontent.com/-SoWikRFke_o/Ut2yBUvNqwI/AAAAAAAAC9A/52XU6XI9l9c/s460/consejos-para-ahorrar-din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544" y="4202895"/>
            <a:ext cx="2968137" cy="1909194"/>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oblada 5"/>
          <p:cNvSpPr/>
          <p:nvPr/>
        </p:nvSpPr>
        <p:spPr>
          <a:xfrm rot="10800000">
            <a:off x="9586388" y="4418318"/>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1 Rectángulo"/>
          <p:cNvSpPr/>
          <p:nvPr/>
        </p:nvSpPr>
        <p:spPr>
          <a:xfrm>
            <a:off x="1443446" y="4160372"/>
            <a:ext cx="3657600" cy="19942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Aportando de esta manera a la sociedad una herramienta analítica en la cual se pueda visualizar mediante cifras la afectación o impacto económico en los hogares al tomar la decisión.</a:t>
            </a:r>
            <a:endParaRPr lang="es-EC" b="1" dirty="0"/>
          </a:p>
        </p:txBody>
      </p:sp>
    </p:spTree>
    <p:extLst>
      <p:ext uri="{BB962C8B-B14F-4D97-AF65-F5344CB8AC3E}">
        <p14:creationId xmlns:p14="http://schemas.microsoft.com/office/powerpoint/2010/main" val="1490268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3441" y="175847"/>
            <a:ext cx="10018713" cy="729762"/>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OBJETIVOS</a:t>
            </a:r>
            <a:endParaRPr lang="es-ES" dirty="0"/>
          </a:p>
        </p:txBody>
      </p:sp>
      <p:graphicFrame>
        <p:nvGraphicFramePr>
          <p:cNvPr id="3" name="Diagrama 2"/>
          <p:cNvGraphicFramePr/>
          <p:nvPr>
            <p:extLst>
              <p:ext uri="{D42A27DB-BD31-4B8C-83A1-F6EECF244321}">
                <p14:modId xmlns:p14="http://schemas.microsoft.com/office/powerpoint/2010/main" val="3248310675"/>
              </p:ext>
            </p:extLst>
          </p:nvPr>
        </p:nvGraphicFramePr>
        <p:xfrm>
          <a:off x="1671513" y="800101"/>
          <a:ext cx="10329985" cy="5653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90807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840359590"/>
              </p:ext>
            </p:extLst>
          </p:nvPr>
        </p:nvGraphicFramePr>
        <p:xfrm>
          <a:off x="2031999" y="-118534"/>
          <a:ext cx="842498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http://www.que-es-la-ciencia-quimica-y-fisica.info/que-es-hipotesis-ejemplos/que-es-una-hipotesi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9429" y="4257675"/>
            <a:ext cx="2593427" cy="239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5355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90147"/>
            <a:ext cx="10018713" cy="852854"/>
          </a:xfrm>
        </p:spPr>
        <p:txBody>
          <a:bodyPr/>
          <a:lstStyle/>
          <a:p>
            <a:r>
              <a:rPr lang="es-EC" b="1" dirty="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METODOLOGÍA</a:t>
            </a:r>
            <a:endParaRPr lang="es-ES" dirty="0"/>
          </a:p>
        </p:txBody>
      </p:sp>
      <p:graphicFrame>
        <p:nvGraphicFramePr>
          <p:cNvPr id="3" name="Diagrama 2"/>
          <p:cNvGraphicFramePr/>
          <p:nvPr>
            <p:extLst>
              <p:ext uri="{D42A27DB-BD31-4B8C-83A1-F6EECF244321}">
                <p14:modId xmlns:p14="http://schemas.microsoft.com/office/powerpoint/2010/main" val="1869884537"/>
              </p:ext>
            </p:extLst>
          </p:nvPr>
        </p:nvGraphicFramePr>
        <p:xfrm>
          <a:off x="2336800" y="489442"/>
          <a:ext cx="8128000" cy="4198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Metodología de la Investigación M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2310" y="3879855"/>
            <a:ext cx="2909888" cy="228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16691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7934" y="193431"/>
            <a:ext cx="10018713" cy="782515"/>
          </a:xfrm>
        </p:spPr>
        <p:txBody>
          <a:bodyPr/>
          <a:lstStyle/>
          <a:p>
            <a:r>
              <a:rPr lang="es-EC" b="1" dirty="0" smtClean="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ANÁLISIS FODA</a:t>
            </a:r>
            <a:endParaRPr lang="es-ES" dirty="0"/>
          </a:p>
        </p:txBody>
      </p:sp>
      <p:pic>
        <p:nvPicPr>
          <p:cNvPr id="7" name="6 Imagen"/>
          <p:cNvPicPr/>
          <p:nvPr/>
        </p:nvPicPr>
        <p:blipFill rotWithShape="1">
          <a:blip r:embed="rId2"/>
          <a:srcRect l="26808" t="38497" r="40035" b="27225"/>
          <a:stretch/>
        </p:blipFill>
        <p:spPr bwMode="auto">
          <a:xfrm>
            <a:off x="6676692" y="1073888"/>
            <a:ext cx="4410075" cy="2658140"/>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3"/>
          <a:srcRect l="27865" t="41272" r="39154" b="18440"/>
          <a:stretch/>
        </p:blipFill>
        <p:spPr bwMode="auto">
          <a:xfrm>
            <a:off x="1565825" y="1073888"/>
            <a:ext cx="4160520" cy="2658140"/>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4"/>
          <a:srcRect l="27689" t="45172" r="39154" b="12166"/>
          <a:stretch/>
        </p:blipFill>
        <p:spPr bwMode="auto">
          <a:xfrm>
            <a:off x="1565825" y="3944680"/>
            <a:ext cx="4094480" cy="2789722"/>
          </a:xfrm>
          <a:prstGeom prst="rect">
            <a:avLst/>
          </a:prstGeom>
          <a:ln>
            <a:noFill/>
          </a:ln>
          <a:extLst>
            <a:ext uri="{53640926-AAD7-44D8-BBD7-CCE9431645EC}">
              <a14:shadowObscured xmlns:a14="http://schemas.microsoft.com/office/drawing/2010/main"/>
            </a:ext>
          </a:extLst>
        </p:spPr>
      </p:pic>
      <p:pic>
        <p:nvPicPr>
          <p:cNvPr id="12" name="11 Imagen"/>
          <p:cNvPicPr/>
          <p:nvPr/>
        </p:nvPicPr>
        <p:blipFill rotWithShape="1">
          <a:blip r:embed="rId5"/>
          <a:srcRect l="27513" t="28232" r="39330" b="38203"/>
          <a:stretch/>
        </p:blipFill>
        <p:spPr bwMode="auto">
          <a:xfrm>
            <a:off x="6676691" y="3944680"/>
            <a:ext cx="4410075" cy="2789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7861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7064" y="211017"/>
            <a:ext cx="10018713" cy="808892"/>
          </a:xfrm>
        </p:spPr>
        <p:txBody>
          <a:bodyPr/>
          <a:lstStyle/>
          <a:p>
            <a:r>
              <a:rPr lang="es-EC" b="1" dirty="0" smtClean="0">
                <a:ln w="9525">
                  <a:solidFill>
                    <a:schemeClr val="bg1"/>
                  </a:solidFill>
                  <a:prstDash val="solid"/>
                </a:ln>
                <a:effectLst>
                  <a:outerShdw blurRad="38100" dist="38100" dir="2700000" algn="tl">
                    <a:srgbClr val="000000">
                      <a:alpha val="43137"/>
                    </a:srgbClr>
                  </a:outerShdw>
                </a:effectLst>
                <a:latin typeface="Arial Rounded MT Bold" panose="020F0704030504030204" pitchFamily="34" charset="0"/>
              </a:rPr>
              <a:t>POBLACIÓN Y MUESTRA</a:t>
            </a:r>
            <a:endParaRPr lang="es-ES" dirty="0"/>
          </a:p>
        </p:txBody>
      </p:sp>
      <p:sp>
        <p:nvSpPr>
          <p:cNvPr id="11" name="CuadroTexto 10"/>
          <p:cNvSpPr txBox="1"/>
          <p:nvPr/>
        </p:nvSpPr>
        <p:spPr>
          <a:xfrm>
            <a:off x="5331041" y="1695753"/>
            <a:ext cx="1951893" cy="369332"/>
          </a:xfrm>
          <a:prstGeom prst="rect">
            <a:avLst/>
          </a:prstGeom>
          <a:noFill/>
        </p:spPr>
        <p:txBody>
          <a:bodyPr wrap="square" rtlCol="0">
            <a:spAutoFit/>
          </a:bodyPr>
          <a:lstStyle/>
          <a:p>
            <a:endParaRPr lang="es-ES" dirty="0"/>
          </a:p>
        </p:txBody>
      </p:sp>
      <p:pic>
        <p:nvPicPr>
          <p:cNvPr id="12" name="Imagen 11"/>
          <p:cNvPicPr/>
          <p:nvPr/>
        </p:nvPicPr>
        <p:blipFill rotWithShape="1">
          <a:blip r:embed="rId2"/>
          <a:srcRect l="41670" t="33259" r="48179" b="59085"/>
          <a:stretch/>
        </p:blipFill>
        <p:spPr bwMode="auto">
          <a:xfrm>
            <a:off x="5392587" y="1675176"/>
            <a:ext cx="1828799" cy="706433"/>
          </a:xfrm>
          <a:prstGeom prst="rect">
            <a:avLst/>
          </a:prstGeom>
          <a:ln>
            <a:solidFill>
              <a:srgbClr val="92D050"/>
            </a:solidFill>
          </a:ln>
          <a:extLst>
            <a:ext uri="{53640926-AAD7-44D8-BBD7-CCE9431645EC}">
              <a14:shadowObscured xmlns:a14="http://schemas.microsoft.com/office/drawing/2010/main"/>
            </a:ext>
          </a:extLst>
        </p:spPr>
      </p:pic>
      <p:pic>
        <p:nvPicPr>
          <p:cNvPr id="15" name="Imagen 14" descr="http://tisconsulting.org/wp-content/uploads/Segment.jpeg"/>
          <p:cNvPicPr/>
          <p:nvPr/>
        </p:nvPicPr>
        <p:blipFill>
          <a:blip r:embed="rId3">
            <a:extLst>
              <a:ext uri="{28A0092B-C50C-407E-A947-70E740481C1C}">
                <a14:useLocalDpi xmlns:a14="http://schemas.microsoft.com/office/drawing/2010/main" val="0"/>
              </a:ext>
            </a:extLst>
          </a:blip>
          <a:srcRect/>
          <a:stretch>
            <a:fillRect/>
          </a:stretch>
        </p:blipFill>
        <p:spPr bwMode="auto">
          <a:xfrm>
            <a:off x="8693982" y="4402338"/>
            <a:ext cx="3476625" cy="2449025"/>
          </a:xfrm>
          <a:prstGeom prst="rect">
            <a:avLst/>
          </a:prstGeom>
          <a:noFill/>
          <a:ln>
            <a:noFill/>
          </a:ln>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419" t="24271" r="37020" b="24359"/>
          <a:stretch/>
        </p:blipFill>
        <p:spPr bwMode="auto">
          <a:xfrm>
            <a:off x="4448877" y="2604293"/>
            <a:ext cx="3799746" cy="291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4672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1A9F9826-882C-40B9-8F38-5A3B8CFD196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Parallax</Template>
  <TotalTime>1031</TotalTime>
  <Words>1721</Words>
  <Application>Microsoft Office PowerPoint</Application>
  <PresentationFormat>Personalizado</PresentationFormat>
  <Paragraphs>445</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Parallax</vt:lpstr>
      <vt:lpstr>“ANÁLISIS DEL IMPACTO EN LA UTILIZACIÓN DE COCINAS DE INDUCCIÓN EN RELACIÓN A LAS COCINAS A GAS DEBIDO AL CAMBIO DE LA MATRIZ PRODUCTIVA Y ENERGÉTICA DEL ECUADOR, APLICADO A LOS RESIDENTES DE LA PARROQUIA URBANA DE COTOCOLLAO DEL DM. DE QUITO”</vt:lpstr>
      <vt:lpstr>El triunfo no está en vencer siempre sino en nunca desanimarse</vt:lpstr>
      <vt:lpstr>Presentación de PowerPoint</vt:lpstr>
      <vt:lpstr>JUSTIFICACIÓN</vt:lpstr>
      <vt:lpstr>OBJETIVOS</vt:lpstr>
      <vt:lpstr>Presentación de PowerPoint</vt:lpstr>
      <vt:lpstr>METODOLOGÍA</vt:lpstr>
      <vt:lpstr>ANÁLISIS FODA</vt:lpstr>
      <vt:lpstr>POBLACIÓN Y MUESTRA</vt:lpstr>
      <vt:lpstr>INVESTIGACIÓN CUANTITATIVA</vt:lpstr>
      <vt:lpstr>PRESENTACIÓN DE RESULTADOS</vt:lpstr>
      <vt:lpstr>PRESENTACIÓN DE RESULTADOS</vt:lpstr>
      <vt:lpstr>PRESENTACIÓN DE RESULTADOS</vt:lpstr>
      <vt:lpstr>PRESENTACIÓN DE RESULTADOS</vt:lpstr>
      <vt:lpstr>PRESENTACIÓN DE RESULTADOS</vt:lpstr>
      <vt:lpstr>IMPACTO ECONÓMICO</vt:lpstr>
      <vt:lpstr>IMPACTO ECONÓMICO</vt:lpstr>
      <vt:lpstr>IMPACTO ECONÓMICO</vt:lpstr>
      <vt:lpstr>IMPACTO ECONÓMICO</vt:lpstr>
      <vt:lpstr>COMPROBACIÓN DE LA HIPÓTESIS</vt:lpstr>
      <vt:lpstr>CONCLUSIONES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DEL IMPACTO EN LA UTILIZACIÓN DE COCINAS DE INDUCCIÓN EN RELACIÓN A LAS COCINAS A GAS DEBIDO AL CAMBIO DE LA MATRIZ PRODUCTIVA Y ENERGÉTICA DEL ECUADOR, APLICADO A LOS RESIDENTES DE LA PARROQUIA URBANA DE COTOCOLLAO DEL DM. DE QUITO”</dc:title>
  <dc:creator>Asistente</dc:creator>
  <cp:lastModifiedBy>Usuario</cp:lastModifiedBy>
  <cp:revision>50</cp:revision>
  <dcterms:created xsi:type="dcterms:W3CDTF">2016-08-01T19:22:15Z</dcterms:created>
  <dcterms:modified xsi:type="dcterms:W3CDTF">2016-08-23T17:45:45Z</dcterms:modified>
</cp:coreProperties>
</file>