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2" r:id="rId16"/>
    <p:sldId id="270" r:id="rId17"/>
    <p:sldId id="273" r:id="rId18"/>
    <p:sldId id="274" r:id="rId19"/>
    <p:sldId id="271" r:id="rId2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2"/>
    <p:restoredTop sz="86429"/>
  </p:normalViewPr>
  <p:slideViewPr>
    <p:cSldViewPr snapToGrid="0" snapToObjects="1">
      <p:cViewPr varScale="1">
        <p:scale>
          <a:sx n="96" d="100"/>
          <a:sy n="96" d="100"/>
        </p:scale>
        <p:origin x="808"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556A0-016E-074F-989F-828F524ACE20}" type="datetimeFigureOut">
              <a:rPr lang="es-ES_tradnl" smtClean="0"/>
              <a:t>29/11/16</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F0C2-0671-1342-A960-BA0AD2D90B8C}" type="slidenum">
              <a:rPr lang="es-ES_tradnl" smtClean="0"/>
              <a:t>‹Nr.›</a:t>
            </a:fld>
            <a:endParaRPr lang="es-ES_tradnl"/>
          </a:p>
        </p:txBody>
      </p:sp>
    </p:spTree>
    <p:extLst>
      <p:ext uri="{BB962C8B-B14F-4D97-AF65-F5344CB8AC3E}">
        <p14:creationId xmlns:p14="http://schemas.microsoft.com/office/powerpoint/2010/main" val="214579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_tradnl" smtClean="0"/>
              <a:t>Clic para editar título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_tradnl" smtClean="0"/>
              <a:t>Clic para editar título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_tradnl" smtClean="0"/>
              <a:t>Clic para editar título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_tradnl" smtClean="0"/>
              <a:t>Clic para editar título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F0583970-0143-834F-ADED-5BA2E86C90DA}" type="datetimeFigureOut">
              <a:rPr lang="es-ES_tradnl" smtClean="0"/>
              <a:t>29/11/16</a:t>
            </a:fld>
            <a:endParaRPr lang="es-ES_tradnl"/>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06EA64F-D44A-ED4F-B786-CB59F1E521ED}" type="slidenum">
              <a:rPr lang="es-ES_tradnl" smtClean="0"/>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583970-0143-834F-ADED-5BA2E86C90DA}" type="datetimeFigureOut">
              <a:rPr lang="es-ES_tradnl" smtClean="0"/>
              <a:t>29/11/16</a:t>
            </a:fld>
            <a:endParaRPr lang="es-ES_trad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6EA64F-D44A-ED4F-B786-CB59F1E521ED}" type="slidenum">
              <a:rPr lang="es-ES_tradnl" smtClean="0"/>
              <a:t>‹Nr.›</a:t>
            </a:fld>
            <a:endParaRPr lang="es-ES_tradnl"/>
          </a:p>
        </p:txBody>
      </p:sp>
    </p:spTree>
    <p:extLst>
      <p:ext uri="{BB962C8B-B14F-4D97-AF65-F5344CB8AC3E}">
        <p14:creationId xmlns:p14="http://schemas.microsoft.com/office/powerpoint/2010/main" val="7494384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037"/>
            <a:ext cx="9144000" cy="1963875"/>
          </a:xfrm>
        </p:spPr>
        <p:txBody>
          <a:bodyPr/>
          <a:lstStyle/>
          <a:p>
            <a:pPr algn="just"/>
            <a:r>
              <a:rPr lang="es-ES_tradnl" sz="2400" b="1" dirty="0" smtClean="0"/>
              <a:t>Tema: </a:t>
            </a:r>
            <a:r>
              <a:rPr lang="es-ES_tradnl" sz="2400" dirty="0" smtClean="0"/>
              <a:t>Análisis de una red trocal multiservicio para encriptación de información sobre MPLS basada en el estándar IETF con el protocolo GETVPN </a:t>
            </a:r>
          </a:p>
          <a:p>
            <a:pPr algn="just"/>
            <a:r>
              <a:rPr lang="es-ES_tradnl" sz="2400" b="1" dirty="0" smtClean="0"/>
              <a:t>Autor: </a:t>
            </a:r>
            <a:r>
              <a:rPr lang="es-ES_tradnl" sz="2400" dirty="0" smtClean="0"/>
              <a:t>Gabriel Torres Villafuerte</a:t>
            </a:r>
          </a:p>
          <a:p>
            <a:pPr algn="just"/>
            <a:endParaRPr lang="es-ES_tradnl" dirty="0"/>
          </a:p>
          <a:p>
            <a:pPr algn="just"/>
            <a:endParaRPr lang="es-ES_tradnl" dirty="0"/>
          </a:p>
        </p:txBody>
      </p:sp>
      <p:pic>
        <p:nvPicPr>
          <p:cNvPr id="5" name="Imagen 4" descr="D:\Simbolos\LOGO PRINCIP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131" y="1145772"/>
            <a:ext cx="5543286" cy="1849219"/>
          </a:xfrm>
          <a:prstGeom prst="rect">
            <a:avLst/>
          </a:prstGeom>
          <a:noFill/>
          <a:ln>
            <a:noFill/>
          </a:ln>
        </p:spPr>
      </p:pic>
    </p:spTree>
    <p:extLst>
      <p:ext uri="{BB962C8B-B14F-4D97-AF65-F5344CB8AC3E}">
        <p14:creationId xmlns:p14="http://schemas.microsoft.com/office/powerpoint/2010/main" val="770988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56510"/>
          </a:xfrm>
        </p:spPr>
        <p:txBody>
          <a:bodyPr>
            <a:noAutofit/>
          </a:bodyPr>
          <a:lstStyle/>
          <a:p>
            <a:r>
              <a:rPr lang="es-ES_tradnl" sz="2800" b="1" dirty="0" smtClean="0"/>
              <a:t>Características IPSec - GETVPN</a:t>
            </a:r>
            <a:endParaRPr lang="es-ES_tradnl" sz="2800" b="1" dirty="0"/>
          </a:p>
        </p:txBody>
      </p:sp>
      <p:pic>
        <p:nvPicPr>
          <p:cNvPr id="4" name="Marcador de contenido 3"/>
          <p:cNvPicPr>
            <a:picLocks noGrp="1" noChangeAspect="1"/>
          </p:cNvPicPr>
          <p:nvPr>
            <p:ph idx="1"/>
          </p:nvPr>
        </p:nvPicPr>
        <p:blipFill>
          <a:blip r:embed="rId2"/>
          <a:stretch>
            <a:fillRect/>
          </a:stretch>
        </p:blipFill>
        <p:spPr>
          <a:xfrm>
            <a:off x="1286965" y="821635"/>
            <a:ext cx="10127670" cy="5380382"/>
          </a:xfrm>
          <a:prstGeom prst="rect">
            <a:avLst/>
          </a:prstGeom>
        </p:spPr>
      </p:pic>
    </p:spTree>
    <p:extLst>
      <p:ext uri="{BB962C8B-B14F-4D97-AF65-F5344CB8AC3E}">
        <p14:creationId xmlns:p14="http://schemas.microsoft.com/office/powerpoint/2010/main" val="71542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56510"/>
          </a:xfrm>
        </p:spPr>
        <p:txBody>
          <a:bodyPr>
            <a:noAutofit/>
          </a:bodyPr>
          <a:lstStyle/>
          <a:p>
            <a:r>
              <a:rPr lang="es-ES_tradnl" sz="2800" b="1" dirty="0" smtClean="0"/>
              <a:t>Prueba de Pentesting </a:t>
            </a:r>
            <a:endParaRPr lang="es-ES_tradnl" sz="2800" b="1" dirty="0"/>
          </a:p>
        </p:txBody>
      </p:sp>
      <p:pic>
        <p:nvPicPr>
          <p:cNvPr id="5" name="Imagen 4" descr="../../../../Desktop/Captura%20de%20pantalla%202016-11-09%20a%20las%203.59.28%20p.m"/>
          <p:cNvPicPr/>
          <p:nvPr/>
        </p:nvPicPr>
        <p:blipFill>
          <a:blip r:embed="rId2">
            <a:extLst>
              <a:ext uri="{28A0092B-C50C-407E-A947-70E740481C1C}">
                <a14:useLocalDpi xmlns:a14="http://schemas.microsoft.com/office/drawing/2010/main" val="0"/>
              </a:ext>
            </a:extLst>
          </a:blip>
          <a:srcRect/>
          <a:stretch>
            <a:fillRect/>
          </a:stretch>
        </p:blipFill>
        <p:spPr bwMode="auto">
          <a:xfrm>
            <a:off x="838200" y="920031"/>
            <a:ext cx="6423992" cy="4645882"/>
          </a:xfrm>
          <a:prstGeom prst="rect">
            <a:avLst/>
          </a:prstGeom>
          <a:noFill/>
          <a:ln>
            <a:noFill/>
          </a:ln>
        </p:spPr>
      </p:pic>
      <p:sp>
        <p:nvSpPr>
          <p:cNvPr id="8" name="CuadroTexto 7"/>
          <p:cNvSpPr txBox="1"/>
          <p:nvPr/>
        </p:nvSpPr>
        <p:spPr>
          <a:xfrm>
            <a:off x="7262192" y="899158"/>
            <a:ext cx="4386469" cy="5509200"/>
          </a:xfrm>
          <a:prstGeom prst="rect">
            <a:avLst/>
          </a:prstGeom>
          <a:noFill/>
        </p:spPr>
        <p:txBody>
          <a:bodyPr wrap="square" rtlCol="0">
            <a:spAutoFit/>
          </a:bodyPr>
          <a:lstStyle/>
          <a:p>
            <a:pPr algn="just"/>
            <a:r>
              <a:rPr lang="es-ES" sz="2400" dirty="0" smtClean="0"/>
              <a:t>Para la Prueba </a:t>
            </a:r>
            <a:r>
              <a:rPr lang="es-ES" sz="2400" dirty="0"/>
              <a:t>se utiliza </a:t>
            </a:r>
            <a:r>
              <a:rPr lang="es-ES" sz="2400" dirty="0" smtClean="0"/>
              <a:t>la herramienta </a:t>
            </a:r>
            <a:r>
              <a:rPr lang="es-ES" sz="2400" dirty="0"/>
              <a:t>Kali Linux en conjunto con </a:t>
            </a:r>
            <a:r>
              <a:rPr lang="es-ES" sz="2400" dirty="0" smtClean="0"/>
              <a:t>GNS3</a:t>
            </a:r>
            <a:r>
              <a:rPr lang="es-ES_tradnl" sz="2400" dirty="0" smtClean="0"/>
              <a:t>, </a:t>
            </a:r>
            <a:r>
              <a:rPr lang="es-ES" sz="2400" dirty="0"/>
              <a:t>con los cuáles vamos a emular, </a:t>
            </a:r>
            <a:r>
              <a:rPr lang="es-ES" sz="2400" dirty="0" smtClean="0"/>
              <a:t>un ataque </a:t>
            </a:r>
            <a:r>
              <a:rPr lang="es-ES" sz="2400" dirty="0"/>
              <a:t>de intrusión a un router  </a:t>
            </a:r>
            <a:r>
              <a:rPr lang="es-ES" sz="2400" dirty="0" smtClean="0"/>
              <a:t>Cisco</a:t>
            </a:r>
            <a:r>
              <a:rPr lang="es-ES_tradnl" sz="2400" dirty="0" smtClean="0"/>
              <a:t>.</a:t>
            </a:r>
          </a:p>
          <a:p>
            <a:pPr algn="just"/>
            <a:endParaRPr lang="es-ES_tradnl" sz="2200" dirty="0"/>
          </a:p>
          <a:p>
            <a:pPr algn="just"/>
            <a:r>
              <a:rPr lang="es-ES" sz="2400" dirty="0"/>
              <a:t>Con la inclusión de la nube se procede a configurar, para que la máquina virtual encuentre el router, añadiendo una interfaz haciendo posible la comunicación entre ambos dispositivos.</a:t>
            </a:r>
            <a:endParaRPr lang="es-ES_tradnl" sz="2400" dirty="0"/>
          </a:p>
          <a:p>
            <a:endParaRPr lang="es-ES_tradnl" sz="2200" dirty="0" smtClean="0"/>
          </a:p>
          <a:p>
            <a:endParaRPr lang="es-ES_tradnl" sz="2200" dirty="0"/>
          </a:p>
          <a:p>
            <a:endParaRPr lang="es-ES_tradnl" sz="2200" dirty="0"/>
          </a:p>
        </p:txBody>
      </p:sp>
    </p:spTree>
    <p:extLst>
      <p:ext uri="{BB962C8B-B14F-4D97-AF65-F5344CB8AC3E}">
        <p14:creationId xmlns:p14="http://schemas.microsoft.com/office/powerpoint/2010/main" val="1722437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56510"/>
          </a:xfrm>
        </p:spPr>
        <p:txBody>
          <a:bodyPr>
            <a:noAutofit/>
          </a:bodyPr>
          <a:lstStyle/>
          <a:p>
            <a:r>
              <a:rPr lang="es-ES_tradnl" sz="2800" b="1" dirty="0" smtClean="0"/>
              <a:t>Prueba de Pentesting </a:t>
            </a:r>
            <a:endParaRPr lang="es-ES_tradnl" sz="2800" b="1" dirty="0"/>
          </a:p>
        </p:txBody>
      </p:sp>
      <p:pic>
        <p:nvPicPr>
          <p:cNvPr id="6" name="Imagen 5"/>
          <p:cNvPicPr/>
          <p:nvPr/>
        </p:nvPicPr>
        <p:blipFill>
          <a:blip r:embed="rId2"/>
          <a:stretch>
            <a:fillRect/>
          </a:stretch>
        </p:blipFill>
        <p:spPr>
          <a:xfrm>
            <a:off x="7036904" y="821635"/>
            <a:ext cx="4916557" cy="5340625"/>
          </a:xfrm>
          <a:prstGeom prst="rect">
            <a:avLst/>
          </a:prstGeom>
        </p:spPr>
      </p:pic>
      <p:sp>
        <p:nvSpPr>
          <p:cNvPr id="3" name="CuadroTexto 2"/>
          <p:cNvSpPr txBox="1"/>
          <p:nvPr/>
        </p:nvSpPr>
        <p:spPr>
          <a:xfrm>
            <a:off x="838201" y="1338470"/>
            <a:ext cx="6198704" cy="4154984"/>
          </a:xfrm>
          <a:prstGeom prst="rect">
            <a:avLst/>
          </a:prstGeom>
          <a:noFill/>
        </p:spPr>
        <p:txBody>
          <a:bodyPr wrap="square" rtlCol="0">
            <a:spAutoFit/>
          </a:bodyPr>
          <a:lstStyle/>
          <a:p>
            <a:pPr algn="just"/>
            <a:r>
              <a:rPr lang="es-ES_tradnl" sz="2200" dirty="0" smtClean="0"/>
              <a:t>En la prueba de auditoría se utiliza el terminal de la máquina virtual con la herramienta: </a:t>
            </a:r>
          </a:p>
          <a:p>
            <a:pPr algn="just"/>
            <a:r>
              <a:rPr lang="es-ES_tradnl" sz="2200" dirty="0" smtClean="0"/>
              <a:t>C</a:t>
            </a:r>
            <a:r>
              <a:rPr lang="es-ES" sz="2200" dirty="0" smtClean="0"/>
              <a:t>isco – auditing - tool</a:t>
            </a:r>
            <a:r>
              <a:rPr lang="es-ES_tradnl" sz="2200" dirty="0" smtClean="0"/>
              <a:t>.</a:t>
            </a:r>
          </a:p>
          <a:p>
            <a:pPr algn="just"/>
            <a:endParaRPr lang="es-ES_tradnl" sz="2200" dirty="0" smtClean="0"/>
          </a:p>
          <a:p>
            <a:pPr algn="just"/>
            <a:r>
              <a:rPr lang="es-ES" sz="2200" dirty="0"/>
              <a:t>Se utiliza el siguiente comando: </a:t>
            </a:r>
            <a:endParaRPr lang="es-ES" sz="2200" dirty="0" smtClean="0"/>
          </a:p>
          <a:p>
            <a:pPr algn="just"/>
            <a:r>
              <a:rPr lang="es-ES" sz="2200" dirty="0" smtClean="0"/>
              <a:t>CAT </a:t>
            </a:r>
            <a:r>
              <a:rPr lang="es-ES" sz="2200" dirty="0"/>
              <a:t>–h 192.168.228.127 –a </a:t>
            </a:r>
          </a:p>
          <a:p>
            <a:pPr algn="just"/>
            <a:r>
              <a:rPr lang="es-ES" sz="2200" dirty="0" smtClean="0"/>
              <a:t>CAT </a:t>
            </a:r>
            <a:r>
              <a:rPr lang="es-ES" sz="2200" dirty="0"/>
              <a:t>es la herramienta </a:t>
            </a:r>
            <a:r>
              <a:rPr lang="es-ES" sz="2200" dirty="0" smtClean="0"/>
              <a:t> cisco – auditing - tool </a:t>
            </a:r>
            <a:r>
              <a:rPr lang="es-ES" sz="2200" dirty="0"/>
              <a:t>(CAT</a:t>
            </a:r>
            <a:r>
              <a:rPr lang="es-ES" sz="2200" dirty="0" smtClean="0"/>
              <a:t>)</a:t>
            </a:r>
          </a:p>
          <a:p>
            <a:pPr algn="just"/>
            <a:r>
              <a:rPr lang="es-ES" sz="2200" dirty="0" smtClean="0"/>
              <a:t>–h  </a:t>
            </a:r>
            <a:r>
              <a:rPr lang="es-ES" sz="2200" dirty="0"/>
              <a:t>indica la dirección del host al que se va a realizar el </a:t>
            </a:r>
            <a:r>
              <a:rPr lang="es-ES" sz="2200" dirty="0" smtClean="0"/>
              <a:t>ataque.</a:t>
            </a:r>
          </a:p>
          <a:p>
            <a:pPr algn="just"/>
            <a:r>
              <a:rPr lang="es-ES" sz="2200" dirty="0" smtClean="0"/>
              <a:t> </a:t>
            </a:r>
            <a:r>
              <a:rPr lang="es-ES" sz="2200" dirty="0"/>
              <a:t>–a que es un buscador de listas de contraseñas por defecto.</a:t>
            </a:r>
            <a:endParaRPr lang="es-ES_tradnl" sz="2200" dirty="0"/>
          </a:p>
          <a:p>
            <a:pPr algn="just"/>
            <a:endParaRPr lang="es-ES_tradnl" sz="2200" dirty="0"/>
          </a:p>
        </p:txBody>
      </p:sp>
    </p:spTree>
    <p:extLst>
      <p:ext uri="{BB962C8B-B14F-4D97-AF65-F5344CB8AC3E}">
        <p14:creationId xmlns:p14="http://schemas.microsoft.com/office/powerpoint/2010/main" val="1854130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56510"/>
          </a:xfrm>
        </p:spPr>
        <p:txBody>
          <a:bodyPr>
            <a:noAutofit/>
          </a:bodyPr>
          <a:lstStyle/>
          <a:p>
            <a:r>
              <a:rPr lang="es-ES_tradnl" sz="2800" b="1" dirty="0" smtClean="0"/>
              <a:t>Nivel de Seguridad </a:t>
            </a:r>
            <a:endParaRPr lang="es-ES_tradnl" sz="28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05" y="983422"/>
            <a:ext cx="5581373" cy="2501900"/>
          </a:xfrm>
          <a:prstGeom prst="rect">
            <a:avLst/>
          </a:prstGeom>
        </p:spPr>
      </p:pic>
      <p:sp>
        <p:nvSpPr>
          <p:cNvPr id="4" name="CuadroTexto 3"/>
          <p:cNvSpPr txBox="1"/>
          <p:nvPr/>
        </p:nvSpPr>
        <p:spPr>
          <a:xfrm>
            <a:off x="6268279" y="1126435"/>
            <a:ext cx="5552660" cy="2308324"/>
          </a:xfrm>
          <a:prstGeom prst="rect">
            <a:avLst/>
          </a:prstGeom>
          <a:noFill/>
        </p:spPr>
        <p:txBody>
          <a:bodyPr wrap="square" rtlCol="0">
            <a:spAutoFit/>
          </a:bodyPr>
          <a:lstStyle/>
          <a:p>
            <a:pPr algn="just"/>
            <a:r>
              <a:rPr lang="es-ES_tradnl" sz="2400" dirty="0" smtClean="0"/>
              <a:t>El mecanismo de encriptación GETVPN, se </a:t>
            </a:r>
            <a:r>
              <a:rPr lang="es-ES_tradnl" sz="2400" dirty="0" smtClean="0"/>
              <a:t>lo </a:t>
            </a:r>
            <a:r>
              <a:rPr lang="es-ES_tradnl" sz="2400" dirty="0" smtClean="0"/>
              <a:t>desarrolla en cada miembro de un grupo, el cuál tiene un límite de registro en el servidor de claves, lo que hace que Ipsec sea más eficiente y notorio. </a:t>
            </a:r>
            <a:endParaRPr lang="es-ES_tradnl" sz="2400" dirty="0"/>
          </a:p>
        </p:txBody>
      </p:sp>
      <p:pic>
        <p:nvPicPr>
          <p:cNvPr id="7" name="Imagen 6" descr="../../../../Desktop/Captura%20de%20pantalla%202016-11-10%20a%20las%203.33.06%20p.m"/>
          <p:cNvPicPr/>
          <p:nvPr/>
        </p:nvPicPr>
        <p:blipFill>
          <a:blip r:embed="rId3">
            <a:extLst>
              <a:ext uri="{28A0092B-C50C-407E-A947-70E740481C1C}">
                <a14:useLocalDpi xmlns:a14="http://schemas.microsoft.com/office/drawing/2010/main" val="0"/>
              </a:ext>
            </a:extLst>
          </a:blip>
          <a:srcRect/>
          <a:stretch>
            <a:fillRect/>
          </a:stretch>
        </p:blipFill>
        <p:spPr bwMode="auto">
          <a:xfrm>
            <a:off x="6268278" y="3485321"/>
            <a:ext cx="5552661" cy="2888975"/>
          </a:xfrm>
          <a:prstGeom prst="rect">
            <a:avLst/>
          </a:prstGeom>
          <a:noFill/>
          <a:ln>
            <a:noFill/>
          </a:ln>
        </p:spPr>
      </p:pic>
      <p:sp>
        <p:nvSpPr>
          <p:cNvPr id="8" name="CuadroTexto 7"/>
          <p:cNvSpPr txBox="1"/>
          <p:nvPr/>
        </p:nvSpPr>
        <p:spPr>
          <a:xfrm>
            <a:off x="686905" y="4041913"/>
            <a:ext cx="5581373" cy="1938992"/>
          </a:xfrm>
          <a:prstGeom prst="rect">
            <a:avLst/>
          </a:prstGeom>
          <a:noFill/>
        </p:spPr>
        <p:txBody>
          <a:bodyPr wrap="square" rtlCol="0">
            <a:spAutoFit/>
          </a:bodyPr>
          <a:lstStyle/>
          <a:p>
            <a:pPr algn="just"/>
            <a:r>
              <a:rPr lang="es-ES_tradnl" sz="2400" dirty="0" smtClean="0"/>
              <a:t>El protocolo Ipsec tienen un mejor desempeño</a:t>
            </a:r>
            <a:r>
              <a:rPr lang="es-ES_tradnl" dirty="0" smtClean="0"/>
              <a:t>  </a:t>
            </a:r>
            <a:r>
              <a:rPr lang="es-ES_tradnl" sz="2400" dirty="0" smtClean="0"/>
              <a:t>y se lo ve muy estable al momento de brindar su servicio con el intercambio de información, manteniendo una mejor calidad de servicio.</a:t>
            </a:r>
            <a:endParaRPr lang="es-ES_tradnl" dirty="0"/>
          </a:p>
        </p:txBody>
      </p:sp>
    </p:spTree>
    <p:extLst>
      <p:ext uri="{BB962C8B-B14F-4D97-AF65-F5344CB8AC3E}">
        <p14:creationId xmlns:p14="http://schemas.microsoft.com/office/powerpoint/2010/main" val="171139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536"/>
          </a:xfrm>
        </p:spPr>
        <p:txBody>
          <a:bodyPr>
            <a:normAutofit/>
          </a:bodyPr>
          <a:lstStyle/>
          <a:p>
            <a:r>
              <a:rPr lang="es-ES_tradnl" sz="3200" b="1" dirty="0" smtClean="0"/>
              <a:t>Conclusiones</a:t>
            </a:r>
            <a:endParaRPr lang="es-ES_tradnl" sz="3200" b="1" dirty="0"/>
          </a:p>
        </p:txBody>
      </p:sp>
      <p:sp>
        <p:nvSpPr>
          <p:cNvPr id="3" name="Marcador de contenido 2"/>
          <p:cNvSpPr>
            <a:spLocks noGrp="1"/>
          </p:cNvSpPr>
          <p:nvPr>
            <p:ph idx="1"/>
          </p:nvPr>
        </p:nvSpPr>
        <p:spPr>
          <a:xfrm>
            <a:off x="838200" y="980662"/>
            <a:ext cx="10515600" cy="5196301"/>
          </a:xfrm>
        </p:spPr>
        <p:txBody>
          <a:bodyPr>
            <a:noAutofit/>
          </a:bodyPr>
          <a:lstStyle/>
          <a:p>
            <a:pPr algn="just"/>
            <a:r>
              <a:rPr lang="es-ES" sz="2800" dirty="0"/>
              <a:t>Los resultados obtenidos en la aplicación de los mecanismos de seguridad, tanto para </a:t>
            </a:r>
            <a:r>
              <a:rPr lang="es-ES" sz="2800" dirty="0" err="1"/>
              <a:t>IPSec</a:t>
            </a:r>
            <a:r>
              <a:rPr lang="es-ES" sz="2800" dirty="0"/>
              <a:t> como GETVPN, son opciones sumamente viables, para la transmisión de datos seguros en un entorno de una red MPLS, manteniendo siempre niveles óptimos con una buena respuesta en calidad de servicio. </a:t>
            </a:r>
            <a:endParaRPr lang="es-ES" sz="2800" dirty="0" smtClean="0"/>
          </a:p>
          <a:p>
            <a:pPr algn="just"/>
            <a:r>
              <a:rPr lang="es-ES" sz="2800" dirty="0"/>
              <a:t>El protocolo </a:t>
            </a:r>
            <a:r>
              <a:rPr lang="es-ES" sz="2800" dirty="0" err="1"/>
              <a:t>IPSec</a:t>
            </a:r>
            <a:r>
              <a:rPr lang="es-ES" sz="2800" dirty="0"/>
              <a:t> es el que mejor maneja los paquetes encriptados en una red MPLS, manteniendo siempre sus políticas de seguridad, siendo eficiente en la calidad de servicio, lo cual es sumamente importante que las organizaciones o empresa requieran su implementación para el intercambio de información segura.</a:t>
            </a:r>
            <a:endParaRPr lang="es-ES_tradnl" sz="2800" dirty="0"/>
          </a:p>
          <a:p>
            <a:pPr algn="just"/>
            <a:endParaRPr lang="es-ES_tradnl" sz="2600" dirty="0"/>
          </a:p>
        </p:txBody>
      </p:sp>
    </p:spTree>
    <p:extLst>
      <p:ext uri="{BB962C8B-B14F-4D97-AF65-F5344CB8AC3E}">
        <p14:creationId xmlns:p14="http://schemas.microsoft.com/office/powerpoint/2010/main" val="1037423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71061"/>
            <a:ext cx="8596668" cy="675861"/>
          </a:xfrm>
        </p:spPr>
        <p:txBody>
          <a:bodyPr>
            <a:normAutofit/>
          </a:bodyPr>
          <a:lstStyle/>
          <a:p>
            <a:r>
              <a:rPr lang="es-ES_tradnl" sz="3200" b="1" dirty="0"/>
              <a:t>Conclusiones</a:t>
            </a:r>
            <a:endParaRPr lang="es-ES_tradnl" sz="3200" dirty="0"/>
          </a:p>
        </p:txBody>
      </p:sp>
      <p:sp>
        <p:nvSpPr>
          <p:cNvPr id="3" name="Marcador de contenido 2"/>
          <p:cNvSpPr>
            <a:spLocks noGrp="1"/>
          </p:cNvSpPr>
          <p:nvPr>
            <p:ph idx="1"/>
          </p:nvPr>
        </p:nvSpPr>
        <p:spPr>
          <a:xfrm>
            <a:off x="677333" y="887897"/>
            <a:ext cx="10772545" cy="5140214"/>
          </a:xfrm>
        </p:spPr>
        <p:txBody>
          <a:bodyPr>
            <a:noAutofit/>
          </a:bodyPr>
          <a:lstStyle/>
          <a:p>
            <a:pPr algn="just"/>
            <a:r>
              <a:rPr lang="es-ES" sz="2600" dirty="0"/>
              <a:t>GETVPN es una buena alternativa, por poseer características sumamente adaptables al momento de configurar y administrar, debido que permite agregar diferentes  miembros de grupo en un servidor de claves, por esta razón la información es más manejable para el administrador , siendo una de las razones más considerables para la migración de esta tecnología siempre y cuando el cliente lo requiera .</a:t>
            </a:r>
            <a:endParaRPr lang="es-ES_tradnl" sz="2600" dirty="0"/>
          </a:p>
          <a:p>
            <a:pPr algn="just"/>
            <a:r>
              <a:rPr lang="es-ES" sz="2600" dirty="0"/>
              <a:t>Finalizado el proyecto de titulación, se cumplieron con los objetivos, así como también la propuesta realizada, la cual se hizo de acuerdo al funcionamiento y estructura de un proveedor de servicios que se asemeja a la realidad, para su posible implementación, siendo este un mecanismo que da seguridad a nivel de capa 3.</a:t>
            </a:r>
            <a:r>
              <a:rPr lang="es-ES_tradnl" sz="2600" dirty="0"/>
              <a:t> </a:t>
            </a:r>
          </a:p>
        </p:txBody>
      </p:sp>
    </p:spTree>
    <p:extLst>
      <p:ext uri="{BB962C8B-B14F-4D97-AF65-F5344CB8AC3E}">
        <p14:creationId xmlns:p14="http://schemas.microsoft.com/office/powerpoint/2010/main" val="392517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0823"/>
          </a:xfrm>
        </p:spPr>
        <p:txBody>
          <a:bodyPr>
            <a:normAutofit/>
          </a:bodyPr>
          <a:lstStyle/>
          <a:p>
            <a:r>
              <a:rPr lang="es-ES_tradnl" sz="3200" b="1" dirty="0" smtClean="0"/>
              <a:t>Recomendaciones y Trabajos Futuros </a:t>
            </a:r>
            <a:endParaRPr lang="es-ES_tradnl" sz="3200" b="1" dirty="0"/>
          </a:p>
        </p:txBody>
      </p:sp>
      <p:sp>
        <p:nvSpPr>
          <p:cNvPr id="3" name="Marcador de contenido 2"/>
          <p:cNvSpPr>
            <a:spLocks noGrp="1"/>
          </p:cNvSpPr>
          <p:nvPr>
            <p:ph idx="1"/>
          </p:nvPr>
        </p:nvSpPr>
        <p:spPr>
          <a:xfrm>
            <a:off x="838200" y="1113183"/>
            <a:ext cx="10515600" cy="5063780"/>
          </a:xfrm>
        </p:spPr>
        <p:txBody>
          <a:bodyPr>
            <a:normAutofit/>
          </a:bodyPr>
          <a:lstStyle/>
          <a:p>
            <a:pPr algn="just"/>
            <a:r>
              <a:rPr lang="es-ES" dirty="0"/>
              <a:t> </a:t>
            </a:r>
            <a:r>
              <a:rPr lang="es-ES" sz="2600" dirty="0"/>
              <a:t>Se recomienda para la implementación de los mecanismos de seguridad en capa 3  utilizar las imágenes cisco IOS versión 12.2 en adelante, para un mejor funcionamiento y acoplamiento en el desarrollo del  proyecto de investigación. </a:t>
            </a:r>
            <a:endParaRPr lang="es-ES" sz="2600" dirty="0" smtClean="0"/>
          </a:p>
          <a:p>
            <a:pPr algn="just"/>
            <a:r>
              <a:rPr lang="es-ES" sz="2600" dirty="0"/>
              <a:t> Para la implementación se debe tener conocimientos en la tecnología MPLS además de routing y switching, con la finalidad de poder entender las diversas configuraciones que se desarrollaron en los diferentes routers en la topología propuesta, para  la seguridad en la comunicación de datos</a:t>
            </a:r>
            <a:r>
              <a:rPr lang="es-ES" sz="2600" dirty="0" smtClean="0"/>
              <a:t>.</a:t>
            </a:r>
            <a:endParaRPr lang="es-ES" sz="2600" dirty="0" smtClean="0"/>
          </a:p>
        </p:txBody>
      </p:sp>
    </p:spTree>
    <p:extLst>
      <p:ext uri="{BB962C8B-B14F-4D97-AF65-F5344CB8AC3E}">
        <p14:creationId xmlns:p14="http://schemas.microsoft.com/office/powerpoint/2010/main" val="552863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0823"/>
          </a:xfrm>
        </p:spPr>
        <p:txBody>
          <a:bodyPr>
            <a:normAutofit/>
          </a:bodyPr>
          <a:lstStyle/>
          <a:p>
            <a:r>
              <a:rPr lang="es-ES_tradnl" sz="3200" b="1" dirty="0" smtClean="0"/>
              <a:t>Recomendaciones y Trabajos Futuros </a:t>
            </a:r>
            <a:endParaRPr lang="es-ES_tradnl" sz="3200" b="1" dirty="0"/>
          </a:p>
        </p:txBody>
      </p:sp>
      <p:sp>
        <p:nvSpPr>
          <p:cNvPr id="3" name="Marcador de contenido 2"/>
          <p:cNvSpPr>
            <a:spLocks noGrp="1"/>
          </p:cNvSpPr>
          <p:nvPr>
            <p:ph idx="1"/>
          </p:nvPr>
        </p:nvSpPr>
        <p:spPr>
          <a:xfrm>
            <a:off x="838200" y="1113183"/>
            <a:ext cx="10515600" cy="5063780"/>
          </a:xfrm>
        </p:spPr>
        <p:txBody>
          <a:bodyPr>
            <a:normAutofit/>
          </a:bodyPr>
          <a:lstStyle/>
          <a:p>
            <a:pPr algn="just"/>
            <a:r>
              <a:rPr lang="es-ES" dirty="0" smtClean="0"/>
              <a:t> </a:t>
            </a:r>
            <a:r>
              <a:rPr lang="es-ES" sz="2800" dirty="0"/>
              <a:t>Para evitar el acceso a los routers de manera indebida o no autorizada, se recomienda utilizar claves que no sean fáciles de descifrar, y la información no esté en manos equivocadas que pueden hacer mal uso de ella.</a:t>
            </a:r>
            <a:r>
              <a:rPr lang="es-ES_tradnl" sz="2800" dirty="0"/>
              <a:t> </a:t>
            </a:r>
            <a:r>
              <a:rPr lang="es-ES" sz="2600" dirty="0" smtClean="0"/>
              <a:t> </a:t>
            </a:r>
          </a:p>
          <a:p>
            <a:pPr algn="just"/>
            <a:r>
              <a:rPr lang="es-ES" sz="2800" dirty="0"/>
              <a:t> Como trabajos futuros, se podría realizar pruebas más exhaustivas , con el software de auditoría en seguridad, buscando siempre mejorar la seguridad de una empresa, mediante mecanismos que nos permitan  asegurar una mejor confiabilidad en los datos internos de una empresa.</a:t>
            </a:r>
            <a:endParaRPr lang="es-ES" sz="2600" dirty="0" smtClean="0"/>
          </a:p>
        </p:txBody>
      </p:sp>
    </p:spTree>
    <p:extLst>
      <p:ext uri="{BB962C8B-B14F-4D97-AF65-F5344CB8AC3E}">
        <p14:creationId xmlns:p14="http://schemas.microsoft.com/office/powerpoint/2010/main" val="1218341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0823"/>
          </a:xfrm>
        </p:spPr>
        <p:txBody>
          <a:bodyPr>
            <a:normAutofit/>
          </a:bodyPr>
          <a:lstStyle/>
          <a:p>
            <a:r>
              <a:rPr lang="es-ES_tradnl" sz="3200" b="1" dirty="0" smtClean="0"/>
              <a:t>Recomendaciones y Trabajos Futuros </a:t>
            </a:r>
            <a:endParaRPr lang="es-ES_tradnl" sz="3200" b="1" dirty="0"/>
          </a:p>
        </p:txBody>
      </p:sp>
      <p:sp>
        <p:nvSpPr>
          <p:cNvPr id="3" name="Marcador de contenido 2"/>
          <p:cNvSpPr>
            <a:spLocks noGrp="1"/>
          </p:cNvSpPr>
          <p:nvPr>
            <p:ph idx="1"/>
          </p:nvPr>
        </p:nvSpPr>
        <p:spPr>
          <a:xfrm>
            <a:off x="838200" y="1113183"/>
            <a:ext cx="10515600" cy="5063780"/>
          </a:xfrm>
        </p:spPr>
        <p:txBody>
          <a:bodyPr>
            <a:normAutofit/>
          </a:bodyPr>
          <a:lstStyle/>
          <a:p>
            <a:pPr algn="just"/>
            <a:r>
              <a:rPr lang="es-ES" dirty="0" smtClean="0"/>
              <a:t> </a:t>
            </a:r>
            <a:r>
              <a:rPr lang="es-ES" sz="2800" dirty="0"/>
              <a:t>GETVPN implementado sobre el protocolo de comunicaciones IPV6, realizando un análisis de su comportamiento y funcionamiento mediante una red que contenga su backbone y usuarios netamente funcional en IPV6.</a:t>
            </a:r>
            <a:r>
              <a:rPr lang="es-ES_tradnl" sz="2800" dirty="0"/>
              <a:t> </a:t>
            </a:r>
            <a:endParaRPr lang="es-ES" sz="2600" dirty="0" smtClean="0"/>
          </a:p>
        </p:txBody>
      </p:sp>
    </p:spTree>
    <p:extLst>
      <p:ext uri="{BB962C8B-B14F-4D97-AF65-F5344CB8AC3E}">
        <p14:creationId xmlns:p14="http://schemas.microsoft.com/office/powerpoint/2010/main" val="901058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7713" y="2352951"/>
            <a:ext cx="10515600" cy="1325563"/>
          </a:xfrm>
        </p:spPr>
        <p:txBody>
          <a:bodyPr>
            <a:normAutofit/>
          </a:bodyPr>
          <a:lstStyle/>
          <a:p>
            <a:pPr algn="ctr"/>
            <a:r>
              <a:rPr lang="es-ES_tradnl" sz="6600" b="1" dirty="0" smtClean="0"/>
              <a:t>GRACIAS</a:t>
            </a:r>
            <a:endParaRPr lang="es-ES_tradnl" sz="6600" b="1" dirty="0"/>
          </a:p>
        </p:txBody>
      </p:sp>
    </p:spTree>
    <p:extLst>
      <p:ext uri="{BB962C8B-B14F-4D97-AF65-F5344CB8AC3E}">
        <p14:creationId xmlns:p14="http://schemas.microsoft.com/office/powerpoint/2010/main" val="129504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50574"/>
            <a:ext cx="10515600" cy="5726389"/>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_tradnl" sz="2600" b="1" dirty="0" smtClean="0"/>
              <a:t>Objetivo General </a:t>
            </a:r>
          </a:p>
          <a:p>
            <a:pPr marL="0" indent="0" algn="just">
              <a:lnSpc>
                <a:spcPct val="100000"/>
              </a:lnSpc>
              <a:spcBef>
                <a:spcPts val="0"/>
              </a:spcBef>
              <a:buNone/>
            </a:pPr>
            <a:r>
              <a:rPr lang="es-MX" sz="2600" dirty="0"/>
              <a:t>Implementar una red de transporte virtual de datos con tecnología MPLS utilizando el software GNS3, para análisis de datos encriptados bajo el protocolo GETVPN.</a:t>
            </a:r>
            <a:endParaRPr lang="es-ES_tradnl" sz="2600" dirty="0"/>
          </a:p>
          <a:p>
            <a:pPr marL="0" indent="0" algn="ctr">
              <a:lnSpc>
                <a:spcPct val="100000"/>
              </a:lnSpc>
              <a:spcBef>
                <a:spcPts val="0"/>
              </a:spcBef>
              <a:buNone/>
            </a:pPr>
            <a:r>
              <a:rPr lang="es-ES" sz="2600" b="1" dirty="0"/>
              <a:t>Objetivos </a:t>
            </a:r>
            <a:r>
              <a:rPr lang="es-ES" sz="2600" b="1" dirty="0" smtClean="0"/>
              <a:t>específicos</a:t>
            </a:r>
          </a:p>
          <a:p>
            <a:pPr lvl="0" algn="just">
              <a:lnSpc>
                <a:spcPct val="100000"/>
              </a:lnSpc>
              <a:spcBef>
                <a:spcPts val="0"/>
              </a:spcBef>
            </a:pPr>
            <a:r>
              <a:rPr lang="es-MX" sz="2400" dirty="0"/>
              <a:t>Diseñar una red MPLS virtual, configurar direccionamiento IP, enrutamientos, implementación VPN, que permita realizar la encriptación de datos bajo el protocolo GETVPN</a:t>
            </a:r>
            <a:r>
              <a:rPr lang="es-MX" sz="2400" dirty="0" smtClean="0"/>
              <a:t>.</a:t>
            </a:r>
            <a:endParaRPr lang="es-ES_tradnl" sz="2400" dirty="0"/>
          </a:p>
          <a:p>
            <a:pPr lvl="0" algn="just">
              <a:lnSpc>
                <a:spcPct val="100000"/>
              </a:lnSpc>
              <a:spcBef>
                <a:spcPts val="0"/>
              </a:spcBef>
            </a:pPr>
            <a:r>
              <a:rPr lang="es-MX" sz="2400" dirty="0"/>
              <a:t>Utilizar los resultados obtenidos de la red virtual en un análisis comparativo con respecto a protocolos anteriores, por ejemplo IPSec.</a:t>
            </a:r>
            <a:endParaRPr lang="es-ES_tradnl" sz="2400" dirty="0"/>
          </a:p>
          <a:p>
            <a:pPr algn="just">
              <a:lnSpc>
                <a:spcPct val="100000"/>
              </a:lnSpc>
              <a:spcBef>
                <a:spcPts val="0"/>
              </a:spcBef>
            </a:pPr>
            <a:r>
              <a:rPr lang="es-ES_tradnl" sz="2400" dirty="0"/>
              <a:t>Realizar pruebas y comparación bajo dos escenarios, en primer lugar en una red con seguridad mínima, en segundo lugar en una red que utilice el protocolo IPSec para observar las mejoras presentes en el protocolo GETVPN.</a:t>
            </a:r>
            <a:r>
              <a:rPr lang="es-ES_tradnl" sz="2400" dirty="0" smtClean="0">
                <a:effectLst/>
              </a:rPr>
              <a:t> </a:t>
            </a:r>
            <a:endParaRPr lang="es-ES" sz="2600" b="1" dirty="0" smtClean="0"/>
          </a:p>
          <a:p>
            <a:pPr marL="0" indent="0">
              <a:lnSpc>
                <a:spcPct val="100000"/>
              </a:lnSpc>
              <a:spcBef>
                <a:spcPts val="0"/>
              </a:spcBef>
              <a:buNone/>
            </a:pPr>
            <a:endParaRPr lang="es-ES_tradnl" b="1" dirty="0"/>
          </a:p>
          <a:p>
            <a:pPr marL="0" marR="0" lvl="0" indent="0" defTabSz="914400" eaLnBrk="1" fontAlgn="auto" latinLnBrk="0" hangingPunct="1">
              <a:lnSpc>
                <a:spcPct val="100000"/>
              </a:lnSpc>
              <a:spcBef>
                <a:spcPts val="0"/>
              </a:spcBef>
              <a:spcAft>
                <a:spcPts val="0"/>
              </a:spcAft>
              <a:buClrTx/>
              <a:buSzTx/>
              <a:buFontTx/>
              <a:buNone/>
              <a:tabLst/>
              <a:defRPr/>
            </a:pPr>
            <a:endParaRPr lang="es-ES_tradnl" b="1" dirty="0"/>
          </a:p>
        </p:txBody>
      </p:sp>
    </p:spTree>
    <p:extLst>
      <p:ext uri="{BB962C8B-B14F-4D97-AF65-F5344CB8AC3E}">
        <p14:creationId xmlns:p14="http://schemas.microsoft.com/office/powerpoint/2010/main" val="1759798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48058"/>
          </a:xfrm>
        </p:spPr>
        <p:txBody>
          <a:bodyPr/>
          <a:lstStyle/>
          <a:p>
            <a:r>
              <a:rPr lang="es-ES_tradnl" dirty="0" smtClean="0"/>
              <a:t>Por que MPLS?</a:t>
            </a:r>
            <a:endParaRPr lang="es-ES_tradnl" dirty="0"/>
          </a:p>
        </p:txBody>
      </p:sp>
      <p:pic>
        <p:nvPicPr>
          <p:cNvPr id="4" name="Marcador de contenido 3"/>
          <p:cNvPicPr>
            <a:picLocks noGrp="1" noChangeAspect="1"/>
          </p:cNvPicPr>
          <p:nvPr>
            <p:ph idx="1"/>
          </p:nvPr>
        </p:nvPicPr>
        <p:blipFill>
          <a:blip r:embed="rId2"/>
          <a:stretch>
            <a:fillRect/>
          </a:stretch>
        </p:blipFill>
        <p:spPr>
          <a:xfrm>
            <a:off x="2448329" y="1600336"/>
            <a:ext cx="6553219" cy="4351338"/>
          </a:xfrm>
          <a:prstGeom prst="rect">
            <a:avLst/>
          </a:prstGeom>
        </p:spPr>
      </p:pic>
      <p:sp>
        <p:nvSpPr>
          <p:cNvPr id="7" name="Flecha derecha 6"/>
          <p:cNvSpPr/>
          <p:nvPr/>
        </p:nvSpPr>
        <p:spPr>
          <a:xfrm rot="8746842">
            <a:off x="3468305" y="4660974"/>
            <a:ext cx="1341117" cy="45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lecha derecha 7"/>
          <p:cNvSpPr/>
          <p:nvPr/>
        </p:nvSpPr>
        <p:spPr>
          <a:xfrm rot="19667878">
            <a:off x="6774723" y="2732783"/>
            <a:ext cx="1341117" cy="45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lecha derecha 8"/>
          <p:cNvSpPr/>
          <p:nvPr/>
        </p:nvSpPr>
        <p:spPr>
          <a:xfrm rot="12285290">
            <a:off x="3229237" y="2736319"/>
            <a:ext cx="1341117" cy="45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lecha derecha 9"/>
          <p:cNvSpPr/>
          <p:nvPr/>
        </p:nvSpPr>
        <p:spPr>
          <a:xfrm rot="1895798">
            <a:off x="6655658" y="4397554"/>
            <a:ext cx="1341117" cy="45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CuadroTexto 10"/>
          <p:cNvSpPr txBox="1"/>
          <p:nvPr/>
        </p:nvSpPr>
        <p:spPr>
          <a:xfrm>
            <a:off x="967409" y="1921565"/>
            <a:ext cx="2490282" cy="1200329"/>
          </a:xfrm>
          <a:prstGeom prst="rect">
            <a:avLst/>
          </a:prstGeom>
          <a:noFill/>
        </p:spPr>
        <p:txBody>
          <a:bodyPr wrap="square" rtlCol="0">
            <a:spAutoFit/>
          </a:bodyPr>
          <a:lstStyle/>
          <a:p>
            <a:r>
              <a:rPr lang="es-ES_tradnl" dirty="0" smtClean="0"/>
              <a:t>Alta capacidad en el manejo de datos , un sistema robusto y flexible. </a:t>
            </a:r>
            <a:endParaRPr lang="es-ES_tradnl" dirty="0"/>
          </a:p>
        </p:txBody>
      </p:sp>
      <p:sp>
        <p:nvSpPr>
          <p:cNvPr id="13" name="CuadroTexto 12"/>
          <p:cNvSpPr txBox="1"/>
          <p:nvPr/>
        </p:nvSpPr>
        <p:spPr>
          <a:xfrm>
            <a:off x="967409" y="4867721"/>
            <a:ext cx="2490282" cy="646331"/>
          </a:xfrm>
          <a:prstGeom prst="rect">
            <a:avLst/>
          </a:prstGeom>
          <a:noFill/>
        </p:spPr>
        <p:txBody>
          <a:bodyPr wrap="square" rtlCol="0">
            <a:spAutoFit/>
          </a:bodyPr>
          <a:lstStyle/>
          <a:p>
            <a:r>
              <a:rPr lang="es-ES_tradnl" dirty="0" smtClean="0"/>
              <a:t>Eficiencia transmisión de datos.</a:t>
            </a:r>
            <a:endParaRPr lang="es-ES_tradnl" dirty="0"/>
          </a:p>
        </p:txBody>
      </p:sp>
      <p:sp>
        <p:nvSpPr>
          <p:cNvPr id="14" name="CuadroTexto 13"/>
          <p:cNvSpPr txBox="1"/>
          <p:nvPr/>
        </p:nvSpPr>
        <p:spPr>
          <a:xfrm>
            <a:off x="8077485" y="1927079"/>
            <a:ext cx="2490282" cy="646331"/>
          </a:xfrm>
          <a:prstGeom prst="rect">
            <a:avLst/>
          </a:prstGeom>
          <a:noFill/>
        </p:spPr>
        <p:txBody>
          <a:bodyPr wrap="square" rtlCol="0">
            <a:spAutoFit/>
          </a:bodyPr>
          <a:lstStyle/>
          <a:p>
            <a:r>
              <a:rPr lang="es-ES_tradnl" dirty="0" smtClean="0"/>
              <a:t>Red </a:t>
            </a:r>
            <a:r>
              <a:rPr lang="es-ES_tradnl" dirty="0" smtClean="0"/>
              <a:t>Confiable y Segura. </a:t>
            </a:r>
            <a:endParaRPr lang="es-ES_tradnl" dirty="0"/>
          </a:p>
        </p:txBody>
      </p:sp>
      <p:sp>
        <p:nvSpPr>
          <p:cNvPr id="16" name="CuadroTexto 15"/>
          <p:cNvSpPr txBox="1"/>
          <p:nvPr/>
        </p:nvSpPr>
        <p:spPr>
          <a:xfrm>
            <a:off x="8015406" y="4867721"/>
            <a:ext cx="2490282" cy="923330"/>
          </a:xfrm>
          <a:prstGeom prst="rect">
            <a:avLst/>
          </a:prstGeom>
          <a:noFill/>
        </p:spPr>
        <p:txBody>
          <a:bodyPr wrap="square" rtlCol="0">
            <a:spAutoFit/>
          </a:bodyPr>
          <a:lstStyle/>
          <a:p>
            <a:r>
              <a:rPr lang="es-ES_tradnl" dirty="0" smtClean="0"/>
              <a:t>Proveedores de Servicio, tecnología de mayor acogida. </a:t>
            </a:r>
            <a:endParaRPr lang="es-ES_tradnl" dirty="0"/>
          </a:p>
        </p:txBody>
      </p:sp>
    </p:spTree>
    <p:extLst>
      <p:ext uri="{BB962C8B-B14F-4D97-AF65-F5344CB8AC3E}">
        <p14:creationId xmlns:p14="http://schemas.microsoft.com/office/powerpoint/2010/main" val="249165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49275"/>
          </a:xfrm>
        </p:spPr>
        <p:txBody>
          <a:bodyPr>
            <a:normAutofit/>
          </a:bodyPr>
          <a:lstStyle/>
          <a:p>
            <a:pPr algn="ctr"/>
            <a:r>
              <a:rPr lang="es-ES_tradnl" sz="2800" b="1" dirty="0" smtClean="0"/>
              <a:t>Topología Propuesta</a:t>
            </a:r>
            <a:endParaRPr lang="es-ES_tradnl" sz="2800" b="1" dirty="0"/>
          </a:p>
        </p:txBody>
      </p:sp>
      <p:pic>
        <p:nvPicPr>
          <p:cNvPr id="4" name="Marcador de contenido 3" descr="../../../../Downloads/screenshot%20copi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826" y="914400"/>
            <a:ext cx="11158331" cy="5262563"/>
          </a:xfrm>
          <a:prstGeom prst="rect">
            <a:avLst/>
          </a:prstGeom>
          <a:noFill/>
          <a:ln>
            <a:noFill/>
          </a:ln>
        </p:spPr>
      </p:pic>
    </p:spTree>
    <p:extLst>
      <p:ext uri="{BB962C8B-B14F-4D97-AF65-F5344CB8AC3E}">
        <p14:creationId xmlns:p14="http://schemas.microsoft.com/office/powerpoint/2010/main" val="1823182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49274"/>
          </a:xfrm>
        </p:spPr>
        <p:txBody>
          <a:bodyPr>
            <a:normAutofit/>
          </a:bodyPr>
          <a:lstStyle/>
          <a:p>
            <a:r>
              <a:rPr lang="es-ES_tradnl" sz="2800" b="1" dirty="0" smtClean="0"/>
              <a:t>Topología Propuesta IPSec</a:t>
            </a:r>
            <a:endParaRPr lang="es-ES_tradnl" sz="2800" b="1" dirty="0"/>
          </a:p>
        </p:txBody>
      </p:sp>
      <p:pic>
        <p:nvPicPr>
          <p:cNvPr id="4" name="Marcador de contenido 3"/>
          <p:cNvPicPr>
            <a:picLocks noGrp="1"/>
          </p:cNvPicPr>
          <p:nvPr>
            <p:ph idx="1"/>
          </p:nvPr>
        </p:nvPicPr>
        <p:blipFill>
          <a:blip r:embed="rId2"/>
          <a:stretch>
            <a:fillRect/>
          </a:stretch>
        </p:blipFill>
        <p:spPr>
          <a:xfrm>
            <a:off x="571337" y="1216023"/>
            <a:ext cx="5445150" cy="4442653"/>
          </a:xfrm>
          <a:prstGeom prst="rect">
            <a:avLst/>
          </a:prstGeom>
        </p:spPr>
      </p:pic>
      <p:pic>
        <p:nvPicPr>
          <p:cNvPr id="8" name="Imagen 7" descr="../../../../Desktop/Captura%20de%20pantalla%202016-10-27%20a%20las%2012.51.27%20p.m"/>
          <p:cNvPicPr/>
          <p:nvPr/>
        </p:nvPicPr>
        <p:blipFill>
          <a:blip r:embed="rId3">
            <a:extLst>
              <a:ext uri="{28A0092B-C50C-407E-A947-70E740481C1C}">
                <a14:useLocalDpi xmlns:a14="http://schemas.microsoft.com/office/drawing/2010/main" val="0"/>
              </a:ext>
            </a:extLst>
          </a:blip>
          <a:srcRect/>
          <a:stretch>
            <a:fillRect/>
          </a:stretch>
        </p:blipFill>
        <p:spPr bwMode="auto">
          <a:xfrm>
            <a:off x="6387549" y="1216024"/>
            <a:ext cx="4094922" cy="5118516"/>
          </a:xfrm>
          <a:prstGeom prst="rect">
            <a:avLst/>
          </a:prstGeom>
          <a:noFill/>
          <a:ln>
            <a:noFill/>
          </a:ln>
        </p:spPr>
      </p:pic>
    </p:spTree>
    <p:extLst>
      <p:ext uri="{BB962C8B-B14F-4D97-AF65-F5344CB8AC3E}">
        <p14:creationId xmlns:p14="http://schemas.microsoft.com/office/powerpoint/2010/main" val="1795585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5291"/>
          </a:xfrm>
        </p:spPr>
        <p:txBody>
          <a:bodyPr>
            <a:normAutofit/>
          </a:bodyPr>
          <a:lstStyle/>
          <a:p>
            <a:r>
              <a:rPr lang="es-ES_tradnl" sz="2800" b="1" dirty="0" smtClean="0"/>
              <a:t>Topología Propuesta GETVPN</a:t>
            </a:r>
            <a:endParaRPr lang="es-ES_tradnl" sz="2800" b="1" dirty="0"/>
          </a:p>
        </p:txBody>
      </p:sp>
      <p:pic>
        <p:nvPicPr>
          <p:cNvPr id="4" name="Marcador de contenido 3" descr="../../../../Desktop/Captura%20de%20pantalla%202016-11-03%20a%20las%206.47.04%20p.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96354"/>
            <a:ext cx="6026426" cy="4351338"/>
          </a:xfrm>
          <a:prstGeom prst="rect">
            <a:avLst/>
          </a:prstGeom>
          <a:noFill/>
          <a:ln>
            <a:noFill/>
          </a:ln>
        </p:spPr>
      </p:pic>
      <p:pic>
        <p:nvPicPr>
          <p:cNvPr id="5" name="Imagen 4" descr="../../../../Desktop/Captura%20de%20pantalla%202016-11-03%20a%20las%2010.06.36%20p.m"/>
          <p:cNvPicPr/>
          <p:nvPr/>
        </p:nvPicPr>
        <p:blipFill>
          <a:blip r:embed="rId3">
            <a:extLst>
              <a:ext uri="{28A0092B-C50C-407E-A947-70E740481C1C}">
                <a14:useLocalDpi xmlns:a14="http://schemas.microsoft.com/office/drawing/2010/main" val="0"/>
              </a:ext>
            </a:extLst>
          </a:blip>
          <a:srcRect/>
          <a:stretch>
            <a:fillRect/>
          </a:stretch>
        </p:blipFill>
        <p:spPr bwMode="auto">
          <a:xfrm>
            <a:off x="6864626" y="901823"/>
            <a:ext cx="5019675" cy="4645869"/>
          </a:xfrm>
          <a:prstGeom prst="rect">
            <a:avLst/>
          </a:prstGeom>
          <a:noFill/>
          <a:ln>
            <a:noFill/>
          </a:ln>
        </p:spPr>
      </p:pic>
    </p:spTree>
    <p:extLst>
      <p:ext uri="{BB962C8B-B14F-4D97-AF65-F5344CB8AC3E}">
        <p14:creationId xmlns:p14="http://schemas.microsoft.com/office/powerpoint/2010/main" val="500896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8300"/>
          </a:xfrm>
        </p:spPr>
        <p:txBody>
          <a:bodyPr>
            <a:normAutofit/>
          </a:bodyPr>
          <a:lstStyle/>
          <a:p>
            <a:r>
              <a:rPr lang="es-ES_tradnl" sz="2800" b="1" dirty="0" smtClean="0"/>
              <a:t>Resultados con IPSec</a:t>
            </a:r>
            <a:endParaRPr lang="es-ES_tradnl" sz="2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73426"/>
            <a:ext cx="5430078" cy="2984500"/>
          </a:xfrm>
        </p:spPr>
      </p:pic>
      <p:pic>
        <p:nvPicPr>
          <p:cNvPr id="5" name="Imagen 4" descr="../../../../Desktop/Captura%20de%20pantalla%202016-10-27%20a%20las%203.50.47%20p.m"/>
          <p:cNvPicPr/>
          <p:nvPr/>
        </p:nvPicPr>
        <p:blipFill>
          <a:blip r:embed="rId3">
            <a:extLst>
              <a:ext uri="{28A0092B-C50C-407E-A947-70E740481C1C}">
                <a14:useLocalDpi xmlns:a14="http://schemas.microsoft.com/office/drawing/2010/main" val="0"/>
              </a:ext>
            </a:extLst>
          </a:blip>
          <a:srcRect/>
          <a:stretch>
            <a:fillRect/>
          </a:stretch>
        </p:blipFill>
        <p:spPr bwMode="auto">
          <a:xfrm>
            <a:off x="6332220" y="1172513"/>
            <a:ext cx="5021580" cy="4221122"/>
          </a:xfrm>
          <a:prstGeom prst="rect">
            <a:avLst/>
          </a:prstGeom>
          <a:noFill/>
          <a:ln>
            <a:noFill/>
          </a:ln>
        </p:spPr>
      </p:pic>
    </p:spTree>
    <p:extLst>
      <p:ext uri="{BB962C8B-B14F-4D97-AF65-F5344CB8AC3E}">
        <p14:creationId xmlns:p14="http://schemas.microsoft.com/office/powerpoint/2010/main" val="11460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48057"/>
          </a:xfrm>
        </p:spPr>
        <p:txBody>
          <a:bodyPr>
            <a:normAutofit/>
          </a:bodyPr>
          <a:lstStyle/>
          <a:p>
            <a:r>
              <a:rPr lang="es-ES_tradnl" sz="2800" b="1" dirty="0" smtClean="0"/>
              <a:t>Resultados GETVPN</a:t>
            </a:r>
            <a:endParaRPr lang="es-ES_tradnl" sz="2800" b="1"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182" y="1254781"/>
            <a:ext cx="5999190" cy="2895600"/>
          </a:xfrm>
        </p:spPr>
      </p:pic>
      <p:pic>
        <p:nvPicPr>
          <p:cNvPr id="5" name="Imagen 4" descr="../../../../Desktop/Captura%20de%20pantalla%202016-11-03%20a%20las%2010.26.02%20p.m"/>
          <p:cNvPicPr/>
          <p:nvPr/>
        </p:nvPicPr>
        <p:blipFill>
          <a:blip r:embed="rId3">
            <a:extLst>
              <a:ext uri="{28A0092B-C50C-407E-A947-70E740481C1C}">
                <a14:useLocalDpi xmlns:a14="http://schemas.microsoft.com/office/drawing/2010/main" val="0"/>
              </a:ext>
            </a:extLst>
          </a:blip>
          <a:srcRect/>
          <a:stretch>
            <a:fillRect/>
          </a:stretch>
        </p:blipFill>
        <p:spPr bwMode="auto">
          <a:xfrm>
            <a:off x="6477372" y="2190778"/>
            <a:ext cx="4680585" cy="3282370"/>
          </a:xfrm>
          <a:prstGeom prst="rect">
            <a:avLst/>
          </a:prstGeom>
          <a:noFill/>
          <a:ln>
            <a:noFill/>
          </a:ln>
        </p:spPr>
      </p:pic>
    </p:spTree>
    <p:extLst>
      <p:ext uri="{BB962C8B-B14F-4D97-AF65-F5344CB8AC3E}">
        <p14:creationId xmlns:p14="http://schemas.microsoft.com/office/powerpoint/2010/main" val="1354820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62527"/>
          </a:xfrm>
        </p:spPr>
        <p:txBody>
          <a:bodyPr>
            <a:normAutofit fontScale="90000"/>
          </a:bodyPr>
          <a:lstStyle/>
          <a:p>
            <a:r>
              <a:rPr lang="es-ES_tradnl" sz="3100" dirty="0" smtClean="0"/>
              <a:t>Comparación de resultados entre IPSec y GETVPN</a:t>
            </a:r>
            <a:r>
              <a:rPr lang="es-ES_tradnl" dirty="0" smtClean="0"/>
              <a:t> </a:t>
            </a:r>
            <a:endParaRPr lang="es-ES_tradnl" dirty="0"/>
          </a:p>
        </p:txBody>
      </p:sp>
      <p:pic>
        <p:nvPicPr>
          <p:cNvPr id="4" name="Marcador de contenido 3"/>
          <p:cNvPicPr>
            <a:picLocks noGrp="1" noChangeAspect="1"/>
          </p:cNvPicPr>
          <p:nvPr>
            <p:ph idx="1"/>
          </p:nvPr>
        </p:nvPicPr>
        <p:blipFill>
          <a:blip r:embed="rId2"/>
          <a:stretch>
            <a:fillRect/>
          </a:stretch>
        </p:blipFill>
        <p:spPr>
          <a:xfrm>
            <a:off x="983972" y="927652"/>
            <a:ext cx="10515600" cy="2527516"/>
          </a:xfrm>
          <a:prstGeom prst="rect">
            <a:avLst/>
          </a:prstGeom>
        </p:spPr>
      </p:pic>
      <p:pic>
        <p:nvPicPr>
          <p:cNvPr id="5" name="Imagen 4" descr="../../../../Desktop/Captura%20de%20pantalla%202016-11-10%20a%20las%203.02.24%20p.m"/>
          <p:cNvPicPr/>
          <p:nvPr/>
        </p:nvPicPr>
        <p:blipFill>
          <a:blip r:embed="rId3">
            <a:extLst>
              <a:ext uri="{28A0092B-C50C-407E-A947-70E740481C1C}">
                <a14:useLocalDpi xmlns:a14="http://schemas.microsoft.com/office/drawing/2010/main" val="0"/>
              </a:ext>
            </a:extLst>
          </a:blip>
          <a:srcRect/>
          <a:stretch>
            <a:fillRect/>
          </a:stretch>
        </p:blipFill>
        <p:spPr bwMode="auto">
          <a:xfrm>
            <a:off x="1344392" y="3455168"/>
            <a:ext cx="3890217" cy="2746849"/>
          </a:xfrm>
          <a:prstGeom prst="rect">
            <a:avLst/>
          </a:prstGeom>
          <a:noFill/>
          <a:ln>
            <a:noFill/>
          </a:ln>
        </p:spPr>
      </p:pic>
      <p:pic>
        <p:nvPicPr>
          <p:cNvPr id="6" name="Imagen 5" descr="../../../../Desktop/Captura%20de%20pantalla%202016-11-10%20a%20las%203.33.06%20p.m"/>
          <p:cNvPicPr/>
          <p:nvPr/>
        </p:nvPicPr>
        <p:blipFill>
          <a:blip r:embed="rId4">
            <a:extLst>
              <a:ext uri="{28A0092B-C50C-407E-A947-70E740481C1C}">
                <a14:useLocalDpi xmlns:a14="http://schemas.microsoft.com/office/drawing/2010/main" val="0"/>
              </a:ext>
            </a:extLst>
          </a:blip>
          <a:srcRect/>
          <a:stretch>
            <a:fillRect/>
          </a:stretch>
        </p:blipFill>
        <p:spPr bwMode="auto">
          <a:xfrm>
            <a:off x="5878844" y="3455167"/>
            <a:ext cx="5474956" cy="2746849"/>
          </a:xfrm>
          <a:prstGeom prst="rect">
            <a:avLst/>
          </a:prstGeom>
          <a:noFill/>
          <a:ln>
            <a:noFill/>
          </a:ln>
        </p:spPr>
      </p:pic>
    </p:spTree>
    <p:extLst>
      <p:ext uri="{BB962C8B-B14F-4D97-AF65-F5344CB8AC3E}">
        <p14:creationId xmlns:p14="http://schemas.microsoft.com/office/powerpoint/2010/main" val="722310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836</TotalTime>
  <Words>873</Words>
  <Application>Microsoft Macintosh PowerPoint</Application>
  <PresentationFormat>Panorámica</PresentationFormat>
  <Paragraphs>52</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Calibri</vt:lpstr>
      <vt:lpstr>Trebuchet MS</vt:lpstr>
      <vt:lpstr>Wingdings 3</vt:lpstr>
      <vt:lpstr>Arial</vt:lpstr>
      <vt:lpstr>Faceta</vt:lpstr>
      <vt:lpstr>Presentación de PowerPoint</vt:lpstr>
      <vt:lpstr>Presentación de PowerPoint</vt:lpstr>
      <vt:lpstr>Por que MPLS?</vt:lpstr>
      <vt:lpstr>Topología Propuesta</vt:lpstr>
      <vt:lpstr>Topología Propuesta IPSec</vt:lpstr>
      <vt:lpstr>Topología Propuesta GETVPN</vt:lpstr>
      <vt:lpstr>Resultados con IPSec</vt:lpstr>
      <vt:lpstr>Resultados GETVPN</vt:lpstr>
      <vt:lpstr>Comparación de resultados entre IPSec y GETVPN </vt:lpstr>
      <vt:lpstr>Características IPSec - GETVPN</vt:lpstr>
      <vt:lpstr>Prueba de Pentesting </vt:lpstr>
      <vt:lpstr>Prueba de Pentesting </vt:lpstr>
      <vt:lpstr>Nivel de Seguridad </vt:lpstr>
      <vt:lpstr>Conclusiones</vt:lpstr>
      <vt:lpstr>Conclusiones</vt:lpstr>
      <vt:lpstr>Recomendaciones y Trabajos Futuros </vt:lpstr>
      <vt:lpstr>Recomendaciones y Trabajos Futuros </vt:lpstr>
      <vt:lpstr>Recomendaciones y Trabajos Futuros </vt:lpstr>
      <vt:lpstr>GRACIAS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Torres Villa</dc:creator>
  <cp:lastModifiedBy>Gabriel Torres Villa</cp:lastModifiedBy>
  <cp:revision>23</cp:revision>
  <dcterms:created xsi:type="dcterms:W3CDTF">2016-11-24T15:37:14Z</dcterms:created>
  <dcterms:modified xsi:type="dcterms:W3CDTF">2016-11-30T01:01:37Z</dcterms:modified>
</cp:coreProperties>
</file>