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9" r:id="rId2"/>
  </p:sldMasterIdLst>
  <p:notesMasterIdLst>
    <p:notesMasterId r:id="rId42"/>
  </p:notesMasterIdLst>
  <p:sldIdLst>
    <p:sldId id="287" r:id="rId3"/>
    <p:sldId id="288" r:id="rId4"/>
    <p:sldId id="289" r:id="rId5"/>
    <p:sldId id="290" r:id="rId6"/>
    <p:sldId id="291" r:id="rId7"/>
    <p:sldId id="296" r:id="rId8"/>
    <p:sldId id="293" r:id="rId9"/>
    <p:sldId id="346" r:id="rId10"/>
    <p:sldId id="347" r:id="rId11"/>
    <p:sldId id="342" r:id="rId12"/>
    <p:sldId id="356" r:id="rId13"/>
    <p:sldId id="357" r:id="rId14"/>
    <p:sldId id="358" r:id="rId15"/>
    <p:sldId id="343" r:id="rId16"/>
    <p:sldId id="344" r:id="rId17"/>
    <p:sldId id="359" r:id="rId18"/>
    <p:sldId id="360" r:id="rId19"/>
    <p:sldId id="361" r:id="rId20"/>
    <p:sldId id="362" r:id="rId21"/>
    <p:sldId id="363" r:id="rId22"/>
    <p:sldId id="364" r:id="rId23"/>
    <p:sldId id="365" r:id="rId24"/>
    <p:sldId id="366" r:id="rId25"/>
    <p:sldId id="329" r:id="rId26"/>
    <p:sldId id="335" r:id="rId27"/>
    <p:sldId id="337" r:id="rId28"/>
    <p:sldId id="338" r:id="rId29"/>
    <p:sldId id="336" r:id="rId30"/>
    <p:sldId id="339" r:id="rId31"/>
    <p:sldId id="340" r:id="rId32"/>
    <p:sldId id="295" r:id="rId33"/>
    <p:sldId id="331" r:id="rId34"/>
    <p:sldId id="327" r:id="rId35"/>
    <p:sldId id="332" r:id="rId36"/>
    <p:sldId id="326" r:id="rId37"/>
    <p:sldId id="301" r:id="rId38"/>
    <p:sldId id="324" r:id="rId39"/>
    <p:sldId id="315" r:id="rId40"/>
    <p:sldId id="325" r:id="rId4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33CCCC"/>
    <a:srgbClr val="CCFFFF"/>
    <a:srgbClr val="9999FF"/>
    <a:srgbClr val="CC99FF"/>
    <a:srgbClr val="CC66FF"/>
    <a:srgbClr val="CC00FF"/>
    <a:srgbClr val="AC1280"/>
    <a:srgbClr val="B37C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45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LVARO\Desktop\TESIS%20TEFFY\datos%20stefy.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ALVARO\Desktop\TESIS%20TEFFY\datos%20stefy.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LVARO\Desktop\TESIS%20TEFFY\datos%20stefy.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ALVARO\Desktop\TESIS%20TEFFY\datos%20stefy.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ALVARO\Desktop\TESIS%20TEFFY\datos%20stefy.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ALVARO\Desktop\TESIS%20TEFFY\datos%20stefy.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ALVARO\Desktop\TESIS%20TEFFY\datos%20stefy.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ALVARO\Desktop\TESIS%20TEFFY\datos%20stefy.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ALVARO\Desktop\TESIS%20TEFFY\datos%20stefy.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ALVARO\Desktop\TESIS%20TEFFY\datos%20stefy.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ALVARO\Desktop\TESIS%20TEFFY\datos%20stef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LVARO\Desktop\TESIS%20TEFFY\datos%20stefy.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ALVARO\Desktop\TESIS%20TEFFY\datos%20stefy.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ALVARO\Desktop\TESIS%20TEFFY\datos%20stefy.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ALVARO\Desktop\TESIS%20TEFFY\datos%20stefy.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ALVARO\Desktop\TESIS%20TEFFY\datos%20stefy.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ALVARO\Desktop\TESIS%20TEFFY\datos%20stef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LVARO\Desktop\TESIS%20TEFFY\datos%20stefy.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LVARO\Desktop\TESIS%20TEFFY\datos%20stefy.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LVARO\Desktop\TESIS%20TEFFY\datos%20stefy.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LVARO\Desktop\TESIS%20TEFFY\datos%20stefy.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LVARO\Desktop\TESIS%20TEFFY\datos%20stefy.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LVARO\Desktop\TESIS%20TEFFY\datos%20stefy.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LVARO\Desktop\TESIS%20TEFFY\datos%20stef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nissan!$O$3</c:f>
              <c:strCache>
                <c:ptCount val="1"/>
                <c:pt idx="0">
                  <c:v> Pasivo Total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nissan!$P$2:$S$2</c:f>
              <c:strCache>
                <c:ptCount val="4"/>
                <c:pt idx="0">
                  <c:v>Año 2012</c:v>
                </c:pt>
                <c:pt idx="1">
                  <c:v>Año 2013</c:v>
                </c:pt>
                <c:pt idx="2">
                  <c:v>Año 2014</c:v>
                </c:pt>
                <c:pt idx="3">
                  <c:v>Año 2015</c:v>
                </c:pt>
              </c:strCache>
            </c:strRef>
          </c:cat>
          <c:val>
            <c:numRef>
              <c:f>nissan!$P$3:$S$3</c:f>
              <c:numCache>
                <c:formatCode>_ * #,##0_ ;_ * \-#,##0_ ;_ * "-"??_ ;_ @_ </c:formatCode>
                <c:ptCount val="4"/>
                <c:pt idx="0">
                  <c:v>33548.481481481482</c:v>
                </c:pt>
                <c:pt idx="1">
                  <c:v>37500.57142857142</c:v>
                </c:pt>
                <c:pt idx="2">
                  <c:v>42558.807017543862</c:v>
                </c:pt>
                <c:pt idx="3">
                  <c:v>35390.793650793654</c:v>
                </c:pt>
              </c:numCache>
            </c:numRef>
          </c:val>
          <c:smooth val="0"/>
          <c:extLst xmlns:c16r2="http://schemas.microsoft.com/office/drawing/2015/06/chart">
            <c:ext xmlns:c16="http://schemas.microsoft.com/office/drawing/2014/chart" uri="{C3380CC4-5D6E-409C-BE32-E72D297353CC}">
              <c16:uniqueId val="{00000000-53F5-4EA9-B971-416252CC30CD}"/>
            </c:ext>
          </c:extLst>
        </c:ser>
        <c:ser>
          <c:idx val="1"/>
          <c:order val="1"/>
          <c:tx>
            <c:strRef>
              <c:f>nissan!$O$4</c:f>
              <c:strCache>
                <c:ptCount val="1"/>
                <c:pt idx="0">
                  <c:v> Patrimonio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nissan!$P$2:$S$2</c:f>
              <c:strCache>
                <c:ptCount val="4"/>
                <c:pt idx="0">
                  <c:v>Año 2012</c:v>
                </c:pt>
                <c:pt idx="1">
                  <c:v>Año 2013</c:v>
                </c:pt>
                <c:pt idx="2">
                  <c:v>Año 2014</c:v>
                </c:pt>
                <c:pt idx="3">
                  <c:v>Año 2015</c:v>
                </c:pt>
              </c:strCache>
            </c:strRef>
          </c:cat>
          <c:val>
            <c:numRef>
              <c:f>nissan!$P$4:$S$4</c:f>
              <c:numCache>
                <c:formatCode>_ * #,##0_ ;_ * \-#,##0_ ;_ * "-"??_ ;_ @_ </c:formatCode>
                <c:ptCount val="4"/>
                <c:pt idx="0">
                  <c:v>39383</c:v>
                </c:pt>
                <c:pt idx="1">
                  <c:v>47728</c:v>
                </c:pt>
                <c:pt idx="2">
                  <c:v>55133</c:v>
                </c:pt>
                <c:pt idx="3">
                  <c:v>60260</c:v>
                </c:pt>
              </c:numCache>
            </c:numRef>
          </c:val>
          <c:smooth val="0"/>
          <c:extLst xmlns:c16r2="http://schemas.microsoft.com/office/drawing/2015/06/chart">
            <c:ext xmlns:c16="http://schemas.microsoft.com/office/drawing/2014/chart" uri="{C3380CC4-5D6E-409C-BE32-E72D297353CC}">
              <c16:uniqueId val="{00000001-53F5-4EA9-B971-416252CC30CD}"/>
            </c:ext>
          </c:extLst>
        </c:ser>
        <c:ser>
          <c:idx val="2"/>
          <c:order val="2"/>
          <c:tx>
            <c:strRef>
              <c:f>nissan!$O$5</c:f>
              <c:strCache>
                <c:ptCount val="1"/>
                <c:pt idx="0">
                  <c:v> Activo Total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nissan!$P$2:$S$2</c:f>
              <c:strCache>
                <c:ptCount val="4"/>
                <c:pt idx="0">
                  <c:v>Año 2012</c:v>
                </c:pt>
                <c:pt idx="1">
                  <c:v>Año 2013</c:v>
                </c:pt>
                <c:pt idx="2">
                  <c:v>Año 2014</c:v>
                </c:pt>
                <c:pt idx="3">
                  <c:v>Año 2015</c:v>
                </c:pt>
              </c:strCache>
            </c:strRef>
          </c:cat>
          <c:val>
            <c:numRef>
              <c:f>nissan!$P$5:$S$5</c:f>
              <c:numCache>
                <c:formatCode>_ * #,##0_ ;_ * \-#,##0_ ;_ * "-"??_ ;_ @_ </c:formatCode>
                <c:ptCount val="4"/>
                <c:pt idx="0">
                  <c:v>72931.481481481474</c:v>
                </c:pt>
                <c:pt idx="1">
                  <c:v>85228.57142857142</c:v>
                </c:pt>
                <c:pt idx="2">
                  <c:v>96724.561403508778</c:v>
                </c:pt>
                <c:pt idx="3">
                  <c:v>95650.793650793654</c:v>
                </c:pt>
              </c:numCache>
            </c:numRef>
          </c:val>
          <c:smooth val="0"/>
          <c:extLst xmlns:c16r2="http://schemas.microsoft.com/office/drawing/2015/06/chart">
            <c:ext xmlns:c16="http://schemas.microsoft.com/office/drawing/2014/chart" uri="{C3380CC4-5D6E-409C-BE32-E72D297353CC}">
              <c16:uniqueId val="{00000002-53F5-4EA9-B971-416252CC30CD}"/>
            </c:ext>
          </c:extLst>
        </c:ser>
        <c:dLbls>
          <c:showLegendKey val="0"/>
          <c:showVal val="0"/>
          <c:showCatName val="0"/>
          <c:showSerName val="0"/>
          <c:showPercent val="0"/>
          <c:showBubbleSize val="0"/>
        </c:dLbls>
        <c:marker val="1"/>
        <c:smooth val="0"/>
        <c:axId val="118520064"/>
        <c:axId val="118550912"/>
      </c:lineChart>
      <c:catAx>
        <c:axId val="11852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18550912"/>
        <c:crosses val="autoZero"/>
        <c:auto val="1"/>
        <c:lblAlgn val="ctr"/>
        <c:lblOffset val="100"/>
        <c:noMultiLvlLbl val="0"/>
      </c:catAx>
      <c:valAx>
        <c:axId val="118550912"/>
        <c:scaling>
          <c:orientation val="minMax"/>
        </c:scaling>
        <c:delete val="0"/>
        <c:axPos val="l"/>
        <c:majorGridlines>
          <c:spPr>
            <a:ln w="9525" cap="flat" cmpd="sng" algn="ctr">
              <a:solidFill>
                <a:schemeClr val="tx1">
                  <a:lumMod val="15000"/>
                  <a:lumOff val="85000"/>
                </a:schemeClr>
              </a:solidFill>
              <a:round/>
            </a:ln>
            <a:effectLst/>
          </c:spPr>
        </c:majorGridlines>
        <c:numFmt formatCode="_ * #,##0_ ;_ * \-#,##0_ ;_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185200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encuesta!$B$32</c:f>
              <c:strCache>
                <c:ptCount val="1"/>
                <c:pt idx="0">
                  <c:v>Frecuencia</c:v>
                </c:pt>
              </c:strCache>
            </c:strRef>
          </c:tx>
          <c:spPr>
            <a:solidFill>
              <a:schemeClr val="accent1"/>
            </a:solidFill>
            <a:ln>
              <a:noFill/>
            </a:ln>
            <a:effectLst/>
          </c:spPr>
          <c:invertIfNegative val="0"/>
          <c:cat>
            <c:strRef>
              <c:f>encuesta!$A$33:$A$37</c:f>
              <c:strCache>
                <c:ptCount val="5"/>
                <c:pt idx="0">
                  <c:v>Empleado público</c:v>
                </c:pt>
                <c:pt idx="1">
                  <c:v>Empleado privado</c:v>
                </c:pt>
                <c:pt idx="2">
                  <c:v>Estudiante</c:v>
                </c:pt>
                <c:pt idx="3">
                  <c:v>No trabaja </c:v>
                </c:pt>
                <c:pt idx="4">
                  <c:v>Otro</c:v>
                </c:pt>
              </c:strCache>
            </c:strRef>
          </c:cat>
          <c:val>
            <c:numRef>
              <c:f>encuesta!$B$33:$B$37</c:f>
              <c:numCache>
                <c:formatCode>General</c:formatCode>
                <c:ptCount val="5"/>
                <c:pt idx="0">
                  <c:v>108</c:v>
                </c:pt>
                <c:pt idx="1">
                  <c:v>85</c:v>
                </c:pt>
                <c:pt idx="2">
                  <c:v>32</c:v>
                </c:pt>
                <c:pt idx="3">
                  <c:v>12</c:v>
                </c:pt>
                <c:pt idx="4">
                  <c:v>27</c:v>
                </c:pt>
              </c:numCache>
            </c:numRef>
          </c:val>
          <c:extLst xmlns:c16r2="http://schemas.microsoft.com/office/drawing/2015/06/chart">
            <c:ext xmlns:c16="http://schemas.microsoft.com/office/drawing/2014/chart" uri="{C3380CC4-5D6E-409C-BE32-E72D297353CC}">
              <c16:uniqueId val="{00000000-7FB4-4854-9D24-A287C41CA267}"/>
            </c:ext>
          </c:extLst>
        </c:ser>
        <c:dLbls>
          <c:showLegendKey val="0"/>
          <c:showVal val="0"/>
          <c:showCatName val="0"/>
          <c:showSerName val="0"/>
          <c:showPercent val="0"/>
          <c:showBubbleSize val="0"/>
        </c:dLbls>
        <c:gapWidth val="219"/>
        <c:overlap val="-27"/>
        <c:axId val="120517760"/>
        <c:axId val="120519296"/>
      </c:barChart>
      <c:catAx>
        <c:axId val="12051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0519296"/>
        <c:crosses val="autoZero"/>
        <c:auto val="1"/>
        <c:lblAlgn val="ctr"/>
        <c:lblOffset val="100"/>
        <c:noMultiLvlLbl val="0"/>
      </c:catAx>
      <c:valAx>
        <c:axId val="120519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051776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encuesta!$B$40</c:f>
              <c:strCache>
                <c:ptCount val="1"/>
                <c:pt idx="0">
                  <c:v>Frecuencia</c:v>
                </c:pt>
              </c:strCache>
            </c:strRef>
          </c:tx>
          <c:spPr>
            <a:solidFill>
              <a:schemeClr val="accent1"/>
            </a:solidFill>
            <a:ln>
              <a:noFill/>
            </a:ln>
            <a:effectLst/>
          </c:spPr>
          <c:invertIfNegative val="0"/>
          <c:cat>
            <c:strRef>
              <c:f>encuesta!$A$41:$A$46</c:f>
              <c:strCache>
                <c:ptCount val="6"/>
                <c:pt idx="0">
                  <c:v>Chevrolet</c:v>
                </c:pt>
                <c:pt idx="1">
                  <c:v>KIA</c:v>
                </c:pt>
                <c:pt idx="2">
                  <c:v>HYUNDAI</c:v>
                </c:pt>
                <c:pt idx="3">
                  <c:v>Nissan</c:v>
                </c:pt>
                <c:pt idx="4">
                  <c:v>Mazda </c:v>
                </c:pt>
                <c:pt idx="5">
                  <c:v>Otra</c:v>
                </c:pt>
              </c:strCache>
            </c:strRef>
          </c:cat>
          <c:val>
            <c:numRef>
              <c:f>encuesta!$B$41:$B$46</c:f>
              <c:numCache>
                <c:formatCode>General</c:formatCode>
                <c:ptCount val="6"/>
                <c:pt idx="0">
                  <c:v>139</c:v>
                </c:pt>
                <c:pt idx="1">
                  <c:v>28</c:v>
                </c:pt>
                <c:pt idx="2">
                  <c:v>24</c:v>
                </c:pt>
                <c:pt idx="3">
                  <c:v>18</c:v>
                </c:pt>
                <c:pt idx="4">
                  <c:v>14</c:v>
                </c:pt>
                <c:pt idx="5">
                  <c:v>41</c:v>
                </c:pt>
              </c:numCache>
            </c:numRef>
          </c:val>
          <c:extLst xmlns:c16r2="http://schemas.microsoft.com/office/drawing/2015/06/chart">
            <c:ext xmlns:c16="http://schemas.microsoft.com/office/drawing/2014/chart" uri="{C3380CC4-5D6E-409C-BE32-E72D297353CC}">
              <c16:uniqueId val="{00000000-182D-4E72-A1E3-80317FD1CC89}"/>
            </c:ext>
          </c:extLst>
        </c:ser>
        <c:dLbls>
          <c:showLegendKey val="0"/>
          <c:showVal val="0"/>
          <c:showCatName val="0"/>
          <c:showSerName val="0"/>
          <c:showPercent val="0"/>
          <c:showBubbleSize val="0"/>
        </c:dLbls>
        <c:gapWidth val="219"/>
        <c:overlap val="-27"/>
        <c:axId val="120543488"/>
        <c:axId val="120545280"/>
      </c:barChart>
      <c:catAx>
        <c:axId val="12054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0545280"/>
        <c:crosses val="autoZero"/>
        <c:auto val="1"/>
        <c:lblAlgn val="ctr"/>
        <c:lblOffset val="100"/>
        <c:noMultiLvlLbl val="0"/>
      </c:catAx>
      <c:valAx>
        <c:axId val="120545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05434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encuesta!$B$51</c:f>
              <c:strCache>
                <c:ptCount val="1"/>
                <c:pt idx="0">
                  <c:v>Frecuencia</c:v>
                </c:pt>
              </c:strCache>
            </c:strRef>
          </c:tx>
          <c:spPr>
            <a:solidFill>
              <a:schemeClr val="accent1"/>
            </a:solidFill>
            <a:ln>
              <a:noFill/>
            </a:ln>
            <a:effectLst/>
          </c:spPr>
          <c:invertIfNegative val="0"/>
          <c:cat>
            <c:strRef>
              <c:f>encuesta!$A$52:$A$53</c:f>
              <c:strCache>
                <c:ptCount val="2"/>
                <c:pt idx="0">
                  <c:v>PARTICULAR</c:v>
                </c:pt>
                <c:pt idx="1">
                  <c:v>DE ALQUILER</c:v>
                </c:pt>
              </c:strCache>
            </c:strRef>
          </c:cat>
          <c:val>
            <c:numRef>
              <c:f>encuesta!$B$52:$B$53</c:f>
              <c:numCache>
                <c:formatCode>General</c:formatCode>
                <c:ptCount val="2"/>
                <c:pt idx="0">
                  <c:v>237</c:v>
                </c:pt>
                <c:pt idx="1">
                  <c:v>27</c:v>
                </c:pt>
              </c:numCache>
            </c:numRef>
          </c:val>
          <c:extLst xmlns:c16r2="http://schemas.microsoft.com/office/drawing/2015/06/chart">
            <c:ext xmlns:c16="http://schemas.microsoft.com/office/drawing/2014/chart" uri="{C3380CC4-5D6E-409C-BE32-E72D297353CC}">
              <c16:uniqueId val="{00000000-A6F8-4A18-AB90-998A827206DD}"/>
            </c:ext>
          </c:extLst>
        </c:ser>
        <c:dLbls>
          <c:showLegendKey val="0"/>
          <c:showVal val="0"/>
          <c:showCatName val="0"/>
          <c:showSerName val="0"/>
          <c:showPercent val="0"/>
          <c:showBubbleSize val="0"/>
        </c:dLbls>
        <c:gapWidth val="219"/>
        <c:overlap val="-27"/>
        <c:axId val="120679424"/>
        <c:axId val="120689408"/>
      </c:barChart>
      <c:catAx>
        <c:axId val="12067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0689408"/>
        <c:crosses val="autoZero"/>
        <c:auto val="1"/>
        <c:lblAlgn val="ctr"/>
        <c:lblOffset val="100"/>
        <c:noMultiLvlLbl val="0"/>
      </c:catAx>
      <c:valAx>
        <c:axId val="120689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067942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encuesta!$B$57</c:f>
              <c:strCache>
                <c:ptCount val="1"/>
                <c:pt idx="0">
                  <c:v>Frecuencia</c:v>
                </c:pt>
              </c:strCache>
            </c:strRef>
          </c:tx>
          <c:spPr>
            <a:solidFill>
              <a:schemeClr val="accent1"/>
            </a:solidFill>
            <a:ln>
              <a:noFill/>
            </a:ln>
            <a:effectLst/>
          </c:spPr>
          <c:invertIfNegative val="0"/>
          <c:cat>
            <c:strRef>
              <c:f>encuesta!$A$58:$A$62</c:f>
              <c:strCache>
                <c:ptCount val="5"/>
                <c:pt idx="0">
                  <c:v>Menor al año 2000</c:v>
                </c:pt>
                <c:pt idx="1">
                  <c:v>2000 a 2005</c:v>
                </c:pt>
                <c:pt idx="2">
                  <c:v>2006 a 2010</c:v>
                </c:pt>
                <c:pt idx="3">
                  <c:v>2010 a 2015</c:v>
                </c:pt>
                <c:pt idx="4">
                  <c:v>2016 a 2017</c:v>
                </c:pt>
              </c:strCache>
            </c:strRef>
          </c:cat>
          <c:val>
            <c:numRef>
              <c:f>encuesta!$B$58:$B$62</c:f>
              <c:numCache>
                <c:formatCode>General</c:formatCode>
                <c:ptCount val="5"/>
                <c:pt idx="0">
                  <c:v>33</c:v>
                </c:pt>
                <c:pt idx="1">
                  <c:v>91</c:v>
                </c:pt>
                <c:pt idx="2">
                  <c:v>72</c:v>
                </c:pt>
                <c:pt idx="3">
                  <c:v>60</c:v>
                </c:pt>
                <c:pt idx="4">
                  <c:v>8</c:v>
                </c:pt>
              </c:numCache>
            </c:numRef>
          </c:val>
          <c:extLst xmlns:c16r2="http://schemas.microsoft.com/office/drawing/2015/06/chart">
            <c:ext xmlns:c16="http://schemas.microsoft.com/office/drawing/2014/chart" uri="{C3380CC4-5D6E-409C-BE32-E72D297353CC}">
              <c16:uniqueId val="{00000000-6BC6-438D-87AC-8F51B34D8F90}"/>
            </c:ext>
          </c:extLst>
        </c:ser>
        <c:dLbls>
          <c:showLegendKey val="0"/>
          <c:showVal val="0"/>
          <c:showCatName val="0"/>
          <c:showSerName val="0"/>
          <c:showPercent val="0"/>
          <c:showBubbleSize val="0"/>
        </c:dLbls>
        <c:gapWidth val="219"/>
        <c:overlap val="-27"/>
        <c:axId val="121119104"/>
        <c:axId val="121120640"/>
      </c:barChart>
      <c:catAx>
        <c:axId val="12111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1120640"/>
        <c:crosses val="autoZero"/>
        <c:auto val="1"/>
        <c:lblAlgn val="ctr"/>
        <c:lblOffset val="100"/>
        <c:noMultiLvlLbl val="0"/>
      </c:catAx>
      <c:valAx>
        <c:axId val="121120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111910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encuesta!$B$66</c:f>
              <c:strCache>
                <c:ptCount val="1"/>
                <c:pt idx="0">
                  <c:v>Frecuencia</c:v>
                </c:pt>
              </c:strCache>
            </c:strRef>
          </c:tx>
          <c:spPr>
            <a:solidFill>
              <a:schemeClr val="accent1"/>
            </a:solidFill>
            <a:ln>
              <a:noFill/>
            </a:ln>
            <a:effectLst/>
          </c:spPr>
          <c:invertIfNegative val="0"/>
          <c:cat>
            <c:strRef>
              <c:f>encuesta!$A$67:$A$71</c:f>
              <c:strCache>
                <c:ptCount val="5"/>
                <c:pt idx="0">
                  <c:v>Menos de $ 10.000</c:v>
                </c:pt>
                <c:pt idx="1">
                  <c:v>10.001 a 15.000</c:v>
                </c:pt>
                <c:pt idx="2">
                  <c:v>15.001 a 20.000</c:v>
                </c:pt>
                <c:pt idx="3">
                  <c:v>20.001 a 25.000</c:v>
                </c:pt>
                <c:pt idx="4">
                  <c:v>Más de $25.000</c:v>
                </c:pt>
              </c:strCache>
            </c:strRef>
          </c:cat>
          <c:val>
            <c:numRef>
              <c:f>encuesta!$B$67:$B$71</c:f>
              <c:numCache>
                <c:formatCode>General</c:formatCode>
                <c:ptCount val="5"/>
                <c:pt idx="0">
                  <c:v>8</c:v>
                </c:pt>
                <c:pt idx="1">
                  <c:v>50</c:v>
                </c:pt>
                <c:pt idx="2">
                  <c:v>73</c:v>
                </c:pt>
                <c:pt idx="3">
                  <c:v>101</c:v>
                </c:pt>
                <c:pt idx="4">
                  <c:v>32</c:v>
                </c:pt>
              </c:numCache>
            </c:numRef>
          </c:val>
          <c:extLst xmlns:c16r2="http://schemas.microsoft.com/office/drawing/2015/06/chart">
            <c:ext xmlns:c16="http://schemas.microsoft.com/office/drawing/2014/chart" uri="{C3380CC4-5D6E-409C-BE32-E72D297353CC}">
              <c16:uniqueId val="{00000000-6CE6-40DB-A804-0F390E0E1478}"/>
            </c:ext>
          </c:extLst>
        </c:ser>
        <c:dLbls>
          <c:showLegendKey val="0"/>
          <c:showVal val="0"/>
          <c:showCatName val="0"/>
          <c:showSerName val="0"/>
          <c:showPercent val="0"/>
          <c:showBubbleSize val="0"/>
        </c:dLbls>
        <c:gapWidth val="219"/>
        <c:overlap val="-27"/>
        <c:axId val="121140736"/>
        <c:axId val="121142272"/>
      </c:barChart>
      <c:catAx>
        <c:axId val="121140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1142272"/>
        <c:crosses val="autoZero"/>
        <c:auto val="1"/>
        <c:lblAlgn val="ctr"/>
        <c:lblOffset val="100"/>
        <c:noMultiLvlLbl val="0"/>
      </c:catAx>
      <c:valAx>
        <c:axId val="121142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114073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encuesta!$B$75</c:f>
              <c:strCache>
                <c:ptCount val="1"/>
                <c:pt idx="0">
                  <c:v>Frecuencia</c:v>
                </c:pt>
              </c:strCache>
            </c:strRef>
          </c:tx>
          <c:spPr>
            <a:solidFill>
              <a:schemeClr val="accent1"/>
            </a:solidFill>
            <a:ln>
              <a:noFill/>
            </a:ln>
            <a:effectLst/>
          </c:spPr>
          <c:invertIfNegative val="0"/>
          <c:cat>
            <c:strRef>
              <c:f>encuesta!$A$76:$A$77</c:f>
              <c:strCache>
                <c:ptCount val="2"/>
                <c:pt idx="0">
                  <c:v>SI</c:v>
                </c:pt>
                <c:pt idx="1">
                  <c:v>NO</c:v>
                </c:pt>
              </c:strCache>
            </c:strRef>
          </c:cat>
          <c:val>
            <c:numRef>
              <c:f>encuesta!$B$76:$B$77</c:f>
              <c:numCache>
                <c:formatCode>General</c:formatCode>
                <c:ptCount val="2"/>
                <c:pt idx="0">
                  <c:v>212</c:v>
                </c:pt>
                <c:pt idx="1">
                  <c:v>52</c:v>
                </c:pt>
              </c:numCache>
            </c:numRef>
          </c:val>
          <c:extLst xmlns:c16r2="http://schemas.microsoft.com/office/drawing/2015/06/chart">
            <c:ext xmlns:c16="http://schemas.microsoft.com/office/drawing/2014/chart" uri="{C3380CC4-5D6E-409C-BE32-E72D297353CC}">
              <c16:uniqueId val="{00000000-FBCE-4694-88E1-E454A1B69A12}"/>
            </c:ext>
          </c:extLst>
        </c:ser>
        <c:dLbls>
          <c:showLegendKey val="0"/>
          <c:showVal val="0"/>
          <c:showCatName val="0"/>
          <c:showSerName val="0"/>
          <c:showPercent val="0"/>
          <c:showBubbleSize val="0"/>
        </c:dLbls>
        <c:gapWidth val="219"/>
        <c:overlap val="-27"/>
        <c:axId val="120899840"/>
        <c:axId val="120901632"/>
      </c:barChart>
      <c:catAx>
        <c:axId val="120899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0901632"/>
        <c:crosses val="autoZero"/>
        <c:auto val="1"/>
        <c:lblAlgn val="ctr"/>
        <c:lblOffset val="100"/>
        <c:noMultiLvlLbl val="0"/>
      </c:catAx>
      <c:valAx>
        <c:axId val="120901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089984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encuesta!$B$81</c:f>
              <c:strCache>
                <c:ptCount val="1"/>
                <c:pt idx="0">
                  <c:v>Frecuencia</c:v>
                </c:pt>
              </c:strCache>
            </c:strRef>
          </c:tx>
          <c:spPr>
            <a:solidFill>
              <a:schemeClr val="accent1"/>
            </a:solidFill>
            <a:ln>
              <a:noFill/>
            </a:ln>
            <a:effectLst/>
          </c:spPr>
          <c:invertIfNegative val="0"/>
          <c:cat>
            <c:strRef>
              <c:f>encuesta!$A$82:$A$87</c:f>
              <c:strCache>
                <c:ptCount val="6"/>
                <c:pt idx="0">
                  <c:v>Impuestos</c:v>
                </c:pt>
                <c:pt idx="1">
                  <c:v>Cupos de importación</c:v>
                </c:pt>
                <c:pt idx="2">
                  <c:v>Vehículo importado</c:v>
                </c:pt>
                <c:pt idx="3">
                  <c:v>Seguros altos</c:v>
                </c:pt>
                <c:pt idx="4">
                  <c:v>Costo del financiamiento</c:v>
                </c:pt>
                <c:pt idx="5">
                  <c:v>Otros</c:v>
                </c:pt>
              </c:strCache>
            </c:strRef>
          </c:cat>
          <c:val>
            <c:numRef>
              <c:f>encuesta!$B$82:$B$87</c:f>
              <c:numCache>
                <c:formatCode>General</c:formatCode>
                <c:ptCount val="6"/>
                <c:pt idx="0">
                  <c:v>106</c:v>
                </c:pt>
                <c:pt idx="1">
                  <c:v>61</c:v>
                </c:pt>
                <c:pt idx="2">
                  <c:v>24</c:v>
                </c:pt>
                <c:pt idx="3">
                  <c:v>5</c:v>
                </c:pt>
                <c:pt idx="4">
                  <c:v>14</c:v>
                </c:pt>
                <c:pt idx="5">
                  <c:v>2</c:v>
                </c:pt>
              </c:numCache>
            </c:numRef>
          </c:val>
          <c:extLst xmlns:c16r2="http://schemas.microsoft.com/office/drawing/2015/06/chart">
            <c:ext xmlns:c16="http://schemas.microsoft.com/office/drawing/2014/chart" uri="{C3380CC4-5D6E-409C-BE32-E72D297353CC}">
              <c16:uniqueId val="{00000000-EDAB-4291-945F-7DE68B9E271F}"/>
            </c:ext>
          </c:extLst>
        </c:ser>
        <c:dLbls>
          <c:showLegendKey val="0"/>
          <c:showVal val="0"/>
          <c:showCatName val="0"/>
          <c:showSerName val="0"/>
          <c:showPercent val="0"/>
          <c:showBubbleSize val="0"/>
        </c:dLbls>
        <c:gapWidth val="219"/>
        <c:overlap val="-27"/>
        <c:axId val="121049472"/>
        <c:axId val="121051008"/>
      </c:barChart>
      <c:catAx>
        <c:axId val="12104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1051008"/>
        <c:crosses val="autoZero"/>
        <c:auto val="1"/>
        <c:lblAlgn val="ctr"/>
        <c:lblOffset val="100"/>
        <c:noMultiLvlLbl val="0"/>
      </c:catAx>
      <c:valAx>
        <c:axId val="121051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104947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encuesta!$B$91</c:f>
              <c:strCache>
                <c:ptCount val="1"/>
                <c:pt idx="0">
                  <c:v>Frecuencia</c:v>
                </c:pt>
              </c:strCache>
            </c:strRef>
          </c:tx>
          <c:spPr>
            <a:solidFill>
              <a:schemeClr val="accent1"/>
            </a:solidFill>
            <a:ln>
              <a:noFill/>
            </a:ln>
            <a:effectLst/>
          </c:spPr>
          <c:invertIfNegative val="0"/>
          <c:cat>
            <c:strRef>
              <c:f>encuesta!$A$92:$A$93</c:f>
              <c:strCache>
                <c:ptCount val="2"/>
                <c:pt idx="0">
                  <c:v>SI</c:v>
                </c:pt>
                <c:pt idx="1">
                  <c:v>NO</c:v>
                </c:pt>
              </c:strCache>
            </c:strRef>
          </c:cat>
          <c:val>
            <c:numRef>
              <c:f>encuesta!$B$92:$B$93</c:f>
              <c:numCache>
                <c:formatCode>General</c:formatCode>
                <c:ptCount val="2"/>
                <c:pt idx="0">
                  <c:v>28</c:v>
                </c:pt>
                <c:pt idx="1">
                  <c:v>236</c:v>
                </c:pt>
              </c:numCache>
            </c:numRef>
          </c:val>
          <c:extLst xmlns:c16r2="http://schemas.microsoft.com/office/drawing/2015/06/chart">
            <c:ext xmlns:c16="http://schemas.microsoft.com/office/drawing/2014/chart" uri="{C3380CC4-5D6E-409C-BE32-E72D297353CC}">
              <c16:uniqueId val="{00000000-9107-4371-9EA9-ADF7E6F9BEAE}"/>
            </c:ext>
          </c:extLst>
        </c:ser>
        <c:dLbls>
          <c:showLegendKey val="0"/>
          <c:showVal val="0"/>
          <c:showCatName val="0"/>
          <c:showSerName val="0"/>
          <c:showPercent val="0"/>
          <c:showBubbleSize val="0"/>
        </c:dLbls>
        <c:gapWidth val="219"/>
        <c:overlap val="-27"/>
        <c:axId val="121091968"/>
        <c:axId val="121093504"/>
      </c:barChart>
      <c:catAx>
        <c:axId val="1210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1093504"/>
        <c:crosses val="autoZero"/>
        <c:auto val="1"/>
        <c:lblAlgn val="ctr"/>
        <c:lblOffset val="100"/>
        <c:noMultiLvlLbl val="0"/>
      </c:catAx>
      <c:valAx>
        <c:axId val="121093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109196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encuesta!$B$96</c:f>
              <c:strCache>
                <c:ptCount val="1"/>
                <c:pt idx="0">
                  <c:v>Frecuencia</c:v>
                </c:pt>
              </c:strCache>
            </c:strRef>
          </c:tx>
          <c:spPr>
            <a:solidFill>
              <a:schemeClr val="accent1"/>
            </a:solidFill>
            <a:ln>
              <a:noFill/>
            </a:ln>
            <a:effectLst/>
          </c:spPr>
          <c:invertIfNegative val="0"/>
          <c:cat>
            <c:strRef>
              <c:f>encuesta!$A$97:$A$103</c:f>
              <c:strCache>
                <c:ptCount val="7"/>
                <c:pt idx="0">
                  <c:v>Crisis país</c:v>
                </c:pt>
                <c:pt idx="1">
                  <c:v>Comprar un vehículo nuevo</c:v>
                </c:pt>
                <c:pt idx="2">
                  <c:v>Comprar vehículo usado</c:v>
                </c:pt>
                <c:pt idx="3">
                  <c:v>Altos costos de mantenimiento</c:v>
                </c:pt>
                <c:pt idx="4">
                  <c:v>No tiene empleo</c:v>
                </c:pt>
                <c:pt idx="5">
                  <c:v>Necesidades del hogar</c:v>
                </c:pt>
                <c:pt idx="6">
                  <c:v>Otras</c:v>
                </c:pt>
              </c:strCache>
            </c:strRef>
          </c:cat>
          <c:val>
            <c:numRef>
              <c:f>encuesta!$B$97:$B$103</c:f>
              <c:numCache>
                <c:formatCode>General</c:formatCode>
                <c:ptCount val="7"/>
                <c:pt idx="0">
                  <c:v>6</c:v>
                </c:pt>
                <c:pt idx="1">
                  <c:v>1</c:v>
                </c:pt>
                <c:pt idx="2">
                  <c:v>2</c:v>
                </c:pt>
                <c:pt idx="3">
                  <c:v>6</c:v>
                </c:pt>
                <c:pt idx="4">
                  <c:v>4</c:v>
                </c:pt>
                <c:pt idx="5">
                  <c:v>8</c:v>
                </c:pt>
                <c:pt idx="6">
                  <c:v>1</c:v>
                </c:pt>
              </c:numCache>
            </c:numRef>
          </c:val>
          <c:extLst xmlns:c16r2="http://schemas.microsoft.com/office/drawing/2015/06/chart">
            <c:ext xmlns:c16="http://schemas.microsoft.com/office/drawing/2014/chart" uri="{C3380CC4-5D6E-409C-BE32-E72D297353CC}">
              <c16:uniqueId val="{00000000-A3F0-4B73-89DC-231A15D9EFF3}"/>
            </c:ext>
          </c:extLst>
        </c:ser>
        <c:dLbls>
          <c:showLegendKey val="0"/>
          <c:showVal val="0"/>
          <c:showCatName val="0"/>
          <c:showSerName val="0"/>
          <c:showPercent val="0"/>
          <c:showBubbleSize val="0"/>
        </c:dLbls>
        <c:gapWidth val="219"/>
        <c:overlap val="-27"/>
        <c:axId val="121644928"/>
        <c:axId val="121646464"/>
      </c:barChart>
      <c:catAx>
        <c:axId val="12164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1646464"/>
        <c:crosses val="autoZero"/>
        <c:auto val="1"/>
        <c:lblAlgn val="ctr"/>
        <c:lblOffset val="100"/>
        <c:noMultiLvlLbl val="0"/>
      </c:catAx>
      <c:valAx>
        <c:axId val="121646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164492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encuesta!$B$106</c:f>
              <c:strCache>
                <c:ptCount val="1"/>
                <c:pt idx="0">
                  <c:v>Frecuencia</c:v>
                </c:pt>
              </c:strCache>
            </c:strRef>
          </c:tx>
          <c:spPr>
            <a:solidFill>
              <a:schemeClr val="accent1"/>
            </a:solidFill>
            <a:ln>
              <a:noFill/>
            </a:ln>
            <a:effectLst/>
          </c:spPr>
          <c:invertIfNegative val="0"/>
          <c:cat>
            <c:strRef>
              <c:f>encuesta!$A$107:$A$111</c:f>
              <c:strCache>
                <c:ptCount val="5"/>
                <c:pt idx="0">
                  <c:v>No podría comprar otro vehículo</c:v>
                </c:pt>
                <c:pt idx="1">
                  <c:v>No tiene necesidad de hacerlo</c:v>
                </c:pt>
                <c:pt idx="2">
                  <c:v>Es nuevo</c:v>
                </c:pt>
                <c:pt idx="3">
                  <c:v>Es su patrimonio</c:v>
                </c:pt>
                <c:pt idx="4">
                  <c:v>Otras</c:v>
                </c:pt>
              </c:strCache>
            </c:strRef>
          </c:cat>
          <c:val>
            <c:numRef>
              <c:f>encuesta!$B$107:$B$111</c:f>
              <c:numCache>
                <c:formatCode>General</c:formatCode>
                <c:ptCount val="5"/>
                <c:pt idx="0">
                  <c:v>107</c:v>
                </c:pt>
                <c:pt idx="1">
                  <c:v>18</c:v>
                </c:pt>
                <c:pt idx="2">
                  <c:v>71</c:v>
                </c:pt>
                <c:pt idx="3">
                  <c:v>36</c:v>
                </c:pt>
                <c:pt idx="4">
                  <c:v>4</c:v>
                </c:pt>
              </c:numCache>
            </c:numRef>
          </c:val>
          <c:extLst xmlns:c16r2="http://schemas.microsoft.com/office/drawing/2015/06/chart">
            <c:ext xmlns:c16="http://schemas.microsoft.com/office/drawing/2014/chart" uri="{C3380CC4-5D6E-409C-BE32-E72D297353CC}">
              <c16:uniqueId val="{00000000-9F0C-4CFB-A626-CEBFFB95B875}"/>
            </c:ext>
          </c:extLst>
        </c:ser>
        <c:dLbls>
          <c:showLegendKey val="0"/>
          <c:showVal val="0"/>
          <c:showCatName val="0"/>
          <c:showSerName val="0"/>
          <c:showPercent val="0"/>
          <c:showBubbleSize val="0"/>
        </c:dLbls>
        <c:gapWidth val="219"/>
        <c:overlap val="-27"/>
        <c:axId val="121675136"/>
        <c:axId val="121586816"/>
      </c:barChart>
      <c:catAx>
        <c:axId val="12167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1586816"/>
        <c:crosses val="autoZero"/>
        <c:auto val="1"/>
        <c:lblAlgn val="ctr"/>
        <c:lblOffset val="100"/>
        <c:noMultiLvlLbl val="0"/>
      </c:catAx>
      <c:valAx>
        <c:axId val="121586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167513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nissan!$H$12</c:f>
              <c:strCache>
                <c:ptCount val="1"/>
                <c:pt idx="0">
                  <c:v>Ingresos</c:v>
                </c:pt>
              </c:strCache>
            </c:strRef>
          </c:tx>
          <c:spPr>
            <a:ln w="28575" cap="rnd">
              <a:solidFill>
                <a:schemeClr val="accent1"/>
              </a:solidFill>
              <a:round/>
            </a:ln>
            <a:effectLst/>
          </c:spPr>
          <c:marker>
            <c:symbol val="none"/>
          </c:marker>
          <c:cat>
            <c:strRef>
              <c:f>nissan!$I$11:$L$11</c:f>
              <c:strCache>
                <c:ptCount val="4"/>
                <c:pt idx="0">
                  <c:v>Año 2012</c:v>
                </c:pt>
                <c:pt idx="1">
                  <c:v>Año 2013</c:v>
                </c:pt>
                <c:pt idx="2">
                  <c:v>Año 2014</c:v>
                </c:pt>
                <c:pt idx="3">
                  <c:v>Año 2015</c:v>
                </c:pt>
              </c:strCache>
            </c:strRef>
          </c:cat>
          <c:val>
            <c:numRef>
              <c:f>nissan!$I$12:$L$12</c:f>
              <c:numCache>
                <c:formatCode>General</c:formatCode>
                <c:ptCount val="4"/>
                <c:pt idx="0">
                  <c:v>187953</c:v>
                </c:pt>
                <c:pt idx="1">
                  <c:v>201390</c:v>
                </c:pt>
                <c:pt idx="2">
                  <c:v>210687</c:v>
                </c:pt>
                <c:pt idx="3">
                  <c:v>157062</c:v>
                </c:pt>
              </c:numCache>
            </c:numRef>
          </c:val>
          <c:smooth val="0"/>
          <c:extLst xmlns:c16r2="http://schemas.microsoft.com/office/drawing/2015/06/chart">
            <c:ext xmlns:c16="http://schemas.microsoft.com/office/drawing/2014/chart" uri="{C3380CC4-5D6E-409C-BE32-E72D297353CC}">
              <c16:uniqueId val="{00000000-7FBF-41E0-B796-089AC0BF11C8}"/>
            </c:ext>
          </c:extLst>
        </c:ser>
        <c:ser>
          <c:idx val="1"/>
          <c:order val="1"/>
          <c:tx>
            <c:strRef>
              <c:f>nissan!$H$13</c:f>
              <c:strCache>
                <c:ptCount val="1"/>
                <c:pt idx="0">
                  <c:v>Costo de ventas</c:v>
                </c:pt>
              </c:strCache>
            </c:strRef>
          </c:tx>
          <c:spPr>
            <a:ln w="28575" cap="rnd">
              <a:solidFill>
                <a:schemeClr val="accent2"/>
              </a:solidFill>
              <a:round/>
            </a:ln>
            <a:effectLst/>
          </c:spPr>
          <c:marker>
            <c:symbol val="none"/>
          </c:marker>
          <c:cat>
            <c:strRef>
              <c:f>nissan!$I$11:$L$11</c:f>
              <c:strCache>
                <c:ptCount val="4"/>
                <c:pt idx="0">
                  <c:v>Año 2012</c:v>
                </c:pt>
                <c:pt idx="1">
                  <c:v>Año 2013</c:v>
                </c:pt>
                <c:pt idx="2">
                  <c:v>Año 2014</c:v>
                </c:pt>
                <c:pt idx="3">
                  <c:v>Año 2015</c:v>
                </c:pt>
              </c:strCache>
            </c:strRef>
          </c:cat>
          <c:val>
            <c:numRef>
              <c:f>nissan!$I$13:$L$13</c:f>
              <c:numCache>
                <c:formatCode>General</c:formatCode>
                <c:ptCount val="4"/>
                <c:pt idx="0">
                  <c:v>151490.11800000002</c:v>
                </c:pt>
                <c:pt idx="1">
                  <c:v>159299.49</c:v>
                </c:pt>
                <c:pt idx="2">
                  <c:v>166232.04300000001</c:v>
                </c:pt>
                <c:pt idx="3">
                  <c:v>117953.56200000001</c:v>
                </c:pt>
              </c:numCache>
            </c:numRef>
          </c:val>
          <c:smooth val="0"/>
          <c:extLst xmlns:c16r2="http://schemas.microsoft.com/office/drawing/2015/06/chart">
            <c:ext xmlns:c16="http://schemas.microsoft.com/office/drawing/2014/chart" uri="{C3380CC4-5D6E-409C-BE32-E72D297353CC}">
              <c16:uniqueId val="{00000001-7FBF-41E0-B796-089AC0BF11C8}"/>
            </c:ext>
          </c:extLst>
        </c:ser>
        <c:ser>
          <c:idx val="2"/>
          <c:order val="2"/>
          <c:tx>
            <c:strRef>
              <c:f>nissan!$H$14</c:f>
              <c:strCache>
                <c:ptCount val="1"/>
                <c:pt idx="0">
                  <c:v>Otros Egresos/ingresos</c:v>
                </c:pt>
              </c:strCache>
            </c:strRef>
          </c:tx>
          <c:spPr>
            <a:ln w="28575" cap="rnd">
              <a:solidFill>
                <a:schemeClr val="accent3"/>
              </a:solidFill>
              <a:round/>
            </a:ln>
            <a:effectLst/>
          </c:spPr>
          <c:marker>
            <c:symbol val="none"/>
          </c:marker>
          <c:cat>
            <c:strRef>
              <c:f>nissan!$I$11:$L$11</c:f>
              <c:strCache>
                <c:ptCount val="4"/>
                <c:pt idx="0">
                  <c:v>Año 2012</c:v>
                </c:pt>
                <c:pt idx="1">
                  <c:v>Año 2013</c:v>
                </c:pt>
                <c:pt idx="2">
                  <c:v>Año 2014</c:v>
                </c:pt>
                <c:pt idx="3">
                  <c:v>Año 2015</c:v>
                </c:pt>
              </c:strCache>
            </c:strRef>
          </c:cat>
          <c:val>
            <c:numRef>
              <c:f>nissan!$I$14:$L$14</c:f>
              <c:numCache>
                <c:formatCode>General</c:formatCode>
                <c:ptCount val="4"/>
                <c:pt idx="0">
                  <c:v>28939.881999999998</c:v>
                </c:pt>
                <c:pt idx="1">
                  <c:v>33651.509999999995</c:v>
                </c:pt>
                <c:pt idx="2">
                  <c:v>35236.957000000002</c:v>
                </c:pt>
                <c:pt idx="3">
                  <c:v>33145.438000000002</c:v>
                </c:pt>
              </c:numCache>
            </c:numRef>
          </c:val>
          <c:smooth val="0"/>
          <c:extLst xmlns:c16r2="http://schemas.microsoft.com/office/drawing/2015/06/chart">
            <c:ext xmlns:c16="http://schemas.microsoft.com/office/drawing/2014/chart" uri="{C3380CC4-5D6E-409C-BE32-E72D297353CC}">
              <c16:uniqueId val="{00000002-7FBF-41E0-B796-089AC0BF11C8}"/>
            </c:ext>
          </c:extLst>
        </c:ser>
        <c:ser>
          <c:idx val="3"/>
          <c:order val="3"/>
          <c:tx>
            <c:strRef>
              <c:f>nissan!$H$15</c:f>
              <c:strCache>
                <c:ptCount val="1"/>
                <c:pt idx="0">
                  <c:v>Utilidad</c:v>
                </c:pt>
              </c:strCache>
            </c:strRef>
          </c:tx>
          <c:spPr>
            <a:ln w="28575" cap="rnd">
              <a:solidFill>
                <a:schemeClr val="accent4"/>
              </a:solidFill>
              <a:round/>
            </a:ln>
            <a:effectLst/>
          </c:spPr>
          <c:marker>
            <c:symbol val="none"/>
          </c:marker>
          <c:cat>
            <c:strRef>
              <c:f>nissan!$I$11:$L$11</c:f>
              <c:strCache>
                <c:ptCount val="4"/>
                <c:pt idx="0">
                  <c:v>Año 2012</c:v>
                </c:pt>
                <c:pt idx="1">
                  <c:v>Año 2013</c:v>
                </c:pt>
                <c:pt idx="2">
                  <c:v>Año 2014</c:v>
                </c:pt>
                <c:pt idx="3">
                  <c:v>Año 2015</c:v>
                </c:pt>
              </c:strCache>
            </c:strRef>
          </c:cat>
          <c:val>
            <c:numRef>
              <c:f>nissan!$I$15:$L$15</c:f>
              <c:numCache>
                <c:formatCode>General</c:formatCode>
                <c:ptCount val="4"/>
                <c:pt idx="0">
                  <c:v>7523</c:v>
                </c:pt>
                <c:pt idx="1">
                  <c:v>8439</c:v>
                </c:pt>
                <c:pt idx="2">
                  <c:v>9218</c:v>
                </c:pt>
                <c:pt idx="3">
                  <c:v>5963</c:v>
                </c:pt>
              </c:numCache>
            </c:numRef>
          </c:val>
          <c:smooth val="0"/>
          <c:extLst xmlns:c16r2="http://schemas.microsoft.com/office/drawing/2015/06/chart">
            <c:ext xmlns:c16="http://schemas.microsoft.com/office/drawing/2014/chart" uri="{C3380CC4-5D6E-409C-BE32-E72D297353CC}">
              <c16:uniqueId val="{00000003-7FBF-41E0-B796-089AC0BF11C8}"/>
            </c:ext>
          </c:extLst>
        </c:ser>
        <c:dLbls>
          <c:showLegendKey val="0"/>
          <c:showVal val="0"/>
          <c:showCatName val="0"/>
          <c:showSerName val="0"/>
          <c:showPercent val="0"/>
          <c:showBubbleSize val="0"/>
        </c:dLbls>
        <c:marker val="1"/>
        <c:smooth val="0"/>
        <c:axId val="118595584"/>
        <c:axId val="118597120"/>
      </c:lineChart>
      <c:catAx>
        <c:axId val="11859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18597120"/>
        <c:crosses val="autoZero"/>
        <c:auto val="1"/>
        <c:lblAlgn val="ctr"/>
        <c:lblOffset val="100"/>
        <c:noMultiLvlLbl val="0"/>
      </c:catAx>
      <c:valAx>
        <c:axId val="118597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185955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encuesta!$B$125</c:f>
              <c:strCache>
                <c:ptCount val="1"/>
                <c:pt idx="0">
                  <c:v>Frecuencia</c:v>
                </c:pt>
              </c:strCache>
            </c:strRef>
          </c:tx>
          <c:spPr>
            <a:solidFill>
              <a:schemeClr val="accent1"/>
            </a:solidFill>
            <a:ln>
              <a:noFill/>
            </a:ln>
            <a:effectLst/>
          </c:spPr>
          <c:invertIfNegative val="0"/>
          <c:cat>
            <c:strRef>
              <c:f>encuesta!$A$126:$A$127</c:f>
              <c:strCache>
                <c:ptCount val="2"/>
                <c:pt idx="0">
                  <c:v>SI</c:v>
                </c:pt>
                <c:pt idx="1">
                  <c:v>NO</c:v>
                </c:pt>
              </c:strCache>
            </c:strRef>
          </c:cat>
          <c:val>
            <c:numRef>
              <c:f>encuesta!$B$126:$B$127</c:f>
              <c:numCache>
                <c:formatCode>General</c:formatCode>
                <c:ptCount val="2"/>
                <c:pt idx="0">
                  <c:v>240</c:v>
                </c:pt>
                <c:pt idx="1">
                  <c:v>24</c:v>
                </c:pt>
              </c:numCache>
            </c:numRef>
          </c:val>
          <c:extLst xmlns:c16r2="http://schemas.microsoft.com/office/drawing/2015/06/chart">
            <c:ext xmlns:c16="http://schemas.microsoft.com/office/drawing/2014/chart" uri="{C3380CC4-5D6E-409C-BE32-E72D297353CC}">
              <c16:uniqueId val="{00000000-99AE-4B18-B754-43C6FE30144E}"/>
            </c:ext>
          </c:extLst>
        </c:ser>
        <c:dLbls>
          <c:showLegendKey val="0"/>
          <c:showVal val="0"/>
          <c:showCatName val="0"/>
          <c:showSerName val="0"/>
          <c:showPercent val="0"/>
          <c:showBubbleSize val="0"/>
        </c:dLbls>
        <c:gapWidth val="219"/>
        <c:overlap val="-27"/>
        <c:axId val="121619584"/>
        <c:axId val="121621120"/>
      </c:barChart>
      <c:catAx>
        <c:axId val="12161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1621120"/>
        <c:crosses val="autoZero"/>
        <c:auto val="1"/>
        <c:lblAlgn val="ctr"/>
        <c:lblOffset val="100"/>
        <c:noMultiLvlLbl val="0"/>
      </c:catAx>
      <c:valAx>
        <c:axId val="121621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16195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encuesta!$B$114</c:f>
              <c:strCache>
                <c:ptCount val="1"/>
                <c:pt idx="0">
                  <c:v>Frecuencia</c:v>
                </c:pt>
              </c:strCache>
            </c:strRef>
          </c:tx>
          <c:spPr>
            <a:solidFill>
              <a:schemeClr val="accent1"/>
            </a:solidFill>
            <a:ln>
              <a:noFill/>
            </a:ln>
            <a:effectLst/>
          </c:spPr>
          <c:invertIfNegative val="0"/>
          <c:cat>
            <c:strRef>
              <c:f>encuesta!$A$115:$A$122</c:f>
              <c:strCache>
                <c:ptCount val="8"/>
                <c:pt idx="0">
                  <c:v>Impuestos</c:v>
                </c:pt>
                <c:pt idx="1">
                  <c:v>Cupos de importación</c:v>
                </c:pt>
                <c:pt idx="2">
                  <c:v>Vehículo importado</c:v>
                </c:pt>
                <c:pt idx="3">
                  <c:v>Crisis del país</c:v>
                </c:pt>
                <c:pt idx="4">
                  <c:v>Alto costo de la vida</c:v>
                </c:pt>
                <c:pt idx="5">
                  <c:v>Inestabilidad laboral</c:v>
                </c:pt>
                <c:pt idx="6">
                  <c:v>Desempleo</c:v>
                </c:pt>
                <c:pt idx="7">
                  <c:v>Inseguridad con el gobierno</c:v>
                </c:pt>
              </c:strCache>
            </c:strRef>
          </c:cat>
          <c:val>
            <c:numRef>
              <c:f>encuesta!$B$115:$B$122</c:f>
              <c:numCache>
                <c:formatCode>General</c:formatCode>
                <c:ptCount val="8"/>
                <c:pt idx="0">
                  <c:v>69</c:v>
                </c:pt>
                <c:pt idx="1">
                  <c:v>36</c:v>
                </c:pt>
                <c:pt idx="2">
                  <c:v>1</c:v>
                </c:pt>
                <c:pt idx="3">
                  <c:v>68</c:v>
                </c:pt>
                <c:pt idx="4">
                  <c:v>25</c:v>
                </c:pt>
                <c:pt idx="5">
                  <c:v>20</c:v>
                </c:pt>
                <c:pt idx="6">
                  <c:v>8</c:v>
                </c:pt>
                <c:pt idx="7">
                  <c:v>13</c:v>
                </c:pt>
              </c:numCache>
            </c:numRef>
          </c:val>
          <c:extLst xmlns:c16r2="http://schemas.microsoft.com/office/drawing/2015/06/chart">
            <c:ext xmlns:c16="http://schemas.microsoft.com/office/drawing/2014/chart" uri="{C3380CC4-5D6E-409C-BE32-E72D297353CC}">
              <c16:uniqueId val="{00000000-2E0B-44D7-B826-574ADCE1E1D5}"/>
            </c:ext>
          </c:extLst>
        </c:ser>
        <c:dLbls>
          <c:showLegendKey val="0"/>
          <c:showVal val="0"/>
          <c:showCatName val="0"/>
          <c:showSerName val="0"/>
          <c:showPercent val="0"/>
          <c:showBubbleSize val="0"/>
        </c:dLbls>
        <c:gapWidth val="182"/>
        <c:axId val="121328384"/>
        <c:axId val="121329920"/>
      </c:barChart>
      <c:catAx>
        <c:axId val="121328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1329920"/>
        <c:crosses val="autoZero"/>
        <c:auto val="1"/>
        <c:lblAlgn val="ctr"/>
        <c:lblOffset val="100"/>
        <c:noMultiLvlLbl val="0"/>
      </c:catAx>
      <c:valAx>
        <c:axId val="1213299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13283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encuesta!$B$131</c:f>
              <c:strCache>
                <c:ptCount val="1"/>
                <c:pt idx="0">
                  <c:v>Frecuencia</c:v>
                </c:pt>
              </c:strCache>
            </c:strRef>
          </c:tx>
          <c:spPr>
            <a:solidFill>
              <a:schemeClr val="accent1"/>
            </a:solidFill>
            <a:ln>
              <a:noFill/>
            </a:ln>
            <a:effectLst/>
          </c:spPr>
          <c:invertIfNegative val="0"/>
          <c:cat>
            <c:strRef>
              <c:f>encuesta!$A$132:$A$133</c:f>
              <c:strCache>
                <c:ptCount val="2"/>
                <c:pt idx="0">
                  <c:v>SI</c:v>
                </c:pt>
                <c:pt idx="1">
                  <c:v>NO</c:v>
                </c:pt>
              </c:strCache>
            </c:strRef>
          </c:cat>
          <c:val>
            <c:numRef>
              <c:f>encuesta!$B$132:$B$133</c:f>
              <c:numCache>
                <c:formatCode>General</c:formatCode>
                <c:ptCount val="2"/>
                <c:pt idx="0">
                  <c:v>126</c:v>
                </c:pt>
                <c:pt idx="1">
                  <c:v>138</c:v>
                </c:pt>
              </c:numCache>
            </c:numRef>
          </c:val>
          <c:extLst xmlns:c16r2="http://schemas.microsoft.com/office/drawing/2015/06/chart">
            <c:ext xmlns:c16="http://schemas.microsoft.com/office/drawing/2014/chart" uri="{C3380CC4-5D6E-409C-BE32-E72D297353CC}">
              <c16:uniqueId val="{00000000-797C-4E5F-A527-B292DC8F8759}"/>
            </c:ext>
          </c:extLst>
        </c:ser>
        <c:dLbls>
          <c:showLegendKey val="0"/>
          <c:showVal val="0"/>
          <c:showCatName val="0"/>
          <c:showSerName val="0"/>
          <c:showPercent val="0"/>
          <c:showBubbleSize val="0"/>
        </c:dLbls>
        <c:gapWidth val="219"/>
        <c:overlap val="-27"/>
        <c:axId val="121350400"/>
        <c:axId val="121397248"/>
      </c:barChart>
      <c:catAx>
        <c:axId val="12135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1397248"/>
        <c:crosses val="autoZero"/>
        <c:auto val="1"/>
        <c:lblAlgn val="ctr"/>
        <c:lblOffset val="100"/>
        <c:noMultiLvlLbl val="0"/>
      </c:catAx>
      <c:valAx>
        <c:axId val="121397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1350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encuesta!$B$136</c:f>
              <c:strCache>
                <c:ptCount val="1"/>
                <c:pt idx="0">
                  <c:v>Frecuencia</c:v>
                </c:pt>
              </c:strCache>
            </c:strRef>
          </c:tx>
          <c:spPr>
            <a:solidFill>
              <a:schemeClr val="accent1"/>
            </a:solidFill>
            <a:ln>
              <a:noFill/>
            </a:ln>
            <a:effectLst/>
          </c:spPr>
          <c:invertIfNegative val="0"/>
          <c:cat>
            <c:strRef>
              <c:f>encuesta!$A$137:$A$140</c:f>
              <c:strCache>
                <c:ptCount val="4"/>
                <c:pt idx="0">
                  <c:v>Cambio de gobierno</c:v>
                </c:pt>
                <c:pt idx="1">
                  <c:v>Rliminación salvaguardias</c:v>
                </c:pt>
                <c:pt idx="2">
                  <c:v>Tratado Unión Europea</c:v>
                </c:pt>
                <c:pt idx="3">
                  <c:v>Eliminación cuotas de importación</c:v>
                </c:pt>
              </c:strCache>
            </c:strRef>
          </c:cat>
          <c:val>
            <c:numRef>
              <c:f>encuesta!$B$137:$B$140</c:f>
              <c:numCache>
                <c:formatCode>General</c:formatCode>
                <c:ptCount val="4"/>
                <c:pt idx="0">
                  <c:v>101</c:v>
                </c:pt>
                <c:pt idx="1">
                  <c:v>8</c:v>
                </c:pt>
                <c:pt idx="2">
                  <c:v>10</c:v>
                </c:pt>
                <c:pt idx="3">
                  <c:v>7</c:v>
                </c:pt>
              </c:numCache>
            </c:numRef>
          </c:val>
          <c:extLst xmlns:c16r2="http://schemas.microsoft.com/office/drawing/2015/06/chart">
            <c:ext xmlns:c16="http://schemas.microsoft.com/office/drawing/2014/chart" uri="{C3380CC4-5D6E-409C-BE32-E72D297353CC}">
              <c16:uniqueId val="{00000000-74AC-4296-962B-CA304448DEBA}"/>
            </c:ext>
          </c:extLst>
        </c:ser>
        <c:dLbls>
          <c:showLegendKey val="0"/>
          <c:showVal val="0"/>
          <c:showCatName val="0"/>
          <c:showSerName val="0"/>
          <c:showPercent val="0"/>
          <c:showBubbleSize val="0"/>
        </c:dLbls>
        <c:gapWidth val="182"/>
        <c:axId val="121480704"/>
        <c:axId val="121482240"/>
      </c:barChart>
      <c:catAx>
        <c:axId val="121480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1482240"/>
        <c:crosses val="autoZero"/>
        <c:auto val="1"/>
        <c:lblAlgn val="ctr"/>
        <c:lblOffset val="100"/>
        <c:noMultiLvlLbl val="0"/>
      </c:catAx>
      <c:valAx>
        <c:axId val="1214822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148070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encuesta!$B$144</c:f>
              <c:strCache>
                <c:ptCount val="1"/>
                <c:pt idx="0">
                  <c:v>Frecuencia</c:v>
                </c:pt>
              </c:strCache>
            </c:strRef>
          </c:tx>
          <c:spPr>
            <a:solidFill>
              <a:schemeClr val="accent1"/>
            </a:solidFill>
            <a:ln>
              <a:noFill/>
            </a:ln>
            <a:effectLst/>
          </c:spPr>
          <c:invertIfNegative val="0"/>
          <c:cat>
            <c:strRef>
              <c:f>encuesta!$A$145:$A$147</c:f>
              <c:strCache>
                <c:ptCount val="3"/>
                <c:pt idx="0">
                  <c:v>Continúa el mismo gobierno</c:v>
                </c:pt>
                <c:pt idx="1">
                  <c:v>Pobreza y desempleo</c:v>
                </c:pt>
                <c:pt idx="2">
                  <c:v>Otro</c:v>
                </c:pt>
              </c:strCache>
            </c:strRef>
          </c:cat>
          <c:val>
            <c:numRef>
              <c:f>encuesta!$B$145:$B$147</c:f>
              <c:numCache>
                <c:formatCode>General</c:formatCode>
                <c:ptCount val="3"/>
                <c:pt idx="0">
                  <c:v>75</c:v>
                </c:pt>
                <c:pt idx="1">
                  <c:v>41</c:v>
                </c:pt>
                <c:pt idx="2">
                  <c:v>22</c:v>
                </c:pt>
              </c:numCache>
            </c:numRef>
          </c:val>
          <c:extLst xmlns:c16r2="http://schemas.microsoft.com/office/drawing/2015/06/chart">
            <c:ext xmlns:c16="http://schemas.microsoft.com/office/drawing/2014/chart" uri="{C3380CC4-5D6E-409C-BE32-E72D297353CC}">
              <c16:uniqueId val="{00000000-BB5F-4209-ACE8-A919CEDF4851}"/>
            </c:ext>
          </c:extLst>
        </c:ser>
        <c:ser>
          <c:idx val="1"/>
          <c:order val="1"/>
          <c:tx>
            <c:strRef>
              <c:f>encuesta!$C$144</c:f>
              <c:strCache>
                <c:ptCount val="1"/>
                <c:pt idx="0">
                  <c:v>Porcentaje</c:v>
                </c:pt>
              </c:strCache>
            </c:strRef>
          </c:tx>
          <c:spPr>
            <a:solidFill>
              <a:schemeClr val="accent2"/>
            </a:solidFill>
            <a:ln>
              <a:noFill/>
            </a:ln>
            <a:effectLst/>
          </c:spPr>
          <c:invertIfNegative val="0"/>
          <c:cat>
            <c:strRef>
              <c:f>encuesta!$A$145:$A$147</c:f>
              <c:strCache>
                <c:ptCount val="3"/>
                <c:pt idx="0">
                  <c:v>Continúa el mismo gobierno</c:v>
                </c:pt>
                <c:pt idx="1">
                  <c:v>Pobreza y desempleo</c:v>
                </c:pt>
                <c:pt idx="2">
                  <c:v>Otro</c:v>
                </c:pt>
              </c:strCache>
            </c:strRef>
          </c:cat>
          <c:val>
            <c:numRef>
              <c:f>encuesta!$C$145:$C$147</c:f>
              <c:numCache>
                <c:formatCode>0.00%</c:formatCode>
                <c:ptCount val="3"/>
                <c:pt idx="0">
                  <c:v>0.54347826086956519</c:v>
                </c:pt>
                <c:pt idx="1">
                  <c:v>0.29710144927536231</c:v>
                </c:pt>
                <c:pt idx="2">
                  <c:v>0.15942028985507245</c:v>
                </c:pt>
              </c:numCache>
            </c:numRef>
          </c:val>
          <c:extLst xmlns:c16r2="http://schemas.microsoft.com/office/drawing/2015/06/chart">
            <c:ext xmlns:c16="http://schemas.microsoft.com/office/drawing/2014/chart" uri="{C3380CC4-5D6E-409C-BE32-E72D297353CC}">
              <c16:uniqueId val="{00000001-BB5F-4209-ACE8-A919CEDF4851}"/>
            </c:ext>
          </c:extLst>
        </c:ser>
        <c:dLbls>
          <c:showLegendKey val="0"/>
          <c:showVal val="0"/>
          <c:showCatName val="0"/>
          <c:showSerName val="0"/>
          <c:showPercent val="0"/>
          <c:showBubbleSize val="0"/>
        </c:dLbls>
        <c:gapWidth val="182"/>
        <c:axId val="122118528"/>
        <c:axId val="122120064"/>
      </c:barChart>
      <c:catAx>
        <c:axId val="122118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2120064"/>
        <c:crosses val="autoZero"/>
        <c:auto val="1"/>
        <c:lblAlgn val="ctr"/>
        <c:lblOffset val="100"/>
        <c:noMultiLvlLbl val="0"/>
      </c:catAx>
      <c:valAx>
        <c:axId val="122120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2118528"/>
        <c:crosses val="autoZero"/>
        <c:crossBetween val="between"/>
      </c:valAx>
      <c:spPr>
        <a:noFill/>
        <a:ln>
          <a:noFill/>
        </a:ln>
        <a:effectLst/>
      </c:spPr>
    </c:plotArea>
    <c:legend>
      <c:legendPos val="b"/>
      <c:legendEntry>
        <c:idx val="0"/>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nissan!$A$39</c:f>
              <c:strCache>
                <c:ptCount val="1"/>
                <c:pt idx="0">
                  <c:v>Margen Bruto</c:v>
                </c:pt>
              </c:strCache>
            </c:strRef>
          </c:tx>
          <c:spPr>
            <a:ln w="28575" cap="rnd">
              <a:solidFill>
                <a:schemeClr val="accent1"/>
              </a:solidFill>
              <a:round/>
            </a:ln>
            <a:effectLst/>
          </c:spPr>
          <c:marker>
            <c:symbol val="none"/>
          </c:marker>
          <c:cat>
            <c:strRef>
              <c:f>nissan!$B$38:$E$38</c:f>
              <c:strCache>
                <c:ptCount val="4"/>
                <c:pt idx="0">
                  <c:v>Año 2012</c:v>
                </c:pt>
                <c:pt idx="1">
                  <c:v>Año 2013</c:v>
                </c:pt>
                <c:pt idx="2">
                  <c:v>Año 2014</c:v>
                </c:pt>
                <c:pt idx="3">
                  <c:v>Año 2015</c:v>
                </c:pt>
              </c:strCache>
            </c:strRef>
          </c:cat>
          <c:val>
            <c:numRef>
              <c:f>nissan!$B$39:$E$39</c:f>
              <c:numCache>
                <c:formatCode>0.00%</c:formatCode>
                <c:ptCount val="4"/>
                <c:pt idx="0">
                  <c:v>0.19399999999999998</c:v>
                </c:pt>
                <c:pt idx="1">
                  <c:v>0.20899999999999996</c:v>
                </c:pt>
                <c:pt idx="2">
                  <c:v>0.21100000000000002</c:v>
                </c:pt>
                <c:pt idx="3">
                  <c:v>0.249</c:v>
                </c:pt>
              </c:numCache>
            </c:numRef>
          </c:val>
          <c:smooth val="0"/>
          <c:extLst xmlns:c16r2="http://schemas.microsoft.com/office/drawing/2015/06/chart">
            <c:ext xmlns:c16="http://schemas.microsoft.com/office/drawing/2014/chart" uri="{C3380CC4-5D6E-409C-BE32-E72D297353CC}">
              <c16:uniqueId val="{00000000-A5D3-49C7-BF08-C8209BE729C6}"/>
            </c:ext>
          </c:extLst>
        </c:ser>
        <c:ser>
          <c:idx val="1"/>
          <c:order val="1"/>
          <c:tx>
            <c:strRef>
              <c:f>nissan!$A$40</c:f>
              <c:strCache>
                <c:ptCount val="1"/>
                <c:pt idx="0">
                  <c:v>Margen Neto</c:v>
                </c:pt>
              </c:strCache>
            </c:strRef>
          </c:tx>
          <c:spPr>
            <a:ln w="28575" cap="rnd">
              <a:solidFill>
                <a:schemeClr val="accent2"/>
              </a:solidFill>
              <a:round/>
            </a:ln>
            <a:effectLst/>
          </c:spPr>
          <c:marker>
            <c:symbol val="none"/>
          </c:marker>
          <c:cat>
            <c:strRef>
              <c:f>nissan!$B$38:$E$38</c:f>
              <c:strCache>
                <c:ptCount val="4"/>
                <c:pt idx="0">
                  <c:v>Año 2012</c:v>
                </c:pt>
                <c:pt idx="1">
                  <c:v>Año 2013</c:v>
                </c:pt>
                <c:pt idx="2">
                  <c:v>Año 2014</c:v>
                </c:pt>
                <c:pt idx="3">
                  <c:v>Año 2015</c:v>
                </c:pt>
              </c:strCache>
            </c:strRef>
          </c:cat>
          <c:val>
            <c:numRef>
              <c:f>nissan!$B$40:$E$40</c:f>
              <c:numCache>
                <c:formatCode>0.00%</c:formatCode>
                <c:ptCount val="4"/>
                <c:pt idx="0">
                  <c:v>4.0025963937792959E-2</c:v>
                </c:pt>
                <c:pt idx="1">
                  <c:v>4.1903768806792793E-2</c:v>
                </c:pt>
                <c:pt idx="2">
                  <c:v>4.3752106204939079E-2</c:v>
                </c:pt>
                <c:pt idx="3">
                  <c:v>3.7965898817027673E-2</c:v>
                </c:pt>
              </c:numCache>
            </c:numRef>
          </c:val>
          <c:smooth val="0"/>
          <c:extLst xmlns:c16r2="http://schemas.microsoft.com/office/drawing/2015/06/chart">
            <c:ext xmlns:c16="http://schemas.microsoft.com/office/drawing/2014/chart" uri="{C3380CC4-5D6E-409C-BE32-E72D297353CC}">
              <c16:uniqueId val="{00000001-A5D3-49C7-BF08-C8209BE729C6}"/>
            </c:ext>
          </c:extLst>
        </c:ser>
        <c:ser>
          <c:idx val="2"/>
          <c:order val="2"/>
          <c:tx>
            <c:strRef>
              <c:f>nissan!$A$41</c:f>
              <c:strCache>
                <c:ptCount val="1"/>
                <c:pt idx="0">
                  <c:v>Rendimiento sobre el Activo</c:v>
                </c:pt>
              </c:strCache>
            </c:strRef>
          </c:tx>
          <c:spPr>
            <a:ln w="28575" cap="rnd">
              <a:solidFill>
                <a:schemeClr val="accent3"/>
              </a:solidFill>
              <a:round/>
            </a:ln>
            <a:effectLst/>
          </c:spPr>
          <c:marker>
            <c:symbol val="none"/>
          </c:marker>
          <c:cat>
            <c:strRef>
              <c:f>nissan!$B$38:$E$38</c:f>
              <c:strCache>
                <c:ptCount val="4"/>
                <c:pt idx="0">
                  <c:v>Año 2012</c:v>
                </c:pt>
                <c:pt idx="1">
                  <c:v>Año 2013</c:v>
                </c:pt>
                <c:pt idx="2">
                  <c:v>Año 2014</c:v>
                </c:pt>
                <c:pt idx="3">
                  <c:v>Año 2015</c:v>
                </c:pt>
              </c:strCache>
            </c:strRef>
          </c:cat>
          <c:val>
            <c:numRef>
              <c:f>nissan!$B$41:$E$41</c:f>
              <c:numCache>
                <c:formatCode>0.00%</c:formatCode>
                <c:ptCount val="4"/>
                <c:pt idx="0">
                  <c:v>0.10315161364040323</c:v>
                </c:pt>
                <c:pt idx="1">
                  <c:v>9.9016091183372457E-2</c:v>
                </c:pt>
                <c:pt idx="2">
                  <c:v>9.5301543540166497E-2</c:v>
                </c:pt>
                <c:pt idx="3">
                  <c:v>6.2341354132094254E-2</c:v>
                </c:pt>
              </c:numCache>
            </c:numRef>
          </c:val>
          <c:smooth val="0"/>
          <c:extLst xmlns:c16r2="http://schemas.microsoft.com/office/drawing/2015/06/chart">
            <c:ext xmlns:c16="http://schemas.microsoft.com/office/drawing/2014/chart" uri="{C3380CC4-5D6E-409C-BE32-E72D297353CC}">
              <c16:uniqueId val="{00000002-A5D3-49C7-BF08-C8209BE729C6}"/>
            </c:ext>
          </c:extLst>
        </c:ser>
        <c:ser>
          <c:idx val="3"/>
          <c:order val="3"/>
          <c:tx>
            <c:strRef>
              <c:f>nissan!$A$42</c:f>
              <c:strCache>
                <c:ptCount val="1"/>
                <c:pt idx="0">
                  <c:v>Rendimiento sobre el Patrimonio</c:v>
                </c:pt>
              </c:strCache>
            </c:strRef>
          </c:tx>
          <c:spPr>
            <a:ln w="28575" cap="rnd">
              <a:solidFill>
                <a:schemeClr val="accent4"/>
              </a:solidFill>
              <a:round/>
            </a:ln>
            <a:effectLst/>
          </c:spPr>
          <c:marker>
            <c:symbol val="none"/>
          </c:marker>
          <c:cat>
            <c:strRef>
              <c:f>nissan!$B$38:$E$38</c:f>
              <c:strCache>
                <c:ptCount val="4"/>
                <c:pt idx="0">
                  <c:v>Año 2012</c:v>
                </c:pt>
                <c:pt idx="1">
                  <c:v>Año 2013</c:v>
                </c:pt>
                <c:pt idx="2">
                  <c:v>Año 2014</c:v>
                </c:pt>
                <c:pt idx="3">
                  <c:v>Año 2015</c:v>
                </c:pt>
              </c:strCache>
            </c:strRef>
          </c:cat>
          <c:val>
            <c:numRef>
              <c:f>nissan!$B$42:$E$42</c:f>
              <c:numCache>
                <c:formatCode>0.00%</c:formatCode>
                <c:ptCount val="4"/>
                <c:pt idx="0">
                  <c:v>0.19102150674148743</c:v>
                </c:pt>
                <c:pt idx="1">
                  <c:v>0.1768144485417365</c:v>
                </c:pt>
                <c:pt idx="2">
                  <c:v>0.16719569042134474</c:v>
                </c:pt>
                <c:pt idx="3">
                  <c:v>9.8954530368403584E-2</c:v>
                </c:pt>
              </c:numCache>
            </c:numRef>
          </c:val>
          <c:smooth val="0"/>
          <c:extLst xmlns:c16r2="http://schemas.microsoft.com/office/drawing/2015/06/chart">
            <c:ext xmlns:c16="http://schemas.microsoft.com/office/drawing/2014/chart" uri="{C3380CC4-5D6E-409C-BE32-E72D297353CC}">
              <c16:uniqueId val="{00000003-A5D3-49C7-BF08-C8209BE729C6}"/>
            </c:ext>
          </c:extLst>
        </c:ser>
        <c:dLbls>
          <c:showLegendKey val="0"/>
          <c:showVal val="0"/>
          <c:showCatName val="0"/>
          <c:showSerName val="0"/>
          <c:showPercent val="0"/>
          <c:showBubbleSize val="0"/>
        </c:dLbls>
        <c:marker val="1"/>
        <c:smooth val="0"/>
        <c:axId val="119535104"/>
        <c:axId val="119536640"/>
      </c:lineChart>
      <c:catAx>
        <c:axId val="11953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19536640"/>
        <c:crosses val="autoZero"/>
        <c:auto val="1"/>
        <c:lblAlgn val="ctr"/>
        <c:lblOffset val="100"/>
        <c:noMultiLvlLbl val="0"/>
      </c:catAx>
      <c:valAx>
        <c:axId val="119536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19535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lineChart>
        <c:grouping val="stacked"/>
        <c:varyColors val="0"/>
        <c:ser>
          <c:idx val="0"/>
          <c:order val="0"/>
          <c:tx>
            <c:strRef>
              <c:f>nissan!$A$45</c:f>
              <c:strCache>
                <c:ptCount val="1"/>
                <c:pt idx="0">
                  <c:v>Razon Corriente</c:v>
                </c:pt>
              </c:strCache>
            </c:strRef>
          </c:tx>
          <c:spPr>
            <a:ln w="28575" cap="rnd">
              <a:solidFill>
                <a:schemeClr val="accent1"/>
              </a:solidFill>
              <a:round/>
            </a:ln>
            <a:effectLst/>
          </c:spPr>
          <c:marker>
            <c:symbol val="none"/>
          </c:marker>
          <c:cat>
            <c:strRef>
              <c:f>nissan!$B$44:$E$44</c:f>
              <c:strCache>
                <c:ptCount val="4"/>
                <c:pt idx="0">
                  <c:v>Año 2012</c:v>
                </c:pt>
                <c:pt idx="1">
                  <c:v>Año 2013</c:v>
                </c:pt>
                <c:pt idx="2">
                  <c:v>Año 2014</c:v>
                </c:pt>
                <c:pt idx="3">
                  <c:v>Año 2015</c:v>
                </c:pt>
              </c:strCache>
            </c:strRef>
          </c:cat>
          <c:val>
            <c:numRef>
              <c:f>nissan!$B$45:$E$45</c:f>
              <c:numCache>
                <c:formatCode>_(* #,##0.00_);_(* \(#,##0.00\);_(* "-"??_);_(@_)</c:formatCode>
                <c:ptCount val="4"/>
                <c:pt idx="0">
                  <c:v>3.125</c:v>
                </c:pt>
                <c:pt idx="1">
                  <c:v>2.6206896551724141</c:v>
                </c:pt>
                <c:pt idx="2">
                  <c:v>2.5357142857142856</c:v>
                </c:pt>
                <c:pt idx="3">
                  <c:v>2.6923076923076921</c:v>
                </c:pt>
              </c:numCache>
            </c:numRef>
          </c:val>
          <c:smooth val="0"/>
          <c:extLst xmlns:c16r2="http://schemas.microsoft.com/office/drawing/2015/06/chart">
            <c:ext xmlns:c16="http://schemas.microsoft.com/office/drawing/2014/chart" uri="{C3380CC4-5D6E-409C-BE32-E72D297353CC}">
              <c16:uniqueId val="{00000000-5A55-4DD2-9DD7-942FDB64924F}"/>
            </c:ext>
          </c:extLst>
        </c:ser>
        <c:dLbls>
          <c:showLegendKey val="0"/>
          <c:showVal val="0"/>
          <c:showCatName val="0"/>
          <c:showSerName val="0"/>
          <c:showPercent val="0"/>
          <c:showBubbleSize val="0"/>
        </c:dLbls>
        <c:marker val="1"/>
        <c:smooth val="0"/>
        <c:axId val="119544832"/>
        <c:axId val="119554816"/>
      </c:lineChart>
      <c:catAx>
        <c:axId val="11954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19554816"/>
        <c:crosses val="autoZero"/>
        <c:auto val="1"/>
        <c:lblAlgn val="ctr"/>
        <c:lblOffset val="100"/>
        <c:noMultiLvlLbl val="0"/>
      </c:catAx>
      <c:valAx>
        <c:axId val="119554816"/>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19544832"/>
        <c:crosses val="autoZero"/>
        <c:crossBetween val="between"/>
      </c:valAx>
      <c:spPr>
        <a:noFill/>
        <a:ln>
          <a:noFill/>
        </a:ln>
        <a:effectLst/>
      </c:spPr>
    </c:plotArea>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lineChart>
        <c:grouping val="stacked"/>
        <c:varyColors val="0"/>
        <c:ser>
          <c:idx val="0"/>
          <c:order val="0"/>
          <c:tx>
            <c:strRef>
              <c:f>nissan!$A$47</c:f>
              <c:strCache>
                <c:ptCount val="1"/>
                <c:pt idx="0">
                  <c:v>Capital de trabajo neto</c:v>
                </c:pt>
              </c:strCache>
            </c:strRef>
          </c:tx>
          <c:spPr>
            <a:ln w="28575" cap="rnd">
              <a:solidFill>
                <a:schemeClr val="accent1"/>
              </a:solidFill>
              <a:round/>
            </a:ln>
            <a:effectLst/>
          </c:spPr>
          <c:marker>
            <c:symbol val="none"/>
          </c:marker>
          <c:cat>
            <c:strRef>
              <c:f>nissan!$B$46:$E$46</c:f>
              <c:strCache>
                <c:ptCount val="4"/>
                <c:pt idx="0">
                  <c:v>Año 2012</c:v>
                </c:pt>
                <c:pt idx="1">
                  <c:v>Año 2013</c:v>
                </c:pt>
                <c:pt idx="2">
                  <c:v>Año 2014</c:v>
                </c:pt>
                <c:pt idx="3">
                  <c:v>Año 2015</c:v>
                </c:pt>
              </c:strCache>
            </c:strRef>
          </c:cat>
          <c:val>
            <c:numRef>
              <c:f>nissan!$B$47:$E$47</c:f>
              <c:numCache>
                <c:formatCode>_ * #,##0_ ;_ * \-#,##0_ ;_ * "-"??_ ;_ @_ </c:formatCode>
                <c:ptCount val="4"/>
                <c:pt idx="0">
                  <c:v>32720</c:v>
                </c:pt>
                <c:pt idx="1">
                  <c:v>34035</c:v>
                </c:pt>
                <c:pt idx="2">
                  <c:v>45697</c:v>
                </c:pt>
                <c:pt idx="3">
                  <c:v>35718</c:v>
                </c:pt>
              </c:numCache>
            </c:numRef>
          </c:val>
          <c:smooth val="0"/>
          <c:extLst xmlns:c16r2="http://schemas.microsoft.com/office/drawing/2015/06/chart">
            <c:ext xmlns:c16="http://schemas.microsoft.com/office/drawing/2014/chart" uri="{C3380CC4-5D6E-409C-BE32-E72D297353CC}">
              <c16:uniqueId val="{00000000-28CA-4E29-B8F3-BEB59BFBAC04}"/>
            </c:ext>
          </c:extLst>
        </c:ser>
        <c:dLbls>
          <c:showLegendKey val="0"/>
          <c:showVal val="0"/>
          <c:showCatName val="0"/>
          <c:showSerName val="0"/>
          <c:showPercent val="0"/>
          <c:showBubbleSize val="0"/>
        </c:dLbls>
        <c:marker val="1"/>
        <c:smooth val="0"/>
        <c:axId val="119575296"/>
        <c:axId val="119576832"/>
      </c:lineChart>
      <c:catAx>
        <c:axId val="11957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19576832"/>
        <c:crosses val="autoZero"/>
        <c:auto val="1"/>
        <c:lblAlgn val="ctr"/>
        <c:lblOffset val="100"/>
        <c:noMultiLvlLbl val="0"/>
      </c:catAx>
      <c:valAx>
        <c:axId val="119576832"/>
        <c:scaling>
          <c:orientation val="minMax"/>
        </c:scaling>
        <c:delete val="0"/>
        <c:axPos val="l"/>
        <c:majorGridlines>
          <c:spPr>
            <a:ln w="9525" cap="flat" cmpd="sng" algn="ctr">
              <a:solidFill>
                <a:schemeClr val="tx1">
                  <a:lumMod val="15000"/>
                  <a:lumOff val="85000"/>
                </a:schemeClr>
              </a:solidFill>
              <a:round/>
            </a:ln>
            <a:effectLst/>
          </c:spPr>
        </c:majorGridlines>
        <c:numFmt formatCode="_ * #,##0_ ;_ * \-#,##0_ ;_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19575296"/>
        <c:crosses val="autoZero"/>
        <c:crossBetween val="between"/>
      </c:valAx>
      <c:spPr>
        <a:noFill/>
        <a:ln>
          <a:noFill/>
        </a:ln>
        <a:effectLst/>
      </c:spPr>
    </c:plotArea>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encuesta!$B$6</c:f>
              <c:strCache>
                <c:ptCount val="1"/>
                <c:pt idx="0">
                  <c:v>Frecuencia</c:v>
                </c:pt>
              </c:strCache>
            </c:strRef>
          </c:tx>
          <c:spPr>
            <a:solidFill>
              <a:schemeClr val="accent1"/>
            </a:solidFill>
            <a:ln>
              <a:noFill/>
            </a:ln>
            <a:effectLst/>
          </c:spPr>
          <c:invertIfNegative val="0"/>
          <c:cat>
            <c:strRef>
              <c:f>encuesta!$A$7:$A$8</c:f>
              <c:strCache>
                <c:ptCount val="2"/>
                <c:pt idx="0">
                  <c:v>SI</c:v>
                </c:pt>
                <c:pt idx="1">
                  <c:v>NO</c:v>
                </c:pt>
              </c:strCache>
            </c:strRef>
          </c:cat>
          <c:val>
            <c:numRef>
              <c:f>encuesta!$B$7:$B$8</c:f>
              <c:numCache>
                <c:formatCode>General</c:formatCode>
                <c:ptCount val="2"/>
                <c:pt idx="0">
                  <c:v>264</c:v>
                </c:pt>
                <c:pt idx="1">
                  <c:v>119</c:v>
                </c:pt>
              </c:numCache>
            </c:numRef>
          </c:val>
          <c:extLst xmlns:c16r2="http://schemas.microsoft.com/office/drawing/2015/06/chart">
            <c:ext xmlns:c16="http://schemas.microsoft.com/office/drawing/2014/chart" uri="{C3380CC4-5D6E-409C-BE32-E72D297353CC}">
              <c16:uniqueId val="{00000000-DE30-47C2-B016-E629499CF071}"/>
            </c:ext>
          </c:extLst>
        </c:ser>
        <c:dLbls>
          <c:showLegendKey val="0"/>
          <c:showVal val="0"/>
          <c:showCatName val="0"/>
          <c:showSerName val="0"/>
          <c:showPercent val="0"/>
          <c:showBubbleSize val="0"/>
        </c:dLbls>
        <c:gapWidth val="219"/>
        <c:overlap val="-27"/>
        <c:axId val="120419072"/>
        <c:axId val="120420608"/>
      </c:barChart>
      <c:catAx>
        <c:axId val="12041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0420608"/>
        <c:crosses val="autoZero"/>
        <c:auto val="1"/>
        <c:lblAlgn val="ctr"/>
        <c:lblOffset val="100"/>
        <c:noMultiLvlLbl val="0"/>
      </c:catAx>
      <c:valAx>
        <c:axId val="120420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041907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encuesta!$B$12</c:f>
              <c:strCache>
                <c:ptCount val="1"/>
                <c:pt idx="0">
                  <c:v>Frecuencia</c:v>
                </c:pt>
              </c:strCache>
            </c:strRef>
          </c:tx>
          <c:spPr>
            <a:solidFill>
              <a:schemeClr val="accent1"/>
            </a:solidFill>
            <a:ln>
              <a:noFill/>
            </a:ln>
            <a:effectLst/>
          </c:spPr>
          <c:invertIfNegative val="0"/>
          <c:cat>
            <c:strRef>
              <c:f>encuesta!$A$13:$A$16</c:f>
              <c:strCache>
                <c:ptCount val="4"/>
                <c:pt idx="0">
                  <c:v>18 a 25 años</c:v>
                </c:pt>
                <c:pt idx="1">
                  <c:v>26 a 35 años</c:v>
                </c:pt>
                <c:pt idx="2">
                  <c:v>36 a 50 años</c:v>
                </c:pt>
                <c:pt idx="3">
                  <c:v>Más de 50 años</c:v>
                </c:pt>
              </c:strCache>
            </c:strRef>
          </c:cat>
          <c:val>
            <c:numRef>
              <c:f>encuesta!$B$13:$B$16</c:f>
              <c:numCache>
                <c:formatCode>General</c:formatCode>
                <c:ptCount val="4"/>
                <c:pt idx="0">
                  <c:v>33</c:v>
                </c:pt>
                <c:pt idx="1">
                  <c:v>88</c:v>
                </c:pt>
                <c:pt idx="2">
                  <c:v>91</c:v>
                </c:pt>
                <c:pt idx="3">
                  <c:v>52</c:v>
                </c:pt>
              </c:numCache>
            </c:numRef>
          </c:val>
          <c:extLst xmlns:c16r2="http://schemas.microsoft.com/office/drawing/2015/06/chart">
            <c:ext xmlns:c16="http://schemas.microsoft.com/office/drawing/2014/chart" uri="{C3380CC4-5D6E-409C-BE32-E72D297353CC}">
              <c16:uniqueId val="{00000000-C10A-40BD-9CB5-94F8BB3C7783}"/>
            </c:ext>
          </c:extLst>
        </c:ser>
        <c:dLbls>
          <c:showLegendKey val="0"/>
          <c:showVal val="0"/>
          <c:showCatName val="0"/>
          <c:showSerName val="0"/>
          <c:showPercent val="0"/>
          <c:showBubbleSize val="0"/>
        </c:dLbls>
        <c:gapWidth val="219"/>
        <c:overlap val="-27"/>
        <c:axId val="120723328"/>
        <c:axId val="120724864"/>
      </c:barChart>
      <c:catAx>
        <c:axId val="12072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0724864"/>
        <c:crosses val="autoZero"/>
        <c:auto val="1"/>
        <c:lblAlgn val="ctr"/>
        <c:lblOffset val="100"/>
        <c:noMultiLvlLbl val="0"/>
      </c:catAx>
      <c:valAx>
        <c:axId val="120724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072332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encuesta!$B$19</c:f>
              <c:strCache>
                <c:ptCount val="1"/>
                <c:pt idx="0">
                  <c:v>Frecuencia</c:v>
                </c:pt>
              </c:strCache>
            </c:strRef>
          </c:tx>
          <c:spPr>
            <a:solidFill>
              <a:schemeClr val="accent1"/>
            </a:solidFill>
            <a:ln>
              <a:noFill/>
            </a:ln>
            <a:effectLst/>
          </c:spPr>
          <c:invertIfNegative val="0"/>
          <c:cat>
            <c:strRef>
              <c:f>encuesta!$A$20:$A$21</c:f>
              <c:strCache>
                <c:ptCount val="2"/>
                <c:pt idx="0">
                  <c:v>SI</c:v>
                </c:pt>
                <c:pt idx="1">
                  <c:v>NO</c:v>
                </c:pt>
              </c:strCache>
            </c:strRef>
          </c:cat>
          <c:val>
            <c:numRef>
              <c:f>encuesta!$B$20:$B$21</c:f>
              <c:numCache>
                <c:formatCode>General</c:formatCode>
                <c:ptCount val="2"/>
                <c:pt idx="0">
                  <c:v>141</c:v>
                </c:pt>
                <c:pt idx="1">
                  <c:v>123</c:v>
                </c:pt>
              </c:numCache>
            </c:numRef>
          </c:val>
          <c:extLst xmlns:c16r2="http://schemas.microsoft.com/office/drawing/2015/06/chart">
            <c:ext xmlns:c16="http://schemas.microsoft.com/office/drawing/2014/chart" uri="{C3380CC4-5D6E-409C-BE32-E72D297353CC}">
              <c16:uniqueId val="{00000000-8DF7-4739-A468-230E8BEE2BD7}"/>
            </c:ext>
          </c:extLst>
        </c:ser>
        <c:dLbls>
          <c:showLegendKey val="0"/>
          <c:showVal val="0"/>
          <c:showCatName val="0"/>
          <c:showSerName val="0"/>
          <c:showPercent val="0"/>
          <c:showBubbleSize val="0"/>
        </c:dLbls>
        <c:gapWidth val="219"/>
        <c:overlap val="-27"/>
        <c:axId val="120736768"/>
        <c:axId val="120754944"/>
      </c:barChart>
      <c:catAx>
        <c:axId val="12073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0754944"/>
        <c:crosses val="autoZero"/>
        <c:auto val="1"/>
        <c:lblAlgn val="ctr"/>
        <c:lblOffset val="100"/>
        <c:noMultiLvlLbl val="0"/>
      </c:catAx>
      <c:valAx>
        <c:axId val="12075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073676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encuesta!$B$25</c:f>
              <c:strCache>
                <c:ptCount val="1"/>
                <c:pt idx="0">
                  <c:v>Frecuencia</c:v>
                </c:pt>
              </c:strCache>
            </c:strRef>
          </c:tx>
          <c:spPr>
            <a:solidFill>
              <a:schemeClr val="accent1"/>
            </a:solidFill>
            <a:ln>
              <a:noFill/>
            </a:ln>
            <a:effectLst/>
          </c:spPr>
          <c:invertIfNegative val="0"/>
          <c:cat>
            <c:strRef>
              <c:f>encuesta!$A$26:$A$29</c:f>
              <c:strCache>
                <c:ptCount val="4"/>
                <c:pt idx="0">
                  <c:v>Soltero/a</c:v>
                </c:pt>
                <c:pt idx="1">
                  <c:v>Casado/a</c:v>
                </c:pt>
                <c:pt idx="2">
                  <c:v>Viudo/a</c:v>
                </c:pt>
                <c:pt idx="3">
                  <c:v>Divorciado/a</c:v>
                </c:pt>
              </c:strCache>
            </c:strRef>
          </c:cat>
          <c:val>
            <c:numRef>
              <c:f>encuesta!$B$26:$B$29</c:f>
              <c:numCache>
                <c:formatCode>General</c:formatCode>
                <c:ptCount val="4"/>
                <c:pt idx="0">
                  <c:v>98</c:v>
                </c:pt>
                <c:pt idx="1">
                  <c:v>125</c:v>
                </c:pt>
                <c:pt idx="2">
                  <c:v>22</c:v>
                </c:pt>
                <c:pt idx="3">
                  <c:v>19</c:v>
                </c:pt>
              </c:numCache>
            </c:numRef>
          </c:val>
          <c:extLst xmlns:c16r2="http://schemas.microsoft.com/office/drawing/2015/06/chart">
            <c:ext xmlns:c16="http://schemas.microsoft.com/office/drawing/2014/chart" uri="{C3380CC4-5D6E-409C-BE32-E72D297353CC}">
              <c16:uniqueId val="{00000000-2206-4818-B1BB-A2BB8EBAE6E9}"/>
            </c:ext>
          </c:extLst>
        </c:ser>
        <c:dLbls>
          <c:showLegendKey val="0"/>
          <c:showVal val="0"/>
          <c:showCatName val="0"/>
          <c:showSerName val="0"/>
          <c:showPercent val="0"/>
          <c:showBubbleSize val="0"/>
        </c:dLbls>
        <c:gapWidth val="219"/>
        <c:overlap val="-27"/>
        <c:axId val="120475648"/>
        <c:axId val="120477184"/>
      </c:barChart>
      <c:catAx>
        <c:axId val="120475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0477184"/>
        <c:crosses val="autoZero"/>
        <c:auto val="1"/>
        <c:lblAlgn val="ctr"/>
        <c:lblOffset val="100"/>
        <c:noMultiLvlLbl val="0"/>
      </c:catAx>
      <c:valAx>
        <c:axId val="120477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047564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CDA725-EA98-4210-A1D0-BC8B18234FCD}"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es-ES"/>
        </a:p>
      </dgm:t>
    </dgm:pt>
    <dgm:pt modelId="{E03A943B-3ED5-4922-B574-716F6A9FA4A5}">
      <dgm:prSet phldrT="[Texto]" custT="1"/>
      <dgm:spPr/>
      <dgm:t>
        <a:bodyPr/>
        <a:lstStyle/>
        <a:p>
          <a:pPr algn="just"/>
          <a:r>
            <a:rPr lang="es-EC" sz="1200" dirty="0" smtClean="0">
              <a:latin typeface="Arial (cuerpo)"/>
            </a:rPr>
            <a:t>Diseñar el marco  teórico de las finanzas para sustentar la investigación.</a:t>
          </a:r>
          <a:endParaRPr lang="es-ES" sz="1200" dirty="0">
            <a:latin typeface="Arial (cuerpo)"/>
            <a:cs typeface="Times New Roman" pitchFamily="18" charset="0"/>
          </a:endParaRPr>
        </a:p>
      </dgm:t>
    </dgm:pt>
    <dgm:pt modelId="{75334FBA-97F5-447D-ADDC-98B9F19FD89A}" type="parTrans" cxnId="{04227692-CC8E-40E1-BE3E-492F6E65835F}">
      <dgm:prSet/>
      <dgm:spPr/>
      <dgm:t>
        <a:bodyPr/>
        <a:lstStyle/>
        <a:p>
          <a:endParaRPr lang="es-ES" sz="1200">
            <a:latin typeface="Arial (cuerpo)"/>
            <a:cs typeface="Times New Roman" pitchFamily="18" charset="0"/>
          </a:endParaRPr>
        </a:p>
      </dgm:t>
    </dgm:pt>
    <dgm:pt modelId="{441E7B8F-F371-4B6B-A1CD-89ED0032EA2F}" type="sibTrans" cxnId="{04227692-CC8E-40E1-BE3E-492F6E65835F}">
      <dgm:prSet/>
      <dgm:spPr/>
      <dgm:t>
        <a:bodyPr/>
        <a:lstStyle/>
        <a:p>
          <a:endParaRPr lang="es-ES" sz="1200">
            <a:latin typeface="Arial (cuerpo)"/>
            <a:cs typeface="Times New Roman" pitchFamily="18" charset="0"/>
          </a:endParaRPr>
        </a:p>
      </dgm:t>
    </dgm:pt>
    <dgm:pt modelId="{4BCE68C7-EAB7-47FC-88C2-F14737014D17}">
      <dgm:prSet phldrT="[Texto]" custT="1"/>
      <dgm:spPr/>
      <dgm:t>
        <a:bodyPr/>
        <a:lstStyle/>
        <a:p>
          <a:r>
            <a:rPr lang="es-EC" sz="1200" dirty="0" smtClean="0">
              <a:latin typeface="Arial (cuerpo)"/>
              <a:cs typeface="Times New Roman" pitchFamily="18" charset="0"/>
            </a:rPr>
            <a:t>1</a:t>
          </a:r>
          <a:endParaRPr lang="es-ES" sz="1200" dirty="0">
            <a:latin typeface="Arial (cuerpo)"/>
            <a:cs typeface="Times New Roman" pitchFamily="18" charset="0"/>
          </a:endParaRPr>
        </a:p>
      </dgm:t>
    </dgm:pt>
    <dgm:pt modelId="{5C40625E-1B0D-419F-B083-1FB86935A71E}" type="parTrans" cxnId="{09EEE6B7-04C7-4407-9C82-012EFDC4D8BE}">
      <dgm:prSet/>
      <dgm:spPr/>
      <dgm:t>
        <a:bodyPr/>
        <a:lstStyle/>
        <a:p>
          <a:endParaRPr lang="es-ES" sz="1200">
            <a:latin typeface="Arial (cuerpo)"/>
          </a:endParaRPr>
        </a:p>
      </dgm:t>
    </dgm:pt>
    <dgm:pt modelId="{158C8580-9088-4B84-B851-15FD7C69966A}" type="sibTrans" cxnId="{09EEE6B7-04C7-4407-9C82-012EFDC4D8BE}">
      <dgm:prSet/>
      <dgm:spPr/>
      <dgm:t>
        <a:bodyPr/>
        <a:lstStyle/>
        <a:p>
          <a:endParaRPr lang="es-ES" sz="1200">
            <a:latin typeface="Arial (cuerpo)"/>
          </a:endParaRPr>
        </a:p>
      </dgm:t>
    </dgm:pt>
    <dgm:pt modelId="{397D20B4-21CD-4D89-B58B-C51CDF7F91E5}">
      <dgm:prSet phldrT="[Texto]" custT="1"/>
      <dgm:spPr/>
      <dgm:t>
        <a:bodyPr/>
        <a:lstStyle/>
        <a:p>
          <a:r>
            <a:rPr lang="es-EC" sz="1200" dirty="0" smtClean="0">
              <a:latin typeface="Arial (cuerpo)"/>
            </a:rPr>
            <a:t>Analizar la situación económica del país y financiera del sector automotriz para establecer un diagnóstico financiero.</a:t>
          </a:r>
          <a:endParaRPr lang="es-ES" sz="1200" dirty="0">
            <a:latin typeface="Arial (cuerpo)"/>
          </a:endParaRPr>
        </a:p>
      </dgm:t>
    </dgm:pt>
    <dgm:pt modelId="{46511439-A8DA-4D91-9CC4-97CF6C46AAA8}" type="parTrans" cxnId="{B11A6BAE-DE8D-45C0-8BFF-CB0691254EB3}">
      <dgm:prSet/>
      <dgm:spPr/>
      <dgm:t>
        <a:bodyPr/>
        <a:lstStyle/>
        <a:p>
          <a:endParaRPr lang="es-ES" sz="1200">
            <a:latin typeface="Arial (cuerpo)"/>
          </a:endParaRPr>
        </a:p>
      </dgm:t>
    </dgm:pt>
    <dgm:pt modelId="{C96782E1-A3DC-4055-BBA4-541FD9D74997}" type="sibTrans" cxnId="{B11A6BAE-DE8D-45C0-8BFF-CB0691254EB3}">
      <dgm:prSet/>
      <dgm:spPr/>
      <dgm:t>
        <a:bodyPr/>
        <a:lstStyle/>
        <a:p>
          <a:endParaRPr lang="es-ES" sz="1200">
            <a:latin typeface="Arial (cuerpo)"/>
          </a:endParaRPr>
        </a:p>
      </dgm:t>
    </dgm:pt>
    <dgm:pt modelId="{10B3C7BC-65B9-4B87-B0CD-BDE7601E4F0A}">
      <dgm:prSet phldrT="[Texto]" custT="1"/>
      <dgm:spPr/>
      <dgm:t>
        <a:bodyPr/>
        <a:lstStyle/>
        <a:p>
          <a:r>
            <a:rPr lang="es-EC" sz="1200" dirty="0" smtClean="0">
              <a:latin typeface="Arial (cuerpo)"/>
            </a:rPr>
            <a:t>Aplicar las encuestas y entrevistas al segmento de mercado de clientes y concesionarios de vehículos livianos para determinar las causas cualitativas del decrecimiento de compras de vehículos livianos.</a:t>
          </a:r>
          <a:endParaRPr lang="es-ES" sz="1200" dirty="0">
            <a:latin typeface="Arial (cuerpo)"/>
          </a:endParaRPr>
        </a:p>
      </dgm:t>
    </dgm:pt>
    <dgm:pt modelId="{9A059A43-BCD4-4DD2-98E1-3434F7B63B84}" type="parTrans" cxnId="{3D1464D6-7108-4163-BED4-5E47B337E7B3}">
      <dgm:prSet/>
      <dgm:spPr/>
      <dgm:t>
        <a:bodyPr/>
        <a:lstStyle/>
        <a:p>
          <a:endParaRPr lang="es-ES" sz="1200">
            <a:latin typeface="Arial (cuerpo)"/>
          </a:endParaRPr>
        </a:p>
      </dgm:t>
    </dgm:pt>
    <dgm:pt modelId="{C02928C8-EBD4-415B-BCB5-5A906D7F3621}" type="sibTrans" cxnId="{3D1464D6-7108-4163-BED4-5E47B337E7B3}">
      <dgm:prSet/>
      <dgm:spPr/>
      <dgm:t>
        <a:bodyPr/>
        <a:lstStyle/>
        <a:p>
          <a:endParaRPr lang="es-ES" sz="1200">
            <a:latin typeface="Arial (cuerpo)"/>
          </a:endParaRPr>
        </a:p>
      </dgm:t>
    </dgm:pt>
    <dgm:pt modelId="{04A8A67C-AB1C-411C-860D-BBB7F409F505}">
      <dgm:prSet phldrT="[Texto]" custT="1"/>
      <dgm:spPr/>
      <dgm:t>
        <a:bodyPr/>
        <a:lstStyle/>
        <a:p>
          <a:pPr algn="just"/>
          <a:r>
            <a:rPr lang="es-EC" sz="1200" dirty="0" smtClean="0">
              <a:latin typeface="Arial (cuerpo)"/>
            </a:rPr>
            <a:t>Realizar la discusión del estudio mediante la exposición de las conclusiones y recomendaciones.</a:t>
          </a:r>
          <a:endParaRPr lang="es-ES" sz="1200" dirty="0">
            <a:latin typeface="Arial (cuerpo)"/>
          </a:endParaRPr>
        </a:p>
      </dgm:t>
    </dgm:pt>
    <dgm:pt modelId="{D86DFBDE-7188-4AC3-848F-E6C763CADBB8}" type="parTrans" cxnId="{A0C0A82E-0F86-48E1-A51E-190FC91A36B7}">
      <dgm:prSet/>
      <dgm:spPr/>
      <dgm:t>
        <a:bodyPr/>
        <a:lstStyle/>
        <a:p>
          <a:endParaRPr lang="es-ES" sz="1200">
            <a:latin typeface="Arial (cuerpo)"/>
          </a:endParaRPr>
        </a:p>
      </dgm:t>
    </dgm:pt>
    <dgm:pt modelId="{F44172D4-955B-40DA-8E0D-94A6CA8C6800}" type="sibTrans" cxnId="{A0C0A82E-0F86-48E1-A51E-190FC91A36B7}">
      <dgm:prSet/>
      <dgm:spPr/>
      <dgm:t>
        <a:bodyPr/>
        <a:lstStyle/>
        <a:p>
          <a:endParaRPr lang="es-ES" sz="1200">
            <a:latin typeface="Arial (cuerpo)"/>
          </a:endParaRPr>
        </a:p>
      </dgm:t>
    </dgm:pt>
    <dgm:pt modelId="{8C525013-437F-4D90-9D8A-818D61DF37F7}">
      <dgm:prSet phldrT="[Texto]" custT="1"/>
      <dgm:spPr/>
      <dgm:t>
        <a:bodyPr/>
        <a:lstStyle/>
        <a:p>
          <a:r>
            <a:rPr lang="es-EC" sz="1200" dirty="0" smtClean="0">
              <a:latin typeface="Arial (cuerpo)"/>
            </a:rPr>
            <a:t>2</a:t>
          </a:r>
          <a:endParaRPr lang="es-ES" sz="1200" dirty="0">
            <a:latin typeface="Arial (cuerpo)"/>
          </a:endParaRPr>
        </a:p>
      </dgm:t>
    </dgm:pt>
    <dgm:pt modelId="{27720369-0971-44A1-81C8-C18106149A55}" type="parTrans" cxnId="{34C2C2D9-D3FC-492E-98E2-C1D32621F6C8}">
      <dgm:prSet/>
      <dgm:spPr/>
      <dgm:t>
        <a:bodyPr/>
        <a:lstStyle/>
        <a:p>
          <a:endParaRPr lang="es-ES" sz="1200">
            <a:latin typeface="Arial (cuerpo)"/>
          </a:endParaRPr>
        </a:p>
      </dgm:t>
    </dgm:pt>
    <dgm:pt modelId="{F1142DE6-1C70-4C4D-A8ED-4428BA35C409}" type="sibTrans" cxnId="{34C2C2D9-D3FC-492E-98E2-C1D32621F6C8}">
      <dgm:prSet/>
      <dgm:spPr/>
      <dgm:t>
        <a:bodyPr/>
        <a:lstStyle/>
        <a:p>
          <a:endParaRPr lang="es-ES" sz="1200">
            <a:latin typeface="Arial (cuerpo)"/>
          </a:endParaRPr>
        </a:p>
      </dgm:t>
    </dgm:pt>
    <dgm:pt modelId="{3606F9CB-D7FB-44E2-87D2-266658BFA558}">
      <dgm:prSet phldrT="[Texto]" custT="1"/>
      <dgm:spPr/>
      <dgm:t>
        <a:bodyPr/>
        <a:lstStyle/>
        <a:p>
          <a:r>
            <a:rPr lang="es-EC" sz="1200" dirty="0" smtClean="0">
              <a:latin typeface="Arial (cuerpo)"/>
            </a:rPr>
            <a:t>3</a:t>
          </a:r>
          <a:endParaRPr lang="es-ES" sz="1200" dirty="0">
            <a:latin typeface="Arial (cuerpo)"/>
          </a:endParaRPr>
        </a:p>
      </dgm:t>
    </dgm:pt>
    <dgm:pt modelId="{C7E0FE85-1951-4927-B8CD-9114F6AA945C}" type="parTrans" cxnId="{600B82E3-BAD0-440A-BD39-E56E8C1615AA}">
      <dgm:prSet/>
      <dgm:spPr/>
      <dgm:t>
        <a:bodyPr/>
        <a:lstStyle/>
        <a:p>
          <a:endParaRPr lang="es-ES" sz="1200">
            <a:latin typeface="Arial (cuerpo)"/>
          </a:endParaRPr>
        </a:p>
      </dgm:t>
    </dgm:pt>
    <dgm:pt modelId="{C2272989-0CEA-48F9-92A4-5D53DED9DCE0}" type="sibTrans" cxnId="{600B82E3-BAD0-440A-BD39-E56E8C1615AA}">
      <dgm:prSet/>
      <dgm:spPr/>
      <dgm:t>
        <a:bodyPr/>
        <a:lstStyle/>
        <a:p>
          <a:endParaRPr lang="es-ES" sz="1200">
            <a:latin typeface="Arial (cuerpo)"/>
          </a:endParaRPr>
        </a:p>
      </dgm:t>
    </dgm:pt>
    <dgm:pt modelId="{09AF54E8-D96D-4D58-8724-BD5C4CFD0E53}">
      <dgm:prSet phldrT="[Texto]" custT="1"/>
      <dgm:spPr/>
      <dgm:t>
        <a:bodyPr/>
        <a:lstStyle/>
        <a:p>
          <a:r>
            <a:rPr lang="es-EC" sz="1200" dirty="0" smtClean="0">
              <a:latin typeface="Arial (cuerpo)"/>
            </a:rPr>
            <a:t>4</a:t>
          </a:r>
          <a:endParaRPr lang="es-ES" sz="1200" dirty="0">
            <a:latin typeface="Arial (cuerpo)"/>
          </a:endParaRPr>
        </a:p>
      </dgm:t>
    </dgm:pt>
    <dgm:pt modelId="{688DBCFC-0946-4C42-BE4D-E08FE9CFCF96}" type="parTrans" cxnId="{93005534-BA11-4FF4-9219-DA7421D2A8EF}">
      <dgm:prSet/>
      <dgm:spPr/>
      <dgm:t>
        <a:bodyPr/>
        <a:lstStyle/>
        <a:p>
          <a:endParaRPr lang="es-ES" sz="1200">
            <a:latin typeface="Arial (cuerpo)"/>
          </a:endParaRPr>
        </a:p>
      </dgm:t>
    </dgm:pt>
    <dgm:pt modelId="{ABF6CEFB-F17A-4384-A23A-842169FDEF67}" type="sibTrans" cxnId="{93005534-BA11-4FF4-9219-DA7421D2A8EF}">
      <dgm:prSet/>
      <dgm:spPr/>
      <dgm:t>
        <a:bodyPr/>
        <a:lstStyle/>
        <a:p>
          <a:endParaRPr lang="es-ES" sz="1200">
            <a:latin typeface="Arial (cuerpo)"/>
          </a:endParaRPr>
        </a:p>
      </dgm:t>
    </dgm:pt>
    <dgm:pt modelId="{8D9EB265-5571-4A3D-9598-FBD52D05ACBF}" type="pres">
      <dgm:prSet presAssocID="{2FCDA725-EA98-4210-A1D0-BC8B18234FCD}" presName="linearFlow" presStyleCnt="0">
        <dgm:presLayoutVars>
          <dgm:dir/>
          <dgm:animLvl val="lvl"/>
          <dgm:resizeHandles val="exact"/>
        </dgm:presLayoutVars>
      </dgm:prSet>
      <dgm:spPr/>
      <dgm:t>
        <a:bodyPr/>
        <a:lstStyle/>
        <a:p>
          <a:endParaRPr lang="es-ES"/>
        </a:p>
      </dgm:t>
    </dgm:pt>
    <dgm:pt modelId="{23ECF5A0-4ABA-489A-8ED4-01DDD42721CC}" type="pres">
      <dgm:prSet presAssocID="{4BCE68C7-EAB7-47FC-88C2-F14737014D17}" presName="composite" presStyleCnt="0"/>
      <dgm:spPr/>
    </dgm:pt>
    <dgm:pt modelId="{3590105D-917D-4007-8850-C765154E5512}" type="pres">
      <dgm:prSet presAssocID="{4BCE68C7-EAB7-47FC-88C2-F14737014D17}" presName="parentText" presStyleLbl="alignNode1" presStyleIdx="0" presStyleCnt="4">
        <dgm:presLayoutVars>
          <dgm:chMax val="1"/>
          <dgm:bulletEnabled val="1"/>
        </dgm:presLayoutVars>
      </dgm:prSet>
      <dgm:spPr/>
      <dgm:t>
        <a:bodyPr/>
        <a:lstStyle/>
        <a:p>
          <a:endParaRPr lang="es-ES"/>
        </a:p>
      </dgm:t>
    </dgm:pt>
    <dgm:pt modelId="{AA8EAD48-E280-4941-989F-5DD9BF94F86C}" type="pres">
      <dgm:prSet presAssocID="{4BCE68C7-EAB7-47FC-88C2-F14737014D17}" presName="descendantText" presStyleLbl="alignAcc1" presStyleIdx="0" presStyleCnt="4">
        <dgm:presLayoutVars>
          <dgm:bulletEnabled val="1"/>
        </dgm:presLayoutVars>
      </dgm:prSet>
      <dgm:spPr/>
      <dgm:t>
        <a:bodyPr/>
        <a:lstStyle/>
        <a:p>
          <a:endParaRPr lang="es-ES"/>
        </a:p>
      </dgm:t>
    </dgm:pt>
    <dgm:pt modelId="{F832847A-F6A0-49C8-ABC3-3FD2099FF239}" type="pres">
      <dgm:prSet presAssocID="{158C8580-9088-4B84-B851-15FD7C69966A}" presName="sp" presStyleCnt="0"/>
      <dgm:spPr/>
    </dgm:pt>
    <dgm:pt modelId="{08297C98-207F-4D80-B64F-37617CC36469}" type="pres">
      <dgm:prSet presAssocID="{8C525013-437F-4D90-9D8A-818D61DF37F7}" presName="composite" presStyleCnt="0"/>
      <dgm:spPr/>
    </dgm:pt>
    <dgm:pt modelId="{79294222-B59F-46B6-AE4D-0EB7199B642E}" type="pres">
      <dgm:prSet presAssocID="{8C525013-437F-4D90-9D8A-818D61DF37F7}" presName="parentText" presStyleLbl="alignNode1" presStyleIdx="1" presStyleCnt="4">
        <dgm:presLayoutVars>
          <dgm:chMax val="1"/>
          <dgm:bulletEnabled val="1"/>
        </dgm:presLayoutVars>
      </dgm:prSet>
      <dgm:spPr/>
      <dgm:t>
        <a:bodyPr/>
        <a:lstStyle/>
        <a:p>
          <a:endParaRPr lang="es-ES"/>
        </a:p>
      </dgm:t>
    </dgm:pt>
    <dgm:pt modelId="{816C8315-4942-49EC-896A-D204ED8DE4BB}" type="pres">
      <dgm:prSet presAssocID="{8C525013-437F-4D90-9D8A-818D61DF37F7}" presName="descendantText" presStyleLbl="alignAcc1" presStyleIdx="1" presStyleCnt="4">
        <dgm:presLayoutVars>
          <dgm:bulletEnabled val="1"/>
        </dgm:presLayoutVars>
      </dgm:prSet>
      <dgm:spPr/>
      <dgm:t>
        <a:bodyPr/>
        <a:lstStyle/>
        <a:p>
          <a:endParaRPr lang="es-ES"/>
        </a:p>
      </dgm:t>
    </dgm:pt>
    <dgm:pt modelId="{54DFE0EF-BD4C-4733-A9E5-F9044E076347}" type="pres">
      <dgm:prSet presAssocID="{F1142DE6-1C70-4C4D-A8ED-4428BA35C409}" presName="sp" presStyleCnt="0"/>
      <dgm:spPr/>
    </dgm:pt>
    <dgm:pt modelId="{44CA35B2-42D3-4F00-A828-B3ECF090B8E2}" type="pres">
      <dgm:prSet presAssocID="{3606F9CB-D7FB-44E2-87D2-266658BFA558}" presName="composite" presStyleCnt="0"/>
      <dgm:spPr/>
    </dgm:pt>
    <dgm:pt modelId="{B80F95D9-F0D4-436F-9B37-BD2E73470E3F}" type="pres">
      <dgm:prSet presAssocID="{3606F9CB-D7FB-44E2-87D2-266658BFA558}" presName="parentText" presStyleLbl="alignNode1" presStyleIdx="2" presStyleCnt="4">
        <dgm:presLayoutVars>
          <dgm:chMax val="1"/>
          <dgm:bulletEnabled val="1"/>
        </dgm:presLayoutVars>
      </dgm:prSet>
      <dgm:spPr/>
      <dgm:t>
        <a:bodyPr/>
        <a:lstStyle/>
        <a:p>
          <a:endParaRPr lang="es-ES"/>
        </a:p>
      </dgm:t>
    </dgm:pt>
    <dgm:pt modelId="{B88F2FAA-F67B-4BBF-A675-7BABA2A51A2F}" type="pres">
      <dgm:prSet presAssocID="{3606F9CB-D7FB-44E2-87D2-266658BFA558}" presName="descendantText" presStyleLbl="alignAcc1" presStyleIdx="2" presStyleCnt="4">
        <dgm:presLayoutVars>
          <dgm:bulletEnabled val="1"/>
        </dgm:presLayoutVars>
      </dgm:prSet>
      <dgm:spPr/>
      <dgm:t>
        <a:bodyPr/>
        <a:lstStyle/>
        <a:p>
          <a:endParaRPr lang="es-ES"/>
        </a:p>
      </dgm:t>
    </dgm:pt>
    <dgm:pt modelId="{A5923B5B-0C3A-43F5-A8AB-B77AF8FA33A5}" type="pres">
      <dgm:prSet presAssocID="{C2272989-0CEA-48F9-92A4-5D53DED9DCE0}" presName="sp" presStyleCnt="0"/>
      <dgm:spPr/>
    </dgm:pt>
    <dgm:pt modelId="{229B20A6-60AC-4174-9E39-D469C326D0C6}" type="pres">
      <dgm:prSet presAssocID="{09AF54E8-D96D-4D58-8724-BD5C4CFD0E53}" presName="composite" presStyleCnt="0"/>
      <dgm:spPr/>
    </dgm:pt>
    <dgm:pt modelId="{5286CEAC-D53C-4F6A-9DBD-54E516602AAA}" type="pres">
      <dgm:prSet presAssocID="{09AF54E8-D96D-4D58-8724-BD5C4CFD0E53}" presName="parentText" presStyleLbl="alignNode1" presStyleIdx="3" presStyleCnt="4">
        <dgm:presLayoutVars>
          <dgm:chMax val="1"/>
          <dgm:bulletEnabled val="1"/>
        </dgm:presLayoutVars>
      </dgm:prSet>
      <dgm:spPr/>
      <dgm:t>
        <a:bodyPr/>
        <a:lstStyle/>
        <a:p>
          <a:endParaRPr lang="es-ES"/>
        </a:p>
      </dgm:t>
    </dgm:pt>
    <dgm:pt modelId="{FDF61C95-0DF0-49D8-AD49-A4756AD265A7}" type="pres">
      <dgm:prSet presAssocID="{09AF54E8-D96D-4D58-8724-BD5C4CFD0E53}" presName="descendantText" presStyleLbl="alignAcc1" presStyleIdx="3" presStyleCnt="4">
        <dgm:presLayoutVars>
          <dgm:bulletEnabled val="1"/>
        </dgm:presLayoutVars>
      </dgm:prSet>
      <dgm:spPr/>
      <dgm:t>
        <a:bodyPr/>
        <a:lstStyle/>
        <a:p>
          <a:endParaRPr lang="es-ES"/>
        </a:p>
      </dgm:t>
    </dgm:pt>
  </dgm:ptLst>
  <dgm:cxnLst>
    <dgm:cxn modelId="{A0C0A82E-0F86-48E1-A51E-190FC91A36B7}" srcId="{09AF54E8-D96D-4D58-8724-BD5C4CFD0E53}" destId="{04A8A67C-AB1C-411C-860D-BBB7F409F505}" srcOrd="0" destOrd="0" parTransId="{D86DFBDE-7188-4AC3-848F-E6C763CADBB8}" sibTransId="{F44172D4-955B-40DA-8E0D-94A6CA8C6800}"/>
    <dgm:cxn modelId="{7F9E439F-7693-4D74-AA2C-86F8D09BB46D}" type="presOf" srcId="{2FCDA725-EA98-4210-A1D0-BC8B18234FCD}" destId="{8D9EB265-5571-4A3D-9598-FBD52D05ACBF}" srcOrd="0" destOrd="0" presId="urn:microsoft.com/office/officeart/2005/8/layout/chevron2"/>
    <dgm:cxn modelId="{B11A6BAE-DE8D-45C0-8BFF-CB0691254EB3}" srcId="{8C525013-437F-4D90-9D8A-818D61DF37F7}" destId="{397D20B4-21CD-4D89-B58B-C51CDF7F91E5}" srcOrd="0" destOrd="0" parTransId="{46511439-A8DA-4D91-9CC4-97CF6C46AAA8}" sibTransId="{C96782E1-A3DC-4055-BBA4-541FD9D74997}"/>
    <dgm:cxn modelId="{B057D334-C746-4AD3-82D5-E737D0E8A36A}" type="presOf" srcId="{8C525013-437F-4D90-9D8A-818D61DF37F7}" destId="{79294222-B59F-46B6-AE4D-0EB7199B642E}" srcOrd="0" destOrd="0" presId="urn:microsoft.com/office/officeart/2005/8/layout/chevron2"/>
    <dgm:cxn modelId="{B01A5000-D959-452B-8A4A-18FCFDEE816D}" type="presOf" srcId="{E03A943B-3ED5-4922-B574-716F6A9FA4A5}" destId="{AA8EAD48-E280-4941-989F-5DD9BF94F86C}" srcOrd="0" destOrd="0" presId="urn:microsoft.com/office/officeart/2005/8/layout/chevron2"/>
    <dgm:cxn modelId="{09EEE6B7-04C7-4407-9C82-012EFDC4D8BE}" srcId="{2FCDA725-EA98-4210-A1D0-BC8B18234FCD}" destId="{4BCE68C7-EAB7-47FC-88C2-F14737014D17}" srcOrd="0" destOrd="0" parTransId="{5C40625E-1B0D-419F-B083-1FB86935A71E}" sibTransId="{158C8580-9088-4B84-B851-15FD7C69966A}"/>
    <dgm:cxn modelId="{34C2C2D9-D3FC-492E-98E2-C1D32621F6C8}" srcId="{2FCDA725-EA98-4210-A1D0-BC8B18234FCD}" destId="{8C525013-437F-4D90-9D8A-818D61DF37F7}" srcOrd="1" destOrd="0" parTransId="{27720369-0971-44A1-81C8-C18106149A55}" sibTransId="{F1142DE6-1C70-4C4D-A8ED-4428BA35C409}"/>
    <dgm:cxn modelId="{7294C245-00B7-4340-8F0C-8BD70C0C75DD}" type="presOf" srcId="{10B3C7BC-65B9-4B87-B0CD-BDE7601E4F0A}" destId="{B88F2FAA-F67B-4BBF-A675-7BABA2A51A2F}" srcOrd="0" destOrd="0" presId="urn:microsoft.com/office/officeart/2005/8/layout/chevron2"/>
    <dgm:cxn modelId="{600B82E3-BAD0-440A-BD39-E56E8C1615AA}" srcId="{2FCDA725-EA98-4210-A1D0-BC8B18234FCD}" destId="{3606F9CB-D7FB-44E2-87D2-266658BFA558}" srcOrd="2" destOrd="0" parTransId="{C7E0FE85-1951-4927-B8CD-9114F6AA945C}" sibTransId="{C2272989-0CEA-48F9-92A4-5D53DED9DCE0}"/>
    <dgm:cxn modelId="{3D1464D6-7108-4163-BED4-5E47B337E7B3}" srcId="{3606F9CB-D7FB-44E2-87D2-266658BFA558}" destId="{10B3C7BC-65B9-4B87-B0CD-BDE7601E4F0A}" srcOrd="0" destOrd="0" parTransId="{9A059A43-BCD4-4DD2-98E1-3434F7B63B84}" sibTransId="{C02928C8-EBD4-415B-BCB5-5A906D7F3621}"/>
    <dgm:cxn modelId="{2C49E28B-8829-4F4B-9B4B-454B994E6EF6}" type="presOf" srcId="{09AF54E8-D96D-4D58-8724-BD5C4CFD0E53}" destId="{5286CEAC-D53C-4F6A-9DBD-54E516602AAA}" srcOrd="0" destOrd="0" presId="urn:microsoft.com/office/officeart/2005/8/layout/chevron2"/>
    <dgm:cxn modelId="{93005534-BA11-4FF4-9219-DA7421D2A8EF}" srcId="{2FCDA725-EA98-4210-A1D0-BC8B18234FCD}" destId="{09AF54E8-D96D-4D58-8724-BD5C4CFD0E53}" srcOrd="3" destOrd="0" parTransId="{688DBCFC-0946-4C42-BE4D-E08FE9CFCF96}" sibTransId="{ABF6CEFB-F17A-4384-A23A-842169FDEF67}"/>
    <dgm:cxn modelId="{04227692-CC8E-40E1-BE3E-492F6E65835F}" srcId="{4BCE68C7-EAB7-47FC-88C2-F14737014D17}" destId="{E03A943B-3ED5-4922-B574-716F6A9FA4A5}" srcOrd="0" destOrd="0" parTransId="{75334FBA-97F5-447D-ADDC-98B9F19FD89A}" sibTransId="{441E7B8F-F371-4B6B-A1CD-89ED0032EA2F}"/>
    <dgm:cxn modelId="{8DE05578-7A6D-4284-92A9-4BEC478DDAAC}" type="presOf" srcId="{3606F9CB-D7FB-44E2-87D2-266658BFA558}" destId="{B80F95D9-F0D4-436F-9B37-BD2E73470E3F}" srcOrd="0" destOrd="0" presId="urn:microsoft.com/office/officeart/2005/8/layout/chevron2"/>
    <dgm:cxn modelId="{4D5AACF2-F67F-4795-B572-F1897CC21808}" type="presOf" srcId="{4BCE68C7-EAB7-47FC-88C2-F14737014D17}" destId="{3590105D-917D-4007-8850-C765154E5512}" srcOrd="0" destOrd="0" presId="urn:microsoft.com/office/officeart/2005/8/layout/chevron2"/>
    <dgm:cxn modelId="{E896FAA8-A7C9-4BBB-9A4C-40B6A1645E25}" type="presOf" srcId="{04A8A67C-AB1C-411C-860D-BBB7F409F505}" destId="{FDF61C95-0DF0-49D8-AD49-A4756AD265A7}" srcOrd="0" destOrd="0" presId="urn:microsoft.com/office/officeart/2005/8/layout/chevron2"/>
    <dgm:cxn modelId="{51BC4F6F-7E29-4F63-BC6C-82B0ED749AEF}" type="presOf" srcId="{397D20B4-21CD-4D89-B58B-C51CDF7F91E5}" destId="{816C8315-4942-49EC-896A-D204ED8DE4BB}" srcOrd="0" destOrd="0" presId="urn:microsoft.com/office/officeart/2005/8/layout/chevron2"/>
    <dgm:cxn modelId="{7D5D015E-0404-464C-9F17-F4BE04BC5BD2}" type="presParOf" srcId="{8D9EB265-5571-4A3D-9598-FBD52D05ACBF}" destId="{23ECF5A0-4ABA-489A-8ED4-01DDD42721CC}" srcOrd="0" destOrd="0" presId="urn:microsoft.com/office/officeart/2005/8/layout/chevron2"/>
    <dgm:cxn modelId="{89CF7811-AC31-406F-837E-ADC7DFE52332}" type="presParOf" srcId="{23ECF5A0-4ABA-489A-8ED4-01DDD42721CC}" destId="{3590105D-917D-4007-8850-C765154E5512}" srcOrd="0" destOrd="0" presId="urn:microsoft.com/office/officeart/2005/8/layout/chevron2"/>
    <dgm:cxn modelId="{6ECDFAAB-B8AA-425E-B38D-276BF63611E4}" type="presParOf" srcId="{23ECF5A0-4ABA-489A-8ED4-01DDD42721CC}" destId="{AA8EAD48-E280-4941-989F-5DD9BF94F86C}" srcOrd="1" destOrd="0" presId="urn:microsoft.com/office/officeart/2005/8/layout/chevron2"/>
    <dgm:cxn modelId="{691F105B-02BD-4633-AA08-7A1B66D41135}" type="presParOf" srcId="{8D9EB265-5571-4A3D-9598-FBD52D05ACBF}" destId="{F832847A-F6A0-49C8-ABC3-3FD2099FF239}" srcOrd="1" destOrd="0" presId="urn:microsoft.com/office/officeart/2005/8/layout/chevron2"/>
    <dgm:cxn modelId="{F3D3D8DD-DEEB-44F1-85E3-C6080C06323C}" type="presParOf" srcId="{8D9EB265-5571-4A3D-9598-FBD52D05ACBF}" destId="{08297C98-207F-4D80-B64F-37617CC36469}" srcOrd="2" destOrd="0" presId="urn:microsoft.com/office/officeart/2005/8/layout/chevron2"/>
    <dgm:cxn modelId="{DEDD8F51-BACD-4C35-B567-E9A0AD994E17}" type="presParOf" srcId="{08297C98-207F-4D80-B64F-37617CC36469}" destId="{79294222-B59F-46B6-AE4D-0EB7199B642E}" srcOrd="0" destOrd="0" presId="urn:microsoft.com/office/officeart/2005/8/layout/chevron2"/>
    <dgm:cxn modelId="{75B291CB-DCB1-40B2-82C6-735C524E3C9B}" type="presParOf" srcId="{08297C98-207F-4D80-B64F-37617CC36469}" destId="{816C8315-4942-49EC-896A-D204ED8DE4BB}" srcOrd="1" destOrd="0" presId="urn:microsoft.com/office/officeart/2005/8/layout/chevron2"/>
    <dgm:cxn modelId="{B8D35265-E165-4801-9F39-D89B305C921C}" type="presParOf" srcId="{8D9EB265-5571-4A3D-9598-FBD52D05ACBF}" destId="{54DFE0EF-BD4C-4733-A9E5-F9044E076347}" srcOrd="3" destOrd="0" presId="urn:microsoft.com/office/officeart/2005/8/layout/chevron2"/>
    <dgm:cxn modelId="{E7032907-0BA2-4BE3-9F6A-E4B72A56B52C}" type="presParOf" srcId="{8D9EB265-5571-4A3D-9598-FBD52D05ACBF}" destId="{44CA35B2-42D3-4F00-A828-B3ECF090B8E2}" srcOrd="4" destOrd="0" presId="urn:microsoft.com/office/officeart/2005/8/layout/chevron2"/>
    <dgm:cxn modelId="{3DDD90CC-6EFD-4A23-8729-04D0A949508F}" type="presParOf" srcId="{44CA35B2-42D3-4F00-A828-B3ECF090B8E2}" destId="{B80F95D9-F0D4-436F-9B37-BD2E73470E3F}" srcOrd="0" destOrd="0" presId="urn:microsoft.com/office/officeart/2005/8/layout/chevron2"/>
    <dgm:cxn modelId="{E41E80F3-C332-4975-9835-153A232164F2}" type="presParOf" srcId="{44CA35B2-42D3-4F00-A828-B3ECF090B8E2}" destId="{B88F2FAA-F67B-4BBF-A675-7BABA2A51A2F}" srcOrd="1" destOrd="0" presId="urn:microsoft.com/office/officeart/2005/8/layout/chevron2"/>
    <dgm:cxn modelId="{358D89C6-F89D-4354-AE1D-C656FB7C70CD}" type="presParOf" srcId="{8D9EB265-5571-4A3D-9598-FBD52D05ACBF}" destId="{A5923B5B-0C3A-43F5-A8AB-B77AF8FA33A5}" srcOrd="5" destOrd="0" presId="urn:microsoft.com/office/officeart/2005/8/layout/chevron2"/>
    <dgm:cxn modelId="{D2060ED8-2F1A-44C4-B778-6C2354E0B695}" type="presParOf" srcId="{8D9EB265-5571-4A3D-9598-FBD52D05ACBF}" destId="{229B20A6-60AC-4174-9E39-D469C326D0C6}" srcOrd="6" destOrd="0" presId="urn:microsoft.com/office/officeart/2005/8/layout/chevron2"/>
    <dgm:cxn modelId="{A8C5F021-307B-4F86-A116-38E46EE5C1FE}" type="presParOf" srcId="{229B20A6-60AC-4174-9E39-D469C326D0C6}" destId="{5286CEAC-D53C-4F6A-9DBD-54E516602AAA}" srcOrd="0" destOrd="0" presId="urn:microsoft.com/office/officeart/2005/8/layout/chevron2"/>
    <dgm:cxn modelId="{B9DE4669-1190-40A4-A96D-F8B6BF87D80D}" type="presParOf" srcId="{229B20A6-60AC-4174-9E39-D469C326D0C6}" destId="{FDF61C95-0DF0-49D8-AD49-A4756AD265A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EE79384-D29C-4853-87F0-502A118F41AC}" type="doc">
      <dgm:prSet loTypeId="urn:microsoft.com/office/officeart/2005/8/layout/hierarchy2" loCatId="hierarchy" qsTypeId="urn:microsoft.com/office/officeart/2005/8/quickstyle/simple3" qsCatId="simple" csTypeId="urn:microsoft.com/office/officeart/2005/8/colors/colorful1" csCatId="colorful" phldr="1"/>
      <dgm:spPr/>
      <dgm:t>
        <a:bodyPr/>
        <a:lstStyle/>
        <a:p>
          <a:endParaRPr lang="es-ES"/>
        </a:p>
      </dgm:t>
    </dgm:pt>
    <dgm:pt modelId="{E9DD5218-92DC-4143-949A-F987EBD498F9}">
      <dgm:prSet phldrT="[Texto]" custT="1"/>
      <dgm:spPr/>
      <dgm:t>
        <a:bodyPr/>
        <a:lstStyle/>
        <a:p>
          <a:pPr algn="ctr"/>
          <a:r>
            <a:rPr lang="es-EC" sz="1800" b="1" dirty="0" smtClean="0"/>
            <a:t>Rentabilidad neta y Número de reformas </a:t>
          </a:r>
          <a:endParaRPr lang="es-ES" sz="1800" dirty="0"/>
        </a:p>
      </dgm:t>
    </dgm:pt>
    <dgm:pt modelId="{0F404D6D-DEEB-40E7-9815-A355425F14E8}" type="parTrans" cxnId="{59B4F62A-18D1-4EBC-859B-28B43561C1CC}">
      <dgm:prSet/>
      <dgm:spPr/>
      <dgm:t>
        <a:bodyPr/>
        <a:lstStyle/>
        <a:p>
          <a:pPr algn="just"/>
          <a:endParaRPr lang="es-ES"/>
        </a:p>
      </dgm:t>
    </dgm:pt>
    <dgm:pt modelId="{DE79BBBA-5BDF-4AE6-A4A5-79C774C73F70}" type="sibTrans" cxnId="{59B4F62A-18D1-4EBC-859B-28B43561C1CC}">
      <dgm:prSet/>
      <dgm:spPr/>
      <dgm:t>
        <a:bodyPr/>
        <a:lstStyle/>
        <a:p>
          <a:pPr algn="just"/>
          <a:endParaRPr lang="es-ES"/>
        </a:p>
      </dgm:t>
    </dgm:pt>
    <dgm:pt modelId="{1267DF21-1B4F-4A52-AE0C-6AC6647F23E9}">
      <dgm:prSet phldrT="[Texto]" custT="1"/>
      <dgm:spPr/>
      <dgm:t>
        <a:bodyPr/>
        <a:lstStyle/>
        <a:p>
          <a:pPr algn="just"/>
          <a:r>
            <a:rPr lang="es-ES" sz="1400" b="0" dirty="0" smtClean="0"/>
            <a:t>Rentabilidad neta y número de reformas Chevrolet</a:t>
          </a:r>
          <a:endParaRPr lang="es-ES" sz="1400" b="0" dirty="0"/>
        </a:p>
      </dgm:t>
    </dgm:pt>
    <dgm:pt modelId="{64401469-5603-4A93-823C-B5B98D36A3FA}" type="parTrans" cxnId="{0A8FEE82-634F-40A8-997B-B7E0EF9CE342}">
      <dgm:prSet/>
      <dgm:spPr/>
      <dgm:t>
        <a:bodyPr/>
        <a:lstStyle/>
        <a:p>
          <a:pPr algn="just"/>
          <a:endParaRPr lang="es-ES"/>
        </a:p>
      </dgm:t>
    </dgm:pt>
    <dgm:pt modelId="{2978208A-5897-4386-B15C-3A4A3CCB2190}" type="sibTrans" cxnId="{0A8FEE82-634F-40A8-997B-B7E0EF9CE342}">
      <dgm:prSet/>
      <dgm:spPr/>
      <dgm:t>
        <a:bodyPr/>
        <a:lstStyle/>
        <a:p>
          <a:pPr algn="just"/>
          <a:endParaRPr lang="es-ES"/>
        </a:p>
      </dgm:t>
    </dgm:pt>
    <dgm:pt modelId="{C9B4FFF5-EF04-4F8A-A483-90B37CBC0196}">
      <dgm:prSet phldrT="[Texto]" custT="1"/>
      <dgm:spPr/>
      <dgm:t>
        <a:bodyPr/>
        <a:lstStyle/>
        <a:p>
          <a:pPr algn="just"/>
          <a:r>
            <a:rPr lang="es-EC" sz="1400" dirty="0" smtClean="0"/>
            <a:t>Rentabilidad neta y número de reformas Nissan y Renault</a:t>
          </a:r>
          <a:endParaRPr lang="es-ES" sz="1400" dirty="0"/>
        </a:p>
      </dgm:t>
    </dgm:pt>
    <dgm:pt modelId="{CD5F80E3-D28D-4175-82B4-8C55E299A71B}" type="parTrans" cxnId="{155D5F19-6940-46D4-BA6B-21FB55B06A26}">
      <dgm:prSet/>
      <dgm:spPr/>
      <dgm:t>
        <a:bodyPr/>
        <a:lstStyle/>
        <a:p>
          <a:pPr algn="just"/>
          <a:endParaRPr lang="es-ES"/>
        </a:p>
      </dgm:t>
    </dgm:pt>
    <dgm:pt modelId="{9040691B-9782-4773-BC1D-0838A93D5F81}" type="sibTrans" cxnId="{155D5F19-6940-46D4-BA6B-21FB55B06A26}">
      <dgm:prSet/>
      <dgm:spPr/>
      <dgm:t>
        <a:bodyPr/>
        <a:lstStyle/>
        <a:p>
          <a:pPr algn="just"/>
          <a:endParaRPr lang="es-ES"/>
        </a:p>
      </dgm:t>
    </dgm:pt>
    <dgm:pt modelId="{EC9FAF1D-C39F-423C-A119-2A03A580D316}" type="pres">
      <dgm:prSet presAssocID="{6EE79384-D29C-4853-87F0-502A118F41AC}" presName="diagram" presStyleCnt="0">
        <dgm:presLayoutVars>
          <dgm:chPref val="1"/>
          <dgm:dir/>
          <dgm:animOne val="branch"/>
          <dgm:animLvl val="lvl"/>
          <dgm:resizeHandles val="exact"/>
        </dgm:presLayoutVars>
      </dgm:prSet>
      <dgm:spPr/>
      <dgm:t>
        <a:bodyPr/>
        <a:lstStyle/>
        <a:p>
          <a:endParaRPr lang="es-ES"/>
        </a:p>
      </dgm:t>
    </dgm:pt>
    <dgm:pt modelId="{5BB0A898-191B-4F14-9F39-93AA6360BA01}" type="pres">
      <dgm:prSet presAssocID="{E9DD5218-92DC-4143-949A-F987EBD498F9}" presName="root1" presStyleCnt="0"/>
      <dgm:spPr/>
    </dgm:pt>
    <dgm:pt modelId="{30E86104-678C-4C3D-A2D5-CA2D6C2D4721}" type="pres">
      <dgm:prSet presAssocID="{E9DD5218-92DC-4143-949A-F987EBD498F9}" presName="LevelOneTextNode" presStyleLbl="node0" presStyleIdx="0" presStyleCnt="1">
        <dgm:presLayoutVars>
          <dgm:chPref val="3"/>
        </dgm:presLayoutVars>
      </dgm:prSet>
      <dgm:spPr/>
      <dgm:t>
        <a:bodyPr/>
        <a:lstStyle/>
        <a:p>
          <a:endParaRPr lang="es-ES"/>
        </a:p>
      </dgm:t>
    </dgm:pt>
    <dgm:pt modelId="{87130466-4560-4F4A-9563-DA10A1645D50}" type="pres">
      <dgm:prSet presAssocID="{E9DD5218-92DC-4143-949A-F987EBD498F9}" presName="level2hierChild" presStyleCnt="0"/>
      <dgm:spPr/>
    </dgm:pt>
    <dgm:pt modelId="{6DCE8B5F-A6A5-4DD8-98F7-17B49EF4885C}" type="pres">
      <dgm:prSet presAssocID="{64401469-5603-4A93-823C-B5B98D36A3FA}" presName="conn2-1" presStyleLbl="parChTrans1D2" presStyleIdx="0" presStyleCnt="2"/>
      <dgm:spPr/>
      <dgm:t>
        <a:bodyPr/>
        <a:lstStyle/>
        <a:p>
          <a:endParaRPr lang="es-ES"/>
        </a:p>
      </dgm:t>
    </dgm:pt>
    <dgm:pt modelId="{ACAC6572-76FE-4BA7-AB67-80D75F53B3B5}" type="pres">
      <dgm:prSet presAssocID="{64401469-5603-4A93-823C-B5B98D36A3FA}" presName="connTx" presStyleLbl="parChTrans1D2" presStyleIdx="0" presStyleCnt="2"/>
      <dgm:spPr/>
      <dgm:t>
        <a:bodyPr/>
        <a:lstStyle/>
        <a:p>
          <a:endParaRPr lang="es-ES"/>
        </a:p>
      </dgm:t>
    </dgm:pt>
    <dgm:pt modelId="{81EC4315-2C57-4927-AF37-27B213AF143A}" type="pres">
      <dgm:prSet presAssocID="{1267DF21-1B4F-4A52-AE0C-6AC6647F23E9}" presName="root2" presStyleCnt="0"/>
      <dgm:spPr/>
    </dgm:pt>
    <dgm:pt modelId="{6E01F186-1AEE-4CDF-AF9F-4F6432B88E51}" type="pres">
      <dgm:prSet presAssocID="{1267DF21-1B4F-4A52-AE0C-6AC6647F23E9}" presName="LevelTwoTextNode" presStyleLbl="node2" presStyleIdx="0" presStyleCnt="2" custLinFactY="-49018" custLinFactNeighborY="-100000">
        <dgm:presLayoutVars>
          <dgm:chPref val="3"/>
        </dgm:presLayoutVars>
      </dgm:prSet>
      <dgm:spPr/>
      <dgm:t>
        <a:bodyPr/>
        <a:lstStyle/>
        <a:p>
          <a:endParaRPr lang="es-ES"/>
        </a:p>
      </dgm:t>
    </dgm:pt>
    <dgm:pt modelId="{935483F2-1D1F-49B2-871A-AE3996E4C122}" type="pres">
      <dgm:prSet presAssocID="{1267DF21-1B4F-4A52-AE0C-6AC6647F23E9}" presName="level3hierChild" presStyleCnt="0"/>
      <dgm:spPr/>
    </dgm:pt>
    <dgm:pt modelId="{EBB30B9B-2A46-4674-84D8-FBB6F0B7FD91}" type="pres">
      <dgm:prSet presAssocID="{CD5F80E3-D28D-4175-82B4-8C55E299A71B}" presName="conn2-1" presStyleLbl="parChTrans1D2" presStyleIdx="1" presStyleCnt="2"/>
      <dgm:spPr/>
      <dgm:t>
        <a:bodyPr/>
        <a:lstStyle/>
        <a:p>
          <a:endParaRPr lang="es-ES"/>
        </a:p>
      </dgm:t>
    </dgm:pt>
    <dgm:pt modelId="{27107C44-6E4A-44E4-9F83-233291958AA6}" type="pres">
      <dgm:prSet presAssocID="{CD5F80E3-D28D-4175-82B4-8C55E299A71B}" presName="connTx" presStyleLbl="parChTrans1D2" presStyleIdx="1" presStyleCnt="2"/>
      <dgm:spPr/>
      <dgm:t>
        <a:bodyPr/>
        <a:lstStyle/>
        <a:p>
          <a:endParaRPr lang="es-ES"/>
        </a:p>
      </dgm:t>
    </dgm:pt>
    <dgm:pt modelId="{198DBF6E-2A69-46BA-AEB8-6317048524A6}" type="pres">
      <dgm:prSet presAssocID="{C9B4FFF5-EF04-4F8A-A483-90B37CBC0196}" presName="root2" presStyleCnt="0"/>
      <dgm:spPr/>
    </dgm:pt>
    <dgm:pt modelId="{CF644652-4CCC-4A96-BFD1-B6BFACC2BD19}" type="pres">
      <dgm:prSet presAssocID="{C9B4FFF5-EF04-4F8A-A483-90B37CBC0196}" presName="LevelTwoTextNode" presStyleLbl="node2" presStyleIdx="1" presStyleCnt="2" custLinFactNeighborY="84048">
        <dgm:presLayoutVars>
          <dgm:chPref val="3"/>
        </dgm:presLayoutVars>
      </dgm:prSet>
      <dgm:spPr/>
      <dgm:t>
        <a:bodyPr/>
        <a:lstStyle/>
        <a:p>
          <a:endParaRPr lang="es-ES"/>
        </a:p>
      </dgm:t>
    </dgm:pt>
    <dgm:pt modelId="{3512AEB3-31CA-4E7C-80CA-E3ED51D7B2AA}" type="pres">
      <dgm:prSet presAssocID="{C9B4FFF5-EF04-4F8A-A483-90B37CBC0196}" presName="level3hierChild" presStyleCnt="0"/>
      <dgm:spPr/>
    </dgm:pt>
  </dgm:ptLst>
  <dgm:cxnLst>
    <dgm:cxn modelId="{53A17794-8FBF-4DF4-9931-D1FFD2E0FA59}" type="presOf" srcId="{6EE79384-D29C-4853-87F0-502A118F41AC}" destId="{EC9FAF1D-C39F-423C-A119-2A03A580D316}" srcOrd="0" destOrd="0" presId="urn:microsoft.com/office/officeart/2005/8/layout/hierarchy2"/>
    <dgm:cxn modelId="{C0C2969B-F546-4A1E-B44D-DBB3A75CB05A}" type="presOf" srcId="{64401469-5603-4A93-823C-B5B98D36A3FA}" destId="{6DCE8B5F-A6A5-4DD8-98F7-17B49EF4885C}" srcOrd="0" destOrd="0" presId="urn:microsoft.com/office/officeart/2005/8/layout/hierarchy2"/>
    <dgm:cxn modelId="{0A8FEE82-634F-40A8-997B-B7E0EF9CE342}" srcId="{E9DD5218-92DC-4143-949A-F987EBD498F9}" destId="{1267DF21-1B4F-4A52-AE0C-6AC6647F23E9}" srcOrd="0" destOrd="0" parTransId="{64401469-5603-4A93-823C-B5B98D36A3FA}" sibTransId="{2978208A-5897-4386-B15C-3A4A3CCB2190}"/>
    <dgm:cxn modelId="{4D373DEF-072F-4203-B36F-766B192635AC}" type="presOf" srcId="{E9DD5218-92DC-4143-949A-F987EBD498F9}" destId="{30E86104-678C-4C3D-A2D5-CA2D6C2D4721}" srcOrd="0" destOrd="0" presId="urn:microsoft.com/office/officeart/2005/8/layout/hierarchy2"/>
    <dgm:cxn modelId="{C00AFAAB-D7B3-4B26-B5B0-9AF9DF52BD74}" type="presOf" srcId="{1267DF21-1B4F-4A52-AE0C-6AC6647F23E9}" destId="{6E01F186-1AEE-4CDF-AF9F-4F6432B88E51}" srcOrd="0" destOrd="0" presId="urn:microsoft.com/office/officeart/2005/8/layout/hierarchy2"/>
    <dgm:cxn modelId="{E9059318-DD72-45CA-9AA7-C09F91D55361}" type="presOf" srcId="{CD5F80E3-D28D-4175-82B4-8C55E299A71B}" destId="{EBB30B9B-2A46-4674-84D8-FBB6F0B7FD91}" srcOrd="0" destOrd="0" presId="urn:microsoft.com/office/officeart/2005/8/layout/hierarchy2"/>
    <dgm:cxn modelId="{155D5F19-6940-46D4-BA6B-21FB55B06A26}" srcId="{E9DD5218-92DC-4143-949A-F987EBD498F9}" destId="{C9B4FFF5-EF04-4F8A-A483-90B37CBC0196}" srcOrd="1" destOrd="0" parTransId="{CD5F80E3-D28D-4175-82B4-8C55E299A71B}" sibTransId="{9040691B-9782-4773-BC1D-0838A93D5F81}"/>
    <dgm:cxn modelId="{4446FC92-084B-45ED-9B58-804553762525}" type="presOf" srcId="{CD5F80E3-D28D-4175-82B4-8C55E299A71B}" destId="{27107C44-6E4A-44E4-9F83-233291958AA6}" srcOrd="1" destOrd="0" presId="urn:microsoft.com/office/officeart/2005/8/layout/hierarchy2"/>
    <dgm:cxn modelId="{AF6B742E-A3BC-4FD9-BC11-639098955AC0}" type="presOf" srcId="{64401469-5603-4A93-823C-B5B98D36A3FA}" destId="{ACAC6572-76FE-4BA7-AB67-80D75F53B3B5}" srcOrd="1" destOrd="0" presId="urn:microsoft.com/office/officeart/2005/8/layout/hierarchy2"/>
    <dgm:cxn modelId="{8EA951BD-108C-42A3-86B4-CE16CB176DB2}" type="presOf" srcId="{C9B4FFF5-EF04-4F8A-A483-90B37CBC0196}" destId="{CF644652-4CCC-4A96-BFD1-B6BFACC2BD19}" srcOrd="0" destOrd="0" presId="urn:microsoft.com/office/officeart/2005/8/layout/hierarchy2"/>
    <dgm:cxn modelId="{59B4F62A-18D1-4EBC-859B-28B43561C1CC}" srcId="{6EE79384-D29C-4853-87F0-502A118F41AC}" destId="{E9DD5218-92DC-4143-949A-F987EBD498F9}" srcOrd="0" destOrd="0" parTransId="{0F404D6D-DEEB-40E7-9815-A355425F14E8}" sibTransId="{DE79BBBA-5BDF-4AE6-A4A5-79C774C73F70}"/>
    <dgm:cxn modelId="{56013BFE-BADB-4B2A-A7AB-00912976B46D}" type="presParOf" srcId="{EC9FAF1D-C39F-423C-A119-2A03A580D316}" destId="{5BB0A898-191B-4F14-9F39-93AA6360BA01}" srcOrd="0" destOrd="0" presId="urn:microsoft.com/office/officeart/2005/8/layout/hierarchy2"/>
    <dgm:cxn modelId="{06E95C58-A19F-4400-86ED-733F5D10C25A}" type="presParOf" srcId="{5BB0A898-191B-4F14-9F39-93AA6360BA01}" destId="{30E86104-678C-4C3D-A2D5-CA2D6C2D4721}" srcOrd="0" destOrd="0" presId="urn:microsoft.com/office/officeart/2005/8/layout/hierarchy2"/>
    <dgm:cxn modelId="{35B24C51-E16D-41CA-9877-AB8F5B54A8D9}" type="presParOf" srcId="{5BB0A898-191B-4F14-9F39-93AA6360BA01}" destId="{87130466-4560-4F4A-9563-DA10A1645D50}" srcOrd="1" destOrd="0" presId="urn:microsoft.com/office/officeart/2005/8/layout/hierarchy2"/>
    <dgm:cxn modelId="{A928BE04-EE51-4ECE-9DD8-69F84EF39D28}" type="presParOf" srcId="{87130466-4560-4F4A-9563-DA10A1645D50}" destId="{6DCE8B5F-A6A5-4DD8-98F7-17B49EF4885C}" srcOrd="0" destOrd="0" presId="urn:microsoft.com/office/officeart/2005/8/layout/hierarchy2"/>
    <dgm:cxn modelId="{0596BED5-A270-4575-B85F-EE337BF9F856}" type="presParOf" srcId="{6DCE8B5F-A6A5-4DD8-98F7-17B49EF4885C}" destId="{ACAC6572-76FE-4BA7-AB67-80D75F53B3B5}" srcOrd="0" destOrd="0" presId="urn:microsoft.com/office/officeart/2005/8/layout/hierarchy2"/>
    <dgm:cxn modelId="{82EEE09B-3969-4907-A71F-2B5123267474}" type="presParOf" srcId="{87130466-4560-4F4A-9563-DA10A1645D50}" destId="{81EC4315-2C57-4927-AF37-27B213AF143A}" srcOrd="1" destOrd="0" presId="urn:microsoft.com/office/officeart/2005/8/layout/hierarchy2"/>
    <dgm:cxn modelId="{0257813D-98E8-43ED-8DD4-56F99BB9FE63}" type="presParOf" srcId="{81EC4315-2C57-4927-AF37-27B213AF143A}" destId="{6E01F186-1AEE-4CDF-AF9F-4F6432B88E51}" srcOrd="0" destOrd="0" presId="urn:microsoft.com/office/officeart/2005/8/layout/hierarchy2"/>
    <dgm:cxn modelId="{9432E6F4-E0A9-44E0-BCEB-F9D639A7BE0D}" type="presParOf" srcId="{81EC4315-2C57-4927-AF37-27B213AF143A}" destId="{935483F2-1D1F-49B2-871A-AE3996E4C122}" srcOrd="1" destOrd="0" presId="urn:microsoft.com/office/officeart/2005/8/layout/hierarchy2"/>
    <dgm:cxn modelId="{B10B1E66-8419-458A-89F5-907599514AF1}" type="presParOf" srcId="{87130466-4560-4F4A-9563-DA10A1645D50}" destId="{EBB30B9B-2A46-4674-84D8-FBB6F0B7FD91}" srcOrd="2" destOrd="0" presId="urn:microsoft.com/office/officeart/2005/8/layout/hierarchy2"/>
    <dgm:cxn modelId="{23D34113-B5FA-46B4-80B4-4DD4FB204B06}" type="presParOf" srcId="{EBB30B9B-2A46-4674-84D8-FBB6F0B7FD91}" destId="{27107C44-6E4A-44E4-9F83-233291958AA6}" srcOrd="0" destOrd="0" presId="urn:microsoft.com/office/officeart/2005/8/layout/hierarchy2"/>
    <dgm:cxn modelId="{3809B0D8-DA7B-43FF-9E71-D7042B2A4E34}" type="presParOf" srcId="{87130466-4560-4F4A-9563-DA10A1645D50}" destId="{198DBF6E-2A69-46BA-AEB8-6317048524A6}" srcOrd="3" destOrd="0" presId="urn:microsoft.com/office/officeart/2005/8/layout/hierarchy2"/>
    <dgm:cxn modelId="{614E5195-6671-4F58-8C03-6C27755C1AD4}" type="presParOf" srcId="{198DBF6E-2A69-46BA-AEB8-6317048524A6}" destId="{CF644652-4CCC-4A96-BFD1-B6BFACC2BD19}" srcOrd="0" destOrd="0" presId="urn:microsoft.com/office/officeart/2005/8/layout/hierarchy2"/>
    <dgm:cxn modelId="{8985E45A-6891-4417-B7A2-5E5C3D4A9084}" type="presParOf" srcId="{198DBF6E-2A69-46BA-AEB8-6317048524A6}" destId="{3512AEB3-31CA-4E7C-80CA-E3ED51D7B2A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A40D19-8097-43BC-B371-64BF0E8DFBBD}" type="doc">
      <dgm:prSet loTypeId="urn:microsoft.com/office/officeart/2008/layout/RadialCluster" loCatId="cycle" qsTypeId="urn:microsoft.com/office/officeart/2005/8/quickstyle/simple3" qsCatId="simple" csTypeId="urn:microsoft.com/office/officeart/2005/8/colors/colorful2" csCatId="colorful" phldr="1"/>
      <dgm:spPr/>
      <dgm:t>
        <a:bodyPr/>
        <a:lstStyle/>
        <a:p>
          <a:endParaRPr lang="es-ES"/>
        </a:p>
      </dgm:t>
    </dgm:pt>
    <dgm:pt modelId="{19BB3CC2-2D71-4E7A-9DFA-8CC587CF68EE}">
      <dgm:prSet phldrT="[Texto]"/>
      <dgm:spPr/>
      <dgm:t>
        <a:bodyPr/>
        <a:lstStyle/>
        <a:p>
          <a:r>
            <a:rPr lang="es-EC" b="1" dirty="0" smtClean="0"/>
            <a:t>Ventas del sector y exportaciones en unidades </a:t>
          </a:r>
          <a:endParaRPr lang="es-ES" dirty="0"/>
        </a:p>
      </dgm:t>
    </dgm:pt>
    <dgm:pt modelId="{EC3EDBEA-EA02-4681-91A3-F8EBD4998EB8}" type="parTrans" cxnId="{1A58A8AD-54C6-414D-92F4-0BD4AA51ED7D}">
      <dgm:prSet/>
      <dgm:spPr/>
      <dgm:t>
        <a:bodyPr/>
        <a:lstStyle/>
        <a:p>
          <a:endParaRPr lang="es-ES"/>
        </a:p>
      </dgm:t>
    </dgm:pt>
    <dgm:pt modelId="{1C4C925E-5FFA-4573-B85C-C0A83E7935CC}" type="sibTrans" cxnId="{1A58A8AD-54C6-414D-92F4-0BD4AA51ED7D}">
      <dgm:prSet/>
      <dgm:spPr/>
      <dgm:t>
        <a:bodyPr/>
        <a:lstStyle/>
        <a:p>
          <a:endParaRPr lang="es-ES"/>
        </a:p>
      </dgm:t>
    </dgm:pt>
    <dgm:pt modelId="{CE138DC3-56E2-43B1-BCA1-525F1A012C25}" type="pres">
      <dgm:prSet presAssocID="{58A40D19-8097-43BC-B371-64BF0E8DFBBD}" presName="Name0" presStyleCnt="0">
        <dgm:presLayoutVars>
          <dgm:chMax val="1"/>
          <dgm:chPref val="1"/>
          <dgm:dir/>
          <dgm:animOne val="branch"/>
          <dgm:animLvl val="lvl"/>
        </dgm:presLayoutVars>
      </dgm:prSet>
      <dgm:spPr/>
      <dgm:t>
        <a:bodyPr/>
        <a:lstStyle/>
        <a:p>
          <a:endParaRPr lang="es-ES"/>
        </a:p>
      </dgm:t>
    </dgm:pt>
    <dgm:pt modelId="{101634DB-F39C-4540-811F-E6EE1899071E}" type="pres">
      <dgm:prSet presAssocID="{19BB3CC2-2D71-4E7A-9DFA-8CC587CF68EE}" presName="singleCycle" presStyleCnt="0"/>
      <dgm:spPr/>
    </dgm:pt>
    <dgm:pt modelId="{A5CD39F5-7F41-4284-9F29-F8E356A8CE36}" type="pres">
      <dgm:prSet presAssocID="{19BB3CC2-2D71-4E7A-9DFA-8CC587CF68EE}" presName="singleCenter" presStyleLbl="node1" presStyleIdx="0" presStyleCnt="1" custScaleX="70212" custScaleY="31915" custLinFactNeighborX="-14642" custLinFactNeighborY="-4259">
        <dgm:presLayoutVars>
          <dgm:chMax val="7"/>
          <dgm:chPref val="7"/>
        </dgm:presLayoutVars>
      </dgm:prSet>
      <dgm:spPr/>
      <dgm:t>
        <a:bodyPr/>
        <a:lstStyle/>
        <a:p>
          <a:endParaRPr lang="es-ES"/>
        </a:p>
      </dgm:t>
    </dgm:pt>
  </dgm:ptLst>
  <dgm:cxnLst>
    <dgm:cxn modelId="{493BA9DD-0609-4D76-AB4B-46624E022CFE}" type="presOf" srcId="{19BB3CC2-2D71-4E7A-9DFA-8CC587CF68EE}" destId="{A5CD39F5-7F41-4284-9F29-F8E356A8CE36}" srcOrd="0" destOrd="0" presId="urn:microsoft.com/office/officeart/2008/layout/RadialCluster"/>
    <dgm:cxn modelId="{1A58A8AD-54C6-414D-92F4-0BD4AA51ED7D}" srcId="{58A40D19-8097-43BC-B371-64BF0E8DFBBD}" destId="{19BB3CC2-2D71-4E7A-9DFA-8CC587CF68EE}" srcOrd="0" destOrd="0" parTransId="{EC3EDBEA-EA02-4681-91A3-F8EBD4998EB8}" sibTransId="{1C4C925E-5FFA-4573-B85C-C0A83E7935CC}"/>
    <dgm:cxn modelId="{27D1E654-EEB0-454D-A33F-270E7877C829}" type="presOf" srcId="{58A40D19-8097-43BC-B371-64BF0E8DFBBD}" destId="{CE138DC3-56E2-43B1-BCA1-525F1A012C25}" srcOrd="0" destOrd="0" presId="urn:microsoft.com/office/officeart/2008/layout/RadialCluster"/>
    <dgm:cxn modelId="{E3B2E90B-3BD4-4917-8D41-F6D1C04068F5}" type="presParOf" srcId="{CE138DC3-56E2-43B1-BCA1-525F1A012C25}" destId="{101634DB-F39C-4540-811F-E6EE1899071E}" srcOrd="0" destOrd="0" presId="urn:microsoft.com/office/officeart/2008/layout/RadialCluster"/>
    <dgm:cxn modelId="{23673615-2FB5-4110-AA08-15D382A08EFC}" type="presParOf" srcId="{101634DB-F39C-4540-811F-E6EE1899071E}" destId="{A5CD39F5-7F41-4284-9F29-F8E356A8CE36}" srcOrd="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8A40D19-8097-43BC-B371-64BF0E8DFBBD}" type="doc">
      <dgm:prSet loTypeId="urn:microsoft.com/office/officeart/2008/layout/RadialCluster" loCatId="cycle" qsTypeId="urn:microsoft.com/office/officeart/2005/8/quickstyle/simple3" qsCatId="simple" csTypeId="urn:microsoft.com/office/officeart/2005/8/colors/colorful4" csCatId="colorful" phldr="1"/>
      <dgm:spPr/>
      <dgm:t>
        <a:bodyPr/>
        <a:lstStyle/>
        <a:p>
          <a:endParaRPr lang="es-ES"/>
        </a:p>
      </dgm:t>
    </dgm:pt>
    <dgm:pt modelId="{19BB3CC2-2D71-4E7A-9DFA-8CC587CF68EE}">
      <dgm:prSet phldrT="[Texto]"/>
      <dgm:spPr/>
      <dgm:t>
        <a:bodyPr/>
        <a:lstStyle/>
        <a:p>
          <a:r>
            <a:rPr lang="es-EC" b="1" dirty="0" smtClean="0"/>
            <a:t>Ventas del sector e importaciones en unidades </a:t>
          </a:r>
          <a:endParaRPr lang="es-ES" dirty="0"/>
        </a:p>
      </dgm:t>
    </dgm:pt>
    <dgm:pt modelId="{EC3EDBEA-EA02-4681-91A3-F8EBD4998EB8}" type="parTrans" cxnId="{1A58A8AD-54C6-414D-92F4-0BD4AA51ED7D}">
      <dgm:prSet/>
      <dgm:spPr/>
      <dgm:t>
        <a:bodyPr/>
        <a:lstStyle/>
        <a:p>
          <a:endParaRPr lang="es-ES"/>
        </a:p>
      </dgm:t>
    </dgm:pt>
    <dgm:pt modelId="{1C4C925E-5FFA-4573-B85C-C0A83E7935CC}" type="sibTrans" cxnId="{1A58A8AD-54C6-414D-92F4-0BD4AA51ED7D}">
      <dgm:prSet/>
      <dgm:spPr/>
      <dgm:t>
        <a:bodyPr/>
        <a:lstStyle/>
        <a:p>
          <a:endParaRPr lang="es-ES"/>
        </a:p>
      </dgm:t>
    </dgm:pt>
    <dgm:pt modelId="{CE138DC3-56E2-43B1-BCA1-525F1A012C25}" type="pres">
      <dgm:prSet presAssocID="{58A40D19-8097-43BC-B371-64BF0E8DFBBD}" presName="Name0" presStyleCnt="0">
        <dgm:presLayoutVars>
          <dgm:chMax val="1"/>
          <dgm:chPref val="1"/>
          <dgm:dir/>
          <dgm:animOne val="branch"/>
          <dgm:animLvl val="lvl"/>
        </dgm:presLayoutVars>
      </dgm:prSet>
      <dgm:spPr/>
      <dgm:t>
        <a:bodyPr/>
        <a:lstStyle/>
        <a:p>
          <a:endParaRPr lang="es-ES"/>
        </a:p>
      </dgm:t>
    </dgm:pt>
    <dgm:pt modelId="{101634DB-F39C-4540-811F-E6EE1899071E}" type="pres">
      <dgm:prSet presAssocID="{19BB3CC2-2D71-4E7A-9DFA-8CC587CF68EE}" presName="singleCycle" presStyleCnt="0"/>
      <dgm:spPr/>
    </dgm:pt>
    <dgm:pt modelId="{A5CD39F5-7F41-4284-9F29-F8E356A8CE36}" type="pres">
      <dgm:prSet presAssocID="{19BB3CC2-2D71-4E7A-9DFA-8CC587CF68EE}" presName="singleCenter" presStyleLbl="node1" presStyleIdx="0" presStyleCnt="1" custScaleX="70212" custScaleY="31915" custLinFactNeighborX="20437" custLinFactNeighborY="-4854">
        <dgm:presLayoutVars>
          <dgm:chMax val="7"/>
          <dgm:chPref val="7"/>
        </dgm:presLayoutVars>
      </dgm:prSet>
      <dgm:spPr/>
      <dgm:t>
        <a:bodyPr/>
        <a:lstStyle/>
        <a:p>
          <a:endParaRPr lang="es-ES"/>
        </a:p>
      </dgm:t>
    </dgm:pt>
  </dgm:ptLst>
  <dgm:cxnLst>
    <dgm:cxn modelId="{660B629D-5230-46AB-A588-88099D1E88F0}" type="presOf" srcId="{19BB3CC2-2D71-4E7A-9DFA-8CC587CF68EE}" destId="{A5CD39F5-7F41-4284-9F29-F8E356A8CE36}" srcOrd="0" destOrd="0" presId="urn:microsoft.com/office/officeart/2008/layout/RadialCluster"/>
    <dgm:cxn modelId="{6774A388-2EB0-4B5B-B3FC-1EA2F1DE54D1}" type="presOf" srcId="{58A40D19-8097-43BC-B371-64BF0E8DFBBD}" destId="{CE138DC3-56E2-43B1-BCA1-525F1A012C25}" srcOrd="0" destOrd="0" presId="urn:microsoft.com/office/officeart/2008/layout/RadialCluster"/>
    <dgm:cxn modelId="{1A58A8AD-54C6-414D-92F4-0BD4AA51ED7D}" srcId="{58A40D19-8097-43BC-B371-64BF0E8DFBBD}" destId="{19BB3CC2-2D71-4E7A-9DFA-8CC587CF68EE}" srcOrd="0" destOrd="0" parTransId="{EC3EDBEA-EA02-4681-91A3-F8EBD4998EB8}" sibTransId="{1C4C925E-5FFA-4573-B85C-C0A83E7935CC}"/>
    <dgm:cxn modelId="{3873FBD9-20AA-420E-8866-ACE19FCEAAA6}" type="presParOf" srcId="{CE138DC3-56E2-43B1-BCA1-525F1A012C25}" destId="{101634DB-F39C-4540-811F-E6EE1899071E}" srcOrd="0" destOrd="0" presId="urn:microsoft.com/office/officeart/2008/layout/RadialCluster"/>
    <dgm:cxn modelId="{ACE68D64-2B08-4AF6-845F-D16075BA8F60}" type="presParOf" srcId="{101634DB-F39C-4540-811F-E6EE1899071E}" destId="{A5CD39F5-7F41-4284-9F29-F8E356A8CE36}" srcOrd="0" destOrd="0" presId="urn:microsoft.com/office/officeart/2008/layout/Radial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2FF5867-96FC-4E94-9367-731FB5288938}" type="doc">
      <dgm:prSet loTypeId="urn:microsoft.com/office/officeart/2005/8/layout/arrow5" loCatId="process" qsTypeId="urn:microsoft.com/office/officeart/2005/8/quickstyle/simple3" qsCatId="simple" csTypeId="urn:microsoft.com/office/officeart/2005/8/colors/colorful3" csCatId="colorful" phldr="1"/>
      <dgm:spPr/>
      <dgm:t>
        <a:bodyPr/>
        <a:lstStyle/>
        <a:p>
          <a:endParaRPr lang="es-ES"/>
        </a:p>
      </dgm:t>
    </dgm:pt>
    <dgm:pt modelId="{7676FDAE-F10A-4031-AFD5-449133282F0A}">
      <dgm:prSet phldrT="[Texto]" custT="1"/>
      <dgm:spPr/>
      <dgm:t>
        <a:bodyPr/>
        <a:lstStyle/>
        <a:p>
          <a:pPr algn="just"/>
          <a:r>
            <a:rPr lang="es-EC" sz="2000" b="1" dirty="0" smtClean="0"/>
            <a:t>Ventas del sector y número de reformas </a:t>
          </a:r>
          <a:endParaRPr lang="es-ES" sz="2000" dirty="0"/>
        </a:p>
      </dgm:t>
    </dgm:pt>
    <dgm:pt modelId="{B6253E91-4187-44B3-ABAD-301C7F7E7D8E}" type="parTrans" cxnId="{631C104C-805C-43D9-BE88-BF51ABFC0E67}">
      <dgm:prSet/>
      <dgm:spPr/>
      <dgm:t>
        <a:bodyPr/>
        <a:lstStyle/>
        <a:p>
          <a:endParaRPr lang="es-ES"/>
        </a:p>
      </dgm:t>
    </dgm:pt>
    <dgm:pt modelId="{F19673AD-7756-4E89-B4B2-62AD3F9C98E1}" type="sibTrans" cxnId="{631C104C-805C-43D9-BE88-BF51ABFC0E67}">
      <dgm:prSet/>
      <dgm:spPr/>
      <dgm:t>
        <a:bodyPr/>
        <a:lstStyle/>
        <a:p>
          <a:endParaRPr lang="es-ES"/>
        </a:p>
      </dgm:t>
    </dgm:pt>
    <dgm:pt modelId="{CFC29863-9A09-4B0B-BD59-12336E5EC3AB}" type="pres">
      <dgm:prSet presAssocID="{E2FF5867-96FC-4E94-9367-731FB5288938}" presName="diagram" presStyleCnt="0">
        <dgm:presLayoutVars>
          <dgm:dir/>
          <dgm:resizeHandles val="exact"/>
        </dgm:presLayoutVars>
      </dgm:prSet>
      <dgm:spPr/>
      <dgm:t>
        <a:bodyPr/>
        <a:lstStyle/>
        <a:p>
          <a:endParaRPr lang="es-ES"/>
        </a:p>
      </dgm:t>
    </dgm:pt>
    <dgm:pt modelId="{57A19E1B-E35B-4018-8730-CE1D5691A8BC}" type="pres">
      <dgm:prSet presAssocID="{7676FDAE-F10A-4031-AFD5-449133282F0A}" presName="arrow" presStyleLbl="node1" presStyleIdx="0" presStyleCnt="1" custScaleY="84354" custRadScaleRad="102158">
        <dgm:presLayoutVars>
          <dgm:bulletEnabled val="1"/>
        </dgm:presLayoutVars>
      </dgm:prSet>
      <dgm:spPr/>
      <dgm:t>
        <a:bodyPr/>
        <a:lstStyle/>
        <a:p>
          <a:endParaRPr lang="es-ES"/>
        </a:p>
      </dgm:t>
    </dgm:pt>
  </dgm:ptLst>
  <dgm:cxnLst>
    <dgm:cxn modelId="{631C104C-805C-43D9-BE88-BF51ABFC0E67}" srcId="{E2FF5867-96FC-4E94-9367-731FB5288938}" destId="{7676FDAE-F10A-4031-AFD5-449133282F0A}" srcOrd="0" destOrd="0" parTransId="{B6253E91-4187-44B3-ABAD-301C7F7E7D8E}" sibTransId="{F19673AD-7756-4E89-B4B2-62AD3F9C98E1}"/>
    <dgm:cxn modelId="{1ED5FCEE-EAC2-4FB7-BEF9-3D3271276CB2}" type="presOf" srcId="{7676FDAE-F10A-4031-AFD5-449133282F0A}" destId="{57A19E1B-E35B-4018-8730-CE1D5691A8BC}" srcOrd="0" destOrd="0" presId="urn:microsoft.com/office/officeart/2005/8/layout/arrow5"/>
    <dgm:cxn modelId="{AF57C039-EEAC-4564-A778-772F952CA18E}" type="presOf" srcId="{E2FF5867-96FC-4E94-9367-731FB5288938}" destId="{CFC29863-9A09-4B0B-BD59-12336E5EC3AB}" srcOrd="0" destOrd="0" presId="urn:microsoft.com/office/officeart/2005/8/layout/arrow5"/>
    <dgm:cxn modelId="{27744F5C-582E-4F12-8E40-EB353177F3DE}" type="presParOf" srcId="{CFC29863-9A09-4B0B-BD59-12336E5EC3AB}" destId="{57A19E1B-E35B-4018-8730-CE1D5691A8BC}" srcOrd="0"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3D0DB02-1656-4704-8570-8D15554527C6}" type="doc">
      <dgm:prSet loTypeId="urn:microsoft.com/office/officeart/2005/8/layout/chevron2" loCatId="process" qsTypeId="urn:microsoft.com/office/officeart/2005/8/quickstyle/simple3" qsCatId="simple" csTypeId="urn:microsoft.com/office/officeart/2005/8/colors/colorful4" csCatId="colorful" phldr="1"/>
      <dgm:spPr/>
      <dgm:t>
        <a:bodyPr/>
        <a:lstStyle/>
        <a:p>
          <a:endParaRPr lang="es-ES"/>
        </a:p>
      </dgm:t>
    </dgm:pt>
    <dgm:pt modelId="{0A5FB5B6-E5B1-46CF-BDA2-F3E22AD23C88}">
      <dgm:prSet phldrT="[Texto]" custT="1"/>
      <dgm:spPr/>
      <dgm:t>
        <a:bodyPr/>
        <a:lstStyle/>
        <a:p>
          <a:r>
            <a:rPr lang="es-EC" sz="1200" b="1" i="1" smtClean="0"/>
            <a:t>Precios altos del vehículo</a:t>
          </a:r>
          <a:endParaRPr lang="es-ES" sz="1200"/>
        </a:p>
      </dgm:t>
    </dgm:pt>
    <dgm:pt modelId="{59DAB24C-B72C-4E0D-B542-20FDC7A610EC}" type="parTrans" cxnId="{D2F795AE-77BC-45E9-A887-83FC3AA5A19F}">
      <dgm:prSet/>
      <dgm:spPr/>
      <dgm:t>
        <a:bodyPr/>
        <a:lstStyle/>
        <a:p>
          <a:endParaRPr lang="es-ES" sz="1200"/>
        </a:p>
      </dgm:t>
    </dgm:pt>
    <dgm:pt modelId="{F4808A35-60D9-4503-BDF9-B8FC805A0809}" type="sibTrans" cxnId="{D2F795AE-77BC-45E9-A887-83FC3AA5A19F}">
      <dgm:prSet/>
      <dgm:spPr/>
      <dgm:t>
        <a:bodyPr/>
        <a:lstStyle/>
        <a:p>
          <a:endParaRPr lang="es-ES" sz="1200"/>
        </a:p>
      </dgm:t>
    </dgm:pt>
    <dgm:pt modelId="{94288532-AFED-4229-9D1B-032276D94398}">
      <dgm:prSet custT="1"/>
      <dgm:spPr/>
      <dgm:t>
        <a:bodyPr/>
        <a:lstStyle/>
        <a:p>
          <a:r>
            <a:rPr lang="es-EC" sz="1200" dirty="0" smtClean="0"/>
            <a:t>Salvaguardias importación de vehículos</a:t>
          </a:r>
          <a:endParaRPr lang="es-ES" sz="1200" dirty="0"/>
        </a:p>
      </dgm:t>
    </dgm:pt>
    <dgm:pt modelId="{8389D9D7-0DB8-4DDE-B037-0BE926726F54}" type="parTrans" cxnId="{94F8D29E-496D-40B0-8396-C1148E491C15}">
      <dgm:prSet/>
      <dgm:spPr/>
      <dgm:t>
        <a:bodyPr/>
        <a:lstStyle/>
        <a:p>
          <a:endParaRPr lang="es-ES" sz="1200"/>
        </a:p>
      </dgm:t>
    </dgm:pt>
    <dgm:pt modelId="{02B3D89D-FABC-4BDF-B4C6-6B65730EB2E2}" type="sibTrans" cxnId="{94F8D29E-496D-40B0-8396-C1148E491C15}">
      <dgm:prSet/>
      <dgm:spPr/>
      <dgm:t>
        <a:bodyPr/>
        <a:lstStyle/>
        <a:p>
          <a:endParaRPr lang="es-ES" sz="1200"/>
        </a:p>
      </dgm:t>
    </dgm:pt>
    <dgm:pt modelId="{7F45CB9D-B880-4F91-B8BC-5BB23B3D36E3}">
      <dgm:prSet custT="1"/>
      <dgm:spPr/>
      <dgm:t>
        <a:bodyPr/>
        <a:lstStyle/>
        <a:p>
          <a:r>
            <a:rPr lang="es-EC" sz="1200" smtClean="0"/>
            <a:t>Salvaguardias importación de CDKs</a:t>
          </a:r>
          <a:endParaRPr lang="es-ES" sz="1200"/>
        </a:p>
      </dgm:t>
    </dgm:pt>
    <dgm:pt modelId="{0A6A76DE-5614-4EF8-A33B-2035B0F7ED37}" type="parTrans" cxnId="{54107603-407F-4AF6-A415-57BED01D38D7}">
      <dgm:prSet/>
      <dgm:spPr/>
      <dgm:t>
        <a:bodyPr/>
        <a:lstStyle/>
        <a:p>
          <a:endParaRPr lang="es-ES" sz="1200"/>
        </a:p>
      </dgm:t>
    </dgm:pt>
    <dgm:pt modelId="{2E5B1BD0-8961-4DA6-B03C-D658C8AFA786}" type="sibTrans" cxnId="{54107603-407F-4AF6-A415-57BED01D38D7}">
      <dgm:prSet/>
      <dgm:spPr/>
      <dgm:t>
        <a:bodyPr/>
        <a:lstStyle/>
        <a:p>
          <a:endParaRPr lang="es-ES" sz="1200"/>
        </a:p>
      </dgm:t>
    </dgm:pt>
    <dgm:pt modelId="{0E73463A-B765-41A5-A8FE-F51AE193CFC3}">
      <dgm:prSet custT="1"/>
      <dgm:spPr/>
      <dgm:t>
        <a:bodyPr/>
        <a:lstStyle/>
        <a:p>
          <a:r>
            <a:rPr lang="es-EC" sz="1200" smtClean="0"/>
            <a:t>Carga de impuestos a la venta del vehículo</a:t>
          </a:r>
          <a:endParaRPr lang="es-ES" sz="1200"/>
        </a:p>
      </dgm:t>
    </dgm:pt>
    <dgm:pt modelId="{1DC761BE-2B7B-479D-A66A-E9CA595D05A7}" type="parTrans" cxnId="{C686CCDB-0C19-4027-80DD-5767E99830FB}">
      <dgm:prSet/>
      <dgm:spPr/>
      <dgm:t>
        <a:bodyPr/>
        <a:lstStyle/>
        <a:p>
          <a:endParaRPr lang="es-ES" sz="1200"/>
        </a:p>
      </dgm:t>
    </dgm:pt>
    <dgm:pt modelId="{0D35201F-EBF5-4337-9E49-696534D4E499}" type="sibTrans" cxnId="{C686CCDB-0C19-4027-80DD-5767E99830FB}">
      <dgm:prSet/>
      <dgm:spPr/>
      <dgm:t>
        <a:bodyPr/>
        <a:lstStyle/>
        <a:p>
          <a:endParaRPr lang="es-ES" sz="1200"/>
        </a:p>
      </dgm:t>
    </dgm:pt>
    <dgm:pt modelId="{8A86991D-622C-4780-A111-E4203D8718C1}">
      <dgm:prSet custT="1"/>
      <dgm:spPr/>
      <dgm:t>
        <a:bodyPr/>
        <a:lstStyle/>
        <a:p>
          <a:r>
            <a:rPr lang="es-EC" sz="1200" b="1" i="1" dirty="0" smtClean="0"/>
            <a:t>Cupos de importación</a:t>
          </a:r>
          <a:endParaRPr lang="es-ES" sz="1200" dirty="0"/>
        </a:p>
      </dgm:t>
    </dgm:pt>
    <dgm:pt modelId="{E09D66DE-FABF-4953-9303-675D56F3B8E4}" type="parTrans" cxnId="{68FA7D0D-045E-44E2-8CCB-C1372F6B1A56}">
      <dgm:prSet/>
      <dgm:spPr/>
      <dgm:t>
        <a:bodyPr/>
        <a:lstStyle/>
        <a:p>
          <a:endParaRPr lang="es-ES" sz="1200"/>
        </a:p>
      </dgm:t>
    </dgm:pt>
    <dgm:pt modelId="{5CAB51AA-0FD5-48E3-91E9-1B5161780F07}" type="sibTrans" cxnId="{68FA7D0D-045E-44E2-8CCB-C1372F6B1A56}">
      <dgm:prSet/>
      <dgm:spPr/>
      <dgm:t>
        <a:bodyPr/>
        <a:lstStyle/>
        <a:p>
          <a:endParaRPr lang="es-ES" sz="1200"/>
        </a:p>
      </dgm:t>
    </dgm:pt>
    <dgm:pt modelId="{0F5A6065-3119-4E16-A8E0-8081A51B30A2}">
      <dgm:prSet custT="1"/>
      <dgm:spPr/>
      <dgm:t>
        <a:bodyPr/>
        <a:lstStyle/>
        <a:p>
          <a:r>
            <a:rPr lang="es-EC" sz="1200" dirty="0" smtClean="0"/>
            <a:t>De vehículos livianos</a:t>
          </a:r>
          <a:endParaRPr lang="es-ES" sz="1200" dirty="0"/>
        </a:p>
      </dgm:t>
    </dgm:pt>
    <dgm:pt modelId="{7B190200-BE45-4614-96D6-7BB138560F3E}" type="parTrans" cxnId="{338C6335-5043-4D0D-83E1-0227711DCD9B}">
      <dgm:prSet/>
      <dgm:spPr/>
      <dgm:t>
        <a:bodyPr/>
        <a:lstStyle/>
        <a:p>
          <a:endParaRPr lang="es-ES" sz="1200"/>
        </a:p>
      </dgm:t>
    </dgm:pt>
    <dgm:pt modelId="{5EEDA2E2-C311-4685-A57A-B0899806183A}" type="sibTrans" cxnId="{338C6335-5043-4D0D-83E1-0227711DCD9B}">
      <dgm:prSet/>
      <dgm:spPr/>
      <dgm:t>
        <a:bodyPr/>
        <a:lstStyle/>
        <a:p>
          <a:endParaRPr lang="es-ES" sz="1200"/>
        </a:p>
      </dgm:t>
    </dgm:pt>
    <dgm:pt modelId="{0280B900-81C2-47AF-A7D6-5BBD31DD74B7}">
      <dgm:prSet custT="1"/>
      <dgm:spPr/>
      <dgm:t>
        <a:bodyPr/>
        <a:lstStyle/>
        <a:p>
          <a:r>
            <a:rPr lang="es-EC" sz="1200" dirty="0" smtClean="0"/>
            <a:t>De CDKS para vehículos livianos</a:t>
          </a:r>
          <a:endParaRPr lang="es-ES" sz="1200" dirty="0"/>
        </a:p>
      </dgm:t>
    </dgm:pt>
    <dgm:pt modelId="{AF6C55B9-9FF6-4A99-A932-33FF3233BCC6}" type="parTrans" cxnId="{56394C06-0B49-49C0-8BF8-95E6746AEBD1}">
      <dgm:prSet/>
      <dgm:spPr/>
      <dgm:t>
        <a:bodyPr/>
        <a:lstStyle/>
        <a:p>
          <a:endParaRPr lang="es-ES" sz="1200"/>
        </a:p>
      </dgm:t>
    </dgm:pt>
    <dgm:pt modelId="{FD231C58-7393-4559-9446-AC2DBED08FDC}" type="sibTrans" cxnId="{56394C06-0B49-49C0-8BF8-95E6746AEBD1}">
      <dgm:prSet/>
      <dgm:spPr/>
      <dgm:t>
        <a:bodyPr/>
        <a:lstStyle/>
        <a:p>
          <a:endParaRPr lang="es-ES" sz="1200"/>
        </a:p>
      </dgm:t>
    </dgm:pt>
    <dgm:pt modelId="{FCC05EDF-78EE-46D5-95A4-411B404D323E}">
      <dgm:prSet custT="1"/>
      <dgm:spPr/>
      <dgm:t>
        <a:bodyPr/>
        <a:lstStyle/>
        <a:p>
          <a:endParaRPr lang="es-EC" sz="1100" b="1" i="1" dirty="0" smtClean="0"/>
        </a:p>
        <a:p>
          <a:r>
            <a:rPr lang="es-EC" sz="1100" b="1" i="1" dirty="0" smtClean="0"/>
            <a:t>Crisis económica, social y financiera del país</a:t>
          </a:r>
          <a:endParaRPr lang="es-ES" sz="1100" dirty="0"/>
        </a:p>
      </dgm:t>
    </dgm:pt>
    <dgm:pt modelId="{E73E72AA-2607-4138-95EE-3B6B8B0838D6}" type="parTrans" cxnId="{846F1E2F-F43F-4CBF-99DD-5EDB88907754}">
      <dgm:prSet/>
      <dgm:spPr/>
      <dgm:t>
        <a:bodyPr/>
        <a:lstStyle/>
        <a:p>
          <a:endParaRPr lang="es-ES" sz="1200"/>
        </a:p>
      </dgm:t>
    </dgm:pt>
    <dgm:pt modelId="{8D6E06E4-6B17-41BA-B3CA-49308B1087FF}" type="sibTrans" cxnId="{846F1E2F-F43F-4CBF-99DD-5EDB88907754}">
      <dgm:prSet/>
      <dgm:spPr/>
      <dgm:t>
        <a:bodyPr/>
        <a:lstStyle/>
        <a:p>
          <a:endParaRPr lang="es-ES" sz="1200"/>
        </a:p>
      </dgm:t>
    </dgm:pt>
    <dgm:pt modelId="{5557FF34-0E73-4C17-99EB-8271010B0D32}">
      <dgm:prSet custT="1"/>
      <dgm:spPr/>
      <dgm:t>
        <a:bodyPr/>
        <a:lstStyle/>
        <a:p>
          <a:r>
            <a:rPr lang="es-EC" sz="1200" dirty="0" smtClean="0"/>
            <a:t>Reducción del </a:t>
          </a:r>
          <a:r>
            <a:rPr lang="es-EC" sz="1200" dirty="0" err="1" smtClean="0"/>
            <a:t>Pib</a:t>
          </a:r>
          <a:r>
            <a:rPr lang="es-EC" sz="1200" dirty="0" smtClean="0"/>
            <a:t> sector transporte</a:t>
          </a:r>
          <a:endParaRPr lang="es-ES" sz="1200" dirty="0"/>
        </a:p>
      </dgm:t>
    </dgm:pt>
    <dgm:pt modelId="{EC555793-94CF-4F90-AF7E-DE575E2B3C00}" type="parTrans" cxnId="{D5CC9AE1-41B6-4723-8A61-4569EAEA365E}">
      <dgm:prSet/>
      <dgm:spPr/>
      <dgm:t>
        <a:bodyPr/>
        <a:lstStyle/>
        <a:p>
          <a:endParaRPr lang="es-ES" sz="1200"/>
        </a:p>
      </dgm:t>
    </dgm:pt>
    <dgm:pt modelId="{05A505F5-564D-4AD4-8C95-FC7D2E377BEC}" type="sibTrans" cxnId="{D5CC9AE1-41B6-4723-8A61-4569EAEA365E}">
      <dgm:prSet/>
      <dgm:spPr/>
      <dgm:t>
        <a:bodyPr/>
        <a:lstStyle/>
        <a:p>
          <a:endParaRPr lang="es-ES" sz="1200"/>
        </a:p>
      </dgm:t>
    </dgm:pt>
    <dgm:pt modelId="{4F1F5362-4A9D-4747-8567-5C276E4AB72D}">
      <dgm:prSet custT="1"/>
      <dgm:spPr/>
      <dgm:t>
        <a:bodyPr/>
        <a:lstStyle/>
        <a:p>
          <a:r>
            <a:rPr lang="es-EC" sz="1200" dirty="0" smtClean="0"/>
            <a:t>Iliquidez del estado</a:t>
          </a:r>
          <a:endParaRPr lang="es-ES" sz="1200" dirty="0"/>
        </a:p>
      </dgm:t>
    </dgm:pt>
    <dgm:pt modelId="{E34FF972-8FBC-4CBB-92C8-1274B419EBE3}" type="parTrans" cxnId="{57D97800-370E-42A4-9AFB-6D24EBC9AD89}">
      <dgm:prSet/>
      <dgm:spPr/>
      <dgm:t>
        <a:bodyPr/>
        <a:lstStyle/>
        <a:p>
          <a:endParaRPr lang="es-ES" sz="1200"/>
        </a:p>
      </dgm:t>
    </dgm:pt>
    <dgm:pt modelId="{130EBF84-170E-437A-A46B-D55B292CD6D4}" type="sibTrans" cxnId="{57D97800-370E-42A4-9AFB-6D24EBC9AD89}">
      <dgm:prSet/>
      <dgm:spPr/>
      <dgm:t>
        <a:bodyPr/>
        <a:lstStyle/>
        <a:p>
          <a:endParaRPr lang="es-ES" sz="1200"/>
        </a:p>
      </dgm:t>
    </dgm:pt>
    <dgm:pt modelId="{77CB534D-C023-4C6F-BCA2-A49FC6BE7057}">
      <dgm:prSet custT="1"/>
      <dgm:spPr/>
      <dgm:t>
        <a:bodyPr/>
        <a:lstStyle/>
        <a:p>
          <a:r>
            <a:rPr lang="es-EC" sz="1200" dirty="0" smtClean="0"/>
            <a:t>Crecimiento del desempleo</a:t>
          </a:r>
          <a:endParaRPr lang="es-ES" sz="1200" dirty="0"/>
        </a:p>
      </dgm:t>
    </dgm:pt>
    <dgm:pt modelId="{ED6A2554-F219-41D4-88ED-E3C5BD4192F4}" type="parTrans" cxnId="{7C95BA56-206F-4838-A64D-E6E2BF7CE74F}">
      <dgm:prSet/>
      <dgm:spPr/>
      <dgm:t>
        <a:bodyPr/>
        <a:lstStyle/>
        <a:p>
          <a:endParaRPr lang="es-ES" sz="1200"/>
        </a:p>
      </dgm:t>
    </dgm:pt>
    <dgm:pt modelId="{CDDAB72F-0530-4467-98C2-307D3CD34D3C}" type="sibTrans" cxnId="{7C95BA56-206F-4838-A64D-E6E2BF7CE74F}">
      <dgm:prSet/>
      <dgm:spPr/>
      <dgm:t>
        <a:bodyPr/>
        <a:lstStyle/>
        <a:p>
          <a:endParaRPr lang="es-ES" sz="1200"/>
        </a:p>
      </dgm:t>
    </dgm:pt>
    <dgm:pt modelId="{DE8F2CB6-1026-4409-A731-DCD7B1A4E18D}">
      <dgm:prSet custT="1"/>
      <dgm:spPr/>
      <dgm:t>
        <a:bodyPr/>
        <a:lstStyle/>
        <a:p>
          <a:r>
            <a:rPr lang="es-EC" sz="1200" dirty="0" smtClean="0"/>
            <a:t>Mayor pobreza</a:t>
          </a:r>
          <a:endParaRPr lang="es-ES" sz="1200" dirty="0"/>
        </a:p>
      </dgm:t>
    </dgm:pt>
    <dgm:pt modelId="{A68B6338-5100-4286-834B-8E7D21288AA8}" type="parTrans" cxnId="{7792C67D-AFA0-4747-8262-4D64A0189451}">
      <dgm:prSet/>
      <dgm:spPr/>
      <dgm:t>
        <a:bodyPr/>
        <a:lstStyle/>
        <a:p>
          <a:endParaRPr lang="es-ES" sz="1200"/>
        </a:p>
      </dgm:t>
    </dgm:pt>
    <dgm:pt modelId="{86213EEE-04BA-4032-876E-72C3FAE2002D}" type="sibTrans" cxnId="{7792C67D-AFA0-4747-8262-4D64A0189451}">
      <dgm:prSet/>
      <dgm:spPr/>
      <dgm:t>
        <a:bodyPr/>
        <a:lstStyle/>
        <a:p>
          <a:endParaRPr lang="es-ES" sz="1200"/>
        </a:p>
      </dgm:t>
    </dgm:pt>
    <dgm:pt modelId="{6F697723-D6B4-4782-A4EA-56E16341B172}" type="pres">
      <dgm:prSet presAssocID="{F3D0DB02-1656-4704-8570-8D15554527C6}" presName="linearFlow" presStyleCnt="0">
        <dgm:presLayoutVars>
          <dgm:dir/>
          <dgm:animLvl val="lvl"/>
          <dgm:resizeHandles val="exact"/>
        </dgm:presLayoutVars>
      </dgm:prSet>
      <dgm:spPr/>
      <dgm:t>
        <a:bodyPr/>
        <a:lstStyle/>
        <a:p>
          <a:endParaRPr lang="es-ES"/>
        </a:p>
      </dgm:t>
    </dgm:pt>
    <dgm:pt modelId="{FC39CE79-4628-42CB-BD4E-AC67B7A29F22}" type="pres">
      <dgm:prSet presAssocID="{0A5FB5B6-E5B1-46CF-BDA2-F3E22AD23C88}" presName="composite" presStyleCnt="0"/>
      <dgm:spPr/>
    </dgm:pt>
    <dgm:pt modelId="{A5670947-2902-4219-B32A-157623BB981B}" type="pres">
      <dgm:prSet presAssocID="{0A5FB5B6-E5B1-46CF-BDA2-F3E22AD23C88}" presName="parentText" presStyleLbl="alignNode1" presStyleIdx="0" presStyleCnt="3">
        <dgm:presLayoutVars>
          <dgm:chMax val="1"/>
          <dgm:bulletEnabled val="1"/>
        </dgm:presLayoutVars>
      </dgm:prSet>
      <dgm:spPr/>
      <dgm:t>
        <a:bodyPr/>
        <a:lstStyle/>
        <a:p>
          <a:endParaRPr lang="es-ES"/>
        </a:p>
      </dgm:t>
    </dgm:pt>
    <dgm:pt modelId="{2D10E55D-4119-444B-8B2B-D01184C4351B}" type="pres">
      <dgm:prSet presAssocID="{0A5FB5B6-E5B1-46CF-BDA2-F3E22AD23C88}" presName="descendantText" presStyleLbl="alignAcc1" presStyleIdx="0" presStyleCnt="3">
        <dgm:presLayoutVars>
          <dgm:bulletEnabled val="1"/>
        </dgm:presLayoutVars>
      </dgm:prSet>
      <dgm:spPr/>
      <dgm:t>
        <a:bodyPr/>
        <a:lstStyle/>
        <a:p>
          <a:endParaRPr lang="es-ES"/>
        </a:p>
      </dgm:t>
    </dgm:pt>
    <dgm:pt modelId="{39937331-B61F-4E0F-9415-17106143543A}" type="pres">
      <dgm:prSet presAssocID="{F4808A35-60D9-4503-BDF9-B8FC805A0809}" presName="sp" presStyleCnt="0"/>
      <dgm:spPr/>
    </dgm:pt>
    <dgm:pt modelId="{1A7CB6A0-C759-4395-B638-A66E1F4303A3}" type="pres">
      <dgm:prSet presAssocID="{8A86991D-622C-4780-A111-E4203D8718C1}" presName="composite" presStyleCnt="0"/>
      <dgm:spPr/>
    </dgm:pt>
    <dgm:pt modelId="{4826F9D5-9EC4-4B1C-82CA-1512D708EE79}" type="pres">
      <dgm:prSet presAssocID="{8A86991D-622C-4780-A111-E4203D8718C1}" presName="parentText" presStyleLbl="alignNode1" presStyleIdx="1" presStyleCnt="3">
        <dgm:presLayoutVars>
          <dgm:chMax val="1"/>
          <dgm:bulletEnabled val="1"/>
        </dgm:presLayoutVars>
      </dgm:prSet>
      <dgm:spPr/>
      <dgm:t>
        <a:bodyPr/>
        <a:lstStyle/>
        <a:p>
          <a:endParaRPr lang="es-ES"/>
        </a:p>
      </dgm:t>
    </dgm:pt>
    <dgm:pt modelId="{90219D12-0F46-4347-83DD-701BB13D382E}" type="pres">
      <dgm:prSet presAssocID="{8A86991D-622C-4780-A111-E4203D8718C1}" presName="descendantText" presStyleLbl="alignAcc1" presStyleIdx="1" presStyleCnt="3">
        <dgm:presLayoutVars>
          <dgm:bulletEnabled val="1"/>
        </dgm:presLayoutVars>
      </dgm:prSet>
      <dgm:spPr/>
      <dgm:t>
        <a:bodyPr/>
        <a:lstStyle/>
        <a:p>
          <a:endParaRPr lang="es-ES"/>
        </a:p>
      </dgm:t>
    </dgm:pt>
    <dgm:pt modelId="{119FF1FF-676A-4352-B7D4-7798433223AD}" type="pres">
      <dgm:prSet presAssocID="{5CAB51AA-0FD5-48E3-91E9-1B5161780F07}" presName="sp" presStyleCnt="0"/>
      <dgm:spPr/>
    </dgm:pt>
    <dgm:pt modelId="{9621A97B-96E8-424C-8C3A-92C256B863FD}" type="pres">
      <dgm:prSet presAssocID="{FCC05EDF-78EE-46D5-95A4-411B404D323E}" presName="composite" presStyleCnt="0"/>
      <dgm:spPr/>
    </dgm:pt>
    <dgm:pt modelId="{36664F90-1B72-438B-A334-227C703C986A}" type="pres">
      <dgm:prSet presAssocID="{FCC05EDF-78EE-46D5-95A4-411B404D323E}" presName="parentText" presStyleLbl="alignNode1" presStyleIdx="2" presStyleCnt="3">
        <dgm:presLayoutVars>
          <dgm:chMax val="1"/>
          <dgm:bulletEnabled val="1"/>
        </dgm:presLayoutVars>
      </dgm:prSet>
      <dgm:spPr/>
      <dgm:t>
        <a:bodyPr/>
        <a:lstStyle/>
        <a:p>
          <a:endParaRPr lang="es-ES"/>
        </a:p>
      </dgm:t>
    </dgm:pt>
    <dgm:pt modelId="{2B9E2F36-D086-47E1-8785-0FFB60BA1278}" type="pres">
      <dgm:prSet presAssocID="{FCC05EDF-78EE-46D5-95A4-411B404D323E}" presName="descendantText" presStyleLbl="alignAcc1" presStyleIdx="2" presStyleCnt="3">
        <dgm:presLayoutVars>
          <dgm:bulletEnabled val="1"/>
        </dgm:presLayoutVars>
      </dgm:prSet>
      <dgm:spPr/>
      <dgm:t>
        <a:bodyPr/>
        <a:lstStyle/>
        <a:p>
          <a:endParaRPr lang="es-ES"/>
        </a:p>
      </dgm:t>
    </dgm:pt>
  </dgm:ptLst>
  <dgm:cxnLst>
    <dgm:cxn modelId="{6FE05F89-69D3-487E-82B6-FF87E1BF5534}" type="presOf" srcId="{77CB534D-C023-4C6F-BCA2-A49FC6BE7057}" destId="{2B9E2F36-D086-47E1-8785-0FFB60BA1278}" srcOrd="0" destOrd="2" presId="urn:microsoft.com/office/officeart/2005/8/layout/chevron2"/>
    <dgm:cxn modelId="{7792C67D-AFA0-4747-8262-4D64A0189451}" srcId="{FCC05EDF-78EE-46D5-95A4-411B404D323E}" destId="{DE8F2CB6-1026-4409-A731-DCD7B1A4E18D}" srcOrd="3" destOrd="0" parTransId="{A68B6338-5100-4286-834B-8E7D21288AA8}" sibTransId="{86213EEE-04BA-4032-876E-72C3FAE2002D}"/>
    <dgm:cxn modelId="{54107603-407F-4AF6-A415-57BED01D38D7}" srcId="{0A5FB5B6-E5B1-46CF-BDA2-F3E22AD23C88}" destId="{7F45CB9D-B880-4F91-B8BC-5BB23B3D36E3}" srcOrd="1" destOrd="0" parTransId="{0A6A76DE-5614-4EF8-A33B-2035B0F7ED37}" sibTransId="{2E5B1BD0-8961-4DA6-B03C-D658C8AFA786}"/>
    <dgm:cxn modelId="{5981A74E-12AF-46DF-A0A3-19027607F129}" type="presOf" srcId="{94288532-AFED-4229-9D1B-032276D94398}" destId="{2D10E55D-4119-444B-8B2B-D01184C4351B}" srcOrd="0" destOrd="0" presId="urn:microsoft.com/office/officeart/2005/8/layout/chevron2"/>
    <dgm:cxn modelId="{AF2A8377-4862-4366-80BC-D65F36D8B2A8}" type="presOf" srcId="{0A5FB5B6-E5B1-46CF-BDA2-F3E22AD23C88}" destId="{A5670947-2902-4219-B32A-157623BB981B}" srcOrd="0" destOrd="0" presId="urn:microsoft.com/office/officeart/2005/8/layout/chevron2"/>
    <dgm:cxn modelId="{D5CC9AE1-41B6-4723-8A61-4569EAEA365E}" srcId="{FCC05EDF-78EE-46D5-95A4-411B404D323E}" destId="{5557FF34-0E73-4C17-99EB-8271010B0D32}" srcOrd="0" destOrd="0" parTransId="{EC555793-94CF-4F90-AF7E-DE575E2B3C00}" sibTransId="{05A505F5-564D-4AD4-8C95-FC7D2E377BEC}"/>
    <dgm:cxn modelId="{7C95BA56-206F-4838-A64D-E6E2BF7CE74F}" srcId="{FCC05EDF-78EE-46D5-95A4-411B404D323E}" destId="{77CB534D-C023-4C6F-BCA2-A49FC6BE7057}" srcOrd="2" destOrd="0" parTransId="{ED6A2554-F219-41D4-88ED-E3C5BD4192F4}" sibTransId="{CDDAB72F-0530-4467-98C2-307D3CD34D3C}"/>
    <dgm:cxn modelId="{F0CDF450-C513-4A34-B148-FF6F9DBF6962}" type="presOf" srcId="{FCC05EDF-78EE-46D5-95A4-411B404D323E}" destId="{36664F90-1B72-438B-A334-227C703C986A}" srcOrd="0" destOrd="0" presId="urn:microsoft.com/office/officeart/2005/8/layout/chevron2"/>
    <dgm:cxn modelId="{91FCAEAB-90D9-4CDF-ACD4-06B699490B33}" type="presOf" srcId="{5557FF34-0E73-4C17-99EB-8271010B0D32}" destId="{2B9E2F36-D086-47E1-8785-0FFB60BA1278}" srcOrd="0" destOrd="0" presId="urn:microsoft.com/office/officeart/2005/8/layout/chevron2"/>
    <dgm:cxn modelId="{375F7F44-F5CC-4FC3-8186-25DE1962877A}" type="presOf" srcId="{F3D0DB02-1656-4704-8570-8D15554527C6}" destId="{6F697723-D6B4-4782-A4EA-56E16341B172}" srcOrd="0" destOrd="0" presId="urn:microsoft.com/office/officeart/2005/8/layout/chevron2"/>
    <dgm:cxn modelId="{A677309D-84C5-476B-B7E7-0C28FE61B1F5}" type="presOf" srcId="{8A86991D-622C-4780-A111-E4203D8718C1}" destId="{4826F9D5-9EC4-4B1C-82CA-1512D708EE79}" srcOrd="0" destOrd="0" presId="urn:microsoft.com/office/officeart/2005/8/layout/chevron2"/>
    <dgm:cxn modelId="{56394C06-0B49-49C0-8BF8-95E6746AEBD1}" srcId="{8A86991D-622C-4780-A111-E4203D8718C1}" destId="{0280B900-81C2-47AF-A7D6-5BBD31DD74B7}" srcOrd="1" destOrd="0" parTransId="{AF6C55B9-9FF6-4A99-A932-33FF3233BCC6}" sibTransId="{FD231C58-7393-4559-9446-AC2DBED08FDC}"/>
    <dgm:cxn modelId="{97357581-A52D-4765-AA3D-A64C954A9318}" type="presOf" srcId="{0280B900-81C2-47AF-A7D6-5BBD31DD74B7}" destId="{90219D12-0F46-4347-83DD-701BB13D382E}" srcOrd="0" destOrd="1" presId="urn:microsoft.com/office/officeart/2005/8/layout/chevron2"/>
    <dgm:cxn modelId="{57D97800-370E-42A4-9AFB-6D24EBC9AD89}" srcId="{FCC05EDF-78EE-46D5-95A4-411B404D323E}" destId="{4F1F5362-4A9D-4747-8567-5C276E4AB72D}" srcOrd="1" destOrd="0" parTransId="{E34FF972-8FBC-4CBB-92C8-1274B419EBE3}" sibTransId="{130EBF84-170E-437A-A46B-D55B292CD6D4}"/>
    <dgm:cxn modelId="{68FA7D0D-045E-44E2-8CCB-C1372F6B1A56}" srcId="{F3D0DB02-1656-4704-8570-8D15554527C6}" destId="{8A86991D-622C-4780-A111-E4203D8718C1}" srcOrd="1" destOrd="0" parTransId="{E09D66DE-FABF-4953-9303-675D56F3B8E4}" sibTransId="{5CAB51AA-0FD5-48E3-91E9-1B5161780F07}"/>
    <dgm:cxn modelId="{94F8D29E-496D-40B0-8396-C1148E491C15}" srcId="{0A5FB5B6-E5B1-46CF-BDA2-F3E22AD23C88}" destId="{94288532-AFED-4229-9D1B-032276D94398}" srcOrd="0" destOrd="0" parTransId="{8389D9D7-0DB8-4DDE-B037-0BE926726F54}" sibTransId="{02B3D89D-FABC-4BDF-B4C6-6B65730EB2E2}"/>
    <dgm:cxn modelId="{338C6335-5043-4D0D-83E1-0227711DCD9B}" srcId="{8A86991D-622C-4780-A111-E4203D8718C1}" destId="{0F5A6065-3119-4E16-A8E0-8081A51B30A2}" srcOrd="0" destOrd="0" parTransId="{7B190200-BE45-4614-96D6-7BB138560F3E}" sibTransId="{5EEDA2E2-C311-4685-A57A-B0899806183A}"/>
    <dgm:cxn modelId="{D848A242-900E-4E9F-A862-A3B15435EDF1}" type="presOf" srcId="{4F1F5362-4A9D-4747-8567-5C276E4AB72D}" destId="{2B9E2F36-D086-47E1-8785-0FFB60BA1278}" srcOrd="0" destOrd="1" presId="urn:microsoft.com/office/officeart/2005/8/layout/chevron2"/>
    <dgm:cxn modelId="{846F1E2F-F43F-4CBF-99DD-5EDB88907754}" srcId="{F3D0DB02-1656-4704-8570-8D15554527C6}" destId="{FCC05EDF-78EE-46D5-95A4-411B404D323E}" srcOrd="2" destOrd="0" parTransId="{E73E72AA-2607-4138-95EE-3B6B8B0838D6}" sibTransId="{8D6E06E4-6B17-41BA-B3CA-49308B1087FF}"/>
    <dgm:cxn modelId="{6E0F9964-C4A7-4965-934D-A0C31D5D659E}" type="presOf" srcId="{DE8F2CB6-1026-4409-A731-DCD7B1A4E18D}" destId="{2B9E2F36-D086-47E1-8785-0FFB60BA1278}" srcOrd="0" destOrd="3" presId="urn:microsoft.com/office/officeart/2005/8/layout/chevron2"/>
    <dgm:cxn modelId="{C686CCDB-0C19-4027-80DD-5767E99830FB}" srcId="{0A5FB5B6-E5B1-46CF-BDA2-F3E22AD23C88}" destId="{0E73463A-B765-41A5-A8FE-F51AE193CFC3}" srcOrd="2" destOrd="0" parTransId="{1DC761BE-2B7B-479D-A66A-E9CA595D05A7}" sibTransId="{0D35201F-EBF5-4337-9E49-696534D4E499}"/>
    <dgm:cxn modelId="{C2AC2E0E-1CE3-4230-813B-33CDF8204F6F}" type="presOf" srcId="{0F5A6065-3119-4E16-A8E0-8081A51B30A2}" destId="{90219D12-0F46-4347-83DD-701BB13D382E}" srcOrd="0" destOrd="0" presId="urn:microsoft.com/office/officeart/2005/8/layout/chevron2"/>
    <dgm:cxn modelId="{D2F795AE-77BC-45E9-A887-83FC3AA5A19F}" srcId="{F3D0DB02-1656-4704-8570-8D15554527C6}" destId="{0A5FB5B6-E5B1-46CF-BDA2-F3E22AD23C88}" srcOrd="0" destOrd="0" parTransId="{59DAB24C-B72C-4E0D-B542-20FDC7A610EC}" sibTransId="{F4808A35-60D9-4503-BDF9-B8FC805A0809}"/>
    <dgm:cxn modelId="{F6F2AFEF-2092-4D48-B263-19C03F999D8E}" type="presOf" srcId="{7F45CB9D-B880-4F91-B8BC-5BB23B3D36E3}" destId="{2D10E55D-4119-444B-8B2B-D01184C4351B}" srcOrd="0" destOrd="1" presId="urn:microsoft.com/office/officeart/2005/8/layout/chevron2"/>
    <dgm:cxn modelId="{F663CE11-916A-4F7B-A790-9C0906A2AC95}" type="presOf" srcId="{0E73463A-B765-41A5-A8FE-F51AE193CFC3}" destId="{2D10E55D-4119-444B-8B2B-D01184C4351B}" srcOrd="0" destOrd="2" presId="urn:microsoft.com/office/officeart/2005/8/layout/chevron2"/>
    <dgm:cxn modelId="{5B603E50-FBA3-4847-A185-7DCB491E2F48}" type="presParOf" srcId="{6F697723-D6B4-4782-A4EA-56E16341B172}" destId="{FC39CE79-4628-42CB-BD4E-AC67B7A29F22}" srcOrd="0" destOrd="0" presId="urn:microsoft.com/office/officeart/2005/8/layout/chevron2"/>
    <dgm:cxn modelId="{CEBBE091-FC1E-4388-89C8-B6B20DF1FB2A}" type="presParOf" srcId="{FC39CE79-4628-42CB-BD4E-AC67B7A29F22}" destId="{A5670947-2902-4219-B32A-157623BB981B}" srcOrd="0" destOrd="0" presId="urn:microsoft.com/office/officeart/2005/8/layout/chevron2"/>
    <dgm:cxn modelId="{4FEB4CF5-8F5E-4AD1-9729-3D35C47B1F08}" type="presParOf" srcId="{FC39CE79-4628-42CB-BD4E-AC67B7A29F22}" destId="{2D10E55D-4119-444B-8B2B-D01184C4351B}" srcOrd="1" destOrd="0" presId="urn:microsoft.com/office/officeart/2005/8/layout/chevron2"/>
    <dgm:cxn modelId="{EA1F05D8-08AD-478A-B15C-FCFE3936B44B}" type="presParOf" srcId="{6F697723-D6B4-4782-A4EA-56E16341B172}" destId="{39937331-B61F-4E0F-9415-17106143543A}" srcOrd="1" destOrd="0" presId="urn:microsoft.com/office/officeart/2005/8/layout/chevron2"/>
    <dgm:cxn modelId="{C2DA01B9-2FAE-40D4-9371-2B6CA20459EA}" type="presParOf" srcId="{6F697723-D6B4-4782-A4EA-56E16341B172}" destId="{1A7CB6A0-C759-4395-B638-A66E1F4303A3}" srcOrd="2" destOrd="0" presId="urn:microsoft.com/office/officeart/2005/8/layout/chevron2"/>
    <dgm:cxn modelId="{262328F8-2D83-41AF-B640-D89672AFB89B}" type="presParOf" srcId="{1A7CB6A0-C759-4395-B638-A66E1F4303A3}" destId="{4826F9D5-9EC4-4B1C-82CA-1512D708EE79}" srcOrd="0" destOrd="0" presId="urn:microsoft.com/office/officeart/2005/8/layout/chevron2"/>
    <dgm:cxn modelId="{A02AE32F-DC8F-4580-8876-AF4667F96B8B}" type="presParOf" srcId="{1A7CB6A0-C759-4395-B638-A66E1F4303A3}" destId="{90219D12-0F46-4347-83DD-701BB13D382E}" srcOrd="1" destOrd="0" presId="urn:microsoft.com/office/officeart/2005/8/layout/chevron2"/>
    <dgm:cxn modelId="{38859161-7E61-4F17-9431-689865ABE59F}" type="presParOf" srcId="{6F697723-D6B4-4782-A4EA-56E16341B172}" destId="{119FF1FF-676A-4352-B7D4-7798433223AD}" srcOrd="3" destOrd="0" presId="urn:microsoft.com/office/officeart/2005/8/layout/chevron2"/>
    <dgm:cxn modelId="{C4F8697D-3C92-4C12-B478-3735F37C4304}" type="presParOf" srcId="{6F697723-D6B4-4782-A4EA-56E16341B172}" destId="{9621A97B-96E8-424C-8C3A-92C256B863FD}" srcOrd="4" destOrd="0" presId="urn:microsoft.com/office/officeart/2005/8/layout/chevron2"/>
    <dgm:cxn modelId="{B6275B1D-919B-422A-AB54-56BCA8425FBA}" type="presParOf" srcId="{9621A97B-96E8-424C-8C3A-92C256B863FD}" destId="{36664F90-1B72-438B-A334-227C703C986A}" srcOrd="0" destOrd="0" presId="urn:microsoft.com/office/officeart/2005/8/layout/chevron2"/>
    <dgm:cxn modelId="{805D39C2-1AC1-4FD6-B881-3CC86B93E58E}" type="presParOf" srcId="{9621A97B-96E8-424C-8C3A-92C256B863FD}" destId="{2B9E2F36-D086-47E1-8785-0FFB60BA127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3D0DB02-1656-4704-8570-8D15554527C6}" type="doc">
      <dgm:prSet loTypeId="urn:microsoft.com/office/officeart/2005/8/layout/chevron2" loCatId="process" qsTypeId="urn:microsoft.com/office/officeart/2005/8/quickstyle/simple3" qsCatId="simple" csTypeId="urn:microsoft.com/office/officeart/2005/8/colors/colorful2" csCatId="colorful" phldr="1"/>
      <dgm:spPr/>
      <dgm:t>
        <a:bodyPr/>
        <a:lstStyle/>
        <a:p>
          <a:endParaRPr lang="es-ES"/>
        </a:p>
      </dgm:t>
    </dgm:pt>
    <dgm:pt modelId="{0A5FB5B6-E5B1-46CF-BDA2-F3E22AD23C88}">
      <dgm:prSet phldrT="[Texto]" custT="1"/>
      <dgm:spPr/>
      <dgm:t>
        <a:bodyPr/>
        <a:lstStyle/>
        <a:p>
          <a:r>
            <a:rPr lang="es-EC" sz="1200" b="1" i="1" smtClean="0"/>
            <a:t>Percepciones consumidor</a:t>
          </a:r>
          <a:endParaRPr lang="es-ES" sz="1200" dirty="0"/>
        </a:p>
      </dgm:t>
    </dgm:pt>
    <dgm:pt modelId="{59DAB24C-B72C-4E0D-B542-20FDC7A610EC}" type="parTrans" cxnId="{D2F795AE-77BC-45E9-A887-83FC3AA5A19F}">
      <dgm:prSet/>
      <dgm:spPr/>
      <dgm:t>
        <a:bodyPr/>
        <a:lstStyle/>
        <a:p>
          <a:endParaRPr lang="es-ES" sz="1200"/>
        </a:p>
      </dgm:t>
    </dgm:pt>
    <dgm:pt modelId="{F4808A35-60D9-4503-BDF9-B8FC805A0809}" type="sibTrans" cxnId="{D2F795AE-77BC-45E9-A887-83FC3AA5A19F}">
      <dgm:prSet/>
      <dgm:spPr/>
      <dgm:t>
        <a:bodyPr/>
        <a:lstStyle/>
        <a:p>
          <a:endParaRPr lang="es-ES" sz="1200"/>
        </a:p>
      </dgm:t>
    </dgm:pt>
    <dgm:pt modelId="{0934511C-12CB-407D-91BC-204B41C3307F}">
      <dgm:prSet/>
      <dgm:spPr/>
      <dgm:t>
        <a:bodyPr/>
        <a:lstStyle/>
        <a:p>
          <a:r>
            <a:rPr lang="es-EC" smtClean="0"/>
            <a:t>Altos costos de mantenimiento</a:t>
          </a:r>
          <a:endParaRPr lang="es-ES"/>
        </a:p>
      </dgm:t>
    </dgm:pt>
    <dgm:pt modelId="{69546EBA-304A-4A42-886A-089626677E55}" type="parTrans" cxnId="{583C6330-E0F7-428C-A4EC-1063BE6BFE68}">
      <dgm:prSet/>
      <dgm:spPr/>
      <dgm:t>
        <a:bodyPr/>
        <a:lstStyle/>
        <a:p>
          <a:endParaRPr lang="es-ES"/>
        </a:p>
      </dgm:t>
    </dgm:pt>
    <dgm:pt modelId="{81941B2F-A800-41CF-86CA-68C5DB9BBF07}" type="sibTrans" cxnId="{583C6330-E0F7-428C-A4EC-1063BE6BFE68}">
      <dgm:prSet/>
      <dgm:spPr/>
      <dgm:t>
        <a:bodyPr/>
        <a:lstStyle/>
        <a:p>
          <a:endParaRPr lang="es-ES"/>
        </a:p>
      </dgm:t>
    </dgm:pt>
    <dgm:pt modelId="{34A5E856-E0C5-46CD-994B-D0458E9FF184}">
      <dgm:prSet/>
      <dgm:spPr/>
      <dgm:t>
        <a:bodyPr/>
        <a:lstStyle/>
        <a:p>
          <a:r>
            <a:rPr lang="es-EC" smtClean="0"/>
            <a:t>Inestabilidad laboral</a:t>
          </a:r>
          <a:endParaRPr lang="es-ES"/>
        </a:p>
      </dgm:t>
    </dgm:pt>
    <dgm:pt modelId="{D657B2FF-06EF-498C-9BF3-FEEB7F915FA9}" type="parTrans" cxnId="{5279D282-F4B2-40A8-91E0-6F1869680130}">
      <dgm:prSet/>
      <dgm:spPr/>
      <dgm:t>
        <a:bodyPr/>
        <a:lstStyle/>
        <a:p>
          <a:endParaRPr lang="es-ES"/>
        </a:p>
      </dgm:t>
    </dgm:pt>
    <dgm:pt modelId="{D6ED949E-FB66-46B7-8654-077E13ED17CA}" type="sibTrans" cxnId="{5279D282-F4B2-40A8-91E0-6F1869680130}">
      <dgm:prSet/>
      <dgm:spPr/>
      <dgm:t>
        <a:bodyPr/>
        <a:lstStyle/>
        <a:p>
          <a:endParaRPr lang="es-ES"/>
        </a:p>
      </dgm:t>
    </dgm:pt>
    <dgm:pt modelId="{8998A7F4-CDAF-4FDF-AC82-CE9EA4EF3F5C}">
      <dgm:prSet/>
      <dgm:spPr/>
      <dgm:t>
        <a:bodyPr/>
        <a:lstStyle/>
        <a:p>
          <a:r>
            <a:rPr lang="es-EC" dirty="0" smtClean="0"/>
            <a:t>Desconfianza en políticas fiscales del gobierno</a:t>
          </a:r>
          <a:endParaRPr lang="es-ES" dirty="0"/>
        </a:p>
      </dgm:t>
    </dgm:pt>
    <dgm:pt modelId="{0C53A83D-358B-4D5F-A720-9AE9AC14FDB1}" type="parTrans" cxnId="{4DA138B6-EC09-4D7D-97F2-39942C89AF2F}">
      <dgm:prSet/>
      <dgm:spPr/>
      <dgm:t>
        <a:bodyPr/>
        <a:lstStyle/>
        <a:p>
          <a:endParaRPr lang="es-ES"/>
        </a:p>
      </dgm:t>
    </dgm:pt>
    <dgm:pt modelId="{72C7FF84-1F3C-4442-B11C-F4901DDBD18C}" type="sibTrans" cxnId="{4DA138B6-EC09-4D7D-97F2-39942C89AF2F}">
      <dgm:prSet/>
      <dgm:spPr/>
      <dgm:t>
        <a:bodyPr/>
        <a:lstStyle/>
        <a:p>
          <a:endParaRPr lang="es-ES"/>
        </a:p>
      </dgm:t>
    </dgm:pt>
    <dgm:pt modelId="{FEBC0E5C-026C-4504-80B1-37E9B3762D95}">
      <dgm:prSet/>
      <dgm:spPr/>
      <dgm:t>
        <a:bodyPr/>
        <a:lstStyle/>
        <a:p>
          <a:r>
            <a:rPr lang="es-EC" dirty="0" smtClean="0"/>
            <a:t>Falta de recursos </a:t>
          </a:r>
          <a:endParaRPr lang="es-ES" dirty="0"/>
        </a:p>
      </dgm:t>
    </dgm:pt>
    <dgm:pt modelId="{E53EDA08-8465-47D7-BB29-5F4AF2EC9E61}" type="parTrans" cxnId="{AC8CDD18-102C-404B-9A56-313E53B75374}">
      <dgm:prSet/>
      <dgm:spPr/>
      <dgm:t>
        <a:bodyPr/>
        <a:lstStyle/>
        <a:p>
          <a:endParaRPr lang="es-ES"/>
        </a:p>
      </dgm:t>
    </dgm:pt>
    <dgm:pt modelId="{829CE78A-9362-468B-80AC-811C10AF633E}" type="sibTrans" cxnId="{AC8CDD18-102C-404B-9A56-313E53B75374}">
      <dgm:prSet/>
      <dgm:spPr/>
      <dgm:t>
        <a:bodyPr/>
        <a:lstStyle/>
        <a:p>
          <a:endParaRPr lang="es-ES"/>
        </a:p>
      </dgm:t>
    </dgm:pt>
    <dgm:pt modelId="{AF1505A2-03A2-4AE6-AFA9-DF28F873C13E}">
      <dgm:prSet/>
      <dgm:spPr/>
      <dgm:t>
        <a:bodyPr/>
        <a:lstStyle/>
        <a:p>
          <a:r>
            <a:rPr lang="es-EC" b="1" i="1" dirty="0" smtClean="0"/>
            <a:t>Percepción concesionarios</a:t>
          </a:r>
          <a:endParaRPr lang="es-ES" dirty="0"/>
        </a:p>
      </dgm:t>
    </dgm:pt>
    <dgm:pt modelId="{166B1547-FF99-4BA7-9A02-C6F31E8904BC}" type="parTrans" cxnId="{27DC61D3-9092-42E8-A246-892D0EF8A34B}">
      <dgm:prSet/>
      <dgm:spPr/>
      <dgm:t>
        <a:bodyPr/>
        <a:lstStyle/>
        <a:p>
          <a:endParaRPr lang="es-ES"/>
        </a:p>
      </dgm:t>
    </dgm:pt>
    <dgm:pt modelId="{EBA05918-2262-4972-8965-8830269B24B1}" type="sibTrans" cxnId="{27DC61D3-9092-42E8-A246-892D0EF8A34B}">
      <dgm:prSet/>
      <dgm:spPr/>
      <dgm:t>
        <a:bodyPr/>
        <a:lstStyle/>
        <a:p>
          <a:endParaRPr lang="es-ES"/>
        </a:p>
      </dgm:t>
    </dgm:pt>
    <dgm:pt modelId="{B1B10A6E-795A-4D68-8855-A4FBD53507A6}">
      <dgm:prSet/>
      <dgm:spPr/>
      <dgm:t>
        <a:bodyPr/>
        <a:lstStyle/>
        <a:p>
          <a:r>
            <a:rPr lang="es-EC" smtClean="0"/>
            <a:t>Crisis del país</a:t>
          </a:r>
          <a:endParaRPr lang="es-ES"/>
        </a:p>
      </dgm:t>
    </dgm:pt>
    <dgm:pt modelId="{8C005C28-C6C0-4D4E-A28F-DBAF63DDB3A8}" type="parTrans" cxnId="{CC3D3EEE-9538-42CC-A102-026C41591977}">
      <dgm:prSet/>
      <dgm:spPr/>
      <dgm:t>
        <a:bodyPr/>
        <a:lstStyle/>
        <a:p>
          <a:endParaRPr lang="es-ES"/>
        </a:p>
      </dgm:t>
    </dgm:pt>
    <dgm:pt modelId="{9A41235C-191E-4394-80C8-EE0C8D93CE7E}" type="sibTrans" cxnId="{CC3D3EEE-9538-42CC-A102-026C41591977}">
      <dgm:prSet/>
      <dgm:spPr/>
      <dgm:t>
        <a:bodyPr/>
        <a:lstStyle/>
        <a:p>
          <a:endParaRPr lang="es-ES"/>
        </a:p>
      </dgm:t>
    </dgm:pt>
    <dgm:pt modelId="{7A64FF3B-5ABC-4972-B888-E5DB2C16C73D}">
      <dgm:prSet/>
      <dgm:spPr/>
      <dgm:t>
        <a:bodyPr/>
        <a:lstStyle/>
        <a:p>
          <a:r>
            <a:rPr lang="es-EC" smtClean="0"/>
            <a:t>Impuestos elevados</a:t>
          </a:r>
          <a:endParaRPr lang="es-ES"/>
        </a:p>
      </dgm:t>
    </dgm:pt>
    <dgm:pt modelId="{88845C28-979A-4BDA-9FCF-03D5A9A15FFF}" type="parTrans" cxnId="{9201D8F9-6AF4-432B-B5AB-D389D464E328}">
      <dgm:prSet/>
      <dgm:spPr/>
      <dgm:t>
        <a:bodyPr/>
        <a:lstStyle/>
        <a:p>
          <a:endParaRPr lang="es-ES"/>
        </a:p>
      </dgm:t>
    </dgm:pt>
    <dgm:pt modelId="{2A4AB741-1DA7-4F76-9661-91DA6AF1019C}" type="sibTrans" cxnId="{9201D8F9-6AF4-432B-B5AB-D389D464E328}">
      <dgm:prSet/>
      <dgm:spPr/>
      <dgm:t>
        <a:bodyPr/>
        <a:lstStyle/>
        <a:p>
          <a:endParaRPr lang="es-ES"/>
        </a:p>
      </dgm:t>
    </dgm:pt>
    <dgm:pt modelId="{4E00471B-D068-4A1A-AE45-42C56C34E354}">
      <dgm:prSet/>
      <dgm:spPr/>
      <dgm:t>
        <a:bodyPr/>
        <a:lstStyle/>
        <a:p>
          <a:r>
            <a:rPr lang="es-EC" smtClean="0"/>
            <a:t>Cupos de importación</a:t>
          </a:r>
          <a:endParaRPr lang="es-ES"/>
        </a:p>
      </dgm:t>
    </dgm:pt>
    <dgm:pt modelId="{3E48DACF-B343-43C0-B815-F451E94F0137}" type="parTrans" cxnId="{FDCED0AB-57A3-4D34-BE2B-A5CD48296541}">
      <dgm:prSet/>
      <dgm:spPr/>
      <dgm:t>
        <a:bodyPr/>
        <a:lstStyle/>
        <a:p>
          <a:endParaRPr lang="es-ES"/>
        </a:p>
      </dgm:t>
    </dgm:pt>
    <dgm:pt modelId="{78F490FE-119D-42A8-8CC3-8BBC0423E72C}" type="sibTrans" cxnId="{FDCED0AB-57A3-4D34-BE2B-A5CD48296541}">
      <dgm:prSet/>
      <dgm:spPr/>
      <dgm:t>
        <a:bodyPr/>
        <a:lstStyle/>
        <a:p>
          <a:endParaRPr lang="es-ES"/>
        </a:p>
      </dgm:t>
    </dgm:pt>
    <dgm:pt modelId="{9409393A-B96F-45A4-931D-B7212B1EF346}">
      <dgm:prSet/>
      <dgm:spPr/>
      <dgm:t>
        <a:bodyPr/>
        <a:lstStyle/>
        <a:p>
          <a:r>
            <a:rPr lang="es-EC" smtClean="0"/>
            <a:t>Falta de apoyo estatal al sector automotriz</a:t>
          </a:r>
          <a:endParaRPr lang="es-ES"/>
        </a:p>
      </dgm:t>
    </dgm:pt>
    <dgm:pt modelId="{EE0759F7-1ACC-4670-AEAC-335FE5E146B9}" type="parTrans" cxnId="{05B5DFE1-38B6-41A5-86F2-BF9C26F38362}">
      <dgm:prSet/>
      <dgm:spPr/>
      <dgm:t>
        <a:bodyPr/>
        <a:lstStyle/>
        <a:p>
          <a:endParaRPr lang="es-ES"/>
        </a:p>
      </dgm:t>
    </dgm:pt>
    <dgm:pt modelId="{BAFA09C8-3EF0-42BB-A6F8-185FCC0ECBEC}" type="sibTrans" cxnId="{05B5DFE1-38B6-41A5-86F2-BF9C26F38362}">
      <dgm:prSet/>
      <dgm:spPr/>
      <dgm:t>
        <a:bodyPr/>
        <a:lstStyle/>
        <a:p>
          <a:endParaRPr lang="es-ES"/>
        </a:p>
      </dgm:t>
    </dgm:pt>
    <dgm:pt modelId="{E5460A7D-B27F-487C-B5E9-42C09B252C4D}">
      <dgm:prSet/>
      <dgm:spPr/>
      <dgm:t>
        <a:bodyPr/>
        <a:lstStyle/>
        <a:p>
          <a:r>
            <a:rPr lang="es-EC" dirty="0" smtClean="0"/>
            <a:t>Pobreza y desempleo</a:t>
          </a:r>
          <a:endParaRPr lang="es-ES" dirty="0"/>
        </a:p>
      </dgm:t>
    </dgm:pt>
    <dgm:pt modelId="{6ABD30BD-39A7-46FD-AEFE-B33FE3D4361E}" type="parTrans" cxnId="{0570E785-C193-4C2A-8A50-660E3ABE3AC4}">
      <dgm:prSet/>
      <dgm:spPr/>
      <dgm:t>
        <a:bodyPr/>
        <a:lstStyle/>
        <a:p>
          <a:endParaRPr lang="es-ES"/>
        </a:p>
      </dgm:t>
    </dgm:pt>
    <dgm:pt modelId="{04F67054-79DE-442D-9AF0-086D5CD03AEC}" type="sibTrans" cxnId="{0570E785-C193-4C2A-8A50-660E3ABE3AC4}">
      <dgm:prSet/>
      <dgm:spPr/>
      <dgm:t>
        <a:bodyPr/>
        <a:lstStyle/>
        <a:p>
          <a:endParaRPr lang="es-ES"/>
        </a:p>
      </dgm:t>
    </dgm:pt>
    <dgm:pt modelId="{F696FD72-07C8-4A61-8EA0-DA107240D13A}">
      <dgm:prSet/>
      <dgm:spPr/>
      <dgm:t>
        <a:bodyPr/>
        <a:lstStyle/>
        <a:p>
          <a:r>
            <a:rPr lang="es-EC" smtClean="0"/>
            <a:t>Limitada capacidad de compra de la población</a:t>
          </a:r>
          <a:endParaRPr lang="es-ES"/>
        </a:p>
      </dgm:t>
    </dgm:pt>
    <dgm:pt modelId="{54DEAF4A-7274-4B90-BF14-58EDF70FBA4B}" type="parTrans" cxnId="{8C115B6C-813C-437A-AB27-2372FE047E17}">
      <dgm:prSet/>
      <dgm:spPr/>
      <dgm:t>
        <a:bodyPr/>
        <a:lstStyle/>
        <a:p>
          <a:endParaRPr lang="es-ES"/>
        </a:p>
      </dgm:t>
    </dgm:pt>
    <dgm:pt modelId="{19C113FF-9E23-4493-AC00-2A6CA4CB5750}" type="sibTrans" cxnId="{8C115B6C-813C-437A-AB27-2372FE047E17}">
      <dgm:prSet/>
      <dgm:spPr/>
      <dgm:t>
        <a:bodyPr/>
        <a:lstStyle/>
        <a:p>
          <a:endParaRPr lang="es-ES"/>
        </a:p>
      </dgm:t>
    </dgm:pt>
    <dgm:pt modelId="{8344E8A0-469F-4068-BA57-F5D21570B044}">
      <dgm:prSet/>
      <dgm:spPr/>
      <dgm:t>
        <a:bodyPr/>
        <a:lstStyle/>
        <a:p>
          <a:r>
            <a:rPr lang="es-EC" dirty="0" smtClean="0"/>
            <a:t>Desconfianza en el gobierno</a:t>
          </a:r>
          <a:endParaRPr lang="es-ES" dirty="0"/>
        </a:p>
      </dgm:t>
    </dgm:pt>
    <dgm:pt modelId="{5BCF25D9-5096-4AAD-AA59-68D2B36FDD91}" type="parTrans" cxnId="{EF75D0F3-ACB2-4CCF-84DB-07B524273482}">
      <dgm:prSet/>
      <dgm:spPr/>
      <dgm:t>
        <a:bodyPr/>
        <a:lstStyle/>
        <a:p>
          <a:endParaRPr lang="es-ES"/>
        </a:p>
      </dgm:t>
    </dgm:pt>
    <dgm:pt modelId="{38289091-4ED1-47F6-85AC-063727539111}" type="sibTrans" cxnId="{EF75D0F3-ACB2-4CCF-84DB-07B524273482}">
      <dgm:prSet/>
      <dgm:spPr/>
      <dgm:t>
        <a:bodyPr/>
        <a:lstStyle/>
        <a:p>
          <a:endParaRPr lang="es-ES"/>
        </a:p>
      </dgm:t>
    </dgm:pt>
    <dgm:pt modelId="{6F697723-D6B4-4782-A4EA-56E16341B172}" type="pres">
      <dgm:prSet presAssocID="{F3D0DB02-1656-4704-8570-8D15554527C6}" presName="linearFlow" presStyleCnt="0">
        <dgm:presLayoutVars>
          <dgm:dir/>
          <dgm:animLvl val="lvl"/>
          <dgm:resizeHandles val="exact"/>
        </dgm:presLayoutVars>
      </dgm:prSet>
      <dgm:spPr/>
      <dgm:t>
        <a:bodyPr/>
        <a:lstStyle/>
        <a:p>
          <a:endParaRPr lang="es-ES"/>
        </a:p>
      </dgm:t>
    </dgm:pt>
    <dgm:pt modelId="{FC39CE79-4628-42CB-BD4E-AC67B7A29F22}" type="pres">
      <dgm:prSet presAssocID="{0A5FB5B6-E5B1-46CF-BDA2-F3E22AD23C88}" presName="composite" presStyleCnt="0"/>
      <dgm:spPr/>
    </dgm:pt>
    <dgm:pt modelId="{A5670947-2902-4219-B32A-157623BB981B}" type="pres">
      <dgm:prSet presAssocID="{0A5FB5B6-E5B1-46CF-BDA2-F3E22AD23C88}" presName="parentText" presStyleLbl="alignNode1" presStyleIdx="0" presStyleCnt="2">
        <dgm:presLayoutVars>
          <dgm:chMax val="1"/>
          <dgm:bulletEnabled val="1"/>
        </dgm:presLayoutVars>
      </dgm:prSet>
      <dgm:spPr/>
      <dgm:t>
        <a:bodyPr/>
        <a:lstStyle/>
        <a:p>
          <a:endParaRPr lang="es-ES"/>
        </a:p>
      </dgm:t>
    </dgm:pt>
    <dgm:pt modelId="{2D10E55D-4119-444B-8B2B-D01184C4351B}" type="pres">
      <dgm:prSet presAssocID="{0A5FB5B6-E5B1-46CF-BDA2-F3E22AD23C88}" presName="descendantText" presStyleLbl="alignAcc1" presStyleIdx="0" presStyleCnt="2">
        <dgm:presLayoutVars>
          <dgm:bulletEnabled val="1"/>
        </dgm:presLayoutVars>
      </dgm:prSet>
      <dgm:spPr/>
      <dgm:t>
        <a:bodyPr/>
        <a:lstStyle/>
        <a:p>
          <a:endParaRPr lang="es-ES"/>
        </a:p>
      </dgm:t>
    </dgm:pt>
    <dgm:pt modelId="{39937331-B61F-4E0F-9415-17106143543A}" type="pres">
      <dgm:prSet presAssocID="{F4808A35-60D9-4503-BDF9-B8FC805A0809}" presName="sp" presStyleCnt="0"/>
      <dgm:spPr/>
    </dgm:pt>
    <dgm:pt modelId="{0EBEE380-4BE7-4BC4-B03C-91249A4698DD}" type="pres">
      <dgm:prSet presAssocID="{AF1505A2-03A2-4AE6-AFA9-DF28F873C13E}" presName="composite" presStyleCnt="0"/>
      <dgm:spPr/>
    </dgm:pt>
    <dgm:pt modelId="{639C8D7E-14B8-4003-BF4A-5EC1ECA0D711}" type="pres">
      <dgm:prSet presAssocID="{AF1505A2-03A2-4AE6-AFA9-DF28F873C13E}" presName="parentText" presStyleLbl="alignNode1" presStyleIdx="1" presStyleCnt="2">
        <dgm:presLayoutVars>
          <dgm:chMax val="1"/>
          <dgm:bulletEnabled val="1"/>
        </dgm:presLayoutVars>
      </dgm:prSet>
      <dgm:spPr/>
      <dgm:t>
        <a:bodyPr/>
        <a:lstStyle/>
        <a:p>
          <a:endParaRPr lang="es-ES"/>
        </a:p>
      </dgm:t>
    </dgm:pt>
    <dgm:pt modelId="{B13D8CEB-E7C5-4912-AA00-B6D9DECBFD8F}" type="pres">
      <dgm:prSet presAssocID="{AF1505A2-03A2-4AE6-AFA9-DF28F873C13E}" presName="descendantText" presStyleLbl="alignAcc1" presStyleIdx="1" presStyleCnt="2">
        <dgm:presLayoutVars>
          <dgm:bulletEnabled val="1"/>
        </dgm:presLayoutVars>
      </dgm:prSet>
      <dgm:spPr/>
      <dgm:t>
        <a:bodyPr/>
        <a:lstStyle/>
        <a:p>
          <a:endParaRPr lang="es-ES"/>
        </a:p>
      </dgm:t>
    </dgm:pt>
  </dgm:ptLst>
  <dgm:cxnLst>
    <dgm:cxn modelId="{D2F795AE-77BC-45E9-A887-83FC3AA5A19F}" srcId="{F3D0DB02-1656-4704-8570-8D15554527C6}" destId="{0A5FB5B6-E5B1-46CF-BDA2-F3E22AD23C88}" srcOrd="0" destOrd="0" parTransId="{59DAB24C-B72C-4E0D-B542-20FDC7A610EC}" sibTransId="{F4808A35-60D9-4503-BDF9-B8FC805A0809}"/>
    <dgm:cxn modelId="{0065B7BA-9175-4F52-83A4-CEE8E38D7B2B}" type="presOf" srcId="{8344E8A0-469F-4068-BA57-F5D21570B044}" destId="{B13D8CEB-E7C5-4912-AA00-B6D9DECBFD8F}" srcOrd="0" destOrd="6" presId="urn:microsoft.com/office/officeart/2005/8/layout/chevron2"/>
    <dgm:cxn modelId="{5279D282-F4B2-40A8-91E0-6F1869680130}" srcId="{0A5FB5B6-E5B1-46CF-BDA2-F3E22AD23C88}" destId="{34A5E856-E0C5-46CD-994B-D0458E9FF184}" srcOrd="1" destOrd="0" parTransId="{D657B2FF-06EF-498C-9BF3-FEEB7F915FA9}" sibTransId="{D6ED949E-FB66-46B7-8654-077E13ED17CA}"/>
    <dgm:cxn modelId="{7AA30328-57A1-4DA7-B45B-093F1FD5E1A5}" type="presOf" srcId="{0934511C-12CB-407D-91BC-204B41C3307F}" destId="{2D10E55D-4119-444B-8B2B-D01184C4351B}" srcOrd="0" destOrd="0" presId="urn:microsoft.com/office/officeart/2005/8/layout/chevron2"/>
    <dgm:cxn modelId="{4DA138B6-EC09-4D7D-97F2-39942C89AF2F}" srcId="{0A5FB5B6-E5B1-46CF-BDA2-F3E22AD23C88}" destId="{8998A7F4-CDAF-4FDF-AC82-CE9EA4EF3F5C}" srcOrd="2" destOrd="0" parTransId="{0C53A83D-358B-4D5F-A720-9AE9AC14FDB1}" sibTransId="{72C7FF84-1F3C-4442-B11C-F4901DDBD18C}"/>
    <dgm:cxn modelId="{AC8CDD18-102C-404B-9A56-313E53B75374}" srcId="{0A5FB5B6-E5B1-46CF-BDA2-F3E22AD23C88}" destId="{FEBC0E5C-026C-4504-80B1-37E9B3762D95}" srcOrd="3" destOrd="0" parTransId="{E53EDA08-8465-47D7-BB29-5F4AF2EC9E61}" sibTransId="{829CE78A-9362-468B-80AC-811C10AF633E}"/>
    <dgm:cxn modelId="{CC3D3EEE-9538-42CC-A102-026C41591977}" srcId="{AF1505A2-03A2-4AE6-AFA9-DF28F873C13E}" destId="{B1B10A6E-795A-4D68-8855-A4FBD53507A6}" srcOrd="0" destOrd="0" parTransId="{8C005C28-C6C0-4D4E-A28F-DBAF63DDB3A8}" sibTransId="{9A41235C-191E-4394-80C8-EE0C8D93CE7E}"/>
    <dgm:cxn modelId="{FDCED0AB-57A3-4D34-BE2B-A5CD48296541}" srcId="{AF1505A2-03A2-4AE6-AFA9-DF28F873C13E}" destId="{4E00471B-D068-4A1A-AE45-42C56C34E354}" srcOrd="2" destOrd="0" parTransId="{3E48DACF-B343-43C0-B815-F451E94F0137}" sibTransId="{78F490FE-119D-42A8-8CC3-8BBC0423E72C}"/>
    <dgm:cxn modelId="{EF75D0F3-ACB2-4CCF-84DB-07B524273482}" srcId="{AF1505A2-03A2-4AE6-AFA9-DF28F873C13E}" destId="{8344E8A0-469F-4068-BA57-F5D21570B044}" srcOrd="6" destOrd="0" parTransId="{5BCF25D9-5096-4AAD-AA59-68D2B36FDD91}" sibTransId="{38289091-4ED1-47F6-85AC-063727539111}"/>
    <dgm:cxn modelId="{755487F5-C06F-4718-9DE3-A53BE58738B1}" type="presOf" srcId="{9409393A-B96F-45A4-931D-B7212B1EF346}" destId="{B13D8CEB-E7C5-4912-AA00-B6D9DECBFD8F}" srcOrd="0" destOrd="3" presId="urn:microsoft.com/office/officeart/2005/8/layout/chevron2"/>
    <dgm:cxn modelId="{E0C275EE-7347-43CB-B5BD-92869702C3AD}" type="presOf" srcId="{7A64FF3B-5ABC-4972-B888-E5DB2C16C73D}" destId="{B13D8CEB-E7C5-4912-AA00-B6D9DECBFD8F}" srcOrd="0" destOrd="1" presId="urn:microsoft.com/office/officeart/2005/8/layout/chevron2"/>
    <dgm:cxn modelId="{A0CD0818-D981-4851-B4D0-24A6544B11F3}" type="presOf" srcId="{B1B10A6E-795A-4D68-8855-A4FBD53507A6}" destId="{B13D8CEB-E7C5-4912-AA00-B6D9DECBFD8F}" srcOrd="0" destOrd="0" presId="urn:microsoft.com/office/officeart/2005/8/layout/chevron2"/>
    <dgm:cxn modelId="{25AD00E4-65D5-43FB-A1FF-481AAB4A2B14}" type="presOf" srcId="{8998A7F4-CDAF-4FDF-AC82-CE9EA4EF3F5C}" destId="{2D10E55D-4119-444B-8B2B-D01184C4351B}" srcOrd="0" destOrd="2" presId="urn:microsoft.com/office/officeart/2005/8/layout/chevron2"/>
    <dgm:cxn modelId="{F3A204D2-C760-40A3-9FEB-FFED2488DCE8}" type="presOf" srcId="{F3D0DB02-1656-4704-8570-8D15554527C6}" destId="{6F697723-D6B4-4782-A4EA-56E16341B172}" srcOrd="0" destOrd="0" presId="urn:microsoft.com/office/officeart/2005/8/layout/chevron2"/>
    <dgm:cxn modelId="{27DC61D3-9092-42E8-A246-892D0EF8A34B}" srcId="{F3D0DB02-1656-4704-8570-8D15554527C6}" destId="{AF1505A2-03A2-4AE6-AFA9-DF28F873C13E}" srcOrd="1" destOrd="0" parTransId="{166B1547-FF99-4BA7-9A02-C6F31E8904BC}" sibTransId="{EBA05918-2262-4972-8965-8830269B24B1}"/>
    <dgm:cxn modelId="{100F7194-3EF9-4A7F-BDF7-A69BCE4311B3}" type="presOf" srcId="{4E00471B-D068-4A1A-AE45-42C56C34E354}" destId="{B13D8CEB-E7C5-4912-AA00-B6D9DECBFD8F}" srcOrd="0" destOrd="2" presId="urn:microsoft.com/office/officeart/2005/8/layout/chevron2"/>
    <dgm:cxn modelId="{55A2F954-9BB0-4923-B652-DA60B9D1BD87}" type="presOf" srcId="{F696FD72-07C8-4A61-8EA0-DA107240D13A}" destId="{B13D8CEB-E7C5-4912-AA00-B6D9DECBFD8F}" srcOrd="0" destOrd="5" presId="urn:microsoft.com/office/officeart/2005/8/layout/chevron2"/>
    <dgm:cxn modelId="{9201D8F9-6AF4-432B-B5AB-D389D464E328}" srcId="{AF1505A2-03A2-4AE6-AFA9-DF28F873C13E}" destId="{7A64FF3B-5ABC-4972-B888-E5DB2C16C73D}" srcOrd="1" destOrd="0" parTransId="{88845C28-979A-4BDA-9FCF-03D5A9A15FFF}" sibTransId="{2A4AB741-1DA7-4F76-9661-91DA6AF1019C}"/>
    <dgm:cxn modelId="{E33125B0-8C13-4966-991C-2C82E080A8F0}" type="presOf" srcId="{0A5FB5B6-E5B1-46CF-BDA2-F3E22AD23C88}" destId="{A5670947-2902-4219-B32A-157623BB981B}" srcOrd="0" destOrd="0" presId="urn:microsoft.com/office/officeart/2005/8/layout/chevron2"/>
    <dgm:cxn modelId="{583C6330-E0F7-428C-A4EC-1063BE6BFE68}" srcId="{0A5FB5B6-E5B1-46CF-BDA2-F3E22AD23C88}" destId="{0934511C-12CB-407D-91BC-204B41C3307F}" srcOrd="0" destOrd="0" parTransId="{69546EBA-304A-4A42-886A-089626677E55}" sibTransId="{81941B2F-A800-41CF-86CA-68C5DB9BBF07}"/>
    <dgm:cxn modelId="{05B5DFE1-38B6-41A5-86F2-BF9C26F38362}" srcId="{AF1505A2-03A2-4AE6-AFA9-DF28F873C13E}" destId="{9409393A-B96F-45A4-931D-B7212B1EF346}" srcOrd="3" destOrd="0" parTransId="{EE0759F7-1ACC-4670-AEAC-335FE5E146B9}" sibTransId="{BAFA09C8-3EF0-42BB-A6F8-185FCC0ECBEC}"/>
    <dgm:cxn modelId="{681CDDA3-C7AC-4F7C-BBE6-66699744D089}" type="presOf" srcId="{E5460A7D-B27F-487C-B5E9-42C09B252C4D}" destId="{B13D8CEB-E7C5-4912-AA00-B6D9DECBFD8F}" srcOrd="0" destOrd="4" presId="urn:microsoft.com/office/officeart/2005/8/layout/chevron2"/>
    <dgm:cxn modelId="{8C115B6C-813C-437A-AB27-2372FE047E17}" srcId="{AF1505A2-03A2-4AE6-AFA9-DF28F873C13E}" destId="{F696FD72-07C8-4A61-8EA0-DA107240D13A}" srcOrd="5" destOrd="0" parTransId="{54DEAF4A-7274-4B90-BF14-58EDF70FBA4B}" sibTransId="{19C113FF-9E23-4493-AC00-2A6CA4CB5750}"/>
    <dgm:cxn modelId="{CB855588-C98B-4D20-9104-0B2EC4FF1E9A}" type="presOf" srcId="{FEBC0E5C-026C-4504-80B1-37E9B3762D95}" destId="{2D10E55D-4119-444B-8B2B-D01184C4351B}" srcOrd="0" destOrd="3" presId="urn:microsoft.com/office/officeart/2005/8/layout/chevron2"/>
    <dgm:cxn modelId="{F2AD7DC5-443A-4508-B018-219EAF185749}" type="presOf" srcId="{34A5E856-E0C5-46CD-994B-D0458E9FF184}" destId="{2D10E55D-4119-444B-8B2B-D01184C4351B}" srcOrd="0" destOrd="1" presId="urn:microsoft.com/office/officeart/2005/8/layout/chevron2"/>
    <dgm:cxn modelId="{0570E785-C193-4C2A-8A50-660E3ABE3AC4}" srcId="{AF1505A2-03A2-4AE6-AFA9-DF28F873C13E}" destId="{E5460A7D-B27F-487C-B5E9-42C09B252C4D}" srcOrd="4" destOrd="0" parTransId="{6ABD30BD-39A7-46FD-AEFE-B33FE3D4361E}" sibTransId="{04F67054-79DE-442D-9AF0-086D5CD03AEC}"/>
    <dgm:cxn modelId="{646FDEED-842C-4E60-8BC1-97A03BA41C86}" type="presOf" srcId="{AF1505A2-03A2-4AE6-AFA9-DF28F873C13E}" destId="{639C8D7E-14B8-4003-BF4A-5EC1ECA0D711}" srcOrd="0" destOrd="0" presId="urn:microsoft.com/office/officeart/2005/8/layout/chevron2"/>
    <dgm:cxn modelId="{8B17A37E-F153-498C-8A24-5FDE234A9530}" type="presParOf" srcId="{6F697723-D6B4-4782-A4EA-56E16341B172}" destId="{FC39CE79-4628-42CB-BD4E-AC67B7A29F22}" srcOrd="0" destOrd="0" presId="urn:microsoft.com/office/officeart/2005/8/layout/chevron2"/>
    <dgm:cxn modelId="{09C180E4-AEE1-4318-8783-D28B8A6B12D2}" type="presParOf" srcId="{FC39CE79-4628-42CB-BD4E-AC67B7A29F22}" destId="{A5670947-2902-4219-B32A-157623BB981B}" srcOrd="0" destOrd="0" presId="urn:microsoft.com/office/officeart/2005/8/layout/chevron2"/>
    <dgm:cxn modelId="{0FEFB739-1390-4EBB-9A70-65078BB464EB}" type="presParOf" srcId="{FC39CE79-4628-42CB-BD4E-AC67B7A29F22}" destId="{2D10E55D-4119-444B-8B2B-D01184C4351B}" srcOrd="1" destOrd="0" presId="urn:microsoft.com/office/officeart/2005/8/layout/chevron2"/>
    <dgm:cxn modelId="{59F39518-7099-4F5F-8BDC-AFC0FF9D29E9}" type="presParOf" srcId="{6F697723-D6B4-4782-A4EA-56E16341B172}" destId="{39937331-B61F-4E0F-9415-17106143543A}" srcOrd="1" destOrd="0" presId="urn:microsoft.com/office/officeart/2005/8/layout/chevron2"/>
    <dgm:cxn modelId="{EF05B6E7-51DD-47E7-A30B-E6C3B083CD8C}" type="presParOf" srcId="{6F697723-D6B4-4782-A4EA-56E16341B172}" destId="{0EBEE380-4BE7-4BC4-B03C-91249A4698DD}" srcOrd="2" destOrd="0" presId="urn:microsoft.com/office/officeart/2005/8/layout/chevron2"/>
    <dgm:cxn modelId="{040105C1-563E-4EE4-9749-927A5C7B262E}" type="presParOf" srcId="{0EBEE380-4BE7-4BC4-B03C-91249A4698DD}" destId="{639C8D7E-14B8-4003-BF4A-5EC1ECA0D711}" srcOrd="0" destOrd="0" presId="urn:microsoft.com/office/officeart/2005/8/layout/chevron2"/>
    <dgm:cxn modelId="{F466D988-B3D8-4D1B-B122-EE33064A3B07}" type="presParOf" srcId="{0EBEE380-4BE7-4BC4-B03C-91249A4698DD}" destId="{B13D8CEB-E7C5-4912-AA00-B6D9DECBFD8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5916699-EDCB-44D0-91B9-52CD2098A5F7}" type="doc">
      <dgm:prSet loTypeId="urn:microsoft.com/office/officeart/2009/3/layout/StepUpProcess" loCatId="process" qsTypeId="urn:microsoft.com/office/officeart/2005/8/quickstyle/simple3" qsCatId="simple" csTypeId="urn:microsoft.com/office/officeart/2005/8/colors/colorful4" csCatId="colorful" phldr="1"/>
      <dgm:spPr/>
      <dgm:t>
        <a:bodyPr/>
        <a:lstStyle/>
        <a:p>
          <a:endParaRPr lang="es-ES"/>
        </a:p>
      </dgm:t>
    </dgm:pt>
    <dgm:pt modelId="{112EA144-EF19-4E0B-A9DA-90D1C3D69C8C}">
      <dgm:prSet custT="1"/>
      <dgm:spPr/>
      <dgm:t>
        <a:bodyPr/>
        <a:lstStyle/>
        <a:p>
          <a:pPr algn="just"/>
          <a:r>
            <a:rPr lang="es-EC" sz="1400" dirty="0" smtClean="0"/>
            <a:t>Reducción de precio de venta a través de la aplicación de descuentos entre el 10% y 20% del precio establecido.</a:t>
          </a:r>
          <a:endParaRPr lang="es-ES" sz="1400" dirty="0"/>
        </a:p>
      </dgm:t>
    </dgm:pt>
    <dgm:pt modelId="{F3FEB7C0-6D2C-4D06-8D2D-7A4B529A1D12}" type="parTrans" cxnId="{F7001D6B-4264-4194-BD03-5790044C95A9}">
      <dgm:prSet/>
      <dgm:spPr/>
      <dgm:t>
        <a:bodyPr/>
        <a:lstStyle/>
        <a:p>
          <a:pPr algn="just"/>
          <a:endParaRPr lang="es-ES" sz="1400"/>
        </a:p>
      </dgm:t>
    </dgm:pt>
    <dgm:pt modelId="{9A515FAD-0D8D-443A-9D5C-5FCAC4DBA623}" type="sibTrans" cxnId="{F7001D6B-4264-4194-BD03-5790044C95A9}">
      <dgm:prSet/>
      <dgm:spPr/>
      <dgm:t>
        <a:bodyPr/>
        <a:lstStyle/>
        <a:p>
          <a:pPr algn="just"/>
          <a:endParaRPr lang="es-ES" sz="1400"/>
        </a:p>
      </dgm:t>
    </dgm:pt>
    <dgm:pt modelId="{22E04957-DB1D-4DED-A540-DB1A13CC5C93}">
      <dgm:prSet custT="1"/>
      <dgm:spPr/>
      <dgm:t>
        <a:bodyPr/>
        <a:lstStyle/>
        <a:p>
          <a:pPr algn="just"/>
          <a:r>
            <a:rPr lang="es-EC" sz="1400" dirty="0" smtClean="0"/>
            <a:t>Servicios adjuntos al vehículo sin costo adicional como matrícula, alarma, seguro, mantenimiento y entrega de accesorios.</a:t>
          </a:r>
          <a:endParaRPr lang="es-ES" sz="1400" dirty="0"/>
        </a:p>
      </dgm:t>
    </dgm:pt>
    <dgm:pt modelId="{151F19F3-2FA3-4CA2-8DA0-A1F08E6DAD55}" type="parTrans" cxnId="{40F45D6A-D01E-4733-8381-4425DAC796A7}">
      <dgm:prSet/>
      <dgm:spPr/>
      <dgm:t>
        <a:bodyPr/>
        <a:lstStyle/>
        <a:p>
          <a:pPr algn="just"/>
          <a:endParaRPr lang="es-ES" sz="1400"/>
        </a:p>
      </dgm:t>
    </dgm:pt>
    <dgm:pt modelId="{03E930F6-6F1B-46EC-B0D2-08A312B4A554}" type="sibTrans" cxnId="{40F45D6A-D01E-4733-8381-4425DAC796A7}">
      <dgm:prSet/>
      <dgm:spPr/>
      <dgm:t>
        <a:bodyPr/>
        <a:lstStyle/>
        <a:p>
          <a:pPr algn="just"/>
          <a:endParaRPr lang="es-ES" sz="1400"/>
        </a:p>
      </dgm:t>
    </dgm:pt>
    <dgm:pt modelId="{38D0AE0A-D1C8-4146-8A4C-4510EDEF2678}">
      <dgm:prSet custT="1"/>
      <dgm:spPr/>
      <dgm:t>
        <a:bodyPr/>
        <a:lstStyle/>
        <a:p>
          <a:pPr algn="just"/>
          <a:r>
            <a:rPr lang="es-EC" sz="1400" dirty="0" smtClean="0"/>
            <a:t>Ampliación del plazo de financiamiento y entrada mínima.</a:t>
          </a:r>
          <a:endParaRPr lang="es-ES" sz="1400" dirty="0"/>
        </a:p>
      </dgm:t>
    </dgm:pt>
    <dgm:pt modelId="{04F343C3-FE27-4D67-8B8C-500F3DDB0D04}" type="parTrans" cxnId="{748D7E2E-D817-4ABB-AAB6-2512499345F1}">
      <dgm:prSet/>
      <dgm:spPr/>
      <dgm:t>
        <a:bodyPr/>
        <a:lstStyle/>
        <a:p>
          <a:pPr algn="just"/>
          <a:endParaRPr lang="es-ES" sz="1400"/>
        </a:p>
      </dgm:t>
    </dgm:pt>
    <dgm:pt modelId="{EF3A69A5-DE29-4DE4-9C55-E7F934DA16E9}" type="sibTrans" cxnId="{748D7E2E-D817-4ABB-AAB6-2512499345F1}">
      <dgm:prSet/>
      <dgm:spPr/>
      <dgm:t>
        <a:bodyPr/>
        <a:lstStyle/>
        <a:p>
          <a:pPr algn="just"/>
          <a:endParaRPr lang="es-ES" sz="1400"/>
        </a:p>
      </dgm:t>
    </dgm:pt>
    <dgm:pt modelId="{1EC0AA48-B5F3-4EC2-B770-28979EAFDC42}" type="pres">
      <dgm:prSet presAssocID="{25916699-EDCB-44D0-91B9-52CD2098A5F7}" presName="rootnode" presStyleCnt="0">
        <dgm:presLayoutVars>
          <dgm:chMax/>
          <dgm:chPref/>
          <dgm:dir/>
          <dgm:animLvl val="lvl"/>
        </dgm:presLayoutVars>
      </dgm:prSet>
      <dgm:spPr/>
      <dgm:t>
        <a:bodyPr/>
        <a:lstStyle/>
        <a:p>
          <a:endParaRPr lang="es-ES"/>
        </a:p>
      </dgm:t>
    </dgm:pt>
    <dgm:pt modelId="{875E4783-A8EF-4B18-A1EB-183C4EF19868}" type="pres">
      <dgm:prSet presAssocID="{112EA144-EF19-4E0B-A9DA-90D1C3D69C8C}" presName="composite" presStyleCnt="0"/>
      <dgm:spPr/>
    </dgm:pt>
    <dgm:pt modelId="{C84F7872-ACEA-411C-B9F0-D33921FC0A4A}" type="pres">
      <dgm:prSet presAssocID="{112EA144-EF19-4E0B-A9DA-90D1C3D69C8C}" presName="LShape" presStyleLbl="alignNode1" presStyleIdx="0" presStyleCnt="5"/>
      <dgm:spPr/>
    </dgm:pt>
    <dgm:pt modelId="{512EF382-EC05-4A34-8267-AC8376FC8171}" type="pres">
      <dgm:prSet presAssocID="{112EA144-EF19-4E0B-A9DA-90D1C3D69C8C}" presName="ParentText" presStyleLbl="revTx" presStyleIdx="0" presStyleCnt="3">
        <dgm:presLayoutVars>
          <dgm:chMax val="0"/>
          <dgm:chPref val="0"/>
          <dgm:bulletEnabled val="1"/>
        </dgm:presLayoutVars>
      </dgm:prSet>
      <dgm:spPr/>
      <dgm:t>
        <a:bodyPr/>
        <a:lstStyle/>
        <a:p>
          <a:endParaRPr lang="es-ES"/>
        </a:p>
      </dgm:t>
    </dgm:pt>
    <dgm:pt modelId="{5DE99718-7102-46A5-A8CC-72B5AD762573}" type="pres">
      <dgm:prSet presAssocID="{112EA144-EF19-4E0B-A9DA-90D1C3D69C8C}" presName="Triangle" presStyleLbl="alignNode1" presStyleIdx="1" presStyleCnt="5"/>
      <dgm:spPr/>
    </dgm:pt>
    <dgm:pt modelId="{F5A384A4-56F7-4419-B6AF-665C320F3B8B}" type="pres">
      <dgm:prSet presAssocID="{9A515FAD-0D8D-443A-9D5C-5FCAC4DBA623}" presName="sibTrans" presStyleCnt="0"/>
      <dgm:spPr/>
    </dgm:pt>
    <dgm:pt modelId="{75107624-0CB3-4D4F-8C2B-684B35720E15}" type="pres">
      <dgm:prSet presAssocID="{9A515FAD-0D8D-443A-9D5C-5FCAC4DBA623}" presName="space" presStyleCnt="0"/>
      <dgm:spPr/>
    </dgm:pt>
    <dgm:pt modelId="{6DB03D11-5CD0-459A-B334-E88A437E3F18}" type="pres">
      <dgm:prSet presAssocID="{22E04957-DB1D-4DED-A540-DB1A13CC5C93}" presName="composite" presStyleCnt="0"/>
      <dgm:spPr/>
    </dgm:pt>
    <dgm:pt modelId="{0DA53890-CB42-4059-A196-7B438F22BFEB}" type="pres">
      <dgm:prSet presAssocID="{22E04957-DB1D-4DED-A540-DB1A13CC5C93}" presName="LShape" presStyleLbl="alignNode1" presStyleIdx="2" presStyleCnt="5"/>
      <dgm:spPr/>
    </dgm:pt>
    <dgm:pt modelId="{92065E93-3C14-44C5-9A77-213CCC8D37C0}" type="pres">
      <dgm:prSet presAssocID="{22E04957-DB1D-4DED-A540-DB1A13CC5C93}" presName="ParentText" presStyleLbl="revTx" presStyleIdx="1" presStyleCnt="3">
        <dgm:presLayoutVars>
          <dgm:chMax val="0"/>
          <dgm:chPref val="0"/>
          <dgm:bulletEnabled val="1"/>
        </dgm:presLayoutVars>
      </dgm:prSet>
      <dgm:spPr/>
      <dgm:t>
        <a:bodyPr/>
        <a:lstStyle/>
        <a:p>
          <a:endParaRPr lang="es-ES"/>
        </a:p>
      </dgm:t>
    </dgm:pt>
    <dgm:pt modelId="{9821BDAC-F83E-49CA-BB93-9A3F77A44655}" type="pres">
      <dgm:prSet presAssocID="{22E04957-DB1D-4DED-A540-DB1A13CC5C93}" presName="Triangle" presStyleLbl="alignNode1" presStyleIdx="3" presStyleCnt="5"/>
      <dgm:spPr/>
    </dgm:pt>
    <dgm:pt modelId="{15810132-7E3C-4143-884D-4BF274A47D35}" type="pres">
      <dgm:prSet presAssocID="{03E930F6-6F1B-46EC-B0D2-08A312B4A554}" presName="sibTrans" presStyleCnt="0"/>
      <dgm:spPr/>
    </dgm:pt>
    <dgm:pt modelId="{F64E7307-649C-4F30-8E32-4EB93E36B2E8}" type="pres">
      <dgm:prSet presAssocID="{03E930F6-6F1B-46EC-B0D2-08A312B4A554}" presName="space" presStyleCnt="0"/>
      <dgm:spPr/>
    </dgm:pt>
    <dgm:pt modelId="{F3C398BA-78E2-428E-AAF2-17F632146D72}" type="pres">
      <dgm:prSet presAssocID="{38D0AE0A-D1C8-4146-8A4C-4510EDEF2678}" presName="composite" presStyleCnt="0"/>
      <dgm:spPr/>
    </dgm:pt>
    <dgm:pt modelId="{615F7EDF-6E88-4726-8F9F-E5F75D25DCEA}" type="pres">
      <dgm:prSet presAssocID="{38D0AE0A-D1C8-4146-8A4C-4510EDEF2678}" presName="LShape" presStyleLbl="alignNode1" presStyleIdx="4" presStyleCnt="5"/>
      <dgm:spPr/>
    </dgm:pt>
    <dgm:pt modelId="{D5865D62-6433-46C9-AA79-4B469F6A52EE}" type="pres">
      <dgm:prSet presAssocID="{38D0AE0A-D1C8-4146-8A4C-4510EDEF2678}" presName="ParentText" presStyleLbl="revTx" presStyleIdx="2" presStyleCnt="3">
        <dgm:presLayoutVars>
          <dgm:chMax val="0"/>
          <dgm:chPref val="0"/>
          <dgm:bulletEnabled val="1"/>
        </dgm:presLayoutVars>
      </dgm:prSet>
      <dgm:spPr/>
      <dgm:t>
        <a:bodyPr/>
        <a:lstStyle/>
        <a:p>
          <a:endParaRPr lang="es-ES"/>
        </a:p>
      </dgm:t>
    </dgm:pt>
  </dgm:ptLst>
  <dgm:cxnLst>
    <dgm:cxn modelId="{90F31D81-D22A-42D9-ADFA-D3684E94308F}" type="presOf" srcId="{22E04957-DB1D-4DED-A540-DB1A13CC5C93}" destId="{92065E93-3C14-44C5-9A77-213CCC8D37C0}" srcOrd="0" destOrd="0" presId="urn:microsoft.com/office/officeart/2009/3/layout/StepUpProcess"/>
    <dgm:cxn modelId="{E1E19B84-D9EC-48E9-B146-4E541F755F4B}" type="presOf" srcId="{112EA144-EF19-4E0B-A9DA-90D1C3D69C8C}" destId="{512EF382-EC05-4A34-8267-AC8376FC8171}" srcOrd="0" destOrd="0" presId="urn:microsoft.com/office/officeart/2009/3/layout/StepUpProcess"/>
    <dgm:cxn modelId="{8252C6CA-DD4E-4659-B235-A62032DC179A}" type="presOf" srcId="{25916699-EDCB-44D0-91B9-52CD2098A5F7}" destId="{1EC0AA48-B5F3-4EC2-B770-28979EAFDC42}" srcOrd="0" destOrd="0" presId="urn:microsoft.com/office/officeart/2009/3/layout/StepUpProcess"/>
    <dgm:cxn modelId="{748D7E2E-D817-4ABB-AAB6-2512499345F1}" srcId="{25916699-EDCB-44D0-91B9-52CD2098A5F7}" destId="{38D0AE0A-D1C8-4146-8A4C-4510EDEF2678}" srcOrd="2" destOrd="0" parTransId="{04F343C3-FE27-4D67-8B8C-500F3DDB0D04}" sibTransId="{EF3A69A5-DE29-4DE4-9C55-E7F934DA16E9}"/>
    <dgm:cxn modelId="{F7001D6B-4264-4194-BD03-5790044C95A9}" srcId="{25916699-EDCB-44D0-91B9-52CD2098A5F7}" destId="{112EA144-EF19-4E0B-A9DA-90D1C3D69C8C}" srcOrd="0" destOrd="0" parTransId="{F3FEB7C0-6D2C-4D06-8D2D-7A4B529A1D12}" sibTransId="{9A515FAD-0D8D-443A-9D5C-5FCAC4DBA623}"/>
    <dgm:cxn modelId="{54BE1684-126E-4488-B8B5-EB26DF8EB06E}" type="presOf" srcId="{38D0AE0A-D1C8-4146-8A4C-4510EDEF2678}" destId="{D5865D62-6433-46C9-AA79-4B469F6A52EE}" srcOrd="0" destOrd="0" presId="urn:microsoft.com/office/officeart/2009/3/layout/StepUpProcess"/>
    <dgm:cxn modelId="{40F45D6A-D01E-4733-8381-4425DAC796A7}" srcId="{25916699-EDCB-44D0-91B9-52CD2098A5F7}" destId="{22E04957-DB1D-4DED-A540-DB1A13CC5C93}" srcOrd="1" destOrd="0" parTransId="{151F19F3-2FA3-4CA2-8DA0-A1F08E6DAD55}" sibTransId="{03E930F6-6F1B-46EC-B0D2-08A312B4A554}"/>
    <dgm:cxn modelId="{C9D04629-F875-4C68-9D35-E81C293158C8}" type="presParOf" srcId="{1EC0AA48-B5F3-4EC2-B770-28979EAFDC42}" destId="{875E4783-A8EF-4B18-A1EB-183C4EF19868}" srcOrd="0" destOrd="0" presId="urn:microsoft.com/office/officeart/2009/3/layout/StepUpProcess"/>
    <dgm:cxn modelId="{F87A9930-F3E5-472A-BAAF-944CD2A31629}" type="presParOf" srcId="{875E4783-A8EF-4B18-A1EB-183C4EF19868}" destId="{C84F7872-ACEA-411C-B9F0-D33921FC0A4A}" srcOrd="0" destOrd="0" presId="urn:microsoft.com/office/officeart/2009/3/layout/StepUpProcess"/>
    <dgm:cxn modelId="{1D0B7E29-777A-4CD3-8095-42B024C618A2}" type="presParOf" srcId="{875E4783-A8EF-4B18-A1EB-183C4EF19868}" destId="{512EF382-EC05-4A34-8267-AC8376FC8171}" srcOrd="1" destOrd="0" presId="urn:microsoft.com/office/officeart/2009/3/layout/StepUpProcess"/>
    <dgm:cxn modelId="{0EEB87F7-47F6-4FED-958E-607F2B2F41B2}" type="presParOf" srcId="{875E4783-A8EF-4B18-A1EB-183C4EF19868}" destId="{5DE99718-7102-46A5-A8CC-72B5AD762573}" srcOrd="2" destOrd="0" presId="urn:microsoft.com/office/officeart/2009/3/layout/StepUpProcess"/>
    <dgm:cxn modelId="{F03B78B9-0F21-47F5-8AF7-E49C8EB83DF8}" type="presParOf" srcId="{1EC0AA48-B5F3-4EC2-B770-28979EAFDC42}" destId="{F5A384A4-56F7-4419-B6AF-665C320F3B8B}" srcOrd="1" destOrd="0" presId="urn:microsoft.com/office/officeart/2009/3/layout/StepUpProcess"/>
    <dgm:cxn modelId="{3B6F6FBB-90CD-4361-8942-7208435F766B}" type="presParOf" srcId="{F5A384A4-56F7-4419-B6AF-665C320F3B8B}" destId="{75107624-0CB3-4D4F-8C2B-684B35720E15}" srcOrd="0" destOrd="0" presId="urn:microsoft.com/office/officeart/2009/3/layout/StepUpProcess"/>
    <dgm:cxn modelId="{4467EC7B-63EF-4EB1-871F-CBC8B8EFC6F7}" type="presParOf" srcId="{1EC0AA48-B5F3-4EC2-B770-28979EAFDC42}" destId="{6DB03D11-5CD0-459A-B334-E88A437E3F18}" srcOrd="2" destOrd="0" presId="urn:microsoft.com/office/officeart/2009/3/layout/StepUpProcess"/>
    <dgm:cxn modelId="{437F5960-9C8E-41E1-AA04-671F052759F5}" type="presParOf" srcId="{6DB03D11-5CD0-459A-B334-E88A437E3F18}" destId="{0DA53890-CB42-4059-A196-7B438F22BFEB}" srcOrd="0" destOrd="0" presId="urn:microsoft.com/office/officeart/2009/3/layout/StepUpProcess"/>
    <dgm:cxn modelId="{ABD79547-60F0-410E-9255-19D8D8AA802F}" type="presParOf" srcId="{6DB03D11-5CD0-459A-B334-E88A437E3F18}" destId="{92065E93-3C14-44C5-9A77-213CCC8D37C0}" srcOrd="1" destOrd="0" presId="urn:microsoft.com/office/officeart/2009/3/layout/StepUpProcess"/>
    <dgm:cxn modelId="{5ABC615B-A9AC-46C7-BE7B-5D6D15087F1A}" type="presParOf" srcId="{6DB03D11-5CD0-459A-B334-E88A437E3F18}" destId="{9821BDAC-F83E-49CA-BB93-9A3F77A44655}" srcOrd="2" destOrd="0" presId="urn:microsoft.com/office/officeart/2009/3/layout/StepUpProcess"/>
    <dgm:cxn modelId="{F21DE057-0645-4C8D-94AB-3AEF4CF3C64E}" type="presParOf" srcId="{1EC0AA48-B5F3-4EC2-B770-28979EAFDC42}" destId="{15810132-7E3C-4143-884D-4BF274A47D35}" srcOrd="3" destOrd="0" presId="urn:microsoft.com/office/officeart/2009/3/layout/StepUpProcess"/>
    <dgm:cxn modelId="{185482FA-7E8C-40EF-A95F-78EC6F3B559A}" type="presParOf" srcId="{15810132-7E3C-4143-884D-4BF274A47D35}" destId="{F64E7307-649C-4F30-8E32-4EB93E36B2E8}" srcOrd="0" destOrd="0" presId="urn:microsoft.com/office/officeart/2009/3/layout/StepUpProcess"/>
    <dgm:cxn modelId="{273A555B-422B-4757-9977-9F2D8D695305}" type="presParOf" srcId="{1EC0AA48-B5F3-4EC2-B770-28979EAFDC42}" destId="{F3C398BA-78E2-428E-AAF2-17F632146D72}" srcOrd="4" destOrd="0" presId="urn:microsoft.com/office/officeart/2009/3/layout/StepUpProcess"/>
    <dgm:cxn modelId="{72EBD487-9698-41A9-8996-F03BA065DAB6}" type="presParOf" srcId="{F3C398BA-78E2-428E-AAF2-17F632146D72}" destId="{615F7EDF-6E88-4726-8F9F-E5F75D25DCEA}" srcOrd="0" destOrd="0" presId="urn:microsoft.com/office/officeart/2009/3/layout/StepUpProcess"/>
    <dgm:cxn modelId="{FABA44CB-B6EB-42F8-B165-349321362AC8}" type="presParOf" srcId="{F3C398BA-78E2-428E-AAF2-17F632146D72}" destId="{D5865D62-6433-46C9-AA79-4B469F6A52E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5916699-EDCB-44D0-91B9-52CD2098A5F7}" type="doc">
      <dgm:prSet loTypeId="urn:microsoft.com/office/officeart/2009/3/layout/StepUpProcess" loCatId="process" qsTypeId="urn:microsoft.com/office/officeart/2005/8/quickstyle/simple3" qsCatId="simple" csTypeId="urn:microsoft.com/office/officeart/2005/8/colors/colorful4" csCatId="colorful" phldr="1"/>
      <dgm:spPr/>
      <dgm:t>
        <a:bodyPr/>
        <a:lstStyle/>
        <a:p>
          <a:endParaRPr lang="es-ES"/>
        </a:p>
      </dgm:t>
    </dgm:pt>
    <dgm:pt modelId="{E1ACC903-EC96-469D-92A9-8075C56F1168}">
      <dgm:prSet custT="1"/>
      <dgm:spPr/>
      <dgm:t>
        <a:bodyPr/>
        <a:lstStyle/>
        <a:p>
          <a:pPr algn="just"/>
          <a:r>
            <a:rPr lang="es-EC" sz="1200" dirty="0" smtClean="0"/>
            <a:t>Alianzas con entidades financieras para otorgar créditos más flexibles en requisitos y a menores tasas de interés activa.</a:t>
          </a:r>
          <a:endParaRPr lang="es-ES" sz="1200" dirty="0"/>
        </a:p>
      </dgm:t>
    </dgm:pt>
    <dgm:pt modelId="{B683D162-3DA4-4E62-80F7-CD72974EAEA7}" type="parTrans" cxnId="{240E5791-F095-453F-9D81-DF33A43EDB70}">
      <dgm:prSet/>
      <dgm:spPr/>
      <dgm:t>
        <a:bodyPr/>
        <a:lstStyle/>
        <a:p>
          <a:pPr algn="just"/>
          <a:endParaRPr lang="es-ES" sz="1200"/>
        </a:p>
      </dgm:t>
    </dgm:pt>
    <dgm:pt modelId="{6A3F9A03-0C11-459E-9F10-96ABF220D55F}" type="sibTrans" cxnId="{240E5791-F095-453F-9D81-DF33A43EDB70}">
      <dgm:prSet/>
      <dgm:spPr/>
      <dgm:t>
        <a:bodyPr/>
        <a:lstStyle/>
        <a:p>
          <a:pPr algn="just"/>
          <a:endParaRPr lang="es-ES" sz="1200"/>
        </a:p>
      </dgm:t>
    </dgm:pt>
    <dgm:pt modelId="{12271D23-5801-4BDB-97CC-6EF66D68C26F}">
      <dgm:prSet custT="1"/>
      <dgm:spPr/>
      <dgm:t>
        <a:bodyPr/>
        <a:lstStyle/>
        <a:p>
          <a:pPr algn="just"/>
          <a:r>
            <a:rPr lang="es-EC" sz="1200" dirty="0" smtClean="0"/>
            <a:t>Aumento de la publicidad en medios digitales como redes sociales.</a:t>
          </a:r>
          <a:endParaRPr lang="es-ES" sz="1200" dirty="0"/>
        </a:p>
      </dgm:t>
    </dgm:pt>
    <dgm:pt modelId="{52BEBC3A-3DE3-488F-AE78-DA2415F485CF}" type="parTrans" cxnId="{6BE12D8A-B359-4372-AF68-D8C48BD9A7F4}">
      <dgm:prSet/>
      <dgm:spPr/>
      <dgm:t>
        <a:bodyPr/>
        <a:lstStyle/>
        <a:p>
          <a:pPr algn="just"/>
          <a:endParaRPr lang="es-ES" sz="1200"/>
        </a:p>
      </dgm:t>
    </dgm:pt>
    <dgm:pt modelId="{ECD95FA5-C478-4624-AE4A-AFF182128D64}" type="sibTrans" cxnId="{6BE12D8A-B359-4372-AF68-D8C48BD9A7F4}">
      <dgm:prSet/>
      <dgm:spPr/>
      <dgm:t>
        <a:bodyPr/>
        <a:lstStyle/>
        <a:p>
          <a:pPr algn="just"/>
          <a:endParaRPr lang="es-ES" sz="1200"/>
        </a:p>
      </dgm:t>
    </dgm:pt>
    <dgm:pt modelId="{04EF54B7-D052-4BCF-B982-E4E2738214DF}">
      <dgm:prSet custT="1"/>
      <dgm:spPr/>
      <dgm:t>
        <a:bodyPr/>
        <a:lstStyle/>
        <a:p>
          <a:pPr algn="just"/>
          <a:r>
            <a:rPr lang="es-EC" sz="1200" dirty="0" smtClean="0"/>
            <a:t>Reducción de gastos de operación, incluido despidos de personal y usos de materiales para mantener rentabilidad.</a:t>
          </a:r>
          <a:endParaRPr lang="es-ES" sz="1200" dirty="0"/>
        </a:p>
      </dgm:t>
    </dgm:pt>
    <dgm:pt modelId="{702F9D27-B714-4FEE-A764-5745EFEEA35A}" type="parTrans" cxnId="{2B8728E1-C762-4250-A68F-5AB6E6E53FB3}">
      <dgm:prSet/>
      <dgm:spPr/>
      <dgm:t>
        <a:bodyPr/>
        <a:lstStyle/>
        <a:p>
          <a:pPr algn="just"/>
          <a:endParaRPr lang="es-ES" sz="1200"/>
        </a:p>
      </dgm:t>
    </dgm:pt>
    <dgm:pt modelId="{73240BA1-B335-447D-9E6B-73C0480BCA14}" type="sibTrans" cxnId="{2B8728E1-C762-4250-A68F-5AB6E6E53FB3}">
      <dgm:prSet/>
      <dgm:spPr/>
      <dgm:t>
        <a:bodyPr/>
        <a:lstStyle/>
        <a:p>
          <a:pPr algn="just"/>
          <a:endParaRPr lang="es-ES" sz="1200"/>
        </a:p>
      </dgm:t>
    </dgm:pt>
    <dgm:pt modelId="{EECF9B4D-F8F7-462B-86B0-2AFE7576B6E7}">
      <dgm:prSet custT="1"/>
      <dgm:spPr/>
      <dgm:t>
        <a:bodyPr/>
        <a:lstStyle/>
        <a:p>
          <a:pPr algn="just"/>
          <a:r>
            <a:rPr lang="es-EC" sz="1200" dirty="0" smtClean="0"/>
            <a:t>Reducción del arancel del CKD, para que la industria nacional pueda competir con los importados y se requiere una reducción de cupos de importación.</a:t>
          </a:r>
          <a:endParaRPr lang="es-ES" sz="1200" dirty="0"/>
        </a:p>
      </dgm:t>
    </dgm:pt>
    <dgm:pt modelId="{5E97AC2F-8C33-43A4-A99A-DDC12461B904}" type="parTrans" cxnId="{4D6AC929-D2CA-4024-B879-353160115AC3}">
      <dgm:prSet/>
      <dgm:spPr/>
      <dgm:t>
        <a:bodyPr/>
        <a:lstStyle/>
        <a:p>
          <a:pPr algn="just"/>
          <a:endParaRPr lang="es-ES" sz="1200"/>
        </a:p>
      </dgm:t>
    </dgm:pt>
    <dgm:pt modelId="{F7719751-A3E0-4061-AE16-9AB17BB90B54}" type="sibTrans" cxnId="{4D6AC929-D2CA-4024-B879-353160115AC3}">
      <dgm:prSet/>
      <dgm:spPr/>
      <dgm:t>
        <a:bodyPr/>
        <a:lstStyle/>
        <a:p>
          <a:pPr algn="just"/>
          <a:endParaRPr lang="es-ES" sz="1200"/>
        </a:p>
      </dgm:t>
    </dgm:pt>
    <dgm:pt modelId="{860A3E07-DD57-42FD-8E23-C2F25BFB016F}" type="pres">
      <dgm:prSet presAssocID="{25916699-EDCB-44D0-91B9-52CD2098A5F7}" presName="rootnode" presStyleCnt="0">
        <dgm:presLayoutVars>
          <dgm:chMax/>
          <dgm:chPref/>
          <dgm:dir/>
          <dgm:animLvl val="lvl"/>
        </dgm:presLayoutVars>
      </dgm:prSet>
      <dgm:spPr/>
      <dgm:t>
        <a:bodyPr/>
        <a:lstStyle/>
        <a:p>
          <a:endParaRPr lang="es-ES"/>
        </a:p>
      </dgm:t>
    </dgm:pt>
    <dgm:pt modelId="{36E55830-2AAC-4D59-9BB6-F7F23D122325}" type="pres">
      <dgm:prSet presAssocID="{E1ACC903-EC96-469D-92A9-8075C56F1168}" presName="composite" presStyleCnt="0"/>
      <dgm:spPr/>
    </dgm:pt>
    <dgm:pt modelId="{ED27011A-D1A3-4A30-BB07-FB623D729EFA}" type="pres">
      <dgm:prSet presAssocID="{E1ACC903-EC96-469D-92A9-8075C56F1168}" presName="LShape" presStyleLbl="alignNode1" presStyleIdx="0" presStyleCnt="7"/>
      <dgm:spPr/>
    </dgm:pt>
    <dgm:pt modelId="{1DF4787C-9C4E-4FFF-898C-3C61C5B885E8}" type="pres">
      <dgm:prSet presAssocID="{E1ACC903-EC96-469D-92A9-8075C56F1168}" presName="ParentText" presStyleLbl="revTx" presStyleIdx="0" presStyleCnt="4">
        <dgm:presLayoutVars>
          <dgm:chMax val="0"/>
          <dgm:chPref val="0"/>
          <dgm:bulletEnabled val="1"/>
        </dgm:presLayoutVars>
      </dgm:prSet>
      <dgm:spPr/>
      <dgm:t>
        <a:bodyPr/>
        <a:lstStyle/>
        <a:p>
          <a:endParaRPr lang="es-ES"/>
        </a:p>
      </dgm:t>
    </dgm:pt>
    <dgm:pt modelId="{B4CDBABC-14FA-4B6F-AE80-D2F4AEF0CA13}" type="pres">
      <dgm:prSet presAssocID="{E1ACC903-EC96-469D-92A9-8075C56F1168}" presName="Triangle" presStyleLbl="alignNode1" presStyleIdx="1" presStyleCnt="7"/>
      <dgm:spPr/>
    </dgm:pt>
    <dgm:pt modelId="{DA24154F-7C9F-41EC-B198-DE1AC8BA77EB}" type="pres">
      <dgm:prSet presAssocID="{6A3F9A03-0C11-459E-9F10-96ABF220D55F}" presName="sibTrans" presStyleCnt="0"/>
      <dgm:spPr/>
    </dgm:pt>
    <dgm:pt modelId="{1FD04F17-BF2D-40EE-9054-1693937B4A53}" type="pres">
      <dgm:prSet presAssocID="{6A3F9A03-0C11-459E-9F10-96ABF220D55F}" presName="space" presStyleCnt="0"/>
      <dgm:spPr/>
    </dgm:pt>
    <dgm:pt modelId="{8FA3CD66-7656-49C0-B0CA-4F5E44031F82}" type="pres">
      <dgm:prSet presAssocID="{12271D23-5801-4BDB-97CC-6EF66D68C26F}" presName="composite" presStyleCnt="0"/>
      <dgm:spPr/>
    </dgm:pt>
    <dgm:pt modelId="{6BE909DE-44B5-4748-B6BE-57BDA2EEB82B}" type="pres">
      <dgm:prSet presAssocID="{12271D23-5801-4BDB-97CC-6EF66D68C26F}" presName="LShape" presStyleLbl="alignNode1" presStyleIdx="2" presStyleCnt="7"/>
      <dgm:spPr/>
    </dgm:pt>
    <dgm:pt modelId="{C6F6F952-C68A-4912-9C65-B0E623130031}" type="pres">
      <dgm:prSet presAssocID="{12271D23-5801-4BDB-97CC-6EF66D68C26F}" presName="ParentText" presStyleLbl="revTx" presStyleIdx="1" presStyleCnt="4">
        <dgm:presLayoutVars>
          <dgm:chMax val="0"/>
          <dgm:chPref val="0"/>
          <dgm:bulletEnabled val="1"/>
        </dgm:presLayoutVars>
      </dgm:prSet>
      <dgm:spPr/>
      <dgm:t>
        <a:bodyPr/>
        <a:lstStyle/>
        <a:p>
          <a:endParaRPr lang="es-ES"/>
        </a:p>
      </dgm:t>
    </dgm:pt>
    <dgm:pt modelId="{135386BB-8095-4CE0-8965-F98FD90FC809}" type="pres">
      <dgm:prSet presAssocID="{12271D23-5801-4BDB-97CC-6EF66D68C26F}" presName="Triangle" presStyleLbl="alignNode1" presStyleIdx="3" presStyleCnt="7"/>
      <dgm:spPr/>
    </dgm:pt>
    <dgm:pt modelId="{087181A5-8C41-4ECC-908E-AA75133F7CC4}" type="pres">
      <dgm:prSet presAssocID="{ECD95FA5-C478-4624-AE4A-AFF182128D64}" presName="sibTrans" presStyleCnt="0"/>
      <dgm:spPr/>
    </dgm:pt>
    <dgm:pt modelId="{7BED6F5E-3C49-46E4-A3BE-4385DFC5988B}" type="pres">
      <dgm:prSet presAssocID="{ECD95FA5-C478-4624-AE4A-AFF182128D64}" presName="space" presStyleCnt="0"/>
      <dgm:spPr/>
    </dgm:pt>
    <dgm:pt modelId="{ED7ACD89-8311-444D-A808-10409CFFD63C}" type="pres">
      <dgm:prSet presAssocID="{04EF54B7-D052-4BCF-B982-E4E2738214DF}" presName="composite" presStyleCnt="0"/>
      <dgm:spPr/>
    </dgm:pt>
    <dgm:pt modelId="{C5012712-7166-472C-BA6E-CBD5C752BF64}" type="pres">
      <dgm:prSet presAssocID="{04EF54B7-D052-4BCF-B982-E4E2738214DF}" presName="LShape" presStyleLbl="alignNode1" presStyleIdx="4" presStyleCnt="7"/>
      <dgm:spPr/>
    </dgm:pt>
    <dgm:pt modelId="{FDFB1F35-6993-4D17-82D6-9FC2E12855E2}" type="pres">
      <dgm:prSet presAssocID="{04EF54B7-D052-4BCF-B982-E4E2738214DF}" presName="ParentText" presStyleLbl="revTx" presStyleIdx="2" presStyleCnt="4">
        <dgm:presLayoutVars>
          <dgm:chMax val="0"/>
          <dgm:chPref val="0"/>
          <dgm:bulletEnabled val="1"/>
        </dgm:presLayoutVars>
      </dgm:prSet>
      <dgm:spPr/>
      <dgm:t>
        <a:bodyPr/>
        <a:lstStyle/>
        <a:p>
          <a:endParaRPr lang="es-ES"/>
        </a:p>
      </dgm:t>
    </dgm:pt>
    <dgm:pt modelId="{CE722A49-050E-4EBF-9A8A-50B38F8D9946}" type="pres">
      <dgm:prSet presAssocID="{04EF54B7-D052-4BCF-B982-E4E2738214DF}" presName="Triangle" presStyleLbl="alignNode1" presStyleIdx="5" presStyleCnt="7"/>
      <dgm:spPr/>
    </dgm:pt>
    <dgm:pt modelId="{BF0466A6-284F-48CD-ADA6-AA5B51F7BEAA}" type="pres">
      <dgm:prSet presAssocID="{73240BA1-B335-447D-9E6B-73C0480BCA14}" presName="sibTrans" presStyleCnt="0"/>
      <dgm:spPr/>
    </dgm:pt>
    <dgm:pt modelId="{71F39976-6AB2-4AB6-ABDB-00C3B878F777}" type="pres">
      <dgm:prSet presAssocID="{73240BA1-B335-447D-9E6B-73C0480BCA14}" presName="space" presStyleCnt="0"/>
      <dgm:spPr/>
    </dgm:pt>
    <dgm:pt modelId="{460DBD25-7308-4F9F-ADA9-87C03D62B798}" type="pres">
      <dgm:prSet presAssocID="{EECF9B4D-F8F7-462B-86B0-2AFE7576B6E7}" presName="composite" presStyleCnt="0"/>
      <dgm:spPr/>
    </dgm:pt>
    <dgm:pt modelId="{09086256-908E-4F0D-A854-9EC88F564D2A}" type="pres">
      <dgm:prSet presAssocID="{EECF9B4D-F8F7-462B-86B0-2AFE7576B6E7}" presName="LShape" presStyleLbl="alignNode1" presStyleIdx="6" presStyleCnt="7"/>
      <dgm:spPr/>
    </dgm:pt>
    <dgm:pt modelId="{6720BEBA-D225-4AA4-9883-919FA9261F12}" type="pres">
      <dgm:prSet presAssocID="{EECF9B4D-F8F7-462B-86B0-2AFE7576B6E7}" presName="ParentText" presStyleLbl="revTx" presStyleIdx="3" presStyleCnt="4">
        <dgm:presLayoutVars>
          <dgm:chMax val="0"/>
          <dgm:chPref val="0"/>
          <dgm:bulletEnabled val="1"/>
        </dgm:presLayoutVars>
      </dgm:prSet>
      <dgm:spPr/>
      <dgm:t>
        <a:bodyPr/>
        <a:lstStyle/>
        <a:p>
          <a:endParaRPr lang="es-ES"/>
        </a:p>
      </dgm:t>
    </dgm:pt>
  </dgm:ptLst>
  <dgm:cxnLst>
    <dgm:cxn modelId="{182A86FB-A3D9-4FF7-A007-74E788243516}" type="presOf" srcId="{04EF54B7-D052-4BCF-B982-E4E2738214DF}" destId="{FDFB1F35-6993-4D17-82D6-9FC2E12855E2}" srcOrd="0" destOrd="0" presId="urn:microsoft.com/office/officeart/2009/3/layout/StepUpProcess"/>
    <dgm:cxn modelId="{C6111DC9-6269-48D6-8560-DE57BBA835EC}" type="presOf" srcId="{EECF9B4D-F8F7-462B-86B0-2AFE7576B6E7}" destId="{6720BEBA-D225-4AA4-9883-919FA9261F12}" srcOrd="0" destOrd="0" presId="urn:microsoft.com/office/officeart/2009/3/layout/StepUpProcess"/>
    <dgm:cxn modelId="{4D6AC929-D2CA-4024-B879-353160115AC3}" srcId="{25916699-EDCB-44D0-91B9-52CD2098A5F7}" destId="{EECF9B4D-F8F7-462B-86B0-2AFE7576B6E7}" srcOrd="3" destOrd="0" parTransId="{5E97AC2F-8C33-43A4-A99A-DDC12461B904}" sibTransId="{F7719751-A3E0-4061-AE16-9AB17BB90B54}"/>
    <dgm:cxn modelId="{6BE12D8A-B359-4372-AF68-D8C48BD9A7F4}" srcId="{25916699-EDCB-44D0-91B9-52CD2098A5F7}" destId="{12271D23-5801-4BDB-97CC-6EF66D68C26F}" srcOrd="1" destOrd="0" parTransId="{52BEBC3A-3DE3-488F-AE78-DA2415F485CF}" sibTransId="{ECD95FA5-C478-4624-AE4A-AFF182128D64}"/>
    <dgm:cxn modelId="{4C03B13F-D8B1-4CA6-82D4-77DB1497AC17}" type="presOf" srcId="{25916699-EDCB-44D0-91B9-52CD2098A5F7}" destId="{860A3E07-DD57-42FD-8E23-C2F25BFB016F}" srcOrd="0" destOrd="0" presId="urn:microsoft.com/office/officeart/2009/3/layout/StepUpProcess"/>
    <dgm:cxn modelId="{10CA38E4-6C9E-45B0-A38C-F95538925EB8}" type="presOf" srcId="{12271D23-5801-4BDB-97CC-6EF66D68C26F}" destId="{C6F6F952-C68A-4912-9C65-B0E623130031}" srcOrd="0" destOrd="0" presId="urn:microsoft.com/office/officeart/2009/3/layout/StepUpProcess"/>
    <dgm:cxn modelId="{B2E2EC7F-DA65-4D41-BAB1-151E53AF6D4F}" type="presOf" srcId="{E1ACC903-EC96-469D-92A9-8075C56F1168}" destId="{1DF4787C-9C4E-4FFF-898C-3C61C5B885E8}" srcOrd="0" destOrd="0" presId="urn:microsoft.com/office/officeart/2009/3/layout/StepUpProcess"/>
    <dgm:cxn modelId="{240E5791-F095-453F-9D81-DF33A43EDB70}" srcId="{25916699-EDCB-44D0-91B9-52CD2098A5F7}" destId="{E1ACC903-EC96-469D-92A9-8075C56F1168}" srcOrd="0" destOrd="0" parTransId="{B683D162-3DA4-4E62-80F7-CD72974EAEA7}" sibTransId="{6A3F9A03-0C11-459E-9F10-96ABF220D55F}"/>
    <dgm:cxn modelId="{2B8728E1-C762-4250-A68F-5AB6E6E53FB3}" srcId="{25916699-EDCB-44D0-91B9-52CD2098A5F7}" destId="{04EF54B7-D052-4BCF-B982-E4E2738214DF}" srcOrd="2" destOrd="0" parTransId="{702F9D27-B714-4FEE-A764-5745EFEEA35A}" sibTransId="{73240BA1-B335-447D-9E6B-73C0480BCA14}"/>
    <dgm:cxn modelId="{F254B4CE-8252-4968-9C4E-1A74F0E1DDE8}" type="presParOf" srcId="{860A3E07-DD57-42FD-8E23-C2F25BFB016F}" destId="{36E55830-2AAC-4D59-9BB6-F7F23D122325}" srcOrd="0" destOrd="0" presId="urn:microsoft.com/office/officeart/2009/3/layout/StepUpProcess"/>
    <dgm:cxn modelId="{1862D7AA-17E1-42DF-8AF7-BC43C04DCBA8}" type="presParOf" srcId="{36E55830-2AAC-4D59-9BB6-F7F23D122325}" destId="{ED27011A-D1A3-4A30-BB07-FB623D729EFA}" srcOrd="0" destOrd="0" presId="urn:microsoft.com/office/officeart/2009/3/layout/StepUpProcess"/>
    <dgm:cxn modelId="{3CBF8326-86C4-4AE0-BF7B-F349EB37991C}" type="presParOf" srcId="{36E55830-2AAC-4D59-9BB6-F7F23D122325}" destId="{1DF4787C-9C4E-4FFF-898C-3C61C5B885E8}" srcOrd="1" destOrd="0" presId="urn:microsoft.com/office/officeart/2009/3/layout/StepUpProcess"/>
    <dgm:cxn modelId="{281E1126-198F-4FA7-872C-482EAED192D6}" type="presParOf" srcId="{36E55830-2AAC-4D59-9BB6-F7F23D122325}" destId="{B4CDBABC-14FA-4B6F-AE80-D2F4AEF0CA13}" srcOrd="2" destOrd="0" presId="urn:microsoft.com/office/officeart/2009/3/layout/StepUpProcess"/>
    <dgm:cxn modelId="{C17403BC-C67A-4A95-8701-95523D456A12}" type="presParOf" srcId="{860A3E07-DD57-42FD-8E23-C2F25BFB016F}" destId="{DA24154F-7C9F-41EC-B198-DE1AC8BA77EB}" srcOrd="1" destOrd="0" presId="urn:microsoft.com/office/officeart/2009/3/layout/StepUpProcess"/>
    <dgm:cxn modelId="{8F46C8F0-2B32-4D97-BE21-5D54575B5ED4}" type="presParOf" srcId="{DA24154F-7C9F-41EC-B198-DE1AC8BA77EB}" destId="{1FD04F17-BF2D-40EE-9054-1693937B4A53}" srcOrd="0" destOrd="0" presId="urn:microsoft.com/office/officeart/2009/3/layout/StepUpProcess"/>
    <dgm:cxn modelId="{946FD06B-65C4-45B8-918F-664953014017}" type="presParOf" srcId="{860A3E07-DD57-42FD-8E23-C2F25BFB016F}" destId="{8FA3CD66-7656-49C0-B0CA-4F5E44031F82}" srcOrd="2" destOrd="0" presId="urn:microsoft.com/office/officeart/2009/3/layout/StepUpProcess"/>
    <dgm:cxn modelId="{267F8345-0D6D-4008-900B-B2810F89E5C5}" type="presParOf" srcId="{8FA3CD66-7656-49C0-B0CA-4F5E44031F82}" destId="{6BE909DE-44B5-4748-B6BE-57BDA2EEB82B}" srcOrd="0" destOrd="0" presId="urn:microsoft.com/office/officeart/2009/3/layout/StepUpProcess"/>
    <dgm:cxn modelId="{D448C7D2-6FDD-4CDC-B94F-89109232BA11}" type="presParOf" srcId="{8FA3CD66-7656-49C0-B0CA-4F5E44031F82}" destId="{C6F6F952-C68A-4912-9C65-B0E623130031}" srcOrd="1" destOrd="0" presId="urn:microsoft.com/office/officeart/2009/3/layout/StepUpProcess"/>
    <dgm:cxn modelId="{C3F1D434-6D4A-4848-9A85-FF82DAECED43}" type="presParOf" srcId="{8FA3CD66-7656-49C0-B0CA-4F5E44031F82}" destId="{135386BB-8095-4CE0-8965-F98FD90FC809}" srcOrd="2" destOrd="0" presId="urn:microsoft.com/office/officeart/2009/3/layout/StepUpProcess"/>
    <dgm:cxn modelId="{2FFE4FD4-36DF-4C9D-905F-1FC1B228D5A0}" type="presParOf" srcId="{860A3E07-DD57-42FD-8E23-C2F25BFB016F}" destId="{087181A5-8C41-4ECC-908E-AA75133F7CC4}" srcOrd="3" destOrd="0" presId="urn:microsoft.com/office/officeart/2009/3/layout/StepUpProcess"/>
    <dgm:cxn modelId="{4B264D72-38AE-421A-AD97-C863EC4B7A9A}" type="presParOf" srcId="{087181A5-8C41-4ECC-908E-AA75133F7CC4}" destId="{7BED6F5E-3C49-46E4-A3BE-4385DFC5988B}" srcOrd="0" destOrd="0" presId="urn:microsoft.com/office/officeart/2009/3/layout/StepUpProcess"/>
    <dgm:cxn modelId="{BD77A38F-E5CC-429C-A5AC-009AF4429FAE}" type="presParOf" srcId="{860A3E07-DD57-42FD-8E23-C2F25BFB016F}" destId="{ED7ACD89-8311-444D-A808-10409CFFD63C}" srcOrd="4" destOrd="0" presId="urn:microsoft.com/office/officeart/2009/3/layout/StepUpProcess"/>
    <dgm:cxn modelId="{09745F7D-CF7D-4E5F-B90B-D4C11963EACA}" type="presParOf" srcId="{ED7ACD89-8311-444D-A808-10409CFFD63C}" destId="{C5012712-7166-472C-BA6E-CBD5C752BF64}" srcOrd="0" destOrd="0" presId="urn:microsoft.com/office/officeart/2009/3/layout/StepUpProcess"/>
    <dgm:cxn modelId="{57A01998-2612-4E0C-B092-08467F7B4B66}" type="presParOf" srcId="{ED7ACD89-8311-444D-A808-10409CFFD63C}" destId="{FDFB1F35-6993-4D17-82D6-9FC2E12855E2}" srcOrd="1" destOrd="0" presId="urn:microsoft.com/office/officeart/2009/3/layout/StepUpProcess"/>
    <dgm:cxn modelId="{8F469224-2775-40AD-8496-8E146E2D880D}" type="presParOf" srcId="{ED7ACD89-8311-444D-A808-10409CFFD63C}" destId="{CE722A49-050E-4EBF-9A8A-50B38F8D9946}" srcOrd="2" destOrd="0" presId="urn:microsoft.com/office/officeart/2009/3/layout/StepUpProcess"/>
    <dgm:cxn modelId="{262D6F91-1C1F-49AE-870A-602FDA1310CF}" type="presParOf" srcId="{860A3E07-DD57-42FD-8E23-C2F25BFB016F}" destId="{BF0466A6-284F-48CD-ADA6-AA5B51F7BEAA}" srcOrd="5" destOrd="0" presId="urn:microsoft.com/office/officeart/2009/3/layout/StepUpProcess"/>
    <dgm:cxn modelId="{E857B957-4CF4-427B-AD65-8915E2B23694}" type="presParOf" srcId="{BF0466A6-284F-48CD-ADA6-AA5B51F7BEAA}" destId="{71F39976-6AB2-4AB6-ABDB-00C3B878F777}" srcOrd="0" destOrd="0" presId="urn:microsoft.com/office/officeart/2009/3/layout/StepUpProcess"/>
    <dgm:cxn modelId="{2FA262EA-C941-4091-837E-0AEF9CB7DF68}" type="presParOf" srcId="{860A3E07-DD57-42FD-8E23-C2F25BFB016F}" destId="{460DBD25-7308-4F9F-ADA9-87C03D62B798}" srcOrd="6" destOrd="0" presId="urn:microsoft.com/office/officeart/2009/3/layout/StepUpProcess"/>
    <dgm:cxn modelId="{CCCFB486-3AB3-4EE7-BF63-4E608A7E09D8}" type="presParOf" srcId="{460DBD25-7308-4F9F-ADA9-87C03D62B798}" destId="{09086256-908E-4F0D-A854-9EC88F564D2A}" srcOrd="0" destOrd="0" presId="urn:microsoft.com/office/officeart/2009/3/layout/StepUpProcess"/>
    <dgm:cxn modelId="{523CAF80-0A10-4110-98FE-F1670AD92856}" type="presParOf" srcId="{460DBD25-7308-4F9F-ADA9-87C03D62B798}" destId="{6720BEBA-D225-4AA4-9883-919FA9261F12}"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DE145CE-BB8A-4867-838E-2E377265D5F9}" type="doc">
      <dgm:prSet loTypeId="urn:microsoft.com/office/officeart/2005/8/layout/radial4" loCatId="relationship" qsTypeId="urn:microsoft.com/office/officeart/2005/8/quickstyle/simple3" qsCatId="simple" csTypeId="urn:microsoft.com/office/officeart/2005/8/colors/colorful4" csCatId="colorful" phldr="1"/>
      <dgm:spPr/>
      <dgm:t>
        <a:bodyPr/>
        <a:lstStyle/>
        <a:p>
          <a:endParaRPr lang="es-ES"/>
        </a:p>
      </dgm:t>
    </dgm:pt>
    <dgm:pt modelId="{203D216D-66A7-4D86-A6C7-5BD48BB715DA}">
      <dgm:prSet phldrT="[Texto]" custT="1"/>
      <dgm:spPr/>
      <dgm:t>
        <a:bodyPr/>
        <a:lstStyle/>
        <a:p>
          <a:r>
            <a:rPr lang="es-EC" sz="2800" dirty="0" smtClean="0"/>
            <a:t>Conclusión</a:t>
          </a:r>
          <a:endParaRPr lang="es-ES" sz="2800" dirty="0"/>
        </a:p>
      </dgm:t>
    </dgm:pt>
    <dgm:pt modelId="{9D00D1D5-202E-42DE-99BF-100E1A24A7BD}" type="parTrans" cxnId="{CC34D7B1-F76F-4DEC-9B9F-A2FE764C6B86}">
      <dgm:prSet/>
      <dgm:spPr/>
      <dgm:t>
        <a:bodyPr/>
        <a:lstStyle/>
        <a:p>
          <a:endParaRPr lang="es-ES" sz="1200"/>
        </a:p>
      </dgm:t>
    </dgm:pt>
    <dgm:pt modelId="{179A421A-A26B-4A9B-B9BF-62BD5211CDED}" type="sibTrans" cxnId="{CC34D7B1-F76F-4DEC-9B9F-A2FE764C6B86}">
      <dgm:prSet/>
      <dgm:spPr/>
      <dgm:t>
        <a:bodyPr/>
        <a:lstStyle/>
        <a:p>
          <a:endParaRPr lang="es-ES" sz="1200"/>
        </a:p>
      </dgm:t>
    </dgm:pt>
    <dgm:pt modelId="{A9EB201D-7E58-48D8-ABA7-82794C9A5D4F}">
      <dgm:prSet phldrT="[Texto]" custT="1"/>
      <dgm:spPr/>
      <dgm:t>
        <a:bodyPr/>
        <a:lstStyle/>
        <a:p>
          <a:pPr algn="just"/>
          <a:r>
            <a:rPr lang="es-EC" sz="1400" spc="100" baseline="0" dirty="0" smtClean="0"/>
            <a:t>Desde el año 2012 el sector automotriz se encuentra fuertemente regulado debido al interés del Gobierno de reducir las importaciones. Los controles implementados incluyen nuevas normas técnicas que encarecen los vehículos y dificultan el proceso, mayores impuestos y cupos de importación. Esto, sumado a un menor crecimiento macroeconómico, explica la contracción de las ventas (en unidades) del mercado automotriz ecuatoriano en 32.4% en 2015. Lo anterior implica que en 2015 se vendieron 38.95M unidades menos que en 2014</a:t>
          </a:r>
          <a:endParaRPr lang="es-ES" sz="1400" spc="100" baseline="0" dirty="0"/>
        </a:p>
      </dgm:t>
    </dgm:pt>
    <dgm:pt modelId="{C767C64B-5089-4374-9F20-F688358C314D}" type="parTrans" cxnId="{BF1D6347-0B4F-43FA-B31C-1ECE95818D8A}">
      <dgm:prSet/>
      <dgm:spPr/>
      <dgm:t>
        <a:bodyPr/>
        <a:lstStyle/>
        <a:p>
          <a:endParaRPr lang="es-ES" sz="1200"/>
        </a:p>
      </dgm:t>
    </dgm:pt>
    <dgm:pt modelId="{47D5593A-6E93-48CF-A08A-230C8127554D}" type="sibTrans" cxnId="{BF1D6347-0B4F-43FA-B31C-1ECE95818D8A}">
      <dgm:prSet/>
      <dgm:spPr/>
      <dgm:t>
        <a:bodyPr/>
        <a:lstStyle/>
        <a:p>
          <a:endParaRPr lang="es-ES" sz="1200"/>
        </a:p>
      </dgm:t>
    </dgm:pt>
    <dgm:pt modelId="{C60A5F07-BAE3-4F98-838E-5D5627F07330}">
      <dgm:prSet phldrT="[Texto]" custT="1"/>
      <dgm:spPr/>
      <dgm:t>
        <a:bodyPr/>
        <a:lstStyle/>
        <a:p>
          <a:pPr algn="just"/>
          <a:r>
            <a:rPr lang="es-EC" sz="1400" dirty="0" smtClean="0"/>
            <a:t>La disminución de las ventas presenta otras causas como 1) Precios altos del vehículo: Salvaguardias importación de vehículos, Salvaguardias importación de </a:t>
          </a:r>
          <a:r>
            <a:rPr lang="es-EC" sz="1400" dirty="0" err="1" smtClean="0"/>
            <a:t>CDKs</a:t>
          </a:r>
          <a:r>
            <a:rPr lang="es-EC" sz="1400" dirty="0" smtClean="0"/>
            <a:t>, Carga de impuestos a la venta del vehículo, Cupos de importación, De vehículos livianos y De CDKS para vehículos livianos. </a:t>
          </a:r>
          <a:endParaRPr lang="es-ES" sz="1400" spc="100" baseline="0" dirty="0"/>
        </a:p>
      </dgm:t>
    </dgm:pt>
    <dgm:pt modelId="{457EC318-4AF5-4582-ACDA-A17851E91087}" type="parTrans" cxnId="{F358B2C4-AC8D-4581-BE29-39D8D8BCDDF0}">
      <dgm:prSet/>
      <dgm:spPr/>
      <dgm:t>
        <a:bodyPr/>
        <a:lstStyle/>
        <a:p>
          <a:endParaRPr lang="es-ES"/>
        </a:p>
      </dgm:t>
    </dgm:pt>
    <dgm:pt modelId="{A5B430B5-C1CC-4DD5-90CE-A4D6F265D186}" type="sibTrans" cxnId="{F358B2C4-AC8D-4581-BE29-39D8D8BCDDF0}">
      <dgm:prSet/>
      <dgm:spPr/>
      <dgm:t>
        <a:bodyPr/>
        <a:lstStyle/>
        <a:p>
          <a:endParaRPr lang="es-ES"/>
        </a:p>
      </dgm:t>
    </dgm:pt>
    <dgm:pt modelId="{08A1632A-6381-4E17-9890-5F76050FDAA0}" type="pres">
      <dgm:prSet presAssocID="{7DE145CE-BB8A-4867-838E-2E377265D5F9}" presName="cycle" presStyleCnt="0">
        <dgm:presLayoutVars>
          <dgm:chMax val="1"/>
          <dgm:dir/>
          <dgm:animLvl val="ctr"/>
          <dgm:resizeHandles val="exact"/>
        </dgm:presLayoutVars>
      </dgm:prSet>
      <dgm:spPr/>
      <dgm:t>
        <a:bodyPr/>
        <a:lstStyle/>
        <a:p>
          <a:endParaRPr lang="es-ES"/>
        </a:p>
      </dgm:t>
    </dgm:pt>
    <dgm:pt modelId="{8644DF9D-CE34-49AB-A078-1B1F5CAACE0F}" type="pres">
      <dgm:prSet presAssocID="{203D216D-66A7-4D86-A6C7-5BD48BB715DA}" presName="centerShape" presStyleLbl="node0" presStyleIdx="0" presStyleCnt="1" custScaleX="129145" custScaleY="61683" custLinFactNeighborX="-5205" custLinFactNeighborY="8355"/>
      <dgm:spPr/>
      <dgm:t>
        <a:bodyPr/>
        <a:lstStyle/>
        <a:p>
          <a:endParaRPr lang="es-ES"/>
        </a:p>
      </dgm:t>
    </dgm:pt>
    <dgm:pt modelId="{8C959B56-94EA-46E2-ACBB-F70783037713}" type="pres">
      <dgm:prSet presAssocID="{C767C64B-5089-4374-9F20-F688358C314D}" presName="parTrans" presStyleLbl="bgSibTrans2D1" presStyleIdx="0" presStyleCnt="2" custLinFactNeighborY="32335"/>
      <dgm:spPr/>
      <dgm:t>
        <a:bodyPr/>
        <a:lstStyle/>
        <a:p>
          <a:endParaRPr lang="es-ES"/>
        </a:p>
      </dgm:t>
    </dgm:pt>
    <dgm:pt modelId="{4FBB8E72-7ABB-4910-B7CB-2A09A266BA67}" type="pres">
      <dgm:prSet presAssocID="{A9EB201D-7E58-48D8-ABA7-82794C9A5D4F}" presName="node" presStyleLbl="node1" presStyleIdx="0" presStyleCnt="2" custScaleX="157290" custScaleY="141949" custRadScaleRad="93704" custRadScaleInc="14453">
        <dgm:presLayoutVars>
          <dgm:bulletEnabled val="1"/>
        </dgm:presLayoutVars>
      </dgm:prSet>
      <dgm:spPr/>
      <dgm:t>
        <a:bodyPr/>
        <a:lstStyle/>
        <a:p>
          <a:endParaRPr lang="es-ES"/>
        </a:p>
      </dgm:t>
    </dgm:pt>
    <dgm:pt modelId="{C0D2F1D5-D66A-418D-A495-5703D7547000}" type="pres">
      <dgm:prSet presAssocID="{457EC318-4AF5-4582-ACDA-A17851E91087}" presName="parTrans" presStyleLbl="bgSibTrans2D1" presStyleIdx="1" presStyleCnt="2"/>
      <dgm:spPr/>
      <dgm:t>
        <a:bodyPr/>
        <a:lstStyle/>
        <a:p>
          <a:endParaRPr lang="es-ES"/>
        </a:p>
      </dgm:t>
    </dgm:pt>
    <dgm:pt modelId="{D9EDCD0D-C5D0-4494-A8A5-F99FE3A20AB3}" type="pres">
      <dgm:prSet presAssocID="{C60A5F07-BAE3-4F98-838E-5D5627F07330}" presName="node" presStyleLbl="node1" presStyleIdx="1" presStyleCnt="2" custScaleX="142566" custRadScaleRad="93092" custRadScaleInc="-20218">
        <dgm:presLayoutVars>
          <dgm:bulletEnabled val="1"/>
        </dgm:presLayoutVars>
      </dgm:prSet>
      <dgm:spPr/>
      <dgm:t>
        <a:bodyPr/>
        <a:lstStyle/>
        <a:p>
          <a:endParaRPr lang="es-ES"/>
        </a:p>
      </dgm:t>
    </dgm:pt>
  </dgm:ptLst>
  <dgm:cxnLst>
    <dgm:cxn modelId="{BF1D6347-0B4F-43FA-B31C-1ECE95818D8A}" srcId="{203D216D-66A7-4D86-A6C7-5BD48BB715DA}" destId="{A9EB201D-7E58-48D8-ABA7-82794C9A5D4F}" srcOrd="0" destOrd="0" parTransId="{C767C64B-5089-4374-9F20-F688358C314D}" sibTransId="{47D5593A-6E93-48CF-A08A-230C8127554D}"/>
    <dgm:cxn modelId="{4512249D-AF39-4D92-8CE8-E7B79B9EB173}" type="presOf" srcId="{7DE145CE-BB8A-4867-838E-2E377265D5F9}" destId="{08A1632A-6381-4E17-9890-5F76050FDAA0}" srcOrd="0" destOrd="0" presId="urn:microsoft.com/office/officeart/2005/8/layout/radial4"/>
    <dgm:cxn modelId="{8B23F7CB-E5B5-4DE1-B0A3-64D86C7E48C4}" type="presOf" srcId="{A9EB201D-7E58-48D8-ABA7-82794C9A5D4F}" destId="{4FBB8E72-7ABB-4910-B7CB-2A09A266BA67}" srcOrd="0" destOrd="0" presId="urn:microsoft.com/office/officeart/2005/8/layout/radial4"/>
    <dgm:cxn modelId="{3C128718-4625-498B-9208-6751E784D3D2}" type="presOf" srcId="{C60A5F07-BAE3-4F98-838E-5D5627F07330}" destId="{D9EDCD0D-C5D0-4494-A8A5-F99FE3A20AB3}" srcOrd="0" destOrd="0" presId="urn:microsoft.com/office/officeart/2005/8/layout/radial4"/>
    <dgm:cxn modelId="{DBABE97A-092B-4988-863B-51C7BEBB0299}" type="presOf" srcId="{C767C64B-5089-4374-9F20-F688358C314D}" destId="{8C959B56-94EA-46E2-ACBB-F70783037713}" srcOrd="0" destOrd="0" presId="urn:microsoft.com/office/officeart/2005/8/layout/radial4"/>
    <dgm:cxn modelId="{F358B2C4-AC8D-4581-BE29-39D8D8BCDDF0}" srcId="{203D216D-66A7-4D86-A6C7-5BD48BB715DA}" destId="{C60A5F07-BAE3-4F98-838E-5D5627F07330}" srcOrd="1" destOrd="0" parTransId="{457EC318-4AF5-4582-ACDA-A17851E91087}" sibTransId="{A5B430B5-C1CC-4DD5-90CE-A4D6F265D186}"/>
    <dgm:cxn modelId="{CC34D7B1-F76F-4DEC-9B9F-A2FE764C6B86}" srcId="{7DE145CE-BB8A-4867-838E-2E377265D5F9}" destId="{203D216D-66A7-4D86-A6C7-5BD48BB715DA}" srcOrd="0" destOrd="0" parTransId="{9D00D1D5-202E-42DE-99BF-100E1A24A7BD}" sibTransId="{179A421A-A26B-4A9B-B9BF-62BD5211CDED}"/>
    <dgm:cxn modelId="{A7C90451-2E00-450F-84E2-E82414EBEDA9}" type="presOf" srcId="{457EC318-4AF5-4582-ACDA-A17851E91087}" destId="{C0D2F1D5-D66A-418D-A495-5703D7547000}" srcOrd="0" destOrd="0" presId="urn:microsoft.com/office/officeart/2005/8/layout/radial4"/>
    <dgm:cxn modelId="{ED0BA02F-F59D-4315-A6BB-759205C8A4FC}" type="presOf" srcId="{203D216D-66A7-4D86-A6C7-5BD48BB715DA}" destId="{8644DF9D-CE34-49AB-A078-1B1F5CAACE0F}" srcOrd="0" destOrd="0" presId="urn:microsoft.com/office/officeart/2005/8/layout/radial4"/>
    <dgm:cxn modelId="{9983DB46-09F6-4FAD-B8D8-A9407F6F13AA}" type="presParOf" srcId="{08A1632A-6381-4E17-9890-5F76050FDAA0}" destId="{8644DF9D-CE34-49AB-A078-1B1F5CAACE0F}" srcOrd="0" destOrd="0" presId="urn:microsoft.com/office/officeart/2005/8/layout/radial4"/>
    <dgm:cxn modelId="{DBCA612F-30D6-4A78-9786-5BDFA8AA589B}" type="presParOf" srcId="{08A1632A-6381-4E17-9890-5F76050FDAA0}" destId="{8C959B56-94EA-46E2-ACBB-F70783037713}" srcOrd="1" destOrd="0" presId="urn:microsoft.com/office/officeart/2005/8/layout/radial4"/>
    <dgm:cxn modelId="{DE9B1999-51E4-4868-A241-F87242132183}" type="presParOf" srcId="{08A1632A-6381-4E17-9890-5F76050FDAA0}" destId="{4FBB8E72-7ABB-4910-B7CB-2A09A266BA67}" srcOrd="2" destOrd="0" presId="urn:microsoft.com/office/officeart/2005/8/layout/radial4"/>
    <dgm:cxn modelId="{DCA1391A-23AD-48C8-877A-589F72C17DE8}" type="presParOf" srcId="{08A1632A-6381-4E17-9890-5F76050FDAA0}" destId="{C0D2F1D5-D66A-418D-A495-5703D7547000}" srcOrd="3" destOrd="0" presId="urn:microsoft.com/office/officeart/2005/8/layout/radial4"/>
    <dgm:cxn modelId="{E6A46B45-2779-4797-96FA-A39634393182}" type="presParOf" srcId="{08A1632A-6381-4E17-9890-5F76050FDAA0}" destId="{D9EDCD0D-C5D0-4494-A8A5-F99FE3A20AB3}"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DA1AE58-1195-4DA9-AC8E-9AF64F3C451C}"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s-ES"/>
        </a:p>
      </dgm:t>
    </dgm:pt>
    <dgm:pt modelId="{304D7F2A-7E70-4783-928E-D4DCBE837A59}">
      <dgm:prSet phldrT="[Texto]" custT="1"/>
      <dgm:spPr/>
      <dgm:t>
        <a:bodyPr/>
        <a:lstStyle/>
        <a:p>
          <a:pPr algn="just"/>
          <a:r>
            <a:rPr lang="es-EC" sz="1400" dirty="0" smtClean="0"/>
            <a:t>Desarrollar un estudio más profundo sobre las consecuencias cuantitativas que produce la disminución de las ventas en el sector comercial de vehículos livianos en el Ecuador, desde el punto de vista económico y social.</a:t>
          </a:r>
        </a:p>
        <a:p>
          <a:pPr algn="just"/>
          <a:endParaRPr lang="es-EC" sz="1400" dirty="0" smtClean="0"/>
        </a:p>
        <a:p>
          <a:pPr algn="just"/>
          <a:endParaRPr lang="es-EC" sz="1400" dirty="0" smtClean="0"/>
        </a:p>
        <a:p>
          <a:pPr algn="just"/>
          <a:endParaRPr lang="es-EC" sz="1400" dirty="0" smtClean="0"/>
        </a:p>
        <a:p>
          <a:pPr algn="just"/>
          <a:r>
            <a:rPr lang="es-EC" sz="1400" dirty="0" smtClean="0"/>
            <a:t>Fomentar alianzas estratégicas entre concesionarios de diversas marcas para optimizar uso de recursos como talleres y la importación de repuestos provenientes de un mismo país o continente.</a:t>
          </a:r>
          <a:endParaRPr lang="es-ES" sz="1400" dirty="0"/>
        </a:p>
      </dgm:t>
    </dgm:pt>
    <dgm:pt modelId="{FFDD4A41-EC20-4A02-8A8C-7DF19CC363A6}" type="parTrans" cxnId="{4CC8A996-9C7C-48F5-AAB2-FF1ED3DE2A91}">
      <dgm:prSet/>
      <dgm:spPr/>
      <dgm:t>
        <a:bodyPr/>
        <a:lstStyle/>
        <a:p>
          <a:endParaRPr lang="es-ES"/>
        </a:p>
      </dgm:t>
    </dgm:pt>
    <dgm:pt modelId="{6BB6E182-6CCE-4E1B-8932-6DB2BFFD0E36}" type="sibTrans" cxnId="{4CC8A996-9C7C-48F5-AAB2-FF1ED3DE2A91}">
      <dgm:prSet/>
      <dgm:spPr/>
      <dgm:t>
        <a:bodyPr/>
        <a:lstStyle/>
        <a:p>
          <a:endParaRPr lang="es-ES"/>
        </a:p>
      </dgm:t>
    </dgm:pt>
    <dgm:pt modelId="{4F663328-FFEC-44DF-82EC-7639D74661EF}">
      <dgm:prSet phldrT="[Texto]" custT="1"/>
      <dgm:spPr/>
      <dgm:t>
        <a:bodyPr/>
        <a:lstStyle/>
        <a:p>
          <a:r>
            <a:rPr lang="es-EC" sz="2000" dirty="0" smtClean="0"/>
            <a:t>Recomendaciones</a:t>
          </a:r>
          <a:endParaRPr lang="es-ES" sz="2000" dirty="0"/>
        </a:p>
      </dgm:t>
    </dgm:pt>
    <dgm:pt modelId="{74809B3B-3C4B-4145-B907-E5F139E20CB8}" type="parTrans" cxnId="{78703962-D794-4019-B9CB-CBF744889C6D}">
      <dgm:prSet/>
      <dgm:spPr/>
      <dgm:t>
        <a:bodyPr/>
        <a:lstStyle/>
        <a:p>
          <a:endParaRPr lang="es-ES"/>
        </a:p>
      </dgm:t>
    </dgm:pt>
    <dgm:pt modelId="{69758B48-9241-467D-ACAD-0DF69EFD7570}" type="sibTrans" cxnId="{78703962-D794-4019-B9CB-CBF744889C6D}">
      <dgm:prSet/>
      <dgm:spPr/>
      <dgm:t>
        <a:bodyPr/>
        <a:lstStyle/>
        <a:p>
          <a:endParaRPr lang="es-ES"/>
        </a:p>
      </dgm:t>
    </dgm:pt>
    <dgm:pt modelId="{E4AD9EA1-54A4-4462-8BAE-8E6047386BD1}" type="pres">
      <dgm:prSet presAssocID="{3DA1AE58-1195-4DA9-AC8E-9AF64F3C451C}" presName="vert0" presStyleCnt="0">
        <dgm:presLayoutVars>
          <dgm:dir/>
          <dgm:animOne val="branch"/>
          <dgm:animLvl val="lvl"/>
        </dgm:presLayoutVars>
      </dgm:prSet>
      <dgm:spPr/>
      <dgm:t>
        <a:bodyPr/>
        <a:lstStyle/>
        <a:p>
          <a:endParaRPr lang="es-ES"/>
        </a:p>
      </dgm:t>
    </dgm:pt>
    <dgm:pt modelId="{0826C884-A66E-4417-895D-AC2E22250988}" type="pres">
      <dgm:prSet presAssocID="{4F663328-FFEC-44DF-82EC-7639D74661EF}" presName="thickLine" presStyleLbl="alignNode1" presStyleIdx="0" presStyleCnt="1"/>
      <dgm:spPr/>
    </dgm:pt>
    <dgm:pt modelId="{937D678D-5F4D-4EBF-BD1F-8DECCD078B45}" type="pres">
      <dgm:prSet presAssocID="{4F663328-FFEC-44DF-82EC-7639D74661EF}" presName="horz1" presStyleCnt="0"/>
      <dgm:spPr/>
    </dgm:pt>
    <dgm:pt modelId="{11DAAC5A-F50C-4671-96FC-347EB8A9232F}" type="pres">
      <dgm:prSet presAssocID="{4F663328-FFEC-44DF-82EC-7639D74661EF}" presName="tx1" presStyleLbl="revTx" presStyleIdx="0" presStyleCnt="2" custScaleX="165487"/>
      <dgm:spPr/>
      <dgm:t>
        <a:bodyPr/>
        <a:lstStyle/>
        <a:p>
          <a:endParaRPr lang="es-ES"/>
        </a:p>
      </dgm:t>
    </dgm:pt>
    <dgm:pt modelId="{976564D0-649E-4D52-AE05-E3D333E001D7}" type="pres">
      <dgm:prSet presAssocID="{4F663328-FFEC-44DF-82EC-7639D74661EF}" presName="vert1" presStyleCnt="0"/>
      <dgm:spPr/>
    </dgm:pt>
    <dgm:pt modelId="{003325A9-E688-4095-882E-067708602B98}" type="pres">
      <dgm:prSet presAssocID="{304D7F2A-7E70-4783-928E-D4DCBE837A59}" presName="vertSpace2a" presStyleCnt="0"/>
      <dgm:spPr/>
    </dgm:pt>
    <dgm:pt modelId="{61C2B718-A84D-4B2C-8D54-C2249A066044}" type="pres">
      <dgm:prSet presAssocID="{304D7F2A-7E70-4783-928E-D4DCBE837A59}" presName="horz2" presStyleCnt="0"/>
      <dgm:spPr/>
    </dgm:pt>
    <dgm:pt modelId="{F8905BC7-9DCA-45FF-B90E-195B3891A61F}" type="pres">
      <dgm:prSet presAssocID="{304D7F2A-7E70-4783-928E-D4DCBE837A59}" presName="horzSpace2" presStyleCnt="0"/>
      <dgm:spPr/>
    </dgm:pt>
    <dgm:pt modelId="{5F19BCCB-BD97-4D3C-8221-A8B9FC7B3E4F}" type="pres">
      <dgm:prSet presAssocID="{304D7F2A-7E70-4783-928E-D4DCBE837A59}" presName="tx2" presStyleLbl="revTx" presStyleIdx="1" presStyleCnt="2" custScaleY="56549" custLinFactNeighborX="-4531" custLinFactNeighborY="7591"/>
      <dgm:spPr/>
      <dgm:t>
        <a:bodyPr/>
        <a:lstStyle/>
        <a:p>
          <a:endParaRPr lang="es-ES"/>
        </a:p>
      </dgm:t>
    </dgm:pt>
    <dgm:pt modelId="{803FD844-0CAC-4F5C-AB14-A2DCE1F49254}" type="pres">
      <dgm:prSet presAssocID="{304D7F2A-7E70-4783-928E-D4DCBE837A59}" presName="vert2" presStyleCnt="0"/>
      <dgm:spPr/>
    </dgm:pt>
    <dgm:pt modelId="{E554BD9E-FA19-49AD-871B-9F67E52EE6E5}" type="pres">
      <dgm:prSet presAssocID="{304D7F2A-7E70-4783-928E-D4DCBE837A59}" presName="thinLine2b" presStyleLbl="callout" presStyleIdx="0" presStyleCnt="1"/>
      <dgm:spPr/>
    </dgm:pt>
    <dgm:pt modelId="{5BF2A4AC-6E82-4BD0-908B-FFF3C4AABAEC}" type="pres">
      <dgm:prSet presAssocID="{304D7F2A-7E70-4783-928E-D4DCBE837A59}" presName="vertSpace2b" presStyleCnt="0"/>
      <dgm:spPr/>
    </dgm:pt>
  </dgm:ptLst>
  <dgm:cxnLst>
    <dgm:cxn modelId="{4CC8A996-9C7C-48F5-AAB2-FF1ED3DE2A91}" srcId="{4F663328-FFEC-44DF-82EC-7639D74661EF}" destId="{304D7F2A-7E70-4783-928E-D4DCBE837A59}" srcOrd="0" destOrd="0" parTransId="{FFDD4A41-EC20-4A02-8A8C-7DF19CC363A6}" sibTransId="{6BB6E182-6CCE-4E1B-8932-6DB2BFFD0E36}"/>
    <dgm:cxn modelId="{2CBB29A4-CEED-4267-9831-50EC3951F526}" type="presOf" srcId="{4F663328-FFEC-44DF-82EC-7639D74661EF}" destId="{11DAAC5A-F50C-4671-96FC-347EB8A9232F}" srcOrd="0" destOrd="0" presId="urn:microsoft.com/office/officeart/2008/layout/LinedList"/>
    <dgm:cxn modelId="{7ABD6783-B62F-4803-BD8C-2896CFB1E8D7}" type="presOf" srcId="{304D7F2A-7E70-4783-928E-D4DCBE837A59}" destId="{5F19BCCB-BD97-4D3C-8221-A8B9FC7B3E4F}" srcOrd="0" destOrd="0" presId="urn:microsoft.com/office/officeart/2008/layout/LinedList"/>
    <dgm:cxn modelId="{78703962-D794-4019-B9CB-CBF744889C6D}" srcId="{3DA1AE58-1195-4DA9-AC8E-9AF64F3C451C}" destId="{4F663328-FFEC-44DF-82EC-7639D74661EF}" srcOrd="0" destOrd="0" parTransId="{74809B3B-3C4B-4145-B907-E5F139E20CB8}" sibTransId="{69758B48-9241-467D-ACAD-0DF69EFD7570}"/>
    <dgm:cxn modelId="{4C5D861C-EF2E-4263-A9F4-A5819BB09D6D}" type="presOf" srcId="{3DA1AE58-1195-4DA9-AC8E-9AF64F3C451C}" destId="{E4AD9EA1-54A4-4462-8BAE-8E6047386BD1}" srcOrd="0" destOrd="0" presId="urn:microsoft.com/office/officeart/2008/layout/LinedList"/>
    <dgm:cxn modelId="{0DE1FCC9-B0E4-4C42-B7FF-986B050F8C64}" type="presParOf" srcId="{E4AD9EA1-54A4-4462-8BAE-8E6047386BD1}" destId="{0826C884-A66E-4417-895D-AC2E22250988}" srcOrd="0" destOrd="0" presId="urn:microsoft.com/office/officeart/2008/layout/LinedList"/>
    <dgm:cxn modelId="{68508A59-8F66-4E79-962B-857ED19D2AC6}" type="presParOf" srcId="{E4AD9EA1-54A4-4462-8BAE-8E6047386BD1}" destId="{937D678D-5F4D-4EBF-BD1F-8DECCD078B45}" srcOrd="1" destOrd="0" presId="urn:microsoft.com/office/officeart/2008/layout/LinedList"/>
    <dgm:cxn modelId="{B71EBB35-DC7C-49DE-AEEB-74513B11D493}" type="presParOf" srcId="{937D678D-5F4D-4EBF-BD1F-8DECCD078B45}" destId="{11DAAC5A-F50C-4671-96FC-347EB8A9232F}" srcOrd="0" destOrd="0" presId="urn:microsoft.com/office/officeart/2008/layout/LinedList"/>
    <dgm:cxn modelId="{BECE9869-6674-4997-8F61-E1120270AB4C}" type="presParOf" srcId="{937D678D-5F4D-4EBF-BD1F-8DECCD078B45}" destId="{976564D0-649E-4D52-AE05-E3D333E001D7}" srcOrd="1" destOrd="0" presId="urn:microsoft.com/office/officeart/2008/layout/LinedList"/>
    <dgm:cxn modelId="{1E9A939E-B74E-43EF-87E9-AA94603B13D8}" type="presParOf" srcId="{976564D0-649E-4D52-AE05-E3D333E001D7}" destId="{003325A9-E688-4095-882E-067708602B98}" srcOrd="0" destOrd="0" presId="urn:microsoft.com/office/officeart/2008/layout/LinedList"/>
    <dgm:cxn modelId="{6F8E0814-28ED-407A-9868-52C5361CAB85}" type="presParOf" srcId="{976564D0-649E-4D52-AE05-E3D333E001D7}" destId="{61C2B718-A84D-4B2C-8D54-C2249A066044}" srcOrd="1" destOrd="0" presId="urn:microsoft.com/office/officeart/2008/layout/LinedList"/>
    <dgm:cxn modelId="{5189EB20-CEAA-4E89-87FE-EAE60B531573}" type="presParOf" srcId="{61C2B718-A84D-4B2C-8D54-C2249A066044}" destId="{F8905BC7-9DCA-45FF-B90E-195B3891A61F}" srcOrd="0" destOrd="0" presId="urn:microsoft.com/office/officeart/2008/layout/LinedList"/>
    <dgm:cxn modelId="{ACEFE973-209E-42EF-93B6-8D54F2524ACB}" type="presParOf" srcId="{61C2B718-A84D-4B2C-8D54-C2249A066044}" destId="{5F19BCCB-BD97-4D3C-8221-A8B9FC7B3E4F}" srcOrd="1" destOrd="0" presId="urn:microsoft.com/office/officeart/2008/layout/LinedList"/>
    <dgm:cxn modelId="{7A240906-4E6B-4673-939C-F68FF20C1F1F}" type="presParOf" srcId="{61C2B718-A84D-4B2C-8D54-C2249A066044}" destId="{803FD844-0CAC-4F5C-AB14-A2DCE1F49254}" srcOrd="2" destOrd="0" presId="urn:microsoft.com/office/officeart/2008/layout/LinedList"/>
    <dgm:cxn modelId="{3FA02BCF-6392-4E07-B0FD-41B4E933F047}" type="presParOf" srcId="{976564D0-649E-4D52-AE05-E3D333E001D7}" destId="{E554BD9E-FA19-49AD-871B-9F67E52EE6E5}" srcOrd="2" destOrd="0" presId="urn:microsoft.com/office/officeart/2008/layout/LinedList"/>
    <dgm:cxn modelId="{AEAD584F-CC3A-4FF0-A595-6AA8E9B82FAF}" type="presParOf" srcId="{976564D0-649E-4D52-AE05-E3D333E001D7}" destId="{5BF2A4AC-6E82-4BD0-908B-FFF3C4AABAEC}"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09C2BF-3C12-4DE7-B022-44537A28D92E}" type="doc">
      <dgm:prSet loTypeId="urn:microsoft.com/office/officeart/2005/8/layout/pyramid2" loCatId="list" qsTypeId="urn:microsoft.com/office/officeart/2005/8/quickstyle/simple3" qsCatId="simple" csTypeId="urn:microsoft.com/office/officeart/2005/8/colors/accent1_2" csCatId="accent1" phldr="1"/>
      <dgm:spPr/>
      <dgm:t>
        <a:bodyPr/>
        <a:lstStyle/>
        <a:p>
          <a:endParaRPr lang="es-ES"/>
        </a:p>
      </dgm:t>
    </dgm:pt>
    <dgm:pt modelId="{5A08AC7B-CD1B-455F-95F6-F87A400A0823}">
      <dgm:prSet phldrT="[Texto]" custT="1"/>
      <dgm:spPr/>
      <dgm:t>
        <a:bodyPr/>
        <a:lstStyle/>
        <a:p>
          <a:pPr algn="just"/>
          <a:r>
            <a:rPr lang="es-EC" sz="1400" dirty="0" smtClean="0">
              <a:latin typeface="Times New Roman" pitchFamily="18" charset="0"/>
              <a:ea typeface="Tahoma" pitchFamily="34" charset="0"/>
              <a:cs typeface="Times New Roman" pitchFamily="18" charset="0"/>
            </a:rPr>
            <a:t>La industria del automóvil es el principal motor de crecimiento.</a:t>
          </a:r>
          <a:endParaRPr lang="es-ES" sz="1400" dirty="0">
            <a:latin typeface="Times New Roman" pitchFamily="18" charset="0"/>
            <a:ea typeface="Tahoma" pitchFamily="34" charset="0"/>
            <a:cs typeface="Times New Roman" pitchFamily="18" charset="0"/>
          </a:endParaRPr>
        </a:p>
      </dgm:t>
    </dgm:pt>
    <dgm:pt modelId="{6EDD02DB-DDBF-460A-BFE8-0756228DC40C}" type="parTrans" cxnId="{4F10BCFF-7856-412B-A8E6-3F8A18B90876}">
      <dgm:prSet/>
      <dgm:spPr/>
      <dgm:t>
        <a:bodyPr/>
        <a:lstStyle/>
        <a:p>
          <a:pPr algn="just"/>
          <a:endParaRPr lang="es-ES" sz="1400">
            <a:latin typeface="Times New Roman" pitchFamily="18" charset="0"/>
            <a:ea typeface="Tahoma" pitchFamily="34" charset="0"/>
            <a:cs typeface="Times New Roman" pitchFamily="18" charset="0"/>
          </a:endParaRPr>
        </a:p>
      </dgm:t>
    </dgm:pt>
    <dgm:pt modelId="{38249485-2386-4993-980B-CC6B5C57FFF6}" type="sibTrans" cxnId="{4F10BCFF-7856-412B-A8E6-3F8A18B90876}">
      <dgm:prSet/>
      <dgm:spPr/>
      <dgm:t>
        <a:bodyPr/>
        <a:lstStyle/>
        <a:p>
          <a:pPr algn="just"/>
          <a:endParaRPr lang="es-ES" sz="1400">
            <a:latin typeface="Times New Roman" pitchFamily="18" charset="0"/>
            <a:ea typeface="Tahoma" pitchFamily="34" charset="0"/>
            <a:cs typeface="Times New Roman" pitchFamily="18" charset="0"/>
          </a:endParaRPr>
        </a:p>
      </dgm:t>
    </dgm:pt>
    <dgm:pt modelId="{4EAFC9A2-7F9F-41C0-A986-40B1E68EA6CB}">
      <dgm:prSet phldrT="[Texto]" custT="1"/>
      <dgm:spPr/>
      <dgm:t>
        <a:bodyPr/>
        <a:lstStyle/>
        <a:p>
          <a:pPr algn="just"/>
          <a:r>
            <a:rPr lang="es-EC" sz="1400" dirty="0" smtClean="0">
              <a:latin typeface="Times New Roman" pitchFamily="18" charset="0"/>
              <a:cs typeface="Times New Roman" pitchFamily="18" charset="0"/>
            </a:rPr>
            <a:t>Los principales productos de la industria son los automóviles de pasajeros y camiones ligeros, incluyendo camiones y camionetas.</a:t>
          </a:r>
          <a:endParaRPr lang="es-ES" sz="1400" dirty="0">
            <a:latin typeface="Times New Roman" pitchFamily="18" charset="0"/>
            <a:ea typeface="Tahoma" pitchFamily="34" charset="0"/>
            <a:cs typeface="Times New Roman" pitchFamily="18" charset="0"/>
          </a:endParaRPr>
        </a:p>
      </dgm:t>
    </dgm:pt>
    <dgm:pt modelId="{1FC086CD-2010-415A-9C7B-9C1B3FB19301}" type="parTrans" cxnId="{23511D71-E003-49F9-A950-231E30360A17}">
      <dgm:prSet/>
      <dgm:spPr/>
      <dgm:t>
        <a:bodyPr/>
        <a:lstStyle/>
        <a:p>
          <a:pPr algn="just"/>
          <a:endParaRPr lang="es-ES" sz="1400">
            <a:latin typeface="Times New Roman" pitchFamily="18" charset="0"/>
            <a:ea typeface="Tahoma" pitchFamily="34" charset="0"/>
            <a:cs typeface="Times New Roman" pitchFamily="18" charset="0"/>
          </a:endParaRPr>
        </a:p>
      </dgm:t>
    </dgm:pt>
    <dgm:pt modelId="{D50016C6-6920-4357-9077-55FFD80DF6D2}" type="sibTrans" cxnId="{23511D71-E003-49F9-A950-231E30360A17}">
      <dgm:prSet/>
      <dgm:spPr/>
      <dgm:t>
        <a:bodyPr/>
        <a:lstStyle/>
        <a:p>
          <a:pPr algn="just"/>
          <a:endParaRPr lang="es-ES" sz="1400">
            <a:latin typeface="Times New Roman" pitchFamily="18" charset="0"/>
            <a:ea typeface="Tahoma" pitchFamily="34" charset="0"/>
            <a:cs typeface="Times New Roman" pitchFamily="18" charset="0"/>
          </a:endParaRPr>
        </a:p>
      </dgm:t>
    </dgm:pt>
    <dgm:pt modelId="{57E6C6F6-1A47-4D6C-ADA2-63807D53CCA0}" type="pres">
      <dgm:prSet presAssocID="{3709C2BF-3C12-4DE7-B022-44537A28D92E}" presName="compositeShape" presStyleCnt="0">
        <dgm:presLayoutVars>
          <dgm:dir/>
          <dgm:resizeHandles/>
        </dgm:presLayoutVars>
      </dgm:prSet>
      <dgm:spPr/>
      <dgm:t>
        <a:bodyPr/>
        <a:lstStyle/>
        <a:p>
          <a:endParaRPr lang="es-ES"/>
        </a:p>
      </dgm:t>
    </dgm:pt>
    <dgm:pt modelId="{3F0B97D4-AFE4-4FD0-A53A-7A0F89DE1E16}" type="pres">
      <dgm:prSet presAssocID="{3709C2BF-3C12-4DE7-B022-44537A28D92E}" presName="pyramid" presStyleLbl="node1" presStyleIdx="0" presStyleCnt="1" custLinFactNeighborY="-2222"/>
      <dgm:spPr/>
    </dgm:pt>
    <dgm:pt modelId="{EE965EC5-EF67-4244-9F05-45E6223CE921}" type="pres">
      <dgm:prSet presAssocID="{3709C2BF-3C12-4DE7-B022-44537A28D92E}" presName="theList" presStyleCnt="0"/>
      <dgm:spPr/>
    </dgm:pt>
    <dgm:pt modelId="{99A37206-FBE7-4216-A510-A7504441DE19}" type="pres">
      <dgm:prSet presAssocID="{5A08AC7B-CD1B-455F-95F6-F87A400A0823}" presName="aNode" presStyleLbl="fgAcc1" presStyleIdx="0" presStyleCnt="2">
        <dgm:presLayoutVars>
          <dgm:bulletEnabled val="1"/>
        </dgm:presLayoutVars>
      </dgm:prSet>
      <dgm:spPr/>
      <dgm:t>
        <a:bodyPr/>
        <a:lstStyle/>
        <a:p>
          <a:endParaRPr lang="es-ES"/>
        </a:p>
      </dgm:t>
    </dgm:pt>
    <dgm:pt modelId="{5747EF85-36BF-4548-BCFA-5DC1495253F4}" type="pres">
      <dgm:prSet presAssocID="{5A08AC7B-CD1B-455F-95F6-F87A400A0823}" presName="aSpace" presStyleCnt="0"/>
      <dgm:spPr/>
    </dgm:pt>
    <dgm:pt modelId="{F4E31EF8-B20F-4443-AD53-D4315E1E8452}" type="pres">
      <dgm:prSet presAssocID="{4EAFC9A2-7F9F-41C0-A986-40B1E68EA6CB}" presName="aNode" presStyleLbl="fgAcc1" presStyleIdx="1" presStyleCnt="2">
        <dgm:presLayoutVars>
          <dgm:bulletEnabled val="1"/>
        </dgm:presLayoutVars>
      </dgm:prSet>
      <dgm:spPr/>
      <dgm:t>
        <a:bodyPr/>
        <a:lstStyle/>
        <a:p>
          <a:endParaRPr lang="es-ES"/>
        </a:p>
      </dgm:t>
    </dgm:pt>
    <dgm:pt modelId="{FD2C96B6-3CCE-4D40-A541-3146A9E3A945}" type="pres">
      <dgm:prSet presAssocID="{4EAFC9A2-7F9F-41C0-A986-40B1E68EA6CB}" presName="aSpace" presStyleCnt="0"/>
      <dgm:spPr/>
    </dgm:pt>
  </dgm:ptLst>
  <dgm:cxnLst>
    <dgm:cxn modelId="{D46DB765-A783-4C3A-B21B-2D1632E763D1}" type="presOf" srcId="{3709C2BF-3C12-4DE7-B022-44537A28D92E}" destId="{57E6C6F6-1A47-4D6C-ADA2-63807D53CCA0}" srcOrd="0" destOrd="0" presId="urn:microsoft.com/office/officeart/2005/8/layout/pyramid2"/>
    <dgm:cxn modelId="{2508D2D3-4A44-45FA-B647-FBFFB285424E}" type="presOf" srcId="{4EAFC9A2-7F9F-41C0-A986-40B1E68EA6CB}" destId="{F4E31EF8-B20F-4443-AD53-D4315E1E8452}" srcOrd="0" destOrd="0" presId="urn:microsoft.com/office/officeart/2005/8/layout/pyramid2"/>
    <dgm:cxn modelId="{4F10BCFF-7856-412B-A8E6-3F8A18B90876}" srcId="{3709C2BF-3C12-4DE7-B022-44537A28D92E}" destId="{5A08AC7B-CD1B-455F-95F6-F87A400A0823}" srcOrd="0" destOrd="0" parTransId="{6EDD02DB-DDBF-460A-BFE8-0756228DC40C}" sibTransId="{38249485-2386-4993-980B-CC6B5C57FFF6}"/>
    <dgm:cxn modelId="{23511D71-E003-49F9-A950-231E30360A17}" srcId="{3709C2BF-3C12-4DE7-B022-44537A28D92E}" destId="{4EAFC9A2-7F9F-41C0-A986-40B1E68EA6CB}" srcOrd="1" destOrd="0" parTransId="{1FC086CD-2010-415A-9C7B-9C1B3FB19301}" sibTransId="{D50016C6-6920-4357-9077-55FFD80DF6D2}"/>
    <dgm:cxn modelId="{6A381DDA-E6F7-4B8A-A3EA-3F8C83D3416B}" type="presOf" srcId="{5A08AC7B-CD1B-455F-95F6-F87A400A0823}" destId="{99A37206-FBE7-4216-A510-A7504441DE19}" srcOrd="0" destOrd="0" presId="urn:microsoft.com/office/officeart/2005/8/layout/pyramid2"/>
    <dgm:cxn modelId="{B6BA00ED-C186-4CFA-9B77-ED2ABB903056}" type="presParOf" srcId="{57E6C6F6-1A47-4D6C-ADA2-63807D53CCA0}" destId="{3F0B97D4-AFE4-4FD0-A53A-7A0F89DE1E16}" srcOrd="0" destOrd="0" presId="urn:microsoft.com/office/officeart/2005/8/layout/pyramid2"/>
    <dgm:cxn modelId="{9F759487-D007-480F-B4BC-6C82232D5C57}" type="presParOf" srcId="{57E6C6F6-1A47-4D6C-ADA2-63807D53CCA0}" destId="{EE965EC5-EF67-4244-9F05-45E6223CE921}" srcOrd="1" destOrd="0" presId="urn:microsoft.com/office/officeart/2005/8/layout/pyramid2"/>
    <dgm:cxn modelId="{B4376272-7ED6-4E42-874C-510AEB500A6F}" type="presParOf" srcId="{EE965EC5-EF67-4244-9F05-45E6223CE921}" destId="{99A37206-FBE7-4216-A510-A7504441DE19}" srcOrd="0" destOrd="0" presId="urn:microsoft.com/office/officeart/2005/8/layout/pyramid2"/>
    <dgm:cxn modelId="{45C930FA-9198-4FB8-9334-25099961C6DA}" type="presParOf" srcId="{EE965EC5-EF67-4244-9F05-45E6223CE921}" destId="{5747EF85-36BF-4548-BCFA-5DC1495253F4}" srcOrd="1" destOrd="0" presId="urn:microsoft.com/office/officeart/2005/8/layout/pyramid2"/>
    <dgm:cxn modelId="{BBE559E7-7974-4939-A1B1-237C216ABF80}" type="presParOf" srcId="{EE965EC5-EF67-4244-9F05-45E6223CE921}" destId="{F4E31EF8-B20F-4443-AD53-D4315E1E8452}" srcOrd="2" destOrd="0" presId="urn:microsoft.com/office/officeart/2005/8/layout/pyramid2"/>
    <dgm:cxn modelId="{414013AE-E4A2-4B5E-BAC3-9BB87CC78F89}" type="presParOf" srcId="{EE965EC5-EF67-4244-9F05-45E6223CE921}" destId="{FD2C96B6-3CCE-4D40-A541-3146A9E3A945}"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8808AB-9654-43F9-A772-21ED5F2ADBE5}" type="doc">
      <dgm:prSet loTypeId="urn:microsoft.com/office/officeart/2005/8/layout/radial5" loCatId="cycle" qsTypeId="urn:microsoft.com/office/officeart/2005/8/quickstyle/simple3" qsCatId="simple" csTypeId="urn:microsoft.com/office/officeart/2005/8/colors/accent1_2" csCatId="accent1" phldr="1"/>
      <dgm:spPr/>
      <dgm:t>
        <a:bodyPr/>
        <a:lstStyle/>
        <a:p>
          <a:endParaRPr lang="es-ES"/>
        </a:p>
      </dgm:t>
    </dgm:pt>
    <dgm:pt modelId="{65718478-B15D-4BAE-8583-75E3E7262FAC}">
      <dgm:prSet phldrT="[Texto]" custT="1"/>
      <dgm:spPr/>
      <dgm:t>
        <a:bodyPr/>
        <a:lstStyle/>
        <a:p>
          <a:r>
            <a:rPr lang="es-EC" sz="1600" b="1" i="0" dirty="0" smtClean="0">
              <a:latin typeface="Arial (Títulos)"/>
            </a:rPr>
            <a:t>RESOLUCION IMPORTACIÓN DE AUTOS</a:t>
          </a:r>
          <a:endParaRPr lang="es-ES" sz="1600" b="1" i="0" dirty="0">
            <a:latin typeface="Arial (Títulos)"/>
          </a:endParaRPr>
        </a:p>
      </dgm:t>
    </dgm:pt>
    <dgm:pt modelId="{D145C5A6-4FEC-4C93-A13D-9E238E4B653C}" type="parTrans" cxnId="{D6DD9C27-63A5-4F02-B719-214FAC22DD86}">
      <dgm:prSet/>
      <dgm:spPr/>
      <dgm:t>
        <a:bodyPr/>
        <a:lstStyle/>
        <a:p>
          <a:endParaRPr lang="es-ES"/>
        </a:p>
      </dgm:t>
    </dgm:pt>
    <dgm:pt modelId="{F00D820F-F126-4C30-9087-CDBBFF814F1C}" type="sibTrans" cxnId="{D6DD9C27-63A5-4F02-B719-214FAC22DD86}">
      <dgm:prSet/>
      <dgm:spPr/>
      <dgm:t>
        <a:bodyPr/>
        <a:lstStyle/>
        <a:p>
          <a:endParaRPr lang="es-ES"/>
        </a:p>
      </dgm:t>
    </dgm:pt>
    <dgm:pt modelId="{AB639A3D-3EAF-4390-AD62-1BD2B92F8F06}">
      <dgm:prSet phldrT="[Texto]" custT="1"/>
      <dgm:spPr/>
      <dgm:t>
        <a:bodyPr/>
        <a:lstStyle/>
        <a:p>
          <a:r>
            <a:rPr lang="es-EC" sz="1200" dirty="0" smtClean="0"/>
            <a:t>Automotores y Anexos S.A </a:t>
          </a:r>
          <a:r>
            <a:rPr lang="es-EC" sz="1200" dirty="0" err="1" smtClean="0"/>
            <a:t>Ayasa</a:t>
          </a:r>
          <a:endParaRPr lang="es-ES" sz="1200" dirty="0"/>
        </a:p>
      </dgm:t>
    </dgm:pt>
    <dgm:pt modelId="{6B9EA593-3615-4B0A-AAEF-F9A026C09E2E}" type="parTrans" cxnId="{0E93B62F-3159-4DBC-9480-9EF81CA11D20}">
      <dgm:prSet/>
      <dgm:spPr/>
      <dgm:t>
        <a:bodyPr/>
        <a:lstStyle/>
        <a:p>
          <a:endParaRPr lang="es-ES"/>
        </a:p>
      </dgm:t>
    </dgm:pt>
    <dgm:pt modelId="{E2631AB9-3B1F-40CD-81D3-D1C98F32D4F3}" type="sibTrans" cxnId="{0E93B62F-3159-4DBC-9480-9EF81CA11D20}">
      <dgm:prSet/>
      <dgm:spPr/>
      <dgm:t>
        <a:bodyPr/>
        <a:lstStyle/>
        <a:p>
          <a:endParaRPr lang="es-ES"/>
        </a:p>
      </dgm:t>
    </dgm:pt>
    <dgm:pt modelId="{2F285681-9B0E-4BBC-AB99-C12AA619F5E0}">
      <dgm:prSet phldrT="[Texto]"/>
      <dgm:spPr/>
      <dgm:t>
        <a:bodyPr/>
        <a:lstStyle/>
        <a:p>
          <a:r>
            <a:rPr lang="es-EC" dirty="0" smtClean="0"/>
            <a:t>General Motors (marca Chevrolet), </a:t>
          </a:r>
          <a:endParaRPr lang="es-ES" dirty="0"/>
        </a:p>
      </dgm:t>
    </dgm:pt>
    <dgm:pt modelId="{9BBA00D8-3C48-4531-BC92-22E49E72EE76}" type="parTrans" cxnId="{7136B736-2A10-4DB4-A7EE-412DBA2765C0}">
      <dgm:prSet/>
      <dgm:spPr/>
      <dgm:t>
        <a:bodyPr/>
        <a:lstStyle/>
        <a:p>
          <a:endParaRPr lang="es-ES"/>
        </a:p>
      </dgm:t>
    </dgm:pt>
    <dgm:pt modelId="{BB32B65E-2B63-4DE7-9C5E-D1BBCADF824A}" type="sibTrans" cxnId="{7136B736-2A10-4DB4-A7EE-412DBA2765C0}">
      <dgm:prSet/>
      <dgm:spPr/>
      <dgm:t>
        <a:bodyPr/>
        <a:lstStyle/>
        <a:p>
          <a:endParaRPr lang="es-ES"/>
        </a:p>
      </dgm:t>
    </dgm:pt>
    <dgm:pt modelId="{3CA09833-7BD4-4EA9-925F-06D3B003033E}">
      <dgm:prSet phldrT="[Texto]" custT="1"/>
      <dgm:spPr/>
      <dgm:t>
        <a:bodyPr/>
        <a:lstStyle/>
        <a:p>
          <a:r>
            <a:rPr lang="es-EC" sz="1500" dirty="0" smtClean="0"/>
            <a:t>Vehículos eléctricos de hasta USD 25 millones o 1000 unidades</a:t>
          </a:r>
          <a:endParaRPr lang="es-ES" sz="1500" dirty="0"/>
        </a:p>
      </dgm:t>
    </dgm:pt>
    <dgm:pt modelId="{5B47B5AC-A732-402F-B0E0-60E20A7E7791}" type="parTrans" cxnId="{E0CF8995-29C6-4522-A1C5-D6D57412A1DA}">
      <dgm:prSet/>
      <dgm:spPr/>
      <dgm:t>
        <a:bodyPr/>
        <a:lstStyle/>
        <a:p>
          <a:endParaRPr lang="es-ES"/>
        </a:p>
      </dgm:t>
    </dgm:pt>
    <dgm:pt modelId="{334E5B8E-2F40-437B-87D3-DBBEEC2B5E3B}" type="sibTrans" cxnId="{E0CF8995-29C6-4522-A1C5-D6D57412A1DA}">
      <dgm:prSet/>
      <dgm:spPr/>
      <dgm:t>
        <a:bodyPr/>
        <a:lstStyle/>
        <a:p>
          <a:endParaRPr lang="es-ES"/>
        </a:p>
      </dgm:t>
    </dgm:pt>
    <dgm:pt modelId="{2A39C883-961A-4758-A26F-39FA20FF9B14}" type="pres">
      <dgm:prSet presAssocID="{B48808AB-9654-43F9-A772-21ED5F2ADBE5}" presName="Name0" presStyleCnt="0">
        <dgm:presLayoutVars>
          <dgm:chMax val="1"/>
          <dgm:dir/>
          <dgm:animLvl val="ctr"/>
          <dgm:resizeHandles val="exact"/>
        </dgm:presLayoutVars>
      </dgm:prSet>
      <dgm:spPr/>
      <dgm:t>
        <a:bodyPr/>
        <a:lstStyle/>
        <a:p>
          <a:endParaRPr lang="es-ES"/>
        </a:p>
      </dgm:t>
    </dgm:pt>
    <dgm:pt modelId="{6D2EF09E-118E-45D9-BFF6-42F1794BAB33}" type="pres">
      <dgm:prSet presAssocID="{65718478-B15D-4BAE-8583-75E3E7262FAC}" presName="centerShape" presStyleLbl="node0" presStyleIdx="0" presStyleCnt="1" custScaleX="132984"/>
      <dgm:spPr/>
      <dgm:t>
        <a:bodyPr/>
        <a:lstStyle/>
        <a:p>
          <a:endParaRPr lang="es-ES"/>
        </a:p>
      </dgm:t>
    </dgm:pt>
    <dgm:pt modelId="{57A2EFE3-F9A8-447E-BEAA-B09529BD33EB}" type="pres">
      <dgm:prSet presAssocID="{6B9EA593-3615-4B0A-AAEF-F9A026C09E2E}" presName="parTrans" presStyleLbl="sibTrans2D1" presStyleIdx="0" presStyleCnt="3"/>
      <dgm:spPr/>
      <dgm:t>
        <a:bodyPr/>
        <a:lstStyle/>
        <a:p>
          <a:endParaRPr lang="es-ES"/>
        </a:p>
      </dgm:t>
    </dgm:pt>
    <dgm:pt modelId="{708757BC-1D21-46A5-BBA0-22666F99B271}" type="pres">
      <dgm:prSet presAssocID="{6B9EA593-3615-4B0A-AAEF-F9A026C09E2E}" presName="connectorText" presStyleLbl="sibTrans2D1" presStyleIdx="0" presStyleCnt="3"/>
      <dgm:spPr/>
      <dgm:t>
        <a:bodyPr/>
        <a:lstStyle/>
        <a:p>
          <a:endParaRPr lang="es-ES"/>
        </a:p>
      </dgm:t>
    </dgm:pt>
    <dgm:pt modelId="{56F61F69-5BE4-4A67-AED6-B3F4B9CDA5E4}" type="pres">
      <dgm:prSet presAssocID="{AB639A3D-3EAF-4390-AD62-1BD2B92F8F06}" presName="node" presStyleLbl="node1" presStyleIdx="0" presStyleCnt="3">
        <dgm:presLayoutVars>
          <dgm:bulletEnabled val="1"/>
        </dgm:presLayoutVars>
      </dgm:prSet>
      <dgm:spPr/>
      <dgm:t>
        <a:bodyPr/>
        <a:lstStyle/>
        <a:p>
          <a:endParaRPr lang="es-ES"/>
        </a:p>
      </dgm:t>
    </dgm:pt>
    <dgm:pt modelId="{C730E176-044B-4C3F-AE1C-BCC460619724}" type="pres">
      <dgm:prSet presAssocID="{9BBA00D8-3C48-4531-BC92-22E49E72EE76}" presName="parTrans" presStyleLbl="sibTrans2D1" presStyleIdx="1" presStyleCnt="3"/>
      <dgm:spPr/>
      <dgm:t>
        <a:bodyPr/>
        <a:lstStyle/>
        <a:p>
          <a:endParaRPr lang="es-ES"/>
        </a:p>
      </dgm:t>
    </dgm:pt>
    <dgm:pt modelId="{8BD2FF4B-C45A-467E-8044-E7A591C4020A}" type="pres">
      <dgm:prSet presAssocID="{9BBA00D8-3C48-4531-BC92-22E49E72EE76}" presName="connectorText" presStyleLbl="sibTrans2D1" presStyleIdx="1" presStyleCnt="3"/>
      <dgm:spPr/>
      <dgm:t>
        <a:bodyPr/>
        <a:lstStyle/>
        <a:p>
          <a:endParaRPr lang="es-ES"/>
        </a:p>
      </dgm:t>
    </dgm:pt>
    <dgm:pt modelId="{D7186C33-9958-4437-8A3A-69464545384E}" type="pres">
      <dgm:prSet presAssocID="{2F285681-9B0E-4BBC-AB99-C12AA619F5E0}" presName="node" presStyleLbl="node1" presStyleIdx="1" presStyleCnt="3">
        <dgm:presLayoutVars>
          <dgm:bulletEnabled val="1"/>
        </dgm:presLayoutVars>
      </dgm:prSet>
      <dgm:spPr/>
      <dgm:t>
        <a:bodyPr/>
        <a:lstStyle/>
        <a:p>
          <a:endParaRPr lang="es-ES"/>
        </a:p>
      </dgm:t>
    </dgm:pt>
    <dgm:pt modelId="{5C4F647A-9AA8-4332-AB7C-1E012F9584C9}" type="pres">
      <dgm:prSet presAssocID="{5B47B5AC-A732-402F-B0E0-60E20A7E7791}" presName="parTrans" presStyleLbl="sibTrans2D1" presStyleIdx="2" presStyleCnt="3"/>
      <dgm:spPr/>
      <dgm:t>
        <a:bodyPr/>
        <a:lstStyle/>
        <a:p>
          <a:endParaRPr lang="es-ES"/>
        </a:p>
      </dgm:t>
    </dgm:pt>
    <dgm:pt modelId="{AFCABD7C-C850-4EA8-8DAB-CA4177C1E1C1}" type="pres">
      <dgm:prSet presAssocID="{5B47B5AC-A732-402F-B0E0-60E20A7E7791}" presName="connectorText" presStyleLbl="sibTrans2D1" presStyleIdx="2" presStyleCnt="3"/>
      <dgm:spPr/>
      <dgm:t>
        <a:bodyPr/>
        <a:lstStyle/>
        <a:p>
          <a:endParaRPr lang="es-ES"/>
        </a:p>
      </dgm:t>
    </dgm:pt>
    <dgm:pt modelId="{09997CF0-41C3-40A9-AFDA-CD6A75FD55C5}" type="pres">
      <dgm:prSet presAssocID="{3CA09833-7BD4-4EA9-925F-06D3B003033E}" presName="node" presStyleLbl="node1" presStyleIdx="2" presStyleCnt="3">
        <dgm:presLayoutVars>
          <dgm:bulletEnabled val="1"/>
        </dgm:presLayoutVars>
      </dgm:prSet>
      <dgm:spPr/>
      <dgm:t>
        <a:bodyPr/>
        <a:lstStyle/>
        <a:p>
          <a:endParaRPr lang="es-ES"/>
        </a:p>
      </dgm:t>
    </dgm:pt>
  </dgm:ptLst>
  <dgm:cxnLst>
    <dgm:cxn modelId="{0C446C35-D648-4BE5-AA49-1233D1785AA8}" type="presOf" srcId="{9BBA00D8-3C48-4531-BC92-22E49E72EE76}" destId="{C730E176-044B-4C3F-AE1C-BCC460619724}" srcOrd="0" destOrd="0" presId="urn:microsoft.com/office/officeart/2005/8/layout/radial5"/>
    <dgm:cxn modelId="{87C74ABC-4BC7-458F-B08C-1EB8089C3797}" type="presOf" srcId="{65718478-B15D-4BAE-8583-75E3E7262FAC}" destId="{6D2EF09E-118E-45D9-BFF6-42F1794BAB33}" srcOrd="0" destOrd="0" presId="urn:microsoft.com/office/officeart/2005/8/layout/radial5"/>
    <dgm:cxn modelId="{1D92CA6D-D818-4007-801D-BC72EBC67883}" type="presOf" srcId="{3CA09833-7BD4-4EA9-925F-06D3B003033E}" destId="{09997CF0-41C3-40A9-AFDA-CD6A75FD55C5}" srcOrd="0" destOrd="0" presId="urn:microsoft.com/office/officeart/2005/8/layout/radial5"/>
    <dgm:cxn modelId="{27879806-7E46-406D-A12A-043E178170C0}" type="presOf" srcId="{6B9EA593-3615-4B0A-AAEF-F9A026C09E2E}" destId="{57A2EFE3-F9A8-447E-BEAA-B09529BD33EB}" srcOrd="0" destOrd="0" presId="urn:microsoft.com/office/officeart/2005/8/layout/radial5"/>
    <dgm:cxn modelId="{D6DD9C27-63A5-4F02-B719-214FAC22DD86}" srcId="{B48808AB-9654-43F9-A772-21ED5F2ADBE5}" destId="{65718478-B15D-4BAE-8583-75E3E7262FAC}" srcOrd="0" destOrd="0" parTransId="{D145C5A6-4FEC-4C93-A13D-9E238E4B653C}" sibTransId="{F00D820F-F126-4C30-9087-CDBBFF814F1C}"/>
    <dgm:cxn modelId="{7E871814-449B-40B8-855A-C96AF51D6E85}" type="presOf" srcId="{5B47B5AC-A732-402F-B0E0-60E20A7E7791}" destId="{AFCABD7C-C850-4EA8-8DAB-CA4177C1E1C1}" srcOrd="1" destOrd="0" presId="urn:microsoft.com/office/officeart/2005/8/layout/radial5"/>
    <dgm:cxn modelId="{E54A6073-0CF7-4AA7-B45C-5D73125C1DC0}" type="presOf" srcId="{6B9EA593-3615-4B0A-AAEF-F9A026C09E2E}" destId="{708757BC-1D21-46A5-BBA0-22666F99B271}" srcOrd="1" destOrd="0" presId="urn:microsoft.com/office/officeart/2005/8/layout/radial5"/>
    <dgm:cxn modelId="{CB3C45D4-BE2B-427C-B79B-EC1D0F54DFFD}" type="presOf" srcId="{5B47B5AC-A732-402F-B0E0-60E20A7E7791}" destId="{5C4F647A-9AA8-4332-AB7C-1E012F9584C9}" srcOrd="0" destOrd="0" presId="urn:microsoft.com/office/officeart/2005/8/layout/radial5"/>
    <dgm:cxn modelId="{964B1D7D-08A1-4472-B721-DF4B2DC8E6FC}" type="presOf" srcId="{9BBA00D8-3C48-4531-BC92-22E49E72EE76}" destId="{8BD2FF4B-C45A-467E-8044-E7A591C4020A}" srcOrd="1" destOrd="0" presId="urn:microsoft.com/office/officeart/2005/8/layout/radial5"/>
    <dgm:cxn modelId="{E0CF8995-29C6-4522-A1C5-D6D57412A1DA}" srcId="{65718478-B15D-4BAE-8583-75E3E7262FAC}" destId="{3CA09833-7BD4-4EA9-925F-06D3B003033E}" srcOrd="2" destOrd="0" parTransId="{5B47B5AC-A732-402F-B0E0-60E20A7E7791}" sibTransId="{334E5B8E-2F40-437B-87D3-DBBEEC2B5E3B}"/>
    <dgm:cxn modelId="{0E93B62F-3159-4DBC-9480-9EF81CA11D20}" srcId="{65718478-B15D-4BAE-8583-75E3E7262FAC}" destId="{AB639A3D-3EAF-4390-AD62-1BD2B92F8F06}" srcOrd="0" destOrd="0" parTransId="{6B9EA593-3615-4B0A-AAEF-F9A026C09E2E}" sibTransId="{E2631AB9-3B1F-40CD-81D3-D1C98F32D4F3}"/>
    <dgm:cxn modelId="{A6842A0D-BC57-4B06-BE1A-63678B1F5E9A}" type="presOf" srcId="{2F285681-9B0E-4BBC-AB99-C12AA619F5E0}" destId="{D7186C33-9958-4437-8A3A-69464545384E}" srcOrd="0" destOrd="0" presId="urn:microsoft.com/office/officeart/2005/8/layout/radial5"/>
    <dgm:cxn modelId="{7136B736-2A10-4DB4-A7EE-412DBA2765C0}" srcId="{65718478-B15D-4BAE-8583-75E3E7262FAC}" destId="{2F285681-9B0E-4BBC-AB99-C12AA619F5E0}" srcOrd="1" destOrd="0" parTransId="{9BBA00D8-3C48-4531-BC92-22E49E72EE76}" sibTransId="{BB32B65E-2B63-4DE7-9C5E-D1BBCADF824A}"/>
    <dgm:cxn modelId="{002E15C2-FBF8-472A-9522-F42B8C7E84A4}" type="presOf" srcId="{AB639A3D-3EAF-4390-AD62-1BD2B92F8F06}" destId="{56F61F69-5BE4-4A67-AED6-B3F4B9CDA5E4}" srcOrd="0" destOrd="0" presId="urn:microsoft.com/office/officeart/2005/8/layout/radial5"/>
    <dgm:cxn modelId="{4A57E561-F27E-48DD-9750-CE51F8221CD8}" type="presOf" srcId="{B48808AB-9654-43F9-A772-21ED5F2ADBE5}" destId="{2A39C883-961A-4758-A26F-39FA20FF9B14}" srcOrd="0" destOrd="0" presId="urn:microsoft.com/office/officeart/2005/8/layout/radial5"/>
    <dgm:cxn modelId="{1475320B-99CC-4DC7-A2EB-AF66E23D729B}" type="presParOf" srcId="{2A39C883-961A-4758-A26F-39FA20FF9B14}" destId="{6D2EF09E-118E-45D9-BFF6-42F1794BAB33}" srcOrd="0" destOrd="0" presId="urn:microsoft.com/office/officeart/2005/8/layout/radial5"/>
    <dgm:cxn modelId="{92AA6CC5-36A5-474E-A853-59FC0A5BF8B7}" type="presParOf" srcId="{2A39C883-961A-4758-A26F-39FA20FF9B14}" destId="{57A2EFE3-F9A8-447E-BEAA-B09529BD33EB}" srcOrd="1" destOrd="0" presId="urn:microsoft.com/office/officeart/2005/8/layout/radial5"/>
    <dgm:cxn modelId="{6CAD3FD5-2370-4CE7-A977-476F28F64177}" type="presParOf" srcId="{57A2EFE3-F9A8-447E-BEAA-B09529BD33EB}" destId="{708757BC-1D21-46A5-BBA0-22666F99B271}" srcOrd="0" destOrd="0" presId="urn:microsoft.com/office/officeart/2005/8/layout/radial5"/>
    <dgm:cxn modelId="{E69A3542-037D-49CD-81BE-A728F06EA651}" type="presParOf" srcId="{2A39C883-961A-4758-A26F-39FA20FF9B14}" destId="{56F61F69-5BE4-4A67-AED6-B3F4B9CDA5E4}" srcOrd="2" destOrd="0" presId="urn:microsoft.com/office/officeart/2005/8/layout/radial5"/>
    <dgm:cxn modelId="{33E843E3-693B-46AC-9E18-AF795E9B5187}" type="presParOf" srcId="{2A39C883-961A-4758-A26F-39FA20FF9B14}" destId="{C730E176-044B-4C3F-AE1C-BCC460619724}" srcOrd="3" destOrd="0" presId="urn:microsoft.com/office/officeart/2005/8/layout/radial5"/>
    <dgm:cxn modelId="{4723E8B2-8081-45EA-BA7D-2F6470C8FA1F}" type="presParOf" srcId="{C730E176-044B-4C3F-AE1C-BCC460619724}" destId="{8BD2FF4B-C45A-467E-8044-E7A591C4020A}" srcOrd="0" destOrd="0" presId="urn:microsoft.com/office/officeart/2005/8/layout/radial5"/>
    <dgm:cxn modelId="{A706FE90-EC73-4010-8E81-7DEA00D3BB27}" type="presParOf" srcId="{2A39C883-961A-4758-A26F-39FA20FF9B14}" destId="{D7186C33-9958-4437-8A3A-69464545384E}" srcOrd="4" destOrd="0" presId="urn:microsoft.com/office/officeart/2005/8/layout/radial5"/>
    <dgm:cxn modelId="{1A201A32-DC9F-45C7-80C4-EF2EA397EE95}" type="presParOf" srcId="{2A39C883-961A-4758-A26F-39FA20FF9B14}" destId="{5C4F647A-9AA8-4332-AB7C-1E012F9584C9}" srcOrd="5" destOrd="0" presId="urn:microsoft.com/office/officeart/2005/8/layout/radial5"/>
    <dgm:cxn modelId="{BA03F1ED-32DD-47EF-8EE1-7EEF8112871C}" type="presParOf" srcId="{5C4F647A-9AA8-4332-AB7C-1E012F9584C9}" destId="{AFCABD7C-C850-4EA8-8DAB-CA4177C1E1C1}" srcOrd="0" destOrd="0" presId="urn:microsoft.com/office/officeart/2005/8/layout/radial5"/>
    <dgm:cxn modelId="{458DE4F4-5A71-44C2-A3D6-3293700CCF08}" type="presParOf" srcId="{2A39C883-961A-4758-A26F-39FA20FF9B14}" destId="{09997CF0-41C3-40A9-AFDA-CD6A75FD55C5}"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E9CF49-9B33-4C8D-AC40-681ECFE5A618}"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s-ES"/>
        </a:p>
      </dgm:t>
    </dgm:pt>
    <dgm:pt modelId="{F5739198-FB81-4A26-B597-8A86D3C96A7E}">
      <dgm:prSet phldrT="[Texto]"/>
      <dgm:spPr/>
      <dgm:t>
        <a:bodyPr/>
        <a:lstStyle/>
        <a:p>
          <a:pPr algn="just"/>
          <a:r>
            <a:rPr lang="es-EC" dirty="0" smtClean="0"/>
            <a:t>busca la aplicación o utilización de los conocimientos que se adquieren</a:t>
          </a:r>
          <a:endParaRPr lang="es-ES" dirty="0"/>
        </a:p>
      </dgm:t>
    </dgm:pt>
    <dgm:pt modelId="{C94E7D42-8CA3-4B2B-97BF-6BBA3E53F0F3}" type="parTrans" cxnId="{D6614E3E-44A6-41E6-B93A-B964E744625B}">
      <dgm:prSet/>
      <dgm:spPr/>
      <dgm:t>
        <a:bodyPr/>
        <a:lstStyle/>
        <a:p>
          <a:endParaRPr lang="es-ES"/>
        </a:p>
      </dgm:t>
    </dgm:pt>
    <dgm:pt modelId="{8872FCA0-4ED9-48FA-AC95-B280941D109D}" type="sibTrans" cxnId="{D6614E3E-44A6-41E6-B93A-B964E744625B}">
      <dgm:prSet/>
      <dgm:spPr/>
      <dgm:t>
        <a:bodyPr/>
        <a:lstStyle/>
        <a:p>
          <a:endParaRPr lang="es-ES"/>
        </a:p>
      </dgm:t>
    </dgm:pt>
    <dgm:pt modelId="{F11D36EA-D73E-41D4-98CB-AB5E6B761DCE}">
      <dgm:prSet/>
      <dgm:spPr/>
      <dgm:t>
        <a:bodyPr/>
        <a:lstStyle/>
        <a:p>
          <a:r>
            <a:rPr lang="es-EC" b="1" smtClean="0"/>
            <a:t>Tipología de investigación</a:t>
          </a:r>
          <a:endParaRPr lang="es-ES" b="1"/>
        </a:p>
      </dgm:t>
    </dgm:pt>
    <dgm:pt modelId="{C72EB5D5-02DF-4E76-8C37-8B1313AA20C7}" type="parTrans" cxnId="{5349119E-9355-4FE4-B8DA-BB78E2616441}">
      <dgm:prSet/>
      <dgm:spPr/>
      <dgm:t>
        <a:bodyPr/>
        <a:lstStyle/>
        <a:p>
          <a:endParaRPr lang="es-ES"/>
        </a:p>
      </dgm:t>
    </dgm:pt>
    <dgm:pt modelId="{D1A3FFF6-F09A-49BE-854E-9D29F6667285}" type="sibTrans" cxnId="{5349119E-9355-4FE4-B8DA-BB78E2616441}">
      <dgm:prSet/>
      <dgm:spPr/>
      <dgm:t>
        <a:bodyPr/>
        <a:lstStyle/>
        <a:p>
          <a:endParaRPr lang="es-ES"/>
        </a:p>
      </dgm:t>
    </dgm:pt>
    <dgm:pt modelId="{F4C972EE-FEA6-4E53-98E2-1219C0D7A197}">
      <dgm:prSet phldrT="[Texto]"/>
      <dgm:spPr/>
      <dgm:t>
        <a:bodyPr/>
        <a:lstStyle/>
        <a:p>
          <a:r>
            <a:rPr lang="es-EC" b="0" dirty="0" smtClean="0"/>
            <a:t>Por su finalidad Aplicada</a:t>
          </a:r>
          <a:r>
            <a:rPr lang="es-EC" b="1" dirty="0" smtClean="0"/>
            <a:t>	</a:t>
          </a:r>
          <a:endParaRPr lang="es-ES" dirty="0"/>
        </a:p>
      </dgm:t>
    </dgm:pt>
    <dgm:pt modelId="{F0885B12-C67A-4745-8B0B-94AD8C591CD7}" type="parTrans" cxnId="{8FB16E9F-1F59-48C2-B118-2EDB91222B9F}">
      <dgm:prSet/>
      <dgm:spPr/>
      <dgm:t>
        <a:bodyPr/>
        <a:lstStyle/>
        <a:p>
          <a:endParaRPr lang="es-ES"/>
        </a:p>
      </dgm:t>
    </dgm:pt>
    <dgm:pt modelId="{47DCCEF8-39B3-42E9-8CE0-DD5441749CE1}" type="sibTrans" cxnId="{8FB16E9F-1F59-48C2-B118-2EDB91222B9F}">
      <dgm:prSet/>
      <dgm:spPr/>
      <dgm:t>
        <a:bodyPr/>
        <a:lstStyle/>
        <a:p>
          <a:endParaRPr lang="es-ES"/>
        </a:p>
      </dgm:t>
    </dgm:pt>
    <dgm:pt modelId="{6D47602D-9D15-45E6-9E3A-E4E1EE996A6F}">
      <dgm:prSet/>
      <dgm:spPr/>
      <dgm:t>
        <a:bodyPr/>
        <a:lstStyle/>
        <a:p>
          <a:r>
            <a:rPr lang="es-EC" dirty="0" smtClean="0"/>
            <a:t>Por las fuentes de información Mixto</a:t>
          </a:r>
          <a:endParaRPr lang="es-ES" dirty="0"/>
        </a:p>
      </dgm:t>
    </dgm:pt>
    <dgm:pt modelId="{73903C9F-6D58-4756-B67C-019099F2FCEA}" type="parTrans" cxnId="{1B662BBD-2F0A-4996-89C4-8A4E2E9CF8ED}">
      <dgm:prSet/>
      <dgm:spPr/>
      <dgm:t>
        <a:bodyPr/>
        <a:lstStyle/>
        <a:p>
          <a:endParaRPr lang="es-ES"/>
        </a:p>
      </dgm:t>
    </dgm:pt>
    <dgm:pt modelId="{E5E2226C-0F7B-4134-A923-2CD5EF94C103}" type="sibTrans" cxnId="{1B662BBD-2F0A-4996-89C4-8A4E2E9CF8ED}">
      <dgm:prSet/>
      <dgm:spPr/>
      <dgm:t>
        <a:bodyPr/>
        <a:lstStyle/>
        <a:p>
          <a:endParaRPr lang="es-ES"/>
        </a:p>
      </dgm:t>
    </dgm:pt>
    <dgm:pt modelId="{9FA14D34-7AB5-493A-8F8A-02ADE95D972C}">
      <dgm:prSet phldrT="[Texto]"/>
      <dgm:spPr/>
      <dgm:t>
        <a:bodyPr/>
        <a:lstStyle/>
        <a:p>
          <a:pPr algn="just"/>
          <a:r>
            <a:rPr lang="es-ES" dirty="0" smtClean="0"/>
            <a:t>combinan al menos un componente cuantitativo y uno cualitativo</a:t>
          </a:r>
          <a:endParaRPr lang="es-ES" dirty="0"/>
        </a:p>
      </dgm:t>
    </dgm:pt>
    <dgm:pt modelId="{1E7B3E1E-5E5D-475E-950E-CE4C1862DF6F}" type="parTrans" cxnId="{2ECBC9DF-171E-4046-AAA2-ED0EFD4D5F9C}">
      <dgm:prSet/>
      <dgm:spPr/>
      <dgm:t>
        <a:bodyPr/>
        <a:lstStyle/>
        <a:p>
          <a:endParaRPr lang="es-ES"/>
        </a:p>
      </dgm:t>
    </dgm:pt>
    <dgm:pt modelId="{A037A350-6274-4E5F-977E-7918F639AB77}" type="sibTrans" cxnId="{2ECBC9DF-171E-4046-AAA2-ED0EFD4D5F9C}">
      <dgm:prSet/>
      <dgm:spPr/>
      <dgm:t>
        <a:bodyPr/>
        <a:lstStyle/>
        <a:p>
          <a:endParaRPr lang="es-ES"/>
        </a:p>
      </dgm:t>
    </dgm:pt>
    <dgm:pt modelId="{B0D65DB0-6A87-4558-B39C-4199AB7131F1}">
      <dgm:prSet phldrT="[Texto]"/>
      <dgm:spPr/>
      <dgm:t>
        <a:bodyPr/>
        <a:lstStyle/>
        <a:p>
          <a:r>
            <a:rPr lang="es-EC" dirty="0" smtClean="0"/>
            <a:t>Instrumentos de recolección de información Varios	</a:t>
          </a:r>
          <a:endParaRPr lang="es-ES" dirty="0"/>
        </a:p>
      </dgm:t>
    </dgm:pt>
    <dgm:pt modelId="{F61F5C83-FB39-4069-BCB8-4A234A23DC80}" type="parTrans" cxnId="{03B81EB3-E256-4ED1-A501-64329B23B3DE}">
      <dgm:prSet/>
      <dgm:spPr/>
      <dgm:t>
        <a:bodyPr/>
        <a:lstStyle/>
        <a:p>
          <a:endParaRPr lang="es-ES"/>
        </a:p>
      </dgm:t>
    </dgm:pt>
    <dgm:pt modelId="{C3725658-C9C0-4FB3-8739-EDE6D446D9F7}" type="sibTrans" cxnId="{03B81EB3-E256-4ED1-A501-64329B23B3DE}">
      <dgm:prSet/>
      <dgm:spPr/>
      <dgm:t>
        <a:bodyPr/>
        <a:lstStyle/>
        <a:p>
          <a:endParaRPr lang="es-ES"/>
        </a:p>
      </dgm:t>
    </dgm:pt>
    <dgm:pt modelId="{37FEC5FF-061A-4255-8BF5-20BDE8760E81}">
      <dgm:prSet phldrT="[Texto]"/>
      <dgm:spPr/>
      <dgm:t>
        <a:bodyPr/>
        <a:lstStyle/>
        <a:p>
          <a:pPr algn="just"/>
          <a:r>
            <a:rPr lang="es-EC" dirty="0" smtClean="0"/>
            <a:t>Encuesta Cerrada</a:t>
          </a:r>
          <a:endParaRPr lang="es-ES" dirty="0"/>
        </a:p>
      </dgm:t>
    </dgm:pt>
    <dgm:pt modelId="{68C92EAD-EFDB-4269-8497-318F76E44783}" type="parTrans" cxnId="{CCEFDD93-3A5E-4DE1-8A15-CFC9B35C112C}">
      <dgm:prSet/>
      <dgm:spPr/>
      <dgm:t>
        <a:bodyPr/>
        <a:lstStyle/>
        <a:p>
          <a:endParaRPr lang="es-ES"/>
        </a:p>
      </dgm:t>
    </dgm:pt>
    <dgm:pt modelId="{46C609EB-5024-493B-835F-628E86AA3EEA}" type="sibTrans" cxnId="{CCEFDD93-3A5E-4DE1-8A15-CFC9B35C112C}">
      <dgm:prSet/>
      <dgm:spPr/>
      <dgm:t>
        <a:bodyPr/>
        <a:lstStyle/>
        <a:p>
          <a:endParaRPr lang="es-ES"/>
        </a:p>
      </dgm:t>
    </dgm:pt>
    <dgm:pt modelId="{6241C28E-E275-4F6B-8619-B8C9F439622D}">
      <dgm:prSet phldrT="[Texto]"/>
      <dgm:spPr/>
      <dgm:t>
        <a:bodyPr/>
        <a:lstStyle/>
        <a:p>
          <a:pPr algn="ctr"/>
          <a:r>
            <a:rPr lang="es-EC" smtClean="0"/>
            <a:t>Entrevista</a:t>
          </a:r>
          <a:endParaRPr lang="es-ES" dirty="0"/>
        </a:p>
      </dgm:t>
    </dgm:pt>
    <dgm:pt modelId="{9C902301-7B42-4896-A241-AABE30978C9B}" type="parTrans" cxnId="{4AAF93AA-669F-4B06-BCA6-7AC2D7A910B4}">
      <dgm:prSet/>
      <dgm:spPr/>
      <dgm:t>
        <a:bodyPr/>
        <a:lstStyle/>
        <a:p>
          <a:endParaRPr lang="es-ES"/>
        </a:p>
      </dgm:t>
    </dgm:pt>
    <dgm:pt modelId="{813A3342-12AB-40D0-8815-F36D86E2C2EE}" type="sibTrans" cxnId="{4AAF93AA-669F-4B06-BCA6-7AC2D7A910B4}">
      <dgm:prSet/>
      <dgm:spPr/>
      <dgm:t>
        <a:bodyPr/>
        <a:lstStyle/>
        <a:p>
          <a:endParaRPr lang="es-ES"/>
        </a:p>
      </dgm:t>
    </dgm:pt>
    <dgm:pt modelId="{31401DD8-48F6-4090-831D-D339EFD35ABB}" type="pres">
      <dgm:prSet presAssocID="{2FE9CF49-9B33-4C8D-AC40-681ECFE5A618}" presName="diagram" presStyleCnt="0">
        <dgm:presLayoutVars>
          <dgm:chPref val="1"/>
          <dgm:dir/>
          <dgm:animOne val="branch"/>
          <dgm:animLvl val="lvl"/>
          <dgm:resizeHandles val="exact"/>
        </dgm:presLayoutVars>
      </dgm:prSet>
      <dgm:spPr/>
      <dgm:t>
        <a:bodyPr/>
        <a:lstStyle/>
        <a:p>
          <a:endParaRPr lang="es-ES"/>
        </a:p>
      </dgm:t>
    </dgm:pt>
    <dgm:pt modelId="{F8BE1252-CFB2-4DBF-A0E7-AC96B415E133}" type="pres">
      <dgm:prSet presAssocID="{F11D36EA-D73E-41D4-98CB-AB5E6B761DCE}" presName="root1" presStyleCnt="0"/>
      <dgm:spPr/>
    </dgm:pt>
    <dgm:pt modelId="{04E24E4E-ADD9-4666-B330-606F52E1ECAD}" type="pres">
      <dgm:prSet presAssocID="{F11D36EA-D73E-41D4-98CB-AB5E6B761DCE}" presName="LevelOneTextNode" presStyleLbl="node0" presStyleIdx="0" presStyleCnt="1">
        <dgm:presLayoutVars>
          <dgm:chPref val="3"/>
        </dgm:presLayoutVars>
      </dgm:prSet>
      <dgm:spPr/>
      <dgm:t>
        <a:bodyPr/>
        <a:lstStyle/>
        <a:p>
          <a:endParaRPr lang="es-ES"/>
        </a:p>
      </dgm:t>
    </dgm:pt>
    <dgm:pt modelId="{1E6A3AE0-CAB9-41A3-B949-6364BF8BDBBE}" type="pres">
      <dgm:prSet presAssocID="{F11D36EA-D73E-41D4-98CB-AB5E6B761DCE}" presName="level2hierChild" presStyleCnt="0"/>
      <dgm:spPr/>
    </dgm:pt>
    <dgm:pt modelId="{A76D71F4-4C89-484D-87B7-09810CFDC6CD}" type="pres">
      <dgm:prSet presAssocID="{F0885B12-C67A-4745-8B0B-94AD8C591CD7}" presName="conn2-1" presStyleLbl="parChTrans1D2" presStyleIdx="0" presStyleCnt="3"/>
      <dgm:spPr/>
      <dgm:t>
        <a:bodyPr/>
        <a:lstStyle/>
        <a:p>
          <a:endParaRPr lang="es-ES"/>
        </a:p>
      </dgm:t>
    </dgm:pt>
    <dgm:pt modelId="{E686560A-8370-46DF-9290-A4E669E27646}" type="pres">
      <dgm:prSet presAssocID="{F0885B12-C67A-4745-8B0B-94AD8C591CD7}" presName="connTx" presStyleLbl="parChTrans1D2" presStyleIdx="0" presStyleCnt="3"/>
      <dgm:spPr/>
      <dgm:t>
        <a:bodyPr/>
        <a:lstStyle/>
        <a:p>
          <a:endParaRPr lang="es-ES"/>
        </a:p>
      </dgm:t>
    </dgm:pt>
    <dgm:pt modelId="{69A75C5B-2B72-4FDC-831D-4C2380A8A0AF}" type="pres">
      <dgm:prSet presAssocID="{F4C972EE-FEA6-4E53-98E2-1219C0D7A197}" presName="root2" presStyleCnt="0"/>
      <dgm:spPr/>
    </dgm:pt>
    <dgm:pt modelId="{D89619F4-E925-48C3-874F-D68799C58E72}" type="pres">
      <dgm:prSet presAssocID="{F4C972EE-FEA6-4E53-98E2-1219C0D7A197}" presName="LevelTwoTextNode" presStyleLbl="node2" presStyleIdx="0" presStyleCnt="3">
        <dgm:presLayoutVars>
          <dgm:chPref val="3"/>
        </dgm:presLayoutVars>
      </dgm:prSet>
      <dgm:spPr/>
      <dgm:t>
        <a:bodyPr/>
        <a:lstStyle/>
        <a:p>
          <a:endParaRPr lang="es-ES"/>
        </a:p>
      </dgm:t>
    </dgm:pt>
    <dgm:pt modelId="{5E225C12-D71E-493A-A83D-093DE3402817}" type="pres">
      <dgm:prSet presAssocID="{F4C972EE-FEA6-4E53-98E2-1219C0D7A197}" presName="level3hierChild" presStyleCnt="0"/>
      <dgm:spPr/>
    </dgm:pt>
    <dgm:pt modelId="{B30C1804-7CC6-49A5-B519-083654DA2576}" type="pres">
      <dgm:prSet presAssocID="{C94E7D42-8CA3-4B2B-97BF-6BBA3E53F0F3}" presName="conn2-1" presStyleLbl="parChTrans1D3" presStyleIdx="0" presStyleCnt="4"/>
      <dgm:spPr/>
      <dgm:t>
        <a:bodyPr/>
        <a:lstStyle/>
        <a:p>
          <a:endParaRPr lang="es-ES"/>
        </a:p>
      </dgm:t>
    </dgm:pt>
    <dgm:pt modelId="{DDBDD0C8-A6E7-432F-90DB-0CB3A9F3DCED}" type="pres">
      <dgm:prSet presAssocID="{C94E7D42-8CA3-4B2B-97BF-6BBA3E53F0F3}" presName="connTx" presStyleLbl="parChTrans1D3" presStyleIdx="0" presStyleCnt="4"/>
      <dgm:spPr/>
      <dgm:t>
        <a:bodyPr/>
        <a:lstStyle/>
        <a:p>
          <a:endParaRPr lang="es-ES"/>
        </a:p>
      </dgm:t>
    </dgm:pt>
    <dgm:pt modelId="{A9C1F6C1-E0C9-402A-B86D-EB40538A1C36}" type="pres">
      <dgm:prSet presAssocID="{F5739198-FB81-4A26-B597-8A86D3C96A7E}" presName="root2" presStyleCnt="0"/>
      <dgm:spPr/>
    </dgm:pt>
    <dgm:pt modelId="{57A157EB-62D3-4A7F-A4ED-EE87D165D8AE}" type="pres">
      <dgm:prSet presAssocID="{F5739198-FB81-4A26-B597-8A86D3C96A7E}" presName="LevelTwoTextNode" presStyleLbl="node3" presStyleIdx="0" presStyleCnt="4">
        <dgm:presLayoutVars>
          <dgm:chPref val="3"/>
        </dgm:presLayoutVars>
      </dgm:prSet>
      <dgm:spPr/>
      <dgm:t>
        <a:bodyPr/>
        <a:lstStyle/>
        <a:p>
          <a:endParaRPr lang="es-ES"/>
        </a:p>
      </dgm:t>
    </dgm:pt>
    <dgm:pt modelId="{CBDE566A-7266-40C2-99E4-3E175D8A341F}" type="pres">
      <dgm:prSet presAssocID="{F5739198-FB81-4A26-B597-8A86D3C96A7E}" presName="level3hierChild" presStyleCnt="0"/>
      <dgm:spPr/>
    </dgm:pt>
    <dgm:pt modelId="{74FD6A2B-9235-4D15-A0F3-229A69F797B3}" type="pres">
      <dgm:prSet presAssocID="{73903C9F-6D58-4756-B67C-019099F2FCEA}" presName="conn2-1" presStyleLbl="parChTrans1D2" presStyleIdx="1" presStyleCnt="3"/>
      <dgm:spPr/>
      <dgm:t>
        <a:bodyPr/>
        <a:lstStyle/>
        <a:p>
          <a:endParaRPr lang="es-ES"/>
        </a:p>
      </dgm:t>
    </dgm:pt>
    <dgm:pt modelId="{23CA5069-A5F1-4372-9DF7-D7C1C56EB629}" type="pres">
      <dgm:prSet presAssocID="{73903C9F-6D58-4756-B67C-019099F2FCEA}" presName="connTx" presStyleLbl="parChTrans1D2" presStyleIdx="1" presStyleCnt="3"/>
      <dgm:spPr/>
      <dgm:t>
        <a:bodyPr/>
        <a:lstStyle/>
        <a:p>
          <a:endParaRPr lang="es-ES"/>
        </a:p>
      </dgm:t>
    </dgm:pt>
    <dgm:pt modelId="{E2C3A298-76D5-4593-AC16-49A2D7D5E074}" type="pres">
      <dgm:prSet presAssocID="{6D47602D-9D15-45E6-9E3A-E4E1EE996A6F}" presName="root2" presStyleCnt="0"/>
      <dgm:spPr/>
    </dgm:pt>
    <dgm:pt modelId="{0BC08922-9623-4084-876C-2A125CDCDD6E}" type="pres">
      <dgm:prSet presAssocID="{6D47602D-9D15-45E6-9E3A-E4E1EE996A6F}" presName="LevelTwoTextNode" presStyleLbl="node2" presStyleIdx="1" presStyleCnt="3">
        <dgm:presLayoutVars>
          <dgm:chPref val="3"/>
        </dgm:presLayoutVars>
      </dgm:prSet>
      <dgm:spPr/>
      <dgm:t>
        <a:bodyPr/>
        <a:lstStyle/>
        <a:p>
          <a:endParaRPr lang="es-ES"/>
        </a:p>
      </dgm:t>
    </dgm:pt>
    <dgm:pt modelId="{322D3F2B-B770-4B14-B16B-2E5113116005}" type="pres">
      <dgm:prSet presAssocID="{6D47602D-9D15-45E6-9E3A-E4E1EE996A6F}" presName="level3hierChild" presStyleCnt="0"/>
      <dgm:spPr/>
    </dgm:pt>
    <dgm:pt modelId="{84176631-286E-4C6E-947A-2AFA26F7F2BC}" type="pres">
      <dgm:prSet presAssocID="{1E7B3E1E-5E5D-475E-950E-CE4C1862DF6F}" presName="conn2-1" presStyleLbl="parChTrans1D3" presStyleIdx="1" presStyleCnt="4"/>
      <dgm:spPr/>
      <dgm:t>
        <a:bodyPr/>
        <a:lstStyle/>
        <a:p>
          <a:endParaRPr lang="es-ES"/>
        </a:p>
      </dgm:t>
    </dgm:pt>
    <dgm:pt modelId="{94FA8499-E034-4074-969D-370B2C840260}" type="pres">
      <dgm:prSet presAssocID="{1E7B3E1E-5E5D-475E-950E-CE4C1862DF6F}" presName="connTx" presStyleLbl="parChTrans1D3" presStyleIdx="1" presStyleCnt="4"/>
      <dgm:spPr/>
      <dgm:t>
        <a:bodyPr/>
        <a:lstStyle/>
        <a:p>
          <a:endParaRPr lang="es-ES"/>
        </a:p>
      </dgm:t>
    </dgm:pt>
    <dgm:pt modelId="{BA20E4C6-A12A-481E-8D7C-7F4728699EEE}" type="pres">
      <dgm:prSet presAssocID="{9FA14D34-7AB5-493A-8F8A-02ADE95D972C}" presName="root2" presStyleCnt="0"/>
      <dgm:spPr/>
    </dgm:pt>
    <dgm:pt modelId="{62149192-B410-4F73-B842-0AD1E46E133B}" type="pres">
      <dgm:prSet presAssocID="{9FA14D34-7AB5-493A-8F8A-02ADE95D972C}" presName="LevelTwoTextNode" presStyleLbl="node3" presStyleIdx="1" presStyleCnt="4">
        <dgm:presLayoutVars>
          <dgm:chPref val="3"/>
        </dgm:presLayoutVars>
      </dgm:prSet>
      <dgm:spPr/>
      <dgm:t>
        <a:bodyPr/>
        <a:lstStyle/>
        <a:p>
          <a:endParaRPr lang="es-ES"/>
        </a:p>
      </dgm:t>
    </dgm:pt>
    <dgm:pt modelId="{36C99D95-0D00-4342-A64D-230817AB2567}" type="pres">
      <dgm:prSet presAssocID="{9FA14D34-7AB5-493A-8F8A-02ADE95D972C}" presName="level3hierChild" presStyleCnt="0"/>
      <dgm:spPr/>
    </dgm:pt>
    <dgm:pt modelId="{3FF9397C-F2AA-4BBE-B172-31977FED17CB}" type="pres">
      <dgm:prSet presAssocID="{F61F5C83-FB39-4069-BCB8-4A234A23DC80}" presName="conn2-1" presStyleLbl="parChTrans1D2" presStyleIdx="2" presStyleCnt="3"/>
      <dgm:spPr/>
      <dgm:t>
        <a:bodyPr/>
        <a:lstStyle/>
        <a:p>
          <a:endParaRPr lang="es-ES"/>
        </a:p>
      </dgm:t>
    </dgm:pt>
    <dgm:pt modelId="{02EF5A4C-ED59-43EE-8835-2A4DC9EA4C66}" type="pres">
      <dgm:prSet presAssocID="{F61F5C83-FB39-4069-BCB8-4A234A23DC80}" presName="connTx" presStyleLbl="parChTrans1D2" presStyleIdx="2" presStyleCnt="3"/>
      <dgm:spPr/>
      <dgm:t>
        <a:bodyPr/>
        <a:lstStyle/>
        <a:p>
          <a:endParaRPr lang="es-ES"/>
        </a:p>
      </dgm:t>
    </dgm:pt>
    <dgm:pt modelId="{AF78C6C7-B337-4F64-84D6-B6AF949FD4E3}" type="pres">
      <dgm:prSet presAssocID="{B0D65DB0-6A87-4558-B39C-4199AB7131F1}" presName="root2" presStyleCnt="0"/>
      <dgm:spPr/>
    </dgm:pt>
    <dgm:pt modelId="{06B2D431-12A2-4D65-9C51-EDB143430E80}" type="pres">
      <dgm:prSet presAssocID="{B0D65DB0-6A87-4558-B39C-4199AB7131F1}" presName="LevelTwoTextNode" presStyleLbl="node2" presStyleIdx="2" presStyleCnt="3">
        <dgm:presLayoutVars>
          <dgm:chPref val="3"/>
        </dgm:presLayoutVars>
      </dgm:prSet>
      <dgm:spPr/>
      <dgm:t>
        <a:bodyPr/>
        <a:lstStyle/>
        <a:p>
          <a:endParaRPr lang="es-ES"/>
        </a:p>
      </dgm:t>
    </dgm:pt>
    <dgm:pt modelId="{B822A41A-A147-4063-9941-401900BC0709}" type="pres">
      <dgm:prSet presAssocID="{B0D65DB0-6A87-4558-B39C-4199AB7131F1}" presName="level3hierChild" presStyleCnt="0"/>
      <dgm:spPr/>
    </dgm:pt>
    <dgm:pt modelId="{7F827C13-3BD1-43EB-B6EA-780630C3CFA3}" type="pres">
      <dgm:prSet presAssocID="{68C92EAD-EFDB-4269-8497-318F76E44783}" presName="conn2-1" presStyleLbl="parChTrans1D3" presStyleIdx="2" presStyleCnt="4"/>
      <dgm:spPr/>
      <dgm:t>
        <a:bodyPr/>
        <a:lstStyle/>
        <a:p>
          <a:endParaRPr lang="es-ES"/>
        </a:p>
      </dgm:t>
    </dgm:pt>
    <dgm:pt modelId="{A7EC2CFD-8100-4931-9819-A3202D34CF44}" type="pres">
      <dgm:prSet presAssocID="{68C92EAD-EFDB-4269-8497-318F76E44783}" presName="connTx" presStyleLbl="parChTrans1D3" presStyleIdx="2" presStyleCnt="4"/>
      <dgm:spPr/>
      <dgm:t>
        <a:bodyPr/>
        <a:lstStyle/>
        <a:p>
          <a:endParaRPr lang="es-ES"/>
        </a:p>
      </dgm:t>
    </dgm:pt>
    <dgm:pt modelId="{BD02547B-3304-467D-9EC1-62481658F4BE}" type="pres">
      <dgm:prSet presAssocID="{37FEC5FF-061A-4255-8BF5-20BDE8760E81}" presName="root2" presStyleCnt="0"/>
      <dgm:spPr/>
    </dgm:pt>
    <dgm:pt modelId="{A9C2A9FC-9FFC-4EDE-BB19-F41B4D31C50F}" type="pres">
      <dgm:prSet presAssocID="{37FEC5FF-061A-4255-8BF5-20BDE8760E81}" presName="LevelTwoTextNode" presStyleLbl="node3" presStyleIdx="2" presStyleCnt="4">
        <dgm:presLayoutVars>
          <dgm:chPref val="3"/>
        </dgm:presLayoutVars>
      </dgm:prSet>
      <dgm:spPr/>
      <dgm:t>
        <a:bodyPr/>
        <a:lstStyle/>
        <a:p>
          <a:endParaRPr lang="es-ES"/>
        </a:p>
      </dgm:t>
    </dgm:pt>
    <dgm:pt modelId="{0EDC6FCB-E6E2-4CFE-83EB-72FFD60BC50B}" type="pres">
      <dgm:prSet presAssocID="{37FEC5FF-061A-4255-8BF5-20BDE8760E81}" presName="level3hierChild" presStyleCnt="0"/>
      <dgm:spPr/>
    </dgm:pt>
    <dgm:pt modelId="{6AA05F09-57F1-42A8-9111-412D72F26E88}" type="pres">
      <dgm:prSet presAssocID="{9C902301-7B42-4896-A241-AABE30978C9B}" presName="conn2-1" presStyleLbl="parChTrans1D3" presStyleIdx="3" presStyleCnt="4"/>
      <dgm:spPr/>
      <dgm:t>
        <a:bodyPr/>
        <a:lstStyle/>
        <a:p>
          <a:endParaRPr lang="es-ES"/>
        </a:p>
      </dgm:t>
    </dgm:pt>
    <dgm:pt modelId="{E3553BEB-4A53-4686-8E07-4DD08F1FC491}" type="pres">
      <dgm:prSet presAssocID="{9C902301-7B42-4896-A241-AABE30978C9B}" presName="connTx" presStyleLbl="parChTrans1D3" presStyleIdx="3" presStyleCnt="4"/>
      <dgm:spPr/>
      <dgm:t>
        <a:bodyPr/>
        <a:lstStyle/>
        <a:p>
          <a:endParaRPr lang="es-ES"/>
        </a:p>
      </dgm:t>
    </dgm:pt>
    <dgm:pt modelId="{8DB8A4D4-D797-441B-8842-E237EFEAAF82}" type="pres">
      <dgm:prSet presAssocID="{6241C28E-E275-4F6B-8619-B8C9F439622D}" presName="root2" presStyleCnt="0"/>
      <dgm:spPr/>
    </dgm:pt>
    <dgm:pt modelId="{952A10CF-C6D9-4237-9829-228A76968FBA}" type="pres">
      <dgm:prSet presAssocID="{6241C28E-E275-4F6B-8619-B8C9F439622D}" presName="LevelTwoTextNode" presStyleLbl="node3" presStyleIdx="3" presStyleCnt="4">
        <dgm:presLayoutVars>
          <dgm:chPref val="3"/>
        </dgm:presLayoutVars>
      </dgm:prSet>
      <dgm:spPr/>
      <dgm:t>
        <a:bodyPr/>
        <a:lstStyle/>
        <a:p>
          <a:endParaRPr lang="es-ES"/>
        </a:p>
      </dgm:t>
    </dgm:pt>
    <dgm:pt modelId="{32F34D7D-D0CF-4208-B8C2-5EFF946BEAAB}" type="pres">
      <dgm:prSet presAssocID="{6241C28E-E275-4F6B-8619-B8C9F439622D}" presName="level3hierChild" presStyleCnt="0"/>
      <dgm:spPr/>
    </dgm:pt>
  </dgm:ptLst>
  <dgm:cxnLst>
    <dgm:cxn modelId="{92AF1F54-CEF5-460B-A475-718CD8E5E07C}" type="presOf" srcId="{9FA14D34-7AB5-493A-8F8A-02ADE95D972C}" destId="{62149192-B410-4F73-B842-0AD1E46E133B}" srcOrd="0" destOrd="0" presId="urn:microsoft.com/office/officeart/2005/8/layout/hierarchy2"/>
    <dgm:cxn modelId="{EF41C8B4-AEBD-4195-9D1C-3618B06A9EDD}" type="presOf" srcId="{1E7B3E1E-5E5D-475E-950E-CE4C1862DF6F}" destId="{84176631-286E-4C6E-947A-2AFA26F7F2BC}" srcOrd="0" destOrd="0" presId="urn:microsoft.com/office/officeart/2005/8/layout/hierarchy2"/>
    <dgm:cxn modelId="{03B81EB3-E256-4ED1-A501-64329B23B3DE}" srcId="{F11D36EA-D73E-41D4-98CB-AB5E6B761DCE}" destId="{B0D65DB0-6A87-4558-B39C-4199AB7131F1}" srcOrd="2" destOrd="0" parTransId="{F61F5C83-FB39-4069-BCB8-4A234A23DC80}" sibTransId="{C3725658-C9C0-4FB3-8739-EDE6D446D9F7}"/>
    <dgm:cxn modelId="{46AA0AC1-5F94-4597-BA58-652672F906C6}" type="presOf" srcId="{37FEC5FF-061A-4255-8BF5-20BDE8760E81}" destId="{A9C2A9FC-9FFC-4EDE-BB19-F41B4D31C50F}" srcOrd="0" destOrd="0" presId="urn:microsoft.com/office/officeart/2005/8/layout/hierarchy2"/>
    <dgm:cxn modelId="{CCEFDD93-3A5E-4DE1-8A15-CFC9B35C112C}" srcId="{B0D65DB0-6A87-4558-B39C-4199AB7131F1}" destId="{37FEC5FF-061A-4255-8BF5-20BDE8760E81}" srcOrd="0" destOrd="0" parTransId="{68C92EAD-EFDB-4269-8497-318F76E44783}" sibTransId="{46C609EB-5024-493B-835F-628E86AA3EEA}"/>
    <dgm:cxn modelId="{0E24F97E-608D-41F9-A381-95DED9A904B4}" type="presOf" srcId="{F4C972EE-FEA6-4E53-98E2-1219C0D7A197}" destId="{D89619F4-E925-48C3-874F-D68799C58E72}" srcOrd="0" destOrd="0" presId="urn:microsoft.com/office/officeart/2005/8/layout/hierarchy2"/>
    <dgm:cxn modelId="{06D1ED79-8FEE-41AC-875F-7AE645362E3D}" type="presOf" srcId="{6D47602D-9D15-45E6-9E3A-E4E1EE996A6F}" destId="{0BC08922-9623-4084-876C-2A125CDCDD6E}" srcOrd="0" destOrd="0" presId="urn:microsoft.com/office/officeart/2005/8/layout/hierarchy2"/>
    <dgm:cxn modelId="{93002AF2-496F-4C01-8013-F58CCC54B607}" type="presOf" srcId="{9C902301-7B42-4896-A241-AABE30978C9B}" destId="{6AA05F09-57F1-42A8-9111-412D72F26E88}" srcOrd="0" destOrd="0" presId="urn:microsoft.com/office/officeart/2005/8/layout/hierarchy2"/>
    <dgm:cxn modelId="{EE47ADD1-B34A-438A-82AF-9B458870B379}" type="presOf" srcId="{68C92EAD-EFDB-4269-8497-318F76E44783}" destId="{7F827C13-3BD1-43EB-B6EA-780630C3CFA3}" srcOrd="0" destOrd="0" presId="urn:microsoft.com/office/officeart/2005/8/layout/hierarchy2"/>
    <dgm:cxn modelId="{E4BEBC27-A362-42CC-AE47-08E7323CA254}" type="presOf" srcId="{C94E7D42-8CA3-4B2B-97BF-6BBA3E53F0F3}" destId="{DDBDD0C8-A6E7-432F-90DB-0CB3A9F3DCED}" srcOrd="1" destOrd="0" presId="urn:microsoft.com/office/officeart/2005/8/layout/hierarchy2"/>
    <dgm:cxn modelId="{88D2185B-BEA7-4C1E-81BA-188A89CCAB49}" type="presOf" srcId="{1E7B3E1E-5E5D-475E-950E-CE4C1862DF6F}" destId="{94FA8499-E034-4074-969D-370B2C840260}" srcOrd="1" destOrd="0" presId="urn:microsoft.com/office/officeart/2005/8/layout/hierarchy2"/>
    <dgm:cxn modelId="{37005F95-50A4-41DA-BB25-41749FB380F9}" type="presOf" srcId="{73903C9F-6D58-4756-B67C-019099F2FCEA}" destId="{74FD6A2B-9235-4D15-A0F3-229A69F797B3}" srcOrd="0" destOrd="0" presId="urn:microsoft.com/office/officeart/2005/8/layout/hierarchy2"/>
    <dgm:cxn modelId="{1B662BBD-2F0A-4996-89C4-8A4E2E9CF8ED}" srcId="{F11D36EA-D73E-41D4-98CB-AB5E6B761DCE}" destId="{6D47602D-9D15-45E6-9E3A-E4E1EE996A6F}" srcOrd="1" destOrd="0" parTransId="{73903C9F-6D58-4756-B67C-019099F2FCEA}" sibTransId="{E5E2226C-0F7B-4134-A923-2CD5EF94C103}"/>
    <dgm:cxn modelId="{9179BD4C-FA78-4F9F-8CFE-9EFC089A56CF}" type="presOf" srcId="{F5739198-FB81-4A26-B597-8A86D3C96A7E}" destId="{57A157EB-62D3-4A7F-A4ED-EE87D165D8AE}" srcOrd="0" destOrd="0" presId="urn:microsoft.com/office/officeart/2005/8/layout/hierarchy2"/>
    <dgm:cxn modelId="{9B6D4E00-D38A-4175-8872-06157FB768BB}" type="presOf" srcId="{2FE9CF49-9B33-4C8D-AC40-681ECFE5A618}" destId="{31401DD8-48F6-4090-831D-D339EFD35ABB}" srcOrd="0" destOrd="0" presId="urn:microsoft.com/office/officeart/2005/8/layout/hierarchy2"/>
    <dgm:cxn modelId="{D6614E3E-44A6-41E6-B93A-B964E744625B}" srcId="{F4C972EE-FEA6-4E53-98E2-1219C0D7A197}" destId="{F5739198-FB81-4A26-B597-8A86D3C96A7E}" srcOrd="0" destOrd="0" parTransId="{C94E7D42-8CA3-4B2B-97BF-6BBA3E53F0F3}" sibTransId="{8872FCA0-4ED9-48FA-AC95-B280941D109D}"/>
    <dgm:cxn modelId="{7657AA57-335E-4BB3-B9DD-99D7249D4FDD}" type="presOf" srcId="{73903C9F-6D58-4756-B67C-019099F2FCEA}" destId="{23CA5069-A5F1-4372-9DF7-D7C1C56EB629}" srcOrd="1" destOrd="0" presId="urn:microsoft.com/office/officeart/2005/8/layout/hierarchy2"/>
    <dgm:cxn modelId="{295DBDE5-2CAE-4B32-8A83-C2EA5F67FE33}" type="presOf" srcId="{F61F5C83-FB39-4069-BCB8-4A234A23DC80}" destId="{3FF9397C-F2AA-4BBE-B172-31977FED17CB}" srcOrd="0" destOrd="0" presId="urn:microsoft.com/office/officeart/2005/8/layout/hierarchy2"/>
    <dgm:cxn modelId="{F1C4F921-269B-4937-ADA3-6034CBAC0D96}" type="presOf" srcId="{B0D65DB0-6A87-4558-B39C-4199AB7131F1}" destId="{06B2D431-12A2-4D65-9C51-EDB143430E80}" srcOrd="0" destOrd="0" presId="urn:microsoft.com/office/officeart/2005/8/layout/hierarchy2"/>
    <dgm:cxn modelId="{EE329A57-9EFE-4F72-82F0-A786581E4A08}" type="presOf" srcId="{F0885B12-C67A-4745-8B0B-94AD8C591CD7}" destId="{E686560A-8370-46DF-9290-A4E669E27646}" srcOrd="1" destOrd="0" presId="urn:microsoft.com/office/officeart/2005/8/layout/hierarchy2"/>
    <dgm:cxn modelId="{72395FA9-5915-43E8-93CA-012421045143}" type="presOf" srcId="{68C92EAD-EFDB-4269-8497-318F76E44783}" destId="{A7EC2CFD-8100-4931-9819-A3202D34CF44}" srcOrd="1" destOrd="0" presId="urn:microsoft.com/office/officeart/2005/8/layout/hierarchy2"/>
    <dgm:cxn modelId="{15976E88-E369-4B64-9E65-8BFAB9AC14FB}" type="presOf" srcId="{F61F5C83-FB39-4069-BCB8-4A234A23DC80}" destId="{02EF5A4C-ED59-43EE-8835-2A4DC9EA4C66}" srcOrd="1" destOrd="0" presId="urn:microsoft.com/office/officeart/2005/8/layout/hierarchy2"/>
    <dgm:cxn modelId="{8FB16E9F-1F59-48C2-B118-2EDB91222B9F}" srcId="{F11D36EA-D73E-41D4-98CB-AB5E6B761DCE}" destId="{F4C972EE-FEA6-4E53-98E2-1219C0D7A197}" srcOrd="0" destOrd="0" parTransId="{F0885B12-C67A-4745-8B0B-94AD8C591CD7}" sibTransId="{47DCCEF8-39B3-42E9-8CE0-DD5441749CE1}"/>
    <dgm:cxn modelId="{2D377EC5-EAC7-4959-B1E1-2C90F9F6AE27}" type="presOf" srcId="{F0885B12-C67A-4745-8B0B-94AD8C591CD7}" destId="{A76D71F4-4C89-484D-87B7-09810CFDC6CD}" srcOrd="0" destOrd="0" presId="urn:microsoft.com/office/officeart/2005/8/layout/hierarchy2"/>
    <dgm:cxn modelId="{2ECBC9DF-171E-4046-AAA2-ED0EFD4D5F9C}" srcId="{6D47602D-9D15-45E6-9E3A-E4E1EE996A6F}" destId="{9FA14D34-7AB5-493A-8F8A-02ADE95D972C}" srcOrd="0" destOrd="0" parTransId="{1E7B3E1E-5E5D-475E-950E-CE4C1862DF6F}" sibTransId="{A037A350-6274-4E5F-977E-7918F639AB77}"/>
    <dgm:cxn modelId="{CC1230E8-B41A-44CD-9E76-F1FE891E4BC2}" type="presOf" srcId="{6241C28E-E275-4F6B-8619-B8C9F439622D}" destId="{952A10CF-C6D9-4237-9829-228A76968FBA}" srcOrd="0" destOrd="0" presId="urn:microsoft.com/office/officeart/2005/8/layout/hierarchy2"/>
    <dgm:cxn modelId="{5349119E-9355-4FE4-B8DA-BB78E2616441}" srcId="{2FE9CF49-9B33-4C8D-AC40-681ECFE5A618}" destId="{F11D36EA-D73E-41D4-98CB-AB5E6B761DCE}" srcOrd="0" destOrd="0" parTransId="{C72EB5D5-02DF-4E76-8C37-8B1313AA20C7}" sibTransId="{D1A3FFF6-F09A-49BE-854E-9D29F6667285}"/>
    <dgm:cxn modelId="{4AAF93AA-669F-4B06-BCA6-7AC2D7A910B4}" srcId="{B0D65DB0-6A87-4558-B39C-4199AB7131F1}" destId="{6241C28E-E275-4F6B-8619-B8C9F439622D}" srcOrd="1" destOrd="0" parTransId="{9C902301-7B42-4896-A241-AABE30978C9B}" sibTransId="{813A3342-12AB-40D0-8815-F36D86E2C2EE}"/>
    <dgm:cxn modelId="{66D59850-D097-4D65-9448-DCBED8C0FC63}" type="presOf" srcId="{9C902301-7B42-4896-A241-AABE30978C9B}" destId="{E3553BEB-4A53-4686-8E07-4DD08F1FC491}" srcOrd="1" destOrd="0" presId="urn:microsoft.com/office/officeart/2005/8/layout/hierarchy2"/>
    <dgm:cxn modelId="{3500B42D-E96F-4654-BDC1-C03DD9A6CEA8}" type="presOf" srcId="{F11D36EA-D73E-41D4-98CB-AB5E6B761DCE}" destId="{04E24E4E-ADD9-4666-B330-606F52E1ECAD}" srcOrd="0" destOrd="0" presId="urn:microsoft.com/office/officeart/2005/8/layout/hierarchy2"/>
    <dgm:cxn modelId="{11A5C6DF-DFBD-49DE-9BDB-3169B6519898}" type="presOf" srcId="{C94E7D42-8CA3-4B2B-97BF-6BBA3E53F0F3}" destId="{B30C1804-7CC6-49A5-B519-083654DA2576}" srcOrd="0" destOrd="0" presId="urn:microsoft.com/office/officeart/2005/8/layout/hierarchy2"/>
    <dgm:cxn modelId="{F75A6E4C-F4FA-4A93-88D4-113D614676E0}" type="presParOf" srcId="{31401DD8-48F6-4090-831D-D339EFD35ABB}" destId="{F8BE1252-CFB2-4DBF-A0E7-AC96B415E133}" srcOrd="0" destOrd="0" presId="urn:microsoft.com/office/officeart/2005/8/layout/hierarchy2"/>
    <dgm:cxn modelId="{94C68A8E-BDAD-45C9-84C9-2A87B70423E7}" type="presParOf" srcId="{F8BE1252-CFB2-4DBF-A0E7-AC96B415E133}" destId="{04E24E4E-ADD9-4666-B330-606F52E1ECAD}" srcOrd="0" destOrd="0" presId="urn:microsoft.com/office/officeart/2005/8/layout/hierarchy2"/>
    <dgm:cxn modelId="{A116AF79-C804-4580-ADE9-F22F4458AF26}" type="presParOf" srcId="{F8BE1252-CFB2-4DBF-A0E7-AC96B415E133}" destId="{1E6A3AE0-CAB9-41A3-B949-6364BF8BDBBE}" srcOrd="1" destOrd="0" presId="urn:microsoft.com/office/officeart/2005/8/layout/hierarchy2"/>
    <dgm:cxn modelId="{72A46FE7-41CC-46F1-95BE-8CFF3DCFFCEC}" type="presParOf" srcId="{1E6A3AE0-CAB9-41A3-B949-6364BF8BDBBE}" destId="{A76D71F4-4C89-484D-87B7-09810CFDC6CD}" srcOrd="0" destOrd="0" presId="urn:microsoft.com/office/officeart/2005/8/layout/hierarchy2"/>
    <dgm:cxn modelId="{44CC1AE7-A984-498D-A2CF-520C1E0F3E6A}" type="presParOf" srcId="{A76D71F4-4C89-484D-87B7-09810CFDC6CD}" destId="{E686560A-8370-46DF-9290-A4E669E27646}" srcOrd="0" destOrd="0" presId="urn:microsoft.com/office/officeart/2005/8/layout/hierarchy2"/>
    <dgm:cxn modelId="{CF5158F4-9815-4EBC-B633-3552290851A8}" type="presParOf" srcId="{1E6A3AE0-CAB9-41A3-B949-6364BF8BDBBE}" destId="{69A75C5B-2B72-4FDC-831D-4C2380A8A0AF}" srcOrd="1" destOrd="0" presId="urn:microsoft.com/office/officeart/2005/8/layout/hierarchy2"/>
    <dgm:cxn modelId="{105034DE-D9C0-49D8-B5F6-963127CD5D13}" type="presParOf" srcId="{69A75C5B-2B72-4FDC-831D-4C2380A8A0AF}" destId="{D89619F4-E925-48C3-874F-D68799C58E72}" srcOrd="0" destOrd="0" presId="urn:microsoft.com/office/officeart/2005/8/layout/hierarchy2"/>
    <dgm:cxn modelId="{A835D68C-CE8B-47EA-A191-9236878036A8}" type="presParOf" srcId="{69A75C5B-2B72-4FDC-831D-4C2380A8A0AF}" destId="{5E225C12-D71E-493A-A83D-093DE3402817}" srcOrd="1" destOrd="0" presId="urn:microsoft.com/office/officeart/2005/8/layout/hierarchy2"/>
    <dgm:cxn modelId="{E6A2990E-0B83-4C90-AD62-095A9EC7C1DD}" type="presParOf" srcId="{5E225C12-D71E-493A-A83D-093DE3402817}" destId="{B30C1804-7CC6-49A5-B519-083654DA2576}" srcOrd="0" destOrd="0" presId="urn:microsoft.com/office/officeart/2005/8/layout/hierarchy2"/>
    <dgm:cxn modelId="{1DE90791-6255-4259-AA07-B95B439B732E}" type="presParOf" srcId="{B30C1804-7CC6-49A5-B519-083654DA2576}" destId="{DDBDD0C8-A6E7-432F-90DB-0CB3A9F3DCED}" srcOrd="0" destOrd="0" presId="urn:microsoft.com/office/officeart/2005/8/layout/hierarchy2"/>
    <dgm:cxn modelId="{22433FA0-A4B7-46EA-A7C3-A56FD13E8ED7}" type="presParOf" srcId="{5E225C12-D71E-493A-A83D-093DE3402817}" destId="{A9C1F6C1-E0C9-402A-B86D-EB40538A1C36}" srcOrd="1" destOrd="0" presId="urn:microsoft.com/office/officeart/2005/8/layout/hierarchy2"/>
    <dgm:cxn modelId="{057F8049-B9D4-413B-8155-1055254D223F}" type="presParOf" srcId="{A9C1F6C1-E0C9-402A-B86D-EB40538A1C36}" destId="{57A157EB-62D3-4A7F-A4ED-EE87D165D8AE}" srcOrd="0" destOrd="0" presId="urn:microsoft.com/office/officeart/2005/8/layout/hierarchy2"/>
    <dgm:cxn modelId="{793E30C8-DA1E-4803-97D0-BD4B58E43848}" type="presParOf" srcId="{A9C1F6C1-E0C9-402A-B86D-EB40538A1C36}" destId="{CBDE566A-7266-40C2-99E4-3E175D8A341F}" srcOrd="1" destOrd="0" presId="urn:microsoft.com/office/officeart/2005/8/layout/hierarchy2"/>
    <dgm:cxn modelId="{82E2B17A-1A7D-4404-8FBE-163CCBEFCC0C}" type="presParOf" srcId="{1E6A3AE0-CAB9-41A3-B949-6364BF8BDBBE}" destId="{74FD6A2B-9235-4D15-A0F3-229A69F797B3}" srcOrd="2" destOrd="0" presId="urn:microsoft.com/office/officeart/2005/8/layout/hierarchy2"/>
    <dgm:cxn modelId="{C290BFF9-36BE-4830-8B7D-A57049D7BE94}" type="presParOf" srcId="{74FD6A2B-9235-4D15-A0F3-229A69F797B3}" destId="{23CA5069-A5F1-4372-9DF7-D7C1C56EB629}" srcOrd="0" destOrd="0" presId="urn:microsoft.com/office/officeart/2005/8/layout/hierarchy2"/>
    <dgm:cxn modelId="{039D997E-227B-42F1-9613-4B7628FBBF2A}" type="presParOf" srcId="{1E6A3AE0-CAB9-41A3-B949-6364BF8BDBBE}" destId="{E2C3A298-76D5-4593-AC16-49A2D7D5E074}" srcOrd="3" destOrd="0" presId="urn:microsoft.com/office/officeart/2005/8/layout/hierarchy2"/>
    <dgm:cxn modelId="{937D3EED-838F-46A2-8B36-4CA19F2E0A16}" type="presParOf" srcId="{E2C3A298-76D5-4593-AC16-49A2D7D5E074}" destId="{0BC08922-9623-4084-876C-2A125CDCDD6E}" srcOrd="0" destOrd="0" presId="urn:microsoft.com/office/officeart/2005/8/layout/hierarchy2"/>
    <dgm:cxn modelId="{32A192FF-BBEE-4F78-8BF8-5119BE2F564B}" type="presParOf" srcId="{E2C3A298-76D5-4593-AC16-49A2D7D5E074}" destId="{322D3F2B-B770-4B14-B16B-2E5113116005}" srcOrd="1" destOrd="0" presId="urn:microsoft.com/office/officeart/2005/8/layout/hierarchy2"/>
    <dgm:cxn modelId="{9F19B81A-3FD4-40C3-833F-5BADC987B0EC}" type="presParOf" srcId="{322D3F2B-B770-4B14-B16B-2E5113116005}" destId="{84176631-286E-4C6E-947A-2AFA26F7F2BC}" srcOrd="0" destOrd="0" presId="urn:microsoft.com/office/officeart/2005/8/layout/hierarchy2"/>
    <dgm:cxn modelId="{46086E82-415B-4F5C-B71F-F3E1D7FB900C}" type="presParOf" srcId="{84176631-286E-4C6E-947A-2AFA26F7F2BC}" destId="{94FA8499-E034-4074-969D-370B2C840260}" srcOrd="0" destOrd="0" presId="urn:microsoft.com/office/officeart/2005/8/layout/hierarchy2"/>
    <dgm:cxn modelId="{21CB990F-F614-4E7E-AC30-4325A5A9267B}" type="presParOf" srcId="{322D3F2B-B770-4B14-B16B-2E5113116005}" destId="{BA20E4C6-A12A-481E-8D7C-7F4728699EEE}" srcOrd="1" destOrd="0" presId="urn:microsoft.com/office/officeart/2005/8/layout/hierarchy2"/>
    <dgm:cxn modelId="{468FD016-5438-4648-B51E-B4AFA2EBE9B6}" type="presParOf" srcId="{BA20E4C6-A12A-481E-8D7C-7F4728699EEE}" destId="{62149192-B410-4F73-B842-0AD1E46E133B}" srcOrd="0" destOrd="0" presId="urn:microsoft.com/office/officeart/2005/8/layout/hierarchy2"/>
    <dgm:cxn modelId="{0D82AB47-84E9-497B-92EB-C29F8581A205}" type="presParOf" srcId="{BA20E4C6-A12A-481E-8D7C-7F4728699EEE}" destId="{36C99D95-0D00-4342-A64D-230817AB2567}" srcOrd="1" destOrd="0" presId="urn:microsoft.com/office/officeart/2005/8/layout/hierarchy2"/>
    <dgm:cxn modelId="{720C6464-48D3-4DD9-BB08-FD2230549CA3}" type="presParOf" srcId="{1E6A3AE0-CAB9-41A3-B949-6364BF8BDBBE}" destId="{3FF9397C-F2AA-4BBE-B172-31977FED17CB}" srcOrd="4" destOrd="0" presId="urn:microsoft.com/office/officeart/2005/8/layout/hierarchy2"/>
    <dgm:cxn modelId="{4D1C2E09-A412-4D40-AAC3-DEEDA62D5023}" type="presParOf" srcId="{3FF9397C-F2AA-4BBE-B172-31977FED17CB}" destId="{02EF5A4C-ED59-43EE-8835-2A4DC9EA4C66}" srcOrd="0" destOrd="0" presId="urn:microsoft.com/office/officeart/2005/8/layout/hierarchy2"/>
    <dgm:cxn modelId="{BD9FD7C3-B4CD-4B8F-B4BE-3208FB27FE0B}" type="presParOf" srcId="{1E6A3AE0-CAB9-41A3-B949-6364BF8BDBBE}" destId="{AF78C6C7-B337-4F64-84D6-B6AF949FD4E3}" srcOrd="5" destOrd="0" presId="urn:microsoft.com/office/officeart/2005/8/layout/hierarchy2"/>
    <dgm:cxn modelId="{99BAE073-CC84-4FCA-97BF-A4E0B3648AC6}" type="presParOf" srcId="{AF78C6C7-B337-4F64-84D6-B6AF949FD4E3}" destId="{06B2D431-12A2-4D65-9C51-EDB143430E80}" srcOrd="0" destOrd="0" presId="urn:microsoft.com/office/officeart/2005/8/layout/hierarchy2"/>
    <dgm:cxn modelId="{FE0534AD-070B-4BA0-A7ED-A28F9683D040}" type="presParOf" srcId="{AF78C6C7-B337-4F64-84D6-B6AF949FD4E3}" destId="{B822A41A-A147-4063-9941-401900BC0709}" srcOrd="1" destOrd="0" presId="urn:microsoft.com/office/officeart/2005/8/layout/hierarchy2"/>
    <dgm:cxn modelId="{4F309B9B-3B3D-45FB-86C1-102921B25536}" type="presParOf" srcId="{B822A41A-A147-4063-9941-401900BC0709}" destId="{7F827C13-3BD1-43EB-B6EA-780630C3CFA3}" srcOrd="0" destOrd="0" presId="urn:microsoft.com/office/officeart/2005/8/layout/hierarchy2"/>
    <dgm:cxn modelId="{9E2D48CE-52D5-4101-9553-196DEBA96B27}" type="presParOf" srcId="{7F827C13-3BD1-43EB-B6EA-780630C3CFA3}" destId="{A7EC2CFD-8100-4931-9819-A3202D34CF44}" srcOrd="0" destOrd="0" presId="urn:microsoft.com/office/officeart/2005/8/layout/hierarchy2"/>
    <dgm:cxn modelId="{080C20A5-EAB0-40BC-BB83-E09464BF963B}" type="presParOf" srcId="{B822A41A-A147-4063-9941-401900BC0709}" destId="{BD02547B-3304-467D-9EC1-62481658F4BE}" srcOrd="1" destOrd="0" presId="urn:microsoft.com/office/officeart/2005/8/layout/hierarchy2"/>
    <dgm:cxn modelId="{EA694DA4-EE65-41C3-BB15-47F3C7C46294}" type="presParOf" srcId="{BD02547B-3304-467D-9EC1-62481658F4BE}" destId="{A9C2A9FC-9FFC-4EDE-BB19-F41B4D31C50F}" srcOrd="0" destOrd="0" presId="urn:microsoft.com/office/officeart/2005/8/layout/hierarchy2"/>
    <dgm:cxn modelId="{87F70031-2B0D-4FFA-AB8D-6291BE150A43}" type="presParOf" srcId="{BD02547B-3304-467D-9EC1-62481658F4BE}" destId="{0EDC6FCB-E6E2-4CFE-83EB-72FFD60BC50B}" srcOrd="1" destOrd="0" presId="urn:microsoft.com/office/officeart/2005/8/layout/hierarchy2"/>
    <dgm:cxn modelId="{875BC588-F623-4E96-8B55-4A924131E80A}" type="presParOf" srcId="{B822A41A-A147-4063-9941-401900BC0709}" destId="{6AA05F09-57F1-42A8-9111-412D72F26E88}" srcOrd="2" destOrd="0" presId="urn:microsoft.com/office/officeart/2005/8/layout/hierarchy2"/>
    <dgm:cxn modelId="{61D4044A-D263-4A4B-8990-CA9D480E117B}" type="presParOf" srcId="{6AA05F09-57F1-42A8-9111-412D72F26E88}" destId="{E3553BEB-4A53-4686-8E07-4DD08F1FC491}" srcOrd="0" destOrd="0" presId="urn:microsoft.com/office/officeart/2005/8/layout/hierarchy2"/>
    <dgm:cxn modelId="{E67FBE77-A036-41F3-9AAD-AB6BFD72C2B6}" type="presParOf" srcId="{B822A41A-A147-4063-9941-401900BC0709}" destId="{8DB8A4D4-D797-441B-8842-E237EFEAAF82}" srcOrd="3" destOrd="0" presId="urn:microsoft.com/office/officeart/2005/8/layout/hierarchy2"/>
    <dgm:cxn modelId="{FF33B6FE-C66A-43F0-8898-DC366B589938}" type="presParOf" srcId="{8DB8A4D4-D797-441B-8842-E237EFEAAF82}" destId="{952A10CF-C6D9-4237-9829-228A76968FBA}" srcOrd="0" destOrd="0" presId="urn:microsoft.com/office/officeart/2005/8/layout/hierarchy2"/>
    <dgm:cxn modelId="{6229A02D-8BD3-431D-ABE5-90DCAEA81E90}" type="presParOf" srcId="{8DB8A4D4-D797-441B-8842-E237EFEAAF82}" destId="{32F34D7D-D0CF-4208-B8C2-5EFF946BEAA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159D5E-38A3-4C6B-BA75-F5B8E926F8D4}" type="doc">
      <dgm:prSet loTypeId="urn:microsoft.com/office/officeart/2008/layout/HorizontalMultiLevelHierarchy" loCatId="hierarchy" qsTypeId="urn:microsoft.com/office/officeart/2005/8/quickstyle/simple3" qsCatId="simple" csTypeId="urn:microsoft.com/office/officeart/2005/8/colors/colorful1" csCatId="colorful" phldr="1"/>
      <dgm:spPr/>
      <dgm:t>
        <a:bodyPr/>
        <a:lstStyle/>
        <a:p>
          <a:endParaRPr lang="es-ES"/>
        </a:p>
      </dgm:t>
    </dgm:pt>
    <dgm:pt modelId="{802D4841-D2A9-4100-8755-9C6E21CD522D}">
      <dgm:prSet phldrT="[Texto]" custT="1"/>
      <dgm:spPr/>
      <dgm:t>
        <a:bodyPr/>
        <a:lstStyle/>
        <a:p>
          <a:r>
            <a:rPr lang="es-EC" sz="1600" b="1" dirty="0" smtClean="0"/>
            <a:t>Rentabilidad y Liquidez</a:t>
          </a:r>
          <a:endParaRPr lang="es-ES" sz="1600" dirty="0"/>
        </a:p>
      </dgm:t>
    </dgm:pt>
    <dgm:pt modelId="{AC779F4A-B868-48E4-AD78-3BD593FB84E6}" type="parTrans" cxnId="{D696D796-6849-4968-BE8A-982600C8D7B0}">
      <dgm:prSet/>
      <dgm:spPr/>
      <dgm:t>
        <a:bodyPr/>
        <a:lstStyle/>
        <a:p>
          <a:endParaRPr lang="es-ES" sz="1400"/>
        </a:p>
      </dgm:t>
    </dgm:pt>
    <dgm:pt modelId="{10FE55B8-7022-4576-A9FA-80E583FE41B8}" type="sibTrans" cxnId="{D696D796-6849-4968-BE8A-982600C8D7B0}">
      <dgm:prSet/>
      <dgm:spPr/>
      <dgm:t>
        <a:bodyPr/>
        <a:lstStyle/>
        <a:p>
          <a:endParaRPr lang="es-ES" sz="1400"/>
        </a:p>
      </dgm:t>
    </dgm:pt>
    <dgm:pt modelId="{FE1F03F7-DE32-42C6-9AEB-DAA57F2B17B6}">
      <dgm:prSet phldrT="[Texto]" custT="1"/>
      <dgm:spPr/>
      <dgm:t>
        <a:bodyPr/>
        <a:lstStyle/>
        <a:p>
          <a:r>
            <a:rPr lang="es-EC" sz="1400" dirty="0" smtClean="0"/>
            <a:t>Rentabilidad</a:t>
          </a:r>
          <a:endParaRPr lang="es-ES" sz="1400" dirty="0"/>
        </a:p>
      </dgm:t>
    </dgm:pt>
    <dgm:pt modelId="{E08181AF-CB0E-4700-B706-7D1E6707A746}" type="parTrans" cxnId="{1211E7C3-EB57-4961-B05A-9A0E71185D8A}">
      <dgm:prSet custT="1"/>
      <dgm:spPr/>
      <dgm:t>
        <a:bodyPr/>
        <a:lstStyle/>
        <a:p>
          <a:endParaRPr lang="es-ES" sz="1400"/>
        </a:p>
      </dgm:t>
    </dgm:pt>
    <dgm:pt modelId="{3ACCFE9C-72AF-4E67-B221-D676CC33DF3C}" type="sibTrans" cxnId="{1211E7C3-EB57-4961-B05A-9A0E71185D8A}">
      <dgm:prSet/>
      <dgm:spPr/>
      <dgm:t>
        <a:bodyPr/>
        <a:lstStyle/>
        <a:p>
          <a:endParaRPr lang="es-ES" sz="1400"/>
        </a:p>
      </dgm:t>
    </dgm:pt>
    <dgm:pt modelId="{A7596F84-0ED7-40DA-855B-08F47FCAE55F}">
      <dgm:prSet phldrT="[Texto]" custT="1"/>
      <dgm:spPr/>
      <dgm:t>
        <a:bodyPr/>
        <a:lstStyle/>
        <a:p>
          <a:r>
            <a:rPr lang="es-EC" sz="1400" dirty="0" smtClean="0"/>
            <a:t>Liquidez</a:t>
          </a:r>
          <a:endParaRPr lang="es-ES" sz="1400" dirty="0"/>
        </a:p>
      </dgm:t>
    </dgm:pt>
    <dgm:pt modelId="{F2E55666-C2A8-4E61-B859-EA7CCE881C9D}" type="parTrans" cxnId="{AE79B4CA-C4FC-457A-92A6-477E9894874F}">
      <dgm:prSet custT="1"/>
      <dgm:spPr/>
      <dgm:t>
        <a:bodyPr/>
        <a:lstStyle/>
        <a:p>
          <a:endParaRPr lang="es-ES" sz="1400"/>
        </a:p>
      </dgm:t>
    </dgm:pt>
    <dgm:pt modelId="{24602A05-6637-4D4F-9F00-84EFCDE19282}" type="sibTrans" cxnId="{AE79B4CA-C4FC-457A-92A6-477E9894874F}">
      <dgm:prSet/>
      <dgm:spPr/>
      <dgm:t>
        <a:bodyPr/>
        <a:lstStyle/>
        <a:p>
          <a:endParaRPr lang="es-ES" sz="1400"/>
        </a:p>
      </dgm:t>
    </dgm:pt>
    <dgm:pt modelId="{5F4591A7-2592-4253-9F82-AD572B429CCE}" type="pres">
      <dgm:prSet presAssocID="{A9159D5E-38A3-4C6B-BA75-F5B8E926F8D4}" presName="Name0" presStyleCnt="0">
        <dgm:presLayoutVars>
          <dgm:chPref val="1"/>
          <dgm:dir/>
          <dgm:animOne val="branch"/>
          <dgm:animLvl val="lvl"/>
          <dgm:resizeHandles val="exact"/>
        </dgm:presLayoutVars>
      </dgm:prSet>
      <dgm:spPr/>
      <dgm:t>
        <a:bodyPr/>
        <a:lstStyle/>
        <a:p>
          <a:endParaRPr lang="es-ES"/>
        </a:p>
      </dgm:t>
    </dgm:pt>
    <dgm:pt modelId="{2FF36312-E0BB-4D6D-8661-F26CC297E6AE}" type="pres">
      <dgm:prSet presAssocID="{802D4841-D2A9-4100-8755-9C6E21CD522D}" presName="root1" presStyleCnt="0"/>
      <dgm:spPr/>
    </dgm:pt>
    <dgm:pt modelId="{D9FD60A2-6D30-4E19-AE2E-4C49133DE7E4}" type="pres">
      <dgm:prSet presAssocID="{802D4841-D2A9-4100-8755-9C6E21CD522D}" presName="LevelOneTextNode" presStyleLbl="node0" presStyleIdx="0" presStyleCnt="1" custScaleX="60565">
        <dgm:presLayoutVars>
          <dgm:chPref val="3"/>
        </dgm:presLayoutVars>
      </dgm:prSet>
      <dgm:spPr/>
      <dgm:t>
        <a:bodyPr/>
        <a:lstStyle/>
        <a:p>
          <a:endParaRPr lang="es-ES"/>
        </a:p>
      </dgm:t>
    </dgm:pt>
    <dgm:pt modelId="{9EDCAB46-6F72-4EB5-A5DC-55A036DFE513}" type="pres">
      <dgm:prSet presAssocID="{802D4841-D2A9-4100-8755-9C6E21CD522D}" presName="level2hierChild" presStyleCnt="0"/>
      <dgm:spPr/>
    </dgm:pt>
    <dgm:pt modelId="{9B7E3697-D1BE-4435-9156-F23C7D8CFD31}" type="pres">
      <dgm:prSet presAssocID="{E08181AF-CB0E-4700-B706-7D1E6707A746}" presName="conn2-1" presStyleLbl="parChTrans1D2" presStyleIdx="0" presStyleCnt="2"/>
      <dgm:spPr/>
      <dgm:t>
        <a:bodyPr/>
        <a:lstStyle/>
        <a:p>
          <a:endParaRPr lang="es-ES"/>
        </a:p>
      </dgm:t>
    </dgm:pt>
    <dgm:pt modelId="{EA824136-1887-4EFA-A31C-0F5A0C039616}" type="pres">
      <dgm:prSet presAssocID="{E08181AF-CB0E-4700-B706-7D1E6707A746}" presName="connTx" presStyleLbl="parChTrans1D2" presStyleIdx="0" presStyleCnt="2"/>
      <dgm:spPr/>
      <dgm:t>
        <a:bodyPr/>
        <a:lstStyle/>
        <a:p>
          <a:endParaRPr lang="es-ES"/>
        </a:p>
      </dgm:t>
    </dgm:pt>
    <dgm:pt modelId="{C90CCB05-19C5-4241-AD3A-18491C5F9D6C}" type="pres">
      <dgm:prSet presAssocID="{FE1F03F7-DE32-42C6-9AEB-DAA57F2B17B6}" presName="root2" presStyleCnt="0"/>
      <dgm:spPr/>
    </dgm:pt>
    <dgm:pt modelId="{4173AC57-278F-4110-B35F-BF842F89308E}" type="pres">
      <dgm:prSet presAssocID="{FE1F03F7-DE32-42C6-9AEB-DAA57F2B17B6}" presName="LevelTwoTextNode" presStyleLbl="node2" presStyleIdx="0" presStyleCnt="2" custScaleX="60790" custLinFactY="-21507" custLinFactNeighborY="-100000">
        <dgm:presLayoutVars>
          <dgm:chPref val="3"/>
        </dgm:presLayoutVars>
      </dgm:prSet>
      <dgm:spPr/>
      <dgm:t>
        <a:bodyPr/>
        <a:lstStyle/>
        <a:p>
          <a:endParaRPr lang="es-ES"/>
        </a:p>
      </dgm:t>
    </dgm:pt>
    <dgm:pt modelId="{BF315BEB-2D1F-483D-AFA1-F8EBE2EF7F7A}" type="pres">
      <dgm:prSet presAssocID="{FE1F03F7-DE32-42C6-9AEB-DAA57F2B17B6}" presName="level3hierChild" presStyleCnt="0"/>
      <dgm:spPr/>
    </dgm:pt>
    <dgm:pt modelId="{A1D4BCA9-B22F-4FC3-AAA8-BFEC6A9F0BB7}" type="pres">
      <dgm:prSet presAssocID="{F2E55666-C2A8-4E61-B859-EA7CCE881C9D}" presName="conn2-1" presStyleLbl="parChTrans1D2" presStyleIdx="1" presStyleCnt="2"/>
      <dgm:spPr/>
      <dgm:t>
        <a:bodyPr/>
        <a:lstStyle/>
        <a:p>
          <a:endParaRPr lang="es-ES"/>
        </a:p>
      </dgm:t>
    </dgm:pt>
    <dgm:pt modelId="{E1FF3FDF-C468-4A9A-ACC0-0E405E4FDE10}" type="pres">
      <dgm:prSet presAssocID="{F2E55666-C2A8-4E61-B859-EA7CCE881C9D}" presName="connTx" presStyleLbl="parChTrans1D2" presStyleIdx="1" presStyleCnt="2"/>
      <dgm:spPr/>
      <dgm:t>
        <a:bodyPr/>
        <a:lstStyle/>
        <a:p>
          <a:endParaRPr lang="es-ES"/>
        </a:p>
      </dgm:t>
    </dgm:pt>
    <dgm:pt modelId="{56B5C46D-F29B-4D54-AF0A-6146C341BC98}" type="pres">
      <dgm:prSet presAssocID="{A7596F84-0ED7-40DA-855B-08F47FCAE55F}" presName="root2" presStyleCnt="0"/>
      <dgm:spPr/>
    </dgm:pt>
    <dgm:pt modelId="{BF0929F1-9E63-4245-87B7-C731ECDB55B3}" type="pres">
      <dgm:prSet presAssocID="{A7596F84-0ED7-40DA-855B-08F47FCAE55F}" presName="LevelTwoTextNode" presStyleLbl="node2" presStyleIdx="1" presStyleCnt="2" custScaleX="65233" custLinFactY="3306" custLinFactNeighborY="100000">
        <dgm:presLayoutVars>
          <dgm:chPref val="3"/>
        </dgm:presLayoutVars>
      </dgm:prSet>
      <dgm:spPr/>
      <dgm:t>
        <a:bodyPr/>
        <a:lstStyle/>
        <a:p>
          <a:endParaRPr lang="es-ES"/>
        </a:p>
      </dgm:t>
    </dgm:pt>
    <dgm:pt modelId="{D4B9713E-F7AD-443B-88F7-676103B8E14A}" type="pres">
      <dgm:prSet presAssocID="{A7596F84-0ED7-40DA-855B-08F47FCAE55F}" presName="level3hierChild" presStyleCnt="0"/>
      <dgm:spPr/>
    </dgm:pt>
  </dgm:ptLst>
  <dgm:cxnLst>
    <dgm:cxn modelId="{46955129-F01D-4031-9142-748313A41C53}" type="presOf" srcId="{802D4841-D2A9-4100-8755-9C6E21CD522D}" destId="{D9FD60A2-6D30-4E19-AE2E-4C49133DE7E4}" srcOrd="0" destOrd="0" presId="urn:microsoft.com/office/officeart/2008/layout/HorizontalMultiLevelHierarchy"/>
    <dgm:cxn modelId="{1211E7C3-EB57-4961-B05A-9A0E71185D8A}" srcId="{802D4841-D2A9-4100-8755-9C6E21CD522D}" destId="{FE1F03F7-DE32-42C6-9AEB-DAA57F2B17B6}" srcOrd="0" destOrd="0" parTransId="{E08181AF-CB0E-4700-B706-7D1E6707A746}" sibTransId="{3ACCFE9C-72AF-4E67-B221-D676CC33DF3C}"/>
    <dgm:cxn modelId="{B1438121-C7B7-4A60-B9A2-A6CB20DB4AF7}" type="presOf" srcId="{F2E55666-C2A8-4E61-B859-EA7CCE881C9D}" destId="{A1D4BCA9-B22F-4FC3-AAA8-BFEC6A9F0BB7}" srcOrd="0" destOrd="0" presId="urn:microsoft.com/office/officeart/2008/layout/HorizontalMultiLevelHierarchy"/>
    <dgm:cxn modelId="{AE79B4CA-C4FC-457A-92A6-477E9894874F}" srcId="{802D4841-D2A9-4100-8755-9C6E21CD522D}" destId="{A7596F84-0ED7-40DA-855B-08F47FCAE55F}" srcOrd="1" destOrd="0" parTransId="{F2E55666-C2A8-4E61-B859-EA7CCE881C9D}" sibTransId="{24602A05-6637-4D4F-9F00-84EFCDE19282}"/>
    <dgm:cxn modelId="{F7F8A06D-AF56-473F-9397-41AA09331DA1}" type="presOf" srcId="{A7596F84-0ED7-40DA-855B-08F47FCAE55F}" destId="{BF0929F1-9E63-4245-87B7-C731ECDB55B3}" srcOrd="0" destOrd="0" presId="urn:microsoft.com/office/officeart/2008/layout/HorizontalMultiLevelHierarchy"/>
    <dgm:cxn modelId="{A9EAB8C9-F0E2-4D52-86F9-3A1365391421}" type="presOf" srcId="{A9159D5E-38A3-4C6B-BA75-F5B8E926F8D4}" destId="{5F4591A7-2592-4253-9F82-AD572B429CCE}" srcOrd="0" destOrd="0" presId="urn:microsoft.com/office/officeart/2008/layout/HorizontalMultiLevelHierarchy"/>
    <dgm:cxn modelId="{2E1E8061-C67F-49FA-8BD0-2E06C81EA1BF}" type="presOf" srcId="{E08181AF-CB0E-4700-B706-7D1E6707A746}" destId="{9B7E3697-D1BE-4435-9156-F23C7D8CFD31}" srcOrd="0" destOrd="0" presId="urn:microsoft.com/office/officeart/2008/layout/HorizontalMultiLevelHierarchy"/>
    <dgm:cxn modelId="{5B2C0FB0-EED5-4149-9418-174D5707C477}" type="presOf" srcId="{FE1F03F7-DE32-42C6-9AEB-DAA57F2B17B6}" destId="{4173AC57-278F-4110-B35F-BF842F89308E}" srcOrd="0" destOrd="0" presId="urn:microsoft.com/office/officeart/2008/layout/HorizontalMultiLevelHierarchy"/>
    <dgm:cxn modelId="{D696D796-6849-4968-BE8A-982600C8D7B0}" srcId="{A9159D5E-38A3-4C6B-BA75-F5B8E926F8D4}" destId="{802D4841-D2A9-4100-8755-9C6E21CD522D}" srcOrd="0" destOrd="0" parTransId="{AC779F4A-B868-48E4-AD78-3BD593FB84E6}" sibTransId="{10FE55B8-7022-4576-A9FA-80E583FE41B8}"/>
    <dgm:cxn modelId="{5F5DF358-104A-4259-BFBE-7F208096A5B3}" type="presOf" srcId="{E08181AF-CB0E-4700-B706-7D1E6707A746}" destId="{EA824136-1887-4EFA-A31C-0F5A0C039616}" srcOrd="1" destOrd="0" presId="urn:microsoft.com/office/officeart/2008/layout/HorizontalMultiLevelHierarchy"/>
    <dgm:cxn modelId="{1545D07F-24D1-4756-B044-2D81B8D08671}" type="presOf" srcId="{F2E55666-C2A8-4E61-B859-EA7CCE881C9D}" destId="{E1FF3FDF-C468-4A9A-ACC0-0E405E4FDE10}" srcOrd="1" destOrd="0" presId="urn:microsoft.com/office/officeart/2008/layout/HorizontalMultiLevelHierarchy"/>
    <dgm:cxn modelId="{C2F818DB-6D08-443F-B912-10244D88E1AC}" type="presParOf" srcId="{5F4591A7-2592-4253-9F82-AD572B429CCE}" destId="{2FF36312-E0BB-4D6D-8661-F26CC297E6AE}" srcOrd="0" destOrd="0" presId="urn:microsoft.com/office/officeart/2008/layout/HorizontalMultiLevelHierarchy"/>
    <dgm:cxn modelId="{748015D0-7377-44B5-BBF3-28F590EE157F}" type="presParOf" srcId="{2FF36312-E0BB-4D6D-8661-F26CC297E6AE}" destId="{D9FD60A2-6D30-4E19-AE2E-4C49133DE7E4}" srcOrd="0" destOrd="0" presId="urn:microsoft.com/office/officeart/2008/layout/HorizontalMultiLevelHierarchy"/>
    <dgm:cxn modelId="{3F83575D-20B5-4BE2-A210-DE95EABA859F}" type="presParOf" srcId="{2FF36312-E0BB-4D6D-8661-F26CC297E6AE}" destId="{9EDCAB46-6F72-4EB5-A5DC-55A036DFE513}" srcOrd="1" destOrd="0" presId="urn:microsoft.com/office/officeart/2008/layout/HorizontalMultiLevelHierarchy"/>
    <dgm:cxn modelId="{9570283A-8F1D-4C7D-B31B-7F84CB85A662}" type="presParOf" srcId="{9EDCAB46-6F72-4EB5-A5DC-55A036DFE513}" destId="{9B7E3697-D1BE-4435-9156-F23C7D8CFD31}" srcOrd="0" destOrd="0" presId="urn:microsoft.com/office/officeart/2008/layout/HorizontalMultiLevelHierarchy"/>
    <dgm:cxn modelId="{AD69296F-FD24-4610-93CE-C8B616711C93}" type="presParOf" srcId="{9B7E3697-D1BE-4435-9156-F23C7D8CFD31}" destId="{EA824136-1887-4EFA-A31C-0F5A0C039616}" srcOrd="0" destOrd="0" presId="urn:microsoft.com/office/officeart/2008/layout/HorizontalMultiLevelHierarchy"/>
    <dgm:cxn modelId="{C2F4C30D-1984-4420-A869-60756A1D486C}" type="presParOf" srcId="{9EDCAB46-6F72-4EB5-A5DC-55A036DFE513}" destId="{C90CCB05-19C5-4241-AD3A-18491C5F9D6C}" srcOrd="1" destOrd="0" presId="urn:microsoft.com/office/officeart/2008/layout/HorizontalMultiLevelHierarchy"/>
    <dgm:cxn modelId="{AAB13732-09B1-412D-86E4-1485E52521FA}" type="presParOf" srcId="{C90CCB05-19C5-4241-AD3A-18491C5F9D6C}" destId="{4173AC57-278F-4110-B35F-BF842F89308E}" srcOrd="0" destOrd="0" presId="urn:microsoft.com/office/officeart/2008/layout/HorizontalMultiLevelHierarchy"/>
    <dgm:cxn modelId="{C5FD76B4-E40F-4B1E-BA32-B1CEAE63F452}" type="presParOf" srcId="{C90CCB05-19C5-4241-AD3A-18491C5F9D6C}" destId="{BF315BEB-2D1F-483D-AFA1-F8EBE2EF7F7A}" srcOrd="1" destOrd="0" presId="urn:microsoft.com/office/officeart/2008/layout/HorizontalMultiLevelHierarchy"/>
    <dgm:cxn modelId="{B2FDB18C-D65D-47F8-BF2A-E5D9D265F9A4}" type="presParOf" srcId="{9EDCAB46-6F72-4EB5-A5DC-55A036DFE513}" destId="{A1D4BCA9-B22F-4FC3-AAA8-BFEC6A9F0BB7}" srcOrd="2" destOrd="0" presId="urn:microsoft.com/office/officeart/2008/layout/HorizontalMultiLevelHierarchy"/>
    <dgm:cxn modelId="{4FC647EA-B79A-4056-A211-CDB386C2C914}" type="presParOf" srcId="{A1D4BCA9-B22F-4FC3-AAA8-BFEC6A9F0BB7}" destId="{E1FF3FDF-C468-4A9A-ACC0-0E405E4FDE10}" srcOrd="0" destOrd="0" presId="urn:microsoft.com/office/officeart/2008/layout/HorizontalMultiLevelHierarchy"/>
    <dgm:cxn modelId="{F1D37588-5B02-47F3-8613-AC1F8E295A43}" type="presParOf" srcId="{9EDCAB46-6F72-4EB5-A5DC-55A036DFE513}" destId="{56B5C46D-F29B-4D54-AF0A-6146C341BC98}" srcOrd="3" destOrd="0" presId="urn:microsoft.com/office/officeart/2008/layout/HorizontalMultiLevelHierarchy"/>
    <dgm:cxn modelId="{D930651A-391F-400C-81B4-9897380524B8}" type="presParOf" srcId="{56B5C46D-F29B-4D54-AF0A-6146C341BC98}" destId="{BF0929F1-9E63-4245-87B7-C731ECDB55B3}" srcOrd="0" destOrd="0" presId="urn:microsoft.com/office/officeart/2008/layout/HorizontalMultiLevelHierarchy"/>
    <dgm:cxn modelId="{1855656C-9DFC-461D-99BE-5D04775B006D}" type="presParOf" srcId="{56B5C46D-F29B-4D54-AF0A-6146C341BC98}" destId="{D4B9713E-F7AD-443B-88F7-676103B8E14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159D5E-38A3-4C6B-BA75-F5B8E926F8D4}" type="doc">
      <dgm:prSet loTypeId="urn:microsoft.com/office/officeart/2008/layout/HorizontalMultiLevelHierarchy" loCatId="hierarchy" qsTypeId="urn:microsoft.com/office/officeart/2005/8/quickstyle/simple3" qsCatId="simple" csTypeId="urn:microsoft.com/office/officeart/2005/8/colors/colorful1" csCatId="colorful" phldr="1"/>
      <dgm:spPr/>
      <dgm:t>
        <a:bodyPr/>
        <a:lstStyle/>
        <a:p>
          <a:endParaRPr lang="es-ES"/>
        </a:p>
      </dgm:t>
    </dgm:pt>
    <dgm:pt modelId="{802D4841-D2A9-4100-8755-9C6E21CD522D}">
      <dgm:prSet phldrT="[Texto]" custT="1"/>
      <dgm:spPr/>
      <dgm:t>
        <a:bodyPr/>
        <a:lstStyle/>
        <a:p>
          <a:r>
            <a:rPr lang="es-EC" sz="1600" b="1" dirty="0" smtClean="0"/>
            <a:t>Rentabilidad y Liquidez</a:t>
          </a:r>
          <a:endParaRPr lang="es-ES" sz="1600" dirty="0"/>
        </a:p>
      </dgm:t>
    </dgm:pt>
    <dgm:pt modelId="{AC779F4A-B868-48E4-AD78-3BD593FB84E6}" type="parTrans" cxnId="{D696D796-6849-4968-BE8A-982600C8D7B0}">
      <dgm:prSet/>
      <dgm:spPr/>
      <dgm:t>
        <a:bodyPr/>
        <a:lstStyle/>
        <a:p>
          <a:endParaRPr lang="es-ES" sz="1400"/>
        </a:p>
      </dgm:t>
    </dgm:pt>
    <dgm:pt modelId="{10FE55B8-7022-4576-A9FA-80E583FE41B8}" type="sibTrans" cxnId="{D696D796-6849-4968-BE8A-982600C8D7B0}">
      <dgm:prSet/>
      <dgm:spPr/>
      <dgm:t>
        <a:bodyPr/>
        <a:lstStyle/>
        <a:p>
          <a:endParaRPr lang="es-ES" sz="1400"/>
        </a:p>
      </dgm:t>
    </dgm:pt>
    <dgm:pt modelId="{FE1F03F7-DE32-42C6-9AEB-DAA57F2B17B6}">
      <dgm:prSet phldrT="[Texto]" custT="1"/>
      <dgm:spPr/>
      <dgm:t>
        <a:bodyPr/>
        <a:lstStyle/>
        <a:p>
          <a:r>
            <a:rPr lang="es-EC" sz="1400" dirty="0" smtClean="0"/>
            <a:t>Rentabilidad</a:t>
          </a:r>
          <a:endParaRPr lang="es-ES" sz="1400" dirty="0"/>
        </a:p>
      </dgm:t>
    </dgm:pt>
    <dgm:pt modelId="{E08181AF-CB0E-4700-B706-7D1E6707A746}" type="parTrans" cxnId="{1211E7C3-EB57-4961-B05A-9A0E71185D8A}">
      <dgm:prSet custT="1"/>
      <dgm:spPr/>
      <dgm:t>
        <a:bodyPr/>
        <a:lstStyle/>
        <a:p>
          <a:endParaRPr lang="es-ES" sz="1400"/>
        </a:p>
      </dgm:t>
    </dgm:pt>
    <dgm:pt modelId="{3ACCFE9C-72AF-4E67-B221-D676CC33DF3C}" type="sibTrans" cxnId="{1211E7C3-EB57-4961-B05A-9A0E71185D8A}">
      <dgm:prSet/>
      <dgm:spPr/>
      <dgm:t>
        <a:bodyPr/>
        <a:lstStyle/>
        <a:p>
          <a:endParaRPr lang="es-ES" sz="1400"/>
        </a:p>
      </dgm:t>
    </dgm:pt>
    <dgm:pt modelId="{A7596F84-0ED7-40DA-855B-08F47FCAE55F}">
      <dgm:prSet phldrT="[Texto]" custT="1"/>
      <dgm:spPr/>
      <dgm:t>
        <a:bodyPr/>
        <a:lstStyle/>
        <a:p>
          <a:r>
            <a:rPr lang="es-EC" sz="1400" dirty="0" smtClean="0"/>
            <a:t>Liquidez</a:t>
          </a:r>
          <a:endParaRPr lang="es-ES" sz="1400" dirty="0"/>
        </a:p>
      </dgm:t>
    </dgm:pt>
    <dgm:pt modelId="{F2E55666-C2A8-4E61-B859-EA7CCE881C9D}" type="parTrans" cxnId="{AE79B4CA-C4FC-457A-92A6-477E9894874F}">
      <dgm:prSet custT="1"/>
      <dgm:spPr/>
      <dgm:t>
        <a:bodyPr/>
        <a:lstStyle/>
        <a:p>
          <a:endParaRPr lang="es-ES" sz="1400"/>
        </a:p>
      </dgm:t>
    </dgm:pt>
    <dgm:pt modelId="{24602A05-6637-4D4F-9F00-84EFCDE19282}" type="sibTrans" cxnId="{AE79B4CA-C4FC-457A-92A6-477E9894874F}">
      <dgm:prSet/>
      <dgm:spPr/>
      <dgm:t>
        <a:bodyPr/>
        <a:lstStyle/>
        <a:p>
          <a:endParaRPr lang="es-ES" sz="1400"/>
        </a:p>
      </dgm:t>
    </dgm:pt>
    <dgm:pt modelId="{5F4591A7-2592-4253-9F82-AD572B429CCE}" type="pres">
      <dgm:prSet presAssocID="{A9159D5E-38A3-4C6B-BA75-F5B8E926F8D4}" presName="Name0" presStyleCnt="0">
        <dgm:presLayoutVars>
          <dgm:chPref val="1"/>
          <dgm:dir/>
          <dgm:animOne val="branch"/>
          <dgm:animLvl val="lvl"/>
          <dgm:resizeHandles val="exact"/>
        </dgm:presLayoutVars>
      </dgm:prSet>
      <dgm:spPr/>
      <dgm:t>
        <a:bodyPr/>
        <a:lstStyle/>
        <a:p>
          <a:endParaRPr lang="es-ES"/>
        </a:p>
      </dgm:t>
    </dgm:pt>
    <dgm:pt modelId="{2FF36312-E0BB-4D6D-8661-F26CC297E6AE}" type="pres">
      <dgm:prSet presAssocID="{802D4841-D2A9-4100-8755-9C6E21CD522D}" presName="root1" presStyleCnt="0"/>
      <dgm:spPr/>
    </dgm:pt>
    <dgm:pt modelId="{D9FD60A2-6D30-4E19-AE2E-4C49133DE7E4}" type="pres">
      <dgm:prSet presAssocID="{802D4841-D2A9-4100-8755-9C6E21CD522D}" presName="LevelOneTextNode" presStyleLbl="node0" presStyleIdx="0" presStyleCnt="1" custScaleX="60565" custScaleY="77845">
        <dgm:presLayoutVars>
          <dgm:chPref val="3"/>
        </dgm:presLayoutVars>
      </dgm:prSet>
      <dgm:spPr/>
      <dgm:t>
        <a:bodyPr/>
        <a:lstStyle/>
        <a:p>
          <a:endParaRPr lang="es-ES"/>
        </a:p>
      </dgm:t>
    </dgm:pt>
    <dgm:pt modelId="{9EDCAB46-6F72-4EB5-A5DC-55A036DFE513}" type="pres">
      <dgm:prSet presAssocID="{802D4841-D2A9-4100-8755-9C6E21CD522D}" presName="level2hierChild" presStyleCnt="0"/>
      <dgm:spPr/>
    </dgm:pt>
    <dgm:pt modelId="{9B7E3697-D1BE-4435-9156-F23C7D8CFD31}" type="pres">
      <dgm:prSet presAssocID="{E08181AF-CB0E-4700-B706-7D1E6707A746}" presName="conn2-1" presStyleLbl="parChTrans1D2" presStyleIdx="0" presStyleCnt="2"/>
      <dgm:spPr/>
      <dgm:t>
        <a:bodyPr/>
        <a:lstStyle/>
        <a:p>
          <a:endParaRPr lang="es-ES"/>
        </a:p>
      </dgm:t>
    </dgm:pt>
    <dgm:pt modelId="{EA824136-1887-4EFA-A31C-0F5A0C039616}" type="pres">
      <dgm:prSet presAssocID="{E08181AF-CB0E-4700-B706-7D1E6707A746}" presName="connTx" presStyleLbl="parChTrans1D2" presStyleIdx="0" presStyleCnt="2"/>
      <dgm:spPr/>
      <dgm:t>
        <a:bodyPr/>
        <a:lstStyle/>
        <a:p>
          <a:endParaRPr lang="es-ES"/>
        </a:p>
      </dgm:t>
    </dgm:pt>
    <dgm:pt modelId="{C90CCB05-19C5-4241-AD3A-18491C5F9D6C}" type="pres">
      <dgm:prSet presAssocID="{FE1F03F7-DE32-42C6-9AEB-DAA57F2B17B6}" presName="root2" presStyleCnt="0"/>
      <dgm:spPr/>
    </dgm:pt>
    <dgm:pt modelId="{4173AC57-278F-4110-B35F-BF842F89308E}" type="pres">
      <dgm:prSet presAssocID="{FE1F03F7-DE32-42C6-9AEB-DAA57F2B17B6}" presName="LevelTwoTextNode" presStyleLbl="node2" presStyleIdx="0" presStyleCnt="2" custScaleX="38570" custLinFactNeighborY="-75751">
        <dgm:presLayoutVars>
          <dgm:chPref val="3"/>
        </dgm:presLayoutVars>
      </dgm:prSet>
      <dgm:spPr/>
      <dgm:t>
        <a:bodyPr/>
        <a:lstStyle/>
        <a:p>
          <a:endParaRPr lang="es-ES"/>
        </a:p>
      </dgm:t>
    </dgm:pt>
    <dgm:pt modelId="{BF315BEB-2D1F-483D-AFA1-F8EBE2EF7F7A}" type="pres">
      <dgm:prSet presAssocID="{FE1F03F7-DE32-42C6-9AEB-DAA57F2B17B6}" presName="level3hierChild" presStyleCnt="0"/>
      <dgm:spPr/>
    </dgm:pt>
    <dgm:pt modelId="{A1D4BCA9-B22F-4FC3-AAA8-BFEC6A9F0BB7}" type="pres">
      <dgm:prSet presAssocID="{F2E55666-C2A8-4E61-B859-EA7CCE881C9D}" presName="conn2-1" presStyleLbl="parChTrans1D2" presStyleIdx="1" presStyleCnt="2"/>
      <dgm:spPr/>
      <dgm:t>
        <a:bodyPr/>
        <a:lstStyle/>
        <a:p>
          <a:endParaRPr lang="es-ES"/>
        </a:p>
      </dgm:t>
    </dgm:pt>
    <dgm:pt modelId="{E1FF3FDF-C468-4A9A-ACC0-0E405E4FDE10}" type="pres">
      <dgm:prSet presAssocID="{F2E55666-C2A8-4E61-B859-EA7CCE881C9D}" presName="connTx" presStyleLbl="parChTrans1D2" presStyleIdx="1" presStyleCnt="2"/>
      <dgm:spPr/>
      <dgm:t>
        <a:bodyPr/>
        <a:lstStyle/>
        <a:p>
          <a:endParaRPr lang="es-ES"/>
        </a:p>
      </dgm:t>
    </dgm:pt>
    <dgm:pt modelId="{56B5C46D-F29B-4D54-AF0A-6146C341BC98}" type="pres">
      <dgm:prSet presAssocID="{A7596F84-0ED7-40DA-855B-08F47FCAE55F}" presName="root2" presStyleCnt="0"/>
      <dgm:spPr/>
    </dgm:pt>
    <dgm:pt modelId="{BF0929F1-9E63-4245-87B7-C731ECDB55B3}" type="pres">
      <dgm:prSet presAssocID="{A7596F84-0ED7-40DA-855B-08F47FCAE55F}" presName="LevelTwoTextNode" presStyleLbl="node2" presStyleIdx="1" presStyleCnt="2" custScaleX="38570" custLinFactNeighborY="54320">
        <dgm:presLayoutVars>
          <dgm:chPref val="3"/>
        </dgm:presLayoutVars>
      </dgm:prSet>
      <dgm:spPr/>
      <dgm:t>
        <a:bodyPr/>
        <a:lstStyle/>
        <a:p>
          <a:endParaRPr lang="es-ES"/>
        </a:p>
      </dgm:t>
    </dgm:pt>
    <dgm:pt modelId="{D4B9713E-F7AD-443B-88F7-676103B8E14A}" type="pres">
      <dgm:prSet presAssocID="{A7596F84-0ED7-40DA-855B-08F47FCAE55F}" presName="level3hierChild" presStyleCnt="0"/>
      <dgm:spPr/>
    </dgm:pt>
  </dgm:ptLst>
  <dgm:cxnLst>
    <dgm:cxn modelId="{87B358F0-C032-4A1A-84DC-072D5CD98100}" type="presOf" srcId="{A9159D5E-38A3-4C6B-BA75-F5B8E926F8D4}" destId="{5F4591A7-2592-4253-9F82-AD572B429CCE}" srcOrd="0" destOrd="0" presId="urn:microsoft.com/office/officeart/2008/layout/HorizontalMultiLevelHierarchy"/>
    <dgm:cxn modelId="{1211E7C3-EB57-4961-B05A-9A0E71185D8A}" srcId="{802D4841-D2A9-4100-8755-9C6E21CD522D}" destId="{FE1F03F7-DE32-42C6-9AEB-DAA57F2B17B6}" srcOrd="0" destOrd="0" parTransId="{E08181AF-CB0E-4700-B706-7D1E6707A746}" sibTransId="{3ACCFE9C-72AF-4E67-B221-D676CC33DF3C}"/>
    <dgm:cxn modelId="{703A16EF-E9DE-42A4-8660-86510DD56284}" type="presOf" srcId="{802D4841-D2A9-4100-8755-9C6E21CD522D}" destId="{D9FD60A2-6D30-4E19-AE2E-4C49133DE7E4}" srcOrd="0" destOrd="0" presId="urn:microsoft.com/office/officeart/2008/layout/HorizontalMultiLevelHierarchy"/>
    <dgm:cxn modelId="{FDACAE63-BC23-4D75-8B15-8879DF5B6A89}" type="presOf" srcId="{FE1F03F7-DE32-42C6-9AEB-DAA57F2B17B6}" destId="{4173AC57-278F-4110-B35F-BF842F89308E}" srcOrd="0" destOrd="0" presId="urn:microsoft.com/office/officeart/2008/layout/HorizontalMultiLevelHierarchy"/>
    <dgm:cxn modelId="{AE79B4CA-C4FC-457A-92A6-477E9894874F}" srcId="{802D4841-D2A9-4100-8755-9C6E21CD522D}" destId="{A7596F84-0ED7-40DA-855B-08F47FCAE55F}" srcOrd="1" destOrd="0" parTransId="{F2E55666-C2A8-4E61-B859-EA7CCE881C9D}" sibTransId="{24602A05-6637-4D4F-9F00-84EFCDE19282}"/>
    <dgm:cxn modelId="{49C58D0A-E04F-40AF-A537-8E4D4C9DA99F}" type="presOf" srcId="{F2E55666-C2A8-4E61-B859-EA7CCE881C9D}" destId="{E1FF3FDF-C468-4A9A-ACC0-0E405E4FDE10}" srcOrd="1" destOrd="0" presId="urn:microsoft.com/office/officeart/2008/layout/HorizontalMultiLevelHierarchy"/>
    <dgm:cxn modelId="{A1580263-E3B0-4EAB-B495-123DD4BB3BC2}" type="presOf" srcId="{F2E55666-C2A8-4E61-B859-EA7CCE881C9D}" destId="{A1D4BCA9-B22F-4FC3-AAA8-BFEC6A9F0BB7}" srcOrd="0" destOrd="0" presId="urn:microsoft.com/office/officeart/2008/layout/HorizontalMultiLevelHierarchy"/>
    <dgm:cxn modelId="{86378921-0F05-4938-A937-21FF19397047}" type="presOf" srcId="{E08181AF-CB0E-4700-B706-7D1E6707A746}" destId="{9B7E3697-D1BE-4435-9156-F23C7D8CFD31}" srcOrd="0" destOrd="0" presId="urn:microsoft.com/office/officeart/2008/layout/HorizontalMultiLevelHierarchy"/>
    <dgm:cxn modelId="{D696D796-6849-4968-BE8A-982600C8D7B0}" srcId="{A9159D5E-38A3-4C6B-BA75-F5B8E926F8D4}" destId="{802D4841-D2A9-4100-8755-9C6E21CD522D}" srcOrd="0" destOrd="0" parTransId="{AC779F4A-B868-48E4-AD78-3BD593FB84E6}" sibTransId="{10FE55B8-7022-4576-A9FA-80E583FE41B8}"/>
    <dgm:cxn modelId="{D25CE8D8-E697-47DD-9C5B-005201287248}" type="presOf" srcId="{E08181AF-CB0E-4700-B706-7D1E6707A746}" destId="{EA824136-1887-4EFA-A31C-0F5A0C039616}" srcOrd="1" destOrd="0" presId="urn:microsoft.com/office/officeart/2008/layout/HorizontalMultiLevelHierarchy"/>
    <dgm:cxn modelId="{BBA5EB87-26B7-4716-8120-B8D161EDDD86}" type="presOf" srcId="{A7596F84-0ED7-40DA-855B-08F47FCAE55F}" destId="{BF0929F1-9E63-4245-87B7-C731ECDB55B3}" srcOrd="0" destOrd="0" presId="urn:microsoft.com/office/officeart/2008/layout/HorizontalMultiLevelHierarchy"/>
    <dgm:cxn modelId="{A3F3F066-4791-4BA5-9ED7-2A47F306C092}" type="presParOf" srcId="{5F4591A7-2592-4253-9F82-AD572B429CCE}" destId="{2FF36312-E0BB-4D6D-8661-F26CC297E6AE}" srcOrd="0" destOrd="0" presId="urn:microsoft.com/office/officeart/2008/layout/HorizontalMultiLevelHierarchy"/>
    <dgm:cxn modelId="{F353160C-4C0C-45D5-A0EB-5DA897A66846}" type="presParOf" srcId="{2FF36312-E0BB-4D6D-8661-F26CC297E6AE}" destId="{D9FD60A2-6D30-4E19-AE2E-4C49133DE7E4}" srcOrd="0" destOrd="0" presId="urn:microsoft.com/office/officeart/2008/layout/HorizontalMultiLevelHierarchy"/>
    <dgm:cxn modelId="{C34B3E95-B4A8-43DE-AADE-ABC703787565}" type="presParOf" srcId="{2FF36312-E0BB-4D6D-8661-F26CC297E6AE}" destId="{9EDCAB46-6F72-4EB5-A5DC-55A036DFE513}" srcOrd="1" destOrd="0" presId="urn:microsoft.com/office/officeart/2008/layout/HorizontalMultiLevelHierarchy"/>
    <dgm:cxn modelId="{A7629E35-120C-4DDB-A485-BD498E594AAB}" type="presParOf" srcId="{9EDCAB46-6F72-4EB5-A5DC-55A036DFE513}" destId="{9B7E3697-D1BE-4435-9156-F23C7D8CFD31}" srcOrd="0" destOrd="0" presId="urn:microsoft.com/office/officeart/2008/layout/HorizontalMultiLevelHierarchy"/>
    <dgm:cxn modelId="{91BA5BD3-7E42-4018-A6A3-8331E96CD24D}" type="presParOf" srcId="{9B7E3697-D1BE-4435-9156-F23C7D8CFD31}" destId="{EA824136-1887-4EFA-A31C-0F5A0C039616}" srcOrd="0" destOrd="0" presId="urn:microsoft.com/office/officeart/2008/layout/HorizontalMultiLevelHierarchy"/>
    <dgm:cxn modelId="{BBE3923E-0130-44C5-8998-BD8C86D46156}" type="presParOf" srcId="{9EDCAB46-6F72-4EB5-A5DC-55A036DFE513}" destId="{C90CCB05-19C5-4241-AD3A-18491C5F9D6C}" srcOrd="1" destOrd="0" presId="urn:microsoft.com/office/officeart/2008/layout/HorizontalMultiLevelHierarchy"/>
    <dgm:cxn modelId="{200D6CA8-5139-43F3-8464-BE58EBAD9987}" type="presParOf" srcId="{C90CCB05-19C5-4241-AD3A-18491C5F9D6C}" destId="{4173AC57-278F-4110-B35F-BF842F89308E}" srcOrd="0" destOrd="0" presId="urn:microsoft.com/office/officeart/2008/layout/HorizontalMultiLevelHierarchy"/>
    <dgm:cxn modelId="{E953B01A-C81D-43BC-AAB7-C143637E71C1}" type="presParOf" srcId="{C90CCB05-19C5-4241-AD3A-18491C5F9D6C}" destId="{BF315BEB-2D1F-483D-AFA1-F8EBE2EF7F7A}" srcOrd="1" destOrd="0" presId="urn:microsoft.com/office/officeart/2008/layout/HorizontalMultiLevelHierarchy"/>
    <dgm:cxn modelId="{B50C12DF-7734-45DC-8C31-2D0FD4F58A3C}" type="presParOf" srcId="{9EDCAB46-6F72-4EB5-A5DC-55A036DFE513}" destId="{A1D4BCA9-B22F-4FC3-AAA8-BFEC6A9F0BB7}" srcOrd="2" destOrd="0" presId="urn:microsoft.com/office/officeart/2008/layout/HorizontalMultiLevelHierarchy"/>
    <dgm:cxn modelId="{22499476-C7E0-4F96-877C-EA2BAC5D6484}" type="presParOf" srcId="{A1D4BCA9-B22F-4FC3-AAA8-BFEC6A9F0BB7}" destId="{E1FF3FDF-C468-4A9A-ACC0-0E405E4FDE10}" srcOrd="0" destOrd="0" presId="urn:microsoft.com/office/officeart/2008/layout/HorizontalMultiLevelHierarchy"/>
    <dgm:cxn modelId="{999FEF23-882C-4A85-B1CA-F29D97783C1C}" type="presParOf" srcId="{9EDCAB46-6F72-4EB5-A5DC-55A036DFE513}" destId="{56B5C46D-F29B-4D54-AF0A-6146C341BC98}" srcOrd="3" destOrd="0" presId="urn:microsoft.com/office/officeart/2008/layout/HorizontalMultiLevelHierarchy"/>
    <dgm:cxn modelId="{EB73E550-FE72-4FAA-B4A5-10FC9965B29D}" type="presParOf" srcId="{56B5C46D-F29B-4D54-AF0A-6146C341BC98}" destId="{BF0929F1-9E63-4245-87B7-C731ECDB55B3}" srcOrd="0" destOrd="0" presId="urn:microsoft.com/office/officeart/2008/layout/HorizontalMultiLevelHierarchy"/>
    <dgm:cxn modelId="{43652CE6-BE94-4E51-BE45-2C005D7D3FC4}" type="presParOf" srcId="{56B5C46D-F29B-4D54-AF0A-6146C341BC98}" destId="{D4B9713E-F7AD-443B-88F7-676103B8E14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A5E85D-5947-46A7-8E17-410339EF0CF9}" type="doc">
      <dgm:prSet loTypeId="urn:microsoft.com/office/officeart/2005/8/layout/matrix1" loCatId="matrix" qsTypeId="urn:microsoft.com/office/officeart/2005/8/quickstyle/simple3" qsCatId="simple" csTypeId="urn:microsoft.com/office/officeart/2005/8/colors/colorful3" csCatId="colorful" phldr="1"/>
      <dgm:spPr/>
      <dgm:t>
        <a:bodyPr/>
        <a:lstStyle/>
        <a:p>
          <a:endParaRPr lang="es-ES"/>
        </a:p>
      </dgm:t>
    </dgm:pt>
    <dgm:pt modelId="{CB37D65D-B9C7-4793-9ECE-C0D9E6D55CFD}">
      <dgm:prSet phldrT="[Texto]" custT="1"/>
      <dgm:spPr/>
      <dgm:t>
        <a:bodyPr/>
        <a:lstStyle/>
        <a:p>
          <a:pPr algn="just"/>
          <a:r>
            <a:rPr lang="es-EC" sz="1800" b="1" dirty="0" smtClean="0"/>
            <a:t>FODA</a:t>
          </a:r>
          <a:endParaRPr lang="es-ES" sz="1800" b="1" dirty="0"/>
        </a:p>
      </dgm:t>
    </dgm:pt>
    <dgm:pt modelId="{41A5FE55-E4D0-4D20-99FF-6BFD867B6BB9}" type="parTrans" cxnId="{C9368795-D8DB-4C16-A798-4FA80EE5D11F}">
      <dgm:prSet/>
      <dgm:spPr/>
      <dgm:t>
        <a:bodyPr/>
        <a:lstStyle/>
        <a:p>
          <a:pPr algn="just"/>
          <a:endParaRPr lang="es-ES" sz="1200"/>
        </a:p>
      </dgm:t>
    </dgm:pt>
    <dgm:pt modelId="{60D59550-C16F-4E84-BF6D-EF0BB4B51C84}" type="sibTrans" cxnId="{C9368795-D8DB-4C16-A798-4FA80EE5D11F}">
      <dgm:prSet/>
      <dgm:spPr/>
      <dgm:t>
        <a:bodyPr/>
        <a:lstStyle/>
        <a:p>
          <a:pPr algn="just"/>
          <a:endParaRPr lang="es-ES" sz="1200"/>
        </a:p>
      </dgm:t>
    </dgm:pt>
    <dgm:pt modelId="{607E18A8-D91F-417E-94E1-1832F63C4BD8}">
      <dgm:prSet phldrT="[Texto]" custT="1"/>
      <dgm:spPr/>
      <dgm:t>
        <a:bodyPr/>
        <a:lstStyle/>
        <a:p>
          <a:pPr algn="just"/>
          <a:endParaRPr lang="es-EC" sz="1200" b="1" dirty="0" smtClean="0"/>
        </a:p>
        <a:p>
          <a:pPr algn="just"/>
          <a:r>
            <a:rPr lang="es-EC" sz="1200" b="1" dirty="0" smtClean="0"/>
            <a:t>Fortalezas</a:t>
          </a:r>
          <a:endParaRPr lang="es-ES" sz="1200" dirty="0"/>
        </a:p>
      </dgm:t>
    </dgm:pt>
    <dgm:pt modelId="{20D0A430-6407-4CCD-99FF-728570C959A6}" type="parTrans" cxnId="{6A2B058C-0981-4510-8D75-EE8F8C7F8DF9}">
      <dgm:prSet/>
      <dgm:spPr/>
      <dgm:t>
        <a:bodyPr/>
        <a:lstStyle/>
        <a:p>
          <a:pPr algn="just"/>
          <a:endParaRPr lang="es-ES" sz="1200"/>
        </a:p>
      </dgm:t>
    </dgm:pt>
    <dgm:pt modelId="{D09EE5C1-4ED0-451D-A60E-7F027BA6EE68}" type="sibTrans" cxnId="{6A2B058C-0981-4510-8D75-EE8F8C7F8DF9}">
      <dgm:prSet/>
      <dgm:spPr/>
      <dgm:t>
        <a:bodyPr/>
        <a:lstStyle/>
        <a:p>
          <a:pPr algn="just"/>
          <a:endParaRPr lang="es-ES" sz="1200"/>
        </a:p>
      </dgm:t>
    </dgm:pt>
    <dgm:pt modelId="{ECE385A8-8F5A-40A9-8D39-ECE397435BDE}">
      <dgm:prSet custT="1"/>
      <dgm:spPr/>
      <dgm:t>
        <a:bodyPr/>
        <a:lstStyle/>
        <a:p>
          <a:pPr algn="just"/>
          <a:r>
            <a:rPr lang="es-EC" sz="1200" dirty="0" smtClean="0"/>
            <a:t>El sector está compuesto por marcas de prestigio mundial en calidad, seguridad e innovación como Chevrolet, </a:t>
          </a:r>
          <a:r>
            <a:rPr lang="es-EC" sz="1200" dirty="0" err="1" smtClean="0"/>
            <a:t>Kia</a:t>
          </a:r>
          <a:r>
            <a:rPr lang="es-EC" sz="1200" dirty="0" smtClean="0"/>
            <a:t>, Hyundai, Nissan, Mazda, Ford, Toyota y otras.</a:t>
          </a:r>
          <a:endParaRPr lang="es-ES" sz="1200" dirty="0"/>
        </a:p>
      </dgm:t>
    </dgm:pt>
    <dgm:pt modelId="{BE0B4C27-241D-46FD-A90F-D9ADC9C754C8}" type="parTrans" cxnId="{57332C3B-FE83-4F89-908E-F70A34039AC2}">
      <dgm:prSet/>
      <dgm:spPr/>
      <dgm:t>
        <a:bodyPr/>
        <a:lstStyle/>
        <a:p>
          <a:pPr algn="just"/>
          <a:endParaRPr lang="es-ES" sz="1200"/>
        </a:p>
      </dgm:t>
    </dgm:pt>
    <dgm:pt modelId="{A0D720A7-B2F4-4EB4-8060-B40FA85EED2D}" type="sibTrans" cxnId="{57332C3B-FE83-4F89-908E-F70A34039AC2}">
      <dgm:prSet/>
      <dgm:spPr/>
      <dgm:t>
        <a:bodyPr/>
        <a:lstStyle/>
        <a:p>
          <a:pPr algn="just"/>
          <a:endParaRPr lang="es-ES" sz="1200"/>
        </a:p>
      </dgm:t>
    </dgm:pt>
    <dgm:pt modelId="{98AB4ECB-36BF-434B-B92E-93F3EEDCAB43}">
      <dgm:prSet custT="1"/>
      <dgm:spPr/>
      <dgm:t>
        <a:bodyPr/>
        <a:lstStyle/>
        <a:p>
          <a:pPr algn="just"/>
          <a:r>
            <a:rPr lang="es-EC" sz="1200" dirty="0" smtClean="0"/>
            <a:t>Amplia experiencia en el mercado automotriz ecuatoriano.</a:t>
          </a:r>
          <a:endParaRPr lang="es-ES" sz="1200" dirty="0"/>
        </a:p>
      </dgm:t>
    </dgm:pt>
    <dgm:pt modelId="{4F63B112-BAD9-4433-A664-BB7B00B92183}" type="parTrans" cxnId="{FE471176-FFE7-493C-A87B-1D4819BC9922}">
      <dgm:prSet/>
      <dgm:spPr/>
      <dgm:t>
        <a:bodyPr/>
        <a:lstStyle/>
        <a:p>
          <a:pPr algn="just"/>
          <a:endParaRPr lang="es-ES" sz="1200"/>
        </a:p>
      </dgm:t>
    </dgm:pt>
    <dgm:pt modelId="{2AAD12A2-B5BD-44A7-90A3-5D817903BF45}" type="sibTrans" cxnId="{FE471176-FFE7-493C-A87B-1D4819BC9922}">
      <dgm:prSet/>
      <dgm:spPr/>
      <dgm:t>
        <a:bodyPr/>
        <a:lstStyle/>
        <a:p>
          <a:pPr algn="just"/>
          <a:endParaRPr lang="es-ES" sz="1200"/>
        </a:p>
      </dgm:t>
    </dgm:pt>
    <dgm:pt modelId="{D76FC20D-7B3C-4BB3-8834-BCA1E99BD6DB}">
      <dgm:prSet custT="1"/>
      <dgm:spPr/>
      <dgm:t>
        <a:bodyPr/>
        <a:lstStyle/>
        <a:p>
          <a:pPr algn="just"/>
          <a:r>
            <a:rPr lang="es-EC" sz="1200" dirty="0" smtClean="0"/>
            <a:t>Apoyo con fuentes y alternativas de financiamiento hasta 5 años plazo.</a:t>
          </a:r>
          <a:endParaRPr lang="es-ES" sz="1200" dirty="0"/>
        </a:p>
      </dgm:t>
    </dgm:pt>
    <dgm:pt modelId="{7F5E0B2A-D2CA-47B5-BC43-613815B0271A}" type="parTrans" cxnId="{8DFC8BF4-C38E-47AF-884D-09B1BDF5BA64}">
      <dgm:prSet/>
      <dgm:spPr/>
      <dgm:t>
        <a:bodyPr/>
        <a:lstStyle/>
        <a:p>
          <a:pPr algn="just"/>
          <a:endParaRPr lang="es-ES" sz="1200"/>
        </a:p>
      </dgm:t>
    </dgm:pt>
    <dgm:pt modelId="{891B4522-67D5-495C-BAF2-BAA9977C1521}" type="sibTrans" cxnId="{8DFC8BF4-C38E-47AF-884D-09B1BDF5BA64}">
      <dgm:prSet/>
      <dgm:spPr/>
      <dgm:t>
        <a:bodyPr/>
        <a:lstStyle/>
        <a:p>
          <a:pPr algn="just"/>
          <a:endParaRPr lang="es-ES" sz="1200"/>
        </a:p>
      </dgm:t>
    </dgm:pt>
    <dgm:pt modelId="{FA403CA1-F177-430C-ABF6-2C552A190135}">
      <dgm:prSet custT="1"/>
      <dgm:spPr/>
      <dgm:t>
        <a:bodyPr/>
        <a:lstStyle/>
        <a:p>
          <a:pPr algn="just"/>
          <a:r>
            <a:rPr lang="es-EC" sz="1200" dirty="0" smtClean="0"/>
            <a:t>Disponibilidad de talleres y repuestos.</a:t>
          </a:r>
          <a:endParaRPr lang="es-ES" sz="1200" dirty="0"/>
        </a:p>
      </dgm:t>
    </dgm:pt>
    <dgm:pt modelId="{C6DCC655-C5B8-4E23-A40B-9CC66912E179}" type="parTrans" cxnId="{16C87FA9-7824-42BD-8587-6CD29082F30B}">
      <dgm:prSet/>
      <dgm:spPr/>
      <dgm:t>
        <a:bodyPr/>
        <a:lstStyle/>
        <a:p>
          <a:pPr algn="just"/>
          <a:endParaRPr lang="es-ES" sz="1200"/>
        </a:p>
      </dgm:t>
    </dgm:pt>
    <dgm:pt modelId="{41BA738C-4627-4F54-86DD-40DCEA6550BD}" type="sibTrans" cxnId="{16C87FA9-7824-42BD-8587-6CD29082F30B}">
      <dgm:prSet/>
      <dgm:spPr/>
      <dgm:t>
        <a:bodyPr/>
        <a:lstStyle/>
        <a:p>
          <a:pPr algn="just"/>
          <a:endParaRPr lang="es-ES" sz="1200"/>
        </a:p>
      </dgm:t>
    </dgm:pt>
    <dgm:pt modelId="{7D255412-1909-44EA-BD80-FD14CAB6CDA2}">
      <dgm:prSet custT="1"/>
      <dgm:spPr/>
      <dgm:t>
        <a:bodyPr/>
        <a:lstStyle/>
        <a:p>
          <a:pPr algn="just"/>
          <a:r>
            <a:rPr lang="es-EC" sz="1200" dirty="0" smtClean="0"/>
            <a:t>Vehículos disponibles en versiones actuales de acuerdo a cupo.</a:t>
          </a:r>
          <a:endParaRPr lang="es-ES" sz="1200" dirty="0"/>
        </a:p>
      </dgm:t>
    </dgm:pt>
    <dgm:pt modelId="{74206266-815C-4F00-86C0-5CF4111689AA}" type="parTrans" cxnId="{4582646C-C841-4EA4-9BB4-B5AB7373F33E}">
      <dgm:prSet/>
      <dgm:spPr/>
      <dgm:t>
        <a:bodyPr/>
        <a:lstStyle/>
        <a:p>
          <a:pPr algn="just"/>
          <a:endParaRPr lang="es-ES" sz="1200"/>
        </a:p>
      </dgm:t>
    </dgm:pt>
    <dgm:pt modelId="{AADCF21D-D121-4449-ACC9-4757C221DD92}" type="sibTrans" cxnId="{4582646C-C841-4EA4-9BB4-B5AB7373F33E}">
      <dgm:prSet/>
      <dgm:spPr/>
      <dgm:t>
        <a:bodyPr/>
        <a:lstStyle/>
        <a:p>
          <a:pPr algn="just"/>
          <a:endParaRPr lang="es-ES" sz="1200"/>
        </a:p>
      </dgm:t>
    </dgm:pt>
    <dgm:pt modelId="{B45873A2-871E-4766-9C98-DBE215E8B3CA}">
      <dgm:prSet custT="1"/>
      <dgm:spPr/>
      <dgm:t>
        <a:bodyPr/>
        <a:lstStyle/>
        <a:p>
          <a:pPr algn="just"/>
          <a:r>
            <a:rPr lang="es-EC" sz="1200" dirty="0" smtClean="0"/>
            <a:t>Seguimiento de servicio pre y pos venta.</a:t>
          </a:r>
          <a:endParaRPr lang="es-ES" sz="1200" dirty="0"/>
        </a:p>
      </dgm:t>
    </dgm:pt>
    <dgm:pt modelId="{336EDB4E-3FDA-4739-809D-F79BC77CACEC}" type="parTrans" cxnId="{97413260-15B4-4CFD-BCA9-CA20499B68D8}">
      <dgm:prSet/>
      <dgm:spPr/>
      <dgm:t>
        <a:bodyPr/>
        <a:lstStyle/>
        <a:p>
          <a:pPr algn="just"/>
          <a:endParaRPr lang="es-ES" sz="1200"/>
        </a:p>
      </dgm:t>
    </dgm:pt>
    <dgm:pt modelId="{20AFA46B-D11E-4F8E-BBBA-99F181735C2B}" type="sibTrans" cxnId="{97413260-15B4-4CFD-BCA9-CA20499B68D8}">
      <dgm:prSet/>
      <dgm:spPr/>
      <dgm:t>
        <a:bodyPr/>
        <a:lstStyle/>
        <a:p>
          <a:pPr algn="just"/>
          <a:endParaRPr lang="es-ES" sz="1200"/>
        </a:p>
      </dgm:t>
    </dgm:pt>
    <dgm:pt modelId="{A0527E41-535E-42C5-9C32-5D4B356DB652}">
      <dgm:prSet custT="1"/>
      <dgm:spPr/>
      <dgm:t>
        <a:bodyPr/>
        <a:lstStyle/>
        <a:p>
          <a:pPr algn="just"/>
          <a:r>
            <a:rPr lang="es-EC" sz="1200" smtClean="0"/>
            <a:t>Cobertura de garantías y seguros.</a:t>
          </a:r>
          <a:endParaRPr lang="es-ES" sz="1200"/>
        </a:p>
      </dgm:t>
    </dgm:pt>
    <dgm:pt modelId="{D82C9A41-3BB8-48CF-A9A5-B6006CE9452C}" type="parTrans" cxnId="{FAB16ABA-E42D-48C7-B99C-52AC0FED3909}">
      <dgm:prSet/>
      <dgm:spPr/>
      <dgm:t>
        <a:bodyPr/>
        <a:lstStyle/>
        <a:p>
          <a:pPr algn="just"/>
          <a:endParaRPr lang="es-ES" sz="1200"/>
        </a:p>
      </dgm:t>
    </dgm:pt>
    <dgm:pt modelId="{2D79DC5E-FD00-46A6-B6F6-B6B3E7FDCFEE}" type="sibTrans" cxnId="{FAB16ABA-E42D-48C7-B99C-52AC0FED3909}">
      <dgm:prSet/>
      <dgm:spPr/>
      <dgm:t>
        <a:bodyPr/>
        <a:lstStyle/>
        <a:p>
          <a:pPr algn="just"/>
          <a:endParaRPr lang="es-ES" sz="1200"/>
        </a:p>
      </dgm:t>
    </dgm:pt>
    <dgm:pt modelId="{FD86705F-A95B-42CE-9938-F03B91BD64F4}">
      <dgm:prSet custT="1"/>
      <dgm:spPr/>
      <dgm:t>
        <a:bodyPr/>
        <a:lstStyle/>
        <a:p>
          <a:pPr algn="just"/>
          <a:r>
            <a:rPr lang="es-EC" sz="1200" smtClean="0"/>
            <a:t>Ensamblaje nacional de algunas marcas.</a:t>
          </a:r>
          <a:endParaRPr lang="es-ES" sz="1200"/>
        </a:p>
      </dgm:t>
    </dgm:pt>
    <dgm:pt modelId="{14077B5E-80CF-42A9-B11B-52AB95D4D832}" type="parTrans" cxnId="{6DB81019-7F31-4231-97FC-75CA839FB718}">
      <dgm:prSet/>
      <dgm:spPr/>
      <dgm:t>
        <a:bodyPr/>
        <a:lstStyle/>
        <a:p>
          <a:pPr algn="just"/>
          <a:endParaRPr lang="es-ES" sz="1200"/>
        </a:p>
      </dgm:t>
    </dgm:pt>
    <dgm:pt modelId="{398FC38E-DF8E-4D58-A788-1C2C6A3CAFFB}" type="sibTrans" cxnId="{6DB81019-7F31-4231-97FC-75CA839FB718}">
      <dgm:prSet/>
      <dgm:spPr/>
      <dgm:t>
        <a:bodyPr/>
        <a:lstStyle/>
        <a:p>
          <a:pPr algn="just"/>
          <a:endParaRPr lang="es-ES" sz="1200"/>
        </a:p>
      </dgm:t>
    </dgm:pt>
    <dgm:pt modelId="{0085812F-45D2-486D-9FF2-BA62C6EF8946}">
      <dgm:prSet custT="1"/>
      <dgm:spPr/>
      <dgm:t>
        <a:bodyPr/>
        <a:lstStyle/>
        <a:p>
          <a:pPr algn="just"/>
          <a:r>
            <a:rPr lang="es-EC" sz="1200" smtClean="0"/>
            <a:t>Estructura financiera lograda en el pasado permite afrontar situación actual en la baja de ventas.</a:t>
          </a:r>
          <a:endParaRPr lang="es-ES" sz="1200"/>
        </a:p>
      </dgm:t>
    </dgm:pt>
    <dgm:pt modelId="{4098BE14-BBD6-4DB3-ACDA-3E1C2935D152}" type="parTrans" cxnId="{94470A21-0624-4563-9998-5B3BA31C2348}">
      <dgm:prSet/>
      <dgm:spPr/>
      <dgm:t>
        <a:bodyPr/>
        <a:lstStyle/>
        <a:p>
          <a:pPr algn="just"/>
          <a:endParaRPr lang="es-ES" sz="1200"/>
        </a:p>
      </dgm:t>
    </dgm:pt>
    <dgm:pt modelId="{6C54B925-87CF-4B93-BFE1-DADCF09773D5}" type="sibTrans" cxnId="{94470A21-0624-4563-9998-5B3BA31C2348}">
      <dgm:prSet/>
      <dgm:spPr/>
      <dgm:t>
        <a:bodyPr/>
        <a:lstStyle/>
        <a:p>
          <a:pPr algn="just"/>
          <a:endParaRPr lang="es-ES" sz="1200"/>
        </a:p>
      </dgm:t>
    </dgm:pt>
    <dgm:pt modelId="{910DE09E-D756-431F-8C63-2BE8B2BF4FFF}">
      <dgm:prSet custT="1"/>
      <dgm:spPr/>
      <dgm:t>
        <a:bodyPr/>
        <a:lstStyle/>
        <a:p>
          <a:pPr algn="just"/>
          <a:r>
            <a:rPr lang="es-EC" sz="1200" b="1" dirty="0" smtClean="0"/>
            <a:t>Oportunidades</a:t>
          </a:r>
          <a:endParaRPr lang="es-ES" sz="1200" b="1" dirty="0"/>
        </a:p>
      </dgm:t>
    </dgm:pt>
    <dgm:pt modelId="{57A0AAA9-2C6E-4D92-B347-C6D7D1BFC7B8}" type="parTrans" cxnId="{74FFF6D1-B647-4D75-B8C7-7D8505486340}">
      <dgm:prSet/>
      <dgm:spPr/>
      <dgm:t>
        <a:bodyPr/>
        <a:lstStyle/>
        <a:p>
          <a:pPr algn="just"/>
          <a:endParaRPr lang="es-ES" sz="1200"/>
        </a:p>
      </dgm:t>
    </dgm:pt>
    <dgm:pt modelId="{4D7C49FC-C76C-416D-8A9B-8135BF4DB389}" type="sibTrans" cxnId="{74FFF6D1-B647-4D75-B8C7-7D8505486340}">
      <dgm:prSet/>
      <dgm:spPr/>
      <dgm:t>
        <a:bodyPr/>
        <a:lstStyle/>
        <a:p>
          <a:pPr algn="just"/>
          <a:endParaRPr lang="es-ES" sz="1200"/>
        </a:p>
      </dgm:t>
    </dgm:pt>
    <dgm:pt modelId="{BB2C229C-6A85-4747-9E5C-13B317E688E8}">
      <dgm:prSet custT="1"/>
      <dgm:spPr/>
      <dgm:t>
        <a:bodyPr/>
        <a:lstStyle/>
        <a:p>
          <a:pPr algn="just"/>
          <a:r>
            <a:rPr lang="es-EC" sz="1200" dirty="0" smtClean="0"/>
            <a:t>Cambio de gobierno próximo año.</a:t>
          </a:r>
          <a:endParaRPr lang="es-ES" sz="1200" dirty="0"/>
        </a:p>
      </dgm:t>
    </dgm:pt>
    <dgm:pt modelId="{B0DEC935-81ED-4548-AA19-8408EDEA3A07}" type="parTrans" cxnId="{E5D23B53-BCB3-4791-8697-D88D8716F93F}">
      <dgm:prSet/>
      <dgm:spPr/>
      <dgm:t>
        <a:bodyPr/>
        <a:lstStyle/>
        <a:p>
          <a:pPr algn="just"/>
          <a:endParaRPr lang="es-ES" sz="1200"/>
        </a:p>
      </dgm:t>
    </dgm:pt>
    <dgm:pt modelId="{4C0B1682-B4C8-4600-B19F-0384F8DF285F}" type="sibTrans" cxnId="{E5D23B53-BCB3-4791-8697-D88D8716F93F}">
      <dgm:prSet/>
      <dgm:spPr/>
      <dgm:t>
        <a:bodyPr/>
        <a:lstStyle/>
        <a:p>
          <a:pPr algn="just"/>
          <a:endParaRPr lang="es-ES" sz="1200"/>
        </a:p>
      </dgm:t>
    </dgm:pt>
    <dgm:pt modelId="{7D72CCAD-B0BB-4A03-A6F5-05E6A60B94A8}">
      <dgm:prSet custT="1"/>
      <dgm:spPr/>
      <dgm:t>
        <a:bodyPr/>
        <a:lstStyle/>
        <a:p>
          <a:pPr algn="just"/>
          <a:r>
            <a:rPr lang="es-EC" sz="1200" dirty="0" smtClean="0"/>
            <a:t>Apertura comercial con la Unión Europea.</a:t>
          </a:r>
          <a:endParaRPr lang="es-ES" sz="1200" dirty="0"/>
        </a:p>
      </dgm:t>
    </dgm:pt>
    <dgm:pt modelId="{3AB36758-F652-430F-B922-7B62ACFBE88E}" type="parTrans" cxnId="{C42E4DF1-1CD6-4574-9DB4-CF23E1520B4C}">
      <dgm:prSet/>
      <dgm:spPr/>
      <dgm:t>
        <a:bodyPr/>
        <a:lstStyle/>
        <a:p>
          <a:pPr algn="just"/>
          <a:endParaRPr lang="es-ES" sz="1200"/>
        </a:p>
      </dgm:t>
    </dgm:pt>
    <dgm:pt modelId="{86D0157C-0660-4EC5-8AF3-A2FA0B4503EC}" type="sibTrans" cxnId="{C42E4DF1-1CD6-4574-9DB4-CF23E1520B4C}">
      <dgm:prSet/>
      <dgm:spPr/>
      <dgm:t>
        <a:bodyPr/>
        <a:lstStyle/>
        <a:p>
          <a:pPr algn="just"/>
          <a:endParaRPr lang="es-ES" sz="1200"/>
        </a:p>
      </dgm:t>
    </dgm:pt>
    <dgm:pt modelId="{5DF1A4EA-EEC1-4408-A764-54DC37E7A218}">
      <dgm:prSet custT="1"/>
      <dgm:spPr/>
      <dgm:t>
        <a:bodyPr/>
        <a:lstStyle/>
        <a:p>
          <a:pPr algn="just"/>
          <a:r>
            <a:rPr lang="es-EC" sz="1200" dirty="0" smtClean="0"/>
            <a:t>Ampliación de cupos de importación el 2017.</a:t>
          </a:r>
          <a:endParaRPr lang="es-ES" sz="1200" dirty="0"/>
        </a:p>
      </dgm:t>
    </dgm:pt>
    <dgm:pt modelId="{210ACC63-A2CE-4C12-94E0-1294DE472533}" type="parTrans" cxnId="{5F9061C7-AD92-450C-9887-FDB295F1B339}">
      <dgm:prSet/>
      <dgm:spPr/>
      <dgm:t>
        <a:bodyPr/>
        <a:lstStyle/>
        <a:p>
          <a:pPr algn="just"/>
          <a:endParaRPr lang="es-ES" sz="1200"/>
        </a:p>
      </dgm:t>
    </dgm:pt>
    <dgm:pt modelId="{7BD07C0C-2C9B-4A39-9D9F-0B952C2CEA90}" type="sibTrans" cxnId="{5F9061C7-AD92-450C-9887-FDB295F1B339}">
      <dgm:prSet/>
      <dgm:spPr/>
      <dgm:t>
        <a:bodyPr/>
        <a:lstStyle/>
        <a:p>
          <a:pPr algn="just"/>
          <a:endParaRPr lang="es-ES" sz="1200"/>
        </a:p>
      </dgm:t>
    </dgm:pt>
    <dgm:pt modelId="{65BF4DAC-A507-42CD-88C0-F2F71DF223FB}">
      <dgm:prSet custT="1"/>
      <dgm:spPr/>
      <dgm:t>
        <a:bodyPr/>
        <a:lstStyle/>
        <a:p>
          <a:pPr algn="just"/>
          <a:r>
            <a:rPr lang="es-EC" sz="1200" b="1" dirty="0" smtClean="0"/>
            <a:t>Debilidades</a:t>
          </a:r>
          <a:endParaRPr lang="es-ES" sz="1200" b="1" dirty="0"/>
        </a:p>
      </dgm:t>
    </dgm:pt>
    <dgm:pt modelId="{FBCD3156-B00C-42E2-AAF2-8940451193E6}" type="parTrans" cxnId="{2C45ECE1-312C-488B-9EF7-9FFCEFB9A099}">
      <dgm:prSet/>
      <dgm:spPr/>
      <dgm:t>
        <a:bodyPr/>
        <a:lstStyle/>
        <a:p>
          <a:pPr algn="just"/>
          <a:endParaRPr lang="es-ES" sz="1200"/>
        </a:p>
      </dgm:t>
    </dgm:pt>
    <dgm:pt modelId="{4EB3B1A8-6433-4F4F-8E06-9495A479434E}" type="sibTrans" cxnId="{2C45ECE1-312C-488B-9EF7-9FFCEFB9A099}">
      <dgm:prSet/>
      <dgm:spPr/>
      <dgm:t>
        <a:bodyPr/>
        <a:lstStyle/>
        <a:p>
          <a:pPr algn="just"/>
          <a:endParaRPr lang="es-ES" sz="1200"/>
        </a:p>
      </dgm:t>
    </dgm:pt>
    <dgm:pt modelId="{816DDFBA-4E1D-4502-ABCA-D98BC853CD5C}">
      <dgm:prSet custT="1"/>
      <dgm:spPr/>
      <dgm:t>
        <a:bodyPr/>
        <a:lstStyle/>
        <a:p>
          <a:pPr algn="just"/>
          <a:r>
            <a:rPr lang="es-EC" sz="1200" dirty="0" smtClean="0"/>
            <a:t>Baja rentabilidad y liquidez del sector débil ante políticas económicas y fiscales de los últimos años.</a:t>
          </a:r>
          <a:endParaRPr lang="es-ES" sz="1200" dirty="0"/>
        </a:p>
      </dgm:t>
    </dgm:pt>
    <dgm:pt modelId="{192214D9-2F87-426A-B724-288202DA4CF6}" type="parTrans" cxnId="{C159C4C5-9F5A-4C6A-9927-188EC0051A9B}">
      <dgm:prSet/>
      <dgm:spPr/>
      <dgm:t>
        <a:bodyPr/>
        <a:lstStyle/>
        <a:p>
          <a:pPr algn="just"/>
          <a:endParaRPr lang="es-ES" sz="1200"/>
        </a:p>
      </dgm:t>
    </dgm:pt>
    <dgm:pt modelId="{F9928706-20AD-438D-ABB5-32C32743F469}" type="sibTrans" cxnId="{C159C4C5-9F5A-4C6A-9927-188EC0051A9B}">
      <dgm:prSet/>
      <dgm:spPr/>
      <dgm:t>
        <a:bodyPr/>
        <a:lstStyle/>
        <a:p>
          <a:pPr algn="just"/>
          <a:endParaRPr lang="es-ES" sz="1200"/>
        </a:p>
      </dgm:t>
    </dgm:pt>
    <dgm:pt modelId="{DD3D9C10-9705-43A2-8F51-A78CEBBD453B}">
      <dgm:prSet custT="1"/>
      <dgm:spPr/>
      <dgm:t>
        <a:bodyPr/>
        <a:lstStyle/>
        <a:p>
          <a:pPr algn="just"/>
          <a:r>
            <a:rPr lang="es-EC" sz="1200" dirty="0" smtClean="0"/>
            <a:t>Reducción del personal de los concesionarios por falta de recursos.</a:t>
          </a:r>
          <a:endParaRPr lang="es-ES" sz="1200" dirty="0"/>
        </a:p>
      </dgm:t>
    </dgm:pt>
    <dgm:pt modelId="{3B992769-EE45-44F2-87AE-2EEC4A30AFC5}" type="parTrans" cxnId="{ED416D90-7B10-4D84-A51C-5D39E55FD097}">
      <dgm:prSet/>
      <dgm:spPr/>
      <dgm:t>
        <a:bodyPr/>
        <a:lstStyle/>
        <a:p>
          <a:pPr algn="just"/>
          <a:endParaRPr lang="es-ES" sz="1200"/>
        </a:p>
      </dgm:t>
    </dgm:pt>
    <dgm:pt modelId="{83EFD947-6910-463D-9338-67C31EDBBE75}" type="sibTrans" cxnId="{ED416D90-7B10-4D84-A51C-5D39E55FD097}">
      <dgm:prSet/>
      <dgm:spPr/>
      <dgm:t>
        <a:bodyPr/>
        <a:lstStyle/>
        <a:p>
          <a:pPr algn="just"/>
          <a:endParaRPr lang="es-ES" sz="1200"/>
        </a:p>
      </dgm:t>
    </dgm:pt>
    <dgm:pt modelId="{8DF95F34-E461-430B-B85D-DF85F9DEF75F}">
      <dgm:prSet custT="1"/>
      <dgm:spPr/>
      <dgm:t>
        <a:bodyPr/>
        <a:lstStyle/>
        <a:p>
          <a:pPr algn="just"/>
          <a:r>
            <a:rPr lang="es-EC" sz="1200" dirty="0" smtClean="0"/>
            <a:t>Retraso en innovación en los últimos cuatro años.</a:t>
          </a:r>
          <a:endParaRPr lang="es-ES" sz="1200" dirty="0"/>
        </a:p>
      </dgm:t>
    </dgm:pt>
    <dgm:pt modelId="{DB9A9693-A382-47E1-B8D8-DE40F9ADD204}" type="parTrans" cxnId="{50FEEA59-63CC-4676-87CC-0D6DBCA9936D}">
      <dgm:prSet/>
      <dgm:spPr/>
      <dgm:t>
        <a:bodyPr/>
        <a:lstStyle/>
        <a:p>
          <a:pPr algn="just"/>
          <a:endParaRPr lang="es-ES" sz="1200"/>
        </a:p>
      </dgm:t>
    </dgm:pt>
    <dgm:pt modelId="{5DF835C6-5DFC-4767-8312-BF451E05882F}" type="sibTrans" cxnId="{50FEEA59-63CC-4676-87CC-0D6DBCA9936D}">
      <dgm:prSet/>
      <dgm:spPr/>
      <dgm:t>
        <a:bodyPr/>
        <a:lstStyle/>
        <a:p>
          <a:pPr algn="just"/>
          <a:endParaRPr lang="es-ES" sz="1200"/>
        </a:p>
      </dgm:t>
    </dgm:pt>
    <dgm:pt modelId="{8178192A-CA26-4420-B922-7F580AB24AB6}">
      <dgm:prSet custT="1"/>
      <dgm:spPr/>
      <dgm:t>
        <a:bodyPr/>
        <a:lstStyle/>
        <a:p>
          <a:pPr algn="just"/>
          <a:r>
            <a:rPr lang="es-EC" sz="1200" dirty="0" smtClean="0"/>
            <a:t>Disminución de ventas.</a:t>
          </a:r>
          <a:endParaRPr lang="es-ES" sz="1200" dirty="0"/>
        </a:p>
      </dgm:t>
    </dgm:pt>
    <dgm:pt modelId="{84FD8C4B-40C5-47E9-8B5E-AF0F1DB08D1F}" type="parTrans" cxnId="{D8D23938-CD16-4466-81C1-1E0328520DBF}">
      <dgm:prSet/>
      <dgm:spPr/>
      <dgm:t>
        <a:bodyPr/>
        <a:lstStyle/>
        <a:p>
          <a:pPr algn="just"/>
          <a:endParaRPr lang="es-ES" sz="1200"/>
        </a:p>
      </dgm:t>
    </dgm:pt>
    <dgm:pt modelId="{F048653F-7E66-45A6-B926-1694C398530E}" type="sibTrans" cxnId="{D8D23938-CD16-4466-81C1-1E0328520DBF}">
      <dgm:prSet/>
      <dgm:spPr/>
      <dgm:t>
        <a:bodyPr/>
        <a:lstStyle/>
        <a:p>
          <a:pPr algn="just"/>
          <a:endParaRPr lang="es-ES" sz="1200"/>
        </a:p>
      </dgm:t>
    </dgm:pt>
    <dgm:pt modelId="{2DCDB922-EA01-4BAA-9235-CC69A9074D11}">
      <dgm:prSet custT="1"/>
      <dgm:spPr/>
      <dgm:t>
        <a:bodyPr/>
        <a:lstStyle/>
        <a:p>
          <a:pPr algn="just"/>
          <a:r>
            <a:rPr lang="es-EC" sz="1200" dirty="0" smtClean="0"/>
            <a:t>Aumento de gastos.</a:t>
          </a:r>
          <a:endParaRPr lang="es-ES" sz="1200" dirty="0"/>
        </a:p>
      </dgm:t>
    </dgm:pt>
    <dgm:pt modelId="{7337D364-1593-4859-94B3-BBDD926AC33F}" type="parTrans" cxnId="{78BC2DAC-044E-4D10-B0C3-B8C07BF6D4C0}">
      <dgm:prSet/>
      <dgm:spPr/>
      <dgm:t>
        <a:bodyPr/>
        <a:lstStyle/>
        <a:p>
          <a:pPr algn="just"/>
          <a:endParaRPr lang="es-ES" sz="1200"/>
        </a:p>
      </dgm:t>
    </dgm:pt>
    <dgm:pt modelId="{5D870C87-EBCB-4388-BFEC-1DDBA8C1A1B2}" type="sibTrans" cxnId="{78BC2DAC-044E-4D10-B0C3-B8C07BF6D4C0}">
      <dgm:prSet/>
      <dgm:spPr/>
      <dgm:t>
        <a:bodyPr/>
        <a:lstStyle/>
        <a:p>
          <a:pPr algn="just"/>
          <a:endParaRPr lang="es-ES" sz="1200"/>
        </a:p>
      </dgm:t>
    </dgm:pt>
    <dgm:pt modelId="{D79F36E8-A1D6-40D7-9C33-EB6D0AFD8712}">
      <dgm:prSet custT="1"/>
      <dgm:spPr/>
      <dgm:t>
        <a:bodyPr/>
        <a:lstStyle/>
        <a:p>
          <a:pPr algn="just"/>
          <a:r>
            <a:rPr lang="es-EC" sz="1200" dirty="0" smtClean="0"/>
            <a:t>Carente capacitación al personal.</a:t>
          </a:r>
          <a:endParaRPr lang="es-ES" sz="1200" dirty="0"/>
        </a:p>
      </dgm:t>
    </dgm:pt>
    <dgm:pt modelId="{D80C5915-7F3C-44F4-B512-FE05B881F91B}" type="parTrans" cxnId="{1A16EE16-6583-44C8-AEBF-2F50D50D4119}">
      <dgm:prSet/>
      <dgm:spPr/>
      <dgm:t>
        <a:bodyPr/>
        <a:lstStyle/>
        <a:p>
          <a:pPr algn="just"/>
          <a:endParaRPr lang="es-ES" sz="1200"/>
        </a:p>
      </dgm:t>
    </dgm:pt>
    <dgm:pt modelId="{B7902AE7-7E84-4E52-A1E5-EF613EDA68DE}" type="sibTrans" cxnId="{1A16EE16-6583-44C8-AEBF-2F50D50D4119}">
      <dgm:prSet/>
      <dgm:spPr/>
      <dgm:t>
        <a:bodyPr/>
        <a:lstStyle/>
        <a:p>
          <a:pPr algn="just"/>
          <a:endParaRPr lang="es-ES" sz="1200"/>
        </a:p>
      </dgm:t>
    </dgm:pt>
    <dgm:pt modelId="{5B58C494-50E7-441F-A5E3-239236FC0C9F}">
      <dgm:prSet custT="1"/>
      <dgm:spPr/>
      <dgm:t>
        <a:bodyPr/>
        <a:lstStyle/>
        <a:p>
          <a:pPr algn="just"/>
          <a:r>
            <a:rPr lang="es-EC" sz="1200" dirty="0" smtClean="0"/>
            <a:t>Reducción de campañas de publicidad y mercadeo.</a:t>
          </a:r>
          <a:endParaRPr lang="es-ES" sz="1200" dirty="0"/>
        </a:p>
      </dgm:t>
    </dgm:pt>
    <dgm:pt modelId="{DD083EA5-10A2-416E-A709-2B5CB46B1228}" type="parTrans" cxnId="{1C6C7719-2FAD-4991-B702-3982FC159C5D}">
      <dgm:prSet/>
      <dgm:spPr/>
      <dgm:t>
        <a:bodyPr/>
        <a:lstStyle/>
        <a:p>
          <a:pPr algn="just"/>
          <a:endParaRPr lang="es-ES" sz="1200"/>
        </a:p>
      </dgm:t>
    </dgm:pt>
    <dgm:pt modelId="{F78B9947-2961-4504-B497-36F9BF3559F6}" type="sibTrans" cxnId="{1C6C7719-2FAD-4991-B702-3982FC159C5D}">
      <dgm:prSet/>
      <dgm:spPr/>
      <dgm:t>
        <a:bodyPr/>
        <a:lstStyle/>
        <a:p>
          <a:pPr algn="just"/>
          <a:endParaRPr lang="es-ES" sz="1200"/>
        </a:p>
      </dgm:t>
    </dgm:pt>
    <dgm:pt modelId="{B524F66E-41F1-43F5-B349-F78BBA30F5E0}">
      <dgm:prSet custT="1"/>
      <dgm:spPr/>
      <dgm:t>
        <a:bodyPr/>
        <a:lstStyle/>
        <a:p>
          <a:pPr algn="just"/>
          <a:r>
            <a:rPr lang="es-EC" sz="1200" b="1" dirty="0" smtClean="0"/>
            <a:t>Amenazas</a:t>
          </a:r>
          <a:endParaRPr lang="es-ES" sz="1200" b="1" dirty="0"/>
        </a:p>
      </dgm:t>
    </dgm:pt>
    <dgm:pt modelId="{A925F378-D51B-4DD4-A99E-F60CA82E7EAC}" type="parTrans" cxnId="{E885E364-F42F-4533-8845-B8E274E55299}">
      <dgm:prSet/>
      <dgm:spPr/>
      <dgm:t>
        <a:bodyPr/>
        <a:lstStyle/>
        <a:p>
          <a:pPr algn="just"/>
          <a:endParaRPr lang="es-ES" sz="1200"/>
        </a:p>
      </dgm:t>
    </dgm:pt>
    <dgm:pt modelId="{F7EAED9E-4DC1-4640-B109-61FE744FF993}" type="sibTrans" cxnId="{E885E364-F42F-4533-8845-B8E274E55299}">
      <dgm:prSet/>
      <dgm:spPr/>
      <dgm:t>
        <a:bodyPr/>
        <a:lstStyle/>
        <a:p>
          <a:pPr algn="just"/>
          <a:endParaRPr lang="es-ES" sz="1200"/>
        </a:p>
      </dgm:t>
    </dgm:pt>
    <dgm:pt modelId="{D48E267D-163D-4F48-8C24-FC2FBDA0AB02}">
      <dgm:prSet custT="1"/>
      <dgm:spPr/>
      <dgm:t>
        <a:bodyPr/>
        <a:lstStyle/>
        <a:p>
          <a:pPr algn="just"/>
          <a:r>
            <a:rPr lang="es-EC" sz="1200" dirty="0" smtClean="0"/>
            <a:t>Decrecimiento del PIB del sector transporte</a:t>
          </a:r>
          <a:endParaRPr lang="es-ES" sz="1200" dirty="0"/>
        </a:p>
      </dgm:t>
    </dgm:pt>
    <dgm:pt modelId="{232148D0-D978-4126-83A3-3419DB349F60}" type="parTrans" cxnId="{E5C93B85-46C0-42BC-8B1D-049098434E21}">
      <dgm:prSet/>
      <dgm:spPr/>
      <dgm:t>
        <a:bodyPr/>
        <a:lstStyle/>
        <a:p>
          <a:pPr algn="just"/>
          <a:endParaRPr lang="es-ES" sz="1200"/>
        </a:p>
      </dgm:t>
    </dgm:pt>
    <dgm:pt modelId="{1C1BA6C8-0BCB-4F7C-B904-BAAC57DA20AC}" type="sibTrans" cxnId="{E5C93B85-46C0-42BC-8B1D-049098434E21}">
      <dgm:prSet/>
      <dgm:spPr/>
      <dgm:t>
        <a:bodyPr/>
        <a:lstStyle/>
        <a:p>
          <a:pPr algn="just"/>
          <a:endParaRPr lang="es-ES" sz="1200"/>
        </a:p>
      </dgm:t>
    </dgm:pt>
    <dgm:pt modelId="{2162AF91-4546-4BC6-9066-B0E90A1F05F4}">
      <dgm:prSet custT="1"/>
      <dgm:spPr/>
      <dgm:t>
        <a:bodyPr/>
        <a:lstStyle/>
        <a:p>
          <a:pPr algn="just"/>
          <a:r>
            <a:rPr lang="es-EC" sz="1200" dirty="0" smtClean="0"/>
            <a:t>Vigencia de salvaguardias a la importación de vehículos y CDK.</a:t>
          </a:r>
          <a:endParaRPr lang="es-ES" sz="1200" dirty="0"/>
        </a:p>
      </dgm:t>
    </dgm:pt>
    <dgm:pt modelId="{02BBEA44-E8E3-4263-A736-E40ACCAF289C}" type="parTrans" cxnId="{A1CE9AB8-996F-46C3-9A1B-1357D5DBE747}">
      <dgm:prSet/>
      <dgm:spPr/>
      <dgm:t>
        <a:bodyPr/>
        <a:lstStyle/>
        <a:p>
          <a:pPr algn="just"/>
          <a:endParaRPr lang="es-ES" sz="1200"/>
        </a:p>
      </dgm:t>
    </dgm:pt>
    <dgm:pt modelId="{6FF5A0CB-E999-4B05-BAF0-42E93CBEF537}" type="sibTrans" cxnId="{A1CE9AB8-996F-46C3-9A1B-1357D5DBE747}">
      <dgm:prSet/>
      <dgm:spPr/>
      <dgm:t>
        <a:bodyPr/>
        <a:lstStyle/>
        <a:p>
          <a:pPr algn="just"/>
          <a:endParaRPr lang="es-ES" sz="1200"/>
        </a:p>
      </dgm:t>
    </dgm:pt>
    <dgm:pt modelId="{86A768C2-DAAD-421A-B9A0-9D0573C85DA7}">
      <dgm:prSet custT="1"/>
      <dgm:spPr/>
      <dgm:t>
        <a:bodyPr/>
        <a:lstStyle/>
        <a:p>
          <a:pPr algn="just"/>
          <a:r>
            <a:rPr lang="es-EC" sz="1200" dirty="0" smtClean="0"/>
            <a:t>Cupos a las importaciones</a:t>
          </a:r>
          <a:endParaRPr lang="es-ES" sz="1200" dirty="0"/>
        </a:p>
      </dgm:t>
    </dgm:pt>
    <dgm:pt modelId="{52C0BF0B-A5D4-42D3-BEC9-435847D07C67}" type="parTrans" cxnId="{1BB71EB2-1ED9-499B-9770-83BDB08FD1E5}">
      <dgm:prSet/>
      <dgm:spPr/>
      <dgm:t>
        <a:bodyPr/>
        <a:lstStyle/>
        <a:p>
          <a:pPr algn="just"/>
          <a:endParaRPr lang="es-ES" sz="1200"/>
        </a:p>
      </dgm:t>
    </dgm:pt>
    <dgm:pt modelId="{B4DDFA1C-7C10-447D-B991-EE02D4D7904C}" type="sibTrans" cxnId="{1BB71EB2-1ED9-499B-9770-83BDB08FD1E5}">
      <dgm:prSet/>
      <dgm:spPr/>
      <dgm:t>
        <a:bodyPr/>
        <a:lstStyle/>
        <a:p>
          <a:pPr algn="just"/>
          <a:endParaRPr lang="es-ES" sz="1200"/>
        </a:p>
      </dgm:t>
    </dgm:pt>
    <dgm:pt modelId="{A818ED71-F3EC-4726-BF02-300226B61064}">
      <dgm:prSet custT="1"/>
      <dgm:spPr/>
      <dgm:t>
        <a:bodyPr/>
        <a:lstStyle/>
        <a:p>
          <a:pPr algn="just"/>
          <a:r>
            <a:rPr lang="es-EC" sz="1200" dirty="0" smtClean="0"/>
            <a:t>Incremento de impuestos sobre impuestos</a:t>
          </a:r>
          <a:endParaRPr lang="es-ES" sz="1200" dirty="0"/>
        </a:p>
      </dgm:t>
    </dgm:pt>
    <dgm:pt modelId="{B8AF1081-F801-4113-B77E-1DDA3F68BBD2}" type="parTrans" cxnId="{8F283038-CC90-4737-8CC0-C0BC236F6C16}">
      <dgm:prSet/>
      <dgm:spPr/>
      <dgm:t>
        <a:bodyPr/>
        <a:lstStyle/>
        <a:p>
          <a:pPr algn="just"/>
          <a:endParaRPr lang="es-ES" sz="1200"/>
        </a:p>
      </dgm:t>
    </dgm:pt>
    <dgm:pt modelId="{51A2E2B0-11CD-4AC8-95E5-2DB448E3D3D4}" type="sibTrans" cxnId="{8F283038-CC90-4737-8CC0-C0BC236F6C16}">
      <dgm:prSet/>
      <dgm:spPr/>
      <dgm:t>
        <a:bodyPr/>
        <a:lstStyle/>
        <a:p>
          <a:pPr algn="just"/>
          <a:endParaRPr lang="es-ES" sz="1200"/>
        </a:p>
      </dgm:t>
    </dgm:pt>
    <dgm:pt modelId="{8ACEF889-1EBF-4092-A8B5-3C4A11C3584F}">
      <dgm:prSet custT="1"/>
      <dgm:spPr/>
      <dgm:t>
        <a:bodyPr/>
        <a:lstStyle/>
        <a:p>
          <a:pPr algn="just"/>
          <a:r>
            <a:rPr lang="es-EC" sz="1200" dirty="0" smtClean="0"/>
            <a:t>Aumento de la pobreza</a:t>
          </a:r>
          <a:endParaRPr lang="es-ES" sz="1200" dirty="0"/>
        </a:p>
      </dgm:t>
    </dgm:pt>
    <dgm:pt modelId="{F759149A-C8AF-48C2-AAC5-65DAA103F272}" type="parTrans" cxnId="{DD90E0F4-C2A4-4C7A-BA89-601B7C1C9577}">
      <dgm:prSet/>
      <dgm:spPr/>
      <dgm:t>
        <a:bodyPr/>
        <a:lstStyle/>
        <a:p>
          <a:pPr algn="just"/>
          <a:endParaRPr lang="es-ES" sz="1200"/>
        </a:p>
      </dgm:t>
    </dgm:pt>
    <dgm:pt modelId="{A7CDE2F3-DB40-4EED-9BD5-86838FFB7EDF}" type="sibTrans" cxnId="{DD90E0F4-C2A4-4C7A-BA89-601B7C1C9577}">
      <dgm:prSet/>
      <dgm:spPr/>
      <dgm:t>
        <a:bodyPr/>
        <a:lstStyle/>
        <a:p>
          <a:pPr algn="just"/>
          <a:endParaRPr lang="es-ES" sz="1200"/>
        </a:p>
      </dgm:t>
    </dgm:pt>
    <dgm:pt modelId="{AE051A2F-7D66-4ECD-87E8-409EB259D747}">
      <dgm:prSet custT="1"/>
      <dgm:spPr/>
      <dgm:t>
        <a:bodyPr/>
        <a:lstStyle/>
        <a:p>
          <a:pPr algn="just"/>
          <a:r>
            <a:rPr lang="es-EC" sz="1200" dirty="0" smtClean="0"/>
            <a:t>Crecimiento del desempleo</a:t>
          </a:r>
          <a:endParaRPr lang="es-ES" sz="1200" dirty="0"/>
        </a:p>
      </dgm:t>
    </dgm:pt>
    <dgm:pt modelId="{B556767B-5EF5-4C51-9525-75B2F83BF975}" type="parTrans" cxnId="{F1BB7539-3116-4517-AF91-5FEBBD4AEFAC}">
      <dgm:prSet/>
      <dgm:spPr/>
      <dgm:t>
        <a:bodyPr/>
        <a:lstStyle/>
        <a:p>
          <a:pPr algn="just"/>
          <a:endParaRPr lang="es-ES" sz="1200"/>
        </a:p>
      </dgm:t>
    </dgm:pt>
    <dgm:pt modelId="{161F8CE3-5AE4-42F6-8396-6C05799363BF}" type="sibTrans" cxnId="{F1BB7539-3116-4517-AF91-5FEBBD4AEFAC}">
      <dgm:prSet/>
      <dgm:spPr/>
      <dgm:t>
        <a:bodyPr/>
        <a:lstStyle/>
        <a:p>
          <a:pPr algn="just"/>
          <a:endParaRPr lang="es-ES" sz="1200"/>
        </a:p>
      </dgm:t>
    </dgm:pt>
    <dgm:pt modelId="{488E5FFB-5180-4209-A47B-F640C666B0D8}">
      <dgm:prSet custT="1"/>
      <dgm:spPr/>
      <dgm:t>
        <a:bodyPr/>
        <a:lstStyle/>
        <a:p>
          <a:pPr algn="just"/>
          <a:r>
            <a:rPr lang="es-EC" sz="1200" dirty="0" smtClean="0"/>
            <a:t>Iliquidez del estado</a:t>
          </a:r>
          <a:endParaRPr lang="es-ES" sz="1200" dirty="0"/>
        </a:p>
      </dgm:t>
    </dgm:pt>
    <dgm:pt modelId="{DD2ED965-CD7A-4D67-A855-30E96061F8BF}" type="parTrans" cxnId="{ECB75EEC-4BBF-4312-BEBC-8A5B10F4412D}">
      <dgm:prSet/>
      <dgm:spPr/>
      <dgm:t>
        <a:bodyPr/>
        <a:lstStyle/>
        <a:p>
          <a:pPr algn="just"/>
          <a:endParaRPr lang="es-ES" sz="1200"/>
        </a:p>
      </dgm:t>
    </dgm:pt>
    <dgm:pt modelId="{F6A3F432-D2FE-4C56-887A-6894797C3FD0}" type="sibTrans" cxnId="{ECB75EEC-4BBF-4312-BEBC-8A5B10F4412D}">
      <dgm:prSet/>
      <dgm:spPr/>
      <dgm:t>
        <a:bodyPr/>
        <a:lstStyle/>
        <a:p>
          <a:pPr algn="just"/>
          <a:endParaRPr lang="es-ES" sz="1200"/>
        </a:p>
      </dgm:t>
    </dgm:pt>
    <dgm:pt modelId="{4EEBB073-1686-4521-95D7-FB9E39313B1E}" type="pres">
      <dgm:prSet presAssocID="{F1A5E85D-5947-46A7-8E17-410339EF0CF9}" presName="diagram" presStyleCnt="0">
        <dgm:presLayoutVars>
          <dgm:chMax val="1"/>
          <dgm:dir/>
          <dgm:animLvl val="ctr"/>
          <dgm:resizeHandles val="exact"/>
        </dgm:presLayoutVars>
      </dgm:prSet>
      <dgm:spPr/>
      <dgm:t>
        <a:bodyPr/>
        <a:lstStyle/>
        <a:p>
          <a:endParaRPr lang="es-ES"/>
        </a:p>
      </dgm:t>
    </dgm:pt>
    <dgm:pt modelId="{84065D01-5CF7-4764-8ACA-10708159BAC1}" type="pres">
      <dgm:prSet presAssocID="{F1A5E85D-5947-46A7-8E17-410339EF0CF9}" presName="matrix" presStyleCnt="0"/>
      <dgm:spPr/>
    </dgm:pt>
    <dgm:pt modelId="{E194EF65-3886-4868-8774-6F9E06F1D2C4}" type="pres">
      <dgm:prSet presAssocID="{F1A5E85D-5947-46A7-8E17-410339EF0CF9}" presName="tile1" presStyleLbl="node1" presStyleIdx="0" presStyleCnt="4"/>
      <dgm:spPr/>
      <dgm:t>
        <a:bodyPr/>
        <a:lstStyle/>
        <a:p>
          <a:endParaRPr lang="es-ES"/>
        </a:p>
      </dgm:t>
    </dgm:pt>
    <dgm:pt modelId="{92774D71-88BD-46C0-BF71-D8871056AEC7}" type="pres">
      <dgm:prSet presAssocID="{F1A5E85D-5947-46A7-8E17-410339EF0CF9}" presName="tile1text" presStyleLbl="node1" presStyleIdx="0" presStyleCnt="4">
        <dgm:presLayoutVars>
          <dgm:chMax val="0"/>
          <dgm:chPref val="0"/>
          <dgm:bulletEnabled val="1"/>
        </dgm:presLayoutVars>
      </dgm:prSet>
      <dgm:spPr/>
      <dgm:t>
        <a:bodyPr/>
        <a:lstStyle/>
        <a:p>
          <a:endParaRPr lang="es-ES"/>
        </a:p>
      </dgm:t>
    </dgm:pt>
    <dgm:pt modelId="{2074D2E8-DC05-415F-AA39-C03F1D8CC494}" type="pres">
      <dgm:prSet presAssocID="{F1A5E85D-5947-46A7-8E17-410339EF0CF9}" presName="tile2" presStyleLbl="node1" presStyleIdx="1" presStyleCnt="4"/>
      <dgm:spPr/>
      <dgm:t>
        <a:bodyPr/>
        <a:lstStyle/>
        <a:p>
          <a:endParaRPr lang="es-ES"/>
        </a:p>
      </dgm:t>
    </dgm:pt>
    <dgm:pt modelId="{7483988D-F7C8-4A0B-8677-B037093E9B74}" type="pres">
      <dgm:prSet presAssocID="{F1A5E85D-5947-46A7-8E17-410339EF0CF9}" presName="tile2text" presStyleLbl="node1" presStyleIdx="1" presStyleCnt="4">
        <dgm:presLayoutVars>
          <dgm:chMax val="0"/>
          <dgm:chPref val="0"/>
          <dgm:bulletEnabled val="1"/>
        </dgm:presLayoutVars>
      </dgm:prSet>
      <dgm:spPr/>
      <dgm:t>
        <a:bodyPr/>
        <a:lstStyle/>
        <a:p>
          <a:endParaRPr lang="es-ES"/>
        </a:p>
      </dgm:t>
    </dgm:pt>
    <dgm:pt modelId="{BA41A876-9F94-4C1F-94EB-55585E6E8568}" type="pres">
      <dgm:prSet presAssocID="{F1A5E85D-5947-46A7-8E17-410339EF0CF9}" presName="tile3" presStyleLbl="node1" presStyleIdx="2" presStyleCnt="4"/>
      <dgm:spPr/>
      <dgm:t>
        <a:bodyPr/>
        <a:lstStyle/>
        <a:p>
          <a:endParaRPr lang="es-ES"/>
        </a:p>
      </dgm:t>
    </dgm:pt>
    <dgm:pt modelId="{302849CD-E359-4AA1-95BB-28E7949FF760}" type="pres">
      <dgm:prSet presAssocID="{F1A5E85D-5947-46A7-8E17-410339EF0CF9}" presName="tile3text" presStyleLbl="node1" presStyleIdx="2" presStyleCnt="4">
        <dgm:presLayoutVars>
          <dgm:chMax val="0"/>
          <dgm:chPref val="0"/>
          <dgm:bulletEnabled val="1"/>
        </dgm:presLayoutVars>
      </dgm:prSet>
      <dgm:spPr/>
      <dgm:t>
        <a:bodyPr/>
        <a:lstStyle/>
        <a:p>
          <a:endParaRPr lang="es-ES"/>
        </a:p>
      </dgm:t>
    </dgm:pt>
    <dgm:pt modelId="{A0B782C5-AB3F-4D5C-8E15-A7242B1F363F}" type="pres">
      <dgm:prSet presAssocID="{F1A5E85D-5947-46A7-8E17-410339EF0CF9}" presName="tile4" presStyleLbl="node1" presStyleIdx="3" presStyleCnt="4"/>
      <dgm:spPr/>
      <dgm:t>
        <a:bodyPr/>
        <a:lstStyle/>
        <a:p>
          <a:endParaRPr lang="es-ES"/>
        </a:p>
      </dgm:t>
    </dgm:pt>
    <dgm:pt modelId="{77112545-BA31-41F6-9FBF-DD70FD8B61F1}" type="pres">
      <dgm:prSet presAssocID="{F1A5E85D-5947-46A7-8E17-410339EF0CF9}" presName="tile4text" presStyleLbl="node1" presStyleIdx="3" presStyleCnt="4">
        <dgm:presLayoutVars>
          <dgm:chMax val="0"/>
          <dgm:chPref val="0"/>
          <dgm:bulletEnabled val="1"/>
        </dgm:presLayoutVars>
      </dgm:prSet>
      <dgm:spPr/>
      <dgm:t>
        <a:bodyPr/>
        <a:lstStyle/>
        <a:p>
          <a:endParaRPr lang="es-ES"/>
        </a:p>
      </dgm:t>
    </dgm:pt>
    <dgm:pt modelId="{5CD01BC8-3E4C-4EA4-A101-950B5E44D4FB}" type="pres">
      <dgm:prSet presAssocID="{F1A5E85D-5947-46A7-8E17-410339EF0CF9}" presName="centerTile" presStyleLbl="fgShp" presStyleIdx="0" presStyleCnt="1" custScaleX="55556" custScaleY="45454">
        <dgm:presLayoutVars>
          <dgm:chMax val="0"/>
          <dgm:chPref val="0"/>
        </dgm:presLayoutVars>
      </dgm:prSet>
      <dgm:spPr/>
      <dgm:t>
        <a:bodyPr/>
        <a:lstStyle/>
        <a:p>
          <a:endParaRPr lang="es-ES"/>
        </a:p>
      </dgm:t>
    </dgm:pt>
  </dgm:ptLst>
  <dgm:cxnLst>
    <dgm:cxn modelId="{CF59EBE7-4797-4C2B-85FF-73862527163A}" type="presOf" srcId="{488E5FFB-5180-4209-A47B-F640C666B0D8}" destId="{A0B782C5-AB3F-4D5C-8E15-A7242B1F363F}" srcOrd="0" destOrd="7" presId="urn:microsoft.com/office/officeart/2005/8/layout/matrix1"/>
    <dgm:cxn modelId="{B6A368D5-2B0C-45FD-917C-E5A06D1B7482}" type="presOf" srcId="{8DF95F34-E461-430B-B85D-DF85F9DEF75F}" destId="{302849CD-E359-4AA1-95BB-28E7949FF760}" srcOrd="1" destOrd="3" presId="urn:microsoft.com/office/officeart/2005/8/layout/matrix1"/>
    <dgm:cxn modelId="{DA7B29FF-52AC-4134-AC47-0AFF8A1579CB}" type="presOf" srcId="{5DF1A4EA-EEC1-4408-A764-54DC37E7A218}" destId="{7483988D-F7C8-4A0B-8677-B037093E9B74}" srcOrd="1" destOrd="3" presId="urn:microsoft.com/office/officeart/2005/8/layout/matrix1"/>
    <dgm:cxn modelId="{1BB71EB2-1ED9-499B-9770-83BDB08FD1E5}" srcId="{B524F66E-41F1-43F5-B349-F78BBA30F5E0}" destId="{86A768C2-DAAD-421A-B9A0-9D0573C85DA7}" srcOrd="2" destOrd="0" parTransId="{52C0BF0B-A5D4-42D3-BEC9-435847D07C67}" sibTransId="{B4DDFA1C-7C10-447D-B991-EE02D4D7904C}"/>
    <dgm:cxn modelId="{A70754C1-64EA-4527-AE64-AB51788BAFC3}" type="presOf" srcId="{7D72CCAD-B0BB-4A03-A6F5-05E6A60B94A8}" destId="{2074D2E8-DC05-415F-AA39-C03F1D8CC494}" srcOrd="0" destOrd="2" presId="urn:microsoft.com/office/officeart/2005/8/layout/matrix1"/>
    <dgm:cxn modelId="{E5C93B85-46C0-42BC-8B1D-049098434E21}" srcId="{B524F66E-41F1-43F5-B349-F78BBA30F5E0}" destId="{D48E267D-163D-4F48-8C24-FC2FBDA0AB02}" srcOrd="0" destOrd="0" parTransId="{232148D0-D978-4126-83A3-3419DB349F60}" sibTransId="{1C1BA6C8-0BCB-4F7C-B904-BAAC57DA20AC}"/>
    <dgm:cxn modelId="{D7E44F0E-039A-4D9D-BC4A-B2D95E6853B7}" type="presOf" srcId="{A818ED71-F3EC-4726-BF02-300226B61064}" destId="{A0B782C5-AB3F-4D5C-8E15-A7242B1F363F}" srcOrd="0" destOrd="4" presId="urn:microsoft.com/office/officeart/2005/8/layout/matrix1"/>
    <dgm:cxn modelId="{B0217A99-3746-48F3-9056-B1768D0E9AE3}" type="presOf" srcId="{86A768C2-DAAD-421A-B9A0-9D0573C85DA7}" destId="{77112545-BA31-41F6-9FBF-DD70FD8B61F1}" srcOrd="1" destOrd="3" presId="urn:microsoft.com/office/officeart/2005/8/layout/matrix1"/>
    <dgm:cxn modelId="{4FE1FB6A-2D3F-46BD-B27E-2E08EB683F4F}" type="presOf" srcId="{8178192A-CA26-4420-B922-7F580AB24AB6}" destId="{302849CD-E359-4AA1-95BB-28E7949FF760}" srcOrd="1" destOrd="4" presId="urn:microsoft.com/office/officeart/2005/8/layout/matrix1"/>
    <dgm:cxn modelId="{1A16EE16-6583-44C8-AEBF-2F50D50D4119}" srcId="{65BF4DAC-A507-42CD-88C0-F2F71DF223FB}" destId="{D79F36E8-A1D6-40D7-9C33-EB6D0AFD8712}" srcOrd="5" destOrd="0" parTransId="{D80C5915-7F3C-44F4-B512-FE05B881F91B}" sibTransId="{B7902AE7-7E84-4E52-A1E5-EF613EDA68DE}"/>
    <dgm:cxn modelId="{C9368795-D8DB-4C16-A798-4FA80EE5D11F}" srcId="{F1A5E85D-5947-46A7-8E17-410339EF0CF9}" destId="{CB37D65D-B9C7-4793-9ECE-C0D9E6D55CFD}" srcOrd="0" destOrd="0" parTransId="{41A5FE55-E4D0-4D20-99FF-6BFD867B6BB9}" sibTransId="{60D59550-C16F-4E84-BF6D-EF0BB4B51C84}"/>
    <dgm:cxn modelId="{8ABA76FD-D14A-40B1-827E-A1FD6219304D}" type="presOf" srcId="{5B58C494-50E7-441F-A5E3-239236FC0C9F}" destId="{BA41A876-9F94-4C1F-94EB-55585E6E8568}" srcOrd="0" destOrd="7" presId="urn:microsoft.com/office/officeart/2005/8/layout/matrix1"/>
    <dgm:cxn modelId="{D3A489BC-54CC-4724-B092-EC9C9856D137}" type="presOf" srcId="{0085812F-45D2-486D-9FF2-BA62C6EF8946}" destId="{92774D71-88BD-46C0-BF71-D8871056AEC7}" srcOrd="1" destOrd="9" presId="urn:microsoft.com/office/officeart/2005/8/layout/matrix1"/>
    <dgm:cxn modelId="{74FFF6D1-B647-4D75-B8C7-7D8505486340}" srcId="{CB37D65D-B9C7-4793-9ECE-C0D9E6D55CFD}" destId="{910DE09E-D756-431F-8C63-2BE8B2BF4FFF}" srcOrd="1" destOrd="0" parTransId="{57A0AAA9-2C6E-4D92-B347-C6D7D1BFC7B8}" sibTransId="{4D7C49FC-C76C-416D-8A9B-8135BF4DB389}"/>
    <dgm:cxn modelId="{8F283038-CC90-4737-8CC0-C0BC236F6C16}" srcId="{B524F66E-41F1-43F5-B349-F78BBA30F5E0}" destId="{A818ED71-F3EC-4726-BF02-300226B61064}" srcOrd="3" destOrd="0" parTransId="{B8AF1081-F801-4113-B77E-1DDA3F68BBD2}" sibTransId="{51A2E2B0-11CD-4AC8-95E5-2DB448E3D3D4}"/>
    <dgm:cxn modelId="{B3FAF261-C265-49FB-A40C-51983644B474}" type="presOf" srcId="{D76FC20D-7B3C-4BB3-8834-BCA1E99BD6DB}" destId="{E194EF65-3886-4868-8774-6F9E06F1D2C4}" srcOrd="0" destOrd="3" presId="urn:microsoft.com/office/officeart/2005/8/layout/matrix1"/>
    <dgm:cxn modelId="{C159C4C5-9F5A-4C6A-9927-188EC0051A9B}" srcId="{65BF4DAC-A507-42CD-88C0-F2F71DF223FB}" destId="{816DDFBA-4E1D-4502-ABCA-D98BC853CD5C}" srcOrd="0" destOrd="0" parTransId="{192214D9-2F87-426A-B724-288202DA4CF6}" sibTransId="{F9928706-20AD-438D-ABB5-32C32743F469}"/>
    <dgm:cxn modelId="{D8D23938-CD16-4466-81C1-1E0328520DBF}" srcId="{65BF4DAC-A507-42CD-88C0-F2F71DF223FB}" destId="{8178192A-CA26-4420-B922-7F580AB24AB6}" srcOrd="3" destOrd="0" parTransId="{84FD8C4B-40C5-47E9-8B5E-AF0F1DB08D1F}" sibTransId="{F048653F-7E66-45A6-B926-1694C398530E}"/>
    <dgm:cxn modelId="{ED416D90-7B10-4D84-A51C-5D39E55FD097}" srcId="{65BF4DAC-A507-42CD-88C0-F2F71DF223FB}" destId="{DD3D9C10-9705-43A2-8F51-A78CEBBD453B}" srcOrd="1" destOrd="0" parTransId="{3B992769-EE45-44F2-87AE-2EEC4A30AFC5}" sibTransId="{83EFD947-6910-463D-9338-67C31EDBBE75}"/>
    <dgm:cxn modelId="{CC4A19AD-4E1C-49C2-833C-E8EA1F3993BE}" type="presOf" srcId="{DD3D9C10-9705-43A2-8F51-A78CEBBD453B}" destId="{BA41A876-9F94-4C1F-94EB-55585E6E8568}" srcOrd="0" destOrd="2" presId="urn:microsoft.com/office/officeart/2005/8/layout/matrix1"/>
    <dgm:cxn modelId="{F932C3FD-62BD-4760-8CAA-FE14F4A58906}" type="presOf" srcId="{5DF1A4EA-EEC1-4408-A764-54DC37E7A218}" destId="{2074D2E8-DC05-415F-AA39-C03F1D8CC494}" srcOrd="0" destOrd="3" presId="urn:microsoft.com/office/officeart/2005/8/layout/matrix1"/>
    <dgm:cxn modelId="{4F980162-5EC0-42DF-8721-8A007310B506}" type="presOf" srcId="{D76FC20D-7B3C-4BB3-8834-BCA1E99BD6DB}" destId="{92774D71-88BD-46C0-BF71-D8871056AEC7}" srcOrd="1" destOrd="3" presId="urn:microsoft.com/office/officeart/2005/8/layout/matrix1"/>
    <dgm:cxn modelId="{E040A350-F658-4EF7-BC05-CD2FA6AF407E}" type="presOf" srcId="{8ACEF889-1EBF-4092-A8B5-3C4A11C3584F}" destId="{77112545-BA31-41F6-9FBF-DD70FD8B61F1}" srcOrd="1" destOrd="5" presId="urn:microsoft.com/office/officeart/2005/8/layout/matrix1"/>
    <dgm:cxn modelId="{97413260-15B4-4CFD-BCA9-CA20499B68D8}" srcId="{607E18A8-D91F-417E-94E1-1832F63C4BD8}" destId="{B45873A2-871E-4766-9C98-DBE215E8B3CA}" srcOrd="5" destOrd="0" parTransId="{336EDB4E-3FDA-4739-809D-F79BC77CACEC}" sibTransId="{20AFA46B-D11E-4F8E-BBBA-99F181735C2B}"/>
    <dgm:cxn modelId="{BE185396-2018-42DE-8EE3-5C55E270D9C1}" type="presOf" srcId="{ECE385A8-8F5A-40A9-8D39-ECE397435BDE}" destId="{E194EF65-3886-4868-8774-6F9E06F1D2C4}" srcOrd="0" destOrd="1" presId="urn:microsoft.com/office/officeart/2005/8/layout/matrix1"/>
    <dgm:cxn modelId="{FDC4D699-543E-44ED-9CC5-EB7AAFB1BB54}" type="presOf" srcId="{607E18A8-D91F-417E-94E1-1832F63C4BD8}" destId="{E194EF65-3886-4868-8774-6F9E06F1D2C4}" srcOrd="0" destOrd="0" presId="urn:microsoft.com/office/officeart/2005/8/layout/matrix1"/>
    <dgm:cxn modelId="{1C6C7719-2FAD-4991-B702-3982FC159C5D}" srcId="{65BF4DAC-A507-42CD-88C0-F2F71DF223FB}" destId="{5B58C494-50E7-441F-A5E3-239236FC0C9F}" srcOrd="6" destOrd="0" parTransId="{DD083EA5-10A2-416E-A709-2B5CB46B1228}" sibTransId="{F78B9947-2961-4504-B497-36F9BF3559F6}"/>
    <dgm:cxn modelId="{96A21DCF-9DCE-4E5D-8E9E-5179F81DB6B6}" type="presOf" srcId="{D48E267D-163D-4F48-8C24-FC2FBDA0AB02}" destId="{A0B782C5-AB3F-4D5C-8E15-A7242B1F363F}" srcOrd="0" destOrd="1" presId="urn:microsoft.com/office/officeart/2005/8/layout/matrix1"/>
    <dgm:cxn modelId="{C00F5B79-12AB-43AD-AB72-073D9AEEE2F4}" type="presOf" srcId="{816DDFBA-4E1D-4502-ABCA-D98BC853CD5C}" destId="{BA41A876-9F94-4C1F-94EB-55585E6E8568}" srcOrd="0" destOrd="1" presId="urn:microsoft.com/office/officeart/2005/8/layout/matrix1"/>
    <dgm:cxn modelId="{00650092-A413-4C79-B3BA-EFED9C60565C}" type="presOf" srcId="{0085812F-45D2-486D-9FF2-BA62C6EF8946}" destId="{E194EF65-3886-4868-8774-6F9E06F1D2C4}" srcOrd="0" destOrd="9" presId="urn:microsoft.com/office/officeart/2005/8/layout/matrix1"/>
    <dgm:cxn modelId="{6DB81019-7F31-4231-97FC-75CA839FB718}" srcId="{607E18A8-D91F-417E-94E1-1832F63C4BD8}" destId="{FD86705F-A95B-42CE-9938-F03B91BD64F4}" srcOrd="7" destOrd="0" parTransId="{14077B5E-80CF-42A9-B11B-52AB95D4D832}" sibTransId="{398FC38E-DF8E-4D58-A788-1C2C6A3CAFFB}"/>
    <dgm:cxn modelId="{F8395006-377C-401A-9D77-D48579BCB37D}" type="presOf" srcId="{607E18A8-D91F-417E-94E1-1832F63C4BD8}" destId="{92774D71-88BD-46C0-BF71-D8871056AEC7}" srcOrd="1" destOrd="0" presId="urn:microsoft.com/office/officeart/2005/8/layout/matrix1"/>
    <dgm:cxn modelId="{1013AAF3-909E-46F8-91B1-42B5331D29DF}" type="presOf" srcId="{8ACEF889-1EBF-4092-A8B5-3C4A11C3584F}" destId="{A0B782C5-AB3F-4D5C-8E15-A7242B1F363F}" srcOrd="0" destOrd="5" presId="urn:microsoft.com/office/officeart/2005/8/layout/matrix1"/>
    <dgm:cxn modelId="{2AB0ECDF-62DA-4FCB-AFC9-6662DB982C8C}" type="presOf" srcId="{2162AF91-4546-4BC6-9066-B0E90A1F05F4}" destId="{A0B782C5-AB3F-4D5C-8E15-A7242B1F363F}" srcOrd="0" destOrd="2" presId="urn:microsoft.com/office/officeart/2005/8/layout/matrix1"/>
    <dgm:cxn modelId="{C42E4DF1-1CD6-4574-9DB4-CF23E1520B4C}" srcId="{910DE09E-D756-431F-8C63-2BE8B2BF4FFF}" destId="{7D72CCAD-B0BB-4A03-A6F5-05E6A60B94A8}" srcOrd="1" destOrd="0" parTransId="{3AB36758-F652-430F-B922-7B62ACFBE88E}" sibTransId="{86D0157C-0660-4EC5-8AF3-A2FA0B4503EC}"/>
    <dgm:cxn modelId="{3FB290BE-C9A5-404B-BCDE-0A4C1483A992}" type="presOf" srcId="{DD3D9C10-9705-43A2-8F51-A78CEBBD453B}" destId="{302849CD-E359-4AA1-95BB-28E7949FF760}" srcOrd="1" destOrd="2" presId="urn:microsoft.com/office/officeart/2005/8/layout/matrix1"/>
    <dgm:cxn modelId="{C988602A-2478-4FC2-9C5E-BC619E5C5545}" type="presOf" srcId="{B45873A2-871E-4766-9C98-DBE215E8B3CA}" destId="{92774D71-88BD-46C0-BF71-D8871056AEC7}" srcOrd="1" destOrd="6" presId="urn:microsoft.com/office/officeart/2005/8/layout/matrix1"/>
    <dgm:cxn modelId="{F1BB7539-3116-4517-AF91-5FEBBD4AEFAC}" srcId="{B524F66E-41F1-43F5-B349-F78BBA30F5E0}" destId="{AE051A2F-7D66-4ECD-87E8-409EB259D747}" srcOrd="5" destOrd="0" parTransId="{B556767B-5EF5-4C51-9525-75B2F83BF975}" sibTransId="{161F8CE3-5AE4-42F6-8396-6C05799363BF}"/>
    <dgm:cxn modelId="{6A2B058C-0981-4510-8D75-EE8F8C7F8DF9}" srcId="{CB37D65D-B9C7-4793-9ECE-C0D9E6D55CFD}" destId="{607E18A8-D91F-417E-94E1-1832F63C4BD8}" srcOrd="0" destOrd="0" parTransId="{20D0A430-6407-4CCD-99FF-728570C959A6}" sibTransId="{D09EE5C1-4ED0-451D-A60E-7F027BA6EE68}"/>
    <dgm:cxn modelId="{1B8AF5FB-2FB9-4A3E-A064-EA2E8B33CB57}" type="presOf" srcId="{98AB4ECB-36BF-434B-B92E-93F3EEDCAB43}" destId="{92774D71-88BD-46C0-BF71-D8871056AEC7}" srcOrd="1" destOrd="2" presId="urn:microsoft.com/office/officeart/2005/8/layout/matrix1"/>
    <dgm:cxn modelId="{6F6D034E-AEC1-4C1D-8EF8-2C43D6EBD0B0}" type="presOf" srcId="{2DCDB922-EA01-4BAA-9235-CC69A9074D11}" destId="{302849CD-E359-4AA1-95BB-28E7949FF760}" srcOrd="1" destOrd="5" presId="urn:microsoft.com/office/officeart/2005/8/layout/matrix1"/>
    <dgm:cxn modelId="{4D309802-A02B-4FB6-BB5A-F65D4383F8E4}" type="presOf" srcId="{F1A5E85D-5947-46A7-8E17-410339EF0CF9}" destId="{4EEBB073-1686-4521-95D7-FB9E39313B1E}" srcOrd="0" destOrd="0" presId="urn:microsoft.com/office/officeart/2005/8/layout/matrix1"/>
    <dgm:cxn modelId="{644FD48A-0665-4EC4-964F-2AED4FEB9C0A}" type="presOf" srcId="{2162AF91-4546-4BC6-9066-B0E90A1F05F4}" destId="{77112545-BA31-41F6-9FBF-DD70FD8B61F1}" srcOrd="1" destOrd="2" presId="urn:microsoft.com/office/officeart/2005/8/layout/matrix1"/>
    <dgm:cxn modelId="{B53995CE-5213-4524-96CC-77ED38D37307}" type="presOf" srcId="{FA403CA1-F177-430C-ABF6-2C552A190135}" destId="{E194EF65-3886-4868-8774-6F9E06F1D2C4}" srcOrd="0" destOrd="4" presId="urn:microsoft.com/office/officeart/2005/8/layout/matrix1"/>
    <dgm:cxn modelId="{C78A0F48-DF66-4FAB-B8A6-A26F66BD318D}" type="presOf" srcId="{ECE385A8-8F5A-40A9-8D39-ECE397435BDE}" destId="{92774D71-88BD-46C0-BF71-D8871056AEC7}" srcOrd="1" destOrd="1" presId="urn:microsoft.com/office/officeart/2005/8/layout/matrix1"/>
    <dgm:cxn modelId="{CEE412DF-C5D3-4203-989C-F861AB7C102A}" type="presOf" srcId="{A0527E41-535E-42C5-9C32-5D4B356DB652}" destId="{92774D71-88BD-46C0-BF71-D8871056AEC7}" srcOrd="1" destOrd="7" presId="urn:microsoft.com/office/officeart/2005/8/layout/matrix1"/>
    <dgm:cxn modelId="{FBE36B9A-B282-4DF9-8DD5-3BEAE60BFAA3}" type="presOf" srcId="{7D72CCAD-B0BB-4A03-A6F5-05E6A60B94A8}" destId="{7483988D-F7C8-4A0B-8677-B037093E9B74}" srcOrd="1" destOrd="2" presId="urn:microsoft.com/office/officeart/2005/8/layout/matrix1"/>
    <dgm:cxn modelId="{C19D867F-2AD0-4864-AC6D-9DB75452013C}" type="presOf" srcId="{65BF4DAC-A507-42CD-88C0-F2F71DF223FB}" destId="{BA41A876-9F94-4C1F-94EB-55585E6E8568}" srcOrd="0" destOrd="0" presId="urn:microsoft.com/office/officeart/2005/8/layout/matrix1"/>
    <dgm:cxn modelId="{D13E3C31-E36F-4D23-A53C-7D06C00C4747}" type="presOf" srcId="{D79F36E8-A1D6-40D7-9C33-EB6D0AFD8712}" destId="{BA41A876-9F94-4C1F-94EB-55585E6E8568}" srcOrd="0" destOrd="6" presId="urn:microsoft.com/office/officeart/2005/8/layout/matrix1"/>
    <dgm:cxn modelId="{0BE973B2-E6D9-49A6-A55E-E4867440B45E}" type="presOf" srcId="{D79F36E8-A1D6-40D7-9C33-EB6D0AFD8712}" destId="{302849CD-E359-4AA1-95BB-28E7949FF760}" srcOrd="1" destOrd="6" presId="urn:microsoft.com/office/officeart/2005/8/layout/matrix1"/>
    <dgm:cxn modelId="{FA395E72-34D3-4723-BBD2-C4383ADEFE08}" type="presOf" srcId="{A818ED71-F3EC-4726-BF02-300226B61064}" destId="{77112545-BA31-41F6-9FBF-DD70FD8B61F1}" srcOrd="1" destOrd="4" presId="urn:microsoft.com/office/officeart/2005/8/layout/matrix1"/>
    <dgm:cxn modelId="{ECB75EEC-4BBF-4312-BEBC-8A5B10F4412D}" srcId="{B524F66E-41F1-43F5-B349-F78BBA30F5E0}" destId="{488E5FFB-5180-4209-A47B-F640C666B0D8}" srcOrd="6" destOrd="0" parTransId="{DD2ED965-CD7A-4D67-A855-30E96061F8BF}" sibTransId="{F6A3F432-D2FE-4C56-887A-6894797C3FD0}"/>
    <dgm:cxn modelId="{8DC068F8-DB04-4143-B17A-213B679C7D34}" type="presOf" srcId="{A0527E41-535E-42C5-9C32-5D4B356DB652}" destId="{E194EF65-3886-4868-8774-6F9E06F1D2C4}" srcOrd="0" destOrd="7" presId="urn:microsoft.com/office/officeart/2005/8/layout/matrix1"/>
    <dgm:cxn modelId="{D442D998-B78E-4177-ABD9-055A29943D45}" type="presOf" srcId="{AE051A2F-7D66-4ECD-87E8-409EB259D747}" destId="{77112545-BA31-41F6-9FBF-DD70FD8B61F1}" srcOrd="1" destOrd="6" presId="urn:microsoft.com/office/officeart/2005/8/layout/matrix1"/>
    <dgm:cxn modelId="{DD90E0F4-C2A4-4C7A-BA89-601B7C1C9577}" srcId="{B524F66E-41F1-43F5-B349-F78BBA30F5E0}" destId="{8ACEF889-1EBF-4092-A8B5-3C4A11C3584F}" srcOrd="4" destOrd="0" parTransId="{F759149A-C8AF-48C2-AAC5-65DAA103F272}" sibTransId="{A7CDE2F3-DB40-4EED-9BD5-86838FFB7EDF}"/>
    <dgm:cxn modelId="{A817A884-BCEA-4896-9158-0CC9E062A288}" type="presOf" srcId="{D48E267D-163D-4F48-8C24-FC2FBDA0AB02}" destId="{77112545-BA31-41F6-9FBF-DD70FD8B61F1}" srcOrd="1" destOrd="1" presId="urn:microsoft.com/office/officeart/2005/8/layout/matrix1"/>
    <dgm:cxn modelId="{57332C3B-FE83-4F89-908E-F70A34039AC2}" srcId="{607E18A8-D91F-417E-94E1-1832F63C4BD8}" destId="{ECE385A8-8F5A-40A9-8D39-ECE397435BDE}" srcOrd="0" destOrd="0" parTransId="{BE0B4C27-241D-46FD-A90F-D9ADC9C754C8}" sibTransId="{A0D720A7-B2F4-4EB4-8060-B40FA85EED2D}"/>
    <dgm:cxn modelId="{16C87FA9-7824-42BD-8587-6CD29082F30B}" srcId="{607E18A8-D91F-417E-94E1-1832F63C4BD8}" destId="{FA403CA1-F177-430C-ABF6-2C552A190135}" srcOrd="3" destOrd="0" parTransId="{C6DCC655-C5B8-4E23-A40B-9CC66912E179}" sibTransId="{41BA738C-4627-4F54-86DD-40DCEA6550BD}"/>
    <dgm:cxn modelId="{BC55E3BD-B390-4D56-837B-83DE7241AA24}" type="presOf" srcId="{910DE09E-D756-431F-8C63-2BE8B2BF4FFF}" destId="{2074D2E8-DC05-415F-AA39-C03F1D8CC494}" srcOrd="0" destOrd="0" presId="urn:microsoft.com/office/officeart/2005/8/layout/matrix1"/>
    <dgm:cxn modelId="{8DFC8BF4-C38E-47AF-884D-09B1BDF5BA64}" srcId="{607E18A8-D91F-417E-94E1-1832F63C4BD8}" destId="{D76FC20D-7B3C-4BB3-8834-BCA1E99BD6DB}" srcOrd="2" destOrd="0" parTransId="{7F5E0B2A-D2CA-47B5-BC43-613815B0271A}" sibTransId="{891B4522-67D5-495C-BAF2-BAA9977C1521}"/>
    <dgm:cxn modelId="{2C45ECE1-312C-488B-9EF7-9FFCEFB9A099}" srcId="{CB37D65D-B9C7-4793-9ECE-C0D9E6D55CFD}" destId="{65BF4DAC-A507-42CD-88C0-F2F71DF223FB}" srcOrd="2" destOrd="0" parTransId="{FBCD3156-B00C-42E2-AAF2-8940451193E6}" sibTransId="{4EB3B1A8-6433-4F4F-8E06-9495A479434E}"/>
    <dgm:cxn modelId="{BEAC3661-6FC7-4B07-9D77-977130FA79CB}" type="presOf" srcId="{7D255412-1909-44EA-BD80-FD14CAB6CDA2}" destId="{E194EF65-3886-4868-8774-6F9E06F1D2C4}" srcOrd="0" destOrd="5" presId="urn:microsoft.com/office/officeart/2005/8/layout/matrix1"/>
    <dgm:cxn modelId="{102F7C5F-9BF1-4073-BCC7-B4D9F04CF91D}" type="presOf" srcId="{5B58C494-50E7-441F-A5E3-239236FC0C9F}" destId="{302849CD-E359-4AA1-95BB-28E7949FF760}" srcOrd="1" destOrd="7" presId="urn:microsoft.com/office/officeart/2005/8/layout/matrix1"/>
    <dgm:cxn modelId="{8979D2EF-A6CD-411C-B026-637B4CB28772}" type="presOf" srcId="{B45873A2-871E-4766-9C98-DBE215E8B3CA}" destId="{E194EF65-3886-4868-8774-6F9E06F1D2C4}" srcOrd="0" destOrd="6" presId="urn:microsoft.com/office/officeart/2005/8/layout/matrix1"/>
    <dgm:cxn modelId="{2A5DF7CB-29DD-4104-920C-F112FD129C39}" type="presOf" srcId="{816DDFBA-4E1D-4502-ABCA-D98BC853CD5C}" destId="{302849CD-E359-4AA1-95BB-28E7949FF760}" srcOrd="1" destOrd="1" presId="urn:microsoft.com/office/officeart/2005/8/layout/matrix1"/>
    <dgm:cxn modelId="{82046729-90E6-43F6-95B2-71CDA0B0586C}" type="presOf" srcId="{65BF4DAC-A507-42CD-88C0-F2F71DF223FB}" destId="{302849CD-E359-4AA1-95BB-28E7949FF760}" srcOrd="1" destOrd="0" presId="urn:microsoft.com/office/officeart/2005/8/layout/matrix1"/>
    <dgm:cxn modelId="{91F14CA0-7BA6-43D6-9658-4614B2D09AB0}" type="presOf" srcId="{FA403CA1-F177-430C-ABF6-2C552A190135}" destId="{92774D71-88BD-46C0-BF71-D8871056AEC7}" srcOrd="1" destOrd="4" presId="urn:microsoft.com/office/officeart/2005/8/layout/matrix1"/>
    <dgm:cxn modelId="{C5F919A8-B0CA-48C6-9565-815382D5CD45}" type="presOf" srcId="{7D255412-1909-44EA-BD80-FD14CAB6CDA2}" destId="{92774D71-88BD-46C0-BF71-D8871056AEC7}" srcOrd="1" destOrd="5" presId="urn:microsoft.com/office/officeart/2005/8/layout/matrix1"/>
    <dgm:cxn modelId="{FE99E107-F056-48E9-ADC5-3B6DF80BFA8D}" type="presOf" srcId="{CB37D65D-B9C7-4793-9ECE-C0D9E6D55CFD}" destId="{5CD01BC8-3E4C-4EA4-A101-950B5E44D4FB}" srcOrd="0" destOrd="0" presId="urn:microsoft.com/office/officeart/2005/8/layout/matrix1"/>
    <dgm:cxn modelId="{E60DD560-8EC0-442B-ABB7-413C74D09FC6}" type="presOf" srcId="{2DCDB922-EA01-4BAA-9235-CC69A9074D11}" destId="{BA41A876-9F94-4C1F-94EB-55585E6E8568}" srcOrd="0" destOrd="5" presId="urn:microsoft.com/office/officeart/2005/8/layout/matrix1"/>
    <dgm:cxn modelId="{FE471176-FFE7-493C-A87B-1D4819BC9922}" srcId="{607E18A8-D91F-417E-94E1-1832F63C4BD8}" destId="{98AB4ECB-36BF-434B-B92E-93F3EEDCAB43}" srcOrd="1" destOrd="0" parTransId="{4F63B112-BAD9-4433-A664-BB7B00B92183}" sibTransId="{2AAD12A2-B5BD-44A7-90A3-5D817903BF45}"/>
    <dgm:cxn modelId="{5F9061C7-AD92-450C-9887-FDB295F1B339}" srcId="{910DE09E-D756-431F-8C63-2BE8B2BF4FFF}" destId="{5DF1A4EA-EEC1-4408-A764-54DC37E7A218}" srcOrd="2" destOrd="0" parTransId="{210ACC63-A2CE-4C12-94E0-1294DE472533}" sibTransId="{7BD07C0C-2C9B-4A39-9D9F-0B952C2CEA90}"/>
    <dgm:cxn modelId="{78BC2DAC-044E-4D10-B0C3-B8C07BF6D4C0}" srcId="{65BF4DAC-A507-42CD-88C0-F2F71DF223FB}" destId="{2DCDB922-EA01-4BAA-9235-CC69A9074D11}" srcOrd="4" destOrd="0" parTransId="{7337D364-1593-4859-94B3-BBDD926AC33F}" sibTransId="{5D870C87-EBCB-4388-BFEC-1DDBA8C1A1B2}"/>
    <dgm:cxn modelId="{EFC3148F-B216-49B2-8598-CAEED9F59845}" type="presOf" srcId="{FD86705F-A95B-42CE-9938-F03B91BD64F4}" destId="{E194EF65-3886-4868-8774-6F9E06F1D2C4}" srcOrd="0" destOrd="8" presId="urn:microsoft.com/office/officeart/2005/8/layout/matrix1"/>
    <dgm:cxn modelId="{8C313D9F-71CB-4724-B6D8-BC662F313094}" type="presOf" srcId="{488E5FFB-5180-4209-A47B-F640C666B0D8}" destId="{77112545-BA31-41F6-9FBF-DD70FD8B61F1}" srcOrd="1" destOrd="7" presId="urn:microsoft.com/office/officeart/2005/8/layout/matrix1"/>
    <dgm:cxn modelId="{256DCF95-B0D1-4C1C-9314-9060389005F4}" type="presOf" srcId="{98AB4ECB-36BF-434B-B92E-93F3EEDCAB43}" destId="{E194EF65-3886-4868-8774-6F9E06F1D2C4}" srcOrd="0" destOrd="2" presId="urn:microsoft.com/office/officeart/2005/8/layout/matrix1"/>
    <dgm:cxn modelId="{E5D23B53-BCB3-4791-8697-D88D8716F93F}" srcId="{910DE09E-D756-431F-8C63-2BE8B2BF4FFF}" destId="{BB2C229C-6A85-4747-9E5C-13B317E688E8}" srcOrd="0" destOrd="0" parTransId="{B0DEC935-81ED-4548-AA19-8408EDEA3A07}" sibTransId="{4C0B1682-B4C8-4600-B19F-0384F8DF285F}"/>
    <dgm:cxn modelId="{D5F9775A-3B70-4FEE-ABE6-3918658DC6D3}" type="presOf" srcId="{AE051A2F-7D66-4ECD-87E8-409EB259D747}" destId="{A0B782C5-AB3F-4D5C-8E15-A7242B1F363F}" srcOrd="0" destOrd="6" presId="urn:microsoft.com/office/officeart/2005/8/layout/matrix1"/>
    <dgm:cxn modelId="{AB5974B7-9E9F-45F2-B76B-DDD999ECB18D}" type="presOf" srcId="{BB2C229C-6A85-4747-9E5C-13B317E688E8}" destId="{7483988D-F7C8-4A0B-8677-B037093E9B74}" srcOrd="1" destOrd="1" presId="urn:microsoft.com/office/officeart/2005/8/layout/matrix1"/>
    <dgm:cxn modelId="{B39E1E93-4EAE-485D-B359-C145BD18FB8D}" type="presOf" srcId="{B524F66E-41F1-43F5-B349-F78BBA30F5E0}" destId="{77112545-BA31-41F6-9FBF-DD70FD8B61F1}" srcOrd="1" destOrd="0" presId="urn:microsoft.com/office/officeart/2005/8/layout/matrix1"/>
    <dgm:cxn modelId="{DDBCDE63-2EA6-46A2-BA7A-DC36181C6614}" type="presOf" srcId="{BB2C229C-6A85-4747-9E5C-13B317E688E8}" destId="{2074D2E8-DC05-415F-AA39-C03F1D8CC494}" srcOrd="0" destOrd="1" presId="urn:microsoft.com/office/officeart/2005/8/layout/matrix1"/>
    <dgm:cxn modelId="{E80F0261-C791-4CF9-84A9-A111DAFC4C70}" type="presOf" srcId="{8178192A-CA26-4420-B922-7F580AB24AB6}" destId="{BA41A876-9F94-4C1F-94EB-55585E6E8568}" srcOrd="0" destOrd="4" presId="urn:microsoft.com/office/officeart/2005/8/layout/matrix1"/>
    <dgm:cxn modelId="{6E0E50A6-3DE9-4662-9660-59DD1BEA584B}" type="presOf" srcId="{FD86705F-A95B-42CE-9938-F03B91BD64F4}" destId="{92774D71-88BD-46C0-BF71-D8871056AEC7}" srcOrd="1" destOrd="8" presId="urn:microsoft.com/office/officeart/2005/8/layout/matrix1"/>
    <dgm:cxn modelId="{82F274BA-ED6C-43DE-B488-C5AF9D1130BD}" type="presOf" srcId="{910DE09E-D756-431F-8C63-2BE8B2BF4FFF}" destId="{7483988D-F7C8-4A0B-8677-B037093E9B74}" srcOrd="1" destOrd="0" presId="urn:microsoft.com/office/officeart/2005/8/layout/matrix1"/>
    <dgm:cxn modelId="{43F31169-6072-4FDE-95B6-999B2B868C2E}" type="presOf" srcId="{86A768C2-DAAD-421A-B9A0-9D0573C85DA7}" destId="{A0B782C5-AB3F-4D5C-8E15-A7242B1F363F}" srcOrd="0" destOrd="3" presId="urn:microsoft.com/office/officeart/2005/8/layout/matrix1"/>
    <dgm:cxn modelId="{E885E364-F42F-4533-8845-B8E274E55299}" srcId="{CB37D65D-B9C7-4793-9ECE-C0D9E6D55CFD}" destId="{B524F66E-41F1-43F5-B349-F78BBA30F5E0}" srcOrd="3" destOrd="0" parTransId="{A925F378-D51B-4DD4-A99E-F60CA82E7EAC}" sibTransId="{F7EAED9E-4DC1-4640-B109-61FE744FF993}"/>
    <dgm:cxn modelId="{50FEEA59-63CC-4676-87CC-0D6DBCA9936D}" srcId="{65BF4DAC-A507-42CD-88C0-F2F71DF223FB}" destId="{8DF95F34-E461-430B-B85D-DF85F9DEF75F}" srcOrd="2" destOrd="0" parTransId="{DB9A9693-A382-47E1-B8D8-DE40F9ADD204}" sibTransId="{5DF835C6-5DFC-4767-8312-BF451E05882F}"/>
    <dgm:cxn modelId="{1C476E54-5385-4FF5-A080-F9ABD38BDA49}" type="presOf" srcId="{B524F66E-41F1-43F5-B349-F78BBA30F5E0}" destId="{A0B782C5-AB3F-4D5C-8E15-A7242B1F363F}" srcOrd="0" destOrd="0" presId="urn:microsoft.com/office/officeart/2005/8/layout/matrix1"/>
    <dgm:cxn modelId="{4582646C-C841-4EA4-9BB4-B5AB7373F33E}" srcId="{607E18A8-D91F-417E-94E1-1832F63C4BD8}" destId="{7D255412-1909-44EA-BD80-FD14CAB6CDA2}" srcOrd="4" destOrd="0" parTransId="{74206266-815C-4F00-86C0-5CF4111689AA}" sibTransId="{AADCF21D-D121-4449-ACC9-4757C221DD92}"/>
    <dgm:cxn modelId="{A1CE9AB8-996F-46C3-9A1B-1357D5DBE747}" srcId="{B524F66E-41F1-43F5-B349-F78BBA30F5E0}" destId="{2162AF91-4546-4BC6-9066-B0E90A1F05F4}" srcOrd="1" destOrd="0" parTransId="{02BBEA44-E8E3-4263-A736-E40ACCAF289C}" sibTransId="{6FF5A0CB-E999-4B05-BAF0-42E93CBEF537}"/>
    <dgm:cxn modelId="{94470A21-0624-4563-9998-5B3BA31C2348}" srcId="{607E18A8-D91F-417E-94E1-1832F63C4BD8}" destId="{0085812F-45D2-486D-9FF2-BA62C6EF8946}" srcOrd="8" destOrd="0" parTransId="{4098BE14-BBD6-4DB3-ACDA-3E1C2935D152}" sibTransId="{6C54B925-87CF-4B93-BFE1-DADCF09773D5}"/>
    <dgm:cxn modelId="{01D461C6-10BC-44E4-A138-499A4D125907}" type="presOf" srcId="{8DF95F34-E461-430B-B85D-DF85F9DEF75F}" destId="{BA41A876-9F94-4C1F-94EB-55585E6E8568}" srcOrd="0" destOrd="3" presId="urn:microsoft.com/office/officeart/2005/8/layout/matrix1"/>
    <dgm:cxn modelId="{FAB16ABA-E42D-48C7-B99C-52AC0FED3909}" srcId="{607E18A8-D91F-417E-94E1-1832F63C4BD8}" destId="{A0527E41-535E-42C5-9C32-5D4B356DB652}" srcOrd="6" destOrd="0" parTransId="{D82C9A41-3BB8-48CF-A9A5-B6006CE9452C}" sibTransId="{2D79DC5E-FD00-46A6-B6F6-B6B3E7FDCFEE}"/>
    <dgm:cxn modelId="{8ED7722C-AF54-4940-8759-35086BD974AD}" type="presParOf" srcId="{4EEBB073-1686-4521-95D7-FB9E39313B1E}" destId="{84065D01-5CF7-4764-8ACA-10708159BAC1}" srcOrd="0" destOrd="0" presId="urn:microsoft.com/office/officeart/2005/8/layout/matrix1"/>
    <dgm:cxn modelId="{23E04552-7A4D-4A31-8EB5-6FD98E461346}" type="presParOf" srcId="{84065D01-5CF7-4764-8ACA-10708159BAC1}" destId="{E194EF65-3886-4868-8774-6F9E06F1D2C4}" srcOrd="0" destOrd="0" presId="urn:microsoft.com/office/officeart/2005/8/layout/matrix1"/>
    <dgm:cxn modelId="{2549F6BE-889D-45D8-8A09-F3B5B39B9E63}" type="presParOf" srcId="{84065D01-5CF7-4764-8ACA-10708159BAC1}" destId="{92774D71-88BD-46C0-BF71-D8871056AEC7}" srcOrd="1" destOrd="0" presId="urn:microsoft.com/office/officeart/2005/8/layout/matrix1"/>
    <dgm:cxn modelId="{0BC7A130-8769-4E84-8A4E-6888BA1F8BF1}" type="presParOf" srcId="{84065D01-5CF7-4764-8ACA-10708159BAC1}" destId="{2074D2E8-DC05-415F-AA39-C03F1D8CC494}" srcOrd="2" destOrd="0" presId="urn:microsoft.com/office/officeart/2005/8/layout/matrix1"/>
    <dgm:cxn modelId="{6643F242-6AF5-4C67-8ACF-E92487FDDA57}" type="presParOf" srcId="{84065D01-5CF7-4764-8ACA-10708159BAC1}" destId="{7483988D-F7C8-4A0B-8677-B037093E9B74}" srcOrd="3" destOrd="0" presId="urn:microsoft.com/office/officeart/2005/8/layout/matrix1"/>
    <dgm:cxn modelId="{BEC01807-329B-4C78-BE5D-9381012B9385}" type="presParOf" srcId="{84065D01-5CF7-4764-8ACA-10708159BAC1}" destId="{BA41A876-9F94-4C1F-94EB-55585E6E8568}" srcOrd="4" destOrd="0" presId="urn:microsoft.com/office/officeart/2005/8/layout/matrix1"/>
    <dgm:cxn modelId="{BF8E6AF1-B44C-4509-96A3-D9258369BBC5}" type="presParOf" srcId="{84065D01-5CF7-4764-8ACA-10708159BAC1}" destId="{302849CD-E359-4AA1-95BB-28E7949FF760}" srcOrd="5" destOrd="0" presId="urn:microsoft.com/office/officeart/2005/8/layout/matrix1"/>
    <dgm:cxn modelId="{633889A1-56A3-4503-9646-260221A0DE54}" type="presParOf" srcId="{84065D01-5CF7-4764-8ACA-10708159BAC1}" destId="{A0B782C5-AB3F-4D5C-8E15-A7242B1F363F}" srcOrd="6" destOrd="0" presId="urn:microsoft.com/office/officeart/2005/8/layout/matrix1"/>
    <dgm:cxn modelId="{DCBAA213-FD44-43D1-A358-0118160279E9}" type="presParOf" srcId="{84065D01-5CF7-4764-8ACA-10708159BAC1}" destId="{77112545-BA31-41F6-9FBF-DD70FD8B61F1}" srcOrd="7" destOrd="0" presId="urn:microsoft.com/office/officeart/2005/8/layout/matrix1"/>
    <dgm:cxn modelId="{40D71A2B-2F50-4C13-9751-50820E022DA6}" type="presParOf" srcId="{4EEBB073-1686-4521-95D7-FB9E39313B1E}" destId="{5CD01BC8-3E4C-4EA4-A101-950B5E44D4F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B006F2-43EB-4A45-A478-51EACAFBC6BF}" type="doc">
      <dgm:prSet loTypeId="urn:microsoft.com/office/officeart/2005/8/layout/cycle1" loCatId="cycle" qsTypeId="urn:microsoft.com/office/officeart/2005/8/quickstyle/simple1" qsCatId="simple" csTypeId="urn:microsoft.com/office/officeart/2005/8/colors/colorful3" csCatId="colorful" phldr="1"/>
      <dgm:spPr/>
      <dgm:t>
        <a:bodyPr/>
        <a:lstStyle/>
        <a:p>
          <a:endParaRPr lang="es-ES"/>
        </a:p>
      </dgm:t>
    </dgm:pt>
    <dgm:pt modelId="{85CFA339-2FE9-4D49-9246-123569AEC289}">
      <dgm:prSet phldrT="[Texto]" custT="1"/>
      <dgm:spPr/>
      <dgm:t>
        <a:bodyPr/>
        <a:lstStyle/>
        <a:p>
          <a:pPr algn="just"/>
          <a:r>
            <a:rPr lang="es-EC" sz="1400" dirty="0" smtClean="0"/>
            <a:t>La venta de vehículos livianos siempre ha permanecido sobre la de vehículos pesados, </a:t>
          </a:r>
          <a:endParaRPr lang="es-ES" sz="1400" dirty="0"/>
        </a:p>
      </dgm:t>
    </dgm:pt>
    <dgm:pt modelId="{BDC55A08-07E8-4964-BF58-A402AF0CE29F}" type="parTrans" cxnId="{C7CDB911-FBD6-41AF-A076-19D8B1768504}">
      <dgm:prSet/>
      <dgm:spPr/>
      <dgm:t>
        <a:bodyPr/>
        <a:lstStyle/>
        <a:p>
          <a:endParaRPr lang="es-ES" sz="1400"/>
        </a:p>
      </dgm:t>
    </dgm:pt>
    <dgm:pt modelId="{38EEEA94-B99C-4667-82E2-C23BB32D6740}" type="sibTrans" cxnId="{C7CDB911-FBD6-41AF-A076-19D8B1768504}">
      <dgm:prSet/>
      <dgm:spPr/>
      <dgm:t>
        <a:bodyPr/>
        <a:lstStyle/>
        <a:p>
          <a:endParaRPr lang="es-ES" sz="1400"/>
        </a:p>
      </dgm:t>
    </dgm:pt>
    <dgm:pt modelId="{73266805-355A-4CF3-9055-95BFE32CD4D6}">
      <dgm:prSet phldrT="[Texto]" custT="1"/>
      <dgm:spPr/>
      <dgm:t>
        <a:bodyPr/>
        <a:lstStyle/>
        <a:p>
          <a:pPr algn="just"/>
          <a:r>
            <a:rPr lang="es-EC" sz="1400" dirty="0" smtClean="0"/>
            <a:t>Al 2015 los automotores livianos vendidos son de 71483 unidades y los pesados de 9826 unidades</a:t>
          </a:r>
          <a:endParaRPr lang="es-ES" sz="1400" dirty="0"/>
        </a:p>
      </dgm:t>
    </dgm:pt>
    <dgm:pt modelId="{716E6596-5CE6-4532-8AE8-B292A1C6D780}" type="parTrans" cxnId="{529A39C5-F667-402D-997D-E2BB879F87DE}">
      <dgm:prSet/>
      <dgm:spPr/>
      <dgm:t>
        <a:bodyPr/>
        <a:lstStyle/>
        <a:p>
          <a:endParaRPr lang="es-ES" sz="1400"/>
        </a:p>
      </dgm:t>
    </dgm:pt>
    <dgm:pt modelId="{5D8BFDBB-0C7D-4300-AF6A-CB9265053E5B}" type="sibTrans" cxnId="{529A39C5-F667-402D-997D-E2BB879F87DE}">
      <dgm:prSet/>
      <dgm:spPr/>
      <dgm:t>
        <a:bodyPr/>
        <a:lstStyle/>
        <a:p>
          <a:endParaRPr lang="es-ES" sz="1400"/>
        </a:p>
      </dgm:t>
    </dgm:pt>
    <dgm:pt modelId="{F9601939-B33A-4814-8199-F4A9950EC686}">
      <dgm:prSet phldrT="[Texto]" custT="1"/>
      <dgm:spPr/>
      <dgm:t>
        <a:bodyPr/>
        <a:lstStyle/>
        <a:p>
          <a:pPr algn="just"/>
          <a:r>
            <a:rPr lang="es-EC" sz="1400" dirty="0" smtClean="0"/>
            <a:t>Lo que demuestra que el aporte en impuestos y comercio lo produce el parque automotor liviano en el ecuador.</a:t>
          </a:r>
          <a:endParaRPr lang="es-ES" sz="1400" dirty="0"/>
        </a:p>
      </dgm:t>
    </dgm:pt>
    <dgm:pt modelId="{437FA534-D00F-42C5-BADF-58E91002244A}" type="parTrans" cxnId="{92ACB290-663A-44BC-90A2-0159539A1C7E}">
      <dgm:prSet/>
      <dgm:spPr/>
      <dgm:t>
        <a:bodyPr/>
        <a:lstStyle/>
        <a:p>
          <a:endParaRPr lang="es-ES" sz="1400"/>
        </a:p>
      </dgm:t>
    </dgm:pt>
    <dgm:pt modelId="{CF62659B-5998-44A5-A375-9BA8F3990378}" type="sibTrans" cxnId="{92ACB290-663A-44BC-90A2-0159539A1C7E}">
      <dgm:prSet/>
      <dgm:spPr/>
      <dgm:t>
        <a:bodyPr/>
        <a:lstStyle/>
        <a:p>
          <a:endParaRPr lang="es-ES" sz="1400"/>
        </a:p>
      </dgm:t>
    </dgm:pt>
    <dgm:pt modelId="{23766367-54DA-4086-96FC-4B05CCD833B5}" type="pres">
      <dgm:prSet presAssocID="{76B006F2-43EB-4A45-A478-51EACAFBC6BF}" presName="cycle" presStyleCnt="0">
        <dgm:presLayoutVars>
          <dgm:dir/>
          <dgm:resizeHandles val="exact"/>
        </dgm:presLayoutVars>
      </dgm:prSet>
      <dgm:spPr/>
      <dgm:t>
        <a:bodyPr/>
        <a:lstStyle/>
        <a:p>
          <a:endParaRPr lang="es-ES"/>
        </a:p>
      </dgm:t>
    </dgm:pt>
    <dgm:pt modelId="{26D3E4BE-C9F4-4D4F-B310-DCB866010C09}" type="pres">
      <dgm:prSet presAssocID="{85CFA339-2FE9-4D49-9246-123569AEC289}" presName="dummy" presStyleCnt="0"/>
      <dgm:spPr/>
    </dgm:pt>
    <dgm:pt modelId="{71D59B7C-7787-4267-9FFA-939E00746322}" type="pres">
      <dgm:prSet presAssocID="{85CFA339-2FE9-4D49-9246-123569AEC289}" presName="node" presStyleLbl="revTx" presStyleIdx="0" presStyleCnt="3" custRadScaleRad="134333" custRadScaleInc="39200">
        <dgm:presLayoutVars>
          <dgm:bulletEnabled val="1"/>
        </dgm:presLayoutVars>
      </dgm:prSet>
      <dgm:spPr/>
      <dgm:t>
        <a:bodyPr/>
        <a:lstStyle/>
        <a:p>
          <a:endParaRPr lang="es-ES"/>
        </a:p>
      </dgm:t>
    </dgm:pt>
    <dgm:pt modelId="{83E928D8-8B19-4C62-ADBE-04026A94613F}" type="pres">
      <dgm:prSet presAssocID="{38EEEA94-B99C-4667-82E2-C23BB32D6740}" presName="sibTrans" presStyleLbl="node1" presStyleIdx="0" presStyleCnt="3"/>
      <dgm:spPr/>
      <dgm:t>
        <a:bodyPr/>
        <a:lstStyle/>
        <a:p>
          <a:endParaRPr lang="es-ES"/>
        </a:p>
      </dgm:t>
    </dgm:pt>
    <dgm:pt modelId="{94236F4E-81F6-440A-AC7F-8BCFC472011D}" type="pres">
      <dgm:prSet presAssocID="{73266805-355A-4CF3-9055-95BFE32CD4D6}" presName="dummy" presStyleCnt="0"/>
      <dgm:spPr/>
    </dgm:pt>
    <dgm:pt modelId="{C7888C94-E181-4A32-9469-FC6DB741C674}" type="pres">
      <dgm:prSet presAssocID="{73266805-355A-4CF3-9055-95BFE32CD4D6}" presName="node" presStyleLbl="revTx" presStyleIdx="1" presStyleCnt="3" custRadScaleRad="96662" custRadScaleInc="-10141">
        <dgm:presLayoutVars>
          <dgm:bulletEnabled val="1"/>
        </dgm:presLayoutVars>
      </dgm:prSet>
      <dgm:spPr/>
      <dgm:t>
        <a:bodyPr/>
        <a:lstStyle/>
        <a:p>
          <a:endParaRPr lang="es-ES"/>
        </a:p>
      </dgm:t>
    </dgm:pt>
    <dgm:pt modelId="{0BECB68D-9C98-4F46-B9F7-8225DFDD102C}" type="pres">
      <dgm:prSet presAssocID="{5D8BFDBB-0C7D-4300-AF6A-CB9265053E5B}" presName="sibTrans" presStyleLbl="node1" presStyleIdx="1" presStyleCnt="3"/>
      <dgm:spPr/>
      <dgm:t>
        <a:bodyPr/>
        <a:lstStyle/>
        <a:p>
          <a:endParaRPr lang="es-ES"/>
        </a:p>
      </dgm:t>
    </dgm:pt>
    <dgm:pt modelId="{DE1363DD-71F9-4714-B193-73D5A3B93EFC}" type="pres">
      <dgm:prSet presAssocID="{F9601939-B33A-4814-8199-F4A9950EC686}" presName="dummy" presStyleCnt="0"/>
      <dgm:spPr/>
    </dgm:pt>
    <dgm:pt modelId="{F4759BE3-6072-4DC7-8B72-567B351C96DC}" type="pres">
      <dgm:prSet presAssocID="{F9601939-B33A-4814-8199-F4A9950EC686}" presName="node" presStyleLbl="revTx" presStyleIdx="2" presStyleCnt="3" custRadScaleRad="118354" custRadScaleInc="-33809">
        <dgm:presLayoutVars>
          <dgm:bulletEnabled val="1"/>
        </dgm:presLayoutVars>
      </dgm:prSet>
      <dgm:spPr/>
      <dgm:t>
        <a:bodyPr/>
        <a:lstStyle/>
        <a:p>
          <a:endParaRPr lang="es-ES"/>
        </a:p>
      </dgm:t>
    </dgm:pt>
    <dgm:pt modelId="{986220A2-8206-4D1C-8A0C-108E3AADD5B1}" type="pres">
      <dgm:prSet presAssocID="{CF62659B-5998-44A5-A375-9BA8F3990378}" presName="sibTrans" presStyleLbl="node1" presStyleIdx="2" presStyleCnt="3" custLinFactNeighborX="3269" custLinFactNeighborY="8427"/>
      <dgm:spPr/>
      <dgm:t>
        <a:bodyPr/>
        <a:lstStyle/>
        <a:p>
          <a:endParaRPr lang="es-ES"/>
        </a:p>
      </dgm:t>
    </dgm:pt>
  </dgm:ptLst>
  <dgm:cxnLst>
    <dgm:cxn modelId="{616E5577-08FB-4F84-98D9-728D4FB04AE2}" type="presOf" srcId="{F9601939-B33A-4814-8199-F4A9950EC686}" destId="{F4759BE3-6072-4DC7-8B72-567B351C96DC}" srcOrd="0" destOrd="0" presId="urn:microsoft.com/office/officeart/2005/8/layout/cycle1"/>
    <dgm:cxn modelId="{529A39C5-F667-402D-997D-E2BB879F87DE}" srcId="{76B006F2-43EB-4A45-A478-51EACAFBC6BF}" destId="{73266805-355A-4CF3-9055-95BFE32CD4D6}" srcOrd="1" destOrd="0" parTransId="{716E6596-5CE6-4532-8AE8-B292A1C6D780}" sibTransId="{5D8BFDBB-0C7D-4300-AF6A-CB9265053E5B}"/>
    <dgm:cxn modelId="{17947DD3-C50C-46DB-BE4A-42A9CD7DA2F9}" type="presOf" srcId="{73266805-355A-4CF3-9055-95BFE32CD4D6}" destId="{C7888C94-E181-4A32-9469-FC6DB741C674}" srcOrd="0" destOrd="0" presId="urn:microsoft.com/office/officeart/2005/8/layout/cycle1"/>
    <dgm:cxn modelId="{02A89D4A-91EF-4334-A1BF-D39AE034C1B1}" type="presOf" srcId="{76B006F2-43EB-4A45-A478-51EACAFBC6BF}" destId="{23766367-54DA-4086-96FC-4B05CCD833B5}" srcOrd="0" destOrd="0" presId="urn:microsoft.com/office/officeart/2005/8/layout/cycle1"/>
    <dgm:cxn modelId="{398253B1-06B8-479C-8A41-AED4277F9D92}" type="presOf" srcId="{38EEEA94-B99C-4667-82E2-C23BB32D6740}" destId="{83E928D8-8B19-4C62-ADBE-04026A94613F}" srcOrd="0" destOrd="0" presId="urn:microsoft.com/office/officeart/2005/8/layout/cycle1"/>
    <dgm:cxn modelId="{945DABF3-8B4F-4FC8-AAEF-0D02C305664D}" type="presOf" srcId="{85CFA339-2FE9-4D49-9246-123569AEC289}" destId="{71D59B7C-7787-4267-9FFA-939E00746322}" srcOrd="0" destOrd="0" presId="urn:microsoft.com/office/officeart/2005/8/layout/cycle1"/>
    <dgm:cxn modelId="{909A7DB1-4D4F-45B6-948C-229165E04761}" type="presOf" srcId="{5D8BFDBB-0C7D-4300-AF6A-CB9265053E5B}" destId="{0BECB68D-9C98-4F46-B9F7-8225DFDD102C}" srcOrd="0" destOrd="0" presId="urn:microsoft.com/office/officeart/2005/8/layout/cycle1"/>
    <dgm:cxn modelId="{C7CDB911-FBD6-41AF-A076-19D8B1768504}" srcId="{76B006F2-43EB-4A45-A478-51EACAFBC6BF}" destId="{85CFA339-2FE9-4D49-9246-123569AEC289}" srcOrd="0" destOrd="0" parTransId="{BDC55A08-07E8-4964-BF58-A402AF0CE29F}" sibTransId="{38EEEA94-B99C-4667-82E2-C23BB32D6740}"/>
    <dgm:cxn modelId="{92ACB290-663A-44BC-90A2-0159539A1C7E}" srcId="{76B006F2-43EB-4A45-A478-51EACAFBC6BF}" destId="{F9601939-B33A-4814-8199-F4A9950EC686}" srcOrd="2" destOrd="0" parTransId="{437FA534-D00F-42C5-BADF-58E91002244A}" sibTransId="{CF62659B-5998-44A5-A375-9BA8F3990378}"/>
    <dgm:cxn modelId="{E27D3729-A007-4412-B366-D2284CF3BB1D}" type="presOf" srcId="{CF62659B-5998-44A5-A375-9BA8F3990378}" destId="{986220A2-8206-4D1C-8A0C-108E3AADD5B1}" srcOrd="0" destOrd="0" presId="urn:microsoft.com/office/officeart/2005/8/layout/cycle1"/>
    <dgm:cxn modelId="{0192ABDF-493F-4ADB-98D6-49DEE16EABBC}" type="presParOf" srcId="{23766367-54DA-4086-96FC-4B05CCD833B5}" destId="{26D3E4BE-C9F4-4D4F-B310-DCB866010C09}" srcOrd="0" destOrd="0" presId="urn:microsoft.com/office/officeart/2005/8/layout/cycle1"/>
    <dgm:cxn modelId="{0599F2F6-FD99-40C3-BA05-AC19C2E9D110}" type="presParOf" srcId="{23766367-54DA-4086-96FC-4B05CCD833B5}" destId="{71D59B7C-7787-4267-9FFA-939E00746322}" srcOrd="1" destOrd="0" presId="urn:microsoft.com/office/officeart/2005/8/layout/cycle1"/>
    <dgm:cxn modelId="{9D074937-3D42-4DF1-AD27-7C63DA8B9E7C}" type="presParOf" srcId="{23766367-54DA-4086-96FC-4B05CCD833B5}" destId="{83E928D8-8B19-4C62-ADBE-04026A94613F}" srcOrd="2" destOrd="0" presId="urn:microsoft.com/office/officeart/2005/8/layout/cycle1"/>
    <dgm:cxn modelId="{3A4533D3-DAC7-4875-A747-248405B10FC5}" type="presParOf" srcId="{23766367-54DA-4086-96FC-4B05CCD833B5}" destId="{94236F4E-81F6-440A-AC7F-8BCFC472011D}" srcOrd="3" destOrd="0" presId="urn:microsoft.com/office/officeart/2005/8/layout/cycle1"/>
    <dgm:cxn modelId="{152E62A5-2601-4D93-B826-3C32D2867AAF}" type="presParOf" srcId="{23766367-54DA-4086-96FC-4B05CCD833B5}" destId="{C7888C94-E181-4A32-9469-FC6DB741C674}" srcOrd="4" destOrd="0" presId="urn:microsoft.com/office/officeart/2005/8/layout/cycle1"/>
    <dgm:cxn modelId="{93366AEC-D422-423A-BFFC-CC0B784757FF}" type="presParOf" srcId="{23766367-54DA-4086-96FC-4B05CCD833B5}" destId="{0BECB68D-9C98-4F46-B9F7-8225DFDD102C}" srcOrd="5" destOrd="0" presId="urn:microsoft.com/office/officeart/2005/8/layout/cycle1"/>
    <dgm:cxn modelId="{542EA35F-FD1B-43A0-BC60-2352111887A2}" type="presParOf" srcId="{23766367-54DA-4086-96FC-4B05CCD833B5}" destId="{DE1363DD-71F9-4714-B193-73D5A3B93EFC}" srcOrd="6" destOrd="0" presId="urn:microsoft.com/office/officeart/2005/8/layout/cycle1"/>
    <dgm:cxn modelId="{86D08D90-A34A-445A-B04E-3DDEF3EC4227}" type="presParOf" srcId="{23766367-54DA-4086-96FC-4B05CCD833B5}" destId="{F4759BE3-6072-4DC7-8B72-567B351C96DC}" srcOrd="7" destOrd="0" presId="urn:microsoft.com/office/officeart/2005/8/layout/cycle1"/>
    <dgm:cxn modelId="{1008FD0F-03E8-42F8-B5F7-BB62AFBFB5D8}" type="presParOf" srcId="{23766367-54DA-4086-96FC-4B05CCD833B5}" destId="{986220A2-8206-4D1C-8A0C-108E3AADD5B1}"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76F399-4157-4CE5-AF59-E133B1E9EC60}" type="doc">
      <dgm:prSet loTypeId="urn:microsoft.com/office/officeart/2005/8/layout/orgChart1" loCatId="hierarchy" qsTypeId="urn:microsoft.com/office/officeart/2005/8/quickstyle/simple3" qsCatId="simple" csTypeId="urn:microsoft.com/office/officeart/2005/8/colors/colorful2" csCatId="colorful" phldr="1"/>
      <dgm:spPr/>
      <dgm:t>
        <a:bodyPr/>
        <a:lstStyle/>
        <a:p>
          <a:endParaRPr lang="es-ES"/>
        </a:p>
      </dgm:t>
    </dgm:pt>
    <dgm:pt modelId="{4FF506B7-1119-461E-A4DF-B7619358A3B5}">
      <dgm:prSet phldrT="[Texto]" custT="1"/>
      <dgm:spPr/>
      <dgm:t>
        <a:bodyPr/>
        <a:lstStyle/>
        <a:p>
          <a:r>
            <a:rPr lang="es-EC" sz="1800" dirty="0" smtClean="0"/>
            <a:t>Ventas y liquidez</a:t>
          </a:r>
          <a:endParaRPr lang="es-ES" sz="1800" dirty="0"/>
        </a:p>
      </dgm:t>
    </dgm:pt>
    <dgm:pt modelId="{8FAB7D9F-75BB-432C-AB32-2B064AD68FA2}" type="parTrans" cxnId="{3EC8E8A9-D362-4DC1-9E6B-0C6B32220409}">
      <dgm:prSet/>
      <dgm:spPr/>
      <dgm:t>
        <a:bodyPr/>
        <a:lstStyle/>
        <a:p>
          <a:endParaRPr lang="es-ES" sz="1400"/>
        </a:p>
      </dgm:t>
    </dgm:pt>
    <dgm:pt modelId="{4235A4D4-C218-4D93-B23D-617EEE45CD57}" type="sibTrans" cxnId="{3EC8E8A9-D362-4DC1-9E6B-0C6B32220409}">
      <dgm:prSet/>
      <dgm:spPr/>
      <dgm:t>
        <a:bodyPr/>
        <a:lstStyle/>
        <a:p>
          <a:endParaRPr lang="es-ES" sz="1400"/>
        </a:p>
      </dgm:t>
    </dgm:pt>
    <dgm:pt modelId="{56875A76-4C14-4CFA-B1BA-5F00BDC51644}">
      <dgm:prSet phldrT="[Texto]" custT="1"/>
      <dgm:spPr/>
      <dgm:t>
        <a:bodyPr/>
        <a:lstStyle/>
        <a:p>
          <a:r>
            <a:rPr lang="es-EC" sz="1400" dirty="0" smtClean="0"/>
            <a:t>Ventas y liquidez Nissan y Renault</a:t>
          </a:r>
          <a:endParaRPr lang="es-ES" sz="1400" dirty="0"/>
        </a:p>
      </dgm:t>
    </dgm:pt>
    <dgm:pt modelId="{3E82FDAA-CA8C-4F95-AAF6-FF74AF9E8FE8}" type="parTrans" cxnId="{0AC5CBF5-50CA-46A6-9485-1AA1C84E545C}">
      <dgm:prSet/>
      <dgm:spPr/>
      <dgm:t>
        <a:bodyPr/>
        <a:lstStyle/>
        <a:p>
          <a:endParaRPr lang="es-ES" sz="1400"/>
        </a:p>
      </dgm:t>
    </dgm:pt>
    <dgm:pt modelId="{44F7FC20-3227-43D9-A2EB-E9952E418DB1}" type="sibTrans" cxnId="{0AC5CBF5-50CA-46A6-9485-1AA1C84E545C}">
      <dgm:prSet/>
      <dgm:spPr/>
      <dgm:t>
        <a:bodyPr/>
        <a:lstStyle/>
        <a:p>
          <a:endParaRPr lang="es-ES" sz="1400"/>
        </a:p>
      </dgm:t>
    </dgm:pt>
    <dgm:pt modelId="{BCC765E6-4AD8-4404-BCF3-1110D1246E6D}">
      <dgm:prSet phldrT="[Texto]" custT="1"/>
      <dgm:spPr/>
      <dgm:t>
        <a:bodyPr/>
        <a:lstStyle/>
        <a:p>
          <a:r>
            <a:rPr lang="es-EC" sz="1400" dirty="0" smtClean="0"/>
            <a:t>Ventas y liquidez Chevrolet</a:t>
          </a:r>
          <a:endParaRPr lang="es-ES" sz="1400" dirty="0"/>
        </a:p>
      </dgm:t>
    </dgm:pt>
    <dgm:pt modelId="{321EE75B-45B4-4AF4-BC72-3D3F6192F747}" type="parTrans" cxnId="{CBDF3250-72C6-46F1-A44A-9C8FFC1FC891}">
      <dgm:prSet/>
      <dgm:spPr/>
      <dgm:t>
        <a:bodyPr/>
        <a:lstStyle/>
        <a:p>
          <a:endParaRPr lang="es-ES" sz="1400"/>
        </a:p>
      </dgm:t>
    </dgm:pt>
    <dgm:pt modelId="{35F8CB8F-BBFC-4C2D-9732-6B88C45B5F61}" type="sibTrans" cxnId="{CBDF3250-72C6-46F1-A44A-9C8FFC1FC891}">
      <dgm:prSet/>
      <dgm:spPr/>
      <dgm:t>
        <a:bodyPr/>
        <a:lstStyle/>
        <a:p>
          <a:endParaRPr lang="es-ES" sz="1400"/>
        </a:p>
      </dgm:t>
    </dgm:pt>
    <dgm:pt modelId="{2421606F-C33F-4B76-BA78-0F2936FC635A}" type="pres">
      <dgm:prSet presAssocID="{B576F399-4157-4CE5-AF59-E133B1E9EC60}" presName="hierChild1" presStyleCnt="0">
        <dgm:presLayoutVars>
          <dgm:orgChart val="1"/>
          <dgm:chPref val="1"/>
          <dgm:dir/>
          <dgm:animOne val="branch"/>
          <dgm:animLvl val="lvl"/>
          <dgm:resizeHandles/>
        </dgm:presLayoutVars>
      </dgm:prSet>
      <dgm:spPr/>
      <dgm:t>
        <a:bodyPr/>
        <a:lstStyle/>
        <a:p>
          <a:endParaRPr lang="es-ES"/>
        </a:p>
      </dgm:t>
    </dgm:pt>
    <dgm:pt modelId="{74076DCE-C0B6-4892-A8A9-C2AD37EC4772}" type="pres">
      <dgm:prSet presAssocID="{4FF506B7-1119-461E-A4DF-B7619358A3B5}" presName="hierRoot1" presStyleCnt="0">
        <dgm:presLayoutVars>
          <dgm:hierBranch val="init"/>
        </dgm:presLayoutVars>
      </dgm:prSet>
      <dgm:spPr/>
    </dgm:pt>
    <dgm:pt modelId="{D487814C-CC87-4EDA-BE90-A392CA359508}" type="pres">
      <dgm:prSet presAssocID="{4FF506B7-1119-461E-A4DF-B7619358A3B5}" presName="rootComposite1" presStyleCnt="0"/>
      <dgm:spPr/>
    </dgm:pt>
    <dgm:pt modelId="{CB1D22C7-BC74-4049-8D60-135F2D37B6C0}" type="pres">
      <dgm:prSet presAssocID="{4FF506B7-1119-461E-A4DF-B7619358A3B5}" presName="rootText1" presStyleLbl="node0" presStyleIdx="0" presStyleCnt="1" custScaleY="64917">
        <dgm:presLayoutVars>
          <dgm:chPref val="3"/>
        </dgm:presLayoutVars>
      </dgm:prSet>
      <dgm:spPr/>
      <dgm:t>
        <a:bodyPr/>
        <a:lstStyle/>
        <a:p>
          <a:endParaRPr lang="es-ES"/>
        </a:p>
      </dgm:t>
    </dgm:pt>
    <dgm:pt modelId="{C7943E13-6198-4465-80D2-221747F06CDD}" type="pres">
      <dgm:prSet presAssocID="{4FF506B7-1119-461E-A4DF-B7619358A3B5}" presName="rootConnector1" presStyleLbl="node1" presStyleIdx="0" presStyleCnt="0"/>
      <dgm:spPr/>
      <dgm:t>
        <a:bodyPr/>
        <a:lstStyle/>
        <a:p>
          <a:endParaRPr lang="es-ES"/>
        </a:p>
      </dgm:t>
    </dgm:pt>
    <dgm:pt modelId="{A7D6333F-E450-450C-9FBE-439E5AD80618}" type="pres">
      <dgm:prSet presAssocID="{4FF506B7-1119-461E-A4DF-B7619358A3B5}" presName="hierChild2" presStyleCnt="0"/>
      <dgm:spPr/>
    </dgm:pt>
    <dgm:pt modelId="{C1EF2FBC-64F4-44AC-A028-48BF0A069146}" type="pres">
      <dgm:prSet presAssocID="{321EE75B-45B4-4AF4-BC72-3D3F6192F747}" presName="Name37" presStyleLbl="parChTrans1D2" presStyleIdx="0" presStyleCnt="2"/>
      <dgm:spPr/>
      <dgm:t>
        <a:bodyPr/>
        <a:lstStyle/>
        <a:p>
          <a:endParaRPr lang="es-ES"/>
        </a:p>
      </dgm:t>
    </dgm:pt>
    <dgm:pt modelId="{3654D10D-85E9-48AC-8B04-68847E682910}" type="pres">
      <dgm:prSet presAssocID="{BCC765E6-4AD8-4404-BCF3-1110D1246E6D}" presName="hierRoot2" presStyleCnt="0">
        <dgm:presLayoutVars>
          <dgm:hierBranch val="init"/>
        </dgm:presLayoutVars>
      </dgm:prSet>
      <dgm:spPr/>
    </dgm:pt>
    <dgm:pt modelId="{FEEC0060-565F-40DE-9F48-5AB2E2D72003}" type="pres">
      <dgm:prSet presAssocID="{BCC765E6-4AD8-4404-BCF3-1110D1246E6D}" presName="rootComposite" presStyleCnt="0"/>
      <dgm:spPr/>
    </dgm:pt>
    <dgm:pt modelId="{B2A3AC8D-457C-4DF6-953B-17195284005A}" type="pres">
      <dgm:prSet presAssocID="{BCC765E6-4AD8-4404-BCF3-1110D1246E6D}" presName="rootText" presStyleLbl="node2" presStyleIdx="0" presStyleCnt="2">
        <dgm:presLayoutVars>
          <dgm:chPref val="3"/>
        </dgm:presLayoutVars>
      </dgm:prSet>
      <dgm:spPr/>
      <dgm:t>
        <a:bodyPr/>
        <a:lstStyle/>
        <a:p>
          <a:endParaRPr lang="es-ES"/>
        </a:p>
      </dgm:t>
    </dgm:pt>
    <dgm:pt modelId="{4D132388-6682-474D-ABAA-32FB7E2B7DF5}" type="pres">
      <dgm:prSet presAssocID="{BCC765E6-4AD8-4404-BCF3-1110D1246E6D}" presName="rootConnector" presStyleLbl="node2" presStyleIdx="0" presStyleCnt="2"/>
      <dgm:spPr/>
      <dgm:t>
        <a:bodyPr/>
        <a:lstStyle/>
        <a:p>
          <a:endParaRPr lang="es-ES"/>
        </a:p>
      </dgm:t>
    </dgm:pt>
    <dgm:pt modelId="{2A5107E6-0C14-4D96-B18B-D557A24CF282}" type="pres">
      <dgm:prSet presAssocID="{BCC765E6-4AD8-4404-BCF3-1110D1246E6D}" presName="hierChild4" presStyleCnt="0"/>
      <dgm:spPr/>
    </dgm:pt>
    <dgm:pt modelId="{7EA8A787-E2D4-4ED7-B966-A8D118A7BD40}" type="pres">
      <dgm:prSet presAssocID="{BCC765E6-4AD8-4404-BCF3-1110D1246E6D}" presName="hierChild5" presStyleCnt="0"/>
      <dgm:spPr/>
    </dgm:pt>
    <dgm:pt modelId="{B163491E-3798-45F6-89BC-0FF477B759CE}" type="pres">
      <dgm:prSet presAssocID="{3E82FDAA-CA8C-4F95-AAF6-FF74AF9E8FE8}" presName="Name37" presStyleLbl="parChTrans1D2" presStyleIdx="1" presStyleCnt="2"/>
      <dgm:spPr/>
      <dgm:t>
        <a:bodyPr/>
        <a:lstStyle/>
        <a:p>
          <a:endParaRPr lang="es-ES"/>
        </a:p>
      </dgm:t>
    </dgm:pt>
    <dgm:pt modelId="{D765831E-C03A-4229-ABE7-F2C8588036BB}" type="pres">
      <dgm:prSet presAssocID="{56875A76-4C14-4CFA-B1BA-5F00BDC51644}" presName="hierRoot2" presStyleCnt="0">
        <dgm:presLayoutVars>
          <dgm:hierBranch val="init"/>
        </dgm:presLayoutVars>
      </dgm:prSet>
      <dgm:spPr/>
    </dgm:pt>
    <dgm:pt modelId="{80205BB4-44BB-43A8-9119-259978D38860}" type="pres">
      <dgm:prSet presAssocID="{56875A76-4C14-4CFA-B1BA-5F00BDC51644}" presName="rootComposite" presStyleCnt="0"/>
      <dgm:spPr/>
    </dgm:pt>
    <dgm:pt modelId="{979C3F57-A7FD-4AEE-9F8A-94C4DCEF646B}" type="pres">
      <dgm:prSet presAssocID="{56875A76-4C14-4CFA-B1BA-5F00BDC51644}" presName="rootText" presStyleLbl="node2" presStyleIdx="1" presStyleCnt="2">
        <dgm:presLayoutVars>
          <dgm:chPref val="3"/>
        </dgm:presLayoutVars>
      </dgm:prSet>
      <dgm:spPr/>
      <dgm:t>
        <a:bodyPr/>
        <a:lstStyle/>
        <a:p>
          <a:endParaRPr lang="es-ES"/>
        </a:p>
      </dgm:t>
    </dgm:pt>
    <dgm:pt modelId="{DB13DFAA-CDC8-44F4-8DD3-DF10EB28222C}" type="pres">
      <dgm:prSet presAssocID="{56875A76-4C14-4CFA-B1BA-5F00BDC51644}" presName="rootConnector" presStyleLbl="node2" presStyleIdx="1" presStyleCnt="2"/>
      <dgm:spPr/>
      <dgm:t>
        <a:bodyPr/>
        <a:lstStyle/>
        <a:p>
          <a:endParaRPr lang="es-ES"/>
        </a:p>
      </dgm:t>
    </dgm:pt>
    <dgm:pt modelId="{E08FB609-E767-4323-A4DD-F86C5BA1FD81}" type="pres">
      <dgm:prSet presAssocID="{56875A76-4C14-4CFA-B1BA-5F00BDC51644}" presName="hierChild4" presStyleCnt="0"/>
      <dgm:spPr/>
    </dgm:pt>
    <dgm:pt modelId="{304AAAC3-EF3F-45D0-943E-18619E00F746}" type="pres">
      <dgm:prSet presAssocID="{56875A76-4C14-4CFA-B1BA-5F00BDC51644}" presName="hierChild5" presStyleCnt="0"/>
      <dgm:spPr/>
    </dgm:pt>
    <dgm:pt modelId="{D0C5B18C-2173-4ED6-B06B-29ABA789E079}" type="pres">
      <dgm:prSet presAssocID="{4FF506B7-1119-461E-A4DF-B7619358A3B5}" presName="hierChild3" presStyleCnt="0"/>
      <dgm:spPr/>
    </dgm:pt>
  </dgm:ptLst>
  <dgm:cxnLst>
    <dgm:cxn modelId="{620184A9-F084-4139-A9B2-345EF7EEA2AE}" type="presOf" srcId="{321EE75B-45B4-4AF4-BC72-3D3F6192F747}" destId="{C1EF2FBC-64F4-44AC-A028-48BF0A069146}" srcOrd="0" destOrd="0" presId="urn:microsoft.com/office/officeart/2005/8/layout/orgChart1"/>
    <dgm:cxn modelId="{110338DB-7038-48D5-B0E2-4151B4038880}" type="presOf" srcId="{56875A76-4C14-4CFA-B1BA-5F00BDC51644}" destId="{DB13DFAA-CDC8-44F4-8DD3-DF10EB28222C}" srcOrd="1" destOrd="0" presId="urn:microsoft.com/office/officeart/2005/8/layout/orgChart1"/>
    <dgm:cxn modelId="{CBDF3250-72C6-46F1-A44A-9C8FFC1FC891}" srcId="{4FF506B7-1119-461E-A4DF-B7619358A3B5}" destId="{BCC765E6-4AD8-4404-BCF3-1110D1246E6D}" srcOrd="0" destOrd="0" parTransId="{321EE75B-45B4-4AF4-BC72-3D3F6192F747}" sibTransId="{35F8CB8F-BBFC-4C2D-9732-6B88C45B5F61}"/>
    <dgm:cxn modelId="{3EC8E8A9-D362-4DC1-9E6B-0C6B32220409}" srcId="{B576F399-4157-4CE5-AF59-E133B1E9EC60}" destId="{4FF506B7-1119-461E-A4DF-B7619358A3B5}" srcOrd="0" destOrd="0" parTransId="{8FAB7D9F-75BB-432C-AB32-2B064AD68FA2}" sibTransId="{4235A4D4-C218-4D93-B23D-617EEE45CD57}"/>
    <dgm:cxn modelId="{0AC5CBF5-50CA-46A6-9485-1AA1C84E545C}" srcId="{4FF506B7-1119-461E-A4DF-B7619358A3B5}" destId="{56875A76-4C14-4CFA-B1BA-5F00BDC51644}" srcOrd="1" destOrd="0" parTransId="{3E82FDAA-CA8C-4F95-AAF6-FF74AF9E8FE8}" sibTransId="{44F7FC20-3227-43D9-A2EB-E9952E418DB1}"/>
    <dgm:cxn modelId="{F81AADBE-2A11-40DF-946D-588F1A5F1B2A}" type="presOf" srcId="{4FF506B7-1119-461E-A4DF-B7619358A3B5}" destId="{CB1D22C7-BC74-4049-8D60-135F2D37B6C0}" srcOrd="0" destOrd="0" presId="urn:microsoft.com/office/officeart/2005/8/layout/orgChart1"/>
    <dgm:cxn modelId="{CF1793CA-018D-45A7-9FA3-EEB031D16040}" type="presOf" srcId="{BCC765E6-4AD8-4404-BCF3-1110D1246E6D}" destId="{4D132388-6682-474D-ABAA-32FB7E2B7DF5}" srcOrd="1" destOrd="0" presId="urn:microsoft.com/office/officeart/2005/8/layout/orgChart1"/>
    <dgm:cxn modelId="{6F7B008B-2DE8-4DEB-B685-3EAB838EBC1E}" type="presOf" srcId="{4FF506B7-1119-461E-A4DF-B7619358A3B5}" destId="{C7943E13-6198-4465-80D2-221747F06CDD}" srcOrd="1" destOrd="0" presId="urn:microsoft.com/office/officeart/2005/8/layout/orgChart1"/>
    <dgm:cxn modelId="{2859C0F4-9139-425E-94BB-A7B7EDE1C29A}" type="presOf" srcId="{56875A76-4C14-4CFA-B1BA-5F00BDC51644}" destId="{979C3F57-A7FD-4AEE-9F8A-94C4DCEF646B}" srcOrd="0" destOrd="0" presId="urn:microsoft.com/office/officeart/2005/8/layout/orgChart1"/>
    <dgm:cxn modelId="{E7D29340-AEBE-4A39-9F80-73D01D898346}" type="presOf" srcId="{BCC765E6-4AD8-4404-BCF3-1110D1246E6D}" destId="{B2A3AC8D-457C-4DF6-953B-17195284005A}" srcOrd="0" destOrd="0" presId="urn:microsoft.com/office/officeart/2005/8/layout/orgChart1"/>
    <dgm:cxn modelId="{005D8BB2-6B7F-4BB8-BE91-A62E1DCCC125}" type="presOf" srcId="{3E82FDAA-CA8C-4F95-AAF6-FF74AF9E8FE8}" destId="{B163491E-3798-45F6-89BC-0FF477B759CE}" srcOrd="0" destOrd="0" presId="urn:microsoft.com/office/officeart/2005/8/layout/orgChart1"/>
    <dgm:cxn modelId="{437CDFCC-E658-4144-8D8A-DFBFCAE8439A}" type="presOf" srcId="{B576F399-4157-4CE5-AF59-E133B1E9EC60}" destId="{2421606F-C33F-4B76-BA78-0F2936FC635A}" srcOrd="0" destOrd="0" presId="urn:microsoft.com/office/officeart/2005/8/layout/orgChart1"/>
    <dgm:cxn modelId="{44347033-EECF-41FB-A56F-2FB83D7134EA}" type="presParOf" srcId="{2421606F-C33F-4B76-BA78-0F2936FC635A}" destId="{74076DCE-C0B6-4892-A8A9-C2AD37EC4772}" srcOrd="0" destOrd="0" presId="urn:microsoft.com/office/officeart/2005/8/layout/orgChart1"/>
    <dgm:cxn modelId="{8D70448F-9DB5-475B-926C-4499A15CF1A6}" type="presParOf" srcId="{74076DCE-C0B6-4892-A8A9-C2AD37EC4772}" destId="{D487814C-CC87-4EDA-BE90-A392CA359508}" srcOrd="0" destOrd="0" presId="urn:microsoft.com/office/officeart/2005/8/layout/orgChart1"/>
    <dgm:cxn modelId="{5BA012FE-89D1-4F0E-9EED-839299022064}" type="presParOf" srcId="{D487814C-CC87-4EDA-BE90-A392CA359508}" destId="{CB1D22C7-BC74-4049-8D60-135F2D37B6C0}" srcOrd="0" destOrd="0" presId="urn:microsoft.com/office/officeart/2005/8/layout/orgChart1"/>
    <dgm:cxn modelId="{2765A75D-3482-4136-B4AB-CC39F57F5079}" type="presParOf" srcId="{D487814C-CC87-4EDA-BE90-A392CA359508}" destId="{C7943E13-6198-4465-80D2-221747F06CDD}" srcOrd="1" destOrd="0" presId="urn:microsoft.com/office/officeart/2005/8/layout/orgChart1"/>
    <dgm:cxn modelId="{90B48EB3-6BA9-4E28-B66A-53B750FAD4B3}" type="presParOf" srcId="{74076DCE-C0B6-4892-A8A9-C2AD37EC4772}" destId="{A7D6333F-E450-450C-9FBE-439E5AD80618}" srcOrd="1" destOrd="0" presId="urn:microsoft.com/office/officeart/2005/8/layout/orgChart1"/>
    <dgm:cxn modelId="{8F3D24A3-BF6E-4BB1-B64C-F7D3F475B2FF}" type="presParOf" srcId="{A7D6333F-E450-450C-9FBE-439E5AD80618}" destId="{C1EF2FBC-64F4-44AC-A028-48BF0A069146}" srcOrd="0" destOrd="0" presId="urn:microsoft.com/office/officeart/2005/8/layout/orgChart1"/>
    <dgm:cxn modelId="{3989D826-9081-4679-B695-3EC711A16811}" type="presParOf" srcId="{A7D6333F-E450-450C-9FBE-439E5AD80618}" destId="{3654D10D-85E9-48AC-8B04-68847E682910}" srcOrd="1" destOrd="0" presId="urn:microsoft.com/office/officeart/2005/8/layout/orgChart1"/>
    <dgm:cxn modelId="{9B6C143E-7B57-4015-A998-134D40AB8BBE}" type="presParOf" srcId="{3654D10D-85E9-48AC-8B04-68847E682910}" destId="{FEEC0060-565F-40DE-9F48-5AB2E2D72003}" srcOrd="0" destOrd="0" presId="urn:microsoft.com/office/officeart/2005/8/layout/orgChart1"/>
    <dgm:cxn modelId="{2ED2DDE4-7D96-4166-BD63-C35017C61570}" type="presParOf" srcId="{FEEC0060-565F-40DE-9F48-5AB2E2D72003}" destId="{B2A3AC8D-457C-4DF6-953B-17195284005A}" srcOrd="0" destOrd="0" presId="urn:microsoft.com/office/officeart/2005/8/layout/orgChart1"/>
    <dgm:cxn modelId="{D6869F84-9CF8-4641-92F3-AE44D01B98DB}" type="presParOf" srcId="{FEEC0060-565F-40DE-9F48-5AB2E2D72003}" destId="{4D132388-6682-474D-ABAA-32FB7E2B7DF5}" srcOrd="1" destOrd="0" presId="urn:microsoft.com/office/officeart/2005/8/layout/orgChart1"/>
    <dgm:cxn modelId="{BF33CFE0-145D-4DF7-B9E3-BDE0654F6047}" type="presParOf" srcId="{3654D10D-85E9-48AC-8B04-68847E682910}" destId="{2A5107E6-0C14-4D96-B18B-D557A24CF282}" srcOrd="1" destOrd="0" presId="urn:microsoft.com/office/officeart/2005/8/layout/orgChart1"/>
    <dgm:cxn modelId="{9AFD9AAA-5478-47C7-B15A-DE0B876BAABF}" type="presParOf" srcId="{3654D10D-85E9-48AC-8B04-68847E682910}" destId="{7EA8A787-E2D4-4ED7-B966-A8D118A7BD40}" srcOrd="2" destOrd="0" presId="urn:microsoft.com/office/officeart/2005/8/layout/orgChart1"/>
    <dgm:cxn modelId="{7D71CA90-D751-47B1-8BFF-CAF491CE094F}" type="presParOf" srcId="{A7D6333F-E450-450C-9FBE-439E5AD80618}" destId="{B163491E-3798-45F6-89BC-0FF477B759CE}" srcOrd="2" destOrd="0" presId="urn:microsoft.com/office/officeart/2005/8/layout/orgChart1"/>
    <dgm:cxn modelId="{9B8065F9-C0BC-47C2-BC8C-01A8385715F4}" type="presParOf" srcId="{A7D6333F-E450-450C-9FBE-439E5AD80618}" destId="{D765831E-C03A-4229-ABE7-F2C8588036BB}" srcOrd="3" destOrd="0" presId="urn:microsoft.com/office/officeart/2005/8/layout/orgChart1"/>
    <dgm:cxn modelId="{9F8697B1-199C-459E-A412-2C05BB74A18D}" type="presParOf" srcId="{D765831E-C03A-4229-ABE7-F2C8588036BB}" destId="{80205BB4-44BB-43A8-9119-259978D38860}" srcOrd="0" destOrd="0" presId="urn:microsoft.com/office/officeart/2005/8/layout/orgChart1"/>
    <dgm:cxn modelId="{A0FA866D-F0BD-438A-99CB-524B3979E666}" type="presParOf" srcId="{80205BB4-44BB-43A8-9119-259978D38860}" destId="{979C3F57-A7FD-4AEE-9F8A-94C4DCEF646B}" srcOrd="0" destOrd="0" presId="urn:microsoft.com/office/officeart/2005/8/layout/orgChart1"/>
    <dgm:cxn modelId="{46D3A1DD-1612-439D-A6E1-5650FAC0F748}" type="presParOf" srcId="{80205BB4-44BB-43A8-9119-259978D38860}" destId="{DB13DFAA-CDC8-44F4-8DD3-DF10EB28222C}" srcOrd="1" destOrd="0" presId="urn:microsoft.com/office/officeart/2005/8/layout/orgChart1"/>
    <dgm:cxn modelId="{4075D98A-E3BE-48B4-AE4C-390AA080EEAA}" type="presParOf" srcId="{D765831E-C03A-4229-ABE7-F2C8588036BB}" destId="{E08FB609-E767-4323-A4DD-F86C5BA1FD81}" srcOrd="1" destOrd="0" presId="urn:microsoft.com/office/officeart/2005/8/layout/orgChart1"/>
    <dgm:cxn modelId="{9AC8C434-83FD-49EF-986E-6CEEC5CAC9B6}" type="presParOf" srcId="{D765831E-C03A-4229-ABE7-F2C8588036BB}" destId="{304AAAC3-EF3F-45D0-943E-18619E00F746}" srcOrd="2" destOrd="0" presId="urn:microsoft.com/office/officeart/2005/8/layout/orgChart1"/>
    <dgm:cxn modelId="{4FE2A025-ACFA-4793-A0F4-9D59D8BFB97F}" type="presParOf" srcId="{74076DCE-C0B6-4892-A8A9-C2AD37EC4772}" destId="{D0C5B18C-2173-4ED6-B06B-29ABA789E07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0105D-917D-4007-8850-C765154E5512}">
      <dsp:nvSpPr>
        <dsp:cNvPr id="0" name=""/>
        <dsp:cNvSpPr/>
      </dsp:nvSpPr>
      <dsp:spPr>
        <a:xfrm rot="5400000">
          <a:off x="-183768" y="186272"/>
          <a:ext cx="1225120" cy="857584"/>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latin typeface="Arial (cuerpo)"/>
              <a:cs typeface="Times New Roman" pitchFamily="18" charset="0"/>
            </a:rPr>
            <a:t>1</a:t>
          </a:r>
          <a:endParaRPr lang="es-ES" sz="1200" kern="1200" dirty="0">
            <a:latin typeface="Arial (cuerpo)"/>
            <a:cs typeface="Times New Roman" pitchFamily="18" charset="0"/>
          </a:endParaRPr>
        </a:p>
      </dsp:txBody>
      <dsp:txXfrm rot="-5400000">
        <a:off x="0" y="431296"/>
        <a:ext cx="857584" cy="367536"/>
      </dsp:txXfrm>
    </dsp:sp>
    <dsp:sp modelId="{AA8EAD48-E280-4941-989F-5DD9BF94F86C}">
      <dsp:nvSpPr>
        <dsp:cNvPr id="0" name=""/>
        <dsp:cNvSpPr/>
      </dsp:nvSpPr>
      <dsp:spPr>
        <a:xfrm rot="5400000">
          <a:off x="4099080" y="-3238991"/>
          <a:ext cx="796328" cy="727931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es-EC" sz="1200" kern="1200" dirty="0" smtClean="0">
              <a:latin typeface="Arial (cuerpo)"/>
            </a:rPr>
            <a:t>Diseñar el marco  teórico de las finanzas para sustentar la investigación.</a:t>
          </a:r>
          <a:endParaRPr lang="es-ES" sz="1200" kern="1200" dirty="0">
            <a:latin typeface="Arial (cuerpo)"/>
            <a:cs typeface="Times New Roman" pitchFamily="18" charset="0"/>
          </a:endParaRPr>
        </a:p>
      </dsp:txBody>
      <dsp:txXfrm rot="-5400000">
        <a:off x="857585" y="41378"/>
        <a:ext cx="7240445" cy="718580"/>
      </dsp:txXfrm>
    </dsp:sp>
    <dsp:sp modelId="{79294222-B59F-46B6-AE4D-0EB7199B642E}">
      <dsp:nvSpPr>
        <dsp:cNvPr id="0" name=""/>
        <dsp:cNvSpPr/>
      </dsp:nvSpPr>
      <dsp:spPr>
        <a:xfrm rot="5400000">
          <a:off x="-183768" y="1264394"/>
          <a:ext cx="1225120" cy="857584"/>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latin typeface="Arial (cuerpo)"/>
            </a:rPr>
            <a:t>2</a:t>
          </a:r>
          <a:endParaRPr lang="es-ES" sz="1200" kern="1200" dirty="0">
            <a:latin typeface="Arial (cuerpo)"/>
          </a:endParaRPr>
        </a:p>
      </dsp:txBody>
      <dsp:txXfrm rot="-5400000">
        <a:off x="0" y="1509418"/>
        <a:ext cx="857584" cy="367536"/>
      </dsp:txXfrm>
    </dsp:sp>
    <dsp:sp modelId="{816C8315-4942-49EC-896A-D204ED8DE4BB}">
      <dsp:nvSpPr>
        <dsp:cNvPr id="0" name=""/>
        <dsp:cNvSpPr/>
      </dsp:nvSpPr>
      <dsp:spPr>
        <a:xfrm rot="5400000">
          <a:off x="4099080" y="-2160869"/>
          <a:ext cx="796328" cy="727931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latin typeface="Arial (cuerpo)"/>
            </a:rPr>
            <a:t>Analizar la situación económica del país y financiera del sector automotriz para establecer un diagnóstico financiero.</a:t>
          </a:r>
          <a:endParaRPr lang="es-ES" sz="1200" kern="1200" dirty="0">
            <a:latin typeface="Arial (cuerpo)"/>
          </a:endParaRPr>
        </a:p>
      </dsp:txBody>
      <dsp:txXfrm rot="-5400000">
        <a:off x="857585" y="1119500"/>
        <a:ext cx="7240445" cy="718580"/>
      </dsp:txXfrm>
    </dsp:sp>
    <dsp:sp modelId="{B80F95D9-F0D4-436F-9B37-BD2E73470E3F}">
      <dsp:nvSpPr>
        <dsp:cNvPr id="0" name=""/>
        <dsp:cNvSpPr/>
      </dsp:nvSpPr>
      <dsp:spPr>
        <a:xfrm rot="5400000">
          <a:off x="-183768" y="2342517"/>
          <a:ext cx="1225120" cy="857584"/>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latin typeface="Arial (cuerpo)"/>
            </a:rPr>
            <a:t>3</a:t>
          </a:r>
          <a:endParaRPr lang="es-ES" sz="1200" kern="1200" dirty="0">
            <a:latin typeface="Arial (cuerpo)"/>
          </a:endParaRPr>
        </a:p>
      </dsp:txBody>
      <dsp:txXfrm rot="-5400000">
        <a:off x="0" y="2587541"/>
        <a:ext cx="857584" cy="367536"/>
      </dsp:txXfrm>
    </dsp:sp>
    <dsp:sp modelId="{B88F2FAA-F67B-4BBF-A675-7BABA2A51A2F}">
      <dsp:nvSpPr>
        <dsp:cNvPr id="0" name=""/>
        <dsp:cNvSpPr/>
      </dsp:nvSpPr>
      <dsp:spPr>
        <a:xfrm rot="5400000">
          <a:off x="4099080" y="-1082746"/>
          <a:ext cx="796328" cy="727931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latin typeface="Arial (cuerpo)"/>
            </a:rPr>
            <a:t>Aplicar las encuestas y entrevistas al segmento de mercado de clientes y concesionarios de vehículos livianos para determinar las causas cualitativas del decrecimiento de compras de vehículos livianos.</a:t>
          </a:r>
          <a:endParaRPr lang="es-ES" sz="1200" kern="1200" dirty="0">
            <a:latin typeface="Arial (cuerpo)"/>
          </a:endParaRPr>
        </a:p>
      </dsp:txBody>
      <dsp:txXfrm rot="-5400000">
        <a:off x="857585" y="2197623"/>
        <a:ext cx="7240445" cy="718580"/>
      </dsp:txXfrm>
    </dsp:sp>
    <dsp:sp modelId="{5286CEAC-D53C-4F6A-9DBD-54E516602AAA}">
      <dsp:nvSpPr>
        <dsp:cNvPr id="0" name=""/>
        <dsp:cNvSpPr/>
      </dsp:nvSpPr>
      <dsp:spPr>
        <a:xfrm rot="5400000">
          <a:off x="-183768" y="3420639"/>
          <a:ext cx="1225120" cy="857584"/>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latin typeface="Arial (cuerpo)"/>
            </a:rPr>
            <a:t>4</a:t>
          </a:r>
          <a:endParaRPr lang="es-ES" sz="1200" kern="1200" dirty="0">
            <a:latin typeface="Arial (cuerpo)"/>
          </a:endParaRPr>
        </a:p>
      </dsp:txBody>
      <dsp:txXfrm rot="-5400000">
        <a:off x="0" y="3665663"/>
        <a:ext cx="857584" cy="367536"/>
      </dsp:txXfrm>
    </dsp:sp>
    <dsp:sp modelId="{FDF61C95-0DF0-49D8-AD49-A4756AD265A7}">
      <dsp:nvSpPr>
        <dsp:cNvPr id="0" name=""/>
        <dsp:cNvSpPr/>
      </dsp:nvSpPr>
      <dsp:spPr>
        <a:xfrm rot="5400000">
          <a:off x="4099080" y="-4624"/>
          <a:ext cx="796328" cy="727931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es-EC" sz="1200" kern="1200" dirty="0" smtClean="0">
              <a:latin typeface="Arial (cuerpo)"/>
            </a:rPr>
            <a:t>Realizar la discusión del estudio mediante la exposición de las conclusiones y recomendaciones.</a:t>
          </a:r>
          <a:endParaRPr lang="es-ES" sz="1200" kern="1200" dirty="0">
            <a:latin typeface="Arial (cuerpo)"/>
          </a:endParaRPr>
        </a:p>
      </dsp:txBody>
      <dsp:txXfrm rot="-5400000">
        <a:off x="857585" y="3275745"/>
        <a:ext cx="7240445" cy="7185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86104-678C-4C3D-A2D5-CA2D6C2D4721}">
      <dsp:nvSpPr>
        <dsp:cNvPr id="0" name=""/>
        <dsp:cNvSpPr/>
      </dsp:nvSpPr>
      <dsp:spPr>
        <a:xfrm>
          <a:off x="1065" y="2745871"/>
          <a:ext cx="1779169" cy="88958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t>Rentabilidad neta y Número de reformas </a:t>
          </a:r>
          <a:endParaRPr lang="es-ES" sz="1800" kern="1200" dirty="0"/>
        </a:p>
      </dsp:txBody>
      <dsp:txXfrm>
        <a:off x="27120" y="2771926"/>
        <a:ext cx="1727059" cy="837474"/>
      </dsp:txXfrm>
    </dsp:sp>
    <dsp:sp modelId="{6DCE8B5F-A6A5-4DD8-98F7-17B49EF4885C}">
      <dsp:nvSpPr>
        <dsp:cNvPr id="0" name=""/>
        <dsp:cNvSpPr/>
      </dsp:nvSpPr>
      <dsp:spPr>
        <a:xfrm rot="17470509">
          <a:off x="1150979" y="2259541"/>
          <a:ext cx="1970177" cy="25092"/>
        </a:xfrm>
        <a:custGeom>
          <a:avLst/>
          <a:gdLst/>
          <a:ahLst/>
          <a:cxnLst/>
          <a:rect l="0" t="0" r="0" b="0"/>
          <a:pathLst>
            <a:path>
              <a:moveTo>
                <a:pt x="0" y="12546"/>
              </a:moveTo>
              <a:lnTo>
                <a:pt x="1970177" y="125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311150">
            <a:lnSpc>
              <a:spcPct val="90000"/>
            </a:lnSpc>
            <a:spcBef>
              <a:spcPct val="0"/>
            </a:spcBef>
            <a:spcAft>
              <a:spcPct val="35000"/>
            </a:spcAft>
          </a:pPr>
          <a:endParaRPr lang="es-ES" sz="700" kern="1200"/>
        </a:p>
      </dsp:txBody>
      <dsp:txXfrm>
        <a:off x="2086813" y="2222833"/>
        <a:ext cx="98508" cy="98508"/>
      </dsp:txXfrm>
    </dsp:sp>
    <dsp:sp modelId="{6E01F186-1AEE-4CDF-AF9F-4F6432B88E51}">
      <dsp:nvSpPr>
        <dsp:cNvPr id="0" name=""/>
        <dsp:cNvSpPr/>
      </dsp:nvSpPr>
      <dsp:spPr>
        <a:xfrm>
          <a:off x="2491901" y="908719"/>
          <a:ext cx="1779169" cy="889584"/>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ES" sz="1400" b="0" kern="1200" dirty="0" smtClean="0"/>
            <a:t>Rentabilidad neta y número de reformas Chevrolet</a:t>
          </a:r>
          <a:endParaRPr lang="es-ES" sz="1400" b="0" kern="1200" dirty="0"/>
        </a:p>
      </dsp:txBody>
      <dsp:txXfrm>
        <a:off x="2517956" y="934774"/>
        <a:ext cx="1727059" cy="837474"/>
      </dsp:txXfrm>
    </dsp:sp>
    <dsp:sp modelId="{EBB30B9B-2A46-4674-84D8-FBB6F0B7FD91}">
      <dsp:nvSpPr>
        <dsp:cNvPr id="0" name=""/>
        <dsp:cNvSpPr/>
      </dsp:nvSpPr>
      <dsp:spPr>
        <a:xfrm rot="3631546">
          <a:off x="1412875" y="3807712"/>
          <a:ext cx="1446384" cy="25092"/>
        </a:xfrm>
        <a:custGeom>
          <a:avLst/>
          <a:gdLst/>
          <a:ahLst/>
          <a:cxnLst/>
          <a:rect l="0" t="0" r="0" b="0"/>
          <a:pathLst>
            <a:path>
              <a:moveTo>
                <a:pt x="0" y="12546"/>
              </a:moveTo>
              <a:lnTo>
                <a:pt x="1446384" y="125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222250">
            <a:lnSpc>
              <a:spcPct val="90000"/>
            </a:lnSpc>
            <a:spcBef>
              <a:spcPct val="0"/>
            </a:spcBef>
            <a:spcAft>
              <a:spcPct val="35000"/>
            </a:spcAft>
          </a:pPr>
          <a:endParaRPr lang="es-ES" sz="500" kern="1200"/>
        </a:p>
      </dsp:txBody>
      <dsp:txXfrm>
        <a:off x="2099908" y="3784098"/>
        <a:ext cx="72319" cy="72319"/>
      </dsp:txXfrm>
    </dsp:sp>
    <dsp:sp modelId="{CF644652-4CCC-4A96-BFD1-B6BFACC2BD19}">
      <dsp:nvSpPr>
        <dsp:cNvPr id="0" name=""/>
        <dsp:cNvSpPr/>
      </dsp:nvSpPr>
      <dsp:spPr>
        <a:xfrm>
          <a:off x="2491901" y="4005060"/>
          <a:ext cx="1779169" cy="889584"/>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EC" sz="1400" kern="1200" dirty="0" smtClean="0"/>
            <a:t>Rentabilidad neta y número de reformas Nissan y Renault</a:t>
          </a:r>
          <a:endParaRPr lang="es-ES" sz="1400" kern="1200" dirty="0"/>
        </a:p>
      </dsp:txBody>
      <dsp:txXfrm>
        <a:off x="2517956" y="4031115"/>
        <a:ext cx="1727059" cy="8374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D39F5-7F41-4284-9F29-F8E356A8CE36}">
      <dsp:nvSpPr>
        <dsp:cNvPr id="0" name=""/>
        <dsp:cNvSpPr/>
      </dsp:nvSpPr>
      <dsp:spPr>
        <a:xfrm>
          <a:off x="720087" y="576126"/>
          <a:ext cx="2376238" cy="1080123"/>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s-EC" sz="2000" b="1" kern="1200" dirty="0" smtClean="0"/>
            <a:t>Ventas del sector y exportaciones en unidades </a:t>
          </a:r>
          <a:endParaRPr lang="es-ES" sz="2000" kern="1200" dirty="0"/>
        </a:p>
      </dsp:txBody>
      <dsp:txXfrm>
        <a:off x="772814" y="628853"/>
        <a:ext cx="2270784" cy="9746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D39F5-7F41-4284-9F29-F8E356A8CE36}">
      <dsp:nvSpPr>
        <dsp:cNvPr id="0" name=""/>
        <dsp:cNvSpPr/>
      </dsp:nvSpPr>
      <dsp:spPr>
        <a:xfrm>
          <a:off x="5400625" y="495657"/>
          <a:ext cx="2376238" cy="1080123"/>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s-EC" sz="2000" b="1" kern="1200" dirty="0" smtClean="0"/>
            <a:t>Ventas del sector e importaciones en unidades </a:t>
          </a:r>
          <a:endParaRPr lang="es-ES" sz="2000" kern="1200" dirty="0"/>
        </a:p>
      </dsp:txBody>
      <dsp:txXfrm>
        <a:off x="5453352" y="548384"/>
        <a:ext cx="2270784" cy="97466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19E1B-E35B-4018-8730-CE1D5691A8BC}">
      <dsp:nvSpPr>
        <dsp:cNvPr id="0" name=""/>
        <dsp:cNvSpPr/>
      </dsp:nvSpPr>
      <dsp:spPr>
        <a:xfrm>
          <a:off x="1017984" y="247599"/>
          <a:ext cx="4060031" cy="3424798"/>
        </a:xfrm>
        <a:prstGeom prst="downArrow">
          <a:avLst>
            <a:gd name="adj1" fmla="val 50000"/>
            <a:gd name="adj2" fmla="val 35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es-EC" sz="2000" b="1" kern="1200" dirty="0" smtClean="0"/>
            <a:t>Ventas del sector y número de reformas </a:t>
          </a:r>
          <a:endParaRPr lang="es-ES" sz="2000" kern="1200" dirty="0"/>
        </a:p>
      </dsp:txBody>
      <dsp:txXfrm>
        <a:off x="2032992" y="247599"/>
        <a:ext cx="2030015" cy="282545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70947-2902-4219-B32A-157623BB981B}">
      <dsp:nvSpPr>
        <dsp:cNvPr id="0" name=""/>
        <dsp:cNvSpPr/>
      </dsp:nvSpPr>
      <dsp:spPr>
        <a:xfrm rot="5400000">
          <a:off x="-270714" y="275647"/>
          <a:ext cx="1804764" cy="1263335"/>
        </a:xfrm>
        <a:prstGeom prst="chevron">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i="1" kern="1200" smtClean="0"/>
            <a:t>Precios altos del vehículo</a:t>
          </a:r>
          <a:endParaRPr lang="es-ES" sz="1200" kern="1200"/>
        </a:p>
      </dsp:txBody>
      <dsp:txXfrm rot="-5400000">
        <a:off x="1" y="636601"/>
        <a:ext cx="1263335" cy="541429"/>
      </dsp:txXfrm>
    </dsp:sp>
    <dsp:sp modelId="{2D10E55D-4119-444B-8B2B-D01184C4351B}">
      <dsp:nvSpPr>
        <dsp:cNvPr id="0" name=""/>
        <dsp:cNvSpPr/>
      </dsp:nvSpPr>
      <dsp:spPr>
        <a:xfrm rot="5400000">
          <a:off x="4149575" y="-2881307"/>
          <a:ext cx="1173097" cy="6945576"/>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t>Salvaguardias importación de vehículos</a:t>
          </a:r>
          <a:endParaRPr lang="es-ES" sz="1200" kern="1200" dirty="0"/>
        </a:p>
        <a:p>
          <a:pPr marL="114300" lvl="1" indent="-114300" algn="l" defTabSz="533400">
            <a:lnSpc>
              <a:spcPct val="90000"/>
            </a:lnSpc>
            <a:spcBef>
              <a:spcPct val="0"/>
            </a:spcBef>
            <a:spcAft>
              <a:spcPct val="15000"/>
            </a:spcAft>
            <a:buChar char="••"/>
          </a:pPr>
          <a:r>
            <a:rPr lang="es-EC" sz="1200" kern="1200" smtClean="0"/>
            <a:t>Salvaguardias importación de CDKs</a:t>
          </a:r>
          <a:endParaRPr lang="es-ES" sz="1200" kern="1200"/>
        </a:p>
        <a:p>
          <a:pPr marL="114300" lvl="1" indent="-114300" algn="l" defTabSz="533400">
            <a:lnSpc>
              <a:spcPct val="90000"/>
            </a:lnSpc>
            <a:spcBef>
              <a:spcPct val="0"/>
            </a:spcBef>
            <a:spcAft>
              <a:spcPct val="15000"/>
            </a:spcAft>
            <a:buChar char="••"/>
          </a:pPr>
          <a:r>
            <a:rPr lang="es-EC" sz="1200" kern="1200" smtClean="0"/>
            <a:t>Carga de impuestos a la venta del vehículo</a:t>
          </a:r>
          <a:endParaRPr lang="es-ES" sz="1200" kern="1200"/>
        </a:p>
      </dsp:txBody>
      <dsp:txXfrm rot="-5400000">
        <a:off x="1263336" y="62198"/>
        <a:ext cx="6888310" cy="1058565"/>
      </dsp:txXfrm>
    </dsp:sp>
    <dsp:sp modelId="{4826F9D5-9EC4-4B1C-82CA-1512D708EE79}">
      <dsp:nvSpPr>
        <dsp:cNvPr id="0" name=""/>
        <dsp:cNvSpPr/>
      </dsp:nvSpPr>
      <dsp:spPr>
        <a:xfrm rot="5400000">
          <a:off x="-270714" y="1888612"/>
          <a:ext cx="1804764" cy="1263335"/>
        </a:xfrm>
        <a:prstGeom prst="chevron">
          <a:avLst/>
        </a:prstGeom>
        <a:gradFill rotWithShape="0">
          <a:gsLst>
            <a:gs pos="0">
              <a:schemeClr val="accent4">
                <a:hueOff val="-10495580"/>
                <a:satOff val="899"/>
                <a:lumOff val="-10491"/>
                <a:alphaOff val="0"/>
                <a:tint val="50000"/>
                <a:satMod val="300000"/>
              </a:schemeClr>
            </a:gs>
            <a:gs pos="35000">
              <a:schemeClr val="accent4">
                <a:hueOff val="-10495580"/>
                <a:satOff val="899"/>
                <a:lumOff val="-10491"/>
                <a:alphaOff val="0"/>
                <a:tint val="37000"/>
                <a:satMod val="300000"/>
              </a:schemeClr>
            </a:gs>
            <a:gs pos="100000">
              <a:schemeClr val="accent4">
                <a:hueOff val="-10495580"/>
                <a:satOff val="899"/>
                <a:lumOff val="-10491"/>
                <a:alphaOff val="0"/>
                <a:tint val="15000"/>
                <a:satMod val="350000"/>
              </a:schemeClr>
            </a:gs>
          </a:gsLst>
          <a:lin ang="16200000" scaled="1"/>
        </a:gradFill>
        <a:ln w="9525" cap="flat" cmpd="sng" algn="ctr">
          <a:solidFill>
            <a:schemeClr val="accent4">
              <a:hueOff val="-10495580"/>
              <a:satOff val="899"/>
              <a:lumOff val="-10491"/>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i="1" kern="1200" dirty="0" smtClean="0"/>
            <a:t>Cupos de importación</a:t>
          </a:r>
          <a:endParaRPr lang="es-ES" sz="1200" kern="1200" dirty="0"/>
        </a:p>
      </dsp:txBody>
      <dsp:txXfrm rot="-5400000">
        <a:off x="1" y="2249566"/>
        <a:ext cx="1263335" cy="541429"/>
      </dsp:txXfrm>
    </dsp:sp>
    <dsp:sp modelId="{90219D12-0F46-4347-83DD-701BB13D382E}">
      <dsp:nvSpPr>
        <dsp:cNvPr id="0" name=""/>
        <dsp:cNvSpPr/>
      </dsp:nvSpPr>
      <dsp:spPr>
        <a:xfrm rot="5400000">
          <a:off x="4149575" y="-1268342"/>
          <a:ext cx="1173097" cy="6945576"/>
        </a:xfrm>
        <a:prstGeom prst="round2SameRect">
          <a:avLst/>
        </a:prstGeom>
        <a:solidFill>
          <a:schemeClr val="lt1">
            <a:alpha val="90000"/>
            <a:hueOff val="0"/>
            <a:satOff val="0"/>
            <a:lumOff val="0"/>
            <a:alphaOff val="0"/>
          </a:schemeClr>
        </a:solidFill>
        <a:ln w="9525" cap="flat" cmpd="sng" algn="ctr">
          <a:solidFill>
            <a:schemeClr val="accent4">
              <a:hueOff val="-10495580"/>
              <a:satOff val="899"/>
              <a:lumOff val="-1049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t>De vehículos livianos</a:t>
          </a:r>
          <a:endParaRPr lang="es-ES" sz="1200" kern="1200" dirty="0"/>
        </a:p>
        <a:p>
          <a:pPr marL="114300" lvl="1" indent="-114300" algn="l" defTabSz="533400">
            <a:lnSpc>
              <a:spcPct val="90000"/>
            </a:lnSpc>
            <a:spcBef>
              <a:spcPct val="0"/>
            </a:spcBef>
            <a:spcAft>
              <a:spcPct val="15000"/>
            </a:spcAft>
            <a:buChar char="••"/>
          </a:pPr>
          <a:r>
            <a:rPr lang="es-EC" sz="1200" kern="1200" dirty="0" smtClean="0"/>
            <a:t>De CDKS para vehículos livianos</a:t>
          </a:r>
          <a:endParaRPr lang="es-ES" sz="1200" kern="1200" dirty="0"/>
        </a:p>
      </dsp:txBody>
      <dsp:txXfrm rot="-5400000">
        <a:off x="1263336" y="1675163"/>
        <a:ext cx="6888310" cy="1058565"/>
      </dsp:txXfrm>
    </dsp:sp>
    <dsp:sp modelId="{36664F90-1B72-438B-A334-227C703C986A}">
      <dsp:nvSpPr>
        <dsp:cNvPr id="0" name=""/>
        <dsp:cNvSpPr/>
      </dsp:nvSpPr>
      <dsp:spPr>
        <a:xfrm rot="5400000">
          <a:off x="-270714" y="3501577"/>
          <a:ext cx="1804764" cy="1263335"/>
        </a:xfrm>
        <a:prstGeom prst="chevron">
          <a:avLst/>
        </a:prstGeom>
        <a:gradFill rotWithShape="0">
          <a:gsLst>
            <a:gs pos="0">
              <a:schemeClr val="accent4">
                <a:hueOff val="-20991160"/>
                <a:satOff val="1799"/>
                <a:lumOff val="-20982"/>
                <a:alphaOff val="0"/>
                <a:tint val="50000"/>
                <a:satMod val="300000"/>
              </a:schemeClr>
            </a:gs>
            <a:gs pos="35000">
              <a:schemeClr val="accent4">
                <a:hueOff val="-20991160"/>
                <a:satOff val="1799"/>
                <a:lumOff val="-20982"/>
                <a:alphaOff val="0"/>
                <a:tint val="37000"/>
                <a:satMod val="300000"/>
              </a:schemeClr>
            </a:gs>
            <a:gs pos="100000">
              <a:schemeClr val="accent4">
                <a:hueOff val="-20991160"/>
                <a:satOff val="1799"/>
                <a:lumOff val="-20982"/>
                <a:alphaOff val="0"/>
                <a:tint val="15000"/>
                <a:satMod val="350000"/>
              </a:schemeClr>
            </a:gs>
          </a:gsLst>
          <a:lin ang="16200000" scaled="1"/>
        </a:gradFill>
        <a:ln w="9525" cap="flat" cmpd="sng" algn="ctr">
          <a:solidFill>
            <a:schemeClr val="accent4">
              <a:hueOff val="-20991160"/>
              <a:satOff val="1799"/>
              <a:lumOff val="-20982"/>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s-EC" sz="1100" b="1" i="1" kern="1200" dirty="0" smtClean="0"/>
        </a:p>
        <a:p>
          <a:pPr lvl="0" algn="ctr" defTabSz="488950">
            <a:lnSpc>
              <a:spcPct val="90000"/>
            </a:lnSpc>
            <a:spcBef>
              <a:spcPct val="0"/>
            </a:spcBef>
            <a:spcAft>
              <a:spcPct val="35000"/>
            </a:spcAft>
          </a:pPr>
          <a:r>
            <a:rPr lang="es-EC" sz="1100" b="1" i="1" kern="1200" dirty="0" smtClean="0"/>
            <a:t>Crisis económica, social y financiera del país</a:t>
          </a:r>
          <a:endParaRPr lang="es-ES" sz="1100" kern="1200" dirty="0"/>
        </a:p>
      </dsp:txBody>
      <dsp:txXfrm rot="-5400000">
        <a:off x="1" y="3862531"/>
        <a:ext cx="1263335" cy="541429"/>
      </dsp:txXfrm>
    </dsp:sp>
    <dsp:sp modelId="{2B9E2F36-D086-47E1-8785-0FFB60BA1278}">
      <dsp:nvSpPr>
        <dsp:cNvPr id="0" name=""/>
        <dsp:cNvSpPr/>
      </dsp:nvSpPr>
      <dsp:spPr>
        <a:xfrm rot="5400000">
          <a:off x="4149266" y="344931"/>
          <a:ext cx="1173713" cy="6945576"/>
        </a:xfrm>
        <a:prstGeom prst="round2SameRect">
          <a:avLst/>
        </a:prstGeom>
        <a:solidFill>
          <a:schemeClr val="lt1">
            <a:alpha val="90000"/>
            <a:hueOff val="0"/>
            <a:satOff val="0"/>
            <a:lumOff val="0"/>
            <a:alphaOff val="0"/>
          </a:schemeClr>
        </a:solidFill>
        <a:ln w="9525" cap="flat" cmpd="sng" algn="ctr">
          <a:solidFill>
            <a:schemeClr val="accent4">
              <a:hueOff val="-20991160"/>
              <a:satOff val="1799"/>
              <a:lumOff val="-2098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t>Reducción del </a:t>
          </a:r>
          <a:r>
            <a:rPr lang="es-EC" sz="1200" kern="1200" dirty="0" err="1" smtClean="0"/>
            <a:t>Pib</a:t>
          </a:r>
          <a:r>
            <a:rPr lang="es-EC" sz="1200" kern="1200" dirty="0" smtClean="0"/>
            <a:t> sector transporte</a:t>
          </a:r>
          <a:endParaRPr lang="es-ES" sz="1200" kern="1200" dirty="0"/>
        </a:p>
        <a:p>
          <a:pPr marL="114300" lvl="1" indent="-114300" algn="l" defTabSz="533400">
            <a:lnSpc>
              <a:spcPct val="90000"/>
            </a:lnSpc>
            <a:spcBef>
              <a:spcPct val="0"/>
            </a:spcBef>
            <a:spcAft>
              <a:spcPct val="15000"/>
            </a:spcAft>
            <a:buChar char="••"/>
          </a:pPr>
          <a:r>
            <a:rPr lang="es-EC" sz="1200" kern="1200" dirty="0" smtClean="0"/>
            <a:t>Iliquidez del estado</a:t>
          </a:r>
          <a:endParaRPr lang="es-ES" sz="1200" kern="1200" dirty="0"/>
        </a:p>
        <a:p>
          <a:pPr marL="114300" lvl="1" indent="-114300" algn="l" defTabSz="533400">
            <a:lnSpc>
              <a:spcPct val="90000"/>
            </a:lnSpc>
            <a:spcBef>
              <a:spcPct val="0"/>
            </a:spcBef>
            <a:spcAft>
              <a:spcPct val="15000"/>
            </a:spcAft>
            <a:buChar char="••"/>
          </a:pPr>
          <a:r>
            <a:rPr lang="es-EC" sz="1200" kern="1200" dirty="0" smtClean="0"/>
            <a:t>Crecimiento del desempleo</a:t>
          </a:r>
          <a:endParaRPr lang="es-ES" sz="1200" kern="1200" dirty="0"/>
        </a:p>
        <a:p>
          <a:pPr marL="114300" lvl="1" indent="-114300" algn="l" defTabSz="533400">
            <a:lnSpc>
              <a:spcPct val="90000"/>
            </a:lnSpc>
            <a:spcBef>
              <a:spcPct val="0"/>
            </a:spcBef>
            <a:spcAft>
              <a:spcPct val="15000"/>
            </a:spcAft>
            <a:buChar char="••"/>
          </a:pPr>
          <a:r>
            <a:rPr lang="es-EC" sz="1200" kern="1200" dirty="0" smtClean="0"/>
            <a:t>Mayor pobreza</a:t>
          </a:r>
          <a:endParaRPr lang="es-ES" sz="1200" kern="1200" dirty="0"/>
        </a:p>
      </dsp:txBody>
      <dsp:txXfrm rot="-5400000">
        <a:off x="1263335" y="3288158"/>
        <a:ext cx="6888280" cy="105912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70947-2902-4219-B32A-157623BB981B}">
      <dsp:nvSpPr>
        <dsp:cNvPr id="0" name=""/>
        <dsp:cNvSpPr/>
      </dsp:nvSpPr>
      <dsp:spPr>
        <a:xfrm rot="5400000">
          <a:off x="-350669" y="351666"/>
          <a:ext cx="2337798" cy="1636459"/>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i="1" kern="1200" smtClean="0"/>
            <a:t>Percepciones consumidor</a:t>
          </a:r>
          <a:endParaRPr lang="es-ES" sz="1200" kern="1200" dirty="0"/>
        </a:p>
      </dsp:txBody>
      <dsp:txXfrm rot="-5400000">
        <a:off x="1" y="819227"/>
        <a:ext cx="1636459" cy="701339"/>
      </dsp:txXfrm>
    </dsp:sp>
    <dsp:sp modelId="{2D10E55D-4119-444B-8B2B-D01184C4351B}">
      <dsp:nvSpPr>
        <dsp:cNvPr id="0" name=""/>
        <dsp:cNvSpPr/>
      </dsp:nvSpPr>
      <dsp:spPr>
        <a:xfrm rot="5400000">
          <a:off x="4162900" y="-2525445"/>
          <a:ext cx="1519569" cy="657245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smtClean="0"/>
            <a:t>Altos costos de mantenimiento</a:t>
          </a:r>
          <a:endParaRPr lang="es-ES" sz="1200" kern="1200"/>
        </a:p>
        <a:p>
          <a:pPr marL="114300" lvl="1" indent="-114300" algn="l" defTabSz="533400">
            <a:lnSpc>
              <a:spcPct val="90000"/>
            </a:lnSpc>
            <a:spcBef>
              <a:spcPct val="0"/>
            </a:spcBef>
            <a:spcAft>
              <a:spcPct val="15000"/>
            </a:spcAft>
            <a:buChar char="••"/>
          </a:pPr>
          <a:r>
            <a:rPr lang="es-EC" sz="1200" kern="1200" smtClean="0"/>
            <a:t>Inestabilidad laboral</a:t>
          </a:r>
          <a:endParaRPr lang="es-ES" sz="1200" kern="1200"/>
        </a:p>
        <a:p>
          <a:pPr marL="114300" lvl="1" indent="-114300" algn="l" defTabSz="533400">
            <a:lnSpc>
              <a:spcPct val="90000"/>
            </a:lnSpc>
            <a:spcBef>
              <a:spcPct val="0"/>
            </a:spcBef>
            <a:spcAft>
              <a:spcPct val="15000"/>
            </a:spcAft>
            <a:buChar char="••"/>
          </a:pPr>
          <a:r>
            <a:rPr lang="es-EC" sz="1200" kern="1200" dirty="0" smtClean="0"/>
            <a:t>Desconfianza en políticas fiscales del gobierno</a:t>
          </a:r>
          <a:endParaRPr lang="es-ES" sz="1200" kern="1200" dirty="0"/>
        </a:p>
        <a:p>
          <a:pPr marL="114300" lvl="1" indent="-114300" algn="l" defTabSz="533400">
            <a:lnSpc>
              <a:spcPct val="90000"/>
            </a:lnSpc>
            <a:spcBef>
              <a:spcPct val="0"/>
            </a:spcBef>
            <a:spcAft>
              <a:spcPct val="15000"/>
            </a:spcAft>
            <a:buChar char="••"/>
          </a:pPr>
          <a:r>
            <a:rPr lang="es-EC" sz="1200" kern="1200" dirty="0" smtClean="0"/>
            <a:t>Falta de recursos </a:t>
          </a:r>
          <a:endParaRPr lang="es-ES" sz="1200" kern="1200" dirty="0"/>
        </a:p>
      </dsp:txBody>
      <dsp:txXfrm rot="-5400000">
        <a:off x="1636459" y="75175"/>
        <a:ext cx="6498273" cy="1371211"/>
      </dsp:txXfrm>
    </dsp:sp>
    <dsp:sp modelId="{639C8D7E-14B8-4003-BF4A-5EC1ECA0D711}">
      <dsp:nvSpPr>
        <dsp:cNvPr id="0" name=""/>
        <dsp:cNvSpPr/>
      </dsp:nvSpPr>
      <dsp:spPr>
        <a:xfrm rot="5400000">
          <a:off x="-350669" y="2404362"/>
          <a:ext cx="2337798" cy="1636459"/>
        </a:xfrm>
        <a:prstGeom prst="chevron">
          <a:avLst/>
        </a:prstGeom>
        <a:gradFill rotWithShape="0">
          <a:gsLst>
            <a:gs pos="0">
              <a:schemeClr val="accent2">
                <a:hueOff val="-2400198"/>
                <a:satOff val="-49994"/>
                <a:lumOff val="-24903"/>
                <a:alphaOff val="0"/>
                <a:tint val="50000"/>
                <a:satMod val="300000"/>
              </a:schemeClr>
            </a:gs>
            <a:gs pos="35000">
              <a:schemeClr val="accent2">
                <a:hueOff val="-2400198"/>
                <a:satOff val="-49994"/>
                <a:lumOff val="-24903"/>
                <a:alphaOff val="0"/>
                <a:tint val="37000"/>
                <a:satMod val="300000"/>
              </a:schemeClr>
            </a:gs>
            <a:gs pos="100000">
              <a:schemeClr val="accent2">
                <a:hueOff val="-2400198"/>
                <a:satOff val="-49994"/>
                <a:lumOff val="-24903"/>
                <a:alphaOff val="0"/>
                <a:tint val="15000"/>
                <a:satMod val="350000"/>
              </a:schemeClr>
            </a:gs>
          </a:gsLst>
          <a:lin ang="16200000" scaled="1"/>
        </a:gradFill>
        <a:ln w="9525" cap="flat" cmpd="sng" algn="ctr">
          <a:solidFill>
            <a:schemeClr val="accent2">
              <a:hueOff val="-2400198"/>
              <a:satOff val="-49994"/>
              <a:lumOff val="-24903"/>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b="1" i="1" kern="1200" dirty="0" smtClean="0"/>
            <a:t>Percepción concesionarios</a:t>
          </a:r>
          <a:endParaRPr lang="es-ES" sz="1700" kern="1200" dirty="0"/>
        </a:p>
      </dsp:txBody>
      <dsp:txXfrm rot="-5400000">
        <a:off x="1" y="2871923"/>
        <a:ext cx="1636459" cy="701339"/>
      </dsp:txXfrm>
    </dsp:sp>
    <dsp:sp modelId="{B13D8CEB-E7C5-4912-AA00-B6D9DECBFD8F}">
      <dsp:nvSpPr>
        <dsp:cNvPr id="0" name=""/>
        <dsp:cNvSpPr/>
      </dsp:nvSpPr>
      <dsp:spPr>
        <a:xfrm rot="5400000">
          <a:off x="4162900" y="-472749"/>
          <a:ext cx="1519569" cy="6572452"/>
        </a:xfrm>
        <a:prstGeom prst="round2SameRect">
          <a:avLst/>
        </a:prstGeom>
        <a:solidFill>
          <a:schemeClr val="lt1">
            <a:alpha val="90000"/>
            <a:hueOff val="0"/>
            <a:satOff val="0"/>
            <a:lumOff val="0"/>
            <a:alphaOff val="0"/>
          </a:schemeClr>
        </a:solidFill>
        <a:ln w="9525" cap="flat" cmpd="sng" algn="ctr">
          <a:solidFill>
            <a:schemeClr val="accent2">
              <a:hueOff val="-2400198"/>
              <a:satOff val="-49994"/>
              <a:lumOff val="-2490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smtClean="0"/>
            <a:t>Crisis del país</a:t>
          </a:r>
          <a:endParaRPr lang="es-ES" sz="1200" kern="1200"/>
        </a:p>
        <a:p>
          <a:pPr marL="114300" lvl="1" indent="-114300" algn="l" defTabSz="533400">
            <a:lnSpc>
              <a:spcPct val="90000"/>
            </a:lnSpc>
            <a:spcBef>
              <a:spcPct val="0"/>
            </a:spcBef>
            <a:spcAft>
              <a:spcPct val="15000"/>
            </a:spcAft>
            <a:buChar char="••"/>
          </a:pPr>
          <a:r>
            <a:rPr lang="es-EC" sz="1200" kern="1200" smtClean="0"/>
            <a:t>Impuestos elevados</a:t>
          </a:r>
          <a:endParaRPr lang="es-ES" sz="1200" kern="1200"/>
        </a:p>
        <a:p>
          <a:pPr marL="114300" lvl="1" indent="-114300" algn="l" defTabSz="533400">
            <a:lnSpc>
              <a:spcPct val="90000"/>
            </a:lnSpc>
            <a:spcBef>
              <a:spcPct val="0"/>
            </a:spcBef>
            <a:spcAft>
              <a:spcPct val="15000"/>
            </a:spcAft>
            <a:buChar char="••"/>
          </a:pPr>
          <a:r>
            <a:rPr lang="es-EC" sz="1200" kern="1200" smtClean="0"/>
            <a:t>Cupos de importación</a:t>
          </a:r>
          <a:endParaRPr lang="es-ES" sz="1200" kern="1200"/>
        </a:p>
        <a:p>
          <a:pPr marL="114300" lvl="1" indent="-114300" algn="l" defTabSz="533400">
            <a:lnSpc>
              <a:spcPct val="90000"/>
            </a:lnSpc>
            <a:spcBef>
              <a:spcPct val="0"/>
            </a:spcBef>
            <a:spcAft>
              <a:spcPct val="15000"/>
            </a:spcAft>
            <a:buChar char="••"/>
          </a:pPr>
          <a:r>
            <a:rPr lang="es-EC" sz="1200" kern="1200" smtClean="0"/>
            <a:t>Falta de apoyo estatal al sector automotriz</a:t>
          </a:r>
          <a:endParaRPr lang="es-ES" sz="1200" kern="1200"/>
        </a:p>
        <a:p>
          <a:pPr marL="114300" lvl="1" indent="-114300" algn="l" defTabSz="533400">
            <a:lnSpc>
              <a:spcPct val="90000"/>
            </a:lnSpc>
            <a:spcBef>
              <a:spcPct val="0"/>
            </a:spcBef>
            <a:spcAft>
              <a:spcPct val="15000"/>
            </a:spcAft>
            <a:buChar char="••"/>
          </a:pPr>
          <a:r>
            <a:rPr lang="es-EC" sz="1200" kern="1200" dirty="0" smtClean="0"/>
            <a:t>Pobreza y desempleo</a:t>
          </a:r>
          <a:endParaRPr lang="es-ES" sz="1200" kern="1200" dirty="0"/>
        </a:p>
        <a:p>
          <a:pPr marL="114300" lvl="1" indent="-114300" algn="l" defTabSz="533400">
            <a:lnSpc>
              <a:spcPct val="90000"/>
            </a:lnSpc>
            <a:spcBef>
              <a:spcPct val="0"/>
            </a:spcBef>
            <a:spcAft>
              <a:spcPct val="15000"/>
            </a:spcAft>
            <a:buChar char="••"/>
          </a:pPr>
          <a:r>
            <a:rPr lang="es-EC" sz="1200" kern="1200" smtClean="0"/>
            <a:t>Limitada capacidad de compra de la población</a:t>
          </a:r>
          <a:endParaRPr lang="es-ES" sz="1200" kern="1200"/>
        </a:p>
        <a:p>
          <a:pPr marL="114300" lvl="1" indent="-114300" algn="l" defTabSz="533400">
            <a:lnSpc>
              <a:spcPct val="90000"/>
            </a:lnSpc>
            <a:spcBef>
              <a:spcPct val="0"/>
            </a:spcBef>
            <a:spcAft>
              <a:spcPct val="15000"/>
            </a:spcAft>
            <a:buChar char="••"/>
          </a:pPr>
          <a:r>
            <a:rPr lang="es-EC" sz="1200" kern="1200" dirty="0" smtClean="0"/>
            <a:t>Desconfianza en el gobierno</a:t>
          </a:r>
          <a:endParaRPr lang="es-ES" sz="1200" kern="1200" dirty="0"/>
        </a:p>
      </dsp:txBody>
      <dsp:txXfrm rot="-5400000">
        <a:off x="1636459" y="2127871"/>
        <a:ext cx="6498273" cy="137121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F7872-ACEA-411C-B9F0-D33921FC0A4A}">
      <dsp:nvSpPr>
        <dsp:cNvPr id="0" name=""/>
        <dsp:cNvSpPr/>
      </dsp:nvSpPr>
      <dsp:spPr>
        <a:xfrm rot="5400000">
          <a:off x="533063" y="1041687"/>
          <a:ext cx="1602679" cy="2666822"/>
        </a:xfrm>
        <a:prstGeom prst="corner">
          <a:avLst>
            <a:gd name="adj1" fmla="val 16120"/>
            <a:gd name="adj2" fmla="val 1611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12EF382-EC05-4A34-8267-AC8376FC8171}">
      <dsp:nvSpPr>
        <dsp:cNvPr id="0" name=""/>
        <dsp:cNvSpPr/>
      </dsp:nvSpPr>
      <dsp:spPr>
        <a:xfrm>
          <a:off x="265536" y="1838492"/>
          <a:ext cx="2407622" cy="2110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EC" sz="1400" kern="1200" dirty="0" smtClean="0"/>
            <a:t>Reducción de precio de venta a través de la aplicación de descuentos entre el 10% y 20% del precio establecido.</a:t>
          </a:r>
          <a:endParaRPr lang="es-ES" sz="1400" kern="1200" dirty="0"/>
        </a:p>
      </dsp:txBody>
      <dsp:txXfrm>
        <a:off x="265536" y="1838492"/>
        <a:ext cx="2407622" cy="2110422"/>
      </dsp:txXfrm>
    </dsp:sp>
    <dsp:sp modelId="{5DE99718-7102-46A5-A8CC-72B5AD762573}">
      <dsp:nvSpPr>
        <dsp:cNvPr id="0" name=""/>
        <dsp:cNvSpPr/>
      </dsp:nvSpPr>
      <dsp:spPr>
        <a:xfrm>
          <a:off x="2218890" y="845352"/>
          <a:ext cx="454268" cy="454268"/>
        </a:xfrm>
        <a:prstGeom prst="triangle">
          <a:avLst>
            <a:gd name="adj" fmla="val 100000"/>
          </a:avLst>
        </a:prstGeom>
        <a:gradFill rotWithShape="0">
          <a:gsLst>
            <a:gs pos="0">
              <a:schemeClr val="accent4">
                <a:hueOff val="-5247790"/>
                <a:satOff val="450"/>
                <a:lumOff val="-5245"/>
                <a:alphaOff val="0"/>
                <a:tint val="50000"/>
                <a:satMod val="300000"/>
              </a:schemeClr>
            </a:gs>
            <a:gs pos="35000">
              <a:schemeClr val="accent4">
                <a:hueOff val="-5247790"/>
                <a:satOff val="450"/>
                <a:lumOff val="-5245"/>
                <a:alphaOff val="0"/>
                <a:tint val="37000"/>
                <a:satMod val="300000"/>
              </a:schemeClr>
            </a:gs>
            <a:gs pos="100000">
              <a:schemeClr val="accent4">
                <a:hueOff val="-5247790"/>
                <a:satOff val="450"/>
                <a:lumOff val="-5245"/>
                <a:alphaOff val="0"/>
                <a:tint val="15000"/>
                <a:satMod val="350000"/>
              </a:schemeClr>
            </a:gs>
          </a:gsLst>
          <a:lin ang="16200000" scaled="1"/>
        </a:gradFill>
        <a:ln w="9525" cap="flat" cmpd="sng" algn="ctr">
          <a:solidFill>
            <a:schemeClr val="accent4">
              <a:hueOff val="-5247790"/>
              <a:satOff val="450"/>
              <a:lumOff val="-524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DA53890-CB42-4059-A196-7B438F22BFEB}">
      <dsp:nvSpPr>
        <dsp:cNvPr id="0" name=""/>
        <dsp:cNvSpPr/>
      </dsp:nvSpPr>
      <dsp:spPr>
        <a:xfrm rot="5400000">
          <a:off x="3480463" y="312350"/>
          <a:ext cx="1602679" cy="2666822"/>
        </a:xfrm>
        <a:prstGeom prst="corner">
          <a:avLst>
            <a:gd name="adj1" fmla="val 16120"/>
            <a:gd name="adj2" fmla="val 16110"/>
          </a:avLst>
        </a:prstGeom>
        <a:gradFill rotWithShape="0">
          <a:gsLst>
            <a:gs pos="0">
              <a:schemeClr val="accent4">
                <a:hueOff val="-10495580"/>
                <a:satOff val="899"/>
                <a:lumOff val="-10491"/>
                <a:alphaOff val="0"/>
                <a:tint val="50000"/>
                <a:satMod val="300000"/>
              </a:schemeClr>
            </a:gs>
            <a:gs pos="35000">
              <a:schemeClr val="accent4">
                <a:hueOff val="-10495580"/>
                <a:satOff val="899"/>
                <a:lumOff val="-10491"/>
                <a:alphaOff val="0"/>
                <a:tint val="37000"/>
                <a:satMod val="300000"/>
              </a:schemeClr>
            </a:gs>
            <a:gs pos="100000">
              <a:schemeClr val="accent4">
                <a:hueOff val="-10495580"/>
                <a:satOff val="899"/>
                <a:lumOff val="-10491"/>
                <a:alphaOff val="0"/>
                <a:tint val="15000"/>
                <a:satMod val="350000"/>
              </a:schemeClr>
            </a:gs>
          </a:gsLst>
          <a:lin ang="16200000" scaled="1"/>
        </a:gradFill>
        <a:ln w="9525" cap="flat" cmpd="sng" algn="ctr">
          <a:solidFill>
            <a:schemeClr val="accent4">
              <a:hueOff val="-10495580"/>
              <a:satOff val="899"/>
              <a:lumOff val="-10491"/>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2065E93-3C14-44C5-9A77-213CCC8D37C0}">
      <dsp:nvSpPr>
        <dsp:cNvPr id="0" name=""/>
        <dsp:cNvSpPr/>
      </dsp:nvSpPr>
      <dsp:spPr>
        <a:xfrm>
          <a:off x="3212936" y="1109155"/>
          <a:ext cx="2407622" cy="2110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EC" sz="1400" kern="1200" dirty="0" smtClean="0"/>
            <a:t>Servicios adjuntos al vehículo sin costo adicional como matrícula, alarma, seguro, mantenimiento y entrega de accesorios.</a:t>
          </a:r>
          <a:endParaRPr lang="es-ES" sz="1400" kern="1200" dirty="0"/>
        </a:p>
      </dsp:txBody>
      <dsp:txXfrm>
        <a:off x="3212936" y="1109155"/>
        <a:ext cx="2407622" cy="2110422"/>
      </dsp:txXfrm>
    </dsp:sp>
    <dsp:sp modelId="{9821BDAC-F83E-49CA-BB93-9A3F77A44655}">
      <dsp:nvSpPr>
        <dsp:cNvPr id="0" name=""/>
        <dsp:cNvSpPr/>
      </dsp:nvSpPr>
      <dsp:spPr>
        <a:xfrm>
          <a:off x="5166291" y="116015"/>
          <a:ext cx="454268" cy="454268"/>
        </a:xfrm>
        <a:prstGeom prst="triangle">
          <a:avLst>
            <a:gd name="adj" fmla="val 100000"/>
          </a:avLst>
        </a:prstGeom>
        <a:gradFill rotWithShape="0">
          <a:gsLst>
            <a:gs pos="0">
              <a:schemeClr val="accent4">
                <a:hueOff val="-15743370"/>
                <a:satOff val="1349"/>
                <a:lumOff val="-15736"/>
                <a:alphaOff val="0"/>
                <a:tint val="50000"/>
                <a:satMod val="300000"/>
              </a:schemeClr>
            </a:gs>
            <a:gs pos="35000">
              <a:schemeClr val="accent4">
                <a:hueOff val="-15743370"/>
                <a:satOff val="1349"/>
                <a:lumOff val="-15736"/>
                <a:alphaOff val="0"/>
                <a:tint val="37000"/>
                <a:satMod val="300000"/>
              </a:schemeClr>
            </a:gs>
            <a:gs pos="100000">
              <a:schemeClr val="accent4">
                <a:hueOff val="-15743370"/>
                <a:satOff val="1349"/>
                <a:lumOff val="-15736"/>
                <a:alphaOff val="0"/>
                <a:tint val="15000"/>
                <a:satMod val="350000"/>
              </a:schemeClr>
            </a:gs>
          </a:gsLst>
          <a:lin ang="16200000" scaled="1"/>
        </a:gradFill>
        <a:ln w="9525" cap="flat" cmpd="sng" algn="ctr">
          <a:solidFill>
            <a:schemeClr val="accent4">
              <a:hueOff val="-15743370"/>
              <a:satOff val="1349"/>
              <a:lumOff val="-1573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15F7EDF-6E88-4726-8F9F-E5F75D25DCEA}">
      <dsp:nvSpPr>
        <dsp:cNvPr id="0" name=""/>
        <dsp:cNvSpPr/>
      </dsp:nvSpPr>
      <dsp:spPr>
        <a:xfrm rot="5400000">
          <a:off x="6427864" y="-416987"/>
          <a:ext cx="1602679" cy="2666822"/>
        </a:xfrm>
        <a:prstGeom prst="corner">
          <a:avLst>
            <a:gd name="adj1" fmla="val 16120"/>
            <a:gd name="adj2" fmla="val 16110"/>
          </a:avLst>
        </a:prstGeom>
        <a:gradFill rotWithShape="0">
          <a:gsLst>
            <a:gs pos="0">
              <a:schemeClr val="accent4">
                <a:hueOff val="-20991160"/>
                <a:satOff val="1799"/>
                <a:lumOff val="-20982"/>
                <a:alphaOff val="0"/>
                <a:tint val="50000"/>
                <a:satMod val="300000"/>
              </a:schemeClr>
            </a:gs>
            <a:gs pos="35000">
              <a:schemeClr val="accent4">
                <a:hueOff val="-20991160"/>
                <a:satOff val="1799"/>
                <a:lumOff val="-20982"/>
                <a:alphaOff val="0"/>
                <a:tint val="37000"/>
                <a:satMod val="300000"/>
              </a:schemeClr>
            </a:gs>
            <a:gs pos="100000">
              <a:schemeClr val="accent4">
                <a:hueOff val="-20991160"/>
                <a:satOff val="1799"/>
                <a:lumOff val="-20982"/>
                <a:alphaOff val="0"/>
                <a:tint val="15000"/>
                <a:satMod val="350000"/>
              </a:schemeClr>
            </a:gs>
          </a:gsLst>
          <a:lin ang="16200000" scaled="1"/>
        </a:gradFill>
        <a:ln w="9525" cap="flat" cmpd="sng" algn="ctr">
          <a:solidFill>
            <a:schemeClr val="accent4">
              <a:hueOff val="-20991160"/>
              <a:satOff val="1799"/>
              <a:lumOff val="-20982"/>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5865D62-6433-46C9-AA79-4B469F6A52EE}">
      <dsp:nvSpPr>
        <dsp:cNvPr id="0" name=""/>
        <dsp:cNvSpPr/>
      </dsp:nvSpPr>
      <dsp:spPr>
        <a:xfrm>
          <a:off x="6160337" y="379818"/>
          <a:ext cx="2407622" cy="2110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EC" sz="1400" kern="1200" dirty="0" smtClean="0"/>
            <a:t>Ampliación del plazo de financiamiento y entrada mínima.</a:t>
          </a:r>
          <a:endParaRPr lang="es-ES" sz="1400" kern="1200" dirty="0"/>
        </a:p>
      </dsp:txBody>
      <dsp:txXfrm>
        <a:off x="6160337" y="379818"/>
        <a:ext cx="2407622" cy="211042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7011A-D1A3-4A30-BB07-FB623D729EFA}">
      <dsp:nvSpPr>
        <dsp:cNvPr id="0" name=""/>
        <dsp:cNvSpPr/>
      </dsp:nvSpPr>
      <dsp:spPr>
        <a:xfrm rot="5400000">
          <a:off x="402390" y="1567167"/>
          <a:ext cx="1190737" cy="1981360"/>
        </a:xfrm>
        <a:prstGeom prst="corner">
          <a:avLst>
            <a:gd name="adj1" fmla="val 16120"/>
            <a:gd name="adj2" fmla="val 1611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DF4787C-9C4E-4FFF-898C-3C61C5B885E8}">
      <dsp:nvSpPr>
        <dsp:cNvPr id="0" name=""/>
        <dsp:cNvSpPr/>
      </dsp:nvSpPr>
      <dsp:spPr>
        <a:xfrm>
          <a:off x="203627" y="2159167"/>
          <a:ext cx="1788783" cy="1567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a:lnSpc>
              <a:spcPct val="90000"/>
            </a:lnSpc>
            <a:spcBef>
              <a:spcPct val="0"/>
            </a:spcBef>
            <a:spcAft>
              <a:spcPct val="35000"/>
            </a:spcAft>
          </a:pPr>
          <a:r>
            <a:rPr lang="es-EC" sz="1200" kern="1200" dirty="0" smtClean="0"/>
            <a:t>Alianzas con entidades financieras para otorgar créditos más flexibles en requisitos y a menores tasas de interés activa.</a:t>
          </a:r>
          <a:endParaRPr lang="es-ES" sz="1200" kern="1200" dirty="0"/>
        </a:p>
      </dsp:txBody>
      <dsp:txXfrm>
        <a:off x="203627" y="2159167"/>
        <a:ext cx="1788783" cy="1567973"/>
      </dsp:txXfrm>
    </dsp:sp>
    <dsp:sp modelId="{B4CDBABC-14FA-4B6F-AE80-D2F4AEF0CA13}">
      <dsp:nvSpPr>
        <dsp:cNvPr id="0" name=""/>
        <dsp:cNvSpPr/>
      </dsp:nvSpPr>
      <dsp:spPr>
        <a:xfrm>
          <a:off x="1654904" y="1421297"/>
          <a:ext cx="337506" cy="337506"/>
        </a:xfrm>
        <a:prstGeom prst="triangle">
          <a:avLst>
            <a:gd name="adj" fmla="val 100000"/>
          </a:avLst>
        </a:prstGeom>
        <a:gradFill rotWithShape="0">
          <a:gsLst>
            <a:gs pos="0">
              <a:schemeClr val="accent4">
                <a:hueOff val="-3498527"/>
                <a:satOff val="300"/>
                <a:lumOff val="-3497"/>
                <a:alphaOff val="0"/>
                <a:tint val="50000"/>
                <a:satMod val="300000"/>
              </a:schemeClr>
            </a:gs>
            <a:gs pos="35000">
              <a:schemeClr val="accent4">
                <a:hueOff val="-3498527"/>
                <a:satOff val="300"/>
                <a:lumOff val="-3497"/>
                <a:alphaOff val="0"/>
                <a:tint val="37000"/>
                <a:satMod val="300000"/>
              </a:schemeClr>
            </a:gs>
            <a:gs pos="100000">
              <a:schemeClr val="accent4">
                <a:hueOff val="-3498527"/>
                <a:satOff val="300"/>
                <a:lumOff val="-3497"/>
                <a:alphaOff val="0"/>
                <a:tint val="15000"/>
                <a:satMod val="350000"/>
              </a:schemeClr>
            </a:gs>
          </a:gsLst>
          <a:lin ang="16200000" scaled="1"/>
        </a:gradFill>
        <a:ln w="9525" cap="flat" cmpd="sng" algn="ctr">
          <a:solidFill>
            <a:schemeClr val="accent4">
              <a:hueOff val="-3498527"/>
              <a:satOff val="300"/>
              <a:lumOff val="-349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BE909DE-44B5-4748-B6BE-57BDA2EEB82B}">
      <dsp:nvSpPr>
        <dsp:cNvPr id="0" name=""/>
        <dsp:cNvSpPr/>
      </dsp:nvSpPr>
      <dsp:spPr>
        <a:xfrm rot="5400000">
          <a:off x="2592211" y="1025293"/>
          <a:ext cx="1190737" cy="1981360"/>
        </a:xfrm>
        <a:prstGeom prst="corner">
          <a:avLst>
            <a:gd name="adj1" fmla="val 16120"/>
            <a:gd name="adj2" fmla="val 16110"/>
          </a:avLst>
        </a:prstGeom>
        <a:gradFill rotWithShape="0">
          <a:gsLst>
            <a:gs pos="0">
              <a:schemeClr val="accent4">
                <a:hueOff val="-6997053"/>
                <a:satOff val="600"/>
                <a:lumOff val="-6994"/>
                <a:alphaOff val="0"/>
                <a:tint val="50000"/>
                <a:satMod val="300000"/>
              </a:schemeClr>
            </a:gs>
            <a:gs pos="35000">
              <a:schemeClr val="accent4">
                <a:hueOff val="-6997053"/>
                <a:satOff val="600"/>
                <a:lumOff val="-6994"/>
                <a:alphaOff val="0"/>
                <a:tint val="37000"/>
                <a:satMod val="300000"/>
              </a:schemeClr>
            </a:gs>
            <a:gs pos="100000">
              <a:schemeClr val="accent4">
                <a:hueOff val="-6997053"/>
                <a:satOff val="600"/>
                <a:lumOff val="-6994"/>
                <a:alphaOff val="0"/>
                <a:tint val="15000"/>
                <a:satMod val="350000"/>
              </a:schemeClr>
            </a:gs>
          </a:gsLst>
          <a:lin ang="16200000" scaled="1"/>
        </a:gradFill>
        <a:ln w="9525" cap="flat" cmpd="sng" algn="ctr">
          <a:solidFill>
            <a:schemeClr val="accent4">
              <a:hueOff val="-6997053"/>
              <a:satOff val="600"/>
              <a:lumOff val="-6994"/>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C6F6F952-C68A-4912-9C65-B0E623130031}">
      <dsp:nvSpPr>
        <dsp:cNvPr id="0" name=""/>
        <dsp:cNvSpPr/>
      </dsp:nvSpPr>
      <dsp:spPr>
        <a:xfrm>
          <a:off x="2393447" y="1617294"/>
          <a:ext cx="1788783" cy="1567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a:lnSpc>
              <a:spcPct val="90000"/>
            </a:lnSpc>
            <a:spcBef>
              <a:spcPct val="0"/>
            </a:spcBef>
            <a:spcAft>
              <a:spcPct val="35000"/>
            </a:spcAft>
          </a:pPr>
          <a:r>
            <a:rPr lang="es-EC" sz="1200" kern="1200" dirty="0" smtClean="0"/>
            <a:t>Aumento de la publicidad en medios digitales como redes sociales.</a:t>
          </a:r>
          <a:endParaRPr lang="es-ES" sz="1200" kern="1200" dirty="0"/>
        </a:p>
      </dsp:txBody>
      <dsp:txXfrm>
        <a:off x="2393447" y="1617294"/>
        <a:ext cx="1788783" cy="1567973"/>
      </dsp:txXfrm>
    </dsp:sp>
    <dsp:sp modelId="{135386BB-8095-4CE0-8965-F98FD90FC809}">
      <dsp:nvSpPr>
        <dsp:cNvPr id="0" name=""/>
        <dsp:cNvSpPr/>
      </dsp:nvSpPr>
      <dsp:spPr>
        <a:xfrm>
          <a:off x="3844725" y="879424"/>
          <a:ext cx="337506" cy="337506"/>
        </a:xfrm>
        <a:prstGeom prst="triangle">
          <a:avLst>
            <a:gd name="adj" fmla="val 100000"/>
          </a:avLst>
        </a:prstGeom>
        <a:gradFill rotWithShape="0">
          <a:gsLst>
            <a:gs pos="0">
              <a:schemeClr val="accent4">
                <a:hueOff val="-10495580"/>
                <a:satOff val="899"/>
                <a:lumOff val="-10491"/>
                <a:alphaOff val="0"/>
                <a:tint val="50000"/>
                <a:satMod val="300000"/>
              </a:schemeClr>
            </a:gs>
            <a:gs pos="35000">
              <a:schemeClr val="accent4">
                <a:hueOff val="-10495580"/>
                <a:satOff val="899"/>
                <a:lumOff val="-10491"/>
                <a:alphaOff val="0"/>
                <a:tint val="37000"/>
                <a:satMod val="300000"/>
              </a:schemeClr>
            </a:gs>
            <a:gs pos="100000">
              <a:schemeClr val="accent4">
                <a:hueOff val="-10495580"/>
                <a:satOff val="899"/>
                <a:lumOff val="-10491"/>
                <a:alphaOff val="0"/>
                <a:tint val="15000"/>
                <a:satMod val="350000"/>
              </a:schemeClr>
            </a:gs>
          </a:gsLst>
          <a:lin ang="16200000" scaled="1"/>
        </a:gradFill>
        <a:ln w="9525" cap="flat" cmpd="sng" algn="ctr">
          <a:solidFill>
            <a:schemeClr val="accent4">
              <a:hueOff val="-10495580"/>
              <a:satOff val="899"/>
              <a:lumOff val="-10491"/>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C5012712-7166-472C-BA6E-CBD5C752BF64}">
      <dsp:nvSpPr>
        <dsp:cNvPr id="0" name=""/>
        <dsp:cNvSpPr/>
      </dsp:nvSpPr>
      <dsp:spPr>
        <a:xfrm rot="5400000">
          <a:off x="4782032" y="483420"/>
          <a:ext cx="1190737" cy="1981360"/>
        </a:xfrm>
        <a:prstGeom prst="corner">
          <a:avLst>
            <a:gd name="adj1" fmla="val 16120"/>
            <a:gd name="adj2" fmla="val 16110"/>
          </a:avLst>
        </a:prstGeom>
        <a:gradFill rotWithShape="0">
          <a:gsLst>
            <a:gs pos="0">
              <a:schemeClr val="accent4">
                <a:hueOff val="-13994106"/>
                <a:satOff val="1199"/>
                <a:lumOff val="-13988"/>
                <a:alphaOff val="0"/>
                <a:tint val="50000"/>
                <a:satMod val="300000"/>
              </a:schemeClr>
            </a:gs>
            <a:gs pos="35000">
              <a:schemeClr val="accent4">
                <a:hueOff val="-13994106"/>
                <a:satOff val="1199"/>
                <a:lumOff val="-13988"/>
                <a:alphaOff val="0"/>
                <a:tint val="37000"/>
                <a:satMod val="300000"/>
              </a:schemeClr>
            </a:gs>
            <a:gs pos="100000">
              <a:schemeClr val="accent4">
                <a:hueOff val="-13994106"/>
                <a:satOff val="1199"/>
                <a:lumOff val="-13988"/>
                <a:alphaOff val="0"/>
                <a:tint val="15000"/>
                <a:satMod val="350000"/>
              </a:schemeClr>
            </a:gs>
          </a:gsLst>
          <a:lin ang="16200000" scaled="1"/>
        </a:gradFill>
        <a:ln w="9525" cap="flat" cmpd="sng" algn="ctr">
          <a:solidFill>
            <a:schemeClr val="accent4">
              <a:hueOff val="-13994106"/>
              <a:satOff val="1199"/>
              <a:lumOff val="-1398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FDFB1F35-6993-4D17-82D6-9FC2E12855E2}">
      <dsp:nvSpPr>
        <dsp:cNvPr id="0" name=""/>
        <dsp:cNvSpPr/>
      </dsp:nvSpPr>
      <dsp:spPr>
        <a:xfrm>
          <a:off x="4583268" y="1075420"/>
          <a:ext cx="1788783" cy="1567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a:lnSpc>
              <a:spcPct val="90000"/>
            </a:lnSpc>
            <a:spcBef>
              <a:spcPct val="0"/>
            </a:spcBef>
            <a:spcAft>
              <a:spcPct val="35000"/>
            </a:spcAft>
          </a:pPr>
          <a:r>
            <a:rPr lang="es-EC" sz="1200" kern="1200" dirty="0" smtClean="0"/>
            <a:t>Reducción de gastos de operación, incluido despidos de personal y usos de materiales para mantener rentabilidad.</a:t>
          </a:r>
          <a:endParaRPr lang="es-ES" sz="1200" kern="1200" dirty="0"/>
        </a:p>
      </dsp:txBody>
      <dsp:txXfrm>
        <a:off x="4583268" y="1075420"/>
        <a:ext cx="1788783" cy="1567973"/>
      </dsp:txXfrm>
    </dsp:sp>
    <dsp:sp modelId="{CE722A49-050E-4EBF-9A8A-50B38F8D9946}">
      <dsp:nvSpPr>
        <dsp:cNvPr id="0" name=""/>
        <dsp:cNvSpPr/>
      </dsp:nvSpPr>
      <dsp:spPr>
        <a:xfrm>
          <a:off x="6034545" y="337550"/>
          <a:ext cx="337506" cy="337506"/>
        </a:xfrm>
        <a:prstGeom prst="triangle">
          <a:avLst>
            <a:gd name="adj" fmla="val 100000"/>
          </a:avLst>
        </a:prstGeom>
        <a:gradFill rotWithShape="0">
          <a:gsLst>
            <a:gs pos="0">
              <a:schemeClr val="accent4">
                <a:hueOff val="-17492633"/>
                <a:satOff val="1499"/>
                <a:lumOff val="-17485"/>
                <a:alphaOff val="0"/>
                <a:tint val="50000"/>
                <a:satMod val="300000"/>
              </a:schemeClr>
            </a:gs>
            <a:gs pos="35000">
              <a:schemeClr val="accent4">
                <a:hueOff val="-17492633"/>
                <a:satOff val="1499"/>
                <a:lumOff val="-17485"/>
                <a:alphaOff val="0"/>
                <a:tint val="37000"/>
                <a:satMod val="300000"/>
              </a:schemeClr>
            </a:gs>
            <a:gs pos="100000">
              <a:schemeClr val="accent4">
                <a:hueOff val="-17492633"/>
                <a:satOff val="1499"/>
                <a:lumOff val="-17485"/>
                <a:alphaOff val="0"/>
                <a:tint val="15000"/>
                <a:satMod val="350000"/>
              </a:schemeClr>
            </a:gs>
          </a:gsLst>
          <a:lin ang="16200000" scaled="1"/>
        </a:gradFill>
        <a:ln w="9525" cap="flat" cmpd="sng" algn="ctr">
          <a:solidFill>
            <a:schemeClr val="accent4">
              <a:hueOff val="-17492633"/>
              <a:satOff val="1499"/>
              <a:lumOff val="-1748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9086256-908E-4F0D-A854-9EC88F564D2A}">
      <dsp:nvSpPr>
        <dsp:cNvPr id="0" name=""/>
        <dsp:cNvSpPr/>
      </dsp:nvSpPr>
      <dsp:spPr>
        <a:xfrm rot="5400000">
          <a:off x="6971852" y="-58452"/>
          <a:ext cx="1190737" cy="1981360"/>
        </a:xfrm>
        <a:prstGeom prst="corner">
          <a:avLst>
            <a:gd name="adj1" fmla="val 16120"/>
            <a:gd name="adj2" fmla="val 16110"/>
          </a:avLst>
        </a:prstGeom>
        <a:gradFill rotWithShape="0">
          <a:gsLst>
            <a:gs pos="0">
              <a:schemeClr val="accent4">
                <a:hueOff val="-20991160"/>
                <a:satOff val="1799"/>
                <a:lumOff val="-20982"/>
                <a:alphaOff val="0"/>
                <a:tint val="50000"/>
                <a:satMod val="300000"/>
              </a:schemeClr>
            </a:gs>
            <a:gs pos="35000">
              <a:schemeClr val="accent4">
                <a:hueOff val="-20991160"/>
                <a:satOff val="1799"/>
                <a:lumOff val="-20982"/>
                <a:alphaOff val="0"/>
                <a:tint val="37000"/>
                <a:satMod val="300000"/>
              </a:schemeClr>
            </a:gs>
            <a:gs pos="100000">
              <a:schemeClr val="accent4">
                <a:hueOff val="-20991160"/>
                <a:satOff val="1799"/>
                <a:lumOff val="-20982"/>
                <a:alphaOff val="0"/>
                <a:tint val="15000"/>
                <a:satMod val="350000"/>
              </a:schemeClr>
            </a:gs>
          </a:gsLst>
          <a:lin ang="16200000" scaled="1"/>
        </a:gradFill>
        <a:ln w="9525" cap="flat" cmpd="sng" algn="ctr">
          <a:solidFill>
            <a:schemeClr val="accent4">
              <a:hueOff val="-20991160"/>
              <a:satOff val="1799"/>
              <a:lumOff val="-20982"/>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720BEBA-D225-4AA4-9883-919FA9261F12}">
      <dsp:nvSpPr>
        <dsp:cNvPr id="0" name=""/>
        <dsp:cNvSpPr/>
      </dsp:nvSpPr>
      <dsp:spPr>
        <a:xfrm>
          <a:off x="6773088" y="533547"/>
          <a:ext cx="1788783" cy="1567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a:lnSpc>
              <a:spcPct val="90000"/>
            </a:lnSpc>
            <a:spcBef>
              <a:spcPct val="0"/>
            </a:spcBef>
            <a:spcAft>
              <a:spcPct val="35000"/>
            </a:spcAft>
          </a:pPr>
          <a:r>
            <a:rPr lang="es-EC" sz="1200" kern="1200" dirty="0" smtClean="0"/>
            <a:t>Reducción del arancel del CKD, para que la industria nacional pueda competir con los importados y se requiere una reducción de cupos de importación.</a:t>
          </a:r>
          <a:endParaRPr lang="es-ES" sz="1200" kern="1200" dirty="0"/>
        </a:p>
      </dsp:txBody>
      <dsp:txXfrm>
        <a:off x="6773088" y="533547"/>
        <a:ext cx="1788783" cy="156797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4DF9D-CE34-49AB-A078-1B1F5CAACE0F}">
      <dsp:nvSpPr>
        <dsp:cNvPr id="0" name=""/>
        <dsp:cNvSpPr/>
      </dsp:nvSpPr>
      <dsp:spPr>
        <a:xfrm>
          <a:off x="2251507" y="3804344"/>
          <a:ext cx="3492823" cy="1668263"/>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C" sz="2800" kern="1200" dirty="0" smtClean="0"/>
            <a:t>Conclusión</a:t>
          </a:r>
          <a:endParaRPr lang="es-ES" sz="2800" kern="1200" dirty="0"/>
        </a:p>
      </dsp:txBody>
      <dsp:txXfrm>
        <a:off x="2763019" y="4048655"/>
        <a:ext cx="2469799" cy="1179641"/>
      </dsp:txXfrm>
    </dsp:sp>
    <dsp:sp modelId="{8C959B56-94EA-46E2-ACBB-F70783037713}">
      <dsp:nvSpPr>
        <dsp:cNvPr id="0" name=""/>
        <dsp:cNvSpPr/>
      </dsp:nvSpPr>
      <dsp:spPr>
        <a:xfrm rot="14293234">
          <a:off x="1481353" y="2494601"/>
          <a:ext cx="2545459" cy="770804"/>
        </a:xfrm>
        <a:prstGeom prst="lef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FBB8E72-7ABB-4910-B7CB-2A09A266BA67}">
      <dsp:nvSpPr>
        <dsp:cNvPr id="0" name=""/>
        <dsp:cNvSpPr/>
      </dsp:nvSpPr>
      <dsp:spPr>
        <a:xfrm>
          <a:off x="63136" y="89975"/>
          <a:ext cx="4041325" cy="2917729"/>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just" defTabSz="622300">
            <a:lnSpc>
              <a:spcPct val="90000"/>
            </a:lnSpc>
            <a:spcBef>
              <a:spcPct val="0"/>
            </a:spcBef>
            <a:spcAft>
              <a:spcPct val="35000"/>
            </a:spcAft>
          </a:pPr>
          <a:r>
            <a:rPr lang="es-EC" sz="1400" kern="1200" spc="100" baseline="0" dirty="0" smtClean="0"/>
            <a:t>Desde el año 2012 el sector automotriz se encuentra fuertemente regulado debido al interés del Gobierno de reducir las importaciones. Los controles implementados incluyen nuevas normas técnicas que encarecen los vehículos y dificultan el proceso, mayores impuestos y cupos de importación. Esto, sumado a un menor crecimiento macroeconómico, explica la contracción de las ventas (en unidades) del mercado automotriz ecuatoriano en 32.4% en 2015. Lo anterior implica que en 2015 se vendieron 38.95M unidades menos que en 2014</a:t>
          </a:r>
          <a:endParaRPr lang="es-ES" sz="1400" kern="1200" spc="100" baseline="0" dirty="0"/>
        </a:p>
      </dsp:txBody>
      <dsp:txXfrm>
        <a:off x="148593" y="175432"/>
        <a:ext cx="3870411" cy="2746815"/>
      </dsp:txXfrm>
    </dsp:sp>
    <dsp:sp modelId="{C0D2F1D5-D66A-418D-A495-5703D7547000}">
      <dsp:nvSpPr>
        <dsp:cNvPr id="0" name=""/>
        <dsp:cNvSpPr/>
      </dsp:nvSpPr>
      <dsp:spPr>
        <a:xfrm rot="18392837">
          <a:off x="4091343" y="2157244"/>
          <a:ext cx="2920174" cy="770804"/>
        </a:xfrm>
        <a:prstGeom prst="leftArrow">
          <a:avLst>
            <a:gd name="adj1" fmla="val 60000"/>
            <a:gd name="adj2" fmla="val 50000"/>
          </a:avLst>
        </a:prstGeom>
        <a:gradFill rotWithShape="0">
          <a:gsLst>
            <a:gs pos="0">
              <a:schemeClr val="accent4">
                <a:hueOff val="-20991160"/>
                <a:satOff val="1799"/>
                <a:lumOff val="-20982"/>
                <a:alphaOff val="0"/>
                <a:tint val="50000"/>
                <a:satMod val="300000"/>
              </a:schemeClr>
            </a:gs>
            <a:gs pos="35000">
              <a:schemeClr val="accent4">
                <a:hueOff val="-20991160"/>
                <a:satOff val="1799"/>
                <a:lumOff val="-20982"/>
                <a:alphaOff val="0"/>
                <a:tint val="37000"/>
                <a:satMod val="300000"/>
              </a:schemeClr>
            </a:gs>
            <a:gs pos="100000">
              <a:schemeClr val="accent4">
                <a:hueOff val="-20991160"/>
                <a:satOff val="1799"/>
                <a:lumOff val="-2098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9EDCD0D-C5D0-4494-A8A5-F99FE3A20AB3}">
      <dsp:nvSpPr>
        <dsp:cNvPr id="0" name=""/>
        <dsp:cNvSpPr/>
      </dsp:nvSpPr>
      <dsp:spPr>
        <a:xfrm>
          <a:off x="4589385" y="341923"/>
          <a:ext cx="3663014" cy="2055477"/>
        </a:xfrm>
        <a:prstGeom prst="roundRect">
          <a:avLst>
            <a:gd name="adj" fmla="val 10000"/>
          </a:avLst>
        </a:prstGeom>
        <a:gradFill rotWithShape="0">
          <a:gsLst>
            <a:gs pos="0">
              <a:schemeClr val="accent4">
                <a:hueOff val="-20991160"/>
                <a:satOff val="1799"/>
                <a:lumOff val="-20982"/>
                <a:alphaOff val="0"/>
                <a:tint val="50000"/>
                <a:satMod val="300000"/>
              </a:schemeClr>
            </a:gs>
            <a:gs pos="35000">
              <a:schemeClr val="accent4">
                <a:hueOff val="-20991160"/>
                <a:satOff val="1799"/>
                <a:lumOff val="-20982"/>
                <a:alphaOff val="0"/>
                <a:tint val="37000"/>
                <a:satMod val="300000"/>
              </a:schemeClr>
            </a:gs>
            <a:gs pos="100000">
              <a:schemeClr val="accent4">
                <a:hueOff val="-20991160"/>
                <a:satOff val="1799"/>
                <a:lumOff val="-2098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just" defTabSz="622300">
            <a:lnSpc>
              <a:spcPct val="90000"/>
            </a:lnSpc>
            <a:spcBef>
              <a:spcPct val="0"/>
            </a:spcBef>
            <a:spcAft>
              <a:spcPct val="35000"/>
            </a:spcAft>
          </a:pPr>
          <a:r>
            <a:rPr lang="es-EC" sz="1400" kern="1200" dirty="0" smtClean="0"/>
            <a:t>La disminución de las ventas presenta otras causas como 1) Precios altos del vehículo: Salvaguardias importación de vehículos, Salvaguardias importación de </a:t>
          </a:r>
          <a:r>
            <a:rPr lang="es-EC" sz="1400" kern="1200" dirty="0" err="1" smtClean="0"/>
            <a:t>CDKs</a:t>
          </a:r>
          <a:r>
            <a:rPr lang="es-EC" sz="1400" kern="1200" dirty="0" smtClean="0"/>
            <a:t>, Carga de impuestos a la venta del vehículo, Cupos de importación, De vehículos livianos y De CDKS para vehículos livianos. </a:t>
          </a:r>
          <a:endParaRPr lang="es-ES" sz="1400" kern="1200" spc="100" baseline="0" dirty="0"/>
        </a:p>
      </dsp:txBody>
      <dsp:txXfrm>
        <a:off x="4649588" y="402126"/>
        <a:ext cx="3542608" cy="193507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6C884-A66E-4417-895D-AC2E22250988}">
      <dsp:nvSpPr>
        <dsp:cNvPr id="0" name=""/>
        <dsp:cNvSpPr/>
      </dsp:nvSpPr>
      <dsp:spPr>
        <a:xfrm>
          <a:off x="0" y="0"/>
          <a:ext cx="813690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DAAC5A-F50C-4671-96FC-347EB8A9232F}">
      <dsp:nvSpPr>
        <dsp:cNvPr id="0" name=""/>
        <dsp:cNvSpPr/>
      </dsp:nvSpPr>
      <dsp:spPr>
        <a:xfrm>
          <a:off x="0" y="0"/>
          <a:ext cx="2380135" cy="5272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t>Recomendaciones</a:t>
          </a:r>
          <a:endParaRPr lang="es-ES" sz="2000" kern="1200" dirty="0"/>
        </a:p>
      </dsp:txBody>
      <dsp:txXfrm>
        <a:off x="0" y="0"/>
        <a:ext cx="2380135" cy="5272360"/>
      </dsp:txXfrm>
    </dsp:sp>
    <dsp:sp modelId="{5F19BCCB-BD97-4D3C-8221-A8B9FC7B3E4F}">
      <dsp:nvSpPr>
        <dsp:cNvPr id="0" name=""/>
        <dsp:cNvSpPr/>
      </dsp:nvSpPr>
      <dsp:spPr>
        <a:xfrm>
          <a:off x="2232222" y="663842"/>
          <a:ext cx="5645175" cy="2981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EC" sz="1400" kern="1200" dirty="0" smtClean="0"/>
            <a:t>Desarrollar un estudio más profundo sobre las consecuencias cuantitativas que produce la disminución de las ventas en el sector comercial de vehículos livianos en el Ecuador, desde el punto de vista económico y social.</a:t>
          </a:r>
        </a:p>
        <a:p>
          <a:pPr lvl="0" algn="just" defTabSz="622300">
            <a:lnSpc>
              <a:spcPct val="90000"/>
            </a:lnSpc>
            <a:spcBef>
              <a:spcPct val="0"/>
            </a:spcBef>
            <a:spcAft>
              <a:spcPct val="35000"/>
            </a:spcAft>
          </a:pPr>
          <a:endParaRPr lang="es-EC" sz="1400" kern="1200" dirty="0" smtClean="0"/>
        </a:p>
        <a:p>
          <a:pPr lvl="0" algn="just" defTabSz="622300">
            <a:lnSpc>
              <a:spcPct val="90000"/>
            </a:lnSpc>
            <a:spcBef>
              <a:spcPct val="0"/>
            </a:spcBef>
            <a:spcAft>
              <a:spcPct val="35000"/>
            </a:spcAft>
          </a:pPr>
          <a:endParaRPr lang="es-EC" sz="1400" kern="1200" dirty="0" smtClean="0"/>
        </a:p>
        <a:p>
          <a:pPr lvl="0" algn="just" defTabSz="622300">
            <a:lnSpc>
              <a:spcPct val="90000"/>
            </a:lnSpc>
            <a:spcBef>
              <a:spcPct val="0"/>
            </a:spcBef>
            <a:spcAft>
              <a:spcPct val="35000"/>
            </a:spcAft>
          </a:pPr>
          <a:endParaRPr lang="es-EC" sz="1400" kern="1200" dirty="0" smtClean="0"/>
        </a:p>
        <a:p>
          <a:pPr lvl="0" algn="just" defTabSz="622300">
            <a:lnSpc>
              <a:spcPct val="90000"/>
            </a:lnSpc>
            <a:spcBef>
              <a:spcPct val="0"/>
            </a:spcBef>
            <a:spcAft>
              <a:spcPct val="35000"/>
            </a:spcAft>
          </a:pPr>
          <a:r>
            <a:rPr lang="es-EC" sz="1400" kern="1200" dirty="0" smtClean="0"/>
            <a:t>Fomentar alianzas estratégicas entre concesionarios de diversas marcas para optimizar uso de recursos como talleres y la importación de repuestos provenientes de un mismo país o continente.</a:t>
          </a:r>
          <a:endParaRPr lang="es-ES" sz="1400" kern="1200" dirty="0"/>
        </a:p>
      </dsp:txBody>
      <dsp:txXfrm>
        <a:off x="2232222" y="663842"/>
        <a:ext cx="5645175" cy="2981466"/>
      </dsp:txXfrm>
    </dsp:sp>
    <dsp:sp modelId="{E554BD9E-FA19-49AD-871B-9F67E52EE6E5}">
      <dsp:nvSpPr>
        <dsp:cNvPr id="0" name=""/>
        <dsp:cNvSpPr/>
      </dsp:nvSpPr>
      <dsp:spPr>
        <a:xfrm>
          <a:off x="2380135" y="3245084"/>
          <a:ext cx="57530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B97D4-AFE4-4FD0-A53A-7A0F89DE1E16}">
      <dsp:nvSpPr>
        <dsp:cNvPr id="0" name=""/>
        <dsp:cNvSpPr/>
      </dsp:nvSpPr>
      <dsp:spPr>
        <a:xfrm>
          <a:off x="0" y="0"/>
          <a:ext cx="3756939" cy="4248472"/>
        </a:xfrm>
        <a:prstGeom prst="triangl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9A37206-FBE7-4216-A510-A7504441DE19}">
      <dsp:nvSpPr>
        <dsp:cNvPr id="0" name=""/>
        <dsp:cNvSpPr/>
      </dsp:nvSpPr>
      <dsp:spPr>
        <a:xfrm>
          <a:off x="1878469" y="425262"/>
          <a:ext cx="2442010" cy="151019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latin typeface="Times New Roman" pitchFamily="18" charset="0"/>
              <a:ea typeface="Tahoma" pitchFamily="34" charset="0"/>
              <a:cs typeface="Times New Roman" pitchFamily="18" charset="0"/>
            </a:rPr>
            <a:t>La industria del automóvil es el principal motor de crecimiento.</a:t>
          </a:r>
          <a:endParaRPr lang="es-ES" sz="1400" kern="1200" dirty="0">
            <a:latin typeface="Times New Roman" pitchFamily="18" charset="0"/>
            <a:ea typeface="Tahoma" pitchFamily="34" charset="0"/>
            <a:cs typeface="Times New Roman" pitchFamily="18" charset="0"/>
          </a:endParaRPr>
        </a:p>
      </dsp:txBody>
      <dsp:txXfrm>
        <a:off x="1952191" y="498984"/>
        <a:ext cx="2294566" cy="1362755"/>
      </dsp:txXfrm>
    </dsp:sp>
    <dsp:sp modelId="{F4E31EF8-B20F-4443-AD53-D4315E1E8452}">
      <dsp:nvSpPr>
        <dsp:cNvPr id="0" name=""/>
        <dsp:cNvSpPr/>
      </dsp:nvSpPr>
      <dsp:spPr>
        <a:xfrm>
          <a:off x="1878469" y="2124236"/>
          <a:ext cx="2442010" cy="151019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latin typeface="Times New Roman" pitchFamily="18" charset="0"/>
              <a:cs typeface="Times New Roman" pitchFamily="18" charset="0"/>
            </a:rPr>
            <a:t>Los principales productos de la industria son los automóviles de pasajeros y camiones ligeros, incluyendo camiones y camionetas.</a:t>
          </a:r>
          <a:endParaRPr lang="es-ES" sz="1400" kern="1200" dirty="0">
            <a:latin typeface="Times New Roman" pitchFamily="18" charset="0"/>
            <a:ea typeface="Tahoma" pitchFamily="34" charset="0"/>
            <a:cs typeface="Times New Roman" pitchFamily="18" charset="0"/>
          </a:endParaRPr>
        </a:p>
      </dsp:txBody>
      <dsp:txXfrm>
        <a:off x="1952191" y="2197958"/>
        <a:ext cx="2294566" cy="13627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EF09E-118E-45D9-BFF6-42F1794BAB33}">
      <dsp:nvSpPr>
        <dsp:cNvPr id="0" name=""/>
        <dsp:cNvSpPr/>
      </dsp:nvSpPr>
      <dsp:spPr>
        <a:xfrm>
          <a:off x="2304257" y="2276081"/>
          <a:ext cx="2160237" cy="1624434"/>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i="0" kern="1200" dirty="0" smtClean="0">
              <a:latin typeface="Arial (Títulos)"/>
            </a:rPr>
            <a:t>RESOLUCION IMPORTACIÓN DE AUTOS</a:t>
          </a:r>
          <a:endParaRPr lang="es-ES" sz="1600" b="1" i="0" kern="1200" dirty="0">
            <a:latin typeface="Arial (Títulos)"/>
          </a:endParaRPr>
        </a:p>
      </dsp:txBody>
      <dsp:txXfrm>
        <a:off x="2620616" y="2513974"/>
        <a:ext cx="1527519" cy="1148648"/>
      </dsp:txXfrm>
    </dsp:sp>
    <dsp:sp modelId="{57A2EFE3-F9A8-447E-BEAA-B09529BD33EB}">
      <dsp:nvSpPr>
        <dsp:cNvPr id="0" name=""/>
        <dsp:cNvSpPr/>
      </dsp:nvSpPr>
      <dsp:spPr>
        <a:xfrm rot="16200000">
          <a:off x="3212750" y="1685821"/>
          <a:ext cx="343250" cy="552307"/>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a:off x="3264238" y="1847770"/>
        <a:ext cx="240275" cy="331385"/>
      </dsp:txXfrm>
    </dsp:sp>
    <dsp:sp modelId="{56F61F69-5BE4-4A67-AED6-B3F4B9CDA5E4}">
      <dsp:nvSpPr>
        <dsp:cNvPr id="0" name=""/>
        <dsp:cNvSpPr/>
      </dsp:nvSpPr>
      <dsp:spPr>
        <a:xfrm>
          <a:off x="2572158" y="4005"/>
          <a:ext cx="1624434" cy="1624434"/>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Automotores y Anexos S.A </a:t>
          </a:r>
          <a:r>
            <a:rPr lang="es-EC" sz="1200" kern="1200" dirty="0" err="1" smtClean="0"/>
            <a:t>Ayasa</a:t>
          </a:r>
          <a:endParaRPr lang="es-ES" sz="1200" kern="1200" dirty="0"/>
        </a:p>
      </dsp:txBody>
      <dsp:txXfrm>
        <a:off x="2810051" y="241898"/>
        <a:ext cx="1148648" cy="1148648"/>
      </dsp:txXfrm>
    </dsp:sp>
    <dsp:sp modelId="{C730E176-044B-4C3F-AE1C-BCC460619724}">
      <dsp:nvSpPr>
        <dsp:cNvPr id="0" name=""/>
        <dsp:cNvSpPr/>
      </dsp:nvSpPr>
      <dsp:spPr>
        <a:xfrm rot="1800000">
          <a:off x="4314055" y="3420896"/>
          <a:ext cx="249415" cy="552307"/>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a:off x="4319067" y="3512651"/>
        <a:ext cx="174591" cy="331385"/>
      </dsp:txXfrm>
    </dsp:sp>
    <dsp:sp modelId="{D7186C33-9958-4437-8A3A-69464545384E}">
      <dsp:nvSpPr>
        <dsp:cNvPr id="0" name=""/>
        <dsp:cNvSpPr/>
      </dsp:nvSpPr>
      <dsp:spPr>
        <a:xfrm>
          <a:off x="4539834" y="3412120"/>
          <a:ext cx="1624434" cy="1624434"/>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t>General Motors (marca Chevrolet), </a:t>
          </a:r>
          <a:endParaRPr lang="es-ES" sz="1700" kern="1200" dirty="0"/>
        </a:p>
      </dsp:txBody>
      <dsp:txXfrm>
        <a:off x="4777727" y="3650013"/>
        <a:ext cx="1148648" cy="1148648"/>
      </dsp:txXfrm>
    </dsp:sp>
    <dsp:sp modelId="{5C4F647A-9AA8-4332-AB7C-1E012F9584C9}">
      <dsp:nvSpPr>
        <dsp:cNvPr id="0" name=""/>
        <dsp:cNvSpPr/>
      </dsp:nvSpPr>
      <dsp:spPr>
        <a:xfrm rot="9000000">
          <a:off x="2205280" y="3420896"/>
          <a:ext cx="249415" cy="552307"/>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rot="10800000">
        <a:off x="2275092" y="3512651"/>
        <a:ext cx="174591" cy="331385"/>
      </dsp:txXfrm>
    </dsp:sp>
    <dsp:sp modelId="{09997CF0-41C3-40A9-AFDA-CD6A75FD55C5}">
      <dsp:nvSpPr>
        <dsp:cNvPr id="0" name=""/>
        <dsp:cNvSpPr/>
      </dsp:nvSpPr>
      <dsp:spPr>
        <a:xfrm>
          <a:off x="604482" y="3412120"/>
          <a:ext cx="1624434" cy="1624434"/>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Vehículos eléctricos de hasta USD 25 millones o 1000 unidades</a:t>
          </a:r>
          <a:endParaRPr lang="es-ES" sz="1500" kern="1200" dirty="0"/>
        </a:p>
      </dsp:txBody>
      <dsp:txXfrm>
        <a:off x="842375" y="3650013"/>
        <a:ext cx="1148648" cy="1148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24E4E-ADD9-4666-B330-606F52E1ECAD}">
      <dsp:nvSpPr>
        <dsp:cNvPr id="0" name=""/>
        <dsp:cNvSpPr/>
      </dsp:nvSpPr>
      <dsp:spPr>
        <a:xfrm>
          <a:off x="745254" y="1326232"/>
          <a:ext cx="1843798" cy="9218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smtClean="0"/>
            <a:t>Tipología de investigación</a:t>
          </a:r>
          <a:endParaRPr lang="es-ES" sz="1600" b="1" kern="1200"/>
        </a:p>
      </dsp:txBody>
      <dsp:txXfrm>
        <a:off x="772255" y="1353233"/>
        <a:ext cx="1789796" cy="867897"/>
      </dsp:txXfrm>
    </dsp:sp>
    <dsp:sp modelId="{A76D71F4-4C89-484D-87B7-09810CFDC6CD}">
      <dsp:nvSpPr>
        <dsp:cNvPr id="0" name=""/>
        <dsp:cNvSpPr/>
      </dsp:nvSpPr>
      <dsp:spPr>
        <a:xfrm rot="17945813">
          <a:off x="2199497" y="1104351"/>
          <a:ext cx="1516631" cy="40429"/>
        </a:xfrm>
        <a:custGeom>
          <a:avLst/>
          <a:gdLst/>
          <a:ahLst/>
          <a:cxnLst/>
          <a:rect l="0" t="0" r="0" b="0"/>
          <a:pathLst>
            <a:path>
              <a:moveTo>
                <a:pt x="0" y="20214"/>
              </a:moveTo>
              <a:lnTo>
                <a:pt x="1516631"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919897" y="1086651"/>
        <a:ext cx="75831" cy="75831"/>
      </dsp:txXfrm>
    </dsp:sp>
    <dsp:sp modelId="{D89619F4-E925-48C3-874F-D68799C58E72}">
      <dsp:nvSpPr>
        <dsp:cNvPr id="0" name=""/>
        <dsp:cNvSpPr/>
      </dsp:nvSpPr>
      <dsp:spPr>
        <a:xfrm>
          <a:off x="3326572" y="1002"/>
          <a:ext cx="1843798" cy="9218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0" kern="1200" dirty="0" smtClean="0"/>
            <a:t>Por su finalidad Aplicada</a:t>
          </a:r>
          <a:r>
            <a:rPr lang="es-EC" sz="1600" b="1" kern="1200" dirty="0" smtClean="0"/>
            <a:t>	</a:t>
          </a:r>
          <a:endParaRPr lang="es-ES" sz="1600" kern="1200" dirty="0"/>
        </a:p>
      </dsp:txBody>
      <dsp:txXfrm>
        <a:off x="3353573" y="28003"/>
        <a:ext cx="1789796" cy="867897"/>
      </dsp:txXfrm>
    </dsp:sp>
    <dsp:sp modelId="{B30C1804-7CC6-49A5-B519-083654DA2576}">
      <dsp:nvSpPr>
        <dsp:cNvPr id="0" name=""/>
        <dsp:cNvSpPr/>
      </dsp:nvSpPr>
      <dsp:spPr>
        <a:xfrm>
          <a:off x="5170371" y="441736"/>
          <a:ext cx="737519" cy="40429"/>
        </a:xfrm>
        <a:custGeom>
          <a:avLst/>
          <a:gdLst/>
          <a:ahLst/>
          <a:cxnLst/>
          <a:rect l="0" t="0" r="0" b="0"/>
          <a:pathLst>
            <a:path>
              <a:moveTo>
                <a:pt x="0" y="20214"/>
              </a:moveTo>
              <a:lnTo>
                <a:pt x="737519"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520693" y="443513"/>
        <a:ext cx="36875" cy="36875"/>
      </dsp:txXfrm>
    </dsp:sp>
    <dsp:sp modelId="{57A157EB-62D3-4A7F-A4ED-EE87D165D8AE}">
      <dsp:nvSpPr>
        <dsp:cNvPr id="0" name=""/>
        <dsp:cNvSpPr/>
      </dsp:nvSpPr>
      <dsp:spPr>
        <a:xfrm>
          <a:off x="5907890" y="1002"/>
          <a:ext cx="1843798" cy="9218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EC" sz="1600" kern="1200" dirty="0" smtClean="0"/>
            <a:t>busca la aplicación o utilización de los conocimientos que se adquieren</a:t>
          </a:r>
          <a:endParaRPr lang="es-ES" sz="1600" kern="1200" dirty="0"/>
        </a:p>
      </dsp:txBody>
      <dsp:txXfrm>
        <a:off x="5934891" y="28003"/>
        <a:ext cx="1789796" cy="867897"/>
      </dsp:txXfrm>
    </dsp:sp>
    <dsp:sp modelId="{74FD6A2B-9235-4D15-A0F3-229A69F797B3}">
      <dsp:nvSpPr>
        <dsp:cNvPr id="0" name=""/>
        <dsp:cNvSpPr/>
      </dsp:nvSpPr>
      <dsp:spPr>
        <a:xfrm rot="20413970">
          <a:off x="2565963" y="1634444"/>
          <a:ext cx="783699" cy="40429"/>
        </a:xfrm>
        <a:custGeom>
          <a:avLst/>
          <a:gdLst/>
          <a:ahLst/>
          <a:cxnLst/>
          <a:rect l="0" t="0" r="0" b="0"/>
          <a:pathLst>
            <a:path>
              <a:moveTo>
                <a:pt x="0" y="20214"/>
              </a:moveTo>
              <a:lnTo>
                <a:pt x="783699"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938220" y="1635066"/>
        <a:ext cx="39184" cy="39184"/>
      </dsp:txXfrm>
    </dsp:sp>
    <dsp:sp modelId="{0BC08922-9623-4084-876C-2A125CDCDD6E}">
      <dsp:nvSpPr>
        <dsp:cNvPr id="0" name=""/>
        <dsp:cNvSpPr/>
      </dsp:nvSpPr>
      <dsp:spPr>
        <a:xfrm>
          <a:off x="3326572" y="1061186"/>
          <a:ext cx="1843798" cy="9218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Por las fuentes de información Mixto</a:t>
          </a:r>
          <a:endParaRPr lang="es-ES" sz="1600" kern="1200" dirty="0"/>
        </a:p>
      </dsp:txBody>
      <dsp:txXfrm>
        <a:off x="3353573" y="1088187"/>
        <a:ext cx="1789796" cy="867897"/>
      </dsp:txXfrm>
    </dsp:sp>
    <dsp:sp modelId="{84176631-286E-4C6E-947A-2AFA26F7F2BC}">
      <dsp:nvSpPr>
        <dsp:cNvPr id="0" name=""/>
        <dsp:cNvSpPr/>
      </dsp:nvSpPr>
      <dsp:spPr>
        <a:xfrm>
          <a:off x="5170371" y="1501921"/>
          <a:ext cx="737519" cy="40429"/>
        </a:xfrm>
        <a:custGeom>
          <a:avLst/>
          <a:gdLst/>
          <a:ahLst/>
          <a:cxnLst/>
          <a:rect l="0" t="0" r="0" b="0"/>
          <a:pathLst>
            <a:path>
              <a:moveTo>
                <a:pt x="0" y="20214"/>
              </a:moveTo>
              <a:lnTo>
                <a:pt x="737519"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520693" y="1503697"/>
        <a:ext cx="36875" cy="36875"/>
      </dsp:txXfrm>
    </dsp:sp>
    <dsp:sp modelId="{62149192-B410-4F73-B842-0AD1E46E133B}">
      <dsp:nvSpPr>
        <dsp:cNvPr id="0" name=""/>
        <dsp:cNvSpPr/>
      </dsp:nvSpPr>
      <dsp:spPr>
        <a:xfrm>
          <a:off x="5907890" y="1061186"/>
          <a:ext cx="1843798" cy="9218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ES" sz="1600" kern="1200" dirty="0" smtClean="0"/>
            <a:t>combinan al menos un componente cuantitativo y uno cualitativo</a:t>
          </a:r>
          <a:endParaRPr lang="es-ES" sz="1600" kern="1200" dirty="0"/>
        </a:p>
      </dsp:txBody>
      <dsp:txXfrm>
        <a:off x="5934891" y="1088187"/>
        <a:ext cx="1789796" cy="867897"/>
      </dsp:txXfrm>
    </dsp:sp>
    <dsp:sp modelId="{3FF9397C-F2AA-4BBE-B172-31977FED17CB}">
      <dsp:nvSpPr>
        <dsp:cNvPr id="0" name=""/>
        <dsp:cNvSpPr/>
      </dsp:nvSpPr>
      <dsp:spPr>
        <a:xfrm rot="3654187">
          <a:off x="2199497" y="2429582"/>
          <a:ext cx="1516631" cy="40429"/>
        </a:xfrm>
        <a:custGeom>
          <a:avLst/>
          <a:gdLst/>
          <a:ahLst/>
          <a:cxnLst/>
          <a:rect l="0" t="0" r="0" b="0"/>
          <a:pathLst>
            <a:path>
              <a:moveTo>
                <a:pt x="0" y="20214"/>
              </a:moveTo>
              <a:lnTo>
                <a:pt x="1516631"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919897" y="2411881"/>
        <a:ext cx="75831" cy="75831"/>
      </dsp:txXfrm>
    </dsp:sp>
    <dsp:sp modelId="{06B2D431-12A2-4D65-9C51-EDB143430E80}">
      <dsp:nvSpPr>
        <dsp:cNvPr id="0" name=""/>
        <dsp:cNvSpPr/>
      </dsp:nvSpPr>
      <dsp:spPr>
        <a:xfrm>
          <a:off x="3326572" y="2651462"/>
          <a:ext cx="1843798" cy="9218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Instrumentos de recolección de información Varios	</a:t>
          </a:r>
          <a:endParaRPr lang="es-ES" sz="1600" kern="1200" dirty="0"/>
        </a:p>
      </dsp:txBody>
      <dsp:txXfrm>
        <a:off x="3353573" y="2678463"/>
        <a:ext cx="1789796" cy="867897"/>
      </dsp:txXfrm>
    </dsp:sp>
    <dsp:sp modelId="{7F827C13-3BD1-43EB-B6EA-780630C3CFA3}">
      <dsp:nvSpPr>
        <dsp:cNvPr id="0" name=""/>
        <dsp:cNvSpPr/>
      </dsp:nvSpPr>
      <dsp:spPr>
        <a:xfrm rot="19457599">
          <a:off x="5085002" y="2827151"/>
          <a:ext cx="908257" cy="40429"/>
        </a:xfrm>
        <a:custGeom>
          <a:avLst/>
          <a:gdLst/>
          <a:ahLst/>
          <a:cxnLst/>
          <a:rect l="0" t="0" r="0" b="0"/>
          <a:pathLst>
            <a:path>
              <a:moveTo>
                <a:pt x="0" y="20214"/>
              </a:moveTo>
              <a:lnTo>
                <a:pt x="908257"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516424" y="2824659"/>
        <a:ext cx="45412" cy="45412"/>
      </dsp:txXfrm>
    </dsp:sp>
    <dsp:sp modelId="{A9C2A9FC-9FFC-4EDE-BB19-F41B4D31C50F}">
      <dsp:nvSpPr>
        <dsp:cNvPr id="0" name=""/>
        <dsp:cNvSpPr/>
      </dsp:nvSpPr>
      <dsp:spPr>
        <a:xfrm>
          <a:off x="5907890" y="2121370"/>
          <a:ext cx="1843798" cy="9218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EC" sz="1600" kern="1200" dirty="0" smtClean="0"/>
            <a:t>Encuesta Cerrada</a:t>
          </a:r>
          <a:endParaRPr lang="es-ES" sz="1600" kern="1200" dirty="0"/>
        </a:p>
      </dsp:txBody>
      <dsp:txXfrm>
        <a:off x="5934891" y="2148371"/>
        <a:ext cx="1789796" cy="867897"/>
      </dsp:txXfrm>
    </dsp:sp>
    <dsp:sp modelId="{6AA05F09-57F1-42A8-9111-412D72F26E88}">
      <dsp:nvSpPr>
        <dsp:cNvPr id="0" name=""/>
        <dsp:cNvSpPr/>
      </dsp:nvSpPr>
      <dsp:spPr>
        <a:xfrm rot="2142401">
          <a:off x="5085002" y="3357243"/>
          <a:ext cx="908257" cy="40429"/>
        </a:xfrm>
        <a:custGeom>
          <a:avLst/>
          <a:gdLst/>
          <a:ahLst/>
          <a:cxnLst/>
          <a:rect l="0" t="0" r="0" b="0"/>
          <a:pathLst>
            <a:path>
              <a:moveTo>
                <a:pt x="0" y="20214"/>
              </a:moveTo>
              <a:lnTo>
                <a:pt x="908257"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516424" y="3354751"/>
        <a:ext cx="45412" cy="45412"/>
      </dsp:txXfrm>
    </dsp:sp>
    <dsp:sp modelId="{952A10CF-C6D9-4237-9829-228A76968FBA}">
      <dsp:nvSpPr>
        <dsp:cNvPr id="0" name=""/>
        <dsp:cNvSpPr/>
      </dsp:nvSpPr>
      <dsp:spPr>
        <a:xfrm>
          <a:off x="5907890" y="3181554"/>
          <a:ext cx="1843798" cy="9218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smtClean="0"/>
            <a:t>Entrevista</a:t>
          </a:r>
          <a:endParaRPr lang="es-ES" sz="1600" kern="1200" dirty="0"/>
        </a:p>
      </dsp:txBody>
      <dsp:txXfrm>
        <a:off x="5934891" y="3208555"/>
        <a:ext cx="1789796" cy="8678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4BCA9-B22F-4FC3-AAA8-BFEC6A9F0BB7}">
      <dsp:nvSpPr>
        <dsp:cNvPr id="0" name=""/>
        <dsp:cNvSpPr/>
      </dsp:nvSpPr>
      <dsp:spPr>
        <a:xfrm>
          <a:off x="1342170" y="2600176"/>
          <a:ext cx="648171" cy="1638274"/>
        </a:xfrm>
        <a:custGeom>
          <a:avLst/>
          <a:gdLst/>
          <a:ahLst/>
          <a:cxnLst/>
          <a:rect l="0" t="0" r="0" b="0"/>
          <a:pathLst>
            <a:path>
              <a:moveTo>
                <a:pt x="0" y="0"/>
              </a:moveTo>
              <a:lnTo>
                <a:pt x="324085" y="0"/>
              </a:lnTo>
              <a:lnTo>
                <a:pt x="324085" y="1638274"/>
              </a:lnTo>
              <a:lnTo>
                <a:pt x="648171" y="163827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kern="1200"/>
        </a:p>
      </dsp:txBody>
      <dsp:txXfrm>
        <a:off x="1622210" y="3375267"/>
        <a:ext cx="88091" cy="88091"/>
      </dsp:txXfrm>
    </dsp:sp>
    <dsp:sp modelId="{9B7E3697-D1BE-4435-9156-F23C7D8CFD31}">
      <dsp:nvSpPr>
        <dsp:cNvPr id="0" name=""/>
        <dsp:cNvSpPr/>
      </dsp:nvSpPr>
      <dsp:spPr>
        <a:xfrm>
          <a:off x="1342170" y="782063"/>
          <a:ext cx="648171" cy="1818112"/>
        </a:xfrm>
        <a:custGeom>
          <a:avLst/>
          <a:gdLst/>
          <a:ahLst/>
          <a:cxnLst/>
          <a:rect l="0" t="0" r="0" b="0"/>
          <a:pathLst>
            <a:path>
              <a:moveTo>
                <a:pt x="0" y="1818112"/>
              </a:moveTo>
              <a:lnTo>
                <a:pt x="324085" y="1818112"/>
              </a:lnTo>
              <a:lnTo>
                <a:pt x="324085" y="0"/>
              </a:lnTo>
              <a:lnTo>
                <a:pt x="648171"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kern="1200"/>
        </a:p>
      </dsp:txBody>
      <dsp:txXfrm>
        <a:off x="1618001" y="1642864"/>
        <a:ext cx="96509" cy="96509"/>
      </dsp:txXfrm>
    </dsp:sp>
    <dsp:sp modelId="{D9FD60A2-6D30-4E19-AE2E-4C49133DE7E4}">
      <dsp:nvSpPr>
        <dsp:cNvPr id="0" name=""/>
        <dsp:cNvSpPr/>
      </dsp:nvSpPr>
      <dsp:spPr>
        <a:xfrm rot="16200000">
          <a:off x="-1557216" y="2300964"/>
          <a:ext cx="5200352" cy="59842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t>Rentabilidad y Liquidez</a:t>
          </a:r>
          <a:endParaRPr lang="es-ES" sz="1600" kern="1200" dirty="0"/>
        </a:p>
      </dsp:txBody>
      <dsp:txXfrm>
        <a:off x="-1557216" y="2300964"/>
        <a:ext cx="5200352" cy="598422"/>
      </dsp:txXfrm>
    </dsp:sp>
    <dsp:sp modelId="{4173AC57-278F-4110-B35F-BF842F89308E}">
      <dsp:nvSpPr>
        <dsp:cNvPr id="0" name=""/>
        <dsp:cNvSpPr/>
      </dsp:nvSpPr>
      <dsp:spPr>
        <a:xfrm>
          <a:off x="1990342" y="288030"/>
          <a:ext cx="1970118" cy="98806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Rentabilidad</a:t>
          </a:r>
          <a:endParaRPr lang="es-ES" sz="1400" kern="1200" dirty="0"/>
        </a:p>
      </dsp:txBody>
      <dsp:txXfrm>
        <a:off x="1990342" y="288030"/>
        <a:ext cx="1970118" cy="988066"/>
      </dsp:txXfrm>
    </dsp:sp>
    <dsp:sp modelId="{BF0929F1-9E63-4245-87B7-C731ECDB55B3}">
      <dsp:nvSpPr>
        <dsp:cNvPr id="0" name=""/>
        <dsp:cNvSpPr/>
      </dsp:nvSpPr>
      <dsp:spPr>
        <a:xfrm>
          <a:off x="1990342" y="3744416"/>
          <a:ext cx="2114109" cy="98806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Liquidez</a:t>
          </a:r>
          <a:endParaRPr lang="es-ES" sz="1400" kern="1200" dirty="0"/>
        </a:p>
      </dsp:txBody>
      <dsp:txXfrm>
        <a:off x="1990342" y="3744416"/>
        <a:ext cx="2114109" cy="9880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4BCA9-B22F-4FC3-AAA8-BFEC6A9F0BB7}">
      <dsp:nvSpPr>
        <dsp:cNvPr id="0" name=""/>
        <dsp:cNvSpPr/>
      </dsp:nvSpPr>
      <dsp:spPr>
        <a:xfrm>
          <a:off x="1774225" y="2600176"/>
          <a:ext cx="648171" cy="1154259"/>
        </a:xfrm>
        <a:custGeom>
          <a:avLst/>
          <a:gdLst/>
          <a:ahLst/>
          <a:cxnLst/>
          <a:rect l="0" t="0" r="0" b="0"/>
          <a:pathLst>
            <a:path>
              <a:moveTo>
                <a:pt x="0" y="0"/>
              </a:moveTo>
              <a:lnTo>
                <a:pt x="324085" y="0"/>
              </a:lnTo>
              <a:lnTo>
                <a:pt x="324085" y="1154259"/>
              </a:lnTo>
              <a:lnTo>
                <a:pt x="648171" y="115425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kern="1200"/>
        </a:p>
      </dsp:txBody>
      <dsp:txXfrm>
        <a:off x="2065216" y="3144210"/>
        <a:ext cx="66189" cy="66189"/>
      </dsp:txXfrm>
    </dsp:sp>
    <dsp:sp modelId="{9B7E3697-D1BE-4435-9156-F23C7D8CFD31}">
      <dsp:nvSpPr>
        <dsp:cNvPr id="0" name=""/>
        <dsp:cNvSpPr/>
      </dsp:nvSpPr>
      <dsp:spPr>
        <a:xfrm>
          <a:off x="1774225" y="1234163"/>
          <a:ext cx="648171" cy="1366012"/>
        </a:xfrm>
        <a:custGeom>
          <a:avLst/>
          <a:gdLst/>
          <a:ahLst/>
          <a:cxnLst/>
          <a:rect l="0" t="0" r="0" b="0"/>
          <a:pathLst>
            <a:path>
              <a:moveTo>
                <a:pt x="0" y="1366012"/>
              </a:moveTo>
              <a:lnTo>
                <a:pt x="324085" y="1366012"/>
              </a:lnTo>
              <a:lnTo>
                <a:pt x="324085" y="0"/>
              </a:lnTo>
              <a:lnTo>
                <a:pt x="648171"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s-ES" sz="1400" kern="1200"/>
        </a:p>
      </dsp:txBody>
      <dsp:txXfrm>
        <a:off x="2060511" y="1879370"/>
        <a:ext cx="75599" cy="75599"/>
      </dsp:txXfrm>
    </dsp:sp>
    <dsp:sp modelId="{D9FD60A2-6D30-4E19-AE2E-4C49133DE7E4}">
      <dsp:nvSpPr>
        <dsp:cNvPr id="0" name=""/>
        <dsp:cNvSpPr/>
      </dsp:nvSpPr>
      <dsp:spPr>
        <a:xfrm rot="16200000">
          <a:off x="-549092" y="2300964"/>
          <a:ext cx="4048214" cy="59842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t>Rentabilidad y Liquidez</a:t>
          </a:r>
          <a:endParaRPr lang="es-ES" sz="1600" kern="1200" dirty="0"/>
        </a:p>
      </dsp:txBody>
      <dsp:txXfrm>
        <a:off x="-549092" y="2300964"/>
        <a:ext cx="4048214" cy="598422"/>
      </dsp:txXfrm>
    </dsp:sp>
    <dsp:sp modelId="{4173AC57-278F-4110-B35F-BF842F89308E}">
      <dsp:nvSpPr>
        <dsp:cNvPr id="0" name=""/>
        <dsp:cNvSpPr/>
      </dsp:nvSpPr>
      <dsp:spPr>
        <a:xfrm>
          <a:off x="2422397" y="740130"/>
          <a:ext cx="1249999" cy="98806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Rentabilidad</a:t>
          </a:r>
          <a:endParaRPr lang="es-ES" sz="1400" kern="1200" dirty="0"/>
        </a:p>
      </dsp:txBody>
      <dsp:txXfrm>
        <a:off x="2422397" y="740130"/>
        <a:ext cx="1249999" cy="988066"/>
      </dsp:txXfrm>
    </dsp:sp>
    <dsp:sp modelId="{BF0929F1-9E63-4245-87B7-C731ECDB55B3}">
      <dsp:nvSpPr>
        <dsp:cNvPr id="0" name=""/>
        <dsp:cNvSpPr/>
      </dsp:nvSpPr>
      <dsp:spPr>
        <a:xfrm>
          <a:off x="2422397" y="3260402"/>
          <a:ext cx="1249999" cy="98806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Liquidez</a:t>
          </a:r>
          <a:endParaRPr lang="es-ES" sz="1400" kern="1200" dirty="0"/>
        </a:p>
      </dsp:txBody>
      <dsp:txXfrm>
        <a:off x="2422397" y="3260402"/>
        <a:ext cx="1249999" cy="9880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4EF65-3886-4868-8774-6F9E06F1D2C4}">
      <dsp:nvSpPr>
        <dsp:cNvPr id="0" name=""/>
        <dsp:cNvSpPr/>
      </dsp:nvSpPr>
      <dsp:spPr>
        <a:xfrm rot="16200000">
          <a:off x="576064" y="-576064"/>
          <a:ext cx="3168351" cy="4320480"/>
        </a:xfrm>
        <a:prstGeom prst="round1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t" anchorCtr="0">
          <a:noAutofit/>
        </a:bodyPr>
        <a:lstStyle/>
        <a:p>
          <a:pPr lvl="0" algn="just" defTabSz="533400">
            <a:lnSpc>
              <a:spcPct val="90000"/>
            </a:lnSpc>
            <a:spcBef>
              <a:spcPct val="0"/>
            </a:spcBef>
            <a:spcAft>
              <a:spcPct val="35000"/>
            </a:spcAft>
          </a:pPr>
          <a:endParaRPr lang="es-EC" sz="1200" b="1" kern="1200" dirty="0" smtClean="0"/>
        </a:p>
        <a:p>
          <a:pPr lvl="0" algn="just" defTabSz="533400">
            <a:lnSpc>
              <a:spcPct val="90000"/>
            </a:lnSpc>
            <a:spcBef>
              <a:spcPct val="0"/>
            </a:spcBef>
            <a:spcAft>
              <a:spcPct val="35000"/>
            </a:spcAft>
          </a:pPr>
          <a:r>
            <a:rPr lang="es-EC" sz="1200" b="1" kern="1200" dirty="0" smtClean="0"/>
            <a:t>Fortalezas</a:t>
          </a:r>
          <a:endParaRPr lang="es-ES" sz="1200" kern="1200" dirty="0"/>
        </a:p>
        <a:p>
          <a:pPr marL="114300" lvl="1" indent="-114300" algn="just" defTabSz="533400">
            <a:lnSpc>
              <a:spcPct val="90000"/>
            </a:lnSpc>
            <a:spcBef>
              <a:spcPct val="0"/>
            </a:spcBef>
            <a:spcAft>
              <a:spcPct val="15000"/>
            </a:spcAft>
            <a:buChar char="••"/>
          </a:pPr>
          <a:r>
            <a:rPr lang="es-EC" sz="1200" kern="1200" dirty="0" smtClean="0"/>
            <a:t>El sector está compuesto por marcas de prestigio mundial en calidad, seguridad e innovación como Chevrolet, </a:t>
          </a:r>
          <a:r>
            <a:rPr lang="es-EC" sz="1200" kern="1200" dirty="0" err="1" smtClean="0"/>
            <a:t>Kia</a:t>
          </a:r>
          <a:r>
            <a:rPr lang="es-EC" sz="1200" kern="1200" dirty="0" smtClean="0"/>
            <a:t>, Hyundai, Nissan, Mazda, Ford, Toyota y otras.</a:t>
          </a:r>
          <a:endParaRPr lang="es-ES" sz="1200" kern="1200" dirty="0"/>
        </a:p>
        <a:p>
          <a:pPr marL="114300" lvl="1" indent="-114300" algn="just" defTabSz="533400">
            <a:lnSpc>
              <a:spcPct val="90000"/>
            </a:lnSpc>
            <a:spcBef>
              <a:spcPct val="0"/>
            </a:spcBef>
            <a:spcAft>
              <a:spcPct val="15000"/>
            </a:spcAft>
            <a:buChar char="••"/>
          </a:pPr>
          <a:r>
            <a:rPr lang="es-EC" sz="1200" kern="1200" dirty="0" smtClean="0"/>
            <a:t>Amplia experiencia en el mercado automotriz ecuatoriano.</a:t>
          </a:r>
          <a:endParaRPr lang="es-ES" sz="1200" kern="1200" dirty="0"/>
        </a:p>
        <a:p>
          <a:pPr marL="114300" lvl="1" indent="-114300" algn="just" defTabSz="533400">
            <a:lnSpc>
              <a:spcPct val="90000"/>
            </a:lnSpc>
            <a:spcBef>
              <a:spcPct val="0"/>
            </a:spcBef>
            <a:spcAft>
              <a:spcPct val="15000"/>
            </a:spcAft>
            <a:buChar char="••"/>
          </a:pPr>
          <a:r>
            <a:rPr lang="es-EC" sz="1200" kern="1200" dirty="0" smtClean="0"/>
            <a:t>Apoyo con fuentes y alternativas de financiamiento hasta 5 años plazo.</a:t>
          </a:r>
          <a:endParaRPr lang="es-ES" sz="1200" kern="1200" dirty="0"/>
        </a:p>
        <a:p>
          <a:pPr marL="114300" lvl="1" indent="-114300" algn="just" defTabSz="533400">
            <a:lnSpc>
              <a:spcPct val="90000"/>
            </a:lnSpc>
            <a:spcBef>
              <a:spcPct val="0"/>
            </a:spcBef>
            <a:spcAft>
              <a:spcPct val="15000"/>
            </a:spcAft>
            <a:buChar char="••"/>
          </a:pPr>
          <a:r>
            <a:rPr lang="es-EC" sz="1200" kern="1200" dirty="0" smtClean="0"/>
            <a:t>Disponibilidad de talleres y repuestos.</a:t>
          </a:r>
          <a:endParaRPr lang="es-ES" sz="1200" kern="1200" dirty="0"/>
        </a:p>
        <a:p>
          <a:pPr marL="114300" lvl="1" indent="-114300" algn="just" defTabSz="533400">
            <a:lnSpc>
              <a:spcPct val="90000"/>
            </a:lnSpc>
            <a:spcBef>
              <a:spcPct val="0"/>
            </a:spcBef>
            <a:spcAft>
              <a:spcPct val="15000"/>
            </a:spcAft>
            <a:buChar char="••"/>
          </a:pPr>
          <a:r>
            <a:rPr lang="es-EC" sz="1200" kern="1200" dirty="0" smtClean="0"/>
            <a:t>Vehículos disponibles en versiones actuales de acuerdo a cupo.</a:t>
          </a:r>
          <a:endParaRPr lang="es-ES" sz="1200" kern="1200" dirty="0"/>
        </a:p>
        <a:p>
          <a:pPr marL="114300" lvl="1" indent="-114300" algn="just" defTabSz="533400">
            <a:lnSpc>
              <a:spcPct val="90000"/>
            </a:lnSpc>
            <a:spcBef>
              <a:spcPct val="0"/>
            </a:spcBef>
            <a:spcAft>
              <a:spcPct val="15000"/>
            </a:spcAft>
            <a:buChar char="••"/>
          </a:pPr>
          <a:r>
            <a:rPr lang="es-EC" sz="1200" kern="1200" dirty="0" smtClean="0"/>
            <a:t>Seguimiento de servicio pre y pos venta.</a:t>
          </a:r>
          <a:endParaRPr lang="es-ES" sz="1200" kern="1200" dirty="0"/>
        </a:p>
        <a:p>
          <a:pPr marL="114300" lvl="1" indent="-114300" algn="just" defTabSz="533400">
            <a:lnSpc>
              <a:spcPct val="90000"/>
            </a:lnSpc>
            <a:spcBef>
              <a:spcPct val="0"/>
            </a:spcBef>
            <a:spcAft>
              <a:spcPct val="15000"/>
            </a:spcAft>
            <a:buChar char="••"/>
          </a:pPr>
          <a:r>
            <a:rPr lang="es-EC" sz="1200" kern="1200" smtClean="0"/>
            <a:t>Cobertura de garantías y seguros.</a:t>
          </a:r>
          <a:endParaRPr lang="es-ES" sz="1200" kern="1200"/>
        </a:p>
        <a:p>
          <a:pPr marL="114300" lvl="1" indent="-114300" algn="just" defTabSz="533400">
            <a:lnSpc>
              <a:spcPct val="90000"/>
            </a:lnSpc>
            <a:spcBef>
              <a:spcPct val="0"/>
            </a:spcBef>
            <a:spcAft>
              <a:spcPct val="15000"/>
            </a:spcAft>
            <a:buChar char="••"/>
          </a:pPr>
          <a:r>
            <a:rPr lang="es-EC" sz="1200" kern="1200" smtClean="0"/>
            <a:t>Ensamblaje nacional de algunas marcas.</a:t>
          </a:r>
          <a:endParaRPr lang="es-ES" sz="1200" kern="1200"/>
        </a:p>
        <a:p>
          <a:pPr marL="114300" lvl="1" indent="-114300" algn="just" defTabSz="533400">
            <a:lnSpc>
              <a:spcPct val="90000"/>
            </a:lnSpc>
            <a:spcBef>
              <a:spcPct val="0"/>
            </a:spcBef>
            <a:spcAft>
              <a:spcPct val="15000"/>
            </a:spcAft>
            <a:buChar char="••"/>
          </a:pPr>
          <a:r>
            <a:rPr lang="es-EC" sz="1200" kern="1200" smtClean="0"/>
            <a:t>Estructura financiera lograda en el pasado permite afrontar situación actual en la baja de ventas.</a:t>
          </a:r>
          <a:endParaRPr lang="es-ES" sz="1200" kern="1200"/>
        </a:p>
      </dsp:txBody>
      <dsp:txXfrm rot="5400000">
        <a:off x="0" y="0"/>
        <a:ext cx="4320480" cy="2376264"/>
      </dsp:txXfrm>
    </dsp:sp>
    <dsp:sp modelId="{2074D2E8-DC05-415F-AA39-C03F1D8CC494}">
      <dsp:nvSpPr>
        <dsp:cNvPr id="0" name=""/>
        <dsp:cNvSpPr/>
      </dsp:nvSpPr>
      <dsp:spPr>
        <a:xfrm>
          <a:off x="4320480" y="0"/>
          <a:ext cx="4320480" cy="3168351"/>
        </a:xfrm>
        <a:prstGeom prst="round1Rect">
          <a:avLst/>
        </a:prstGeom>
        <a:gradFill rotWithShape="0">
          <a:gsLst>
            <a:gs pos="0">
              <a:schemeClr val="accent3">
                <a:hueOff val="6940652"/>
                <a:satOff val="5126"/>
                <a:lumOff val="11373"/>
                <a:alphaOff val="0"/>
                <a:tint val="50000"/>
                <a:satMod val="300000"/>
              </a:schemeClr>
            </a:gs>
            <a:gs pos="35000">
              <a:schemeClr val="accent3">
                <a:hueOff val="6940652"/>
                <a:satOff val="5126"/>
                <a:lumOff val="11373"/>
                <a:alphaOff val="0"/>
                <a:tint val="37000"/>
                <a:satMod val="300000"/>
              </a:schemeClr>
            </a:gs>
            <a:gs pos="100000">
              <a:schemeClr val="accent3">
                <a:hueOff val="6940652"/>
                <a:satOff val="5126"/>
                <a:lumOff val="1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t" anchorCtr="0">
          <a:noAutofit/>
        </a:bodyPr>
        <a:lstStyle/>
        <a:p>
          <a:pPr lvl="0" algn="just" defTabSz="533400">
            <a:lnSpc>
              <a:spcPct val="90000"/>
            </a:lnSpc>
            <a:spcBef>
              <a:spcPct val="0"/>
            </a:spcBef>
            <a:spcAft>
              <a:spcPct val="35000"/>
            </a:spcAft>
          </a:pPr>
          <a:r>
            <a:rPr lang="es-EC" sz="1200" b="1" kern="1200" dirty="0" smtClean="0"/>
            <a:t>Oportunidades</a:t>
          </a:r>
          <a:endParaRPr lang="es-ES" sz="1200" b="1" kern="1200" dirty="0"/>
        </a:p>
        <a:p>
          <a:pPr marL="114300" lvl="1" indent="-114300" algn="just" defTabSz="533400">
            <a:lnSpc>
              <a:spcPct val="90000"/>
            </a:lnSpc>
            <a:spcBef>
              <a:spcPct val="0"/>
            </a:spcBef>
            <a:spcAft>
              <a:spcPct val="15000"/>
            </a:spcAft>
            <a:buChar char="••"/>
          </a:pPr>
          <a:r>
            <a:rPr lang="es-EC" sz="1200" kern="1200" dirty="0" smtClean="0"/>
            <a:t>Cambio de gobierno próximo año.</a:t>
          </a:r>
          <a:endParaRPr lang="es-ES" sz="1200" kern="1200" dirty="0"/>
        </a:p>
        <a:p>
          <a:pPr marL="114300" lvl="1" indent="-114300" algn="just" defTabSz="533400">
            <a:lnSpc>
              <a:spcPct val="90000"/>
            </a:lnSpc>
            <a:spcBef>
              <a:spcPct val="0"/>
            </a:spcBef>
            <a:spcAft>
              <a:spcPct val="15000"/>
            </a:spcAft>
            <a:buChar char="••"/>
          </a:pPr>
          <a:r>
            <a:rPr lang="es-EC" sz="1200" kern="1200" dirty="0" smtClean="0"/>
            <a:t>Apertura comercial con la Unión Europea.</a:t>
          </a:r>
          <a:endParaRPr lang="es-ES" sz="1200" kern="1200" dirty="0"/>
        </a:p>
        <a:p>
          <a:pPr marL="114300" lvl="1" indent="-114300" algn="just" defTabSz="533400">
            <a:lnSpc>
              <a:spcPct val="90000"/>
            </a:lnSpc>
            <a:spcBef>
              <a:spcPct val="0"/>
            </a:spcBef>
            <a:spcAft>
              <a:spcPct val="15000"/>
            </a:spcAft>
            <a:buChar char="••"/>
          </a:pPr>
          <a:r>
            <a:rPr lang="es-EC" sz="1200" kern="1200" dirty="0" smtClean="0"/>
            <a:t>Ampliación de cupos de importación el 2017.</a:t>
          </a:r>
          <a:endParaRPr lang="es-ES" sz="1200" kern="1200" dirty="0"/>
        </a:p>
      </dsp:txBody>
      <dsp:txXfrm>
        <a:off x="4320480" y="0"/>
        <a:ext cx="4320480" cy="2376264"/>
      </dsp:txXfrm>
    </dsp:sp>
    <dsp:sp modelId="{BA41A876-9F94-4C1F-94EB-55585E6E8568}">
      <dsp:nvSpPr>
        <dsp:cNvPr id="0" name=""/>
        <dsp:cNvSpPr/>
      </dsp:nvSpPr>
      <dsp:spPr>
        <a:xfrm rot="10800000">
          <a:off x="0" y="3168351"/>
          <a:ext cx="4320480" cy="3168351"/>
        </a:xfrm>
        <a:prstGeom prst="round1Rect">
          <a:avLst/>
        </a:prstGeom>
        <a:gradFill rotWithShape="0">
          <a:gsLst>
            <a:gs pos="0">
              <a:schemeClr val="accent3">
                <a:hueOff val="13881304"/>
                <a:satOff val="10253"/>
                <a:lumOff val="22746"/>
                <a:alphaOff val="0"/>
                <a:tint val="50000"/>
                <a:satMod val="300000"/>
              </a:schemeClr>
            </a:gs>
            <a:gs pos="35000">
              <a:schemeClr val="accent3">
                <a:hueOff val="13881304"/>
                <a:satOff val="10253"/>
                <a:lumOff val="22746"/>
                <a:alphaOff val="0"/>
                <a:tint val="37000"/>
                <a:satMod val="300000"/>
              </a:schemeClr>
            </a:gs>
            <a:gs pos="100000">
              <a:schemeClr val="accent3">
                <a:hueOff val="13881304"/>
                <a:satOff val="10253"/>
                <a:lumOff val="2274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t" anchorCtr="0">
          <a:noAutofit/>
        </a:bodyPr>
        <a:lstStyle/>
        <a:p>
          <a:pPr lvl="0" algn="just" defTabSz="533400">
            <a:lnSpc>
              <a:spcPct val="90000"/>
            </a:lnSpc>
            <a:spcBef>
              <a:spcPct val="0"/>
            </a:spcBef>
            <a:spcAft>
              <a:spcPct val="35000"/>
            </a:spcAft>
          </a:pPr>
          <a:r>
            <a:rPr lang="es-EC" sz="1200" b="1" kern="1200" dirty="0" smtClean="0"/>
            <a:t>Debilidades</a:t>
          </a:r>
          <a:endParaRPr lang="es-ES" sz="1200" b="1" kern="1200" dirty="0"/>
        </a:p>
        <a:p>
          <a:pPr marL="114300" lvl="1" indent="-114300" algn="just" defTabSz="533400">
            <a:lnSpc>
              <a:spcPct val="90000"/>
            </a:lnSpc>
            <a:spcBef>
              <a:spcPct val="0"/>
            </a:spcBef>
            <a:spcAft>
              <a:spcPct val="15000"/>
            </a:spcAft>
            <a:buChar char="••"/>
          </a:pPr>
          <a:r>
            <a:rPr lang="es-EC" sz="1200" kern="1200" dirty="0" smtClean="0"/>
            <a:t>Baja rentabilidad y liquidez del sector débil ante políticas económicas y fiscales de los últimos años.</a:t>
          </a:r>
          <a:endParaRPr lang="es-ES" sz="1200" kern="1200" dirty="0"/>
        </a:p>
        <a:p>
          <a:pPr marL="114300" lvl="1" indent="-114300" algn="just" defTabSz="533400">
            <a:lnSpc>
              <a:spcPct val="90000"/>
            </a:lnSpc>
            <a:spcBef>
              <a:spcPct val="0"/>
            </a:spcBef>
            <a:spcAft>
              <a:spcPct val="15000"/>
            </a:spcAft>
            <a:buChar char="••"/>
          </a:pPr>
          <a:r>
            <a:rPr lang="es-EC" sz="1200" kern="1200" dirty="0" smtClean="0"/>
            <a:t>Reducción del personal de los concesionarios por falta de recursos.</a:t>
          </a:r>
          <a:endParaRPr lang="es-ES" sz="1200" kern="1200" dirty="0"/>
        </a:p>
        <a:p>
          <a:pPr marL="114300" lvl="1" indent="-114300" algn="just" defTabSz="533400">
            <a:lnSpc>
              <a:spcPct val="90000"/>
            </a:lnSpc>
            <a:spcBef>
              <a:spcPct val="0"/>
            </a:spcBef>
            <a:spcAft>
              <a:spcPct val="15000"/>
            </a:spcAft>
            <a:buChar char="••"/>
          </a:pPr>
          <a:r>
            <a:rPr lang="es-EC" sz="1200" kern="1200" dirty="0" smtClean="0"/>
            <a:t>Retraso en innovación en los últimos cuatro años.</a:t>
          </a:r>
          <a:endParaRPr lang="es-ES" sz="1200" kern="1200" dirty="0"/>
        </a:p>
        <a:p>
          <a:pPr marL="114300" lvl="1" indent="-114300" algn="just" defTabSz="533400">
            <a:lnSpc>
              <a:spcPct val="90000"/>
            </a:lnSpc>
            <a:spcBef>
              <a:spcPct val="0"/>
            </a:spcBef>
            <a:spcAft>
              <a:spcPct val="15000"/>
            </a:spcAft>
            <a:buChar char="••"/>
          </a:pPr>
          <a:r>
            <a:rPr lang="es-EC" sz="1200" kern="1200" dirty="0" smtClean="0"/>
            <a:t>Disminución de ventas.</a:t>
          </a:r>
          <a:endParaRPr lang="es-ES" sz="1200" kern="1200" dirty="0"/>
        </a:p>
        <a:p>
          <a:pPr marL="114300" lvl="1" indent="-114300" algn="just" defTabSz="533400">
            <a:lnSpc>
              <a:spcPct val="90000"/>
            </a:lnSpc>
            <a:spcBef>
              <a:spcPct val="0"/>
            </a:spcBef>
            <a:spcAft>
              <a:spcPct val="15000"/>
            </a:spcAft>
            <a:buChar char="••"/>
          </a:pPr>
          <a:r>
            <a:rPr lang="es-EC" sz="1200" kern="1200" dirty="0" smtClean="0"/>
            <a:t>Aumento de gastos.</a:t>
          </a:r>
          <a:endParaRPr lang="es-ES" sz="1200" kern="1200" dirty="0"/>
        </a:p>
        <a:p>
          <a:pPr marL="114300" lvl="1" indent="-114300" algn="just" defTabSz="533400">
            <a:lnSpc>
              <a:spcPct val="90000"/>
            </a:lnSpc>
            <a:spcBef>
              <a:spcPct val="0"/>
            </a:spcBef>
            <a:spcAft>
              <a:spcPct val="15000"/>
            </a:spcAft>
            <a:buChar char="••"/>
          </a:pPr>
          <a:r>
            <a:rPr lang="es-EC" sz="1200" kern="1200" dirty="0" smtClean="0"/>
            <a:t>Carente capacitación al personal.</a:t>
          </a:r>
          <a:endParaRPr lang="es-ES" sz="1200" kern="1200" dirty="0"/>
        </a:p>
        <a:p>
          <a:pPr marL="114300" lvl="1" indent="-114300" algn="just" defTabSz="533400">
            <a:lnSpc>
              <a:spcPct val="90000"/>
            </a:lnSpc>
            <a:spcBef>
              <a:spcPct val="0"/>
            </a:spcBef>
            <a:spcAft>
              <a:spcPct val="15000"/>
            </a:spcAft>
            <a:buChar char="••"/>
          </a:pPr>
          <a:r>
            <a:rPr lang="es-EC" sz="1200" kern="1200" dirty="0" smtClean="0"/>
            <a:t>Reducción de campañas de publicidad y mercadeo.</a:t>
          </a:r>
          <a:endParaRPr lang="es-ES" sz="1200" kern="1200" dirty="0"/>
        </a:p>
      </dsp:txBody>
      <dsp:txXfrm rot="10800000">
        <a:off x="0" y="3960439"/>
        <a:ext cx="4320480" cy="2376264"/>
      </dsp:txXfrm>
    </dsp:sp>
    <dsp:sp modelId="{A0B782C5-AB3F-4D5C-8E15-A7242B1F363F}">
      <dsp:nvSpPr>
        <dsp:cNvPr id="0" name=""/>
        <dsp:cNvSpPr/>
      </dsp:nvSpPr>
      <dsp:spPr>
        <a:xfrm rot="5400000">
          <a:off x="4896543" y="2592287"/>
          <a:ext cx="3168351" cy="4320480"/>
        </a:xfrm>
        <a:prstGeom prst="round1Rect">
          <a:avLst/>
        </a:prstGeom>
        <a:gradFill rotWithShape="0">
          <a:gsLst>
            <a:gs pos="0">
              <a:schemeClr val="accent3">
                <a:hueOff val="20821956"/>
                <a:satOff val="15379"/>
                <a:lumOff val="34119"/>
                <a:alphaOff val="0"/>
                <a:tint val="50000"/>
                <a:satMod val="300000"/>
              </a:schemeClr>
            </a:gs>
            <a:gs pos="35000">
              <a:schemeClr val="accent3">
                <a:hueOff val="20821956"/>
                <a:satOff val="15379"/>
                <a:lumOff val="34119"/>
                <a:alphaOff val="0"/>
                <a:tint val="37000"/>
                <a:satMod val="300000"/>
              </a:schemeClr>
            </a:gs>
            <a:gs pos="100000">
              <a:schemeClr val="accent3">
                <a:hueOff val="20821956"/>
                <a:satOff val="15379"/>
                <a:lumOff val="3411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t" anchorCtr="0">
          <a:noAutofit/>
        </a:bodyPr>
        <a:lstStyle/>
        <a:p>
          <a:pPr lvl="0" algn="just" defTabSz="533400">
            <a:lnSpc>
              <a:spcPct val="90000"/>
            </a:lnSpc>
            <a:spcBef>
              <a:spcPct val="0"/>
            </a:spcBef>
            <a:spcAft>
              <a:spcPct val="35000"/>
            </a:spcAft>
          </a:pPr>
          <a:r>
            <a:rPr lang="es-EC" sz="1200" b="1" kern="1200" dirty="0" smtClean="0"/>
            <a:t>Amenazas</a:t>
          </a:r>
          <a:endParaRPr lang="es-ES" sz="1200" b="1" kern="1200" dirty="0"/>
        </a:p>
        <a:p>
          <a:pPr marL="114300" lvl="1" indent="-114300" algn="just" defTabSz="533400">
            <a:lnSpc>
              <a:spcPct val="90000"/>
            </a:lnSpc>
            <a:spcBef>
              <a:spcPct val="0"/>
            </a:spcBef>
            <a:spcAft>
              <a:spcPct val="15000"/>
            </a:spcAft>
            <a:buChar char="••"/>
          </a:pPr>
          <a:r>
            <a:rPr lang="es-EC" sz="1200" kern="1200" dirty="0" smtClean="0"/>
            <a:t>Decrecimiento del PIB del sector transporte</a:t>
          </a:r>
          <a:endParaRPr lang="es-ES" sz="1200" kern="1200" dirty="0"/>
        </a:p>
        <a:p>
          <a:pPr marL="114300" lvl="1" indent="-114300" algn="just" defTabSz="533400">
            <a:lnSpc>
              <a:spcPct val="90000"/>
            </a:lnSpc>
            <a:spcBef>
              <a:spcPct val="0"/>
            </a:spcBef>
            <a:spcAft>
              <a:spcPct val="15000"/>
            </a:spcAft>
            <a:buChar char="••"/>
          </a:pPr>
          <a:r>
            <a:rPr lang="es-EC" sz="1200" kern="1200" dirty="0" smtClean="0"/>
            <a:t>Vigencia de salvaguardias a la importación de vehículos y CDK.</a:t>
          </a:r>
          <a:endParaRPr lang="es-ES" sz="1200" kern="1200" dirty="0"/>
        </a:p>
        <a:p>
          <a:pPr marL="114300" lvl="1" indent="-114300" algn="just" defTabSz="533400">
            <a:lnSpc>
              <a:spcPct val="90000"/>
            </a:lnSpc>
            <a:spcBef>
              <a:spcPct val="0"/>
            </a:spcBef>
            <a:spcAft>
              <a:spcPct val="15000"/>
            </a:spcAft>
            <a:buChar char="••"/>
          </a:pPr>
          <a:r>
            <a:rPr lang="es-EC" sz="1200" kern="1200" dirty="0" smtClean="0"/>
            <a:t>Cupos a las importaciones</a:t>
          </a:r>
          <a:endParaRPr lang="es-ES" sz="1200" kern="1200" dirty="0"/>
        </a:p>
        <a:p>
          <a:pPr marL="114300" lvl="1" indent="-114300" algn="just" defTabSz="533400">
            <a:lnSpc>
              <a:spcPct val="90000"/>
            </a:lnSpc>
            <a:spcBef>
              <a:spcPct val="0"/>
            </a:spcBef>
            <a:spcAft>
              <a:spcPct val="15000"/>
            </a:spcAft>
            <a:buChar char="••"/>
          </a:pPr>
          <a:r>
            <a:rPr lang="es-EC" sz="1200" kern="1200" dirty="0" smtClean="0"/>
            <a:t>Incremento de impuestos sobre impuestos</a:t>
          </a:r>
          <a:endParaRPr lang="es-ES" sz="1200" kern="1200" dirty="0"/>
        </a:p>
        <a:p>
          <a:pPr marL="114300" lvl="1" indent="-114300" algn="just" defTabSz="533400">
            <a:lnSpc>
              <a:spcPct val="90000"/>
            </a:lnSpc>
            <a:spcBef>
              <a:spcPct val="0"/>
            </a:spcBef>
            <a:spcAft>
              <a:spcPct val="15000"/>
            </a:spcAft>
            <a:buChar char="••"/>
          </a:pPr>
          <a:r>
            <a:rPr lang="es-EC" sz="1200" kern="1200" dirty="0" smtClean="0"/>
            <a:t>Aumento de la pobreza</a:t>
          </a:r>
          <a:endParaRPr lang="es-ES" sz="1200" kern="1200" dirty="0"/>
        </a:p>
        <a:p>
          <a:pPr marL="114300" lvl="1" indent="-114300" algn="just" defTabSz="533400">
            <a:lnSpc>
              <a:spcPct val="90000"/>
            </a:lnSpc>
            <a:spcBef>
              <a:spcPct val="0"/>
            </a:spcBef>
            <a:spcAft>
              <a:spcPct val="15000"/>
            </a:spcAft>
            <a:buChar char="••"/>
          </a:pPr>
          <a:r>
            <a:rPr lang="es-EC" sz="1200" kern="1200" dirty="0" smtClean="0"/>
            <a:t>Crecimiento del desempleo</a:t>
          </a:r>
          <a:endParaRPr lang="es-ES" sz="1200" kern="1200" dirty="0"/>
        </a:p>
        <a:p>
          <a:pPr marL="114300" lvl="1" indent="-114300" algn="just" defTabSz="533400">
            <a:lnSpc>
              <a:spcPct val="90000"/>
            </a:lnSpc>
            <a:spcBef>
              <a:spcPct val="0"/>
            </a:spcBef>
            <a:spcAft>
              <a:spcPct val="15000"/>
            </a:spcAft>
            <a:buChar char="••"/>
          </a:pPr>
          <a:r>
            <a:rPr lang="es-EC" sz="1200" kern="1200" dirty="0" smtClean="0"/>
            <a:t>Iliquidez del estado</a:t>
          </a:r>
          <a:endParaRPr lang="es-ES" sz="1200" kern="1200" dirty="0"/>
        </a:p>
      </dsp:txBody>
      <dsp:txXfrm rot="-5400000">
        <a:off x="4320480" y="3960439"/>
        <a:ext cx="4320480" cy="2376264"/>
      </dsp:txXfrm>
    </dsp:sp>
    <dsp:sp modelId="{5CD01BC8-3E4C-4EA4-A101-950B5E44D4FB}">
      <dsp:nvSpPr>
        <dsp:cNvPr id="0" name=""/>
        <dsp:cNvSpPr/>
      </dsp:nvSpPr>
      <dsp:spPr>
        <a:xfrm>
          <a:off x="3600394" y="2808316"/>
          <a:ext cx="1440171" cy="720071"/>
        </a:xfrm>
        <a:prstGeom prst="roundRect">
          <a:avLst/>
        </a:prstGeom>
        <a:gradFill rotWithShape="0">
          <a:gsLst>
            <a:gs pos="0">
              <a:schemeClr val="accent3">
                <a:tint val="40000"/>
                <a:hueOff val="0"/>
                <a:satOff val="0"/>
                <a:lumOff val="0"/>
                <a:alphaOff val="0"/>
                <a:tint val="50000"/>
                <a:satMod val="300000"/>
              </a:schemeClr>
            </a:gs>
            <a:gs pos="35000">
              <a:schemeClr val="accent3">
                <a:tint val="40000"/>
                <a:hueOff val="0"/>
                <a:satOff val="0"/>
                <a:lumOff val="0"/>
                <a:alphaOff val="0"/>
                <a:tint val="37000"/>
                <a:satMod val="300000"/>
              </a:schemeClr>
            </a:gs>
            <a:gs pos="100000">
              <a:schemeClr val="accent3">
                <a:tint val="4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b="1" kern="1200" dirty="0" smtClean="0"/>
            <a:t>FODA</a:t>
          </a:r>
          <a:endParaRPr lang="es-ES" sz="1800" b="1" kern="1200" dirty="0"/>
        </a:p>
      </dsp:txBody>
      <dsp:txXfrm>
        <a:off x="3635545" y="2843467"/>
        <a:ext cx="1369869" cy="6497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59B7C-7787-4267-9FFA-939E00746322}">
      <dsp:nvSpPr>
        <dsp:cNvPr id="0" name=""/>
        <dsp:cNvSpPr/>
      </dsp:nvSpPr>
      <dsp:spPr>
        <a:xfrm>
          <a:off x="7640254" y="799481"/>
          <a:ext cx="2224846" cy="2224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r>
            <a:rPr lang="es-EC" sz="1400" kern="1200" dirty="0" smtClean="0"/>
            <a:t>La venta de vehículos livianos siempre ha permanecido sobre la de vehículos pesados, </a:t>
          </a:r>
          <a:endParaRPr lang="es-ES" sz="1400" kern="1200" dirty="0"/>
        </a:p>
      </dsp:txBody>
      <dsp:txXfrm>
        <a:off x="7640254" y="799481"/>
        <a:ext cx="2224846" cy="2224846"/>
      </dsp:txXfrm>
    </dsp:sp>
    <dsp:sp modelId="{83E928D8-8B19-4C62-ADBE-04026A94613F}">
      <dsp:nvSpPr>
        <dsp:cNvPr id="0" name=""/>
        <dsp:cNvSpPr/>
      </dsp:nvSpPr>
      <dsp:spPr>
        <a:xfrm>
          <a:off x="4202809" y="-464391"/>
          <a:ext cx="5260888" cy="5260888"/>
        </a:xfrm>
        <a:prstGeom prst="circularArrow">
          <a:avLst>
            <a:gd name="adj1" fmla="val 8247"/>
            <a:gd name="adj2" fmla="val 575960"/>
            <a:gd name="adj3" fmla="val 4236320"/>
            <a:gd name="adj4" fmla="val 1404451"/>
            <a:gd name="adj5" fmla="val 9621"/>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888C94-E181-4A32-9469-FC6DB741C674}">
      <dsp:nvSpPr>
        <dsp:cNvPr id="0" name=""/>
        <dsp:cNvSpPr/>
      </dsp:nvSpPr>
      <dsp:spPr>
        <a:xfrm>
          <a:off x="4975961" y="3600399"/>
          <a:ext cx="2224846" cy="2224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r>
            <a:rPr lang="es-EC" sz="1400" kern="1200" dirty="0" smtClean="0"/>
            <a:t>Al 2015 los automotores livianos vendidos son de 71483 unidades y los pesados de 9826 unidades</a:t>
          </a:r>
          <a:endParaRPr lang="es-ES" sz="1400" kern="1200" dirty="0"/>
        </a:p>
      </dsp:txBody>
      <dsp:txXfrm>
        <a:off x="4975961" y="3600399"/>
        <a:ext cx="2224846" cy="2224846"/>
      </dsp:txXfrm>
    </dsp:sp>
    <dsp:sp modelId="{0BECB68D-9C98-4F46-B9F7-8225DFDD102C}">
      <dsp:nvSpPr>
        <dsp:cNvPr id="0" name=""/>
        <dsp:cNvSpPr/>
      </dsp:nvSpPr>
      <dsp:spPr>
        <a:xfrm>
          <a:off x="2847311" y="-249927"/>
          <a:ext cx="5260888" cy="5260888"/>
        </a:xfrm>
        <a:prstGeom prst="circularArrow">
          <a:avLst>
            <a:gd name="adj1" fmla="val 8247"/>
            <a:gd name="adj2" fmla="val 575960"/>
            <a:gd name="adj3" fmla="val 9196102"/>
            <a:gd name="adj4" fmla="val 6205824"/>
            <a:gd name="adj5" fmla="val 9621"/>
          </a:avLst>
        </a:prstGeom>
        <a:solidFill>
          <a:schemeClr val="accent3">
            <a:hueOff val="10410978"/>
            <a:satOff val="7689"/>
            <a:lumOff val="1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759BE3-6072-4DC7-8B72-567B351C96DC}">
      <dsp:nvSpPr>
        <dsp:cNvPr id="0" name=""/>
        <dsp:cNvSpPr/>
      </dsp:nvSpPr>
      <dsp:spPr>
        <a:xfrm>
          <a:off x="2376261" y="792092"/>
          <a:ext cx="2224846" cy="2224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r>
            <a:rPr lang="es-EC" sz="1400" kern="1200" dirty="0" smtClean="0"/>
            <a:t>Lo que demuestra que el aporte en impuestos y comercio lo produce el parque automotor liviano en el ecuador.</a:t>
          </a:r>
          <a:endParaRPr lang="es-ES" sz="1400" kern="1200" dirty="0"/>
        </a:p>
      </dsp:txBody>
      <dsp:txXfrm>
        <a:off x="2376261" y="792092"/>
        <a:ext cx="2224846" cy="2224846"/>
      </dsp:txXfrm>
    </dsp:sp>
    <dsp:sp modelId="{986220A2-8206-4D1C-8A0C-108E3AADD5B1}">
      <dsp:nvSpPr>
        <dsp:cNvPr id="0" name=""/>
        <dsp:cNvSpPr/>
      </dsp:nvSpPr>
      <dsp:spPr>
        <a:xfrm>
          <a:off x="3717932" y="-612420"/>
          <a:ext cx="5260888" cy="5260888"/>
        </a:xfrm>
        <a:prstGeom prst="circularArrow">
          <a:avLst>
            <a:gd name="adj1" fmla="val 8247"/>
            <a:gd name="adj2" fmla="val 575960"/>
            <a:gd name="adj3" fmla="val 19762384"/>
            <a:gd name="adj4" fmla="val 12074263"/>
            <a:gd name="adj5" fmla="val 9621"/>
          </a:avLst>
        </a:prstGeom>
        <a:solidFill>
          <a:schemeClr val="accent3">
            <a:hueOff val="20821956"/>
            <a:satOff val="15379"/>
            <a:lumOff val="341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3491E-3798-45F6-89BC-0FF477B759CE}">
      <dsp:nvSpPr>
        <dsp:cNvPr id="0" name=""/>
        <dsp:cNvSpPr/>
      </dsp:nvSpPr>
      <dsp:spPr>
        <a:xfrm>
          <a:off x="3048000" y="1052873"/>
          <a:ext cx="1668009" cy="578978"/>
        </a:xfrm>
        <a:custGeom>
          <a:avLst/>
          <a:gdLst/>
          <a:ahLst/>
          <a:cxnLst/>
          <a:rect l="0" t="0" r="0" b="0"/>
          <a:pathLst>
            <a:path>
              <a:moveTo>
                <a:pt x="0" y="0"/>
              </a:moveTo>
              <a:lnTo>
                <a:pt x="0" y="289489"/>
              </a:lnTo>
              <a:lnTo>
                <a:pt x="1668009" y="289489"/>
              </a:lnTo>
              <a:lnTo>
                <a:pt x="1668009" y="57897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EF2FBC-64F4-44AC-A028-48BF0A069146}">
      <dsp:nvSpPr>
        <dsp:cNvPr id="0" name=""/>
        <dsp:cNvSpPr/>
      </dsp:nvSpPr>
      <dsp:spPr>
        <a:xfrm>
          <a:off x="1379990" y="1052873"/>
          <a:ext cx="1668009" cy="578978"/>
        </a:xfrm>
        <a:custGeom>
          <a:avLst/>
          <a:gdLst/>
          <a:ahLst/>
          <a:cxnLst/>
          <a:rect l="0" t="0" r="0" b="0"/>
          <a:pathLst>
            <a:path>
              <a:moveTo>
                <a:pt x="1668009" y="0"/>
              </a:moveTo>
              <a:lnTo>
                <a:pt x="1668009" y="289489"/>
              </a:lnTo>
              <a:lnTo>
                <a:pt x="0" y="289489"/>
              </a:lnTo>
              <a:lnTo>
                <a:pt x="0" y="57897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1D22C7-BC74-4049-8D60-135F2D37B6C0}">
      <dsp:nvSpPr>
        <dsp:cNvPr id="0" name=""/>
        <dsp:cNvSpPr/>
      </dsp:nvSpPr>
      <dsp:spPr>
        <a:xfrm>
          <a:off x="1669479" y="157979"/>
          <a:ext cx="2757041" cy="89489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Ventas y liquidez</a:t>
          </a:r>
          <a:endParaRPr lang="es-ES" sz="1800" kern="1200" dirty="0"/>
        </a:p>
      </dsp:txBody>
      <dsp:txXfrm>
        <a:off x="1669479" y="157979"/>
        <a:ext cx="2757041" cy="894894"/>
      </dsp:txXfrm>
    </dsp:sp>
    <dsp:sp modelId="{B2A3AC8D-457C-4DF6-953B-17195284005A}">
      <dsp:nvSpPr>
        <dsp:cNvPr id="0" name=""/>
        <dsp:cNvSpPr/>
      </dsp:nvSpPr>
      <dsp:spPr>
        <a:xfrm>
          <a:off x="1469" y="1631852"/>
          <a:ext cx="2757041" cy="137852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Ventas y liquidez Chevrolet</a:t>
          </a:r>
          <a:endParaRPr lang="es-ES" sz="1400" kern="1200" dirty="0"/>
        </a:p>
      </dsp:txBody>
      <dsp:txXfrm>
        <a:off x="1469" y="1631852"/>
        <a:ext cx="2757041" cy="1378520"/>
      </dsp:txXfrm>
    </dsp:sp>
    <dsp:sp modelId="{979C3F57-A7FD-4AEE-9F8A-94C4DCEF646B}">
      <dsp:nvSpPr>
        <dsp:cNvPr id="0" name=""/>
        <dsp:cNvSpPr/>
      </dsp:nvSpPr>
      <dsp:spPr>
        <a:xfrm>
          <a:off x="3337489" y="1631852"/>
          <a:ext cx="2757041" cy="137852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Ventas y liquidez Nissan y Renault</a:t>
          </a:r>
          <a:endParaRPr lang="es-ES" sz="1400" kern="1200" dirty="0"/>
        </a:p>
      </dsp:txBody>
      <dsp:txXfrm>
        <a:off x="3337489" y="1631852"/>
        <a:ext cx="2757041" cy="13785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C7BD50-D79A-4D21-BE1E-016969A4B7D7}" type="datetimeFigureOut">
              <a:rPr lang="es-ES" smtClean="0"/>
              <a:t>14/02/2017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03130C-2806-45DD-97EF-20C10FC00611}" type="slidenum">
              <a:rPr lang="es-ES" smtClean="0"/>
              <a:t>‹Nº›</a:t>
            </a:fld>
            <a:endParaRPr lang="es-ES"/>
          </a:p>
        </p:txBody>
      </p:sp>
    </p:spTree>
    <p:extLst>
      <p:ext uri="{BB962C8B-B14F-4D97-AF65-F5344CB8AC3E}">
        <p14:creationId xmlns:p14="http://schemas.microsoft.com/office/powerpoint/2010/main" val="2846082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FFE9B52-7433-4438-AB63-EE8D5DCA2135}" type="datetimeFigureOut">
              <a:rPr lang="es-ES">
                <a:solidFill>
                  <a:prstClr val="black">
                    <a:tint val="75000"/>
                  </a:prstClr>
                </a:solidFill>
              </a:rPr>
              <a:pPr/>
              <a:t>14/02/2017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7496B3E-5024-4BDC-830D-D2955AA5A9E0}"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49315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FFE9B52-7433-4438-AB63-EE8D5DCA2135}" type="datetimeFigureOut">
              <a:rPr lang="es-ES">
                <a:solidFill>
                  <a:prstClr val="black">
                    <a:tint val="75000"/>
                  </a:prstClr>
                </a:solidFill>
              </a:rPr>
              <a:pPr/>
              <a:t>14/02/2017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7496B3E-5024-4BDC-830D-D2955AA5A9E0}"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22761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FFE9B52-7433-4438-AB63-EE8D5DCA2135}" type="datetimeFigureOut">
              <a:rPr lang="es-ES">
                <a:solidFill>
                  <a:prstClr val="black">
                    <a:tint val="75000"/>
                  </a:prstClr>
                </a:solidFill>
              </a:rPr>
              <a:pPr/>
              <a:t>14/02/2017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7496B3E-5024-4BDC-830D-D2955AA5A9E0}"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89796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2283"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solidFill>
                <a:prstClr val="black"/>
              </a:solidFill>
            </a:endParaRPr>
          </a:p>
        </p:txBody>
      </p:sp>
      <p:sp>
        <p:nvSpPr>
          <p:cNvPr id="17433" name="Rectangle 25"/>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solidFill>
                <a:prstClr val="black"/>
              </a:solidFill>
            </a:endParaRPr>
          </a:p>
        </p:txBody>
      </p:sp>
      <p:sp>
        <p:nvSpPr>
          <p:cNvPr id="17434" name="Rectangle 26"/>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solidFill>
                <a:prstClr val="black"/>
              </a:solidFill>
            </a:endParaRPr>
          </a:p>
        </p:txBody>
      </p:sp>
      <p:sp>
        <p:nvSpPr>
          <p:cNvPr id="17435" name="Rectangle 27"/>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solidFill>
                <a:prstClr val="black"/>
              </a:solidFill>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S" dirty="0">
              <a:solidFill>
                <a:prstClr val="black"/>
              </a:solidFill>
            </a:endParaRPr>
          </a:p>
        </p:txBody>
      </p:sp>
      <p:pic>
        <p:nvPicPr>
          <p:cNvPr id="10" name="Picture 9"/>
          <p:cNvPicPr>
            <a:picLocks noChangeAspect="1"/>
          </p:cNvPicPr>
          <p:nvPr userDrawn="1"/>
        </p:nvPicPr>
        <p:blipFill rotWithShape="1">
          <a:blip r:embed="rId6" cstate="print">
            <a:extLst>
              <a:ext uri="{28A0092B-C50C-407E-A947-70E740481C1C}">
                <a14:useLocalDpi xmlns:a14="http://schemas.microsoft.com/office/drawing/2010/main" val="0"/>
              </a:ext>
            </a:extLst>
          </a:blip>
          <a:srcRect t="38806" b="30597"/>
          <a:stretch/>
        </p:blipFill>
        <p:spPr bwMode="auto">
          <a:xfrm>
            <a:off x="35816" y="188640"/>
            <a:ext cx="288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6812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3307"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solidFill>
                <a:srgbClr val="000000"/>
              </a:solidFill>
            </a:endParaRPr>
          </a:p>
        </p:txBody>
      </p:sp>
      <p:sp>
        <p:nvSpPr>
          <p:cNvPr id="17433" name="Rectangle 25"/>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solidFill>
                <a:srgbClr val="000000"/>
              </a:solidFill>
            </a:endParaRPr>
          </a:p>
        </p:txBody>
      </p:sp>
      <p:sp>
        <p:nvSpPr>
          <p:cNvPr id="17434" name="Rectangle 26"/>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solidFill>
                <a:srgbClr val="000000"/>
              </a:solidFill>
            </a:endParaRPr>
          </a:p>
        </p:txBody>
      </p:sp>
      <p:sp>
        <p:nvSpPr>
          <p:cNvPr id="17435" name="Rectangle 27"/>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solidFill>
                <a:srgbClr val="000000"/>
              </a:solidFill>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S" dirty="0">
              <a:solidFill>
                <a:srgbClr val="000000"/>
              </a:solidFill>
            </a:endParaRPr>
          </a:p>
        </p:txBody>
      </p:sp>
      <p:pic>
        <p:nvPicPr>
          <p:cNvPr id="10" name="Picture 9"/>
          <p:cNvPicPr>
            <a:picLocks noChangeAspect="1"/>
          </p:cNvPicPr>
          <p:nvPr userDrawn="1"/>
        </p:nvPicPr>
        <p:blipFill rotWithShape="1">
          <a:blip r:embed="rId6" cstate="print">
            <a:extLst>
              <a:ext uri="{28A0092B-C50C-407E-A947-70E740481C1C}">
                <a14:useLocalDpi xmlns:a14="http://schemas.microsoft.com/office/drawing/2010/main" val="0"/>
              </a:ext>
            </a:extLst>
          </a:blip>
          <a:srcRect t="38806" b="30597"/>
          <a:stretch/>
        </p:blipFill>
        <p:spPr bwMode="auto">
          <a:xfrm>
            <a:off x="35816" y="188640"/>
            <a:ext cx="288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328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67544" y="1556792"/>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83918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5002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11530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78172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69527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93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FFE9B52-7433-4438-AB63-EE8D5DCA2135}" type="datetimeFigureOut">
              <a:rPr lang="es-ES">
                <a:solidFill>
                  <a:prstClr val="black">
                    <a:tint val="75000"/>
                  </a:prstClr>
                </a:solidFill>
              </a:rPr>
              <a:pPr/>
              <a:t>14/02/2017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7496B3E-5024-4BDC-830D-D2955AA5A9E0}"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40772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07524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ES"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01019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85934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63766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FFE9B52-7433-4438-AB63-EE8D5DCA2135}" type="datetimeFigureOut">
              <a:rPr lang="es-ES">
                <a:solidFill>
                  <a:prstClr val="black">
                    <a:tint val="75000"/>
                  </a:prstClr>
                </a:solidFill>
              </a:rPr>
              <a:pPr/>
              <a:t>14/02/2017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57496B3E-5024-4BDC-830D-D2955AA5A9E0}"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03905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FFE9B52-7433-4438-AB63-EE8D5DCA2135}" type="datetimeFigureOut">
              <a:rPr lang="es-ES">
                <a:solidFill>
                  <a:prstClr val="black">
                    <a:tint val="75000"/>
                  </a:prstClr>
                </a:solidFill>
              </a:rPr>
              <a:pPr/>
              <a:t>14/02/2017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7496B3E-5024-4BDC-830D-D2955AA5A9E0}"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73544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FFE9B52-7433-4438-AB63-EE8D5DCA2135}" type="datetimeFigureOut">
              <a:rPr lang="es-ES">
                <a:solidFill>
                  <a:prstClr val="black">
                    <a:tint val="75000"/>
                  </a:prstClr>
                </a:solidFill>
              </a:rPr>
              <a:pPr/>
              <a:t>14/02/2017</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57496B3E-5024-4BDC-830D-D2955AA5A9E0}"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18214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FFE9B52-7433-4438-AB63-EE8D5DCA2135}" type="datetimeFigureOut">
              <a:rPr lang="es-ES">
                <a:solidFill>
                  <a:prstClr val="black">
                    <a:tint val="75000"/>
                  </a:prstClr>
                </a:solidFill>
              </a:rPr>
              <a:pPr/>
              <a:t>14/02/2017</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57496B3E-5024-4BDC-830D-D2955AA5A9E0}"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69114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FFE9B52-7433-4438-AB63-EE8D5DCA2135}" type="datetimeFigureOut">
              <a:rPr lang="es-ES">
                <a:solidFill>
                  <a:prstClr val="black">
                    <a:tint val="75000"/>
                  </a:prstClr>
                </a:solidFill>
              </a:rPr>
              <a:pPr/>
              <a:t>14/02/2017</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57496B3E-5024-4BDC-830D-D2955AA5A9E0}"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97708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FFE9B52-7433-4438-AB63-EE8D5DCA2135}" type="datetimeFigureOut">
              <a:rPr lang="es-ES">
                <a:solidFill>
                  <a:prstClr val="black">
                    <a:tint val="75000"/>
                  </a:prstClr>
                </a:solidFill>
              </a:rPr>
              <a:pPr/>
              <a:t>14/02/2017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7496B3E-5024-4BDC-830D-D2955AA5A9E0}"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30624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FFE9B52-7433-4438-AB63-EE8D5DCA2135}" type="datetimeFigureOut">
              <a:rPr lang="es-ES">
                <a:solidFill>
                  <a:prstClr val="black">
                    <a:tint val="75000"/>
                  </a:prstClr>
                </a:solidFill>
              </a:rPr>
              <a:pPr/>
              <a:t>14/02/2017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57496B3E-5024-4BDC-830D-D2955AA5A9E0}"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05562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E9B52-7433-4438-AB63-EE8D5DCA2135}" type="datetimeFigureOut">
              <a:rPr lang="es-ES" smtClean="0">
                <a:solidFill>
                  <a:prstClr val="black">
                    <a:tint val="75000"/>
                  </a:prstClr>
                </a:solidFill>
              </a:rPr>
              <a:pPr/>
              <a:t>14/02/2017</a:t>
            </a:fld>
            <a:endParaRPr lang="es-ES" smtClean="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smtClean="0">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96B3E-5024-4BDC-830D-D2955AA5A9E0}" type="slidenum">
              <a:rPr lang="es-ES" smtClean="0">
                <a:solidFill>
                  <a:prstClr val="black">
                    <a:tint val="75000"/>
                  </a:prstClr>
                </a:solidFill>
              </a:rPr>
              <a:pPr/>
              <a:t>‹Nº›</a:t>
            </a:fld>
            <a:endParaRPr lang="es-ES" smtClean="0">
              <a:solidFill>
                <a:prstClr val="black">
                  <a:tint val="75000"/>
                </a:prstClr>
              </a:solidFill>
            </a:endParaRPr>
          </a:p>
        </p:txBody>
      </p:sp>
    </p:spTree>
    <p:extLst>
      <p:ext uri="{BB962C8B-B14F-4D97-AF65-F5344CB8AC3E}">
        <p14:creationId xmlns:p14="http://schemas.microsoft.com/office/powerpoint/2010/main" val="241960922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solidFill>
                <a:srgbClr val="000000"/>
              </a:solidFill>
            </a:endParaRPr>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solidFill>
                <a:srgbClr val="000000"/>
              </a:solidFill>
            </a:endParaRPr>
          </a:p>
        </p:txBody>
      </p:sp>
      <p:sp>
        <p:nvSpPr>
          <p:cNvPr id="1047"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ES" dirty="0">
              <a:solidFill>
                <a:srgbClr val="000000"/>
              </a:solidFill>
            </a:endParaRPr>
          </a:p>
        </p:txBody>
      </p:sp>
      <p:sp>
        <p:nvSpPr>
          <p:cNvPr id="1048"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ES" dirty="0">
              <a:solidFill>
                <a:srgbClr val="000000"/>
              </a:solidFill>
            </a:endParaRPr>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6660232" y="5906861"/>
            <a:ext cx="2452285"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039349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gif"/><Relationship Id="rId1" Type="http://schemas.openxmlformats.org/officeDocument/2006/relationships/slideLayout" Target="../slideLayouts/slideLayout18.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diagramLayout" Target="../diagrams/layout6.xml"/><Relationship Id="rId7" Type="http://schemas.openxmlformats.org/officeDocument/2006/relationships/chart" Target="../charts/chart3.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chart" Target="../charts/char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4.gif"/><Relationship Id="rId1" Type="http://schemas.openxmlformats.org/officeDocument/2006/relationships/slideLayout" Target="../slideLayouts/slideLayout18.xml"/><Relationship Id="rId5" Type="http://schemas.openxmlformats.org/officeDocument/2006/relationships/chart" Target="../charts/chart8.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8.xml"/><Relationship Id="rId5" Type="http://schemas.openxmlformats.org/officeDocument/2006/relationships/image" Target="../media/image15.gif"/><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6.gif"/><Relationship Id="rId1" Type="http://schemas.openxmlformats.org/officeDocument/2006/relationships/slideLayout" Target="../slideLayouts/slideLayout18.xml"/><Relationship Id="rId5" Type="http://schemas.openxmlformats.org/officeDocument/2006/relationships/chart" Target="../charts/chart14.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Layout" Target="../slideLayouts/slideLayout18.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6.gif"/><Relationship Id="rId1" Type="http://schemas.openxmlformats.org/officeDocument/2006/relationships/slideLayout" Target="../slideLayouts/slideLayout18.xml"/><Relationship Id="rId5" Type="http://schemas.openxmlformats.org/officeDocument/2006/relationships/chart" Target="../charts/chart17.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6.gif"/><Relationship Id="rId1" Type="http://schemas.openxmlformats.org/officeDocument/2006/relationships/slideLayout" Target="../slideLayouts/slideLayout18.xml"/><Relationship Id="rId5" Type="http://schemas.openxmlformats.org/officeDocument/2006/relationships/chart" Target="../charts/chart20.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16.gif"/><Relationship Id="rId1" Type="http://schemas.openxmlformats.org/officeDocument/2006/relationships/slideLayout" Target="../slideLayouts/slideLayout18.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16.gif"/><Relationship Id="rId1" Type="http://schemas.openxmlformats.org/officeDocument/2006/relationships/slideLayout" Target="../slideLayouts/slideLayout18.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7.png"/><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8.gif"/><Relationship Id="rId2" Type="http://schemas.openxmlformats.org/officeDocument/2006/relationships/diagramData" Target="../diagrams/data9.xml"/><Relationship Id="rId1" Type="http://schemas.openxmlformats.org/officeDocument/2006/relationships/slideLayout" Target="../slideLayouts/slideLayout1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1.gif"/><Relationship Id="rId2" Type="http://schemas.openxmlformats.org/officeDocument/2006/relationships/diagramData" Target="../diagrams/data10.xml"/><Relationship Id="rId1" Type="http://schemas.openxmlformats.org/officeDocument/2006/relationships/slideLayout" Target="../slideLayouts/slideLayout1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Layout" Target="../diagrams/layout11.xml"/><Relationship Id="rId7" Type="http://schemas.openxmlformats.org/officeDocument/2006/relationships/image" Target="../media/image19.gif"/><Relationship Id="rId12" Type="http://schemas.microsoft.com/office/2007/relationships/diagramDrawing" Target="../diagrams/drawing12.xml"/><Relationship Id="rId2" Type="http://schemas.openxmlformats.org/officeDocument/2006/relationships/diagramData" Target="../diagrams/data11.xml"/><Relationship Id="rId1" Type="http://schemas.openxmlformats.org/officeDocument/2006/relationships/slideLayout" Target="../slideLayouts/slideLayout18.xml"/><Relationship Id="rId6" Type="http://schemas.microsoft.com/office/2007/relationships/diagramDrawing" Target="../diagrams/drawing11.xml"/><Relationship Id="rId11" Type="http://schemas.openxmlformats.org/officeDocument/2006/relationships/diagramColors" Target="../diagrams/colors12.xml"/><Relationship Id="rId5" Type="http://schemas.openxmlformats.org/officeDocument/2006/relationships/diagramColors" Target="../diagrams/colors11.xml"/><Relationship Id="rId10" Type="http://schemas.openxmlformats.org/officeDocument/2006/relationships/diagramQuickStyle" Target="../diagrams/quickStyle12.xml"/><Relationship Id="rId4" Type="http://schemas.openxmlformats.org/officeDocument/2006/relationships/diagramQuickStyle" Target="../diagrams/quickStyle11.xml"/><Relationship Id="rId9"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8.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8.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8.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jp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Layout" Target="../diagrams/layout3.xml"/><Relationship Id="rId7" Type="http://schemas.openxmlformats.org/officeDocument/2006/relationships/image" Target="../media/image8.gif"/><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Layout" Target="../diagrams/layout4.xml"/><Relationship Id="rId7" Type="http://schemas.openxmlformats.org/officeDocument/2006/relationships/image" Target="../media/image10.gif"/><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979712" y="1412776"/>
            <a:ext cx="547260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endParaRPr lang="es-ES" dirty="0" smtClean="0">
              <a:solidFill>
                <a:prstClr val="black"/>
              </a:solidFill>
              <a:latin typeface="Arial" pitchFamily="34" charset="0"/>
              <a:cs typeface="Arial" pitchFamily="34" charset="0"/>
            </a:endParaRPr>
          </a:p>
        </p:txBody>
      </p:sp>
      <p:sp>
        <p:nvSpPr>
          <p:cNvPr id="7" name="2 Subtítulo"/>
          <p:cNvSpPr txBox="1">
            <a:spLocks/>
          </p:cNvSpPr>
          <p:nvPr/>
        </p:nvSpPr>
        <p:spPr>
          <a:xfrm>
            <a:off x="1619672" y="516224"/>
            <a:ext cx="6771104" cy="5001007"/>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FontTx/>
              <a:buNone/>
            </a:pPr>
            <a:endParaRPr lang="es-ES" sz="2000" b="1" kern="0" dirty="0" smtClean="0">
              <a:solidFill>
                <a:prstClr val="black"/>
              </a:solidFill>
            </a:endParaRPr>
          </a:p>
          <a:p>
            <a:pPr marL="0" indent="0" algn="ctr">
              <a:buFontTx/>
              <a:buNone/>
            </a:pPr>
            <a:r>
              <a:rPr lang="es-ES" sz="1800" b="1" kern="0" dirty="0" smtClean="0">
                <a:solidFill>
                  <a:prstClr val="black"/>
                </a:solidFill>
              </a:rPr>
              <a:t>UNIVERSIDAD DE LAS FUERZAS ARMADAS - ESPE </a:t>
            </a:r>
            <a:endParaRPr lang="es-EC" sz="1800" kern="0" dirty="0">
              <a:solidFill>
                <a:prstClr val="black"/>
              </a:solidFill>
            </a:endParaRPr>
          </a:p>
          <a:p>
            <a:pPr marL="0" indent="0" algn="ctr">
              <a:buFontTx/>
              <a:buNone/>
            </a:pPr>
            <a:endParaRPr lang="es-EC" sz="1200" b="1" kern="0" dirty="0" smtClean="0">
              <a:solidFill>
                <a:prstClr val="black"/>
              </a:solidFill>
            </a:endParaRPr>
          </a:p>
          <a:p>
            <a:pPr marL="0" indent="0" algn="ctr">
              <a:buFontTx/>
              <a:buNone/>
            </a:pPr>
            <a:r>
              <a:rPr lang="es-EC" sz="1600" b="1" kern="0" dirty="0" smtClean="0">
                <a:solidFill>
                  <a:prstClr val="black"/>
                </a:solidFill>
              </a:rPr>
              <a:t>DEPARTAMENTO  DE CIENCIAS ECONÓMICAS, </a:t>
            </a:r>
          </a:p>
          <a:p>
            <a:pPr marL="0" indent="0" algn="ctr">
              <a:buFontTx/>
              <a:buNone/>
            </a:pPr>
            <a:r>
              <a:rPr lang="es-EC" sz="1600" b="1" kern="0" dirty="0" smtClean="0">
                <a:solidFill>
                  <a:prstClr val="black"/>
                </a:solidFill>
              </a:rPr>
              <a:t>ADMINISTRATIVAS Y DE COMERCIO</a:t>
            </a:r>
            <a:endParaRPr lang="es-EC" sz="1400" kern="0" dirty="0" smtClean="0">
              <a:solidFill>
                <a:prstClr val="black"/>
              </a:solidFill>
            </a:endParaRPr>
          </a:p>
          <a:p>
            <a:pPr marL="0" indent="0" algn="ctr">
              <a:buFontTx/>
              <a:buNone/>
            </a:pPr>
            <a:endParaRPr lang="es-EC" sz="1200" b="1" kern="0" dirty="0" smtClean="0">
              <a:solidFill>
                <a:prstClr val="black"/>
              </a:solidFill>
            </a:endParaRPr>
          </a:p>
          <a:p>
            <a:pPr marL="0" indent="0" algn="ctr">
              <a:buFontTx/>
              <a:buNone/>
            </a:pPr>
            <a:r>
              <a:rPr lang="es-EC" sz="1600" b="1" kern="0" dirty="0" smtClean="0">
                <a:solidFill>
                  <a:prstClr val="black"/>
                </a:solidFill>
              </a:rPr>
              <a:t>CARRERA DE INGENIERÍA EN FINANZAS Y AUDITORÍA</a:t>
            </a:r>
            <a:endParaRPr lang="es-EC" sz="1600" kern="0" dirty="0" smtClean="0">
              <a:solidFill>
                <a:prstClr val="black"/>
              </a:solidFill>
            </a:endParaRPr>
          </a:p>
          <a:p>
            <a:pPr marL="0" indent="0" algn="ctr">
              <a:buFontTx/>
              <a:buNone/>
            </a:pPr>
            <a:endParaRPr lang="es-ES" sz="1200" b="1" kern="0" dirty="0" smtClean="0">
              <a:solidFill>
                <a:prstClr val="black"/>
              </a:solidFill>
            </a:endParaRPr>
          </a:p>
          <a:p>
            <a:pPr marL="0" indent="0" algn="ctr">
              <a:buFontTx/>
              <a:buNone/>
            </a:pPr>
            <a:r>
              <a:rPr lang="es-EC" sz="1600" b="1" kern="0" dirty="0">
                <a:solidFill>
                  <a:prstClr val="black"/>
                </a:solidFill>
              </a:rPr>
              <a:t>Tesis presentada como requisito previo a la obtención del título de:</a:t>
            </a:r>
          </a:p>
          <a:p>
            <a:pPr marL="0" indent="0" algn="ctr">
              <a:buFontTx/>
              <a:buNone/>
            </a:pPr>
            <a:r>
              <a:rPr lang="es-EC" sz="1600" b="1" kern="0" dirty="0" smtClean="0">
                <a:solidFill>
                  <a:prstClr val="black"/>
                </a:solidFill>
              </a:rPr>
              <a:t> INGENIERA </a:t>
            </a:r>
            <a:r>
              <a:rPr lang="es-EC" sz="1600" b="1" kern="0" dirty="0">
                <a:solidFill>
                  <a:prstClr val="black"/>
                </a:solidFill>
              </a:rPr>
              <a:t>EN FINANZAS, </a:t>
            </a:r>
            <a:r>
              <a:rPr lang="es-EC" sz="1600" b="1" kern="0" dirty="0" smtClean="0">
                <a:solidFill>
                  <a:prstClr val="black"/>
                </a:solidFill>
              </a:rPr>
              <a:t>CONTADORA PÚBLICA </a:t>
            </a:r>
            <a:r>
              <a:rPr lang="es-EC" sz="1600" b="1" kern="0" dirty="0">
                <a:solidFill>
                  <a:prstClr val="black"/>
                </a:solidFill>
              </a:rPr>
              <a:t>– </a:t>
            </a:r>
            <a:r>
              <a:rPr lang="es-EC" sz="1600" b="1" kern="0" dirty="0" smtClean="0">
                <a:solidFill>
                  <a:prstClr val="black"/>
                </a:solidFill>
              </a:rPr>
              <a:t>AUDITORA</a:t>
            </a:r>
            <a:endParaRPr lang="es-EC" sz="1600" b="1" kern="0" dirty="0">
              <a:solidFill>
                <a:prstClr val="black"/>
              </a:solidFill>
            </a:endParaRPr>
          </a:p>
          <a:p>
            <a:pPr marL="0" indent="0" algn="ctr">
              <a:buFontTx/>
              <a:buNone/>
            </a:pPr>
            <a:endParaRPr lang="es-EC" sz="1200" b="1" kern="0" dirty="0">
              <a:solidFill>
                <a:prstClr val="black"/>
              </a:solidFill>
            </a:endParaRPr>
          </a:p>
          <a:p>
            <a:pPr marL="0" indent="0" algn="ctr">
              <a:buFontTx/>
              <a:buNone/>
            </a:pPr>
            <a:r>
              <a:rPr lang="es-EC" sz="1600" b="1" kern="0" dirty="0" smtClean="0">
                <a:solidFill>
                  <a:prstClr val="black"/>
                </a:solidFill>
              </a:rPr>
              <a:t>AUTORA: PULLA ARÉVALO ESTEFANÍA VERÓNICA</a:t>
            </a:r>
            <a:endParaRPr lang="es-EC" sz="1600" b="1" kern="0" dirty="0">
              <a:solidFill>
                <a:prstClr val="black"/>
              </a:solidFill>
            </a:endParaRPr>
          </a:p>
          <a:p>
            <a:pPr marL="0" indent="0" algn="ctr">
              <a:buFontTx/>
              <a:buNone/>
            </a:pPr>
            <a:endParaRPr lang="es-EC" sz="1200" b="1" kern="0" dirty="0">
              <a:solidFill>
                <a:prstClr val="black"/>
              </a:solidFill>
            </a:endParaRPr>
          </a:p>
          <a:p>
            <a:pPr marL="0" indent="0" algn="ctr">
              <a:buFontTx/>
              <a:buNone/>
            </a:pPr>
            <a:r>
              <a:rPr lang="es-EC" sz="1600" b="1" kern="0" dirty="0" smtClean="0">
                <a:solidFill>
                  <a:prstClr val="black"/>
                </a:solidFill>
              </a:rPr>
              <a:t>TEMA: </a:t>
            </a:r>
            <a:r>
              <a:rPr lang="es-EC" sz="1600" b="1" dirty="0" smtClean="0">
                <a:solidFill>
                  <a:prstClr val="black"/>
                </a:solidFill>
              </a:rPr>
              <a:t>ANÁLISIS DEL DECRECIMIENTO DE VENTAS DE VEHÍCULOS LIVIANOS EN ECUADOR 2011 - 2015</a:t>
            </a:r>
            <a:endParaRPr lang="es-EC" sz="1600" dirty="0">
              <a:solidFill>
                <a:prstClr val="black"/>
              </a:solidFill>
            </a:endParaRPr>
          </a:p>
          <a:p>
            <a:pPr marL="0" indent="0" algn="ctr">
              <a:buFontTx/>
              <a:buNone/>
            </a:pPr>
            <a:endParaRPr lang="es-EC" sz="1200" b="1" kern="0" dirty="0" smtClean="0">
              <a:solidFill>
                <a:prstClr val="black"/>
              </a:solidFill>
            </a:endParaRPr>
          </a:p>
          <a:p>
            <a:pPr marL="0" indent="0" algn="ctr">
              <a:buFontTx/>
              <a:buNone/>
            </a:pPr>
            <a:r>
              <a:rPr lang="es-EC" sz="1600" b="1" kern="0" dirty="0" smtClean="0">
                <a:solidFill>
                  <a:prstClr val="black"/>
                </a:solidFill>
              </a:rPr>
              <a:t>SANGOLQUÍ</a:t>
            </a:r>
            <a:r>
              <a:rPr lang="es-EC" sz="1600" b="1" kern="0" dirty="0">
                <a:solidFill>
                  <a:prstClr val="black"/>
                </a:solidFill>
              </a:rPr>
              <a:t>, </a:t>
            </a:r>
            <a:r>
              <a:rPr lang="es-EC" sz="1600" b="1" kern="0" dirty="0" smtClean="0">
                <a:solidFill>
                  <a:prstClr val="black"/>
                </a:solidFill>
              </a:rPr>
              <a:t>FEBRERO 2017</a:t>
            </a:r>
            <a:endParaRPr lang="es-EC" sz="1600" b="1" kern="0" dirty="0">
              <a:solidFill>
                <a:prstClr val="black"/>
              </a:solidFill>
            </a:endParaRPr>
          </a:p>
        </p:txBody>
      </p:sp>
    </p:spTree>
    <p:extLst>
      <p:ext uri="{BB962C8B-B14F-4D97-AF65-F5344CB8AC3E}">
        <p14:creationId xmlns:p14="http://schemas.microsoft.com/office/powerpoint/2010/main" val="646802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047691952"/>
              </p:ext>
            </p:extLst>
          </p:nvPr>
        </p:nvGraphicFramePr>
        <p:xfrm>
          <a:off x="4283968" y="476672"/>
          <a:ext cx="4752528" cy="1892808"/>
        </p:xfrm>
        <a:graphic>
          <a:graphicData uri="http://schemas.openxmlformats.org/drawingml/2006/table">
            <a:tbl>
              <a:tblPr firstRow="1" firstCol="1" bandRow="1">
                <a:tableStyleId>{EB9631B5-78F2-41C9-869B-9F39066F8104}</a:tableStyleId>
              </a:tblPr>
              <a:tblGrid>
                <a:gridCol w="1254925"/>
                <a:gridCol w="792088"/>
                <a:gridCol w="648072"/>
                <a:gridCol w="689291"/>
                <a:gridCol w="720080"/>
                <a:gridCol w="648072"/>
              </a:tblGrid>
              <a:tr h="184150">
                <a:tc>
                  <a:txBody>
                    <a:bodyPr/>
                    <a:lstStyle/>
                    <a:p>
                      <a:pPr>
                        <a:lnSpc>
                          <a:spcPct val="115000"/>
                        </a:lnSpc>
                        <a:spcAft>
                          <a:spcPts val="0"/>
                        </a:spcAft>
                      </a:pPr>
                      <a:r>
                        <a:rPr lang="es-EC" sz="1200" dirty="0">
                          <a:solidFill>
                            <a:schemeClr val="tx1"/>
                          </a:solidFill>
                          <a:effectLst/>
                        </a:rPr>
                        <a:t>Rentabilidad</a:t>
                      </a:r>
                      <a:endParaRPr lang="es-ES" sz="12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Año 2011</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solidFill>
                            <a:schemeClr val="tx1"/>
                          </a:solidFill>
                          <a:effectLst/>
                        </a:rPr>
                        <a:t>Año 2012</a:t>
                      </a:r>
                      <a:endParaRPr lang="es-ES" sz="12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Año 2013</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solidFill>
                            <a:schemeClr val="tx1"/>
                          </a:solidFill>
                          <a:effectLst/>
                        </a:rPr>
                        <a:t>Año 2014</a:t>
                      </a:r>
                      <a:endParaRPr lang="es-ES" sz="12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solidFill>
                            <a:schemeClr val="tx1"/>
                          </a:solidFill>
                          <a:effectLst/>
                        </a:rPr>
                        <a:t>Año 2015</a:t>
                      </a:r>
                      <a:endParaRPr lang="es-ES" sz="1200" dirty="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Margen Bruto</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solidFill>
                            <a:schemeClr val="tx1"/>
                          </a:solidFill>
                          <a:effectLst/>
                        </a:rPr>
                        <a:t>7,22%</a:t>
                      </a:r>
                      <a:endParaRPr lang="es-ES" sz="1200"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3,66%</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10,72%</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12,10%</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11,39%</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Margen Neto</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1,75%</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0,65%</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5,75%</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6,44%</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5,23%</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dirty="0">
                          <a:solidFill>
                            <a:schemeClr val="tx1"/>
                          </a:solidFill>
                          <a:effectLst/>
                        </a:rPr>
                        <a:t>Rendimiento sobre el Activo</a:t>
                      </a:r>
                      <a:endParaRPr lang="es-ES" sz="1200"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6,76%</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2,62%</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17,62%</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14,40%</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10,44%</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dirty="0">
                          <a:solidFill>
                            <a:schemeClr val="tx1"/>
                          </a:solidFill>
                          <a:effectLst/>
                        </a:rPr>
                        <a:t>Rendimiento sobre el Patrimonio</a:t>
                      </a:r>
                      <a:endParaRPr lang="es-ES" sz="1200"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solidFill>
                            <a:schemeClr val="tx1"/>
                          </a:solidFill>
                          <a:effectLst/>
                        </a:rPr>
                        <a:t>10,92%</a:t>
                      </a:r>
                      <a:endParaRPr lang="es-ES" sz="1200" dirty="0">
                        <a:solidFill>
                          <a:schemeClr val="tx1"/>
                        </a:solidFill>
                        <a:effectLst/>
                        <a:latin typeface="Calibri"/>
                        <a:ea typeface="Calibri"/>
                        <a:cs typeface="Times New Roman"/>
                      </a:endParaRPr>
                    </a:p>
                  </a:txBody>
                  <a:tcPr marL="68580" marR="68580" marT="0" marB="0">
                    <a:solidFill>
                      <a:srgbClr val="FF0000"/>
                    </a:solidFill>
                  </a:tcPr>
                </a:tc>
                <a:tc>
                  <a:txBody>
                    <a:bodyPr/>
                    <a:lstStyle/>
                    <a:p>
                      <a:pPr algn="r">
                        <a:lnSpc>
                          <a:spcPct val="115000"/>
                        </a:lnSpc>
                        <a:spcAft>
                          <a:spcPts val="0"/>
                        </a:spcAft>
                      </a:pPr>
                      <a:r>
                        <a:rPr lang="es-EC" sz="1200" dirty="0">
                          <a:solidFill>
                            <a:schemeClr val="tx1"/>
                          </a:solidFill>
                          <a:effectLst/>
                        </a:rPr>
                        <a:t>3,92%</a:t>
                      </a:r>
                      <a:endParaRPr lang="es-ES" sz="1200" dirty="0">
                        <a:solidFill>
                          <a:schemeClr val="tx1"/>
                        </a:solidFill>
                        <a:effectLst/>
                        <a:latin typeface="Calibri"/>
                        <a:ea typeface="Calibri"/>
                        <a:cs typeface="Times New Roman"/>
                      </a:endParaRPr>
                    </a:p>
                  </a:txBody>
                  <a:tcPr marL="68580" marR="68580" marT="0" marB="0">
                    <a:solidFill>
                      <a:srgbClr val="FF0000"/>
                    </a:solidFill>
                  </a:tcPr>
                </a:tc>
                <a:tc>
                  <a:txBody>
                    <a:bodyPr/>
                    <a:lstStyle/>
                    <a:p>
                      <a:pPr algn="r">
                        <a:lnSpc>
                          <a:spcPct val="115000"/>
                        </a:lnSpc>
                        <a:spcAft>
                          <a:spcPts val="0"/>
                        </a:spcAft>
                      </a:pPr>
                      <a:r>
                        <a:rPr lang="es-EC" sz="1200" dirty="0">
                          <a:solidFill>
                            <a:schemeClr val="tx1"/>
                          </a:solidFill>
                          <a:effectLst/>
                        </a:rPr>
                        <a:t>24,44%</a:t>
                      </a:r>
                      <a:endParaRPr lang="es-ES" sz="1200" dirty="0">
                        <a:solidFill>
                          <a:schemeClr val="tx1"/>
                        </a:solidFill>
                        <a:effectLst/>
                        <a:latin typeface="Calibri"/>
                        <a:ea typeface="Calibri"/>
                        <a:cs typeface="Times New Roman"/>
                      </a:endParaRPr>
                    </a:p>
                  </a:txBody>
                  <a:tcPr marL="68580" marR="68580" marT="0" marB="0">
                    <a:solidFill>
                      <a:srgbClr val="FF0000"/>
                    </a:solidFill>
                  </a:tcPr>
                </a:tc>
                <a:tc>
                  <a:txBody>
                    <a:bodyPr/>
                    <a:lstStyle/>
                    <a:p>
                      <a:pPr algn="r">
                        <a:lnSpc>
                          <a:spcPct val="115000"/>
                        </a:lnSpc>
                        <a:spcAft>
                          <a:spcPts val="0"/>
                        </a:spcAft>
                      </a:pPr>
                      <a:r>
                        <a:rPr lang="es-EC" sz="1200" dirty="0">
                          <a:solidFill>
                            <a:schemeClr val="tx1"/>
                          </a:solidFill>
                          <a:effectLst/>
                        </a:rPr>
                        <a:t>24,06%</a:t>
                      </a:r>
                      <a:endParaRPr lang="es-ES" sz="1200" dirty="0">
                        <a:solidFill>
                          <a:schemeClr val="tx1"/>
                        </a:solidFill>
                        <a:effectLst/>
                        <a:latin typeface="Calibri"/>
                        <a:ea typeface="Calibri"/>
                        <a:cs typeface="Times New Roman"/>
                      </a:endParaRPr>
                    </a:p>
                  </a:txBody>
                  <a:tcPr marL="68580" marR="68580" marT="0" marB="0">
                    <a:solidFill>
                      <a:srgbClr val="FF0000"/>
                    </a:solidFill>
                  </a:tcPr>
                </a:tc>
                <a:tc>
                  <a:txBody>
                    <a:bodyPr/>
                    <a:lstStyle/>
                    <a:p>
                      <a:pPr algn="r">
                        <a:lnSpc>
                          <a:spcPct val="115000"/>
                        </a:lnSpc>
                        <a:spcAft>
                          <a:spcPts val="0"/>
                        </a:spcAft>
                      </a:pPr>
                      <a:r>
                        <a:rPr lang="es-EC" sz="1200" dirty="0">
                          <a:solidFill>
                            <a:schemeClr val="tx1"/>
                          </a:solidFill>
                          <a:effectLst/>
                        </a:rPr>
                        <a:t>16,08%</a:t>
                      </a:r>
                      <a:endParaRPr lang="es-ES" sz="1200" dirty="0">
                        <a:solidFill>
                          <a:schemeClr val="tx1"/>
                        </a:solidFill>
                        <a:effectLst/>
                        <a:latin typeface="Calibri"/>
                        <a:ea typeface="Calibri"/>
                        <a:cs typeface="Times New Roman"/>
                      </a:endParaRPr>
                    </a:p>
                  </a:txBody>
                  <a:tcPr marL="68580" marR="68580" marT="0" marB="0">
                    <a:solidFill>
                      <a:srgbClr val="FF0000"/>
                    </a:solidFill>
                  </a:tcPr>
                </a:tc>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4247878857"/>
              </p:ext>
            </p:extLst>
          </p:nvPr>
        </p:nvGraphicFramePr>
        <p:xfrm>
          <a:off x="4499992" y="3973040"/>
          <a:ext cx="4460533" cy="1472184"/>
        </p:xfrm>
        <a:graphic>
          <a:graphicData uri="http://schemas.openxmlformats.org/drawingml/2006/table">
            <a:tbl>
              <a:tblPr firstRow="1" firstCol="1" bandRow="1">
                <a:tableStyleId>{00A15C55-8517-42AA-B614-E9B94910E393}</a:tableStyleId>
              </a:tblPr>
              <a:tblGrid>
                <a:gridCol w="932141"/>
                <a:gridCol w="720080"/>
                <a:gridCol w="792088"/>
                <a:gridCol w="648072"/>
                <a:gridCol w="720080"/>
                <a:gridCol w="648072"/>
              </a:tblGrid>
              <a:tr h="184150">
                <a:tc>
                  <a:txBody>
                    <a:bodyPr/>
                    <a:lstStyle/>
                    <a:p>
                      <a:pPr>
                        <a:lnSpc>
                          <a:spcPct val="115000"/>
                        </a:lnSpc>
                        <a:spcAft>
                          <a:spcPts val="0"/>
                        </a:spcAft>
                      </a:pPr>
                      <a:r>
                        <a:rPr lang="es-EC" sz="1200" dirty="0">
                          <a:solidFill>
                            <a:schemeClr val="tx1"/>
                          </a:solidFill>
                          <a:effectLst/>
                        </a:rPr>
                        <a:t>Liquidez</a:t>
                      </a:r>
                      <a:endParaRPr lang="es-ES" sz="12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solidFill>
                            <a:schemeClr val="tx1"/>
                          </a:solidFill>
                          <a:effectLst/>
                        </a:rPr>
                        <a:t>Año 2011</a:t>
                      </a:r>
                      <a:endParaRPr lang="es-ES" sz="12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solidFill>
                            <a:schemeClr val="tx1"/>
                          </a:solidFill>
                          <a:effectLst/>
                        </a:rPr>
                        <a:t>Año 2012</a:t>
                      </a:r>
                      <a:endParaRPr lang="es-ES" sz="12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Año 2013</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Año 2014</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solidFill>
                            <a:schemeClr val="tx1"/>
                          </a:solidFill>
                          <a:effectLst/>
                        </a:rPr>
                        <a:t>Año 2015</a:t>
                      </a:r>
                      <a:endParaRPr lang="es-ES" sz="1200" dirty="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Razón Corriente</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1,93 </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solidFill>
                            <a:schemeClr val="tx1"/>
                          </a:solidFill>
                          <a:effectLst/>
                        </a:rPr>
                        <a:t>              2,28 </a:t>
                      </a:r>
                      <a:endParaRPr lang="es-ES" sz="12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solidFill>
                            <a:schemeClr val="tx1"/>
                          </a:solidFill>
                          <a:effectLst/>
                        </a:rPr>
                        <a:t>              1,84 </a:t>
                      </a:r>
                      <a:endParaRPr lang="es-ES" sz="12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1,87 </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solidFill>
                            <a:schemeClr val="tx1"/>
                          </a:solidFill>
                          <a:effectLst/>
                        </a:rPr>
                        <a:t>              1,96 </a:t>
                      </a:r>
                      <a:endParaRPr lang="es-ES" sz="1200" dirty="0">
                        <a:solidFill>
                          <a:schemeClr val="tx1"/>
                        </a:solidFill>
                        <a:effectLst/>
                        <a:latin typeface="Calibri"/>
                        <a:ea typeface="Calibri"/>
                        <a:cs typeface="Times New Roman"/>
                      </a:endParaRPr>
                    </a:p>
                  </a:txBody>
                  <a:tcPr marL="68580" marR="68580" marT="0" marB="0">
                    <a:solidFill>
                      <a:srgbClr val="00B050"/>
                    </a:solidFill>
                  </a:tcPr>
                </a:tc>
              </a:tr>
              <a:tr h="184150">
                <a:tc>
                  <a:txBody>
                    <a:bodyPr/>
                    <a:lstStyle/>
                    <a:p>
                      <a:pPr>
                        <a:lnSpc>
                          <a:spcPct val="115000"/>
                        </a:lnSpc>
                        <a:spcAft>
                          <a:spcPts val="0"/>
                        </a:spcAft>
                      </a:pPr>
                      <a:r>
                        <a:rPr lang="es-EC" sz="1200">
                          <a:solidFill>
                            <a:schemeClr val="tx1"/>
                          </a:solidFill>
                          <a:effectLst/>
                        </a:rPr>
                        <a:t>Capital de trabajo neto</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155.163 </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124.861 </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92.660 </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113.689 </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solidFill>
                            <a:schemeClr val="tx1"/>
                          </a:solidFill>
                          <a:effectLst/>
                        </a:rPr>
                        <a:t>         93.554 </a:t>
                      </a:r>
                      <a:endParaRPr lang="es-ES" sz="1200" dirty="0">
                        <a:solidFill>
                          <a:schemeClr val="tx1"/>
                        </a:solidFill>
                        <a:effectLst/>
                        <a:latin typeface="Calibri"/>
                        <a:ea typeface="Calibri"/>
                        <a:cs typeface="Times New Roman"/>
                      </a:endParaRPr>
                    </a:p>
                  </a:txBody>
                  <a:tcPr marL="68580" marR="68580" marT="0" marB="0"/>
                </a:tc>
              </a:tr>
            </a:tbl>
          </a:graphicData>
        </a:graphic>
      </p:graphicFrame>
      <p:graphicFrame>
        <p:nvGraphicFramePr>
          <p:cNvPr id="15" name="14 Diagrama"/>
          <p:cNvGraphicFramePr/>
          <p:nvPr>
            <p:extLst>
              <p:ext uri="{D42A27DB-BD31-4B8C-83A1-F6EECF244321}">
                <p14:modId xmlns:p14="http://schemas.microsoft.com/office/powerpoint/2010/main" val="1094718069"/>
              </p:ext>
            </p:extLst>
          </p:nvPr>
        </p:nvGraphicFramePr>
        <p:xfrm>
          <a:off x="-36512" y="548680"/>
          <a:ext cx="4848200"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6356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16632"/>
            <a:ext cx="8064896" cy="720080"/>
          </a:xfrm>
          <a:prstGeom prst="rect">
            <a:avLst/>
          </a:prstGeom>
          <a:solidFill>
            <a:srgbClr val="CC99FF"/>
          </a:solidFill>
          <a:ln w="76200">
            <a:prstDash val="sysDot"/>
          </a:ln>
        </p:spPr>
        <p:style>
          <a:lnRef idx="1">
            <a:schemeClr val="dk1"/>
          </a:lnRef>
          <a:fillRef idx="2">
            <a:schemeClr val="dk1"/>
          </a:fillRef>
          <a:effectRef idx="1">
            <a:schemeClr val="dk1"/>
          </a:effectRef>
          <a:fontRef idx="minor">
            <a:schemeClr val="dk1"/>
          </a:fontRef>
        </p:style>
        <p:txBody>
          <a:bodyPr rtlCol="0" anchor="ctr"/>
          <a:lstStyle/>
          <a:p>
            <a:pPr lvl="1" algn="ctr"/>
            <a:r>
              <a:rPr lang="es-ES" sz="2400" b="1" dirty="0" smtClean="0">
                <a:latin typeface="Arial (Títulos)"/>
              </a:rPr>
              <a:t>Análisis </a:t>
            </a:r>
            <a:r>
              <a:rPr lang="es-ES" sz="2400" b="1" dirty="0">
                <a:latin typeface="Arial (Títulos)"/>
              </a:rPr>
              <a:t>Financiero del sector de venta de vehículos livianos</a:t>
            </a:r>
          </a:p>
        </p:txBody>
      </p:sp>
      <p:sp>
        <p:nvSpPr>
          <p:cNvPr id="3" name="2 CuadroTexto"/>
          <p:cNvSpPr txBox="1"/>
          <p:nvPr/>
        </p:nvSpPr>
        <p:spPr>
          <a:xfrm>
            <a:off x="539552" y="1414517"/>
            <a:ext cx="2952328" cy="646331"/>
          </a:xfrm>
          <a:prstGeom prst="rect">
            <a:avLst/>
          </a:prstGeom>
          <a:solidFill>
            <a:schemeClr val="accent2">
              <a:lumMod val="20000"/>
              <a:lumOff val="80000"/>
            </a:schemeClr>
          </a:solidFill>
        </p:spPr>
        <p:txBody>
          <a:bodyPr wrap="square" rtlCol="0">
            <a:spAutoFit/>
          </a:bodyPr>
          <a:lstStyle/>
          <a:p>
            <a:pPr lvl="2"/>
            <a:r>
              <a:rPr lang="es-EC" b="1" dirty="0" smtClean="0"/>
              <a:t>AYASA: Nissan y Renault</a:t>
            </a:r>
            <a:endParaRPr lang="es-ES" b="1" dirty="0"/>
          </a:p>
        </p:txBody>
      </p:sp>
      <p:sp>
        <p:nvSpPr>
          <p:cNvPr id="4" name="3 CuadroTexto"/>
          <p:cNvSpPr txBox="1"/>
          <p:nvPr/>
        </p:nvSpPr>
        <p:spPr>
          <a:xfrm>
            <a:off x="4242445" y="1052736"/>
            <a:ext cx="4650035" cy="923330"/>
          </a:xfrm>
          <a:prstGeom prst="rect">
            <a:avLst/>
          </a:prstGeom>
          <a:noFill/>
          <a:ln>
            <a:solidFill>
              <a:srgbClr val="66FFFF"/>
            </a:solidFill>
          </a:ln>
        </p:spPr>
        <p:txBody>
          <a:bodyPr wrap="square" rtlCol="0">
            <a:spAutoFit/>
          </a:bodyPr>
          <a:lstStyle/>
          <a:p>
            <a:pPr algn="just"/>
            <a:r>
              <a:rPr lang="es-EC" dirty="0"/>
              <a:t>es una corporación automotriz que fue establecida en la ciudad de Quito en 1963 por tres grupos familiares</a:t>
            </a:r>
            <a:endParaRPr lang="es-EC" dirty="0" smtClean="0"/>
          </a:p>
        </p:txBody>
      </p:sp>
      <p:pic>
        <p:nvPicPr>
          <p:cNvPr id="5" name="Picture 27" descr="01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460886"/>
            <a:ext cx="3905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6 Conector recto de flecha"/>
          <p:cNvCxnSpPr/>
          <p:nvPr/>
        </p:nvCxnSpPr>
        <p:spPr>
          <a:xfrm>
            <a:off x="1835696" y="836712"/>
            <a:ext cx="0"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12 Conector recto"/>
          <p:cNvCxnSpPr/>
          <p:nvPr/>
        </p:nvCxnSpPr>
        <p:spPr>
          <a:xfrm flipV="1">
            <a:off x="6444208" y="1988840"/>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5" name="14 Conector recto"/>
          <p:cNvCxnSpPr/>
          <p:nvPr/>
        </p:nvCxnSpPr>
        <p:spPr>
          <a:xfrm flipH="1">
            <a:off x="3903166" y="2204864"/>
            <a:ext cx="2541042" cy="0"/>
          </a:xfrm>
          <a:prstGeom prst="line">
            <a:avLst/>
          </a:prstGeom>
        </p:spPr>
        <p:style>
          <a:lnRef idx="2">
            <a:schemeClr val="dk1"/>
          </a:lnRef>
          <a:fillRef idx="0">
            <a:schemeClr val="dk1"/>
          </a:fillRef>
          <a:effectRef idx="1">
            <a:schemeClr val="dk1"/>
          </a:effectRef>
          <a:fontRef idx="minor">
            <a:schemeClr val="tx1"/>
          </a:fontRef>
        </p:style>
      </p:cxnSp>
      <p:cxnSp>
        <p:nvCxnSpPr>
          <p:cNvPr id="17" name="16 Conector recto de flecha"/>
          <p:cNvCxnSpPr/>
          <p:nvPr/>
        </p:nvCxnSpPr>
        <p:spPr>
          <a:xfrm>
            <a:off x="3903166" y="2204864"/>
            <a:ext cx="0" cy="36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18 CuadroTexto"/>
          <p:cNvSpPr txBox="1"/>
          <p:nvPr/>
        </p:nvSpPr>
        <p:spPr>
          <a:xfrm>
            <a:off x="611560" y="2555612"/>
            <a:ext cx="6408712" cy="369332"/>
          </a:xfrm>
          <a:prstGeom prst="rect">
            <a:avLst/>
          </a:prstGeom>
          <a:noFill/>
        </p:spPr>
        <p:txBody>
          <a:bodyPr wrap="square" rtlCol="0">
            <a:spAutoFit/>
          </a:bodyPr>
          <a:lstStyle/>
          <a:p>
            <a:r>
              <a:rPr lang="es-ES" b="1" dirty="0"/>
              <a:t>Balance General Consolidado AYASA (miles de dólares)</a:t>
            </a:r>
          </a:p>
        </p:txBody>
      </p:sp>
      <p:graphicFrame>
        <p:nvGraphicFramePr>
          <p:cNvPr id="12" name="11 Tabla"/>
          <p:cNvGraphicFramePr>
            <a:graphicFrameLocks noGrp="1"/>
          </p:cNvGraphicFramePr>
          <p:nvPr>
            <p:extLst>
              <p:ext uri="{D42A27DB-BD31-4B8C-83A1-F6EECF244321}">
                <p14:modId xmlns:p14="http://schemas.microsoft.com/office/powerpoint/2010/main" val="1578233185"/>
              </p:ext>
            </p:extLst>
          </p:nvPr>
        </p:nvGraphicFramePr>
        <p:xfrm>
          <a:off x="755576" y="2995644"/>
          <a:ext cx="5729290" cy="2208276"/>
        </p:xfrm>
        <a:graphic>
          <a:graphicData uri="http://schemas.openxmlformats.org/drawingml/2006/table">
            <a:tbl>
              <a:tblPr firstRow="1" firstCol="1" bandRow="1">
                <a:tableStyleId>{5C22544A-7EE6-4342-B048-85BDC9FD1C3A}</a:tableStyleId>
              </a:tblPr>
              <a:tblGrid>
                <a:gridCol w="1872298"/>
                <a:gridCol w="964248"/>
                <a:gridCol w="964248"/>
                <a:gridCol w="964248"/>
                <a:gridCol w="964248"/>
              </a:tblGrid>
              <a:tr h="184150">
                <a:tc>
                  <a:txBody>
                    <a:bodyPr/>
                    <a:lstStyle/>
                    <a:p>
                      <a:pPr>
                        <a:lnSpc>
                          <a:spcPct val="115000"/>
                        </a:lnSpc>
                        <a:spcAft>
                          <a:spcPts val="0"/>
                        </a:spcAft>
                      </a:pPr>
                      <a:r>
                        <a:rPr lang="es-EC" sz="1400">
                          <a:solidFill>
                            <a:schemeClr val="tx1"/>
                          </a:solidFill>
                          <a:effectLst/>
                        </a:rPr>
                        <a:t> </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Año 2012</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Año 2013</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Año 2014</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Año 2015</a:t>
                      </a:r>
                      <a:endParaRPr lang="es-ES" sz="14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400">
                          <a:solidFill>
                            <a:schemeClr val="tx1"/>
                          </a:solidFill>
                          <a:effectLst/>
                        </a:rPr>
                        <a:t>ACTIVOS</a:t>
                      </a:r>
                      <a:endParaRPr lang="es-ES" sz="1400">
                        <a:solidFill>
                          <a:schemeClr val="tx1"/>
                        </a:solidFill>
                        <a:effectLst/>
                        <a:latin typeface="Calibri"/>
                        <a:ea typeface="Calibri"/>
                        <a:cs typeface="Times New Roman"/>
                      </a:endParaRPr>
                    </a:p>
                  </a:txBody>
                  <a:tcPr marL="68580" marR="68580" marT="0" marB="0"/>
                </a:tc>
                <a:tc>
                  <a:txBody>
                    <a:bodyPr/>
                    <a:lstStyle/>
                    <a:p>
                      <a:endParaRPr lang="es-ES" sz="1400">
                        <a:solidFill>
                          <a:schemeClr val="tx1"/>
                        </a:solidFill>
                        <a:effectLst/>
                        <a:latin typeface="Calibri"/>
                      </a:endParaRPr>
                    </a:p>
                  </a:txBody>
                  <a:tcPr marL="68580" marR="68580" marT="0" marB="0"/>
                </a:tc>
                <a:tc>
                  <a:txBody>
                    <a:bodyPr/>
                    <a:lstStyle/>
                    <a:p>
                      <a:endParaRPr lang="es-ES" sz="1400">
                        <a:solidFill>
                          <a:schemeClr val="tx1"/>
                        </a:solidFill>
                        <a:effectLst/>
                        <a:latin typeface="Calibri"/>
                      </a:endParaRPr>
                    </a:p>
                  </a:txBody>
                  <a:tcPr marL="68580" marR="68580" marT="0" marB="0"/>
                </a:tc>
                <a:tc>
                  <a:txBody>
                    <a:bodyPr/>
                    <a:lstStyle/>
                    <a:p>
                      <a:endParaRPr lang="es-ES" sz="1400">
                        <a:solidFill>
                          <a:schemeClr val="tx1"/>
                        </a:solidFill>
                        <a:effectLst/>
                        <a:latin typeface="Calibri"/>
                      </a:endParaRPr>
                    </a:p>
                  </a:txBody>
                  <a:tcPr marL="68580" marR="68580" marT="0" marB="0"/>
                </a:tc>
                <a:tc>
                  <a:txBody>
                    <a:bodyPr/>
                    <a:lstStyle/>
                    <a:p>
                      <a:endParaRPr lang="es-ES" sz="1400">
                        <a:solidFill>
                          <a:schemeClr val="tx1"/>
                        </a:solidFill>
                        <a:effectLst/>
                        <a:latin typeface="Calibri"/>
                      </a:endParaRPr>
                    </a:p>
                  </a:txBody>
                  <a:tcPr marL="68580" marR="68580" marT="0" marB="0"/>
                </a:tc>
              </a:tr>
              <a:tr h="184150">
                <a:tc>
                  <a:txBody>
                    <a:bodyPr/>
                    <a:lstStyle/>
                    <a:p>
                      <a:pPr>
                        <a:lnSpc>
                          <a:spcPct val="115000"/>
                        </a:lnSpc>
                        <a:spcAft>
                          <a:spcPts val="0"/>
                        </a:spcAft>
                      </a:pPr>
                      <a:r>
                        <a:rPr lang="es-EC" sz="1400">
                          <a:solidFill>
                            <a:schemeClr val="tx1"/>
                          </a:solidFill>
                          <a:effectLst/>
                        </a:rPr>
                        <a:t>Activo Corriente</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 54.699</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 64.774 </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 68.674</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 66.956</a:t>
                      </a:r>
                      <a:endParaRPr lang="es-ES" sz="1400">
                        <a:solidFill>
                          <a:schemeClr val="tx1"/>
                        </a:solidFill>
                        <a:effectLst/>
                        <a:latin typeface="Calibri"/>
                        <a:ea typeface="Calibri"/>
                        <a:cs typeface="Times New Roman"/>
                      </a:endParaRPr>
                    </a:p>
                  </a:txBody>
                  <a:tcPr marL="68580" marR="68580" marT="0" marB="0"/>
                </a:tc>
              </a:tr>
              <a:tr h="26035">
                <a:tc>
                  <a:txBody>
                    <a:bodyPr/>
                    <a:lstStyle/>
                    <a:p>
                      <a:pPr>
                        <a:lnSpc>
                          <a:spcPct val="115000"/>
                        </a:lnSpc>
                        <a:spcAft>
                          <a:spcPts val="0"/>
                        </a:spcAft>
                      </a:pPr>
                      <a:r>
                        <a:rPr lang="es-EC" sz="1400">
                          <a:solidFill>
                            <a:schemeClr val="tx1"/>
                          </a:solidFill>
                          <a:effectLst/>
                        </a:rPr>
                        <a:t>Activo No Corriente</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 18.233 </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 20.455 </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 28.050 </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 28.695 </a:t>
                      </a:r>
                      <a:endParaRPr lang="es-ES" sz="1400">
                        <a:solidFill>
                          <a:schemeClr val="tx1"/>
                        </a:solidFill>
                        <a:effectLst/>
                        <a:latin typeface="Calibri"/>
                        <a:ea typeface="Calibri"/>
                        <a:cs typeface="Times New Roman"/>
                      </a:endParaRPr>
                    </a:p>
                  </a:txBody>
                  <a:tcPr marL="68580" marR="68580" marT="0" marB="0"/>
                </a:tc>
              </a:tr>
              <a:tr h="146685">
                <a:tc>
                  <a:txBody>
                    <a:bodyPr/>
                    <a:lstStyle/>
                    <a:p>
                      <a:pPr>
                        <a:lnSpc>
                          <a:spcPct val="115000"/>
                        </a:lnSpc>
                        <a:spcAft>
                          <a:spcPts val="0"/>
                        </a:spcAft>
                      </a:pPr>
                      <a:r>
                        <a:rPr lang="es-EC" sz="1400">
                          <a:solidFill>
                            <a:schemeClr val="tx1"/>
                          </a:solidFill>
                          <a:effectLst/>
                        </a:rPr>
                        <a:t>Pasivo Corriente</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 17.504 </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 24.716 </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 27.083 </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 24.869 </a:t>
                      </a:r>
                      <a:endParaRPr lang="es-ES" sz="14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400">
                          <a:solidFill>
                            <a:schemeClr val="tx1"/>
                          </a:solidFill>
                          <a:effectLst/>
                        </a:rPr>
                        <a:t>Pasivo No Corriente</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 16.045 </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 12.784 </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 15.476 </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 10.522 </a:t>
                      </a:r>
                      <a:endParaRPr lang="es-ES" sz="14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400">
                          <a:solidFill>
                            <a:schemeClr val="tx1"/>
                          </a:solidFill>
                          <a:effectLst/>
                        </a:rPr>
                        <a:t>Pasivo Total</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 33.548 </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 37.501 </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 42.559 </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 35.391 </a:t>
                      </a:r>
                      <a:endParaRPr lang="es-ES" sz="14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400">
                          <a:solidFill>
                            <a:schemeClr val="tx1"/>
                          </a:solidFill>
                          <a:effectLst/>
                        </a:rPr>
                        <a:t>Patrimonio</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 39.383 </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 47.728 </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 55.133 </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 60.260 </a:t>
                      </a:r>
                      <a:endParaRPr lang="es-ES" sz="1400">
                        <a:solidFill>
                          <a:schemeClr val="tx1"/>
                        </a:solidFill>
                        <a:effectLst/>
                        <a:latin typeface="Calibri"/>
                        <a:ea typeface="Calibri"/>
                        <a:cs typeface="Times New Roman"/>
                      </a:endParaRPr>
                    </a:p>
                  </a:txBody>
                  <a:tcPr marL="68580" marR="68580" marT="0" marB="0"/>
                </a:tc>
              </a:tr>
              <a:tr h="93980">
                <a:tc>
                  <a:txBody>
                    <a:bodyPr/>
                    <a:lstStyle/>
                    <a:p>
                      <a:pPr>
                        <a:lnSpc>
                          <a:spcPct val="115000"/>
                        </a:lnSpc>
                        <a:spcAft>
                          <a:spcPts val="0"/>
                        </a:spcAft>
                      </a:pPr>
                      <a:r>
                        <a:rPr lang="es-EC" sz="1400">
                          <a:solidFill>
                            <a:schemeClr val="tx1"/>
                          </a:solidFill>
                          <a:effectLst/>
                        </a:rPr>
                        <a:t>Activo Total</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 72.931</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 85.229 </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 96.725 </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dirty="0">
                          <a:solidFill>
                            <a:schemeClr val="tx1"/>
                          </a:solidFill>
                          <a:effectLst/>
                        </a:rPr>
                        <a:t> 95.651 </a:t>
                      </a:r>
                      <a:endParaRPr lang="es-ES" sz="1400" dirty="0">
                        <a:solidFill>
                          <a:schemeClr val="tx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0468629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496" y="116632"/>
            <a:ext cx="6984776" cy="584775"/>
          </a:xfrm>
          <a:prstGeom prst="rect">
            <a:avLst/>
          </a:prstGeom>
          <a:noFill/>
        </p:spPr>
        <p:txBody>
          <a:bodyPr wrap="square" rtlCol="0">
            <a:spAutoFit/>
          </a:bodyPr>
          <a:lstStyle/>
          <a:p>
            <a:r>
              <a:rPr lang="es-ES" sz="1600" b="1" dirty="0"/>
              <a:t>Estado de Resultados Consolidado AYASA (miles de dólares)</a:t>
            </a:r>
          </a:p>
          <a:p>
            <a:endParaRPr lang="es-ES" sz="1600" b="1" dirty="0"/>
          </a:p>
        </p:txBody>
      </p:sp>
      <p:sp>
        <p:nvSpPr>
          <p:cNvPr id="4" name="3 CuadroTexto"/>
          <p:cNvSpPr txBox="1"/>
          <p:nvPr/>
        </p:nvSpPr>
        <p:spPr>
          <a:xfrm>
            <a:off x="6804248" y="838453"/>
            <a:ext cx="18002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dirty="0" smtClean="0"/>
              <a:t>Análisis Horizontal</a:t>
            </a:r>
            <a:endParaRPr lang="es-ES" dirty="0"/>
          </a:p>
        </p:txBody>
      </p:sp>
      <p:pic>
        <p:nvPicPr>
          <p:cNvPr id="7" name="Picture 13" descr="00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912828"/>
            <a:ext cx="720080" cy="42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CuadroTexto"/>
          <p:cNvSpPr txBox="1"/>
          <p:nvPr/>
        </p:nvSpPr>
        <p:spPr>
          <a:xfrm>
            <a:off x="50751" y="2082334"/>
            <a:ext cx="6984776" cy="338554"/>
          </a:xfrm>
          <a:prstGeom prst="rect">
            <a:avLst/>
          </a:prstGeom>
          <a:noFill/>
        </p:spPr>
        <p:txBody>
          <a:bodyPr wrap="square" rtlCol="0">
            <a:spAutoFit/>
          </a:bodyPr>
          <a:lstStyle/>
          <a:p>
            <a:r>
              <a:rPr lang="es-ES" sz="1600" b="1" dirty="0" smtClean="0"/>
              <a:t>Análisis </a:t>
            </a:r>
            <a:r>
              <a:rPr lang="es-ES" sz="1600" b="1" dirty="0"/>
              <a:t>Horizontal Balance General AYASA</a:t>
            </a:r>
          </a:p>
        </p:txBody>
      </p:sp>
      <p:sp>
        <p:nvSpPr>
          <p:cNvPr id="14" name="13 CuadroTexto"/>
          <p:cNvSpPr txBox="1"/>
          <p:nvPr/>
        </p:nvSpPr>
        <p:spPr>
          <a:xfrm>
            <a:off x="4572000" y="2082334"/>
            <a:ext cx="6984776" cy="338554"/>
          </a:xfrm>
          <a:prstGeom prst="rect">
            <a:avLst/>
          </a:prstGeom>
          <a:noFill/>
        </p:spPr>
        <p:txBody>
          <a:bodyPr wrap="square" rtlCol="0">
            <a:spAutoFit/>
          </a:bodyPr>
          <a:lstStyle/>
          <a:p>
            <a:r>
              <a:rPr lang="es-ES" sz="1600" b="1" dirty="0"/>
              <a:t>Análisis Horizontal Estado de Resultados </a:t>
            </a:r>
            <a:r>
              <a:rPr lang="es-ES" sz="1600" b="1" dirty="0" smtClean="0"/>
              <a:t>AYASA</a:t>
            </a:r>
            <a:endParaRPr lang="es-ES" sz="1600" b="1" dirty="0"/>
          </a:p>
        </p:txBody>
      </p:sp>
      <p:graphicFrame>
        <p:nvGraphicFramePr>
          <p:cNvPr id="10" name="9 Tabla"/>
          <p:cNvGraphicFramePr>
            <a:graphicFrameLocks noGrp="1"/>
          </p:cNvGraphicFramePr>
          <p:nvPr>
            <p:extLst>
              <p:ext uri="{D42A27DB-BD31-4B8C-83A1-F6EECF244321}">
                <p14:modId xmlns:p14="http://schemas.microsoft.com/office/powerpoint/2010/main" val="2127743604"/>
              </p:ext>
            </p:extLst>
          </p:nvPr>
        </p:nvGraphicFramePr>
        <p:xfrm>
          <a:off x="541206" y="548680"/>
          <a:ext cx="4741863" cy="1261872"/>
        </p:xfrm>
        <a:graphic>
          <a:graphicData uri="http://schemas.openxmlformats.org/drawingml/2006/table">
            <a:tbl>
              <a:tblPr firstRow="1" firstCol="1" bandRow="1">
                <a:tableStyleId>{5C22544A-7EE6-4342-B048-85BDC9FD1C3A}</a:tableStyleId>
              </a:tblPr>
              <a:tblGrid>
                <a:gridCol w="1348423"/>
                <a:gridCol w="848360"/>
                <a:gridCol w="848360"/>
                <a:gridCol w="848360"/>
                <a:gridCol w="848360"/>
              </a:tblGrid>
              <a:tr h="184150">
                <a:tc>
                  <a:txBody>
                    <a:bodyPr/>
                    <a:lstStyle/>
                    <a:p>
                      <a:pPr>
                        <a:lnSpc>
                          <a:spcPct val="115000"/>
                        </a:lnSpc>
                        <a:spcAft>
                          <a:spcPts val="0"/>
                        </a:spcAft>
                      </a:pPr>
                      <a:r>
                        <a:rPr lang="es-ES" sz="1200">
                          <a:solidFill>
                            <a:schemeClr val="tx1"/>
                          </a:solidFill>
                          <a:effectLst/>
                        </a:rPr>
                        <a:t> </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Año 2012</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Año 2013</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Año 2014</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Año 2015</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Ingresos</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187.953 </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201.390 </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210.687 </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157.062 </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Costo de ventas</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151.490 </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159.299 </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166.232 </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117.954 </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Margen bruto</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36.463 </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42.091 </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44.455 </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39.108 </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Otros Egresos</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28.940 </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33.652 </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35.237 </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33.145 </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Utilidad Neta</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7.523 </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8.439 </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9.218 </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solidFill>
                            <a:schemeClr val="tx1"/>
                          </a:solidFill>
                          <a:effectLst/>
                        </a:rPr>
                        <a:t> 5.963 </a:t>
                      </a:r>
                      <a:endParaRPr lang="es-ES" sz="1200" dirty="0">
                        <a:solidFill>
                          <a:schemeClr val="tx1"/>
                        </a:solidFill>
                        <a:effectLst/>
                        <a:latin typeface="Calibri"/>
                        <a:ea typeface="Calibri"/>
                        <a:cs typeface="Times New Roman"/>
                      </a:endParaRPr>
                    </a:p>
                  </a:txBody>
                  <a:tcPr marL="68580" marR="68580" marT="0" marB="0"/>
                </a:tc>
              </a:tr>
            </a:tbl>
          </a:graphicData>
        </a:graphic>
      </p:graphicFrame>
      <p:graphicFrame>
        <p:nvGraphicFramePr>
          <p:cNvPr id="15" name="Chart 41">
            <a:extLst>
              <a:ext uri="{FF2B5EF4-FFF2-40B4-BE49-F238E27FC236}">
                <a16:creationId xmlns:lc="http://schemas.openxmlformats.org/drawingml/2006/lockedCanvas" xmlns:a16="http://schemas.microsoft.com/office/drawing/2014/main" xmlns:w16se="http://schemas.microsoft.com/office/word/2015/wordml/symex" xmlns:w15="http://schemas.microsoft.com/office/word/2012/wordml" xmlns:w="http://schemas.openxmlformats.org/wordprocessingml/2006/main" xmlns:w10="urn:schemas-microsoft-com:office:word" xmlns:v="urn:schemas-microsoft-com:vml" xmlns:o="urn:schemas-microsoft-com:office:office"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0087F996-454D-4DA7-8773-EF1597B2F84E}"/>
              </a:ext>
            </a:extLst>
          </p:cNvPr>
          <p:cNvGraphicFramePr/>
          <p:nvPr>
            <p:extLst>
              <p:ext uri="{D42A27DB-BD31-4B8C-83A1-F6EECF244321}">
                <p14:modId xmlns:p14="http://schemas.microsoft.com/office/powerpoint/2010/main" val="2079034060"/>
              </p:ext>
            </p:extLst>
          </p:nvPr>
        </p:nvGraphicFramePr>
        <p:xfrm>
          <a:off x="467544" y="2564904"/>
          <a:ext cx="3528392" cy="2016224"/>
        </p:xfrm>
        <a:graphic>
          <a:graphicData uri="http://schemas.openxmlformats.org/drawingml/2006/chart">
            <c:chart xmlns:c="http://schemas.openxmlformats.org/drawingml/2006/chart" xmlns:r="http://schemas.openxmlformats.org/officeDocument/2006/relationships" r:id="rId3"/>
          </a:graphicData>
        </a:graphic>
      </p:graphicFrame>
      <p:sp>
        <p:nvSpPr>
          <p:cNvPr id="6" name="5 Rectángulo"/>
          <p:cNvSpPr/>
          <p:nvPr/>
        </p:nvSpPr>
        <p:spPr>
          <a:xfrm>
            <a:off x="323528" y="4797152"/>
            <a:ext cx="8640960" cy="923330"/>
          </a:xfrm>
          <a:prstGeom prst="rect">
            <a:avLst/>
          </a:prstGeom>
        </p:spPr>
        <p:txBody>
          <a:bodyPr wrap="square">
            <a:spAutoFit/>
          </a:bodyPr>
          <a:lstStyle/>
          <a:p>
            <a:pPr algn="just"/>
            <a:r>
              <a:rPr lang="es-EC" dirty="0" smtClean="0"/>
              <a:t> </a:t>
            </a:r>
            <a:r>
              <a:rPr lang="es-EC" dirty="0"/>
              <a:t>A diciembre del </a:t>
            </a:r>
            <a:r>
              <a:rPr lang="es-EC" dirty="0" smtClean="0"/>
              <a:t>2015 se </a:t>
            </a:r>
            <a:r>
              <a:rPr lang="es-EC" dirty="0"/>
              <a:t>vendieron 3890 unidades menos que en diciembre 2014 lo que representa una caída en unidades del 45.4%. No obstante, las disminuciones de las ventas en dólares cayeron en menor proporción (</a:t>
            </a:r>
            <a:r>
              <a:rPr lang="es-EC" dirty="0" smtClean="0"/>
              <a:t>25.5%). </a:t>
            </a:r>
            <a:endParaRPr lang="es-ES" dirty="0" smtClean="0"/>
          </a:p>
        </p:txBody>
      </p:sp>
      <p:graphicFrame>
        <p:nvGraphicFramePr>
          <p:cNvPr id="18" name="Chart 42">
            <a:extLst>
              <a:ext uri="{FF2B5EF4-FFF2-40B4-BE49-F238E27FC236}">
                <a16:creationId xmlns:lc="http://schemas.openxmlformats.org/drawingml/2006/lockedCanvas" xmlns:a16="http://schemas.microsoft.com/office/drawing/2014/main" xmlns:w16se="http://schemas.microsoft.com/office/word/2015/wordml/symex" xmlns:w15="http://schemas.microsoft.com/office/word/2012/wordml" xmlns:w="http://schemas.openxmlformats.org/wordprocessingml/2006/main" xmlns:w10="urn:schemas-microsoft-com:office:word" xmlns:v="urn:schemas-microsoft-com:vml" xmlns:o="urn:schemas-microsoft-com:office:office"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FB6193B3-870A-46E9-9350-8A4981DC641D}"/>
              </a:ext>
            </a:extLst>
          </p:cNvPr>
          <p:cNvGraphicFramePr/>
          <p:nvPr>
            <p:extLst>
              <p:ext uri="{D42A27DB-BD31-4B8C-83A1-F6EECF244321}">
                <p14:modId xmlns:p14="http://schemas.microsoft.com/office/powerpoint/2010/main" val="291691265"/>
              </p:ext>
            </p:extLst>
          </p:nvPr>
        </p:nvGraphicFramePr>
        <p:xfrm>
          <a:off x="4941168" y="2636912"/>
          <a:ext cx="3726160" cy="20196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963296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Diagrama"/>
          <p:cNvGraphicFramePr/>
          <p:nvPr>
            <p:extLst>
              <p:ext uri="{D42A27DB-BD31-4B8C-83A1-F6EECF244321}">
                <p14:modId xmlns:p14="http://schemas.microsoft.com/office/powerpoint/2010/main" val="1060961928"/>
              </p:ext>
            </p:extLst>
          </p:nvPr>
        </p:nvGraphicFramePr>
        <p:xfrm>
          <a:off x="-36512" y="-387424"/>
          <a:ext cx="4848200"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hart 43">
            <a:extLst>
              <a:ext uri="{FF2B5EF4-FFF2-40B4-BE49-F238E27FC236}">
                <a16:creationId xmlns:lc="http://schemas.openxmlformats.org/drawingml/2006/lockedCanvas" xmlns:a16="http://schemas.microsoft.com/office/drawing/2014/main" xmlns:w16se="http://schemas.microsoft.com/office/word/2015/wordml/symex" xmlns:w15="http://schemas.microsoft.com/office/word/2012/wordml" xmlns:w="http://schemas.openxmlformats.org/wordprocessingml/2006/main" xmlns:w10="urn:schemas-microsoft-com:office:word" xmlns:v="urn:schemas-microsoft-com:vml" xmlns:o="urn:schemas-microsoft-com:office:office"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F869D1A8-1070-471F-88DE-ACFA632CD9B7}"/>
              </a:ext>
            </a:extLst>
          </p:cNvPr>
          <p:cNvGraphicFramePr/>
          <p:nvPr>
            <p:extLst>
              <p:ext uri="{D42A27DB-BD31-4B8C-83A1-F6EECF244321}">
                <p14:modId xmlns:p14="http://schemas.microsoft.com/office/powerpoint/2010/main" val="3381386179"/>
              </p:ext>
            </p:extLst>
          </p:nvPr>
        </p:nvGraphicFramePr>
        <p:xfrm>
          <a:off x="3851920" y="116632"/>
          <a:ext cx="4572000" cy="1800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 name="Chart 44">
            <a:extLst>
              <a:ext uri="{FF2B5EF4-FFF2-40B4-BE49-F238E27FC236}">
                <a16:creationId xmlns:lc="http://schemas.openxmlformats.org/drawingml/2006/lockedCanvas" xmlns:a16="http://schemas.microsoft.com/office/drawing/2014/main" xmlns:w16se="http://schemas.microsoft.com/office/word/2015/wordml/symex" xmlns:w15="http://schemas.microsoft.com/office/word/2012/wordml" xmlns:w="http://schemas.openxmlformats.org/wordprocessingml/2006/main" xmlns:w10="urn:schemas-microsoft-com:office:word" xmlns:v="urn:schemas-microsoft-com:vml" xmlns:o="urn:schemas-microsoft-com:office:office"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AC7D763B-5192-4593-B6CE-920B0452C271}"/>
              </a:ext>
            </a:extLst>
          </p:cNvPr>
          <p:cNvGraphicFramePr/>
          <p:nvPr>
            <p:extLst>
              <p:ext uri="{D42A27DB-BD31-4B8C-83A1-F6EECF244321}">
                <p14:modId xmlns:p14="http://schemas.microsoft.com/office/powerpoint/2010/main" val="1716363683"/>
              </p:ext>
            </p:extLst>
          </p:nvPr>
        </p:nvGraphicFramePr>
        <p:xfrm>
          <a:off x="3923928" y="2276872"/>
          <a:ext cx="2160240" cy="187220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 name="Chart 45">
            <a:extLst>
              <a:ext uri="{FF2B5EF4-FFF2-40B4-BE49-F238E27FC236}">
                <a16:creationId xmlns:lc="http://schemas.openxmlformats.org/drawingml/2006/lockedCanvas" xmlns:a16="http://schemas.microsoft.com/office/drawing/2014/main" xmlns:w16se="http://schemas.microsoft.com/office/word/2015/wordml/symex" xmlns:w15="http://schemas.microsoft.com/office/word/2012/wordml" xmlns:w="http://schemas.openxmlformats.org/wordprocessingml/2006/main" xmlns:w10="urn:schemas-microsoft-com:office:word" xmlns:v="urn:schemas-microsoft-com:vml" xmlns:o="urn:schemas-microsoft-com:office:office"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92C55D2C-7CF3-4B2B-A628-E79D2A102575}"/>
              </a:ext>
            </a:extLst>
          </p:cNvPr>
          <p:cNvGraphicFramePr/>
          <p:nvPr>
            <p:extLst>
              <p:ext uri="{D42A27DB-BD31-4B8C-83A1-F6EECF244321}">
                <p14:modId xmlns:p14="http://schemas.microsoft.com/office/powerpoint/2010/main" val="3691982408"/>
              </p:ext>
            </p:extLst>
          </p:nvPr>
        </p:nvGraphicFramePr>
        <p:xfrm>
          <a:off x="6372200" y="2204864"/>
          <a:ext cx="2650609" cy="2003668"/>
        </p:xfrm>
        <a:graphic>
          <a:graphicData uri="http://schemas.openxmlformats.org/drawingml/2006/chart">
            <c:chart xmlns:c="http://schemas.openxmlformats.org/drawingml/2006/chart" xmlns:r="http://schemas.openxmlformats.org/officeDocument/2006/relationships" r:id="rId9"/>
          </a:graphicData>
        </a:graphic>
      </p:graphicFrame>
      <p:sp>
        <p:nvSpPr>
          <p:cNvPr id="3" name="2 CuadroTexto"/>
          <p:cNvSpPr txBox="1"/>
          <p:nvPr/>
        </p:nvSpPr>
        <p:spPr>
          <a:xfrm>
            <a:off x="265232" y="5046275"/>
            <a:ext cx="8640960" cy="646331"/>
          </a:xfrm>
          <a:prstGeom prst="rect">
            <a:avLst/>
          </a:prstGeom>
          <a:noFill/>
        </p:spPr>
        <p:txBody>
          <a:bodyPr wrap="square" rtlCol="0">
            <a:spAutoFit/>
          </a:bodyPr>
          <a:lstStyle/>
          <a:p>
            <a:r>
              <a:rPr lang="es-EC" dirty="0"/>
              <a:t>Desde el 2012 se aprecia una tendencia del margen bruto a mejorar (20.89% en 2013, 21.11% en 2014 y 24.86% en </a:t>
            </a:r>
            <a:r>
              <a:rPr lang="es-EC" dirty="0" smtClean="0"/>
              <a:t>2015)</a:t>
            </a:r>
            <a:endParaRPr lang="es-ES" dirty="0"/>
          </a:p>
        </p:txBody>
      </p:sp>
    </p:spTree>
    <p:extLst>
      <p:ext uri="{BB962C8B-B14F-4D97-AF65-F5344CB8AC3E}">
        <p14:creationId xmlns:p14="http://schemas.microsoft.com/office/powerpoint/2010/main" val="2603298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23728" y="190381"/>
            <a:ext cx="468052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lvl="1"/>
            <a:r>
              <a:rPr lang="es-EC" b="1" dirty="0"/>
              <a:t>Resumen Financiero del Sector </a:t>
            </a:r>
            <a:r>
              <a:rPr lang="es-EC" b="1" dirty="0" smtClean="0"/>
              <a:t>evaluado</a:t>
            </a: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3371441394"/>
              </p:ext>
            </p:extLst>
          </p:nvPr>
        </p:nvGraphicFramePr>
        <p:xfrm>
          <a:off x="611560" y="1353412"/>
          <a:ext cx="8065644" cy="4101084"/>
        </p:xfrm>
        <a:graphic>
          <a:graphicData uri="http://schemas.openxmlformats.org/drawingml/2006/table">
            <a:tbl>
              <a:tblPr firstRow="1" firstCol="1" bandRow="1">
                <a:tableStyleId>{5C22544A-7EE6-4342-B048-85BDC9FD1C3A}</a:tableStyleId>
              </a:tblPr>
              <a:tblGrid>
                <a:gridCol w="2954973"/>
                <a:gridCol w="1599248"/>
                <a:gridCol w="2399538"/>
                <a:gridCol w="1111885"/>
              </a:tblGrid>
              <a:tr h="184150">
                <a:tc>
                  <a:txBody>
                    <a:bodyPr/>
                    <a:lstStyle/>
                    <a:p>
                      <a:endParaRPr lang="es-ES" sz="1800" dirty="0">
                        <a:solidFill>
                          <a:schemeClr val="tx1"/>
                        </a:solidFill>
                        <a:effectLst/>
                        <a:latin typeface="Calibri"/>
                      </a:endParaRPr>
                    </a:p>
                  </a:txBody>
                  <a:tcPr marL="68580" marR="68580" marT="0" marB="0"/>
                </a:tc>
                <a:tc>
                  <a:txBody>
                    <a:bodyPr/>
                    <a:lstStyle/>
                    <a:p>
                      <a:pPr>
                        <a:lnSpc>
                          <a:spcPct val="115000"/>
                        </a:lnSpc>
                        <a:spcAft>
                          <a:spcPts val="0"/>
                        </a:spcAft>
                      </a:pPr>
                      <a:r>
                        <a:rPr lang="es-EC" sz="1800">
                          <a:solidFill>
                            <a:schemeClr val="tx1"/>
                          </a:solidFill>
                          <a:effectLst/>
                        </a:rPr>
                        <a:t>CHEVROLET</a:t>
                      </a:r>
                      <a:endParaRPr lang="es-ES" sz="18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800">
                          <a:solidFill>
                            <a:schemeClr val="tx1"/>
                          </a:solidFill>
                          <a:effectLst/>
                        </a:rPr>
                        <a:t>NISSAN Y RENAULT</a:t>
                      </a:r>
                      <a:endParaRPr lang="es-ES" sz="18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800">
                          <a:solidFill>
                            <a:schemeClr val="tx1"/>
                          </a:solidFill>
                          <a:effectLst/>
                        </a:rPr>
                        <a:t>PROM</a:t>
                      </a:r>
                      <a:endParaRPr lang="es-ES" sz="18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800">
                          <a:solidFill>
                            <a:schemeClr val="tx1"/>
                          </a:solidFill>
                          <a:effectLst/>
                        </a:rPr>
                        <a:t>Variación ventas</a:t>
                      </a:r>
                      <a:endParaRPr lang="es-ES"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-23,18%</a:t>
                      </a:r>
                      <a:endParaRPr lang="es-ES"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-25,45%</a:t>
                      </a:r>
                      <a:endParaRPr lang="es-ES"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-24,32%</a:t>
                      </a:r>
                      <a:endParaRPr lang="es-ES" sz="18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800">
                          <a:solidFill>
                            <a:schemeClr val="tx1"/>
                          </a:solidFill>
                          <a:effectLst/>
                        </a:rPr>
                        <a:t>Variación utilidad</a:t>
                      </a:r>
                      <a:endParaRPr lang="es-ES"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-37,64%</a:t>
                      </a:r>
                      <a:endParaRPr lang="es-ES"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-35,31%</a:t>
                      </a:r>
                      <a:endParaRPr lang="es-ES"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-36,47%</a:t>
                      </a:r>
                      <a:endParaRPr lang="es-ES" sz="18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800">
                          <a:solidFill>
                            <a:schemeClr val="tx1"/>
                          </a:solidFill>
                          <a:effectLst/>
                        </a:rPr>
                        <a:t>Margen Bruto</a:t>
                      </a:r>
                      <a:endParaRPr lang="es-ES"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11,39%</a:t>
                      </a:r>
                      <a:endParaRPr lang="es-ES"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24,90%</a:t>
                      </a:r>
                      <a:endParaRPr lang="es-ES"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18,14%</a:t>
                      </a:r>
                      <a:endParaRPr lang="es-ES" sz="18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800">
                          <a:solidFill>
                            <a:schemeClr val="tx1"/>
                          </a:solidFill>
                          <a:effectLst/>
                        </a:rPr>
                        <a:t>Margen Neto</a:t>
                      </a:r>
                      <a:endParaRPr lang="es-ES"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5,23%</a:t>
                      </a:r>
                      <a:endParaRPr lang="es-ES"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3,80%</a:t>
                      </a:r>
                      <a:endParaRPr lang="es-ES"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4,51%</a:t>
                      </a:r>
                      <a:endParaRPr lang="es-ES" sz="18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800">
                          <a:solidFill>
                            <a:schemeClr val="tx1"/>
                          </a:solidFill>
                          <a:effectLst/>
                        </a:rPr>
                        <a:t>Rendimiento sobre el Activo</a:t>
                      </a:r>
                      <a:endParaRPr lang="es-ES"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10,44%</a:t>
                      </a:r>
                      <a:endParaRPr lang="es-ES"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6,23%</a:t>
                      </a:r>
                      <a:endParaRPr lang="es-ES"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8,33%</a:t>
                      </a:r>
                      <a:endParaRPr lang="es-ES" sz="18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800">
                          <a:solidFill>
                            <a:schemeClr val="tx1"/>
                          </a:solidFill>
                          <a:effectLst/>
                        </a:rPr>
                        <a:t>Rendimiento sobre el Patrimonio</a:t>
                      </a:r>
                      <a:endParaRPr lang="es-ES"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16,08%</a:t>
                      </a:r>
                      <a:endParaRPr lang="es-ES"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9,90%</a:t>
                      </a:r>
                      <a:endParaRPr lang="es-ES"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12,99%</a:t>
                      </a:r>
                      <a:endParaRPr lang="es-ES" sz="18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800">
                          <a:solidFill>
                            <a:schemeClr val="tx1"/>
                          </a:solidFill>
                          <a:effectLst/>
                        </a:rPr>
                        <a:t>Liquidez</a:t>
                      </a:r>
                      <a:endParaRPr lang="es-ES" sz="18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800">
                          <a:solidFill>
                            <a:schemeClr val="tx1"/>
                          </a:solidFill>
                          <a:effectLst/>
                        </a:rPr>
                        <a:t>             1,96 </a:t>
                      </a:r>
                      <a:endParaRPr lang="es-ES" sz="18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              2,69 </a:t>
                      </a:r>
                      <a:endParaRPr lang="es-ES" sz="18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800">
                          <a:solidFill>
                            <a:schemeClr val="tx1"/>
                          </a:solidFill>
                          <a:effectLst/>
                        </a:rPr>
                        <a:t>           2,33 </a:t>
                      </a:r>
                      <a:endParaRPr lang="es-ES" sz="18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800">
                          <a:solidFill>
                            <a:schemeClr val="tx1"/>
                          </a:solidFill>
                          <a:effectLst/>
                        </a:rPr>
                        <a:t>Capital de trabajo neto</a:t>
                      </a:r>
                      <a:endParaRPr lang="es-ES" sz="18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800" dirty="0">
                          <a:solidFill>
                            <a:schemeClr val="tx1"/>
                          </a:solidFill>
                          <a:effectLst/>
                        </a:rPr>
                        <a:t>        93.554 </a:t>
                      </a:r>
                      <a:endParaRPr lang="es-ES" sz="1800"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800">
                          <a:solidFill>
                            <a:schemeClr val="tx1"/>
                          </a:solidFill>
                          <a:effectLst/>
                        </a:rPr>
                        <a:t>         35.718 </a:t>
                      </a:r>
                      <a:endParaRPr lang="es-ES" sz="18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800" dirty="0">
                          <a:solidFill>
                            <a:schemeClr val="tx1"/>
                          </a:solidFill>
                          <a:effectLst/>
                        </a:rPr>
                        <a:t>       64.636 </a:t>
                      </a:r>
                      <a:endParaRPr lang="es-ES" sz="1800" dirty="0">
                        <a:solidFill>
                          <a:schemeClr val="tx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326356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701339538"/>
              </p:ext>
            </p:extLst>
          </p:nvPr>
        </p:nvGraphicFramePr>
        <p:xfrm>
          <a:off x="251520" y="188640"/>
          <a:ext cx="8640960"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6356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55576" y="1430774"/>
            <a:ext cx="7992888" cy="286232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C" dirty="0"/>
              <a:t>N:	Tamaño población: 	Número de vehículos livianos matriculados en Quito: </a:t>
            </a:r>
            <a:r>
              <a:rPr lang="es-EC" dirty="0" smtClean="0"/>
              <a:t>166.901 </a:t>
            </a:r>
            <a:r>
              <a:rPr lang="es-ES" dirty="0"/>
              <a:t>(INEC, 2014</a:t>
            </a:r>
            <a:r>
              <a:rPr lang="es-ES" dirty="0" smtClean="0"/>
              <a:t>)</a:t>
            </a:r>
          </a:p>
          <a:p>
            <a:endParaRPr lang="es-ES" dirty="0"/>
          </a:p>
          <a:p>
            <a:r>
              <a:rPr lang="es-EC" dirty="0"/>
              <a:t>P:	Probabilidad de Ocurrencia: 	</a:t>
            </a:r>
            <a:r>
              <a:rPr lang="es-EC" dirty="0" smtClean="0"/>
              <a:t>0.5</a:t>
            </a:r>
          </a:p>
          <a:p>
            <a:endParaRPr lang="es-ES" dirty="0"/>
          </a:p>
          <a:p>
            <a:r>
              <a:rPr lang="es-EC" dirty="0"/>
              <a:t>Q:	Probabilidad de No Ocurrencia: 	</a:t>
            </a:r>
            <a:r>
              <a:rPr lang="es-EC" dirty="0" smtClean="0"/>
              <a:t>0.5</a:t>
            </a:r>
          </a:p>
          <a:p>
            <a:endParaRPr lang="es-ES" dirty="0"/>
          </a:p>
          <a:p>
            <a:r>
              <a:rPr lang="es-EC" dirty="0"/>
              <a:t>Z:	Nivel de Confianza 95%:		</a:t>
            </a:r>
            <a:r>
              <a:rPr lang="es-EC" dirty="0" smtClean="0"/>
              <a:t>1.96</a:t>
            </a:r>
          </a:p>
          <a:p>
            <a:endParaRPr lang="es-ES" dirty="0"/>
          </a:p>
          <a:p>
            <a:r>
              <a:rPr lang="es-EC" dirty="0"/>
              <a:t>E:	Error </a:t>
            </a:r>
            <a:r>
              <a:rPr lang="es-EC" dirty="0" err="1"/>
              <a:t>muestral</a:t>
            </a:r>
            <a:r>
              <a:rPr lang="es-EC" dirty="0"/>
              <a:t>:			5</a:t>
            </a:r>
            <a:r>
              <a:rPr lang="es-EC" dirty="0" smtClean="0"/>
              <a:t>%</a:t>
            </a:r>
          </a:p>
        </p:txBody>
      </p:sp>
      <p:pic>
        <p:nvPicPr>
          <p:cNvPr id="6" name="5 Imagen"/>
          <p:cNvPicPr/>
          <p:nvPr/>
        </p:nvPicPr>
        <p:blipFill rotWithShape="1">
          <a:blip r:embed="rId2"/>
          <a:srcRect l="48332" t="33918" r="26821" b="54960"/>
          <a:stretch/>
        </p:blipFill>
        <p:spPr bwMode="auto">
          <a:xfrm>
            <a:off x="2771800" y="4365104"/>
            <a:ext cx="3024336" cy="720080"/>
          </a:xfrm>
          <a:prstGeom prst="rect">
            <a:avLst/>
          </a:prstGeom>
          <a:ln>
            <a:noFill/>
          </a:ln>
          <a:extLst>
            <a:ext uri="{53640926-AAD7-44D8-BBD7-CCE9431645EC}">
              <a14:shadowObscured xmlns:a14="http://schemas.microsoft.com/office/drawing/2010/main"/>
            </a:ext>
          </a:extLst>
        </p:spPr>
      </p:pic>
      <p:sp>
        <p:nvSpPr>
          <p:cNvPr id="7" name="6 CuadroTexto"/>
          <p:cNvSpPr txBox="1"/>
          <p:nvPr/>
        </p:nvSpPr>
        <p:spPr>
          <a:xfrm>
            <a:off x="755576" y="1043444"/>
            <a:ext cx="79208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dirty="0" smtClean="0"/>
              <a:t>Datos</a:t>
            </a:r>
            <a:endParaRPr lang="es-ES" dirty="0"/>
          </a:p>
        </p:txBody>
      </p:sp>
      <p:sp>
        <p:nvSpPr>
          <p:cNvPr id="8" name="7 CuadroTexto"/>
          <p:cNvSpPr txBox="1"/>
          <p:nvPr/>
        </p:nvSpPr>
        <p:spPr>
          <a:xfrm>
            <a:off x="1115616" y="5230941"/>
            <a:ext cx="669674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C" dirty="0"/>
              <a:t>se tiene una muestra de 383 conductores de vehículos livianos (automóviles) matriculados en la ciudad de Quito.</a:t>
            </a:r>
            <a:endParaRPr lang="es-ES" dirty="0"/>
          </a:p>
        </p:txBody>
      </p:sp>
      <p:sp>
        <p:nvSpPr>
          <p:cNvPr id="9" name="8 Rectángulo redondeado"/>
          <p:cNvSpPr/>
          <p:nvPr/>
        </p:nvSpPr>
        <p:spPr>
          <a:xfrm>
            <a:off x="3635896" y="116632"/>
            <a:ext cx="1296144" cy="4947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solidFill>
                  <a:schemeClr val="tx1"/>
                </a:solidFill>
              </a:rPr>
              <a:t>Encuesta</a:t>
            </a:r>
            <a:endParaRPr lang="es-ES" dirty="0">
              <a:solidFill>
                <a:schemeClr val="tx1"/>
              </a:solidFill>
            </a:endParaRPr>
          </a:p>
        </p:txBody>
      </p:sp>
    </p:spTree>
    <p:extLst>
      <p:ext uri="{BB962C8B-B14F-4D97-AF65-F5344CB8AC3E}">
        <p14:creationId xmlns:p14="http://schemas.microsoft.com/office/powerpoint/2010/main" val="26340822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isel"/>
          <p:cNvSpPr/>
          <p:nvPr/>
        </p:nvSpPr>
        <p:spPr>
          <a:xfrm>
            <a:off x="107504" y="116632"/>
            <a:ext cx="5040560" cy="720080"/>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400" b="1" dirty="0" smtClean="0">
                <a:latin typeface="Arial (Títulos)"/>
              </a:rPr>
              <a:t>Resultados de la encuesta</a:t>
            </a:r>
            <a:endParaRPr lang="es-ES" sz="2400" b="1" dirty="0">
              <a:latin typeface="Arial (Títulos)"/>
            </a:endParaRPr>
          </a:p>
        </p:txBody>
      </p:sp>
      <p:sp>
        <p:nvSpPr>
          <p:cNvPr id="4" name="3 CuadroTexto"/>
          <p:cNvSpPr txBox="1"/>
          <p:nvPr/>
        </p:nvSpPr>
        <p:spPr>
          <a:xfrm>
            <a:off x="179512" y="1209526"/>
            <a:ext cx="2232248"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b="1" dirty="0">
                <a:latin typeface="Arial" pitchFamily="34" charset="0"/>
                <a:cs typeface="Arial" pitchFamily="34" charset="0"/>
              </a:rPr>
              <a:t>¿Es usted el propietario/a del vehículo que conduce?</a:t>
            </a:r>
          </a:p>
          <a:p>
            <a:pPr algn="just"/>
            <a:endParaRPr lang="es-ES" dirty="0">
              <a:latin typeface="Arial" pitchFamily="34" charset="0"/>
              <a:cs typeface="Arial" pitchFamily="34" charset="0"/>
            </a:endParaRPr>
          </a:p>
        </p:txBody>
      </p:sp>
      <p:pic>
        <p:nvPicPr>
          <p:cNvPr id="5" name="Picture 9" descr="gif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71959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gif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19056" y="15929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hart 49">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o="urn:schemas-microsoft-com:office:office" xmlns:v="urn:schemas-microsoft-com:vml" xmlns:w10="urn:schemas-microsoft-com:office:word" xmlns:w="http://schemas.openxmlformats.org/wordprocessingml/2006/main" xmlns:w15="http://schemas.microsoft.com/office/word/2012/wordml"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84A0A40B-AC37-4A8D-887A-AE1130267C4A}"/>
              </a:ext>
            </a:extLst>
          </p:cNvPr>
          <p:cNvGraphicFramePr/>
          <p:nvPr>
            <p:extLst>
              <p:ext uri="{D42A27DB-BD31-4B8C-83A1-F6EECF244321}">
                <p14:modId xmlns:p14="http://schemas.microsoft.com/office/powerpoint/2010/main" val="1186743540"/>
              </p:ext>
            </p:extLst>
          </p:nvPr>
        </p:nvGraphicFramePr>
        <p:xfrm>
          <a:off x="6960840" y="1196752"/>
          <a:ext cx="1584176" cy="1296144"/>
        </p:xfrm>
        <a:graphic>
          <a:graphicData uri="http://schemas.openxmlformats.org/drawingml/2006/chart">
            <c:chart xmlns:c="http://schemas.openxmlformats.org/drawingml/2006/chart" xmlns:r="http://schemas.openxmlformats.org/officeDocument/2006/relationships" r:id="rId3"/>
          </a:graphicData>
        </a:graphic>
      </p:graphicFrame>
      <p:sp>
        <p:nvSpPr>
          <p:cNvPr id="10" name="9 CuadroTexto"/>
          <p:cNvSpPr txBox="1"/>
          <p:nvPr/>
        </p:nvSpPr>
        <p:spPr>
          <a:xfrm>
            <a:off x="179512" y="3358733"/>
            <a:ext cx="223224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b="1" dirty="0" smtClean="0">
                <a:latin typeface="Arial" pitchFamily="34" charset="0"/>
                <a:cs typeface="Arial" pitchFamily="34" charset="0"/>
              </a:rPr>
              <a:t>¿Edad?</a:t>
            </a:r>
            <a:endParaRPr lang="es-ES" b="1" dirty="0">
              <a:latin typeface="Arial" pitchFamily="34" charset="0"/>
              <a:cs typeface="Arial" pitchFamily="34" charset="0"/>
            </a:endParaRPr>
          </a:p>
          <a:p>
            <a:pPr algn="just"/>
            <a:endParaRPr lang="es-ES" dirty="0">
              <a:latin typeface="Arial" pitchFamily="34" charset="0"/>
              <a:cs typeface="Arial" pitchFamily="34" charset="0"/>
            </a:endParaRPr>
          </a:p>
        </p:txBody>
      </p:sp>
      <p:pic>
        <p:nvPicPr>
          <p:cNvPr id="11" name="Picture 9" descr="gif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46984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gif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19056" y="334322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CuadroTexto"/>
          <p:cNvSpPr txBox="1"/>
          <p:nvPr/>
        </p:nvSpPr>
        <p:spPr>
          <a:xfrm>
            <a:off x="179512" y="4959458"/>
            <a:ext cx="223224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b="1" dirty="0" smtClean="0">
                <a:latin typeface="Arial" pitchFamily="34" charset="0"/>
                <a:cs typeface="Arial" pitchFamily="34" charset="0"/>
              </a:rPr>
              <a:t>¿Sexo?</a:t>
            </a:r>
            <a:endParaRPr lang="es-ES" b="1" dirty="0">
              <a:latin typeface="Arial" pitchFamily="34" charset="0"/>
              <a:cs typeface="Arial" pitchFamily="34" charset="0"/>
            </a:endParaRPr>
          </a:p>
          <a:p>
            <a:pPr algn="just"/>
            <a:endParaRPr lang="es-ES" dirty="0">
              <a:latin typeface="Arial" pitchFamily="34" charset="0"/>
              <a:cs typeface="Arial" pitchFamily="34" charset="0"/>
            </a:endParaRPr>
          </a:p>
        </p:txBody>
      </p:sp>
      <p:pic>
        <p:nvPicPr>
          <p:cNvPr id="15" name="Picture 9" descr="gif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5054024"/>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gif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19056" y="4927397"/>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Chart 51">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o="urn:schemas-microsoft-com:office:office" xmlns:v="urn:schemas-microsoft-com:vml" xmlns:w10="urn:schemas-microsoft-com:office:word" xmlns:w="http://schemas.openxmlformats.org/wordprocessingml/2006/main" xmlns:w15="http://schemas.microsoft.com/office/word/2012/wordml"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B37C34F9-2E4D-49F5-A304-868D3AA03AC9}"/>
              </a:ext>
            </a:extLst>
          </p:cNvPr>
          <p:cNvGraphicFramePr/>
          <p:nvPr>
            <p:extLst>
              <p:ext uri="{D42A27DB-BD31-4B8C-83A1-F6EECF244321}">
                <p14:modId xmlns:p14="http://schemas.microsoft.com/office/powerpoint/2010/main" val="824944271"/>
              </p:ext>
            </p:extLst>
          </p:nvPr>
        </p:nvGraphicFramePr>
        <p:xfrm>
          <a:off x="6973091" y="2825544"/>
          <a:ext cx="1703040" cy="12858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53">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o="urn:schemas-microsoft-com:office:office" xmlns:v="urn:schemas-microsoft-com:vml" xmlns:w10="urn:schemas-microsoft-com:office:word" xmlns:w="http://schemas.openxmlformats.org/wordprocessingml/2006/main" xmlns:w15="http://schemas.microsoft.com/office/word/2012/wordml"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A78FCCA3-C03C-4574-A896-AEA4A831767C}"/>
              </a:ext>
            </a:extLst>
          </p:cNvPr>
          <p:cNvGraphicFramePr/>
          <p:nvPr>
            <p:extLst>
              <p:ext uri="{D42A27DB-BD31-4B8C-83A1-F6EECF244321}">
                <p14:modId xmlns:p14="http://schemas.microsoft.com/office/powerpoint/2010/main" val="1712202915"/>
              </p:ext>
            </p:extLst>
          </p:nvPr>
        </p:nvGraphicFramePr>
        <p:xfrm>
          <a:off x="6960840" y="4393087"/>
          <a:ext cx="1715616" cy="13401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23 Tabla"/>
          <p:cNvGraphicFramePr>
            <a:graphicFrameLocks noGrp="1"/>
          </p:cNvGraphicFramePr>
          <p:nvPr>
            <p:extLst>
              <p:ext uri="{D42A27DB-BD31-4B8C-83A1-F6EECF244321}">
                <p14:modId xmlns:p14="http://schemas.microsoft.com/office/powerpoint/2010/main" val="194606347"/>
              </p:ext>
            </p:extLst>
          </p:nvPr>
        </p:nvGraphicFramePr>
        <p:xfrm>
          <a:off x="3201020" y="1268760"/>
          <a:ext cx="2562364" cy="1296003"/>
        </p:xfrm>
        <a:graphic>
          <a:graphicData uri="http://schemas.openxmlformats.org/drawingml/2006/table">
            <a:tbl>
              <a:tblPr firstRow="1" firstCol="1" bandRow="1">
                <a:tableStyleId>{5C22544A-7EE6-4342-B048-85BDC9FD1C3A}</a:tableStyleId>
              </a:tblPr>
              <a:tblGrid>
                <a:gridCol w="506884"/>
                <a:gridCol w="975360"/>
                <a:gridCol w="1080120"/>
              </a:tblGrid>
              <a:tr h="528945">
                <a:tc>
                  <a:txBody>
                    <a:bodyPr/>
                    <a:lstStyle/>
                    <a:p>
                      <a:endParaRPr lang="es-ES" sz="1200" dirty="0">
                        <a:solidFill>
                          <a:schemeClr val="tx1"/>
                        </a:solidFill>
                        <a:effectLst/>
                        <a:latin typeface="Calibri"/>
                      </a:endParaRPr>
                    </a:p>
                  </a:txBody>
                  <a:tcPr marL="68580" marR="68580" marT="0" marB="0"/>
                </a:tc>
                <a:tc>
                  <a:txBody>
                    <a:bodyPr/>
                    <a:lstStyle/>
                    <a:p>
                      <a:pPr>
                        <a:lnSpc>
                          <a:spcPct val="115000"/>
                        </a:lnSpc>
                        <a:spcAft>
                          <a:spcPts val="0"/>
                        </a:spcAft>
                      </a:pPr>
                      <a:r>
                        <a:rPr lang="es-EC" sz="1200" dirty="0">
                          <a:solidFill>
                            <a:schemeClr val="tx1"/>
                          </a:solidFill>
                          <a:effectLst/>
                        </a:rPr>
                        <a:t>Frecuencia</a:t>
                      </a:r>
                      <a:endParaRPr lang="es-ES" sz="12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solidFill>
                            <a:schemeClr val="tx1"/>
                          </a:solidFill>
                          <a:effectLst/>
                        </a:rPr>
                        <a:t>Porcentaje</a:t>
                      </a:r>
                      <a:endParaRPr lang="es-ES" sz="1200" dirty="0">
                        <a:solidFill>
                          <a:schemeClr val="tx1"/>
                        </a:solidFill>
                        <a:effectLst/>
                        <a:latin typeface="Calibri"/>
                        <a:ea typeface="Calibri"/>
                        <a:cs typeface="Times New Roman"/>
                      </a:endParaRPr>
                    </a:p>
                  </a:txBody>
                  <a:tcPr marL="68580" marR="68580" marT="0" marB="0"/>
                </a:tc>
              </a:tr>
              <a:tr h="255686">
                <a:tc>
                  <a:txBody>
                    <a:bodyPr/>
                    <a:lstStyle/>
                    <a:p>
                      <a:pPr>
                        <a:lnSpc>
                          <a:spcPct val="115000"/>
                        </a:lnSpc>
                        <a:spcAft>
                          <a:spcPts val="0"/>
                        </a:spcAft>
                      </a:pPr>
                      <a:r>
                        <a:rPr lang="es-EC" sz="1200">
                          <a:solidFill>
                            <a:schemeClr val="tx1"/>
                          </a:solidFill>
                          <a:effectLst/>
                        </a:rPr>
                        <a:t>SI</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264</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68,93%</a:t>
                      </a:r>
                      <a:endParaRPr lang="es-ES" sz="1200">
                        <a:solidFill>
                          <a:schemeClr val="tx1"/>
                        </a:solidFill>
                        <a:effectLst/>
                        <a:latin typeface="Calibri"/>
                        <a:ea typeface="Calibri"/>
                        <a:cs typeface="Times New Roman"/>
                      </a:endParaRPr>
                    </a:p>
                  </a:txBody>
                  <a:tcPr marL="68580" marR="68580" marT="0" marB="0"/>
                </a:tc>
              </a:tr>
              <a:tr h="255686">
                <a:tc>
                  <a:txBody>
                    <a:bodyPr/>
                    <a:lstStyle/>
                    <a:p>
                      <a:pPr>
                        <a:lnSpc>
                          <a:spcPct val="115000"/>
                        </a:lnSpc>
                        <a:spcAft>
                          <a:spcPts val="0"/>
                        </a:spcAft>
                      </a:pPr>
                      <a:r>
                        <a:rPr lang="es-EC" sz="1200">
                          <a:solidFill>
                            <a:schemeClr val="tx1"/>
                          </a:solidFill>
                          <a:effectLst/>
                        </a:rPr>
                        <a:t>NO</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119</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31,07%</a:t>
                      </a:r>
                      <a:endParaRPr lang="es-ES" sz="1200">
                        <a:solidFill>
                          <a:schemeClr val="tx1"/>
                        </a:solidFill>
                        <a:effectLst/>
                        <a:latin typeface="Calibri"/>
                        <a:ea typeface="Calibri"/>
                        <a:cs typeface="Times New Roman"/>
                      </a:endParaRPr>
                    </a:p>
                  </a:txBody>
                  <a:tcPr marL="68580" marR="68580" marT="0" marB="0"/>
                </a:tc>
              </a:tr>
              <a:tr h="255686">
                <a:tc>
                  <a:txBody>
                    <a:bodyPr/>
                    <a:lstStyle/>
                    <a:p>
                      <a:pPr>
                        <a:lnSpc>
                          <a:spcPct val="115000"/>
                        </a:lnSpc>
                        <a:spcAft>
                          <a:spcPts val="0"/>
                        </a:spcAft>
                      </a:pPr>
                      <a:r>
                        <a:rPr lang="es-EC" sz="1200">
                          <a:solidFill>
                            <a:schemeClr val="tx1"/>
                          </a:solidFill>
                          <a:effectLst/>
                        </a:rPr>
                        <a:t>Total</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383</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solidFill>
                            <a:schemeClr val="tx1"/>
                          </a:solidFill>
                          <a:effectLst/>
                        </a:rPr>
                        <a:t>100,00%</a:t>
                      </a:r>
                      <a:endParaRPr lang="es-ES" sz="1200" dirty="0">
                        <a:solidFill>
                          <a:schemeClr val="tx1"/>
                        </a:solidFill>
                        <a:effectLst/>
                        <a:latin typeface="Calibri"/>
                        <a:ea typeface="Calibri"/>
                        <a:cs typeface="Times New Roman"/>
                      </a:endParaRPr>
                    </a:p>
                  </a:txBody>
                  <a:tcPr marL="68580" marR="68580" marT="0" marB="0"/>
                </a:tc>
              </a:tr>
            </a:tbl>
          </a:graphicData>
        </a:graphic>
      </p:graphicFrame>
      <p:graphicFrame>
        <p:nvGraphicFramePr>
          <p:cNvPr id="25" name="24 Tabla"/>
          <p:cNvGraphicFramePr>
            <a:graphicFrameLocks noGrp="1"/>
          </p:cNvGraphicFramePr>
          <p:nvPr>
            <p:extLst>
              <p:ext uri="{D42A27DB-BD31-4B8C-83A1-F6EECF244321}">
                <p14:modId xmlns:p14="http://schemas.microsoft.com/office/powerpoint/2010/main" val="2288954118"/>
              </p:ext>
            </p:extLst>
          </p:nvPr>
        </p:nvGraphicFramePr>
        <p:xfrm>
          <a:off x="3131840" y="2924944"/>
          <a:ext cx="3222943" cy="1261872"/>
        </p:xfrm>
        <a:graphic>
          <a:graphicData uri="http://schemas.openxmlformats.org/drawingml/2006/table">
            <a:tbl>
              <a:tblPr firstRow="1" firstCol="1" bandRow="1">
                <a:tableStyleId>{5C22544A-7EE6-4342-B048-85BDC9FD1C3A}</a:tableStyleId>
              </a:tblPr>
              <a:tblGrid>
                <a:gridCol w="1297623"/>
                <a:gridCol w="975360"/>
                <a:gridCol w="949960"/>
              </a:tblGrid>
              <a:tr h="184150">
                <a:tc>
                  <a:txBody>
                    <a:bodyPr/>
                    <a:lstStyle/>
                    <a:p>
                      <a:endParaRPr lang="es-ES" sz="1200" dirty="0">
                        <a:solidFill>
                          <a:schemeClr val="tx1"/>
                        </a:solidFill>
                        <a:effectLst/>
                        <a:latin typeface="Calibri"/>
                      </a:endParaRPr>
                    </a:p>
                  </a:txBody>
                  <a:tcPr marL="68580" marR="68580" marT="0" marB="0"/>
                </a:tc>
                <a:tc>
                  <a:txBody>
                    <a:bodyPr/>
                    <a:lstStyle/>
                    <a:p>
                      <a:pPr>
                        <a:lnSpc>
                          <a:spcPct val="115000"/>
                        </a:lnSpc>
                        <a:spcAft>
                          <a:spcPts val="0"/>
                        </a:spcAft>
                      </a:pPr>
                      <a:r>
                        <a:rPr lang="es-EC" sz="1200" dirty="0">
                          <a:solidFill>
                            <a:schemeClr val="tx1"/>
                          </a:solidFill>
                          <a:effectLst/>
                        </a:rPr>
                        <a:t>Frecuencia</a:t>
                      </a:r>
                      <a:endParaRPr lang="es-ES" sz="12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solidFill>
                            <a:schemeClr val="tx1"/>
                          </a:solidFill>
                          <a:effectLst/>
                        </a:rPr>
                        <a:t>Porcentaje</a:t>
                      </a:r>
                      <a:endParaRPr lang="es-ES" sz="1200" dirty="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18 a 25 años</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33</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12,50%</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26 a 35 años</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88</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33,33%</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36 a 50 años</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91</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34,47%</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Más de 50 años</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52</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19,70%</a:t>
                      </a:r>
                      <a:endParaRPr lang="es-ES" sz="1200">
                        <a:solidFill>
                          <a:schemeClr val="tx1"/>
                        </a:solidFill>
                        <a:effectLst/>
                        <a:latin typeface="Calibri"/>
                        <a:ea typeface="Calibri"/>
                        <a:cs typeface="Times New Roman"/>
                      </a:endParaRPr>
                    </a:p>
                  </a:txBody>
                  <a:tcPr marL="68580" marR="68580" marT="0" marB="0"/>
                </a:tc>
              </a:tr>
              <a:tr h="184150">
                <a:tc>
                  <a:txBody>
                    <a:bodyPr/>
                    <a:lstStyle/>
                    <a:p>
                      <a:endParaRPr lang="es-ES" sz="1200">
                        <a:solidFill>
                          <a:schemeClr val="tx1"/>
                        </a:solidFill>
                        <a:effectLst/>
                        <a:latin typeface="Calibri"/>
                      </a:endParaRPr>
                    </a:p>
                  </a:txBody>
                  <a:tcPr marL="68580" marR="68580" marT="0" marB="0"/>
                </a:tc>
                <a:tc>
                  <a:txBody>
                    <a:bodyPr/>
                    <a:lstStyle/>
                    <a:p>
                      <a:pPr algn="r">
                        <a:lnSpc>
                          <a:spcPct val="115000"/>
                        </a:lnSpc>
                        <a:spcAft>
                          <a:spcPts val="0"/>
                        </a:spcAft>
                      </a:pPr>
                      <a:r>
                        <a:rPr lang="es-EC" sz="1200">
                          <a:solidFill>
                            <a:schemeClr val="tx1"/>
                          </a:solidFill>
                          <a:effectLst/>
                        </a:rPr>
                        <a:t>264</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solidFill>
                            <a:schemeClr val="tx1"/>
                          </a:solidFill>
                          <a:effectLst/>
                        </a:rPr>
                        <a:t>100,00%</a:t>
                      </a:r>
                      <a:endParaRPr lang="es-ES" sz="1200" dirty="0">
                        <a:solidFill>
                          <a:schemeClr val="tx1"/>
                        </a:solidFill>
                        <a:effectLst/>
                        <a:latin typeface="Calibri"/>
                        <a:ea typeface="Calibri"/>
                        <a:cs typeface="Times New Roman"/>
                      </a:endParaRPr>
                    </a:p>
                  </a:txBody>
                  <a:tcPr marL="68580" marR="68580" marT="0" marB="0"/>
                </a:tc>
              </a:tr>
            </a:tbl>
          </a:graphicData>
        </a:graphic>
      </p:graphicFrame>
      <p:graphicFrame>
        <p:nvGraphicFramePr>
          <p:cNvPr id="26" name="25 Tabla"/>
          <p:cNvGraphicFramePr>
            <a:graphicFrameLocks noGrp="1"/>
          </p:cNvGraphicFramePr>
          <p:nvPr>
            <p:extLst>
              <p:ext uri="{D42A27DB-BD31-4B8C-83A1-F6EECF244321}">
                <p14:modId xmlns:p14="http://schemas.microsoft.com/office/powerpoint/2010/main" val="893172171"/>
              </p:ext>
            </p:extLst>
          </p:nvPr>
        </p:nvGraphicFramePr>
        <p:xfrm>
          <a:off x="3275856" y="4827257"/>
          <a:ext cx="2903220" cy="841248"/>
        </p:xfrm>
        <a:graphic>
          <a:graphicData uri="http://schemas.openxmlformats.org/drawingml/2006/table">
            <a:tbl>
              <a:tblPr firstRow="1" firstCol="1" bandRow="1">
                <a:tableStyleId>{5C22544A-7EE6-4342-B048-85BDC9FD1C3A}</a:tableStyleId>
              </a:tblPr>
              <a:tblGrid>
                <a:gridCol w="977900"/>
                <a:gridCol w="975360"/>
                <a:gridCol w="949960"/>
              </a:tblGrid>
              <a:tr h="184150">
                <a:tc>
                  <a:txBody>
                    <a:bodyPr/>
                    <a:lstStyle/>
                    <a:p>
                      <a:endParaRPr lang="es-ES" sz="1200">
                        <a:solidFill>
                          <a:schemeClr val="tx1"/>
                        </a:solidFill>
                        <a:effectLst/>
                        <a:latin typeface="Calibri"/>
                      </a:endParaRPr>
                    </a:p>
                  </a:txBody>
                  <a:tcPr marL="68580" marR="68580" marT="0" marB="0"/>
                </a:tc>
                <a:tc>
                  <a:txBody>
                    <a:bodyPr/>
                    <a:lstStyle/>
                    <a:p>
                      <a:pPr>
                        <a:lnSpc>
                          <a:spcPct val="115000"/>
                        </a:lnSpc>
                        <a:spcAft>
                          <a:spcPts val="0"/>
                        </a:spcAft>
                      </a:pPr>
                      <a:r>
                        <a:rPr lang="es-EC" sz="1200">
                          <a:solidFill>
                            <a:schemeClr val="tx1"/>
                          </a:solidFill>
                          <a:effectLst/>
                        </a:rPr>
                        <a:t>Frecuencia</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Porcentaje</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SI</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141</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53,41%</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NO</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123</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46,59%</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Total</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264</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solidFill>
                            <a:schemeClr val="tx1"/>
                          </a:solidFill>
                          <a:effectLst/>
                        </a:rPr>
                        <a:t>100,00%</a:t>
                      </a:r>
                      <a:endParaRPr lang="es-ES" sz="1200" dirty="0">
                        <a:solidFill>
                          <a:schemeClr val="tx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089167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isel"/>
          <p:cNvSpPr/>
          <p:nvPr/>
        </p:nvSpPr>
        <p:spPr>
          <a:xfrm>
            <a:off x="107504" y="116632"/>
            <a:ext cx="5040560" cy="720080"/>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400" b="1" dirty="0" smtClean="0">
                <a:latin typeface="Arial (Títulos)"/>
              </a:rPr>
              <a:t>Resultados de la encuesta</a:t>
            </a:r>
            <a:endParaRPr lang="es-ES" sz="2400" b="1" dirty="0">
              <a:latin typeface="Arial (Títulos)"/>
            </a:endParaRPr>
          </a:p>
        </p:txBody>
      </p:sp>
      <p:sp>
        <p:nvSpPr>
          <p:cNvPr id="4" name="3 CuadroTexto"/>
          <p:cNvSpPr txBox="1"/>
          <p:nvPr/>
        </p:nvSpPr>
        <p:spPr>
          <a:xfrm>
            <a:off x="179512" y="1414517"/>
            <a:ext cx="2232248" cy="646331"/>
          </a:xfrm>
          <a:prstGeom prst="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b="1" dirty="0" smtClean="0">
                <a:latin typeface="Arial" pitchFamily="34" charset="0"/>
                <a:cs typeface="Arial" pitchFamily="34" charset="0"/>
              </a:rPr>
              <a:t>¿Estado civil?</a:t>
            </a:r>
            <a:endParaRPr lang="es-ES" b="1" dirty="0">
              <a:latin typeface="Arial" pitchFamily="34" charset="0"/>
              <a:cs typeface="Arial" pitchFamily="34" charset="0"/>
            </a:endParaRPr>
          </a:p>
          <a:p>
            <a:pPr algn="just"/>
            <a:endParaRPr lang="es-ES" dirty="0">
              <a:latin typeface="Arial" pitchFamily="34" charset="0"/>
              <a:cs typeface="Arial" pitchFamily="34" charset="0"/>
            </a:endParaRPr>
          </a:p>
        </p:txBody>
      </p:sp>
      <p:sp>
        <p:nvSpPr>
          <p:cNvPr id="10" name="9 CuadroTexto"/>
          <p:cNvSpPr txBox="1"/>
          <p:nvPr/>
        </p:nvSpPr>
        <p:spPr>
          <a:xfrm>
            <a:off x="179512" y="3142709"/>
            <a:ext cx="2232248" cy="646331"/>
          </a:xfrm>
          <a:prstGeom prst="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b="1" dirty="0" smtClean="0">
                <a:latin typeface="Arial" pitchFamily="34" charset="0"/>
                <a:cs typeface="Arial" pitchFamily="34" charset="0"/>
              </a:rPr>
              <a:t>¿</a:t>
            </a:r>
            <a:r>
              <a:rPr lang="es-ES" b="1" dirty="0" err="1" smtClean="0">
                <a:latin typeface="Arial" pitchFamily="34" charset="0"/>
                <a:cs typeface="Arial" pitchFamily="34" charset="0"/>
              </a:rPr>
              <a:t>Ocupacion</a:t>
            </a:r>
            <a:r>
              <a:rPr lang="es-ES" b="1" dirty="0" smtClean="0">
                <a:latin typeface="Arial" pitchFamily="34" charset="0"/>
                <a:cs typeface="Arial" pitchFamily="34" charset="0"/>
              </a:rPr>
              <a:t>?</a:t>
            </a:r>
            <a:endParaRPr lang="es-ES" b="1" dirty="0">
              <a:latin typeface="Arial" pitchFamily="34" charset="0"/>
              <a:cs typeface="Arial" pitchFamily="34" charset="0"/>
            </a:endParaRPr>
          </a:p>
          <a:p>
            <a:pPr algn="just"/>
            <a:endParaRPr lang="es-ES" dirty="0">
              <a:latin typeface="Arial" pitchFamily="34" charset="0"/>
              <a:cs typeface="Arial" pitchFamily="34" charset="0"/>
            </a:endParaRPr>
          </a:p>
        </p:txBody>
      </p:sp>
      <p:sp>
        <p:nvSpPr>
          <p:cNvPr id="14" name="13 CuadroTexto"/>
          <p:cNvSpPr txBox="1"/>
          <p:nvPr/>
        </p:nvSpPr>
        <p:spPr>
          <a:xfrm>
            <a:off x="179512" y="4768958"/>
            <a:ext cx="2232248" cy="923330"/>
          </a:xfrm>
          <a:prstGeom prst="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b="1" dirty="0" smtClean="0">
                <a:latin typeface="Arial" pitchFamily="34" charset="0"/>
                <a:cs typeface="Arial" pitchFamily="34" charset="0"/>
              </a:rPr>
              <a:t>¿</a:t>
            </a:r>
            <a:r>
              <a:rPr lang="es-EC" dirty="0"/>
              <a:t>Qué marca de vehículo posee</a:t>
            </a:r>
            <a:r>
              <a:rPr lang="es-ES" b="1" dirty="0" smtClean="0">
                <a:latin typeface="Arial" pitchFamily="34" charset="0"/>
                <a:cs typeface="Arial" pitchFamily="34" charset="0"/>
              </a:rPr>
              <a:t>?</a:t>
            </a:r>
            <a:endParaRPr lang="es-ES" b="1" dirty="0">
              <a:latin typeface="Arial" pitchFamily="34" charset="0"/>
              <a:cs typeface="Arial" pitchFamily="34" charset="0"/>
            </a:endParaRPr>
          </a:p>
          <a:p>
            <a:pPr algn="just"/>
            <a:endParaRPr lang="es-ES" dirty="0">
              <a:latin typeface="Arial" pitchFamily="34" charset="0"/>
              <a:cs typeface="Arial" pitchFamily="34" charset="0"/>
            </a:endParaRPr>
          </a:p>
        </p:txBody>
      </p:sp>
      <p:graphicFrame>
        <p:nvGraphicFramePr>
          <p:cNvPr id="18" name="Chart 55">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o="urn:schemas-microsoft-com:office:office" xmlns:v="urn:schemas-microsoft-com:vml" xmlns:w10="urn:schemas-microsoft-com:office:word" xmlns:w="http://schemas.openxmlformats.org/wordprocessingml/2006/main" xmlns:w15="http://schemas.microsoft.com/office/word/2012/wordml"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9D1EEE7B-A34F-427A-A835-340DEA846782}"/>
              </a:ext>
            </a:extLst>
          </p:cNvPr>
          <p:cNvGraphicFramePr/>
          <p:nvPr>
            <p:extLst>
              <p:ext uri="{D42A27DB-BD31-4B8C-83A1-F6EECF244321}">
                <p14:modId xmlns:p14="http://schemas.microsoft.com/office/powerpoint/2010/main" val="1410912865"/>
              </p:ext>
            </p:extLst>
          </p:nvPr>
        </p:nvGraphicFramePr>
        <p:xfrm>
          <a:off x="7131249" y="1115339"/>
          <a:ext cx="1715616" cy="10614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57">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o="urn:schemas-microsoft-com:office:office" xmlns:v="urn:schemas-microsoft-com:vml" xmlns:w10="urn:schemas-microsoft-com:office:word" xmlns:w="http://schemas.openxmlformats.org/wordprocessingml/2006/main" xmlns:w15="http://schemas.microsoft.com/office/word/2012/wordml"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06B2CF3B-5787-4A58-A661-052548CCDA94}"/>
              </a:ext>
            </a:extLst>
          </p:cNvPr>
          <p:cNvGraphicFramePr/>
          <p:nvPr>
            <p:extLst>
              <p:ext uri="{D42A27DB-BD31-4B8C-83A1-F6EECF244321}">
                <p14:modId xmlns:p14="http://schemas.microsoft.com/office/powerpoint/2010/main" val="78559751"/>
              </p:ext>
            </p:extLst>
          </p:nvPr>
        </p:nvGraphicFramePr>
        <p:xfrm>
          <a:off x="7118511" y="2641227"/>
          <a:ext cx="1703040" cy="12858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59">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o="urn:schemas-microsoft-com:office:office" xmlns:v="urn:schemas-microsoft-com:vml" xmlns:w10="urn:schemas-microsoft-com:office:word" xmlns:w="http://schemas.openxmlformats.org/wordprocessingml/2006/main" xmlns:w15="http://schemas.microsoft.com/office/word/2012/wordml"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07458D2D-16FD-4734-B7BA-CC0987D2DD29}"/>
              </a:ext>
            </a:extLst>
          </p:cNvPr>
          <p:cNvGraphicFramePr/>
          <p:nvPr>
            <p:extLst>
              <p:ext uri="{D42A27DB-BD31-4B8C-83A1-F6EECF244321}">
                <p14:modId xmlns:p14="http://schemas.microsoft.com/office/powerpoint/2010/main" val="3594961905"/>
              </p:ext>
            </p:extLst>
          </p:nvPr>
        </p:nvGraphicFramePr>
        <p:xfrm>
          <a:off x="7130008" y="4578662"/>
          <a:ext cx="1834480" cy="1140767"/>
        </p:xfrm>
        <a:graphic>
          <a:graphicData uri="http://schemas.openxmlformats.org/drawingml/2006/chart">
            <c:chart xmlns:c="http://schemas.openxmlformats.org/drawingml/2006/chart" xmlns:r="http://schemas.openxmlformats.org/officeDocument/2006/relationships" r:id="rId4"/>
          </a:graphicData>
        </a:graphic>
      </p:graphicFrame>
      <p:pic>
        <p:nvPicPr>
          <p:cNvPr id="21" name="Picture 27" descr="gif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92524" y="1480603"/>
            <a:ext cx="495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7" descr="gif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28142" y="3192016"/>
            <a:ext cx="495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7" descr="gif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98803" y="1480603"/>
            <a:ext cx="495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7" descr="gif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98803" y="3192016"/>
            <a:ext cx="495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7" descr="gif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98431" y="5040123"/>
            <a:ext cx="495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gif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92524" y="5040123"/>
            <a:ext cx="495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Tabla"/>
          <p:cNvGraphicFramePr>
            <a:graphicFrameLocks noGrp="1"/>
          </p:cNvGraphicFramePr>
          <p:nvPr>
            <p:extLst>
              <p:ext uri="{D42A27DB-BD31-4B8C-83A1-F6EECF244321}">
                <p14:modId xmlns:p14="http://schemas.microsoft.com/office/powerpoint/2010/main" val="1305724833"/>
              </p:ext>
            </p:extLst>
          </p:nvPr>
        </p:nvGraphicFramePr>
        <p:xfrm>
          <a:off x="3171869" y="1120113"/>
          <a:ext cx="3056315" cy="1156716"/>
        </p:xfrm>
        <a:graphic>
          <a:graphicData uri="http://schemas.openxmlformats.org/drawingml/2006/table">
            <a:tbl>
              <a:tblPr firstRow="1" firstCol="1" bandRow="1">
                <a:tableStyleId>{5C22544A-7EE6-4342-B048-85BDC9FD1C3A}</a:tableStyleId>
              </a:tblPr>
              <a:tblGrid>
                <a:gridCol w="1079648"/>
                <a:gridCol w="1001479"/>
                <a:gridCol w="975188"/>
              </a:tblGrid>
              <a:tr h="184150">
                <a:tc>
                  <a:txBody>
                    <a:bodyPr/>
                    <a:lstStyle/>
                    <a:p>
                      <a:endParaRPr lang="es-ES" sz="1100">
                        <a:solidFill>
                          <a:schemeClr val="tx1"/>
                        </a:solidFill>
                        <a:effectLst/>
                        <a:latin typeface="Calibri"/>
                      </a:endParaRPr>
                    </a:p>
                  </a:txBody>
                  <a:tcPr marL="68580" marR="68580" marT="0" marB="0"/>
                </a:tc>
                <a:tc>
                  <a:txBody>
                    <a:bodyPr/>
                    <a:lstStyle/>
                    <a:p>
                      <a:pPr>
                        <a:lnSpc>
                          <a:spcPct val="115000"/>
                        </a:lnSpc>
                        <a:spcAft>
                          <a:spcPts val="0"/>
                        </a:spcAft>
                      </a:pPr>
                      <a:r>
                        <a:rPr lang="es-EC" sz="1100">
                          <a:solidFill>
                            <a:schemeClr val="tx1"/>
                          </a:solidFill>
                          <a:effectLst/>
                        </a:rPr>
                        <a:t>Frecuencia</a:t>
                      </a:r>
                      <a:endParaRPr lang="es-ES"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100">
                          <a:solidFill>
                            <a:schemeClr val="tx1"/>
                          </a:solidFill>
                          <a:effectLst/>
                        </a:rPr>
                        <a:t>Porcentaje</a:t>
                      </a:r>
                      <a:endParaRPr lang="es-ES" sz="11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Soltero/a</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98</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37,12%</a:t>
                      </a:r>
                      <a:endParaRPr lang="es-ES" sz="11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Casado/a</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125</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47,35%</a:t>
                      </a:r>
                      <a:endParaRPr lang="es-ES" sz="11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Viudo/a</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22</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8,33%</a:t>
                      </a:r>
                      <a:endParaRPr lang="es-ES" sz="11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Divorciado/a</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19</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7,20%</a:t>
                      </a:r>
                      <a:endParaRPr lang="es-ES" sz="1100">
                        <a:solidFill>
                          <a:schemeClr val="tx1"/>
                        </a:solidFill>
                        <a:effectLst/>
                        <a:latin typeface="Calibri"/>
                        <a:ea typeface="Calibri"/>
                        <a:cs typeface="Times New Roman"/>
                      </a:endParaRPr>
                    </a:p>
                  </a:txBody>
                  <a:tcPr marL="68580" marR="68580" marT="0" marB="0"/>
                </a:tc>
              </a:tr>
              <a:tr h="184150">
                <a:tc>
                  <a:txBody>
                    <a:bodyPr/>
                    <a:lstStyle/>
                    <a:p>
                      <a:endParaRPr lang="es-ES" sz="1100">
                        <a:solidFill>
                          <a:schemeClr val="tx1"/>
                        </a:solidFill>
                        <a:effectLst/>
                        <a:latin typeface="Calibri"/>
                      </a:endParaRPr>
                    </a:p>
                  </a:txBody>
                  <a:tcPr marL="68580" marR="68580" marT="0" marB="0"/>
                </a:tc>
                <a:tc>
                  <a:txBody>
                    <a:bodyPr/>
                    <a:lstStyle/>
                    <a:p>
                      <a:pPr algn="r">
                        <a:lnSpc>
                          <a:spcPct val="115000"/>
                        </a:lnSpc>
                        <a:spcAft>
                          <a:spcPts val="0"/>
                        </a:spcAft>
                      </a:pPr>
                      <a:r>
                        <a:rPr lang="es-EC" sz="1100">
                          <a:solidFill>
                            <a:schemeClr val="tx1"/>
                          </a:solidFill>
                          <a:effectLst/>
                        </a:rPr>
                        <a:t>264</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dirty="0">
                          <a:solidFill>
                            <a:schemeClr val="tx1"/>
                          </a:solidFill>
                          <a:effectLst/>
                        </a:rPr>
                        <a:t>100,00%</a:t>
                      </a:r>
                      <a:endParaRPr lang="es-ES" sz="1100" dirty="0">
                        <a:solidFill>
                          <a:schemeClr val="tx1"/>
                        </a:solidFill>
                        <a:effectLst/>
                        <a:latin typeface="Calibri"/>
                        <a:ea typeface="Calibri"/>
                        <a:cs typeface="Times New Roman"/>
                      </a:endParaRPr>
                    </a:p>
                  </a:txBody>
                  <a:tcPr marL="68580" marR="68580" marT="0" marB="0"/>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4180600647"/>
              </p:ext>
            </p:extLst>
          </p:nvPr>
        </p:nvGraphicFramePr>
        <p:xfrm>
          <a:off x="3200717" y="2564904"/>
          <a:ext cx="3029268" cy="1735074"/>
        </p:xfrm>
        <a:graphic>
          <a:graphicData uri="http://schemas.openxmlformats.org/drawingml/2006/table">
            <a:tbl>
              <a:tblPr firstRow="1" firstCol="1" bandRow="1">
                <a:tableStyleId>{5C22544A-7EE6-4342-B048-85BDC9FD1C3A}</a:tableStyleId>
              </a:tblPr>
              <a:tblGrid>
                <a:gridCol w="1238885"/>
                <a:gridCol w="907098"/>
                <a:gridCol w="883285"/>
              </a:tblGrid>
              <a:tr h="184150">
                <a:tc>
                  <a:txBody>
                    <a:bodyPr/>
                    <a:lstStyle/>
                    <a:p>
                      <a:endParaRPr lang="es-ES" sz="1100" dirty="0">
                        <a:solidFill>
                          <a:schemeClr val="tx1"/>
                        </a:solidFill>
                        <a:effectLst/>
                        <a:latin typeface="Calibri"/>
                      </a:endParaRPr>
                    </a:p>
                  </a:txBody>
                  <a:tcPr marL="68580" marR="68580" marT="0" marB="0"/>
                </a:tc>
                <a:tc>
                  <a:txBody>
                    <a:bodyPr/>
                    <a:lstStyle/>
                    <a:p>
                      <a:pPr>
                        <a:lnSpc>
                          <a:spcPct val="115000"/>
                        </a:lnSpc>
                        <a:spcAft>
                          <a:spcPts val="0"/>
                        </a:spcAft>
                      </a:pPr>
                      <a:r>
                        <a:rPr lang="es-EC" sz="1100">
                          <a:solidFill>
                            <a:schemeClr val="tx1"/>
                          </a:solidFill>
                          <a:effectLst/>
                        </a:rPr>
                        <a:t>Frecuencia</a:t>
                      </a:r>
                      <a:endParaRPr lang="es-ES"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100">
                          <a:solidFill>
                            <a:schemeClr val="tx1"/>
                          </a:solidFill>
                          <a:effectLst/>
                        </a:rPr>
                        <a:t>Porcentaje</a:t>
                      </a:r>
                      <a:endParaRPr lang="es-ES" sz="11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Empleado público</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108</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40,91%</a:t>
                      </a:r>
                      <a:endParaRPr lang="es-ES" sz="11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Empleado privado</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85</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32,20%</a:t>
                      </a:r>
                      <a:endParaRPr lang="es-ES" sz="11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Estudiante</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32</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12,12%</a:t>
                      </a:r>
                      <a:endParaRPr lang="es-ES" sz="11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No trabaja </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12</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4,55%</a:t>
                      </a:r>
                      <a:endParaRPr lang="es-ES" sz="11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Otro</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27</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10,23%</a:t>
                      </a:r>
                      <a:endParaRPr lang="es-ES" sz="1100">
                        <a:solidFill>
                          <a:schemeClr val="tx1"/>
                        </a:solidFill>
                        <a:effectLst/>
                        <a:latin typeface="Calibri"/>
                        <a:ea typeface="Calibri"/>
                        <a:cs typeface="Times New Roman"/>
                      </a:endParaRPr>
                    </a:p>
                  </a:txBody>
                  <a:tcPr marL="68580" marR="68580" marT="0" marB="0"/>
                </a:tc>
              </a:tr>
              <a:tr h="184150">
                <a:tc>
                  <a:txBody>
                    <a:bodyPr/>
                    <a:lstStyle/>
                    <a:p>
                      <a:endParaRPr lang="es-ES" sz="1100">
                        <a:solidFill>
                          <a:schemeClr val="tx1"/>
                        </a:solidFill>
                        <a:effectLst/>
                        <a:latin typeface="Calibri"/>
                      </a:endParaRPr>
                    </a:p>
                  </a:txBody>
                  <a:tcPr marL="68580" marR="68580" marT="0" marB="0"/>
                </a:tc>
                <a:tc>
                  <a:txBody>
                    <a:bodyPr/>
                    <a:lstStyle/>
                    <a:p>
                      <a:pPr algn="r">
                        <a:lnSpc>
                          <a:spcPct val="115000"/>
                        </a:lnSpc>
                        <a:spcAft>
                          <a:spcPts val="0"/>
                        </a:spcAft>
                      </a:pPr>
                      <a:r>
                        <a:rPr lang="es-EC" sz="1100">
                          <a:solidFill>
                            <a:schemeClr val="tx1"/>
                          </a:solidFill>
                          <a:effectLst/>
                        </a:rPr>
                        <a:t>264</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dirty="0">
                          <a:solidFill>
                            <a:schemeClr val="tx1"/>
                          </a:solidFill>
                          <a:effectLst/>
                        </a:rPr>
                        <a:t>100.00%</a:t>
                      </a:r>
                      <a:endParaRPr lang="es-ES" sz="1100" dirty="0">
                        <a:solidFill>
                          <a:schemeClr val="tx1"/>
                        </a:solidFill>
                        <a:effectLst/>
                        <a:latin typeface="Calibri"/>
                        <a:ea typeface="Calibri"/>
                        <a:cs typeface="Times New Roman"/>
                      </a:endParaRPr>
                    </a:p>
                  </a:txBody>
                  <a:tcPr marL="68580" marR="68580" marT="0" marB="0"/>
                </a:tc>
              </a:tr>
            </a:tbl>
          </a:graphicData>
        </a:graphic>
      </p:graphicFrame>
      <p:graphicFrame>
        <p:nvGraphicFramePr>
          <p:cNvPr id="29" name="28 Tabla"/>
          <p:cNvGraphicFramePr>
            <a:graphicFrameLocks noGrp="1"/>
          </p:cNvGraphicFramePr>
          <p:nvPr>
            <p:extLst>
              <p:ext uri="{D42A27DB-BD31-4B8C-83A1-F6EECF244321}">
                <p14:modId xmlns:p14="http://schemas.microsoft.com/office/powerpoint/2010/main" val="2350126754"/>
              </p:ext>
            </p:extLst>
          </p:nvPr>
        </p:nvGraphicFramePr>
        <p:xfrm>
          <a:off x="3203848" y="4437112"/>
          <a:ext cx="3024336" cy="1682496"/>
        </p:xfrm>
        <a:graphic>
          <a:graphicData uri="http://schemas.openxmlformats.org/drawingml/2006/table">
            <a:tbl>
              <a:tblPr firstRow="1" firstCol="1" bandRow="1">
                <a:tableStyleId>{5C22544A-7EE6-4342-B048-85BDC9FD1C3A}</a:tableStyleId>
              </a:tblPr>
              <a:tblGrid>
                <a:gridCol w="944076"/>
                <a:gridCol w="1053852"/>
                <a:gridCol w="1026408"/>
              </a:tblGrid>
              <a:tr h="184150">
                <a:tc>
                  <a:txBody>
                    <a:bodyPr/>
                    <a:lstStyle/>
                    <a:p>
                      <a:endParaRPr lang="es-ES" sz="1200">
                        <a:solidFill>
                          <a:schemeClr val="tx1"/>
                        </a:solidFill>
                        <a:effectLst/>
                        <a:latin typeface="Calibri"/>
                      </a:endParaRPr>
                    </a:p>
                  </a:txBody>
                  <a:tcPr marL="68580" marR="68580" marT="0" marB="0"/>
                </a:tc>
                <a:tc>
                  <a:txBody>
                    <a:bodyPr/>
                    <a:lstStyle/>
                    <a:p>
                      <a:pPr>
                        <a:lnSpc>
                          <a:spcPct val="115000"/>
                        </a:lnSpc>
                        <a:spcAft>
                          <a:spcPts val="0"/>
                        </a:spcAft>
                      </a:pPr>
                      <a:r>
                        <a:rPr lang="es-EC" sz="1200">
                          <a:solidFill>
                            <a:schemeClr val="tx1"/>
                          </a:solidFill>
                          <a:effectLst/>
                        </a:rPr>
                        <a:t>Frecuencia</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Porcentaje</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Chevrolet</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139</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52,65%</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KIA</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28</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10,61%</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HYUNDAI</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24</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9,09%</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Nissan</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18</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6,82%</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Mazda </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14</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5,30%</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Otra</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41</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15,53%</a:t>
                      </a:r>
                      <a:endParaRPr lang="es-ES" sz="1200">
                        <a:solidFill>
                          <a:schemeClr val="tx1"/>
                        </a:solidFill>
                        <a:effectLst/>
                        <a:latin typeface="Calibri"/>
                        <a:ea typeface="Calibri"/>
                        <a:cs typeface="Times New Roman"/>
                      </a:endParaRPr>
                    </a:p>
                  </a:txBody>
                  <a:tcPr marL="68580" marR="68580" marT="0" marB="0"/>
                </a:tc>
              </a:tr>
              <a:tr h="184150">
                <a:tc>
                  <a:txBody>
                    <a:bodyPr/>
                    <a:lstStyle/>
                    <a:p>
                      <a:endParaRPr lang="es-ES" sz="1200">
                        <a:solidFill>
                          <a:schemeClr val="tx1"/>
                        </a:solidFill>
                        <a:effectLst/>
                        <a:latin typeface="Calibri"/>
                      </a:endParaRPr>
                    </a:p>
                  </a:txBody>
                  <a:tcPr marL="68580" marR="68580" marT="0" marB="0"/>
                </a:tc>
                <a:tc>
                  <a:txBody>
                    <a:bodyPr/>
                    <a:lstStyle/>
                    <a:p>
                      <a:pPr algn="r">
                        <a:lnSpc>
                          <a:spcPct val="115000"/>
                        </a:lnSpc>
                        <a:spcAft>
                          <a:spcPts val="0"/>
                        </a:spcAft>
                      </a:pPr>
                      <a:r>
                        <a:rPr lang="es-EC" sz="1200">
                          <a:solidFill>
                            <a:schemeClr val="tx1"/>
                          </a:solidFill>
                          <a:effectLst/>
                        </a:rPr>
                        <a:t>264</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solidFill>
                            <a:schemeClr val="tx1"/>
                          </a:solidFill>
                          <a:effectLst/>
                        </a:rPr>
                        <a:t>100,00%</a:t>
                      </a:r>
                      <a:endParaRPr lang="es-ES" sz="1200" dirty="0">
                        <a:solidFill>
                          <a:schemeClr val="tx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581842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isel"/>
          <p:cNvSpPr/>
          <p:nvPr/>
        </p:nvSpPr>
        <p:spPr>
          <a:xfrm>
            <a:off x="107504" y="116632"/>
            <a:ext cx="5040560" cy="720080"/>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400" b="1" dirty="0" smtClean="0">
                <a:latin typeface="Arial (Títulos)"/>
              </a:rPr>
              <a:t>Resultados de la encuesta</a:t>
            </a:r>
            <a:endParaRPr lang="es-ES" sz="2400" b="1" dirty="0">
              <a:latin typeface="Arial (Títulos)"/>
            </a:endParaRPr>
          </a:p>
        </p:txBody>
      </p:sp>
      <p:sp>
        <p:nvSpPr>
          <p:cNvPr id="4" name="3 CuadroTexto"/>
          <p:cNvSpPr txBox="1"/>
          <p:nvPr/>
        </p:nvSpPr>
        <p:spPr>
          <a:xfrm>
            <a:off x="179512" y="1209526"/>
            <a:ext cx="2232248" cy="923330"/>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b="1" dirty="0">
                <a:latin typeface="Arial" pitchFamily="34" charset="0"/>
                <a:cs typeface="Arial" pitchFamily="34" charset="0"/>
              </a:rPr>
              <a:t>¿Qué uso tiene su vehículo?</a:t>
            </a:r>
          </a:p>
          <a:p>
            <a:pPr algn="just"/>
            <a:endParaRPr lang="es-ES" dirty="0">
              <a:latin typeface="Arial" pitchFamily="34" charset="0"/>
              <a:cs typeface="Arial" pitchFamily="34" charset="0"/>
            </a:endParaRPr>
          </a:p>
        </p:txBody>
      </p:sp>
      <p:sp>
        <p:nvSpPr>
          <p:cNvPr id="10" name="9 CuadroTexto"/>
          <p:cNvSpPr txBox="1"/>
          <p:nvPr/>
        </p:nvSpPr>
        <p:spPr>
          <a:xfrm>
            <a:off x="179512" y="2924944"/>
            <a:ext cx="2232248" cy="923330"/>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b="1" dirty="0" smtClean="0">
                <a:latin typeface="Arial" pitchFamily="34" charset="0"/>
                <a:cs typeface="Arial" pitchFamily="34" charset="0"/>
              </a:rPr>
              <a:t>¿</a:t>
            </a:r>
            <a:r>
              <a:rPr lang="es-EC" b="1" dirty="0"/>
              <a:t>De qué año es su vehículo</a:t>
            </a:r>
            <a:r>
              <a:rPr lang="es-ES" b="1" dirty="0" smtClean="0">
                <a:latin typeface="Arial" pitchFamily="34" charset="0"/>
                <a:cs typeface="Arial" pitchFamily="34" charset="0"/>
              </a:rPr>
              <a:t>?</a:t>
            </a:r>
            <a:endParaRPr lang="es-ES" b="1" dirty="0">
              <a:latin typeface="Arial" pitchFamily="34" charset="0"/>
              <a:cs typeface="Arial" pitchFamily="34" charset="0"/>
            </a:endParaRPr>
          </a:p>
          <a:p>
            <a:pPr algn="just"/>
            <a:endParaRPr lang="es-ES" dirty="0">
              <a:latin typeface="Arial" pitchFamily="34" charset="0"/>
              <a:cs typeface="Arial" pitchFamily="34" charset="0"/>
            </a:endParaRPr>
          </a:p>
        </p:txBody>
      </p:sp>
      <p:sp>
        <p:nvSpPr>
          <p:cNvPr id="14" name="13 CuadroTexto"/>
          <p:cNvSpPr txBox="1"/>
          <p:nvPr/>
        </p:nvSpPr>
        <p:spPr>
          <a:xfrm>
            <a:off x="179512" y="4597677"/>
            <a:ext cx="2232248" cy="1200329"/>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b="1" dirty="0" smtClean="0">
                <a:latin typeface="Arial" pitchFamily="34" charset="0"/>
                <a:cs typeface="Arial" pitchFamily="34" charset="0"/>
              </a:rPr>
              <a:t>¿</a:t>
            </a:r>
            <a:r>
              <a:rPr lang="es-EC" b="1" dirty="0"/>
              <a:t> En qué valor compró su vehículo</a:t>
            </a:r>
            <a:r>
              <a:rPr lang="es-ES" b="1" dirty="0" smtClean="0">
                <a:latin typeface="Arial" pitchFamily="34" charset="0"/>
                <a:cs typeface="Arial" pitchFamily="34" charset="0"/>
              </a:rPr>
              <a:t>?</a:t>
            </a:r>
            <a:endParaRPr lang="es-ES" b="1" dirty="0">
              <a:latin typeface="Arial" pitchFamily="34" charset="0"/>
              <a:cs typeface="Arial" pitchFamily="34" charset="0"/>
            </a:endParaRPr>
          </a:p>
          <a:p>
            <a:pPr algn="just"/>
            <a:endParaRPr lang="es-ES" dirty="0">
              <a:latin typeface="Arial" pitchFamily="34" charset="0"/>
              <a:cs typeface="Arial" pitchFamily="34" charset="0"/>
            </a:endParaRPr>
          </a:p>
        </p:txBody>
      </p:sp>
      <p:pic>
        <p:nvPicPr>
          <p:cNvPr id="18" name="Picture 11" descr="00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41320">
            <a:off x="2515496" y="1604626"/>
            <a:ext cx="381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descr="00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41320">
            <a:off x="6739152" y="1544283"/>
            <a:ext cx="381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 name="Chart 61">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o="urn:schemas-microsoft-com:office:office" xmlns:v="urn:schemas-microsoft-com:vml" xmlns:w10="urn:schemas-microsoft-com:office:word" xmlns:w="http://schemas.openxmlformats.org/wordprocessingml/2006/main" xmlns:w15="http://schemas.microsoft.com/office/word/2012/wordml"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E19B66B7-3725-4E7A-A652-3A55DC15A4EE}"/>
              </a:ext>
            </a:extLst>
          </p:cNvPr>
          <p:cNvGraphicFramePr/>
          <p:nvPr>
            <p:extLst>
              <p:ext uri="{D42A27DB-BD31-4B8C-83A1-F6EECF244321}">
                <p14:modId xmlns:p14="http://schemas.microsoft.com/office/powerpoint/2010/main" val="396389740"/>
              </p:ext>
            </p:extLst>
          </p:nvPr>
        </p:nvGraphicFramePr>
        <p:xfrm>
          <a:off x="7189599" y="1124744"/>
          <a:ext cx="1728192" cy="11555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63">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o="urn:schemas-microsoft-com:office:office" xmlns:v="urn:schemas-microsoft-com:vml" xmlns:w10="urn:schemas-microsoft-com:office:word" xmlns:w="http://schemas.openxmlformats.org/wordprocessingml/2006/main" xmlns:w15="http://schemas.microsoft.com/office/word/2012/wordml"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1C902A41-342D-4409-B651-4502669C5FBE}"/>
              </a:ext>
            </a:extLst>
          </p:cNvPr>
          <p:cNvGraphicFramePr/>
          <p:nvPr>
            <p:extLst>
              <p:ext uri="{D42A27DB-BD31-4B8C-83A1-F6EECF244321}">
                <p14:modId xmlns:p14="http://schemas.microsoft.com/office/powerpoint/2010/main" val="1694785170"/>
              </p:ext>
            </p:extLst>
          </p:nvPr>
        </p:nvGraphicFramePr>
        <p:xfrm>
          <a:off x="7186120" y="2649497"/>
          <a:ext cx="1721988" cy="12458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65">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o="urn:schemas-microsoft-com:office:office" xmlns:v="urn:schemas-microsoft-com:vml" xmlns:w10="urn:schemas-microsoft-com:office:word" xmlns:w="http://schemas.openxmlformats.org/wordprocessingml/2006/main" xmlns:w15="http://schemas.microsoft.com/office/word/2012/wordml"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C87EBB82-61B9-43FA-BE97-2ED6954412D8}"/>
              </a:ext>
            </a:extLst>
          </p:cNvPr>
          <p:cNvGraphicFramePr/>
          <p:nvPr>
            <p:extLst>
              <p:ext uri="{D42A27DB-BD31-4B8C-83A1-F6EECF244321}">
                <p14:modId xmlns:p14="http://schemas.microsoft.com/office/powerpoint/2010/main" val="3127491110"/>
              </p:ext>
            </p:extLst>
          </p:nvPr>
        </p:nvGraphicFramePr>
        <p:xfrm>
          <a:off x="7170492" y="4402594"/>
          <a:ext cx="1721988" cy="1395412"/>
        </p:xfrm>
        <a:graphic>
          <a:graphicData uri="http://schemas.openxmlformats.org/drawingml/2006/chart">
            <c:chart xmlns:c="http://schemas.openxmlformats.org/drawingml/2006/chart" xmlns:r="http://schemas.openxmlformats.org/officeDocument/2006/relationships" r:id="rId5"/>
          </a:graphicData>
        </a:graphic>
      </p:graphicFrame>
      <p:pic>
        <p:nvPicPr>
          <p:cNvPr id="26" name="Picture 11" descr="00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41320">
            <a:off x="6751560" y="2986693"/>
            <a:ext cx="381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1" descr="00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41320">
            <a:off x="2515495" y="3058701"/>
            <a:ext cx="381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1" descr="00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41320">
            <a:off x="2529527" y="4912090"/>
            <a:ext cx="381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1" descr="00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41320">
            <a:off x="6667144" y="4930909"/>
            <a:ext cx="381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Tabla"/>
          <p:cNvGraphicFramePr>
            <a:graphicFrameLocks noGrp="1"/>
          </p:cNvGraphicFramePr>
          <p:nvPr>
            <p:extLst>
              <p:ext uri="{D42A27DB-BD31-4B8C-83A1-F6EECF244321}">
                <p14:modId xmlns:p14="http://schemas.microsoft.com/office/powerpoint/2010/main" val="2901769392"/>
              </p:ext>
            </p:extLst>
          </p:nvPr>
        </p:nvGraphicFramePr>
        <p:xfrm>
          <a:off x="3087012" y="1209526"/>
          <a:ext cx="3125216" cy="1067348"/>
        </p:xfrm>
        <a:graphic>
          <a:graphicData uri="http://schemas.openxmlformats.org/drawingml/2006/table">
            <a:tbl>
              <a:tblPr firstRow="1" firstCol="1" bandRow="1">
                <a:tableStyleId>{5C22544A-7EE6-4342-B048-85BDC9FD1C3A}</a:tableStyleId>
              </a:tblPr>
              <a:tblGrid>
                <a:gridCol w="1199896"/>
                <a:gridCol w="975360"/>
                <a:gridCol w="949960"/>
              </a:tblGrid>
              <a:tr h="266837">
                <a:tc>
                  <a:txBody>
                    <a:bodyPr/>
                    <a:lstStyle/>
                    <a:p>
                      <a:endParaRPr lang="es-ES" sz="1200">
                        <a:solidFill>
                          <a:schemeClr val="tx1"/>
                        </a:solidFill>
                        <a:effectLst/>
                        <a:latin typeface="Calibri"/>
                      </a:endParaRPr>
                    </a:p>
                  </a:txBody>
                  <a:tcPr marL="68580" marR="68580" marT="0" marB="0"/>
                </a:tc>
                <a:tc>
                  <a:txBody>
                    <a:bodyPr/>
                    <a:lstStyle/>
                    <a:p>
                      <a:pPr>
                        <a:lnSpc>
                          <a:spcPct val="115000"/>
                        </a:lnSpc>
                        <a:spcAft>
                          <a:spcPts val="0"/>
                        </a:spcAft>
                      </a:pPr>
                      <a:r>
                        <a:rPr lang="es-EC" sz="1200">
                          <a:solidFill>
                            <a:schemeClr val="tx1"/>
                          </a:solidFill>
                          <a:effectLst/>
                        </a:rPr>
                        <a:t>Frecuencia</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Porcentaje</a:t>
                      </a:r>
                      <a:endParaRPr lang="es-ES" sz="1200">
                        <a:solidFill>
                          <a:schemeClr val="tx1"/>
                        </a:solidFill>
                        <a:effectLst/>
                        <a:latin typeface="Calibri"/>
                        <a:ea typeface="Calibri"/>
                        <a:cs typeface="Times New Roman"/>
                      </a:endParaRPr>
                    </a:p>
                  </a:txBody>
                  <a:tcPr marL="68580" marR="68580" marT="0" marB="0"/>
                </a:tc>
              </a:tr>
              <a:tr h="266837">
                <a:tc>
                  <a:txBody>
                    <a:bodyPr/>
                    <a:lstStyle/>
                    <a:p>
                      <a:pPr>
                        <a:lnSpc>
                          <a:spcPct val="115000"/>
                        </a:lnSpc>
                        <a:spcAft>
                          <a:spcPts val="0"/>
                        </a:spcAft>
                      </a:pPr>
                      <a:r>
                        <a:rPr lang="es-EC" sz="1200">
                          <a:solidFill>
                            <a:schemeClr val="tx1"/>
                          </a:solidFill>
                          <a:effectLst/>
                        </a:rPr>
                        <a:t>PARTICULAR</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237</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89,77%</a:t>
                      </a:r>
                      <a:endParaRPr lang="es-ES" sz="1200">
                        <a:solidFill>
                          <a:schemeClr val="tx1"/>
                        </a:solidFill>
                        <a:effectLst/>
                        <a:latin typeface="Calibri"/>
                        <a:ea typeface="Calibri"/>
                        <a:cs typeface="Times New Roman"/>
                      </a:endParaRPr>
                    </a:p>
                  </a:txBody>
                  <a:tcPr marL="68580" marR="68580" marT="0" marB="0"/>
                </a:tc>
              </a:tr>
              <a:tr h="266837">
                <a:tc>
                  <a:txBody>
                    <a:bodyPr/>
                    <a:lstStyle/>
                    <a:p>
                      <a:pPr>
                        <a:lnSpc>
                          <a:spcPct val="115000"/>
                        </a:lnSpc>
                        <a:spcAft>
                          <a:spcPts val="0"/>
                        </a:spcAft>
                      </a:pPr>
                      <a:r>
                        <a:rPr lang="es-EC" sz="1200">
                          <a:solidFill>
                            <a:schemeClr val="tx1"/>
                          </a:solidFill>
                          <a:effectLst/>
                        </a:rPr>
                        <a:t>DE ALQUILER</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27</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10,23%</a:t>
                      </a:r>
                      <a:endParaRPr lang="es-ES" sz="1200">
                        <a:solidFill>
                          <a:schemeClr val="tx1"/>
                        </a:solidFill>
                        <a:effectLst/>
                        <a:latin typeface="Calibri"/>
                        <a:ea typeface="Calibri"/>
                        <a:cs typeface="Times New Roman"/>
                      </a:endParaRPr>
                    </a:p>
                  </a:txBody>
                  <a:tcPr marL="68580" marR="68580" marT="0" marB="0"/>
                </a:tc>
              </a:tr>
              <a:tr h="266837">
                <a:tc>
                  <a:txBody>
                    <a:bodyPr/>
                    <a:lstStyle/>
                    <a:p>
                      <a:pPr>
                        <a:lnSpc>
                          <a:spcPct val="115000"/>
                        </a:lnSpc>
                        <a:spcAft>
                          <a:spcPts val="0"/>
                        </a:spcAft>
                      </a:pPr>
                      <a:r>
                        <a:rPr lang="es-EC" sz="1200">
                          <a:solidFill>
                            <a:schemeClr val="tx1"/>
                          </a:solidFill>
                          <a:effectLst/>
                        </a:rPr>
                        <a:t>Total</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264</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solidFill>
                            <a:schemeClr val="tx1"/>
                          </a:solidFill>
                          <a:effectLst/>
                        </a:rPr>
                        <a:t>100,00%</a:t>
                      </a:r>
                      <a:endParaRPr lang="es-ES" sz="1200" dirty="0">
                        <a:solidFill>
                          <a:schemeClr val="tx1"/>
                        </a:solidFill>
                        <a:effectLst/>
                        <a:latin typeface="Calibri"/>
                        <a:ea typeface="Calibri"/>
                        <a:cs typeface="Times New Roman"/>
                      </a:endParaRPr>
                    </a:p>
                  </a:txBody>
                  <a:tcPr marL="68580" marR="68580" marT="0" marB="0"/>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252064503"/>
              </p:ext>
            </p:extLst>
          </p:nvPr>
        </p:nvGraphicFramePr>
        <p:xfrm>
          <a:off x="3059832" y="2564904"/>
          <a:ext cx="3208020" cy="1682496"/>
        </p:xfrm>
        <a:graphic>
          <a:graphicData uri="http://schemas.openxmlformats.org/drawingml/2006/table">
            <a:tbl>
              <a:tblPr firstRow="1" firstCol="1" bandRow="1">
                <a:tableStyleId>{5C22544A-7EE6-4342-B048-85BDC9FD1C3A}</a:tableStyleId>
              </a:tblPr>
              <a:tblGrid>
                <a:gridCol w="1282700"/>
                <a:gridCol w="975360"/>
                <a:gridCol w="949960"/>
              </a:tblGrid>
              <a:tr h="184150">
                <a:tc>
                  <a:txBody>
                    <a:bodyPr/>
                    <a:lstStyle/>
                    <a:p>
                      <a:endParaRPr lang="es-ES" sz="1200">
                        <a:solidFill>
                          <a:schemeClr val="tx1"/>
                        </a:solidFill>
                        <a:effectLst/>
                        <a:latin typeface="Calibri"/>
                      </a:endParaRPr>
                    </a:p>
                  </a:txBody>
                  <a:tcPr marL="68580" marR="68580" marT="0" marB="0"/>
                </a:tc>
                <a:tc>
                  <a:txBody>
                    <a:bodyPr/>
                    <a:lstStyle/>
                    <a:p>
                      <a:pPr>
                        <a:lnSpc>
                          <a:spcPct val="115000"/>
                        </a:lnSpc>
                        <a:spcAft>
                          <a:spcPts val="0"/>
                        </a:spcAft>
                      </a:pPr>
                      <a:r>
                        <a:rPr lang="es-EC" sz="1200">
                          <a:solidFill>
                            <a:schemeClr val="tx1"/>
                          </a:solidFill>
                          <a:effectLst/>
                        </a:rPr>
                        <a:t>Frecuencia</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Porcentaje</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Menor al año 2000</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33</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12,50%</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2000 a 2005</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91</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34,47%</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2006 a 2010</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72</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27,27%</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2010 a 2015</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60</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22,73%</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2016 a 2017</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8</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3,03%</a:t>
                      </a:r>
                      <a:endParaRPr lang="es-ES" sz="1200">
                        <a:solidFill>
                          <a:schemeClr val="tx1"/>
                        </a:solidFill>
                        <a:effectLst/>
                        <a:latin typeface="Calibri"/>
                        <a:ea typeface="Calibri"/>
                        <a:cs typeface="Times New Roman"/>
                      </a:endParaRPr>
                    </a:p>
                  </a:txBody>
                  <a:tcPr marL="68580" marR="68580" marT="0" marB="0"/>
                </a:tc>
              </a:tr>
              <a:tr h="184150">
                <a:tc>
                  <a:txBody>
                    <a:bodyPr/>
                    <a:lstStyle/>
                    <a:p>
                      <a:endParaRPr lang="es-ES" sz="1200">
                        <a:solidFill>
                          <a:schemeClr val="tx1"/>
                        </a:solidFill>
                        <a:effectLst/>
                        <a:latin typeface="Calibri"/>
                      </a:endParaRPr>
                    </a:p>
                  </a:txBody>
                  <a:tcPr marL="68580" marR="68580" marT="0" marB="0"/>
                </a:tc>
                <a:tc>
                  <a:txBody>
                    <a:bodyPr/>
                    <a:lstStyle/>
                    <a:p>
                      <a:pPr algn="r">
                        <a:lnSpc>
                          <a:spcPct val="115000"/>
                        </a:lnSpc>
                        <a:spcAft>
                          <a:spcPts val="0"/>
                        </a:spcAft>
                      </a:pPr>
                      <a:r>
                        <a:rPr lang="es-EC" sz="1200">
                          <a:solidFill>
                            <a:schemeClr val="tx1"/>
                          </a:solidFill>
                          <a:effectLst/>
                        </a:rPr>
                        <a:t>264</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solidFill>
                            <a:schemeClr val="tx1"/>
                          </a:solidFill>
                          <a:effectLst/>
                        </a:rPr>
                        <a:t>100,00%</a:t>
                      </a:r>
                      <a:endParaRPr lang="es-ES" sz="1200" dirty="0">
                        <a:solidFill>
                          <a:schemeClr val="tx1"/>
                        </a:solidFill>
                        <a:effectLst/>
                        <a:latin typeface="Calibri"/>
                        <a:ea typeface="Calibri"/>
                        <a:cs typeface="Times New Roman"/>
                      </a:endParaRPr>
                    </a:p>
                  </a:txBody>
                  <a:tcPr marL="68580" marR="68580" marT="0" marB="0"/>
                </a:tc>
              </a:tr>
            </a:tbl>
          </a:graphicData>
        </a:graphic>
      </p:graphicFrame>
      <p:graphicFrame>
        <p:nvGraphicFramePr>
          <p:cNvPr id="30" name="29 Tabla"/>
          <p:cNvGraphicFramePr>
            <a:graphicFrameLocks noGrp="1"/>
          </p:cNvGraphicFramePr>
          <p:nvPr>
            <p:extLst>
              <p:ext uri="{D42A27DB-BD31-4B8C-83A1-F6EECF244321}">
                <p14:modId xmlns:p14="http://schemas.microsoft.com/office/powerpoint/2010/main" val="676125140"/>
              </p:ext>
            </p:extLst>
          </p:nvPr>
        </p:nvGraphicFramePr>
        <p:xfrm>
          <a:off x="3059832" y="4509120"/>
          <a:ext cx="3220720" cy="1682496"/>
        </p:xfrm>
        <a:graphic>
          <a:graphicData uri="http://schemas.openxmlformats.org/drawingml/2006/table">
            <a:tbl>
              <a:tblPr firstRow="1" firstCol="1" bandRow="1">
                <a:tableStyleId>{5C22544A-7EE6-4342-B048-85BDC9FD1C3A}</a:tableStyleId>
              </a:tblPr>
              <a:tblGrid>
                <a:gridCol w="1295400"/>
                <a:gridCol w="975360"/>
                <a:gridCol w="949960"/>
              </a:tblGrid>
              <a:tr h="184150">
                <a:tc>
                  <a:txBody>
                    <a:bodyPr/>
                    <a:lstStyle/>
                    <a:p>
                      <a:endParaRPr lang="es-ES" sz="1200" dirty="0">
                        <a:solidFill>
                          <a:schemeClr val="tx1"/>
                        </a:solidFill>
                        <a:effectLst/>
                        <a:latin typeface="Calibri"/>
                      </a:endParaRPr>
                    </a:p>
                  </a:txBody>
                  <a:tcPr marL="68580" marR="68580" marT="0" marB="0"/>
                </a:tc>
                <a:tc>
                  <a:txBody>
                    <a:bodyPr/>
                    <a:lstStyle/>
                    <a:p>
                      <a:pPr>
                        <a:lnSpc>
                          <a:spcPct val="115000"/>
                        </a:lnSpc>
                        <a:spcAft>
                          <a:spcPts val="0"/>
                        </a:spcAft>
                      </a:pPr>
                      <a:r>
                        <a:rPr lang="es-EC" sz="1200" dirty="0">
                          <a:solidFill>
                            <a:schemeClr val="tx1"/>
                          </a:solidFill>
                          <a:effectLst/>
                        </a:rPr>
                        <a:t>Frecuencia</a:t>
                      </a:r>
                      <a:endParaRPr lang="es-ES" sz="12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Porcentaje</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Menos de $ 10.000</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8</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solidFill>
                            <a:schemeClr val="tx1"/>
                          </a:solidFill>
                          <a:effectLst/>
                        </a:rPr>
                        <a:t>3,03%</a:t>
                      </a:r>
                      <a:endParaRPr lang="es-ES" sz="1200" dirty="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10.001 a 15.000</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50</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18,94%</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15.001 a 20.000</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73</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27,65%</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20.001 a 25.000</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101</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38,26%</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Más de $25.000</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32</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12,12%</a:t>
                      </a:r>
                      <a:endParaRPr lang="es-ES" sz="1200">
                        <a:solidFill>
                          <a:schemeClr val="tx1"/>
                        </a:solidFill>
                        <a:effectLst/>
                        <a:latin typeface="Calibri"/>
                        <a:ea typeface="Calibri"/>
                        <a:cs typeface="Times New Roman"/>
                      </a:endParaRPr>
                    </a:p>
                  </a:txBody>
                  <a:tcPr marL="68580" marR="68580" marT="0" marB="0"/>
                </a:tc>
              </a:tr>
              <a:tr h="184150">
                <a:tc>
                  <a:txBody>
                    <a:bodyPr/>
                    <a:lstStyle/>
                    <a:p>
                      <a:endParaRPr lang="es-ES" sz="1200">
                        <a:solidFill>
                          <a:schemeClr val="tx1"/>
                        </a:solidFill>
                        <a:effectLst/>
                        <a:latin typeface="Calibri"/>
                      </a:endParaRPr>
                    </a:p>
                  </a:txBody>
                  <a:tcPr marL="68580" marR="68580" marT="0" marB="0"/>
                </a:tc>
                <a:tc>
                  <a:txBody>
                    <a:bodyPr/>
                    <a:lstStyle/>
                    <a:p>
                      <a:pPr algn="r">
                        <a:lnSpc>
                          <a:spcPct val="115000"/>
                        </a:lnSpc>
                        <a:spcAft>
                          <a:spcPts val="0"/>
                        </a:spcAft>
                      </a:pPr>
                      <a:r>
                        <a:rPr lang="es-EC" sz="1200">
                          <a:solidFill>
                            <a:schemeClr val="tx1"/>
                          </a:solidFill>
                          <a:effectLst/>
                        </a:rPr>
                        <a:t>264</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solidFill>
                            <a:schemeClr val="tx1"/>
                          </a:solidFill>
                          <a:effectLst/>
                        </a:rPr>
                        <a:t>100,00%</a:t>
                      </a:r>
                      <a:endParaRPr lang="es-ES" sz="1200" dirty="0">
                        <a:solidFill>
                          <a:schemeClr val="tx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406919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3608" y="3424932"/>
            <a:ext cx="6840760" cy="2308324"/>
          </a:xfrm>
          <a:prstGeom prst="rect">
            <a:avLst/>
          </a:prstGeom>
          <a:noFill/>
        </p:spPr>
        <p:txBody>
          <a:bodyPr wrap="square" rtlCol="0">
            <a:spAutoFit/>
          </a:bodyPr>
          <a:lstStyle/>
          <a:p>
            <a:pPr algn="just"/>
            <a:r>
              <a:rPr lang="es-EC" sz="2400" dirty="0">
                <a:latin typeface="Times New Roman" pitchFamily="18" charset="0"/>
                <a:cs typeface="Times New Roman" pitchFamily="18" charset="0"/>
              </a:rPr>
              <a:t> </a:t>
            </a:r>
            <a:endParaRPr lang="es-ES" sz="2400" dirty="0">
              <a:latin typeface="Times New Roman" pitchFamily="18" charset="0"/>
              <a:cs typeface="Times New Roman" pitchFamily="18" charset="0"/>
            </a:endParaRPr>
          </a:p>
          <a:p>
            <a:pPr algn="just"/>
            <a:r>
              <a:rPr lang="es-EC" sz="2400" dirty="0">
                <a:latin typeface="Times New Roman" pitchFamily="18" charset="0"/>
                <a:cs typeface="Times New Roman" pitchFamily="18" charset="0"/>
              </a:rPr>
              <a:t>Determinar las causas del decrecimiento de venta de vehículos livianos en el Ecuador período 2011 – 2015 para describir las consecuencias que han producido en el sector y en la sociedad.</a:t>
            </a:r>
            <a:endParaRPr lang="es-ES" sz="2400" dirty="0">
              <a:latin typeface="Times New Roman" pitchFamily="18" charset="0"/>
              <a:cs typeface="Times New Roman" pitchFamily="18" charset="0"/>
            </a:endParaRPr>
          </a:p>
          <a:p>
            <a:pPr algn="just"/>
            <a:endParaRPr lang="es-ES" sz="2400" dirty="0">
              <a:latin typeface="Times New Roman" pitchFamily="18" charset="0"/>
              <a:cs typeface="Times New Roman" pitchFamily="18" charset="0"/>
            </a:endParaRPr>
          </a:p>
        </p:txBody>
      </p:sp>
      <p:sp>
        <p:nvSpPr>
          <p:cNvPr id="3" name="2 CuadroTexto"/>
          <p:cNvSpPr txBox="1"/>
          <p:nvPr/>
        </p:nvSpPr>
        <p:spPr>
          <a:xfrm>
            <a:off x="2627784" y="692696"/>
            <a:ext cx="324036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C" sz="2400" dirty="0" smtClean="0">
                <a:latin typeface="Arial (Títulos)"/>
              </a:rPr>
              <a:t>OBJETIVO GENERAL</a:t>
            </a:r>
            <a:endParaRPr lang="es-ES" sz="2400" dirty="0">
              <a:latin typeface="Arial (Títulos)"/>
            </a:endParaRPr>
          </a:p>
        </p:txBody>
      </p:sp>
      <p:pic>
        <p:nvPicPr>
          <p:cNvPr id="4" name="Picture 27" descr="01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882601" y="2091529"/>
            <a:ext cx="1024227" cy="93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1844824"/>
            <a:ext cx="2250951" cy="1580108"/>
          </a:xfrm>
          <a:prstGeom prst="rect">
            <a:avLst/>
          </a:prstGeom>
          <a:ln>
            <a:noFill/>
          </a:ln>
          <a:effectLst>
            <a:softEdge rad="112500"/>
          </a:effectLst>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385" y="2044732"/>
            <a:ext cx="1711399" cy="1380200"/>
          </a:xfrm>
          <a:prstGeom prst="rect">
            <a:avLst/>
          </a:prstGeom>
          <a:ln>
            <a:noFill/>
          </a:ln>
          <a:effectLst>
            <a:softEdge rad="112500"/>
          </a:effectLst>
        </p:spPr>
      </p:pic>
    </p:spTree>
    <p:extLst>
      <p:ext uri="{BB962C8B-B14F-4D97-AF65-F5344CB8AC3E}">
        <p14:creationId xmlns:p14="http://schemas.microsoft.com/office/powerpoint/2010/main" val="38721820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isel"/>
          <p:cNvSpPr/>
          <p:nvPr/>
        </p:nvSpPr>
        <p:spPr>
          <a:xfrm>
            <a:off x="107504" y="116632"/>
            <a:ext cx="5040560" cy="720080"/>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400" b="1" dirty="0" smtClean="0">
                <a:latin typeface="Arial (Títulos)"/>
              </a:rPr>
              <a:t>Resultados de la encuesta</a:t>
            </a:r>
            <a:endParaRPr lang="es-ES" sz="2400" b="1" dirty="0">
              <a:latin typeface="Arial (Títulos)"/>
            </a:endParaRPr>
          </a:p>
        </p:txBody>
      </p:sp>
      <p:sp>
        <p:nvSpPr>
          <p:cNvPr id="4" name="3 CuadroTexto"/>
          <p:cNvSpPr txBox="1"/>
          <p:nvPr/>
        </p:nvSpPr>
        <p:spPr>
          <a:xfrm>
            <a:off x="179512" y="1209526"/>
            <a:ext cx="2232248" cy="1200329"/>
          </a:xfrm>
          <a:prstGeom prst="rect">
            <a:avLst/>
          </a:prstGeom>
          <a:ln>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b="1" dirty="0">
                <a:latin typeface="Arial" pitchFamily="34" charset="0"/>
                <a:cs typeface="Arial" pitchFamily="34" charset="0"/>
              </a:rPr>
              <a:t>¿Considera que el valor pagado es muy alto?</a:t>
            </a:r>
          </a:p>
          <a:p>
            <a:pPr algn="just"/>
            <a:endParaRPr lang="es-ES" dirty="0">
              <a:latin typeface="Arial" pitchFamily="34" charset="0"/>
              <a:cs typeface="Arial" pitchFamily="34" charset="0"/>
            </a:endParaRPr>
          </a:p>
        </p:txBody>
      </p:sp>
      <p:sp>
        <p:nvSpPr>
          <p:cNvPr id="10" name="9 CuadroTexto"/>
          <p:cNvSpPr txBox="1"/>
          <p:nvPr/>
        </p:nvSpPr>
        <p:spPr>
          <a:xfrm>
            <a:off x="179512" y="3153742"/>
            <a:ext cx="2232248" cy="1200329"/>
          </a:xfrm>
          <a:prstGeom prst="rect">
            <a:avLst/>
          </a:prstGeom>
          <a:ln>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b="1" dirty="0" smtClean="0">
                <a:latin typeface="Arial" pitchFamily="34" charset="0"/>
                <a:cs typeface="Arial" pitchFamily="34" charset="0"/>
              </a:rPr>
              <a:t>¿</a:t>
            </a:r>
            <a:r>
              <a:rPr lang="es-ES" b="1" dirty="0"/>
              <a:t>Por qué lo considera un valor muy alto</a:t>
            </a:r>
            <a:r>
              <a:rPr lang="es-ES" b="1" dirty="0" smtClean="0">
                <a:latin typeface="Arial" pitchFamily="34" charset="0"/>
                <a:cs typeface="Arial" pitchFamily="34" charset="0"/>
              </a:rPr>
              <a:t>?</a:t>
            </a:r>
            <a:endParaRPr lang="es-ES" b="1" dirty="0">
              <a:latin typeface="Arial" pitchFamily="34" charset="0"/>
              <a:cs typeface="Arial" pitchFamily="34" charset="0"/>
            </a:endParaRPr>
          </a:p>
          <a:p>
            <a:pPr algn="just"/>
            <a:endParaRPr lang="es-ES" dirty="0">
              <a:latin typeface="Arial" pitchFamily="34" charset="0"/>
              <a:cs typeface="Arial" pitchFamily="34" charset="0"/>
            </a:endParaRPr>
          </a:p>
        </p:txBody>
      </p:sp>
      <p:sp>
        <p:nvSpPr>
          <p:cNvPr id="14" name="13 CuadroTexto"/>
          <p:cNvSpPr txBox="1"/>
          <p:nvPr/>
        </p:nvSpPr>
        <p:spPr>
          <a:xfrm>
            <a:off x="179512" y="4820959"/>
            <a:ext cx="2232248" cy="1200329"/>
          </a:xfrm>
          <a:prstGeom prst="rect">
            <a:avLst/>
          </a:prstGeom>
          <a:ln>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b="1" dirty="0" smtClean="0">
                <a:latin typeface="Arial" pitchFamily="34" charset="0"/>
                <a:cs typeface="Arial" pitchFamily="34" charset="0"/>
              </a:rPr>
              <a:t>¿</a:t>
            </a:r>
            <a:r>
              <a:rPr lang="es-EC" b="1" dirty="0"/>
              <a:t> Vendería su vehículo en los momentos actuales</a:t>
            </a:r>
            <a:r>
              <a:rPr lang="es-ES" b="1" dirty="0" smtClean="0">
                <a:latin typeface="Arial" pitchFamily="34" charset="0"/>
                <a:cs typeface="Arial" pitchFamily="34" charset="0"/>
              </a:rPr>
              <a:t>?</a:t>
            </a:r>
            <a:endParaRPr lang="es-ES" dirty="0">
              <a:latin typeface="Arial" pitchFamily="34" charset="0"/>
              <a:cs typeface="Arial" pitchFamily="34" charset="0"/>
            </a:endParaRPr>
          </a:p>
        </p:txBody>
      </p:sp>
      <p:pic>
        <p:nvPicPr>
          <p:cNvPr id="18" name="Picture 11" descr="00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41320">
            <a:off x="2515496" y="1604626"/>
            <a:ext cx="381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descr="00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41320">
            <a:off x="6115896" y="1544283"/>
            <a:ext cx="381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1" descr="00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41320">
            <a:off x="6175496" y="3126175"/>
            <a:ext cx="381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1" descr="00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41320">
            <a:off x="2515495" y="3158064"/>
            <a:ext cx="381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1" descr="00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41320">
            <a:off x="2529527" y="5100007"/>
            <a:ext cx="381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1" descr="00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41320">
            <a:off x="6175496" y="5100007"/>
            <a:ext cx="381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Chart 67">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o="urn:schemas-microsoft-com:office:office" xmlns:v="urn:schemas-microsoft-com:vml" xmlns:w10="urn:schemas-microsoft-com:office:word" xmlns:w="http://schemas.openxmlformats.org/wordprocessingml/2006/main" xmlns:w15="http://schemas.microsoft.com/office/word/2012/wordml"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144B7BC7-0B85-4EEA-A582-671EC2E7C999}"/>
              </a:ext>
            </a:extLst>
          </p:cNvPr>
          <p:cNvGraphicFramePr/>
          <p:nvPr>
            <p:extLst>
              <p:ext uri="{D42A27DB-BD31-4B8C-83A1-F6EECF244321}">
                <p14:modId xmlns:p14="http://schemas.microsoft.com/office/powerpoint/2010/main" val="4042067456"/>
              </p:ext>
            </p:extLst>
          </p:nvPr>
        </p:nvGraphicFramePr>
        <p:xfrm>
          <a:off x="6696531" y="1209526"/>
          <a:ext cx="2051933" cy="12003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1 Tabla"/>
          <p:cNvGraphicFramePr>
            <a:graphicFrameLocks noGrp="1"/>
          </p:cNvGraphicFramePr>
          <p:nvPr>
            <p:extLst>
              <p:ext uri="{D42A27DB-BD31-4B8C-83A1-F6EECF244321}">
                <p14:modId xmlns:p14="http://schemas.microsoft.com/office/powerpoint/2010/main" val="157518472"/>
              </p:ext>
            </p:extLst>
          </p:nvPr>
        </p:nvGraphicFramePr>
        <p:xfrm>
          <a:off x="3131840" y="1217540"/>
          <a:ext cx="2880319" cy="1059332"/>
        </p:xfrm>
        <a:graphic>
          <a:graphicData uri="http://schemas.openxmlformats.org/drawingml/2006/table">
            <a:tbl>
              <a:tblPr firstRow="1" firstCol="1" bandRow="1">
                <a:tableStyleId>{5C22544A-7EE6-4342-B048-85BDC9FD1C3A}</a:tableStyleId>
              </a:tblPr>
              <a:tblGrid>
                <a:gridCol w="432048"/>
                <a:gridCol w="1080120"/>
                <a:gridCol w="1368151"/>
              </a:tblGrid>
              <a:tr h="264833">
                <a:tc>
                  <a:txBody>
                    <a:bodyPr/>
                    <a:lstStyle/>
                    <a:p>
                      <a:endParaRPr lang="es-ES" sz="1100">
                        <a:solidFill>
                          <a:schemeClr val="tx1"/>
                        </a:solidFill>
                        <a:effectLst/>
                        <a:latin typeface="Calibri"/>
                      </a:endParaRPr>
                    </a:p>
                  </a:txBody>
                  <a:tcPr marL="68580" marR="68580" marT="0" marB="0"/>
                </a:tc>
                <a:tc>
                  <a:txBody>
                    <a:bodyPr/>
                    <a:lstStyle/>
                    <a:p>
                      <a:pPr>
                        <a:lnSpc>
                          <a:spcPct val="115000"/>
                        </a:lnSpc>
                        <a:spcAft>
                          <a:spcPts val="0"/>
                        </a:spcAft>
                      </a:pPr>
                      <a:r>
                        <a:rPr lang="es-EC" sz="1100">
                          <a:solidFill>
                            <a:schemeClr val="tx1"/>
                          </a:solidFill>
                          <a:effectLst/>
                        </a:rPr>
                        <a:t>Frecuencia</a:t>
                      </a:r>
                      <a:endParaRPr lang="es-ES"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100">
                          <a:solidFill>
                            <a:schemeClr val="tx1"/>
                          </a:solidFill>
                          <a:effectLst/>
                        </a:rPr>
                        <a:t>Porcentaje</a:t>
                      </a:r>
                      <a:endParaRPr lang="es-ES" sz="1100">
                        <a:solidFill>
                          <a:schemeClr val="tx1"/>
                        </a:solidFill>
                        <a:effectLst/>
                        <a:latin typeface="Calibri"/>
                        <a:ea typeface="Calibri"/>
                        <a:cs typeface="Times New Roman"/>
                      </a:endParaRPr>
                    </a:p>
                  </a:txBody>
                  <a:tcPr marL="68580" marR="68580" marT="0" marB="0"/>
                </a:tc>
              </a:tr>
              <a:tr h="264833">
                <a:tc>
                  <a:txBody>
                    <a:bodyPr/>
                    <a:lstStyle/>
                    <a:p>
                      <a:pPr>
                        <a:lnSpc>
                          <a:spcPct val="115000"/>
                        </a:lnSpc>
                        <a:spcAft>
                          <a:spcPts val="0"/>
                        </a:spcAft>
                      </a:pPr>
                      <a:r>
                        <a:rPr lang="es-EC" sz="1100">
                          <a:solidFill>
                            <a:schemeClr val="tx1"/>
                          </a:solidFill>
                          <a:effectLst/>
                        </a:rPr>
                        <a:t>SI</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212</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80,30%</a:t>
                      </a:r>
                      <a:endParaRPr lang="es-ES" sz="1100">
                        <a:solidFill>
                          <a:schemeClr val="tx1"/>
                        </a:solidFill>
                        <a:effectLst/>
                        <a:latin typeface="Calibri"/>
                        <a:ea typeface="Calibri"/>
                        <a:cs typeface="Times New Roman"/>
                      </a:endParaRPr>
                    </a:p>
                  </a:txBody>
                  <a:tcPr marL="68580" marR="68580" marT="0" marB="0"/>
                </a:tc>
              </a:tr>
              <a:tr h="264833">
                <a:tc>
                  <a:txBody>
                    <a:bodyPr/>
                    <a:lstStyle/>
                    <a:p>
                      <a:pPr>
                        <a:lnSpc>
                          <a:spcPct val="115000"/>
                        </a:lnSpc>
                        <a:spcAft>
                          <a:spcPts val="0"/>
                        </a:spcAft>
                      </a:pPr>
                      <a:r>
                        <a:rPr lang="es-EC" sz="1100">
                          <a:solidFill>
                            <a:schemeClr val="tx1"/>
                          </a:solidFill>
                          <a:effectLst/>
                        </a:rPr>
                        <a:t>NO</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52</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19,70%</a:t>
                      </a:r>
                      <a:endParaRPr lang="es-ES" sz="1100">
                        <a:solidFill>
                          <a:schemeClr val="tx1"/>
                        </a:solidFill>
                        <a:effectLst/>
                        <a:latin typeface="Calibri"/>
                        <a:ea typeface="Calibri"/>
                        <a:cs typeface="Times New Roman"/>
                      </a:endParaRPr>
                    </a:p>
                  </a:txBody>
                  <a:tcPr marL="68580" marR="68580" marT="0" marB="0"/>
                </a:tc>
              </a:tr>
              <a:tr h="264833">
                <a:tc>
                  <a:txBody>
                    <a:bodyPr/>
                    <a:lstStyle/>
                    <a:p>
                      <a:endParaRPr lang="es-ES" sz="1100">
                        <a:solidFill>
                          <a:schemeClr val="tx1"/>
                        </a:solidFill>
                        <a:effectLst/>
                        <a:latin typeface="Calibri"/>
                      </a:endParaRPr>
                    </a:p>
                  </a:txBody>
                  <a:tcPr marL="68580" marR="68580" marT="0" marB="0"/>
                </a:tc>
                <a:tc>
                  <a:txBody>
                    <a:bodyPr/>
                    <a:lstStyle/>
                    <a:p>
                      <a:pPr algn="r">
                        <a:lnSpc>
                          <a:spcPct val="115000"/>
                        </a:lnSpc>
                        <a:spcAft>
                          <a:spcPts val="0"/>
                        </a:spcAft>
                      </a:pPr>
                      <a:r>
                        <a:rPr lang="es-EC" sz="1100">
                          <a:solidFill>
                            <a:schemeClr val="tx1"/>
                          </a:solidFill>
                          <a:effectLst/>
                        </a:rPr>
                        <a:t>264</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dirty="0">
                          <a:solidFill>
                            <a:schemeClr val="tx1"/>
                          </a:solidFill>
                          <a:effectLst/>
                        </a:rPr>
                        <a:t>100,00%</a:t>
                      </a:r>
                      <a:endParaRPr lang="es-ES" sz="1100" dirty="0">
                        <a:solidFill>
                          <a:schemeClr val="tx1"/>
                        </a:solidFill>
                        <a:effectLst/>
                        <a:latin typeface="Calibri"/>
                        <a:ea typeface="Calibri"/>
                        <a:cs typeface="Times New Roman"/>
                      </a:endParaRPr>
                    </a:p>
                  </a:txBody>
                  <a:tcPr marL="68580" marR="6858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611912354"/>
              </p:ext>
            </p:extLst>
          </p:nvPr>
        </p:nvGraphicFramePr>
        <p:xfrm>
          <a:off x="3009265" y="2612816"/>
          <a:ext cx="2987745" cy="2120646"/>
        </p:xfrm>
        <a:graphic>
          <a:graphicData uri="http://schemas.openxmlformats.org/drawingml/2006/table">
            <a:tbl>
              <a:tblPr firstRow="1" firstCol="1" bandRow="1">
                <a:tableStyleId>{5C22544A-7EE6-4342-B048-85BDC9FD1C3A}</a:tableStyleId>
              </a:tblPr>
              <a:tblGrid>
                <a:gridCol w="1130687"/>
                <a:gridCol w="907098"/>
                <a:gridCol w="949960"/>
              </a:tblGrid>
              <a:tr h="184150">
                <a:tc>
                  <a:txBody>
                    <a:bodyPr/>
                    <a:lstStyle/>
                    <a:p>
                      <a:endParaRPr lang="es-ES" sz="1100">
                        <a:solidFill>
                          <a:schemeClr val="tx1"/>
                        </a:solidFill>
                        <a:effectLst/>
                        <a:latin typeface="Calibri"/>
                      </a:endParaRPr>
                    </a:p>
                  </a:txBody>
                  <a:tcPr marL="68580" marR="68580" marT="0" marB="0"/>
                </a:tc>
                <a:tc>
                  <a:txBody>
                    <a:bodyPr/>
                    <a:lstStyle/>
                    <a:p>
                      <a:pPr>
                        <a:lnSpc>
                          <a:spcPct val="115000"/>
                        </a:lnSpc>
                        <a:spcAft>
                          <a:spcPts val="0"/>
                        </a:spcAft>
                      </a:pPr>
                      <a:r>
                        <a:rPr lang="es-EC" sz="1100">
                          <a:solidFill>
                            <a:schemeClr val="tx1"/>
                          </a:solidFill>
                          <a:effectLst/>
                        </a:rPr>
                        <a:t>Frecuencia</a:t>
                      </a:r>
                      <a:endParaRPr lang="es-ES"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100">
                          <a:solidFill>
                            <a:schemeClr val="tx1"/>
                          </a:solidFill>
                          <a:effectLst/>
                        </a:rPr>
                        <a:t>Porcentaje</a:t>
                      </a:r>
                      <a:endParaRPr lang="es-ES" sz="11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Impuestos</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106</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50,00%</a:t>
                      </a:r>
                      <a:endParaRPr lang="es-ES" sz="11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Cupos de importación</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61</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28,77%</a:t>
                      </a:r>
                      <a:endParaRPr lang="es-ES" sz="11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Vehículo importado</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24</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11,32%</a:t>
                      </a:r>
                      <a:endParaRPr lang="es-ES" sz="11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Seguros altos</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5</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2,36%</a:t>
                      </a:r>
                      <a:endParaRPr lang="es-ES" sz="11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Costo del financiamiento</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14</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6,60%</a:t>
                      </a:r>
                      <a:endParaRPr lang="es-ES" sz="11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Otros</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2</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0,94%</a:t>
                      </a:r>
                      <a:endParaRPr lang="es-ES" sz="1100">
                        <a:solidFill>
                          <a:schemeClr val="tx1"/>
                        </a:solidFill>
                        <a:effectLst/>
                        <a:latin typeface="Calibri"/>
                        <a:ea typeface="Calibri"/>
                        <a:cs typeface="Times New Roman"/>
                      </a:endParaRPr>
                    </a:p>
                  </a:txBody>
                  <a:tcPr marL="68580" marR="68580" marT="0" marB="0"/>
                </a:tc>
              </a:tr>
              <a:tr h="184150">
                <a:tc>
                  <a:txBody>
                    <a:bodyPr/>
                    <a:lstStyle/>
                    <a:p>
                      <a:endParaRPr lang="es-ES" sz="1100">
                        <a:solidFill>
                          <a:schemeClr val="tx1"/>
                        </a:solidFill>
                        <a:effectLst/>
                        <a:latin typeface="Calibri"/>
                      </a:endParaRPr>
                    </a:p>
                  </a:txBody>
                  <a:tcPr marL="68580" marR="68580" marT="0" marB="0"/>
                </a:tc>
                <a:tc>
                  <a:txBody>
                    <a:bodyPr/>
                    <a:lstStyle/>
                    <a:p>
                      <a:pPr algn="r">
                        <a:lnSpc>
                          <a:spcPct val="115000"/>
                        </a:lnSpc>
                        <a:spcAft>
                          <a:spcPts val="0"/>
                        </a:spcAft>
                      </a:pPr>
                      <a:r>
                        <a:rPr lang="es-EC" sz="1100">
                          <a:solidFill>
                            <a:schemeClr val="tx1"/>
                          </a:solidFill>
                          <a:effectLst/>
                        </a:rPr>
                        <a:t>212</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dirty="0">
                          <a:solidFill>
                            <a:schemeClr val="tx1"/>
                          </a:solidFill>
                          <a:effectLst/>
                        </a:rPr>
                        <a:t>100,00%</a:t>
                      </a:r>
                      <a:endParaRPr lang="es-ES" sz="1100" dirty="0">
                        <a:solidFill>
                          <a:schemeClr val="tx1"/>
                        </a:solidFill>
                        <a:effectLst/>
                        <a:latin typeface="Calibri"/>
                        <a:ea typeface="Calibri"/>
                        <a:cs typeface="Times New Roman"/>
                      </a:endParaRPr>
                    </a:p>
                  </a:txBody>
                  <a:tcPr marL="68580" marR="68580" marT="0" marB="0"/>
                </a:tc>
              </a:tr>
            </a:tbl>
          </a:graphicData>
        </a:graphic>
      </p:graphicFrame>
      <p:graphicFrame>
        <p:nvGraphicFramePr>
          <p:cNvPr id="23" name="Chart 69">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o="urn:schemas-microsoft-com:office:office" xmlns:v="urn:schemas-microsoft-com:vml" xmlns:w10="urn:schemas-microsoft-com:office:word" xmlns:w="http://schemas.openxmlformats.org/wordprocessingml/2006/main" xmlns:w15="http://schemas.microsoft.com/office/word/2012/wordml"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AA1E0D10-362C-4592-AB31-9ECB62DEF974}"/>
              </a:ext>
            </a:extLst>
          </p:cNvPr>
          <p:cNvGraphicFramePr/>
          <p:nvPr>
            <p:extLst>
              <p:ext uri="{D42A27DB-BD31-4B8C-83A1-F6EECF244321}">
                <p14:modId xmlns:p14="http://schemas.microsoft.com/office/powerpoint/2010/main" val="3808506003"/>
              </p:ext>
            </p:extLst>
          </p:nvPr>
        </p:nvGraphicFramePr>
        <p:xfrm>
          <a:off x="6678040" y="2820459"/>
          <a:ext cx="2142431" cy="16166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5 Tabla"/>
          <p:cNvGraphicFramePr>
            <a:graphicFrameLocks noGrp="1"/>
          </p:cNvGraphicFramePr>
          <p:nvPr>
            <p:extLst>
              <p:ext uri="{D42A27DB-BD31-4B8C-83A1-F6EECF244321}">
                <p14:modId xmlns:p14="http://schemas.microsoft.com/office/powerpoint/2010/main" val="820594112"/>
              </p:ext>
            </p:extLst>
          </p:nvPr>
        </p:nvGraphicFramePr>
        <p:xfrm>
          <a:off x="3033370" y="5013176"/>
          <a:ext cx="2978790" cy="841248"/>
        </p:xfrm>
        <a:graphic>
          <a:graphicData uri="http://schemas.openxmlformats.org/drawingml/2006/table">
            <a:tbl>
              <a:tblPr firstRow="1" firstCol="1" bandRow="1">
                <a:tableStyleId>{5C22544A-7EE6-4342-B048-85BDC9FD1C3A}</a:tableStyleId>
              </a:tblPr>
              <a:tblGrid>
                <a:gridCol w="513136"/>
                <a:gridCol w="1249091"/>
                <a:gridCol w="1216563"/>
              </a:tblGrid>
              <a:tr h="184150">
                <a:tc>
                  <a:txBody>
                    <a:bodyPr/>
                    <a:lstStyle/>
                    <a:p>
                      <a:endParaRPr lang="es-ES" sz="1200">
                        <a:solidFill>
                          <a:schemeClr val="tx1"/>
                        </a:solidFill>
                        <a:effectLst/>
                        <a:latin typeface="Calibri"/>
                      </a:endParaRPr>
                    </a:p>
                  </a:txBody>
                  <a:tcPr marL="68580" marR="68580" marT="0" marB="0"/>
                </a:tc>
                <a:tc>
                  <a:txBody>
                    <a:bodyPr/>
                    <a:lstStyle/>
                    <a:p>
                      <a:pPr>
                        <a:lnSpc>
                          <a:spcPct val="115000"/>
                        </a:lnSpc>
                        <a:spcAft>
                          <a:spcPts val="0"/>
                        </a:spcAft>
                      </a:pPr>
                      <a:r>
                        <a:rPr lang="es-EC" sz="1200">
                          <a:solidFill>
                            <a:schemeClr val="tx1"/>
                          </a:solidFill>
                          <a:effectLst/>
                        </a:rPr>
                        <a:t>Frecuencia</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Porcentaje</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SI</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28</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10,61%</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NO</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236</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89,39%</a:t>
                      </a:r>
                      <a:endParaRPr lang="es-ES" sz="1200">
                        <a:solidFill>
                          <a:schemeClr val="tx1"/>
                        </a:solidFill>
                        <a:effectLst/>
                        <a:latin typeface="Calibri"/>
                        <a:ea typeface="Calibri"/>
                        <a:cs typeface="Times New Roman"/>
                      </a:endParaRPr>
                    </a:p>
                  </a:txBody>
                  <a:tcPr marL="68580" marR="68580" marT="0" marB="0"/>
                </a:tc>
              </a:tr>
              <a:tr h="184150">
                <a:tc>
                  <a:txBody>
                    <a:bodyPr/>
                    <a:lstStyle/>
                    <a:p>
                      <a:endParaRPr lang="es-ES" sz="1200">
                        <a:solidFill>
                          <a:schemeClr val="tx1"/>
                        </a:solidFill>
                        <a:effectLst/>
                        <a:latin typeface="Calibri"/>
                      </a:endParaRPr>
                    </a:p>
                  </a:txBody>
                  <a:tcPr marL="68580" marR="68580" marT="0" marB="0"/>
                </a:tc>
                <a:tc>
                  <a:txBody>
                    <a:bodyPr/>
                    <a:lstStyle/>
                    <a:p>
                      <a:pPr algn="r">
                        <a:lnSpc>
                          <a:spcPct val="115000"/>
                        </a:lnSpc>
                        <a:spcAft>
                          <a:spcPts val="0"/>
                        </a:spcAft>
                      </a:pPr>
                      <a:r>
                        <a:rPr lang="es-EC" sz="1200">
                          <a:solidFill>
                            <a:schemeClr val="tx1"/>
                          </a:solidFill>
                          <a:effectLst/>
                        </a:rPr>
                        <a:t>264</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solidFill>
                            <a:schemeClr val="tx1"/>
                          </a:solidFill>
                          <a:effectLst/>
                        </a:rPr>
                        <a:t>100,00%</a:t>
                      </a:r>
                      <a:endParaRPr lang="es-ES" sz="1200" dirty="0">
                        <a:solidFill>
                          <a:schemeClr val="tx1"/>
                        </a:solidFill>
                        <a:effectLst/>
                        <a:latin typeface="Calibri"/>
                        <a:ea typeface="Calibri"/>
                        <a:cs typeface="Times New Roman"/>
                      </a:endParaRPr>
                    </a:p>
                  </a:txBody>
                  <a:tcPr marL="68580" marR="68580" marT="0" marB="0"/>
                </a:tc>
              </a:tr>
            </a:tbl>
          </a:graphicData>
        </a:graphic>
      </p:graphicFrame>
      <p:graphicFrame>
        <p:nvGraphicFramePr>
          <p:cNvPr id="25" name="Chart 71">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o="urn:schemas-microsoft-com:office:office" xmlns:v="urn:schemas-microsoft-com:vml" xmlns:w10="urn:schemas-microsoft-com:office:word" xmlns:w="http://schemas.openxmlformats.org/wordprocessingml/2006/main" xmlns:w15="http://schemas.microsoft.com/office/word/2012/wordml"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5ADDE669-D57C-4C64-919A-8ACD4C0CD000}"/>
              </a:ext>
            </a:extLst>
          </p:cNvPr>
          <p:cNvGraphicFramePr/>
          <p:nvPr>
            <p:extLst>
              <p:ext uri="{D42A27DB-BD31-4B8C-83A1-F6EECF244321}">
                <p14:modId xmlns:p14="http://schemas.microsoft.com/office/powerpoint/2010/main" val="912214909"/>
              </p:ext>
            </p:extLst>
          </p:nvPr>
        </p:nvGraphicFramePr>
        <p:xfrm>
          <a:off x="6676014" y="4820959"/>
          <a:ext cx="2148800" cy="934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840477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isel"/>
          <p:cNvSpPr/>
          <p:nvPr/>
        </p:nvSpPr>
        <p:spPr>
          <a:xfrm>
            <a:off x="107504" y="116632"/>
            <a:ext cx="5040560" cy="720080"/>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400" b="1" dirty="0" smtClean="0">
                <a:latin typeface="Arial (Títulos)"/>
              </a:rPr>
              <a:t>Resultados de la encuesta</a:t>
            </a:r>
            <a:endParaRPr lang="es-ES" sz="2400" b="1" dirty="0">
              <a:latin typeface="Arial (Títulos)"/>
            </a:endParaRPr>
          </a:p>
        </p:txBody>
      </p:sp>
      <p:sp>
        <p:nvSpPr>
          <p:cNvPr id="4" name="3 CuadroTexto"/>
          <p:cNvSpPr txBox="1"/>
          <p:nvPr/>
        </p:nvSpPr>
        <p:spPr>
          <a:xfrm>
            <a:off x="179512" y="1364575"/>
            <a:ext cx="1872208" cy="1200329"/>
          </a:xfrm>
          <a:prstGeom prst="rect">
            <a:avLst/>
          </a:prstGeom>
          <a:ln>
            <a:solidFill>
              <a:srgbClr val="AC128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b="1" dirty="0" smtClean="0">
                <a:latin typeface="Arial" pitchFamily="34" charset="0"/>
                <a:cs typeface="Arial" pitchFamily="34" charset="0"/>
              </a:rPr>
              <a:t>¿</a:t>
            </a:r>
            <a:r>
              <a:rPr lang="es-EC" b="1" dirty="0"/>
              <a:t>Por qué razones lo vendería</a:t>
            </a:r>
            <a:r>
              <a:rPr lang="es-ES" b="1" dirty="0" smtClean="0">
                <a:latin typeface="Arial" pitchFamily="34" charset="0"/>
                <a:cs typeface="Arial" pitchFamily="34" charset="0"/>
              </a:rPr>
              <a:t>?</a:t>
            </a:r>
            <a:endParaRPr lang="es-ES" b="1" dirty="0">
              <a:latin typeface="Arial" pitchFamily="34" charset="0"/>
              <a:cs typeface="Arial" pitchFamily="34" charset="0"/>
            </a:endParaRPr>
          </a:p>
          <a:p>
            <a:pPr algn="just"/>
            <a:endParaRPr lang="es-ES" dirty="0">
              <a:latin typeface="Arial" pitchFamily="34" charset="0"/>
              <a:cs typeface="Arial" pitchFamily="34" charset="0"/>
            </a:endParaRPr>
          </a:p>
        </p:txBody>
      </p:sp>
      <p:sp>
        <p:nvSpPr>
          <p:cNvPr id="10" name="9 CuadroTexto"/>
          <p:cNvSpPr txBox="1"/>
          <p:nvPr/>
        </p:nvSpPr>
        <p:spPr>
          <a:xfrm>
            <a:off x="179512" y="3212976"/>
            <a:ext cx="1859800" cy="1200329"/>
          </a:xfrm>
          <a:prstGeom prst="rect">
            <a:avLst/>
          </a:prstGeom>
          <a:ln>
            <a:solidFill>
              <a:srgbClr val="AC128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b="1" dirty="0" smtClean="0">
                <a:latin typeface="Arial" pitchFamily="34" charset="0"/>
                <a:cs typeface="Arial" pitchFamily="34" charset="0"/>
              </a:rPr>
              <a:t>¿</a:t>
            </a:r>
            <a:r>
              <a:rPr lang="es-ES" b="1" dirty="0"/>
              <a:t>Por qué razones no lo vendería</a:t>
            </a:r>
            <a:r>
              <a:rPr lang="es-ES" b="1" dirty="0" smtClean="0">
                <a:latin typeface="Arial" pitchFamily="34" charset="0"/>
                <a:cs typeface="Arial" pitchFamily="34" charset="0"/>
              </a:rPr>
              <a:t>?</a:t>
            </a:r>
            <a:endParaRPr lang="es-ES" b="1" dirty="0">
              <a:latin typeface="Arial" pitchFamily="34" charset="0"/>
              <a:cs typeface="Arial" pitchFamily="34" charset="0"/>
            </a:endParaRPr>
          </a:p>
          <a:p>
            <a:pPr algn="just"/>
            <a:endParaRPr lang="es-ES" dirty="0">
              <a:latin typeface="Arial" pitchFamily="34" charset="0"/>
              <a:cs typeface="Arial" pitchFamily="34" charset="0"/>
            </a:endParaRPr>
          </a:p>
        </p:txBody>
      </p:sp>
      <p:sp>
        <p:nvSpPr>
          <p:cNvPr id="14" name="13 CuadroTexto"/>
          <p:cNvSpPr txBox="1"/>
          <p:nvPr/>
        </p:nvSpPr>
        <p:spPr>
          <a:xfrm>
            <a:off x="107504" y="4653136"/>
            <a:ext cx="2448272" cy="1477328"/>
          </a:xfrm>
          <a:prstGeom prst="rect">
            <a:avLst/>
          </a:prstGeom>
          <a:ln>
            <a:solidFill>
              <a:srgbClr val="AC128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b="1" dirty="0" smtClean="0">
                <a:latin typeface="Arial" pitchFamily="34" charset="0"/>
                <a:cs typeface="Arial" pitchFamily="34" charset="0"/>
              </a:rPr>
              <a:t>¿</a:t>
            </a:r>
            <a:r>
              <a:rPr lang="es-EC" b="1" dirty="0"/>
              <a:t> Usted considera que las ventas de vehículos livianos en el Ecuador han decrecido</a:t>
            </a:r>
            <a:r>
              <a:rPr lang="es-ES" b="1" dirty="0" smtClean="0">
                <a:latin typeface="Arial" pitchFamily="34" charset="0"/>
                <a:cs typeface="Arial" pitchFamily="34" charset="0"/>
              </a:rPr>
              <a:t>?</a:t>
            </a:r>
            <a:endParaRPr lang="es-ES" dirty="0">
              <a:latin typeface="Arial" pitchFamily="34" charset="0"/>
              <a:cs typeface="Arial" pitchFamily="34" charset="0"/>
            </a:endParaRPr>
          </a:p>
        </p:txBody>
      </p:sp>
      <p:pic>
        <p:nvPicPr>
          <p:cNvPr id="18" name="Picture 11" descr="00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41320">
            <a:off x="2143048" y="1553607"/>
            <a:ext cx="381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descr="00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41320">
            <a:off x="6835975" y="1544283"/>
            <a:ext cx="381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1" descr="00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41320">
            <a:off x="6835976" y="3323908"/>
            <a:ext cx="381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1" descr="00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41320">
            <a:off x="2146000" y="3497224"/>
            <a:ext cx="381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1" descr="00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41320">
            <a:off x="2719112" y="5100007"/>
            <a:ext cx="381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1" descr="00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41320">
            <a:off x="6679552" y="5100007"/>
            <a:ext cx="381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6 Tabla"/>
          <p:cNvGraphicFramePr>
            <a:graphicFrameLocks noGrp="1"/>
          </p:cNvGraphicFramePr>
          <p:nvPr>
            <p:extLst>
              <p:ext uri="{D42A27DB-BD31-4B8C-83A1-F6EECF244321}">
                <p14:modId xmlns:p14="http://schemas.microsoft.com/office/powerpoint/2010/main" val="4286293982"/>
              </p:ext>
            </p:extLst>
          </p:nvPr>
        </p:nvGraphicFramePr>
        <p:xfrm>
          <a:off x="2702847" y="1052736"/>
          <a:ext cx="4029393" cy="1735074"/>
        </p:xfrm>
        <a:graphic>
          <a:graphicData uri="http://schemas.openxmlformats.org/drawingml/2006/table">
            <a:tbl>
              <a:tblPr firstRow="1" firstCol="1" bandRow="1">
                <a:tableStyleId>{5C22544A-7EE6-4342-B048-85BDC9FD1C3A}</a:tableStyleId>
              </a:tblPr>
              <a:tblGrid>
                <a:gridCol w="2239010"/>
                <a:gridCol w="907098"/>
                <a:gridCol w="883285"/>
              </a:tblGrid>
              <a:tr h="184150">
                <a:tc>
                  <a:txBody>
                    <a:bodyPr/>
                    <a:lstStyle/>
                    <a:p>
                      <a:endParaRPr lang="es-ES" sz="1100" dirty="0">
                        <a:solidFill>
                          <a:schemeClr val="tx1"/>
                        </a:solidFill>
                        <a:effectLst/>
                        <a:latin typeface="Calibri"/>
                      </a:endParaRPr>
                    </a:p>
                  </a:txBody>
                  <a:tcPr marL="68580" marR="68580" marT="0" marB="0"/>
                </a:tc>
                <a:tc>
                  <a:txBody>
                    <a:bodyPr/>
                    <a:lstStyle/>
                    <a:p>
                      <a:pPr>
                        <a:lnSpc>
                          <a:spcPct val="115000"/>
                        </a:lnSpc>
                        <a:spcAft>
                          <a:spcPts val="0"/>
                        </a:spcAft>
                      </a:pPr>
                      <a:r>
                        <a:rPr lang="es-EC" sz="1100">
                          <a:solidFill>
                            <a:schemeClr val="tx1"/>
                          </a:solidFill>
                          <a:effectLst/>
                        </a:rPr>
                        <a:t>Frecuencia</a:t>
                      </a:r>
                      <a:endParaRPr lang="es-ES"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100" dirty="0">
                          <a:solidFill>
                            <a:schemeClr val="tx1"/>
                          </a:solidFill>
                          <a:effectLst/>
                        </a:rPr>
                        <a:t>Porcentaje</a:t>
                      </a:r>
                      <a:endParaRPr lang="es-ES" sz="1100" dirty="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Crisis país</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6</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21,43%</a:t>
                      </a:r>
                      <a:endParaRPr lang="es-ES" sz="11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Comprar un vehículo nuevo</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1</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3,57%</a:t>
                      </a:r>
                      <a:endParaRPr lang="es-ES" sz="11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Comprar vehículo usado</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2</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7,14%</a:t>
                      </a:r>
                      <a:endParaRPr lang="es-ES" sz="11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Altos costos de mantenimiento</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6</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21,43%</a:t>
                      </a:r>
                      <a:endParaRPr lang="es-ES" sz="11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No tiene empleo</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4</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14,29%</a:t>
                      </a:r>
                      <a:endParaRPr lang="es-ES" sz="11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Necesidades del hogar</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8</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28,57%</a:t>
                      </a:r>
                      <a:endParaRPr lang="es-ES" sz="11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Otras</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1</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3,57%</a:t>
                      </a:r>
                      <a:endParaRPr lang="es-ES" sz="1100">
                        <a:solidFill>
                          <a:schemeClr val="tx1"/>
                        </a:solidFill>
                        <a:effectLst/>
                        <a:latin typeface="Calibri"/>
                        <a:ea typeface="Calibri"/>
                        <a:cs typeface="Times New Roman"/>
                      </a:endParaRPr>
                    </a:p>
                  </a:txBody>
                  <a:tcPr marL="68580" marR="68580" marT="0" marB="0"/>
                </a:tc>
              </a:tr>
              <a:tr h="184150">
                <a:tc>
                  <a:txBody>
                    <a:bodyPr/>
                    <a:lstStyle/>
                    <a:p>
                      <a:endParaRPr lang="es-ES" sz="1100">
                        <a:solidFill>
                          <a:schemeClr val="tx1"/>
                        </a:solidFill>
                        <a:effectLst/>
                        <a:latin typeface="Calibri"/>
                      </a:endParaRPr>
                    </a:p>
                  </a:txBody>
                  <a:tcPr marL="68580" marR="68580" marT="0" marB="0"/>
                </a:tc>
                <a:tc>
                  <a:txBody>
                    <a:bodyPr/>
                    <a:lstStyle/>
                    <a:p>
                      <a:pPr algn="r">
                        <a:lnSpc>
                          <a:spcPct val="115000"/>
                        </a:lnSpc>
                        <a:spcAft>
                          <a:spcPts val="0"/>
                        </a:spcAft>
                      </a:pPr>
                      <a:r>
                        <a:rPr lang="es-EC" sz="1100">
                          <a:solidFill>
                            <a:schemeClr val="tx1"/>
                          </a:solidFill>
                          <a:effectLst/>
                        </a:rPr>
                        <a:t>28</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dirty="0">
                          <a:solidFill>
                            <a:schemeClr val="tx1"/>
                          </a:solidFill>
                          <a:effectLst/>
                        </a:rPr>
                        <a:t>100,00%</a:t>
                      </a:r>
                      <a:endParaRPr lang="es-ES" sz="1100" dirty="0">
                        <a:solidFill>
                          <a:schemeClr val="tx1"/>
                        </a:solidFill>
                        <a:effectLst/>
                        <a:latin typeface="Calibri"/>
                        <a:ea typeface="Calibri"/>
                        <a:cs typeface="Times New Roman"/>
                      </a:endParaRPr>
                    </a:p>
                  </a:txBody>
                  <a:tcPr marL="68580" marR="68580" marT="0" marB="0"/>
                </a:tc>
              </a:tr>
            </a:tbl>
          </a:graphicData>
        </a:graphic>
      </p:graphicFrame>
      <p:graphicFrame>
        <p:nvGraphicFramePr>
          <p:cNvPr id="20" name="Chart 74">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o="urn:schemas-microsoft-com:office:office" xmlns:v="urn:schemas-microsoft-com:vml" xmlns:w10="urn:schemas-microsoft-com:office:word" xmlns:w="http://schemas.openxmlformats.org/wordprocessingml/2006/main" xmlns:w15="http://schemas.microsoft.com/office/word/2012/wordml"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BCE465D4-B3E5-4336-8218-1F7352A82964}"/>
              </a:ext>
            </a:extLst>
          </p:cNvPr>
          <p:cNvGraphicFramePr/>
          <p:nvPr>
            <p:extLst>
              <p:ext uri="{D42A27DB-BD31-4B8C-83A1-F6EECF244321}">
                <p14:modId xmlns:p14="http://schemas.microsoft.com/office/powerpoint/2010/main" val="3870179036"/>
              </p:ext>
            </p:extLst>
          </p:nvPr>
        </p:nvGraphicFramePr>
        <p:xfrm>
          <a:off x="7320712" y="1136826"/>
          <a:ext cx="1715784" cy="13864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7 Tabla"/>
          <p:cNvGraphicFramePr>
            <a:graphicFrameLocks noGrp="1"/>
          </p:cNvGraphicFramePr>
          <p:nvPr>
            <p:extLst>
              <p:ext uri="{D42A27DB-BD31-4B8C-83A1-F6EECF244321}">
                <p14:modId xmlns:p14="http://schemas.microsoft.com/office/powerpoint/2010/main" val="3539347280"/>
              </p:ext>
            </p:extLst>
          </p:nvPr>
        </p:nvGraphicFramePr>
        <p:xfrm>
          <a:off x="2720027" y="3085885"/>
          <a:ext cx="4012213" cy="1542288"/>
        </p:xfrm>
        <a:graphic>
          <a:graphicData uri="http://schemas.openxmlformats.org/drawingml/2006/table">
            <a:tbl>
              <a:tblPr firstRow="1" firstCol="1" bandRow="1">
                <a:tableStyleId>{5C22544A-7EE6-4342-B048-85BDC9FD1C3A}</a:tableStyleId>
              </a:tblPr>
              <a:tblGrid>
                <a:gridCol w="2269962"/>
                <a:gridCol w="882712"/>
                <a:gridCol w="859539"/>
              </a:tblGrid>
              <a:tr h="184150">
                <a:tc>
                  <a:txBody>
                    <a:bodyPr/>
                    <a:lstStyle/>
                    <a:p>
                      <a:endParaRPr lang="es-ES" sz="1100" dirty="0">
                        <a:solidFill>
                          <a:schemeClr val="tx1"/>
                        </a:solidFill>
                        <a:effectLst/>
                        <a:latin typeface="Calibri"/>
                      </a:endParaRPr>
                    </a:p>
                  </a:txBody>
                  <a:tcPr marL="68580" marR="68580" marT="0" marB="0"/>
                </a:tc>
                <a:tc>
                  <a:txBody>
                    <a:bodyPr/>
                    <a:lstStyle/>
                    <a:p>
                      <a:pPr>
                        <a:lnSpc>
                          <a:spcPct val="115000"/>
                        </a:lnSpc>
                        <a:spcAft>
                          <a:spcPts val="0"/>
                        </a:spcAft>
                      </a:pPr>
                      <a:r>
                        <a:rPr lang="es-EC" sz="1100">
                          <a:solidFill>
                            <a:schemeClr val="tx1"/>
                          </a:solidFill>
                          <a:effectLst/>
                        </a:rPr>
                        <a:t>Frecuencia</a:t>
                      </a:r>
                      <a:endParaRPr lang="es-ES"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100" dirty="0">
                          <a:solidFill>
                            <a:schemeClr val="tx1"/>
                          </a:solidFill>
                          <a:effectLst/>
                        </a:rPr>
                        <a:t>Porcentaje</a:t>
                      </a:r>
                      <a:endParaRPr lang="es-ES" sz="1100" dirty="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No podría comprar otro vehículo</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107</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dirty="0">
                          <a:solidFill>
                            <a:schemeClr val="tx1"/>
                          </a:solidFill>
                          <a:effectLst/>
                        </a:rPr>
                        <a:t>45,34%</a:t>
                      </a:r>
                      <a:endParaRPr lang="es-ES" sz="1100" dirty="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No tiene necesidad de hacerlo</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18</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dirty="0">
                          <a:solidFill>
                            <a:schemeClr val="tx1"/>
                          </a:solidFill>
                          <a:effectLst/>
                        </a:rPr>
                        <a:t>7,63%</a:t>
                      </a:r>
                      <a:endParaRPr lang="es-ES" sz="1100" dirty="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Es nuevo</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71</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dirty="0">
                          <a:solidFill>
                            <a:schemeClr val="tx1"/>
                          </a:solidFill>
                          <a:effectLst/>
                        </a:rPr>
                        <a:t>30,08%</a:t>
                      </a:r>
                      <a:endParaRPr lang="es-ES" sz="1100" dirty="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Es su patrimonio</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36</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15,25%</a:t>
                      </a:r>
                      <a:endParaRPr lang="es-ES" sz="11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Otras</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4</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dirty="0">
                          <a:solidFill>
                            <a:schemeClr val="tx1"/>
                          </a:solidFill>
                          <a:effectLst/>
                        </a:rPr>
                        <a:t>1,69%</a:t>
                      </a:r>
                      <a:endParaRPr lang="es-ES" sz="1100" dirty="0">
                        <a:solidFill>
                          <a:schemeClr val="tx1"/>
                        </a:solidFill>
                        <a:effectLst/>
                        <a:latin typeface="Calibri"/>
                        <a:ea typeface="Calibri"/>
                        <a:cs typeface="Times New Roman"/>
                      </a:endParaRPr>
                    </a:p>
                  </a:txBody>
                  <a:tcPr marL="68580" marR="68580" marT="0" marB="0"/>
                </a:tc>
              </a:tr>
              <a:tr h="184150">
                <a:tc>
                  <a:txBody>
                    <a:bodyPr/>
                    <a:lstStyle/>
                    <a:p>
                      <a:endParaRPr lang="es-ES" sz="1100">
                        <a:solidFill>
                          <a:schemeClr val="tx1"/>
                        </a:solidFill>
                        <a:effectLst/>
                        <a:latin typeface="Calibri"/>
                      </a:endParaRPr>
                    </a:p>
                  </a:txBody>
                  <a:tcPr marL="68580" marR="68580" marT="0" marB="0"/>
                </a:tc>
                <a:tc>
                  <a:txBody>
                    <a:bodyPr/>
                    <a:lstStyle/>
                    <a:p>
                      <a:pPr algn="r">
                        <a:lnSpc>
                          <a:spcPct val="115000"/>
                        </a:lnSpc>
                        <a:spcAft>
                          <a:spcPts val="0"/>
                        </a:spcAft>
                      </a:pPr>
                      <a:r>
                        <a:rPr lang="es-EC" sz="1100">
                          <a:solidFill>
                            <a:schemeClr val="tx1"/>
                          </a:solidFill>
                          <a:effectLst/>
                        </a:rPr>
                        <a:t>236</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dirty="0">
                          <a:solidFill>
                            <a:schemeClr val="tx1"/>
                          </a:solidFill>
                          <a:effectLst/>
                        </a:rPr>
                        <a:t>100,00%</a:t>
                      </a:r>
                      <a:endParaRPr lang="es-ES" sz="1100" dirty="0">
                        <a:solidFill>
                          <a:schemeClr val="tx1"/>
                        </a:solidFill>
                        <a:effectLst/>
                        <a:latin typeface="Calibri"/>
                        <a:ea typeface="Calibri"/>
                        <a:cs typeface="Times New Roman"/>
                      </a:endParaRPr>
                    </a:p>
                  </a:txBody>
                  <a:tcPr marL="68580" marR="68580" marT="0" marB="0"/>
                </a:tc>
              </a:tr>
            </a:tbl>
          </a:graphicData>
        </a:graphic>
      </p:graphicFrame>
      <p:graphicFrame>
        <p:nvGraphicFramePr>
          <p:cNvPr id="21" name="Chart 76">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o="urn:schemas-microsoft-com:office:office" xmlns:v="urn:schemas-microsoft-com:vml" xmlns:w10="urn:schemas-microsoft-com:office:word" xmlns:w="http://schemas.openxmlformats.org/wordprocessingml/2006/main" xmlns:w15="http://schemas.microsoft.com/office/word/2012/wordml"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1D80EC60-9956-4E35-8AAC-9FF261157DF4}"/>
              </a:ext>
            </a:extLst>
          </p:cNvPr>
          <p:cNvGraphicFramePr/>
          <p:nvPr>
            <p:extLst>
              <p:ext uri="{D42A27DB-BD31-4B8C-83A1-F6EECF244321}">
                <p14:modId xmlns:p14="http://schemas.microsoft.com/office/powerpoint/2010/main" val="3038797337"/>
              </p:ext>
            </p:extLst>
          </p:nvPr>
        </p:nvGraphicFramePr>
        <p:xfrm>
          <a:off x="7343186" y="3066473"/>
          <a:ext cx="1650336" cy="13387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8 Tabla"/>
          <p:cNvGraphicFramePr>
            <a:graphicFrameLocks noGrp="1"/>
          </p:cNvGraphicFramePr>
          <p:nvPr>
            <p:extLst>
              <p:ext uri="{D42A27DB-BD31-4B8C-83A1-F6EECF244321}">
                <p14:modId xmlns:p14="http://schemas.microsoft.com/office/powerpoint/2010/main" val="2157714884"/>
              </p:ext>
            </p:extLst>
          </p:nvPr>
        </p:nvGraphicFramePr>
        <p:xfrm>
          <a:off x="3278480" y="4869160"/>
          <a:ext cx="3093720" cy="841248"/>
        </p:xfrm>
        <a:graphic>
          <a:graphicData uri="http://schemas.openxmlformats.org/drawingml/2006/table">
            <a:tbl>
              <a:tblPr firstRow="1" firstCol="1" bandRow="1">
                <a:tableStyleId>{5C22544A-7EE6-4342-B048-85BDC9FD1C3A}</a:tableStyleId>
              </a:tblPr>
              <a:tblGrid>
                <a:gridCol w="1168400"/>
                <a:gridCol w="975360"/>
                <a:gridCol w="949960"/>
              </a:tblGrid>
              <a:tr h="184150">
                <a:tc>
                  <a:txBody>
                    <a:bodyPr/>
                    <a:lstStyle/>
                    <a:p>
                      <a:endParaRPr lang="es-ES" sz="1200" dirty="0">
                        <a:solidFill>
                          <a:schemeClr val="tx1"/>
                        </a:solidFill>
                        <a:effectLst/>
                        <a:latin typeface="Calibri"/>
                      </a:endParaRPr>
                    </a:p>
                  </a:txBody>
                  <a:tcPr marL="68580" marR="68580" marT="0" marB="0"/>
                </a:tc>
                <a:tc>
                  <a:txBody>
                    <a:bodyPr/>
                    <a:lstStyle/>
                    <a:p>
                      <a:pPr>
                        <a:lnSpc>
                          <a:spcPct val="115000"/>
                        </a:lnSpc>
                        <a:spcAft>
                          <a:spcPts val="0"/>
                        </a:spcAft>
                      </a:pPr>
                      <a:r>
                        <a:rPr lang="es-EC" sz="1200">
                          <a:solidFill>
                            <a:schemeClr val="tx1"/>
                          </a:solidFill>
                          <a:effectLst/>
                        </a:rPr>
                        <a:t>Frecuencia</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Porcentaje</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SI</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240</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90,91%</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NO</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24</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9,09%</a:t>
                      </a:r>
                      <a:endParaRPr lang="es-ES" sz="1200">
                        <a:solidFill>
                          <a:schemeClr val="tx1"/>
                        </a:solidFill>
                        <a:effectLst/>
                        <a:latin typeface="Calibri"/>
                        <a:ea typeface="Calibri"/>
                        <a:cs typeface="Times New Roman"/>
                      </a:endParaRPr>
                    </a:p>
                  </a:txBody>
                  <a:tcPr marL="68580" marR="68580" marT="0" marB="0"/>
                </a:tc>
              </a:tr>
              <a:tr h="184150">
                <a:tc>
                  <a:txBody>
                    <a:bodyPr/>
                    <a:lstStyle/>
                    <a:p>
                      <a:endParaRPr lang="es-ES" sz="1200">
                        <a:solidFill>
                          <a:schemeClr val="tx1"/>
                        </a:solidFill>
                        <a:effectLst/>
                        <a:latin typeface="Calibri"/>
                      </a:endParaRPr>
                    </a:p>
                  </a:txBody>
                  <a:tcPr marL="68580" marR="68580" marT="0" marB="0"/>
                </a:tc>
                <a:tc>
                  <a:txBody>
                    <a:bodyPr/>
                    <a:lstStyle/>
                    <a:p>
                      <a:pPr>
                        <a:lnSpc>
                          <a:spcPct val="115000"/>
                        </a:lnSpc>
                        <a:spcAft>
                          <a:spcPts val="0"/>
                        </a:spcAft>
                      </a:pPr>
                      <a:r>
                        <a:rPr lang="es-EC" sz="1200">
                          <a:solidFill>
                            <a:schemeClr val="tx1"/>
                          </a:solidFill>
                          <a:effectLst/>
                        </a:rPr>
                        <a:t>264</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solidFill>
                            <a:schemeClr val="tx1"/>
                          </a:solidFill>
                          <a:effectLst/>
                        </a:rPr>
                        <a:t>100,00%</a:t>
                      </a:r>
                      <a:endParaRPr lang="es-ES" sz="1200" dirty="0">
                        <a:solidFill>
                          <a:schemeClr val="tx1"/>
                        </a:solidFill>
                        <a:effectLst/>
                        <a:latin typeface="Calibri"/>
                        <a:ea typeface="Calibri"/>
                        <a:cs typeface="Times New Roman"/>
                      </a:endParaRPr>
                    </a:p>
                  </a:txBody>
                  <a:tcPr marL="68580" marR="68580" marT="0" marB="0"/>
                </a:tc>
              </a:tr>
            </a:tbl>
          </a:graphicData>
        </a:graphic>
      </p:graphicFrame>
      <p:graphicFrame>
        <p:nvGraphicFramePr>
          <p:cNvPr id="24" name="Chart 80">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o="urn:schemas-microsoft-com:office:office" xmlns:v="urn:schemas-microsoft-com:vml" xmlns:w10="urn:schemas-microsoft-com:office:word" xmlns:w="http://schemas.openxmlformats.org/wordprocessingml/2006/main" xmlns:w15="http://schemas.microsoft.com/office/word/2012/wordml"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BF6C14DA-BA03-4452-9C12-C37C7AD43AB3}"/>
              </a:ext>
            </a:extLst>
          </p:cNvPr>
          <p:cNvGraphicFramePr/>
          <p:nvPr>
            <p:extLst>
              <p:ext uri="{D42A27DB-BD31-4B8C-83A1-F6EECF244321}">
                <p14:modId xmlns:p14="http://schemas.microsoft.com/office/powerpoint/2010/main" val="3951788803"/>
              </p:ext>
            </p:extLst>
          </p:nvPr>
        </p:nvGraphicFramePr>
        <p:xfrm>
          <a:off x="7164288" y="4775418"/>
          <a:ext cx="1824425" cy="8138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947090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isel"/>
          <p:cNvSpPr/>
          <p:nvPr/>
        </p:nvSpPr>
        <p:spPr>
          <a:xfrm>
            <a:off x="107504" y="116632"/>
            <a:ext cx="5040560" cy="720080"/>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400" b="1" dirty="0" smtClean="0">
                <a:latin typeface="Arial (Títulos)"/>
              </a:rPr>
              <a:t>Resultados de la encuesta</a:t>
            </a:r>
            <a:endParaRPr lang="es-ES" sz="2400" b="1" dirty="0">
              <a:latin typeface="Arial (Títulos)"/>
            </a:endParaRPr>
          </a:p>
        </p:txBody>
      </p:sp>
      <p:sp>
        <p:nvSpPr>
          <p:cNvPr id="4" name="3 CuadroTexto"/>
          <p:cNvSpPr txBox="1"/>
          <p:nvPr/>
        </p:nvSpPr>
        <p:spPr>
          <a:xfrm>
            <a:off x="179512" y="1772816"/>
            <a:ext cx="1872208" cy="738664"/>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1400" b="1" dirty="0" smtClean="0">
                <a:latin typeface="Arial" pitchFamily="34" charset="0"/>
                <a:cs typeface="Arial" pitchFamily="34" charset="0"/>
              </a:rPr>
              <a:t>¿</a:t>
            </a:r>
            <a:r>
              <a:rPr lang="es-EC" sz="1400" b="1" dirty="0"/>
              <a:t> Por qué han bajado las ventas</a:t>
            </a:r>
            <a:r>
              <a:rPr lang="es-ES" sz="1400" b="1" dirty="0" smtClean="0">
                <a:latin typeface="Arial" pitchFamily="34" charset="0"/>
                <a:cs typeface="Arial" pitchFamily="34" charset="0"/>
              </a:rPr>
              <a:t>?</a:t>
            </a:r>
            <a:endParaRPr lang="es-ES" sz="1400" b="1" dirty="0">
              <a:latin typeface="Arial" pitchFamily="34" charset="0"/>
              <a:cs typeface="Arial" pitchFamily="34" charset="0"/>
            </a:endParaRPr>
          </a:p>
          <a:p>
            <a:pPr algn="just"/>
            <a:endParaRPr lang="es-ES" sz="1400" dirty="0">
              <a:latin typeface="Arial" pitchFamily="34" charset="0"/>
              <a:cs typeface="Arial" pitchFamily="34" charset="0"/>
            </a:endParaRPr>
          </a:p>
        </p:txBody>
      </p:sp>
      <p:sp>
        <p:nvSpPr>
          <p:cNvPr id="10" name="9 CuadroTexto"/>
          <p:cNvSpPr txBox="1"/>
          <p:nvPr/>
        </p:nvSpPr>
        <p:spPr>
          <a:xfrm>
            <a:off x="179512" y="4060229"/>
            <a:ext cx="2154036" cy="1384995"/>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1400" b="1" dirty="0" smtClean="0">
                <a:latin typeface="Arial" pitchFamily="34" charset="0"/>
                <a:cs typeface="Arial" pitchFamily="34" charset="0"/>
              </a:rPr>
              <a:t>¿</a:t>
            </a:r>
            <a:r>
              <a:rPr lang="es-EC" sz="1400" b="1" dirty="0"/>
              <a:t> Usted considera que las ventas de vehículos livianos en el Ecuador volverán a crecer en los próximos años</a:t>
            </a:r>
            <a:r>
              <a:rPr lang="es-ES" sz="1400" b="1" dirty="0" smtClean="0">
                <a:latin typeface="Arial" pitchFamily="34" charset="0"/>
                <a:cs typeface="Arial" pitchFamily="34" charset="0"/>
              </a:rPr>
              <a:t>?</a:t>
            </a:r>
            <a:endParaRPr lang="es-ES" sz="1400" dirty="0">
              <a:latin typeface="Arial" pitchFamily="34" charset="0"/>
              <a:cs typeface="Arial" pitchFamily="34" charset="0"/>
            </a:endParaRPr>
          </a:p>
        </p:txBody>
      </p:sp>
      <p:pic>
        <p:nvPicPr>
          <p:cNvPr id="18" name="Picture 11" descr="00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41320">
            <a:off x="2143048" y="1907843"/>
            <a:ext cx="381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descr="00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41320">
            <a:off x="6180846" y="1708494"/>
            <a:ext cx="381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1" descr="00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41320">
            <a:off x="6187904" y="4498861"/>
            <a:ext cx="381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1" descr="00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41320">
            <a:off x="2437283" y="4523943"/>
            <a:ext cx="381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Tabla"/>
          <p:cNvGraphicFramePr>
            <a:graphicFrameLocks noGrp="1"/>
          </p:cNvGraphicFramePr>
          <p:nvPr>
            <p:extLst>
              <p:ext uri="{D42A27DB-BD31-4B8C-83A1-F6EECF244321}">
                <p14:modId xmlns:p14="http://schemas.microsoft.com/office/powerpoint/2010/main" val="2120185820"/>
              </p:ext>
            </p:extLst>
          </p:nvPr>
        </p:nvGraphicFramePr>
        <p:xfrm>
          <a:off x="2758856" y="997084"/>
          <a:ext cx="3315495" cy="2313432"/>
        </p:xfrm>
        <a:graphic>
          <a:graphicData uri="http://schemas.openxmlformats.org/drawingml/2006/table">
            <a:tbl>
              <a:tblPr firstRow="1" firstCol="1" bandRow="1">
                <a:tableStyleId>{5C22544A-7EE6-4342-B048-85BDC9FD1C3A}</a:tableStyleId>
              </a:tblPr>
              <a:tblGrid>
                <a:gridCol w="1525112"/>
                <a:gridCol w="907098"/>
                <a:gridCol w="883285"/>
              </a:tblGrid>
              <a:tr h="184150">
                <a:tc>
                  <a:txBody>
                    <a:bodyPr/>
                    <a:lstStyle/>
                    <a:p>
                      <a:endParaRPr lang="es-ES" sz="1100" dirty="0">
                        <a:solidFill>
                          <a:schemeClr val="tx1"/>
                        </a:solidFill>
                        <a:effectLst/>
                        <a:latin typeface="Calibri"/>
                      </a:endParaRPr>
                    </a:p>
                  </a:txBody>
                  <a:tcPr marL="68580" marR="68580" marT="0" marB="0"/>
                </a:tc>
                <a:tc>
                  <a:txBody>
                    <a:bodyPr/>
                    <a:lstStyle/>
                    <a:p>
                      <a:pPr>
                        <a:lnSpc>
                          <a:spcPct val="115000"/>
                        </a:lnSpc>
                        <a:spcAft>
                          <a:spcPts val="0"/>
                        </a:spcAft>
                      </a:pPr>
                      <a:r>
                        <a:rPr lang="es-EC" sz="1100">
                          <a:solidFill>
                            <a:schemeClr val="tx1"/>
                          </a:solidFill>
                          <a:effectLst/>
                        </a:rPr>
                        <a:t>Frecuencia</a:t>
                      </a:r>
                      <a:endParaRPr lang="es-ES"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100">
                          <a:solidFill>
                            <a:schemeClr val="tx1"/>
                          </a:solidFill>
                          <a:effectLst/>
                        </a:rPr>
                        <a:t>Porcentaje</a:t>
                      </a:r>
                      <a:endParaRPr lang="es-ES" sz="11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Impuestos</a:t>
                      </a:r>
                      <a:endParaRPr lang="es-ES"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100">
                          <a:solidFill>
                            <a:schemeClr val="tx1"/>
                          </a:solidFill>
                          <a:effectLst/>
                        </a:rPr>
                        <a:t>69</a:t>
                      </a:r>
                      <a:endParaRPr lang="es-ES"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100">
                          <a:solidFill>
                            <a:schemeClr val="tx1"/>
                          </a:solidFill>
                          <a:effectLst/>
                        </a:rPr>
                        <a:t>28,75%</a:t>
                      </a:r>
                      <a:endParaRPr lang="es-ES" sz="11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Cupos de importación</a:t>
                      </a:r>
                      <a:endParaRPr lang="es-ES"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100">
                          <a:solidFill>
                            <a:schemeClr val="tx1"/>
                          </a:solidFill>
                          <a:effectLst/>
                        </a:rPr>
                        <a:t>36</a:t>
                      </a:r>
                      <a:endParaRPr lang="es-ES"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100">
                          <a:solidFill>
                            <a:schemeClr val="tx1"/>
                          </a:solidFill>
                          <a:effectLst/>
                        </a:rPr>
                        <a:t>15,00%</a:t>
                      </a:r>
                      <a:endParaRPr lang="es-ES" sz="11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dirty="0">
                          <a:solidFill>
                            <a:schemeClr val="tx1"/>
                          </a:solidFill>
                          <a:effectLst/>
                        </a:rPr>
                        <a:t>Vehículo importado</a:t>
                      </a:r>
                      <a:endParaRPr lang="es-ES"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100">
                          <a:solidFill>
                            <a:schemeClr val="tx1"/>
                          </a:solidFill>
                          <a:effectLst/>
                        </a:rPr>
                        <a:t>1</a:t>
                      </a:r>
                      <a:endParaRPr lang="es-ES"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100">
                          <a:solidFill>
                            <a:schemeClr val="tx1"/>
                          </a:solidFill>
                          <a:effectLst/>
                        </a:rPr>
                        <a:t>0,42%</a:t>
                      </a:r>
                      <a:endParaRPr lang="es-ES" sz="11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Crisis del país</a:t>
                      </a:r>
                      <a:endParaRPr lang="es-ES"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100">
                          <a:solidFill>
                            <a:schemeClr val="tx1"/>
                          </a:solidFill>
                          <a:effectLst/>
                        </a:rPr>
                        <a:t>68</a:t>
                      </a:r>
                      <a:endParaRPr lang="es-ES"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100">
                          <a:solidFill>
                            <a:schemeClr val="tx1"/>
                          </a:solidFill>
                          <a:effectLst/>
                        </a:rPr>
                        <a:t>28,33%</a:t>
                      </a:r>
                      <a:endParaRPr lang="es-ES" sz="11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Alto costo de la vida</a:t>
                      </a:r>
                      <a:endParaRPr lang="es-ES"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100">
                          <a:solidFill>
                            <a:schemeClr val="tx1"/>
                          </a:solidFill>
                          <a:effectLst/>
                        </a:rPr>
                        <a:t>25</a:t>
                      </a:r>
                      <a:endParaRPr lang="es-ES"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100">
                          <a:solidFill>
                            <a:schemeClr val="tx1"/>
                          </a:solidFill>
                          <a:effectLst/>
                        </a:rPr>
                        <a:t>10,42%</a:t>
                      </a:r>
                      <a:endParaRPr lang="es-ES" sz="11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Inestabilidad laboral</a:t>
                      </a:r>
                      <a:endParaRPr lang="es-ES"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100" dirty="0">
                          <a:solidFill>
                            <a:schemeClr val="tx1"/>
                          </a:solidFill>
                          <a:effectLst/>
                        </a:rPr>
                        <a:t>20</a:t>
                      </a:r>
                      <a:endParaRPr lang="es-ES"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100">
                          <a:solidFill>
                            <a:schemeClr val="tx1"/>
                          </a:solidFill>
                          <a:effectLst/>
                        </a:rPr>
                        <a:t>8,33%</a:t>
                      </a:r>
                      <a:endParaRPr lang="es-ES" sz="11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Desempleo</a:t>
                      </a:r>
                      <a:endParaRPr lang="es-ES"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100">
                          <a:solidFill>
                            <a:schemeClr val="tx1"/>
                          </a:solidFill>
                          <a:effectLst/>
                        </a:rPr>
                        <a:t>8</a:t>
                      </a:r>
                      <a:endParaRPr lang="es-ES"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100">
                          <a:solidFill>
                            <a:schemeClr val="tx1"/>
                          </a:solidFill>
                          <a:effectLst/>
                        </a:rPr>
                        <a:t>3,33%</a:t>
                      </a:r>
                      <a:endParaRPr lang="es-ES" sz="11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100">
                          <a:solidFill>
                            <a:schemeClr val="tx1"/>
                          </a:solidFill>
                          <a:effectLst/>
                        </a:rPr>
                        <a:t>Inseguridad con el gobierno</a:t>
                      </a:r>
                      <a:endParaRPr lang="es-ES"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100">
                          <a:solidFill>
                            <a:schemeClr val="tx1"/>
                          </a:solidFill>
                          <a:effectLst/>
                        </a:rPr>
                        <a:t>13</a:t>
                      </a:r>
                      <a:endParaRPr lang="es-ES"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100">
                          <a:solidFill>
                            <a:schemeClr val="tx1"/>
                          </a:solidFill>
                          <a:effectLst/>
                        </a:rPr>
                        <a:t>5,42%</a:t>
                      </a:r>
                      <a:endParaRPr lang="es-ES" sz="1100">
                        <a:solidFill>
                          <a:schemeClr val="tx1"/>
                        </a:solidFill>
                        <a:effectLst/>
                        <a:latin typeface="Calibri"/>
                        <a:ea typeface="Calibri"/>
                        <a:cs typeface="Times New Roman"/>
                      </a:endParaRPr>
                    </a:p>
                  </a:txBody>
                  <a:tcPr marL="68580" marR="68580" marT="0" marB="0"/>
                </a:tc>
              </a:tr>
              <a:tr h="184150">
                <a:tc>
                  <a:txBody>
                    <a:bodyPr/>
                    <a:lstStyle/>
                    <a:p>
                      <a:endParaRPr lang="es-ES" sz="1100">
                        <a:solidFill>
                          <a:schemeClr val="tx1"/>
                        </a:solidFill>
                        <a:effectLst/>
                        <a:latin typeface="Calibri"/>
                      </a:endParaRPr>
                    </a:p>
                  </a:txBody>
                  <a:tcPr marL="68580" marR="68580" marT="0" marB="0"/>
                </a:tc>
                <a:tc>
                  <a:txBody>
                    <a:bodyPr/>
                    <a:lstStyle/>
                    <a:p>
                      <a:pPr>
                        <a:lnSpc>
                          <a:spcPct val="115000"/>
                        </a:lnSpc>
                        <a:spcAft>
                          <a:spcPts val="0"/>
                        </a:spcAft>
                      </a:pPr>
                      <a:r>
                        <a:rPr lang="es-EC" sz="1100">
                          <a:solidFill>
                            <a:schemeClr val="tx1"/>
                          </a:solidFill>
                          <a:effectLst/>
                        </a:rPr>
                        <a:t>240</a:t>
                      </a:r>
                      <a:endParaRPr lang="es-ES" sz="11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100" dirty="0">
                          <a:solidFill>
                            <a:schemeClr val="tx1"/>
                          </a:solidFill>
                          <a:effectLst/>
                        </a:rPr>
                        <a:t>100,00%</a:t>
                      </a:r>
                      <a:endParaRPr lang="es-ES" sz="1100" dirty="0">
                        <a:solidFill>
                          <a:schemeClr val="tx1"/>
                        </a:solidFill>
                        <a:effectLst/>
                        <a:latin typeface="Calibri"/>
                        <a:ea typeface="Calibri"/>
                        <a:cs typeface="Times New Roman"/>
                      </a:endParaRPr>
                    </a:p>
                  </a:txBody>
                  <a:tcPr marL="68580" marR="68580" marT="0" marB="0"/>
                </a:tc>
              </a:tr>
            </a:tbl>
          </a:graphicData>
        </a:graphic>
      </p:graphicFrame>
      <p:graphicFrame>
        <p:nvGraphicFramePr>
          <p:cNvPr id="22" name="Chart 81">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o="urn:schemas-microsoft-com:office:office" xmlns:v="urn:schemas-microsoft-com:vml" xmlns:w10="urn:schemas-microsoft-com:office:word" xmlns:w="http://schemas.openxmlformats.org/wordprocessingml/2006/main" xmlns:w15="http://schemas.microsoft.com/office/word/2012/wordml"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CD011661-5608-4371-BE8A-2F25949BC1E5}"/>
              </a:ext>
            </a:extLst>
          </p:cNvPr>
          <p:cNvGraphicFramePr/>
          <p:nvPr>
            <p:extLst>
              <p:ext uri="{D42A27DB-BD31-4B8C-83A1-F6EECF244321}">
                <p14:modId xmlns:p14="http://schemas.microsoft.com/office/powerpoint/2010/main" val="4057737108"/>
              </p:ext>
            </p:extLst>
          </p:nvPr>
        </p:nvGraphicFramePr>
        <p:xfrm>
          <a:off x="6665582" y="982040"/>
          <a:ext cx="2298906" cy="17268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608385352"/>
              </p:ext>
            </p:extLst>
          </p:nvPr>
        </p:nvGraphicFramePr>
        <p:xfrm>
          <a:off x="2914352" y="4136004"/>
          <a:ext cx="3162758" cy="1309220"/>
        </p:xfrm>
        <a:graphic>
          <a:graphicData uri="http://schemas.openxmlformats.org/drawingml/2006/table">
            <a:tbl>
              <a:tblPr firstRow="1" firstCol="1" bandRow="1">
                <a:tableStyleId>{5C22544A-7EE6-4342-B048-85BDC9FD1C3A}</a:tableStyleId>
              </a:tblPr>
              <a:tblGrid>
                <a:gridCol w="544827"/>
                <a:gridCol w="1326234"/>
                <a:gridCol w="1291697"/>
              </a:tblGrid>
              <a:tr h="327305">
                <a:tc>
                  <a:txBody>
                    <a:bodyPr/>
                    <a:lstStyle/>
                    <a:p>
                      <a:endParaRPr lang="es-ES" sz="1200">
                        <a:solidFill>
                          <a:schemeClr val="tx1"/>
                        </a:solidFill>
                        <a:effectLst/>
                        <a:latin typeface="Calibri"/>
                      </a:endParaRPr>
                    </a:p>
                  </a:txBody>
                  <a:tcPr marL="68580" marR="68580" marT="0" marB="0"/>
                </a:tc>
                <a:tc>
                  <a:txBody>
                    <a:bodyPr/>
                    <a:lstStyle/>
                    <a:p>
                      <a:pPr>
                        <a:lnSpc>
                          <a:spcPct val="115000"/>
                        </a:lnSpc>
                        <a:spcAft>
                          <a:spcPts val="0"/>
                        </a:spcAft>
                      </a:pPr>
                      <a:r>
                        <a:rPr lang="es-EC" sz="1200">
                          <a:solidFill>
                            <a:schemeClr val="tx1"/>
                          </a:solidFill>
                          <a:effectLst/>
                        </a:rPr>
                        <a:t>Frecuencia</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Porcentaje</a:t>
                      </a:r>
                      <a:endParaRPr lang="es-ES" sz="1200">
                        <a:solidFill>
                          <a:schemeClr val="tx1"/>
                        </a:solidFill>
                        <a:effectLst/>
                        <a:latin typeface="Calibri"/>
                        <a:ea typeface="Calibri"/>
                        <a:cs typeface="Times New Roman"/>
                      </a:endParaRPr>
                    </a:p>
                  </a:txBody>
                  <a:tcPr marL="68580" marR="68580" marT="0" marB="0"/>
                </a:tc>
              </a:tr>
              <a:tr h="327305">
                <a:tc>
                  <a:txBody>
                    <a:bodyPr/>
                    <a:lstStyle/>
                    <a:p>
                      <a:pPr>
                        <a:lnSpc>
                          <a:spcPct val="115000"/>
                        </a:lnSpc>
                        <a:spcAft>
                          <a:spcPts val="0"/>
                        </a:spcAft>
                      </a:pPr>
                      <a:r>
                        <a:rPr lang="es-EC" sz="1200">
                          <a:solidFill>
                            <a:schemeClr val="tx1"/>
                          </a:solidFill>
                          <a:effectLst/>
                        </a:rPr>
                        <a:t>SI</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126</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47,73%</a:t>
                      </a:r>
                      <a:endParaRPr lang="es-ES" sz="1200">
                        <a:solidFill>
                          <a:schemeClr val="tx1"/>
                        </a:solidFill>
                        <a:effectLst/>
                        <a:latin typeface="Calibri"/>
                        <a:ea typeface="Calibri"/>
                        <a:cs typeface="Times New Roman"/>
                      </a:endParaRPr>
                    </a:p>
                  </a:txBody>
                  <a:tcPr marL="68580" marR="68580" marT="0" marB="0"/>
                </a:tc>
              </a:tr>
              <a:tr h="327305">
                <a:tc>
                  <a:txBody>
                    <a:bodyPr/>
                    <a:lstStyle/>
                    <a:p>
                      <a:pPr>
                        <a:lnSpc>
                          <a:spcPct val="115000"/>
                        </a:lnSpc>
                        <a:spcAft>
                          <a:spcPts val="0"/>
                        </a:spcAft>
                      </a:pPr>
                      <a:r>
                        <a:rPr lang="es-EC" sz="1200">
                          <a:solidFill>
                            <a:schemeClr val="tx1"/>
                          </a:solidFill>
                          <a:effectLst/>
                        </a:rPr>
                        <a:t>NO</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138</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solidFill>
                            <a:schemeClr val="tx1"/>
                          </a:solidFill>
                          <a:effectLst/>
                        </a:rPr>
                        <a:t>52,27%</a:t>
                      </a:r>
                      <a:endParaRPr lang="es-ES" sz="1200" dirty="0">
                        <a:solidFill>
                          <a:schemeClr val="tx1"/>
                        </a:solidFill>
                        <a:effectLst/>
                        <a:latin typeface="Calibri"/>
                        <a:ea typeface="Calibri"/>
                        <a:cs typeface="Times New Roman"/>
                      </a:endParaRPr>
                    </a:p>
                  </a:txBody>
                  <a:tcPr marL="68580" marR="68580" marT="0" marB="0"/>
                </a:tc>
              </a:tr>
              <a:tr h="327305">
                <a:tc>
                  <a:txBody>
                    <a:bodyPr/>
                    <a:lstStyle/>
                    <a:p>
                      <a:endParaRPr lang="es-ES" sz="1200">
                        <a:solidFill>
                          <a:schemeClr val="tx1"/>
                        </a:solidFill>
                        <a:effectLst/>
                        <a:latin typeface="Calibri"/>
                      </a:endParaRPr>
                    </a:p>
                  </a:txBody>
                  <a:tcPr marL="68580" marR="68580" marT="0" marB="0"/>
                </a:tc>
                <a:tc>
                  <a:txBody>
                    <a:bodyPr/>
                    <a:lstStyle/>
                    <a:p>
                      <a:pPr>
                        <a:lnSpc>
                          <a:spcPct val="115000"/>
                        </a:lnSpc>
                        <a:spcAft>
                          <a:spcPts val="0"/>
                        </a:spcAft>
                      </a:pPr>
                      <a:r>
                        <a:rPr lang="es-EC" sz="1200">
                          <a:solidFill>
                            <a:schemeClr val="tx1"/>
                          </a:solidFill>
                          <a:effectLst/>
                        </a:rPr>
                        <a:t>264</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solidFill>
                            <a:schemeClr val="tx1"/>
                          </a:solidFill>
                          <a:effectLst/>
                        </a:rPr>
                        <a:t>100,00%</a:t>
                      </a:r>
                      <a:endParaRPr lang="es-ES" sz="1200" dirty="0">
                        <a:solidFill>
                          <a:schemeClr val="tx1"/>
                        </a:solidFill>
                        <a:effectLst/>
                        <a:latin typeface="Calibri"/>
                        <a:ea typeface="Calibri"/>
                        <a:cs typeface="Times New Roman"/>
                      </a:endParaRPr>
                    </a:p>
                  </a:txBody>
                  <a:tcPr marL="68580" marR="68580" marT="0" marB="0"/>
                </a:tc>
              </a:tr>
            </a:tbl>
          </a:graphicData>
        </a:graphic>
      </p:graphicFrame>
      <p:graphicFrame>
        <p:nvGraphicFramePr>
          <p:cNvPr id="23" name="Chart 83">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o="urn:schemas-microsoft-com:office:office" xmlns:v="urn:schemas-microsoft-com:vml" xmlns:w10="urn:schemas-microsoft-com:office:word" xmlns:w="http://schemas.openxmlformats.org/wordprocessingml/2006/main" xmlns:w15="http://schemas.microsoft.com/office/word/2012/wordml"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C7344DA4-0F6E-4919-8551-AAF31EE6F57F}"/>
              </a:ext>
            </a:extLst>
          </p:cNvPr>
          <p:cNvGraphicFramePr/>
          <p:nvPr>
            <p:extLst>
              <p:ext uri="{D42A27DB-BD31-4B8C-83A1-F6EECF244321}">
                <p14:modId xmlns:p14="http://schemas.microsoft.com/office/powerpoint/2010/main" val="1001733792"/>
              </p:ext>
            </p:extLst>
          </p:nvPr>
        </p:nvGraphicFramePr>
        <p:xfrm>
          <a:off x="6732240" y="4046978"/>
          <a:ext cx="2232247" cy="12553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802317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isel"/>
          <p:cNvSpPr/>
          <p:nvPr/>
        </p:nvSpPr>
        <p:spPr>
          <a:xfrm>
            <a:off x="107504" y="116632"/>
            <a:ext cx="5040560" cy="720080"/>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400" b="1" dirty="0" smtClean="0">
                <a:latin typeface="Arial (Títulos)"/>
              </a:rPr>
              <a:t>Resultados de la encuesta</a:t>
            </a:r>
            <a:endParaRPr lang="es-ES" sz="2400" b="1" dirty="0">
              <a:latin typeface="Arial (Títulos)"/>
            </a:endParaRPr>
          </a:p>
        </p:txBody>
      </p:sp>
      <p:sp>
        <p:nvSpPr>
          <p:cNvPr id="4" name="3 CuadroTexto"/>
          <p:cNvSpPr txBox="1"/>
          <p:nvPr/>
        </p:nvSpPr>
        <p:spPr>
          <a:xfrm>
            <a:off x="179512" y="3933056"/>
            <a:ext cx="2147832" cy="1600438"/>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1400" b="1" dirty="0" smtClean="0">
                <a:latin typeface="Arial" pitchFamily="34" charset="0"/>
                <a:cs typeface="Arial" pitchFamily="34" charset="0"/>
              </a:rPr>
              <a:t>¿</a:t>
            </a:r>
            <a:r>
              <a:rPr lang="es-EC" sz="1400" b="1" dirty="0"/>
              <a:t> Por qué razones</a:t>
            </a:r>
            <a:r>
              <a:rPr lang="es-EC" sz="1400" dirty="0"/>
              <a:t> </a:t>
            </a:r>
            <a:r>
              <a:rPr lang="es-EC" sz="1400" b="1" dirty="0"/>
              <a:t>considera que las ventas de vehículos livianos en el Ecuador no crecerán en los próximos años</a:t>
            </a:r>
            <a:r>
              <a:rPr lang="es-ES" sz="1400" b="1" dirty="0" smtClean="0">
                <a:latin typeface="Arial" pitchFamily="34" charset="0"/>
                <a:cs typeface="Arial" pitchFamily="34" charset="0"/>
              </a:rPr>
              <a:t>?</a:t>
            </a:r>
            <a:endParaRPr lang="es-ES" sz="1400" b="1" dirty="0">
              <a:latin typeface="Arial" pitchFamily="34" charset="0"/>
              <a:cs typeface="Arial" pitchFamily="34" charset="0"/>
            </a:endParaRPr>
          </a:p>
          <a:p>
            <a:pPr algn="just"/>
            <a:r>
              <a:rPr lang="es-EC" sz="1400" dirty="0" smtClean="0">
                <a:latin typeface="Arial" pitchFamily="34" charset="0"/>
                <a:cs typeface="Arial" pitchFamily="34" charset="0"/>
              </a:rPr>
              <a:t> 	</a:t>
            </a:r>
            <a:endParaRPr lang="es-ES" sz="1400" dirty="0">
              <a:latin typeface="Arial" pitchFamily="34" charset="0"/>
              <a:cs typeface="Arial" pitchFamily="34" charset="0"/>
            </a:endParaRPr>
          </a:p>
        </p:txBody>
      </p:sp>
      <p:sp>
        <p:nvSpPr>
          <p:cNvPr id="14" name="13 CuadroTexto"/>
          <p:cNvSpPr txBox="1"/>
          <p:nvPr/>
        </p:nvSpPr>
        <p:spPr>
          <a:xfrm>
            <a:off x="107504" y="1603915"/>
            <a:ext cx="2520280" cy="1169551"/>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1400" b="1" dirty="0" smtClean="0">
                <a:latin typeface="Arial" pitchFamily="34" charset="0"/>
                <a:cs typeface="Arial" pitchFamily="34" charset="0"/>
              </a:rPr>
              <a:t>¿</a:t>
            </a:r>
            <a:r>
              <a:rPr lang="es-EC" sz="1400" b="1" dirty="0"/>
              <a:t> Por qué razones considera que las ventas de vehículos livianos en el Ecuador crecerán en los próximos años</a:t>
            </a:r>
            <a:r>
              <a:rPr lang="es-ES" sz="1400" b="1" dirty="0" smtClean="0">
                <a:latin typeface="Arial" pitchFamily="34" charset="0"/>
                <a:cs typeface="Arial" pitchFamily="34" charset="0"/>
              </a:rPr>
              <a:t>?</a:t>
            </a:r>
            <a:endParaRPr lang="es-ES" sz="1400" dirty="0">
              <a:latin typeface="Arial" pitchFamily="34" charset="0"/>
              <a:cs typeface="Arial" pitchFamily="34" charset="0"/>
            </a:endParaRPr>
          </a:p>
        </p:txBody>
      </p:sp>
      <p:pic>
        <p:nvPicPr>
          <p:cNvPr id="18" name="Picture 11" descr="00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41320">
            <a:off x="2431080" y="4433927"/>
            <a:ext cx="381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descr="00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41320">
            <a:off x="6835975" y="4424603"/>
            <a:ext cx="381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1" descr="00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41320">
            <a:off x="2702308" y="1916288"/>
            <a:ext cx="381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1" descr="00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241320">
            <a:off x="6763968" y="1852765"/>
            <a:ext cx="381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5 Tabla"/>
          <p:cNvGraphicFramePr>
            <a:graphicFrameLocks noGrp="1"/>
          </p:cNvGraphicFramePr>
          <p:nvPr>
            <p:extLst>
              <p:ext uri="{D42A27DB-BD31-4B8C-83A1-F6EECF244321}">
                <p14:modId xmlns:p14="http://schemas.microsoft.com/office/powerpoint/2010/main" val="2907707993"/>
              </p:ext>
            </p:extLst>
          </p:nvPr>
        </p:nvGraphicFramePr>
        <p:xfrm>
          <a:off x="3203848" y="1189869"/>
          <a:ext cx="3401628" cy="2023107"/>
        </p:xfrm>
        <a:graphic>
          <a:graphicData uri="http://schemas.openxmlformats.org/drawingml/2006/table">
            <a:tbl>
              <a:tblPr firstRow="1" firstCol="1" bandRow="1">
                <a:tableStyleId>{5C22544A-7EE6-4342-B048-85BDC9FD1C3A}</a:tableStyleId>
              </a:tblPr>
              <a:tblGrid>
                <a:gridCol w="1611245"/>
                <a:gridCol w="907098"/>
                <a:gridCol w="883285"/>
              </a:tblGrid>
              <a:tr h="224790">
                <a:tc>
                  <a:txBody>
                    <a:bodyPr/>
                    <a:lstStyle/>
                    <a:p>
                      <a:endParaRPr lang="es-ES" sz="1100" dirty="0">
                        <a:solidFill>
                          <a:schemeClr val="tx1"/>
                        </a:solidFill>
                        <a:effectLst/>
                        <a:latin typeface="Calibri"/>
                      </a:endParaRPr>
                    </a:p>
                  </a:txBody>
                  <a:tcPr marL="68580" marR="68580" marT="0" marB="0"/>
                </a:tc>
                <a:tc>
                  <a:txBody>
                    <a:bodyPr/>
                    <a:lstStyle/>
                    <a:p>
                      <a:pPr>
                        <a:lnSpc>
                          <a:spcPct val="115000"/>
                        </a:lnSpc>
                        <a:spcAft>
                          <a:spcPts val="0"/>
                        </a:spcAft>
                      </a:pPr>
                      <a:r>
                        <a:rPr lang="es-EC" sz="1100" dirty="0">
                          <a:solidFill>
                            <a:schemeClr val="tx1"/>
                          </a:solidFill>
                          <a:effectLst/>
                        </a:rPr>
                        <a:t>Frecuencia</a:t>
                      </a:r>
                      <a:endParaRPr lang="es-ES" sz="11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100" dirty="0">
                          <a:solidFill>
                            <a:schemeClr val="tx1"/>
                          </a:solidFill>
                          <a:effectLst/>
                        </a:rPr>
                        <a:t>Porcentaje</a:t>
                      </a:r>
                      <a:endParaRPr lang="es-ES" sz="1100" dirty="0">
                        <a:solidFill>
                          <a:schemeClr val="tx1"/>
                        </a:solidFill>
                        <a:effectLst/>
                        <a:latin typeface="Calibri"/>
                        <a:ea typeface="Calibri"/>
                        <a:cs typeface="Times New Roman"/>
                      </a:endParaRPr>
                    </a:p>
                  </a:txBody>
                  <a:tcPr marL="68580" marR="68580" marT="0" marB="0"/>
                </a:tc>
              </a:tr>
              <a:tr h="224790">
                <a:tc>
                  <a:txBody>
                    <a:bodyPr/>
                    <a:lstStyle/>
                    <a:p>
                      <a:pPr>
                        <a:lnSpc>
                          <a:spcPct val="115000"/>
                        </a:lnSpc>
                        <a:spcAft>
                          <a:spcPts val="0"/>
                        </a:spcAft>
                      </a:pPr>
                      <a:r>
                        <a:rPr lang="es-EC" sz="1100" dirty="0">
                          <a:solidFill>
                            <a:schemeClr val="tx1"/>
                          </a:solidFill>
                          <a:effectLst/>
                        </a:rPr>
                        <a:t>Cambio de gobierno</a:t>
                      </a:r>
                      <a:endParaRPr lang="es-ES" sz="1100"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101</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dirty="0">
                          <a:solidFill>
                            <a:schemeClr val="tx1"/>
                          </a:solidFill>
                          <a:effectLst/>
                        </a:rPr>
                        <a:t>80,16%</a:t>
                      </a:r>
                      <a:endParaRPr lang="es-ES" sz="1100" dirty="0">
                        <a:solidFill>
                          <a:schemeClr val="tx1"/>
                        </a:solidFill>
                        <a:effectLst/>
                        <a:latin typeface="Calibri"/>
                        <a:ea typeface="Calibri"/>
                        <a:cs typeface="Times New Roman"/>
                      </a:endParaRPr>
                    </a:p>
                  </a:txBody>
                  <a:tcPr marL="68580" marR="68580" marT="0" marB="0"/>
                </a:tc>
              </a:tr>
              <a:tr h="449579">
                <a:tc>
                  <a:txBody>
                    <a:bodyPr/>
                    <a:lstStyle/>
                    <a:p>
                      <a:pPr>
                        <a:lnSpc>
                          <a:spcPct val="115000"/>
                        </a:lnSpc>
                        <a:spcAft>
                          <a:spcPts val="0"/>
                        </a:spcAft>
                      </a:pPr>
                      <a:r>
                        <a:rPr lang="es-EC" sz="1100">
                          <a:solidFill>
                            <a:schemeClr val="tx1"/>
                          </a:solidFill>
                          <a:effectLst/>
                        </a:rPr>
                        <a:t>Eliminación salvaguardias</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8</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6,35%</a:t>
                      </a:r>
                      <a:endParaRPr lang="es-ES" sz="1100">
                        <a:solidFill>
                          <a:schemeClr val="tx1"/>
                        </a:solidFill>
                        <a:effectLst/>
                        <a:latin typeface="Calibri"/>
                        <a:ea typeface="Calibri"/>
                        <a:cs typeface="Times New Roman"/>
                      </a:endParaRPr>
                    </a:p>
                  </a:txBody>
                  <a:tcPr marL="68580" marR="68580" marT="0" marB="0"/>
                </a:tc>
              </a:tr>
              <a:tr h="449579">
                <a:tc>
                  <a:txBody>
                    <a:bodyPr/>
                    <a:lstStyle/>
                    <a:p>
                      <a:pPr>
                        <a:lnSpc>
                          <a:spcPct val="115000"/>
                        </a:lnSpc>
                        <a:spcAft>
                          <a:spcPts val="0"/>
                        </a:spcAft>
                      </a:pPr>
                      <a:r>
                        <a:rPr lang="es-EC" sz="1100">
                          <a:solidFill>
                            <a:schemeClr val="tx1"/>
                          </a:solidFill>
                          <a:effectLst/>
                        </a:rPr>
                        <a:t>Tratado Unión Europea</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10</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7,94%</a:t>
                      </a:r>
                      <a:endParaRPr lang="es-ES" sz="1100">
                        <a:solidFill>
                          <a:schemeClr val="tx1"/>
                        </a:solidFill>
                        <a:effectLst/>
                        <a:latin typeface="Calibri"/>
                        <a:ea typeface="Calibri"/>
                        <a:cs typeface="Times New Roman"/>
                      </a:endParaRPr>
                    </a:p>
                  </a:txBody>
                  <a:tcPr marL="68580" marR="68580" marT="0" marB="0"/>
                </a:tc>
              </a:tr>
              <a:tr h="449579">
                <a:tc>
                  <a:txBody>
                    <a:bodyPr/>
                    <a:lstStyle/>
                    <a:p>
                      <a:pPr>
                        <a:lnSpc>
                          <a:spcPct val="115000"/>
                        </a:lnSpc>
                        <a:spcAft>
                          <a:spcPts val="0"/>
                        </a:spcAft>
                      </a:pPr>
                      <a:r>
                        <a:rPr lang="es-EC" sz="1100" dirty="0">
                          <a:solidFill>
                            <a:schemeClr val="tx1"/>
                          </a:solidFill>
                          <a:effectLst/>
                        </a:rPr>
                        <a:t>Eliminación cuotas de importación</a:t>
                      </a:r>
                      <a:endParaRPr lang="es-ES" sz="1100"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a:solidFill>
                            <a:schemeClr val="tx1"/>
                          </a:solidFill>
                          <a:effectLst/>
                        </a:rPr>
                        <a:t>7</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dirty="0">
                          <a:solidFill>
                            <a:schemeClr val="tx1"/>
                          </a:solidFill>
                          <a:effectLst/>
                        </a:rPr>
                        <a:t>5,56%</a:t>
                      </a:r>
                      <a:endParaRPr lang="es-ES" sz="1100" dirty="0">
                        <a:solidFill>
                          <a:schemeClr val="tx1"/>
                        </a:solidFill>
                        <a:effectLst/>
                        <a:latin typeface="Calibri"/>
                        <a:ea typeface="Calibri"/>
                        <a:cs typeface="Times New Roman"/>
                      </a:endParaRPr>
                    </a:p>
                  </a:txBody>
                  <a:tcPr marL="68580" marR="68580" marT="0" marB="0"/>
                </a:tc>
              </a:tr>
              <a:tr h="224790">
                <a:tc>
                  <a:txBody>
                    <a:bodyPr/>
                    <a:lstStyle/>
                    <a:p>
                      <a:endParaRPr lang="es-ES" sz="1100">
                        <a:solidFill>
                          <a:schemeClr val="tx1"/>
                        </a:solidFill>
                        <a:effectLst/>
                        <a:latin typeface="Calibri"/>
                      </a:endParaRPr>
                    </a:p>
                  </a:txBody>
                  <a:tcPr marL="68580" marR="68580" marT="0" marB="0"/>
                </a:tc>
                <a:tc>
                  <a:txBody>
                    <a:bodyPr/>
                    <a:lstStyle/>
                    <a:p>
                      <a:pPr algn="r">
                        <a:lnSpc>
                          <a:spcPct val="115000"/>
                        </a:lnSpc>
                        <a:spcAft>
                          <a:spcPts val="0"/>
                        </a:spcAft>
                      </a:pPr>
                      <a:r>
                        <a:rPr lang="es-EC" sz="1100">
                          <a:solidFill>
                            <a:schemeClr val="tx1"/>
                          </a:solidFill>
                          <a:effectLst/>
                        </a:rPr>
                        <a:t>126</a:t>
                      </a:r>
                      <a:endParaRPr lang="es-ES" sz="11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100" dirty="0">
                          <a:solidFill>
                            <a:schemeClr val="tx1"/>
                          </a:solidFill>
                          <a:effectLst/>
                        </a:rPr>
                        <a:t>100,00%</a:t>
                      </a:r>
                      <a:endParaRPr lang="es-ES" sz="1100" dirty="0">
                        <a:solidFill>
                          <a:schemeClr val="tx1"/>
                        </a:solidFill>
                        <a:effectLst/>
                        <a:latin typeface="Calibri"/>
                        <a:ea typeface="Calibri"/>
                        <a:cs typeface="Times New Roman"/>
                      </a:endParaRPr>
                    </a:p>
                  </a:txBody>
                  <a:tcPr marL="68580" marR="68580" marT="0" marB="0"/>
                </a:tc>
              </a:tr>
            </a:tbl>
          </a:graphicData>
        </a:graphic>
      </p:graphicFrame>
      <p:graphicFrame>
        <p:nvGraphicFramePr>
          <p:cNvPr id="25" name="Chart 88">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o="urn:schemas-microsoft-com:office:office" xmlns:v="urn:schemas-microsoft-com:vml" xmlns:w10="urn:schemas-microsoft-com:office:word" xmlns:w="http://schemas.openxmlformats.org/wordprocessingml/2006/main" xmlns:w15="http://schemas.microsoft.com/office/word/2012/wordml"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82F9E6E6-4AAF-448D-AF1A-FC959A04B026}"/>
              </a:ext>
            </a:extLst>
          </p:cNvPr>
          <p:cNvGraphicFramePr/>
          <p:nvPr>
            <p:extLst>
              <p:ext uri="{D42A27DB-BD31-4B8C-83A1-F6EECF244321}">
                <p14:modId xmlns:p14="http://schemas.microsoft.com/office/powerpoint/2010/main" val="4089729146"/>
              </p:ext>
            </p:extLst>
          </p:nvPr>
        </p:nvGraphicFramePr>
        <p:xfrm>
          <a:off x="7248704" y="1639259"/>
          <a:ext cx="1734040" cy="9395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6 Tabla"/>
          <p:cNvGraphicFramePr>
            <a:graphicFrameLocks noGrp="1"/>
          </p:cNvGraphicFramePr>
          <p:nvPr>
            <p:extLst>
              <p:ext uri="{D42A27DB-BD31-4B8C-83A1-F6EECF244321}">
                <p14:modId xmlns:p14="http://schemas.microsoft.com/office/powerpoint/2010/main" val="3999602648"/>
              </p:ext>
            </p:extLst>
          </p:nvPr>
        </p:nvGraphicFramePr>
        <p:xfrm>
          <a:off x="2915816" y="3918265"/>
          <a:ext cx="3653512" cy="1530458"/>
        </p:xfrm>
        <a:graphic>
          <a:graphicData uri="http://schemas.openxmlformats.org/drawingml/2006/table">
            <a:tbl>
              <a:tblPr firstRow="1" firstCol="1" bandRow="1">
                <a:tableStyleId>{5C22544A-7EE6-4342-B048-85BDC9FD1C3A}</a:tableStyleId>
              </a:tblPr>
              <a:tblGrid>
                <a:gridCol w="1728192"/>
                <a:gridCol w="975360"/>
                <a:gridCol w="949960"/>
              </a:tblGrid>
              <a:tr h="264029">
                <a:tc>
                  <a:txBody>
                    <a:bodyPr/>
                    <a:lstStyle/>
                    <a:p>
                      <a:endParaRPr lang="es-ES" sz="1200" dirty="0">
                        <a:solidFill>
                          <a:schemeClr val="tx1"/>
                        </a:solidFill>
                        <a:effectLst/>
                        <a:latin typeface="Calibri"/>
                      </a:endParaRPr>
                    </a:p>
                  </a:txBody>
                  <a:tcPr marL="68580" marR="68580" marT="0" marB="0"/>
                </a:tc>
                <a:tc>
                  <a:txBody>
                    <a:bodyPr/>
                    <a:lstStyle/>
                    <a:p>
                      <a:pPr>
                        <a:lnSpc>
                          <a:spcPct val="115000"/>
                        </a:lnSpc>
                        <a:spcAft>
                          <a:spcPts val="0"/>
                        </a:spcAft>
                      </a:pPr>
                      <a:r>
                        <a:rPr lang="es-EC" sz="1200" dirty="0">
                          <a:solidFill>
                            <a:schemeClr val="tx1"/>
                          </a:solidFill>
                          <a:effectLst/>
                        </a:rPr>
                        <a:t>Frecuencia</a:t>
                      </a:r>
                      <a:endParaRPr lang="es-ES" sz="12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Porcentaje</a:t>
                      </a:r>
                      <a:endParaRPr lang="es-ES" sz="1200">
                        <a:solidFill>
                          <a:schemeClr val="tx1"/>
                        </a:solidFill>
                        <a:effectLst/>
                        <a:latin typeface="Calibri"/>
                        <a:ea typeface="Calibri"/>
                        <a:cs typeface="Times New Roman"/>
                      </a:endParaRPr>
                    </a:p>
                  </a:txBody>
                  <a:tcPr marL="68580" marR="68580" marT="0" marB="0"/>
                </a:tc>
              </a:tr>
              <a:tr h="528059">
                <a:tc>
                  <a:txBody>
                    <a:bodyPr/>
                    <a:lstStyle/>
                    <a:p>
                      <a:pPr>
                        <a:lnSpc>
                          <a:spcPct val="115000"/>
                        </a:lnSpc>
                        <a:spcAft>
                          <a:spcPts val="0"/>
                        </a:spcAft>
                      </a:pPr>
                      <a:r>
                        <a:rPr lang="es-EC" sz="1200">
                          <a:solidFill>
                            <a:schemeClr val="tx1"/>
                          </a:solidFill>
                          <a:effectLst/>
                        </a:rPr>
                        <a:t>Continúa el mismo gobierno</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75</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54,35%</a:t>
                      </a:r>
                      <a:endParaRPr lang="es-ES" sz="1200">
                        <a:solidFill>
                          <a:schemeClr val="tx1"/>
                        </a:solidFill>
                        <a:effectLst/>
                        <a:latin typeface="Calibri"/>
                        <a:ea typeface="Calibri"/>
                        <a:cs typeface="Times New Roman"/>
                      </a:endParaRPr>
                    </a:p>
                  </a:txBody>
                  <a:tcPr marL="68580" marR="68580" marT="0" marB="0"/>
                </a:tc>
              </a:tr>
              <a:tr h="264029">
                <a:tc>
                  <a:txBody>
                    <a:bodyPr/>
                    <a:lstStyle/>
                    <a:p>
                      <a:pPr>
                        <a:lnSpc>
                          <a:spcPct val="115000"/>
                        </a:lnSpc>
                        <a:spcAft>
                          <a:spcPts val="0"/>
                        </a:spcAft>
                      </a:pPr>
                      <a:r>
                        <a:rPr lang="es-EC" sz="1200">
                          <a:solidFill>
                            <a:schemeClr val="tx1"/>
                          </a:solidFill>
                          <a:effectLst/>
                        </a:rPr>
                        <a:t>Pobreza y desempleo</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41</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29,71%</a:t>
                      </a:r>
                      <a:endParaRPr lang="es-ES" sz="1200">
                        <a:solidFill>
                          <a:schemeClr val="tx1"/>
                        </a:solidFill>
                        <a:effectLst/>
                        <a:latin typeface="Calibri"/>
                        <a:ea typeface="Calibri"/>
                        <a:cs typeface="Times New Roman"/>
                      </a:endParaRPr>
                    </a:p>
                  </a:txBody>
                  <a:tcPr marL="68580" marR="68580" marT="0" marB="0"/>
                </a:tc>
              </a:tr>
              <a:tr h="38794">
                <a:tc>
                  <a:txBody>
                    <a:bodyPr/>
                    <a:lstStyle/>
                    <a:p>
                      <a:pPr>
                        <a:lnSpc>
                          <a:spcPct val="115000"/>
                        </a:lnSpc>
                        <a:spcAft>
                          <a:spcPts val="0"/>
                        </a:spcAft>
                      </a:pPr>
                      <a:r>
                        <a:rPr lang="es-EC" sz="1200">
                          <a:solidFill>
                            <a:schemeClr val="tx1"/>
                          </a:solidFill>
                          <a:effectLst/>
                        </a:rPr>
                        <a:t>Otro</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22</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15,94%</a:t>
                      </a:r>
                      <a:endParaRPr lang="es-ES" sz="1200">
                        <a:solidFill>
                          <a:schemeClr val="tx1"/>
                        </a:solidFill>
                        <a:effectLst/>
                        <a:latin typeface="Calibri"/>
                        <a:ea typeface="Calibri"/>
                        <a:cs typeface="Times New Roman"/>
                      </a:endParaRPr>
                    </a:p>
                  </a:txBody>
                  <a:tcPr marL="68580" marR="68580" marT="0" marB="0"/>
                </a:tc>
              </a:tr>
              <a:tr h="264029">
                <a:tc>
                  <a:txBody>
                    <a:bodyPr/>
                    <a:lstStyle/>
                    <a:p>
                      <a:endParaRPr lang="es-ES" sz="1200">
                        <a:solidFill>
                          <a:schemeClr val="tx1"/>
                        </a:solidFill>
                        <a:effectLst/>
                        <a:latin typeface="Calibri"/>
                      </a:endParaRPr>
                    </a:p>
                  </a:txBody>
                  <a:tcPr marL="68580" marR="68580" marT="0" marB="0"/>
                </a:tc>
                <a:tc>
                  <a:txBody>
                    <a:bodyPr/>
                    <a:lstStyle/>
                    <a:p>
                      <a:pPr algn="r">
                        <a:lnSpc>
                          <a:spcPct val="115000"/>
                        </a:lnSpc>
                        <a:spcAft>
                          <a:spcPts val="0"/>
                        </a:spcAft>
                      </a:pPr>
                      <a:r>
                        <a:rPr lang="es-EC" sz="1200">
                          <a:solidFill>
                            <a:schemeClr val="tx1"/>
                          </a:solidFill>
                          <a:effectLst/>
                        </a:rPr>
                        <a:t>138</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solidFill>
                            <a:schemeClr val="tx1"/>
                          </a:solidFill>
                          <a:effectLst/>
                        </a:rPr>
                        <a:t>100,00%</a:t>
                      </a:r>
                      <a:endParaRPr lang="es-ES" sz="1200" dirty="0">
                        <a:solidFill>
                          <a:schemeClr val="tx1"/>
                        </a:solidFill>
                        <a:effectLst/>
                        <a:latin typeface="Calibri"/>
                        <a:ea typeface="Calibri"/>
                        <a:cs typeface="Times New Roman"/>
                      </a:endParaRPr>
                    </a:p>
                  </a:txBody>
                  <a:tcPr marL="68580" marR="68580" marT="0" marB="0"/>
                </a:tc>
              </a:tr>
            </a:tbl>
          </a:graphicData>
        </a:graphic>
      </p:graphicFrame>
      <p:graphicFrame>
        <p:nvGraphicFramePr>
          <p:cNvPr id="20" name="Chart 89">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o="urn:schemas-microsoft-com:office:office" xmlns:v="urn:schemas-microsoft-com:vml" xmlns:w10="urn:schemas-microsoft-com:office:word" xmlns:w="http://schemas.openxmlformats.org/wordprocessingml/2006/main" xmlns:w15="http://schemas.microsoft.com/office/word/2012/wordml"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3035449A-9BFC-4378-BF87-A84AEA5A5041}"/>
              </a:ext>
            </a:extLst>
          </p:cNvPr>
          <p:cNvGraphicFramePr/>
          <p:nvPr>
            <p:extLst>
              <p:ext uri="{D42A27DB-BD31-4B8C-83A1-F6EECF244321}">
                <p14:modId xmlns:p14="http://schemas.microsoft.com/office/powerpoint/2010/main" val="4043419424"/>
              </p:ext>
            </p:extLst>
          </p:nvPr>
        </p:nvGraphicFramePr>
        <p:xfrm>
          <a:off x="7322456" y="3979952"/>
          <a:ext cx="1642032" cy="12072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827838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506132243"/>
              </p:ext>
            </p:extLst>
          </p:nvPr>
        </p:nvGraphicFramePr>
        <p:xfrm>
          <a:off x="-1548680" y="404664"/>
          <a:ext cx="11881320"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9154" t="38057" r="27647" b="36294"/>
          <a:stretch/>
        </p:blipFill>
        <p:spPr bwMode="auto">
          <a:xfrm>
            <a:off x="3203848" y="1988840"/>
            <a:ext cx="2808313" cy="195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ortar rectángulo de esquina sencilla"/>
          <p:cNvSpPr/>
          <p:nvPr/>
        </p:nvSpPr>
        <p:spPr>
          <a:xfrm>
            <a:off x="179512" y="260648"/>
            <a:ext cx="2232248" cy="576064"/>
          </a:xfrm>
          <a:prstGeom prst="snip1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t>Diagrama de Pareto</a:t>
            </a:r>
            <a:endParaRPr lang="es-ES" dirty="0"/>
          </a:p>
        </p:txBody>
      </p:sp>
    </p:spTree>
    <p:extLst>
      <p:ext uri="{BB962C8B-B14F-4D97-AF65-F5344CB8AC3E}">
        <p14:creationId xmlns:p14="http://schemas.microsoft.com/office/powerpoint/2010/main" val="38870254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squina doblada"/>
          <p:cNvSpPr/>
          <p:nvPr/>
        </p:nvSpPr>
        <p:spPr>
          <a:xfrm>
            <a:off x="251520" y="116632"/>
            <a:ext cx="4608512" cy="648072"/>
          </a:xfrm>
          <a:prstGeom prst="foldedCorner">
            <a:avLst/>
          </a:prstGeom>
        </p:spPr>
        <p:style>
          <a:lnRef idx="1">
            <a:schemeClr val="accent5"/>
          </a:lnRef>
          <a:fillRef idx="2">
            <a:schemeClr val="accent5"/>
          </a:fillRef>
          <a:effectRef idx="1">
            <a:schemeClr val="accent5"/>
          </a:effectRef>
          <a:fontRef idx="minor">
            <a:schemeClr val="dk1"/>
          </a:fontRef>
        </p:style>
        <p:txBody>
          <a:bodyPr rtlCol="0" anchor="ctr"/>
          <a:lstStyle/>
          <a:p>
            <a:pPr lvl="2"/>
            <a:r>
              <a:rPr lang="es-EC" b="1" dirty="0"/>
              <a:t>Coeficiente de correlación</a:t>
            </a:r>
            <a:endParaRPr lang="es-ES" sz="2000" b="1" dirty="0"/>
          </a:p>
        </p:txBody>
      </p:sp>
      <p:sp>
        <p:nvSpPr>
          <p:cNvPr id="3" name="2 CuadroTexto"/>
          <p:cNvSpPr txBox="1"/>
          <p:nvPr/>
        </p:nvSpPr>
        <p:spPr>
          <a:xfrm>
            <a:off x="376955" y="3140968"/>
            <a:ext cx="2160240" cy="923330"/>
          </a:xfrm>
          <a:prstGeom prst="rect">
            <a:avLst/>
          </a:prstGeom>
          <a:noFill/>
          <a:ln w="38100">
            <a:solidFill>
              <a:srgbClr val="7030A0"/>
            </a:solidFill>
            <a:prstDash val="sysDot"/>
          </a:ln>
        </p:spPr>
        <p:txBody>
          <a:bodyPr wrap="square" rtlCol="0">
            <a:spAutoFit/>
          </a:bodyPr>
          <a:lstStyle/>
          <a:p>
            <a:pPr lvl="0"/>
            <a:r>
              <a:rPr lang="es-EC" b="1" dirty="0"/>
              <a:t>Ventas y número de reformas</a:t>
            </a:r>
            <a:endParaRPr lang="es-ES" b="1" dirty="0"/>
          </a:p>
          <a:p>
            <a:endParaRPr lang="es-ES" dirty="0"/>
          </a:p>
        </p:txBody>
      </p:sp>
      <p:cxnSp>
        <p:nvCxnSpPr>
          <p:cNvPr id="6" name="5 Conector recto"/>
          <p:cNvCxnSpPr>
            <a:endCxn id="3" idx="0"/>
          </p:cNvCxnSpPr>
          <p:nvPr/>
        </p:nvCxnSpPr>
        <p:spPr>
          <a:xfrm>
            <a:off x="1457075" y="764704"/>
            <a:ext cx="0" cy="2376264"/>
          </a:xfrm>
          <a:prstGeom prst="line">
            <a:avLst/>
          </a:prstGeom>
          <a:ln>
            <a:solidFill>
              <a:srgbClr val="AC1280"/>
            </a:solidFill>
          </a:ln>
        </p:spPr>
        <p:style>
          <a:lnRef idx="1">
            <a:schemeClr val="accent1"/>
          </a:lnRef>
          <a:fillRef idx="0">
            <a:schemeClr val="accent1"/>
          </a:fillRef>
          <a:effectRef idx="0">
            <a:schemeClr val="accent1"/>
          </a:effectRef>
          <a:fontRef idx="minor">
            <a:schemeClr val="tx1"/>
          </a:fontRef>
        </p:style>
      </p:cxnSp>
      <p:sp>
        <p:nvSpPr>
          <p:cNvPr id="7" name="6 Abrir llave"/>
          <p:cNvSpPr/>
          <p:nvPr/>
        </p:nvSpPr>
        <p:spPr>
          <a:xfrm>
            <a:off x="2699792" y="908720"/>
            <a:ext cx="792088" cy="5112568"/>
          </a:xfrm>
          <a:prstGeom prst="leftBrace">
            <a:avLst/>
          </a:prstGeom>
          <a:ln>
            <a:solidFill>
              <a:srgbClr val="AC12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aphicFrame>
        <p:nvGraphicFramePr>
          <p:cNvPr id="8" name="7 Tabla"/>
          <p:cNvGraphicFramePr>
            <a:graphicFrameLocks noGrp="1"/>
          </p:cNvGraphicFramePr>
          <p:nvPr>
            <p:extLst>
              <p:ext uri="{D42A27DB-BD31-4B8C-83A1-F6EECF244321}">
                <p14:modId xmlns:p14="http://schemas.microsoft.com/office/powerpoint/2010/main" val="667891110"/>
              </p:ext>
            </p:extLst>
          </p:nvPr>
        </p:nvGraphicFramePr>
        <p:xfrm>
          <a:off x="5199957" y="836712"/>
          <a:ext cx="3620515" cy="1549445"/>
        </p:xfrm>
        <a:graphic>
          <a:graphicData uri="http://schemas.openxmlformats.org/drawingml/2006/table">
            <a:tbl>
              <a:tblPr firstRow="1" firstCol="1" bandRow="1">
                <a:tableStyleId>{5C22544A-7EE6-4342-B048-85BDC9FD1C3A}</a:tableStyleId>
              </a:tblPr>
              <a:tblGrid>
                <a:gridCol w="883504"/>
                <a:gridCol w="1527814"/>
                <a:gridCol w="1209197"/>
              </a:tblGrid>
              <a:tr h="150530">
                <a:tc>
                  <a:txBody>
                    <a:bodyPr/>
                    <a:lstStyle/>
                    <a:p>
                      <a:pPr>
                        <a:lnSpc>
                          <a:spcPct val="115000"/>
                        </a:lnSpc>
                        <a:spcAft>
                          <a:spcPts val="0"/>
                        </a:spcAft>
                      </a:pPr>
                      <a:r>
                        <a:rPr lang="es-EC" sz="1200" dirty="0">
                          <a:solidFill>
                            <a:schemeClr val="tx1"/>
                          </a:solidFill>
                          <a:effectLst/>
                        </a:rPr>
                        <a:t>Años</a:t>
                      </a:r>
                      <a:endParaRPr lang="es-ES" sz="12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Ventas en dólares</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solidFill>
                            <a:schemeClr val="tx1"/>
                          </a:solidFill>
                          <a:effectLst/>
                        </a:rPr>
                        <a:t>No. Reformas</a:t>
                      </a:r>
                      <a:endParaRPr lang="es-ES" sz="1200" dirty="0">
                        <a:solidFill>
                          <a:schemeClr val="tx1"/>
                        </a:solidFill>
                        <a:effectLst/>
                        <a:latin typeface="Calibri"/>
                        <a:ea typeface="Calibri"/>
                        <a:cs typeface="Times New Roman"/>
                      </a:endParaRPr>
                    </a:p>
                  </a:txBody>
                  <a:tcPr marL="68580" marR="68580" marT="0" marB="0"/>
                </a:tc>
              </a:tr>
              <a:tr h="150530">
                <a:tc>
                  <a:txBody>
                    <a:bodyPr/>
                    <a:lstStyle/>
                    <a:p>
                      <a:pPr>
                        <a:lnSpc>
                          <a:spcPct val="115000"/>
                        </a:lnSpc>
                        <a:spcAft>
                          <a:spcPts val="0"/>
                        </a:spcAft>
                      </a:pPr>
                      <a:r>
                        <a:rPr lang="es-EC" sz="1200">
                          <a:solidFill>
                            <a:schemeClr val="tx1"/>
                          </a:solidFill>
                          <a:effectLst/>
                        </a:rPr>
                        <a:t>Año 2011</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solidFill>
                            <a:schemeClr val="tx1"/>
                          </a:solidFill>
                          <a:effectLst/>
                        </a:rPr>
                        <a:t>813428</a:t>
                      </a:r>
                      <a:endParaRPr lang="es-ES" sz="1200"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solidFill>
                            <a:schemeClr val="tx1"/>
                          </a:solidFill>
                          <a:effectLst/>
                        </a:rPr>
                        <a:t>6</a:t>
                      </a:r>
                      <a:endParaRPr lang="es-ES" sz="1200" dirty="0">
                        <a:solidFill>
                          <a:schemeClr val="tx1"/>
                        </a:solidFill>
                        <a:effectLst/>
                        <a:latin typeface="Calibri"/>
                        <a:ea typeface="Calibri"/>
                        <a:cs typeface="Times New Roman"/>
                      </a:endParaRPr>
                    </a:p>
                  </a:txBody>
                  <a:tcPr marL="68580" marR="68580" marT="0" marB="0"/>
                </a:tc>
              </a:tr>
              <a:tr h="150530">
                <a:tc>
                  <a:txBody>
                    <a:bodyPr/>
                    <a:lstStyle/>
                    <a:p>
                      <a:pPr>
                        <a:lnSpc>
                          <a:spcPct val="115000"/>
                        </a:lnSpc>
                        <a:spcAft>
                          <a:spcPts val="0"/>
                        </a:spcAft>
                      </a:pPr>
                      <a:r>
                        <a:rPr lang="es-EC" sz="1200">
                          <a:solidFill>
                            <a:schemeClr val="tx1"/>
                          </a:solidFill>
                          <a:effectLst/>
                        </a:rPr>
                        <a:t>Año 2012</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809436</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3</a:t>
                      </a:r>
                      <a:endParaRPr lang="es-ES" sz="1200">
                        <a:solidFill>
                          <a:schemeClr val="tx1"/>
                        </a:solidFill>
                        <a:effectLst/>
                        <a:latin typeface="Calibri"/>
                        <a:ea typeface="Calibri"/>
                        <a:cs typeface="Times New Roman"/>
                      </a:endParaRPr>
                    </a:p>
                  </a:txBody>
                  <a:tcPr marL="68580" marR="68580" marT="0" marB="0"/>
                </a:tc>
              </a:tr>
              <a:tr h="150530">
                <a:tc>
                  <a:txBody>
                    <a:bodyPr/>
                    <a:lstStyle/>
                    <a:p>
                      <a:pPr>
                        <a:lnSpc>
                          <a:spcPct val="115000"/>
                        </a:lnSpc>
                        <a:spcAft>
                          <a:spcPts val="0"/>
                        </a:spcAft>
                      </a:pPr>
                      <a:r>
                        <a:rPr lang="es-EC" sz="1200">
                          <a:solidFill>
                            <a:schemeClr val="tx1"/>
                          </a:solidFill>
                          <a:effectLst/>
                        </a:rPr>
                        <a:t>Año 2013</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657001</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4</a:t>
                      </a:r>
                      <a:endParaRPr lang="es-ES" sz="1200">
                        <a:solidFill>
                          <a:schemeClr val="tx1"/>
                        </a:solidFill>
                        <a:effectLst/>
                        <a:latin typeface="Calibri"/>
                        <a:ea typeface="Calibri"/>
                        <a:cs typeface="Times New Roman"/>
                      </a:endParaRPr>
                    </a:p>
                  </a:txBody>
                  <a:tcPr marL="68580" marR="68580" marT="0" marB="0"/>
                </a:tc>
              </a:tr>
              <a:tr h="150530">
                <a:tc>
                  <a:txBody>
                    <a:bodyPr/>
                    <a:lstStyle/>
                    <a:p>
                      <a:pPr>
                        <a:lnSpc>
                          <a:spcPct val="115000"/>
                        </a:lnSpc>
                        <a:spcAft>
                          <a:spcPts val="0"/>
                        </a:spcAft>
                      </a:pPr>
                      <a:r>
                        <a:rPr lang="es-EC" sz="1200">
                          <a:solidFill>
                            <a:schemeClr val="tx1"/>
                          </a:solidFill>
                          <a:effectLst/>
                        </a:rPr>
                        <a:t>Año 2014</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766457</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a:t>
                      </a:r>
                      <a:endParaRPr lang="es-ES" sz="1200">
                        <a:solidFill>
                          <a:schemeClr val="tx1"/>
                        </a:solidFill>
                        <a:effectLst/>
                        <a:latin typeface="Calibri"/>
                        <a:ea typeface="Calibri"/>
                        <a:cs typeface="Times New Roman"/>
                      </a:endParaRPr>
                    </a:p>
                  </a:txBody>
                  <a:tcPr marL="68580" marR="68580" marT="0" marB="0"/>
                </a:tc>
              </a:tr>
              <a:tr h="150530">
                <a:tc>
                  <a:txBody>
                    <a:bodyPr/>
                    <a:lstStyle/>
                    <a:p>
                      <a:pPr>
                        <a:lnSpc>
                          <a:spcPct val="115000"/>
                        </a:lnSpc>
                        <a:spcAft>
                          <a:spcPts val="0"/>
                        </a:spcAft>
                      </a:pPr>
                      <a:r>
                        <a:rPr lang="es-EC" sz="1200">
                          <a:solidFill>
                            <a:schemeClr val="tx1"/>
                          </a:solidFill>
                          <a:effectLst/>
                        </a:rPr>
                        <a:t>Año 2015</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588771</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6</a:t>
                      </a:r>
                      <a:endParaRPr lang="es-ES" sz="1200">
                        <a:solidFill>
                          <a:schemeClr val="tx1"/>
                        </a:solidFill>
                        <a:effectLst/>
                        <a:latin typeface="Calibri"/>
                        <a:ea typeface="Calibri"/>
                        <a:cs typeface="Times New Roman"/>
                      </a:endParaRPr>
                    </a:p>
                  </a:txBody>
                  <a:tcPr marL="68580" marR="68580" marT="0" marB="0"/>
                </a:tc>
              </a:tr>
              <a:tr h="287573">
                <a:tc gridSpan="2">
                  <a:txBody>
                    <a:bodyPr/>
                    <a:lstStyle/>
                    <a:p>
                      <a:pPr>
                        <a:lnSpc>
                          <a:spcPct val="115000"/>
                        </a:lnSpc>
                        <a:spcAft>
                          <a:spcPts val="0"/>
                        </a:spcAft>
                      </a:pPr>
                      <a:r>
                        <a:rPr lang="es-EC" sz="1200">
                          <a:solidFill>
                            <a:schemeClr val="tx1"/>
                          </a:solidFill>
                          <a:effectLst/>
                        </a:rPr>
                        <a:t>Coeficiente de Correlación </a:t>
                      </a:r>
                      <a:endParaRPr lang="es-ES" sz="1200">
                        <a:solidFill>
                          <a:schemeClr val="tx1"/>
                        </a:solidFill>
                        <a:effectLst/>
                        <a:latin typeface="Calibri"/>
                        <a:ea typeface="Calibri"/>
                        <a:cs typeface="Times New Roman"/>
                      </a:endParaRPr>
                    </a:p>
                  </a:txBody>
                  <a:tcPr marL="68580" marR="68580" marT="0" marB="0"/>
                </a:tc>
                <a:tc hMerge="1">
                  <a:txBody>
                    <a:bodyPr/>
                    <a:lstStyle/>
                    <a:p>
                      <a:endParaRPr lang="es-ES"/>
                    </a:p>
                  </a:txBody>
                  <a:tcPr/>
                </a:tc>
                <a:tc>
                  <a:txBody>
                    <a:bodyPr/>
                    <a:lstStyle/>
                    <a:p>
                      <a:pPr algn="r">
                        <a:lnSpc>
                          <a:spcPct val="115000"/>
                        </a:lnSpc>
                        <a:spcAft>
                          <a:spcPts val="0"/>
                        </a:spcAft>
                      </a:pPr>
                      <a:r>
                        <a:rPr lang="es-EC" sz="1200" dirty="0">
                          <a:solidFill>
                            <a:schemeClr val="tx1"/>
                          </a:solidFill>
                          <a:effectLst/>
                        </a:rPr>
                        <a:t>-0,3711</a:t>
                      </a:r>
                      <a:endParaRPr lang="es-ES" sz="1200" dirty="0">
                        <a:solidFill>
                          <a:schemeClr val="tx1"/>
                        </a:solidFill>
                        <a:effectLst/>
                        <a:latin typeface="Calibri"/>
                        <a:ea typeface="Calibri"/>
                        <a:cs typeface="Times New Roman"/>
                      </a:endParaRPr>
                    </a:p>
                  </a:txBody>
                  <a:tcPr marL="68580" marR="68580" marT="0" marB="0"/>
                </a:tc>
              </a:tr>
            </a:tbl>
          </a:graphicData>
        </a:graphic>
      </p:graphicFrame>
      <p:sp>
        <p:nvSpPr>
          <p:cNvPr id="10" name="9 CuadroTexto"/>
          <p:cNvSpPr txBox="1"/>
          <p:nvPr/>
        </p:nvSpPr>
        <p:spPr>
          <a:xfrm>
            <a:off x="3275856" y="1475492"/>
            <a:ext cx="1296144" cy="369332"/>
          </a:xfrm>
          <a:prstGeom prst="rect">
            <a:avLst/>
          </a:prstGeom>
          <a:noFill/>
          <a:ln>
            <a:solidFill>
              <a:srgbClr val="002060"/>
            </a:solidFill>
          </a:ln>
        </p:spPr>
        <p:txBody>
          <a:bodyPr wrap="square" rtlCol="0">
            <a:spAutoFit/>
          </a:bodyPr>
          <a:lstStyle/>
          <a:p>
            <a:r>
              <a:rPr lang="es-EC" b="1" dirty="0"/>
              <a:t>Chevrolet</a:t>
            </a:r>
            <a:endParaRPr lang="es-ES" b="1" dirty="0"/>
          </a:p>
        </p:txBody>
      </p:sp>
      <p:sp>
        <p:nvSpPr>
          <p:cNvPr id="11" name="10 CuadroTexto"/>
          <p:cNvSpPr txBox="1"/>
          <p:nvPr/>
        </p:nvSpPr>
        <p:spPr>
          <a:xfrm>
            <a:off x="3275856" y="4149080"/>
            <a:ext cx="1296144" cy="646331"/>
          </a:xfrm>
          <a:prstGeom prst="rect">
            <a:avLst/>
          </a:prstGeom>
          <a:noFill/>
          <a:ln>
            <a:solidFill>
              <a:srgbClr val="002060"/>
            </a:solidFill>
          </a:ln>
        </p:spPr>
        <p:txBody>
          <a:bodyPr wrap="square" rtlCol="0">
            <a:spAutoFit/>
          </a:bodyPr>
          <a:lstStyle/>
          <a:p>
            <a:r>
              <a:rPr lang="es-ES" b="1" dirty="0"/>
              <a:t>Nissan y </a:t>
            </a:r>
            <a:r>
              <a:rPr lang="es-ES" b="1" dirty="0" smtClean="0"/>
              <a:t>Renault</a:t>
            </a:r>
            <a:endParaRPr lang="es-ES" b="1" dirty="0"/>
          </a:p>
        </p:txBody>
      </p:sp>
      <p:graphicFrame>
        <p:nvGraphicFramePr>
          <p:cNvPr id="12" name="11 Tabla"/>
          <p:cNvGraphicFramePr>
            <a:graphicFrameLocks noGrp="1"/>
          </p:cNvGraphicFramePr>
          <p:nvPr>
            <p:extLst>
              <p:ext uri="{D42A27DB-BD31-4B8C-83A1-F6EECF244321}">
                <p14:modId xmlns:p14="http://schemas.microsoft.com/office/powerpoint/2010/main" val="3136714931"/>
              </p:ext>
            </p:extLst>
          </p:nvPr>
        </p:nvGraphicFramePr>
        <p:xfrm>
          <a:off x="5220072" y="3789040"/>
          <a:ext cx="3595236" cy="1630172"/>
        </p:xfrm>
        <a:graphic>
          <a:graphicData uri="http://schemas.openxmlformats.org/drawingml/2006/table">
            <a:tbl>
              <a:tblPr firstRow="1" firstCol="1" bandRow="1">
                <a:tableStyleId>{5C22544A-7EE6-4342-B048-85BDC9FD1C3A}</a:tableStyleId>
              </a:tblPr>
              <a:tblGrid>
                <a:gridCol w="1017897"/>
                <a:gridCol w="1467041"/>
                <a:gridCol w="1110298"/>
              </a:tblGrid>
              <a:tr h="184150">
                <a:tc>
                  <a:txBody>
                    <a:bodyPr/>
                    <a:lstStyle/>
                    <a:p>
                      <a:pPr>
                        <a:lnSpc>
                          <a:spcPct val="115000"/>
                        </a:lnSpc>
                        <a:spcAft>
                          <a:spcPts val="0"/>
                        </a:spcAft>
                      </a:pPr>
                      <a:r>
                        <a:rPr lang="es-EC" sz="1200" dirty="0">
                          <a:solidFill>
                            <a:schemeClr val="tx1"/>
                          </a:solidFill>
                          <a:effectLst/>
                        </a:rPr>
                        <a:t>Años</a:t>
                      </a:r>
                      <a:endParaRPr lang="es-ES" sz="12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Ventas en dólares</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No. reformas</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2011</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255300</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6</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2012</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187953</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3</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2013</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201390</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4</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2014</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210687</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2015</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157062</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6</a:t>
                      </a:r>
                      <a:endParaRPr lang="es-ES" sz="1200">
                        <a:solidFill>
                          <a:schemeClr val="tx1"/>
                        </a:solidFill>
                        <a:effectLst/>
                        <a:latin typeface="Calibri"/>
                        <a:ea typeface="Calibri"/>
                        <a:cs typeface="Times New Roman"/>
                      </a:endParaRPr>
                    </a:p>
                  </a:txBody>
                  <a:tcPr marL="68580" marR="68580" marT="0" marB="0"/>
                </a:tc>
              </a:tr>
              <a:tr h="368300">
                <a:tc gridSpan="2">
                  <a:txBody>
                    <a:bodyPr/>
                    <a:lstStyle/>
                    <a:p>
                      <a:pPr>
                        <a:lnSpc>
                          <a:spcPct val="115000"/>
                        </a:lnSpc>
                        <a:spcAft>
                          <a:spcPts val="0"/>
                        </a:spcAft>
                      </a:pPr>
                      <a:r>
                        <a:rPr lang="es-EC" sz="1200">
                          <a:solidFill>
                            <a:schemeClr val="tx1"/>
                          </a:solidFill>
                          <a:effectLst/>
                        </a:rPr>
                        <a:t>Coeficiente de Correlación </a:t>
                      </a:r>
                      <a:endParaRPr lang="es-ES" sz="1200">
                        <a:solidFill>
                          <a:schemeClr val="tx1"/>
                        </a:solidFill>
                        <a:effectLst/>
                        <a:latin typeface="Calibri"/>
                        <a:ea typeface="Calibri"/>
                        <a:cs typeface="Times New Roman"/>
                      </a:endParaRPr>
                    </a:p>
                  </a:txBody>
                  <a:tcPr marL="68580" marR="68580" marT="0" marB="0"/>
                </a:tc>
                <a:tc hMerge="1">
                  <a:txBody>
                    <a:bodyPr/>
                    <a:lstStyle/>
                    <a:p>
                      <a:endParaRPr lang="es-ES"/>
                    </a:p>
                  </a:txBody>
                  <a:tcPr/>
                </a:tc>
                <a:tc>
                  <a:txBody>
                    <a:bodyPr/>
                    <a:lstStyle/>
                    <a:p>
                      <a:pPr algn="r">
                        <a:lnSpc>
                          <a:spcPct val="115000"/>
                        </a:lnSpc>
                        <a:spcAft>
                          <a:spcPts val="0"/>
                        </a:spcAft>
                      </a:pPr>
                      <a:r>
                        <a:rPr lang="es-EC" sz="1200" dirty="0">
                          <a:solidFill>
                            <a:schemeClr val="tx1"/>
                          </a:solidFill>
                          <a:effectLst/>
                        </a:rPr>
                        <a:t>0,050403</a:t>
                      </a:r>
                      <a:endParaRPr lang="es-ES" sz="1200" dirty="0">
                        <a:solidFill>
                          <a:schemeClr val="tx1"/>
                        </a:solidFill>
                        <a:effectLst/>
                        <a:latin typeface="Calibri"/>
                        <a:ea typeface="Calibri"/>
                        <a:cs typeface="Times New Roman"/>
                      </a:endParaRPr>
                    </a:p>
                  </a:txBody>
                  <a:tcPr marL="68580" marR="68580" marT="0" marB="0"/>
                </a:tc>
              </a:tr>
            </a:tbl>
          </a:graphicData>
        </a:graphic>
      </p:graphicFrame>
      <p:pic>
        <p:nvPicPr>
          <p:cNvPr id="14" name="Picture 13" descr="00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365104"/>
            <a:ext cx="4667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descr="00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55383"/>
            <a:ext cx="4667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7844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3491880" y="190381"/>
            <a:ext cx="2160240" cy="646331"/>
          </a:xfrm>
          <a:prstGeom prst="rect">
            <a:avLst/>
          </a:prstGeom>
          <a:noFill/>
          <a:ln w="38100">
            <a:solidFill>
              <a:srgbClr val="00B050"/>
            </a:solidFill>
            <a:prstDash val="sysDot"/>
          </a:ln>
        </p:spPr>
        <p:txBody>
          <a:bodyPr wrap="square" rtlCol="0">
            <a:spAutoFit/>
          </a:bodyPr>
          <a:lstStyle/>
          <a:p>
            <a:pPr lvl="0" algn="ctr"/>
            <a:r>
              <a:rPr lang="es-EC" b="1" dirty="0"/>
              <a:t>Ventas y Rentabilidad </a:t>
            </a:r>
            <a:r>
              <a:rPr lang="es-EC" b="1" dirty="0" smtClean="0"/>
              <a:t>neta</a:t>
            </a:r>
            <a:endParaRPr lang="es-ES" dirty="0"/>
          </a:p>
        </p:txBody>
      </p:sp>
      <p:sp>
        <p:nvSpPr>
          <p:cNvPr id="16" name="15 CuadroTexto"/>
          <p:cNvSpPr txBox="1"/>
          <p:nvPr/>
        </p:nvSpPr>
        <p:spPr>
          <a:xfrm>
            <a:off x="1979712" y="1484784"/>
            <a:ext cx="2160240" cy="923330"/>
          </a:xfrm>
          <a:prstGeom prst="rect">
            <a:avLst/>
          </a:prstGeom>
          <a:noFill/>
          <a:ln w="38100">
            <a:solidFill>
              <a:srgbClr val="FFFF00"/>
            </a:solidFill>
            <a:prstDash val="dashDot"/>
          </a:ln>
        </p:spPr>
        <p:txBody>
          <a:bodyPr wrap="square" rtlCol="0">
            <a:spAutoFit/>
          </a:bodyPr>
          <a:lstStyle/>
          <a:p>
            <a:pPr lvl="0" algn="just"/>
            <a:r>
              <a:rPr lang="es-EC" dirty="0"/>
              <a:t>Ventas y Rentabilidad neta Chevrolet</a:t>
            </a:r>
            <a:endParaRPr lang="es-ES" dirty="0"/>
          </a:p>
        </p:txBody>
      </p:sp>
      <p:sp>
        <p:nvSpPr>
          <p:cNvPr id="17" name="16 CuadroTexto"/>
          <p:cNvSpPr txBox="1"/>
          <p:nvPr/>
        </p:nvSpPr>
        <p:spPr>
          <a:xfrm>
            <a:off x="4788024" y="1484784"/>
            <a:ext cx="2160240" cy="923330"/>
          </a:xfrm>
          <a:prstGeom prst="rect">
            <a:avLst/>
          </a:prstGeom>
          <a:noFill/>
          <a:ln w="38100">
            <a:solidFill>
              <a:srgbClr val="FFFF00"/>
            </a:solidFill>
            <a:prstDash val="dash"/>
          </a:ln>
        </p:spPr>
        <p:txBody>
          <a:bodyPr wrap="square" rtlCol="0">
            <a:spAutoFit/>
          </a:bodyPr>
          <a:lstStyle/>
          <a:p>
            <a:pPr lvl="0" algn="just"/>
            <a:r>
              <a:rPr lang="es-EC" dirty="0"/>
              <a:t>Ventas y Rentabilidad neta Nissan y Renault</a:t>
            </a:r>
            <a:endParaRPr lang="es-ES" dirty="0"/>
          </a:p>
        </p:txBody>
      </p:sp>
      <p:cxnSp>
        <p:nvCxnSpPr>
          <p:cNvPr id="9" name="8 Conector recto de flecha"/>
          <p:cNvCxnSpPr/>
          <p:nvPr/>
        </p:nvCxnSpPr>
        <p:spPr>
          <a:xfrm flipH="1">
            <a:off x="3563888" y="836712"/>
            <a:ext cx="79208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4860032" y="836712"/>
            <a:ext cx="648072"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3" name="22 Tabla"/>
          <p:cNvGraphicFramePr>
            <a:graphicFrameLocks noGrp="1"/>
          </p:cNvGraphicFramePr>
          <p:nvPr>
            <p:extLst>
              <p:ext uri="{D42A27DB-BD31-4B8C-83A1-F6EECF244321}">
                <p14:modId xmlns:p14="http://schemas.microsoft.com/office/powerpoint/2010/main" val="1174921112"/>
              </p:ext>
            </p:extLst>
          </p:nvPr>
        </p:nvGraphicFramePr>
        <p:xfrm>
          <a:off x="107504" y="3741772"/>
          <a:ext cx="4207841" cy="1775460"/>
        </p:xfrm>
        <a:graphic>
          <a:graphicData uri="http://schemas.openxmlformats.org/drawingml/2006/table">
            <a:tbl>
              <a:tblPr firstRow="1" firstCol="1" bandRow="1">
                <a:tableStyleId>{5C22544A-7EE6-4342-B048-85BDC9FD1C3A}</a:tableStyleId>
              </a:tblPr>
              <a:tblGrid>
                <a:gridCol w="1281252"/>
                <a:gridCol w="1467041"/>
                <a:gridCol w="1459548"/>
              </a:tblGrid>
              <a:tr h="368300">
                <a:tc>
                  <a:txBody>
                    <a:bodyPr/>
                    <a:lstStyle/>
                    <a:p>
                      <a:pPr>
                        <a:lnSpc>
                          <a:spcPct val="115000"/>
                        </a:lnSpc>
                        <a:spcAft>
                          <a:spcPts val="0"/>
                        </a:spcAft>
                      </a:pPr>
                      <a:r>
                        <a:rPr lang="es-EC" sz="1200">
                          <a:solidFill>
                            <a:schemeClr val="tx1"/>
                          </a:solidFill>
                          <a:effectLst/>
                        </a:rPr>
                        <a:t>Años</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Ventas en dólares</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solidFill>
                            <a:schemeClr val="tx1"/>
                          </a:solidFill>
                          <a:effectLst/>
                        </a:rPr>
                        <a:t>Rentabilidad Neta</a:t>
                      </a:r>
                      <a:endParaRPr lang="es-ES" sz="1200" dirty="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2011</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813428</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1,75%</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2012</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809436</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0,65%</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2013</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657001</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5,75%</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2014</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766457</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6,44%</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2015</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588771</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5,23%</a:t>
                      </a:r>
                      <a:endParaRPr lang="es-ES" sz="1200">
                        <a:solidFill>
                          <a:schemeClr val="tx1"/>
                        </a:solidFill>
                        <a:effectLst/>
                        <a:latin typeface="Calibri"/>
                        <a:ea typeface="Calibri"/>
                        <a:cs typeface="Times New Roman"/>
                      </a:endParaRPr>
                    </a:p>
                  </a:txBody>
                  <a:tcPr marL="68580" marR="68580" marT="0" marB="0"/>
                </a:tc>
              </a:tr>
              <a:tr h="355600">
                <a:tc gridSpan="2">
                  <a:txBody>
                    <a:bodyPr/>
                    <a:lstStyle/>
                    <a:p>
                      <a:pPr>
                        <a:lnSpc>
                          <a:spcPct val="115000"/>
                        </a:lnSpc>
                        <a:spcAft>
                          <a:spcPts val="0"/>
                        </a:spcAft>
                      </a:pPr>
                      <a:r>
                        <a:rPr lang="es-EC" sz="1200">
                          <a:solidFill>
                            <a:schemeClr val="tx1"/>
                          </a:solidFill>
                          <a:effectLst/>
                        </a:rPr>
                        <a:t>Coeficiente de Correlación </a:t>
                      </a:r>
                      <a:endParaRPr lang="es-ES" sz="1200">
                        <a:solidFill>
                          <a:schemeClr val="tx1"/>
                        </a:solidFill>
                        <a:effectLst/>
                        <a:latin typeface="Calibri"/>
                        <a:ea typeface="Calibri"/>
                        <a:cs typeface="Times New Roman"/>
                      </a:endParaRPr>
                    </a:p>
                  </a:txBody>
                  <a:tcPr marL="68580" marR="68580" marT="0" marB="0"/>
                </a:tc>
                <a:tc hMerge="1">
                  <a:txBody>
                    <a:bodyPr/>
                    <a:lstStyle/>
                    <a:p>
                      <a:endParaRPr lang="es-ES"/>
                    </a:p>
                  </a:txBody>
                  <a:tcPr/>
                </a:tc>
                <a:tc>
                  <a:txBody>
                    <a:bodyPr/>
                    <a:lstStyle/>
                    <a:p>
                      <a:pPr algn="r">
                        <a:lnSpc>
                          <a:spcPct val="115000"/>
                        </a:lnSpc>
                        <a:spcAft>
                          <a:spcPts val="0"/>
                        </a:spcAft>
                      </a:pPr>
                      <a:r>
                        <a:rPr lang="es-EC" sz="1200" dirty="0">
                          <a:solidFill>
                            <a:schemeClr val="tx1"/>
                          </a:solidFill>
                          <a:effectLst/>
                        </a:rPr>
                        <a:t>-0,64487</a:t>
                      </a:r>
                      <a:endParaRPr lang="es-ES" sz="1200" dirty="0">
                        <a:solidFill>
                          <a:schemeClr val="tx1"/>
                        </a:solidFill>
                        <a:effectLst/>
                        <a:latin typeface="Calibri"/>
                        <a:ea typeface="Calibri"/>
                        <a:cs typeface="Times New Roman"/>
                      </a:endParaRPr>
                    </a:p>
                  </a:txBody>
                  <a:tcPr marL="68580" marR="68580" marT="0" marB="0"/>
                </a:tc>
              </a:tr>
            </a:tbl>
          </a:graphicData>
        </a:graphic>
      </p:graphicFrame>
      <p:graphicFrame>
        <p:nvGraphicFramePr>
          <p:cNvPr id="24" name="23 Tabla"/>
          <p:cNvGraphicFramePr>
            <a:graphicFrameLocks noGrp="1"/>
          </p:cNvGraphicFramePr>
          <p:nvPr>
            <p:extLst>
              <p:ext uri="{D42A27DB-BD31-4B8C-83A1-F6EECF244321}">
                <p14:modId xmlns:p14="http://schemas.microsoft.com/office/powerpoint/2010/main" val="835683763"/>
              </p:ext>
            </p:extLst>
          </p:nvPr>
        </p:nvGraphicFramePr>
        <p:xfrm>
          <a:off x="4788024" y="3630965"/>
          <a:ext cx="4207841" cy="1775460"/>
        </p:xfrm>
        <a:graphic>
          <a:graphicData uri="http://schemas.openxmlformats.org/drawingml/2006/table">
            <a:tbl>
              <a:tblPr firstRow="1" firstCol="1" bandRow="1">
                <a:tableStyleId>{5C22544A-7EE6-4342-B048-85BDC9FD1C3A}</a:tableStyleId>
              </a:tblPr>
              <a:tblGrid>
                <a:gridCol w="1281252"/>
                <a:gridCol w="1467041"/>
                <a:gridCol w="1459548"/>
              </a:tblGrid>
              <a:tr h="368300">
                <a:tc>
                  <a:txBody>
                    <a:bodyPr/>
                    <a:lstStyle/>
                    <a:p>
                      <a:pPr>
                        <a:lnSpc>
                          <a:spcPct val="115000"/>
                        </a:lnSpc>
                        <a:spcAft>
                          <a:spcPts val="0"/>
                        </a:spcAft>
                      </a:pPr>
                      <a:r>
                        <a:rPr lang="es-EC" sz="1200">
                          <a:solidFill>
                            <a:schemeClr val="tx1"/>
                          </a:solidFill>
                          <a:effectLst/>
                        </a:rPr>
                        <a:t>Años</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Ventas en dólares</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Rentabilidad Neta</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2011</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255300</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4,19%</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2012</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187953</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4,00%</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2013</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201390</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4,19%</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2014</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210687</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4,38%</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2015</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157062</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3,80%</a:t>
                      </a:r>
                      <a:endParaRPr lang="es-ES" sz="1200">
                        <a:solidFill>
                          <a:schemeClr val="tx1"/>
                        </a:solidFill>
                        <a:effectLst/>
                        <a:latin typeface="Calibri"/>
                        <a:ea typeface="Calibri"/>
                        <a:cs typeface="Times New Roman"/>
                      </a:endParaRPr>
                    </a:p>
                  </a:txBody>
                  <a:tcPr marL="68580" marR="68580" marT="0" marB="0"/>
                </a:tc>
              </a:tr>
              <a:tr h="355600">
                <a:tc gridSpan="2">
                  <a:txBody>
                    <a:bodyPr/>
                    <a:lstStyle/>
                    <a:p>
                      <a:pPr>
                        <a:lnSpc>
                          <a:spcPct val="115000"/>
                        </a:lnSpc>
                        <a:spcAft>
                          <a:spcPts val="0"/>
                        </a:spcAft>
                      </a:pPr>
                      <a:r>
                        <a:rPr lang="es-EC" sz="1200">
                          <a:solidFill>
                            <a:schemeClr val="tx1"/>
                          </a:solidFill>
                          <a:effectLst/>
                        </a:rPr>
                        <a:t>Coeficiente de Correlación </a:t>
                      </a:r>
                      <a:endParaRPr lang="es-ES" sz="1200">
                        <a:solidFill>
                          <a:schemeClr val="tx1"/>
                        </a:solidFill>
                        <a:effectLst/>
                        <a:latin typeface="Calibri"/>
                        <a:ea typeface="Calibri"/>
                        <a:cs typeface="Times New Roman"/>
                      </a:endParaRPr>
                    </a:p>
                  </a:txBody>
                  <a:tcPr marL="68580" marR="68580" marT="0" marB="0"/>
                </a:tc>
                <a:tc hMerge="1">
                  <a:txBody>
                    <a:bodyPr/>
                    <a:lstStyle/>
                    <a:p>
                      <a:endParaRPr lang="es-ES"/>
                    </a:p>
                  </a:txBody>
                  <a:tcPr/>
                </a:tc>
                <a:tc>
                  <a:txBody>
                    <a:bodyPr/>
                    <a:lstStyle/>
                    <a:p>
                      <a:pPr algn="r">
                        <a:lnSpc>
                          <a:spcPct val="115000"/>
                        </a:lnSpc>
                        <a:spcAft>
                          <a:spcPts val="0"/>
                        </a:spcAft>
                      </a:pPr>
                      <a:r>
                        <a:rPr lang="es-EC" sz="1200" dirty="0">
                          <a:solidFill>
                            <a:schemeClr val="tx1"/>
                          </a:solidFill>
                          <a:effectLst/>
                        </a:rPr>
                        <a:t>0,702572</a:t>
                      </a:r>
                      <a:endParaRPr lang="es-ES" sz="1200" dirty="0">
                        <a:solidFill>
                          <a:schemeClr val="tx1"/>
                        </a:solidFill>
                        <a:effectLst/>
                        <a:latin typeface="Calibri"/>
                        <a:ea typeface="Calibri"/>
                        <a:cs typeface="Times New Roman"/>
                      </a:endParaRPr>
                    </a:p>
                  </a:txBody>
                  <a:tcPr marL="68580" marR="68580" marT="0" marB="0"/>
                </a:tc>
              </a:tr>
            </a:tbl>
          </a:graphicData>
        </a:graphic>
      </p:graphicFrame>
      <p:pic>
        <p:nvPicPr>
          <p:cNvPr id="26" name="Picture 27" descr="01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7243217">
            <a:off x="2188571" y="2809055"/>
            <a:ext cx="756104" cy="58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7" descr="01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155309">
            <a:off x="6012143" y="2746132"/>
            <a:ext cx="762174" cy="55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9605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102927828"/>
              </p:ext>
            </p:extLst>
          </p:nvPr>
        </p:nvGraphicFramePr>
        <p:xfrm>
          <a:off x="1524000" y="260648"/>
          <a:ext cx="6096000"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Tabla"/>
          <p:cNvGraphicFramePr>
            <a:graphicFrameLocks noGrp="1"/>
          </p:cNvGraphicFramePr>
          <p:nvPr>
            <p:extLst>
              <p:ext uri="{D42A27DB-BD31-4B8C-83A1-F6EECF244321}">
                <p14:modId xmlns:p14="http://schemas.microsoft.com/office/powerpoint/2010/main" val="4134028595"/>
              </p:ext>
            </p:extLst>
          </p:nvPr>
        </p:nvGraphicFramePr>
        <p:xfrm>
          <a:off x="683568" y="4071334"/>
          <a:ext cx="3041333" cy="1661922"/>
        </p:xfrm>
        <a:graphic>
          <a:graphicData uri="http://schemas.openxmlformats.org/drawingml/2006/table">
            <a:tbl>
              <a:tblPr firstRow="1" firstCol="1" bandRow="1">
                <a:tableStyleId>{5C22544A-7EE6-4342-B048-85BDC9FD1C3A}</a:tableStyleId>
              </a:tblPr>
              <a:tblGrid>
                <a:gridCol w="1128078"/>
                <a:gridCol w="1017270"/>
                <a:gridCol w="895985"/>
              </a:tblGrid>
              <a:tr h="184150">
                <a:tc>
                  <a:txBody>
                    <a:bodyPr/>
                    <a:lstStyle/>
                    <a:p>
                      <a:pPr>
                        <a:lnSpc>
                          <a:spcPct val="115000"/>
                        </a:lnSpc>
                        <a:spcAft>
                          <a:spcPts val="0"/>
                        </a:spcAft>
                      </a:pPr>
                      <a:r>
                        <a:rPr lang="es-EC" sz="1200" dirty="0">
                          <a:solidFill>
                            <a:schemeClr val="tx1"/>
                          </a:solidFill>
                          <a:effectLst/>
                        </a:rPr>
                        <a:t>Años</a:t>
                      </a:r>
                      <a:endParaRPr lang="es-ES" sz="12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Ventas</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Liquidez</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2011</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solidFill>
                            <a:schemeClr val="tx1"/>
                          </a:solidFill>
                          <a:effectLst/>
                        </a:rPr>
                        <a:t>813428</a:t>
                      </a:r>
                      <a:endParaRPr lang="es-ES" sz="12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1,93 </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2012</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809436</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2,28 </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2013</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657001</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solidFill>
                            <a:schemeClr val="tx1"/>
                          </a:solidFill>
                          <a:effectLst/>
                        </a:rPr>
                        <a:t>         1,84 </a:t>
                      </a:r>
                      <a:endParaRPr lang="es-ES" sz="1200" dirty="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2014</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766457</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1,87 </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2015</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588771</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1,96 </a:t>
                      </a:r>
                      <a:endParaRPr lang="es-ES" sz="1200">
                        <a:solidFill>
                          <a:schemeClr val="tx1"/>
                        </a:solidFill>
                        <a:effectLst/>
                        <a:latin typeface="Calibri"/>
                        <a:ea typeface="Calibri"/>
                        <a:cs typeface="Times New Roman"/>
                      </a:endParaRPr>
                    </a:p>
                  </a:txBody>
                  <a:tcPr marL="68580" marR="68580" marT="0" marB="0"/>
                </a:tc>
              </a:tr>
              <a:tr h="400050">
                <a:tc gridSpan="2">
                  <a:txBody>
                    <a:bodyPr/>
                    <a:lstStyle/>
                    <a:p>
                      <a:pPr>
                        <a:lnSpc>
                          <a:spcPct val="115000"/>
                        </a:lnSpc>
                        <a:spcAft>
                          <a:spcPts val="0"/>
                        </a:spcAft>
                      </a:pPr>
                      <a:r>
                        <a:rPr lang="es-EC" sz="1200">
                          <a:solidFill>
                            <a:schemeClr val="tx1"/>
                          </a:solidFill>
                          <a:effectLst/>
                        </a:rPr>
                        <a:t>Coeficiente de Correlación </a:t>
                      </a:r>
                      <a:endParaRPr lang="es-ES" sz="1200">
                        <a:solidFill>
                          <a:schemeClr val="tx1"/>
                        </a:solidFill>
                        <a:effectLst/>
                        <a:latin typeface="Calibri"/>
                        <a:ea typeface="Calibri"/>
                        <a:cs typeface="Times New Roman"/>
                      </a:endParaRPr>
                    </a:p>
                  </a:txBody>
                  <a:tcPr marL="68580" marR="68580" marT="0" marB="0"/>
                </a:tc>
                <a:tc hMerge="1">
                  <a:txBody>
                    <a:bodyPr/>
                    <a:lstStyle/>
                    <a:p>
                      <a:endParaRPr lang="es-ES"/>
                    </a:p>
                  </a:txBody>
                  <a:tcPr/>
                </a:tc>
                <a:tc>
                  <a:txBody>
                    <a:bodyPr/>
                    <a:lstStyle/>
                    <a:p>
                      <a:pPr algn="r">
                        <a:lnSpc>
                          <a:spcPct val="115000"/>
                        </a:lnSpc>
                        <a:spcAft>
                          <a:spcPts val="0"/>
                        </a:spcAft>
                      </a:pPr>
                      <a:r>
                        <a:rPr lang="es-EC" sz="1200" dirty="0">
                          <a:solidFill>
                            <a:schemeClr val="tx1"/>
                          </a:solidFill>
                          <a:effectLst/>
                        </a:rPr>
                        <a:t>0,40329</a:t>
                      </a:r>
                      <a:endParaRPr lang="es-ES" sz="1200" dirty="0">
                        <a:solidFill>
                          <a:schemeClr val="tx1"/>
                        </a:solidFill>
                        <a:effectLst/>
                        <a:latin typeface="Calibri"/>
                        <a:ea typeface="Calibri"/>
                        <a:cs typeface="Times New Roman"/>
                      </a:endParaRPr>
                    </a:p>
                  </a:txBody>
                  <a:tcPr marL="68580" marR="68580" marT="0" marB="0"/>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3230789942"/>
              </p:ext>
            </p:extLst>
          </p:nvPr>
        </p:nvGraphicFramePr>
        <p:xfrm>
          <a:off x="5004048" y="4149080"/>
          <a:ext cx="3044924" cy="1661922"/>
        </p:xfrm>
        <a:graphic>
          <a:graphicData uri="http://schemas.openxmlformats.org/drawingml/2006/table">
            <a:tbl>
              <a:tblPr firstRow="1" firstCol="1" bandRow="1">
                <a:tableStyleId>{5C22544A-7EE6-4342-B048-85BDC9FD1C3A}</a:tableStyleId>
              </a:tblPr>
              <a:tblGrid>
                <a:gridCol w="1184827"/>
                <a:gridCol w="960521"/>
                <a:gridCol w="899576"/>
              </a:tblGrid>
              <a:tr h="184150">
                <a:tc>
                  <a:txBody>
                    <a:bodyPr/>
                    <a:lstStyle/>
                    <a:p>
                      <a:pPr>
                        <a:lnSpc>
                          <a:spcPct val="115000"/>
                        </a:lnSpc>
                        <a:spcAft>
                          <a:spcPts val="0"/>
                        </a:spcAft>
                      </a:pPr>
                      <a:r>
                        <a:rPr lang="es-EC" sz="1200">
                          <a:solidFill>
                            <a:schemeClr val="tx1"/>
                          </a:solidFill>
                          <a:effectLst/>
                        </a:rPr>
                        <a:t>Años</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Ventas</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Liquidez</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2011</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255300</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3,13 </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2012</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187953</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3,13 </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2013</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201390</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2,62 </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2014</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210687</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2,54 </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2015</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157062</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         2,69 </a:t>
                      </a:r>
                      <a:endParaRPr lang="es-ES" sz="1200">
                        <a:solidFill>
                          <a:schemeClr val="tx1"/>
                        </a:solidFill>
                        <a:effectLst/>
                        <a:latin typeface="Calibri"/>
                        <a:ea typeface="Calibri"/>
                        <a:cs typeface="Times New Roman"/>
                      </a:endParaRPr>
                    </a:p>
                  </a:txBody>
                  <a:tcPr marL="68580" marR="68580" marT="0" marB="0"/>
                </a:tc>
              </a:tr>
              <a:tr h="400050">
                <a:tc gridSpan="2">
                  <a:txBody>
                    <a:bodyPr/>
                    <a:lstStyle/>
                    <a:p>
                      <a:pPr>
                        <a:lnSpc>
                          <a:spcPct val="115000"/>
                        </a:lnSpc>
                        <a:spcAft>
                          <a:spcPts val="0"/>
                        </a:spcAft>
                      </a:pPr>
                      <a:r>
                        <a:rPr lang="es-EC" sz="1200">
                          <a:solidFill>
                            <a:schemeClr val="tx1"/>
                          </a:solidFill>
                          <a:effectLst/>
                        </a:rPr>
                        <a:t>Coeficiente de Correlación </a:t>
                      </a:r>
                      <a:endParaRPr lang="es-ES" sz="1200">
                        <a:solidFill>
                          <a:schemeClr val="tx1"/>
                        </a:solidFill>
                        <a:effectLst/>
                        <a:latin typeface="Calibri"/>
                        <a:ea typeface="Calibri"/>
                        <a:cs typeface="Times New Roman"/>
                      </a:endParaRPr>
                    </a:p>
                  </a:txBody>
                  <a:tcPr marL="68580" marR="68580" marT="0" marB="0"/>
                </a:tc>
                <a:tc hMerge="1">
                  <a:txBody>
                    <a:bodyPr/>
                    <a:lstStyle/>
                    <a:p>
                      <a:endParaRPr lang="es-ES"/>
                    </a:p>
                  </a:txBody>
                  <a:tcPr/>
                </a:tc>
                <a:tc>
                  <a:txBody>
                    <a:bodyPr/>
                    <a:lstStyle/>
                    <a:p>
                      <a:pPr algn="r">
                        <a:lnSpc>
                          <a:spcPct val="115000"/>
                        </a:lnSpc>
                        <a:spcAft>
                          <a:spcPts val="0"/>
                        </a:spcAft>
                      </a:pPr>
                      <a:r>
                        <a:rPr lang="es-EC" sz="1200" dirty="0">
                          <a:solidFill>
                            <a:schemeClr val="tx1"/>
                          </a:solidFill>
                          <a:effectLst/>
                        </a:rPr>
                        <a:t>0,377387</a:t>
                      </a:r>
                      <a:endParaRPr lang="es-ES" sz="1200" dirty="0">
                        <a:solidFill>
                          <a:schemeClr val="tx1"/>
                        </a:solidFill>
                        <a:effectLst/>
                        <a:latin typeface="Calibri"/>
                        <a:ea typeface="Calibri"/>
                        <a:cs typeface="Times New Roman"/>
                      </a:endParaRPr>
                    </a:p>
                  </a:txBody>
                  <a:tcPr marL="68580" marR="68580" marT="0" marB="0"/>
                </a:tc>
              </a:tr>
            </a:tbl>
          </a:graphicData>
        </a:graphic>
      </p:graphicFrame>
      <p:pic>
        <p:nvPicPr>
          <p:cNvPr id="5" name="Picture 25" descr="gif1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6687652">
            <a:off x="2302668" y="3682303"/>
            <a:ext cx="4000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gif1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3322268">
            <a:off x="6224121" y="3676034"/>
            <a:ext cx="4000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7120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685710048"/>
              </p:ext>
            </p:extLst>
          </p:nvPr>
        </p:nvGraphicFramePr>
        <p:xfrm>
          <a:off x="179512" y="0"/>
          <a:ext cx="4272136" cy="6381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Tabla"/>
          <p:cNvGraphicFramePr>
            <a:graphicFrameLocks noGrp="1"/>
          </p:cNvGraphicFramePr>
          <p:nvPr>
            <p:extLst>
              <p:ext uri="{D42A27DB-BD31-4B8C-83A1-F6EECF244321}">
                <p14:modId xmlns:p14="http://schemas.microsoft.com/office/powerpoint/2010/main" val="2511515355"/>
              </p:ext>
            </p:extLst>
          </p:nvPr>
        </p:nvGraphicFramePr>
        <p:xfrm>
          <a:off x="5239894" y="476672"/>
          <a:ext cx="3724594" cy="1719072"/>
        </p:xfrm>
        <a:graphic>
          <a:graphicData uri="http://schemas.openxmlformats.org/drawingml/2006/table">
            <a:tbl>
              <a:tblPr firstRow="1" firstCol="1" bandRow="1">
                <a:tableStyleId>{5C22544A-7EE6-4342-B048-85BDC9FD1C3A}</a:tableStyleId>
              </a:tblPr>
              <a:tblGrid>
                <a:gridCol w="1103948"/>
                <a:gridCol w="1459548"/>
                <a:gridCol w="1161098"/>
              </a:tblGrid>
              <a:tr h="184150">
                <a:tc>
                  <a:txBody>
                    <a:bodyPr/>
                    <a:lstStyle/>
                    <a:p>
                      <a:pPr>
                        <a:lnSpc>
                          <a:spcPct val="115000"/>
                        </a:lnSpc>
                        <a:spcAft>
                          <a:spcPts val="0"/>
                        </a:spcAft>
                      </a:pPr>
                      <a:r>
                        <a:rPr lang="es-EC" sz="1200">
                          <a:solidFill>
                            <a:schemeClr val="tx1"/>
                          </a:solidFill>
                          <a:effectLst/>
                        </a:rPr>
                        <a:t>Años</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Rentabilidad Neta</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solidFill>
                            <a:schemeClr val="tx1"/>
                          </a:solidFill>
                          <a:effectLst/>
                        </a:rPr>
                        <a:t>No. Reformas</a:t>
                      </a:r>
                      <a:endParaRPr lang="es-ES" sz="1200" dirty="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2011</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1,75%</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6</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2012</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0,65%</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3</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2013</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5,75%</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4</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2014</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6,44%</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2015</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5,23%</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6</a:t>
                      </a:r>
                      <a:endParaRPr lang="es-ES" sz="1200">
                        <a:solidFill>
                          <a:schemeClr val="tx1"/>
                        </a:solidFill>
                        <a:effectLst/>
                        <a:latin typeface="Calibri"/>
                        <a:ea typeface="Calibri"/>
                        <a:cs typeface="Times New Roman"/>
                      </a:endParaRPr>
                    </a:p>
                  </a:txBody>
                  <a:tcPr marL="68580" marR="68580" marT="0" marB="0"/>
                </a:tc>
              </a:tr>
              <a:tr h="457200">
                <a:tc gridSpan="2">
                  <a:txBody>
                    <a:bodyPr/>
                    <a:lstStyle/>
                    <a:p>
                      <a:pPr>
                        <a:lnSpc>
                          <a:spcPct val="115000"/>
                        </a:lnSpc>
                        <a:spcAft>
                          <a:spcPts val="0"/>
                        </a:spcAft>
                      </a:pPr>
                      <a:r>
                        <a:rPr lang="es-EC" sz="1200">
                          <a:solidFill>
                            <a:schemeClr val="tx1"/>
                          </a:solidFill>
                          <a:effectLst/>
                        </a:rPr>
                        <a:t>Coeficiente de Correlación </a:t>
                      </a:r>
                      <a:endParaRPr lang="es-ES" sz="1200">
                        <a:solidFill>
                          <a:schemeClr val="tx1"/>
                        </a:solidFill>
                        <a:effectLst/>
                        <a:latin typeface="Calibri"/>
                        <a:ea typeface="Calibri"/>
                        <a:cs typeface="Times New Roman"/>
                      </a:endParaRPr>
                    </a:p>
                  </a:txBody>
                  <a:tcPr marL="68580" marR="68580" marT="0" marB="0"/>
                </a:tc>
                <a:tc hMerge="1">
                  <a:txBody>
                    <a:bodyPr/>
                    <a:lstStyle/>
                    <a:p>
                      <a:endParaRPr lang="es-ES"/>
                    </a:p>
                  </a:txBody>
                  <a:tcPr/>
                </a:tc>
                <a:tc>
                  <a:txBody>
                    <a:bodyPr/>
                    <a:lstStyle/>
                    <a:p>
                      <a:pPr algn="r">
                        <a:lnSpc>
                          <a:spcPct val="115000"/>
                        </a:lnSpc>
                        <a:spcAft>
                          <a:spcPts val="0"/>
                        </a:spcAft>
                      </a:pPr>
                      <a:r>
                        <a:rPr lang="es-EC" sz="1200" dirty="0">
                          <a:solidFill>
                            <a:schemeClr val="tx1"/>
                          </a:solidFill>
                          <a:effectLst/>
                        </a:rPr>
                        <a:t>-0,19104</a:t>
                      </a:r>
                      <a:endParaRPr lang="es-ES" sz="1200" dirty="0">
                        <a:solidFill>
                          <a:schemeClr val="tx1"/>
                        </a:solidFill>
                        <a:effectLst/>
                        <a:latin typeface="Calibri"/>
                        <a:ea typeface="Calibri"/>
                        <a:cs typeface="Times New Roman"/>
                      </a:endParaRPr>
                    </a:p>
                  </a:txBody>
                  <a:tcPr marL="68580" marR="68580" marT="0" marB="0"/>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1671317020"/>
              </p:ext>
            </p:extLst>
          </p:nvPr>
        </p:nvGraphicFramePr>
        <p:xfrm>
          <a:off x="5291329" y="3510128"/>
          <a:ext cx="3673159" cy="1719072"/>
        </p:xfrm>
        <a:graphic>
          <a:graphicData uri="http://schemas.openxmlformats.org/drawingml/2006/table">
            <a:tbl>
              <a:tblPr firstRow="1" firstCol="1" bandRow="1">
                <a:tableStyleId>{5C22544A-7EE6-4342-B048-85BDC9FD1C3A}</a:tableStyleId>
              </a:tblPr>
              <a:tblGrid>
                <a:gridCol w="1103313"/>
                <a:gridCol w="1459548"/>
                <a:gridCol w="1110298"/>
              </a:tblGrid>
              <a:tr h="184150">
                <a:tc>
                  <a:txBody>
                    <a:bodyPr/>
                    <a:lstStyle/>
                    <a:p>
                      <a:pPr>
                        <a:lnSpc>
                          <a:spcPct val="115000"/>
                        </a:lnSpc>
                        <a:spcAft>
                          <a:spcPts val="0"/>
                        </a:spcAft>
                      </a:pPr>
                      <a:r>
                        <a:rPr lang="es-EC" sz="1200">
                          <a:solidFill>
                            <a:schemeClr val="tx1"/>
                          </a:solidFill>
                          <a:effectLst/>
                        </a:rPr>
                        <a:t>Años</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Rentabilidad Neta</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No. reformas</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2011</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4,19%</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6</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2012</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4,00%</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3</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2013</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4,19%</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4</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2014</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4,38%</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2015</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3,80%</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6</a:t>
                      </a:r>
                      <a:endParaRPr lang="es-ES" sz="1200">
                        <a:solidFill>
                          <a:schemeClr val="tx1"/>
                        </a:solidFill>
                        <a:effectLst/>
                        <a:latin typeface="Calibri"/>
                        <a:ea typeface="Calibri"/>
                        <a:cs typeface="Times New Roman"/>
                      </a:endParaRPr>
                    </a:p>
                  </a:txBody>
                  <a:tcPr marL="68580" marR="68580" marT="0" marB="0"/>
                </a:tc>
              </a:tr>
              <a:tr h="457200">
                <a:tc gridSpan="2">
                  <a:txBody>
                    <a:bodyPr/>
                    <a:lstStyle/>
                    <a:p>
                      <a:pPr>
                        <a:lnSpc>
                          <a:spcPct val="115000"/>
                        </a:lnSpc>
                        <a:spcAft>
                          <a:spcPts val="0"/>
                        </a:spcAft>
                      </a:pPr>
                      <a:r>
                        <a:rPr lang="es-EC" sz="1200">
                          <a:solidFill>
                            <a:schemeClr val="tx1"/>
                          </a:solidFill>
                          <a:effectLst/>
                        </a:rPr>
                        <a:t>Coeficiente de Correlación </a:t>
                      </a:r>
                      <a:endParaRPr lang="es-ES" sz="1200">
                        <a:solidFill>
                          <a:schemeClr val="tx1"/>
                        </a:solidFill>
                        <a:effectLst/>
                        <a:latin typeface="Calibri"/>
                        <a:ea typeface="Calibri"/>
                        <a:cs typeface="Times New Roman"/>
                      </a:endParaRPr>
                    </a:p>
                  </a:txBody>
                  <a:tcPr marL="68580" marR="68580" marT="0" marB="0"/>
                </a:tc>
                <a:tc hMerge="1">
                  <a:txBody>
                    <a:bodyPr/>
                    <a:lstStyle/>
                    <a:p>
                      <a:endParaRPr lang="es-ES"/>
                    </a:p>
                  </a:txBody>
                  <a:tcPr/>
                </a:tc>
                <a:tc>
                  <a:txBody>
                    <a:bodyPr/>
                    <a:lstStyle/>
                    <a:p>
                      <a:pPr algn="r">
                        <a:lnSpc>
                          <a:spcPct val="115000"/>
                        </a:lnSpc>
                        <a:spcAft>
                          <a:spcPts val="0"/>
                        </a:spcAft>
                      </a:pPr>
                      <a:r>
                        <a:rPr lang="es-EC" sz="1200" dirty="0">
                          <a:solidFill>
                            <a:schemeClr val="tx1"/>
                          </a:solidFill>
                          <a:effectLst/>
                        </a:rPr>
                        <a:t>-0,56682</a:t>
                      </a:r>
                      <a:endParaRPr lang="es-ES" sz="1200" dirty="0">
                        <a:solidFill>
                          <a:schemeClr val="tx1"/>
                        </a:solidFill>
                        <a:effectLst/>
                        <a:latin typeface="Calibri"/>
                        <a:ea typeface="Calibri"/>
                        <a:cs typeface="Times New Roman"/>
                      </a:endParaRPr>
                    </a:p>
                  </a:txBody>
                  <a:tcPr marL="68580" marR="68580" marT="0" marB="0"/>
                </a:tc>
              </a:tr>
            </a:tbl>
          </a:graphicData>
        </a:graphic>
      </p:graphicFrame>
      <p:pic>
        <p:nvPicPr>
          <p:cNvPr id="5" name="Picture 23" descr="gif1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4709135" y="4187833"/>
            <a:ext cx="385638" cy="57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3" descr="gif1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4696720" y="1030573"/>
            <a:ext cx="385638" cy="57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7844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50591292"/>
              </p:ext>
            </p:extLst>
          </p:nvPr>
        </p:nvGraphicFramePr>
        <p:xfrm>
          <a:off x="179512" y="-99392"/>
          <a:ext cx="7776864"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Tabla"/>
          <p:cNvGraphicFramePr>
            <a:graphicFrameLocks noGrp="1"/>
          </p:cNvGraphicFramePr>
          <p:nvPr>
            <p:extLst>
              <p:ext uri="{D42A27DB-BD31-4B8C-83A1-F6EECF244321}">
                <p14:modId xmlns:p14="http://schemas.microsoft.com/office/powerpoint/2010/main" val="980470222"/>
              </p:ext>
            </p:extLst>
          </p:nvPr>
        </p:nvGraphicFramePr>
        <p:xfrm>
          <a:off x="395536" y="2982064"/>
          <a:ext cx="3672408" cy="2103120"/>
        </p:xfrm>
        <a:graphic>
          <a:graphicData uri="http://schemas.openxmlformats.org/drawingml/2006/table">
            <a:tbl>
              <a:tblPr firstRow="1" firstCol="1" bandRow="1">
                <a:tableStyleId>{5C22544A-7EE6-4342-B048-85BDC9FD1C3A}</a:tableStyleId>
              </a:tblPr>
              <a:tblGrid>
                <a:gridCol w="1152128"/>
                <a:gridCol w="1296144"/>
                <a:gridCol w="1224136"/>
              </a:tblGrid>
              <a:tr h="184150">
                <a:tc>
                  <a:txBody>
                    <a:bodyPr/>
                    <a:lstStyle/>
                    <a:p>
                      <a:pPr>
                        <a:lnSpc>
                          <a:spcPct val="115000"/>
                        </a:lnSpc>
                        <a:spcAft>
                          <a:spcPts val="0"/>
                        </a:spcAft>
                      </a:pPr>
                      <a:r>
                        <a:rPr lang="es-EC" sz="1200" dirty="0">
                          <a:solidFill>
                            <a:schemeClr val="tx1"/>
                          </a:solidFill>
                          <a:effectLst/>
                        </a:rPr>
                        <a:t>Años</a:t>
                      </a:r>
                      <a:endParaRPr lang="es-ES" sz="12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solidFill>
                            <a:schemeClr val="tx1"/>
                          </a:solidFill>
                          <a:effectLst/>
                        </a:rPr>
                        <a:t>Ventas Sector en unidades</a:t>
                      </a:r>
                      <a:endParaRPr lang="es-ES" sz="12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solidFill>
                            <a:schemeClr val="tx1"/>
                          </a:solidFill>
                          <a:effectLst/>
                        </a:rPr>
                        <a:t>Exportaciones en unidades</a:t>
                      </a:r>
                      <a:endParaRPr lang="es-ES" sz="1200" dirty="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2011</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127444</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solidFill>
                            <a:schemeClr val="tx1"/>
                          </a:solidFill>
                          <a:effectLst/>
                        </a:rPr>
                        <a:t>20450</a:t>
                      </a:r>
                      <a:endParaRPr lang="es-ES" sz="1200" dirty="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2012</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109029</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24815</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dirty="0">
                          <a:solidFill>
                            <a:schemeClr val="tx1"/>
                          </a:solidFill>
                          <a:effectLst/>
                        </a:rPr>
                        <a:t>Año 2013</a:t>
                      </a:r>
                      <a:endParaRPr lang="es-ES" sz="1200"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101375</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7211</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2014</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107084</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8368</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2015</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71483</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3274</a:t>
                      </a:r>
                      <a:endParaRPr lang="es-ES" sz="1200">
                        <a:solidFill>
                          <a:schemeClr val="tx1"/>
                        </a:solidFill>
                        <a:effectLst/>
                        <a:latin typeface="Calibri"/>
                        <a:ea typeface="Calibri"/>
                        <a:cs typeface="Times New Roman"/>
                      </a:endParaRPr>
                    </a:p>
                  </a:txBody>
                  <a:tcPr marL="68580" marR="68580" marT="0" marB="0"/>
                </a:tc>
              </a:tr>
              <a:tr h="374650">
                <a:tc>
                  <a:txBody>
                    <a:bodyPr/>
                    <a:lstStyle/>
                    <a:p>
                      <a:pPr>
                        <a:lnSpc>
                          <a:spcPct val="115000"/>
                        </a:lnSpc>
                        <a:spcAft>
                          <a:spcPts val="0"/>
                        </a:spcAft>
                      </a:pPr>
                      <a:r>
                        <a:rPr lang="es-EC" sz="1200">
                          <a:solidFill>
                            <a:schemeClr val="tx1"/>
                          </a:solidFill>
                          <a:effectLst/>
                        </a:rPr>
                        <a:t>Coeficiente de Correlación </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0,731177</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1000"/>
                        </a:spcAft>
                      </a:pPr>
                      <a:r>
                        <a:rPr lang="es-ES" sz="1200" dirty="0">
                          <a:solidFill>
                            <a:schemeClr val="tx1"/>
                          </a:solidFill>
                          <a:effectLst/>
                        </a:rPr>
                        <a:t> </a:t>
                      </a:r>
                      <a:endParaRPr lang="es-ES" sz="1200" dirty="0">
                        <a:solidFill>
                          <a:schemeClr val="tx1"/>
                        </a:solidFill>
                        <a:effectLst/>
                        <a:latin typeface="Calibri"/>
                        <a:ea typeface="Calibri"/>
                        <a:cs typeface="Times New Roman"/>
                      </a:endParaRPr>
                    </a:p>
                  </a:txBody>
                  <a:tcPr marL="0" marR="0" marT="0" marB="0" anchor="ctr"/>
                </a:tc>
              </a:tr>
            </a:tbl>
          </a:graphicData>
        </a:graphic>
      </p:graphicFrame>
      <p:pic>
        <p:nvPicPr>
          <p:cNvPr id="4" name="Picture 15" descr="gif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691680" y="1988840"/>
            <a:ext cx="529654" cy="74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Diagrama"/>
          <p:cNvGraphicFramePr/>
          <p:nvPr>
            <p:extLst>
              <p:ext uri="{D42A27DB-BD31-4B8C-83A1-F6EECF244321}">
                <p14:modId xmlns:p14="http://schemas.microsoft.com/office/powerpoint/2010/main" val="3979573085"/>
              </p:ext>
            </p:extLst>
          </p:nvPr>
        </p:nvGraphicFramePr>
        <p:xfrm>
          <a:off x="331912" y="53008"/>
          <a:ext cx="7776864" cy="33843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688436772"/>
              </p:ext>
            </p:extLst>
          </p:nvPr>
        </p:nvGraphicFramePr>
        <p:xfrm>
          <a:off x="5220072" y="2924944"/>
          <a:ext cx="3456384" cy="2057146"/>
        </p:xfrm>
        <a:graphic>
          <a:graphicData uri="http://schemas.openxmlformats.org/drawingml/2006/table">
            <a:tbl>
              <a:tblPr firstRow="1" firstCol="1" bandRow="1">
                <a:tableStyleId>{5C22544A-7EE6-4342-B048-85BDC9FD1C3A}</a:tableStyleId>
              </a:tblPr>
              <a:tblGrid>
                <a:gridCol w="1175385"/>
                <a:gridCol w="1010285"/>
                <a:gridCol w="1270714"/>
              </a:tblGrid>
              <a:tr h="184150">
                <a:tc>
                  <a:txBody>
                    <a:bodyPr/>
                    <a:lstStyle/>
                    <a:p>
                      <a:pPr>
                        <a:lnSpc>
                          <a:spcPct val="115000"/>
                        </a:lnSpc>
                        <a:spcAft>
                          <a:spcPts val="0"/>
                        </a:spcAft>
                      </a:pPr>
                      <a:r>
                        <a:rPr lang="es-EC" sz="1200">
                          <a:solidFill>
                            <a:schemeClr val="tx1"/>
                          </a:solidFill>
                          <a:effectLst/>
                        </a:rPr>
                        <a:t>Años</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Ventas Sector en unidades</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Importaciones livianos en unidades</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2011</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127444</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62224</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2012</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109029</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53209</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2013</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101375</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28418</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2014</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107084</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44009</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Año 2015</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71483</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24573</a:t>
                      </a:r>
                      <a:endParaRPr lang="es-ES" sz="1200">
                        <a:solidFill>
                          <a:schemeClr val="tx1"/>
                        </a:solidFill>
                        <a:effectLst/>
                        <a:latin typeface="Calibri"/>
                        <a:ea typeface="Calibri"/>
                        <a:cs typeface="Times New Roman"/>
                      </a:endParaRPr>
                    </a:p>
                  </a:txBody>
                  <a:tcPr marL="68580" marR="68580" marT="0" marB="0"/>
                </a:tc>
              </a:tr>
              <a:tr h="374650">
                <a:tc gridSpan="2">
                  <a:txBody>
                    <a:bodyPr/>
                    <a:lstStyle/>
                    <a:p>
                      <a:pPr>
                        <a:lnSpc>
                          <a:spcPct val="115000"/>
                        </a:lnSpc>
                        <a:spcAft>
                          <a:spcPts val="0"/>
                        </a:spcAft>
                      </a:pPr>
                      <a:r>
                        <a:rPr lang="es-EC" sz="1200">
                          <a:solidFill>
                            <a:schemeClr val="tx1"/>
                          </a:solidFill>
                          <a:effectLst/>
                        </a:rPr>
                        <a:t>Coeficiente de Correlación </a:t>
                      </a:r>
                      <a:endParaRPr lang="es-ES" sz="1200">
                        <a:solidFill>
                          <a:schemeClr val="tx1"/>
                        </a:solidFill>
                        <a:effectLst/>
                        <a:latin typeface="Calibri"/>
                        <a:ea typeface="Calibri"/>
                        <a:cs typeface="Times New Roman"/>
                      </a:endParaRPr>
                    </a:p>
                  </a:txBody>
                  <a:tcPr marL="68580" marR="68580" marT="0" marB="0"/>
                </a:tc>
                <a:tc hMerge="1">
                  <a:txBody>
                    <a:bodyPr/>
                    <a:lstStyle/>
                    <a:p>
                      <a:endParaRPr lang="es-ES"/>
                    </a:p>
                  </a:txBody>
                  <a:tcPr/>
                </a:tc>
                <a:tc>
                  <a:txBody>
                    <a:bodyPr/>
                    <a:lstStyle/>
                    <a:p>
                      <a:pPr algn="r">
                        <a:lnSpc>
                          <a:spcPct val="115000"/>
                        </a:lnSpc>
                        <a:spcAft>
                          <a:spcPts val="0"/>
                        </a:spcAft>
                      </a:pPr>
                      <a:r>
                        <a:rPr lang="es-EC" sz="1200" dirty="0">
                          <a:solidFill>
                            <a:schemeClr val="tx1"/>
                          </a:solidFill>
                          <a:effectLst/>
                        </a:rPr>
                        <a:t>0,87794</a:t>
                      </a:r>
                      <a:endParaRPr lang="es-ES" sz="1200" dirty="0">
                        <a:solidFill>
                          <a:schemeClr val="tx1"/>
                        </a:solidFill>
                        <a:effectLst/>
                        <a:latin typeface="Calibri"/>
                        <a:ea typeface="Calibri"/>
                        <a:cs typeface="Times New Roman"/>
                      </a:endParaRPr>
                    </a:p>
                  </a:txBody>
                  <a:tcPr marL="68580" marR="68580" marT="0" marB="0"/>
                </a:tc>
              </a:tr>
            </a:tbl>
          </a:graphicData>
        </a:graphic>
      </p:graphicFrame>
      <p:pic>
        <p:nvPicPr>
          <p:cNvPr id="7" name="Picture 15" descr="gif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660232" y="2029557"/>
            <a:ext cx="529654" cy="7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5200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446347470"/>
              </p:ext>
            </p:extLst>
          </p:nvPr>
        </p:nvGraphicFramePr>
        <p:xfrm>
          <a:off x="323528" y="1268760"/>
          <a:ext cx="8136904"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0" y="116632"/>
            <a:ext cx="4591488"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chemeClr val="accent5"/>
                  </a:solidFill>
                </a:ln>
                <a:solidFill>
                  <a:srgbClr val="CC0066"/>
                </a:solidFill>
                <a:effectLst>
                  <a:innerShdw blurRad="69850" dist="43180" dir="5400000">
                    <a:srgbClr val="000000">
                      <a:alpha val="65000"/>
                    </a:srgbClr>
                  </a:innerShdw>
                </a:effectLst>
              </a:rPr>
              <a:t>Objetivos Específicos</a:t>
            </a:r>
            <a:endParaRPr lang="es-EC" i="0" kern="0" dirty="0">
              <a:ln w="1905">
                <a:solidFill>
                  <a:schemeClr val="accent5"/>
                </a:solidFill>
              </a:ln>
              <a:solidFill>
                <a:srgbClr val="CC0066"/>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9173730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639042589"/>
              </p:ext>
            </p:extLst>
          </p:nvPr>
        </p:nvGraphicFramePr>
        <p:xfrm>
          <a:off x="1619672" y="-9939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Tabla"/>
          <p:cNvGraphicFramePr>
            <a:graphicFrameLocks noGrp="1"/>
          </p:cNvGraphicFramePr>
          <p:nvPr>
            <p:extLst>
              <p:ext uri="{D42A27DB-BD31-4B8C-83A1-F6EECF244321}">
                <p14:modId xmlns:p14="http://schemas.microsoft.com/office/powerpoint/2010/main" val="2415858510"/>
              </p:ext>
            </p:extLst>
          </p:nvPr>
        </p:nvGraphicFramePr>
        <p:xfrm>
          <a:off x="1915825" y="3873722"/>
          <a:ext cx="5032439" cy="1859534"/>
        </p:xfrm>
        <a:graphic>
          <a:graphicData uri="http://schemas.openxmlformats.org/drawingml/2006/table">
            <a:tbl>
              <a:tblPr firstRow="1" firstCol="1" bandRow="1">
                <a:tableStyleId>{5C22544A-7EE6-4342-B048-85BDC9FD1C3A}</a:tableStyleId>
              </a:tblPr>
              <a:tblGrid>
                <a:gridCol w="2410460"/>
                <a:gridCol w="1349756"/>
                <a:gridCol w="1272223"/>
              </a:tblGrid>
              <a:tr h="184150">
                <a:tc>
                  <a:txBody>
                    <a:bodyPr/>
                    <a:lstStyle/>
                    <a:p>
                      <a:pPr>
                        <a:lnSpc>
                          <a:spcPct val="115000"/>
                        </a:lnSpc>
                        <a:spcAft>
                          <a:spcPts val="0"/>
                        </a:spcAft>
                      </a:pPr>
                      <a:r>
                        <a:rPr lang="es-EC" sz="1400" dirty="0">
                          <a:solidFill>
                            <a:schemeClr val="tx1"/>
                          </a:solidFill>
                          <a:effectLst/>
                        </a:rPr>
                        <a:t>Años</a:t>
                      </a:r>
                      <a:endParaRPr lang="es-ES" sz="14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Ventas Sector</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No. reformas</a:t>
                      </a:r>
                      <a:endParaRPr lang="es-ES" sz="14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400">
                          <a:solidFill>
                            <a:schemeClr val="tx1"/>
                          </a:solidFill>
                          <a:effectLst/>
                        </a:rPr>
                        <a:t>Año 2011</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127444</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6</a:t>
                      </a:r>
                      <a:endParaRPr lang="es-ES" sz="14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400">
                          <a:solidFill>
                            <a:schemeClr val="tx1"/>
                          </a:solidFill>
                          <a:effectLst/>
                        </a:rPr>
                        <a:t>Año 2012</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109029</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3</a:t>
                      </a:r>
                      <a:endParaRPr lang="es-ES" sz="14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400">
                          <a:solidFill>
                            <a:schemeClr val="tx1"/>
                          </a:solidFill>
                          <a:effectLst/>
                        </a:rPr>
                        <a:t>Año 2013</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101375</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4</a:t>
                      </a:r>
                      <a:endParaRPr lang="es-ES" sz="14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400">
                          <a:solidFill>
                            <a:schemeClr val="tx1"/>
                          </a:solidFill>
                          <a:effectLst/>
                        </a:rPr>
                        <a:t>Año 2014</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107084</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2</a:t>
                      </a:r>
                      <a:endParaRPr lang="es-ES" sz="14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400">
                          <a:solidFill>
                            <a:schemeClr val="tx1"/>
                          </a:solidFill>
                          <a:effectLst/>
                        </a:rPr>
                        <a:t>Año 2015</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71483</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6</a:t>
                      </a:r>
                      <a:endParaRPr lang="es-ES" sz="1400">
                        <a:solidFill>
                          <a:schemeClr val="tx1"/>
                        </a:solidFill>
                        <a:effectLst/>
                        <a:latin typeface="Calibri"/>
                        <a:ea typeface="Calibri"/>
                        <a:cs typeface="Times New Roman"/>
                      </a:endParaRPr>
                    </a:p>
                  </a:txBody>
                  <a:tcPr marL="68580" marR="68580" marT="0" marB="0"/>
                </a:tc>
              </a:tr>
              <a:tr h="387350">
                <a:tc gridSpan="2">
                  <a:txBody>
                    <a:bodyPr/>
                    <a:lstStyle/>
                    <a:p>
                      <a:pPr>
                        <a:lnSpc>
                          <a:spcPct val="115000"/>
                        </a:lnSpc>
                        <a:spcAft>
                          <a:spcPts val="0"/>
                        </a:spcAft>
                      </a:pPr>
                      <a:r>
                        <a:rPr lang="es-EC" sz="1400" dirty="0">
                          <a:solidFill>
                            <a:schemeClr val="tx1"/>
                          </a:solidFill>
                          <a:effectLst/>
                        </a:rPr>
                        <a:t>Coeficiente de Correlación de Pearson</a:t>
                      </a:r>
                      <a:endParaRPr lang="es-ES" sz="1400" dirty="0">
                        <a:solidFill>
                          <a:schemeClr val="tx1"/>
                        </a:solidFill>
                        <a:effectLst/>
                        <a:latin typeface="Calibri"/>
                        <a:ea typeface="Calibri"/>
                        <a:cs typeface="Times New Roman"/>
                      </a:endParaRPr>
                    </a:p>
                  </a:txBody>
                  <a:tcPr marL="68580" marR="68580" marT="0" marB="0"/>
                </a:tc>
                <a:tc hMerge="1">
                  <a:txBody>
                    <a:bodyPr/>
                    <a:lstStyle/>
                    <a:p>
                      <a:endParaRPr lang="es-ES"/>
                    </a:p>
                  </a:txBody>
                  <a:tcPr/>
                </a:tc>
                <a:tc>
                  <a:txBody>
                    <a:bodyPr/>
                    <a:lstStyle/>
                    <a:p>
                      <a:pPr algn="r">
                        <a:lnSpc>
                          <a:spcPct val="115000"/>
                        </a:lnSpc>
                        <a:spcAft>
                          <a:spcPts val="0"/>
                        </a:spcAft>
                      </a:pPr>
                      <a:r>
                        <a:rPr lang="es-EC" sz="1400" dirty="0">
                          <a:solidFill>
                            <a:schemeClr val="tx1"/>
                          </a:solidFill>
                          <a:effectLst/>
                        </a:rPr>
                        <a:t>-0,19721</a:t>
                      </a:r>
                      <a:endParaRPr lang="es-ES" sz="1400" dirty="0">
                        <a:solidFill>
                          <a:schemeClr val="tx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0845200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913160378"/>
              </p:ext>
            </p:extLst>
          </p:nvPr>
        </p:nvGraphicFramePr>
        <p:xfrm>
          <a:off x="467544" y="764704"/>
          <a:ext cx="820891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Bisel"/>
          <p:cNvSpPr/>
          <p:nvPr/>
        </p:nvSpPr>
        <p:spPr>
          <a:xfrm>
            <a:off x="107504" y="80628"/>
            <a:ext cx="2016224" cy="468052"/>
          </a:xfrm>
          <a:prstGeom prst="bevel">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lvl="1" algn="just"/>
            <a:r>
              <a:rPr lang="es-EC" sz="2400" b="1" dirty="0" smtClean="0">
                <a:latin typeface="Arial (Títulos)"/>
              </a:rPr>
              <a:t>Causas</a:t>
            </a:r>
            <a:endParaRPr lang="es-ES" sz="2400" b="1" dirty="0">
              <a:latin typeface="Arial (Títulos)"/>
            </a:endParaRPr>
          </a:p>
        </p:txBody>
      </p:sp>
    </p:spTree>
    <p:extLst>
      <p:ext uri="{BB962C8B-B14F-4D97-AF65-F5344CB8AC3E}">
        <p14:creationId xmlns:p14="http://schemas.microsoft.com/office/powerpoint/2010/main" val="25112976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104636498"/>
              </p:ext>
            </p:extLst>
          </p:nvPr>
        </p:nvGraphicFramePr>
        <p:xfrm>
          <a:off x="467544" y="1412776"/>
          <a:ext cx="8208912"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Bisel"/>
          <p:cNvSpPr/>
          <p:nvPr/>
        </p:nvSpPr>
        <p:spPr>
          <a:xfrm>
            <a:off x="179512" y="116632"/>
            <a:ext cx="2016224" cy="468052"/>
          </a:xfrm>
          <a:prstGeom prst="bevel">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lvl="1" algn="just"/>
            <a:r>
              <a:rPr lang="es-EC" sz="2400" b="1" dirty="0" smtClean="0">
                <a:latin typeface="Arial (Títulos)"/>
              </a:rPr>
              <a:t>Causas</a:t>
            </a:r>
            <a:endParaRPr lang="es-ES" sz="2400" b="1" dirty="0">
              <a:latin typeface="Arial (Títulos)"/>
            </a:endParaRPr>
          </a:p>
        </p:txBody>
      </p:sp>
    </p:spTree>
    <p:extLst>
      <p:ext uri="{BB962C8B-B14F-4D97-AF65-F5344CB8AC3E}">
        <p14:creationId xmlns:p14="http://schemas.microsoft.com/office/powerpoint/2010/main" val="27375569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635896" y="1124744"/>
            <a:ext cx="4752528" cy="5078313"/>
          </a:xfrm>
          <a:prstGeom prst="rect">
            <a:avLst/>
          </a:prstGeom>
          <a:noFill/>
        </p:spPr>
        <p:txBody>
          <a:bodyPr wrap="square" rtlCol="0">
            <a:spAutoFit/>
          </a:bodyPr>
          <a:lstStyle/>
          <a:p>
            <a:pPr algn="just"/>
            <a:r>
              <a:rPr lang="es-EC" b="1" i="1" dirty="0"/>
              <a:t> </a:t>
            </a:r>
            <a:endParaRPr lang="es-ES" dirty="0"/>
          </a:p>
          <a:p>
            <a:pPr lvl="0" algn="just"/>
            <a:r>
              <a:rPr lang="es-EC" dirty="0"/>
              <a:t>Reducción de las ventas en el 24.32</a:t>
            </a:r>
            <a:r>
              <a:rPr lang="es-EC" dirty="0" smtClean="0"/>
              <a:t>%</a:t>
            </a:r>
          </a:p>
          <a:p>
            <a:pPr lvl="0" algn="just"/>
            <a:endParaRPr lang="es-ES" dirty="0"/>
          </a:p>
          <a:p>
            <a:pPr lvl="0" algn="just"/>
            <a:r>
              <a:rPr lang="es-EC" dirty="0"/>
              <a:t>Baja de la utilidad neta en un 36.47</a:t>
            </a:r>
            <a:r>
              <a:rPr lang="es-EC" dirty="0" smtClean="0"/>
              <a:t>%</a:t>
            </a:r>
          </a:p>
          <a:p>
            <a:pPr lvl="0" algn="just"/>
            <a:endParaRPr lang="es-ES" dirty="0"/>
          </a:p>
          <a:p>
            <a:pPr lvl="0" algn="just"/>
            <a:r>
              <a:rPr lang="es-EC" dirty="0"/>
              <a:t>Liquidez corriente en niveles promedio del 2.33 que es inferior a años </a:t>
            </a:r>
            <a:r>
              <a:rPr lang="es-EC" dirty="0" smtClean="0"/>
              <a:t>anteriores</a:t>
            </a:r>
          </a:p>
          <a:p>
            <a:pPr lvl="0" algn="just"/>
            <a:endParaRPr lang="es-ES" dirty="0"/>
          </a:p>
          <a:p>
            <a:pPr lvl="0" algn="just"/>
            <a:r>
              <a:rPr lang="es-EC" dirty="0"/>
              <a:t>Decrecimiento de la rentabilidad neta en relación a años anteriores, al 2015 en un margen promedio del 4.51</a:t>
            </a:r>
            <a:r>
              <a:rPr lang="es-EC" dirty="0" smtClean="0"/>
              <a:t>%.</a:t>
            </a:r>
          </a:p>
          <a:p>
            <a:pPr lvl="0" algn="just"/>
            <a:endParaRPr lang="es-ES" dirty="0"/>
          </a:p>
          <a:p>
            <a:pPr lvl="0" algn="just"/>
            <a:r>
              <a:rPr lang="es-EC" dirty="0"/>
              <a:t>Despido de personal operativo en talleres y ventas</a:t>
            </a:r>
            <a:r>
              <a:rPr lang="es-EC" dirty="0" smtClean="0"/>
              <a:t>.</a:t>
            </a:r>
          </a:p>
          <a:p>
            <a:pPr lvl="0" algn="just"/>
            <a:endParaRPr lang="es-ES" dirty="0"/>
          </a:p>
          <a:p>
            <a:pPr lvl="0" algn="just"/>
            <a:r>
              <a:rPr lang="es-EC" dirty="0"/>
              <a:t>Posible desinversión en agencias concesionarias.</a:t>
            </a:r>
            <a:endParaRPr lang="es-ES" dirty="0"/>
          </a:p>
          <a:p>
            <a:pPr algn="just"/>
            <a:endParaRPr lang="es-ES" dirty="0"/>
          </a:p>
        </p:txBody>
      </p:sp>
      <p:sp>
        <p:nvSpPr>
          <p:cNvPr id="5" name="4 CuadroTexto"/>
          <p:cNvSpPr txBox="1"/>
          <p:nvPr/>
        </p:nvSpPr>
        <p:spPr>
          <a:xfrm>
            <a:off x="323528" y="2959784"/>
            <a:ext cx="1512168" cy="1477328"/>
          </a:xfrm>
          <a:prstGeom prst="rect">
            <a:avLst/>
          </a:prstGeom>
          <a:noFill/>
        </p:spPr>
        <p:txBody>
          <a:bodyPr wrap="square" rtlCol="0">
            <a:spAutoFit/>
          </a:bodyPr>
          <a:lstStyle/>
          <a:p>
            <a:pPr algn="just"/>
            <a:r>
              <a:rPr lang="es-EC" b="1" i="1" dirty="0"/>
              <a:t>En el sector de vehículos livianos</a:t>
            </a:r>
            <a:endParaRPr lang="es-ES" dirty="0"/>
          </a:p>
          <a:p>
            <a:pPr algn="just"/>
            <a:endParaRPr lang="es-ES" dirty="0"/>
          </a:p>
        </p:txBody>
      </p:sp>
      <p:sp>
        <p:nvSpPr>
          <p:cNvPr id="6" name="5 Abrir llave"/>
          <p:cNvSpPr/>
          <p:nvPr/>
        </p:nvSpPr>
        <p:spPr>
          <a:xfrm>
            <a:off x="2051720" y="1052736"/>
            <a:ext cx="1368152" cy="511256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7" name="Picture 19" descr="00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10297" y="1484784"/>
            <a:ext cx="4095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00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10296" y="2060848"/>
            <a:ext cx="4095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00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10297" y="2643386"/>
            <a:ext cx="4095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descr="00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33553" y="3399470"/>
            <a:ext cx="4095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descr="00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82305" y="4509120"/>
            <a:ext cx="4095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descr="00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82305" y="5373216"/>
            <a:ext cx="4095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Bisel"/>
          <p:cNvSpPr/>
          <p:nvPr/>
        </p:nvSpPr>
        <p:spPr>
          <a:xfrm>
            <a:off x="179512" y="116632"/>
            <a:ext cx="3456384" cy="720080"/>
          </a:xfrm>
          <a:prstGeom prst="bevel">
            <a:avLst/>
          </a:prstGeom>
          <a:solidFill>
            <a:srgbClr val="B37CEA"/>
          </a:solidFill>
          <a:ln>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lvl="1" algn="just"/>
            <a:r>
              <a:rPr lang="es-EC" sz="2400" b="1" dirty="0" smtClean="0">
                <a:latin typeface="Arial (Títulos)"/>
              </a:rPr>
              <a:t>Consecuencias</a:t>
            </a:r>
            <a:endParaRPr lang="es-ES" sz="2400" b="1" dirty="0">
              <a:latin typeface="Arial (Títulos)"/>
            </a:endParaRPr>
          </a:p>
        </p:txBody>
      </p:sp>
    </p:spTree>
    <p:extLst>
      <p:ext uri="{BB962C8B-B14F-4D97-AF65-F5344CB8AC3E}">
        <p14:creationId xmlns:p14="http://schemas.microsoft.com/office/powerpoint/2010/main" val="38870254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isel"/>
          <p:cNvSpPr/>
          <p:nvPr/>
        </p:nvSpPr>
        <p:spPr>
          <a:xfrm>
            <a:off x="179512" y="116632"/>
            <a:ext cx="3456384" cy="720080"/>
          </a:xfrm>
          <a:prstGeom prst="bevel">
            <a:avLst/>
          </a:prstGeom>
          <a:solidFill>
            <a:srgbClr val="B37CEA"/>
          </a:solidFill>
          <a:ln>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lvl="1" algn="just"/>
            <a:r>
              <a:rPr lang="es-EC" sz="2400" b="1" dirty="0" smtClean="0">
                <a:latin typeface="Arial (Títulos)"/>
              </a:rPr>
              <a:t>Consecuencias</a:t>
            </a:r>
            <a:endParaRPr lang="es-ES" sz="2400" b="1" dirty="0">
              <a:latin typeface="Arial (Títulos)"/>
            </a:endParaRPr>
          </a:p>
        </p:txBody>
      </p:sp>
      <p:sp>
        <p:nvSpPr>
          <p:cNvPr id="4" name="3 CuadroTexto"/>
          <p:cNvSpPr txBox="1"/>
          <p:nvPr/>
        </p:nvSpPr>
        <p:spPr>
          <a:xfrm>
            <a:off x="3635896" y="1124744"/>
            <a:ext cx="4752528" cy="4524315"/>
          </a:xfrm>
          <a:prstGeom prst="rect">
            <a:avLst/>
          </a:prstGeom>
          <a:noFill/>
        </p:spPr>
        <p:txBody>
          <a:bodyPr wrap="square" rtlCol="0">
            <a:spAutoFit/>
          </a:bodyPr>
          <a:lstStyle/>
          <a:p>
            <a:pPr algn="just"/>
            <a:r>
              <a:rPr lang="es-EC" sz="1600" b="1" i="1" dirty="0"/>
              <a:t> </a:t>
            </a:r>
            <a:endParaRPr lang="es-ES" sz="1600" dirty="0"/>
          </a:p>
          <a:p>
            <a:pPr algn="just"/>
            <a:r>
              <a:rPr lang="es-EC" sz="1600" dirty="0" smtClean="0"/>
              <a:t>Limitación </a:t>
            </a:r>
            <a:r>
              <a:rPr lang="es-EC" sz="1600" dirty="0"/>
              <a:t>de tener vehículo </a:t>
            </a:r>
            <a:r>
              <a:rPr lang="es-EC" sz="1600" dirty="0" smtClean="0"/>
              <a:t>propio</a:t>
            </a:r>
          </a:p>
          <a:p>
            <a:pPr algn="just"/>
            <a:endParaRPr lang="es-ES" sz="1600" dirty="0"/>
          </a:p>
          <a:p>
            <a:pPr lvl="0" algn="just"/>
            <a:r>
              <a:rPr lang="es-EC" sz="1600" dirty="0"/>
              <a:t>Baja posibilidad de cambio de </a:t>
            </a:r>
            <a:r>
              <a:rPr lang="es-EC" sz="1600" dirty="0" smtClean="0"/>
              <a:t>vehículo</a:t>
            </a:r>
          </a:p>
          <a:p>
            <a:pPr lvl="0" algn="just"/>
            <a:endParaRPr lang="es-ES" sz="1600" dirty="0"/>
          </a:p>
          <a:p>
            <a:pPr lvl="0" algn="just"/>
            <a:r>
              <a:rPr lang="es-EC" sz="1600" dirty="0"/>
              <a:t>Barreras para progreso y mejora de la calidad de </a:t>
            </a:r>
            <a:r>
              <a:rPr lang="es-EC" sz="1600" dirty="0" smtClean="0"/>
              <a:t>vida</a:t>
            </a:r>
          </a:p>
          <a:p>
            <a:pPr lvl="0" algn="just"/>
            <a:endParaRPr lang="es-ES" sz="1600" dirty="0"/>
          </a:p>
          <a:p>
            <a:pPr lvl="0" algn="just"/>
            <a:r>
              <a:rPr lang="es-EC" sz="1600" dirty="0"/>
              <a:t>Alta pérdida de valor en caso de venta de un vehículo usado por la falta de recursos y desempleo en la población</a:t>
            </a:r>
            <a:r>
              <a:rPr lang="es-EC" sz="1600" dirty="0" smtClean="0"/>
              <a:t>.</a:t>
            </a:r>
          </a:p>
          <a:p>
            <a:pPr lvl="0" algn="just"/>
            <a:endParaRPr lang="es-ES" sz="1600" dirty="0"/>
          </a:p>
          <a:p>
            <a:pPr lvl="0" algn="just"/>
            <a:endParaRPr lang="es-ES" sz="1600" dirty="0"/>
          </a:p>
          <a:p>
            <a:pPr lvl="0" algn="just"/>
            <a:r>
              <a:rPr lang="es-EC" sz="1600" dirty="0"/>
              <a:t>Encarecer los servicios de transporte disponibles</a:t>
            </a:r>
            <a:r>
              <a:rPr lang="es-EC" sz="1600" dirty="0" smtClean="0"/>
              <a:t>.</a:t>
            </a:r>
          </a:p>
          <a:p>
            <a:pPr lvl="0" algn="just"/>
            <a:endParaRPr lang="es-ES" sz="1600" dirty="0"/>
          </a:p>
          <a:p>
            <a:pPr lvl="0" algn="just"/>
            <a:r>
              <a:rPr lang="es-EC" sz="1600" dirty="0"/>
              <a:t>Reducción de impuestos a las arcas fiscales por la menor venta de vehículos e importaciones.</a:t>
            </a:r>
            <a:endParaRPr lang="es-ES" sz="1600" dirty="0"/>
          </a:p>
          <a:p>
            <a:pPr algn="just"/>
            <a:endParaRPr lang="es-ES" sz="1600" dirty="0"/>
          </a:p>
        </p:txBody>
      </p:sp>
      <p:sp>
        <p:nvSpPr>
          <p:cNvPr id="5" name="4 CuadroTexto"/>
          <p:cNvSpPr txBox="1"/>
          <p:nvPr/>
        </p:nvSpPr>
        <p:spPr>
          <a:xfrm>
            <a:off x="323528" y="2959784"/>
            <a:ext cx="1512168" cy="923330"/>
          </a:xfrm>
          <a:prstGeom prst="rect">
            <a:avLst/>
          </a:prstGeom>
          <a:noFill/>
        </p:spPr>
        <p:txBody>
          <a:bodyPr wrap="square" rtlCol="0">
            <a:spAutoFit/>
          </a:bodyPr>
          <a:lstStyle/>
          <a:p>
            <a:pPr algn="just"/>
            <a:r>
              <a:rPr lang="es-EC" b="1" i="1" dirty="0"/>
              <a:t>En la sociedad </a:t>
            </a:r>
          </a:p>
          <a:p>
            <a:pPr algn="just"/>
            <a:endParaRPr lang="es-ES" dirty="0"/>
          </a:p>
        </p:txBody>
      </p:sp>
      <p:sp>
        <p:nvSpPr>
          <p:cNvPr id="6" name="5 Abrir llave"/>
          <p:cNvSpPr/>
          <p:nvPr/>
        </p:nvSpPr>
        <p:spPr>
          <a:xfrm>
            <a:off x="2051720" y="1052736"/>
            <a:ext cx="1368152" cy="511256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7" name="Picture 19" descr="00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10297" y="1491258"/>
            <a:ext cx="4095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00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10296" y="1995314"/>
            <a:ext cx="4095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descr="00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33553" y="2499370"/>
            <a:ext cx="4095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descr="00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10297" y="3212976"/>
            <a:ext cx="4095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descr="00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10297" y="4365104"/>
            <a:ext cx="4095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descr="00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869160"/>
            <a:ext cx="4095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266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a:srcRect l="33436" t="22339" r="15988" b="28999"/>
          <a:stretch/>
        </p:blipFill>
        <p:spPr bwMode="auto">
          <a:xfrm>
            <a:off x="107504" y="980728"/>
            <a:ext cx="8784976" cy="4824536"/>
          </a:xfrm>
          <a:prstGeom prst="rect">
            <a:avLst/>
          </a:prstGeom>
          <a:ln>
            <a:noFill/>
          </a:ln>
          <a:extLst>
            <a:ext uri="{53640926-AAD7-44D8-BBD7-CCE9431645EC}">
              <a14:shadowObscured xmlns:a14="http://schemas.microsoft.com/office/drawing/2010/main"/>
            </a:ext>
          </a:extLst>
        </p:spPr>
      </p:pic>
      <p:sp>
        <p:nvSpPr>
          <p:cNvPr id="3" name="2 CuadroTexto"/>
          <p:cNvSpPr txBox="1"/>
          <p:nvPr/>
        </p:nvSpPr>
        <p:spPr>
          <a:xfrm>
            <a:off x="683568" y="231031"/>
            <a:ext cx="4320480" cy="461665"/>
          </a:xfrm>
          <a:prstGeom prst="rect">
            <a:avLst/>
          </a:prstGeom>
          <a:ln w="57150">
            <a:prstDash val="sysDot"/>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sz="2400" b="1" dirty="0" smtClean="0"/>
              <a:t>Diagrama de causas efecto</a:t>
            </a:r>
            <a:endParaRPr lang="es-ES" sz="2400" b="1" dirty="0"/>
          </a:p>
        </p:txBody>
      </p:sp>
    </p:spTree>
    <p:extLst>
      <p:ext uri="{BB962C8B-B14F-4D97-AF65-F5344CB8AC3E}">
        <p14:creationId xmlns:p14="http://schemas.microsoft.com/office/powerpoint/2010/main" val="13660386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roceso alternativo"/>
          <p:cNvSpPr/>
          <p:nvPr/>
        </p:nvSpPr>
        <p:spPr>
          <a:xfrm>
            <a:off x="251520" y="228193"/>
            <a:ext cx="2952328" cy="576064"/>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000" b="1" dirty="0" smtClean="0">
                <a:latin typeface="Arial (Títulos)"/>
              </a:rPr>
              <a:t>Estrategias</a:t>
            </a:r>
            <a:endParaRPr lang="es-ES" sz="2000" b="1" dirty="0">
              <a:latin typeface="Arial (Títulos)"/>
            </a:endParaRPr>
          </a:p>
        </p:txBody>
      </p:sp>
      <p:graphicFrame>
        <p:nvGraphicFramePr>
          <p:cNvPr id="3" name="2 Diagrama"/>
          <p:cNvGraphicFramePr/>
          <p:nvPr>
            <p:extLst>
              <p:ext uri="{D42A27DB-BD31-4B8C-83A1-F6EECF244321}">
                <p14:modId xmlns:p14="http://schemas.microsoft.com/office/powerpoint/2010/main" val="3429235170"/>
              </p:ext>
            </p:extLst>
          </p:nvPr>
        </p:nvGraphicFramePr>
        <p:xfrm>
          <a:off x="251520" y="1397000"/>
          <a:ext cx="856895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95899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roceso alternativo"/>
          <p:cNvSpPr/>
          <p:nvPr/>
        </p:nvSpPr>
        <p:spPr>
          <a:xfrm>
            <a:off x="251520" y="228193"/>
            <a:ext cx="2952328" cy="576064"/>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000" b="1" dirty="0" smtClean="0">
                <a:latin typeface="Arial (Títulos)"/>
              </a:rPr>
              <a:t>Estrategias</a:t>
            </a:r>
            <a:endParaRPr lang="es-ES" sz="2000" b="1" dirty="0">
              <a:latin typeface="Arial (Títulos)"/>
            </a:endParaRPr>
          </a:p>
        </p:txBody>
      </p:sp>
      <p:graphicFrame>
        <p:nvGraphicFramePr>
          <p:cNvPr id="3" name="2 Diagrama"/>
          <p:cNvGraphicFramePr/>
          <p:nvPr>
            <p:extLst>
              <p:ext uri="{D42A27DB-BD31-4B8C-83A1-F6EECF244321}">
                <p14:modId xmlns:p14="http://schemas.microsoft.com/office/powerpoint/2010/main" val="3085406921"/>
              </p:ext>
            </p:extLst>
          </p:nvPr>
        </p:nvGraphicFramePr>
        <p:xfrm>
          <a:off x="251520" y="1397000"/>
          <a:ext cx="856895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72379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797586144"/>
              </p:ext>
            </p:extLst>
          </p:nvPr>
        </p:nvGraphicFramePr>
        <p:xfrm>
          <a:off x="251520" y="260648"/>
          <a:ext cx="856895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0469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4080119547"/>
              </p:ext>
            </p:extLst>
          </p:nvPr>
        </p:nvGraphicFramePr>
        <p:xfrm>
          <a:off x="467544" y="908720"/>
          <a:ext cx="8136904" cy="527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41805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643378612"/>
              </p:ext>
            </p:extLst>
          </p:nvPr>
        </p:nvGraphicFramePr>
        <p:xfrm>
          <a:off x="3923928" y="1124744"/>
          <a:ext cx="432048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395536" y="404664"/>
            <a:ext cx="3096344"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sz="2400" b="1" dirty="0" smtClean="0">
                <a:latin typeface="Arial (Títulos)"/>
              </a:rPr>
              <a:t>JUSTIFICACIÓN</a:t>
            </a:r>
            <a:endParaRPr lang="es-ES" sz="2400" b="1" dirty="0">
              <a:latin typeface="Arial (Títulos)"/>
            </a:endParaRPr>
          </a:p>
        </p:txBody>
      </p:sp>
      <p:pic>
        <p:nvPicPr>
          <p:cNvPr id="4" name="3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576" y="1405333"/>
            <a:ext cx="2880957" cy="2455715"/>
          </a:xfrm>
          <a:prstGeom prst="rect">
            <a:avLst/>
          </a:prstGeom>
          <a:ln>
            <a:noFill/>
          </a:ln>
          <a:effectLst>
            <a:softEdge rad="112500"/>
          </a:effectLst>
        </p:spPr>
      </p:pic>
    </p:spTree>
    <p:extLst>
      <p:ext uri="{BB962C8B-B14F-4D97-AF65-F5344CB8AC3E}">
        <p14:creationId xmlns:p14="http://schemas.microsoft.com/office/powerpoint/2010/main" val="4758252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38809216"/>
              </p:ext>
            </p:extLst>
          </p:nvPr>
        </p:nvGraphicFramePr>
        <p:xfrm>
          <a:off x="35496" y="260648"/>
          <a:ext cx="676875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00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838823" y="723270"/>
            <a:ext cx="1101329"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CuadroTexto"/>
          <p:cNvSpPr txBox="1"/>
          <p:nvPr/>
        </p:nvSpPr>
        <p:spPr>
          <a:xfrm>
            <a:off x="6204128" y="332656"/>
            <a:ext cx="204028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C" dirty="0" smtClean="0"/>
              <a:t> $92 </a:t>
            </a:r>
            <a:r>
              <a:rPr lang="es-EC" dirty="0"/>
              <a:t>millones a $</a:t>
            </a:r>
            <a:r>
              <a:rPr lang="es-EC" dirty="0" smtClean="0"/>
              <a:t>50 </a:t>
            </a:r>
            <a:r>
              <a:rPr lang="es-EC" dirty="0"/>
              <a:t>millones. Es decir, un recorte del 46%. </a:t>
            </a:r>
            <a:endParaRPr lang="es-ES" dirty="0"/>
          </a:p>
        </p:txBody>
      </p:sp>
      <p:sp>
        <p:nvSpPr>
          <p:cNvPr id="2" name="1 CuadroTexto"/>
          <p:cNvSpPr txBox="1"/>
          <p:nvPr/>
        </p:nvSpPr>
        <p:spPr>
          <a:xfrm>
            <a:off x="6660232" y="2060848"/>
            <a:ext cx="2016224"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algn="just"/>
            <a:r>
              <a:rPr lang="es-EC" dirty="0" smtClean="0"/>
              <a:t>$63 </a:t>
            </a:r>
            <a:r>
              <a:rPr lang="es-EC" dirty="0"/>
              <a:t>millones a $</a:t>
            </a:r>
            <a:r>
              <a:rPr lang="es-EC" dirty="0" smtClean="0"/>
              <a:t>27 </a:t>
            </a:r>
            <a:r>
              <a:rPr lang="es-EC" dirty="0"/>
              <a:t>millones, es decir, un 57%. </a:t>
            </a:r>
            <a:endParaRPr lang="es-ES" dirty="0"/>
          </a:p>
          <a:p>
            <a:pPr algn="just"/>
            <a:endParaRPr lang="es-ES" dirty="0"/>
          </a:p>
        </p:txBody>
      </p:sp>
      <p:sp>
        <p:nvSpPr>
          <p:cNvPr id="3" name="2 CuadroTexto"/>
          <p:cNvSpPr txBox="1"/>
          <p:nvPr/>
        </p:nvSpPr>
        <p:spPr>
          <a:xfrm>
            <a:off x="6670170" y="3933056"/>
            <a:ext cx="2294317" cy="147732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s-EC" dirty="0" smtClean="0"/>
              <a:t>el </a:t>
            </a:r>
            <a:r>
              <a:rPr lang="es-EC" dirty="0"/>
              <a:t>cupo de importación de CKD se redujo de $</a:t>
            </a:r>
            <a:r>
              <a:rPr lang="es-EC" dirty="0" smtClean="0"/>
              <a:t>333 </a:t>
            </a:r>
            <a:r>
              <a:rPr lang="es-EC" dirty="0"/>
              <a:t>millones a $</a:t>
            </a:r>
            <a:r>
              <a:rPr lang="es-EC" dirty="0" smtClean="0"/>
              <a:t>261 millones, un 22</a:t>
            </a:r>
            <a:r>
              <a:rPr lang="es-EC" dirty="0"/>
              <a:t>%. </a:t>
            </a:r>
            <a:endParaRPr lang="es-ES" dirty="0"/>
          </a:p>
        </p:txBody>
      </p:sp>
      <p:pic>
        <p:nvPicPr>
          <p:cNvPr id="10" name="Picture 7" descr="00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9345418">
            <a:off x="5652662" y="2879866"/>
            <a:ext cx="118244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00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156176" y="4327797"/>
            <a:ext cx="6191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11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1520" y="1279798"/>
            <a:ext cx="1957041" cy="1562100"/>
          </a:xfrm>
          <a:prstGeom prst="rect">
            <a:avLst/>
          </a:prstGeom>
          <a:ln>
            <a:noFill/>
          </a:ln>
          <a:effectLst>
            <a:softEdge rad="112500"/>
          </a:effectLst>
        </p:spPr>
      </p:pic>
      <p:sp>
        <p:nvSpPr>
          <p:cNvPr id="13" name="12 CuadroTexto"/>
          <p:cNvSpPr txBox="1"/>
          <p:nvPr/>
        </p:nvSpPr>
        <p:spPr>
          <a:xfrm>
            <a:off x="323528" y="5589240"/>
            <a:ext cx="6192688"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C" dirty="0" smtClean="0"/>
              <a:t>Tiene como </a:t>
            </a:r>
            <a:r>
              <a:rPr lang="es-EC" dirty="0"/>
              <a:t>finalidad interpretar la realidad financiera de los concesionarios de vehículos y como las políticas fiscales lo están </a:t>
            </a:r>
            <a:r>
              <a:rPr lang="es-EC" dirty="0" smtClean="0"/>
              <a:t>afectando</a:t>
            </a:r>
            <a:endParaRPr lang="es-ES" dirty="0"/>
          </a:p>
        </p:txBody>
      </p:sp>
    </p:spTree>
    <p:extLst>
      <p:ext uri="{BB962C8B-B14F-4D97-AF65-F5344CB8AC3E}">
        <p14:creationId xmlns:p14="http://schemas.microsoft.com/office/powerpoint/2010/main" val="5546120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928214963"/>
              </p:ext>
            </p:extLst>
          </p:nvPr>
        </p:nvGraphicFramePr>
        <p:xfrm>
          <a:off x="251520" y="1628800"/>
          <a:ext cx="8496944"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611560" y="332656"/>
            <a:ext cx="2736304" cy="369332"/>
          </a:xfrm>
          <a:prstGeom prst="rect">
            <a:avLst/>
          </a:prstGeom>
          <a:noFill/>
        </p:spPr>
        <p:txBody>
          <a:bodyPr wrap="square" rtlCol="0">
            <a:spAutoFit/>
          </a:bodyPr>
          <a:lstStyle/>
          <a:p>
            <a:r>
              <a:rPr lang="es-EC" dirty="0" smtClean="0"/>
              <a:t>Metodología</a:t>
            </a:r>
            <a:endParaRPr lang="es-ES" dirty="0"/>
          </a:p>
        </p:txBody>
      </p:sp>
      <p:pic>
        <p:nvPicPr>
          <p:cNvPr id="4" name="Picture 17" descr="gif7"/>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694495" y="292157"/>
            <a:ext cx="647700" cy="45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CuadroTexto"/>
          <p:cNvSpPr txBox="1"/>
          <p:nvPr/>
        </p:nvSpPr>
        <p:spPr>
          <a:xfrm>
            <a:off x="3563888" y="116632"/>
            <a:ext cx="1656184" cy="1200329"/>
          </a:xfrm>
          <a:prstGeom prst="rect">
            <a:avLst/>
          </a:prstGeom>
          <a:noFill/>
          <a:ln>
            <a:solidFill>
              <a:srgbClr val="92D050"/>
            </a:solidFill>
          </a:ln>
        </p:spPr>
        <p:txBody>
          <a:bodyPr wrap="square" rtlCol="0">
            <a:spAutoFit/>
          </a:bodyPr>
          <a:lstStyle/>
          <a:p>
            <a:pPr lvl="0" algn="just"/>
            <a:r>
              <a:rPr lang="es-EC" dirty="0"/>
              <a:t>Enfoque de investigación Cuantitativo</a:t>
            </a:r>
            <a:endParaRPr lang="es-ES" dirty="0"/>
          </a:p>
          <a:p>
            <a:pPr algn="just"/>
            <a:endParaRPr lang="es-ES" dirty="0"/>
          </a:p>
        </p:txBody>
      </p:sp>
      <p:sp>
        <p:nvSpPr>
          <p:cNvPr id="9" name="8 CuadroTexto"/>
          <p:cNvSpPr txBox="1"/>
          <p:nvPr/>
        </p:nvSpPr>
        <p:spPr>
          <a:xfrm>
            <a:off x="5868144" y="55657"/>
            <a:ext cx="2304256" cy="923330"/>
          </a:xfrm>
          <a:prstGeom prst="rect">
            <a:avLst/>
          </a:prstGeom>
          <a:noFill/>
          <a:ln>
            <a:solidFill>
              <a:srgbClr val="92D050"/>
            </a:solidFill>
          </a:ln>
        </p:spPr>
        <p:txBody>
          <a:bodyPr wrap="square" rtlCol="0">
            <a:spAutoFit/>
          </a:bodyPr>
          <a:lstStyle/>
          <a:p>
            <a:pPr lvl="0" algn="just"/>
            <a:r>
              <a:rPr lang="es-EC" dirty="0"/>
              <a:t>usa la recolección de datos para probar </a:t>
            </a:r>
            <a:r>
              <a:rPr lang="es-EC" dirty="0" smtClean="0"/>
              <a:t>hipótesis</a:t>
            </a:r>
            <a:endParaRPr lang="es-ES" dirty="0"/>
          </a:p>
        </p:txBody>
      </p:sp>
      <p:pic>
        <p:nvPicPr>
          <p:cNvPr id="10" name="Picture 27" descr="014"/>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270917" y="332911"/>
            <a:ext cx="3905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9340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roceso alternativo"/>
          <p:cNvSpPr/>
          <p:nvPr/>
        </p:nvSpPr>
        <p:spPr>
          <a:xfrm>
            <a:off x="899592" y="3284984"/>
            <a:ext cx="7488831" cy="1584176"/>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EC" sz="2400" dirty="0" smtClean="0"/>
              <a:t>Existen </a:t>
            </a:r>
            <a:r>
              <a:rPr lang="es-EC" sz="2400" dirty="0"/>
              <a:t>otras causas, a parte de los cupos de importación, que disminuyen la venta de vehículos livianos en concesionarios del Ecuador.</a:t>
            </a:r>
            <a:endParaRPr lang="es-ES" sz="2400" dirty="0"/>
          </a:p>
        </p:txBody>
      </p:sp>
      <p:sp>
        <p:nvSpPr>
          <p:cNvPr id="3" name="2 CuadroTexto"/>
          <p:cNvSpPr txBox="1"/>
          <p:nvPr/>
        </p:nvSpPr>
        <p:spPr>
          <a:xfrm>
            <a:off x="3123643" y="522270"/>
            <a:ext cx="3032533" cy="707886"/>
          </a:xfrm>
          <a:prstGeom prst="rect">
            <a:avLst/>
          </a:prstGeom>
          <a:noFill/>
          <a:ln w="76200">
            <a:solidFill>
              <a:srgbClr val="7030A0"/>
            </a:solidFill>
          </a:ln>
        </p:spPr>
        <p:txBody>
          <a:bodyPr wrap="square" rtlCol="0">
            <a:spAutoFit/>
          </a:bodyPr>
          <a:lstStyle/>
          <a:p>
            <a:pPr algn="ctr"/>
            <a:r>
              <a:rPr lang="es-EC" sz="4000" dirty="0" smtClean="0"/>
              <a:t>Hipótesis</a:t>
            </a:r>
            <a:endParaRPr lang="es-ES" sz="4000" dirty="0"/>
          </a:p>
        </p:txBody>
      </p:sp>
      <p:pic>
        <p:nvPicPr>
          <p:cNvPr id="4" name="Picture 23" descr="gif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01790" y="2131058"/>
            <a:ext cx="51685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2845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16632"/>
            <a:ext cx="8064896" cy="720080"/>
          </a:xfrm>
          <a:prstGeom prst="rect">
            <a:avLst/>
          </a:prstGeom>
          <a:solidFill>
            <a:srgbClr val="CC99FF"/>
          </a:solidFill>
          <a:ln w="76200">
            <a:prstDash val="sysDot"/>
          </a:ln>
        </p:spPr>
        <p:style>
          <a:lnRef idx="1">
            <a:schemeClr val="dk1"/>
          </a:lnRef>
          <a:fillRef idx="2">
            <a:schemeClr val="dk1"/>
          </a:fillRef>
          <a:effectRef idx="1">
            <a:schemeClr val="dk1"/>
          </a:effectRef>
          <a:fontRef idx="minor">
            <a:schemeClr val="dk1"/>
          </a:fontRef>
        </p:style>
        <p:txBody>
          <a:bodyPr rtlCol="0" anchor="ctr"/>
          <a:lstStyle/>
          <a:p>
            <a:pPr lvl="1" algn="ctr"/>
            <a:r>
              <a:rPr lang="es-ES" sz="2400" b="1" dirty="0" smtClean="0">
                <a:latin typeface="Arial (Títulos)"/>
              </a:rPr>
              <a:t>Análisis </a:t>
            </a:r>
            <a:r>
              <a:rPr lang="es-ES" sz="2400" b="1" dirty="0">
                <a:latin typeface="Arial (Títulos)"/>
              </a:rPr>
              <a:t>Financiero del sector de venta de vehículos livianos</a:t>
            </a:r>
          </a:p>
        </p:txBody>
      </p:sp>
      <p:sp>
        <p:nvSpPr>
          <p:cNvPr id="3" name="2 CuadroTexto"/>
          <p:cNvSpPr txBox="1"/>
          <p:nvPr/>
        </p:nvSpPr>
        <p:spPr>
          <a:xfrm>
            <a:off x="323528" y="1342509"/>
            <a:ext cx="3024336" cy="646331"/>
          </a:xfrm>
          <a:prstGeom prst="rect">
            <a:avLst/>
          </a:prstGeom>
          <a:solidFill>
            <a:schemeClr val="accent2">
              <a:lumMod val="20000"/>
              <a:lumOff val="80000"/>
            </a:schemeClr>
          </a:solidFill>
        </p:spPr>
        <p:txBody>
          <a:bodyPr wrap="square" rtlCol="0">
            <a:spAutoFit/>
          </a:bodyPr>
          <a:lstStyle/>
          <a:p>
            <a:pPr marL="0" lvl="2" algn="just"/>
            <a:r>
              <a:rPr lang="es-EC" b="1" dirty="0"/>
              <a:t>Chevrolet: </a:t>
            </a:r>
            <a:r>
              <a:rPr lang="es-EC" b="1" dirty="0" err="1"/>
              <a:t>Omnibus</a:t>
            </a:r>
            <a:r>
              <a:rPr lang="es-EC" b="1" dirty="0"/>
              <a:t> BB Transportes S.A. (OBB</a:t>
            </a:r>
            <a:r>
              <a:rPr lang="es-EC" b="1" dirty="0" smtClean="0"/>
              <a:t>)</a:t>
            </a:r>
            <a:endParaRPr lang="es-ES" dirty="0"/>
          </a:p>
        </p:txBody>
      </p:sp>
      <p:sp>
        <p:nvSpPr>
          <p:cNvPr id="4" name="3 CuadroTexto"/>
          <p:cNvSpPr txBox="1"/>
          <p:nvPr/>
        </p:nvSpPr>
        <p:spPr>
          <a:xfrm>
            <a:off x="4427984" y="1340768"/>
            <a:ext cx="4032448" cy="646331"/>
          </a:xfrm>
          <a:prstGeom prst="rect">
            <a:avLst/>
          </a:prstGeom>
          <a:noFill/>
          <a:ln>
            <a:solidFill>
              <a:srgbClr val="66FFFF"/>
            </a:solidFill>
          </a:ln>
        </p:spPr>
        <p:txBody>
          <a:bodyPr wrap="square" rtlCol="0">
            <a:spAutoFit/>
          </a:bodyPr>
          <a:lstStyle/>
          <a:p>
            <a:r>
              <a:rPr lang="es-EC" dirty="0" smtClean="0"/>
              <a:t>1975 </a:t>
            </a:r>
            <a:r>
              <a:rPr lang="es-EC" dirty="0"/>
              <a:t>con el fin de ensamblar buses manufacturados en el país. </a:t>
            </a:r>
            <a:endParaRPr lang="es-EC" dirty="0" smtClean="0"/>
          </a:p>
        </p:txBody>
      </p:sp>
      <p:pic>
        <p:nvPicPr>
          <p:cNvPr id="5" name="Picture 27" descr="01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460886"/>
            <a:ext cx="3905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6 Conector recto de flecha"/>
          <p:cNvCxnSpPr/>
          <p:nvPr/>
        </p:nvCxnSpPr>
        <p:spPr>
          <a:xfrm>
            <a:off x="1835696" y="836712"/>
            <a:ext cx="0"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aphicFrame>
        <p:nvGraphicFramePr>
          <p:cNvPr id="11" name="10 Tabla"/>
          <p:cNvGraphicFramePr>
            <a:graphicFrameLocks noGrp="1"/>
          </p:cNvGraphicFramePr>
          <p:nvPr>
            <p:extLst>
              <p:ext uri="{D42A27DB-BD31-4B8C-83A1-F6EECF244321}">
                <p14:modId xmlns:p14="http://schemas.microsoft.com/office/powerpoint/2010/main" val="2766349705"/>
              </p:ext>
            </p:extLst>
          </p:nvPr>
        </p:nvGraphicFramePr>
        <p:xfrm>
          <a:off x="827584" y="2852936"/>
          <a:ext cx="6439284" cy="3050028"/>
        </p:xfrm>
        <a:graphic>
          <a:graphicData uri="http://schemas.openxmlformats.org/drawingml/2006/table">
            <a:tbl>
              <a:tblPr firstRow="1" firstCol="1" bandRow="1">
                <a:tableStyleId>{5C22544A-7EE6-4342-B048-85BDC9FD1C3A}</a:tableStyleId>
              </a:tblPr>
              <a:tblGrid>
                <a:gridCol w="1627823"/>
                <a:gridCol w="954469"/>
                <a:gridCol w="964248"/>
                <a:gridCol w="964248"/>
                <a:gridCol w="964248"/>
                <a:gridCol w="964248"/>
              </a:tblGrid>
              <a:tr h="338892">
                <a:tc>
                  <a:txBody>
                    <a:bodyPr/>
                    <a:lstStyle/>
                    <a:p>
                      <a:pPr>
                        <a:lnSpc>
                          <a:spcPct val="115000"/>
                        </a:lnSpc>
                        <a:spcAft>
                          <a:spcPts val="0"/>
                        </a:spcAft>
                      </a:pPr>
                      <a:r>
                        <a:rPr lang="es-EC" sz="1400" dirty="0">
                          <a:solidFill>
                            <a:schemeClr val="tx1"/>
                          </a:solidFill>
                          <a:effectLst/>
                        </a:rPr>
                        <a:t> </a:t>
                      </a:r>
                      <a:endParaRPr lang="es-ES" sz="14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dirty="0">
                          <a:solidFill>
                            <a:schemeClr val="tx1"/>
                          </a:solidFill>
                          <a:effectLst/>
                        </a:rPr>
                        <a:t>Año 2011</a:t>
                      </a:r>
                      <a:endParaRPr lang="es-ES" sz="14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solidFill>
                            <a:schemeClr val="tx1"/>
                          </a:solidFill>
                          <a:effectLst/>
                        </a:rPr>
                        <a:t>Año 2012</a:t>
                      </a:r>
                      <a:endParaRPr lang="es-ES" sz="14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dirty="0">
                          <a:solidFill>
                            <a:schemeClr val="tx1"/>
                          </a:solidFill>
                          <a:effectLst/>
                        </a:rPr>
                        <a:t>Año 2013</a:t>
                      </a:r>
                      <a:endParaRPr lang="es-ES" sz="14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dirty="0">
                          <a:solidFill>
                            <a:schemeClr val="tx1"/>
                          </a:solidFill>
                          <a:effectLst/>
                        </a:rPr>
                        <a:t>Año 2014</a:t>
                      </a:r>
                      <a:endParaRPr lang="es-ES" sz="14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dirty="0">
                          <a:solidFill>
                            <a:schemeClr val="tx1"/>
                          </a:solidFill>
                          <a:effectLst/>
                        </a:rPr>
                        <a:t>Año 2015</a:t>
                      </a:r>
                      <a:endParaRPr lang="es-ES" sz="1400" dirty="0">
                        <a:solidFill>
                          <a:schemeClr val="tx1"/>
                        </a:solidFill>
                        <a:effectLst/>
                        <a:latin typeface="Calibri"/>
                        <a:ea typeface="Calibri"/>
                        <a:cs typeface="Times New Roman"/>
                      </a:endParaRPr>
                    </a:p>
                  </a:txBody>
                  <a:tcPr marL="68580" marR="68580" marT="0" marB="0"/>
                </a:tc>
              </a:tr>
              <a:tr h="338892">
                <a:tc>
                  <a:txBody>
                    <a:bodyPr/>
                    <a:lstStyle/>
                    <a:p>
                      <a:pPr>
                        <a:lnSpc>
                          <a:spcPct val="115000"/>
                        </a:lnSpc>
                        <a:spcAft>
                          <a:spcPts val="0"/>
                        </a:spcAft>
                      </a:pPr>
                      <a:r>
                        <a:rPr lang="es-EC" sz="1400">
                          <a:solidFill>
                            <a:schemeClr val="tx1"/>
                          </a:solidFill>
                          <a:effectLst/>
                        </a:rPr>
                        <a:t>Activo Corriente</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322053</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222730</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203446</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243782</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dirty="0">
                          <a:solidFill>
                            <a:schemeClr val="tx1"/>
                          </a:solidFill>
                          <a:effectLst/>
                        </a:rPr>
                        <a:t>190604</a:t>
                      </a:r>
                      <a:endParaRPr lang="es-ES" sz="1400" dirty="0">
                        <a:solidFill>
                          <a:schemeClr val="tx1"/>
                        </a:solidFill>
                        <a:effectLst/>
                        <a:latin typeface="Calibri"/>
                        <a:ea typeface="Calibri"/>
                        <a:cs typeface="Times New Roman"/>
                      </a:endParaRPr>
                    </a:p>
                  </a:txBody>
                  <a:tcPr marL="68580" marR="68580" marT="0" marB="0"/>
                </a:tc>
              </a:tr>
              <a:tr h="508338">
                <a:tc>
                  <a:txBody>
                    <a:bodyPr/>
                    <a:lstStyle/>
                    <a:p>
                      <a:pPr>
                        <a:lnSpc>
                          <a:spcPct val="115000"/>
                        </a:lnSpc>
                        <a:spcAft>
                          <a:spcPts val="0"/>
                        </a:spcAft>
                      </a:pPr>
                      <a:r>
                        <a:rPr lang="es-EC" sz="1400">
                          <a:solidFill>
                            <a:schemeClr val="tx1"/>
                          </a:solidFill>
                          <a:effectLst/>
                        </a:rPr>
                        <a:t>Activo No Corriente</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60004</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dirty="0">
                          <a:solidFill>
                            <a:schemeClr val="tx1"/>
                          </a:solidFill>
                          <a:effectLst/>
                        </a:rPr>
                        <a:t>84815</a:t>
                      </a:r>
                      <a:endParaRPr lang="es-ES" sz="1400"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dirty="0">
                          <a:solidFill>
                            <a:schemeClr val="tx1"/>
                          </a:solidFill>
                          <a:effectLst/>
                        </a:rPr>
                        <a:t>92905</a:t>
                      </a:r>
                      <a:endParaRPr lang="es-ES" sz="1400"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99279</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dirty="0">
                          <a:solidFill>
                            <a:schemeClr val="tx1"/>
                          </a:solidFill>
                          <a:effectLst/>
                        </a:rPr>
                        <a:t>104575</a:t>
                      </a:r>
                      <a:endParaRPr lang="es-ES" sz="1400" dirty="0">
                        <a:solidFill>
                          <a:schemeClr val="tx1"/>
                        </a:solidFill>
                        <a:effectLst/>
                        <a:latin typeface="Calibri"/>
                        <a:ea typeface="Calibri"/>
                        <a:cs typeface="Times New Roman"/>
                      </a:endParaRPr>
                    </a:p>
                  </a:txBody>
                  <a:tcPr marL="68580" marR="68580" marT="0" marB="0"/>
                </a:tc>
              </a:tr>
              <a:tr h="338892">
                <a:tc>
                  <a:txBody>
                    <a:bodyPr/>
                    <a:lstStyle/>
                    <a:p>
                      <a:pPr>
                        <a:lnSpc>
                          <a:spcPct val="115000"/>
                        </a:lnSpc>
                        <a:spcAft>
                          <a:spcPts val="0"/>
                        </a:spcAft>
                      </a:pPr>
                      <a:r>
                        <a:rPr lang="es-EC" sz="1400">
                          <a:solidFill>
                            <a:schemeClr val="tx1"/>
                          </a:solidFill>
                          <a:effectLst/>
                        </a:rPr>
                        <a:t>Pasivo Corriente</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166890</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97869</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110786</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130093</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97050</a:t>
                      </a:r>
                      <a:endParaRPr lang="es-ES" sz="1400">
                        <a:solidFill>
                          <a:schemeClr val="tx1"/>
                        </a:solidFill>
                        <a:effectLst/>
                        <a:latin typeface="Calibri"/>
                        <a:ea typeface="Calibri"/>
                        <a:cs typeface="Times New Roman"/>
                      </a:endParaRPr>
                    </a:p>
                  </a:txBody>
                  <a:tcPr marL="68580" marR="68580" marT="0" marB="0"/>
                </a:tc>
              </a:tr>
              <a:tr h="508338">
                <a:tc>
                  <a:txBody>
                    <a:bodyPr/>
                    <a:lstStyle/>
                    <a:p>
                      <a:pPr>
                        <a:lnSpc>
                          <a:spcPct val="115000"/>
                        </a:lnSpc>
                        <a:spcAft>
                          <a:spcPts val="0"/>
                        </a:spcAft>
                      </a:pPr>
                      <a:r>
                        <a:rPr lang="es-EC" sz="1400">
                          <a:solidFill>
                            <a:schemeClr val="tx1"/>
                          </a:solidFill>
                          <a:effectLst/>
                        </a:rPr>
                        <a:t>Pasivo No Corriente</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11744</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7380</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7578</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7634</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dirty="0">
                          <a:solidFill>
                            <a:schemeClr val="tx1"/>
                          </a:solidFill>
                          <a:effectLst/>
                        </a:rPr>
                        <a:t>6604</a:t>
                      </a:r>
                      <a:endParaRPr lang="es-ES" sz="1400" dirty="0">
                        <a:solidFill>
                          <a:schemeClr val="tx1"/>
                        </a:solidFill>
                        <a:effectLst/>
                        <a:latin typeface="Calibri"/>
                        <a:ea typeface="Calibri"/>
                        <a:cs typeface="Times New Roman"/>
                      </a:endParaRPr>
                    </a:p>
                  </a:txBody>
                  <a:tcPr marL="68580" marR="68580" marT="0" marB="0"/>
                </a:tc>
              </a:tr>
              <a:tr h="338892">
                <a:tc>
                  <a:txBody>
                    <a:bodyPr/>
                    <a:lstStyle/>
                    <a:p>
                      <a:pPr>
                        <a:lnSpc>
                          <a:spcPct val="115000"/>
                        </a:lnSpc>
                        <a:spcAft>
                          <a:spcPts val="0"/>
                        </a:spcAft>
                      </a:pPr>
                      <a:r>
                        <a:rPr lang="es-EC" sz="1400">
                          <a:solidFill>
                            <a:schemeClr val="tx1"/>
                          </a:solidFill>
                          <a:effectLst/>
                        </a:rPr>
                        <a:t>Pasivo Total</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178634</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105249</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118363</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137728</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103654</a:t>
                      </a:r>
                      <a:endParaRPr lang="es-ES" sz="1400">
                        <a:solidFill>
                          <a:schemeClr val="tx1"/>
                        </a:solidFill>
                        <a:effectLst/>
                        <a:latin typeface="Calibri"/>
                        <a:ea typeface="Calibri"/>
                        <a:cs typeface="Times New Roman"/>
                      </a:endParaRPr>
                    </a:p>
                  </a:txBody>
                  <a:tcPr marL="68580" marR="68580" marT="0" marB="0"/>
                </a:tc>
              </a:tr>
              <a:tr h="338892">
                <a:tc>
                  <a:txBody>
                    <a:bodyPr/>
                    <a:lstStyle/>
                    <a:p>
                      <a:pPr>
                        <a:lnSpc>
                          <a:spcPct val="115000"/>
                        </a:lnSpc>
                        <a:spcAft>
                          <a:spcPts val="0"/>
                        </a:spcAft>
                      </a:pPr>
                      <a:r>
                        <a:rPr lang="es-EC" sz="1400">
                          <a:solidFill>
                            <a:schemeClr val="tx1"/>
                          </a:solidFill>
                          <a:effectLst/>
                        </a:rPr>
                        <a:t>Patrimonio</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203423</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202296</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177988</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205333</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191525</a:t>
                      </a:r>
                      <a:endParaRPr lang="es-ES" sz="1400">
                        <a:solidFill>
                          <a:schemeClr val="tx1"/>
                        </a:solidFill>
                        <a:effectLst/>
                        <a:latin typeface="Calibri"/>
                        <a:ea typeface="Calibri"/>
                        <a:cs typeface="Times New Roman"/>
                      </a:endParaRPr>
                    </a:p>
                  </a:txBody>
                  <a:tcPr marL="68580" marR="68580" marT="0" marB="0"/>
                </a:tc>
              </a:tr>
              <a:tr h="338892">
                <a:tc>
                  <a:txBody>
                    <a:bodyPr/>
                    <a:lstStyle/>
                    <a:p>
                      <a:pPr>
                        <a:lnSpc>
                          <a:spcPct val="115000"/>
                        </a:lnSpc>
                        <a:spcAft>
                          <a:spcPts val="0"/>
                        </a:spcAft>
                      </a:pPr>
                      <a:r>
                        <a:rPr lang="es-EC" sz="1400">
                          <a:solidFill>
                            <a:schemeClr val="tx1"/>
                          </a:solidFill>
                          <a:effectLst/>
                        </a:rPr>
                        <a:t>Activo Total</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382057</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307545</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296351</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a:solidFill>
                            <a:schemeClr val="tx1"/>
                          </a:solidFill>
                          <a:effectLst/>
                        </a:rPr>
                        <a:t>343061</a:t>
                      </a:r>
                      <a:endParaRPr lang="es-ES" sz="14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400" dirty="0">
                          <a:solidFill>
                            <a:schemeClr val="tx1"/>
                          </a:solidFill>
                          <a:effectLst/>
                        </a:rPr>
                        <a:t>295179</a:t>
                      </a:r>
                      <a:endParaRPr lang="es-ES" sz="1400" dirty="0">
                        <a:solidFill>
                          <a:schemeClr val="tx1"/>
                        </a:solidFill>
                        <a:effectLst/>
                        <a:latin typeface="Calibri"/>
                        <a:ea typeface="Calibri"/>
                        <a:cs typeface="Times New Roman"/>
                      </a:endParaRPr>
                    </a:p>
                  </a:txBody>
                  <a:tcPr marL="68580" marR="68580" marT="0" marB="0"/>
                </a:tc>
              </a:tr>
            </a:tbl>
          </a:graphicData>
        </a:graphic>
      </p:graphicFrame>
      <p:cxnSp>
        <p:nvCxnSpPr>
          <p:cNvPr id="13" name="12 Conector recto"/>
          <p:cNvCxnSpPr>
            <a:stCxn id="4" idx="2"/>
          </p:cNvCxnSpPr>
          <p:nvPr/>
        </p:nvCxnSpPr>
        <p:spPr>
          <a:xfrm>
            <a:off x="6444208" y="1987099"/>
            <a:ext cx="0" cy="217765"/>
          </a:xfrm>
          <a:prstGeom prst="line">
            <a:avLst/>
          </a:prstGeom>
        </p:spPr>
        <p:style>
          <a:lnRef idx="2">
            <a:schemeClr val="dk1"/>
          </a:lnRef>
          <a:fillRef idx="0">
            <a:schemeClr val="dk1"/>
          </a:fillRef>
          <a:effectRef idx="1">
            <a:schemeClr val="dk1"/>
          </a:effectRef>
          <a:fontRef idx="minor">
            <a:schemeClr val="tx1"/>
          </a:fontRef>
        </p:style>
      </p:cxnSp>
      <p:cxnSp>
        <p:nvCxnSpPr>
          <p:cNvPr id="15" name="14 Conector recto"/>
          <p:cNvCxnSpPr/>
          <p:nvPr/>
        </p:nvCxnSpPr>
        <p:spPr>
          <a:xfrm flipH="1">
            <a:off x="3903166" y="2204864"/>
            <a:ext cx="2541042" cy="0"/>
          </a:xfrm>
          <a:prstGeom prst="line">
            <a:avLst/>
          </a:prstGeom>
        </p:spPr>
        <p:style>
          <a:lnRef idx="2">
            <a:schemeClr val="dk1"/>
          </a:lnRef>
          <a:fillRef idx="0">
            <a:schemeClr val="dk1"/>
          </a:fillRef>
          <a:effectRef idx="1">
            <a:schemeClr val="dk1"/>
          </a:effectRef>
          <a:fontRef idx="minor">
            <a:schemeClr val="tx1"/>
          </a:fontRef>
        </p:style>
      </p:cxnSp>
      <p:cxnSp>
        <p:nvCxnSpPr>
          <p:cNvPr id="17" name="16 Conector recto de flecha"/>
          <p:cNvCxnSpPr/>
          <p:nvPr/>
        </p:nvCxnSpPr>
        <p:spPr>
          <a:xfrm>
            <a:off x="3903166" y="2204864"/>
            <a:ext cx="0" cy="36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18 CuadroTexto"/>
          <p:cNvSpPr txBox="1"/>
          <p:nvPr/>
        </p:nvSpPr>
        <p:spPr>
          <a:xfrm>
            <a:off x="755576" y="2483604"/>
            <a:ext cx="6408712" cy="369332"/>
          </a:xfrm>
          <a:prstGeom prst="rect">
            <a:avLst/>
          </a:prstGeom>
          <a:noFill/>
        </p:spPr>
        <p:txBody>
          <a:bodyPr wrap="square" rtlCol="0">
            <a:spAutoFit/>
          </a:bodyPr>
          <a:lstStyle/>
          <a:p>
            <a:r>
              <a:rPr lang="es-ES" b="1" dirty="0"/>
              <a:t>Balance General Consolidado OBB (miles de dólares</a:t>
            </a:r>
            <a:r>
              <a:rPr lang="es-ES" b="1" dirty="0" smtClean="0"/>
              <a:t>)</a:t>
            </a:r>
            <a:endParaRPr lang="es-ES" b="1" dirty="0"/>
          </a:p>
        </p:txBody>
      </p:sp>
    </p:spTree>
    <p:extLst>
      <p:ext uri="{BB962C8B-B14F-4D97-AF65-F5344CB8AC3E}">
        <p14:creationId xmlns:p14="http://schemas.microsoft.com/office/powerpoint/2010/main" val="2231342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496" y="116632"/>
            <a:ext cx="6984776" cy="338554"/>
          </a:xfrm>
          <a:prstGeom prst="rect">
            <a:avLst/>
          </a:prstGeom>
          <a:noFill/>
        </p:spPr>
        <p:txBody>
          <a:bodyPr wrap="square" rtlCol="0">
            <a:spAutoFit/>
          </a:bodyPr>
          <a:lstStyle/>
          <a:p>
            <a:r>
              <a:rPr lang="es-ES" sz="1600" b="1" dirty="0"/>
              <a:t>Estado de Resultados Consolidado OBB (miles de dólares)</a:t>
            </a:r>
          </a:p>
        </p:txBody>
      </p:sp>
      <p:graphicFrame>
        <p:nvGraphicFramePr>
          <p:cNvPr id="3" name="2 Tabla"/>
          <p:cNvGraphicFramePr>
            <a:graphicFrameLocks noGrp="1"/>
          </p:cNvGraphicFramePr>
          <p:nvPr>
            <p:extLst>
              <p:ext uri="{D42A27DB-BD31-4B8C-83A1-F6EECF244321}">
                <p14:modId xmlns:p14="http://schemas.microsoft.com/office/powerpoint/2010/main" val="2759223055"/>
              </p:ext>
            </p:extLst>
          </p:nvPr>
        </p:nvGraphicFramePr>
        <p:xfrm>
          <a:off x="179512" y="548680"/>
          <a:ext cx="5581841" cy="1261872"/>
        </p:xfrm>
        <a:graphic>
          <a:graphicData uri="http://schemas.openxmlformats.org/drawingml/2006/table">
            <a:tbl>
              <a:tblPr firstRow="1" firstCol="1" bandRow="1">
                <a:tableStyleId>{5C22544A-7EE6-4342-B048-85BDC9FD1C3A}</a:tableStyleId>
              </a:tblPr>
              <a:tblGrid>
                <a:gridCol w="1348423"/>
                <a:gridCol w="839978"/>
                <a:gridCol w="848360"/>
                <a:gridCol w="848360"/>
                <a:gridCol w="848360"/>
                <a:gridCol w="848360"/>
              </a:tblGrid>
              <a:tr h="184150">
                <a:tc>
                  <a:txBody>
                    <a:bodyPr/>
                    <a:lstStyle/>
                    <a:p>
                      <a:pPr>
                        <a:lnSpc>
                          <a:spcPct val="115000"/>
                        </a:lnSpc>
                        <a:spcAft>
                          <a:spcPts val="0"/>
                        </a:spcAft>
                      </a:pPr>
                      <a:r>
                        <a:rPr lang="es-ES" sz="1200" dirty="0">
                          <a:solidFill>
                            <a:schemeClr val="tx1"/>
                          </a:solidFill>
                          <a:effectLst/>
                        </a:rPr>
                        <a:t> </a:t>
                      </a:r>
                      <a:endParaRPr lang="es-ES" sz="12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solidFill>
                            <a:schemeClr val="tx1"/>
                          </a:solidFill>
                          <a:effectLst/>
                        </a:rPr>
                        <a:t>Año 2011</a:t>
                      </a:r>
                      <a:endParaRPr lang="es-ES" sz="12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Año 2012</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solidFill>
                            <a:schemeClr val="tx1"/>
                          </a:solidFill>
                          <a:effectLst/>
                        </a:rPr>
                        <a:t>Año 2013</a:t>
                      </a:r>
                      <a:endParaRPr lang="es-ES" sz="12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Año 2014</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Año 2015</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Ingresos</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813428</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809436</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657001</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766457</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588771</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Costo de ventas</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754690</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779800</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586592</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673741</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521724</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Margen bruto</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58738</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29636</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70409</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92716</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solidFill>
                            <a:schemeClr val="tx1"/>
                          </a:solidFill>
                          <a:effectLst/>
                        </a:rPr>
                        <a:t>67047</a:t>
                      </a:r>
                      <a:endParaRPr lang="es-ES" sz="1200" dirty="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Otros Egresos</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44465</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24341</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32658</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43322</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36244</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Utilidad Neta</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14273</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5295</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37751</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49394</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solidFill>
                            <a:schemeClr val="tx1"/>
                          </a:solidFill>
                          <a:effectLst/>
                        </a:rPr>
                        <a:t>30803</a:t>
                      </a:r>
                      <a:endParaRPr lang="es-ES" sz="1200" dirty="0">
                        <a:solidFill>
                          <a:schemeClr val="tx1"/>
                        </a:solidFill>
                        <a:effectLst/>
                        <a:latin typeface="Calibri"/>
                        <a:ea typeface="Calibri"/>
                        <a:cs typeface="Times New Roman"/>
                      </a:endParaRPr>
                    </a:p>
                  </a:txBody>
                  <a:tcPr marL="68580" marR="68580" marT="0" marB="0"/>
                </a:tc>
              </a:tr>
            </a:tbl>
          </a:graphicData>
        </a:graphic>
      </p:graphicFrame>
      <p:sp>
        <p:nvSpPr>
          <p:cNvPr id="4" name="3 CuadroTexto"/>
          <p:cNvSpPr txBox="1"/>
          <p:nvPr/>
        </p:nvSpPr>
        <p:spPr>
          <a:xfrm>
            <a:off x="6804248" y="838453"/>
            <a:ext cx="18002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dirty="0" smtClean="0"/>
              <a:t>Análisis Horizontal</a:t>
            </a:r>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1873260565"/>
              </p:ext>
            </p:extLst>
          </p:nvPr>
        </p:nvGraphicFramePr>
        <p:xfrm>
          <a:off x="1115616" y="2400288"/>
          <a:ext cx="5451212" cy="1892808"/>
        </p:xfrm>
        <a:graphic>
          <a:graphicData uri="http://schemas.openxmlformats.org/drawingml/2006/table">
            <a:tbl>
              <a:tblPr firstRow="1" firstCol="1" bandRow="1">
                <a:tableStyleId>{5C22544A-7EE6-4342-B048-85BDC9FD1C3A}</a:tableStyleId>
              </a:tblPr>
              <a:tblGrid>
                <a:gridCol w="2057772"/>
                <a:gridCol w="848360"/>
                <a:gridCol w="848360"/>
                <a:gridCol w="848360"/>
                <a:gridCol w="848360"/>
              </a:tblGrid>
              <a:tr h="184150">
                <a:tc>
                  <a:txBody>
                    <a:bodyPr/>
                    <a:lstStyle/>
                    <a:p>
                      <a:pPr>
                        <a:lnSpc>
                          <a:spcPct val="115000"/>
                        </a:lnSpc>
                        <a:spcAft>
                          <a:spcPts val="0"/>
                        </a:spcAft>
                      </a:pPr>
                      <a:r>
                        <a:rPr lang="es-EC" sz="1200" dirty="0">
                          <a:solidFill>
                            <a:schemeClr val="tx1"/>
                          </a:solidFill>
                          <a:effectLst/>
                        </a:rPr>
                        <a:t>OBB</a:t>
                      </a:r>
                      <a:endParaRPr lang="es-ES" sz="12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Año 2012</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Año 2013</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solidFill>
                            <a:schemeClr val="tx1"/>
                          </a:solidFill>
                          <a:effectLst/>
                        </a:rPr>
                        <a:t>Año 2014</a:t>
                      </a:r>
                      <a:endParaRPr lang="es-ES" sz="12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Año 2015</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dirty="0">
                          <a:solidFill>
                            <a:schemeClr val="tx1"/>
                          </a:solidFill>
                          <a:effectLst/>
                        </a:rPr>
                        <a:t>ACTIVOS</a:t>
                      </a:r>
                      <a:endParaRPr lang="es-ES" sz="1200" dirty="0">
                        <a:solidFill>
                          <a:schemeClr val="tx1"/>
                        </a:solidFill>
                        <a:effectLst/>
                        <a:latin typeface="Calibri"/>
                        <a:ea typeface="Calibri"/>
                        <a:cs typeface="Times New Roman"/>
                      </a:endParaRPr>
                    </a:p>
                  </a:txBody>
                  <a:tcPr marL="68580" marR="68580" marT="0" marB="0"/>
                </a:tc>
                <a:tc>
                  <a:txBody>
                    <a:bodyPr/>
                    <a:lstStyle/>
                    <a:p>
                      <a:endParaRPr lang="es-ES" sz="1200">
                        <a:solidFill>
                          <a:schemeClr val="tx1"/>
                        </a:solidFill>
                        <a:effectLst/>
                        <a:latin typeface="Calibri"/>
                      </a:endParaRPr>
                    </a:p>
                  </a:txBody>
                  <a:tcPr marL="68580" marR="68580" marT="0" marB="0"/>
                </a:tc>
                <a:tc>
                  <a:txBody>
                    <a:bodyPr/>
                    <a:lstStyle/>
                    <a:p>
                      <a:endParaRPr lang="es-ES" sz="1200">
                        <a:solidFill>
                          <a:schemeClr val="tx1"/>
                        </a:solidFill>
                        <a:effectLst/>
                        <a:latin typeface="Calibri"/>
                      </a:endParaRPr>
                    </a:p>
                  </a:txBody>
                  <a:tcPr marL="68580" marR="68580" marT="0" marB="0"/>
                </a:tc>
                <a:tc>
                  <a:txBody>
                    <a:bodyPr/>
                    <a:lstStyle/>
                    <a:p>
                      <a:endParaRPr lang="es-ES" sz="1200">
                        <a:solidFill>
                          <a:schemeClr val="tx1"/>
                        </a:solidFill>
                        <a:effectLst/>
                        <a:latin typeface="Calibri"/>
                      </a:endParaRPr>
                    </a:p>
                  </a:txBody>
                  <a:tcPr marL="68580" marR="68580" marT="0" marB="0"/>
                </a:tc>
                <a:tc>
                  <a:txBody>
                    <a:bodyPr/>
                    <a:lstStyle/>
                    <a:p>
                      <a:endParaRPr lang="es-ES" sz="1200">
                        <a:solidFill>
                          <a:schemeClr val="tx1"/>
                        </a:solidFill>
                        <a:effectLst/>
                        <a:latin typeface="Calibri"/>
                      </a:endParaRPr>
                    </a:p>
                  </a:txBody>
                  <a:tcPr marL="68580" marR="68580" marT="0" marB="0"/>
                </a:tc>
              </a:tr>
              <a:tr h="184150">
                <a:tc>
                  <a:txBody>
                    <a:bodyPr/>
                    <a:lstStyle/>
                    <a:p>
                      <a:pPr>
                        <a:lnSpc>
                          <a:spcPct val="115000"/>
                        </a:lnSpc>
                        <a:spcAft>
                          <a:spcPts val="0"/>
                        </a:spcAft>
                      </a:pPr>
                      <a:r>
                        <a:rPr lang="es-EC" sz="1200">
                          <a:solidFill>
                            <a:schemeClr val="tx1"/>
                          </a:solidFill>
                          <a:effectLst/>
                        </a:rPr>
                        <a:t>Activo Corriente</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-30,84%</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-8,66%</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19,83%</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-21,81%</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Activo No Corriente</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solidFill>
                            <a:schemeClr val="tx1"/>
                          </a:solidFill>
                          <a:effectLst/>
                        </a:rPr>
                        <a:t>41,35%</a:t>
                      </a:r>
                      <a:endParaRPr lang="es-ES" sz="1200" dirty="0">
                        <a:solidFill>
                          <a:schemeClr val="tx1"/>
                        </a:solidFill>
                        <a:effectLst/>
                        <a:latin typeface="Calibri"/>
                        <a:ea typeface="Calibri"/>
                        <a:cs typeface="Times New Roman"/>
                      </a:endParaRPr>
                    </a:p>
                  </a:txBody>
                  <a:tcPr marL="68580" marR="68580" marT="0" marB="0">
                    <a:solidFill>
                      <a:srgbClr val="00B050"/>
                    </a:solidFill>
                  </a:tcPr>
                </a:tc>
                <a:tc>
                  <a:txBody>
                    <a:bodyPr/>
                    <a:lstStyle/>
                    <a:p>
                      <a:pPr algn="r">
                        <a:lnSpc>
                          <a:spcPct val="115000"/>
                        </a:lnSpc>
                        <a:spcAft>
                          <a:spcPts val="0"/>
                        </a:spcAft>
                      </a:pPr>
                      <a:r>
                        <a:rPr lang="es-EC" sz="1200" dirty="0">
                          <a:solidFill>
                            <a:schemeClr val="tx1"/>
                          </a:solidFill>
                          <a:effectLst/>
                        </a:rPr>
                        <a:t>9,54%</a:t>
                      </a:r>
                      <a:endParaRPr lang="es-ES" sz="1200" dirty="0">
                        <a:solidFill>
                          <a:schemeClr val="tx1"/>
                        </a:solidFill>
                        <a:effectLst/>
                        <a:latin typeface="Calibri"/>
                        <a:ea typeface="Calibri"/>
                        <a:cs typeface="Times New Roman"/>
                      </a:endParaRPr>
                    </a:p>
                  </a:txBody>
                  <a:tcPr marL="68580" marR="68580" marT="0" marB="0">
                    <a:solidFill>
                      <a:srgbClr val="00B050"/>
                    </a:solidFill>
                  </a:tcPr>
                </a:tc>
                <a:tc>
                  <a:txBody>
                    <a:bodyPr/>
                    <a:lstStyle/>
                    <a:p>
                      <a:pPr algn="r">
                        <a:lnSpc>
                          <a:spcPct val="115000"/>
                        </a:lnSpc>
                        <a:spcAft>
                          <a:spcPts val="0"/>
                        </a:spcAft>
                      </a:pPr>
                      <a:r>
                        <a:rPr lang="es-EC" sz="1200" dirty="0">
                          <a:solidFill>
                            <a:schemeClr val="tx1"/>
                          </a:solidFill>
                          <a:effectLst/>
                        </a:rPr>
                        <a:t>6,86%</a:t>
                      </a:r>
                      <a:endParaRPr lang="es-ES" sz="1200" dirty="0">
                        <a:solidFill>
                          <a:schemeClr val="tx1"/>
                        </a:solidFill>
                        <a:effectLst/>
                        <a:latin typeface="Calibri"/>
                        <a:ea typeface="Calibri"/>
                        <a:cs typeface="Times New Roman"/>
                      </a:endParaRPr>
                    </a:p>
                  </a:txBody>
                  <a:tcPr marL="68580" marR="68580" marT="0" marB="0">
                    <a:solidFill>
                      <a:srgbClr val="00B050"/>
                    </a:solidFill>
                  </a:tcPr>
                </a:tc>
                <a:tc>
                  <a:txBody>
                    <a:bodyPr/>
                    <a:lstStyle/>
                    <a:p>
                      <a:pPr algn="r">
                        <a:lnSpc>
                          <a:spcPct val="115000"/>
                        </a:lnSpc>
                        <a:spcAft>
                          <a:spcPts val="0"/>
                        </a:spcAft>
                      </a:pPr>
                      <a:r>
                        <a:rPr lang="es-EC" sz="1200" dirty="0">
                          <a:solidFill>
                            <a:schemeClr val="tx1"/>
                          </a:solidFill>
                          <a:effectLst/>
                        </a:rPr>
                        <a:t>5,33%</a:t>
                      </a:r>
                      <a:endParaRPr lang="es-ES" sz="1200" dirty="0">
                        <a:solidFill>
                          <a:schemeClr val="tx1"/>
                        </a:solidFill>
                        <a:effectLst/>
                        <a:latin typeface="Calibri"/>
                        <a:ea typeface="Calibri"/>
                        <a:cs typeface="Times New Roman"/>
                      </a:endParaRPr>
                    </a:p>
                  </a:txBody>
                  <a:tcPr marL="68580" marR="68580" marT="0" marB="0">
                    <a:solidFill>
                      <a:srgbClr val="00B050"/>
                    </a:solidFill>
                  </a:tcPr>
                </a:tc>
              </a:tr>
              <a:tr h="184150">
                <a:tc>
                  <a:txBody>
                    <a:bodyPr/>
                    <a:lstStyle/>
                    <a:p>
                      <a:pPr>
                        <a:lnSpc>
                          <a:spcPct val="115000"/>
                        </a:lnSpc>
                        <a:spcAft>
                          <a:spcPts val="0"/>
                        </a:spcAft>
                      </a:pPr>
                      <a:r>
                        <a:rPr lang="es-EC" sz="1200">
                          <a:solidFill>
                            <a:schemeClr val="tx1"/>
                          </a:solidFill>
                          <a:effectLst/>
                        </a:rPr>
                        <a:t>Pasivo Corriente</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-41,36%</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13,20%</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17,43%</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-25,40%</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Pasivo No Corriente</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-37,16%</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2,68%</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0,74%</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-13,49%</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Pasivo Total</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-41,08%</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12,46%</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solidFill>
                            <a:schemeClr val="tx1"/>
                          </a:solidFill>
                          <a:effectLst/>
                        </a:rPr>
                        <a:t>16,36%</a:t>
                      </a:r>
                      <a:endParaRPr lang="es-ES" sz="1200" dirty="0">
                        <a:solidFill>
                          <a:schemeClr val="tx1"/>
                        </a:solidFill>
                        <a:effectLst/>
                        <a:latin typeface="Calibri"/>
                        <a:ea typeface="Calibri"/>
                        <a:cs typeface="Times New Roman"/>
                      </a:endParaRPr>
                    </a:p>
                  </a:txBody>
                  <a:tcPr marL="68580" marR="68580" marT="0" marB="0">
                    <a:solidFill>
                      <a:srgbClr val="FF0000"/>
                    </a:solidFill>
                  </a:tcPr>
                </a:tc>
                <a:tc>
                  <a:txBody>
                    <a:bodyPr/>
                    <a:lstStyle/>
                    <a:p>
                      <a:pPr algn="r">
                        <a:lnSpc>
                          <a:spcPct val="115000"/>
                        </a:lnSpc>
                        <a:spcAft>
                          <a:spcPts val="0"/>
                        </a:spcAft>
                      </a:pPr>
                      <a:r>
                        <a:rPr lang="es-EC" sz="1200" dirty="0">
                          <a:solidFill>
                            <a:schemeClr val="tx1"/>
                          </a:solidFill>
                          <a:effectLst/>
                        </a:rPr>
                        <a:t>-24,74%</a:t>
                      </a:r>
                      <a:endParaRPr lang="es-ES" sz="1200" dirty="0">
                        <a:solidFill>
                          <a:schemeClr val="tx1"/>
                        </a:solidFill>
                        <a:effectLst/>
                        <a:latin typeface="Calibri"/>
                        <a:ea typeface="Calibri"/>
                        <a:cs typeface="Times New Roman"/>
                      </a:endParaRPr>
                    </a:p>
                  </a:txBody>
                  <a:tcPr marL="68580" marR="68580" marT="0" marB="0">
                    <a:solidFill>
                      <a:srgbClr val="FF0000"/>
                    </a:solidFill>
                  </a:tcPr>
                </a:tc>
              </a:tr>
              <a:tr h="184150">
                <a:tc>
                  <a:txBody>
                    <a:bodyPr/>
                    <a:lstStyle/>
                    <a:p>
                      <a:pPr>
                        <a:lnSpc>
                          <a:spcPct val="115000"/>
                        </a:lnSpc>
                        <a:spcAft>
                          <a:spcPts val="0"/>
                        </a:spcAft>
                      </a:pPr>
                      <a:r>
                        <a:rPr lang="es-EC" sz="1200">
                          <a:solidFill>
                            <a:schemeClr val="tx1"/>
                          </a:solidFill>
                          <a:effectLst/>
                        </a:rPr>
                        <a:t>Patrimonio</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-0,55%</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-12,02%</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solidFill>
                            <a:schemeClr val="tx1"/>
                          </a:solidFill>
                          <a:effectLst/>
                        </a:rPr>
                        <a:t>15,36%</a:t>
                      </a:r>
                      <a:endParaRPr lang="es-ES" sz="1200" dirty="0">
                        <a:solidFill>
                          <a:schemeClr val="tx1"/>
                        </a:solidFill>
                        <a:effectLst/>
                        <a:latin typeface="Calibri"/>
                        <a:ea typeface="Calibri"/>
                        <a:cs typeface="Times New Roman"/>
                      </a:endParaRPr>
                    </a:p>
                  </a:txBody>
                  <a:tcPr marL="68580" marR="68580" marT="0" marB="0">
                    <a:solidFill>
                      <a:srgbClr val="FF0000"/>
                    </a:solidFill>
                  </a:tcPr>
                </a:tc>
                <a:tc>
                  <a:txBody>
                    <a:bodyPr/>
                    <a:lstStyle/>
                    <a:p>
                      <a:pPr algn="r">
                        <a:lnSpc>
                          <a:spcPct val="115000"/>
                        </a:lnSpc>
                        <a:spcAft>
                          <a:spcPts val="0"/>
                        </a:spcAft>
                      </a:pPr>
                      <a:r>
                        <a:rPr lang="es-EC" sz="1200" dirty="0">
                          <a:solidFill>
                            <a:schemeClr val="tx1"/>
                          </a:solidFill>
                          <a:effectLst/>
                        </a:rPr>
                        <a:t>-6,72%</a:t>
                      </a:r>
                      <a:endParaRPr lang="es-ES" sz="1200" dirty="0">
                        <a:solidFill>
                          <a:schemeClr val="tx1"/>
                        </a:solidFill>
                        <a:effectLst/>
                        <a:latin typeface="Calibri"/>
                        <a:ea typeface="Calibri"/>
                        <a:cs typeface="Times New Roman"/>
                      </a:endParaRPr>
                    </a:p>
                  </a:txBody>
                  <a:tcPr marL="68580" marR="68580" marT="0" marB="0">
                    <a:solidFill>
                      <a:srgbClr val="FF0000"/>
                    </a:solidFill>
                  </a:tcPr>
                </a:tc>
              </a:tr>
              <a:tr h="184150">
                <a:tc>
                  <a:txBody>
                    <a:bodyPr/>
                    <a:lstStyle/>
                    <a:p>
                      <a:pPr>
                        <a:lnSpc>
                          <a:spcPct val="115000"/>
                        </a:lnSpc>
                        <a:spcAft>
                          <a:spcPts val="0"/>
                        </a:spcAft>
                      </a:pPr>
                      <a:r>
                        <a:rPr lang="es-EC" sz="1200">
                          <a:solidFill>
                            <a:schemeClr val="tx1"/>
                          </a:solidFill>
                          <a:effectLst/>
                        </a:rPr>
                        <a:t>Activo Total</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-19,50%</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-3,64%</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solidFill>
                            <a:schemeClr val="tx1"/>
                          </a:solidFill>
                          <a:effectLst/>
                        </a:rPr>
                        <a:t>15,76%</a:t>
                      </a:r>
                      <a:endParaRPr lang="es-ES" sz="1200" dirty="0">
                        <a:solidFill>
                          <a:schemeClr val="tx1"/>
                        </a:solidFill>
                        <a:effectLst/>
                        <a:latin typeface="Calibri"/>
                        <a:ea typeface="Calibri"/>
                        <a:cs typeface="Times New Roman"/>
                      </a:endParaRPr>
                    </a:p>
                  </a:txBody>
                  <a:tcPr marL="68580" marR="68580" marT="0" marB="0">
                    <a:solidFill>
                      <a:srgbClr val="FFFF00"/>
                    </a:solidFill>
                  </a:tcPr>
                </a:tc>
                <a:tc>
                  <a:txBody>
                    <a:bodyPr/>
                    <a:lstStyle/>
                    <a:p>
                      <a:pPr algn="r">
                        <a:lnSpc>
                          <a:spcPct val="115000"/>
                        </a:lnSpc>
                        <a:spcAft>
                          <a:spcPts val="0"/>
                        </a:spcAft>
                      </a:pPr>
                      <a:r>
                        <a:rPr lang="es-EC" sz="1200" dirty="0">
                          <a:solidFill>
                            <a:schemeClr val="tx1"/>
                          </a:solidFill>
                          <a:effectLst/>
                        </a:rPr>
                        <a:t>-13,96%</a:t>
                      </a:r>
                      <a:endParaRPr lang="es-ES" sz="1200" dirty="0">
                        <a:solidFill>
                          <a:schemeClr val="tx1"/>
                        </a:solidFill>
                        <a:effectLst/>
                        <a:latin typeface="Calibri"/>
                        <a:ea typeface="Calibri"/>
                        <a:cs typeface="Times New Roman"/>
                      </a:endParaRPr>
                    </a:p>
                  </a:txBody>
                  <a:tcPr marL="68580" marR="68580" marT="0" marB="0">
                    <a:solidFill>
                      <a:srgbClr val="FFFF00"/>
                    </a:solidFill>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621120011"/>
              </p:ext>
            </p:extLst>
          </p:nvPr>
        </p:nvGraphicFramePr>
        <p:xfrm>
          <a:off x="1115616" y="4687408"/>
          <a:ext cx="5472608" cy="1333880"/>
        </p:xfrm>
        <a:graphic>
          <a:graphicData uri="http://schemas.openxmlformats.org/drawingml/2006/table">
            <a:tbl>
              <a:tblPr firstRow="1" firstCol="1" bandRow="1">
                <a:tableStyleId>{5C22544A-7EE6-4342-B048-85BDC9FD1C3A}</a:tableStyleId>
              </a:tblPr>
              <a:tblGrid>
                <a:gridCol w="2079168"/>
                <a:gridCol w="848360"/>
                <a:gridCol w="848360"/>
                <a:gridCol w="848360"/>
                <a:gridCol w="848360"/>
              </a:tblGrid>
              <a:tr h="282320">
                <a:tc>
                  <a:txBody>
                    <a:bodyPr/>
                    <a:lstStyle/>
                    <a:p>
                      <a:pPr>
                        <a:lnSpc>
                          <a:spcPct val="115000"/>
                        </a:lnSpc>
                        <a:spcAft>
                          <a:spcPts val="0"/>
                        </a:spcAft>
                      </a:pPr>
                      <a:r>
                        <a:rPr lang="es-ES" sz="1200" dirty="0">
                          <a:solidFill>
                            <a:schemeClr val="tx1"/>
                          </a:solidFill>
                          <a:effectLst/>
                        </a:rPr>
                        <a:t>OBB</a:t>
                      </a:r>
                      <a:endParaRPr lang="es-ES" sz="12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Año 2012</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Año 2013</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solidFill>
                            <a:schemeClr val="tx1"/>
                          </a:solidFill>
                          <a:effectLst/>
                        </a:rPr>
                        <a:t>Año 2014</a:t>
                      </a:r>
                      <a:endParaRPr lang="es-ES" sz="12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solidFill>
                            <a:schemeClr val="tx1"/>
                          </a:solidFill>
                          <a:effectLst/>
                        </a:rPr>
                        <a:t>Año 2015</a:t>
                      </a:r>
                      <a:endParaRPr lang="es-ES" sz="1200" dirty="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dirty="0">
                          <a:solidFill>
                            <a:schemeClr val="tx1"/>
                          </a:solidFill>
                          <a:effectLst/>
                        </a:rPr>
                        <a:t>Ingresos</a:t>
                      </a:r>
                      <a:endParaRPr lang="es-ES" sz="1200" dirty="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-0,49%</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-18,83%</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16,66%</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solidFill>
                            <a:schemeClr val="tx1"/>
                          </a:solidFill>
                          <a:effectLst/>
                        </a:rPr>
                        <a:t>-23,18%</a:t>
                      </a:r>
                      <a:endParaRPr lang="es-ES" sz="1200" dirty="0">
                        <a:solidFill>
                          <a:schemeClr val="tx1"/>
                        </a:solidFill>
                        <a:effectLst/>
                        <a:latin typeface="Calibri"/>
                        <a:ea typeface="Calibri"/>
                        <a:cs typeface="Times New Roman"/>
                      </a:endParaRPr>
                    </a:p>
                  </a:txBody>
                  <a:tcPr marL="68580" marR="68580" marT="0" marB="0">
                    <a:solidFill>
                      <a:srgbClr val="FF0000"/>
                    </a:solidFill>
                  </a:tcPr>
                </a:tc>
              </a:tr>
              <a:tr h="184150">
                <a:tc>
                  <a:txBody>
                    <a:bodyPr/>
                    <a:lstStyle/>
                    <a:p>
                      <a:pPr>
                        <a:lnSpc>
                          <a:spcPct val="115000"/>
                        </a:lnSpc>
                        <a:spcAft>
                          <a:spcPts val="0"/>
                        </a:spcAft>
                      </a:pPr>
                      <a:r>
                        <a:rPr lang="es-EC" sz="1200">
                          <a:solidFill>
                            <a:schemeClr val="tx1"/>
                          </a:solidFill>
                          <a:effectLst/>
                        </a:rPr>
                        <a:t>Costo de ventas</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3,33%</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-24,78%</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14,86%</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solidFill>
                            <a:schemeClr val="tx1"/>
                          </a:solidFill>
                          <a:effectLst/>
                        </a:rPr>
                        <a:t>-22,56%</a:t>
                      </a:r>
                      <a:endParaRPr lang="es-ES" sz="1200" dirty="0">
                        <a:solidFill>
                          <a:schemeClr val="tx1"/>
                        </a:solidFill>
                        <a:effectLst/>
                        <a:latin typeface="Calibri"/>
                        <a:ea typeface="Calibri"/>
                        <a:cs typeface="Times New Roman"/>
                      </a:endParaRPr>
                    </a:p>
                  </a:txBody>
                  <a:tcPr marL="68580" marR="68580" marT="0" marB="0">
                    <a:solidFill>
                      <a:srgbClr val="FF0000"/>
                    </a:solidFill>
                  </a:tcPr>
                </a:tc>
              </a:tr>
              <a:tr h="184150">
                <a:tc>
                  <a:txBody>
                    <a:bodyPr/>
                    <a:lstStyle/>
                    <a:p>
                      <a:pPr>
                        <a:lnSpc>
                          <a:spcPct val="115000"/>
                        </a:lnSpc>
                        <a:spcAft>
                          <a:spcPts val="0"/>
                        </a:spcAft>
                      </a:pPr>
                      <a:r>
                        <a:rPr lang="es-EC" sz="1200">
                          <a:solidFill>
                            <a:schemeClr val="tx1"/>
                          </a:solidFill>
                          <a:effectLst/>
                        </a:rPr>
                        <a:t>Margen bruto</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-49,55%</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137,58%</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31,68%</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-27,69%</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Otros Egresos/ingresos</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-45,26%</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34,17%</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32,65%</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-16,34%</a:t>
                      </a:r>
                      <a:endParaRPr lang="es-ES" sz="1200">
                        <a:solidFill>
                          <a:schemeClr val="tx1"/>
                        </a:solidFill>
                        <a:effectLst/>
                        <a:latin typeface="Calibri"/>
                        <a:ea typeface="Calibri"/>
                        <a:cs typeface="Times New Roman"/>
                      </a:endParaRPr>
                    </a:p>
                  </a:txBody>
                  <a:tcPr marL="68580" marR="68580" marT="0" marB="0"/>
                </a:tc>
              </a:tr>
              <a:tr h="184150">
                <a:tc>
                  <a:txBody>
                    <a:bodyPr/>
                    <a:lstStyle/>
                    <a:p>
                      <a:pPr>
                        <a:lnSpc>
                          <a:spcPct val="115000"/>
                        </a:lnSpc>
                        <a:spcAft>
                          <a:spcPts val="0"/>
                        </a:spcAft>
                      </a:pPr>
                      <a:r>
                        <a:rPr lang="es-EC" sz="1200">
                          <a:solidFill>
                            <a:schemeClr val="tx1"/>
                          </a:solidFill>
                          <a:effectLst/>
                        </a:rPr>
                        <a:t>Utilidad</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-62,90%</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612,96%</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solidFill>
                            <a:schemeClr val="tx1"/>
                          </a:solidFill>
                          <a:effectLst/>
                        </a:rPr>
                        <a:t>30,84%</a:t>
                      </a:r>
                      <a:endParaRPr lang="es-ES" sz="1200">
                        <a:solidFill>
                          <a:schemeClr val="tx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solidFill>
                            <a:schemeClr val="tx1"/>
                          </a:solidFill>
                          <a:effectLst/>
                        </a:rPr>
                        <a:t>-37,64%</a:t>
                      </a:r>
                      <a:endParaRPr lang="es-ES" sz="1200" dirty="0">
                        <a:solidFill>
                          <a:schemeClr val="tx1"/>
                        </a:solidFill>
                        <a:effectLst/>
                        <a:latin typeface="Calibri"/>
                        <a:ea typeface="Calibri"/>
                        <a:cs typeface="Times New Roman"/>
                      </a:endParaRPr>
                    </a:p>
                  </a:txBody>
                  <a:tcPr marL="68580" marR="68580" marT="0" marB="0">
                    <a:solidFill>
                      <a:srgbClr val="FF0000"/>
                    </a:solidFill>
                  </a:tcPr>
                </a:tc>
              </a:tr>
            </a:tbl>
          </a:graphicData>
        </a:graphic>
      </p:graphicFrame>
      <p:pic>
        <p:nvPicPr>
          <p:cNvPr id="7" name="Picture 13" descr="00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912828"/>
            <a:ext cx="720080" cy="42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8 Conector recto"/>
          <p:cNvCxnSpPr>
            <a:stCxn id="4" idx="2"/>
          </p:cNvCxnSpPr>
          <p:nvPr/>
        </p:nvCxnSpPr>
        <p:spPr>
          <a:xfrm>
            <a:off x="7704348" y="1484784"/>
            <a:ext cx="0" cy="3960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flipH="1">
            <a:off x="6660232" y="3284984"/>
            <a:ext cx="10441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flipH="1">
            <a:off x="6660232" y="5445224"/>
            <a:ext cx="10441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1475656" y="2082334"/>
            <a:ext cx="6984776" cy="338554"/>
          </a:xfrm>
          <a:prstGeom prst="rect">
            <a:avLst/>
          </a:prstGeom>
          <a:noFill/>
        </p:spPr>
        <p:txBody>
          <a:bodyPr wrap="square" rtlCol="0">
            <a:spAutoFit/>
          </a:bodyPr>
          <a:lstStyle/>
          <a:p>
            <a:r>
              <a:rPr lang="es-ES" sz="1600" b="1" dirty="0"/>
              <a:t>Análisis Horizontal Balance General OBB</a:t>
            </a:r>
          </a:p>
        </p:txBody>
      </p:sp>
      <p:sp>
        <p:nvSpPr>
          <p:cNvPr id="14" name="13 CuadroTexto"/>
          <p:cNvSpPr txBox="1"/>
          <p:nvPr/>
        </p:nvSpPr>
        <p:spPr>
          <a:xfrm>
            <a:off x="1403648" y="4386590"/>
            <a:ext cx="6984776" cy="338554"/>
          </a:xfrm>
          <a:prstGeom prst="rect">
            <a:avLst/>
          </a:prstGeom>
          <a:noFill/>
        </p:spPr>
        <p:txBody>
          <a:bodyPr wrap="square" rtlCol="0">
            <a:spAutoFit/>
          </a:bodyPr>
          <a:lstStyle/>
          <a:p>
            <a:r>
              <a:rPr lang="es-ES" sz="1600" b="1" dirty="0"/>
              <a:t>Análisis Horizontal Estado de Resultados OBB</a:t>
            </a:r>
          </a:p>
        </p:txBody>
      </p:sp>
    </p:spTree>
    <p:extLst>
      <p:ext uri="{BB962C8B-B14F-4D97-AF65-F5344CB8AC3E}">
        <p14:creationId xmlns:p14="http://schemas.microsoft.com/office/powerpoint/2010/main" val="2231342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13">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1272</TotalTime>
  <Words>3007</Words>
  <Application>Microsoft Office PowerPoint</Application>
  <PresentationFormat>Presentación en pantalla (4:3)</PresentationFormat>
  <Paragraphs>1083</Paragraphs>
  <Slides>39</Slides>
  <Notes>0</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39</vt:i4>
      </vt:variant>
    </vt:vector>
  </HeadingPairs>
  <TitlesOfParts>
    <vt:vector size="42" baseType="lpstr">
      <vt:lpstr>1_Tema de Office</vt:lpstr>
      <vt:lpstr>Tema13</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KIT</dc:creator>
  <cp:lastModifiedBy>KIT</cp:lastModifiedBy>
  <cp:revision>230</cp:revision>
  <dcterms:created xsi:type="dcterms:W3CDTF">2017-01-17T13:37:41Z</dcterms:created>
  <dcterms:modified xsi:type="dcterms:W3CDTF">2017-02-15T03:49:46Z</dcterms:modified>
</cp:coreProperties>
</file>