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66" r:id="rId2"/>
    <p:sldId id="275" r:id="rId3"/>
    <p:sldId id="303" r:id="rId4"/>
    <p:sldId id="309" r:id="rId5"/>
    <p:sldId id="304" r:id="rId6"/>
    <p:sldId id="302" r:id="rId7"/>
    <p:sldId id="310" r:id="rId8"/>
    <p:sldId id="298" r:id="rId9"/>
    <p:sldId id="278" r:id="rId10"/>
    <p:sldId id="287" r:id="rId11"/>
    <p:sldId id="305" r:id="rId12"/>
    <p:sldId id="306" r:id="rId13"/>
    <p:sldId id="307" r:id="rId14"/>
    <p:sldId id="308" r:id="rId15"/>
    <p:sldId id="279" r:id="rId16"/>
    <p:sldId id="269" r:id="rId17"/>
    <p:sldId id="280" r:id="rId18"/>
    <p:sldId id="311" r:id="rId19"/>
    <p:sldId id="281" r:id="rId20"/>
    <p:sldId id="271" r:id="rId21"/>
    <p:sldId id="289" r:id="rId22"/>
    <p:sldId id="260" r:id="rId23"/>
    <p:sldId id="312" r:id="rId24"/>
    <p:sldId id="290" r:id="rId25"/>
    <p:sldId id="272" r:id="rId26"/>
    <p:sldId id="314" r:id="rId27"/>
    <p:sldId id="313" r:id="rId28"/>
    <p:sldId id="261" r:id="rId29"/>
    <p:sldId id="294" r:id="rId30"/>
    <p:sldId id="273" r:id="rId31"/>
    <p:sldId id="274" r:id="rId32"/>
    <p:sldId id="295" r:id="rId33"/>
    <p:sldId id="296" r:id="rId34"/>
    <p:sldId id="297" r:id="rId35"/>
    <p:sldId id="265" r:id="rId3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1" autoAdjust="0"/>
  </p:normalViewPr>
  <p:slideViewPr>
    <p:cSldViewPr>
      <p:cViewPr varScale="1">
        <p:scale>
          <a:sx n="70" d="100"/>
          <a:sy n="70" d="100"/>
        </p:scale>
        <p:origin x="116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6F3105-C347-4E74-9C26-201D7D6CE392}" type="datetimeFigureOut">
              <a:rPr lang="es-ES" smtClean="0"/>
              <a:pPr/>
              <a:t>12/07/2015</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D258D4-BB36-4A0A-9222-7629E6AB6453}" type="slidenum">
              <a:rPr lang="es-ES" smtClean="0"/>
              <a:pPr/>
              <a:t>‹Nº›</a:t>
            </a:fld>
            <a:endParaRPr lang="es-ES" dirty="0"/>
          </a:p>
        </p:txBody>
      </p:sp>
    </p:spTree>
    <p:extLst>
      <p:ext uri="{BB962C8B-B14F-4D97-AF65-F5344CB8AC3E}">
        <p14:creationId xmlns:p14="http://schemas.microsoft.com/office/powerpoint/2010/main" val="4275163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4FCAD58-A341-47B8-8939-DBE8FC6293EA}" type="slidenum">
              <a:rPr lang="es-ES" smtClean="0"/>
              <a:pPr/>
              <a:t>1</a:t>
            </a:fld>
            <a:endParaRPr lang="es-ES" dirty="0"/>
          </a:p>
        </p:txBody>
      </p:sp>
      <p:sp>
        <p:nvSpPr>
          <p:cNvPr id="6" name="5 Marcador de encabezado"/>
          <p:cNvSpPr>
            <a:spLocks noGrp="1"/>
          </p:cNvSpPr>
          <p:nvPr>
            <p:ph type="hdr" sz="quarter" idx="11"/>
          </p:nvPr>
        </p:nvSpPr>
        <p:spPr/>
        <p:txBody>
          <a:bodyPr/>
          <a:lstStyle/>
          <a:p>
            <a:r>
              <a:rPr lang="es-ES" dirty="0" smtClean="0"/>
              <a:t>JLSP</a:t>
            </a:r>
            <a:endParaRPr lang="es-ES" dirty="0"/>
          </a:p>
        </p:txBody>
      </p:sp>
    </p:spTree>
    <p:extLst>
      <p:ext uri="{BB962C8B-B14F-4D97-AF65-F5344CB8AC3E}">
        <p14:creationId xmlns:p14="http://schemas.microsoft.com/office/powerpoint/2010/main" val="2865325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6D258D4-BB36-4A0A-9222-7629E6AB6453}" type="slidenum">
              <a:rPr lang="es-ES" smtClean="0"/>
              <a:pPr/>
              <a:t>14</a:t>
            </a:fld>
            <a:endParaRPr lang="es-ES" dirty="0"/>
          </a:p>
        </p:txBody>
      </p:sp>
    </p:spTree>
    <p:extLst>
      <p:ext uri="{BB962C8B-B14F-4D97-AF65-F5344CB8AC3E}">
        <p14:creationId xmlns:p14="http://schemas.microsoft.com/office/powerpoint/2010/main" val="517199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CE085E65-49BC-4A29-A75C-8DFDE6408B29}" type="datetime1">
              <a:rPr lang="es-ES" smtClean="0"/>
              <a:pPr/>
              <a:t>12/07/2015</a:t>
            </a:fld>
            <a:endParaRPr lang="es-ES" dirty="0"/>
          </a:p>
        </p:txBody>
      </p:sp>
      <p:sp>
        <p:nvSpPr>
          <p:cNvPr id="19" name="18 Marcador de pie de página"/>
          <p:cNvSpPr>
            <a:spLocks noGrp="1"/>
          </p:cNvSpPr>
          <p:nvPr>
            <p:ph type="ftr" sz="quarter" idx="11"/>
          </p:nvPr>
        </p:nvSpPr>
        <p:spPr/>
        <p:txBody>
          <a:bodyPr/>
          <a:lstStyle/>
          <a:p>
            <a:r>
              <a:rPr lang="es-ES" dirty="0" smtClean="0"/>
              <a:t>MSGA - P1 - JLSP – JUL12 - MGCRSPH</a:t>
            </a:r>
            <a:endParaRPr lang="es-ES" dirty="0"/>
          </a:p>
        </p:txBody>
      </p:sp>
      <p:sp>
        <p:nvSpPr>
          <p:cNvPr id="27" name="26 Marcador de número de diapositiva"/>
          <p:cNvSpPr>
            <a:spLocks noGrp="1"/>
          </p:cNvSpPr>
          <p:nvPr>
            <p:ph type="sldNum" sz="quarter" idx="12"/>
          </p:nvPr>
        </p:nvSpPr>
        <p:spPr/>
        <p:txBody>
          <a:bodyPr/>
          <a:lstStyle/>
          <a:p>
            <a:fld id="{12BF698B-1DCA-4F26-8EA9-ADDDBE9CDEA9}" type="slidenum">
              <a:rPr lang="es-ES" smtClean="0"/>
              <a:pPr/>
              <a:t>‹Nº›</a:t>
            </a:fld>
            <a:endParaRPr lang="es-ES" dirty="0"/>
          </a:p>
        </p:txBody>
      </p:sp>
    </p:spTree>
  </p:cSld>
  <p:clrMapOvr>
    <a:overrideClrMapping bg1="dk1" tx1="lt1" bg2="dk2" tx2="lt2" accent1="accent1" accent2="accent2" accent3="accent3" accent4="accent4" accent5="accent5" accent6="accent6" hlink="hlink" folHlink="folHlink"/>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EC2511F-9723-4385-ABA1-783324325F03}" type="datetime1">
              <a:rPr lang="es-ES" smtClean="0"/>
              <a:pPr/>
              <a:t>12/07/2015</a:t>
            </a:fld>
            <a:endParaRPr lang="es-ES" dirty="0"/>
          </a:p>
        </p:txBody>
      </p:sp>
      <p:sp>
        <p:nvSpPr>
          <p:cNvPr id="5" name="4 Marcador de pie de página"/>
          <p:cNvSpPr>
            <a:spLocks noGrp="1"/>
          </p:cNvSpPr>
          <p:nvPr>
            <p:ph type="ftr" sz="quarter" idx="11"/>
          </p:nvPr>
        </p:nvSpPr>
        <p:spPr/>
        <p:txBody>
          <a:bodyPr/>
          <a:lstStyle/>
          <a:p>
            <a:r>
              <a:rPr lang="es-ES" dirty="0" smtClean="0"/>
              <a:t>MSGA - P1 - JLSP – JUL12 - MGCRSPH</a:t>
            </a:r>
            <a:endParaRPr lang="es-ES" dirty="0"/>
          </a:p>
        </p:txBody>
      </p:sp>
      <p:sp>
        <p:nvSpPr>
          <p:cNvPr id="6" name="5 Marcador de número de diapositiva"/>
          <p:cNvSpPr>
            <a:spLocks noGrp="1"/>
          </p:cNvSpPr>
          <p:nvPr>
            <p:ph type="sldNum" sz="quarter" idx="12"/>
          </p:nvPr>
        </p:nvSpPr>
        <p:spPr/>
        <p:txBody>
          <a:bodyPr/>
          <a:lstStyle/>
          <a:p>
            <a:fld id="{12BF698B-1DCA-4F26-8EA9-ADDDBE9CDEA9}" type="slidenum">
              <a:rPr lang="es-ES" smtClean="0"/>
              <a:pPr/>
              <a:t>‹Nº›</a:t>
            </a:fld>
            <a:endParaRPr lang="es-ES" dirty="0"/>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4E112C8-427F-4ED1-A66C-91F3D37E4868}" type="datetime1">
              <a:rPr lang="es-ES" smtClean="0"/>
              <a:pPr/>
              <a:t>12/07/2015</a:t>
            </a:fld>
            <a:endParaRPr lang="es-ES" dirty="0"/>
          </a:p>
        </p:txBody>
      </p:sp>
      <p:sp>
        <p:nvSpPr>
          <p:cNvPr id="5" name="4 Marcador de pie de página"/>
          <p:cNvSpPr>
            <a:spLocks noGrp="1"/>
          </p:cNvSpPr>
          <p:nvPr>
            <p:ph type="ftr" sz="quarter" idx="11"/>
          </p:nvPr>
        </p:nvSpPr>
        <p:spPr/>
        <p:txBody>
          <a:bodyPr/>
          <a:lstStyle/>
          <a:p>
            <a:r>
              <a:rPr lang="es-ES" dirty="0" smtClean="0"/>
              <a:t>MSGA - P1 - JLSP – JUL12 - MGCRSPH</a:t>
            </a:r>
            <a:endParaRPr lang="es-ES" dirty="0"/>
          </a:p>
        </p:txBody>
      </p:sp>
      <p:sp>
        <p:nvSpPr>
          <p:cNvPr id="6" name="5 Marcador de número de diapositiva"/>
          <p:cNvSpPr>
            <a:spLocks noGrp="1"/>
          </p:cNvSpPr>
          <p:nvPr>
            <p:ph type="sldNum" sz="quarter" idx="12"/>
          </p:nvPr>
        </p:nvSpPr>
        <p:spPr/>
        <p:txBody>
          <a:bodyPr/>
          <a:lstStyle/>
          <a:p>
            <a:fld id="{12BF698B-1DCA-4F26-8EA9-ADDDBE9CDEA9}" type="slidenum">
              <a:rPr lang="es-ES" smtClean="0"/>
              <a:pPr/>
              <a:t>‹Nº›</a:t>
            </a:fld>
            <a:endParaRPr lang="es-ES" dirty="0"/>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BCBE6C0-C2A9-43A8-A38D-C5675B6014D4}" type="datetime1">
              <a:rPr lang="es-ES" smtClean="0"/>
              <a:pPr/>
              <a:t>12/07/2015</a:t>
            </a:fld>
            <a:endParaRPr lang="es-ES" dirty="0"/>
          </a:p>
        </p:txBody>
      </p:sp>
      <p:sp>
        <p:nvSpPr>
          <p:cNvPr id="5" name="4 Marcador de pie de página"/>
          <p:cNvSpPr>
            <a:spLocks noGrp="1"/>
          </p:cNvSpPr>
          <p:nvPr>
            <p:ph type="ftr" sz="quarter" idx="11"/>
          </p:nvPr>
        </p:nvSpPr>
        <p:spPr/>
        <p:txBody>
          <a:bodyPr/>
          <a:lstStyle/>
          <a:p>
            <a:r>
              <a:rPr lang="es-ES" dirty="0" smtClean="0"/>
              <a:t>MSGA - P1 - JLSP – JUL12 - MGCRSPH</a:t>
            </a:r>
            <a:endParaRPr lang="es-ES" dirty="0"/>
          </a:p>
        </p:txBody>
      </p:sp>
      <p:sp>
        <p:nvSpPr>
          <p:cNvPr id="6" name="5 Marcador de número de diapositiva"/>
          <p:cNvSpPr>
            <a:spLocks noGrp="1"/>
          </p:cNvSpPr>
          <p:nvPr>
            <p:ph type="sldNum" sz="quarter" idx="12"/>
          </p:nvPr>
        </p:nvSpPr>
        <p:spPr/>
        <p:txBody>
          <a:bodyPr/>
          <a:lstStyle/>
          <a:p>
            <a:fld id="{12BF698B-1DCA-4F26-8EA9-ADDDBE9CDEA9}" type="slidenum">
              <a:rPr lang="es-ES" smtClean="0"/>
              <a:pPr/>
              <a:t>‹Nº›</a:t>
            </a:fld>
            <a:endParaRPr lang="es-ES" dirty="0"/>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BF0B7CBF-B110-4CC6-A115-C2DF27D745FD}" type="datetime1">
              <a:rPr lang="es-ES" smtClean="0"/>
              <a:pPr/>
              <a:t>12/07/2015</a:t>
            </a:fld>
            <a:endParaRPr lang="es-ES" dirty="0"/>
          </a:p>
        </p:txBody>
      </p:sp>
      <p:sp>
        <p:nvSpPr>
          <p:cNvPr id="5" name="4 Marcador de pie de página"/>
          <p:cNvSpPr>
            <a:spLocks noGrp="1"/>
          </p:cNvSpPr>
          <p:nvPr>
            <p:ph type="ftr" sz="quarter" idx="11"/>
          </p:nvPr>
        </p:nvSpPr>
        <p:spPr/>
        <p:txBody>
          <a:bodyPr/>
          <a:lstStyle/>
          <a:p>
            <a:r>
              <a:rPr lang="es-ES" dirty="0" smtClean="0"/>
              <a:t>MSGA - P1 - JLSP – JUL12 - MGCRSPH</a:t>
            </a:r>
            <a:endParaRPr lang="es-ES" dirty="0"/>
          </a:p>
        </p:txBody>
      </p:sp>
      <p:sp>
        <p:nvSpPr>
          <p:cNvPr id="6" name="5 Marcador de número de diapositiva"/>
          <p:cNvSpPr>
            <a:spLocks noGrp="1"/>
          </p:cNvSpPr>
          <p:nvPr>
            <p:ph type="sldNum" sz="quarter" idx="12"/>
          </p:nvPr>
        </p:nvSpPr>
        <p:spPr/>
        <p:txBody>
          <a:bodyPr/>
          <a:lstStyle/>
          <a:p>
            <a:fld id="{12BF698B-1DCA-4F26-8EA9-ADDDBE9CDEA9}" type="slidenum">
              <a:rPr lang="es-ES" smtClean="0"/>
              <a:pPr/>
              <a:t>‹Nº›</a:t>
            </a:fld>
            <a:endParaRPr lang="es-ES" dirty="0"/>
          </a:p>
        </p:txBody>
      </p:sp>
    </p:spTree>
  </p:cSld>
  <p:clrMapOvr>
    <a:overrideClrMapping bg1="dk1" tx1="lt1" bg2="dk2" tx2="lt2" accent1="accent1" accent2="accent2" accent3="accent3" accent4="accent4" accent5="accent5" accent6="accent6" hlink="hlink" folHlink="folHlink"/>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93B5200-5A5A-4A3D-9816-4E66CF9AB8A7}" type="datetime1">
              <a:rPr lang="es-ES" smtClean="0"/>
              <a:pPr/>
              <a:t>12/07/2015</a:t>
            </a:fld>
            <a:endParaRPr lang="es-ES" dirty="0"/>
          </a:p>
        </p:txBody>
      </p:sp>
      <p:sp>
        <p:nvSpPr>
          <p:cNvPr id="6" name="5 Marcador de pie de página"/>
          <p:cNvSpPr>
            <a:spLocks noGrp="1"/>
          </p:cNvSpPr>
          <p:nvPr>
            <p:ph type="ftr" sz="quarter" idx="11"/>
          </p:nvPr>
        </p:nvSpPr>
        <p:spPr/>
        <p:txBody>
          <a:bodyPr/>
          <a:lstStyle/>
          <a:p>
            <a:r>
              <a:rPr lang="es-ES" dirty="0" smtClean="0"/>
              <a:t>MSGA - P1 - JLSP – JUL12 - MGCRSPH</a:t>
            </a:r>
            <a:endParaRPr lang="es-ES" dirty="0"/>
          </a:p>
        </p:txBody>
      </p:sp>
      <p:sp>
        <p:nvSpPr>
          <p:cNvPr id="7" name="6 Marcador de número de diapositiva"/>
          <p:cNvSpPr>
            <a:spLocks noGrp="1"/>
          </p:cNvSpPr>
          <p:nvPr>
            <p:ph type="sldNum" sz="quarter" idx="12"/>
          </p:nvPr>
        </p:nvSpPr>
        <p:spPr/>
        <p:txBody>
          <a:bodyPr/>
          <a:lstStyle/>
          <a:p>
            <a:fld id="{12BF698B-1DCA-4F26-8EA9-ADDDBE9CDEA9}" type="slidenum">
              <a:rPr lang="es-ES" smtClean="0"/>
              <a:pPr/>
              <a:t>‹Nº›</a:t>
            </a:fld>
            <a:endParaRPr lang="es-ES" dirty="0"/>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2ABC0F56-16DF-44A7-9F5B-6A7C21CC1DEE}" type="datetime1">
              <a:rPr lang="es-ES" smtClean="0"/>
              <a:pPr/>
              <a:t>12/07/2015</a:t>
            </a:fld>
            <a:endParaRPr lang="es-ES" dirty="0"/>
          </a:p>
        </p:txBody>
      </p:sp>
      <p:sp>
        <p:nvSpPr>
          <p:cNvPr id="8" name="7 Marcador de pie de página"/>
          <p:cNvSpPr>
            <a:spLocks noGrp="1"/>
          </p:cNvSpPr>
          <p:nvPr>
            <p:ph type="ftr" sz="quarter" idx="11"/>
          </p:nvPr>
        </p:nvSpPr>
        <p:spPr/>
        <p:txBody>
          <a:bodyPr/>
          <a:lstStyle/>
          <a:p>
            <a:r>
              <a:rPr lang="es-ES" dirty="0" smtClean="0"/>
              <a:t>MSGA - P1 - JLSP – JUL12 - MGCRSPH</a:t>
            </a:r>
            <a:endParaRPr lang="es-ES" dirty="0"/>
          </a:p>
        </p:txBody>
      </p:sp>
      <p:sp>
        <p:nvSpPr>
          <p:cNvPr id="9" name="8 Marcador de número de diapositiva"/>
          <p:cNvSpPr>
            <a:spLocks noGrp="1"/>
          </p:cNvSpPr>
          <p:nvPr>
            <p:ph type="sldNum" sz="quarter" idx="12"/>
          </p:nvPr>
        </p:nvSpPr>
        <p:spPr/>
        <p:txBody>
          <a:bodyPr/>
          <a:lstStyle/>
          <a:p>
            <a:fld id="{12BF698B-1DCA-4F26-8EA9-ADDDBE9CDEA9}" type="slidenum">
              <a:rPr lang="es-ES" smtClean="0"/>
              <a:pPr/>
              <a:t>‹Nº›</a:t>
            </a:fld>
            <a:endParaRPr lang="es-ES" dirty="0"/>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BFC5B0DE-BFF3-4F69-858A-007C3B422E02}" type="datetime1">
              <a:rPr lang="es-ES" smtClean="0"/>
              <a:pPr/>
              <a:t>12/07/2015</a:t>
            </a:fld>
            <a:endParaRPr lang="es-ES" dirty="0"/>
          </a:p>
        </p:txBody>
      </p:sp>
      <p:sp>
        <p:nvSpPr>
          <p:cNvPr id="8" name="7 Marcador de número de diapositiva"/>
          <p:cNvSpPr>
            <a:spLocks noGrp="1"/>
          </p:cNvSpPr>
          <p:nvPr>
            <p:ph type="sldNum" sz="quarter" idx="11"/>
          </p:nvPr>
        </p:nvSpPr>
        <p:spPr/>
        <p:txBody>
          <a:bodyPr/>
          <a:lstStyle/>
          <a:p>
            <a:fld id="{12BF698B-1DCA-4F26-8EA9-ADDDBE9CDEA9}" type="slidenum">
              <a:rPr lang="es-ES" smtClean="0"/>
              <a:pPr/>
              <a:t>‹Nº›</a:t>
            </a:fld>
            <a:endParaRPr lang="es-ES" dirty="0"/>
          </a:p>
        </p:txBody>
      </p:sp>
      <p:sp>
        <p:nvSpPr>
          <p:cNvPr id="9" name="8 Marcador de pie de página"/>
          <p:cNvSpPr>
            <a:spLocks noGrp="1"/>
          </p:cNvSpPr>
          <p:nvPr>
            <p:ph type="ftr" sz="quarter" idx="12"/>
          </p:nvPr>
        </p:nvSpPr>
        <p:spPr/>
        <p:txBody>
          <a:bodyPr/>
          <a:lstStyle/>
          <a:p>
            <a:r>
              <a:rPr lang="es-ES" dirty="0" smtClean="0"/>
              <a:t>MSGA - P1 - JLSP – JUL12 - MGCRSPH</a:t>
            </a:r>
            <a:endParaRPr lang="es-ES" dirty="0"/>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39290E4-ECEA-4358-B470-B486A4C271A5}" type="datetime1">
              <a:rPr lang="es-ES" smtClean="0"/>
              <a:pPr/>
              <a:t>12/07/2015</a:t>
            </a:fld>
            <a:endParaRPr lang="es-ES" dirty="0"/>
          </a:p>
        </p:txBody>
      </p:sp>
      <p:sp>
        <p:nvSpPr>
          <p:cNvPr id="3" name="2 Marcador de pie de página"/>
          <p:cNvSpPr>
            <a:spLocks noGrp="1"/>
          </p:cNvSpPr>
          <p:nvPr>
            <p:ph type="ftr" sz="quarter" idx="11"/>
          </p:nvPr>
        </p:nvSpPr>
        <p:spPr/>
        <p:txBody>
          <a:bodyPr/>
          <a:lstStyle/>
          <a:p>
            <a:r>
              <a:rPr lang="es-ES" dirty="0" smtClean="0"/>
              <a:t>MSGA - P1 - JLSP – JUL12 - MGCRSPH</a:t>
            </a:r>
            <a:endParaRPr lang="es-ES" dirty="0"/>
          </a:p>
        </p:txBody>
      </p:sp>
      <p:sp>
        <p:nvSpPr>
          <p:cNvPr id="4" name="3 Marcador de número de diapositiva"/>
          <p:cNvSpPr>
            <a:spLocks noGrp="1"/>
          </p:cNvSpPr>
          <p:nvPr>
            <p:ph type="sldNum" sz="quarter" idx="12"/>
          </p:nvPr>
        </p:nvSpPr>
        <p:spPr/>
        <p:txBody>
          <a:bodyPr/>
          <a:lstStyle/>
          <a:p>
            <a:fld id="{12BF698B-1DCA-4F26-8EA9-ADDDBE9CDEA9}" type="slidenum">
              <a:rPr lang="es-ES" smtClean="0"/>
              <a:pPr/>
              <a:t>‹Nº›</a:t>
            </a:fld>
            <a:endParaRPr lang="es-ES" dirty="0"/>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0D19837E-7E3B-49AE-B83A-9E5BFB6DDF42}" type="datetime1">
              <a:rPr lang="es-ES" smtClean="0"/>
              <a:pPr/>
              <a:t>12/07/2015</a:t>
            </a:fld>
            <a:endParaRPr lang="es-ES" dirty="0"/>
          </a:p>
        </p:txBody>
      </p:sp>
      <p:sp>
        <p:nvSpPr>
          <p:cNvPr id="6" name="5 Marcador de pie de página"/>
          <p:cNvSpPr>
            <a:spLocks noGrp="1"/>
          </p:cNvSpPr>
          <p:nvPr>
            <p:ph type="ftr" sz="quarter" idx="11"/>
          </p:nvPr>
        </p:nvSpPr>
        <p:spPr/>
        <p:txBody>
          <a:bodyPr/>
          <a:lstStyle/>
          <a:p>
            <a:r>
              <a:rPr lang="es-ES" dirty="0" smtClean="0"/>
              <a:t>MSGA - P1 - JLSP – JUL12 - MGCRSPH</a:t>
            </a:r>
            <a:endParaRPr lang="es-ES" dirty="0"/>
          </a:p>
        </p:txBody>
      </p:sp>
      <p:sp>
        <p:nvSpPr>
          <p:cNvPr id="7" name="6 Marcador de número de diapositiva"/>
          <p:cNvSpPr>
            <a:spLocks noGrp="1"/>
          </p:cNvSpPr>
          <p:nvPr>
            <p:ph type="sldNum" sz="quarter" idx="12"/>
          </p:nvPr>
        </p:nvSpPr>
        <p:spPr>
          <a:xfrm>
            <a:off x="8156448" y="6422064"/>
            <a:ext cx="762000" cy="365125"/>
          </a:xfrm>
        </p:spPr>
        <p:txBody>
          <a:bodyPr/>
          <a:lstStyle/>
          <a:p>
            <a:fld id="{12BF698B-1DCA-4F26-8EA9-ADDDBE9CDEA9}" type="slidenum">
              <a:rPr lang="es-ES" smtClean="0"/>
              <a:pPr/>
              <a:t>‹Nº›</a:t>
            </a:fld>
            <a:endParaRPr lang="es-ES" dirty="0"/>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3B93D346-2343-48A5-81E2-7F7A1CA627E4}" type="datetime1">
              <a:rPr lang="es-ES" smtClean="0"/>
              <a:pPr/>
              <a:t>12/07/2015</a:t>
            </a:fld>
            <a:endParaRPr lang="es-ES" dirty="0"/>
          </a:p>
        </p:txBody>
      </p:sp>
      <p:sp>
        <p:nvSpPr>
          <p:cNvPr id="6" name="5 Marcador de pie de página"/>
          <p:cNvSpPr>
            <a:spLocks noGrp="1"/>
          </p:cNvSpPr>
          <p:nvPr>
            <p:ph type="ftr" sz="quarter" idx="11"/>
          </p:nvPr>
        </p:nvSpPr>
        <p:spPr/>
        <p:txBody>
          <a:bodyPr/>
          <a:lstStyle/>
          <a:p>
            <a:r>
              <a:rPr lang="es-ES" dirty="0" smtClean="0"/>
              <a:t>MSGA - P1 - JLSP – JUL12 - MGCRSPH</a:t>
            </a:r>
            <a:endParaRPr lang="es-ES" dirty="0"/>
          </a:p>
        </p:txBody>
      </p:sp>
      <p:sp>
        <p:nvSpPr>
          <p:cNvPr id="7" name="6 Marcador de número de diapositiva"/>
          <p:cNvSpPr>
            <a:spLocks noGrp="1"/>
          </p:cNvSpPr>
          <p:nvPr>
            <p:ph type="sldNum" sz="quarter" idx="12"/>
          </p:nvPr>
        </p:nvSpPr>
        <p:spPr/>
        <p:txBody>
          <a:bodyPr/>
          <a:lstStyle/>
          <a:p>
            <a:fld id="{12BF698B-1DCA-4F26-8EA9-ADDDBE9CDEA9}" type="slidenum">
              <a:rPr lang="es-ES" smtClean="0"/>
              <a:pPr/>
              <a:t>‹Nº›</a:t>
            </a:fld>
            <a:endParaRPr lang="es-ES" dirty="0"/>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40F55D0-B3F7-4B97-8567-E6FA3F329F31}" type="datetime1">
              <a:rPr lang="es-ES" smtClean="0"/>
              <a:pPr/>
              <a:t>12/07/2015</a:t>
            </a:fld>
            <a:endParaRPr lang="es-ES" dirty="0"/>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es-ES" dirty="0" smtClean="0"/>
              <a:t>MSGA - P1 - JLSP – JUL12 - MGCRSPH</a:t>
            </a:r>
            <a:endParaRPr lang="es-ES" dirty="0"/>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2BF698B-1DCA-4F26-8EA9-ADDDBE9CDEA9}" type="slidenum">
              <a:rPr lang="es-ES" smtClean="0"/>
              <a:pPr/>
              <a:t>‹Nº›</a:t>
            </a:fld>
            <a:endParaRPr lang="es-E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newsflash/>
  </p:transition>
  <p:hf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hyperlink" Target="PROCESOS.docx" TargetMode="External"/><Relationship Id="rId1" Type="http://schemas.openxmlformats.org/officeDocument/2006/relationships/slideLayout" Target="../slideLayouts/slideLayout2.xml"/><Relationship Id="rId5" Type="http://schemas.openxmlformats.org/officeDocument/2006/relationships/slide" Target="slide32.xml"/><Relationship Id="rId4" Type="http://schemas.openxmlformats.org/officeDocument/2006/relationships/slide" Target="slide29.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0" y="570929"/>
            <a:ext cx="8999984" cy="595444"/>
          </a:xfrm>
        </p:spPr>
        <p:txBody>
          <a:bodyPr>
            <a:normAutofit fontScale="90000"/>
          </a:bodyPr>
          <a:lstStyle/>
          <a:p>
            <a:pPr algn="ctr"/>
            <a:r>
              <a:rPr lang="es-ES" b="1" dirty="0" smtClean="0"/>
              <a:t/>
            </a:r>
            <a:br>
              <a:rPr lang="es-ES" b="1" dirty="0" smtClean="0"/>
            </a:br>
            <a:r>
              <a:rPr lang="es-ES" b="1" dirty="0" smtClean="0"/>
              <a:t/>
            </a:r>
            <a:br>
              <a:rPr lang="es-ES" b="1" dirty="0" smtClean="0"/>
            </a:br>
            <a:r>
              <a:rPr lang="es-ES" sz="4000" b="1" dirty="0" smtClean="0">
                <a:solidFill>
                  <a:srgbClr val="C00000"/>
                </a:solidFill>
              </a:rPr>
              <a:t>UNIVERSIDAD DE LAS FUERZAS ARMADAS - ESPE</a:t>
            </a:r>
            <a:r>
              <a:rPr lang="es-ES" sz="4000" b="1" dirty="0" smtClean="0">
                <a:solidFill>
                  <a:srgbClr val="C00000"/>
                </a:solidFill>
              </a:rPr>
              <a:t/>
            </a:r>
            <a:br>
              <a:rPr lang="es-ES" sz="4000" b="1" dirty="0" smtClean="0">
                <a:solidFill>
                  <a:srgbClr val="C00000"/>
                </a:solidFill>
              </a:rPr>
            </a:br>
            <a:r>
              <a:rPr lang="es-ES" sz="4400" b="1" dirty="0" smtClean="0"/>
              <a:t/>
            </a:r>
            <a:br>
              <a:rPr lang="es-ES" sz="4400" b="1" dirty="0" smtClean="0"/>
            </a:br>
            <a:r>
              <a:rPr lang="es-ES" dirty="0" smtClean="0"/>
              <a:t/>
            </a:r>
            <a:br>
              <a:rPr lang="es-ES" dirty="0" smtClean="0"/>
            </a:br>
            <a:endParaRPr lang="es-ES" dirty="0"/>
          </a:p>
        </p:txBody>
      </p:sp>
      <p:sp>
        <p:nvSpPr>
          <p:cNvPr id="7" name="6 Marcador de contenido"/>
          <p:cNvSpPr>
            <a:spLocks noGrp="1"/>
          </p:cNvSpPr>
          <p:nvPr>
            <p:ph idx="1"/>
          </p:nvPr>
        </p:nvSpPr>
        <p:spPr>
          <a:xfrm>
            <a:off x="0" y="865261"/>
            <a:ext cx="9036496" cy="5857916"/>
          </a:xfrm>
        </p:spPr>
        <p:txBody>
          <a:bodyPr>
            <a:normAutofit fontScale="77500" lnSpcReduction="20000"/>
          </a:bodyPr>
          <a:lstStyle/>
          <a:p>
            <a:pPr algn="ctr">
              <a:lnSpc>
                <a:spcPct val="170000"/>
              </a:lnSpc>
              <a:buFont typeface="Wingdings" pitchFamily="2" charset="2"/>
              <a:buNone/>
            </a:pPr>
            <a:r>
              <a:rPr lang="es-ES" altLang="zh-TW" sz="3200" dirty="0" smtClean="0">
                <a:solidFill>
                  <a:srgbClr val="FF0000"/>
                </a:solidFill>
                <a:ea typeface="新細明體" charset="-120"/>
              </a:rPr>
              <a:t>Modelo </a:t>
            </a:r>
            <a:r>
              <a:rPr lang="es-ES" altLang="zh-TW" sz="3200" dirty="0">
                <a:solidFill>
                  <a:srgbClr val="FF0000"/>
                </a:solidFill>
                <a:ea typeface="新細明體" charset="-120"/>
              </a:rPr>
              <a:t>de Gestión y calidad para el manejo de los Residuos Peligrosos y Hospitalarios </a:t>
            </a:r>
            <a:r>
              <a:rPr lang="es-ES" altLang="zh-TW" sz="3200" dirty="0" smtClean="0">
                <a:solidFill>
                  <a:srgbClr val="FF0000"/>
                </a:solidFill>
                <a:ea typeface="新細明體" charset="-120"/>
              </a:rPr>
              <a:t>de </a:t>
            </a:r>
            <a:r>
              <a:rPr lang="es-ES" altLang="zh-TW" sz="3200" dirty="0">
                <a:solidFill>
                  <a:srgbClr val="FF0000"/>
                </a:solidFill>
                <a:ea typeface="新細明體" charset="-120"/>
              </a:rPr>
              <a:t>la Empresa Pública Municipal Mancomunada de Aseo Integral de la Cuenca del Jubones “EMMAICJ – EP</a:t>
            </a:r>
            <a:r>
              <a:rPr lang="es-ES" altLang="zh-TW" sz="3200" dirty="0" smtClean="0">
                <a:solidFill>
                  <a:srgbClr val="FF0000"/>
                </a:solidFill>
                <a:ea typeface="新細明體" charset="-120"/>
              </a:rPr>
              <a:t>”.</a:t>
            </a:r>
            <a:r>
              <a:rPr lang="es-ES" altLang="zh-TW" sz="3600" b="1" dirty="0">
                <a:solidFill>
                  <a:srgbClr val="FF0000"/>
                </a:solidFill>
                <a:ea typeface="新細明體" charset="-120"/>
              </a:rPr>
              <a:t> </a:t>
            </a:r>
            <a:endParaRPr lang="es-ES" altLang="zh-TW" sz="3600" b="1" dirty="0" smtClean="0">
              <a:solidFill>
                <a:srgbClr val="FF0000"/>
              </a:solidFill>
              <a:ea typeface="新細明體" charset="-120"/>
            </a:endParaRPr>
          </a:p>
          <a:p>
            <a:pPr algn="ctr">
              <a:lnSpc>
                <a:spcPct val="80000"/>
              </a:lnSpc>
              <a:buFont typeface="Wingdings" pitchFamily="2" charset="2"/>
              <a:buNone/>
            </a:pPr>
            <a:endParaRPr lang="es-ES" altLang="zh-TW" sz="3600" b="1" dirty="0" smtClean="0">
              <a:solidFill>
                <a:srgbClr val="FF0000"/>
              </a:solidFill>
              <a:ea typeface="新細明體" charset="-120"/>
            </a:endParaRPr>
          </a:p>
          <a:p>
            <a:pPr algn="ctr">
              <a:lnSpc>
                <a:spcPct val="80000"/>
              </a:lnSpc>
              <a:buFont typeface="Wingdings" pitchFamily="2" charset="2"/>
              <a:buNone/>
            </a:pPr>
            <a:r>
              <a:rPr lang="es-ES" altLang="zh-TW" sz="3600" b="1" dirty="0" smtClean="0">
                <a:solidFill>
                  <a:srgbClr val="FF0000"/>
                </a:solidFill>
                <a:ea typeface="新細明體" charset="-120"/>
              </a:rPr>
              <a:t>MAESTRÌA </a:t>
            </a:r>
            <a:r>
              <a:rPr lang="es-ES" altLang="zh-TW" sz="3600" b="1" dirty="0">
                <a:solidFill>
                  <a:srgbClr val="FF0000"/>
                </a:solidFill>
                <a:ea typeface="新細明體" charset="-120"/>
              </a:rPr>
              <a:t>EN SISTEMAS DE GESTIÓN AMBIENTAL</a:t>
            </a:r>
          </a:p>
          <a:p>
            <a:pPr algn="ctr">
              <a:buFont typeface="Wingdings" pitchFamily="2" charset="2"/>
              <a:buNone/>
            </a:pPr>
            <a:r>
              <a:rPr lang="es-ES" altLang="zh-TW" sz="3600" b="1" dirty="0">
                <a:solidFill>
                  <a:srgbClr val="FF0000"/>
                </a:solidFill>
                <a:ea typeface="新細明體" charset="-120"/>
              </a:rPr>
              <a:t>PROMOCIÒN VI</a:t>
            </a:r>
            <a:endParaRPr lang="es-ES" sz="3600" dirty="0">
              <a:solidFill>
                <a:srgbClr val="FF0000"/>
              </a:solidFill>
            </a:endParaRPr>
          </a:p>
          <a:p>
            <a:pPr algn="ctr">
              <a:lnSpc>
                <a:spcPct val="80000"/>
              </a:lnSpc>
              <a:buFont typeface="Wingdings" pitchFamily="2" charset="2"/>
              <a:buNone/>
            </a:pPr>
            <a:endParaRPr lang="es-ES" sz="3600" dirty="0">
              <a:solidFill>
                <a:srgbClr val="C00000"/>
              </a:solidFill>
            </a:endParaRPr>
          </a:p>
          <a:p>
            <a:pPr algn="ctr">
              <a:lnSpc>
                <a:spcPct val="80000"/>
              </a:lnSpc>
              <a:buFont typeface="Wingdings" pitchFamily="2" charset="2"/>
              <a:buNone/>
            </a:pPr>
            <a:r>
              <a:rPr lang="es-ES" b="1" dirty="0">
                <a:solidFill>
                  <a:srgbClr val="00B0F0"/>
                </a:solidFill>
              </a:rPr>
              <a:t>AUTOR: José Luis Solano Peláez</a:t>
            </a:r>
          </a:p>
          <a:p>
            <a:pPr algn="ctr">
              <a:lnSpc>
                <a:spcPct val="80000"/>
              </a:lnSpc>
              <a:buFont typeface="Wingdings" pitchFamily="2" charset="2"/>
              <a:buNone/>
            </a:pPr>
            <a:endParaRPr lang="es-ES" b="1" dirty="0">
              <a:solidFill>
                <a:srgbClr val="00B0F0"/>
              </a:solidFill>
            </a:endParaRPr>
          </a:p>
          <a:p>
            <a:pPr algn="ctr">
              <a:lnSpc>
                <a:spcPct val="80000"/>
              </a:lnSpc>
              <a:buFont typeface="Wingdings" pitchFamily="2" charset="2"/>
              <a:buNone/>
            </a:pPr>
            <a:r>
              <a:rPr lang="es-ES" b="1" dirty="0">
                <a:solidFill>
                  <a:srgbClr val="00B0F0"/>
                </a:solidFill>
              </a:rPr>
              <a:t>TUTOR: Ing. Edgar </a:t>
            </a:r>
            <a:r>
              <a:rPr lang="es-ES" b="1" dirty="0" smtClean="0">
                <a:solidFill>
                  <a:srgbClr val="00B0F0"/>
                </a:solidFill>
              </a:rPr>
              <a:t>Carvajal Cevallos </a:t>
            </a:r>
            <a:endParaRPr lang="es-ES" b="1" dirty="0">
              <a:solidFill>
                <a:srgbClr val="00B0F0"/>
              </a:solidFill>
            </a:endParaRPr>
          </a:p>
          <a:p>
            <a:pPr algn="ctr">
              <a:lnSpc>
                <a:spcPct val="80000"/>
              </a:lnSpc>
              <a:buFont typeface="Wingdings" pitchFamily="2" charset="2"/>
              <a:buNone/>
            </a:pPr>
            <a:r>
              <a:rPr lang="es-ES" b="1" dirty="0">
                <a:solidFill>
                  <a:srgbClr val="00B0F0"/>
                </a:solidFill>
              </a:rPr>
              <a:t> </a:t>
            </a:r>
            <a:endParaRPr lang="es-ES" dirty="0">
              <a:solidFill>
                <a:srgbClr val="00B0F0"/>
              </a:solidFill>
            </a:endParaRPr>
          </a:p>
          <a:p>
            <a:pPr algn="ctr">
              <a:lnSpc>
                <a:spcPct val="80000"/>
              </a:lnSpc>
              <a:buFont typeface="Wingdings" pitchFamily="2" charset="2"/>
              <a:buNone/>
            </a:pPr>
            <a:r>
              <a:rPr lang="es-ES" b="1" dirty="0" smtClean="0">
                <a:solidFill>
                  <a:srgbClr val="00B0F0"/>
                </a:solidFill>
              </a:rPr>
              <a:t>Mayo </a:t>
            </a:r>
            <a:r>
              <a:rPr lang="es-ES" b="1" dirty="0" smtClean="0">
                <a:solidFill>
                  <a:srgbClr val="00B0F0"/>
                </a:solidFill>
              </a:rPr>
              <a:t>– 2013</a:t>
            </a:r>
            <a:endParaRPr lang="es-ES" b="1" dirty="0">
              <a:solidFill>
                <a:srgbClr val="00B0F0"/>
              </a:solidFill>
            </a:endParaRPr>
          </a:p>
          <a:p>
            <a:pPr algn="ctr">
              <a:lnSpc>
                <a:spcPct val="80000"/>
              </a:lnSpc>
              <a:buFont typeface="Wingdings" pitchFamily="2" charset="2"/>
              <a:buNone/>
            </a:pPr>
            <a:r>
              <a:rPr lang="es-ES" b="1" dirty="0">
                <a:solidFill>
                  <a:srgbClr val="00B0F0"/>
                </a:solidFill>
              </a:rPr>
              <a:t>Sangolquí – Ecuador</a:t>
            </a:r>
            <a:endParaRPr lang="es-ES" dirty="0">
              <a:solidFill>
                <a:srgbClr val="00B0F0"/>
              </a:solidFill>
            </a:endParaRPr>
          </a:p>
          <a:p>
            <a:pPr>
              <a:buNone/>
            </a:pPr>
            <a:endParaRPr lang="es-ES" dirty="0">
              <a:solidFill>
                <a:srgbClr val="00B0F0"/>
              </a:solidFill>
            </a:endParaRPr>
          </a:p>
        </p:txBody>
      </p:sp>
      <p:sp>
        <p:nvSpPr>
          <p:cNvPr id="10" name="9 Marcador de número de diapositiva"/>
          <p:cNvSpPr>
            <a:spLocks noGrp="1"/>
          </p:cNvSpPr>
          <p:nvPr>
            <p:ph type="sldNum" sz="quarter" idx="12"/>
          </p:nvPr>
        </p:nvSpPr>
        <p:spPr/>
        <p:txBody>
          <a:bodyPr/>
          <a:lstStyle/>
          <a:p>
            <a:fld id="{4821CFC5-1231-4A69-893E-D00958448EB3}" type="slidenum">
              <a:rPr lang="es-ES" smtClean="0"/>
              <a:pPr/>
              <a:t>1</a:t>
            </a:fld>
            <a:endParaRPr lang="es-ES" dirty="0"/>
          </a:p>
        </p:txBody>
      </p:sp>
      <p:sp>
        <p:nvSpPr>
          <p:cNvPr id="11" name="10 Marcador de pie de página"/>
          <p:cNvSpPr>
            <a:spLocks noGrp="1"/>
          </p:cNvSpPr>
          <p:nvPr>
            <p:ph type="ftr" sz="quarter" idx="11"/>
          </p:nvPr>
        </p:nvSpPr>
        <p:spPr/>
        <p:txBody>
          <a:bodyPr/>
          <a:lstStyle/>
          <a:p>
            <a:r>
              <a:rPr lang="pt-BR" dirty="0" smtClean="0"/>
              <a:t>MSGA - P1 - JLSP – JUL12 - MGCRSPH</a:t>
            </a:r>
            <a:endParaRPr lang="es-ES" dirty="0"/>
          </a:p>
        </p:txBody>
      </p:sp>
    </p:spTree>
  </p:cSld>
  <p:clrMapOvr>
    <a:masterClrMapping/>
  </p:clrMapOvr>
  <p:transition spd="med">
    <p:pull dir="ru"/>
    <p:sndAc>
      <p:stSnd>
        <p:snd r:embed="rId3"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8520" y="12292"/>
            <a:ext cx="7467600" cy="464380"/>
          </a:xfrm>
        </p:spPr>
        <p:txBody>
          <a:bodyPr>
            <a:normAutofit fontScale="90000"/>
          </a:bodyPr>
          <a:lstStyle/>
          <a:p>
            <a:pPr algn="ctr"/>
            <a:r>
              <a:rPr lang="es-ES" sz="4000" b="1" dirty="0" smtClean="0">
                <a:solidFill>
                  <a:srgbClr val="00B0F0"/>
                </a:solidFill>
              </a:rPr>
              <a:t>PROBLEMATICA</a:t>
            </a:r>
            <a:endParaRPr lang="es-ES" sz="4000" b="1" dirty="0">
              <a:solidFill>
                <a:srgbClr val="00B0F0"/>
              </a:solidFill>
            </a:endParaRPr>
          </a:p>
        </p:txBody>
      </p:sp>
      <p:sp>
        <p:nvSpPr>
          <p:cNvPr id="3" name="2 Marcador de contenido"/>
          <p:cNvSpPr>
            <a:spLocks noGrp="1"/>
          </p:cNvSpPr>
          <p:nvPr>
            <p:ph idx="1"/>
          </p:nvPr>
        </p:nvSpPr>
        <p:spPr>
          <a:xfrm>
            <a:off x="-500098" y="428604"/>
            <a:ext cx="5857916" cy="4680520"/>
          </a:xfrm>
        </p:spPr>
        <p:txBody>
          <a:bodyPr>
            <a:noAutofit/>
          </a:bodyPr>
          <a:lstStyle/>
          <a:p>
            <a:r>
              <a:rPr lang="es-EC" sz="2000" dirty="0">
                <a:solidFill>
                  <a:srgbClr val="0070C0"/>
                </a:solidFill>
              </a:rPr>
              <a:t>Dentro de este marco la EMMAICJ – EP cuya responsabilidad es de la gestión de los residuos sólidos para lo cual el Directorio </a:t>
            </a:r>
            <a:r>
              <a:rPr lang="es-EC" sz="2000" dirty="0" smtClean="0">
                <a:solidFill>
                  <a:srgbClr val="0070C0"/>
                </a:solidFill>
              </a:rPr>
              <a:t>de </a:t>
            </a:r>
            <a:r>
              <a:rPr lang="es-EC" sz="2000" dirty="0">
                <a:solidFill>
                  <a:srgbClr val="0070C0"/>
                </a:solidFill>
              </a:rPr>
              <a:t>la Empresa aprobó una serie de ordenanzas, modelos encaminadas a mejorar la gestión de la recolección, transporte y disposición final de los residuos sólidos tanto domiciliarios como hospitalarios; actualmente, los esfuerzos que se desarrollan en materia de residuos sólidos peligrosos y hospitalarios se resumen a obras civiles y acciones de recolección; mismas que no han sido sometidas a evaluación y menos a un proceso de mejoramiento continuo, </a:t>
            </a:r>
            <a:r>
              <a:rPr lang="es-EC" sz="2000" dirty="0" smtClean="0">
                <a:solidFill>
                  <a:srgbClr val="0070C0"/>
                </a:solidFill>
              </a:rPr>
              <a:t>Lo </a:t>
            </a:r>
            <a:r>
              <a:rPr lang="es-EC" sz="2000" dirty="0">
                <a:solidFill>
                  <a:srgbClr val="0070C0"/>
                </a:solidFill>
              </a:rPr>
              <a:t>limitante de los recursos hace que la Empresa cumpla parcialmente su plan de gestión integral, que a corto o mediano plazo si no se los corrige podrán generar problemas ambientales, y de tipo administrativos relacionados por el mejoramiento en el manejo de los recursos.</a:t>
            </a:r>
            <a:endParaRPr lang="es-ES" sz="1800" dirty="0">
              <a:solidFill>
                <a:srgbClr val="0070C0"/>
              </a:solidFill>
            </a:endParaRPr>
          </a:p>
          <a:p>
            <a:endParaRPr lang="es-ES" sz="1400" dirty="0"/>
          </a:p>
        </p:txBody>
      </p:sp>
      <p:sp>
        <p:nvSpPr>
          <p:cNvPr id="4" name="3 Marcador de pie de página"/>
          <p:cNvSpPr>
            <a:spLocks noGrp="1"/>
          </p:cNvSpPr>
          <p:nvPr>
            <p:ph type="ftr" sz="quarter" idx="11"/>
          </p:nvPr>
        </p:nvSpPr>
        <p:spPr/>
        <p:txBody>
          <a:bodyPr/>
          <a:lstStyle/>
          <a:p>
            <a:r>
              <a:rPr lang="es-ES" dirty="0" smtClean="0"/>
              <a:t>MSGA - P1 - JLSP – JUL12 - MGCRSPH</a:t>
            </a:r>
            <a:endParaRPr lang="es-ES" dirty="0"/>
          </a:p>
        </p:txBody>
      </p:sp>
      <p:sp>
        <p:nvSpPr>
          <p:cNvPr id="5" name="4 Marcador de número de diapositiva"/>
          <p:cNvSpPr>
            <a:spLocks noGrp="1"/>
          </p:cNvSpPr>
          <p:nvPr>
            <p:ph type="sldNum" sz="quarter" idx="12"/>
          </p:nvPr>
        </p:nvSpPr>
        <p:spPr/>
        <p:txBody>
          <a:bodyPr/>
          <a:lstStyle/>
          <a:p>
            <a:fld id="{12BF698B-1DCA-4F26-8EA9-ADDDBE9CDEA9}" type="slidenum">
              <a:rPr lang="es-ES" smtClean="0"/>
              <a:pPr/>
              <a:t>10</a:t>
            </a:fld>
            <a:endParaRPr lang="es-ES" dirty="0"/>
          </a:p>
        </p:txBody>
      </p:sp>
      <p:grpSp>
        <p:nvGrpSpPr>
          <p:cNvPr id="6" name="Group 2"/>
          <p:cNvGrpSpPr>
            <a:grpSpLocks/>
          </p:cNvGrpSpPr>
          <p:nvPr/>
        </p:nvGrpSpPr>
        <p:grpSpPr bwMode="auto">
          <a:xfrm>
            <a:off x="5357818" y="1428736"/>
            <a:ext cx="3786182" cy="2786082"/>
            <a:chOff x="3827" y="4811"/>
            <a:chExt cx="5142" cy="3568"/>
          </a:xfrm>
        </p:grpSpPr>
        <p:pic>
          <p:nvPicPr>
            <p:cNvPr id="5123" name="Imagen 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7" y="4811"/>
              <a:ext cx="3881" cy="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1"/>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6304" y="6714"/>
              <a:ext cx="2665" cy="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44322798"/>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467600" cy="908720"/>
          </a:xfrm>
        </p:spPr>
        <p:txBody>
          <a:bodyPr>
            <a:normAutofit fontScale="90000"/>
          </a:bodyPr>
          <a:lstStyle/>
          <a:p>
            <a:pPr lvl="0"/>
            <a:r>
              <a:rPr lang="es-ES" sz="4000" dirty="0" smtClean="0">
                <a:solidFill>
                  <a:srgbClr val="00B050"/>
                </a:solidFill>
              </a:rPr>
              <a:t>OBJETIVO GENERAL</a:t>
            </a:r>
            <a:r>
              <a:rPr lang="es-ES" dirty="0" smtClean="0">
                <a:solidFill>
                  <a:srgbClr val="FFC000"/>
                </a:solidFill>
              </a:rPr>
              <a:t>:</a:t>
            </a:r>
            <a:br>
              <a:rPr lang="es-ES" dirty="0" smtClean="0">
                <a:solidFill>
                  <a:srgbClr val="FFC000"/>
                </a:solidFill>
              </a:rPr>
            </a:br>
            <a:endParaRPr lang="es-ES" dirty="0">
              <a:solidFill>
                <a:srgbClr val="FFC000"/>
              </a:solidFill>
            </a:endParaRPr>
          </a:p>
        </p:txBody>
      </p:sp>
      <p:sp>
        <p:nvSpPr>
          <p:cNvPr id="3" name="2 Marcador de contenido"/>
          <p:cNvSpPr>
            <a:spLocks noGrp="1"/>
          </p:cNvSpPr>
          <p:nvPr>
            <p:ph idx="1"/>
          </p:nvPr>
        </p:nvSpPr>
        <p:spPr>
          <a:xfrm>
            <a:off x="17695" y="404664"/>
            <a:ext cx="8964488" cy="1584176"/>
          </a:xfrm>
        </p:spPr>
        <p:txBody>
          <a:bodyPr>
            <a:noAutofit/>
          </a:bodyPr>
          <a:lstStyle/>
          <a:p>
            <a:pPr marL="36576" indent="0">
              <a:buNone/>
            </a:pPr>
            <a:r>
              <a:rPr lang="es-ES" sz="2500" dirty="0" smtClean="0">
                <a:solidFill>
                  <a:schemeClr val="bg1">
                    <a:lumMod val="95000"/>
                    <a:lumOff val="5000"/>
                  </a:schemeClr>
                </a:solidFill>
              </a:rPr>
              <a:t>El objetivo general del modelo de gestión y de calidad es de  proveer de un sistema integral para el manejo de residuos sólidos peligrosos y hospitalarios, que tienda a minimizar los riesgos en la salud pública y el medio ambiente.</a:t>
            </a:r>
          </a:p>
        </p:txBody>
      </p:sp>
      <p:sp>
        <p:nvSpPr>
          <p:cNvPr id="5" name="4 Marcador de número de diapositiva"/>
          <p:cNvSpPr>
            <a:spLocks noGrp="1"/>
          </p:cNvSpPr>
          <p:nvPr>
            <p:ph type="sldNum" sz="quarter" idx="12"/>
          </p:nvPr>
        </p:nvSpPr>
        <p:spPr/>
        <p:txBody>
          <a:bodyPr/>
          <a:lstStyle/>
          <a:p>
            <a:fld id="{6AA7FFBE-5E24-405A-937E-106FE1253BD4}" type="slidenum">
              <a:rPr lang="es-ES" smtClean="0"/>
              <a:pPr/>
              <a:t>11</a:t>
            </a:fld>
            <a:endParaRPr lang="es-ES" dirty="0"/>
          </a:p>
        </p:txBody>
      </p:sp>
      <p:sp>
        <p:nvSpPr>
          <p:cNvPr id="4" name="3 Marcador de pie de página"/>
          <p:cNvSpPr>
            <a:spLocks noGrp="1"/>
          </p:cNvSpPr>
          <p:nvPr>
            <p:ph type="ftr" sz="quarter" idx="11"/>
          </p:nvPr>
        </p:nvSpPr>
        <p:spPr/>
        <p:txBody>
          <a:bodyPr/>
          <a:lstStyle/>
          <a:p>
            <a:r>
              <a:rPr lang="es-ES" dirty="0" smtClean="0"/>
              <a:t>MSGA - P1 - JLSP – JUL12 - MGCRSPH</a:t>
            </a:r>
            <a:endParaRPr lang="es-ES" dirty="0"/>
          </a:p>
        </p:txBody>
      </p:sp>
      <p:sp>
        <p:nvSpPr>
          <p:cNvPr id="9" name="2 Marcador de contenido"/>
          <p:cNvSpPr txBox="1">
            <a:spLocks/>
          </p:cNvSpPr>
          <p:nvPr/>
        </p:nvSpPr>
        <p:spPr>
          <a:xfrm>
            <a:off x="107504" y="2443200"/>
            <a:ext cx="6552728" cy="4514192"/>
          </a:xfrm>
          <a:prstGeom prst="rect">
            <a:avLst/>
          </a:prstGeom>
        </p:spPr>
        <p:txBody>
          <a:bodyPr vert="horz">
            <a:normAutofit lnSpcReduction="1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s-ES" sz="2400" dirty="0" smtClean="0">
                <a:solidFill>
                  <a:schemeClr val="bg1"/>
                </a:solidFill>
              </a:rPr>
              <a:t>Elaborar un diagnostico en base a la identificación de los procesos.</a:t>
            </a:r>
            <a:endParaRPr lang="es-EC" sz="2400" dirty="0" smtClean="0">
              <a:solidFill>
                <a:schemeClr val="bg1"/>
              </a:solidFill>
            </a:endParaRPr>
          </a:p>
          <a:p>
            <a:r>
              <a:rPr lang="es-ES" sz="2400" dirty="0" smtClean="0">
                <a:solidFill>
                  <a:schemeClr val="bg1"/>
                </a:solidFill>
              </a:rPr>
              <a:t>Diseñar indicadores de gestión y calidad los cuales serán cuantificables de forma espacial y temporal.</a:t>
            </a:r>
            <a:endParaRPr lang="es-EC" sz="2400" dirty="0" smtClean="0">
              <a:solidFill>
                <a:schemeClr val="bg1"/>
              </a:solidFill>
            </a:endParaRPr>
          </a:p>
          <a:p>
            <a:r>
              <a:rPr lang="es-ES" sz="2400" dirty="0" smtClean="0">
                <a:solidFill>
                  <a:schemeClr val="bg1"/>
                </a:solidFill>
              </a:rPr>
              <a:t>Desarrollar un análisis multicriterio de las probables líneas de acción que incluye la fase operativa, económica, financiera y legal.</a:t>
            </a:r>
          </a:p>
          <a:p>
            <a:r>
              <a:rPr lang="es-ES" sz="2400" dirty="0" smtClean="0">
                <a:solidFill>
                  <a:schemeClr val="bg1"/>
                </a:solidFill>
              </a:rPr>
              <a:t>Estructurar un Modelo de Gestión y de calidad contrastado con la normativa ambiental</a:t>
            </a:r>
            <a:endParaRPr lang="es-ES" sz="2000" dirty="0">
              <a:solidFill>
                <a:schemeClr val="bg1"/>
              </a:solidFill>
            </a:endParaRPr>
          </a:p>
        </p:txBody>
      </p:sp>
      <p:sp>
        <p:nvSpPr>
          <p:cNvPr id="10" name="1 Título"/>
          <p:cNvSpPr txBox="1">
            <a:spLocks/>
          </p:cNvSpPr>
          <p:nvPr/>
        </p:nvSpPr>
        <p:spPr>
          <a:xfrm>
            <a:off x="248188" y="1988840"/>
            <a:ext cx="7467600" cy="908720"/>
          </a:xfrm>
          <a:prstGeom prst="rect">
            <a:avLst/>
          </a:prstGeom>
        </p:spPr>
        <p:txBody>
          <a:bodyPr vert="horz" lIns="45720" rIns="45720" anchor="ctr">
            <a:normAutofit fontScale="67500" lnSpcReduction="20000"/>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s-ES" sz="4000" dirty="0" smtClean="0">
                <a:solidFill>
                  <a:srgbClr val="00B050"/>
                </a:solidFill>
              </a:rPr>
              <a:t>OBJETIVOS ESPECÍFICOS</a:t>
            </a:r>
            <a:r>
              <a:rPr lang="es-ES" dirty="0" smtClean="0">
                <a:solidFill>
                  <a:srgbClr val="FFC000"/>
                </a:solidFill>
              </a:rPr>
              <a:t>:</a:t>
            </a:r>
            <a:br>
              <a:rPr lang="es-ES" dirty="0" smtClean="0">
                <a:solidFill>
                  <a:srgbClr val="FFC000"/>
                </a:solidFill>
              </a:rPr>
            </a:br>
            <a:endParaRPr lang="es-ES" dirty="0">
              <a:solidFill>
                <a:srgbClr val="FFC000"/>
              </a:solidFill>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5" y="1988840"/>
            <a:ext cx="2976331" cy="2232248"/>
          </a:xfrm>
          <a:prstGeom prst="rect">
            <a:avLst/>
          </a:prstGeom>
        </p:spPr>
      </p:pic>
    </p:spTree>
    <p:extLst>
      <p:ext uri="{BB962C8B-B14F-4D97-AF65-F5344CB8AC3E}">
        <p14:creationId xmlns:p14="http://schemas.microsoft.com/office/powerpoint/2010/main" val="1545865142"/>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blinds(horizontal)">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blinds(horizontal)">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blinds(horizontal)">
                                      <p:cBhvr>
                                        <p:cTn id="33" dur="500"/>
                                        <p:tgtEl>
                                          <p:spTgt spid="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blinds(horizontal)">
                                      <p:cBhvr>
                                        <p:cTn id="38" dur="500"/>
                                        <p:tgtEl>
                                          <p:spTgt spid="9">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build="p"/>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2071670" y="714356"/>
            <a:ext cx="7072330" cy="6143644"/>
          </a:xfrm>
          <a:noFill/>
          <a:ln/>
        </p:spPr>
        <p:txBody>
          <a:bodyPr>
            <a:noAutofit/>
          </a:bodyPr>
          <a:lstStyle/>
          <a:p>
            <a:r>
              <a:rPr lang="es-ES" sz="2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a:t>
            </a:r>
            <a:r>
              <a:rPr lang="es-ES" sz="2000" dirty="0" err="1">
                <a:solidFill>
                  <a:srgbClr val="002060"/>
                </a:solidFill>
              </a:rPr>
              <a:t>Proce</a:t>
            </a:r>
            <a:r>
              <a:rPr lang="es-EC" sz="2000" dirty="0">
                <a:solidFill>
                  <a:srgbClr val="002060"/>
                </a:solidFill>
              </a:rPr>
              <a:t>sos</a:t>
            </a:r>
            <a:r>
              <a:rPr lang="es-EC" sz="2000" dirty="0">
                <a:solidFill>
                  <a:srgbClr val="002060"/>
                </a:solidFill>
              </a:rPr>
              <a:t> </a:t>
            </a:r>
            <a:r>
              <a:rPr lang="es-EC" sz="2000" dirty="0" smtClean="0">
                <a:solidFill>
                  <a:srgbClr val="002060"/>
                </a:solidFill>
              </a:rPr>
              <a:t>basados en planificación para manejar impactos, es un caso diferente y no existe un procedimiento absoluto para su cuantificación.</a:t>
            </a:r>
            <a:br>
              <a:rPr lang="es-EC" sz="2000" dirty="0" smtClean="0">
                <a:solidFill>
                  <a:srgbClr val="002060"/>
                </a:solidFill>
              </a:rPr>
            </a:br>
            <a:r>
              <a:rPr lang="es-EC" sz="2000" dirty="0" smtClean="0">
                <a:solidFill>
                  <a:srgbClr val="002060"/>
                </a:solidFill>
              </a:rPr>
              <a:t>-  Diversidad de metodologías de evaluación y planeación sean estas técnicas cuantitativas, cualitativas, comparativas o de multicriterio. </a:t>
            </a:r>
            <a:br>
              <a:rPr lang="es-EC" sz="2000" dirty="0" smtClean="0">
                <a:solidFill>
                  <a:srgbClr val="002060"/>
                </a:solidFill>
              </a:rPr>
            </a:br>
            <a:r>
              <a:rPr lang="es-EC" sz="2000" dirty="0" smtClean="0">
                <a:solidFill>
                  <a:srgbClr val="002060"/>
                </a:solidFill>
              </a:rPr>
              <a:t>- EMMAICJ – EP: empresa relativamente nueva (4 años) aún no se cuenta con bases de datos ajustadas sobre todo en este tema que también para la empresa viene siendo novedoso.  </a:t>
            </a:r>
            <a:br>
              <a:rPr lang="es-EC" sz="2000" dirty="0" smtClean="0">
                <a:solidFill>
                  <a:srgbClr val="002060"/>
                </a:solidFill>
              </a:rPr>
            </a:br>
            <a:r>
              <a:rPr lang="es-EC" sz="2000" dirty="0" smtClean="0">
                <a:solidFill>
                  <a:srgbClr val="002060"/>
                </a:solidFill>
              </a:rPr>
              <a:t>A nivel nacional la experiencia en este manejo es poca tanto en generadores como en gestores.</a:t>
            </a:r>
            <a:r>
              <a:rPr lang="es-ES" sz="2000" dirty="0" smtClean="0">
                <a:solidFill>
                  <a:srgbClr val="002060"/>
                </a:solidFill>
              </a:rPr>
              <a:t/>
            </a:r>
            <a:br>
              <a:rPr lang="es-ES" sz="2000" dirty="0" smtClean="0">
                <a:solidFill>
                  <a:srgbClr val="002060"/>
                </a:solidFill>
              </a:rPr>
            </a:br>
            <a:r>
              <a:rPr lang="es-ES" sz="2000" dirty="0" smtClean="0">
                <a:solidFill>
                  <a:srgbClr val="002060"/>
                </a:solidFill>
              </a:rPr>
              <a:t>- Se hace d</a:t>
            </a:r>
            <a:r>
              <a:rPr lang="es-EC" sz="2000" dirty="0" smtClean="0">
                <a:solidFill>
                  <a:srgbClr val="002060"/>
                </a:solidFill>
              </a:rPr>
              <a:t>ifícil generar nuevos procesos si no se cuenta con experiencias similares, </a:t>
            </a:r>
            <a:br>
              <a:rPr lang="es-EC" sz="2000" dirty="0" smtClean="0">
                <a:solidFill>
                  <a:srgbClr val="002060"/>
                </a:solidFill>
              </a:rPr>
            </a:br>
            <a:r>
              <a:rPr lang="es-EC" sz="2000" dirty="0" smtClean="0">
                <a:solidFill>
                  <a:srgbClr val="002060"/>
                </a:solidFill>
              </a:rPr>
              <a:t>- Las tecnologías se seleccionan de acuerdo a la cantidad de residuos que se puedan recolectar.  Con cantones pequeños la generación no justifica la compra de tecnología de punta.  </a:t>
            </a:r>
            <a:br>
              <a:rPr lang="es-EC" sz="2000" dirty="0" smtClean="0">
                <a:solidFill>
                  <a:srgbClr val="002060"/>
                </a:solidFill>
              </a:rPr>
            </a:br>
            <a:r>
              <a:rPr lang="es-EC" sz="2000" dirty="0" smtClean="0">
                <a:solidFill>
                  <a:srgbClr val="002060"/>
                </a:solidFill>
              </a:rPr>
              <a:t>- El factor tiempo ha afectado la consecución de los objetivos puesto que entre las múltiples actividades se ha sumado esta responsabilidad.</a:t>
            </a:r>
            <a:r>
              <a:rPr lang="es-ES" sz="2000" dirty="0" smtClean="0">
                <a:solidFill>
                  <a:srgbClr val="00B050"/>
                </a:solidFill>
              </a:rPr>
              <a:t/>
            </a:r>
            <a:br>
              <a:rPr lang="es-ES" sz="2000" dirty="0" smtClean="0">
                <a:solidFill>
                  <a:srgbClr val="00B050"/>
                </a:solidFill>
              </a:rPr>
            </a:br>
            <a:endParaRPr lang="es-ES" sz="2000"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
        <p:nvSpPr>
          <p:cNvPr id="4" name="Rectangle 10"/>
          <p:cNvSpPr>
            <a:spLocks noChangeArrowheads="1"/>
          </p:cNvSpPr>
          <p:nvPr/>
        </p:nvSpPr>
        <p:spPr bwMode="auto">
          <a:xfrm>
            <a:off x="2143108" y="0"/>
            <a:ext cx="4929222" cy="57148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r>
              <a:rPr lang="es-ES" sz="240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LIMITACIONES DEL ESTUDIO:</a:t>
            </a:r>
            <a:r>
              <a:rPr lang="es-E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s-E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5 Imagen" descr="100_1190.JPG"/>
          <p:cNvPicPr>
            <a:picLocks noChangeAspect="1"/>
          </p:cNvPicPr>
          <p:nvPr/>
        </p:nvPicPr>
        <p:blipFill>
          <a:blip r:embed="rId2" cstate="print"/>
          <a:stretch>
            <a:fillRect/>
          </a:stretch>
        </p:blipFill>
        <p:spPr>
          <a:xfrm>
            <a:off x="0" y="1000108"/>
            <a:ext cx="2095514" cy="1571636"/>
          </a:xfrm>
          <a:prstGeom prst="rect">
            <a:avLst/>
          </a:prstGeom>
        </p:spPr>
      </p:pic>
      <p:pic>
        <p:nvPicPr>
          <p:cNvPr id="8" name="7 Imagen" descr="DSC00739.JPG"/>
          <p:cNvPicPr>
            <a:picLocks noChangeAspect="1"/>
          </p:cNvPicPr>
          <p:nvPr/>
        </p:nvPicPr>
        <p:blipFill>
          <a:blip r:embed="rId3" cstate="print"/>
          <a:stretch>
            <a:fillRect/>
          </a:stretch>
        </p:blipFill>
        <p:spPr>
          <a:xfrm>
            <a:off x="0" y="4071942"/>
            <a:ext cx="2000233" cy="1126056"/>
          </a:xfrm>
          <a:prstGeom prst="rect">
            <a:avLst/>
          </a:prstGeom>
        </p:spPr>
      </p:pic>
    </p:spTree>
    <p:extLst>
      <p:ext uri="{BB962C8B-B14F-4D97-AF65-F5344CB8AC3E}">
        <p14:creationId xmlns:p14="http://schemas.microsoft.com/office/powerpoint/2010/main" val="2784455518"/>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124"/>
                                        </p:tgtEl>
                                        <p:attrNameLst>
                                          <p:attrName>style.visibility</p:attrName>
                                        </p:attrNameLst>
                                      </p:cBhvr>
                                      <p:to>
                                        <p:strVal val="visible"/>
                                      </p:to>
                                    </p:set>
                                    <p:animEffect transition="in" filter="blinds(horizontal)">
                                      <p:cBhvr>
                                        <p:cTn id="18" dur="500"/>
                                        <p:tgtEl>
                                          <p:spTgt spid="512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Text Box 10"/>
          <p:cNvSpPr txBox="1">
            <a:spLocks noChangeArrowheads="1"/>
          </p:cNvSpPr>
          <p:nvPr/>
        </p:nvSpPr>
        <p:spPr bwMode="auto">
          <a:xfrm>
            <a:off x="190878" y="328434"/>
            <a:ext cx="287338" cy="6124754"/>
          </a:xfrm>
          <a:prstGeom prst="rect">
            <a:avLst/>
          </a:prstGeom>
          <a:noFill/>
          <a:ln w="9525">
            <a:noFill/>
            <a:miter lim="800000"/>
            <a:headEnd/>
            <a:tailEnd/>
          </a:ln>
          <a:effectLst/>
        </p:spPr>
        <p:txBody>
          <a:bodyPr>
            <a:spAutoFit/>
          </a:bodyPr>
          <a:lstStyle/>
          <a:p>
            <a:r>
              <a:rPr lang="es-ES" sz="2800" b="1" dirty="0" smtClean="0">
                <a:solidFill>
                  <a:srgbClr val="C00000"/>
                </a:solidFill>
              </a:rPr>
              <a:t>PORQUÈ </a:t>
            </a:r>
            <a:endParaRPr lang="es-ES" sz="2800" b="1" dirty="0" smtClean="0">
              <a:solidFill>
                <a:srgbClr val="C00000"/>
              </a:solidFill>
            </a:endParaRPr>
          </a:p>
          <a:p>
            <a:endParaRPr lang="es-ES" sz="2800" b="1" dirty="0">
              <a:solidFill>
                <a:srgbClr val="C00000"/>
              </a:solidFill>
            </a:endParaRPr>
          </a:p>
          <a:p>
            <a:r>
              <a:rPr lang="es-ES" sz="2800" b="1" dirty="0" smtClean="0">
                <a:solidFill>
                  <a:srgbClr val="C00000"/>
                </a:solidFill>
              </a:rPr>
              <a:t>DEL </a:t>
            </a:r>
          </a:p>
          <a:p>
            <a:endParaRPr lang="es-ES" sz="2800" b="1" dirty="0">
              <a:solidFill>
                <a:srgbClr val="C00000"/>
              </a:solidFill>
            </a:endParaRPr>
          </a:p>
          <a:p>
            <a:r>
              <a:rPr lang="es-ES" sz="2800" b="1" dirty="0" smtClean="0">
                <a:solidFill>
                  <a:srgbClr val="C00000"/>
                </a:solidFill>
              </a:rPr>
              <a:t>MGC </a:t>
            </a:r>
            <a:endParaRPr lang="es-ES" sz="2800" b="1" dirty="0">
              <a:solidFill>
                <a:srgbClr val="C00000"/>
              </a:solidFill>
            </a:endParaRPr>
          </a:p>
        </p:txBody>
      </p:sp>
      <p:sp>
        <p:nvSpPr>
          <p:cNvPr id="6155" name="AutoShape 11"/>
          <p:cNvSpPr>
            <a:spLocks/>
          </p:cNvSpPr>
          <p:nvPr/>
        </p:nvSpPr>
        <p:spPr bwMode="auto">
          <a:xfrm>
            <a:off x="683568" y="60692"/>
            <a:ext cx="432048" cy="6392496"/>
          </a:xfrm>
          <a:prstGeom prst="leftBrace">
            <a:avLst>
              <a:gd name="adj1" fmla="val 144107"/>
              <a:gd name="adj2" fmla="val 50000"/>
            </a:avLst>
          </a:prstGeom>
          <a:noFill/>
          <a:ln w="28575">
            <a:solidFill>
              <a:srgbClr val="0000FF"/>
            </a:solidFill>
            <a:round/>
            <a:headEnd/>
            <a:tailEnd/>
          </a:ln>
          <a:effectLst/>
        </p:spPr>
        <p:txBody>
          <a:bodyPr wrap="none" anchor="ctr"/>
          <a:lstStyle/>
          <a:p>
            <a:endParaRPr lang="es-EC" dirty="0"/>
          </a:p>
        </p:txBody>
      </p:sp>
      <p:sp>
        <p:nvSpPr>
          <p:cNvPr id="6176" name="Text Box 32"/>
          <p:cNvSpPr txBox="1">
            <a:spLocks noChangeArrowheads="1"/>
          </p:cNvSpPr>
          <p:nvPr/>
        </p:nvSpPr>
        <p:spPr bwMode="auto">
          <a:xfrm>
            <a:off x="1115616" y="60692"/>
            <a:ext cx="7920880" cy="6555641"/>
          </a:xfrm>
          <a:prstGeom prst="rect">
            <a:avLst/>
          </a:prstGeom>
          <a:noFill/>
          <a:ln w="9525">
            <a:noFill/>
            <a:miter lim="800000"/>
            <a:headEnd/>
            <a:tailEnd/>
          </a:ln>
          <a:effectLst/>
        </p:spPr>
        <p:txBody>
          <a:bodyPr wrap="square">
            <a:spAutoFit/>
          </a:bodyPr>
          <a:lstStyle/>
          <a:p>
            <a:pPr marL="342900" lvl="0" indent="-342900">
              <a:buFont typeface="Arial" pitchFamily="34" charset="0"/>
              <a:buChar char="•"/>
            </a:pPr>
            <a:r>
              <a:rPr lang="es-ES" sz="2000" dirty="0">
                <a:solidFill>
                  <a:srgbClr val="002060"/>
                </a:solidFill>
              </a:rPr>
              <a:t>Fortalecer la construcción de </a:t>
            </a:r>
            <a:r>
              <a:rPr lang="es-ES" sz="2000" dirty="0" smtClean="0">
                <a:solidFill>
                  <a:srgbClr val="002060"/>
                </a:solidFill>
              </a:rPr>
              <a:t>indicadores.</a:t>
            </a:r>
            <a:endParaRPr lang="es-ES" sz="2000" dirty="0">
              <a:solidFill>
                <a:srgbClr val="002060"/>
              </a:solidFill>
            </a:endParaRPr>
          </a:p>
          <a:p>
            <a:pPr marL="342900" lvl="0" indent="-342900">
              <a:buFont typeface="Arial" pitchFamily="34" charset="0"/>
              <a:buChar char="•"/>
            </a:pPr>
            <a:r>
              <a:rPr lang="es-ES" sz="2000" dirty="0" smtClean="0">
                <a:solidFill>
                  <a:srgbClr val="002060"/>
                </a:solidFill>
              </a:rPr>
              <a:t>Describir </a:t>
            </a:r>
            <a:r>
              <a:rPr lang="es-ES" sz="2000" dirty="0">
                <a:solidFill>
                  <a:srgbClr val="002060"/>
                </a:solidFill>
              </a:rPr>
              <a:t>alternativas para los procesos de capacitación en el gestor y los generadores.</a:t>
            </a:r>
          </a:p>
          <a:p>
            <a:pPr marL="342900" lvl="0" indent="-342900">
              <a:buFont typeface="Arial" pitchFamily="34" charset="0"/>
              <a:buChar char="•"/>
            </a:pPr>
            <a:r>
              <a:rPr lang="es-ES" sz="2000" dirty="0" smtClean="0">
                <a:solidFill>
                  <a:srgbClr val="002060"/>
                </a:solidFill>
              </a:rPr>
              <a:t>Formar </a:t>
            </a:r>
            <a:r>
              <a:rPr lang="es-ES" sz="2000" dirty="0">
                <a:solidFill>
                  <a:srgbClr val="002060"/>
                </a:solidFill>
              </a:rPr>
              <a:t>un horizonte hasta donde queremos llegar puesto que se </a:t>
            </a:r>
            <a:r>
              <a:rPr lang="es-ES" sz="2000" dirty="0" smtClean="0">
                <a:solidFill>
                  <a:srgbClr val="002060"/>
                </a:solidFill>
              </a:rPr>
              <a:t>puede </a:t>
            </a:r>
            <a:r>
              <a:rPr lang="es-ES" sz="2000" dirty="0">
                <a:solidFill>
                  <a:srgbClr val="002060"/>
                </a:solidFill>
              </a:rPr>
              <a:t>volver simplemente la implementación de actividades sin un diagrama que seguir.</a:t>
            </a:r>
          </a:p>
          <a:p>
            <a:pPr marL="342900" lvl="0" indent="-342900">
              <a:buFont typeface="Arial" pitchFamily="34" charset="0"/>
              <a:buChar char="•"/>
            </a:pPr>
            <a:r>
              <a:rPr lang="es-ES" sz="2000" dirty="0" smtClean="0">
                <a:solidFill>
                  <a:srgbClr val="002060"/>
                </a:solidFill>
              </a:rPr>
              <a:t>El </a:t>
            </a:r>
            <a:r>
              <a:rPr lang="es-ES" sz="2000" dirty="0">
                <a:solidFill>
                  <a:srgbClr val="002060"/>
                </a:solidFill>
              </a:rPr>
              <a:t>presente estudio se enmarca dentro del Plan Operativo Anual, Plan Estratégico Institucional de la EMMAICJ – EP, dentro de los Planes de Desarrollo Cantonal de: Girón, Santa Isabel, Nabòn y San Fernando y sobre todo dentro del Plan Nacional para el Buen Vivir.</a:t>
            </a:r>
          </a:p>
          <a:p>
            <a:pPr marL="342900" lvl="0" indent="-342900">
              <a:buFont typeface="Arial" pitchFamily="34" charset="0"/>
              <a:buChar char="•"/>
            </a:pPr>
            <a:r>
              <a:rPr lang="es-ES" sz="2000" dirty="0" smtClean="0">
                <a:solidFill>
                  <a:srgbClr val="002060"/>
                </a:solidFill>
              </a:rPr>
              <a:t>Generar </a:t>
            </a:r>
            <a:r>
              <a:rPr lang="es-ES" sz="2000" dirty="0">
                <a:solidFill>
                  <a:srgbClr val="002060"/>
                </a:solidFill>
              </a:rPr>
              <a:t>evaluación de auditoria de los proceso ya que esta no se ha </a:t>
            </a:r>
            <a:r>
              <a:rPr lang="es-ES" sz="2000" dirty="0" smtClean="0">
                <a:solidFill>
                  <a:srgbClr val="002060"/>
                </a:solidFill>
              </a:rPr>
              <a:t>evidenciado. </a:t>
            </a:r>
          </a:p>
          <a:p>
            <a:pPr marL="342900" indent="-342900">
              <a:buFont typeface="Arial" pitchFamily="34" charset="0"/>
              <a:buChar char="•"/>
            </a:pPr>
            <a:r>
              <a:rPr lang="es-EC" sz="2000" dirty="0" smtClean="0">
                <a:solidFill>
                  <a:srgbClr val="002060"/>
                </a:solidFill>
              </a:rPr>
              <a:t>Ausencia de </a:t>
            </a:r>
            <a:r>
              <a:rPr lang="es-EC" sz="2000" dirty="0">
                <a:solidFill>
                  <a:srgbClr val="002060"/>
                </a:solidFill>
              </a:rPr>
              <a:t>un reglamento específico para el manejo de residuo sólidos peligrosos y hospitalarios y falta de normas técnicas.</a:t>
            </a:r>
            <a:endParaRPr lang="es-ES" sz="2000" dirty="0">
              <a:solidFill>
                <a:srgbClr val="002060"/>
              </a:solidFill>
            </a:endParaRPr>
          </a:p>
          <a:p>
            <a:pPr marL="342900" indent="-342900">
              <a:buFont typeface="Arial" pitchFamily="34" charset="0"/>
              <a:buChar char="•"/>
            </a:pPr>
            <a:r>
              <a:rPr lang="es-EC" sz="2000" dirty="0">
                <a:solidFill>
                  <a:srgbClr val="002060"/>
                </a:solidFill>
              </a:rPr>
              <a:t>Inexistencia de un documento que respalde el modelo de gestión: </a:t>
            </a:r>
            <a:r>
              <a:rPr lang="es-ES" sz="2000" dirty="0">
                <a:solidFill>
                  <a:srgbClr val="002060"/>
                </a:solidFill>
              </a:rPr>
              <a:t>No se evidencia registros, ni documentos de los controladores y menos procedimientos correctamente documentos al respecto del manejo.</a:t>
            </a:r>
          </a:p>
          <a:p>
            <a:pPr marL="342900" lvl="0" indent="-342900">
              <a:buFont typeface="Arial" pitchFamily="34" charset="0"/>
              <a:buChar char="•"/>
            </a:pPr>
            <a:endParaRPr lang="es-ES" sz="2000" dirty="0" smtClean="0">
              <a:solidFill>
                <a:srgbClr val="002060"/>
              </a:solidFill>
            </a:endParaRPr>
          </a:p>
          <a:p>
            <a:pPr lvl="0"/>
            <a:endParaRPr lang="es-ES" sz="2000" dirty="0">
              <a:solidFill>
                <a:srgbClr val="002060"/>
              </a:solidFill>
            </a:endParaRPr>
          </a:p>
        </p:txBody>
      </p:sp>
    </p:spTree>
    <p:extLst>
      <p:ext uri="{BB962C8B-B14F-4D97-AF65-F5344CB8AC3E}">
        <p14:creationId xmlns:p14="http://schemas.microsoft.com/office/powerpoint/2010/main" val="245876337"/>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154"/>
                                        </p:tgtEl>
                                        <p:attrNameLst>
                                          <p:attrName>style.visibility</p:attrName>
                                        </p:attrNameLst>
                                      </p:cBhvr>
                                      <p:to>
                                        <p:strVal val="visible"/>
                                      </p:to>
                                    </p:set>
                                    <p:animEffect transition="in" filter="randombar(horizontal)">
                                      <p:cBhvr>
                                        <p:cTn id="7" dur="500"/>
                                        <p:tgtEl>
                                          <p:spTgt spid="615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155"/>
                                        </p:tgtEl>
                                        <p:attrNameLst>
                                          <p:attrName>style.visibility</p:attrName>
                                        </p:attrNameLst>
                                      </p:cBhvr>
                                      <p:to>
                                        <p:strVal val="visible"/>
                                      </p:to>
                                    </p:set>
                                    <p:anim calcmode="lin" valueType="num">
                                      <p:cBhvr>
                                        <p:cTn id="12" dur="1000" fill="hold"/>
                                        <p:tgtEl>
                                          <p:spTgt spid="6155"/>
                                        </p:tgtEl>
                                        <p:attrNameLst>
                                          <p:attrName>ppt_w</p:attrName>
                                        </p:attrNameLst>
                                      </p:cBhvr>
                                      <p:tavLst>
                                        <p:tav tm="0">
                                          <p:val>
                                            <p:fltVal val="0"/>
                                          </p:val>
                                        </p:tav>
                                        <p:tav tm="100000">
                                          <p:val>
                                            <p:strVal val="#ppt_w"/>
                                          </p:val>
                                        </p:tav>
                                      </p:tavLst>
                                    </p:anim>
                                    <p:anim calcmode="lin" valueType="num">
                                      <p:cBhvr>
                                        <p:cTn id="13" dur="1000" fill="hold"/>
                                        <p:tgtEl>
                                          <p:spTgt spid="6155"/>
                                        </p:tgtEl>
                                        <p:attrNameLst>
                                          <p:attrName>ppt_h</p:attrName>
                                        </p:attrNameLst>
                                      </p:cBhvr>
                                      <p:tavLst>
                                        <p:tav tm="0">
                                          <p:val>
                                            <p:fltVal val="0"/>
                                          </p:val>
                                        </p:tav>
                                        <p:tav tm="100000">
                                          <p:val>
                                            <p:strVal val="#ppt_h"/>
                                          </p:val>
                                        </p:tav>
                                      </p:tavLst>
                                    </p:anim>
                                    <p:anim calcmode="lin" valueType="num">
                                      <p:cBhvr>
                                        <p:cTn id="14" dur="1000" fill="hold"/>
                                        <p:tgtEl>
                                          <p:spTgt spid="6155"/>
                                        </p:tgtEl>
                                        <p:attrNameLst>
                                          <p:attrName>style.rotation</p:attrName>
                                        </p:attrNameLst>
                                      </p:cBhvr>
                                      <p:tavLst>
                                        <p:tav tm="0">
                                          <p:val>
                                            <p:fltVal val="90"/>
                                          </p:val>
                                        </p:tav>
                                        <p:tav tm="100000">
                                          <p:val>
                                            <p:fltVal val="0"/>
                                          </p:val>
                                        </p:tav>
                                      </p:tavLst>
                                    </p:anim>
                                    <p:animEffect transition="in" filter="fade">
                                      <p:cBhvr>
                                        <p:cTn id="15" dur="1000"/>
                                        <p:tgtEl>
                                          <p:spTgt spid="615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176"/>
                                        </p:tgtEl>
                                        <p:attrNameLst>
                                          <p:attrName>style.visibility</p:attrName>
                                        </p:attrNameLst>
                                      </p:cBhvr>
                                      <p:to>
                                        <p:strVal val="visible"/>
                                      </p:to>
                                    </p:set>
                                    <p:anim calcmode="lin" valueType="num">
                                      <p:cBhvr>
                                        <p:cTn id="20" dur="500" fill="hold"/>
                                        <p:tgtEl>
                                          <p:spTgt spid="6176"/>
                                        </p:tgtEl>
                                        <p:attrNameLst>
                                          <p:attrName>ppt_w</p:attrName>
                                        </p:attrNameLst>
                                      </p:cBhvr>
                                      <p:tavLst>
                                        <p:tav tm="0">
                                          <p:val>
                                            <p:fltVal val="0"/>
                                          </p:val>
                                        </p:tav>
                                        <p:tav tm="100000">
                                          <p:val>
                                            <p:strVal val="#ppt_w"/>
                                          </p:val>
                                        </p:tav>
                                      </p:tavLst>
                                    </p:anim>
                                    <p:anim calcmode="lin" valueType="num">
                                      <p:cBhvr>
                                        <p:cTn id="21" dur="500" fill="hold"/>
                                        <p:tgtEl>
                                          <p:spTgt spid="6176"/>
                                        </p:tgtEl>
                                        <p:attrNameLst>
                                          <p:attrName>ppt_h</p:attrName>
                                        </p:attrNameLst>
                                      </p:cBhvr>
                                      <p:tavLst>
                                        <p:tav tm="0">
                                          <p:val>
                                            <p:fltVal val="0"/>
                                          </p:val>
                                        </p:tav>
                                        <p:tav tm="100000">
                                          <p:val>
                                            <p:strVal val="#ppt_h"/>
                                          </p:val>
                                        </p:tav>
                                      </p:tavLst>
                                    </p:anim>
                                    <p:animEffect transition="in" filter="fade">
                                      <p:cBhvr>
                                        <p:cTn id="22" dur="500"/>
                                        <p:tgtEl>
                                          <p:spTgt spid="617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6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p:bldP spid="6155" grpId="0" animBg="1"/>
      <p:bldP spid="6176" grpId="0"/>
      <p:bldP spid="617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6632"/>
            <a:ext cx="9144000" cy="6427044"/>
          </a:xfrm>
        </p:spPr>
        <p:txBody>
          <a:bodyPr>
            <a:normAutofit fontScale="77500" lnSpcReduction="20000"/>
          </a:bodyPr>
          <a:lstStyle/>
          <a:p>
            <a:pPr lvl="1">
              <a:buNone/>
            </a:pPr>
            <a:r>
              <a:rPr lang="es-ES" sz="3400" b="1" dirty="0" smtClean="0">
                <a:solidFill>
                  <a:srgbClr val="00B050"/>
                </a:solidFill>
              </a:rPr>
              <a:t>Fundamentos del estudio:</a:t>
            </a:r>
          </a:p>
          <a:p>
            <a:pPr>
              <a:buNone/>
            </a:pPr>
            <a:r>
              <a:rPr lang="es-EC" dirty="0" smtClean="0"/>
              <a:t>- </a:t>
            </a:r>
            <a:r>
              <a:rPr lang="es-EC" sz="2900" dirty="0" smtClean="0">
                <a:solidFill>
                  <a:srgbClr val="7030A0"/>
                </a:solidFill>
              </a:rPr>
              <a:t>La </a:t>
            </a:r>
            <a:r>
              <a:rPr lang="es-EC" sz="2900" dirty="0">
                <a:solidFill>
                  <a:srgbClr val="7030A0"/>
                </a:solidFill>
              </a:rPr>
              <a:t>clasificación de los </a:t>
            </a:r>
            <a:r>
              <a:rPr lang="es-EC" sz="2900" i="1" dirty="0">
                <a:solidFill>
                  <a:srgbClr val="7030A0"/>
                </a:solidFill>
              </a:rPr>
              <a:t>residuos sólidos hospitalarios</a:t>
            </a:r>
            <a:r>
              <a:rPr lang="es-EC" sz="2900" dirty="0">
                <a:solidFill>
                  <a:srgbClr val="7030A0"/>
                </a:solidFill>
              </a:rPr>
              <a:t> se debe exigir y promover en todas las instituciones prestadoras de servicios de salud. Es importante crear una conciencia tanto al generador de los desechos como al recolector, si no se hace una eliminación correcta se pone en riesgo no solo la vida de los seres humanos si no también del medio ambiente que lo rodea. </a:t>
            </a:r>
            <a:endParaRPr lang="es-MX" sz="2900" dirty="0" smtClean="0">
              <a:solidFill>
                <a:srgbClr val="7030A0"/>
              </a:solidFill>
            </a:endParaRPr>
          </a:p>
          <a:p>
            <a:r>
              <a:rPr lang="es-MX" sz="2900" dirty="0" smtClean="0">
                <a:solidFill>
                  <a:srgbClr val="7030A0"/>
                </a:solidFill>
              </a:rPr>
              <a:t>Responsabilidad en el marco de la: </a:t>
            </a:r>
          </a:p>
          <a:p>
            <a:pPr lvl="1"/>
            <a:r>
              <a:rPr lang="es-MX" sz="2900" dirty="0" smtClean="0"/>
              <a:t>Ley </a:t>
            </a:r>
            <a:r>
              <a:rPr lang="es-MX" sz="2900" dirty="0" smtClean="0"/>
              <a:t>Orgánica </a:t>
            </a:r>
            <a:r>
              <a:rPr lang="es-MX" sz="2900" dirty="0" smtClean="0"/>
              <a:t>de Salud </a:t>
            </a:r>
            <a:r>
              <a:rPr lang="es-MX" sz="2900" dirty="0" smtClean="0"/>
              <a:t>Pública.</a:t>
            </a:r>
            <a:endParaRPr lang="es-MX" sz="2900" dirty="0" smtClean="0"/>
          </a:p>
          <a:p>
            <a:pPr lvl="1"/>
            <a:r>
              <a:rPr lang="es-MX" sz="2900" dirty="0" smtClean="0"/>
              <a:t>TULAS</a:t>
            </a:r>
            <a:r>
              <a:rPr lang="es-ES" sz="2900" dirty="0" smtClean="0"/>
              <a:t>: </a:t>
            </a:r>
            <a:r>
              <a:rPr lang="es-ES" sz="2900" dirty="0"/>
              <a:t>TÍTULO V: REGLAMENTO PARA LA PREVENCIÓN Y CONTROL DE LA CONTAMINACIÓN POR SUSTANCIAS QUÍMICAS PELIGROSAS, DESECHOS PELIGROSOS Y ESPECIALES DEL LIBRO VI DEL TEXTO UNIFICADO DE LEGISLACIÓN SECUNDARIA DEL MINISTERIO DEL </a:t>
            </a:r>
            <a:r>
              <a:rPr lang="es-ES" sz="2900" dirty="0" smtClean="0"/>
              <a:t>AMBIENTE.</a:t>
            </a:r>
          </a:p>
          <a:p>
            <a:pPr lvl="1"/>
            <a:r>
              <a:rPr lang="es-ES" sz="2900" dirty="0" smtClean="0"/>
              <a:t>Reglamento de manejo de residuos hospitalarios y bioseguridad en los centros del sistema de salud.</a:t>
            </a:r>
          </a:p>
          <a:p>
            <a:pPr lvl="1"/>
            <a:r>
              <a:rPr lang="es-ES" sz="2900" dirty="0" smtClean="0"/>
              <a:t>Ordenanzas: Manejo de residuos sólidos de la EMMAICJ - EP.</a:t>
            </a:r>
            <a:endParaRPr lang="es-MX" sz="2900" dirty="0" smtClean="0"/>
          </a:p>
        </p:txBody>
      </p:sp>
      <p:sp>
        <p:nvSpPr>
          <p:cNvPr id="4" name="3 Marcador de pie de página"/>
          <p:cNvSpPr>
            <a:spLocks noGrp="1"/>
          </p:cNvSpPr>
          <p:nvPr>
            <p:ph type="ftr" sz="quarter" idx="11"/>
          </p:nvPr>
        </p:nvSpPr>
        <p:spPr/>
        <p:txBody>
          <a:bodyPr/>
          <a:lstStyle/>
          <a:p>
            <a:r>
              <a:rPr lang="pt-BR" dirty="0" smtClean="0"/>
              <a:t>MSGA - P1 - JLSP – JUL12 - MGCRSPH</a:t>
            </a:r>
            <a:endParaRPr lang="es-ES" dirty="0"/>
          </a:p>
        </p:txBody>
      </p:sp>
      <p:sp>
        <p:nvSpPr>
          <p:cNvPr id="5" name="4 Marcador de número de diapositiva"/>
          <p:cNvSpPr>
            <a:spLocks noGrp="1"/>
          </p:cNvSpPr>
          <p:nvPr>
            <p:ph type="sldNum" sz="quarter" idx="12"/>
          </p:nvPr>
        </p:nvSpPr>
        <p:spPr/>
        <p:txBody>
          <a:bodyPr/>
          <a:lstStyle/>
          <a:p>
            <a:fld id="{6AA7FFBE-5E24-405A-937E-106FE1253BD4}" type="slidenum">
              <a:rPr lang="es-ES" smtClean="0"/>
              <a:pPr/>
              <a:t>14</a:t>
            </a:fld>
            <a:endParaRPr lang="es-ES" dirty="0"/>
          </a:p>
        </p:txBody>
      </p:sp>
      <p:pic>
        <p:nvPicPr>
          <p:cNvPr id="6" name="Picture 10"/>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6300192" y="5445224"/>
            <a:ext cx="2285923" cy="14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55144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28330" y="2852936"/>
            <a:ext cx="8229600" cy="2520280"/>
          </a:xfrm>
        </p:spPr>
        <p:txBody>
          <a:bodyPr>
            <a:noAutofit/>
          </a:bodyPr>
          <a:lstStyle/>
          <a:p>
            <a:pPr algn="ctr"/>
            <a:r>
              <a:rPr lang="es-ES" sz="24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a:t>
            </a:r>
            <a:r>
              <a:rPr lang="es-ES" sz="2800" dirty="0" smtClean="0">
                <a:ln w="12700">
                  <a:solidFill>
                    <a:schemeClr val="tx2">
                      <a:satMod val="155000"/>
                    </a:schemeClr>
                  </a:solidFill>
                  <a:prstDash val="solid"/>
                </a:ln>
                <a:solidFill>
                  <a:srgbClr val="7030A0"/>
                </a:solidFill>
                <a:latin typeface="+mn-lt"/>
              </a:rPr>
              <a:t>Se enmarca: POA – PEI – PNBV</a:t>
            </a:r>
            <a:br>
              <a:rPr lang="es-ES" sz="2800" dirty="0" smtClean="0">
                <a:ln w="12700">
                  <a:solidFill>
                    <a:schemeClr val="tx2">
                      <a:satMod val="155000"/>
                    </a:schemeClr>
                  </a:solidFill>
                  <a:prstDash val="solid"/>
                </a:ln>
                <a:solidFill>
                  <a:srgbClr val="7030A0"/>
                </a:solidFill>
                <a:latin typeface="+mn-lt"/>
              </a:rPr>
            </a:br>
            <a:r>
              <a:rPr lang="es-ES" sz="28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a:t>
            </a:r>
            <a:r>
              <a:rPr lang="es-ES" sz="2800" dirty="0" smtClean="0">
                <a:solidFill>
                  <a:srgbClr val="7030A0"/>
                </a:solidFill>
              </a:rPr>
              <a:t>Facilitar </a:t>
            </a:r>
            <a:r>
              <a:rPr lang="es-ES" sz="2800" dirty="0">
                <a:solidFill>
                  <a:srgbClr val="7030A0"/>
                </a:solidFill>
              </a:rPr>
              <a:t>la comprensión y el accionar del personal </a:t>
            </a:r>
            <a:r>
              <a:rPr lang="es-ES" sz="2800" dirty="0" smtClean="0">
                <a:solidFill>
                  <a:srgbClr val="7030A0"/>
                </a:solidFill>
              </a:rPr>
              <a:t>de </a:t>
            </a:r>
            <a:r>
              <a:rPr lang="es-ES" sz="2800" dirty="0">
                <a:solidFill>
                  <a:srgbClr val="7030A0"/>
                </a:solidFill>
              </a:rPr>
              <a:t>la EMMAICJ - EP y de los generadores, </a:t>
            </a:r>
            <a:r>
              <a:rPr lang="es-ES" sz="2800" dirty="0" smtClean="0">
                <a:solidFill>
                  <a:srgbClr val="7030A0"/>
                </a:solidFill>
              </a:rPr>
              <a:t>(expuestos </a:t>
            </a:r>
            <a:r>
              <a:rPr lang="es-ES" sz="2800" dirty="0">
                <a:solidFill>
                  <a:srgbClr val="7030A0"/>
                </a:solidFill>
              </a:rPr>
              <a:t>a </a:t>
            </a:r>
            <a:r>
              <a:rPr lang="es-ES" sz="2800" dirty="0" smtClean="0">
                <a:solidFill>
                  <a:srgbClr val="7030A0"/>
                </a:solidFill>
              </a:rPr>
              <a:t>riesgos).</a:t>
            </a:r>
            <a:br>
              <a:rPr lang="es-ES" sz="2800" dirty="0" smtClean="0">
                <a:solidFill>
                  <a:srgbClr val="7030A0"/>
                </a:solidFill>
              </a:rPr>
            </a:br>
            <a:r>
              <a:rPr lang="es-ES" sz="2800" dirty="0" smtClean="0">
                <a:solidFill>
                  <a:srgbClr val="7030A0"/>
                </a:solidFill>
              </a:rPr>
              <a:t>- Modelo para t</a:t>
            </a:r>
            <a:r>
              <a:rPr lang="es-ES" sz="2400" dirty="0" smtClean="0">
                <a:solidFill>
                  <a:srgbClr val="7030A0"/>
                </a:solidFill>
              </a:rPr>
              <a:t>rabajar </a:t>
            </a:r>
            <a:r>
              <a:rPr lang="es-ES" sz="2400" dirty="0">
                <a:solidFill>
                  <a:srgbClr val="7030A0"/>
                </a:solidFill>
              </a:rPr>
              <a:t>coordinadamente con los </a:t>
            </a:r>
            <a:r>
              <a:rPr lang="es-ES" sz="2400" dirty="0" smtClean="0">
                <a:solidFill>
                  <a:srgbClr val="7030A0"/>
                </a:solidFill>
              </a:rPr>
              <a:t>generadores para </a:t>
            </a:r>
            <a:r>
              <a:rPr lang="es-ES" sz="2400" dirty="0">
                <a:solidFill>
                  <a:srgbClr val="7030A0"/>
                </a:solidFill>
              </a:rPr>
              <a:t>que en forma mancomunada se pueda </a:t>
            </a:r>
            <a:r>
              <a:rPr lang="es-ES" sz="2400" dirty="0" smtClean="0">
                <a:solidFill>
                  <a:srgbClr val="7030A0"/>
                </a:solidFill>
              </a:rPr>
              <a:t>cumplir con la </a:t>
            </a:r>
            <a:r>
              <a:rPr lang="es-ES" sz="2400" dirty="0">
                <a:solidFill>
                  <a:srgbClr val="7030A0"/>
                </a:solidFill>
              </a:rPr>
              <a:t>normativa vigente, los procedimientos y el control en el manejo </a:t>
            </a:r>
            <a:r>
              <a:rPr lang="es-ES" sz="2400" dirty="0" smtClean="0">
                <a:solidFill>
                  <a:srgbClr val="7030A0"/>
                </a:solidFill>
              </a:rPr>
              <a:t>tanto </a:t>
            </a:r>
            <a:r>
              <a:rPr lang="es-ES" sz="2400" dirty="0">
                <a:solidFill>
                  <a:srgbClr val="7030A0"/>
                </a:solidFill>
              </a:rPr>
              <a:t>a nivel interno como externo.</a:t>
            </a:r>
            <a:r>
              <a:rPr lang="es-EC" sz="2400" dirty="0">
                <a:solidFill>
                  <a:srgbClr val="7030A0"/>
                </a:solidFill>
              </a:rPr>
              <a:t/>
            </a:r>
            <a:br>
              <a:rPr lang="es-EC" sz="2400" dirty="0">
                <a:solidFill>
                  <a:srgbClr val="7030A0"/>
                </a:solidFill>
              </a:rPr>
            </a:br>
            <a:endParaRPr lang="es-ES" sz="2800"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p:txBody>
      </p:sp>
      <p:sp>
        <p:nvSpPr>
          <p:cNvPr id="5" name="Rectangle 8"/>
          <p:cNvSpPr>
            <a:spLocks noChangeArrowheads="1"/>
          </p:cNvSpPr>
          <p:nvPr/>
        </p:nvSpPr>
        <p:spPr bwMode="auto">
          <a:xfrm>
            <a:off x="1525212" y="2315"/>
            <a:ext cx="6629400" cy="6858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r>
              <a:rPr lang="es-E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JUSTIFICACIÓN:</a:t>
            </a:r>
            <a:endPar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3 Imagen" descr="Foto Ilustración 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49" y="188640"/>
            <a:ext cx="2923978" cy="219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6 Imagen" descr="images.jpg"/>
          <p:cNvPicPr>
            <a:picLocks noChangeAspect="1"/>
          </p:cNvPicPr>
          <p:nvPr/>
        </p:nvPicPr>
        <p:blipFill>
          <a:blip r:embed="rId3"/>
          <a:stretch>
            <a:fillRect/>
          </a:stretch>
        </p:blipFill>
        <p:spPr>
          <a:xfrm>
            <a:off x="7553608" y="5480620"/>
            <a:ext cx="1410879" cy="1376186"/>
          </a:xfrm>
          <a:prstGeom prst="rect">
            <a:avLst/>
          </a:prstGeom>
        </p:spPr>
      </p:pic>
    </p:spTree>
    <p:extLst>
      <p:ext uri="{BB962C8B-B14F-4D97-AF65-F5344CB8AC3E}">
        <p14:creationId xmlns:p14="http://schemas.microsoft.com/office/powerpoint/2010/main" val="3502356926"/>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282" y="1844824"/>
            <a:ext cx="2576304" cy="1252728"/>
          </a:xfrm>
        </p:spPr>
        <p:txBody>
          <a:bodyPr>
            <a:noAutofit/>
          </a:bodyPr>
          <a:lstStyle/>
          <a:p>
            <a:pPr lvl="0"/>
            <a:r>
              <a:rPr lang="es-ES" sz="3200" dirty="0" smtClean="0">
                <a:solidFill>
                  <a:srgbClr val="00B050"/>
                </a:solidFill>
              </a:rPr>
              <a:t>ESQUEMA ACTUAL DEL PROCESO</a:t>
            </a:r>
            <a:r>
              <a:rPr lang="es-ES" sz="2800" dirty="0" smtClean="0">
                <a:solidFill>
                  <a:srgbClr val="00B050"/>
                </a:solidFill>
              </a:rPr>
              <a:t>:</a:t>
            </a:r>
            <a:br>
              <a:rPr lang="es-ES" sz="2800" dirty="0" smtClean="0">
                <a:solidFill>
                  <a:srgbClr val="00B050"/>
                </a:solidFill>
              </a:rPr>
            </a:br>
            <a:endParaRPr lang="es-ES" sz="2800" dirty="0">
              <a:solidFill>
                <a:srgbClr val="00B050"/>
              </a:solidFill>
            </a:endParaRPr>
          </a:p>
        </p:txBody>
      </p:sp>
      <p:sp>
        <p:nvSpPr>
          <p:cNvPr id="4" name="3 Marcador de pie de página"/>
          <p:cNvSpPr>
            <a:spLocks noGrp="1"/>
          </p:cNvSpPr>
          <p:nvPr>
            <p:ph type="ftr" sz="quarter" idx="11"/>
          </p:nvPr>
        </p:nvSpPr>
        <p:spPr/>
        <p:txBody>
          <a:bodyPr/>
          <a:lstStyle/>
          <a:p>
            <a:r>
              <a:rPr lang="pt-BR" dirty="0" smtClean="0"/>
              <a:t>MSGA - P1 - JLSP – JUL12 - MGCRSPH</a:t>
            </a:r>
            <a:endParaRPr lang="es-ES" dirty="0"/>
          </a:p>
        </p:txBody>
      </p:sp>
      <p:sp>
        <p:nvSpPr>
          <p:cNvPr id="5" name="4 Marcador de número de diapositiva"/>
          <p:cNvSpPr>
            <a:spLocks noGrp="1"/>
          </p:cNvSpPr>
          <p:nvPr>
            <p:ph type="sldNum" sz="quarter" idx="12"/>
          </p:nvPr>
        </p:nvSpPr>
        <p:spPr/>
        <p:txBody>
          <a:bodyPr/>
          <a:lstStyle/>
          <a:p>
            <a:fld id="{6AA7FFBE-5E24-405A-937E-106FE1253BD4}" type="slidenum">
              <a:rPr lang="es-ES" smtClean="0"/>
              <a:pPr/>
              <a:t>16</a:t>
            </a:fld>
            <a:endParaRPr lang="es-ES" dirty="0"/>
          </a:p>
        </p:txBody>
      </p:sp>
      <p:sp>
        <p:nvSpPr>
          <p:cNvPr id="6" name="5 Marcador de contenido"/>
          <p:cNvSpPr>
            <a:spLocks noGrp="1"/>
          </p:cNvSpPr>
          <p:nvPr>
            <p:ph idx="1"/>
          </p:nvPr>
        </p:nvSpPr>
        <p:spPr/>
        <p:txBody>
          <a:bodyPr/>
          <a:lstStyle/>
          <a:p>
            <a:endParaRPr lang="es-EC" dirty="0"/>
          </a:p>
        </p:txBody>
      </p:sp>
      <p:pic>
        <p:nvPicPr>
          <p:cNvPr id="1026" name="Picture 2" descr="Dibuj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0"/>
            <a:ext cx="7020272" cy="6926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0" y="836712"/>
            <a:ext cx="9144000" cy="6021288"/>
          </a:xfrm>
          <a:solidFill>
            <a:schemeClr val="accent2"/>
          </a:solidFill>
          <a:ln/>
        </p:spPr>
        <p:txBody>
          <a:bodyPr>
            <a:noAutofit/>
          </a:bodyPr>
          <a:lstStyle/>
          <a:p>
            <a:pPr algn="ctr"/>
            <a:r>
              <a:rPr lang="es-ES" sz="2000" dirty="0" smtClean="0">
                <a:ln w="12700">
                  <a:solidFill>
                    <a:schemeClr val="tx2">
                      <a:satMod val="155000"/>
                    </a:schemeClr>
                  </a:solidFill>
                  <a:prstDash val="solid"/>
                </a:ln>
                <a:solidFill>
                  <a:srgbClr val="0070C0"/>
                </a:solidFill>
                <a:effectLst>
                  <a:outerShdw blurRad="38100" dist="38100" dir="2700000" algn="tl">
                    <a:srgbClr val="000000">
                      <a:alpha val="43137"/>
                    </a:srgbClr>
                  </a:outerShdw>
                </a:effectLst>
                <a:latin typeface="+mn-lt"/>
              </a:rPr>
              <a:t>- </a:t>
            </a:r>
            <a:r>
              <a:rPr lang="es-ES" sz="3200" dirty="0" smtClean="0">
                <a:ln w="12700">
                  <a:solidFill>
                    <a:schemeClr val="tx2">
                      <a:satMod val="155000"/>
                    </a:schemeClr>
                  </a:solidFill>
                  <a:prstDash val="solid"/>
                </a:ln>
                <a:effectLst>
                  <a:outerShdw blurRad="38100" dist="38100" dir="2700000" algn="tl">
                    <a:srgbClr val="000000">
                      <a:alpha val="43137"/>
                    </a:srgbClr>
                  </a:outerShdw>
                </a:effectLst>
                <a:latin typeface="+mn-lt"/>
              </a:rPr>
              <a:t>Los residuos sólidos peligrosos y hospitalarios son generados en la prestación de un servicio.</a:t>
            </a:r>
            <a:br>
              <a:rPr lang="es-ES" sz="3200" dirty="0" smtClean="0">
                <a:ln w="12700">
                  <a:solidFill>
                    <a:schemeClr val="tx2">
                      <a:satMod val="155000"/>
                    </a:schemeClr>
                  </a:solidFill>
                  <a:prstDash val="solid"/>
                </a:ln>
                <a:effectLst>
                  <a:outerShdw blurRad="38100" dist="38100" dir="2700000" algn="tl">
                    <a:srgbClr val="000000">
                      <a:alpha val="43137"/>
                    </a:srgbClr>
                  </a:outerShdw>
                </a:effectLst>
                <a:latin typeface="+mn-lt"/>
              </a:rPr>
            </a:br>
            <a:r>
              <a:rPr lang="es-ES" sz="3200" dirty="0" smtClean="0">
                <a:ln w="12700">
                  <a:solidFill>
                    <a:schemeClr val="tx2">
                      <a:satMod val="155000"/>
                    </a:schemeClr>
                  </a:solidFill>
                  <a:prstDash val="solid"/>
                </a:ln>
                <a:effectLst>
                  <a:outerShdw blurRad="38100" dist="38100" dir="2700000" algn="tl">
                    <a:srgbClr val="000000">
                      <a:alpha val="43137"/>
                    </a:srgbClr>
                  </a:outerShdw>
                </a:effectLst>
                <a:latin typeface="+mn-lt"/>
              </a:rPr>
              <a:t>- Solamente los hospitales (Girón y Santa Isabel) cuentan con un sitio de almacenamiento temporal, el resto lo coloca en un lugar alejado de las estaciones de trabajo a la intemperie.</a:t>
            </a:r>
            <a:br>
              <a:rPr lang="es-ES" sz="3200" dirty="0" smtClean="0">
                <a:ln w="12700">
                  <a:solidFill>
                    <a:schemeClr val="tx2">
                      <a:satMod val="155000"/>
                    </a:schemeClr>
                  </a:solidFill>
                  <a:prstDash val="solid"/>
                </a:ln>
                <a:effectLst>
                  <a:outerShdw blurRad="38100" dist="38100" dir="2700000" algn="tl">
                    <a:srgbClr val="000000">
                      <a:alpha val="43137"/>
                    </a:srgbClr>
                  </a:outerShdw>
                </a:effectLst>
                <a:latin typeface="+mn-lt"/>
              </a:rPr>
            </a:br>
            <a:r>
              <a:rPr lang="es-ES" sz="3200" dirty="0" smtClean="0">
                <a:ln w="12700">
                  <a:solidFill>
                    <a:schemeClr val="tx2">
                      <a:satMod val="155000"/>
                    </a:schemeClr>
                  </a:solidFill>
                  <a:prstDash val="solid"/>
                </a:ln>
                <a:effectLst>
                  <a:outerShdw blurRad="38100" dist="38100" dir="2700000" algn="tl">
                    <a:srgbClr val="000000">
                      <a:alpha val="43137"/>
                    </a:srgbClr>
                  </a:outerShdw>
                </a:effectLst>
                <a:latin typeface="+mn-lt"/>
              </a:rPr>
              <a:t>- La recolección de los hospitalarios y de almacenes agropecuarios se desarrolla lunes y jueves en la camioneta de la EMMAICJ – EP (uso oficial).</a:t>
            </a:r>
            <a:br>
              <a:rPr lang="es-ES" sz="3200" dirty="0" smtClean="0">
                <a:ln w="12700">
                  <a:solidFill>
                    <a:schemeClr val="tx2">
                      <a:satMod val="155000"/>
                    </a:schemeClr>
                  </a:solidFill>
                  <a:prstDash val="solid"/>
                </a:ln>
                <a:effectLst>
                  <a:outerShdw blurRad="38100" dist="38100" dir="2700000" algn="tl">
                    <a:srgbClr val="000000">
                      <a:alpha val="43137"/>
                    </a:srgbClr>
                  </a:outerShdw>
                </a:effectLst>
                <a:latin typeface="+mn-lt"/>
              </a:rPr>
            </a:br>
            <a:r>
              <a:rPr lang="es-ES" sz="3200" dirty="0" smtClean="0">
                <a:ln w="12700">
                  <a:solidFill>
                    <a:schemeClr val="tx2">
                      <a:satMod val="155000"/>
                    </a:schemeClr>
                  </a:solidFill>
                  <a:prstDash val="solid"/>
                </a:ln>
                <a:effectLst>
                  <a:outerShdw blurRad="38100" dist="38100" dir="2700000" algn="tl">
                    <a:srgbClr val="000000">
                      <a:alpha val="43137"/>
                    </a:srgbClr>
                  </a:outerShdw>
                </a:effectLst>
                <a:latin typeface="+mn-lt"/>
              </a:rPr>
              <a:t>- Los residuos peligrosos (envases que contenían aceites - filtros) se lo desarrolla con el resto de residuos sólidos comunes.-</a:t>
            </a:r>
            <a:endParaRPr lang="es-ES" sz="2000" dirty="0">
              <a:ln w="12700">
                <a:solidFill>
                  <a:schemeClr val="tx2">
                    <a:satMod val="155000"/>
                  </a:schemeClr>
                </a:solidFill>
                <a:prstDash val="solid"/>
              </a:ln>
              <a:solidFill>
                <a:srgbClr val="0070C0"/>
              </a:solidFill>
            </a:endParaRPr>
          </a:p>
        </p:txBody>
      </p:sp>
      <p:sp>
        <p:nvSpPr>
          <p:cNvPr id="4" name="Rectangle 9"/>
          <p:cNvSpPr>
            <a:spLocks noChangeArrowheads="1"/>
          </p:cNvSpPr>
          <p:nvPr/>
        </p:nvSpPr>
        <p:spPr bwMode="auto">
          <a:xfrm>
            <a:off x="3491880" y="7252"/>
            <a:ext cx="2664296" cy="6858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2" action="ppaction://hlinksldjump"/>
              </a:rPr>
              <a:t>LÍNEA BASE</a:t>
            </a:r>
            <a:endParaRPr lang="es-E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921544464"/>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checkerboard(across)">
                                      <p:cBhvr>
                                        <p:cTn id="10"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0" y="836712"/>
            <a:ext cx="9144000" cy="6021288"/>
          </a:xfrm>
          <a:solidFill>
            <a:schemeClr val="accent2"/>
          </a:solidFill>
          <a:ln/>
        </p:spPr>
        <p:txBody>
          <a:bodyPr>
            <a:noAutofit/>
          </a:bodyPr>
          <a:lstStyle/>
          <a:p>
            <a:pPr algn="ctr"/>
            <a:r>
              <a:rPr lang="es-ES" sz="2000" dirty="0" smtClean="0">
                <a:ln w="12700">
                  <a:solidFill>
                    <a:schemeClr val="tx2">
                      <a:satMod val="155000"/>
                    </a:schemeClr>
                  </a:solidFill>
                  <a:prstDash val="solid"/>
                </a:ln>
                <a:effectLst>
                  <a:outerShdw blurRad="38100" dist="38100" dir="2700000" algn="tl">
                    <a:srgbClr val="000000">
                      <a:alpha val="43137"/>
                    </a:srgbClr>
                  </a:outerShdw>
                </a:effectLst>
                <a:latin typeface="+mn-lt"/>
              </a:rPr>
              <a:t>- </a:t>
            </a:r>
            <a:r>
              <a:rPr lang="es-ES" sz="2800" dirty="0" smtClean="0">
                <a:ln w="12700">
                  <a:solidFill>
                    <a:schemeClr val="tx2">
                      <a:satMod val="155000"/>
                    </a:schemeClr>
                  </a:solidFill>
                  <a:prstDash val="solid"/>
                </a:ln>
                <a:effectLst>
                  <a:outerShdw blurRad="38100" dist="38100" dir="2700000" algn="tl">
                    <a:srgbClr val="000000">
                      <a:alpha val="43137"/>
                    </a:srgbClr>
                  </a:outerShdw>
                </a:effectLst>
                <a:latin typeface="+mn-lt"/>
              </a:rPr>
              <a:t>Todos los residuos son transportados hasta el CGIRS en el cantón Santa Isabel por carreteras de primer orden (5 % del recorrido en carreteras de segundo orden).</a:t>
            </a:r>
            <a:br>
              <a:rPr lang="es-ES" sz="2800" dirty="0" smtClean="0">
                <a:ln w="12700">
                  <a:solidFill>
                    <a:schemeClr val="tx2">
                      <a:satMod val="155000"/>
                    </a:schemeClr>
                  </a:solidFill>
                  <a:prstDash val="solid"/>
                </a:ln>
                <a:effectLst>
                  <a:outerShdw blurRad="38100" dist="38100" dir="2700000" algn="tl">
                    <a:srgbClr val="000000">
                      <a:alpha val="43137"/>
                    </a:srgbClr>
                  </a:outerShdw>
                </a:effectLst>
                <a:latin typeface="+mn-lt"/>
              </a:rPr>
            </a:br>
            <a:r>
              <a:rPr lang="es-ES" sz="2800" dirty="0" smtClean="0">
                <a:ln w="12700">
                  <a:solidFill>
                    <a:schemeClr val="tx2">
                      <a:satMod val="155000"/>
                    </a:schemeClr>
                  </a:solidFill>
                  <a:prstDash val="solid"/>
                </a:ln>
                <a:effectLst>
                  <a:outerShdw blurRad="38100" dist="38100" dir="2700000" algn="tl">
                    <a:srgbClr val="000000">
                      <a:alpha val="43137"/>
                    </a:srgbClr>
                  </a:outerShdw>
                </a:effectLst>
                <a:latin typeface="+mn-lt"/>
              </a:rPr>
              <a:t>- Los residuos hospitalarios y de los almacenes agropecuarios se lo hace en la celda de seguridad (manejo de lixiviado y gases), en donde se cubre con material de la zona.</a:t>
            </a:r>
            <a:br>
              <a:rPr lang="es-ES" sz="2800" dirty="0" smtClean="0">
                <a:ln w="12700">
                  <a:solidFill>
                    <a:schemeClr val="tx2">
                      <a:satMod val="155000"/>
                    </a:schemeClr>
                  </a:solidFill>
                  <a:prstDash val="solid"/>
                </a:ln>
                <a:effectLst>
                  <a:outerShdw blurRad="38100" dist="38100" dir="2700000" algn="tl">
                    <a:srgbClr val="000000">
                      <a:alpha val="43137"/>
                    </a:srgbClr>
                  </a:outerShdw>
                </a:effectLst>
                <a:latin typeface="+mn-lt"/>
              </a:rPr>
            </a:br>
            <a:r>
              <a:rPr lang="es-ES" sz="2800" dirty="0" smtClean="0">
                <a:ln w="12700">
                  <a:solidFill>
                    <a:schemeClr val="tx2">
                      <a:satMod val="155000"/>
                    </a:schemeClr>
                  </a:solidFill>
                  <a:prstDash val="solid"/>
                </a:ln>
                <a:effectLst>
                  <a:outerShdw blurRad="38100" dist="38100" dir="2700000" algn="tl">
                    <a:srgbClr val="000000">
                      <a:alpha val="43137"/>
                    </a:srgbClr>
                  </a:outerShdw>
                </a:effectLst>
                <a:latin typeface="+mn-lt"/>
              </a:rPr>
              <a:t>- Los envases que </a:t>
            </a:r>
            <a:r>
              <a:rPr lang="es-ES" sz="2800" dirty="0" smtClean="0">
                <a:ln w="12700">
                  <a:solidFill>
                    <a:schemeClr val="tx2">
                      <a:satMod val="155000"/>
                    </a:schemeClr>
                  </a:solidFill>
                  <a:prstDash val="solid"/>
                </a:ln>
                <a:effectLst>
                  <a:outerShdw blurRad="38100" dist="38100" dir="2700000" algn="tl">
                    <a:srgbClr val="000000">
                      <a:alpha val="43137"/>
                    </a:srgbClr>
                  </a:outerShdw>
                </a:effectLst>
                <a:latin typeface="+mn-lt"/>
              </a:rPr>
              <a:t>contenían </a:t>
            </a:r>
            <a:r>
              <a:rPr lang="es-ES" sz="2800" dirty="0" smtClean="0">
                <a:ln w="12700">
                  <a:solidFill>
                    <a:schemeClr val="tx2">
                      <a:satMod val="155000"/>
                    </a:schemeClr>
                  </a:solidFill>
                  <a:prstDash val="solid"/>
                </a:ln>
                <a:effectLst>
                  <a:outerShdw blurRad="38100" dist="38100" dir="2700000" algn="tl">
                    <a:srgbClr val="000000">
                      <a:alpha val="43137"/>
                    </a:srgbClr>
                  </a:outerShdw>
                </a:effectLst>
                <a:latin typeface="+mn-lt"/>
              </a:rPr>
              <a:t>aceites y los filtros son colocados para  revalorizados con los residuos sólidos </a:t>
            </a:r>
            <a:r>
              <a:rPr lang="es-ES" sz="2800" dirty="0" smtClean="0">
                <a:ln w="12700">
                  <a:solidFill>
                    <a:schemeClr val="tx2">
                      <a:satMod val="155000"/>
                    </a:schemeClr>
                  </a:solidFill>
                  <a:prstDash val="solid"/>
                </a:ln>
                <a:effectLst>
                  <a:outerShdw blurRad="38100" dist="38100" dir="2700000" algn="tl">
                    <a:srgbClr val="000000">
                      <a:alpha val="43137"/>
                    </a:srgbClr>
                  </a:outerShdw>
                </a:effectLst>
                <a:latin typeface="+mn-lt"/>
              </a:rPr>
              <a:t>inorgánicos.</a:t>
            </a:r>
            <a:r>
              <a:rPr lang="es-ES" sz="2800" dirty="0" smtClean="0">
                <a:ln w="12700">
                  <a:solidFill>
                    <a:schemeClr val="tx2">
                      <a:satMod val="155000"/>
                    </a:schemeClr>
                  </a:solidFill>
                  <a:prstDash val="solid"/>
                </a:ln>
                <a:effectLst>
                  <a:outerShdw blurRad="38100" dist="38100" dir="2700000" algn="tl">
                    <a:srgbClr val="000000">
                      <a:alpha val="43137"/>
                    </a:srgbClr>
                  </a:outerShdw>
                </a:effectLst>
                <a:latin typeface="+mn-lt"/>
              </a:rPr>
              <a:t/>
            </a:r>
            <a:br>
              <a:rPr lang="es-ES" sz="2800" dirty="0" smtClean="0">
                <a:ln w="12700">
                  <a:solidFill>
                    <a:schemeClr val="tx2">
                      <a:satMod val="155000"/>
                    </a:schemeClr>
                  </a:solidFill>
                  <a:prstDash val="solid"/>
                </a:ln>
                <a:effectLst>
                  <a:outerShdw blurRad="38100" dist="38100" dir="2700000" algn="tl">
                    <a:srgbClr val="000000">
                      <a:alpha val="43137"/>
                    </a:srgbClr>
                  </a:outerShdw>
                </a:effectLst>
                <a:latin typeface="+mn-lt"/>
              </a:rPr>
            </a:br>
            <a:r>
              <a:rPr lang="es-ES" sz="2800" dirty="0" smtClean="0">
                <a:ln w="12700">
                  <a:solidFill>
                    <a:schemeClr val="tx2">
                      <a:satMod val="155000"/>
                    </a:schemeClr>
                  </a:solidFill>
                  <a:prstDash val="solid"/>
                </a:ln>
                <a:effectLst>
                  <a:outerShdw blurRad="38100" dist="38100" dir="2700000" algn="tl">
                    <a:srgbClr val="000000">
                      <a:alpha val="43137"/>
                    </a:srgbClr>
                  </a:outerShdw>
                </a:effectLst>
                <a:latin typeface="+mn-lt"/>
              </a:rPr>
              <a:t>- Se emite un reporte de pesos por el manejo de residuos hospitalarios y de los </a:t>
            </a:r>
            <a:r>
              <a:rPr lang="es-ES" sz="2800" dirty="0" smtClean="0">
                <a:ln w="12700">
                  <a:solidFill>
                    <a:schemeClr val="tx2">
                      <a:satMod val="155000"/>
                    </a:schemeClr>
                  </a:solidFill>
                  <a:prstDash val="solid"/>
                </a:ln>
                <a:effectLst>
                  <a:outerShdw blurRad="38100" dist="38100" dir="2700000" algn="tl">
                    <a:srgbClr val="000000">
                      <a:alpha val="43137"/>
                    </a:srgbClr>
                  </a:outerShdw>
                </a:effectLst>
                <a:latin typeface="+mn-lt"/>
              </a:rPr>
              <a:t>almacenes </a:t>
            </a:r>
            <a:r>
              <a:rPr lang="es-ES" sz="2800" dirty="0" smtClean="0">
                <a:ln w="12700">
                  <a:solidFill>
                    <a:schemeClr val="tx2">
                      <a:satMod val="155000"/>
                    </a:schemeClr>
                  </a:solidFill>
                  <a:prstDash val="solid"/>
                </a:ln>
                <a:effectLst>
                  <a:outerShdw blurRad="38100" dist="38100" dir="2700000" algn="tl">
                    <a:srgbClr val="000000">
                      <a:alpha val="43137"/>
                    </a:srgbClr>
                  </a:outerShdw>
                </a:effectLst>
                <a:latin typeface="+mn-lt"/>
              </a:rPr>
              <a:t>agropecuarios para luego cobrar el mismo.</a:t>
            </a:r>
            <a:r>
              <a:rPr lang="es-ES" sz="2000" dirty="0" smtClean="0">
                <a:ln w="12700">
                  <a:solidFill>
                    <a:schemeClr val="tx2">
                      <a:satMod val="155000"/>
                    </a:schemeClr>
                  </a:solidFill>
                  <a:prstDash val="solid"/>
                </a:ln>
                <a:solidFill>
                  <a:srgbClr val="0070C0"/>
                </a:solidFill>
              </a:rPr>
              <a:t/>
            </a:r>
            <a:br>
              <a:rPr lang="es-ES" sz="2000" dirty="0" smtClean="0">
                <a:ln w="12700">
                  <a:solidFill>
                    <a:schemeClr val="tx2">
                      <a:satMod val="155000"/>
                    </a:schemeClr>
                  </a:solidFill>
                  <a:prstDash val="solid"/>
                </a:ln>
                <a:solidFill>
                  <a:srgbClr val="0070C0"/>
                </a:solidFill>
              </a:rPr>
            </a:br>
            <a:endParaRPr lang="es-ES" sz="2000" dirty="0">
              <a:ln w="12700">
                <a:solidFill>
                  <a:schemeClr val="tx2">
                    <a:satMod val="155000"/>
                  </a:schemeClr>
                </a:solidFill>
                <a:prstDash val="solid"/>
              </a:ln>
              <a:solidFill>
                <a:srgbClr val="0070C0"/>
              </a:solidFill>
            </a:endParaRPr>
          </a:p>
        </p:txBody>
      </p:sp>
      <p:sp>
        <p:nvSpPr>
          <p:cNvPr id="4" name="Rectangle 9"/>
          <p:cNvSpPr>
            <a:spLocks noChangeArrowheads="1"/>
          </p:cNvSpPr>
          <p:nvPr/>
        </p:nvSpPr>
        <p:spPr bwMode="auto">
          <a:xfrm>
            <a:off x="3491880" y="7252"/>
            <a:ext cx="2664296" cy="6858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2" action="ppaction://hlinksldjump"/>
              </a:rPr>
              <a:t>LÍNEA BASE</a:t>
            </a:r>
            <a:endParaRPr lang="es-E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921544464"/>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checkerboard(across)">
                                      <p:cBhvr>
                                        <p:cTn id="10"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Text Box 18" descr="Pergamino"/>
          <p:cNvSpPr txBox="1">
            <a:spLocks noChangeArrowheads="1"/>
          </p:cNvSpPr>
          <p:nvPr/>
        </p:nvSpPr>
        <p:spPr bwMode="auto">
          <a:xfrm>
            <a:off x="828476" y="184112"/>
            <a:ext cx="7201099" cy="461665"/>
          </a:xfrm>
          <a:prstGeom prst="rect">
            <a:avLst/>
          </a:prstGeom>
          <a:blipFill dpi="0" rotWithShape="1">
            <a:blip r:embed="rId2"/>
            <a:srcRect/>
            <a:tile tx="0" ty="0" sx="100000" sy="100000" flip="none" algn="tl"/>
          </a:bli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algn="ctr" eaLnBrk="1" hangingPunct="1"/>
            <a:r>
              <a:rPr lang="es-ES" sz="2400" b="1" dirty="0">
                <a:solidFill>
                  <a:srgbClr val="C00000"/>
                </a:solidFill>
              </a:rPr>
              <a:t>      </a:t>
            </a:r>
            <a:r>
              <a:rPr lang="es-ES" sz="2400" b="1" dirty="0" smtClean="0">
                <a:solidFill>
                  <a:srgbClr val="C00000"/>
                </a:solidFill>
              </a:rPr>
              <a:t>LINEA BASE: LINEAMIENTOS DE GESTIÓN </a:t>
            </a:r>
            <a:endParaRPr lang="es-ES" sz="2400" b="1" dirty="0">
              <a:solidFill>
                <a:srgbClr val="C00000"/>
              </a:solidFill>
            </a:endParaRPr>
          </a:p>
        </p:txBody>
      </p:sp>
      <p:sp>
        <p:nvSpPr>
          <p:cNvPr id="5139" name="Text Box 19"/>
          <p:cNvSpPr txBox="1">
            <a:spLocks noChangeArrowheads="1"/>
          </p:cNvSpPr>
          <p:nvPr/>
        </p:nvSpPr>
        <p:spPr bwMode="auto">
          <a:xfrm>
            <a:off x="323082" y="1015047"/>
            <a:ext cx="8208912" cy="369332"/>
          </a:xfrm>
          <a:prstGeom prst="rect">
            <a:avLst/>
          </a:prstGeom>
          <a:solidFill>
            <a:srgbClr val="FF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algn="ctr" eaLnBrk="1" hangingPunct="1"/>
            <a:r>
              <a:rPr lang="es-ES" sz="1800" dirty="0" smtClean="0">
                <a:solidFill>
                  <a:srgbClr val="92D050"/>
                </a:solidFill>
              </a:rPr>
              <a:t>0,13 %  caracterización: ANTIGUO BOTADERO DE BASURA DE GIRÓN</a:t>
            </a:r>
            <a:endParaRPr lang="es-ES" sz="1800" dirty="0">
              <a:solidFill>
                <a:srgbClr val="92D050"/>
              </a:solidFill>
            </a:endParaRPr>
          </a:p>
        </p:txBody>
      </p:sp>
      <p:sp>
        <p:nvSpPr>
          <p:cNvPr id="5140" name="Text Box 20"/>
          <p:cNvSpPr txBox="1">
            <a:spLocks noChangeArrowheads="1"/>
          </p:cNvSpPr>
          <p:nvPr/>
        </p:nvSpPr>
        <p:spPr bwMode="auto">
          <a:xfrm>
            <a:off x="268952" y="1860520"/>
            <a:ext cx="2214816" cy="400110"/>
          </a:xfrm>
          <a:prstGeom prst="rect">
            <a:avLst/>
          </a:prstGeom>
          <a:solidFill>
            <a:srgbClr val="FF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s-ES" sz="2000" dirty="0" smtClean="0">
                <a:solidFill>
                  <a:srgbClr val="92D050"/>
                </a:solidFill>
              </a:rPr>
              <a:t>PELIGROSOS</a:t>
            </a:r>
            <a:endParaRPr lang="es-ES" dirty="0">
              <a:solidFill>
                <a:srgbClr val="92D050"/>
              </a:solidFill>
            </a:endParaRPr>
          </a:p>
        </p:txBody>
      </p:sp>
      <p:sp>
        <p:nvSpPr>
          <p:cNvPr id="5143" name="Text Box 23"/>
          <p:cNvSpPr txBox="1">
            <a:spLocks noChangeArrowheads="1"/>
          </p:cNvSpPr>
          <p:nvPr/>
        </p:nvSpPr>
        <p:spPr bwMode="auto">
          <a:xfrm>
            <a:off x="251310" y="2590512"/>
            <a:ext cx="2232458" cy="584775"/>
          </a:xfrm>
          <a:prstGeom prst="rect">
            <a:avLst/>
          </a:prstGeom>
          <a:solidFill>
            <a:srgbClr val="FF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s-ES" sz="1600" dirty="0" smtClean="0">
                <a:solidFill>
                  <a:srgbClr val="92D050"/>
                </a:solidFill>
              </a:rPr>
              <a:t>Desestimado en asambleas </a:t>
            </a:r>
            <a:endParaRPr lang="es-ES" sz="1600" dirty="0">
              <a:solidFill>
                <a:srgbClr val="92D050"/>
              </a:solidFill>
            </a:endParaRPr>
          </a:p>
        </p:txBody>
      </p:sp>
      <p:sp>
        <p:nvSpPr>
          <p:cNvPr id="5144" name="Text Box 24"/>
          <p:cNvSpPr txBox="1">
            <a:spLocks noChangeArrowheads="1"/>
          </p:cNvSpPr>
          <p:nvPr/>
        </p:nvSpPr>
        <p:spPr bwMode="auto">
          <a:xfrm>
            <a:off x="251310" y="3501008"/>
            <a:ext cx="2232458" cy="338554"/>
          </a:xfrm>
          <a:prstGeom prst="rect">
            <a:avLst/>
          </a:prstGeom>
          <a:solidFill>
            <a:srgbClr val="FF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s-ES" sz="1600" dirty="0" smtClean="0">
                <a:solidFill>
                  <a:srgbClr val="92D050"/>
                </a:solidFill>
              </a:rPr>
              <a:t>Flora Alicia: Malima</a:t>
            </a:r>
            <a:endParaRPr lang="es-ES" sz="1600" dirty="0">
              <a:solidFill>
                <a:srgbClr val="92D050"/>
              </a:solidFill>
            </a:endParaRPr>
          </a:p>
        </p:txBody>
      </p:sp>
      <p:sp>
        <p:nvSpPr>
          <p:cNvPr id="5145" name="Text Box 25"/>
          <p:cNvSpPr txBox="1">
            <a:spLocks noChangeArrowheads="1"/>
          </p:cNvSpPr>
          <p:nvPr/>
        </p:nvSpPr>
        <p:spPr bwMode="auto">
          <a:xfrm>
            <a:off x="3286116" y="1785926"/>
            <a:ext cx="2214578" cy="400110"/>
          </a:xfrm>
          <a:prstGeom prst="rect">
            <a:avLst/>
          </a:prstGeom>
          <a:solidFill>
            <a:srgbClr val="CCE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s-ES" sz="2000" dirty="0" smtClean="0">
                <a:solidFill>
                  <a:srgbClr val="0070C0"/>
                </a:solidFill>
              </a:rPr>
              <a:t>HOSPITALARIOS</a:t>
            </a:r>
            <a:endParaRPr lang="es-ES" sz="2000" dirty="0">
              <a:solidFill>
                <a:srgbClr val="0070C0"/>
              </a:solidFill>
            </a:endParaRPr>
          </a:p>
        </p:txBody>
      </p:sp>
      <p:sp>
        <p:nvSpPr>
          <p:cNvPr id="5147" name="Text Box 27"/>
          <p:cNvSpPr txBox="1">
            <a:spLocks noChangeArrowheads="1"/>
          </p:cNvSpPr>
          <p:nvPr/>
        </p:nvSpPr>
        <p:spPr bwMode="auto">
          <a:xfrm>
            <a:off x="0" y="4209603"/>
            <a:ext cx="2714612" cy="830997"/>
          </a:xfrm>
          <a:prstGeom prst="rect">
            <a:avLst/>
          </a:prstGeom>
          <a:solidFill>
            <a:srgbClr val="FF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s-ES" sz="1600" dirty="0" smtClean="0">
                <a:solidFill>
                  <a:srgbClr val="92D050"/>
                </a:solidFill>
              </a:rPr>
              <a:t>15 industrias artesanales: metalmecánica y carpintería</a:t>
            </a:r>
            <a:endParaRPr lang="es-ES" sz="1600" dirty="0">
              <a:solidFill>
                <a:srgbClr val="92D050"/>
              </a:solidFill>
            </a:endParaRPr>
          </a:p>
        </p:txBody>
      </p:sp>
      <p:sp>
        <p:nvSpPr>
          <p:cNvPr id="5149" name="Text Box 29"/>
          <p:cNvSpPr txBox="1">
            <a:spLocks noChangeArrowheads="1"/>
          </p:cNvSpPr>
          <p:nvPr/>
        </p:nvSpPr>
        <p:spPr bwMode="auto">
          <a:xfrm>
            <a:off x="3500430" y="2500306"/>
            <a:ext cx="1928826" cy="646331"/>
          </a:xfrm>
          <a:prstGeom prst="rect">
            <a:avLst/>
          </a:prstGeom>
          <a:solidFill>
            <a:srgbClr val="CCE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s-ES" sz="1800" dirty="0" smtClean="0">
                <a:solidFill>
                  <a:srgbClr val="0070C0"/>
                </a:solidFill>
              </a:rPr>
              <a:t>0,102 Kg. / (mesxhabitante).</a:t>
            </a:r>
            <a:endParaRPr lang="es-ES" sz="1800" dirty="0">
              <a:solidFill>
                <a:srgbClr val="0070C0"/>
              </a:solidFill>
            </a:endParaRPr>
          </a:p>
        </p:txBody>
      </p:sp>
      <p:sp>
        <p:nvSpPr>
          <p:cNvPr id="5158" name="Text Box 38"/>
          <p:cNvSpPr txBox="1">
            <a:spLocks noChangeArrowheads="1"/>
          </p:cNvSpPr>
          <p:nvPr/>
        </p:nvSpPr>
        <p:spPr bwMode="auto">
          <a:xfrm>
            <a:off x="6215074" y="2000240"/>
            <a:ext cx="2500330" cy="400110"/>
          </a:xfrm>
          <a:prstGeom prst="rect">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s-ES" sz="2000" dirty="0" smtClean="0">
                <a:solidFill>
                  <a:srgbClr val="7030A0"/>
                </a:solidFill>
              </a:rPr>
              <a:t>AGROPECUARIOS</a:t>
            </a:r>
            <a:endParaRPr lang="es-ES" sz="2000" dirty="0">
              <a:solidFill>
                <a:srgbClr val="7030A0"/>
              </a:solidFill>
            </a:endParaRPr>
          </a:p>
        </p:txBody>
      </p:sp>
      <p:sp>
        <p:nvSpPr>
          <p:cNvPr id="5159" name="Text Box 39"/>
          <p:cNvSpPr txBox="1">
            <a:spLocks noChangeArrowheads="1"/>
          </p:cNvSpPr>
          <p:nvPr/>
        </p:nvSpPr>
        <p:spPr bwMode="auto">
          <a:xfrm>
            <a:off x="6300788" y="3675063"/>
            <a:ext cx="1728787" cy="707886"/>
          </a:xfrm>
          <a:prstGeom prst="rect">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s-ES" sz="2000" dirty="0" smtClean="0">
                <a:solidFill>
                  <a:srgbClr val="0070C0"/>
                </a:solidFill>
              </a:rPr>
              <a:t>No brindan capacitación</a:t>
            </a:r>
            <a:endParaRPr lang="es-ES" sz="2000" dirty="0">
              <a:solidFill>
                <a:srgbClr val="0070C0"/>
              </a:solidFill>
            </a:endParaRPr>
          </a:p>
        </p:txBody>
      </p:sp>
      <p:sp>
        <p:nvSpPr>
          <p:cNvPr id="5160" name="Text Box 40"/>
          <p:cNvSpPr txBox="1">
            <a:spLocks noChangeArrowheads="1"/>
          </p:cNvSpPr>
          <p:nvPr/>
        </p:nvSpPr>
        <p:spPr bwMode="auto">
          <a:xfrm>
            <a:off x="6300788" y="2882900"/>
            <a:ext cx="1728787" cy="400110"/>
          </a:xfrm>
          <a:prstGeom prst="rect">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s-ES" sz="2000" dirty="0" smtClean="0">
                <a:solidFill>
                  <a:srgbClr val="0070C0"/>
                </a:solidFill>
              </a:rPr>
              <a:t>25 Kg / mes</a:t>
            </a:r>
            <a:endParaRPr lang="es-ES" sz="1600" dirty="0">
              <a:solidFill>
                <a:srgbClr val="0070C0"/>
              </a:solidFill>
            </a:endParaRPr>
          </a:p>
        </p:txBody>
      </p:sp>
      <p:sp>
        <p:nvSpPr>
          <p:cNvPr id="5161" name="Text Box 41"/>
          <p:cNvSpPr txBox="1">
            <a:spLocks noChangeArrowheads="1"/>
          </p:cNvSpPr>
          <p:nvPr/>
        </p:nvSpPr>
        <p:spPr bwMode="auto">
          <a:xfrm>
            <a:off x="6313917" y="4659568"/>
            <a:ext cx="2231206" cy="707886"/>
          </a:xfrm>
          <a:prstGeom prst="rect">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s-ES" sz="2000" dirty="0" smtClean="0">
                <a:solidFill>
                  <a:srgbClr val="0070C0"/>
                </a:solidFill>
              </a:rPr>
              <a:t>15 establecimientos </a:t>
            </a:r>
            <a:endParaRPr lang="es-ES" sz="2000" dirty="0">
              <a:solidFill>
                <a:srgbClr val="0070C0"/>
              </a:solidFill>
            </a:endParaRPr>
          </a:p>
        </p:txBody>
      </p:sp>
      <p:sp>
        <p:nvSpPr>
          <p:cNvPr id="5178" name="Line 58"/>
          <p:cNvSpPr>
            <a:spLocks noChangeShapeType="1"/>
          </p:cNvSpPr>
          <p:nvPr/>
        </p:nvSpPr>
        <p:spPr bwMode="auto">
          <a:xfrm>
            <a:off x="7164388" y="2492375"/>
            <a:ext cx="0" cy="360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5179" name="Line 59"/>
          <p:cNvSpPr>
            <a:spLocks noChangeShapeType="1"/>
          </p:cNvSpPr>
          <p:nvPr/>
        </p:nvSpPr>
        <p:spPr bwMode="auto">
          <a:xfrm flipH="1">
            <a:off x="7164387" y="3267087"/>
            <a:ext cx="793" cy="3778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s-EC" dirty="0"/>
          </a:p>
        </p:txBody>
      </p:sp>
      <p:sp>
        <p:nvSpPr>
          <p:cNvPr id="5180" name="Line 60"/>
          <p:cNvSpPr>
            <a:spLocks noChangeShapeType="1"/>
          </p:cNvSpPr>
          <p:nvPr/>
        </p:nvSpPr>
        <p:spPr bwMode="auto">
          <a:xfrm>
            <a:off x="7164388" y="4437236"/>
            <a:ext cx="0"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5183" name="Line 63"/>
          <p:cNvSpPr>
            <a:spLocks noChangeShapeType="1"/>
          </p:cNvSpPr>
          <p:nvPr/>
        </p:nvSpPr>
        <p:spPr bwMode="auto">
          <a:xfrm>
            <a:off x="4429124" y="1571612"/>
            <a:ext cx="0"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5184" name="Line 64"/>
          <p:cNvSpPr>
            <a:spLocks noChangeShapeType="1"/>
          </p:cNvSpPr>
          <p:nvPr/>
        </p:nvSpPr>
        <p:spPr bwMode="auto">
          <a:xfrm flipH="1" flipV="1">
            <a:off x="4427538" y="645777"/>
            <a:ext cx="0" cy="50447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s-EC" dirty="0"/>
          </a:p>
        </p:txBody>
      </p:sp>
      <p:sp>
        <p:nvSpPr>
          <p:cNvPr id="5185" name="Line 65"/>
          <p:cNvSpPr>
            <a:spLocks noChangeShapeType="1"/>
          </p:cNvSpPr>
          <p:nvPr/>
        </p:nvSpPr>
        <p:spPr bwMode="auto">
          <a:xfrm>
            <a:off x="7429520" y="1571612"/>
            <a:ext cx="0" cy="3603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dirty="0"/>
          </a:p>
        </p:txBody>
      </p:sp>
      <p:sp>
        <p:nvSpPr>
          <p:cNvPr id="52" name="Line 64"/>
          <p:cNvSpPr>
            <a:spLocks noChangeShapeType="1"/>
          </p:cNvSpPr>
          <p:nvPr/>
        </p:nvSpPr>
        <p:spPr bwMode="auto">
          <a:xfrm flipH="1" flipV="1">
            <a:off x="4427983" y="1268760"/>
            <a:ext cx="1041" cy="2964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s-EC" dirty="0"/>
          </a:p>
        </p:txBody>
      </p:sp>
      <p:cxnSp>
        <p:nvCxnSpPr>
          <p:cNvPr id="12" name="11 Conector recto"/>
          <p:cNvCxnSpPr/>
          <p:nvPr/>
        </p:nvCxnSpPr>
        <p:spPr>
          <a:xfrm>
            <a:off x="1279757" y="1565190"/>
            <a:ext cx="6193432" cy="0"/>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59" name="Line 64"/>
          <p:cNvSpPr>
            <a:spLocks noChangeShapeType="1"/>
          </p:cNvSpPr>
          <p:nvPr/>
        </p:nvSpPr>
        <p:spPr bwMode="auto">
          <a:xfrm flipV="1">
            <a:off x="1259631" y="1628800"/>
            <a:ext cx="1" cy="3238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s-EC" dirty="0"/>
          </a:p>
        </p:txBody>
      </p:sp>
      <p:sp>
        <p:nvSpPr>
          <p:cNvPr id="60" name="Line 64"/>
          <p:cNvSpPr>
            <a:spLocks noChangeShapeType="1"/>
          </p:cNvSpPr>
          <p:nvPr/>
        </p:nvSpPr>
        <p:spPr bwMode="auto">
          <a:xfrm flipH="1" flipV="1">
            <a:off x="1259631" y="2276872"/>
            <a:ext cx="20125" cy="28818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s-EC" dirty="0"/>
          </a:p>
        </p:txBody>
      </p:sp>
      <p:sp>
        <p:nvSpPr>
          <p:cNvPr id="61" name="Line 64"/>
          <p:cNvSpPr>
            <a:spLocks noChangeShapeType="1"/>
          </p:cNvSpPr>
          <p:nvPr/>
        </p:nvSpPr>
        <p:spPr bwMode="auto">
          <a:xfrm flipH="1" flipV="1">
            <a:off x="1259631" y="3212976"/>
            <a:ext cx="20125" cy="32397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s-EC" dirty="0"/>
          </a:p>
        </p:txBody>
      </p:sp>
      <p:sp>
        <p:nvSpPr>
          <p:cNvPr id="62" name="Line 64"/>
          <p:cNvSpPr>
            <a:spLocks noChangeShapeType="1"/>
          </p:cNvSpPr>
          <p:nvPr/>
        </p:nvSpPr>
        <p:spPr bwMode="auto">
          <a:xfrm flipH="1" flipV="1">
            <a:off x="1259632" y="3861047"/>
            <a:ext cx="36004" cy="34855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s-EC" dirty="0"/>
          </a:p>
        </p:txBody>
      </p:sp>
      <p:sp>
        <p:nvSpPr>
          <p:cNvPr id="63" name="Line 64"/>
          <p:cNvSpPr>
            <a:spLocks noChangeShapeType="1"/>
          </p:cNvSpPr>
          <p:nvPr/>
        </p:nvSpPr>
        <p:spPr bwMode="auto">
          <a:xfrm flipH="1" flipV="1">
            <a:off x="1214414" y="4929198"/>
            <a:ext cx="3903" cy="3776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s-EC" dirty="0"/>
          </a:p>
        </p:txBody>
      </p:sp>
      <p:sp>
        <p:nvSpPr>
          <p:cNvPr id="64" name="Text Box 27"/>
          <p:cNvSpPr txBox="1">
            <a:spLocks noChangeArrowheads="1"/>
          </p:cNvSpPr>
          <p:nvPr/>
        </p:nvSpPr>
        <p:spPr bwMode="auto">
          <a:xfrm>
            <a:off x="285720" y="5357826"/>
            <a:ext cx="2185068" cy="338554"/>
          </a:xfrm>
          <a:prstGeom prst="rect">
            <a:avLst/>
          </a:prstGeom>
          <a:solidFill>
            <a:srgbClr val="FF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s-ES" sz="1600" dirty="0" smtClean="0">
                <a:solidFill>
                  <a:srgbClr val="92D050"/>
                </a:solidFill>
              </a:rPr>
              <a:t>Comercializan RS</a:t>
            </a:r>
            <a:endParaRPr lang="es-ES" sz="1600" dirty="0">
              <a:solidFill>
                <a:srgbClr val="92D050"/>
              </a:solidFill>
            </a:endParaRPr>
          </a:p>
        </p:txBody>
      </p:sp>
      <p:sp>
        <p:nvSpPr>
          <p:cNvPr id="65" name="Line 64"/>
          <p:cNvSpPr>
            <a:spLocks noChangeShapeType="1"/>
          </p:cNvSpPr>
          <p:nvPr/>
        </p:nvSpPr>
        <p:spPr bwMode="auto">
          <a:xfrm flipV="1">
            <a:off x="1214414" y="5786454"/>
            <a:ext cx="9398" cy="25223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s-EC" dirty="0"/>
          </a:p>
        </p:txBody>
      </p:sp>
      <p:sp>
        <p:nvSpPr>
          <p:cNvPr id="66" name="Text Box 27"/>
          <p:cNvSpPr txBox="1">
            <a:spLocks noChangeArrowheads="1"/>
          </p:cNvSpPr>
          <p:nvPr/>
        </p:nvSpPr>
        <p:spPr bwMode="auto">
          <a:xfrm>
            <a:off x="0" y="6072206"/>
            <a:ext cx="2376264" cy="584775"/>
          </a:xfrm>
          <a:prstGeom prst="rect">
            <a:avLst/>
          </a:prstGeom>
          <a:solidFill>
            <a:srgbClr val="FF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s-ES" sz="1600" dirty="0" smtClean="0">
                <a:solidFill>
                  <a:srgbClr val="92D050"/>
                </a:solidFill>
              </a:rPr>
              <a:t>Mecánicas Automotriz: 141 Kg. semanales</a:t>
            </a:r>
            <a:endParaRPr lang="es-ES" sz="1600" dirty="0">
              <a:solidFill>
                <a:srgbClr val="92D050"/>
              </a:solidFill>
            </a:endParaRPr>
          </a:p>
        </p:txBody>
      </p:sp>
      <p:sp>
        <p:nvSpPr>
          <p:cNvPr id="49" name="Line 64"/>
          <p:cNvSpPr>
            <a:spLocks noChangeShapeType="1"/>
          </p:cNvSpPr>
          <p:nvPr/>
        </p:nvSpPr>
        <p:spPr bwMode="auto">
          <a:xfrm flipV="1">
            <a:off x="4429124" y="2176481"/>
            <a:ext cx="1" cy="3238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s-EC" dirty="0"/>
          </a:p>
        </p:txBody>
      </p:sp>
      <p:sp>
        <p:nvSpPr>
          <p:cNvPr id="54" name="Line 64"/>
          <p:cNvSpPr>
            <a:spLocks noChangeShapeType="1"/>
          </p:cNvSpPr>
          <p:nvPr/>
        </p:nvSpPr>
        <p:spPr bwMode="auto">
          <a:xfrm flipV="1">
            <a:off x="4429124" y="3105175"/>
            <a:ext cx="1" cy="3238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s-EC" dirty="0"/>
          </a:p>
        </p:txBody>
      </p:sp>
      <p:sp>
        <p:nvSpPr>
          <p:cNvPr id="55" name="Text Box 29"/>
          <p:cNvSpPr txBox="1">
            <a:spLocks noChangeArrowheads="1"/>
          </p:cNvSpPr>
          <p:nvPr/>
        </p:nvSpPr>
        <p:spPr bwMode="auto">
          <a:xfrm>
            <a:off x="3571868" y="3429000"/>
            <a:ext cx="1785950" cy="646331"/>
          </a:xfrm>
          <a:prstGeom prst="rect">
            <a:avLst/>
          </a:prstGeom>
          <a:solidFill>
            <a:srgbClr val="CCE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s-ES" sz="1800" dirty="0" smtClean="0">
                <a:solidFill>
                  <a:srgbClr val="0070C0"/>
                </a:solidFill>
              </a:rPr>
              <a:t>5200 Kg. Mensuales </a:t>
            </a:r>
            <a:endParaRPr lang="es-ES" sz="1800" dirty="0">
              <a:solidFill>
                <a:srgbClr val="0070C0"/>
              </a:solidFill>
            </a:endParaRPr>
          </a:p>
        </p:txBody>
      </p:sp>
      <p:sp>
        <p:nvSpPr>
          <p:cNvPr id="56" name="Line 64"/>
          <p:cNvSpPr>
            <a:spLocks noChangeShapeType="1"/>
          </p:cNvSpPr>
          <p:nvPr/>
        </p:nvSpPr>
        <p:spPr bwMode="auto">
          <a:xfrm flipV="1">
            <a:off x="4429124" y="4033869"/>
            <a:ext cx="1" cy="3238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s-EC" dirty="0"/>
          </a:p>
        </p:txBody>
      </p:sp>
      <p:sp>
        <p:nvSpPr>
          <p:cNvPr id="57" name="Line 64"/>
          <p:cNvSpPr>
            <a:spLocks noChangeShapeType="1"/>
          </p:cNvSpPr>
          <p:nvPr/>
        </p:nvSpPr>
        <p:spPr bwMode="auto">
          <a:xfrm flipV="1">
            <a:off x="1412031" y="1781200"/>
            <a:ext cx="1" cy="3238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s-EC" dirty="0"/>
          </a:p>
        </p:txBody>
      </p:sp>
      <p:sp>
        <p:nvSpPr>
          <p:cNvPr id="58" name="Text Box 29"/>
          <p:cNvSpPr txBox="1">
            <a:spLocks noChangeArrowheads="1"/>
          </p:cNvSpPr>
          <p:nvPr/>
        </p:nvSpPr>
        <p:spPr bwMode="auto">
          <a:xfrm>
            <a:off x="3571868" y="4354305"/>
            <a:ext cx="1785950" cy="646331"/>
          </a:xfrm>
          <a:prstGeom prst="rect">
            <a:avLst/>
          </a:prstGeom>
          <a:solidFill>
            <a:srgbClr val="CCE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s-ES" sz="1800" dirty="0" smtClean="0">
                <a:solidFill>
                  <a:srgbClr val="0070C0"/>
                </a:solidFill>
              </a:rPr>
              <a:t>Promedio 170 Kg. diarios</a:t>
            </a:r>
            <a:endParaRPr lang="es-ES" sz="1800" dirty="0">
              <a:solidFill>
                <a:srgbClr val="0070C0"/>
              </a:solidFill>
            </a:endParaRPr>
          </a:p>
        </p:txBody>
      </p:sp>
      <p:sp>
        <p:nvSpPr>
          <p:cNvPr id="67" name="Text Box 29"/>
          <p:cNvSpPr txBox="1">
            <a:spLocks noChangeArrowheads="1"/>
          </p:cNvSpPr>
          <p:nvPr/>
        </p:nvSpPr>
        <p:spPr bwMode="auto">
          <a:xfrm>
            <a:off x="3428992" y="5286388"/>
            <a:ext cx="2071702" cy="369332"/>
          </a:xfrm>
          <a:prstGeom prst="rect">
            <a:avLst/>
          </a:prstGeom>
          <a:solidFill>
            <a:srgbClr val="CCE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s-ES" sz="1800" dirty="0" smtClean="0">
                <a:solidFill>
                  <a:srgbClr val="0070C0"/>
                </a:solidFill>
              </a:rPr>
              <a:t>83 % infecciosos</a:t>
            </a:r>
            <a:endParaRPr lang="es-ES" sz="1800" dirty="0">
              <a:solidFill>
                <a:srgbClr val="0070C0"/>
              </a:solidFill>
            </a:endParaRPr>
          </a:p>
        </p:txBody>
      </p:sp>
      <p:sp>
        <p:nvSpPr>
          <p:cNvPr id="68" name="Line 64"/>
          <p:cNvSpPr>
            <a:spLocks noChangeShapeType="1"/>
          </p:cNvSpPr>
          <p:nvPr/>
        </p:nvSpPr>
        <p:spPr bwMode="auto">
          <a:xfrm flipV="1">
            <a:off x="4429124" y="5000636"/>
            <a:ext cx="1" cy="3238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s-EC" dirty="0"/>
          </a:p>
        </p:txBody>
      </p:sp>
      <p:sp>
        <p:nvSpPr>
          <p:cNvPr id="69" name="Line 64"/>
          <p:cNvSpPr>
            <a:spLocks noChangeShapeType="1"/>
          </p:cNvSpPr>
          <p:nvPr/>
        </p:nvSpPr>
        <p:spPr bwMode="auto">
          <a:xfrm flipV="1">
            <a:off x="4429124" y="5605505"/>
            <a:ext cx="1" cy="3238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s-EC" dirty="0"/>
          </a:p>
        </p:txBody>
      </p:sp>
      <p:sp>
        <p:nvSpPr>
          <p:cNvPr id="70" name="Text Box 29"/>
          <p:cNvSpPr txBox="1">
            <a:spLocks noChangeArrowheads="1"/>
          </p:cNvSpPr>
          <p:nvPr/>
        </p:nvSpPr>
        <p:spPr bwMode="auto">
          <a:xfrm>
            <a:off x="3428992" y="6000768"/>
            <a:ext cx="2071702" cy="646331"/>
          </a:xfrm>
          <a:prstGeom prst="rect">
            <a:avLst/>
          </a:prstGeom>
          <a:solidFill>
            <a:srgbClr val="CCE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s-ES" sz="1800" dirty="0" smtClean="0">
                <a:solidFill>
                  <a:srgbClr val="0070C0"/>
                </a:solidFill>
              </a:rPr>
              <a:t>25 establecimientos</a:t>
            </a:r>
            <a:endParaRPr lang="es-ES" sz="1800" dirty="0">
              <a:solidFill>
                <a:srgbClr val="0070C0"/>
              </a:solidFill>
            </a:endParaRPr>
          </a:p>
        </p:txBody>
      </p:sp>
    </p:spTree>
    <p:extLst>
      <p:ext uri="{BB962C8B-B14F-4D97-AF65-F5344CB8AC3E}">
        <p14:creationId xmlns:p14="http://schemas.microsoft.com/office/powerpoint/2010/main" val="2733241118"/>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138"/>
                                        </p:tgtEl>
                                        <p:attrNameLst>
                                          <p:attrName>style.visibility</p:attrName>
                                        </p:attrNameLst>
                                      </p:cBhvr>
                                      <p:to>
                                        <p:strVal val="visible"/>
                                      </p:to>
                                    </p:set>
                                    <p:anim calcmode="lin" valueType="num">
                                      <p:cBhvr>
                                        <p:cTn id="7" dur="1000" fill="hold"/>
                                        <p:tgtEl>
                                          <p:spTgt spid="5138"/>
                                        </p:tgtEl>
                                        <p:attrNameLst>
                                          <p:attrName>ppt_x</p:attrName>
                                        </p:attrNameLst>
                                      </p:cBhvr>
                                      <p:tavLst>
                                        <p:tav tm="0">
                                          <p:val>
                                            <p:strVal val="#ppt_x-.2"/>
                                          </p:val>
                                        </p:tav>
                                        <p:tav tm="100000">
                                          <p:val>
                                            <p:strVal val="#ppt_x"/>
                                          </p:val>
                                        </p:tav>
                                      </p:tavLst>
                                    </p:anim>
                                    <p:anim calcmode="lin" valueType="num">
                                      <p:cBhvr>
                                        <p:cTn id="8" dur="1000" fill="hold"/>
                                        <p:tgtEl>
                                          <p:spTgt spid="51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3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184"/>
                                        </p:tgtEl>
                                        <p:attrNameLst>
                                          <p:attrName>style.visibility</p:attrName>
                                        </p:attrNameLst>
                                      </p:cBhvr>
                                      <p:to>
                                        <p:strVal val="visible"/>
                                      </p:to>
                                    </p:set>
                                    <p:anim calcmode="lin" valueType="num">
                                      <p:cBhvr>
                                        <p:cTn id="14" dur="1000" fill="hold"/>
                                        <p:tgtEl>
                                          <p:spTgt spid="5184"/>
                                        </p:tgtEl>
                                        <p:attrNameLst>
                                          <p:attrName>ppt_x</p:attrName>
                                        </p:attrNameLst>
                                      </p:cBhvr>
                                      <p:tavLst>
                                        <p:tav tm="0">
                                          <p:val>
                                            <p:strVal val="#ppt_x-.2"/>
                                          </p:val>
                                        </p:tav>
                                        <p:tav tm="100000">
                                          <p:val>
                                            <p:strVal val="#ppt_x"/>
                                          </p:val>
                                        </p:tav>
                                      </p:tavLst>
                                    </p:anim>
                                    <p:anim calcmode="lin" valueType="num">
                                      <p:cBhvr>
                                        <p:cTn id="15" dur="1000" fill="hold"/>
                                        <p:tgtEl>
                                          <p:spTgt spid="518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184"/>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5183"/>
                                        </p:tgtEl>
                                        <p:attrNameLst>
                                          <p:attrName>style.visibility</p:attrName>
                                        </p:attrNameLst>
                                      </p:cBhvr>
                                      <p:to>
                                        <p:strVal val="visible"/>
                                      </p:to>
                                    </p:set>
                                    <p:anim calcmode="lin" valueType="num">
                                      <p:cBhvr>
                                        <p:cTn id="19" dur="1000" fill="hold"/>
                                        <p:tgtEl>
                                          <p:spTgt spid="5183"/>
                                        </p:tgtEl>
                                        <p:attrNameLst>
                                          <p:attrName>ppt_x</p:attrName>
                                        </p:attrNameLst>
                                      </p:cBhvr>
                                      <p:tavLst>
                                        <p:tav tm="0">
                                          <p:val>
                                            <p:strVal val="#ppt_x-.2"/>
                                          </p:val>
                                        </p:tav>
                                        <p:tav tm="100000">
                                          <p:val>
                                            <p:strVal val="#ppt_x"/>
                                          </p:val>
                                        </p:tav>
                                      </p:tavLst>
                                    </p:anim>
                                    <p:anim calcmode="lin" valueType="num">
                                      <p:cBhvr>
                                        <p:cTn id="20" dur="1000" fill="hold"/>
                                        <p:tgtEl>
                                          <p:spTgt spid="518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183"/>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5139"/>
                                        </p:tgtEl>
                                        <p:attrNameLst>
                                          <p:attrName>style.visibility</p:attrName>
                                        </p:attrNameLst>
                                      </p:cBhvr>
                                      <p:to>
                                        <p:strVal val="visible"/>
                                      </p:to>
                                    </p:set>
                                    <p:anim calcmode="lin" valueType="num">
                                      <p:cBhvr>
                                        <p:cTn id="24" dur="1000" fill="hold"/>
                                        <p:tgtEl>
                                          <p:spTgt spid="5139"/>
                                        </p:tgtEl>
                                        <p:attrNameLst>
                                          <p:attrName>ppt_x</p:attrName>
                                        </p:attrNameLst>
                                      </p:cBhvr>
                                      <p:tavLst>
                                        <p:tav tm="0">
                                          <p:val>
                                            <p:strVal val="#ppt_x-.2"/>
                                          </p:val>
                                        </p:tav>
                                        <p:tav tm="100000">
                                          <p:val>
                                            <p:strVal val="#ppt_x"/>
                                          </p:val>
                                        </p:tav>
                                      </p:tavLst>
                                    </p:anim>
                                    <p:anim calcmode="lin" valueType="num">
                                      <p:cBhvr>
                                        <p:cTn id="25" dur="1000" fill="hold"/>
                                        <p:tgtEl>
                                          <p:spTgt spid="513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139"/>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5185"/>
                                        </p:tgtEl>
                                        <p:attrNameLst>
                                          <p:attrName>style.visibility</p:attrName>
                                        </p:attrNameLst>
                                      </p:cBhvr>
                                      <p:to>
                                        <p:strVal val="visible"/>
                                      </p:to>
                                    </p:set>
                                    <p:anim calcmode="lin" valueType="num">
                                      <p:cBhvr>
                                        <p:cTn id="29" dur="1000" fill="hold"/>
                                        <p:tgtEl>
                                          <p:spTgt spid="5185"/>
                                        </p:tgtEl>
                                        <p:attrNameLst>
                                          <p:attrName>ppt_x</p:attrName>
                                        </p:attrNameLst>
                                      </p:cBhvr>
                                      <p:tavLst>
                                        <p:tav tm="0">
                                          <p:val>
                                            <p:strVal val="#ppt_x-.2"/>
                                          </p:val>
                                        </p:tav>
                                        <p:tav tm="100000">
                                          <p:val>
                                            <p:strVal val="#ppt_x"/>
                                          </p:val>
                                        </p:tav>
                                      </p:tavLst>
                                    </p:anim>
                                    <p:anim calcmode="lin" valueType="num">
                                      <p:cBhvr>
                                        <p:cTn id="30" dur="1000" fill="hold"/>
                                        <p:tgtEl>
                                          <p:spTgt spid="5185"/>
                                        </p:tgtEl>
                                        <p:attrNameLst>
                                          <p:attrName>ppt_y</p:attrName>
                                        </p:attrNameLst>
                                      </p:cBhvr>
                                      <p:tavLst>
                                        <p:tav tm="0">
                                          <p:val>
                                            <p:strVal val="#ppt_y"/>
                                          </p:val>
                                        </p:tav>
                                        <p:tav tm="100000">
                                          <p:val>
                                            <p:strVal val="#ppt_y"/>
                                          </p:val>
                                        </p:tav>
                                      </p:tavLst>
                                    </p:anim>
                                    <p:animEffect transition="in" filter="wipe(right)" prLst="gradientSize: 0.1">
                                      <p:cBhvr>
                                        <p:cTn id="31" dur="1000"/>
                                        <p:tgtEl>
                                          <p:spTgt spid="5185"/>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5178"/>
                                        </p:tgtEl>
                                        <p:attrNameLst>
                                          <p:attrName>style.visibility</p:attrName>
                                        </p:attrNameLst>
                                      </p:cBhvr>
                                      <p:to>
                                        <p:strVal val="visible"/>
                                      </p:to>
                                    </p:set>
                                    <p:anim calcmode="lin" valueType="num">
                                      <p:cBhvr>
                                        <p:cTn id="34" dur="1000" fill="hold"/>
                                        <p:tgtEl>
                                          <p:spTgt spid="5178"/>
                                        </p:tgtEl>
                                        <p:attrNameLst>
                                          <p:attrName>ppt_x</p:attrName>
                                        </p:attrNameLst>
                                      </p:cBhvr>
                                      <p:tavLst>
                                        <p:tav tm="0">
                                          <p:val>
                                            <p:strVal val="#ppt_x-.2"/>
                                          </p:val>
                                        </p:tav>
                                        <p:tav tm="100000">
                                          <p:val>
                                            <p:strVal val="#ppt_x"/>
                                          </p:val>
                                        </p:tav>
                                      </p:tavLst>
                                    </p:anim>
                                    <p:anim calcmode="lin" valueType="num">
                                      <p:cBhvr>
                                        <p:cTn id="35" dur="1000" fill="hold"/>
                                        <p:tgtEl>
                                          <p:spTgt spid="5178"/>
                                        </p:tgtEl>
                                        <p:attrNameLst>
                                          <p:attrName>ppt_y</p:attrName>
                                        </p:attrNameLst>
                                      </p:cBhvr>
                                      <p:tavLst>
                                        <p:tav tm="0">
                                          <p:val>
                                            <p:strVal val="#ppt_y"/>
                                          </p:val>
                                        </p:tav>
                                        <p:tav tm="100000">
                                          <p:val>
                                            <p:strVal val="#ppt_y"/>
                                          </p:val>
                                        </p:tav>
                                      </p:tavLst>
                                    </p:anim>
                                    <p:animEffect transition="in" filter="wipe(right)" prLst="gradientSize: 0.1">
                                      <p:cBhvr>
                                        <p:cTn id="36" dur="1000"/>
                                        <p:tgtEl>
                                          <p:spTgt spid="5178"/>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5158"/>
                                        </p:tgtEl>
                                        <p:attrNameLst>
                                          <p:attrName>style.visibility</p:attrName>
                                        </p:attrNameLst>
                                      </p:cBhvr>
                                      <p:to>
                                        <p:strVal val="visible"/>
                                      </p:to>
                                    </p:set>
                                    <p:anim calcmode="lin" valueType="num">
                                      <p:cBhvr>
                                        <p:cTn id="39" dur="1000" fill="hold"/>
                                        <p:tgtEl>
                                          <p:spTgt spid="5158"/>
                                        </p:tgtEl>
                                        <p:attrNameLst>
                                          <p:attrName>ppt_x</p:attrName>
                                        </p:attrNameLst>
                                      </p:cBhvr>
                                      <p:tavLst>
                                        <p:tav tm="0">
                                          <p:val>
                                            <p:strVal val="#ppt_x-.2"/>
                                          </p:val>
                                        </p:tav>
                                        <p:tav tm="100000">
                                          <p:val>
                                            <p:strVal val="#ppt_x"/>
                                          </p:val>
                                        </p:tav>
                                      </p:tavLst>
                                    </p:anim>
                                    <p:anim calcmode="lin" valueType="num">
                                      <p:cBhvr>
                                        <p:cTn id="40" dur="1000" fill="hold"/>
                                        <p:tgtEl>
                                          <p:spTgt spid="5158"/>
                                        </p:tgtEl>
                                        <p:attrNameLst>
                                          <p:attrName>ppt_y</p:attrName>
                                        </p:attrNameLst>
                                      </p:cBhvr>
                                      <p:tavLst>
                                        <p:tav tm="0">
                                          <p:val>
                                            <p:strVal val="#ppt_y"/>
                                          </p:val>
                                        </p:tav>
                                        <p:tav tm="100000">
                                          <p:val>
                                            <p:strVal val="#ppt_y"/>
                                          </p:val>
                                        </p:tav>
                                      </p:tavLst>
                                    </p:anim>
                                    <p:animEffect transition="in" filter="wipe(right)" prLst="gradientSize: 0.1">
                                      <p:cBhvr>
                                        <p:cTn id="41" dur="1000"/>
                                        <p:tgtEl>
                                          <p:spTgt spid="5158"/>
                                        </p:tgtEl>
                                      </p:cBhvr>
                                    </p:animEffect>
                                  </p:childTnLst>
                                </p:cTn>
                              </p:par>
                              <p:par>
                                <p:cTn id="42" presetID="29" presetClass="entr" presetSubtype="0" fill="hold" grpId="0" nodeType="withEffect">
                                  <p:stCondLst>
                                    <p:cond delay="0"/>
                                  </p:stCondLst>
                                  <p:childTnLst>
                                    <p:set>
                                      <p:cBhvr>
                                        <p:cTn id="43" dur="1" fill="hold">
                                          <p:stCondLst>
                                            <p:cond delay="0"/>
                                          </p:stCondLst>
                                        </p:cTn>
                                        <p:tgtEl>
                                          <p:spTgt spid="5149"/>
                                        </p:tgtEl>
                                        <p:attrNameLst>
                                          <p:attrName>style.visibility</p:attrName>
                                        </p:attrNameLst>
                                      </p:cBhvr>
                                      <p:to>
                                        <p:strVal val="visible"/>
                                      </p:to>
                                    </p:set>
                                    <p:anim calcmode="lin" valueType="num">
                                      <p:cBhvr>
                                        <p:cTn id="44" dur="1000" fill="hold"/>
                                        <p:tgtEl>
                                          <p:spTgt spid="5149"/>
                                        </p:tgtEl>
                                        <p:attrNameLst>
                                          <p:attrName>ppt_x</p:attrName>
                                        </p:attrNameLst>
                                      </p:cBhvr>
                                      <p:tavLst>
                                        <p:tav tm="0">
                                          <p:val>
                                            <p:strVal val="#ppt_x-.2"/>
                                          </p:val>
                                        </p:tav>
                                        <p:tav tm="100000">
                                          <p:val>
                                            <p:strVal val="#ppt_x"/>
                                          </p:val>
                                        </p:tav>
                                      </p:tavLst>
                                    </p:anim>
                                    <p:anim calcmode="lin" valueType="num">
                                      <p:cBhvr>
                                        <p:cTn id="45" dur="1000" fill="hold"/>
                                        <p:tgtEl>
                                          <p:spTgt spid="5149"/>
                                        </p:tgtEl>
                                        <p:attrNameLst>
                                          <p:attrName>ppt_y</p:attrName>
                                        </p:attrNameLst>
                                      </p:cBhvr>
                                      <p:tavLst>
                                        <p:tav tm="0">
                                          <p:val>
                                            <p:strVal val="#ppt_y"/>
                                          </p:val>
                                        </p:tav>
                                        <p:tav tm="100000">
                                          <p:val>
                                            <p:strVal val="#ppt_y"/>
                                          </p:val>
                                        </p:tav>
                                      </p:tavLst>
                                    </p:anim>
                                    <p:animEffect transition="in" filter="wipe(right)" prLst="gradientSize: 0.1">
                                      <p:cBhvr>
                                        <p:cTn id="46" dur="1000"/>
                                        <p:tgtEl>
                                          <p:spTgt spid="5149"/>
                                        </p:tgtEl>
                                      </p:cBhvr>
                                    </p:animEffect>
                                  </p:childTnLst>
                                </p:cTn>
                              </p:par>
                              <p:par>
                                <p:cTn id="47" presetID="29" presetClass="entr" presetSubtype="0" fill="hold" grpId="0" nodeType="withEffect">
                                  <p:stCondLst>
                                    <p:cond delay="0"/>
                                  </p:stCondLst>
                                  <p:childTnLst>
                                    <p:set>
                                      <p:cBhvr>
                                        <p:cTn id="48" dur="1" fill="hold">
                                          <p:stCondLst>
                                            <p:cond delay="0"/>
                                          </p:stCondLst>
                                        </p:cTn>
                                        <p:tgtEl>
                                          <p:spTgt spid="5179"/>
                                        </p:tgtEl>
                                        <p:attrNameLst>
                                          <p:attrName>style.visibility</p:attrName>
                                        </p:attrNameLst>
                                      </p:cBhvr>
                                      <p:to>
                                        <p:strVal val="visible"/>
                                      </p:to>
                                    </p:set>
                                    <p:anim calcmode="lin" valueType="num">
                                      <p:cBhvr>
                                        <p:cTn id="49" dur="1000" fill="hold"/>
                                        <p:tgtEl>
                                          <p:spTgt spid="5179"/>
                                        </p:tgtEl>
                                        <p:attrNameLst>
                                          <p:attrName>ppt_x</p:attrName>
                                        </p:attrNameLst>
                                      </p:cBhvr>
                                      <p:tavLst>
                                        <p:tav tm="0">
                                          <p:val>
                                            <p:strVal val="#ppt_x-.2"/>
                                          </p:val>
                                        </p:tav>
                                        <p:tav tm="100000">
                                          <p:val>
                                            <p:strVal val="#ppt_x"/>
                                          </p:val>
                                        </p:tav>
                                      </p:tavLst>
                                    </p:anim>
                                    <p:anim calcmode="lin" valueType="num">
                                      <p:cBhvr>
                                        <p:cTn id="50" dur="1000" fill="hold"/>
                                        <p:tgtEl>
                                          <p:spTgt spid="5179"/>
                                        </p:tgtEl>
                                        <p:attrNameLst>
                                          <p:attrName>ppt_y</p:attrName>
                                        </p:attrNameLst>
                                      </p:cBhvr>
                                      <p:tavLst>
                                        <p:tav tm="0">
                                          <p:val>
                                            <p:strVal val="#ppt_y"/>
                                          </p:val>
                                        </p:tav>
                                        <p:tav tm="100000">
                                          <p:val>
                                            <p:strVal val="#ppt_y"/>
                                          </p:val>
                                        </p:tav>
                                      </p:tavLst>
                                    </p:anim>
                                    <p:animEffect transition="in" filter="wipe(right)" prLst="gradientSize: 0.1">
                                      <p:cBhvr>
                                        <p:cTn id="51" dur="1000"/>
                                        <p:tgtEl>
                                          <p:spTgt spid="5179"/>
                                        </p:tgtEl>
                                      </p:cBhvr>
                                    </p:animEffect>
                                  </p:childTnLst>
                                </p:cTn>
                              </p:par>
                              <p:par>
                                <p:cTn id="52" presetID="29" presetClass="entr" presetSubtype="0" fill="hold" grpId="0" nodeType="withEffect">
                                  <p:stCondLst>
                                    <p:cond delay="0"/>
                                  </p:stCondLst>
                                  <p:childTnLst>
                                    <p:set>
                                      <p:cBhvr>
                                        <p:cTn id="53" dur="1" fill="hold">
                                          <p:stCondLst>
                                            <p:cond delay="0"/>
                                          </p:stCondLst>
                                        </p:cTn>
                                        <p:tgtEl>
                                          <p:spTgt spid="5180"/>
                                        </p:tgtEl>
                                        <p:attrNameLst>
                                          <p:attrName>style.visibility</p:attrName>
                                        </p:attrNameLst>
                                      </p:cBhvr>
                                      <p:to>
                                        <p:strVal val="visible"/>
                                      </p:to>
                                    </p:set>
                                    <p:anim calcmode="lin" valueType="num">
                                      <p:cBhvr>
                                        <p:cTn id="54" dur="1000" fill="hold"/>
                                        <p:tgtEl>
                                          <p:spTgt spid="5180"/>
                                        </p:tgtEl>
                                        <p:attrNameLst>
                                          <p:attrName>ppt_x</p:attrName>
                                        </p:attrNameLst>
                                      </p:cBhvr>
                                      <p:tavLst>
                                        <p:tav tm="0">
                                          <p:val>
                                            <p:strVal val="#ppt_x-.2"/>
                                          </p:val>
                                        </p:tav>
                                        <p:tav tm="100000">
                                          <p:val>
                                            <p:strVal val="#ppt_x"/>
                                          </p:val>
                                        </p:tav>
                                      </p:tavLst>
                                    </p:anim>
                                    <p:anim calcmode="lin" valueType="num">
                                      <p:cBhvr>
                                        <p:cTn id="55" dur="1000" fill="hold"/>
                                        <p:tgtEl>
                                          <p:spTgt spid="5180"/>
                                        </p:tgtEl>
                                        <p:attrNameLst>
                                          <p:attrName>ppt_y</p:attrName>
                                        </p:attrNameLst>
                                      </p:cBhvr>
                                      <p:tavLst>
                                        <p:tav tm="0">
                                          <p:val>
                                            <p:strVal val="#ppt_y"/>
                                          </p:val>
                                        </p:tav>
                                        <p:tav tm="100000">
                                          <p:val>
                                            <p:strVal val="#ppt_y"/>
                                          </p:val>
                                        </p:tav>
                                      </p:tavLst>
                                    </p:anim>
                                    <p:animEffect transition="in" filter="wipe(right)" prLst="gradientSize: 0.1">
                                      <p:cBhvr>
                                        <p:cTn id="56" dur="1000"/>
                                        <p:tgtEl>
                                          <p:spTgt spid="5180"/>
                                        </p:tgtEl>
                                      </p:cBhvr>
                                    </p:animEffect>
                                  </p:childTnLst>
                                </p:cTn>
                              </p:par>
                              <p:par>
                                <p:cTn id="57" presetID="29" presetClass="entr" presetSubtype="0" fill="hold" grpId="0" nodeType="withEffect">
                                  <p:stCondLst>
                                    <p:cond delay="0"/>
                                  </p:stCondLst>
                                  <p:childTnLst>
                                    <p:set>
                                      <p:cBhvr>
                                        <p:cTn id="58" dur="1" fill="hold">
                                          <p:stCondLst>
                                            <p:cond delay="0"/>
                                          </p:stCondLst>
                                        </p:cTn>
                                        <p:tgtEl>
                                          <p:spTgt spid="5161"/>
                                        </p:tgtEl>
                                        <p:attrNameLst>
                                          <p:attrName>style.visibility</p:attrName>
                                        </p:attrNameLst>
                                      </p:cBhvr>
                                      <p:to>
                                        <p:strVal val="visible"/>
                                      </p:to>
                                    </p:set>
                                    <p:anim calcmode="lin" valueType="num">
                                      <p:cBhvr>
                                        <p:cTn id="59" dur="1000" fill="hold"/>
                                        <p:tgtEl>
                                          <p:spTgt spid="5161"/>
                                        </p:tgtEl>
                                        <p:attrNameLst>
                                          <p:attrName>ppt_x</p:attrName>
                                        </p:attrNameLst>
                                      </p:cBhvr>
                                      <p:tavLst>
                                        <p:tav tm="0">
                                          <p:val>
                                            <p:strVal val="#ppt_x-.2"/>
                                          </p:val>
                                        </p:tav>
                                        <p:tav tm="100000">
                                          <p:val>
                                            <p:strVal val="#ppt_x"/>
                                          </p:val>
                                        </p:tav>
                                      </p:tavLst>
                                    </p:anim>
                                    <p:anim calcmode="lin" valueType="num">
                                      <p:cBhvr>
                                        <p:cTn id="60" dur="1000" fill="hold"/>
                                        <p:tgtEl>
                                          <p:spTgt spid="5161"/>
                                        </p:tgtEl>
                                        <p:attrNameLst>
                                          <p:attrName>ppt_y</p:attrName>
                                        </p:attrNameLst>
                                      </p:cBhvr>
                                      <p:tavLst>
                                        <p:tav tm="0">
                                          <p:val>
                                            <p:strVal val="#ppt_y"/>
                                          </p:val>
                                        </p:tav>
                                        <p:tav tm="100000">
                                          <p:val>
                                            <p:strVal val="#ppt_y"/>
                                          </p:val>
                                        </p:tav>
                                      </p:tavLst>
                                    </p:anim>
                                    <p:animEffect transition="in" filter="wipe(right)" prLst="gradientSize: 0.1">
                                      <p:cBhvr>
                                        <p:cTn id="61" dur="1000"/>
                                        <p:tgtEl>
                                          <p:spTgt spid="5161"/>
                                        </p:tgtEl>
                                      </p:cBhvr>
                                    </p:animEffect>
                                  </p:childTnLst>
                                </p:cTn>
                              </p:par>
                              <p:par>
                                <p:cTn id="62" presetID="29" presetClass="entr" presetSubtype="0" fill="hold" grpId="0" nodeType="withEffect">
                                  <p:stCondLst>
                                    <p:cond delay="0"/>
                                  </p:stCondLst>
                                  <p:childTnLst>
                                    <p:set>
                                      <p:cBhvr>
                                        <p:cTn id="63" dur="1" fill="hold">
                                          <p:stCondLst>
                                            <p:cond delay="0"/>
                                          </p:stCondLst>
                                        </p:cTn>
                                        <p:tgtEl>
                                          <p:spTgt spid="5159"/>
                                        </p:tgtEl>
                                        <p:attrNameLst>
                                          <p:attrName>style.visibility</p:attrName>
                                        </p:attrNameLst>
                                      </p:cBhvr>
                                      <p:to>
                                        <p:strVal val="visible"/>
                                      </p:to>
                                    </p:set>
                                    <p:anim calcmode="lin" valueType="num">
                                      <p:cBhvr>
                                        <p:cTn id="64" dur="1000" fill="hold"/>
                                        <p:tgtEl>
                                          <p:spTgt spid="5159"/>
                                        </p:tgtEl>
                                        <p:attrNameLst>
                                          <p:attrName>ppt_x</p:attrName>
                                        </p:attrNameLst>
                                      </p:cBhvr>
                                      <p:tavLst>
                                        <p:tav tm="0">
                                          <p:val>
                                            <p:strVal val="#ppt_x-.2"/>
                                          </p:val>
                                        </p:tav>
                                        <p:tav tm="100000">
                                          <p:val>
                                            <p:strVal val="#ppt_x"/>
                                          </p:val>
                                        </p:tav>
                                      </p:tavLst>
                                    </p:anim>
                                    <p:anim calcmode="lin" valueType="num">
                                      <p:cBhvr>
                                        <p:cTn id="65" dur="1000" fill="hold"/>
                                        <p:tgtEl>
                                          <p:spTgt spid="5159"/>
                                        </p:tgtEl>
                                        <p:attrNameLst>
                                          <p:attrName>ppt_y</p:attrName>
                                        </p:attrNameLst>
                                      </p:cBhvr>
                                      <p:tavLst>
                                        <p:tav tm="0">
                                          <p:val>
                                            <p:strVal val="#ppt_y"/>
                                          </p:val>
                                        </p:tav>
                                        <p:tav tm="100000">
                                          <p:val>
                                            <p:strVal val="#ppt_y"/>
                                          </p:val>
                                        </p:tav>
                                      </p:tavLst>
                                    </p:anim>
                                    <p:animEffect transition="in" filter="wipe(right)" prLst="gradientSize: 0.1">
                                      <p:cBhvr>
                                        <p:cTn id="66" dur="1000"/>
                                        <p:tgtEl>
                                          <p:spTgt spid="5159"/>
                                        </p:tgtEl>
                                      </p:cBhvr>
                                    </p:animEffect>
                                  </p:childTnLst>
                                </p:cTn>
                              </p:par>
                              <p:par>
                                <p:cTn id="67" presetID="29" presetClass="entr" presetSubtype="0" fill="hold" grpId="0" nodeType="withEffect">
                                  <p:stCondLst>
                                    <p:cond delay="0"/>
                                  </p:stCondLst>
                                  <p:childTnLst>
                                    <p:set>
                                      <p:cBhvr>
                                        <p:cTn id="68" dur="1" fill="hold">
                                          <p:stCondLst>
                                            <p:cond delay="0"/>
                                          </p:stCondLst>
                                        </p:cTn>
                                        <p:tgtEl>
                                          <p:spTgt spid="5160"/>
                                        </p:tgtEl>
                                        <p:attrNameLst>
                                          <p:attrName>style.visibility</p:attrName>
                                        </p:attrNameLst>
                                      </p:cBhvr>
                                      <p:to>
                                        <p:strVal val="visible"/>
                                      </p:to>
                                    </p:set>
                                    <p:anim calcmode="lin" valueType="num">
                                      <p:cBhvr>
                                        <p:cTn id="69" dur="1000" fill="hold"/>
                                        <p:tgtEl>
                                          <p:spTgt spid="5160"/>
                                        </p:tgtEl>
                                        <p:attrNameLst>
                                          <p:attrName>ppt_x</p:attrName>
                                        </p:attrNameLst>
                                      </p:cBhvr>
                                      <p:tavLst>
                                        <p:tav tm="0">
                                          <p:val>
                                            <p:strVal val="#ppt_x-.2"/>
                                          </p:val>
                                        </p:tav>
                                        <p:tav tm="100000">
                                          <p:val>
                                            <p:strVal val="#ppt_x"/>
                                          </p:val>
                                        </p:tav>
                                      </p:tavLst>
                                    </p:anim>
                                    <p:anim calcmode="lin" valueType="num">
                                      <p:cBhvr>
                                        <p:cTn id="70" dur="1000" fill="hold"/>
                                        <p:tgtEl>
                                          <p:spTgt spid="5160"/>
                                        </p:tgtEl>
                                        <p:attrNameLst>
                                          <p:attrName>ppt_y</p:attrName>
                                        </p:attrNameLst>
                                      </p:cBhvr>
                                      <p:tavLst>
                                        <p:tav tm="0">
                                          <p:val>
                                            <p:strVal val="#ppt_y"/>
                                          </p:val>
                                        </p:tav>
                                        <p:tav tm="100000">
                                          <p:val>
                                            <p:strVal val="#ppt_y"/>
                                          </p:val>
                                        </p:tav>
                                      </p:tavLst>
                                    </p:anim>
                                    <p:animEffect transition="in" filter="wipe(right)" prLst="gradientSize: 0.1">
                                      <p:cBhvr>
                                        <p:cTn id="71" dur="1000"/>
                                        <p:tgtEl>
                                          <p:spTgt spid="5160"/>
                                        </p:tgtEl>
                                      </p:cBhvr>
                                    </p:animEffect>
                                  </p:childTnLst>
                                </p:cTn>
                              </p:par>
                              <p:par>
                                <p:cTn id="72" presetID="29" presetClass="entr" presetSubtype="0" fill="hold" grpId="0" nodeType="withEffect">
                                  <p:stCondLst>
                                    <p:cond delay="0"/>
                                  </p:stCondLst>
                                  <p:childTnLst>
                                    <p:set>
                                      <p:cBhvr>
                                        <p:cTn id="73" dur="1" fill="hold">
                                          <p:stCondLst>
                                            <p:cond delay="0"/>
                                          </p:stCondLst>
                                        </p:cTn>
                                        <p:tgtEl>
                                          <p:spTgt spid="5145"/>
                                        </p:tgtEl>
                                        <p:attrNameLst>
                                          <p:attrName>style.visibility</p:attrName>
                                        </p:attrNameLst>
                                      </p:cBhvr>
                                      <p:to>
                                        <p:strVal val="visible"/>
                                      </p:to>
                                    </p:set>
                                    <p:anim calcmode="lin" valueType="num">
                                      <p:cBhvr>
                                        <p:cTn id="74" dur="1000" fill="hold"/>
                                        <p:tgtEl>
                                          <p:spTgt spid="5145"/>
                                        </p:tgtEl>
                                        <p:attrNameLst>
                                          <p:attrName>ppt_x</p:attrName>
                                        </p:attrNameLst>
                                      </p:cBhvr>
                                      <p:tavLst>
                                        <p:tav tm="0">
                                          <p:val>
                                            <p:strVal val="#ppt_x-.2"/>
                                          </p:val>
                                        </p:tav>
                                        <p:tav tm="100000">
                                          <p:val>
                                            <p:strVal val="#ppt_x"/>
                                          </p:val>
                                        </p:tav>
                                      </p:tavLst>
                                    </p:anim>
                                    <p:anim calcmode="lin" valueType="num">
                                      <p:cBhvr>
                                        <p:cTn id="75" dur="1000" fill="hold"/>
                                        <p:tgtEl>
                                          <p:spTgt spid="5145"/>
                                        </p:tgtEl>
                                        <p:attrNameLst>
                                          <p:attrName>ppt_y</p:attrName>
                                        </p:attrNameLst>
                                      </p:cBhvr>
                                      <p:tavLst>
                                        <p:tav tm="0">
                                          <p:val>
                                            <p:strVal val="#ppt_y"/>
                                          </p:val>
                                        </p:tav>
                                        <p:tav tm="100000">
                                          <p:val>
                                            <p:strVal val="#ppt_y"/>
                                          </p:val>
                                        </p:tav>
                                      </p:tavLst>
                                    </p:anim>
                                    <p:animEffect transition="in" filter="wipe(right)" prLst="gradientSize: 0.1">
                                      <p:cBhvr>
                                        <p:cTn id="76" dur="1000"/>
                                        <p:tgtEl>
                                          <p:spTgt spid="5145"/>
                                        </p:tgtEl>
                                      </p:cBhvr>
                                    </p:animEffect>
                                  </p:childTnLst>
                                </p:cTn>
                              </p:par>
                              <p:par>
                                <p:cTn id="77" presetID="29" presetClass="entr" presetSubtype="0" fill="hold" grpId="0" nodeType="withEffect">
                                  <p:stCondLst>
                                    <p:cond delay="0"/>
                                  </p:stCondLst>
                                  <p:childTnLst>
                                    <p:set>
                                      <p:cBhvr>
                                        <p:cTn id="78" dur="1" fill="hold">
                                          <p:stCondLst>
                                            <p:cond delay="0"/>
                                          </p:stCondLst>
                                        </p:cTn>
                                        <p:tgtEl>
                                          <p:spTgt spid="5140"/>
                                        </p:tgtEl>
                                        <p:attrNameLst>
                                          <p:attrName>style.visibility</p:attrName>
                                        </p:attrNameLst>
                                      </p:cBhvr>
                                      <p:to>
                                        <p:strVal val="visible"/>
                                      </p:to>
                                    </p:set>
                                    <p:anim calcmode="lin" valueType="num">
                                      <p:cBhvr>
                                        <p:cTn id="79" dur="1000" fill="hold"/>
                                        <p:tgtEl>
                                          <p:spTgt spid="5140"/>
                                        </p:tgtEl>
                                        <p:attrNameLst>
                                          <p:attrName>ppt_x</p:attrName>
                                        </p:attrNameLst>
                                      </p:cBhvr>
                                      <p:tavLst>
                                        <p:tav tm="0">
                                          <p:val>
                                            <p:strVal val="#ppt_x-.2"/>
                                          </p:val>
                                        </p:tav>
                                        <p:tav tm="100000">
                                          <p:val>
                                            <p:strVal val="#ppt_x"/>
                                          </p:val>
                                        </p:tav>
                                      </p:tavLst>
                                    </p:anim>
                                    <p:anim calcmode="lin" valueType="num">
                                      <p:cBhvr>
                                        <p:cTn id="80" dur="1000" fill="hold"/>
                                        <p:tgtEl>
                                          <p:spTgt spid="5140"/>
                                        </p:tgtEl>
                                        <p:attrNameLst>
                                          <p:attrName>ppt_y</p:attrName>
                                        </p:attrNameLst>
                                      </p:cBhvr>
                                      <p:tavLst>
                                        <p:tav tm="0">
                                          <p:val>
                                            <p:strVal val="#ppt_y"/>
                                          </p:val>
                                        </p:tav>
                                        <p:tav tm="100000">
                                          <p:val>
                                            <p:strVal val="#ppt_y"/>
                                          </p:val>
                                        </p:tav>
                                      </p:tavLst>
                                    </p:anim>
                                    <p:animEffect transition="in" filter="wipe(right)" prLst="gradientSize: 0.1">
                                      <p:cBhvr>
                                        <p:cTn id="81" dur="1000"/>
                                        <p:tgtEl>
                                          <p:spTgt spid="5140"/>
                                        </p:tgtEl>
                                      </p:cBhvr>
                                    </p:animEffect>
                                  </p:childTnLst>
                                </p:cTn>
                              </p:par>
                              <p:par>
                                <p:cTn id="82" presetID="29" presetClass="entr" presetSubtype="0" fill="hold" grpId="0" nodeType="withEffect">
                                  <p:stCondLst>
                                    <p:cond delay="0"/>
                                  </p:stCondLst>
                                  <p:childTnLst>
                                    <p:set>
                                      <p:cBhvr>
                                        <p:cTn id="83" dur="1" fill="hold">
                                          <p:stCondLst>
                                            <p:cond delay="0"/>
                                          </p:stCondLst>
                                        </p:cTn>
                                        <p:tgtEl>
                                          <p:spTgt spid="5143"/>
                                        </p:tgtEl>
                                        <p:attrNameLst>
                                          <p:attrName>style.visibility</p:attrName>
                                        </p:attrNameLst>
                                      </p:cBhvr>
                                      <p:to>
                                        <p:strVal val="visible"/>
                                      </p:to>
                                    </p:set>
                                    <p:anim calcmode="lin" valueType="num">
                                      <p:cBhvr>
                                        <p:cTn id="84" dur="1000" fill="hold"/>
                                        <p:tgtEl>
                                          <p:spTgt spid="5143"/>
                                        </p:tgtEl>
                                        <p:attrNameLst>
                                          <p:attrName>ppt_x</p:attrName>
                                        </p:attrNameLst>
                                      </p:cBhvr>
                                      <p:tavLst>
                                        <p:tav tm="0">
                                          <p:val>
                                            <p:strVal val="#ppt_x-.2"/>
                                          </p:val>
                                        </p:tav>
                                        <p:tav tm="100000">
                                          <p:val>
                                            <p:strVal val="#ppt_x"/>
                                          </p:val>
                                        </p:tav>
                                      </p:tavLst>
                                    </p:anim>
                                    <p:anim calcmode="lin" valueType="num">
                                      <p:cBhvr>
                                        <p:cTn id="85" dur="1000" fill="hold"/>
                                        <p:tgtEl>
                                          <p:spTgt spid="5143"/>
                                        </p:tgtEl>
                                        <p:attrNameLst>
                                          <p:attrName>ppt_y</p:attrName>
                                        </p:attrNameLst>
                                      </p:cBhvr>
                                      <p:tavLst>
                                        <p:tav tm="0">
                                          <p:val>
                                            <p:strVal val="#ppt_y"/>
                                          </p:val>
                                        </p:tav>
                                        <p:tav tm="100000">
                                          <p:val>
                                            <p:strVal val="#ppt_y"/>
                                          </p:val>
                                        </p:tav>
                                      </p:tavLst>
                                    </p:anim>
                                    <p:animEffect transition="in" filter="wipe(right)" prLst="gradientSize: 0.1">
                                      <p:cBhvr>
                                        <p:cTn id="86" dur="1000"/>
                                        <p:tgtEl>
                                          <p:spTgt spid="5143"/>
                                        </p:tgtEl>
                                      </p:cBhvr>
                                    </p:animEffect>
                                  </p:childTnLst>
                                </p:cTn>
                              </p:par>
                              <p:par>
                                <p:cTn id="87" presetID="29" presetClass="entr" presetSubtype="0" fill="hold" grpId="0" nodeType="withEffect">
                                  <p:stCondLst>
                                    <p:cond delay="0"/>
                                  </p:stCondLst>
                                  <p:childTnLst>
                                    <p:set>
                                      <p:cBhvr>
                                        <p:cTn id="88" dur="1" fill="hold">
                                          <p:stCondLst>
                                            <p:cond delay="0"/>
                                          </p:stCondLst>
                                        </p:cTn>
                                        <p:tgtEl>
                                          <p:spTgt spid="5144"/>
                                        </p:tgtEl>
                                        <p:attrNameLst>
                                          <p:attrName>style.visibility</p:attrName>
                                        </p:attrNameLst>
                                      </p:cBhvr>
                                      <p:to>
                                        <p:strVal val="visible"/>
                                      </p:to>
                                    </p:set>
                                    <p:anim calcmode="lin" valueType="num">
                                      <p:cBhvr>
                                        <p:cTn id="89" dur="1000" fill="hold"/>
                                        <p:tgtEl>
                                          <p:spTgt spid="5144"/>
                                        </p:tgtEl>
                                        <p:attrNameLst>
                                          <p:attrName>ppt_x</p:attrName>
                                        </p:attrNameLst>
                                      </p:cBhvr>
                                      <p:tavLst>
                                        <p:tav tm="0">
                                          <p:val>
                                            <p:strVal val="#ppt_x-.2"/>
                                          </p:val>
                                        </p:tav>
                                        <p:tav tm="100000">
                                          <p:val>
                                            <p:strVal val="#ppt_x"/>
                                          </p:val>
                                        </p:tav>
                                      </p:tavLst>
                                    </p:anim>
                                    <p:anim calcmode="lin" valueType="num">
                                      <p:cBhvr>
                                        <p:cTn id="90" dur="1000" fill="hold"/>
                                        <p:tgtEl>
                                          <p:spTgt spid="5144"/>
                                        </p:tgtEl>
                                        <p:attrNameLst>
                                          <p:attrName>ppt_y</p:attrName>
                                        </p:attrNameLst>
                                      </p:cBhvr>
                                      <p:tavLst>
                                        <p:tav tm="0">
                                          <p:val>
                                            <p:strVal val="#ppt_y"/>
                                          </p:val>
                                        </p:tav>
                                        <p:tav tm="100000">
                                          <p:val>
                                            <p:strVal val="#ppt_y"/>
                                          </p:val>
                                        </p:tav>
                                      </p:tavLst>
                                    </p:anim>
                                    <p:animEffect transition="in" filter="wipe(right)" prLst="gradientSize: 0.1">
                                      <p:cBhvr>
                                        <p:cTn id="91" dur="1000"/>
                                        <p:tgtEl>
                                          <p:spTgt spid="5144"/>
                                        </p:tgtEl>
                                      </p:cBhvr>
                                    </p:animEffect>
                                  </p:childTnLst>
                                </p:cTn>
                              </p:par>
                              <p:par>
                                <p:cTn id="92" presetID="29" presetClass="entr" presetSubtype="0" fill="hold" grpId="0" nodeType="withEffect">
                                  <p:stCondLst>
                                    <p:cond delay="0"/>
                                  </p:stCondLst>
                                  <p:childTnLst>
                                    <p:set>
                                      <p:cBhvr>
                                        <p:cTn id="93" dur="1" fill="hold">
                                          <p:stCondLst>
                                            <p:cond delay="0"/>
                                          </p:stCondLst>
                                        </p:cTn>
                                        <p:tgtEl>
                                          <p:spTgt spid="5147"/>
                                        </p:tgtEl>
                                        <p:attrNameLst>
                                          <p:attrName>style.visibility</p:attrName>
                                        </p:attrNameLst>
                                      </p:cBhvr>
                                      <p:to>
                                        <p:strVal val="visible"/>
                                      </p:to>
                                    </p:set>
                                    <p:anim calcmode="lin" valueType="num">
                                      <p:cBhvr>
                                        <p:cTn id="94" dur="1000" fill="hold"/>
                                        <p:tgtEl>
                                          <p:spTgt spid="5147"/>
                                        </p:tgtEl>
                                        <p:attrNameLst>
                                          <p:attrName>ppt_x</p:attrName>
                                        </p:attrNameLst>
                                      </p:cBhvr>
                                      <p:tavLst>
                                        <p:tav tm="0">
                                          <p:val>
                                            <p:strVal val="#ppt_x-.2"/>
                                          </p:val>
                                        </p:tav>
                                        <p:tav tm="100000">
                                          <p:val>
                                            <p:strVal val="#ppt_x"/>
                                          </p:val>
                                        </p:tav>
                                      </p:tavLst>
                                    </p:anim>
                                    <p:anim calcmode="lin" valueType="num">
                                      <p:cBhvr>
                                        <p:cTn id="95" dur="1000" fill="hold"/>
                                        <p:tgtEl>
                                          <p:spTgt spid="5147"/>
                                        </p:tgtEl>
                                        <p:attrNameLst>
                                          <p:attrName>ppt_y</p:attrName>
                                        </p:attrNameLst>
                                      </p:cBhvr>
                                      <p:tavLst>
                                        <p:tav tm="0">
                                          <p:val>
                                            <p:strVal val="#ppt_y"/>
                                          </p:val>
                                        </p:tav>
                                        <p:tav tm="100000">
                                          <p:val>
                                            <p:strVal val="#ppt_y"/>
                                          </p:val>
                                        </p:tav>
                                      </p:tavLst>
                                    </p:anim>
                                    <p:animEffect transition="in" filter="wipe(right)" prLst="gradientSize: 0.1">
                                      <p:cBhvr>
                                        <p:cTn id="96" dur="1000"/>
                                        <p:tgtEl>
                                          <p:spTgt spid="5147"/>
                                        </p:tgtEl>
                                      </p:cBhvr>
                                    </p:animEffect>
                                  </p:childTnLst>
                                </p:cTn>
                              </p:par>
                            </p:childTnLst>
                          </p:cTn>
                        </p:par>
                      </p:childTnLst>
                    </p:cTn>
                  </p:par>
                  <p:par>
                    <p:cTn id="97" fill="hold">
                      <p:stCondLst>
                        <p:cond delay="indefinite"/>
                      </p:stCondLst>
                      <p:childTnLst>
                        <p:par>
                          <p:cTn id="98" fill="hold">
                            <p:stCondLst>
                              <p:cond delay="0"/>
                            </p:stCondLst>
                            <p:childTnLst>
                              <p:par>
                                <p:cTn id="99" presetID="29" presetClass="entr" presetSubtype="0" fill="hold" grpId="0" nodeType="clickEffect">
                                  <p:stCondLst>
                                    <p:cond delay="0"/>
                                  </p:stCondLst>
                                  <p:childTnLst>
                                    <p:set>
                                      <p:cBhvr>
                                        <p:cTn id="100" dur="1" fill="hold">
                                          <p:stCondLst>
                                            <p:cond delay="0"/>
                                          </p:stCondLst>
                                        </p:cTn>
                                        <p:tgtEl>
                                          <p:spTgt spid="52"/>
                                        </p:tgtEl>
                                        <p:attrNameLst>
                                          <p:attrName>style.visibility</p:attrName>
                                        </p:attrNameLst>
                                      </p:cBhvr>
                                      <p:to>
                                        <p:strVal val="visible"/>
                                      </p:to>
                                    </p:set>
                                    <p:anim calcmode="lin" valueType="num">
                                      <p:cBhvr>
                                        <p:cTn id="101" dur="1000" fill="hold"/>
                                        <p:tgtEl>
                                          <p:spTgt spid="52"/>
                                        </p:tgtEl>
                                        <p:attrNameLst>
                                          <p:attrName>ppt_x</p:attrName>
                                        </p:attrNameLst>
                                      </p:cBhvr>
                                      <p:tavLst>
                                        <p:tav tm="0">
                                          <p:val>
                                            <p:strVal val="#ppt_x-.2"/>
                                          </p:val>
                                        </p:tav>
                                        <p:tav tm="100000">
                                          <p:val>
                                            <p:strVal val="#ppt_x"/>
                                          </p:val>
                                        </p:tav>
                                      </p:tavLst>
                                    </p:anim>
                                    <p:anim calcmode="lin" valueType="num">
                                      <p:cBhvr>
                                        <p:cTn id="102" dur="1000" fill="hold"/>
                                        <p:tgtEl>
                                          <p:spTgt spid="52"/>
                                        </p:tgtEl>
                                        <p:attrNameLst>
                                          <p:attrName>ppt_y</p:attrName>
                                        </p:attrNameLst>
                                      </p:cBhvr>
                                      <p:tavLst>
                                        <p:tav tm="0">
                                          <p:val>
                                            <p:strVal val="#ppt_y"/>
                                          </p:val>
                                        </p:tav>
                                        <p:tav tm="100000">
                                          <p:val>
                                            <p:strVal val="#ppt_y"/>
                                          </p:val>
                                        </p:tav>
                                      </p:tavLst>
                                    </p:anim>
                                    <p:animEffect transition="in" filter="wipe(right)" prLst="gradientSize: 0.1">
                                      <p:cBhvr>
                                        <p:cTn id="103" dur="1000"/>
                                        <p:tgtEl>
                                          <p:spTgt spid="52"/>
                                        </p:tgtEl>
                                      </p:cBhvr>
                                    </p:animEffect>
                                  </p:childTnLst>
                                </p:cTn>
                              </p:par>
                            </p:childTnLst>
                          </p:cTn>
                        </p:par>
                      </p:childTnLst>
                    </p:cTn>
                  </p:par>
                  <p:par>
                    <p:cTn id="104" fill="hold">
                      <p:stCondLst>
                        <p:cond delay="indefinite"/>
                      </p:stCondLst>
                      <p:childTnLst>
                        <p:par>
                          <p:cTn id="105" fill="hold">
                            <p:stCondLst>
                              <p:cond delay="0"/>
                            </p:stCondLst>
                            <p:childTnLst>
                              <p:par>
                                <p:cTn id="106" presetID="29" presetClass="entr" presetSubtype="0" fill="hold" grpId="0" nodeType="clickEffect">
                                  <p:stCondLst>
                                    <p:cond delay="0"/>
                                  </p:stCondLst>
                                  <p:childTnLst>
                                    <p:set>
                                      <p:cBhvr>
                                        <p:cTn id="107" dur="1" fill="hold">
                                          <p:stCondLst>
                                            <p:cond delay="0"/>
                                          </p:stCondLst>
                                        </p:cTn>
                                        <p:tgtEl>
                                          <p:spTgt spid="59"/>
                                        </p:tgtEl>
                                        <p:attrNameLst>
                                          <p:attrName>style.visibility</p:attrName>
                                        </p:attrNameLst>
                                      </p:cBhvr>
                                      <p:to>
                                        <p:strVal val="visible"/>
                                      </p:to>
                                    </p:set>
                                    <p:anim calcmode="lin" valueType="num">
                                      <p:cBhvr>
                                        <p:cTn id="108" dur="1000" fill="hold"/>
                                        <p:tgtEl>
                                          <p:spTgt spid="59"/>
                                        </p:tgtEl>
                                        <p:attrNameLst>
                                          <p:attrName>ppt_x</p:attrName>
                                        </p:attrNameLst>
                                      </p:cBhvr>
                                      <p:tavLst>
                                        <p:tav tm="0">
                                          <p:val>
                                            <p:strVal val="#ppt_x-.2"/>
                                          </p:val>
                                        </p:tav>
                                        <p:tav tm="100000">
                                          <p:val>
                                            <p:strVal val="#ppt_x"/>
                                          </p:val>
                                        </p:tav>
                                      </p:tavLst>
                                    </p:anim>
                                    <p:anim calcmode="lin" valueType="num">
                                      <p:cBhvr>
                                        <p:cTn id="109" dur="1000" fill="hold"/>
                                        <p:tgtEl>
                                          <p:spTgt spid="59"/>
                                        </p:tgtEl>
                                        <p:attrNameLst>
                                          <p:attrName>ppt_y</p:attrName>
                                        </p:attrNameLst>
                                      </p:cBhvr>
                                      <p:tavLst>
                                        <p:tav tm="0">
                                          <p:val>
                                            <p:strVal val="#ppt_y"/>
                                          </p:val>
                                        </p:tav>
                                        <p:tav tm="100000">
                                          <p:val>
                                            <p:strVal val="#ppt_y"/>
                                          </p:val>
                                        </p:tav>
                                      </p:tavLst>
                                    </p:anim>
                                    <p:animEffect transition="in" filter="wipe(right)" prLst="gradientSize: 0.1">
                                      <p:cBhvr>
                                        <p:cTn id="110" dur="1000"/>
                                        <p:tgtEl>
                                          <p:spTgt spid="59"/>
                                        </p:tgtEl>
                                      </p:cBhvr>
                                    </p:animEffect>
                                  </p:childTnLst>
                                </p:cTn>
                              </p:par>
                            </p:childTnLst>
                          </p:cTn>
                        </p:par>
                      </p:childTnLst>
                    </p:cTn>
                  </p:par>
                  <p:par>
                    <p:cTn id="111" fill="hold">
                      <p:stCondLst>
                        <p:cond delay="indefinite"/>
                      </p:stCondLst>
                      <p:childTnLst>
                        <p:par>
                          <p:cTn id="112" fill="hold">
                            <p:stCondLst>
                              <p:cond delay="0"/>
                            </p:stCondLst>
                            <p:childTnLst>
                              <p:par>
                                <p:cTn id="113" presetID="29" presetClass="entr" presetSubtype="0" fill="hold" grpId="0" nodeType="clickEffect">
                                  <p:stCondLst>
                                    <p:cond delay="0"/>
                                  </p:stCondLst>
                                  <p:childTnLst>
                                    <p:set>
                                      <p:cBhvr>
                                        <p:cTn id="114" dur="1" fill="hold">
                                          <p:stCondLst>
                                            <p:cond delay="0"/>
                                          </p:stCondLst>
                                        </p:cTn>
                                        <p:tgtEl>
                                          <p:spTgt spid="60"/>
                                        </p:tgtEl>
                                        <p:attrNameLst>
                                          <p:attrName>style.visibility</p:attrName>
                                        </p:attrNameLst>
                                      </p:cBhvr>
                                      <p:to>
                                        <p:strVal val="visible"/>
                                      </p:to>
                                    </p:set>
                                    <p:anim calcmode="lin" valueType="num">
                                      <p:cBhvr>
                                        <p:cTn id="115" dur="1000" fill="hold"/>
                                        <p:tgtEl>
                                          <p:spTgt spid="60"/>
                                        </p:tgtEl>
                                        <p:attrNameLst>
                                          <p:attrName>ppt_x</p:attrName>
                                        </p:attrNameLst>
                                      </p:cBhvr>
                                      <p:tavLst>
                                        <p:tav tm="0">
                                          <p:val>
                                            <p:strVal val="#ppt_x-.2"/>
                                          </p:val>
                                        </p:tav>
                                        <p:tav tm="100000">
                                          <p:val>
                                            <p:strVal val="#ppt_x"/>
                                          </p:val>
                                        </p:tav>
                                      </p:tavLst>
                                    </p:anim>
                                    <p:anim calcmode="lin" valueType="num">
                                      <p:cBhvr>
                                        <p:cTn id="116" dur="1000" fill="hold"/>
                                        <p:tgtEl>
                                          <p:spTgt spid="60"/>
                                        </p:tgtEl>
                                        <p:attrNameLst>
                                          <p:attrName>ppt_y</p:attrName>
                                        </p:attrNameLst>
                                      </p:cBhvr>
                                      <p:tavLst>
                                        <p:tav tm="0">
                                          <p:val>
                                            <p:strVal val="#ppt_y"/>
                                          </p:val>
                                        </p:tav>
                                        <p:tav tm="100000">
                                          <p:val>
                                            <p:strVal val="#ppt_y"/>
                                          </p:val>
                                        </p:tav>
                                      </p:tavLst>
                                    </p:anim>
                                    <p:animEffect transition="in" filter="wipe(right)" prLst="gradientSize: 0.1">
                                      <p:cBhvr>
                                        <p:cTn id="117" dur="1000"/>
                                        <p:tgtEl>
                                          <p:spTgt spid="60"/>
                                        </p:tgtEl>
                                      </p:cBhvr>
                                    </p:animEffect>
                                  </p:childTnLst>
                                </p:cTn>
                              </p:par>
                            </p:childTnLst>
                          </p:cTn>
                        </p:par>
                      </p:childTnLst>
                    </p:cTn>
                  </p:par>
                  <p:par>
                    <p:cTn id="118" fill="hold">
                      <p:stCondLst>
                        <p:cond delay="indefinite"/>
                      </p:stCondLst>
                      <p:childTnLst>
                        <p:par>
                          <p:cTn id="119" fill="hold">
                            <p:stCondLst>
                              <p:cond delay="0"/>
                            </p:stCondLst>
                            <p:childTnLst>
                              <p:par>
                                <p:cTn id="120" presetID="29" presetClass="entr" presetSubtype="0" fill="hold" grpId="0" nodeType="click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1000" fill="hold"/>
                                        <p:tgtEl>
                                          <p:spTgt spid="61"/>
                                        </p:tgtEl>
                                        <p:attrNameLst>
                                          <p:attrName>ppt_x</p:attrName>
                                        </p:attrNameLst>
                                      </p:cBhvr>
                                      <p:tavLst>
                                        <p:tav tm="0">
                                          <p:val>
                                            <p:strVal val="#ppt_x-.2"/>
                                          </p:val>
                                        </p:tav>
                                        <p:tav tm="100000">
                                          <p:val>
                                            <p:strVal val="#ppt_x"/>
                                          </p:val>
                                        </p:tav>
                                      </p:tavLst>
                                    </p:anim>
                                    <p:anim calcmode="lin" valueType="num">
                                      <p:cBhvr>
                                        <p:cTn id="123" dur="1000" fill="hold"/>
                                        <p:tgtEl>
                                          <p:spTgt spid="61"/>
                                        </p:tgtEl>
                                        <p:attrNameLst>
                                          <p:attrName>ppt_y</p:attrName>
                                        </p:attrNameLst>
                                      </p:cBhvr>
                                      <p:tavLst>
                                        <p:tav tm="0">
                                          <p:val>
                                            <p:strVal val="#ppt_y"/>
                                          </p:val>
                                        </p:tav>
                                        <p:tav tm="100000">
                                          <p:val>
                                            <p:strVal val="#ppt_y"/>
                                          </p:val>
                                        </p:tav>
                                      </p:tavLst>
                                    </p:anim>
                                    <p:animEffect transition="in" filter="wipe(right)" prLst="gradientSize: 0.1">
                                      <p:cBhvr>
                                        <p:cTn id="124" dur="1000"/>
                                        <p:tgtEl>
                                          <p:spTgt spid="61"/>
                                        </p:tgtEl>
                                      </p:cBhvr>
                                    </p:animEffect>
                                  </p:childTnLst>
                                </p:cTn>
                              </p:par>
                            </p:childTnLst>
                          </p:cTn>
                        </p:par>
                      </p:childTnLst>
                    </p:cTn>
                  </p:par>
                  <p:par>
                    <p:cTn id="125" fill="hold">
                      <p:stCondLst>
                        <p:cond delay="indefinite"/>
                      </p:stCondLst>
                      <p:childTnLst>
                        <p:par>
                          <p:cTn id="126" fill="hold">
                            <p:stCondLst>
                              <p:cond delay="0"/>
                            </p:stCondLst>
                            <p:childTnLst>
                              <p:par>
                                <p:cTn id="127" presetID="29" presetClass="entr" presetSubtype="0" fill="hold" grpId="0" nodeType="click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ppt_x</p:attrName>
                                        </p:attrNameLst>
                                      </p:cBhvr>
                                      <p:tavLst>
                                        <p:tav tm="0">
                                          <p:val>
                                            <p:strVal val="#ppt_x-.2"/>
                                          </p:val>
                                        </p:tav>
                                        <p:tav tm="100000">
                                          <p:val>
                                            <p:strVal val="#ppt_x"/>
                                          </p:val>
                                        </p:tav>
                                      </p:tavLst>
                                    </p:anim>
                                    <p:anim calcmode="lin" valueType="num">
                                      <p:cBhvr>
                                        <p:cTn id="130" dur="1000" fill="hold"/>
                                        <p:tgtEl>
                                          <p:spTgt spid="62"/>
                                        </p:tgtEl>
                                        <p:attrNameLst>
                                          <p:attrName>ppt_y</p:attrName>
                                        </p:attrNameLst>
                                      </p:cBhvr>
                                      <p:tavLst>
                                        <p:tav tm="0">
                                          <p:val>
                                            <p:strVal val="#ppt_y"/>
                                          </p:val>
                                        </p:tav>
                                        <p:tav tm="100000">
                                          <p:val>
                                            <p:strVal val="#ppt_y"/>
                                          </p:val>
                                        </p:tav>
                                      </p:tavLst>
                                    </p:anim>
                                    <p:animEffect transition="in" filter="wipe(right)" prLst="gradientSize: 0.1">
                                      <p:cBhvr>
                                        <p:cTn id="131" dur="1000"/>
                                        <p:tgtEl>
                                          <p:spTgt spid="62"/>
                                        </p:tgtEl>
                                      </p:cBhvr>
                                    </p:animEffect>
                                  </p:childTnLst>
                                </p:cTn>
                              </p:par>
                            </p:childTnLst>
                          </p:cTn>
                        </p:par>
                      </p:childTnLst>
                    </p:cTn>
                  </p:par>
                  <p:par>
                    <p:cTn id="132" fill="hold">
                      <p:stCondLst>
                        <p:cond delay="indefinite"/>
                      </p:stCondLst>
                      <p:childTnLst>
                        <p:par>
                          <p:cTn id="133" fill="hold">
                            <p:stCondLst>
                              <p:cond delay="0"/>
                            </p:stCondLst>
                            <p:childTnLst>
                              <p:par>
                                <p:cTn id="134" presetID="29" presetClass="entr" presetSubtype="0" fill="hold" grpId="0" nodeType="clickEffect">
                                  <p:stCondLst>
                                    <p:cond delay="0"/>
                                  </p:stCondLst>
                                  <p:childTnLst>
                                    <p:set>
                                      <p:cBhvr>
                                        <p:cTn id="135" dur="1" fill="hold">
                                          <p:stCondLst>
                                            <p:cond delay="0"/>
                                          </p:stCondLst>
                                        </p:cTn>
                                        <p:tgtEl>
                                          <p:spTgt spid="63"/>
                                        </p:tgtEl>
                                        <p:attrNameLst>
                                          <p:attrName>style.visibility</p:attrName>
                                        </p:attrNameLst>
                                      </p:cBhvr>
                                      <p:to>
                                        <p:strVal val="visible"/>
                                      </p:to>
                                    </p:set>
                                    <p:anim calcmode="lin" valueType="num">
                                      <p:cBhvr>
                                        <p:cTn id="136" dur="1000" fill="hold"/>
                                        <p:tgtEl>
                                          <p:spTgt spid="63"/>
                                        </p:tgtEl>
                                        <p:attrNameLst>
                                          <p:attrName>ppt_x</p:attrName>
                                        </p:attrNameLst>
                                      </p:cBhvr>
                                      <p:tavLst>
                                        <p:tav tm="0">
                                          <p:val>
                                            <p:strVal val="#ppt_x-.2"/>
                                          </p:val>
                                        </p:tav>
                                        <p:tav tm="100000">
                                          <p:val>
                                            <p:strVal val="#ppt_x"/>
                                          </p:val>
                                        </p:tav>
                                      </p:tavLst>
                                    </p:anim>
                                    <p:anim calcmode="lin" valueType="num">
                                      <p:cBhvr>
                                        <p:cTn id="137" dur="1000" fill="hold"/>
                                        <p:tgtEl>
                                          <p:spTgt spid="63"/>
                                        </p:tgtEl>
                                        <p:attrNameLst>
                                          <p:attrName>ppt_y</p:attrName>
                                        </p:attrNameLst>
                                      </p:cBhvr>
                                      <p:tavLst>
                                        <p:tav tm="0">
                                          <p:val>
                                            <p:strVal val="#ppt_y"/>
                                          </p:val>
                                        </p:tav>
                                        <p:tav tm="100000">
                                          <p:val>
                                            <p:strVal val="#ppt_y"/>
                                          </p:val>
                                        </p:tav>
                                      </p:tavLst>
                                    </p:anim>
                                    <p:animEffect transition="in" filter="wipe(right)" prLst="gradientSize: 0.1">
                                      <p:cBhvr>
                                        <p:cTn id="138" dur="1000"/>
                                        <p:tgtEl>
                                          <p:spTgt spid="63"/>
                                        </p:tgtEl>
                                      </p:cBhvr>
                                    </p:animEffect>
                                  </p:childTnLst>
                                </p:cTn>
                              </p:par>
                              <p:par>
                                <p:cTn id="139" presetID="29" presetClass="entr" presetSubtype="0" fill="hold" grpId="0" nodeType="withEffect">
                                  <p:stCondLst>
                                    <p:cond delay="0"/>
                                  </p:stCondLst>
                                  <p:childTnLst>
                                    <p:set>
                                      <p:cBhvr>
                                        <p:cTn id="140" dur="1" fill="hold">
                                          <p:stCondLst>
                                            <p:cond delay="0"/>
                                          </p:stCondLst>
                                        </p:cTn>
                                        <p:tgtEl>
                                          <p:spTgt spid="64"/>
                                        </p:tgtEl>
                                        <p:attrNameLst>
                                          <p:attrName>style.visibility</p:attrName>
                                        </p:attrNameLst>
                                      </p:cBhvr>
                                      <p:to>
                                        <p:strVal val="visible"/>
                                      </p:to>
                                    </p:set>
                                    <p:anim calcmode="lin" valueType="num">
                                      <p:cBhvr>
                                        <p:cTn id="141" dur="1000" fill="hold"/>
                                        <p:tgtEl>
                                          <p:spTgt spid="64"/>
                                        </p:tgtEl>
                                        <p:attrNameLst>
                                          <p:attrName>ppt_x</p:attrName>
                                        </p:attrNameLst>
                                      </p:cBhvr>
                                      <p:tavLst>
                                        <p:tav tm="0">
                                          <p:val>
                                            <p:strVal val="#ppt_x-.2"/>
                                          </p:val>
                                        </p:tav>
                                        <p:tav tm="100000">
                                          <p:val>
                                            <p:strVal val="#ppt_x"/>
                                          </p:val>
                                        </p:tav>
                                      </p:tavLst>
                                    </p:anim>
                                    <p:anim calcmode="lin" valueType="num">
                                      <p:cBhvr>
                                        <p:cTn id="142" dur="1000" fill="hold"/>
                                        <p:tgtEl>
                                          <p:spTgt spid="64"/>
                                        </p:tgtEl>
                                        <p:attrNameLst>
                                          <p:attrName>ppt_y</p:attrName>
                                        </p:attrNameLst>
                                      </p:cBhvr>
                                      <p:tavLst>
                                        <p:tav tm="0">
                                          <p:val>
                                            <p:strVal val="#ppt_y"/>
                                          </p:val>
                                        </p:tav>
                                        <p:tav tm="100000">
                                          <p:val>
                                            <p:strVal val="#ppt_y"/>
                                          </p:val>
                                        </p:tav>
                                      </p:tavLst>
                                    </p:anim>
                                    <p:animEffect transition="in" filter="wipe(right)" prLst="gradientSize: 0.1">
                                      <p:cBhvr>
                                        <p:cTn id="143" dur="1000"/>
                                        <p:tgtEl>
                                          <p:spTgt spid="64"/>
                                        </p:tgtEl>
                                      </p:cBhvr>
                                    </p:animEffect>
                                  </p:childTnLst>
                                </p:cTn>
                              </p:par>
                            </p:childTnLst>
                          </p:cTn>
                        </p:par>
                      </p:childTnLst>
                    </p:cTn>
                  </p:par>
                  <p:par>
                    <p:cTn id="144" fill="hold">
                      <p:stCondLst>
                        <p:cond delay="indefinite"/>
                      </p:stCondLst>
                      <p:childTnLst>
                        <p:par>
                          <p:cTn id="145" fill="hold">
                            <p:stCondLst>
                              <p:cond delay="0"/>
                            </p:stCondLst>
                            <p:childTnLst>
                              <p:par>
                                <p:cTn id="146" presetID="29" presetClass="entr" presetSubtype="0" fill="hold" grpId="0" nodeType="click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1000" fill="hold"/>
                                        <p:tgtEl>
                                          <p:spTgt spid="65"/>
                                        </p:tgtEl>
                                        <p:attrNameLst>
                                          <p:attrName>ppt_x</p:attrName>
                                        </p:attrNameLst>
                                      </p:cBhvr>
                                      <p:tavLst>
                                        <p:tav tm="0">
                                          <p:val>
                                            <p:strVal val="#ppt_x-.2"/>
                                          </p:val>
                                        </p:tav>
                                        <p:tav tm="100000">
                                          <p:val>
                                            <p:strVal val="#ppt_x"/>
                                          </p:val>
                                        </p:tav>
                                      </p:tavLst>
                                    </p:anim>
                                    <p:anim calcmode="lin" valueType="num">
                                      <p:cBhvr>
                                        <p:cTn id="149" dur="1000" fill="hold"/>
                                        <p:tgtEl>
                                          <p:spTgt spid="65"/>
                                        </p:tgtEl>
                                        <p:attrNameLst>
                                          <p:attrName>ppt_y</p:attrName>
                                        </p:attrNameLst>
                                      </p:cBhvr>
                                      <p:tavLst>
                                        <p:tav tm="0">
                                          <p:val>
                                            <p:strVal val="#ppt_y"/>
                                          </p:val>
                                        </p:tav>
                                        <p:tav tm="100000">
                                          <p:val>
                                            <p:strVal val="#ppt_y"/>
                                          </p:val>
                                        </p:tav>
                                      </p:tavLst>
                                    </p:anim>
                                    <p:animEffect transition="in" filter="wipe(right)" prLst="gradientSize: 0.1">
                                      <p:cBhvr>
                                        <p:cTn id="150" dur="1000"/>
                                        <p:tgtEl>
                                          <p:spTgt spid="65"/>
                                        </p:tgtEl>
                                      </p:cBhvr>
                                    </p:animEffect>
                                  </p:childTnLst>
                                </p:cTn>
                              </p:par>
                              <p:par>
                                <p:cTn id="151" presetID="29" presetClass="entr" presetSubtype="0" fill="hold" grpId="0" nodeType="withEffect">
                                  <p:stCondLst>
                                    <p:cond delay="0"/>
                                  </p:stCondLst>
                                  <p:childTnLst>
                                    <p:set>
                                      <p:cBhvr>
                                        <p:cTn id="152" dur="1" fill="hold">
                                          <p:stCondLst>
                                            <p:cond delay="0"/>
                                          </p:stCondLst>
                                        </p:cTn>
                                        <p:tgtEl>
                                          <p:spTgt spid="66"/>
                                        </p:tgtEl>
                                        <p:attrNameLst>
                                          <p:attrName>style.visibility</p:attrName>
                                        </p:attrNameLst>
                                      </p:cBhvr>
                                      <p:to>
                                        <p:strVal val="visible"/>
                                      </p:to>
                                    </p:set>
                                    <p:anim calcmode="lin" valueType="num">
                                      <p:cBhvr>
                                        <p:cTn id="153" dur="1000" fill="hold"/>
                                        <p:tgtEl>
                                          <p:spTgt spid="66"/>
                                        </p:tgtEl>
                                        <p:attrNameLst>
                                          <p:attrName>ppt_x</p:attrName>
                                        </p:attrNameLst>
                                      </p:cBhvr>
                                      <p:tavLst>
                                        <p:tav tm="0">
                                          <p:val>
                                            <p:strVal val="#ppt_x-.2"/>
                                          </p:val>
                                        </p:tav>
                                        <p:tav tm="100000">
                                          <p:val>
                                            <p:strVal val="#ppt_x"/>
                                          </p:val>
                                        </p:tav>
                                      </p:tavLst>
                                    </p:anim>
                                    <p:anim calcmode="lin" valueType="num">
                                      <p:cBhvr>
                                        <p:cTn id="154" dur="1000" fill="hold"/>
                                        <p:tgtEl>
                                          <p:spTgt spid="66"/>
                                        </p:tgtEl>
                                        <p:attrNameLst>
                                          <p:attrName>ppt_y</p:attrName>
                                        </p:attrNameLst>
                                      </p:cBhvr>
                                      <p:tavLst>
                                        <p:tav tm="0">
                                          <p:val>
                                            <p:strVal val="#ppt_y"/>
                                          </p:val>
                                        </p:tav>
                                        <p:tav tm="100000">
                                          <p:val>
                                            <p:strVal val="#ppt_y"/>
                                          </p:val>
                                        </p:tav>
                                      </p:tavLst>
                                    </p:anim>
                                    <p:animEffect transition="in" filter="wipe(right)" prLst="gradientSize: 0.1">
                                      <p:cBhvr>
                                        <p:cTn id="155" dur="1000"/>
                                        <p:tgtEl>
                                          <p:spTgt spid="66"/>
                                        </p:tgtEl>
                                      </p:cBhvr>
                                    </p:animEffect>
                                  </p:childTnLst>
                                </p:cTn>
                              </p:par>
                            </p:childTnLst>
                          </p:cTn>
                        </p:par>
                      </p:childTnLst>
                    </p:cTn>
                  </p:par>
                  <p:par>
                    <p:cTn id="156" fill="hold">
                      <p:stCondLst>
                        <p:cond delay="indefinite"/>
                      </p:stCondLst>
                      <p:childTnLst>
                        <p:par>
                          <p:cTn id="157" fill="hold">
                            <p:stCondLst>
                              <p:cond delay="0"/>
                            </p:stCondLst>
                            <p:childTnLst>
                              <p:par>
                                <p:cTn id="158" presetID="29" presetClass="entr" presetSubtype="0" fill="hold" grpId="0" nodeType="clickEffect">
                                  <p:stCondLst>
                                    <p:cond delay="0"/>
                                  </p:stCondLst>
                                  <p:childTnLst>
                                    <p:set>
                                      <p:cBhvr>
                                        <p:cTn id="159" dur="1" fill="hold">
                                          <p:stCondLst>
                                            <p:cond delay="0"/>
                                          </p:stCondLst>
                                        </p:cTn>
                                        <p:tgtEl>
                                          <p:spTgt spid="49"/>
                                        </p:tgtEl>
                                        <p:attrNameLst>
                                          <p:attrName>style.visibility</p:attrName>
                                        </p:attrNameLst>
                                      </p:cBhvr>
                                      <p:to>
                                        <p:strVal val="visible"/>
                                      </p:to>
                                    </p:set>
                                    <p:anim calcmode="lin" valueType="num">
                                      <p:cBhvr>
                                        <p:cTn id="160" dur="1000" fill="hold"/>
                                        <p:tgtEl>
                                          <p:spTgt spid="49"/>
                                        </p:tgtEl>
                                        <p:attrNameLst>
                                          <p:attrName>ppt_x</p:attrName>
                                        </p:attrNameLst>
                                      </p:cBhvr>
                                      <p:tavLst>
                                        <p:tav tm="0">
                                          <p:val>
                                            <p:strVal val="#ppt_x-.2"/>
                                          </p:val>
                                        </p:tav>
                                        <p:tav tm="100000">
                                          <p:val>
                                            <p:strVal val="#ppt_x"/>
                                          </p:val>
                                        </p:tav>
                                      </p:tavLst>
                                    </p:anim>
                                    <p:anim calcmode="lin" valueType="num">
                                      <p:cBhvr>
                                        <p:cTn id="161" dur="10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162" dur="1000"/>
                                        <p:tgtEl>
                                          <p:spTgt spid="49"/>
                                        </p:tgtEl>
                                      </p:cBhvr>
                                    </p:animEffect>
                                  </p:childTnLst>
                                </p:cTn>
                              </p:par>
                            </p:childTnLst>
                          </p:cTn>
                        </p:par>
                      </p:childTnLst>
                    </p:cTn>
                  </p:par>
                  <p:par>
                    <p:cTn id="163" fill="hold">
                      <p:stCondLst>
                        <p:cond delay="indefinite"/>
                      </p:stCondLst>
                      <p:childTnLst>
                        <p:par>
                          <p:cTn id="164" fill="hold">
                            <p:stCondLst>
                              <p:cond delay="0"/>
                            </p:stCondLst>
                            <p:childTnLst>
                              <p:par>
                                <p:cTn id="165" presetID="29" presetClass="entr" presetSubtype="0" fill="hold" grpId="0" nodeType="click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p:cTn id="167" dur="1000" fill="hold"/>
                                        <p:tgtEl>
                                          <p:spTgt spid="54"/>
                                        </p:tgtEl>
                                        <p:attrNameLst>
                                          <p:attrName>ppt_x</p:attrName>
                                        </p:attrNameLst>
                                      </p:cBhvr>
                                      <p:tavLst>
                                        <p:tav tm="0">
                                          <p:val>
                                            <p:strVal val="#ppt_x-.2"/>
                                          </p:val>
                                        </p:tav>
                                        <p:tav tm="100000">
                                          <p:val>
                                            <p:strVal val="#ppt_x"/>
                                          </p:val>
                                        </p:tav>
                                      </p:tavLst>
                                    </p:anim>
                                    <p:anim calcmode="lin" valueType="num">
                                      <p:cBhvr>
                                        <p:cTn id="168" dur="1000" fill="hold"/>
                                        <p:tgtEl>
                                          <p:spTgt spid="54"/>
                                        </p:tgtEl>
                                        <p:attrNameLst>
                                          <p:attrName>ppt_y</p:attrName>
                                        </p:attrNameLst>
                                      </p:cBhvr>
                                      <p:tavLst>
                                        <p:tav tm="0">
                                          <p:val>
                                            <p:strVal val="#ppt_y"/>
                                          </p:val>
                                        </p:tav>
                                        <p:tav tm="100000">
                                          <p:val>
                                            <p:strVal val="#ppt_y"/>
                                          </p:val>
                                        </p:tav>
                                      </p:tavLst>
                                    </p:anim>
                                    <p:animEffect transition="in" filter="wipe(right)" prLst="gradientSize: 0.1">
                                      <p:cBhvr>
                                        <p:cTn id="169" dur="1000"/>
                                        <p:tgtEl>
                                          <p:spTgt spid="54"/>
                                        </p:tgtEl>
                                      </p:cBhvr>
                                    </p:animEffect>
                                  </p:childTnLst>
                                </p:cTn>
                              </p:par>
                              <p:par>
                                <p:cTn id="170" presetID="29" presetClass="entr" presetSubtype="0" fill="hold" grpId="0" nodeType="withEffect">
                                  <p:stCondLst>
                                    <p:cond delay="0"/>
                                  </p:stCondLst>
                                  <p:childTnLst>
                                    <p:set>
                                      <p:cBhvr>
                                        <p:cTn id="171" dur="1" fill="hold">
                                          <p:stCondLst>
                                            <p:cond delay="0"/>
                                          </p:stCondLst>
                                        </p:cTn>
                                        <p:tgtEl>
                                          <p:spTgt spid="55"/>
                                        </p:tgtEl>
                                        <p:attrNameLst>
                                          <p:attrName>style.visibility</p:attrName>
                                        </p:attrNameLst>
                                      </p:cBhvr>
                                      <p:to>
                                        <p:strVal val="visible"/>
                                      </p:to>
                                    </p:set>
                                    <p:anim calcmode="lin" valueType="num">
                                      <p:cBhvr>
                                        <p:cTn id="172" dur="1000" fill="hold"/>
                                        <p:tgtEl>
                                          <p:spTgt spid="55"/>
                                        </p:tgtEl>
                                        <p:attrNameLst>
                                          <p:attrName>ppt_x</p:attrName>
                                        </p:attrNameLst>
                                      </p:cBhvr>
                                      <p:tavLst>
                                        <p:tav tm="0">
                                          <p:val>
                                            <p:strVal val="#ppt_x-.2"/>
                                          </p:val>
                                        </p:tav>
                                        <p:tav tm="100000">
                                          <p:val>
                                            <p:strVal val="#ppt_x"/>
                                          </p:val>
                                        </p:tav>
                                      </p:tavLst>
                                    </p:anim>
                                    <p:anim calcmode="lin" valueType="num">
                                      <p:cBhvr>
                                        <p:cTn id="173" dur="1000" fill="hold"/>
                                        <p:tgtEl>
                                          <p:spTgt spid="55"/>
                                        </p:tgtEl>
                                        <p:attrNameLst>
                                          <p:attrName>ppt_y</p:attrName>
                                        </p:attrNameLst>
                                      </p:cBhvr>
                                      <p:tavLst>
                                        <p:tav tm="0">
                                          <p:val>
                                            <p:strVal val="#ppt_y"/>
                                          </p:val>
                                        </p:tav>
                                        <p:tav tm="100000">
                                          <p:val>
                                            <p:strVal val="#ppt_y"/>
                                          </p:val>
                                        </p:tav>
                                      </p:tavLst>
                                    </p:anim>
                                    <p:animEffect transition="in" filter="wipe(right)" prLst="gradientSize: 0.1">
                                      <p:cBhvr>
                                        <p:cTn id="174" dur="1000"/>
                                        <p:tgtEl>
                                          <p:spTgt spid="55"/>
                                        </p:tgtEl>
                                      </p:cBhvr>
                                    </p:animEffect>
                                  </p:childTnLst>
                                </p:cTn>
                              </p:par>
                            </p:childTnLst>
                          </p:cTn>
                        </p:par>
                      </p:childTnLst>
                    </p:cTn>
                  </p:par>
                  <p:par>
                    <p:cTn id="175" fill="hold">
                      <p:stCondLst>
                        <p:cond delay="indefinite"/>
                      </p:stCondLst>
                      <p:childTnLst>
                        <p:par>
                          <p:cTn id="176" fill="hold">
                            <p:stCondLst>
                              <p:cond delay="0"/>
                            </p:stCondLst>
                            <p:childTnLst>
                              <p:par>
                                <p:cTn id="177" presetID="29" presetClass="entr" presetSubtype="0" fill="hold" grpId="0" nodeType="clickEffect">
                                  <p:stCondLst>
                                    <p:cond delay="0"/>
                                  </p:stCondLst>
                                  <p:childTnLst>
                                    <p:set>
                                      <p:cBhvr>
                                        <p:cTn id="178" dur="1" fill="hold">
                                          <p:stCondLst>
                                            <p:cond delay="0"/>
                                          </p:stCondLst>
                                        </p:cTn>
                                        <p:tgtEl>
                                          <p:spTgt spid="56"/>
                                        </p:tgtEl>
                                        <p:attrNameLst>
                                          <p:attrName>style.visibility</p:attrName>
                                        </p:attrNameLst>
                                      </p:cBhvr>
                                      <p:to>
                                        <p:strVal val="visible"/>
                                      </p:to>
                                    </p:set>
                                    <p:anim calcmode="lin" valueType="num">
                                      <p:cBhvr>
                                        <p:cTn id="179" dur="1000" fill="hold"/>
                                        <p:tgtEl>
                                          <p:spTgt spid="56"/>
                                        </p:tgtEl>
                                        <p:attrNameLst>
                                          <p:attrName>ppt_x</p:attrName>
                                        </p:attrNameLst>
                                      </p:cBhvr>
                                      <p:tavLst>
                                        <p:tav tm="0">
                                          <p:val>
                                            <p:strVal val="#ppt_x-.2"/>
                                          </p:val>
                                        </p:tav>
                                        <p:tav tm="100000">
                                          <p:val>
                                            <p:strVal val="#ppt_x"/>
                                          </p:val>
                                        </p:tav>
                                      </p:tavLst>
                                    </p:anim>
                                    <p:anim calcmode="lin" valueType="num">
                                      <p:cBhvr>
                                        <p:cTn id="180" dur="1000" fill="hold"/>
                                        <p:tgtEl>
                                          <p:spTgt spid="56"/>
                                        </p:tgtEl>
                                        <p:attrNameLst>
                                          <p:attrName>ppt_y</p:attrName>
                                        </p:attrNameLst>
                                      </p:cBhvr>
                                      <p:tavLst>
                                        <p:tav tm="0">
                                          <p:val>
                                            <p:strVal val="#ppt_y"/>
                                          </p:val>
                                        </p:tav>
                                        <p:tav tm="100000">
                                          <p:val>
                                            <p:strVal val="#ppt_y"/>
                                          </p:val>
                                        </p:tav>
                                      </p:tavLst>
                                    </p:anim>
                                    <p:animEffect transition="in" filter="wipe(right)" prLst="gradientSize: 0.1">
                                      <p:cBhvr>
                                        <p:cTn id="181" dur="1000"/>
                                        <p:tgtEl>
                                          <p:spTgt spid="56"/>
                                        </p:tgtEl>
                                      </p:cBhvr>
                                    </p:animEffect>
                                  </p:childTnLst>
                                </p:cTn>
                              </p:par>
                            </p:childTnLst>
                          </p:cTn>
                        </p:par>
                      </p:childTnLst>
                    </p:cTn>
                  </p:par>
                  <p:par>
                    <p:cTn id="182" fill="hold">
                      <p:stCondLst>
                        <p:cond delay="indefinite"/>
                      </p:stCondLst>
                      <p:childTnLst>
                        <p:par>
                          <p:cTn id="183" fill="hold">
                            <p:stCondLst>
                              <p:cond delay="0"/>
                            </p:stCondLst>
                            <p:childTnLst>
                              <p:par>
                                <p:cTn id="184" presetID="29" presetClass="entr" presetSubtype="0" fill="hold" grpId="0" nodeType="clickEffect">
                                  <p:stCondLst>
                                    <p:cond delay="0"/>
                                  </p:stCondLst>
                                  <p:childTnLst>
                                    <p:set>
                                      <p:cBhvr>
                                        <p:cTn id="185" dur="1" fill="hold">
                                          <p:stCondLst>
                                            <p:cond delay="0"/>
                                          </p:stCondLst>
                                        </p:cTn>
                                        <p:tgtEl>
                                          <p:spTgt spid="57"/>
                                        </p:tgtEl>
                                        <p:attrNameLst>
                                          <p:attrName>style.visibility</p:attrName>
                                        </p:attrNameLst>
                                      </p:cBhvr>
                                      <p:to>
                                        <p:strVal val="visible"/>
                                      </p:to>
                                    </p:set>
                                    <p:anim calcmode="lin" valueType="num">
                                      <p:cBhvr>
                                        <p:cTn id="186" dur="1000" fill="hold"/>
                                        <p:tgtEl>
                                          <p:spTgt spid="57"/>
                                        </p:tgtEl>
                                        <p:attrNameLst>
                                          <p:attrName>ppt_x</p:attrName>
                                        </p:attrNameLst>
                                      </p:cBhvr>
                                      <p:tavLst>
                                        <p:tav tm="0">
                                          <p:val>
                                            <p:strVal val="#ppt_x-.2"/>
                                          </p:val>
                                        </p:tav>
                                        <p:tav tm="100000">
                                          <p:val>
                                            <p:strVal val="#ppt_x"/>
                                          </p:val>
                                        </p:tav>
                                      </p:tavLst>
                                    </p:anim>
                                    <p:anim calcmode="lin" valueType="num">
                                      <p:cBhvr>
                                        <p:cTn id="187" dur="1000" fill="hold"/>
                                        <p:tgtEl>
                                          <p:spTgt spid="57"/>
                                        </p:tgtEl>
                                        <p:attrNameLst>
                                          <p:attrName>ppt_y</p:attrName>
                                        </p:attrNameLst>
                                      </p:cBhvr>
                                      <p:tavLst>
                                        <p:tav tm="0">
                                          <p:val>
                                            <p:strVal val="#ppt_y"/>
                                          </p:val>
                                        </p:tav>
                                        <p:tav tm="100000">
                                          <p:val>
                                            <p:strVal val="#ppt_y"/>
                                          </p:val>
                                        </p:tav>
                                      </p:tavLst>
                                    </p:anim>
                                    <p:animEffect transition="in" filter="wipe(right)" prLst="gradientSize: 0.1">
                                      <p:cBhvr>
                                        <p:cTn id="188" dur="1000"/>
                                        <p:tgtEl>
                                          <p:spTgt spid="57"/>
                                        </p:tgtEl>
                                      </p:cBhvr>
                                    </p:animEffect>
                                  </p:childTnLst>
                                </p:cTn>
                              </p:par>
                              <p:par>
                                <p:cTn id="189" presetID="29" presetClass="entr" presetSubtype="0"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p:cTn id="191" dur="1000" fill="hold"/>
                                        <p:tgtEl>
                                          <p:spTgt spid="58"/>
                                        </p:tgtEl>
                                        <p:attrNameLst>
                                          <p:attrName>ppt_x</p:attrName>
                                        </p:attrNameLst>
                                      </p:cBhvr>
                                      <p:tavLst>
                                        <p:tav tm="0">
                                          <p:val>
                                            <p:strVal val="#ppt_x-.2"/>
                                          </p:val>
                                        </p:tav>
                                        <p:tav tm="100000">
                                          <p:val>
                                            <p:strVal val="#ppt_x"/>
                                          </p:val>
                                        </p:tav>
                                      </p:tavLst>
                                    </p:anim>
                                    <p:anim calcmode="lin" valueType="num">
                                      <p:cBhvr>
                                        <p:cTn id="192" dur="1000" fill="hold"/>
                                        <p:tgtEl>
                                          <p:spTgt spid="58"/>
                                        </p:tgtEl>
                                        <p:attrNameLst>
                                          <p:attrName>ppt_y</p:attrName>
                                        </p:attrNameLst>
                                      </p:cBhvr>
                                      <p:tavLst>
                                        <p:tav tm="0">
                                          <p:val>
                                            <p:strVal val="#ppt_y"/>
                                          </p:val>
                                        </p:tav>
                                        <p:tav tm="100000">
                                          <p:val>
                                            <p:strVal val="#ppt_y"/>
                                          </p:val>
                                        </p:tav>
                                      </p:tavLst>
                                    </p:anim>
                                    <p:animEffect transition="in" filter="wipe(right)" prLst="gradientSize: 0.1">
                                      <p:cBhvr>
                                        <p:cTn id="193" dur="1000"/>
                                        <p:tgtEl>
                                          <p:spTgt spid="58"/>
                                        </p:tgtEl>
                                      </p:cBhvr>
                                    </p:animEffect>
                                  </p:childTnLst>
                                </p:cTn>
                              </p:par>
                              <p:par>
                                <p:cTn id="194" presetID="29" presetClass="entr" presetSubtype="0" fill="hold" grpId="0" nodeType="withEffect">
                                  <p:stCondLst>
                                    <p:cond delay="0"/>
                                  </p:stCondLst>
                                  <p:childTnLst>
                                    <p:set>
                                      <p:cBhvr>
                                        <p:cTn id="195" dur="1" fill="hold">
                                          <p:stCondLst>
                                            <p:cond delay="0"/>
                                          </p:stCondLst>
                                        </p:cTn>
                                        <p:tgtEl>
                                          <p:spTgt spid="67"/>
                                        </p:tgtEl>
                                        <p:attrNameLst>
                                          <p:attrName>style.visibility</p:attrName>
                                        </p:attrNameLst>
                                      </p:cBhvr>
                                      <p:to>
                                        <p:strVal val="visible"/>
                                      </p:to>
                                    </p:set>
                                    <p:anim calcmode="lin" valueType="num">
                                      <p:cBhvr>
                                        <p:cTn id="196" dur="1000" fill="hold"/>
                                        <p:tgtEl>
                                          <p:spTgt spid="67"/>
                                        </p:tgtEl>
                                        <p:attrNameLst>
                                          <p:attrName>ppt_x</p:attrName>
                                        </p:attrNameLst>
                                      </p:cBhvr>
                                      <p:tavLst>
                                        <p:tav tm="0">
                                          <p:val>
                                            <p:strVal val="#ppt_x-.2"/>
                                          </p:val>
                                        </p:tav>
                                        <p:tav tm="100000">
                                          <p:val>
                                            <p:strVal val="#ppt_x"/>
                                          </p:val>
                                        </p:tav>
                                      </p:tavLst>
                                    </p:anim>
                                    <p:anim calcmode="lin" valueType="num">
                                      <p:cBhvr>
                                        <p:cTn id="197" dur="1000" fill="hold"/>
                                        <p:tgtEl>
                                          <p:spTgt spid="67"/>
                                        </p:tgtEl>
                                        <p:attrNameLst>
                                          <p:attrName>ppt_y</p:attrName>
                                        </p:attrNameLst>
                                      </p:cBhvr>
                                      <p:tavLst>
                                        <p:tav tm="0">
                                          <p:val>
                                            <p:strVal val="#ppt_y"/>
                                          </p:val>
                                        </p:tav>
                                        <p:tav tm="100000">
                                          <p:val>
                                            <p:strVal val="#ppt_y"/>
                                          </p:val>
                                        </p:tav>
                                      </p:tavLst>
                                    </p:anim>
                                    <p:animEffect transition="in" filter="wipe(right)" prLst="gradientSize: 0.1">
                                      <p:cBhvr>
                                        <p:cTn id="198" dur="1000"/>
                                        <p:tgtEl>
                                          <p:spTgt spid="67"/>
                                        </p:tgtEl>
                                      </p:cBhvr>
                                    </p:animEffect>
                                  </p:childTnLst>
                                </p:cTn>
                              </p:par>
                            </p:childTnLst>
                          </p:cTn>
                        </p:par>
                      </p:childTnLst>
                    </p:cTn>
                  </p:par>
                  <p:par>
                    <p:cTn id="199" fill="hold">
                      <p:stCondLst>
                        <p:cond delay="indefinite"/>
                      </p:stCondLst>
                      <p:childTnLst>
                        <p:par>
                          <p:cTn id="200" fill="hold">
                            <p:stCondLst>
                              <p:cond delay="0"/>
                            </p:stCondLst>
                            <p:childTnLst>
                              <p:par>
                                <p:cTn id="201" presetID="29" presetClass="entr" presetSubtype="0" fill="hold" grpId="0" nodeType="clickEffect">
                                  <p:stCondLst>
                                    <p:cond delay="0"/>
                                  </p:stCondLst>
                                  <p:childTnLst>
                                    <p:set>
                                      <p:cBhvr>
                                        <p:cTn id="202" dur="1" fill="hold">
                                          <p:stCondLst>
                                            <p:cond delay="0"/>
                                          </p:stCondLst>
                                        </p:cTn>
                                        <p:tgtEl>
                                          <p:spTgt spid="68"/>
                                        </p:tgtEl>
                                        <p:attrNameLst>
                                          <p:attrName>style.visibility</p:attrName>
                                        </p:attrNameLst>
                                      </p:cBhvr>
                                      <p:to>
                                        <p:strVal val="visible"/>
                                      </p:to>
                                    </p:set>
                                    <p:anim calcmode="lin" valueType="num">
                                      <p:cBhvr>
                                        <p:cTn id="203" dur="1000" fill="hold"/>
                                        <p:tgtEl>
                                          <p:spTgt spid="68"/>
                                        </p:tgtEl>
                                        <p:attrNameLst>
                                          <p:attrName>ppt_x</p:attrName>
                                        </p:attrNameLst>
                                      </p:cBhvr>
                                      <p:tavLst>
                                        <p:tav tm="0">
                                          <p:val>
                                            <p:strVal val="#ppt_x-.2"/>
                                          </p:val>
                                        </p:tav>
                                        <p:tav tm="100000">
                                          <p:val>
                                            <p:strVal val="#ppt_x"/>
                                          </p:val>
                                        </p:tav>
                                      </p:tavLst>
                                    </p:anim>
                                    <p:anim calcmode="lin" valueType="num">
                                      <p:cBhvr>
                                        <p:cTn id="204" dur="1000" fill="hold"/>
                                        <p:tgtEl>
                                          <p:spTgt spid="68"/>
                                        </p:tgtEl>
                                        <p:attrNameLst>
                                          <p:attrName>ppt_y</p:attrName>
                                        </p:attrNameLst>
                                      </p:cBhvr>
                                      <p:tavLst>
                                        <p:tav tm="0">
                                          <p:val>
                                            <p:strVal val="#ppt_y"/>
                                          </p:val>
                                        </p:tav>
                                        <p:tav tm="100000">
                                          <p:val>
                                            <p:strVal val="#ppt_y"/>
                                          </p:val>
                                        </p:tav>
                                      </p:tavLst>
                                    </p:anim>
                                    <p:animEffect transition="in" filter="wipe(right)" prLst="gradientSize: 0.1">
                                      <p:cBhvr>
                                        <p:cTn id="205" dur="1000"/>
                                        <p:tgtEl>
                                          <p:spTgt spid="68"/>
                                        </p:tgtEl>
                                      </p:cBhvr>
                                    </p:animEffect>
                                  </p:childTnLst>
                                </p:cTn>
                              </p:par>
                            </p:childTnLst>
                          </p:cTn>
                        </p:par>
                      </p:childTnLst>
                    </p:cTn>
                  </p:par>
                  <p:par>
                    <p:cTn id="206" fill="hold">
                      <p:stCondLst>
                        <p:cond delay="indefinite"/>
                      </p:stCondLst>
                      <p:childTnLst>
                        <p:par>
                          <p:cTn id="207" fill="hold">
                            <p:stCondLst>
                              <p:cond delay="0"/>
                            </p:stCondLst>
                            <p:childTnLst>
                              <p:par>
                                <p:cTn id="208" presetID="29" presetClass="entr" presetSubtype="0" fill="hold" grpId="0" nodeType="clickEffect">
                                  <p:stCondLst>
                                    <p:cond delay="0"/>
                                  </p:stCondLst>
                                  <p:childTnLst>
                                    <p:set>
                                      <p:cBhvr>
                                        <p:cTn id="209" dur="1" fill="hold">
                                          <p:stCondLst>
                                            <p:cond delay="0"/>
                                          </p:stCondLst>
                                        </p:cTn>
                                        <p:tgtEl>
                                          <p:spTgt spid="69"/>
                                        </p:tgtEl>
                                        <p:attrNameLst>
                                          <p:attrName>style.visibility</p:attrName>
                                        </p:attrNameLst>
                                      </p:cBhvr>
                                      <p:to>
                                        <p:strVal val="visible"/>
                                      </p:to>
                                    </p:set>
                                    <p:anim calcmode="lin" valueType="num">
                                      <p:cBhvr>
                                        <p:cTn id="210" dur="1000" fill="hold"/>
                                        <p:tgtEl>
                                          <p:spTgt spid="69"/>
                                        </p:tgtEl>
                                        <p:attrNameLst>
                                          <p:attrName>ppt_x</p:attrName>
                                        </p:attrNameLst>
                                      </p:cBhvr>
                                      <p:tavLst>
                                        <p:tav tm="0">
                                          <p:val>
                                            <p:strVal val="#ppt_x-.2"/>
                                          </p:val>
                                        </p:tav>
                                        <p:tav tm="100000">
                                          <p:val>
                                            <p:strVal val="#ppt_x"/>
                                          </p:val>
                                        </p:tav>
                                      </p:tavLst>
                                    </p:anim>
                                    <p:anim calcmode="lin" valueType="num">
                                      <p:cBhvr>
                                        <p:cTn id="211" dur="1000" fill="hold"/>
                                        <p:tgtEl>
                                          <p:spTgt spid="69"/>
                                        </p:tgtEl>
                                        <p:attrNameLst>
                                          <p:attrName>ppt_y</p:attrName>
                                        </p:attrNameLst>
                                      </p:cBhvr>
                                      <p:tavLst>
                                        <p:tav tm="0">
                                          <p:val>
                                            <p:strVal val="#ppt_y"/>
                                          </p:val>
                                        </p:tav>
                                        <p:tav tm="100000">
                                          <p:val>
                                            <p:strVal val="#ppt_y"/>
                                          </p:val>
                                        </p:tav>
                                      </p:tavLst>
                                    </p:anim>
                                    <p:animEffect transition="in" filter="wipe(right)" prLst="gradientSize: 0.1">
                                      <p:cBhvr>
                                        <p:cTn id="212" dur="1000"/>
                                        <p:tgtEl>
                                          <p:spTgt spid="69"/>
                                        </p:tgtEl>
                                      </p:cBhvr>
                                    </p:animEffect>
                                  </p:childTnLst>
                                </p:cTn>
                              </p:par>
                              <p:par>
                                <p:cTn id="213" presetID="29" presetClass="entr" presetSubtype="0" fill="hold" grpId="0" nodeType="withEffect">
                                  <p:stCondLst>
                                    <p:cond delay="0"/>
                                  </p:stCondLst>
                                  <p:childTnLst>
                                    <p:set>
                                      <p:cBhvr>
                                        <p:cTn id="214" dur="1" fill="hold">
                                          <p:stCondLst>
                                            <p:cond delay="0"/>
                                          </p:stCondLst>
                                        </p:cTn>
                                        <p:tgtEl>
                                          <p:spTgt spid="70"/>
                                        </p:tgtEl>
                                        <p:attrNameLst>
                                          <p:attrName>style.visibility</p:attrName>
                                        </p:attrNameLst>
                                      </p:cBhvr>
                                      <p:to>
                                        <p:strVal val="visible"/>
                                      </p:to>
                                    </p:set>
                                    <p:anim calcmode="lin" valueType="num">
                                      <p:cBhvr>
                                        <p:cTn id="215" dur="1000" fill="hold"/>
                                        <p:tgtEl>
                                          <p:spTgt spid="70"/>
                                        </p:tgtEl>
                                        <p:attrNameLst>
                                          <p:attrName>ppt_x</p:attrName>
                                        </p:attrNameLst>
                                      </p:cBhvr>
                                      <p:tavLst>
                                        <p:tav tm="0">
                                          <p:val>
                                            <p:strVal val="#ppt_x-.2"/>
                                          </p:val>
                                        </p:tav>
                                        <p:tav tm="100000">
                                          <p:val>
                                            <p:strVal val="#ppt_x"/>
                                          </p:val>
                                        </p:tav>
                                      </p:tavLst>
                                    </p:anim>
                                    <p:anim calcmode="lin" valueType="num">
                                      <p:cBhvr>
                                        <p:cTn id="216" dur="1000" fill="hold"/>
                                        <p:tgtEl>
                                          <p:spTgt spid="70"/>
                                        </p:tgtEl>
                                        <p:attrNameLst>
                                          <p:attrName>ppt_y</p:attrName>
                                        </p:attrNameLst>
                                      </p:cBhvr>
                                      <p:tavLst>
                                        <p:tav tm="0">
                                          <p:val>
                                            <p:strVal val="#ppt_y"/>
                                          </p:val>
                                        </p:tav>
                                        <p:tav tm="100000">
                                          <p:val>
                                            <p:strVal val="#ppt_y"/>
                                          </p:val>
                                        </p:tav>
                                      </p:tavLst>
                                    </p:anim>
                                    <p:animEffect transition="in" filter="wipe(right)" prLst="gradientSize: 0.1">
                                      <p:cBhvr>
                                        <p:cTn id="217"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8" grpId="0" animBg="1"/>
      <p:bldP spid="5139" grpId="0" animBg="1"/>
      <p:bldP spid="5140" grpId="0" animBg="1"/>
      <p:bldP spid="5143" grpId="0" animBg="1"/>
      <p:bldP spid="5144" grpId="0" animBg="1"/>
      <p:bldP spid="5145" grpId="0" animBg="1"/>
      <p:bldP spid="5147" grpId="0" animBg="1"/>
      <p:bldP spid="5149" grpId="0" animBg="1"/>
      <p:bldP spid="5158" grpId="0" animBg="1"/>
      <p:bldP spid="5159" grpId="0" animBg="1"/>
      <p:bldP spid="5160" grpId="0" animBg="1"/>
      <p:bldP spid="5161" grpId="0" animBg="1"/>
      <p:bldP spid="5178" grpId="0" animBg="1"/>
      <p:bldP spid="5179" grpId="0" animBg="1"/>
      <p:bldP spid="5180" grpId="0" animBg="1"/>
      <p:bldP spid="5183" grpId="0" animBg="1"/>
      <p:bldP spid="5184" grpId="0" animBg="1"/>
      <p:bldP spid="5185" grpId="0" animBg="1"/>
      <p:bldP spid="52" grpId="0" animBg="1"/>
      <p:bldP spid="59" grpId="0" animBg="1"/>
      <p:bldP spid="60" grpId="0" animBg="1"/>
      <p:bldP spid="61" grpId="0" animBg="1"/>
      <p:bldP spid="62" grpId="0" animBg="1"/>
      <p:bldP spid="63" grpId="0" animBg="1"/>
      <p:bldP spid="64" grpId="0" animBg="1"/>
      <p:bldP spid="65" grpId="0" animBg="1"/>
      <p:bldP spid="66" grpId="0" animBg="1"/>
      <p:bldP spid="49" grpId="0" animBg="1"/>
      <p:bldP spid="54" grpId="0" animBg="1"/>
      <p:bldP spid="55" grpId="0" animBg="1"/>
      <p:bldP spid="56" grpId="0" animBg="1"/>
      <p:bldP spid="57" grpId="0" animBg="1"/>
      <p:bldP spid="58" grpId="0" animBg="1"/>
      <p:bldP spid="67" grpId="0" animBg="1"/>
      <p:bldP spid="68" grpId="0" animBg="1"/>
      <p:bldP spid="69" grpId="0" animBg="1"/>
      <p:bldP spid="7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2 Imagen" descr="SOLO LOGO (1).jpg"/>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8166"/>
            <a:ext cx="9144000" cy="6858000"/>
          </a:xfrm>
          <a:prstGeom prst="rect">
            <a:avLst/>
          </a:prstGeom>
          <a:pattFill prst="pct5">
            <a:fgClr>
              <a:schemeClr val="accent1"/>
            </a:fgClr>
            <a:bgClr>
              <a:schemeClr val="bg1"/>
            </a:bgClr>
          </a:pattFill>
          <a:ln>
            <a:noFill/>
          </a:ln>
        </p:spPr>
      </p:pic>
      <p:sp>
        <p:nvSpPr>
          <p:cNvPr id="3" name="2 Marcador de contenido"/>
          <p:cNvSpPr>
            <a:spLocks noGrp="1"/>
          </p:cNvSpPr>
          <p:nvPr>
            <p:ph idx="1"/>
          </p:nvPr>
        </p:nvSpPr>
        <p:spPr>
          <a:xfrm>
            <a:off x="0" y="692696"/>
            <a:ext cx="9144000" cy="6165304"/>
          </a:xfrm>
        </p:spPr>
        <p:txBody>
          <a:bodyPr>
            <a:normAutofit fontScale="55000" lnSpcReduction="20000"/>
          </a:bodyPr>
          <a:lstStyle/>
          <a:p>
            <a:pPr algn="just"/>
            <a:r>
              <a:rPr lang="es-ES" sz="4400" dirty="0" smtClean="0">
                <a:solidFill>
                  <a:srgbClr val="002060"/>
                </a:solidFill>
              </a:rPr>
              <a:t>EMMAICJ – EP fue constituida para solucionar los problemas derivados del mal manejo de residuos sólidos (RS) en los cantones: Santa Isabel, San Fernando, Nabón y Girón (provincia del Azuay).</a:t>
            </a:r>
          </a:p>
          <a:p>
            <a:pPr algn="just"/>
            <a:r>
              <a:rPr lang="es-ES" sz="4400" dirty="0" smtClean="0">
                <a:solidFill>
                  <a:srgbClr val="002060"/>
                </a:solidFill>
              </a:rPr>
              <a:t>Los RS son los materiales que no poseen valor de uso directo y son desechados por los generadores.</a:t>
            </a:r>
          </a:p>
          <a:p>
            <a:pPr algn="just"/>
            <a:r>
              <a:rPr lang="es-ES" sz="4400" dirty="0" smtClean="0">
                <a:solidFill>
                  <a:srgbClr val="002060"/>
                </a:solidFill>
              </a:rPr>
              <a:t>La línea base nos muestras los riesgos de un manejo inadecuado de los residuos sólidos  (calidad, ambiente y seguridad).</a:t>
            </a:r>
          </a:p>
          <a:p>
            <a:pPr algn="just"/>
            <a:r>
              <a:rPr lang="es-ES" sz="4400" dirty="0" smtClean="0">
                <a:solidFill>
                  <a:srgbClr val="002060"/>
                </a:solidFill>
              </a:rPr>
              <a:t>Comprende: </a:t>
            </a:r>
            <a:r>
              <a:rPr lang="es-ES" sz="4400" dirty="0" smtClean="0">
                <a:solidFill>
                  <a:srgbClr val="002060"/>
                </a:solidFill>
              </a:rPr>
              <a:t>etapa </a:t>
            </a:r>
            <a:r>
              <a:rPr lang="es-ES" sz="4400" dirty="0">
                <a:solidFill>
                  <a:srgbClr val="002060"/>
                </a:solidFill>
              </a:rPr>
              <a:t>de levantamiento de información de las condiciones actuales del </a:t>
            </a:r>
            <a:r>
              <a:rPr lang="es-ES" sz="4400" dirty="0" smtClean="0">
                <a:solidFill>
                  <a:srgbClr val="002060"/>
                </a:solidFill>
              </a:rPr>
              <a:t>servicio, </a:t>
            </a:r>
            <a:r>
              <a:rPr lang="es-ES" sz="4400" dirty="0">
                <a:solidFill>
                  <a:srgbClr val="002060"/>
                </a:solidFill>
              </a:rPr>
              <a:t>el análisis de la problemática y de </a:t>
            </a:r>
            <a:r>
              <a:rPr lang="es-ES" sz="4400" dirty="0" smtClean="0">
                <a:solidFill>
                  <a:srgbClr val="002060"/>
                </a:solidFill>
              </a:rPr>
              <a:t>las oportunidades para llegar a </a:t>
            </a:r>
            <a:r>
              <a:rPr lang="es-ES" sz="4400" dirty="0">
                <a:solidFill>
                  <a:srgbClr val="002060"/>
                </a:solidFill>
              </a:rPr>
              <a:t>la síntesis (sistematización) de la información en donde se puede apreciar un modelo de gestión </a:t>
            </a:r>
            <a:r>
              <a:rPr lang="es-ES" sz="4400" dirty="0" smtClean="0">
                <a:solidFill>
                  <a:srgbClr val="002060"/>
                </a:solidFill>
              </a:rPr>
              <a:t>que forme parte del manejo de los impactos </a:t>
            </a:r>
            <a:r>
              <a:rPr lang="es-ES" sz="4400" dirty="0">
                <a:solidFill>
                  <a:srgbClr val="002060"/>
                </a:solidFill>
              </a:rPr>
              <a:t>ambientales, riesgos de tipo laboral </a:t>
            </a:r>
            <a:r>
              <a:rPr lang="es-ES" sz="4400" dirty="0" smtClean="0">
                <a:solidFill>
                  <a:srgbClr val="002060"/>
                </a:solidFill>
              </a:rPr>
              <a:t>y </a:t>
            </a:r>
            <a:r>
              <a:rPr lang="es-ES" sz="4400" dirty="0">
                <a:solidFill>
                  <a:srgbClr val="002060"/>
                </a:solidFill>
              </a:rPr>
              <a:t>que sea una herramienta para brindar un servicio de </a:t>
            </a:r>
            <a:r>
              <a:rPr lang="es-ES" sz="4400" dirty="0" smtClean="0">
                <a:solidFill>
                  <a:srgbClr val="002060"/>
                </a:solidFill>
              </a:rPr>
              <a:t>calidad.</a:t>
            </a:r>
          </a:p>
          <a:p>
            <a:pPr algn="just"/>
            <a:r>
              <a:rPr lang="es-ES" sz="4400" dirty="0" smtClean="0">
                <a:solidFill>
                  <a:srgbClr val="002060"/>
                </a:solidFill>
              </a:rPr>
              <a:t>Se presentan líneas </a:t>
            </a:r>
            <a:r>
              <a:rPr lang="es-ES" sz="4400" dirty="0">
                <a:solidFill>
                  <a:srgbClr val="002060"/>
                </a:solidFill>
              </a:rPr>
              <a:t>generales que pueden ser extrapoladas a otras realidades a nivel nacional puesto que </a:t>
            </a:r>
            <a:r>
              <a:rPr lang="es-ES" sz="4400" dirty="0" smtClean="0">
                <a:solidFill>
                  <a:srgbClr val="002060"/>
                </a:solidFill>
              </a:rPr>
              <a:t>se </a:t>
            </a:r>
            <a:r>
              <a:rPr lang="es-ES" sz="4400" dirty="0">
                <a:solidFill>
                  <a:srgbClr val="002060"/>
                </a:solidFill>
              </a:rPr>
              <a:t>convierte en </a:t>
            </a:r>
            <a:r>
              <a:rPr lang="es-ES" sz="4400" dirty="0" smtClean="0">
                <a:solidFill>
                  <a:srgbClr val="002060"/>
                </a:solidFill>
              </a:rPr>
              <a:t>un documento dinámico </a:t>
            </a:r>
            <a:r>
              <a:rPr lang="es-ES" sz="4400" dirty="0">
                <a:solidFill>
                  <a:srgbClr val="002060"/>
                </a:solidFill>
              </a:rPr>
              <a:t>y de gestión del conocimiento </a:t>
            </a:r>
            <a:r>
              <a:rPr lang="es-ES" sz="4400" dirty="0" smtClean="0">
                <a:solidFill>
                  <a:srgbClr val="002060"/>
                </a:solidFill>
              </a:rPr>
              <a:t>.</a:t>
            </a:r>
          </a:p>
          <a:p>
            <a:pPr algn="just"/>
            <a:endParaRPr lang="es-ES" sz="3300" dirty="0" smtClean="0">
              <a:solidFill>
                <a:srgbClr val="002060"/>
              </a:solidFill>
            </a:endParaRPr>
          </a:p>
          <a:p>
            <a:pPr algn="just"/>
            <a:endParaRPr lang="es-ES" dirty="0" smtClean="0">
              <a:solidFill>
                <a:srgbClr val="002060"/>
              </a:solidFill>
            </a:endParaRPr>
          </a:p>
          <a:p>
            <a:pPr algn="just"/>
            <a:endParaRPr lang="es-ES" dirty="0"/>
          </a:p>
        </p:txBody>
      </p:sp>
      <p:sp>
        <p:nvSpPr>
          <p:cNvPr id="2" name="1 Título"/>
          <p:cNvSpPr>
            <a:spLocks noGrp="1"/>
          </p:cNvSpPr>
          <p:nvPr>
            <p:ph type="title"/>
          </p:nvPr>
        </p:nvSpPr>
        <p:spPr>
          <a:xfrm>
            <a:off x="467544" y="0"/>
            <a:ext cx="8229600" cy="692696"/>
          </a:xfrm>
        </p:spPr>
        <p:txBody>
          <a:bodyPr>
            <a:noAutofit/>
          </a:bodyPr>
          <a:lstStyle/>
          <a:p>
            <a:pPr algn="ctr"/>
            <a:r>
              <a:rPr lang="es-ES" sz="4400" b="1" dirty="0" smtClean="0">
                <a:solidFill>
                  <a:schemeClr val="bg1"/>
                </a:solidFill>
              </a:rPr>
              <a:t>INTRODUCCIÓN:</a:t>
            </a:r>
            <a:endParaRPr lang="es-ES" sz="4400" b="1" dirty="0">
              <a:solidFill>
                <a:schemeClr val="bg1"/>
              </a:solidFill>
            </a:endParaRPr>
          </a:p>
        </p:txBody>
      </p:sp>
    </p:spTree>
    <p:extLst>
      <p:ext uri="{BB962C8B-B14F-4D97-AF65-F5344CB8AC3E}">
        <p14:creationId xmlns:p14="http://schemas.microsoft.com/office/powerpoint/2010/main" val="3546910356"/>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edge">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edge">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edge">
                                      <p:cBhvr>
                                        <p:cTn id="25" dur="2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edge">
                                      <p:cBhvr>
                                        <p:cTn id="30" dur="2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edge">
                                      <p:cBhvr>
                                        <p:cTn id="3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fontScale="92500" lnSpcReduction="20000"/>
          </a:bodyPr>
          <a:lstStyle/>
          <a:p>
            <a:pPr>
              <a:buNone/>
            </a:pPr>
            <a:r>
              <a:rPr lang="es-EC" sz="3200" dirty="0" smtClean="0">
                <a:solidFill>
                  <a:srgbClr val="C00000"/>
                </a:solidFill>
              </a:rPr>
              <a:t>EVIDENCIAS:</a:t>
            </a:r>
          </a:p>
          <a:p>
            <a:r>
              <a:rPr lang="es-EC" sz="3200" dirty="0" smtClean="0"/>
              <a:t>No se evidencia coordinación entre los generadores y el gestor.</a:t>
            </a:r>
            <a:endParaRPr lang="es-ES" sz="2400" dirty="0" smtClean="0"/>
          </a:p>
          <a:p>
            <a:r>
              <a:rPr lang="es-EC" sz="3200" dirty="0" smtClean="0"/>
              <a:t>No se cuenta con un vehículo apropiado para desarrollar la recolección.</a:t>
            </a:r>
            <a:endParaRPr lang="es-ES" sz="2400" dirty="0" smtClean="0"/>
          </a:p>
          <a:p>
            <a:r>
              <a:rPr lang="es-EC" sz="3200" dirty="0" smtClean="0"/>
              <a:t>No se cumple con los controladores y menos con los de salud y seguridad ocupacional.</a:t>
            </a:r>
            <a:endParaRPr lang="es-ES" sz="2400" dirty="0" smtClean="0"/>
          </a:p>
          <a:p>
            <a:r>
              <a:rPr lang="es-EC" sz="3200" dirty="0" smtClean="0"/>
              <a:t>No se cuenta con indicadores de gestión.</a:t>
            </a:r>
            <a:endParaRPr lang="es-ES" sz="2400" dirty="0" smtClean="0"/>
          </a:p>
          <a:p>
            <a:r>
              <a:rPr lang="es-EC" sz="3200" dirty="0" smtClean="0"/>
              <a:t>No se cuenta con una hoja de trazabilidad que inicie en este punto.</a:t>
            </a:r>
            <a:endParaRPr lang="es-ES" sz="2400" dirty="0" smtClean="0"/>
          </a:p>
          <a:p>
            <a:r>
              <a:rPr lang="es-EC" sz="3200" dirty="0" smtClean="0"/>
              <a:t>No se evidencia capacitación y compromiso por parte de trabajadores.</a:t>
            </a:r>
            <a:endParaRPr lang="es-ES" sz="2400" dirty="0" smtClean="0"/>
          </a:p>
          <a:p>
            <a:r>
              <a:rPr lang="es-EC" sz="3200" dirty="0" smtClean="0"/>
              <a:t>No se evidencia las mejoras al proceso.</a:t>
            </a:r>
            <a:endParaRPr lang="es-ES" sz="2400" dirty="0" smtClean="0"/>
          </a:p>
          <a:p>
            <a:r>
              <a:rPr lang="es-EC" sz="3200" dirty="0" smtClean="0"/>
              <a:t>No se cuenta con equipos manuales.</a:t>
            </a:r>
            <a:endParaRPr lang="es-ES" sz="2400" dirty="0" smtClean="0"/>
          </a:p>
          <a:p>
            <a:r>
              <a:rPr lang="es-EC" sz="3200" dirty="0" smtClean="0"/>
              <a:t>No se cuenta con la documentación del proceso.</a:t>
            </a:r>
            <a:endParaRPr lang="es-ES" sz="5400" dirty="0" smtClean="0">
              <a:solidFill>
                <a:srgbClr val="00B0F0"/>
              </a:solidFill>
            </a:endParaRPr>
          </a:p>
          <a:p>
            <a:endParaRPr lang="es-ES" sz="8400" dirty="0" smtClean="0"/>
          </a:p>
          <a:p>
            <a:pPr>
              <a:buNone/>
            </a:pPr>
            <a:endParaRPr lang="es-ES" sz="8400" dirty="0" smtClean="0"/>
          </a:p>
          <a:p>
            <a:endParaRPr lang="es-ES" dirty="0"/>
          </a:p>
        </p:txBody>
      </p:sp>
      <p:sp>
        <p:nvSpPr>
          <p:cNvPr id="4" name="3 Marcador de pie de página"/>
          <p:cNvSpPr>
            <a:spLocks noGrp="1"/>
          </p:cNvSpPr>
          <p:nvPr>
            <p:ph type="ftr" sz="quarter" idx="11"/>
          </p:nvPr>
        </p:nvSpPr>
        <p:spPr/>
        <p:txBody>
          <a:bodyPr/>
          <a:lstStyle/>
          <a:p>
            <a:r>
              <a:rPr lang="pt-BR" dirty="0" smtClean="0"/>
              <a:t>MSGA - P1 - JLSP – JUL12 - MGCRSPH</a:t>
            </a:r>
            <a:endParaRPr lang="es-ES" dirty="0"/>
          </a:p>
        </p:txBody>
      </p:sp>
      <p:sp>
        <p:nvSpPr>
          <p:cNvPr id="5" name="4 Marcador de número de diapositiva"/>
          <p:cNvSpPr>
            <a:spLocks noGrp="1"/>
          </p:cNvSpPr>
          <p:nvPr>
            <p:ph type="sldNum" sz="quarter" idx="12"/>
          </p:nvPr>
        </p:nvSpPr>
        <p:spPr/>
        <p:txBody>
          <a:bodyPr/>
          <a:lstStyle/>
          <a:p>
            <a:fld id="{6AA7FFBE-5E24-405A-937E-106FE1253BD4}" type="slidenum">
              <a:rPr lang="es-ES" smtClean="0"/>
              <a:pPr/>
              <a:t>20</a:t>
            </a:fld>
            <a:endParaRPr lang="es-ES" dirty="0"/>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ox(i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331897523"/>
              </p:ext>
            </p:extLst>
          </p:nvPr>
        </p:nvGraphicFramePr>
        <p:xfrm>
          <a:off x="0" y="1"/>
          <a:ext cx="9144000" cy="7009728"/>
        </p:xfrm>
        <a:graphic>
          <a:graphicData uri="http://schemas.openxmlformats.org/drawingml/2006/table">
            <a:tbl>
              <a:tblPr firstRow="1" firstCol="1" bandRow="1">
                <a:tableStyleId>{5C22544A-7EE6-4342-B048-85BDC9FD1C3A}</a:tableStyleId>
              </a:tblPr>
              <a:tblGrid>
                <a:gridCol w="972103"/>
                <a:gridCol w="1942959"/>
                <a:gridCol w="795130"/>
                <a:gridCol w="1589638"/>
                <a:gridCol w="2915064"/>
                <a:gridCol w="929106"/>
              </a:tblGrid>
              <a:tr h="176359">
                <a:tc>
                  <a:txBody>
                    <a:bodyPr/>
                    <a:lstStyle/>
                    <a:p>
                      <a:pPr algn="just">
                        <a:spcAft>
                          <a:spcPts val="0"/>
                        </a:spcAft>
                      </a:pPr>
                      <a:r>
                        <a:rPr lang="es-AR" sz="800" dirty="0">
                          <a:effectLst/>
                        </a:rPr>
                        <a:t>INDICADOR</a:t>
                      </a:r>
                      <a:endParaRPr lang="es-ES" sz="900" dirty="0">
                        <a:effectLst/>
                        <a:latin typeface="Arial"/>
                        <a:ea typeface="Times New Roman"/>
                        <a:cs typeface="Times New Roman"/>
                      </a:endParaRPr>
                    </a:p>
                  </a:txBody>
                  <a:tcPr marL="54976" marR="54976" marT="0" marB="0"/>
                </a:tc>
                <a:tc>
                  <a:txBody>
                    <a:bodyPr/>
                    <a:lstStyle/>
                    <a:p>
                      <a:pPr algn="just">
                        <a:spcAft>
                          <a:spcPts val="0"/>
                        </a:spcAft>
                      </a:pPr>
                      <a:r>
                        <a:rPr lang="es-ES" sz="800" dirty="0">
                          <a:effectLst/>
                        </a:rPr>
                        <a:t>Objeto</a:t>
                      </a:r>
                      <a:endParaRPr lang="es-ES" sz="900" dirty="0">
                        <a:effectLst/>
                        <a:latin typeface="Arial"/>
                        <a:ea typeface="Times New Roman"/>
                        <a:cs typeface="Times New Roman"/>
                      </a:endParaRPr>
                    </a:p>
                  </a:txBody>
                  <a:tcPr marL="54976" marR="54976" marT="0" marB="0"/>
                </a:tc>
                <a:tc>
                  <a:txBody>
                    <a:bodyPr/>
                    <a:lstStyle/>
                    <a:p>
                      <a:pPr algn="just">
                        <a:spcAft>
                          <a:spcPts val="0"/>
                        </a:spcAft>
                      </a:pPr>
                      <a:r>
                        <a:rPr lang="es-ES" sz="800" dirty="0">
                          <a:effectLst/>
                        </a:rPr>
                        <a:t>PROCESO</a:t>
                      </a:r>
                      <a:endParaRPr lang="es-ES" sz="900" dirty="0">
                        <a:effectLst/>
                        <a:latin typeface="Arial"/>
                        <a:ea typeface="Times New Roman"/>
                        <a:cs typeface="Times New Roman"/>
                      </a:endParaRPr>
                    </a:p>
                  </a:txBody>
                  <a:tcPr marL="54976" marR="54976" marT="0" marB="0"/>
                </a:tc>
                <a:tc>
                  <a:txBody>
                    <a:bodyPr/>
                    <a:lstStyle/>
                    <a:p>
                      <a:pPr algn="just">
                        <a:spcAft>
                          <a:spcPts val="0"/>
                        </a:spcAft>
                      </a:pPr>
                      <a:r>
                        <a:rPr lang="es-AR" sz="800" dirty="0">
                          <a:effectLst/>
                        </a:rPr>
                        <a:t>UNIDADES - FORMULA</a:t>
                      </a:r>
                      <a:endParaRPr lang="es-ES" sz="900" dirty="0">
                        <a:effectLst/>
                        <a:latin typeface="Arial"/>
                        <a:ea typeface="Times New Roman"/>
                        <a:cs typeface="Times New Roman"/>
                      </a:endParaRPr>
                    </a:p>
                  </a:txBody>
                  <a:tcPr marL="54976" marR="54976" marT="0" marB="0"/>
                </a:tc>
                <a:tc>
                  <a:txBody>
                    <a:bodyPr/>
                    <a:lstStyle/>
                    <a:p>
                      <a:pPr algn="just">
                        <a:spcAft>
                          <a:spcPts val="0"/>
                        </a:spcAft>
                      </a:pPr>
                      <a:r>
                        <a:rPr lang="es-AR" sz="800" dirty="0">
                          <a:effectLst/>
                        </a:rPr>
                        <a:t>DESCRIPCION</a:t>
                      </a:r>
                      <a:endParaRPr lang="es-ES" sz="900" dirty="0">
                        <a:effectLst/>
                        <a:latin typeface="Arial"/>
                        <a:ea typeface="Times New Roman"/>
                        <a:cs typeface="Times New Roman"/>
                      </a:endParaRPr>
                    </a:p>
                  </a:txBody>
                  <a:tcPr marL="54976" marR="54976" marT="0" marB="0"/>
                </a:tc>
                <a:tc>
                  <a:txBody>
                    <a:bodyPr/>
                    <a:lstStyle/>
                    <a:p>
                      <a:pPr algn="just">
                        <a:spcAft>
                          <a:spcPts val="0"/>
                        </a:spcAft>
                      </a:pPr>
                      <a:r>
                        <a:rPr lang="es-AR" sz="700" dirty="0">
                          <a:effectLst/>
                        </a:rPr>
                        <a:t>FRECUENCIA</a:t>
                      </a:r>
                      <a:endParaRPr lang="es-ES" sz="900" dirty="0">
                        <a:effectLst/>
                        <a:latin typeface="Arial"/>
                        <a:ea typeface="Times New Roman"/>
                        <a:cs typeface="Times New Roman"/>
                      </a:endParaRPr>
                    </a:p>
                  </a:txBody>
                  <a:tcPr marL="54976" marR="54976" marT="0" marB="0"/>
                </a:tc>
              </a:tr>
              <a:tr h="880003">
                <a:tc>
                  <a:txBody>
                    <a:bodyPr/>
                    <a:lstStyle/>
                    <a:p>
                      <a:pPr algn="just">
                        <a:spcAft>
                          <a:spcPts val="0"/>
                        </a:spcAft>
                      </a:pPr>
                      <a:r>
                        <a:rPr lang="es-AR" sz="1000" dirty="0" smtClean="0">
                          <a:solidFill>
                            <a:srgbClr val="C00000"/>
                          </a:solidFill>
                          <a:effectLst/>
                        </a:rPr>
                        <a:t>Generación de residuos por establecimiento</a:t>
                      </a:r>
                      <a:endParaRPr lang="es-ES" sz="1050" dirty="0">
                        <a:solidFill>
                          <a:srgbClr val="C00000"/>
                        </a:solidFill>
                        <a:effectLst/>
                        <a:latin typeface="Arial"/>
                        <a:ea typeface="Times New Roman"/>
                        <a:cs typeface="Times New Roman"/>
                      </a:endParaRPr>
                    </a:p>
                  </a:txBody>
                  <a:tcPr marL="54976" marR="54976" marT="0" marB="0"/>
                </a:tc>
                <a:tc>
                  <a:txBody>
                    <a:bodyPr/>
                    <a:lstStyle/>
                    <a:p>
                      <a:pPr algn="just">
                        <a:spcAft>
                          <a:spcPts val="0"/>
                        </a:spcAft>
                      </a:pPr>
                      <a:r>
                        <a:rPr lang="es-AR" sz="1050" dirty="0">
                          <a:effectLst/>
                        </a:rPr>
                        <a:t>Conocer cantidades recolectadas y generadas de residuos sólidos.</a:t>
                      </a:r>
                      <a:endParaRPr lang="es-ES" sz="1100" dirty="0">
                        <a:effectLst/>
                        <a:latin typeface="Arial"/>
                        <a:ea typeface="Times New Roman"/>
                        <a:cs typeface="Times New Roman"/>
                      </a:endParaRPr>
                    </a:p>
                  </a:txBody>
                  <a:tcPr marL="54976" marR="54976" marT="0" marB="0"/>
                </a:tc>
                <a:tc>
                  <a:txBody>
                    <a:bodyPr/>
                    <a:lstStyle/>
                    <a:p>
                      <a:pPr algn="just">
                        <a:spcAft>
                          <a:spcPts val="0"/>
                        </a:spcAft>
                      </a:pPr>
                      <a:r>
                        <a:rPr lang="es-ES" sz="1050" dirty="0">
                          <a:effectLst/>
                        </a:rPr>
                        <a:t>Gestión y calidad </a:t>
                      </a:r>
                      <a:endParaRPr lang="es-ES" sz="1100" dirty="0">
                        <a:effectLst/>
                        <a:latin typeface="Arial"/>
                        <a:ea typeface="Times New Roman"/>
                        <a:cs typeface="Times New Roman"/>
                      </a:endParaRPr>
                    </a:p>
                  </a:txBody>
                  <a:tcPr marL="54976" marR="54976" marT="0" marB="0"/>
                </a:tc>
                <a:tc>
                  <a:txBody>
                    <a:bodyPr/>
                    <a:lstStyle/>
                    <a:p>
                      <a:pPr algn="just">
                        <a:spcAft>
                          <a:spcPts val="0"/>
                        </a:spcAft>
                      </a:pPr>
                      <a:r>
                        <a:rPr lang="es-AR" sz="1050" dirty="0">
                          <a:effectLst/>
                        </a:rPr>
                        <a:t>Kg/establecimiento/semana.</a:t>
                      </a:r>
                      <a:endParaRPr lang="es-ES" sz="1100" dirty="0">
                        <a:effectLst/>
                        <a:latin typeface="Arial"/>
                        <a:ea typeface="Times New Roman"/>
                        <a:cs typeface="Times New Roman"/>
                      </a:endParaRPr>
                    </a:p>
                  </a:txBody>
                  <a:tcPr marL="54976" marR="54976" marT="0" marB="0"/>
                </a:tc>
                <a:tc>
                  <a:txBody>
                    <a:bodyPr/>
                    <a:lstStyle/>
                    <a:p>
                      <a:pPr algn="just">
                        <a:spcAft>
                          <a:spcPts val="0"/>
                        </a:spcAft>
                      </a:pPr>
                      <a:r>
                        <a:rPr lang="es-AR" sz="1050" dirty="0">
                          <a:effectLst/>
                        </a:rPr>
                        <a:t>En el momento de recolección de los residuos sólidos se procederá a pesar los residuos y se entregará una copia del registro de pesaje para el generador. </a:t>
                      </a:r>
                      <a:endParaRPr lang="es-ES" sz="1100" dirty="0">
                        <a:effectLst/>
                        <a:latin typeface="Arial"/>
                        <a:ea typeface="Times New Roman"/>
                        <a:cs typeface="Times New Roman"/>
                      </a:endParaRPr>
                    </a:p>
                  </a:txBody>
                  <a:tcPr marL="54976" marR="54976" marT="0" marB="0"/>
                </a:tc>
                <a:tc>
                  <a:txBody>
                    <a:bodyPr/>
                    <a:lstStyle/>
                    <a:p>
                      <a:pPr algn="just">
                        <a:spcAft>
                          <a:spcPts val="0"/>
                        </a:spcAft>
                      </a:pPr>
                      <a:r>
                        <a:rPr lang="es-AR" sz="1050" dirty="0">
                          <a:effectLst/>
                        </a:rPr>
                        <a:t>Semanal</a:t>
                      </a:r>
                      <a:endParaRPr lang="es-ES" sz="1100" dirty="0">
                        <a:effectLst/>
                        <a:latin typeface="Arial"/>
                        <a:ea typeface="Times New Roman"/>
                        <a:cs typeface="Times New Roman"/>
                      </a:endParaRPr>
                    </a:p>
                  </a:txBody>
                  <a:tcPr marL="54976" marR="54976" marT="0" marB="0"/>
                </a:tc>
              </a:tr>
              <a:tr h="528002">
                <a:tc>
                  <a:txBody>
                    <a:bodyPr/>
                    <a:lstStyle/>
                    <a:p>
                      <a:pPr algn="just">
                        <a:spcAft>
                          <a:spcPts val="0"/>
                        </a:spcAft>
                      </a:pPr>
                      <a:r>
                        <a:rPr lang="es-AR" sz="1100" dirty="0">
                          <a:solidFill>
                            <a:srgbClr val="C00000"/>
                          </a:solidFill>
                          <a:effectLst/>
                        </a:rPr>
                        <a:t>Cobertura en recolección </a:t>
                      </a:r>
                      <a:endParaRPr lang="es-ES" sz="1200" dirty="0">
                        <a:solidFill>
                          <a:srgbClr val="C00000"/>
                        </a:solidFill>
                        <a:effectLst/>
                        <a:latin typeface="Arial"/>
                        <a:ea typeface="Times New Roman"/>
                        <a:cs typeface="Times New Roman"/>
                      </a:endParaRPr>
                    </a:p>
                  </a:txBody>
                  <a:tcPr marL="54976" marR="54976" marT="0" marB="0"/>
                </a:tc>
                <a:tc>
                  <a:txBody>
                    <a:bodyPr/>
                    <a:lstStyle/>
                    <a:p>
                      <a:pPr algn="just">
                        <a:spcAft>
                          <a:spcPts val="0"/>
                        </a:spcAft>
                      </a:pPr>
                      <a:r>
                        <a:rPr lang="es-AR" sz="1050" dirty="0">
                          <a:effectLst/>
                        </a:rPr>
                        <a:t>Establecer los establecimientos que cuenta con servicio</a:t>
                      </a:r>
                      <a:endParaRPr lang="es-ES" sz="1100" dirty="0">
                        <a:effectLst/>
                        <a:latin typeface="Arial"/>
                        <a:ea typeface="Times New Roman"/>
                        <a:cs typeface="Times New Roman"/>
                      </a:endParaRPr>
                    </a:p>
                  </a:txBody>
                  <a:tcPr marL="54976" marR="54976" marT="0" marB="0"/>
                </a:tc>
                <a:tc>
                  <a:txBody>
                    <a:bodyPr/>
                    <a:lstStyle/>
                    <a:p>
                      <a:pPr algn="just">
                        <a:spcAft>
                          <a:spcPts val="0"/>
                        </a:spcAft>
                      </a:pPr>
                      <a:r>
                        <a:rPr lang="es-ES" sz="1050" dirty="0">
                          <a:effectLst/>
                        </a:rPr>
                        <a:t>Gestión  </a:t>
                      </a:r>
                      <a:endParaRPr lang="es-ES" sz="1100" dirty="0">
                        <a:effectLst/>
                        <a:latin typeface="Arial"/>
                        <a:ea typeface="Times New Roman"/>
                        <a:cs typeface="Times New Roman"/>
                      </a:endParaRPr>
                    </a:p>
                  </a:txBody>
                  <a:tcPr marL="54976" marR="54976" marT="0" marB="0"/>
                </a:tc>
                <a:tc>
                  <a:txBody>
                    <a:bodyPr/>
                    <a:lstStyle/>
                    <a:p>
                      <a:pPr algn="just">
                        <a:spcAft>
                          <a:spcPts val="0"/>
                        </a:spcAft>
                      </a:pPr>
                      <a:r>
                        <a:rPr lang="es-ES" sz="1050" dirty="0">
                          <a:effectLst/>
                        </a:rPr>
                        <a:t>% de No. Total de generadores</a:t>
                      </a:r>
                      <a:endParaRPr lang="es-ES" sz="1100" dirty="0">
                        <a:effectLst/>
                        <a:latin typeface="Arial"/>
                        <a:ea typeface="Times New Roman"/>
                        <a:cs typeface="Times New Roman"/>
                      </a:endParaRPr>
                    </a:p>
                  </a:txBody>
                  <a:tcPr marL="54976" marR="54976" marT="0" marB="0"/>
                </a:tc>
                <a:tc>
                  <a:txBody>
                    <a:bodyPr/>
                    <a:lstStyle/>
                    <a:p>
                      <a:pPr algn="just">
                        <a:spcAft>
                          <a:spcPts val="0"/>
                        </a:spcAft>
                      </a:pPr>
                      <a:r>
                        <a:rPr lang="es-ES" sz="1050" dirty="0">
                          <a:effectLst/>
                        </a:rPr>
                        <a:t>Mediante el registro de entrega de residuos se compara versus la cantidad de generadores catastrados.</a:t>
                      </a:r>
                      <a:endParaRPr lang="es-ES" sz="1100" dirty="0">
                        <a:effectLst/>
                        <a:latin typeface="Arial"/>
                        <a:ea typeface="Times New Roman"/>
                        <a:cs typeface="Times New Roman"/>
                      </a:endParaRPr>
                    </a:p>
                  </a:txBody>
                  <a:tcPr marL="54976" marR="54976" marT="0" marB="0"/>
                </a:tc>
                <a:tc>
                  <a:txBody>
                    <a:bodyPr/>
                    <a:lstStyle/>
                    <a:p>
                      <a:pPr algn="just">
                        <a:spcAft>
                          <a:spcPts val="0"/>
                        </a:spcAft>
                      </a:pPr>
                      <a:r>
                        <a:rPr lang="es-ES" sz="1050" dirty="0">
                          <a:effectLst/>
                        </a:rPr>
                        <a:t>Mensual</a:t>
                      </a:r>
                      <a:endParaRPr lang="es-ES" sz="1100" dirty="0">
                        <a:effectLst/>
                        <a:latin typeface="Arial"/>
                        <a:ea typeface="Times New Roman"/>
                        <a:cs typeface="Times New Roman"/>
                      </a:endParaRPr>
                    </a:p>
                  </a:txBody>
                  <a:tcPr marL="54976" marR="54976" marT="0" marB="0"/>
                </a:tc>
              </a:tr>
              <a:tr h="529081">
                <a:tc>
                  <a:txBody>
                    <a:bodyPr/>
                    <a:lstStyle/>
                    <a:p>
                      <a:pPr algn="just">
                        <a:spcAft>
                          <a:spcPts val="0"/>
                        </a:spcAft>
                      </a:pPr>
                      <a:r>
                        <a:rPr lang="es-AR" sz="1100" dirty="0">
                          <a:solidFill>
                            <a:srgbClr val="C00000"/>
                          </a:solidFill>
                          <a:effectLst/>
                        </a:rPr>
                        <a:t>Costo Total</a:t>
                      </a:r>
                      <a:endParaRPr lang="es-ES" sz="1200" dirty="0">
                        <a:solidFill>
                          <a:srgbClr val="C00000"/>
                        </a:solidFill>
                        <a:effectLst/>
                        <a:latin typeface="Arial"/>
                        <a:ea typeface="Times New Roman"/>
                        <a:cs typeface="Times New Roman"/>
                      </a:endParaRPr>
                    </a:p>
                  </a:txBody>
                  <a:tcPr marL="54976" marR="54976" marT="0" marB="0"/>
                </a:tc>
                <a:tc>
                  <a:txBody>
                    <a:bodyPr/>
                    <a:lstStyle/>
                    <a:p>
                      <a:pPr algn="just">
                        <a:spcAft>
                          <a:spcPts val="0"/>
                        </a:spcAft>
                      </a:pPr>
                      <a:r>
                        <a:rPr lang="es-ES" sz="1050" dirty="0">
                          <a:effectLst/>
                        </a:rPr>
                        <a:t>Saber el costo que implica la gestión integral de los residuos</a:t>
                      </a:r>
                      <a:endParaRPr lang="es-ES" sz="1100" dirty="0">
                        <a:effectLst/>
                        <a:latin typeface="Arial"/>
                        <a:ea typeface="Times New Roman"/>
                        <a:cs typeface="Times New Roman"/>
                      </a:endParaRPr>
                    </a:p>
                  </a:txBody>
                  <a:tcPr marL="54976" marR="54976" marT="0" marB="0"/>
                </a:tc>
                <a:tc>
                  <a:txBody>
                    <a:bodyPr/>
                    <a:lstStyle/>
                    <a:p>
                      <a:pPr algn="just">
                        <a:spcAft>
                          <a:spcPts val="0"/>
                        </a:spcAft>
                      </a:pPr>
                      <a:r>
                        <a:rPr lang="es-ES" sz="1050" dirty="0">
                          <a:effectLst/>
                        </a:rPr>
                        <a:t>Gestión y calidad</a:t>
                      </a:r>
                      <a:endParaRPr lang="es-ES" sz="1100" dirty="0">
                        <a:effectLst/>
                        <a:latin typeface="Arial"/>
                        <a:ea typeface="Times New Roman"/>
                        <a:cs typeface="Times New Roman"/>
                      </a:endParaRPr>
                    </a:p>
                  </a:txBody>
                  <a:tcPr marL="54976" marR="54976" marT="0" marB="0"/>
                </a:tc>
                <a:tc>
                  <a:txBody>
                    <a:bodyPr/>
                    <a:lstStyle/>
                    <a:p>
                      <a:pPr algn="just">
                        <a:spcAft>
                          <a:spcPts val="0"/>
                        </a:spcAft>
                      </a:pPr>
                      <a:r>
                        <a:rPr lang="es-AR" sz="1050" dirty="0">
                          <a:effectLst/>
                        </a:rPr>
                        <a:t>USD / Ton.</a:t>
                      </a:r>
                      <a:endParaRPr lang="es-ES" sz="1100" dirty="0">
                        <a:effectLst/>
                        <a:latin typeface="Arial"/>
                        <a:ea typeface="Times New Roman"/>
                        <a:cs typeface="Times New Roman"/>
                      </a:endParaRPr>
                    </a:p>
                  </a:txBody>
                  <a:tcPr marL="54976" marR="54976" marT="0" marB="0"/>
                </a:tc>
                <a:tc>
                  <a:txBody>
                    <a:bodyPr/>
                    <a:lstStyle/>
                    <a:p>
                      <a:pPr algn="just">
                        <a:spcAft>
                          <a:spcPts val="0"/>
                        </a:spcAft>
                      </a:pPr>
                      <a:r>
                        <a:rPr lang="es-AR" sz="1050" dirty="0">
                          <a:effectLst/>
                        </a:rPr>
                        <a:t>Determinar los costos mensuales y comprar por la cantidad de toneladas recogidas en el mes y se obtiene el promedio mensual.</a:t>
                      </a:r>
                      <a:endParaRPr lang="es-ES" sz="1100" dirty="0">
                        <a:effectLst/>
                        <a:latin typeface="Arial"/>
                        <a:ea typeface="Times New Roman"/>
                        <a:cs typeface="Times New Roman"/>
                      </a:endParaRPr>
                    </a:p>
                  </a:txBody>
                  <a:tcPr marL="54976" marR="54976" marT="0" marB="0"/>
                </a:tc>
                <a:tc>
                  <a:txBody>
                    <a:bodyPr/>
                    <a:lstStyle/>
                    <a:p>
                      <a:pPr algn="just">
                        <a:spcAft>
                          <a:spcPts val="0"/>
                        </a:spcAft>
                      </a:pPr>
                      <a:r>
                        <a:rPr lang="es-AR" sz="1050" dirty="0">
                          <a:effectLst/>
                        </a:rPr>
                        <a:t>Trimestral </a:t>
                      </a:r>
                      <a:endParaRPr lang="es-ES" sz="1100" dirty="0">
                        <a:effectLst/>
                        <a:latin typeface="Arial"/>
                        <a:ea typeface="Times New Roman"/>
                        <a:cs typeface="Times New Roman"/>
                      </a:endParaRPr>
                    </a:p>
                  </a:txBody>
                  <a:tcPr marL="54976" marR="54976" marT="0" marB="0"/>
                </a:tc>
              </a:tr>
              <a:tr h="1058163">
                <a:tc>
                  <a:txBody>
                    <a:bodyPr/>
                    <a:lstStyle/>
                    <a:p>
                      <a:pPr algn="just">
                        <a:spcAft>
                          <a:spcPts val="0"/>
                        </a:spcAft>
                      </a:pPr>
                      <a:r>
                        <a:rPr lang="es-AR" sz="1100" dirty="0">
                          <a:solidFill>
                            <a:srgbClr val="C00000"/>
                          </a:solidFill>
                          <a:effectLst/>
                        </a:rPr>
                        <a:t>Volumen ocupado de la celda de seguridad (vida útil)</a:t>
                      </a:r>
                      <a:endParaRPr lang="es-ES" sz="1200" dirty="0">
                        <a:solidFill>
                          <a:srgbClr val="C00000"/>
                        </a:solidFill>
                        <a:effectLst/>
                        <a:latin typeface="Arial"/>
                        <a:ea typeface="Times New Roman"/>
                        <a:cs typeface="Times New Roman"/>
                      </a:endParaRPr>
                    </a:p>
                  </a:txBody>
                  <a:tcPr marL="54976" marR="54976" marT="0" marB="0"/>
                </a:tc>
                <a:tc>
                  <a:txBody>
                    <a:bodyPr/>
                    <a:lstStyle/>
                    <a:p>
                      <a:pPr algn="just">
                        <a:spcAft>
                          <a:spcPts val="0"/>
                        </a:spcAft>
                      </a:pPr>
                      <a:r>
                        <a:rPr lang="es-AR" sz="1050" dirty="0">
                          <a:effectLst/>
                        </a:rPr>
                        <a:t>Conocer el espacio de la celda de seguridad que ha sido ocupado con residuos y material de cobertura</a:t>
                      </a:r>
                      <a:endParaRPr lang="es-ES" sz="1100" dirty="0">
                        <a:effectLst/>
                        <a:latin typeface="Arial"/>
                        <a:ea typeface="Times New Roman"/>
                        <a:cs typeface="Times New Roman"/>
                      </a:endParaRPr>
                    </a:p>
                  </a:txBody>
                  <a:tcPr marL="54976" marR="54976" marT="0" marB="0"/>
                </a:tc>
                <a:tc>
                  <a:txBody>
                    <a:bodyPr/>
                    <a:lstStyle/>
                    <a:p>
                      <a:pPr algn="just">
                        <a:spcAft>
                          <a:spcPts val="0"/>
                        </a:spcAft>
                      </a:pPr>
                      <a:r>
                        <a:rPr lang="es-AR" sz="1050" dirty="0">
                          <a:effectLst/>
                        </a:rPr>
                        <a:t>Gestión y calidad</a:t>
                      </a:r>
                      <a:endParaRPr lang="es-ES" sz="1100" dirty="0">
                        <a:effectLst/>
                        <a:latin typeface="Arial"/>
                        <a:ea typeface="Times New Roman"/>
                        <a:cs typeface="Times New Roman"/>
                      </a:endParaRPr>
                    </a:p>
                  </a:txBody>
                  <a:tcPr marL="54976" marR="54976" marT="0" marB="0"/>
                </a:tc>
                <a:tc>
                  <a:txBody>
                    <a:bodyPr/>
                    <a:lstStyle/>
                    <a:p>
                      <a:pPr algn="just">
                        <a:spcAft>
                          <a:spcPts val="0"/>
                        </a:spcAft>
                      </a:pPr>
                      <a:r>
                        <a:rPr lang="es-AR" sz="1050" dirty="0">
                          <a:effectLst/>
                        </a:rPr>
                        <a:t>% = volumen utilizado / volumen total por 100.</a:t>
                      </a:r>
                      <a:endParaRPr lang="es-ES" sz="1100" dirty="0">
                        <a:effectLst/>
                      </a:endParaRPr>
                    </a:p>
                    <a:p>
                      <a:pPr algn="just">
                        <a:spcAft>
                          <a:spcPts val="0"/>
                        </a:spcAft>
                      </a:pPr>
                      <a:r>
                        <a:rPr lang="es-AR" sz="1050" dirty="0">
                          <a:effectLst/>
                        </a:rPr>
                        <a:t>  </a:t>
                      </a:r>
                      <a:endParaRPr lang="es-ES" sz="1100" dirty="0">
                        <a:effectLst/>
                        <a:latin typeface="Arial"/>
                        <a:ea typeface="Times New Roman"/>
                        <a:cs typeface="Times New Roman"/>
                      </a:endParaRPr>
                    </a:p>
                  </a:txBody>
                  <a:tcPr marL="54976" marR="54976" marT="0" marB="0"/>
                </a:tc>
                <a:tc>
                  <a:txBody>
                    <a:bodyPr/>
                    <a:lstStyle/>
                    <a:p>
                      <a:pPr algn="just">
                        <a:spcAft>
                          <a:spcPts val="0"/>
                        </a:spcAft>
                      </a:pPr>
                      <a:r>
                        <a:rPr lang="es-AR" sz="1050" dirty="0">
                          <a:effectLst/>
                        </a:rPr>
                        <a:t>Sumatoria mensual del volumen de basura más el volumen de material de cobertura mensual (m</a:t>
                      </a:r>
                      <a:r>
                        <a:rPr lang="es-AR" sz="1050" baseline="30000" dirty="0">
                          <a:effectLst/>
                        </a:rPr>
                        <a:t>3</a:t>
                      </a:r>
                      <a:r>
                        <a:rPr lang="es-AR" sz="1050" dirty="0">
                          <a:effectLst/>
                        </a:rPr>
                        <a:t>) para conocer versus la capacidad de la celda de seguridad construida. Finalmente se compara con la estimación que se desarrollo para el tiempo de vida útil de la celda.</a:t>
                      </a:r>
                      <a:endParaRPr lang="es-ES" sz="1100" dirty="0">
                        <a:effectLst/>
                        <a:latin typeface="Arial"/>
                        <a:ea typeface="Times New Roman"/>
                        <a:cs typeface="Times New Roman"/>
                      </a:endParaRPr>
                    </a:p>
                  </a:txBody>
                  <a:tcPr marL="54976" marR="54976" marT="0" marB="0"/>
                </a:tc>
                <a:tc>
                  <a:txBody>
                    <a:bodyPr/>
                    <a:lstStyle/>
                    <a:p>
                      <a:pPr algn="just">
                        <a:spcAft>
                          <a:spcPts val="0"/>
                        </a:spcAft>
                      </a:pPr>
                      <a:r>
                        <a:rPr lang="es-AR" sz="1050" dirty="0">
                          <a:effectLst/>
                        </a:rPr>
                        <a:t>Semestral</a:t>
                      </a:r>
                      <a:endParaRPr lang="es-ES" sz="1100" dirty="0">
                        <a:effectLst/>
                        <a:latin typeface="Arial"/>
                        <a:ea typeface="Times New Roman"/>
                        <a:cs typeface="Times New Roman"/>
                      </a:endParaRPr>
                    </a:p>
                  </a:txBody>
                  <a:tcPr marL="54976" marR="54976" marT="0" marB="0"/>
                </a:tc>
              </a:tr>
              <a:tr h="705442">
                <a:tc>
                  <a:txBody>
                    <a:bodyPr/>
                    <a:lstStyle/>
                    <a:p>
                      <a:pPr algn="just">
                        <a:spcAft>
                          <a:spcPts val="0"/>
                        </a:spcAft>
                      </a:pPr>
                      <a:r>
                        <a:rPr lang="es-AR" sz="1100" dirty="0">
                          <a:solidFill>
                            <a:srgbClr val="C00000"/>
                          </a:solidFill>
                          <a:effectLst/>
                        </a:rPr>
                        <a:t>Cantidad de residuos revalorizados</a:t>
                      </a:r>
                      <a:endParaRPr lang="es-ES" sz="1200" dirty="0">
                        <a:solidFill>
                          <a:srgbClr val="C00000"/>
                        </a:solidFill>
                        <a:effectLst/>
                        <a:latin typeface="Arial"/>
                        <a:ea typeface="Times New Roman"/>
                        <a:cs typeface="Times New Roman"/>
                      </a:endParaRPr>
                    </a:p>
                  </a:txBody>
                  <a:tcPr marL="54976" marR="54976" marT="0" marB="0"/>
                </a:tc>
                <a:tc>
                  <a:txBody>
                    <a:bodyPr/>
                    <a:lstStyle/>
                    <a:p>
                      <a:pPr algn="just">
                        <a:spcAft>
                          <a:spcPts val="0"/>
                        </a:spcAft>
                      </a:pPr>
                      <a:r>
                        <a:rPr lang="es-ES" sz="1050" dirty="0">
                          <a:effectLst/>
                        </a:rPr>
                        <a:t>Determinar la cantidad de residuos sólidos peligrosos que se han logrado revalorizar en el Centro de Gestión</a:t>
                      </a:r>
                      <a:endParaRPr lang="es-ES" sz="1100" dirty="0">
                        <a:effectLst/>
                        <a:latin typeface="Arial"/>
                        <a:ea typeface="Times New Roman"/>
                        <a:cs typeface="Times New Roman"/>
                      </a:endParaRPr>
                    </a:p>
                  </a:txBody>
                  <a:tcPr marL="54976" marR="54976" marT="0" marB="0"/>
                </a:tc>
                <a:tc>
                  <a:txBody>
                    <a:bodyPr/>
                    <a:lstStyle/>
                    <a:p>
                      <a:pPr algn="just">
                        <a:spcAft>
                          <a:spcPts val="0"/>
                        </a:spcAft>
                      </a:pPr>
                      <a:r>
                        <a:rPr lang="es-ES" sz="1050" dirty="0">
                          <a:effectLst/>
                        </a:rPr>
                        <a:t>Gestión y calidad</a:t>
                      </a:r>
                      <a:endParaRPr lang="es-ES" sz="1100" dirty="0">
                        <a:effectLst/>
                        <a:latin typeface="Arial"/>
                        <a:ea typeface="Times New Roman"/>
                        <a:cs typeface="Times New Roman"/>
                      </a:endParaRPr>
                    </a:p>
                  </a:txBody>
                  <a:tcPr marL="54976" marR="54976" marT="0" marB="0"/>
                </a:tc>
                <a:tc>
                  <a:txBody>
                    <a:bodyPr/>
                    <a:lstStyle/>
                    <a:p>
                      <a:pPr algn="just">
                        <a:spcAft>
                          <a:spcPts val="0"/>
                        </a:spcAft>
                      </a:pPr>
                      <a:r>
                        <a:rPr lang="es-ES" sz="1050" dirty="0">
                          <a:effectLst/>
                        </a:rPr>
                        <a:t>Kg. / mes = Kg. = Kg. Revalorizados / Kg. Recolectados.</a:t>
                      </a:r>
                      <a:endParaRPr lang="es-ES" sz="1100" dirty="0">
                        <a:effectLst/>
                        <a:latin typeface="Arial"/>
                        <a:ea typeface="Times New Roman"/>
                        <a:cs typeface="Times New Roman"/>
                      </a:endParaRPr>
                    </a:p>
                  </a:txBody>
                  <a:tcPr marL="54976" marR="54976" marT="0" marB="0"/>
                </a:tc>
                <a:tc>
                  <a:txBody>
                    <a:bodyPr/>
                    <a:lstStyle/>
                    <a:p>
                      <a:pPr algn="just">
                        <a:spcAft>
                          <a:spcPts val="0"/>
                        </a:spcAft>
                      </a:pPr>
                      <a:r>
                        <a:rPr lang="es-AR" sz="1050" dirty="0">
                          <a:effectLst/>
                        </a:rPr>
                        <a:t>Mensual se emitirá un reporte conjunto de la cantidad de residuos sólidos comunes y peligrosos que se han logrado revalorizar, de forma de conocer eficiencia.</a:t>
                      </a:r>
                      <a:endParaRPr lang="es-ES" sz="1100" dirty="0">
                        <a:effectLst/>
                        <a:latin typeface="Arial"/>
                        <a:ea typeface="Times New Roman"/>
                        <a:cs typeface="Times New Roman"/>
                      </a:endParaRPr>
                    </a:p>
                  </a:txBody>
                  <a:tcPr marL="54976" marR="54976" marT="0" marB="0"/>
                </a:tc>
                <a:tc>
                  <a:txBody>
                    <a:bodyPr/>
                    <a:lstStyle/>
                    <a:p>
                      <a:pPr algn="just">
                        <a:spcAft>
                          <a:spcPts val="0"/>
                        </a:spcAft>
                      </a:pPr>
                      <a:r>
                        <a:rPr lang="es-AR" sz="1050" dirty="0">
                          <a:effectLst/>
                        </a:rPr>
                        <a:t>Mensual</a:t>
                      </a:r>
                      <a:endParaRPr lang="es-ES" sz="1100" dirty="0">
                        <a:effectLst/>
                        <a:latin typeface="Arial"/>
                        <a:ea typeface="Times New Roman"/>
                        <a:cs typeface="Times New Roman"/>
                      </a:endParaRPr>
                    </a:p>
                  </a:txBody>
                  <a:tcPr marL="54976" marR="54976" marT="0" marB="0"/>
                </a:tc>
              </a:tr>
              <a:tr h="1247769">
                <a:tc>
                  <a:txBody>
                    <a:bodyPr/>
                    <a:lstStyle/>
                    <a:p>
                      <a:pPr algn="just">
                        <a:spcAft>
                          <a:spcPts val="0"/>
                        </a:spcAft>
                      </a:pPr>
                      <a:r>
                        <a:rPr lang="es-AR" sz="1100" dirty="0">
                          <a:solidFill>
                            <a:srgbClr val="C00000"/>
                          </a:solidFill>
                          <a:effectLst/>
                        </a:rPr>
                        <a:t>Control de accidentes e indícienles.</a:t>
                      </a:r>
                      <a:endParaRPr lang="es-ES" sz="1200" dirty="0">
                        <a:solidFill>
                          <a:srgbClr val="C00000"/>
                        </a:solidFill>
                        <a:effectLst/>
                        <a:latin typeface="Arial"/>
                        <a:ea typeface="Times New Roman"/>
                        <a:cs typeface="Times New Roman"/>
                      </a:endParaRPr>
                    </a:p>
                  </a:txBody>
                  <a:tcPr marL="54976" marR="54976" marT="0" marB="0"/>
                </a:tc>
                <a:tc>
                  <a:txBody>
                    <a:bodyPr/>
                    <a:lstStyle/>
                    <a:p>
                      <a:pPr algn="just">
                        <a:lnSpc>
                          <a:spcPct val="120000"/>
                        </a:lnSpc>
                        <a:spcAft>
                          <a:spcPts val="0"/>
                        </a:spcAft>
                      </a:pPr>
                      <a:r>
                        <a:rPr lang="es-AR" sz="1050" dirty="0">
                          <a:effectLst/>
                        </a:rPr>
                        <a:t>Conocer los accidentes e incidentes que se han generado en un mes en la manipulación de los residuos sólidos peligrosos y hospitalarios y sus características</a:t>
                      </a:r>
                      <a:endParaRPr lang="es-ES" sz="1100" dirty="0">
                        <a:effectLst/>
                        <a:latin typeface="Arial"/>
                        <a:ea typeface="Times New Roman"/>
                        <a:cs typeface="Times New Roman"/>
                      </a:endParaRPr>
                    </a:p>
                  </a:txBody>
                  <a:tcPr marL="54976" marR="54976" marT="0" marB="0"/>
                </a:tc>
                <a:tc>
                  <a:txBody>
                    <a:bodyPr/>
                    <a:lstStyle/>
                    <a:p>
                      <a:pPr algn="just">
                        <a:lnSpc>
                          <a:spcPct val="120000"/>
                        </a:lnSpc>
                        <a:spcAft>
                          <a:spcPts val="0"/>
                        </a:spcAft>
                      </a:pPr>
                      <a:r>
                        <a:rPr lang="es-EC" sz="1050" dirty="0">
                          <a:effectLst/>
                        </a:rPr>
                        <a:t>Gestión y calidad</a:t>
                      </a:r>
                      <a:endParaRPr lang="es-ES" sz="1100" dirty="0">
                        <a:effectLst/>
                        <a:latin typeface="Arial"/>
                        <a:ea typeface="Times New Roman"/>
                        <a:cs typeface="Times New Roman"/>
                      </a:endParaRPr>
                    </a:p>
                  </a:txBody>
                  <a:tcPr marL="54976" marR="54976" marT="0" marB="0"/>
                </a:tc>
                <a:tc>
                  <a:txBody>
                    <a:bodyPr/>
                    <a:lstStyle/>
                    <a:p>
                      <a:pPr algn="just">
                        <a:spcAft>
                          <a:spcPts val="0"/>
                        </a:spcAft>
                      </a:pPr>
                      <a:r>
                        <a:rPr lang="es-AR" sz="1050" dirty="0">
                          <a:effectLst/>
                        </a:rPr>
                        <a:t>Número de accidentes e incidente por mes.</a:t>
                      </a:r>
                      <a:endParaRPr lang="es-ES" sz="1100" dirty="0">
                        <a:effectLst/>
                        <a:latin typeface="Arial"/>
                        <a:ea typeface="Times New Roman"/>
                        <a:cs typeface="Times New Roman"/>
                      </a:endParaRPr>
                    </a:p>
                  </a:txBody>
                  <a:tcPr marL="54976" marR="54976" marT="0" marB="0"/>
                </a:tc>
                <a:tc>
                  <a:txBody>
                    <a:bodyPr/>
                    <a:lstStyle/>
                    <a:p>
                      <a:pPr algn="just">
                        <a:spcAft>
                          <a:spcPts val="0"/>
                        </a:spcAft>
                      </a:pPr>
                      <a:r>
                        <a:rPr lang="es-AR" sz="1050" dirty="0">
                          <a:effectLst/>
                        </a:rPr>
                        <a:t>Revisar las fichas de control de trabajo diario para conocer los accidentes e incidentes laborales mensualmente y sus características para evitar y manejar en el futuro.</a:t>
                      </a:r>
                      <a:endParaRPr lang="es-ES" sz="1100" dirty="0">
                        <a:effectLst/>
                        <a:latin typeface="Arial"/>
                        <a:ea typeface="Times New Roman"/>
                        <a:cs typeface="Times New Roman"/>
                      </a:endParaRPr>
                    </a:p>
                  </a:txBody>
                  <a:tcPr marL="54976" marR="54976" marT="0" marB="0"/>
                </a:tc>
                <a:tc>
                  <a:txBody>
                    <a:bodyPr/>
                    <a:lstStyle/>
                    <a:p>
                      <a:pPr algn="just">
                        <a:spcAft>
                          <a:spcPts val="0"/>
                        </a:spcAft>
                      </a:pPr>
                      <a:r>
                        <a:rPr lang="es-AR" sz="1050" dirty="0">
                          <a:effectLst/>
                        </a:rPr>
                        <a:t>Mensual</a:t>
                      </a:r>
                      <a:endParaRPr lang="es-ES" sz="1100" dirty="0">
                        <a:effectLst/>
                        <a:latin typeface="Arial"/>
                        <a:ea typeface="Times New Roman"/>
                        <a:cs typeface="Times New Roman"/>
                      </a:endParaRPr>
                    </a:p>
                  </a:txBody>
                  <a:tcPr marL="54976" marR="54976" marT="0" marB="0"/>
                </a:tc>
              </a:tr>
              <a:tr h="846530">
                <a:tc>
                  <a:txBody>
                    <a:bodyPr/>
                    <a:lstStyle/>
                    <a:p>
                      <a:pPr algn="just">
                        <a:spcAft>
                          <a:spcPts val="0"/>
                        </a:spcAft>
                      </a:pPr>
                      <a:r>
                        <a:rPr lang="es-AR" sz="1100" dirty="0" smtClean="0">
                          <a:solidFill>
                            <a:srgbClr val="C00000"/>
                          </a:solidFill>
                          <a:effectLst/>
                        </a:rPr>
                        <a:t>Eficiencia en la aplicación de multas y sanciones</a:t>
                      </a:r>
                      <a:endParaRPr lang="es-ES" sz="1200" dirty="0">
                        <a:solidFill>
                          <a:srgbClr val="C00000"/>
                        </a:solidFill>
                        <a:effectLst/>
                        <a:latin typeface="Arial"/>
                        <a:ea typeface="Times New Roman"/>
                        <a:cs typeface="Times New Roman"/>
                      </a:endParaRPr>
                    </a:p>
                  </a:txBody>
                  <a:tcPr marL="54976" marR="54976" marT="0" marB="0"/>
                </a:tc>
                <a:tc>
                  <a:txBody>
                    <a:bodyPr/>
                    <a:lstStyle/>
                    <a:p>
                      <a:pPr algn="just">
                        <a:lnSpc>
                          <a:spcPct val="120000"/>
                        </a:lnSpc>
                        <a:spcAft>
                          <a:spcPts val="0"/>
                        </a:spcAft>
                      </a:pPr>
                      <a:r>
                        <a:rPr lang="es-AR" sz="1050" dirty="0">
                          <a:effectLst/>
                        </a:rPr>
                        <a:t>Conocer el porcentaje transgresiones que han llegado a su finalización como multas y sanciones.</a:t>
                      </a:r>
                      <a:endParaRPr lang="es-ES" sz="1100" dirty="0">
                        <a:effectLst/>
                        <a:latin typeface="Arial"/>
                        <a:ea typeface="Times New Roman"/>
                        <a:cs typeface="Times New Roman"/>
                      </a:endParaRPr>
                    </a:p>
                  </a:txBody>
                  <a:tcPr marL="54976" marR="54976" marT="0" marB="0"/>
                </a:tc>
                <a:tc>
                  <a:txBody>
                    <a:bodyPr/>
                    <a:lstStyle/>
                    <a:p>
                      <a:pPr algn="just">
                        <a:lnSpc>
                          <a:spcPct val="120000"/>
                        </a:lnSpc>
                        <a:spcAft>
                          <a:spcPts val="0"/>
                        </a:spcAft>
                      </a:pPr>
                      <a:r>
                        <a:rPr lang="es-AR" sz="1050" dirty="0">
                          <a:effectLst/>
                        </a:rPr>
                        <a:t>Gestión.</a:t>
                      </a:r>
                      <a:endParaRPr lang="es-ES" sz="1100" dirty="0">
                        <a:effectLst/>
                        <a:latin typeface="Arial"/>
                        <a:ea typeface="Times New Roman"/>
                        <a:cs typeface="Times New Roman"/>
                      </a:endParaRPr>
                    </a:p>
                  </a:txBody>
                  <a:tcPr marL="54976" marR="54976" marT="0" marB="0"/>
                </a:tc>
                <a:tc>
                  <a:txBody>
                    <a:bodyPr/>
                    <a:lstStyle/>
                    <a:p>
                      <a:pPr algn="just">
                        <a:spcAft>
                          <a:spcPts val="0"/>
                        </a:spcAft>
                      </a:pPr>
                      <a:r>
                        <a:rPr lang="es-AR" sz="1050" dirty="0">
                          <a:effectLst/>
                        </a:rPr>
                        <a:t>% = # transgresiones /multas y sanciones aplicadas en el año</a:t>
                      </a:r>
                      <a:endParaRPr lang="es-ES" sz="1100" dirty="0">
                        <a:effectLst/>
                        <a:latin typeface="Arial"/>
                        <a:ea typeface="Times New Roman"/>
                        <a:cs typeface="Times New Roman"/>
                      </a:endParaRPr>
                    </a:p>
                  </a:txBody>
                  <a:tcPr marL="54976" marR="54976" marT="0" marB="0"/>
                </a:tc>
                <a:tc>
                  <a:txBody>
                    <a:bodyPr/>
                    <a:lstStyle/>
                    <a:p>
                      <a:pPr algn="just">
                        <a:spcAft>
                          <a:spcPts val="0"/>
                        </a:spcAft>
                      </a:pPr>
                      <a:r>
                        <a:rPr lang="es-AR" sz="1050" dirty="0">
                          <a:effectLst/>
                        </a:rPr>
                        <a:t>Se relaciona los ingresos por multas y sanciones y las características de estos.</a:t>
                      </a:r>
                      <a:endParaRPr lang="es-ES" sz="1100" dirty="0">
                        <a:effectLst/>
                        <a:latin typeface="Arial"/>
                        <a:ea typeface="Times New Roman"/>
                        <a:cs typeface="Times New Roman"/>
                      </a:endParaRPr>
                    </a:p>
                  </a:txBody>
                  <a:tcPr marL="54976" marR="54976" marT="0" marB="0"/>
                </a:tc>
                <a:tc>
                  <a:txBody>
                    <a:bodyPr/>
                    <a:lstStyle/>
                    <a:p>
                      <a:pPr algn="just">
                        <a:spcAft>
                          <a:spcPts val="0"/>
                        </a:spcAft>
                      </a:pPr>
                      <a:r>
                        <a:rPr lang="es-AR" sz="1050" dirty="0">
                          <a:effectLst/>
                        </a:rPr>
                        <a:t>Anual </a:t>
                      </a:r>
                      <a:endParaRPr lang="es-ES" sz="1100" dirty="0">
                        <a:effectLst/>
                        <a:latin typeface="Arial"/>
                        <a:ea typeface="Times New Roman"/>
                        <a:cs typeface="Times New Roman"/>
                      </a:endParaRPr>
                    </a:p>
                  </a:txBody>
                  <a:tcPr marL="54976" marR="54976" marT="0" marB="0"/>
                </a:tc>
              </a:tr>
              <a:tr h="880003">
                <a:tc>
                  <a:txBody>
                    <a:bodyPr/>
                    <a:lstStyle/>
                    <a:p>
                      <a:pPr algn="just">
                        <a:spcAft>
                          <a:spcPts val="0"/>
                        </a:spcAft>
                      </a:pPr>
                      <a:r>
                        <a:rPr lang="es-AR" sz="1100" dirty="0">
                          <a:solidFill>
                            <a:srgbClr val="C00000"/>
                          </a:solidFill>
                          <a:effectLst/>
                        </a:rPr>
                        <a:t>Sostenibilidad</a:t>
                      </a:r>
                      <a:endParaRPr lang="es-ES" sz="1200" dirty="0">
                        <a:solidFill>
                          <a:srgbClr val="C00000"/>
                        </a:solidFill>
                        <a:effectLst/>
                        <a:latin typeface="Arial"/>
                        <a:ea typeface="Times New Roman"/>
                        <a:cs typeface="Times New Roman"/>
                      </a:endParaRPr>
                    </a:p>
                  </a:txBody>
                  <a:tcPr marL="54976" marR="54976" marT="0" marB="0"/>
                </a:tc>
                <a:tc>
                  <a:txBody>
                    <a:bodyPr/>
                    <a:lstStyle/>
                    <a:p>
                      <a:pPr algn="just">
                        <a:lnSpc>
                          <a:spcPct val="120000"/>
                        </a:lnSpc>
                        <a:spcAft>
                          <a:spcPts val="0"/>
                        </a:spcAft>
                      </a:pPr>
                      <a:r>
                        <a:rPr lang="es-EC" sz="1050" dirty="0">
                          <a:effectLst/>
                        </a:rPr>
                        <a:t>Conocer la sostenibilidad del sistema de gestión de residuos sólidos peligrosos y hospitalarios.</a:t>
                      </a:r>
                      <a:endParaRPr lang="es-ES" sz="1100" dirty="0">
                        <a:effectLst/>
                        <a:latin typeface="Arial"/>
                        <a:ea typeface="Times New Roman"/>
                        <a:cs typeface="Times New Roman"/>
                      </a:endParaRPr>
                    </a:p>
                  </a:txBody>
                  <a:tcPr marL="54976" marR="54976" marT="0" marB="0"/>
                </a:tc>
                <a:tc>
                  <a:txBody>
                    <a:bodyPr/>
                    <a:lstStyle/>
                    <a:p>
                      <a:pPr algn="just">
                        <a:lnSpc>
                          <a:spcPct val="120000"/>
                        </a:lnSpc>
                        <a:spcAft>
                          <a:spcPts val="0"/>
                        </a:spcAft>
                      </a:pPr>
                      <a:r>
                        <a:rPr lang="es-EC" sz="1050" dirty="0">
                          <a:effectLst/>
                        </a:rPr>
                        <a:t>Calidad </a:t>
                      </a:r>
                      <a:endParaRPr lang="es-ES" sz="1100" dirty="0">
                        <a:effectLst/>
                        <a:latin typeface="Arial"/>
                        <a:ea typeface="Times New Roman"/>
                        <a:cs typeface="Times New Roman"/>
                      </a:endParaRPr>
                    </a:p>
                  </a:txBody>
                  <a:tcPr marL="54976" marR="54976" marT="0" marB="0"/>
                </a:tc>
                <a:tc>
                  <a:txBody>
                    <a:bodyPr/>
                    <a:lstStyle/>
                    <a:p>
                      <a:pPr algn="just">
                        <a:spcAft>
                          <a:spcPts val="0"/>
                        </a:spcAft>
                      </a:pPr>
                      <a:r>
                        <a:rPr lang="es-AR" sz="1050" dirty="0">
                          <a:effectLst/>
                        </a:rPr>
                        <a:t>Eficiencia = valor recaudado / costo total de operación</a:t>
                      </a:r>
                      <a:endParaRPr lang="es-ES" sz="1100" dirty="0">
                        <a:effectLst/>
                        <a:latin typeface="Arial"/>
                        <a:ea typeface="Times New Roman"/>
                        <a:cs typeface="Times New Roman"/>
                      </a:endParaRPr>
                    </a:p>
                  </a:txBody>
                  <a:tcPr marL="54976" marR="54976" marT="0" marB="0"/>
                </a:tc>
                <a:tc>
                  <a:txBody>
                    <a:bodyPr/>
                    <a:lstStyle/>
                    <a:p>
                      <a:pPr algn="just">
                        <a:spcAft>
                          <a:spcPts val="0"/>
                        </a:spcAft>
                      </a:pPr>
                      <a:r>
                        <a:rPr lang="es-AR" sz="1050" dirty="0">
                          <a:effectLst/>
                        </a:rPr>
                        <a:t>Se relaciona los ingresos de la EMMAICJ – EP por la gestión de los residuos sólidos peligrosos y hospitalarios versus el costo anual total de la gestión para conocer la suma en la cual sostenibilidad.</a:t>
                      </a:r>
                      <a:endParaRPr lang="es-ES" sz="1100" dirty="0">
                        <a:effectLst/>
                        <a:latin typeface="Arial"/>
                        <a:ea typeface="Times New Roman"/>
                        <a:cs typeface="Times New Roman"/>
                      </a:endParaRPr>
                    </a:p>
                  </a:txBody>
                  <a:tcPr marL="54976" marR="54976" marT="0" marB="0"/>
                </a:tc>
                <a:tc>
                  <a:txBody>
                    <a:bodyPr/>
                    <a:lstStyle/>
                    <a:p>
                      <a:pPr algn="just">
                        <a:spcAft>
                          <a:spcPts val="0"/>
                        </a:spcAft>
                      </a:pPr>
                      <a:r>
                        <a:rPr lang="es-AR" sz="1050" dirty="0">
                          <a:effectLst/>
                        </a:rPr>
                        <a:t>Anual</a:t>
                      </a:r>
                      <a:endParaRPr lang="es-ES" sz="1100" dirty="0">
                        <a:effectLst/>
                        <a:latin typeface="Arial"/>
                        <a:ea typeface="Times New Roman"/>
                        <a:cs typeface="Times New Roman"/>
                      </a:endParaRPr>
                    </a:p>
                  </a:txBody>
                  <a:tcPr marL="54976" marR="54976" marT="0" marB="0"/>
                </a:tc>
              </a:tr>
            </a:tbl>
          </a:graphicData>
        </a:graphic>
      </p:graphicFrame>
      <p:sp>
        <p:nvSpPr>
          <p:cNvPr id="4" name="3 Marcador de pie de página"/>
          <p:cNvSpPr>
            <a:spLocks noGrp="1"/>
          </p:cNvSpPr>
          <p:nvPr>
            <p:ph type="ftr" sz="quarter" idx="11"/>
          </p:nvPr>
        </p:nvSpPr>
        <p:spPr/>
        <p:txBody>
          <a:bodyPr/>
          <a:lstStyle/>
          <a:p>
            <a:r>
              <a:rPr lang="es-ES" dirty="0" smtClean="0"/>
              <a:t>MSGA - P1 - JLSP – JUL12 - MGCRSPH</a:t>
            </a:r>
            <a:endParaRPr lang="es-ES" dirty="0"/>
          </a:p>
        </p:txBody>
      </p:sp>
      <p:sp>
        <p:nvSpPr>
          <p:cNvPr id="5" name="4 Marcador de número de diapositiva"/>
          <p:cNvSpPr>
            <a:spLocks noGrp="1"/>
          </p:cNvSpPr>
          <p:nvPr>
            <p:ph type="sldNum" sz="quarter" idx="12"/>
          </p:nvPr>
        </p:nvSpPr>
        <p:spPr/>
        <p:txBody>
          <a:bodyPr/>
          <a:lstStyle/>
          <a:p>
            <a:fld id="{12BF698B-1DCA-4F26-8EA9-ADDDBE9CDEA9}" type="slidenum">
              <a:rPr lang="es-ES" smtClean="0"/>
              <a:pPr/>
              <a:t>21</a:t>
            </a:fld>
            <a:endParaRPr lang="es-ES" dirty="0"/>
          </a:p>
        </p:txBody>
      </p:sp>
    </p:spTree>
    <p:extLst>
      <p:ext uri="{BB962C8B-B14F-4D97-AF65-F5344CB8AC3E}">
        <p14:creationId xmlns:p14="http://schemas.microsoft.com/office/powerpoint/2010/main" val="2854763782"/>
      </p:ext>
    </p:extLst>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1 Título"/>
          <p:cNvSpPr>
            <a:spLocks noGrp="1"/>
          </p:cNvSpPr>
          <p:nvPr>
            <p:ph type="title"/>
          </p:nvPr>
        </p:nvSpPr>
        <p:spPr>
          <a:xfrm>
            <a:off x="3178959" y="2071678"/>
            <a:ext cx="2643206" cy="1109099"/>
          </a:xfrm>
          <a:solidFill>
            <a:schemeClr val="tx1">
              <a:lumMod val="95000"/>
            </a:schemeClr>
          </a:solidFill>
          <a:ln>
            <a:solidFill>
              <a:srgbClr val="C00000">
                <a:alpha val="74000"/>
              </a:srgbClr>
            </a:solidFill>
          </a:ln>
        </p:spPr>
        <p:txBody>
          <a:bodyPr>
            <a:noAutofit/>
          </a:bodyPr>
          <a:lstStyle/>
          <a:p>
            <a:pPr algn="ctr"/>
            <a:r>
              <a:rPr lang="es-EC" sz="2000" b="1" dirty="0" smtClean="0">
                <a:solidFill>
                  <a:srgbClr val="00B0F0"/>
                </a:solidFill>
              </a:rPr>
              <a:t>PERCEPCIÒN SOCIAL.- </a:t>
            </a:r>
            <a:br>
              <a:rPr lang="es-EC" sz="2000" b="1" dirty="0" smtClean="0">
                <a:solidFill>
                  <a:srgbClr val="00B0F0"/>
                </a:solidFill>
              </a:rPr>
            </a:br>
            <a:r>
              <a:rPr lang="es-EC" sz="2000" b="1" dirty="0" smtClean="0">
                <a:solidFill>
                  <a:srgbClr val="00B0F0"/>
                </a:solidFill>
              </a:rPr>
              <a:t>ENTREVISTAS</a:t>
            </a:r>
            <a:endParaRPr lang="es-ES" sz="2000" b="1" dirty="0">
              <a:solidFill>
                <a:srgbClr val="00B0F0"/>
              </a:solidFill>
            </a:endParaRPr>
          </a:p>
        </p:txBody>
      </p:sp>
      <p:sp>
        <p:nvSpPr>
          <p:cNvPr id="6" name="5 Elipse"/>
          <p:cNvSpPr/>
          <p:nvPr/>
        </p:nvSpPr>
        <p:spPr>
          <a:xfrm>
            <a:off x="4714876" y="0"/>
            <a:ext cx="3286148" cy="228599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spcBef>
                <a:spcPct val="0"/>
              </a:spcBef>
              <a:spcAft>
                <a:spcPct val="0"/>
              </a:spcAft>
            </a:pPr>
            <a:r>
              <a:rPr lang="es-ES" dirty="0"/>
              <a:t>L</a:t>
            </a:r>
            <a:r>
              <a:rPr lang="es-ES" dirty="0" smtClean="0"/>
              <a:t>os </a:t>
            </a:r>
            <a:r>
              <a:rPr lang="es-ES" dirty="0"/>
              <a:t>residuos peligrosos deben ser correctamente clasificados y rotulados para su disposición final</a:t>
            </a:r>
            <a:r>
              <a:rPr kumimoji="0" lang="es-EC" i="0" u="none" strike="noStrike" cap="none" normalizeH="0" dirty="0" smtClean="0">
                <a:ln>
                  <a:noFill/>
                </a:ln>
                <a:solidFill>
                  <a:schemeClr val="bg1"/>
                </a:solidFill>
                <a:effectLst/>
                <a:latin typeface="Arial" pitchFamily="34" charset="0"/>
              </a:rPr>
              <a:t>.</a:t>
            </a:r>
            <a:endParaRPr kumimoji="0" lang="es-ES" b="0" i="0" u="none" strike="noStrike" cap="none" normalizeH="0" baseline="0" dirty="0" smtClean="0">
              <a:ln>
                <a:noFill/>
              </a:ln>
              <a:solidFill>
                <a:schemeClr val="bg1"/>
              </a:solidFill>
              <a:effectLst/>
              <a:latin typeface="Arial" pitchFamily="34" charset="0"/>
            </a:endParaRPr>
          </a:p>
        </p:txBody>
      </p:sp>
      <p:sp>
        <p:nvSpPr>
          <p:cNvPr id="8" name="7 Elipse"/>
          <p:cNvSpPr/>
          <p:nvPr/>
        </p:nvSpPr>
        <p:spPr>
          <a:xfrm>
            <a:off x="4500562" y="4572008"/>
            <a:ext cx="2786082" cy="228599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400" dirty="0"/>
              <a:t>P</a:t>
            </a:r>
            <a:r>
              <a:rPr lang="es-ES" sz="1400" dirty="0" smtClean="0"/>
              <a:t>rincipales </a:t>
            </a:r>
            <a:r>
              <a:rPr lang="es-ES" sz="1400" dirty="0"/>
              <a:t>problemas </a:t>
            </a:r>
            <a:r>
              <a:rPr lang="es-ES" sz="1400" dirty="0" smtClean="0"/>
              <a:t>los residuos sólidos </a:t>
            </a:r>
            <a:r>
              <a:rPr lang="es-ES" sz="1400" dirty="0"/>
              <a:t>peligrosos y hospitalarios están en el marco de </a:t>
            </a:r>
            <a:r>
              <a:rPr lang="es-ES" sz="1400" dirty="0" smtClean="0"/>
              <a:t>la salud y lo </a:t>
            </a:r>
            <a:r>
              <a:rPr lang="es-ES" sz="1400" dirty="0" smtClean="0"/>
              <a:t>paisajístico</a:t>
            </a:r>
            <a:endParaRPr lang="es-ES" sz="1400" dirty="0">
              <a:solidFill>
                <a:schemeClr val="bg1"/>
              </a:solidFill>
            </a:endParaRPr>
          </a:p>
        </p:txBody>
      </p:sp>
      <p:sp>
        <p:nvSpPr>
          <p:cNvPr id="11" name="10 Elipse"/>
          <p:cNvSpPr/>
          <p:nvPr/>
        </p:nvSpPr>
        <p:spPr>
          <a:xfrm>
            <a:off x="5857884" y="2428868"/>
            <a:ext cx="3286116" cy="242889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C</a:t>
            </a:r>
            <a:r>
              <a:rPr lang="es-ES" dirty="0" smtClean="0"/>
              <a:t>apacitación </a:t>
            </a:r>
            <a:r>
              <a:rPr lang="es-ES" dirty="0"/>
              <a:t>a los generadores, recolectores y a los técnicos de (clientes interno y externo) para evitar un mal manejo y problemas en la salud </a:t>
            </a:r>
            <a:endParaRPr lang="es-ES" dirty="0">
              <a:solidFill>
                <a:schemeClr val="bg1"/>
              </a:solidFill>
            </a:endParaRPr>
          </a:p>
        </p:txBody>
      </p:sp>
      <p:sp>
        <p:nvSpPr>
          <p:cNvPr id="10" name="9 Elipse"/>
          <p:cNvSpPr/>
          <p:nvPr/>
        </p:nvSpPr>
        <p:spPr>
          <a:xfrm>
            <a:off x="1428728" y="4572008"/>
            <a:ext cx="2786082" cy="228599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400" dirty="0"/>
              <a:t>I</a:t>
            </a:r>
            <a:r>
              <a:rPr lang="es-ES" sz="1400" dirty="0" smtClean="0"/>
              <a:t>ncorporación </a:t>
            </a:r>
            <a:r>
              <a:rPr lang="es-ES" sz="1400" dirty="0"/>
              <a:t>de un mecanismo de transporte apropiado que puede ser un camión que cumple con especificaciones técnicas y ambientales</a:t>
            </a:r>
            <a:endParaRPr lang="es-ES" sz="1400" dirty="0">
              <a:solidFill>
                <a:schemeClr val="bg1"/>
              </a:solidFill>
            </a:endParaRPr>
          </a:p>
        </p:txBody>
      </p:sp>
      <p:sp>
        <p:nvSpPr>
          <p:cNvPr id="12" name="11 Elipse"/>
          <p:cNvSpPr/>
          <p:nvPr/>
        </p:nvSpPr>
        <p:spPr>
          <a:xfrm>
            <a:off x="0" y="2285992"/>
            <a:ext cx="3286116" cy="242889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C</a:t>
            </a:r>
            <a:r>
              <a:rPr lang="es-ES" dirty="0" smtClean="0"/>
              <a:t>obro </a:t>
            </a:r>
            <a:r>
              <a:rPr lang="es-ES" dirty="0"/>
              <a:t>del servicio se considera que es una de las mejores acciones porque los recursos sirven para el autofinanciamiento</a:t>
            </a:r>
            <a:endParaRPr lang="es-ES" dirty="0">
              <a:solidFill>
                <a:schemeClr val="bg1"/>
              </a:solidFill>
            </a:endParaRPr>
          </a:p>
        </p:txBody>
      </p:sp>
      <p:sp>
        <p:nvSpPr>
          <p:cNvPr id="13" name="12 Elipse"/>
          <p:cNvSpPr/>
          <p:nvPr/>
        </p:nvSpPr>
        <p:spPr>
          <a:xfrm>
            <a:off x="714348" y="0"/>
            <a:ext cx="3286148" cy="228599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spcBef>
                <a:spcPct val="0"/>
              </a:spcBef>
              <a:spcAft>
                <a:spcPct val="0"/>
              </a:spcAft>
            </a:pPr>
            <a:r>
              <a:rPr lang="es-ES" sz="1600" dirty="0" smtClean="0"/>
              <a:t>Los </a:t>
            </a:r>
            <a:r>
              <a:rPr lang="es-ES" sz="1600" dirty="0"/>
              <a:t>generadores están consientes del daño al medio que puede generar los residuos peligrosos hospitalarios y por ende están dispuesto a pagar</a:t>
            </a:r>
            <a:endParaRPr kumimoji="0" lang="es-ES" sz="1600" b="0" i="0" u="none" strike="noStrike" cap="none" normalizeH="0" baseline="0" dirty="0" smtClean="0">
              <a:ln>
                <a:noFill/>
              </a:ln>
              <a:solidFill>
                <a:schemeClr val="bg1"/>
              </a:solidFill>
              <a:effectLst/>
              <a:latin typeface="Arial" pitchFamily="34" charset="0"/>
            </a:endParaRPr>
          </a:p>
        </p:txBody>
      </p:sp>
      <p:sp>
        <p:nvSpPr>
          <p:cNvPr id="15" name="14 Flecha circular"/>
          <p:cNvSpPr/>
          <p:nvPr/>
        </p:nvSpPr>
        <p:spPr>
          <a:xfrm>
            <a:off x="7000892" y="1142984"/>
            <a:ext cx="1714512" cy="2286016"/>
          </a:xfrm>
          <a:prstGeom prst="circularArrow">
            <a:avLst>
              <a:gd name="adj1" fmla="val 12500"/>
              <a:gd name="adj2" fmla="val 3051338"/>
              <a:gd name="adj3" fmla="val 20457681"/>
              <a:gd name="adj4" fmla="val 16624447"/>
              <a:gd name="adj5" fmla="val 1994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16" name="15 Flecha circular"/>
          <p:cNvSpPr/>
          <p:nvPr/>
        </p:nvSpPr>
        <p:spPr>
          <a:xfrm rot="3709701">
            <a:off x="6482873" y="4031551"/>
            <a:ext cx="1714512" cy="2204190"/>
          </a:xfrm>
          <a:prstGeom prst="circularArrow">
            <a:avLst>
              <a:gd name="adj1" fmla="val 12500"/>
              <a:gd name="adj2" fmla="val 2911597"/>
              <a:gd name="adj3" fmla="val 20457681"/>
              <a:gd name="adj4" fmla="val 16624447"/>
              <a:gd name="adj5" fmla="val 1994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18" name="17 Flecha circular"/>
          <p:cNvSpPr/>
          <p:nvPr/>
        </p:nvSpPr>
        <p:spPr>
          <a:xfrm rot="6982772">
            <a:off x="3476858" y="5025180"/>
            <a:ext cx="1581478" cy="2204190"/>
          </a:xfrm>
          <a:prstGeom prst="circularArrow">
            <a:avLst>
              <a:gd name="adj1" fmla="val 12500"/>
              <a:gd name="adj2" fmla="val 2911597"/>
              <a:gd name="adj3" fmla="val 20457681"/>
              <a:gd name="adj4" fmla="val 16624447"/>
              <a:gd name="adj5" fmla="val 1994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19" name="18 Flecha circular"/>
          <p:cNvSpPr/>
          <p:nvPr/>
        </p:nvSpPr>
        <p:spPr>
          <a:xfrm rot="10079071">
            <a:off x="551226" y="3540945"/>
            <a:ext cx="1581478" cy="2377487"/>
          </a:xfrm>
          <a:prstGeom prst="circularArrow">
            <a:avLst>
              <a:gd name="adj1" fmla="val 12500"/>
              <a:gd name="adj2" fmla="val 2911597"/>
              <a:gd name="adj3" fmla="val 20457681"/>
              <a:gd name="adj4" fmla="val 16624447"/>
              <a:gd name="adj5" fmla="val 1994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21" name="20 Flecha circular"/>
          <p:cNvSpPr/>
          <p:nvPr/>
        </p:nvSpPr>
        <p:spPr>
          <a:xfrm rot="13449706">
            <a:off x="242413" y="1098010"/>
            <a:ext cx="1581478" cy="2021834"/>
          </a:xfrm>
          <a:prstGeom prst="circularArrow">
            <a:avLst>
              <a:gd name="adj1" fmla="val 12500"/>
              <a:gd name="adj2" fmla="val 2911597"/>
              <a:gd name="adj3" fmla="val 20457681"/>
              <a:gd name="adj4" fmla="val 16624447"/>
              <a:gd name="adj5" fmla="val 1994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2" name="1 Marcador de pie de página"/>
          <p:cNvSpPr>
            <a:spLocks noGrp="1"/>
          </p:cNvSpPr>
          <p:nvPr>
            <p:ph type="ftr" sz="quarter" idx="11"/>
          </p:nvPr>
        </p:nvSpPr>
        <p:spPr/>
        <p:txBody>
          <a:bodyPr/>
          <a:lstStyle/>
          <a:p>
            <a:r>
              <a:rPr lang="es-ES" dirty="0" smtClean="0"/>
              <a:t>MSGA - P1 - JLSP – JUL12 - MGCRSPH</a:t>
            </a:r>
            <a:endParaRPr lang="es-ES" dirty="0"/>
          </a:p>
        </p:txBody>
      </p:sp>
      <p:sp>
        <p:nvSpPr>
          <p:cNvPr id="3" name="2 Marcador de número de diapositiva"/>
          <p:cNvSpPr>
            <a:spLocks noGrp="1"/>
          </p:cNvSpPr>
          <p:nvPr>
            <p:ph type="sldNum" sz="quarter" idx="12"/>
          </p:nvPr>
        </p:nvSpPr>
        <p:spPr/>
        <p:txBody>
          <a:bodyPr/>
          <a:lstStyle/>
          <a:p>
            <a:fld id="{12BF698B-1DCA-4F26-8EA9-ADDDBE9CDEA9}" type="slidenum">
              <a:rPr lang="es-ES" smtClean="0"/>
              <a:pPr/>
              <a:t>22</a:t>
            </a:fld>
            <a:endParaRPr lang="es-ES"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heckerboard(across)">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1"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linds(horizontal)">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heckerboard(across)">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checkerboard(across)">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ox(in)">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checkerboard(across)">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checkerboard(across)">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checkerboard(across)">
                                      <p:cBhvr>
                                        <p:cTn id="6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animBg="1"/>
      <p:bldP spid="8" grpId="0" animBg="1"/>
      <p:bldP spid="8" grpId="1" animBg="1"/>
      <p:bldP spid="11" grpId="0" animBg="1"/>
      <p:bldP spid="10" grpId="0" animBg="1"/>
      <p:bldP spid="12" grpId="0" animBg="1"/>
      <p:bldP spid="13" grpId="0" animBg="1"/>
      <p:bldP spid="15" grpId="0" animBg="1"/>
      <p:bldP spid="16" grpId="0" animBg="1"/>
      <p:bldP spid="18" grpId="0" animBg="1"/>
      <p:bldP spid="19"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0" y="714356"/>
            <a:ext cx="9036496" cy="5016758"/>
          </a:xfrm>
          <a:prstGeom prst="rect">
            <a:avLst/>
          </a:prstGeom>
          <a:noFill/>
          <a:ln w="9525">
            <a:noFill/>
            <a:miter lim="800000"/>
            <a:headEnd/>
            <a:tailEnd/>
          </a:ln>
          <a:effectLst/>
        </p:spPr>
        <p:txBody>
          <a:bodyPr wrap="square">
            <a:spAutoFit/>
          </a:bodyPr>
          <a:lstStyle/>
          <a:p>
            <a:pPr algn="ctr">
              <a:spcBef>
                <a:spcPct val="50000"/>
              </a:spcBef>
              <a:buFontTx/>
              <a:buChar char="-"/>
            </a:pPr>
            <a:r>
              <a:rPr lang="es-ES" sz="2400" dirty="0">
                <a:solidFill>
                  <a:srgbClr val="002060"/>
                </a:solidFill>
                <a:latin typeface="+mj-lt"/>
              </a:rPr>
              <a:t>Se descartó el análisis de los “gabinetes de belleza” puesto que entre los cuatro cantones suman 7 y cada uno de ellos no genera más allá de 0.5 Kg., por mes de una muestra que se desarrolló en el mes de mayo del 2012</a:t>
            </a:r>
            <a:endParaRPr lang="es-ES" sz="2400" dirty="0" smtClean="0">
              <a:solidFill>
                <a:srgbClr val="002060"/>
              </a:solidFill>
              <a:latin typeface="+mj-lt"/>
            </a:endParaRPr>
          </a:p>
          <a:p>
            <a:pPr algn="ctr"/>
            <a:r>
              <a:rPr lang="es-ES" sz="2400" dirty="0" smtClean="0">
                <a:solidFill>
                  <a:srgbClr val="002060"/>
                </a:solidFill>
                <a:latin typeface="+mj-lt"/>
              </a:rPr>
              <a:t> </a:t>
            </a:r>
            <a:r>
              <a:rPr lang="es-ES" sz="2000" dirty="0" smtClean="0">
                <a:solidFill>
                  <a:srgbClr val="002060"/>
                </a:solidFill>
                <a:latin typeface="+mj-lt"/>
              </a:rPr>
              <a:t>No </a:t>
            </a:r>
            <a:r>
              <a:rPr lang="es-ES" sz="2000" dirty="0">
                <a:solidFill>
                  <a:srgbClr val="002060"/>
                </a:solidFill>
                <a:latin typeface="+mj-lt"/>
              </a:rPr>
              <a:t>existe un criterio homogéneo de los conocimientos sobre los tipos de residuos sino simplemente cada quien habla desde su experiencia o conocimiento, y </a:t>
            </a:r>
            <a:r>
              <a:rPr lang="es-ES" sz="2000" dirty="0" smtClean="0">
                <a:solidFill>
                  <a:srgbClr val="002060"/>
                </a:solidFill>
                <a:latin typeface="+mj-lt"/>
              </a:rPr>
              <a:t>algunos </a:t>
            </a:r>
            <a:r>
              <a:rPr lang="es-ES" sz="2000" dirty="0">
                <a:solidFill>
                  <a:srgbClr val="002060"/>
                </a:solidFill>
                <a:latin typeface="+mj-lt"/>
              </a:rPr>
              <a:t>criterios como los residuos de comida, los aceites se puede evidenciar que se tiene claro que tipo de residuos sólido corresponde</a:t>
            </a:r>
            <a:r>
              <a:rPr lang="es-ES" sz="2000" dirty="0" smtClean="0">
                <a:solidFill>
                  <a:srgbClr val="002060"/>
                </a:solidFill>
                <a:latin typeface="+mj-lt"/>
              </a:rPr>
              <a:t>.</a:t>
            </a:r>
            <a:br>
              <a:rPr lang="es-ES" sz="2000" dirty="0" smtClean="0">
                <a:solidFill>
                  <a:srgbClr val="002060"/>
                </a:solidFill>
                <a:latin typeface="+mj-lt"/>
              </a:rPr>
            </a:br>
            <a:r>
              <a:rPr lang="es-ES" sz="2400" dirty="0" smtClean="0">
                <a:solidFill>
                  <a:srgbClr val="002060"/>
                </a:solidFill>
                <a:latin typeface="+mj-lt"/>
              </a:rPr>
              <a:t>- </a:t>
            </a:r>
            <a:r>
              <a:rPr lang="es-ES" sz="2400" dirty="0">
                <a:solidFill>
                  <a:srgbClr val="002060"/>
                </a:solidFill>
                <a:latin typeface="+mj-lt"/>
              </a:rPr>
              <a:t>L</a:t>
            </a:r>
            <a:r>
              <a:rPr lang="es-ES" sz="2400" dirty="0" smtClean="0">
                <a:solidFill>
                  <a:srgbClr val="002060"/>
                </a:solidFill>
                <a:latin typeface="+mj-lt"/>
              </a:rPr>
              <a:t>a </a:t>
            </a:r>
            <a:r>
              <a:rPr lang="es-ES" sz="2400" dirty="0">
                <a:solidFill>
                  <a:srgbClr val="002060"/>
                </a:solidFill>
                <a:latin typeface="+mj-lt"/>
              </a:rPr>
              <a:t>población esta dispuesta a colaborar </a:t>
            </a:r>
            <a:r>
              <a:rPr lang="es-ES" sz="2400" dirty="0" smtClean="0">
                <a:solidFill>
                  <a:srgbClr val="002060"/>
                </a:solidFill>
                <a:latin typeface="+mj-lt"/>
              </a:rPr>
              <a:t>con lo que se </a:t>
            </a:r>
            <a:r>
              <a:rPr lang="es-ES" sz="2400" dirty="0">
                <a:solidFill>
                  <a:srgbClr val="002060"/>
                </a:solidFill>
                <a:latin typeface="+mj-lt"/>
              </a:rPr>
              <a:t>puede ganar </a:t>
            </a:r>
            <a:r>
              <a:rPr lang="es-ES" sz="2400" dirty="0" smtClean="0">
                <a:solidFill>
                  <a:srgbClr val="002060"/>
                </a:solidFill>
                <a:latin typeface="+mj-lt"/>
              </a:rPr>
              <a:t>en </a:t>
            </a:r>
            <a:r>
              <a:rPr lang="es-ES" sz="2400" dirty="0">
                <a:solidFill>
                  <a:srgbClr val="002060"/>
                </a:solidFill>
                <a:latin typeface="+mj-lt"/>
              </a:rPr>
              <a:t>los niveles de concientización y además la mayor parte considera como importante el adecuado manejo de los residuos para la salud, la imagen y la autoestima de la población.</a:t>
            </a:r>
          </a:p>
          <a:p>
            <a:pPr algn="ctr"/>
            <a:r>
              <a:rPr lang="es-ES" sz="2400" dirty="0">
                <a:solidFill>
                  <a:srgbClr val="002060"/>
                </a:solidFill>
                <a:latin typeface="+mj-lt"/>
              </a:rPr>
              <a:t> </a:t>
            </a:r>
            <a:r>
              <a:rPr lang="es-ES" sz="2400" dirty="0" smtClean="0">
                <a:solidFill>
                  <a:srgbClr val="002060"/>
                </a:solidFill>
                <a:latin typeface="+mj-lt"/>
              </a:rPr>
              <a:t> </a:t>
            </a:r>
            <a:r>
              <a:rPr lang="es-ES" sz="2000" dirty="0" smtClean="0">
                <a:solidFill>
                  <a:srgbClr val="002060"/>
                </a:solidFill>
                <a:latin typeface="+mj-lt"/>
              </a:rPr>
              <a:t>Un </a:t>
            </a:r>
            <a:r>
              <a:rPr lang="es-ES" sz="2000" dirty="0">
                <a:solidFill>
                  <a:srgbClr val="002060"/>
                </a:solidFill>
                <a:latin typeface="+mj-lt"/>
              </a:rPr>
              <a:t>buen porcentaje de la población asegura que no existe comunicación, por ende éste será uno de los procesos a estructurar y a consolidar</a:t>
            </a:r>
            <a:r>
              <a:rPr lang="es-ES" sz="2000" dirty="0" smtClean="0">
                <a:solidFill>
                  <a:srgbClr val="002060"/>
                </a:solidFill>
                <a:latin typeface="+mj-lt"/>
              </a:rPr>
              <a:t>.</a:t>
            </a:r>
          </a:p>
        </p:txBody>
      </p:sp>
      <p:sp>
        <p:nvSpPr>
          <p:cNvPr id="3" name="1 Título"/>
          <p:cNvSpPr txBox="1">
            <a:spLocks/>
          </p:cNvSpPr>
          <p:nvPr/>
        </p:nvSpPr>
        <p:spPr>
          <a:xfrm>
            <a:off x="2071670" y="0"/>
            <a:ext cx="5130291" cy="371690"/>
          </a:xfrm>
          <a:prstGeom prst="rect">
            <a:avLst/>
          </a:prstGeom>
          <a:solidFill>
            <a:schemeClr val="tx1">
              <a:lumMod val="95000"/>
            </a:schemeClr>
          </a:solidFill>
          <a:ln>
            <a:solidFill>
              <a:srgbClr val="C00000">
                <a:alpha val="74000"/>
              </a:srgbClr>
            </a:solidFill>
          </a:ln>
        </p:spPr>
        <p:txBody>
          <a:bodyPr vert="horz" lIns="45720" rIns="45720" anchor="t">
            <a:noAutofit/>
          </a:bodyPr>
          <a:lstStyle>
            <a:lvl1pPr algn="r" rtl="0" eaLnBrk="1" latinLnBrk="0" hangingPunct="1">
              <a:spcBef>
                <a:spcPct val="0"/>
              </a:spcBef>
              <a:buNone/>
              <a:defRPr kumimoji="0" lang="en-US" sz="4600" b="1" kern="1200"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defRPr>
            </a:lvl1pPr>
          </a:lstStyle>
          <a:p>
            <a:pPr algn="ctr"/>
            <a:r>
              <a:rPr lang="es-EC" sz="2000" dirty="0" smtClean="0">
                <a:solidFill>
                  <a:srgbClr val="00B0F0"/>
                </a:solidFill>
              </a:rPr>
              <a:t>PERCEPCIÒN SOCIAL.- ENCUESTAS</a:t>
            </a:r>
            <a:endParaRPr lang="es-ES" sz="2000" dirty="0">
              <a:solidFill>
                <a:srgbClr val="00B0F0"/>
              </a:solidFill>
            </a:endParaRPr>
          </a:p>
        </p:txBody>
      </p:sp>
    </p:spTree>
    <p:extLst>
      <p:ext uri="{BB962C8B-B14F-4D97-AF65-F5344CB8AC3E}">
        <p14:creationId xmlns:p14="http://schemas.microsoft.com/office/powerpoint/2010/main" val="4082291434"/>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220"/>
                                        </p:tgtEl>
                                        <p:attrNameLst>
                                          <p:attrName>style.visibility</p:attrName>
                                        </p:attrNameLst>
                                      </p:cBhvr>
                                      <p:to>
                                        <p:strVal val="visible"/>
                                      </p:to>
                                    </p:set>
                                    <p:anim calcmode="lin" valueType="num">
                                      <p:cBhvr additive="base">
                                        <p:cTn id="12" dur="500" fill="hold"/>
                                        <p:tgtEl>
                                          <p:spTgt spid="9220"/>
                                        </p:tgtEl>
                                        <p:attrNameLst>
                                          <p:attrName>ppt_x</p:attrName>
                                        </p:attrNameLst>
                                      </p:cBhvr>
                                      <p:tavLst>
                                        <p:tav tm="0">
                                          <p:val>
                                            <p:strVal val="#ppt_x"/>
                                          </p:val>
                                        </p:tav>
                                        <p:tav tm="100000">
                                          <p:val>
                                            <p:strVal val="#ppt_x"/>
                                          </p:val>
                                        </p:tav>
                                      </p:tavLst>
                                    </p:anim>
                                    <p:anim calcmode="lin" valueType="num">
                                      <p:cBhvr additive="base">
                                        <p:cTn id="13"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0" y="430389"/>
            <a:ext cx="9036496" cy="6124754"/>
          </a:xfrm>
          <a:prstGeom prst="rect">
            <a:avLst/>
          </a:prstGeom>
          <a:noFill/>
          <a:ln w="9525">
            <a:noFill/>
            <a:miter lim="800000"/>
            <a:headEnd/>
            <a:tailEnd/>
          </a:ln>
          <a:effectLst/>
        </p:spPr>
        <p:txBody>
          <a:bodyPr wrap="square">
            <a:spAutoFit/>
          </a:bodyPr>
          <a:lstStyle/>
          <a:p>
            <a:pPr algn="ctr">
              <a:spcBef>
                <a:spcPct val="50000"/>
              </a:spcBef>
              <a:buFontTx/>
              <a:buChar char="-"/>
            </a:pPr>
            <a:r>
              <a:rPr lang="es-ES" sz="3200" dirty="0" smtClean="0">
                <a:solidFill>
                  <a:srgbClr val="002060"/>
                </a:solidFill>
                <a:latin typeface="+mj-lt"/>
              </a:rPr>
              <a:t>Los </a:t>
            </a:r>
            <a:r>
              <a:rPr lang="es-ES" sz="3200" dirty="0">
                <a:solidFill>
                  <a:srgbClr val="002060"/>
                </a:solidFill>
                <a:latin typeface="+mj-lt"/>
              </a:rPr>
              <a:t>generadores desean colaborar en capacitación y en el manejo adecuado de los </a:t>
            </a:r>
            <a:r>
              <a:rPr lang="es-ES" sz="3200" dirty="0" smtClean="0">
                <a:solidFill>
                  <a:srgbClr val="002060"/>
                </a:solidFill>
                <a:latin typeface="+mj-lt"/>
              </a:rPr>
              <a:t>residuos</a:t>
            </a:r>
          </a:p>
          <a:p>
            <a:pPr algn="ctr"/>
            <a:r>
              <a:rPr lang="es-ES" sz="3200" dirty="0" smtClean="0">
                <a:solidFill>
                  <a:srgbClr val="002060"/>
                </a:solidFill>
                <a:latin typeface="+mj-lt"/>
              </a:rPr>
              <a:t>- </a:t>
            </a:r>
            <a:r>
              <a:rPr lang="es-ES" sz="2800" dirty="0" smtClean="0">
                <a:solidFill>
                  <a:srgbClr val="002060"/>
                </a:solidFill>
                <a:latin typeface="+mj-lt"/>
              </a:rPr>
              <a:t>Los </a:t>
            </a:r>
            <a:r>
              <a:rPr lang="es-ES" sz="2800" dirty="0">
                <a:solidFill>
                  <a:srgbClr val="002060"/>
                </a:solidFill>
                <a:latin typeface="+mj-lt"/>
              </a:rPr>
              <a:t>principales programas que se desarrolla </a:t>
            </a:r>
            <a:r>
              <a:rPr lang="es-ES" sz="2800" dirty="0" smtClean="0">
                <a:solidFill>
                  <a:srgbClr val="002060"/>
                </a:solidFill>
                <a:latin typeface="+mj-lt"/>
              </a:rPr>
              <a:t>son de capacitación</a:t>
            </a:r>
            <a:r>
              <a:rPr lang="es-ES" sz="3200" dirty="0" smtClean="0">
                <a:solidFill>
                  <a:srgbClr val="002060"/>
                </a:solidFill>
                <a:latin typeface="+mj-lt"/>
              </a:rPr>
              <a:t>.</a:t>
            </a:r>
          </a:p>
          <a:p>
            <a:pPr marL="342900" indent="-342900" algn="ctr">
              <a:buFontTx/>
              <a:buChar char="-"/>
            </a:pPr>
            <a:r>
              <a:rPr lang="es-ES" sz="3200" dirty="0" smtClean="0">
                <a:solidFill>
                  <a:srgbClr val="002060"/>
                </a:solidFill>
                <a:latin typeface="+mj-lt"/>
              </a:rPr>
              <a:t>Están </a:t>
            </a:r>
            <a:r>
              <a:rPr lang="es-ES" sz="3200" dirty="0">
                <a:solidFill>
                  <a:srgbClr val="002060"/>
                </a:solidFill>
                <a:latin typeface="+mj-lt"/>
              </a:rPr>
              <a:t>bajo la normativa que es enviada desde el Ministerio de Salud </a:t>
            </a:r>
            <a:r>
              <a:rPr lang="es-ES" sz="3200" dirty="0" smtClean="0">
                <a:solidFill>
                  <a:srgbClr val="002060"/>
                </a:solidFill>
                <a:latin typeface="+mj-lt"/>
              </a:rPr>
              <a:t>Pública.</a:t>
            </a:r>
          </a:p>
          <a:p>
            <a:pPr marL="342900" indent="-342900" algn="ctr">
              <a:buFontTx/>
              <a:buChar char="-"/>
            </a:pPr>
            <a:r>
              <a:rPr lang="es-ES" sz="2800" dirty="0">
                <a:solidFill>
                  <a:srgbClr val="002060"/>
                </a:solidFill>
                <a:latin typeface="+mj-lt"/>
              </a:rPr>
              <a:t>En cuanto a los generadores de residuos sólidos peligrosos se pueden identificar que no ponen </a:t>
            </a:r>
            <a:r>
              <a:rPr lang="es-ES" sz="2800" dirty="0" smtClean="0">
                <a:solidFill>
                  <a:srgbClr val="002060"/>
                </a:solidFill>
                <a:latin typeface="+mj-lt"/>
              </a:rPr>
              <a:t>interés </a:t>
            </a:r>
            <a:r>
              <a:rPr lang="es-ES" sz="2800" dirty="0">
                <a:solidFill>
                  <a:srgbClr val="002060"/>
                </a:solidFill>
                <a:latin typeface="+mj-lt"/>
              </a:rPr>
              <a:t>en la </a:t>
            </a:r>
            <a:r>
              <a:rPr lang="es-ES" sz="2800" dirty="0" smtClean="0">
                <a:solidFill>
                  <a:srgbClr val="002060"/>
                </a:solidFill>
                <a:latin typeface="+mj-lt"/>
              </a:rPr>
              <a:t>clasificación.</a:t>
            </a:r>
          </a:p>
          <a:p>
            <a:pPr marL="342900" indent="-342900" algn="ctr">
              <a:buFontTx/>
              <a:buChar char="-"/>
            </a:pPr>
            <a:r>
              <a:rPr lang="es-ES" sz="2800" dirty="0" smtClean="0">
                <a:solidFill>
                  <a:srgbClr val="002060"/>
                </a:solidFill>
                <a:latin typeface="+mj-lt"/>
              </a:rPr>
              <a:t>Se obtuvo </a:t>
            </a:r>
            <a:r>
              <a:rPr lang="es-ES" sz="2800" dirty="0">
                <a:solidFill>
                  <a:srgbClr val="002060"/>
                </a:solidFill>
                <a:latin typeface="+mj-lt"/>
              </a:rPr>
              <a:t>que la caracterización es de: 10 % en comunes, 30 % en especiales (envases de aceite y de filtros), 60 % aceites y lubricantes</a:t>
            </a:r>
            <a:r>
              <a:rPr lang="es-ES" sz="2800" dirty="0" smtClean="0">
                <a:solidFill>
                  <a:srgbClr val="002060"/>
                </a:solidFill>
                <a:latin typeface="+mj-lt"/>
              </a:rPr>
              <a:t>.</a:t>
            </a:r>
            <a:endParaRPr lang="es-ES" dirty="0">
              <a:solidFill>
                <a:srgbClr val="002060"/>
              </a:solidFill>
              <a:latin typeface="+mj-lt"/>
            </a:endParaRPr>
          </a:p>
        </p:txBody>
      </p:sp>
      <p:sp>
        <p:nvSpPr>
          <p:cNvPr id="3" name="1 Título"/>
          <p:cNvSpPr txBox="1">
            <a:spLocks/>
          </p:cNvSpPr>
          <p:nvPr/>
        </p:nvSpPr>
        <p:spPr>
          <a:xfrm>
            <a:off x="2071670" y="0"/>
            <a:ext cx="5130291" cy="371690"/>
          </a:xfrm>
          <a:prstGeom prst="rect">
            <a:avLst/>
          </a:prstGeom>
          <a:solidFill>
            <a:schemeClr val="tx1">
              <a:lumMod val="95000"/>
            </a:schemeClr>
          </a:solidFill>
          <a:ln>
            <a:solidFill>
              <a:srgbClr val="C00000">
                <a:alpha val="74000"/>
              </a:srgbClr>
            </a:solidFill>
          </a:ln>
        </p:spPr>
        <p:txBody>
          <a:bodyPr vert="horz" lIns="45720" rIns="45720" anchor="t">
            <a:noAutofit/>
          </a:bodyPr>
          <a:lstStyle>
            <a:lvl1pPr algn="r" rtl="0" eaLnBrk="1" latinLnBrk="0" hangingPunct="1">
              <a:spcBef>
                <a:spcPct val="0"/>
              </a:spcBef>
              <a:buNone/>
              <a:defRPr kumimoji="0" lang="en-US" sz="4600" b="1" kern="1200"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defRPr>
            </a:lvl1pPr>
          </a:lstStyle>
          <a:p>
            <a:pPr algn="ctr"/>
            <a:r>
              <a:rPr lang="es-EC" sz="2000" dirty="0" smtClean="0">
                <a:solidFill>
                  <a:srgbClr val="00B0F0"/>
                </a:solidFill>
              </a:rPr>
              <a:t>PERCEPCIÒN SOCIAL.- ENCUESTAS</a:t>
            </a:r>
            <a:endParaRPr lang="es-ES" sz="2000" dirty="0">
              <a:solidFill>
                <a:srgbClr val="00B0F0"/>
              </a:solidFill>
            </a:endParaRPr>
          </a:p>
        </p:txBody>
      </p:sp>
    </p:spTree>
    <p:extLst>
      <p:ext uri="{BB962C8B-B14F-4D97-AF65-F5344CB8AC3E}">
        <p14:creationId xmlns:p14="http://schemas.microsoft.com/office/powerpoint/2010/main" val="4082291434"/>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220"/>
                                        </p:tgtEl>
                                        <p:attrNameLst>
                                          <p:attrName>style.visibility</p:attrName>
                                        </p:attrNameLst>
                                      </p:cBhvr>
                                      <p:to>
                                        <p:strVal val="visible"/>
                                      </p:to>
                                    </p:set>
                                    <p:anim calcmode="lin" valueType="num">
                                      <p:cBhvr additive="base">
                                        <p:cTn id="12" dur="500" fill="hold"/>
                                        <p:tgtEl>
                                          <p:spTgt spid="9220"/>
                                        </p:tgtEl>
                                        <p:attrNameLst>
                                          <p:attrName>ppt_x</p:attrName>
                                        </p:attrNameLst>
                                      </p:cBhvr>
                                      <p:tavLst>
                                        <p:tav tm="0">
                                          <p:val>
                                            <p:strVal val="#ppt_x"/>
                                          </p:val>
                                        </p:tav>
                                        <p:tav tm="100000">
                                          <p:val>
                                            <p:strVal val="#ppt_x"/>
                                          </p:val>
                                        </p:tav>
                                      </p:tavLst>
                                    </p:anim>
                                    <p:anim calcmode="lin" valueType="num">
                                      <p:cBhvr additive="base">
                                        <p:cTn id="13"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43240" y="2214554"/>
            <a:ext cx="2428892" cy="725470"/>
          </a:xfrm>
          <a:solidFill>
            <a:schemeClr val="tx1">
              <a:lumMod val="95000"/>
            </a:schemeClr>
          </a:solidFill>
          <a:ln>
            <a:solidFill>
              <a:srgbClr val="C00000">
                <a:alpha val="74000"/>
              </a:srgbClr>
            </a:solidFill>
          </a:ln>
        </p:spPr>
        <p:txBody>
          <a:bodyPr>
            <a:noAutofit/>
          </a:bodyPr>
          <a:lstStyle/>
          <a:p>
            <a:pPr algn="ctr"/>
            <a:r>
              <a:rPr lang="es-EC" sz="1800" b="1" dirty="0" smtClean="0">
                <a:solidFill>
                  <a:srgbClr val="00B0F0"/>
                </a:solidFill>
              </a:rPr>
              <a:t>MODELO DE GESTIÒN  Y DE CALIDAD</a:t>
            </a:r>
            <a:endParaRPr lang="es-ES" sz="1800" b="1" dirty="0">
              <a:solidFill>
                <a:srgbClr val="00B0F0"/>
              </a:solidFill>
            </a:endParaRPr>
          </a:p>
        </p:txBody>
      </p:sp>
      <p:sp>
        <p:nvSpPr>
          <p:cNvPr id="1025" name="Rectangle 1"/>
          <p:cNvSpPr>
            <a:spLocks noChangeArrowheads="1"/>
          </p:cNvSpPr>
          <p:nvPr/>
        </p:nvSpPr>
        <p:spPr bwMode="auto">
          <a:xfrm>
            <a:off x="-16" y="97673"/>
            <a:ext cx="3286116" cy="830997"/>
          </a:xfrm>
          <a:prstGeom prst="rect">
            <a:avLst/>
          </a:prstGeom>
          <a:noFill/>
          <a:ln w="25400">
            <a:solidFill>
              <a:srgbClr val="C0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s-EC" sz="1600" i="0" u="none" strike="noStrike" cap="none" normalizeH="0" baseline="0" dirty="0" smtClean="0">
                <a:ln>
                  <a:noFill/>
                </a:ln>
                <a:solidFill>
                  <a:schemeClr val="tx1"/>
                </a:solidFill>
                <a:effectLst/>
                <a:latin typeface="Arial" pitchFamily="34" charset="0"/>
                <a:ea typeface="Times New Roman" pitchFamily="18" charset="0"/>
              </a:rPr>
              <a:t>REGULA</a:t>
            </a:r>
            <a:r>
              <a:rPr kumimoji="0" lang="es-EC" sz="1600" i="0" u="none" strike="noStrike" cap="none" normalizeH="0" dirty="0" smtClean="0">
                <a:ln>
                  <a:noFill/>
                </a:ln>
                <a:solidFill>
                  <a:schemeClr val="tx1"/>
                </a:solidFill>
                <a:effectLst/>
                <a:latin typeface="Arial" pitchFamily="34" charset="0"/>
                <a:ea typeface="Times New Roman" pitchFamily="18" charset="0"/>
              </a:rPr>
              <a:t> EL MANEJO INTEGRAL DE LOS RESIDUOS SÒLIDOS EN LA EMMAICJ - EP</a:t>
            </a:r>
          </a:p>
        </p:txBody>
      </p:sp>
      <p:cxnSp>
        <p:nvCxnSpPr>
          <p:cNvPr id="7" name="6 Conector recto"/>
          <p:cNvCxnSpPr/>
          <p:nvPr/>
        </p:nvCxnSpPr>
        <p:spPr>
          <a:xfrm>
            <a:off x="5572132" y="2500306"/>
            <a:ext cx="357190" cy="1588"/>
          </a:xfrm>
          <a:prstGeom prst="line">
            <a:avLst/>
          </a:prstGeom>
          <a:ln w="38100" cmpd="sng">
            <a:solidFill>
              <a:schemeClr val="bg2">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rot="5400000">
            <a:off x="5755489" y="2388387"/>
            <a:ext cx="428628" cy="223838"/>
          </a:xfrm>
          <a:prstGeom prst="line">
            <a:avLst/>
          </a:prstGeom>
          <a:ln w="47625" cmpd="sng">
            <a:solidFill>
              <a:schemeClr val="bg2">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rot="5400000">
            <a:off x="5901138" y="2385614"/>
            <a:ext cx="413558" cy="214314"/>
          </a:xfrm>
          <a:prstGeom prst="line">
            <a:avLst/>
          </a:prstGeom>
          <a:ln w="47625" cmpd="sng">
            <a:solidFill>
              <a:schemeClr val="bg2">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6143636" y="2500306"/>
            <a:ext cx="428628" cy="1588"/>
          </a:xfrm>
          <a:prstGeom prst="straightConnector1">
            <a:avLst/>
          </a:prstGeom>
          <a:ln w="41275">
            <a:solidFill>
              <a:schemeClr val="bg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1 Título"/>
          <p:cNvSpPr txBox="1">
            <a:spLocks/>
          </p:cNvSpPr>
          <p:nvPr/>
        </p:nvSpPr>
        <p:spPr>
          <a:xfrm>
            <a:off x="6786578" y="1484784"/>
            <a:ext cx="2357422" cy="1658488"/>
          </a:xfrm>
          <a:prstGeom prst="rect">
            <a:avLst/>
          </a:prstGeom>
          <a:noFill/>
          <a:ln>
            <a:noFill/>
          </a:ln>
        </p:spPr>
        <p:txBody>
          <a:bodyPr vert="horz" lIns="45720" rIns="45720" anchor="ctr">
            <a:noAutofit/>
          </a:bodyPr>
          <a:lstStyle/>
          <a:p>
            <a:pPr marL="0" marR="0" lvl="0" indent="0" defTabSz="914400" rtl="0" eaLnBrk="1" fontAlgn="auto" latinLnBrk="0" hangingPunct="1">
              <a:lnSpc>
                <a:spcPct val="100000"/>
              </a:lnSpc>
              <a:spcBef>
                <a:spcPct val="0"/>
              </a:spcBef>
              <a:spcAft>
                <a:spcPts val="0"/>
              </a:spcAft>
              <a:buClrTx/>
              <a:buSzTx/>
              <a:buFontTx/>
              <a:buChar char="-"/>
              <a:tabLst/>
              <a:defRPr/>
            </a:pPr>
            <a:r>
              <a:rPr kumimoji="0" lang="es-EC" sz="1800" b="1" i="0" u="none" strike="noStrike" kern="1200" cap="none" spc="0" normalizeH="0" baseline="0" noProof="0" dirty="0" smtClean="0">
                <a:ln>
                  <a:noFill/>
                </a:ln>
                <a:solidFill>
                  <a:srgbClr val="00B0F0"/>
                </a:solidFill>
                <a:effectLst/>
                <a:uLnTx/>
                <a:uFillTx/>
                <a:latin typeface="+mj-lt"/>
                <a:ea typeface="+mj-ea"/>
                <a:cs typeface="+mj-cs"/>
              </a:rPr>
              <a:t> </a:t>
            </a:r>
            <a:r>
              <a:rPr kumimoji="0" lang="es-EC" i="0" u="none" strike="noStrike" kern="1200" cap="none" spc="0" normalizeH="0" baseline="0" noProof="0" dirty="0" smtClean="0">
                <a:ln>
                  <a:noFill/>
                </a:ln>
                <a:solidFill>
                  <a:schemeClr val="bg1">
                    <a:lumMod val="95000"/>
                    <a:lumOff val="5000"/>
                  </a:schemeClr>
                </a:solidFill>
                <a:effectLst/>
                <a:uLnTx/>
                <a:uFillTx/>
                <a:latin typeface="+mj-lt"/>
                <a:ea typeface="+mj-ea"/>
                <a:cs typeface="+mj-cs"/>
              </a:rPr>
              <a:t>Planificación estratégica.</a:t>
            </a:r>
            <a:endParaRPr kumimoji="0" lang="es-EC" i="0" u="none" strike="noStrike" kern="1200" cap="none" spc="0" normalizeH="0" baseline="0" noProof="0" dirty="0" smtClean="0">
              <a:ln>
                <a:noFill/>
              </a:ln>
              <a:solidFill>
                <a:schemeClr val="bg1">
                  <a:lumMod val="95000"/>
                  <a:lumOff val="5000"/>
                </a:schemeClr>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Char char="-"/>
              <a:tabLst/>
              <a:defRPr/>
            </a:pPr>
            <a:r>
              <a:rPr lang="es-EC" dirty="0" smtClean="0">
                <a:solidFill>
                  <a:schemeClr val="bg1">
                    <a:lumMod val="95000"/>
                    <a:lumOff val="5000"/>
                  </a:schemeClr>
                </a:solidFill>
                <a:latin typeface="+mj-lt"/>
                <a:ea typeface="+mj-ea"/>
                <a:cs typeface="+mj-cs"/>
              </a:rPr>
              <a:t>Plan, proyecto o programa.</a:t>
            </a:r>
          </a:p>
          <a:p>
            <a:pPr marL="0" marR="0" lvl="0" indent="0" defTabSz="914400" rtl="0" eaLnBrk="1" fontAlgn="auto" latinLnBrk="0" hangingPunct="1">
              <a:lnSpc>
                <a:spcPct val="100000"/>
              </a:lnSpc>
              <a:spcBef>
                <a:spcPct val="0"/>
              </a:spcBef>
              <a:spcAft>
                <a:spcPts val="0"/>
              </a:spcAft>
              <a:buClrTx/>
              <a:buSzTx/>
              <a:buFontTx/>
              <a:buChar char="-"/>
              <a:tabLst/>
              <a:defRPr/>
            </a:pPr>
            <a:r>
              <a:rPr kumimoji="0" lang="es-EC" i="0" u="none" strike="noStrike" kern="1200" cap="none" spc="0" normalizeH="0" baseline="0" noProof="0" dirty="0" smtClean="0">
                <a:ln>
                  <a:noFill/>
                </a:ln>
                <a:solidFill>
                  <a:schemeClr val="bg1">
                    <a:lumMod val="95000"/>
                    <a:lumOff val="5000"/>
                  </a:schemeClr>
                </a:solidFill>
                <a:effectLst/>
                <a:uLnTx/>
                <a:uFillTx/>
                <a:latin typeface="+mj-lt"/>
                <a:ea typeface="+mj-ea"/>
                <a:cs typeface="+mj-cs"/>
              </a:rPr>
              <a:t>Auditoria</a:t>
            </a:r>
            <a:r>
              <a:rPr kumimoji="0" lang="es-EC" i="0" u="none" strike="noStrike" kern="1200" cap="none" spc="0" normalizeH="0" noProof="0" dirty="0" smtClean="0">
                <a:ln>
                  <a:noFill/>
                </a:ln>
                <a:solidFill>
                  <a:schemeClr val="bg1">
                    <a:lumMod val="95000"/>
                    <a:lumOff val="5000"/>
                  </a:schemeClr>
                </a:solidFill>
                <a:effectLst/>
                <a:uLnTx/>
                <a:uFillTx/>
                <a:latin typeface="+mj-lt"/>
                <a:ea typeface="+mj-ea"/>
                <a:cs typeface="+mj-cs"/>
              </a:rPr>
              <a:t> </a:t>
            </a:r>
            <a:endParaRPr kumimoji="0" lang="es-ES" i="0" u="none" strike="noStrike" kern="1200" cap="none" spc="0" normalizeH="0" baseline="0" noProof="0" dirty="0">
              <a:ln>
                <a:noFill/>
              </a:ln>
              <a:solidFill>
                <a:schemeClr val="bg1">
                  <a:lumMod val="95000"/>
                  <a:lumOff val="5000"/>
                </a:schemeClr>
              </a:solidFill>
              <a:effectLst/>
              <a:uLnTx/>
              <a:uFillTx/>
              <a:latin typeface="+mj-lt"/>
              <a:ea typeface="+mj-ea"/>
              <a:cs typeface="+mj-cs"/>
            </a:endParaRPr>
          </a:p>
        </p:txBody>
      </p:sp>
      <p:sp>
        <p:nvSpPr>
          <p:cNvPr id="16" name="15 Abrir llave"/>
          <p:cNvSpPr/>
          <p:nvPr/>
        </p:nvSpPr>
        <p:spPr>
          <a:xfrm>
            <a:off x="6429388" y="1714488"/>
            <a:ext cx="321470" cy="1214446"/>
          </a:xfrm>
          <a:prstGeom prst="leftBrace">
            <a:avLst/>
          </a:prstGeom>
          <a:noFill/>
          <a:ln w="31750">
            <a:solidFill>
              <a:schemeClr val="bg2">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cxnSp>
        <p:nvCxnSpPr>
          <p:cNvPr id="17" name="16 Conector recto de flecha"/>
          <p:cNvCxnSpPr>
            <a:stCxn id="2" idx="0"/>
          </p:cNvCxnSpPr>
          <p:nvPr/>
        </p:nvCxnSpPr>
        <p:spPr>
          <a:xfrm rot="5400000" flipH="1" flipV="1">
            <a:off x="3858414" y="1713694"/>
            <a:ext cx="1000132" cy="1588"/>
          </a:xfrm>
          <a:prstGeom prst="straightConnector1">
            <a:avLst/>
          </a:prstGeom>
          <a:ln w="28575">
            <a:solidFill>
              <a:schemeClr val="bg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1 Título"/>
          <p:cNvSpPr txBox="1">
            <a:spLocks/>
          </p:cNvSpPr>
          <p:nvPr/>
        </p:nvSpPr>
        <p:spPr>
          <a:xfrm>
            <a:off x="3786182" y="642918"/>
            <a:ext cx="1428760" cy="571504"/>
          </a:xfrm>
          <a:prstGeom prst="rect">
            <a:avLst/>
          </a:prstGeom>
          <a:solidFill>
            <a:schemeClr val="tx1">
              <a:lumMod val="85000"/>
            </a:schemeClr>
          </a:solidFill>
          <a:ln>
            <a:solidFill>
              <a:srgbClr val="FF0000">
                <a:alpha val="74000"/>
              </a:srgbClr>
            </a:solidFill>
          </a:ln>
        </p:spPr>
        <p:txBody>
          <a:bodyPr vert="horz" lIns="45720" rIns="4572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b="1" noProof="0" dirty="0" smtClean="0">
                <a:solidFill>
                  <a:srgbClr val="7030A0"/>
                </a:solidFill>
                <a:latin typeface="+mj-lt"/>
                <a:ea typeface="+mj-ea"/>
                <a:cs typeface="+mj-cs"/>
              </a:rPr>
              <a:t>PLAN DIRECTOR</a:t>
            </a:r>
            <a:endParaRPr kumimoji="0" lang="es-ES" sz="1800" b="1" i="0" u="none" strike="noStrike" kern="1200" cap="none" spc="0" normalizeH="0" baseline="0" noProof="0" dirty="0">
              <a:ln>
                <a:noFill/>
              </a:ln>
              <a:solidFill>
                <a:srgbClr val="7030A0"/>
              </a:solidFill>
              <a:effectLst/>
              <a:uLnTx/>
              <a:uFillTx/>
              <a:latin typeface="+mj-lt"/>
              <a:ea typeface="+mj-ea"/>
              <a:cs typeface="+mj-cs"/>
            </a:endParaRPr>
          </a:p>
        </p:txBody>
      </p:sp>
      <p:cxnSp>
        <p:nvCxnSpPr>
          <p:cNvPr id="20" name="19 Conector recto de flecha"/>
          <p:cNvCxnSpPr>
            <a:endCxn id="1025" idx="3"/>
          </p:cNvCxnSpPr>
          <p:nvPr/>
        </p:nvCxnSpPr>
        <p:spPr>
          <a:xfrm flipH="1" flipV="1">
            <a:off x="3286100" y="513172"/>
            <a:ext cx="500066" cy="467284"/>
          </a:xfrm>
          <a:prstGeom prst="straightConnector1">
            <a:avLst/>
          </a:prstGeom>
          <a:ln w="38100">
            <a:solidFill>
              <a:schemeClr val="bg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a:stCxn id="2" idx="1"/>
            <a:endCxn id="37" idx="3"/>
          </p:cNvCxnSpPr>
          <p:nvPr/>
        </p:nvCxnSpPr>
        <p:spPr>
          <a:xfrm flipH="1" flipV="1">
            <a:off x="2857486" y="2355029"/>
            <a:ext cx="285754" cy="222260"/>
          </a:xfrm>
          <a:prstGeom prst="straightConnector1">
            <a:avLst/>
          </a:prstGeom>
          <a:ln w="38100">
            <a:solidFill>
              <a:schemeClr val="bg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1"/>
          <p:cNvSpPr>
            <a:spLocks noChangeArrowheads="1"/>
          </p:cNvSpPr>
          <p:nvPr/>
        </p:nvSpPr>
        <p:spPr bwMode="auto">
          <a:xfrm>
            <a:off x="-1" y="923868"/>
            <a:ext cx="2857487" cy="2862322"/>
          </a:xfrm>
          <a:prstGeom prst="rect">
            <a:avLst/>
          </a:prstGeom>
          <a:noFill/>
          <a:ln w="31750">
            <a:solidFill>
              <a:srgbClr val="FFC000"/>
            </a:solid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AR" dirty="0"/>
              <a:t>El modelo de gestión y de calidad de los RSPH de la EMMAICJ – EP, ha sido concebido bajo la perspectiva de evitar ó mitigar daños o efectos adversos al ambiente y a la población, así como una adecuada gestión de recursos. </a:t>
            </a:r>
            <a:endParaRPr kumimoji="0" lang="es-EC" i="0" u="none" strike="noStrike" cap="none" normalizeH="0" dirty="0" smtClean="0">
              <a:ln>
                <a:noFill/>
              </a:ln>
              <a:solidFill>
                <a:schemeClr val="tx1"/>
              </a:solidFill>
              <a:effectLst/>
              <a:latin typeface="Arial" pitchFamily="34" charset="0"/>
              <a:ea typeface="Times New Roman" pitchFamily="18" charset="0"/>
            </a:endParaRPr>
          </a:p>
        </p:txBody>
      </p:sp>
      <p:cxnSp>
        <p:nvCxnSpPr>
          <p:cNvPr id="39" name="38 Conector recto"/>
          <p:cNvCxnSpPr>
            <a:stCxn id="2" idx="2"/>
          </p:cNvCxnSpPr>
          <p:nvPr/>
        </p:nvCxnSpPr>
        <p:spPr>
          <a:xfrm rot="5400000">
            <a:off x="3898884" y="3327388"/>
            <a:ext cx="846166" cy="71438"/>
          </a:xfrm>
          <a:prstGeom prst="line">
            <a:avLst/>
          </a:prstGeom>
          <a:ln w="38100" cmpd="sng">
            <a:solidFill>
              <a:schemeClr val="bg2">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a:off x="857224" y="3786190"/>
            <a:ext cx="7358114" cy="1588"/>
          </a:xfrm>
          <a:prstGeom prst="line">
            <a:avLst/>
          </a:prstGeom>
          <a:ln w="38100" cmpd="sng">
            <a:solidFill>
              <a:schemeClr val="bg2">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1" name="50 Conector recto de flecha"/>
          <p:cNvCxnSpPr/>
          <p:nvPr/>
        </p:nvCxnSpPr>
        <p:spPr>
          <a:xfrm rot="5400000">
            <a:off x="536547" y="4106867"/>
            <a:ext cx="642942" cy="1588"/>
          </a:xfrm>
          <a:prstGeom prst="straightConnector1">
            <a:avLst/>
          </a:prstGeom>
          <a:ln w="38100">
            <a:solidFill>
              <a:schemeClr val="bg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53" name="1 Título"/>
          <p:cNvSpPr txBox="1">
            <a:spLocks/>
          </p:cNvSpPr>
          <p:nvPr/>
        </p:nvSpPr>
        <p:spPr>
          <a:xfrm>
            <a:off x="0" y="4429132"/>
            <a:ext cx="1643074" cy="571504"/>
          </a:xfrm>
          <a:prstGeom prst="rect">
            <a:avLst/>
          </a:prstGeom>
          <a:solidFill>
            <a:schemeClr val="accent3">
              <a:lumMod val="40000"/>
              <a:lumOff val="60000"/>
            </a:schemeClr>
          </a:solidFill>
          <a:ln>
            <a:solidFill>
              <a:srgbClr val="FF0000">
                <a:alpha val="74000"/>
              </a:srgbClr>
            </a:solidFill>
          </a:ln>
        </p:spPr>
        <p:txBody>
          <a:bodyPr vert="horz" lIns="45720" rIns="4572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1800" b="1" i="0" u="none" strike="noStrike" kern="1200" cap="none" spc="0" normalizeH="0" baseline="0" noProof="0" dirty="0" smtClean="0">
                <a:ln>
                  <a:noFill/>
                </a:ln>
                <a:solidFill>
                  <a:srgbClr val="7030A0"/>
                </a:solidFill>
                <a:effectLst/>
                <a:uLnTx/>
                <a:uFillTx/>
                <a:latin typeface="+mj-lt"/>
                <a:ea typeface="+mj-ea"/>
                <a:cs typeface="+mj-cs"/>
              </a:rPr>
              <a:t>ESTRUCTURAL</a:t>
            </a:r>
            <a:endParaRPr kumimoji="0" lang="es-ES" sz="1800" b="1" i="0" u="none" strike="noStrike" kern="1200" cap="none" spc="0" normalizeH="0" baseline="0" noProof="0" dirty="0">
              <a:ln>
                <a:noFill/>
              </a:ln>
              <a:solidFill>
                <a:srgbClr val="7030A0"/>
              </a:solidFill>
              <a:effectLst/>
              <a:uLnTx/>
              <a:uFillTx/>
              <a:latin typeface="+mj-lt"/>
              <a:ea typeface="+mj-ea"/>
              <a:cs typeface="+mj-cs"/>
            </a:endParaRPr>
          </a:p>
        </p:txBody>
      </p:sp>
      <p:cxnSp>
        <p:nvCxnSpPr>
          <p:cNvPr id="54" name="53 Conector recto de flecha"/>
          <p:cNvCxnSpPr/>
          <p:nvPr/>
        </p:nvCxnSpPr>
        <p:spPr>
          <a:xfrm rot="5400000">
            <a:off x="7894661" y="4106867"/>
            <a:ext cx="642942" cy="1588"/>
          </a:xfrm>
          <a:prstGeom prst="straightConnector1">
            <a:avLst/>
          </a:prstGeom>
          <a:ln w="38100">
            <a:solidFill>
              <a:schemeClr val="bg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rot="5400000">
            <a:off x="1322365" y="4822041"/>
            <a:ext cx="927900" cy="794"/>
          </a:xfrm>
          <a:prstGeom prst="line">
            <a:avLst/>
          </a:prstGeom>
          <a:ln w="38100" cmpd="sng">
            <a:solidFill>
              <a:schemeClr val="bg2">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5" name="1 Título"/>
          <p:cNvSpPr txBox="1">
            <a:spLocks/>
          </p:cNvSpPr>
          <p:nvPr/>
        </p:nvSpPr>
        <p:spPr>
          <a:xfrm>
            <a:off x="7286644" y="4429132"/>
            <a:ext cx="1643074" cy="571504"/>
          </a:xfrm>
          <a:prstGeom prst="rect">
            <a:avLst/>
          </a:prstGeom>
          <a:solidFill>
            <a:schemeClr val="accent3">
              <a:lumMod val="40000"/>
              <a:lumOff val="60000"/>
            </a:schemeClr>
          </a:solidFill>
          <a:ln>
            <a:solidFill>
              <a:srgbClr val="FF0000">
                <a:alpha val="74000"/>
              </a:srgbClr>
            </a:solidFill>
          </a:ln>
        </p:spPr>
        <p:txBody>
          <a:bodyPr vert="horz" lIns="45720" rIns="4572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1800" b="1" i="0" u="none" strike="noStrike" kern="1200" cap="none" spc="0" normalizeH="0" baseline="0" noProof="0" dirty="0" smtClean="0">
                <a:ln>
                  <a:noFill/>
                </a:ln>
                <a:solidFill>
                  <a:srgbClr val="7030A0"/>
                </a:solidFill>
                <a:effectLst/>
                <a:uLnTx/>
                <a:uFillTx/>
                <a:latin typeface="+mj-lt"/>
                <a:ea typeface="+mj-ea"/>
                <a:cs typeface="+mj-cs"/>
              </a:rPr>
              <a:t>FUNCIONAL</a:t>
            </a:r>
            <a:endParaRPr kumimoji="0" lang="es-ES" sz="1800" b="1" i="0" u="none" strike="noStrike" kern="1200" cap="none" spc="0" normalizeH="0" baseline="0" noProof="0" dirty="0">
              <a:ln>
                <a:noFill/>
              </a:ln>
              <a:solidFill>
                <a:srgbClr val="7030A0"/>
              </a:solidFill>
              <a:effectLst/>
              <a:uLnTx/>
              <a:uFillTx/>
              <a:latin typeface="+mj-lt"/>
              <a:ea typeface="+mj-ea"/>
              <a:cs typeface="+mj-cs"/>
            </a:endParaRPr>
          </a:p>
        </p:txBody>
      </p:sp>
      <p:cxnSp>
        <p:nvCxnSpPr>
          <p:cNvPr id="26" name="25 Conector recto"/>
          <p:cNvCxnSpPr/>
          <p:nvPr/>
        </p:nvCxnSpPr>
        <p:spPr>
          <a:xfrm>
            <a:off x="7001686" y="4001298"/>
            <a:ext cx="1" cy="2056465"/>
          </a:xfrm>
          <a:prstGeom prst="line">
            <a:avLst/>
          </a:prstGeom>
          <a:ln w="38100" cmpd="sng">
            <a:solidFill>
              <a:schemeClr val="bg2">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a:off x="1643042" y="4714884"/>
            <a:ext cx="142876" cy="1588"/>
          </a:xfrm>
          <a:prstGeom prst="line">
            <a:avLst/>
          </a:prstGeom>
          <a:ln w="38100" cmpd="sng">
            <a:solidFill>
              <a:schemeClr val="bg2">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a:off x="7000892" y="4714884"/>
            <a:ext cx="285752" cy="1588"/>
          </a:xfrm>
          <a:prstGeom prst="line">
            <a:avLst/>
          </a:prstGeom>
          <a:ln w="38100" cmpd="sng">
            <a:solidFill>
              <a:schemeClr val="bg2">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3" name="1 Título"/>
          <p:cNvSpPr txBox="1">
            <a:spLocks/>
          </p:cNvSpPr>
          <p:nvPr/>
        </p:nvSpPr>
        <p:spPr>
          <a:xfrm>
            <a:off x="2285984" y="4214818"/>
            <a:ext cx="1285884" cy="285752"/>
          </a:xfrm>
          <a:prstGeom prst="rect">
            <a:avLst/>
          </a:prstGeom>
          <a:solidFill>
            <a:schemeClr val="accent4">
              <a:lumMod val="40000"/>
              <a:lumOff val="60000"/>
            </a:schemeClr>
          </a:solidFill>
          <a:ln w="19050">
            <a:solidFill>
              <a:srgbClr val="FFC000">
                <a:alpha val="74000"/>
              </a:srgbClr>
            </a:solidFill>
          </a:ln>
        </p:spPr>
        <p:txBody>
          <a:bodyPr vert="horz" lIns="45720" rIns="4572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1600" b="1" dirty="0" smtClean="0">
                <a:solidFill>
                  <a:srgbClr val="C00000"/>
                </a:solidFill>
                <a:latin typeface="+mj-lt"/>
                <a:ea typeface="+mj-ea"/>
                <a:cs typeface="+mj-cs"/>
              </a:rPr>
              <a:t>Procesos </a:t>
            </a:r>
            <a:endParaRPr kumimoji="0" lang="es-ES" sz="1600" b="1" i="0" u="none" strike="noStrike" kern="1200" cap="none" spc="0" normalizeH="0" baseline="0" noProof="0" dirty="0">
              <a:ln>
                <a:noFill/>
              </a:ln>
              <a:solidFill>
                <a:srgbClr val="C00000"/>
              </a:solidFill>
              <a:effectLst/>
              <a:uLnTx/>
              <a:uFillTx/>
              <a:latin typeface="+mj-lt"/>
              <a:ea typeface="+mj-ea"/>
              <a:cs typeface="+mj-cs"/>
            </a:endParaRPr>
          </a:p>
        </p:txBody>
      </p:sp>
      <p:sp>
        <p:nvSpPr>
          <p:cNvPr id="43" name="1 Título"/>
          <p:cNvSpPr txBox="1">
            <a:spLocks/>
          </p:cNvSpPr>
          <p:nvPr/>
        </p:nvSpPr>
        <p:spPr>
          <a:xfrm>
            <a:off x="2285984" y="4643446"/>
            <a:ext cx="1714512" cy="285752"/>
          </a:xfrm>
          <a:prstGeom prst="rect">
            <a:avLst/>
          </a:prstGeom>
          <a:solidFill>
            <a:schemeClr val="accent4">
              <a:lumMod val="40000"/>
              <a:lumOff val="60000"/>
            </a:schemeClr>
          </a:solidFill>
          <a:ln w="19050">
            <a:solidFill>
              <a:srgbClr val="FFC000">
                <a:alpha val="74000"/>
              </a:srgbClr>
            </a:solidFill>
          </a:ln>
        </p:spPr>
        <p:txBody>
          <a:bodyPr vert="horz" lIns="45720" rIns="4572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1600" b="1" i="0" u="none" strike="noStrike" kern="1200" cap="none" spc="0" normalizeH="0" baseline="0" noProof="0" dirty="0" smtClean="0">
                <a:ln>
                  <a:noFill/>
                </a:ln>
                <a:solidFill>
                  <a:srgbClr val="C00000"/>
                </a:solidFill>
                <a:effectLst/>
                <a:uLnTx/>
                <a:uFillTx/>
                <a:latin typeface="+mj-lt"/>
                <a:ea typeface="+mj-ea"/>
                <a:cs typeface="+mj-cs"/>
              </a:rPr>
              <a:t>Mejoramiento</a:t>
            </a:r>
            <a:endParaRPr kumimoji="0" lang="es-ES" sz="1600" b="1" i="0" u="none" strike="noStrike" kern="1200" cap="none" spc="0" normalizeH="0" baseline="0" noProof="0" dirty="0">
              <a:ln>
                <a:noFill/>
              </a:ln>
              <a:solidFill>
                <a:srgbClr val="C00000"/>
              </a:solidFill>
              <a:effectLst/>
              <a:uLnTx/>
              <a:uFillTx/>
              <a:latin typeface="+mj-lt"/>
              <a:ea typeface="+mj-ea"/>
              <a:cs typeface="+mj-cs"/>
            </a:endParaRPr>
          </a:p>
        </p:txBody>
      </p:sp>
      <p:sp>
        <p:nvSpPr>
          <p:cNvPr id="44" name="1 Título"/>
          <p:cNvSpPr txBox="1">
            <a:spLocks/>
          </p:cNvSpPr>
          <p:nvPr/>
        </p:nvSpPr>
        <p:spPr>
          <a:xfrm>
            <a:off x="2285984" y="5072074"/>
            <a:ext cx="1285884" cy="285752"/>
          </a:xfrm>
          <a:prstGeom prst="rect">
            <a:avLst/>
          </a:prstGeom>
          <a:solidFill>
            <a:schemeClr val="accent4">
              <a:lumMod val="40000"/>
              <a:lumOff val="60000"/>
            </a:schemeClr>
          </a:solidFill>
          <a:ln w="19050">
            <a:solidFill>
              <a:srgbClr val="FFC000">
                <a:alpha val="74000"/>
              </a:srgbClr>
            </a:solidFill>
          </a:ln>
        </p:spPr>
        <p:txBody>
          <a:bodyPr vert="horz" lIns="45720" rIns="4572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1600" b="1" i="0" u="none" strike="noStrike" kern="1200" cap="none" spc="0" normalizeH="0" baseline="0" noProof="0" dirty="0" smtClean="0">
                <a:ln>
                  <a:noFill/>
                </a:ln>
                <a:solidFill>
                  <a:srgbClr val="C00000"/>
                </a:solidFill>
                <a:effectLst/>
                <a:uLnTx/>
                <a:uFillTx/>
                <a:latin typeface="+mj-lt"/>
                <a:ea typeface="+mj-ea"/>
                <a:cs typeface="+mj-cs"/>
              </a:rPr>
              <a:t>Calidad</a:t>
            </a:r>
            <a:endParaRPr kumimoji="0" lang="es-ES" sz="1600" b="1" i="0" u="none" strike="noStrike" kern="1200" cap="none" spc="0" normalizeH="0" baseline="0" noProof="0" dirty="0">
              <a:ln>
                <a:noFill/>
              </a:ln>
              <a:solidFill>
                <a:srgbClr val="C00000"/>
              </a:solidFill>
              <a:effectLst/>
              <a:uLnTx/>
              <a:uFillTx/>
              <a:latin typeface="+mj-lt"/>
              <a:ea typeface="+mj-ea"/>
              <a:cs typeface="+mj-cs"/>
            </a:endParaRPr>
          </a:p>
        </p:txBody>
      </p:sp>
      <p:cxnSp>
        <p:nvCxnSpPr>
          <p:cNvPr id="46" name="45 Conector recto de flecha"/>
          <p:cNvCxnSpPr/>
          <p:nvPr/>
        </p:nvCxnSpPr>
        <p:spPr>
          <a:xfrm>
            <a:off x="1785918" y="4357694"/>
            <a:ext cx="509590" cy="11112"/>
          </a:xfrm>
          <a:prstGeom prst="straightConnector1">
            <a:avLst/>
          </a:prstGeom>
          <a:ln w="41275">
            <a:solidFill>
              <a:schemeClr val="bg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47 Conector recto de flecha"/>
          <p:cNvCxnSpPr/>
          <p:nvPr/>
        </p:nvCxnSpPr>
        <p:spPr>
          <a:xfrm>
            <a:off x="1785918" y="4786322"/>
            <a:ext cx="509590" cy="11112"/>
          </a:xfrm>
          <a:prstGeom prst="straightConnector1">
            <a:avLst/>
          </a:prstGeom>
          <a:ln w="41275">
            <a:solidFill>
              <a:schemeClr val="bg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p:nvPr/>
        </p:nvCxnSpPr>
        <p:spPr>
          <a:xfrm>
            <a:off x="1785918" y="5286388"/>
            <a:ext cx="509590" cy="11112"/>
          </a:xfrm>
          <a:prstGeom prst="straightConnector1">
            <a:avLst/>
          </a:prstGeom>
          <a:ln w="41275">
            <a:solidFill>
              <a:schemeClr val="bg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58" name="1 Título"/>
          <p:cNvSpPr txBox="1">
            <a:spLocks/>
          </p:cNvSpPr>
          <p:nvPr/>
        </p:nvSpPr>
        <p:spPr>
          <a:xfrm>
            <a:off x="4932040" y="3857628"/>
            <a:ext cx="1568786" cy="285752"/>
          </a:xfrm>
          <a:prstGeom prst="rect">
            <a:avLst/>
          </a:prstGeom>
          <a:solidFill>
            <a:schemeClr val="accent3">
              <a:lumMod val="40000"/>
              <a:lumOff val="60000"/>
            </a:schemeClr>
          </a:solidFill>
          <a:ln w="28575">
            <a:solidFill>
              <a:srgbClr val="FFFF00">
                <a:alpha val="74000"/>
              </a:srgbClr>
            </a:solidFill>
          </a:ln>
        </p:spPr>
        <p:txBody>
          <a:bodyPr vert="horz" lIns="45720" rIns="4572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1600" b="1" i="0" u="none" strike="noStrike" kern="1200" cap="none" spc="0" normalizeH="0" baseline="0" noProof="0" dirty="0" smtClean="0">
                <a:ln>
                  <a:noFill/>
                </a:ln>
                <a:solidFill>
                  <a:srgbClr val="00B050"/>
                </a:solidFill>
                <a:effectLst/>
                <a:uLnTx/>
                <a:uFillTx/>
                <a:latin typeface="+mj-lt"/>
                <a:ea typeface="+mj-ea"/>
                <a:cs typeface="+mj-cs"/>
                <a:hlinkClick r:id="rId2" action="ppaction://hlinkfile"/>
              </a:rPr>
              <a:t>Componentes</a:t>
            </a:r>
            <a:r>
              <a:rPr kumimoji="0" lang="es-ES" sz="1600" b="1" i="0" u="none" strike="noStrike" kern="1200" cap="none" spc="0" normalizeH="0" noProof="0" dirty="0" smtClean="0">
                <a:ln>
                  <a:noFill/>
                </a:ln>
                <a:solidFill>
                  <a:srgbClr val="00B050"/>
                </a:solidFill>
                <a:effectLst/>
                <a:uLnTx/>
                <a:uFillTx/>
                <a:latin typeface="+mj-lt"/>
                <a:ea typeface="+mj-ea"/>
                <a:cs typeface="+mj-cs"/>
                <a:hlinkClick r:id="rId2" action="ppaction://hlinkfile"/>
              </a:rPr>
              <a:t> </a:t>
            </a:r>
            <a:endParaRPr kumimoji="0" lang="es-ES" sz="1600" b="1" i="0" u="none" strike="noStrike" kern="1200" cap="none" spc="0" normalizeH="0" baseline="0" noProof="0" dirty="0">
              <a:ln>
                <a:noFill/>
              </a:ln>
              <a:solidFill>
                <a:srgbClr val="00B050"/>
              </a:solidFill>
              <a:effectLst/>
              <a:uLnTx/>
              <a:uFillTx/>
              <a:latin typeface="+mj-lt"/>
              <a:ea typeface="+mj-ea"/>
              <a:cs typeface="+mj-cs"/>
            </a:endParaRPr>
          </a:p>
        </p:txBody>
      </p:sp>
      <p:sp>
        <p:nvSpPr>
          <p:cNvPr id="59" name="1 Título"/>
          <p:cNvSpPr txBox="1">
            <a:spLocks/>
          </p:cNvSpPr>
          <p:nvPr/>
        </p:nvSpPr>
        <p:spPr>
          <a:xfrm>
            <a:off x="5143504" y="4357694"/>
            <a:ext cx="1357322" cy="285752"/>
          </a:xfrm>
          <a:prstGeom prst="rect">
            <a:avLst/>
          </a:prstGeom>
          <a:solidFill>
            <a:schemeClr val="accent3">
              <a:lumMod val="40000"/>
              <a:lumOff val="60000"/>
            </a:schemeClr>
          </a:solidFill>
          <a:ln w="28575">
            <a:solidFill>
              <a:srgbClr val="FFFF00">
                <a:alpha val="74000"/>
              </a:srgbClr>
            </a:solidFill>
          </a:ln>
        </p:spPr>
        <p:txBody>
          <a:bodyPr vert="horz" lIns="45720" rIns="4572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1600" b="1" dirty="0" smtClean="0">
                <a:solidFill>
                  <a:srgbClr val="00B050"/>
                </a:solidFill>
                <a:latin typeface="+mj-lt"/>
                <a:ea typeface="+mj-ea"/>
                <a:cs typeface="+mj-cs"/>
                <a:hlinkClick r:id="rId3" action="ppaction://hlinksldjump"/>
              </a:rPr>
              <a:t>Etapas</a:t>
            </a:r>
            <a:endParaRPr lang="es-ES" sz="1600" b="1" dirty="0" smtClean="0">
              <a:solidFill>
                <a:srgbClr val="00B050"/>
              </a:solidFill>
              <a:latin typeface="+mj-lt"/>
              <a:ea typeface="+mj-ea"/>
              <a:cs typeface="+mj-cs"/>
            </a:endParaRPr>
          </a:p>
        </p:txBody>
      </p:sp>
      <p:sp>
        <p:nvSpPr>
          <p:cNvPr id="60" name="1 Título"/>
          <p:cNvSpPr txBox="1">
            <a:spLocks/>
          </p:cNvSpPr>
          <p:nvPr/>
        </p:nvSpPr>
        <p:spPr>
          <a:xfrm>
            <a:off x="5143504" y="4786322"/>
            <a:ext cx="1357322" cy="285752"/>
          </a:xfrm>
          <a:prstGeom prst="rect">
            <a:avLst/>
          </a:prstGeom>
          <a:solidFill>
            <a:schemeClr val="accent3">
              <a:lumMod val="40000"/>
              <a:lumOff val="60000"/>
            </a:schemeClr>
          </a:solidFill>
          <a:ln w="28575">
            <a:solidFill>
              <a:srgbClr val="FFFF00">
                <a:alpha val="74000"/>
              </a:srgbClr>
            </a:solidFill>
          </a:ln>
        </p:spPr>
        <p:txBody>
          <a:bodyPr vert="horz" lIns="45720" rIns="4572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1600" b="1" dirty="0" smtClean="0">
                <a:solidFill>
                  <a:srgbClr val="00B050"/>
                </a:solidFill>
                <a:latin typeface="+mj-lt"/>
                <a:ea typeface="+mj-ea"/>
                <a:cs typeface="+mj-cs"/>
              </a:rPr>
              <a:t>Evaluación </a:t>
            </a:r>
          </a:p>
        </p:txBody>
      </p:sp>
      <p:sp>
        <p:nvSpPr>
          <p:cNvPr id="61" name="1 Título"/>
          <p:cNvSpPr txBox="1">
            <a:spLocks/>
          </p:cNvSpPr>
          <p:nvPr/>
        </p:nvSpPr>
        <p:spPr>
          <a:xfrm>
            <a:off x="3786166" y="5214950"/>
            <a:ext cx="2714660" cy="500066"/>
          </a:xfrm>
          <a:prstGeom prst="rect">
            <a:avLst/>
          </a:prstGeom>
          <a:solidFill>
            <a:schemeClr val="accent3">
              <a:lumMod val="40000"/>
              <a:lumOff val="60000"/>
            </a:schemeClr>
          </a:solidFill>
          <a:ln w="28575">
            <a:solidFill>
              <a:srgbClr val="FFFF00">
                <a:alpha val="74000"/>
              </a:srgbClr>
            </a:solidFill>
          </a:ln>
        </p:spPr>
        <p:txBody>
          <a:bodyPr vert="horz" lIns="45720" rIns="4572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1600" b="1" dirty="0" smtClean="0">
                <a:solidFill>
                  <a:srgbClr val="00B050"/>
                </a:solidFill>
                <a:latin typeface="+mj-lt"/>
                <a:ea typeface="+mj-ea"/>
                <a:cs typeface="+mj-cs"/>
                <a:hlinkClick r:id="rId4" action="ppaction://hlinksldjump"/>
              </a:rPr>
              <a:t>Factibilidad  (Mat – Finan – TH)</a:t>
            </a:r>
            <a:endParaRPr lang="es-ES" sz="1600" b="1" dirty="0" smtClean="0">
              <a:solidFill>
                <a:srgbClr val="00B050"/>
              </a:solidFill>
              <a:latin typeface="+mj-lt"/>
              <a:ea typeface="+mj-ea"/>
              <a:cs typeface="+mj-cs"/>
            </a:endParaRPr>
          </a:p>
        </p:txBody>
      </p:sp>
      <p:sp>
        <p:nvSpPr>
          <p:cNvPr id="63" name="1 Título"/>
          <p:cNvSpPr txBox="1">
            <a:spLocks/>
          </p:cNvSpPr>
          <p:nvPr/>
        </p:nvSpPr>
        <p:spPr>
          <a:xfrm>
            <a:off x="5143496" y="5916475"/>
            <a:ext cx="1357322" cy="285752"/>
          </a:xfrm>
          <a:prstGeom prst="rect">
            <a:avLst/>
          </a:prstGeom>
          <a:solidFill>
            <a:schemeClr val="accent3">
              <a:lumMod val="40000"/>
              <a:lumOff val="60000"/>
            </a:schemeClr>
          </a:solidFill>
          <a:ln w="28575">
            <a:solidFill>
              <a:srgbClr val="FFFF00">
                <a:alpha val="74000"/>
              </a:srgbClr>
            </a:solidFill>
          </a:ln>
        </p:spPr>
        <p:txBody>
          <a:bodyPr vert="horz" lIns="45720" rIns="4572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1600" b="1" dirty="0" smtClean="0">
                <a:solidFill>
                  <a:srgbClr val="00B050"/>
                </a:solidFill>
                <a:latin typeface="+mj-lt"/>
                <a:ea typeface="+mj-ea"/>
                <a:cs typeface="+mj-cs"/>
                <a:hlinkClick r:id="rId5" action="ppaction://hlinksldjump"/>
              </a:rPr>
              <a:t>Legal</a:t>
            </a:r>
            <a:r>
              <a:rPr lang="es-ES" sz="1600" b="1" dirty="0" smtClean="0">
                <a:solidFill>
                  <a:srgbClr val="00B050"/>
                </a:solidFill>
                <a:latin typeface="+mj-lt"/>
                <a:ea typeface="+mj-ea"/>
                <a:cs typeface="+mj-cs"/>
              </a:rPr>
              <a:t> </a:t>
            </a:r>
          </a:p>
        </p:txBody>
      </p:sp>
      <p:cxnSp>
        <p:nvCxnSpPr>
          <p:cNvPr id="65" name="64 Conector recto de flecha"/>
          <p:cNvCxnSpPr/>
          <p:nvPr/>
        </p:nvCxnSpPr>
        <p:spPr>
          <a:xfrm rot="10800000">
            <a:off x="6500826" y="4000504"/>
            <a:ext cx="500066" cy="1588"/>
          </a:xfrm>
          <a:prstGeom prst="straightConnector1">
            <a:avLst/>
          </a:prstGeom>
          <a:ln w="38100">
            <a:solidFill>
              <a:schemeClr val="bg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p:nvPr/>
        </p:nvCxnSpPr>
        <p:spPr>
          <a:xfrm rot="10800000">
            <a:off x="6500826" y="4429132"/>
            <a:ext cx="500066" cy="1588"/>
          </a:xfrm>
          <a:prstGeom prst="straightConnector1">
            <a:avLst/>
          </a:prstGeom>
          <a:ln w="38100">
            <a:solidFill>
              <a:schemeClr val="bg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67 Conector recto de flecha"/>
          <p:cNvCxnSpPr/>
          <p:nvPr/>
        </p:nvCxnSpPr>
        <p:spPr>
          <a:xfrm rot="10800000">
            <a:off x="6500826" y="4857760"/>
            <a:ext cx="500066" cy="1588"/>
          </a:xfrm>
          <a:prstGeom prst="straightConnector1">
            <a:avLst/>
          </a:prstGeom>
          <a:ln w="38100">
            <a:solidFill>
              <a:schemeClr val="bg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68 Conector recto de flecha"/>
          <p:cNvCxnSpPr/>
          <p:nvPr/>
        </p:nvCxnSpPr>
        <p:spPr>
          <a:xfrm rot="10800000">
            <a:off x="6500826" y="5357826"/>
            <a:ext cx="500066" cy="1588"/>
          </a:xfrm>
          <a:prstGeom prst="straightConnector1">
            <a:avLst/>
          </a:prstGeom>
          <a:ln w="38100">
            <a:solidFill>
              <a:schemeClr val="bg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70 Conector recto de flecha"/>
          <p:cNvCxnSpPr/>
          <p:nvPr/>
        </p:nvCxnSpPr>
        <p:spPr>
          <a:xfrm rot="10800000">
            <a:off x="6500826" y="6057763"/>
            <a:ext cx="500066" cy="1588"/>
          </a:xfrm>
          <a:prstGeom prst="straightConnector1">
            <a:avLst/>
          </a:prstGeom>
          <a:ln w="38100">
            <a:solidFill>
              <a:schemeClr val="bg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2 Marcador de pie de página"/>
          <p:cNvSpPr>
            <a:spLocks noGrp="1"/>
          </p:cNvSpPr>
          <p:nvPr>
            <p:ph type="ftr" sz="quarter" idx="11"/>
          </p:nvPr>
        </p:nvSpPr>
        <p:spPr/>
        <p:txBody>
          <a:bodyPr/>
          <a:lstStyle/>
          <a:p>
            <a:r>
              <a:rPr lang="es-ES" dirty="0" smtClean="0"/>
              <a:t>MSGA - P1 - JLSP – JUL12 - MGCRSPH</a:t>
            </a:r>
            <a:endParaRPr lang="es-ES" dirty="0"/>
          </a:p>
        </p:txBody>
      </p:sp>
      <p:sp>
        <p:nvSpPr>
          <p:cNvPr id="4" name="3 Marcador de número de diapositiva"/>
          <p:cNvSpPr>
            <a:spLocks noGrp="1"/>
          </p:cNvSpPr>
          <p:nvPr>
            <p:ph type="sldNum" sz="quarter" idx="12"/>
          </p:nvPr>
        </p:nvSpPr>
        <p:spPr/>
        <p:txBody>
          <a:bodyPr/>
          <a:lstStyle/>
          <a:p>
            <a:fld id="{12BF698B-1DCA-4F26-8EA9-ADDDBE9CDEA9}" type="slidenum">
              <a:rPr lang="es-ES" smtClean="0"/>
              <a:pPr/>
              <a:t>25</a:t>
            </a:fld>
            <a:endParaRPr lang="es-ES"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heckerboard(across)">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heckerboard(across)">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25"/>
                                        </p:tgtEl>
                                        <p:attrNameLst>
                                          <p:attrName>style.visibility</p:attrName>
                                        </p:attrNameLst>
                                      </p:cBhvr>
                                      <p:to>
                                        <p:strVal val="visible"/>
                                      </p:to>
                                    </p:set>
                                    <p:animEffect transition="in" filter="checkerboard(across)">
                                      <p:cBhvr>
                                        <p:cTn id="27" dur="500"/>
                                        <p:tgtEl>
                                          <p:spTgt spid="102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checkerboard(across)">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checkerboard(across)">
                                      <p:cBhvr>
                                        <p:cTn id="65" dur="500"/>
                                        <p:tgtEl>
                                          <p:spTgt spid="39"/>
                                        </p:tgtEl>
                                      </p:cBhvr>
                                    </p:animEffect>
                                  </p:childTnLst>
                                </p:cTn>
                              </p:par>
                              <p:par>
                                <p:cTn id="66" presetID="5" presetClass="entr" presetSubtype="10" fill="hold"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checkerboard(across)">
                                      <p:cBhvr>
                                        <p:cTn id="68" dur="500"/>
                                        <p:tgtEl>
                                          <p:spTgt spid="42"/>
                                        </p:tgtEl>
                                      </p:cBhvr>
                                    </p:animEffect>
                                  </p:childTnLst>
                                </p:cTn>
                              </p:par>
                              <p:par>
                                <p:cTn id="69" presetID="5" presetClass="entr" presetSubtype="10" fill="hold" nodeType="with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checkerboard(across)">
                                      <p:cBhvr>
                                        <p:cTn id="71" dur="500"/>
                                        <p:tgtEl>
                                          <p:spTgt spid="51"/>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grpId="0" nodeType="click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checkerboard(across)">
                                      <p:cBhvr>
                                        <p:cTn id="76" dur="500"/>
                                        <p:tgtEl>
                                          <p:spTgt spid="53"/>
                                        </p:tgtEl>
                                      </p:cBhvr>
                                    </p:animEffect>
                                  </p:childTnLst>
                                </p:cTn>
                              </p:par>
                              <p:par>
                                <p:cTn id="77" presetID="5" presetClass="entr" presetSubtype="10"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checkerboard(across)">
                                      <p:cBhvr>
                                        <p:cTn id="79" dur="500"/>
                                        <p:tgtEl>
                                          <p:spTgt spid="27"/>
                                        </p:tgtEl>
                                      </p:cBhvr>
                                    </p:animEffect>
                                  </p:childTnLst>
                                </p:cTn>
                              </p:par>
                              <p:par>
                                <p:cTn id="80" presetID="5" presetClass="entr" presetSubtype="10" fill="hold"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checkerboard(across)">
                                      <p:cBhvr>
                                        <p:cTn id="82" dur="500"/>
                                        <p:tgtEl>
                                          <p:spTgt spid="21"/>
                                        </p:tgtEl>
                                      </p:cBhvr>
                                    </p:animEffect>
                                  </p:childTnLst>
                                </p:cTn>
                              </p:par>
                              <p:par>
                                <p:cTn id="83" presetID="5" presetClass="entr" presetSubtype="10" fill="hold"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checkerboard(across)">
                                      <p:cBhvr>
                                        <p:cTn id="85" dur="500"/>
                                        <p:tgtEl>
                                          <p:spTgt spid="46"/>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blinds(horizontal)">
                                      <p:cBhvr>
                                        <p:cTn id="90" dur="500"/>
                                        <p:tgtEl>
                                          <p:spTgt spid="33"/>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ntr" presetSubtype="16" fill="hold" grpId="0" nodeType="click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box(in)">
                                      <p:cBhvr>
                                        <p:cTn id="95" dur="500"/>
                                        <p:tgtEl>
                                          <p:spTgt spid="43"/>
                                        </p:tgtEl>
                                      </p:cBhvr>
                                    </p:animEffect>
                                  </p:childTnLst>
                                </p:cTn>
                              </p:par>
                            </p:childTnLst>
                          </p:cTn>
                        </p:par>
                      </p:childTnLst>
                    </p:cTn>
                  </p:par>
                  <p:par>
                    <p:cTn id="96" fill="hold">
                      <p:stCondLst>
                        <p:cond delay="indefinite"/>
                      </p:stCondLst>
                      <p:childTnLst>
                        <p:par>
                          <p:cTn id="97" fill="hold">
                            <p:stCondLst>
                              <p:cond delay="0"/>
                            </p:stCondLst>
                            <p:childTnLst>
                              <p:par>
                                <p:cTn id="98" presetID="5" presetClass="entr" presetSubtype="10" fill="hold" nodeType="click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checkerboard(across)">
                                      <p:cBhvr>
                                        <p:cTn id="100" dur="500"/>
                                        <p:tgtEl>
                                          <p:spTgt spid="48"/>
                                        </p:tgtEl>
                                      </p:cBhvr>
                                    </p:animEffect>
                                  </p:childTnLst>
                                </p:cTn>
                              </p:par>
                            </p:childTnLst>
                          </p:cTn>
                        </p:par>
                      </p:childTnLst>
                    </p:cTn>
                  </p:par>
                  <p:par>
                    <p:cTn id="101" fill="hold">
                      <p:stCondLst>
                        <p:cond delay="indefinite"/>
                      </p:stCondLst>
                      <p:childTnLst>
                        <p:par>
                          <p:cTn id="102" fill="hold">
                            <p:stCondLst>
                              <p:cond delay="0"/>
                            </p:stCondLst>
                            <p:childTnLst>
                              <p:par>
                                <p:cTn id="103" presetID="5" presetClass="entr" presetSubtype="10" fill="hold" nodeType="click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checkerboard(across)">
                                      <p:cBhvr>
                                        <p:cTn id="105" dur="500"/>
                                        <p:tgtEl>
                                          <p:spTgt spid="50"/>
                                        </p:tgtEl>
                                      </p:cBhvr>
                                    </p:animEffect>
                                  </p:childTnLst>
                                </p:cTn>
                              </p:par>
                              <p:par>
                                <p:cTn id="106" presetID="5" presetClass="entr" presetSubtype="10" fill="hold" grpId="0" nodeType="withEffect">
                                  <p:stCondLst>
                                    <p:cond delay="0"/>
                                  </p:stCondLst>
                                  <p:childTnLst>
                                    <p:set>
                                      <p:cBhvr>
                                        <p:cTn id="107" dur="1" fill="hold">
                                          <p:stCondLst>
                                            <p:cond delay="0"/>
                                          </p:stCondLst>
                                        </p:cTn>
                                        <p:tgtEl>
                                          <p:spTgt spid="44"/>
                                        </p:tgtEl>
                                        <p:attrNameLst>
                                          <p:attrName>style.visibility</p:attrName>
                                        </p:attrNameLst>
                                      </p:cBhvr>
                                      <p:to>
                                        <p:strVal val="visible"/>
                                      </p:to>
                                    </p:set>
                                    <p:animEffect transition="in" filter="checkerboard(across)">
                                      <p:cBhvr>
                                        <p:cTn id="108" dur="500"/>
                                        <p:tgtEl>
                                          <p:spTgt spid="44"/>
                                        </p:tgtEl>
                                      </p:cBhvr>
                                    </p:animEffect>
                                  </p:childTnLst>
                                </p:cTn>
                              </p:par>
                            </p:childTnLst>
                          </p:cTn>
                        </p:par>
                      </p:childTnLst>
                    </p:cTn>
                  </p:par>
                  <p:par>
                    <p:cTn id="109" fill="hold">
                      <p:stCondLst>
                        <p:cond delay="indefinite"/>
                      </p:stCondLst>
                      <p:childTnLst>
                        <p:par>
                          <p:cTn id="110" fill="hold">
                            <p:stCondLst>
                              <p:cond delay="0"/>
                            </p:stCondLst>
                            <p:childTnLst>
                              <p:par>
                                <p:cTn id="111" presetID="5" presetClass="entr" presetSubtype="10" fill="hold" nodeType="click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checkerboard(across)">
                                      <p:cBhvr>
                                        <p:cTn id="113" dur="500"/>
                                        <p:tgtEl>
                                          <p:spTgt spid="54"/>
                                        </p:tgtEl>
                                      </p:cBhvr>
                                    </p:animEffect>
                                  </p:childTnLst>
                                </p:cTn>
                              </p:par>
                              <p:par>
                                <p:cTn id="114" presetID="5" presetClass="entr" presetSubtype="10" fill="hold" grpId="0" nodeType="with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checkerboard(across)">
                                      <p:cBhvr>
                                        <p:cTn id="116" dur="500"/>
                                        <p:tgtEl>
                                          <p:spTgt spid="25"/>
                                        </p:tgtEl>
                                      </p:cBhvr>
                                    </p:animEffect>
                                  </p:childTnLst>
                                </p:cTn>
                              </p:par>
                              <p:par>
                                <p:cTn id="117" presetID="5" presetClass="entr" presetSubtype="10" fill="hold" nodeType="with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checkerboard(across)">
                                      <p:cBhvr>
                                        <p:cTn id="119" dur="500"/>
                                        <p:tgtEl>
                                          <p:spTgt spid="30"/>
                                        </p:tgtEl>
                                      </p:cBhvr>
                                    </p:animEffect>
                                  </p:childTnLst>
                                </p:cTn>
                              </p:par>
                              <p:par>
                                <p:cTn id="120" presetID="5" presetClass="entr" presetSubtype="10" fill="hold" nodeType="withEffect">
                                  <p:stCondLst>
                                    <p:cond delay="0"/>
                                  </p:stCondLst>
                                  <p:childTnLst>
                                    <p:set>
                                      <p:cBhvr>
                                        <p:cTn id="121" dur="1" fill="hold">
                                          <p:stCondLst>
                                            <p:cond delay="0"/>
                                          </p:stCondLst>
                                        </p:cTn>
                                        <p:tgtEl>
                                          <p:spTgt spid="26"/>
                                        </p:tgtEl>
                                        <p:attrNameLst>
                                          <p:attrName>style.visibility</p:attrName>
                                        </p:attrNameLst>
                                      </p:cBhvr>
                                      <p:to>
                                        <p:strVal val="visible"/>
                                      </p:to>
                                    </p:set>
                                    <p:animEffect transition="in" filter="checkerboard(across)">
                                      <p:cBhvr>
                                        <p:cTn id="122" dur="500"/>
                                        <p:tgtEl>
                                          <p:spTgt spid="26"/>
                                        </p:tgtEl>
                                      </p:cBhvr>
                                    </p:animEffect>
                                  </p:childTnLst>
                                </p:cTn>
                              </p:par>
                              <p:par>
                                <p:cTn id="123" presetID="5" presetClass="entr" presetSubtype="10" fill="hold" nodeType="withEffect">
                                  <p:stCondLst>
                                    <p:cond delay="0"/>
                                  </p:stCondLst>
                                  <p:childTnLst>
                                    <p:set>
                                      <p:cBhvr>
                                        <p:cTn id="124" dur="1" fill="hold">
                                          <p:stCondLst>
                                            <p:cond delay="0"/>
                                          </p:stCondLst>
                                        </p:cTn>
                                        <p:tgtEl>
                                          <p:spTgt spid="65"/>
                                        </p:tgtEl>
                                        <p:attrNameLst>
                                          <p:attrName>style.visibility</p:attrName>
                                        </p:attrNameLst>
                                      </p:cBhvr>
                                      <p:to>
                                        <p:strVal val="visible"/>
                                      </p:to>
                                    </p:set>
                                    <p:animEffect transition="in" filter="checkerboard(across)">
                                      <p:cBhvr>
                                        <p:cTn id="125" dur="500"/>
                                        <p:tgtEl>
                                          <p:spTgt spid="65"/>
                                        </p:tgtEl>
                                      </p:cBhvr>
                                    </p:animEffect>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grpId="0" nodeType="clickEffect">
                                  <p:stCondLst>
                                    <p:cond delay="0"/>
                                  </p:stCondLst>
                                  <p:childTnLst>
                                    <p:set>
                                      <p:cBhvr>
                                        <p:cTn id="129" dur="1" fill="hold">
                                          <p:stCondLst>
                                            <p:cond delay="0"/>
                                          </p:stCondLst>
                                        </p:cTn>
                                        <p:tgtEl>
                                          <p:spTgt spid="58"/>
                                        </p:tgtEl>
                                        <p:attrNameLst>
                                          <p:attrName>style.visibility</p:attrName>
                                        </p:attrNameLst>
                                      </p:cBhvr>
                                      <p:to>
                                        <p:strVal val="visible"/>
                                      </p:to>
                                    </p:set>
                                    <p:anim calcmode="lin" valueType="num">
                                      <p:cBhvr additive="base">
                                        <p:cTn id="130" dur="500" fill="hold"/>
                                        <p:tgtEl>
                                          <p:spTgt spid="58"/>
                                        </p:tgtEl>
                                        <p:attrNameLst>
                                          <p:attrName>ppt_x</p:attrName>
                                        </p:attrNameLst>
                                      </p:cBhvr>
                                      <p:tavLst>
                                        <p:tav tm="0">
                                          <p:val>
                                            <p:strVal val="#ppt_x"/>
                                          </p:val>
                                        </p:tav>
                                        <p:tav tm="100000">
                                          <p:val>
                                            <p:strVal val="#ppt_x"/>
                                          </p:val>
                                        </p:tav>
                                      </p:tavLst>
                                    </p:anim>
                                    <p:anim calcmode="lin" valueType="num">
                                      <p:cBhvr additive="base">
                                        <p:cTn id="131"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nodeType="clickEffect">
                                  <p:stCondLst>
                                    <p:cond delay="0"/>
                                  </p:stCondLst>
                                  <p:childTnLst>
                                    <p:set>
                                      <p:cBhvr>
                                        <p:cTn id="135" dur="1" fill="hold">
                                          <p:stCondLst>
                                            <p:cond delay="0"/>
                                          </p:stCondLst>
                                        </p:cTn>
                                        <p:tgtEl>
                                          <p:spTgt spid="67"/>
                                        </p:tgtEl>
                                        <p:attrNameLst>
                                          <p:attrName>style.visibility</p:attrName>
                                        </p:attrNameLst>
                                      </p:cBhvr>
                                      <p:to>
                                        <p:strVal val="visible"/>
                                      </p:to>
                                    </p:set>
                                    <p:anim calcmode="lin" valueType="num">
                                      <p:cBhvr additive="base">
                                        <p:cTn id="136" dur="500" fill="hold"/>
                                        <p:tgtEl>
                                          <p:spTgt spid="67"/>
                                        </p:tgtEl>
                                        <p:attrNameLst>
                                          <p:attrName>ppt_x</p:attrName>
                                        </p:attrNameLst>
                                      </p:cBhvr>
                                      <p:tavLst>
                                        <p:tav tm="0">
                                          <p:val>
                                            <p:strVal val="#ppt_x"/>
                                          </p:val>
                                        </p:tav>
                                        <p:tav tm="100000">
                                          <p:val>
                                            <p:strVal val="#ppt_x"/>
                                          </p:val>
                                        </p:tav>
                                      </p:tavLst>
                                    </p:anim>
                                    <p:anim calcmode="lin" valueType="num">
                                      <p:cBhvr additive="base">
                                        <p:cTn id="137" dur="500" fill="hold"/>
                                        <p:tgtEl>
                                          <p:spTgt spid="67"/>
                                        </p:tgtEl>
                                        <p:attrNameLst>
                                          <p:attrName>ppt_y</p:attrName>
                                        </p:attrNameLst>
                                      </p:cBhvr>
                                      <p:tavLst>
                                        <p:tav tm="0">
                                          <p:val>
                                            <p:strVal val="1+#ppt_h/2"/>
                                          </p:val>
                                        </p:tav>
                                        <p:tav tm="100000">
                                          <p:val>
                                            <p:strVal val="#ppt_y"/>
                                          </p:val>
                                        </p:tav>
                                      </p:tavLst>
                                    </p:anim>
                                  </p:childTnLst>
                                </p:cTn>
                              </p:par>
                              <p:par>
                                <p:cTn id="138" presetID="2" presetClass="entr" presetSubtype="4" fill="hold" grpId="0" nodeType="withEffect">
                                  <p:stCondLst>
                                    <p:cond delay="0"/>
                                  </p:stCondLst>
                                  <p:childTnLst>
                                    <p:set>
                                      <p:cBhvr>
                                        <p:cTn id="139" dur="1" fill="hold">
                                          <p:stCondLst>
                                            <p:cond delay="0"/>
                                          </p:stCondLst>
                                        </p:cTn>
                                        <p:tgtEl>
                                          <p:spTgt spid="59"/>
                                        </p:tgtEl>
                                        <p:attrNameLst>
                                          <p:attrName>style.visibility</p:attrName>
                                        </p:attrNameLst>
                                      </p:cBhvr>
                                      <p:to>
                                        <p:strVal val="visible"/>
                                      </p:to>
                                    </p:set>
                                    <p:anim calcmode="lin" valueType="num">
                                      <p:cBhvr additive="base">
                                        <p:cTn id="140" dur="500" fill="hold"/>
                                        <p:tgtEl>
                                          <p:spTgt spid="59"/>
                                        </p:tgtEl>
                                        <p:attrNameLst>
                                          <p:attrName>ppt_x</p:attrName>
                                        </p:attrNameLst>
                                      </p:cBhvr>
                                      <p:tavLst>
                                        <p:tav tm="0">
                                          <p:val>
                                            <p:strVal val="#ppt_x"/>
                                          </p:val>
                                        </p:tav>
                                        <p:tav tm="100000">
                                          <p:val>
                                            <p:strVal val="#ppt_x"/>
                                          </p:val>
                                        </p:tav>
                                      </p:tavLst>
                                    </p:anim>
                                    <p:anim calcmode="lin" valueType="num">
                                      <p:cBhvr additive="base">
                                        <p:cTn id="141"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2" presetClass="entr" presetSubtype="4" fill="hold" nodeType="clickEffect">
                                  <p:stCondLst>
                                    <p:cond delay="0"/>
                                  </p:stCondLst>
                                  <p:childTnLst>
                                    <p:set>
                                      <p:cBhvr>
                                        <p:cTn id="145" dur="1" fill="hold">
                                          <p:stCondLst>
                                            <p:cond delay="0"/>
                                          </p:stCondLst>
                                        </p:cTn>
                                        <p:tgtEl>
                                          <p:spTgt spid="67"/>
                                        </p:tgtEl>
                                        <p:attrNameLst>
                                          <p:attrName>style.visibility</p:attrName>
                                        </p:attrNameLst>
                                      </p:cBhvr>
                                      <p:to>
                                        <p:strVal val="visible"/>
                                      </p:to>
                                    </p:set>
                                    <p:anim calcmode="lin" valueType="num">
                                      <p:cBhvr additive="base">
                                        <p:cTn id="146" dur="500" fill="hold"/>
                                        <p:tgtEl>
                                          <p:spTgt spid="67"/>
                                        </p:tgtEl>
                                        <p:attrNameLst>
                                          <p:attrName>ppt_x</p:attrName>
                                        </p:attrNameLst>
                                      </p:cBhvr>
                                      <p:tavLst>
                                        <p:tav tm="0">
                                          <p:val>
                                            <p:strVal val="#ppt_x"/>
                                          </p:val>
                                        </p:tav>
                                        <p:tav tm="100000">
                                          <p:val>
                                            <p:strVal val="#ppt_x"/>
                                          </p:val>
                                        </p:tav>
                                      </p:tavLst>
                                    </p:anim>
                                    <p:anim calcmode="lin" valueType="num">
                                      <p:cBhvr additive="base">
                                        <p:cTn id="147" dur="500" fill="hold"/>
                                        <p:tgtEl>
                                          <p:spTgt spid="67"/>
                                        </p:tgtEl>
                                        <p:attrNameLst>
                                          <p:attrName>ppt_y</p:attrName>
                                        </p:attrNameLst>
                                      </p:cBhvr>
                                      <p:tavLst>
                                        <p:tav tm="0">
                                          <p:val>
                                            <p:strVal val="1+#ppt_h/2"/>
                                          </p:val>
                                        </p:tav>
                                        <p:tav tm="100000">
                                          <p:val>
                                            <p:strVal val="#ppt_y"/>
                                          </p:val>
                                        </p:tav>
                                      </p:tavLst>
                                    </p:anim>
                                  </p:childTnLst>
                                </p:cTn>
                              </p:par>
                              <p:par>
                                <p:cTn id="148" presetID="2" presetClass="entr" presetSubtype="4" fill="hold" grpId="1" nodeType="with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additive="base">
                                        <p:cTn id="150" dur="500" fill="hold"/>
                                        <p:tgtEl>
                                          <p:spTgt spid="59"/>
                                        </p:tgtEl>
                                        <p:attrNameLst>
                                          <p:attrName>ppt_x</p:attrName>
                                        </p:attrNameLst>
                                      </p:cBhvr>
                                      <p:tavLst>
                                        <p:tav tm="0">
                                          <p:val>
                                            <p:strVal val="#ppt_x"/>
                                          </p:val>
                                        </p:tav>
                                        <p:tav tm="100000">
                                          <p:val>
                                            <p:strVal val="#ppt_x"/>
                                          </p:val>
                                        </p:tav>
                                      </p:tavLst>
                                    </p:anim>
                                    <p:anim calcmode="lin" valueType="num">
                                      <p:cBhvr additive="base">
                                        <p:cTn id="151" dur="500" fill="hold"/>
                                        <p:tgtEl>
                                          <p:spTgt spid="59"/>
                                        </p:tgtEl>
                                        <p:attrNameLst>
                                          <p:attrName>ppt_y</p:attrName>
                                        </p:attrNameLst>
                                      </p:cBhvr>
                                      <p:tavLst>
                                        <p:tav tm="0">
                                          <p:val>
                                            <p:strVal val="1+#ppt_h/2"/>
                                          </p:val>
                                        </p:tav>
                                        <p:tav tm="100000">
                                          <p:val>
                                            <p:strVal val="#ppt_y"/>
                                          </p:val>
                                        </p:tav>
                                      </p:tavLst>
                                    </p:anim>
                                  </p:childTnLst>
                                </p:cTn>
                              </p:par>
                              <p:par>
                                <p:cTn id="152" presetID="2" presetClass="entr" presetSubtype="4" fill="hold" nodeType="withEffect">
                                  <p:stCondLst>
                                    <p:cond delay="0"/>
                                  </p:stCondLst>
                                  <p:childTnLst>
                                    <p:set>
                                      <p:cBhvr>
                                        <p:cTn id="153" dur="1" fill="hold">
                                          <p:stCondLst>
                                            <p:cond delay="0"/>
                                          </p:stCondLst>
                                        </p:cTn>
                                        <p:tgtEl>
                                          <p:spTgt spid="68"/>
                                        </p:tgtEl>
                                        <p:attrNameLst>
                                          <p:attrName>style.visibility</p:attrName>
                                        </p:attrNameLst>
                                      </p:cBhvr>
                                      <p:to>
                                        <p:strVal val="visible"/>
                                      </p:to>
                                    </p:set>
                                    <p:anim calcmode="lin" valueType="num">
                                      <p:cBhvr additive="base">
                                        <p:cTn id="154" dur="500" fill="hold"/>
                                        <p:tgtEl>
                                          <p:spTgt spid="68"/>
                                        </p:tgtEl>
                                        <p:attrNameLst>
                                          <p:attrName>ppt_x</p:attrName>
                                        </p:attrNameLst>
                                      </p:cBhvr>
                                      <p:tavLst>
                                        <p:tav tm="0">
                                          <p:val>
                                            <p:strVal val="#ppt_x"/>
                                          </p:val>
                                        </p:tav>
                                        <p:tav tm="100000">
                                          <p:val>
                                            <p:strVal val="#ppt_x"/>
                                          </p:val>
                                        </p:tav>
                                      </p:tavLst>
                                    </p:anim>
                                    <p:anim calcmode="lin" valueType="num">
                                      <p:cBhvr additive="base">
                                        <p:cTn id="155" dur="500" fill="hold"/>
                                        <p:tgtEl>
                                          <p:spTgt spid="6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60"/>
                                        </p:tgtEl>
                                        <p:attrNameLst>
                                          <p:attrName>style.visibility</p:attrName>
                                        </p:attrNameLst>
                                      </p:cBhvr>
                                      <p:to>
                                        <p:strVal val="visible"/>
                                      </p:to>
                                    </p:set>
                                    <p:anim calcmode="lin" valueType="num">
                                      <p:cBhvr additive="base">
                                        <p:cTn id="158" dur="500" fill="hold"/>
                                        <p:tgtEl>
                                          <p:spTgt spid="60"/>
                                        </p:tgtEl>
                                        <p:attrNameLst>
                                          <p:attrName>ppt_x</p:attrName>
                                        </p:attrNameLst>
                                      </p:cBhvr>
                                      <p:tavLst>
                                        <p:tav tm="0">
                                          <p:val>
                                            <p:strVal val="#ppt_x"/>
                                          </p:val>
                                        </p:tav>
                                        <p:tav tm="100000">
                                          <p:val>
                                            <p:strVal val="#ppt_x"/>
                                          </p:val>
                                        </p:tav>
                                      </p:tavLst>
                                    </p:anim>
                                    <p:anim calcmode="lin" valueType="num">
                                      <p:cBhvr additive="base">
                                        <p:cTn id="159"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nodeType="clickEffect">
                                  <p:stCondLst>
                                    <p:cond delay="0"/>
                                  </p:stCondLst>
                                  <p:childTnLst>
                                    <p:set>
                                      <p:cBhvr>
                                        <p:cTn id="163" dur="1" fill="hold">
                                          <p:stCondLst>
                                            <p:cond delay="0"/>
                                          </p:stCondLst>
                                        </p:cTn>
                                        <p:tgtEl>
                                          <p:spTgt spid="69"/>
                                        </p:tgtEl>
                                        <p:attrNameLst>
                                          <p:attrName>style.visibility</p:attrName>
                                        </p:attrNameLst>
                                      </p:cBhvr>
                                      <p:to>
                                        <p:strVal val="visible"/>
                                      </p:to>
                                    </p:set>
                                    <p:anim calcmode="lin" valueType="num">
                                      <p:cBhvr additive="base">
                                        <p:cTn id="164" dur="500" fill="hold"/>
                                        <p:tgtEl>
                                          <p:spTgt spid="69"/>
                                        </p:tgtEl>
                                        <p:attrNameLst>
                                          <p:attrName>ppt_x</p:attrName>
                                        </p:attrNameLst>
                                      </p:cBhvr>
                                      <p:tavLst>
                                        <p:tav tm="0">
                                          <p:val>
                                            <p:strVal val="#ppt_x"/>
                                          </p:val>
                                        </p:tav>
                                        <p:tav tm="100000">
                                          <p:val>
                                            <p:strVal val="#ppt_x"/>
                                          </p:val>
                                        </p:tav>
                                      </p:tavLst>
                                    </p:anim>
                                    <p:anim calcmode="lin" valueType="num">
                                      <p:cBhvr additive="base">
                                        <p:cTn id="165" dur="500" fill="hold"/>
                                        <p:tgtEl>
                                          <p:spTgt spid="69"/>
                                        </p:tgtEl>
                                        <p:attrNameLst>
                                          <p:attrName>ppt_y</p:attrName>
                                        </p:attrNameLst>
                                      </p:cBhvr>
                                      <p:tavLst>
                                        <p:tav tm="0">
                                          <p:val>
                                            <p:strVal val="1+#ppt_h/2"/>
                                          </p:val>
                                        </p:tav>
                                        <p:tav tm="100000">
                                          <p:val>
                                            <p:strVal val="#ppt_y"/>
                                          </p:val>
                                        </p:tav>
                                      </p:tavLst>
                                    </p:anim>
                                  </p:childTnLst>
                                </p:cTn>
                              </p:par>
                              <p:par>
                                <p:cTn id="166" presetID="2" presetClass="entr" presetSubtype="4" fill="hold" grpId="0" nodeType="withEffect">
                                  <p:stCondLst>
                                    <p:cond delay="0"/>
                                  </p:stCondLst>
                                  <p:childTnLst>
                                    <p:set>
                                      <p:cBhvr>
                                        <p:cTn id="167" dur="1" fill="hold">
                                          <p:stCondLst>
                                            <p:cond delay="0"/>
                                          </p:stCondLst>
                                        </p:cTn>
                                        <p:tgtEl>
                                          <p:spTgt spid="61"/>
                                        </p:tgtEl>
                                        <p:attrNameLst>
                                          <p:attrName>style.visibility</p:attrName>
                                        </p:attrNameLst>
                                      </p:cBhvr>
                                      <p:to>
                                        <p:strVal val="visible"/>
                                      </p:to>
                                    </p:set>
                                    <p:anim calcmode="lin" valueType="num">
                                      <p:cBhvr additive="base">
                                        <p:cTn id="168" dur="500" fill="hold"/>
                                        <p:tgtEl>
                                          <p:spTgt spid="61"/>
                                        </p:tgtEl>
                                        <p:attrNameLst>
                                          <p:attrName>ppt_x</p:attrName>
                                        </p:attrNameLst>
                                      </p:cBhvr>
                                      <p:tavLst>
                                        <p:tav tm="0">
                                          <p:val>
                                            <p:strVal val="#ppt_x"/>
                                          </p:val>
                                        </p:tav>
                                        <p:tav tm="100000">
                                          <p:val>
                                            <p:strVal val="#ppt_x"/>
                                          </p:val>
                                        </p:tav>
                                      </p:tavLst>
                                    </p:anim>
                                    <p:anim calcmode="lin" valueType="num">
                                      <p:cBhvr additive="base">
                                        <p:cTn id="169"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5" presetClass="entr" presetSubtype="10" fill="hold" nodeType="clickEffect">
                                  <p:stCondLst>
                                    <p:cond delay="0"/>
                                  </p:stCondLst>
                                  <p:childTnLst>
                                    <p:set>
                                      <p:cBhvr>
                                        <p:cTn id="173" dur="1" fill="hold">
                                          <p:stCondLst>
                                            <p:cond delay="0"/>
                                          </p:stCondLst>
                                        </p:cTn>
                                        <p:tgtEl>
                                          <p:spTgt spid="71"/>
                                        </p:tgtEl>
                                        <p:attrNameLst>
                                          <p:attrName>style.visibility</p:attrName>
                                        </p:attrNameLst>
                                      </p:cBhvr>
                                      <p:to>
                                        <p:strVal val="visible"/>
                                      </p:to>
                                    </p:set>
                                    <p:animEffect transition="in" filter="checkerboard(across)">
                                      <p:cBhvr>
                                        <p:cTn id="174" dur="500"/>
                                        <p:tgtEl>
                                          <p:spTgt spid="71"/>
                                        </p:tgtEl>
                                      </p:cBhvr>
                                    </p:animEffect>
                                  </p:childTnLst>
                                </p:cTn>
                              </p:par>
                              <p:par>
                                <p:cTn id="175" presetID="5" presetClass="entr" presetSubtype="10" fill="hold" grpId="0" nodeType="withEffect">
                                  <p:stCondLst>
                                    <p:cond delay="0"/>
                                  </p:stCondLst>
                                  <p:childTnLst>
                                    <p:set>
                                      <p:cBhvr>
                                        <p:cTn id="176" dur="1" fill="hold">
                                          <p:stCondLst>
                                            <p:cond delay="0"/>
                                          </p:stCondLst>
                                        </p:cTn>
                                        <p:tgtEl>
                                          <p:spTgt spid="63"/>
                                        </p:tgtEl>
                                        <p:attrNameLst>
                                          <p:attrName>style.visibility</p:attrName>
                                        </p:attrNameLst>
                                      </p:cBhvr>
                                      <p:to>
                                        <p:strVal val="visible"/>
                                      </p:to>
                                    </p:set>
                                    <p:animEffect transition="in" filter="checkerboard(across)">
                                      <p:cBhvr>
                                        <p:cTn id="17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25" grpId="0" animBg="1"/>
      <p:bldP spid="15" grpId="0"/>
      <p:bldP spid="16" grpId="0" animBg="1"/>
      <p:bldP spid="19" grpId="0" animBg="1"/>
      <p:bldP spid="37" grpId="0" animBg="1"/>
      <p:bldP spid="53" grpId="0" animBg="1"/>
      <p:bldP spid="25" grpId="0" animBg="1"/>
      <p:bldP spid="33" grpId="0" animBg="1"/>
      <p:bldP spid="43" grpId="0" animBg="1"/>
      <p:bldP spid="44" grpId="0" animBg="1"/>
      <p:bldP spid="58" grpId="0" animBg="1"/>
      <p:bldP spid="59" grpId="0" animBg="1"/>
      <p:bldP spid="59" grpId="1" animBg="1"/>
      <p:bldP spid="60" grpId="0" animBg="1"/>
      <p:bldP spid="61" grpId="0" animBg="1"/>
      <p:bldP spid="6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2BF698B-1DCA-4F26-8EA9-ADDDBE9CDEA9}" type="slidenum">
              <a:rPr lang="es-ES" smtClean="0"/>
              <a:pPr/>
              <a:t>26</a:t>
            </a:fld>
            <a:endParaRPr lang="es-E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10" t="45833" r="13031" b="13542"/>
          <a:stretch/>
        </p:blipFill>
        <p:spPr bwMode="auto">
          <a:xfrm>
            <a:off x="-14807" y="1044270"/>
            <a:ext cx="9158808" cy="4129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0136689"/>
      </p:ext>
    </p:extLst>
  </p:cSld>
  <p:clrMapOvr>
    <a:masterClrMapping/>
  </p:clrMapOvr>
  <p:transition>
    <p:newsfla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sp>
        <p:nvSpPr>
          <p:cNvPr id="4" name="3 Marcador de pie de página"/>
          <p:cNvSpPr>
            <a:spLocks noGrp="1"/>
          </p:cNvSpPr>
          <p:nvPr>
            <p:ph type="ftr" sz="quarter" idx="11"/>
          </p:nvPr>
        </p:nvSpPr>
        <p:spPr/>
        <p:txBody>
          <a:bodyPr/>
          <a:lstStyle/>
          <a:p>
            <a:r>
              <a:rPr lang="es-ES" dirty="0" smtClean="0"/>
              <a:t>MSGA - P1 - JLSP – JUL12 - MGCRSPH</a:t>
            </a:r>
            <a:endParaRPr lang="es-ES" dirty="0"/>
          </a:p>
        </p:txBody>
      </p:sp>
      <p:sp>
        <p:nvSpPr>
          <p:cNvPr id="5" name="4 Marcador de número de diapositiva"/>
          <p:cNvSpPr>
            <a:spLocks noGrp="1"/>
          </p:cNvSpPr>
          <p:nvPr>
            <p:ph type="sldNum" sz="quarter" idx="12"/>
          </p:nvPr>
        </p:nvSpPr>
        <p:spPr/>
        <p:txBody>
          <a:bodyPr/>
          <a:lstStyle/>
          <a:p>
            <a:fld id="{12BF698B-1DCA-4F26-8EA9-ADDDBE9CDEA9}" type="slidenum">
              <a:rPr lang="es-ES" smtClean="0"/>
              <a:pPr/>
              <a:t>27</a:t>
            </a:fld>
            <a:endParaRPr lang="es-ES" dirty="0"/>
          </a:p>
        </p:txBody>
      </p:sp>
      <p:pic>
        <p:nvPicPr>
          <p:cNvPr id="1026" name="Picture 2"/>
          <p:cNvPicPr>
            <a:picLocks noChangeAspect="1" noChangeArrowheads="1"/>
          </p:cNvPicPr>
          <p:nvPr/>
        </p:nvPicPr>
        <p:blipFill>
          <a:blip r:embed="rId2"/>
          <a:srcRect l="15000" t="31250" r="13749" b="13749"/>
          <a:stretch>
            <a:fillRect/>
          </a:stretch>
        </p:blipFill>
        <p:spPr bwMode="auto">
          <a:xfrm>
            <a:off x="0" y="500042"/>
            <a:ext cx="9144000" cy="5293895"/>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3286116" y="0"/>
            <a:ext cx="2214578" cy="500066"/>
          </a:xfrm>
          <a:prstGeom prst="rect">
            <a:avLst/>
          </a:prstGeom>
          <a:solidFill>
            <a:schemeClr val="tx1">
              <a:lumMod val="75000"/>
            </a:schemeClr>
          </a:solidFill>
          <a:ln>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800" b="1" dirty="0" smtClean="0"/>
              <a:t>ETAPAS</a:t>
            </a:r>
            <a:endParaRPr lang="es-ES" sz="2800" b="1" dirty="0"/>
          </a:p>
        </p:txBody>
      </p:sp>
      <p:cxnSp>
        <p:nvCxnSpPr>
          <p:cNvPr id="24" name="23 Conector recto de flecha"/>
          <p:cNvCxnSpPr/>
          <p:nvPr/>
        </p:nvCxnSpPr>
        <p:spPr>
          <a:xfrm rot="5400000">
            <a:off x="4251323" y="749281"/>
            <a:ext cx="500066" cy="1588"/>
          </a:xfrm>
          <a:prstGeom prst="straightConnector1">
            <a:avLst/>
          </a:prstGeom>
          <a:ln w="38100">
            <a:solidFill>
              <a:schemeClr val="bg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1928794" y="1000108"/>
            <a:ext cx="6143668" cy="1588"/>
          </a:xfrm>
          <a:prstGeom prst="line">
            <a:avLst/>
          </a:prstGeom>
          <a:ln w="44450">
            <a:solidFill>
              <a:schemeClr val="bg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3" name="32 Rectángulo"/>
          <p:cNvSpPr/>
          <p:nvPr/>
        </p:nvSpPr>
        <p:spPr>
          <a:xfrm>
            <a:off x="571472" y="1428736"/>
            <a:ext cx="2786082" cy="500066"/>
          </a:xfrm>
          <a:prstGeom prst="rect">
            <a:avLst/>
          </a:prstGeom>
          <a:solidFill>
            <a:schemeClr val="tx2">
              <a:lumMod val="75000"/>
            </a:schemeClr>
          </a:solidFill>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000" b="1" dirty="0" smtClean="0"/>
              <a:t>IMPLEMENTACIÒN </a:t>
            </a:r>
            <a:endParaRPr lang="es-ES" sz="2000" dirty="0"/>
          </a:p>
        </p:txBody>
      </p:sp>
      <p:sp>
        <p:nvSpPr>
          <p:cNvPr id="34" name="33 Rectángulo"/>
          <p:cNvSpPr/>
          <p:nvPr/>
        </p:nvSpPr>
        <p:spPr>
          <a:xfrm>
            <a:off x="0" y="2285992"/>
            <a:ext cx="3286116" cy="4572008"/>
          </a:xfrm>
          <a:prstGeom prst="rect">
            <a:avLst/>
          </a:prstGeom>
          <a:solidFill>
            <a:srgbClr val="92D050"/>
          </a:solidFill>
          <a:ln>
            <a:solidFill>
              <a:srgbClr val="FFC000"/>
            </a:solidFill>
          </a:ln>
        </p:spPr>
        <p:style>
          <a:lnRef idx="1">
            <a:schemeClr val="accent2"/>
          </a:lnRef>
          <a:fillRef idx="2">
            <a:schemeClr val="accent2"/>
          </a:fillRef>
          <a:effectRef idx="1">
            <a:schemeClr val="accent2"/>
          </a:effectRef>
          <a:fontRef idx="minor">
            <a:schemeClr val="dk1"/>
          </a:fontRef>
        </p:style>
        <p:txBody>
          <a:bodyPr rtlCol="0" anchor="ctr"/>
          <a:lstStyle/>
          <a:p>
            <a:pPr lvl="0"/>
            <a:r>
              <a:rPr lang="es-ES" sz="1600" dirty="0" smtClean="0"/>
              <a:t>- Equipamiento personal completo.</a:t>
            </a:r>
          </a:p>
          <a:p>
            <a:pPr lvl="0"/>
            <a:r>
              <a:rPr lang="es-ES" sz="1600" dirty="0" smtClean="0"/>
              <a:t>- Adquisición de un vehículo.</a:t>
            </a:r>
          </a:p>
          <a:p>
            <a:pPr lvl="0"/>
            <a:r>
              <a:rPr lang="es-ES" sz="1600" dirty="0" smtClean="0"/>
              <a:t>- Inicio del proceso de capacitación con los generadores.</a:t>
            </a:r>
          </a:p>
          <a:p>
            <a:pPr lvl="0"/>
            <a:r>
              <a:rPr lang="es-ES" sz="1600" dirty="0" smtClean="0"/>
              <a:t>- Implementación de contenedores adecuados.</a:t>
            </a:r>
          </a:p>
          <a:p>
            <a:pPr lvl="0"/>
            <a:r>
              <a:rPr lang="es-ES" sz="1600" dirty="0" smtClean="0"/>
              <a:t>- Establecimiento de rutas para la recolección.</a:t>
            </a:r>
          </a:p>
          <a:p>
            <a:pPr lvl="0"/>
            <a:r>
              <a:rPr lang="es-ES" sz="1600" dirty="0" smtClean="0"/>
              <a:t>- Elaboración de un registro de generadores.</a:t>
            </a:r>
          </a:p>
          <a:p>
            <a:pPr lvl="0">
              <a:buFontTx/>
              <a:buChar char="-"/>
            </a:pPr>
            <a:r>
              <a:rPr lang="es-ES" sz="1600" dirty="0" smtClean="0"/>
              <a:t>Elaboración de guías de buenas prácticas.</a:t>
            </a:r>
          </a:p>
          <a:p>
            <a:pPr lvl="0">
              <a:buFontTx/>
              <a:buChar char="-"/>
            </a:pPr>
            <a:r>
              <a:rPr lang="es-ES" sz="1600" dirty="0" smtClean="0"/>
              <a:t>Plan de salud y Seguridad ocupacional.</a:t>
            </a:r>
          </a:p>
          <a:p>
            <a:pPr lvl="0"/>
            <a:r>
              <a:rPr lang="es-ES" sz="1600" dirty="0" smtClean="0"/>
              <a:t>- Elaboración de una norma técnica y reglamento legal específicos para el manejo de RSPH.</a:t>
            </a:r>
            <a:endParaRPr lang="es-ES" sz="1600" dirty="0"/>
          </a:p>
        </p:txBody>
      </p:sp>
      <p:cxnSp>
        <p:nvCxnSpPr>
          <p:cNvPr id="35" name="34 Conector recto de flecha"/>
          <p:cNvCxnSpPr/>
          <p:nvPr/>
        </p:nvCxnSpPr>
        <p:spPr>
          <a:xfrm rot="5400000">
            <a:off x="1715274" y="1213628"/>
            <a:ext cx="428628" cy="1588"/>
          </a:xfrm>
          <a:prstGeom prst="straightConnector1">
            <a:avLst/>
          </a:prstGeom>
          <a:ln w="44450">
            <a:solidFill>
              <a:schemeClr val="bg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p:nvPr/>
        </p:nvCxnSpPr>
        <p:spPr>
          <a:xfrm rot="5400000">
            <a:off x="4644232" y="1213628"/>
            <a:ext cx="428628" cy="1588"/>
          </a:xfrm>
          <a:prstGeom prst="straightConnector1">
            <a:avLst/>
          </a:prstGeom>
          <a:ln w="34925">
            <a:solidFill>
              <a:schemeClr val="bg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65 Conector recto"/>
          <p:cNvCxnSpPr/>
          <p:nvPr/>
        </p:nvCxnSpPr>
        <p:spPr>
          <a:xfrm>
            <a:off x="214282" y="4214818"/>
            <a:ext cx="285752" cy="1588"/>
          </a:xfrm>
          <a:prstGeom prst="line">
            <a:avLst/>
          </a:prstGeom>
        </p:spPr>
        <p:style>
          <a:lnRef idx="1">
            <a:schemeClr val="accent1"/>
          </a:lnRef>
          <a:fillRef idx="0">
            <a:schemeClr val="accent1"/>
          </a:fillRef>
          <a:effectRef idx="0">
            <a:schemeClr val="accent1"/>
          </a:effectRef>
          <a:fontRef idx="minor">
            <a:schemeClr val="tx1"/>
          </a:fontRef>
        </p:style>
      </p:cxnSp>
      <p:sp>
        <p:nvSpPr>
          <p:cNvPr id="49" name="48 Rectángulo"/>
          <p:cNvSpPr/>
          <p:nvPr/>
        </p:nvSpPr>
        <p:spPr>
          <a:xfrm>
            <a:off x="3786182" y="1428736"/>
            <a:ext cx="2143108" cy="500066"/>
          </a:xfrm>
          <a:prstGeom prst="rect">
            <a:avLst/>
          </a:prstGeom>
          <a:solidFill>
            <a:schemeClr val="tx2">
              <a:lumMod val="75000"/>
            </a:schemeClr>
          </a:solidFill>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000" b="1" dirty="0" smtClean="0"/>
              <a:t>OPERATIVA</a:t>
            </a:r>
            <a:endParaRPr lang="es-ES" sz="2000" dirty="0"/>
          </a:p>
        </p:txBody>
      </p:sp>
      <p:cxnSp>
        <p:nvCxnSpPr>
          <p:cNvPr id="51" name="50 Conector recto de flecha"/>
          <p:cNvCxnSpPr/>
          <p:nvPr/>
        </p:nvCxnSpPr>
        <p:spPr>
          <a:xfrm rot="5400000">
            <a:off x="1822431" y="2106603"/>
            <a:ext cx="357190" cy="1588"/>
          </a:xfrm>
          <a:prstGeom prst="straightConnector1">
            <a:avLst/>
          </a:prstGeom>
          <a:ln w="44450">
            <a:solidFill>
              <a:schemeClr val="bg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63" name="62 Rectángulo"/>
          <p:cNvSpPr/>
          <p:nvPr/>
        </p:nvSpPr>
        <p:spPr>
          <a:xfrm>
            <a:off x="3428992" y="2214554"/>
            <a:ext cx="3071834" cy="4643446"/>
          </a:xfrm>
          <a:prstGeom prst="rect">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lvl="0"/>
            <a:r>
              <a:rPr lang="es-ES" sz="1600" dirty="0" smtClean="0"/>
              <a:t>- Opera con el equipo de protección personal y desarrolla seguridad en el trabajo.</a:t>
            </a:r>
          </a:p>
          <a:p>
            <a:pPr lvl="0"/>
            <a:r>
              <a:rPr lang="es-ES" sz="1600" dirty="0" smtClean="0"/>
              <a:t>- Mantenimiento de vehículo y de contenedores.</a:t>
            </a:r>
          </a:p>
          <a:p>
            <a:pPr lvl="0"/>
            <a:r>
              <a:rPr lang="es-ES" sz="1600" dirty="0" smtClean="0"/>
              <a:t>- Capacitación con los generadores.</a:t>
            </a:r>
          </a:p>
          <a:p>
            <a:pPr lvl="0"/>
            <a:r>
              <a:rPr lang="es-ES" sz="1600" dirty="0" smtClean="0"/>
              <a:t>- Parámetros para el diseño de la segunda celda de seguridad.</a:t>
            </a:r>
          </a:p>
          <a:p>
            <a:pPr lvl="0"/>
            <a:r>
              <a:rPr lang="es-ES" sz="1600" dirty="0" smtClean="0"/>
              <a:t>- Desarrollo de rutas para la recolección.</a:t>
            </a:r>
          </a:p>
          <a:p>
            <a:pPr lvl="0"/>
            <a:r>
              <a:rPr lang="es-ES" sz="1600" dirty="0" smtClean="0"/>
              <a:t>- Desarrollo de indicadores</a:t>
            </a:r>
          </a:p>
          <a:p>
            <a:pPr lvl="0"/>
            <a:r>
              <a:rPr lang="es-ES" sz="1600" dirty="0" smtClean="0"/>
              <a:t>- Aplicación del Plan de SSO</a:t>
            </a:r>
          </a:p>
          <a:p>
            <a:pPr lvl="0"/>
            <a:r>
              <a:rPr lang="es-ES" sz="1600" dirty="0" smtClean="0"/>
              <a:t>- Implementación de una norma técnica y reglamento legal específicos para el manejo de RSPH.</a:t>
            </a:r>
            <a:endParaRPr lang="es-ES" sz="1600" dirty="0"/>
          </a:p>
        </p:txBody>
      </p:sp>
      <p:cxnSp>
        <p:nvCxnSpPr>
          <p:cNvPr id="64" name="63 Conector recto de flecha"/>
          <p:cNvCxnSpPr/>
          <p:nvPr/>
        </p:nvCxnSpPr>
        <p:spPr>
          <a:xfrm rot="5400000">
            <a:off x="4679951" y="2106603"/>
            <a:ext cx="357190" cy="1588"/>
          </a:xfrm>
          <a:prstGeom prst="straightConnector1">
            <a:avLst/>
          </a:prstGeom>
          <a:ln w="44450">
            <a:solidFill>
              <a:schemeClr val="bg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1 Marcador de pie de página"/>
          <p:cNvSpPr>
            <a:spLocks noGrp="1"/>
          </p:cNvSpPr>
          <p:nvPr>
            <p:ph type="ftr" sz="quarter" idx="11"/>
          </p:nvPr>
        </p:nvSpPr>
        <p:spPr/>
        <p:txBody>
          <a:bodyPr/>
          <a:lstStyle/>
          <a:p>
            <a:r>
              <a:rPr lang="es-ES" dirty="0" smtClean="0"/>
              <a:t>MSGA - P1 - JLSP – JUL12 - MGCRSPH</a:t>
            </a:r>
            <a:endParaRPr lang="es-ES" dirty="0"/>
          </a:p>
        </p:txBody>
      </p:sp>
      <p:sp>
        <p:nvSpPr>
          <p:cNvPr id="3" name="2 Marcador de número de diapositiva"/>
          <p:cNvSpPr>
            <a:spLocks noGrp="1"/>
          </p:cNvSpPr>
          <p:nvPr>
            <p:ph type="sldNum" sz="quarter" idx="12"/>
          </p:nvPr>
        </p:nvSpPr>
        <p:spPr/>
        <p:txBody>
          <a:bodyPr/>
          <a:lstStyle/>
          <a:p>
            <a:fld id="{12BF698B-1DCA-4F26-8EA9-ADDDBE9CDEA9}" type="slidenum">
              <a:rPr lang="es-ES" smtClean="0"/>
              <a:pPr/>
              <a:t>28</a:t>
            </a:fld>
            <a:endParaRPr lang="es-ES" dirty="0"/>
          </a:p>
        </p:txBody>
      </p:sp>
      <p:cxnSp>
        <p:nvCxnSpPr>
          <p:cNvPr id="38" name="37 Conector recto de flecha"/>
          <p:cNvCxnSpPr/>
          <p:nvPr/>
        </p:nvCxnSpPr>
        <p:spPr>
          <a:xfrm rot="5400000">
            <a:off x="7858942" y="1213628"/>
            <a:ext cx="428628" cy="1588"/>
          </a:xfrm>
          <a:prstGeom prst="straightConnector1">
            <a:avLst/>
          </a:prstGeom>
          <a:ln w="34925">
            <a:solidFill>
              <a:schemeClr val="bg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40 Rectángulo"/>
          <p:cNvSpPr/>
          <p:nvPr/>
        </p:nvSpPr>
        <p:spPr>
          <a:xfrm>
            <a:off x="6786578" y="1428736"/>
            <a:ext cx="2143108" cy="500066"/>
          </a:xfrm>
          <a:prstGeom prst="rect">
            <a:avLst/>
          </a:prstGeom>
          <a:solidFill>
            <a:schemeClr val="tx2">
              <a:lumMod val="75000"/>
            </a:schemeClr>
          </a:solidFill>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000" b="1" dirty="0" smtClean="0"/>
              <a:t>EVALUACIÒN </a:t>
            </a:r>
            <a:endParaRPr lang="es-ES" sz="2000" dirty="0"/>
          </a:p>
        </p:txBody>
      </p:sp>
      <p:sp>
        <p:nvSpPr>
          <p:cNvPr id="42" name="41 Rectángulo"/>
          <p:cNvSpPr/>
          <p:nvPr/>
        </p:nvSpPr>
        <p:spPr>
          <a:xfrm>
            <a:off x="6643702" y="2285992"/>
            <a:ext cx="2500298" cy="4572008"/>
          </a:xfrm>
          <a:prstGeom prst="rect">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lvl="0"/>
            <a:r>
              <a:rPr lang="es-ES_tradnl" sz="2000" dirty="0" smtClean="0"/>
              <a:t>- Analizar el cumplimiento de normativas legales.</a:t>
            </a:r>
            <a:endParaRPr lang="es-ES" sz="2000" dirty="0" smtClean="0"/>
          </a:p>
          <a:p>
            <a:pPr lvl="0"/>
            <a:r>
              <a:rPr lang="es-ES" sz="2000" dirty="0" smtClean="0"/>
              <a:t>- Establecer acciones correctivas y preventivas.</a:t>
            </a:r>
          </a:p>
          <a:p>
            <a:pPr lvl="0"/>
            <a:r>
              <a:rPr lang="es-ES" sz="2000" dirty="0" smtClean="0"/>
              <a:t>- Contar con un sistema de auditorias operando.</a:t>
            </a:r>
          </a:p>
          <a:p>
            <a:pPr lvl="0"/>
            <a:r>
              <a:rPr lang="es-ES" sz="2000" dirty="0" smtClean="0"/>
              <a:t>- Brindar evidencia objetiva de calidad.</a:t>
            </a:r>
            <a:endParaRPr lang="es-ES" sz="2000" dirty="0"/>
          </a:p>
        </p:txBody>
      </p:sp>
      <p:cxnSp>
        <p:nvCxnSpPr>
          <p:cNvPr id="43" name="42 Conector recto de flecha"/>
          <p:cNvCxnSpPr/>
          <p:nvPr/>
        </p:nvCxnSpPr>
        <p:spPr>
          <a:xfrm rot="5400000">
            <a:off x="7966099" y="2106603"/>
            <a:ext cx="357190" cy="1588"/>
          </a:xfrm>
          <a:prstGeom prst="straightConnector1">
            <a:avLst/>
          </a:prstGeom>
          <a:ln w="44450">
            <a:solidFill>
              <a:schemeClr val="bg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checkerboard(across)">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checkerboard(across)">
                                      <p:cBhvr>
                                        <p:cTn id="30" dur="500"/>
                                        <p:tgtEl>
                                          <p:spTgt spid="51"/>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checkerboard(across)">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checkerboard(across)">
                                      <p:cBhvr>
                                        <p:cTn id="38" dur="500"/>
                                        <p:tgtEl>
                                          <p:spTgt spid="39"/>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checkerboard(across)">
                                      <p:cBhvr>
                                        <p:cTn id="41" dur="500"/>
                                        <p:tgtEl>
                                          <p:spTgt spid="49"/>
                                        </p:tgtEl>
                                      </p:cBhvr>
                                    </p:animEffect>
                                  </p:childTnLst>
                                </p:cTn>
                              </p:par>
                              <p:par>
                                <p:cTn id="42" presetID="5" presetClass="entr" presetSubtype="10" fill="hold"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checkerboard(across)">
                                      <p:cBhvr>
                                        <p:cTn id="44" dur="500"/>
                                        <p:tgtEl>
                                          <p:spTgt spid="64"/>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checkerboard(across)">
                                      <p:cBhvr>
                                        <p:cTn id="47" dur="500"/>
                                        <p:tgtEl>
                                          <p:spTgt spid="63"/>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heckerboard(across)">
                                      <p:cBhvr>
                                        <p:cTn id="52" dur="500"/>
                                        <p:tgtEl>
                                          <p:spTgt spid="38"/>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checkerboard(across)">
                                      <p:cBhvr>
                                        <p:cTn id="55" dur="500"/>
                                        <p:tgtEl>
                                          <p:spTgt spid="41"/>
                                        </p:tgtEl>
                                      </p:cBhvr>
                                    </p:animEffect>
                                  </p:childTnLst>
                                </p:cTn>
                              </p:par>
                              <p:par>
                                <p:cTn id="56" presetID="5" presetClass="entr" presetSubtype="10" fill="hold"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checkerboard(across)">
                                      <p:cBhvr>
                                        <p:cTn id="58" dur="500"/>
                                        <p:tgtEl>
                                          <p:spTgt spid="43"/>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checkerboard(across)">
                                      <p:cBhvr>
                                        <p:cTn id="6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3" grpId="0" animBg="1"/>
      <p:bldP spid="34" grpId="0" animBg="1"/>
      <p:bldP spid="49" grpId="0" animBg="1"/>
      <p:bldP spid="63" grpId="0" animBg="1"/>
      <p:bldP spid="41" grpId="0" animBg="1"/>
      <p:bldP spid="4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0" y="607100"/>
            <a:ext cx="9144000" cy="6250900"/>
          </a:xfrm>
          <a:noFill/>
          <a:ln/>
        </p:spPr>
        <p:txBody>
          <a:bodyPr>
            <a:noAutofit/>
          </a:bodyPr>
          <a:lstStyle/>
          <a:p>
            <a:r>
              <a:rPr lang="es-ES" sz="2400" dirty="0" smtClean="0">
                <a:solidFill>
                  <a:srgbClr val="002060"/>
                </a:solidFill>
              </a:rPr>
              <a:t>- </a:t>
            </a:r>
            <a:r>
              <a:rPr lang="es-ES" sz="2400" dirty="0">
                <a:solidFill>
                  <a:srgbClr val="002060"/>
                </a:solidFill>
              </a:rPr>
              <a:t>Material publicitario, Guías didácticas</a:t>
            </a:r>
            <a:r>
              <a:rPr lang="es-ES" sz="2400" dirty="0" smtClean="0">
                <a:solidFill>
                  <a:srgbClr val="002060"/>
                </a:solidFill>
              </a:rPr>
              <a:t/>
            </a:r>
            <a:br>
              <a:rPr lang="es-ES" sz="2400" dirty="0" smtClean="0">
                <a:solidFill>
                  <a:srgbClr val="002060"/>
                </a:solidFill>
              </a:rPr>
            </a:br>
            <a:r>
              <a:rPr lang="es-ES" sz="2400" dirty="0" smtClean="0">
                <a:solidFill>
                  <a:srgbClr val="002060"/>
                </a:solidFill>
              </a:rPr>
              <a:t>- Centro de Gestión Integral de Residuos Sólidos, con cuatro espacios: </a:t>
            </a:r>
            <a:br>
              <a:rPr lang="es-ES" sz="2400" dirty="0" smtClean="0">
                <a:solidFill>
                  <a:srgbClr val="002060"/>
                </a:solidFill>
              </a:rPr>
            </a:br>
            <a:r>
              <a:rPr lang="es-ES" sz="2400" dirty="0" smtClean="0">
                <a:solidFill>
                  <a:srgbClr val="002060"/>
                </a:solidFill>
              </a:rPr>
              <a:t>1.- Planta de clasificación de productos inorgánicos.  </a:t>
            </a:r>
            <a:br>
              <a:rPr lang="es-ES" sz="2400" dirty="0" smtClean="0">
                <a:solidFill>
                  <a:srgbClr val="002060"/>
                </a:solidFill>
              </a:rPr>
            </a:br>
            <a:r>
              <a:rPr lang="es-ES" sz="2400" dirty="0" smtClean="0">
                <a:solidFill>
                  <a:srgbClr val="002060"/>
                </a:solidFill>
              </a:rPr>
              <a:t>2.- Planta de compostaje.  </a:t>
            </a:r>
            <a:br>
              <a:rPr lang="es-ES" sz="2400" dirty="0" smtClean="0">
                <a:solidFill>
                  <a:srgbClr val="002060"/>
                </a:solidFill>
              </a:rPr>
            </a:br>
            <a:r>
              <a:rPr lang="es-ES" sz="2400" dirty="0" smtClean="0">
                <a:solidFill>
                  <a:srgbClr val="002060"/>
                </a:solidFill>
              </a:rPr>
              <a:t>3.- Celda de relleno sanitario.</a:t>
            </a:r>
            <a:br>
              <a:rPr lang="es-ES" sz="2400" dirty="0" smtClean="0">
                <a:solidFill>
                  <a:srgbClr val="002060"/>
                </a:solidFill>
              </a:rPr>
            </a:br>
            <a:r>
              <a:rPr lang="es-ES" sz="2400" dirty="0" smtClean="0">
                <a:solidFill>
                  <a:srgbClr val="002060"/>
                </a:solidFill>
              </a:rPr>
              <a:t>4.- Celda de seguridad.</a:t>
            </a:r>
            <a:br>
              <a:rPr lang="es-ES" sz="2400" dirty="0" smtClean="0">
                <a:solidFill>
                  <a:srgbClr val="002060"/>
                </a:solidFill>
              </a:rPr>
            </a:br>
            <a:r>
              <a:rPr lang="es-ES" sz="2400" dirty="0" smtClean="0">
                <a:solidFill>
                  <a:srgbClr val="002060"/>
                </a:solidFill>
              </a:rPr>
              <a:t>Licencia Ambiental.  </a:t>
            </a:r>
            <a:br>
              <a:rPr lang="es-ES" sz="2400" dirty="0" smtClean="0">
                <a:solidFill>
                  <a:srgbClr val="002060"/>
                </a:solidFill>
              </a:rPr>
            </a:br>
            <a:r>
              <a:rPr lang="es-ES" sz="2400" dirty="0" smtClean="0">
                <a:solidFill>
                  <a:srgbClr val="002060"/>
                </a:solidFill>
              </a:rPr>
              <a:t>Oficinas de coordinación de prestación del servicio (una por cantón).</a:t>
            </a:r>
            <a:br>
              <a:rPr lang="es-ES" sz="2400" dirty="0" smtClean="0">
                <a:solidFill>
                  <a:srgbClr val="002060"/>
                </a:solidFill>
              </a:rPr>
            </a:br>
            <a:r>
              <a:rPr lang="es-ES" sz="2400" dirty="0" smtClean="0">
                <a:solidFill>
                  <a:srgbClr val="002060"/>
                </a:solidFill>
              </a:rPr>
              <a:t>Estructuración de un plan tarifario.</a:t>
            </a:r>
            <a:br>
              <a:rPr lang="es-ES" sz="2400" dirty="0" smtClean="0">
                <a:solidFill>
                  <a:srgbClr val="002060"/>
                </a:solidFill>
              </a:rPr>
            </a:br>
            <a:r>
              <a:rPr lang="es-ES" sz="2400" dirty="0" smtClean="0">
                <a:solidFill>
                  <a:srgbClr val="002060"/>
                </a:solidFill>
              </a:rPr>
              <a:t>Plan Estratégico Institucional y Planes Operativos Anuales.</a:t>
            </a:r>
            <a:br>
              <a:rPr lang="es-ES" sz="2400" dirty="0" smtClean="0">
                <a:solidFill>
                  <a:srgbClr val="002060"/>
                </a:solidFill>
              </a:rPr>
            </a:br>
            <a:r>
              <a:rPr lang="es-ES" sz="2400" dirty="0" smtClean="0">
                <a:solidFill>
                  <a:srgbClr val="002060"/>
                </a:solidFill>
              </a:rPr>
              <a:t>Implementación de un sistema de radiocomunicación. </a:t>
            </a:r>
            <a:br>
              <a:rPr lang="es-ES" sz="2400" dirty="0" smtClean="0">
                <a:solidFill>
                  <a:srgbClr val="002060"/>
                </a:solidFill>
              </a:rPr>
            </a:br>
            <a:r>
              <a:rPr lang="es-EC" sz="2400" dirty="0" smtClean="0">
                <a:solidFill>
                  <a:srgbClr val="002060"/>
                </a:solidFill>
              </a:rPr>
              <a:t>Contenedores públicos y tachos.</a:t>
            </a:r>
            <a:r>
              <a:rPr lang="es-ES" sz="2400" dirty="0" smtClean="0">
                <a:solidFill>
                  <a:srgbClr val="002060"/>
                </a:solidFill>
              </a:rPr>
              <a:t/>
            </a:r>
            <a:br>
              <a:rPr lang="es-ES" sz="2400" dirty="0" smtClean="0">
                <a:solidFill>
                  <a:srgbClr val="002060"/>
                </a:solidFill>
              </a:rPr>
            </a:br>
            <a:r>
              <a:rPr lang="es-ES" sz="2400" dirty="0" smtClean="0">
                <a:solidFill>
                  <a:srgbClr val="002060"/>
                </a:solidFill>
              </a:rPr>
              <a:t>Productos reciclables para su comercialización.</a:t>
            </a:r>
            <a:br>
              <a:rPr lang="es-ES" sz="2400" dirty="0" smtClean="0">
                <a:solidFill>
                  <a:srgbClr val="002060"/>
                </a:solidFill>
              </a:rPr>
            </a:br>
            <a:r>
              <a:rPr lang="es-ES" sz="2400" dirty="0" smtClean="0">
                <a:solidFill>
                  <a:srgbClr val="002060"/>
                </a:solidFill>
              </a:rPr>
              <a:t>Una camioneta y cuatro vehículos recolectores</a:t>
            </a:r>
            <a:br>
              <a:rPr lang="es-ES" sz="2400" dirty="0" smtClean="0">
                <a:solidFill>
                  <a:srgbClr val="002060"/>
                </a:solidFill>
              </a:rPr>
            </a:br>
            <a:r>
              <a:rPr lang="es-ES" sz="2400" dirty="0" smtClean="0">
                <a:solidFill>
                  <a:srgbClr val="002060"/>
                </a:solidFill>
              </a:rPr>
              <a:t>Elementos de trabajo: Al personal responsable de la recolección y disposición de los RSPH se les suministrara de forma suficiente los EPP y equipos de trabajo como escobas, recogedores, palas, etc.</a:t>
            </a:r>
            <a:endParaRPr lang="es-ES" sz="2400" dirty="0">
              <a:solidFill>
                <a:srgbClr val="002060"/>
              </a:solidFill>
            </a:endParaRPr>
          </a:p>
        </p:txBody>
      </p:sp>
      <p:sp>
        <p:nvSpPr>
          <p:cNvPr id="4" name="Rectangle 12"/>
          <p:cNvSpPr>
            <a:spLocks noChangeArrowheads="1"/>
          </p:cNvSpPr>
          <p:nvPr/>
        </p:nvSpPr>
        <p:spPr bwMode="auto">
          <a:xfrm>
            <a:off x="1428728" y="56116"/>
            <a:ext cx="6629400" cy="550984"/>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RECURSOS MATERIALES </a:t>
            </a:r>
            <a:endParaRPr lang="es-E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9" presetClass="entr" presetSubtype="0" decel="100000" fill="hold" grpId="0" nodeType="withEffect">
                                  <p:stCondLst>
                                    <p:cond delay="0"/>
                                  </p:stCondLst>
                                  <p:childTnLst>
                                    <p:set>
                                      <p:cBhvr>
                                        <p:cTn id="11" dur="1" fill="hold">
                                          <p:stCondLst>
                                            <p:cond delay="0"/>
                                          </p:stCondLst>
                                        </p:cTn>
                                        <p:tgtEl>
                                          <p:spTgt spid="7174"/>
                                        </p:tgtEl>
                                        <p:attrNameLst>
                                          <p:attrName>style.visibility</p:attrName>
                                        </p:attrNameLst>
                                      </p:cBhvr>
                                      <p:to>
                                        <p:strVal val="visible"/>
                                      </p:to>
                                    </p:set>
                                    <p:anim calcmode="lin" valueType="num">
                                      <p:cBhvr>
                                        <p:cTn id="12" dur="500" fill="hold"/>
                                        <p:tgtEl>
                                          <p:spTgt spid="7174"/>
                                        </p:tgtEl>
                                        <p:attrNameLst>
                                          <p:attrName>ppt_w</p:attrName>
                                        </p:attrNameLst>
                                      </p:cBhvr>
                                      <p:tavLst>
                                        <p:tav tm="0">
                                          <p:val>
                                            <p:fltVal val="0"/>
                                          </p:val>
                                        </p:tav>
                                        <p:tav tm="100000">
                                          <p:val>
                                            <p:strVal val="#ppt_w"/>
                                          </p:val>
                                        </p:tav>
                                      </p:tavLst>
                                    </p:anim>
                                    <p:anim calcmode="lin" valueType="num">
                                      <p:cBhvr>
                                        <p:cTn id="13" dur="500" fill="hold"/>
                                        <p:tgtEl>
                                          <p:spTgt spid="7174"/>
                                        </p:tgtEl>
                                        <p:attrNameLst>
                                          <p:attrName>ppt_h</p:attrName>
                                        </p:attrNameLst>
                                      </p:cBhvr>
                                      <p:tavLst>
                                        <p:tav tm="0">
                                          <p:val>
                                            <p:fltVal val="0"/>
                                          </p:val>
                                        </p:tav>
                                        <p:tav tm="100000">
                                          <p:val>
                                            <p:strVal val="#ppt_h"/>
                                          </p:val>
                                        </p:tav>
                                      </p:tavLst>
                                    </p:anim>
                                    <p:anim calcmode="lin" valueType="num">
                                      <p:cBhvr>
                                        <p:cTn id="14" dur="500" fill="hold"/>
                                        <p:tgtEl>
                                          <p:spTgt spid="7174"/>
                                        </p:tgtEl>
                                        <p:attrNameLst>
                                          <p:attrName>style.rotation</p:attrName>
                                        </p:attrNameLst>
                                      </p:cBhvr>
                                      <p:tavLst>
                                        <p:tav tm="0">
                                          <p:val>
                                            <p:fltVal val="360"/>
                                          </p:val>
                                        </p:tav>
                                        <p:tav tm="100000">
                                          <p:val>
                                            <p:fltVal val="0"/>
                                          </p:val>
                                        </p:tav>
                                      </p:tavLst>
                                    </p:anim>
                                    <p:animEffect transition="in" filter="fade">
                                      <p:cBhvr>
                                        <p:cTn id="15"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179512" y="476672"/>
            <a:ext cx="8856984" cy="6381328"/>
          </a:xfrm>
          <a:noFill/>
          <a:ln/>
        </p:spPr>
        <p:txBody>
          <a:bodyPr>
            <a:noAutofit/>
          </a:bodyPr>
          <a:lstStyle/>
          <a:p>
            <a:r>
              <a:rPr lang="es-EC" sz="2800" dirty="0" smtClean="0">
                <a:solidFill>
                  <a:schemeClr val="bg1"/>
                </a:solidFill>
              </a:rPr>
              <a:t>Un </a:t>
            </a:r>
            <a:r>
              <a:rPr lang="es-EC" sz="2800" dirty="0">
                <a:solidFill>
                  <a:schemeClr val="bg1"/>
                </a:solidFill>
              </a:rPr>
              <a:t>modelo </a:t>
            </a:r>
            <a:r>
              <a:rPr lang="es-EC" sz="2800" dirty="0" smtClean="0">
                <a:solidFill>
                  <a:schemeClr val="bg1"/>
                </a:solidFill>
              </a:rPr>
              <a:t>trata </a:t>
            </a:r>
            <a:r>
              <a:rPr lang="es-EC" sz="2800" dirty="0">
                <a:solidFill>
                  <a:schemeClr val="bg1"/>
                </a:solidFill>
              </a:rPr>
              <a:t>de comprender</a:t>
            </a:r>
            <a:r>
              <a:rPr lang="es-EC" sz="2800" dirty="0" smtClean="0">
                <a:solidFill>
                  <a:schemeClr val="bg1"/>
                </a:solidFill>
              </a:rPr>
              <a:t>, y analizar la realidad de los procesos.  La </a:t>
            </a:r>
            <a:r>
              <a:rPr lang="es-EC" sz="2800" dirty="0">
                <a:solidFill>
                  <a:schemeClr val="bg1"/>
                </a:solidFill>
              </a:rPr>
              <a:t>utilización de un modelo </a:t>
            </a:r>
            <a:r>
              <a:rPr lang="es-EC" sz="2800" dirty="0" smtClean="0">
                <a:solidFill>
                  <a:schemeClr val="bg1"/>
                </a:solidFill>
              </a:rPr>
              <a:t>se basa </a:t>
            </a:r>
            <a:r>
              <a:rPr lang="es-EC" sz="2800" dirty="0">
                <a:solidFill>
                  <a:schemeClr val="bg1"/>
                </a:solidFill>
              </a:rPr>
              <a:t>en que:</a:t>
            </a:r>
            <a:r>
              <a:rPr lang="es-ES" sz="2800" dirty="0">
                <a:solidFill>
                  <a:schemeClr val="bg1"/>
                </a:solidFill>
              </a:rPr>
              <a:t/>
            </a:r>
            <a:br>
              <a:rPr lang="es-ES" sz="2800" dirty="0">
                <a:solidFill>
                  <a:schemeClr val="bg1"/>
                </a:solidFill>
              </a:rPr>
            </a:br>
            <a:r>
              <a:rPr lang="es-EC" sz="2800" dirty="0">
                <a:solidFill>
                  <a:schemeClr val="bg1"/>
                </a:solidFill>
              </a:rPr>
              <a:t>? </a:t>
            </a:r>
            <a:r>
              <a:rPr lang="es-EC" sz="2800" dirty="0" smtClean="0">
                <a:solidFill>
                  <a:schemeClr val="bg1"/>
                </a:solidFill>
              </a:rPr>
              <a:t>Los indicadores se definen en </a:t>
            </a:r>
            <a:r>
              <a:rPr lang="es-EC" sz="2800" dirty="0">
                <a:solidFill>
                  <a:schemeClr val="bg1"/>
                </a:solidFill>
              </a:rPr>
              <a:t>forma espacial y temporal.</a:t>
            </a:r>
            <a:r>
              <a:rPr lang="es-ES" sz="2800" dirty="0">
                <a:solidFill>
                  <a:schemeClr val="bg1"/>
                </a:solidFill>
              </a:rPr>
              <a:t/>
            </a:r>
            <a:br>
              <a:rPr lang="es-ES" sz="2800" dirty="0">
                <a:solidFill>
                  <a:schemeClr val="bg1"/>
                </a:solidFill>
              </a:rPr>
            </a:br>
            <a:r>
              <a:rPr lang="es-EC" sz="2800" dirty="0">
                <a:solidFill>
                  <a:schemeClr val="bg1"/>
                </a:solidFill>
              </a:rPr>
              <a:t>? Permite disponer de un marco conceptual completo.</a:t>
            </a:r>
            <a:r>
              <a:rPr lang="es-ES" sz="2800" dirty="0">
                <a:solidFill>
                  <a:schemeClr val="bg1"/>
                </a:solidFill>
              </a:rPr>
              <a:t/>
            </a:r>
            <a:br>
              <a:rPr lang="es-ES" sz="2800" dirty="0">
                <a:solidFill>
                  <a:schemeClr val="bg1"/>
                </a:solidFill>
              </a:rPr>
            </a:br>
            <a:r>
              <a:rPr lang="es-EC" sz="2800" dirty="0">
                <a:solidFill>
                  <a:schemeClr val="bg1"/>
                </a:solidFill>
              </a:rPr>
              <a:t>? Proporciona </a:t>
            </a:r>
            <a:r>
              <a:rPr lang="es-EC" sz="2800" dirty="0" smtClean="0">
                <a:solidFill>
                  <a:schemeClr val="bg1"/>
                </a:solidFill>
              </a:rPr>
              <a:t>objetivos </a:t>
            </a:r>
            <a:r>
              <a:rPr lang="es-EC" sz="2800" dirty="0">
                <a:solidFill>
                  <a:schemeClr val="bg1"/>
                </a:solidFill>
              </a:rPr>
              <a:t>y estándares </a:t>
            </a:r>
            <a:r>
              <a:rPr lang="es-EC" sz="2800" dirty="0" smtClean="0">
                <a:solidFill>
                  <a:schemeClr val="bg1"/>
                </a:solidFill>
              </a:rPr>
              <a:t>iguales para la organización.</a:t>
            </a:r>
            <a:r>
              <a:rPr lang="es-ES" sz="2800" dirty="0">
                <a:solidFill>
                  <a:schemeClr val="bg1"/>
                </a:solidFill>
              </a:rPr>
              <a:t/>
            </a:r>
            <a:br>
              <a:rPr lang="es-ES" sz="2800" dirty="0">
                <a:solidFill>
                  <a:schemeClr val="bg1"/>
                </a:solidFill>
              </a:rPr>
            </a:br>
            <a:r>
              <a:rPr lang="es-EC" sz="2800" dirty="0">
                <a:solidFill>
                  <a:schemeClr val="bg1"/>
                </a:solidFill>
              </a:rPr>
              <a:t>? Determina una organización coherente de las actividades de mejora.</a:t>
            </a:r>
            <a:r>
              <a:rPr lang="es-ES" sz="2800" dirty="0">
                <a:solidFill>
                  <a:schemeClr val="bg1"/>
                </a:solidFill>
              </a:rPr>
              <a:t/>
            </a:r>
            <a:br>
              <a:rPr lang="es-ES" sz="2800" dirty="0">
                <a:solidFill>
                  <a:schemeClr val="bg1"/>
                </a:solidFill>
              </a:rPr>
            </a:br>
            <a:r>
              <a:rPr lang="es-EC" sz="2800" dirty="0">
                <a:solidFill>
                  <a:schemeClr val="bg1"/>
                </a:solidFill>
              </a:rPr>
              <a:t>? Posibilita medir con los mismos criterios a lo largo del tiempo, por lo que es fácil detectar si se está avanzado </a:t>
            </a:r>
            <a:r>
              <a:rPr lang="es-EC" sz="2800" dirty="0" smtClean="0">
                <a:solidFill>
                  <a:schemeClr val="bg1"/>
                </a:solidFill>
              </a:rPr>
              <a:t>adecuadamente.</a:t>
            </a:r>
            <a:r>
              <a:rPr lang="es-ES" sz="2800" dirty="0">
                <a:solidFill>
                  <a:schemeClr val="bg1"/>
                </a:solidFill>
              </a:rPr>
              <a:t/>
            </a:r>
            <a:br>
              <a:rPr lang="es-ES" sz="2800" dirty="0">
                <a:solidFill>
                  <a:schemeClr val="bg1"/>
                </a:solidFill>
              </a:rPr>
            </a:br>
            <a:endParaRPr lang="es-ES" sz="2800" dirty="0">
              <a:solidFill>
                <a:schemeClr val="bg1"/>
              </a:solidFill>
            </a:endParaRPr>
          </a:p>
        </p:txBody>
      </p:sp>
      <p:sp>
        <p:nvSpPr>
          <p:cNvPr id="4" name="Rectangle 11"/>
          <p:cNvSpPr>
            <a:spLocks noChangeArrowheads="1"/>
          </p:cNvSpPr>
          <p:nvPr/>
        </p:nvSpPr>
        <p:spPr bwMode="auto">
          <a:xfrm>
            <a:off x="2843808" y="0"/>
            <a:ext cx="3600400" cy="6858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r>
              <a:rPr lang="es-E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MARCO TEÒRICO  - CONCEPTUAL</a:t>
            </a:r>
            <a:endParaRPr lang="es-E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17825798"/>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6148"/>
                                        </p:tgtEl>
                                      </p:cBhvr>
                                    </p:animEffect>
                                    <p:animScale>
                                      <p:cBhvr>
                                        <p:cTn id="12" dur="250" autoRev="1" fill="hold"/>
                                        <p:tgtEl>
                                          <p:spTgt spid="61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65 Conector recto"/>
          <p:cNvCxnSpPr/>
          <p:nvPr/>
        </p:nvCxnSpPr>
        <p:spPr>
          <a:xfrm>
            <a:off x="214282" y="4214818"/>
            <a:ext cx="285752" cy="1588"/>
          </a:xfrm>
          <a:prstGeom prst="line">
            <a:avLst/>
          </a:prstGeom>
        </p:spPr>
        <p:style>
          <a:lnRef idx="1">
            <a:schemeClr val="accent1"/>
          </a:lnRef>
          <a:fillRef idx="0">
            <a:schemeClr val="accent1"/>
          </a:fillRef>
          <a:effectRef idx="0">
            <a:schemeClr val="accent1"/>
          </a:effectRef>
          <a:fontRef idx="minor">
            <a:schemeClr val="tx1"/>
          </a:fontRef>
        </p:style>
      </p:cxnSp>
      <p:sp>
        <p:nvSpPr>
          <p:cNvPr id="63" name="62 Rectángulo"/>
          <p:cNvSpPr/>
          <p:nvPr/>
        </p:nvSpPr>
        <p:spPr>
          <a:xfrm>
            <a:off x="4357686" y="0"/>
            <a:ext cx="3143240" cy="1714512"/>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000" b="1" dirty="0" smtClean="0"/>
              <a:t>PRIMERA ETAPA: </a:t>
            </a:r>
          </a:p>
          <a:p>
            <a:pPr algn="ctr"/>
            <a:r>
              <a:rPr lang="es-EC" sz="2000" dirty="0" smtClean="0"/>
              <a:t>Adquisición y equipamiento del vehículo</a:t>
            </a:r>
          </a:p>
          <a:p>
            <a:pPr algn="ctr"/>
            <a:r>
              <a:rPr lang="es-ES" sz="2000" i="1" dirty="0" smtClean="0"/>
              <a:t>66,158.26</a:t>
            </a:r>
            <a:r>
              <a:rPr lang="es-AR" sz="2000" dirty="0" smtClean="0"/>
              <a:t> USD</a:t>
            </a:r>
            <a:endParaRPr lang="es-EC" sz="2000" dirty="0" smtClean="0"/>
          </a:p>
        </p:txBody>
      </p:sp>
      <p:sp>
        <p:nvSpPr>
          <p:cNvPr id="19" name="18 Rectángulo"/>
          <p:cNvSpPr/>
          <p:nvPr/>
        </p:nvSpPr>
        <p:spPr>
          <a:xfrm>
            <a:off x="5239303" y="2679643"/>
            <a:ext cx="3143240" cy="265297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000" b="1" dirty="0" smtClean="0"/>
              <a:t>SEGUNDA ETAPA:</a:t>
            </a:r>
          </a:p>
          <a:p>
            <a:pPr algn="ctr"/>
            <a:r>
              <a:rPr lang="es-EC" sz="2000" dirty="0" smtClean="0"/>
              <a:t>Costos operativos, administrativos y de disposición </a:t>
            </a:r>
          </a:p>
          <a:p>
            <a:pPr algn="ctr"/>
            <a:r>
              <a:rPr lang="es-ES" sz="2000" dirty="0" smtClean="0"/>
              <a:t>93,883.13 </a:t>
            </a:r>
            <a:r>
              <a:rPr lang="es-ES" sz="2000" dirty="0"/>
              <a:t>USD</a:t>
            </a:r>
            <a:endParaRPr lang="es-EC" sz="2000" dirty="0" smtClean="0"/>
          </a:p>
        </p:txBody>
      </p:sp>
      <p:sp>
        <p:nvSpPr>
          <p:cNvPr id="21" name="20 Rectángulo"/>
          <p:cNvSpPr/>
          <p:nvPr/>
        </p:nvSpPr>
        <p:spPr>
          <a:xfrm>
            <a:off x="928662" y="4357694"/>
            <a:ext cx="3214678" cy="221457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smtClean="0"/>
              <a:t>TERCERA ETAPA:</a:t>
            </a:r>
          </a:p>
          <a:p>
            <a:pPr algn="ctr"/>
            <a:r>
              <a:rPr lang="es-EC" sz="2000" dirty="0" smtClean="0"/>
              <a:t>Auditoria del MGC</a:t>
            </a:r>
          </a:p>
          <a:p>
            <a:pPr algn="ctr"/>
            <a:r>
              <a:rPr lang="es-EC" sz="2000" dirty="0" smtClean="0"/>
              <a:t>6000 USD</a:t>
            </a:r>
          </a:p>
        </p:txBody>
      </p:sp>
      <p:sp>
        <p:nvSpPr>
          <p:cNvPr id="22" name="21 Rectángulo"/>
          <p:cNvSpPr/>
          <p:nvPr/>
        </p:nvSpPr>
        <p:spPr>
          <a:xfrm>
            <a:off x="0" y="1928802"/>
            <a:ext cx="3500430" cy="221457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000" b="1" dirty="0" smtClean="0"/>
              <a:t>TOTAL EGRESOS AL AÑO</a:t>
            </a:r>
            <a:r>
              <a:rPr lang="es-EC" b="1" dirty="0" smtClean="0"/>
              <a:t>:</a:t>
            </a:r>
          </a:p>
          <a:p>
            <a:pPr algn="ctr"/>
            <a:r>
              <a:rPr lang="es-ES" dirty="0" smtClean="0"/>
              <a:t>160,041.39 </a:t>
            </a:r>
            <a:r>
              <a:rPr lang="es-ES" dirty="0"/>
              <a:t>USD</a:t>
            </a:r>
            <a:r>
              <a:rPr lang="es-EC" dirty="0" smtClean="0"/>
              <a:t>.</a:t>
            </a:r>
          </a:p>
          <a:p>
            <a:pPr algn="ctr">
              <a:buFontTx/>
              <a:buChar char="-"/>
            </a:pPr>
            <a:endParaRPr lang="es-EC" dirty="0"/>
          </a:p>
          <a:p>
            <a:pPr algn="ctr"/>
            <a:r>
              <a:rPr lang="es-EC" b="1" dirty="0"/>
              <a:t>TOTAL </a:t>
            </a:r>
            <a:r>
              <a:rPr lang="es-EC" b="1" dirty="0" smtClean="0"/>
              <a:t>INGRESOS </a:t>
            </a:r>
            <a:r>
              <a:rPr lang="es-EC" b="1" dirty="0"/>
              <a:t>AL AÑO:</a:t>
            </a:r>
          </a:p>
          <a:p>
            <a:pPr algn="ctr"/>
            <a:r>
              <a:rPr lang="es-ES" dirty="0" smtClean="0"/>
              <a:t>202,500.00 USD</a:t>
            </a:r>
            <a:r>
              <a:rPr lang="es-EC" dirty="0" smtClean="0"/>
              <a:t> (90000 Kg. Aproximadamente)</a:t>
            </a:r>
            <a:endParaRPr lang="es-EC" dirty="0"/>
          </a:p>
          <a:p>
            <a:pPr algn="ctr">
              <a:buFontTx/>
              <a:buChar char="-"/>
            </a:pPr>
            <a:endParaRPr lang="es-EC" dirty="0" smtClean="0"/>
          </a:p>
        </p:txBody>
      </p:sp>
      <p:sp>
        <p:nvSpPr>
          <p:cNvPr id="23" name="22 Rectángulo"/>
          <p:cNvSpPr/>
          <p:nvPr/>
        </p:nvSpPr>
        <p:spPr>
          <a:xfrm>
            <a:off x="1302778" y="-214338"/>
            <a:ext cx="3269222" cy="221457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000" b="1" dirty="0" smtClean="0"/>
              <a:t>SUPERAVIT:</a:t>
            </a:r>
          </a:p>
          <a:p>
            <a:pPr algn="ctr"/>
            <a:r>
              <a:rPr lang="es-EC" sz="2000" dirty="0" smtClean="0"/>
              <a:t>Para implementación de mejoras</a:t>
            </a:r>
            <a:r>
              <a:rPr lang="es-EC" dirty="0" smtClean="0"/>
              <a:t>.</a:t>
            </a:r>
          </a:p>
        </p:txBody>
      </p:sp>
      <p:sp>
        <p:nvSpPr>
          <p:cNvPr id="25" name="24 Flecha circular"/>
          <p:cNvSpPr/>
          <p:nvPr/>
        </p:nvSpPr>
        <p:spPr>
          <a:xfrm>
            <a:off x="6184202" y="964153"/>
            <a:ext cx="2184513" cy="2435163"/>
          </a:xfrm>
          <a:prstGeom prst="circularArrow">
            <a:avLst>
              <a:gd name="adj1" fmla="val 12500"/>
              <a:gd name="adj2" fmla="val 3051338"/>
              <a:gd name="adj3" fmla="val 20457681"/>
              <a:gd name="adj4" fmla="val 16624447"/>
              <a:gd name="adj5" fmla="val 1994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28" name="27 Flecha circular"/>
          <p:cNvSpPr/>
          <p:nvPr/>
        </p:nvSpPr>
        <p:spPr>
          <a:xfrm rot="5787060">
            <a:off x="4068052" y="4092013"/>
            <a:ext cx="1833915" cy="2780718"/>
          </a:xfrm>
          <a:prstGeom prst="circularArrow">
            <a:avLst>
              <a:gd name="adj1" fmla="val 12500"/>
              <a:gd name="adj2" fmla="val 2911597"/>
              <a:gd name="adj3" fmla="val 20457681"/>
              <a:gd name="adj4" fmla="val 16624447"/>
              <a:gd name="adj5" fmla="val 19946"/>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29" name="28 Flecha circular"/>
          <p:cNvSpPr/>
          <p:nvPr/>
        </p:nvSpPr>
        <p:spPr>
          <a:xfrm rot="10079071">
            <a:off x="334212" y="3173841"/>
            <a:ext cx="1937132" cy="2105156"/>
          </a:xfrm>
          <a:prstGeom prst="circularArrow">
            <a:avLst>
              <a:gd name="adj1" fmla="val 12500"/>
              <a:gd name="adj2" fmla="val 2911597"/>
              <a:gd name="adj3" fmla="val 20457681"/>
              <a:gd name="adj4" fmla="val 16624447"/>
              <a:gd name="adj5" fmla="val 1994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30" name="29 Flecha circular"/>
          <p:cNvSpPr/>
          <p:nvPr/>
        </p:nvSpPr>
        <p:spPr>
          <a:xfrm rot="13449706">
            <a:off x="574287" y="338927"/>
            <a:ext cx="1965171" cy="2445833"/>
          </a:xfrm>
          <a:prstGeom prst="circularArrow">
            <a:avLst>
              <a:gd name="adj1" fmla="val 12500"/>
              <a:gd name="adj2" fmla="val 3026121"/>
              <a:gd name="adj3" fmla="val 20457681"/>
              <a:gd name="adj4" fmla="val 16624447"/>
              <a:gd name="adj5" fmla="val 1994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31" name="1 Título"/>
          <p:cNvSpPr>
            <a:spLocks noGrp="1"/>
          </p:cNvSpPr>
          <p:nvPr>
            <p:ph type="title"/>
          </p:nvPr>
        </p:nvSpPr>
        <p:spPr>
          <a:xfrm>
            <a:off x="3567665" y="2181734"/>
            <a:ext cx="2071702" cy="725470"/>
          </a:xfrm>
          <a:solidFill>
            <a:schemeClr val="tx1">
              <a:lumMod val="95000"/>
            </a:schemeClr>
          </a:solidFill>
          <a:ln>
            <a:solidFill>
              <a:srgbClr val="C00000">
                <a:alpha val="74000"/>
              </a:srgbClr>
            </a:solidFill>
          </a:ln>
        </p:spPr>
        <p:txBody>
          <a:bodyPr>
            <a:noAutofit/>
          </a:bodyPr>
          <a:lstStyle/>
          <a:p>
            <a:pPr algn="ctr"/>
            <a:r>
              <a:rPr lang="es-EC" sz="2400" b="1" dirty="0" smtClean="0">
                <a:solidFill>
                  <a:srgbClr val="00B0F0"/>
                </a:solidFill>
              </a:rPr>
              <a:t>RECURSOS FINANCIERA</a:t>
            </a:r>
            <a:endParaRPr lang="es-ES" sz="2400" b="1" dirty="0">
              <a:solidFill>
                <a:srgbClr val="00B0F0"/>
              </a:solidFill>
            </a:endParaRPr>
          </a:p>
        </p:txBody>
      </p:sp>
      <p:sp>
        <p:nvSpPr>
          <p:cNvPr id="2" name="1 Marcador de pie de página"/>
          <p:cNvSpPr>
            <a:spLocks noGrp="1"/>
          </p:cNvSpPr>
          <p:nvPr>
            <p:ph type="ftr" sz="quarter" idx="11"/>
          </p:nvPr>
        </p:nvSpPr>
        <p:spPr/>
        <p:txBody>
          <a:bodyPr/>
          <a:lstStyle/>
          <a:p>
            <a:r>
              <a:rPr lang="es-ES" dirty="0" smtClean="0"/>
              <a:t>MSGA - P1 - JLSP – JUL12 - MGCRSPH</a:t>
            </a:r>
            <a:endParaRPr lang="es-ES" dirty="0"/>
          </a:p>
        </p:txBody>
      </p:sp>
      <p:sp>
        <p:nvSpPr>
          <p:cNvPr id="3" name="2 Marcador de número de diapositiva"/>
          <p:cNvSpPr>
            <a:spLocks noGrp="1"/>
          </p:cNvSpPr>
          <p:nvPr>
            <p:ph type="sldNum" sz="quarter" idx="12"/>
          </p:nvPr>
        </p:nvSpPr>
        <p:spPr/>
        <p:txBody>
          <a:bodyPr/>
          <a:lstStyle/>
          <a:p>
            <a:fld id="{12BF698B-1DCA-4F26-8EA9-ADDDBE9CDEA9}" type="slidenum">
              <a:rPr lang="es-ES" smtClean="0"/>
              <a:pPr/>
              <a:t>30</a:t>
            </a:fld>
            <a:endParaRPr lang="es-ES"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ox(i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checkerboard(across)">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heckerboard(across)">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diamond(in)">
                                      <p:cBhvr>
                                        <p:cTn id="28" dur="20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ox(i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box(in)">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blinds(horizontal)">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19" grpId="0"/>
      <p:bldP spid="21" grpId="0"/>
      <p:bldP spid="22" grpId="0"/>
      <p:bldP spid="23" grpId="0"/>
      <p:bldP spid="25" grpId="0" animBg="1"/>
      <p:bldP spid="28" grpId="0" animBg="1"/>
      <p:bldP spid="29" grpId="0" animBg="1"/>
      <p:bldP spid="30" grpId="0" animBg="1"/>
      <p:bldP spid="3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85776"/>
            <a:ext cx="7467600" cy="1143000"/>
          </a:xfrm>
        </p:spPr>
        <p:txBody>
          <a:bodyPr/>
          <a:lstStyle/>
          <a:p>
            <a:r>
              <a:rPr lang="es-EC" dirty="0" smtClean="0">
                <a:solidFill>
                  <a:srgbClr val="00B050"/>
                </a:solidFill>
              </a:rPr>
              <a:t>Talentos humanos:</a:t>
            </a:r>
            <a:endParaRPr lang="es-ES" sz="4000" dirty="0">
              <a:solidFill>
                <a:srgbClr val="00B050"/>
              </a:solidFill>
            </a:endParaRPr>
          </a:p>
        </p:txBody>
      </p:sp>
      <p:sp>
        <p:nvSpPr>
          <p:cNvPr id="3" name="2 Marcador de contenido"/>
          <p:cNvSpPr>
            <a:spLocks noGrp="1"/>
          </p:cNvSpPr>
          <p:nvPr>
            <p:ph idx="1"/>
          </p:nvPr>
        </p:nvSpPr>
        <p:spPr>
          <a:xfrm>
            <a:off x="0" y="571480"/>
            <a:ext cx="9144000" cy="5829321"/>
          </a:xfrm>
        </p:spPr>
        <p:txBody>
          <a:bodyPr>
            <a:noAutofit/>
          </a:bodyPr>
          <a:lstStyle/>
          <a:p>
            <a:r>
              <a:rPr lang="es-AR" sz="2400" dirty="0" smtClean="0"/>
              <a:t>Contratación de un </a:t>
            </a:r>
            <a:r>
              <a:rPr lang="es-AR" sz="2400" dirty="0"/>
              <a:t>chofer </a:t>
            </a:r>
            <a:r>
              <a:rPr lang="es-AR" sz="2400" dirty="0" smtClean="0"/>
              <a:t>responsable del vehículo </a:t>
            </a:r>
            <a:r>
              <a:rPr lang="es-AR" sz="2400" dirty="0"/>
              <a:t>y </a:t>
            </a:r>
            <a:r>
              <a:rPr lang="es-AR" sz="2400" dirty="0" smtClean="0"/>
              <a:t> </a:t>
            </a:r>
            <a:r>
              <a:rPr lang="es-AR" sz="2400" dirty="0"/>
              <a:t>que desarrollara las funciones de agentes de </a:t>
            </a:r>
            <a:r>
              <a:rPr lang="es-AR" sz="2400" dirty="0" smtClean="0"/>
              <a:t>recolección.  </a:t>
            </a:r>
          </a:p>
          <a:p>
            <a:endParaRPr lang="es-MX" sz="2400" dirty="0" smtClean="0"/>
          </a:p>
          <a:p>
            <a:r>
              <a:rPr lang="es-MX" sz="2400" dirty="0" smtClean="0"/>
              <a:t>Los </a:t>
            </a:r>
            <a:r>
              <a:rPr lang="es-MX" sz="2400" dirty="0"/>
              <a:t>técnicos de la EMMAICJ – EP que dentro de su orgánico funcional y las ordenanzas existentes que sobre ellos se orienta la responsabilidad de la gestión sostenible del servicio.  </a:t>
            </a:r>
            <a:endParaRPr lang="es-ES" sz="2400" dirty="0"/>
          </a:p>
          <a:p>
            <a:pPr lvl="0"/>
            <a:endParaRPr lang="es-ES" sz="2400" dirty="0" smtClean="0"/>
          </a:p>
          <a:p>
            <a:pPr lvl="0"/>
            <a:r>
              <a:rPr lang="es-ES" sz="2400" dirty="0" smtClean="0"/>
              <a:t>Sistema </a:t>
            </a:r>
            <a:r>
              <a:rPr lang="es-ES" sz="2400" dirty="0"/>
              <a:t>administrativo y </a:t>
            </a:r>
            <a:r>
              <a:rPr lang="es-ES" sz="2400" dirty="0" smtClean="0"/>
              <a:t>financiero</a:t>
            </a:r>
            <a:endParaRPr lang="es-ES" sz="2400" dirty="0"/>
          </a:p>
          <a:p>
            <a:pPr lvl="0"/>
            <a:r>
              <a:rPr lang="es-ES" sz="2400" dirty="0"/>
              <a:t>Consolidar un orgánico </a:t>
            </a:r>
            <a:r>
              <a:rPr lang="es-ES" sz="2400" dirty="0" smtClean="0"/>
              <a:t>funcional</a:t>
            </a:r>
            <a:endParaRPr lang="es-ES" sz="2400" dirty="0"/>
          </a:p>
          <a:p>
            <a:pPr lvl="0"/>
            <a:r>
              <a:rPr lang="es-ES" sz="2400" dirty="0"/>
              <a:t>Se cuenta con la participación de 8 técnicos, en el área: administrativa, legal, técnica, ambiental, de prestación de servicios y </a:t>
            </a:r>
            <a:r>
              <a:rPr lang="es-ES" sz="2400" dirty="0" smtClean="0"/>
              <a:t>43 </a:t>
            </a:r>
            <a:r>
              <a:rPr lang="es-ES" sz="2400" dirty="0"/>
              <a:t>trabajadores.</a:t>
            </a:r>
          </a:p>
          <a:p>
            <a:endParaRPr lang="es-ES" sz="2400" dirty="0"/>
          </a:p>
          <a:p>
            <a:pPr marL="448056" lvl="1" indent="0">
              <a:buNone/>
            </a:pPr>
            <a:r>
              <a:rPr lang="es-CR" sz="2400" u="sng" dirty="0"/>
              <a:t>Función de los técnicos e inspectores de saneamiento: </a:t>
            </a:r>
            <a:r>
              <a:rPr lang="es-CR" sz="2400" u="sng" dirty="0" smtClean="0"/>
              <a:t> </a:t>
            </a:r>
            <a:r>
              <a:rPr lang="es-ES_tradnl" sz="2400" u="sng" dirty="0" smtClean="0"/>
              <a:t>Equipo </a:t>
            </a:r>
            <a:r>
              <a:rPr lang="es-ES_tradnl" sz="2400" u="sng" dirty="0"/>
              <a:t>humano</a:t>
            </a:r>
            <a:r>
              <a:rPr lang="es-ES_tradnl" sz="2400" dirty="0" smtClean="0"/>
              <a:t>:</a:t>
            </a:r>
            <a:endParaRPr lang="es-ES" sz="2400" b="1" dirty="0"/>
          </a:p>
        </p:txBody>
      </p:sp>
      <p:sp>
        <p:nvSpPr>
          <p:cNvPr id="4" name="3 Marcador de pie de página"/>
          <p:cNvSpPr>
            <a:spLocks noGrp="1"/>
          </p:cNvSpPr>
          <p:nvPr>
            <p:ph type="ftr" sz="quarter" idx="11"/>
          </p:nvPr>
        </p:nvSpPr>
        <p:spPr/>
        <p:txBody>
          <a:bodyPr/>
          <a:lstStyle/>
          <a:p>
            <a:r>
              <a:rPr lang="pt-BR" dirty="0" smtClean="0"/>
              <a:t>MSGA - P1 - JLSP – JUL12 - MGCRSPH</a:t>
            </a:r>
            <a:endParaRPr lang="es-ES" dirty="0"/>
          </a:p>
        </p:txBody>
      </p:sp>
      <p:sp>
        <p:nvSpPr>
          <p:cNvPr id="5" name="4 Marcador de número de diapositiva"/>
          <p:cNvSpPr>
            <a:spLocks noGrp="1"/>
          </p:cNvSpPr>
          <p:nvPr>
            <p:ph type="sldNum" sz="quarter" idx="12"/>
          </p:nvPr>
        </p:nvSpPr>
        <p:spPr/>
        <p:txBody>
          <a:bodyPr/>
          <a:lstStyle/>
          <a:p>
            <a:fld id="{6AA7FFBE-5E24-405A-937E-106FE1253BD4}" type="slidenum">
              <a:rPr lang="es-ES" smtClean="0"/>
              <a:pPr/>
              <a:t>31</a:t>
            </a:fld>
            <a:endParaRPr lang="es-ES" dirty="0"/>
          </a:p>
        </p:txBody>
      </p:sp>
      <p:sp>
        <p:nvSpPr>
          <p:cNvPr id="6" name="AutoShape 40">
            <a:hlinkClick r:id="rId2" action="ppaction://hlinksldjump"/>
          </p:cNvPr>
          <p:cNvSpPr>
            <a:spLocks noChangeArrowheads="1"/>
          </p:cNvSpPr>
          <p:nvPr/>
        </p:nvSpPr>
        <p:spPr bwMode="auto">
          <a:xfrm rot="11147054" flipH="1">
            <a:off x="7999495" y="6201879"/>
            <a:ext cx="771019" cy="894622"/>
          </a:xfrm>
          <a:custGeom>
            <a:avLst/>
            <a:gdLst>
              <a:gd name="G0" fmla="+- 6428129 0 0"/>
              <a:gd name="G1" fmla="+- 310241 0 0"/>
              <a:gd name="G2" fmla="+- 6428129 0 310241"/>
              <a:gd name="G3" fmla="+- 10800 0 0"/>
              <a:gd name="G4" fmla="+- 0 0 6428129"/>
              <a:gd name="T0" fmla="*/ 360 256 1"/>
              <a:gd name="T1" fmla="*/ 0 256 1"/>
              <a:gd name="G5" fmla="+- G2 T0 T1"/>
              <a:gd name="G6" fmla="?: G2 G2 G5"/>
              <a:gd name="G7" fmla="+- 0 0 G6"/>
              <a:gd name="G8" fmla="+- 7081 0 0"/>
              <a:gd name="G9" fmla="+- 0 0 310241"/>
              <a:gd name="G10" fmla="+- 7081 0 2700"/>
              <a:gd name="G11" fmla="cos G10 6428129"/>
              <a:gd name="G12" fmla="sin G10 6428129"/>
              <a:gd name="G13" fmla="cos 13500 6428129"/>
              <a:gd name="G14" fmla="sin 13500 6428129"/>
              <a:gd name="G15" fmla="+- G11 10800 0"/>
              <a:gd name="G16" fmla="+- G12 10800 0"/>
              <a:gd name="G17" fmla="+- G13 10800 0"/>
              <a:gd name="G18" fmla="+- G14 10800 0"/>
              <a:gd name="G19" fmla="*/ 7081 1 2"/>
              <a:gd name="G20" fmla="+- G19 5400 0"/>
              <a:gd name="G21" fmla="cos G20 6428129"/>
              <a:gd name="G22" fmla="sin G20 6428129"/>
              <a:gd name="G23" fmla="+- G21 10800 0"/>
              <a:gd name="G24" fmla="+- G12 G23 G22"/>
              <a:gd name="G25" fmla="+- G22 G23 G11"/>
              <a:gd name="G26" fmla="cos 10800 6428129"/>
              <a:gd name="G27" fmla="sin 10800 6428129"/>
              <a:gd name="G28" fmla="cos 7081 6428129"/>
              <a:gd name="G29" fmla="sin 7081 6428129"/>
              <a:gd name="G30" fmla="+- G26 10800 0"/>
              <a:gd name="G31" fmla="+- G27 10800 0"/>
              <a:gd name="G32" fmla="+- G28 10800 0"/>
              <a:gd name="G33" fmla="+- G29 10800 0"/>
              <a:gd name="G34" fmla="+- G19 5400 0"/>
              <a:gd name="G35" fmla="cos G34 310241"/>
              <a:gd name="G36" fmla="sin G34 310241"/>
              <a:gd name="G37" fmla="+/ 310241 6428129 2"/>
              <a:gd name="T2" fmla="*/ 180 256 1"/>
              <a:gd name="T3" fmla="*/ 0 256 1"/>
              <a:gd name="G38" fmla="+- G37 T2 T3"/>
              <a:gd name="G39" fmla="?: G2 G37 G38"/>
              <a:gd name="G40" fmla="cos 10800 G39"/>
              <a:gd name="G41" fmla="sin 10800 G39"/>
              <a:gd name="G42" fmla="cos 7081 G39"/>
              <a:gd name="G43" fmla="sin 7081 G39"/>
              <a:gd name="G44" fmla="+- G40 10800 0"/>
              <a:gd name="G45" fmla="+- G41 10800 0"/>
              <a:gd name="G46" fmla="+- G42 10800 0"/>
              <a:gd name="G47" fmla="+- G43 10800 0"/>
              <a:gd name="G48" fmla="+- G35 10800 0"/>
              <a:gd name="G49" fmla="+- G36 10800 0"/>
              <a:gd name="T4" fmla="*/ 17536 w 21600"/>
              <a:gd name="T5" fmla="*/ 19241 h 21600"/>
              <a:gd name="T6" fmla="*/ 19710 w 21600"/>
              <a:gd name="T7" fmla="*/ 11537 h 21600"/>
              <a:gd name="T8" fmla="*/ 15216 w 21600"/>
              <a:gd name="T9" fmla="*/ 16334 h 21600"/>
              <a:gd name="T10" fmla="*/ 8901 w 21600"/>
              <a:gd name="T11" fmla="*/ 24165 h 21600"/>
              <a:gd name="T12" fmla="*/ 5027 w 21600"/>
              <a:gd name="T13" fmla="*/ 19011 h 21600"/>
              <a:gd name="T14" fmla="*/ 10183 w 21600"/>
              <a:gd name="T15" fmla="*/ 1513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9804" y="17810"/>
                </a:moveTo>
                <a:cubicBezTo>
                  <a:pt x="10133" y="17857"/>
                  <a:pt x="10466" y="17880"/>
                  <a:pt x="10800" y="17880"/>
                </a:cubicBezTo>
                <a:cubicBezTo>
                  <a:pt x="14484" y="17880"/>
                  <a:pt x="17552" y="15055"/>
                  <a:pt x="17856" y="11384"/>
                </a:cubicBezTo>
                <a:lnTo>
                  <a:pt x="21563" y="11691"/>
                </a:lnTo>
                <a:cubicBezTo>
                  <a:pt x="21099" y="17291"/>
                  <a:pt x="16419" y="21599"/>
                  <a:pt x="10800" y="21599"/>
                </a:cubicBezTo>
                <a:cubicBezTo>
                  <a:pt x="10291" y="21599"/>
                  <a:pt x="9784" y="21564"/>
                  <a:pt x="9280" y="21492"/>
                </a:cubicBezTo>
                <a:lnTo>
                  <a:pt x="8901" y="24165"/>
                </a:lnTo>
                <a:lnTo>
                  <a:pt x="5027" y="19011"/>
                </a:lnTo>
                <a:lnTo>
                  <a:pt x="10183" y="15137"/>
                </a:lnTo>
                <a:lnTo>
                  <a:pt x="9804" y="17810"/>
                </a:lnTo>
                <a:close/>
              </a:path>
            </a:pathLst>
          </a:custGeom>
          <a:solidFill>
            <a:srgbClr val="FF9900"/>
          </a:solidFill>
          <a:ln w="9525">
            <a:solidFill>
              <a:srgbClr val="000000"/>
            </a:solidFill>
            <a:miter lim="800000"/>
            <a:headEnd/>
            <a:tailEnd/>
          </a:ln>
        </p:spPr>
        <p:txBody>
          <a:bodyPr/>
          <a:lstStyle/>
          <a:p>
            <a:endParaRPr lang="es-EC"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heckerboard(across)">
                                      <p:cBhvr>
                                        <p:cTn id="32" dur="500"/>
                                        <p:tgtEl>
                                          <p:spTgt spid="3">
                                            <p:txEl>
                                              <p:pRg st="6" end="6"/>
                                            </p:txEl>
                                          </p:spTgt>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checkerboard(across)">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2843808" y="42846"/>
            <a:ext cx="2880320" cy="6858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r>
              <a:rPr lang="es-E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LEGAL</a:t>
            </a:r>
            <a:endPar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1 Título"/>
          <p:cNvSpPr>
            <a:spLocks noGrp="1"/>
          </p:cNvSpPr>
          <p:nvPr>
            <p:ph type="title"/>
          </p:nvPr>
        </p:nvSpPr>
        <p:spPr>
          <a:xfrm>
            <a:off x="0" y="274638"/>
            <a:ext cx="9144000" cy="6583362"/>
          </a:xfrm>
        </p:spPr>
        <p:txBody>
          <a:bodyPr>
            <a:noAutofit/>
          </a:bodyPr>
          <a:lstStyle/>
          <a:p>
            <a:pPr marL="342900" indent="-342900">
              <a:buFont typeface="Arial" pitchFamily="34" charset="0"/>
              <a:buChar char="•"/>
            </a:pPr>
            <a:r>
              <a:rPr lang="es-ES" sz="2000" dirty="0" smtClean="0">
                <a:solidFill>
                  <a:schemeClr val="bg1"/>
                </a:solidFill>
              </a:rPr>
              <a:t>Definición </a:t>
            </a:r>
            <a:r>
              <a:rPr lang="es-ES" sz="2000" dirty="0">
                <a:solidFill>
                  <a:schemeClr val="bg1"/>
                </a:solidFill>
              </a:rPr>
              <a:t>del modelo de gestión y de calidad.</a:t>
            </a:r>
            <a:br>
              <a:rPr lang="es-ES" sz="2000" dirty="0">
                <a:solidFill>
                  <a:schemeClr val="bg1"/>
                </a:solidFill>
              </a:rPr>
            </a:br>
            <a:r>
              <a:rPr lang="es-ES" sz="2000" dirty="0">
                <a:solidFill>
                  <a:schemeClr val="bg1"/>
                </a:solidFill>
              </a:rPr>
              <a:t>Definición de todas las operaciones: manejo interno, almacenamiento temporal, recolección, transporte y disposición.</a:t>
            </a:r>
            <a:br>
              <a:rPr lang="es-ES" sz="2000" dirty="0">
                <a:solidFill>
                  <a:schemeClr val="bg1"/>
                </a:solidFill>
              </a:rPr>
            </a:br>
            <a:r>
              <a:rPr lang="es-ES" sz="2000" dirty="0">
                <a:solidFill>
                  <a:schemeClr val="bg1"/>
                </a:solidFill>
              </a:rPr>
              <a:t>Tipología de los residuos y sus categorías.</a:t>
            </a:r>
            <a:br>
              <a:rPr lang="es-ES" sz="2000" dirty="0">
                <a:solidFill>
                  <a:schemeClr val="bg1"/>
                </a:solidFill>
              </a:rPr>
            </a:br>
            <a:r>
              <a:rPr lang="es-ES" sz="2000" dirty="0">
                <a:solidFill>
                  <a:schemeClr val="bg1"/>
                </a:solidFill>
              </a:rPr>
              <a:t>Normas de funcionamiento y prestación de servicios.</a:t>
            </a:r>
            <a:br>
              <a:rPr lang="es-ES" sz="2000" dirty="0">
                <a:solidFill>
                  <a:schemeClr val="bg1"/>
                </a:solidFill>
              </a:rPr>
            </a:br>
            <a:r>
              <a:rPr lang="es-ES" sz="2000" dirty="0">
                <a:solidFill>
                  <a:schemeClr val="bg1"/>
                </a:solidFill>
              </a:rPr>
              <a:t>Responsabilidades de los generadores.</a:t>
            </a:r>
            <a:br>
              <a:rPr lang="es-ES" sz="2000" dirty="0">
                <a:solidFill>
                  <a:schemeClr val="bg1"/>
                </a:solidFill>
              </a:rPr>
            </a:br>
            <a:r>
              <a:rPr lang="es-ES" sz="2000" dirty="0">
                <a:solidFill>
                  <a:schemeClr val="bg1"/>
                </a:solidFill>
              </a:rPr>
              <a:t>Permisos de funcionamiento (en convenio con el MSP)</a:t>
            </a:r>
            <a:br>
              <a:rPr lang="es-ES" sz="2000" dirty="0">
                <a:solidFill>
                  <a:schemeClr val="bg1"/>
                </a:solidFill>
              </a:rPr>
            </a:br>
            <a:r>
              <a:rPr lang="es-ES" sz="2000" dirty="0">
                <a:solidFill>
                  <a:schemeClr val="bg1"/>
                </a:solidFill>
              </a:rPr>
              <a:t>Prohibiciones.</a:t>
            </a:r>
            <a:br>
              <a:rPr lang="es-ES" sz="2000" dirty="0">
                <a:solidFill>
                  <a:schemeClr val="bg1"/>
                </a:solidFill>
              </a:rPr>
            </a:br>
            <a:r>
              <a:rPr lang="es-ES" sz="2000" dirty="0">
                <a:solidFill>
                  <a:schemeClr val="bg1"/>
                </a:solidFill>
              </a:rPr>
              <a:t>Obligaciones de los usuarios de los servicios.</a:t>
            </a:r>
            <a:br>
              <a:rPr lang="es-ES" sz="2000" dirty="0">
                <a:solidFill>
                  <a:schemeClr val="bg1"/>
                </a:solidFill>
              </a:rPr>
            </a:br>
            <a:r>
              <a:rPr lang="es-ES" sz="2000" dirty="0">
                <a:solidFill>
                  <a:schemeClr val="bg1"/>
                </a:solidFill>
              </a:rPr>
              <a:t>Contenedores de basura: conservación, limpieza, especificaciones y registros.</a:t>
            </a:r>
            <a:br>
              <a:rPr lang="es-ES" sz="2000" dirty="0">
                <a:solidFill>
                  <a:schemeClr val="bg1"/>
                </a:solidFill>
              </a:rPr>
            </a:br>
            <a:r>
              <a:rPr lang="es-ES" sz="2000" dirty="0">
                <a:solidFill>
                  <a:schemeClr val="bg1"/>
                </a:solidFill>
              </a:rPr>
              <a:t>Herramientas y recintos.</a:t>
            </a:r>
            <a:br>
              <a:rPr lang="es-ES" sz="2000" dirty="0">
                <a:solidFill>
                  <a:schemeClr val="bg1"/>
                </a:solidFill>
              </a:rPr>
            </a:br>
            <a:r>
              <a:rPr lang="es-ES" sz="2000" dirty="0">
                <a:solidFill>
                  <a:schemeClr val="bg1"/>
                </a:solidFill>
              </a:rPr>
              <a:t>Casos de emergencia.</a:t>
            </a:r>
            <a:br>
              <a:rPr lang="es-ES" sz="2000" dirty="0">
                <a:solidFill>
                  <a:schemeClr val="bg1"/>
                </a:solidFill>
              </a:rPr>
            </a:br>
            <a:r>
              <a:rPr lang="es-ES" sz="2000" dirty="0">
                <a:solidFill>
                  <a:schemeClr val="bg1"/>
                </a:solidFill>
              </a:rPr>
              <a:t>Tasas y prestación de servicios.</a:t>
            </a:r>
            <a:br>
              <a:rPr lang="es-ES" sz="2000" dirty="0">
                <a:solidFill>
                  <a:schemeClr val="bg1"/>
                </a:solidFill>
              </a:rPr>
            </a:br>
            <a:r>
              <a:rPr lang="es-ES" sz="2000" dirty="0">
                <a:solidFill>
                  <a:schemeClr val="bg1"/>
                </a:solidFill>
              </a:rPr>
              <a:t>Notificaciones y procedimientos sancionadores.</a:t>
            </a:r>
            <a:br>
              <a:rPr lang="es-ES" sz="2000" dirty="0">
                <a:solidFill>
                  <a:schemeClr val="bg1"/>
                </a:solidFill>
              </a:rPr>
            </a:br>
            <a:r>
              <a:rPr lang="es-ES" sz="2000" dirty="0">
                <a:solidFill>
                  <a:schemeClr val="bg1"/>
                </a:solidFill>
              </a:rPr>
              <a:t>Tipificación de infracciones.</a:t>
            </a:r>
            <a:br>
              <a:rPr lang="es-ES" sz="2000" dirty="0">
                <a:solidFill>
                  <a:schemeClr val="bg1"/>
                </a:solidFill>
              </a:rPr>
            </a:br>
            <a:r>
              <a:rPr lang="es-ES" sz="2000" dirty="0">
                <a:solidFill>
                  <a:schemeClr val="bg1"/>
                </a:solidFill>
              </a:rPr>
              <a:t>Procedimiento de expedientes.</a:t>
            </a:r>
            <a:br>
              <a:rPr lang="es-ES" sz="2000" dirty="0">
                <a:solidFill>
                  <a:schemeClr val="bg1"/>
                </a:solidFill>
              </a:rPr>
            </a:br>
            <a:r>
              <a:rPr lang="es-ES" sz="2000" dirty="0">
                <a:solidFill>
                  <a:schemeClr val="bg1"/>
                </a:solidFill>
              </a:rPr>
              <a:t>Sanciones.</a:t>
            </a:r>
            <a:br>
              <a:rPr lang="es-ES" sz="2000" dirty="0">
                <a:solidFill>
                  <a:schemeClr val="bg1"/>
                </a:solidFill>
              </a:rPr>
            </a:br>
            <a:r>
              <a:rPr lang="es-ES" sz="2000" dirty="0">
                <a:solidFill>
                  <a:schemeClr val="bg1"/>
                </a:solidFill>
              </a:rPr>
              <a:t>Medidas cautelares y reparadoras.</a:t>
            </a:r>
          </a:p>
        </p:txBody>
      </p:sp>
      <p:sp>
        <p:nvSpPr>
          <p:cNvPr id="8" name="AutoShape 40">
            <a:hlinkClick r:id="rId2" action="ppaction://hlinksldjump"/>
          </p:cNvPr>
          <p:cNvSpPr>
            <a:spLocks noChangeArrowheads="1"/>
          </p:cNvSpPr>
          <p:nvPr/>
        </p:nvSpPr>
        <p:spPr bwMode="auto">
          <a:xfrm rot="11147054" flipH="1">
            <a:off x="7999495" y="6201879"/>
            <a:ext cx="771019" cy="894622"/>
          </a:xfrm>
          <a:custGeom>
            <a:avLst/>
            <a:gdLst>
              <a:gd name="G0" fmla="+- 6428129 0 0"/>
              <a:gd name="G1" fmla="+- 310241 0 0"/>
              <a:gd name="G2" fmla="+- 6428129 0 310241"/>
              <a:gd name="G3" fmla="+- 10800 0 0"/>
              <a:gd name="G4" fmla="+- 0 0 6428129"/>
              <a:gd name="T0" fmla="*/ 360 256 1"/>
              <a:gd name="T1" fmla="*/ 0 256 1"/>
              <a:gd name="G5" fmla="+- G2 T0 T1"/>
              <a:gd name="G6" fmla="?: G2 G2 G5"/>
              <a:gd name="G7" fmla="+- 0 0 G6"/>
              <a:gd name="G8" fmla="+- 7081 0 0"/>
              <a:gd name="G9" fmla="+- 0 0 310241"/>
              <a:gd name="G10" fmla="+- 7081 0 2700"/>
              <a:gd name="G11" fmla="cos G10 6428129"/>
              <a:gd name="G12" fmla="sin G10 6428129"/>
              <a:gd name="G13" fmla="cos 13500 6428129"/>
              <a:gd name="G14" fmla="sin 13500 6428129"/>
              <a:gd name="G15" fmla="+- G11 10800 0"/>
              <a:gd name="G16" fmla="+- G12 10800 0"/>
              <a:gd name="G17" fmla="+- G13 10800 0"/>
              <a:gd name="G18" fmla="+- G14 10800 0"/>
              <a:gd name="G19" fmla="*/ 7081 1 2"/>
              <a:gd name="G20" fmla="+- G19 5400 0"/>
              <a:gd name="G21" fmla="cos G20 6428129"/>
              <a:gd name="G22" fmla="sin G20 6428129"/>
              <a:gd name="G23" fmla="+- G21 10800 0"/>
              <a:gd name="G24" fmla="+- G12 G23 G22"/>
              <a:gd name="G25" fmla="+- G22 G23 G11"/>
              <a:gd name="G26" fmla="cos 10800 6428129"/>
              <a:gd name="G27" fmla="sin 10800 6428129"/>
              <a:gd name="G28" fmla="cos 7081 6428129"/>
              <a:gd name="G29" fmla="sin 7081 6428129"/>
              <a:gd name="G30" fmla="+- G26 10800 0"/>
              <a:gd name="G31" fmla="+- G27 10800 0"/>
              <a:gd name="G32" fmla="+- G28 10800 0"/>
              <a:gd name="G33" fmla="+- G29 10800 0"/>
              <a:gd name="G34" fmla="+- G19 5400 0"/>
              <a:gd name="G35" fmla="cos G34 310241"/>
              <a:gd name="G36" fmla="sin G34 310241"/>
              <a:gd name="G37" fmla="+/ 310241 6428129 2"/>
              <a:gd name="T2" fmla="*/ 180 256 1"/>
              <a:gd name="T3" fmla="*/ 0 256 1"/>
              <a:gd name="G38" fmla="+- G37 T2 T3"/>
              <a:gd name="G39" fmla="?: G2 G37 G38"/>
              <a:gd name="G40" fmla="cos 10800 G39"/>
              <a:gd name="G41" fmla="sin 10800 G39"/>
              <a:gd name="G42" fmla="cos 7081 G39"/>
              <a:gd name="G43" fmla="sin 7081 G39"/>
              <a:gd name="G44" fmla="+- G40 10800 0"/>
              <a:gd name="G45" fmla="+- G41 10800 0"/>
              <a:gd name="G46" fmla="+- G42 10800 0"/>
              <a:gd name="G47" fmla="+- G43 10800 0"/>
              <a:gd name="G48" fmla="+- G35 10800 0"/>
              <a:gd name="G49" fmla="+- G36 10800 0"/>
              <a:gd name="T4" fmla="*/ 17536 w 21600"/>
              <a:gd name="T5" fmla="*/ 19241 h 21600"/>
              <a:gd name="T6" fmla="*/ 19710 w 21600"/>
              <a:gd name="T7" fmla="*/ 11537 h 21600"/>
              <a:gd name="T8" fmla="*/ 15216 w 21600"/>
              <a:gd name="T9" fmla="*/ 16334 h 21600"/>
              <a:gd name="T10" fmla="*/ 8901 w 21600"/>
              <a:gd name="T11" fmla="*/ 24165 h 21600"/>
              <a:gd name="T12" fmla="*/ 5027 w 21600"/>
              <a:gd name="T13" fmla="*/ 19011 h 21600"/>
              <a:gd name="T14" fmla="*/ 10183 w 21600"/>
              <a:gd name="T15" fmla="*/ 1513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9804" y="17810"/>
                </a:moveTo>
                <a:cubicBezTo>
                  <a:pt x="10133" y="17857"/>
                  <a:pt x="10466" y="17880"/>
                  <a:pt x="10800" y="17880"/>
                </a:cubicBezTo>
                <a:cubicBezTo>
                  <a:pt x="14484" y="17880"/>
                  <a:pt x="17552" y="15055"/>
                  <a:pt x="17856" y="11384"/>
                </a:cubicBezTo>
                <a:lnTo>
                  <a:pt x="21563" y="11691"/>
                </a:lnTo>
                <a:cubicBezTo>
                  <a:pt x="21099" y="17291"/>
                  <a:pt x="16419" y="21599"/>
                  <a:pt x="10800" y="21599"/>
                </a:cubicBezTo>
                <a:cubicBezTo>
                  <a:pt x="10291" y="21599"/>
                  <a:pt x="9784" y="21564"/>
                  <a:pt x="9280" y="21492"/>
                </a:cubicBezTo>
                <a:lnTo>
                  <a:pt x="8901" y="24165"/>
                </a:lnTo>
                <a:lnTo>
                  <a:pt x="5027" y="19011"/>
                </a:lnTo>
                <a:lnTo>
                  <a:pt x="10183" y="15137"/>
                </a:lnTo>
                <a:lnTo>
                  <a:pt x="9804" y="17810"/>
                </a:lnTo>
                <a:close/>
              </a:path>
            </a:pathLst>
          </a:custGeom>
          <a:solidFill>
            <a:srgbClr val="FF9900"/>
          </a:solidFill>
          <a:ln w="9525">
            <a:solidFill>
              <a:srgbClr val="000000"/>
            </a:solidFill>
            <a:miter lim="800000"/>
            <a:headEnd/>
            <a:tailEnd/>
          </a:ln>
        </p:spPr>
        <p:txBody>
          <a:bodyPr/>
          <a:lstStyle/>
          <a:p>
            <a:endParaRPr lang="es-EC" dirty="0"/>
          </a:p>
        </p:txBody>
      </p:sp>
    </p:spTree>
    <p:extLst>
      <p:ext uri="{BB962C8B-B14F-4D97-AF65-F5344CB8AC3E}">
        <p14:creationId xmlns:p14="http://schemas.microsoft.com/office/powerpoint/2010/main" val="3764878004"/>
      </p:ext>
    </p:extLst>
  </p:cSld>
  <p:clrMapOvr>
    <a:masterClrMapping/>
  </p:clrMapOvr>
  <p:transition>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Oval 9"/>
          <p:cNvSpPr>
            <a:spLocks noChangeArrowheads="1"/>
          </p:cNvSpPr>
          <p:nvPr/>
        </p:nvSpPr>
        <p:spPr bwMode="auto">
          <a:xfrm>
            <a:off x="3563938" y="2888456"/>
            <a:ext cx="2087562" cy="1547019"/>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s-ES" b="1" dirty="0" smtClean="0">
                <a:solidFill>
                  <a:srgbClr val="FF0000"/>
                </a:solidFill>
              </a:rPr>
              <a:t>CONCLUSIONES</a:t>
            </a:r>
            <a:endParaRPr lang="es-ES" sz="1800" b="1" dirty="0">
              <a:solidFill>
                <a:srgbClr val="FF0000"/>
              </a:solidFill>
            </a:endParaRPr>
          </a:p>
        </p:txBody>
      </p:sp>
      <p:sp>
        <p:nvSpPr>
          <p:cNvPr id="8202" name="Text Box 10"/>
          <p:cNvSpPr txBox="1">
            <a:spLocks noChangeArrowheads="1"/>
          </p:cNvSpPr>
          <p:nvPr/>
        </p:nvSpPr>
        <p:spPr bwMode="auto">
          <a:xfrm>
            <a:off x="2643174" y="714356"/>
            <a:ext cx="4248150" cy="1200329"/>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algn="ctr" eaLnBrk="1" hangingPunct="1"/>
            <a:r>
              <a:rPr lang="es-ES" sz="2400" b="1" dirty="0" smtClean="0">
                <a:solidFill>
                  <a:srgbClr val="00B050"/>
                </a:solidFill>
              </a:rPr>
              <a:t>FACILIDADES EN LA GESTIÓN POR EL NÚMERO DE USUARIOS</a:t>
            </a:r>
            <a:endParaRPr lang="es-ES" sz="2800" dirty="0">
              <a:solidFill>
                <a:srgbClr val="00B050"/>
              </a:solidFill>
            </a:endParaRPr>
          </a:p>
        </p:txBody>
      </p:sp>
      <p:sp>
        <p:nvSpPr>
          <p:cNvPr id="8203" name="Text Box 11"/>
          <p:cNvSpPr txBox="1">
            <a:spLocks noChangeArrowheads="1"/>
          </p:cNvSpPr>
          <p:nvPr/>
        </p:nvSpPr>
        <p:spPr bwMode="auto">
          <a:xfrm>
            <a:off x="285721" y="2046555"/>
            <a:ext cx="3133568" cy="1477328"/>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s-EC" sz="1800" dirty="0">
                <a:solidFill>
                  <a:srgbClr val="00B050"/>
                </a:solidFill>
              </a:rPr>
              <a:t>El MGC indirectamente puede ser una herramienta para generar modelos de gestión en otras dependencias municipales</a:t>
            </a:r>
            <a:endParaRPr lang="es-ES" sz="1800" dirty="0">
              <a:solidFill>
                <a:srgbClr val="00B050"/>
              </a:solidFill>
            </a:endParaRPr>
          </a:p>
        </p:txBody>
      </p:sp>
      <p:sp>
        <p:nvSpPr>
          <p:cNvPr id="8204" name="Text Box 12"/>
          <p:cNvSpPr txBox="1">
            <a:spLocks noChangeArrowheads="1"/>
          </p:cNvSpPr>
          <p:nvPr/>
        </p:nvSpPr>
        <p:spPr bwMode="auto">
          <a:xfrm>
            <a:off x="1" y="3646488"/>
            <a:ext cx="3492500" cy="1477328"/>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s-EC" sz="1800" dirty="0" smtClean="0">
                <a:solidFill>
                  <a:srgbClr val="00B050"/>
                </a:solidFill>
              </a:rPr>
              <a:t>El manejo de pilas </a:t>
            </a:r>
            <a:r>
              <a:rPr lang="es-EC" sz="1800" dirty="0">
                <a:solidFill>
                  <a:srgbClr val="00B050"/>
                </a:solidFill>
              </a:rPr>
              <a:t>y baterías se debe fortalecer en el marco de lo que se ha venido desarrollando y ha dado buenos resultados</a:t>
            </a:r>
            <a:endParaRPr lang="es-ES" sz="1800" dirty="0">
              <a:solidFill>
                <a:srgbClr val="00B050"/>
              </a:solidFill>
            </a:endParaRPr>
          </a:p>
        </p:txBody>
      </p:sp>
      <p:sp>
        <p:nvSpPr>
          <p:cNvPr id="8205" name="Text Box 13"/>
          <p:cNvSpPr txBox="1">
            <a:spLocks noChangeArrowheads="1"/>
          </p:cNvSpPr>
          <p:nvPr/>
        </p:nvSpPr>
        <p:spPr bwMode="auto">
          <a:xfrm>
            <a:off x="684213" y="5229225"/>
            <a:ext cx="4321175" cy="156966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s-EC" sz="2400" dirty="0" smtClean="0">
                <a:solidFill>
                  <a:srgbClr val="00B050"/>
                </a:solidFill>
              </a:rPr>
              <a:t>Para un correcto </a:t>
            </a:r>
            <a:r>
              <a:rPr lang="es-EC" sz="2400" dirty="0">
                <a:solidFill>
                  <a:srgbClr val="00B050"/>
                </a:solidFill>
              </a:rPr>
              <a:t>manejo ambiental y de seguridad integral se debe desarrollar un sistema de auditorías </a:t>
            </a:r>
            <a:endParaRPr lang="es-ES" sz="2400" dirty="0">
              <a:solidFill>
                <a:srgbClr val="00B050"/>
              </a:solidFill>
            </a:endParaRPr>
          </a:p>
        </p:txBody>
      </p:sp>
      <p:sp>
        <p:nvSpPr>
          <p:cNvPr id="8206" name="Text Box 14"/>
          <p:cNvSpPr txBox="1">
            <a:spLocks noChangeArrowheads="1"/>
          </p:cNvSpPr>
          <p:nvPr/>
        </p:nvSpPr>
        <p:spPr bwMode="auto">
          <a:xfrm>
            <a:off x="5715008" y="2000240"/>
            <a:ext cx="2879725" cy="156966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s-ES" sz="2400" dirty="0" smtClean="0">
                <a:solidFill>
                  <a:srgbClr val="00B050"/>
                </a:solidFill>
              </a:rPr>
              <a:t>Fortaleza </a:t>
            </a:r>
            <a:r>
              <a:rPr lang="es-ES" sz="2400" dirty="0">
                <a:solidFill>
                  <a:srgbClr val="00B050"/>
                </a:solidFill>
              </a:rPr>
              <a:t>de la EMMAICJ – EP constituye la experiencia</a:t>
            </a:r>
            <a:endParaRPr lang="es-ES" sz="2000" dirty="0">
              <a:solidFill>
                <a:srgbClr val="00B050"/>
              </a:solidFill>
            </a:endParaRPr>
          </a:p>
        </p:txBody>
      </p:sp>
      <p:sp>
        <p:nvSpPr>
          <p:cNvPr id="8207" name="Text Box 15"/>
          <p:cNvSpPr txBox="1">
            <a:spLocks noChangeArrowheads="1"/>
          </p:cNvSpPr>
          <p:nvPr/>
        </p:nvSpPr>
        <p:spPr bwMode="auto">
          <a:xfrm>
            <a:off x="5724525" y="3716338"/>
            <a:ext cx="2951163" cy="1200329"/>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s-ES" sz="1800" dirty="0" smtClean="0">
                <a:solidFill>
                  <a:srgbClr val="00B050"/>
                </a:solidFill>
              </a:rPr>
              <a:t>Involucrar a la participación social como un eje de sostenibilidad del modelo de gestión </a:t>
            </a:r>
            <a:endParaRPr lang="es-ES" sz="1800" dirty="0">
              <a:solidFill>
                <a:srgbClr val="00B050"/>
              </a:solidFill>
            </a:endParaRPr>
          </a:p>
        </p:txBody>
      </p:sp>
      <p:sp>
        <p:nvSpPr>
          <p:cNvPr id="8208" name="Text Box 16"/>
          <p:cNvSpPr txBox="1">
            <a:spLocks noChangeArrowheads="1"/>
          </p:cNvSpPr>
          <p:nvPr/>
        </p:nvSpPr>
        <p:spPr bwMode="auto">
          <a:xfrm>
            <a:off x="5219700" y="5230813"/>
            <a:ext cx="3455988" cy="1200329"/>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s-ES" sz="1800" b="1" dirty="0" smtClean="0">
                <a:solidFill>
                  <a:srgbClr val="00B050"/>
                </a:solidFill>
              </a:rPr>
              <a:t>Los generadores </a:t>
            </a:r>
            <a:r>
              <a:rPr lang="es-ES" sz="1800" b="1" dirty="0" smtClean="0">
                <a:solidFill>
                  <a:srgbClr val="00B050"/>
                </a:solidFill>
              </a:rPr>
              <a:t>están </a:t>
            </a:r>
            <a:r>
              <a:rPr lang="es-ES" sz="1800" b="1" dirty="0" smtClean="0">
                <a:solidFill>
                  <a:srgbClr val="00B050"/>
                </a:solidFill>
              </a:rPr>
              <a:t>dispuestos a colaborar.  Mientras no existan multas y sanciones.</a:t>
            </a:r>
            <a:endParaRPr lang="es-ES" sz="1800" dirty="0">
              <a:solidFill>
                <a:srgbClr val="00B050"/>
              </a:solidFill>
            </a:endParaRPr>
          </a:p>
        </p:txBody>
      </p:sp>
      <p:sp>
        <p:nvSpPr>
          <p:cNvPr id="8209" name="Line 17"/>
          <p:cNvSpPr>
            <a:spLocks noChangeShapeType="1"/>
          </p:cNvSpPr>
          <p:nvPr/>
        </p:nvSpPr>
        <p:spPr bwMode="auto">
          <a:xfrm>
            <a:off x="4572000" y="1907148"/>
            <a:ext cx="0" cy="647700"/>
          </a:xfrm>
          <a:prstGeom prst="line">
            <a:avLst/>
          </a:prstGeom>
          <a:noFill/>
          <a:ln w="476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dirty="0"/>
          </a:p>
        </p:txBody>
      </p:sp>
      <p:sp>
        <p:nvSpPr>
          <p:cNvPr id="8210" name="Line 18"/>
          <p:cNvSpPr>
            <a:spLocks noChangeShapeType="1"/>
          </p:cNvSpPr>
          <p:nvPr/>
        </p:nvSpPr>
        <p:spPr bwMode="auto">
          <a:xfrm>
            <a:off x="3492500" y="2708275"/>
            <a:ext cx="431800" cy="360363"/>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dirty="0"/>
          </a:p>
        </p:txBody>
      </p:sp>
      <p:sp>
        <p:nvSpPr>
          <p:cNvPr id="8211" name="Line 19"/>
          <p:cNvSpPr>
            <a:spLocks noChangeShapeType="1"/>
          </p:cNvSpPr>
          <p:nvPr/>
        </p:nvSpPr>
        <p:spPr bwMode="auto">
          <a:xfrm flipV="1">
            <a:off x="3563938" y="4076700"/>
            <a:ext cx="360362" cy="21590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dirty="0"/>
          </a:p>
        </p:txBody>
      </p:sp>
      <p:sp>
        <p:nvSpPr>
          <p:cNvPr id="8212" name="Line 20"/>
          <p:cNvSpPr>
            <a:spLocks noChangeShapeType="1"/>
          </p:cNvSpPr>
          <p:nvPr/>
        </p:nvSpPr>
        <p:spPr bwMode="auto">
          <a:xfrm flipH="1">
            <a:off x="5219700" y="2852738"/>
            <a:ext cx="504825" cy="144462"/>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dirty="0"/>
          </a:p>
        </p:txBody>
      </p:sp>
      <p:sp>
        <p:nvSpPr>
          <p:cNvPr id="8213" name="Line 21"/>
          <p:cNvSpPr>
            <a:spLocks noChangeShapeType="1"/>
          </p:cNvSpPr>
          <p:nvPr/>
        </p:nvSpPr>
        <p:spPr bwMode="auto">
          <a:xfrm flipH="1" flipV="1">
            <a:off x="5076825" y="4437063"/>
            <a:ext cx="358775" cy="720725"/>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dirty="0"/>
          </a:p>
        </p:txBody>
      </p:sp>
      <p:sp>
        <p:nvSpPr>
          <p:cNvPr id="8214" name="Line 22"/>
          <p:cNvSpPr>
            <a:spLocks noChangeShapeType="1"/>
          </p:cNvSpPr>
          <p:nvPr/>
        </p:nvSpPr>
        <p:spPr bwMode="auto">
          <a:xfrm flipH="1" flipV="1">
            <a:off x="5364163" y="4076700"/>
            <a:ext cx="287337" cy="21590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dirty="0"/>
          </a:p>
        </p:txBody>
      </p:sp>
      <p:sp>
        <p:nvSpPr>
          <p:cNvPr id="8215" name="Line 23"/>
          <p:cNvSpPr>
            <a:spLocks noChangeShapeType="1"/>
          </p:cNvSpPr>
          <p:nvPr/>
        </p:nvSpPr>
        <p:spPr bwMode="auto">
          <a:xfrm flipV="1">
            <a:off x="3708400" y="4508500"/>
            <a:ext cx="503238" cy="576263"/>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dirty="0"/>
          </a:p>
        </p:txBody>
      </p:sp>
    </p:spTree>
    <p:extLst>
      <p:ext uri="{BB962C8B-B14F-4D97-AF65-F5344CB8AC3E}">
        <p14:creationId xmlns:p14="http://schemas.microsoft.com/office/powerpoint/2010/main" val="2758478777"/>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201"/>
                                        </p:tgtEl>
                                        <p:attrNameLst>
                                          <p:attrName>style.visibility</p:attrName>
                                        </p:attrNameLst>
                                      </p:cBhvr>
                                      <p:to>
                                        <p:strVal val="visible"/>
                                      </p:to>
                                    </p:set>
                                    <p:anim calcmode="lin" valueType="num">
                                      <p:cBhvr>
                                        <p:cTn id="7" dur="500" fill="hold"/>
                                        <p:tgtEl>
                                          <p:spTgt spid="8201"/>
                                        </p:tgtEl>
                                        <p:attrNameLst>
                                          <p:attrName>ppt_w</p:attrName>
                                        </p:attrNameLst>
                                      </p:cBhvr>
                                      <p:tavLst>
                                        <p:tav tm="0">
                                          <p:val>
                                            <p:fltVal val="0"/>
                                          </p:val>
                                        </p:tav>
                                        <p:tav tm="100000">
                                          <p:val>
                                            <p:strVal val="#ppt_w"/>
                                          </p:val>
                                        </p:tav>
                                      </p:tavLst>
                                    </p:anim>
                                    <p:anim calcmode="lin" valueType="num">
                                      <p:cBhvr>
                                        <p:cTn id="8" dur="500" fill="hold"/>
                                        <p:tgtEl>
                                          <p:spTgt spid="8201"/>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8209"/>
                                        </p:tgtEl>
                                        <p:attrNameLst>
                                          <p:attrName>style.visibility</p:attrName>
                                        </p:attrNameLst>
                                      </p:cBhvr>
                                      <p:to>
                                        <p:strVal val="visible"/>
                                      </p:to>
                                    </p:set>
                                    <p:anim calcmode="lin" valueType="num">
                                      <p:cBhvr>
                                        <p:cTn id="11" dur="500" fill="hold"/>
                                        <p:tgtEl>
                                          <p:spTgt spid="8209"/>
                                        </p:tgtEl>
                                        <p:attrNameLst>
                                          <p:attrName>ppt_w</p:attrName>
                                        </p:attrNameLst>
                                      </p:cBhvr>
                                      <p:tavLst>
                                        <p:tav tm="0">
                                          <p:val>
                                            <p:fltVal val="0"/>
                                          </p:val>
                                        </p:tav>
                                        <p:tav tm="100000">
                                          <p:val>
                                            <p:strVal val="#ppt_w"/>
                                          </p:val>
                                        </p:tav>
                                      </p:tavLst>
                                    </p:anim>
                                    <p:anim calcmode="lin" valueType="num">
                                      <p:cBhvr>
                                        <p:cTn id="12" dur="500" fill="hold"/>
                                        <p:tgtEl>
                                          <p:spTgt spid="8209"/>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8210"/>
                                        </p:tgtEl>
                                        <p:attrNameLst>
                                          <p:attrName>style.visibility</p:attrName>
                                        </p:attrNameLst>
                                      </p:cBhvr>
                                      <p:to>
                                        <p:strVal val="visible"/>
                                      </p:to>
                                    </p:set>
                                    <p:anim calcmode="lin" valueType="num">
                                      <p:cBhvr>
                                        <p:cTn id="15" dur="500" fill="hold"/>
                                        <p:tgtEl>
                                          <p:spTgt spid="8210"/>
                                        </p:tgtEl>
                                        <p:attrNameLst>
                                          <p:attrName>ppt_w</p:attrName>
                                        </p:attrNameLst>
                                      </p:cBhvr>
                                      <p:tavLst>
                                        <p:tav tm="0">
                                          <p:val>
                                            <p:fltVal val="0"/>
                                          </p:val>
                                        </p:tav>
                                        <p:tav tm="100000">
                                          <p:val>
                                            <p:strVal val="#ppt_w"/>
                                          </p:val>
                                        </p:tav>
                                      </p:tavLst>
                                    </p:anim>
                                    <p:anim calcmode="lin" valueType="num">
                                      <p:cBhvr>
                                        <p:cTn id="16" dur="500" fill="hold"/>
                                        <p:tgtEl>
                                          <p:spTgt spid="8210"/>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8211"/>
                                        </p:tgtEl>
                                        <p:attrNameLst>
                                          <p:attrName>style.visibility</p:attrName>
                                        </p:attrNameLst>
                                      </p:cBhvr>
                                      <p:to>
                                        <p:strVal val="visible"/>
                                      </p:to>
                                    </p:set>
                                    <p:anim calcmode="lin" valueType="num">
                                      <p:cBhvr>
                                        <p:cTn id="19" dur="500" fill="hold"/>
                                        <p:tgtEl>
                                          <p:spTgt spid="8211"/>
                                        </p:tgtEl>
                                        <p:attrNameLst>
                                          <p:attrName>ppt_w</p:attrName>
                                        </p:attrNameLst>
                                      </p:cBhvr>
                                      <p:tavLst>
                                        <p:tav tm="0">
                                          <p:val>
                                            <p:fltVal val="0"/>
                                          </p:val>
                                        </p:tav>
                                        <p:tav tm="100000">
                                          <p:val>
                                            <p:strVal val="#ppt_w"/>
                                          </p:val>
                                        </p:tav>
                                      </p:tavLst>
                                    </p:anim>
                                    <p:anim calcmode="lin" valueType="num">
                                      <p:cBhvr>
                                        <p:cTn id="20" dur="500" fill="hold"/>
                                        <p:tgtEl>
                                          <p:spTgt spid="8211"/>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8215"/>
                                        </p:tgtEl>
                                        <p:attrNameLst>
                                          <p:attrName>style.visibility</p:attrName>
                                        </p:attrNameLst>
                                      </p:cBhvr>
                                      <p:to>
                                        <p:strVal val="visible"/>
                                      </p:to>
                                    </p:set>
                                    <p:anim calcmode="lin" valueType="num">
                                      <p:cBhvr>
                                        <p:cTn id="23" dur="500" fill="hold"/>
                                        <p:tgtEl>
                                          <p:spTgt spid="8215"/>
                                        </p:tgtEl>
                                        <p:attrNameLst>
                                          <p:attrName>ppt_w</p:attrName>
                                        </p:attrNameLst>
                                      </p:cBhvr>
                                      <p:tavLst>
                                        <p:tav tm="0">
                                          <p:val>
                                            <p:fltVal val="0"/>
                                          </p:val>
                                        </p:tav>
                                        <p:tav tm="100000">
                                          <p:val>
                                            <p:strVal val="#ppt_w"/>
                                          </p:val>
                                        </p:tav>
                                      </p:tavLst>
                                    </p:anim>
                                    <p:anim calcmode="lin" valueType="num">
                                      <p:cBhvr>
                                        <p:cTn id="24" dur="500" fill="hold"/>
                                        <p:tgtEl>
                                          <p:spTgt spid="8215"/>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8213"/>
                                        </p:tgtEl>
                                        <p:attrNameLst>
                                          <p:attrName>style.visibility</p:attrName>
                                        </p:attrNameLst>
                                      </p:cBhvr>
                                      <p:to>
                                        <p:strVal val="visible"/>
                                      </p:to>
                                    </p:set>
                                    <p:anim calcmode="lin" valueType="num">
                                      <p:cBhvr>
                                        <p:cTn id="27" dur="500" fill="hold"/>
                                        <p:tgtEl>
                                          <p:spTgt spid="8213"/>
                                        </p:tgtEl>
                                        <p:attrNameLst>
                                          <p:attrName>ppt_w</p:attrName>
                                        </p:attrNameLst>
                                      </p:cBhvr>
                                      <p:tavLst>
                                        <p:tav tm="0">
                                          <p:val>
                                            <p:fltVal val="0"/>
                                          </p:val>
                                        </p:tav>
                                        <p:tav tm="100000">
                                          <p:val>
                                            <p:strVal val="#ppt_w"/>
                                          </p:val>
                                        </p:tav>
                                      </p:tavLst>
                                    </p:anim>
                                    <p:anim calcmode="lin" valueType="num">
                                      <p:cBhvr>
                                        <p:cTn id="28" dur="500" fill="hold"/>
                                        <p:tgtEl>
                                          <p:spTgt spid="8213"/>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8214"/>
                                        </p:tgtEl>
                                        <p:attrNameLst>
                                          <p:attrName>style.visibility</p:attrName>
                                        </p:attrNameLst>
                                      </p:cBhvr>
                                      <p:to>
                                        <p:strVal val="visible"/>
                                      </p:to>
                                    </p:set>
                                    <p:anim calcmode="lin" valueType="num">
                                      <p:cBhvr>
                                        <p:cTn id="31" dur="500" fill="hold"/>
                                        <p:tgtEl>
                                          <p:spTgt spid="8214"/>
                                        </p:tgtEl>
                                        <p:attrNameLst>
                                          <p:attrName>ppt_w</p:attrName>
                                        </p:attrNameLst>
                                      </p:cBhvr>
                                      <p:tavLst>
                                        <p:tav tm="0">
                                          <p:val>
                                            <p:fltVal val="0"/>
                                          </p:val>
                                        </p:tav>
                                        <p:tav tm="100000">
                                          <p:val>
                                            <p:strVal val="#ppt_w"/>
                                          </p:val>
                                        </p:tav>
                                      </p:tavLst>
                                    </p:anim>
                                    <p:anim calcmode="lin" valueType="num">
                                      <p:cBhvr>
                                        <p:cTn id="32" dur="500" fill="hold"/>
                                        <p:tgtEl>
                                          <p:spTgt spid="8214"/>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8212"/>
                                        </p:tgtEl>
                                        <p:attrNameLst>
                                          <p:attrName>style.visibility</p:attrName>
                                        </p:attrNameLst>
                                      </p:cBhvr>
                                      <p:to>
                                        <p:strVal val="visible"/>
                                      </p:to>
                                    </p:set>
                                    <p:anim calcmode="lin" valueType="num">
                                      <p:cBhvr>
                                        <p:cTn id="35" dur="500" fill="hold"/>
                                        <p:tgtEl>
                                          <p:spTgt spid="8212"/>
                                        </p:tgtEl>
                                        <p:attrNameLst>
                                          <p:attrName>ppt_w</p:attrName>
                                        </p:attrNameLst>
                                      </p:cBhvr>
                                      <p:tavLst>
                                        <p:tav tm="0">
                                          <p:val>
                                            <p:fltVal val="0"/>
                                          </p:val>
                                        </p:tav>
                                        <p:tav tm="100000">
                                          <p:val>
                                            <p:strVal val="#ppt_w"/>
                                          </p:val>
                                        </p:tav>
                                      </p:tavLst>
                                    </p:anim>
                                    <p:anim calcmode="lin" valueType="num">
                                      <p:cBhvr>
                                        <p:cTn id="36" dur="500" fill="hold"/>
                                        <p:tgtEl>
                                          <p:spTgt spid="8212"/>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8202"/>
                                        </p:tgtEl>
                                        <p:attrNameLst>
                                          <p:attrName>style.visibility</p:attrName>
                                        </p:attrNameLst>
                                      </p:cBhvr>
                                      <p:to>
                                        <p:strVal val="visible"/>
                                      </p:to>
                                    </p:set>
                                    <p:animEffect transition="in" filter="wipe(down)">
                                      <p:cBhvr>
                                        <p:cTn id="41" dur="580">
                                          <p:stCondLst>
                                            <p:cond delay="0"/>
                                          </p:stCondLst>
                                        </p:cTn>
                                        <p:tgtEl>
                                          <p:spTgt spid="8202"/>
                                        </p:tgtEl>
                                      </p:cBhvr>
                                    </p:animEffect>
                                    <p:anim calcmode="lin" valueType="num">
                                      <p:cBhvr>
                                        <p:cTn id="42" dur="1822" tmFilter="0,0; 0.14,0.36; 0.43,0.73; 0.71,0.91; 1.0,1.0">
                                          <p:stCondLst>
                                            <p:cond delay="0"/>
                                          </p:stCondLst>
                                        </p:cTn>
                                        <p:tgtEl>
                                          <p:spTgt spid="820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20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20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20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202"/>
                                        </p:tgtEl>
                                        <p:attrNameLst>
                                          <p:attrName>ppt_y</p:attrName>
                                        </p:attrNameLst>
                                      </p:cBhvr>
                                      <p:tavLst>
                                        <p:tav tm="0" fmla="#ppt_y-sin(pi*$)/81">
                                          <p:val>
                                            <p:fltVal val="0"/>
                                          </p:val>
                                        </p:tav>
                                        <p:tav tm="100000">
                                          <p:val>
                                            <p:fltVal val="1"/>
                                          </p:val>
                                        </p:tav>
                                      </p:tavLst>
                                    </p:anim>
                                    <p:animScale>
                                      <p:cBhvr>
                                        <p:cTn id="47" dur="26">
                                          <p:stCondLst>
                                            <p:cond delay="650"/>
                                          </p:stCondLst>
                                        </p:cTn>
                                        <p:tgtEl>
                                          <p:spTgt spid="8202"/>
                                        </p:tgtEl>
                                      </p:cBhvr>
                                      <p:to x="100000" y="60000"/>
                                    </p:animScale>
                                    <p:animScale>
                                      <p:cBhvr>
                                        <p:cTn id="48" dur="166" decel="50000">
                                          <p:stCondLst>
                                            <p:cond delay="676"/>
                                          </p:stCondLst>
                                        </p:cTn>
                                        <p:tgtEl>
                                          <p:spTgt spid="8202"/>
                                        </p:tgtEl>
                                      </p:cBhvr>
                                      <p:to x="100000" y="100000"/>
                                    </p:animScale>
                                    <p:animScale>
                                      <p:cBhvr>
                                        <p:cTn id="49" dur="26">
                                          <p:stCondLst>
                                            <p:cond delay="1312"/>
                                          </p:stCondLst>
                                        </p:cTn>
                                        <p:tgtEl>
                                          <p:spTgt spid="8202"/>
                                        </p:tgtEl>
                                      </p:cBhvr>
                                      <p:to x="100000" y="80000"/>
                                    </p:animScale>
                                    <p:animScale>
                                      <p:cBhvr>
                                        <p:cTn id="50" dur="166" decel="50000">
                                          <p:stCondLst>
                                            <p:cond delay="1338"/>
                                          </p:stCondLst>
                                        </p:cTn>
                                        <p:tgtEl>
                                          <p:spTgt spid="8202"/>
                                        </p:tgtEl>
                                      </p:cBhvr>
                                      <p:to x="100000" y="100000"/>
                                    </p:animScale>
                                    <p:animScale>
                                      <p:cBhvr>
                                        <p:cTn id="51" dur="26">
                                          <p:stCondLst>
                                            <p:cond delay="1642"/>
                                          </p:stCondLst>
                                        </p:cTn>
                                        <p:tgtEl>
                                          <p:spTgt spid="8202"/>
                                        </p:tgtEl>
                                      </p:cBhvr>
                                      <p:to x="100000" y="90000"/>
                                    </p:animScale>
                                    <p:animScale>
                                      <p:cBhvr>
                                        <p:cTn id="52" dur="166" decel="50000">
                                          <p:stCondLst>
                                            <p:cond delay="1668"/>
                                          </p:stCondLst>
                                        </p:cTn>
                                        <p:tgtEl>
                                          <p:spTgt spid="8202"/>
                                        </p:tgtEl>
                                      </p:cBhvr>
                                      <p:to x="100000" y="100000"/>
                                    </p:animScale>
                                    <p:animScale>
                                      <p:cBhvr>
                                        <p:cTn id="53" dur="26">
                                          <p:stCondLst>
                                            <p:cond delay="1808"/>
                                          </p:stCondLst>
                                        </p:cTn>
                                        <p:tgtEl>
                                          <p:spTgt spid="8202"/>
                                        </p:tgtEl>
                                      </p:cBhvr>
                                      <p:to x="100000" y="95000"/>
                                    </p:animScale>
                                    <p:animScale>
                                      <p:cBhvr>
                                        <p:cTn id="54" dur="166" decel="50000">
                                          <p:stCondLst>
                                            <p:cond delay="1834"/>
                                          </p:stCondLst>
                                        </p:cTn>
                                        <p:tgtEl>
                                          <p:spTgt spid="8202"/>
                                        </p:tgtEl>
                                      </p:cBhvr>
                                      <p:to x="100000" y="100000"/>
                                    </p:animScale>
                                  </p:childTnLst>
                                </p:cTn>
                              </p:par>
                            </p:childTnLst>
                          </p:cTn>
                        </p:par>
                      </p:childTnLst>
                    </p:cTn>
                  </p:par>
                  <p:par>
                    <p:cTn id="55" fill="hold" nodeType="clickPar">
                      <p:stCondLst>
                        <p:cond delay="indefinite"/>
                      </p:stCondLst>
                      <p:childTnLst>
                        <p:par>
                          <p:cTn id="56" fill="hold" nodeType="withGroup">
                            <p:stCondLst>
                              <p:cond delay="0"/>
                            </p:stCondLst>
                            <p:childTnLst>
                              <p:par>
                                <p:cTn id="57" presetID="34" presetClass="entr" presetSubtype="0" fill="hold" grpId="0" nodeType="clickEffect">
                                  <p:stCondLst>
                                    <p:cond delay="0"/>
                                  </p:stCondLst>
                                  <p:childTnLst>
                                    <p:set>
                                      <p:cBhvr>
                                        <p:cTn id="58" dur="1" fill="hold">
                                          <p:stCondLst>
                                            <p:cond delay="0"/>
                                          </p:stCondLst>
                                        </p:cTn>
                                        <p:tgtEl>
                                          <p:spTgt spid="8203"/>
                                        </p:tgtEl>
                                        <p:attrNameLst>
                                          <p:attrName>style.visibility</p:attrName>
                                        </p:attrNameLst>
                                      </p:cBhvr>
                                      <p:to>
                                        <p:strVal val="visible"/>
                                      </p:to>
                                    </p:set>
                                    <p:anim from="(-#ppt_w/2)" to="(#ppt_x)" calcmode="lin" valueType="num">
                                      <p:cBhvr>
                                        <p:cTn id="59" dur="600" fill="hold">
                                          <p:stCondLst>
                                            <p:cond delay="0"/>
                                          </p:stCondLst>
                                        </p:cTn>
                                        <p:tgtEl>
                                          <p:spTgt spid="8203"/>
                                        </p:tgtEl>
                                        <p:attrNameLst>
                                          <p:attrName>ppt_x</p:attrName>
                                        </p:attrNameLst>
                                      </p:cBhvr>
                                    </p:anim>
                                    <p:anim from="0" to="-1.0" calcmode="lin" valueType="num">
                                      <p:cBhvr>
                                        <p:cTn id="60" dur="200" decel="50000" autoRev="1" fill="hold">
                                          <p:stCondLst>
                                            <p:cond delay="600"/>
                                          </p:stCondLst>
                                        </p:cTn>
                                        <p:tgtEl>
                                          <p:spTgt spid="8203"/>
                                        </p:tgtEl>
                                        <p:attrNameLst>
                                          <p:attrName>xshear</p:attrName>
                                        </p:attrNameLst>
                                      </p:cBhvr>
                                    </p:anim>
                                    <p:animScale>
                                      <p:cBhvr>
                                        <p:cTn id="61" dur="200" decel="100000" autoRev="1" fill="hold">
                                          <p:stCondLst>
                                            <p:cond delay="600"/>
                                          </p:stCondLst>
                                        </p:cTn>
                                        <p:tgtEl>
                                          <p:spTgt spid="8203"/>
                                        </p:tgtEl>
                                      </p:cBhvr>
                                      <p:from x="100000" y="100000"/>
                                      <p:to x="80000" y="100000"/>
                                    </p:animScale>
                                    <p:anim by="(#ppt_h/3+#ppt_w*0.1)" calcmode="lin" valueType="num">
                                      <p:cBhvr additive="sum">
                                        <p:cTn id="62" dur="200" decel="100000" autoRev="1" fill="hold">
                                          <p:stCondLst>
                                            <p:cond delay="600"/>
                                          </p:stCondLst>
                                        </p:cTn>
                                        <p:tgtEl>
                                          <p:spTgt spid="8203"/>
                                        </p:tgtEl>
                                        <p:attrNameLst>
                                          <p:attrName>ppt_x</p:attrName>
                                        </p:attrNameLst>
                                      </p:cBhvr>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8204"/>
                                        </p:tgtEl>
                                        <p:attrNameLst>
                                          <p:attrName>style.visibility</p:attrName>
                                        </p:attrNameLst>
                                      </p:cBhvr>
                                      <p:to>
                                        <p:strVal val="visible"/>
                                      </p:to>
                                    </p:set>
                                    <p:anim calcmode="lin" valueType="num">
                                      <p:cBhvr>
                                        <p:cTn id="67" dur="500" fill="hold"/>
                                        <p:tgtEl>
                                          <p:spTgt spid="8204"/>
                                        </p:tgtEl>
                                        <p:attrNameLst>
                                          <p:attrName>ppt_w</p:attrName>
                                        </p:attrNameLst>
                                      </p:cBhvr>
                                      <p:tavLst>
                                        <p:tav tm="0">
                                          <p:val>
                                            <p:fltVal val="0"/>
                                          </p:val>
                                        </p:tav>
                                        <p:tav tm="100000">
                                          <p:val>
                                            <p:strVal val="#ppt_w"/>
                                          </p:val>
                                        </p:tav>
                                      </p:tavLst>
                                    </p:anim>
                                    <p:anim calcmode="lin" valueType="num">
                                      <p:cBhvr>
                                        <p:cTn id="68" dur="500" fill="hold"/>
                                        <p:tgtEl>
                                          <p:spTgt spid="8204"/>
                                        </p:tgtEl>
                                        <p:attrNameLst>
                                          <p:attrName>ppt_h</p:attrName>
                                        </p:attrNameLst>
                                      </p:cBhvr>
                                      <p:tavLst>
                                        <p:tav tm="0">
                                          <p:val>
                                            <p:strVal val="#ppt_h"/>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8205"/>
                                        </p:tgtEl>
                                        <p:attrNameLst>
                                          <p:attrName>style.visibility</p:attrName>
                                        </p:attrNameLst>
                                      </p:cBhvr>
                                      <p:to>
                                        <p:strVal val="visible"/>
                                      </p:to>
                                    </p:set>
                                    <p:animEffect transition="in" filter="fade">
                                      <p:cBhvr>
                                        <p:cTn id="73" dur="1000"/>
                                        <p:tgtEl>
                                          <p:spTgt spid="8205"/>
                                        </p:tgtEl>
                                      </p:cBhvr>
                                    </p:animEffect>
                                    <p:anim calcmode="lin" valueType="num">
                                      <p:cBhvr>
                                        <p:cTn id="74" dur="1000" fill="hold"/>
                                        <p:tgtEl>
                                          <p:spTgt spid="8205"/>
                                        </p:tgtEl>
                                        <p:attrNameLst>
                                          <p:attrName>ppt_x</p:attrName>
                                        </p:attrNameLst>
                                      </p:cBhvr>
                                      <p:tavLst>
                                        <p:tav tm="0">
                                          <p:val>
                                            <p:strVal val="#ppt_x"/>
                                          </p:val>
                                        </p:tav>
                                        <p:tav tm="100000">
                                          <p:val>
                                            <p:strVal val="#ppt_x"/>
                                          </p:val>
                                        </p:tav>
                                      </p:tavLst>
                                    </p:anim>
                                    <p:anim calcmode="lin" valueType="num">
                                      <p:cBhvr>
                                        <p:cTn id="75" dur="1000" fill="hold"/>
                                        <p:tgtEl>
                                          <p:spTgt spid="8205"/>
                                        </p:tgtEl>
                                        <p:attrNameLst>
                                          <p:attrName>ppt_y</p:attrName>
                                        </p:attrNameLst>
                                      </p:cBhvr>
                                      <p:tavLst>
                                        <p:tav tm="0">
                                          <p:val>
                                            <p:strVal val="#ppt_y-.1"/>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ntr" presetSubtype="0" fill="hold" grpId="0" nodeType="clickEffect">
                                  <p:stCondLst>
                                    <p:cond delay="0"/>
                                  </p:stCondLst>
                                  <p:childTnLst>
                                    <p:set>
                                      <p:cBhvr>
                                        <p:cTn id="79" dur="1" fill="hold">
                                          <p:stCondLst>
                                            <p:cond delay="0"/>
                                          </p:stCondLst>
                                        </p:cTn>
                                        <p:tgtEl>
                                          <p:spTgt spid="8206"/>
                                        </p:tgtEl>
                                        <p:attrNameLst>
                                          <p:attrName>style.visibility</p:attrName>
                                        </p:attrNameLst>
                                      </p:cBhvr>
                                      <p:to>
                                        <p:strVal val="visible"/>
                                      </p:to>
                                    </p:set>
                                    <p:anim calcmode="lin" valueType="num">
                                      <p:cBhvr>
                                        <p:cTn id="80" dur="500" fill="hold"/>
                                        <p:tgtEl>
                                          <p:spTgt spid="8206"/>
                                        </p:tgtEl>
                                        <p:attrNameLst>
                                          <p:attrName>ppt_w</p:attrName>
                                        </p:attrNameLst>
                                      </p:cBhvr>
                                      <p:tavLst>
                                        <p:tav tm="0">
                                          <p:val>
                                            <p:fltVal val="0"/>
                                          </p:val>
                                        </p:tav>
                                        <p:tav tm="100000">
                                          <p:val>
                                            <p:strVal val="#ppt_w"/>
                                          </p:val>
                                        </p:tav>
                                      </p:tavLst>
                                    </p:anim>
                                    <p:anim calcmode="lin" valueType="num">
                                      <p:cBhvr>
                                        <p:cTn id="81" dur="500" fill="hold"/>
                                        <p:tgtEl>
                                          <p:spTgt spid="8206"/>
                                        </p:tgtEl>
                                        <p:attrNameLst>
                                          <p:attrName>ppt_h</p:attrName>
                                        </p:attrNameLst>
                                      </p:cBhvr>
                                      <p:tavLst>
                                        <p:tav tm="0">
                                          <p:val>
                                            <p:fltVal val="0"/>
                                          </p:val>
                                        </p:tav>
                                        <p:tav tm="100000">
                                          <p:val>
                                            <p:strVal val="#ppt_h"/>
                                          </p:val>
                                        </p:tav>
                                      </p:tavLst>
                                    </p:anim>
                                    <p:animEffect transition="in" filter="fade">
                                      <p:cBhvr>
                                        <p:cTn id="82" dur="500"/>
                                        <p:tgtEl>
                                          <p:spTgt spid="820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8207"/>
                                        </p:tgtEl>
                                        <p:attrNameLst>
                                          <p:attrName>style.visibility</p:attrName>
                                        </p:attrNameLst>
                                      </p:cBhvr>
                                      <p:to>
                                        <p:strVal val="visible"/>
                                      </p:to>
                                    </p:set>
                                    <p:animEffect transition="in" filter="blinds(horizontal)">
                                      <p:cBhvr>
                                        <p:cTn id="87" dur="500"/>
                                        <p:tgtEl>
                                          <p:spTgt spid="820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6" presetClass="entr" presetSubtype="0" fill="hold" grpId="0" nodeType="clickEffect">
                                  <p:stCondLst>
                                    <p:cond delay="0"/>
                                  </p:stCondLst>
                                  <p:childTnLst>
                                    <p:set>
                                      <p:cBhvr>
                                        <p:cTn id="91" dur="1" fill="hold">
                                          <p:stCondLst>
                                            <p:cond delay="0"/>
                                          </p:stCondLst>
                                        </p:cTn>
                                        <p:tgtEl>
                                          <p:spTgt spid="8208"/>
                                        </p:tgtEl>
                                        <p:attrNameLst>
                                          <p:attrName>style.visibility</p:attrName>
                                        </p:attrNameLst>
                                      </p:cBhvr>
                                      <p:to>
                                        <p:strVal val="visible"/>
                                      </p:to>
                                    </p:set>
                                    <p:animEffect transition="in" filter="wipe(down)">
                                      <p:cBhvr>
                                        <p:cTn id="92" dur="580">
                                          <p:stCondLst>
                                            <p:cond delay="0"/>
                                          </p:stCondLst>
                                        </p:cTn>
                                        <p:tgtEl>
                                          <p:spTgt spid="8208"/>
                                        </p:tgtEl>
                                      </p:cBhvr>
                                    </p:animEffect>
                                    <p:anim calcmode="lin" valueType="num">
                                      <p:cBhvr>
                                        <p:cTn id="93" dur="1822" tmFilter="0,0; 0.14,0.36; 0.43,0.73; 0.71,0.91; 1.0,1.0">
                                          <p:stCondLst>
                                            <p:cond delay="0"/>
                                          </p:stCondLst>
                                        </p:cTn>
                                        <p:tgtEl>
                                          <p:spTgt spid="8208"/>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8208"/>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8208"/>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8208"/>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8208"/>
                                        </p:tgtEl>
                                        <p:attrNameLst>
                                          <p:attrName>ppt_y</p:attrName>
                                        </p:attrNameLst>
                                      </p:cBhvr>
                                      <p:tavLst>
                                        <p:tav tm="0" fmla="#ppt_y-sin(pi*$)/81">
                                          <p:val>
                                            <p:fltVal val="0"/>
                                          </p:val>
                                        </p:tav>
                                        <p:tav tm="100000">
                                          <p:val>
                                            <p:fltVal val="1"/>
                                          </p:val>
                                        </p:tav>
                                      </p:tavLst>
                                    </p:anim>
                                    <p:animScale>
                                      <p:cBhvr>
                                        <p:cTn id="98" dur="26">
                                          <p:stCondLst>
                                            <p:cond delay="650"/>
                                          </p:stCondLst>
                                        </p:cTn>
                                        <p:tgtEl>
                                          <p:spTgt spid="8208"/>
                                        </p:tgtEl>
                                      </p:cBhvr>
                                      <p:to x="100000" y="60000"/>
                                    </p:animScale>
                                    <p:animScale>
                                      <p:cBhvr>
                                        <p:cTn id="99" dur="166" decel="50000">
                                          <p:stCondLst>
                                            <p:cond delay="676"/>
                                          </p:stCondLst>
                                        </p:cTn>
                                        <p:tgtEl>
                                          <p:spTgt spid="8208"/>
                                        </p:tgtEl>
                                      </p:cBhvr>
                                      <p:to x="100000" y="100000"/>
                                    </p:animScale>
                                    <p:animScale>
                                      <p:cBhvr>
                                        <p:cTn id="100" dur="26">
                                          <p:stCondLst>
                                            <p:cond delay="1312"/>
                                          </p:stCondLst>
                                        </p:cTn>
                                        <p:tgtEl>
                                          <p:spTgt spid="8208"/>
                                        </p:tgtEl>
                                      </p:cBhvr>
                                      <p:to x="100000" y="80000"/>
                                    </p:animScale>
                                    <p:animScale>
                                      <p:cBhvr>
                                        <p:cTn id="101" dur="166" decel="50000">
                                          <p:stCondLst>
                                            <p:cond delay="1338"/>
                                          </p:stCondLst>
                                        </p:cTn>
                                        <p:tgtEl>
                                          <p:spTgt spid="8208"/>
                                        </p:tgtEl>
                                      </p:cBhvr>
                                      <p:to x="100000" y="100000"/>
                                    </p:animScale>
                                    <p:animScale>
                                      <p:cBhvr>
                                        <p:cTn id="102" dur="26">
                                          <p:stCondLst>
                                            <p:cond delay="1642"/>
                                          </p:stCondLst>
                                        </p:cTn>
                                        <p:tgtEl>
                                          <p:spTgt spid="8208"/>
                                        </p:tgtEl>
                                      </p:cBhvr>
                                      <p:to x="100000" y="90000"/>
                                    </p:animScale>
                                    <p:animScale>
                                      <p:cBhvr>
                                        <p:cTn id="103" dur="166" decel="50000">
                                          <p:stCondLst>
                                            <p:cond delay="1668"/>
                                          </p:stCondLst>
                                        </p:cTn>
                                        <p:tgtEl>
                                          <p:spTgt spid="8208"/>
                                        </p:tgtEl>
                                      </p:cBhvr>
                                      <p:to x="100000" y="100000"/>
                                    </p:animScale>
                                    <p:animScale>
                                      <p:cBhvr>
                                        <p:cTn id="104" dur="26">
                                          <p:stCondLst>
                                            <p:cond delay="1808"/>
                                          </p:stCondLst>
                                        </p:cTn>
                                        <p:tgtEl>
                                          <p:spTgt spid="8208"/>
                                        </p:tgtEl>
                                      </p:cBhvr>
                                      <p:to x="100000" y="95000"/>
                                    </p:animScale>
                                    <p:animScale>
                                      <p:cBhvr>
                                        <p:cTn id="105" dur="166" decel="50000">
                                          <p:stCondLst>
                                            <p:cond delay="1834"/>
                                          </p:stCondLst>
                                        </p:cTn>
                                        <p:tgtEl>
                                          <p:spTgt spid="820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animBg="1"/>
      <p:bldP spid="8202" grpId="0" animBg="1"/>
      <p:bldP spid="8203" grpId="0" animBg="1"/>
      <p:bldP spid="8204" grpId="0" animBg="1"/>
      <p:bldP spid="8205" grpId="0" animBg="1"/>
      <p:bldP spid="8206" grpId="0" animBg="1"/>
      <p:bldP spid="8207" grpId="0" animBg="1"/>
      <p:bldP spid="8208" grpId="0" animBg="1"/>
      <p:bldP spid="8209" grpId="0" animBg="1"/>
      <p:bldP spid="8210" grpId="0" animBg="1"/>
      <p:bldP spid="8211" grpId="0" animBg="1"/>
      <p:bldP spid="8212" grpId="0" animBg="1"/>
      <p:bldP spid="8213" grpId="0" animBg="1"/>
      <p:bldP spid="8214" grpId="0" animBg="1"/>
      <p:bldP spid="82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dirty="0" smtClean="0"/>
              <a:t>MSGA - P1 - JLSP – JUL12 - MGCRSPH</a:t>
            </a:r>
            <a:endParaRPr lang="es-ES" dirty="0"/>
          </a:p>
        </p:txBody>
      </p:sp>
      <p:sp>
        <p:nvSpPr>
          <p:cNvPr id="3" name="2 Marcador de número de diapositiva"/>
          <p:cNvSpPr>
            <a:spLocks noGrp="1"/>
          </p:cNvSpPr>
          <p:nvPr>
            <p:ph type="sldNum" sz="quarter" idx="12"/>
          </p:nvPr>
        </p:nvSpPr>
        <p:spPr/>
        <p:txBody>
          <a:bodyPr/>
          <a:lstStyle/>
          <a:p>
            <a:fld id="{12BF698B-1DCA-4F26-8EA9-ADDDBE9CDEA9}" type="slidenum">
              <a:rPr lang="es-ES" smtClean="0"/>
              <a:pPr/>
              <a:t>34</a:t>
            </a:fld>
            <a:endParaRPr lang="es-ES" dirty="0"/>
          </a:p>
        </p:txBody>
      </p:sp>
      <p:sp>
        <p:nvSpPr>
          <p:cNvPr id="4" name="3 Rectángulo"/>
          <p:cNvSpPr/>
          <p:nvPr/>
        </p:nvSpPr>
        <p:spPr>
          <a:xfrm>
            <a:off x="-22121" y="0"/>
            <a:ext cx="9144000" cy="6186309"/>
          </a:xfrm>
          <a:prstGeom prst="rect">
            <a:avLst/>
          </a:prstGeom>
        </p:spPr>
        <p:txBody>
          <a:bodyPr wrap="square">
            <a:spAutoFit/>
          </a:bodyPr>
          <a:lstStyle/>
          <a:p>
            <a:r>
              <a:rPr lang="es-EC" b="1" dirty="0" smtClean="0">
                <a:solidFill>
                  <a:srgbClr val="0070C0"/>
                </a:solidFill>
              </a:rPr>
              <a:t>RECOMENDACIONES:</a:t>
            </a:r>
            <a:endParaRPr lang="es-EC" dirty="0">
              <a:solidFill>
                <a:srgbClr val="0070C0"/>
              </a:solidFill>
            </a:endParaRPr>
          </a:p>
          <a:p>
            <a:r>
              <a:rPr lang="es-EC" dirty="0">
                <a:solidFill>
                  <a:srgbClr val="0070C0"/>
                </a:solidFill>
              </a:rPr>
              <a:t> </a:t>
            </a:r>
          </a:p>
          <a:p>
            <a:pPr lvl="0"/>
            <a:r>
              <a:rPr lang="es-EC" dirty="0">
                <a:solidFill>
                  <a:srgbClr val="0070C0"/>
                </a:solidFill>
              </a:rPr>
              <a:t>Es importante dar a conocer y difundir sobre la responsabilidad en el manejo de los residuo sólidos peligrosos y hospitalarios tanto por las entidades de control sino también al público en general para mantenerlos informados de los temas que tienen que ver con el ambiente y su bienestar, lo mismo se hará el modelo de gestión, lo que busca la participación de las comunidades y el acceso a la información.</a:t>
            </a:r>
          </a:p>
          <a:p>
            <a:r>
              <a:rPr lang="es-EC" dirty="0">
                <a:solidFill>
                  <a:srgbClr val="0070C0"/>
                </a:solidFill>
              </a:rPr>
              <a:t> </a:t>
            </a:r>
          </a:p>
          <a:p>
            <a:pPr lvl="0"/>
            <a:r>
              <a:rPr lang="es-EC" dirty="0" smtClean="0">
                <a:solidFill>
                  <a:srgbClr val="0070C0"/>
                </a:solidFill>
              </a:rPr>
              <a:t>Los </a:t>
            </a:r>
            <a:r>
              <a:rPr lang="es-EC" dirty="0">
                <a:solidFill>
                  <a:srgbClr val="0070C0"/>
                </a:solidFill>
              </a:rPr>
              <a:t>generadores y gestores son responsables del manejo adecuado.</a:t>
            </a:r>
          </a:p>
          <a:p>
            <a:r>
              <a:rPr lang="es-EC" dirty="0">
                <a:solidFill>
                  <a:srgbClr val="0070C0"/>
                </a:solidFill>
              </a:rPr>
              <a:t> </a:t>
            </a:r>
          </a:p>
          <a:p>
            <a:pPr lvl="0"/>
            <a:r>
              <a:rPr lang="es-EC" dirty="0" smtClean="0">
                <a:solidFill>
                  <a:srgbClr val="0070C0"/>
                </a:solidFill>
              </a:rPr>
              <a:t>Se sugiere a la EMMAICJ </a:t>
            </a:r>
            <a:r>
              <a:rPr lang="es-ES" dirty="0" smtClean="0">
                <a:solidFill>
                  <a:srgbClr val="0070C0"/>
                </a:solidFill>
              </a:rPr>
              <a:t>– EP, g</a:t>
            </a:r>
            <a:r>
              <a:rPr lang="es-EC" dirty="0" smtClean="0">
                <a:solidFill>
                  <a:srgbClr val="0070C0"/>
                </a:solidFill>
              </a:rPr>
              <a:t>estionar la Licencia Ambiental ante la Autoridad Nacional Ambiental para garantizar un manejo adecuado.</a:t>
            </a:r>
          </a:p>
          <a:p>
            <a:r>
              <a:rPr lang="es-EC" dirty="0">
                <a:solidFill>
                  <a:srgbClr val="0070C0"/>
                </a:solidFill>
              </a:rPr>
              <a:t> </a:t>
            </a:r>
          </a:p>
          <a:p>
            <a:pPr lvl="0"/>
            <a:r>
              <a:rPr lang="es-EC" dirty="0" smtClean="0">
                <a:solidFill>
                  <a:srgbClr val="0070C0"/>
                </a:solidFill>
              </a:rPr>
              <a:t>Se </a:t>
            </a:r>
            <a:r>
              <a:rPr lang="es-EC" dirty="0">
                <a:solidFill>
                  <a:srgbClr val="0070C0"/>
                </a:solidFill>
              </a:rPr>
              <a:t>recomienda a la EMMAICJ </a:t>
            </a:r>
            <a:r>
              <a:rPr lang="es-ES" dirty="0">
                <a:solidFill>
                  <a:srgbClr val="0070C0"/>
                </a:solidFill>
              </a:rPr>
              <a:t>- EP</a:t>
            </a:r>
            <a:r>
              <a:rPr lang="es-EC" dirty="0">
                <a:solidFill>
                  <a:srgbClr val="0070C0"/>
                </a:solidFill>
              </a:rPr>
              <a:t>  hacer seguimiento y monitoreo del MGC para evaluar su efectividad y/o mejorar o reorientar los criterios técnicos para la sostenibilidad de los procesos.</a:t>
            </a:r>
          </a:p>
          <a:p>
            <a:r>
              <a:rPr lang="es-EC" dirty="0">
                <a:solidFill>
                  <a:srgbClr val="0070C0"/>
                </a:solidFill>
              </a:rPr>
              <a:t> </a:t>
            </a:r>
          </a:p>
          <a:p>
            <a:pPr lvl="0"/>
            <a:r>
              <a:rPr lang="es-EC" dirty="0">
                <a:solidFill>
                  <a:srgbClr val="0070C0"/>
                </a:solidFill>
              </a:rPr>
              <a:t>Se recomienda coordinar con las dependencias de turismo de los municipios la publicidad de este MGC con el fin de que se indirectamente fortalezca el turismo, ya que otros municipios se pueden interesar en la experiencia y el hacerles conocer generará ingresos adicionales a los centros turístico, tal cual como ha ocurrido con el sistema de gestión de residuo sólidos comunes.</a:t>
            </a:r>
          </a:p>
        </p:txBody>
      </p:sp>
    </p:spTree>
    <p:extLst>
      <p:ext uri="{BB962C8B-B14F-4D97-AF65-F5344CB8AC3E}">
        <p14:creationId xmlns:p14="http://schemas.microsoft.com/office/powerpoint/2010/main" val="1533186878"/>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928934"/>
            <a:ext cx="8424936" cy="1143000"/>
          </a:xfrm>
        </p:spPr>
        <p:txBody>
          <a:bodyPr>
            <a:noAutofit/>
          </a:bodyPr>
          <a:lstStyle/>
          <a:p>
            <a:pPr algn="ctr"/>
            <a:r>
              <a:rPr lang="es-ES" sz="8000" dirty="0" smtClean="0">
                <a:solidFill>
                  <a:srgbClr val="7030A0"/>
                </a:solidFill>
              </a:rPr>
              <a:t>GRACIAS </a:t>
            </a:r>
            <a:br>
              <a:rPr lang="es-ES" sz="8000" dirty="0" smtClean="0">
                <a:solidFill>
                  <a:srgbClr val="7030A0"/>
                </a:solidFill>
              </a:rPr>
            </a:br>
            <a:r>
              <a:rPr lang="es-ES" sz="8000" dirty="0" smtClean="0">
                <a:solidFill>
                  <a:srgbClr val="7030A0"/>
                </a:solidFill>
              </a:rPr>
              <a:t>POR SU ATENCIÓN </a:t>
            </a:r>
            <a:endParaRPr lang="es-ES" sz="8000" dirty="0">
              <a:solidFill>
                <a:srgbClr val="7030A0"/>
              </a:solidFill>
            </a:endParaRPr>
          </a:p>
        </p:txBody>
      </p:sp>
      <p:sp>
        <p:nvSpPr>
          <p:cNvPr id="4" name="3 Marcador de pie de página"/>
          <p:cNvSpPr>
            <a:spLocks noGrp="1"/>
          </p:cNvSpPr>
          <p:nvPr>
            <p:ph type="ftr" sz="quarter" idx="11"/>
          </p:nvPr>
        </p:nvSpPr>
        <p:spPr/>
        <p:txBody>
          <a:bodyPr/>
          <a:lstStyle/>
          <a:p>
            <a:r>
              <a:rPr lang="es-ES" dirty="0" smtClean="0"/>
              <a:t>MSGA - P1 - JLSP – JUL12 - MGCRSPH</a:t>
            </a:r>
            <a:endParaRPr lang="es-ES" dirty="0"/>
          </a:p>
        </p:txBody>
      </p:sp>
      <p:sp>
        <p:nvSpPr>
          <p:cNvPr id="5" name="4 Marcador de número de diapositiva"/>
          <p:cNvSpPr>
            <a:spLocks noGrp="1"/>
          </p:cNvSpPr>
          <p:nvPr>
            <p:ph type="sldNum" sz="quarter" idx="12"/>
          </p:nvPr>
        </p:nvSpPr>
        <p:spPr/>
        <p:txBody>
          <a:bodyPr/>
          <a:lstStyle/>
          <a:p>
            <a:fld id="{12BF698B-1DCA-4F26-8EA9-ADDDBE9CDEA9}" type="slidenum">
              <a:rPr lang="es-ES" smtClean="0"/>
              <a:pPr/>
              <a:t>35</a:t>
            </a:fld>
            <a:endParaRPr lang="es-ES" dirty="0"/>
          </a:p>
        </p:txBody>
      </p:sp>
    </p:spTree>
  </p:cSld>
  <p:clrMapOvr>
    <a:masterClrMapping/>
  </p:clrMapOvr>
  <p:transition>
    <p:push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179512" y="476672"/>
            <a:ext cx="8856984" cy="6381328"/>
          </a:xfrm>
          <a:noFill/>
          <a:ln/>
        </p:spPr>
        <p:txBody>
          <a:bodyPr>
            <a:noAutofit/>
          </a:bodyPr>
          <a:lstStyle/>
          <a:p>
            <a:r>
              <a:rPr lang="es-ES" sz="3200" dirty="0" smtClean="0">
                <a:solidFill>
                  <a:schemeClr val="bg1"/>
                </a:solidFill>
              </a:rPr>
              <a:t>El ciclo </a:t>
            </a:r>
            <a:r>
              <a:rPr lang="es-ES" sz="3200" b="1" dirty="0" smtClean="0">
                <a:solidFill>
                  <a:schemeClr val="bg1"/>
                </a:solidFill>
              </a:rPr>
              <a:t>PDCA</a:t>
            </a:r>
            <a:r>
              <a:rPr lang="es-ES" sz="3200" dirty="0" smtClean="0">
                <a:solidFill>
                  <a:schemeClr val="bg1"/>
                </a:solidFill>
              </a:rPr>
              <a:t> o </a:t>
            </a:r>
            <a:r>
              <a:rPr lang="es-ES" sz="3200" b="1" dirty="0" smtClean="0">
                <a:solidFill>
                  <a:schemeClr val="bg1"/>
                </a:solidFill>
              </a:rPr>
              <a:t>ciclo de Deming</a:t>
            </a:r>
            <a:r>
              <a:rPr lang="es-ES" sz="3200" dirty="0" smtClean="0">
                <a:solidFill>
                  <a:schemeClr val="bg1"/>
                </a:solidFill>
              </a:rPr>
              <a:t> : </a:t>
            </a:r>
            <a:br>
              <a:rPr lang="es-ES" sz="3200" dirty="0" smtClean="0">
                <a:solidFill>
                  <a:schemeClr val="bg1"/>
                </a:solidFill>
              </a:rPr>
            </a:br>
            <a:r>
              <a:rPr lang="es-ES" sz="3200" b="1" dirty="0" smtClean="0">
                <a:solidFill>
                  <a:schemeClr val="bg1"/>
                </a:solidFill>
              </a:rPr>
              <a:t>Planificar: </a:t>
            </a:r>
            <a:r>
              <a:rPr lang="es-ES" sz="3200" dirty="0" smtClean="0">
                <a:solidFill>
                  <a:schemeClr val="bg1"/>
                </a:solidFill>
              </a:rPr>
              <a:t>definición de actividades con sus recursos.</a:t>
            </a:r>
            <a:br>
              <a:rPr lang="es-ES" sz="3200" dirty="0" smtClean="0">
                <a:solidFill>
                  <a:schemeClr val="bg1"/>
                </a:solidFill>
              </a:rPr>
            </a:br>
            <a:r>
              <a:rPr lang="es-ES" sz="3200" b="1" dirty="0" smtClean="0">
                <a:solidFill>
                  <a:schemeClr val="bg1"/>
                </a:solidFill>
              </a:rPr>
              <a:t>Hacer:</a:t>
            </a:r>
            <a:r>
              <a:rPr lang="es-ES" sz="3200" dirty="0" smtClean="0">
                <a:solidFill>
                  <a:schemeClr val="bg1"/>
                </a:solidFill>
              </a:rPr>
              <a:t> implementar la visión preestablecida.</a:t>
            </a:r>
            <a:br>
              <a:rPr lang="es-ES" sz="3200" dirty="0" smtClean="0">
                <a:solidFill>
                  <a:schemeClr val="bg1"/>
                </a:solidFill>
              </a:rPr>
            </a:br>
            <a:r>
              <a:rPr lang="es-ES" sz="3200" b="1" dirty="0" smtClean="0">
                <a:solidFill>
                  <a:schemeClr val="bg1"/>
                </a:solidFill>
              </a:rPr>
              <a:t>Verificar:</a:t>
            </a:r>
            <a:r>
              <a:rPr lang="es-ES" sz="3200" dirty="0" smtClean="0">
                <a:solidFill>
                  <a:schemeClr val="bg1"/>
                </a:solidFill>
              </a:rPr>
              <a:t> comprobar que se alcanzan los objetivos previstos con los recursos asignados.</a:t>
            </a:r>
            <a:br>
              <a:rPr lang="es-ES" sz="3200" dirty="0" smtClean="0">
                <a:solidFill>
                  <a:schemeClr val="bg1"/>
                </a:solidFill>
              </a:rPr>
            </a:br>
            <a:r>
              <a:rPr lang="es-ES" sz="3200" b="1" dirty="0" smtClean="0">
                <a:solidFill>
                  <a:schemeClr val="bg1"/>
                </a:solidFill>
              </a:rPr>
              <a:t>Actuar:</a:t>
            </a:r>
            <a:r>
              <a:rPr lang="es-ES" sz="3200" dirty="0" smtClean="0">
                <a:solidFill>
                  <a:schemeClr val="bg1"/>
                </a:solidFill>
              </a:rPr>
              <a:t> analizar y corregir las desviaciones detectadas así como proponer mejoras a los procesos utilizados.</a:t>
            </a:r>
            <a:endParaRPr lang="es-ES" sz="3200" dirty="0">
              <a:solidFill>
                <a:schemeClr val="bg1"/>
              </a:solidFill>
            </a:endParaRPr>
          </a:p>
        </p:txBody>
      </p:sp>
      <p:pic>
        <p:nvPicPr>
          <p:cNvPr id="1026" name="Picture 2" descr="http://articulos.corentt.com/wp-content/uploads/2011/04/ciclo_deming.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9" y="5574292"/>
            <a:ext cx="1259632" cy="125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825798"/>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148"/>
                                        </p:tgtEl>
                                      </p:cBhvr>
                                    </p:animEffect>
                                    <p:animScale>
                                      <p:cBhvr>
                                        <p:cTn id="7" dur="250" autoRev="1" fill="hold"/>
                                        <p:tgtEl>
                                          <p:spTgt spid="614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1)">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
            <a:ext cx="5317192" cy="2526573"/>
          </a:xfrm>
          <a:solidFill>
            <a:schemeClr val="tx1">
              <a:lumMod val="95000"/>
            </a:schemeClr>
          </a:solidFill>
          <a:ln>
            <a:solidFill>
              <a:srgbClr val="C00000">
                <a:alpha val="74000"/>
              </a:srgbClr>
            </a:solidFill>
          </a:ln>
        </p:spPr>
        <p:txBody>
          <a:bodyPr>
            <a:noAutofit/>
          </a:bodyPr>
          <a:lstStyle/>
          <a:p>
            <a:r>
              <a:rPr lang="es-ES_tradnl" sz="2000" u="sng" dirty="0" smtClean="0">
                <a:solidFill>
                  <a:srgbClr val="00B0F0"/>
                </a:solidFill>
              </a:rPr>
              <a:t>Misión</a:t>
            </a:r>
            <a:r>
              <a:rPr lang="es-ES_tradnl" sz="2000" i="1" dirty="0" smtClean="0">
                <a:solidFill>
                  <a:srgbClr val="00B0F0"/>
                </a:solidFill>
              </a:rPr>
              <a:t>: </a:t>
            </a:r>
            <a:r>
              <a:rPr lang="es-ES_tradnl" sz="2000" dirty="0">
                <a:solidFill>
                  <a:srgbClr val="00B0F0"/>
                </a:solidFill>
              </a:rPr>
              <a:t>Somos la primera empresa municipal mancomunada de aseo del país, creada para resolver los problemas ambientales y sociales derivados del mal manejo de los desechos sólidos, mediante un sistema de gestión integral y de calidad, en los cantones Girón y Santa Isabel, con la participación activa de la ciudadanía.</a:t>
            </a:r>
            <a:endParaRPr lang="es-ES" sz="2000" dirty="0">
              <a:solidFill>
                <a:srgbClr val="00B0F0"/>
              </a:solidFill>
            </a:endParaRPr>
          </a:p>
        </p:txBody>
      </p:sp>
      <p:sp>
        <p:nvSpPr>
          <p:cNvPr id="37" name="Rectangle 1"/>
          <p:cNvSpPr>
            <a:spLocks noChangeArrowheads="1"/>
          </p:cNvSpPr>
          <p:nvPr/>
        </p:nvSpPr>
        <p:spPr bwMode="auto">
          <a:xfrm>
            <a:off x="5508104" y="787636"/>
            <a:ext cx="3421613" cy="3477875"/>
          </a:xfrm>
          <a:prstGeom prst="rect">
            <a:avLst/>
          </a:prstGeom>
          <a:noFill/>
          <a:ln w="31750">
            <a:solidFill>
              <a:srgbClr val="FFC000"/>
            </a:solid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sz="2000" dirty="0" smtClean="0"/>
              <a:t>VISIÒN: En </a:t>
            </a:r>
            <a:r>
              <a:rPr lang="es-ES" sz="2000" dirty="0"/>
              <a:t>el año 2012, la EMMAICJ será un referente para el país en la gestión integral de residuos sólidos, por su contribución efectiva a un medio ambiente libre de contaminación, gracias a un servicio eficiente y de calidad, tecnología apropiada y compromiso ciudadano</a:t>
            </a:r>
            <a:endParaRPr kumimoji="0" lang="es-EC" sz="2000" i="0" u="none" strike="noStrike" cap="none" normalizeH="0" dirty="0" smtClean="0">
              <a:ln>
                <a:noFill/>
              </a:ln>
              <a:solidFill>
                <a:schemeClr val="tx1"/>
              </a:solidFill>
              <a:effectLst/>
              <a:latin typeface="Arial" pitchFamily="34" charset="0"/>
              <a:ea typeface="Times New Roman" pitchFamily="18" charset="0"/>
            </a:endParaRPr>
          </a:p>
        </p:txBody>
      </p:sp>
      <p:sp>
        <p:nvSpPr>
          <p:cNvPr id="53" name="1 Título"/>
          <p:cNvSpPr txBox="1">
            <a:spLocks/>
          </p:cNvSpPr>
          <p:nvPr/>
        </p:nvSpPr>
        <p:spPr>
          <a:xfrm>
            <a:off x="0" y="5240600"/>
            <a:ext cx="1643074" cy="571504"/>
          </a:xfrm>
          <a:prstGeom prst="rect">
            <a:avLst/>
          </a:prstGeom>
          <a:solidFill>
            <a:schemeClr val="accent3">
              <a:lumMod val="40000"/>
              <a:lumOff val="60000"/>
            </a:schemeClr>
          </a:solidFill>
          <a:ln>
            <a:solidFill>
              <a:srgbClr val="FF0000">
                <a:alpha val="74000"/>
              </a:srgbClr>
            </a:solidFill>
          </a:ln>
        </p:spPr>
        <p:txBody>
          <a:bodyPr vert="horz" lIns="45720" rIns="4572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b="1" dirty="0" smtClean="0">
                <a:solidFill>
                  <a:srgbClr val="7030A0"/>
                </a:solidFill>
                <a:latin typeface="+mj-lt"/>
                <a:ea typeface="+mj-ea"/>
                <a:cs typeface="+mj-cs"/>
              </a:rPr>
              <a:t>Líneas estratégicas</a:t>
            </a:r>
            <a:endParaRPr kumimoji="0" lang="es-ES" sz="1800" b="1" i="0" u="none" strike="noStrike" kern="1200" cap="none" spc="0" normalizeH="0" baseline="0" noProof="0" dirty="0">
              <a:ln>
                <a:noFill/>
              </a:ln>
              <a:solidFill>
                <a:srgbClr val="7030A0"/>
              </a:solidFill>
              <a:effectLst/>
              <a:uLnTx/>
              <a:uFillTx/>
              <a:latin typeface="+mj-lt"/>
              <a:ea typeface="+mj-ea"/>
              <a:cs typeface="+mj-cs"/>
            </a:endParaRPr>
          </a:p>
        </p:txBody>
      </p:sp>
      <p:cxnSp>
        <p:nvCxnSpPr>
          <p:cNvPr id="21" name="20 Conector recto"/>
          <p:cNvCxnSpPr/>
          <p:nvPr/>
        </p:nvCxnSpPr>
        <p:spPr>
          <a:xfrm rot="5400000">
            <a:off x="1143770" y="5812104"/>
            <a:ext cx="1285090" cy="794"/>
          </a:xfrm>
          <a:prstGeom prst="line">
            <a:avLst/>
          </a:prstGeom>
          <a:ln w="38100" cmpd="sng">
            <a:solidFill>
              <a:schemeClr val="bg2">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a:off x="1643042" y="5526352"/>
            <a:ext cx="142876" cy="1588"/>
          </a:xfrm>
          <a:prstGeom prst="line">
            <a:avLst/>
          </a:prstGeom>
          <a:ln w="38100" cmpd="sng">
            <a:solidFill>
              <a:schemeClr val="bg2">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3" name="1 Título"/>
          <p:cNvSpPr txBox="1">
            <a:spLocks/>
          </p:cNvSpPr>
          <p:nvPr/>
        </p:nvSpPr>
        <p:spPr>
          <a:xfrm>
            <a:off x="2285984" y="5026286"/>
            <a:ext cx="2934088" cy="285752"/>
          </a:xfrm>
          <a:prstGeom prst="rect">
            <a:avLst/>
          </a:prstGeom>
          <a:solidFill>
            <a:schemeClr val="accent4">
              <a:lumMod val="40000"/>
              <a:lumOff val="60000"/>
            </a:schemeClr>
          </a:solidFill>
          <a:ln w="19050">
            <a:solidFill>
              <a:srgbClr val="FFC000">
                <a:alpha val="74000"/>
              </a:srgbClr>
            </a:solidFill>
          </a:ln>
        </p:spPr>
        <p:txBody>
          <a:bodyPr vert="horz" lIns="45720" rIns="4572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1600" b="1" dirty="0" smtClean="0">
                <a:solidFill>
                  <a:srgbClr val="C00000"/>
                </a:solidFill>
                <a:latin typeface="+mj-lt"/>
                <a:ea typeface="+mj-ea"/>
                <a:cs typeface="+mj-cs"/>
              </a:rPr>
              <a:t>Gestión </a:t>
            </a:r>
            <a:r>
              <a:rPr lang="es-ES" sz="1600" b="1" dirty="0" smtClean="0">
                <a:solidFill>
                  <a:srgbClr val="C00000"/>
                </a:solidFill>
                <a:latin typeface="+mj-lt"/>
                <a:ea typeface="+mj-ea"/>
                <a:cs typeface="+mj-cs"/>
              </a:rPr>
              <a:t>Integral</a:t>
            </a:r>
            <a:endParaRPr kumimoji="0" lang="es-ES" sz="1600" b="1" i="0" u="none" strike="noStrike" kern="1200" cap="none" spc="0" normalizeH="0" baseline="0" noProof="0" dirty="0">
              <a:ln>
                <a:noFill/>
              </a:ln>
              <a:solidFill>
                <a:srgbClr val="C00000"/>
              </a:solidFill>
              <a:effectLst/>
              <a:uLnTx/>
              <a:uFillTx/>
              <a:latin typeface="+mj-lt"/>
              <a:ea typeface="+mj-ea"/>
              <a:cs typeface="+mj-cs"/>
            </a:endParaRPr>
          </a:p>
        </p:txBody>
      </p:sp>
      <p:sp>
        <p:nvSpPr>
          <p:cNvPr id="43" name="1 Título"/>
          <p:cNvSpPr txBox="1">
            <a:spLocks/>
          </p:cNvSpPr>
          <p:nvPr/>
        </p:nvSpPr>
        <p:spPr>
          <a:xfrm>
            <a:off x="2285984" y="5454914"/>
            <a:ext cx="2934088" cy="285752"/>
          </a:xfrm>
          <a:prstGeom prst="rect">
            <a:avLst/>
          </a:prstGeom>
          <a:solidFill>
            <a:schemeClr val="accent4">
              <a:lumMod val="40000"/>
              <a:lumOff val="60000"/>
            </a:schemeClr>
          </a:solidFill>
          <a:ln w="19050">
            <a:solidFill>
              <a:srgbClr val="FFC000">
                <a:alpha val="74000"/>
              </a:srgbClr>
            </a:solidFill>
          </a:ln>
        </p:spPr>
        <p:txBody>
          <a:bodyPr vert="horz" lIns="45720" rIns="4572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1600" b="1" dirty="0" smtClean="0">
                <a:solidFill>
                  <a:srgbClr val="C00000"/>
                </a:solidFill>
                <a:latin typeface="+mj-lt"/>
                <a:ea typeface="+mj-ea"/>
                <a:cs typeface="+mj-cs"/>
              </a:rPr>
              <a:t>Participación </a:t>
            </a:r>
            <a:r>
              <a:rPr lang="es-ES" sz="1600" b="1" dirty="0" smtClean="0">
                <a:solidFill>
                  <a:srgbClr val="C00000"/>
                </a:solidFill>
                <a:latin typeface="+mj-lt"/>
                <a:ea typeface="+mj-ea"/>
                <a:cs typeface="+mj-cs"/>
              </a:rPr>
              <a:t>de la </a:t>
            </a:r>
            <a:r>
              <a:rPr lang="es-ES" sz="1600" b="1" dirty="0" smtClean="0">
                <a:solidFill>
                  <a:srgbClr val="C00000"/>
                </a:solidFill>
                <a:latin typeface="+mj-lt"/>
                <a:ea typeface="+mj-ea"/>
                <a:cs typeface="+mj-cs"/>
              </a:rPr>
              <a:t>ciudadanía</a:t>
            </a:r>
            <a:endParaRPr lang="es-ES" sz="1600" b="1" dirty="0">
              <a:solidFill>
                <a:srgbClr val="C00000"/>
              </a:solidFill>
              <a:latin typeface="+mj-lt"/>
              <a:ea typeface="+mj-ea"/>
              <a:cs typeface="+mj-cs"/>
            </a:endParaRPr>
          </a:p>
        </p:txBody>
      </p:sp>
      <p:sp>
        <p:nvSpPr>
          <p:cNvPr id="44" name="1 Título"/>
          <p:cNvSpPr txBox="1">
            <a:spLocks/>
          </p:cNvSpPr>
          <p:nvPr/>
        </p:nvSpPr>
        <p:spPr>
          <a:xfrm>
            <a:off x="2285984" y="5883542"/>
            <a:ext cx="2934088" cy="285752"/>
          </a:xfrm>
          <a:prstGeom prst="rect">
            <a:avLst/>
          </a:prstGeom>
          <a:solidFill>
            <a:schemeClr val="accent4">
              <a:lumMod val="40000"/>
              <a:lumOff val="60000"/>
            </a:schemeClr>
          </a:solidFill>
          <a:ln w="19050">
            <a:solidFill>
              <a:srgbClr val="FFC000">
                <a:alpha val="74000"/>
              </a:srgbClr>
            </a:solidFill>
          </a:ln>
        </p:spPr>
        <p:txBody>
          <a:bodyPr vert="horz" lIns="45720" rIns="4572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1600" b="1" i="0" u="none" strike="noStrike" kern="1200" cap="none" spc="0" normalizeH="0" baseline="0" noProof="0" dirty="0" smtClean="0">
                <a:ln>
                  <a:noFill/>
                </a:ln>
                <a:solidFill>
                  <a:srgbClr val="C00000"/>
                </a:solidFill>
                <a:effectLst/>
                <a:uLnTx/>
                <a:uFillTx/>
                <a:latin typeface="+mj-lt"/>
                <a:ea typeface="+mj-ea"/>
                <a:cs typeface="+mj-cs"/>
              </a:rPr>
              <a:t>Gestión </a:t>
            </a:r>
            <a:r>
              <a:rPr kumimoji="0" lang="es-ES" sz="1600" b="1" i="0" u="none" strike="noStrike" kern="1200" cap="none" spc="0" normalizeH="0" baseline="0" noProof="0" dirty="0" smtClean="0">
                <a:ln>
                  <a:noFill/>
                </a:ln>
                <a:solidFill>
                  <a:srgbClr val="C00000"/>
                </a:solidFill>
                <a:effectLst/>
                <a:uLnTx/>
                <a:uFillTx/>
                <a:latin typeface="+mj-lt"/>
                <a:ea typeface="+mj-ea"/>
                <a:cs typeface="+mj-cs"/>
              </a:rPr>
              <a:t>Ambiental</a:t>
            </a:r>
            <a:endParaRPr kumimoji="0" lang="es-ES" sz="1600" b="1" i="0" u="none" strike="noStrike" kern="1200" cap="none" spc="0" normalizeH="0" baseline="0" noProof="0" dirty="0">
              <a:ln>
                <a:noFill/>
              </a:ln>
              <a:solidFill>
                <a:srgbClr val="C00000"/>
              </a:solidFill>
              <a:effectLst/>
              <a:uLnTx/>
              <a:uFillTx/>
              <a:latin typeface="+mj-lt"/>
              <a:ea typeface="+mj-ea"/>
              <a:cs typeface="+mj-cs"/>
            </a:endParaRPr>
          </a:p>
        </p:txBody>
      </p:sp>
      <p:sp>
        <p:nvSpPr>
          <p:cNvPr id="45" name="1 Título"/>
          <p:cNvSpPr txBox="1">
            <a:spLocks/>
          </p:cNvSpPr>
          <p:nvPr/>
        </p:nvSpPr>
        <p:spPr>
          <a:xfrm>
            <a:off x="2285984" y="6312170"/>
            <a:ext cx="2934088" cy="357190"/>
          </a:xfrm>
          <a:prstGeom prst="rect">
            <a:avLst/>
          </a:prstGeom>
          <a:solidFill>
            <a:schemeClr val="accent4">
              <a:lumMod val="40000"/>
              <a:lumOff val="60000"/>
            </a:schemeClr>
          </a:solidFill>
          <a:ln w="19050">
            <a:solidFill>
              <a:srgbClr val="FFC000">
                <a:alpha val="74000"/>
              </a:srgbClr>
            </a:solidFill>
          </a:ln>
        </p:spPr>
        <p:txBody>
          <a:bodyPr vert="horz" lIns="45720" rIns="4572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1600" b="1" dirty="0" smtClean="0">
                <a:solidFill>
                  <a:srgbClr val="C00000"/>
                </a:solidFill>
                <a:latin typeface="+mj-lt"/>
                <a:ea typeface="+mj-ea"/>
                <a:cs typeface="+mj-cs"/>
              </a:rPr>
              <a:t>Fortalecimiento Institucional</a:t>
            </a:r>
            <a:endParaRPr kumimoji="0" lang="es-ES" sz="1600" b="1" i="0" u="none" strike="noStrike" kern="1200" cap="none" spc="0" normalizeH="0" baseline="0" noProof="0" dirty="0">
              <a:ln>
                <a:noFill/>
              </a:ln>
              <a:solidFill>
                <a:srgbClr val="C00000"/>
              </a:solidFill>
              <a:effectLst/>
              <a:uLnTx/>
              <a:uFillTx/>
              <a:latin typeface="+mj-lt"/>
              <a:ea typeface="+mj-ea"/>
              <a:cs typeface="+mj-cs"/>
            </a:endParaRPr>
          </a:p>
        </p:txBody>
      </p:sp>
      <p:cxnSp>
        <p:nvCxnSpPr>
          <p:cNvPr id="46" name="45 Conector recto de flecha"/>
          <p:cNvCxnSpPr/>
          <p:nvPr/>
        </p:nvCxnSpPr>
        <p:spPr>
          <a:xfrm>
            <a:off x="1785918" y="5169162"/>
            <a:ext cx="509590" cy="11112"/>
          </a:xfrm>
          <a:prstGeom prst="straightConnector1">
            <a:avLst/>
          </a:prstGeom>
          <a:ln w="41275">
            <a:solidFill>
              <a:schemeClr val="bg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47 Conector recto de flecha"/>
          <p:cNvCxnSpPr/>
          <p:nvPr/>
        </p:nvCxnSpPr>
        <p:spPr>
          <a:xfrm>
            <a:off x="1785918" y="5597790"/>
            <a:ext cx="509590" cy="11112"/>
          </a:xfrm>
          <a:prstGeom prst="straightConnector1">
            <a:avLst/>
          </a:prstGeom>
          <a:ln w="41275">
            <a:solidFill>
              <a:schemeClr val="bg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p:nvPr/>
        </p:nvCxnSpPr>
        <p:spPr>
          <a:xfrm>
            <a:off x="1785918" y="6097856"/>
            <a:ext cx="509590" cy="11112"/>
          </a:xfrm>
          <a:prstGeom prst="straightConnector1">
            <a:avLst/>
          </a:prstGeom>
          <a:ln w="41275">
            <a:solidFill>
              <a:schemeClr val="bg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p:nvPr/>
        </p:nvCxnSpPr>
        <p:spPr>
          <a:xfrm>
            <a:off x="1785918" y="6455046"/>
            <a:ext cx="509590" cy="11112"/>
          </a:xfrm>
          <a:prstGeom prst="straightConnector1">
            <a:avLst/>
          </a:prstGeom>
          <a:ln w="41275">
            <a:solidFill>
              <a:schemeClr val="bg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2 Marcador de pie de página"/>
          <p:cNvSpPr>
            <a:spLocks noGrp="1"/>
          </p:cNvSpPr>
          <p:nvPr>
            <p:ph type="ftr" sz="quarter" idx="11"/>
          </p:nvPr>
        </p:nvSpPr>
        <p:spPr/>
        <p:txBody>
          <a:bodyPr/>
          <a:lstStyle/>
          <a:p>
            <a:r>
              <a:rPr lang="es-ES" dirty="0" smtClean="0"/>
              <a:t>MSGA - P1 - JLSP – JUL12 - MGCRSPH</a:t>
            </a:r>
            <a:endParaRPr lang="es-ES" dirty="0"/>
          </a:p>
        </p:txBody>
      </p:sp>
      <p:sp>
        <p:nvSpPr>
          <p:cNvPr id="4" name="3 Marcador de número de diapositiva"/>
          <p:cNvSpPr>
            <a:spLocks noGrp="1"/>
          </p:cNvSpPr>
          <p:nvPr>
            <p:ph type="sldNum" sz="quarter" idx="12"/>
          </p:nvPr>
        </p:nvSpPr>
        <p:spPr/>
        <p:txBody>
          <a:bodyPr/>
          <a:lstStyle/>
          <a:p>
            <a:fld id="{12BF698B-1DCA-4F26-8EA9-ADDDBE9CDEA9}" type="slidenum">
              <a:rPr lang="es-ES" smtClean="0"/>
              <a:pPr/>
              <a:t>5</a:t>
            </a:fld>
            <a:endParaRPr lang="es-ES" dirty="0"/>
          </a:p>
        </p:txBody>
      </p:sp>
      <p:pic>
        <p:nvPicPr>
          <p:cNvPr id="56" name="5 Imagen" descr="DSC0566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0028" y="4373547"/>
            <a:ext cx="1738395" cy="231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1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85759" y="2918698"/>
            <a:ext cx="2254293" cy="1690720"/>
          </a:xfrm>
          <a:prstGeom prst="rect">
            <a:avLst/>
          </a:prstGeom>
        </p:spPr>
      </p:pic>
      <p:pic>
        <p:nvPicPr>
          <p:cNvPr id="22" name="2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784" y="2890131"/>
            <a:ext cx="2520280" cy="1890210"/>
          </a:xfrm>
          <a:prstGeom prst="rect">
            <a:avLst/>
          </a:prstGeom>
        </p:spPr>
      </p:pic>
    </p:spTree>
    <p:extLst>
      <p:ext uri="{BB962C8B-B14F-4D97-AF65-F5344CB8AC3E}">
        <p14:creationId xmlns:p14="http://schemas.microsoft.com/office/powerpoint/2010/main" val="467229328"/>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checkerboard(across)">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heckerboard(across)">
                                      <p:cBhvr>
                                        <p:cTn id="23" dur="500"/>
                                        <p:tgtEl>
                                          <p:spTgt spid="27"/>
                                        </p:tgtEl>
                                      </p:cBhvr>
                                    </p:animEffect>
                                  </p:childTnLst>
                                </p:cTn>
                              </p:par>
                              <p:par>
                                <p:cTn id="24" presetID="5" presetClass="entr" presetSubtype="10"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checkerboard(across)">
                                      <p:cBhvr>
                                        <p:cTn id="26" dur="500"/>
                                        <p:tgtEl>
                                          <p:spTgt spid="46"/>
                                        </p:tgtEl>
                                      </p:cBhvr>
                                    </p:animEffect>
                                  </p:childTnLst>
                                </p:cTn>
                              </p:par>
                              <p:par>
                                <p:cTn id="27" presetID="5" presetClass="entr" presetSubtype="1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checkerboard(across)">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checkerboard(across)">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ox(in)">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checkerboard(across)">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checkerboard(across)">
                                      <p:cBhvr>
                                        <p:cTn id="49" dur="5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blinds(horizontal)">
                                      <p:cBhvr>
                                        <p:cTn id="54" dur="500"/>
                                        <p:tgtEl>
                                          <p:spTgt spid="50"/>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ppt_x"/>
                                          </p:val>
                                        </p:tav>
                                        <p:tav tm="100000">
                                          <p:val>
                                            <p:strVal val="#ppt_x"/>
                                          </p:val>
                                        </p:tav>
                                      </p:tavLst>
                                    </p:anim>
                                    <p:anim calcmode="lin" valueType="num">
                                      <p:cBhvr additive="base">
                                        <p:cTn id="6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additive="base">
                                        <p:cTn id="65" dur="500" fill="hold"/>
                                        <p:tgtEl>
                                          <p:spTgt spid="52"/>
                                        </p:tgtEl>
                                        <p:attrNameLst>
                                          <p:attrName>ppt_x</p:attrName>
                                        </p:attrNameLst>
                                      </p:cBhvr>
                                      <p:tavLst>
                                        <p:tav tm="0">
                                          <p:val>
                                            <p:strVal val="#ppt_x"/>
                                          </p:val>
                                        </p:tav>
                                        <p:tav tm="100000">
                                          <p:val>
                                            <p:strVal val="#ppt_x"/>
                                          </p:val>
                                        </p:tav>
                                      </p:tavLst>
                                    </p:anim>
                                    <p:anim calcmode="lin" valueType="num">
                                      <p:cBhvr additive="base">
                                        <p:cTn id="6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blinds(horizontal)">
                                      <p:cBhvr>
                                        <p:cTn id="7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animBg="1"/>
      <p:bldP spid="53" grpId="0" animBg="1"/>
      <p:bldP spid="33" grpId="0" animBg="1"/>
      <p:bldP spid="43" grpId="0" animBg="1"/>
      <p:bldP spid="44" grpId="0" animBg="1"/>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214290"/>
            <a:ext cx="6929454" cy="6000792"/>
          </a:xfrm>
        </p:spPr>
        <p:txBody>
          <a:bodyPr>
            <a:normAutofit fontScale="25000" lnSpcReduction="20000"/>
          </a:bodyPr>
          <a:lstStyle/>
          <a:p>
            <a:pPr marL="36576" indent="0">
              <a:buNone/>
            </a:pPr>
            <a:r>
              <a:rPr lang="es-ES" sz="9600" b="1" dirty="0">
                <a:solidFill>
                  <a:srgbClr val="C00000"/>
                </a:solidFill>
              </a:rPr>
              <a:t>Marco </a:t>
            </a:r>
            <a:r>
              <a:rPr lang="es-ES" sz="9600" b="1" dirty="0" smtClean="0">
                <a:solidFill>
                  <a:srgbClr val="C00000"/>
                </a:solidFill>
              </a:rPr>
              <a:t>metodológico</a:t>
            </a:r>
          </a:p>
          <a:p>
            <a:r>
              <a:rPr lang="es-ES" sz="11200" dirty="0" smtClean="0"/>
              <a:t>Delimitación del problema.</a:t>
            </a:r>
          </a:p>
          <a:p>
            <a:r>
              <a:rPr lang="es-ES" sz="11200" dirty="0" smtClean="0"/>
              <a:t>Análisis de situación actual del sistema de gestión de residuos sólidos peligrosos y hospitalarios (comparación con marco legal).</a:t>
            </a:r>
          </a:p>
          <a:p>
            <a:r>
              <a:rPr lang="es-ES" sz="11200" dirty="0" smtClean="0"/>
              <a:t>Definición de necesidades a nivel de generadores y usuarios del servicio en general.</a:t>
            </a:r>
          </a:p>
          <a:p>
            <a:r>
              <a:rPr lang="es-ES" sz="11200" dirty="0" smtClean="0"/>
              <a:t>Determinación de alternativas para el modelo de gestión y de calidad.</a:t>
            </a:r>
          </a:p>
          <a:p>
            <a:r>
              <a:rPr lang="es-ES" sz="11200" dirty="0" smtClean="0"/>
              <a:t>Demarcación de indicadores y líneas de acción.</a:t>
            </a:r>
          </a:p>
          <a:p>
            <a:r>
              <a:rPr lang="es-ES" sz="11200" dirty="0" smtClean="0"/>
              <a:t>Formulación de propuestas para elaboración del modelo de gestión.</a:t>
            </a:r>
          </a:p>
          <a:p>
            <a:r>
              <a:rPr lang="es-ES" sz="11200" dirty="0" smtClean="0"/>
              <a:t>Estructura del modelo de gestión y de calida</a:t>
            </a:r>
            <a:r>
              <a:rPr lang="es-ES" sz="7400" dirty="0" smtClean="0"/>
              <a:t>d.</a:t>
            </a:r>
          </a:p>
          <a:p>
            <a:pPr marL="36576" indent="0">
              <a:buNone/>
            </a:pPr>
            <a:endParaRPr lang="es-ES" dirty="0" smtClean="0"/>
          </a:p>
        </p:txBody>
      </p:sp>
      <p:pic>
        <p:nvPicPr>
          <p:cNvPr id="6" name="5 Imagen" descr="Copia de DSC0544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2264" y="4928906"/>
            <a:ext cx="2571736" cy="192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028422"/>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arn(inVertical)">
                                      <p:cBhvr>
                                        <p:cTn id="6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0" y="692696"/>
            <a:ext cx="8676456" cy="2714644"/>
          </a:xfrm>
          <a:prstGeom prst="rect">
            <a:avLst/>
          </a:prstGeom>
        </p:spPr>
        <p:txBody>
          <a:bodyPr vert="horz">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s-ES" sz="2400" b="1" dirty="0" smtClean="0">
                <a:solidFill>
                  <a:srgbClr val="00B050"/>
                </a:solidFill>
              </a:rPr>
              <a:t>Nivel de estudio: </a:t>
            </a:r>
            <a:r>
              <a:rPr lang="es-AR" sz="2400" dirty="0" smtClean="0">
                <a:solidFill>
                  <a:srgbClr val="00B050"/>
                </a:solidFill>
              </a:rPr>
              <a:t>Se aplicará la investigación </a:t>
            </a:r>
            <a:r>
              <a:rPr lang="es-EC" sz="2400" dirty="0" smtClean="0">
                <a:solidFill>
                  <a:srgbClr val="00B050"/>
                </a:solidFill>
              </a:rPr>
              <a:t>exploratoria, descriptiva y cuasi  experimental </a:t>
            </a:r>
          </a:p>
          <a:p>
            <a:r>
              <a:rPr lang="x-none" sz="2400" b="1" smtClean="0">
                <a:solidFill>
                  <a:srgbClr val="00B050"/>
                </a:solidFill>
              </a:rPr>
              <a:t>Tipo de </a:t>
            </a:r>
            <a:r>
              <a:rPr lang="es-EC" sz="2400" b="1" dirty="0" smtClean="0">
                <a:solidFill>
                  <a:srgbClr val="00B050"/>
                </a:solidFill>
              </a:rPr>
              <a:t>estudio</a:t>
            </a:r>
            <a:r>
              <a:rPr lang="x-none" sz="2400" b="1" smtClean="0">
                <a:solidFill>
                  <a:srgbClr val="00B050"/>
                </a:solidFill>
              </a:rPr>
              <a:t>: </a:t>
            </a:r>
            <a:r>
              <a:rPr lang="x-none" sz="2400" smtClean="0">
                <a:solidFill>
                  <a:srgbClr val="00B050"/>
                </a:solidFill>
              </a:rPr>
              <a:t>De acuerdo al entorno, alcance y ciertos factores y condicionantes, el estudio investigativo a realizarse se desarrolla como una investigación de campo</a:t>
            </a:r>
            <a:r>
              <a:rPr lang="es-ES" sz="2400" dirty="0" smtClean="0">
                <a:solidFill>
                  <a:srgbClr val="00B050"/>
                </a:solidFill>
              </a:rPr>
              <a:t>.</a:t>
            </a:r>
          </a:p>
          <a:p>
            <a:r>
              <a:rPr lang="es-ES" sz="2400" b="1" dirty="0" smtClean="0">
                <a:solidFill>
                  <a:srgbClr val="00B050"/>
                </a:solidFill>
              </a:rPr>
              <a:t>Método de estudio: </a:t>
            </a:r>
            <a:r>
              <a:rPr lang="es-ES" sz="2400" dirty="0" smtClean="0">
                <a:solidFill>
                  <a:srgbClr val="00B050"/>
                </a:solidFill>
              </a:rPr>
              <a:t>Por la naturaleza del estudio se ha determinado el método analítico – sintético en donde se descompondrá mediante el análisis la realidad actual (línea base) del estudio con el fin de determinar sus características y propiedades, para luego sintetizar la información en una nueva propuesta de modelo de gestión y de calidad mediante la dirección de líneas estratégicas y con esto llegar al mejoramiento continuo.</a:t>
            </a:r>
            <a:endParaRPr lang="es-ES" sz="2400" dirty="0">
              <a:solidFill>
                <a:srgbClr val="00B050"/>
              </a:solidFill>
            </a:endParaRPr>
          </a:p>
        </p:txBody>
      </p:sp>
    </p:spTree>
    <p:extLst>
      <p:ext uri="{BB962C8B-B14F-4D97-AF65-F5344CB8AC3E}">
        <p14:creationId xmlns:p14="http://schemas.microsoft.com/office/powerpoint/2010/main" val="2357028422"/>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Oval 9"/>
          <p:cNvSpPr>
            <a:spLocks noChangeArrowheads="1"/>
          </p:cNvSpPr>
          <p:nvPr/>
        </p:nvSpPr>
        <p:spPr bwMode="auto">
          <a:xfrm>
            <a:off x="3851275" y="2924175"/>
            <a:ext cx="1584325" cy="15113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s-ES" sz="1800" b="1" dirty="0" smtClean="0"/>
              <a:t>OFERTA –</a:t>
            </a:r>
          </a:p>
          <a:p>
            <a:pPr algn="ctr">
              <a:spcBef>
                <a:spcPct val="0"/>
              </a:spcBef>
            </a:pPr>
            <a:r>
              <a:rPr lang="es-ES" b="1" dirty="0" smtClean="0"/>
              <a:t>DEMANDA</a:t>
            </a:r>
            <a:endParaRPr lang="es-ES" sz="1800" b="1" dirty="0"/>
          </a:p>
        </p:txBody>
      </p:sp>
      <p:sp>
        <p:nvSpPr>
          <p:cNvPr id="7178" name="Text Box 10"/>
          <p:cNvSpPr txBox="1">
            <a:spLocks noChangeArrowheads="1"/>
          </p:cNvSpPr>
          <p:nvPr/>
        </p:nvSpPr>
        <p:spPr bwMode="auto">
          <a:xfrm>
            <a:off x="2428860" y="642918"/>
            <a:ext cx="4248150" cy="1477328"/>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50000"/>
              </a:spcBef>
              <a:spcAft>
                <a:spcPct val="0"/>
              </a:spcAft>
              <a:defRPr sz="1400">
                <a:solidFill>
                  <a:schemeClr val="tx1"/>
                </a:solidFill>
                <a:latin typeface="Arial" pitchFamily="34" charset="0"/>
              </a:defRPr>
            </a:lvl6pPr>
            <a:lvl7pPr marL="2971800" indent="-228600" eaLnBrk="0" fontAlgn="base" hangingPunct="0">
              <a:spcBef>
                <a:spcPct val="50000"/>
              </a:spcBef>
              <a:spcAft>
                <a:spcPct val="0"/>
              </a:spcAft>
              <a:defRPr sz="1400">
                <a:solidFill>
                  <a:schemeClr val="tx1"/>
                </a:solidFill>
                <a:latin typeface="Arial" pitchFamily="34" charset="0"/>
              </a:defRPr>
            </a:lvl7pPr>
            <a:lvl8pPr marL="3429000" indent="-228600" eaLnBrk="0" fontAlgn="base" hangingPunct="0">
              <a:spcBef>
                <a:spcPct val="50000"/>
              </a:spcBef>
              <a:spcAft>
                <a:spcPct val="0"/>
              </a:spcAft>
              <a:defRPr sz="1400">
                <a:solidFill>
                  <a:schemeClr val="tx1"/>
                </a:solidFill>
                <a:latin typeface="Arial" pitchFamily="34" charset="0"/>
              </a:defRPr>
            </a:lvl8pPr>
            <a:lvl9pPr marL="3886200" indent="-228600" eaLnBrk="0" fontAlgn="base" hangingPunct="0">
              <a:spcBef>
                <a:spcPct val="50000"/>
              </a:spcBef>
              <a:spcAft>
                <a:spcPct val="0"/>
              </a:spcAft>
              <a:defRPr sz="1400">
                <a:solidFill>
                  <a:schemeClr val="tx1"/>
                </a:solidFill>
                <a:latin typeface="Arial" pitchFamily="34" charset="0"/>
              </a:defRPr>
            </a:lvl9pPr>
          </a:lstStyle>
          <a:p>
            <a:pPr algn="ctr" eaLnBrk="1" hangingPunct="1"/>
            <a:r>
              <a:rPr lang="es-ES" sz="1800" b="1" dirty="0" smtClean="0">
                <a:solidFill>
                  <a:srgbClr val="0070C0"/>
                </a:solidFill>
              </a:rPr>
              <a:t>Centros de salud grandes cuentan con espacio propicios para el almacenamiento temporal, lo que permite tener espacio de días entre la recolección  </a:t>
            </a:r>
            <a:endParaRPr lang="es-ES" sz="1200" dirty="0">
              <a:solidFill>
                <a:srgbClr val="0070C0"/>
              </a:solidFill>
            </a:endParaRPr>
          </a:p>
        </p:txBody>
      </p:sp>
      <p:sp>
        <p:nvSpPr>
          <p:cNvPr id="7179" name="Text Box 11"/>
          <p:cNvSpPr txBox="1">
            <a:spLocks noChangeArrowheads="1"/>
          </p:cNvSpPr>
          <p:nvPr/>
        </p:nvSpPr>
        <p:spPr bwMode="auto">
          <a:xfrm>
            <a:off x="0" y="2143116"/>
            <a:ext cx="3419475" cy="1077218"/>
          </a:xfrm>
          <a:prstGeom prst="rect">
            <a:avLst/>
          </a:prstGeom>
          <a:solidFill>
            <a:srgbClr val="CCC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50000"/>
              </a:spcBef>
              <a:spcAft>
                <a:spcPct val="0"/>
              </a:spcAft>
              <a:defRPr sz="1400">
                <a:solidFill>
                  <a:schemeClr val="tx1"/>
                </a:solidFill>
                <a:latin typeface="Arial" pitchFamily="34" charset="0"/>
              </a:defRPr>
            </a:lvl6pPr>
            <a:lvl7pPr marL="2971800" indent="-228600" eaLnBrk="0" fontAlgn="base" hangingPunct="0">
              <a:spcBef>
                <a:spcPct val="50000"/>
              </a:spcBef>
              <a:spcAft>
                <a:spcPct val="0"/>
              </a:spcAft>
              <a:defRPr sz="1400">
                <a:solidFill>
                  <a:schemeClr val="tx1"/>
                </a:solidFill>
                <a:latin typeface="Arial" pitchFamily="34" charset="0"/>
              </a:defRPr>
            </a:lvl7pPr>
            <a:lvl8pPr marL="3429000" indent="-228600" eaLnBrk="0" fontAlgn="base" hangingPunct="0">
              <a:spcBef>
                <a:spcPct val="50000"/>
              </a:spcBef>
              <a:spcAft>
                <a:spcPct val="0"/>
              </a:spcAft>
              <a:defRPr sz="1400">
                <a:solidFill>
                  <a:schemeClr val="tx1"/>
                </a:solidFill>
                <a:latin typeface="Arial" pitchFamily="34" charset="0"/>
              </a:defRPr>
            </a:lvl8pPr>
            <a:lvl9pPr marL="3886200" indent="-228600" eaLnBrk="0" fontAlgn="base" hangingPunct="0">
              <a:spcBef>
                <a:spcPct val="50000"/>
              </a:spcBef>
              <a:spcAft>
                <a:spcPct val="0"/>
              </a:spcAft>
              <a:defRPr sz="1400">
                <a:solidFill>
                  <a:schemeClr val="tx1"/>
                </a:solidFill>
                <a:latin typeface="Arial" pitchFamily="34" charset="0"/>
              </a:defRPr>
            </a:lvl9pPr>
          </a:lstStyle>
          <a:p>
            <a:pPr eaLnBrk="1" hangingPunct="1"/>
            <a:r>
              <a:rPr lang="es-ES" sz="1600" b="1" dirty="0" smtClean="0">
                <a:solidFill>
                  <a:srgbClr val="0070C0"/>
                </a:solidFill>
              </a:rPr>
              <a:t>Ordenanza para el manejo integral de residuos </a:t>
            </a:r>
            <a:r>
              <a:rPr lang="es-ES" sz="1600" b="1" dirty="0" smtClean="0">
                <a:solidFill>
                  <a:srgbClr val="0070C0"/>
                </a:solidFill>
              </a:rPr>
              <a:t>sólidos </a:t>
            </a:r>
            <a:r>
              <a:rPr lang="es-ES" sz="1600" b="1" dirty="0" smtClean="0">
                <a:solidFill>
                  <a:srgbClr val="0070C0"/>
                </a:solidFill>
              </a:rPr>
              <a:t>comunes y peligrosos para </a:t>
            </a:r>
            <a:r>
              <a:rPr lang="es-ES" sz="1600" b="1" dirty="0" smtClean="0">
                <a:solidFill>
                  <a:srgbClr val="0070C0"/>
                </a:solidFill>
              </a:rPr>
              <a:t>Girón </a:t>
            </a:r>
            <a:r>
              <a:rPr lang="es-ES" sz="1600" b="1" dirty="0" smtClean="0">
                <a:solidFill>
                  <a:srgbClr val="0070C0"/>
                </a:solidFill>
              </a:rPr>
              <a:t>y Santa Isabel</a:t>
            </a:r>
            <a:endParaRPr lang="es-ES" sz="1600" dirty="0">
              <a:solidFill>
                <a:srgbClr val="0070C0"/>
              </a:solidFill>
            </a:endParaRPr>
          </a:p>
        </p:txBody>
      </p:sp>
      <p:sp>
        <p:nvSpPr>
          <p:cNvPr id="7180" name="Text Box 12"/>
          <p:cNvSpPr txBox="1">
            <a:spLocks noChangeArrowheads="1"/>
          </p:cNvSpPr>
          <p:nvPr/>
        </p:nvSpPr>
        <p:spPr bwMode="auto">
          <a:xfrm>
            <a:off x="357159" y="3429000"/>
            <a:ext cx="3135342" cy="1754326"/>
          </a:xfrm>
          <a:prstGeom prst="rect">
            <a:avLst/>
          </a:prstGeom>
          <a:solidFill>
            <a:srgbClr val="CC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50000"/>
              </a:spcBef>
              <a:spcAft>
                <a:spcPct val="0"/>
              </a:spcAft>
              <a:defRPr sz="1400">
                <a:solidFill>
                  <a:schemeClr val="tx1"/>
                </a:solidFill>
                <a:latin typeface="Arial" pitchFamily="34" charset="0"/>
              </a:defRPr>
            </a:lvl6pPr>
            <a:lvl7pPr marL="2971800" indent="-228600" eaLnBrk="0" fontAlgn="base" hangingPunct="0">
              <a:spcBef>
                <a:spcPct val="50000"/>
              </a:spcBef>
              <a:spcAft>
                <a:spcPct val="0"/>
              </a:spcAft>
              <a:defRPr sz="1400">
                <a:solidFill>
                  <a:schemeClr val="tx1"/>
                </a:solidFill>
                <a:latin typeface="Arial" pitchFamily="34" charset="0"/>
              </a:defRPr>
            </a:lvl7pPr>
            <a:lvl8pPr marL="3429000" indent="-228600" eaLnBrk="0" fontAlgn="base" hangingPunct="0">
              <a:spcBef>
                <a:spcPct val="50000"/>
              </a:spcBef>
              <a:spcAft>
                <a:spcPct val="0"/>
              </a:spcAft>
              <a:defRPr sz="1400">
                <a:solidFill>
                  <a:schemeClr val="tx1"/>
                </a:solidFill>
                <a:latin typeface="Arial" pitchFamily="34" charset="0"/>
              </a:defRPr>
            </a:lvl8pPr>
            <a:lvl9pPr marL="3886200" indent="-228600" eaLnBrk="0" fontAlgn="base" hangingPunct="0">
              <a:spcBef>
                <a:spcPct val="50000"/>
              </a:spcBef>
              <a:spcAft>
                <a:spcPct val="0"/>
              </a:spcAft>
              <a:defRPr sz="1400">
                <a:solidFill>
                  <a:schemeClr val="tx1"/>
                </a:solidFill>
                <a:latin typeface="Arial" pitchFamily="34" charset="0"/>
              </a:defRPr>
            </a:lvl9pPr>
          </a:lstStyle>
          <a:p>
            <a:pPr eaLnBrk="1" hangingPunct="1"/>
            <a:r>
              <a:rPr lang="es-ES" sz="1800" b="1" dirty="0" smtClean="0">
                <a:solidFill>
                  <a:srgbClr val="0070C0"/>
                </a:solidFill>
              </a:rPr>
              <a:t>Se tienen convenios con el MAE, y con la </a:t>
            </a:r>
            <a:r>
              <a:rPr lang="es-ES" sz="1800" b="1" dirty="0" smtClean="0">
                <a:solidFill>
                  <a:srgbClr val="0070C0"/>
                </a:solidFill>
              </a:rPr>
              <a:t>Fundación </a:t>
            </a:r>
            <a:r>
              <a:rPr lang="es-ES" sz="1800" b="1" dirty="0" smtClean="0">
                <a:solidFill>
                  <a:srgbClr val="0070C0"/>
                </a:solidFill>
              </a:rPr>
              <a:t>IPADE para el manejo de residuos hospitalarios (asesoramiento </a:t>
            </a:r>
            <a:r>
              <a:rPr lang="es-ES" sz="1800" b="1" dirty="0" smtClean="0">
                <a:solidFill>
                  <a:srgbClr val="0070C0"/>
                </a:solidFill>
              </a:rPr>
              <a:t>técnico </a:t>
            </a:r>
            <a:r>
              <a:rPr lang="es-ES" sz="1800" b="1" dirty="0" smtClean="0">
                <a:solidFill>
                  <a:srgbClr val="0070C0"/>
                </a:solidFill>
              </a:rPr>
              <a:t>y recursos </a:t>
            </a:r>
            <a:r>
              <a:rPr lang="es-ES" sz="1800" b="1" dirty="0" smtClean="0">
                <a:solidFill>
                  <a:srgbClr val="0070C0"/>
                </a:solidFill>
              </a:rPr>
              <a:t>económicos)</a:t>
            </a:r>
            <a:endParaRPr lang="es-ES" sz="1600" dirty="0">
              <a:solidFill>
                <a:srgbClr val="0070C0"/>
              </a:solidFill>
            </a:endParaRPr>
          </a:p>
        </p:txBody>
      </p:sp>
      <p:sp>
        <p:nvSpPr>
          <p:cNvPr id="7181" name="Text Box 13"/>
          <p:cNvSpPr txBox="1">
            <a:spLocks noChangeArrowheads="1"/>
          </p:cNvSpPr>
          <p:nvPr/>
        </p:nvSpPr>
        <p:spPr bwMode="auto">
          <a:xfrm>
            <a:off x="684213" y="5229225"/>
            <a:ext cx="4321175" cy="1200329"/>
          </a:xfrm>
          <a:prstGeom prst="rect">
            <a:avLst/>
          </a:prstGeom>
          <a:solidFill>
            <a:srgbClr val="FFC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50000"/>
              </a:spcBef>
              <a:spcAft>
                <a:spcPct val="0"/>
              </a:spcAft>
              <a:defRPr sz="1400">
                <a:solidFill>
                  <a:schemeClr val="tx1"/>
                </a:solidFill>
                <a:latin typeface="Arial" pitchFamily="34" charset="0"/>
              </a:defRPr>
            </a:lvl6pPr>
            <a:lvl7pPr marL="2971800" indent="-228600" eaLnBrk="0" fontAlgn="base" hangingPunct="0">
              <a:spcBef>
                <a:spcPct val="50000"/>
              </a:spcBef>
              <a:spcAft>
                <a:spcPct val="0"/>
              </a:spcAft>
              <a:defRPr sz="1400">
                <a:solidFill>
                  <a:schemeClr val="tx1"/>
                </a:solidFill>
                <a:latin typeface="Arial" pitchFamily="34" charset="0"/>
              </a:defRPr>
            </a:lvl7pPr>
            <a:lvl8pPr marL="3429000" indent="-228600" eaLnBrk="0" fontAlgn="base" hangingPunct="0">
              <a:spcBef>
                <a:spcPct val="50000"/>
              </a:spcBef>
              <a:spcAft>
                <a:spcPct val="0"/>
              </a:spcAft>
              <a:defRPr sz="1400">
                <a:solidFill>
                  <a:schemeClr val="tx1"/>
                </a:solidFill>
                <a:latin typeface="Arial" pitchFamily="34" charset="0"/>
              </a:defRPr>
            </a:lvl8pPr>
            <a:lvl9pPr marL="3886200" indent="-228600" eaLnBrk="0" fontAlgn="base" hangingPunct="0">
              <a:spcBef>
                <a:spcPct val="50000"/>
              </a:spcBef>
              <a:spcAft>
                <a:spcPct val="0"/>
              </a:spcAft>
              <a:defRPr sz="1400">
                <a:solidFill>
                  <a:schemeClr val="tx1"/>
                </a:solidFill>
                <a:latin typeface="Arial" pitchFamily="34" charset="0"/>
              </a:defRPr>
            </a:lvl9pPr>
          </a:lstStyle>
          <a:p>
            <a:pPr eaLnBrk="1" hangingPunct="1"/>
            <a:r>
              <a:rPr lang="es-ES" sz="1800" b="1" dirty="0" smtClean="0">
                <a:solidFill>
                  <a:srgbClr val="0070C0"/>
                </a:solidFill>
              </a:rPr>
              <a:t>Se cuenta con un presupuesto anual de 1000000 USD para manejo integral de residuos </a:t>
            </a:r>
            <a:r>
              <a:rPr lang="es-ES" sz="1800" b="1" dirty="0" smtClean="0">
                <a:solidFill>
                  <a:srgbClr val="0070C0"/>
                </a:solidFill>
              </a:rPr>
              <a:t>sólidos </a:t>
            </a:r>
            <a:r>
              <a:rPr lang="es-ES" sz="1800" b="1" dirty="0" smtClean="0">
                <a:solidFill>
                  <a:srgbClr val="0070C0"/>
                </a:solidFill>
              </a:rPr>
              <a:t>que incluye los peligrosos.</a:t>
            </a:r>
          </a:p>
        </p:txBody>
      </p:sp>
      <p:sp>
        <p:nvSpPr>
          <p:cNvPr id="7182" name="Text Box 14"/>
          <p:cNvSpPr txBox="1">
            <a:spLocks noChangeArrowheads="1"/>
          </p:cNvSpPr>
          <p:nvPr/>
        </p:nvSpPr>
        <p:spPr bwMode="auto">
          <a:xfrm>
            <a:off x="5786446" y="2285992"/>
            <a:ext cx="3357554" cy="923330"/>
          </a:xfrm>
          <a:prstGeom prst="rect">
            <a:avLst/>
          </a:prstGeom>
          <a:solidFill>
            <a:srgbClr val="CC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50000"/>
              </a:spcBef>
              <a:spcAft>
                <a:spcPct val="0"/>
              </a:spcAft>
              <a:defRPr sz="1400">
                <a:solidFill>
                  <a:schemeClr val="tx1"/>
                </a:solidFill>
                <a:latin typeface="Arial" pitchFamily="34" charset="0"/>
              </a:defRPr>
            </a:lvl6pPr>
            <a:lvl7pPr marL="2971800" indent="-228600" eaLnBrk="0" fontAlgn="base" hangingPunct="0">
              <a:spcBef>
                <a:spcPct val="50000"/>
              </a:spcBef>
              <a:spcAft>
                <a:spcPct val="0"/>
              </a:spcAft>
              <a:defRPr sz="1400">
                <a:solidFill>
                  <a:schemeClr val="tx1"/>
                </a:solidFill>
                <a:latin typeface="Arial" pitchFamily="34" charset="0"/>
              </a:defRPr>
            </a:lvl7pPr>
            <a:lvl8pPr marL="3429000" indent="-228600" eaLnBrk="0" fontAlgn="base" hangingPunct="0">
              <a:spcBef>
                <a:spcPct val="50000"/>
              </a:spcBef>
              <a:spcAft>
                <a:spcPct val="0"/>
              </a:spcAft>
              <a:defRPr sz="1400">
                <a:solidFill>
                  <a:schemeClr val="tx1"/>
                </a:solidFill>
                <a:latin typeface="Arial" pitchFamily="34" charset="0"/>
              </a:defRPr>
            </a:lvl8pPr>
            <a:lvl9pPr marL="3886200" indent="-228600" eaLnBrk="0" fontAlgn="base" hangingPunct="0">
              <a:spcBef>
                <a:spcPct val="50000"/>
              </a:spcBef>
              <a:spcAft>
                <a:spcPct val="0"/>
              </a:spcAft>
              <a:defRPr sz="1400">
                <a:solidFill>
                  <a:schemeClr val="tx1"/>
                </a:solidFill>
                <a:latin typeface="Arial" pitchFamily="34" charset="0"/>
              </a:defRPr>
            </a:lvl9pPr>
          </a:lstStyle>
          <a:p>
            <a:pPr eaLnBrk="1" hangingPunct="1"/>
            <a:r>
              <a:rPr lang="es-ES" sz="1800" dirty="0" smtClean="0">
                <a:solidFill>
                  <a:srgbClr val="0070C0"/>
                </a:solidFill>
              </a:rPr>
              <a:t>40 establecimientos de </a:t>
            </a:r>
            <a:r>
              <a:rPr lang="es-ES" sz="1800" dirty="0" smtClean="0">
                <a:solidFill>
                  <a:srgbClr val="0070C0"/>
                </a:solidFill>
              </a:rPr>
              <a:t>fácil </a:t>
            </a:r>
            <a:r>
              <a:rPr lang="es-ES" sz="1800" dirty="0" smtClean="0">
                <a:solidFill>
                  <a:srgbClr val="0070C0"/>
                </a:solidFill>
              </a:rPr>
              <a:t>acceso y que generan alrededor de 1.5 Ton. / mes</a:t>
            </a:r>
            <a:endParaRPr lang="es-ES" sz="1800" dirty="0">
              <a:solidFill>
                <a:srgbClr val="0070C0"/>
              </a:solidFill>
            </a:endParaRPr>
          </a:p>
        </p:txBody>
      </p:sp>
      <p:sp>
        <p:nvSpPr>
          <p:cNvPr id="7183" name="Text Box 15"/>
          <p:cNvSpPr txBox="1">
            <a:spLocks noChangeArrowheads="1"/>
          </p:cNvSpPr>
          <p:nvPr/>
        </p:nvSpPr>
        <p:spPr bwMode="auto">
          <a:xfrm>
            <a:off x="5724525" y="3500438"/>
            <a:ext cx="3419475" cy="1077218"/>
          </a:xfrm>
          <a:prstGeom prst="rect">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50000"/>
              </a:spcBef>
              <a:spcAft>
                <a:spcPct val="0"/>
              </a:spcAft>
              <a:defRPr sz="1400">
                <a:solidFill>
                  <a:schemeClr val="tx1"/>
                </a:solidFill>
                <a:latin typeface="Arial" pitchFamily="34" charset="0"/>
              </a:defRPr>
            </a:lvl6pPr>
            <a:lvl7pPr marL="2971800" indent="-228600" eaLnBrk="0" fontAlgn="base" hangingPunct="0">
              <a:spcBef>
                <a:spcPct val="50000"/>
              </a:spcBef>
              <a:spcAft>
                <a:spcPct val="0"/>
              </a:spcAft>
              <a:defRPr sz="1400">
                <a:solidFill>
                  <a:schemeClr val="tx1"/>
                </a:solidFill>
                <a:latin typeface="Arial" pitchFamily="34" charset="0"/>
              </a:defRPr>
            </a:lvl7pPr>
            <a:lvl8pPr marL="3429000" indent="-228600" eaLnBrk="0" fontAlgn="base" hangingPunct="0">
              <a:spcBef>
                <a:spcPct val="50000"/>
              </a:spcBef>
              <a:spcAft>
                <a:spcPct val="0"/>
              </a:spcAft>
              <a:defRPr sz="1400">
                <a:solidFill>
                  <a:schemeClr val="tx1"/>
                </a:solidFill>
                <a:latin typeface="Arial" pitchFamily="34" charset="0"/>
              </a:defRPr>
            </a:lvl8pPr>
            <a:lvl9pPr marL="3886200" indent="-228600" eaLnBrk="0" fontAlgn="base" hangingPunct="0">
              <a:spcBef>
                <a:spcPct val="50000"/>
              </a:spcBef>
              <a:spcAft>
                <a:spcPct val="0"/>
              </a:spcAft>
              <a:defRPr sz="1400">
                <a:solidFill>
                  <a:schemeClr val="tx1"/>
                </a:solidFill>
                <a:latin typeface="Arial" pitchFamily="34" charset="0"/>
              </a:defRPr>
            </a:lvl9pPr>
          </a:lstStyle>
          <a:p>
            <a:pPr eaLnBrk="1" hangingPunct="1"/>
            <a:r>
              <a:rPr lang="es-ES" sz="1600" b="1" dirty="0" smtClean="0">
                <a:solidFill>
                  <a:srgbClr val="0070C0"/>
                </a:solidFill>
              </a:rPr>
              <a:t>4 </a:t>
            </a:r>
            <a:r>
              <a:rPr lang="es-ES" sz="1600" b="1" dirty="0" smtClean="0">
                <a:solidFill>
                  <a:srgbClr val="0070C0"/>
                </a:solidFill>
              </a:rPr>
              <a:t>Técnicos </a:t>
            </a:r>
            <a:r>
              <a:rPr lang="es-ES" sz="1600" b="1" dirty="0" smtClean="0">
                <a:solidFill>
                  <a:srgbClr val="0070C0"/>
                </a:solidFill>
              </a:rPr>
              <a:t>y 43 trabajadores (personal operativo de la EMMAICJ – EP). </a:t>
            </a:r>
          </a:p>
          <a:p>
            <a:pPr eaLnBrk="1" hangingPunct="1"/>
            <a:r>
              <a:rPr lang="es-ES" sz="1600" b="1" dirty="0" smtClean="0">
                <a:solidFill>
                  <a:srgbClr val="0070C0"/>
                </a:solidFill>
              </a:rPr>
              <a:t>Más </a:t>
            </a:r>
            <a:r>
              <a:rPr lang="es-ES" sz="1600" b="1" dirty="0" smtClean="0">
                <a:solidFill>
                  <a:srgbClr val="0070C0"/>
                </a:solidFill>
              </a:rPr>
              <a:t>personal administrativo </a:t>
            </a:r>
            <a:endParaRPr lang="es-ES" sz="1600" dirty="0">
              <a:solidFill>
                <a:srgbClr val="0070C0"/>
              </a:solidFill>
            </a:endParaRPr>
          </a:p>
        </p:txBody>
      </p:sp>
      <p:sp>
        <p:nvSpPr>
          <p:cNvPr id="7184" name="Text Box 16"/>
          <p:cNvSpPr txBox="1">
            <a:spLocks noChangeArrowheads="1"/>
          </p:cNvSpPr>
          <p:nvPr/>
        </p:nvSpPr>
        <p:spPr bwMode="auto">
          <a:xfrm>
            <a:off x="5357818" y="5000636"/>
            <a:ext cx="3455988" cy="923330"/>
          </a:xfrm>
          <a:prstGeom prst="rect">
            <a:avLst/>
          </a:prstGeom>
          <a:solidFill>
            <a:srgbClr val="FF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50000"/>
              </a:spcBef>
              <a:spcAft>
                <a:spcPct val="0"/>
              </a:spcAft>
              <a:defRPr sz="1400">
                <a:solidFill>
                  <a:schemeClr val="tx1"/>
                </a:solidFill>
                <a:latin typeface="Arial" pitchFamily="34" charset="0"/>
              </a:defRPr>
            </a:lvl6pPr>
            <a:lvl7pPr marL="2971800" indent="-228600" eaLnBrk="0" fontAlgn="base" hangingPunct="0">
              <a:spcBef>
                <a:spcPct val="50000"/>
              </a:spcBef>
              <a:spcAft>
                <a:spcPct val="0"/>
              </a:spcAft>
              <a:defRPr sz="1400">
                <a:solidFill>
                  <a:schemeClr val="tx1"/>
                </a:solidFill>
                <a:latin typeface="Arial" pitchFamily="34" charset="0"/>
              </a:defRPr>
            </a:lvl7pPr>
            <a:lvl8pPr marL="3429000" indent="-228600" eaLnBrk="0" fontAlgn="base" hangingPunct="0">
              <a:spcBef>
                <a:spcPct val="50000"/>
              </a:spcBef>
              <a:spcAft>
                <a:spcPct val="0"/>
              </a:spcAft>
              <a:defRPr sz="1400">
                <a:solidFill>
                  <a:schemeClr val="tx1"/>
                </a:solidFill>
                <a:latin typeface="Arial" pitchFamily="34" charset="0"/>
              </a:defRPr>
            </a:lvl8pPr>
            <a:lvl9pPr marL="3886200" indent="-228600" eaLnBrk="0" fontAlgn="base" hangingPunct="0">
              <a:spcBef>
                <a:spcPct val="50000"/>
              </a:spcBef>
              <a:spcAft>
                <a:spcPct val="0"/>
              </a:spcAft>
              <a:defRPr sz="1400">
                <a:solidFill>
                  <a:schemeClr val="tx1"/>
                </a:solidFill>
                <a:latin typeface="Arial" pitchFamily="34" charset="0"/>
              </a:defRPr>
            </a:lvl9pPr>
          </a:lstStyle>
          <a:p>
            <a:pPr eaLnBrk="1" hangingPunct="1"/>
            <a:r>
              <a:rPr lang="es-ES" sz="1800" dirty="0" smtClean="0">
                <a:solidFill>
                  <a:srgbClr val="0070C0"/>
                </a:solidFill>
              </a:rPr>
              <a:t>Una camioneta y 4 camiones para desarrollar la </a:t>
            </a:r>
            <a:r>
              <a:rPr lang="es-ES" sz="1800" dirty="0" smtClean="0">
                <a:solidFill>
                  <a:srgbClr val="0070C0"/>
                </a:solidFill>
              </a:rPr>
              <a:t>recolección </a:t>
            </a:r>
            <a:r>
              <a:rPr lang="es-ES" sz="1800" dirty="0" smtClean="0">
                <a:solidFill>
                  <a:srgbClr val="0070C0"/>
                </a:solidFill>
              </a:rPr>
              <a:t>en los cantones</a:t>
            </a:r>
            <a:endParaRPr lang="es-ES" sz="1800" dirty="0">
              <a:solidFill>
                <a:srgbClr val="0070C0"/>
              </a:solidFill>
            </a:endParaRPr>
          </a:p>
        </p:txBody>
      </p:sp>
      <p:sp>
        <p:nvSpPr>
          <p:cNvPr id="7188" name="Line 20"/>
          <p:cNvSpPr>
            <a:spLocks noChangeShapeType="1"/>
          </p:cNvSpPr>
          <p:nvPr/>
        </p:nvSpPr>
        <p:spPr bwMode="auto">
          <a:xfrm>
            <a:off x="4572000" y="2133600"/>
            <a:ext cx="0" cy="6477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dirty="0"/>
          </a:p>
        </p:txBody>
      </p:sp>
      <p:sp>
        <p:nvSpPr>
          <p:cNvPr id="7189" name="Line 21"/>
          <p:cNvSpPr>
            <a:spLocks noChangeShapeType="1"/>
          </p:cNvSpPr>
          <p:nvPr/>
        </p:nvSpPr>
        <p:spPr bwMode="auto">
          <a:xfrm>
            <a:off x="3492500" y="2708275"/>
            <a:ext cx="431800" cy="36036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dirty="0"/>
          </a:p>
        </p:txBody>
      </p:sp>
      <p:sp>
        <p:nvSpPr>
          <p:cNvPr id="7190" name="Line 22"/>
          <p:cNvSpPr>
            <a:spLocks noChangeShapeType="1"/>
          </p:cNvSpPr>
          <p:nvPr/>
        </p:nvSpPr>
        <p:spPr bwMode="auto">
          <a:xfrm flipV="1">
            <a:off x="3563938" y="4076700"/>
            <a:ext cx="360362" cy="2159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dirty="0"/>
          </a:p>
        </p:txBody>
      </p:sp>
      <p:sp>
        <p:nvSpPr>
          <p:cNvPr id="7191" name="Line 23"/>
          <p:cNvSpPr>
            <a:spLocks noChangeShapeType="1"/>
          </p:cNvSpPr>
          <p:nvPr/>
        </p:nvSpPr>
        <p:spPr bwMode="auto">
          <a:xfrm flipH="1">
            <a:off x="5219700" y="2852738"/>
            <a:ext cx="504825" cy="14446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dirty="0"/>
          </a:p>
        </p:txBody>
      </p:sp>
      <p:sp>
        <p:nvSpPr>
          <p:cNvPr id="7192" name="Line 24"/>
          <p:cNvSpPr>
            <a:spLocks noChangeShapeType="1"/>
          </p:cNvSpPr>
          <p:nvPr/>
        </p:nvSpPr>
        <p:spPr bwMode="auto">
          <a:xfrm flipH="1" flipV="1">
            <a:off x="5076825" y="4437063"/>
            <a:ext cx="503238" cy="57626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dirty="0"/>
          </a:p>
        </p:txBody>
      </p:sp>
      <p:sp>
        <p:nvSpPr>
          <p:cNvPr id="7193" name="Line 25"/>
          <p:cNvSpPr>
            <a:spLocks noChangeShapeType="1"/>
          </p:cNvSpPr>
          <p:nvPr/>
        </p:nvSpPr>
        <p:spPr bwMode="auto">
          <a:xfrm flipH="1" flipV="1">
            <a:off x="5364163" y="4076700"/>
            <a:ext cx="287337" cy="2159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dirty="0"/>
          </a:p>
        </p:txBody>
      </p:sp>
      <p:sp>
        <p:nvSpPr>
          <p:cNvPr id="7194" name="Line 26"/>
          <p:cNvSpPr>
            <a:spLocks noChangeShapeType="1"/>
          </p:cNvSpPr>
          <p:nvPr/>
        </p:nvSpPr>
        <p:spPr bwMode="auto">
          <a:xfrm flipV="1">
            <a:off x="3708400" y="4508500"/>
            <a:ext cx="503238" cy="57626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dirty="0"/>
          </a:p>
        </p:txBody>
      </p:sp>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9323" y="0"/>
            <a:ext cx="2363754" cy="1772816"/>
          </a:xfrm>
          <a:prstGeom prst="rect">
            <a:avLst/>
          </a:prstGeom>
        </p:spPr>
      </p:pic>
    </p:spTree>
    <p:extLst>
      <p:ext uri="{BB962C8B-B14F-4D97-AF65-F5344CB8AC3E}">
        <p14:creationId xmlns:p14="http://schemas.microsoft.com/office/powerpoint/2010/main" val="3486488101"/>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fade">
                                      <p:cBhvr>
                                        <p:cTn id="7" dur="770" decel="100000"/>
                                        <p:tgtEl>
                                          <p:spTgt spid="7177"/>
                                        </p:tgtEl>
                                      </p:cBhvr>
                                    </p:animEffect>
                                    <p:animScale>
                                      <p:cBhvr>
                                        <p:cTn id="8" dur="770" decel="100000"/>
                                        <p:tgtEl>
                                          <p:spTgt spid="7177"/>
                                        </p:tgtEl>
                                      </p:cBhvr>
                                      <p:from x="10000" y="10000"/>
                                      <p:to x="200000" y="450000"/>
                                    </p:animScale>
                                    <p:animScale>
                                      <p:cBhvr>
                                        <p:cTn id="9" dur="1230" accel="100000" fill="hold">
                                          <p:stCondLst>
                                            <p:cond delay="770"/>
                                          </p:stCondLst>
                                        </p:cTn>
                                        <p:tgtEl>
                                          <p:spTgt spid="7177"/>
                                        </p:tgtEl>
                                      </p:cBhvr>
                                      <p:from x="200000" y="450000"/>
                                      <p:to x="100000" y="100000"/>
                                    </p:animScale>
                                    <p:set>
                                      <p:cBhvr>
                                        <p:cTn id="10" dur="770" fill="hold"/>
                                        <p:tgtEl>
                                          <p:spTgt spid="7177"/>
                                        </p:tgtEl>
                                        <p:attrNameLst>
                                          <p:attrName>ppt_x</p:attrName>
                                        </p:attrNameLst>
                                      </p:cBhvr>
                                      <p:to>
                                        <p:strVal val="(0.5)"/>
                                      </p:to>
                                    </p:set>
                                    <p:anim from="(0.5)" to="(#ppt_x)" calcmode="lin" valueType="num">
                                      <p:cBhvr>
                                        <p:cTn id="11" dur="1230" accel="100000" fill="hold">
                                          <p:stCondLst>
                                            <p:cond delay="770"/>
                                          </p:stCondLst>
                                        </p:cTn>
                                        <p:tgtEl>
                                          <p:spTgt spid="7177"/>
                                        </p:tgtEl>
                                        <p:attrNameLst>
                                          <p:attrName>ppt_x</p:attrName>
                                        </p:attrNameLst>
                                      </p:cBhvr>
                                    </p:anim>
                                    <p:set>
                                      <p:cBhvr>
                                        <p:cTn id="12" dur="770" fill="hold"/>
                                        <p:tgtEl>
                                          <p:spTgt spid="7177"/>
                                        </p:tgtEl>
                                        <p:attrNameLst>
                                          <p:attrName>ppt_y</p:attrName>
                                        </p:attrNameLst>
                                      </p:cBhvr>
                                      <p:to>
                                        <p:strVal val="(#ppt_y+0.4)"/>
                                      </p:to>
                                    </p:set>
                                    <p:anim from="(#ppt_y+0.4)" to="(#ppt_y)" calcmode="lin" valueType="num">
                                      <p:cBhvr>
                                        <p:cTn id="13" dur="1230" accel="100000" fill="hold">
                                          <p:stCondLst>
                                            <p:cond delay="770"/>
                                          </p:stCondLst>
                                        </p:cTn>
                                        <p:tgtEl>
                                          <p:spTgt spid="7177"/>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7191"/>
                                        </p:tgtEl>
                                        <p:attrNameLst>
                                          <p:attrName>style.visibility</p:attrName>
                                        </p:attrNameLst>
                                      </p:cBhvr>
                                      <p:to>
                                        <p:strVal val="visible"/>
                                      </p:to>
                                    </p:set>
                                    <p:animEffect transition="in" filter="fade">
                                      <p:cBhvr>
                                        <p:cTn id="16" dur="770" decel="100000"/>
                                        <p:tgtEl>
                                          <p:spTgt spid="7191"/>
                                        </p:tgtEl>
                                      </p:cBhvr>
                                    </p:animEffect>
                                    <p:animScale>
                                      <p:cBhvr>
                                        <p:cTn id="17" dur="770" decel="100000"/>
                                        <p:tgtEl>
                                          <p:spTgt spid="7191"/>
                                        </p:tgtEl>
                                      </p:cBhvr>
                                      <p:from x="10000" y="10000"/>
                                      <p:to x="200000" y="450000"/>
                                    </p:animScale>
                                    <p:animScale>
                                      <p:cBhvr>
                                        <p:cTn id="18" dur="1230" accel="100000" fill="hold">
                                          <p:stCondLst>
                                            <p:cond delay="770"/>
                                          </p:stCondLst>
                                        </p:cTn>
                                        <p:tgtEl>
                                          <p:spTgt spid="7191"/>
                                        </p:tgtEl>
                                      </p:cBhvr>
                                      <p:from x="200000" y="450000"/>
                                      <p:to x="100000" y="100000"/>
                                    </p:animScale>
                                    <p:set>
                                      <p:cBhvr>
                                        <p:cTn id="19" dur="770" fill="hold"/>
                                        <p:tgtEl>
                                          <p:spTgt spid="7191"/>
                                        </p:tgtEl>
                                        <p:attrNameLst>
                                          <p:attrName>ppt_x</p:attrName>
                                        </p:attrNameLst>
                                      </p:cBhvr>
                                      <p:to>
                                        <p:strVal val="(0.5)"/>
                                      </p:to>
                                    </p:set>
                                    <p:anim from="(0.5)" to="(#ppt_x)" calcmode="lin" valueType="num">
                                      <p:cBhvr>
                                        <p:cTn id="20" dur="1230" accel="100000" fill="hold">
                                          <p:stCondLst>
                                            <p:cond delay="770"/>
                                          </p:stCondLst>
                                        </p:cTn>
                                        <p:tgtEl>
                                          <p:spTgt spid="7191"/>
                                        </p:tgtEl>
                                        <p:attrNameLst>
                                          <p:attrName>ppt_x</p:attrName>
                                        </p:attrNameLst>
                                      </p:cBhvr>
                                    </p:anim>
                                    <p:set>
                                      <p:cBhvr>
                                        <p:cTn id="21" dur="770" fill="hold"/>
                                        <p:tgtEl>
                                          <p:spTgt spid="7191"/>
                                        </p:tgtEl>
                                        <p:attrNameLst>
                                          <p:attrName>ppt_y</p:attrName>
                                        </p:attrNameLst>
                                      </p:cBhvr>
                                      <p:to>
                                        <p:strVal val="(#ppt_y+0.4)"/>
                                      </p:to>
                                    </p:set>
                                    <p:anim from="(#ppt_y+0.4)" to="(#ppt_y)" calcmode="lin" valueType="num">
                                      <p:cBhvr>
                                        <p:cTn id="22" dur="1230" accel="100000" fill="hold">
                                          <p:stCondLst>
                                            <p:cond delay="770"/>
                                          </p:stCondLst>
                                        </p:cTn>
                                        <p:tgtEl>
                                          <p:spTgt spid="7191"/>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7188"/>
                                        </p:tgtEl>
                                        <p:attrNameLst>
                                          <p:attrName>style.visibility</p:attrName>
                                        </p:attrNameLst>
                                      </p:cBhvr>
                                      <p:to>
                                        <p:strVal val="visible"/>
                                      </p:to>
                                    </p:set>
                                    <p:animEffect transition="in" filter="fade">
                                      <p:cBhvr>
                                        <p:cTn id="25" dur="770" decel="100000"/>
                                        <p:tgtEl>
                                          <p:spTgt spid="7188"/>
                                        </p:tgtEl>
                                      </p:cBhvr>
                                    </p:animEffect>
                                    <p:animScale>
                                      <p:cBhvr>
                                        <p:cTn id="26" dur="770" decel="100000"/>
                                        <p:tgtEl>
                                          <p:spTgt spid="7188"/>
                                        </p:tgtEl>
                                      </p:cBhvr>
                                      <p:from x="10000" y="10000"/>
                                      <p:to x="200000" y="450000"/>
                                    </p:animScale>
                                    <p:animScale>
                                      <p:cBhvr>
                                        <p:cTn id="27" dur="1230" accel="100000" fill="hold">
                                          <p:stCondLst>
                                            <p:cond delay="770"/>
                                          </p:stCondLst>
                                        </p:cTn>
                                        <p:tgtEl>
                                          <p:spTgt spid="7188"/>
                                        </p:tgtEl>
                                      </p:cBhvr>
                                      <p:from x="200000" y="450000"/>
                                      <p:to x="100000" y="100000"/>
                                    </p:animScale>
                                    <p:set>
                                      <p:cBhvr>
                                        <p:cTn id="28" dur="770" fill="hold"/>
                                        <p:tgtEl>
                                          <p:spTgt spid="7188"/>
                                        </p:tgtEl>
                                        <p:attrNameLst>
                                          <p:attrName>ppt_x</p:attrName>
                                        </p:attrNameLst>
                                      </p:cBhvr>
                                      <p:to>
                                        <p:strVal val="(0.5)"/>
                                      </p:to>
                                    </p:set>
                                    <p:anim from="(0.5)" to="(#ppt_x)" calcmode="lin" valueType="num">
                                      <p:cBhvr>
                                        <p:cTn id="29" dur="1230" accel="100000" fill="hold">
                                          <p:stCondLst>
                                            <p:cond delay="770"/>
                                          </p:stCondLst>
                                        </p:cTn>
                                        <p:tgtEl>
                                          <p:spTgt spid="7188"/>
                                        </p:tgtEl>
                                        <p:attrNameLst>
                                          <p:attrName>ppt_x</p:attrName>
                                        </p:attrNameLst>
                                      </p:cBhvr>
                                    </p:anim>
                                    <p:set>
                                      <p:cBhvr>
                                        <p:cTn id="30" dur="770" fill="hold"/>
                                        <p:tgtEl>
                                          <p:spTgt spid="7188"/>
                                        </p:tgtEl>
                                        <p:attrNameLst>
                                          <p:attrName>ppt_y</p:attrName>
                                        </p:attrNameLst>
                                      </p:cBhvr>
                                      <p:to>
                                        <p:strVal val="(#ppt_y+0.4)"/>
                                      </p:to>
                                    </p:set>
                                    <p:anim from="(#ppt_y+0.4)" to="(#ppt_y)" calcmode="lin" valueType="num">
                                      <p:cBhvr>
                                        <p:cTn id="31" dur="1230" accel="100000" fill="hold">
                                          <p:stCondLst>
                                            <p:cond delay="770"/>
                                          </p:stCondLst>
                                        </p:cTn>
                                        <p:tgtEl>
                                          <p:spTgt spid="7188"/>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7189"/>
                                        </p:tgtEl>
                                        <p:attrNameLst>
                                          <p:attrName>style.visibility</p:attrName>
                                        </p:attrNameLst>
                                      </p:cBhvr>
                                      <p:to>
                                        <p:strVal val="visible"/>
                                      </p:to>
                                    </p:set>
                                    <p:animEffect transition="in" filter="fade">
                                      <p:cBhvr>
                                        <p:cTn id="34" dur="770" decel="100000"/>
                                        <p:tgtEl>
                                          <p:spTgt spid="7189"/>
                                        </p:tgtEl>
                                      </p:cBhvr>
                                    </p:animEffect>
                                    <p:animScale>
                                      <p:cBhvr>
                                        <p:cTn id="35" dur="770" decel="100000"/>
                                        <p:tgtEl>
                                          <p:spTgt spid="7189"/>
                                        </p:tgtEl>
                                      </p:cBhvr>
                                      <p:from x="10000" y="10000"/>
                                      <p:to x="200000" y="450000"/>
                                    </p:animScale>
                                    <p:animScale>
                                      <p:cBhvr>
                                        <p:cTn id="36" dur="1230" accel="100000" fill="hold">
                                          <p:stCondLst>
                                            <p:cond delay="770"/>
                                          </p:stCondLst>
                                        </p:cTn>
                                        <p:tgtEl>
                                          <p:spTgt spid="7189"/>
                                        </p:tgtEl>
                                      </p:cBhvr>
                                      <p:from x="200000" y="450000"/>
                                      <p:to x="100000" y="100000"/>
                                    </p:animScale>
                                    <p:set>
                                      <p:cBhvr>
                                        <p:cTn id="37" dur="770" fill="hold"/>
                                        <p:tgtEl>
                                          <p:spTgt spid="7189"/>
                                        </p:tgtEl>
                                        <p:attrNameLst>
                                          <p:attrName>ppt_x</p:attrName>
                                        </p:attrNameLst>
                                      </p:cBhvr>
                                      <p:to>
                                        <p:strVal val="(0.5)"/>
                                      </p:to>
                                    </p:set>
                                    <p:anim from="(0.5)" to="(#ppt_x)" calcmode="lin" valueType="num">
                                      <p:cBhvr>
                                        <p:cTn id="38" dur="1230" accel="100000" fill="hold">
                                          <p:stCondLst>
                                            <p:cond delay="770"/>
                                          </p:stCondLst>
                                        </p:cTn>
                                        <p:tgtEl>
                                          <p:spTgt spid="7189"/>
                                        </p:tgtEl>
                                        <p:attrNameLst>
                                          <p:attrName>ppt_x</p:attrName>
                                        </p:attrNameLst>
                                      </p:cBhvr>
                                    </p:anim>
                                    <p:set>
                                      <p:cBhvr>
                                        <p:cTn id="39" dur="770" fill="hold"/>
                                        <p:tgtEl>
                                          <p:spTgt spid="7189"/>
                                        </p:tgtEl>
                                        <p:attrNameLst>
                                          <p:attrName>ppt_y</p:attrName>
                                        </p:attrNameLst>
                                      </p:cBhvr>
                                      <p:to>
                                        <p:strVal val="(#ppt_y+0.4)"/>
                                      </p:to>
                                    </p:set>
                                    <p:anim from="(#ppt_y+0.4)" to="(#ppt_y)" calcmode="lin" valueType="num">
                                      <p:cBhvr>
                                        <p:cTn id="40" dur="1230" accel="100000" fill="hold">
                                          <p:stCondLst>
                                            <p:cond delay="770"/>
                                          </p:stCondLst>
                                        </p:cTn>
                                        <p:tgtEl>
                                          <p:spTgt spid="7189"/>
                                        </p:tgtEl>
                                        <p:attrNameLst>
                                          <p:attrName>ppt_y</p:attrName>
                                        </p:attrNameLst>
                                      </p:cBhvr>
                                    </p:anim>
                                  </p:childTnLst>
                                </p:cTn>
                              </p:par>
                              <p:par>
                                <p:cTn id="41" presetID="51" presetClass="entr" presetSubtype="0" fill="hold" grpId="0" nodeType="withEffect">
                                  <p:stCondLst>
                                    <p:cond delay="0"/>
                                  </p:stCondLst>
                                  <p:childTnLst>
                                    <p:set>
                                      <p:cBhvr>
                                        <p:cTn id="42" dur="1" fill="hold">
                                          <p:stCondLst>
                                            <p:cond delay="0"/>
                                          </p:stCondLst>
                                        </p:cTn>
                                        <p:tgtEl>
                                          <p:spTgt spid="7190"/>
                                        </p:tgtEl>
                                        <p:attrNameLst>
                                          <p:attrName>style.visibility</p:attrName>
                                        </p:attrNameLst>
                                      </p:cBhvr>
                                      <p:to>
                                        <p:strVal val="visible"/>
                                      </p:to>
                                    </p:set>
                                    <p:animEffect transition="in" filter="fade">
                                      <p:cBhvr>
                                        <p:cTn id="43" dur="770" decel="100000"/>
                                        <p:tgtEl>
                                          <p:spTgt spid="7190"/>
                                        </p:tgtEl>
                                      </p:cBhvr>
                                    </p:animEffect>
                                    <p:animScale>
                                      <p:cBhvr>
                                        <p:cTn id="44" dur="770" decel="100000"/>
                                        <p:tgtEl>
                                          <p:spTgt spid="7190"/>
                                        </p:tgtEl>
                                      </p:cBhvr>
                                      <p:from x="10000" y="10000"/>
                                      <p:to x="200000" y="450000"/>
                                    </p:animScale>
                                    <p:animScale>
                                      <p:cBhvr>
                                        <p:cTn id="45" dur="1230" accel="100000" fill="hold">
                                          <p:stCondLst>
                                            <p:cond delay="770"/>
                                          </p:stCondLst>
                                        </p:cTn>
                                        <p:tgtEl>
                                          <p:spTgt spid="7190"/>
                                        </p:tgtEl>
                                      </p:cBhvr>
                                      <p:from x="200000" y="450000"/>
                                      <p:to x="100000" y="100000"/>
                                    </p:animScale>
                                    <p:set>
                                      <p:cBhvr>
                                        <p:cTn id="46" dur="770" fill="hold"/>
                                        <p:tgtEl>
                                          <p:spTgt spid="7190"/>
                                        </p:tgtEl>
                                        <p:attrNameLst>
                                          <p:attrName>ppt_x</p:attrName>
                                        </p:attrNameLst>
                                      </p:cBhvr>
                                      <p:to>
                                        <p:strVal val="(0.5)"/>
                                      </p:to>
                                    </p:set>
                                    <p:anim from="(0.5)" to="(#ppt_x)" calcmode="lin" valueType="num">
                                      <p:cBhvr>
                                        <p:cTn id="47" dur="1230" accel="100000" fill="hold">
                                          <p:stCondLst>
                                            <p:cond delay="770"/>
                                          </p:stCondLst>
                                        </p:cTn>
                                        <p:tgtEl>
                                          <p:spTgt spid="7190"/>
                                        </p:tgtEl>
                                        <p:attrNameLst>
                                          <p:attrName>ppt_x</p:attrName>
                                        </p:attrNameLst>
                                      </p:cBhvr>
                                    </p:anim>
                                    <p:set>
                                      <p:cBhvr>
                                        <p:cTn id="48" dur="770" fill="hold"/>
                                        <p:tgtEl>
                                          <p:spTgt spid="7190"/>
                                        </p:tgtEl>
                                        <p:attrNameLst>
                                          <p:attrName>ppt_y</p:attrName>
                                        </p:attrNameLst>
                                      </p:cBhvr>
                                      <p:to>
                                        <p:strVal val="(#ppt_y+0.4)"/>
                                      </p:to>
                                    </p:set>
                                    <p:anim from="(#ppt_y+0.4)" to="(#ppt_y)" calcmode="lin" valueType="num">
                                      <p:cBhvr>
                                        <p:cTn id="49" dur="1230" accel="100000" fill="hold">
                                          <p:stCondLst>
                                            <p:cond delay="770"/>
                                          </p:stCondLst>
                                        </p:cTn>
                                        <p:tgtEl>
                                          <p:spTgt spid="7190"/>
                                        </p:tgtEl>
                                        <p:attrNameLst>
                                          <p:attrName>ppt_y</p:attrName>
                                        </p:attrNameLst>
                                      </p:cBhvr>
                                    </p:anim>
                                  </p:childTnLst>
                                </p:cTn>
                              </p:par>
                              <p:par>
                                <p:cTn id="50" presetID="51" presetClass="entr" presetSubtype="0" fill="hold" grpId="0" nodeType="withEffect">
                                  <p:stCondLst>
                                    <p:cond delay="0"/>
                                  </p:stCondLst>
                                  <p:childTnLst>
                                    <p:set>
                                      <p:cBhvr>
                                        <p:cTn id="51" dur="1" fill="hold">
                                          <p:stCondLst>
                                            <p:cond delay="0"/>
                                          </p:stCondLst>
                                        </p:cTn>
                                        <p:tgtEl>
                                          <p:spTgt spid="7194"/>
                                        </p:tgtEl>
                                        <p:attrNameLst>
                                          <p:attrName>style.visibility</p:attrName>
                                        </p:attrNameLst>
                                      </p:cBhvr>
                                      <p:to>
                                        <p:strVal val="visible"/>
                                      </p:to>
                                    </p:set>
                                    <p:animEffect transition="in" filter="fade">
                                      <p:cBhvr>
                                        <p:cTn id="52" dur="770" decel="100000"/>
                                        <p:tgtEl>
                                          <p:spTgt spid="7194"/>
                                        </p:tgtEl>
                                      </p:cBhvr>
                                    </p:animEffect>
                                    <p:animScale>
                                      <p:cBhvr>
                                        <p:cTn id="53" dur="770" decel="100000"/>
                                        <p:tgtEl>
                                          <p:spTgt spid="7194"/>
                                        </p:tgtEl>
                                      </p:cBhvr>
                                      <p:from x="10000" y="10000"/>
                                      <p:to x="200000" y="450000"/>
                                    </p:animScale>
                                    <p:animScale>
                                      <p:cBhvr>
                                        <p:cTn id="54" dur="1230" accel="100000" fill="hold">
                                          <p:stCondLst>
                                            <p:cond delay="770"/>
                                          </p:stCondLst>
                                        </p:cTn>
                                        <p:tgtEl>
                                          <p:spTgt spid="7194"/>
                                        </p:tgtEl>
                                      </p:cBhvr>
                                      <p:from x="200000" y="450000"/>
                                      <p:to x="100000" y="100000"/>
                                    </p:animScale>
                                    <p:set>
                                      <p:cBhvr>
                                        <p:cTn id="55" dur="770" fill="hold"/>
                                        <p:tgtEl>
                                          <p:spTgt spid="7194"/>
                                        </p:tgtEl>
                                        <p:attrNameLst>
                                          <p:attrName>ppt_x</p:attrName>
                                        </p:attrNameLst>
                                      </p:cBhvr>
                                      <p:to>
                                        <p:strVal val="(0.5)"/>
                                      </p:to>
                                    </p:set>
                                    <p:anim from="(0.5)" to="(#ppt_x)" calcmode="lin" valueType="num">
                                      <p:cBhvr>
                                        <p:cTn id="56" dur="1230" accel="100000" fill="hold">
                                          <p:stCondLst>
                                            <p:cond delay="770"/>
                                          </p:stCondLst>
                                        </p:cTn>
                                        <p:tgtEl>
                                          <p:spTgt spid="7194"/>
                                        </p:tgtEl>
                                        <p:attrNameLst>
                                          <p:attrName>ppt_x</p:attrName>
                                        </p:attrNameLst>
                                      </p:cBhvr>
                                    </p:anim>
                                    <p:set>
                                      <p:cBhvr>
                                        <p:cTn id="57" dur="770" fill="hold"/>
                                        <p:tgtEl>
                                          <p:spTgt spid="7194"/>
                                        </p:tgtEl>
                                        <p:attrNameLst>
                                          <p:attrName>ppt_y</p:attrName>
                                        </p:attrNameLst>
                                      </p:cBhvr>
                                      <p:to>
                                        <p:strVal val="(#ppt_y+0.4)"/>
                                      </p:to>
                                    </p:set>
                                    <p:anim from="(#ppt_y+0.4)" to="(#ppt_y)" calcmode="lin" valueType="num">
                                      <p:cBhvr>
                                        <p:cTn id="58" dur="1230" accel="100000" fill="hold">
                                          <p:stCondLst>
                                            <p:cond delay="770"/>
                                          </p:stCondLst>
                                        </p:cTn>
                                        <p:tgtEl>
                                          <p:spTgt spid="7194"/>
                                        </p:tgtEl>
                                        <p:attrNameLst>
                                          <p:attrName>ppt_y</p:attrName>
                                        </p:attrNameLst>
                                      </p:cBhvr>
                                    </p:anim>
                                  </p:childTnLst>
                                </p:cTn>
                              </p:par>
                              <p:par>
                                <p:cTn id="59" presetID="51" presetClass="entr" presetSubtype="0" fill="hold" grpId="0" nodeType="withEffect">
                                  <p:stCondLst>
                                    <p:cond delay="0"/>
                                  </p:stCondLst>
                                  <p:childTnLst>
                                    <p:set>
                                      <p:cBhvr>
                                        <p:cTn id="60" dur="1" fill="hold">
                                          <p:stCondLst>
                                            <p:cond delay="0"/>
                                          </p:stCondLst>
                                        </p:cTn>
                                        <p:tgtEl>
                                          <p:spTgt spid="7193"/>
                                        </p:tgtEl>
                                        <p:attrNameLst>
                                          <p:attrName>style.visibility</p:attrName>
                                        </p:attrNameLst>
                                      </p:cBhvr>
                                      <p:to>
                                        <p:strVal val="visible"/>
                                      </p:to>
                                    </p:set>
                                    <p:animEffect transition="in" filter="fade">
                                      <p:cBhvr>
                                        <p:cTn id="61" dur="770" decel="100000"/>
                                        <p:tgtEl>
                                          <p:spTgt spid="7193"/>
                                        </p:tgtEl>
                                      </p:cBhvr>
                                    </p:animEffect>
                                    <p:animScale>
                                      <p:cBhvr>
                                        <p:cTn id="62" dur="770" decel="100000"/>
                                        <p:tgtEl>
                                          <p:spTgt spid="7193"/>
                                        </p:tgtEl>
                                      </p:cBhvr>
                                      <p:from x="10000" y="10000"/>
                                      <p:to x="200000" y="450000"/>
                                    </p:animScale>
                                    <p:animScale>
                                      <p:cBhvr>
                                        <p:cTn id="63" dur="1230" accel="100000" fill="hold">
                                          <p:stCondLst>
                                            <p:cond delay="770"/>
                                          </p:stCondLst>
                                        </p:cTn>
                                        <p:tgtEl>
                                          <p:spTgt spid="7193"/>
                                        </p:tgtEl>
                                      </p:cBhvr>
                                      <p:from x="200000" y="450000"/>
                                      <p:to x="100000" y="100000"/>
                                    </p:animScale>
                                    <p:set>
                                      <p:cBhvr>
                                        <p:cTn id="64" dur="770" fill="hold"/>
                                        <p:tgtEl>
                                          <p:spTgt spid="7193"/>
                                        </p:tgtEl>
                                        <p:attrNameLst>
                                          <p:attrName>ppt_x</p:attrName>
                                        </p:attrNameLst>
                                      </p:cBhvr>
                                      <p:to>
                                        <p:strVal val="(0.5)"/>
                                      </p:to>
                                    </p:set>
                                    <p:anim from="(0.5)" to="(#ppt_x)" calcmode="lin" valueType="num">
                                      <p:cBhvr>
                                        <p:cTn id="65" dur="1230" accel="100000" fill="hold">
                                          <p:stCondLst>
                                            <p:cond delay="770"/>
                                          </p:stCondLst>
                                        </p:cTn>
                                        <p:tgtEl>
                                          <p:spTgt spid="7193"/>
                                        </p:tgtEl>
                                        <p:attrNameLst>
                                          <p:attrName>ppt_x</p:attrName>
                                        </p:attrNameLst>
                                      </p:cBhvr>
                                    </p:anim>
                                    <p:set>
                                      <p:cBhvr>
                                        <p:cTn id="66" dur="770" fill="hold"/>
                                        <p:tgtEl>
                                          <p:spTgt spid="7193"/>
                                        </p:tgtEl>
                                        <p:attrNameLst>
                                          <p:attrName>ppt_y</p:attrName>
                                        </p:attrNameLst>
                                      </p:cBhvr>
                                      <p:to>
                                        <p:strVal val="(#ppt_y+0.4)"/>
                                      </p:to>
                                    </p:set>
                                    <p:anim from="(#ppt_y+0.4)" to="(#ppt_y)" calcmode="lin" valueType="num">
                                      <p:cBhvr>
                                        <p:cTn id="67" dur="1230" accel="100000" fill="hold">
                                          <p:stCondLst>
                                            <p:cond delay="770"/>
                                          </p:stCondLst>
                                        </p:cTn>
                                        <p:tgtEl>
                                          <p:spTgt spid="7193"/>
                                        </p:tgtEl>
                                        <p:attrNameLst>
                                          <p:attrName>ppt_y</p:attrName>
                                        </p:attrNameLst>
                                      </p:cBhvr>
                                    </p:anim>
                                  </p:childTnLst>
                                </p:cTn>
                              </p:par>
                              <p:par>
                                <p:cTn id="68" presetID="51" presetClass="entr" presetSubtype="0" fill="hold" grpId="0" nodeType="withEffect">
                                  <p:stCondLst>
                                    <p:cond delay="0"/>
                                  </p:stCondLst>
                                  <p:childTnLst>
                                    <p:set>
                                      <p:cBhvr>
                                        <p:cTn id="69" dur="1" fill="hold">
                                          <p:stCondLst>
                                            <p:cond delay="0"/>
                                          </p:stCondLst>
                                        </p:cTn>
                                        <p:tgtEl>
                                          <p:spTgt spid="7192"/>
                                        </p:tgtEl>
                                        <p:attrNameLst>
                                          <p:attrName>style.visibility</p:attrName>
                                        </p:attrNameLst>
                                      </p:cBhvr>
                                      <p:to>
                                        <p:strVal val="visible"/>
                                      </p:to>
                                    </p:set>
                                    <p:animEffect transition="in" filter="fade">
                                      <p:cBhvr>
                                        <p:cTn id="70" dur="770" decel="100000"/>
                                        <p:tgtEl>
                                          <p:spTgt spid="7192"/>
                                        </p:tgtEl>
                                      </p:cBhvr>
                                    </p:animEffect>
                                    <p:animScale>
                                      <p:cBhvr>
                                        <p:cTn id="71" dur="770" decel="100000"/>
                                        <p:tgtEl>
                                          <p:spTgt spid="7192"/>
                                        </p:tgtEl>
                                      </p:cBhvr>
                                      <p:from x="10000" y="10000"/>
                                      <p:to x="200000" y="450000"/>
                                    </p:animScale>
                                    <p:animScale>
                                      <p:cBhvr>
                                        <p:cTn id="72" dur="1230" accel="100000" fill="hold">
                                          <p:stCondLst>
                                            <p:cond delay="770"/>
                                          </p:stCondLst>
                                        </p:cTn>
                                        <p:tgtEl>
                                          <p:spTgt spid="7192"/>
                                        </p:tgtEl>
                                      </p:cBhvr>
                                      <p:from x="200000" y="450000"/>
                                      <p:to x="100000" y="100000"/>
                                    </p:animScale>
                                    <p:set>
                                      <p:cBhvr>
                                        <p:cTn id="73" dur="770" fill="hold"/>
                                        <p:tgtEl>
                                          <p:spTgt spid="7192"/>
                                        </p:tgtEl>
                                        <p:attrNameLst>
                                          <p:attrName>ppt_x</p:attrName>
                                        </p:attrNameLst>
                                      </p:cBhvr>
                                      <p:to>
                                        <p:strVal val="(0.5)"/>
                                      </p:to>
                                    </p:set>
                                    <p:anim from="(0.5)" to="(#ppt_x)" calcmode="lin" valueType="num">
                                      <p:cBhvr>
                                        <p:cTn id="74" dur="1230" accel="100000" fill="hold">
                                          <p:stCondLst>
                                            <p:cond delay="770"/>
                                          </p:stCondLst>
                                        </p:cTn>
                                        <p:tgtEl>
                                          <p:spTgt spid="7192"/>
                                        </p:tgtEl>
                                        <p:attrNameLst>
                                          <p:attrName>ppt_x</p:attrName>
                                        </p:attrNameLst>
                                      </p:cBhvr>
                                    </p:anim>
                                    <p:set>
                                      <p:cBhvr>
                                        <p:cTn id="75" dur="770" fill="hold"/>
                                        <p:tgtEl>
                                          <p:spTgt spid="7192"/>
                                        </p:tgtEl>
                                        <p:attrNameLst>
                                          <p:attrName>ppt_y</p:attrName>
                                        </p:attrNameLst>
                                      </p:cBhvr>
                                      <p:to>
                                        <p:strVal val="(#ppt_y+0.4)"/>
                                      </p:to>
                                    </p:set>
                                    <p:anim from="(#ppt_y+0.4)" to="(#ppt_y)" calcmode="lin" valueType="num">
                                      <p:cBhvr>
                                        <p:cTn id="76" dur="1230" accel="100000" fill="hold">
                                          <p:stCondLst>
                                            <p:cond delay="770"/>
                                          </p:stCondLst>
                                        </p:cTn>
                                        <p:tgtEl>
                                          <p:spTgt spid="7192"/>
                                        </p:tgtEl>
                                        <p:attrNameLst>
                                          <p:attrName>ppt_y</p:attrName>
                                        </p:attrNameLst>
                                      </p:cBhvr>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7178"/>
                                        </p:tgtEl>
                                        <p:attrNameLst>
                                          <p:attrName>style.visibility</p:attrName>
                                        </p:attrNameLst>
                                      </p:cBhvr>
                                      <p:to>
                                        <p:strVal val="visible"/>
                                      </p:to>
                                    </p:set>
                                    <p:animEffect transition="in" filter="blinds(horizontal)">
                                      <p:cBhvr>
                                        <p:cTn id="81" dur="500"/>
                                        <p:tgtEl>
                                          <p:spTgt spid="7178"/>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7179"/>
                                        </p:tgtEl>
                                        <p:attrNameLst>
                                          <p:attrName>style.visibility</p:attrName>
                                        </p:attrNameLst>
                                      </p:cBhvr>
                                      <p:to>
                                        <p:strVal val="visible"/>
                                      </p:to>
                                    </p:set>
                                    <p:animEffect transition="in" filter="blinds(horizontal)">
                                      <p:cBhvr>
                                        <p:cTn id="86" dur="500"/>
                                        <p:tgtEl>
                                          <p:spTgt spid="7179"/>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7180"/>
                                        </p:tgtEl>
                                        <p:attrNameLst>
                                          <p:attrName>style.visibility</p:attrName>
                                        </p:attrNameLst>
                                      </p:cBhvr>
                                      <p:to>
                                        <p:strVal val="visible"/>
                                      </p:to>
                                    </p:set>
                                    <p:animEffect transition="in" filter="blinds(horizontal)">
                                      <p:cBhvr>
                                        <p:cTn id="91" dur="500"/>
                                        <p:tgtEl>
                                          <p:spTgt spid="7180"/>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7181"/>
                                        </p:tgtEl>
                                        <p:attrNameLst>
                                          <p:attrName>style.visibility</p:attrName>
                                        </p:attrNameLst>
                                      </p:cBhvr>
                                      <p:to>
                                        <p:strVal val="visible"/>
                                      </p:to>
                                    </p:set>
                                    <p:animEffect transition="in" filter="blinds(horizontal)">
                                      <p:cBhvr>
                                        <p:cTn id="96" dur="500"/>
                                        <p:tgtEl>
                                          <p:spTgt spid="7181"/>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7182"/>
                                        </p:tgtEl>
                                        <p:attrNameLst>
                                          <p:attrName>style.visibility</p:attrName>
                                        </p:attrNameLst>
                                      </p:cBhvr>
                                      <p:to>
                                        <p:strVal val="visible"/>
                                      </p:to>
                                    </p:set>
                                    <p:animEffect transition="in" filter="blinds(horizontal)">
                                      <p:cBhvr>
                                        <p:cTn id="101" dur="500"/>
                                        <p:tgtEl>
                                          <p:spTgt spid="7182"/>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7183"/>
                                        </p:tgtEl>
                                        <p:attrNameLst>
                                          <p:attrName>style.visibility</p:attrName>
                                        </p:attrNameLst>
                                      </p:cBhvr>
                                      <p:to>
                                        <p:strVal val="visible"/>
                                      </p:to>
                                    </p:set>
                                    <p:animEffect transition="in" filter="blinds(horizontal)">
                                      <p:cBhvr>
                                        <p:cTn id="106" dur="500"/>
                                        <p:tgtEl>
                                          <p:spTgt spid="7183"/>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7184"/>
                                        </p:tgtEl>
                                        <p:attrNameLst>
                                          <p:attrName>style.visibility</p:attrName>
                                        </p:attrNameLst>
                                      </p:cBhvr>
                                      <p:to>
                                        <p:strVal val="visible"/>
                                      </p:to>
                                    </p:set>
                                    <p:animEffect transition="in" filter="blinds(horizontal)">
                                      <p:cBhvr>
                                        <p:cTn id="111" dur="500"/>
                                        <p:tgtEl>
                                          <p:spTgt spid="7184"/>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animBg="1"/>
      <p:bldP spid="7178" grpId="0" animBg="1"/>
      <p:bldP spid="7179" grpId="0" animBg="1"/>
      <p:bldP spid="7180" grpId="0" animBg="1"/>
      <p:bldP spid="7181" grpId="0" animBg="1"/>
      <p:bldP spid="7182" grpId="0" animBg="1"/>
      <p:bldP spid="7183" grpId="0" animBg="1"/>
      <p:bldP spid="7184" grpId="0" animBg="1"/>
      <p:bldP spid="7188" grpId="0" animBg="1"/>
      <p:bldP spid="7189" grpId="0" animBg="1"/>
      <p:bldP spid="7190" grpId="0" animBg="1"/>
      <p:bldP spid="7191" grpId="0" animBg="1"/>
      <p:bldP spid="7192" grpId="0" animBg="1"/>
      <p:bldP spid="7193" grpId="0" animBg="1"/>
      <p:bldP spid="719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676900" y="1828800"/>
            <a:ext cx="278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s-ES_tradnl" b="1" dirty="0"/>
              <a:t>FALTA DE FORMACION</a:t>
            </a:r>
          </a:p>
        </p:txBody>
      </p:sp>
      <p:sp>
        <p:nvSpPr>
          <p:cNvPr id="8195" name="Rectangle 4"/>
          <p:cNvSpPr>
            <a:spLocks noChangeArrowheads="1"/>
          </p:cNvSpPr>
          <p:nvPr/>
        </p:nvSpPr>
        <p:spPr bwMode="auto">
          <a:xfrm>
            <a:off x="425450" y="3055938"/>
            <a:ext cx="31305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s-ES" b="1" dirty="0"/>
              <a:t>NO SE SENSIBILIZA A LAS</a:t>
            </a:r>
          </a:p>
          <a:p>
            <a:pPr eaLnBrk="0" hangingPunct="0"/>
            <a:r>
              <a:rPr lang="es-ES" b="1" dirty="0"/>
              <a:t>AUTORIDADES NI A LA</a:t>
            </a:r>
          </a:p>
          <a:p>
            <a:pPr eaLnBrk="0" hangingPunct="0"/>
            <a:r>
              <a:rPr lang="es-ES" b="1" dirty="0"/>
              <a:t>POBLACIÓN</a:t>
            </a:r>
          </a:p>
        </p:txBody>
      </p:sp>
      <p:sp>
        <p:nvSpPr>
          <p:cNvPr id="8196" name="Rectangle 5"/>
          <p:cNvSpPr>
            <a:spLocks noChangeArrowheads="1"/>
          </p:cNvSpPr>
          <p:nvPr/>
        </p:nvSpPr>
        <p:spPr bwMode="auto">
          <a:xfrm>
            <a:off x="1857375" y="4610100"/>
            <a:ext cx="221138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s-ES" b="1" dirty="0"/>
              <a:t>BAJA RENTABILIDAD EN LA PRESTACIÓN DEL SERVICIO</a:t>
            </a:r>
            <a:endParaRPr lang="es-ES_tradnl" b="1" dirty="0"/>
          </a:p>
        </p:txBody>
      </p:sp>
      <p:sp>
        <p:nvSpPr>
          <p:cNvPr id="8197" name="Rectangle 6"/>
          <p:cNvSpPr>
            <a:spLocks noChangeArrowheads="1"/>
          </p:cNvSpPr>
          <p:nvPr/>
        </p:nvSpPr>
        <p:spPr bwMode="auto">
          <a:xfrm>
            <a:off x="5308600" y="4622800"/>
            <a:ext cx="307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s-ES" b="1" dirty="0"/>
              <a:t>BAJA RECUPERACIÓN DE COSTES</a:t>
            </a:r>
          </a:p>
        </p:txBody>
      </p:sp>
      <p:sp>
        <p:nvSpPr>
          <p:cNvPr id="8198" name="Rectangle 7"/>
          <p:cNvSpPr>
            <a:spLocks noChangeArrowheads="1"/>
          </p:cNvSpPr>
          <p:nvPr/>
        </p:nvSpPr>
        <p:spPr bwMode="auto">
          <a:xfrm>
            <a:off x="1487488" y="1828800"/>
            <a:ext cx="303371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s-ES" b="1" dirty="0"/>
              <a:t>FALTA DE RECURSOS FINANCIEROS,</a:t>
            </a:r>
          </a:p>
          <a:p>
            <a:pPr eaLnBrk="0" hangingPunct="0"/>
            <a:r>
              <a:rPr lang="es-ES" b="1" dirty="0"/>
              <a:t>HUMANOS, MATERIALES</a:t>
            </a:r>
            <a:endParaRPr lang="es-ES_tradnl" b="1" dirty="0"/>
          </a:p>
        </p:txBody>
      </p:sp>
      <p:sp>
        <p:nvSpPr>
          <p:cNvPr id="8199" name="Rectangle 8"/>
          <p:cNvSpPr>
            <a:spLocks noChangeArrowheads="1"/>
          </p:cNvSpPr>
          <p:nvPr/>
        </p:nvSpPr>
        <p:spPr bwMode="auto">
          <a:xfrm>
            <a:off x="6726238" y="3030538"/>
            <a:ext cx="2076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s-ES" b="1" dirty="0"/>
              <a:t>EMPLEADOS SIN</a:t>
            </a:r>
          </a:p>
          <a:p>
            <a:pPr eaLnBrk="0" hangingPunct="0"/>
            <a:r>
              <a:rPr lang="es-ES" b="1" dirty="0"/>
              <a:t>MOTIVACIÓN</a:t>
            </a:r>
          </a:p>
        </p:txBody>
      </p:sp>
      <p:sp>
        <p:nvSpPr>
          <p:cNvPr id="8200" name="Rectangle 9"/>
          <p:cNvSpPr>
            <a:spLocks noChangeArrowheads="1"/>
          </p:cNvSpPr>
          <p:nvPr/>
        </p:nvSpPr>
        <p:spPr bwMode="auto">
          <a:xfrm>
            <a:off x="3919538" y="3152775"/>
            <a:ext cx="2720975" cy="388938"/>
          </a:xfrm>
          <a:prstGeom prst="rect">
            <a:avLst/>
          </a:prstGeom>
          <a:solidFill>
            <a:schemeClr val="hlink">
              <a:alpha val="50195"/>
            </a:schemeClr>
          </a:solidFill>
          <a:ln w="22225">
            <a:solidFill>
              <a:srgbClr val="333399"/>
            </a:solidFill>
            <a:miter lim="800000"/>
            <a:headEnd/>
            <a:tailEnd/>
          </a:ln>
        </p:spPr>
        <p:txBody>
          <a:bodyPr wrap="none">
            <a:spAutoFit/>
          </a:bodyPr>
          <a:lstStyle/>
          <a:p>
            <a:pPr eaLnBrk="0" hangingPunct="0"/>
            <a:r>
              <a:rPr lang="es-ES_tradnl" b="1" dirty="0"/>
              <a:t>SERVICIO DEFICIENTE</a:t>
            </a:r>
          </a:p>
        </p:txBody>
      </p:sp>
      <p:sp>
        <p:nvSpPr>
          <p:cNvPr id="8201" name="AutoShape 10"/>
          <p:cNvSpPr>
            <a:spLocks noChangeArrowheads="1"/>
          </p:cNvSpPr>
          <p:nvPr/>
        </p:nvSpPr>
        <p:spPr bwMode="auto">
          <a:xfrm>
            <a:off x="5395913" y="2274888"/>
            <a:ext cx="2757487" cy="519112"/>
          </a:xfrm>
          <a:prstGeom prst="curvedDownArrow">
            <a:avLst>
              <a:gd name="adj1" fmla="val 106239"/>
              <a:gd name="adj2" fmla="val 212477"/>
              <a:gd name="adj3" fmla="val 33333"/>
            </a:avLst>
          </a:prstGeom>
          <a:solidFill>
            <a:srgbClr val="339966">
              <a:alpha val="50195"/>
            </a:srgbClr>
          </a:solidFill>
          <a:ln w="9525">
            <a:solidFill>
              <a:srgbClr val="000000"/>
            </a:solidFill>
            <a:miter lim="800000"/>
            <a:headEnd/>
            <a:tailEnd/>
          </a:ln>
        </p:spPr>
        <p:txBody>
          <a:bodyPr wrap="none" anchor="ctr"/>
          <a:lstStyle/>
          <a:p>
            <a:pPr eaLnBrk="0" hangingPunct="0"/>
            <a:endParaRPr lang="es-MX" sz="1400" dirty="0"/>
          </a:p>
        </p:txBody>
      </p:sp>
      <p:sp>
        <p:nvSpPr>
          <p:cNvPr id="8202" name="AutoShape 11"/>
          <p:cNvSpPr>
            <a:spLocks noChangeArrowheads="1"/>
          </p:cNvSpPr>
          <p:nvPr/>
        </p:nvSpPr>
        <p:spPr bwMode="auto">
          <a:xfrm flipH="1" flipV="1">
            <a:off x="5395913" y="3951288"/>
            <a:ext cx="2757487" cy="520700"/>
          </a:xfrm>
          <a:prstGeom prst="curvedDownArrow">
            <a:avLst>
              <a:gd name="adj1" fmla="val 105915"/>
              <a:gd name="adj2" fmla="val 211829"/>
              <a:gd name="adj3" fmla="val 33333"/>
            </a:avLst>
          </a:prstGeom>
          <a:solidFill>
            <a:srgbClr val="339966">
              <a:alpha val="50195"/>
            </a:srgbClr>
          </a:solidFill>
          <a:ln w="9525">
            <a:solidFill>
              <a:srgbClr val="000000"/>
            </a:solidFill>
            <a:miter lim="800000"/>
            <a:headEnd/>
            <a:tailEnd/>
          </a:ln>
        </p:spPr>
        <p:txBody>
          <a:bodyPr rot="10800000" wrap="none" anchor="ctr"/>
          <a:lstStyle/>
          <a:p>
            <a:pPr eaLnBrk="0" hangingPunct="0"/>
            <a:endParaRPr lang="es-MX" sz="1400" dirty="0"/>
          </a:p>
        </p:txBody>
      </p:sp>
      <p:sp>
        <p:nvSpPr>
          <p:cNvPr id="8203" name="AutoShape 12"/>
          <p:cNvSpPr>
            <a:spLocks noChangeArrowheads="1"/>
          </p:cNvSpPr>
          <p:nvPr/>
        </p:nvSpPr>
        <p:spPr bwMode="auto">
          <a:xfrm rot="-2460233">
            <a:off x="4648200" y="1903413"/>
            <a:ext cx="271463" cy="1216025"/>
          </a:xfrm>
          <a:prstGeom prst="curvedLeftArrow">
            <a:avLst>
              <a:gd name="adj1" fmla="val 89590"/>
              <a:gd name="adj2" fmla="val 179181"/>
              <a:gd name="adj3" fmla="val 33333"/>
            </a:avLst>
          </a:prstGeom>
          <a:solidFill>
            <a:srgbClr val="339966">
              <a:alpha val="50195"/>
            </a:srgbClr>
          </a:solidFill>
          <a:ln w="9525">
            <a:solidFill>
              <a:srgbClr val="000000"/>
            </a:solidFill>
            <a:miter lim="800000"/>
            <a:headEnd/>
            <a:tailEnd/>
          </a:ln>
        </p:spPr>
        <p:txBody>
          <a:bodyPr wrap="none" anchor="ctr"/>
          <a:lstStyle/>
          <a:p>
            <a:pPr eaLnBrk="0" hangingPunct="0"/>
            <a:endParaRPr lang="es-MX" sz="1400" dirty="0"/>
          </a:p>
        </p:txBody>
      </p:sp>
      <p:sp>
        <p:nvSpPr>
          <p:cNvPr id="8204" name="AutoShape 13"/>
          <p:cNvSpPr>
            <a:spLocks noChangeArrowheads="1"/>
          </p:cNvSpPr>
          <p:nvPr/>
        </p:nvSpPr>
        <p:spPr bwMode="auto">
          <a:xfrm rot="1127274">
            <a:off x="4414838" y="3598863"/>
            <a:ext cx="407987" cy="1873250"/>
          </a:xfrm>
          <a:prstGeom prst="curvedLeftArrow">
            <a:avLst>
              <a:gd name="adj1" fmla="val 89342"/>
              <a:gd name="adj2" fmla="val 178662"/>
              <a:gd name="adj3" fmla="val 33333"/>
            </a:avLst>
          </a:prstGeom>
          <a:solidFill>
            <a:srgbClr val="339966">
              <a:alpha val="50195"/>
            </a:srgbClr>
          </a:solidFill>
          <a:ln w="9525">
            <a:solidFill>
              <a:srgbClr val="000000"/>
            </a:solidFill>
            <a:miter lim="800000"/>
            <a:headEnd/>
            <a:tailEnd/>
          </a:ln>
        </p:spPr>
        <p:txBody>
          <a:bodyPr wrap="none" anchor="ctr"/>
          <a:lstStyle/>
          <a:p>
            <a:pPr eaLnBrk="0" hangingPunct="0"/>
            <a:endParaRPr lang="es-MX" sz="1400" dirty="0"/>
          </a:p>
        </p:txBody>
      </p:sp>
      <p:sp>
        <p:nvSpPr>
          <p:cNvPr id="8205" name="AutoShape 14"/>
          <p:cNvSpPr>
            <a:spLocks noChangeArrowheads="1"/>
          </p:cNvSpPr>
          <p:nvPr/>
        </p:nvSpPr>
        <p:spPr bwMode="auto">
          <a:xfrm rot="8835353">
            <a:off x="755650" y="3573463"/>
            <a:ext cx="384175" cy="1878012"/>
          </a:xfrm>
          <a:prstGeom prst="curvedLeftArrow">
            <a:avLst>
              <a:gd name="adj1" fmla="val 89666"/>
              <a:gd name="adj2" fmla="val 179333"/>
              <a:gd name="adj3" fmla="val 33333"/>
            </a:avLst>
          </a:prstGeom>
          <a:solidFill>
            <a:srgbClr val="339966">
              <a:alpha val="50195"/>
            </a:srgbClr>
          </a:solidFill>
          <a:ln w="9525">
            <a:solidFill>
              <a:schemeClr val="tx1"/>
            </a:solidFill>
            <a:miter lim="800000"/>
            <a:headEnd/>
            <a:tailEnd/>
          </a:ln>
        </p:spPr>
        <p:txBody>
          <a:bodyPr rot="10800000" wrap="none" anchor="ctr"/>
          <a:lstStyle/>
          <a:p>
            <a:pPr eaLnBrk="0" hangingPunct="0"/>
            <a:endParaRPr lang="es-MX" sz="1400" dirty="0"/>
          </a:p>
        </p:txBody>
      </p:sp>
      <p:sp>
        <p:nvSpPr>
          <p:cNvPr id="8206" name="AutoShape 15"/>
          <p:cNvSpPr>
            <a:spLocks noChangeArrowheads="1"/>
          </p:cNvSpPr>
          <p:nvPr/>
        </p:nvSpPr>
        <p:spPr bwMode="auto">
          <a:xfrm rot="-8730667">
            <a:off x="1095375" y="1828800"/>
            <a:ext cx="271463" cy="1216025"/>
          </a:xfrm>
          <a:prstGeom prst="curvedLeftArrow">
            <a:avLst>
              <a:gd name="adj1" fmla="val 89590"/>
              <a:gd name="adj2" fmla="val 179181"/>
              <a:gd name="adj3" fmla="val 33333"/>
            </a:avLst>
          </a:prstGeom>
          <a:solidFill>
            <a:srgbClr val="339966">
              <a:alpha val="50195"/>
            </a:srgbClr>
          </a:solidFill>
          <a:ln w="9525">
            <a:solidFill>
              <a:srgbClr val="000000"/>
            </a:solidFill>
            <a:miter lim="800000"/>
            <a:headEnd/>
            <a:tailEnd/>
          </a:ln>
        </p:spPr>
        <p:txBody>
          <a:bodyPr rot="10800000" wrap="none" anchor="ctr"/>
          <a:lstStyle/>
          <a:p>
            <a:pPr eaLnBrk="0" hangingPunct="0"/>
            <a:endParaRPr lang="es-MX" sz="1400" dirty="0"/>
          </a:p>
        </p:txBody>
      </p:sp>
      <p:sp>
        <p:nvSpPr>
          <p:cNvPr id="431106" name="Text Box 2"/>
          <p:cNvSpPr txBox="1">
            <a:spLocks noChangeArrowheads="1"/>
          </p:cNvSpPr>
          <p:nvPr/>
        </p:nvSpPr>
        <p:spPr bwMode="auto">
          <a:xfrm>
            <a:off x="468313" y="404813"/>
            <a:ext cx="8229600" cy="822325"/>
          </a:xfrm>
          <a:prstGeom prst="rect">
            <a:avLst/>
          </a:prstGeom>
          <a:noFill/>
          <a:ln w="9525" algn="ctr">
            <a:noFill/>
            <a:miter lim="800000"/>
            <a:headEnd/>
            <a:tailEnd/>
          </a:ln>
          <a:effectLst/>
        </p:spPr>
        <p:txBody>
          <a:bodyPr>
            <a:spAutoFit/>
          </a:bodyPr>
          <a:lstStyle/>
          <a:p>
            <a:pPr eaLnBrk="0" hangingPunct="0">
              <a:defRPr/>
            </a:pPr>
            <a:r>
              <a:rPr lang="es-ES_tradnl" sz="2400" b="1" dirty="0">
                <a:solidFill>
                  <a:schemeClr val="hlink"/>
                </a:solidFill>
                <a:effectLst>
                  <a:outerShdw blurRad="38100" dist="38100" dir="2700000" algn="tl">
                    <a:srgbClr val="000000"/>
                  </a:outerShdw>
                </a:effectLst>
              </a:rPr>
              <a:t>PROBLEMÁTICA DEL MANEJO DE RESIDUOS SÓLIDOS</a:t>
            </a:r>
            <a:r>
              <a:rPr lang="es-ES_tradnl" sz="2400" b="1" dirty="0">
                <a:solidFill>
                  <a:srgbClr val="FFFF66"/>
                </a:solidFill>
                <a:effectLst>
                  <a:outerShdw blurRad="38100" dist="38100" dir="2700000" algn="tl">
                    <a:srgbClr val="000000"/>
                  </a:outerShdw>
                </a:effectLst>
              </a:rPr>
              <a:t> </a:t>
            </a:r>
          </a:p>
        </p:txBody>
      </p:sp>
      <p:sp>
        <p:nvSpPr>
          <p:cNvPr id="8208" name="Rectangle 17">
            <a:hlinkClick r:id="" action="ppaction://noaction"/>
          </p:cNvPr>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C" dirty="0"/>
          </a:p>
        </p:txBody>
      </p:sp>
    </p:spTree>
    <p:extLst>
      <p:ext uri="{BB962C8B-B14F-4D97-AF65-F5344CB8AC3E}">
        <p14:creationId xmlns:p14="http://schemas.microsoft.com/office/powerpoint/2010/main" val="209075207"/>
      </p:ext>
    </p:extLst>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Técnico">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1103</TotalTime>
  <Words>3106</Words>
  <Application>Microsoft Office PowerPoint</Application>
  <PresentationFormat>Presentación en pantalla (4:3)</PresentationFormat>
  <Paragraphs>329</Paragraphs>
  <Slides>35</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35</vt:i4>
      </vt:variant>
    </vt:vector>
  </HeadingPairs>
  <TitlesOfParts>
    <vt:vector size="43" baseType="lpstr">
      <vt:lpstr>新細明體</vt:lpstr>
      <vt:lpstr>Arial</vt:lpstr>
      <vt:lpstr>Calibri</vt:lpstr>
      <vt:lpstr>Franklin Gothic Book</vt:lpstr>
      <vt:lpstr>Times New Roman</vt:lpstr>
      <vt:lpstr>Wingdings</vt:lpstr>
      <vt:lpstr>Wingdings 2</vt:lpstr>
      <vt:lpstr>Técnico</vt:lpstr>
      <vt:lpstr>  UNIVERSIDAD DE LAS FUERZAS ARMADAS - ESPE   </vt:lpstr>
      <vt:lpstr>INTRODUCCIÓN:</vt:lpstr>
      <vt:lpstr>Un modelo trata de comprender, y analizar la realidad de los procesos.  La utilización de un modelo se basa en que: ? Los indicadores se definen en forma espacial y temporal. ? Permite disponer de un marco conceptual completo. ? Proporciona objetivos y estándares iguales para la organización. ? Determina una organización coherente de las actividades de mejora. ? Posibilita medir con los mismos criterios a lo largo del tiempo, por lo que es fácil detectar si se está avanzado adecuadamente. </vt:lpstr>
      <vt:lpstr>El ciclo PDCA o ciclo de Deming :  Planificar: definición de actividades con sus recursos. Hacer: implementar la visión preestablecida. Verificar: comprobar que se alcanzan los objetivos previstos con los recursos asignados. Actuar: analizar y corregir las desviaciones detectadas así como proponer mejoras a los procesos utilizados.</vt:lpstr>
      <vt:lpstr>Misión: Somos la primera empresa municipal mancomunada de aseo del país, creada para resolver los problemas ambientales y sociales derivados del mal manejo de los desechos sólidos, mediante un sistema de gestión integral y de calidad, en los cantones Girón y Santa Isabel, con la participación activa de la ciudadanía.</vt:lpstr>
      <vt:lpstr>Presentación de PowerPoint</vt:lpstr>
      <vt:lpstr>Presentación de PowerPoint</vt:lpstr>
      <vt:lpstr>Presentación de PowerPoint</vt:lpstr>
      <vt:lpstr>Presentación de PowerPoint</vt:lpstr>
      <vt:lpstr>PROBLEMATICA</vt:lpstr>
      <vt:lpstr>OBJETIVO GENERAL: </vt:lpstr>
      <vt:lpstr>-  Procesos basados en planificación para manejar impactos, es un caso diferente y no existe un procedimiento absoluto para su cuantificación. -  Diversidad de metodologías de evaluación y planeación sean estas técnicas cuantitativas, cualitativas, comparativas o de multicriterio.  - EMMAICJ – EP: empresa relativamente nueva (4 años) aún no se cuenta con bases de datos ajustadas sobre todo en este tema que también para la empresa viene siendo novedoso.   A nivel nacional la experiencia en este manejo es poca tanto en generadores como en gestores. - Se hace difícil generar nuevos procesos si no se cuenta con experiencias similares,  - Las tecnologías se seleccionan de acuerdo a la cantidad de residuos que se puedan recolectar.  Con cantones pequeños la generación no justifica la compra de tecnología de punta.   - El factor tiempo ha afectado la consecución de los objetivos puesto que entre las múltiples actividades se ha sumado esta responsabilidad. </vt:lpstr>
      <vt:lpstr>Presentación de PowerPoint</vt:lpstr>
      <vt:lpstr>Presentación de PowerPoint</vt:lpstr>
      <vt:lpstr>- Se enmarca: POA – PEI – PNBV - Facilitar la comprensión y el accionar del personal de la EMMAICJ - EP y de los generadores, (expuestos a riesgos). - Modelo para trabajar coordinadamente con los generadores para que en forma mancomunada se pueda cumplir con la normativa vigente, los procedimientos y el control en el manejo tanto a nivel interno como externo. </vt:lpstr>
      <vt:lpstr>ESQUEMA ACTUAL DEL PROCESO: </vt:lpstr>
      <vt:lpstr>- Los residuos sólidos peligrosos y hospitalarios son generados en la prestación de un servicio. - Solamente los hospitales (Girón y Santa Isabel) cuentan con un sitio de almacenamiento temporal, el resto lo coloca en un lugar alejado de las estaciones de trabajo a la intemperie. - La recolección de los hospitalarios y de almacenes agropecuarios se desarrolla lunes y jueves en la camioneta de la EMMAICJ – EP (uso oficial). - Los residuos peligrosos (envases que contenían aceites - filtros) se lo desarrolla con el resto de residuos sólidos comunes.-</vt:lpstr>
      <vt:lpstr>- Todos los residuos son transportados hasta el CGIRS en el cantón Santa Isabel por carreteras de primer orden (5 % del recorrido en carreteras de segundo orden). - Los residuos hospitalarios y de los almacenes agropecuarios se lo hace en la celda de seguridad (manejo de lixiviado y gases), en donde se cubre con material de la zona. - Los envases que contenían aceites y los filtros son colocados para  revalorizados con los residuos sólidos inorgánicos. - Se emite un reporte de pesos por el manejo de residuos hospitalarios y de los almacenes agropecuarios para luego cobrar el mismo. </vt:lpstr>
      <vt:lpstr>Presentación de PowerPoint</vt:lpstr>
      <vt:lpstr>Presentación de PowerPoint</vt:lpstr>
      <vt:lpstr>Presentación de PowerPoint</vt:lpstr>
      <vt:lpstr>PERCEPCIÒN SOCIAL.-  ENTREVISTAS</vt:lpstr>
      <vt:lpstr>Presentación de PowerPoint</vt:lpstr>
      <vt:lpstr>Presentación de PowerPoint</vt:lpstr>
      <vt:lpstr>MODELO DE GESTIÒN  Y DE CALIDAD</vt:lpstr>
      <vt:lpstr>Presentación de PowerPoint</vt:lpstr>
      <vt:lpstr>Presentación de PowerPoint</vt:lpstr>
      <vt:lpstr>Presentación de PowerPoint</vt:lpstr>
      <vt:lpstr>- Material publicitario, Guías didácticas - Centro de Gestión Integral de Residuos Sólidos, con cuatro espacios:  1.- Planta de clasificación de productos inorgánicos.   2.- Planta de compostaje.   3.- Celda de relleno sanitario. 4.- Celda de seguridad. Licencia Ambiental.   Oficinas de coordinación de prestación del servicio (una por cantón). Estructuración de un plan tarifario. Plan Estratégico Institucional y Planes Operativos Anuales. Implementación de un sistema de radiocomunicación.  Contenedores públicos y tachos. Productos reciclables para su comercialización. Una camioneta y cuatro vehículos recolectores Elementos de trabajo: Al personal responsable de la recolección y disposición de los RSPH se les suministrara de forma suficiente los EPP y equipos de trabajo como escobas, recogedores, palas, etc.</vt:lpstr>
      <vt:lpstr>RECURSOS FINANCIERA</vt:lpstr>
      <vt:lpstr>Talentos humanos:</vt:lpstr>
      <vt:lpstr>Definición del modelo de gestión y de calidad. Definición de todas las operaciones: manejo interno, almacenamiento temporal, recolección, transporte y disposición. Tipología de los residuos y sus categorías. Normas de funcionamiento y prestación de servicios. Responsabilidades de los generadores. Permisos de funcionamiento (en convenio con el MSP) Prohibiciones. Obligaciones de los usuarios de los servicios. Contenedores de basura: conservación, limpieza, especificaciones y registros. Herramientas y recintos. Casos de emergencia. Tasas y prestación de servicios. Notificaciones y procedimientos sancionadores. Tipificación de infracciones. Procedimiento de expedientes. Sanciones. Medidas cautelares y reparadoras.</vt:lpstr>
      <vt:lpstr>Presentación de PowerPoint</vt:lpstr>
      <vt:lpstr>Presentación de PowerPoint</vt:lpstr>
      <vt:lpstr>GRACIAS  POR SU ATENCIÓN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ACER</dc:creator>
  <cp:lastModifiedBy>Administrador</cp:lastModifiedBy>
  <cp:revision>128</cp:revision>
  <dcterms:created xsi:type="dcterms:W3CDTF">2009-07-03T20:24:41Z</dcterms:created>
  <dcterms:modified xsi:type="dcterms:W3CDTF">2015-07-13T00:20:52Z</dcterms:modified>
</cp:coreProperties>
</file>