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55"/>
  </p:notesMasterIdLst>
  <p:sldIdLst>
    <p:sldId id="256" r:id="rId2"/>
    <p:sldId id="257" r:id="rId3"/>
    <p:sldId id="271" r:id="rId4"/>
    <p:sldId id="288" r:id="rId5"/>
    <p:sldId id="338" r:id="rId6"/>
    <p:sldId id="337" r:id="rId7"/>
    <p:sldId id="290" r:id="rId8"/>
    <p:sldId id="292" r:id="rId9"/>
    <p:sldId id="258" r:id="rId10"/>
    <p:sldId id="294" r:id="rId11"/>
    <p:sldId id="339" r:id="rId12"/>
    <p:sldId id="261" r:id="rId13"/>
    <p:sldId id="273" r:id="rId14"/>
    <p:sldId id="264" r:id="rId15"/>
    <p:sldId id="278" r:id="rId16"/>
    <p:sldId id="281" r:id="rId17"/>
    <p:sldId id="283" r:id="rId18"/>
    <p:sldId id="284" r:id="rId19"/>
    <p:sldId id="285" r:id="rId20"/>
    <p:sldId id="340" r:id="rId21"/>
    <p:sldId id="268" r:id="rId22"/>
    <p:sldId id="296" r:id="rId23"/>
    <p:sldId id="266" r:id="rId24"/>
    <p:sldId id="300" r:id="rId25"/>
    <p:sldId id="301" r:id="rId26"/>
    <p:sldId id="298" r:id="rId27"/>
    <p:sldId id="297" r:id="rId28"/>
    <p:sldId id="304" r:id="rId29"/>
    <p:sldId id="305" r:id="rId30"/>
    <p:sldId id="306" r:id="rId31"/>
    <p:sldId id="307" r:id="rId32"/>
    <p:sldId id="309" r:id="rId33"/>
    <p:sldId id="310" r:id="rId34"/>
    <p:sldId id="311" r:id="rId35"/>
    <p:sldId id="312" r:id="rId36"/>
    <p:sldId id="315" r:id="rId37"/>
    <p:sldId id="316" r:id="rId38"/>
    <p:sldId id="317" r:id="rId39"/>
    <p:sldId id="267" r:id="rId40"/>
    <p:sldId id="269" r:id="rId41"/>
    <p:sldId id="318" r:id="rId42"/>
    <p:sldId id="320" r:id="rId43"/>
    <p:sldId id="325" r:id="rId44"/>
    <p:sldId id="321" r:id="rId45"/>
    <p:sldId id="323" r:id="rId46"/>
    <p:sldId id="342" r:id="rId47"/>
    <p:sldId id="327" r:id="rId48"/>
    <p:sldId id="330" r:id="rId49"/>
    <p:sldId id="332" r:id="rId50"/>
    <p:sldId id="333" r:id="rId51"/>
    <p:sldId id="334" r:id="rId52"/>
    <p:sldId id="335" r:id="rId53"/>
    <p:sldId id="336" r:id="rId5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9E3"/>
    <a:srgbClr val="9966FF"/>
    <a:srgbClr val="BF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5" autoAdjust="0"/>
    <p:restoredTop sz="97279" autoAdjust="0"/>
  </p:normalViewPr>
  <p:slideViewPr>
    <p:cSldViewPr>
      <p:cViewPr>
        <p:scale>
          <a:sx n="80" d="100"/>
          <a:sy n="80" d="100"/>
        </p:scale>
        <p:origin x="-978" y="66"/>
      </p:cViewPr>
      <p:guideLst>
        <p:guide orient="horz" pos="2160"/>
        <p:guide pos="2880"/>
      </p:guideLst>
    </p:cSldViewPr>
  </p:slideViewPr>
  <p:outlineViewPr>
    <p:cViewPr>
      <p:scale>
        <a:sx n="33" d="100"/>
        <a:sy n="33" d="100"/>
      </p:scale>
      <p:origin x="0" y="-78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497F2F-EB1B-47C3-8F0F-54191543BAEF}" type="doc">
      <dgm:prSet loTypeId="urn:microsoft.com/office/officeart/2005/8/layout/equation2" loCatId="relationship" qsTypeId="urn:microsoft.com/office/officeart/2005/8/quickstyle/3d4" qsCatId="3D" csTypeId="urn:microsoft.com/office/officeart/2005/8/colors/colorful3" csCatId="colorful" phldr="1"/>
      <dgm:spPr/>
    </dgm:pt>
    <dgm:pt modelId="{F37B3EE3-8B32-4BD1-94F4-A8E8388A9909}">
      <dgm:prSet phldrT="[Texto]"/>
      <dgm:spPr/>
      <dgm:t>
        <a:bodyPr/>
        <a:lstStyle/>
        <a:p>
          <a:r>
            <a:rPr lang="es-ES" dirty="0" smtClean="0"/>
            <a:t>Metodología de campo</a:t>
          </a:r>
          <a:endParaRPr lang="es-ES" dirty="0"/>
        </a:p>
      </dgm:t>
    </dgm:pt>
    <dgm:pt modelId="{3919B851-5CE3-4EF5-A8A9-A227990B6182}" type="parTrans" cxnId="{E0ED2D11-DED1-412A-871F-D21983A4DB5E}">
      <dgm:prSet/>
      <dgm:spPr/>
      <dgm:t>
        <a:bodyPr/>
        <a:lstStyle/>
        <a:p>
          <a:endParaRPr lang="es-ES"/>
        </a:p>
      </dgm:t>
    </dgm:pt>
    <dgm:pt modelId="{7706B48A-6915-4203-B116-8FC6268082E1}" type="sibTrans" cxnId="{E0ED2D11-DED1-412A-871F-D21983A4DB5E}">
      <dgm:prSet/>
      <dgm:spPr>
        <a:solidFill>
          <a:schemeClr val="bg2">
            <a:lumMod val="60000"/>
            <a:lumOff val="40000"/>
          </a:schemeClr>
        </a:solidFill>
        <a:ln>
          <a:solidFill>
            <a:srgbClr val="00B0F0"/>
          </a:solidFill>
        </a:ln>
      </dgm:spPr>
      <dgm:t>
        <a:bodyPr/>
        <a:lstStyle/>
        <a:p>
          <a:endParaRPr lang="es-ES"/>
        </a:p>
      </dgm:t>
    </dgm:pt>
    <dgm:pt modelId="{8EFAAE0F-007B-4107-A330-B537FC8732E0}">
      <dgm:prSet phldrT="[Texto]"/>
      <dgm:spPr/>
      <dgm:t>
        <a:bodyPr/>
        <a:lstStyle/>
        <a:p>
          <a:r>
            <a:rPr lang="es-ES" dirty="0" smtClean="0"/>
            <a:t>Metodología de gabinete</a:t>
          </a:r>
          <a:endParaRPr lang="es-ES" dirty="0"/>
        </a:p>
      </dgm:t>
    </dgm:pt>
    <dgm:pt modelId="{AEC19E65-B7CF-45F1-B032-FB1987541E39}" type="parTrans" cxnId="{5B459B17-299A-4DCD-BEA2-AF37F6C08FB6}">
      <dgm:prSet/>
      <dgm:spPr/>
      <dgm:t>
        <a:bodyPr/>
        <a:lstStyle/>
        <a:p>
          <a:endParaRPr lang="es-ES"/>
        </a:p>
      </dgm:t>
    </dgm:pt>
    <dgm:pt modelId="{CE6C1953-9234-4F20-9F0D-8822B884B20A}" type="sibTrans" cxnId="{5B459B17-299A-4DCD-BEA2-AF37F6C08FB6}">
      <dgm:prSet/>
      <dgm:spPr>
        <a:solidFill>
          <a:srgbClr val="BF9FFF"/>
        </a:solidFill>
        <a:ln>
          <a:solidFill>
            <a:srgbClr val="7030A0"/>
          </a:solidFill>
        </a:ln>
      </dgm:spPr>
      <dgm:t>
        <a:bodyPr/>
        <a:lstStyle/>
        <a:p>
          <a:endParaRPr lang="es-ES"/>
        </a:p>
      </dgm:t>
    </dgm:pt>
    <dgm:pt modelId="{0BAC89E1-18D1-4D64-873D-3C6DA99AB678}">
      <dgm:prSet phldrT="[Texto]" custT="1"/>
      <dgm:spPr/>
      <dgm:t>
        <a:bodyPr/>
        <a:lstStyle/>
        <a:p>
          <a:pPr>
            <a:spcAft>
              <a:spcPts val="1200"/>
            </a:spcAft>
          </a:pPr>
          <a:r>
            <a:rPr lang="es-ES" sz="3600" b="1" dirty="0" err="1" smtClean="0"/>
            <a:t>EsIA</a:t>
          </a:r>
          <a:r>
            <a:rPr lang="es-ES" sz="2100" dirty="0" smtClean="0"/>
            <a:t> </a:t>
          </a:r>
        </a:p>
        <a:p>
          <a:pPr>
            <a:spcAft>
              <a:spcPct val="35000"/>
            </a:spcAft>
          </a:pPr>
          <a:r>
            <a:rPr lang="es-ES" sz="1600" dirty="0" smtClean="0"/>
            <a:t>y planteamiento</a:t>
          </a:r>
        </a:p>
        <a:p>
          <a:pPr>
            <a:spcAft>
              <a:spcPct val="35000"/>
            </a:spcAft>
          </a:pPr>
          <a:r>
            <a:rPr lang="es-ES" sz="3600" b="1" dirty="0" smtClean="0"/>
            <a:t>PMA</a:t>
          </a:r>
          <a:r>
            <a:rPr lang="es-ES" sz="3200" dirty="0" smtClean="0"/>
            <a:t> </a:t>
          </a:r>
          <a:endParaRPr lang="es-ES" sz="3200" dirty="0"/>
        </a:p>
      </dgm:t>
    </dgm:pt>
    <dgm:pt modelId="{A3E24EAD-F2CB-43C6-B9BE-616C8B9A0896}" type="parTrans" cxnId="{B9695378-C5FE-4E9A-BCB3-FE7CBE82FD9B}">
      <dgm:prSet/>
      <dgm:spPr/>
      <dgm:t>
        <a:bodyPr/>
        <a:lstStyle/>
        <a:p>
          <a:endParaRPr lang="es-ES"/>
        </a:p>
      </dgm:t>
    </dgm:pt>
    <dgm:pt modelId="{EA66173F-4C39-48B8-8A9C-2AE65287A950}" type="sibTrans" cxnId="{B9695378-C5FE-4E9A-BCB3-FE7CBE82FD9B}">
      <dgm:prSet/>
      <dgm:spPr/>
      <dgm:t>
        <a:bodyPr/>
        <a:lstStyle/>
        <a:p>
          <a:endParaRPr lang="es-ES"/>
        </a:p>
      </dgm:t>
    </dgm:pt>
    <dgm:pt modelId="{3FA4EEFD-EDD7-4314-A5DD-5632D8AC439E}" type="pres">
      <dgm:prSet presAssocID="{70497F2F-EB1B-47C3-8F0F-54191543BAEF}" presName="Name0" presStyleCnt="0">
        <dgm:presLayoutVars>
          <dgm:dir/>
          <dgm:resizeHandles val="exact"/>
        </dgm:presLayoutVars>
      </dgm:prSet>
      <dgm:spPr/>
    </dgm:pt>
    <dgm:pt modelId="{4A851B0D-09CB-4B35-AFAB-09A603C9E8F4}" type="pres">
      <dgm:prSet presAssocID="{70497F2F-EB1B-47C3-8F0F-54191543BAEF}" presName="vNodes" presStyleCnt="0"/>
      <dgm:spPr/>
    </dgm:pt>
    <dgm:pt modelId="{F75FE8FF-E205-471F-89F1-D40495B0FF23}" type="pres">
      <dgm:prSet presAssocID="{F37B3EE3-8B32-4BD1-94F4-A8E8388A9909}" presName="node" presStyleLbl="node1" presStyleIdx="0" presStyleCnt="3" custScaleX="75759" custScaleY="72243" custLinFactNeighborX="46014" custLinFactNeighborY="35917">
        <dgm:presLayoutVars>
          <dgm:bulletEnabled val="1"/>
        </dgm:presLayoutVars>
      </dgm:prSet>
      <dgm:spPr/>
      <dgm:t>
        <a:bodyPr/>
        <a:lstStyle/>
        <a:p>
          <a:endParaRPr lang="es-ES"/>
        </a:p>
      </dgm:t>
    </dgm:pt>
    <dgm:pt modelId="{CA359E0C-9906-4BEB-B61E-1EDC49235E41}" type="pres">
      <dgm:prSet presAssocID="{7706B48A-6915-4203-B116-8FC6268082E1}" presName="spacerT" presStyleCnt="0"/>
      <dgm:spPr/>
    </dgm:pt>
    <dgm:pt modelId="{F087634D-C40F-4E4E-8BC2-8FEBA32AD0F7}" type="pres">
      <dgm:prSet presAssocID="{7706B48A-6915-4203-B116-8FC6268082E1}" presName="sibTrans" presStyleLbl="sibTrans2D1" presStyleIdx="0" presStyleCnt="2" custScaleX="57229" custScaleY="50568" custLinFactNeighborX="78211"/>
      <dgm:spPr/>
      <dgm:t>
        <a:bodyPr/>
        <a:lstStyle/>
        <a:p>
          <a:endParaRPr lang="es-ES"/>
        </a:p>
      </dgm:t>
    </dgm:pt>
    <dgm:pt modelId="{FB4EDB47-A067-4C2B-A910-DF33E71FF129}" type="pres">
      <dgm:prSet presAssocID="{7706B48A-6915-4203-B116-8FC6268082E1}" presName="spacerB" presStyleCnt="0"/>
      <dgm:spPr/>
    </dgm:pt>
    <dgm:pt modelId="{9073E348-8491-478A-B2AE-4F691AA5D582}" type="pres">
      <dgm:prSet presAssocID="{8EFAAE0F-007B-4107-A330-B537FC8732E0}" presName="node" presStyleLbl="node1" presStyleIdx="1" presStyleCnt="3" custScaleX="78935" custScaleY="74668" custLinFactNeighborX="47168" custLinFactNeighborY="-33004">
        <dgm:presLayoutVars>
          <dgm:bulletEnabled val="1"/>
        </dgm:presLayoutVars>
      </dgm:prSet>
      <dgm:spPr/>
      <dgm:t>
        <a:bodyPr/>
        <a:lstStyle/>
        <a:p>
          <a:endParaRPr lang="es-ES"/>
        </a:p>
      </dgm:t>
    </dgm:pt>
    <dgm:pt modelId="{EAF3CE1F-C243-48A0-BA3E-984BC2D68EF2}" type="pres">
      <dgm:prSet presAssocID="{70497F2F-EB1B-47C3-8F0F-54191543BAEF}" presName="sibTransLast" presStyleLbl="sibTrans2D1" presStyleIdx="1" presStyleCnt="2" custScaleX="160285" custScaleY="45838" custLinFactNeighborX="-13530" custLinFactNeighborY="-7370"/>
      <dgm:spPr/>
      <dgm:t>
        <a:bodyPr/>
        <a:lstStyle/>
        <a:p>
          <a:endParaRPr lang="es-ES"/>
        </a:p>
      </dgm:t>
    </dgm:pt>
    <dgm:pt modelId="{ADCA0C72-C527-4975-B22E-5BA1A9E8721F}" type="pres">
      <dgm:prSet presAssocID="{70497F2F-EB1B-47C3-8F0F-54191543BAEF}" presName="connectorText" presStyleLbl="sibTrans2D1" presStyleIdx="1" presStyleCnt="2"/>
      <dgm:spPr/>
      <dgm:t>
        <a:bodyPr/>
        <a:lstStyle/>
        <a:p>
          <a:endParaRPr lang="es-ES"/>
        </a:p>
      </dgm:t>
    </dgm:pt>
    <dgm:pt modelId="{5AA2D8EA-1A8F-4F09-99E9-8F1F73C2BB50}" type="pres">
      <dgm:prSet presAssocID="{70497F2F-EB1B-47C3-8F0F-54191543BAEF}" presName="lastNode" presStyleLbl="node1" presStyleIdx="2" presStyleCnt="3" custScaleX="50231" custScaleY="50054" custLinFactNeighborX="26947">
        <dgm:presLayoutVars>
          <dgm:bulletEnabled val="1"/>
        </dgm:presLayoutVars>
      </dgm:prSet>
      <dgm:spPr/>
      <dgm:t>
        <a:bodyPr/>
        <a:lstStyle/>
        <a:p>
          <a:endParaRPr lang="es-ES"/>
        </a:p>
      </dgm:t>
    </dgm:pt>
  </dgm:ptLst>
  <dgm:cxnLst>
    <dgm:cxn modelId="{54C8333F-9275-43FE-87A3-9663489A8CC4}" type="presOf" srcId="{CE6C1953-9234-4F20-9F0D-8822B884B20A}" destId="{EAF3CE1F-C243-48A0-BA3E-984BC2D68EF2}" srcOrd="0" destOrd="0" presId="urn:microsoft.com/office/officeart/2005/8/layout/equation2"/>
    <dgm:cxn modelId="{02F467F3-B6AF-4E43-8C07-E218419FB4DF}" type="presOf" srcId="{8EFAAE0F-007B-4107-A330-B537FC8732E0}" destId="{9073E348-8491-478A-B2AE-4F691AA5D582}" srcOrd="0" destOrd="0" presId="urn:microsoft.com/office/officeart/2005/8/layout/equation2"/>
    <dgm:cxn modelId="{B9695378-C5FE-4E9A-BCB3-FE7CBE82FD9B}" srcId="{70497F2F-EB1B-47C3-8F0F-54191543BAEF}" destId="{0BAC89E1-18D1-4D64-873D-3C6DA99AB678}" srcOrd="2" destOrd="0" parTransId="{A3E24EAD-F2CB-43C6-B9BE-616C8B9A0896}" sibTransId="{EA66173F-4C39-48B8-8A9C-2AE65287A950}"/>
    <dgm:cxn modelId="{68EB3463-A7DE-4C55-9FFE-3BEC22B8BBAA}" type="presOf" srcId="{70497F2F-EB1B-47C3-8F0F-54191543BAEF}" destId="{3FA4EEFD-EDD7-4314-A5DD-5632D8AC439E}" srcOrd="0" destOrd="0" presId="urn:microsoft.com/office/officeart/2005/8/layout/equation2"/>
    <dgm:cxn modelId="{ADD137FB-BD01-4D9D-B5C4-C8C043D53C9F}" type="presOf" srcId="{F37B3EE3-8B32-4BD1-94F4-A8E8388A9909}" destId="{F75FE8FF-E205-471F-89F1-D40495B0FF23}" srcOrd="0" destOrd="0" presId="urn:microsoft.com/office/officeart/2005/8/layout/equation2"/>
    <dgm:cxn modelId="{E0ED2D11-DED1-412A-871F-D21983A4DB5E}" srcId="{70497F2F-EB1B-47C3-8F0F-54191543BAEF}" destId="{F37B3EE3-8B32-4BD1-94F4-A8E8388A9909}" srcOrd="0" destOrd="0" parTransId="{3919B851-5CE3-4EF5-A8A9-A227990B6182}" sibTransId="{7706B48A-6915-4203-B116-8FC6268082E1}"/>
    <dgm:cxn modelId="{FF76889A-020F-44C7-BB22-29ADFE61A5A4}" type="presOf" srcId="{CE6C1953-9234-4F20-9F0D-8822B884B20A}" destId="{ADCA0C72-C527-4975-B22E-5BA1A9E8721F}" srcOrd="1" destOrd="0" presId="urn:microsoft.com/office/officeart/2005/8/layout/equation2"/>
    <dgm:cxn modelId="{5B459B17-299A-4DCD-BEA2-AF37F6C08FB6}" srcId="{70497F2F-EB1B-47C3-8F0F-54191543BAEF}" destId="{8EFAAE0F-007B-4107-A330-B537FC8732E0}" srcOrd="1" destOrd="0" parTransId="{AEC19E65-B7CF-45F1-B032-FB1987541E39}" sibTransId="{CE6C1953-9234-4F20-9F0D-8822B884B20A}"/>
    <dgm:cxn modelId="{378DB843-0E48-435B-990B-7E4CD22B4DF2}" type="presOf" srcId="{7706B48A-6915-4203-B116-8FC6268082E1}" destId="{F087634D-C40F-4E4E-8BC2-8FEBA32AD0F7}" srcOrd="0" destOrd="0" presId="urn:microsoft.com/office/officeart/2005/8/layout/equation2"/>
    <dgm:cxn modelId="{51C0E6D2-D2F7-4E1C-9AFB-804D4C589658}" type="presOf" srcId="{0BAC89E1-18D1-4D64-873D-3C6DA99AB678}" destId="{5AA2D8EA-1A8F-4F09-99E9-8F1F73C2BB50}" srcOrd="0" destOrd="0" presId="urn:microsoft.com/office/officeart/2005/8/layout/equation2"/>
    <dgm:cxn modelId="{78AEF61D-DB99-4DF6-A710-AF153692B3DA}" type="presParOf" srcId="{3FA4EEFD-EDD7-4314-A5DD-5632D8AC439E}" destId="{4A851B0D-09CB-4B35-AFAB-09A603C9E8F4}" srcOrd="0" destOrd="0" presId="urn:microsoft.com/office/officeart/2005/8/layout/equation2"/>
    <dgm:cxn modelId="{02FF5E81-F709-40B9-8A8A-517567C53AC3}" type="presParOf" srcId="{4A851B0D-09CB-4B35-AFAB-09A603C9E8F4}" destId="{F75FE8FF-E205-471F-89F1-D40495B0FF23}" srcOrd="0" destOrd="0" presId="urn:microsoft.com/office/officeart/2005/8/layout/equation2"/>
    <dgm:cxn modelId="{0104F6D5-F863-4C28-B2EA-7D7368641DED}" type="presParOf" srcId="{4A851B0D-09CB-4B35-AFAB-09A603C9E8F4}" destId="{CA359E0C-9906-4BEB-B61E-1EDC49235E41}" srcOrd="1" destOrd="0" presId="urn:microsoft.com/office/officeart/2005/8/layout/equation2"/>
    <dgm:cxn modelId="{EB9AA993-1742-4D5D-A824-9F121ACB529A}" type="presParOf" srcId="{4A851B0D-09CB-4B35-AFAB-09A603C9E8F4}" destId="{F087634D-C40F-4E4E-8BC2-8FEBA32AD0F7}" srcOrd="2" destOrd="0" presId="urn:microsoft.com/office/officeart/2005/8/layout/equation2"/>
    <dgm:cxn modelId="{C29C9058-018D-4140-8EE3-096CDEE79734}" type="presParOf" srcId="{4A851B0D-09CB-4B35-AFAB-09A603C9E8F4}" destId="{FB4EDB47-A067-4C2B-A910-DF33E71FF129}" srcOrd="3" destOrd="0" presId="urn:microsoft.com/office/officeart/2005/8/layout/equation2"/>
    <dgm:cxn modelId="{CE575F23-BDD4-4D5E-A605-3DEF80E54F95}" type="presParOf" srcId="{4A851B0D-09CB-4B35-AFAB-09A603C9E8F4}" destId="{9073E348-8491-478A-B2AE-4F691AA5D582}" srcOrd="4" destOrd="0" presId="urn:microsoft.com/office/officeart/2005/8/layout/equation2"/>
    <dgm:cxn modelId="{46657AC5-4E75-4C28-B270-6D251C272776}" type="presParOf" srcId="{3FA4EEFD-EDD7-4314-A5DD-5632D8AC439E}" destId="{EAF3CE1F-C243-48A0-BA3E-984BC2D68EF2}" srcOrd="1" destOrd="0" presId="urn:microsoft.com/office/officeart/2005/8/layout/equation2"/>
    <dgm:cxn modelId="{912017C2-EF63-4ACF-AC21-8ADCE6489EFE}" type="presParOf" srcId="{EAF3CE1F-C243-48A0-BA3E-984BC2D68EF2}" destId="{ADCA0C72-C527-4975-B22E-5BA1A9E8721F}" srcOrd="0" destOrd="0" presId="urn:microsoft.com/office/officeart/2005/8/layout/equation2"/>
    <dgm:cxn modelId="{7BA18F9C-1B4E-4C3B-9CD8-2C9A4098EAC8}" type="presParOf" srcId="{3FA4EEFD-EDD7-4314-A5DD-5632D8AC439E}" destId="{5AA2D8EA-1A8F-4F09-99E9-8F1F73C2BB50}"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C9BF2B-D914-4BAD-99F2-8879E8B76110}" type="datetimeFigureOut">
              <a:rPr lang="es-EC" smtClean="0"/>
              <a:t>27/03/2015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0522B-8CD2-4DDD-A60F-9CFDB949AD26}" type="slidenum">
              <a:rPr lang="es-EC" smtClean="0"/>
              <a:t>‹Nº›</a:t>
            </a:fld>
            <a:endParaRPr lang="es-EC"/>
          </a:p>
        </p:txBody>
      </p:sp>
    </p:spTree>
    <p:extLst>
      <p:ext uri="{BB962C8B-B14F-4D97-AF65-F5344CB8AC3E}">
        <p14:creationId xmlns:p14="http://schemas.microsoft.com/office/powerpoint/2010/main" val="243264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169548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195707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1231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178345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6588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311418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694008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183914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1141962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9DD200-97C3-4D7D-B819-28236831A8A6}" type="datetimeFigureOut">
              <a:rPr lang="es-EC" smtClean="0"/>
              <a:t>27/03/2015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106381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99DD200-97C3-4D7D-B819-28236831A8A6}" type="datetimeFigureOut">
              <a:rPr lang="es-EC" smtClean="0"/>
              <a:t>27/03/2015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34017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99DD200-97C3-4D7D-B819-28236831A8A6}" type="datetimeFigureOut">
              <a:rPr lang="es-EC" smtClean="0"/>
              <a:t>27/03/2015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44838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99DD200-97C3-4D7D-B819-28236831A8A6}" type="datetimeFigureOut">
              <a:rPr lang="es-EC" smtClean="0"/>
              <a:t>27/03/2015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249599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DD200-97C3-4D7D-B819-28236831A8A6}" type="datetimeFigureOut">
              <a:rPr lang="es-EC" smtClean="0"/>
              <a:t>27/03/2015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426627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99DD200-97C3-4D7D-B819-28236831A8A6}" type="datetimeFigureOut">
              <a:rPr lang="es-EC" smtClean="0"/>
              <a:t>27/03/2015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208865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99DD200-97C3-4D7D-B819-28236831A8A6}" type="datetimeFigureOut">
              <a:rPr lang="es-EC" smtClean="0"/>
              <a:t>27/03/2015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CA39A69-6E1F-4D67-AC57-2E3F7ACE255E}" type="slidenum">
              <a:rPr lang="es-EC" smtClean="0"/>
              <a:t>‹Nº›</a:t>
            </a:fld>
            <a:endParaRPr lang="es-EC"/>
          </a:p>
        </p:txBody>
      </p:sp>
    </p:spTree>
    <p:extLst>
      <p:ext uri="{BB962C8B-B14F-4D97-AF65-F5344CB8AC3E}">
        <p14:creationId xmlns:p14="http://schemas.microsoft.com/office/powerpoint/2010/main" val="4207310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99DD200-97C3-4D7D-B819-28236831A8A6}" type="datetimeFigureOut">
              <a:rPr lang="es-EC" smtClean="0"/>
              <a:t>27/03/2015</a:t>
            </a:fld>
            <a:endParaRPr lang="es-EC"/>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CA39A69-6E1F-4D67-AC57-2E3F7ACE255E}" type="slidenum">
              <a:rPr lang="es-EC" smtClean="0"/>
              <a:t>‹Nº›</a:t>
            </a:fld>
            <a:endParaRPr lang="es-EC"/>
          </a:p>
        </p:txBody>
      </p:sp>
    </p:spTree>
    <p:extLst>
      <p:ext uri="{BB962C8B-B14F-4D97-AF65-F5344CB8AC3E}">
        <p14:creationId xmlns:p14="http://schemas.microsoft.com/office/powerpoint/2010/main" val="97262595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emf"/><Relationship Id="rId4" Type="http://schemas.openxmlformats.org/officeDocument/2006/relationships/image" Target="../media/image3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8535" y="2978997"/>
            <a:ext cx="7702291" cy="1746147"/>
          </a:xfrm>
        </p:spPr>
        <p:txBody>
          <a:bodyPr>
            <a:normAutofit/>
          </a:bodyPr>
          <a:lstStyle/>
          <a:p>
            <a:pPr algn="ctr"/>
            <a:r>
              <a:rPr lang="es-MX" sz="2700" b="1" dirty="0"/>
              <a:t>“ESTUDIO DE IMPACTO AMBIENTAL EX-POST Y PLAN DE MANEJO AMBIENTAL PARA EL HOSPITAL BÁSICO BACO LATACUNGA</a:t>
            </a:r>
            <a:r>
              <a:rPr lang="es-MX" sz="2700" b="1" dirty="0" smtClean="0"/>
              <a:t>”</a:t>
            </a:r>
            <a:endParaRPr lang="es-EC" sz="2700" dirty="0"/>
          </a:p>
        </p:txBody>
      </p:sp>
      <p:sp>
        <p:nvSpPr>
          <p:cNvPr id="3" name="2 Subtítulo"/>
          <p:cNvSpPr>
            <a:spLocks noGrp="1"/>
          </p:cNvSpPr>
          <p:nvPr>
            <p:ph type="subTitle" idx="1"/>
          </p:nvPr>
        </p:nvSpPr>
        <p:spPr>
          <a:xfrm>
            <a:off x="611560" y="2399977"/>
            <a:ext cx="7704856" cy="812999"/>
          </a:xfrm>
        </p:spPr>
        <p:txBody>
          <a:bodyPr>
            <a:normAutofit/>
          </a:bodyPr>
          <a:lstStyle/>
          <a:p>
            <a:pPr algn="ctr"/>
            <a:r>
              <a:rPr lang="es-MX" b="1" dirty="0"/>
              <a:t>PROYECTO I DE GRADO MAESTRIA EN SISTEMAS DE GESTIÓN AMBIENTAL</a:t>
            </a:r>
            <a:endParaRPr lang="es-EC" dirty="0"/>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33" y="293749"/>
            <a:ext cx="4392488" cy="1335051"/>
          </a:xfrm>
          <a:prstGeom prst="rect">
            <a:avLst/>
          </a:prstGeom>
          <a:noFill/>
          <a:ln>
            <a:noFill/>
          </a:ln>
        </p:spPr>
      </p:pic>
      <p:sp>
        <p:nvSpPr>
          <p:cNvPr id="5" name="4 Rectángulo"/>
          <p:cNvSpPr/>
          <p:nvPr/>
        </p:nvSpPr>
        <p:spPr>
          <a:xfrm>
            <a:off x="4615971" y="260648"/>
            <a:ext cx="4392488" cy="1446550"/>
          </a:xfrm>
          <a:prstGeom prst="rect">
            <a:avLst/>
          </a:prstGeom>
        </p:spPr>
        <p:txBody>
          <a:bodyPr wrap="square">
            <a:spAutoFit/>
          </a:bodyPr>
          <a:lstStyle/>
          <a:p>
            <a:pPr algn="ctr"/>
            <a:r>
              <a:rPr lang="es-MX" sz="1400" b="1" dirty="0">
                <a:solidFill>
                  <a:schemeClr val="accent1">
                    <a:lumMod val="40000"/>
                    <a:lumOff val="60000"/>
                  </a:schemeClr>
                </a:solidFill>
              </a:rPr>
              <a:t>VICERRECTORADO DE INVESTIGACIÓN Y VINCULACIÓN CON</a:t>
            </a:r>
            <a:endParaRPr lang="es-EC" sz="1400" dirty="0">
              <a:solidFill>
                <a:schemeClr val="accent1">
                  <a:lumMod val="40000"/>
                  <a:lumOff val="60000"/>
                </a:schemeClr>
              </a:solidFill>
            </a:endParaRPr>
          </a:p>
          <a:p>
            <a:pPr algn="ctr"/>
            <a:r>
              <a:rPr lang="es-MX" sz="1400" b="1" dirty="0">
                <a:solidFill>
                  <a:schemeClr val="accent1">
                    <a:lumMod val="40000"/>
                    <a:lumOff val="60000"/>
                  </a:schemeClr>
                </a:solidFill>
              </a:rPr>
              <a:t>LA </a:t>
            </a:r>
            <a:r>
              <a:rPr lang="es-MX" sz="1400" b="1" dirty="0" smtClean="0">
                <a:solidFill>
                  <a:schemeClr val="accent1">
                    <a:lumMod val="40000"/>
                    <a:lumOff val="60000"/>
                  </a:schemeClr>
                </a:solidFill>
              </a:rPr>
              <a:t>COLECTIVIDAD</a:t>
            </a:r>
          </a:p>
          <a:p>
            <a:pPr algn="ctr"/>
            <a:endParaRPr lang="es-EC" dirty="0" smtClean="0"/>
          </a:p>
          <a:p>
            <a:pPr algn="ctr"/>
            <a:r>
              <a:rPr lang="es-MX" sz="1400" b="1" dirty="0" smtClean="0">
                <a:solidFill>
                  <a:schemeClr val="accent1">
                    <a:lumMod val="20000"/>
                    <a:lumOff val="80000"/>
                  </a:schemeClr>
                </a:solidFill>
              </a:rPr>
              <a:t>MAESTRIA </a:t>
            </a:r>
            <a:r>
              <a:rPr lang="es-MX" sz="1400" b="1" dirty="0">
                <a:solidFill>
                  <a:schemeClr val="accent1">
                    <a:lumMod val="20000"/>
                    <a:lumOff val="80000"/>
                  </a:schemeClr>
                </a:solidFill>
              </a:rPr>
              <a:t>EN SISTEMAS DE GESTIÓN AMBIENTAL</a:t>
            </a:r>
            <a:endParaRPr lang="es-EC" sz="1400" dirty="0">
              <a:solidFill>
                <a:schemeClr val="accent1">
                  <a:lumMod val="20000"/>
                  <a:lumOff val="80000"/>
                </a:schemeClr>
              </a:solidFill>
            </a:endParaRPr>
          </a:p>
          <a:p>
            <a:pPr algn="ctr"/>
            <a:r>
              <a:rPr lang="es-MX" sz="1400" b="1" dirty="0">
                <a:solidFill>
                  <a:schemeClr val="accent1">
                    <a:lumMod val="20000"/>
                    <a:lumOff val="80000"/>
                  </a:schemeClr>
                </a:solidFill>
              </a:rPr>
              <a:t>X </a:t>
            </a:r>
            <a:r>
              <a:rPr lang="es-MX" sz="1400" b="1" dirty="0" smtClean="0">
                <a:solidFill>
                  <a:schemeClr val="accent1">
                    <a:lumMod val="20000"/>
                    <a:lumOff val="80000"/>
                  </a:schemeClr>
                </a:solidFill>
              </a:rPr>
              <a:t>PROMOCIÓN</a:t>
            </a:r>
            <a:endParaRPr lang="es-EC" sz="1400" dirty="0">
              <a:solidFill>
                <a:schemeClr val="accent1">
                  <a:lumMod val="20000"/>
                  <a:lumOff val="80000"/>
                </a:schemeClr>
              </a:solidFill>
            </a:endParaRPr>
          </a:p>
        </p:txBody>
      </p:sp>
      <p:sp>
        <p:nvSpPr>
          <p:cNvPr id="6" name="4 Rectángulo"/>
          <p:cNvSpPr/>
          <p:nvPr/>
        </p:nvSpPr>
        <p:spPr>
          <a:xfrm>
            <a:off x="161764" y="5370025"/>
            <a:ext cx="4572000" cy="1200329"/>
          </a:xfrm>
          <a:prstGeom prst="rect">
            <a:avLst/>
          </a:prstGeom>
        </p:spPr>
        <p:txBody>
          <a:bodyPr>
            <a:spAutoFit/>
          </a:bodyPr>
          <a:lstStyle/>
          <a:p>
            <a:r>
              <a:rPr lang="es-MX" b="1" dirty="0" smtClean="0"/>
              <a:t>AUTORAS</a:t>
            </a:r>
            <a:r>
              <a:rPr lang="es-MX" b="1" dirty="0"/>
              <a:t>: </a:t>
            </a:r>
            <a:endParaRPr lang="es-MX" b="1" dirty="0" smtClean="0"/>
          </a:p>
          <a:p>
            <a:r>
              <a:rPr lang="es-MX" b="1" dirty="0"/>
              <a:t>	</a:t>
            </a:r>
            <a:endParaRPr lang="es-MX" b="1" dirty="0" smtClean="0"/>
          </a:p>
          <a:p>
            <a:pPr algn="ctr"/>
            <a:r>
              <a:rPr lang="es-MX" b="1" dirty="0" smtClean="0"/>
              <a:t>AGUILAR </a:t>
            </a:r>
            <a:r>
              <a:rPr lang="es-MX" b="1" dirty="0"/>
              <a:t>ANDRADE ADRIANA ELISA</a:t>
            </a:r>
            <a:endParaRPr lang="es-EC" dirty="0"/>
          </a:p>
          <a:p>
            <a:pPr algn="ctr"/>
            <a:r>
              <a:rPr lang="es-MX" b="1" dirty="0"/>
              <a:t>LASCANO NOGUERA SANDRA LUCÍA</a:t>
            </a:r>
            <a:endParaRPr lang="es-EC" dirty="0"/>
          </a:p>
        </p:txBody>
      </p:sp>
      <p:cxnSp>
        <p:nvCxnSpPr>
          <p:cNvPr id="8" name="Conector recto 7"/>
          <p:cNvCxnSpPr/>
          <p:nvPr/>
        </p:nvCxnSpPr>
        <p:spPr>
          <a:xfrm>
            <a:off x="-36512" y="1844824"/>
            <a:ext cx="9324528" cy="0"/>
          </a:xfrm>
          <a:prstGeom prst="line">
            <a:avLst/>
          </a:prstGeom>
          <a:ln w="127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18494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6347713" cy="659160"/>
          </a:xfrm>
        </p:spPr>
        <p:txBody>
          <a:bodyPr>
            <a:normAutofit/>
          </a:bodyPr>
          <a:lstStyle/>
          <a:p>
            <a:r>
              <a:rPr lang="es-EC" sz="3200" b="1" dirty="0"/>
              <a:t>Legislación aplicable</a:t>
            </a:r>
          </a:p>
        </p:txBody>
      </p:sp>
      <p:sp>
        <p:nvSpPr>
          <p:cNvPr id="3" name="2 Marcador de contenido"/>
          <p:cNvSpPr>
            <a:spLocks noGrp="1"/>
          </p:cNvSpPr>
          <p:nvPr>
            <p:ph idx="1"/>
          </p:nvPr>
        </p:nvSpPr>
        <p:spPr>
          <a:xfrm>
            <a:off x="323528" y="980728"/>
            <a:ext cx="7344816" cy="5805264"/>
          </a:xfrm>
        </p:spPr>
        <p:txBody>
          <a:bodyPr>
            <a:normAutofit fontScale="85000" lnSpcReduction="20000"/>
          </a:bodyPr>
          <a:lstStyle/>
          <a:p>
            <a:r>
              <a:rPr lang="es-MX" sz="1800" dirty="0"/>
              <a:t>LEY DE PREVENCIÓN Y CONTROL DE LA CONTAMINACIÓN </a:t>
            </a:r>
            <a:r>
              <a:rPr lang="es-MX" sz="1800" dirty="0" smtClean="0"/>
              <a:t>AMBIENTAL</a:t>
            </a:r>
          </a:p>
          <a:p>
            <a:r>
              <a:rPr lang="es-MX" sz="1800" dirty="0"/>
              <a:t>LEY ORGÁNICA DE SALUD, LIBRO II SOBRE SALUD Y SEGURIDAD AMBIENTAL, CAPÍTULO II DE LOS DESECHOS COMUNES, INFECCIOSOS, ESPECIALES Y DE LAS RADIACIONES IONIZANTES Y NO </a:t>
            </a:r>
            <a:r>
              <a:rPr lang="es-MX" sz="1800" dirty="0" smtClean="0"/>
              <a:t>IONIZANTES</a:t>
            </a:r>
          </a:p>
          <a:p>
            <a:r>
              <a:rPr lang="es-MX" sz="1800" dirty="0"/>
              <a:t>TULAS LIBRO VI. DE LA CALIDAD AMBIENTAL, TÍTULO V REGLAMENTO PARA LA PREVENCIÓN Y CONTROL DE LA CONTAMINACIÓN POR DESECHOS </a:t>
            </a:r>
            <a:r>
              <a:rPr lang="es-MX" sz="1800" dirty="0" smtClean="0"/>
              <a:t>PELIGROSOS</a:t>
            </a:r>
          </a:p>
          <a:p>
            <a:pPr lvl="1">
              <a:buClr>
                <a:schemeClr val="accent4"/>
              </a:buClr>
              <a:buSzPct val="95000"/>
              <a:buFont typeface="Arial" panose="020B0604020202020204" pitchFamily="34" charset="0"/>
              <a:buChar char="•"/>
            </a:pPr>
            <a:r>
              <a:rPr lang="es-EC" sz="1600" dirty="0" smtClean="0"/>
              <a:t>ANEXO </a:t>
            </a:r>
            <a:r>
              <a:rPr lang="es-EC" sz="1600" dirty="0"/>
              <a:t>1. NORMA DE CALIDAD AMBIENTAL Y DE DESCARGAS DE EFLUENTES: RECURSO </a:t>
            </a:r>
            <a:r>
              <a:rPr lang="es-EC" sz="1600" dirty="0" smtClean="0"/>
              <a:t>AGUA</a:t>
            </a:r>
          </a:p>
          <a:p>
            <a:pPr lvl="1">
              <a:buClr>
                <a:schemeClr val="accent4"/>
              </a:buClr>
              <a:buSzPct val="95000"/>
              <a:buFont typeface="Arial" panose="020B0604020202020204" pitchFamily="34" charset="0"/>
              <a:buChar char="•"/>
            </a:pPr>
            <a:r>
              <a:rPr lang="es-EC" sz="1600" dirty="0" smtClean="0"/>
              <a:t>ANEXO </a:t>
            </a:r>
            <a:r>
              <a:rPr lang="es-EC" sz="1600" dirty="0"/>
              <a:t>2. NORMA DE CALIDAD AMBIENTAL DEL RECURSO SUELO Y CRITERIOS DE REMEDIACIÓN PARA SUELOS </a:t>
            </a:r>
            <a:r>
              <a:rPr lang="es-EC" sz="1600" dirty="0" smtClean="0"/>
              <a:t>CONTAMINADOS</a:t>
            </a:r>
          </a:p>
          <a:p>
            <a:r>
              <a:rPr lang="es-MX" sz="1800" dirty="0"/>
              <a:t>REGLAMENTO DE MANEJO DE DESECHOS INFECCIOSOS PARA LA RED DE SERVICIOS DE SALUD EN EL </a:t>
            </a:r>
            <a:r>
              <a:rPr lang="es-MX" sz="1800" dirty="0" smtClean="0"/>
              <a:t>ECUADOR</a:t>
            </a:r>
          </a:p>
          <a:p>
            <a:r>
              <a:rPr lang="es-MX" sz="1600" dirty="0"/>
              <a:t>REGLAMENTO DE PREVENCIÓN, MITIGACIÓN Y PROTECCIÓN CONTRA </a:t>
            </a:r>
            <a:r>
              <a:rPr lang="es-MX" sz="1600" dirty="0" smtClean="0"/>
              <a:t>INCENDIOS</a:t>
            </a:r>
          </a:p>
          <a:p>
            <a:r>
              <a:rPr lang="es-MX" sz="1600" dirty="0"/>
              <a:t>ORDENANZA </a:t>
            </a:r>
            <a:r>
              <a:rPr lang="es-MX" sz="1600" dirty="0" smtClean="0"/>
              <a:t>58 </a:t>
            </a:r>
            <a:r>
              <a:rPr lang="es-MX" sz="1600" dirty="0"/>
              <a:t>QUE REGULA EL BARRIDO, RECOLECCIÓN, TRANSPORTE, TRANSFERENCIA Y DISPOSICIÓN FINAL DE LOS RESIDUOS SÓLIDOS URBANOS DOMÉSTICOS, COMERCIALES, INDUSTRIALES Y BIOLÓGICOS DEL CANTÓN </a:t>
            </a:r>
            <a:r>
              <a:rPr lang="es-MX" sz="1600" dirty="0" smtClean="0"/>
              <a:t>LATACUNGA</a:t>
            </a:r>
          </a:p>
          <a:p>
            <a:r>
              <a:rPr lang="es-MX" sz="1600" dirty="0"/>
              <a:t>ORDENANZA 60 QUE REGLAMENTA Y CONTROLA MANEJO DE DESECHOS SÓLIDOS EN ESTABLECIMIENTOS DE SALUD EN EL CANTÓN </a:t>
            </a:r>
            <a:r>
              <a:rPr lang="es-MX" sz="1600" dirty="0" smtClean="0"/>
              <a:t>LATACUNGA</a:t>
            </a:r>
          </a:p>
          <a:p>
            <a:r>
              <a:rPr lang="es-MX" sz="1600" dirty="0"/>
              <a:t>ORDENANZA 79  DEL SISTEMA INTEGRAL DE MANEJO DE RESIDUOS SÓLIDOS DOMÉSTICOS, COMERCIALES, INDUSTRIALES PELIGROSOS Y BIOLÓGICOS POTENCIALMENTE INFECCIOSOS</a:t>
            </a:r>
          </a:p>
          <a:p>
            <a:r>
              <a:rPr lang="es-MX" sz="1600" dirty="0"/>
              <a:t>INEN 2-266:2010  TRANSPORTE, ALMACENAMIENTO Y MANEJO </a:t>
            </a:r>
            <a:r>
              <a:rPr lang="es-MX" sz="1600" dirty="0" smtClean="0"/>
              <a:t>DE               MATERIALES PELIGROSOS</a:t>
            </a:r>
            <a:r>
              <a:rPr lang="es-MX" sz="1600" dirty="0"/>
              <a:t>. REQUISITOS </a:t>
            </a:r>
          </a:p>
          <a:p>
            <a:r>
              <a:rPr lang="es-MX" sz="1600" dirty="0"/>
              <a:t>INEN 439:1984  COLORES, SEÑALES Y SIMBOLOS DE SEGURIDAD</a:t>
            </a:r>
            <a:endParaRPr lang="es-EC" sz="1600" dirty="0"/>
          </a:p>
        </p:txBody>
      </p:sp>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762" y="5256584"/>
            <a:ext cx="2328742" cy="1556792"/>
          </a:xfrm>
          <a:prstGeom prst="rect">
            <a:avLst/>
          </a:prstGeom>
          <a:noFill/>
          <a:ln w="9525">
            <a:noFill/>
            <a:miter lim="800000"/>
            <a:headEnd/>
            <a:tailEnd/>
          </a:ln>
        </p:spPr>
      </p:pic>
    </p:spTree>
    <p:extLst>
      <p:ext uri="{BB962C8B-B14F-4D97-AF65-F5344CB8AC3E}">
        <p14:creationId xmlns:p14="http://schemas.microsoft.com/office/powerpoint/2010/main" val="9605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467544" y="3933056"/>
            <a:ext cx="2592288" cy="2376264"/>
          </a:xfrm>
          <a:prstGeom prst="rect">
            <a:avLst/>
          </a:prstGeom>
          <a:solidFill>
            <a:schemeClr val="tx1">
              <a:lumMod val="85000"/>
              <a:alpha val="42000"/>
            </a:schemeClr>
          </a:solidFill>
          <a:ln>
            <a:solidFill>
              <a:schemeClr val="tx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sz="1700" dirty="0" smtClean="0"/>
              <a:t>Análisis de información levantada en campo</a:t>
            </a:r>
          </a:p>
          <a:p>
            <a:pPr marL="285750" indent="-285750">
              <a:buFont typeface="Wingdings" panose="05000000000000000000" pitchFamily="2" charset="2"/>
              <a:buChar char="§"/>
            </a:pPr>
            <a:r>
              <a:rPr lang="es-ES" sz="1700" dirty="0" smtClean="0"/>
              <a:t>Consulta libros especializados</a:t>
            </a:r>
          </a:p>
          <a:p>
            <a:pPr marL="285750" indent="-285750">
              <a:buFont typeface="Wingdings" panose="05000000000000000000" pitchFamily="2" charset="2"/>
              <a:buChar char="§"/>
            </a:pPr>
            <a:r>
              <a:rPr lang="es-ES" sz="1700" dirty="0" smtClean="0"/>
              <a:t>Revisión de normativa aplicable</a:t>
            </a:r>
          </a:p>
          <a:p>
            <a:pPr marL="285750" indent="-285750">
              <a:buFont typeface="Wingdings" panose="05000000000000000000" pitchFamily="2" charset="2"/>
              <a:buChar char="§"/>
            </a:pPr>
            <a:r>
              <a:rPr lang="es-ES" sz="1700" dirty="0" smtClean="0"/>
              <a:t>Redacción documento técnico</a:t>
            </a:r>
          </a:p>
        </p:txBody>
      </p:sp>
      <p:sp>
        <p:nvSpPr>
          <p:cNvPr id="2" name="Título 1"/>
          <p:cNvSpPr>
            <a:spLocks noGrp="1"/>
          </p:cNvSpPr>
          <p:nvPr>
            <p:ph type="title"/>
          </p:nvPr>
        </p:nvSpPr>
        <p:spPr>
          <a:xfrm>
            <a:off x="609599" y="332656"/>
            <a:ext cx="6347713" cy="731168"/>
          </a:xfrm>
        </p:spPr>
        <p:txBody>
          <a:bodyPr/>
          <a:lstStyle/>
          <a:p>
            <a:r>
              <a:rPr lang="es-MX" b="1" dirty="0"/>
              <a:t>Marco </a:t>
            </a:r>
            <a:r>
              <a:rPr lang="es-MX" b="1" dirty="0" smtClean="0"/>
              <a:t>metodológico</a:t>
            </a:r>
            <a:endParaRPr lang="es-ES" dirty="0"/>
          </a:p>
        </p:txBody>
      </p:sp>
      <p:graphicFrame>
        <p:nvGraphicFramePr>
          <p:cNvPr id="7" name="Diagrama 6"/>
          <p:cNvGraphicFramePr/>
          <p:nvPr>
            <p:extLst>
              <p:ext uri="{D42A27DB-BD31-4B8C-83A1-F6EECF244321}">
                <p14:modId xmlns:p14="http://schemas.microsoft.com/office/powerpoint/2010/main" val="2779135577"/>
              </p:ext>
            </p:extLst>
          </p:nvPr>
        </p:nvGraphicFramePr>
        <p:xfrm>
          <a:off x="1307976" y="1124744"/>
          <a:ext cx="715245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467544" y="1268760"/>
            <a:ext cx="2592288" cy="2016224"/>
          </a:xfrm>
          <a:prstGeom prst="rect">
            <a:avLst/>
          </a:prstGeom>
          <a:solidFill>
            <a:schemeClr val="tx1">
              <a:lumMod val="85000"/>
              <a:alpha val="42000"/>
            </a:schemeClr>
          </a:solidFill>
          <a:ln>
            <a:solidFill>
              <a:schemeClr val="tx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s-ES" sz="1700" dirty="0" smtClean="0"/>
              <a:t>Visitas área objeto estudio</a:t>
            </a:r>
          </a:p>
          <a:p>
            <a:pPr marL="285750" indent="-285750">
              <a:buFont typeface="Wingdings" panose="05000000000000000000" pitchFamily="2" charset="2"/>
              <a:buChar char="§"/>
            </a:pPr>
            <a:r>
              <a:rPr lang="es-ES" sz="1700" dirty="0" smtClean="0"/>
              <a:t>Registro fotográfico</a:t>
            </a:r>
          </a:p>
          <a:p>
            <a:pPr marL="285750" indent="-285750">
              <a:buFont typeface="Wingdings" panose="05000000000000000000" pitchFamily="2" charset="2"/>
              <a:buChar char="§"/>
            </a:pPr>
            <a:r>
              <a:rPr lang="es-ES" sz="1700" dirty="0" smtClean="0"/>
              <a:t>Recopilación información documental</a:t>
            </a:r>
          </a:p>
          <a:p>
            <a:pPr marL="285750" indent="-285750">
              <a:buFont typeface="Wingdings" panose="05000000000000000000" pitchFamily="2" charset="2"/>
              <a:buChar char="§"/>
            </a:pPr>
            <a:r>
              <a:rPr lang="es-ES" sz="1700" dirty="0" smtClean="0"/>
              <a:t>Toma de muestras</a:t>
            </a:r>
            <a:endParaRPr lang="es-ES" sz="1700" dirty="0"/>
          </a:p>
        </p:txBody>
      </p:sp>
    </p:spTree>
    <p:extLst>
      <p:ext uri="{BB962C8B-B14F-4D97-AF65-F5344CB8AC3E}">
        <p14:creationId xmlns:p14="http://schemas.microsoft.com/office/powerpoint/2010/main" val="3610032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803176"/>
          </a:xfrm>
        </p:spPr>
        <p:txBody>
          <a:bodyPr/>
          <a:lstStyle/>
          <a:p>
            <a:pPr lvl="0"/>
            <a:r>
              <a:rPr lang="es-ES" b="1" dirty="0"/>
              <a:t>Metodología de </a:t>
            </a:r>
            <a:r>
              <a:rPr lang="es-ES" b="1" dirty="0" smtClean="0"/>
              <a:t>gabinete</a:t>
            </a:r>
            <a:endParaRPr lang="es-EC" b="1" dirty="0"/>
          </a:p>
        </p:txBody>
      </p:sp>
      <p:sp>
        <p:nvSpPr>
          <p:cNvPr id="3" name="2 Marcador de contenido"/>
          <p:cNvSpPr>
            <a:spLocks noGrp="1"/>
          </p:cNvSpPr>
          <p:nvPr>
            <p:ph idx="1"/>
          </p:nvPr>
        </p:nvSpPr>
        <p:spPr>
          <a:xfrm>
            <a:off x="251521" y="1628800"/>
            <a:ext cx="6206109" cy="4248472"/>
          </a:xfrm>
        </p:spPr>
        <p:txBody>
          <a:bodyPr>
            <a:normAutofit/>
          </a:bodyPr>
          <a:lstStyle/>
          <a:p>
            <a:pPr marL="0" indent="0">
              <a:buNone/>
            </a:pPr>
            <a:r>
              <a:rPr lang="es-MX" sz="2000" dirty="0" smtClean="0"/>
              <a:t>Documento </a:t>
            </a:r>
            <a:r>
              <a:rPr lang="es-MX" sz="2000" dirty="0"/>
              <a:t>base el Acuerdo Ministerial 006 del </a:t>
            </a:r>
            <a:r>
              <a:rPr lang="es-MX" sz="2000" dirty="0" smtClean="0"/>
              <a:t>MAE, Catálogo </a:t>
            </a:r>
            <a:r>
              <a:rPr lang="es-MX" sz="2000" dirty="0"/>
              <a:t>de Categorización Ambiental </a:t>
            </a:r>
            <a:r>
              <a:rPr lang="es-MX" sz="2000" dirty="0" smtClean="0"/>
              <a:t>Nacional, diferentes </a:t>
            </a:r>
            <a:r>
              <a:rPr lang="es-MX" sz="2000" dirty="0"/>
              <a:t>requisitos según cada </a:t>
            </a:r>
            <a:r>
              <a:rPr lang="es-MX" sz="2000" dirty="0" smtClean="0"/>
              <a:t>categoría</a:t>
            </a:r>
            <a:r>
              <a:rPr lang="es-MX" sz="2000" dirty="0"/>
              <a:t>.</a:t>
            </a:r>
            <a:endParaRPr lang="es-EC" sz="2000" dirty="0"/>
          </a:p>
        </p:txBody>
      </p:sp>
      <p:sp>
        <p:nvSpPr>
          <p:cNvPr id="4" name="Rectángulo 3"/>
          <p:cNvSpPr/>
          <p:nvPr/>
        </p:nvSpPr>
        <p:spPr>
          <a:xfrm>
            <a:off x="179512" y="2852936"/>
            <a:ext cx="6336704" cy="3477875"/>
          </a:xfrm>
          <a:prstGeom prst="rect">
            <a:avLst/>
          </a:prstGeom>
        </p:spPr>
        <p:txBody>
          <a:bodyPr wrap="square">
            <a:spAutoFit/>
          </a:bodyPr>
          <a:lstStyle/>
          <a:p>
            <a:pPr algn="ctr"/>
            <a:r>
              <a:rPr lang="es-MX" sz="2000" dirty="0"/>
              <a:t>El Hospital Básico BACO, está incluido en la </a:t>
            </a:r>
            <a:r>
              <a:rPr lang="es-MX" sz="2000" b="1" dirty="0">
                <a:solidFill>
                  <a:schemeClr val="accent3">
                    <a:lumMod val="75000"/>
                  </a:schemeClr>
                </a:solidFill>
              </a:rPr>
              <a:t>Categoría III</a:t>
            </a:r>
            <a:r>
              <a:rPr lang="es-MX" sz="2000" dirty="0"/>
              <a:t>, </a:t>
            </a:r>
            <a:r>
              <a:rPr lang="es-MX" sz="2000" dirty="0" smtClean="0"/>
              <a:t>(Operación </a:t>
            </a:r>
            <a:r>
              <a:rPr lang="es-MX" sz="2000" dirty="0"/>
              <a:t>de Hospitales de Medicina General y </a:t>
            </a:r>
            <a:r>
              <a:rPr lang="es-MX" sz="2000" dirty="0" smtClean="0"/>
              <a:t>Cirugía) </a:t>
            </a:r>
          </a:p>
          <a:p>
            <a:endParaRPr lang="es-MX" sz="2000" dirty="0" smtClean="0"/>
          </a:p>
          <a:p>
            <a:endParaRPr lang="es-MX" sz="2000" dirty="0"/>
          </a:p>
          <a:p>
            <a:pPr algn="ctr"/>
            <a:r>
              <a:rPr lang="es-MX" sz="2000" dirty="0" smtClean="0">
                <a:solidFill>
                  <a:schemeClr val="accent3">
                    <a:lumMod val="60000"/>
                    <a:lumOff val="40000"/>
                  </a:schemeClr>
                </a:solidFill>
              </a:rPr>
              <a:t>Declaración </a:t>
            </a:r>
            <a:r>
              <a:rPr lang="es-MX" sz="2000" dirty="0">
                <a:solidFill>
                  <a:schemeClr val="accent3">
                    <a:lumMod val="60000"/>
                    <a:lumOff val="40000"/>
                  </a:schemeClr>
                </a:solidFill>
              </a:rPr>
              <a:t>de Impacto </a:t>
            </a:r>
            <a:r>
              <a:rPr lang="es-MX" sz="2000" dirty="0" smtClean="0">
                <a:solidFill>
                  <a:schemeClr val="accent3">
                    <a:lumMod val="60000"/>
                    <a:lumOff val="40000"/>
                  </a:schemeClr>
                </a:solidFill>
              </a:rPr>
              <a:t>Ambiental. </a:t>
            </a:r>
          </a:p>
          <a:p>
            <a:endParaRPr lang="es-MX" sz="2000" dirty="0" smtClean="0"/>
          </a:p>
          <a:p>
            <a:pPr algn="ctr"/>
            <a:r>
              <a:rPr lang="es-MX" sz="2000" dirty="0" smtClean="0"/>
              <a:t>Debido </a:t>
            </a:r>
            <a:r>
              <a:rPr lang="es-MX" sz="2000" dirty="0"/>
              <a:t>a que este es un </a:t>
            </a:r>
            <a:r>
              <a:rPr lang="es-MX" sz="2000" u="sng" dirty="0"/>
              <a:t>trabajo académico</a:t>
            </a:r>
            <a:r>
              <a:rPr lang="es-MX" sz="2000" dirty="0"/>
              <a:t>, se </a:t>
            </a:r>
            <a:r>
              <a:rPr lang="es-MX" sz="2000" dirty="0" smtClean="0"/>
              <a:t>realizó </a:t>
            </a:r>
            <a:r>
              <a:rPr lang="es-MX" sz="2000" dirty="0"/>
              <a:t>un </a:t>
            </a:r>
            <a:r>
              <a:rPr lang="es-MX" sz="2000" b="1" dirty="0">
                <a:solidFill>
                  <a:schemeClr val="accent2">
                    <a:lumMod val="40000"/>
                    <a:lumOff val="60000"/>
                  </a:schemeClr>
                </a:solidFill>
              </a:rPr>
              <a:t>Estudio de Impacto Ambiental</a:t>
            </a:r>
            <a:r>
              <a:rPr lang="es-MX" sz="2000" dirty="0"/>
              <a:t>, cuyos términos de referencia </a:t>
            </a:r>
            <a:r>
              <a:rPr lang="es-MX" sz="2000" dirty="0" smtClean="0"/>
              <a:t>están </a:t>
            </a:r>
            <a:r>
              <a:rPr lang="es-MX" sz="2000" dirty="0"/>
              <a:t>descritos en la </a:t>
            </a:r>
            <a:r>
              <a:rPr lang="es-MX" sz="2000" b="1" dirty="0">
                <a:solidFill>
                  <a:schemeClr val="accent2"/>
                </a:solidFill>
              </a:rPr>
              <a:t>Categoría IV</a:t>
            </a:r>
            <a:r>
              <a:rPr lang="es-MX" sz="2000" dirty="0"/>
              <a:t>. </a:t>
            </a:r>
            <a:endParaRPr lang="es-EC" sz="2000" dirty="0"/>
          </a:p>
        </p:txBody>
      </p:sp>
      <p:sp>
        <p:nvSpPr>
          <p:cNvPr id="5" name="Flecha abajo 4"/>
          <p:cNvSpPr/>
          <p:nvPr/>
        </p:nvSpPr>
        <p:spPr>
          <a:xfrm>
            <a:off x="3059832" y="3825044"/>
            <a:ext cx="575082" cy="54006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pic>
        <p:nvPicPr>
          <p:cNvPr id="7" name="Imagen 6"/>
          <p:cNvPicPr>
            <a:picLocks noChangeAspect="1"/>
          </p:cNvPicPr>
          <p:nvPr/>
        </p:nvPicPr>
        <p:blipFill rotWithShape="1">
          <a:blip r:embed="rId2"/>
          <a:srcRect l="27951" t="2120" r="28475" b="1282"/>
          <a:stretch/>
        </p:blipFill>
        <p:spPr>
          <a:xfrm rot="21426277">
            <a:off x="6586986" y="3427301"/>
            <a:ext cx="2286460" cy="3168000"/>
          </a:xfrm>
          <a:prstGeom prst="rect">
            <a:avLst/>
          </a:prstGeom>
        </p:spPr>
      </p:pic>
      <p:pic>
        <p:nvPicPr>
          <p:cNvPr id="6" name="Imagen 5"/>
          <p:cNvPicPr>
            <a:picLocks noChangeAspect="1"/>
          </p:cNvPicPr>
          <p:nvPr/>
        </p:nvPicPr>
        <p:blipFill rotWithShape="1">
          <a:blip r:embed="rId3"/>
          <a:srcRect l="28024" t="3361" r="28019" b="42"/>
          <a:stretch/>
        </p:blipFill>
        <p:spPr>
          <a:xfrm rot="704986">
            <a:off x="6551451" y="235825"/>
            <a:ext cx="2203828" cy="3168000"/>
          </a:xfrm>
          <a:prstGeom prst="rect">
            <a:avLst/>
          </a:prstGeom>
        </p:spPr>
      </p:pic>
    </p:spTree>
    <p:extLst>
      <p:ext uri="{BB962C8B-B14F-4D97-AF65-F5344CB8AC3E}">
        <p14:creationId xmlns:p14="http://schemas.microsoft.com/office/powerpoint/2010/main" val="19520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ppt_w</p:attrName>
                                        </p:attrNameLst>
                                      </p:cBhvr>
                                      <p:tavLst>
                                        <p:tav tm="0" fmla="#ppt_w*sin(2.5*pi*$)">
                                          <p:val>
                                            <p:fltVal val="0"/>
                                          </p:val>
                                        </p:tav>
                                        <p:tav tm="100000">
                                          <p:val>
                                            <p:fltVal val="1"/>
                                          </p:val>
                                        </p:tav>
                                      </p:tavLst>
                                    </p:anim>
                                    <p:anim calcmode="lin" valueType="num">
                                      <p:cBhvr>
                                        <p:cTn id="9" dur="1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500"/>
                                        <p:tgtEl>
                                          <p:spTgt spid="7"/>
                                        </p:tgtEl>
                                      </p:cBhvr>
                                    </p:animEffect>
                                    <p:anim calcmode="lin" valueType="num">
                                      <p:cBhvr>
                                        <p:cTn id="15" dur="1500" fill="hold"/>
                                        <p:tgtEl>
                                          <p:spTgt spid="7"/>
                                        </p:tgtEl>
                                        <p:attrNameLst>
                                          <p:attrName>ppt_w</p:attrName>
                                        </p:attrNameLst>
                                      </p:cBhvr>
                                      <p:tavLst>
                                        <p:tav tm="0" fmla="#ppt_w*sin(2.5*pi*$)">
                                          <p:val>
                                            <p:fltVal val="0"/>
                                          </p:val>
                                        </p:tav>
                                        <p:tav tm="100000">
                                          <p:val>
                                            <p:fltVal val="1"/>
                                          </p:val>
                                        </p:tav>
                                      </p:tavLst>
                                    </p:anim>
                                    <p:anim calcmode="lin" valueType="num">
                                      <p:cBhvr>
                                        <p:cTn id="16" dur="1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24043"/>
            <a:ext cx="3385987" cy="731168"/>
          </a:xfrm>
        </p:spPr>
        <p:txBody>
          <a:bodyPr/>
          <a:lstStyle/>
          <a:p>
            <a:r>
              <a:rPr lang="es-EC" dirty="0" smtClean="0"/>
              <a:t>Línea Base:</a:t>
            </a:r>
            <a:endParaRPr lang="es-EC" dirty="0"/>
          </a:p>
        </p:txBody>
      </p:sp>
      <p:pic>
        <p:nvPicPr>
          <p:cNvPr id="4" name="3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401433" y="908720"/>
            <a:ext cx="4386591" cy="1853709"/>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5" name="4 Rectángulo"/>
          <p:cNvSpPr/>
          <p:nvPr/>
        </p:nvSpPr>
        <p:spPr>
          <a:xfrm>
            <a:off x="323528" y="2771636"/>
            <a:ext cx="4572000" cy="369332"/>
          </a:xfrm>
          <a:prstGeom prst="rect">
            <a:avLst/>
          </a:prstGeom>
        </p:spPr>
        <p:txBody>
          <a:bodyPr>
            <a:spAutoFit/>
          </a:bodyPr>
          <a:lstStyle/>
          <a:p>
            <a:r>
              <a:rPr lang="es-MX" sz="900" dirty="0" smtClean="0"/>
              <a:t>Datos Temperatura </a:t>
            </a:r>
            <a:r>
              <a:rPr lang="es-MX" sz="900" dirty="0"/>
              <a:t>Ambiental de la Estación </a:t>
            </a:r>
            <a:r>
              <a:rPr lang="es-MX" sz="900" dirty="0" err="1"/>
              <a:t>Rumipamba</a:t>
            </a:r>
            <a:r>
              <a:rPr lang="es-MX" sz="900" dirty="0"/>
              <a:t> Salcedo INAMHI</a:t>
            </a:r>
            <a:endParaRPr lang="es-EC" sz="900" b="1" dirty="0"/>
          </a:p>
          <a:p>
            <a:r>
              <a:rPr lang="es-MX" sz="900" dirty="0"/>
              <a:t>Fuente: INAMHI, 2014</a:t>
            </a:r>
            <a:endParaRPr lang="es-EC" sz="900" dirty="0"/>
          </a:p>
        </p:txBody>
      </p:sp>
      <p:sp>
        <p:nvSpPr>
          <p:cNvPr id="7" name="1 Título"/>
          <p:cNvSpPr txBox="1">
            <a:spLocks/>
          </p:cNvSpPr>
          <p:nvPr/>
        </p:nvSpPr>
        <p:spPr>
          <a:xfrm>
            <a:off x="3012311" y="153406"/>
            <a:ext cx="6347713" cy="7424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smtClean="0">
                <a:solidFill>
                  <a:schemeClr val="accent3"/>
                </a:solidFill>
              </a:rPr>
              <a:t>Descripción medio físico</a:t>
            </a:r>
            <a:endParaRPr lang="es-EC" sz="3200" dirty="0">
              <a:solidFill>
                <a:schemeClr val="accent3"/>
              </a:solidFill>
            </a:endParaRPr>
          </a:p>
        </p:txBody>
      </p:sp>
      <p:sp>
        <p:nvSpPr>
          <p:cNvPr id="8" name="1 Título"/>
          <p:cNvSpPr txBox="1">
            <a:spLocks/>
          </p:cNvSpPr>
          <p:nvPr/>
        </p:nvSpPr>
        <p:spPr>
          <a:xfrm>
            <a:off x="5292080" y="1412776"/>
            <a:ext cx="3024336" cy="7424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b="1" dirty="0" smtClean="0">
                <a:solidFill>
                  <a:schemeClr val="accent6"/>
                </a:solidFill>
              </a:rPr>
              <a:t>Temperatura</a:t>
            </a:r>
            <a:endParaRPr lang="es-EC" sz="2600" b="1" dirty="0">
              <a:solidFill>
                <a:schemeClr val="accent6"/>
              </a:solidFill>
            </a:endParaRPr>
          </a:p>
        </p:txBody>
      </p:sp>
      <p:pic>
        <p:nvPicPr>
          <p:cNvPr id="9" name="3 Marcador de contenido"/>
          <p:cNvPicPr>
            <a:picLocks/>
          </p:cNvPicPr>
          <p:nvPr/>
        </p:nvPicPr>
        <p:blipFill rotWithShape="1">
          <a:blip r:embed="rId3" cstate="print">
            <a:extLst>
              <a:ext uri="{28A0092B-C50C-407E-A947-70E740481C1C}">
                <a14:useLocalDpi xmlns:a14="http://schemas.microsoft.com/office/drawing/2010/main" val="0"/>
              </a:ext>
            </a:extLst>
          </a:blip>
          <a:stretch/>
        </p:blipFill>
        <p:spPr bwMode="auto">
          <a:xfrm>
            <a:off x="4803618" y="2708920"/>
            <a:ext cx="4160869" cy="1890903"/>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10" name="Rectángulo 9"/>
          <p:cNvSpPr/>
          <p:nvPr/>
        </p:nvSpPr>
        <p:spPr>
          <a:xfrm>
            <a:off x="4824536" y="4571836"/>
            <a:ext cx="4572000" cy="369332"/>
          </a:xfrm>
          <a:prstGeom prst="rect">
            <a:avLst/>
          </a:prstGeom>
        </p:spPr>
        <p:txBody>
          <a:bodyPr>
            <a:spAutoFit/>
          </a:bodyPr>
          <a:lstStyle/>
          <a:p>
            <a:r>
              <a:rPr lang="es-MX" sz="900" dirty="0"/>
              <a:t>Datos de Humedad Relativa de la Estación </a:t>
            </a:r>
            <a:r>
              <a:rPr lang="es-MX" sz="900" dirty="0" err="1"/>
              <a:t>Rumipamba</a:t>
            </a:r>
            <a:r>
              <a:rPr lang="es-MX" sz="900" dirty="0"/>
              <a:t> Salcedo INAMHI</a:t>
            </a:r>
            <a:endParaRPr lang="es-EC" sz="900" b="1" dirty="0"/>
          </a:p>
          <a:p>
            <a:r>
              <a:rPr lang="es-MX" sz="900" dirty="0"/>
              <a:t>Fuente: INAMHI, 2014</a:t>
            </a:r>
            <a:endParaRPr lang="es-EC" sz="900" dirty="0"/>
          </a:p>
        </p:txBody>
      </p:sp>
      <p:sp>
        <p:nvSpPr>
          <p:cNvPr id="11" name="1 Título"/>
          <p:cNvSpPr txBox="1">
            <a:spLocks/>
          </p:cNvSpPr>
          <p:nvPr/>
        </p:nvSpPr>
        <p:spPr>
          <a:xfrm>
            <a:off x="1187624" y="3429000"/>
            <a:ext cx="3024336" cy="74243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6"/>
                </a:solidFill>
              </a:rPr>
              <a:t>Humedad relativa</a:t>
            </a:r>
            <a:endParaRPr lang="es-EC" sz="2800" b="1" dirty="0">
              <a:solidFill>
                <a:schemeClr val="accent6"/>
              </a:solidFill>
            </a:endParaRPr>
          </a:p>
        </p:txBody>
      </p:sp>
      <p:pic>
        <p:nvPicPr>
          <p:cNvPr id="12" name="3 Marcador de contenido"/>
          <p:cNvPicPr>
            <a:picLocks/>
          </p:cNvPicPr>
          <p:nvPr/>
        </p:nvPicPr>
        <p:blipFill rotWithShape="1">
          <a:blip r:embed="rId4" cstate="print">
            <a:extLst>
              <a:ext uri="{28A0092B-C50C-407E-A947-70E740481C1C}">
                <a14:useLocalDpi xmlns:a14="http://schemas.microsoft.com/office/drawing/2010/main" val="0"/>
              </a:ext>
            </a:extLst>
          </a:blip>
          <a:stretch/>
        </p:blipFill>
        <p:spPr bwMode="auto">
          <a:xfrm>
            <a:off x="523708" y="4509120"/>
            <a:ext cx="4264316" cy="1872208"/>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13" name="1 Título"/>
          <p:cNvSpPr txBox="1">
            <a:spLocks/>
          </p:cNvSpPr>
          <p:nvPr/>
        </p:nvSpPr>
        <p:spPr>
          <a:xfrm>
            <a:off x="5292080" y="5373216"/>
            <a:ext cx="3024336" cy="7424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600" b="1" dirty="0" smtClean="0">
                <a:solidFill>
                  <a:schemeClr val="accent6"/>
                </a:solidFill>
              </a:rPr>
              <a:t>Precipitación</a:t>
            </a:r>
            <a:endParaRPr lang="es-EC" sz="2600" b="1" dirty="0">
              <a:solidFill>
                <a:schemeClr val="accent6"/>
              </a:solidFill>
            </a:endParaRPr>
          </a:p>
        </p:txBody>
      </p:sp>
      <p:sp>
        <p:nvSpPr>
          <p:cNvPr id="14" name="Rectángulo 13"/>
          <p:cNvSpPr/>
          <p:nvPr/>
        </p:nvSpPr>
        <p:spPr>
          <a:xfrm>
            <a:off x="395536" y="6372036"/>
            <a:ext cx="4572000" cy="369332"/>
          </a:xfrm>
          <a:prstGeom prst="rect">
            <a:avLst/>
          </a:prstGeom>
        </p:spPr>
        <p:txBody>
          <a:bodyPr>
            <a:spAutoFit/>
          </a:bodyPr>
          <a:lstStyle/>
          <a:p>
            <a:r>
              <a:rPr lang="es-MX" sz="900" dirty="0"/>
              <a:t>Datos de Precipitación de la Estación </a:t>
            </a:r>
            <a:r>
              <a:rPr lang="es-MX" sz="900" dirty="0" err="1"/>
              <a:t>Rumipamba</a:t>
            </a:r>
            <a:r>
              <a:rPr lang="es-MX" sz="900" dirty="0"/>
              <a:t> Salcedo INAMHI</a:t>
            </a:r>
            <a:endParaRPr lang="es-EC" sz="900" b="1" dirty="0"/>
          </a:p>
          <a:p>
            <a:r>
              <a:rPr lang="es-MX" sz="900" dirty="0"/>
              <a:t>Fuente: INAMHI, 2014</a:t>
            </a:r>
            <a:endParaRPr lang="es-EC" sz="900" dirty="0"/>
          </a:p>
        </p:txBody>
      </p:sp>
      <p:cxnSp>
        <p:nvCxnSpPr>
          <p:cNvPr id="16" name="Conector recto de flecha 15"/>
          <p:cNvCxnSpPr/>
          <p:nvPr/>
        </p:nvCxnSpPr>
        <p:spPr>
          <a:xfrm>
            <a:off x="4067944" y="3717032"/>
            <a:ext cx="648072"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Conector recto de flecha 17"/>
          <p:cNvCxnSpPr/>
          <p:nvPr/>
        </p:nvCxnSpPr>
        <p:spPr>
          <a:xfrm flipH="1">
            <a:off x="4788024" y="1628800"/>
            <a:ext cx="467544"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0" name="Conector recto de flecha 19"/>
          <p:cNvCxnSpPr/>
          <p:nvPr/>
        </p:nvCxnSpPr>
        <p:spPr>
          <a:xfrm flipH="1">
            <a:off x="4824536" y="5634816"/>
            <a:ext cx="467544" cy="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4691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80">
                                          <p:stCondLst>
                                            <p:cond delay="0"/>
                                          </p:stCondLst>
                                        </p:cTn>
                                        <p:tgtEl>
                                          <p:spTgt spid="18"/>
                                        </p:tgtEl>
                                      </p:cBhvr>
                                    </p:animEffect>
                                    <p:anim calcmode="lin" valueType="num">
                                      <p:cBhvr>
                                        <p:cTn id="1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8" dur="26">
                                          <p:stCondLst>
                                            <p:cond delay="650"/>
                                          </p:stCondLst>
                                        </p:cTn>
                                        <p:tgtEl>
                                          <p:spTgt spid="18"/>
                                        </p:tgtEl>
                                      </p:cBhvr>
                                      <p:to x="100000" y="60000"/>
                                    </p:animScale>
                                    <p:animScale>
                                      <p:cBhvr>
                                        <p:cTn id="19" dur="166" decel="50000">
                                          <p:stCondLst>
                                            <p:cond delay="676"/>
                                          </p:stCondLst>
                                        </p:cTn>
                                        <p:tgtEl>
                                          <p:spTgt spid="18"/>
                                        </p:tgtEl>
                                      </p:cBhvr>
                                      <p:to x="100000" y="100000"/>
                                    </p:animScale>
                                    <p:animScale>
                                      <p:cBhvr>
                                        <p:cTn id="20" dur="26">
                                          <p:stCondLst>
                                            <p:cond delay="1312"/>
                                          </p:stCondLst>
                                        </p:cTn>
                                        <p:tgtEl>
                                          <p:spTgt spid="18"/>
                                        </p:tgtEl>
                                      </p:cBhvr>
                                      <p:to x="100000" y="80000"/>
                                    </p:animScale>
                                    <p:animScale>
                                      <p:cBhvr>
                                        <p:cTn id="21" dur="166" decel="50000">
                                          <p:stCondLst>
                                            <p:cond delay="1338"/>
                                          </p:stCondLst>
                                        </p:cTn>
                                        <p:tgtEl>
                                          <p:spTgt spid="18"/>
                                        </p:tgtEl>
                                      </p:cBhvr>
                                      <p:to x="100000" y="100000"/>
                                    </p:animScale>
                                    <p:animScale>
                                      <p:cBhvr>
                                        <p:cTn id="22" dur="26">
                                          <p:stCondLst>
                                            <p:cond delay="1642"/>
                                          </p:stCondLst>
                                        </p:cTn>
                                        <p:tgtEl>
                                          <p:spTgt spid="18"/>
                                        </p:tgtEl>
                                      </p:cBhvr>
                                      <p:to x="100000" y="90000"/>
                                    </p:animScale>
                                    <p:animScale>
                                      <p:cBhvr>
                                        <p:cTn id="23" dur="166" decel="50000">
                                          <p:stCondLst>
                                            <p:cond delay="1668"/>
                                          </p:stCondLst>
                                        </p:cTn>
                                        <p:tgtEl>
                                          <p:spTgt spid="18"/>
                                        </p:tgtEl>
                                      </p:cBhvr>
                                      <p:to x="100000" y="100000"/>
                                    </p:animScale>
                                    <p:animScale>
                                      <p:cBhvr>
                                        <p:cTn id="24" dur="26">
                                          <p:stCondLst>
                                            <p:cond delay="1808"/>
                                          </p:stCondLst>
                                        </p:cTn>
                                        <p:tgtEl>
                                          <p:spTgt spid="18"/>
                                        </p:tgtEl>
                                      </p:cBhvr>
                                      <p:to x="100000" y="95000"/>
                                    </p:animScale>
                                    <p:animScale>
                                      <p:cBhvr>
                                        <p:cTn id="25" dur="166" decel="50000">
                                          <p:stCondLst>
                                            <p:cond delay="1834"/>
                                          </p:stCondLst>
                                        </p:cTn>
                                        <p:tgtEl>
                                          <p:spTgt spid="1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fltVal val="0"/>
                                          </p:val>
                                        </p:tav>
                                        <p:tav tm="100000">
                                          <p:val>
                                            <p:strVal val="#ppt_w"/>
                                          </p:val>
                                        </p:tav>
                                      </p:tavLst>
                                    </p:anim>
                                    <p:anim calcmode="lin" valueType="num">
                                      <p:cBhvr>
                                        <p:cTn id="36" dur="1000" fill="hold"/>
                                        <p:tgtEl>
                                          <p:spTgt spid="16"/>
                                        </p:tgtEl>
                                        <p:attrNameLst>
                                          <p:attrName>ppt_h</p:attrName>
                                        </p:attrNameLst>
                                      </p:cBhvr>
                                      <p:tavLst>
                                        <p:tav tm="0">
                                          <p:val>
                                            <p:fltVal val="0"/>
                                          </p:val>
                                        </p:tav>
                                        <p:tav tm="100000">
                                          <p:val>
                                            <p:strVal val="#ppt_h"/>
                                          </p:val>
                                        </p:tav>
                                      </p:tavLst>
                                    </p:anim>
                                    <p:anim calcmode="lin" valueType="num">
                                      <p:cBhvr>
                                        <p:cTn id="37" dur="1000" fill="hold"/>
                                        <p:tgtEl>
                                          <p:spTgt spid="16"/>
                                        </p:tgtEl>
                                        <p:attrNameLst>
                                          <p:attrName>style.rotation</p:attrName>
                                        </p:attrNameLst>
                                      </p:cBhvr>
                                      <p:tavLst>
                                        <p:tav tm="0">
                                          <p:val>
                                            <p:fltVal val="90"/>
                                          </p:val>
                                        </p:tav>
                                        <p:tav tm="100000">
                                          <p:val>
                                            <p:fltVal val="0"/>
                                          </p:val>
                                        </p:tav>
                                      </p:tavLst>
                                    </p:anim>
                                    <p:animEffect transition="in" filter="fade">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down)">
                                      <p:cBhvr>
                                        <p:cTn id="48" dur="580">
                                          <p:stCondLst>
                                            <p:cond delay="0"/>
                                          </p:stCondLst>
                                        </p:cTn>
                                        <p:tgtEl>
                                          <p:spTgt spid="20"/>
                                        </p:tgtEl>
                                      </p:cBhvr>
                                    </p:animEffect>
                                    <p:anim calcmode="lin" valueType="num">
                                      <p:cBhvr>
                                        <p:cTn id="49"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54" dur="26">
                                          <p:stCondLst>
                                            <p:cond delay="650"/>
                                          </p:stCondLst>
                                        </p:cTn>
                                        <p:tgtEl>
                                          <p:spTgt spid="20"/>
                                        </p:tgtEl>
                                      </p:cBhvr>
                                      <p:to x="100000" y="60000"/>
                                    </p:animScale>
                                    <p:animScale>
                                      <p:cBhvr>
                                        <p:cTn id="55" dur="166" decel="50000">
                                          <p:stCondLst>
                                            <p:cond delay="676"/>
                                          </p:stCondLst>
                                        </p:cTn>
                                        <p:tgtEl>
                                          <p:spTgt spid="20"/>
                                        </p:tgtEl>
                                      </p:cBhvr>
                                      <p:to x="100000" y="100000"/>
                                    </p:animScale>
                                    <p:animScale>
                                      <p:cBhvr>
                                        <p:cTn id="56" dur="26">
                                          <p:stCondLst>
                                            <p:cond delay="1312"/>
                                          </p:stCondLst>
                                        </p:cTn>
                                        <p:tgtEl>
                                          <p:spTgt spid="20"/>
                                        </p:tgtEl>
                                      </p:cBhvr>
                                      <p:to x="100000" y="80000"/>
                                    </p:animScale>
                                    <p:animScale>
                                      <p:cBhvr>
                                        <p:cTn id="57" dur="166" decel="50000">
                                          <p:stCondLst>
                                            <p:cond delay="1338"/>
                                          </p:stCondLst>
                                        </p:cTn>
                                        <p:tgtEl>
                                          <p:spTgt spid="20"/>
                                        </p:tgtEl>
                                      </p:cBhvr>
                                      <p:to x="100000" y="100000"/>
                                    </p:animScale>
                                    <p:animScale>
                                      <p:cBhvr>
                                        <p:cTn id="58" dur="26">
                                          <p:stCondLst>
                                            <p:cond delay="1642"/>
                                          </p:stCondLst>
                                        </p:cTn>
                                        <p:tgtEl>
                                          <p:spTgt spid="20"/>
                                        </p:tgtEl>
                                      </p:cBhvr>
                                      <p:to x="100000" y="90000"/>
                                    </p:animScale>
                                    <p:animScale>
                                      <p:cBhvr>
                                        <p:cTn id="59" dur="166" decel="50000">
                                          <p:stCondLst>
                                            <p:cond delay="1668"/>
                                          </p:stCondLst>
                                        </p:cTn>
                                        <p:tgtEl>
                                          <p:spTgt spid="20"/>
                                        </p:tgtEl>
                                      </p:cBhvr>
                                      <p:to x="100000" y="100000"/>
                                    </p:animScale>
                                    <p:animScale>
                                      <p:cBhvr>
                                        <p:cTn id="60" dur="26">
                                          <p:stCondLst>
                                            <p:cond delay="1808"/>
                                          </p:stCondLst>
                                        </p:cTn>
                                        <p:tgtEl>
                                          <p:spTgt spid="20"/>
                                        </p:tgtEl>
                                      </p:cBhvr>
                                      <p:to x="100000" y="95000"/>
                                    </p:animScale>
                                    <p:animScale>
                                      <p:cBhvr>
                                        <p:cTn id="61"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4470" y="1734040"/>
            <a:ext cx="3181465" cy="659160"/>
          </a:xfrm>
        </p:spPr>
        <p:txBody>
          <a:bodyPr>
            <a:normAutofit/>
          </a:bodyPr>
          <a:lstStyle/>
          <a:p>
            <a:r>
              <a:rPr lang="es-EC" sz="2800" b="1" dirty="0" smtClean="0">
                <a:solidFill>
                  <a:schemeClr val="accent3">
                    <a:lumMod val="75000"/>
                  </a:schemeClr>
                </a:solidFill>
                <a:effectLst>
                  <a:outerShdw blurRad="38100" dist="38100" dir="2700000" algn="tl">
                    <a:srgbClr val="000000">
                      <a:alpha val="43137"/>
                    </a:srgbClr>
                  </a:outerShdw>
                </a:effectLst>
              </a:rPr>
              <a:t>Textura del suelo</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144736" y="122176"/>
            <a:ext cx="3275135" cy="864096"/>
          </a:xfrm>
        </p:spPr>
        <p:txBody>
          <a:bodyPr>
            <a:normAutofit fontScale="77500" lnSpcReduction="20000"/>
          </a:bodyPr>
          <a:lstStyle/>
          <a:p>
            <a:pPr marL="0" indent="0">
              <a:buNone/>
            </a:pPr>
            <a:r>
              <a:rPr lang="es-MX" sz="2300" b="1" dirty="0" smtClean="0">
                <a:solidFill>
                  <a:srgbClr val="FFC000"/>
                </a:solidFill>
                <a:effectLst>
                  <a:outerShdw blurRad="38100" dist="38100" dir="2700000" algn="tl">
                    <a:srgbClr val="000000">
                      <a:alpha val="43137"/>
                    </a:srgbClr>
                  </a:outerShdw>
                </a:effectLst>
              </a:rPr>
              <a:t>! </a:t>
            </a:r>
            <a:r>
              <a:rPr lang="es-MX" sz="1600" dirty="0" smtClean="0">
                <a:solidFill>
                  <a:schemeClr val="accent3">
                    <a:lumMod val="20000"/>
                    <a:lumOff val="80000"/>
                  </a:schemeClr>
                </a:solidFill>
              </a:rPr>
              <a:t>Se utilizaron </a:t>
            </a:r>
            <a:r>
              <a:rPr lang="es-MX" sz="1600" dirty="0">
                <a:solidFill>
                  <a:schemeClr val="accent3">
                    <a:lumMod val="20000"/>
                    <a:lumOff val="80000"/>
                  </a:schemeClr>
                </a:solidFill>
              </a:rPr>
              <a:t>mapas de la zona de estudio elaborados a partir de información obtenida del Instituto Geográfico Militar, </a:t>
            </a:r>
            <a:r>
              <a:rPr lang="es-MX" sz="1600" dirty="0" smtClean="0">
                <a:solidFill>
                  <a:schemeClr val="accent3">
                    <a:lumMod val="20000"/>
                    <a:lumOff val="80000"/>
                  </a:schemeClr>
                </a:solidFill>
              </a:rPr>
              <a:t>MAE, MAGAP </a:t>
            </a:r>
            <a:r>
              <a:rPr lang="es-MX" sz="1600" dirty="0">
                <a:solidFill>
                  <a:schemeClr val="accent3">
                    <a:lumMod val="20000"/>
                    <a:lumOff val="80000"/>
                  </a:schemeClr>
                </a:solidFill>
              </a:rPr>
              <a:t>e</a:t>
            </a:r>
            <a:r>
              <a:rPr lang="es-MX" sz="1600" dirty="0" smtClean="0">
                <a:solidFill>
                  <a:schemeClr val="accent3">
                    <a:lumMod val="20000"/>
                    <a:lumOff val="80000"/>
                  </a:schemeClr>
                </a:solidFill>
              </a:rPr>
              <a:t> INEC.</a:t>
            </a:r>
            <a:endParaRPr lang="es-EC" sz="1600" dirty="0">
              <a:solidFill>
                <a:schemeClr val="accent3">
                  <a:lumMod val="20000"/>
                  <a:lumOff val="80000"/>
                </a:schemeClr>
              </a:solidFill>
            </a:endParaRPr>
          </a:p>
        </p:txBody>
      </p:sp>
      <p:pic>
        <p:nvPicPr>
          <p:cNvPr id="4" name="3 Marcador de contenido" descr="C:\Users\Usuario\AppData\Local\Microsoft\Windows\Temporary Internet Files\Content.Word\Geomorfologia.jpg"/>
          <p:cNvPicPr>
            <a:picLocks/>
          </p:cNvPicPr>
          <p:nvPr/>
        </p:nvPicPr>
        <p:blipFill>
          <a:blip r:embed="rId2" cstate="print">
            <a:extLst>
              <a:ext uri="{28A0092B-C50C-407E-A947-70E740481C1C}">
                <a14:useLocalDpi xmlns:a14="http://schemas.microsoft.com/office/drawing/2010/main" val="0"/>
              </a:ext>
            </a:extLst>
          </a:blip>
          <a:stretch>
            <a:fillRect/>
          </a:stretch>
        </p:blipFill>
        <p:spPr bwMode="auto">
          <a:xfrm>
            <a:off x="-36512" y="3373257"/>
            <a:ext cx="4971011" cy="3512127"/>
          </a:xfrm>
          <a:prstGeom prst="rect">
            <a:avLst/>
          </a:prstGeom>
          <a:noFill/>
          <a:ln>
            <a:noFill/>
          </a:ln>
        </p:spPr>
      </p:pic>
      <p:pic>
        <p:nvPicPr>
          <p:cNvPr id="5" name="3 Marcador de contenido" descr="C:\Users\Usuario\AppData\Local\Microsoft\Windows\Temporary Internet Files\Content.Word\Textura.jp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4209501" y="-22024"/>
            <a:ext cx="4971011" cy="3512127"/>
          </a:xfrm>
          <a:prstGeom prst="rect">
            <a:avLst/>
          </a:prstGeom>
          <a:noFill/>
          <a:ln>
            <a:noFill/>
          </a:ln>
        </p:spPr>
      </p:pic>
      <p:sp>
        <p:nvSpPr>
          <p:cNvPr id="6" name="1 Título"/>
          <p:cNvSpPr txBox="1">
            <a:spLocks/>
          </p:cNvSpPr>
          <p:nvPr/>
        </p:nvSpPr>
        <p:spPr>
          <a:xfrm>
            <a:off x="5364088" y="4674075"/>
            <a:ext cx="2952328"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Geomorfología</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7" name="4 Rectángulo"/>
          <p:cNvSpPr/>
          <p:nvPr/>
        </p:nvSpPr>
        <p:spPr>
          <a:xfrm>
            <a:off x="2030784" y="3092683"/>
            <a:ext cx="2214068" cy="261610"/>
          </a:xfrm>
          <a:prstGeom prst="rect">
            <a:avLst/>
          </a:prstGeom>
        </p:spPr>
        <p:txBody>
          <a:bodyPr wrap="none">
            <a:spAutoFit/>
          </a:bodyPr>
          <a:lstStyle/>
          <a:p>
            <a:r>
              <a:rPr lang="es-MX" sz="1100" dirty="0"/>
              <a:t>Fuente: MAGAP, </a:t>
            </a:r>
            <a:r>
              <a:rPr lang="es-MX" sz="1100" dirty="0" smtClean="0"/>
              <a:t>2012; IGM 2013</a:t>
            </a:r>
            <a:endParaRPr lang="es-EC" sz="1100" dirty="0"/>
          </a:p>
        </p:txBody>
      </p:sp>
      <p:sp>
        <p:nvSpPr>
          <p:cNvPr id="9" name="4 Rectángulo"/>
          <p:cNvSpPr/>
          <p:nvPr/>
        </p:nvSpPr>
        <p:spPr>
          <a:xfrm>
            <a:off x="4934499" y="6596390"/>
            <a:ext cx="2214068" cy="261610"/>
          </a:xfrm>
          <a:prstGeom prst="rect">
            <a:avLst/>
          </a:prstGeom>
        </p:spPr>
        <p:txBody>
          <a:bodyPr wrap="none">
            <a:spAutoFit/>
          </a:bodyPr>
          <a:lstStyle/>
          <a:p>
            <a:r>
              <a:rPr lang="es-MX" sz="1100" dirty="0"/>
              <a:t>Fuente: MAGAP, </a:t>
            </a:r>
            <a:r>
              <a:rPr lang="es-MX" sz="1100" dirty="0" smtClean="0"/>
              <a:t>2012; IGM 2013</a:t>
            </a:r>
            <a:endParaRPr lang="es-EC" sz="1100" dirty="0"/>
          </a:p>
        </p:txBody>
      </p:sp>
    </p:spTree>
    <p:extLst>
      <p:ext uri="{BB962C8B-B14F-4D97-AF65-F5344CB8AC3E}">
        <p14:creationId xmlns:p14="http://schemas.microsoft.com/office/powerpoint/2010/main" val="4245205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descr="C:\Users\Usuario\AppData\Local\Microsoft\Windows\Temporary Internet Files\Content.Word\Aptitud Agricola.jpg"/>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0" y="0"/>
            <a:ext cx="4996635" cy="3589281"/>
          </a:xfrm>
          <a:prstGeom prst="rect">
            <a:avLst/>
          </a:prstGeom>
          <a:noFill/>
          <a:ln>
            <a:noFill/>
          </a:ln>
        </p:spPr>
      </p:pic>
      <p:sp>
        <p:nvSpPr>
          <p:cNvPr id="5" name="4 Rectángulo"/>
          <p:cNvSpPr/>
          <p:nvPr/>
        </p:nvSpPr>
        <p:spPr>
          <a:xfrm>
            <a:off x="2800433" y="6623774"/>
            <a:ext cx="1547218" cy="261610"/>
          </a:xfrm>
          <a:prstGeom prst="rect">
            <a:avLst/>
          </a:prstGeom>
        </p:spPr>
        <p:txBody>
          <a:bodyPr wrap="none">
            <a:spAutoFit/>
          </a:bodyPr>
          <a:lstStyle/>
          <a:p>
            <a:r>
              <a:rPr lang="es-MX" sz="1100" dirty="0"/>
              <a:t>Fuente: MAGAP, 2012</a:t>
            </a:r>
            <a:endParaRPr lang="es-EC" sz="1100" dirty="0"/>
          </a:p>
        </p:txBody>
      </p:sp>
      <p:pic>
        <p:nvPicPr>
          <p:cNvPr id="6" name="3 Marcador de contenido" descr="C:\Users\Usuario\AppData\Local\Microsoft\Windows\Temporary Internet Files\Content.Word\Usos Cobertura.jp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4347651" y="3501009"/>
            <a:ext cx="4814284" cy="3384376"/>
          </a:xfrm>
          <a:prstGeom prst="rect">
            <a:avLst/>
          </a:prstGeom>
          <a:noFill/>
          <a:ln>
            <a:noFill/>
          </a:ln>
        </p:spPr>
      </p:pic>
      <p:sp>
        <p:nvSpPr>
          <p:cNvPr id="7" name="4 Rectángulo"/>
          <p:cNvSpPr/>
          <p:nvPr/>
        </p:nvSpPr>
        <p:spPr>
          <a:xfrm>
            <a:off x="4932040" y="3311406"/>
            <a:ext cx="1547218" cy="261610"/>
          </a:xfrm>
          <a:prstGeom prst="rect">
            <a:avLst/>
          </a:prstGeom>
        </p:spPr>
        <p:txBody>
          <a:bodyPr wrap="none">
            <a:spAutoFit/>
          </a:bodyPr>
          <a:lstStyle/>
          <a:p>
            <a:r>
              <a:rPr lang="es-MX" sz="1100" dirty="0"/>
              <a:t>Fuente: MAGAP, 2012</a:t>
            </a:r>
            <a:endParaRPr lang="es-EC" sz="1100" dirty="0"/>
          </a:p>
        </p:txBody>
      </p:sp>
      <p:sp>
        <p:nvSpPr>
          <p:cNvPr id="8" name="1 Título"/>
          <p:cNvSpPr txBox="1">
            <a:spLocks/>
          </p:cNvSpPr>
          <p:nvPr/>
        </p:nvSpPr>
        <p:spPr>
          <a:xfrm>
            <a:off x="5164060" y="1648550"/>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Aptitud agrícola</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9" name="1 Título"/>
          <p:cNvSpPr txBox="1">
            <a:spLocks/>
          </p:cNvSpPr>
          <p:nvPr/>
        </p:nvSpPr>
        <p:spPr>
          <a:xfrm>
            <a:off x="1209700" y="5038385"/>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Usos de la tierra</a:t>
            </a:r>
            <a:endParaRPr lang="es-EC" b="1" dirty="0">
              <a:solidFill>
                <a:schemeClr val="accent3">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8927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3 Marcador de contenido" descr="C:\Users\Usuario\AppData\Local\Microsoft\Windows\Temporary Internet Files\Content.Word\Hidrologia.jpg"/>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4221970" y="-27384"/>
            <a:ext cx="4958542" cy="3512127"/>
          </a:xfrm>
          <a:prstGeom prst="rect">
            <a:avLst/>
          </a:prstGeom>
          <a:noFill/>
          <a:ln>
            <a:noFill/>
          </a:ln>
          <a:extLst>
            <a:ext uri="{53640926-AAD7-44D8-BBD7-CCE9431645EC}">
              <a14:shadowObscured xmlns:a14="http://schemas.microsoft.com/office/drawing/2010/main"/>
            </a:ext>
          </a:extLst>
        </p:spPr>
      </p:pic>
      <p:sp>
        <p:nvSpPr>
          <p:cNvPr id="5" name="4 Rectángulo"/>
          <p:cNvSpPr/>
          <p:nvPr/>
        </p:nvSpPr>
        <p:spPr>
          <a:xfrm>
            <a:off x="2935130" y="3048072"/>
            <a:ext cx="2152210" cy="246221"/>
          </a:xfrm>
          <a:prstGeom prst="rect">
            <a:avLst/>
          </a:prstGeom>
        </p:spPr>
        <p:txBody>
          <a:bodyPr wrap="square">
            <a:spAutoFit/>
          </a:bodyPr>
          <a:lstStyle/>
          <a:p>
            <a:r>
              <a:rPr lang="es-MX" sz="1000" dirty="0"/>
              <a:t>Fuente: IGM, 2013</a:t>
            </a:r>
            <a:endParaRPr lang="es-EC" sz="1000" dirty="0"/>
          </a:p>
        </p:txBody>
      </p:sp>
      <p:pic>
        <p:nvPicPr>
          <p:cNvPr id="6" name="3 Marcador de contenido" descr="C:\Users\Usuario\Documents\VIVIDITA\tesis maestria\CAPITULO 2\Canton Latacunga\Areas Protegidas.jpg"/>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58768" y="3350029"/>
            <a:ext cx="4958542" cy="3507971"/>
          </a:xfrm>
          <a:prstGeom prst="rect">
            <a:avLst/>
          </a:prstGeom>
          <a:noFill/>
          <a:ln>
            <a:noFill/>
          </a:ln>
        </p:spPr>
      </p:pic>
      <p:sp>
        <p:nvSpPr>
          <p:cNvPr id="7" name="1 Título"/>
          <p:cNvSpPr txBox="1">
            <a:spLocks/>
          </p:cNvSpPr>
          <p:nvPr/>
        </p:nvSpPr>
        <p:spPr>
          <a:xfrm>
            <a:off x="829770" y="1499256"/>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Mapa </a:t>
            </a:r>
            <a:r>
              <a:rPr lang="es-EC" sz="2800" b="1" dirty="0" err="1" smtClean="0">
                <a:solidFill>
                  <a:schemeClr val="accent3">
                    <a:lumMod val="75000"/>
                  </a:schemeClr>
                </a:solidFill>
                <a:effectLst>
                  <a:outerShdw blurRad="38100" dist="38100" dir="2700000" algn="tl">
                    <a:srgbClr val="000000">
                      <a:alpha val="43137"/>
                    </a:srgbClr>
                  </a:outerShdw>
                </a:effectLst>
              </a:rPr>
              <a:t>hidrólogico</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8" name="1 Título"/>
          <p:cNvSpPr txBox="1">
            <a:spLocks/>
          </p:cNvSpPr>
          <p:nvPr/>
        </p:nvSpPr>
        <p:spPr>
          <a:xfrm>
            <a:off x="5110508" y="4774434"/>
            <a:ext cx="3181465" cy="65916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3">
                    <a:lumMod val="75000"/>
                  </a:schemeClr>
                </a:solidFill>
                <a:effectLst>
                  <a:outerShdw blurRad="38100" dist="38100" dir="2700000" algn="tl">
                    <a:srgbClr val="000000">
                      <a:alpha val="43137"/>
                    </a:srgbClr>
                  </a:outerShdw>
                </a:effectLst>
              </a:rPr>
              <a:t>Áreas protegidas</a:t>
            </a:r>
            <a:endParaRPr lang="es-EC" b="1" dirty="0">
              <a:solidFill>
                <a:schemeClr val="accent3">
                  <a:lumMod val="75000"/>
                </a:schemeClr>
              </a:solidFill>
              <a:effectLst>
                <a:outerShdw blurRad="38100" dist="38100" dir="2700000" algn="tl">
                  <a:srgbClr val="000000">
                    <a:alpha val="43137"/>
                  </a:srgbClr>
                </a:outerShdw>
              </a:effectLst>
            </a:endParaRPr>
          </a:p>
        </p:txBody>
      </p:sp>
      <p:sp>
        <p:nvSpPr>
          <p:cNvPr id="9" name="4 Rectángulo"/>
          <p:cNvSpPr/>
          <p:nvPr/>
        </p:nvSpPr>
        <p:spPr>
          <a:xfrm>
            <a:off x="4860032" y="6639163"/>
            <a:ext cx="2152210" cy="246221"/>
          </a:xfrm>
          <a:prstGeom prst="rect">
            <a:avLst/>
          </a:prstGeom>
        </p:spPr>
        <p:txBody>
          <a:bodyPr wrap="square">
            <a:spAutoFit/>
          </a:bodyPr>
          <a:lstStyle/>
          <a:p>
            <a:r>
              <a:rPr lang="es-MX" sz="1000" dirty="0"/>
              <a:t>Fuente: </a:t>
            </a:r>
            <a:r>
              <a:rPr lang="es-MX" sz="1000" dirty="0" smtClean="0"/>
              <a:t>MAE, </a:t>
            </a:r>
            <a:r>
              <a:rPr lang="es-MX" sz="1000" dirty="0"/>
              <a:t>2013</a:t>
            </a:r>
            <a:endParaRPr lang="es-EC" sz="1000" dirty="0"/>
          </a:p>
        </p:txBody>
      </p:sp>
    </p:spTree>
    <p:extLst>
      <p:ext uri="{BB962C8B-B14F-4D97-AF65-F5344CB8AC3E}">
        <p14:creationId xmlns:p14="http://schemas.microsoft.com/office/powerpoint/2010/main" val="1372389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6347713" cy="659160"/>
          </a:xfrm>
        </p:spPr>
        <p:txBody>
          <a:bodyPr/>
          <a:lstStyle/>
          <a:p>
            <a:r>
              <a:rPr lang="es-EC" b="1" dirty="0" smtClean="0">
                <a:solidFill>
                  <a:schemeClr val="accent6"/>
                </a:solidFill>
              </a:rPr>
              <a:t>Calidad del Agua</a:t>
            </a:r>
            <a:endParaRPr lang="es-EC" b="1" dirty="0">
              <a:solidFill>
                <a:schemeClr val="accent6"/>
              </a:solidFill>
            </a:endParaRPr>
          </a:p>
        </p:txBody>
      </p:sp>
      <p:sp>
        <p:nvSpPr>
          <p:cNvPr id="3" name="2 Marcador de contenido"/>
          <p:cNvSpPr>
            <a:spLocks noGrp="1"/>
          </p:cNvSpPr>
          <p:nvPr>
            <p:ph idx="1"/>
          </p:nvPr>
        </p:nvSpPr>
        <p:spPr>
          <a:xfrm>
            <a:off x="251520" y="1268760"/>
            <a:ext cx="7202761" cy="3816424"/>
          </a:xfrm>
        </p:spPr>
        <p:txBody>
          <a:bodyPr>
            <a:noAutofit/>
          </a:bodyPr>
          <a:lstStyle/>
          <a:p>
            <a:r>
              <a:rPr lang="es-MX" sz="2200" dirty="0" smtClean="0"/>
              <a:t>Se identificaron dos (2) </a:t>
            </a:r>
            <a:r>
              <a:rPr lang="es-MX" sz="2200" dirty="0"/>
              <a:t>puntos de descarga líquida principales en donde confluyen las descargas de todas las instalaciones del Hospital hacia el alcantarillado público (cajas de revisión</a:t>
            </a:r>
            <a:r>
              <a:rPr lang="es-MX" sz="2200" dirty="0" smtClean="0"/>
              <a:t>).</a:t>
            </a:r>
          </a:p>
          <a:p>
            <a:r>
              <a:rPr lang="es-MX" sz="2200" dirty="0" smtClean="0"/>
              <a:t>Se </a:t>
            </a:r>
            <a:r>
              <a:rPr lang="es-MX" sz="2200" dirty="0"/>
              <a:t>tomaron </a:t>
            </a:r>
            <a:r>
              <a:rPr lang="es-MX" sz="2200" dirty="0" smtClean="0"/>
              <a:t>muestras </a:t>
            </a:r>
            <a:r>
              <a:rPr lang="es-MX" sz="2200" dirty="0"/>
              <a:t>de agua residual. </a:t>
            </a:r>
            <a:endParaRPr lang="es-MX" sz="2200" dirty="0" smtClean="0"/>
          </a:p>
          <a:p>
            <a:pPr lvl="1">
              <a:buClr>
                <a:schemeClr val="accent3"/>
              </a:buClr>
              <a:buFont typeface="Wingdings" panose="05000000000000000000" pitchFamily="2" charset="2"/>
              <a:buChar char="§"/>
            </a:pPr>
            <a:r>
              <a:rPr lang="es-MX" sz="2000" b="1" dirty="0" smtClean="0">
                <a:solidFill>
                  <a:schemeClr val="bg2">
                    <a:lumMod val="60000"/>
                    <a:lumOff val="40000"/>
                  </a:schemeClr>
                </a:solidFill>
              </a:rPr>
              <a:t>Muestra </a:t>
            </a:r>
            <a:r>
              <a:rPr lang="es-MX" sz="2000" b="1" dirty="0">
                <a:solidFill>
                  <a:schemeClr val="bg2">
                    <a:lumMod val="60000"/>
                    <a:lumOff val="40000"/>
                  </a:schemeClr>
                </a:solidFill>
              </a:rPr>
              <a:t>Hospital 1</a:t>
            </a:r>
            <a:r>
              <a:rPr lang="es-MX" sz="2000" dirty="0"/>
              <a:t>, </a:t>
            </a:r>
            <a:r>
              <a:rPr lang="es-MX" sz="2000" dirty="0" smtClean="0"/>
              <a:t>descargas </a:t>
            </a:r>
            <a:r>
              <a:rPr lang="es-MX" sz="2000" dirty="0"/>
              <a:t>líquidas del Laboratorio </a:t>
            </a:r>
            <a:r>
              <a:rPr lang="es-MX" sz="2000" dirty="0" smtClean="0"/>
              <a:t>Clínico, muestra compuesta, tres </a:t>
            </a:r>
            <a:r>
              <a:rPr lang="es-MX" sz="2000" dirty="0"/>
              <a:t>alícuotas </a:t>
            </a:r>
            <a:r>
              <a:rPr lang="es-MX" sz="2000" dirty="0" smtClean="0"/>
              <a:t>a intervalos de una hora. </a:t>
            </a:r>
          </a:p>
          <a:p>
            <a:pPr lvl="1">
              <a:buClr>
                <a:schemeClr val="accent3"/>
              </a:buClr>
              <a:buFont typeface="Wingdings" panose="05000000000000000000" pitchFamily="2" charset="2"/>
              <a:buChar char="§"/>
            </a:pPr>
            <a:r>
              <a:rPr lang="es-MX" sz="2000" b="1" dirty="0" smtClean="0">
                <a:solidFill>
                  <a:schemeClr val="accent5">
                    <a:lumMod val="60000"/>
                    <a:lumOff val="40000"/>
                  </a:schemeClr>
                </a:solidFill>
              </a:rPr>
              <a:t>Muestra Hospital 2</a:t>
            </a:r>
            <a:r>
              <a:rPr lang="es-MX" sz="2000" dirty="0" smtClean="0"/>
              <a:t>, descargas </a:t>
            </a:r>
            <a:r>
              <a:rPr lang="es-MX" sz="2000" dirty="0"/>
              <a:t>de todos los consultorios médicos, </a:t>
            </a:r>
            <a:r>
              <a:rPr lang="es-MX" sz="2000" dirty="0" smtClean="0"/>
              <a:t>muestra simple. </a:t>
            </a:r>
            <a:endParaRPr lang="es-EC" sz="2000" dirty="0"/>
          </a:p>
        </p:txBody>
      </p:sp>
      <p:pic>
        <p:nvPicPr>
          <p:cNvPr id="4" name="Imagen 3" descr="C:\Users\Usuario\Pictures\2014-07-11 hospital BACO\analisis agua 06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7083" y="5085184"/>
            <a:ext cx="1728192" cy="1564553"/>
          </a:xfrm>
          <a:prstGeom prst="rect">
            <a:avLst/>
          </a:prstGeom>
          <a:noFill/>
          <a:ln>
            <a:noFill/>
          </a:ln>
        </p:spPr>
      </p:pic>
      <p:pic>
        <p:nvPicPr>
          <p:cNvPr id="5" name="Imagen 4" descr="C:\Users\Usuario\Pictures\2014-07-11 hospital BACO\analisis agua 06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3174" y="5085184"/>
            <a:ext cx="1826938" cy="1564553"/>
          </a:xfrm>
          <a:prstGeom prst="rect">
            <a:avLst/>
          </a:prstGeom>
          <a:noFill/>
          <a:ln>
            <a:noFill/>
          </a:ln>
        </p:spPr>
      </p:pic>
      <p:pic>
        <p:nvPicPr>
          <p:cNvPr id="6" name="Imagen 5"/>
          <p:cNvPicPr/>
          <p:nvPr/>
        </p:nvPicPr>
        <p:blipFill>
          <a:blip r:embed="rId4">
            <a:lum bright="-20000" contrast="20000"/>
            <a:extLst>
              <a:ext uri="{28A0092B-C50C-407E-A947-70E740481C1C}">
                <a14:useLocalDpi xmlns:a14="http://schemas.microsoft.com/office/drawing/2010/main" val="0"/>
              </a:ext>
            </a:extLst>
          </a:blip>
          <a:srcRect/>
          <a:stretch>
            <a:fillRect/>
          </a:stretch>
        </p:blipFill>
        <p:spPr bwMode="auto">
          <a:xfrm rot="405010">
            <a:off x="6750839" y="3710441"/>
            <a:ext cx="2175000" cy="3051660"/>
          </a:xfrm>
          <a:prstGeom prst="rect">
            <a:avLst/>
          </a:prstGeom>
          <a:noFill/>
          <a:ln>
            <a:noFill/>
          </a:ln>
        </p:spPr>
      </p:pic>
      <p:pic>
        <p:nvPicPr>
          <p:cNvPr id="7" name="Imagen 6"/>
          <p:cNvPicPr/>
          <p:nvPr/>
        </p:nvPicPr>
        <p:blipFill>
          <a:blip r:embed="rId5">
            <a:lum bright="-20000" contrast="20000"/>
            <a:extLst>
              <a:ext uri="{28A0092B-C50C-407E-A947-70E740481C1C}">
                <a14:useLocalDpi xmlns:a14="http://schemas.microsoft.com/office/drawing/2010/main" val="0"/>
              </a:ext>
            </a:extLst>
          </a:blip>
          <a:srcRect/>
          <a:stretch>
            <a:fillRect/>
          </a:stretch>
        </p:blipFill>
        <p:spPr bwMode="auto">
          <a:xfrm rot="21292625">
            <a:off x="7163091" y="483212"/>
            <a:ext cx="1872119" cy="2520454"/>
          </a:xfrm>
          <a:prstGeom prst="rect">
            <a:avLst/>
          </a:prstGeom>
          <a:noFill/>
          <a:ln>
            <a:noFill/>
          </a:ln>
        </p:spPr>
      </p:pic>
    </p:spTree>
    <p:extLst>
      <p:ext uri="{BB962C8B-B14F-4D97-AF65-F5344CB8AC3E}">
        <p14:creationId xmlns:p14="http://schemas.microsoft.com/office/powerpoint/2010/main" val="250205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332656"/>
            <a:ext cx="7344815" cy="1320800"/>
          </a:xfrm>
        </p:spPr>
        <p:txBody>
          <a:bodyPr/>
          <a:lstStyle/>
          <a:p>
            <a:pPr algn="ctr"/>
            <a:r>
              <a:rPr lang="es-EC" dirty="0" smtClean="0">
                <a:solidFill>
                  <a:srgbClr val="00B0F0"/>
                </a:solidFill>
              </a:rPr>
              <a:t>Resultados de análisis muestras Hospital 1.</a:t>
            </a:r>
            <a:endParaRPr lang="es-EC" dirty="0">
              <a:solidFill>
                <a:srgbClr val="00B0F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87064895"/>
              </p:ext>
            </p:extLst>
          </p:nvPr>
        </p:nvGraphicFramePr>
        <p:xfrm>
          <a:off x="899595" y="1844826"/>
          <a:ext cx="7560837" cy="4464494"/>
        </p:xfrm>
        <a:graphic>
          <a:graphicData uri="http://schemas.openxmlformats.org/drawingml/2006/table">
            <a:tbl>
              <a:tblPr firstRow="1" firstCol="1" bandRow="1">
                <a:tableStyleId>{1FECB4D8-DB02-4DC6-A0A2-4F2EBAE1DC90}</a:tableStyleId>
              </a:tblPr>
              <a:tblGrid>
                <a:gridCol w="2174550"/>
                <a:gridCol w="1346356"/>
                <a:gridCol w="1224588"/>
                <a:gridCol w="1197816"/>
                <a:gridCol w="1617527"/>
              </a:tblGrid>
              <a:tr h="702497">
                <a:tc gridSpan="5">
                  <a:txBody>
                    <a:bodyPr/>
                    <a:lstStyle/>
                    <a:p>
                      <a:pPr algn="ctr">
                        <a:lnSpc>
                          <a:spcPct val="115000"/>
                        </a:lnSpc>
                        <a:spcAft>
                          <a:spcPts val="0"/>
                        </a:spcAft>
                      </a:pPr>
                      <a:r>
                        <a:rPr lang="es-MX" sz="1600" dirty="0">
                          <a:effectLst/>
                        </a:rPr>
                        <a:t>MUESTRA HOSPITAL 1</a:t>
                      </a:r>
                      <a:endParaRPr lang="es-EC" sz="2000" dirty="0">
                        <a:effectLst/>
                      </a:endParaRPr>
                    </a:p>
                    <a:p>
                      <a:pPr>
                        <a:lnSpc>
                          <a:spcPct val="115000"/>
                        </a:lnSpc>
                        <a:spcAft>
                          <a:spcPts val="0"/>
                        </a:spcAft>
                      </a:pPr>
                      <a:r>
                        <a:rPr lang="es-MX" sz="1100" dirty="0" smtClean="0">
                          <a:effectLst/>
                        </a:rPr>
                        <a:t>COORDENADAS  </a:t>
                      </a:r>
                    </a:p>
                    <a:p>
                      <a:pPr>
                        <a:lnSpc>
                          <a:spcPct val="115000"/>
                        </a:lnSpc>
                        <a:spcAft>
                          <a:spcPts val="0"/>
                        </a:spcAft>
                      </a:pPr>
                      <a:r>
                        <a:rPr lang="es-MX" sz="1100" dirty="0" smtClean="0">
                          <a:effectLst/>
                        </a:rPr>
                        <a:t>X</a:t>
                      </a:r>
                      <a:r>
                        <a:rPr lang="es-MX" sz="1100" dirty="0">
                          <a:effectLst/>
                        </a:rPr>
                        <a:t>: </a:t>
                      </a:r>
                      <a:r>
                        <a:rPr lang="es-MX" sz="1100" dirty="0" smtClean="0">
                          <a:effectLst/>
                        </a:rPr>
                        <a:t>0764843; Y:9898236</a:t>
                      </a:r>
                      <a:endParaRPr lang="es-EC" sz="1400" dirty="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95062">
                <a:tc>
                  <a:txBody>
                    <a:bodyPr/>
                    <a:lstStyle/>
                    <a:p>
                      <a:pPr algn="ctr">
                        <a:lnSpc>
                          <a:spcPct val="115000"/>
                        </a:lnSpc>
                        <a:spcAft>
                          <a:spcPts val="0"/>
                        </a:spcAft>
                      </a:pPr>
                      <a:r>
                        <a:rPr lang="es-MX" sz="1100" b="1" dirty="0">
                          <a:effectLst/>
                        </a:rPr>
                        <a:t>Parámetros Analizados</a:t>
                      </a:r>
                      <a:endParaRPr lang="es-EC" sz="14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b="1" smtClean="0">
                          <a:effectLst/>
                        </a:rPr>
                        <a:t>Unidad</a:t>
                      </a:r>
                      <a:endParaRPr lang="es-EC" sz="14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b="1" dirty="0">
                          <a:effectLst/>
                        </a:rPr>
                        <a:t>Resultado</a:t>
                      </a:r>
                      <a:endParaRPr lang="es-EC" sz="14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b="1" dirty="0">
                          <a:effectLst/>
                        </a:rPr>
                        <a:t>L. M. P.</a:t>
                      </a:r>
                      <a:endParaRPr lang="es-EC" sz="14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b="1" dirty="0">
                          <a:effectLst/>
                        </a:rPr>
                        <a:t>Cumplimiento</a:t>
                      </a:r>
                      <a:endParaRPr lang="es-EC" sz="1400" b="1" dirty="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dirty="0">
                          <a:effectLst/>
                        </a:rPr>
                        <a:t>Aceites y Grasas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46.25</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100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Cumple</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dirty="0" err="1">
                          <a:effectLst/>
                        </a:rPr>
                        <a:t>Coliformes</a:t>
                      </a:r>
                      <a:r>
                        <a:rPr lang="es-MX" sz="1100" dirty="0">
                          <a:effectLst/>
                        </a:rPr>
                        <a:t> Fecales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NMP/100mL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9300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n.e.</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dirty="0" err="1">
                          <a:effectLst/>
                        </a:rPr>
                        <a:t>Coliformes</a:t>
                      </a:r>
                      <a:r>
                        <a:rPr lang="es-MX" sz="1100" dirty="0">
                          <a:effectLst/>
                        </a:rPr>
                        <a:t> Totales</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NMP/100mL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730000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n.e.</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dirty="0">
                          <a:effectLst/>
                        </a:rPr>
                        <a:t>DBO</a:t>
                      </a:r>
                      <a:r>
                        <a:rPr lang="es-MX" sz="1100" baseline="-25000" dirty="0">
                          <a:effectLst/>
                        </a:rPr>
                        <a:t>5</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91.1</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250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Cumple</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dirty="0">
                          <a:effectLst/>
                        </a:rPr>
                        <a:t>DQO</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mg/L</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199</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500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Cumple</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Materia Orgánica</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mg/L</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147</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n.e.</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pH</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 </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7,49</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5 a 9</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Cumple</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Sólidos Sedimentables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ml/L*h</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0.6</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20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Cumple</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Sólidos Suspendidos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56</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220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Cumple</a:t>
                      </a:r>
                      <a:endParaRPr lang="es-EC" sz="140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Sólidos Totales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341</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1600</a:t>
                      </a:r>
                      <a:endParaRPr lang="es-EC" sz="14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Cumple</a:t>
                      </a:r>
                      <a:endParaRPr lang="es-EC" sz="1400" dirty="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Tensoactivos</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mg/L</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0.027</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2.0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Cumple</a:t>
                      </a:r>
                      <a:endParaRPr lang="es-EC" sz="1400" dirty="0">
                        <a:effectLst/>
                        <a:latin typeface="Calibri"/>
                        <a:ea typeface="Times New Roman"/>
                        <a:cs typeface="Times New Roman"/>
                      </a:endParaRPr>
                    </a:p>
                  </a:txBody>
                  <a:tcPr marL="68580" marR="68580" marT="0" marB="0"/>
                </a:tc>
              </a:tr>
              <a:tr h="258995">
                <a:tc>
                  <a:txBody>
                    <a:bodyPr/>
                    <a:lstStyle/>
                    <a:p>
                      <a:pPr>
                        <a:lnSpc>
                          <a:spcPct val="115000"/>
                        </a:lnSpc>
                        <a:spcAft>
                          <a:spcPts val="0"/>
                        </a:spcAft>
                      </a:pPr>
                      <a:r>
                        <a:rPr lang="es-MX" sz="1100">
                          <a:effectLst/>
                        </a:rPr>
                        <a:t>Turbiedad</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NTU</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70.7</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n.e.</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a:t>
                      </a:r>
                      <a:endParaRPr lang="es-EC" sz="1400" dirty="0">
                        <a:effectLst/>
                        <a:latin typeface="Calibri"/>
                        <a:ea typeface="Times New Roman"/>
                        <a:cs typeface="Times New Roman"/>
                      </a:endParaRPr>
                    </a:p>
                  </a:txBody>
                  <a:tcPr marL="68580" marR="68580" marT="0" marB="0"/>
                </a:tc>
              </a:tr>
              <a:tr h="258995">
                <a:tc>
                  <a:txBody>
                    <a:bodyPr/>
                    <a:lstStyle/>
                    <a:p>
                      <a:pPr algn="just">
                        <a:lnSpc>
                          <a:spcPct val="115000"/>
                        </a:lnSpc>
                        <a:spcAft>
                          <a:spcPts val="0"/>
                        </a:spcAft>
                      </a:pPr>
                      <a:r>
                        <a:rPr lang="es-MX" sz="1100">
                          <a:effectLst/>
                        </a:rPr>
                        <a:t>Temperatura</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°C</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18.3</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a:effectLst/>
                        </a:rPr>
                        <a:t>&lt;40</a:t>
                      </a:r>
                      <a:endParaRPr lang="es-EC" sz="14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100" dirty="0">
                          <a:effectLst/>
                        </a:rPr>
                        <a:t>Cumple</a:t>
                      </a:r>
                      <a:endParaRPr lang="es-EC" sz="14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683568" y="6309320"/>
            <a:ext cx="4572000" cy="261610"/>
          </a:xfrm>
          <a:prstGeom prst="rect">
            <a:avLst/>
          </a:prstGeom>
        </p:spPr>
        <p:txBody>
          <a:bodyPr>
            <a:spAutoFit/>
          </a:bodyPr>
          <a:lstStyle/>
          <a:p>
            <a:r>
              <a:rPr lang="es-MX" sz="1100" dirty="0"/>
              <a:t>Fuente: CICAM Escuela Politécnica Nacional</a:t>
            </a:r>
            <a:endParaRPr lang="es-EC" sz="1100" dirty="0"/>
          </a:p>
        </p:txBody>
      </p:sp>
    </p:spTree>
    <p:extLst>
      <p:ext uri="{BB962C8B-B14F-4D97-AF65-F5344CB8AC3E}">
        <p14:creationId xmlns:p14="http://schemas.microsoft.com/office/powerpoint/2010/main" val="380632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6840760" cy="1320800"/>
          </a:xfrm>
        </p:spPr>
        <p:txBody>
          <a:bodyPr/>
          <a:lstStyle/>
          <a:p>
            <a:pPr algn="ctr"/>
            <a:r>
              <a:rPr lang="es-EC" dirty="0">
                <a:solidFill>
                  <a:srgbClr val="00B0F0"/>
                </a:solidFill>
              </a:rPr>
              <a:t>Resultados de análisis muestras Hospital </a:t>
            </a:r>
            <a:r>
              <a:rPr lang="es-EC" dirty="0" smtClean="0">
                <a:solidFill>
                  <a:srgbClr val="00B0F0"/>
                </a:solidFill>
              </a:rPr>
              <a:t>2.</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38193097"/>
              </p:ext>
            </p:extLst>
          </p:nvPr>
        </p:nvGraphicFramePr>
        <p:xfrm>
          <a:off x="899592" y="1705532"/>
          <a:ext cx="7498849" cy="4603788"/>
        </p:xfrm>
        <a:graphic>
          <a:graphicData uri="http://schemas.openxmlformats.org/drawingml/2006/table">
            <a:tbl>
              <a:tblPr firstRow="1" firstCol="1" bandRow="1">
                <a:tableStyleId>{1E171933-4619-4E11-9A3F-F7608DF75F80}</a:tableStyleId>
              </a:tblPr>
              <a:tblGrid>
                <a:gridCol w="2156722"/>
                <a:gridCol w="1335317"/>
                <a:gridCol w="1214547"/>
                <a:gridCol w="1187997"/>
                <a:gridCol w="1604266"/>
              </a:tblGrid>
              <a:tr h="767431">
                <a:tc gridSpan="5">
                  <a:txBody>
                    <a:bodyPr/>
                    <a:lstStyle/>
                    <a:p>
                      <a:pPr algn="ctr">
                        <a:lnSpc>
                          <a:spcPct val="115000"/>
                        </a:lnSpc>
                        <a:spcAft>
                          <a:spcPts val="0"/>
                        </a:spcAft>
                      </a:pPr>
                      <a:r>
                        <a:rPr lang="es-MX" sz="1600" dirty="0">
                          <a:effectLst/>
                        </a:rPr>
                        <a:t>MUESTRA HOSPITAL 2</a:t>
                      </a:r>
                      <a:endParaRPr lang="es-EC" sz="2000" dirty="0">
                        <a:effectLst/>
                      </a:endParaRPr>
                    </a:p>
                    <a:p>
                      <a:pPr>
                        <a:lnSpc>
                          <a:spcPct val="115000"/>
                        </a:lnSpc>
                        <a:spcAft>
                          <a:spcPts val="0"/>
                        </a:spcAft>
                      </a:pPr>
                      <a:r>
                        <a:rPr lang="es-MX" sz="1100" dirty="0">
                          <a:effectLst/>
                        </a:rPr>
                        <a:t>COORDENADAS</a:t>
                      </a:r>
                      <a:endParaRPr lang="es-EC" sz="1100" dirty="0">
                        <a:effectLst/>
                      </a:endParaRPr>
                    </a:p>
                    <a:p>
                      <a:pPr>
                        <a:lnSpc>
                          <a:spcPct val="115000"/>
                        </a:lnSpc>
                        <a:spcAft>
                          <a:spcPts val="0"/>
                        </a:spcAft>
                      </a:pPr>
                      <a:r>
                        <a:rPr lang="es-MX" sz="1100" dirty="0" smtClean="0">
                          <a:effectLst/>
                        </a:rPr>
                        <a:t>X:0764867; Y:9898223</a:t>
                      </a:r>
                      <a:endParaRPr lang="es-EC" sz="1100" dirty="0">
                        <a:effectLst/>
                        <a:latin typeface="Calibri"/>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8745">
                <a:tc>
                  <a:txBody>
                    <a:bodyPr/>
                    <a:lstStyle/>
                    <a:p>
                      <a:pPr algn="ctr">
                        <a:lnSpc>
                          <a:spcPct val="115000"/>
                        </a:lnSpc>
                        <a:spcAft>
                          <a:spcPts val="0"/>
                        </a:spcAft>
                      </a:pPr>
                      <a:r>
                        <a:rPr lang="es-MX" sz="1050" b="1" dirty="0">
                          <a:effectLst/>
                        </a:rPr>
                        <a:t>Parámetros Analizados</a:t>
                      </a:r>
                      <a:endParaRPr lang="es-EC" sz="12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b="1" dirty="0">
                          <a:effectLst/>
                        </a:rPr>
                        <a:t>Unidad</a:t>
                      </a:r>
                      <a:endParaRPr lang="es-EC" sz="12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b="1" dirty="0">
                          <a:effectLst/>
                        </a:rPr>
                        <a:t>Resultado</a:t>
                      </a:r>
                      <a:endParaRPr lang="es-EC" sz="12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b="1" dirty="0">
                          <a:effectLst/>
                        </a:rPr>
                        <a:t>L. M. P.</a:t>
                      </a:r>
                      <a:endParaRPr lang="es-EC" sz="1200" b="1"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b="1" dirty="0">
                          <a:effectLst/>
                        </a:rPr>
                        <a:t>Cumplimiento</a:t>
                      </a:r>
                      <a:endParaRPr lang="es-EC" sz="1200" b="1" dirty="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dirty="0">
                          <a:effectLst/>
                        </a:rPr>
                        <a:t>Aceites y Grasas</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mg/L</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103.75</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100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b="1" dirty="0">
                          <a:solidFill>
                            <a:srgbClr val="C00000"/>
                          </a:solidFill>
                          <a:effectLst/>
                        </a:rPr>
                        <a:t>No Cumple</a:t>
                      </a:r>
                      <a:endParaRPr lang="es-EC" sz="1200" b="1" dirty="0">
                        <a:solidFill>
                          <a:srgbClr val="C00000"/>
                        </a:solidFill>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Coliformes Fecales</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NMP/100mL</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93000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n.e.</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a:t>
                      </a:r>
                      <a:endParaRPr lang="es-EC" sz="120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Coliformes Totales</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NMP/100mL</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150000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n.e.</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a:t>
                      </a:r>
                      <a:endParaRPr lang="es-EC" sz="1200" dirty="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DBO</a:t>
                      </a:r>
                      <a:r>
                        <a:rPr lang="es-MX" sz="1050" baseline="-25000">
                          <a:effectLst/>
                        </a:rPr>
                        <a:t>5</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mg/L</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164.5</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250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Cumple</a:t>
                      </a:r>
                      <a:endParaRPr lang="es-EC" sz="120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DQO</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mg/L</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446</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500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Cumple</a:t>
                      </a:r>
                      <a:endParaRPr lang="es-EC" sz="120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Materia Orgánica</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mg/L</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630</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n.e.</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a:t>
                      </a:r>
                      <a:endParaRPr lang="es-EC" sz="120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pH</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 </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7,49</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5 a 9</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Cumple</a:t>
                      </a:r>
                      <a:endParaRPr lang="es-EC" sz="120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Sólidos Sedimentables</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ml/L*h</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3.0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20</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Cumple</a:t>
                      </a:r>
                      <a:endParaRPr lang="es-EC" sz="120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Sólidos Suspendidos</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mg/L</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472</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220</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b="1" dirty="0">
                          <a:solidFill>
                            <a:srgbClr val="C00000"/>
                          </a:solidFill>
                          <a:effectLst/>
                        </a:rPr>
                        <a:t>No Cumple</a:t>
                      </a:r>
                      <a:endParaRPr lang="es-EC" sz="1200" b="1" dirty="0">
                        <a:solidFill>
                          <a:srgbClr val="C00000"/>
                        </a:solidFill>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Sólidos Totales</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mg/L</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1164</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1600</a:t>
                      </a:r>
                      <a:endParaRPr lang="es-EC" sz="12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Cumple</a:t>
                      </a:r>
                      <a:endParaRPr lang="es-EC" sz="1200" dirty="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Tensoactivos</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mg/L</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0.112</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2.0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Cumple</a:t>
                      </a:r>
                      <a:endParaRPr lang="es-EC" sz="1200" dirty="0">
                        <a:effectLst/>
                        <a:latin typeface="Calibri"/>
                        <a:ea typeface="Times New Roman"/>
                        <a:cs typeface="Times New Roman"/>
                      </a:endParaRPr>
                    </a:p>
                  </a:txBody>
                  <a:tcPr marL="68580" marR="68580" marT="0" marB="0"/>
                </a:tc>
              </a:tr>
              <a:tr h="272124">
                <a:tc>
                  <a:txBody>
                    <a:bodyPr/>
                    <a:lstStyle/>
                    <a:p>
                      <a:pPr>
                        <a:lnSpc>
                          <a:spcPct val="115000"/>
                        </a:lnSpc>
                        <a:spcAft>
                          <a:spcPts val="0"/>
                        </a:spcAft>
                      </a:pPr>
                      <a:r>
                        <a:rPr lang="es-MX" sz="1050">
                          <a:effectLst/>
                        </a:rPr>
                        <a:t>Turbiedad</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NTU</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70.7</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n.e.</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a:t>
                      </a:r>
                      <a:endParaRPr lang="es-EC" sz="1200" dirty="0">
                        <a:effectLst/>
                        <a:latin typeface="Calibri"/>
                        <a:ea typeface="Times New Roman"/>
                        <a:cs typeface="Times New Roman"/>
                      </a:endParaRPr>
                    </a:p>
                  </a:txBody>
                  <a:tcPr marL="68580" marR="68580" marT="0" marB="0"/>
                </a:tc>
              </a:tr>
              <a:tr h="272124">
                <a:tc>
                  <a:txBody>
                    <a:bodyPr/>
                    <a:lstStyle/>
                    <a:p>
                      <a:pPr algn="just">
                        <a:lnSpc>
                          <a:spcPct val="115000"/>
                        </a:lnSpc>
                        <a:spcAft>
                          <a:spcPts val="0"/>
                        </a:spcAft>
                      </a:pPr>
                      <a:r>
                        <a:rPr lang="es-MX" sz="1050">
                          <a:effectLst/>
                        </a:rPr>
                        <a:t>Temperatura</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°C</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22.6</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a:effectLst/>
                        </a:rPr>
                        <a:t>&lt;40</a:t>
                      </a:r>
                      <a:endParaRPr lang="es-EC" sz="12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s-MX" sz="1050" dirty="0">
                          <a:effectLst/>
                        </a:rPr>
                        <a:t>Cumple</a:t>
                      </a:r>
                      <a:endParaRPr lang="es-EC" sz="12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827584" y="6381328"/>
            <a:ext cx="4572000" cy="261610"/>
          </a:xfrm>
          <a:prstGeom prst="rect">
            <a:avLst/>
          </a:prstGeom>
        </p:spPr>
        <p:txBody>
          <a:bodyPr>
            <a:spAutoFit/>
          </a:bodyPr>
          <a:lstStyle/>
          <a:p>
            <a:r>
              <a:rPr lang="es-MX" sz="1100" dirty="0"/>
              <a:t>Fuente: CICAM Escuela Politécnica Nacional</a:t>
            </a:r>
            <a:endParaRPr lang="es-EC" sz="1100" dirty="0"/>
          </a:p>
        </p:txBody>
      </p:sp>
    </p:spTree>
    <p:extLst>
      <p:ext uri="{BB962C8B-B14F-4D97-AF65-F5344CB8AC3E}">
        <p14:creationId xmlns:p14="http://schemas.microsoft.com/office/powerpoint/2010/main" val="321856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404664"/>
            <a:ext cx="6347713" cy="947192"/>
          </a:xfrm>
        </p:spPr>
        <p:txBody>
          <a:bodyPr/>
          <a:lstStyle/>
          <a:p>
            <a:r>
              <a:rPr lang="es-EC" b="1" dirty="0" smtClean="0">
                <a:solidFill>
                  <a:schemeClr val="accent3">
                    <a:lumMod val="75000"/>
                  </a:schemeClr>
                </a:solidFill>
              </a:rPr>
              <a:t>HOSPITAL BÁSICO BACO</a:t>
            </a:r>
            <a:endParaRPr lang="es-EC" b="1" dirty="0">
              <a:solidFill>
                <a:schemeClr val="accent3">
                  <a:lumMod val="75000"/>
                </a:schemeClr>
              </a:solidFill>
            </a:endParaRPr>
          </a:p>
        </p:txBody>
      </p:sp>
      <p:sp>
        <p:nvSpPr>
          <p:cNvPr id="3" name="2 Marcador de contenido"/>
          <p:cNvSpPr>
            <a:spLocks noGrp="1"/>
          </p:cNvSpPr>
          <p:nvPr>
            <p:ph idx="1"/>
          </p:nvPr>
        </p:nvSpPr>
        <p:spPr>
          <a:xfrm>
            <a:off x="610297" y="1268760"/>
            <a:ext cx="7778127" cy="1249364"/>
          </a:xfrm>
        </p:spPr>
        <p:txBody>
          <a:bodyPr>
            <a:noAutofit/>
          </a:bodyPr>
          <a:lstStyle/>
          <a:p>
            <a:r>
              <a:rPr lang="es-MX" sz="2000" dirty="0" smtClean="0">
                <a:solidFill>
                  <a:schemeClr val="tx1"/>
                </a:solidFill>
              </a:rPr>
              <a:t>Forma </a:t>
            </a:r>
            <a:r>
              <a:rPr lang="es-MX" sz="2000" dirty="0">
                <a:solidFill>
                  <a:schemeClr val="tx1"/>
                </a:solidFill>
              </a:rPr>
              <a:t>p</a:t>
            </a:r>
            <a:r>
              <a:rPr lang="es-MX" sz="2000" dirty="0" smtClean="0">
                <a:solidFill>
                  <a:schemeClr val="tx1"/>
                </a:solidFill>
              </a:rPr>
              <a:t>arte de la Base Aérea Cotopaxi a cargo de las FFAA.</a:t>
            </a:r>
          </a:p>
          <a:p>
            <a:r>
              <a:rPr lang="es-MX" sz="2000" dirty="0" smtClean="0">
                <a:solidFill>
                  <a:schemeClr val="tx1"/>
                </a:solidFill>
              </a:rPr>
              <a:t>Funciona en las actuales </a:t>
            </a:r>
            <a:r>
              <a:rPr lang="es-MX" sz="2000" dirty="0">
                <a:solidFill>
                  <a:schemeClr val="tx1"/>
                </a:solidFill>
              </a:rPr>
              <a:t>instalaciones </a:t>
            </a:r>
            <a:r>
              <a:rPr lang="es-MX" sz="2000" dirty="0" smtClean="0">
                <a:solidFill>
                  <a:schemeClr val="tx1"/>
                </a:solidFill>
              </a:rPr>
              <a:t>desde 1990.</a:t>
            </a:r>
          </a:p>
          <a:p>
            <a:r>
              <a:rPr lang="es-MX" sz="2000" dirty="0" smtClean="0">
                <a:solidFill>
                  <a:schemeClr val="tx1"/>
                </a:solidFill>
              </a:rPr>
              <a:t>Brinda atención al público en general.</a:t>
            </a:r>
          </a:p>
          <a:p>
            <a:r>
              <a:rPr lang="es-MX" sz="2000" dirty="0" smtClean="0">
                <a:solidFill>
                  <a:schemeClr val="tx1"/>
                </a:solidFill>
              </a:rPr>
              <a:t>Personal 39 funcionarios </a:t>
            </a:r>
            <a:r>
              <a:rPr lang="es-MX" sz="1600" dirty="0" smtClean="0">
                <a:solidFill>
                  <a:schemeClr val="tx1"/>
                </a:solidFill>
              </a:rPr>
              <a:t>(personal médico, administrativo y de apoyo)</a:t>
            </a:r>
            <a:r>
              <a:rPr lang="es-MX" sz="2000" dirty="0" smtClean="0">
                <a:solidFill>
                  <a:schemeClr val="tx1"/>
                </a:solidFill>
              </a:rPr>
              <a:t>.</a:t>
            </a:r>
            <a:endParaRPr lang="es-EC" sz="2000" dirty="0"/>
          </a:p>
        </p:txBody>
      </p:sp>
      <p:pic>
        <p:nvPicPr>
          <p:cNvPr id="1026" name="Picture 2" descr="C:\Users\Usuario\Pictures\2014-07-11 hospital BACO\hospital BACO 18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560" r="5692" b="22738"/>
          <a:stretch/>
        </p:blipFill>
        <p:spPr bwMode="auto">
          <a:xfrm>
            <a:off x="1331640" y="3212976"/>
            <a:ext cx="6306462" cy="3295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40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492896"/>
            <a:ext cx="6347713" cy="1320800"/>
          </a:xfrm>
        </p:spPr>
        <p:txBody>
          <a:bodyPr/>
          <a:lstStyle/>
          <a:p>
            <a:r>
              <a:rPr lang="es-ES" b="1" dirty="0" smtClean="0"/>
              <a:t>EVALUACION DE IMPACTOS AMBIENTALES</a:t>
            </a:r>
            <a:endParaRPr lang="es-ES" b="1" dirty="0"/>
          </a:p>
        </p:txBody>
      </p:sp>
      <p:sp>
        <p:nvSpPr>
          <p:cNvPr id="3" name="Marcador de contenido 2"/>
          <p:cNvSpPr>
            <a:spLocks noGrp="1"/>
          </p:cNvSpPr>
          <p:nvPr>
            <p:ph idx="1"/>
          </p:nvPr>
        </p:nvSpPr>
        <p:spPr>
          <a:xfrm>
            <a:off x="539552" y="6109890"/>
            <a:ext cx="5690593" cy="720080"/>
          </a:xfrm>
        </p:spPr>
        <p:txBody>
          <a:bodyPr>
            <a:normAutofit lnSpcReduction="10000"/>
          </a:bodyPr>
          <a:lstStyle/>
          <a:p>
            <a:pPr marL="0" indent="0">
              <a:buNone/>
            </a:pPr>
            <a:r>
              <a:rPr lang="es-ES" dirty="0" smtClean="0">
                <a:solidFill>
                  <a:srgbClr val="FFC000"/>
                </a:solidFill>
                <a:effectLst>
                  <a:outerShdw blurRad="38100" dist="38100" dir="2700000" algn="tl">
                    <a:srgbClr val="000000">
                      <a:alpha val="43137"/>
                    </a:srgbClr>
                  </a:outerShdw>
                </a:effectLst>
              </a:rPr>
              <a:t>! </a:t>
            </a:r>
            <a:r>
              <a:rPr lang="es-ES" sz="1200" dirty="0" smtClean="0">
                <a:solidFill>
                  <a:schemeClr val="accent3">
                    <a:lumMod val="40000"/>
                    <a:lumOff val="60000"/>
                  </a:schemeClr>
                </a:solidFill>
              </a:rPr>
              <a:t>Se utilizaron criterios de auditoría ambiental, establecidos en el TULAS, Libro VI </a:t>
            </a:r>
            <a:r>
              <a:rPr lang="es-MX" sz="1200" dirty="0">
                <a:solidFill>
                  <a:schemeClr val="accent3">
                    <a:lumMod val="40000"/>
                    <a:lumOff val="60000"/>
                  </a:schemeClr>
                </a:solidFill>
              </a:rPr>
              <a:t>de la Calidad Ambiental, Capítulo V de la Impugnación, Suspensión, Revocatoria y Registros de la Licencia Ambiental (2003)</a:t>
            </a:r>
            <a:endParaRPr lang="es-ES" sz="1200" dirty="0">
              <a:solidFill>
                <a:schemeClr val="accent3">
                  <a:lumMod val="40000"/>
                  <a:lumOff val="60000"/>
                </a:schemeClr>
              </a:solidFill>
            </a:endParaRPr>
          </a:p>
        </p:txBody>
      </p:sp>
    </p:spTree>
    <p:extLst>
      <p:ext uri="{BB962C8B-B14F-4D97-AF65-F5344CB8AC3E}">
        <p14:creationId xmlns:p14="http://schemas.microsoft.com/office/powerpoint/2010/main" val="1628128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0030" y="332656"/>
            <a:ext cx="6702250" cy="1152128"/>
          </a:xfrm>
        </p:spPr>
        <p:txBody>
          <a:bodyPr>
            <a:normAutofit/>
          </a:bodyPr>
          <a:lstStyle/>
          <a:p>
            <a:r>
              <a:rPr lang="es-EC" sz="2800" dirty="0" smtClean="0">
                <a:solidFill>
                  <a:srgbClr val="FFC000"/>
                </a:solidFill>
              </a:rPr>
              <a:t>Determinación de Cumplimiento de Legislación Ambiental</a:t>
            </a:r>
            <a:endParaRPr lang="es-EC" sz="2800" dirty="0">
              <a:solidFill>
                <a:srgbClr val="FFC00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02633842"/>
              </p:ext>
            </p:extLst>
          </p:nvPr>
        </p:nvGraphicFramePr>
        <p:xfrm>
          <a:off x="1187624" y="1485129"/>
          <a:ext cx="6840760" cy="1727847"/>
        </p:xfrm>
        <a:graphic>
          <a:graphicData uri="http://schemas.openxmlformats.org/drawingml/2006/table">
            <a:tbl>
              <a:tblPr firstRow="1" firstCol="1" bandRow="1">
                <a:tableStyleId>{D7AC3CCA-C797-4891-BE02-D94E43425B78}</a:tableStyleId>
              </a:tblPr>
              <a:tblGrid>
                <a:gridCol w="1460687"/>
                <a:gridCol w="5380073"/>
              </a:tblGrid>
              <a:tr h="280035">
                <a:tc gridSpan="2">
                  <a:txBody>
                    <a:bodyPr/>
                    <a:lstStyle/>
                    <a:p>
                      <a:pPr algn="ctr">
                        <a:lnSpc>
                          <a:spcPct val="115000"/>
                        </a:lnSpc>
                        <a:spcAft>
                          <a:spcPts val="0"/>
                        </a:spcAft>
                      </a:pPr>
                      <a:r>
                        <a:rPr lang="es-MX" sz="1100" dirty="0">
                          <a:effectLst>
                            <a:outerShdw blurRad="38100" dist="38100" dir="2700000" algn="tl">
                              <a:srgbClr val="000000">
                                <a:alpha val="43137"/>
                              </a:srgbClr>
                            </a:outerShdw>
                          </a:effectLst>
                        </a:rPr>
                        <a:t>Clases de No Conformidades</a:t>
                      </a:r>
                      <a:endParaRPr lang="es-EC" sz="14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hMerge="1">
                  <a:txBody>
                    <a:bodyPr/>
                    <a:lstStyle/>
                    <a:p>
                      <a:endParaRPr lang="es-EC"/>
                    </a:p>
                  </a:txBody>
                  <a:tcPr/>
                </a:tc>
              </a:tr>
              <a:tr h="727732">
                <a:tc>
                  <a:txBody>
                    <a:bodyPr/>
                    <a:lstStyle/>
                    <a:p>
                      <a:pPr algn="ctr">
                        <a:lnSpc>
                          <a:spcPct val="115000"/>
                        </a:lnSpc>
                        <a:spcAft>
                          <a:spcPts val="0"/>
                        </a:spcAft>
                      </a:pPr>
                      <a:r>
                        <a:rPr lang="es-MX" sz="1200" dirty="0">
                          <a:effectLst/>
                        </a:rPr>
                        <a:t>No conformidad mayor</a:t>
                      </a:r>
                      <a:endParaRPr lang="es-EC" sz="1600" dirty="0">
                        <a:effectLst/>
                        <a:latin typeface="Calibri"/>
                        <a:ea typeface="Times New Roman"/>
                        <a:cs typeface="Times New Roman"/>
                      </a:endParaRPr>
                    </a:p>
                  </a:txBody>
                  <a:tcPr marL="68580" marR="68580" marT="0" marB="0">
                    <a:solidFill>
                      <a:srgbClr val="FF0000"/>
                    </a:solidFill>
                  </a:tcPr>
                </a:tc>
                <a:tc>
                  <a:txBody>
                    <a:bodyPr/>
                    <a:lstStyle/>
                    <a:p>
                      <a:pPr algn="just">
                        <a:lnSpc>
                          <a:spcPct val="115000"/>
                        </a:lnSpc>
                        <a:spcAft>
                          <a:spcPts val="0"/>
                        </a:spcAft>
                      </a:pPr>
                      <a:r>
                        <a:rPr lang="es-ES" sz="1200" dirty="0">
                          <a:effectLst/>
                        </a:rPr>
                        <a:t>Falta grave frente a las leyes aplicables, es de difícil corrección o remediación, además involucra una alta inversión de tiempo, recursos humanos y económicos. </a:t>
                      </a:r>
                      <a:endParaRPr lang="es-EC" sz="1600" dirty="0">
                        <a:effectLst/>
                        <a:latin typeface="Calibri"/>
                        <a:ea typeface="Times New Roman"/>
                        <a:cs typeface="Times New Roman"/>
                      </a:endParaRPr>
                    </a:p>
                  </a:txBody>
                  <a:tcPr marL="68580" marR="68580" marT="0" marB="0"/>
                </a:tc>
              </a:tr>
              <a:tr h="720080">
                <a:tc>
                  <a:txBody>
                    <a:bodyPr/>
                    <a:lstStyle/>
                    <a:p>
                      <a:pPr algn="ctr">
                        <a:lnSpc>
                          <a:spcPct val="115000"/>
                        </a:lnSpc>
                        <a:spcAft>
                          <a:spcPts val="0"/>
                        </a:spcAft>
                      </a:pPr>
                      <a:r>
                        <a:rPr lang="es-MX" sz="1200">
                          <a:effectLst/>
                        </a:rPr>
                        <a:t>No conformidad menor</a:t>
                      </a:r>
                      <a:endParaRPr lang="es-EC" sz="1600">
                        <a:effectLst/>
                        <a:latin typeface="Calibri"/>
                        <a:ea typeface="Times New Roman"/>
                        <a:cs typeface="Times New Roman"/>
                      </a:endParaRPr>
                    </a:p>
                  </a:txBody>
                  <a:tcPr marL="68580" marR="68580" marT="0" marB="0">
                    <a:solidFill>
                      <a:schemeClr val="accent4"/>
                    </a:solidFill>
                  </a:tcPr>
                </a:tc>
                <a:tc>
                  <a:txBody>
                    <a:bodyPr/>
                    <a:lstStyle/>
                    <a:p>
                      <a:pPr algn="just">
                        <a:lnSpc>
                          <a:spcPct val="115000"/>
                        </a:lnSpc>
                        <a:spcAft>
                          <a:spcPts val="0"/>
                        </a:spcAft>
                      </a:pPr>
                      <a:r>
                        <a:rPr lang="es-MX" sz="1200" dirty="0">
                          <a:effectLst/>
                        </a:rPr>
                        <a:t>F</a:t>
                      </a:r>
                      <a:r>
                        <a:rPr lang="es-ES" sz="1200" dirty="0">
                          <a:effectLst/>
                        </a:rPr>
                        <a:t>alta leve frente a las leyes aplicables, es un evento de magnitud pequeña, poco riesgo, e impactos menores, es de fácil y rápida corrección, además que implica un bajo costo de remediación.</a:t>
                      </a:r>
                      <a:endParaRPr lang="es-EC" sz="1600" dirty="0">
                        <a:effectLst/>
                        <a:latin typeface="Calibri"/>
                        <a:ea typeface="Times New Roman"/>
                        <a:cs typeface="Times New Roman"/>
                      </a:endParaRPr>
                    </a:p>
                  </a:txBody>
                  <a:tcPr marL="68580" marR="68580" marT="0" marB="0"/>
                </a:tc>
              </a:tr>
            </a:tbl>
          </a:graphicData>
        </a:graphic>
      </p:graphicFrame>
      <p:sp>
        <p:nvSpPr>
          <p:cNvPr id="5" name="4 Rectángulo"/>
          <p:cNvSpPr/>
          <p:nvPr/>
        </p:nvSpPr>
        <p:spPr>
          <a:xfrm>
            <a:off x="1187624" y="3284984"/>
            <a:ext cx="1443024" cy="253916"/>
          </a:xfrm>
          <a:prstGeom prst="rect">
            <a:avLst/>
          </a:prstGeom>
        </p:spPr>
        <p:txBody>
          <a:bodyPr wrap="none">
            <a:spAutoFit/>
          </a:bodyPr>
          <a:lstStyle/>
          <a:p>
            <a:r>
              <a:rPr lang="es-MX" sz="1050" dirty="0"/>
              <a:t>Fuente: TULAS, 2003</a:t>
            </a:r>
            <a:endParaRPr lang="es-EC" sz="1050" dirty="0"/>
          </a:p>
        </p:txBody>
      </p:sp>
      <p:sp>
        <p:nvSpPr>
          <p:cNvPr id="6" name="1 Título"/>
          <p:cNvSpPr txBox="1">
            <a:spLocks/>
          </p:cNvSpPr>
          <p:nvPr/>
        </p:nvSpPr>
        <p:spPr>
          <a:xfrm>
            <a:off x="418630" y="3846077"/>
            <a:ext cx="6347713" cy="66304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solidFill>
                  <a:srgbClr val="FFC000"/>
                </a:solidFill>
              </a:rPr>
              <a:t>Análisis del cumplimiento Ambiental</a:t>
            </a:r>
            <a:endParaRPr lang="es-EC" sz="2800" dirty="0">
              <a:solidFill>
                <a:srgbClr val="FFC000"/>
              </a:solidFill>
            </a:endParaRPr>
          </a:p>
        </p:txBody>
      </p:sp>
      <p:sp>
        <p:nvSpPr>
          <p:cNvPr id="7" name="2 Marcador de contenido"/>
          <p:cNvSpPr txBox="1">
            <a:spLocks/>
          </p:cNvSpPr>
          <p:nvPr/>
        </p:nvSpPr>
        <p:spPr>
          <a:xfrm>
            <a:off x="755526" y="4596099"/>
            <a:ext cx="6840810" cy="18572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3"/>
              </a:buClr>
            </a:pPr>
            <a:r>
              <a:rPr lang="es-MX" sz="2000" dirty="0" smtClean="0"/>
              <a:t>Se evaluaron 95 artículos de la Normativa Ambiental Vigente. </a:t>
            </a:r>
          </a:p>
          <a:p>
            <a:pPr>
              <a:buClr>
                <a:schemeClr val="accent3"/>
              </a:buClr>
            </a:pPr>
            <a:r>
              <a:rPr lang="es-MX" sz="2000" dirty="0" smtClean="0"/>
              <a:t>Se encontraron cuarenta y ocho (48) Cumplimientos, veinte </a:t>
            </a:r>
            <a:r>
              <a:rPr lang="es-MX" sz="2000" dirty="0" smtClean="0">
                <a:solidFill>
                  <a:schemeClr val="accent4"/>
                </a:solidFill>
              </a:rPr>
              <a:t>(20) No Conformidades Menores</a:t>
            </a:r>
            <a:r>
              <a:rPr lang="es-MX" sz="2000" dirty="0" smtClean="0"/>
              <a:t>, doce </a:t>
            </a:r>
            <a:r>
              <a:rPr lang="es-MX" sz="2000" dirty="0" smtClean="0">
                <a:solidFill>
                  <a:schemeClr val="accent5"/>
                </a:solidFill>
              </a:rPr>
              <a:t>(12) No Conformidades Mayores</a:t>
            </a:r>
            <a:r>
              <a:rPr lang="es-MX" sz="2000" dirty="0" smtClean="0"/>
              <a:t>.</a:t>
            </a:r>
            <a:endParaRPr lang="es-EC" sz="2000" dirty="0" smtClean="0"/>
          </a:p>
        </p:txBody>
      </p:sp>
    </p:spTree>
    <p:extLst>
      <p:ext uri="{BB962C8B-B14F-4D97-AF65-F5344CB8AC3E}">
        <p14:creationId xmlns:p14="http://schemas.microsoft.com/office/powerpoint/2010/main" val="17711036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7268" y="332656"/>
            <a:ext cx="7488832" cy="792088"/>
          </a:xfrm>
        </p:spPr>
        <p:txBody>
          <a:bodyPr>
            <a:normAutofit/>
          </a:bodyPr>
          <a:lstStyle/>
          <a:p>
            <a:r>
              <a:rPr lang="es-EC" sz="3000" b="1" dirty="0" smtClean="0">
                <a:solidFill>
                  <a:srgbClr val="FFC000"/>
                </a:solidFill>
              </a:rPr>
              <a:t>Análisis del Cumplimiento Ambiental</a:t>
            </a:r>
            <a:endParaRPr lang="es-EC" sz="3000" b="1" dirty="0">
              <a:solidFill>
                <a:srgbClr val="FFC000"/>
              </a:solidFill>
            </a:endParaRPr>
          </a:p>
        </p:txBody>
      </p:sp>
      <p:sp>
        <p:nvSpPr>
          <p:cNvPr id="3" name="2 Marcador de contenido"/>
          <p:cNvSpPr>
            <a:spLocks noGrp="1"/>
          </p:cNvSpPr>
          <p:nvPr>
            <p:ph idx="1"/>
          </p:nvPr>
        </p:nvSpPr>
        <p:spPr>
          <a:xfrm>
            <a:off x="179512" y="1124744"/>
            <a:ext cx="7488832" cy="5328592"/>
          </a:xfrm>
        </p:spPr>
        <p:txBody>
          <a:bodyPr>
            <a:normAutofit/>
          </a:bodyPr>
          <a:lstStyle/>
          <a:p>
            <a:r>
              <a:rPr lang="es-MX" sz="2200" dirty="0" smtClean="0">
                <a:solidFill>
                  <a:schemeClr val="accent5">
                    <a:lumMod val="60000"/>
                    <a:lumOff val="40000"/>
                  </a:schemeClr>
                </a:solidFill>
              </a:rPr>
              <a:t>No </a:t>
            </a:r>
            <a:r>
              <a:rPr lang="es-MX" sz="2200" dirty="0">
                <a:solidFill>
                  <a:schemeClr val="accent5">
                    <a:lumMod val="60000"/>
                    <a:lumOff val="40000"/>
                  </a:schemeClr>
                </a:solidFill>
              </a:rPr>
              <a:t>Conformidades </a:t>
            </a:r>
            <a:r>
              <a:rPr lang="es-MX" sz="2200" dirty="0" smtClean="0">
                <a:solidFill>
                  <a:schemeClr val="accent5">
                    <a:lumMod val="60000"/>
                    <a:lumOff val="40000"/>
                  </a:schemeClr>
                </a:solidFill>
              </a:rPr>
              <a:t>Mayores</a:t>
            </a:r>
            <a:r>
              <a:rPr lang="es-MX" sz="2200" dirty="0">
                <a:solidFill>
                  <a:schemeClr val="accent5">
                    <a:lumMod val="60000"/>
                    <a:lumOff val="40000"/>
                  </a:schemeClr>
                </a:solidFill>
              </a:rPr>
              <a:t>:</a:t>
            </a:r>
            <a:endParaRPr lang="es-MX" sz="2200" dirty="0" smtClean="0">
              <a:solidFill>
                <a:schemeClr val="accent5">
                  <a:lumMod val="60000"/>
                  <a:lumOff val="40000"/>
                </a:schemeClr>
              </a:solidFill>
            </a:endParaRPr>
          </a:p>
          <a:p>
            <a:pPr lvl="1">
              <a:buClr>
                <a:schemeClr val="accent3">
                  <a:lumMod val="75000"/>
                </a:schemeClr>
              </a:buClr>
              <a:buSzPct val="95000"/>
              <a:buFont typeface="Wingdings" panose="05000000000000000000" pitchFamily="2" charset="2"/>
              <a:buChar char="§"/>
            </a:pPr>
            <a:r>
              <a:rPr lang="es-MX" sz="2000" dirty="0" smtClean="0"/>
              <a:t>Siete (7) </a:t>
            </a:r>
            <a:r>
              <a:rPr lang="es-MX" sz="2000" dirty="0"/>
              <a:t>tienen relación con los efluentes líquidos que genera el Hospital, </a:t>
            </a:r>
            <a:r>
              <a:rPr lang="es-MX" sz="2000" dirty="0" smtClean="0"/>
              <a:t>éstos son </a:t>
            </a:r>
            <a:r>
              <a:rPr lang="es-MX" sz="2000" dirty="0"/>
              <a:t>descargados directamente al sistema de alcantarillado sin tratamiento ni caracterización </a:t>
            </a:r>
            <a:r>
              <a:rPr lang="es-MX" sz="2000" dirty="0" smtClean="0"/>
              <a:t>previa; algunos parámetros no </a:t>
            </a:r>
            <a:r>
              <a:rPr lang="es-MX" sz="2000" dirty="0"/>
              <a:t>cumplieron </a:t>
            </a:r>
            <a:r>
              <a:rPr lang="es-MX" sz="2000" dirty="0" smtClean="0"/>
              <a:t>con </a:t>
            </a:r>
            <a:r>
              <a:rPr lang="es-MX" sz="2000" dirty="0"/>
              <a:t>los límites máximos permitidos establecidos en la Legislación </a:t>
            </a:r>
            <a:r>
              <a:rPr lang="es-MX" sz="2000" dirty="0" smtClean="0"/>
              <a:t>Ambiental.</a:t>
            </a:r>
          </a:p>
          <a:p>
            <a:pPr lvl="1">
              <a:buClr>
                <a:schemeClr val="accent3">
                  <a:lumMod val="75000"/>
                </a:schemeClr>
              </a:buClr>
              <a:buSzPct val="95000"/>
              <a:buFont typeface="Wingdings" panose="05000000000000000000" pitchFamily="2" charset="2"/>
              <a:buChar char="§"/>
            </a:pPr>
            <a:r>
              <a:rPr lang="es-MX" sz="2000" dirty="0" smtClean="0"/>
              <a:t>Tres (3) tienen relación </a:t>
            </a:r>
            <a:r>
              <a:rPr lang="es-MX" sz="2000" dirty="0"/>
              <a:t>con la inexistencia de un Plan de Gestión de Desechos del </a:t>
            </a:r>
            <a:r>
              <a:rPr lang="es-MX" sz="2000" dirty="0" smtClean="0"/>
              <a:t>Hospital.</a:t>
            </a:r>
          </a:p>
          <a:p>
            <a:pPr lvl="1">
              <a:buClr>
                <a:schemeClr val="accent3">
                  <a:lumMod val="75000"/>
                </a:schemeClr>
              </a:buClr>
              <a:buSzPct val="95000"/>
              <a:buFont typeface="Wingdings" panose="05000000000000000000" pitchFamily="2" charset="2"/>
              <a:buChar char="§"/>
            </a:pPr>
            <a:r>
              <a:rPr lang="es-MX" sz="2000" dirty="0" smtClean="0"/>
              <a:t>Uno (1) con la inexistencia </a:t>
            </a:r>
            <a:r>
              <a:rPr lang="es-MX" sz="2000" dirty="0"/>
              <a:t>de Plan de Contingencias relacionado con el </a:t>
            </a:r>
            <a:r>
              <a:rPr lang="es-MX" sz="2000" dirty="0" smtClean="0"/>
              <a:t>Manejo de </a:t>
            </a:r>
            <a:r>
              <a:rPr lang="es-MX" sz="2000" dirty="0"/>
              <a:t>Desechos </a:t>
            </a:r>
            <a:r>
              <a:rPr lang="es-MX" sz="2000" dirty="0" smtClean="0"/>
              <a:t>            Peligrosos.</a:t>
            </a:r>
          </a:p>
          <a:p>
            <a:pPr lvl="1">
              <a:buClr>
                <a:schemeClr val="accent3">
                  <a:lumMod val="75000"/>
                </a:schemeClr>
              </a:buClr>
              <a:buSzPct val="95000"/>
              <a:buFont typeface="Wingdings" panose="05000000000000000000" pitchFamily="2" charset="2"/>
              <a:buChar char="§"/>
            </a:pPr>
            <a:r>
              <a:rPr lang="es-MX" sz="2000" dirty="0" smtClean="0"/>
              <a:t>Uno (1) con </a:t>
            </a:r>
            <a:r>
              <a:rPr lang="es-MX" sz="2000" dirty="0"/>
              <a:t>la ausencia de un sistema de </a:t>
            </a:r>
            <a:r>
              <a:rPr lang="es-MX" sz="2000" dirty="0" smtClean="0"/>
              <a:t>           detección </a:t>
            </a:r>
            <a:r>
              <a:rPr lang="es-MX" sz="2000" dirty="0"/>
              <a:t>de humo y alarma de </a:t>
            </a:r>
            <a:r>
              <a:rPr lang="es-MX" sz="2000" dirty="0" smtClean="0"/>
              <a:t>incendios                     en </a:t>
            </a:r>
            <a:r>
              <a:rPr lang="es-MX" sz="2000" dirty="0"/>
              <a:t>las instalaciones del </a:t>
            </a:r>
            <a:r>
              <a:rPr lang="es-MX" sz="2000" dirty="0" smtClean="0"/>
              <a:t>Hospital.</a:t>
            </a:r>
            <a:endParaRPr lang="es-EC" sz="2000" dirty="0"/>
          </a:p>
        </p:txBody>
      </p:sp>
      <p:pic>
        <p:nvPicPr>
          <p:cNvPr id="4" name="Imagen 3"/>
          <p:cNvPicPr>
            <a:picLocks noChangeAspect="1"/>
          </p:cNvPicPr>
          <p:nvPr/>
        </p:nvPicPr>
        <p:blipFill rotWithShape="1">
          <a:blip r:embed="rId2"/>
          <a:srcRect l="6300" t="11760" r="53800" b="48760"/>
          <a:stretch/>
        </p:blipFill>
        <p:spPr>
          <a:xfrm>
            <a:off x="5940152" y="4881477"/>
            <a:ext cx="3240360" cy="2003907"/>
          </a:xfrm>
          <a:prstGeom prst="rect">
            <a:avLst/>
          </a:prstGeom>
        </p:spPr>
      </p:pic>
    </p:spTree>
    <p:extLst>
      <p:ext uri="{BB962C8B-B14F-4D97-AF65-F5344CB8AC3E}">
        <p14:creationId xmlns:p14="http://schemas.microsoft.com/office/powerpoint/2010/main" val="1009578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71128"/>
            <a:ext cx="6347713" cy="803176"/>
          </a:xfrm>
        </p:spPr>
        <p:txBody>
          <a:bodyPr/>
          <a:lstStyle/>
          <a:p>
            <a:r>
              <a:rPr lang="es-EC" b="1" dirty="0" smtClean="0">
                <a:solidFill>
                  <a:srgbClr val="FFC000"/>
                </a:solidFill>
              </a:rPr>
              <a:t>Matriz de </a:t>
            </a:r>
            <a:r>
              <a:rPr lang="es-EC" b="1" dirty="0" err="1" smtClean="0">
                <a:solidFill>
                  <a:srgbClr val="FFC000"/>
                </a:solidFill>
              </a:rPr>
              <a:t>Leopold</a:t>
            </a:r>
            <a:endParaRPr lang="es-EC" b="1" dirty="0">
              <a:solidFill>
                <a:srgbClr val="FFC000"/>
              </a:solidFill>
            </a:endParaRPr>
          </a:p>
        </p:txBody>
      </p:sp>
      <p:sp>
        <p:nvSpPr>
          <p:cNvPr id="3" name="2 Marcador de contenido"/>
          <p:cNvSpPr>
            <a:spLocks noGrp="1"/>
          </p:cNvSpPr>
          <p:nvPr>
            <p:ph idx="1"/>
          </p:nvPr>
        </p:nvSpPr>
        <p:spPr>
          <a:xfrm>
            <a:off x="490558" y="1852483"/>
            <a:ext cx="7920880" cy="3880773"/>
          </a:xfrm>
        </p:spPr>
        <p:txBody>
          <a:bodyPr>
            <a:normAutofit/>
          </a:bodyPr>
          <a:lstStyle/>
          <a:p>
            <a:r>
              <a:rPr lang="es-MX" sz="2000" dirty="0" smtClean="0"/>
              <a:t>Lista </a:t>
            </a:r>
            <a:r>
              <a:rPr lang="es-MX" sz="2000" dirty="0"/>
              <a:t>de control bidimensional. En una dimensión se muestran las características individuales de un proyecto (actividades, propuestas, elementos de impacto, etc.), </a:t>
            </a:r>
            <a:r>
              <a:rPr lang="es-MX" sz="2000" dirty="0" smtClean="0"/>
              <a:t>y en </a:t>
            </a:r>
            <a:r>
              <a:rPr lang="es-MX" sz="2000" dirty="0"/>
              <a:t>otra dimensión se identifican las categorías ambientales que pueden ser afectadas por el proyecto.</a:t>
            </a:r>
            <a:endParaRPr lang="es-EC" sz="2000" dirty="0"/>
          </a:p>
        </p:txBody>
      </p:sp>
      <p:sp>
        <p:nvSpPr>
          <p:cNvPr id="4" name="2 Marcador de contenido"/>
          <p:cNvSpPr txBox="1">
            <a:spLocks/>
          </p:cNvSpPr>
          <p:nvPr/>
        </p:nvSpPr>
        <p:spPr>
          <a:xfrm>
            <a:off x="467544" y="3645024"/>
            <a:ext cx="7776864" cy="342949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dirty="0" smtClean="0"/>
              <a:t>En cada casillero de evaluación (cruce de ambas dimensiones), se distingue entre magnitud e importancia del impacto, en una escala que va de uno a diez.</a:t>
            </a:r>
          </a:p>
          <a:p>
            <a:pPr lvl="1">
              <a:buClr>
                <a:schemeClr val="accent3"/>
              </a:buClr>
              <a:buSzPct val="93000"/>
              <a:buFont typeface="Wingdings" panose="05000000000000000000" pitchFamily="2" charset="2"/>
              <a:buChar char="§"/>
            </a:pPr>
            <a:r>
              <a:rPr lang="es-MX" sz="1800" dirty="0" smtClean="0"/>
              <a:t>La </a:t>
            </a:r>
            <a:r>
              <a:rPr lang="es-MX" sz="1800" b="1" dirty="0" smtClean="0">
                <a:solidFill>
                  <a:srgbClr val="0070C0"/>
                </a:solidFill>
              </a:rPr>
              <a:t>magnitud</a:t>
            </a:r>
            <a:r>
              <a:rPr lang="es-MX" sz="1800" dirty="0" smtClean="0"/>
              <a:t> del impacto hace referencia a su cantidad física; si es grande o pequeño dependerá del patrón de comparación y puede tener el carácter de positivo o negativo. </a:t>
            </a:r>
          </a:p>
          <a:p>
            <a:pPr lvl="1">
              <a:buClr>
                <a:schemeClr val="accent3"/>
              </a:buClr>
              <a:buSzPct val="93000"/>
              <a:buFont typeface="Wingdings" panose="05000000000000000000" pitchFamily="2" charset="2"/>
              <a:buChar char="§"/>
            </a:pPr>
            <a:r>
              <a:rPr lang="es-MX" sz="1800" dirty="0" smtClean="0"/>
              <a:t>La </a:t>
            </a:r>
            <a:r>
              <a:rPr lang="es-MX" sz="1800" b="1" dirty="0" smtClean="0">
                <a:solidFill>
                  <a:srgbClr val="9966FF"/>
                </a:solidFill>
              </a:rPr>
              <a:t>importancia</a:t>
            </a:r>
            <a:r>
              <a:rPr lang="es-MX" sz="1800" dirty="0" smtClean="0"/>
              <a:t>, que sólo puede recibir valores positivos, queda dada por la ponderación que se le asigne y puede ser muy diferente de la magnitud (Espinoza, 2007)</a:t>
            </a:r>
            <a:endParaRPr lang="es-EC" sz="1800" dirty="0"/>
          </a:p>
        </p:txBody>
      </p:sp>
      <p:pic>
        <p:nvPicPr>
          <p:cNvPr id="5" name="Imagen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8993" y="188640"/>
            <a:ext cx="4608512" cy="1368152"/>
          </a:xfrm>
          <a:prstGeom prst="rect">
            <a:avLst/>
          </a:prstGeom>
          <a:noFill/>
          <a:ln w="9525">
            <a:noFill/>
            <a:miter lim="800000"/>
            <a:headEnd/>
            <a:tailEnd/>
          </a:ln>
        </p:spPr>
      </p:pic>
    </p:spTree>
    <p:extLst>
      <p:ext uri="{BB962C8B-B14F-4D97-AF65-F5344CB8AC3E}">
        <p14:creationId xmlns:p14="http://schemas.microsoft.com/office/powerpoint/2010/main" val="4067610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664278187"/>
              </p:ext>
            </p:extLst>
          </p:nvPr>
        </p:nvGraphicFramePr>
        <p:xfrm>
          <a:off x="827584" y="1340768"/>
          <a:ext cx="6840760" cy="4276131"/>
        </p:xfrm>
        <a:graphic>
          <a:graphicData uri="http://schemas.openxmlformats.org/drawingml/2006/table">
            <a:tbl>
              <a:tblPr firstRow="1" firstCol="1" bandRow="1">
                <a:tableStyleId>{5C22544A-7EE6-4342-B048-85BDC9FD1C3A}</a:tableStyleId>
              </a:tblPr>
              <a:tblGrid>
                <a:gridCol w="2250387"/>
                <a:gridCol w="2291740"/>
                <a:gridCol w="2298633"/>
              </a:tblGrid>
              <a:tr h="618531">
                <a:tc>
                  <a:txBody>
                    <a:bodyPr/>
                    <a:lstStyle/>
                    <a:p>
                      <a:pPr algn="ctr">
                        <a:lnSpc>
                          <a:spcPct val="115000"/>
                        </a:lnSpc>
                        <a:spcAft>
                          <a:spcPts val="0"/>
                        </a:spcAft>
                      </a:pPr>
                      <a:r>
                        <a:rPr lang="es-MX" sz="1800" dirty="0">
                          <a:effectLst/>
                        </a:rPr>
                        <a:t>Intensidad</a:t>
                      </a:r>
                      <a:endParaRPr lang="es-EC" sz="18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800" dirty="0">
                          <a:effectLst/>
                        </a:rPr>
                        <a:t>Afectación</a:t>
                      </a:r>
                      <a:endParaRPr lang="es-EC" sz="18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800" dirty="0">
                          <a:solidFill>
                            <a:schemeClr val="bg1"/>
                          </a:solidFill>
                          <a:effectLst/>
                        </a:rPr>
                        <a:t>MAGNITUD</a:t>
                      </a:r>
                      <a:endParaRPr lang="es-EC" sz="1800" dirty="0">
                        <a:solidFill>
                          <a:schemeClr val="bg1"/>
                        </a:solidFill>
                        <a:effectLst/>
                        <a:latin typeface="Calibri"/>
                        <a:ea typeface="Times New Roman"/>
                        <a:cs typeface="Times New Roman"/>
                      </a:endParaRPr>
                    </a:p>
                  </a:txBody>
                  <a:tcPr marL="17601" marR="17601" marT="0" marB="0"/>
                </a:tc>
              </a:tr>
              <a:tr h="322409">
                <a:tc>
                  <a:txBody>
                    <a:bodyPr/>
                    <a:lstStyle/>
                    <a:p>
                      <a:pPr algn="ctr">
                        <a:lnSpc>
                          <a:spcPct val="150000"/>
                        </a:lnSpc>
                        <a:spcAft>
                          <a:spcPts val="0"/>
                        </a:spcAft>
                      </a:pPr>
                      <a:r>
                        <a:rPr lang="es-MX" sz="1600" dirty="0">
                          <a:effectLst/>
                        </a:rPr>
                        <a:t>Baja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a:effectLst/>
                        </a:rPr>
                        <a:t>Baja</a:t>
                      </a:r>
                      <a:endParaRPr lang="es-EC" sz="160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a:effectLst/>
                        </a:rPr>
                        <a:t>+/-1    </a:t>
                      </a:r>
                      <a:endParaRPr lang="es-EC" sz="1600">
                        <a:effectLst/>
                        <a:latin typeface="Calibri"/>
                        <a:ea typeface="Times New Roman"/>
                        <a:cs typeface="Times New Roman"/>
                      </a:endParaRPr>
                    </a:p>
                  </a:txBody>
                  <a:tcPr marL="17601" marR="17601" marT="0" marB="0"/>
                </a:tc>
              </a:tr>
              <a:tr h="321486">
                <a:tc>
                  <a:txBody>
                    <a:bodyPr/>
                    <a:lstStyle/>
                    <a:p>
                      <a:pPr algn="ctr">
                        <a:lnSpc>
                          <a:spcPct val="150000"/>
                        </a:lnSpc>
                        <a:spcAft>
                          <a:spcPts val="0"/>
                        </a:spcAft>
                      </a:pPr>
                      <a:r>
                        <a:rPr lang="es-MX" sz="1600" dirty="0">
                          <a:effectLst/>
                        </a:rPr>
                        <a:t>Baja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Media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a:effectLst/>
                        </a:rPr>
                        <a:t>+/-2</a:t>
                      </a:r>
                      <a:endParaRPr lang="es-EC" sz="1600">
                        <a:effectLst/>
                        <a:latin typeface="Calibri"/>
                        <a:ea typeface="Times New Roman"/>
                        <a:cs typeface="Times New Roman"/>
                      </a:endParaRPr>
                    </a:p>
                  </a:txBody>
                  <a:tcPr marL="17601" marR="17601" marT="0" marB="0"/>
                </a:tc>
              </a:tr>
              <a:tr h="320563">
                <a:tc>
                  <a:txBody>
                    <a:bodyPr/>
                    <a:lstStyle/>
                    <a:p>
                      <a:pPr algn="ctr">
                        <a:lnSpc>
                          <a:spcPct val="150000"/>
                        </a:lnSpc>
                        <a:spcAft>
                          <a:spcPts val="0"/>
                        </a:spcAft>
                      </a:pPr>
                      <a:r>
                        <a:rPr lang="es-MX" sz="1600" dirty="0">
                          <a:effectLst/>
                        </a:rPr>
                        <a:t>Baja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+/-3</a:t>
                      </a:r>
                      <a:endParaRPr lang="es-EC" sz="1600" dirty="0">
                        <a:effectLst/>
                        <a:latin typeface="Calibri"/>
                        <a:ea typeface="Times New Roman"/>
                        <a:cs typeface="Times New Roman"/>
                      </a:endParaRPr>
                    </a:p>
                  </a:txBody>
                  <a:tcPr marL="17601" marR="17601" marT="0" marB="0"/>
                </a:tc>
              </a:tr>
              <a:tr h="309265">
                <a:tc>
                  <a:txBody>
                    <a:bodyPr/>
                    <a:lstStyle/>
                    <a:p>
                      <a:pPr algn="ctr">
                        <a:lnSpc>
                          <a:spcPct val="150000"/>
                        </a:lnSpc>
                        <a:spcAft>
                          <a:spcPts val="0"/>
                        </a:spcAft>
                      </a:pPr>
                      <a:r>
                        <a:rPr lang="es-MX" sz="1600">
                          <a:effectLst/>
                        </a:rPr>
                        <a:t>Media</a:t>
                      </a:r>
                      <a:endParaRPr lang="es-EC" sz="160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Baja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a:effectLst/>
                        </a:rPr>
                        <a:t>+/-4</a:t>
                      </a:r>
                      <a:endParaRPr lang="es-EC" sz="1600">
                        <a:effectLst/>
                        <a:latin typeface="Calibri"/>
                        <a:ea typeface="Times New Roman"/>
                        <a:cs typeface="Times New Roman"/>
                      </a:endParaRPr>
                    </a:p>
                  </a:txBody>
                  <a:tcPr marL="17601" marR="17601" marT="0" marB="0"/>
                </a:tc>
              </a:tr>
              <a:tr h="309265">
                <a:tc>
                  <a:txBody>
                    <a:bodyPr/>
                    <a:lstStyle/>
                    <a:p>
                      <a:pPr algn="ctr">
                        <a:lnSpc>
                          <a:spcPct val="150000"/>
                        </a:lnSpc>
                        <a:spcAft>
                          <a:spcPts val="0"/>
                        </a:spcAft>
                      </a:pPr>
                      <a:r>
                        <a:rPr lang="es-MX" sz="1600">
                          <a:effectLst/>
                        </a:rPr>
                        <a:t>Media</a:t>
                      </a:r>
                      <a:endParaRPr lang="es-EC" sz="160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Media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+/-5</a:t>
                      </a:r>
                      <a:endParaRPr lang="es-EC" sz="1600" dirty="0">
                        <a:effectLst/>
                        <a:latin typeface="Calibri"/>
                        <a:ea typeface="Times New Roman"/>
                        <a:cs typeface="Times New Roman"/>
                      </a:endParaRPr>
                    </a:p>
                  </a:txBody>
                  <a:tcPr marL="17601" marR="17601" marT="0" marB="0"/>
                </a:tc>
              </a:tr>
              <a:tr h="309265">
                <a:tc>
                  <a:txBody>
                    <a:bodyPr/>
                    <a:lstStyle/>
                    <a:p>
                      <a:pPr algn="ctr">
                        <a:lnSpc>
                          <a:spcPct val="150000"/>
                        </a:lnSpc>
                        <a:spcAft>
                          <a:spcPts val="0"/>
                        </a:spcAft>
                      </a:pPr>
                      <a:r>
                        <a:rPr lang="es-MX" sz="1600">
                          <a:effectLst/>
                        </a:rPr>
                        <a:t>Media</a:t>
                      </a:r>
                      <a:endParaRPr lang="es-EC" sz="160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+/-6</a:t>
                      </a:r>
                      <a:endParaRPr lang="es-EC" sz="1600" dirty="0">
                        <a:effectLst/>
                        <a:latin typeface="Calibri"/>
                        <a:ea typeface="Times New Roman"/>
                        <a:cs typeface="Times New Roman"/>
                      </a:endParaRPr>
                    </a:p>
                  </a:txBody>
                  <a:tcPr marL="17601" marR="17601" marT="0" marB="0"/>
                </a:tc>
              </a:tr>
              <a:tr h="343554">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Baja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+/-7</a:t>
                      </a:r>
                      <a:endParaRPr lang="es-EC" sz="1600" dirty="0">
                        <a:effectLst/>
                        <a:latin typeface="Calibri"/>
                        <a:ea typeface="Times New Roman"/>
                        <a:cs typeface="Times New Roman"/>
                      </a:endParaRPr>
                    </a:p>
                  </a:txBody>
                  <a:tcPr marL="17601" marR="17601" marT="0" marB="0"/>
                </a:tc>
              </a:tr>
              <a:tr h="360040">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Media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a:effectLst/>
                        </a:rPr>
                        <a:t>+/-8</a:t>
                      </a:r>
                      <a:endParaRPr lang="es-EC" sz="1600">
                        <a:effectLst/>
                        <a:latin typeface="Calibri"/>
                        <a:ea typeface="Times New Roman"/>
                        <a:cs typeface="Times New Roman"/>
                      </a:endParaRPr>
                    </a:p>
                  </a:txBody>
                  <a:tcPr marL="17601" marR="17601" marT="0" marB="0"/>
                </a:tc>
              </a:tr>
              <a:tr h="288032">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+/-9</a:t>
                      </a:r>
                      <a:endParaRPr lang="es-EC" sz="1600" dirty="0">
                        <a:effectLst/>
                        <a:latin typeface="Calibri"/>
                        <a:ea typeface="Times New Roman"/>
                        <a:cs typeface="Times New Roman"/>
                      </a:endParaRPr>
                    </a:p>
                  </a:txBody>
                  <a:tcPr marL="17601" marR="17601" marT="0" marB="0"/>
                </a:tc>
              </a:tr>
              <a:tr h="321618">
                <a:tc>
                  <a:txBody>
                    <a:bodyPr/>
                    <a:lstStyle/>
                    <a:p>
                      <a:pPr algn="ctr">
                        <a:lnSpc>
                          <a:spcPct val="150000"/>
                        </a:lnSpc>
                        <a:spcAft>
                          <a:spcPts val="0"/>
                        </a:spcAft>
                      </a:pPr>
                      <a:r>
                        <a:rPr lang="es-MX" sz="1600" dirty="0">
                          <a:effectLst/>
                        </a:rPr>
                        <a:t>Muy 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Alta</a:t>
                      </a:r>
                      <a:endParaRPr lang="es-EC" sz="1600" dirty="0">
                        <a:effectLst/>
                        <a:latin typeface="Calibri"/>
                        <a:ea typeface="Times New Roman"/>
                        <a:cs typeface="Times New Roman"/>
                      </a:endParaRPr>
                    </a:p>
                  </a:txBody>
                  <a:tcPr marL="17601" marR="17601" marT="0" marB="0"/>
                </a:tc>
                <a:tc>
                  <a:txBody>
                    <a:bodyPr/>
                    <a:lstStyle/>
                    <a:p>
                      <a:pPr algn="ctr">
                        <a:lnSpc>
                          <a:spcPct val="150000"/>
                        </a:lnSpc>
                        <a:spcAft>
                          <a:spcPts val="0"/>
                        </a:spcAft>
                      </a:pPr>
                      <a:r>
                        <a:rPr lang="es-MX" sz="1600" dirty="0">
                          <a:effectLst/>
                        </a:rPr>
                        <a:t>+/-10</a:t>
                      </a:r>
                      <a:endParaRPr lang="es-EC" sz="1600" dirty="0">
                        <a:effectLst/>
                        <a:latin typeface="Calibri"/>
                        <a:ea typeface="Times New Roman"/>
                        <a:cs typeface="Times New Roman"/>
                      </a:endParaRPr>
                    </a:p>
                  </a:txBody>
                  <a:tcPr marL="17601" marR="17601" marT="0" marB="0"/>
                </a:tc>
              </a:tr>
            </a:tbl>
          </a:graphicData>
        </a:graphic>
      </p:graphicFrame>
      <p:sp>
        <p:nvSpPr>
          <p:cNvPr id="5" name="4 Rectángulo"/>
          <p:cNvSpPr/>
          <p:nvPr/>
        </p:nvSpPr>
        <p:spPr>
          <a:xfrm>
            <a:off x="755576" y="5601924"/>
            <a:ext cx="2405595" cy="276999"/>
          </a:xfrm>
          <a:prstGeom prst="rect">
            <a:avLst/>
          </a:prstGeom>
        </p:spPr>
        <p:txBody>
          <a:bodyPr wrap="none">
            <a:spAutoFit/>
          </a:bodyPr>
          <a:lstStyle/>
          <a:p>
            <a:r>
              <a:rPr lang="es-MX" sz="1200" dirty="0"/>
              <a:t>Fuente: Peralta &amp; Barrios, 2012.</a:t>
            </a:r>
            <a:endParaRPr lang="es-EC" sz="1200" dirty="0"/>
          </a:p>
        </p:txBody>
      </p:sp>
    </p:spTree>
    <p:extLst>
      <p:ext uri="{BB962C8B-B14F-4D97-AF65-F5344CB8AC3E}">
        <p14:creationId xmlns:p14="http://schemas.microsoft.com/office/powerpoint/2010/main" val="278355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39873885"/>
              </p:ext>
            </p:extLst>
          </p:nvPr>
        </p:nvGraphicFramePr>
        <p:xfrm>
          <a:off x="971600" y="980728"/>
          <a:ext cx="6264697" cy="4124586"/>
        </p:xfrm>
        <a:graphic>
          <a:graphicData uri="http://schemas.openxmlformats.org/drawingml/2006/table">
            <a:tbl>
              <a:tblPr firstRow="1" firstCol="1" bandRow="1">
                <a:tableStyleId>{5C22544A-7EE6-4342-B048-85BDC9FD1C3A}</a:tableStyleId>
              </a:tblPr>
              <a:tblGrid>
                <a:gridCol w="2228615"/>
                <a:gridCol w="1847211"/>
                <a:gridCol w="2188871"/>
              </a:tblGrid>
              <a:tr h="665881">
                <a:tc>
                  <a:txBody>
                    <a:bodyPr/>
                    <a:lstStyle/>
                    <a:p>
                      <a:pPr indent="146685" algn="ctr">
                        <a:lnSpc>
                          <a:spcPct val="115000"/>
                        </a:lnSpc>
                        <a:spcAft>
                          <a:spcPts val="0"/>
                        </a:spcAft>
                      </a:pPr>
                      <a:r>
                        <a:rPr lang="es-MX" sz="1600" dirty="0">
                          <a:effectLst/>
                        </a:rPr>
                        <a:t>Duración</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Influencia</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solidFill>
                            <a:schemeClr val="bg1"/>
                          </a:solidFill>
                          <a:effectLst/>
                        </a:rPr>
                        <a:t>IMPORTANCIA</a:t>
                      </a:r>
                      <a:endParaRPr lang="es-EC" sz="1600" dirty="0">
                        <a:solidFill>
                          <a:schemeClr val="bg1"/>
                        </a:solidFill>
                        <a:effectLst/>
                        <a:latin typeface="Calibri"/>
                        <a:ea typeface="Times New Roman"/>
                        <a:cs typeface="Times New Roman"/>
                      </a:endParaRPr>
                    </a:p>
                  </a:txBody>
                  <a:tcPr marL="17601" marR="17601" marT="0" marB="0"/>
                </a:tc>
              </a:tr>
              <a:tr h="342231">
                <a:tc>
                  <a:txBody>
                    <a:bodyPr/>
                    <a:lstStyle/>
                    <a:p>
                      <a:pPr algn="ctr">
                        <a:lnSpc>
                          <a:spcPct val="115000"/>
                        </a:lnSpc>
                        <a:spcAft>
                          <a:spcPts val="0"/>
                        </a:spcAft>
                      </a:pPr>
                      <a:r>
                        <a:rPr lang="es-MX" sz="1600" dirty="0">
                          <a:effectLst/>
                        </a:rPr>
                        <a:t>Temporal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Puntual</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+1</a:t>
                      </a:r>
                      <a:endParaRPr lang="es-EC" sz="1600">
                        <a:effectLst/>
                        <a:latin typeface="Calibri"/>
                        <a:ea typeface="Times New Roman"/>
                        <a:cs typeface="Times New Roman"/>
                      </a:endParaRPr>
                    </a:p>
                  </a:txBody>
                  <a:tcPr marL="17601" marR="17601" marT="0" marB="0"/>
                </a:tc>
              </a:tr>
              <a:tr h="308164">
                <a:tc>
                  <a:txBody>
                    <a:bodyPr/>
                    <a:lstStyle/>
                    <a:p>
                      <a:pPr algn="ctr">
                        <a:lnSpc>
                          <a:spcPct val="115000"/>
                        </a:lnSpc>
                        <a:spcAft>
                          <a:spcPts val="0"/>
                        </a:spcAft>
                      </a:pPr>
                      <a:r>
                        <a:rPr lang="es-MX" sz="1600" dirty="0">
                          <a:effectLst/>
                        </a:rPr>
                        <a:t>Media</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Puntual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+2</a:t>
                      </a:r>
                      <a:endParaRPr lang="es-EC" sz="1600" dirty="0">
                        <a:effectLst/>
                        <a:latin typeface="Calibri"/>
                        <a:ea typeface="Times New Roman"/>
                        <a:cs typeface="Times New Roman"/>
                      </a:endParaRPr>
                    </a:p>
                  </a:txBody>
                  <a:tcPr marL="17601" marR="17601" marT="0" marB="0"/>
                </a:tc>
              </a:tr>
              <a:tr h="346103">
                <a:tc>
                  <a:txBody>
                    <a:bodyPr/>
                    <a:lstStyle/>
                    <a:p>
                      <a:pPr algn="ctr">
                        <a:lnSpc>
                          <a:spcPct val="115000"/>
                        </a:lnSpc>
                        <a:spcAft>
                          <a:spcPts val="0"/>
                        </a:spcAft>
                      </a:pPr>
                      <a:r>
                        <a:rPr lang="es-MX" sz="1600">
                          <a:effectLst/>
                        </a:rPr>
                        <a:t>Permanente</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Puntual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+3</a:t>
                      </a:r>
                      <a:endParaRPr lang="es-EC" sz="1600">
                        <a:effectLst/>
                        <a:latin typeface="Calibri"/>
                        <a:ea typeface="Times New Roman"/>
                        <a:cs typeface="Times New Roman"/>
                      </a:endParaRPr>
                    </a:p>
                  </a:txBody>
                  <a:tcPr marL="17601" marR="17601" marT="0" marB="0"/>
                </a:tc>
              </a:tr>
              <a:tr h="332940">
                <a:tc>
                  <a:txBody>
                    <a:bodyPr/>
                    <a:lstStyle/>
                    <a:p>
                      <a:pPr algn="ctr">
                        <a:lnSpc>
                          <a:spcPct val="115000"/>
                        </a:lnSpc>
                        <a:spcAft>
                          <a:spcPts val="0"/>
                        </a:spcAft>
                      </a:pPr>
                      <a:r>
                        <a:rPr lang="es-MX" sz="1600">
                          <a:effectLst/>
                        </a:rPr>
                        <a:t>Temporal</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Local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+4</a:t>
                      </a:r>
                      <a:endParaRPr lang="es-EC" sz="1600">
                        <a:effectLst/>
                        <a:latin typeface="Calibri"/>
                        <a:ea typeface="Times New Roman"/>
                        <a:cs typeface="Times New Roman"/>
                      </a:endParaRPr>
                    </a:p>
                  </a:txBody>
                  <a:tcPr marL="17601" marR="17601" marT="0" marB="0"/>
                </a:tc>
              </a:tr>
              <a:tr h="332940">
                <a:tc>
                  <a:txBody>
                    <a:bodyPr/>
                    <a:lstStyle/>
                    <a:p>
                      <a:pPr algn="ctr">
                        <a:lnSpc>
                          <a:spcPct val="115000"/>
                        </a:lnSpc>
                        <a:spcAft>
                          <a:spcPts val="0"/>
                        </a:spcAft>
                      </a:pPr>
                      <a:r>
                        <a:rPr lang="es-MX" sz="1600">
                          <a:effectLst/>
                        </a:rPr>
                        <a:t>Media</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Local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+5</a:t>
                      </a:r>
                      <a:endParaRPr lang="es-EC" sz="1600">
                        <a:effectLst/>
                        <a:latin typeface="Calibri"/>
                        <a:ea typeface="Times New Roman"/>
                        <a:cs typeface="Times New Roman"/>
                      </a:endParaRPr>
                    </a:p>
                  </a:txBody>
                  <a:tcPr marL="17601" marR="17601" marT="0" marB="0"/>
                </a:tc>
              </a:tr>
              <a:tr h="356169">
                <a:tc>
                  <a:txBody>
                    <a:bodyPr/>
                    <a:lstStyle/>
                    <a:p>
                      <a:pPr algn="ctr">
                        <a:lnSpc>
                          <a:spcPct val="115000"/>
                        </a:lnSpc>
                        <a:spcAft>
                          <a:spcPts val="0"/>
                        </a:spcAft>
                      </a:pPr>
                      <a:r>
                        <a:rPr lang="es-MX" sz="1600">
                          <a:effectLst/>
                        </a:rPr>
                        <a:t>Permanente</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Local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+6</a:t>
                      </a:r>
                      <a:endParaRPr lang="es-EC" sz="1600">
                        <a:effectLst/>
                        <a:latin typeface="Calibri"/>
                        <a:ea typeface="Times New Roman"/>
                        <a:cs typeface="Times New Roman"/>
                      </a:endParaRPr>
                    </a:p>
                  </a:txBody>
                  <a:tcPr marL="17601" marR="17601" marT="0" marB="0"/>
                </a:tc>
              </a:tr>
              <a:tr h="360040">
                <a:tc>
                  <a:txBody>
                    <a:bodyPr/>
                    <a:lstStyle/>
                    <a:p>
                      <a:pPr algn="ctr">
                        <a:lnSpc>
                          <a:spcPct val="115000"/>
                        </a:lnSpc>
                        <a:spcAft>
                          <a:spcPts val="0"/>
                        </a:spcAft>
                      </a:pPr>
                      <a:r>
                        <a:rPr lang="es-MX" sz="1600">
                          <a:effectLst/>
                        </a:rPr>
                        <a:t>Temporal</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Regional</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+7</a:t>
                      </a:r>
                      <a:endParaRPr lang="es-EC" sz="1600" dirty="0">
                        <a:effectLst/>
                        <a:latin typeface="Calibri"/>
                        <a:ea typeface="Times New Roman"/>
                        <a:cs typeface="Times New Roman"/>
                      </a:endParaRPr>
                    </a:p>
                  </a:txBody>
                  <a:tcPr marL="17601" marR="17601" marT="0" marB="0"/>
                </a:tc>
              </a:tr>
              <a:tr h="360040">
                <a:tc>
                  <a:txBody>
                    <a:bodyPr/>
                    <a:lstStyle/>
                    <a:p>
                      <a:pPr algn="ctr">
                        <a:lnSpc>
                          <a:spcPct val="115000"/>
                        </a:lnSpc>
                        <a:spcAft>
                          <a:spcPts val="0"/>
                        </a:spcAft>
                      </a:pPr>
                      <a:r>
                        <a:rPr lang="es-MX" sz="1600">
                          <a:effectLst/>
                        </a:rPr>
                        <a:t>Media</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Regional</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+8</a:t>
                      </a:r>
                      <a:endParaRPr lang="es-EC" sz="1600" dirty="0">
                        <a:effectLst/>
                        <a:latin typeface="Calibri"/>
                        <a:ea typeface="Times New Roman"/>
                        <a:cs typeface="Times New Roman"/>
                      </a:endParaRPr>
                    </a:p>
                  </a:txBody>
                  <a:tcPr marL="17601" marR="17601" marT="0" marB="0"/>
                </a:tc>
              </a:tr>
              <a:tr h="360040">
                <a:tc>
                  <a:txBody>
                    <a:bodyPr/>
                    <a:lstStyle/>
                    <a:p>
                      <a:pPr algn="ctr">
                        <a:lnSpc>
                          <a:spcPct val="115000"/>
                        </a:lnSpc>
                        <a:spcAft>
                          <a:spcPts val="0"/>
                        </a:spcAft>
                      </a:pPr>
                      <a:r>
                        <a:rPr lang="es-MX" sz="1600">
                          <a:effectLst/>
                        </a:rPr>
                        <a:t>Permanente</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Regional</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+9</a:t>
                      </a:r>
                      <a:endParaRPr lang="es-EC" sz="1600" dirty="0">
                        <a:effectLst/>
                        <a:latin typeface="Calibri"/>
                        <a:ea typeface="Times New Roman"/>
                        <a:cs typeface="Times New Roman"/>
                      </a:endParaRPr>
                    </a:p>
                  </a:txBody>
                  <a:tcPr marL="17601" marR="17601" marT="0" marB="0"/>
                </a:tc>
              </a:tr>
              <a:tr h="360038">
                <a:tc>
                  <a:txBody>
                    <a:bodyPr/>
                    <a:lstStyle/>
                    <a:p>
                      <a:pPr algn="ctr">
                        <a:lnSpc>
                          <a:spcPct val="115000"/>
                        </a:lnSpc>
                        <a:spcAft>
                          <a:spcPts val="0"/>
                        </a:spcAft>
                      </a:pPr>
                      <a:r>
                        <a:rPr lang="es-MX" sz="1600" dirty="0">
                          <a:effectLst/>
                        </a:rPr>
                        <a:t>Permanente</a:t>
                      </a:r>
                      <a:endParaRPr lang="es-EC" sz="1600" dirty="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a:effectLst/>
                        </a:rPr>
                        <a:t>Nacional</a:t>
                      </a:r>
                      <a:endParaRPr lang="es-EC" sz="1600">
                        <a:effectLst/>
                        <a:latin typeface="Calibri"/>
                        <a:ea typeface="Times New Roman"/>
                        <a:cs typeface="Times New Roman"/>
                      </a:endParaRPr>
                    </a:p>
                  </a:txBody>
                  <a:tcPr marL="17601" marR="17601" marT="0" marB="0"/>
                </a:tc>
                <a:tc>
                  <a:txBody>
                    <a:bodyPr/>
                    <a:lstStyle/>
                    <a:p>
                      <a:pPr algn="ctr">
                        <a:lnSpc>
                          <a:spcPct val="115000"/>
                        </a:lnSpc>
                        <a:spcAft>
                          <a:spcPts val="0"/>
                        </a:spcAft>
                      </a:pPr>
                      <a:r>
                        <a:rPr lang="es-MX" sz="1600" dirty="0">
                          <a:effectLst/>
                        </a:rPr>
                        <a:t>+10</a:t>
                      </a:r>
                      <a:endParaRPr lang="es-EC" sz="1600" dirty="0">
                        <a:effectLst/>
                        <a:latin typeface="Calibri"/>
                        <a:ea typeface="Times New Roman"/>
                        <a:cs typeface="Times New Roman"/>
                      </a:endParaRPr>
                    </a:p>
                  </a:txBody>
                  <a:tcPr marL="17601" marR="17601" marT="0" marB="0"/>
                </a:tc>
              </a:tr>
            </a:tbl>
          </a:graphicData>
        </a:graphic>
      </p:graphicFrame>
      <p:sp>
        <p:nvSpPr>
          <p:cNvPr id="5" name="4 Rectángulo"/>
          <p:cNvSpPr/>
          <p:nvPr/>
        </p:nvSpPr>
        <p:spPr>
          <a:xfrm>
            <a:off x="971600" y="5229200"/>
            <a:ext cx="2234907" cy="261610"/>
          </a:xfrm>
          <a:prstGeom prst="rect">
            <a:avLst/>
          </a:prstGeom>
        </p:spPr>
        <p:txBody>
          <a:bodyPr wrap="none">
            <a:spAutoFit/>
          </a:bodyPr>
          <a:lstStyle/>
          <a:p>
            <a:r>
              <a:rPr lang="es-MX" sz="1100" dirty="0"/>
              <a:t>Fuente: Peralta &amp; Barrios, 2012.</a:t>
            </a:r>
            <a:endParaRPr lang="es-EC" sz="1100" dirty="0"/>
          </a:p>
        </p:txBody>
      </p:sp>
    </p:spTree>
    <p:extLst>
      <p:ext uri="{BB962C8B-B14F-4D97-AF65-F5344CB8AC3E}">
        <p14:creationId xmlns:p14="http://schemas.microsoft.com/office/powerpoint/2010/main" val="9597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7848872" cy="1320800"/>
          </a:xfrm>
        </p:spPr>
        <p:txBody>
          <a:bodyPr>
            <a:normAutofit/>
          </a:bodyPr>
          <a:lstStyle/>
          <a:p>
            <a:r>
              <a:rPr lang="es-EC" b="1" dirty="0" smtClean="0">
                <a:solidFill>
                  <a:schemeClr val="accent6"/>
                </a:solidFill>
              </a:rPr>
              <a:t>Áreas y actividades a ser evaluadas</a:t>
            </a:r>
            <a:endParaRPr lang="es-EC" b="1" dirty="0">
              <a:solidFill>
                <a:schemeClr val="accent6"/>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73861288"/>
              </p:ext>
            </p:extLst>
          </p:nvPr>
        </p:nvGraphicFramePr>
        <p:xfrm>
          <a:off x="1187624" y="1196752"/>
          <a:ext cx="6912768" cy="5533882"/>
        </p:xfrm>
        <a:graphic>
          <a:graphicData uri="http://schemas.openxmlformats.org/drawingml/2006/table">
            <a:tbl>
              <a:tblPr firstRow="1" firstCol="1" bandRow="1">
                <a:tableStyleId>{10A1B5D5-9B99-4C35-A422-299274C87663}</a:tableStyleId>
              </a:tblPr>
              <a:tblGrid>
                <a:gridCol w="2248879"/>
                <a:gridCol w="4663889"/>
              </a:tblGrid>
              <a:tr h="170208">
                <a:tc>
                  <a:txBody>
                    <a:bodyPr/>
                    <a:lstStyle/>
                    <a:p>
                      <a:pPr algn="ctr">
                        <a:lnSpc>
                          <a:spcPct val="115000"/>
                        </a:lnSpc>
                        <a:spcAft>
                          <a:spcPts val="1000"/>
                        </a:spcAft>
                      </a:pPr>
                      <a:r>
                        <a:rPr lang="es-MX" sz="1200" dirty="0">
                          <a:effectLst>
                            <a:outerShdw blurRad="38100" dist="38100" dir="2700000" algn="tl">
                              <a:srgbClr val="000000">
                                <a:alpha val="43137"/>
                              </a:srgbClr>
                            </a:outerShdw>
                          </a:effectLst>
                        </a:rPr>
                        <a:t>Áreas a ser evaluadas</a:t>
                      </a:r>
                      <a:endParaRPr lang="es-EC" sz="1200" dirty="0">
                        <a:effectLst>
                          <a:outerShdw blurRad="38100" dist="38100" dir="2700000" algn="tl">
                            <a:srgbClr val="000000">
                              <a:alpha val="43137"/>
                            </a:srgbClr>
                          </a:outerShdw>
                        </a:effectLst>
                        <a:latin typeface="Calibri"/>
                        <a:ea typeface="Times New Roman"/>
                        <a:cs typeface="Times New Roman"/>
                      </a:endParaRPr>
                    </a:p>
                  </a:txBody>
                  <a:tcPr marL="44535" marR="44535" marT="0" marB="0"/>
                </a:tc>
                <a:tc>
                  <a:txBody>
                    <a:bodyPr/>
                    <a:lstStyle/>
                    <a:p>
                      <a:pPr algn="ctr">
                        <a:lnSpc>
                          <a:spcPct val="115000"/>
                        </a:lnSpc>
                        <a:spcAft>
                          <a:spcPts val="1000"/>
                        </a:spcAft>
                      </a:pPr>
                      <a:r>
                        <a:rPr lang="es-MX" sz="1200" dirty="0">
                          <a:effectLst>
                            <a:outerShdw blurRad="38100" dist="38100" dir="2700000" algn="tl">
                              <a:srgbClr val="000000">
                                <a:alpha val="43137"/>
                              </a:srgbClr>
                            </a:outerShdw>
                          </a:effectLst>
                        </a:rPr>
                        <a:t>Descripción</a:t>
                      </a:r>
                      <a:endParaRPr lang="es-EC" sz="1200" dirty="0">
                        <a:effectLst>
                          <a:outerShdw blurRad="38100" dist="38100" dir="2700000" algn="tl">
                            <a:srgbClr val="000000">
                              <a:alpha val="43137"/>
                            </a:srgbClr>
                          </a:outerShdw>
                        </a:effectLst>
                        <a:latin typeface="Calibri"/>
                        <a:ea typeface="Times New Roman"/>
                        <a:cs typeface="Times New Roman"/>
                      </a:endParaRPr>
                    </a:p>
                  </a:txBody>
                  <a:tcPr marL="44535" marR="44535" marT="0" marB="0"/>
                </a:tc>
              </a:tr>
              <a:tr h="466222">
                <a:tc>
                  <a:txBody>
                    <a:bodyPr/>
                    <a:lstStyle/>
                    <a:p>
                      <a:pPr marL="0" lvl="0" indent="0" algn="l">
                        <a:lnSpc>
                          <a:spcPct val="200000"/>
                        </a:lnSpc>
                        <a:spcAft>
                          <a:spcPts val="0"/>
                        </a:spcAft>
                        <a:buFont typeface="+mj-lt"/>
                        <a:buNone/>
                      </a:pPr>
                      <a:r>
                        <a:rPr lang="es-ES" sz="1100" dirty="0">
                          <a:effectLst/>
                        </a:rPr>
                        <a:t>Área administrativa</a:t>
                      </a:r>
                      <a:endParaRPr lang="es-EC" sz="1100" dirty="0">
                        <a:effectLst/>
                      </a:endParaRPr>
                    </a:p>
                    <a:p>
                      <a:pPr>
                        <a:lnSpc>
                          <a:spcPct val="115000"/>
                        </a:lnSpc>
                        <a:spcAft>
                          <a:spcPts val="1000"/>
                        </a:spcAft>
                      </a:pPr>
                      <a:r>
                        <a:rPr lang="es-MX" sz="1100" dirty="0">
                          <a:effectLst/>
                        </a:rPr>
                        <a:t> </a:t>
                      </a:r>
                      <a:endParaRPr lang="es-EC" sz="1100" dirty="0">
                        <a:effectLst/>
                        <a:latin typeface="Calibri"/>
                        <a:ea typeface="Times New Roman"/>
                        <a:cs typeface="Times New Roman"/>
                      </a:endParaRPr>
                    </a:p>
                  </a:txBody>
                  <a:tcPr marL="44535" marR="44535" marT="0" marB="0"/>
                </a:tc>
                <a:tc>
                  <a:txBody>
                    <a:bodyPr/>
                    <a:lstStyle/>
                    <a:p>
                      <a:pPr algn="just">
                        <a:lnSpc>
                          <a:spcPct val="115000"/>
                        </a:lnSpc>
                        <a:spcAft>
                          <a:spcPts val="1000"/>
                        </a:spcAft>
                      </a:pPr>
                      <a:r>
                        <a:rPr lang="es-MX" sz="1100" dirty="0">
                          <a:effectLst/>
                        </a:rPr>
                        <a:t>Atención al paciente y generación de desechos comunes, especialmente papel.</a:t>
                      </a:r>
                      <a:endParaRPr lang="es-EC" sz="1100" dirty="0">
                        <a:effectLst/>
                        <a:latin typeface="Calibri"/>
                        <a:ea typeface="Times New Roman"/>
                        <a:cs typeface="Times New Roman"/>
                      </a:endParaRPr>
                    </a:p>
                  </a:txBody>
                  <a:tcPr marL="44535" marR="44535" marT="0" marB="0"/>
                </a:tc>
              </a:tr>
              <a:tr h="974379">
                <a:tc>
                  <a:txBody>
                    <a:bodyPr/>
                    <a:lstStyle/>
                    <a:p>
                      <a:pPr marL="0" lvl="0" indent="0" algn="l">
                        <a:lnSpc>
                          <a:spcPct val="150000"/>
                        </a:lnSpc>
                        <a:spcAft>
                          <a:spcPts val="0"/>
                        </a:spcAft>
                        <a:buFont typeface="+mj-lt"/>
                        <a:buNone/>
                      </a:pPr>
                      <a:r>
                        <a:rPr lang="es-ES" sz="1100" dirty="0">
                          <a:effectLst/>
                        </a:rPr>
                        <a:t>Área de Consulta Externa y Emergencia</a:t>
                      </a:r>
                      <a:endParaRPr lang="es-EC" sz="1100" dirty="0">
                        <a:effectLst/>
                        <a:latin typeface="Calibri"/>
                        <a:ea typeface="Calibri"/>
                        <a:cs typeface="Times New Roman"/>
                      </a:endParaRPr>
                    </a:p>
                  </a:txBody>
                  <a:tcPr marL="44535" marR="44535" marT="0" marB="0"/>
                </a:tc>
                <a:tc>
                  <a:txBody>
                    <a:bodyPr/>
                    <a:lstStyle/>
                    <a:p>
                      <a:pPr algn="just">
                        <a:lnSpc>
                          <a:spcPct val="115000"/>
                        </a:lnSpc>
                        <a:spcAft>
                          <a:spcPts val="1000"/>
                        </a:spcAft>
                      </a:pPr>
                      <a:r>
                        <a:rPr lang="es-MX" sz="1100" dirty="0">
                          <a:effectLst/>
                        </a:rPr>
                        <a:t>Atención al paciente.</a:t>
                      </a:r>
                      <a:endParaRPr lang="es-EC" sz="1100" dirty="0">
                        <a:effectLst/>
                      </a:endParaRPr>
                    </a:p>
                    <a:p>
                      <a:pPr algn="just">
                        <a:lnSpc>
                          <a:spcPct val="115000"/>
                        </a:lnSpc>
                        <a:spcAft>
                          <a:spcPts val="0"/>
                        </a:spcAft>
                      </a:pPr>
                      <a:r>
                        <a:rPr lang="es-MX" sz="1100" dirty="0">
                          <a:effectLst/>
                        </a:rPr>
                        <a:t>Generación de desechos infecciosos: desechos </a:t>
                      </a:r>
                      <a:r>
                        <a:rPr lang="es-MX" sz="1100" dirty="0" err="1">
                          <a:effectLst/>
                        </a:rPr>
                        <a:t>cortopunzantes</a:t>
                      </a:r>
                      <a:r>
                        <a:rPr lang="es-MX" sz="1100" dirty="0">
                          <a:effectLst/>
                        </a:rPr>
                        <a:t> y materiales que hayan sido utilizados en procedimientos médicos. Uso de detergentes y agentes limpiadores. </a:t>
                      </a:r>
                      <a:endParaRPr lang="es-EC" sz="1100" dirty="0">
                        <a:effectLst/>
                        <a:latin typeface="Calibri"/>
                        <a:ea typeface="Times New Roman"/>
                        <a:cs typeface="Times New Roman"/>
                      </a:endParaRPr>
                    </a:p>
                  </a:txBody>
                  <a:tcPr marL="44535" marR="44535" marT="0" marB="0"/>
                </a:tc>
              </a:tr>
              <a:tr h="1323438">
                <a:tc>
                  <a:txBody>
                    <a:bodyPr/>
                    <a:lstStyle/>
                    <a:p>
                      <a:pPr marL="0" lvl="0" indent="0" algn="l">
                        <a:lnSpc>
                          <a:spcPct val="150000"/>
                        </a:lnSpc>
                        <a:spcAft>
                          <a:spcPts val="0"/>
                        </a:spcAft>
                        <a:buFont typeface="+mj-lt"/>
                        <a:buNone/>
                      </a:pPr>
                      <a:r>
                        <a:rPr lang="es-ES" sz="1100" dirty="0">
                          <a:effectLst/>
                        </a:rPr>
                        <a:t>Área de Hospitalización y Cirugía</a:t>
                      </a:r>
                      <a:endParaRPr lang="es-EC" sz="1100" dirty="0">
                        <a:effectLst/>
                        <a:latin typeface="Calibri"/>
                        <a:ea typeface="Calibri"/>
                        <a:cs typeface="Times New Roman"/>
                      </a:endParaRPr>
                    </a:p>
                  </a:txBody>
                  <a:tcPr marL="44535" marR="44535" marT="0" marB="0"/>
                </a:tc>
                <a:tc>
                  <a:txBody>
                    <a:bodyPr/>
                    <a:lstStyle/>
                    <a:p>
                      <a:pPr algn="just">
                        <a:lnSpc>
                          <a:spcPct val="115000"/>
                        </a:lnSpc>
                        <a:spcAft>
                          <a:spcPts val="1000"/>
                        </a:spcAft>
                      </a:pPr>
                      <a:r>
                        <a:rPr lang="es-MX" sz="1100" dirty="0">
                          <a:effectLst/>
                        </a:rPr>
                        <a:t>Atención al paciente.</a:t>
                      </a:r>
                      <a:endParaRPr lang="es-EC" sz="1100" dirty="0">
                        <a:effectLst/>
                      </a:endParaRPr>
                    </a:p>
                    <a:p>
                      <a:pPr algn="just">
                        <a:lnSpc>
                          <a:spcPct val="115000"/>
                        </a:lnSpc>
                        <a:spcAft>
                          <a:spcPts val="1000"/>
                        </a:spcAft>
                      </a:pPr>
                      <a:r>
                        <a:rPr lang="es-MX" sz="1100" dirty="0">
                          <a:effectLst/>
                        </a:rPr>
                        <a:t>Generación de desechos infecciosos: desechos </a:t>
                      </a:r>
                      <a:r>
                        <a:rPr lang="es-MX" sz="1100" dirty="0" err="1">
                          <a:effectLst/>
                        </a:rPr>
                        <a:t>anatomo</a:t>
                      </a:r>
                      <a:r>
                        <a:rPr lang="es-MX" sz="1100" dirty="0">
                          <a:effectLst/>
                        </a:rPr>
                        <a:t>-patológicos procedentes de las cirugías, fluidos corporales, sangre, desechos </a:t>
                      </a:r>
                      <a:r>
                        <a:rPr lang="es-MX" sz="1100" dirty="0" err="1">
                          <a:effectLst/>
                        </a:rPr>
                        <a:t>cortopunzantes</a:t>
                      </a:r>
                      <a:r>
                        <a:rPr lang="es-MX" sz="1100" dirty="0">
                          <a:effectLst/>
                        </a:rPr>
                        <a:t>. </a:t>
                      </a:r>
                      <a:r>
                        <a:rPr lang="es-MX" sz="1100" dirty="0" smtClean="0">
                          <a:effectLst/>
                        </a:rPr>
                        <a:t>Desechos </a:t>
                      </a:r>
                      <a:r>
                        <a:rPr lang="es-MX" sz="1100" dirty="0">
                          <a:effectLst/>
                        </a:rPr>
                        <a:t>especiales: envases de fármacos.</a:t>
                      </a:r>
                      <a:endParaRPr lang="es-EC" sz="1100" dirty="0">
                        <a:effectLst/>
                      </a:endParaRPr>
                    </a:p>
                    <a:p>
                      <a:pPr algn="just">
                        <a:lnSpc>
                          <a:spcPct val="115000"/>
                        </a:lnSpc>
                        <a:spcAft>
                          <a:spcPts val="0"/>
                        </a:spcAft>
                      </a:pPr>
                      <a:r>
                        <a:rPr lang="es-MX" sz="1100" dirty="0">
                          <a:effectLst/>
                        </a:rPr>
                        <a:t>Uso de detergentes y agentes limpiadores.</a:t>
                      </a:r>
                      <a:endParaRPr lang="es-EC" sz="1100" dirty="0">
                        <a:effectLst/>
                        <a:latin typeface="Calibri"/>
                        <a:ea typeface="Times New Roman"/>
                        <a:cs typeface="Times New Roman"/>
                      </a:endParaRPr>
                    </a:p>
                  </a:txBody>
                  <a:tcPr marL="44535" marR="44535" marT="0" marB="0"/>
                </a:tc>
              </a:tr>
              <a:tr h="1391263">
                <a:tc>
                  <a:txBody>
                    <a:bodyPr/>
                    <a:lstStyle/>
                    <a:p>
                      <a:pPr marL="0" lvl="0" indent="0" algn="l">
                        <a:lnSpc>
                          <a:spcPct val="200000"/>
                        </a:lnSpc>
                        <a:spcAft>
                          <a:spcPts val="0"/>
                        </a:spcAft>
                        <a:buFont typeface="+mj-lt"/>
                        <a:buNone/>
                      </a:pPr>
                      <a:r>
                        <a:rPr lang="es-ES" sz="1100" dirty="0">
                          <a:effectLst/>
                        </a:rPr>
                        <a:t>Área de Laboratorio Clínico</a:t>
                      </a:r>
                      <a:endParaRPr lang="es-EC" sz="1100" dirty="0">
                        <a:effectLst/>
                      </a:endParaRPr>
                    </a:p>
                    <a:p>
                      <a:pPr>
                        <a:lnSpc>
                          <a:spcPct val="115000"/>
                        </a:lnSpc>
                        <a:spcAft>
                          <a:spcPts val="1000"/>
                        </a:spcAft>
                      </a:pPr>
                      <a:r>
                        <a:rPr lang="es-MX" sz="1100" dirty="0">
                          <a:effectLst/>
                        </a:rPr>
                        <a:t> </a:t>
                      </a:r>
                      <a:endParaRPr lang="es-EC" sz="1100" dirty="0">
                        <a:effectLst/>
                        <a:latin typeface="Calibri"/>
                        <a:ea typeface="Times New Roman"/>
                        <a:cs typeface="Times New Roman"/>
                      </a:endParaRPr>
                    </a:p>
                  </a:txBody>
                  <a:tcPr marL="44535" marR="44535" marT="0" marB="0"/>
                </a:tc>
                <a:tc>
                  <a:txBody>
                    <a:bodyPr/>
                    <a:lstStyle/>
                    <a:p>
                      <a:pPr algn="just">
                        <a:lnSpc>
                          <a:spcPct val="115000"/>
                        </a:lnSpc>
                        <a:spcAft>
                          <a:spcPts val="1000"/>
                        </a:spcAft>
                      </a:pPr>
                      <a:r>
                        <a:rPr lang="es-MX" sz="1100" dirty="0">
                          <a:effectLst/>
                        </a:rPr>
                        <a:t>Atención al paciente.</a:t>
                      </a:r>
                      <a:endParaRPr lang="es-EC" sz="1100" dirty="0">
                        <a:effectLst/>
                      </a:endParaRPr>
                    </a:p>
                    <a:p>
                      <a:pPr algn="just">
                        <a:lnSpc>
                          <a:spcPct val="115000"/>
                        </a:lnSpc>
                        <a:spcAft>
                          <a:spcPts val="1000"/>
                        </a:spcAft>
                      </a:pPr>
                      <a:r>
                        <a:rPr lang="es-MX" sz="1100" dirty="0">
                          <a:effectLst/>
                        </a:rPr>
                        <a:t>Generación de desechos infecciosos: que puedan contener microorganismos y fluidos corporales.</a:t>
                      </a:r>
                      <a:endParaRPr lang="es-EC" sz="1100" dirty="0">
                        <a:effectLst/>
                      </a:endParaRPr>
                    </a:p>
                    <a:p>
                      <a:pPr algn="just">
                        <a:lnSpc>
                          <a:spcPct val="115000"/>
                        </a:lnSpc>
                        <a:spcAft>
                          <a:spcPts val="1000"/>
                        </a:spcAft>
                      </a:pPr>
                      <a:r>
                        <a:rPr lang="es-MX" sz="1100" dirty="0">
                          <a:effectLst/>
                        </a:rPr>
                        <a:t>Uso de sustancias para inactivar muestras.</a:t>
                      </a:r>
                      <a:endParaRPr lang="es-EC" sz="1100" dirty="0">
                        <a:effectLst/>
                      </a:endParaRPr>
                    </a:p>
                    <a:p>
                      <a:pPr algn="just">
                        <a:lnSpc>
                          <a:spcPct val="115000"/>
                        </a:lnSpc>
                        <a:spcAft>
                          <a:spcPts val="0"/>
                        </a:spcAft>
                      </a:pPr>
                      <a:r>
                        <a:rPr lang="es-MX" sz="1100" dirty="0">
                          <a:effectLst/>
                        </a:rPr>
                        <a:t>Uso de detergentes y agentes </a:t>
                      </a:r>
                      <a:r>
                        <a:rPr lang="es-MX" sz="1100" dirty="0" smtClean="0">
                          <a:effectLst/>
                        </a:rPr>
                        <a:t>limpiadores.</a:t>
                      </a:r>
                      <a:endParaRPr lang="es-EC" sz="1100" dirty="0">
                        <a:effectLst/>
                        <a:latin typeface="Calibri"/>
                        <a:ea typeface="Times New Roman"/>
                        <a:cs typeface="Times New Roman"/>
                      </a:endParaRPr>
                    </a:p>
                  </a:txBody>
                  <a:tcPr marL="44535" marR="44535" marT="0" marB="0"/>
                </a:tc>
              </a:tr>
              <a:tr h="340416">
                <a:tc>
                  <a:txBody>
                    <a:bodyPr/>
                    <a:lstStyle/>
                    <a:p>
                      <a:pPr marL="0" lvl="0" indent="0" algn="l">
                        <a:lnSpc>
                          <a:spcPct val="200000"/>
                        </a:lnSpc>
                        <a:spcAft>
                          <a:spcPts val="0"/>
                        </a:spcAft>
                        <a:buFont typeface="+mj-lt"/>
                        <a:buNone/>
                      </a:pPr>
                      <a:r>
                        <a:rPr lang="es-ES" sz="1100" dirty="0">
                          <a:effectLst/>
                        </a:rPr>
                        <a:t>Área de Radiología</a:t>
                      </a:r>
                      <a:endParaRPr lang="es-EC" sz="1100" dirty="0">
                        <a:effectLst/>
                        <a:latin typeface="Calibri"/>
                        <a:ea typeface="Calibri"/>
                        <a:cs typeface="Times New Roman"/>
                      </a:endParaRPr>
                    </a:p>
                  </a:txBody>
                  <a:tcPr marL="44535" marR="44535" marT="0" marB="0"/>
                </a:tc>
                <a:tc>
                  <a:txBody>
                    <a:bodyPr/>
                    <a:lstStyle/>
                    <a:p>
                      <a:pPr algn="just">
                        <a:lnSpc>
                          <a:spcPct val="115000"/>
                        </a:lnSpc>
                        <a:spcAft>
                          <a:spcPts val="0"/>
                        </a:spcAft>
                      </a:pPr>
                      <a:r>
                        <a:rPr lang="es-MX" sz="1100" dirty="0">
                          <a:effectLst/>
                        </a:rPr>
                        <a:t>Generación de desechos especiales provenientes del proceso de revelado y fijado de placas. Atención al paciente.</a:t>
                      </a:r>
                      <a:endParaRPr lang="es-EC" sz="1100" dirty="0">
                        <a:effectLst/>
                        <a:latin typeface="Calibri"/>
                        <a:ea typeface="Times New Roman"/>
                        <a:cs typeface="Times New Roman"/>
                      </a:endParaRPr>
                    </a:p>
                  </a:txBody>
                  <a:tcPr marL="44535" marR="44535" marT="0" marB="0"/>
                </a:tc>
              </a:tr>
              <a:tr h="340416">
                <a:tc>
                  <a:txBody>
                    <a:bodyPr/>
                    <a:lstStyle/>
                    <a:p>
                      <a:pPr marL="0" lvl="0" indent="0" algn="l">
                        <a:lnSpc>
                          <a:spcPct val="200000"/>
                        </a:lnSpc>
                        <a:spcAft>
                          <a:spcPts val="0"/>
                        </a:spcAft>
                        <a:buFont typeface="+mj-lt"/>
                        <a:buNone/>
                      </a:pPr>
                      <a:r>
                        <a:rPr lang="es-ES" sz="1100" dirty="0">
                          <a:effectLst/>
                        </a:rPr>
                        <a:t>Farmacia</a:t>
                      </a:r>
                      <a:endParaRPr lang="es-EC" sz="1100" dirty="0">
                        <a:effectLst/>
                        <a:latin typeface="Calibri"/>
                        <a:ea typeface="Calibri"/>
                        <a:cs typeface="Times New Roman"/>
                      </a:endParaRPr>
                    </a:p>
                  </a:txBody>
                  <a:tcPr marL="44535" marR="44535" marT="0" marB="0"/>
                </a:tc>
                <a:tc>
                  <a:txBody>
                    <a:bodyPr/>
                    <a:lstStyle/>
                    <a:p>
                      <a:pPr algn="just">
                        <a:lnSpc>
                          <a:spcPct val="115000"/>
                        </a:lnSpc>
                        <a:spcAft>
                          <a:spcPts val="0"/>
                        </a:spcAft>
                      </a:pPr>
                      <a:r>
                        <a:rPr lang="es-MX" sz="1100" dirty="0">
                          <a:effectLst/>
                        </a:rPr>
                        <a:t>Generación de desechos especiales: comprenden desechos farmacéuticos especialmente medicinas caducadas.</a:t>
                      </a:r>
                      <a:endParaRPr lang="es-EC" sz="1100" dirty="0">
                        <a:effectLst/>
                        <a:latin typeface="Calibri"/>
                        <a:ea typeface="Times New Roman"/>
                        <a:cs typeface="Times New Roman"/>
                      </a:endParaRPr>
                    </a:p>
                  </a:txBody>
                  <a:tcPr marL="44535" marR="44535" marT="0" marB="0"/>
                </a:tc>
              </a:tr>
              <a:tr h="296013">
                <a:tc>
                  <a:txBody>
                    <a:bodyPr/>
                    <a:lstStyle/>
                    <a:p>
                      <a:pPr marL="0" lvl="0" indent="0" algn="l">
                        <a:lnSpc>
                          <a:spcPct val="200000"/>
                        </a:lnSpc>
                        <a:spcAft>
                          <a:spcPts val="0"/>
                        </a:spcAft>
                        <a:buFont typeface="+mj-lt"/>
                        <a:buNone/>
                      </a:pPr>
                      <a:r>
                        <a:rPr lang="es-ES" sz="1100" dirty="0">
                          <a:effectLst/>
                        </a:rPr>
                        <a:t>Bodega</a:t>
                      </a:r>
                      <a:endParaRPr lang="es-EC" sz="1100" dirty="0">
                        <a:effectLst/>
                        <a:latin typeface="Calibri"/>
                        <a:ea typeface="Calibri"/>
                        <a:cs typeface="Times New Roman"/>
                      </a:endParaRPr>
                    </a:p>
                  </a:txBody>
                  <a:tcPr marL="44535" marR="44535" marT="0" marB="0"/>
                </a:tc>
                <a:tc>
                  <a:txBody>
                    <a:bodyPr/>
                    <a:lstStyle/>
                    <a:p>
                      <a:pPr algn="just">
                        <a:lnSpc>
                          <a:spcPct val="115000"/>
                        </a:lnSpc>
                        <a:spcAft>
                          <a:spcPts val="1000"/>
                        </a:spcAft>
                      </a:pPr>
                      <a:r>
                        <a:rPr lang="es-MX" sz="1100" dirty="0">
                          <a:effectLst/>
                        </a:rPr>
                        <a:t>Riesgo de incendio</a:t>
                      </a:r>
                      <a:endParaRPr lang="es-EC" sz="1100" dirty="0">
                        <a:effectLst/>
                        <a:latin typeface="Calibri"/>
                        <a:ea typeface="Times New Roman"/>
                        <a:cs typeface="Times New Roman"/>
                      </a:endParaRPr>
                    </a:p>
                  </a:txBody>
                  <a:tcPr marL="44535" marR="44535" marT="0" marB="0"/>
                </a:tc>
              </a:tr>
            </a:tbl>
          </a:graphicData>
        </a:graphic>
      </p:graphicFrame>
    </p:spTree>
    <p:extLst>
      <p:ext uri="{BB962C8B-B14F-4D97-AF65-F5344CB8AC3E}">
        <p14:creationId xmlns:p14="http://schemas.microsoft.com/office/powerpoint/2010/main" val="3180019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6840760" cy="1320800"/>
          </a:xfrm>
        </p:spPr>
        <p:txBody>
          <a:bodyPr>
            <a:normAutofit/>
          </a:bodyPr>
          <a:lstStyle/>
          <a:p>
            <a:r>
              <a:rPr lang="es-EC" b="1" dirty="0" smtClean="0">
                <a:solidFill>
                  <a:schemeClr val="accent6"/>
                </a:solidFill>
              </a:rPr>
              <a:t>Componentes ambientales considerados</a:t>
            </a:r>
            <a:endParaRPr lang="es-EC" b="1" dirty="0">
              <a:solidFill>
                <a:schemeClr val="accent6"/>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4356659"/>
              </p:ext>
            </p:extLst>
          </p:nvPr>
        </p:nvGraphicFramePr>
        <p:xfrm>
          <a:off x="492150" y="1581449"/>
          <a:ext cx="6768752" cy="3583930"/>
        </p:xfrm>
        <a:graphic>
          <a:graphicData uri="http://schemas.openxmlformats.org/drawingml/2006/table">
            <a:tbl>
              <a:tblPr firstRow="1" firstCol="1" bandRow="1">
                <a:tableStyleId>{10A1B5D5-9B99-4C35-A422-299274C87663}</a:tableStyleId>
              </a:tblPr>
              <a:tblGrid>
                <a:gridCol w="3384376"/>
                <a:gridCol w="3384376"/>
              </a:tblGrid>
              <a:tr h="357575">
                <a:tc>
                  <a:txBody>
                    <a:bodyPr/>
                    <a:lstStyle/>
                    <a:p>
                      <a:pPr algn="ctr">
                        <a:lnSpc>
                          <a:spcPct val="150000"/>
                        </a:lnSpc>
                        <a:spcAft>
                          <a:spcPts val="0"/>
                        </a:spcAft>
                      </a:pPr>
                      <a:r>
                        <a:rPr lang="es-MX" sz="1600" dirty="0">
                          <a:effectLst>
                            <a:outerShdw blurRad="38100" dist="38100" dir="2700000" algn="tl">
                              <a:srgbClr val="000000">
                                <a:alpha val="43137"/>
                              </a:srgbClr>
                            </a:outerShdw>
                          </a:effectLst>
                        </a:rPr>
                        <a:t>Factores Ambientales</a:t>
                      </a:r>
                      <a:endParaRPr lang="es-EC" sz="1600"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marL="457200" algn="ctr">
                        <a:lnSpc>
                          <a:spcPct val="150000"/>
                        </a:lnSpc>
                        <a:spcAft>
                          <a:spcPts val="0"/>
                        </a:spcAft>
                      </a:pPr>
                      <a:r>
                        <a:rPr lang="es-ES" sz="1600" dirty="0">
                          <a:effectLst>
                            <a:outerShdw blurRad="38100" dist="38100" dir="2700000" algn="tl">
                              <a:srgbClr val="000000">
                                <a:alpha val="43137"/>
                              </a:srgbClr>
                            </a:outerShdw>
                          </a:effectLst>
                        </a:rPr>
                        <a:t>Descripción</a:t>
                      </a:r>
                      <a:endParaRPr lang="es-EC" sz="1600" dirty="0">
                        <a:effectLst>
                          <a:outerShdw blurRad="38100" dist="38100" dir="2700000" algn="tl">
                            <a:srgbClr val="000000">
                              <a:alpha val="43137"/>
                            </a:srgbClr>
                          </a:outerShdw>
                        </a:effectLst>
                        <a:latin typeface="Calibri"/>
                        <a:ea typeface="Calibri"/>
                        <a:cs typeface="Times New Roman"/>
                      </a:endParaRPr>
                    </a:p>
                  </a:txBody>
                  <a:tcPr marL="68580" marR="68580" marT="0" marB="0"/>
                </a:tc>
              </a:tr>
              <a:tr h="715148">
                <a:tc>
                  <a:txBody>
                    <a:bodyPr/>
                    <a:lstStyle/>
                    <a:p>
                      <a:pPr marL="0" lvl="0" indent="0" algn="l">
                        <a:lnSpc>
                          <a:spcPct val="200000"/>
                        </a:lnSpc>
                        <a:spcAft>
                          <a:spcPts val="0"/>
                        </a:spcAft>
                        <a:buFont typeface="+mj-lt"/>
                        <a:buNone/>
                      </a:pPr>
                      <a:r>
                        <a:rPr lang="es-ES" sz="1400" dirty="0">
                          <a:effectLst/>
                        </a:rPr>
                        <a:t>Aire</a:t>
                      </a:r>
                      <a:endParaRPr lang="es-EC" sz="1400" dirty="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Arial"/>
                        <a:buChar char="-"/>
                      </a:pPr>
                      <a:r>
                        <a:rPr lang="es-ES" sz="1400" dirty="0">
                          <a:effectLst/>
                        </a:rPr>
                        <a:t>Calidad del Aire</a:t>
                      </a:r>
                      <a:endParaRPr lang="es-EC" sz="1400" dirty="0">
                        <a:effectLst/>
                      </a:endParaRPr>
                    </a:p>
                    <a:p>
                      <a:pPr marL="342900" lvl="0" indent="-342900" algn="just">
                        <a:lnSpc>
                          <a:spcPct val="150000"/>
                        </a:lnSpc>
                        <a:spcAft>
                          <a:spcPts val="0"/>
                        </a:spcAft>
                        <a:buFont typeface="Arial"/>
                        <a:buChar char="-"/>
                      </a:pPr>
                      <a:r>
                        <a:rPr lang="es-ES" sz="1400" dirty="0">
                          <a:effectLst/>
                        </a:rPr>
                        <a:t>Nivel de Olores</a:t>
                      </a:r>
                      <a:endParaRPr lang="es-EC" sz="1400" dirty="0">
                        <a:effectLst/>
                        <a:latin typeface="Calibri"/>
                        <a:ea typeface="Calibri"/>
                        <a:cs typeface="Times New Roman"/>
                      </a:endParaRPr>
                    </a:p>
                  </a:txBody>
                  <a:tcPr marL="68580" marR="68580" marT="0" marB="0"/>
                </a:tc>
              </a:tr>
              <a:tr h="357575">
                <a:tc>
                  <a:txBody>
                    <a:bodyPr/>
                    <a:lstStyle/>
                    <a:p>
                      <a:pPr marL="0" lvl="0" indent="0" algn="l">
                        <a:lnSpc>
                          <a:spcPct val="150000"/>
                        </a:lnSpc>
                        <a:spcAft>
                          <a:spcPts val="0"/>
                        </a:spcAft>
                        <a:buFont typeface="+mj-lt"/>
                        <a:buNone/>
                      </a:pPr>
                      <a:r>
                        <a:rPr lang="es-ES" sz="1400" dirty="0">
                          <a:effectLst/>
                        </a:rPr>
                        <a:t>Agua</a:t>
                      </a:r>
                      <a:endParaRPr lang="es-EC" sz="1400" dirty="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Arial"/>
                        <a:buChar char="-"/>
                      </a:pPr>
                      <a:r>
                        <a:rPr lang="es-ES" sz="1400" dirty="0">
                          <a:effectLst/>
                        </a:rPr>
                        <a:t>Calidad del Agua</a:t>
                      </a:r>
                      <a:endParaRPr lang="es-EC" sz="1400" dirty="0">
                        <a:effectLst/>
                        <a:latin typeface="Calibri"/>
                        <a:ea typeface="Calibri"/>
                        <a:cs typeface="Times New Roman"/>
                      </a:endParaRPr>
                    </a:p>
                  </a:txBody>
                  <a:tcPr marL="68580" marR="68580" marT="0" marB="0"/>
                </a:tc>
              </a:tr>
              <a:tr h="357575">
                <a:tc>
                  <a:txBody>
                    <a:bodyPr/>
                    <a:lstStyle/>
                    <a:p>
                      <a:pPr marL="0" lvl="0" indent="0" algn="l">
                        <a:lnSpc>
                          <a:spcPct val="150000"/>
                        </a:lnSpc>
                        <a:spcAft>
                          <a:spcPts val="0"/>
                        </a:spcAft>
                        <a:buFont typeface="+mj-lt"/>
                        <a:buNone/>
                      </a:pPr>
                      <a:r>
                        <a:rPr lang="es-ES" sz="1400" dirty="0">
                          <a:effectLst/>
                        </a:rPr>
                        <a:t>Suelo</a:t>
                      </a:r>
                      <a:endParaRPr lang="es-EC" sz="1400" dirty="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Arial"/>
                        <a:buChar char="-"/>
                      </a:pPr>
                      <a:r>
                        <a:rPr lang="es-ES" sz="1400" dirty="0">
                          <a:effectLst/>
                        </a:rPr>
                        <a:t>Calidad del Suelo</a:t>
                      </a:r>
                      <a:endParaRPr lang="es-EC" sz="1400" dirty="0">
                        <a:effectLst/>
                        <a:latin typeface="Calibri"/>
                        <a:ea typeface="Calibri"/>
                        <a:cs typeface="Times New Roman"/>
                      </a:endParaRPr>
                    </a:p>
                  </a:txBody>
                  <a:tcPr marL="68580" marR="68580" marT="0" marB="0"/>
                </a:tc>
              </a:tr>
              <a:tr h="357575">
                <a:tc>
                  <a:txBody>
                    <a:bodyPr/>
                    <a:lstStyle/>
                    <a:p>
                      <a:pPr marL="0" lvl="0" indent="0" algn="l">
                        <a:lnSpc>
                          <a:spcPct val="150000"/>
                        </a:lnSpc>
                        <a:spcAft>
                          <a:spcPts val="0"/>
                        </a:spcAft>
                        <a:buFont typeface="+mj-lt"/>
                        <a:buNone/>
                      </a:pPr>
                      <a:r>
                        <a:rPr lang="es-ES" sz="1400" dirty="0">
                          <a:effectLst/>
                        </a:rPr>
                        <a:t>Infraestructura</a:t>
                      </a:r>
                      <a:endParaRPr lang="es-EC" sz="1400" dirty="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Arial"/>
                        <a:buChar char="-"/>
                      </a:pPr>
                      <a:r>
                        <a:rPr lang="es-ES" sz="1400" dirty="0">
                          <a:effectLst/>
                        </a:rPr>
                        <a:t>Instalaciones y Servicios Básicos</a:t>
                      </a:r>
                      <a:endParaRPr lang="es-EC" sz="1400" dirty="0">
                        <a:effectLst/>
                        <a:latin typeface="Calibri"/>
                        <a:ea typeface="Calibri"/>
                        <a:cs typeface="Times New Roman"/>
                      </a:endParaRPr>
                    </a:p>
                  </a:txBody>
                  <a:tcPr marL="68580" marR="68580" marT="0" marB="0"/>
                </a:tc>
              </a:tr>
              <a:tr h="1430297">
                <a:tc>
                  <a:txBody>
                    <a:bodyPr/>
                    <a:lstStyle/>
                    <a:p>
                      <a:pPr marL="0" lvl="0" indent="0" algn="l">
                        <a:lnSpc>
                          <a:spcPct val="200000"/>
                        </a:lnSpc>
                        <a:spcAft>
                          <a:spcPts val="0"/>
                        </a:spcAft>
                        <a:buFont typeface="+mj-lt"/>
                        <a:buNone/>
                      </a:pPr>
                      <a:r>
                        <a:rPr lang="es-ES" sz="1400" dirty="0">
                          <a:effectLst/>
                        </a:rPr>
                        <a:t>Socio Economía</a:t>
                      </a:r>
                      <a:endParaRPr lang="es-EC" sz="1400" dirty="0">
                        <a:effectLst/>
                        <a:latin typeface="Calibri"/>
                        <a:ea typeface="Calibri"/>
                        <a:cs typeface="Times New Roman"/>
                      </a:endParaRPr>
                    </a:p>
                  </a:txBody>
                  <a:tcPr marL="68580" marR="68580" marT="0" marB="0"/>
                </a:tc>
                <a:tc>
                  <a:txBody>
                    <a:bodyPr/>
                    <a:lstStyle/>
                    <a:p>
                      <a:pPr marL="342900" lvl="0" indent="-342900" algn="just">
                        <a:lnSpc>
                          <a:spcPct val="150000"/>
                        </a:lnSpc>
                        <a:spcAft>
                          <a:spcPts val="0"/>
                        </a:spcAft>
                        <a:buFont typeface="Arial"/>
                        <a:buChar char="-"/>
                      </a:pPr>
                      <a:r>
                        <a:rPr lang="es-ES" sz="1400" dirty="0">
                          <a:effectLst/>
                        </a:rPr>
                        <a:t>Calidad de Vida</a:t>
                      </a:r>
                      <a:endParaRPr lang="es-EC" sz="1400" dirty="0">
                        <a:effectLst/>
                      </a:endParaRPr>
                    </a:p>
                    <a:p>
                      <a:pPr marL="342900" lvl="0" indent="-342900" algn="just">
                        <a:lnSpc>
                          <a:spcPct val="150000"/>
                        </a:lnSpc>
                        <a:spcAft>
                          <a:spcPts val="0"/>
                        </a:spcAft>
                        <a:buFont typeface="Arial"/>
                        <a:buChar char="-"/>
                      </a:pPr>
                      <a:r>
                        <a:rPr lang="es-ES" sz="1400" dirty="0">
                          <a:effectLst/>
                        </a:rPr>
                        <a:t>Salud y Seguridad</a:t>
                      </a:r>
                      <a:endParaRPr lang="es-EC" sz="1400" dirty="0">
                        <a:effectLst/>
                      </a:endParaRPr>
                    </a:p>
                    <a:p>
                      <a:pPr marL="342900" lvl="0" indent="-342900" algn="just">
                        <a:lnSpc>
                          <a:spcPct val="150000"/>
                        </a:lnSpc>
                        <a:spcAft>
                          <a:spcPts val="0"/>
                        </a:spcAft>
                        <a:buFont typeface="Arial"/>
                        <a:buChar char="-"/>
                      </a:pPr>
                      <a:r>
                        <a:rPr lang="es-ES" sz="1400" dirty="0">
                          <a:effectLst/>
                        </a:rPr>
                        <a:t>Empleo Directo</a:t>
                      </a:r>
                      <a:endParaRPr lang="es-EC" sz="1400" dirty="0">
                        <a:effectLst/>
                      </a:endParaRPr>
                    </a:p>
                    <a:p>
                      <a:pPr marL="342900" lvl="0" indent="-342900" algn="just">
                        <a:lnSpc>
                          <a:spcPct val="150000"/>
                        </a:lnSpc>
                        <a:spcAft>
                          <a:spcPts val="0"/>
                        </a:spcAft>
                        <a:buFont typeface="Arial"/>
                        <a:buChar char="-"/>
                      </a:pPr>
                      <a:r>
                        <a:rPr lang="es-ES" sz="1400" dirty="0">
                          <a:effectLst/>
                        </a:rPr>
                        <a:t>Empleo Indirecto</a:t>
                      </a:r>
                      <a:endParaRPr lang="es-EC" sz="1400" dirty="0">
                        <a:effectLst/>
                        <a:latin typeface="Calibri"/>
                        <a:ea typeface="Calibri"/>
                        <a:cs typeface="Times New Roman"/>
                      </a:endParaRPr>
                    </a:p>
                  </a:txBody>
                  <a:tcPr marL="68580" marR="68580" marT="0" marB="0"/>
                </a:tc>
              </a:tr>
            </a:tbl>
          </a:graphicData>
        </a:graphic>
      </p:graphicFrame>
      <p:sp>
        <p:nvSpPr>
          <p:cNvPr id="5" name="2 Marcador de contenido"/>
          <p:cNvSpPr txBox="1">
            <a:spLocks/>
          </p:cNvSpPr>
          <p:nvPr/>
        </p:nvSpPr>
        <p:spPr>
          <a:xfrm>
            <a:off x="411585" y="5517232"/>
            <a:ext cx="7346777" cy="1100195"/>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FFC000"/>
              </a:buClr>
            </a:pPr>
            <a:r>
              <a:rPr lang="es-MX" dirty="0" smtClean="0"/>
              <a:t>Identificados los componentes ambientales a ser afectados y determinadas las áreas del Hospital y procesos o actividades que puedan producir algún impacto, se construyó la matriz con las acciones del proyecto en columnas y con las condiciones ambientales en filas, se evaluó en matrices individuales:</a:t>
            </a:r>
            <a:endParaRPr lang="es-EC" dirty="0" smtClean="0"/>
          </a:p>
          <a:p>
            <a:endParaRPr lang="es-EC" dirty="0"/>
          </a:p>
        </p:txBody>
      </p:sp>
    </p:spTree>
    <p:extLst>
      <p:ext uri="{BB962C8B-B14F-4D97-AF65-F5344CB8AC3E}">
        <p14:creationId xmlns:p14="http://schemas.microsoft.com/office/powerpoint/2010/main" val="1598798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4 Rectángulo"/>
          <p:cNvSpPr/>
          <p:nvPr/>
        </p:nvSpPr>
        <p:spPr>
          <a:xfrm>
            <a:off x="1043608" y="5085184"/>
            <a:ext cx="3240360" cy="923330"/>
          </a:xfrm>
          <a:prstGeom prst="rect">
            <a:avLst/>
          </a:prstGeom>
        </p:spPr>
        <p:txBody>
          <a:bodyPr wrap="square">
            <a:spAutoFit/>
          </a:bodyPr>
          <a:lstStyle/>
          <a:p>
            <a:r>
              <a:rPr lang="es-MX" dirty="0"/>
              <a:t>Criterio de evaluación</a:t>
            </a:r>
            <a:endParaRPr lang="es-EC" dirty="0"/>
          </a:p>
          <a:p>
            <a:r>
              <a:rPr lang="es-MX" dirty="0"/>
              <a:t>Impacto positivo = +</a:t>
            </a:r>
            <a:endParaRPr lang="es-EC" dirty="0"/>
          </a:p>
          <a:p>
            <a:r>
              <a:rPr lang="es-MX" dirty="0"/>
              <a:t>Impacto negativo = -</a:t>
            </a:r>
            <a:endParaRPr lang="es-EC" dirty="0"/>
          </a:p>
        </p:txBody>
      </p:sp>
      <p:sp>
        <p:nvSpPr>
          <p:cNvPr id="2" name="Marcador de contenido 1"/>
          <p:cNvSpPr>
            <a:spLocks noGrp="1"/>
          </p:cNvSpPr>
          <p:nvPr>
            <p:ph idx="1"/>
          </p:nvPr>
        </p:nvSpPr>
        <p:spPr>
          <a:xfrm>
            <a:off x="539552" y="5589240"/>
            <a:ext cx="6347714" cy="1031342"/>
          </a:xfrm>
        </p:spPr>
        <p:txBody>
          <a:bodyPr/>
          <a:lstStyle/>
          <a:p>
            <a:r>
              <a:rPr lang="es-MX" b="1" dirty="0">
                <a:solidFill>
                  <a:schemeClr val="bg1"/>
                </a:solidFill>
              </a:rPr>
              <a:t>Criterio de evaluación</a:t>
            </a:r>
            <a:endParaRPr lang="es-ES" b="1" dirty="0">
              <a:solidFill>
                <a:schemeClr val="bg1"/>
              </a:solidFill>
            </a:endParaRPr>
          </a:p>
          <a:p>
            <a:pPr marL="400050" lvl="1" indent="0">
              <a:spcBef>
                <a:spcPts val="0"/>
              </a:spcBef>
              <a:buNone/>
            </a:pPr>
            <a:r>
              <a:rPr lang="es-MX" b="1" dirty="0">
                <a:solidFill>
                  <a:schemeClr val="bg1"/>
                </a:solidFill>
              </a:rPr>
              <a:t>Impacto positivo = +</a:t>
            </a:r>
            <a:endParaRPr lang="es-ES" b="1" dirty="0">
              <a:solidFill>
                <a:schemeClr val="bg1"/>
              </a:solidFill>
            </a:endParaRPr>
          </a:p>
          <a:p>
            <a:pPr marL="400050" lvl="1" indent="0">
              <a:spcBef>
                <a:spcPts val="0"/>
              </a:spcBef>
              <a:buNone/>
            </a:pPr>
            <a:r>
              <a:rPr lang="es-MX" b="1" dirty="0">
                <a:solidFill>
                  <a:schemeClr val="bg1"/>
                </a:solidFill>
              </a:rPr>
              <a:t>Impacto negativo = -</a:t>
            </a:r>
            <a:endParaRPr lang="es-ES" b="1" dirty="0">
              <a:solidFill>
                <a:schemeClr val="bg1"/>
              </a:solidFill>
            </a:endParaRPr>
          </a:p>
          <a:p>
            <a:endParaRPr lang="es-ES"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12776"/>
            <a:ext cx="8279765" cy="3813175"/>
          </a:xfrm>
          <a:prstGeom prst="rect">
            <a:avLst/>
          </a:prstGeom>
          <a:noFill/>
          <a:ln>
            <a:noFill/>
          </a:ln>
        </p:spPr>
      </p:pic>
      <p:sp>
        <p:nvSpPr>
          <p:cNvPr id="3" name="Rectángulo 2"/>
          <p:cNvSpPr/>
          <p:nvPr/>
        </p:nvSpPr>
        <p:spPr>
          <a:xfrm>
            <a:off x="251520" y="616042"/>
            <a:ext cx="5213287"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carácter de los Impactos</a:t>
            </a:r>
            <a:endParaRPr lang="es-ES" sz="2400" b="1" dirty="0">
              <a:solidFill>
                <a:schemeClr val="accent3">
                  <a:lumMod val="75000"/>
                </a:schemeClr>
              </a:solidFill>
              <a:latin typeface="+mj-lt"/>
            </a:endParaRPr>
          </a:p>
        </p:txBody>
      </p:sp>
    </p:spTree>
    <p:extLst>
      <p:ext uri="{BB962C8B-B14F-4D97-AF65-F5344CB8AC3E}">
        <p14:creationId xmlns:p14="http://schemas.microsoft.com/office/powerpoint/2010/main" val="1629247588"/>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7920880" cy="3723942"/>
          </a:xfrm>
          <a:prstGeom prst="rect">
            <a:avLst/>
          </a:prstGeom>
          <a:noFill/>
          <a:ln>
            <a:noFill/>
          </a:ln>
        </p:spPr>
      </p:pic>
      <p:sp>
        <p:nvSpPr>
          <p:cNvPr id="5" name="4 Rectángulo"/>
          <p:cNvSpPr/>
          <p:nvPr/>
        </p:nvSpPr>
        <p:spPr>
          <a:xfrm>
            <a:off x="683568" y="5373216"/>
            <a:ext cx="4968552" cy="615553"/>
          </a:xfrm>
          <a:prstGeom prst="rect">
            <a:avLst/>
          </a:prstGeom>
        </p:spPr>
        <p:txBody>
          <a:bodyPr wrap="square">
            <a:spAutoFit/>
          </a:bodyPr>
          <a:lstStyle/>
          <a:p>
            <a:pPr marL="285750" indent="-285750">
              <a:buClr>
                <a:schemeClr val="accent4"/>
              </a:buClr>
              <a:buFont typeface="Wingdings" panose="05000000000000000000" pitchFamily="2" charset="2"/>
              <a:buChar char="Ø"/>
            </a:pPr>
            <a:r>
              <a:rPr lang="es-MX" b="1" dirty="0">
                <a:solidFill>
                  <a:schemeClr val="bg1"/>
                </a:solidFill>
              </a:rPr>
              <a:t>Criterio de evaluación</a:t>
            </a:r>
            <a:endParaRPr lang="es-EC" b="1" dirty="0">
              <a:solidFill>
                <a:schemeClr val="bg1"/>
              </a:solidFill>
            </a:endParaRPr>
          </a:p>
          <a:p>
            <a:r>
              <a:rPr lang="es-MX" sz="1600" b="1" dirty="0">
                <a:solidFill>
                  <a:schemeClr val="bg1"/>
                </a:solidFill>
              </a:rPr>
              <a:t> </a:t>
            </a:r>
            <a:r>
              <a:rPr lang="es-MX" sz="1600" b="1" dirty="0" smtClean="0">
                <a:solidFill>
                  <a:schemeClr val="bg1"/>
                </a:solidFill>
              </a:rPr>
              <a:t>    Intensidad </a:t>
            </a:r>
            <a:r>
              <a:rPr lang="es-MX" sz="1600" b="1" dirty="0">
                <a:solidFill>
                  <a:schemeClr val="bg1"/>
                </a:solidFill>
              </a:rPr>
              <a:t>del Impacto = ALTA, MEDIA ó BAJA</a:t>
            </a:r>
            <a:endParaRPr lang="es-EC" sz="1600" b="1" dirty="0">
              <a:solidFill>
                <a:schemeClr val="bg1"/>
              </a:solidFill>
            </a:endParaRPr>
          </a:p>
        </p:txBody>
      </p:sp>
      <p:sp>
        <p:nvSpPr>
          <p:cNvPr id="6" name="Rectángulo 5"/>
          <p:cNvSpPr/>
          <p:nvPr/>
        </p:nvSpPr>
        <p:spPr>
          <a:xfrm>
            <a:off x="395536" y="548680"/>
            <a:ext cx="5431295"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intensidad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spTree>
    <p:extLst>
      <p:ext uri="{BB962C8B-B14F-4D97-AF65-F5344CB8AC3E}">
        <p14:creationId xmlns:p14="http://schemas.microsoft.com/office/powerpoint/2010/main" val="189485873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393576"/>
            <a:ext cx="6347713" cy="731168"/>
          </a:xfrm>
        </p:spPr>
        <p:txBody>
          <a:bodyPr/>
          <a:lstStyle/>
          <a:p>
            <a:r>
              <a:rPr lang="es-EC" b="1" dirty="0" smtClean="0">
                <a:solidFill>
                  <a:schemeClr val="accent3"/>
                </a:solidFill>
              </a:rPr>
              <a:t>Descripción del Hospital</a:t>
            </a:r>
            <a:endParaRPr lang="es-EC" b="1" dirty="0">
              <a:solidFill>
                <a:schemeClr val="accent3"/>
              </a:solidFill>
            </a:endParaRPr>
          </a:p>
        </p:txBody>
      </p:sp>
      <p:sp>
        <p:nvSpPr>
          <p:cNvPr id="5" name="4 Marcador de contenido"/>
          <p:cNvSpPr>
            <a:spLocks noGrp="1"/>
          </p:cNvSpPr>
          <p:nvPr>
            <p:ph idx="1"/>
          </p:nvPr>
        </p:nvSpPr>
        <p:spPr>
          <a:xfrm>
            <a:off x="755576" y="1268760"/>
            <a:ext cx="6986738" cy="1800200"/>
          </a:xfrm>
        </p:spPr>
        <p:txBody>
          <a:bodyPr>
            <a:normAutofit fontScale="92500"/>
          </a:bodyPr>
          <a:lstStyle/>
          <a:p>
            <a:pPr marL="0" indent="0">
              <a:buNone/>
            </a:pPr>
            <a:r>
              <a:rPr lang="es-MX" sz="2400" b="1" dirty="0" smtClean="0">
                <a:solidFill>
                  <a:schemeClr val="accent6"/>
                </a:solidFill>
              </a:rPr>
              <a:t>UBICACIÓN:</a:t>
            </a:r>
            <a:r>
              <a:rPr lang="es-MX" sz="2000" b="1" dirty="0" smtClean="0">
                <a:solidFill>
                  <a:schemeClr val="accent6"/>
                </a:solidFill>
              </a:rPr>
              <a:t> </a:t>
            </a:r>
            <a:r>
              <a:rPr lang="es-MX" sz="1600" dirty="0" smtClean="0"/>
              <a:t>UTM </a:t>
            </a:r>
            <a:r>
              <a:rPr lang="es-MX" sz="1600" dirty="0"/>
              <a:t>WGS84 0764865X; 9898248Y; 2.798 msnm</a:t>
            </a:r>
            <a:endParaRPr lang="es-MX" dirty="0"/>
          </a:p>
          <a:p>
            <a:pPr lvl="1"/>
            <a:r>
              <a:rPr lang="es-MX" sz="1900" dirty="0" smtClean="0"/>
              <a:t>Parroquia urbana La </a:t>
            </a:r>
            <a:r>
              <a:rPr lang="es-MX" sz="1900" dirty="0" err="1" smtClean="0"/>
              <a:t>Matríz</a:t>
            </a:r>
            <a:endParaRPr lang="es-MX" sz="1900" dirty="0" smtClean="0"/>
          </a:p>
          <a:p>
            <a:pPr lvl="1"/>
            <a:r>
              <a:rPr lang="es-MX" sz="1900" dirty="0" smtClean="0"/>
              <a:t>Ciudad </a:t>
            </a:r>
            <a:r>
              <a:rPr lang="es-MX" sz="1900" dirty="0"/>
              <a:t>de Latacunga (Sector Norte)</a:t>
            </a:r>
            <a:r>
              <a:rPr lang="es-MX" sz="1900" dirty="0" smtClean="0"/>
              <a:t>– Provincia de Cotopaxi</a:t>
            </a:r>
            <a:endParaRPr lang="es-MX" sz="1900" dirty="0"/>
          </a:p>
          <a:p>
            <a:pPr marL="0" indent="0">
              <a:buNone/>
            </a:pPr>
            <a:r>
              <a:rPr lang="es-MX" sz="2400" b="1" dirty="0" smtClean="0">
                <a:solidFill>
                  <a:schemeClr val="accent6"/>
                </a:solidFill>
              </a:rPr>
              <a:t>SUPERFICIE:</a:t>
            </a:r>
            <a:r>
              <a:rPr lang="es-MX" sz="2000" b="1" dirty="0" smtClean="0">
                <a:solidFill>
                  <a:schemeClr val="accent6"/>
                </a:solidFill>
              </a:rPr>
              <a:t> </a:t>
            </a:r>
            <a:r>
              <a:rPr lang="es-MX" sz="1900" dirty="0" smtClean="0"/>
              <a:t>2177.20 m</a:t>
            </a:r>
            <a:r>
              <a:rPr lang="es-MX" sz="1900" baseline="30000" dirty="0" smtClean="0"/>
              <a:t>2</a:t>
            </a:r>
          </a:p>
        </p:txBody>
      </p:sp>
      <p:pic>
        <p:nvPicPr>
          <p:cNvPr id="7" name="Imagen 6" descr="Latacung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3429000"/>
            <a:ext cx="5292080" cy="3384375"/>
          </a:xfrm>
          <a:prstGeom prst="rect">
            <a:avLst/>
          </a:prstGeom>
          <a:noFill/>
          <a:ln>
            <a:noFill/>
          </a:ln>
        </p:spPr>
      </p:pic>
      <p:pic>
        <p:nvPicPr>
          <p:cNvPr id="6" name="3 Marcador de contenido"/>
          <p:cNvPicPr>
            <a:picLocks/>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4211960" y="3573015"/>
            <a:ext cx="4932040" cy="3024337"/>
          </a:xfrm>
          <a:prstGeom prst="rect">
            <a:avLst/>
          </a:prstGeom>
          <a:ln>
            <a:noFill/>
          </a:ln>
          <a:effectLst>
            <a:outerShdw blurRad="292100" dist="139700" dir="2700000" algn="tl" rotWithShape="0">
              <a:srgbClr val="333333">
                <a:alpha val="65000"/>
              </a:srgbClr>
            </a:outerShdw>
          </a:effectLst>
        </p:spPr>
      </p:pic>
      <p:pic>
        <p:nvPicPr>
          <p:cNvPr id="8" name="Imagen 7" descr="Latacunga"/>
          <p:cNvPicPr/>
          <p:nvPr/>
        </p:nvPicPr>
        <p:blipFill rotWithShape="1">
          <a:blip r:embed="rId2" cstate="print">
            <a:extLst>
              <a:ext uri="{28A0092B-C50C-407E-A947-70E740481C1C}">
                <a14:useLocalDpi xmlns:a14="http://schemas.microsoft.com/office/drawing/2010/main" val="0"/>
              </a:ext>
            </a:extLst>
          </a:blip>
          <a:srcRect l="79432" t="46752" b="20928"/>
          <a:stretch/>
        </p:blipFill>
        <p:spPr bwMode="auto">
          <a:xfrm>
            <a:off x="4129988" y="5333688"/>
            <a:ext cx="1738155" cy="1479688"/>
          </a:xfrm>
          <a:prstGeom prst="rect">
            <a:avLst/>
          </a:prstGeom>
          <a:noFill/>
          <a:ln>
            <a:noFill/>
          </a:ln>
        </p:spPr>
      </p:pic>
    </p:spTree>
    <p:extLst>
      <p:ext uri="{BB962C8B-B14F-4D97-AF65-F5344CB8AC3E}">
        <p14:creationId xmlns:p14="http://schemas.microsoft.com/office/powerpoint/2010/main" val="3046664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04856" cy="3672408"/>
          </a:xfrm>
          <a:prstGeom prst="rect">
            <a:avLst/>
          </a:prstGeom>
          <a:noFill/>
          <a:ln>
            <a:noFill/>
          </a:ln>
        </p:spPr>
      </p:pic>
      <p:sp>
        <p:nvSpPr>
          <p:cNvPr id="5" name="4 Rectángulo"/>
          <p:cNvSpPr/>
          <p:nvPr/>
        </p:nvSpPr>
        <p:spPr>
          <a:xfrm>
            <a:off x="1043608" y="5302949"/>
            <a:ext cx="6552728" cy="646331"/>
          </a:xfrm>
          <a:prstGeom prst="rect">
            <a:avLst/>
          </a:prstGeom>
        </p:spPr>
        <p:txBody>
          <a:bodyPr wrap="square">
            <a:spAutoFit/>
          </a:bodyPr>
          <a:lstStyle/>
          <a:p>
            <a:pPr marL="285750" indent="-285750">
              <a:buClr>
                <a:srgbClr val="9966FF"/>
              </a:buClr>
              <a:buFont typeface="Wingdings" panose="05000000000000000000" pitchFamily="2" charset="2"/>
              <a:buChar char="Ø"/>
            </a:pPr>
            <a:r>
              <a:rPr lang="es-MX" b="1" dirty="0">
                <a:solidFill>
                  <a:schemeClr val="bg1"/>
                </a:solidFill>
              </a:rPr>
              <a:t>Criterio de evaluación</a:t>
            </a:r>
            <a:endParaRPr lang="es-EC" b="1" dirty="0">
              <a:solidFill>
                <a:schemeClr val="bg1"/>
              </a:solidFill>
            </a:endParaRPr>
          </a:p>
          <a:p>
            <a:r>
              <a:rPr lang="es-MX" b="1" dirty="0" smtClean="0">
                <a:solidFill>
                  <a:schemeClr val="bg1"/>
                </a:solidFill>
              </a:rPr>
              <a:t>    Grado </a:t>
            </a:r>
            <a:r>
              <a:rPr lang="es-MX" b="1" dirty="0">
                <a:solidFill>
                  <a:schemeClr val="bg1"/>
                </a:solidFill>
              </a:rPr>
              <a:t>de Afectación del Impacto = ALTA, MEDIA ó BAJA</a:t>
            </a:r>
            <a:endParaRPr lang="es-EC" b="1" dirty="0">
              <a:solidFill>
                <a:schemeClr val="bg1"/>
              </a:solidFill>
            </a:endParaRPr>
          </a:p>
        </p:txBody>
      </p:sp>
      <p:sp>
        <p:nvSpPr>
          <p:cNvPr id="6" name="Rectángulo 5"/>
          <p:cNvSpPr/>
          <p:nvPr/>
        </p:nvSpPr>
        <p:spPr>
          <a:xfrm>
            <a:off x="395536" y="548680"/>
            <a:ext cx="5436104"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afectación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spTree>
    <p:extLst>
      <p:ext uri="{BB962C8B-B14F-4D97-AF65-F5344CB8AC3E}">
        <p14:creationId xmlns:p14="http://schemas.microsoft.com/office/powerpoint/2010/main" val="2883961281"/>
      </p:ext>
    </p:extLst>
  </p:cSld>
  <p:clrMapOvr>
    <a:masterClrMapping/>
  </p:clrMapOvr>
  <p:transition spd="slow">
    <p:wheel spokes="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843" y="1483642"/>
            <a:ext cx="7918573" cy="3673549"/>
          </a:xfrm>
          <a:prstGeom prst="rect">
            <a:avLst/>
          </a:prstGeom>
          <a:noFill/>
          <a:ln>
            <a:noFill/>
          </a:ln>
        </p:spPr>
      </p:pic>
      <p:sp>
        <p:nvSpPr>
          <p:cNvPr id="5" name="4 Rectángulo"/>
          <p:cNvSpPr/>
          <p:nvPr/>
        </p:nvSpPr>
        <p:spPr>
          <a:xfrm>
            <a:off x="395536" y="5301208"/>
            <a:ext cx="6768752" cy="892552"/>
          </a:xfrm>
          <a:prstGeom prst="rect">
            <a:avLst/>
          </a:prstGeom>
        </p:spPr>
        <p:txBody>
          <a:bodyPr wrap="square">
            <a:spAutoFit/>
          </a:bodyPr>
          <a:lstStyle/>
          <a:p>
            <a:pPr marL="285750" indent="-285750">
              <a:buClr>
                <a:schemeClr val="accent5">
                  <a:lumMod val="75000"/>
                </a:schemeClr>
              </a:buClr>
              <a:buFont typeface="Wingdings" panose="05000000000000000000" pitchFamily="2" charset="2"/>
              <a:buChar char="Ø"/>
            </a:pPr>
            <a:r>
              <a:rPr lang="es-MX" b="1" dirty="0">
                <a:solidFill>
                  <a:schemeClr val="bg1"/>
                </a:solidFill>
              </a:rPr>
              <a:t>Criterio de evaluación</a:t>
            </a:r>
            <a:endParaRPr lang="es-EC" b="1" dirty="0">
              <a:solidFill>
                <a:schemeClr val="bg1"/>
              </a:solidFill>
            </a:endParaRPr>
          </a:p>
          <a:p>
            <a:r>
              <a:rPr lang="es-MX" b="1" dirty="0" smtClean="0">
                <a:solidFill>
                  <a:schemeClr val="bg1"/>
                </a:solidFill>
              </a:rPr>
              <a:t>     </a:t>
            </a:r>
            <a:r>
              <a:rPr lang="es-MX" sz="1600" b="1" dirty="0" smtClean="0">
                <a:solidFill>
                  <a:schemeClr val="bg1"/>
                </a:solidFill>
              </a:rPr>
              <a:t>Puntaje </a:t>
            </a:r>
            <a:r>
              <a:rPr lang="es-MX" sz="1600" b="1" dirty="0">
                <a:solidFill>
                  <a:schemeClr val="bg1"/>
                </a:solidFill>
              </a:rPr>
              <a:t>del 1 al 10 basado en </a:t>
            </a:r>
            <a:r>
              <a:rPr lang="es-MX" sz="1600" b="1" dirty="0" smtClean="0">
                <a:solidFill>
                  <a:schemeClr val="bg1"/>
                </a:solidFill>
              </a:rPr>
              <a:t>los c</a:t>
            </a:r>
            <a:r>
              <a:rPr lang="es-ES" sz="1600" b="1" dirty="0" err="1" smtClean="0">
                <a:solidFill>
                  <a:schemeClr val="bg1"/>
                </a:solidFill>
              </a:rPr>
              <a:t>riterios</a:t>
            </a:r>
            <a:r>
              <a:rPr lang="es-ES" sz="1600" b="1" dirty="0" smtClean="0">
                <a:solidFill>
                  <a:schemeClr val="bg1"/>
                </a:solidFill>
              </a:rPr>
              <a:t> </a:t>
            </a:r>
            <a:r>
              <a:rPr lang="es-ES" sz="1600" b="1" dirty="0">
                <a:solidFill>
                  <a:schemeClr val="bg1"/>
                </a:solidFill>
              </a:rPr>
              <a:t>de puntuación </a:t>
            </a:r>
            <a:r>
              <a:rPr lang="es-ES" sz="1600" b="1" dirty="0" smtClean="0">
                <a:solidFill>
                  <a:schemeClr val="bg1"/>
                </a:solidFill>
              </a:rPr>
              <a:t>para</a:t>
            </a:r>
          </a:p>
          <a:p>
            <a:r>
              <a:rPr lang="es-ES" sz="1600" b="1" dirty="0" smtClean="0">
                <a:solidFill>
                  <a:schemeClr val="bg1"/>
                </a:solidFill>
              </a:rPr>
              <a:t>     determinar </a:t>
            </a:r>
            <a:r>
              <a:rPr lang="es-ES" sz="1600" b="1" dirty="0">
                <a:solidFill>
                  <a:schemeClr val="bg1"/>
                </a:solidFill>
              </a:rPr>
              <a:t>magnitud e importancia de los impactos ambientales.</a:t>
            </a:r>
            <a:endParaRPr lang="es-EC" sz="1600" dirty="0">
              <a:solidFill>
                <a:schemeClr val="bg1"/>
              </a:solidFill>
            </a:endParaRPr>
          </a:p>
        </p:txBody>
      </p:sp>
      <p:sp>
        <p:nvSpPr>
          <p:cNvPr id="6" name="Rectángulo 5"/>
          <p:cNvSpPr/>
          <p:nvPr/>
        </p:nvSpPr>
        <p:spPr>
          <a:xfrm>
            <a:off x="395536" y="548680"/>
            <a:ext cx="5270995"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magnitud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spTree>
    <p:extLst>
      <p:ext uri="{BB962C8B-B14F-4D97-AF65-F5344CB8AC3E}">
        <p14:creationId xmlns:p14="http://schemas.microsoft.com/office/powerpoint/2010/main" val="2581842037"/>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67544" y="883568"/>
            <a:ext cx="6336704" cy="2473424"/>
          </a:xfrm>
          <a:prstGeom prst="rect">
            <a:avLst/>
          </a:prstGeom>
          <a:noFill/>
          <a:ln>
            <a:noFill/>
          </a:ln>
        </p:spPr>
      </p:pic>
      <p:sp>
        <p:nvSpPr>
          <p:cNvPr id="5" name="4 Rectángulo"/>
          <p:cNvSpPr/>
          <p:nvPr/>
        </p:nvSpPr>
        <p:spPr>
          <a:xfrm>
            <a:off x="6911752" y="2204864"/>
            <a:ext cx="2232248" cy="1169551"/>
          </a:xfrm>
          <a:prstGeom prst="rect">
            <a:avLst/>
          </a:prstGeom>
        </p:spPr>
        <p:txBody>
          <a:bodyPr wrap="square">
            <a:spAutoFit/>
          </a:bodyPr>
          <a:lstStyle/>
          <a:p>
            <a:r>
              <a:rPr lang="es-MX" sz="1400" b="1" dirty="0">
                <a:solidFill>
                  <a:schemeClr val="bg1"/>
                </a:solidFill>
              </a:rPr>
              <a:t>Criterio de evaluación</a:t>
            </a:r>
            <a:endParaRPr lang="es-EC" sz="1400" b="1" dirty="0">
              <a:solidFill>
                <a:schemeClr val="bg1"/>
              </a:solidFill>
            </a:endParaRPr>
          </a:p>
          <a:p>
            <a:endParaRPr lang="es-MX" sz="1400" b="1" dirty="0" smtClean="0">
              <a:solidFill>
                <a:schemeClr val="bg1"/>
              </a:solidFill>
            </a:endParaRPr>
          </a:p>
          <a:p>
            <a:r>
              <a:rPr lang="es-MX" sz="1400" b="1" dirty="0" smtClean="0">
                <a:solidFill>
                  <a:schemeClr val="bg1"/>
                </a:solidFill>
              </a:rPr>
              <a:t>Duración </a:t>
            </a:r>
            <a:r>
              <a:rPr lang="es-MX" sz="1400" b="1" dirty="0">
                <a:solidFill>
                  <a:schemeClr val="bg1"/>
                </a:solidFill>
              </a:rPr>
              <a:t>del Impacto = PERMANENTE, MEDIA ó TEMPORAL</a:t>
            </a:r>
            <a:endParaRPr lang="es-EC" sz="1400" b="1" dirty="0">
              <a:solidFill>
                <a:schemeClr val="bg1"/>
              </a:solidFill>
            </a:endParaRPr>
          </a:p>
        </p:txBody>
      </p:sp>
      <p:sp>
        <p:nvSpPr>
          <p:cNvPr id="6" name="Rectángulo 5"/>
          <p:cNvSpPr/>
          <p:nvPr/>
        </p:nvSpPr>
        <p:spPr>
          <a:xfrm>
            <a:off x="323528" y="332656"/>
            <a:ext cx="5184433"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duración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pic>
        <p:nvPicPr>
          <p:cNvPr id="7" name="3 Marcador de contenido"/>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555776" y="4365103"/>
            <a:ext cx="6480720" cy="2376265"/>
          </a:xfrm>
          <a:prstGeom prst="rect">
            <a:avLst/>
          </a:prstGeom>
          <a:noFill/>
          <a:ln>
            <a:noFill/>
          </a:ln>
        </p:spPr>
      </p:pic>
      <p:sp>
        <p:nvSpPr>
          <p:cNvPr id="8" name="Rectángulo 7"/>
          <p:cNvSpPr/>
          <p:nvPr/>
        </p:nvSpPr>
        <p:spPr>
          <a:xfrm>
            <a:off x="2555776" y="3630215"/>
            <a:ext cx="5363969"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influencia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sp>
        <p:nvSpPr>
          <p:cNvPr id="9" name="4 Rectángulo"/>
          <p:cNvSpPr/>
          <p:nvPr/>
        </p:nvSpPr>
        <p:spPr>
          <a:xfrm>
            <a:off x="323528" y="5643825"/>
            <a:ext cx="2232248" cy="1169551"/>
          </a:xfrm>
          <a:prstGeom prst="rect">
            <a:avLst/>
          </a:prstGeom>
        </p:spPr>
        <p:txBody>
          <a:bodyPr wrap="square">
            <a:spAutoFit/>
          </a:bodyPr>
          <a:lstStyle/>
          <a:p>
            <a:r>
              <a:rPr lang="es-MX" sz="1400" b="1" dirty="0">
                <a:solidFill>
                  <a:schemeClr val="bg1"/>
                </a:solidFill>
              </a:rPr>
              <a:t>Criterio de evaluación</a:t>
            </a:r>
            <a:endParaRPr lang="es-EC" sz="1400" b="1" dirty="0">
              <a:solidFill>
                <a:schemeClr val="bg1"/>
              </a:solidFill>
            </a:endParaRPr>
          </a:p>
          <a:p>
            <a:endParaRPr lang="es-MX" sz="1400" b="1" dirty="0" smtClean="0">
              <a:solidFill>
                <a:schemeClr val="bg1"/>
              </a:solidFill>
            </a:endParaRPr>
          </a:p>
          <a:p>
            <a:r>
              <a:rPr lang="es-MX" sz="1400" b="1" dirty="0" smtClean="0">
                <a:solidFill>
                  <a:schemeClr val="bg1"/>
                </a:solidFill>
              </a:rPr>
              <a:t>Influencia </a:t>
            </a:r>
            <a:r>
              <a:rPr lang="es-MX" sz="1400" b="1" dirty="0">
                <a:solidFill>
                  <a:schemeClr val="bg1"/>
                </a:solidFill>
              </a:rPr>
              <a:t>del </a:t>
            </a:r>
            <a:r>
              <a:rPr lang="es-MX" sz="1400" b="1" dirty="0" smtClean="0">
                <a:solidFill>
                  <a:schemeClr val="bg1"/>
                </a:solidFill>
              </a:rPr>
              <a:t>Impacto </a:t>
            </a:r>
            <a:r>
              <a:rPr lang="es-MX" sz="1400" b="1" dirty="0">
                <a:solidFill>
                  <a:schemeClr val="bg1"/>
                </a:solidFill>
              </a:rPr>
              <a:t>= REGIONAL, LOCAL ó PUNTUAL </a:t>
            </a:r>
            <a:endParaRPr lang="es-EC" sz="1400" b="1" dirty="0">
              <a:solidFill>
                <a:schemeClr val="bg1"/>
              </a:solidFill>
            </a:endParaRPr>
          </a:p>
        </p:txBody>
      </p:sp>
    </p:spTree>
    <p:extLst>
      <p:ext uri="{BB962C8B-B14F-4D97-AF65-F5344CB8AC3E}">
        <p14:creationId xmlns:p14="http://schemas.microsoft.com/office/powerpoint/2010/main" val="515154164"/>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CF9E3"/>
        </a:solidFill>
        <a:effectLst/>
      </p:bgPr>
    </p:bg>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610989" y="845523"/>
            <a:ext cx="7201371" cy="3010043"/>
          </a:xfrm>
          <a:prstGeom prst="rect">
            <a:avLst/>
          </a:prstGeom>
          <a:noFill/>
          <a:ln>
            <a:noFill/>
          </a:ln>
        </p:spPr>
      </p:pic>
      <p:sp>
        <p:nvSpPr>
          <p:cNvPr id="5" name="4 Rectángulo"/>
          <p:cNvSpPr/>
          <p:nvPr/>
        </p:nvSpPr>
        <p:spPr>
          <a:xfrm>
            <a:off x="179512" y="3918828"/>
            <a:ext cx="8964488" cy="446276"/>
          </a:xfrm>
          <a:prstGeom prst="rect">
            <a:avLst/>
          </a:prstGeom>
        </p:spPr>
        <p:txBody>
          <a:bodyPr wrap="square">
            <a:spAutoFit/>
          </a:bodyPr>
          <a:lstStyle/>
          <a:p>
            <a:r>
              <a:rPr lang="es-MX" sz="1100" b="1" dirty="0">
                <a:solidFill>
                  <a:schemeClr val="bg1"/>
                </a:solidFill>
              </a:rPr>
              <a:t>Criterio de evaluación</a:t>
            </a:r>
            <a:endParaRPr lang="es-EC" sz="1100" b="1" dirty="0">
              <a:solidFill>
                <a:schemeClr val="bg1"/>
              </a:solidFill>
            </a:endParaRPr>
          </a:p>
          <a:p>
            <a:r>
              <a:rPr lang="es-MX" sz="1100" b="1" dirty="0">
                <a:solidFill>
                  <a:schemeClr val="bg1"/>
                </a:solidFill>
              </a:rPr>
              <a:t>Puntaje del 1 al 10 basado en </a:t>
            </a:r>
            <a:r>
              <a:rPr lang="es-MX" sz="1100" b="1" dirty="0" smtClean="0">
                <a:solidFill>
                  <a:schemeClr val="bg1"/>
                </a:solidFill>
              </a:rPr>
              <a:t>los </a:t>
            </a:r>
            <a:r>
              <a:rPr lang="es-MX" sz="1100" b="1" dirty="0">
                <a:solidFill>
                  <a:schemeClr val="bg1"/>
                </a:solidFill>
              </a:rPr>
              <a:t>c</a:t>
            </a:r>
            <a:r>
              <a:rPr lang="es-ES" sz="1100" b="1" dirty="0" err="1">
                <a:solidFill>
                  <a:schemeClr val="bg1"/>
                </a:solidFill>
              </a:rPr>
              <a:t>riterios</a:t>
            </a:r>
            <a:r>
              <a:rPr lang="es-ES" sz="1100" b="1" dirty="0">
                <a:solidFill>
                  <a:schemeClr val="bg1"/>
                </a:solidFill>
              </a:rPr>
              <a:t> de puntuación </a:t>
            </a:r>
            <a:r>
              <a:rPr lang="es-ES" sz="1100" b="1" dirty="0" smtClean="0">
                <a:solidFill>
                  <a:schemeClr val="bg1"/>
                </a:solidFill>
              </a:rPr>
              <a:t>para determinar </a:t>
            </a:r>
            <a:r>
              <a:rPr lang="es-ES" sz="1100" b="1" dirty="0">
                <a:solidFill>
                  <a:schemeClr val="bg1"/>
                </a:solidFill>
              </a:rPr>
              <a:t>magnitud e importancia de los impactos ambientales.</a:t>
            </a:r>
            <a:endParaRPr lang="es-EC" sz="1100" b="1" dirty="0">
              <a:solidFill>
                <a:schemeClr val="bg1"/>
              </a:solidFill>
            </a:endParaRPr>
          </a:p>
        </p:txBody>
      </p:sp>
      <p:sp>
        <p:nvSpPr>
          <p:cNvPr id="6" name="Rectángulo 5"/>
          <p:cNvSpPr/>
          <p:nvPr/>
        </p:nvSpPr>
        <p:spPr>
          <a:xfrm>
            <a:off x="323528" y="332656"/>
            <a:ext cx="5655715" cy="461665"/>
          </a:xfrm>
          <a:prstGeom prst="rect">
            <a:avLst/>
          </a:prstGeom>
        </p:spPr>
        <p:txBody>
          <a:bodyPr wrap="none">
            <a:spAutoFit/>
          </a:bodyPr>
          <a:lstStyle/>
          <a:p>
            <a:r>
              <a:rPr lang="es-MX" sz="2400" b="1" dirty="0">
                <a:solidFill>
                  <a:schemeClr val="accent3">
                    <a:lumMod val="75000"/>
                  </a:schemeClr>
                </a:solidFill>
                <a:latin typeface="+mj-lt"/>
                <a:ea typeface="Times New Roman" panose="02020603050405020304" pitchFamily="18" charset="0"/>
              </a:rPr>
              <a:t>Matriz de </a:t>
            </a:r>
            <a:r>
              <a:rPr lang="es-MX" sz="2400" b="1" dirty="0" smtClean="0">
                <a:solidFill>
                  <a:schemeClr val="accent3">
                    <a:lumMod val="75000"/>
                  </a:schemeClr>
                </a:solidFill>
                <a:latin typeface="+mj-lt"/>
                <a:ea typeface="Times New Roman" panose="02020603050405020304" pitchFamily="18" charset="0"/>
              </a:rPr>
              <a:t>importancia de </a:t>
            </a:r>
            <a:r>
              <a:rPr lang="es-MX" sz="2400" b="1" dirty="0">
                <a:solidFill>
                  <a:schemeClr val="accent3">
                    <a:lumMod val="75000"/>
                  </a:schemeClr>
                </a:solidFill>
                <a:latin typeface="+mj-lt"/>
                <a:ea typeface="Times New Roman" panose="02020603050405020304" pitchFamily="18" charset="0"/>
              </a:rPr>
              <a:t>los Impactos</a:t>
            </a:r>
            <a:endParaRPr lang="es-ES" sz="2400" b="1" dirty="0">
              <a:solidFill>
                <a:schemeClr val="accent3">
                  <a:lumMod val="75000"/>
                </a:schemeClr>
              </a:solidFill>
              <a:latin typeface="+mj-lt"/>
            </a:endParaRPr>
          </a:p>
        </p:txBody>
      </p:sp>
      <p:sp>
        <p:nvSpPr>
          <p:cNvPr id="7" name="2 Marcador de contenido"/>
          <p:cNvSpPr txBox="1">
            <a:spLocks/>
          </p:cNvSpPr>
          <p:nvPr/>
        </p:nvSpPr>
        <p:spPr>
          <a:xfrm>
            <a:off x="314400" y="4631457"/>
            <a:ext cx="8424936" cy="21099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pPr>
            <a:r>
              <a:rPr lang="es-MX" dirty="0" smtClean="0">
                <a:solidFill>
                  <a:schemeClr val="bg1"/>
                </a:solidFill>
              </a:rPr>
              <a:t>Elaboradas las matrices de magnitud e importancia, se realizó la matriz definitiva con las puntuaciones obtenidas, cada celda se divide en diagonal</a:t>
            </a:r>
            <a:r>
              <a:rPr lang="es-MX" dirty="0">
                <a:solidFill>
                  <a:schemeClr val="bg1"/>
                </a:solidFill>
              </a:rPr>
              <a:t>,</a:t>
            </a:r>
            <a:r>
              <a:rPr lang="es-MX" dirty="0" smtClean="0">
                <a:solidFill>
                  <a:schemeClr val="bg1"/>
                </a:solidFill>
              </a:rPr>
              <a:t> en la parte superior </a:t>
            </a:r>
            <a:r>
              <a:rPr lang="es-MX" dirty="0">
                <a:solidFill>
                  <a:schemeClr val="bg1"/>
                </a:solidFill>
              </a:rPr>
              <a:t>consta </a:t>
            </a:r>
            <a:r>
              <a:rPr lang="es-MX" dirty="0" smtClean="0">
                <a:solidFill>
                  <a:schemeClr val="bg1"/>
                </a:solidFill>
              </a:rPr>
              <a:t>la magnitud del impacto y en la parte inferior la importancia. Se evalúan las sumas finales </a:t>
            </a:r>
            <a:r>
              <a:rPr lang="es-MX" sz="1400" dirty="0" smtClean="0">
                <a:solidFill>
                  <a:schemeClr val="bg1"/>
                </a:solidFill>
              </a:rPr>
              <a:t>(</a:t>
            </a:r>
            <a:r>
              <a:rPr lang="es-MX" sz="1400" dirty="0" err="1" smtClean="0">
                <a:solidFill>
                  <a:schemeClr val="bg1"/>
                </a:solidFill>
              </a:rPr>
              <a:t>Dellavedona</a:t>
            </a:r>
            <a:r>
              <a:rPr lang="es-MX" sz="1400" dirty="0" smtClean="0">
                <a:solidFill>
                  <a:schemeClr val="bg1"/>
                </a:solidFill>
              </a:rPr>
              <a:t>, 2011).</a:t>
            </a:r>
            <a:endParaRPr lang="es-EC" dirty="0" smtClean="0">
              <a:solidFill>
                <a:schemeClr val="bg1"/>
              </a:solidFill>
            </a:endParaRPr>
          </a:p>
          <a:p>
            <a:pPr>
              <a:buClr>
                <a:srgbClr val="0070C0"/>
              </a:buClr>
            </a:pPr>
            <a:r>
              <a:rPr lang="es-MX" dirty="0" smtClean="0">
                <a:solidFill>
                  <a:schemeClr val="bg1"/>
                </a:solidFill>
              </a:rPr>
              <a:t>Para obtener las sumas finales por fila y por columna, se determinó el valor de cada celda multiplicando los valores de magnitud e importancia </a:t>
            </a:r>
            <a:r>
              <a:rPr lang="es-MX" sz="1400" dirty="0" smtClean="0">
                <a:solidFill>
                  <a:schemeClr val="bg1"/>
                </a:solidFill>
              </a:rPr>
              <a:t>(Peralta &amp; Barrios, 2012). </a:t>
            </a:r>
            <a:endParaRPr lang="es-EC" sz="1400" dirty="0" smtClean="0">
              <a:solidFill>
                <a:schemeClr val="bg1"/>
              </a:solidFill>
            </a:endParaRPr>
          </a:p>
          <a:p>
            <a:endParaRPr lang="es-EC" dirty="0"/>
          </a:p>
        </p:txBody>
      </p:sp>
    </p:spTree>
    <p:extLst>
      <p:ext uri="{BB962C8B-B14F-4D97-AF65-F5344CB8AC3E}">
        <p14:creationId xmlns:p14="http://schemas.microsoft.com/office/powerpoint/2010/main" val="3974341228"/>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39552" y="1628800"/>
            <a:ext cx="7848872" cy="3816424"/>
          </a:xfrm>
          <a:prstGeom prst="rect">
            <a:avLst/>
          </a:prstGeom>
          <a:noFill/>
          <a:ln>
            <a:solidFill>
              <a:schemeClr val="tx1">
                <a:lumMod val="50000"/>
                <a:lumOff val="50000"/>
              </a:schemeClr>
            </a:solidFill>
          </a:ln>
        </p:spPr>
      </p:pic>
      <p:sp>
        <p:nvSpPr>
          <p:cNvPr id="5" name="Título 4"/>
          <p:cNvSpPr>
            <a:spLocks noGrp="1"/>
          </p:cNvSpPr>
          <p:nvPr>
            <p:ph type="title"/>
          </p:nvPr>
        </p:nvSpPr>
        <p:spPr>
          <a:xfrm>
            <a:off x="395536" y="620688"/>
            <a:ext cx="7298793" cy="523220"/>
          </a:xfrm>
          <a:prstGeom prst="rect">
            <a:avLst/>
          </a:prstGeom>
        </p:spPr>
        <p:txBody>
          <a:bodyPr wrap="none">
            <a:spAutoFit/>
          </a:bodyPr>
          <a:lstStyle/>
          <a:p>
            <a:r>
              <a:rPr lang="es-MX" sz="2800" b="1" dirty="0">
                <a:solidFill>
                  <a:schemeClr val="accent3">
                    <a:lumMod val="75000"/>
                  </a:schemeClr>
                </a:solidFill>
                <a:latin typeface="+mj-lt"/>
                <a:ea typeface="Times New Roman" panose="02020603050405020304" pitchFamily="18" charset="0"/>
              </a:rPr>
              <a:t>Matriz </a:t>
            </a:r>
            <a:r>
              <a:rPr lang="es-MX" sz="2800" b="1" dirty="0" smtClean="0">
                <a:solidFill>
                  <a:schemeClr val="accent3">
                    <a:lumMod val="75000"/>
                  </a:schemeClr>
                </a:solidFill>
                <a:latin typeface="+mj-lt"/>
                <a:ea typeface="Times New Roman" panose="02020603050405020304" pitchFamily="18" charset="0"/>
              </a:rPr>
              <a:t>final de valoración de </a:t>
            </a:r>
            <a:r>
              <a:rPr lang="es-MX" sz="2800" b="1" dirty="0" smtClean="0">
                <a:solidFill>
                  <a:schemeClr val="accent3">
                    <a:lumMod val="75000"/>
                  </a:schemeClr>
                </a:solidFill>
                <a:ea typeface="Times New Roman" panose="02020603050405020304" pitchFamily="18" charset="0"/>
              </a:rPr>
              <a:t>los</a:t>
            </a:r>
            <a:r>
              <a:rPr lang="es-MX" sz="2800" b="1" dirty="0" smtClean="0">
                <a:solidFill>
                  <a:schemeClr val="accent3">
                    <a:lumMod val="75000"/>
                  </a:schemeClr>
                </a:solidFill>
                <a:latin typeface="+mj-lt"/>
                <a:ea typeface="Times New Roman" panose="02020603050405020304" pitchFamily="18" charset="0"/>
              </a:rPr>
              <a:t> </a:t>
            </a:r>
            <a:r>
              <a:rPr lang="es-MX" sz="2800" b="1" dirty="0">
                <a:solidFill>
                  <a:schemeClr val="accent3">
                    <a:lumMod val="75000"/>
                  </a:schemeClr>
                </a:solidFill>
                <a:latin typeface="+mj-lt"/>
                <a:ea typeface="Times New Roman" panose="02020603050405020304" pitchFamily="18" charset="0"/>
              </a:rPr>
              <a:t>Impactos</a:t>
            </a:r>
            <a:endParaRPr lang="es-ES" sz="2800" b="1" dirty="0">
              <a:solidFill>
                <a:schemeClr val="accent3">
                  <a:lumMod val="75000"/>
                </a:schemeClr>
              </a:solidFill>
              <a:latin typeface="+mj-lt"/>
            </a:endParaRPr>
          </a:p>
        </p:txBody>
      </p:sp>
    </p:spTree>
    <p:extLst>
      <p:ext uri="{BB962C8B-B14F-4D97-AF65-F5344CB8AC3E}">
        <p14:creationId xmlns:p14="http://schemas.microsoft.com/office/powerpoint/2010/main" val="2863497079"/>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404664"/>
            <a:ext cx="6347713" cy="1320800"/>
          </a:xfrm>
        </p:spPr>
        <p:txBody>
          <a:bodyPr>
            <a:normAutofit fontScale="90000"/>
          </a:bodyPr>
          <a:lstStyle/>
          <a:p>
            <a:r>
              <a:rPr lang="es-MX" b="1" dirty="0">
                <a:solidFill>
                  <a:schemeClr val="accent3"/>
                </a:solidFill>
              </a:rPr>
              <a:t>Discusión de los resultados de la evaluación de impactos</a:t>
            </a:r>
            <a:r>
              <a:rPr lang="es-MX" b="1" dirty="0" smtClean="0">
                <a:solidFill>
                  <a:schemeClr val="accent3"/>
                </a:solidFill>
              </a:rPr>
              <a:t>.</a:t>
            </a:r>
            <a:endParaRPr lang="es-EC" dirty="0">
              <a:solidFill>
                <a:schemeClr val="accent3"/>
              </a:solidFill>
            </a:endParaRPr>
          </a:p>
        </p:txBody>
      </p:sp>
      <p:sp>
        <p:nvSpPr>
          <p:cNvPr id="3" name="2 Marcador de contenido"/>
          <p:cNvSpPr>
            <a:spLocks noGrp="1"/>
          </p:cNvSpPr>
          <p:nvPr>
            <p:ph idx="1"/>
          </p:nvPr>
        </p:nvSpPr>
        <p:spPr>
          <a:xfrm>
            <a:off x="467544" y="1725465"/>
            <a:ext cx="7488832" cy="1271488"/>
          </a:xfrm>
        </p:spPr>
        <p:txBody>
          <a:bodyPr>
            <a:normAutofit/>
          </a:bodyPr>
          <a:lstStyle/>
          <a:p>
            <a:r>
              <a:rPr lang="es-MX" dirty="0" smtClean="0"/>
              <a:t>Las </a:t>
            </a:r>
            <a:r>
              <a:rPr lang="es-MX" dirty="0"/>
              <a:t>áreas de Laboratorio Clínico, Consulta Externa, Emergencia, Hospitalización y Cirugía, provocan mayor deterioro medio </a:t>
            </a:r>
            <a:r>
              <a:rPr lang="es-MX" dirty="0" smtClean="0"/>
              <a:t>ambiental, </a:t>
            </a:r>
            <a:r>
              <a:rPr lang="es-MX" dirty="0"/>
              <a:t>básicamente por la generación de desechos infecciosos, especiales y </a:t>
            </a:r>
            <a:r>
              <a:rPr lang="es-MX" dirty="0" err="1" smtClean="0"/>
              <a:t>cortopunzantes</a:t>
            </a:r>
            <a:r>
              <a:rPr lang="es-MX" dirty="0"/>
              <a:t>.</a:t>
            </a:r>
            <a:endParaRPr lang="es-EC" dirty="0"/>
          </a:p>
          <a:p>
            <a:endParaRPr lang="es-EC" dirty="0"/>
          </a:p>
        </p:txBody>
      </p:sp>
      <p:sp>
        <p:nvSpPr>
          <p:cNvPr id="4" name="2 Marcador de contenido"/>
          <p:cNvSpPr txBox="1">
            <a:spLocks/>
          </p:cNvSpPr>
          <p:nvPr/>
        </p:nvSpPr>
        <p:spPr>
          <a:xfrm>
            <a:off x="467544" y="3004611"/>
            <a:ext cx="7471147"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smtClean="0"/>
              <a:t>La calidad del agua presenta mayor afectación, debido a las descargas directas al sistema de alcantarillado público; afectadas primordialmente por reactivos químicos y muestras biológicas inactivadas (hipoclorito de sodio 0.5%), desinfectantes utilizados para la limpieza de todas las áreas del Hospital. </a:t>
            </a:r>
            <a:endParaRPr lang="es-EC" dirty="0"/>
          </a:p>
        </p:txBody>
      </p:sp>
      <p:sp>
        <p:nvSpPr>
          <p:cNvPr id="5" name="2 Marcador de contenido"/>
          <p:cNvSpPr txBox="1">
            <a:spLocks/>
          </p:cNvSpPr>
          <p:nvPr/>
        </p:nvSpPr>
        <p:spPr>
          <a:xfrm>
            <a:off x="467544" y="4581128"/>
            <a:ext cx="7200800" cy="15121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dirty="0" smtClean="0"/>
              <a:t>La bodega del Hospital de objetos en desuso, presenta el riesgo potencialmente más alto debido a las repercusiones medio ambientales en caso de producirse un incendio. La afectación se vería reflejada en las matrices aire, suelo y agua y en la calidad de vida de los pacientes y personas que trabajan en el Hospital.</a:t>
            </a:r>
            <a:endParaRPr lang="es-EC" dirty="0" smtClean="0"/>
          </a:p>
          <a:p>
            <a:endParaRPr lang="es-EC" dirty="0"/>
          </a:p>
        </p:txBody>
      </p:sp>
    </p:spTree>
    <p:extLst>
      <p:ext uri="{BB962C8B-B14F-4D97-AF65-F5344CB8AC3E}">
        <p14:creationId xmlns:p14="http://schemas.microsoft.com/office/powerpoint/2010/main" val="5816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6347713" cy="1320800"/>
          </a:xfrm>
        </p:spPr>
        <p:txBody>
          <a:bodyPr>
            <a:normAutofit fontScale="90000"/>
          </a:bodyPr>
          <a:lstStyle/>
          <a:p>
            <a:r>
              <a:rPr lang="es-MX" b="1" dirty="0">
                <a:solidFill>
                  <a:schemeClr val="accent3"/>
                </a:solidFill>
              </a:rPr>
              <a:t>Discusión de los resultados de la evaluación de impactos.</a:t>
            </a:r>
            <a:endParaRPr lang="es-EC" dirty="0"/>
          </a:p>
        </p:txBody>
      </p:sp>
      <p:sp>
        <p:nvSpPr>
          <p:cNvPr id="3" name="2 Marcador de contenido"/>
          <p:cNvSpPr>
            <a:spLocks noGrp="1"/>
          </p:cNvSpPr>
          <p:nvPr>
            <p:ph idx="1"/>
          </p:nvPr>
        </p:nvSpPr>
        <p:spPr>
          <a:xfrm>
            <a:off x="467544" y="1725464"/>
            <a:ext cx="7128792" cy="3880773"/>
          </a:xfrm>
        </p:spPr>
        <p:txBody>
          <a:bodyPr>
            <a:normAutofit/>
          </a:bodyPr>
          <a:lstStyle/>
          <a:p>
            <a:pPr>
              <a:buClr>
                <a:schemeClr val="accent4"/>
              </a:buClr>
            </a:pPr>
            <a:r>
              <a:rPr lang="es-MX" dirty="0" smtClean="0"/>
              <a:t>El Hospital </a:t>
            </a:r>
            <a:r>
              <a:rPr lang="es-MX" dirty="0"/>
              <a:t>BACO obtuvo una puntuación </a:t>
            </a:r>
            <a:r>
              <a:rPr lang="es-MX" dirty="0" smtClean="0"/>
              <a:t>final positiva, esto </a:t>
            </a:r>
            <a:r>
              <a:rPr lang="es-MX" dirty="0"/>
              <a:t>indica que </a:t>
            </a:r>
            <a:r>
              <a:rPr lang="es-MX" dirty="0" smtClean="0"/>
              <a:t>varias de </a:t>
            </a:r>
            <a:r>
              <a:rPr lang="es-MX" dirty="0"/>
              <a:t>las actividades que se ejecutan en el Hospital tienen una connotación ambiental positiva alta, </a:t>
            </a:r>
            <a:r>
              <a:rPr lang="es-MX" dirty="0" smtClean="0"/>
              <a:t>debido  </a:t>
            </a:r>
            <a:r>
              <a:rPr lang="es-MX" dirty="0"/>
              <a:t>principalmente al enriquecimiento del factor socio económico, </a:t>
            </a:r>
            <a:r>
              <a:rPr lang="es-MX" dirty="0" smtClean="0"/>
              <a:t>por generación de empleos </a:t>
            </a:r>
            <a:r>
              <a:rPr lang="es-MX" dirty="0"/>
              <a:t>directos </a:t>
            </a:r>
            <a:r>
              <a:rPr lang="es-MX" dirty="0" smtClean="0"/>
              <a:t>e </a:t>
            </a:r>
            <a:r>
              <a:rPr lang="es-MX" dirty="0"/>
              <a:t>indirectos y</a:t>
            </a:r>
            <a:r>
              <a:rPr lang="es-MX" dirty="0" smtClean="0"/>
              <a:t> por la mejora de </a:t>
            </a:r>
            <a:r>
              <a:rPr lang="es-MX" dirty="0"/>
              <a:t>la calidad de vida de las personas que acuden </a:t>
            </a:r>
            <a:r>
              <a:rPr lang="es-MX" dirty="0" smtClean="0"/>
              <a:t>al </a:t>
            </a:r>
            <a:r>
              <a:rPr lang="es-MX" dirty="0"/>
              <a:t>servicio médico en busca atención. </a:t>
            </a:r>
            <a:endParaRPr lang="es-MX" dirty="0" smtClean="0"/>
          </a:p>
          <a:p>
            <a:pPr>
              <a:buClr>
                <a:schemeClr val="accent4"/>
              </a:buClr>
            </a:pPr>
            <a:r>
              <a:rPr lang="es-MX" dirty="0" smtClean="0"/>
              <a:t>Las </a:t>
            </a:r>
            <a:r>
              <a:rPr lang="es-MX" dirty="0"/>
              <a:t>áreas del Hospital con mayor puntaje positivo son Consulta Externa y Emergencia, puesto que son las áreas con mayor afluencia de pacientes.</a:t>
            </a:r>
            <a:endParaRPr lang="es-EC" dirty="0"/>
          </a:p>
          <a:p>
            <a:endParaRPr lang="es-EC" dirty="0"/>
          </a:p>
        </p:txBody>
      </p:sp>
    </p:spTree>
    <p:extLst>
      <p:ext uri="{BB962C8B-B14F-4D97-AF65-F5344CB8AC3E}">
        <p14:creationId xmlns:p14="http://schemas.microsoft.com/office/powerpoint/2010/main" val="1763341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84241"/>
            <a:ext cx="6347713" cy="803176"/>
          </a:xfrm>
        </p:spPr>
        <p:txBody>
          <a:bodyPr>
            <a:normAutofit/>
          </a:bodyPr>
          <a:lstStyle/>
          <a:p>
            <a:r>
              <a:rPr lang="es-EC" sz="3200" b="1" dirty="0" smtClean="0">
                <a:solidFill>
                  <a:srgbClr val="FFC000"/>
                </a:solidFill>
              </a:rPr>
              <a:t>Análisis de riesgos endógenos</a:t>
            </a:r>
            <a:endParaRPr lang="es-EC" sz="3200" b="1" dirty="0">
              <a:solidFill>
                <a:srgbClr val="FFC000"/>
              </a:solidFill>
            </a:endParaRPr>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39552" y="1087416"/>
            <a:ext cx="8138864" cy="5005880"/>
          </a:xfrm>
          <a:prstGeom prst="rect">
            <a:avLst/>
          </a:prstGeom>
          <a:noFill/>
          <a:ln>
            <a:solidFill>
              <a:schemeClr val="tx1"/>
            </a:solidFill>
          </a:ln>
        </p:spPr>
      </p:pic>
      <p:sp>
        <p:nvSpPr>
          <p:cNvPr id="5" name="4 Rectángulo"/>
          <p:cNvSpPr/>
          <p:nvPr/>
        </p:nvSpPr>
        <p:spPr>
          <a:xfrm>
            <a:off x="639340" y="6237312"/>
            <a:ext cx="4572000" cy="461665"/>
          </a:xfrm>
          <a:prstGeom prst="rect">
            <a:avLst/>
          </a:prstGeom>
        </p:spPr>
        <p:txBody>
          <a:bodyPr>
            <a:spAutoFit/>
          </a:bodyPr>
          <a:lstStyle/>
          <a:p>
            <a:r>
              <a:rPr lang="es-MX" sz="1200" dirty="0">
                <a:solidFill>
                  <a:schemeClr val="bg1"/>
                </a:solidFill>
              </a:rPr>
              <a:t>Fuente: Elaboración basada en matriz del </a:t>
            </a:r>
            <a:r>
              <a:rPr lang="es-MX" sz="1200" dirty="0" smtClean="0">
                <a:solidFill>
                  <a:schemeClr val="bg1"/>
                </a:solidFill>
              </a:rPr>
              <a:t>Ministerio </a:t>
            </a:r>
            <a:r>
              <a:rPr lang="es-MX" sz="1200" dirty="0">
                <a:solidFill>
                  <a:schemeClr val="bg1"/>
                </a:solidFill>
              </a:rPr>
              <a:t>de Relaciones Laborales, 2013.</a:t>
            </a:r>
            <a:endParaRPr lang="es-EC" sz="1200" dirty="0">
              <a:solidFill>
                <a:schemeClr val="bg1"/>
              </a:solidFill>
            </a:endParaRPr>
          </a:p>
        </p:txBody>
      </p:sp>
    </p:spTree>
    <p:extLst>
      <p:ext uri="{BB962C8B-B14F-4D97-AF65-F5344CB8AC3E}">
        <p14:creationId xmlns:p14="http://schemas.microsoft.com/office/powerpoint/2010/main" val="5197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476672"/>
            <a:ext cx="6347713" cy="659160"/>
          </a:xfrm>
        </p:spPr>
        <p:txBody>
          <a:bodyPr>
            <a:normAutofit/>
          </a:bodyPr>
          <a:lstStyle/>
          <a:p>
            <a:r>
              <a:rPr lang="es-EC" b="1" dirty="0" smtClean="0">
                <a:solidFill>
                  <a:srgbClr val="FFC000"/>
                </a:solidFill>
              </a:rPr>
              <a:t>Análisis de riesgos exógenos</a:t>
            </a:r>
            <a:endParaRPr lang="es-EC" b="1" dirty="0">
              <a:solidFill>
                <a:srgbClr val="FFC000"/>
              </a:solidFill>
            </a:endParaRPr>
          </a:p>
        </p:txBody>
      </p:sp>
      <p:sp>
        <p:nvSpPr>
          <p:cNvPr id="3" name="2 Marcador de contenido"/>
          <p:cNvSpPr>
            <a:spLocks noGrp="1"/>
          </p:cNvSpPr>
          <p:nvPr>
            <p:ph idx="1"/>
          </p:nvPr>
        </p:nvSpPr>
        <p:spPr>
          <a:xfrm>
            <a:off x="609598" y="1412776"/>
            <a:ext cx="7346777" cy="4320480"/>
          </a:xfrm>
        </p:spPr>
        <p:txBody>
          <a:bodyPr>
            <a:normAutofit/>
          </a:bodyPr>
          <a:lstStyle/>
          <a:p>
            <a:r>
              <a:rPr lang="es-MX" sz="2000" dirty="0" smtClean="0"/>
              <a:t>Una posible erupción, por la </a:t>
            </a:r>
            <a:r>
              <a:rPr lang="es-MX" sz="2000" dirty="0"/>
              <a:t>actividad de tipo </a:t>
            </a:r>
            <a:r>
              <a:rPr lang="es-MX" sz="2000" dirty="0" smtClean="0"/>
              <a:t>explosiva del volcán Cotopaxi </a:t>
            </a:r>
            <a:r>
              <a:rPr lang="es-MX" sz="2000" dirty="0"/>
              <a:t>representa el mayor peligro para las </a:t>
            </a:r>
            <a:r>
              <a:rPr lang="es-MX" sz="2000" dirty="0" smtClean="0"/>
              <a:t>poblaciones, incluida el área de estudio; principalmente por </a:t>
            </a:r>
            <a:r>
              <a:rPr lang="es-MX" sz="2000" dirty="0"/>
              <a:t>la formación de flujos de </a:t>
            </a:r>
            <a:r>
              <a:rPr lang="es-MX" sz="2000" dirty="0" smtClean="0"/>
              <a:t>lodo, </a:t>
            </a:r>
            <a:r>
              <a:rPr lang="es-MX" sz="2000" dirty="0" err="1" smtClean="0"/>
              <a:t>lahares</a:t>
            </a:r>
            <a:r>
              <a:rPr lang="es-MX" sz="2000" dirty="0" smtClean="0"/>
              <a:t>, sismos y ceniza volcánica.</a:t>
            </a:r>
            <a:endParaRPr lang="es-EC" sz="2000" dirty="0"/>
          </a:p>
        </p:txBody>
      </p:sp>
      <p:pic>
        <p:nvPicPr>
          <p:cNvPr id="2052" name="Picture 4" descr="http://upload.wikimedia.org/wikipedia/commons/thumb/2/2c/Cotopaxi_Volcano_dem.jpg/200px-Cotopaxi_Volcano_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4153"/>
            <a:ext cx="3203848" cy="3203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igepn.edu.ec/images/portal/servicios/evaluacion_pelig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3003593"/>
            <a:ext cx="2954715" cy="1971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http://t3.gstatic.com/images?q=tbn:ANd9GcQ76nfPWhD5yEBORQG_h8fRqKipTcK8CpBiLeeYI3Fv7jBguW3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7" y="3003593"/>
            <a:ext cx="2544217" cy="20964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ttp://www.cotopaxinoticias.com/images/noticias/fotos/4642556582_6d8a985d5b_m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6520" y="5008959"/>
            <a:ext cx="2286000" cy="1876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http://cdn.20minutos.es/img/2006/07/16/49454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509120"/>
            <a:ext cx="3312368" cy="2200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12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2"/>
                                        </p:tgtEl>
                                        <p:attrNameLst>
                                          <p:attrName>r</p:attrName>
                                        </p:attrNameLst>
                                      </p:cBhvr>
                                    </p:animRot>
                                    <p:animRot by="-240000">
                                      <p:cBhvr>
                                        <p:cTn id="7" dur="200" fill="hold">
                                          <p:stCondLst>
                                            <p:cond delay="200"/>
                                          </p:stCondLst>
                                        </p:cTn>
                                        <p:tgtEl>
                                          <p:spTgt spid="2052"/>
                                        </p:tgtEl>
                                        <p:attrNameLst>
                                          <p:attrName>r</p:attrName>
                                        </p:attrNameLst>
                                      </p:cBhvr>
                                    </p:animRot>
                                    <p:animRot by="240000">
                                      <p:cBhvr>
                                        <p:cTn id="8" dur="200" fill="hold">
                                          <p:stCondLst>
                                            <p:cond delay="400"/>
                                          </p:stCondLst>
                                        </p:cTn>
                                        <p:tgtEl>
                                          <p:spTgt spid="2052"/>
                                        </p:tgtEl>
                                        <p:attrNameLst>
                                          <p:attrName>r</p:attrName>
                                        </p:attrNameLst>
                                      </p:cBhvr>
                                    </p:animRot>
                                    <p:animRot by="-240000">
                                      <p:cBhvr>
                                        <p:cTn id="9" dur="200" fill="hold">
                                          <p:stCondLst>
                                            <p:cond delay="600"/>
                                          </p:stCondLst>
                                        </p:cTn>
                                        <p:tgtEl>
                                          <p:spTgt spid="2052"/>
                                        </p:tgtEl>
                                        <p:attrNameLst>
                                          <p:attrName>r</p:attrName>
                                        </p:attrNameLst>
                                      </p:cBhvr>
                                    </p:animRot>
                                    <p:animRot by="120000">
                                      <p:cBhvr>
                                        <p:cTn id="10" dur="200" fill="hold">
                                          <p:stCondLst>
                                            <p:cond delay="800"/>
                                          </p:stCondLst>
                                        </p:cTn>
                                        <p:tgtEl>
                                          <p:spTgt spid="205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750"/>
                                        <p:tgtEl>
                                          <p:spTgt spid="2054"/>
                                        </p:tgtEl>
                                      </p:cBhvr>
                                    </p:animEffect>
                                    <p:anim calcmode="lin" valueType="num">
                                      <p:cBhvr>
                                        <p:cTn id="20" dur="750" fill="hold"/>
                                        <p:tgtEl>
                                          <p:spTgt spid="2054"/>
                                        </p:tgtEl>
                                        <p:attrNameLst>
                                          <p:attrName>ppt_x</p:attrName>
                                        </p:attrNameLst>
                                      </p:cBhvr>
                                      <p:tavLst>
                                        <p:tav tm="0">
                                          <p:val>
                                            <p:strVal val="#ppt_x"/>
                                          </p:val>
                                        </p:tav>
                                        <p:tav tm="100000">
                                          <p:val>
                                            <p:strVal val="#ppt_x"/>
                                          </p:val>
                                        </p:tav>
                                      </p:tavLst>
                                    </p:anim>
                                    <p:anim calcmode="lin" valueType="num">
                                      <p:cBhvr>
                                        <p:cTn id="21" dur="75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Effect transition="in" filter="fade">
                                      <p:cBhvr>
                                        <p:cTn id="26" dur="750"/>
                                        <p:tgtEl>
                                          <p:spTgt spid="2056"/>
                                        </p:tgtEl>
                                      </p:cBhvr>
                                    </p:animEffect>
                                    <p:anim calcmode="lin" valueType="num">
                                      <p:cBhvr>
                                        <p:cTn id="27" dur="750" fill="hold"/>
                                        <p:tgtEl>
                                          <p:spTgt spid="2056"/>
                                        </p:tgtEl>
                                        <p:attrNameLst>
                                          <p:attrName>ppt_x</p:attrName>
                                        </p:attrNameLst>
                                      </p:cBhvr>
                                      <p:tavLst>
                                        <p:tav tm="0">
                                          <p:val>
                                            <p:strVal val="#ppt_x"/>
                                          </p:val>
                                        </p:tav>
                                        <p:tav tm="100000">
                                          <p:val>
                                            <p:strVal val="#ppt_x"/>
                                          </p:val>
                                        </p:tav>
                                      </p:tavLst>
                                    </p:anim>
                                    <p:anim calcmode="lin" valueType="num">
                                      <p:cBhvr>
                                        <p:cTn id="28" dur="75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8"/>
                                        </p:tgtEl>
                                        <p:attrNameLst>
                                          <p:attrName>style.visibility</p:attrName>
                                        </p:attrNameLst>
                                      </p:cBhvr>
                                      <p:to>
                                        <p:strVal val="visible"/>
                                      </p:to>
                                    </p:set>
                                    <p:animEffect transition="in" filter="fade">
                                      <p:cBhvr>
                                        <p:cTn id="33" dur="750"/>
                                        <p:tgtEl>
                                          <p:spTgt spid="2058"/>
                                        </p:tgtEl>
                                      </p:cBhvr>
                                    </p:animEffect>
                                    <p:anim calcmode="lin" valueType="num">
                                      <p:cBhvr>
                                        <p:cTn id="34" dur="750" fill="hold"/>
                                        <p:tgtEl>
                                          <p:spTgt spid="2058"/>
                                        </p:tgtEl>
                                        <p:attrNameLst>
                                          <p:attrName>ppt_x</p:attrName>
                                        </p:attrNameLst>
                                      </p:cBhvr>
                                      <p:tavLst>
                                        <p:tav tm="0">
                                          <p:val>
                                            <p:strVal val="#ppt_x"/>
                                          </p:val>
                                        </p:tav>
                                        <p:tav tm="100000">
                                          <p:val>
                                            <p:strVal val="#ppt_x"/>
                                          </p:val>
                                        </p:tav>
                                      </p:tavLst>
                                    </p:anim>
                                    <p:anim calcmode="lin" valueType="num">
                                      <p:cBhvr>
                                        <p:cTn id="35" dur="75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1" y="2780175"/>
            <a:ext cx="6347713" cy="1320800"/>
          </a:xfrm>
        </p:spPr>
        <p:txBody>
          <a:bodyPr>
            <a:normAutofit/>
          </a:bodyPr>
          <a:lstStyle/>
          <a:p>
            <a:r>
              <a:rPr lang="es-EC" b="1" dirty="0" smtClean="0"/>
              <a:t>PROPUESTA DE PLAN DE MANEJO AMBIENTAL</a:t>
            </a:r>
            <a:endParaRPr lang="es-EC" b="1" dirty="0"/>
          </a:p>
        </p:txBody>
      </p:sp>
      <p:sp>
        <p:nvSpPr>
          <p:cNvPr id="3" name="2 Marcador de contenido"/>
          <p:cNvSpPr>
            <a:spLocks noGrp="1"/>
          </p:cNvSpPr>
          <p:nvPr>
            <p:ph idx="1"/>
          </p:nvPr>
        </p:nvSpPr>
        <p:spPr>
          <a:xfrm>
            <a:off x="1763688" y="1628800"/>
            <a:ext cx="5904656" cy="1151375"/>
          </a:xfrm>
        </p:spPr>
        <p:txBody>
          <a:bodyPr/>
          <a:lstStyle/>
          <a:p>
            <a:endParaRPr lang="es-EC" dirty="0"/>
          </a:p>
        </p:txBody>
      </p:sp>
    </p:spTree>
    <p:extLst>
      <p:ext uri="{BB962C8B-B14F-4D97-AF65-F5344CB8AC3E}">
        <p14:creationId xmlns:p14="http://schemas.microsoft.com/office/powerpoint/2010/main" val="1081443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Marcador de contenido"/>
          <p:cNvSpPr txBox="1">
            <a:spLocks/>
          </p:cNvSpPr>
          <p:nvPr/>
        </p:nvSpPr>
        <p:spPr>
          <a:xfrm>
            <a:off x="338572" y="1505909"/>
            <a:ext cx="4506416" cy="7200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b="1" dirty="0" smtClean="0"/>
              <a:t>Recaudación</a:t>
            </a:r>
            <a:endParaRPr lang="es-MX" b="1" dirty="0" smtClean="0"/>
          </a:p>
        </p:txBody>
      </p:sp>
      <p:sp>
        <p:nvSpPr>
          <p:cNvPr id="5" name="1 Título"/>
          <p:cNvSpPr txBox="1">
            <a:spLocks/>
          </p:cNvSpPr>
          <p:nvPr/>
        </p:nvSpPr>
        <p:spPr>
          <a:xfrm>
            <a:off x="529059" y="327187"/>
            <a:ext cx="6492300" cy="80317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3200" b="1" dirty="0" smtClean="0">
                <a:solidFill>
                  <a:schemeClr val="accent3"/>
                </a:solidFill>
              </a:rPr>
              <a:t>Infraestructura y actividades</a:t>
            </a:r>
            <a:endParaRPr lang="es-EC" sz="3200" b="1" dirty="0">
              <a:solidFill>
                <a:schemeClr val="accent3"/>
              </a:solidFill>
            </a:endParaRPr>
          </a:p>
        </p:txBody>
      </p:sp>
      <p:pic>
        <p:nvPicPr>
          <p:cNvPr id="9" name="Imagen 8" descr="E:\2014-07-11 hospital BACO\hospital BACO 026.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2915816" y="1420855"/>
            <a:ext cx="3059832" cy="1772816"/>
          </a:xfrm>
          <a:prstGeom prst="rect">
            <a:avLst/>
          </a:prstGeom>
          <a:noFill/>
          <a:ln>
            <a:noFill/>
          </a:ln>
          <a:extLst>
            <a:ext uri="{53640926-AAD7-44D8-BBD7-CCE9431645EC}">
              <a14:shadowObscured xmlns:a14="http://schemas.microsoft.com/office/drawing/2010/main"/>
            </a:ext>
          </a:extLst>
        </p:spPr>
      </p:pic>
      <p:sp>
        <p:nvSpPr>
          <p:cNvPr id="12" name="4 Marcador de contenido"/>
          <p:cNvSpPr txBox="1">
            <a:spLocks/>
          </p:cNvSpPr>
          <p:nvPr/>
        </p:nvSpPr>
        <p:spPr>
          <a:xfrm>
            <a:off x="4724598" y="3356992"/>
            <a:ext cx="4506416" cy="7200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b="1" dirty="0" smtClean="0"/>
              <a:t>Información y Estadística</a:t>
            </a:r>
          </a:p>
        </p:txBody>
      </p:sp>
      <p:sp>
        <p:nvSpPr>
          <p:cNvPr id="13" name="4 Marcador de contenido"/>
          <p:cNvSpPr txBox="1">
            <a:spLocks/>
          </p:cNvSpPr>
          <p:nvPr/>
        </p:nvSpPr>
        <p:spPr>
          <a:xfrm>
            <a:off x="529059" y="5636087"/>
            <a:ext cx="4506416" cy="71598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b="1" dirty="0" smtClean="0"/>
              <a:t>Área de preparación del paciente</a:t>
            </a:r>
          </a:p>
          <a:p>
            <a:pPr marL="68580" indent="0">
              <a:buFont typeface="Wingdings 3" charset="2"/>
              <a:buNone/>
            </a:pPr>
            <a:endParaRPr lang="es-EC" dirty="0"/>
          </a:p>
        </p:txBody>
      </p:sp>
      <p:pic>
        <p:nvPicPr>
          <p:cNvPr id="14" name="Imagen 13" descr="E:\2014-07-11 hospital BACO\hospital BACO 028.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3068166"/>
            <a:ext cx="3514725" cy="2305050"/>
          </a:xfrm>
          <a:prstGeom prst="rect">
            <a:avLst/>
          </a:prstGeom>
          <a:noFill/>
          <a:ln>
            <a:noFill/>
          </a:ln>
          <a:extLst>
            <a:ext uri="{53640926-AAD7-44D8-BBD7-CCE9431645EC}">
              <a14:shadowObscured xmlns:a14="http://schemas.microsoft.com/office/drawing/2010/main"/>
            </a:ext>
          </a:extLst>
        </p:spPr>
      </p:pic>
      <p:pic>
        <p:nvPicPr>
          <p:cNvPr id="15" name="Imagen 14" descr="E:\2014-07-11 hospital BACO\hospital BACO 024.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5256599" y="4361135"/>
            <a:ext cx="3491865" cy="2308225"/>
          </a:xfrm>
          <a:prstGeom prst="rect">
            <a:avLst/>
          </a:prstGeom>
          <a:noFill/>
          <a:ln>
            <a:noFill/>
          </a:ln>
          <a:extLst>
            <a:ext uri="{53640926-AAD7-44D8-BBD7-CCE9431645EC}">
              <a14:shadowObscured xmlns:a14="http://schemas.microsoft.com/office/drawing/2010/main"/>
            </a:ext>
          </a:extLst>
        </p:spPr>
      </p:pic>
      <p:sp>
        <p:nvSpPr>
          <p:cNvPr id="18" name="Flecha curvada hacia la derecha 17"/>
          <p:cNvSpPr/>
          <p:nvPr/>
        </p:nvSpPr>
        <p:spPr>
          <a:xfrm rot="18104781">
            <a:off x="2017240" y="1614023"/>
            <a:ext cx="327202" cy="1510079"/>
          </a:xfrm>
          <a:prstGeom prst="curvedRightArrow">
            <a:avLst>
              <a:gd name="adj1" fmla="val 25000"/>
              <a:gd name="adj2" fmla="val 52043"/>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solidFill>
                <a:schemeClr val="tx1"/>
              </a:solidFill>
            </a:endParaRPr>
          </a:p>
        </p:txBody>
      </p:sp>
      <p:sp>
        <p:nvSpPr>
          <p:cNvPr id="19" name="Flecha curvada hacia la derecha 18"/>
          <p:cNvSpPr/>
          <p:nvPr/>
        </p:nvSpPr>
        <p:spPr>
          <a:xfrm rot="17519313">
            <a:off x="4194019" y="5647471"/>
            <a:ext cx="423640" cy="1604557"/>
          </a:xfrm>
          <a:prstGeom prst="curvedRightArrow">
            <a:avLst>
              <a:gd name="adj1" fmla="val 25000"/>
              <a:gd name="adj2" fmla="val 52043"/>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sp>
        <p:nvSpPr>
          <p:cNvPr id="20" name="Flecha curvada hacia la derecha 19"/>
          <p:cNvSpPr/>
          <p:nvPr/>
        </p:nvSpPr>
        <p:spPr>
          <a:xfrm rot="13732863">
            <a:off x="4624600" y="3595733"/>
            <a:ext cx="423640" cy="1604557"/>
          </a:xfrm>
          <a:prstGeom prst="curvedRightArrow">
            <a:avLst>
              <a:gd name="adj1" fmla="val 25000"/>
              <a:gd name="adj2" fmla="val 67728"/>
              <a:gd name="adj3" fmla="val 2169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67564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heel(1)">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P spid="18" grpId="0" animBg="1"/>
      <p:bldP spid="19"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490279"/>
            <a:ext cx="6347713" cy="684881"/>
          </a:xfrm>
        </p:spPr>
        <p:txBody>
          <a:bodyPr/>
          <a:lstStyle/>
          <a:p>
            <a:r>
              <a:rPr lang="es-EC" b="1" dirty="0" err="1" smtClean="0">
                <a:solidFill>
                  <a:schemeClr val="accent3"/>
                </a:solidFill>
              </a:rPr>
              <a:t>Subplanes</a:t>
            </a:r>
            <a:endParaRPr lang="es-EC" b="1" dirty="0">
              <a:solidFill>
                <a:schemeClr val="accent3"/>
              </a:solidFill>
            </a:endParaRPr>
          </a:p>
        </p:txBody>
      </p:sp>
      <p:sp>
        <p:nvSpPr>
          <p:cNvPr id="3" name="2 Marcador de contenido"/>
          <p:cNvSpPr>
            <a:spLocks noGrp="1"/>
          </p:cNvSpPr>
          <p:nvPr>
            <p:ph idx="1"/>
          </p:nvPr>
        </p:nvSpPr>
        <p:spPr>
          <a:xfrm>
            <a:off x="552499" y="2393058"/>
            <a:ext cx="8123957" cy="4128663"/>
          </a:xfrm>
        </p:spPr>
        <p:txBody>
          <a:bodyPr>
            <a:normAutofit fontScale="92500" lnSpcReduction="20000"/>
          </a:bodyPr>
          <a:lstStyle/>
          <a:p>
            <a:pPr lvl="0"/>
            <a:r>
              <a:rPr lang="es-ES" sz="2400" dirty="0" smtClean="0"/>
              <a:t>Análisis de riesgos y de alternativas de prevención.</a:t>
            </a:r>
          </a:p>
          <a:p>
            <a:pPr lvl="0"/>
            <a:r>
              <a:rPr lang="es-ES" sz="2400" dirty="0" smtClean="0"/>
              <a:t>Prevención </a:t>
            </a:r>
            <a:r>
              <a:rPr lang="es-ES" sz="2400" dirty="0"/>
              <a:t>y mitigación de </a:t>
            </a:r>
            <a:r>
              <a:rPr lang="es-ES" sz="2400" dirty="0" smtClean="0"/>
              <a:t>impactos.</a:t>
            </a:r>
            <a:endParaRPr lang="es-EC" sz="2400" dirty="0"/>
          </a:p>
          <a:p>
            <a:pPr lvl="0"/>
            <a:r>
              <a:rPr lang="es-ES" sz="2400" dirty="0" smtClean="0"/>
              <a:t>Manejo </a:t>
            </a:r>
            <a:r>
              <a:rPr lang="es-ES" sz="2400" dirty="0"/>
              <a:t>de </a:t>
            </a:r>
            <a:r>
              <a:rPr lang="es-ES" sz="2400" dirty="0" smtClean="0"/>
              <a:t>desechos.</a:t>
            </a:r>
            <a:endParaRPr lang="es-EC" sz="2400" dirty="0"/>
          </a:p>
          <a:p>
            <a:pPr lvl="0"/>
            <a:r>
              <a:rPr lang="es-ES" sz="2400" dirty="0"/>
              <a:t>C</a:t>
            </a:r>
            <a:r>
              <a:rPr lang="es-ES" sz="2400" dirty="0" smtClean="0"/>
              <a:t>omunicación</a:t>
            </a:r>
            <a:r>
              <a:rPr lang="es-ES" sz="2400" dirty="0"/>
              <a:t>, capacitación y educación </a:t>
            </a:r>
            <a:r>
              <a:rPr lang="es-ES" sz="2400" dirty="0" smtClean="0"/>
              <a:t>ambiental.</a:t>
            </a:r>
            <a:endParaRPr lang="es-EC" sz="2400" dirty="0"/>
          </a:p>
          <a:p>
            <a:pPr lvl="0"/>
            <a:r>
              <a:rPr lang="es-ES" sz="2400" dirty="0" smtClean="0"/>
              <a:t>Relaciones comunitarias.</a:t>
            </a:r>
            <a:endParaRPr lang="es-EC" sz="2400" dirty="0" smtClean="0"/>
          </a:p>
          <a:p>
            <a:pPr lvl="0"/>
            <a:r>
              <a:rPr lang="es-ES" sz="2400" dirty="0" smtClean="0"/>
              <a:t>Contingencias.</a:t>
            </a:r>
          </a:p>
          <a:p>
            <a:pPr lvl="0"/>
            <a:r>
              <a:rPr lang="es-ES" sz="2400" dirty="0" smtClean="0"/>
              <a:t>Seguridad industrial y salud en el trabajo.</a:t>
            </a:r>
          </a:p>
          <a:p>
            <a:pPr lvl="0"/>
            <a:r>
              <a:rPr lang="es-ES" sz="2400" dirty="0" smtClean="0"/>
              <a:t>Monitoreo y seguimiento.</a:t>
            </a:r>
          </a:p>
          <a:p>
            <a:pPr lvl="0"/>
            <a:r>
              <a:rPr lang="es-ES" sz="2400" dirty="0" smtClean="0"/>
              <a:t>Abandono y entrega del área.</a:t>
            </a:r>
          </a:p>
          <a:p>
            <a:pPr lvl="0"/>
            <a:r>
              <a:rPr lang="es-ES" sz="2400" dirty="0" smtClean="0"/>
              <a:t>Rehabilitación de áreas afectadas.</a:t>
            </a:r>
          </a:p>
          <a:p>
            <a:pPr lvl="0"/>
            <a:endParaRPr lang="es-EC" sz="2400" dirty="0"/>
          </a:p>
        </p:txBody>
      </p:sp>
      <p:sp>
        <p:nvSpPr>
          <p:cNvPr id="5" name="Rectángulo redondeado 4"/>
          <p:cNvSpPr/>
          <p:nvPr/>
        </p:nvSpPr>
        <p:spPr>
          <a:xfrm>
            <a:off x="683568" y="336277"/>
            <a:ext cx="7272808" cy="936104"/>
          </a:xfrm>
          <a:prstGeom prst="roundRect">
            <a:avLst/>
          </a:prstGeom>
          <a:solidFill>
            <a:schemeClr val="accent6">
              <a:alpha val="42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MX" sz="1600" dirty="0"/>
              <a:t>El MAE (2014), en su Acuerdo Ministerial 006, plantea el contenido y los lineamientos que se deben incluir en el Plan de Manejo Ambiental y que se detallan a continuación</a:t>
            </a:r>
            <a:endParaRPr lang="es-ES" sz="1600" dirty="0"/>
          </a:p>
        </p:txBody>
      </p:sp>
    </p:spTree>
    <p:extLst>
      <p:ext uri="{BB962C8B-B14F-4D97-AF65-F5344CB8AC3E}">
        <p14:creationId xmlns:p14="http://schemas.microsoft.com/office/powerpoint/2010/main" val="4209395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1041" y="260648"/>
            <a:ext cx="6635255" cy="803176"/>
          </a:xfrm>
        </p:spPr>
        <p:txBody>
          <a:bodyPr>
            <a:noAutofit/>
          </a:bodyPr>
          <a:lstStyle/>
          <a:p>
            <a:r>
              <a:rPr lang="es-MX" sz="2400" b="1" dirty="0">
                <a:solidFill>
                  <a:schemeClr val="accent6"/>
                </a:solidFill>
              </a:rPr>
              <a:t>PLAN DE ANÁLISIS DE RIESGOS Y DE ALTERNATIVAS DE </a:t>
            </a:r>
            <a:r>
              <a:rPr lang="es-MX" sz="2400" b="1" dirty="0" smtClean="0">
                <a:solidFill>
                  <a:schemeClr val="accent6"/>
                </a:solidFill>
              </a:rPr>
              <a:t>PREVENCIÓN</a:t>
            </a:r>
            <a:endParaRPr lang="es-EC" sz="2400" dirty="0">
              <a:solidFill>
                <a:schemeClr val="accent6"/>
              </a:solidFill>
            </a:endParaRPr>
          </a:p>
        </p:txBody>
      </p:sp>
      <p:sp>
        <p:nvSpPr>
          <p:cNvPr id="3" name="2 Marcador de contenido"/>
          <p:cNvSpPr>
            <a:spLocks noGrp="1"/>
          </p:cNvSpPr>
          <p:nvPr>
            <p:ph idx="1"/>
          </p:nvPr>
        </p:nvSpPr>
        <p:spPr>
          <a:xfrm>
            <a:off x="601041" y="1228602"/>
            <a:ext cx="6986737" cy="2448272"/>
          </a:xfrm>
        </p:spPr>
        <p:txBody>
          <a:bodyPr/>
          <a:lstStyle/>
          <a:p>
            <a:pPr>
              <a:buClr>
                <a:srgbClr val="00B0F0"/>
              </a:buClr>
            </a:pPr>
            <a:r>
              <a:rPr lang="es-MX" sz="1700" dirty="0"/>
              <a:t>S</a:t>
            </a:r>
            <a:r>
              <a:rPr lang="es-MX" sz="1700" dirty="0" smtClean="0"/>
              <a:t>e </a:t>
            </a:r>
            <a:r>
              <a:rPr lang="es-MX" sz="1700" dirty="0"/>
              <a:t>aplicará cuando exista una situación de riesgo o amenaza hacia los </a:t>
            </a:r>
            <a:r>
              <a:rPr lang="es-MX" sz="1700" dirty="0" smtClean="0"/>
              <a:t>empleados, instalaciones </a:t>
            </a:r>
            <a:r>
              <a:rPr lang="es-MX" sz="1700" dirty="0"/>
              <a:t>del Hospital, </a:t>
            </a:r>
            <a:r>
              <a:rPr lang="es-MX" sz="1700" dirty="0" smtClean="0"/>
              <a:t>comunidad </a:t>
            </a:r>
            <a:r>
              <a:rPr lang="es-MX" sz="1700" dirty="0"/>
              <a:t>o </a:t>
            </a:r>
            <a:r>
              <a:rPr lang="es-MX" sz="1700" dirty="0" smtClean="0"/>
              <a:t>ambiente</a:t>
            </a:r>
            <a:r>
              <a:rPr lang="es-MX" sz="1700" dirty="0"/>
              <a:t>, es decir, la potencialidad de accidentes como  explosiones, derrames, </a:t>
            </a:r>
            <a:r>
              <a:rPr lang="es-MX" sz="1700" dirty="0" smtClean="0"/>
              <a:t>etc.</a:t>
            </a:r>
          </a:p>
          <a:p>
            <a:pPr lvl="1">
              <a:buClr>
                <a:srgbClr val="BF9FFF"/>
              </a:buClr>
              <a:buFont typeface="Courier New" panose="02070309020205020404" pitchFamily="49" charset="0"/>
              <a:buChar char="o"/>
            </a:pPr>
            <a:r>
              <a:rPr lang="es-MX" dirty="0" smtClean="0"/>
              <a:t>Contratar </a:t>
            </a:r>
            <a:r>
              <a:rPr lang="es-MX" dirty="0"/>
              <a:t>los servicios de un técnico especialista en la identificación y análisis de los riesgos en el Hospital</a:t>
            </a:r>
            <a:r>
              <a:rPr lang="es-MX" dirty="0" smtClean="0"/>
              <a:t>.</a:t>
            </a:r>
          </a:p>
          <a:p>
            <a:pPr lvl="1">
              <a:buClr>
                <a:srgbClr val="BF9FFF"/>
              </a:buClr>
              <a:buFont typeface="Courier New" panose="02070309020205020404" pitchFamily="49" charset="0"/>
              <a:buChar char="o"/>
            </a:pPr>
            <a:r>
              <a:rPr lang="es-MX" dirty="0" smtClean="0"/>
              <a:t>Identificar áreas susceptibles a presentar inconvenientes, accidentes, daños, entre otros.</a:t>
            </a:r>
          </a:p>
          <a:p>
            <a:endParaRPr lang="es-EC" dirty="0"/>
          </a:p>
        </p:txBody>
      </p:sp>
      <p:sp>
        <p:nvSpPr>
          <p:cNvPr id="4" name="1 Título"/>
          <p:cNvSpPr txBox="1">
            <a:spLocks/>
          </p:cNvSpPr>
          <p:nvPr/>
        </p:nvSpPr>
        <p:spPr>
          <a:xfrm>
            <a:off x="601041" y="3993976"/>
            <a:ext cx="6347713" cy="87518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smtClean="0">
                <a:solidFill>
                  <a:schemeClr val="accent6"/>
                </a:solidFill>
              </a:rPr>
              <a:t>PLAN DE PREVENCIÓN Y MITIGACIÓN DE IMPACTOS</a:t>
            </a:r>
            <a:endParaRPr lang="es-EC" sz="2400" b="1" dirty="0">
              <a:solidFill>
                <a:schemeClr val="accent6"/>
              </a:solidFill>
            </a:endParaRPr>
          </a:p>
        </p:txBody>
      </p:sp>
      <p:sp>
        <p:nvSpPr>
          <p:cNvPr id="5" name="2 Marcador de contenido"/>
          <p:cNvSpPr txBox="1">
            <a:spLocks/>
          </p:cNvSpPr>
          <p:nvPr/>
        </p:nvSpPr>
        <p:spPr>
          <a:xfrm>
            <a:off x="601040" y="4899920"/>
            <a:ext cx="6851279" cy="1625424"/>
          </a:xfrm>
          <a:prstGeom prst="rect">
            <a:avLst/>
          </a:prstGeom>
        </p:spPr>
        <p:txBody>
          <a:bodyPr vert="horz"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3"/>
              </a:buClr>
            </a:pPr>
            <a:r>
              <a:rPr lang="es-MX" dirty="0"/>
              <a:t>A</a:t>
            </a:r>
            <a:r>
              <a:rPr lang="es-MX" dirty="0" smtClean="0"/>
              <a:t>cciones </a:t>
            </a:r>
            <a:r>
              <a:rPr lang="es-MX" dirty="0"/>
              <a:t>tendientes a minimizar los impactos negativos sobre el ambiente en las </a:t>
            </a:r>
            <a:r>
              <a:rPr lang="es-MX" dirty="0" smtClean="0"/>
              <a:t>operaciones </a:t>
            </a:r>
            <a:r>
              <a:rPr lang="es-MX" dirty="0"/>
              <a:t>llevadas a cabo en el Hospital BACO</a:t>
            </a:r>
            <a:endParaRPr lang="es-MX" dirty="0" smtClean="0"/>
          </a:p>
          <a:p>
            <a:pPr lvl="1">
              <a:buClr>
                <a:schemeClr val="accent4"/>
              </a:buClr>
              <a:buFont typeface="Courier New" panose="02070309020205020404" pitchFamily="49" charset="0"/>
              <a:buChar char="o"/>
            </a:pPr>
            <a:r>
              <a:rPr lang="es-MX" sz="1700" dirty="0" smtClean="0"/>
              <a:t>Construir una planta de tratamiento de agua de descarga</a:t>
            </a:r>
            <a:endParaRPr lang="es-EC" sz="1700" dirty="0" smtClean="0"/>
          </a:p>
          <a:p>
            <a:pPr lvl="1">
              <a:buClr>
                <a:schemeClr val="accent4"/>
              </a:buClr>
              <a:buFont typeface="Courier New" panose="02070309020205020404" pitchFamily="49" charset="0"/>
              <a:buChar char="o"/>
            </a:pPr>
            <a:r>
              <a:rPr lang="es-MX" sz="1700" dirty="0" smtClean="0"/>
              <a:t>Aplicar tratamiento al agua de descarga del Hospital de acuerdo a sus características específicas</a:t>
            </a:r>
            <a:endParaRPr lang="es-EC" sz="1700" dirty="0" smtClean="0"/>
          </a:p>
          <a:p>
            <a:endParaRPr lang="es-EC" dirty="0"/>
          </a:p>
        </p:txBody>
      </p:sp>
      <p:cxnSp>
        <p:nvCxnSpPr>
          <p:cNvPr id="11" name="Conector recto 10"/>
          <p:cNvCxnSpPr/>
          <p:nvPr/>
        </p:nvCxnSpPr>
        <p:spPr>
          <a:xfrm>
            <a:off x="-36512" y="3789040"/>
            <a:ext cx="8352928" cy="0"/>
          </a:xfrm>
          <a:prstGeom prst="line">
            <a:avLst/>
          </a:prstGeom>
          <a:ln w="28575">
            <a:solidFill>
              <a:schemeClr val="accent3">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252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6347713" cy="504056"/>
          </a:xfrm>
        </p:spPr>
        <p:txBody>
          <a:bodyPr>
            <a:normAutofit/>
          </a:bodyPr>
          <a:lstStyle/>
          <a:p>
            <a:r>
              <a:rPr lang="es-MX" sz="2400" b="1" dirty="0">
                <a:solidFill>
                  <a:schemeClr val="accent6"/>
                </a:solidFill>
              </a:rPr>
              <a:t>PLAN DE MANEJO DE DESECHOS</a:t>
            </a:r>
            <a:endParaRPr lang="es-EC" sz="2400" b="1" dirty="0">
              <a:solidFill>
                <a:schemeClr val="accent6"/>
              </a:solidFill>
            </a:endParaRPr>
          </a:p>
        </p:txBody>
      </p:sp>
      <p:sp>
        <p:nvSpPr>
          <p:cNvPr id="3" name="2 Marcador de contenido"/>
          <p:cNvSpPr>
            <a:spLocks noGrp="1"/>
          </p:cNvSpPr>
          <p:nvPr>
            <p:ph idx="1"/>
          </p:nvPr>
        </p:nvSpPr>
        <p:spPr>
          <a:xfrm>
            <a:off x="755576" y="1268760"/>
            <a:ext cx="6696744" cy="2808312"/>
          </a:xfrm>
        </p:spPr>
        <p:txBody>
          <a:bodyPr>
            <a:noAutofit/>
          </a:bodyPr>
          <a:lstStyle/>
          <a:p>
            <a:r>
              <a:rPr lang="es-MX" sz="1900" dirty="0"/>
              <a:t>M</a:t>
            </a:r>
            <a:r>
              <a:rPr lang="es-MX" sz="1900" dirty="0" smtClean="0"/>
              <a:t>edidas </a:t>
            </a:r>
            <a:r>
              <a:rPr lang="es-MX" sz="1900" dirty="0"/>
              <a:t>y estrategias </a:t>
            </a:r>
            <a:r>
              <a:rPr lang="es-MX" sz="1900" dirty="0" smtClean="0"/>
              <a:t>para </a:t>
            </a:r>
            <a:r>
              <a:rPr lang="es-MX" sz="1900" dirty="0"/>
              <a:t>prevenir, tratar, reciclar, reusar y disponer los </a:t>
            </a:r>
            <a:r>
              <a:rPr lang="es-MX" sz="1900" dirty="0" smtClean="0"/>
              <a:t>desechos </a:t>
            </a:r>
            <a:r>
              <a:rPr lang="es-MX" sz="1900" dirty="0"/>
              <a:t>peligrosos y no </a:t>
            </a:r>
            <a:r>
              <a:rPr lang="es-MX" sz="1900" dirty="0" smtClean="0"/>
              <a:t>peligrosos; </a:t>
            </a:r>
            <a:r>
              <a:rPr lang="es-MX" sz="1900" dirty="0"/>
              <a:t>adecuada gestión de los desechos sólidos </a:t>
            </a:r>
            <a:endParaRPr lang="es-MX" sz="1900" dirty="0" smtClean="0"/>
          </a:p>
          <a:p>
            <a:r>
              <a:rPr lang="es-MX" sz="1900" dirty="0" smtClean="0"/>
              <a:t>Registrar </a:t>
            </a:r>
            <a:r>
              <a:rPr lang="es-MX" sz="1900" dirty="0"/>
              <a:t>la cantidad de desechos generados y enviados a su disposición final </a:t>
            </a:r>
            <a:endParaRPr lang="es-MX" sz="1900" dirty="0" smtClean="0"/>
          </a:p>
          <a:p>
            <a:r>
              <a:rPr lang="es-MX" sz="1900" dirty="0"/>
              <a:t>Colocar recipientes diferenciados adecuados según la naturaleza de los desechos generados en las actividades del Hospital, en el sitio de generación y almacenamiento</a:t>
            </a:r>
            <a:endParaRPr lang="es-EC" sz="1900" dirty="0"/>
          </a:p>
        </p:txBody>
      </p:sp>
      <p:pic>
        <p:nvPicPr>
          <p:cNvPr id="4098" name="Picture 2" descr="http://ts4.mm.bing.net/th?id=HN.608055610281427587&amp;pid=15.1&amp;P=0"/>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87624" y="4534180"/>
            <a:ext cx="2808312" cy="207981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s4.mm.bing.net/th?id=HN.608010096514827535&amp;pid=15.1&amp;P=0"/>
          <p:cNvPicPr>
            <a:picLocks noChangeAspect="1" noChangeArrowheads="1"/>
          </p:cNvPicPr>
          <p:nvPr/>
        </p:nvPicPr>
        <p:blipFill rotWithShape="1">
          <a:blip r:embed="rId3">
            <a:extLst>
              <a:ext uri="{28A0092B-C50C-407E-A947-70E740481C1C}">
                <a14:useLocalDpi xmlns:a14="http://schemas.microsoft.com/office/drawing/2010/main" val="0"/>
              </a:ext>
            </a:extLst>
          </a:blip>
          <a:srcRect b="8358"/>
          <a:stretch/>
        </p:blipFill>
        <p:spPr bwMode="auto">
          <a:xfrm>
            <a:off x="4932040" y="4634057"/>
            <a:ext cx="2952328" cy="189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35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404664"/>
            <a:ext cx="6347713" cy="1320800"/>
          </a:xfrm>
        </p:spPr>
        <p:txBody>
          <a:bodyPr>
            <a:normAutofit/>
          </a:bodyPr>
          <a:lstStyle/>
          <a:p>
            <a:r>
              <a:rPr lang="es-MX" sz="3200" dirty="0">
                <a:solidFill>
                  <a:schemeClr val="accent3"/>
                </a:solidFill>
              </a:rPr>
              <a:t>Programa de manejo de desechos peligrosos</a:t>
            </a:r>
            <a:endParaRPr lang="es-EC" sz="3200" dirty="0">
              <a:solidFill>
                <a:schemeClr val="accent3"/>
              </a:solidFill>
            </a:endParaRPr>
          </a:p>
        </p:txBody>
      </p:sp>
      <p:sp>
        <p:nvSpPr>
          <p:cNvPr id="3" name="2 Marcador de contenido"/>
          <p:cNvSpPr>
            <a:spLocks noGrp="1"/>
          </p:cNvSpPr>
          <p:nvPr>
            <p:ph idx="1"/>
          </p:nvPr>
        </p:nvSpPr>
        <p:spPr>
          <a:xfrm>
            <a:off x="467544" y="1772816"/>
            <a:ext cx="7776864" cy="4896544"/>
          </a:xfrm>
        </p:spPr>
        <p:txBody>
          <a:bodyPr>
            <a:normAutofit/>
          </a:bodyPr>
          <a:lstStyle/>
          <a:p>
            <a:pPr lvl="0"/>
            <a:r>
              <a:rPr lang="es-ES" dirty="0"/>
              <a:t>Desechos infecciosos (I): </a:t>
            </a:r>
            <a:r>
              <a:rPr lang="es-ES" dirty="0" smtClean="0"/>
              <a:t>contienen </a:t>
            </a:r>
            <a:r>
              <a:rPr lang="es-ES" dirty="0"/>
              <a:t>gérmenes patógenos que implican </a:t>
            </a:r>
            <a:r>
              <a:rPr lang="es-ES" dirty="0" smtClean="0"/>
              <a:t>riesgo </a:t>
            </a:r>
            <a:r>
              <a:rPr lang="es-ES" dirty="0"/>
              <a:t>inmediato o potencial para la salud humana y </a:t>
            </a:r>
            <a:r>
              <a:rPr lang="es-ES" dirty="0" smtClean="0"/>
              <a:t>ambiente</a:t>
            </a:r>
            <a:r>
              <a:rPr lang="es-ES" dirty="0"/>
              <a:t>.</a:t>
            </a:r>
            <a:endParaRPr lang="es-EC" dirty="0"/>
          </a:p>
          <a:p>
            <a:pPr lvl="0"/>
            <a:r>
              <a:rPr lang="es-ES" dirty="0"/>
              <a:t>Desechos especiales (E): </a:t>
            </a:r>
            <a:r>
              <a:rPr lang="es-ES" dirty="0" smtClean="0"/>
              <a:t>aquellos </a:t>
            </a:r>
            <a:r>
              <a:rPr lang="es-ES" dirty="0"/>
              <a:t>que por sus características físico-químicas representan riesgo para </a:t>
            </a:r>
            <a:r>
              <a:rPr lang="es-ES" dirty="0" smtClean="0"/>
              <a:t>el ser humano, </a:t>
            </a:r>
            <a:r>
              <a:rPr lang="es-ES" dirty="0"/>
              <a:t>animales o </a:t>
            </a:r>
            <a:r>
              <a:rPr lang="es-ES" dirty="0" smtClean="0"/>
              <a:t>ambiente, generados </a:t>
            </a:r>
            <a:r>
              <a:rPr lang="es-ES" dirty="0"/>
              <a:t>en los servicios auxiliares de diagnóstico y tratamiento.</a:t>
            </a:r>
            <a:endParaRPr lang="es-EC" dirty="0"/>
          </a:p>
          <a:p>
            <a:pPr lvl="0"/>
            <a:r>
              <a:rPr lang="es-ES" dirty="0"/>
              <a:t>Desechos químicos peligrosos (Q): desechos químicos </a:t>
            </a:r>
            <a:r>
              <a:rPr lang="es-ES" dirty="0" smtClean="0"/>
              <a:t>con </a:t>
            </a:r>
            <a:r>
              <a:rPr lang="es-ES" dirty="0"/>
              <a:t>características tóxicas, corrosivas, inflamables y/o explosivas.</a:t>
            </a:r>
            <a:endParaRPr lang="es-EC" dirty="0"/>
          </a:p>
          <a:p>
            <a:pPr lvl="0"/>
            <a:r>
              <a:rPr lang="es-ES" dirty="0"/>
              <a:t>Desechos radiactivos </a:t>
            </a:r>
            <a:r>
              <a:rPr lang="es-ES" dirty="0" smtClean="0"/>
              <a:t>(R</a:t>
            </a:r>
            <a:r>
              <a:rPr lang="es-ES" dirty="0"/>
              <a:t>): desechos </a:t>
            </a:r>
            <a:r>
              <a:rPr lang="es-ES" dirty="0" smtClean="0"/>
              <a:t>que </a:t>
            </a:r>
            <a:r>
              <a:rPr lang="es-ES" dirty="0"/>
              <a:t>emiten espontáneamente partículas o radiación electromagnética o que se fusionan de forma espontánea y provienen de laboratorios de análisis químico, radioterapia y radiología.</a:t>
            </a:r>
            <a:endParaRPr lang="es-EC" dirty="0"/>
          </a:p>
          <a:p>
            <a:pPr lvl="0"/>
            <a:r>
              <a:rPr lang="es-ES" dirty="0"/>
              <a:t>Desechos farmacéuticos (F): envases de fármacos de más de 5 cm. y de líquidos y reactivos que generen riesgo para la salud</a:t>
            </a:r>
            <a:r>
              <a:rPr lang="es-ES" dirty="0" smtClean="0"/>
              <a:t>.</a:t>
            </a:r>
            <a:endParaRPr lang="es-EC" dirty="0"/>
          </a:p>
        </p:txBody>
      </p:sp>
    </p:spTree>
    <p:extLst>
      <p:ext uri="{BB962C8B-B14F-4D97-AF65-F5344CB8AC3E}">
        <p14:creationId xmlns:p14="http://schemas.microsoft.com/office/powerpoint/2010/main" val="2413921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20688"/>
            <a:ext cx="3960440" cy="587152"/>
          </a:xfrm>
          <a:solidFill>
            <a:schemeClr val="bg2">
              <a:lumMod val="60000"/>
              <a:lumOff val="40000"/>
              <a:alpha val="28000"/>
            </a:schemeClr>
          </a:solidFill>
        </p:spPr>
        <p:txBody>
          <a:bodyPr>
            <a:normAutofit fontScale="90000"/>
          </a:bodyPr>
          <a:lstStyle/>
          <a:p>
            <a:r>
              <a:rPr lang="es-MX" sz="1800" b="1" i="1" dirty="0" smtClean="0">
                <a:solidFill>
                  <a:srgbClr val="00B0F0"/>
                </a:solidFill>
                <a:effectLst>
                  <a:outerShdw blurRad="38100" dist="38100" dir="2700000" algn="tl">
                    <a:srgbClr val="000000">
                      <a:alpha val="43137"/>
                    </a:srgbClr>
                  </a:outerShdw>
                </a:effectLst>
              </a:rPr>
              <a:t>Listado </a:t>
            </a:r>
            <a:r>
              <a:rPr lang="es-MX" sz="1800" b="1" i="1" dirty="0">
                <a:solidFill>
                  <a:srgbClr val="00B0F0"/>
                </a:solidFill>
                <a:effectLst>
                  <a:outerShdw blurRad="38100" dist="38100" dir="2700000" algn="tl">
                    <a:srgbClr val="000000">
                      <a:alpha val="43137"/>
                    </a:srgbClr>
                  </a:outerShdw>
                </a:effectLst>
              </a:rPr>
              <a:t>de desechos generados en Hospital Básico BACO</a:t>
            </a:r>
            <a:endParaRPr lang="es-EC" sz="1800" dirty="0">
              <a:solidFill>
                <a:srgbClr val="00B0F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12015600"/>
              </p:ext>
            </p:extLst>
          </p:nvPr>
        </p:nvGraphicFramePr>
        <p:xfrm>
          <a:off x="0" y="1628800"/>
          <a:ext cx="4572000" cy="5175722"/>
        </p:xfrm>
        <a:graphic>
          <a:graphicData uri="http://schemas.openxmlformats.org/drawingml/2006/table">
            <a:tbl>
              <a:tblPr>
                <a:tableStyleId>{16D9F66E-5EB9-4882-86FB-DCBF35E3C3E4}</a:tableStyleId>
              </a:tblPr>
              <a:tblGrid>
                <a:gridCol w="3084182"/>
                <a:gridCol w="572446"/>
                <a:gridCol w="915372"/>
              </a:tblGrid>
              <a:tr h="261887">
                <a:tc>
                  <a:txBody>
                    <a:bodyPr/>
                    <a:lstStyle/>
                    <a:p>
                      <a:pPr algn="ctr">
                        <a:lnSpc>
                          <a:spcPct val="115000"/>
                        </a:lnSpc>
                        <a:spcAft>
                          <a:spcPts val="1000"/>
                        </a:spcAft>
                      </a:pPr>
                      <a:r>
                        <a:rPr lang="es-MX" sz="800" b="1" dirty="0">
                          <a:effectLst>
                            <a:outerShdw blurRad="38100" dist="38100" dir="2700000" algn="tl">
                              <a:srgbClr val="000000">
                                <a:alpha val="43137"/>
                              </a:srgbClr>
                            </a:outerShdw>
                          </a:effectLst>
                        </a:rPr>
                        <a:t>Desecho Generado</a:t>
                      </a:r>
                      <a:endParaRPr lang="es-EC" sz="900" b="1" dirty="0">
                        <a:effectLst>
                          <a:outerShdw blurRad="38100" dist="38100" dir="2700000" algn="tl">
                            <a:srgbClr val="000000">
                              <a:alpha val="43137"/>
                            </a:srgbClr>
                          </a:outerShdw>
                        </a:effectLst>
                        <a:latin typeface="Calibri"/>
                        <a:ea typeface="Times New Roman"/>
                        <a:cs typeface="Times New Roman"/>
                      </a:endParaRPr>
                    </a:p>
                  </a:txBody>
                  <a:tcPr marL="43829" marR="43829" marT="0" marB="0">
                    <a:solidFill>
                      <a:schemeClr val="bg2">
                        <a:lumMod val="40000"/>
                        <a:lumOff val="60000"/>
                      </a:schemeClr>
                    </a:solidFill>
                  </a:tcPr>
                </a:tc>
                <a:tc>
                  <a:txBody>
                    <a:bodyPr/>
                    <a:lstStyle/>
                    <a:p>
                      <a:pPr algn="ctr">
                        <a:lnSpc>
                          <a:spcPct val="115000"/>
                        </a:lnSpc>
                        <a:spcAft>
                          <a:spcPts val="1000"/>
                        </a:spcAft>
                      </a:pPr>
                      <a:r>
                        <a:rPr lang="es-MX" sz="800" b="1" dirty="0">
                          <a:effectLst>
                            <a:outerShdw blurRad="38100" dist="38100" dir="2700000" algn="tl">
                              <a:srgbClr val="000000">
                                <a:alpha val="43137"/>
                              </a:srgbClr>
                            </a:outerShdw>
                          </a:effectLst>
                        </a:rPr>
                        <a:t>Tipo de desecho</a:t>
                      </a:r>
                      <a:endParaRPr lang="es-EC" sz="900" b="1" dirty="0">
                        <a:effectLst>
                          <a:outerShdw blurRad="38100" dist="38100" dir="2700000" algn="tl">
                            <a:srgbClr val="000000">
                              <a:alpha val="43137"/>
                            </a:srgbClr>
                          </a:outerShdw>
                        </a:effectLst>
                        <a:latin typeface="Calibri"/>
                        <a:ea typeface="Times New Roman"/>
                        <a:cs typeface="Times New Roman"/>
                      </a:endParaRPr>
                    </a:p>
                  </a:txBody>
                  <a:tcPr marL="43829" marR="43829" marT="0" marB="0">
                    <a:solidFill>
                      <a:schemeClr val="bg2">
                        <a:lumMod val="40000"/>
                        <a:lumOff val="60000"/>
                      </a:schemeClr>
                    </a:solidFill>
                  </a:tcPr>
                </a:tc>
                <a:tc>
                  <a:txBody>
                    <a:bodyPr/>
                    <a:lstStyle/>
                    <a:p>
                      <a:pPr algn="ctr">
                        <a:lnSpc>
                          <a:spcPct val="115000"/>
                        </a:lnSpc>
                        <a:spcAft>
                          <a:spcPts val="1000"/>
                        </a:spcAft>
                      </a:pPr>
                      <a:r>
                        <a:rPr lang="es-MX" sz="800" b="1" dirty="0">
                          <a:effectLst>
                            <a:outerShdw blurRad="38100" dist="38100" dir="2700000" algn="tl">
                              <a:srgbClr val="000000">
                                <a:alpha val="43137"/>
                              </a:srgbClr>
                            </a:outerShdw>
                          </a:effectLst>
                        </a:rPr>
                        <a:t>Actividad Generadora</a:t>
                      </a:r>
                      <a:endParaRPr lang="es-EC" sz="900" b="1" dirty="0">
                        <a:effectLst>
                          <a:outerShdw blurRad="38100" dist="38100" dir="2700000" algn="tl">
                            <a:srgbClr val="000000">
                              <a:alpha val="43137"/>
                            </a:srgbClr>
                          </a:outerShdw>
                        </a:effectLst>
                        <a:latin typeface="Calibri"/>
                        <a:ea typeface="Times New Roman"/>
                        <a:cs typeface="Times New Roman"/>
                      </a:endParaRPr>
                    </a:p>
                  </a:txBody>
                  <a:tcPr marL="43829" marR="43829" marT="0" marB="0">
                    <a:solidFill>
                      <a:schemeClr val="bg2">
                        <a:lumMod val="40000"/>
                        <a:lumOff val="60000"/>
                      </a:schemeClr>
                    </a:solidFill>
                  </a:tcPr>
                </a:tc>
              </a:tr>
              <a:tr h="333895">
                <a:tc>
                  <a:txBody>
                    <a:bodyPr/>
                    <a:lstStyle/>
                    <a:p>
                      <a:pPr algn="just">
                        <a:lnSpc>
                          <a:spcPct val="115000"/>
                        </a:lnSpc>
                        <a:spcAft>
                          <a:spcPts val="0"/>
                        </a:spcAft>
                      </a:pPr>
                      <a:r>
                        <a:rPr lang="es-MX" sz="800" b="1" dirty="0">
                          <a:effectLst/>
                        </a:rPr>
                        <a:t>Sangre, sus derivados e insumos usados para procedimientos de análisis y administración de los mismos.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rowSpan="6">
                  <a:txBody>
                    <a:bodyPr/>
                    <a:lstStyle/>
                    <a:p>
                      <a:pPr algn="ctr">
                        <a:lnSpc>
                          <a:spcPct val="115000"/>
                        </a:lnSpc>
                        <a:spcAft>
                          <a:spcPts val="0"/>
                        </a:spcAft>
                      </a:pPr>
                      <a:r>
                        <a:rPr lang="es-MX" sz="800" b="1" dirty="0">
                          <a:solidFill>
                            <a:schemeClr val="accent2">
                              <a:lumMod val="50000"/>
                            </a:schemeClr>
                          </a:solidFill>
                          <a:effectLst/>
                        </a:rPr>
                        <a:t>Todas las áreas donde se brinde atención médica</a:t>
                      </a:r>
                      <a:endParaRPr lang="es-EC" sz="900" b="1" dirty="0">
                        <a:solidFill>
                          <a:schemeClr val="accent2">
                            <a:lumMod val="50000"/>
                          </a:schemeClr>
                        </a:solidFill>
                        <a:effectLst/>
                      </a:endParaRPr>
                    </a:p>
                    <a:p>
                      <a:pPr algn="ctr">
                        <a:lnSpc>
                          <a:spcPct val="115000"/>
                        </a:lnSpc>
                        <a:spcAft>
                          <a:spcPts val="0"/>
                        </a:spcAft>
                      </a:pPr>
                      <a:r>
                        <a:rPr lang="es-MX" sz="800" b="1" dirty="0">
                          <a:solidFill>
                            <a:schemeClr val="accent2">
                              <a:lumMod val="50000"/>
                            </a:schemeClr>
                          </a:solidFill>
                          <a:effectLst/>
                        </a:rPr>
                        <a:t> </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500842">
                <a:tc>
                  <a:txBody>
                    <a:bodyPr/>
                    <a:lstStyle/>
                    <a:p>
                      <a:pPr algn="just">
                        <a:lnSpc>
                          <a:spcPct val="115000"/>
                        </a:lnSpc>
                        <a:spcAft>
                          <a:spcPts val="0"/>
                        </a:spcAft>
                      </a:pPr>
                      <a:r>
                        <a:rPr lang="es-MX" sz="800" b="1" dirty="0">
                          <a:effectLst/>
                        </a:rPr>
                        <a:t>Objetos </a:t>
                      </a:r>
                      <a:r>
                        <a:rPr lang="es-MX" sz="800" b="1" dirty="0" err="1">
                          <a:effectLst/>
                        </a:rPr>
                        <a:t>cortopunzantes</a:t>
                      </a:r>
                      <a:r>
                        <a:rPr lang="es-MX" sz="800" b="1" dirty="0">
                          <a:effectLst/>
                        </a:rPr>
                        <a:t> que han sido utilizados en la atención de seres humanos, en laboratorios y administración de fármacos.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vMerge="1">
                  <a:txBody>
                    <a:bodyPr/>
                    <a:lstStyle/>
                    <a:p>
                      <a:endParaRPr lang="es-EC"/>
                    </a:p>
                  </a:txBody>
                  <a:tcPr/>
                </a:tc>
              </a:tr>
              <a:tr h="500842">
                <a:tc>
                  <a:txBody>
                    <a:bodyPr/>
                    <a:lstStyle/>
                    <a:p>
                      <a:pPr algn="just">
                        <a:lnSpc>
                          <a:spcPct val="115000"/>
                        </a:lnSpc>
                        <a:spcAft>
                          <a:spcPts val="0"/>
                        </a:spcAft>
                      </a:pPr>
                      <a:r>
                        <a:rPr lang="es-MX" sz="800" b="1" dirty="0">
                          <a:effectLst/>
                        </a:rPr>
                        <a:t>Material e insumos que han sido utilizados para procedimientos médicos y que han estado en contacto con fluidos corporales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vMerge="1">
                  <a:txBody>
                    <a:bodyPr/>
                    <a:lstStyle/>
                    <a:p>
                      <a:endParaRPr lang="es-EC"/>
                    </a:p>
                  </a:txBody>
                  <a:tcPr/>
                </a:tc>
              </a:tr>
              <a:tr h="183884">
                <a:tc>
                  <a:txBody>
                    <a:bodyPr/>
                    <a:lstStyle/>
                    <a:p>
                      <a:pPr algn="just">
                        <a:lnSpc>
                          <a:spcPct val="115000"/>
                        </a:lnSpc>
                        <a:spcAft>
                          <a:spcPts val="0"/>
                        </a:spcAft>
                      </a:pPr>
                      <a:r>
                        <a:rPr lang="es-MX" sz="800" b="1" dirty="0">
                          <a:effectLst/>
                        </a:rPr>
                        <a:t>Fluidos corporales.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vMerge="1">
                  <a:txBody>
                    <a:bodyPr/>
                    <a:lstStyle/>
                    <a:p>
                      <a:endParaRPr lang="es-EC"/>
                    </a:p>
                  </a:txBody>
                  <a:tcPr/>
                </a:tc>
              </a:tr>
              <a:tr h="166947">
                <a:tc>
                  <a:txBody>
                    <a:bodyPr/>
                    <a:lstStyle/>
                    <a:p>
                      <a:pPr algn="just">
                        <a:lnSpc>
                          <a:spcPct val="115000"/>
                        </a:lnSpc>
                        <a:spcAft>
                          <a:spcPts val="0"/>
                        </a:spcAft>
                      </a:pPr>
                      <a:r>
                        <a:rPr lang="es-MX" sz="800" b="1" dirty="0">
                          <a:effectLst/>
                        </a:rPr>
                        <a:t>Desechos que contienen mercurio (termómetros)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Q</a:t>
                      </a:r>
                      <a:endParaRPr lang="es-EC" sz="900" b="1" dirty="0">
                        <a:solidFill>
                          <a:srgbClr val="002060"/>
                        </a:solidFill>
                        <a:effectLst/>
                        <a:latin typeface="Calibri"/>
                        <a:ea typeface="Times New Roman"/>
                        <a:cs typeface="Times New Roman"/>
                      </a:endParaRPr>
                    </a:p>
                  </a:txBody>
                  <a:tcPr marL="43829" marR="43829" marT="0" marB="0" anchor="ctr"/>
                </a:tc>
                <a:tc vMerge="1">
                  <a:txBody>
                    <a:bodyPr/>
                    <a:lstStyle/>
                    <a:p>
                      <a:endParaRPr lang="es-EC"/>
                    </a:p>
                  </a:txBody>
                  <a:tcPr/>
                </a:tc>
              </a:tr>
              <a:tr h="500842">
                <a:tc>
                  <a:txBody>
                    <a:bodyPr/>
                    <a:lstStyle/>
                    <a:p>
                      <a:pPr algn="just">
                        <a:lnSpc>
                          <a:spcPct val="115000"/>
                        </a:lnSpc>
                        <a:spcAft>
                          <a:spcPts val="0"/>
                        </a:spcAft>
                      </a:pPr>
                      <a:r>
                        <a:rPr lang="es-MX" sz="800" b="1" dirty="0">
                          <a:effectLst/>
                        </a:rPr>
                        <a:t>Desechos </a:t>
                      </a:r>
                      <a:r>
                        <a:rPr lang="es-MX" sz="800" b="1" dirty="0" err="1">
                          <a:effectLst/>
                        </a:rPr>
                        <a:t>anatomo</a:t>
                      </a:r>
                      <a:r>
                        <a:rPr lang="es-MX" sz="800" b="1" dirty="0">
                          <a:effectLst/>
                        </a:rPr>
                        <a:t>-patológicos: órganos, tejidos, partes corporales que han sido extraídos mediante cirugía, necropsia u otro procedimiento médico.</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vMerge="1">
                  <a:txBody>
                    <a:bodyPr/>
                    <a:lstStyle/>
                    <a:p>
                      <a:endParaRPr lang="es-EC"/>
                    </a:p>
                  </a:txBody>
                  <a:tcPr/>
                </a:tc>
              </a:tr>
              <a:tr h="667789">
                <a:tc>
                  <a:txBody>
                    <a:bodyPr/>
                    <a:lstStyle/>
                    <a:p>
                      <a:pPr algn="just">
                        <a:lnSpc>
                          <a:spcPct val="115000"/>
                        </a:lnSpc>
                        <a:spcAft>
                          <a:spcPts val="0"/>
                        </a:spcAft>
                      </a:pPr>
                      <a:r>
                        <a:rPr lang="es-MX" sz="800" b="1" dirty="0">
                          <a:effectLst/>
                        </a:rPr>
                        <a:t>Cultivos de agentes infecciosos y desechos de producción biológica, vacunas vencidas o inutilizadas, cajas de </a:t>
                      </a:r>
                      <a:r>
                        <a:rPr lang="es-MX" sz="800" b="1" dirty="0" err="1">
                          <a:effectLst/>
                        </a:rPr>
                        <a:t>petri</a:t>
                      </a:r>
                      <a:r>
                        <a:rPr lang="es-MX" sz="800" b="1" dirty="0">
                          <a:effectLst/>
                        </a:rPr>
                        <a:t>, placas de frotis y todos los instrumentos usados para manipular, mezclar o inocular microorganismos.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Laboratorios, bodega, Centro de Vacunas</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500842">
                <a:tc>
                  <a:txBody>
                    <a:bodyPr/>
                    <a:lstStyle/>
                    <a:p>
                      <a:pPr algn="just">
                        <a:lnSpc>
                          <a:spcPct val="115000"/>
                        </a:lnSpc>
                        <a:spcAft>
                          <a:spcPts val="0"/>
                        </a:spcAft>
                      </a:pPr>
                      <a:r>
                        <a:rPr lang="es-MX" sz="800" b="1" dirty="0">
                          <a:effectLst/>
                        </a:rPr>
                        <a:t>Desechos químicos de laboratorio, químicos caducados o fuera de especificaciones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Q</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Laboratorio, Farmacia. Bodega</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333895">
                <a:tc>
                  <a:txBody>
                    <a:bodyPr/>
                    <a:lstStyle/>
                    <a:p>
                      <a:pPr algn="just">
                        <a:lnSpc>
                          <a:spcPct val="115000"/>
                        </a:lnSpc>
                        <a:spcAft>
                          <a:spcPts val="0"/>
                        </a:spcAft>
                      </a:pPr>
                      <a:r>
                        <a:rPr lang="es-MX" sz="800" b="1" dirty="0">
                          <a:effectLst/>
                        </a:rPr>
                        <a:t>Fármacos caducados o fuera de especificaciones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F</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Farmacia. Bodega</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333895">
                <a:tc>
                  <a:txBody>
                    <a:bodyPr/>
                    <a:lstStyle/>
                    <a:p>
                      <a:pPr algn="just">
                        <a:lnSpc>
                          <a:spcPct val="115000"/>
                        </a:lnSpc>
                        <a:spcAft>
                          <a:spcPts val="0"/>
                        </a:spcAft>
                      </a:pPr>
                      <a:r>
                        <a:rPr lang="es-MX" sz="800" b="1" dirty="0">
                          <a:effectLst/>
                        </a:rPr>
                        <a:t>Productos químicos caducados o fuera de especificaciones</a:t>
                      </a:r>
                      <a:endParaRPr lang="es-EC" sz="900" b="1" dirty="0">
                        <a:effectLst/>
                      </a:endParaRPr>
                    </a:p>
                    <a:p>
                      <a:pPr algn="just">
                        <a:lnSpc>
                          <a:spcPct val="115000"/>
                        </a:lnSpc>
                        <a:spcAft>
                          <a:spcPts val="0"/>
                        </a:spcAft>
                      </a:pPr>
                      <a:r>
                        <a:rPr lang="es-MX" sz="800" b="1" dirty="0">
                          <a:effectLst/>
                        </a:rPr>
                        <a:t> </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Q</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Laboratorio, Bodega</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333895">
                <a:tc>
                  <a:txBody>
                    <a:bodyPr/>
                    <a:lstStyle/>
                    <a:p>
                      <a:pPr algn="just">
                        <a:lnSpc>
                          <a:spcPct val="115000"/>
                        </a:lnSpc>
                        <a:spcAft>
                          <a:spcPts val="0"/>
                        </a:spcAft>
                      </a:pPr>
                      <a:r>
                        <a:rPr lang="es-MX" sz="800" b="1" dirty="0">
                          <a:effectLst/>
                        </a:rPr>
                        <a:t>Líquidos de revelado (líquidos que contienen nitrato de plata) utilizados en </a:t>
                      </a:r>
                      <a:r>
                        <a:rPr lang="es-MX" sz="800" b="1" dirty="0" err="1">
                          <a:effectLst/>
                        </a:rPr>
                        <a:t>imagenología</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Q</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Radiología</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202634">
                <a:tc>
                  <a:txBody>
                    <a:bodyPr/>
                    <a:lstStyle/>
                    <a:p>
                      <a:pPr algn="just">
                        <a:lnSpc>
                          <a:spcPct val="115000"/>
                        </a:lnSpc>
                        <a:spcAft>
                          <a:spcPts val="0"/>
                        </a:spcAft>
                      </a:pPr>
                      <a:r>
                        <a:rPr lang="es-MX" sz="800" b="1" dirty="0">
                          <a:effectLst/>
                        </a:rPr>
                        <a:t>Desechos de amalgamas odontológicas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E</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Odontología</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r h="335104">
                <a:tc>
                  <a:txBody>
                    <a:bodyPr/>
                    <a:lstStyle/>
                    <a:p>
                      <a:pPr algn="just">
                        <a:lnSpc>
                          <a:spcPct val="115000"/>
                        </a:lnSpc>
                        <a:spcAft>
                          <a:spcPts val="0"/>
                        </a:spcAft>
                      </a:pPr>
                      <a:r>
                        <a:rPr lang="es-MX" sz="800" b="1" dirty="0">
                          <a:effectLst/>
                        </a:rPr>
                        <a:t>Residuos de alimentos de pacientes (especialmente de los que se haya detectado enfermedades infectocontagiosas)</a:t>
                      </a:r>
                      <a:endParaRPr lang="es-EC" sz="900" b="1" dirty="0">
                        <a:effectLst/>
                        <a:latin typeface="Calibri"/>
                        <a:ea typeface="Times New Roman"/>
                        <a:cs typeface="Times New Roman"/>
                      </a:endParaRPr>
                    </a:p>
                  </a:txBody>
                  <a:tcPr marL="43829" marR="43829" marT="0" marB="0"/>
                </a:tc>
                <a:tc>
                  <a:txBody>
                    <a:bodyPr/>
                    <a:lstStyle/>
                    <a:p>
                      <a:pPr algn="ctr">
                        <a:lnSpc>
                          <a:spcPct val="115000"/>
                        </a:lnSpc>
                        <a:spcAft>
                          <a:spcPts val="0"/>
                        </a:spcAft>
                      </a:pPr>
                      <a:r>
                        <a:rPr lang="es-MX" sz="800" b="1" dirty="0">
                          <a:solidFill>
                            <a:srgbClr val="002060"/>
                          </a:solidFill>
                          <a:effectLst/>
                        </a:rPr>
                        <a:t>I</a:t>
                      </a:r>
                      <a:endParaRPr lang="es-EC" sz="900" b="1" dirty="0">
                        <a:solidFill>
                          <a:srgbClr val="002060"/>
                        </a:solidFill>
                        <a:effectLst/>
                        <a:latin typeface="Calibri"/>
                        <a:ea typeface="Times New Roman"/>
                        <a:cs typeface="Times New Roman"/>
                      </a:endParaRPr>
                    </a:p>
                  </a:txBody>
                  <a:tcPr marL="43829" marR="43829" marT="0" marB="0" anchor="ctr"/>
                </a:tc>
                <a:tc>
                  <a:txBody>
                    <a:bodyPr/>
                    <a:lstStyle/>
                    <a:p>
                      <a:pPr algn="ctr">
                        <a:lnSpc>
                          <a:spcPct val="115000"/>
                        </a:lnSpc>
                        <a:spcAft>
                          <a:spcPts val="0"/>
                        </a:spcAft>
                      </a:pPr>
                      <a:r>
                        <a:rPr lang="es-MX" sz="800" b="1" dirty="0">
                          <a:solidFill>
                            <a:schemeClr val="accent2">
                              <a:lumMod val="50000"/>
                            </a:schemeClr>
                          </a:solidFill>
                          <a:effectLst/>
                        </a:rPr>
                        <a:t>Área de Hospitalización</a:t>
                      </a:r>
                      <a:endParaRPr lang="es-EC" sz="900" b="1" dirty="0">
                        <a:solidFill>
                          <a:schemeClr val="accent2">
                            <a:lumMod val="50000"/>
                          </a:schemeClr>
                        </a:solidFill>
                        <a:effectLst/>
                        <a:latin typeface="Calibri"/>
                        <a:ea typeface="Times New Roman"/>
                        <a:cs typeface="Times New Roman"/>
                      </a:endParaRPr>
                    </a:p>
                  </a:txBody>
                  <a:tcPr marL="43829" marR="43829" marT="0" marB="0" anchor="ctr"/>
                </a:tc>
              </a:tr>
            </a:tbl>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246329198"/>
              </p:ext>
            </p:extLst>
          </p:nvPr>
        </p:nvGraphicFramePr>
        <p:xfrm>
          <a:off x="4644008" y="188640"/>
          <a:ext cx="4499992" cy="4824538"/>
        </p:xfrm>
        <a:graphic>
          <a:graphicData uri="http://schemas.openxmlformats.org/drawingml/2006/table">
            <a:tbl>
              <a:tblPr>
                <a:tableStyleId>{F5AB1C69-6EDB-4FF4-983F-18BD219EF322}</a:tableStyleId>
              </a:tblPr>
              <a:tblGrid>
                <a:gridCol w="2703677"/>
                <a:gridCol w="671185"/>
                <a:gridCol w="1125130"/>
              </a:tblGrid>
              <a:tr h="310608">
                <a:tc>
                  <a:txBody>
                    <a:bodyPr/>
                    <a:lstStyle/>
                    <a:p>
                      <a:pPr algn="ctr">
                        <a:lnSpc>
                          <a:spcPct val="115000"/>
                        </a:lnSpc>
                        <a:spcAft>
                          <a:spcPts val="1000"/>
                        </a:spcAft>
                      </a:pPr>
                      <a:r>
                        <a:rPr lang="es-MX" sz="800" dirty="0">
                          <a:effectLst>
                            <a:outerShdw blurRad="38100" dist="38100" dir="2700000" algn="tl">
                              <a:srgbClr val="000000">
                                <a:alpha val="43137"/>
                              </a:srgbClr>
                            </a:outerShdw>
                          </a:effectLst>
                        </a:rPr>
                        <a:t>Desecho Generado</a:t>
                      </a:r>
                      <a:endParaRPr lang="es-EC" sz="900" b="1" dirty="0">
                        <a:effectLst>
                          <a:outerShdw blurRad="38100" dist="38100" dir="2700000" algn="tl">
                            <a:srgbClr val="000000">
                              <a:alpha val="43137"/>
                            </a:srgbClr>
                          </a:outerShdw>
                        </a:effectLst>
                        <a:latin typeface="Calibri"/>
                        <a:ea typeface="Times New Roman"/>
                        <a:cs typeface="Times New Roman"/>
                      </a:endParaRPr>
                    </a:p>
                  </a:txBody>
                  <a:tcPr marL="44192" marR="44192" marT="0" marB="0">
                    <a:solidFill>
                      <a:schemeClr val="accent4">
                        <a:lumMod val="40000"/>
                        <a:lumOff val="60000"/>
                      </a:schemeClr>
                    </a:solidFill>
                  </a:tcPr>
                </a:tc>
                <a:tc>
                  <a:txBody>
                    <a:bodyPr/>
                    <a:lstStyle/>
                    <a:p>
                      <a:pPr algn="ctr">
                        <a:lnSpc>
                          <a:spcPct val="115000"/>
                        </a:lnSpc>
                        <a:spcAft>
                          <a:spcPts val="1000"/>
                        </a:spcAft>
                      </a:pPr>
                      <a:r>
                        <a:rPr lang="es-MX" sz="800" dirty="0">
                          <a:effectLst>
                            <a:outerShdw blurRad="38100" dist="38100" dir="2700000" algn="tl">
                              <a:srgbClr val="000000">
                                <a:alpha val="43137"/>
                              </a:srgbClr>
                            </a:outerShdw>
                          </a:effectLst>
                        </a:rPr>
                        <a:t>Tipo de desecho</a:t>
                      </a:r>
                      <a:endParaRPr lang="es-EC" sz="900" b="1" dirty="0">
                        <a:effectLst>
                          <a:outerShdw blurRad="38100" dist="38100" dir="2700000" algn="tl">
                            <a:srgbClr val="000000">
                              <a:alpha val="43137"/>
                            </a:srgbClr>
                          </a:outerShdw>
                        </a:effectLst>
                        <a:latin typeface="Calibri"/>
                        <a:ea typeface="Times New Roman"/>
                        <a:cs typeface="Times New Roman"/>
                      </a:endParaRPr>
                    </a:p>
                  </a:txBody>
                  <a:tcPr marL="44192" marR="44192" marT="0" marB="0">
                    <a:solidFill>
                      <a:schemeClr val="accent4">
                        <a:lumMod val="40000"/>
                        <a:lumOff val="60000"/>
                      </a:schemeClr>
                    </a:solidFill>
                  </a:tcPr>
                </a:tc>
                <a:tc>
                  <a:txBody>
                    <a:bodyPr/>
                    <a:lstStyle/>
                    <a:p>
                      <a:pPr algn="ctr">
                        <a:lnSpc>
                          <a:spcPct val="115000"/>
                        </a:lnSpc>
                        <a:spcAft>
                          <a:spcPts val="1000"/>
                        </a:spcAft>
                      </a:pPr>
                      <a:r>
                        <a:rPr lang="es-MX" sz="800" dirty="0">
                          <a:effectLst>
                            <a:outerShdw blurRad="38100" dist="38100" dir="2700000" algn="tl">
                              <a:srgbClr val="000000">
                                <a:alpha val="43137"/>
                              </a:srgbClr>
                            </a:outerShdw>
                          </a:effectLst>
                        </a:rPr>
                        <a:t>Actividad o área Generadora</a:t>
                      </a:r>
                      <a:endParaRPr lang="es-EC" sz="900" b="1" dirty="0">
                        <a:effectLst>
                          <a:outerShdw blurRad="38100" dist="38100" dir="2700000" algn="tl">
                            <a:srgbClr val="000000">
                              <a:alpha val="43137"/>
                            </a:srgbClr>
                          </a:outerShdw>
                        </a:effectLst>
                        <a:latin typeface="Calibri"/>
                        <a:ea typeface="Times New Roman"/>
                        <a:cs typeface="Times New Roman"/>
                      </a:endParaRPr>
                    </a:p>
                  </a:txBody>
                  <a:tcPr marL="44192" marR="44192" marT="0" marB="0">
                    <a:solidFill>
                      <a:schemeClr val="accent4">
                        <a:lumMod val="40000"/>
                        <a:lumOff val="60000"/>
                      </a:schemeClr>
                    </a:solidFill>
                  </a:tcPr>
                </a:tc>
              </a:tr>
              <a:tr h="310608">
                <a:tc>
                  <a:txBody>
                    <a:bodyPr/>
                    <a:lstStyle/>
                    <a:p>
                      <a:pPr>
                        <a:lnSpc>
                          <a:spcPct val="115000"/>
                        </a:lnSpc>
                        <a:spcAft>
                          <a:spcPts val="1000"/>
                        </a:spcAft>
                      </a:pPr>
                      <a:r>
                        <a:rPr lang="es-MX" sz="800" b="1" dirty="0">
                          <a:effectLst/>
                        </a:rPr>
                        <a:t>Luminarias, lámparas, tubos fluorescentes, focos ahorradores usados que contengan mercurio</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 de instalaciones</a:t>
                      </a:r>
                      <a:endParaRPr lang="es-EC" sz="900" b="1" dirty="0">
                        <a:solidFill>
                          <a:schemeClr val="accent3">
                            <a:lumMod val="50000"/>
                          </a:schemeClr>
                        </a:solidFill>
                        <a:effectLst/>
                        <a:latin typeface="Calibri"/>
                        <a:ea typeface="Times New Roman"/>
                        <a:cs typeface="Times New Roman"/>
                      </a:endParaRPr>
                    </a:p>
                  </a:txBody>
                  <a:tcPr marL="44192" marR="44192" marT="0" marB="0"/>
                </a:tc>
              </a:tr>
              <a:tr h="465910">
                <a:tc>
                  <a:txBody>
                    <a:bodyPr/>
                    <a:lstStyle/>
                    <a:p>
                      <a:pPr>
                        <a:lnSpc>
                          <a:spcPct val="115000"/>
                        </a:lnSpc>
                        <a:spcAft>
                          <a:spcPts val="1000"/>
                        </a:spcAft>
                      </a:pPr>
                      <a:r>
                        <a:rPr lang="es-MX" sz="800" b="1" dirty="0">
                          <a:effectLst/>
                        </a:rPr>
                        <a:t>Material adsorbente contaminado con hidrocarburos: </a:t>
                      </a:r>
                      <a:r>
                        <a:rPr lang="es-MX" sz="800" b="1" dirty="0" err="1">
                          <a:effectLst/>
                        </a:rPr>
                        <a:t>waipes</a:t>
                      </a:r>
                      <a:r>
                        <a:rPr lang="es-MX" sz="800" b="1" dirty="0">
                          <a:effectLst/>
                        </a:rPr>
                        <a:t>, paños, trapos, aserrín, barreras adsorbentes y otros materiales sólidos adsorbentes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a:t>
                      </a:r>
                      <a:endParaRPr lang="es-EC" sz="900" b="1" dirty="0">
                        <a:solidFill>
                          <a:schemeClr val="accent3">
                            <a:lumMod val="50000"/>
                          </a:schemeClr>
                        </a:solidFill>
                        <a:effectLst/>
                        <a:latin typeface="Calibri"/>
                        <a:ea typeface="Times New Roman"/>
                        <a:cs typeface="Times New Roman"/>
                      </a:endParaRPr>
                    </a:p>
                  </a:txBody>
                  <a:tcPr marL="44192" marR="44192" marT="0" marB="0"/>
                </a:tc>
              </a:tr>
              <a:tr h="621214">
                <a:tc>
                  <a:txBody>
                    <a:bodyPr/>
                    <a:lstStyle/>
                    <a:p>
                      <a:pPr>
                        <a:lnSpc>
                          <a:spcPct val="115000"/>
                        </a:lnSpc>
                        <a:spcAft>
                          <a:spcPts val="1000"/>
                        </a:spcAft>
                      </a:pPr>
                      <a:r>
                        <a:rPr lang="es-MX" sz="800" b="1" dirty="0">
                          <a:effectLst/>
                        </a:rPr>
                        <a:t>Material adsorbente contaminado con sustancias químicas peligrosas: </a:t>
                      </a:r>
                      <a:r>
                        <a:rPr lang="es-MX" sz="800" b="1" dirty="0" err="1">
                          <a:effectLst/>
                        </a:rPr>
                        <a:t>waipes</a:t>
                      </a:r>
                      <a:r>
                        <a:rPr lang="es-MX" sz="800" b="1" dirty="0">
                          <a:effectLst/>
                        </a:rPr>
                        <a:t>, paños, trapos, aserrín, barreras adsorbentes y otros materiales sólidos adsorbentes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 y/o Laboratorio</a:t>
                      </a:r>
                      <a:endParaRPr lang="es-EC" sz="900" b="1" dirty="0">
                        <a:solidFill>
                          <a:schemeClr val="accent3">
                            <a:lumMod val="50000"/>
                          </a:schemeClr>
                        </a:solidFill>
                        <a:effectLst/>
                        <a:latin typeface="Calibri"/>
                        <a:ea typeface="Times New Roman"/>
                        <a:cs typeface="Times New Roman"/>
                      </a:endParaRPr>
                    </a:p>
                  </a:txBody>
                  <a:tcPr marL="44192" marR="44192" marT="0" marB="0"/>
                </a:tc>
              </a:tr>
              <a:tr h="310608">
                <a:tc>
                  <a:txBody>
                    <a:bodyPr/>
                    <a:lstStyle/>
                    <a:p>
                      <a:pPr>
                        <a:lnSpc>
                          <a:spcPct val="115000"/>
                        </a:lnSpc>
                        <a:spcAft>
                          <a:spcPts val="1000"/>
                        </a:spcAft>
                      </a:pPr>
                      <a:r>
                        <a:rPr lang="es-MX" sz="800" b="1" dirty="0">
                          <a:effectLst/>
                        </a:rPr>
                        <a:t>Material de embalaje contaminado con restos de sustancias o desechos peligrosos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a:t>
                      </a:r>
                      <a:endParaRPr lang="es-EC" sz="900" b="1" dirty="0">
                        <a:solidFill>
                          <a:schemeClr val="accent3">
                            <a:lumMod val="50000"/>
                          </a:schemeClr>
                        </a:solidFill>
                        <a:effectLst/>
                        <a:latin typeface="Calibri"/>
                        <a:ea typeface="Times New Roman"/>
                        <a:cs typeface="Times New Roman"/>
                      </a:endParaRPr>
                    </a:p>
                  </a:txBody>
                  <a:tcPr marL="44192" marR="44192" marT="0" marB="0"/>
                </a:tc>
              </a:tr>
              <a:tr h="310608">
                <a:tc>
                  <a:txBody>
                    <a:bodyPr/>
                    <a:lstStyle/>
                    <a:p>
                      <a:pPr>
                        <a:lnSpc>
                          <a:spcPct val="115000"/>
                        </a:lnSpc>
                        <a:spcAft>
                          <a:spcPts val="1000"/>
                        </a:spcAft>
                      </a:pPr>
                      <a:r>
                        <a:rPr lang="es-MX" sz="800" b="1" dirty="0">
                          <a:effectLst/>
                        </a:rPr>
                        <a:t>Mezclas oleosas, emulsiones de hidrocarburos- agua</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 de maquinaria</a:t>
                      </a:r>
                      <a:endParaRPr lang="es-EC" sz="900" b="1" dirty="0">
                        <a:solidFill>
                          <a:schemeClr val="accent3">
                            <a:lumMod val="50000"/>
                          </a:schemeClr>
                        </a:solidFill>
                        <a:effectLst/>
                        <a:latin typeface="Calibri"/>
                        <a:ea typeface="Times New Roman"/>
                        <a:cs typeface="Times New Roman"/>
                      </a:endParaRPr>
                    </a:p>
                  </a:txBody>
                  <a:tcPr marL="44192" marR="44192" marT="0" marB="0"/>
                </a:tc>
              </a:tr>
              <a:tr h="1087124">
                <a:tc>
                  <a:txBody>
                    <a:bodyPr/>
                    <a:lstStyle/>
                    <a:p>
                      <a:pPr>
                        <a:lnSpc>
                          <a:spcPct val="115000"/>
                        </a:lnSpc>
                        <a:spcAft>
                          <a:spcPts val="1000"/>
                        </a:spcAft>
                      </a:pPr>
                      <a:r>
                        <a:rPr lang="es-MX" sz="800" b="1" dirty="0">
                          <a:effectLst/>
                        </a:rPr>
                        <a:t>Partes de equipos eléctricos y electrónicos que contienen montajes eléctricos y electrónicos, componentes o elementos constitutivos como acumuladores y otras baterías, interruptores de mercurio, vidrios de tubos de rayos catódicos, capacitores de PCB o contaminados con Cd, Hg, Pb, PCB, </a:t>
                      </a:r>
                      <a:r>
                        <a:rPr lang="es-MX" sz="800" b="1" dirty="0" err="1">
                          <a:effectLst/>
                        </a:rPr>
                        <a:t>organoclorados</a:t>
                      </a:r>
                      <a:r>
                        <a:rPr lang="es-MX" sz="800" b="1" dirty="0">
                          <a:effectLst/>
                        </a:rPr>
                        <a:t> entre otros.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Áreas administrativas</a:t>
                      </a:r>
                      <a:endParaRPr lang="es-EC" sz="900" b="1" dirty="0">
                        <a:solidFill>
                          <a:schemeClr val="accent3">
                            <a:lumMod val="50000"/>
                          </a:schemeClr>
                        </a:solidFill>
                        <a:effectLst/>
                        <a:latin typeface="Calibri"/>
                        <a:ea typeface="Times New Roman"/>
                        <a:cs typeface="Times New Roman"/>
                      </a:endParaRPr>
                    </a:p>
                  </a:txBody>
                  <a:tcPr marL="44192" marR="44192" marT="0" marB="0"/>
                </a:tc>
              </a:tr>
              <a:tr h="465910">
                <a:tc>
                  <a:txBody>
                    <a:bodyPr/>
                    <a:lstStyle/>
                    <a:p>
                      <a:pPr>
                        <a:lnSpc>
                          <a:spcPct val="115000"/>
                        </a:lnSpc>
                        <a:spcAft>
                          <a:spcPts val="1000"/>
                        </a:spcAft>
                      </a:pPr>
                      <a:r>
                        <a:rPr lang="es-MX" sz="800" b="1" dirty="0">
                          <a:effectLst/>
                        </a:rPr>
                        <a:t>Residuos de tintas, pinturas, resinas que contengan sustancias peligrosas </a:t>
                      </a:r>
                      <a:r>
                        <a:rPr lang="es-PR" sz="800" b="1" dirty="0">
                          <a:effectLst/>
                        </a:rPr>
                        <a:t>y exhiban características de peligrosidad</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a:t>
                      </a:r>
                      <a:endParaRPr lang="es-EC" sz="900" b="1" dirty="0">
                        <a:solidFill>
                          <a:schemeClr val="accent3">
                            <a:lumMod val="50000"/>
                          </a:schemeClr>
                        </a:solidFill>
                        <a:effectLst/>
                        <a:latin typeface="Calibri"/>
                        <a:ea typeface="Times New Roman"/>
                        <a:cs typeface="Times New Roman"/>
                      </a:endParaRPr>
                    </a:p>
                  </a:txBody>
                  <a:tcPr marL="44192" marR="44192" marT="0" marB="0"/>
                </a:tc>
              </a:tr>
              <a:tr h="315671">
                <a:tc>
                  <a:txBody>
                    <a:bodyPr/>
                    <a:lstStyle/>
                    <a:p>
                      <a:pPr>
                        <a:lnSpc>
                          <a:spcPct val="115000"/>
                        </a:lnSpc>
                        <a:spcAft>
                          <a:spcPts val="1000"/>
                        </a:spcAft>
                      </a:pPr>
                      <a:r>
                        <a:rPr lang="es-MX" sz="800" b="1" dirty="0">
                          <a:effectLst/>
                        </a:rPr>
                        <a:t>Solventes orgánicos gastados y mezclas de solventes gastados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Mantenimiento</a:t>
                      </a:r>
                      <a:endParaRPr lang="es-EC" sz="900" b="1" dirty="0">
                        <a:solidFill>
                          <a:schemeClr val="accent3">
                            <a:lumMod val="50000"/>
                          </a:schemeClr>
                        </a:solidFill>
                        <a:effectLst/>
                        <a:latin typeface="Calibri"/>
                        <a:ea typeface="Times New Roman"/>
                        <a:cs typeface="Times New Roman"/>
                      </a:endParaRPr>
                    </a:p>
                  </a:txBody>
                  <a:tcPr marL="44192" marR="44192" marT="0" marB="0"/>
                </a:tc>
              </a:tr>
              <a:tr h="160367">
                <a:tc>
                  <a:txBody>
                    <a:bodyPr/>
                    <a:lstStyle/>
                    <a:p>
                      <a:pPr>
                        <a:lnSpc>
                          <a:spcPct val="115000"/>
                        </a:lnSpc>
                        <a:spcAft>
                          <a:spcPts val="1000"/>
                        </a:spcAft>
                      </a:pPr>
                      <a:r>
                        <a:rPr lang="es-MX" sz="800" b="1" dirty="0">
                          <a:effectLst/>
                        </a:rPr>
                        <a:t>Cartuchos de impresión de tinta o tóner usados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P</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Áreas administrativas</a:t>
                      </a:r>
                      <a:endParaRPr lang="es-EC" sz="900" b="1" dirty="0">
                        <a:solidFill>
                          <a:schemeClr val="accent3">
                            <a:lumMod val="50000"/>
                          </a:schemeClr>
                        </a:solidFill>
                        <a:effectLst/>
                        <a:latin typeface="Calibri"/>
                        <a:ea typeface="Times New Roman"/>
                        <a:cs typeface="Times New Roman"/>
                      </a:endParaRPr>
                    </a:p>
                  </a:txBody>
                  <a:tcPr marL="44192" marR="44192" marT="0" marB="0"/>
                </a:tc>
              </a:tr>
              <a:tr h="465910">
                <a:tc>
                  <a:txBody>
                    <a:bodyPr/>
                    <a:lstStyle/>
                    <a:p>
                      <a:pPr>
                        <a:lnSpc>
                          <a:spcPct val="115000"/>
                        </a:lnSpc>
                        <a:spcAft>
                          <a:spcPts val="1000"/>
                        </a:spcAft>
                      </a:pPr>
                      <a:r>
                        <a:rPr lang="es-MX" sz="800" b="1" dirty="0">
                          <a:effectLst/>
                        </a:rPr>
                        <a:t>Equipos eléctricos y electrónicos en desuso que no han sido desensamblados, separados sus componentes o elementos constitutivos.</a:t>
                      </a:r>
                      <a:endParaRPr lang="es-EC" sz="900" b="1" dirty="0">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4">
                              <a:lumMod val="75000"/>
                            </a:schemeClr>
                          </a:solidFill>
                          <a:effectLst/>
                        </a:rPr>
                        <a:t>E</a:t>
                      </a:r>
                      <a:endParaRPr lang="es-EC" sz="900" b="1" dirty="0">
                        <a:solidFill>
                          <a:schemeClr val="accent4">
                            <a:lumMod val="75000"/>
                          </a:schemeClr>
                        </a:solidFill>
                        <a:effectLst/>
                        <a:latin typeface="Calibri"/>
                        <a:ea typeface="Times New Roman"/>
                        <a:cs typeface="Times New Roman"/>
                      </a:endParaRPr>
                    </a:p>
                  </a:txBody>
                  <a:tcPr marL="44192" marR="44192" marT="0" marB="0"/>
                </a:tc>
                <a:tc>
                  <a:txBody>
                    <a:bodyPr/>
                    <a:lstStyle/>
                    <a:p>
                      <a:pPr algn="ctr">
                        <a:lnSpc>
                          <a:spcPct val="115000"/>
                        </a:lnSpc>
                        <a:spcAft>
                          <a:spcPts val="1000"/>
                        </a:spcAft>
                      </a:pPr>
                      <a:r>
                        <a:rPr lang="es-MX" sz="800" b="1" dirty="0">
                          <a:solidFill>
                            <a:schemeClr val="accent3">
                              <a:lumMod val="50000"/>
                            </a:schemeClr>
                          </a:solidFill>
                          <a:effectLst/>
                        </a:rPr>
                        <a:t>Áreas administrativas</a:t>
                      </a:r>
                      <a:endParaRPr lang="es-EC" sz="900" b="1" dirty="0">
                        <a:solidFill>
                          <a:schemeClr val="accent3">
                            <a:lumMod val="50000"/>
                          </a:schemeClr>
                        </a:solidFill>
                        <a:effectLst/>
                        <a:latin typeface="Calibri"/>
                        <a:ea typeface="Times New Roman"/>
                        <a:cs typeface="Times New Roman"/>
                      </a:endParaRPr>
                    </a:p>
                  </a:txBody>
                  <a:tcPr marL="44192" marR="44192" marT="0" marB="0"/>
                </a:tc>
              </a:tr>
            </a:tbl>
          </a:graphicData>
        </a:graphic>
      </p:graphicFrame>
      <p:sp>
        <p:nvSpPr>
          <p:cNvPr id="6" name="1 Título"/>
          <p:cNvSpPr txBox="1">
            <a:spLocks/>
          </p:cNvSpPr>
          <p:nvPr/>
        </p:nvSpPr>
        <p:spPr>
          <a:xfrm>
            <a:off x="4860033" y="5342403"/>
            <a:ext cx="4104456" cy="1110933"/>
          </a:xfrm>
          <a:prstGeom prst="rect">
            <a:avLst/>
          </a:prstGeom>
          <a:solidFill>
            <a:schemeClr val="accent3">
              <a:lumMod val="20000"/>
              <a:lumOff val="80000"/>
              <a:alpha val="19000"/>
            </a:schemeClr>
          </a:solidFill>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1600" b="1" i="1" dirty="0" smtClean="0">
                <a:solidFill>
                  <a:schemeClr val="accent4"/>
                </a:solidFill>
                <a:effectLst>
                  <a:outerShdw blurRad="38100" dist="38100" dir="2700000" algn="tl">
                    <a:srgbClr val="000000">
                      <a:alpha val="43137"/>
                    </a:srgbClr>
                  </a:outerShdw>
                </a:effectLst>
              </a:rPr>
              <a:t>Listado de desechos peligrosos y especiales de actividades de mantenimiento y áreas administrativas del Hospital BACO</a:t>
            </a:r>
            <a:endParaRPr lang="es-EC" sz="4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40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4 Rectángulo"/>
          <p:cNvSpPr/>
          <p:nvPr/>
        </p:nvSpPr>
        <p:spPr>
          <a:xfrm>
            <a:off x="6290811" y="0"/>
            <a:ext cx="2852524"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227379" y="182404"/>
            <a:ext cx="6864901" cy="822587"/>
          </a:xfrm>
        </p:spPr>
        <p:txBody>
          <a:bodyPr>
            <a:noAutofit/>
          </a:bodyPr>
          <a:lstStyle/>
          <a:p>
            <a:r>
              <a:rPr lang="es-EC" sz="2400" b="1" dirty="0" smtClean="0">
                <a:solidFill>
                  <a:schemeClr val="accent5">
                    <a:lumMod val="75000"/>
                  </a:schemeClr>
                </a:solidFill>
                <a:effectLst>
                  <a:outerShdw blurRad="38100" dist="38100" dir="2700000" algn="tl">
                    <a:srgbClr val="000000">
                      <a:alpha val="43137"/>
                    </a:srgbClr>
                  </a:outerShdw>
                </a:effectLst>
              </a:rPr>
              <a:t>Características de los contenedores de desechos peligrosos.</a:t>
            </a:r>
            <a:endParaRPr lang="es-EC" sz="2400" b="1" dirty="0">
              <a:solidFill>
                <a:schemeClr val="accent5">
                  <a:lumMod val="75000"/>
                </a:schemeClr>
              </a:solidFill>
              <a:effectLst>
                <a:outerShdw blurRad="38100" dist="38100" dir="2700000" algn="tl">
                  <a:srgbClr val="000000">
                    <a:alpha val="43137"/>
                  </a:srgbClr>
                </a:outerShdw>
              </a:effectLst>
            </a:endParaRPr>
          </a:p>
        </p:txBody>
      </p:sp>
      <p:sp>
        <p:nvSpPr>
          <p:cNvPr id="7" name="6 Rectángulo"/>
          <p:cNvSpPr/>
          <p:nvPr/>
        </p:nvSpPr>
        <p:spPr>
          <a:xfrm>
            <a:off x="-36512" y="4077072"/>
            <a:ext cx="6407030" cy="278092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2" name="Imagen 152" descr="Descripción: Papeleras de tapa tipo pedal de 10 litr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60881"/>
            <a:ext cx="1656184" cy="1815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1" name="Imagen 153" descr="Descripción: Contenedor Roller 181 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4325" y="2610398"/>
            <a:ext cx="1445666" cy="1682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Imagen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069" y="1808953"/>
            <a:ext cx="1100259" cy="15480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9" name="Imagen 156" descr="Descripción: guardian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949" y="4656769"/>
            <a:ext cx="2421596" cy="15085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8 Rectángulo redondeado"/>
          <p:cNvSpPr/>
          <p:nvPr/>
        </p:nvSpPr>
        <p:spPr>
          <a:xfrm>
            <a:off x="323527" y="1844824"/>
            <a:ext cx="2042877" cy="1300069"/>
          </a:xfrm>
          <a:prstGeom prst="roundRect">
            <a:avLst/>
          </a:prstGeom>
          <a:solidFill>
            <a:schemeClr val="bg2">
              <a:lumMod val="20000"/>
              <a:lumOff val="80000"/>
              <a:alpha val="66000"/>
            </a:schemeClr>
          </a:solidFill>
          <a:ln w="158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2060"/>
                </a:solidFill>
              </a:rPr>
              <a:t>Desechos infecciosos y </a:t>
            </a:r>
            <a:r>
              <a:rPr lang="es-MX" b="1" dirty="0" smtClean="0">
                <a:solidFill>
                  <a:srgbClr val="002060"/>
                </a:solidFill>
              </a:rPr>
              <a:t>patológicos</a:t>
            </a:r>
            <a:endParaRPr lang="es-MX" b="1" dirty="0">
              <a:solidFill>
                <a:srgbClr val="002060"/>
              </a:solidFill>
            </a:endParaRPr>
          </a:p>
        </p:txBody>
      </p:sp>
      <p:sp>
        <p:nvSpPr>
          <p:cNvPr id="10" name="9 Marcador de contenido"/>
          <p:cNvSpPr>
            <a:spLocks noGrp="1"/>
          </p:cNvSpPr>
          <p:nvPr>
            <p:ph idx="1"/>
          </p:nvPr>
        </p:nvSpPr>
        <p:spPr>
          <a:xfrm>
            <a:off x="2403303" y="1246420"/>
            <a:ext cx="4040905" cy="566006"/>
          </a:xfrm>
        </p:spPr>
        <p:txBody>
          <a:bodyPr>
            <a:normAutofit/>
          </a:bodyPr>
          <a:lstStyle/>
          <a:p>
            <a:pPr marL="0" indent="0">
              <a:buNone/>
            </a:pPr>
            <a:r>
              <a:rPr lang="es-MX" sz="1400" b="1" dirty="0" smtClean="0">
                <a:solidFill>
                  <a:schemeClr val="tx2">
                    <a:lumMod val="25000"/>
                  </a:schemeClr>
                </a:solidFill>
              </a:rPr>
              <a:t>Plástico color rojo, rígido, resistente y paredes uniformes</a:t>
            </a:r>
            <a:endParaRPr lang="es-MX" sz="1400" b="1" dirty="0">
              <a:solidFill>
                <a:schemeClr val="tx2">
                  <a:lumMod val="25000"/>
                </a:schemeClr>
              </a:solidFill>
            </a:endParaRPr>
          </a:p>
        </p:txBody>
      </p:sp>
      <p:sp>
        <p:nvSpPr>
          <p:cNvPr id="25" name="24 Rectángulo redondeado"/>
          <p:cNvSpPr/>
          <p:nvPr/>
        </p:nvSpPr>
        <p:spPr>
          <a:xfrm>
            <a:off x="350181" y="4619997"/>
            <a:ext cx="2016224" cy="1113265"/>
          </a:xfrm>
          <a:prstGeom prst="roundRect">
            <a:avLst/>
          </a:prstGeom>
          <a:solidFill>
            <a:schemeClr val="bg2">
              <a:lumMod val="20000"/>
              <a:lumOff val="80000"/>
              <a:alpha val="66000"/>
            </a:schemeClr>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02060"/>
                </a:solidFill>
              </a:rPr>
              <a:t>Objetos </a:t>
            </a:r>
            <a:r>
              <a:rPr lang="es-MX" b="1" dirty="0" err="1" smtClean="0">
                <a:solidFill>
                  <a:srgbClr val="002060"/>
                </a:solidFill>
              </a:rPr>
              <a:t>cortopunzantes</a:t>
            </a:r>
            <a:endParaRPr lang="es-MX" b="1" dirty="0">
              <a:solidFill>
                <a:srgbClr val="002060"/>
              </a:solidFill>
            </a:endParaRPr>
          </a:p>
        </p:txBody>
      </p:sp>
      <p:sp>
        <p:nvSpPr>
          <p:cNvPr id="30" name="9 Marcador de contenido"/>
          <p:cNvSpPr txBox="1">
            <a:spLocks/>
          </p:cNvSpPr>
          <p:nvPr/>
        </p:nvSpPr>
        <p:spPr>
          <a:xfrm>
            <a:off x="2475214" y="3212976"/>
            <a:ext cx="3896986" cy="5255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1400" b="1" dirty="0">
                <a:solidFill>
                  <a:schemeClr val="tx2">
                    <a:lumMod val="25000"/>
                  </a:schemeClr>
                </a:solidFill>
              </a:rPr>
              <a:t>Contenedores </a:t>
            </a:r>
            <a:r>
              <a:rPr lang="es-MX" sz="1400" b="1" dirty="0" err="1">
                <a:solidFill>
                  <a:schemeClr val="tx2">
                    <a:lumMod val="25000"/>
                  </a:schemeClr>
                </a:solidFill>
              </a:rPr>
              <a:t>roller</a:t>
            </a:r>
            <a:r>
              <a:rPr lang="es-MX" sz="1400" b="1" dirty="0">
                <a:solidFill>
                  <a:schemeClr val="tx2">
                    <a:lumMod val="25000"/>
                  </a:schemeClr>
                </a:solidFill>
              </a:rPr>
              <a:t> de 242 </a:t>
            </a:r>
            <a:r>
              <a:rPr lang="es-MX" sz="1400" b="1" dirty="0" smtClean="0">
                <a:solidFill>
                  <a:schemeClr val="tx2">
                    <a:lumMod val="25000"/>
                  </a:schemeClr>
                </a:solidFill>
              </a:rPr>
              <a:t>l. área estratégica</a:t>
            </a:r>
            <a:endParaRPr lang="es-MX" sz="1400" b="1" dirty="0">
              <a:solidFill>
                <a:schemeClr val="tx2">
                  <a:lumMod val="25000"/>
                </a:schemeClr>
              </a:solidFill>
            </a:endParaRPr>
          </a:p>
        </p:txBody>
      </p:sp>
      <p:sp>
        <p:nvSpPr>
          <p:cNvPr id="32" name="9 Marcador de contenido"/>
          <p:cNvSpPr txBox="1">
            <a:spLocks/>
          </p:cNvSpPr>
          <p:nvPr/>
        </p:nvSpPr>
        <p:spPr>
          <a:xfrm>
            <a:off x="2869589" y="2023160"/>
            <a:ext cx="3421222" cy="10239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s-MX" sz="1400" b="1" dirty="0" smtClean="0">
                <a:solidFill>
                  <a:schemeClr val="tx2">
                    <a:lumMod val="25000"/>
                  </a:schemeClr>
                </a:solidFill>
              </a:rPr>
              <a:t>Fundas plásticas biodegradables opacas, color rojo</a:t>
            </a:r>
          </a:p>
          <a:p>
            <a:pPr marL="0" indent="0">
              <a:spcBef>
                <a:spcPts val="0"/>
              </a:spcBef>
              <a:buNone/>
            </a:pPr>
            <a:r>
              <a:rPr lang="es-MX" sz="1400" b="1" dirty="0" smtClean="0">
                <a:solidFill>
                  <a:schemeClr val="tx2">
                    <a:lumMod val="25000"/>
                  </a:schemeClr>
                </a:solidFill>
              </a:rPr>
              <a:t>Espesor y resistencia &gt;35 </a:t>
            </a:r>
            <a:r>
              <a:rPr lang="es-MX" sz="1400" b="1" dirty="0" err="1" smtClean="0">
                <a:solidFill>
                  <a:schemeClr val="tx2">
                    <a:lumMod val="25000"/>
                  </a:schemeClr>
                </a:solidFill>
              </a:rPr>
              <a:t>um</a:t>
            </a:r>
            <a:endParaRPr lang="es-MX" sz="1400" b="1" dirty="0" smtClean="0">
              <a:solidFill>
                <a:schemeClr val="tx2">
                  <a:lumMod val="25000"/>
                </a:schemeClr>
              </a:solidFill>
            </a:endParaRPr>
          </a:p>
          <a:p>
            <a:pPr marL="0" indent="0">
              <a:spcBef>
                <a:spcPts val="0"/>
              </a:spcBef>
              <a:buNone/>
            </a:pPr>
            <a:r>
              <a:rPr lang="es-MX" sz="1400" b="1" dirty="0" smtClean="0">
                <a:solidFill>
                  <a:schemeClr val="tx2">
                    <a:lumMod val="25000"/>
                  </a:schemeClr>
                </a:solidFill>
              </a:rPr>
              <a:t>Volumen según desechos generados</a:t>
            </a:r>
          </a:p>
        </p:txBody>
      </p:sp>
      <p:sp>
        <p:nvSpPr>
          <p:cNvPr id="33" name="9 Marcador de contenido"/>
          <p:cNvSpPr txBox="1">
            <a:spLocks/>
          </p:cNvSpPr>
          <p:nvPr/>
        </p:nvSpPr>
        <p:spPr>
          <a:xfrm>
            <a:off x="2869589" y="4151945"/>
            <a:ext cx="3537441" cy="10246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s-MX" sz="1400" b="1" dirty="0" smtClean="0">
                <a:solidFill>
                  <a:schemeClr val="tx2">
                    <a:lumMod val="25000"/>
                  </a:schemeClr>
                </a:solidFill>
              </a:rPr>
              <a:t>Desechables</a:t>
            </a:r>
          </a:p>
          <a:p>
            <a:pPr marL="0" indent="0">
              <a:spcBef>
                <a:spcPts val="0"/>
              </a:spcBef>
              <a:buNone/>
            </a:pPr>
            <a:r>
              <a:rPr lang="es-MX" sz="1400" b="1" dirty="0" smtClean="0">
                <a:solidFill>
                  <a:schemeClr val="tx2">
                    <a:lumMod val="25000"/>
                  </a:schemeClr>
                </a:solidFill>
              </a:rPr>
              <a:t>A prueba de perforaciones y fugas</a:t>
            </a:r>
          </a:p>
          <a:p>
            <a:pPr marL="0" indent="0">
              <a:spcBef>
                <a:spcPts val="0"/>
              </a:spcBef>
              <a:buNone/>
            </a:pPr>
            <a:r>
              <a:rPr lang="es-MX" sz="1400" b="1" dirty="0" smtClean="0">
                <a:solidFill>
                  <a:schemeClr val="tx2">
                    <a:lumMod val="25000"/>
                  </a:schemeClr>
                </a:solidFill>
              </a:rPr>
              <a:t>Plástico de alta densidad, </a:t>
            </a:r>
            <a:r>
              <a:rPr lang="es-MX" sz="1400" b="1" dirty="0" err="1" smtClean="0">
                <a:solidFill>
                  <a:schemeClr val="tx2">
                    <a:lumMod val="25000"/>
                  </a:schemeClr>
                </a:solidFill>
              </a:rPr>
              <a:t>rigido</a:t>
            </a:r>
            <a:r>
              <a:rPr lang="es-MX" sz="1400" b="1" dirty="0" smtClean="0">
                <a:solidFill>
                  <a:schemeClr val="tx2">
                    <a:lumMod val="25000"/>
                  </a:schemeClr>
                </a:solidFill>
              </a:rPr>
              <a:t>, resistente y opaco (excepto PVC).</a:t>
            </a:r>
          </a:p>
        </p:txBody>
      </p:sp>
      <p:sp>
        <p:nvSpPr>
          <p:cNvPr id="35" name="9 Marcador de contenido"/>
          <p:cNvSpPr txBox="1">
            <a:spLocks/>
          </p:cNvSpPr>
          <p:nvPr/>
        </p:nvSpPr>
        <p:spPr>
          <a:xfrm>
            <a:off x="2914425" y="5467536"/>
            <a:ext cx="3537441" cy="77265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s-MX" sz="1400" b="1" dirty="0" smtClean="0">
                <a:solidFill>
                  <a:schemeClr val="tx2">
                    <a:lumMod val="25000"/>
                  </a:schemeClr>
                </a:solidFill>
              </a:rPr>
              <a:t>Capacidad máxima 6 l.</a:t>
            </a:r>
          </a:p>
          <a:p>
            <a:pPr marL="0" indent="0">
              <a:spcBef>
                <a:spcPts val="0"/>
              </a:spcBef>
              <a:buNone/>
            </a:pPr>
            <a:r>
              <a:rPr lang="es-MX" sz="1400" b="1" dirty="0" smtClean="0">
                <a:solidFill>
                  <a:schemeClr val="tx2">
                    <a:lumMod val="25000"/>
                  </a:schemeClr>
                </a:solidFill>
              </a:rPr>
              <a:t>Puede ser esterilizados en autoclave</a:t>
            </a:r>
          </a:p>
          <a:p>
            <a:pPr marL="0" indent="0">
              <a:spcBef>
                <a:spcPts val="0"/>
              </a:spcBef>
              <a:buNone/>
            </a:pPr>
            <a:r>
              <a:rPr lang="es-MX" sz="1400" b="1" dirty="0" smtClean="0">
                <a:solidFill>
                  <a:schemeClr val="tx2">
                    <a:lumMod val="25000"/>
                  </a:schemeClr>
                </a:solidFill>
              </a:rPr>
              <a:t>No debe permitir introducción de manos</a:t>
            </a:r>
            <a:endParaRPr lang="es-MX" sz="1400" b="1" dirty="0">
              <a:solidFill>
                <a:schemeClr val="tx2">
                  <a:lumMod val="25000"/>
                </a:schemeClr>
              </a:solidFill>
            </a:endParaRPr>
          </a:p>
        </p:txBody>
      </p:sp>
      <p:cxnSp>
        <p:nvCxnSpPr>
          <p:cNvPr id="16" name="15 Conector recto"/>
          <p:cNvCxnSpPr/>
          <p:nvPr/>
        </p:nvCxnSpPr>
        <p:spPr>
          <a:xfrm>
            <a:off x="2520612" y="1772816"/>
            <a:ext cx="32035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0" name="39 Conector recto"/>
          <p:cNvCxnSpPr/>
          <p:nvPr/>
        </p:nvCxnSpPr>
        <p:spPr>
          <a:xfrm>
            <a:off x="2952660" y="2996952"/>
            <a:ext cx="30595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1" name="40 Conector recto"/>
          <p:cNvCxnSpPr/>
          <p:nvPr/>
        </p:nvCxnSpPr>
        <p:spPr>
          <a:xfrm>
            <a:off x="2568573" y="3738478"/>
            <a:ext cx="293953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5" name="44 Conector recto"/>
          <p:cNvCxnSpPr/>
          <p:nvPr/>
        </p:nvCxnSpPr>
        <p:spPr>
          <a:xfrm>
            <a:off x="2940083" y="5136952"/>
            <a:ext cx="2939531"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45 Conector recto"/>
          <p:cNvCxnSpPr/>
          <p:nvPr/>
        </p:nvCxnSpPr>
        <p:spPr>
          <a:xfrm>
            <a:off x="3000621" y="6453336"/>
            <a:ext cx="2939531" cy="0"/>
          </a:xfrm>
          <a:prstGeom prst="line">
            <a:avLst/>
          </a:prstGeom>
        </p:spPr>
        <p:style>
          <a:lnRef idx="3">
            <a:schemeClr val="accent6"/>
          </a:lnRef>
          <a:fillRef idx="0">
            <a:schemeClr val="accent6"/>
          </a:fillRef>
          <a:effectRef idx="2">
            <a:schemeClr val="accent6"/>
          </a:effectRef>
          <a:fontRef idx="minor">
            <a:schemeClr val="tx1"/>
          </a:fontRef>
        </p:style>
      </p:cxnSp>
      <p:sp>
        <p:nvSpPr>
          <p:cNvPr id="27" name="26 Flecha derecha"/>
          <p:cNvSpPr/>
          <p:nvPr/>
        </p:nvSpPr>
        <p:spPr>
          <a:xfrm>
            <a:off x="2267744" y="1368876"/>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48" name="47 Flecha derecha"/>
          <p:cNvSpPr/>
          <p:nvPr/>
        </p:nvSpPr>
        <p:spPr>
          <a:xfrm>
            <a:off x="2699792" y="2116325"/>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49" name="48 Flecha derecha"/>
          <p:cNvSpPr/>
          <p:nvPr/>
        </p:nvSpPr>
        <p:spPr>
          <a:xfrm>
            <a:off x="2339752" y="3284984"/>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50" name="49 Flecha derecha"/>
          <p:cNvSpPr/>
          <p:nvPr/>
        </p:nvSpPr>
        <p:spPr>
          <a:xfrm>
            <a:off x="2627784" y="4221088"/>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51" name="50 Flecha derecha"/>
          <p:cNvSpPr/>
          <p:nvPr/>
        </p:nvSpPr>
        <p:spPr>
          <a:xfrm>
            <a:off x="2555776" y="5517232"/>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1884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randombar(horizontal)">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80">
                                          <p:stCondLst>
                                            <p:cond delay="0"/>
                                          </p:stCondLst>
                                        </p:cTn>
                                        <p:tgtEl>
                                          <p:spTgt spid="1030"/>
                                        </p:tgtEl>
                                      </p:cBhvr>
                                    </p:animEffect>
                                    <p:anim calcmode="lin" valueType="num">
                                      <p:cBhvr>
                                        <p:cTn id="13"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30"/>
                                        </p:tgtEl>
                                      </p:cBhvr>
                                      <p:to x="100000" y="60000"/>
                                    </p:animScale>
                                    <p:animScale>
                                      <p:cBhvr>
                                        <p:cTn id="19" dur="166" decel="50000">
                                          <p:stCondLst>
                                            <p:cond delay="676"/>
                                          </p:stCondLst>
                                        </p:cTn>
                                        <p:tgtEl>
                                          <p:spTgt spid="1030"/>
                                        </p:tgtEl>
                                      </p:cBhvr>
                                      <p:to x="100000" y="100000"/>
                                    </p:animScale>
                                    <p:animScale>
                                      <p:cBhvr>
                                        <p:cTn id="20" dur="26">
                                          <p:stCondLst>
                                            <p:cond delay="1312"/>
                                          </p:stCondLst>
                                        </p:cTn>
                                        <p:tgtEl>
                                          <p:spTgt spid="1030"/>
                                        </p:tgtEl>
                                      </p:cBhvr>
                                      <p:to x="100000" y="80000"/>
                                    </p:animScale>
                                    <p:animScale>
                                      <p:cBhvr>
                                        <p:cTn id="21" dur="166" decel="50000">
                                          <p:stCondLst>
                                            <p:cond delay="1338"/>
                                          </p:stCondLst>
                                        </p:cTn>
                                        <p:tgtEl>
                                          <p:spTgt spid="1030"/>
                                        </p:tgtEl>
                                      </p:cBhvr>
                                      <p:to x="100000" y="100000"/>
                                    </p:animScale>
                                    <p:animScale>
                                      <p:cBhvr>
                                        <p:cTn id="22" dur="26">
                                          <p:stCondLst>
                                            <p:cond delay="1642"/>
                                          </p:stCondLst>
                                        </p:cTn>
                                        <p:tgtEl>
                                          <p:spTgt spid="1030"/>
                                        </p:tgtEl>
                                      </p:cBhvr>
                                      <p:to x="100000" y="90000"/>
                                    </p:animScale>
                                    <p:animScale>
                                      <p:cBhvr>
                                        <p:cTn id="23" dur="166" decel="50000">
                                          <p:stCondLst>
                                            <p:cond delay="1668"/>
                                          </p:stCondLst>
                                        </p:cTn>
                                        <p:tgtEl>
                                          <p:spTgt spid="1030"/>
                                        </p:tgtEl>
                                      </p:cBhvr>
                                      <p:to x="100000" y="100000"/>
                                    </p:animScale>
                                    <p:animScale>
                                      <p:cBhvr>
                                        <p:cTn id="24" dur="26">
                                          <p:stCondLst>
                                            <p:cond delay="1808"/>
                                          </p:stCondLst>
                                        </p:cTn>
                                        <p:tgtEl>
                                          <p:spTgt spid="1030"/>
                                        </p:tgtEl>
                                      </p:cBhvr>
                                      <p:to x="100000" y="95000"/>
                                    </p:animScale>
                                    <p:animScale>
                                      <p:cBhvr>
                                        <p:cTn id="25" dur="166" decel="50000">
                                          <p:stCondLst>
                                            <p:cond delay="1834"/>
                                          </p:stCondLst>
                                        </p:cTn>
                                        <p:tgtEl>
                                          <p:spTgt spid="103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31"/>
                                        </p:tgtEl>
                                        <p:attrNameLst>
                                          <p:attrName>style.visibility</p:attrName>
                                        </p:attrNameLst>
                                      </p:cBhvr>
                                      <p:to>
                                        <p:strVal val="visible"/>
                                      </p:to>
                                    </p:set>
                                    <p:animEffect transition="in" filter="randombar(horizontal)">
                                      <p:cBhvr>
                                        <p:cTn id="30" dur="500"/>
                                        <p:tgtEl>
                                          <p:spTgt spid="1031"/>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wheel(1)">
                                      <p:cBhvr>
                                        <p:cTn id="35"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5" name="4 Rectángulo"/>
          <p:cNvSpPr/>
          <p:nvPr/>
        </p:nvSpPr>
        <p:spPr>
          <a:xfrm>
            <a:off x="6370518" y="0"/>
            <a:ext cx="2772817"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227379" y="182404"/>
            <a:ext cx="6864901" cy="822587"/>
          </a:xfrm>
        </p:spPr>
        <p:txBody>
          <a:bodyPr>
            <a:noAutofit/>
          </a:bodyPr>
          <a:lstStyle/>
          <a:p>
            <a:r>
              <a:rPr lang="es-EC" sz="2400" b="1" dirty="0" smtClean="0">
                <a:solidFill>
                  <a:schemeClr val="accent5">
                    <a:lumMod val="75000"/>
                  </a:schemeClr>
                </a:solidFill>
                <a:effectLst>
                  <a:outerShdw blurRad="38100" dist="38100" dir="2700000" algn="tl">
                    <a:srgbClr val="000000">
                      <a:alpha val="43137"/>
                    </a:srgbClr>
                  </a:outerShdw>
                </a:effectLst>
              </a:rPr>
              <a:t>Características de los contenedores de desechos peligrosos.</a:t>
            </a:r>
            <a:endParaRPr lang="es-EC" sz="2400" b="1" dirty="0">
              <a:solidFill>
                <a:schemeClr val="accent5">
                  <a:lumMod val="75000"/>
                </a:schemeClr>
              </a:solidFill>
              <a:effectLst>
                <a:outerShdw blurRad="38100" dist="38100" dir="2700000" algn="tl">
                  <a:srgbClr val="000000">
                    <a:alpha val="43137"/>
                  </a:srgbClr>
                </a:outerShdw>
              </a:effectLst>
            </a:endParaRPr>
          </a:p>
        </p:txBody>
      </p:sp>
      <p:sp>
        <p:nvSpPr>
          <p:cNvPr id="7" name="6 Rectángulo"/>
          <p:cNvSpPr/>
          <p:nvPr/>
        </p:nvSpPr>
        <p:spPr>
          <a:xfrm>
            <a:off x="-36512" y="4077072"/>
            <a:ext cx="6407030" cy="2780928"/>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7" name="Imagen 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911" y="332656"/>
            <a:ext cx="2326865" cy="1755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Imagen 159" descr="Descripción: http://i00.i.aliimg.com/photo/v0/471293914/10L_HDPE_plastic_portable_jerry_can_plast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060848"/>
            <a:ext cx="1583404" cy="1777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5" name="Imagen 160" descr="Descripción: http://www.reenvasar.com/photos/productos/linea-industrial/tambor-metalico/tambor-metalico-cerrado_litt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0959" y="4801964"/>
            <a:ext cx="1773667" cy="2012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9 Marcador de contenido"/>
          <p:cNvSpPr>
            <a:spLocks noGrp="1"/>
          </p:cNvSpPr>
          <p:nvPr>
            <p:ph idx="1"/>
          </p:nvPr>
        </p:nvSpPr>
        <p:spPr>
          <a:xfrm>
            <a:off x="2771800" y="1596854"/>
            <a:ext cx="3969489" cy="566006"/>
          </a:xfrm>
        </p:spPr>
        <p:txBody>
          <a:bodyPr>
            <a:normAutofit/>
          </a:bodyPr>
          <a:lstStyle/>
          <a:p>
            <a:pPr marL="0" indent="0">
              <a:buNone/>
            </a:pPr>
            <a:r>
              <a:rPr lang="es-MX" sz="1600" b="1" dirty="0" smtClean="0">
                <a:solidFill>
                  <a:schemeClr val="tx2">
                    <a:lumMod val="25000"/>
                  </a:schemeClr>
                </a:solidFill>
              </a:rPr>
              <a:t>Cajas de cartón íntegras</a:t>
            </a:r>
            <a:endParaRPr lang="es-MX" sz="1600" b="1" dirty="0">
              <a:solidFill>
                <a:schemeClr val="tx2">
                  <a:lumMod val="25000"/>
                </a:schemeClr>
              </a:solidFill>
            </a:endParaRPr>
          </a:p>
        </p:txBody>
      </p:sp>
      <p:sp>
        <p:nvSpPr>
          <p:cNvPr id="12" name="11 Rectángulo redondeado"/>
          <p:cNvSpPr/>
          <p:nvPr/>
        </p:nvSpPr>
        <p:spPr>
          <a:xfrm>
            <a:off x="611624" y="1306992"/>
            <a:ext cx="1512104" cy="1085850"/>
          </a:xfrm>
          <a:prstGeom prst="roundRect">
            <a:avLst/>
          </a:prstGeom>
          <a:solidFill>
            <a:schemeClr val="bg2">
              <a:lumMod val="20000"/>
              <a:lumOff val="80000"/>
              <a:alpha val="66000"/>
            </a:schemeClr>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002060"/>
                </a:solidFill>
              </a:rPr>
              <a:t>Desechos especiales sólidos</a:t>
            </a:r>
          </a:p>
        </p:txBody>
      </p:sp>
      <p:sp>
        <p:nvSpPr>
          <p:cNvPr id="13" name="12 Rectángulo redondeado"/>
          <p:cNvSpPr/>
          <p:nvPr/>
        </p:nvSpPr>
        <p:spPr>
          <a:xfrm>
            <a:off x="307748" y="2665805"/>
            <a:ext cx="2042558" cy="914400"/>
          </a:xfrm>
          <a:prstGeom prst="roundRect">
            <a:avLst/>
          </a:prstGeom>
          <a:solidFill>
            <a:schemeClr val="bg2">
              <a:lumMod val="20000"/>
              <a:lumOff val="80000"/>
              <a:alpha val="66000"/>
            </a:schemeClr>
          </a:solidFill>
          <a:ln w="158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002060"/>
                </a:solidFill>
              </a:rPr>
              <a:t>Desechos líquidos o semilíquidos especiales</a:t>
            </a:r>
          </a:p>
        </p:txBody>
      </p:sp>
      <p:sp>
        <p:nvSpPr>
          <p:cNvPr id="14" name="13 Rectángulo redondeado"/>
          <p:cNvSpPr/>
          <p:nvPr/>
        </p:nvSpPr>
        <p:spPr>
          <a:xfrm>
            <a:off x="307748" y="5199849"/>
            <a:ext cx="2301285" cy="1325495"/>
          </a:xfrm>
          <a:prstGeom prst="roundRect">
            <a:avLst/>
          </a:prstGeom>
          <a:solidFill>
            <a:schemeClr val="bg2">
              <a:lumMod val="20000"/>
              <a:lumOff val="80000"/>
              <a:alpha val="66000"/>
            </a:schemeClr>
          </a:solidFill>
          <a:ln w="158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002060"/>
                </a:solidFill>
              </a:rPr>
              <a:t>Desechos peligrosos provenientes de mantenimiento y otras </a:t>
            </a:r>
            <a:r>
              <a:rPr lang="es-MX" sz="1600" b="1" dirty="0" smtClean="0">
                <a:solidFill>
                  <a:srgbClr val="002060"/>
                </a:solidFill>
              </a:rPr>
              <a:t>áreas</a:t>
            </a:r>
            <a:endParaRPr lang="es-MX" sz="1600" b="1" dirty="0">
              <a:solidFill>
                <a:srgbClr val="002060"/>
              </a:solidFill>
            </a:endParaRPr>
          </a:p>
        </p:txBody>
      </p:sp>
      <p:sp>
        <p:nvSpPr>
          <p:cNvPr id="30" name="9 Marcador de contenido"/>
          <p:cNvSpPr txBox="1">
            <a:spLocks/>
          </p:cNvSpPr>
          <p:nvPr/>
        </p:nvSpPr>
        <p:spPr>
          <a:xfrm>
            <a:off x="3167395" y="2597503"/>
            <a:ext cx="3537441" cy="52550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1600" b="1" dirty="0" smtClean="0">
                <a:solidFill>
                  <a:schemeClr val="tx2">
                    <a:lumMod val="25000"/>
                  </a:schemeClr>
                </a:solidFill>
              </a:rPr>
              <a:t>Recipientes plásticos resistentes con tapa hermética</a:t>
            </a:r>
            <a:endParaRPr lang="es-MX" sz="1600" b="1" dirty="0">
              <a:solidFill>
                <a:schemeClr val="tx2">
                  <a:lumMod val="25000"/>
                </a:schemeClr>
              </a:solidFill>
            </a:endParaRPr>
          </a:p>
        </p:txBody>
      </p:sp>
      <p:sp>
        <p:nvSpPr>
          <p:cNvPr id="21" name="9 Marcador de contenido"/>
          <p:cNvSpPr txBox="1">
            <a:spLocks/>
          </p:cNvSpPr>
          <p:nvPr/>
        </p:nvSpPr>
        <p:spPr>
          <a:xfrm>
            <a:off x="3239010" y="5454542"/>
            <a:ext cx="3637246" cy="8056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s-MX" sz="1600" b="1" dirty="0" smtClean="0">
                <a:solidFill>
                  <a:schemeClr val="tx2">
                    <a:lumMod val="25000"/>
                  </a:schemeClr>
                </a:solidFill>
              </a:rPr>
              <a:t>Envase metálico, señalizado.</a:t>
            </a:r>
          </a:p>
          <a:p>
            <a:pPr marL="0" indent="0">
              <a:spcBef>
                <a:spcPts val="0"/>
              </a:spcBef>
              <a:buNone/>
            </a:pPr>
            <a:r>
              <a:rPr lang="es-MX" sz="1600" b="1" dirty="0">
                <a:solidFill>
                  <a:schemeClr val="tx2">
                    <a:lumMod val="25000"/>
                  </a:schemeClr>
                </a:solidFill>
              </a:rPr>
              <a:t>D</a:t>
            </a:r>
            <a:r>
              <a:rPr lang="es-MX" sz="1600" b="1" dirty="0" smtClean="0">
                <a:solidFill>
                  <a:schemeClr val="tx2">
                    <a:lumMod val="25000"/>
                  </a:schemeClr>
                </a:solidFill>
              </a:rPr>
              <a:t>estinado únicamente para este fin</a:t>
            </a:r>
            <a:endParaRPr lang="es-MX" sz="1600" b="1" dirty="0">
              <a:solidFill>
                <a:schemeClr val="tx2">
                  <a:lumMod val="25000"/>
                </a:schemeClr>
              </a:solidFill>
            </a:endParaRPr>
          </a:p>
        </p:txBody>
      </p:sp>
      <p:sp>
        <p:nvSpPr>
          <p:cNvPr id="22" name="21 Rectángulo redondeado"/>
          <p:cNvSpPr/>
          <p:nvPr/>
        </p:nvSpPr>
        <p:spPr>
          <a:xfrm>
            <a:off x="644624" y="3887563"/>
            <a:ext cx="1446103" cy="914400"/>
          </a:xfrm>
          <a:prstGeom prst="roundRect">
            <a:avLst/>
          </a:prstGeom>
          <a:solidFill>
            <a:schemeClr val="bg2">
              <a:lumMod val="20000"/>
              <a:lumOff val="80000"/>
              <a:alpha val="66000"/>
            </a:schemeClr>
          </a:solidFill>
          <a:ln w="158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solidFill>
                  <a:srgbClr val="002060"/>
                </a:solidFill>
              </a:rPr>
              <a:t>Líquidos de revelado</a:t>
            </a:r>
          </a:p>
        </p:txBody>
      </p:sp>
      <p:sp>
        <p:nvSpPr>
          <p:cNvPr id="23" name="9 Marcador de contenido"/>
          <p:cNvSpPr txBox="1">
            <a:spLocks/>
          </p:cNvSpPr>
          <p:nvPr/>
        </p:nvSpPr>
        <p:spPr>
          <a:xfrm>
            <a:off x="2987824" y="3861048"/>
            <a:ext cx="3275524" cy="84070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None/>
            </a:pPr>
            <a:r>
              <a:rPr lang="es-MX" sz="1600" b="1" dirty="0" smtClean="0">
                <a:solidFill>
                  <a:schemeClr val="tx2">
                    <a:lumMod val="25000"/>
                  </a:schemeClr>
                </a:solidFill>
              </a:rPr>
              <a:t>Bidones plásticos de polietileno de alta densidad, resistentes</a:t>
            </a:r>
            <a:r>
              <a:rPr lang="es-MX" sz="1600" b="1" dirty="0">
                <a:solidFill>
                  <a:schemeClr val="tx2">
                    <a:lumMod val="25000"/>
                  </a:schemeClr>
                </a:solidFill>
              </a:rPr>
              <a:t>, </a:t>
            </a:r>
            <a:endParaRPr lang="es-MX" sz="1600" b="1" dirty="0" smtClean="0">
              <a:solidFill>
                <a:schemeClr val="tx2">
                  <a:lumMod val="25000"/>
                </a:schemeClr>
              </a:solidFill>
            </a:endParaRPr>
          </a:p>
          <a:p>
            <a:pPr marL="0" indent="0">
              <a:spcBef>
                <a:spcPts val="0"/>
              </a:spcBef>
              <a:buNone/>
            </a:pPr>
            <a:r>
              <a:rPr lang="es-MX" sz="1600" b="1" dirty="0" smtClean="0">
                <a:solidFill>
                  <a:schemeClr val="tx2">
                    <a:lumMod val="25000"/>
                  </a:schemeClr>
                </a:solidFill>
              </a:rPr>
              <a:t>Tapa hermética</a:t>
            </a:r>
            <a:endParaRPr lang="es-MX" sz="1600" b="1" dirty="0">
              <a:solidFill>
                <a:schemeClr val="tx2">
                  <a:lumMod val="25000"/>
                </a:schemeClr>
              </a:solidFill>
            </a:endParaRPr>
          </a:p>
        </p:txBody>
      </p:sp>
      <p:cxnSp>
        <p:nvCxnSpPr>
          <p:cNvPr id="24" name="23 Conector recto"/>
          <p:cNvCxnSpPr/>
          <p:nvPr/>
        </p:nvCxnSpPr>
        <p:spPr>
          <a:xfrm>
            <a:off x="2843808" y="1916832"/>
            <a:ext cx="32035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6" name="25 Conector recto"/>
          <p:cNvCxnSpPr/>
          <p:nvPr/>
        </p:nvCxnSpPr>
        <p:spPr>
          <a:xfrm>
            <a:off x="3167395" y="3212976"/>
            <a:ext cx="32035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7" name="26 Conector recto"/>
          <p:cNvCxnSpPr/>
          <p:nvPr/>
        </p:nvCxnSpPr>
        <p:spPr>
          <a:xfrm>
            <a:off x="3059832" y="4725144"/>
            <a:ext cx="3203516"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8" name="27 Conector recto"/>
          <p:cNvCxnSpPr/>
          <p:nvPr/>
        </p:nvCxnSpPr>
        <p:spPr>
          <a:xfrm>
            <a:off x="3312700" y="6021288"/>
            <a:ext cx="3203516" cy="0"/>
          </a:xfrm>
          <a:prstGeom prst="line">
            <a:avLst/>
          </a:prstGeom>
        </p:spPr>
        <p:style>
          <a:lnRef idx="3">
            <a:schemeClr val="accent6"/>
          </a:lnRef>
          <a:fillRef idx="0">
            <a:schemeClr val="accent6"/>
          </a:fillRef>
          <a:effectRef idx="2">
            <a:schemeClr val="accent6"/>
          </a:effectRef>
          <a:fontRef idx="minor">
            <a:schemeClr val="tx1"/>
          </a:fontRef>
        </p:style>
      </p:cxnSp>
      <p:pic>
        <p:nvPicPr>
          <p:cNvPr id="1028" name="Imagen 157" descr="Descripción: http://img.logismarket.com.mx/ip/elsa-porron-de-20-litros-porron-de-20-litros-577165-FG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3356013"/>
            <a:ext cx="1200577" cy="1445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9" name="28 Flecha derecha"/>
          <p:cNvSpPr/>
          <p:nvPr/>
        </p:nvSpPr>
        <p:spPr>
          <a:xfrm>
            <a:off x="2483768" y="1700808"/>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31" name="30 Flecha derecha"/>
          <p:cNvSpPr/>
          <p:nvPr/>
        </p:nvSpPr>
        <p:spPr>
          <a:xfrm>
            <a:off x="2843808" y="2708920"/>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32" name="31 Flecha derecha"/>
          <p:cNvSpPr/>
          <p:nvPr/>
        </p:nvSpPr>
        <p:spPr>
          <a:xfrm>
            <a:off x="2699792" y="3916525"/>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
        <p:nvSpPr>
          <p:cNvPr id="33" name="32 Flecha derecha"/>
          <p:cNvSpPr/>
          <p:nvPr/>
        </p:nvSpPr>
        <p:spPr>
          <a:xfrm>
            <a:off x="2915816" y="5517232"/>
            <a:ext cx="144016" cy="16054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6513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ircle(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025"/>
                                        </p:tgtEl>
                                        <p:attrNameLst>
                                          <p:attrName>style.visibility</p:attrName>
                                        </p:attrNameLst>
                                      </p:cBhvr>
                                      <p:to>
                                        <p:strVal val="visible"/>
                                      </p:to>
                                    </p:set>
                                    <p:anim calcmode="lin" valueType="num">
                                      <p:cBhvr>
                                        <p:cTn id="23" dur="500" fill="hold"/>
                                        <p:tgtEl>
                                          <p:spTgt spid="1025"/>
                                        </p:tgtEl>
                                        <p:attrNameLst>
                                          <p:attrName>ppt_w</p:attrName>
                                        </p:attrNameLst>
                                      </p:cBhvr>
                                      <p:tavLst>
                                        <p:tav tm="0">
                                          <p:val>
                                            <p:fltVal val="0"/>
                                          </p:val>
                                        </p:tav>
                                        <p:tav tm="100000">
                                          <p:val>
                                            <p:strVal val="#ppt_w"/>
                                          </p:val>
                                        </p:tav>
                                      </p:tavLst>
                                    </p:anim>
                                    <p:anim calcmode="lin" valueType="num">
                                      <p:cBhvr>
                                        <p:cTn id="24" dur="500" fill="hold"/>
                                        <p:tgtEl>
                                          <p:spTgt spid="1025"/>
                                        </p:tgtEl>
                                        <p:attrNameLst>
                                          <p:attrName>ppt_h</p:attrName>
                                        </p:attrNameLst>
                                      </p:cBhvr>
                                      <p:tavLst>
                                        <p:tav tm="0">
                                          <p:val>
                                            <p:fltVal val="0"/>
                                          </p:val>
                                        </p:tav>
                                        <p:tav tm="100000">
                                          <p:val>
                                            <p:strVal val="#ppt_h"/>
                                          </p:val>
                                        </p:tav>
                                      </p:tavLst>
                                    </p:anim>
                                    <p:animEffect transition="in" filter="fade">
                                      <p:cBhvr>
                                        <p:cTn id="25"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6034" y="260648"/>
            <a:ext cx="7602350" cy="648072"/>
          </a:xfrm>
          <a:noFill/>
        </p:spPr>
        <p:txBody>
          <a:bodyPr>
            <a:normAutofit/>
          </a:bodyPr>
          <a:lstStyle/>
          <a:p>
            <a:r>
              <a:rPr lang="es-MX" sz="2400" b="1" i="1" dirty="0">
                <a:solidFill>
                  <a:schemeClr val="accent3"/>
                </a:solidFill>
              </a:rPr>
              <a:t>Tratamiento de desechos peligrosos Hospital BACO</a:t>
            </a:r>
            <a:endParaRPr lang="es-EC" sz="2400" i="1" dirty="0">
              <a:solidFill>
                <a:schemeClr val="accent3"/>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85166246"/>
              </p:ext>
            </p:extLst>
          </p:nvPr>
        </p:nvGraphicFramePr>
        <p:xfrm>
          <a:off x="1647361" y="1052736"/>
          <a:ext cx="5544616" cy="1969320"/>
        </p:xfrm>
        <a:graphic>
          <a:graphicData uri="http://schemas.openxmlformats.org/drawingml/2006/table">
            <a:tbl>
              <a:tblPr firstRow="1" firstCol="1" bandRow="1">
                <a:tableStyleId>{10A1B5D5-9B99-4C35-A422-299274C87663}</a:tableStyleId>
              </a:tblPr>
              <a:tblGrid>
                <a:gridCol w="2195805"/>
                <a:gridCol w="3348811"/>
              </a:tblGrid>
              <a:tr h="334937">
                <a:tc>
                  <a:txBody>
                    <a:bodyPr/>
                    <a:lstStyle/>
                    <a:p>
                      <a:pPr algn="ctr">
                        <a:lnSpc>
                          <a:spcPct val="115000"/>
                        </a:lnSpc>
                        <a:spcAft>
                          <a:spcPts val="0"/>
                        </a:spcAft>
                        <a:tabLst>
                          <a:tab pos="2371725" algn="l"/>
                        </a:tabLst>
                      </a:pPr>
                      <a:r>
                        <a:rPr lang="es-MX" sz="1200" b="1" dirty="0">
                          <a:effectLst>
                            <a:outerShdw blurRad="38100" dist="38100" dir="2700000" algn="tl">
                              <a:srgbClr val="000000">
                                <a:alpha val="43137"/>
                              </a:srgbClr>
                            </a:outerShdw>
                          </a:effectLst>
                        </a:rPr>
                        <a:t>Tipo de desechos peligroso</a:t>
                      </a:r>
                      <a:endParaRPr lang="es-EC" sz="1600" b="1"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c>
                  <a:txBody>
                    <a:bodyPr/>
                    <a:lstStyle/>
                    <a:p>
                      <a:pPr algn="ctr">
                        <a:lnSpc>
                          <a:spcPct val="115000"/>
                        </a:lnSpc>
                        <a:spcAft>
                          <a:spcPts val="0"/>
                        </a:spcAft>
                        <a:tabLst>
                          <a:tab pos="2371725" algn="l"/>
                        </a:tabLst>
                      </a:pPr>
                      <a:r>
                        <a:rPr lang="es-MX" sz="1200" b="1" dirty="0">
                          <a:effectLst>
                            <a:outerShdw blurRad="38100" dist="38100" dir="2700000" algn="tl">
                              <a:srgbClr val="000000">
                                <a:alpha val="43137"/>
                              </a:srgbClr>
                            </a:outerShdw>
                          </a:effectLst>
                        </a:rPr>
                        <a:t>Tratamiento</a:t>
                      </a:r>
                      <a:endParaRPr lang="es-EC" sz="1600" b="1" dirty="0">
                        <a:effectLst>
                          <a:outerShdw blurRad="38100" dist="38100" dir="2700000" algn="tl">
                            <a:srgbClr val="000000">
                              <a:alpha val="43137"/>
                            </a:srgbClr>
                          </a:outerShdw>
                        </a:effectLst>
                        <a:latin typeface="Calibri"/>
                        <a:ea typeface="Times New Roman"/>
                        <a:cs typeface="Times New Roman"/>
                      </a:endParaRPr>
                    </a:p>
                  </a:txBody>
                  <a:tcPr marL="68580" marR="68580" marT="0" marB="0"/>
                </a:tc>
              </a:tr>
              <a:tr h="457151">
                <a:tc>
                  <a:txBody>
                    <a:bodyPr/>
                    <a:lstStyle/>
                    <a:p>
                      <a:pPr>
                        <a:lnSpc>
                          <a:spcPct val="115000"/>
                        </a:lnSpc>
                        <a:spcAft>
                          <a:spcPts val="0"/>
                        </a:spcAft>
                        <a:tabLst>
                          <a:tab pos="2371725" algn="l"/>
                        </a:tabLst>
                      </a:pPr>
                      <a:r>
                        <a:rPr lang="es-MX" sz="1200" b="1" dirty="0">
                          <a:effectLst/>
                        </a:rPr>
                        <a:t>Desechos infecciosos y patológicos en general </a:t>
                      </a:r>
                      <a:endParaRPr lang="es-EC" sz="1600" b="1" dirty="0">
                        <a:effectLst/>
                        <a:latin typeface="Calibri"/>
                        <a:ea typeface="Times New Roman"/>
                        <a:cs typeface="Times New Roman"/>
                      </a:endParaRPr>
                    </a:p>
                  </a:txBody>
                  <a:tcPr marL="68580" marR="68580" marT="0" marB="0"/>
                </a:tc>
                <a:tc>
                  <a:txBody>
                    <a:bodyPr/>
                    <a:lstStyle/>
                    <a:p>
                      <a:pPr>
                        <a:lnSpc>
                          <a:spcPct val="115000"/>
                        </a:lnSpc>
                        <a:spcAft>
                          <a:spcPts val="0"/>
                        </a:spcAft>
                        <a:tabLst>
                          <a:tab pos="2371725" algn="l"/>
                        </a:tabLst>
                      </a:pPr>
                      <a:r>
                        <a:rPr lang="es-MX" sz="1200" b="1" dirty="0">
                          <a:effectLst/>
                        </a:rPr>
                        <a:t>Esterilización mediante autoclave</a:t>
                      </a:r>
                      <a:endParaRPr lang="es-EC" sz="1600" b="1" dirty="0">
                        <a:effectLst/>
                        <a:latin typeface="Calibri"/>
                        <a:ea typeface="Times New Roman"/>
                        <a:cs typeface="Times New Roman"/>
                      </a:endParaRPr>
                    </a:p>
                  </a:txBody>
                  <a:tcPr marL="68580" marR="68580" marT="0" marB="0"/>
                </a:tc>
              </a:tr>
              <a:tr h="291618">
                <a:tc>
                  <a:txBody>
                    <a:bodyPr/>
                    <a:lstStyle/>
                    <a:p>
                      <a:pPr>
                        <a:lnSpc>
                          <a:spcPct val="115000"/>
                        </a:lnSpc>
                        <a:spcAft>
                          <a:spcPts val="0"/>
                        </a:spcAft>
                        <a:tabLst>
                          <a:tab pos="2371725" algn="l"/>
                        </a:tabLst>
                      </a:pPr>
                      <a:r>
                        <a:rPr lang="es-MX" sz="1200" b="1" dirty="0">
                          <a:effectLst/>
                        </a:rPr>
                        <a:t>Objetos </a:t>
                      </a:r>
                      <a:r>
                        <a:rPr lang="es-MX" sz="1200" b="1" dirty="0" err="1">
                          <a:effectLst/>
                        </a:rPr>
                        <a:t>cortopunzantes</a:t>
                      </a:r>
                      <a:endParaRPr lang="es-EC" sz="1600" b="1" dirty="0">
                        <a:effectLst/>
                        <a:latin typeface="Calibri"/>
                        <a:ea typeface="Times New Roman"/>
                        <a:cs typeface="Times New Roman"/>
                      </a:endParaRPr>
                    </a:p>
                  </a:txBody>
                  <a:tcPr marL="68580" marR="68580" marT="0" marB="0"/>
                </a:tc>
                <a:tc>
                  <a:txBody>
                    <a:bodyPr/>
                    <a:lstStyle/>
                    <a:p>
                      <a:pPr>
                        <a:lnSpc>
                          <a:spcPct val="115000"/>
                        </a:lnSpc>
                        <a:spcAft>
                          <a:spcPts val="0"/>
                        </a:spcAft>
                        <a:tabLst>
                          <a:tab pos="2371725" algn="l"/>
                        </a:tabLst>
                      </a:pPr>
                      <a:r>
                        <a:rPr lang="es-MX" sz="1200" b="1" dirty="0">
                          <a:effectLst/>
                        </a:rPr>
                        <a:t>Esterilización mediante autoclave</a:t>
                      </a:r>
                      <a:endParaRPr lang="es-EC" sz="1600" b="1" dirty="0">
                        <a:effectLst/>
                        <a:latin typeface="Calibri"/>
                        <a:ea typeface="Times New Roman"/>
                        <a:cs typeface="Times New Roman"/>
                      </a:endParaRPr>
                    </a:p>
                  </a:txBody>
                  <a:tcPr marL="68580" marR="68580" marT="0" marB="0"/>
                </a:tc>
              </a:tr>
              <a:tr h="446393">
                <a:tc>
                  <a:txBody>
                    <a:bodyPr/>
                    <a:lstStyle/>
                    <a:p>
                      <a:pPr>
                        <a:lnSpc>
                          <a:spcPct val="115000"/>
                        </a:lnSpc>
                        <a:spcAft>
                          <a:spcPts val="0"/>
                        </a:spcAft>
                        <a:tabLst>
                          <a:tab pos="2371725" algn="l"/>
                        </a:tabLst>
                      </a:pPr>
                      <a:r>
                        <a:rPr lang="es-MX" sz="1200" b="1">
                          <a:effectLst/>
                        </a:rPr>
                        <a:t>Residuos de alimentos de pacientes</a:t>
                      </a:r>
                      <a:endParaRPr lang="es-EC" sz="1600" b="1">
                        <a:effectLst/>
                        <a:latin typeface="Calibri"/>
                        <a:ea typeface="Times New Roman"/>
                        <a:cs typeface="Times New Roman"/>
                      </a:endParaRPr>
                    </a:p>
                  </a:txBody>
                  <a:tcPr marL="68580" marR="68580" marT="0" marB="0"/>
                </a:tc>
                <a:tc>
                  <a:txBody>
                    <a:bodyPr/>
                    <a:lstStyle/>
                    <a:p>
                      <a:pPr>
                        <a:lnSpc>
                          <a:spcPct val="115000"/>
                        </a:lnSpc>
                        <a:spcAft>
                          <a:spcPts val="0"/>
                        </a:spcAft>
                        <a:tabLst>
                          <a:tab pos="2371725" algn="l"/>
                        </a:tabLst>
                      </a:pPr>
                      <a:r>
                        <a:rPr lang="es-MX" sz="1200" b="1" dirty="0">
                          <a:effectLst/>
                        </a:rPr>
                        <a:t>Inactivación química mediante hipoclorito de sodio</a:t>
                      </a:r>
                      <a:endParaRPr lang="es-EC" sz="1600" b="1" dirty="0">
                        <a:effectLst/>
                        <a:latin typeface="Calibri"/>
                        <a:ea typeface="Times New Roman"/>
                        <a:cs typeface="Times New Roman"/>
                      </a:endParaRPr>
                    </a:p>
                  </a:txBody>
                  <a:tcPr marL="68580" marR="68580" marT="0" marB="0"/>
                </a:tc>
              </a:tr>
              <a:tr h="439221">
                <a:tc>
                  <a:txBody>
                    <a:bodyPr/>
                    <a:lstStyle/>
                    <a:p>
                      <a:pPr>
                        <a:lnSpc>
                          <a:spcPct val="115000"/>
                        </a:lnSpc>
                        <a:spcAft>
                          <a:spcPts val="0"/>
                        </a:spcAft>
                        <a:tabLst>
                          <a:tab pos="2371725" algn="l"/>
                        </a:tabLst>
                      </a:pPr>
                      <a:r>
                        <a:rPr lang="es-MX" sz="1200" b="1" dirty="0">
                          <a:effectLst/>
                        </a:rPr>
                        <a:t>Muestras de Laboratorio</a:t>
                      </a:r>
                      <a:endParaRPr lang="es-EC" sz="1600" b="1" dirty="0">
                        <a:effectLst/>
                        <a:latin typeface="Calibri"/>
                        <a:ea typeface="Times New Roman"/>
                        <a:cs typeface="Times New Roman"/>
                      </a:endParaRPr>
                    </a:p>
                  </a:txBody>
                  <a:tcPr marL="68580" marR="68580" marT="0" marB="0"/>
                </a:tc>
                <a:tc>
                  <a:txBody>
                    <a:bodyPr/>
                    <a:lstStyle/>
                    <a:p>
                      <a:pPr>
                        <a:lnSpc>
                          <a:spcPct val="115000"/>
                        </a:lnSpc>
                        <a:spcAft>
                          <a:spcPts val="0"/>
                        </a:spcAft>
                        <a:tabLst>
                          <a:tab pos="2371725" algn="l"/>
                        </a:tabLst>
                      </a:pPr>
                      <a:r>
                        <a:rPr lang="es-MX" sz="1200" b="1" dirty="0">
                          <a:effectLst/>
                        </a:rPr>
                        <a:t>Inactivación química mediante hipoclorito de sodio</a:t>
                      </a:r>
                      <a:endParaRPr lang="es-EC" sz="1600" b="1" dirty="0">
                        <a:effectLst/>
                        <a:latin typeface="Calibri"/>
                        <a:ea typeface="Times New Roman"/>
                        <a:cs typeface="Times New Roman"/>
                      </a:endParaRPr>
                    </a:p>
                  </a:txBody>
                  <a:tcPr marL="68580" marR="68580" marT="0" marB="0"/>
                </a:tc>
              </a:tr>
            </a:tbl>
          </a:graphicData>
        </a:graphic>
      </p:graphicFrame>
      <p:sp>
        <p:nvSpPr>
          <p:cNvPr id="5" name="2 Marcador de contenido"/>
          <p:cNvSpPr txBox="1">
            <a:spLocks/>
          </p:cNvSpPr>
          <p:nvPr/>
        </p:nvSpPr>
        <p:spPr>
          <a:xfrm>
            <a:off x="799033" y="3112559"/>
            <a:ext cx="7499842" cy="194038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3">
                  <a:lumMod val="50000"/>
                </a:schemeClr>
              </a:buClr>
            </a:pPr>
            <a:r>
              <a:rPr lang="es-MX" dirty="0" smtClean="0"/>
              <a:t>Aplicar el tratamiento a los residuos de alimentos que entraron en contacto con los pacientes </a:t>
            </a:r>
          </a:p>
          <a:p>
            <a:pPr>
              <a:buClr>
                <a:schemeClr val="accent3">
                  <a:lumMod val="50000"/>
                </a:schemeClr>
              </a:buClr>
            </a:pPr>
            <a:r>
              <a:rPr lang="es-MX" dirty="0" smtClean="0"/>
              <a:t>Contar con un plan de contingencia en caso de accidentes, el cual deberá estar permanentemente actualizado.</a:t>
            </a:r>
            <a:endParaRPr lang="es-EC" dirty="0" smtClean="0"/>
          </a:p>
          <a:p>
            <a:endParaRPr lang="es-EC" dirty="0"/>
          </a:p>
        </p:txBody>
      </p:sp>
      <p:sp>
        <p:nvSpPr>
          <p:cNvPr id="6" name="1 Título"/>
          <p:cNvSpPr txBox="1">
            <a:spLocks/>
          </p:cNvSpPr>
          <p:nvPr/>
        </p:nvSpPr>
        <p:spPr>
          <a:xfrm>
            <a:off x="525420" y="4928840"/>
            <a:ext cx="7646979" cy="660400"/>
          </a:xfrm>
          <a:prstGeom prst="rect">
            <a:avLst/>
          </a:prstGeom>
        </p:spPr>
        <p:txBody>
          <a:bodyPr vert="horz" lIns="91440" tIns="45720" rIns="91440" bIns="45720" rtlCol="0" anchor="t">
            <a:normAutofit fontScale="825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500" b="1" i="1" dirty="0">
                <a:solidFill>
                  <a:schemeClr val="accent3"/>
                </a:solidFill>
              </a:rPr>
              <a:t>Registro de generación de desechos peligrosos.</a:t>
            </a:r>
            <a:r>
              <a:rPr lang="es-EC" sz="2800" dirty="0" smtClean="0"/>
              <a:t/>
            </a:r>
            <a:br>
              <a:rPr lang="es-EC" sz="2800" dirty="0" smtClean="0"/>
            </a:br>
            <a:endParaRPr lang="es-EC" sz="2800" dirty="0"/>
          </a:p>
        </p:txBody>
      </p:sp>
      <p:sp>
        <p:nvSpPr>
          <p:cNvPr id="7" name="2 Marcador de contenido"/>
          <p:cNvSpPr txBox="1">
            <a:spLocks/>
          </p:cNvSpPr>
          <p:nvPr/>
        </p:nvSpPr>
        <p:spPr>
          <a:xfrm>
            <a:off x="799033" y="5412986"/>
            <a:ext cx="7373366" cy="13283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chemeClr val="accent3">
                  <a:lumMod val="50000"/>
                </a:schemeClr>
              </a:buClr>
            </a:pPr>
            <a:r>
              <a:rPr lang="es-MX" dirty="0" smtClean="0"/>
              <a:t>MAE determina, cualquier actividad, en cualquiera de sus fases, deberá registrarse ante la Autoridad Ambiental o las autoridades secciónales que tengan la delegación respectiva como Generador de Desechos Peligrosos.</a:t>
            </a:r>
          </a:p>
        </p:txBody>
      </p:sp>
    </p:spTree>
    <p:extLst>
      <p:ext uri="{BB962C8B-B14F-4D97-AF65-F5344CB8AC3E}">
        <p14:creationId xmlns:p14="http://schemas.microsoft.com/office/powerpoint/2010/main" val="9072606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6347713" cy="515144"/>
          </a:xfrm>
        </p:spPr>
        <p:txBody>
          <a:bodyPr>
            <a:normAutofit/>
          </a:bodyPr>
          <a:lstStyle/>
          <a:p>
            <a:r>
              <a:rPr lang="es-MX" sz="2400" b="1" dirty="0">
                <a:solidFill>
                  <a:schemeClr val="accent6"/>
                </a:solidFill>
              </a:rPr>
              <a:t>PLAN DE CONTINGENCIAS</a:t>
            </a:r>
            <a:endParaRPr lang="es-EC" sz="2400" b="1" dirty="0">
              <a:solidFill>
                <a:schemeClr val="accent6"/>
              </a:solidFill>
            </a:endParaRPr>
          </a:p>
        </p:txBody>
      </p:sp>
      <p:sp>
        <p:nvSpPr>
          <p:cNvPr id="3" name="2 Marcador de contenido"/>
          <p:cNvSpPr>
            <a:spLocks noGrp="1"/>
          </p:cNvSpPr>
          <p:nvPr>
            <p:ph idx="1"/>
          </p:nvPr>
        </p:nvSpPr>
        <p:spPr>
          <a:xfrm>
            <a:off x="539552" y="764705"/>
            <a:ext cx="6984776" cy="1800200"/>
          </a:xfrm>
        </p:spPr>
        <p:txBody>
          <a:bodyPr>
            <a:normAutofit/>
          </a:bodyPr>
          <a:lstStyle/>
          <a:p>
            <a:r>
              <a:rPr lang="es-MX" sz="1600" dirty="0" smtClean="0"/>
              <a:t>Elaborar </a:t>
            </a:r>
            <a:r>
              <a:rPr lang="es-MX" sz="1600" dirty="0"/>
              <a:t>un plan de contingencias actualizado, que especifique las actividades  del Comité de Seguridad y de las brigadas de emergencia</a:t>
            </a:r>
            <a:r>
              <a:rPr lang="es-MX" sz="1600" dirty="0" smtClean="0"/>
              <a:t>.</a:t>
            </a:r>
          </a:p>
          <a:p>
            <a:r>
              <a:rPr lang="es-MX" sz="1600" dirty="0"/>
              <a:t>Realizar un simulacro por tipo de contingente ambiental aplicando los tiempos de respuesta y con la verificación del sistema de comunicación con las entidades encargadas de atención de emergencias</a:t>
            </a:r>
            <a:endParaRPr lang="es-EC" sz="1600" dirty="0"/>
          </a:p>
        </p:txBody>
      </p:sp>
      <p:sp>
        <p:nvSpPr>
          <p:cNvPr id="4" name="1 Título"/>
          <p:cNvSpPr txBox="1">
            <a:spLocks/>
          </p:cNvSpPr>
          <p:nvPr/>
        </p:nvSpPr>
        <p:spPr>
          <a:xfrm>
            <a:off x="611560" y="2683848"/>
            <a:ext cx="7024744" cy="60113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sz="2400" b="1" dirty="0" smtClean="0">
                <a:solidFill>
                  <a:schemeClr val="accent6"/>
                </a:solidFill>
              </a:rPr>
              <a:t>PLAN DE MONITOREO Y SEGUIMIENTO</a:t>
            </a:r>
            <a:endParaRPr lang="es-EC" sz="2400" b="1" dirty="0">
              <a:solidFill>
                <a:schemeClr val="accent6"/>
              </a:solidFill>
            </a:endParaRPr>
          </a:p>
        </p:txBody>
      </p:sp>
      <p:sp>
        <p:nvSpPr>
          <p:cNvPr id="5" name="4 Rectángulo"/>
          <p:cNvSpPr/>
          <p:nvPr/>
        </p:nvSpPr>
        <p:spPr>
          <a:xfrm>
            <a:off x="703552" y="3933056"/>
            <a:ext cx="6840760" cy="646331"/>
          </a:xfrm>
          <a:prstGeom prst="rect">
            <a:avLst/>
          </a:prstGeom>
        </p:spPr>
        <p:txBody>
          <a:bodyPr wrap="square">
            <a:spAutoFit/>
          </a:bodyPr>
          <a:lstStyle/>
          <a:p>
            <a:r>
              <a:rPr lang="es-MX" i="1" dirty="0"/>
              <a:t>Determinación de monitores según parámetro ambiental para el Hospital BACO</a:t>
            </a:r>
            <a:endParaRPr lang="es-EC" b="1" dirty="0"/>
          </a:p>
        </p:txBody>
      </p:sp>
      <p:graphicFrame>
        <p:nvGraphicFramePr>
          <p:cNvPr id="6" name="3 Marcador de contenido"/>
          <p:cNvGraphicFramePr>
            <a:graphicFrameLocks/>
          </p:cNvGraphicFramePr>
          <p:nvPr>
            <p:extLst>
              <p:ext uri="{D42A27DB-BD31-4B8C-83A1-F6EECF244321}">
                <p14:modId xmlns:p14="http://schemas.microsoft.com/office/powerpoint/2010/main" val="3304091170"/>
              </p:ext>
            </p:extLst>
          </p:nvPr>
        </p:nvGraphicFramePr>
        <p:xfrm>
          <a:off x="539552" y="3429000"/>
          <a:ext cx="8208912" cy="3161894"/>
        </p:xfrm>
        <a:graphic>
          <a:graphicData uri="http://schemas.openxmlformats.org/drawingml/2006/table">
            <a:tbl>
              <a:tblPr firstRow="1" firstCol="1" bandRow="1">
                <a:tableStyleId>{93296810-A885-4BE3-A3E7-6D5BEEA58F35}</a:tableStyleId>
              </a:tblPr>
              <a:tblGrid>
                <a:gridCol w="1080120"/>
                <a:gridCol w="7128792"/>
              </a:tblGrid>
              <a:tr h="381654">
                <a:tc>
                  <a:txBody>
                    <a:bodyPr/>
                    <a:lstStyle/>
                    <a:p>
                      <a:pPr algn="ctr">
                        <a:lnSpc>
                          <a:spcPct val="115000"/>
                        </a:lnSpc>
                        <a:spcAft>
                          <a:spcPts val="1000"/>
                        </a:spcAft>
                      </a:pPr>
                      <a:r>
                        <a:rPr lang="es-MX" sz="1050" dirty="0">
                          <a:effectLst>
                            <a:outerShdw blurRad="38100" dist="38100" dir="2700000" algn="tl">
                              <a:srgbClr val="000000">
                                <a:alpha val="43137"/>
                              </a:srgbClr>
                            </a:outerShdw>
                          </a:effectLst>
                        </a:rPr>
                        <a:t>Aspecto ambiental</a:t>
                      </a:r>
                      <a:endParaRPr lang="es-EC" sz="1100" dirty="0">
                        <a:effectLst>
                          <a:outerShdw blurRad="38100" dist="38100" dir="2700000" algn="tl">
                            <a:srgbClr val="000000">
                              <a:alpha val="43137"/>
                            </a:srgbClr>
                          </a:outerShdw>
                        </a:effectLst>
                        <a:latin typeface="Calibri"/>
                        <a:ea typeface="Times New Roman"/>
                        <a:cs typeface="Times New Roman"/>
                      </a:endParaRPr>
                    </a:p>
                  </a:txBody>
                  <a:tcPr marL="47339" marR="47339" marT="0" marB="0"/>
                </a:tc>
                <a:tc>
                  <a:txBody>
                    <a:bodyPr/>
                    <a:lstStyle/>
                    <a:p>
                      <a:pPr algn="ctr">
                        <a:lnSpc>
                          <a:spcPct val="115000"/>
                        </a:lnSpc>
                        <a:spcAft>
                          <a:spcPts val="1000"/>
                        </a:spcAft>
                      </a:pPr>
                      <a:r>
                        <a:rPr lang="es-MX" sz="1050" dirty="0">
                          <a:effectLst>
                            <a:outerShdw blurRad="38100" dist="38100" dir="2700000" algn="tl">
                              <a:srgbClr val="000000">
                                <a:alpha val="43137"/>
                              </a:srgbClr>
                            </a:outerShdw>
                          </a:effectLst>
                        </a:rPr>
                        <a:t>Justificación de monitoreo</a:t>
                      </a:r>
                      <a:endParaRPr lang="es-EC" sz="1100" dirty="0">
                        <a:effectLst>
                          <a:outerShdw blurRad="38100" dist="38100" dir="2700000" algn="tl">
                            <a:srgbClr val="000000">
                              <a:alpha val="43137"/>
                            </a:srgbClr>
                          </a:outerShdw>
                        </a:effectLst>
                        <a:latin typeface="Calibri"/>
                        <a:ea typeface="Times New Roman"/>
                        <a:cs typeface="Times New Roman"/>
                      </a:endParaRPr>
                    </a:p>
                  </a:txBody>
                  <a:tcPr marL="47339" marR="47339" marT="0" marB="0"/>
                </a:tc>
              </a:tr>
              <a:tr h="784104">
                <a:tc>
                  <a:txBody>
                    <a:bodyPr/>
                    <a:lstStyle/>
                    <a:p>
                      <a:pPr algn="ctr">
                        <a:lnSpc>
                          <a:spcPct val="115000"/>
                        </a:lnSpc>
                        <a:spcAft>
                          <a:spcPts val="1000"/>
                        </a:spcAft>
                      </a:pPr>
                      <a:r>
                        <a:rPr lang="es-MX" sz="1000" dirty="0">
                          <a:effectLst/>
                        </a:rPr>
                        <a:t>Descargas liquidas</a:t>
                      </a:r>
                      <a:endParaRPr lang="es-EC" sz="1050" dirty="0">
                        <a:effectLst/>
                        <a:latin typeface="Calibri"/>
                        <a:ea typeface="Times New Roman"/>
                        <a:cs typeface="Times New Roman"/>
                      </a:endParaRPr>
                    </a:p>
                  </a:txBody>
                  <a:tcPr marL="47339" marR="47339" marT="0" marB="0"/>
                </a:tc>
                <a:tc>
                  <a:txBody>
                    <a:bodyPr/>
                    <a:lstStyle/>
                    <a:p>
                      <a:pPr algn="just">
                        <a:lnSpc>
                          <a:spcPct val="115000"/>
                        </a:lnSpc>
                        <a:spcAft>
                          <a:spcPts val="0"/>
                        </a:spcAft>
                      </a:pPr>
                      <a:r>
                        <a:rPr lang="es-MX" sz="950" dirty="0">
                          <a:effectLst/>
                        </a:rPr>
                        <a:t>Por la complejidad </a:t>
                      </a:r>
                      <a:r>
                        <a:rPr lang="es-MX" sz="950" dirty="0" smtClean="0">
                          <a:effectLst/>
                        </a:rPr>
                        <a:t>del </a:t>
                      </a:r>
                      <a:r>
                        <a:rPr lang="es-MX" sz="950" dirty="0">
                          <a:effectLst/>
                        </a:rPr>
                        <a:t>efluente del </a:t>
                      </a:r>
                      <a:r>
                        <a:rPr lang="es-MX" sz="950" dirty="0" smtClean="0">
                          <a:effectLst/>
                        </a:rPr>
                        <a:t>Hospital y las </a:t>
                      </a:r>
                      <a:r>
                        <a:rPr lang="es-MX" sz="950" dirty="0">
                          <a:effectLst/>
                        </a:rPr>
                        <a:t>actividades que se realizan en él, debe </a:t>
                      </a:r>
                      <a:r>
                        <a:rPr lang="es-MX" sz="950" dirty="0" smtClean="0">
                          <a:effectLst/>
                        </a:rPr>
                        <a:t>establecerse el monitoreo continuo de la descarga con y sin tratamiento, una </a:t>
                      </a:r>
                      <a:r>
                        <a:rPr lang="es-MX" sz="950" dirty="0">
                          <a:effectLst/>
                        </a:rPr>
                        <a:t>vez construida la planta de </a:t>
                      </a:r>
                      <a:r>
                        <a:rPr lang="es-MX" sz="950" dirty="0" smtClean="0">
                          <a:effectLst/>
                        </a:rPr>
                        <a:t>tratamiento; para </a:t>
                      </a:r>
                      <a:r>
                        <a:rPr lang="es-MX" sz="950" dirty="0">
                          <a:effectLst/>
                        </a:rPr>
                        <a:t>verificar el buen funcionamiento de la planta y el cumplimiento de los límites máximos permisibles ante la Autoridad Ambiental. </a:t>
                      </a:r>
                      <a:endParaRPr lang="es-MX" sz="950" dirty="0" smtClean="0">
                        <a:effectLst/>
                      </a:endParaRPr>
                    </a:p>
                    <a:p>
                      <a:pPr algn="just">
                        <a:lnSpc>
                          <a:spcPct val="115000"/>
                        </a:lnSpc>
                        <a:spcAft>
                          <a:spcPts val="0"/>
                        </a:spcAft>
                      </a:pPr>
                      <a:r>
                        <a:rPr lang="es-MX" sz="950" dirty="0" smtClean="0">
                          <a:effectLst/>
                        </a:rPr>
                        <a:t>Hay </a:t>
                      </a:r>
                      <a:r>
                        <a:rPr lang="es-MX" sz="950" dirty="0">
                          <a:effectLst/>
                        </a:rPr>
                        <a:t>que considerar además el riesgo biológico y químico que representa el efluente al descargar al ambiente.</a:t>
                      </a:r>
                      <a:endParaRPr lang="es-EC" sz="950" dirty="0">
                        <a:effectLst/>
                        <a:latin typeface="Calibri"/>
                        <a:ea typeface="Times New Roman"/>
                        <a:cs typeface="Times New Roman"/>
                      </a:endParaRPr>
                    </a:p>
                  </a:txBody>
                  <a:tcPr marL="47339" marR="47339" marT="0" marB="0"/>
                </a:tc>
              </a:tr>
              <a:tr h="418418">
                <a:tc>
                  <a:txBody>
                    <a:bodyPr/>
                    <a:lstStyle/>
                    <a:p>
                      <a:pPr algn="ctr">
                        <a:lnSpc>
                          <a:spcPct val="115000"/>
                        </a:lnSpc>
                        <a:spcAft>
                          <a:spcPts val="1000"/>
                        </a:spcAft>
                      </a:pPr>
                      <a:r>
                        <a:rPr lang="es-MX" sz="1000" dirty="0">
                          <a:effectLst/>
                        </a:rPr>
                        <a:t>Desechos</a:t>
                      </a:r>
                      <a:endParaRPr lang="es-EC" sz="1000" dirty="0">
                        <a:effectLst/>
                        <a:latin typeface="Calibri"/>
                        <a:ea typeface="Times New Roman"/>
                        <a:cs typeface="Times New Roman"/>
                      </a:endParaRPr>
                    </a:p>
                  </a:txBody>
                  <a:tcPr marL="47339" marR="47339" marT="0" marB="0"/>
                </a:tc>
                <a:tc>
                  <a:txBody>
                    <a:bodyPr/>
                    <a:lstStyle/>
                    <a:p>
                      <a:pPr algn="just">
                        <a:lnSpc>
                          <a:spcPct val="115000"/>
                        </a:lnSpc>
                        <a:spcAft>
                          <a:spcPts val="0"/>
                        </a:spcAft>
                      </a:pPr>
                      <a:r>
                        <a:rPr lang="es-MX" sz="950" dirty="0" smtClean="0">
                          <a:effectLst/>
                        </a:rPr>
                        <a:t>Inventario de los diferentes residuos sólidos generados en el Hospital para establecer estadísticas de generación de cada tipo, en relación a la cantidad total de residuos generados en el periodo de tiempo y la cantidad adecuadamente gestionada.</a:t>
                      </a:r>
                      <a:endParaRPr lang="es-EC" sz="950" dirty="0">
                        <a:effectLst/>
                        <a:latin typeface="Calibri"/>
                        <a:ea typeface="Times New Roman"/>
                        <a:cs typeface="Times New Roman"/>
                      </a:endParaRPr>
                    </a:p>
                  </a:txBody>
                  <a:tcPr marL="47339" marR="47339" marT="0" marB="0"/>
                </a:tc>
              </a:tr>
              <a:tr h="426667">
                <a:tc>
                  <a:txBody>
                    <a:bodyPr/>
                    <a:lstStyle/>
                    <a:p>
                      <a:pPr algn="ctr">
                        <a:lnSpc>
                          <a:spcPct val="115000"/>
                        </a:lnSpc>
                        <a:spcAft>
                          <a:spcPts val="1000"/>
                        </a:spcAft>
                      </a:pPr>
                      <a:r>
                        <a:rPr lang="es-MX" sz="1000" dirty="0">
                          <a:effectLst/>
                        </a:rPr>
                        <a:t>Ruido Ambiental</a:t>
                      </a:r>
                      <a:endParaRPr lang="es-EC" sz="1050" dirty="0">
                        <a:effectLst/>
                        <a:latin typeface="Calibri"/>
                        <a:ea typeface="Times New Roman"/>
                        <a:cs typeface="Times New Roman"/>
                      </a:endParaRPr>
                    </a:p>
                  </a:txBody>
                  <a:tcPr marL="47339" marR="47339" marT="0" marB="0"/>
                </a:tc>
                <a:tc>
                  <a:txBody>
                    <a:bodyPr/>
                    <a:lstStyle/>
                    <a:p>
                      <a:pPr algn="just">
                        <a:lnSpc>
                          <a:spcPct val="115000"/>
                        </a:lnSpc>
                        <a:spcAft>
                          <a:spcPts val="0"/>
                        </a:spcAft>
                      </a:pPr>
                      <a:r>
                        <a:rPr lang="es-MX" sz="950" dirty="0">
                          <a:effectLst/>
                        </a:rPr>
                        <a:t>El único emisor de ruido es el </a:t>
                      </a:r>
                      <a:r>
                        <a:rPr lang="es-MX" sz="950" dirty="0" smtClean="0">
                          <a:effectLst/>
                        </a:rPr>
                        <a:t>generador de</a:t>
                      </a:r>
                      <a:r>
                        <a:rPr lang="es-MX" sz="950" baseline="0" dirty="0" smtClean="0">
                          <a:effectLst/>
                        </a:rPr>
                        <a:t> electricidad</a:t>
                      </a:r>
                      <a:r>
                        <a:rPr lang="es-MX" sz="950" dirty="0" smtClean="0">
                          <a:effectLst/>
                        </a:rPr>
                        <a:t>, </a:t>
                      </a:r>
                      <a:r>
                        <a:rPr lang="es-MX" sz="950" dirty="0">
                          <a:effectLst/>
                        </a:rPr>
                        <a:t>sin embargo, este es </a:t>
                      </a:r>
                      <a:r>
                        <a:rPr lang="es-MX" sz="950" dirty="0" smtClean="0">
                          <a:effectLst/>
                        </a:rPr>
                        <a:t>sólo </a:t>
                      </a:r>
                      <a:r>
                        <a:rPr lang="es-MX" sz="950" dirty="0">
                          <a:effectLst/>
                        </a:rPr>
                        <a:t>de emergencia por tanto no existe un nivel constante de ruido emitido por el Hospital. </a:t>
                      </a:r>
                      <a:endParaRPr lang="es-EC" sz="950" dirty="0">
                        <a:effectLst/>
                        <a:latin typeface="Calibri"/>
                        <a:ea typeface="Times New Roman"/>
                        <a:cs typeface="Times New Roman"/>
                      </a:endParaRPr>
                    </a:p>
                  </a:txBody>
                  <a:tcPr marL="47339" marR="47339" marT="0" marB="0"/>
                </a:tc>
              </a:tr>
              <a:tr h="410226">
                <a:tc>
                  <a:txBody>
                    <a:bodyPr/>
                    <a:lstStyle/>
                    <a:p>
                      <a:pPr algn="ctr">
                        <a:lnSpc>
                          <a:spcPct val="115000"/>
                        </a:lnSpc>
                        <a:spcAft>
                          <a:spcPts val="1000"/>
                        </a:spcAft>
                      </a:pPr>
                      <a:r>
                        <a:rPr lang="es-MX" sz="1000" dirty="0">
                          <a:effectLst/>
                        </a:rPr>
                        <a:t>Gases</a:t>
                      </a:r>
                      <a:endParaRPr lang="es-EC" sz="1050" dirty="0">
                        <a:effectLst/>
                        <a:latin typeface="Calibri"/>
                        <a:ea typeface="Times New Roman"/>
                        <a:cs typeface="Times New Roman"/>
                      </a:endParaRPr>
                    </a:p>
                  </a:txBody>
                  <a:tcPr marL="47339" marR="47339" marT="0" marB="0"/>
                </a:tc>
                <a:tc>
                  <a:txBody>
                    <a:bodyPr/>
                    <a:lstStyle/>
                    <a:p>
                      <a:pPr algn="just">
                        <a:lnSpc>
                          <a:spcPct val="115000"/>
                        </a:lnSpc>
                        <a:spcAft>
                          <a:spcPts val="0"/>
                        </a:spcAft>
                      </a:pPr>
                      <a:r>
                        <a:rPr lang="es-MX" sz="950" dirty="0">
                          <a:effectLst/>
                        </a:rPr>
                        <a:t>La única fuente fija de combustión que opera en el Hospital es el generador de emergencia, por tanto, no existe una emisión continua de gases. </a:t>
                      </a:r>
                      <a:r>
                        <a:rPr lang="es-MX" sz="950" dirty="0" smtClean="0">
                          <a:effectLst/>
                        </a:rPr>
                        <a:t>El generador </a:t>
                      </a:r>
                      <a:r>
                        <a:rPr lang="es-MX" sz="950" dirty="0">
                          <a:effectLst/>
                        </a:rPr>
                        <a:t>no supera la potencia exigida para realizar monitoreo periódico (&gt;3000kW).   </a:t>
                      </a:r>
                      <a:endParaRPr lang="es-EC" sz="950" dirty="0">
                        <a:effectLst/>
                        <a:latin typeface="Calibri"/>
                        <a:ea typeface="Times New Roman"/>
                        <a:cs typeface="Times New Roman"/>
                      </a:endParaRPr>
                    </a:p>
                  </a:txBody>
                  <a:tcPr marL="47339" marR="47339" marT="0" marB="0"/>
                </a:tc>
              </a:tr>
              <a:tr h="740825">
                <a:tc>
                  <a:txBody>
                    <a:bodyPr/>
                    <a:lstStyle/>
                    <a:p>
                      <a:pPr algn="ctr">
                        <a:lnSpc>
                          <a:spcPct val="115000"/>
                        </a:lnSpc>
                        <a:spcAft>
                          <a:spcPts val="1000"/>
                        </a:spcAft>
                      </a:pPr>
                      <a:r>
                        <a:rPr lang="es-MX" sz="1000" dirty="0">
                          <a:effectLst/>
                        </a:rPr>
                        <a:t>Suelo</a:t>
                      </a:r>
                      <a:endParaRPr lang="es-EC" sz="800" dirty="0">
                        <a:effectLst/>
                        <a:latin typeface="Calibri"/>
                        <a:ea typeface="Times New Roman"/>
                        <a:cs typeface="Times New Roman"/>
                      </a:endParaRPr>
                    </a:p>
                  </a:txBody>
                  <a:tcPr marL="47339" marR="47339" marT="0" marB="0"/>
                </a:tc>
                <a:tc>
                  <a:txBody>
                    <a:bodyPr/>
                    <a:lstStyle/>
                    <a:p>
                      <a:pPr algn="just">
                        <a:lnSpc>
                          <a:spcPct val="115000"/>
                        </a:lnSpc>
                        <a:spcAft>
                          <a:spcPts val="1000"/>
                        </a:spcAft>
                      </a:pPr>
                      <a:r>
                        <a:rPr lang="es-MX" sz="950" dirty="0">
                          <a:effectLst/>
                        </a:rPr>
                        <a:t>La calidad del suelo no es afectada </a:t>
                      </a:r>
                      <a:r>
                        <a:rPr lang="es-MX" sz="950" dirty="0" smtClean="0">
                          <a:effectLst/>
                        </a:rPr>
                        <a:t>por las actividades</a:t>
                      </a:r>
                      <a:r>
                        <a:rPr lang="es-MX" sz="950" baseline="0" dirty="0" smtClean="0">
                          <a:effectLst/>
                        </a:rPr>
                        <a:t> que se realizan </a:t>
                      </a:r>
                      <a:r>
                        <a:rPr lang="es-MX" sz="950" dirty="0" smtClean="0">
                          <a:effectLst/>
                        </a:rPr>
                        <a:t>en el predio </a:t>
                      </a:r>
                      <a:r>
                        <a:rPr lang="es-MX" sz="950" dirty="0">
                          <a:effectLst/>
                        </a:rPr>
                        <a:t>del </a:t>
                      </a:r>
                      <a:r>
                        <a:rPr lang="es-MX" sz="950" dirty="0" smtClean="0">
                          <a:effectLst/>
                        </a:rPr>
                        <a:t>Hospital,</a:t>
                      </a:r>
                      <a:r>
                        <a:rPr lang="es-MX" sz="950" baseline="0" dirty="0" smtClean="0">
                          <a:effectLst/>
                        </a:rPr>
                        <a:t> además </a:t>
                      </a:r>
                      <a:r>
                        <a:rPr lang="es-MX" sz="950" dirty="0" smtClean="0">
                          <a:effectLst/>
                        </a:rPr>
                        <a:t>el </a:t>
                      </a:r>
                      <a:r>
                        <a:rPr lang="es-MX" sz="950" dirty="0">
                          <a:effectLst/>
                        </a:rPr>
                        <a:t>área es mayormente </a:t>
                      </a:r>
                      <a:r>
                        <a:rPr lang="es-MX" sz="950" dirty="0" smtClean="0">
                          <a:effectLst/>
                        </a:rPr>
                        <a:t>cimentada. El Hospital junto con la Municipalidad debe </a:t>
                      </a:r>
                      <a:r>
                        <a:rPr lang="es-MX" sz="950" dirty="0">
                          <a:effectLst/>
                        </a:rPr>
                        <a:t>asumir la responsabilidad </a:t>
                      </a:r>
                      <a:r>
                        <a:rPr lang="es-MX" sz="950" dirty="0" smtClean="0">
                          <a:effectLst/>
                        </a:rPr>
                        <a:t>compartida del </a:t>
                      </a:r>
                      <a:r>
                        <a:rPr lang="es-MX" sz="950" dirty="0">
                          <a:effectLst/>
                        </a:rPr>
                        <a:t>manejo de los residuos generados y de las descargas liquidas, </a:t>
                      </a:r>
                      <a:r>
                        <a:rPr lang="es-MX" sz="950" dirty="0" smtClean="0">
                          <a:effectLst/>
                        </a:rPr>
                        <a:t>ya que </a:t>
                      </a:r>
                      <a:r>
                        <a:rPr lang="es-MX" sz="950" dirty="0">
                          <a:effectLst/>
                        </a:rPr>
                        <a:t>en el lugar de disposición si podría </a:t>
                      </a:r>
                      <a:r>
                        <a:rPr lang="es-MX" sz="950" dirty="0" smtClean="0">
                          <a:effectLst/>
                        </a:rPr>
                        <a:t>darse una </a:t>
                      </a:r>
                      <a:r>
                        <a:rPr lang="es-MX" sz="950" dirty="0">
                          <a:effectLst/>
                        </a:rPr>
                        <a:t>afectación </a:t>
                      </a:r>
                      <a:r>
                        <a:rPr lang="es-MX" sz="950" dirty="0" smtClean="0">
                          <a:effectLst/>
                        </a:rPr>
                        <a:t>considerable en caso de mal manejo. </a:t>
                      </a:r>
                      <a:endParaRPr lang="es-EC" sz="950" dirty="0">
                        <a:effectLst/>
                        <a:latin typeface="Calibri"/>
                        <a:ea typeface="Times New Roman"/>
                        <a:cs typeface="Times New Roman"/>
                      </a:endParaRPr>
                    </a:p>
                  </a:txBody>
                  <a:tcPr marL="47339" marR="47339" marT="0" marB="0"/>
                </a:tc>
              </a:tr>
            </a:tbl>
          </a:graphicData>
        </a:graphic>
      </p:graphicFrame>
    </p:spTree>
    <p:extLst>
      <p:ext uri="{BB962C8B-B14F-4D97-AF65-F5344CB8AC3E}">
        <p14:creationId xmlns:p14="http://schemas.microsoft.com/office/powerpoint/2010/main" val="2374021383"/>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2519" y="537592"/>
            <a:ext cx="6347713" cy="731168"/>
          </a:xfrm>
        </p:spPr>
        <p:txBody>
          <a:bodyPr>
            <a:normAutofit/>
          </a:bodyPr>
          <a:lstStyle/>
          <a:p>
            <a:r>
              <a:rPr lang="es-MX" b="1" dirty="0" smtClean="0"/>
              <a:t>Conclusiones</a:t>
            </a:r>
            <a:endParaRPr lang="es-EC" dirty="0"/>
          </a:p>
        </p:txBody>
      </p:sp>
      <p:sp>
        <p:nvSpPr>
          <p:cNvPr id="3" name="2 Marcador de contenido"/>
          <p:cNvSpPr>
            <a:spLocks noGrp="1"/>
          </p:cNvSpPr>
          <p:nvPr>
            <p:ph idx="1"/>
          </p:nvPr>
        </p:nvSpPr>
        <p:spPr>
          <a:xfrm>
            <a:off x="395536" y="1628800"/>
            <a:ext cx="7776864" cy="4896544"/>
          </a:xfrm>
        </p:spPr>
        <p:txBody>
          <a:bodyPr>
            <a:normAutofit lnSpcReduction="10000"/>
          </a:bodyPr>
          <a:lstStyle/>
          <a:p>
            <a:r>
              <a:rPr lang="es-ES" sz="2000" dirty="0" smtClean="0"/>
              <a:t>Del </a:t>
            </a:r>
            <a:r>
              <a:rPr lang="es-ES" sz="2000" dirty="0"/>
              <a:t>estudio realizado una vez aplicada la matriz de </a:t>
            </a:r>
            <a:r>
              <a:rPr lang="es-ES" sz="2000" dirty="0" err="1" smtClean="0"/>
              <a:t>Leopold</a:t>
            </a:r>
            <a:r>
              <a:rPr lang="es-ES" sz="2000" dirty="0" smtClean="0"/>
              <a:t>, </a:t>
            </a:r>
            <a:r>
              <a:rPr lang="es-ES" sz="2000" dirty="0"/>
              <a:t>se determina que el mayor impacto ambiental identificado, es el riesgo de generación de incendios, debido a la magnitud del daño ambiental y social que este evento provocaría en caso de ocurrir.</a:t>
            </a:r>
            <a:endParaRPr lang="es-EC" sz="2000" dirty="0"/>
          </a:p>
          <a:p>
            <a:pPr lvl="0"/>
            <a:r>
              <a:rPr lang="es-ES" sz="2000" dirty="0" smtClean="0"/>
              <a:t>Los </a:t>
            </a:r>
            <a:r>
              <a:rPr lang="es-ES" sz="2000" dirty="0"/>
              <a:t>efluentes líquidos que se generan por las actividades realizadas en el Hospital son un punto ambiental que hay que tomar en cuenta, debido que estos son vertidos directamente al alcantarillado público sin recibir ninguna clase de tratamiento previo, </a:t>
            </a:r>
            <a:r>
              <a:rPr lang="es-ES" sz="2000" dirty="0" smtClean="0"/>
              <a:t>asimismo </a:t>
            </a:r>
            <a:r>
              <a:rPr lang="es-ES" sz="2000" dirty="0"/>
              <a:t>algunos de los parámetros analizados en las muestras obtenidas de las descargas no cumplen con los Límites Máximos Permitidos en la Ley.</a:t>
            </a:r>
            <a:endParaRPr lang="es-EC" sz="2000" dirty="0"/>
          </a:p>
          <a:p>
            <a:pPr lvl="0"/>
            <a:r>
              <a:rPr lang="es-ES" sz="2000" dirty="0" smtClean="0"/>
              <a:t>El </a:t>
            </a:r>
            <a:r>
              <a:rPr lang="es-ES" sz="2000" dirty="0"/>
              <a:t>Hospital no cuenta con un plan anual de gestión de </a:t>
            </a:r>
            <a:r>
              <a:rPr lang="es-ES" sz="2000" dirty="0" smtClean="0"/>
              <a:t>desechos, </a:t>
            </a:r>
            <a:r>
              <a:rPr lang="es-ES" sz="2000" dirty="0"/>
              <a:t>ni con un plan de contingencias en caso de </a:t>
            </a:r>
            <a:r>
              <a:rPr lang="es-ES" sz="2000" dirty="0" smtClean="0"/>
              <a:t>emergencias.</a:t>
            </a:r>
            <a:endParaRPr lang="es-EC" sz="2000" dirty="0"/>
          </a:p>
        </p:txBody>
      </p:sp>
    </p:spTree>
    <p:extLst>
      <p:ext uri="{BB962C8B-B14F-4D97-AF65-F5344CB8AC3E}">
        <p14:creationId xmlns:p14="http://schemas.microsoft.com/office/powerpoint/2010/main" val="50806432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a:spLocks noGrp="1"/>
          </p:cNvSpPr>
          <p:nvPr>
            <p:ph type="title"/>
          </p:nvPr>
        </p:nvSpPr>
        <p:spPr>
          <a:xfrm>
            <a:off x="395536" y="452016"/>
            <a:ext cx="7017236" cy="1320800"/>
          </a:xfrm>
        </p:spPr>
        <p:txBody>
          <a:bodyPr>
            <a:normAutofit/>
          </a:bodyPr>
          <a:lstStyle/>
          <a:p>
            <a:r>
              <a:rPr lang="es-EC" sz="3200" b="1" dirty="0">
                <a:solidFill>
                  <a:schemeClr val="accent6"/>
                </a:solidFill>
              </a:rPr>
              <a:t>Área de Hospitalización y Quirófanos</a:t>
            </a:r>
            <a:endParaRPr lang="es-ES" sz="3200" b="1" dirty="0">
              <a:solidFill>
                <a:schemeClr val="accent6"/>
              </a:solidFill>
            </a:endParaRPr>
          </a:p>
        </p:txBody>
      </p:sp>
      <p:sp>
        <p:nvSpPr>
          <p:cNvPr id="5" name="2 Marcador de contenido"/>
          <p:cNvSpPr>
            <a:spLocks noGrp="1"/>
          </p:cNvSpPr>
          <p:nvPr>
            <p:ph idx="1"/>
          </p:nvPr>
        </p:nvSpPr>
        <p:spPr>
          <a:xfrm>
            <a:off x="709966" y="2348880"/>
            <a:ext cx="4824536" cy="1630790"/>
          </a:xfrm>
        </p:spPr>
        <p:txBody>
          <a:bodyPr>
            <a:normAutofit/>
          </a:bodyPr>
          <a:lstStyle/>
          <a:p>
            <a:r>
              <a:rPr lang="es-MX" sz="2000" b="1" dirty="0" smtClean="0"/>
              <a:t>Quirófano</a:t>
            </a:r>
          </a:p>
          <a:p>
            <a:r>
              <a:rPr lang="es-MX" sz="2000" b="1" dirty="0" smtClean="0"/>
              <a:t>Estación de enfermería</a:t>
            </a:r>
          </a:p>
          <a:p>
            <a:r>
              <a:rPr lang="es-MX" sz="2000" b="1" dirty="0" smtClean="0"/>
              <a:t>Habitaciones enfermero/a y médico/a de guardia</a:t>
            </a:r>
            <a:endParaRPr lang="es-EC" sz="2000" dirty="0"/>
          </a:p>
        </p:txBody>
      </p:sp>
      <p:pic>
        <p:nvPicPr>
          <p:cNvPr id="6" name="Imagen 5" descr="E:\2014-07-11 hospital BACO\hospital BACO 096.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1043608" y="4206147"/>
            <a:ext cx="3494405" cy="2333625"/>
          </a:xfrm>
          <a:prstGeom prst="rect">
            <a:avLst/>
          </a:prstGeom>
          <a:noFill/>
          <a:ln>
            <a:noFill/>
          </a:ln>
          <a:extLst>
            <a:ext uri="{53640926-AAD7-44D8-BBD7-CCE9431645EC}">
              <a14:shadowObscured xmlns:a14="http://schemas.microsoft.com/office/drawing/2010/main"/>
            </a:ext>
          </a:extLst>
        </p:spPr>
      </p:pic>
      <p:pic>
        <p:nvPicPr>
          <p:cNvPr id="7" name="Imagen 6" descr="E:\2014-07-11 hospital BACO\hospital BACO 105.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5076056" y="3717032"/>
            <a:ext cx="3505200" cy="2303145"/>
          </a:xfrm>
          <a:prstGeom prst="rect">
            <a:avLst/>
          </a:prstGeom>
          <a:noFill/>
          <a:ln>
            <a:noFill/>
          </a:ln>
          <a:extLst>
            <a:ext uri="{53640926-AAD7-44D8-BBD7-CCE9431645EC}">
              <a14:shadowObscured xmlns:a14="http://schemas.microsoft.com/office/drawing/2010/main"/>
            </a:ext>
          </a:extLst>
        </p:spPr>
      </p:pic>
      <p:sp>
        <p:nvSpPr>
          <p:cNvPr id="8" name="2 Marcador de contenido"/>
          <p:cNvSpPr txBox="1">
            <a:spLocks/>
          </p:cNvSpPr>
          <p:nvPr/>
        </p:nvSpPr>
        <p:spPr>
          <a:xfrm>
            <a:off x="709966" y="1859915"/>
            <a:ext cx="4824536" cy="6295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b="1" dirty="0" smtClean="0"/>
              <a:t>Esterilización</a:t>
            </a:r>
          </a:p>
        </p:txBody>
      </p:sp>
      <p:sp>
        <p:nvSpPr>
          <p:cNvPr id="9" name="2 Marcador de contenido"/>
          <p:cNvSpPr txBox="1">
            <a:spLocks/>
          </p:cNvSpPr>
          <p:nvPr/>
        </p:nvSpPr>
        <p:spPr>
          <a:xfrm>
            <a:off x="4644008" y="1848794"/>
            <a:ext cx="4010501" cy="62951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sz="2000" b="1" dirty="0" smtClean="0"/>
              <a:t>Hospitalización, capacidad 12 personas</a:t>
            </a:r>
          </a:p>
        </p:txBody>
      </p:sp>
    </p:spTree>
    <p:extLst>
      <p:ext uri="{BB962C8B-B14F-4D97-AF65-F5344CB8AC3E}">
        <p14:creationId xmlns:p14="http://schemas.microsoft.com/office/powerpoint/2010/main" val="207465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749"/>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749"/>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749"/>
                                          </p:stCondLst>
                                        </p:cTn>
                                        <p:tgtEl>
                                          <p:spTgt spid="5">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7"/>
                                        </p:tgtEl>
                                        <p:attrNameLst>
                                          <p:attrName>r</p:attrName>
                                        </p:attrNameLst>
                                      </p:cBhvr>
                                    </p:animRot>
                                    <p:animRot by="-240000">
                                      <p:cBhvr>
                                        <p:cTn id="39" dur="200" fill="hold">
                                          <p:stCondLst>
                                            <p:cond delay="200"/>
                                          </p:stCondLst>
                                        </p:cTn>
                                        <p:tgtEl>
                                          <p:spTgt spid="7"/>
                                        </p:tgtEl>
                                        <p:attrNameLst>
                                          <p:attrName>r</p:attrName>
                                        </p:attrNameLst>
                                      </p:cBhvr>
                                    </p:animRot>
                                    <p:animRot by="240000">
                                      <p:cBhvr>
                                        <p:cTn id="40" dur="200" fill="hold">
                                          <p:stCondLst>
                                            <p:cond delay="400"/>
                                          </p:stCondLst>
                                        </p:cTn>
                                        <p:tgtEl>
                                          <p:spTgt spid="7"/>
                                        </p:tgtEl>
                                        <p:attrNameLst>
                                          <p:attrName>r</p:attrName>
                                        </p:attrNameLst>
                                      </p:cBhvr>
                                    </p:animRot>
                                    <p:animRot by="-240000">
                                      <p:cBhvr>
                                        <p:cTn id="41" dur="200" fill="hold">
                                          <p:stCondLst>
                                            <p:cond delay="600"/>
                                          </p:stCondLst>
                                        </p:cTn>
                                        <p:tgtEl>
                                          <p:spTgt spid="7"/>
                                        </p:tgtEl>
                                        <p:attrNameLst>
                                          <p:attrName>r</p:attrName>
                                        </p:attrNameLst>
                                      </p:cBhvr>
                                    </p:animRot>
                                    <p:animRot by="120000">
                                      <p:cBhvr>
                                        <p:cTn id="4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599" y="609600"/>
            <a:ext cx="6347713" cy="803176"/>
          </a:xfrm>
        </p:spPr>
        <p:txBody>
          <a:bodyPr>
            <a:normAutofit/>
          </a:bodyPr>
          <a:lstStyle/>
          <a:p>
            <a:r>
              <a:rPr lang="es-MX" b="1" dirty="0" smtClean="0"/>
              <a:t>Recomendaciones</a:t>
            </a:r>
            <a:endParaRPr lang="es-EC" dirty="0"/>
          </a:p>
        </p:txBody>
      </p:sp>
      <p:sp>
        <p:nvSpPr>
          <p:cNvPr id="3" name="2 Marcador de contenido"/>
          <p:cNvSpPr>
            <a:spLocks noGrp="1"/>
          </p:cNvSpPr>
          <p:nvPr>
            <p:ph idx="1"/>
          </p:nvPr>
        </p:nvSpPr>
        <p:spPr>
          <a:xfrm>
            <a:off x="611560" y="1780475"/>
            <a:ext cx="7272808" cy="3880773"/>
          </a:xfrm>
        </p:spPr>
        <p:txBody>
          <a:bodyPr>
            <a:normAutofit/>
          </a:bodyPr>
          <a:lstStyle/>
          <a:p>
            <a:r>
              <a:rPr lang="es-MX" sz="2000" dirty="0" smtClean="0"/>
              <a:t>Se </a:t>
            </a:r>
            <a:r>
              <a:rPr lang="es-MX" sz="2000" dirty="0"/>
              <a:t>recomienda la implementación del Plan de Manejo Ambiental propuesto en este Estudio, con el fin de minimizar los impactos que las operaciones del Hospital causan sobre los recursos naturales, además de permitir el cumplimiento de la Legislación Ambiental vigente.</a:t>
            </a:r>
            <a:endParaRPr lang="es-EC" sz="2000" dirty="0"/>
          </a:p>
          <a:p>
            <a:r>
              <a:rPr lang="es-MX" sz="2000" dirty="0"/>
              <a:t>Se recomienda realizar una evaluación más detallada </a:t>
            </a:r>
            <a:r>
              <a:rPr lang="es-MX" sz="2000" dirty="0" smtClean="0"/>
              <a:t>y objetiva de </a:t>
            </a:r>
            <a:r>
              <a:rPr lang="es-MX" sz="2000" dirty="0"/>
              <a:t>los posibles riesgos laborales a los que están expuestos los funcionarios </a:t>
            </a:r>
            <a:r>
              <a:rPr lang="es-MX" sz="2000" dirty="0" smtClean="0"/>
              <a:t>que laboran  en el Hospital BACO y </a:t>
            </a:r>
            <a:r>
              <a:rPr lang="es-MX" sz="2000" dirty="0"/>
              <a:t>que de ese modo se cuente con información suficiente para desarrollar el plan de salud y seguridad ocupacional.</a:t>
            </a:r>
            <a:endParaRPr lang="es-EC" sz="2000" dirty="0"/>
          </a:p>
          <a:p>
            <a:endParaRPr lang="es-EC" dirty="0"/>
          </a:p>
        </p:txBody>
      </p:sp>
    </p:spTree>
    <p:extLst>
      <p:ext uri="{BB962C8B-B14F-4D97-AF65-F5344CB8AC3E}">
        <p14:creationId xmlns:p14="http://schemas.microsoft.com/office/powerpoint/2010/main" val="242933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611560" y="1628800"/>
            <a:ext cx="6696744" cy="3880773"/>
          </a:xfrm>
        </p:spPr>
        <p:txBody>
          <a:bodyPr>
            <a:normAutofit/>
          </a:bodyPr>
          <a:lstStyle/>
          <a:p>
            <a:r>
              <a:rPr lang="es-MX" sz="2000" dirty="0"/>
              <a:t>Se recomienda la construcción de una planta de tratamiento de efluentes líquidos que además de proporcionar el tratamiento de las descargas, incluya un área específica que permita la caracterización de efluentes para facilitar el monitoreo continuo de las aguas que se generen producto de las actividades del Hospital, de modo que pueda mantenerse un control sobre las descargas producidas, </a:t>
            </a:r>
            <a:r>
              <a:rPr lang="es-MX" sz="2000" dirty="0" smtClean="0"/>
              <a:t>implementarse </a:t>
            </a:r>
            <a:r>
              <a:rPr lang="es-MX" sz="2000" dirty="0"/>
              <a:t>un plan de monitoreo del caudal y mantener registro de los efluentes generados. </a:t>
            </a:r>
            <a:endParaRPr lang="es-EC" sz="2000" dirty="0"/>
          </a:p>
          <a:p>
            <a:endParaRPr lang="es-EC" dirty="0"/>
          </a:p>
        </p:txBody>
      </p:sp>
    </p:spTree>
    <p:extLst>
      <p:ext uri="{BB962C8B-B14F-4D97-AF65-F5344CB8AC3E}">
        <p14:creationId xmlns:p14="http://schemas.microsoft.com/office/powerpoint/2010/main" val="10232248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a:xfrm>
            <a:off x="611560" y="1780475"/>
            <a:ext cx="6840760" cy="3880773"/>
          </a:xfrm>
        </p:spPr>
        <p:txBody>
          <a:bodyPr>
            <a:normAutofit/>
          </a:bodyPr>
          <a:lstStyle/>
          <a:p>
            <a:r>
              <a:rPr lang="es-MX" sz="2000" dirty="0"/>
              <a:t>Se recomienda elaborar un Manual de Buenas Prácticas Ambientales como complemento a la aplicación del Plan de Manejo Ambiental, con la finalidad de favorecer una conciencia ambiental en los funcionarios del Hospital durante el desempeño de sus actividades, tendiendo a la prevención de la contaminación y protección del ambiente, formando en el conocimiento sobre contingencias ambientales y propiciando la minimización de residuos, para así permitir el cumplimiento de la normativa ambiental vigente.</a:t>
            </a:r>
            <a:endParaRPr lang="es-EC" sz="2000" dirty="0"/>
          </a:p>
          <a:p>
            <a:endParaRPr lang="es-EC" dirty="0"/>
          </a:p>
        </p:txBody>
      </p:sp>
    </p:spTree>
    <p:extLst>
      <p:ext uri="{BB962C8B-B14F-4D97-AF65-F5344CB8AC3E}">
        <p14:creationId xmlns:p14="http://schemas.microsoft.com/office/powerpoint/2010/main" val="9546414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5122" name="Picture 2" descr="http://www.anxoperez.com/wp-content/uploads/2014/12/grac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37" y="1268760"/>
            <a:ext cx="8185998" cy="4392488"/>
          </a:xfrm>
          <a:prstGeom prst="rect">
            <a:avLst/>
          </a:prstGeom>
          <a:noFill/>
          <a:extLst>
            <a:ext uri="{909E8E84-426E-40DD-AFC4-6F175D3DCCD1}">
              <a14:hiddenFill xmlns:a14="http://schemas.microsoft.com/office/drawing/2010/main">
                <a:solidFill>
                  <a:srgbClr val="FFFFFF"/>
                </a:solidFill>
              </a14:hiddenFill>
            </a:ext>
          </a:extLst>
        </p:spPr>
      </p:pic>
      <p:sp>
        <p:nvSpPr>
          <p:cNvPr id="4" name="3 Marcador de contenido"/>
          <p:cNvSpPr>
            <a:spLocks noGrp="1"/>
          </p:cNvSpPr>
          <p:nvPr>
            <p:ph idx="1"/>
          </p:nvPr>
        </p:nvSpPr>
        <p:spPr/>
        <p:txBody>
          <a:bodyPr/>
          <a:lstStyle/>
          <a:p>
            <a:endParaRPr lang="es-MX" dirty="0"/>
          </a:p>
        </p:txBody>
      </p:sp>
    </p:spTree>
    <p:extLst>
      <p:ext uri="{BB962C8B-B14F-4D97-AF65-F5344CB8AC3E}">
        <p14:creationId xmlns:p14="http://schemas.microsoft.com/office/powerpoint/2010/main" val="185549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609599" y="1340768"/>
            <a:ext cx="6842721" cy="4772603"/>
          </a:xfrm>
        </p:spPr>
        <p:txBody>
          <a:bodyPr>
            <a:normAutofit lnSpcReduction="10000"/>
          </a:bodyPr>
          <a:lstStyle/>
          <a:p>
            <a:r>
              <a:rPr lang="es-MX" sz="2000" b="1" dirty="0" smtClean="0"/>
              <a:t>Centro </a:t>
            </a:r>
            <a:r>
              <a:rPr lang="es-MX" sz="2000" b="1" dirty="0"/>
              <a:t>de </a:t>
            </a:r>
            <a:r>
              <a:rPr lang="es-MX" sz="2000" b="1" dirty="0" smtClean="0"/>
              <a:t>vacunas</a:t>
            </a:r>
          </a:p>
          <a:p>
            <a:r>
              <a:rPr lang="es-MX" sz="2000" b="1" dirty="0" smtClean="0"/>
              <a:t>Audiometría</a:t>
            </a:r>
            <a:endParaRPr lang="es-MX" sz="2000" b="1" dirty="0"/>
          </a:p>
          <a:p>
            <a:r>
              <a:rPr lang="es-MX" sz="2000" b="1" dirty="0" smtClean="0"/>
              <a:t>Consultorios:</a:t>
            </a:r>
          </a:p>
          <a:p>
            <a:pPr lvl="1">
              <a:buClr>
                <a:schemeClr val="accent4">
                  <a:lumMod val="75000"/>
                </a:schemeClr>
              </a:buClr>
              <a:buSzPct val="94000"/>
              <a:buFont typeface="Arial" panose="020B0604020202020204" pitchFamily="34" charset="0"/>
              <a:buChar char="•"/>
            </a:pPr>
            <a:r>
              <a:rPr lang="es-MX" b="1" dirty="0" smtClean="0"/>
              <a:t>Odontología</a:t>
            </a:r>
          </a:p>
          <a:p>
            <a:pPr lvl="1">
              <a:buClr>
                <a:schemeClr val="accent4">
                  <a:lumMod val="75000"/>
                </a:schemeClr>
              </a:buClr>
              <a:buSzPct val="94000"/>
              <a:buFont typeface="Arial" panose="020B0604020202020204" pitchFamily="34" charset="0"/>
              <a:buChar char="•"/>
            </a:pPr>
            <a:r>
              <a:rPr lang="es-MX" b="1" dirty="0" smtClean="0"/>
              <a:t>Pediatría</a:t>
            </a:r>
          </a:p>
          <a:p>
            <a:pPr lvl="1">
              <a:buClr>
                <a:schemeClr val="accent4">
                  <a:lumMod val="75000"/>
                </a:schemeClr>
              </a:buClr>
              <a:buSzPct val="94000"/>
              <a:buFont typeface="Arial" panose="020B0604020202020204" pitchFamily="34" charset="0"/>
              <a:buChar char="•"/>
            </a:pPr>
            <a:r>
              <a:rPr lang="es-MX" b="1" dirty="0" smtClean="0"/>
              <a:t>Traumatología</a:t>
            </a:r>
          </a:p>
          <a:p>
            <a:pPr lvl="1">
              <a:buClr>
                <a:schemeClr val="accent4">
                  <a:lumMod val="75000"/>
                </a:schemeClr>
              </a:buClr>
              <a:buSzPct val="94000"/>
              <a:buFont typeface="Arial" panose="020B0604020202020204" pitchFamily="34" charset="0"/>
              <a:buChar char="•"/>
            </a:pPr>
            <a:r>
              <a:rPr lang="es-MX" b="1" dirty="0" smtClean="0"/>
              <a:t>Cirugía</a:t>
            </a:r>
          </a:p>
          <a:p>
            <a:pPr lvl="1">
              <a:buClr>
                <a:schemeClr val="accent4">
                  <a:lumMod val="75000"/>
                </a:schemeClr>
              </a:buClr>
              <a:buSzPct val="94000"/>
              <a:buFont typeface="Arial" panose="020B0604020202020204" pitchFamily="34" charset="0"/>
              <a:buChar char="•"/>
            </a:pPr>
            <a:r>
              <a:rPr lang="es-MX" b="1" dirty="0" smtClean="0"/>
              <a:t>Anestesiología</a:t>
            </a:r>
          </a:p>
          <a:p>
            <a:pPr lvl="1">
              <a:buClr>
                <a:schemeClr val="accent4">
                  <a:lumMod val="75000"/>
                </a:schemeClr>
              </a:buClr>
              <a:buSzPct val="94000"/>
              <a:buFont typeface="Arial" panose="020B0604020202020204" pitchFamily="34" charset="0"/>
              <a:buChar char="•"/>
            </a:pPr>
            <a:r>
              <a:rPr lang="es-MX" b="1" dirty="0" smtClean="0"/>
              <a:t>Medicina </a:t>
            </a:r>
            <a:r>
              <a:rPr lang="es-MX" b="1" dirty="0"/>
              <a:t>de </a:t>
            </a:r>
            <a:r>
              <a:rPr lang="es-MX" b="1" dirty="0" smtClean="0"/>
              <a:t>Aviación</a:t>
            </a:r>
          </a:p>
          <a:p>
            <a:pPr lvl="1">
              <a:buClr>
                <a:schemeClr val="accent4">
                  <a:lumMod val="75000"/>
                </a:schemeClr>
              </a:buClr>
              <a:buSzPct val="94000"/>
              <a:buFont typeface="Arial" panose="020B0604020202020204" pitchFamily="34" charset="0"/>
              <a:buChar char="•"/>
            </a:pPr>
            <a:r>
              <a:rPr lang="es-MX" b="1" dirty="0" smtClean="0"/>
              <a:t>Medicina Interna</a:t>
            </a:r>
          </a:p>
          <a:p>
            <a:pPr lvl="1">
              <a:buClr>
                <a:schemeClr val="accent4">
                  <a:lumMod val="75000"/>
                </a:schemeClr>
              </a:buClr>
              <a:buSzPct val="94000"/>
              <a:buFont typeface="Arial" panose="020B0604020202020204" pitchFamily="34" charset="0"/>
              <a:buChar char="•"/>
            </a:pPr>
            <a:r>
              <a:rPr lang="es-MX" b="1" dirty="0" smtClean="0"/>
              <a:t>Medicina General</a:t>
            </a:r>
          </a:p>
          <a:p>
            <a:pPr lvl="1">
              <a:buClr>
                <a:schemeClr val="accent4">
                  <a:lumMod val="75000"/>
                </a:schemeClr>
              </a:buClr>
              <a:buSzPct val="94000"/>
              <a:buFont typeface="Arial" panose="020B0604020202020204" pitchFamily="34" charset="0"/>
              <a:buChar char="•"/>
            </a:pPr>
            <a:r>
              <a:rPr lang="es-MX" b="1" dirty="0" smtClean="0"/>
              <a:t>Cardiología</a:t>
            </a:r>
          </a:p>
          <a:p>
            <a:pPr lvl="1">
              <a:buClr>
                <a:schemeClr val="accent4">
                  <a:lumMod val="75000"/>
                </a:schemeClr>
              </a:buClr>
              <a:buSzPct val="94000"/>
              <a:buFont typeface="Arial" panose="020B0604020202020204" pitchFamily="34" charset="0"/>
              <a:buChar char="•"/>
            </a:pPr>
            <a:r>
              <a:rPr lang="es-MX" b="1" dirty="0" smtClean="0"/>
              <a:t>Ginecología</a:t>
            </a:r>
            <a:endParaRPr lang="es-EC" dirty="0"/>
          </a:p>
        </p:txBody>
      </p:sp>
      <p:sp>
        <p:nvSpPr>
          <p:cNvPr id="5" name="1 Título"/>
          <p:cNvSpPr>
            <a:spLocks noGrp="1"/>
          </p:cNvSpPr>
          <p:nvPr>
            <p:ph type="title"/>
          </p:nvPr>
        </p:nvSpPr>
        <p:spPr>
          <a:xfrm>
            <a:off x="467544" y="476672"/>
            <a:ext cx="6347713" cy="659160"/>
          </a:xfrm>
        </p:spPr>
        <p:txBody>
          <a:bodyPr>
            <a:normAutofit/>
          </a:bodyPr>
          <a:lstStyle/>
          <a:p>
            <a:r>
              <a:rPr lang="es-MX" b="1" dirty="0" smtClean="0">
                <a:solidFill>
                  <a:schemeClr val="accent6"/>
                </a:solidFill>
              </a:rPr>
              <a:t>Área de Consulta </a:t>
            </a:r>
            <a:r>
              <a:rPr lang="es-MX" b="1" dirty="0">
                <a:solidFill>
                  <a:schemeClr val="accent6"/>
                </a:solidFill>
              </a:rPr>
              <a:t>externa</a:t>
            </a:r>
            <a:r>
              <a:rPr lang="es-MX" b="1" dirty="0" smtClean="0">
                <a:solidFill>
                  <a:schemeClr val="accent6"/>
                </a:solidFill>
              </a:rPr>
              <a:t>:</a:t>
            </a:r>
            <a:endParaRPr lang="es-EC" b="1" dirty="0">
              <a:solidFill>
                <a:schemeClr val="accent6"/>
              </a:solidFill>
            </a:endParaRPr>
          </a:p>
        </p:txBody>
      </p:sp>
      <p:pic>
        <p:nvPicPr>
          <p:cNvPr id="6" name="Imagen 5" descr="E:\2014-07-11 hospital BACO\hospital BACO 036.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6544485" y="833388"/>
            <a:ext cx="2448272" cy="18611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7" name="Imagen 6" descr="E:\2014-07-11 hospital BACO\hospital BACO 054.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4211960" y="2215827"/>
            <a:ext cx="2825973" cy="186633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Imagen 8" descr="E:\2014-07-11 hospital BACO\hospital BACO 064.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3994792" y="4770871"/>
            <a:ext cx="2646116" cy="177454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Imagen 7" descr="E:\2014-07-11 hospital BACO\hospital BACO 058.JPG"/>
          <p:cNvPicPr/>
          <p:nvPr/>
        </p:nvPicPr>
        <p:blipFill rotWithShape="1">
          <a:blip r:embed="rId5" cstate="print">
            <a:extLst>
              <a:ext uri="{28A0092B-C50C-407E-A947-70E740481C1C}">
                <a14:useLocalDpi xmlns:a14="http://schemas.microsoft.com/office/drawing/2010/main" val="0"/>
              </a:ext>
            </a:extLst>
          </a:blip>
          <a:srcRect/>
          <a:stretch/>
        </p:blipFill>
        <p:spPr bwMode="auto">
          <a:xfrm>
            <a:off x="6264299" y="3690876"/>
            <a:ext cx="2702215" cy="17684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2431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339254"/>
            <a:ext cx="3901803" cy="648707"/>
          </a:xfrm>
        </p:spPr>
        <p:txBody>
          <a:bodyPr>
            <a:normAutofit/>
          </a:bodyPr>
          <a:lstStyle/>
          <a:p>
            <a:r>
              <a:rPr lang="es-EC" sz="2800" b="1" dirty="0" smtClean="0">
                <a:solidFill>
                  <a:schemeClr val="accent6"/>
                </a:solidFill>
              </a:rPr>
              <a:t>Servicios adicionales</a:t>
            </a:r>
            <a:endParaRPr lang="es-EC" sz="2800" b="1" dirty="0">
              <a:solidFill>
                <a:schemeClr val="accent6"/>
              </a:solidFill>
            </a:endParaRPr>
          </a:p>
        </p:txBody>
      </p:sp>
      <p:sp>
        <p:nvSpPr>
          <p:cNvPr id="3" name="2 Marcador de contenido"/>
          <p:cNvSpPr>
            <a:spLocks noGrp="1"/>
          </p:cNvSpPr>
          <p:nvPr>
            <p:ph idx="1"/>
          </p:nvPr>
        </p:nvSpPr>
        <p:spPr>
          <a:xfrm>
            <a:off x="395536" y="970536"/>
            <a:ext cx="5688632" cy="1195156"/>
          </a:xfrm>
        </p:spPr>
        <p:txBody>
          <a:bodyPr numCol="2">
            <a:normAutofit/>
          </a:bodyPr>
          <a:lstStyle/>
          <a:p>
            <a:r>
              <a:rPr lang="es-EC" b="1" dirty="0" smtClean="0"/>
              <a:t>Área de Emergencia</a:t>
            </a:r>
          </a:p>
          <a:p>
            <a:r>
              <a:rPr lang="es-EC" b="1" dirty="0" smtClean="0"/>
              <a:t>Laboratorio Clínico</a:t>
            </a:r>
          </a:p>
          <a:p>
            <a:r>
              <a:rPr lang="es-EC" b="1" dirty="0" smtClean="0"/>
              <a:t>Psicología</a:t>
            </a:r>
          </a:p>
          <a:p>
            <a:r>
              <a:rPr lang="es-EC" b="1" dirty="0" smtClean="0"/>
              <a:t>Rehabilitación</a:t>
            </a:r>
          </a:p>
          <a:p>
            <a:r>
              <a:rPr lang="es-MX" b="1" dirty="0" smtClean="0"/>
              <a:t>Radiología</a:t>
            </a:r>
          </a:p>
        </p:txBody>
      </p:sp>
      <p:pic>
        <p:nvPicPr>
          <p:cNvPr id="4" name="Imagen 3" descr="E:\2014-07-11 hospital BACO\hospital BACO 002.JPG"/>
          <p:cNvPicPr/>
          <p:nvPr/>
        </p:nvPicPr>
        <p:blipFill rotWithShape="1">
          <a:blip r:embed="rId2" cstate="print">
            <a:extLst>
              <a:ext uri="{28A0092B-C50C-407E-A947-70E740481C1C}">
                <a14:useLocalDpi xmlns:a14="http://schemas.microsoft.com/office/drawing/2010/main" val="0"/>
              </a:ext>
            </a:extLst>
          </a:blip>
          <a:srcRect/>
          <a:stretch/>
        </p:blipFill>
        <p:spPr bwMode="auto">
          <a:xfrm>
            <a:off x="4671182" y="1884193"/>
            <a:ext cx="2437263" cy="1378105"/>
          </a:xfrm>
          <a:prstGeom prst="rect">
            <a:avLst/>
          </a:prstGeom>
          <a:noFill/>
          <a:ln>
            <a:noFill/>
          </a:ln>
          <a:extLst>
            <a:ext uri="{53640926-AAD7-44D8-BBD7-CCE9431645EC}">
              <a14:shadowObscured xmlns:a14="http://schemas.microsoft.com/office/drawing/2010/main"/>
            </a:ext>
          </a:extLst>
        </p:spPr>
      </p:pic>
      <p:pic>
        <p:nvPicPr>
          <p:cNvPr id="6" name="Imagen 5" descr="E:\2014-07-11 hospital BACO\hospital BACO 014.JPG"/>
          <p:cNvPicPr/>
          <p:nvPr/>
        </p:nvPicPr>
        <p:blipFill rotWithShape="1">
          <a:blip r:embed="rId3" cstate="print">
            <a:extLst>
              <a:ext uri="{28A0092B-C50C-407E-A947-70E740481C1C}">
                <a14:useLocalDpi xmlns:a14="http://schemas.microsoft.com/office/drawing/2010/main" val="0"/>
              </a:ext>
            </a:extLst>
          </a:blip>
          <a:srcRect/>
          <a:stretch/>
        </p:blipFill>
        <p:spPr bwMode="auto">
          <a:xfrm>
            <a:off x="5256184" y="193663"/>
            <a:ext cx="2097175" cy="1308098"/>
          </a:xfrm>
          <a:prstGeom prst="rect">
            <a:avLst/>
          </a:prstGeom>
          <a:noFill/>
          <a:ln>
            <a:noFill/>
          </a:ln>
          <a:extLst>
            <a:ext uri="{53640926-AAD7-44D8-BBD7-CCE9431645EC}">
              <a14:shadowObscured xmlns:a14="http://schemas.microsoft.com/office/drawing/2010/main"/>
            </a:ext>
          </a:extLst>
        </p:spPr>
      </p:pic>
      <p:sp>
        <p:nvSpPr>
          <p:cNvPr id="7" name="2 Marcador de contenido"/>
          <p:cNvSpPr txBox="1">
            <a:spLocks/>
          </p:cNvSpPr>
          <p:nvPr/>
        </p:nvSpPr>
        <p:spPr>
          <a:xfrm>
            <a:off x="323528" y="3476657"/>
            <a:ext cx="6668692" cy="1968567"/>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MX" b="1" dirty="0" smtClean="0"/>
              <a:t>Farmacia</a:t>
            </a:r>
          </a:p>
          <a:p>
            <a:r>
              <a:rPr lang="es-MX" b="1" dirty="0" smtClean="0"/>
              <a:t>Lavandería</a:t>
            </a:r>
          </a:p>
          <a:p>
            <a:r>
              <a:rPr lang="es-MX" b="1" dirty="0"/>
              <a:t>A</a:t>
            </a:r>
            <a:r>
              <a:rPr lang="es-MX" b="1" dirty="0" smtClean="0"/>
              <a:t>uditorio</a:t>
            </a:r>
          </a:p>
          <a:p>
            <a:r>
              <a:rPr lang="es-MX" b="1" dirty="0" smtClean="0"/>
              <a:t>Área de almacenamiento final de desechos</a:t>
            </a:r>
          </a:p>
          <a:p>
            <a:r>
              <a:rPr lang="es-MX" b="1" dirty="0" smtClean="0"/>
              <a:t>Bodegas</a:t>
            </a:r>
          </a:p>
          <a:p>
            <a:r>
              <a:rPr lang="es-MX" b="1" dirty="0" smtClean="0"/>
              <a:t>Generador de Emergencia</a:t>
            </a:r>
          </a:p>
        </p:txBody>
      </p:sp>
      <p:sp>
        <p:nvSpPr>
          <p:cNvPr id="8" name="1 Título"/>
          <p:cNvSpPr txBox="1">
            <a:spLocks/>
          </p:cNvSpPr>
          <p:nvPr/>
        </p:nvSpPr>
        <p:spPr>
          <a:xfrm>
            <a:off x="323528" y="2852301"/>
            <a:ext cx="3045467" cy="6487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b="1" dirty="0" smtClean="0">
                <a:solidFill>
                  <a:schemeClr val="accent6"/>
                </a:solidFill>
              </a:rPr>
              <a:t>Áreas de apoyo</a:t>
            </a:r>
            <a:endParaRPr lang="es-EC" sz="2800" b="1" dirty="0">
              <a:solidFill>
                <a:schemeClr val="accent6"/>
              </a:solidFill>
            </a:endParaRPr>
          </a:p>
        </p:txBody>
      </p:sp>
      <p:pic>
        <p:nvPicPr>
          <p:cNvPr id="5" name="Imagen 4" descr="E:\2014-07-11 hospital BACO\hospital BACO 076.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6876256" y="729754"/>
            <a:ext cx="2016224" cy="1461962"/>
          </a:xfrm>
          <a:prstGeom prst="rect">
            <a:avLst/>
          </a:prstGeom>
          <a:noFill/>
          <a:ln>
            <a:noFill/>
          </a:ln>
          <a:extLst>
            <a:ext uri="{53640926-AAD7-44D8-BBD7-CCE9431645EC}">
              <a14:shadowObscured xmlns:a14="http://schemas.microsoft.com/office/drawing/2010/main"/>
            </a:ext>
          </a:extLst>
        </p:spPr>
      </p:pic>
      <p:pic>
        <p:nvPicPr>
          <p:cNvPr id="9" name="Imagen 8" descr="E:\2014-07-11 hospital BACO\hospital BACO 14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7709" y="3534707"/>
            <a:ext cx="1794776" cy="1277446"/>
          </a:xfrm>
          <a:prstGeom prst="rect">
            <a:avLst/>
          </a:prstGeom>
          <a:noFill/>
          <a:ln>
            <a:noFill/>
          </a:ln>
        </p:spPr>
      </p:pic>
      <p:pic>
        <p:nvPicPr>
          <p:cNvPr id="11" name="Imagen 10" descr="E:\2014-07-11 hospital BACO\hospital BACO 130.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6878" y="4954781"/>
            <a:ext cx="1900260" cy="1844824"/>
          </a:xfrm>
          <a:prstGeom prst="rect">
            <a:avLst/>
          </a:prstGeom>
          <a:noFill/>
          <a:ln>
            <a:noFill/>
          </a:ln>
        </p:spPr>
      </p:pic>
      <p:pic>
        <p:nvPicPr>
          <p:cNvPr id="12" name="Imagen 11" descr="E:\2014-07-11 hospital BACO\hospital BACO 166.JPG"/>
          <p:cNvPicPr/>
          <p:nvPr/>
        </p:nvPicPr>
        <p:blipFill rotWithShape="1">
          <a:blip r:embed="rId7" cstate="print">
            <a:extLst>
              <a:ext uri="{28A0092B-C50C-407E-A947-70E740481C1C}">
                <a14:useLocalDpi xmlns:a14="http://schemas.microsoft.com/office/drawing/2010/main" val="0"/>
              </a:ext>
            </a:extLst>
          </a:blip>
          <a:srcRect/>
          <a:stretch/>
        </p:blipFill>
        <p:spPr bwMode="auto">
          <a:xfrm>
            <a:off x="2234387" y="5462071"/>
            <a:ext cx="2991423" cy="1271793"/>
          </a:xfrm>
          <a:prstGeom prst="rect">
            <a:avLst/>
          </a:prstGeom>
          <a:noFill/>
          <a:ln>
            <a:noFill/>
          </a:ln>
          <a:extLst>
            <a:ext uri="{53640926-AAD7-44D8-BBD7-CCE9431645EC}">
              <a14:shadowObscured xmlns:a14="http://schemas.microsoft.com/office/drawing/2010/main"/>
            </a:ext>
          </a:extLst>
        </p:spPr>
      </p:pic>
      <p:pic>
        <p:nvPicPr>
          <p:cNvPr id="13" name="Imagen 12" descr="E:\2014-07-11 hospital BACO\analisis agua 022.JPG"/>
          <p:cNvPicPr/>
          <p:nvPr/>
        </p:nvPicPr>
        <p:blipFill rotWithShape="1">
          <a:blip r:embed="rId8" cstate="print">
            <a:extLst>
              <a:ext uri="{28A0092B-C50C-407E-A947-70E740481C1C}">
                <a14:useLocalDpi xmlns:a14="http://schemas.microsoft.com/office/drawing/2010/main" val="0"/>
              </a:ext>
            </a:extLst>
          </a:blip>
          <a:srcRect/>
          <a:stretch/>
        </p:blipFill>
        <p:spPr bwMode="auto">
          <a:xfrm>
            <a:off x="450265" y="5554685"/>
            <a:ext cx="1604493" cy="1127777"/>
          </a:xfrm>
          <a:prstGeom prst="rect">
            <a:avLst/>
          </a:prstGeom>
          <a:noFill/>
          <a:ln>
            <a:noFill/>
          </a:ln>
          <a:extLst>
            <a:ext uri="{53640926-AAD7-44D8-BBD7-CCE9431645EC}">
              <a14:shadowObscured xmlns:a14="http://schemas.microsoft.com/office/drawing/2010/main"/>
            </a:ext>
          </a:extLst>
        </p:spPr>
      </p:pic>
      <p:pic>
        <p:nvPicPr>
          <p:cNvPr id="10" name="Imagen 9" descr="E:\2014-07-11 hospital BACO\hospital BACO 139.JPG"/>
          <p:cNvPicPr/>
          <p:nvPr/>
        </p:nvPicPr>
        <p:blipFill rotWithShape="1">
          <a:blip r:embed="rId9" cstate="print">
            <a:extLst>
              <a:ext uri="{28A0092B-C50C-407E-A947-70E740481C1C}">
                <a14:useLocalDpi xmlns:a14="http://schemas.microsoft.com/office/drawing/2010/main" val="0"/>
              </a:ext>
            </a:extLst>
          </a:blip>
          <a:srcRect/>
          <a:stretch/>
        </p:blipFill>
        <p:spPr bwMode="auto">
          <a:xfrm>
            <a:off x="4761109" y="4632603"/>
            <a:ext cx="2116901" cy="1485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4179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6679" y="167236"/>
            <a:ext cx="7665152" cy="731168"/>
          </a:xfrm>
        </p:spPr>
        <p:txBody>
          <a:bodyPr>
            <a:normAutofit/>
          </a:bodyPr>
          <a:lstStyle/>
          <a:p>
            <a:r>
              <a:rPr lang="es-EC" sz="2500" b="1" dirty="0" smtClean="0">
                <a:solidFill>
                  <a:schemeClr val="accent3"/>
                </a:solidFill>
              </a:rPr>
              <a:t>Consumo de agua potable y energía eléctrica</a:t>
            </a:r>
            <a:endParaRPr lang="es-EC" sz="2500" b="1" dirty="0">
              <a:solidFill>
                <a:schemeClr val="accent3"/>
              </a:solidFill>
            </a:endParaRPr>
          </a:p>
        </p:txBody>
      </p:sp>
      <p:pic>
        <p:nvPicPr>
          <p:cNvPr id="4" name="3 Marcador de contenido"/>
          <p:cNvPicPr>
            <a:picLocks noGrp="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150209" y="908720"/>
            <a:ext cx="3939046" cy="2376264"/>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6" name="5 Rectángulo"/>
          <p:cNvSpPr/>
          <p:nvPr/>
        </p:nvSpPr>
        <p:spPr>
          <a:xfrm>
            <a:off x="67158" y="3284984"/>
            <a:ext cx="1896673" cy="261610"/>
          </a:xfrm>
          <a:prstGeom prst="rect">
            <a:avLst/>
          </a:prstGeom>
        </p:spPr>
        <p:txBody>
          <a:bodyPr wrap="none">
            <a:spAutoFit/>
          </a:bodyPr>
          <a:lstStyle/>
          <a:p>
            <a:r>
              <a:rPr lang="es-MX" sz="1100" dirty="0"/>
              <a:t>Fuente: Elaboración propia</a:t>
            </a:r>
            <a:endParaRPr lang="es-EC" sz="1100" dirty="0"/>
          </a:p>
        </p:txBody>
      </p:sp>
      <p:sp>
        <p:nvSpPr>
          <p:cNvPr id="7" name="1 Título"/>
          <p:cNvSpPr txBox="1">
            <a:spLocks/>
          </p:cNvSpPr>
          <p:nvPr/>
        </p:nvSpPr>
        <p:spPr>
          <a:xfrm>
            <a:off x="1619672" y="3907943"/>
            <a:ext cx="6038440" cy="515753"/>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solidFill>
                  <a:schemeClr val="accent3"/>
                </a:solidFill>
              </a:rPr>
              <a:t>Generación de desechos infecciosos</a:t>
            </a:r>
            <a:endParaRPr lang="es-EC" b="1" dirty="0">
              <a:solidFill>
                <a:schemeClr val="accent3"/>
              </a:solidFill>
            </a:endParaRPr>
          </a:p>
        </p:txBody>
      </p:sp>
      <p:pic>
        <p:nvPicPr>
          <p:cNvPr id="8" name="3 Marcador de contenido"/>
          <p:cNvPicPr>
            <a:picLocks/>
          </p:cNvPicPr>
          <p:nvPr/>
        </p:nvPicPr>
        <p:blipFill rotWithShape="1">
          <a:blip r:embed="rId3" cstate="print">
            <a:extLst>
              <a:ext uri="{28A0092B-C50C-407E-A947-70E740481C1C}">
                <a14:useLocalDpi xmlns:a14="http://schemas.microsoft.com/office/drawing/2010/main" val="0"/>
              </a:ext>
            </a:extLst>
          </a:blip>
          <a:stretch/>
        </p:blipFill>
        <p:spPr bwMode="auto">
          <a:xfrm>
            <a:off x="2123728" y="4365104"/>
            <a:ext cx="4608512" cy="2332932"/>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pic>
        <p:nvPicPr>
          <p:cNvPr id="9" name="Imagen 8"/>
          <p:cNvPicPr/>
          <p:nvPr/>
        </p:nvPicPr>
        <p:blipFill rotWithShape="1">
          <a:blip r:embed="rId4" cstate="print">
            <a:extLst>
              <a:ext uri="{28A0092B-C50C-407E-A947-70E740481C1C}">
                <a14:useLocalDpi xmlns:a14="http://schemas.microsoft.com/office/drawing/2010/main" val="0"/>
              </a:ext>
            </a:extLst>
          </a:blip>
          <a:srcRect/>
          <a:stretch/>
        </p:blipFill>
        <p:spPr bwMode="auto">
          <a:xfrm>
            <a:off x="4431391" y="908720"/>
            <a:ext cx="4522949" cy="2344764"/>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
        <p:nvSpPr>
          <p:cNvPr id="10" name="5 Rectángulo"/>
          <p:cNvSpPr/>
          <p:nvPr/>
        </p:nvSpPr>
        <p:spPr>
          <a:xfrm>
            <a:off x="4423623" y="3284984"/>
            <a:ext cx="1896673" cy="261610"/>
          </a:xfrm>
          <a:prstGeom prst="rect">
            <a:avLst/>
          </a:prstGeom>
        </p:spPr>
        <p:txBody>
          <a:bodyPr wrap="none">
            <a:spAutoFit/>
          </a:bodyPr>
          <a:lstStyle/>
          <a:p>
            <a:r>
              <a:rPr lang="es-MX" sz="1100" dirty="0"/>
              <a:t>Fuente: Elaboración propia</a:t>
            </a:r>
            <a:endParaRPr lang="es-EC" sz="1100" dirty="0"/>
          </a:p>
        </p:txBody>
      </p:sp>
      <p:cxnSp>
        <p:nvCxnSpPr>
          <p:cNvPr id="11" name="Conector recto 10"/>
          <p:cNvCxnSpPr/>
          <p:nvPr/>
        </p:nvCxnSpPr>
        <p:spPr>
          <a:xfrm>
            <a:off x="-36512" y="3573016"/>
            <a:ext cx="8993791" cy="0"/>
          </a:xfrm>
          <a:prstGeom prst="line">
            <a:avLst/>
          </a:prstGeom>
          <a:ln>
            <a:prstDash val="sysDot"/>
          </a:ln>
        </p:spPr>
        <p:style>
          <a:lnRef idx="3">
            <a:schemeClr val="accent4"/>
          </a:lnRef>
          <a:fillRef idx="0">
            <a:schemeClr val="accent4"/>
          </a:fillRef>
          <a:effectRef idx="2">
            <a:schemeClr val="accent4"/>
          </a:effectRef>
          <a:fontRef idx="minor">
            <a:schemeClr val="tx1"/>
          </a:fontRef>
        </p:style>
      </p:cxnSp>
      <p:sp>
        <p:nvSpPr>
          <p:cNvPr id="12" name="5 Rectángulo"/>
          <p:cNvSpPr/>
          <p:nvPr/>
        </p:nvSpPr>
        <p:spPr>
          <a:xfrm>
            <a:off x="6759649" y="6467283"/>
            <a:ext cx="1896673" cy="261610"/>
          </a:xfrm>
          <a:prstGeom prst="rect">
            <a:avLst/>
          </a:prstGeom>
        </p:spPr>
        <p:txBody>
          <a:bodyPr wrap="none">
            <a:spAutoFit/>
          </a:bodyPr>
          <a:lstStyle/>
          <a:p>
            <a:r>
              <a:rPr lang="es-MX" sz="1100" dirty="0"/>
              <a:t>Fuente: Elaboración propia</a:t>
            </a:r>
            <a:endParaRPr lang="es-EC" sz="1100" dirty="0"/>
          </a:p>
        </p:txBody>
      </p:sp>
    </p:spTree>
    <p:extLst>
      <p:ext uri="{BB962C8B-B14F-4D97-AF65-F5344CB8AC3E}">
        <p14:creationId xmlns:p14="http://schemas.microsoft.com/office/powerpoint/2010/main" val="2907209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4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6293" y="476672"/>
            <a:ext cx="7101882" cy="1584176"/>
          </a:xfrm>
        </p:spPr>
        <p:txBody>
          <a:bodyPr>
            <a:normAutofit/>
          </a:bodyPr>
          <a:lstStyle/>
          <a:p>
            <a:pPr marL="0" indent="0">
              <a:buNone/>
            </a:pPr>
            <a:r>
              <a:rPr lang="es-MX" sz="3200" b="1" dirty="0">
                <a:solidFill>
                  <a:schemeClr val="accent1"/>
                </a:solidFill>
                <a:latin typeface="+mj-lt"/>
                <a:ea typeface="+mj-ea"/>
                <a:cs typeface="+mj-cs"/>
              </a:rPr>
              <a:t>Objetivo general</a:t>
            </a:r>
          </a:p>
          <a:p>
            <a:pPr marL="0" indent="0">
              <a:buNone/>
            </a:pPr>
            <a:r>
              <a:rPr lang="es-ES" sz="1900" dirty="0" smtClean="0"/>
              <a:t>Realizar el </a:t>
            </a:r>
            <a:r>
              <a:rPr lang="es-ES" sz="1900" dirty="0"/>
              <a:t>Estudio de Impacto Ambiental Ex-post y el correspondiente Plan de Manejo Ambiental para el Hospital Básico BACO </a:t>
            </a:r>
            <a:r>
              <a:rPr lang="es-ES" sz="1900" dirty="0" smtClean="0"/>
              <a:t>Latacunga.</a:t>
            </a:r>
            <a:endParaRPr lang="es-EC" sz="1900" dirty="0"/>
          </a:p>
        </p:txBody>
      </p:sp>
      <p:sp>
        <p:nvSpPr>
          <p:cNvPr id="4" name="2 Marcador de contenido"/>
          <p:cNvSpPr txBox="1">
            <a:spLocks/>
          </p:cNvSpPr>
          <p:nvPr/>
        </p:nvSpPr>
        <p:spPr>
          <a:xfrm>
            <a:off x="536576" y="2420888"/>
            <a:ext cx="7497418" cy="381642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MX" sz="2800" b="1" dirty="0">
                <a:solidFill>
                  <a:schemeClr val="accent1">
                    <a:lumMod val="40000"/>
                    <a:lumOff val="60000"/>
                  </a:schemeClr>
                </a:solidFill>
                <a:latin typeface="+mj-lt"/>
                <a:ea typeface="+mj-ea"/>
                <a:cs typeface="+mj-cs"/>
              </a:rPr>
              <a:t>Objetivos específicos</a:t>
            </a:r>
            <a:endParaRPr lang="es-EC" sz="2800" b="1" dirty="0">
              <a:solidFill>
                <a:schemeClr val="accent1">
                  <a:lumMod val="40000"/>
                  <a:lumOff val="60000"/>
                </a:schemeClr>
              </a:solidFill>
              <a:latin typeface="+mj-lt"/>
              <a:ea typeface="+mj-ea"/>
              <a:cs typeface="+mj-cs"/>
            </a:endParaRPr>
          </a:p>
          <a:p>
            <a:pPr>
              <a:buClr>
                <a:schemeClr val="accent3">
                  <a:lumMod val="75000"/>
                </a:schemeClr>
              </a:buClr>
              <a:buSzPct val="81000"/>
              <a:buFont typeface="+mj-lt"/>
              <a:buAutoNum type="arabicPeriod"/>
            </a:pPr>
            <a:r>
              <a:rPr lang="es-ES" sz="2000" dirty="0" smtClean="0"/>
              <a:t>Describir las características físicas, biológicas y sociales (Línea Base) del sector donde se encuentra situado el Hospital Básico Baco Latacunga.</a:t>
            </a:r>
            <a:endParaRPr lang="es-EC" sz="2000" dirty="0"/>
          </a:p>
          <a:p>
            <a:pPr>
              <a:buClr>
                <a:schemeClr val="accent3">
                  <a:lumMod val="75000"/>
                </a:schemeClr>
              </a:buClr>
              <a:buSzPct val="81000"/>
              <a:buFont typeface="+mj-lt"/>
              <a:buAutoNum type="arabicPeriod"/>
            </a:pPr>
            <a:r>
              <a:rPr lang="es-ES" sz="2000" dirty="0" smtClean="0"/>
              <a:t>Identificar y valorar los impactos ambientales generados durante el desarrollo de actividades del Hospital Básico BACO Latacunga, a través de la matriz de </a:t>
            </a:r>
            <a:r>
              <a:rPr lang="es-ES" sz="2000" dirty="0" err="1" smtClean="0"/>
              <a:t>Leopold</a:t>
            </a:r>
            <a:r>
              <a:rPr lang="es-ES" sz="2000" dirty="0" smtClean="0"/>
              <a:t> y de una Auditoria Ambiental.</a:t>
            </a:r>
            <a:endParaRPr lang="es-EC" sz="2000" dirty="0"/>
          </a:p>
          <a:p>
            <a:pPr>
              <a:buClr>
                <a:schemeClr val="accent3">
                  <a:lumMod val="75000"/>
                </a:schemeClr>
              </a:buClr>
              <a:buSzPct val="81000"/>
              <a:buFont typeface="+mj-lt"/>
              <a:buAutoNum type="arabicPeriod"/>
            </a:pPr>
            <a:r>
              <a:rPr lang="es-ES" sz="2000" dirty="0" smtClean="0"/>
              <a:t>Elaborar el Plan de Manejo Ambiental bajo las exigencias establecidas por el Ministerio del Ambiente del Ecuador (MAE).</a:t>
            </a:r>
            <a:endParaRPr lang="es-EC" sz="2000" dirty="0" smtClean="0"/>
          </a:p>
        </p:txBody>
      </p:sp>
    </p:spTree>
    <p:extLst>
      <p:ext uri="{BB962C8B-B14F-4D97-AF65-F5344CB8AC3E}">
        <p14:creationId xmlns:p14="http://schemas.microsoft.com/office/powerpoint/2010/main" val="318372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2513</TotalTime>
  <Words>4328</Words>
  <Application>Microsoft Office PowerPoint</Application>
  <PresentationFormat>Presentación en pantalla (4:3)</PresentationFormat>
  <Paragraphs>631</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Faceta</vt:lpstr>
      <vt:lpstr>“ESTUDIO DE IMPACTO AMBIENTAL EX-POST Y PLAN DE MANEJO AMBIENTAL PARA EL HOSPITAL BÁSICO BACO LATACUNGA”</vt:lpstr>
      <vt:lpstr>HOSPITAL BÁSICO BACO</vt:lpstr>
      <vt:lpstr>Descripción del Hospital</vt:lpstr>
      <vt:lpstr>Presentación de PowerPoint</vt:lpstr>
      <vt:lpstr>Área de Hospitalización y Quirófanos</vt:lpstr>
      <vt:lpstr>Área de Consulta externa:</vt:lpstr>
      <vt:lpstr>Servicios adicionales</vt:lpstr>
      <vt:lpstr>Consumo de agua potable y energía eléctrica</vt:lpstr>
      <vt:lpstr>Presentación de PowerPoint</vt:lpstr>
      <vt:lpstr>Legislación aplicable</vt:lpstr>
      <vt:lpstr>Marco metodológico</vt:lpstr>
      <vt:lpstr>Metodología de gabinete</vt:lpstr>
      <vt:lpstr>Línea Base:</vt:lpstr>
      <vt:lpstr>Textura del suelo</vt:lpstr>
      <vt:lpstr>Presentación de PowerPoint</vt:lpstr>
      <vt:lpstr>Presentación de PowerPoint</vt:lpstr>
      <vt:lpstr>Calidad del Agua</vt:lpstr>
      <vt:lpstr>Resultados de análisis muestras Hospital 1.</vt:lpstr>
      <vt:lpstr>Resultados de análisis muestras Hospital 2.</vt:lpstr>
      <vt:lpstr>EVALUACION DE IMPACTOS AMBIENTALES</vt:lpstr>
      <vt:lpstr>Determinación de Cumplimiento de Legislación Ambiental</vt:lpstr>
      <vt:lpstr>Análisis del Cumplimiento Ambiental</vt:lpstr>
      <vt:lpstr>Matriz de Leopold</vt:lpstr>
      <vt:lpstr>Presentación de PowerPoint</vt:lpstr>
      <vt:lpstr>Presentación de PowerPoint</vt:lpstr>
      <vt:lpstr>Áreas y actividades a ser evaluadas</vt:lpstr>
      <vt:lpstr>Componentes ambientales considerados</vt:lpstr>
      <vt:lpstr>Presentación de PowerPoint</vt:lpstr>
      <vt:lpstr>Presentación de PowerPoint</vt:lpstr>
      <vt:lpstr>Presentación de PowerPoint</vt:lpstr>
      <vt:lpstr>Presentación de PowerPoint</vt:lpstr>
      <vt:lpstr>Presentación de PowerPoint</vt:lpstr>
      <vt:lpstr>Presentación de PowerPoint</vt:lpstr>
      <vt:lpstr>Matriz final de valoración de los Impactos</vt:lpstr>
      <vt:lpstr>Discusión de los resultados de la evaluación de impactos.</vt:lpstr>
      <vt:lpstr>Discusión de los resultados de la evaluación de impactos.</vt:lpstr>
      <vt:lpstr>Análisis de riesgos endógenos</vt:lpstr>
      <vt:lpstr>Análisis de riesgos exógenos</vt:lpstr>
      <vt:lpstr>PROPUESTA DE PLAN DE MANEJO AMBIENTAL</vt:lpstr>
      <vt:lpstr>Subplanes</vt:lpstr>
      <vt:lpstr>PLAN DE ANÁLISIS DE RIESGOS Y DE ALTERNATIVAS DE PREVENCIÓN</vt:lpstr>
      <vt:lpstr>PLAN DE MANEJO DE DESECHOS</vt:lpstr>
      <vt:lpstr>Programa de manejo de desechos peligrosos</vt:lpstr>
      <vt:lpstr>Listado de desechos generados en Hospital Básico BACO</vt:lpstr>
      <vt:lpstr>Características de los contenedores de desechos peligrosos.</vt:lpstr>
      <vt:lpstr>Características de los contenedores de desechos peligrosos.</vt:lpstr>
      <vt:lpstr>Tratamiento de desechos peligrosos Hospital BACO</vt:lpstr>
      <vt:lpstr>PLAN DE CONTINGENCIAS</vt:lpstr>
      <vt:lpstr>Conclusiones</vt:lpstr>
      <vt:lpstr>Recomendaciones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160</cp:revision>
  <dcterms:created xsi:type="dcterms:W3CDTF">2015-02-23T00:27:54Z</dcterms:created>
  <dcterms:modified xsi:type="dcterms:W3CDTF">2015-03-27T12:34:13Z</dcterms:modified>
</cp:coreProperties>
</file>