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896" r:id="rId1"/>
  </p:sldMasterIdLst>
  <p:sldIdLst>
    <p:sldId id="256" r:id="rId2"/>
    <p:sldId id="258" r:id="rId3"/>
    <p:sldId id="259" r:id="rId4"/>
    <p:sldId id="261" r:id="rId5"/>
    <p:sldId id="260" r:id="rId6"/>
    <p:sldId id="262" r:id="rId7"/>
    <p:sldId id="263" r:id="rId8"/>
    <p:sldId id="264" r:id="rId9"/>
    <p:sldId id="265" r:id="rId10"/>
    <p:sldId id="268" r:id="rId11"/>
    <p:sldId id="266" r:id="rId12"/>
    <p:sldId id="267" r:id="rId13"/>
    <p:sldId id="286" r:id="rId14"/>
    <p:sldId id="269" r:id="rId15"/>
    <p:sldId id="270" r:id="rId16"/>
    <p:sldId id="271" r:id="rId17"/>
    <p:sldId id="272" r:id="rId18"/>
    <p:sldId id="274" r:id="rId19"/>
    <p:sldId id="273" r:id="rId20"/>
    <p:sldId id="276" r:id="rId21"/>
    <p:sldId id="277" r:id="rId22"/>
    <p:sldId id="278" r:id="rId23"/>
    <p:sldId id="279" r:id="rId24"/>
    <p:sldId id="280" r:id="rId25"/>
    <p:sldId id="281" r:id="rId26"/>
    <p:sldId id="282" r:id="rId27"/>
    <p:sldId id="283" r:id="rId28"/>
    <p:sldId id="284" r:id="rId29"/>
    <p:sldId id="292" r:id="rId30"/>
    <p:sldId id="287" r:id="rId31"/>
    <p:sldId id="288" r:id="rId32"/>
    <p:sldId id="289" r:id="rId33"/>
    <p:sldId id="290" r:id="rId34"/>
    <p:sldId id="291" r:id="rId35"/>
    <p:sldId id="303" r:id="rId36"/>
    <p:sldId id="293" r:id="rId37"/>
    <p:sldId id="294" r:id="rId38"/>
    <p:sldId id="295" r:id="rId39"/>
    <p:sldId id="296" r:id="rId40"/>
    <p:sldId id="297" r:id="rId41"/>
    <p:sldId id="298" r:id="rId42"/>
    <p:sldId id="299" r:id="rId43"/>
    <p:sldId id="300" r:id="rId44"/>
    <p:sldId id="301" r:id="rId45"/>
    <p:sldId id="302" r:id="rId46"/>
    <p:sldId id="304" r:id="rId47"/>
    <p:sldId id="305" r:id="rId48"/>
    <p:sldId id="306" r:id="rId49"/>
    <p:sldId id="307" r:id="rId50"/>
    <p:sldId id="308" r:id="rId51"/>
    <p:sldId id="309" r:id="rId52"/>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594" autoAdjust="0"/>
  </p:normalViewPr>
  <p:slideViewPr>
    <p:cSldViewPr>
      <p:cViewPr>
        <p:scale>
          <a:sx n="60" d="100"/>
          <a:sy n="60" d="100"/>
        </p:scale>
        <p:origin x="-1656" y="-27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rts/_rels/chart1.xml.rels><?xml version="1.0" encoding="UTF-8" standalone="yes"?>
<Relationships xmlns="http://schemas.openxmlformats.org/package/2006/relationships"><Relationship Id="rId1" Type="http://schemas.openxmlformats.org/officeDocument/2006/relationships/oleObject" Target="file:///E:\TESIS%20MAESTRIA\Libro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s-EC" sz="1100" dirty="0"/>
              <a:t>Variación del Costo de los CER (Certificados de Reducción de Emisiones) Durante el Tiempo</a:t>
            </a:r>
          </a:p>
        </c:rich>
      </c:tx>
      <c:overlay val="0"/>
    </c:title>
    <c:autoTitleDeleted val="0"/>
    <c:plotArea>
      <c:layout>
        <c:manualLayout>
          <c:layoutTarget val="inner"/>
          <c:xMode val="edge"/>
          <c:yMode val="edge"/>
          <c:x val="6.4262011445696376E-2"/>
          <c:y val="0.16578204611853756"/>
          <c:w val="0.86968837041430991"/>
          <c:h val="0.67481204810034334"/>
        </c:manualLayout>
      </c:layout>
      <c:scatterChart>
        <c:scatterStyle val="lineMarker"/>
        <c:varyColors val="0"/>
        <c:ser>
          <c:idx val="0"/>
          <c:order val="0"/>
          <c:tx>
            <c:strRef>
              <c:f>Hoja2!$C$1</c:f>
              <c:strCache>
                <c:ptCount val="1"/>
                <c:pt idx="0">
                  <c:v>CER(Dolares)</c:v>
                </c:pt>
              </c:strCache>
            </c:strRef>
          </c:tx>
          <c:dLbls>
            <c:showLegendKey val="0"/>
            <c:showVal val="1"/>
            <c:showCatName val="0"/>
            <c:showSerName val="0"/>
            <c:showPercent val="0"/>
            <c:showBubbleSize val="0"/>
            <c:showLeaderLines val="0"/>
          </c:dLbls>
          <c:xVal>
            <c:numRef>
              <c:f>Hoja2!$A$2:$A$9</c:f>
              <c:numCache>
                <c:formatCode>General</c:formatCode>
                <c:ptCount val="8"/>
                <c:pt idx="0">
                  <c:v>2008</c:v>
                </c:pt>
                <c:pt idx="1">
                  <c:v>2009</c:v>
                </c:pt>
                <c:pt idx="2">
                  <c:v>2010</c:v>
                </c:pt>
                <c:pt idx="3">
                  <c:v>2011</c:v>
                </c:pt>
                <c:pt idx="4">
                  <c:v>2012</c:v>
                </c:pt>
                <c:pt idx="5">
                  <c:v>2013</c:v>
                </c:pt>
                <c:pt idx="6">
                  <c:v>2014</c:v>
                </c:pt>
                <c:pt idx="7">
                  <c:v>2015</c:v>
                </c:pt>
              </c:numCache>
            </c:numRef>
          </c:xVal>
          <c:yVal>
            <c:numRef>
              <c:f>Hoja2!$C$2:$C$9</c:f>
              <c:numCache>
                <c:formatCode>0.00</c:formatCode>
                <c:ptCount val="8"/>
                <c:pt idx="0">
                  <c:v>19.564769858823503</c:v>
                </c:pt>
                <c:pt idx="1">
                  <c:v>13.375762045816751</c:v>
                </c:pt>
                <c:pt idx="2">
                  <c:v>14.627853</c:v>
                </c:pt>
                <c:pt idx="3">
                  <c:v>14.751058499999999</c:v>
                </c:pt>
                <c:pt idx="4">
                  <c:v>4.5362025000000052</c:v>
                </c:pt>
                <c:pt idx="5">
                  <c:v>0.11200500000000009</c:v>
                </c:pt>
                <c:pt idx="6">
                  <c:v>0.19768664591439677</c:v>
                </c:pt>
                <c:pt idx="7">
                  <c:v>0.57122550000000005</c:v>
                </c:pt>
              </c:numCache>
            </c:numRef>
          </c:yVal>
          <c:smooth val="0"/>
        </c:ser>
        <c:dLbls>
          <c:showLegendKey val="0"/>
          <c:showVal val="0"/>
          <c:showCatName val="0"/>
          <c:showSerName val="0"/>
          <c:showPercent val="0"/>
          <c:showBubbleSize val="0"/>
        </c:dLbls>
        <c:axId val="68467456"/>
        <c:axId val="68468032"/>
      </c:scatterChart>
      <c:valAx>
        <c:axId val="68467456"/>
        <c:scaling>
          <c:orientation val="minMax"/>
        </c:scaling>
        <c:delete val="0"/>
        <c:axPos val="b"/>
        <c:title>
          <c:tx>
            <c:rich>
              <a:bodyPr/>
              <a:lstStyle/>
              <a:p>
                <a:pPr>
                  <a:defRPr/>
                </a:pPr>
                <a:r>
                  <a:rPr lang="es-EC" dirty="0"/>
                  <a:t>Años</a:t>
                </a:r>
              </a:p>
            </c:rich>
          </c:tx>
          <c:overlay val="0"/>
        </c:title>
        <c:numFmt formatCode="General" sourceLinked="1"/>
        <c:majorTickMark val="out"/>
        <c:minorTickMark val="none"/>
        <c:tickLblPos val="nextTo"/>
        <c:crossAx val="68468032"/>
        <c:crosses val="autoZero"/>
        <c:crossBetween val="midCat"/>
      </c:valAx>
      <c:valAx>
        <c:axId val="68468032"/>
        <c:scaling>
          <c:orientation val="minMax"/>
        </c:scaling>
        <c:delete val="0"/>
        <c:axPos val="l"/>
        <c:majorGridlines/>
        <c:title>
          <c:tx>
            <c:rich>
              <a:bodyPr rot="-5400000" vert="horz"/>
              <a:lstStyle/>
              <a:p>
                <a:pPr>
                  <a:defRPr/>
                </a:pPr>
                <a:r>
                  <a:rPr lang="es-EC" dirty="0"/>
                  <a:t>Precio (Dólares)</a:t>
                </a:r>
              </a:p>
            </c:rich>
          </c:tx>
          <c:overlay val="0"/>
        </c:title>
        <c:numFmt formatCode="0.0" sourceLinked="0"/>
        <c:majorTickMark val="out"/>
        <c:minorTickMark val="none"/>
        <c:tickLblPos val="nextTo"/>
        <c:crossAx val="68467456"/>
        <c:crosses val="autoZero"/>
        <c:crossBetween val="midCat"/>
        <c:majorUnit val="2"/>
      </c:valAx>
    </c:plotArea>
    <c:legend>
      <c:legendPos val="t"/>
      <c:overlay val="0"/>
    </c:legend>
    <c:plotVisOnly val="1"/>
    <c:dispBlanksAs val="gap"/>
    <c:showDLblsOverMax val="0"/>
  </c:chart>
  <c:txPr>
    <a:bodyPr/>
    <a:lstStyle/>
    <a:p>
      <a:pPr>
        <a:defRPr>
          <a:latin typeface="Arial" pitchFamily="34" charset="0"/>
          <a:cs typeface="Arial" pitchFamily="34" charset="0"/>
        </a:defRPr>
      </a:pPr>
      <a:endParaRPr lang="es-EC"/>
    </a:p>
  </c:txPr>
  <c:externalData r:id="rId1">
    <c:autoUpdate val="0"/>
  </c:externalData>
</c:chartSpac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14" name="13 Título"/>
          <p:cNvSpPr>
            <a:spLocks noGrp="1"/>
          </p:cNvSpPr>
          <p:nvPr>
            <p:ph type="ctrTitle"/>
          </p:nvPr>
        </p:nvSpPr>
        <p:spPr>
          <a:xfrm>
            <a:off x="1432560" y="359898"/>
            <a:ext cx="7406640" cy="1472184"/>
          </a:xfrm>
        </p:spPr>
        <p:txBody>
          <a:bodyPr anchor="b"/>
          <a:lstStyle>
            <a:lvl1pPr algn="l">
              <a:defRPr/>
            </a:lvl1pPr>
            <a:extLst/>
          </a:lstStyle>
          <a:p>
            <a:r>
              <a:rPr kumimoji="0" lang="es-ES" smtClean="0"/>
              <a:t>Haga clic para modificar el estilo de título del patrón</a:t>
            </a:r>
            <a:endParaRPr kumimoji="0" lang="en-US"/>
          </a:p>
        </p:txBody>
      </p:sp>
      <p:sp>
        <p:nvSpPr>
          <p:cNvPr id="22" name="21 Subtítulo"/>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s-ES" smtClean="0"/>
              <a:t>Haga clic para modificar el estilo de subtítulo del patrón</a:t>
            </a:r>
            <a:endParaRPr kumimoji="0" lang="en-US"/>
          </a:p>
        </p:txBody>
      </p:sp>
      <p:sp>
        <p:nvSpPr>
          <p:cNvPr id="7" name="6 Marcador de fecha"/>
          <p:cNvSpPr>
            <a:spLocks noGrp="1"/>
          </p:cNvSpPr>
          <p:nvPr>
            <p:ph type="dt" sz="half" idx="10"/>
          </p:nvPr>
        </p:nvSpPr>
        <p:spPr/>
        <p:txBody>
          <a:bodyPr/>
          <a:lstStyle>
            <a:extLst/>
          </a:lstStyle>
          <a:p>
            <a:fld id="{B67F305C-A175-429D-9B87-850A41031016}" type="datetimeFigureOut">
              <a:rPr lang="es-EC" smtClean="0"/>
              <a:t>21/02/2017</a:t>
            </a:fld>
            <a:endParaRPr lang="es-EC" dirty="0"/>
          </a:p>
        </p:txBody>
      </p:sp>
      <p:sp>
        <p:nvSpPr>
          <p:cNvPr id="20" name="19 Marcador de pie de página"/>
          <p:cNvSpPr>
            <a:spLocks noGrp="1"/>
          </p:cNvSpPr>
          <p:nvPr>
            <p:ph type="ftr" sz="quarter" idx="11"/>
          </p:nvPr>
        </p:nvSpPr>
        <p:spPr/>
        <p:txBody>
          <a:bodyPr/>
          <a:lstStyle>
            <a:extLst/>
          </a:lstStyle>
          <a:p>
            <a:endParaRPr lang="es-EC" dirty="0"/>
          </a:p>
        </p:txBody>
      </p:sp>
      <p:sp>
        <p:nvSpPr>
          <p:cNvPr id="10" name="9 Marcador de número de diapositiva"/>
          <p:cNvSpPr>
            <a:spLocks noGrp="1"/>
          </p:cNvSpPr>
          <p:nvPr>
            <p:ph type="sldNum" sz="quarter" idx="12"/>
          </p:nvPr>
        </p:nvSpPr>
        <p:spPr/>
        <p:txBody>
          <a:bodyPr/>
          <a:lstStyle>
            <a:extLst/>
          </a:lstStyle>
          <a:p>
            <a:fld id="{F1EA597D-5F10-4BC2-BA0F-C079AD1DE212}" type="slidenum">
              <a:rPr lang="es-EC" smtClean="0"/>
              <a:t>‹Nº›</a:t>
            </a:fld>
            <a:endParaRPr lang="es-EC" dirty="0"/>
          </a:p>
        </p:txBody>
      </p:sp>
      <p:sp>
        <p:nvSpPr>
          <p:cNvPr id="8" name="7 Elipse"/>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dirty="0"/>
          </a:p>
        </p:txBody>
      </p:sp>
      <p:sp>
        <p:nvSpPr>
          <p:cNvPr id="9" name="8 Elipse"/>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extLs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extLst/>
          </a:lstStyle>
          <a:p>
            <a:fld id="{B67F305C-A175-429D-9B87-850A41031016}" type="datetimeFigureOut">
              <a:rPr lang="es-EC" smtClean="0"/>
              <a:t>21/02/2017</a:t>
            </a:fld>
            <a:endParaRPr lang="es-EC" dirty="0"/>
          </a:p>
        </p:txBody>
      </p:sp>
      <p:sp>
        <p:nvSpPr>
          <p:cNvPr id="5" name="4 Marcador de pie de página"/>
          <p:cNvSpPr>
            <a:spLocks noGrp="1"/>
          </p:cNvSpPr>
          <p:nvPr>
            <p:ph type="ftr" sz="quarter" idx="11"/>
          </p:nvPr>
        </p:nvSpPr>
        <p:spPr/>
        <p:txBody>
          <a:bodyPr/>
          <a:lstStyle>
            <a:extLst/>
          </a:lstStyle>
          <a:p>
            <a:endParaRPr lang="es-EC" dirty="0"/>
          </a:p>
        </p:txBody>
      </p:sp>
      <p:sp>
        <p:nvSpPr>
          <p:cNvPr id="6" name="5 Marcador de número de diapositiva"/>
          <p:cNvSpPr>
            <a:spLocks noGrp="1"/>
          </p:cNvSpPr>
          <p:nvPr>
            <p:ph type="sldNum" sz="quarter" idx="12"/>
          </p:nvPr>
        </p:nvSpPr>
        <p:spPr/>
        <p:txBody>
          <a:bodyPr/>
          <a:lstStyle>
            <a:extLst/>
          </a:lstStyle>
          <a:p>
            <a:fld id="{F1EA597D-5F10-4BC2-BA0F-C079AD1DE212}" type="slidenum">
              <a:rPr lang="es-EC" smtClean="0"/>
              <a:t>‹Nº›</a:t>
            </a:fld>
            <a:endParaRPr lang="es-EC"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858000" y="274639"/>
            <a:ext cx="1828800" cy="5851525"/>
          </a:xfrm>
        </p:spPr>
        <p:txBody>
          <a:bodyPr vert="eaVert"/>
          <a:lstStyle>
            <a:extLs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1143000" y="274640"/>
            <a:ext cx="5562600" cy="5851525"/>
          </a:xfrm>
        </p:spPr>
        <p:txBody>
          <a:bodyPr vert="eaVert"/>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extLst/>
          </a:lstStyle>
          <a:p>
            <a:fld id="{B67F305C-A175-429D-9B87-850A41031016}" type="datetimeFigureOut">
              <a:rPr lang="es-EC" smtClean="0"/>
              <a:t>21/02/2017</a:t>
            </a:fld>
            <a:endParaRPr lang="es-EC" dirty="0"/>
          </a:p>
        </p:txBody>
      </p:sp>
      <p:sp>
        <p:nvSpPr>
          <p:cNvPr id="5" name="4 Marcador de pie de página"/>
          <p:cNvSpPr>
            <a:spLocks noGrp="1"/>
          </p:cNvSpPr>
          <p:nvPr>
            <p:ph type="ftr" sz="quarter" idx="11"/>
          </p:nvPr>
        </p:nvSpPr>
        <p:spPr/>
        <p:txBody>
          <a:bodyPr/>
          <a:lstStyle>
            <a:extLst/>
          </a:lstStyle>
          <a:p>
            <a:endParaRPr lang="es-EC" dirty="0"/>
          </a:p>
        </p:txBody>
      </p:sp>
      <p:sp>
        <p:nvSpPr>
          <p:cNvPr id="6" name="5 Marcador de número de diapositiva"/>
          <p:cNvSpPr>
            <a:spLocks noGrp="1"/>
          </p:cNvSpPr>
          <p:nvPr>
            <p:ph type="sldNum" sz="quarter" idx="12"/>
          </p:nvPr>
        </p:nvSpPr>
        <p:spPr/>
        <p:txBody>
          <a:bodyPr/>
          <a:lstStyle>
            <a:extLst/>
          </a:lstStyle>
          <a:p>
            <a:fld id="{F1EA597D-5F10-4BC2-BA0F-C079AD1DE212}" type="slidenum">
              <a:rPr lang="es-EC" smtClean="0"/>
              <a:t>‹Nº›</a:t>
            </a:fld>
            <a:endParaRPr lang="es-EC"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extLst/>
          </a:lstStyle>
          <a:p>
            <a:r>
              <a:rPr kumimoji="0" lang="es-ES" smtClean="0"/>
              <a:t>Haga clic para modificar el estilo de título del patrón</a:t>
            </a:r>
            <a:endParaRPr kumimoji="0" lang="en-US"/>
          </a:p>
        </p:txBody>
      </p:sp>
      <p:sp>
        <p:nvSpPr>
          <p:cNvPr id="3" name="2 Marcador de contenido"/>
          <p:cNvSpPr>
            <a:spLocks noGrp="1"/>
          </p:cNvSpPr>
          <p:nvPr>
            <p:ph idx="1"/>
          </p:nvPr>
        </p:nvSpPr>
        <p:spPr/>
        <p:txBody>
          <a:bodyPr/>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extLst/>
          </a:lstStyle>
          <a:p>
            <a:fld id="{B67F305C-A175-429D-9B87-850A41031016}" type="datetimeFigureOut">
              <a:rPr lang="es-EC" smtClean="0"/>
              <a:t>21/02/2017</a:t>
            </a:fld>
            <a:endParaRPr lang="es-EC" dirty="0"/>
          </a:p>
        </p:txBody>
      </p:sp>
      <p:sp>
        <p:nvSpPr>
          <p:cNvPr id="5" name="4 Marcador de pie de página"/>
          <p:cNvSpPr>
            <a:spLocks noGrp="1"/>
          </p:cNvSpPr>
          <p:nvPr>
            <p:ph type="ftr" sz="quarter" idx="11"/>
          </p:nvPr>
        </p:nvSpPr>
        <p:spPr/>
        <p:txBody>
          <a:bodyPr/>
          <a:lstStyle>
            <a:extLst/>
          </a:lstStyle>
          <a:p>
            <a:endParaRPr lang="es-EC" dirty="0"/>
          </a:p>
        </p:txBody>
      </p:sp>
      <p:sp>
        <p:nvSpPr>
          <p:cNvPr id="6" name="5 Marcador de número de diapositiva"/>
          <p:cNvSpPr>
            <a:spLocks noGrp="1"/>
          </p:cNvSpPr>
          <p:nvPr>
            <p:ph type="sldNum" sz="quarter" idx="12"/>
          </p:nvPr>
        </p:nvSpPr>
        <p:spPr/>
        <p:txBody>
          <a:bodyPr/>
          <a:lstStyle>
            <a:extLst/>
          </a:lstStyle>
          <a:p>
            <a:fld id="{F1EA597D-5F10-4BC2-BA0F-C079AD1DE212}" type="slidenum">
              <a:rPr lang="es-EC" smtClean="0"/>
              <a:t>‹Nº›</a:t>
            </a:fld>
            <a:endParaRPr lang="es-EC"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7" name="6 Rectángulo"/>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 name="1 Título"/>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s-ES" smtClean="0"/>
              <a:t>Haga clic para modificar el estilo de texto del patrón</a:t>
            </a:r>
          </a:p>
        </p:txBody>
      </p:sp>
      <p:sp>
        <p:nvSpPr>
          <p:cNvPr id="4" name="3 Marcador de fecha"/>
          <p:cNvSpPr>
            <a:spLocks noGrp="1"/>
          </p:cNvSpPr>
          <p:nvPr>
            <p:ph type="dt" sz="half" idx="10"/>
          </p:nvPr>
        </p:nvSpPr>
        <p:spPr/>
        <p:txBody>
          <a:bodyPr/>
          <a:lstStyle>
            <a:extLst/>
          </a:lstStyle>
          <a:p>
            <a:fld id="{B67F305C-A175-429D-9B87-850A41031016}" type="datetimeFigureOut">
              <a:rPr lang="es-EC" smtClean="0"/>
              <a:t>21/02/2017</a:t>
            </a:fld>
            <a:endParaRPr lang="es-EC" dirty="0"/>
          </a:p>
        </p:txBody>
      </p:sp>
      <p:sp>
        <p:nvSpPr>
          <p:cNvPr id="5" name="4 Marcador de pie de página"/>
          <p:cNvSpPr>
            <a:spLocks noGrp="1"/>
          </p:cNvSpPr>
          <p:nvPr>
            <p:ph type="ftr" sz="quarter" idx="11"/>
          </p:nvPr>
        </p:nvSpPr>
        <p:spPr/>
        <p:txBody>
          <a:bodyPr/>
          <a:lstStyle>
            <a:extLst/>
          </a:lstStyle>
          <a:p>
            <a:endParaRPr lang="es-EC" dirty="0"/>
          </a:p>
        </p:txBody>
      </p:sp>
      <p:sp>
        <p:nvSpPr>
          <p:cNvPr id="6" name="5 Marcador de número de diapositiva"/>
          <p:cNvSpPr>
            <a:spLocks noGrp="1"/>
          </p:cNvSpPr>
          <p:nvPr>
            <p:ph type="sldNum" sz="quarter" idx="12"/>
          </p:nvPr>
        </p:nvSpPr>
        <p:spPr/>
        <p:txBody>
          <a:bodyPr/>
          <a:lstStyle>
            <a:extLst/>
          </a:lstStyle>
          <a:p>
            <a:fld id="{F1EA597D-5F10-4BC2-BA0F-C079AD1DE212}" type="slidenum">
              <a:rPr lang="es-EC" smtClean="0"/>
              <a:t>‹Nº›</a:t>
            </a:fld>
            <a:endParaRPr lang="es-EC" dirty="0"/>
          </a:p>
        </p:txBody>
      </p:sp>
      <p:sp>
        <p:nvSpPr>
          <p:cNvPr id="10" name="9 Rectángulo"/>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8" name="7 Elipse"/>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dirty="0"/>
          </a:p>
        </p:txBody>
      </p:sp>
      <p:sp>
        <p:nvSpPr>
          <p:cNvPr id="9" name="8 Elipse"/>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1435608" y="274320"/>
            <a:ext cx="7498080" cy="1143000"/>
          </a:xfrm>
        </p:spPr>
        <p:txBody>
          <a:bodyPr/>
          <a:lstStyle>
            <a:extLst/>
          </a:lstStyle>
          <a:p>
            <a:r>
              <a:rPr kumimoji="0" lang="es-ES" smtClean="0"/>
              <a:t>Haga clic para modificar el estilo de título del patrón</a:t>
            </a:r>
            <a:endParaRPr kumimoji="0" lang="en-US"/>
          </a:p>
        </p:txBody>
      </p:sp>
      <p:sp>
        <p:nvSpPr>
          <p:cNvPr id="3" name="2 Marcador de contenido"/>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contenido"/>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extLst/>
          </a:lstStyle>
          <a:p>
            <a:fld id="{B67F305C-A175-429D-9B87-850A41031016}" type="datetimeFigureOut">
              <a:rPr lang="es-EC" smtClean="0"/>
              <a:t>21/02/2017</a:t>
            </a:fld>
            <a:endParaRPr lang="es-EC" dirty="0"/>
          </a:p>
        </p:txBody>
      </p:sp>
      <p:sp>
        <p:nvSpPr>
          <p:cNvPr id="6" name="5 Marcador de pie de página"/>
          <p:cNvSpPr>
            <a:spLocks noGrp="1"/>
          </p:cNvSpPr>
          <p:nvPr>
            <p:ph type="ftr" sz="quarter" idx="11"/>
          </p:nvPr>
        </p:nvSpPr>
        <p:spPr/>
        <p:txBody>
          <a:bodyPr/>
          <a:lstStyle>
            <a:extLst/>
          </a:lstStyle>
          <a:p>
            <a:endParaRPr lang="es-EC" dirty="0"/>
          </a:p>
        </p:txBody>
      </p:sp>
      <p:sp>
        <p:nvSpPr>
          <p:cNvPr id="7" name="6 Marcador de número de diapositiva"/>
          <p:cNvSpPr>
            <a:spLocks noGrp="1"/>
          </p:cNvSpPr>
          <p:nvPr>
            <p:ph type="sldNum" sz="quarter" idx="12"/>
          </p:nvPr>
        </p:nvSpPr>
        <p:spPr/>
        <p:txBody>
          <a:bodyPr/>
          <a:lstStyle>
            <a:extLst/>
          </a:lstStyle>
          <a:p>
            <a:fld id="{F1EA597D-5F10-4BC2-BA0F-C079AD1DE212}" type="slidenum">
              <a:rPr lang="es-EC" smtClean="0"/>
              <a:t>‹Nº›</a:t>
            </a:fld>
            <a:endParaRPr lang="es-EC"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s-ES" smtClean="0"/>
              <a:t>Haga clic para modificar el estilo de texto del patrón</a:t>
            </a:r>
          </a:p>
        </p:txBody>
      </p:sp>
      <p:sp>
        <p:nvSpPr>
          <p:cNvPr id="4" name="3 Marcador de texto"/>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s-ES" smtClean="0"/>
              <a:t>Haga clic para modificar el estilo de texto del patrón</a:t>
            </a:r>
          </a:p>
        </p:txBody>
      </p:sp>
      <p:sp>
        <p:nvSpPr>
          <p:cNvPr id="5" name="4 Marcador de contenido"/>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6" name="5 Marcador de contenido"/>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7" name="6 Marcador de fecha"/>
          <p:cNvSpPr>
            <a:spLocks noGrp="1"/>
          </p:cNvSpPr>
          <p:nvPr>
            <p:ph type="dt" sz="half" idx="10"/>
          </p:nvPr>
        </p:nvSpPr>
        <p:spPr/>
        <p:txBody>
          <a:bodyPr/>
          <a:lstStyle>
            <a:extLst/>
          </a:lstStyle>
          <a:p>
            <a:fld id="{B67F305C-A175-429D-9B87-850A41031016}" type="datetimeFigureOut">
              <a:rPr lang="es-EC" smtClean="0"/>
              <a:t>21/02/2017</a:t>
            </a:fld>
            <a:endParaRPr lang="es-EC" dirty="0"/>
          </a:p>
        </p:txBody>
      </p:sp>
      <p:sp>
        <p:nvSpPr>
          <p:cNvPr id="8" name="7 Marcador de pie de página"/>
          <p:cNvSpPr>
            <a:spLocks noGrp="1"/>
          </p:cNvSpPr>
          <p:nvPr>
            <p:ph type="ftr" sz="quarter" idx="11"/>
          </p:nvPr>
        </p:nvSpPr>
        <p:spPr/>
        <p:txBody>
          <a:bodyPr/>
          <a:lstStyle>
            <a:extLst/>
          </a:lstStyle>
          <a:p>
            <a:endParaRPr lang="es-EC" dirty="0"/>
          </a:p>
        </p:txBody>
      </p:sp>
      <p:sp>
        <p:nvSpPr>
          <p:cNvPr id="9" name="8 Marcador de número de diapositiva"/>
          <p:cNvSpPr>
            <a:spLocks noGrp="1"/>
          </p:cNvSpPr>
          <p:nvPr>
            <p:ph type="sldNum" sz="quarter" idx="12"/>
          </p:nvPr>
        </p:nvSpPr>
        <p:spPr/>
        <p:txBody>
          <a:bodyPr/>
          <a:lstStyle>
            <a:extLst/>
          </a:lstStyle>
          <a:p>
            <a:fld id="{F1EA597D-5F10-4BC2-BA0F-C079AD1DE212}" type="slidenum">
              <a:rPr lang="es-EC" smtClean="0"/>
              <a:t>‹Nº›</a:t>
            </a:fld>
            <a:endParaRPr lang="es-EC"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1435608" y="274320"/>
            <a:ext cx="7498080" cy="1143000"/>
          </a:xfrm>
        </p:spPr>
        <p:txBody>
          <a:bodyPr anchor="ctr"/>
          <a:lstStyle>
            <a:extLst/>
          </a:lstStyle>
          <a:p>
            <a:r>
              <a:rPr kumimoji="0" lang="es-ES" smtClean="0"/>
              <a:t>Haga clic para modificar el estilo de título del patrón</a:t>
            </a:r>
            <a:endParaRPr kumimoji="0" lang="en-US"/>
          </a:p>
        </p:txBody>
      </p:sp>
      <p:sp>
        <p:nvSpPr>
          <p:cNvPr id="3" name="2 Marcador de fecha"/>
          <p:cNvSpPr>
            <a:spLocks noGrp="1"/>
          </p:cNvSpPr>
          <p:nvPr>
            <p:ph type="dt" sz="half" idx="10"/>
          </p:nvPr>
        </p:nvSpPr>
        <p:spPr/>
        <p:txBody>
          <a:bodyPr/>
          <a:lstStyle>
            <a:extLst/>
          </a:lstStyle>
          <a:p>
            <a:fld id="{B67F305C-A175-429D-9B87-850A41031016}" type="datetimeFigureOut">
              <a:rPr lang="es-EC" smtClean="0"/>
              <a:t>21/02/2017</a:t>
            </a:fld>
            <a:endParaRPr lang="es-EC" dirty="0"/>
          </a:p>
        </p:txBody>
      </p:sp>
      <p:sp>
        <p:nvSpPr>
          <p:cNvPr id="4" name="3 Marcador de pie de página"/>
          <p:cNvSpPr>
            <a:spLocks noGrp="1"/>
          </p:cNvSpPr>
          <p:nvPr>
            <p:ph type="ftr" sz="quarter" idx="11"/>
          </p:nvPr>
        </p:nvSpPr>
        <p:spPr/>
        <p:txBody>
          <a:bodyPr/>
          <a:lstStyle>
            <a:extLst/>
          </a:lstStyle>
          <a:p>
            <a:endParaRPr lang="es-EC" dirty="0"/>
          </a:p>
        </p:txBody>
      </p:sp>
      <p:sp>
        <p:nvSpPr>
          <p:cNvPr id="5" name="4 Marcador de número de diapositiva"/>
          <p:cNvSpPr>
            <a:spLocks noGrp="1"/>
          </p:cNvSpPr>
          <p:nvPr>
            <p:ph type="sldNum" sz="quarter" idx="12"/>
          </p:nvPr>
        </p:nvSpPr>
        <p:spPr/>
        <p:txBody>
          <a:bodyPr/>
          <a:lstStyle>
            <a:extLst/>
          </a:lstStyle>
          <a:p>
            <a:fld id="{F1EA597D-5F10-4BC2-BA0F-C079AD1DE212}" type="slidenum">
              <a:rPr lang="es-EC" smtClean="0"/>
              <a:t>‹Nº›</a:t>
            </a:fld>
            <a:endParaRPr lang="es-EC"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5" name="4 Rectángulo"/>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 name="1 Marcador de fecha"/>
          <p:cNvSpPr>
            <a:spLocks noGrp="1"/>
          </p:cNvSpPr>
          <p:nvPr>
            <p:ph type="dt" sz="half" idx="10"/>
          </p:nvPr>
        </p:nvSpPr>
        <p:spPr/>
        <p:txBody>
          <a:bodyPr/>
          <a:lstStyle>
            <a:extLst/>
          </a:lstStyle>
          <a:p>
            <a:fld id="{B67F305C-A175-429D-9B87-850A41031016}" type="datetimeFigureOut">
              <a:rPr lang="es-EC" smtClean="0"/>
              <a:t>21/02/2017</a:t>
            </a:fld>
            <a:endParaRPr lang="es-EC" dirty="0"/>
          </a:p>
        </p:txBody>
      </p:sp>
      <p:sp>
        <p:nvSpPr>
          <p:cNvPr id="3" name="2 Marcador de pie de página"/>
          <p:cNvSpPr>
            <a:spLocks noGrp="1"/>
          </p:cNvSpPr>
          <p:nvPr>
            <p:ph type="ftr" sz="quarter" idx="11"/>
          </p:nvPr>
        </p:nvSpPr>
        <p:spPr/>
        <p:txBody>
          <a:bodyPr/>
          <a:lstStyle>
            <a:extLst/>
          </a:lstStyle>
          <a:p>
            <a:endParaRPr lang="es-EC" dirty="0"/>
          </a:p>
        </p:txBody>
      </p:sp>
      <p:sp>
        <p:nvSpPr>
          <p:cNvPr id="4" name="3 Marcador de número de diapositiva"/>
          <p:cNvSpPr>
            <a:spLocks noGrp="1"/>
          </p:cNvSpPr>
          <p:nvPr>
            <p:ph type="sldNum" sz="quarter" idx="12"/>
          </p:nvPr>
        </p:nvSpPr>
        <p:spPr/>
        <p:txBody>
          <a:bodyPr/>
          <a:lstStyle>
            <a:extLst/>
          </a:lstStyle>
          <a:p>
            <a:fld id="{F1EA597D-5F10-4BC2-BA0F-C079AD1DE212}" type="slidenum">
              <a:rPr lang="es-EC" smtClean="0"/>
              <a:t>‹Nº›</a:t>
            </a:fld>
            <a:endParaRPr lang="es-EC" dirty="0"/>
          </a:p>
        </p:txBody>
      </p:sp>
      <p:sp>
        <p:nvSpPr>
          <p:cNvPr id="6" name="5 Rectángulo"/>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s-ES" smtClean="0"/>
              <a:t>Haga clic para modificar el estilo de texto del patrón</a:t>
            </a:r>
          </a:p>
        </p:txBody>
      </p:sp>
      <p:sp>
        <p:nvSpPr>
          <p:cNvPr id="4" name="3 Marcador de contenido"/>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extLst/>
          </a:lstStyle>
          <a:p>
            <a:fld id="{B67F305C-A175-429D-9B87-850A41031016}" type="datetimeFigureOut">
              <a:rPr lang="es-EC" smtClean="0"/>
              <a:t>21/02/2017</a:t>
            </a:fld>
            <a:endParaRPr lang="es-EC" dirty="0"/>
          </a:p>
        </p:txBody>
      </p:sp>
      <p:sp>
        <p:nvSpPr>
          <p:cNvPr id="6" name="5 Marcador de pie de página"/>
          <p:cNvSpPr>
            <a:spLocks noGrp="1"/>
          </p:cNvSpPr>
          <p:nvPr>
            <p:ph type="ftr" sz="quarter" idx="11"/>
          </p:nvPr>
        </p:nvSpPr>
        <p:spPr/>
        <p:txBody>
          <a:bodyPr/>
          <a:lstStyle>
            <a:extLst/>
          </a:lstStyle>
          <a:p>
            <a:endParaRPr lang="es-EC" dirty="0"/>
          </a:p>
        </p:txBody>
      </p:sp>
      <p:sp>
        <p:nvSpPr>
          <p:cNvPr id="7" name="6 Marcador de número de diapositiva"/>
          <p:cNvSpPr>
            <a:spLocks noGrp="1"/>
          </p:cNvSpPr>
          <p:nvPr>
            <p:ph type="sldNum" sz="quarter" idx="12"/>
          </p:nvPr>
        </p:nvSpPr>
        <p:spPr/>
        <p:txBody>
          <a:bodyPr/>
          <a:lstStyle>
            <a:extLst/>
          </a:lstStyle>
          <a:p>
            <a:fld id="{F1EA597D-5F10-4BC2-BA0F-C079AD1DE212}" type="slidenum">
              <a:rPr lang="es-EC" smtClean="0"/>
              <a:t>‹Nº›</a:t>
            </a:fld>
            <a:endParaRPr lang="es-EC"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s-ES" smtClean="0"/>
              <a:t>Haga clic para modificar el estilo de título del patrón</a:t>
            </a:r>
            <a:endParaRPr kumimoji="0" lang="en-US"/>
          </a:p>
        </p:txBody>
      </p:sp>
      <p:sp>
        <p:nvSpPr>
          <p:cNvPr id="5" name="4 Marcador de fecha"/>
          <p:cNvSpPr>
            <a:spLocks noGrp="1"/>
          </p:cNvSpPr>
          <p:nvPr>
            <p:ph type="dt" sz="half" idx="10"/>
          </p:nvPr>
        </p:nvSpPr>
        <p:spPr/>
        <p:txBody>
          <a:bodyPr/>
          <a:lstStyle>
            <a:extLst/>
          </a:lstStyle>
          <a:p>
            <a:fld id="{B67F305C-A175-429D-9B87-850A41031016}" type="datetimeFigureOut">
              <a:rPr lang="es-EC" smtClean="0"/>
              <a:t>21/02/2017</a:t>
            </a:fld>
            <a:endParaRPr lang="es-EC" dirty="0"/>
          </a:p>
        </p:txBody>
      </p:sp>
      <p:sp>
        <p:nvSpPr>
          <p:cNvPr id="6" name="5 Marcador de pie de página"/>
          <p:cNvSpPr>
            <a:spLocks noGrp="1"/>
          </p:cNvSpPr>
          <p:nvPr>
            <p:ph type="ftr" sz="quarter" idx="11"/>
          </p:nvPr>
        </p:nvSpPr>
        <p:spPr/>
        <p:txBody>
          <a:bodyPr/>
          <a:lstStyle>
            <a:extLst/>
          </a:lstStyle>
          <a:p>
            <a:endParaRPr lang="es-EC" dirty="0"/>
          </a:p>
        </p:txBody>
      </p:sp>
      <p:sp>
        <p:nvSpPr>
          <p:cNvPr id="7" name="6 Marcador de número de diapositiva"/>
          <p:cNvSpPr>
            <a:spLocks noGrp="1"/>
          </p:cNvSpPr>
          <p:nvPr>
            <p:ph type="sldNum" sz="quarter" idx="12"/>
          </p:nvPr>
        </p:nvSpPr>
        <p:spPr/>
        <p:txBody>
          <a:bodyPr/>
          <a:lstStyle>
            <a:extLst/>
          </a:lstStyle>
          <a:p>
            <a:fld id="{F1EA597D-5F10-4BC2-BA0F-C079AD1DE212}" type="slidenum">
              <a:rPr lang="es-EC" smtClean="0"/>
              <a:t>‹Nº›</a:t>
            </a:fld>
            <a:endParaRPr lang="es-EC" dirty="0"/>
          </a:p>
        </p:txBody>
      </p:sp>
      <p:sp>
        <p:nvSpPr>
          <p:cNvPr id="8" name="7 Rectángulo"/>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dirty="0">
              <a:solidFill>
                <a:schemeClr val="tx1"/>
              </a:solidFill>
              <a:latin typeface="+mn-lt"/>
              <a:ea typeface="+mn-ea"/>
              <a:cs typeface="+mn-cs"/>
            </a:endParaRPr>
          </a:p>
        </p:txBody>
      </p:sp>
      <p:sp>
        <p:nvSpPr>
          <p:cNvPr id="3" name="2 Marcador de posición de imagen"/>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s-ES" dirty="0" smtClean="0"/>
              <a:t>Haga clic en el icono para agregar una imagen</a:t>
            </a:r>
            <a:endParaRPr kumimoji="0" lang="en-US" dirty="0"/>
          </a:p>
        </p:txBody>
      </p:sp>
      <p:sp>
        <p:nvSpPr>
          <p:cNvPr id="9" name="8 Proceso"/>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0" name="9 Proceso"/>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 name="3 Marcador de texto"/>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s-ES" smtClean="0"/>
              <a:t>Haga clic para modificar el estilo de texto del patrón</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6 Circular"/>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8" name="7 Elipse"/>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1" name="10 Anillo"/>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11 Rectángulo"/>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5" name="4 Marcador de título"/>
          <p:cNvSpPr>
            <a:spLocks noGrp="1"/>
          </p:cNvSpPr>
          <p:nvPr>
            <p:ph type="title"/>
          </p:nvPr>
        </p:nvSpPr>
        <p:spPr>
          <a:xfrm>
            <a:off x="1435608" y="274638"/>
            <a:ext cx="7498080" cy="1143000"/>
          </a:xfrm>
          <a:prstGeom prst="rect">
            <a:avLst/>
          </a:prstGeom>
        </p:spPr>
        <p:txBody>
          <a:bodyPr anchor="ctr">
            <a:normAutofit/>
          </a:bodyPr>
          <a:lstStyle>
            <a:extLst/>
          </a:lstStyle>
          <a:p>
            <a:r>
              <a:rPr kumimoji="0" lang="es-ES" smtClean="0"/>
              <a:t>Haga clic para modificar el estilo de título del patrón</a:t>
            </a:r>
            <a:endParaRPr kumimoji="0" lang="en-US"/>
          </a:p>
        </p:txBody>
      </p:sp>
      <p:sp>
        <p:nvSpPr>
          <p:cNvPr id="9" name="8 Marcador de texto"/>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24" name="23 Marcador de fecha"/>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B67F305C-A175-429D-9B87-850A41031016}" type="datetimeFigureOut">
              <a:rPr lang="es-EC" smtClean="0"/>
              <a:t>21/02/2017</a:t>
            </a:fld>
            <a:endParaRPr lang="es-EC" dirty="0"/>
          </a:p>
        </p:txBody>
      </p:sp>
      <p:sp>
        <p:nvSpPr>
          <p:cNvPr id="10" name="9 Marcador de pie de página"/>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s-EC" dirty="0"/>
          </a:p>
        </p:txBody>
      </p:sp>
      <p:sp>
        <p:nvSpPr>
          <p:cNvPr id="22" name="21 Marcador de número de diapositiva"/>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F1EA597D-5F10-4BC2-BA0F-C079AD1DE212}" type="slidenum">
              <a:rPr lang="es-EC" smtClean="0"/>
              <a:t>‹Nº›</a:t>
            </a:fld>
            <a:endParaRPr lang="es-EC" dirty="0"/>
          </a:p>
        </p:txBody>
      </p:sp>
      <p:sp>
        <p:nvSpPr>
          <p:cNvPr id="15" name="14 Rectángulo"/>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 bg1="lt1" tx1="dk1" bg2="lt2" tx2="dk2" accent1="accent1" accent2="accent2" accent3="accent3" accent4="accent4" accent5="accent5" accent6="accent6" hlink="hlink" folHlink="folHlink"/>
  <p:sldLayoutIdLst>
    <p:sldLayoutId id="2147484897" r:id="rId1"/>
    <p:sldLayoutId id="2147484898" r:id="rId2"/>
    <p:sldLayoutId id="2147484899" r:id="rId3"/>
    <p:sldLayoutId id="2147484900" r:id="rId4"/>
    <p:sldLayoutId id="2147484901" r:id="rId5"/>
    <p:sldLayoutId id="2147484902" r:id="rId6"/>
    <p:sldLayoutId id="2147484903" r:id="rId7"/>
    <p:sldLayoutId id="2147484904" r:id="rId8"/>
    <p:sldLayoutId id="2147484905" r:id="rId9"/>
    <p:sldLayoutId id="2147484906" r:id="rId10"/>
    <p:sldLayoutId id="2147484907"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blogs.espe.edu.ec/wp-content/uploads/2013/09/LOGO-PRINCIPAL7.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tretch/>
        </p:blipFill>
        <p:spPr bwMode="auto">
          <a:xfrm>
            <a:off x="1259632" y="188640"/>
            <a:ext cx="7308262" cy="1887488"/>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 name="3 Rectángulo"/>
          <p:cNvSpPr/>
          <p:nvPr/>
        </p:nvSpPr>
        <p:spPr>
          <a:xfrm>
            <a:off x="1976314" y="2276872"/>
            <a:ext cx="5980062" cy="1292662"/>
          </a:xfrm>
          <a:prstGeom prst="rect">
            <a:avLst/>
          </a:prstGeom>
        </p:spPr>
        <p:txBody>
          <a:bodyPr wrap="square">
            <a:spAutoFit/>
          </a:bodyPr>
          <a:lstStyle/>
          <a:p>
            <a:pPr algn="ctr"/>
            <a:r>
              <a:rPr lang="es-ES" sz="2600" b="1" dirty="0" smtClean="0">
                <a:latin typeface="Arial" pitchFamily="34" charset="0"/>
                <a:cs typeface="Arial" pitchFamily="34" charset="0"/>
              </a:rPr>
              <a:t>MAESTRÍA </a:t>
            </a:r>
            <a:r>
              <a:rPr lang="es-ES" sz="2600" b="1" dirty="0">
                <a:latin typeface="Arial" pitchFamily="34" charset="0"/>
                <a:cs typeface="Arial" pitchFamily="34" charset="0"/>
              </a:rPr>
              <a:t>EN ENERGÍAS </a:t>
            </a:r>
            <a:r>
              <a:rPr lang="es-ES" sz="2600" b="1" dirty="0" smtClean="0">
                <a:latin typeface="Arial" pitchFamily="34" charset="0"/>
                <a:cs typeface="Arial" pitchFamily="34" charset="0"/>
              </a:rPr>
              <a:t>RENOVABLES</a:t>
            </a:r>
          </a:p>
          <a:p>
            <a:pPr algn="ctr"/>
            <a:r>
              <a:rPr lang="es-ES" sz="2600" b="1" dirty="0" smtClean="0">
                <a:latin typeface="Arial" pitchFamily="34" charset="0"/>
                <a:cs typeface="Arial" pitchFamily="34" charset="0"/>
              </a:rPr>
              <a:t>PROMOCIÓN II</a:t>
            </a:r>
            <a:endParaRPr lang="es-EC" sz="2600" dirty="0">
              <a:latin typeface="Arial" pitchFamily="34" charset="0"/>
              <a:cs typeface="Arial" pitchFamily="34" charset="0"/>
            </a:endParaRPr>
          </a:p>
        </p:txBody>
      </p:sp>
      <p:sp>
        <p:nvSpPr>
          <p:cNvPr id="5" name="4 Rectángulo"/>
          <p:cNvSpPr/>
          <p:nvPr/>
        </p:nvSpPr>
        <p:spPr>
          <a:xfrm>
            <a:off x="1043608" y="3925505"/>
            <a:ext cx="7920880" cy="1015663"/>
          </a:xfrm>
          <a:prstGeom prst="rect">
            <a:avLst/>
          </a:prstGeom>
        </p:spPr>
        <p:txBody>
          <a:bodyPr wrap="square">
            <a:spAutoFit/>
          </a:bodyPr>
          <a:lstStyle/>
          <a:p>
            <a:pPr algn="ctr"/>
            <a:r>
              <a:rPr lang="es-ES" sz="2000" b="1" dirty="0" smtClean="0">
                <a:latin typeface="Arial" pitchFamily="34" charset="0"/>
                <a:cs typeface="Arial" pitchFamily="34" charset="0"/>
              </a:rPr>
              <a:t>TEMA: “INVESTIGACIÓN COMPARATIVA ENTRE UN SISTEMA DE BOMBEO FOTOVOLTAICO Y UN SISTEMA DE BOMBEO ELÉCTRICO PARA IMPLEMENTARSE EN LAGO AGRIO”</a:t>
            </a:r>
            <a:endParaRPr lang="es-EC" sz="2000" dirty="0" smtClean="0">
              <a:latin typeface="Arial" pitchFamily="34" charset="0"/>
              <a:cs typeface="Arial" pitchFamily="34" charset="0"/>
            </a:endParaRPr>
          </a:p>
        </p:txBody>
      </p:sp>
      <p:sp>
        <p:nvSpPr>
          <p:cNvPr id="6" name="5 Rectángulo"/>
          <p:cNvSpPr/>
          <p:nvPr/>
        </p:nvSpPr>
        <p:spPr>
          <a:xfrm>
            <a:off x="2872149" y="5507940"/>
            <a:ext cx="4523482" cy="369332"/>
          </a:xfrm>
          <a:prstGeom prst="rect">
            <a:avLst/>
          </a:prstGeom>
        </p:spPr>
        <p:txBody>
          <a:bodyPr wrap="none">
            <a:spAutoFit/>
          </a:bodyPr>
          <a:lstStyle/>
          <a:p>
            <a:r>
              <a:rPr lang="es-ES" b="1" cap="all" dirty="0" smtClean="0">
                <a:latin typeface="Arial" pitchFamily="34" charset="0"/>
                <a:cs typeface="Arial" pitchFamily="34" charset="0"/>
              </a:rPr>
              <a:t>autor</a:t>
            </a:r>
            <a:r>
              <a:rPr lang="es-ES" b="1" dirty="0" smtClean="0">
                <a:latin typeface="Arial" pitchFamily="34" charset="0"/>
                <a:cs typeface="Arial" pitchFamily="34" charset="0"/>
              </a:rPr>
              <a:t>: TUBÓN GUEVARA JUAN PAÚL</a:t>
            </a:r>
            <a:endParaRPr lang="es-EC" dirty="0">
              <a:latin typeface="Arial" pitchFamily="34" charset="0"/>
              <a:cs typeface="Arial" pitchFamily="34" charset="0"/>
            </a:endParaRPr>
          </a:p>
        </p:txBody>
      </p:sp>
      <p:sp>
        <p:nvSpPr>
          <p:cNvPr id="7" name="6 Rectángulo"/>
          <p:cNvSpPr/>
          <p:nvPr/>
        </p:nvSpPr>
        <p:spPr>
          <a:xfrm>
            <a:off x="2664296" y="6156012"/>
            <a:ext cx="4572000" cy="369332"/>
          </a:xfrm>
          <a:prstGeom prst="rect">
            <a:avLst/>
          </a:prstGeom>
        </p:spPr>
        <p:txBody>
          <a:bodyPr>
            <a:spAutoFit/>
          </a:bodyPr>
          <a:lstStyle/>
          <a:p>
            <a:pPr algn="ctr"/>
            <a:r>
              <a:rPr lang="es-ES" b="1" cap="all" dirty="0">
                <a:latin typeface="Arial" pitchFamily="34" charset="0"/>
                <a:cs typeface="Arial" pitchFamily="34" charset="0"/>
              </a:rPr>
              <a:t>SANGOLQUÍ, </a:t>
            </a:r>
            <a:r>
              <a:rPr lang="es-ES" b="1" cap="all" dirty="0" smtClean="0">
                <a:latin typeface="Arial" pitchFamily="34" charset="0"/>
                <a:cs typeface="Arial" pitchFamily="34" charset="0"/>
              </a:rPr>
              <a:t>Mayo </a:t>
            </a:r>
            <a:r>
              <a:rPr lang="es-ES" b="1" cap="all" dirty="0">
                <a:latin typeface="Arial" pitchFamily="34" charset="0"/>
                <a:cs typeface="Arial" pitchFamily="34" charset="0"/>
              </a:rPr>
              <a:t>DEL </a:t>
            </a:r>
            <a:r>
              <a:rPr lang="es-ES" b="1" cap="all" dirty="0" smtClean="0">
                <a:latin typeface="Arial" pitchFamily="34" charset="0"/>
                <a:cs typeface="Arial" pitchFamily="34" charset="0"/>
              </a:rPr>
              <a:t>2015</a:t>
            </a:r>
            <a:endParaRPr lang="es-EC" dirty="0">
              <a:latin typeface="Arial" pitchFamily="34" charset="0"/>
              <a:cs typeface="Arial" pitchFamily="34" charset="0"/>
            </a:endParaRPr>
          </a:p>
        </p:txBody>
      </p:sp>
    </p:spTree>
    <p:extLst>
      <p:ext uri="{BB962C8B-B14F-4D97-AF65-F5344CB8AC3E}">
        <p14:creationId xmlns:p14="http://schemas.microsoft.com/office/powerpoint/2010/main" val="11495558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a:latin typeface="Arial" pitchFamily="34" charset="0"/>
                <a:cs typeface="Arial" pitchFamily="34" charset="0"/>
              </a:rPr>
              <a:t>RADIACIÓN </a:t>
            </a:r>
            <a:r>
              <a:rPr lang="es-EC" dirty="0" smtClean="0">
                <a:latin typeface="Arial" pitchFamily="34" charset="0"/>
                <a:cs typeface="Arial" pitchFamily="34" charset="0"/>
              </a:rPr>
              <a:t>GLOBAL</a:t>
            </a:r>
            <a:endParaRPr lang="es-EC" dirty="0">
              <a:latin typeface="Arial" pitchFamily="34" charset="0"/>
              <a:cs typeface="Arial" pitchFamily="34" charset="0"/>
            </a:endParaRPr>
          </a:p>
        </p:txBody>
      </p:sp>
      <p:pic>
        <p:nvPicPr>
          <p:cNvPr id="4" name="3 Marcador de contenido"/>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68926" y="1447800"/>
            <a:ext cx="7431697" cy="4800600"/>
          </a:xfrm>
          <a:prstGeom prst="rect">
            <a:avLst/>
          </a:prstGeom>
          <a:noFill/>
          <a:ln>
            <a:noFill/>
          </a:ln>
        </p:spPr>
      </p:pic>
    </p:spTree>
    <p:extLst>
      <p:ext uri="{BB962C8B-B14F-4D97-AF65-F5344CB8AC3E}">
        <p14:creationId xmlns:p14="http://schemas.microsoft.com/office/powerpoint/2010/main" val="6573033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latin typeface="Arial" pitchFamily="34" charset="0"/>
                <a:cs typeface="Arial" pitchFamily="34" charset="0"/>
              </a:rPr>
              <a:t>RADIACIÓN DIRECTA</a:t>
            </a:r>
            <a:endParaRPr lang="es-EC" dirty="0">
              <a:latin typeface="Arial" pitchFamily="34" charset="0"/>
              <a:cs typeface="Arial" pitchFamily="34" charset="0"/>
            </a:endParaRPr>
          </a:p>
        </p:txBody>
      </p:sp>
      <p:pic>
        <p:nvPicPr>
          <p:cNvPr id="4" name="3 Marcador de contenido"/>
          <p:cNvPicPr>
            <a:picLocks noGrp="1"/>
          </p:cNvPicPr>
          <p:nvPr>
            <p:ph idx="1"/>
          </p:nvPr>
        </p:nvPicPr>
        <p:blipFill>
          <a:blip r:embed="rId2">
            <a:extLst>
              <a:ext uri="{28A0092B-C50C-407E-A947-70E740481C1C}">
                <a14:useLocalDpi xmlns:a14="http://schemas.microsoft.com/office/drawing/2010/main" val="0"/>
              </a:ext>
            </a:extLst>
          </a:blip>
          <a:srcRect l="6281"/>
          <a:stretch>
            <a:fillRect/>
          </a:stretch>
        </p:blipFill>
        <p:spPr bwMode="auto">
          <a:xfrm>
            <a:off x="1798567" y="1447800"/>
            <a:ext cx="6772416" cy="4800600"/>
          </a:xfrm>
          <a:prstGeom prst="rect">
            <a:avLst/>
          </a:prstGeom>
          <a:noFill/>
          <a:ln>
            <a:noFill/>
          </a:ln>
        </p:spPr>
      </p:pic>
    </p:spTree>
    <p:extLst>
      <p:ext uri="{BB962C8B-B14F-4D97-AF65-F5344CB8AC3E}">
        <p14:creationId xmlns:p14="http://schemas.microsoft.com/office/powerpoint/2010/main" val="37669703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a:latin typeface="Arial" pitchFamily="34" charset="0"/>
                <a:cs typeface="Arial" pitchFamily="34" charset="0"/>
              </a:rPr>
              <a:t>RADIACIÓN </a:t>
            </a:r>
            <a:r>
              <a:rPr lang="es-EC" dirty="0" smtClean="0">
                <a:latin typeface="Arial" pitchFamily="34" charset="0"/>
                <a:cs typeface="Arial" pitchFamily="34" charset="0"/>
              </a:rPr>
              <a:t>DIFUSA</a:t>
            </a:r>
            <a:endParaRPr lang="es-EC" dirty="0">
              <a:latin typeface="Arial" pitchFamily="34" charset="0"/>
              <a:cs typeface="Arial" pitchFamily="34" charset="0"/>
            </a:endParaRPr>
          </a:p>
        </p:txBody>
      </p:sp>
      <p:pic>
        <p:nvPicPr>
          <p:cNvPr id="4" name="3 Marcador de contenido"/>
          <p:cNvPicPr>
            <a:picLocks noGrp="1"/>
          </p:cNvPicPr>
          <p:nvPr>
            <p:ph idx="1"/>
          </p:nvPr>
        </p:nvPicPr>
        <p:blipFill>
          <a:blip r:embed="rId2">
            <a:extLst>
              <a:ext uri="{28A0092B-C50C-407E-A947-70E740481C1C}">
                <a14:useLocalDpi xmlns:a14="http://schemas.microsoft.com/office/drawing/2010/main" val="0"/>
              </a:ext>
            </a:extLst>
          </a:blip>
          <a:srcRect l="5653"/>
          <a:stretch>
            <a:fillRect/>
          </a:stretch>
        </p:blipFill>
        <p:spPr bwMode="auto">
          <a:xfrm>
            <a:off x="1600675" y="1447800"/>
            <a:ext cx="7168199" cy="4800600"/>
          </a:xfrm>
          <a:prstGeom prst="rect">
            <a:avLst/>
          </a:prstGeom>
          <a:noFill/>
          <a:ln>
            <a:noFill/>
          </a:ln>
        </p:spPr>
      </p:pic>
    </p:spTree>
    <p:extLst>
      <p:ext uri="{BB962C8B-B14F-4D97-AF65-F5344CB8AC3E}">
        <p14:creationId xmlns:p14="http://schemas.microsoft.com/office/powerpoint/2010/main" val="6648509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pPr lvl="0" algn="just"/>
            <a:r>
              <a:rPr lang="es-EC" sz="3600" b="1" dirty="0">
                <a:effectLst/>
              </a:rPr>
              <a:t>Insolación Promedio Anual para Lago Agrio</a:t>
            </a:r>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2162427403"/>
              </p:ext>
            </p:extLst>
          </p:nvPr>
        </p:nvGraphicFramePr>
        <p:xfrm>
          <a:off x="1259632" y="2636912"/>
          <a:ext cx="7747590" cy="1066800"/>
        </p:xfrm>
        <a:graphic>
          <a:graphicData uri="http://schemas.openxmlformats.org/drawingml/2006/table">
            <a:tbl>
              <a:tblPr firstRow="1" firstCol="1" bandRow="1">
                <a:tableStyleId>{5C22544A-7EE6-4342-B048-85BDC9FD1C3A}</a:tableStyleId>
              </a:tblPr>
              <a:tblGrid>
                <a:gridCol w="868997"/>
                <a:gridCol w="595501"/>
                <a:gridCol w="534361"/>
                <a:gridCol w="534361"/>
                <a:gridCol w="534361"/>
                <a:gridCol w="534361"/>
                <a:gridCol w="534361"/>
                <a:gridCol w="534361"/>
                <a:gridCol w="534361"/>
                <a:gridCol w="534361"/>
                <a:gridCol w="534361"/>
                <a:gridCol w="534361"/>
                <a:gridCol w="451485"/>
                <a:gridCol w="487997"/>
              </a:tblGrid>
              <a:tr h="0">
                <a:tc>
                  <a:txBody>
                    <a:bodyPr/>
                    <a:lstStyle/>
                    <a:p>
                      <a:pPr algn="ctr">
                        <a:spcAft>
                          <a:spcPts val="0"/>
                        </a:spcAft>
                      </a:pPr>
                      <a:r>
                        <a:rPr lang="es-EC" sz="1000" noProof="0" dirty="0" smtClean="0">
                          <a:solidFill>
                            <a:schemeClr val="tx1"/>
                          </a:solidFill>
                          <a:effectLst/>
                          <a:latin typeface="Arial" pitchFamily="34" charset="0"/>
                          <a:cs typeface="Arial" pitchFamily="34" charset="0"/>
                        </a:rPr>
                        <a:t>Insolación</a:t>
                      </a:r>
                      <a:endParaRPr lang="es-EC" sz="1000" noProof="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Bef>
                          <a:spcPts val="360"/>
                        </a:spcBef>
                        <a:spcAft>
                          <a:spcPts val="360"/>
                        </a:spcAft>
                      </a:pPr>
                      <a:r>
                        <a:rPr lang="es-ES_tradnl" sz="1000" dirty="0">
                          <a:solidFill>
                            <a:schemeClr val="tx1"/>
                          </a:solidFill>
                          <a:effectLst/>
                          <a:latin typeface="Arial" pitchFamily="34" charset="0"/>
                          <a:cs typeface="Arial" pitchFamily="34" charset="0"/>
                        </a:rPr>
                        <a:t>En</a:t>
                      </a:r>
                      <a:endParaRPr lang="es-EC" sz="1000" dirty="0">
                        <a:solidFill>
                          <a:schemeClr val="tx1"/>
                        </a:solidFill>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Bef>
                          <a:spcPts val="360"/>
                        </a:spcBef>
                        <a:spcAft>
                          <a:spcPts val="360"/>
                        </a:spcAft>
                      </a:pPr>
                      <a:r>
                        <a:rPr lang="es-ES_tradnl" sz="1000" dirty="0">
                          <a:solidFill>
                            <a:schemeClr val="tx1"/>
                          </a:solidFill>
                          <a:effectLst/>
                          <a:latin typeface="Arial" pitchFamily="34" charset="0"/>
                          <a:cs typeface="Arial" pitchFamily="34" charset="0"/>
                        </a:rPr>
                        <a:t>Fb</a:t>
                      </a:r>
                      <a:endParaRPr lang="es-EC" sz="1000" dirty="0">
                        <a:solidFill>
                          <a:schemeClr val="tx1"/>
                        </a:solidFill>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Bef>
                          <a:spcPts val="360"/>
                        </a:spcBef>
                        <a:spcAft>
                          <a:spcPts val="360"/>
                        </a:spcAft>
                      </a:pPr>
                      <a:r>
                        <a:rPr lang="es-ES_tradnl" sz="1000" dirty="0">
                          <a:solidFill>
                            <a:schemeClr val="tx1"/>
                          </a:solidFill>
                          <a:effectLst/>
                          <a:latin typeface="Arial" pitchFamily="34" charset="0"/>
                          <a:cs typeface="Arial" pitchFamily="34" charset="0"/>
                        </a:rPr>
                        <a:t>Mz</a:t>
                      </a:r>
                      <a:endParaRPr lang="es-EC" sz="1000" dirty="0">
                        <a:solidFill>
                          <a:schemeClr val="tx1"/>
                        </a:solidFill>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Bef>
                          <a:spcPts val="360"/>
                        </a:spcBef>
                        <a:spcAft>
                          <a:spcPts val="360"/>
                        </a:spcAft>
                      </a:pPr>
                      <a:r>
                        <a:rPr lang="en-GB" sz="1000" dirty="0">
                          <a:solidFill>
                            <a:schemeClr val="tx1"/>
                          </a:solidFill>
                          <a:effectLst/>
                          <a:latin typeface="Arial" pitchFamily="34" charset="0"/>
                          <a:cs typeface="Arial" pitchFamily="34" charset="0"/>
                        </a:rPr>
                        <a:t>Ab</a:t>
                      </a:r>
                      <a:endParaRPr lang="es-EC" sz="1000" dirty="0">
                        <a:solidFill>
                          <a:schemeClr val="tx1"/>
                        </a:solidFill>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Bef>
                          <a:spcPts val="360"/>
                        </a:spcBef>
                        <a:spcAft>
                          <a:spcPts val="360"/>
                        </a:spcAft>
                      </a:pPr>
                      <a:r>
                        <a:rPr lang="en-GB" sz="1000" dirty="0">
                          <a:solidFill>
                            <a:schemeClr val="tx1"/>
                          </a:solidFill>
                          <a:effectLst/>
                          <a:latin typeface="Arial" pitchFamily="34" charset="0"/>
                          <a:cs typeface="Arial" pitchFamily="34" charset="0"/>
                        </a:rPr>
                        <a:t>My</a:t>
                      </a:r>
                      <a:endParaRPr lang="es-EC" sz="1000" dirty="0">
                        <a:solidFill>
                          <a:schemeClr val="tx1"/>
                        </a:solidFill>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Bef>
                          <a:spcPts val="360"/>
                        </a:spcBef>
                        <a:spcAft>
                          <a:spcPts val="360"/>
                        </a:spcAft>
                      </a:pPr>
                      <a:r>
                        <a:rPr lang="en-GB" sz="1000" dirty="0">
                          <a:solidFill>
                            <a:schemeClr val="tx1"/>
                          </a:solidFill>
                          <a:effectLst/>
                          <a:latin typeface="Arial" pitchFamily="34" charset="0"/>
                          <a:cs typeface="Arial" pitchFamily="34" charset="0"/>
                        </a:rPr>
                        <a:t>Jn</a:t>
                      </a:r>
                      <a:endParaRPr lang="es-EC" sz="1000" dirty="0">
                        <a:solidFill>
                          <a:schemeClr val="tx1"/>
                        </a:solidFill>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Bef>
                          <a:spcPts val="360"/>
                        </a:spcBef>
                        <a:spcAft>
                          <a:spcPts val="360"/>
                        </a:spcAft>
                      </a:pPr>
                      <a:r>
                        <a:rPr lang="en-GB" sz="1000" dirty="0">
                          <a:solidFill>
                            <a:schemeClr val="tx1"/>
                          </a:solidFill>
                          <a:effectLst/>
                          <a:latin typeface="Arial" pitchFamily="34" charset="0"/>
                          <a:cs typeface="Arial" pitchFamily="34" charset="0"/>
                        </a:rPr>
                        <a:t>Jl</a:t>
                      </a:r>
                      <a:endParaRPr lang="es-EC" sz="1000" dirty="0">
                        <a:solidFill>
                          <a:schemeClr val="tx1"/>
                        </a:solidFill>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Bef>
                          <a:spcPts val="360"/>
                        </a:spcBef>
                        <a:spcAft>
                          <a:spcPts val="360"/>
                        </a:spcAft>
                      </a:pPr>
                      <a:r>
                        <a:rPr lang="en-GB" sz="1000" dirty="0">
                          <a:solidFill>
                            <a:schemeClr val="tx1"/>
                          </a:solidFill>
                          <a:effectLst/>
                          <a:latin typeface="Arial" pitchFamily="34" charset="0"/>
                          <a:cs typeface="Arial" pitchFamily="34" charset="0"/>
                        </a:rPr>
                        <a:t>Ag</a:t>
                      </a:r>
                      <a:endParaRPr lang="es-EC" sz="1000" dirty="0">
                        <a:solidFill>
                          <a:schemeClr val="tx1"/>
                        </a:solidFill>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Bef>
                          <a:spcPts val="360"/>
                        </a:spcBef>
                        <a:spcAft>
                          <a:spcPts val="360"/>
                        </a:spcAft>
                      </a:pPr>
                      <a:r>
                        <a:rPr lang="en-GB" sz="1000" dirty="0">
                          <a:solidFill>
                            <a:schemeClr val="tx1"/>
                          </a:solidFill>
                          <a:effectLst/>
                          <a:latin typeface="Arial" pitchFamily="34" charset="0"/>
                          <a:cs typeface="Arial" pitchFamily="34" charset="0"/>
                        </a:rPr>
                        <a:t>Sp</a:t>
                      </a:r>
                      <a:endParaRPr lang="es-EC" sz="1000" dirty="0">
                        <a:solidFill>
                          <a:schemeClr val="tx1"/>
                        </a:solidFill>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Bef>
                          <a:spcPts val="360"/>
                        </a:spcBef>
                        <a:spcAft>
                          <a:spcPts val="360"/>
                        </a:spcAft>
                      </a:pPr>
                      <a:r>
                        <a:rPr lang="en-GB" sz="1000" dirty="0">
                          <a:solidFill>
                            <a:schemeClr val="tx1"/>
                          </a:solidFill>
                          <a:effectLst/>
                          <a:latin typeface="Arial" pitchFamily="34" charset="0"/>
                          <a:cs typeface="Arial" pitchFamily="34" charset="0"/>
                        </a:rPr>
                        <a:t>Oc</a:t>
                      </a:r>
                      <a:endParaRPr lang="es-EC" sz="1000" dirty="0">
                        <a:solidFill>
                          <a:schemeClr val="tx1"/>
                        </a:solidFill>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Bef>
                          <a:spcPts val="360"/>
                        </a:spcBef>
                        <a:spcAft>
                          <a:spcPts val="360"/>
                        </a:spcAft>
                      </a:pPr>
                      <a:r>
                        <a:rPr lang="en-GB" sz="1000" dirty="0">
                          <a:solidFill>
                            <a:schemeClr val="tx1"/>
                          </a:solidFill>
                          <a:effectLst/>
                          <a:latin typeface="Arial" pitchFamily="34" charset="0"/>
                          <a:cs typeface="Arial" pitchFamily="34" charset="0"/>
                        </a:rPr>
                        <a:t>Nv</a:t>
                      </a:r>
                      <a:endParaRPr lang="es-EC" sz="1000" dirty="0">
                        <a:solidFill>
                          <a:schemeClr val="tx1"/>
                        </a:solidFill>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Bef>
                          <a:spcPts val="360"/>
                        </a:spcBef>
                        <a:spcAft>
                          <a:spcPts val="360"/>
                        </a:spcAft>
                      </a:pPr>
                      <a:r>
                        <a:rPr lang="en-GB" sz="1000" dirty="0">
                          <a:solidFill>
                            <a:schemeClr val="tx1"/>
                          </a:solidFill>
                          <a:effectLst/>
                          <a:latin typeface="Arial" pitchFamily="34" charset="0"/>
                          <a:cs typeface="Arial" pitchFamily="34" charset="0"/>
                        </a:rPr>
                        <a:t>Dc</a:t>
                      </a:r>
                      <a:endParaRPr lang="es-EC" sz="1000" dirty="0">
                        <a:solidFill>
                          <a:schemeClr val="tx1"/>
                        </a:solidFill>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000" dirty="0">
                          <a:solidFill>
                            <a:schemeClr val="tx1"/>
                          </a:solidFill>
                          <a:effectLst/>
                          <a:latin typeface="Arial" pitchFamily="34" charset="0"/>
                          <a:cs typeface="Arial" pitchFamily="34" charset="0"/>
                        </a:rPr>
                        <a:t>Valor</a:t>
                      </a:r>
                      <a:endParaRPr lang="es-EC" sz="100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0">
                <a:tc>
                  <a:txBody>
                    <a:bodyPr/>
                    <a:lstStyle/>
                    <a:p>
                      <a:pPr algn="ctr">
                        <a:spcAft>
                          <a:spcPts val="0"/>
                        </a:spcAft>
                      </a:pPr>
                      <a:r>
                        <a:rPr lang="es-EC" sz="1000" noProof="0" dirty="0" smtClean="0">
                          <a:solidFill>
                            <a:schemeClr val="tx1"/>
                          </a:solidFill>
                          <a:effectLst/>
                          <a:latin typeface="Arial" pitchFamily="34" charset="0"/>
                          <a:cs typeface="Arial" pitchFamily="34" charset="0"/>
                        </a:rPr>
                        <a:t>Global</a:t>
                      </a:r>
                    </a:p>
                    <a:p>
                      <a:pPr algn="ctr">
                        <a:spcAft>
                          <a:spcPts val="0"/>
                        </a:spcAft>
                      </a:pPr>
                      <a:r>
                        <a:rPr lang="es-EC" sz="1000" noProof="0" dirty="0" smtClean="0">
                          <a:solidFill>
                            <a:schemeClr val="tx1"/>
                          </a:solidFill>
                          <a:effectLst/>
                          <a:latin typeface="Arial" pitchFamily="34" charset="0"/>
                          <a:cs typeface="Arial" pitchFamily="34" charset="0"/>
                        </a:rPr>
                        <a:t>[Wh/m</a:t>
                      </a:r>
                      <a:r>
                        <a:rPr lang="es-EC" sz="1000" baseline="30000" noProof="0" dirty="0" smtClean="0">
                          <a:solidFill>
                            <a:schemeClr val="tx1"/>
                          </a:solidFill>
                          <a:effectLst/>
                          <a:latin typeface="Arial" pitchFamily="34" charset="0"/>
                          <a:cs typeface="Arial" pitchFamily="34" charset="0"/>
                        </a:rPr>
                        <a:t>2</a:t>
                      </a:r>
                      <a:r>
                        <a:rPr lang="es-EC" sz="1000" noProof="0" dirty="0" smtClean="0">
                          <a:solidFill>
                            <a:schemeClr val="tx1"/>
                          </a:solidFill>
                          <a:effectLst/>
                          <a:latin typeface="Arial" pitchFamily="34" charset="0"/>
                          <a:cs typeface="Arial" pitchFamily="34" charset="0"/>
                        </a:rPr>
                        <a:t>/día]</a:t>
                      </a:r>
                      <a:endParaRPr lang="es-EC" sz="1000" noProof="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000" dirty="0">
                          <a:solidFill>
                            <a:schemeClr val="tx1"/>
                          </a:solidFill>
                          <a:effectLst/>
                          <a:latin typeface="Arial" pitchFamily="34" charset="0"/>
                          <a:cs typeface="Arial" pitchFamily="34" charset="0"/>
                        </a:rPr>
                        <a:t>4350</a:t>
                      </a:r>
                      <a:endParaRPr lang="es-EC" sz="100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000" dirty="0">
                          <a:solidFill>
                            <a:schemeClr val="tx1"/>
                          </a:solidFill>
                          <a:effectLst/>
                          <a:latin typeface="Arial" pitchFamily="34" charset="0"/>
                          <a:cs typeface="Arial" pitchFamily="34" charset="0"/>
                        </a:rPr>
                        <a:t>4650</a:t>
                      </a:r>
                      <a:endParaRPr lang="es-EC" sz="100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000" dirty="0">
                          <a:solidFill>
                            <a:schemeClr val="tx1"/>
                          </a:solidFill>
                          <a:effectLst/>
                          <a:latin typeface="Arial" pitchFamily="34" charset="0"/>
                          <a:cs typeface="Arial" pitchFamily="34" charset="0"/>
                        </a:rPr>
                        <a:t>4650</a:t>
                      </a:r>
                      <a:endParaRPr lang="es-EC" sz="100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000" dirty="0">
                          <a:solidFill>
                            <a:schemeClr val="tx1"/>
                          </a:solidFill>
                          <a:effectLst/>
                          <a:latin typeface="Arial" pitchFamily="34" charset="0"/>
                          <a:cs typeface="Arial" pitchFamily="34" charset="0"/>
                        </a:rPr>
                        <a:t>4350</a:t>
                      </a:r>
                      <a:endParaRPr lang="es-EC" sz="100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000" dirty="0">
                          <a:solidFill>
                            <a:schemeClr val="tx1"/>
                          </a:solidFill>
                          <a:effectLst/>
                          <a:latin typeface="Arial" pitchFamily="34" charset="0"/>
                          <a:cs typeface="Arial" pitchFamily="34" charset="0"/>
                        </a:rPr>
                        <a:t>4050</a:t>
                      </a:r>
                      <a:endParaRPr lang="es-EC" sz="100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spcAft>
                          <a:spcPts val="0"/>
                        </a:spcAft>
                      </a:pPr>
                      <a:r>
                        <a:rPr lang="en-US" sz="1000" dirty="0">
                          <a:solidFill>
                            <a:schemeClr val="tx1"/>
                          </a:solidFill>
                          <a:effectLst/>
                          <a:latin typeface="Arial" pitchFamily="34" charset="0"/>
                          <a:cs typeface="Arial" pitchFamily="34" charset="0"/>
                        </a:rPr>
                        <a:t>3900</a:t>
                      </a:r>
                      <a:endParaRPr lang="es-EC" sz="100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000" dirty="0">
                          <a:solidFill>
                            <a:schemeClr val="tx1"/>
                          </a:solidFill>
                          <a:effectLst/>
                          <a:latin typeface="Arial" pitchFamily="34" charset="0"/>
                          <a:cs typeface="Arial" pitchFamily="34" charset="0"/>
                        </a:rPr>
                        <a:t>4050</a:t>
                      </a:r>
                      <a:endParaRPr lang="es-EC" sz="100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000" dirty="0">
                          <a:solidFill>
                            <a:schemeClr val="tx1"/>
                          </a:solidFill>
                          <a:effectLst/>
                          <a:latin typeface="Arial" pitchFamily="34" charset="0"/>
                          <a:cs typeface="Arial" pitchFamily="34" charset="0"/>
                        </a:rPr>
                        <a:t>4500</a:t>
                      </a:r>
                      <a:endParaRPr lang="es-EC" sz="100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000" dirty="0">
                          <a:solidFill>
                            <a:schemeClr val="tx1"/>
                          </a:solidFill>
                          <a:effectLst/>
                          <a:latin typeface="Arial" pitchFamily="34" charset="0"/>
                          <a:cs typeface="Arial" pitchFamily="34" charset="0"/>
                        </a:rPr>
                        <a:t>4950</a:t>
                      </a:r>
                      <a:endParaRPr lang="es-EC" sz="100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000" dirty="0">
                          <a:solidFill>
                            <a:schemeClr val="tx1"/>
                          </a:solidFill>
                          <a:effectLst/>
                          <a:latin typeface="Arial" pitchFamily="34" charset="0"/>
                          <a:cs typeface="Arial" pitchFamily="34" charset="0"/>
                        </a:rPr>
                        <a:t>4950</a:t>
                      </a:r>
                      <a:endParaRPr lang="es-EC" sz="100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000" dirty="0">
                          <a:solidFill>
                            <a:schemeClr val="tx1"/>
                          </a:solidFill>
                          <a:effectLst/>
                          <a:latin typeface="Arial" pitchFamily="34" charset="0"/>
                          <a:cs typeface="Arial" pitchFamily="34" charset="0"/>
                        </a:rPr>
                        <a:t>4800</a:t>
                      </a:r>
                      <a:endParaRPr lang="es-EC" sz="100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000" dirty="0">
                          <a:solidFill>
                            <a:schemeClr val="tx1"/>
                          </a:solidFill>
                          <a:effectLst/>
                          <a:latin typeface="Arial" pitchFamily="34" charset="0"/>
                          <a:cs typeface="Arial" pitchFamily="34" charset="0"/>
                        </a:rPr>
                        <a:t>4800</a:t>
                      </a:r>
                      <a:endParaRPr lang="es-EC" sz="100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000" dirty="0">
                          <a:solidFill>
                            <a:schemeClr val="tx1"/>
                          </a:solidFill>
                          <a:effectLst/>
                          <a:latin typeface="Arial" pitchFamily="34" charset="0"/>
                          <a:cs typeface="Arial" pitchFamily="34" charset="0"/>
                        </a:rPr>
                        <a:t>4500 </a:t>
                      </a:r>
                      <a:endParaRPr lang="es-EC" sz="100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0">
                <a:tc>
                  <a:txBody>
                    <a:bodyPr/>
                    <a:lstStyle/>
                    <a:p>
                      <a:pPr algn="ctr">
                        <a:spcAft>
                          <a:spcPts val="0"/>
                        </a:spcAft>
                      </a:pPr>
                      <a:r>
                        <a:rPr lang="es-EC" sz="1000" noProof="0" dirty="0" smtClean="0">
                          <a:solidFill>
                            <a:schemeClr val="tx1"/>
                          </a:solidFill>
                          <a:effectLst/>
                          <a:latin typeface="Arial" pitchFamily="34" charset="0"/>
                          <a:cs typeface="Arial" pitchFamily="34" charset="0"/>
                        </a:rPr>
                        <a:t>Directa</a:t>
                      </a:r>
                    </a:p>
                    <a:p>
                      <a:pPr algn="ctr">
                        <a:spcAft>
                          <a:spcPts val="0"/>
                        </a:spcAft>
                      </a:pPr>
                      <a:r>
                        <a:rPr lang="es-EC" sz="1000" noProof="0" dirty="0" smtClean="0">
                          <a:solidFill>
                            <a:schemeClr val="tx1"/>
                          </a:solidFill>
                          <a:effectLst/>
                          <a:latin typeface="Arial" pitchFamily="34" charset="0"/>
                          <a:cs typeface="Arial" pitchFamily="34" charset="0"/>
                        </a:rPr>
                        <a:t>[Wh/m</a:t>
                      </a:r>
                      <a:r>
                        <a:rPr lang="es-EC" sz="1000" baseline="30000" noProof="0" dirty="0" smtClean="0">
                          <a:solidFill>
                            <a:schemeClr val="tx1"/>
                          </a:solidFill>
                          <a:effectLst/>
                          <a:latin typeface="Arial" pitchFamily="34" charset="0"/>
                          <a:cs typeface="Arial" pitchFamily="34" charset="0"/>
                        </a:rPr>
                        <a:t>2</a:t>
                      </a:r>
                      <a:r>
                        <a:rPr lang="es-EC" sz="1000" noProof="0" dirty="0" smtClean="0">
                          <a:solidFill>
                            <a:schemeClr val="tx1"/>
                          </a:solidFill>
                          <a:effectLst/>
                          <a:latin typeface="Arial" pitchFamily="34" charset="0"/>
                          <a:cs typeface="Arial" pitchFamily="34" charset="0"/>
                        </a:rPr>
                        <a:t>/día]</a:t>
                      </a:r>
                      <a:endParaRPr lang="es-EC" sz="1000" noProof="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000" dirty="0">
                          <a:solidFill>
                            <a:schemeClr val="tx1"/>
                          </a:solidFill>
                          <a:effectLst/>
                          <a:latin typeface="Arial" pitchFamily="34" charset="0"/>
                          <a:cs typeface="Arial" pitchFamily="34" charset="0"/>
                        </a:rPr>
                        <a:t>2400</a:t>
                      </a:r>
                      <a:endParaRPr lang="es-EC" sz="100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000" dirty="0">
                          <a:solidFill>
                            <a:schemeClr val="tx1"/>
                          </a:solidFill>
                          <a:effectLst/>
                          <a:latin typeface="Arial" pitchFamily="34" charset="0"/>
                          <a:cs typeface="Arial" pitchFamily="34" charset="0"/>
                        </a:rPr>
                        <a:t>1800</a:t>
                      </a:r>
                      <a:endParaRPr lang="es-EC" sz="100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000" dirty="0">
                          <a:solidFill>
                            <a:schemeClr val="tx1"/>
                          </a:solidFill>
                          <a:effectLst/>
                          <a:latin typeface="Arial" pitchFamily="34" charset="0"/>
                          <a:cs typeface="Arial" pitchFamily="34" charset="0"/>
                        </a:rPr>
                        <a:t>1800</a:t>
                      </a:r>
                      <a:endParaRPr lang="es-EC" sz="100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000" dirty="0">
                          <a:solidFill>
                            <a:schemeClr val="tx1"/>
                          </a:solidFill>
                          <a:effectLst/>
                          <a:latin typeface="Arial" pitchFamily="34" charset="0"/>
                          <a:cs typeface="Arial" pitchFamily="34" charset="0"/>
                        </a:rPr>
                        <a:t>1800</a:t>
                      </a:r>
                      <a:endParaRPr lang="es-EC" sz="100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000" dirty="0">
                          <a:solidFill>
                            <a:schemeClr val="tx1"/>
                          </a:solidFill>
                          <a:effectLst/>
                          <a:latin typeface="Arial" pitchFamily="34" charset="0"/>
                          <a:cs typeface="Arial" pitchFamily="34" charset="0"/>
                        </a:rPr>
                        <a:t>1500</a:t>
                      </a:r>
                      <a:endParaRPr lang="es-EC" sz="100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spcAft>
                          <a:spcPts val="0"/>
                        </a:spcAft>
                      </a:pPr>
                      <a:r>
                        <a:rPr lang="en-US" sz="1000" dirty="0">
                          <a:solidFill>
                            <a:schemeClr val="tx1"/>
                          </a:solidFill>
                          <a:effectLst/>
                          <a:latin typeface="Arial" pitchFamily="34" charset="0"/>
                          <a:cs typeface="Arial" pitchFamily="34" charset="0"/>
                        </a:rPr>
                        <a:t>1800</a:t>
                      </a:r>
                      <a:endParaRPr lang="es-EC" sz="100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000" dirty="0">
                          <a:solidFill>
                            <a:schemeClr val="tx1"/>
                          </a:solidFill>
                          <a:effectLst/>
                          <a:latin typeface="Arial" pitchFamily="34" charset="0"/>
                          <a:cs typeface="Arial" pitchFamily="34" charset="0"/>
                        </a:rPr>
                        <a:t>1800</a:t>
                      </a:r>
                      <a:endParaRPr lang="es-EC" sz="100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000" dirty="0">
                          <a:solidFill>
                            <a:schemeClr val="tx1"/>
                          </a:solidFill>
                          <a:effectLst/>
                          <a:latin typeface="Arial" pitchFamily="34" charset="0"/>
                          <a:cs typeface="Arial" pitchFamily="34" charset="0"/>
                        </a:rPr>
                        <a:t>2100</a:t>
                      </a:r>
                      <a:endParaRPr lang="es-EC" sz="100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000" dirty="0">
                          <a:solidFill>
                            <a:schemeClr val="tx1"/>
                          </a:solidFill>
                          <a:effectLst/>
                          <a:latin typeface="Arial" pitchFamily="34" charset="0"/>
                          <a:cs typeface="Arial" pitchFamily="34" charset="0"/>
                        </a:rPr>
                        <a:t>2700</a:t>
                      </a:r>
                      <a:endParaRPr lang="es-EC" sz="100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000" dirty="0">
                          <a:solidFill>
                            <a:schemeClr val="tx1"/>
                          </a:solidFill>
                          <a:effectLst/>
                          <a:latin typeface="Arial" pitchFamily="34" charset="0"/>
                          <a:cs typeface="Arial" pitchFamily="34" charset="0"/>
                        </a:rPr>
                        <a:t>3000</a:t>
                      </a:r>
                      <a:endParaRPr lang="es-EC" sz="100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000" dirty="0">
                          <a:solidFill>
                            <a:schemeClr val="tx1"/>
                          </a:solidFill>
                          <a:effectLst/>
                          <a:latin typeface="Arial" pitchFamily="34" charset="0"/>
                          <a:cs typeface="Arial" pitchFamily="34" charset="0"/>
                        </a:rPr>
                        <a:t>2700</a:t>
                      </a:r>
                      <a:endParaRPr lang="es-EC" sz="100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000" dirty="0">
                          <a:solidFill>
                            <a:schemeClr val="tx1"/>
                          </a:solidFill>
                          <a:effectLst/>
                          <a:latin typeface="Arial" pitchFamily="34" charset="0"/>
                          <a:cs typeface="Arial" pitchFamily="34" charset="0"/>
                        </a:rPr>
                        <a:t>3300</a:t>
                      </a:r>
                      <a:endParaRPr lang="es-EC" sz="100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000" dirty="0">
                          <a:solidFill>
                            <a:schemeClr val="tx1"/>
                          </a:solidFill>
                          <a:effectLst/>
                          <a:latin typeface="Arial" pitchFamily="34" charset="0"/>
                          <a:cs typeface="Arial" pitchFamily="34" charset="0"/>
                        </a:rPr>
                        <a:t>2100 </a:t>
                      </a:r>
                      <a:endParaRPr lang="es-EC" sz="100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0">
                <a:tc>
                  <a:txBody>
                    <a:bodyPr/>
                    <a:lstStyle/>
                    <a:p>
                      <a:pPr algn="ctr">
                        <a:spcAft>
                          <a:spcPts val="0"/>
                        </a:spcAft>
                      </a:pPr>
                      <a:r>
                        <a:rPr lang="es-EC" sz="1000" noProof="0" dirty="0" smtClean="0">
                          <a:solidFill>
                            <a:schemeClr val="tx1"/>
                          </a:solidFill>
                          <a:effectLst/>
                          <a:latin typeface="Arial" pitchFamily="34" charset="0"/>
                          <a:cs typeface="Arial" pitchFamily="34" charset="0"/>
                        </a:rPr>
                        <a:t>Difusa</a:t>
                      </a:r>
                    </a:p>
                    <a:p>
                      <a:pPr algn="ctr">
                        <a:spcAft>
                          <a:spcPts val="0"/>
                        </a:spcAft>
                      </a:pPr>
                      <a:r>
                        <a:rPr lang="es-EC" sz="1000" noProof="0" dirty="0" smtClean="0">
                          <a:solidFill>
                            <a:schemeClr val="tx1"/>
                          </a:solidFill>
                          <a:effectLst/>
                          <a:latin typeface="Arial" pitchFamily="34" charset="0"/>
                          <a:cs typeface="Arial" pitchFamily="34" charset="0"/>
                        </a:rPr>
                        <a:t>[Wh/m</a:t>
                      </a:r>
                      <a:r>
                        <a:rPr lang="es-EC" sz="1000" baseline="30000" noProof="0" dirty="0" smtClean="0">
                          <a:solidFill>
                            <a:schemeClr val="tx1"/>
                          </a:solidFill>
                          <a:effectLst/>
                          <a:latin typeface="Arial" pitchFamily="34" charset="0"/>
                          <a:cs typeface="Arial" pitchFamily="34" charset="0"/>
                        </a:rPr>
                        <a:t>2</a:t>
                      </a:r>
                      <a:r>
                        <a:rPr lang="es-EC" sz="1000" noProof="0" dirty="0" smtClean="0">
                          <a:solidFill>
                            <a:schemeClr val="tx1"/>
                          </a:solidFill>
                          <a:effectLst/>
                          <a:latin typeface="Arial" pitchFamily="34" charset="0"/>
                          <a:cs typeface="Arial" pitchFamily="34" charset="0"/>
                        </a:rPr>
                        <a:t>/día]</a:t>
                      </a:r>
                      <a:endParaRPr lang="es-EC" sz="1000" noProof="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000" dirty="0">
                          <a:solidFill>
                            <a:schemeClr val="tx1"/>
                          </a:solidFill>
                          <a:effectLst/>
                          <a:latin typeface="Arial" pitchFamily="34" charset="0"/>
                          <a:cs typeface="Arial" pitchFamily="34" charset="0"/>
                        </a:rPr>
                        <a:t>3100</a:t>
                      </a:r>
                      <a:endParaRPr lang="es-EC" sz="100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000" dirty="0">
                          <a:solidFill>
                            <a:schemeClr val="tx1"/>
                          </a:solidFill>
                          <a:effectLst/>
                          <a:latin typeface="Arial" pitchFamily="34" charset="0"/>
                          <a:cs typeface="Arial" pitchFamily="34" charset="0"/>
                        </a:rPr>
                        <a:t>3400</a:t>
                      </a:r>
                      <a:endParaRPr lang="es-EC" sz="100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000" dirty="0">
                          <a:solidFill>
                            <a:schemeClr val="tx1"/>
                          </a:solidFill>
                          <a:effectLst/>
                          <a:latin typeface="Arial" pitchFamily="34" charset="0"/>
                          <a:cs typeface="Arial" pitchFamily="34" charset="0"/>
                        </a:rPr>
                        <a:t>3200</a:t>
                      </a:r>
                      <a:endParaRPr lang="es-EC" sz="100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000" dirty="0">
                          <a:solidFill>
                            <a:schemeClr val="tx1"/>
                          </a:solidFill>
                          <a:effectLst/>
                          <a:latin typeface="Arial" pitchFamily="34" charset="0"/>
                          <a:cs typeface="Arial" pitchFamily="34" charset="0"/>
                        </a:rPr>
                        <a:t>3100</a:t>
                      </a:r>
                      <a:endParaRPr lang="es-EC" sz="100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000" dirty="0">
                          <a:solidFill>
                            <a:schemeClr val="tx1"/>
                          </a:solidFill>
                          <a:effectLst/>
                          <a:latin typeface="Arial" pitchFamily="34" charset="0"/>
                          <a:cs typeface="Arial" pitchFamily="34" charset="0"/>
                        </a:rPr>
                        <a:t>2800</a:t>
                      </a:r>
                      <a:endParaRPr lang="es-EC" sz="100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spcAft>
                          <a:spcPts val="0"/>
                        </a:spcAft>
                      </a:pPr>
                      <a:r>
                        <a:rPr lang="en-US" sz="1000" dirty="0">
                          <a:solidFill>
                            <a:schemeClr val="tx1"/>
                          </a:solidFill>
                          <a:effectLst/>
                          <a:latin typeface="Arial" pitchFamily="34" charset="0"/>
                          <a:cs typeface="Arial" pitchFamily="34" charset="0"/>
                        </a:rPr>
                        <a:t>2700</a:t>
                      </a:r>
                      <a:endParaRPr lang="es-EC" sz="100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000" dirty="0">
                          <a:solidFill>
                            <a:schemeClr val="tx1"/>
                          </a:solidFill>
                          <a:effectLst/>
                          <a:latin typeface="Arial" pitchFamily="34" charset="0"/>
                          <a:cs typeface="Arial" pitchFamily="34" charset="0"/>
                        </a:rPr>
                        <a:t>2700</a:t>
                      </a:r>
                      <a:endParaRPr lang="es-EC" sz="100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000" dirty="0">
                          <a:solidFill>
                            <a:schemeClr val="tx1"/>
                          </a:solidFill>
                          <a:effectLst/>
                          <a:latin typeface="Arial" pitchFamily="34" charset="0"/>
                          <a:cs typeface="Arial" pitchFamily="34" charset="0"/>
                        </a:rPr>
                        <a:t>2900</a:t>
                      </a:r>
                      <a:endParaRPr lang="es-EC" sz="100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000" dirty="0">
                          <a:solidFill>
                            <a:schemeClr val="tx1"/>
                          </a:solidFill>
                          <a:effectLst/>
                          <a:latin typeface="Arial" pitchFamily="34" charset="0"/>
                          <a:cs typeface="Arial" pitchFamily="34" charset="0"/>
                        </a:rPr>
                        <a:t>2800</a:t>
                      </a:r>
                      <a:endParaRPr lang="es-EC" sz="100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000" dirty="0">
                          <a:solidFill>
                            <a:schemeClr val="tx1"/>
                          </a:solidFill>
                          <a:effectLst/>
                          <a:latin typeface="Arial" pitchFamily="34" charset="0"/>
                          <a:cs typeface="Arial" pitchFamily="34" charset="0"/>
                        </a:rPr>
                        <a:t>2800</a:t>
                      </a:r>
                      <a:endParaRPr lang="es-EC" sz="100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000" dirty="0">
                          <a:solidFill>
                            <a:schemeClr val="tx1"/>
                          </a:solidFill>
                          <a:effectLst/>
                          <a:latin typeface="Arial" pitchFamily="34" charset="0"/>
                          <a:cs typeface="Arial" pitchFamily="34" charset="0"/>
                        </a:rPr>
                        <a:t>2900</a:t>
                      </a:r>
                      <a:endParaRPr lang="es-EC" sz="100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000" dirty="0">
                          <a:solidFill>
                            <a:schemeClr val="tx1"/>
                          </a:solidFill>
                          <a:effectLst/>
                          <a:latin typeface="Arial" pitchFamily="34" charset="0"/>
                          <a:cs typeface="Arial" pitchFamily="34" charset="0"/>
                        </a:rPr>
                        <a:t>2700</a:t>
                      </a:r>
                      <a:endParaRPr lang="es-EC" sz="100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000" dirty="0">
                          <a:solidFill>
                            <a:schemeClr val="tx1"/>
                          </a:solidFill>
                          <a:effectLst/>
                          <a:latin typeface="Arial" pitchFamily="34" charset="0"/>
                          <a:cs typeface="Arial" pitchFamily="34" charset="0"/>
                        </a:rPr>
                        <a:t>2900 </a:t>
                      </a:r>
                      <a:endParaRPr lang="es-EC" sz="100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5" name="Rectangle 1"/>
          <p:cNvSpPr>
            <a:spLocks noChangeArrowheads="1"/>
          </p:cNvSpPr>
          <p:nvPr/>
        </p:nvSpPr>
        <p:spPr bwMode="auto">
          <a:xfrm>
            <a:off x="1259632" y="4511442"/>
            <a:ext cx="7632848"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es-EC"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Con los datos de la Tabla, se obtiene los  valores de hora Solar Promedio Máximas,  HSP</a:t>
            </a:r>
            <a:r>
              <a:rPr kumimoji="0" lang="es-EC" sz="2000" b="0" i="0" u="none" strike="noStrike" cap="none" normalizeH="0" baseline="-25000" dirty="0" smtClean="0">
                <a:ln>
                  <a:noFill/>
                </a:ln>
                <a:solidFill>
                  <a:schemeClr val="tx1"/>
                </a:solidFill>
                <a:effectLst/>
                <a:latin typeface="Arial" pitchFamily="34" charset="0"/>
                <a:ea typeface="Times New Roman" pitchFamily="18" charset="0"/>
                <a:cs typeface="Arial" pitchFamily="34" charset="0"/>
              </a:rPr>
              <a:t>M</a:t>
            </a:r>
            <a:r>
              <a:rPr kumimoji="0" lang="es-EC"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 4.05 horas al día</a:t>
            </a:r>
            <a:endParaRPr kumimoji="0" lang="es-EC" sz="20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3660416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pt-BR" dirty="0" smtClean="0">
                <a:latin typeface="Arial" pitchFamily="34" charset="0"/>
                <a:cs typeface="Arial" pitchFamily="34" charset="0"/>
              </a:rPr>
              <a:t>SISTEMA </a:t>
            </a:r>
            <a:r>
              <a:rPr lang="pt-BR" dirty="0">
                <a:latin typeface="Arial" pitchFamily="34" charset="0"/>
                <a:cs typeface="Arial" pitchFamily="34" charset="0"/>
              </a:rPr>
              <a:t>DE </a:t>
            </a:r>
            <a:r>
              <a:rPr lang="es-EC" dirty="0" smtClean="0">
                <a:latin typeface="Arial" pitchFamily="34" charset="0"/>
                <a:cs typeface="Arial" pitchFamily="34" charset="0"/>
              </a:rPr>
              <a:t>BOMBEO</a:t>
            </a:r>
            <a:r>
              <a:rPr lang="pt-BR" dirty="0" smtClean="0">
                <a:latin typeface="Arial" pitchFamily="34" charset="0"/>
                <a:cs typeface="Arial" pitchFamily="34" charset="0"/>
              </a:rPr>
              <a:t> </a:t>
            </a:r>
            <a:r>
              <a:rPr lang="pt-BR" dirty="0">
                <a:latin typeface="Arial" pitchFamily="34" charset="0"/>
                <a:cs typeface="Arial" pitchFamily="34" charset="0"/>
              </a:rPr>
              <a:t>DOMÉSTICO TRADICIONAL </a:t>
            </a:r>
            <a:endParaRPr lang="es-EC" dirty="0">
              <a:latin typeface="Arial" pitchFamily="34" charset="0"/>
              <a:cs typeface="Arial" pitchFamily="34" charset="0"/>
            </a:endParaRPr>
          </a:p>
        </p:txBody>
      </p:sp>
      <p:pic>
        <p:nvPicPr>
          <p:cNvPr id="6" name="Picture 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59907" y="1447800"/>
            <a:ext cx="6972533" cy="5221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279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pt-BR" dirty="0" smtClean="0">
                <a:latin typeface="Arial" pitchFamily="34" charset="0"/>
                <a:cs typeface="Arial" pitchFamily="34" charset="0"/>
              </a:rPr>
              <a:t>SISTEMA </a:t>
            </a:r>
            <a:r>
              <a:rPr lang="pt-BR" dirty="0">
                <a:latin typeface="Arial" pitchFamily="34" charset="0"/>
                <a:cs typeface="Arial" pitchFamily="34" charset="0"/>
              </a:rPr>
              <a:t>DE </a:t>
            </a:r>
            <a:r>
              <a:rPr lang="es-EC" dirty="0" smtClean="0">
                <a:latin typeface="Arial" pitchFamily="34" charset="0"/>
                <a:cs typeface="Arial" pitchFamily="34" charset="0"/>
              </a:rPr>
              <a:t>BOMBEO</a:t>
            </a:r>
            <a:r>
              <a:rPr lang="pt-BR" dirty="0" smtClean="0">
                <a:latin typeface="Arial" pitchFamily="34" charset="0"/>
                <a:cs typeface="Arial" pitchFamily="34" charset="0"/>
              </a:rPr>
              <a:t> </a:t>
            </a:r>
            <a:r>
              <a:rPr lang="pt-BR" dirty="0">
                <a:latin typeface="Arial" pitchFamily="34" charset="0"/>
                <a:cs typeface="Arial" pitchFamily="34" charset="0"/>
              </a:rPr>
              <a:t>DOMÉSTICO TRADICIONAL </a:t>
            </a:r>
            <a:endParaRPr lang="es-EC" dirty="0">
              <a:latin typeface="Arial" pitchFamily="34" charset="0"/>
              <a:cs typeface="Arial" pitchFamily="34" charset="0"/>
            </a:endParaRPr>
          </a:p>
        </p:txBody>
      </p:sp>
      <p:pic>
        <p:nvPicPr>
          <p:cNvPr id="4" name="3 Marcador de contenido"/>
          <p:cNvPicPr>
            <a:picLocks noGrp="1"/>
          </p:cNvPicPr>
          <p:nvPr>
            <p:ph idx="1"/>
          </p:nvPr>
        </p:nvPicPr>
        <p:blipFill>
          <a:blip r:embed="rId2"/>
          <a:srcRect/>
          <a:stretch>
            <a:fillRect/>
          </a:stretch>
        </p:blipFill>
        <p:spPr bwMode="auto">
          <a:xfrm>
            <a:off x="1475656" y="1628800"/>
            <a:ext cx="7200799" cy="4680520"/>
          </a:xfrm>
          <a:prstGeom prst="rect">
            <a:avLst/>
          </a:prstGeom>
          <a:noFill/>
        </p:spPr>
      </p:pic>
    </p:spTree>
    <p:extLst>
      <p:ext uri="{BB962C8B-B14F-4D97-AF65-F5344CB8AC3E}">
        <p14:creationId xmlns:p14="http://schemas.microsoft.com/office/powerpoint/2010/main" val="8400728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algn="ctr"/>
            <a:r>
              <a:rPr lang="es-EC" dirty="0" smtClean="0">
                <a:latin typeface="Arial" pitchFamily="34" charset="0"/>
                <a:cs typeface="Arial" pitchFamily="34" charset="0"/>
              </a:rPr>
              <a:t>SITIOS DE ESTUDIO</a:t>
            </a:r>
            <a:endParaRPr lang="es-EC" dirty="0">
              <a:latin typeface="Arial" pitchFamily="34" charset="0"/>
              <a:cs typeface="Arial" pitchFamily="34" charset="0"/>
            </a:endParaRPr>
          </a:p>
        </p:txBody>
      </p:sp>
      <p:pic>
        <p:nvPicPr>
          <p:cNvPr id="10" name="9 Marcador de contenido"/>
          <p:cNvPicPr>
            <a:picLocks noGrp="1"/>
          </p:cNvPicPr>
          <p:nvPr>
            <p:ph idx="1"/>
          </p:nvPr>
        </p:nvPicPr>
        <p:blipFill>
          <a:blip r:embed="rId2"/>
          <a:stretch>
            <a:fillRect/>
          </a:stretch>
        </p:blipFill>
        <p:spPr>
          <a:xfrm>
            <a:off x="1744119" y="1447800"/>
            <a:ext cx="6500289" cy="5293568"/>
          </a:xfrm>
          <a:prstGeom prst="rect">
            <a:avLst/>
          </a:prstGeom>
        </p:spPr>
      </p:pic>
    </p:spTree>
    <p:extLst>
      <p:ext uri="{BB962C8B-B14F-4D97-AF65-F5344CB8AC3E}">
        <p14:creationId xmlns:p14="http://schemas.microsoft.com/office/powerpoint/2010/main" val="41353199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a:effectLst/>
                <a:latin typeface="Arial" pitchFamily="34" charset="0"/>
                <a:cs typeface="Arial" pitchFamily="34" charset="0"/>
              </a:rPr>
              <a:t>SITIO DE ESTUDIO N° 1</a:t>
            </a:r>
            <a:endParaRPr lang="es-EC" dirty="0">
              <a:latin typeface="Arial" pitchFamily="34" charset="0"/>
              <a:cs typeface="Arial" pitchFamily="34" charset="0"/>
            </a:endParaRPr>
          </a:p>
        </p:txBody>
      </p:sp>
      <p:pic>
        <p:nvPicPr>
          <p:cNvPr id="4" name="3 Marcador de contenido"/>
          <p:cNvPicPr>
            <a:picLocks noGrp="1"/>
          </p:cNvPicPr>
          <p:nvPr>
            <p:ph idx="1"/>
          </p:nvPr>
        </p:nvPicPr>
        <p:blipFill rotWithShape="1">
          <a:blip r:embed="rId2"/>
          <a:srcRect l="40917"/>
          <a:stretch/>
        </p:blipFill>
        <p:spPr bwMode="auto">
          <a:xfrm>
            <a:off x="1907704" y="1447800"/>
            <a:ext cx="6192688" cy="529356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053582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a:effectLst/>
              </a:rPr>
              <a:t>SITIO DE ESTUDIO N° 1</a:t>
            </a:r>
            <a:endParaRPr lang="es-EC"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99792" y="1484784"/>
            <a:ext cx="4464496" cy="3350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Rectángulo"/>
          <p:cNvSpPr/>
          <p:nvPr/>
        </p:nvSpPr>
        <p:spPr>
          <a:xfrm>
            <a:off x="1259632" y="5253007"/>
            <a:ext cx="7632848" cy="1200329"/>
          </a:xfrm>
          <a:prstGeom prst="rect">
            <a:avLst/>
          </a:prstGeom>
        </p:spPr>
        <p:txBody>
          <a:bodyPr wrap="square">
            <a:spAutoFit/>
          </a:bodyPr>
          <a:lstStyle/>
          <a:p>
            <a:pPr algn="just"/>
            <a:r>
              <a:rPr lang="es-ES" dirty="0" smtClean="0">
                <a:latin typeface="Arial" pitchFamily="34" charset="0"/>
                <a:cs typeface="Arial" pitchFamily="34" charset="0"/>
              </a:rPr>
              <a:t>Conformado por </a:t>
            </a:r>
            <a:r>
              <a:rPr lang="es-ES" dirty="0">
                <a:latin typeface="Arial" pitchFamily="34" charset="0"/>
                <a:cs typeface="Arial" pitchFamily="34" charset="0"/>
              </a:rPr>
              <a:t>cuatro tanques de almacenamiento de 1100 litros cada uno conectados en paralelo y en total pueden almacenar 4400 litros. Los tanques de almacenamiento se ubican a una altura de 11 metros a nivel del suelo.</a:t>
            </a:r>
            <a:endParaRPr lang="es-EC" dirty="0">
              <a:latin typeface="Arial" pitchFamily="34" charset="0"/>
              <a:cs typeface="Arial" pitchFamily="34" charset="0"/>
            </a:endParaRPr>
          </a:p>
        </p:txBody>
      </p:sp>
    </p:spTree>
    <p:extLst>
      <p:ext uri="{BB962C8B-B14F-4D97-AF65-F5344CB8AC3E}">
        <p14:creationId xmlns:p14="http://schemas.microsoft.com/office/powerpoint/2010/main" val="79776580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a:effectLst/>
                <a:latin typeface="Arial" pitchFamily="34" charset="0"/>
                <a:cs typeface="Arial" pitchFamily="34" charset="0"/>
              </a:rPr>
              <a:t>SITIO DE ESTUDIO N° </a:t>
            </a:r>
            <a:r>
              <a:rPr lang="es-ES" dirty="0" smtClean="0">
                <a:effectLst/>
                <a:latin typeface="Arial" pitchFamily="34" charset="0"/>
                <a:cs typeface="Arial" pitchFamily="34" charset="0"/>
              </a:rPr>
              <a:t>2</a:t>
            </a:r>
            <a:endParaRPr lang="es-EC" dirty="0">
              <a:latin typeface="Arial" pitchFamily="34" charset="0"/>
              <a:cs typeface="Arial" pitchFamily="34" charset="0"/>
            </a:endParaRPr>
          </a:p>
        </p:txBody>
      </p:sp>
      <p:pic>
        <p:nvPicPr>
          <p:cNvPr id="6" name="5 Marcador de contenido"/>
          <p:cNvPicPr>
            <a:picLocks noGrp="1"/>
          </p:cNvPicPr>
          <p:nvPr>
            <p:ph idx="1"/>
          </p:nvPr>
        </p:nvPicPr>
        <p:blipFill>
          <a:blip r:embed="rId2"/>
          <a:srcRect/>
          <a:stretch>
            <a:fillRect/>
          </a:stretch>
        </p:blipFill>
        <p:spPr bwMode="auto">
          <a:xfrm>
            <a:off x="1906007" y="1489710"/>
            <a:ext cx="6266393" cy="5251658"/>
          </a:xfrm>
          <a:prstGeom prst="rect">
            <a:avLst/>
          </a:prstGeom>
          <a:noFill/>
        </p:spPr>
      </p:pic>
    </p:spTree>
    <p:extLst>
      <p:ext uri="{BB962C8B-B14F-4D97-AF65-F5344CB8AC3E}">
        <p14:creationId xmlns:p14="http://schemas.microsoft.com/office/powerpoint/2010/main" val="980219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latin typeface="Arial" pitchFamily="34" charset="0"/>
                <a:cs typeface="Arial" pitchFamily="34" charset="0"/>
              </a:rPr>
              <a:t>INTRODUCCIÓN</a:t>
            </a:r>
            <a:endParaRPr lang="es-EC" dirty="0">
              <a:latin typeface="Arial" pitchFamily="34" charset="0"/>
              <a:cs typeface="Arial" pitchFamily="34" charset="0"/>
            </a:endParaRPr>
          </a:p>
        </p:txBody>
      </p:sp>
      <p:sp>
        <p:nvSpPr>
          <p:cNvPr id="3" name="2 Marcador de contenido"/>
          <p:cNvSpPr>
            <a:spLocks noGrp="1"/>
          </p:cNvSpPr>
          <p:nvPr>
            <p:ph idx="1"/>
          </p:nvPr>
        </p:nvSpPr>
        <p:spPr/>
        <p:txBody>
          <a:bodyPr>
            <a:noAutofit/>
          </a:bodyPr>
          <a:lstStyle/>
          <a:p>
            <a:pPr algn="just"/>
            <a:r>
              <a:rPr lang="es-EC" sz="2000" dirty="0">
                <a:latin typeface="Arial" pitchFamily="34" charset="0"/>
                <a:cs typeface="Arial" pitchFamily="34" charset="0"/>
              </a:rPr>
              <a:t>La situación que enfrenta la ciudad de Lago Agrio por problemas de agua potable, ha obligado a sus habitantes a utilizar bombas eléctricas para abastecerse del líquido vital. La mayoría de domicilios cuenta con tanques o cisternas de almacenamiento y bombas eléctricas para distribución de </a:t>
            </a:r>
            <a:r>
              <a:rPr lang="es-EC" sz="2000" dirty="0" smtClean="0">
                <a:latin typeface="Arial" pitchFamily="34" charset="0"/>
                <a:cs typeface="Arial" pitchFamily="34" charset="0"/>
              </a:rPr>
              <a:t>agua.</a:t>
            </a:r>
          </a:p>
          <a:p>
            <a:pPr marL="82296" indent="0" algn="just">
              <a:buNone/>
            </a:pPr>
            <a:endParaRPr lang="es-EC" sz="2000" dirty="0" smtClean="0">
              <a:latin typeface="Arial" pitchFamily="34" charset="0"/>
              <a:cs typeface="Arial" pitchFamily="34" charset="0"/>
            </a:endParaRPr>
          </a:p>
          <a:p>
            <a:pPr algn="just"/>
            <a:r>
              <a:rPr lang="es-EC" sz="2000" dirty="0" smtClean="0">
                <a:latin typeface="Arial" pitchFamily="34" charset="0"/>
                <a:cs typeface="Arial" pitchFamily="34" charset="0"/>
              </a:rPr>
              <a:t>Se </a:t>
            </a:r>
            <a:r>
              <a:rPr lang="es-EC" sz="2000" dirty="0">
                <a:latin typeface="Arial" pitchFamily="34" charset="0"/>
                <a:cs typeface="Arial" pitchFamily="34" charset="0"/>
              </a:rPr>
              <a:t>ha estimado mediante información local, que en Lago Agrio existen 4733 bombas domésticas tradicionales para agua, que consumen energía eléctrica convencional. La mayor parte de la energía eléctrica de la provincia de Sucumbíos, se obtiene directamente por generadores de combustión a Diésel, que afectan directamente al medio ambiente, por lo que </a:t>
            </a:r>
            <a:r>
              <a:rPr lang="es-EC" sz="2000" dirty="0" smtClean="0">
                <a:latin typeface="Arial" pitchFamily="34" charset="0"/>
                <a:cs typeface="Arial" pitchFamily="34" charset="0"/>
              </a:rPr>
              <a:t>afectan </a:t>
            </a:r>
            <a:r>
              <a:rPr lang="es-EC" sz="2000" dirty="0">
                <a:latin typeface="Arial" pitchFamily="34" charset="0"/>
                <a:cs typeface="Arial" pitchFamily="34" charset="0"/>
              </a:rPr>
              <a:t>la flora y la fauna existente en la localidad</a:t>
            </a:r>
            <a:r>
              <a:rPr lang="es-EC" sz="2000" dirty="0" smtClean="0">
                <a:latin typeface="Arial" pitchFamily="34" charset="0"/>
                <a:cs typeface="Arial" pitchFamily="34" charset="0"/>
              </a:rPr>
              <a:t>.</a:t>
            </a:r>
            <a:endParaRPr lang="es-EC" sz="2000" dirty="0">
              <a:latin typeface="Arial" pitchFamily="34" charset="0"/>
              <a:cs typeface="Arial" pitchFamily="34" charset="0"/>
            </a:endParaRPr>
          </a:p>
        </p:txBody>
      </p:sp>
    </p:spTree>
    <p:extLst>
      <p:ext uri="{BB962C8B-B14F-4D97-AF65-F5344CB8AC3E}">
        <p14:creationId xmlns:p14="http://schemas.microsoft.com/office/powerpoint/2010/main" val="239798156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a:effectLst/>
                <a:latin typeface="Arial" pitchFamily="34" charset="0"/>
                <a:cs typeface="Arial" pitchFamily="34" charset="0"/>
              </a:rPr>
              <a:t>SITIO DE ESTUDIO N° </a:t>
            </a:r>
            <a:r>
              <a:rPr lang="es-ES" dirty="0" smtClean="0">
                <a:effectLst/>
                <a:latin typeface="Arial" pitchFamily="34" charset="0"/>
                <a:cs typeface="Arial" pitchFamily="34" charset="0"/>
              </a:rPr>
              <a:t>2</a:t>
            </a:r>
            <a:endParaRPr lang="es-EC" dirty="0">
              <a:latin typeface="Arial" pitchFamily="34" charset="0"/>
              <a:cs typeface="Arial" pitchFamily="34" charset="0"/>
            </a:endParaRPr>
          </a:p>
        </p:txBody>
      </p:sp>
      <p:sp>
        <p:nvSpPr>
          <p:cNvPr id="5" name="4 Rectángulo"/>
          <p:cNvSpPr/>
          <p:nvPr/>
        </p:nvSpPr>
        <p:spPr>
          <a:xfrm>
            <a:off x="1259632" y="5253007"/>
            <a:ext cx="7632848" cy="923330"/>
          </a:xfrm>
          <a:prstGeom prst="rect">
            <a:avLst/>
          </a:prstGeom>
        </p:spPr>
        <p:txBody>
          <a:bodyPr wrap="square">
            <a:spAutoFit/>
          </a:bodyPr>
          <a:lstStyle/>
          <a:p>
            <a:pPr algn="just"/>
            <a:r>
              <a:rPr lang="es-EC" dirty="0" smtClean="0">
                <a:latin typeface="Arial" pitchFamily="34" charset="0"/>
                <a:cs typeface="Arial" pitchFamily="34" charset="0"/>
              </a:rPr>
              <a:t>Para esta vivienda, el sistema de almacenamiento secundario está conformado por un tanque de almacenamiento de 600 litros. El tanque de almacenamiento se ubica a una altura de 11 metros a nivel del suelo.</a:t>
            </a:r>
          </a:p>
        </p:txBody>
      </p:sp>
      <p:pic>
        <p:nvPicPr>
          <p:cNvPr id="7" name="4 Marcador de contenido"/>
          <p:cNvPicPr>
            <a:picLocks noGrp="1"/>
          </p:cNvPicPr>
          <p:nvPr>
            <p:ph idx="1"/>
          </p:nvPr>
        </p:nvPicPr>
        <p:blipFill>
          <a:blip r:embed="rId2"/>
          <a:srcRect/>
          <a:stretch>
            <a:fillRect/>
          </a:stretch>
        </p:blipFill>
        <p:spPr bwMode="auto">
          <a:xfrm>
            <a:off x="2915816" y="1521316"/>
            <a:ext cx="4464000" cy="3348000"/>
          </a:xfrm>
          <a:prstGeom prst="rect">
            <a:avLst/>
          </a:prstGeom>
          <a:noFill/>
          <a:ln>
            <a:noFill/>
          </a:ln>
          <a:effectLst/>
        </p:spPr>
      </p:pic>
    </p:spTree>
    <p:extLst>
      <p:ext uri="{BB962C8B-B14F-4D97-AF65-F5344CB8AC3E}">
        <p14:creationId xmlns:p14="http://schemas.microsoft.com/office/powerpoint/2010/main" val="168250997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C" dirty="0" smtClean="0">
                <a:latin typeface="Arial" pitchFamily="34" charset="0"/>
                <a:cs typeface="Arial" pitchFamily="34" charset="0"/>
              </a:rPr>
              <a:t>DATOS DE PLACA DE LAS BOMBAS DE AC</a:t>
            </a:r>
            <a:endParaRPr lang="es-EC" dirty="0">
              <a:latin typeface="Arial" pitchFamily="34" charset="0"/>
              <a:cs typeface="Arial" pitchFamily="34" charset="0"/>
            </a:endParaRPr>
          </a:p>
        </p:txBody>
      </p:sp>
      <p:pic>
        <p:nvPicPr>
          <p:cNvPr id="4" name="3 Marcador de contenido"/>
          <p:cNvPicPr>
            <a:picLocks noGrp="1"/>
          </p:cNvPicPr>
          <p:nvPr>
            <p:ph idx="1"/>
          </p:nvPr>
        </p:nvPicPr>
        <p:blipFill>
          <a:blip r:embed="rId2"/>
          <a:srcRect/>
          <a:stretch>
            <a:fillRect/>
          </a:stretch>
        </p:blipFill>
        <p:spPr bwMode="auto">
          <a:xfrm>
            <a:off x="1619673" y="2518992"/>
            <a:ext cx="3456383" cy="2412884"/>
          </a:xfrm>
          <a:prstGeom prst="rect">
            <a:avLst/>
          </a:prstGeom>
          <a:noFill/>
        </p:spPr>
      </p:pic>
      <p:pic>
        <p:nvPicPr>
          <p:cNvPr id="5" name="4 Imagen"/>
          <p:cNvPicPr/>
          <p:nvPr/>
        </p:nvPicPr>
        <p:blipFill>
          <a:blip r:embed="rId3"/>
          <a:srcRect/>
          <a:stretch>
            <a:fillRect/>
          </a:stretch>
        </p:blipFill>
        <p:spPr bwMode="auto">
          <a:xfrm>
            <a:off x="5220072" y="2483604"/>
            <a:ext cx="3240360" cy="2448272"/>
          </a:xfrm>
          <a:prstGeom prst="rect">
            <a:avLst/>
          </a:prstGeom>
          <a:noFill/>
        </p:spPr>
      </p:pic>
      <p:sp>
        <p:nvSpPr>
          <p:cNvPr id="6" name="5 Rectángulo"/>
          <p:cNvSpPr/>
          <p:nvPr/>
        </p:nvSpPr>
        <p:spPr>
          <a:xfrm>
            <a:off x="1979712" y="4931876"/>
            <a:ext cx="2664296" cy="369332"/>
          </a:xfrm>
          <a:prstGeom prst="rect">
            <a:avLst/>
          </a:prstGeom>
        </p:spPr>
        <p:txBody>
          <a:bodyPr wrap="square">
            <a:spAutoFit/>
          </a:bodyPr>
          <a:lstStyle/>
          <a:p>
            <a:pPr algn="just"/>
            <a:r>
              <a:rPr lang="es-EC" b="1" dirty="0" smtClean="0">
                <a:latin typeface="Arial" pitchFamily="34" charset="0"/>
                <a:cs typeface="Arial" pitchFamily="34" charset="0"/>
              </a:rPr>
              <a:t>Sitio de Estudio Nº 1</a:t>
            </a:r>
          </a:p>
        </p:txBody>
      </p:sp>
      <p:sp>
        <p:nvSpPr>
          <p:cNvPr id="7" name="6 Rectángulo"/>
          <p:cNvSpPr/>
          <p:nvPr/>
        </p:nvSpPr>
        <p:spPr>
          <a:xfrm>
            <a:off x="5508104" y="4931876"/>
            <a:ext cx="2664296" cy="369332"/>
          </a:xfrm>
          <a:prstGeom prst="rect">
            <a:avLst/>
          </a:prstGeom>
        </p:spPr>
        <p:txBody>
          <a:bodyPr wrap="square">
            <a:spAutoFit/>
          </a:bodyPr>
          <a:lstStyle/>
          <a:p>
            <a:pPr algn="just"/>
            <a:r>
              <a:rPr lang="es-EC" b="1" dirty="0" smtClean="0">
                <a:latin typeface="Arial" pitchFamily="34" charset="0"/>
                <a:cs typeface="Arial" pitchFamily="34" charset="0"/>
              </a:rPr>
              <a:t>Sitio de Estudio Nº 2</a:t>
            </a:r>
          </a:p>
        </p:txBody>
      </p:sp>
    </p:spTree>
    <p:extLst>
      <p:ext uri="{BB962C8B-B14F-4D97-AF65-F5344CB8AC3E}">
        <p14:creationId xmlns:p14="http://schemas.microsoft.com/office/powerpoint/2010/main" val="107142785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pPr lvl="0"/>
            <a:r>
              <a:rPr lang="es-EC" sz="2400" b="1" dirty="0">
                <a:effectLst/>
                <a:latin typeface="Arial" pitchFamily="34" charset="0"/>
                <a:cs typeface="Arial" pitchFamily="34" charset="0"/>
              </a:rPr>
              <a:t>INSTALACIÓN DE EQUIPOS DE MONITOREO EN SISTEMA DE BOMBEO </a:t>
            </a:r>
            <a:r>
              <a:rPr lang="es-EC" sz="2400" b="1" dirty="0" smtClean="0">
                <a:effectLst/>
                <a:latin typeface="Arial" pitchFamily="34" charset="0"/>
                <a:cs typeface="Arial" pitchFamily="34" charset="0"/>
              </a:rPr>
              <a:t>TRADICIONAL</a:t>
            </a:r>
            <a:endParaRPr lang="es-EC" sz="2400" dirty="0">
              <a:latin typeface="Arial" pitchFamily="34" charset="0"/>
              <a:cs typeface="Arial" pitchFamily="34" charset="0"/>
            </a:endParaRPr>
          </a:p>
        </p:txBody>
      </p:sp>
      <p:pic>
        <p:nvPicPr>
          <p:cNvPr id="4" name="3 Marcador de contenido"/>
          <p:cNvPicPr>
            <a:picLocks noGrp="1"/>
          </p:cNvPicPr>
          <p:nvPr>
            <p:ph idx="1"/>
          </p:nvPr>
        </p:nvPicPr>
        <p:blipFill>
          <a:blip r:embed="rId2"/>
          <a:srcRect/>
          <a:stretch>
            <a:fillRect/>
          </a:stretch>
        </p:blipFill>
        <p:spPr bwMode="auto">
          <a:xfrm>
            <a:off x="2595738" y="1268760"/>
            <a:ext cx="4784574" cy="5544616"/>
          </a:xfrm>
          <a:prstGeom prst="rect">
            <a:avLst/>
          </a:prstGeom>
          <a:noFill/>
        </p:spPr>
      </p:pic>
    </p:spTree>
    <p:extLst>
      <p:ext uri="{BB962C8B-B14F-4D97-AF65-F5344CB8AC3E}">
        <p14:creationId xmlns:p14="http://schemas.microsoft.com/office/powerpoint/2010/main" val="243755975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lvl="0"/>
            <a:r>
              <a:rPr lang="es-EC" b="1" dirty="0">
                <a:effectLst/>
                <a:latin typeface="Arial" pitchFamily="34" charset="0"/>
                <a:cs typeface="Arial" pitchFamily="34" charset="0"/>
              </a:rPr>
              <a:t>Punto de Bombeo Para Sitio de Estudio </a:t>
            </a:r>
            <a:r>
              <a:rPr lang="es-EC" b="1" dirty="0" smtClean="0">
                <a:effectLst/>
                <a:latin typeface="Arial" pitchFamily="34" charset="0"/>
                <a:cs typeface="Arial" pitchFamily="34" charset="0"/>
              </a:rPr>
              <a:t>1 </a:t>
            </a:r>
            <a:endParaRPr lang="es-EC" dirty="0">
              <a:latin typeface="Arial" pitchFamily="34" charset="0"/>
              <a:cs typeface="Arial" pitchFamily="34" charset="0"/>
            </a:endParaRPr>
          </a:p>
        </p:txBody>
      </p:sp>
      <p:pic>
        <p:nvPicPr>
          <p:cNvPr id="1029" name="Picture 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43977" y="1628800"/>
            <a:ext cx="3039991" cy="4049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3586" y="2060848"/>
            <a:ext cx="4742479" cy="3384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289323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lvl="0"/>
            <a:r>
              <a:rPr lang="es-EC" b="1" dirty="0">
                <a:effectLst/>
                <a:latin typeface="Arial" pitchFamily="34" charset="0"/>
                <a:cs typeface="Arial" pitchFamily="34" charset="0"/>
              </a:rPr>
              <a:t>Punto de Bombeo Para Sitio de Estudio </a:t>
            </a:r>
            <a:r>
              <a:rPr lang="es-EC" b="1" dirty="0" smtClean="0">
                <a:effectLst/>
                <a:latin typeface="Arial" pitchFamily="34" charset="0"/>
                <a:cs typeface="Arial" pitchFamily="34" charset="0"/>
              </a:rPr>
              <a:t>2 </a:t>
            </a:r>
            <a:endParaRPr lang="es-EC" dirty="0">
              <a:latin typeface="Arial" pitchFamily="34" charset="0"/>
              <a:cs typeface="Arial" pitchFamily="34" charset="0"/>
            </a:endParaRPr>
          </a:p>
        </p:txBody>
      </p:sp>
      <p:pic>
        <p:nvPicPr>
          <p:cNvPr id="2051"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12961" y="1423325"/>
            <a:ext cx="3391087" cy="4525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5489" y="1437605"/>
            <a:ext cx="3482975" cy="451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906437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lvl="0"/>
            <a:r>
              <a:rPr lang="es-EC" sz="2800" b="1" dirty="0">
                <a:effectLst/>
                <a:latin typeface="Arial" pitchFamily="34" charset="0"/>
                <a:cs typeface="Arial" pitchFamily="34" charset="0"/>
              </a:rPr>
              <a:t>DIMENSIONAMIENTO DEL SISTEMA DE BOMBEO FOTOVOLTAICO</a:t>
            </a:r>
            <a:r>
              <a:rPr lang="es-EC" sz="2800" b="1" dirty="0" smtClean="0">
                <a:effectLst/>
                <a:latin typeface="Arial" pitchFamily="34" charset="0"/>
                <a:cs typeface="Arial" pitchFamily="34" charset="0"/>
              </a:rPr>
              <a:t>.</a:t>
            </a:r>
            <a:endParaRPr lang="es-EC" sz="2800" dirty="0">
              <a:latin typeface="Arial" pitchFamily="34" charset="0"/>
              <a:cs typeface="Arial" pitchFamily="34" charset="0"/>
            </a:endParaRPr>
          </a:p>
        </p:txBody>
      </p:sp>
      <p:pic>
        <p:nvPicPr>
          <p:cNvPr id="4" name="3 Marcador de contenido"/>
          <p:cNvPicPr>
            <a:picLocks noGrp="1"/>
          </p:cNvPicPr>
          <p:nvPr>
            <p:ph idx="1"/>
          </p:nvPr>
        </p:nvPicPr>
        <p:blipFill>
          <a:blip r:embed="rId2"/>
          <a:srcRect/>
          <a:stretch>
            <a:fillRect/>
          </a:stretch>
        </p:blipFill>
        <p:spPr bwMode="auto">
          <a:xfrm>
            <a:off x="2195736" y="1497330"/>
            <a:ext cx="5878651" cy="5244038"/>
          </a:xfrm>
          <a:prstGeom prst="rect">
            <a:avLst/>
          </a:prstGeom>
          <a:noFill/>
        </p:spPr>
      </p:pic>
    </p:spTree>
    <p:extLst>
      <p:ext uri="{BB962C8B-B14F-4D97-AF65-F5344CB8AC3E}">
        <p14:creationId xmlns:p14="http://schemas.microsoft.com/office/powerpoint/2010/main" val="342062474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lvl="0"/>
            <a:r>
              <a:rPr lang="es-EC" sz="2400" b="1" dirty="0">
                <a:effectLst/>
                <a:latin typeface="Arial" pitchFamily="34" charset="0"/>
                <a:cs typeface="Arial" pitchFamily="34" charset="0"/>
              </a:rPr>
              <a:t>CÁLCULOS PARA EL SITIO DE ESTUDIO N° </a:t>
            </a:r>
            <a:r>
              <a:rPr lang="es-EC" sz="2400" b="1" dirty="0" smtClean="0">
                <a:effectLst/>
                <a:latin typeface="Arial" pitchFamily="34" charset="0"/>
                <a:cs typeface="Arial" pitchFamily="34" charset="0"/>
              </a:rPr>
              <a:t>1</a:t>
            </a:r>
            <a:endParaRPr lang="es-EC" sz="2400" dirty="0">
              <a:latin typeface="Arial" pitchFamily="34" charset="0"/>
              <a:cs typeface="Arial" pitchFamily="34" charset="0"/>
            </a:endParaRPr>
          </a:p>
        </p:txBody>
      </p:sp>
      <p:pic>
        <p:nvPicPr>
          <p:cNvPr id="4" name="3 Marcador de contenido"/>
          <p:cNvPicPr>
            <a:picLocks noGrp="1"/>
          </p:cNvPicPr>
          <p:nvPr>
            <p:ph idx="1"/>
          </p:nvPr>
        </p:nvPicPr>
        <p:blipFill>
          <a:blip r:embed="rId2"/>
          <a:srcRect/>
          <a:stretch>
            <a:fillRect/>
          </a:stretch>
        </p:blipFill>
        <p:spPr bwMode="auto">
          <a:xfrm>
            <a:off x="1763688" y="1484784"/>
            <a:ext cx="6912768" cy="4968552"/>
          </a:xfrm>
          <a:prstGeom prst="rect">
            <a:avLst/>
          </a:prstGeom>
          <a:noFill/>
        </p:spPr>
      </p:pic>
    </p:spTree>
    <p:extLst>
      <p:ext uri="{BB962C8B-B14F-4D97-AF65-F5344CB8AC3E}">
        <p14:creationId xmlns:p14="http://schemas.microsoft.com/office/powerpoint/2010/main" val="297617180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lvl="0"/>
            <a:r>
              <a:rPr lang="es-EC" sz="2400" b="1" dirty="0">
                <a:effectLst/>
                <a:latin typeface="Arial" pitchFamily="34" charset="0"/>
                <a:cs typeface="Arial" pitchFamily="34" charset="0"/>
              </a:rPr>
              <a:t>CÁLCULOS PARA EL SITIO DE ESTUDIO N° 2</a:t>
            </a:r>
            <a:endParaRPr lang="es-EC" sz="2400" dirty="0">
              <a:latin typeface="Arial" pitchFamily="34" charset="0"/>
              <a:cs typeface="Arial" pitchFamily="34" charset="0"/>
            </a:endParaRPr>
          </a:p>
        </p:txBody>
      </p:sp>
      <p:pic>
        <p:nvPicPr>
          <p:cNvPr id="6" name="5 Marcador de contenido"/>
          <p:cNvPicPr>
            <a:picLocks noGrp="1"/>
          </p:cNvPicPr>
          <p:nvPr>
            <p:ph idx="1"/>
          </p:nvPr>
        </p:nvPicPr>
        <p:blipFill>
          <a:blip r:embed="rId2"/>
          <a:srcRect/>
          <a:stretch>
            <a:fillRect/>
          </a:stretch>
        </p:blipFill>
        <p:spPr bwMode="auto">
          <a:xfrm>
            <a:off x="1547664" y="1412776"/>
            <a:ext cx="6912768" cy="4968000"/>
          </a:xfrm>
          <a:prstGeom prst="rect">
            <a:avLst/>
          </a:prstGeom>
          <a:noFill/>
        </p:spPr>
      </p:pic>
    </p:spTree>
    <p:extLst>
      <p:ext uri="{BB962C8B-B14F-4D97-AF65-F5344CB8AC3E}">
        <p14:creationId xmlns:p14="http://schemas.microsoft.com/office/powerpoint/2010/main" val="114906499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a:latin typeface="Arial" pitchFamily="34" charset="0"/>
                <a:cs typeface="Arial" pitchFamily="34" charset="0"/>
              </a:rPr>
              <a:t>Resultado Para el sitio 1</a:t>
            </a:r>
          </a:p>
        </p:txBody>
      </p:sp>
      <mc:AlternateContent xmlns:mc="http://schemas.openxmlformats.org/markup-compatibility/2006" xmlns:a14="http://schemas.microsoft.com/office/drawing/2010/main">
        <mc:Choice Requires="a14">
          <p:sp>
            <p:nvSpPr>
              <p:cNvPr id="3" name="2 Marcador de contenido"/>
              <p:cNvSpPr>
                <a:spLocks noGrp="1"/>
              </p:cNvSpPr>
              <p:nvPr>
                <p:ph idx="1"/>
              </p:nvPr>
            </p:nvSpPr>
            <p:spPr/>
            <p:txBody>
              <a:bodyPr>
                <a:normAutofit/>
              </a:bodyPr>
              <a:lstStyle/>
              <a:p>
                <a:pPr algn="just"/>
                <a:r>
                  <a:rPr lang="es-EC" sz="2400" dirty="0" smtClean="0">
                    <a:latin typeface="Arial" pitchFamily="34" charset="0"/>
                    <a:cs typeface="Arial" pitchFamily="34" charset="0"/>
                  </a:rPr>
                  <a:t>Con un caudal de diseño 𝑄</a:t>
                </a:r>
                <a:r>
                  <a:rPr lang="es-EC" sz="2400" baseline="-25000" dirty="0" smtClean="0">
                    <a:latin typeface="Arial" pitchFamily="34" charset="0"/>
                    <a:cs typeface="Arial" pitchFamily="34" charset="0"/>
                  </a:rPr>
                  <a:t>MD</a:t>
                </a:r>
                <a:r>
                  <a:rPr lang="es-EC" sz="2400" dirty="0" smtClean="0">
                    <a:latin typeface="Arial" pitchFamily="34" charset="0"/>
                    <a:cs typeface="Arial" pitchFamily="34" charset="0"/>
                  </a:rPr>
                  <a:t> = </a:t>
                </a:r>
                <a:r>
                  <a:rPr lang="es-EC" sz="2400" dirty="0">
                    <a:latin typeface="Arial" pitchFamily="34" charset="0"/>
                    <a:cs typeface="Arial" pitchFamily="34" charset="0"/>
                  </a:rPr>
                  <a:t>0.0468 [l/seg]</a:t>
                </a:r>
                <a:r>
                  <a:rPr lang="es-EC" sz="2400" dirty="0" smtClean="0">
                    <a:latin typeface="Arial" pitchFamily="34" charset="0"/>
                    <a:cs typeface="Arial" pitchFamily="34" charset="0"/>
                  </a:rPr>
                  <a:t> obtiene la v = 1.6687 [m/s]; </a:t>
                </a:r>
                <a:r>
                  <a:rPr lang="es-EC" sz="2400" dirty="0">
                    <a:latin typeface="Arial" pitchFamily="34" charset="0"/>
                    <a:cs typeface="Arial" pitchFamily="34" charset="0"/>
                  </a:rPr>
                  <a:t>Re = 25821.13;  entonces como  </a:t>
                </a:r>
                <a:r>
                  <a:rPr lang="es-EC" sz="2400" dirty="0" smtClean="0">
                    <a:latin typeface="Arial" pitchFamily="34" charset="0"/>
                    <a:cs typeface="Arial" pitchFamily="34" charset="0"/>
                  </a:rPr>
                  <a:t>Re &gt; </a:t>
                </a:r>
                <a:r>
                  <a:rPr lang="es-EC" sz="2400" dirty="0">
                    <a:latin typeface="Arial" pitchFamily="34" charset="0"/>
                    <a:cs typeface="Arial" pitchFamily="34" charset="0"/>
                  </a:rPr>
                  <a:t>3000, el flujo es turbulento y con la Rugosidad Relativa </a:t>
                </a:r>
                <a14:m>
                  <m:oMath xmlns:m="http://schemas.openxmlformats.org/officeDocument/2006/math">
                    <m:f>
                      <m:fPr>
                        <m:ctrlPr>
                          <a:rPr lang="es-EC" sz="2400" i="1">
                            <a:latin typeface="Cambria Math"/>
                          </a:rPr>
                        </m:ctrlPr>
                      </m:fPr>
                      <m:num>
                        <m:r>
                          <m:rPr>
                            <m:sty m:val="p"/>
                          </m:rPr>
                          <a:rPr lang="en-US" sz="2400">
                            <a:latin typeface="Cambria Math"/>
                          </a:rPr>
                          <m:t>ϵ</m:t>
                        </m:r>
                      </m:num>
                      <m:den>
                        <m:r>
                          <m:rPr>
                            <m:sty m:val="p"/>
                          </m:rPr>
                          <a:rPr lang="es-EC" sz="2400">
                            <a:latin typeface="Cambria Math"/>
                          </a:rPr>
                          <m:t>D</m:t>
                        </m:r>
                      </m:den>
                    </m:f>
                    <m:r>
                      <a:rPr lang="es-EC" sz="2400">
                        <a:latin typeface="Cambria Math"/>
                      </a:rPr>
                      <m:t>=0.000504 ≈ 0.0006</m:t>
                    </m:r>
                  </m:oMath>
                </a14:m>
                <a:r>
                  <a:rPr lang="es-EC" sz="2400" dirty="0">
                    <a:latin typeface="Arial" pitchFamily="34" charset="0"/>
                    <a:cs typeface="Arial" pitchFamily="34" charset="0"/>
                  </a:rPr>
                  <a:t>, se puede obtener el factor de forma con el diagrama de Moody, </a:t>
                </a:r>
                <a:r>
                  <a:rPr lang="es-EC" sz="2400" dirty="0" smtClean="0">
                    <a:latin typeface="Arial" pitchFamily="34" charset="0"/>
                    <a:cs typeface="Arial" pitchFamily="34" charset="0"/>
                  </a:rPr>
                  <a:t>ƒ=0.025</a:t>
                </a:r>
              </a:p>
              <a:p>
                <a:pPr marL="82296" indent="0" algn="just">
                  <a:buNone/>
                </a:pPr>
                <a:endParaRPr lang="es-EC" sz="2400" dirty="0">
                  <a:latin typeface="Arial" pitchFamily="34" charset="0"/>
                  <a:cs typeface="Arial" pitchFamily="34" charset="0"/>
                </a:endParaRPr>
              </a:p>
              <a:p>
                <a:pPr algn="just"/>
                <a:r>
                  <a:rPr lang="es-EC" sz="2400" dirty="0">
                    <a:latin typeface="Arial" pitchFamily="34" charset="0"/>
                    <a:cs typeface="Arial" pitchFamily="34" charset="0"/>
                  </a:rPr>
                  <a:t>Con </a:t>
                </a:r>
                <a:r>
                  <a:rPr lang="es-EC" sz="2400" dirty="0" smtClean="0">
                    <a:latin typeface="Arial" pitchFamily="34" charset="0"/>
                    <a:cs typeface="Arial" pitchFamily="34" charset="0"/>
                  </a:rPr>
                  <a:t>la  L</a:t>
                </a:r>
                <a:r>
                  <a:rPr lang="es-EC" sz="2400" baseline="-25000" dirty="0" smtClean="0">
                    <a:latin typeface="Arial" pitchFamily="34" charset="0"/>
                    <a:cs typeface="Arial" pitchFamily="34" charset="0"/>
                  </a:rPr>
                  <a:t>T</a:t>
                </a:r>
                <a:r>
                  <a:rPr lang="es-EC" sz="2400" dirty="0" smtClean="0">
                    <a:latin typeface="Arial" pitchFamily="34" charset="0"/>
                    <a:cs typeface="Arial" pitchFamily="34" charset="0"/>
                  </a:rPr>
                  <a:t> =19.5201 [m];   </a:t>
                </a:r>
                <a:r>
                  <a:rPr lang="es-EC" sz="2400" dirty="0">
                    <a:latin typeface="Arial" pitchFamily="34" charset="0"/>
                    <a:cs typeface="Arial" pitchFamily="34" charset="0"/>
                  </a:rPr>
                  <a:t>hf = 4.991 [m]; </a:t>
                </a:r>
                <a:r>
                  <a:rPr lang="es-EC" sz="2400" dirty="0" smtClean="0">
                    <a:latin typeface="Arial" pitchFamily="34" charset="0"/>
                    <a:cs typeface="Arial" pitchFamily="34" charset="0"/>
                  </a:rPr>
                  <a:t> CDT </a:t>
                </a:r>
                <a:r>
                  <a:rPr lang="es-EC" sz="2400" dirty="0">
                    <a:latin typeface="Arial" pitchFamily="34" charset="0"/>
                    <a:cs typeface="Arial" pitchFamily="34" charset="0"/>
                  </a:rPr>
                  <a:t>= 17.4911 [m]; se puede obtener la potencia requerida por la bamba P</a:t>
                </a:r>
                <a:r>
                  <a:rPr lang="es-EC" sz="2400" baseline="-25000" dirty="0">
                    <a:latin typeface="Arial" pitchFamily="34" charset="0"/>
                    <a:cs typeface="Arial" pitchFamily="34" charset="0"/>
                  </a:rPr>
                  <a:t>1</a:t>
                </a:r>
                <a:r>
                  <a:rPr lang="es-EC" sz="2400" dirty="0">
                    <a:latin typeface="Arial" pitchFamily="34" charset="0"/>
                    <a:cs typeface="Arial" pitchFamily="34" charset="0"/>
                  </a:rPr>
                  <a:t>=51.5324 [W</a:t>
                </a:r>
                <a:r>
                  <a:rPr lang="es-EC" sz="2400" dirty="0" smtClean="0">
                    <a:latin typeface="Arial" pitchFamily="34" charset="0"/>
                    <a:cs typeface="Arial" pitchFamily="34" charset="0"/>
                  </a:rPr>
                  <a:t>]</a:t>
                </a:r>
                <a:endParaRPr lang="es-EC" sz="2400" dirty="0">
                  <a:latin typeface="Arial" pitchFamily="34" charset="0"/>
                  <a:cs typeface="Arial" pitchFamily="34" charset="0"/>
                </a:endParaRPr>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blipFill rotWithShape="1">
                <a:blip r:embed="rId2"/>
                <a:stretch>
                  <a:fillRect t="-1017" r="-1220"/>
                </a:stretch>
              </a:blipFill>
            </p:spPr>
            <p:txBody>
              <a:bodyPr/>
              <a:lstStyle/>
              <a:p>
                <a:r>
                  <a:rPr lang="es-EC">
                    <a:noFill/>
                  </a:rPr>
                  <a:t> </a:t>
                </a:r>
              </a:p>
            </p:txBody>
          </p:sp>
        </mc:Fallback>
      </mc:AlternateContent>
    </p:spTree>
    <p:extLst>
      <p:ext uri="{BB962C8B-B14F-4D97-AF65-F5344CB8AC3E}">
        <p14:creationId xmlns:p14="http://schemas.microsoft.com/office/powerpoint/2010/main" val="371447654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a:latin typeface="Arial" pitchFamily="34" charset="0"/>
                <a:cs typeface="Arial" pitchFamily="34" charset="0"/>
              </a:rPr>
              <a:t>Resultado Para el sitio </a:t>
            </a:r>
            <a:r>
              <a:rPr lang="es-EC" dirty="0" smtClean="0">
                <a:latin typeface="Arial" pitchFamily="34" charset="0"/>
                <a:cs typeface="Arial" pitchFamily="34" charset="0"/>
              </a:rPr>
              <a:t>2</a:t>
            </a:r>
            <a:endParaRPr lang="es-EC" dirty="0">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3" name="2 Marcador de contenido"/>
              <p:cNvSpPr>
                <a:spLocks noGrp="1"/>
              </p:cNvSpPr>
              <p:nvPr>
                <p:ph idx="1"/>
              </p:nvPr>
            </p:nvSpPr>
            <p:spPr/>
            <p:txBody>
              <a:bodyPr>
                <a:normAutofit/>
              </a:bodyPr>
              <a:lstStyle/>
              <a:p>
                <a:pPr algn="just"/>
                <a:r>
                  <a:rPr lang="es-EC" sz="2400" dirty="0" smtClean="0">
                    <a:latin typeface="Arial" pitchFamily="34" charset="0"/>
                    <a:cs typeface="Arial" pitchFamily="34" charset="0"/>
                  </a:rPr>
                  <a:t>Con un caudal de diseño 𝑄</a:t>
                </a:r>
                <a:r>
                  <a:rPr lang="es-EC" sz="2400" baseline="-25000" dirty="0" smtClean="0">
                    <a:latin typeface="Arial" pitchFamily="34" charset="0"/>
                    <a:cs typeface="Arial" pitchFamily="34" charset="0"/>
                  </a:rPr>
                  <a:t>MD</a:t>
                </a:r>
                <a:r>
                  <a:rPr lang="es-EC" sz="2400" dirty="0" smtClean="0">
                    <a:latin typeface="Arial" pitchFamily="34" charset="0"/>
                    <a:cs typeface="Arial" pitchFamily="34" charset="0"/>
                  </a:rPr>
                  <a:t> = </a:t>
                </a:r>
                <a:r>
                  <a:rPr lang="es-EC" sz="2400" dirty="0">
                    <a:latin typeface="Arial" pitchFamily="34" charset="0"/>
                    <a:cs typeface="Arial" pitchFamily="34" charset="0"/>
                  </a:rPr>
                  <a:t>0.0308 [l/seg] </a:t>
                </a:r>
                <a:r>
                  <a:rPr lang="es-EC" sz="2400" dirty="0" smtClean="0">
                    <a:latin typeface="Arial" pitchFamily="34" charset="0"/>
                    <a:cs typeface="Arial" pitchFamily="34" charset="0"/>
                  </a:rPr>
                  <a:t>obtiene la v = 1.0960 [m/s]; </a:t>
                </a:r>
                <a:r>
                  <a:rPr lang="es-EC" sz="2400" dirty="0">
                    <a:latin typeface="Arial" pitchFamily="34" charset="0"/>
                    <a:cs typeface="Arial" pitchFamily="34" charset="0"/>
                  </a:rPr>
                  <a:t>Re = 16959.2865;  entonces como  </a:t>
                </a:r>
                <a:r>
                  <a:rPr lang="es-EC" sz="2400" dirty="0" smtClean="0">
                    <a:latin typeface="Arial" pitchFamily="34" charset="0"/>
                    <a:cs typeface="Arial" pitchFamily="34" charset="0"/>
                  </a:rPr>
                  <a:t>Re &gt; </a:t>
                </a:r>
                <a:r>
                  <a:rPr lang="es-EC" sz="2400" dirty="0">
                    <a:latin typeface="Arial" pitchFamily="34" charset="0"/>
                    <a:cs typeface="Arial" pitchFamily="34" charset="0"/>
                  </a:rPr>
                  <a:t>3000, el flujo es turbulento y con la Rugosidad Relativa </a:t>
                </a:r>
                <a14:m>
                  <m:oMath xmlns:m="http://schemas.openxmlformats.org/officeDocument/2006/math">
                    <m:f>
                      <m:fPr>
                        <m:ctrlPr>
                          <a:rPr lang="es-EC" sz="2400" i="1">
                            <a:latin typeface="Cambria Math"/>
                          </a:rPr>
                        </m:ctrlPr>
                      </m:fPr>
                      <m:num>
                        <m:r>
                          <m:rPr>
                            <m:sty m:val="p"/>
                          </m:rPr>
                          <a:rPr lang="en-US" sz="2400" i="0">
                            <a:latin typeface="Cambria Math"/>
                          </a:rPr>
                          <m:t>ϵ</m:t>
                        </m:r>
                      </m:num>
                      <m:den>
                        <m:r>
                          <m:rPr>
                            <m:sty m:val="p"/>
                          </m:rPr>
                          <a:rPr lang="es-EC" sz="2400" i="0">
                            <a:latin typeface="Cambria Math"/>
                          </a:rPr>
                          <m:t>D</m:t>
                        </m:r>
                      </m:den>
                    </m:f>
                    <m:r>
                      <a:rPr lang="es-EC" sz="2400" i="0">
                        <a:latin typeface="Cambria Math"/>
                      </a:rPr>
                      <m:t>=0.000504 ≈ 0.0006</m:t>
                    </m:r>
                  </m:oMath>
                </a14:m>
                <a:r>
                  <a:rPr lang="es-EC" sz="2400" dirty="0">
                    <a:latin typeface="Arial" pitchFamily="34" charset="0"/>
                    <a:cs typeface="Arial" pitchFamily="34" charset="0"/>
                  </a:rPr>
                  <a:t>, se puede obtener el factor de forma con el diagrama de Moody, </a:t>
                </a:r>
                <a:r>
                  <a:rPr lang="es-EC" sz="2400" dirty="0" smtClean="0">
                    <a:latin typeface="Arial" pitchFamily="34" charset="0"/>
                    <a:cs typeface="Arial" pitchFamily="34" charset="0"/>
                  </a:rPr>
                  <a:t>ƒ=0.029</a:t>
                </a:r>
              </a:p>
              <a:p>
                <a:pPr marL="82296" indent="0" algn="just">
                  <a:buNone/>
                </a:pPr>
                <a:endParaRPr lang="es-EC" sz="2400" dirty="0">
                  <a:latin typeface="Arial" pitchFamily="34" charset="0"/>
                  <a:cs typeface="Arial" pitchFamily="34" charset="0"/>
                </a:endParaRPr>
              </a:p>
              <a:p>
                <a:pPr algn="just"/>
                <a:r>
                  <a:rPr lang="es-EC" sz="2400" dirty="0">
                    <a:latin typeface="Arial" pitchFamily="34" charset="0"/>
                    <a:cs typeface="Arial" pitchFamily="34" charset="0"/>
                  </a:rPr>
                  <a:t>Con </a:t>
                </a:r>
                <a:r>
                  <a:rPr lang="es-EC" sz="2400" dirty="0" smtClean="0">
                    <a:latin typeface="Arial" pitchFamily="34" charset="0"/>
                    <a:cs typeface="Arial" pitchFamily="34" charset="0"/>
                  </a:rPr>
                  <a:t>la  L</a:t>
                </a:r>
                <a:r>
                  <a:rPr lang="es-EC" sz="2400" baseline="-25000" dirty="0" smtClean="0">
                    <a:latin typeface="Arial" pitchFamily="34" charset="0"/>
                    <a:cs typeface="Arial" pitchFamily="34" charset="0"/>
                  </a:rPr>
                  <a:t>T</a:t>
                </a:r>
                <a:r>
                  <a:rPr lang="es-EC" sz="2400" dirty="0" smtClean="0">
                    <a:latin typeface="Arial" pitchFamily="34" charset="0"/>
                    <a:cs typeface="Arial" pitchFamily="34" charset="0"/>
                  </a:rPr>
                  <a:t> =16.2203 [m];   </a:t>
                </a:r>
                <a:r>
                  <a:rPr lang="es-EC" sz="2400" dirty="0">
                    <a:latin typeface="Arial" pitchFamily="34" charset="0"/>
                    <a:cs typeface="Arial" pitchFamily="34" charset="0"/>
                  </a:rPr>
                  <a:t>hf = </a:t>
                </a:r>
                <a:r>
                  <a:rPr lang="en-US" sz="2400" dirty="0">
                    <a:latin typeface="Arial" pitchFamily="34" charset="0"/>
                    <a:cs typeface="Arial" pitchFamily="34" charset="0"/>
                  </a:rPr>
                  <a:t>2.0767</a:t>
                </a:r>
                <a:r>
                  <a:rPr lang="es-EC" sz="2400" dirty="0" smtClean="0">
                    <a:latin typeface="Arial" pitchFamily="34" charset="0"/>
                    <a:cs typeface="Arial" pitchFamily="34" charset="0"/>
                  </a:rPr>
                  <a:t> </a:t>
                </a:r>
                <a:r>
                  <a:rPr lang="es-EC" sz="2400" dirty="0">
                    <a:latin typeface="Arial" pitchFamily="34" charset="0"/>
                    <a:cs typeface="Arial" pitchFamily="34" charset="0"/>
                  </a:rPr>
                  <a:t>[m]; </a:t>
                </a:r>
                <a:r>
                  <a:rPr lang="es-EC" sz="2400" dirty="0" smtClean="0">
                    <a:latin typeface="Arial" pitchFamily="34" charset="0"/>
                    <a:cs typeface="Arial" pitchFamily="34" charset="0"/>
                  </a:rPr>
                  <a:t> CDT </a:t>
                </a:r>
                <a:r>
                  <a:rPr lang="es-EC" sz="2400" dirty="0">
                    <a:latin typeface="Arial" pitchFamily="34" charset="0"/>
                    <a:cs typeface="Arial" pitchFamily="34" charset="0"/>
                  </a:rPr>
                  <a:t>= 15.0767 </a:t>
                </a:r>
                <a:r>
                  <a:rPr lang="es-EC" sz="2400" dirty="0" smtClean="0">
                    <a:latin typeface="Arial" pitchFamily="34" charset="0"/>
                    <a:cs typeface="Arial" pitchFamily="34" charset="0"/>
                  </a:rPr>
                  <a:t>[</a:t>
                </a:r>
                <a:r>
                  <a:rPr lang="es-EC" sz="2400" dirty="0">
                    <a:latin typeface="Arial" pitchFamily="34" charset="0"/>
                    <a:cs typeface="Arial" pitchFamily="34" charset="0"/>
                  </a:rPr>
                  <a:t>m]; se puede obtener la potencia requerida por la bamba </a:t>
                </a:r>
                <a:r>
                  <a:rPr lang="es-EC" sz="2400" dirty="0" smtClean="0">
                    <a:latin typeface="Arial" pitchFamily="34" charset="0"/>
                    <a:cs typeface="Arial" pitchFamily="34" charset="0"/>
                  </a:rPr>
                  <a:t>P</a:t>
                </a:r>
                <a:r>
                  <a:rPr lang="es-EC" sz="2400" baseline="-25000" dirty="0" smtClean="0">
                    <a:latin typeface="Arial" pitchFamily="34" charset="0"/>
                    <a:cs typeface="Arial" pitchFamily="34" charset="0"/>
                  </a:rPr>
                  <a:t>1</a:t>
                </a:r>
                <a:r>
                  <a:rPr lang="es-EC" sz="2400" dirty="0" smtClean="0">
                    <a:latin typeface="Arial" pitchFamily="34" charset="0"/>
                    <a:cs typeface="Arial" pitchFamily="34" charset="0"/>
                  </a:rPr>
                  <a:t>= 24.4305 </a:t>
                </a:r>
                <a:r>
                  <a:rPr lang="es-EC" sz="2400" dirty="0">
                    <a:latin typeface="Arial" pitchFamily="34" charset="0"/>
                    <a:cs typeface="Arial" pitchFamily="34" charset="0"/>
                  </a:rPr>
                  <a:t>[W</a:t>
                </a:r>
                <a:r>
                  <a:rPr lang="es-EC" sz="2400" dirty="0" smtClean="0">
                    <a:latin typeface="Arial" pitchFamily="34" charset="0"/>
                    <a:cs typeface="Arial" pitchFamily="34" charset="0"/>
                  </a:rPr>
                  <a:t>]</a:t>
                </a:r>
                <a:endParaRPr lang="es-EC" sz="2400" dirty="0">
                  <a:latin typeface="Arial" pitchFamily="34" charset="0"/>
                  <a:cs typeface="Arial" pitchFamily="34" charset="0"/>
                </a:endParaRPr>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blipFill rotWithShape="1">
                <a:blip r:embed="rId2"/>
                <a:stretch>
                  <a:fillRect t="-1017" r="-1220"/>
                </a:stretch>
              </a:blipFill>
            </p:spPr>
            <p:txBody>
              <a:bodyPr/>
              <a:lstStyle/>
              <a:p>
                <a:r>
                  <a:rPr lang="es-EC">
                    <a:noFill/>
                  </a:rPr>
                  <a:t> </a:t>
                </a:r>
              </a:p>
            </p:txBody>
          </p:sp>
        </mc:Fallback>
      </mc:AlternateContent>
    </p:spTree>
    <p:extLst>
      <p:ext uri="{BB962C8B-B14F-4D97-AF65-F5344CB8AC3E}">
        <p14:creationId xmlns:p14="http://schemas.microsoft.com/office/powerpoint/2010/main" val="7681059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a:latin typeface="Arial" pitchFamily="34" charset="0"/>
                <a:cs typeface="Arial" pitchFamily="34" charset="0"/>
              </a:rPr>
              <a:t>INTRODUCCIÓN</a:t>
            </a:r>
          </a:p>
        </p:txBody>
      </p:sp>
      <p:pic>
        <p:nvPicPr>
          <p:cNvPr id="5" name="4 Marcador de contenido"/>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67014" y="1580728"/>
            <a:ext cx="7533862" cy="5016624"/>
          </a:xfrm>
        </p:spPr>
      </p:pic>
    </p:spTree>
    <p:extLst>
      <p:ext uri="{BB962C8B-B14F-4D97-AF65-F5344CB8AC3E}">
        <p14:creationId xmlns:p14="http://schemas.microsoft.com/office/powerpoint/2010/main" val="312462397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C" sz="3400" b="1" dirty="0">
                <a:effectLst/>
                <a:latin typeface="Arial" pitchFamily="34" charset="0"/>
                <a:cs typeface="Arial" pitchFamily="34" charset="0"/>
              </a:rPr>
              <a:t>Características de la Bomba de </a:t>
            </a:r>
            <a:r>
              <a:rPr lang="es-EC" sz="3400" b="1" dirty="0" smtClean="0">
                <a:effectLst/>
                <a:latin typeface="Arial" pitchFamily="34" charset="0"/>
                <a:cs typeface="Arial" pitchFamily="34" charset="0"/>
              </a:rPr>
              <a:t>DC</a:t>
            </a:r>
            <a:endParaRPr lang="es-EC" sz="3400" dirty="0">
              <a:latin typeface="Arial" pitchFamily="34" charset="0"/>
              <a:cs typeface="Arial" pitchFamily="34" charset="0"/>
            </a:endParaRPr>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3911260874"/>
              </p:ext>
            </p:extLst>
          </p:nvPr>
        </p:nvGraphicFramePr>
        <p:xfrm>
          <a:off x="2123728" y="3717352"/>
          <a:ext cx="6264696" cy="2880000"/>
        </p:xfrm>
        <a:graphic>
          <a:graphicData uri="http://schemas.openxmlformats.org/drawingml/2006/table">
            <a:tbl>
              <a:tblPr firstRow="1" firstCol="1" bandRow="1">
                <a:tableStyleId>{073A0DAA-6AF3-43AB-8588-CEC1D06C72B9}</a:tableStyleId>
              </a:tblPr>
              <a:tblGrid>
                <a:gridCol w="2463644"/>
                <a:gridCol w="3801052"/>
              </a:tblGrid>
              <a:tr h="360000">
                <a:tc>
                  <a:txBody>
                    <a:bodyPr/>
                    <a:lstStyle/>
                    <a:p>
                      <a:pPr>
                        <a:spcAft>
                          <a:spcPts val="0"/>
                        </a:spcAft>
                      </a:pPr>
                      <a:r>
                        <a:rPr lang="es-EC" sz="1600" dirty="0">
                          <a:solidFill>
                            <a:schemeClr val="tx1"/>
                          </a:solidFill>
                          <a:effectLst/>
                          <a:latin typeface="Arial" pitchFamily="34" charset="0"/>
                          <a:cs typeface="Arial" pitchFamily="34" charset="0"/>
                        </a:rPr>
                        <a:t>Marca	  :</a:t>
                      </a:r>
                      <a:endParaRPr lang="es-EC" sz="160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s-EC" sz="1600" dirty="0">
                          <a:solidFill>
                            <a:schemeClr val="tx1"/>
                          </a:solidFill>
                          <a:effectLst/>
                          <a:latin typeface="Arial" pitchFamily="34" charset="0"/>
                          <a:cs typeface="Arial" pitchFamily="34" charset="0"/>
                        </a:rPr>
                        <a:t>Sun Pumps</a:t>
                      </a:r>
                      <a:endParaRPr lang="es-EC" sz="160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0000">
                <a:tc>
                  <a:txBody>
                    <a:bodyPr/>
                    <a:lstStyle/>
                    <a:p>
                      <a:pPr>
                        <a:spcAft>
                          <a:spcPts val="0"/>
                        </a:spcAft>
                      </a:pPr>
                      <a:r>
                        <a:rPr lang="es-EC" sz="1600" dirty="0">
                          <a:solidFill>
                            <a:schemeClr val="tx1"/>
                          </a:solidFill>
                          <a:effectLst/>
                          <a:latin typeface="Arial" pitchFamily="34" charset="0"/>
                          <a:cs typeface="Arial" pitchFamily="34" charset="0"/>
                        </a:rPr>
                        <a:t>Modelo     :</a:t>
                      </a:r>
                      <a:endParaRPr lang="es-EC" sz="160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s-EC" sz="1600" dirty="0">
                          <a:solidFill>
                            <a:schemeClr val="tx1"/>
                          </a:solidFill>
                          <a:effectLst/>
                          <a:latin typeface="Arial" pitchFamily="34" charset="0"/>
                          <a:cs typeface="Arial" pitchFamily="34" charset="0"/>
                        </a:rPr>
                        <a:t>SDS-T-128 (Solar Submersible Pump)</a:t>
                      </a:r>
                      <a:endParaRPr lang="es-EC" sz="160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0000">
                <a:tc>
                  <a:txBody>
                    <a:bodyPr/>
                    <a:lstStyle/>
                    <a:p>
                      <a:pPr>
                        <a:spcAft>
                          <a:spcPts val="0"/>
                        </a:spcAft>
                      </a:pPr>
                      <a:r>
                        <a:rPr lang="es-EC" sz="1600" dirty="0">
                          <a:solidFill>
                            <a:schemeClr val="tx1"/>
                          </a:solidFill>
                          <a:effectLst/>
                          <a:latin typeface="Arial" pitchFamily="34" charset="0"/>
                          <a:cs typeface="Arial" pitchFamily="34" charset="0"/>
                        </a:rPr>
                        <a:t>Peso:</a:t>
                      </a:r>
                      <a:endParaRPr lang="es-EC" sz="160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s-EC" sz="1600" dirty="0">
                          <a:solidFill>
                            <a:schemeClr val="tx1"/>
                          </a:solidFill>
                          <a:effectLst/>
                          <a:latin typeface="Arial" pitchFamily="34" charset="0"/>
                          <a:cs typeface="Arial" pitchFamily="34" charset="0"/>
                        </a:rPr>
                        <a:t>13.00 lbs</a:t>
                      </a:r>
                      <a:endParaRPr lang="es-EC" sz="160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0000">
                <a:tc>
                  <a:txBody>
                    <a:bodyPr/>
                    <a:lstStyle/>
                    <a:p>
                      <a:pPr>
                        <a:spcAft>
                          <a:spcPts val="0"/>
                        </a:spcAft>
                      </a:pPr>
                      <a:r>
                        <a:rPr lang="es-EC" sz="1600" dirty="0">
                          <a:solidFill>
                            <a:schemeClr val="tx1"/>
                          </a:solidFill>
                          <a:effectLst/>
                          <a:latin typeface="Arial" pitchFamily="34" charset="0"/>
                          <a:cs typeface="Arial" pitchFamily="34" charset="0"/>
                        </a:rPr>
                        <a:t>Rango de profundidad:</a:t>
                      </a:r>
                      <a:endParaRPr lang="es-EC" sz="160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s-EC" sz="1600" dirty="0">
                          <a:solidFill>
                            <a:schemeClr val="tx1"/>
                          </a:solidFill>
                          <a:effectLst/>
                          <a:latin typeface="Arial" pitchFamily="34" charset="0"/>
                          <a:cs typeface="Arial" pitchFamily="34" charset="0"/>
                        </a:rPr>
                        <a:t>230 pies (70 metros)</a:t>
                      </a:r>
                      <a:endParaRPr lang="es-EC" sz="160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0000">
                <a:tc>
                  <a:txBody>
                    <a:bodyPr/>
                    <a:lstStyle/>
                    <a:p>
                      <a:pPr>
                        <a:spcAft>
                          <a:spcPts val="0"/>
                        </a:spcAft>
                      </a:pPr>
                      <a:r>
                        <a:rPr lang="es-EC" sz="1600" dirty="0">
                          <a:solidFill>
                            <a:schemeClr val="tx1"/>
                          </a:solidFill>
                          <a:effectLst/>
                          <a:latin typeface="Arial" pitchFamily="34" charset="0"/>
                          <a:cs typeface="Arial" pitchFamily="34" charset="0"/>
                        </a:rPr>
                        <a:t>Rango de Flujo:</a:t>
                      </a:r>
                      <a:endParaRPr lang="es-EC" sz="160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s-EC" sz="1600" dirty="0">
                          <a:solidFill>
                            <a:schemeClr val="tx1"/>
                          </a:solidFill>
                          <a:effectLst/>
                          <a:latin typeface="Arial" pitchFamily="34" charset="0"/>
                          <a:cs typeface="Arial" pitchFamily="34" charset="0"/>
                        </a:rPr>
                        <a:t>0,6-2 GPM (2.3 a 7.6 LPM)</a:t>
                      </a:r>
                      <a:endParaRPr lang="es-EC" sz="160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0000">
                <a:tc>
                  <a:txBody>
                    <a:bodyPr/>
                    <a:lstStyle/>
                    <a:p>
                      <a:pPr>
                        <a:spcAft>
                          <a:spcPts val="0"/>
                        </a:spcAft>
                      </a:pPr>
                      <a:r>
                        <a:rPr lang="es-EC" sz="1600" dirty="0">
                          <a:solidFill>
                            <a:schemeClr val="tx1"/>
                          </a:solidFill>
                          <a:effectLst/>
                          <a:latin typeface="Arial" pitchFamily="34" charset="0"/>
                          <a:cs typeface="Arial" pitchFamily="34" charset="0"/>
                        </a:rPr>
                        <a:t>Corriente máximo:</a:t>
                      </a:r>
                      <a:endParaRPr lang="es-EC" sz="160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s-EC" sz="1600" dirty="0">
                          <a:solidFill>
                            <a:schemeClr val="tx1"/>
                          </a:solidFill>
                          <a:effectLst/>
                          <a:latin typeface="Arial" pitchFamily="34" charset="0"/>
                          <a:cs typeface="Arial" pitchFamily="34" charset="0"/>
                        </a:rPr>
                        <a:t>4,2 Amperios</a:t>
                      </a:r>
                      <a:endParaRPr lang="es-EC" sz="160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0000">
                <a:tc>
                  <a:txBody>
                    <a:bodyPr/>
                    <a:lstStyle/>
                    <a:p>
                      <a:pPr>
                        <a:spcAft>
                          <a:spcPts val="0"/>
                        </a:spcAft>
                      </a:pPr>
                      <a:r>
                        <a:rPr lang="es-EC" sz="1600" dirty="0">
                          <a:solidFill>
                            <a:schemeClr val="tx1"/>
                          </a:solidFill>
                          <a:effectLst/>
                          <a:latin typeface="Arial" pitchFamily="34" charset="0"/>
                          <a:cs typeface="Arial" pitchFamily="34" charset="0"/>
                        </a:rPr>
                        <a:t>Potencia máxima:</a:t>
                      </a:r>
                      <a:endParaRPr lang="es-EC" sz="160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s-EC" sz="1600" dirty="0">
                          <a:solidFill>
                            <a:schemeClr val="tx1"/>
                          </a:solidFill>
                          <a:effectLst/>
                          <a:latin typeface="Arial" pitchFamily="34" charset="0"/>
                          <a:cs typeface="Arial" pitchFamily="34" charset="0"/>
                        </a:rPr>
                        <a:t>126 Watts</a:t>
                      </a:r>
                      <a:endParaRPr lang="es-EC" sz="160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0000">
                <a:tc>
                  <a:txBody>
                    <a:bodyPr/>
                    <a:lstStyle/>
                    <a:p>
                      <a:pPr>
                        <a:spcAft>
                          <a:spcPts val="0"/>
                        </a:spcAft>
                      </a:pPr>
                      <a:r>
                        <a:rPr lang="es-EC" sz="1600" dirty="0">
                          <a:solidFill>
                            <a:schemeClr val="tx1"/>
                          </a:solidFill>
                          <a:effectLst/>
                          <a:latin typeface="Arial" pitchFamily="34" charset="0"/>
                          <a:cs typeface="Arial" pitchFamily="34" charset="0"/>
                        </a:rPr>
                        <a:t>Rango de Tensión DC:</a:t>
                      </a:r>
                      <a:endParaRPr lang="es-EC" sz="160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s-EC" sz="1600" dirty="0">
                          <a:solidFill>
                            <a:schemeClr val="tx1"/>
                          </a:solidFill>
                          <a:effectLst/>
                          <a:latin typeface="Arial" pitchFamily="34" charset="0"/>
                          <a:cs typeface="Arial" pitchFamily="34" charset="0"/>
                        </a:rPr>
                        <a:t>12-30</a:t>
                      </a:r>
                      <a:endParaRPr lang="es-EC" sz="160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pic>
        <p:nvPicPr>
          <p:cNvPr id="5" name="4 Imagen"/>
          <p:cNvPicPr/>
          <p:nvPr/>
        </p:nvPicPr>
        <p:blipFill>
          <a:blip r:embed="rId2"/>
          <a:srcRect/>
          <a:stretch>
            <a:fillRect/>
          </a:stretch>
        </p:blipFill>
        <p:spPr bwMode="auto">
          <a:xfrm>
            <a:off x="4572000" y="1268761"/>
            <a:ext cx="1152128" cy="2304256"/>
          </a:xfrm>
          <a:prstGeom prst="rect">
            <a:avLst/>
          </a:prstGeom>
          <a:noFill/>
        </p:spPr>
      </p:pic>
    </p:spTree>
    <p:extLst>
      <p:ext uri="{BB962C8B-B14F-4D97-AF65-F5344CB8AC3E}">
        <p14:creationId xmlns:p14="http://schemas.microsoft.com/office/powerpoint/2010/main" val="286792491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25950" y="126597"/>
            <a:ext cx="5054362" cy="6614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77494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C" dirty="0" smtClean="0">
                <a:latin typeface="Arial" pitchFamily="34" charset="0"/>
                <a:cs typeface="Arial" pitchFamily="34" charset="0"/>
              </a:rPr>
              <a:t>Cálculos de tiempos de llenado</a:t>
            </a:r>
            <a:endParaRPr lang="es-EC" dirty="0">
              <a:latin typeface="Arial" pitchFamily="34" charset="0"/>
              <a:cs typeface="Arial" pitchFamily="34" charset="0"/>
            </a:endParaRPr>
          </a:p>
        </p:txBody>
      </p:sp>
      <p:sp>
        <p:nvSpPr>
          <p:cNvPr id="3" name="2 Marcador de contenido"/>
          <p:cNvSpPr>
            <a:spLocks noGrp="1"/>
          </p:cNvSpPr>
          <p:nvPr>
            <p:ph idx="1"/>
          </p:nvPr>
        </p:nvSpPr>
        <p:spPr/>
        <p:txBody>
          <a:bodyPr>
            <a:normAutofit fontScale="92500" lnSpcReduction="20000"/>
          </a:bodyPr>
          <a:lstStyle/>
          <a:p>
            <a:pPr marL="82296" indent="0">
              <a:buNone/>
            </a:pPr>
            <a:r>
              <a:rPr lang="es-EC" sz="2000" b="1" dirty="0">
                <a:latin typeface="Arial" pitchFamily="34" charset="0"/>
                <a:cs typeface="Arial" pitchFamily="34" charset="0"/>
              </a:rPr>
              <a:t>Para 25 VDC</a:t>
            </a:r>
          </a:p>
          <a:p>
            <a:pPr>
              <a:lnSpc>
                <a:spcPct val="150000"/>
              </a:lnSpc>
            </a:pPr>
            <a:r>
              <a:rPr lang="es-EC" sz="2000" dirty="0">
                <a:latin typeface="Arial" pitchFamily="34" charset="0"/>
                <a:cs typeface="Arial" pitchFamily="34" charset="0"/>
              </a:rPr>
              <a:t>CDT </a:t>
            </a:r>
            <a:r>
              <a:rPr lang="es-EC" sz="2000" dirty="0" smtClean="0">
                <a:latin typeface="Arial" pitchFamily="34" charset="0"/>
                <a:cs typeface="Arial" pitchFamily="34" charset="0"/>
              </a:rPr>
              <a:t>1 </a:t>
            </a:r>
            <a:r>
              <a:rPr lang="es-EC" sz="2000" dirty="0">
                <a:latin typeface="Arial" pitchFamily="34" charset="0"/>
                <a:cs typeface="Arial" pitchFamily="34" charset="0"/>
              </a:rPr>
              <a:t>= 17.4911 </a:t>
            </a:r>
            <a:r>
              <a:rPr lang="es-EC" sz="2000" dirty="0" smtClean="0">
                <a:latin typeface="Arial" pitchFamily="34" charset="0"/>
                <a:cs typeface="Arial" pitchFamily="34" charset="0"/>
              </a:rPr>
              <a:t>[m</a:t>
            </a:r>
            <a:r>
              <a:rPr lang="es-EC" sz="2000" dirty="0">
                <a:latin typeface="Arial" pitchFamily="34" charset="0"/>
                <a:cs typeface="Arial" pitchFamily="34" charset="0"/>
              </a:rPr>
              <a:t>]  </a:t>
            </a:r>
            <a:r>
              <a:rPr lang="es-EC" sz="2000" dirty="0" smtClean="0">
                <a:latin typeface="Arial" pitchFamily="34" charset="0"/>
                <a:cs typeface="Arial" pitchFamily="34" charset="0"/>
              </a:rPr>
              <a:t>Q_1 = 6.6 </a:t>
            </a:r>
            <a:r>
              <a:rPr lang="es-EC" sz="2000" dirty="0">
                <a:latin typeface="Arial" pitchFamily="34" charset="0"/>
                <a:cs typeface="Arial" pitchFamily="34" charset="0"/>
              </a:rPr>
              <a:t>[l/min]   </a:t>
            </a:r>
            <a:r>
              <a:rPr lang="es-EC" sz="2000" dirty="0" smtClean="0">
                <a:latin typeface="Arial" pitchFamily="34" charset="0"/>
                <a:cs typeface="Arial" pitchFamily="34" charset="0"/>
              </a:rPr>
              <a:t> Q_Req1 = 2700 </a:t>
            </a:r>
            <a:r>
              <a:rPr lang="es-EC" sz="2000" dirty="0">
                <a:latin typeface="Arial" pitchFamily="34" charset="0"/>
                <a:cs typeface="Arial" pitchFamily="34" charset="0"/>
              </a:rPr>
              <a:t>[l]   </a:t>
            </a:r>
            <a:endParaRPr lang="es-EC" sz="2000" dirty="0" smtClean="0">
              <a:latin typeface="Arial" pitchFamily="34" charset="0"/>
              <a:cs typeface="Arial" pitchFamily="34" charset="0"/>
            </a:endParaRPr>
          </a:p>
          <a:p>
            <a:pPr marL="363538" indent="0">
              <a:lnSpc>
                <a:spcPct val="150000"/>
              </a:lnSpc>
              <a:buNone/>
            </a:pPr>
            <a:r>
              <a:rPr lang="es-EC" sz="2000" dirty="0" smtClean="0">
                <a:latin typeface="Arial" pitchFamily="34" charset="0"/>
                <a:cs typeface="Arial" pitchFamily="34" charset="0"/>
              </a:rPr>
              <a:t>T. de </a:t>
            </a:r>
            <a:r>
              <a:rPr lang="es-EC" sz="2000" dirty="0">
                <a:latin typeface="Arial" pitchFamily="34" charset="0"/>
                <a:cs typeface="Arial" pitchFamily="34" charset="0"/>
              </a:rPr>
              <a:t>llenado </a:t>
            </a:r>
            <a:r>
              <a:rPr lang="es-EC" sz="2000" dirty="0" smtClean="0">
                <a:latin typeface="Arial" pitchFamily="34" charset="0"/>
                <a:cs typeface="Arial" pitchFamily="34" charset="0"/>
              </a:rPr>
              <a:t>1  = 6.818 </a:t>
            </a:r>
            <a:r>
              <a:rPr lang="es-EC" sz="2000" dirty="0">
                <a:latin typeface="Arial" pitchFamily="34" charset="0"/>
                <a:cs typeface="Arial" pitchFamily="34" charset="0"/>
              </a:rPr>
              <a:t>[h</a:t>
            </a:r>
            <a:r>
              <a:rPr lang="es-EC" sz="2000" dirty="0" smtClean="0">
                <a:latin typeface="Arial" pitchFamily="34" charset="0"/>
                <a:cs typeface="Arial" pitchFamily="34" charset="0"/>
              </a:rPr>
              <a:t>] (⁡aprox.)</a:t>
            </a:r>
            <a:endParaRPr lang="es-EC" sz="2000" dirty="0">
              <a:latin typeface="Arial" pitchFamily="34" charset="0"/>
              <a:cs typeface="Arial" pitchFamily="34" charset="0"/>
            </a:endParaRPr>
          </a:p>
          <a:p>
            <a:pPr>
              <a:lnSpc>
                <a:spcPct val="150000"/>
              </a:lnSpc>
            </a:pPr>
            <a:r>
              <a:rPr lang="es-EC" sz="2000" dirty="0">
                <a:latin typeface="Arial" pitchFamily="34" charset="0"/>
                <a:cs typeface="Arial" pitchFamily="34" charset="0"/>
              </a:rPr>
              <a:t>CDT </a:t>
            </a:r>
            <a:r>
              <a:rPr lang="es-EC" sz="2000" dirty="0" smtClean="0">
                <a:latin typeface="Arial" pitchFamily="34" charset="0"/>
                <a:cs typeface="Arial" pitchFamily="34" charset="0"/>
              </a:rPr>
              <a:t>2 </a:t>
            </a:r>
            <a:r>
              <a:rPr lang="es-EC" sz="2000" dirty="0">
                <a:latin typeface="Arial" pitchFamily="34" charset="0"/>
                <a:cs typeface="Arial" pitchFamily="34" charset="0"/>
              </a:rPr>
              <a:t>= 15.0767 </a:t>
            </a:r>
            <a:r>
              <a:rPr lang="es-EC" sz="2000" dirty="0" smtClean="0">
                <a:latin typeface="Arial" pitchFamily="34" charset="0"/>
                <a:cs typeface="Arial" pitchFamily="34" charset="0"/>
              </a:rPr>
              <a:t>[</a:t>
            </a:r>
            <a:r>
              <a:rPr lang="es-EC" sz="2000" dirty="0">
                <a:latin typeface="Arial" pitchFamily="34" charset="0"/>
                <a:cs typeface="Arial" pitchFamily="34" charset="0"/>
              </a:rPr>
              <a:t>m]  </a:t>
            </a:r>
            <a:r>
              <a:rPr lang="es-EC" sz="2000" dirty="0" smtClean="0">
                <a:latin typeface="Arial" pitchFamily="34" charset="0"/>
                <a:cs typeface="Arial" pitchFamily="34" charset="0"/>
              </a:rPr>
              <a:t>Q_2 = 6.7 </a:t>
            </a:r>
            <a:r>
              <a:rPr lang="es-EC" sz="2000" dirty="0">
                <a:latin typeface="Arial" pitchFamily="34" charset="0"/>
                <a:cs typeface="Arial" pitchFamily="34" charset="0"/>
              </a:rPr>
              <a:t>[l/min]    </a:t>
            </a:r>
            <a:r>
              <a:rPr lang="es-EC" sz="2000" dirty="0" smtClean="0">
                <a:latin typeface="Arial" pitchFamily="34" charset="0"/>
                <a:cs typeface="Arial" pitchFamily="34" charset="0"/>
              </a:rPr>
              <a:t>Q_Req2 = 1600 </a:t>
            </a:r>
            <a:r>
              <a:rPr lang="es-EC" sz="2000" dirty="0">
                <a:latin typeface="Arial" pitchFamily="34" charset="0"/>
                <a:cs typeface="Arial" pitchFamily="34" charset="0"/>
              </a:rPr>
              <a:t>[l]     </a:t>
            </a:r>
            <a:endParaRPr lang="es-EC" sz="2000" dirty="0" smtClean="0">
              <a:latin typeface="Arial" pitchFamily="34" charset="0"/>
              <a:cs typeface="Arial" pitchFamily="34" charset="0"/>
            </a:endParaRPr>
          </a:p>
          <a:p>
            <a:pPr marL="361950" indent="0">
              <a:lnSpc>
                <a:spcPct val="150000"/>
              </a:lnSpc>
              <a:buNone/>
            </a:pPr>
            <a:r>
              <a:rPr lang="es-EC" sz="2000" dirty="0" smtClean="0">
                <a:latin typeface="Arial" pitchFamily="34" charset="0"/>
                <a:cs typeface="Arial" pitchFamily="34" charset="0"/>
              </a:rPr>
              <a:t>T. de </a:t>
            </a:r>
            <a:r>
              <a:rPr lang="es-EC" sz="2000" dirty="0">
                <a:latin typeface="Arial" pitchFamily="34" charset="0"/>
                <a:cs typeface="Arial" pitchFamily="34" charset="0"/>
              </a:rPr>
              <a:t>llenado </a:t>
            </a:r>
            <a:r>
              <a:rPr lang="es-EC" sz="2000" dirty="0" smtClean="0">
                <a:latin typeface="Arial" pitchFamily="34" charset="0"/>
                <a:cs typeface="Arial" pitchFamily="34" charset="0"/>
              </a:rPr>
              <a:t>2 = 3.980 </a:t>
            </a:r>
            <a:r>
              <a:rPr lang="es-EC" sz="2000" dirty="0">
                <a:latin typeface="Arial" pitchFamily="34" charset="0"/>
                <a:cs typeface="Arial" pitchFamily="34" charset="0"/>
              </a:rPr>
              <a:t>[h]</a:t>
            </a:r>
            <a:r>
              <a:rPr lang="es-EC" sz="2000" dirty="0" smtClean="0">
                <a:latin typeface="Arial" pitchFamily="34" charset="0"/>
                <a:cs typeface="Arial" pitchFamily="34" charset="0"/>
              </a:rPr>
              <a:t>⁡ (aprox</a:t>
            </a:r>
            <a:r>
              <a:rPr lang="es-EC" sz="2000" dirty="0">
                <a:latin typeface="Arial" pitchFamily="34" charset="0"/>
                <a:cs typeface="Arial" pitchFamily="34" charset="0"/>
              </a:rPr>
              <a:t>.</a:t>
            </a:r>
            <a:r>
              <a:rPr lang="es-EC" sz="2000" dirty="0" smtClean="0">
                <a:latin typeface="Arial" pitchFamily="34" charset="0"/>
                <a:cs typeface="Arial" pitchFamily="34" charset="0"/>
              </a:rPr>
              <a:t>)</a:t>
            </a:r>
          </a:p>
          <a:p>
            <a:endParaRPr lang="es-EC" sz="2000" dirty="0">
              <a:latin typeface="Arial" pitchFamily="34" charset="0"/>
              <a:cs typeface="Arial" pitchFamily="34" charset="0"/>
            </a:endParaRPr>
          </a:p>
          <a:p>
            <a:pPr marL="82296" indent="0">
              <a:buNone/>
            </a:pPr>
            <a:r>
              <a:rPr lang="es-EC" sz="2000" b="1" dirty="0">
                <a:latin typeface="Arial" pitchFamily="34" charset="0"/>
                <a:cs typeface="Arial" pitchFamily="34" charset="0"/>
              </a:rPr>
              <a:t>Para 12.5 VDC</a:t>
            </a:r>
          </a:p>
          <a:p>
            <a:pPr>
              <a:lnSpc>
                <a:spcPct val="160000"/>
              </a:lnSpc>
            </a:pPr>
            <a:r>
              <a:rPr lang="es-EC" sz="2000" dirty="0">
                <a:latin typeface="Arial" pitchFamily="34" charset="0"/>
                <a:cs typeface="Arial" pitchFamily="34" charset="0"/>
              </a:rPr>
              <a:t>CDT </a:t>
            </a:r>
            <a:r>
              <a:rPr lang="es-EC" sz="2000" dirty="0" smtClean="0">
                <a:latin typeface="Arial" pitchFamily="34" charset="0"/>
                <a:cs typeface="Arial" pitchFamily="34" charset="0"/>
              </a:rPr>
              <a:t>1 </a:t>
            </a:r>
            <a:r>
              <a:rPr lang="es-EC" sz="2000" dirty="0">
                <a:latin typeface="Arial" pitchFamily="34" charset="0"/>
                <a:cs typeface="Arial" pitchFamily="34" charset="0"/>
              </a:rPr>
              <a:t>= 17.4911 </a:t>
            </a:r>
            <a:r>
              <a:rPr lang="es-EC" sz="2000" dirty="0" smtClean="0">
                <a:latin typeface="Arial" pitchFamily="34" charset="0"/>
                <a:cs typeface="Arial" pitchFamily="34" charset="0"/>
              </a:rPr>
              <a:t>[m</a:t>
            </a:r>
            <a:r>
              <a:rPr lang="es-EC" sz="2000" dirty="0">
                <a:latin typeface="Arial" pitchFamily="34" charset="0"/>
                <a:cs typeface="Arial" pitchFamily="34" charset="0"/>
              </a:rPr>
              <a:t>]  </a:t>
            </a:r>
            <a:r>
              <a:rPr lang="es-EC" sz="2000" dirty="0" smtClean="0">
                <a:latin typeface="Arial" pitchFamily="34" charset="0"/>
                <a:cs typeface="Arial" pitchFamily="34" charset="0"/>
              </a:rPr>
              <a:t>Q_1 = 2.95 </a:t>
            </a:r>
            <a:r>
              <a:rPr lang="es-EC" sz="2000" dirty="0">
                <a:latin typeface="Arial" pitchFamily="34" charset="0"/>
                <a:cs typeface="Arial" pitchFamily="34" charset="0"/>
              </a:rPr>
              <a:t>[l/min]  </a:t>
            </a:r>
            <a:r>
              <a:rPr lang="es-EC" sz="2000" dirty="0" smtClean="0">
                <a:latin typeface="Arial" pitchFamily="34" charset="0"/>
                <a:cs typeface="Arial" pitchFamily="34" charset="0"/>
              </a:rPr>
              <a:t>Q_Req1 = 2700 </a:t>
            </a:r>
            <a:r>
              <a:rPr lang="es-EC" sz="2000" dirty="0">
                <a:latin typeface="Arial" pitchFamily="34" charset="0"/>
                <a:cs typeface="Arial" pitchFamily="34" charset="0"/>
              </a:rPr>
              <a:t>[l]  </a:t>
            </a:r>
            <a:endParaRPr lang="es-EC" sz="2000" dirty="0" smtClean="0">
              <a:latin typeface="Arial" pitchFamily="34" charset="0"/>
              <a:cs typeface="Arial" pitchFamily="34" charset="0"/>
            </a:endParaRPr>
          </a:p>
          <a:p>
            <a:pPr marL="363538" indent="0">
              <a:lnSpc>
                <a:spcPct val="160000"/>
              </a:lnSpc>
              <a:buNone/>
            </a:pPr>
            <a:r>
              <a:rPr lang="es-EC" sz="2000" dirty="0" smtClean="0">
                <a:latin typeface="Arial" pitchFamily="34" charset="0"/>
                <a:cs typeface="Arial" pitchFamily="34" charset="0"/>
              </a:rPr>
              <a:t>T. de </a:t>
            </a:r>
            <a:r>
              <a:rPr lang="es-EC" sz="2000" dirty="0">
                <a:latin typeface="Arial" pitchFamily="34" charset="0"/>
                <a:cs typeface="Arial" pitchFamily="34" charset="0"/>
              </a:rPr>
              <a:t>llenado </a:t>
            </a:r>
            <a:r>
              <a:rPr lang="es-EC" sz="2000" dirty="0" smtClean="0">
                <a:latin typeface="Arial" pitchFamily="34" charset="0"/>
                <a:cs typeface="Arial" pitchFamily="34" charset="0"/>
              </a:rPr>
              <a:t>1 = 15.254 </a:t>
            </a:r>
            <a:r>
              <a:rPr lang="es-EC" sz="2000" dirty="0">
                <a:latin typeface="Arial" pitchFamily="34" charset="0"/>
                <a:cs typeface="Arial" pitchFamily="34" charset="0"/>
              </a:rPr>
              <a:t>[h]</a:t>
            </a:r>
            <a:r>
              <a:rPr lang="es-EC" sz="2000" dirty="0" smtClean="0">
                <a:latin typeface="Arial" pitchFamily="34" charset="0"/>
                <a:cs typeface="Arial" pitchFamily="34" charset="0"/>
              </a:rPr>
              <a:t>⁡ (aprox</a:t>
            </a:r>
            <a:r>
              <a:rPr lang="es-EC" sz="2000" dirty="0">
                <a:latin typeface="Arial" pitchFamily="34" charset="0"/>
                <a:cs typeface="Arial" pitchFamily="34" charset="0"/>
              </a:rPr>
              <a:t>.</a:t>
            </a:r>
            <a:r>
              <a:rPr lang="es-EC" sz="2000" dirty="0" smtClean="0">
                <a:latin typeface="Arial" pitchFamily="34" charset="0"/>
                <a:cs typeface="Arial" pitchFamily="34" charset="0"/>
              </a:rPr>
              <a:t>)</a:t>
            </a:r>
            <a:endParaRPr lang="es-EC" sz="2000" dirty="0">
              <a:latin typeface="Arial" pitchFamily="34" charset="0"/>
              <a:cs typeface="Arial" pitchFamily="34" charset="0"/>
            </a:endParaRPr>
          </a:p>
          <a:p>
            <a:pPr>
              <a:lnSpc>
                <a:spcPct val="160000"/>
              </a:lnSpc>
            </a:pPr>
            <a:r>
              <a:rPr lang="es-EC" sz="2000" dirty="0">
                <a:latin typeface="Arial" pitchFamily="34" charset="0"/>
                <a:cs typeface="Arial" pitchFamily="34" charset="0"/>
              </a:rPr>
              <a:t>CDT </a:t>
            </a:r>
            <a:r>
              <a:rPr lang="es-EC" sz="2000" dirty="0" smtClean="0">
                <a:latin typeface="Arial" pitchFamily="34" charset="0"/>
                <a:cs typeface="Arial" pitchFamily="34" charset="0"/>
              </a:rPr>
              <a:t>2 </a:t>
            </a:r>
            <a:r>
              <a:rPr lang="es-EC" sz="2000" dirty="0">
                <a:latin typeface="Arial" pitchFamily="34" charset="0"/>
                <a:cs typeface="Arial" pitchFamily="34" charset="0"/>
              </a:rPr>
              <a:t>= 15.0767 </a:t>
            </a:r>
            <a:r>
              <a:rPr lang="es-EC" sz="2000" dirty="0" smtClean="0">
                <a:latin typeface="Arial" pitchFamily="34" charset="0"/>
                <a:cs typeface="Arial" pitchFamily="34" charset="0"/>
              </a:rPr>
              <a:t>[m</a:t>
            </a:r>
            <a:r>
              <a:rPr lang="es-EC" sz="2000" dirty="0">
                <a:latin typeface="Arial" pitchFamily="34" charset="0"/>
                <a:cs typeface="Arial" pitchFamily="34" charset="0"/>
              </a:rPr>
              <a:t>]  </a:t>
            </a:r>
            <a:r>
              <a:rPr lang="es-EC" sz="2000" dirty="0" smtClean="0">
                <a:latin typeface="Arial" pitchFamily="34" charset="0"/>
                <a:cs typeface="Arial" pitchFamily="34" charset="0"/>
              </a:rPr>
              <a:t>Q_2 = 3.02 </a:t>
            </a:r>
            <a:r>
              <a:rPr lang="es-EC" sz="2000" dirty="0">
                <a:latin typeface="Arial" pitchFamily="34" charset="0"/>
                <a:cs typeface="Arial" pitchFamily="34" charset="0"/>
              </a:rPr>
              <a:t>[l/min]  </a:t>
            </a:r>
            <a:r>
              <a:rPr lang="es-EC" sz="2000" dirty="0" smtClean="0">
                <a:latin typeface="Arial" pitchFamily="34" charset="0"/>
                <a:cs typeface="Arial" pitchFamily="34" charset="0"/>
              </a:rPr>
              <a:t>Q_Req2 = 1600 </a:t>
            </a:r>
            <a:r>
              <a:rPr lang="es-EC" sz="2000" dirty="0">
                <a:latin typeface="Arial" pitchFamily="34" charset="0"/>
                <a:cs typeface="Arial" pitchFamily="34" charset="0"/>
              </a:rPr>
              <a:t>[l]  </a:t>
            </a:r>
            <a:endParaRPr lang="es-EC" sz="2000" dirty="0" smtClean="0">
              <a:latin typeface="Arial" pitchFamily="34" charset="0"/>
              <a:cs typeface="Arial" pitchFamily="34" charset="0"/>
            </a:endParaRPr>
          </a:p>
          <a:p>
            <a:pPr marL="361950" indent="0">
              <a:lnSpc>
                <a:spcPct val="160000"/>
              </a:lnSpc>
              <a:buNone/>
            </a:pPr>
            <a:r>
              <a:rPr lang="es-EC" sz="2000" dirty="0" smtClean="0">
                <a:latin typeface="Arial" pitchFamily="34" charset="0"/>
                <a:cs typeface="Arial" pitchFamily="34" charset="0"/>
              </a:rPr>
              <a:t>T. de </a:t>
            </a:r>
            <a:r>
              <a:rPr lang="es-EC" sz="2000" dirty="0">
                <a:latin typeface="Arial" pitchFamily="34" charset="0"/>
                <a:cs typeface="Arial" pitchFamily="34" charset="0"/>
              </a:rPr>
              <a:t>llenado </a:t>
            </a:r>
            <a:r>
              <a:rPr lang="es-EC" sz="2000" dirty="0" smtClean="0">
                <a:latin typeface="Arial" pitchFamily="34" charset="0"/>
                <a:cs typeface="Arial" pitchFamily="34" charset="0"/>
              </a:rPr>
              <a:t>2 = 8.8300 </a:t>
            </a:r>
            <a:r>
              <a:rPr lang="es-EC" sz="2000" dirty="0">
                <a:latin typeface="Arial" pitchFamily="34" charset="0"/>
                <a:cs typeface="Arial" pitchFamily="34" charset="0"/>
              </a:rPr>
              <a:t>[h]</a:t>
            </a:r>
            <a:r>
              <a:rPr lang="es-EC" sz="2000" dirty="0" smtClean="0">
                <a:latin typeface="Arial" pitchFamily="34" charset="0"/>
                <a:cs typeface="Arial" pitchFamily="34" charset="0"/>
              </a:rPr>
              <a:t>⁡ (aprox.)</a:t>
            </a:r>
            <a:endParaRPr lang="es-EC" sz="2000" dirty="0">
              <a:latin typeface="Arial" pitchFamily="34" charset="0"/>
              <a:cs typeface="Arial" pitchFamily="34" charset="0"/>
            </a:endParaRPr>
          </a:p>
          <a:p>
            <a:endParaRPr lang="es-EC" sz="2000" dirty="0">
              <a:latin typeface="Arial" pitchFamily="34" charset="0"/>
              <a:cs typeface="Arial" pitchFamily="34" charset="0"/>
            </a:endParaRPr>
          </a:p>
        </p:txBody>
      </p:sp>
    </p:spTree>
    <p:extLst>
      <p:ext uri="{BB962C8B-B14F-4D97-AF65-F5344CB8AC3E}">
        <p14:creationId xmlns:p14="http://schemas.microsoft.com/office/powerpoint/2010/main" val="133130695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pPr algn="just"/>
            <a:r>
              <a:rPr lang="es-EC" sz="3400" dirty="0" smtClean="0">
                <a:effectLst>
                  <a:outerShdw blurRad="38100" dist="38100" dir="2700000" algn="tl">
                    <a:srgbClr val="000000">
                      <a:alpha val="43137"/>
                    </a:srgbClr>
                  </a:outerShdw>
                </a:effectLst>
                <a:latin typeface="Arial" pitchFamily="34" charset="0"/>
                <a:cs typeface="Arial" pitchFamily="34" charset="0"/>
              </a:rPr>
              <a:t>Consumo Energético Real Requerido</a:t>
            </a:r>
            <a:endParaRPr lang="es-EC" sz="3400" dirty="0">
              <a:effectLst>
                <a:outerShdw blurRad="38100" dist="38100" dir="2700000" algn="tl">
                  <a:srgbClr val="000000">
                    <a:alpha val="43137"/>
                  </a:srgbClr>
                </a:outerShdw>
              </a:effectLst>
              <a:latin typeface="Arial" pitchFamily="34" charset="0"/>
              <a:cs typeface="Arial" pitchFamily="34" charset="0"/>
            </a:endParaRPr>
          </a:p>
        </p:txBody>
      </p:sp>
      <p:sp>
        <p:nvSpPr>
          <p:cNvPr id="3" name="2 Marcador de contenido"/>
          <p:cNvSpPr>
            <a:spLocks noGrp="1"/>
          </p:cNvSpPr>
          <p:nvPr>
            <p:ph idx="1"/>
          </p:nvPr>
        </p:nvSpPr>
        <p:spPr>
          <a:xfrm>
            <a:off x="1435608" y="2780928"/>
            <a:ext cx="7312856" cy="1549152"/>
          </a:xfrm>
        </p:spPr>
        <p:txBody>
          <a:bodyPr>
            <a:normAutofit/>
          </a:bodyPr>
          <a:lstStyle/>
          <a:p>
            <a:pPr algn="just"/>
            <a:r>
              <a:rPr lang="es-EC" sz="2400" dirty="0">
                <a:latin typeface="Arial" pitchFamily="34" charset="0"/>
                <a:cs typeface="Arial" pitchFamily="34" charset="0"/>
              </a:rPr>
              <a:t>Para conocer el consumo energético Real, se determinó el valor del Parámetro de </a:t>
            </a:r>
            <a:r>
              <a:rPr lang="es-EC" sz="2400" dirty="0" smtClean="0">
                <a:latin typeface="Arial" pitchFamily="34" charset="0"/>
                <a:cs typeface="Arial" pitchFamily="34" charset="0"/>
              </a:rPr>
              <a:t>Rendimiento </a:t>
            </a:r>
            <a:r>
              <a:rPr lang="es-EC" sz="2400" dirty="0">
                <a:latin typeface="Arial" pitchFamily="34" charset="0"/>
                <a:cs typeface="Arial" pitchFamily="34" charset="0"/>
              </a:rPr>
              <a:t>Global, </a:t>
            </a:r>
            <a:r>
              <a:rPr lang="es-EC" sz="2400" dirty="0" smtClean="0">
                <a:latin typeface="Arial" pitchFamily="34" charset="0"/>
                <a:cs typeface="Arial" pitchFamily="34" charset="0"/>
              </a:rPr>
              <a:t>R = 0.784</a:t>
            </a:r>
          </a:p>
        </p:txBody>
      </p:sp>
      <p:graphicFrame>
        <p:nvGraphicFramePr>
          <p:cNvPr id="4" name="3 Tabla"/>
          <p:cNvGraphicFramePr>
            <a:graphicFrameLocks noGrp="1"/>
          </p:cNvGraphicFramePr>
          <p:nvPr>
            <p:extLst>
              <p:ext uri="{D42A27DB-BD31-4B8C-83A1-F6EECF244321}">
                <p14:modId xmlns:p14="http://schemas.microsoft.com/office/powerpoint/2010/main" val="4114690624"/>
              </p:ext>
            </p:extLst>
          </p:nvPr>
        </p:nvGraphicFramePr>
        <p:xfrm>
          <a:off x="2009438" y="4437112"/>
          <a:ext cx="6552000" cy="2067511"/>
        </p:xfrm>
        <a:graphic>
          <a:graphicData uri="http://schemas.openxmlformats.org/drawingml/2006/table">
            <a:tbl>
              <a:tblPr firstRow="1" firstCol="1" bandRow="1">
                <a:tableStyleId>{5C22544A-7EE6-4342-B048-85BDC9FD1C3A}</a:tableStyleId>
              </a:tblPr>
              <a:tblGrid>
                <a:gridCol w="936000"/>
                <a:gridCol w="936000"/>
                <a:gridCol w="936000"/>
                <a:gridCol w="936000"/>
                <a:gridCol w="936000"/>
                <a:gridCol w="936000"/>
                <a:gridCol w="936000"/>
              </a:tblGrid>
              <a:tr h="787351">
                <a:tc>
                  <a:txBody>
                    <a:bodyPr/>
                    <a:lstStyle/>
                    <a:p>
                      <a:pPr algn="ctr">
                        <a:lnSpc>
                          <a:spcPct val="100000"/>
                        </a:lnSpc>
                        <a:spcAft>
                          <a:spcPts val="0"/>
                        </a:spcAft>
                      </a:pPr>
                      <a:r>
                        <a:rPr lang="es-EC" sz="1400" dirty="0">
                          <a:solidFill>
                            <a:schemeClr val="tx1"/>
                          </a:solidFill>
                          <a:effectLst/>
                          <a:latin typeface="Arial" pitchFamily="34" charset="0"/>
                          <a:cs typeface="Arial" pitchFamily="34" charset="0"/>
                        </a:rPr>
                        <a:t>Elemento</a:t>
                      </a:r>
                      <a:endParaRPr lang="es-EC" sz="140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spcAft>
                          <a:spcPts val="0"/>
                        </a:spcAft>
                      </a:pPr>
                      <a:r>
                        <a:rPr lang="es-EC" sz="1400" dirty="0">
                          <a:solidFill>
                            <a:schemeClr val="tx1"/>
                          </a:solidFill>
                          <a:effectLst/>
                          <a:latin typeface="Arial" pitchFamily="34" charset="0"/>
                          <a:cs typeface="Arial" pitchFamily="34" charset="0"/>
                        </a:rPr>
                        <a:t>Cant.</a:t>
                      </a:r>
                      <a:endParaRPr lang="es-EC" sz="140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spcAft>
                          <a:spcPts val="0"/>
                        </a:spcAft>
                      </a:pPr>
                      <a:r>
                        <a:rPr lang="es-EC" sz="1400" dirty="0">
                          <a:solidFill>
                            <a:schemeClr val="tx1"/>
                          </a:solidFill>
                          <a:effectLst/>
                          <a:latin typeface="Arial" pitchFamily="34" charset="0"/>
                          <a:cs typeface="Arial" pitchFamily="34" charset="0"/>
                        </a:rPr>
                        <a:t>Tensión </a:t>
                      </a:r>
                      <a:endParaRPr lang="es-EC" sz="1400" dirty="0" smtClean="0">
                        <a:solidFill>
                          <a:schemeClr val="tx1"/>
                        </a:solidFill>
                        <a:effectLst/>
                        <a:latin typeface="Arial" pitchFamily="34" charset="0"/>
                        <a:cs typeface="Arial" pitchFamily="34" charset="0"/>
                      </a:endParaRPr>
                    </a:p>
                    <a:p>
                      <a:pPr algn="ctr">
                        <a:lnSpc>
                          <a:spcPct val="100000"/>
                        </a:lnSpc>
                        <a:spcAft>
                          <a:spcPts val="0"/>
                        </a:spcAft>
                      </a:pPr>
                      <a:r>
                        <a:rPr lang="es-EC" sz="1400" dirty="0" smtClean="0">
                          <a:solidFill>
                            <a:schemeClr val="tx1"/>
                          </a:solidFill>
                          <a:effectLst/>
                          <a:latin typeface="Arial" pitchFamily="34" charset="0"/>
                          <a:cs typeface="Arial" pitchFamily="34" charset="0"/>
                        </a:rPr>
                        <a:t>[VDC</a:t>
                      </a:r>
                      <a:r>
                        <a:rPr lang="es-EC" sz="1400" dirty="0">
                          <a:solidFill>
                            <a:schemeClr val="tx1"/>
                          </a:solidFill>
                          <a:effectLst/>
                          <a:latin typeface="Arial" pitchFamily="34" charset="0"/>
                          <a:cs typeface="Arial" pitchFamily="34" charset="0"/>
                        </a:rPr>
                        <a:t>]</a:t>
                      </a:r>
                      <a:endParaRPr lang="es-EC" sz="140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spcAft>
                          <a:spcPts val="0"/>
                        </a:spcAft>
                      </a:pPr>
                      <a:r>
                        <a:rPr lang="es-EC" sz="1400" dirty="0" smtClean="0">
                          <a:solidFill>
                            <a:schemeClr val="tx1"/>
                          </a:solidFill>
                          <a:effectLst/>
                          <a:latin typeface="Arial" pitchFamily="34" charset="0"/>
                          <a:cs typeface="Arial" pitchFamily="34" charset="0"/>
                        </a:rPr>
                        <a:t>Potencia</a:t>
                      </a:r>
                    </a:p>
                    <a:p>
                      <a:pPr algn="ctr">
                        <a:lnSpc>
                          <a:spcPct val="100000"/>
                        </a:lnSpc>
                        <a:spcAft>
                          <a:spcPts val="0"/>
                        </a:spcAft>
                      </a:pPr>
                      <a:r>
                        <a:rPr lang="es-EC" sz="1400" dirty="0" smtClean="0">
                          <a:solidFill>
                            <a:schemeClr val="tx1"/>
                          </a:solidFill>
                          <a:effectLst/>
                          <a:latin typeface="Arial" pitchFamily="34" charset="0"/>
                          <a:cs typeface="Arial" pitchFamily="34" charset="0"/>
                        </a:rPr>
                        <a:t>[W</a:t>
                      </a:r>
                      <a:r>
                        <a:rPr lang="es-EC" sz="1400" dirty="0">
                          <a:solidFill>
                            <a:schemeClr val="tx1"/>
                          </a:solidFill>
                          <a:effectLst/>
                          <a:latin typeface="Arial" pitchFamily="34" charset="0"/>
                          <a:cs typeface="Arial" pitchFamily="34" charset="0"/>
                        </a:rPr>
                        <a:t>]</a:t>
                      </a:r>
                      <a:endParaRPr lang="es-EC" sz="140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spcAft>
                          <a:spcPts val="0"/>
                        </a:spcAft>
                      </a:pPr>
                      <a:r>
                        <a:rPr lang="es-EC" sz="1400" dirty="0" smtClean="0">
                          <a:solidFill>
                            <a:schemeClr val="tx1"/>
                          </a:solidFill>
                          <a:effectLst/>
                          <a:latin typeface="Arial" pitchFamily="34" charset="0"/>
                          <a:cs typeface="Arial" pitchFamily="34" charset="0"/>
                        </a:rPr>
                        <a:t>Horas</a:t>
                      </a:r>
                    </a:p>
                    <a:p>
                      <a:pPr algn="ctr">
                        <a:lnSpc>
                          <a:spcPct val="100000"/>
                        </a:lnSpc>
                        <a:spcAft>
                          <a:spcPts val="0"/>
                        </a:spcAft>
                      </a:pPr>
                      <a:r>
                        <a:rPr lang="es-EC" sz="1400" dirty="0" smtClean="0">
                          <a:solidFill>
                            <a:schemeClr val="tx1"/>
                          </a:solidFill>
                          <a:effectLst/>
                          <a:latin typeface="Arial" pitchFamily="34" charset="0"/>
                          <a:cs typeface="Arial" pitchFamily="34" charset="0"/>
                        </a:rPr>
                        <a:t>[</a:t>
                      </a:r>
                      <a:r>
                        <a:rPr lang="es-EC" sz="1400" dirty="0">
                          <a:solidFill>
                            <a:schemeClr val="tx1"/>
                          </a:solidFill>
                          <a:effectLst/>
                          <a:latin typeface="Arial" pitchFamily="34" charset="0"/>
                          <a:cs typeface="Arial" pitchFamily="34" charset="0"/>
                        </a:rPr>
                        <a:t>h]</a:t>
                      </a:r>
                      <a:endParaRPr lang="es-EC" sz="140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spcAft>
                          <a:spcPts val="0"/>
                        </a:spcAft>
                      </a:pPr>
                      <a:r>
                        <a:rPr lang="es-EC" sz="1400" dirty="0">
                          <a:solidFill>
                            <a:schemeClr val="tx1"/>
                          </a:solidFill>
                          <a:effectLst/>
                          <a:latin typeface="Arial" pitchFamily="34" charset="0"/>
                          <a:cs typeface="Arial" pitchFamily="34" charset="0"/>
                        </a:rPr>
                        <a:t>Energía Teórica [Wh]</a:t>
                      </a:r>
                      <a:endParaRPr lang="es-EC" sz="140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spcAft>
                          <a:spcPts val="0"/>
                        </a:spcAft>
                      </a:pPr>
                      <a:r>
                        <a:rPr lang="es-EC" sz="1400" dirty="0">
                          <a:solidFill>
                            <a:schemeClr val="tx1"/>
                          </a:solidFill>
                          <a:effectLst/>
                          <a:latin typeface="Arial" pitchFamily="34" charset="0"/>
                          <a:cs typeface="Arial" pitchFamily="34" charset="0"/>
                        </a:rPr>
                        <a:t>Energía Real [Wh]</a:t>
                      </a:r>
                      <a:endParaRPr lang="es-EC" sz="140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98162">
                <a:tc rowSpan="2">
                  <a:txBody>
                    <a:bodyPr/>
                    <a:lstStyle/>
                    <a:p>
                      <a:pPr algn="ctr">
                        <a:lnSpc>
                          <a:spcPct val="150000"/>
                        </a:lnSpc>
                        <a:spcAft>
                          <a:spcPts val="0"/>
                        </a:spcAft>
                      </a:pPr>
                      <a:r>
                        <a:rPr lang="es-EC" sz="1400" dirty="0">
                          <a:solidFill>
                            <a:schemeClr val="tx1"/>
                          </a:solidFill>
                          <a:effectLst/>
                          <a:latin typeface="Arial" pitchFamily="34" charset="0"/>
                          <a:cs typeface="Arial" pitchFamily="34" charset="0"/>
                        </a:rPr>
                        <a:t>Bomba</a:t>
                      </a:r>
                      <a:endParaRPr lang="es-EC" sz="140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lnSpc>
                          <a:spcPct val="150000"/>
                        </a:lnSpc>
                        <a:spcAft>
                          <a:spcPts val="0"/>
                        </a:spcAft>
                      </a:pPr>
                      <a:r>
                        <a:rPr lang="es-EC" sz="1400" dirty="0">
                          <a:solidFill>
                            <a:schemeClr val="tx1"/>
                          </a:solidFill>
                          <a:effectLst/>
                          <a:latin typeface="Arial" pitchFamily="34" charset="0"/>
                          <a:cs typeface="Arial" pitchFamily="34" charset="0"/>
                        </a:rPr>
                        <a:t>1</a:t>
                      </a:r>
                      <a:endParaRPr lang="es-EC" sz="140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lnSpc>
                          <a:spcPct val="150000"/>
                        </a:lnSpc>
                        <a:spcAft>
                          <a:spcPts val="0"/>
                        </a:spcAft>
                      </a:pPr>
                      <a:r>
                        <a:rPr lang="es-EC" sz="1400" dirty="0">
                          <a:solidFill>
                            <a:schemeClr val="tx1"/>
                          </a:solidFill>
                          <a:effectLst/>
                          <a:latin typeface="Arial" pitchFamily="34" charset="0"/>
                          <a:cs typeface="Arial" pitchFamily="34" charset="0"/>
                        </a:rPr>
                        <a:t>25</a:t>
                      </a:r>
                      <a:endParaRPr lang="es-EC" sz="140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0"/>
                        </a:spcAft>
                      </a:pPr>
                      <a:r>
                        <a:rPr lang="es-EC" sz="1400" dirty="0">
                          <a:solidFill>
                            <a:schemeClr val="tx1"/>
                          </a:solidFill>
                          <a:effectLst/>
                          <a:latin typeface="Arial" pitchFamily="34" charset="0"/>
                          <a:cs typeface="Arial" pitchFamily="34" charset="0"/>
                        </a:rPr>
                        <a:t>57.8121</a:t>
                      </a:r>
                      <a:endParaRPr lang="es-EC" sz="140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0"/>
                        </a:spcAft>
                      </a:pPr>
                      <a:r>
                        <a:rPr lang="es-EC" sz="1400" dirty="0">
                          <a:solidFill>
                            <a:schemeClr val="tx1"/>
                          </a:solidFill>
                          <a:effectLst/>
                          <a:latin typeface="Arial" pitchFamily="34" charset="0"/>
                          <a:cs typeface="Arial" pitchFamily="34" charset="0"/>
                        </a:rPr>
                        <a:t>6.818</a:t>
                      </a:r>
                      <a:endParaRPr lang="es-EC" sz="140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0"/>
                        </a:spcAft>
                      </a:pPr>
                      <a:r>
                        <a:rPr lang="es-EC" sz="1400" dirty="0">
                          <a:solidFill>
                            <a:schemeClr val="tx1"/>
                          </a:solidFill>
                          <a:effectLst/>
                          <a:latin typeface="Arial" pitchFamily="34" charset="0"/>
                          <a:cs typeface="Arial" pitchFamily="34" charset="0"/>
                        </a:rPr>
                        <a:t>351.3479</a:t>
                      </a:r>
                      <a:endParaRPr lang="es-EC" sz="140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0"/>
                        </a:spcAft>
                      </a:pPr>
                      <a:r>
                        <a:rPr lang="es-EC" sz="1400" dirty="0">
                          <a:solidFill>
                            <a:schemeClr val="tx1"/>
                          </a:solidFill>
                          <a:effectLst/>
                          <a:latin typeface="Arial" pitchFamily="34" charset="0"/>
                          <a:cs typeface="Arial" pitchFamily="34" charset="0"/>
                        </a:rPr>
                        <a:t>448.148</a:t>
                      </a:r>
                      <a:endParaRPr lang="es-EC" sz="140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98162">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ctr">
                        <a:lnSpc>
                          <a:spcPct val="150000"/>
                        </a:lnSpc>
                        <a:spcAft>
                          <a:spcPts val="0"/>
                        </a:spcAft>
                      </a:pPr>
                      <a:r>
                        <a:rPr lang="es-EC" sz="1400" dirty="0">
                          <a:solidFill>
                            <a:schemeClr val="tx1"/>
                          </a:solidFill>
                          <a:effectLst/>
                          <a:latin typeface="Arial" pitchFamily="34" charset="0"/>
                          <a:cs typeface="Arial" pitchFamily="34" charset="0"/>
                        </a:rPr>
                        <a:t>23.9667</a:t>
                      </a:r>
                      <a:endParaRPr lang="es-EC" sz="140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0"/>
                        </a:spcAft>
                      </a:pPr>
                      <a:r>
                        <a:rPr lang="es-EC" sz="1400" dirty="0">
                          <a:solidFill>
                            <a:schemeClr val="tx1"/>
                          </a:solidFill>
                          <a:effectLst/>
                          <a:latin typeface="Arial" pitchFamily="34" charset="0"/>
                          <a:cs typeface="Arial" pitchFamily="34" charset="0"/>
                        </a:rPr>
                        <a:t>3.98</a:t>
                      </a:r>
                      <a:endParaRPr lang="es-EC" sz="140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0"/>
                        </a:spcAft>
                      </a:pPr>
                      <a:r>
                        <a:rPr lang="es-EC" sz="1400" dirty="0">
                          <a:solidFill>
                            <a:schemeClr val="tx1"/>
                          </a:solidFill>
                          <a:effectLst/>
                          <a:latin typeface="Arial" pitchFamily="34" charset="0"/>
                          <a:cs typeface="Arial" pitchFamily="34" charset="0"/>
                        </a:rPr>
                        <a:t>97.2333</a:t>
                      </a:r>
                      <a:endParaRPr lang="es-EC" sz="140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0"/>
                        </a:spcAft>
                      </a:pPr>
                      <a:r>
                        <a:rPr lang="es-EC" sz="1400" dirty="0">
                          <a:solidFill>
                            <a:schemeClr val="tx1"/>
                          </a:solidFill>
                          <a:effectLst/>
                          <a:latin typeface="Arial" pitchFamily="34" charset="0"/>
                          <a:cs typeface="Arial" pitchFamily="34" charset="0"/>
                        </a:rPr>
                        <a:t>124.022</a:t>
                      </a:r>
                      <a:endParaRPr lang="es-EC" sz="140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98162">
                <a:tc rowSpan="2">
                  <a:txBody>
                    <a:bodyPr/>
                    <a:lstStyle/>
                    <a:p>
                      <a:pPr algn="ctr">
                        <a:lnSpc>
                          <a:spcPct val="150000"/>
                        </a:lnSpc>
                        <a:spcAft>
                          <a:spcPts val="0"/>
                        </a:spcAft>
                      </a:pPr>
                      <a:r>
                        <a:rPr lang="es-EC" sz="1400" dirty="0">
                          <a:solidFill>
                            <a:schemeClr val="tx1"/>
                          </a:solidFill>
                          <a:effectLst/>
                          <a:latin typeface="Arial" pitchFamily="34" charset="0"/>
                          <a:cs typeface="Arial" pitchFamily="34" charset="0"/>
                        </a:rPr>
                        <a:t>Bomba</a:t>
                      </a:r>
                      <a:endParaRPr lang="es-EC" sz="140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lnSpc>
                          <a:spcPct val="150000"/>
                        </a:lnSpc>
                        <a:spcAft>
                          <a:spcPts val="0"/>
                        </a:spcAft>
                      </a:pPr>
                      <a:r>
                        <a:rPr lang="es-EC" sz="1400" dirty="0">
                          <a:solidFill>
                            <a:schemeClr val="tx1"/>
                          </a:solidFill>
                          <a:effectLst/>
                          <a:latin typeface="Arial" pitchFamily="34" charset="0"/>
                          <a:cs typeface="Arial" pitchFamily="34" charset="0"/>
                        </a:rPr>
                        <a:t>1</a:t>
                      </a:r>
                      <a:endParaRPr lang="es-EC" sz="140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lnSpc>
                          <a:spcPct val="150000"/>
                        </a:lnSpc>
                        <a:spcAft>
                          <a:spcPts val="0"/>
                        </a:spcAft>
                      </a:pPr>
                      <a:r>
                        <a:rPr lang="es-EC" sz="1400" dirty="0">
                          <a:solidFill>
                            <a:schemeClr val="tx1"/>
                          </a:solidFill>
                          <a:effectLst/>
                          <a:latin typeface="Arial" pitchFamily="34" charset="0"/>
                          <a:cs typeface="Arial" pitchFamily="34" charset="0"/>
                        </a:rPr>
                        <a:t>12.5</a:t>
                      </a:r>
                      <a:endParaRPr lang="es-EC" sz="140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0"/>
                        </a:spcAft>
                      </a:pPr>
                      <a:r>
                        <a:rPr lang="es-EC" sz="1400" dirty="0">
                          <a:solidFill>
                            <a:schemeClr val="tx1"/>
                          </a:solidFill>
                          <a:effectLst/>
                          <a:latin typeface="Arial" pitchFamily="34" charset="0"/>
                          <a:cs typeface="Arial" pitchFamily="34" charset="0"/>
                        </a:rPr>
                        <a:t>57.8121</a:t>
                      </a:r>
                      <a:endParaRPr lang="es-EC" sz="140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0"/>
                        </a:spcAft>
                      </a:pPr>
                      <a:r>
                        <a:rPr lang="es-EC" sz="1400" dirty="0">
                          <a:solidFill>
                            <a:schemeClr val="tx1"/>
                          </a:solidFill>
                          <a:effectLst/>
                          <a:latin typeface="Arial" pitchFamily="34" charset="0"/>
                          <a:cs typeface="Arial" pitchFamily="34" charset="0"/>
                        </a:rPr>
                        <a:t>15.254</a:t>
                      </a:r>
                      <a:endParaRPr lang="es-EC" sz="140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0"/>
                        </a:spcAft>
                      </a:pPr>
                      <a:r>
                        <a:rPr lang="es-EC" sz="1400" dirty="0">
                          <a:solidFill>
                            <a:schemeClr val="tx1"/>
                          </a:solidFill>
                          <a:effectLst/>
                          <a:latin typeface="Arial" pitchFamily="34" charset="0"/>
                          <a:cs typeface="Arial" pitchFamily="34" charset="0"/>
                        </a:rPr>
                        <a:t>786.0752</a:t>
                      </a:r>
                      <a:endParaRPr lang="es-EC" sz="140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0"/>
                        </a:spcAft>
                      </a:pPr>
                      <a:r>
                        <a:rPr lang="es-EC" sz="1400" dirty="0">
                          <a:solidFill>
                            <a:schemeClr val="tx1"/>
                          </a:solidFill>
                          <a:effectLst/>
                          <a:latin typeface="Arial" pitchFamily="34" charset="0"/>
                          <a:cs typeface="Arial" pitchFamily="34" charset="0"/>
                        </a:rPr>
                        <a:t>1002.647</a:t>
                      </a:r>
                      <a:endParaRPr lang="es-EC" sz="140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98162">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ctr">
                        <a:lnSpc>
                          <a:spcPct val="150000"/>
                        </a:lnSpc>
                        <a:spcAft>
                          <a:spcPts val="0"/>
                        </a:spcAft>
                      </a:pPr>
                      <a:r>
                        <a:rPr lang="es-EC" sz="1400" dirty="0">
                          <a:solidFill>
                            <a:schemeClr val="tx1"/>
                          </a:solidFill>
                          <a:effectLst/>
                          <a:latin typeface="Arial" pitchFamily="34" charset="0"/>
                          <a:cs typeface="Arial" pitchFamily="34" charset="0"/>
                        </a:rPr>
                        <a:t>23.9667</a:t>
                      </a:r>
                      <a:endParaRPr lang="es-EC" sz="140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0"/>
                        </a:spcAft>
                      </a:pPr>
                      <a:r>
                        <a:rPr lang="es-EC" sz="1400" dirty="0">
                          <a:solidFill>
                            <a:schemeClr val="tx1"/>
                          </a:solidFill>
                          <a:effectLst/>
                          <a:latin typeface="Arial" pitchFamily="34" charset="0"/>
                          <a:cs typeface="Arial" pitchFamily="34" charset="0"/>
                        </a:rPr>
                        <a:t>8.83</a:t>
                      </a:r>
                      <a:endParaRPr lang="es-EC" sz="140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0"/>
                        </a:spcAft>
                      </a:pPr>
                      <a:r>
                        <a:rPr lang="es-EC" sz="1400" dirty="0">
                          <a:solidFill>
                            <a:schemeClr val="tx1"/>
                          </a:solidFill>
                          <a:effectLst/>
                          <a:latin typeface="Arial" pitchFamily="34" charset="0"/>
                          <a:cs typeface="Arial" pitchFamily="34" charset="0"/>
                        </a:rPr>
                        <a:t>215.7213</a:t>
                      </a:r>
                      <a:endParaRPr lang="es-EC" sz="140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0"/>
                        </a:spcAft>
                      </a:pPr>
                      <a:r>
                        <a:rPr lang="es-EC" sz="1400" dirty="0">
                          <a:solidFill>
                            <a:schemeClr val="tx1"/>
                          </a:solidFill>
                          <a:effectLst/>
                          <a:latin typeface="Arial" pitchFamily="34" charset="0"/>
                          <a:cs typeface="Arial" pitchFamily="34" charset="0"/>
                        </a:rPr>
                        <a:t>275.155</a:t>
                      </a:r>
                      <a:endParaRPr lang="es-EC" sz="140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mc:AlternateContent xmlns:mc="http://schemas.openxmlformats.org/markup-compatibility/2006" xmlns:a14="http://schemas.microsoft.com/office/drawing/2010/main">
        <mc:Choice Requires="a14">
          <p:sp>
            <p:nvSpPr>
              <p:cNvPr id="5" name="4 Rectángulo"/>
              <p:cNvSpPr/>
              <p:nvPr/>
            </p:nvSpPr>
            <p:spPr>
              <a:xfrm>
                <a:off x="4571999" y="1628800"/>
                <a:ext cx="1080121" cy="666529"/>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s-EC" sz="2000">
                          <a:latin typeface="Cambria Math"/>
                        </a:rPr>
                        <m:t>E</m:t>
                      </m:r>
                      <m:r>
                        <a:rPr lang="es-EC" sz="2000">
                          <a:latin typeface="Cambria Math"/>
                        </a:rPr>
                        <m:t>=</m:t>
                      </m:r>
                      <m:f>
                        <m:fPr>
                          <m:ctrlPr>
                            <a:rPr lang="es-EC" sz="2000" i="1">
                              <a:latin typeface="Cambria Math"/>
                            </a:rPr>
                          </m:ctrlPr>
                        </m:fPr>
                        <m:num>
                          <m:sSub>
                            <m:sSubPr>
                              <m:ctrlPr>
                                <a:rPr lang="es-EC" sz="2000" i="1">
                                  <a:latin typeface="Cambria Math"/>
                                </a:rPr>
                              </m:ctrlPr>
                            </m:sSubPr>
                            <m:e>
                              <m:r>
                                <m:rPr>
                                  <m:sty m:val="p"/>
                                </m:rPr>
                                <a:rPr lang="es-EC" sz="2000">
                                  <a:latin typeface="Cambria Math"/>
                                </a:rPr>
                                <m:t>E</m:t>
                              </m:r>
                            </m:e>
                            <m:sub>
                              <m:r>
                                <m:rPr>
                                  <m:sty m:val="p"/>
                                </m:rPr>
                                <a:rPr lang="es-EC" sz="2000">
                                  <a:latin typeface="Cambria Math"/>
                                </a:rPr>
                                <m:t>T</m:t>
                              </m:r>
                            </m:sub>
                          </m:sSub>
                        </m:num>
                        <m:den>
                          <m:r>
                            <m:rPr>
                              <m:sty m:val="p"/>
                            </m:rPr>
                            <a:rPr lang="es-EC" sz="2000">
                              <a:latin typeface="Cambria Math"/>
                            </a:rPr>
                            <m:t>R</m:t>
                          </m:r>
                        </m:den>
                      </m:f>
                      <m:r>
                        <a:rPr lang="en-US" sz="2000">
                          <a:latin typeface="Cambria Math"/>
                        </a:rPr>
                        <m:t> </m:t>
                      </m:r>
                    </m:oMath>
                  </m:oMathPara>
                </a14:m>
                <a:endParaRPr lang="es-EC" sz="2000" dirty="0">
                  <a:latin typeface="Arial" pitchFamily="34" charset="0"/>
                  <a:cs typeface="Arial" pitchFamily="34" charset="0"/>
                </a:endParaRPr>
              </a:p>
            </p:txBody>
          </p:sp>
        </mc:Choice>
        <mc:Fallback xmlns="">
          <p:sp>
            <p:nvSpPr>
              <p:cNvPr id="5" name="4 Rectángulo"/>
              <p:cNvSpPr>
                <a:spLocks noRot="1" noChangeAspect="1" noMove="1" noResize="1" noEditPoints="1" noAdjustHandles="1" noChangeArrowheads="1" noChangeShapeType="1" noTextEdit="1"/>
              </p:cNvSpPr>
              <p:nvPr/>
            </p:nvSpPr>
            <p:spPr>
              <a:xfrm>
                <a:off x="4571999" y="1628800"/>
                <a:ext cx="1080121" cy="666529"/>
              </a:xfrm>
              <a:prstGeom prst="rect">
                <a:avLst/>
              </a:prstGeom>
              <a:blipFill rotWithShape="1">
                <a:blip r:embed="rId2"/>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367477702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pPr lvl="0"/>
            <a:r>
              <a:rPr lang="es-EC" sz="3600" dirty="0">
                <a:effectLst>
                  <a:outerShdw blurRad="38100" dist="38100" dir="2700000" algn="tl">
                    <a:srgbClr val="000000">
                      <a:alpha val="43137"/>
                    </a:srgbClr>
                  </a:outerShdw>
                </a:effectLst>
                <a:latin typeface="Arial" pitchFamily="34" charset="0"/>
                <a:cs typeface="Arial" pitchFamily="34" charset="0"/>
              </a:rPr>
              <a:t>Número Total de </a:t>
            </a:r>
            <a:r>
              <a:rPr lang="es-EC" sz="3600" dirty="0" smtClean="0">
                <a:effectLst>
                  <a:outerShdw blurRad="38100" dist="38100" dir="2700000" algn="tl">
                    <a:srgbClr val="000000">
                      <a:alpha val="43137"/>
                    </a:srgbClr>
                  </a:outerShdw>
                </a:effectLst>
                <a:latin typeface="Arial" pitchFamily="34" charset="0"/>
                <a:cs typeface="Arial" pitchFamily="34" charset="0"/>
              </a:rPr>
              <a:t>Paneles</a:t>
            </a:r>
            <a:endParaRPr lang="es-EC" sz="3600" dirty="0">
              <a:effectLst>
                <a:outerShdw blurRad="38100" dist="38100" dir="2700000" algn="tl">
                  <a:srgbClr val="000000">
                    <a:alpha val="43137"/>
                  </a:srgbClr>
                </a:outerShdw>
              </a:effectLst>
              <a:latin typeface="Arial" pitchFamily="34" charset="0"/>
              <a:cs typeface="Arial" pitchFamily="34" charset="0"/>
            </a:endParaRPr>
          </a:p>
        </p:txBody>
      </p:sp>
      <p:graphicFrame>
        <p:nvGraphicFramePr>
          <p:cNvPr id="5" name="4 Marcador de contenido"/>
          <p:cNvGraphicFramePr>
            <a:graphicFrameLocks noGrp="1"/>
          </p:cNvGraphicFramePr>
          <p:nvPr>
            <p:ph idx="1"/>
            <p:extLst>
              <p:ext uri="{D42A27DB-BD31-4B8C-83A1-F6EECF244321}">
                <p14:modId xmlns:p14="http://schemas.microsoft.com/office/powerpoint/2010/main" val="1533391131"/>
              </p:ext>
            </p:extLst>
          </p:nvPr>
        </p:nvGraphicFramePr>
        <p:xfrm>
          <a:off x="1835696" y="2708920"/>
          <a:ext cx="6233243" cy="2991954"/>
        </p:xfrm>
        <a:graphic>
          <a:graphicData uri="http://schemas.openxmlformats.org/drawingml/2006/table">
            <a:tbl>
              <a:tblPr firstRow="1" firstCol="1" bandRow="1">
                <a:tableStyleId>{5C22544A-7EE6-4342-B048-85BDC9FD1C3A}</a:tableStyleId>
              </a:tblPr>
              <a:tblGrid>
                <a:gridCol w="1823935"/>
                <a:gridCol w="1186630"/>
                <a:gridCol w="262615"/>
                <a:gridCol w="1823935"/>
                <a:gridCol w="1136128"/>
              </a:tblGrid>
              <a:tr h="213711">
                <a:tc>
                  <a:txBody>
                    <a:bodyPr/>
                    <a:lstStyle/>
                    <a:p>
                      <a:pPr>
                        <a:spcAft>
                          <a:spcPts val="0"/>
                        </a:spcAft>
                      </a:pPr>
                      <a:r>
                        <a:rPr lang="es-EC" sz="1200" dirty="0">
                          <a:solidFill>
                            <a:schemeClr val="tx1"/>
                          </a:solidFill>
                          <a:effectLst/>
                          <a:latin typeface="Arial" pitchFamily="34" charset="0"/>
                          <a:cs typeface="Arial" pitchFamily="34" charset="0"/>
                        </a:rPr>
                        <a:t>Modelo:</a:t>
                      </a:r>
                      <a:endParaRPr lang="es-EC" sz="120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s-EC" sz="1200" dirty="0">
                          <a:solidFill>
                            <a:schemeClr val="tx1"/>
                          </a:solidFill>
                          <a:effectLst/>
                          <a:latin typeface="Arial" pitchFamily="34" charset="0"/>
                          <a:cs typeface="Arial" pitchFamily="34" charset="0"/>
                        </a:rPr>
                        <a:t>SM 572-190</a:t>
                      </a:r>
                      <a:endParaRPr lang="es-EC" sz="120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s-EC" sz="1200" dirty="0">
                          <a:solidFill>
                            <a:schemeClr val="tx1"/>
                          </a:solidFill>
                          <a:effectLst/>
                          <a:latin typeface="Arial" pitchFamily="34" charset="0"/>
                          <a:cs typeface="Arial" pitchFamily="34" charset="0"/>
                        </a:rPr>
                        <a:t> </a:t>
                      </a:r>
                      <a:endParaRPr lang="es-EC" sz="120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s-EC" sz="1200" dirty="0">
                          <a:solidFill>
                            <a:schemeClr val="tx1"/>
                          </a:solidFill>
                          <a:effectLst/>
                          <a:latin typeface="Arial" pitchFamily="34" charset="0"/>
                          <a:cs typeface="Arial" pitchFamily="34" charset="0"/>
                        </a:rPr>
                        <a:t>Modelo:</a:t>
                      </a:r>
                      <a:endParaRPr lang="es-EC" sz="120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s-EC" sz="1200" dirty="0">
                          <a:solidFill>
                            <a:schemeClr val="tx1"/>
                          </a:solidFill>
                          <a:effectLst/>
                          <a:latin typeface="Arial" pitchFamily="34" charset="0"/>
                          <a:cs typeface="Arial" pitchFamily="34" charset="0"/>
                        </a:rPr>
                        <a:t>SM636-150</a:t>
                      </a:r>
                      <a:endParaRPr lang="es-EC" sz="120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27422">
                <a:tc>
                  <a:txBody>
                    <a:bodyPr/>
                    <a:lstStyle/>
                    <a:p>
                      <a:pPr>
                        <a:spcAft>
                          <a:spcPts val="0"/>
                        </a:spcAft>
                      </a:pPr>
                      <a:r>
                        <a:rPr lang="es-EC" sz="1200" dirty="0">
                          <a:solidFill>
                            <a:schemeClr val="tx1"/>
                          </a:solidFill>
                          <a:effectLst/>
                          <a:latin typeface="Arial" pitchFamily="34" charset="0"/>
                          <a:cs typeface="Arial" pitchFamily="34" charset="0"/>
                        </a:rPr>
                        <a:t>Potencia Máxima Pico (Pmpp) [Wp]</a:t>
                      </a:r>
                      <a:endParaRPr lang="es-EC" sz="120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s-EC" sz="1200" dirty="0">
                          <a:solidFill>
                            <a:schemeClr val="tx1"/>
                          </a:solidFill>
                          <a:effectLst/>
                          <a:latin typeface="Arial" pitchFamily="34" charset="0"/>
                          <a:cs typeface="Arial" pitchFamily="34" charset="0"/>
                        </a:rPr>
                        <a:t>190 [W]</a:t>
                      </a:r>
                      <a:endParaRPr lang="es-EC" sz="120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s-EC" sz="1200" dirty="0">
                          <a:solidFill>
                            <a:schemeClr val="tx1"/>
                          </a:solidFill>
                          <a:effectLst/>
                          <a:latin typeface="Arial" pitchFamily="34" charset="0"/>
                          <a:cs typeface="Arial" pitchFamily="34" charset="0"/>
                        </a:rPr>
                        <a:t> </a:t>
                      </a:r>
                      <a:endParaRPr lang="es-EC" sz="120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s-EC" sz="1200" b="1" dirty="0">
                          <a:solidFill>
                            <a:schemeClr val="tx1"/>
                          </a:solidFill>
                          <a:effectLst/>
                          <a:latin typeface="Arial" pitchFamily="34" charset="0"/>
                          <a:cs typeface="Arial" pitchFamily="34" charset="0"/>
                        </a:rPr>
                        <a:t>Potencia Máxima Pico (Pmpp) [Wp]</a:t>
                      </a:r>
                      <a:endParaRPr lang="es-EC" sz="1200" b="1"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s-EC" sz="1200" dirty="0">
                          <a:solidFill>
                            <a:schemeClr val="tx1"/>
                          </a:solidFill>
                          <a:effectLst/>
                          <a:latin typeface="Arial" pitchFamily="34" charset="0"/>
                          <a:cs typeface="Arial" pitchFamily="34" charset="0"/>
                        </a:rPr>
                        <a:t>150 [W]</a:t>
                      </a:r>
                      <a:endParaRPr lang="es-EC" sz="120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27422">
                <a:tc>
                  <a:txBody>
                    <a:bodyPr/>
                    <a:lstStyle/>
                    <a:p>
                      <a:pPr>
                        <a:spcAft>
                          <a:spcPts val="0"/>
                        </a:spcAft>
                      </a:pPr>
                      <a:r>
                        <a:rPr lang="es-EC" sz="1200" dirty="0">
                          <a:solidFill>
                            <a:schemeClr val="tx1"/>
                          </a:solidFill>
                          <a:effectLst/>
                          <a:latin typeface="Arial" pitchFamily="34" charset="0"/>
                          <a:cs typeface="Arial" pitchFamily="34" charset="0"/>
                        </a:rPr>
                        <a:t>Tensión a Máxima Potencia (Vmpp)</a:t>
                      </a:r>
                      <a:endParaRPr lang="es-EC" sz="120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s-EC" sz="1200" dirty="0">
                          <a:solidFill>
                            <a:schemeClr val="tx1"/>
                          </a:solidFill>
                          <a:effectLst/>
                          <a:latin typeface="Arial" pitchFamily="34" charset="0"/>
                          <a:cs typeface="Arial" pitchFamily="34" charset="0"/>
                        </a:rPr>
                        <a:t>36.5 [V]</a:t>
                      </a:r>
                      <a:endParaRPr lang="es-EC" sz="120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s-EC" sz="1200" dirty="0">
                          <a:solidFill>
                            <a:schemeClr val="tx1"/>
                          </a:solidFill>
                          <a:effectLst/>
                          <a:latin typeface="Arial" pitchFamily="34" charset="0"/>
                          <a:cs typeface="Arial" pitchFamily="34" charset="0"/>
                        </a:rPr>
                        <a:t> </a:t>
                      </a:r>
                      <a:endParaRPr lang="es-EC" sz="120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s-EC" sz="1200" b="1" dirty="0">
                          <a:solidFill>
                            <a:schemeClr val="tx1"/>
                          </a:solidFill>
                          <a:effectLst/>
                          <a:latin typeface="Arial" pitchFamily="34" charset="0"/>
                          <a:cs typeface="Arial" pitchFamily="34" charset="0"/>
                        </a:rPr>
                        <a:t>Tensión a Máxima Potencia (Vmpp)</a:t>
                      </a:r>
                      <a:endParaRPr lang="es-EC" sz="1200" b="1"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s-EC" sz="1200" dirty="0">
                          <a:solidFill>
                            <a:schemeClr val="tx1"/>
                          </a:solidFill>
                          <a:effectLst/>
                          <a:latin typeface="Arial" pitchFamily="34" charset="0"/>
                          <a:cs typeface="Arial" pitchFamily="34" charset="0"/>
                        </a:rPr>
                        <a:t>18.1 [V]</a:t>
                      </a:r>
                      <a:endParaRPr lang="es-EC" sz="120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13711">
                <a:tc gridSpan="5">
                  <a:txBody>
                    <a:bodyPr/>
                    <a:lstStyle/>
                    <a:p>
                      <a:pPr algn="ctr">
                        <a:spcAft>
                          <a:spcPts val="0"/>
                        </a:spcAft>
                      </a:pPr>
                      <a:r>
                        <a:rPr lang="es-EC" sz="1200" b="1" dirty="0">
                          <a:solidFill>
                            <a:schemeClr val="tx1"/>
                          </a:solidFill>
                          <a:effectLst/>
                          <a:latin typeface="Arial" pitchFamily="34" charset="0"/>
                          <a:cs typeface="Arial" pitchFamily="34" charset="0"/>
                        </a:rPr>
                        <a:t> </a:t>
                      </a:r>
                      <a:endParaRPr lang="es-EC" sz="1200" b="1"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427422">
                <a:tc>
                  <a:txBody>
                    <a:bodyPr/>
                    <a:lstStyle/>
                    <a:p>
                      <a:pPr>
                        <a:spcAft>
                          <a:spcPts val="0"/>
                        </a:spcAft>
                      </a:pPr>
                      <a:r>
                        <a:rPr lang="es-EC" sz="1200" dirty="0">
                          <a:solidFill>
                            <a:schemeClr val="tx1"/>
                          </a:solidFill>
                          <a:effectLst/>
                          <a:latin typeface="Arial" pitchFamily="34" charset="0"/>
                          <a:cs typeface="Arial" pitchFamily="34" charset="0"/>
                        </a:rPr>
                        <a:t>Número de Paneles en serie</a:t>
                      </a:r>
                      <a:endParaRPr lang="es-EC" sz="120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s-EC" sz="1200" dirty="0">
                          <a:solidFill>
                            <a:schemeClr val="tx1"/>
                          </a:solidFill>
                          <a:effectLst/>
                          <a:latin typeface="Arial" pitchFamily="34" charset="0"/>
                          <a:cs typeface="Arial" pitchFamily="34" charset="0"/>
                        </a:rPr>
                        <a:t>0.7164 ≈ 1</a:t>
                      </a:r>
                      <a:endParaRPr lang="es-EC" sz="120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s-EC" sz="1200" dirty="0">
                          <a:solidFill>
                            <a:schemeClr val="tx1"/>
                          </a:solidFill>
                          <a:effectLst/>
                          <a:latin typeface="Arial" pitchFamily="34" charset="0"/>
                          <a:cs typeface="Arial" pitchFamily="34" charset="0"/>
                        </a:rPr>
                        <a:t> </a:t>
                      </a:r>
                      <a:endParaRPr lang="es-EC" sz="120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s-EC" sz="1200" b="1" dirty="0">
                          <a:solidFill>
                            <a:schemeClr val="tx1"/>
                          </a:solidFill>
                          <a:effectLst/>
                          <a:latin typeface="Arial" pitchFamily="34" charset="0"/>
                          <a:cs typeface="Arial" pitchFamily="34" charset="0"/>
                        </a:rPr>
                        <a:t>Número de Paneles en serie</a:t>
                      </a:r>
                      <a:endParaRPr lang="es-EC" sz="1200" b="1"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s-EC" sz="1200" dirty="0">
                          <a:solidFill>
                            <a:schemeClr val="tx1"/>
                          </a:solidFill>
                          <a:effectLst/>
                          <a:latin typeface="Arial" pitchFamily="34" charset="0"/>
                          <a:cs typeface="Arial" pitchFamily="34" charset="0"/>
                        </a:rPr>
                        <a:t>0.7947 ≈ 1</a:t>
                      </a:r>
                      <a:endParaRPr lang="es-EC" sz="120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641133">
                <a:tc>
                  <a:txBody>
                    <a:bodyPr/>
                    <a:lstStyle/>
                    <a:p>
                      <a:pPr>
                        <a:spcAft>
                          <a:spcPts val="0"/>
                        </a:spcAft>
                      </a:pPr>
                      <a:r>
                        <a:rPr lang="es-EC" sz="1200" dirty="0">
                          <a:solidFill>
                            <a:schemeClr val="tx1"/>
                          </a:solidFill>
                          <a:effectLst/>
                          <a:latin typeface="Arial" pitchFamily="34" charset="0"/>
                          <a:cs typeface="Arial" pitchFamily="34" charset="0"/>
                        </a:rPr>
                        <a:t>Número de Paneles en Paralelo Sitio 1</a:t>
                      </a:r>
                      <a:endParaRPr lang="es-EC" sz="120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s-EC" sz="1200" dirty="0">
                          <a:solidFill>
                            <a:schemeClr val="tx1"/>
                          </a:solidFill>
                          <a:effectLst/>
                          <a:latin typeface="Arial" pitchFamily="34" charset="0"/>
                          <a:cs typeface="Arial" pitchFamily="34" charset="0"/>
                        </a:rPr>
                        <a:t>0.9100 ≈ 1</a:t>
                      </a:r>
                      <a:endParaRPr lang="es-EC" sz="120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s-EC" sz="1200" dirty="0">
                          <a:solidFill>
                            <a:schemeClr val="tx1"/>
                          </a:solidFill>
                          <a:effectLst/>
                          <a:latin typeface="Arial" pitchFamily="34" charset="0"/>
                          <a:cs typeface="Arial" pitchFamily="34" charset="0"/>
                        </a:rPr>
                        <a:t> </a:t>
                      </a:r>
                      <a:endParaRPr lang="es-EC" sz="120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s-EC" sz="1200" b="1" dirty="0">
                          <a:solidFill>
                            <a:schemeClr val="tx1"/>
                          </a:solidFill>
                          <a:effectLst/>
                          <a:latin typeface="Arial" pitchFamily="34" charset="0"/>
                          <a:cs typeface="Arial" pitchFamily="34" charset="0"/>
                        </a:rPr>
                        <a:t>Número de Paneles en Paralelo Sitio 1</a:t>
                      </a:r>
                      <a:endParaRPr lang="es-EC" sz="1200" b="1"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s-EC" sz="1200" dirty="0">
                          <a:solidFill>
                            <a:schemeClr val="tx1"/>
                          </a:solidFill>
                          <a:effectLst/>
                          <a:latin typeface="Arial" pitchFamily="34" charset="0"/>
                          <a:cs typeface="Arial" pitchFamily="34" charset="0"/>
                        </a:rPr>
                        <a:t>2.5790 ≈ 3</a:t>
                      </a:r>
                      <a:endParaRPr lang="es-EC" sz="120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641133">
                <a:tc>
                  <a:txBody>
                    <a:bodyPr/>
                    <a:lstStyle/>
                    <a:p>
                      <a:pPr>
                        <a:spcAft>
                          <a:spcPts val="0"/>
                        </a:spcAft>
                      </a:pPr>
                      <a:r>
                        <a:rPr lang="es-EC" sz="1200" dirty="0">
                          <a:solidFill>
                            <a:schemeClr val="tx1"/>
                          </a:solidFill>
                          <a:effectLst/>
                          <a:latin typeface="Arial" pitchFamily="34" charset="0"/>
                          <a:cs typeface="Arial" pitchFamily="34" charset="0"/>
                        </a:rPr>
                        <a:t>Número de Paneles en Paralelo Sitio 2</a:t>
                      </a:r>
                      <a:endParaRPr lang="es-EC" sz="120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s-EC" sz="1200" dirty="0">
                          <a:solidFill>
                            <a:schemeClr val="tx1"/>
                          </a:solidFill>
                          <a:effectLst/>
                          <a:latin typeface="Arial" pitchFamily="34" charset="0"/>
                          <a:cs typeface="Arial" pitchFamily="34" charset="0"/>
                        </a:rPr>
                        <a:t>0.2518 ≈ 1</a:t>
                      </a:r>
                      <a:endParaRPr lang="es-EC" sz="120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s-EC" sz="1200" dirty="0">
                          <a:solidFill>
                            <a:schemeClr val="tx1"/>
                          </a:solidFill>
                          <a:effectLst/>
                          <a:latin typeface="Arial" pitchFamily="34" charset="0"/>
                          <a:cs typeface="Arial" pitchFamily="34" charset="0"/>
                        </a:rPr>
                        <a:t> </a:t>
                      </a:r>
                      <a:endParaRPr lang="es-EC" sz="120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s-EC" sz="1200" b="1" dirty="0">
                          <a:solidFill>
                            <a:schemeClr val="tx1"/>
                          </a:solidFill>
                          <a:effectLst/>
                          <a:latin typeface="Arial" pitchFamily="34" charset="0"/>
                          <a:cs typeface="Arial" pitchFamily="34" charset="0"/>
                        </a:rPr>
                        <a:t>Número de Paneles en Paralelo Sitio 2</a:t>
                      </a:r>
                      <a:endParaRPr lang="es-EC" sz="1200" b="1"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s-EC" sz="1200" dirty="0">
                          <a:solidFill>
                            <a:schemeClr val="tx1"/>
                          </a:solidFill>
                          <a:effectLst/>
                          <a:latin typeface="Arial" pitchFamily="34" charset="0"/>
                          <a:cs typeface="Arial" pitchFamily="34" charset="0"/>
                        </a:rPr>
                        <a:t>0.7070 ≈  1</a:t>
                      </a:r>
                      <a:endParaRPr lang="es-EC" sz="120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6" name="5 Rectángulo"/>
          <p:cNvSpPr/>
          <p:nvPr/>
        </p:nvSpPr>
        <p:spPr>
          <a:xfrm>
            <a:off x="1440160" y="1268760"/>
            <a:ext cx="6948264" cy="830997"/>
          </a:xfrm>
          <a:prstGeom prst="rect">
            <a:avLst/>
          </a:prstGeom>
        </p:spPr>
        <p:txBody>
          <a:bodyPr wrap="square">
            <a:spAutoFit/>
          </a:bodyPr>
          <a:lstStyle/>
          <a:p>
            <a:r>
              <a:rPr lang="es-EC" sz="2400" dirty="0">
                <a:latin typeface="Arial" pitchFamily="34" charset="0"/>
                <a:cs typeface="Arial" pitchFamily="34" charset="0"/>
              </a:rPr>
              <a:t>Para el cálculo del número de paneles solares se han elegido 2 paneles de marca Simax</a:t>
            </a:r>
          </a:p>
        </p:txBody>
      </p:sp>
    </p:spTree>
    <p:extLst>
      <p:ext uri="{BB962C8B-B14F-4D97-AF65-F5344CB8AC3E}">
        <p14:creationId xmlns:p14="http://schemas.microsoft.com/office/powerpoint/2010/main" val="313896437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pPr lvl="0"/>
            <a:r>
              <a:rPr lang="es-EC" sz="3600" dirty="0">
                <a:effectLst>
                  <a:outerShdw blurRad="38100" dist="38100" dir="2700000" algn="tl">
                    <a:srgbClr val="000000">
                      <a:alpha val="43137"/>
                    </a:srgbClr>
                  </a:outerShdw>
                </a:effectLst>
                <a:latin typeface="Arial" pitchFamily="34" charset="0"/>
                <a:cs typeface="Arial" pitchFamily="34" charset="0"/>
              </a:rPr>
              <a:t>Número Total de </a:t>
            </a:r>
            <a:r>
              <a:rPr lang="es-EC" sz="3600" dirty="0" smtClean="0">
                <a:effectLst>
                  <a:outerShdw blurRad="38100" dist="38100" dir="2700000" algn="tl">
                    <a:srgbClr val="000000">
                      <a:alpha val="43137"/>
                    </a:srgbClr>
                  </a:outerShdw>
                </a:effectLst>
                <a:latin typeface="Arial" pitchFamily="34" charset="0"/>
                <a:cs typeface="Arial" pitchFamily="34" charset="0"/>
              </a:rPr>
              <a:t>Baterías</a:t>
            </a:r>
            <a:endParaRPr lang="es-EC" sz="3600" dirty="0">
              <a:effectLst>
                <a:outerShdw blurRad="38100" dist="38100" dir="2700000" algn="tl">
                  <a:srgbClr val="000000">
                    <a:alpha val="43137"/>
                  </a:srgbClr>
                </a:outerShdw>
              </a:effectLst>
              <a:latin typeface="Arial" pitchFamily="34" charset="0"/>
              <a:cs typeface="Arial" pitchFamily="34" charset="0"/>
            </a:endParaRPr>
          </a:p>
        </p:txBody>
      </p:sp>
      <p:sp>
        <p:nvSpPr>
          <p:cNvPr id="6" name="5 Rectángulo"/>
          <p:cNvSpPr/>
          <p:nvPr/>
        </p:nvSpPr>
        <p:spPr>
          <a:xfrm>
            <a:off x="1584176" y="3956863"/>
            <a:ext cx="6948264" cy="1200329"/>
          </a:xfrm>
          <a:prstGeom prst="rect">
            <a:avLst/>
          </a:prstGeom>
        </p:spPr>
        <p:txBody>
          <a:bodyPr wrap="square">
            <a:spAutoFit/>
          </a:bodyPr>
          <a:lstStyle/>
          <a:p>
            <a:r>
              <a:rPr lang="es-EC" sz="2400" dirty="0">
                <a:latin typeface="Arial" pitchFamily="34" charset="0"/>
                <a:cs typeface="Arial" pitchFamily="34" charset="0"/>
              </a:rPr>
              <a:t>Para el cálculo del número de paneles solares se han elegido 2 </a:t>
            </a:r>
            <a:r>
              <a:rPr lang="es-EC" sz="2400" dirty="0" smtClean="0">
                <a:latin typeface="Arial" pitchFamily="34" charset="0"/>
                <a:cs typeface="Arial" pitchFamily="34" charset="0"/>
              </a:rPr>
              <a:t>Baterías </a:t>
            </a:r>
            <a:r>
              <a:rPr lang="es-EC" sz="2400" dirty="0">
                <a:latin typeface="Arial" pitchFamily="34" charset="0"/>
                <a:cs typeface="Arial" pitchFamily="34" charset="0"/>
              </a:rPr>
              <a:t>de marca </a:t>
            </a:r>
            <a:r>
              <a:rPr lang="es-EC" sz="2400" dirty="0" smtClean="0">
                <a:latin typeface="Arial" pitchFamily="34" charset="0"/>
                <a:cs typeface="Arial" pitchFamily="34" charset="0"/>
              </a:rPr>
              <a:t>Formula Star de 12 VDC y con capacidad C100 de 105  [Ah]</a:t>
            </a:r>
            <a:endParaRPr lang="es-EC" sz="2400" dirty="0">
              <a:latin typeface="Arial" pitchFamily="34" charset="0"/>
              <a:cs typeface="Arial" pitchFamily="34" charset="0"/>
            </a:endParaRPr>
          </a:p>
        </p:txBody>
      </p:sp>
      <p:sp>
        <p:nvSpPr>
          <p:cNvPr id="4" name="3 Rectángulo"/>
          <p:cNvSpPr/>
          <p:nvPr/>
        </p:nvSpPr>
        <p:spPr>
          <a:xfrm>
            <a:off x="1440160" y="1700808"/>
            <a:ext cx="3270960" cy="369332"/>
          </a:xfrm>
          <a:prstGeom prst="rect">
            <a:avLst/>
          </a:prstGeom>
        </p:spPr>
        <p:txBody>
          <a:bodyPr wrap="none">
            <a:spAutoFit/>
          </a:bodyPr>
          <a:lstStyle/>
          <a:p>
            <a:r>
              <a:rPr lang="es-ES" b="1" dirty="0">
                <a:latin typeface="Arial" pitchFamily="34" charset="0"/>
                <a:cs typeface="Arial" pitchFamily="34" charset="0"/>
              </a:rPr>
              <a:t>Tensión de carga de 24 VDC</a:t>
            </a:r>
            <a:endParaRPr lang="es-EC" b="1" dirty="0">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8" name="7 Rectángulo"/>
              <p:cNvSpPr/>
              <p:nvPr/>
            </p:nvSpPr>
            <p:spPr>
              <a:xfrm>
                <a:off x="1547665" y="2123564"/>
                <a:ext cx="3430362" cy="369332"/>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sSub>
                        <m:sSubPr>
                          <m:ctrlPr>
                            <a:rPr lang="es-EC" i="1" smtClean="0">
                              <a:latin typeface="Cambria Math"/>
                            </a:rPr>
                          </m:ctrlPr>
                        </m:sSubPr>
                        <m:e>
                          <m:r>
                            <m:rPr>
                              <m:sty m:val="p"/>
                            </m:rPr>
                            <a:rPr lang="es-EC" b="0" i="0" smtClean="0">
                              <a:latin typeface="Cambria Math"/>
                            </a:rPr>
                            <m:t>Sitio</m:t>
                          </m:r>
                          <m:r>
                            <a:rPr lang="es-EC" b="0" i="0" smtClean="0">
                              <a:latin typeface="Cambria Math"/>
                            </a:rPr>
                            <m:t> </m:t>
                          </m:r>
                          <m:r>
                            <m:rPr>
                              <m:sty m:val="p"/>
                            </m:rPr>
                            <a:rPr lang="es-EC" b="0" i="0" smtClean="0">
                              <a:latin typeface="Cambria Math"/>
                            </a:rPr>
                            <m:t>N</m:t>
                          </m:r>
                          <m:r>
                            <a:rPr lang="es-EC" b="0" i="0" smtClean="0">
                              <a:latin typeface="Cambria Math"/>
                            </a:rPr>
                            <m:t> º 1      </m:t>
                          </m:r>
                          <m:r>
                            <m:rPr>
                              <m:sty m:val="p"/>
                            </m:rPr>
                            <a:rPr lang="es-ES" i="0">
                              <a:latin typeface="Cambria Math"/>
                            </a:rPr>
                            <m:t>C</m:t>
                          </m:r>
                        </m:e>
                        <m:sub>
                          <m:r>
                            <a:rPr lang="es-ES" i="0">
                              <a:latin typeface="Cambria Math"/>
                            </a:rPr>
                            <m:t>100</m:t>
                          </m:r>
                        </m:sub>
                      </m:sSub>
                      <m:r>
                        <a:rPr lang="es-ES" i="0">
                          <a:latin typeface="Cambria Math"/>
                        </a:rPr>
                        <m:t>=77.153 </m:t>
                      </m:r>
                      <m:d>
                        <m:dPr>
                          <m:begChr m:val="["/>
                          <m:endChr m:val="]"/>
                          <m:ctrlPr>
                            <a:rPr lang="es-EC" i="1">
                              <a:latin typeface="Cambria Math"/>
                            </a:rPr>
                          </m:ctrlPr>
                        </m:dPr>
                        <m:e>
                          <m:r>
                            <m:rPr>
                              <m:sty m:val="p"/>
                            </m:rPr>
                            <a:rPr lang="es-ES" i="0">
                              <a:latin typeface="Cambria Math"/>
                            </a:rPr>
                            <m:t>Ah</m:t>
                          </m:r>
                        </m:e>
                      </m:d>
                    </m:oMath>
                  </m:oMathPara>
                </a14:m>
                <a:endParaRPr lang="es-EC" dirty="0">
                  <a:latin typeface="Arial" pitchFamily="34" charset="0"/>
                  <a:cs typeface="Arial" pitchFamily="34" charset="0"/>
                </a:endParaRPr>
              </a:p>
            </p:txBody>
          </p:sp>
        </mc:Choice>
        <mc:Fallback xmlns="">
          <p:sp>
            <p:nvSpPr>
              <p:cNvPr id="8" name="7 Rectángulo"/>
              <p:cNvSpPr>
                <a:spLocks noRot="1" noChangeAspect="1" noMove="1" noResize="1" noEditPoints="1" noAdjustHandles="1" noChangeArrowheads="1" noChangeShapeType="1" noTextEdit="1"/>
              </p:cNvSpPr>
              <p:nvPr/>
            </p:nvSpPr>
            <p:spPr>
              <a:xfrm>
                <a:off x="1547665" y="2123564"/>
                <a:ext cx="3430362" cy="369332"/>
              </a:xfrm>
              <a:prstGeom prst="rect">
                <a:avLst/>
              </a:prstGeom>
              <a:blipFill rotWithShape="1">
                <a:blip r:embed="rId2"/>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9" name="8 Rectángulo"/>
              <p:cNvSpPr/>
              <p:nvPr/>
            </p:nvSpPr>
            <p:spPr>
              <a:xfrm>
                <a:off x="1547664" y="2555612"/>
                <a:ext cx="3430363" cy="369332"/>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r>
                        <m:rPr>
                          <m:sty m:val="p"/>
                        </m:rPr>
                        <a:rPr lang="es-EC" i="0" smtClean="0">
                          <a:latin typeface="Cambria Math"/>
                        </a:rPr>
                        <m:t>Sitio</m:t>
                      </m:r>
                      <m:r>
                        <a:rPr lang="es-EC" i="0" smtClean="0">
                          <a:latin typeface="Cambria Math"/>
                        </a:rPr>
                        <m:t> </m:t>
                      </m:r>
                      <m:r>
                        <m:rPr>
                          <m:sty m:val="p"/>
                        </m:rPr>
                        <a:rPr lang="es-EC" i="0" smtClean="0">
                          <a:latin typeface="Cambria Math"/>
                        </a:rPr>
                        <m:t>N</m:t>
                      </m:r>
                      <m:r>
                        <a:rPr lang="es-EC" i="0" smtClean="0">
                          <a:latin typeface="Cambria Math"/>
                        </a:rPr>
                        <m:t> º 2      </m:t>
                      </m:r>
                      <m:sSub>
                        <m:sSubPr>
                          <m:ctrlPr>
                            <a:rPr lang="es-EC" i="1">
                              <a:latin typeface="Cambria Math"/>
                            </a:rPr>
                          </m:ctrlPr>
                        </m:sSubPr>
                        <m:e>
                          <m:r>
                            <m:rPr>
                              <m:sty m:val="p"/>
                            </m:rPr>
                            <a:rPr lang="es-ES" i="0">
                              <a:latin typeface="Cambria Math"/>
                            </a:rPr>
                            <m:t>C</m:t>
                          </m:r>
                        </m:e>
                        <m:sub>
                          <m:r>
                            <a:rPr lang="es-ES" i="0">
                              <a:latin typeface="Cambria Math"/>
                            </a:rPr>
                            <m:t>100</m:t>
                          </m:r>
                        </m:sub>
                      </m:sSub>
                      <m:r>
                        <a:rPr lang="es-ES" i="0">
                          <a:latin typeface="Cambria Math"/>
                        </a:rPr>
                        <m:t>=21,627 </m:t>
                      </m:r>
                      <m:d>
                        <m:dPr>
                          <m:begChr m:val="["/>
                          <m:endChr m:val="]"/>
                          <m:ctrlPr>
                            <a:rPr lang="es-EC" i="1">
                              <a:latin typeface="Cambria Math"/>
                            </a:rPr>
                          </m:ctrlPr>
                        </m:dPr>
                        <m:e>
                          <m:r>
                            <m:rPr>
                              <m:sty m:val="p"/>
                            </m:rPr>
                            <a:rPr lang="es-ES" i="0">
                              <a:latin typeface="Cambria Math"/>
                            </a:rPr>
                            <m:t>Ah</m:t>
                          </m:r>
                        </m:e>
                      </m:d>
                    </m:oMath>
                  </m:oMathPara>
                </a14:m>
                <a:endParaRPr lang="es-EC" dirty="0">
                  <a:latin typeface="Arial" pitchFamily="34" charset="0"/>
                  <a:cs typeface="Arial" pitchFamily="34" charset="0"/>
                </a:endParaRPr>
              </a:p>
            </p:txBody>
          </p:sp>
        </mc:Choice>
        <mc:Fallback xmlns="">
          <p:sp>
            <p:nvSpPr>
              <p:cNvPr id="9" name="8 Rectángulo"/>
              <p:cNvSpPr>
                <a:spLocks noRot="1" noChangeAspect="1" noMove="1" noResize="1" noEditPoints="1" noAdjustHandles="1" noChangeArrowheads="1" noChangeShapeType="1" noTextEdit="1"/>
              </p:cNvSpPr>
              <p:nvPr/>
            </p:nvSpPr>
            <p:spPr>
              <a:xfrm>
                <a:off x="1547664" y="2555612"/>
                <a:ext cx="3430363" cy="369332"/>
              </a:xfrm>
              <a:prstGeom prst="rect">
                <a:avLst/>
              </a:prstGeom>
              <a:blipFill rotWithShape="1">
                <a:blip r:embed="rId3"/>
                <a:stretch>
                  <a:fillRect/>
                </a:stretch>
              </a:blipFill>
            </p:spPr>
            <p:txBody>
              <a:bodyPr/>
              <a:lstStyle/>
              <a:p>
                <a:r>
                  <a:rPr lang="es-EC">
                    <a:noFill/>
                  </a:rPr>
                  <a:t> </a:t>
                </a:r>
              </a:p>
            </p:txBody>
          </p:sp>
        </mc:Fallback>
      </mc:AlternateContent>
      <p:sp>
        <p:nvSpPr>
          <p:cNvPr id="11" name="10 Rectángulo"/>
          <p:cNvSpPr/>
          <p:nvPr/>
        </p:nvSpPr>
        <p:spPr>
          <a:xfrm>
            <a:off x="5278067" y="1700808"/>
            <a:ext cx="3270960" cy="369332"/>
          </a:xfrm>
          <a:prstGeom prst="rect">
            <a:avLst/>
          </a:prstGeom>
        </p:spPr>
        <p:txBody>
          <a:bodyPr wrap="none">
            <a:spAutoFit/>
          </a:bodyPr>
          <a:lstStyle/>
          <a:p>
            <a:r>
              <a:rPr lang="es-ES" b="1" dirty="0">
                <a:latin typeface="Arial" pitchFamily="34" charset="0"/>
                <a:cs typeface="Arial" pitchFamily="34" charset="0"/>
              </a:rPr>
              <a:t>Tensión de carga de </a:t>
            </a:r>
            <a:r>
              <a:rPr lang="es-ES" b="1" dirty="0" smtClean="0">
                <a:latin typeface="Arial" pitchFamily="34" charset="0"/>
                <a:cs typeface="Arial" pitchFamily="34" charset="0"/>
              </a:rPr>
              <a:t>12 </a:t>
            </a:r>
            <a:r>
              <a:rPr lang="es-ES" b="1" dirty="0">
                <a:latin typeface="Arial" pitchFamily="34" charset="0"/>
                <a:cs typeface="Arial" pitchFamily="34" charset="0"/>
              </a:rPr>
              <a:t>VDC</a:t>
            </a:r>
            <a:endParaRPr lang="es-EC" b="1" dirty="0">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12" name="11 Rectángulo"/>
              <p:cNvSpPr/>
              <p:nvPr/>
            </p:nvSpPr>
            <p:spPr>
              <a:xfrm>
                <a:off x="5385572" y="2123564"/>
                <a:ext cx="3430362" cy="369332"/>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m:rPr>
                          <m:sty m:val="p"/>
                        </m:rPr>
                        <a:rPr lang="es-EC" smtClean="0">
                          <a:latin typeface="Cambria Math"/>
                        </a:rPr>
                        <m:t>Sitio</m:t>
                      </m:r>
                      <m:r>
                        <a:rPr lang="es-EC" smtClean="0">
                          <a:latin typeface="Cambria Math"/>
                        </a:rPr>
                        <m:t> </m:t>
                      </m:r>
                      <m:r>
                        <m:rPr>
                          <m:sty m:val="p"/>
                        </m:rPr>
                        <a:rPr lang="es-EC" smtClean="0">
                          <a:latin typeface="Cambria Math"/>
                        </a:rPr>
                        <m:t>N</m:t>
                      </m:r>
                      <m:r>
                        <a:rPr lang="es-EC" smtClean="0">
                          <a:latin typeface="Cambria Math"/>
                        </a:rPr>
                        <m:t> º 1 </m:t>
                      </m:r>
                      <m:r>
                        <a:rPr lang="es-EC" b="0" i="1" smtClean="0">
                          <a:latin typeface="Cambria Math"/>
                        </a:rPr>
                        <m:t>    </m:t>
                      </m:r>
                      <m:sSub>
                        <m:sSubPr>
                          <m:ctrlPr>
                            <a:rPr lang="es-EC" i="1">
                              <a:latin typeface="Cambria Math"/>
                            </a:rPr>
                          </m:ctrlPr>
                        </m:sSubPr>
                        <m:e>
                          <m:r>
                            <a:rPr lang="es-ES" i="1">
                              <a:latin typeface="Cambria Math"/>
                            </a:rPr>
                            <m:t>𝐶</m:t>
                          </m:r>
                        </m:e>
                        <m:sub>
                          <m:r>
                            <a:rPr lang="es-ES" i="1">
                              <a:latin typeface="Cambria Math"/>
                            </a:rPr>
                            <m:t>100</m:t>
                          </m:r>
                        </m:sub>
                      </m:sSub>
                      <m:r>
                        <a:rPr lang="es-ES" i="1">
                          <a:latin typeface="Cambria Math"/>
                        </a:rPr>
                        <m:t>=345.022 </m:t>
                      </m:r>
                      <m:d>
                        <m:dPr>
                          <m:begChr m:val="["/>
                          <m:endChr m:val="]"/>
                          <m:ctrlPr>
                            <a:rPr lang="es-EC" i="1">
                              <a:latin typeface="Cambria Math"/>
                            </a:rPr>
                          </m:ctrlPr>
                        </m:dPr>
                        <m:e>
                          <m:r>
                            <a:rPr lang="es-ES" i="1">
                              <a:latin typeface="Cambria Math"/>
                            </a:rPr>
                            <m:t>𝐴h</m:t>
                          </m:r>
                        </m:e>
                      </m:d>
                    </m:oMath>
                  </m:oMathPara>
                </a14:m>
                <a:endParaRPr lang="es-EC" dirty="0">
                  <a:latin typeface="Arial" pitchFamily="34" charset="0"/>
                  <a:cs typeface="Arial" pitchFamily="34" charset="0"/>
                </a:endParaRPr>
              </a:p>
            </p:txBody>
          </p:sp>
        </mc:Choice>
        <mc:Fallback xmlns="">
          <p:sp>
            <p:nvSpPr>
              <p:cNvPr id="12" name="11 Rectángulo"/>
              <p:cNvSpPr>
                <a:spLocks noRot="1" noChangeAspect="1" noMove="1" noResize="1" noEditPoints="1" noAdjustHandles="1" noChangeArrowheads="1" noChangeShapeType="1" noTextEdit="1"/>
              </p:cNvSpPr>
              <p:nvPr/>
            </p:nvSpPr>
            <p:spPr>
              <a:xfrm>
                <a:off x="5385572" y="2123564"/>
                <a:ext cx="3430362" cy="369332"/>
              </a:xfrm>
              <a:prstGeom prst="rect">
                <a:avLst/>
              </a:prstGeom>
              <a:blipFill rotWithShape="1">
                <a:blip r:embed="rId4"/>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3" name="12 Rectángulo"/>
              <p:cNvSpPr/>
              <p:nvPr/>
            </p:nvSpPr>
            <p:spPr>
              <a:xfrm>
                <a:off x="5385571" y="2555612"/>
                <a:ext cx="3507307" cy="369332"/>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r>
                        <m:rPr>
                          <m:sty m:val="p"/>
                        </m:rPr>
                        <a:rPr lang="es-EC" i="0" smtClean="0">
                          <a:latin typeface="Cambria Math"/>
                        </a:rPr>
                        <m:t>Sitio</m:t>
                      </m:r>
                      <m:r>
                        <a:rPr lang="es-EC" i="0" smtClean="0">
                          <a:latin typeface="Cambria Math"/>
                        </a:rPr>
                        <m:t> </m:t>
                      </m:r>
                      <m:r>
                        <m:rPr>
                          <m:sty m:val="p"/>
                        </m:rPr>
                        <a:rPr lang="es-EC" i="0" smtClean="0">
                          <a:latin typeface="Cambria Math"/>
                        </a:rPr>
                        <m:t>N</m:t>
                      </m:r>
                      <m:r>
                        <a:rPr lang="es-EC" i="0" smtClean="0">
                          <a:latin typeface="Cambria Math"/>
                        </a:rPr>
                        <m:t> º 2      </m:t>
                      </m:r>
                      <m:sSub>
                        <m:sSubPr>
                          <m:ctrlPr>
                            <a:rPr lang="es-EC" i="1">
                              <a:latin typeface="Cambria Math"/>
                            </a:rPr>
                          </m:ctrlPr>
                        </m:sSubPr>
                        <m:e>
                          <m:r>
                            <m:rPr>
                              <m:sty m:val="p"/>
                            </m:rPr>
                            <a:rPr lang="es-ES" i="0">
                              <a:latin typeface="Cambria Math"/>
                            </a:rPr>
                            <m:t>C</m:t>
                          </m:r>
                        </m:e>
                        <m:sub>
                          <m:r>
                            <a:rPr lang="es-ES" i="0">
                              <a:latin typeface="Cambria Math"/>
                            </a:rPr>
                            <m:t>100</m:t>
                          </m:r>
                        </m:sub>
                      </m:sSub>
                      <m:r>
                        <a:rPr lang="es-ES" i="0">
                          <a:latin typeface="Cambria Math"/>
                        </a:rPr>
                        <m:t>=</m:t>
                      </m:r>
                      <m:r>
                        <a:rPr lang="es-ES" i="1">
                          <a:latin typeface="Cambria Math"/>
                        </a:rPr>
                        <m:t>95.9603</m:t>
                      </m:r>
                      <m:d>
                        <m:dPr>
                          <m:begChr m:val="["/>
                          <m:endChr m:val="]"/>
                          <m:ctrlPr>
                            <a:rPr lang="es-EC" i="1">
                              <a:latin typeface="Cambria Math"/>
                            </a:rPr>
                          </m:ctrlPr>
                        </m:dPr>
                        <m:e>
                          <m:r>
                            <m:rPr>
                              <m:sty m:val="p"/>
                            </m:rPr>
                            <a:rPr lang="es-ES" i="0">
                              <a:latin typeface="Cambria Math"/>
                            </a:rPr>
                            <m:t>Ah</m:t>
                          </m:r>
                        </m:e>
                      </m:d>
                    </m:oMath>
                  </m:oMathPara>
                </a14:m>
                <a:endParaRPr lang="es-EC" dirty="0">
                  <a:latin typeface="Arial" pitchFamily="34" charset="0"/>
                  <a:cs typeface="Arial" pitchFamily="34" charset="0"/>
                </a:endParaRPr>
              </a:p>
            </p:txBody>
          </p:sp>
        </mc:Choice>
        <mc:Fallback xmlns="">
          <p:sp>
            <p:nvSpPr>
              <p:cNvPr id="13" name="12 Rectángulo"/>
              <p:cNvSpPr>
                <a:spLocks noRot="1" noChangeAspect="1" noMove="1" noResize="1" noEditPoints="1" noAdjustHandles="1" noChangeArrowheads="1" noChangeShapeType="1" noTextEdit="1"/>
              </p:cNvSpPr>
              <p:nvPr/>
            </p:nvSpPr>
            <p:spPr>
              <a:xfrm>
                <a:off x="5385571" y="2555612"/>
                <a:ext cx="3507307" cy="369332"/>
              </a:xfrm>
              <a:prstGeom prst="rect">
                <a:avLst/>
              </a:prstGeom>
              <a:blipFill rotWithShape="1">
                <a:blip r:embed="rId5"/>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308487731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r>
              <a:rPr lang="es-EC" sz="3600" dirty="0" smtClean="0">
                <a:latin typeface="Arial" pitchFamily="34" charset="0"/>
                <a:cs typeface="Arial" pitchFamily="34" charset="0"/>
              </a:rPr>
              <a:t>DATOS </a:t>
            </a:r>
            <a:r>
              <a:rPr lang="es-EC" sz="3600" dirty="0">
                <a:latin typeface="Arial" pitchFamily="34" charset="0"/>
                <a:cs typeface="Arial" pitchFamily="34" charset="0"/>
              </a:rPr>
              <a:t>OBTENIDOS CON EQUIPOS DE MONITOREO</a:t>
            </a:r>
          </a:p>
        </p:txBody>
      </p:sp>
      <p:pic>
        <p:nvPicPr>
          <p:cNvPr id="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12080" y="2276872"/>
            <a:ext cx="8096424"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6 Rectángulo"/>
          <p:cNvSpPr/>
          <p:nvPr/>
        </p:nvSpPr>
        <p:spPr>
          <a:xfrm>
            <a:off x="1440160" y="1700808"/>
            <a:ext cx="2334806" cy="369332"/>
          </a:xfrm>
          <a:prstGeom prst="rect">
            <a:avLst/>
          </a:prstGeom>
        </p:spPr>
        <p:txBody>
          <a:bodyPr wrap="none">
            <a:spAutoFit/>
          </a:bodyPr>
          <a:lstStyle/>
          <a:p>
            <a:r>
              <a:rPr lang="es-ES" b="1" dirty="0">
                <a:latin typeface="Arial" pitchFamily="34" charset="0"/>
                <a:cs typeface="Arial" pitchFamily="34" charset="0"/>
              </a:rPr>
              <a:t>Tensión </a:t>
            </a:r>
            <a:r>
              <a:rPr lang="es-ES" b="1" dirty="0" smtClean="0">
                <a:latin typeface="Arial" pitchFamily="34" charset="0"/>
                <a:cs typeface="Arial" pitchFamily="34" charset="0"/>
              </a:rPr>
              <a:t>y Corriente</a:t>
            </a:r>
            <a:endParaRPr lang="es-EC" b="1" dirty="0">
              <a:latin typeface="Arial" pitchFamily="34" charset="0"/>
              <a:cs typeface="Arial" pitchFamily="34" charset="0"/>
            </a:endParaRPr>
          </a:p>
        </p:txBody>
      </p:sp>
    </p:spTree>
    <p:extLst>
      <p:ext uri="{BB962C8B-B14F-4D97-AF65-F5344CB8AC3E}">
        <p14:creationId xmlns:p14="http://schemas.microsoft.com/office/powerpoint/2010/main" val="76856925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r>
              <a:rPr lang="es-EC" sz="3600" dirty="0" smtClean="0">
                <a:latin typeface="Arial" pitchFamily="34" charset="0"/>
                <a:cs typeface="Arial" pitchFamily="34" charset="0"/>
              </a:rPr>
              <a:t>DATOS </a:t>
            </a:r>
            <a:r>
              <a:rPr lang="es-EC" sz="3600" dirty="0">
                <a:latin typeface="Arial" pitchFamily="34" charset="0"/>
                <a:cs typeface="Arial" pitchFamily="34" charset="0"/>
              </a:rPr>
              <a:t>OBTENIDOS CON EQUIPOS DE MONITOREO</a:t>
            </a:r>
          </a:p>
        </p:txBody>
      </p:sp>
      <p:pic>
        <p:nvPicPr>
          <p:cNvPr id="7171"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72822" y="2348880"/>
            <a:ext cx="7963674" cy="315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6 Rectángulo"/>
          <p:cNvSpPr/>
          <p:nvPr/>
        </p:nvSpPr>
        <p:spPr>
          <a:xfrm>
            <a:off x="1440160" y="1700808"/>
            <a:ext cx="2351926" cy="369332"/>
          </a:xfrm>
          <a:prstGeom prst="rect">
            <a:avLst/>
          </a:prstGeom>
        </p:spPr>
        <p:txBody>
          <a:bodyPr wrap="none">
            <a:spAutoFit/>
          </a:bodyPr>
          <a:lstStyle/>
          <a:p>
            <a:r>
              <a:rPr lang="es-ES" b="1" dirty="0" smtClean="0">
                <a:latin typeface="Arial" pitchFamily="34" charset="0"/>
                <a:cs typeface="Arial" pitchFamily="34" charset="0"/>
              </a:rPr>
              <a:t>Energía Consumida</a:t>
            </a:r>
            <a:endParaRPr lang="es-EC" b="1" dirty="0">
              <a:latin typeface="Arial" pitchFamily="34" charset="0"/>
              <a:cs typeface="Arial" pitchFamily="34" charset="0"/>
            </a:endParaRPr>
          </a:p>
        </p:txBody>
      </p:sp>
    </p:spTree>
    <p:extLst>
      <p:ext uri="{BB962C8B-B14F-4D97-AF65-F5344CB8AC3E}">
        <p14:creationId xmlns:p14="http://schemas.microsoft.com/office/powerpoint/2010/main" val="41094142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r>
              <a:rPr lang="es-EC" sz="3600" dirty="0" smtClean="0">
                <a:latin typeface="Arial" pitchFamily="34" charset="0"/>
                <a:cs typeface="Arial" pitchFamily="34" charset="0"/>
              </a:rPr>
              <a:t>DATOS </a:t>
            </a:r>
            <a:r>
              <a:rPr lang="es-EC" sz="3600" dirty="0">
                <a:latin typeface="Arial" pitchFamily="34" charset="0"/>
                <a:cs typeface="Arial" pitchFamily="34" charset="0"/>
              </a:rPr>
              <a:t>OBTENIDOS CON EQUIPOS DE MONITOREO</a:t>
            </a:r>
          </a:p>
        </p:txBody>
      </p:sp>
      <p:pic>
        <p:nvPicPr>
          <p:cNvPr id="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80440" y="2132856"/>
            <a:ext cx="7956056" cy="3324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6 Rectángulo"/>
          <p:cNvSpPr/>
          <p:nvPr/>
        </p:nvSpPr>
        <p:spPr>
          <a:xfrm>
            <a:off x="1440160" y="1700808"/>
            <a:ext cx="2510046" cy="369332"/>
          </a:xfrm>
          <a:prstGeom prst="rect">
            <a:avLst/>
          </a:prstGeom>
        </p:spPr>
        <p:txBody>
          <a:bodyPr wrap="none">
            <a:spAutoFit/>
          </a:bodyPr>
          <a:lstStyle/>
          <a:p>
            <a:r>
              <a:rPr lang="es-ES" b="1" dirty="0" smtClean="0">
                <a:latin typeface="Arial" pitchFamily="34" charset="0"/>
                <a:cs typeface="Arial" pitchFamily="34" charset="0"/>
              </a:rPr>
              <a:t>Distorsión Armónica</a:t>
            </a:r>
            <a:endParaRPr lang="es-EC" b="1" dirty="0">
              <a:latin typeface="Arial" pitchFamily="34" charset="0"/>
              <a:cs typeface="Arial" pitchFamily="34" charset="0"/>
            </a:endParaRPr>
          </a:p>
        </p:txBody>
      </p:sp>
    </p:spTree>
    <p:extLst>
      <p:ext uri="{BB962C8B-B14F-4D97-AF65-F5344CB8AC3E}">
        <p14:creationId xmlns:p14="http://schemas.microsoft.com/office/powerpoint/2010/main" val="47918916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r>
              <a:rPr lang="es-EC" sz="3600" dirty="0" smtClean="0">
                <a:latin typeface="Arial" pitchFamily="34" charset="0"/>
                <a:cs typeface="Arial" pitchFamily="34" charset="0"/>
              </a:rPr>
              <a:t>ANÁLISIS ENERGÉTICO ECONÓMICO</a:t>
            </a:r>
            <a:endParaRPr lang="es-EC" sz="3600" dirty="0">
              <a:latin typeface="Arial" pitchFamily="34" charset="0"/>
              <a:cs typeface="Arial" pitchFamily="34" charset="0"/>
            </a:endParaRPr>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1829357302"/>
              </p:ext>
            </p:extLst>
          </p:nvPr>
        </p:nvGraphicFramePr>
        <p:xfrm>
          <a:off x="1331640" y="2579380"/>
          <a:ext cx="7416825" cy="2073756"/>
        </p:xfrm>
        <a:graphic>
          <a:graphicData uri="http://schemas.openxmlformats.org/drawingml/2006/table">
            <a:tbl>
              <a:tblPr firstRow="1" firstCol="1" bandRow="1">
                <a:tableStyleId>{5C22544A-7EE6-4342-B048-85BDC9FD1C3A}</a:tableStyleId>
              </a:tblPr>
              <a:tblGrid>
                <a:gridCol w="2015407"/>
                <a:gridCol w="1597219"/>
                <a:gridCol w="1597219"/>
                <a:gridCol w="1103490"/>
                <a:gridCol w="1103490"/>
              </a:tblGrid>
              <a:tr h="518439">
                <a:tc rowSpan="2">
                  <a:txBody>
                    <a:bodyPr/>
                    <a:lstStyle/>
                    <a:p>
                      <a:pPr algn="ctr">
                        <a:spcAft>
                          <a:spcPts val="0"/>
                        </a:spcAft>
                      </a:pPr>
                      <a:r>
                        <a:rPr lang="es-EC" sz="1400" dirty="0">
                          <a:solidFill>
                            <a:schemeClr val="tx1"/>
                          </a:solidFill>
                          <a:effectLst/>
                          <a:latin typeface="Arial" pitchFamily="34" charset="0"/>
                          <a:cs typeface="Arial" pitchFamily="34" charset="0"/>
                        </a:rPr>
                        <a:t>LUGAR</a:t>
                      </a:r>
                      <a:endParaRPr lang="es-EC" sz="1400" dirty="0">
                        <a:solidFill>
                          <a:schemeClr val="tx1"/>
                        </a:solidFill>
                        <a:effectLst/>
                        <a:latin typeface="Arial" pitchFamily="34" charset="0"/>
                        <a:ea typeface="Times New Roman"/>
                        <a:cs typeface="Arial"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s-EC" sz="1400" dirty="0">
                          <a:solidFill>
                            <a:schemeClr val="tx1"/>
                          </a:solidFill>
                          <a:effectLst/>
                          <a:latin typeface="Arial" pitchFamily="34" charset="0"/>
                          <a:cs typeface="Arial" pitchFamily="34" charset="0"/>
                        </a:rPr>
                        <a:t>ENERGÍA [KWh]</a:t>
                      </a:r>
                      <a:endParaRPr lang="es-EC" sz="1400" dirty="0">
                        <a:solidFill>
                          <a:schemeClr val="tx1"/>
                        </a:solidFill>
                        <a:effectLst/>
                        <a:latin typeface="Arial" pitchFamily="34" charset="0"/>
                        <a:ea typeface="Times New Roman"/>
                        <a:cs typeface="Arial"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s-EC" sz="1400" dirty="0">
                          <a:solidFill>
                            <a:schemeClr val="tx1"/>
                          </a:solidFill>
                          <a:effectLst/>
                          <a:latin typeface="Arial" pitchFamily="34" charset="0"/>
                          <a:cs typeface="Arial" pitchFamily="34" charset="0"/>
                        </a:rPr>
                        <a:t>ENERGÍA TOTAL [MWh] (Al Año)</a:t>
                      </a:r>
                      <a:endParaRPr lang="es-EC" sz="1400" dirty="0">
                        <a:solidFill>
                          <a:schemeClr val="tx1"/>
                        </a:solidFill>
                        <a:effectLst/>
                        <a:latin typeface="Arial" pitchFamily="34" charset="0"/>
                        <a:ea typeface="Times New Roman"/>
                        <a:cs typeface="Arial"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s-EC" sz="1400" dirty="0">
                          <a:solidFill>
                            <a:schemeClr val="tx1"/>
                          </a:solidFill>
                          <a:effectLst/>
                          <a:latin typeface="Arial" pitchFamily="34" charset="0"/>
                          <a:cs typeface="Arial" pitchFamily="34" charset="0"/>
                        </a:rPr>
                        <a:t>COSTO</a:t>
                      </a:r>
                      <a:endParaRPr lang="es-EC" sz="1400" dirty="0">
                        <a:solidFill>
                          <a:schemeClr val="tx1"/>
                        </a:solidFill>
                        <a:effectLst/>
                        <a:latin typeface="Arial" pitchFamily="34" charset="0"/>
                        <a:ea typeface="Times New Roman"/>
                        <a:cs typeface="Arial"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s-EC" sz="1400" dirty="0">
                          <a:solidFill>
                            <a:schemeClr val="tx1"/>
                          </a:solidFill>
                          <a:effectLst/>
                          <a:latin typeface="Arial" pitchFamily="34" charset="0"/>
                          <a:cs typeface="Arial" pitchFamily="34" charset="0"/>
                        </a:rPr>
                        <a:t>COSTO </a:t>
                      </a:r>
                      <a:br>
                        <a:rPr lang="es-EC" sz="1400" dirty="0">
                          <a:solidFill>
                            <a:schemeClr val="tx1"/>
                          </a:solidFill>
                          <a:effectLst/>
                          <a:latin typeface="Arial" pitchFamily="34" charset="0"/>
                          <a:cs typeface="Arial" pitchFamily="34" charset="0"/>
                        </a:rPr>
                      </a:br>
                      <a:r>
                        <a:rPr lang="es-EC" sz="1400" dirty="0">
                          <a:solidFill>
                            <a:schemeClr val="tx1"/>
                          </a:solidFill>
                          <a:effectLst/>
                          <a:latin typeface="Arial" pitchFamily="34" charset="0"/>
                          <a:cs typeface="Arial" pitchFamily="34" charset="0"/>
                        </a:rPr>
                        <a:t>Total</a:t>
                      </a:r>
                      <a:endParaRPr lang="es-EC" sz="1400" dirty="0">
                        <a:solidFill>
                          <a:schemeClr val="tx1"/>
                        </a:solidFill>
                        <a:effectLst/>
                        <a:latin typeface="Arial" pitchFamily="34" charset="0"/>
                        <a:ea typeface="Times New Roman"/>
                        <a:cs typeface="Arial"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18439">
                <a:tc vMerge="1">
                  <a:txBody>
                    <a:bodyPr/>
                    <a:lstStyle/>
                    <a:p>
                      <a:endParaRPr lang="es-EC"/>
                    </a:p>
                  </a:txBody>
                  <a:tcPr/>
                </a:tc>
                <a:tc>
                  <a:txBody>
                    <a:bodyPr/>
                    <a:lstStyle/>
                    <a:p>
                      <a:pPr algn="ctr">
                        <a:spcAft>
                          <a:spcPts val="0"/>
                        </a:spcAft>
                      </a:pPr>
                      <a:r>
                        <a:rPr lang="es-EC" sz="1400" dirty="0">
                          <a:solidFill>
                            <a:schemeClr val="tx1"/>
                          </a:solidFill>
                          <a:effectLst/>
                          <a:latin typeface="Arial" pitchFamily="34" charset="0"/>
                          <a:cs typeface="Arial" pitchFamily="34" charset="0"/>
                        </a:rPr>
                        <a:t>Medida (Mes)</a:t>
                      </a:r>
                      <a:endParaRPr lang="es-EC" sz="1400" dirty="0">
                        <a:solidFill>
                          <a:schemeClr val="tx1"/>
                        </a:solidFill>
                        <a:effectLst/>
                        <a:latin typeface="Arial" pitchFamily="34" charset="0"/>
                        <a:ea typeface="Times New Roman"/>
                        <a:cs typeface="Arial"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s-EC" sz="1400" dirty="0">
                          <a:solidFill>
                            <a:schemeClr val="tx1"/>
                          </a:solidFill>
                          <a:effectLst/>
                          <a:latin typeface="Arial" pitchFamily="34" charset="0"/>
                          <a:cs typeface="Arial" pitchFamily="34" charset="0"/>
                        </a:rPr>
                        <a:t>(Por 4733 Bombas)</a:t>
                      </a:r>
                      <a:endParaRPr lang="es-EC" sz="1400" dirty="0">
                        <a:solidFill>
                          <a:schemeClr val="tx1"/>
                        </a:solidFill>
                        <a:effectLst/>
                        <a:latin typeface="Arial" pitchFamily="34" charset="0"/>
                        <a:ea typeface="Times New Roman"/>
                        <a:cs typeface="Arial"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s-EC" sz="1400" dirty="0">
                          <a:solidFill>
                            <a:schemeClr val="tx1"/>
                          </a:solidFill>
                          <a:effectLst/>
                          <a:latin typeface="Arial" pitchFamily="34" charset="0"/>
                          <a:cs typeface="Arial" pitchFamily="34" charset="0"/>
                        </a:rPr>
                        <a:t>kWh</a:t>
                      </a:r>
                      <a:endParaRPr lang="es-EC" sz="1400" dirty="0">
                        <a:solidFill>
                          <a:schemeClr val="tx1"/>
                        </a:solidFill>
                        <a:effectLst/>
                        <a:latin typeface="Arial" pitchFamily="34" charset="0"/>
                        <a:ea typeface="Times New Roman"/>
                        <a:cs typeface="Arial"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s-EC" sz="1400" dirty="0">
                          <a:solidFill>
                            <a:schemeClr val="tx1"/>
                          </a:solidFill>
                          <a:effectLst/>
                          <a:latin typeface="Arial" pitchFamily="34" charset="0"/>
                          <a:cs typeface="Arial" pitchFamily="34" charset="0"/>
                        </a:rPr>
                        <a:t>Domicilio (Año)</a:t>
                      </a:r>
                      <a:endParaRPr lang="es-EC" sz="1400" dirty="0">
                        <a:solidFill>
                          <a:schemeClr val="tx1"/>
                        </a:solidFill>
                        <a:effectLst/>
                        <a:latin typeface="Arial" pitchFamily="34" charset="0"/>
                        <a:ea typeface="Times New Roman"/>
                        <a:cs typeface="Arial"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18439">
                <a:tc>
                  <a:txBody>
                    <a:bodyPr/>
                    <a:lstStyle/>
                    <a:p>
                      <a:pPr algn="ctr">
                        <a:spcAft>
                          <a:spcPts val="0"/>
                        </a:spcAft>
                      </a:pPr>
                      <a:r>
                        <a:rPr lang="es-EC" sz="1400" dirty="0">
                          <a:solidFill>
                            <a:schemeClr val="tx1"/>
                          </a:solidFill>
                          <a:effectLst/>
                          <a:latin typeface="Arial" pitchFamily="34" charset="0"/>
                          <a:cs typeface="Arial" pitchFamily="34" charset="0"/>
                        </a:rPr>
                        <a:t>Sitio de Estudio N° </a:t>
                      </a:r>
                      <a:r>
                        <a:rPr lang="es-EC" sz="1400" dirty="0" smtClean="0">
                          <a:solidFill>
                            <a:schemeClr val="tx1"/>
                          </a:solidFill>
                          <a:effectLst/>
                          <a:latin typeface="Arial" pitchFamily="34" charset="0"/>
                          <a:cs typeface="Arial" pitchFamily="34" charset="0"/>
                        </a:rPr>
                        <a:t>1</a:t>
                      </a:r>
                      <a:endParaRPr lang="es-EC" sz="1400" dirty="0">
                        <a:solidFill>
                          <a:schemeClr val="tx1"/>
                        </a:solidFill>
                        <a:effectLst/>
                        <a:latin typeface="Arial" pitchFamily="34" charset="0"/>
                        <a:ea typeface="Times New Roman"/>
                        <a:cs typeface="Arial"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s-EC" sz="1400" dirty="0">
                          <a:solidFill>
                            <a:schemeClr val="tx1"/>
                          </a:solidFill>
                          <a:effectLst/>
                          <a:latin typeface="Arial" pitchFamily="34" charset="0"/>
                          <a:cs typeface="Arial" pitchFamily="34" charset="0"/>
                        </a:rPr>
                        <a:t>27,13</a:t>
                      </a:r>
                      <a:endParaRPr lang="es-EC" sz="1400" dirty="0">
                        <a:solidFill>
                          <a:schemeClr val="tx1"/>
                        </a:solidFill>
                        <a:effectLst/>
                        <a:latin typeface="Arial" pitchFamily="34" charset="0"/>
                        <a:ea typeface="Times New Roman"/>
                        <a:cs typeface="Arial"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s-EC" sz="1400" dirty="0">
                          <a:solidFill>
                            <a:schemeClr val="tx1"/>
                          </a:solidFill>
                          <a:effectLst/>
                          <a:latin typeface="Arial" pitchFamily="34" charset="0"/>
                          <a:cs typeface="Arial" pitchFamily="34" charset="0"/>
                        </a:rPr>
                        <a:t>1540,88</a:t>
                      </a:r>
                      <a:endParaRPr lang="es-EC" sz="1400" dirty="0">
                        <a:solidFill>
                          <a:schemeClr val="tx1"/>
                        </a:solidFill>
                        <a:effectLst/>
                        <a:latin typeface="Arial" pitchFamily="34" charset="0"/>
                        <a:ea typeface="Times New Roman"/>
                        <a:cs typeface="Arial"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s-EC" sz="1400" dirty="0">
                          <a:solidFill>
                            <a:schemeClr val="tx1"/>
                          </a:solidFill>
                          <a:effectLst/>
                          <a:latin typeface="Arial" pitchFamily="34" charset="0"/>
                          <a:cs typeface="Arial" pitchFamily="34" charset="0"/>
                        </a:rPr>
                        <a:t>$0,1102</a:t>
                      </a:r>
                      <a:endParaRPr lang="es-EC" sz="1400" dirty="0">
                        <a:solidFill>
                          <a:schemeClr val="tx1"/>
                        </a:solidFill>
                        <a:effectLst/>
                        <a:latin typeface="Arial" pitchFamily="34" charset="0"/>
                        <a:ea typeface="Times New Roman"/>
                        <a:cs typeface="Arial"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s-EC" sz="1400" dirty="0">
                          <a:solidFill>
                            <a:schemeClr val="tx1"/>
                          </a:solidFill>
                          <a:effectLst/>
                          <a:latin typeface="Arial" pitchFamily="34" charset="0"/>
                          <a:cs typeface="Arial" pitchFamily="34" charset="0"/>
                        </a:rPr>
                        <a:t>$38,97</a:t>
                      </a:r>
                      <a:endParaRPr lang="es-EC" sz="1400" dirty="0">
                        <a:solidFill>
                          <a:schemeClr val="tx1"/>
                        </a:solidFill>
                        <a:effectLst/>
                        <a:latin typeface="Arial" pitchFamily="34" charset="0"/>
                        <a:ea typeface="Times New Roman"/>
                        <a:cs typeface="Arial"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18439">
                <a:tc>
                  <a:txBody>
                    <a:bodyPr/>
                    <a:lstStyle/>
                    <a:p>
                      <a:pPr algn="ctr">
                        <a:spcAft>
                          <a:spcPts val="0"/>
                        </a:spcAft>
                      </a:pPr>
                      <a:r>
                        <a:rPr lang="es-EC" sz="1400" dirty="0">
                          <a:solidFill>
                            <a:schemeClr val="tx1"/>
                          </a:solidFill>
                          <a:effectLst/>
                          <a:latin typeface="Arial" pitchFamily="34" charset="0"/>
                          <a:cs typeface="Arial" pitchFamily="34" charset="0"/>
                        </a:rPr>
                        <a:t>Sitio de Estudio N° </a:t>
                      </a:r>
                      <a:r>
                        <a:rPr lang="es-EC" sz="1400" dirty="0" smtClean="0">
                          <a:solidFill>
                            <a:schemeClr val="tx1"/>
                          </a:solidFill>
                          <a:effectLst/>
                          <a:latin typeface="Arial" pitchFamily="34" charset="0"/>
                          <a:cs typeface="Arial" pitchFamily="34" charset="0"/>
                        </a:rPr>
                        <a:t>2</a:t>
                      </a:r>
                      <a:endParaRPr lang="es-EC" sz="1400" dirty="0">
                        <a:solidFill>
                          <a:schemeClr val="tx1"/>
                        </a:solidFill>
                        <a:effectLst/>
                        <a:latin typeface="Arial" pitchFamily="34" charset="0"/>
                        <a:ea typeface="Times New Roman"/>
                        <a:cs typeface="Arial"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s-EC" sz="1400" dirty="0">
                          <a:solidFill>
                            <a:schemeClr val="tx1"/>
                          </a:solidFill>
                          <a:effectLst/>
                          <a:latin typeface="Arial" pitchFamily="34" charset="0"/>
                          <a:cs typeface="Arial" pitchFamily="34" charset="0"/>
                        </a:rPr>
                        <a:t>19,92</a:t>
                      </a:r>
                      <a:endParaRPr lang="es-EC" sz="1400" dirty="0">
                        <a:solidFill>
                          <a:schemeClr val="tx1"/>
                        </a:solidFill>
                        <a:effectLst/>
                        <a:latin typeface="Arial" pitchFamily="34" charset="0"/>
                        <a:ea typeface="Times New Roman"/>
                        <a:cs typeface="Arial"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s-EC" sz="1400" dirty="0">
                          <a:solidFill>
                            <a:schemeClr val="tx1"/>
                          </a:solidFill>
                          <a:effectLst/>
                          <a:latin typeface="Arial" pitchFamily="34" charset="0"/>
                          <a:cs typeface="Arial" pitchFamily="34" charset="0"/>
                        </a:rPr>
                        <a:t>1131,38</a:t>
                      </a:r>
                      <a:endParaRPr lang="es-EC" sz="1400" dirty="0">
                        <a:solidFill>
                          <a:schemeClr val="tx1"/>
                        </a:solidFill>
                        <a:effectLst/>
                        <a:latin typeface="Arial" pitchFamily="34" charset="0"/>
                        <a:ea typeface="Times New Roman"/>
                        <a:cs typeface="Arial"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s-EC" sz="1400" dirty="0">
                          <a:solidFill>
                            <a:schemeClr val="tx1"/>
                          </a:solidFill>
                          <a:effectLst/>
                          <a:latin typeface="Arial" pitchFamily="34" charset="0"/>
                          <a:cs typeface="Arial" pitchFamily="34" charset="0"/>
                        </a:rPr>
                        <a:t>$0,1102</a:t>
                      </a:r>
                      <a:endParaRPr lang="es-EC" sz="1400" dirty="0">
                        <a:solidFill>
                          <a:schemeClr val="tx1"/>
                        </a:solidFill>
                        <a:effectLst/>
                        <a:latin typeface="Arial" pitchFamily="34" charset="0"/>
                        <a:ea typeface="Times New Roman"/>
                        <a:cs typeface="Arial"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s-EC" sz="1400" dirty="0">
                          <a:solidFill>
                            <a:schemeClr val="tx1"/>
                          </a:solidFill>
                          <a:effectLst/>
                          <a:latin typeface="Arial" pitchFamily="34" charset="0"/>
                          <a:cs typeface="Arial" pitchFamily="34" charset="0"/>
                        </a:rPr>
                        <a:t>$26,71</a:t>
                      </a:r>
                      <a:endParaRPr lang="es-EC" sz="1400" dirty="0">
                        <a:solidFill>
                          <a:schemeClr val="tx1"/>
                        </a:solidFill>
                        <a:effectLst/>
                        <a:latin typeface="Arial" pitchFamily="34" charset="0"/>
                        <a:ea typeface="Times New Roman"/>
                        <a:cs typeface="Arial"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17245597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a:latin typeface="Arial" pitchFamily="34" charset="0"/>
                <a:cs typeface="Arial" pitchFamily="34" charset="0"/>
              </a:rPr>
              <a:t>INTRODUCCIÓN</a:t>
            </a:r>
          </a:p>
        </p:txBody>
      </p:sp>
      <p:pic>
        <p:nvPicPr>
          <p:cNvPr id="6" name="5 Marcador de contenido"/>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445" t="12273" r="23617" b="21307"/>
          <a:stretch/>
        </p:blipFill>
        <p:spPr>
          <a:xfrm>
            <a:off x="1115616" y="1333500"/>
            <a:ext cx="7920880" cy="5416494"/>
          </a:xfrm>
        </p:spPr>
      </p:pic>
      <p:sp>
        <p:nvSpPr>
          <p:cNvPr id="7" name="6 Elipse"/>
          <p:cNvSpPr/>
          <p:nvPr/>
        </p:nvSpPr>
        <p:spPr>
          <a:xfrm>
            <a:off x="4211960" y="2924944"/>
            <a:ext cx="360040"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8" name="7 Elipse"/>
          <p:cNvSpPr/>
          <p:nvPr/>
        </p:nvSpPr>
        <p:spPr>
          <a:xfrm>
            <a:off x="4283968" y="3429000"/>
            <a:ext cx="360040"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9" name="8 Elipse"/>
          <p:cNvSpPr/>
          <p:nvPr/>
        </p:nvSpPr>
        <p:spPr>
          <a:xfrm>
            <a:off x="4067944" y="3717032"/>
            <a:ext cx="360040"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0" name="9 Elipse"/>
          <p:cNvSpPr/>
          <p:nvPr/>
        </p:nvSpPr>
        <p:spPr>
          <a:xfrm>
            <a:off x="7452320" y="3212976"/>
            <a:ext cx="360040"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1" name="10 Elipse"/>
          <p:cNvSpPr/>
          <p:nvPr/>
        </p:nvSpPr>
        <p:spPr>
          <a:xfrm>
            <a:off x="7596336" y="2780928"/>
            <a:ext cx="360040"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2" name="11 Elipse"/>
          <p:cNvSpPr/>
          <p:nvPr/>
        </p:nvSpPr>
        <p:spPr>
          <a:xfrm>
            <a:off x="5868144" y="3573016"/>
            <a:ext cx="360040"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3" name="12 Elipse"/>
          <p:cNvSpPr/>
          <p:nvPr/>
        </p:nvSpPr>
        <p:spPr>
          <a:xfrm>
            <a:off x="5220072" y="3212976"/>
            <a:ext cx="360040"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4" name="13 Elipse"/>
          <p:cNvSpPr/>
          <p:nvPr/>
        </p:nvSpPr>
        <p:spPr>
          <a:xfrm>
            <a:off x="7164288" y="4149080"/>
            <a:ext cx="360040"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5" name="14 Elipse"/>
          <p:cNvSpPr/>
          <p:nvPr/>
        </p:nvSpPr>
        <p:spPr>
          <a:xfrm>
            <a:off x="3995936" y="5877272"/>
            <a:ext cx="360040"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6" name="15 Elipse"/>
          <p:cNvSpPr/>
          <p:nvPr/>
        </p:nvSpPr>
        <p:spPr>
          <a:xfrm>
            <a:off x="2627784" y="6029672"/>
            <a:ext cx="360040"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7" name="16 Elipse"/>
          <p:cNvSpPr/>
          <p:nvPr/>
        </p:nvSpPr>
        <p:spPr>
          <a:xfrm>
            <a:off x="1403648" y="4221088"/>
            <a:ext cx="360040"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8" name="17 Elipse"/>
          <p:cNvSpPr/>
          <p:nvPr/>
        </p:nvSpPr>
        <p:spPr>
          <a:xfrm>
            <a:off x="6588224" y="4941168"/>
            <a:ext cx="360040"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9" name="18 Elipse"/>
          <p:cNvSpPr/>
          <p:nvPr/>
        </p:nvSpPr>
        <p:spPr>
          <a:xfrm>
            <a:off x="4572000" y="4005064"/>
            <a:ext cx="360040"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0" name="19 Elipse"/>
          <p:cNvSpPr/>
          <p:nvPr/>
        </p:nvSpPr>
        <p:spPr>
          <a:xfrm>
            <a:off x="5868144" y="2708920"/>
            <a:ext cx="360040"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1" name="20 Elipse"/>
          <p:cNvSpPr/>
          <p:nvPr/>
        </p:nvSpPr>
        <p:spPr>
          <a:xfrm>
            <a:off x="4499992" y="4365104"/>
            <a:ext cx="360040"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2" name="21 Elipse"/>
          <p:cNvSpPr/>
          <p:nvPr/>
        </p:nvSpPr>
        <p:spPr>
          <a:xfrm>
            <a:off x="5364088" y="5661248"/>
            <a:ext cx="360040"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Tree>
    <p:extLst>
      <p:ext uri="{BB962C8B-B14F-4D97-AF65-F5344CB8AC3E}">
        <p14:creationId xmlns:p14="http://schemas.microsoft.com/office/powerpoint/2010/main" val="329320284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r>
              <a:rPr lang="es-EC" sz="3600" dirty="0" smtClean="0">
                <a:latin typeface="Arial" pitchFamily="34" charset="0"/>
                <a:cs typeface="Arial" pitchFamily="34" charset="0"/>
              </a:rPr>
              <a:t>ANÁLISIS ENERGÉTICO ECONÓMICO</a:t>
            </a:r>
            <a:endParaRPr lang="es-EC" sz="3600" dirty="0">
              <a:latin typeface="Arial" pitchFamily="34" charset="0"/>
              <a:cs typeface="Arial" pitchFamily="34" charset="0"/>
            </a:endParaRPr>
          </a:p>
        </p:txBody>
      </p:sp>
      <p:graphicFrame>
        <p:nvGraphicFramePr>
          <p:cNvPr id="5" name="4 Marcador de contenido"/>
          <p:cNvGraphicFramePr>
            <a:graphicFrameLocks noGrp="1"/>
          </p:cNvGraphicFramePr>
          <p:nvPr>
            <p:ph idx="1"/>
            <p:extLst>
              <p:ext uri="{D42A27DB-BD31-4B8C-83A1-F6EECF244321}">
                <p14:modId xmlns:p14="http://schemas.microsoft.com/office/powerpoint/2010/main" val="3829227768"/>
              </p:ext>
            </p:extLst>
          </p:nvPr>
        </p:nvGraphicFramePr>
        <p:xfrm>
          <a:off x="1187624" y="3284984"/>
          <a:ext cx="7704857" cy="2088233"/>
        </p:xfrm>
        <a:graphic>
          <a:graphicData uri="http://schemas.openxmlformats.org/drawingml/2006/table">
            <a:tbl>
              <a:tblPr firstRow="1" firstCol="1" bandRow="1">
                <a:tableStyleId>{5C22544A-7EE6-4342-B048-85BDC9FD1C3A}</a:tableStyleId>
              </a:tblPr>
              <a:tblGrid>
                <a:gridCol w="402577"/>
                <a:gridCol w="806102"/>
                <a:gridCol w="836414"/>
                <a:gridCol w="824100"/>
                <a:gridCol w="874303"/>
                <a:gridCol w="962397"/>
                <a:gridCol w="861042"/>
                <a:gridCol w="1111114"/>
                <a:gridCol w="1026808"/>
              </a:tblGrid>
              <a:tr h="1160129">
                <a:tc>
                  <a:txBody>
                    <a:bodyPr/>
                    <a:lstStyle/>
                    <a:p>
                      <a:endParaRPr lang="es-EC" sz="1100" dirty="0">
                        <a:solidFill>
                          <a:schemeClr val="tx1"/>
                        </a:solidFill>
                        <a:effectLst/>
                        <a:latin typeface="Arial" pitchFamily="34" charset="0"/>
                        <a:cs typeface="Arial"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s-EC" sz="1100" dirty="0">
                          <a:solidFill>
                            <a:schemeClr val="tx1"/>
                          </a:solidFill>
                          <a:effectLst/>
                          <a:latin typeface="Arial" pitchFamily="34" charset="0"/>
                          <a:cs typeface="Arial" pitchFamily="34" charset="0"/>
                        </a:rPr>
                        <a:t>Potencia</a:t>
                      </a:r>
                    </a:p>
                    <a:p>
                      <a:pPr algn="ctr">
                        <a:spcAft>
                          <a:spcPts val="0"/>
                        </a:spcAft>
                      </a:pPr>
                      <a:r>
                        <a:rPr lang="es-EC" sz="1100" dirty="0">
                          <a:solidFill>
                            <a:schemeClr val="tx1"/>
                          </a:solidFill>
                          <a:effectLst/>
                          <a:latin typeface="Arial" pitchFamily="34" charset="0"/>
                          <a:cs typeface="Arial" pitchFamily="34" charset="0"/>
                        </a:rPr>
                        <a:t>Efectiva</a:t>
                      </a:r>
                    </a:p>
                    <a:p>
                      <a:pPr algn="ctr">
                        <a:spcAft>
                          <a:spcPts val="0"/>
                        </a:spcAft>
                      </a:pPr>
                      <a:r>
                        <a:rPr lang="es-EC" sz="1100" dirty="0">
                          <a:solidFill>
                            <a:schemeClr val="tx1"/>
                          </a:solidFill>
                          <a:effectLst/>
                          <a:latin typeface="Arial" pitchFamily="34" charset="0"/>
                          <a:cs typeface="Arial" pitchFamily="34" charset="0"/>
                        </a:rPr>
                        <a:t>(kW)</a:t>
                      </a:r>
                      <a:endParaRPr lang="es-EC" sz="1100" dirty="0">
                        <a:solidFill>
                          <a:schemeClr val="tx1"/>
                        </a:solidFill>
                        <a:effectLst/>
                        <a:latin typeface="Arial" pitchFamily="34" charset="0"/>
                        <a:ea typeface="Times New Roman"/>
                        <a:cs typeface="Arial"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s-EC" sz="1100" dirty="0">
                          <a:solidFill>
                            <a:schemeClr val="tx1"/>
                          </a:solidFill>
                          <a:effectLst/>
                          <a:latin typeface="Arial" pitchFamily="34" charset="0"/>
                          <a:cs typeface="Arial" pitchFamily="34" charset="0"/>
                        </a:rPr>
                        <a:t>M.O.</a:t>
                      </a:r>
                      <a:endParaRPr lang="es-EC" sz="1100" dirty="0">
                        <a:solidFill>
                          <a:schemeClr val="tx1"/>
                        </a:solidFill>
                        <a:effectLst/>
                        <a:latin typeface="Arial" pitchFamily="34" charset="0"/>
                        <a:ea typeface="Times New Roman"/>
                        <a:cs typeface="Arial"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s-EC" sz="1100" dirty="0">
                          <a:solidFill>
                            <a:schemeClr val="tx1"/>
                          </a:solidFill>
                          <a:effectLst/>
                          <a:latin typeface="Arial" pitchFamily="34" charset="0"/>
                          <a:cs typeface="Arial" pitchFamily="34" charset="0"/>
                        </a:rPr>
                        <a:t>Energía Bruta (MWh)</a:t>
                      </a:r>
                      <a:endParaRPr lang="es-EC" sz="1100" dirty="0">
                        <a:solidFill>
                          <a:schemeClr val="tx1"/>
                        </a:solidFill>
                        <a:effectLst/>
                        <a:latin typeface="Arial" pitchFamily="34" charset="0"/>
                        <a:ea typeface="Times New Roman"/>
                        <a:cs typeface="Arial"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s-EC" sz="1100" dirty="0">
                          <a:solidFill>
                            <a:schemeClr val="tx1"/>
                          </a:solidFill>
                          <a:effectLst/>
                          <a:latin typeface="Arial" pitchFamily="34" charset="0"/>
                          <a:cs typeface="Arial" pitchFamily="34" charset="0"/>
                        </a:rPr>
                        <a:t>Diesel</a:t>
                      </a:r>
                      <a:r>
                        <a:rPr lang="es-EC" sz="1100" baseline="30000" dirty="0">
                          <a:solidFill>
                            <a:schemeClr val="tx1"/>
                          </a:solidFill>
                          <a:effectLst/>
                          <a:latin typeface="Arial" pitchFamily="34" charset="0"/>
                          <a:cs typeface="Arial" pitchFamily="34" charset="0"/>
                        </a:rPr>
                        <a:t>2</a:t>
                      </a:r>
                      <a:r>
                        <a:rPr lang="es-EC" sz="1100" dirty="0">
                          <a:solidFill>
                            <a:schemeClr val="tx1"/>
                          </a:solidFill>
                          <a:effectLst/>
                          <a:latin typeface="Arial" pitchFamily="34" charset="0"/>
                          <a:cs typeface="Arial" pitchFamily="34" charset="0"/>
                        </a:rPr>
                        <a:t> (gal)</a:t>
                      </a:r>
                      <a:endParaRPr lang="es-EC" sz="1100" dirty="0">
                        <a:solidFill>
                          <a:schemeClr val="tx1"/>
                        </a:solidFill>
                        <a:effectLst/>
                        <a:latin typeface="Arial" pitchFamily="34" charset="0"/>
                        <a:ea typeface="Times New Roman"/>
                        <a:cs typeface="Arial"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s-EC" sz="1100" dirty="0">
                          <a:solidFill>
                            <a:schemeClr val="tx1"/>
                          </a:solidFill>
                          <a:effectLst/>
                          <a:latin typeface="Arial" pitchFamily="34" charset="0"/>
                          <a:cs typeface="Arial" pitchFamily="34" charset="0"/>
                        </a:rPr>
                        <a:t>Total</a:t>
                      </a:r>
                    </a:p>
                    <a:p>
                      <a:pPr algn="ctr">
                        <a:spcAft>
                          <a:spcPts val="0"/>
                        </a:spcAft>
                      </a:pPr>
                      <a:r>
                        <a:rPr lang="es-EC" sz="1100" dirty="0">
                          <a:solidFill>
                            <a:schemeClr val="tx1"/>
                          </a:solidFill>
                          <a:effectLst/>
                          <a:latin typeface="Arial" pitchFamily="34" charset="0"/>
                          <a:cs typeface="Arial" pitchFamily="34" charset="0"/>
                        </a:rPr>
                        <a:t>(Ton CO</a:t>
                      </a:r>
                      <a:r>
                        <a:rPr lang="es-EC" sz="1100" baseline="-25000" dirty="0">
                          <a:solidFill>
                            <a:schemeClr val="tx1"/>
                          </a:solidFill>
                          <a:effectLst/>
                          <a:latin typeface="Arial" pitchFamily="34" charset="0"/>
                          <a:cs typeface="Arial" pitchFamily="34" charset="0"/>
                        </a:rPr>
                        <a:t>2</a:t>
                      </a:r>
                      <a:r>
                        <a:rPr lang="es-EC" sz="1100" dirty="0">
                          <a:solidFill>
                            <a:schemeClr val="tx1"/>
                          </a:solidFill>
                          <a:effectLst/>
                          <a:latin typeface="Arial" pitchFamily="34" charset="0"/>
                          <a:cs typeface="Arial" pitchFamily="34" charset="0"/>
                        </a:rPr>
                        <a:t>)</a:t>
                      </a:r>
                      <a:endParaRPr lang="es-EC" sz="1100" dirty="0">
                        <a:solidFill>
                          <a:schemeClr val="tx1"/>
                        </a:solidFill>
                        <a:effectLst/>
                        <a:latin typeface="Arial" pitchFamily="34" charset="0"/>
                        <a:ea typeface="Times New Roman"/>
                        <a:cs typeface="Arial"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s-EC" sz="1100" dirty="0">
                          <a:solidFill>
                            <a:schemeClr val="tx1"/>
                          </a:solidFill>
                          <a:effectLst/>
                          <a:latin typeface="Arial" pitchFamily="34" charset="0"/>
                          <a:cs typeface="Arial" pitchFamily="34" charset="0"/>
                        </a:rPr>
                        <a:t>Costo</a:t>
                      </a:r>
                    </a:p>
                    <a:p>
                      <a:pPr algn="ctr">
                        <a:spcAft>
                          <a:spcPts val="0"/>
                        </a:spcAft>
                      </a:pPr>
                      <a:r>
                        <a:rPr lang="es-EC" sz="1100" dirty="0">
                          <a:solidFill>
                            <a:schemeClr val="tx1"/>
                          </a:solidFill>
                          <a:effectLst/>
                          <a:latin typeface="Arial" pitchFamily="34" charset="0"/>
                          <a:cs typeface="Arial" pitchFamily="34" charset="0"/>
                        </a:rPr>
                        <a:t>Diesel Sin Subsidio</a:t>
                      </a:r>
                    </a:p>
                    <a:p>
                      <a:pPr algn="ctr">
                        <a:spcAft>
                          <a:spcPts val="0"/>
                        </a:spcAft>
                      </a:pPr>
                      <a:r>
                        <a:rPr lang="es-EC" sz="1100" dirty="0">
                          <a:solidFill>
                            <a:schemeClr val="tx1"/>
                          </a:solidFill>
                          <a:effectLst/>
                          <a:latin typeface="Arial" pitchFamily="34" charset="0"/>
                          <a:cs typeface="Arial" pitchFamily="34" charset="0"/>
                        </a:rPr>
                        <a:t>(Gal)</a:t>
                      </a:r>
                      <a:endParaRPr lang="es-EC" sz="1100" dirty="0">
                        <a:solidFill>
                          <a:schemeClr val="tx1"/>
                        </a:solidFill>
                        <a:effectLst/>
                        <a:latin typeface="Arial" pitchFamily="34" charset="0"/>
                        <a:ea typeface="Times New Roman"/>
                        <a:cs typeface="Arial"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s-EC" sz="1100" dirty="0">
                          <a:solidFill>
                            <a:schemeClr val="tx1"/>
                          </a:solidFill>
                          <a:effectLst/>
                          <a:latin typeface="Arial" pitchFamily="34" charset="0"/>
                          <a:cs typeface="Arial" pitchFamily="34" charset="0"/>
                        </a:rPr>
                        <a:t>Costo</a:t>
                      </a:r>
                    </a:p>
                    <a:p>
                      <a:pPr algn="ctr">
                        <a:spcAft>
                          <a:spcPts val="0"/>
                        </a:spcAft>
                      </a:pPr>
                      <a:r>
                        <a:rPr lang="es-EC" sz="1100" dirty="0">
                          <a:solidFill>
                            <a:schemeClr val="tx1"/>
                          </a:solidFill>
                          <a:effectLst/>
                          <a:latin typeface="Arial" pitchFamily="34" charset="0"/>
                          <a:cs typeface="Arial" pitchFamily="34" charset="0"/>
                        </a:rPr>
                        <a:t>Total Sin Subsidiado</a:t>
                      </a:r>
                    </a:p>
                    <a:p>
                      <a:pPr algn="ctr">
                        <a:spcAft>
                          <a:spcPts val="0"/>
                        </a:spcAft>
                      </a:pPr>
                      <a:r>
                        <a:rPr lang="es-EC" sz="1100" dirty="0">
                          <a:solidFill>
                            <a:schemeClr val="tx1"/>
                          </a:solidFill>
                          <a:effectLst/>
                          <a:latin typeface="Arial" pitchFamily="34" charset="0"/>
                          <a:cs typeface="Arial" pitchFamily="34" charset="0"/>
                        </a:rPr>
                        <a:t>(Dólares)</a:t>
                      </a:r>
                      <a:endParaRPr lang="es-EC" sz="1100" dirty="0">
                        <a:solidFill>
                          <a:schemeClr val="tx1"/>
                        </a:solidFill>
                        <a:effectLst/>
                        <a:latin typeface="Arial" pitchFamily="34" charset="0"/>
                        <a:ea typeface="Times New Roman"/>
                        <a:cs typeface="Arial"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s-EC" sz="1100" dirty="0">
                          <a:solidFill>
                            <a:schemeClr val="tx1"/>
                          </a:solidFill>
                          <a:effectLst/>
                          <a:latin typeface="Arial" pitchFamily="34" charset="0"/>
                          <a:cs typeface="Arial" pitchFamily="34" charset="0"/>
                        </a:rPr>
                        <a:t>Costo</a:t>
                      </a:r>
                    </a:p>
                    <a:p>
                      <a:pPr algn="ctr">
                        <a:spcAft>
                          <a:spcPts val="0"/>
                        </a:spcAft>
                      </a:pPr>
                      <a:r>
                        <a:rPr lang="es-EC" sz="1100" dirty="0">
                          <a:solidFill>
                            <a:schemeClr val="tx1"/>
                          </a:solidFill>
                          <a:effectLst/>
                          <a:latin typeface="Arial" pitchFamily="34" charset="0"/>
                          <a:cs typeface="Arial" pitchFamily="34" charset="0"/>
                        </a:rPr>
                        <a:t>Total Sin Subsidio</a:t>
                      </a:r>
                    </a:p>
                    <a:p>
                      <a:pPr algn="ctr">
                        <a:spcAft>
                          <a:spcPts val="0"/>
                        </a:spcAft>
                      </a:pPr>
                      <a:r>
                        <a:rPr lang="es-EC" sz="1100" dirty="0">
                          <a:solidFill>
                            <a:schemeClr val="tx1"/>
                          </a:solidFill>
                          <a:effectLst/>
                          <a:latin typeface="Arial" pitchFamily="34" charset="0"/>
                          <a:cs typeface="Arial" pitchFamily="34" charset="0"/>
                        </a:rPr>
                        <a:t>Por Cliente</a:t>
                      </a:r>
                    </a:p>
                    <a:p>
                      <a:pPr algn="ctr">
                        <a:spcAft>
                          <a:spcPts val="0"/>
                        </a:spcAft>
                      </a:pPr>
                      <a:r>
                        <a:rPr lang="es-EC" sz="1100" dirty="0">
                          <a:solidFill>
                            <a:schemeClr val="tx1"/>
                          </a:solidFill>
                          <a:effectLst/>
                          <a:latin typeface="Arial" pitchFamily="34" charset="0"/>
                          <a:cs typeface="Arial" pitchFamily="34" charset="0"/>
                        </a:rPr>
                        <a:t>(Dólares)</a:t>
                      </a:r>
                      <a:endParaRPr lang="es-EC" sz="1100" dirty="0">
                        <a:solidFill>
                          <a:schemeClr val="tx1"/>
                        </a:solidFill>
                        <a:effectLst/>
                        <a:latin typeface="Arial" pitchFamily="34" charset="0"/>
                        <a:ea typeface="Times New Roman"/>
                        <a:cs typeface="Arial"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32026">
                <a:tc>
                  <a:txBody>
                    <a:bodyPr/>
                    <a:lstStyle/>
                    <a:p>
                      <a:pPr algn="ctr">
                        <a:spcAft>
                          <a:spcPts val="0"/>
                        </a:spcAft>
                      </a:pPr>
                      <a:r>
                        <a:rPr lang="es-EC" sz="1100" dirty="0">
                          <a:solidFill>
                            <a:schemeClr val="tx1"/>
                          </a:solidFill>
                          <a:effectLst/>
                          <a:latin typeface="Arial" pitchFamily="34" charset="0"/>
                          <a:cs typeface="Arial" pitchFamily="34" charset="0"/>
                        </a:rPr>
                        <a:t>U1</a:t>
                      </a:r>
                      <a:endParaRPr lang="es-EC" sz="1100" dirty="0">
                        <a:solidFill>
                          <a:schemeClr val="tx1"/>
                        </a:solidFill>
                        <a:effectLst/>
                        <a:latin typeface="Arial" pitchFamily="34" charset="0"/>
                        <a:ea typeface="Times New Roman"/>
                        <a:cs typeface="Arial"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s-EC" sz="1200" dirty="0">
                          <a:solidFill>
                            <a:schemeClr val="tx1"/>
                          </a:solidFill>
                          <a:effectLst/>
                          <a:latin typeface="Arial" pitchFamily="34" charset="0"/>
                          <a:cs typeface="Arial" pitchFamily="34" charset="0"/>
                        </a:rPr>
                        <a:t>1900</a:t>
                      </a:r>
                      <a:endParaRPr lang="es-EC" sz="1200" dirty="0">
                        <a:solidFill>
                          <a:schemeClr val="tx1"/>
                        </a:solidFill>
                        <a:effectLst/>
                        <a:latin typeface="Arial" pitchFamily="34" charset="0"/>
                        <a:ea typeface="Times New Roman"/>
                        <a:cs typeface="Arial"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s-EC" sz="1200" dirty="0">
                          <a:solidFill>
                            <a:schemeClr val="tx1"/>
                          </a:solidFill>
                          <a:effectLst/>
                          <a:latin typeface="Arial" pitchFamily="34" charset="0"/>
                          <a:cs typeface="Arial" pitchFamily="34" charset="0"/>
                        </a:rPr>
                        <a:t>Operando</a:t>
                      </a:r>
                      <a:endParaRPr lang="es-EC" sz="1200" dirty="0">
                        <a:solidFill>
                          <a:schemeClr val="tx1"/>
                        </a:solidFill>
                        <a:effectLst/>
                        <a:latin typeface="Arial" pitchFamily="34" charset="0"/>
                        <a:ea typeface="Times New Roman"/>
                        <a:cs typeface="Arial" pitchFamily="34" charset="0"/>
                      </a:endParaRPr>
                    </a:p>
                  </a:txBody>
                  <a:tcPr marL="44450" marR="44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s-EC" sz="1200" dirty="0">
                          <a:solidFill>
                            <a:schemeClr val="tx1"/>
                          </a:solidFill>
                          <a:effectLst/>
                          <a:latin typeface="Arial" pitchFamily="34" charset="0"/>
                          <a:cs typeface="Arial" pitchFamily="34" charset="0"/>
                        </a:rPr>
                        <a:t>1517,77</a:t>
                      </a:r>
                      <a:endParaRPr lang="es-EC" sz="1200" dirty="0">
                        <a:solidFill>
                          <a:schemeClr val="tx1"/>
                        </a:solidFill>
                        <a:effectLst/>
                        <a:latin typeface="Arial" pitchFamily="34" charset="0"/>
                        <a:ea typeface="Times New Roman"/>
                        <a:cs typeface="Arial"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s-EC" sz="1200" dirty="0">
                          <a:solidFill>
                            <a:schemeClr val="tx1"/>
                          </a:solidFill>
                          <a:effectLst/>
                          <a:latin typeface="Arial" pitchFamily="34" charset="0"/>
                          <a:cs typeface="Arial" pitchFamily="34" charset="0"/>
                        </a:rPr>
                        <a:t>115597,38</a:t>
                      </a:r>
                      <a:endParaRPr lang="es-EC" sz="1200" dirty="0">
                        <a:solidFill>
                          <a:schemeClr val="tx1"/>
                        </a:solidFill>
                        <a:effectLst/>
                        <a:latin typeface="Arial" pitchFamily="34" charset="0"/>
                        <a:ea typeface="Times New Roman"/>
                        <a:cs typeface="Arial"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s-EC" sz="1200" dirty="0">
                          <a:solidFill>
                            <a:schemeClr val="tx1"/>
                          </a:solidFill>
                          <a:effectLst/>
                          <a:latin typeface="Arial" pitchFamily="34" charset="0"/>
                          <a:cs typeface="Arial" pitchFamily="34" charset="0"/>
                        </a:rPr>
                        <a:t>1252,10</a:t>
                      </a:r>
                      <a:endParaRPr lang="es-EC" sz="1200" dirty="0">
                        <a:solidFill>
                          <a:schemeClr val="tx1"/>
                        </a:solidFill>
                        <a:effectLst/>
                        <a:latin typeface="Arial" pitchFamily="34" charset="0"/>
                        <a:ea typeface="Times New Roman"/>
                        <a:cs typeface="Arial"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s-EC" sz="1200" dirty="0">
                          <a:solidFill>
                            <a:schemeClr val="tx1"/>
                          </a:solidFill>
                          <a:effectLst/>
                          <a:latin typeface="Arial" pitchFamily="34" charset="0"/>
                          <a:cs typeface="Arial" pitchFamily="34" charset="0"/>
                        </a:rPr>
                        <a:t>$  3,04</a:t>
                      </a:r>
                      <a:endParaRPr lang="es-EC" sz="1200" dirty="0">
                        <a:solidFill>
                          <a:schemeClr val="tx1"/>
                        </a:solidFill>
                        <a:effectLst/>
                        <a:latin typeface="Arial" pitchFamily="34" charset="0"/>
                        <a:ea typeface="Times New Roman"/>
                        <a:cs typeface="Arial"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s-EC" sz="1200" dirty="0">
                          <a:solidFill>
                            <a:schemeClr val="tx1"/>
                          </a:solidFill>
                          <a:effectLst/>
                          <a:latin typeface="Arial" pitchFamily="34" charset="0"/>
                          <a:cs typeface="Arial" pitchFamily="34" charset="0"/>
                        </a:rPr>
                        <a:t>$ 351.416,04</a:t>
                      </a:r>
                      <a:endParaRPr lang="es-EC" sz="1200" dirty="0">
                        <a:solidFill>
                          <a:schemeClr val="tx1"/>
                        </a:solidFill>
                        <a:effectLst/>
                        <a:latin typeface="Arial" pitchFamily="34" charset="0"/>
                        <a:ea typeface="Times New Roman"/>
                        <a:cs typeface="Arial"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s-EC" sz="1200" dirty="0">
                          <a:solidFill>
                            <a:schemeClr val="tx1"/>
                          </a:solidFill>
                          <a:effectLst/>
                          <a:latin typeface="Arial" pitchFamily="34" charset="0"/>
                          <a:cs typeface="Arial" pitchFamily="34" charset="0"/>
                        </a:rPr>
                        <a:t>$ 74,25</a:t>
                      </a:r>
                      <a:endParaRPr lang="es-EC" sz="1200" dirty="0">
                        <a:solidFill>
                          <a:schemeClr val="tx1"/>
                        </a:solidFill>
                        <a:effectLst/>
                        <a:latin typeface="Arial" pitchFamily="34" charset="0"/>
                        <a:ea typeface="Times New Roman"/>
                        <a:cs typeface="Arial" pitchFamily="34" charset="0"/>
                      </a:endParaRPr>
                    </a:p>
                  </a:txBody>
                  <a:tcPr marL="44450" marR="44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32026">
                <a:tc>
                  <a:txBody>
                    <a:bodyPr/>
                    <a:lstStyle/>
                    <a:p>
                      <a:pPr algn="ctr">
                        <a:spcAft>
                          <a:spcPts val="0"/>
                        </a:spcAft>
                      </a:pPr>
                      <a:r>
                        <a:rPr lang="es-EC" sz="1100" dirty="0">
                          <a:solidFill>
                            <a:schemeClr val="tx1"/>
                          </a:solidFill>
                          <a:effectLst/>
                          <a:latin typeface="Arial" pitchFamily="34" charset="0"/>
                          <a:cs typeface="Arial" pitchFamily="34" charset="0"/>
                        </a:rPr>
                        <a:t>U2</a:t>
                      </a:r>
                      <a:endParaRPr lang="es-EC" sz="1100" dirty="0">
                        <a:solidFill>
                          <a:schemeClr val="tx1"/>
                        </a:solidFill>
                        <a:effectLst/>
                        <a:latin typeface="Arial" pitchFamily="34" charset="0"/>
                        <a:ea typeface="Times New Roman"/>
                        <a:cs typeface="Arial"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s-EC" sz="1200" dirty="0">
                          <a:solidFill>
                            <a:schemeClr val="tx1"/>
                          </a:solidFill>
                          <a:effectLst/>
                          <a:latin typeface="Arial" pitchFamily="34" charset="0"/>
                          <a:cs typeface="Arial" pitchFamily="34" charset="0"/>
                        </a:rPr>
                        <a:t>1900</a:t>
                      </a:r>
                      <a:endParaRPr lang="es-EC" sz="1200" dirty="0">
                        <a:solidFill>
                          <a:schemeClr val="tx1"/>
                        </a:solidFill>
                        <a:effectLst/>
                        <a:latin typeface="Arial" pitchFamily="34" charset="0"/>
                        <a:ea typeface="Times New Roman"/>
                        <a:cs typeface="Arial"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s-EC" sz="1200" dirty="0">
                          <a:solidFill>
                            <a:schemeClr val="tx1"/>
                          </a:solidFill>
                          <a:effectLst/>
                          <a:latin typeface="Arial" pitchFamily="34" charset="0"/>
                          <a:cs typeface="Arial" pitchFamily="34" charset="0"/>
                        </a:rPr>
                        <a:t>Operando</a:t>
                      </a:r>
                      <a:endParaRPr lang="es-EC" sz="1200" dirty="0">
                        <a:solidFill>
                          <a:schemeClr val="tx1"/>
                        </a:solidFill>
                        <a:effectLst/>
                        <a:latin typeface="Arial" pitchFamily="34" charset="0"/>
                        <a:ea typeface="Times New Roman"/>
                        <a:cs typeface="Arial" pitchFamily="34" charset="0"/>
                      </a:endParaRPr>
                    </a:p>
                  </a:txBody>
                  <a:tcPr marL="44450" marR="44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s-EC" sz="1200" dirty="0">
                          <a:solidFill>
                            <a:schemeClr val="tx1"/>
                          </a:solidFill>
                          <a:effectLst/>
                          <a:latin typeface="Arial" pitchFamily="34" charset="0"/>
                          <a:cs typeface="Arial" pitchFamily="34" charset="0"/>
                        </a:rPr>
                        <a:t>1517,77</a:t>
                      </a:r>
                      <a:endParaRPr lang="es-EC" sz="1200" dirty="0">
                        <a:solidFill>
                          <a:schemeClr val="tx1"/>
                        </a:solidFill>
                        <a:effectLst/>
                        <a:latin typeface="Arial" pitchFamily="34" charset="0"/>
                        <a:ea typeface="Times New Roman"/>
                        <a:cs typeface="Arial"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s-EC" sz="1200" dirty="0">
                          <a:solidFill>
                            <a:schemeClr val="tx1"/>
                          </a:solidFill>
                          <a:effectLst/>
                          <a:latin typeface="Arial" pitchFamily="34" charset="0"/>
                          <a:cs typeface="Arial" pitchFamily="34" charset="0"/>
                        </a:rPr>
                        <a:t>115597,38</a:t>
                      </a:r>
                      <a:endParaRPr lang="es-EC" sz="1200" dirty="0">
                        <a:solidFill>
                          <a:schemeClr val="tx1"/>
                        </a:solidFill>
                        <a:effectLst/>
                        <a:latin typeface="Arial" pitchFamily="34" charset="0"/>
                        <a:ea typeface="Times New Roman"/>
                        <a:cs typeface="Arial"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s-EC" sz="1200" dirty="0">
                          <a:solidFill>
                            <a:schemeClr val="tx1"/>
                          </a:solidFill>
                          <a:effectLst/>
                          <a:latin typeface="Arial" pitchFamily="34" charset="0"/>
                          <a:cs typeface="Arial" pitchFamily="34" charset="0"/>
                        </a:rPr>
                        <a:t>1252,10</a:t>
                      </a:r>
                      <a:endParaRPr lang="es-EC" sz="1200" dirty="0">
                        <a:solidFill>
                          <a:schemeClr val="tx1"/>
                        </a:solidFill>
                        <a:effectLst/>
                        <a:latin typeface="Arial" pitchFamily="34" charset="0"/>
                        <a:ea typeface="Times New Roman"/>
                        <a:cs typeface="Arial"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s-EC" sz="1200" dirty="0">
                          <a:solidFill>
                            <a:schemeClr val="tx1"/>
                          </a:solidFill>
                          <a:effectLst/>
                          <a:latin typeface="Arial" pitchFamily="34" charset="0"/>
                          <a:cs typeface="Arial" pitchFamily="34" charset="0"/>
                        </a:rPr>
                        <a:t>$  3,04</a:t>
                      </a:r>
                      <a:endParaRPr lang="es-EC" sz="1200" dirty="0">
                        <a:solidFill>
                          <a:schemeClr val="tx1"/>
                        </a:solidFill>
                        <a:effectLst/>
                        <a:latin typeface="Arial" pitchFamily="34" charset="0"/>
                        <a:ea typeface="Times New Roman"/>
                        <a:cs typeface="Arial"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s-EC" sz="1200" dirty="0">
                          <a:solidFill>
                            <a:schemeClr val="tx1"/>
                          </a:solidFill>
                          <a:effectLst/>
                          <a:latin typeface="Arial" pitchFamily="34" charset="0"/>
                          <a:cs typeface="Arial" pitchFamily="34" charset="0"/>
                        </a:rPr>
                        <a:t>$ 351.416,04</a:t>
                      </a:r>
                      <a:endParaRPr lang="es-EC" sz="1200" dirty="0">
                        <a:solidFill>
                          <a:schemeClr val="tx1"/>
                        </a:solidFill>
                        <a:effectLst/>
                        <a:latin typeface="Arial" pitchFamily="34" charset="0"/>
                        <a:ea typeface="Times New Roman"/>
                        <a:cs typeface="Arial"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s-EC" sz="1200" dirty="0">
                          <a:solidFill>
                            <a:schemeClr val="tx1"/>
                          </a:solidFill>
                          <a:effectLst/>
                          <a:latin typeface="Arial" pitchFamily="34" charset="0"/>
                          <a:cs typeface="Arial" pitchFamily="34" charset="0"/>
                        </a:rPr>
                        <a:t>$ 74,25</a:t>
                      </a:r>
                      <a:endParaRPr lang="es-EC" sz="1200" dirty="0">
                        <a:solidFill>
                          <a:schemeClr val="tx1"/>
                        </a:solidFill>
                        <a:effectLst/>
                        <a:latin typeface="Arial" pitchFamily="34" charset="0"/>
                        <a:ea typeface="Times New Roman"/>
                        <a:cs typeface="Arial" pitchFamily="34" charset="0"/>
                      </a:endParaRPr>
                    </a:p>
                  </a:txBody>
                  <a:tcPr marL="44450" marR="44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32026">
                <a:tc>
                  <a:txBody>
                    <a:bodyPr/>
                    <a:lstStyle/>
                    <a:p>
                      <a:pPr algn="ctr">
                        <a:spcAft>
                          <a:spcPts val="0"/>
                        </a:spcAft>
                      </a:pPr>
                      <a:r>
                        <a:rPr lang="es-EC" sz="1100" dirty="0">
                          <a:solidFill>
                            <a:schemeClr val="tx1"/>
                          </a:solidFill>
                          <a:effectLst/>
                          <a:latin typeface="Arial" pitchFamily="34" charset="0"/>
                          <a:cs typeface="Arial" pitchFamily="34" charset="0"/>
                        </a:rPr>
                        <a:t>U3</a:t>
                      </a:r>
                      <a:endParaRPr lang="es-EC" sz="1100" dirty="0">
                        <a:solidFill>
                          <a:schemeClr val="tx1"/>
                        </a:solidFill>
                        <a:effectLst/>
                        <a:latin typeface="Arial" pitchFamily="34" charset="0"/>
                        <a:ea typeface="Times New Roman"/>
                        <a:cs typeface="Arial"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s-EC" sz="1200" dirty="0">
                          <a:solidFill>
                            <a:schemeClr val="tx1"/>
                          </a:solidFill>
                          <a:effectLst/>
                          <a:latin typeface="Arial" pitchFamily="34" charset="0"/>
                          <a:cs typeface="Arial" pitchFamily="34" charset="0"/>
                        </a:rPr>
                        <a:t>1900</a:t>
                      </a:r>
                      <a:endParaRPr lang="es-EC" sz="1200" dirty="0">
                        <a:solidFill>
                          <a:schemeClr val="tx1"/>
                        </a:solidFill>
                        <a:effectLst/>
                        <a:latin typeface="Arial" pitchFamily="34" charset="0"/>
                        <a:ea typeface="Times New Roman"/>
                        <a:cs typeface="Arial"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s-EC" sz="1200" dirty="0">
                          <a:solidFill>
                            <a:schemeClr val="tx1"/>
                          </a:solidFill>
                          <a:effectLst/>
                          <a:latin typeface="Arial" pitchFamily="34" charset="0"/>
                          <a:cs typeface="Arial" pitchFamily="34" charset="0"/>
                        </a:rPr>
                        <a:t>Operando</a:t>
                      </a:r>
                      <a:endParaRPr lang="es-EC" sz="1200" dirty="0">
                        <a:solidFill>
                          <a:schemeClr val="tx1"/>
                        </a:solidFill>
                        <a:effectLst/>
                        <a:latin typeface="Arial" pitchFamily="34" charset="0"/>
                        <a:ea typeface="Times New Roman"/>
                        <a:cs typeface="Arial" pitchFamily="34" charset="0"/>
                      </a:endParaRPr>
                    </a:p>
                  </a:txBody>
                  <a:tcPr marL="44450" marR="44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s-EC" sz="1200" dirty="0">
                          <a:solidFill>
                            <a:schemeClr val="tx1"/>
                          </a:solidFill>
                          <a:effectLst/>
                          <a:latin typeface="Arial" pitchFamily="34" charset="0"/>
                          <a:cs typeface="Arial" pitchFamily="34" charset="0"/>
                        </a:rPr>
                        <a:t>1517,77</a:t>
                      </a:r>
                      <a:endParaRPr lang="es-EC" sz="1200" dirty="0">
                        <a:solidFill>
                          <a:schemeClr val="tx1"/>
                        </a:solidFill>
                        <a:effectLst/>
                        <a:latin typeface="Arial" pitchFamily="34" charset="0"/>
                        <a:ea typeface="Times New Roman"/>
                        <a:cs typeface="Arial"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s-EC" sz="1200" dirty="0">
                          <a:solidFill>
                            <a:schemeClr val="tx1"/>
                          </a:solidFill>
                          <a:effectLst/>
                          <a:latin typeface="Arial" pitchFamily="34" charset="0"/>
                          <a:cs typeface="Arial" pitchFamily="34" charset="0"/>
                        </a:rPr>
                        <a:t>115597,38</a:t>
                      </a:r>
                      <a:endParaRPr lang="es-EC" sz="1200" dirty="0">
                        <a:solidFill>
                          <a:schemeClr val="tx1"/>
                        </a:solidFill>
                        <a:effectLst/>
                        <a:latin typeface="Arial" pitchFamily="34" charset="0"/>
                        <a:ea typeface="Times New Roman"/>
                        <a:cs typeface="Arial"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s-EC" sz="1200" dirty="0">
                          <a:solidFill>
                            <a:schemeClr val="tx1"/>
                          </a:solidFill>
                          <a:effectLst/>
                          <a:latin typeface="Arial" pitchFamily="34" charset="0"/>
                          <a:cs typeface="Arial" pitchFamily="34" charset="0"/>
                        </a:rPr>
                        <a:t>1252,10</a:t>
                      </a:r>
                      <a:endParaRPr lang="es-EC" sz="1200" dirty="0">
                        <a:solidFill>
                          <a:schemeClr val="tx1"/>
                        </a:solidFill>
                        <a:effectLst/>
                        <a:latin typeface="Arial" pitchFamily="34" charset="0"/>
                        <a:ea typeface="Times New Roman"/>
                        <a:cs typeface="Arial"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s-EC" sz="1200" dirty="0">
                          <a:solidFill>
                            <a:schemeClr val="tx1"/>
                          </a:solidFill>
                          <a:effectLst/>
                          <a:latin typeface="Arial" pitchFamily="34" charset="0"/>
                          <a:cs typeface="Arial" pitchFamily="34" charset="0"/>
                        </a:rPr>
                        <a:t>$  3,04</a:t>
                      </a:r>
                      <a:endParaRPr lang="es-EC" sz="1200" dirty="0">
                        <a:solidFill>
                          <a:schemeClr val="tx1"/>
                        </a:solidFill>
                        <a:effectLst/>
                        <a:latin typeface="Arial" pitchFamily="34" charset="0"/>
                        <a:ea typeface="Times New Roman"/>
                        <a:cs typeface="Arial"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s-EC" sz="1200" dirty="0">
                          <a:solidFill>
                            <a:schemeClr val="tx1"/>
                          </a:solidFill>
                          <a:effectLst/>
                          <a:latin typeface="Arial" pitchFamily="34" charset="0"/>
                          <a:cs typeface="Arial" pitchFamily="34" charset="0"/>
                        </a:rPr>
                        <a:t>$ 351.416,04</a:t>
                      </a:r>
                      <a:endParaRPr lang="es-EC" sz="1200" dirty="0">
                        <a:solidFill>
                          <a:schemeClr val="tx1"/>
                        </a:solidFill>
                        <a:effectLst/>
                        <a:latin typeface="Arial" pitchFamily="34" charset="0"/>
                        <a:ea typeface="Times New Roman"/>
                        <a:cs typeface="Arial"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s-EC" sz="1200" dirty="0">
                          <a:solidFill>
                            <a:schemeClr val="tx1"/>
                          </a:solidFill>
                          <a:effectLst/>
                          <a:latin typeface="Arial" pitchFamily="34" charset="0"/>
                          <a:cs typeface="Arial" pitchFamily="34" charset="0"/>
                        </a:rPr>
                        <a:t>$ 74,25</a:t>
                      </a:r>
                      <a:endParaRPr lang="es-EC" sz="1200" dirty="0">
                        <a:solidFill>
                          <a:schemeClr val="tx1"/>
                        </a:solidFill>
                        <a:effectLst/>
                        <a:latin typeface="Arial" pitchFamily="34" charset="0"/>
                        <a:ea typeface="Times New Roman"/>
                        <a:cs typeface="Arial" pitchFamily="34" charset="0"/>
                      </a:endParaRPr>
                    </a:p>
                  </a:txBody>
                  <a:tcPr marL="44450" marR="44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32026">
                <a:tc>
                  <a:txBody>
                    <a:bodyPr/>
                    <a:lstStyle/>
                    <a:p>
                      <a:pPr algn="ctr">
                        <a:spcAft>
                          <a:spcPts val="0"/>
                        </a:spcAft>
                      </a:pPr>
                      <a:r>
                        <a:rPr lang="es-EC" sz="1100" dirty="0">
                          <a:solidFill>
                            <a:schemeClr val="tx1"/>
                          </a:solidFill>
                          <a:effectLst/>
                          <a:latin typeface="Arial" pitchFamily="34" charset="0"/>
                          <a:cs typeface="Arial" pitchFamily="34" charset="0"/>
                        </a:rPr>
                        <a:t>U4</a:t>
                      </a:r>
                      <a:endParaRPr lang="es-EC" sz="1100" dirty="0">
                        <a:solidFill>
                          <a:schemeClr val="tx1"/>
                        </a:solidFill>
                        <a:effectLst/>
                        <a:latin typeface="Arial" pitchFamily="34" charset="0"/>
                        <a:ea typeface="Times New Roman"/>
                        <a:cs typeface="Arial"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s-EC" sz="1200" dirty="0">
                          <a:solidFill>
                            <a:schemeClr val="tx1"/>
                          </a:solidFill>
                          <a:effectLst/>
                          <a:latin typeface="Arial" pitchFamily="34" charset="0"/>
                          <a:cs typeface="Arial" pitchFamily="34" charset="0"/>
                        </a:rPr>
                        <a:t>1900</a:t>
                      </a:r>
                      <a:endParaRPr lang="es-EC" sz="1200" dirty="0">
                        <a:solidFill>
                          <a:schemeClr val="tx1"/>
                        </a:solidFill>
                        <a:effectLst/>
                        <a:latin typeface="Arial" pitchFamily="34" charset="0"/>
                        <a:ea typeface="Times New Roman"/>
                        <a:cs typeface="Arial"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s-EC" sz="1200" dirty="0">
                          <a:solidFill>
                            <a:schemeClr val="tx1"/>
                          </a:solidFill>
                          <a:effectLst/>
                          <a:latin typeface="Arial" pitchFamily="34" charset="0"/>
                          <a:cs typeface="Arial" pitchFamily="34" charset="0"/>
                        </a:rPr>
                        <a:t>Reserva</a:t>
                      </a:r>
                      <a:endParaRPr lang="es-EC" sz="1200" dirty="0">
                        <a:solidFill>
                          <a:schemeClr val="tx1"/>
                        </a:solidFill>
                        <a:effectLst/>
                        <a:latin typeface="Arial" pitchFamily="34" charset="0"/>
                        <a:ea typeface="Times New Roman"/>
                        <a:cs typeface="Arial" pitchFamily="34" charset="0"/>
                      </a:endParaRPr>
                    </a:p>
                  </a:txBody>
                  <a:tcPr marL="44450" marR="44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s-EC" sz="1200" dirty="0">
                          <a:solidFill>
                            <a:schemeClr val="tx1"/>
                          </a:solidFill>
                          <a:effectLst/>
                          <a:latin typeface="Arial" pitchFamily="34" charset="0"/>
                          <a:cs typeface="Arial" pitchFamily="34" charset="0"/>
                        </a:rPr>
                        <a:t>0</a:t>
                      </a:r>
                      <a:endParaRPr lang="es-EC" sz="1200" dirty="0">
                        <a:solidFill>
                          <a:schemeClr val="tx1"/>
                        </a:solidFill>
                        <a:effectLst/>
                        <a:latin typeface="Arial" pitchFamily="34" charset="0"/>
                        <a:ea typeface="Times New Roman"/>
                        <a:cs typeface="Arial"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s-EC" sz="1200" dirty="0">
                          <a:solidFill>
                            <a:schemeClr val="tx1"/>
                          </a:solidFill>
                          <a:effectLst/>
                          <a:latin typeface="Arial" pitchFamily="34" charset="0"/>
                          <a:cs typeface="Arial" pitchFamily="34" charset="0"/>
                        </a:rPr>
                        <a:t>0</a:t>
                      </a:r>
                      <a:endParaRPr lang="es-EC" sz="1200" dirty="0">
                        <a:solidFill>
                          <a:schemeClr val="tx1"/>
                        </a:solidFill>
                        <a:effectLst/>
                        <a:latin typeface="Arial" pitchFamily="34" charset="0"/>
                        <a:ea typeface="Times New Roman"/>
                        <a:cs typeface="Arial"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s-EC" sz="1200" dirty="0">
                          <a:solidFill>
                            <a:schemeClr val="tx1"/>
                          </a:solidFill>
                          <a:effectLst/>
                          <a:latin typeface="Arial" pitchFamily="34" charset="0"/>
                          <a:cs typeface="Arial" pitchFamily="34" charset="0"/>
                        </a:rPr>
                        <a:t>0</a:t>
                      </a:r>
                      <a:endParaRPr lang="es-EC" sz="1200" dirty="0">
                        <a:solidFill>
                          <a:schemeClr val="tx1"/>
                        </a:solidFill>
                        <a:effectLst/>
                        <a:latin typeface="Arial" pitchFamily="34" charset="0"/>
                        <a:ea typeface="Times New Roman"/>
                        <a:cs typeface="Arial"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s-EC" sz="1200" dirty="0">
                          <a:solidFill>
                            <a:schemeClr val="tx1"/>
                          </a:solidFill>
                          <a:effectLst/>
                          <a:latin typeface="Arial" pitchFamily="34" charset="0"/>
                          <a:cs typeface="Arial" pitchFamily="34" charset="0"/>
                        </a:rPr>
                        <a:t>0</a:t>
                      </a:r>
                      <a:endParaRPr lang="es-EC" sz="1200" dirty="0">
                        <a:solidFill>
                          <a:schemeClr val="tx1"/>
                        </a:solidFill>
                        <a:effectLst/>
                        <a:latin typeface="Arial" pitchFamily="34" charset="0"/>
                        <a:ea typeface="Times New Roman"/>
                        <a:cs typeface="Arial"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s-EC" sz="1200" dirty="0">
                          <a:solidFill>
                            <a:schemeClr val="tx1"/>
                          </a:solidFill>
                          <a:effectLst/>
                          <a:latin typeface="Arial" pitchFamily="34" charset="0"/>
                          <a:cs typeface="Arial" pitchFamily="34" charset="0"/>
                        </a:rPr>
                        <a:t>0</a:t>
                      </a:r>
                      <a:endParaRPr lang="es-EC" sz="1200" dirty="0">
                        <a:solidFill>
                          <a:schemeClr val="tx1"/>
                        </a:solidFill>
                        <a:effectLst/>
                        <a:latin typeface="Arial" pitchFamily="34" charset="0"/>
                        <a:ea typeface="Times New Roman"/>
                        <a:cs typeface="Arial"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s-EC" sz="1200" dirty="0">
                          <a:solidFill>
                            <a:schemeClr val="tx1"/>
                          </a:solidFill>
                          <a:effectLst/>
                          <a:latin typeface="Arial" pitchFamily="34" charset="0"/>
                          <a:cs typeface="Arial" pitchFamily="34" charset="0"/>
                        </a:rPr>
                        <a:t>0</a:t>
                      </a:r>
                      <a:endParaRPr lang="es-EC" sz="1200" dirty="0">
                        <a:solidFill>
                          <a:schemeClr val="tx1"/>
                        </a:solidFill>
                        <a:effectLst/>
                        <a:latin typeface="Arial" pitchFamily="34" charset="0"/>
                        <a:ea typeface="Times New Roman"/>
                        <a:cs typeface="Arial" pitchFamily="34" charset="0"/>
                      </a:endParaRPr>
                    </a:p>
                  </a:txBody>
                  <a:tcPr marL="44450" marR="44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187183521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C" sz="4400" dirty="0">
                <a:latin typeface="Arial" pitchFamily="34" charset="0"/>
                <a:cs typeface="Arial" pitchFamily="34" charset="0"/>
              </a:rPr>
              <a:t>ANÁLISIS </a:t>
            </a:r>
            <a:r>
              <a:rPr lang="es-EC" sz="4400" dirty="0" smtClean="0">
                <a:latin typeface="Arial" pitchFamily="34" charset="0"/>
                <a:cs typeface="Arial" pitchFamily="34" charset="0"/>
              </a:rPr>
              <a:t>ECONÓMICO</a:t>
            </a:r>
            <a:endParaRPr lang="es-EC" dirty="0"/>
          </a:p>
        </p:txBody>
      </p:sp>
      <p:sp>
        <p:nvSpPr>
          <p:cNvPr id="3" name="2 Marcador de contenido"/>
          <p:cNvSpPr>
            <a:spLocks noGrp="1"/>
          </p:cNvSpPr>
          <p:nvPr>
            <p:ph idx="1"/>
          </p:nvPr>
        </p:nvSpPr>
        <p:spPr>
          <a:xfrm>
            <a:off x="1435608" y="1447800"/>
            <a:ext cx="7168840" cy="4800600"/>
          </a:xfrm>
        </p:spPr>
        <p:txBody>
          <a:bodyPr>
            <a:normAutofit/>
          </a:bodyPr>
          <a:lstStyle/>
          <a:p>
            <a:pPr algn="just"/>
            <a:r>
              <a:rPr lang="es-EC" sz="2400" dirty="0" smtClean="0">
                <a:latin typeface="Arial" pitchFamily="34" charset="0"/>
                <a:cs typeface="Arial" pitchFamily="34" charset="0"/>
              </a:rPr>
              <a:t>Al apreciar </a:t>
            </a:r>
            <a:r>
              <a:rPr lang="es-EC" sz="2400" dirty="0">
                <a:latin typeface="Arial" pitchFamily="34" charset="0"/>
                <a:cs typeface="Arial" pitchFamily="34" charset="0"/>
              </a:rPr>
              <a:t>que el aporte anual que realiza el cliente residencial (usuario) por servicio eléctrico por vivienda es de $ 38.97 dólares. Mientras </a:t>
            </a:r>
            <a:r>
              <a:rPr lang="es-EC" sz="2400" dirty="0" smtClean="0">
                <a:latin typeface="Arial" pitchFamily="34" charset="0"/>
                <a:cs typeface="Arial" pitchFamily="34" charset="0"/>
              </a:rPr>
              <a:t>que </a:t>
            </a:r>
            <a:r>
              <a:rPr lang="es-EC" sz="2400" dirty="0">
                <a:latin typeface="Arial" pitchFamily="34" charset="0"/>
                <a:cs typeface="Arial" pitchFamily="34" charset="0"/>
              </a:rPr>
              <a:t>el aporte anual por vivienda que realiza el Estado (Sin subsidio) para la generación eléctrica en función del consumo de Diesel es de $ 74.25 dólares. El aporte total que se podría realizar en conjunto es $ 113.22 dólares y con esto es posible analizar el Valor Actual Neto (Tasa de descuento  r = 12%) y la Tasa Interna de Retorno</a:t>
            </a:r>
            <a:r>
              <a:rPr lang="es-EC" sz="2400" dirty="0" smtClean="0">
                <a:latin typeface="Arial" pitchFamily="34" charset="0"/>
                <a:cs typeface="Arial" pitchFamily="34" charset="0"/>
              </a:rPr>
              <a:t>.</a:t>
            </a:r>
            <a:endParaRPr lang="es-EC" sz="2400" dirty="0">
              <a:latin typeface="Arial" pitchFamily="34" charset="0"/>
              <a:cs typeface="Arial" pitchFamily="34" charset="0"/>
            </a:endParaRPr>
          </a:p>
        </p:txBody>
      </p:sp>
    </p:spTree>
    <p:extLst>
      <p:ext uri="{BB962C8B-B14F-4D97-AF65-F5344CB8AC3E}">
        <p14:creationId xmlns:p14="http://schemas.microsoft.com/office/powerpoint/2010/main" val="292081762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C" sz="4400" dirty="0">
                <a:latin typeface="Arial" pitchFamily="34" charset="0"/>
                <a:cs typeface="Arial" pitchFamily="34" charset="0"/>
              </a:rPr>
              <a:t>ANÁLISIS </a:t>
            </a:r>
            <a:r>
              <a:rPr lang="es-EC" sz="4400" dirty="0" smtClean="0">
                <a:latin typeface="Arial" pitchFamily="34" charset="0"/>
                <a:cs typeface="Arial" pitchFamily="34" charset="0"/>
              </a:rPr>
              <a:t>ECONÓMICO</a:t>
            </a:r>
            <a:endParaRPr lang="es-EC" dirty="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3908951269"/>
              </p:ext>
            </p:extLst>
          </p:nvPr>
        </p:nvGraphicFramePr>
        <p:xfrm>
          <a:off x="1187624" y="2420888"/>
          <a:ext cx="7632847" cy="3168003"/>
        </p:xfrm>
        <a:graphic>
          <a:graphicData uri="http://schemas.openxmlformats.org/drawingml/2006/table">
            <a:tbl>
              <a:tblPr firstRow="1" firstCol="1" bandRow="1">
                <a:tableStyleId>{5C22544A-7EE6-4342-B048-85BDC9FD1C3A}</a:tableStyleId>
              </a:tblPr>
              <a:tblGrid>
                <a:gridCol w="456019"/>
                <a:gridCol w="4617649"/>
                <a:gridCol w="516213"/>
                <a:gridCol w="720510"/>
                <a:gridCol w="661228"/>
                <a:gridCol w="661228"/>
              </a:tblGrid>
              <a:tr h="864003">
                <a:tc>
                  <a:txBody>
                    <a:bodyPr/>
                    <a:lstStyle/>
                    <a:p>
                      <a:pPr algn="ctr">
                        <a:spcAft>
                          <a:spcPts val="0"/>
                        </a:spcAft>
                      </a:pPr>
                      <a:r>
                        <a:rPr lang="es-EC" sz="1300" dirty="0">
                          <a:solidFill>
                            <a:schemeClr val="tx1"/>
                          </a:solidFill>
                          <a:effectLst/>
                          <a:latin typeface="Arial" pitchFamily="34" charset="0"/>
                          <a:cs typeface="Arial" pitchFamily="34" charset="0"/>
                        </a:rPr>
                        <a:t>Ítem</a:t>
                      </a:r>
                      <a:endParaRPr lang="es-EC" sz="1300" dirty="0">
                        <a:solidFill>
                          <a:schemeClr val="tx1"/>
                        </a:solidFill>
                        <a:effectLst/>
                        <a:latin typeface="Arial" pitchFamily="34" charset="0"/>
                        <a:ea typeface="Times New Roman"/>
                        <a:cs typeface="Arial"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s-EC" sz="1300" dirty="0">
                          <a:solidFill>
                            <a:schemeClr val="tx1"/>
                          </a:solidFill>
                          <a:effectLst/>
                          <a:latin typeface="Arial" pitchFamily="34" charset="0"/>
                          <a:cs typeface="Arial" pitchFamily="34" charset="0"/>
                        </a:rPr>
                        <a:t>Descripción</a:t>
                      </a:r>
                      <a:endParaRPr lang="es-EC" sz="1300" dirty="0">
                        <a:solidFill>
                          <a:schemeClr val="tx1"/>
                        </a:solidFill>
                        <a:effectLst/>
                        <a:latin typeface="Arial" pitchFamily="34" charset="0"/>
                        <a:ea typeface="Times New Roman"/>
                        <a:cs typeface="Arial"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s-EC" sz="1300" dirty="0">
                          <a:solidFill>
                            <a:schemeClr val="tx1"/>
                          </a:solidFill>
                          <a:effectLst/>
                          <a:latin typeface="Arial" pitchFamily="34" charset="0"/>
                          <a:cs typeface="Arial" pitchFamily="34" charset="0"/>
                        </a:rPr>
                        <a:t>Cant.</a:t>
                      </a:r>
                      <a:endParaRPr lang="es-EC" sz="1300" dirty="0">
                        <a:solidFill>
                          <a:schemeClr val="tx1"/>
                        </a:solidFill>
                        <a:effectLst/>
                        <a:latin typeface="Arial" pitchFamily="34" charset="0"/>
                        <a:ea typeface="Times New Roman"/>
                        <a:cs typeface="Arial"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s-EC" sz="1300" dirty="0">
                          <a:solidFill>
                            <a:schemeClr val="tx1"/>
                          </a:solidFill>
                          <a:effectLst/>
                          <a:latin typeface="Arial" pitchFamily="34" charset="0"/>
                          <a:cs typeface="Arial" pitchFamily="34" charset="0"/>
                        </a:rPr>
                        <a:t>Costo Unitario</a:t>
                      </a:r>
                      <a:endParaRPr lang="es-EC" sz="1300" dirty="0">
                        <a:solidFill>
                          <a:schemeClr val="tx1"/>
                        </a:solidFill>
                        <a:effectLst/>
                        <a:latin typeface="Arial" pitchFamily="34" charset="0"/>
                        <a:ea typeface="Times New Roman"/>
                        <a:cs typeface="Arial"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s-EC" sz="1300" dirty="0">
                          <a:solidFill>
                            <a:schemeClr val="tx1"/>
                          </a:solidFill>
                          <a:effectLst/>
                          <a:latin typeface="Arial" pitchFamily="34" charset="0"/>
                          <a:cs typeface="Arial" pitchFamily="34" charset="0"/>
                        </a:rPr>
                        <a:t>Costo Total</a:t>
                      </a:r>
                    </a:p>
                    <a:p>
                      <a:pPr algn="ctr">
                        <a:spcAft>
                          <a:spcPts val="0"/>
                        </a:spcAft>
                      </a:pPr>
                      <a:r>
                        <a:rPr lang="es-EC" sz="1300" dirty="0">
                          <a:solidFill>
                            <a:schemeClr val="tx1"/>
                          </a:solidFill>
                          <a:effectLst/>
                          <a:latin typeface="Arial" pitchFamily="34" charset="0"/>
                          <a:cs typeface="Arial" pitchFamily="34" charset="0"/>
                        </a:rPr>
                        <a:t>DC</a:t>
                      </a:r>
                      <a:endParaRPr lang="es-EC" sz="1300" dirty="0">
                        <a:solidFill>
                          <a:schemeClr val="tx1"/>
                        </a:solidFill>
                        <a:effectLst/>
                        <a:latin typeface="Arial" pitchFamily="34" charset="0"/>
                        <a:ea typeface="Times New Roman"/>
                        <a:cs typeface="Arial"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s-EC" sz="1300" dirty="0">
                          <a:solidFill>
                            <a:schemeClr val="tx1"/>
                          </a:solidFill>
                          <a:effectLst/>
                          <a:latin typeface="Arial" pitchFamily="34" charset="0"/>
                          <a:cs typeface="Arial" pitchFamily="34" charset="0"/>
                        </a:rPr>
                        <a:t>Costo Total</a:t>
                      </a:r>
                    </a:p>
                    <a:p>
                      <a:pPr algn="ctr">
                        <a:spcAft>
                          <a:spcPts val="0"/>
                        </a:spcAft>
                      </a:pPr>
                      <a:r>
                        <a:rPr lang="es-EC" sz="1300" dirty="0">
                          <a:solidFill>
                            <a:schemeClr val="tx1"/>
                          </a:solidFill>
                          <a:effectLst/>
                          <a:latin typeface="Arial" pitchFamily="34" charset="0"/>
                          <a:cs typeface="Arial" pitchFamily="34" charset="0"/>
                        </a:rPr>
                        <a:t>Mixto</a:t>
                      </a:r>
                      <a:endParaRPr lang="es-EC" sz="1300" dirty="0">
                        <a:solidFill>
                          <a:schemeClr val="tx1"/>
                        </a:solidFill>
                        <a:effectLst/>
                        <a:latin typeface="Arial" pitchFamily="34" charset="0"/>
                        <a:ea typeface="Times New Roman"/>
                        <a:cs typeface="Arial"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88000">
                <a:tc>
                  <a:txBody>
                    <a:bodyPr/>
                    <a:lstStyle/>
                    <a:p>
                      <a:pPr algn="ctr">
                        <a:spcAft>
                          <a:spcPts val="0"/>
                        </a:spcAft>
                      </a:pPr>
                      <a:r>
                        <a:rPr lang="es-EC" sz="1200" dirty="0">
                          <a:solidFill>
                            <a:schemeClr val="tx1"/>
                          </a:solidFill>
                          <a:effectLst/>
                          <a:latin typeface="Arial" pitchFamily="34" charset="0"/>
                          <a:cs typeface="Arial" pitchFamily="34" charset="0"/>
                        </a:rPr>
                        <a:t>1</a:t>
                      </a:r>
                      <a:endParaRPr lang="es-EC" sz="1200" dirty="0">
                        <a:solidFill>
                          <a:schemeClr val="tx1"/>
                        </a:solidFill>
                        <a:effectLst/>
                        <a:latin typeface="Arial" pitchFamily="34" charset="0"/>
                        <a:ea typeface="Times New Roman"/>
                        <a:cs typeface="Arial"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s-EC" sz="1200" dirty="0">
                          <a:solidFill>
                            <a:schemeClr val="tx1"/>
                          </a:solidFill>
                          <a:effectLst/>
                          <a:latin typeface="Arial" pitchFamily="34" charset="0"/>
                          <a:cs typeface="Arial" pitchFamily="34" charset="0"/>
                        </a:rPr>
                        <a:t>Bomba DC SUMPUM SDS-T-128</a:t>
                      </a:r>
                      <a:endParaRPr lang="es-EC" sz="1200" dirty="0">
                        <a:solidFill>
                          <a:schemeClr val="tx1"/>
                        </a:solidFill>
                        <a:effectLst/>
                        <a:latin typeface="Arial" pitchFamily="34" charset="0"/>
                        <a:ea typeface="Times New Roman"/>
                        <a:cs typeface="Arial"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s-EC" sz="1200" dirty="0">
                          <a:solidFill>
                            <a:schemeClr val="tx1"/>
                          </a:solidFill>
                          <a:effectLst/>
                          <a:latin typeface="Arial" pitchFamily="34" charset="0"/>
                          <a:cs typeface="Arial" pitchFamily="34" charset="0"/>
                        </a:rPr>
                        <a:t>1</a:t>
                      </a:r>
                      <a:endParaRPr lang="es-EC" sz="1200" dirty="0">
                        <a:solidFill>
                          <a:schemeClr val="tx1"/>
                        </a:solidFill>
                        <a:effectLst/>
                        <a:latin typeface="Arial" pitchFamily="34" charset="0"/>
                        <a:ea typeface="Times New Roman"/>
                        <a:cs typeface="Arial"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spcAft>
                          <a:spcPts val="0"/>
                        </a:spcAft>
                      </a:pPr>
                      <a:r>
                        <a:rPr lang="es-EC" sz="1200" dirty="0">
                          <a:solidFill>
                            <a:schemeClr val="tx1"/>
                          </a:solidFill>
                          <a:effectLst/>
                          <a:latin typeface="Arial" pitchFamily="34" charset="0"/>
                          <a:cs typeface="Arial" pitchFamily="34" charset="0"/>
                        </a:rPr>
                        <a:t>533.25</a:t>
                      </a:r>
                      <a:endParaRPr lang="es-EC" sz="1200" dirty="0">
                        <a:solidFill>
                          <a:schemeClr val="tx1"/>
                        </a:solidFill>
                        <a:effectLst/>
                        <a:latin typeface="Arial" pitchFamily="34" charset="0"/>
                        <a:ea typeface="Times New Roman"/>
                        <a:cs typeface="Arial"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spcAft>
                          <a:spcPts val="0"/>
                        </a:spcAft>
                      </a:pPr>
                      <a:r>
                        <a:rPr lang="es-EC" sz="1200" dirty="0">
                          <a:solidFill>
                            <a:schemeClr val="tx1"/>
                          </a:solidFill>
                          <a:effectLst/>
                          <a:latin typeface="Arial" pitchFamily="34" charset="0"/>
                          <a:cs typeface="Arial" pitchFamily="34" charset="0"/>
                        </a:rPr>
                        <a:t>533.25</a:t>
                      </a:r>
                      <a:endParaRPr lang="es-EC" sz="1200" dirty="0">
                        <a:solidFill>
                          <a:schemeClr val="tx1"/>
                        </a:solidFill>
                        <a:effectLst/>
                        <a:latin typeface="Arial" pitchFamily="34" charset="0"/>
                        <a:ea typeface="Times New Roman"/>
                        <a:cs typeface="Arial"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spcAft>
                          <a:spcPts val="0"/>
                        </a:spcAft>
                      </a:pPr>
                      <a:r>
                        <a:rPr lang="es-EC" sz="1200" dirty="0">
                          <a:solidFill>
                            <a:schemeClr val="tx1"/>
                          </a:solidFill>
                          <a:effectLst/>
                          <a:latin typeface="Arial" pitchFamily="34" charset="0"/>
                          <a:cs typeface="Arial" pitchFamily="34" charset="0"/>
                        </a:rPr>
                        <a:t>533.25</a:t>
                      </a:r>
                      <a:endParaRPr lang="es-EC" sz="1200" dirty="0">
                        <a:solidFill>
                          <a:schemeClr val="tx1"/>
                        </a:solidFill>
                        <a:effectLst/>
                        <a:latin typeface="Arial" pitchFamily="34" charset="0"/>
                        <a:ea typeface="Times New Roman"/>
                        <a:cs typeface="Arial"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88000">
                <a:tc>
                  <a:txBody>
                    <a:bodyPr/>
                    <a:lstStyle/>
                    <a:p>
                      <a:pPr algn="ctr">
                        <a:spcAft>
                          <a:spcPts val="0"/>
                        </a:spcAft>
                      </a:pPr>
                      <a:r>
                        <a:rPr lang="es-EC" sz="1200" dirty="0">
                          <a:solidFill>
                            <a:schemeClr val="tx1"/>
                          </a:solidFill>
                          <a:effectLst/>
                          <a:latin typeface="Arial" pitchFamily="34" charset="0"/>
                          <a:cs typeface="Arial" pitchFamily="34" charset="0"/>
                        </a:rPr>
                        <a:t>2</a:t>
                      </a:r>
                      <a:endParaRPr lang="es-EC" sz="1200" dirty="0">
                        <a:solidFill>
                          <a:schemeClr val="tx1"/>
                        </a:solidFill>
                        <a:effectLst/>
                        <a:latin typeface="Arial" pitchFamily="34" charset="0"/>
                        <a:ea typeface="Times New Roman"/>
                        <a:cs typeface="Arial"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s-EC" sz="1200" dirty="0">
                          <a:solidFill>
                            <a:schemeClr val="tx1"/>
                          </a:solidFill>
                          <a:effectLst/>
                          <a:latin typeface="Arial" pitchFamily="34" charset="0"/>
                          <a:cs typeface="Arial" pitchFamily="34" charset="0"/>
                        </a:rPr>
                        <a:t>Panel Solar Simax SM572</a:t>
                      </a:r>
                      <a:endParaRPr lang="es-EC" sz="1200" dirty="0">
                        <a:solidFill>
                          <a:schemeClr val="tx1"/>
                        </a:solidFill>
                        <a:effectLst/>
                        <a:latin typeface="Arial" pitchFamily="34" charset="0"/>
                        <a:ea typeface="Times New Roman"/>
                        <a:cs typeface="Arial"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s-EC" sz="1200" dirty="0">
                          <a:solidFill>
                            <a:schemeClr val="tx1"/>
                          </a:solidFill>
                          <a:effectLst/>
                          <a:latin typeface="Arial" pitchFamily="34" charset="0"/>
                          <a:cs typeface="Arial" pitchFamily="34" charset="0"/>
                        </a:rPr>
                        <a:t>1</a:t>
                      </a:r>
                      <a:endParaRPr lang="es-EC" sz="1200" dirty="0">
                        <a:solidFill>
                          <a:schemeClr val="tx1"/>
                        </a:solidFill>
                        <a:effectLst/>
                        <a:latin typeface="Arial" pitchFamily="34" charset="0"/>
                        <a:ea typeface="Times New Roman"/>
                        <a:cs typeface="Arial"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spcAft>
                          <a:spcPts val="0"/>
                        </a:spcAft>
                      </a:pPr>
                      <a:r>
                        <a:rPr lang="es-EC" sz="1200" dirty="0">
                          <a:solidFill>
                            <a:schemeClr val="tx1"/>
                          </a:solidFill>
                          <a:effectLst/>
                          <a:latin typeface="Arial" pitchFamily="34" charset="0"/>
                          <a:cs typeface="Arial" pitchFamily="34" charset="0"/>
                        </a:rPr>
                        <a:t>300.00</a:t>
                      </a:r>
                      <a:endParaRPr lang="es-EC" sz="1200" dirty="0">
                        <a:solidFill>
                          <a:schemeClr val="tx1"/>
                        </a:solidFill>
                        <a:effectLst/>
                        <a:latin typeface="Arial" pitchFamily="34" charset="0"/>
                        <a:ea typeface="Times New Roman"/>
                        <a:cs typeface="Arial"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spcAft>
                          <a:spcPts val="0"/>
                        </a:spcAft>
                      </a:pPr>
                      <a:r>
                        <a:rPr lang="es-EC" sz="1200" dirty="0">
                          <a:solidFill>
                            <a:schemeClr val="tx1"/>
                          </a:solidFill>
                          <a:effectLst/>
                          <a:latin typeface="Arial" pitchFamily="34" charset="0"/>
                          <a:cs typeface="Arial" pitchFamily="34" charset="0"/>
                        </a:rPr>
                        <a:t>300.00</a:t>
                      </a:r>
                      <a:endParaRPr lang="es-EC" sz="1200" dirty="0">
                        <a:solidFill>
                          <a:schemeClr val="tx1"/>
                        </a:solidFill>
                        <a:effectLst/>
                        <a:latin typeface="Arial" pitchFamily="34" charset="0"/>
                        <a:ea typeface="Times New Roman"/>
                        <a:cs typeface="Arial"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spcAft>
                          <a:spcPts val="0"/>
                        </a:spcAft>
                      </a:pPr>
                      <a:r>
                        <a:rPr lang="es-EC" sz="1200" dirty="0">
                          <a:solidFill>
                            <a:schemeClr val="tx1"/>
                          </a:solidFill>
                          <a:effectLst/>
                          <a:latin typeface="Arial" pitchFamily="34" charset="0"/>
                          <a:cs typeface="Arial" pitchFamily="34" charset="0"/>
                        </a:rPr>
                        <a:t>300.00</a:t>
                      </a:r>
                      <a:endParaRPr lang="es-EC" sz="1200" dirty="0">
                        <a:solidFill>
                          <a:schemeClr val="tx1"/>
                        </a:solidFill>
                        <a:effectLst/>
                        <a:latin typeface="Arial" pitchFamily="34" charset="0"/>
                        <a:ea typeface="Times New Roman"/>
                        <a:cs typeface="Arial"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88000">
                <a:tc>
                  <a:txBody>
                    <a:bodyPr/>
                    <a:lstStyle/>
                    <a:p>
                      <a:pPr algn="ctr">
                        <a:spcAft>
                          <a:spcPts val="0"/>
                        </a:spcAft>
                      </a:pPr>
                      <a:r>
                        <a:rPr lang="es-EC" sz="1200" dirty="0">
                          <a:solidFill>
                            <a:schemeClr val="tx1"/>
                          </a:solidFill>
                          <a:effectLst/>
                          <a:latin typeface="Arial" pitchFamily="34" charset="0"/>
                          <a:cs typeface="Arial" pitchFamily="34" charset="0"/>
                        </a:rPr>
                        <a:t>3</a:t>
                      </a:r>
                      <a:endParaRPr lang="es-EC" sz="1200" dirty="0">
                        <a:solidFill>
                          <a:schemeClr val="tx1"/>
                        </a:solidFill>
                        <a:effectLst/>
                        <a:latin typeface="Arial" pitchFamily="34" charset="0"/>
                        <a:ea typeface="Times New Roman"/>
                        <a:cs typeface="Arial"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s-EC" sz="1200" dirty="0">
                          <a:solidFill>
                            <a:schemeClr val="tx1"/>
                          </a:solidFill>
                          <a:effectLst/>
                          <a:latin typeface="Arial" pitchFamily="34" charset="0"/>
                          <a:cs typeface="Arial" pitchFamily="34" charset="0"/>
                        </a:rPr>
                        <a:t>Baterías Formula Star (FS 110)</a:t>
                      </a:r>
                      <a:endParaRPr lang="es-EC" sz="1200" dirty="0">
                        <a:solidFill>
                          <a:schemeClr val="tx1"/>
                        </a:solidFill>
                        <a:effectLst/>
                        <a:latin typeface="Arial" pitchFamily="34" charset="0"/>
                        <a:ea typeface="Times New Roman"/>
                        <a:cs typeface="Arial"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s-EC" sz="1200" dirty="0">
                          <a:solidFill>
                            <a:schemeClr val="tx1"/>
                          </a:solidFill>
                          <a:effectLst/>
                          <a:latin typeface="Arial" pitchFamily="34" charset="0"/>
                          <a:cs typeface="Arial" pitchFamily="34" charset="0"/>
                        </a:rPr>
                        <a:t>2</a:t>
                      </a:r>
                      <a:endParaRPr lang="es-EC" sz="1200" dirty="0">
                        <a:solidFill>
                          <a:schemeClr val="tx1"/>
                        </a:solidFill>
                        <a:effectLst/>
                        <a:latin typeface="Arial" pitchFamily="34" charset="0"/>
                        <a:ea typeface="Times New Roman"/>
                        <a:cs typeface="Arial"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spcAft>
                          <a:spcPts val="0"/>
                        </a:spcAft>
                      </a:pPr>
                      <a:r>
                        <a:rPr lang="es-EC" sz="1200" dirty="0">
                          <a:solidFill>
                            <a:schemeClr val="tx1"/>
                          </a:solidFill>
                          <a:effectLst/>
                          <a:latin typeface="Arial" pitchFamily="34" charset="0"/>
                          <a:cs typeface="Arial" pitchFamily="34" charset="0"/>
                        </a:rPr>
                        <a:t>143.62</a:t>
                      </a:r>
                      <a:endParaRPr lang="es-EC" sz="1200" dirty="0">
                        <a:solidFill>
                          <a:schemeClr val="tx1"/>
                        </a:solidFill>
                        <a:effectLst/>
                        <a:latin typeface="Arial" pitchFamily="34" charset="0"/>
                        <a:ea typeface="Times New Roman"/>
                        <a:cs typeface="Arial"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spcAft>
                          <a:spcPts val="0"/>
                        </a:spcAft>
                      </a:pPr>
                      <a:r>
                        <a:rPr lang="es-EC" sz="1200" dirty="0">
                          <a:solidFill>
                            <a:schemeClr val="tx1"/>
                          </a:solidFill>
                          <a:effectLst/>
                          <a:latin typeface="Arial" pitchFamily="34" charset="0"/>
                          <a:cs typeface="Arial" pitchFamily="34" charset="0"/>
                        </a:rPr>
                        <a:t>287.24</a:t>
                      </a:r>
                      <a:endParaRPr lang="es-EC" sz="1200" dirty="0">
                        <a:solidFill>
                          <a:schemeClr val="tx1"/>
                        </a:solidFill>
                        <a:effectLst/>
                        <a:latin typeface="Arial" pitchFamily="34" charset="0"/>
                        <a:ea typeface="Times New Roman"/>
                        <a:cs typeface="Arial"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spcAft>
                          <a:spcPts val="0"/>
                        </a:spcAft>
                      </a:pPr>
                      <a:r>
                        <a:rPr lang="es-EC" sz="1200" dirty="0">
                          <a:solidFill>
                            <a:schemeClr val="tx1"/>
                          </a:solidFill>
                          <a:effectLst/>
                          <a:latin typeface="Arial" pitchFamily="34" charset="0"/>
                          <a:cs typeface="Arial" pitchFamily="34" charset="0"/>
                        </a:rPr>
                        <a:t>0</a:t>
                      </a:r>
                      <a:endParaRPr lang="es-EC" sz="1200" dirty="0">
                        <a:solidFill>
                          <a:schemeClr val="tx1"/>
                        </a:solidFill>
                        <a:effectLst/>
                        <a:latin typeface="Arial" pitchFamily="34" charset="0"/>
                        <a:ea typeface="Times New Roman"/>
                        <a:cs typeface="Arial"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88000">
                <a:tc>
                  <a:txBody>
                    <a:bodyPr/>
                    <a:lstStyle/>
                    <a:p>
                      <a:pPr algn="ctr">
                        <a:spcAft>
                          <a:spcPts val="0"/>
                        </a:spcAft>
                      </a:pPr>
                      <a:r>
                        <a:rPr lang="es-EC" sz="1200" dirty="0">
                          <a:solidFill>
                            <a:schemeClr val="tx1"/>
                          </a:solidFill>
                          <a:effectLst/>
                          <a:latin typeface="Arial" pitchFamily="34" charset="0"/>
                          <a:cs typeface="Arial" pitchFamily="34" charset="0"/>
                        </a:rPr>
                        <a:t>4</a:t>
                      </a:r>
                      <a:endParaRPr lang="es-EC" sz="1200" dirty="0">
                        <a:solidFill>
                          <a:schemeClr val="tx1"/>
                        </a:solidFill>
                        <a:effectLst/>
                        <a:latin typeface="Arial" pitchFamily="34" charset="0"/>
                        <a:ea typeface="Times New Roman"/>
                        <a:cs typeface="Arial"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s-EC" sz="1200" dirty="0">
                          <a:solidFill>
                            <a:schemeClr val="tx1"/>
                          </a:solidFill>
                          <a:effectLst/>
                          <a:latin typeface="Arial" pitchFamily="34" charset="0"/>
                          <a:cs typeface="Arial" pitchFamily="34" charset="0"/>
                        </a:rPr>
                        <a:t>Regulador de corriente lineal LCB (linear current booster)</a:t>
                      </a:r>
                      <a:endParaRPr lang="es-EC" sz="1200" dirty="0">
                        <a:solidFill>
                          <a:schemeClr val="tx1"/>
                        </a:solidFill>
                        <a:effectLst/>
                        <a:latin typeface="Arial" pitchFamily="34" charset="0"/>
                        <a:ea typeface="Times New Roman"/>
                        <a:cs typeface="Arial"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s-EC" sz="1200" dirty="0">
                          <a:solidFill>
                            <a:schemeClr val="tx1"/>
                          </a:solidFill>
                          <a:effectLst/>
                          <a:latin typeface="Arial" pitchFamily="34" charset="0"/>
                          <a:cs typeface="Arial" pitchFamily="34" charset="0"/>
                        </a:rPr>
                        <a:t>1</a:t>
                      </a:r>
                      <a:endParaRPr lang="es-EC" sz="1200" dirty="0">
                        <a:solidFill>
                          <a:schemeClr val="tx1"/>
                        </a:solidFill>
                        <a:effectLst/>
                        <a:latin typeface="Arial" pitchFamily="34" charset="0"/>
                        <a:ea typeface="Times New Roman"/>
                        <a:cs typeface="Arial"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spcAft>
                          <a:spcPts val="0"/>
                        </a:spcAft>
                      </a:pPr>
                      <a:r>
                        <a:rPr lang="es-EC" sz="1200" dirty="0">
                          <a:solidFill>
                            <a:schemeClr val="tx1"/>
                          </a:solidFill>
                          <a:effectLst/>
                          <a:latin typeface="Arial" pitchFamily="34" charset="0"/>
                          <a:cs typeface="Arial" pitchFamily="34" charset="0"/>
                        </a:rPr>
                        <a:t>124.99</a:t>
                      </a:r>
                      <a:endParaRPr lang="es-EC" sz="1200" dirty="0">
                        <a:solidFill>
                          <a:schemeClr val="tx1"/>
                        </a:solidFill>
                        <a:effectLst/>
                        <a:latin typeface="Arial" pitchFamily="34" charset="0"/>
                        <a:ea typeface="Times New Roman"/>
                        <a:cs typeface="Arial"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spcAft>
                          <a:spcPts val="0"/>
                        </a:spcAft>
                      </a:pPr>
                      <a:r>
                        <a:rPr lang="es-EC" sz="1200" dirty="0">
                          <a:solidFill>
                            <a:schemeClr val="tx1"/>
                          </a:solidFill>
                          <a:effectLst/>
                          <a:latin typeface="Arial" pitchFamily="34" charset="0"/>
                          <a:cs typeface="Arial" pitchFamily="34" charset="0"/>
                        </a:rPr>
                        <a:t>124.99</a:t>
                      </a:r>
                      <a:endParaRPr lang="es-EC" sz="1200" dirty="0">
                        <a:solidFill>
                          <a:schemeClr val="tx1"/>
                        </a:solidFill>
                        <a:effectLst/>
                        <a:latin typeface="Arial" pitchFamily="34" charset="0"/>
                        <a:ea typeface="Times New Roman"/>
                        <a:cs typeface="Arial"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spcAft>
                          <a:spcPts val="0"/>
                        </a:spcAft>
                      </a:pPr>
                      <a:r>
                        <a:rPr lang="es-EC" sz="1200" dirty="0">
                          <a:solidFill>
                            <a:schemeClr val="tx1"/>
                          </a:solidFill>
                          <a:effectLst/>
                          <a:latin typeface="Arial" pitchFamily="34" charset="0"/>
                          <a:cs typeface="Arial" pitchFamily="34" charset="0"/>
                        </a:rPr>
                        <a:t>0</a:t>
                      </a:r>
                      <a:endParaRPr lang="es-EC" sz="1200" dirty="0">
                        <a:solidFill>
                          <a:schemeClr val="tx1"/>
                        </a:solidFill>
                        <a:effectLst/>
                        <a:latin typeface="Arial" pitchFamily="34" charset="0"/>
                        <a:ea typeface="Times New Roman"/>
                        <a:cs typeface="Arial"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88000">
                <a:tc>
                  <a:txBody>
                    <a:bodyPr/>
                    <a:lstStyle/>
                    <a:p>
                      <a:pPr algn="ctr">
                        <a:spcAft>
                          <a:spcPts val="0"/>
                        </a:spcAft>
                      </a:pPr>
                      <a:r>
                        <a:rPr lang="es-EC" sz="1200" dirty="0">
                          <a:solidFill>
                            <a:schemeClr val="tx1"/>
                          </a:solidFill>
                          <a:effectLst/>
                          <a:latin typeface="Arial" pitchFamily="34" charset="0"/>
                          <a:cs typeface="Arial" pitchFamily="34" charset="0"/>
                        </a:rPr>
                        <a:t>5</a:t>
                      </a:r>
                      <a:endParaRPr lang="es-EC" sz="1200" dirty="0">
                        <a:solidFill>
                          <a:schemeClr val="tx1"/>
                        </a:solidFill>
                        <a:effectLst/>
                        <a:latin typeface="Arial" pitchFamily="34" charset="0"/>
                        <a:ea typeface="Times New Roman"/>
                        <a:cs typeface="Arial"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s-EC" sz="1200" dirty="0">
                          <a:solidFill>
                            <a:schemeClr val="tx1"/>
                          </a:solidFill>
                          <a:effectLst/>
                          <a:latin typeface="Arial" pitchFamily="34" charset="0"/>
                          <a:cs typeface="Arial" pitchFamily="34" charset="0"/>
                        </a:rPr>
                        <a:t>Cable Paralelo 2x10AWG (30 metros)</a:t>
                      </a:r>
                      <a:endParaRPr lang="es-EC" sz="1200" dirty="0">
                        <a:solidFill>
                          <a:schemeClr val="tx1"/>
                        </a:solidFill>
                        <a:effectLst/>
                        <a:latin typeface="Arial" pitchFamily="34" charset="0"/>
                        <a:ea typeface="Times New Roman"/>
                        <a:cs typeface="Arial"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s-EC" sz="1200" dirty="0">
                          <a:solidFill>
                            <a:schemeClr val="tx1"/>
                          </a:solidFill>
                          <a:effectLst/>
                          <a:latin typeface="Arial" pitchFamily="34" charset="0"/>
                          <a:cs typeface="Arial" pitchFamily="34" charset="0"/>
                        </a:rPr>
                        <a:t>30</a:t>
                      </a:r>
                      <a:endParaRPr lang="es-EC" sz="1200" dirty="0">
                        <a:solidFill>
                          <a:schemeClr val="tx1"/>
                        </a:solidFill>
                        <a:effectLst/>
                        <a:latin typeface="Arial" pitchFamily="34" charset="0"/>
                        <a:ea typeface="Times New Roman"/>
                        <a:cs typeface="Arial"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spcAft>
                          <a:spcPts val="0"/>
                        </a:spcAft>
                      </a:pPr>
                      <a:r>
                        <a:rPr lang="es-EC" sz="1200" dirty="0">
                          <a:solidFill>
                            <a:schemeClr val="tx1"/>
                          </a:solidFill>
                          <a:effectLst/>
                          <a:latin typeface="Arial" pitchFamily="34" charset="0"/>
                          <a:cs typeface="Arial" pitchFamily="34" charset="0"/>
                        </a:rPr>
                        <a:t>1.10</a:t>
                      </a:r>
                      <a:endParaRPr lang="es-EC" sz="1200" dirty="0">
                        <a:solidFill>
                          <a:schemeClr val="tx1"/>
                        </a:solidFill>
                        <a:effectLst/>
                        <a:latin typeface="Arial" pitchFamily="34" charset="0"/>
                        <a:ea typeface="Times New Roman"/>
                        <a:cs typeface="Arial"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spcAft>
                          <a:spcPts val="0"/>
                        </a:spcAft>
                      </a:pPr>
                      <a:r>
                        <a:rPr lang="es-EC" sz="1200" dirty="0">
                          <a:solidFill>
                            <a:schemeClr val="tx1"/>
                          </a:solidFill>
                          <a:effectLst/>
                          <a:latin typeface="Arial" pitchFamily="34" charset="0"/>
                          <a:cs typeface="Arial" pitchFamily="34" charset="0"/>
                        </a:rPr>
                        <a:t>33.00</a:t>
                      </a:r>
                      <a:endParaRPr lang="es-EC" sz="1200" dirty="0">
                        <a:solidFill>
                          <a:schemeClr val="tx1"/>
                        </a:solidFill>
                        <a:effectLst/>
                        <a:latin typeface="Arial" pitchFamily="34" charset="0"/>
                        <a:ea typeface="Times New Roman"/>
                        <a:cs typeface="Arial"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spcAft>
                          <a:spcPts val="0"/>
                        </a:spcAft>
                      </a:pPr>
                      <a:r>
                        <a:rPr lang="es-EC" sz="1200" dirty="0">
                          <a:solidFill>
                            <a:schemeClr val="tx1"/>
                          </a:solidFill>
                          <a:effectLst/>
                          <a:latin typeface="Arial" pitchFamily="34" charset="0"/>
                          <a:cs typeface="Arial" pitchFamily="34" charset="0"/>
                        </a:rPr>
                        <a:t>33.00</a:t>
                      </a:r>
                      <a:endParaRPr lang="es-EC" sz="1200" dirty="0">
                        <a:solidFill>
                          <a:schemeClr val="tx1"/>
                        </a:solidFill>
                        <a:effectLst/>
                        <a:latin typeface="Arial" pitchFamily="34" charset="0"/>
                        <a:ea typeface="Times New Roman"/>
                        <a:cs typeface="Arial"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88000">
                <a:tc>
                  <a:txBody>
                    <a:bodyPr/>
                    <a:lstStyle/>
                    <a:p>
                      <a:pPr algn="ctr">
                        <a:spcAft>
                          <a:spcPts val="0"/>
                        </a:spcAft>
                      </a:pPr>
                      <a:r>
                        <a:rPr lang="es-EC" sz="1200" dirty="0">
                          <a:solidFill>
                            <a:schemeClr val="tx1"/>
                          </a:solidFill>
                          <a:effectLst/>
                          <a:latin typeface="Arial" pitchFamily="34" charset="0"/>
                          <a:cs typeface="Arial" pitchFamily="34" charset="0"/>
                        </a:rPr>
                        <a:t>6</a:t>
                      </a:r>
                      <a:endParaRPr lang="es-EC" sz="1200" dirty="0">
                        <a:solidFill>
                          <a:schemeClr val="tx1"/>
                        </a:solidFill>
                        <a:effectLst/>
                        <a:latin typeface="Arial" pitchFamily="34" charset="0"/>
                        <a:ea typeface="Times New Roman"/>
                        <a:cs typeface="Arial"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s-EC" sz="1200" dirty="0">
                          <a:solidFill>
                            <a:schemeClr val="tx1"/>
                          </a:solidFill>
                          <a:effectLst/>
                          <a:latin typeface="Arial" pitchFamily="34" charset="0"/>
                          <a:cs typeface="Arial" pitchFamily="34" charset="0"/>
                        </a:rPr>
                        <a:t>Fuente de alimentación Lambda In: 120-240 Vac  Out: 24 VDC  5A</a:t>
                      </a:r>
                      <a:endParaRPr lang="es-EC" sz="1200" dirty="0">
                        <a:solidFill>
                          <a:schemeClr val="tx1"/>
                        </a:solidFill>
                        <a:effectLst/>
                        <a:latin typeface="Arial" pitchFamily="34" charset="0"/>
                        <a:ea typeface="Times New Roman"/>
                        <a:cs typeface="Arial"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s-EC" sz="1200" dirty="0">
                          <a:solidFill>
                            <a:schemeClr val="tx1"/>
                          </a:solidFill>
                          <a:effectLst/>
                          <a:latin typeface="Arial" pitchFamily="34" charset="0"/>
                          <a:cs typeface="Arial" pitchFamily="34" charset="0"/>
                        </a:rPr>
                        <a:t>1</a:t>
                      </a:r>
                      <a:endParaRPr lang="es-EC" sz="1200" dirty="0">
                        <a:solidFill>
                          <a:schemeClr val="tx1"/>
                        </a:solidFill>
                        <a:effectLst/>
                        <a:latin typeface="Arial" pitchFamily="34" charset="0"/>
                        <a:ea typeface="Times New Roman"/>
                        <a:cs typeface="Arial"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spcAft>
                          <a:spcPts val="0"/>
                        </a:spcAft>
                      </a:pPr>
                      <a:r>
                        <a:rPr lang="es-EC" sz="1200" dirty="0">
                          <a:solidFill>
                            <a:schemeClr val="tx1"/>
                          </a:solidFill>
                          <a:effectLst/>
                          <a:latin typeface="Arial" pitchFamily="34" charset="0"/>
                          <a:cs typeface="Arial" pitchFamily="34" charset="0"/>
                        </a:rPr>
                        <a:t>104.00</a:t>
                      </a:r>
                      <a:endParaRPr lang="es-EC" sz="1200" dirty="0">
                        <a:solidFill>
                          <a:schemeClr val="tx1"/>
                        </a:solidFill>
                        <a:effectLst/>
                        <a:latin typeface="Arial" pitchFamily="34" charset="0"/>
                        <a:ea typeface="Times New Roman"/>
                        <a:cs typeface="Arial"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spcAft>
                          <a:spcPts val="0"/>
                        </a:spcAft>
                      </a:pPr>
                      <a:r>
                        <a:rPr lang="es-EC" sz="1200" dirty="0">
                          <a:solidFill>
                            <a:schemeClr val="tx1"/>
                          </a:solidFill>
                          <a:effectLst/>
                          <a:latin typeface="Arial" pitchFamily="34" charset="0"/>
                          <a:cs typeface="Arial" pitchFamily="34" charset="0"/>
                        </a:rPr>
                        <a:t>0</a:t>
                      </a:r>
                      <a:endParaRPr lang="es-EC" sz="1200" dirty="0">
                        <a:solidFill>
                          <a:schemeClr val="tx1"/>
                        </a:solidFill>
                        <a:effectLst/>
                        <a:latin typeface="Arial" pitchFamily="34" charset="0"/>
                        <a:ea typeface="Times New Roman"/>
                        <a:cs typeface="Arial"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spcAft>
                          <a:spcPts val="0"/>
                        </a:spcAft>
                      </a:pPr>
                      <a:r>
                        <a:rPr lang="es-EC" sz="1200" dirty="0">
                          <a:solidFill>
                            <a:schemeClr val="tx1"/>
                          </a:solidFill>
                          <a:effectLst/>
                          <a:latin typeface="Arial" pitchFamily="34" charset="0"/>
                          <a:cs typeface="Arial" pitchFamily="34" charset="0"/>
                        </a:rPr>
                        <a:t>104.00</a:t>
                      </a:r>
                      <a:endParaRPr lang="es-EC" sz="1200" dirty="0">
                        <a:solidFill>
                          <a:schemeClr val="tx1"/>
                        </a:solidFill>
                        <a:effectLst/>
                        <a:latin typeface="Arial" pitchFamily="34" charset="0"/>
                        <a:ea typeface="Times New Roman"/>
                        <a:cs typeface="Arial"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88000">
                <a:tc>
                  <a:txBody>
                    <a:bodyPr/>
                    <a:lstStyle/>
                    <a:p>
                      <a:pPr algn="ctr">
                        <a:spcAft>
                          <a:spcPts val="0"/>
                        </a:spcAft>
                      </a:pPr>
                      <a:r>
                        <a:rPr lang="es-EC" sz="1200" dirty="0">
                          <a:solidFill>
                            <a:schemeClr val="tx1"/>
                          </a:solidFill>
                          <a:effectLst/>
                          <a:latin typeface="Arial" pitchFamily="34" charset="0"/>
                          <a:cs typeface="Arial" pitchFamily="34" charset="0"/>
                        </a:rPr>
                        <a:t>7</a:t>
                      </a:r>
                      <a:endParaRPr lang="es-EC" sz="1200" dirty="0">
                        <a:solidFill>
                          <a:schemeClr val="tx1"/>
                        </a:solidFill>
                        <a:effectLst/>
                        <a:latin typeface="Arial" pitchFamily="34" charset="0"/>
                        <a:ea typeface="Times New Roman"/>
                        <a:cs typeface="Arial"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s-EC" sz="1200" dirty="0">
                          <a:solidFill>
                            <a:schemeClr val="tx1"/>
                          </a:solidFill>
                          <a:effectLst/>
                          <a:latin typeface="Arial" pitchFamily="34" charset="0"/>
                          <a:cs typeface="Arial" pitchFamily="34" charset="0"/>
                        </a:rPr>
                        <a:t>Sistema de Control</a:t>
                      </a:r>
                      <a:endParaRPr lang="es-EC" sz="1200" dirty="0">
                        <a:solidFill>
                          <a:schemeClr val="tx1"/>
                        </a:solidFill>
                        <a:effectLst/>
                        <a:latin typeface="Arial" pitchFamily="34" charset="0"/>
                        <a:ea typeface="Times New Roman"/>
                        <a:cs typeface="Arial"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s-EC" sz="1200" dirty="0">
                          <a:solidFill>
                            <a:schemeClr val="tx1"/>
                          </a:solidFill>
                          <a:effectLst/>
                          <a:latin typeface="Arial" pitchFamily="34" charset="0"/>
                          <a:cs typeface="Arial" pitchFamily="34" charset="0"/>
                        </a:rPr>
                        <a:t>1</a:t>
                      </a:r>
                      <a:endParaRPr lang="es-EC" sz="1200" dirty="0">
                        <a:solidFill>
                          <a:schemeClr val="tx1"/>
                        </a:solidFill>
                        <a:effectLst/>
                        <a:latin typeface="Arial" pitchFamily="34" charset="0"/>
                        <a:ea typeface="Times New Roman"/>
                        <a:cs typeface="Arial"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spcAft>
                          <a:spcPts val="0"/>
                        </a:spcAft>
                      </a:pPr>
                      <a:r>
                        <a:rPr lang="es-EC" sz="1200" dirty="0">
                          <a:solidFill>
                            <a:schemeClr val="tx1"/>
                          </a:solidFill>
                          <a:effectLst/>
                          <a:latin typeface="Arial" pitchFamily="34" charset="0"/>
                          <a:cs typeface="Arial" pitchFamily="34" charset="0"/>
                        </a:rPr>
                        <a:t>30.00</a:t>
                      </a:r>
                      <a:endParaRPr lang="es-EC" sz="1200" dirty="0">
                        <a:solidFill>
                          <a:schemeClr val="tx1"/>
                        </a:solidFill>
                        <a:effectLst/>
                        <a:latin typeface="Arial" pitchFamily="34" charset="0"/>
                        <a:ea typeface="Times New Roman"/>
                        <a:cs typeface="Arial"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spcAft>
                          <a:spcPts val="0"/>
                        </a:spcAft>
                      </a:pPr>
                      <a:r>
                        <a:rPr lang="es-EC" sz="1200" dirty="0">
                          <a:solidFill>
                            <a:schemeClr val="tx1"/>
                          </a:solidFill>
                          <a:effectLst/>
                          <a:latin typeface="Arial" pitchFamily="34" charset="0"/>
                          <a:cs typeface="Arial" pitchFamily="34" charset="0"/>
                        </a:rPr>
                        <a:t>0</a:t>
                      </a:r>
                      <a:endParaRPr lang="es-EC" sz="1200" dirty="0">
                        <a:solidFill>
                          <a:schemeClr val="tx1"/>
                        </a:solidFill>
                        <a:effectLst/>
                        <a:latin typeface="Arial" pitchFamily="34" charset="0"/>
                        <a:ea typeface="Times New Roman"/>
                        <a:cs typeface="Arial"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spcAft>
                          <a:spcPts val="0"/>
                        </a:spcAft>
                      </a:pPr>
                      <a:r>
                        <a:rPr lang="es-EC" sz="1200" dirty="0">
                          <a:solidFill>
                            <a:schemeClr val="tx1"/>
                          </a:solidFill>
                          <a:effectLst/>
                          <a:latin typeface="Arial" pitchFamily="34" charset="0"/>
                          <a:cs typeface="Arial" pitchFamily="34" charset="0"/>
                        </a:rPr>
                        <a:t>30.00</a:t>
                      </a:r>
                      <a:endParaRPr lang="es-EC" sz="1200" dirty="0">
                        <a:solidFill>
                          <a:schemeClr val="tx1"/>
                        </a:solidFill>
                        <a:effectLst/>
                        <a:latin typeface="Arial" pitchFamily="34" charset="0"/>
                        <a:ea typeface="Times New Roman"/>
                        <a:cs typeface="Arial"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88000">
                <a:tc gridSpan="4">
                  <a:txBody>
                    <a:bodyPr/>
                    <a:lstStyle/>
                    <a:p>
                      <a:pPr algn="r">
                        <a:spcAft>
                          <a:spcPts val="0"/>
                        </a:spcAft>
                      </a:pPr>
                      <a:r>
                        <a:rPr lang="es-EC" sz="1200" b="1" dirty="0">
                          <a:solidFill>
                            <a:schemeClr val="tx1"/>
                          </a:solidFill>
                          <a:effectLst/>
                          <a:latin typeface="Arial" pitchFamily="34" charset="0"/>
                          <a:cs typeface="Arial" pitchFamily="34" charset="0"/>
                        </a:rPr>
                        <a:t>TOTAL:</a:t>
                      </a:r>
                      <a:endParaRPr lang="es-EC" sz="1200" b="1" dirty="0">
                        <a:solidFill>
                          <a:schemeClr val="tx1"/>
                        </a:solidFill>
                        <a:effectLst/>
                        <a:latin typeface="Arial" pitchFamily="34" charset="0"/>
                        <a:ea typeface="Times New Roman"/>
                        <a:cs typeface="Arial"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algn="r">
                        <a:spcAft>
                          <a:spcPts val="0"/>
                        </a:spcAft>
                      </a:pPr>
                      <a:r>
                        <a:rPr lang="es-EC" sz="1200" b="1" dirty="0">
                          <a:solidFill>
                            <a:schemeClr val="tx1"/>
                          </a:solidFill>
                          <a:effectLst/>
                          <a:latin typeface="Arial" pitchFamily="34" charset="0"/>
                          <a:cs typeface="Arial" pitchFamily="34" charset="0"/>
                        </a:rPr>
                        <a:t>1278.48</a:t>
                      </a:r>
                      <a:endParaRPr lang="es-EC" sz="1200" b="1" dirty="0">
                        <a:solidFill>
                          <a:schemeClr val="tx1"/>
                        </a:solidFill>
                        <a:effectLst/>
                        <a:latin typeface="Arial" pitchFamily="34" charset="0"/>
                        <a:ea typeface="Times New Roman"/>
                        <a:cs typeface="Arial"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spcAft>
                          <a:spcPts val="0"/>
                        </a:spcAft>
                      </a:pPr>
                      <a:r>
                        <a:rPr lang="es-EC" sz="1200" b="1" dirty="0">
                          <a:solidFill>
                            <a:schemeClr val="tx1"/>
                          </a:solidFill>
                          <a:effectLst/>
                          <a:latin typeface="Arial" pitchFamily="34" charset="0"/>
                          <a:cs typeface="Arial" pitchFamily="34" charset="0"/>
                        </a:rPr>
                        <a:t>1000.25</a:t>
                      </a:r>
                      <a:endParaRPr lang="es-EC" sz="1200" b="1" dirty="0">
                        <a:solidFill>
                          <a:schemeClr val="tx1"/>
                        </a:solidFill>
                        <a:effectLst/>
                        <a:latin typeface="Arial" pitchFamily="34" charset="0"/>
                        <a:ea typeface="Times New Roman"/>
                        <a:cs typeface="Arial"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123025731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sz="4000" dirty="0">
                <a:latin typeface="Arial" pitchFamily="34" charset="0"/>
                <a:cs typeface="Arial" pitchFamily="34" charset="0"/>
              </a:rPr>
              <a:t>ANÁLISIS ECONÓMICO</a:t>
            </a:r>
            <a:endParaRPr lang="es-EC" dirty="0"/>
          </a:p>
        </p:txBody>
      </p:sp>
      <p:sp>
        <p:nvSpPr>
          <p:cNvPr id="3" name="2 Marcador de contenido"/>
          <p:cNvSpPr>
            <a:spLocks noGrp="1"/>
          </p:cNvSpPr>
          <p:nvPr>
            <p:ph idx="1"/>
          </p:nvPr>
        </p:nvSpPr>
        <p:spPr>
          <a:xfrm>
            <a:off x="1435608" y="1412776"/>
            <a:ext cx="7498080" cy="5077544"/>
          </a:xfrm>
        </p:spPr>
        <p:txBody>
          <a:bodyPr>
            <a:normAutofit fontScale="77500" lnSpcReduction="20000"/>
          </a:bodyPr>
          <a:lstStyle/>
          <a:p>
            <a:pPr marL="82296" indent="0" algn="just">
              <a:buNone/>
            </a:pPr>
            <a:r>
              <a:rPr lang="es-EC" b="1" dirty="0" smtClean="0">
                <a:latin typeface="Arial" pitchFamily="34" charset="0"/>
                <a:cs typeface="Arial" pitchFamily="34" charset="0"/>
              </a:rPr>
              <a:t>Sistema </a:t>
            </a:r>
            <a:r>
              <a:rPr lang="es-EC" b="1" dirty="0">
                <a:latin typeface="Arial" pitchFamily="34" charset="0"/>
                <a:cs typeface="Arial" pitchFamily="34" charset="0"/>
              </a:rPr>
              <a:t>de bombeo de DC </a:t>
            </a:r>
            <a:r>
              <a:rPr lang="es-EC" b="1" dirty="0" smtClean="0">
                <a:latin typeface="Arial" pitchFamily="34" charset="0"/>
                <a:cs typeface="Arial" pitchFamily="34" charset="0"/>
              </a:rPr>
              <a:t>fotovoltáico</a:t>
            </a:r>
          </a:p>
          <a:p>
            <a:pPr algn="just"/>
            <a:r>
              <a:rPr lang="es-EC" dirty="0" smtClean="0">
                <a:latin typeface="Arial" pitchFamily="34" charset="0"/>
                <a:cs typeface="Arial" pitchFamily="34" charset="0"/>
              </a:rPr>
              <a:t>No </a:t>
            </a:r>
            <a:r>
              <a:rPr lang="es-EC" dirty="0">
                <a:latin typeface="Arial" pitchFamily="34" charset="0"/>
                <a:cs typeface="Arial" pitchFamily="34" charset="0"/>
              </a:rPr>
              <a:t>resulta factible implementar, </a:t>
            </a:r>
            <a:r>
              <a:rPr lang="es-EC" dirty="0" smtClean="0">
                <a:latin typeface="Arial" pitchFamily="34" charset="0"/>
                <a:cs typeface="Arial" pitchFamily="34" charset="0"/>
              </a:rPr>
              <a:t>el </a:t>
            </a:r>
            <a:r>
              <a:rPr lang="es-EC" dirty="0">
                <a:latin typeface="Arial" pitchFamily="34" charset="0"/>
                <a:cs typeface="Arial" pitchFamily="34" charset="0"/>
              </a:rPr>
              <a:t>valor del VAN resulta negativo, el periodo de recuperación resulta muy extenso de 8 años y el TIR tiene un bajo porcentaje 9%, debido a estas condiciones financieras el proyecto es financieramente rechazado. </a:t>
            </a:r>
            <a:endParaRPr lang="es-EC" dirty="0" smtClean="0">
              <a:latin typeface="Arial" pitchFamily="34" charset="0"/>
              <a:cs typeface="Arial" pitchFamily="34" charset="0"/>
            </a:endParaRPr>
          </a:p>
          <a:p>
            <a:pPr algn="just"/>
            <a:endParaRPr lang="es-EC" dirty="0" smtClean="0">
              <a:latin typeface="Arial" pitchFamily="34" charset="0"/>
              <a:cs typeface="Arial" pitchFamily="34" charset="0"/>
            </a:endParaRPr>
          </a:p>
          <a:p>
            <a:pPr marL="82296" indent="0" algn="just">
              <a:buNone/>
            </a:pPr>
            <a:r>
              <a:rPr lang="es-EC" b="1" dirty="0" smtClean="0">
                <a:latin typeface="Arial" pitchFamily="34" charset="0"/>
                <a:cs typeface="Arial" pitchFamily="34" charset="0"/>
              </a:rPr>
              <a:t>Sistema </a:t>
            </a:r>
            <a:r>
              <a:rPr lang="es-EC" b="1" dirty="0">
                <a:latin typeface="Arial" pitchFamily="34" charset="0"/>
                <a:cs typeface="Arial" pitchFamily="34" charset="0"/>
              </a:rPr>
              <a:t>de bombeo </a:t>
            </a:r>
            <a:r>
              <a:rPr lang="es-EC" b="1" dirty="0" smtClean="0">
                <a:latin typeface="Arial" pitchFamily="34" charset="0"/>
                <a:cs typeface="Arial" pitchFamily="34" charset="0"/>
              </a:rPr>
              <a:t>Mixto</a:t>
            </a:r>
          </a:p>
          <a:p>
            <a:pPr algn="just"/>
            <a:r>
              <a:rPr lang="es-EC" dirty="0" smtClean="0">
                <a:latin typeface="Arial" pitchFamily="34" charset="0"/>
                <a:cs typeface="Arial" pitchFamily="34" charset="0"/>
              </a:rPr>
              <a:t>Si </a:t>
            </a:r>
            <a:r>
              <a:rPr lang="es-EC" dirty="0">
                <a:latin typeface="Arial" pitchFamily="34" charset="0"/>
                <a:cs typeface="Arial" pitchFamily="34" charset="0"/>
              </a:rPr>
              <a:t>resulta factible implementar, </a:t>
            </a:r>
            <a:r>
              <a:rPr lang="es-EC" dirty="0" smtClean="0">
                <a:latin typeface="Arial" pitchFamily="34" charset="0"/>
                <a:cs typeface="Arial" pitchFamily="34" charset="0"/>
              </a:rPr>
              <a:t>el </a:t>
            </a:r>
            <a:r>
              <a:rPr lang="es-EC" dirty="0">
                <a:latin typeface="Arial" pitchFamily="34" charset="0"/>
                <a:cs typeface="Arial" pitchFamily="34" charset="0"/>
              </a:rPr>
              <a:t>valor del VAN genera un resultado positivo, el periodo de recuperación resulta de 6 años y el TIR tiene un porcentaje 16%, debido a estas condiciones financieras el proyecto es financieramente aceptable</a:t>
            </a:r>
            <a:r>
              <a:rPr lang="es-EC" dirty="0" smtClean="0">
                <a:latin typeface="Arial" pitchFamily="34" charset="0"/>
                <a:cs typeface="Arial" pitchFamily="34" charset="0"/>
              </a:rPr>
              <a:t>.</a:t>
            </a:r>
            <a:endParaRPr lang="es-EC" dirty="0">
              <a:latin typeface="Arial" pitchFamily="34" charset="0"/>
              <a:cs typeface="Arial" pitchFamily="34" charset="0"/>
            </a:endParaRPr>
          </a:p>
        </p:txBody>
      </p:sp>
    </p:spTree>
    <p:extLst>
      <p:ext uri="{BB962C8B-B14F-4D97-AF65-F5344CB8AC3E}">
        <p14:creationId xmlns:p14="http://schemas.microsoft.com/office/powerpoint/2010/main" val="211213312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C" sz="3400" dirty="0">
                <a:latin typeface="Arial" pitchFamily="34" charset="0"/>
                <a:cs typeface="Arial" pitchFamily="34" charset="0"/>
              </a:rPr>
              <a:t>ANÁLISIS </a:t>
            </a:r>
            <a:r>
              <a:rPr lang="es-EC" sz="3400" dirty="0" smtClean="0">
                <a:latin typeface="Arial" pitchFamily="34" charset="0"/>
                <a:cs typeface="Arial" pitchFamily="34" charset="0"/>
              </a:rPr>
              <a:t>FINANCIERO AMBIENTAL</a:t>
            </a:r>
            <a:endParaRPr lang="es-EC" sz="3400" dirty="0"/>
          </a:p>
        </p:txBody>
      </p:sp>
      <p:graphicFrame>
        <p:nvGraphicFramePr>
          <p:cNvPr id="5" name="4 Marcador de contenido"/>
          <p:cNvGraphicFramePr>
            <a:graphicFrameLocks noGrp="1"/>
          </p:cNvGraphicFramePr>
          <p:nvPr>
            <p:ph idx="1"/>
            <p:extLst>
              <p:ext uri="{D42A27DB-BD31-4B8C-83A1-F6EECF244321}">
                <p14:modId xmlns:p14="http://schemas.microsoft.com/office/powerpoint/2010/main" val="1964800505"/>
              </p:ext>
            </p:extLst>
          </p:nvPr>
        </p:nvGraphicFramePr>
        <p:xfrm>
          <a:off x="1187624" y="1556792"/>
          <a:ext cx="7818834" cy="500553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2682777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C" sz="3400" dirty="0">
                <a:latin typeface="Arial" pitchFamily="34" charset="0"/>
                <a:cs typeface="Arial" pitchFamily="34" charset="0"/>
              </a:rPr>
              <a:t>ANÁLISIS </a:t>
            </a:r>
            <a:r>
              <a:rPr lang="es-EC" sz="3400" dirty="0" smtClean="0">
                <a:latin typeface="Arial" pitchFamily="34" charset="0"/>
                <a:cs typeface="Arial" pitchFamily="34" charset="0"/>
              </a:rPr>
              <a:t>FINANCIERO AMBIENTAL</a:t>
            </a:r>
            <a:endParaRPr lang="es-EC" sz="3400" dirty="0"/>
          </a:p>
        </p:txBody>
      </p:sp>
      <p:sp>
        <p:nvSpPr>
          <p:cNvPr id="3" name="2 Marcador de contenido"/>
          <p:cNvSpPr>
            <a:spLocks noGrp="1"/>
          </p:cNvSpPr>
          <p:nvPr>
            <p:ph idx="1"/>
          </p:nvPr>
        </p:nvSpPr>
        <p:spPr/>
        <p:txBody>
          <a:bodyPr>
            <a:normAutofit fontScale="85000" lnSpcReduction="10000"/>
          </a:bodyPr>
          <a:lstStyle/>
          <a:p>
            <a:pPr algn="just"/>
            <a:r>
              <a:rPr lang="es-EC" dirty="0" smtClean="0">
                <a:latin typeface="Arial" pitchFamily="34" charset="0"/>
                <a:cs typeface="Arial" pitchFamily="34" charset="0"/>
              </a:rPr>
              <a:t>Si se reduce </a:t>
            </a:r>
            <a:r>
              <a:rPr lang="es-EC" dirty="0">
                <a:latin typeface="Arial" pitchFamily="34" charset="0"/>
                <a:cs typeface="Arial" pitchFamily="34" charset="0"/>
              </a:rPr>
              <a:t>en 1252,10 ton CO</a:t>
            </a:r>
            <a:r>
              <a:rPr lang="es-EC" baseline="-25000" dirty="0">
                <a:latin typeface="Arial" pitchFamily="34" charset="0"/>
                <a:cs typeface="Arial" pitchFamily="34" charset="0"/>
              </a:rPr>
              <a:t>2</a:t>
            </a:r>
            <a:r>
              <a:rPr lang="es-EC" dirty="0">
                <a:latin typeface="Arial" pitchFamily="34" charset="0"/>
                <a:cs typeface="Arial" pitchFamily="34" charset="0"/>
              </a:rPr>
              <a:t> las emisiones de CO</a:t>
            </a:r>
            <a:r>
              <a:rPr lang="es-EC" baseline="-25000" dirty="0">
                <a:latin typeface="Arial" pitchFamily="34" charset="0"/>
                <a:cs typeface="Arial" pitchFamily="34" charset="0"/>
              </a:rPr>
              <a:t>2</a:t>
            </a:r>
            <a:r>
              <a:rPr lang="es-EC" dirty="0">
                <a:latin typeface="Arial" pitchFamily="34" charset="0"/>
                <a:cs typeface="Arial" pitchFamily="34" charset="0"/>
              </a:rPr>
              <a:t> que se liberan al ambiente, actualmente se pueden obtener 1252,10 CER’s y al precio promedio de $ 0,57 dólares, produce un costo total al año de $ 713,79 dólares por el proyecto con MDL (Mecanismo de Desarrollo Limpio). </a:t>
            </a:r>
            <a:endParaRPr lang="es-EC" dirty="0" smtClean="0">
              <a:latin typeface="Arial" pitchFamily="34" charset="0"/>
              <a:cs typeface="Arial" pitchFamily="34" charset="0"/>
            </a:endParaRPr>
          </a:p>
          <a:p>
            <a:pPr marL="82296" indent="0" algn="just">
              <a:buNone/>
            </a:pPr>
            <a:endParaRPr lang="es-EC" dirty="0" smtClean="0">
              <a:latin typeface="Arial" pitchFamily="34" charset="0"/>
              <a:cs typeface="Arial" pitchFamily="34" charset="0"/>
            </a:endParaRPr>
          </a:p>
          <a:p>
            <a:pPr algn="just"/>
            <a:r>
              <a:rPr lang="es-EC" dirty="0" smtClean="0">
                <a:latin typeface="Arial" pitchFamily="34" charset="0"/>
                <a:cs typeface="Arial" pitchFamily="34" charset="0"/>
              </a:rPr>
              <a:t>Al </a:t>
            </a:r>
            <a:r>
              <a:rPr lang="es-EC" dirty="0">
                <a:latin typeface="Arial" pitchFamily="34" charset="0"/>
                <a:cs typeface="Arial" pitchFamily="34" charset="0"/>
              </a:rPr>
              <a:t>contrastar este valor con el año 2012, cuando el costo de los CER’s se encontraba a $ 14,75 dólares, dónde se pudo obtener un ingreso de $ 18.468,47 dólares. </a:t>
            </a:r>
          </a:p>
        </p:txBody>
      </p:sp>
    </p:spTree>
    <p:extLst>
      <p:ext uri="{BB962C8B-B14F-4D97-AF65-F5344CB8AC3E}">
        <p14:creationId xmlns:p14="http://schemas.microsoft.com/office/powerpoint/2010/main" val="39323850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C" sz="3600" dirty="0" smtClean="0">
                <a:latin typeface="Arial" pitchFamily="34" charset="0"/>
                <a:cs typeface="Arial" pitchFamily="34" charset="0"/>
              </a:rPr>
              <a:t>CONCLUSIONES</a:t>
            </a:r>
            <a:endParaRPr lang="es-EC" sz="3600" dirty="0">
              <a:latin typeface="Arial" pitchFamily="34" charset="0"/>
              <a:cs typeface="Arial" pitchFamily="34" charset="0"/>
            </a:endParaRPr>
          </a:p>
        </p:txBody>
      </p:sp>
      <p:sp>
        <p:nvSpPr>
          <p:cNvPr id="3" name="2 Marcador de contenido"/>
          <p:cNvSpPr>
            <a:spLocks noGrp="1"/>
          </p:cNvSpPr>
          <p:nvPr>
            <p:ph idx="1"/>
          </p:nvPr>
        </p:nvSpPr>
        <p:spPr/>
        <p:txBody>
          <a:bodyPr>
            <a:noAutofit/>
          </a:bodyPr>
          <a:lstStyle/>
          <a:p>
            <a:pPr algn="just"/>
            <a:r>
              <a:rPr lang="es-EC" sz="2000" dirty="0">
                <a:latin typeface="Arial" pitchFamily="34" charset="0"/>
                <a:cs typeface="Arial" pitchFamily="34" charset="0"/>
              </a:rPr>
              <a:t>Se comprobó que el recurso solar existente en la cuidad de Lago Agrio, puede ofrecer una solución válida técnicamente, para el bombeo de agua de uso doméstico, que puede ser utilizado tanto en zonas urbanas como rurales</a:t>
            </a:r>
            <a:r>
              <a:rPr lang="es-EC" sz="2000" dirty="0" smtClean="0">
                <a:latin typeface="Arial" pitchFamily="34" charset="0"/>
                <a:cs typeface="Arial" pitchFamily="34" charset="0"/>
              </a:rPr>
              <a:t>.</a:t>
            </a:r>
          </a:p>
          <a:p>
            <a:pPr algn="just"/>
            <a:endParaRPr lang="es-EC" sz="2000" dirty="0">
              <a:latin typeface="Arial" pitchFamily="34" charset="0"/>
              <a:cs typeface="Arial" pitchFamily="34" charset="0"/>
            </a:endParaRPr>
          </a:p>
          <a:p>
            <a:pPr algn="just"/>
            <a:r>
              <a:rPr lang="es-EC" sz="2000" dirty="0">
                <a:latin typeface="Arial" pitchFamily="34" charset="0"/>
                <a:cs typeface="Arial" pitchFamily="34" charset="0"/>
              </a:rPr>
              <a:t>Se demostró teóricamente durante la etapa de </a:t>
            </a:r>
            <a:r>
              <a:rPr lang="es-EC" sz="2000" dirty="0" smtClean="0">
                <a:latin typeface="Arial" pitchFamily="34" charset="0"/>
                <a:cs typeface="Arial" pitchFamily="34" charset="0"/>
              </a:rPr>
              <a:t>diseño, </a:t>
            </a:r>
            <a:r>
              <a:rPr lang="es-EC" sz="2000" dirty="0">
                <a:latin typeface="Arial" pitchFamily="34" charset="0"/>
                <a:cs typeface="Arial" pitchFamily="34" charset="0"/>
              </a:rPr>
              <a:t>que el sistema más adecuado y eficiente es el que funciona a una tensión de 24 VDC, ya que al aumentar la tensión de operación de 12 VDC a 24 VDC, el tiempo de llenado se reduce de 15.254 [Hrs] a 6.818 [Hrs], </a:t>
            </a:r>
            <a:r>
              <a:rPr lang="es-EC" sz="2000" dirty="0" smtClean="0">
                <a:latin typeface="Arial" pitchFamily="34" charset="0"/>
                <a:cs typeface="Arial" pitchFamily="34" charset="0"/>
              </a:rPr>
              <a:t>es </a:t>
            </a:r>
            <a:r>
              <a:rPr lang="es-EC" sz="2000" dirty="0">
                <a:latin typeface="Arial" pitchFamily="34" charset="0"/>
                <a:cs typeface="Arial" pitchFamily="34" charset="0"/>
              </a:rPr>
              <a:t>decir que, se reduce el tiempo de llenado del tanque de almacenamiento de agua y se puede aprovechar de mejor manera las horas de sol promedio máximas (HSPM).</a:t>
            </a:r>
          </a:p>
        </p:txBody>
      </p:sp>
    </p:spTree>
    <p:extLst>
      <p:ext uri="{BB962C8B-B14F-4D97-AF65-F5344CB8AC3E}">
        <p14:creationId xmlns:p14="http://schemas.microsoft.com/office/powerpoint/2010/main" val="36257565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C" sz="3600" dirty="0" smtClean="0">
                <a:latin typeface="Arial" pitchFamily="34" charset="0"/>
                <a:cs typeface="Arial" pitchFamily="34" charset="0"/>
              </a:rPr>
              <a:t>CONCLUSIONES</a:t>
            </a:r>
            <a:endParaRPr lang="es-EC" sz="3600" dirty="0">
              <a:latin typeface="Arial" pitchFamily="34" charset="0"/>
              <a:cs typeface="Arial" pitchFamily="34" charset="0"/>
            </a:endParaRPr>
          </a:p>
        </p:txBody>
      </p:sp>
      <p:sp>
        <p:nvSpPr>
          <p:cNvPr id="3" name="2 Marcador de contenido"/>
          <p:cNvSpPr>
            <a:spLocks noGrp="1"/>
          </p:cNvSpPr>
          <p:nvPr>
            <p:ph idx="1"/>
          </p:nvPr>
        </p:nvSpPr>
        <p:spPr/>
        <p:txBody>
          <a:bodyPr>
            <a:noAutofit/>
          </a:bodyPr>
          <a:lstStyle/>
          <a:p>
            <a:pPr algn="just"/>
            <a:r>
              <a:rPr lang="es-EC" sz="2000" dirty="0">
                <a:latin typeface="Arial" pitchFamily="34" charset="0"/>
                <a:cs typeface="Arial" pitchFamily="34" charset="0"/>
              </a:rPr>
              <a:t>Se determinó teóricamente </a:t>
            </a:r>
            <a:r>
              <a:rPr lang="es-EC" sz="2000" dirty="0" smtClean="0">
                <a:latin typeface="Arial" pitchFamily="34" charset="0"/>
                <a:cs typeface="Arial" pitchFamily="34" charset="0"/>
              </a:rPr>
              <a:t>que </a:t>
            </a:r>
            <a:r>
              <a:rPr lang="es-EC" sz="2000" dirty="0">
                <a:latin typeface="Arial" pitchFamily="34" charset="0"/>
                <a:cs typeface="Arial" pitchFamily="34" charset="0"/>
              </a:rPr>
              <a:t>el sistema más adecuado y eficiente es el que funciona a una tensión de 24 VDC, ya que al realizar el diseño con 12 VDC para el sitio de estudio N° 1, se requieren </a:t>
            </a:r>
            <a:r>
              <a:rPr lang="es-EC" sz="2000" dirty="0" smtClean="0">
                <a:latin typeface="Arial" pitchFamily="34" charset="0"/>
                <a:cs typeface="Arial" pitchFamily="34" charset="0"/>
              </a:rPr>
              <a:t>3 paneles,  </a:t>
            </a:r>
            <a:r>
              <a:rPr lang="es-EC" sz="2000" dirty="0">
                <a:latin typeface="Arial" pitchFamily="34" charset="0"/>
                <a:cs typeface="Arial" pitchFamily="34" charset="0"/>
              </a:rPr>
              <a:t>a diferencia del diseño con 24 VDC, donde </a:t>
            </a:r>
            <a:r>
              <a:rPr lang="es-EC" sz="2000" dirty="0" smtClean="0">
                <a:latin typeface="Arial" pitchFamily="34" charset="0"/>
                <a:cs typeface="Arial" pitchFamily="34" charset="0"/>
              </a:rPr>
              <a:t>para </a:t>
            </a:r>
            <a:r>
              <a:rPr lang="es-EC" sz="2000" dirty="0">
                <a:latin typeface="Arial" pitchFamily="34" charset="0"/>
                <a:cs typeface="Arial" pitchFamily="34" charset="0"/>
              </a:rPr>
              <a:t>el mismo sitio de estudio se </a:t>
            </a:r>
            <a:r>
              <a:rPr lang="es-EC" sz="2000" dirty="0" smtClean="0">
                <a:latin typeface="Arial" pitchFamily="34" charset="0"/>
                <a:cs typeface="Arial" pitchFamily="34" charset="0"/>
              </a:rPr>
              <a:t>requiere </a:t>
            </a:r>
            <a:r>
              <a:rPr lang="es-EC" sz="2000" dirty="0">
                <a:latin typeface="Arial" pitchFamily="34" charset="0"/>
                <a:cs typeface="Arial" pitchFamily="34" charset="0"/>
              </a:rPr>
              <a:t>1 </a:t>
            </a:r>
            <a:r>
              <a:rPr lang="es-EC" sz="2000" dirty="0" smtClean="0">
                <a:latin typeface="Arial" pitchFamily="34" charset="0"/>
                <a:cs typeface="Arial" pitchFamily="34" charset="0"/>
              </a:rPr>
              <a:t>panel.</a:t>
            </a:r>
          </a:p>
          <a:p>
            <a:pPr marL="82296" indent="0" algn="just">
              <a:buNone/>
            </a:pPr>
            <a:endParaRPr lang="es-EC" sz="2000" dirty="0" smtClean="0">
              <a:latin typeface="Arial" pitchFamily="34" charset="0"/>
              <a:cs typeface="Arial" pitchFamily="34" charset="0"/>
            </a:endParaRPr>
          </a:p>
          <a:p>
            <a:pPr algn="just"/>
            <a:r>
              <a:rPr lang="es-EC" sz="2000" dirty="0">
                <a:latin typeface="Arial" pitchFamily="34" charset="0"/>
                <a:cs typeface="Arial" pitchFamily="34" charset="0"/>
              </a:rPr>
              <a:t>Para la tensión </a:t>
            </a:r>
            <a:r>
              <a:rPr lang="es-EC" sz="2000" dirty="0" smtClean="0">
                <a:latin typeface="Arial" pitchFamily="34" charset="0"/>
                <a:cs typeface="Arial" pitchFamily="34" charset="0"/>
              </a:rPr>
              <a:t>armónica, </a:t>
            </a:r>
            <a:r>
              <a:rPr lang="es-EC" sz="2000" dirty="0">
                <a:latin typeface="Arial" pitchFamily="34" charset="0"/>
                <a:cs typeface="Arial" pitchFamily="34" charset="0"/>
              </a:rPr>
              <a:t>se mantienen dentro del parámetro establecido, menor al 5% del armónico individual y él THD se mantiene menor al 8 %. Para la corriente </a:t>
            </a:r>
            <a:r>
              <a:rPr lang="es-EC" sz="2000" dirty="0" smtClean="0">
                <a:latin typeface="Arial" pitchFamily="34" charset="0"/>
                <a:cs typeface="Arial" pitchFamily="34" charset="0"/>
              </a:rPr>
              <a:t>armónica, </a:t>
            </a:r>
            <a:r>
              <a:rPr lang="es-EC" sz="2000" dirty="0">
                <a:latin typeface="Arial" pitchFamily="34" charset="0"/>
                <a:cs typeface="Arial" pitchFamily="34" charset="0"/>
              </a:rPr>
              <a:t>para los armónicos de orden 3 al 9 son los que no se mantienen dentro del parámetro establecido de menos del 4% y el THD no se mantiene menor al 5%, esto puede produce calentamiento adicional en la bomba, reducción del tiempo del vida útil y limita la eficiencia de la misma.</a:t>
            </a:r>
          </a:p>
        </p:txBody>
      </p:sp>
    </p:spTree>
    <p:extLst>
      <p:ext uri="{BB962C8B-B14F-4D97-AF65-F5344CB8AC3E}">
        <p14:creationId xmlns:p14="http://schemas.microsoft.com/office/powerpoint/2010/main" val="1322274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C" sz="3600" dirty="0" smtClean="0">
                <a:latin typeface="Arial" pitchFamily="34" charset="0"/>
                <a:cs typeface="Arial" pitchFamily="34" charset="0"/>
              </a:rPr>
              <a:t>CONCLUSIONES</a:t>
            </a:r>
            <a:endParaRPr lang="es-EC" sz="3600" dirty="0">
              <a:latin typeface="Arial" pitchFamily="34" charset="0"/>
              <a:cs typeface="Arial" pitchFamily="34" charset="0"/>
            </a:endParaRPr>
          </a:p>
        </p:txBody>
      </p:sp>
      <p:sp>
        <p:nvSpPr>
          <p:cNvPr id="3" name="2 Marcador de contenido"/>
          <p:cNvSpPr>
            <a:spLocks noGrp="1"/>
          </p:cNvSpPr>
          <p:nvPr>
            <p:ph idx="1"/>
          </p:nvPr>
        </p:nvSpPr>
        <p:spPr>
          <a:xfrm>
            <a:off x="1259632" y="1447800"/>
            <a:ext cx="7674056" cy="5149552"/>
          </a:xfrm>
        </p:spPr>
        <p:txBody>
          <a:bodyPr>
            <a:noAutofit/>
          </a:bodyPr>
          <a:lstStyle/>
          <a:p>
            <a:pPr algn="just"/>
            <a:r>
              <a:rPr lang="es-EC" sz="2000" dirty="0">
                <a:latin typeface="Arial" pitchFamily="34" charset="0"/>
                <a:cs typeface="Arial" pitchFamily="34" charset="0"/>
              </a:rPr>
              <a:t>Se determinó con el análisis </a:t>
            </a:r>
            <a:r>
              <a:rPr lang="es-EC" sz="2000" dirty="0" smtClean="0">
                <a:latin typeface="Arial" pitchFamily="34" charset="0"/>
                <a:cs typeface="Arial" pitchFamily="34" charset="0"/>
              </a:rPr>
              <a:t>energético, </a:t>
            </a:r>
            <a:r>
              <a:rPr lang="es-EC" sz="2000" dirty="0">
                <a:latin typeface="Arial" pitchFamily="34" charset="0"/>
                <a:cs typeface="Arial" pitchFamily="34" charset="0"/>
              </a:rPr>
              <a:t>que una unidad de generación de la planta Celso Castellano produce 1517,77 [MWh] al año, además, el consumo en conjunto de Lago Agrio puede oscilar entre 1131,38 [MWh]  y 1540,88 [MWh], es decir, al sustituir el sistema de bombeo doméstico tradicional de AC por un sistema de bombeo domestico fotovoltáico de DC, se dejar de necesitar una unidad de generación de la planta Celso </a:t>
            </a:r>
            <a:r>
              <a:rPr lang="es-EC" sz="2000" dirty="0" smtClean="0">
                <a:latin typeface="Arial" pitchFamily="34" charset="0"/>
                <a:cs typeface="Arial" pitchFamily="34" charset="0"/>
              </a:rPr>
              <a:t>Castellano.</a:t>
            </a:r>
          </a:p>
          <a:p>
            <a:pPr algn="just"/>
            <a:endParaRPr lang="es-EC" sz="2000" dirty="0">
              <a:latin typeface="Arial" pitchFamily="34" charset="0"/>
              <a:cs typeface="Arial" pitchFamily="34" charset="0"/>
            </a:endParaRPr>
          </a:p>
          <a:p>
            <a:pPr algn="just"/>
            <a:r>
              <a:rPr lang="es-EC" sz="2000" dirty="0" smtClean="0">
                <a:latin typeface="Arial" pitchFamily="34" charset="0"/>
                <a:cs typeface="Arial" pitchFamily="34" charset="0"/>
              </a:rPr>
              <a:t>Se </a:t>
            </a:r>
            <a:r>
              <a:rPr lang="es-EC" sz="2000" dirty="0">
                <a:latin typeface="Arial" pitchFamily="34" charset="0"/>
                <a:cs typeface="Arial" pitchFamily="34" charset="0"/>
              </a:rPr>
              <a:t>calculó </a:t>
            </a:r>
            <a:r>
              <a:rPr lang="es-EC" sz="2000" dirty="0" smtClean="0">
                <a:latin typeface="Arial" pitchFamily="34" charset="0"/>
                <a:cs typeface="Arial" pitchFamily="34" charset="0"/>
              </a:rPr>
              <a:t>que una </a:t>
            </a:r>
            <a:r>
              <a:rPr lang="es-EC" sz="2000" dirty="0">
                <a:latin typeface="Arial" pitchFamily="34" charset="0"/>
                <a:cs typeface="Arial" pitchFamily="34" charset="0"/>
              </a:rPr>
              <a:t>unidad de la central de generación Celso Castellanos</a:t>
            </a:r>
            <a:r>
              <a:rPr lang="es-EC" sz="2000" dirty="0" smtClean="0">
                <a:latin typeface="Arial" pitchFamily="34" charset="0"/>
                <a:cs typeface="Arial" pitchFamily="34" charset="0"/>
              </a:rPr>
              <a:t>, necesita </a:t>
            </a:r>
            <a:r>
              <a:rPr lang="es-EC" sz="2000" dirty="0">
                <a:latin typeface="Arial" pitchFamily="34" charset="0"/>
                <a:cs typeface="Arial" pitchFamily="34" charset="0"/>
              </a:rPr>
              <a:t>115.597,38 [gal] de Diesel. Al transformar el diesel consumido en Ton CO</a:t>
            </a:r>
            <a:r>
              <a:rPr lang="es-EC" sz="2000" baseline="-25000" dirty="0">
                <a:latin typeface="Arial" pitchFamily="34" charset="0"/>
                <a:cs typeface="Arial" pitchFamily="34" charset="0"/>
              </a:rPr>
              <a:t>2</a:t>
            </a:r>
            <a:r>
              <a:rPr lang="es-EC" sz="2000" dirty="0">
                <a:latin typeface="Arial" pitchFamily="34" charset="0"/>
                <a:cs typeface="Arial" pitchFamily="34" charset="0"/>
              </a:rPr>
              <a:t>, se obtiene un equivalente de 1252,10 [Ton CO</a:t>
            </a:r>
            <a:r>
              <a:rPr lang="es-EC" sz="2000" baseline="-25000" dirty="0">
                <a:latin typeface="Arial" pitchFamily="34" charset="0"/>
                <a:cs typeface="Arial" pitchFamily="34" charset="0"/>
              </a:rPr>
              <a:t>2</a:t>
            </a:r>
            <a:r>
              <a:rPr lang="es-EC" sz="2000" dirty="0">
                <a:latin typeface="Arial" pitchFamily="34" charset="0"/>
                <a:cs typeface="Arial" pitchFamily="34" charset="0"/>
              </a:rPr>
              <a:t>], es decir, deja de enviar al ambiente las Ton CO</a:t>
            </a:r>
            <a:r>
              <a:rPr lang="es-EC" sz="2000" baseline="-25000" dirty="0">
                <a:latin typeface="Arial" pitchFamily="34" charset="0"/>
                <a:cs typeface="Arial" pitchFamily="34" charset="0"/>
              </a:rPr>
              <a:t>2</a:t>
            </a:r>
            <a:r>
              <a:rPr lang="es-EC" sz="2000" dirty="0">
                <a:latin typeface="Arial" pitchFamily="34" charset="0"/>
                <a:cs typeface="Arial" pitchFamily="34" charset="0"/>
              </a:rPr>
              <a:t> calculadas, con lo que se obtendría un mejor ambiente y se contribuiría al mejoramiento del cambio climático.</a:t>
            </a:r>
          </a:p>
        </p:txBody>
      </p:sp>
    </p:spTree>
    <p:extLst>
      <p:ext uri="{BB962C8B-B14F-4D97-AF65-F5344CB8AC3E}">
        <p14:creationId xmlns:p14="http://schemas.microsoft.com/office/powerpoint/2010/main" val="17567306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C" sz="3600" dirty="0" smtClean="0">
                <a:latin typeface="Arial" pitchFamily="34" charset="0"/>
                <a:cs typeface="Arial" pitchFamily="34" charset="0"/>
              </a:rPr>
              <a:t>CONCLUSIONES</a:t>
            </a:r>
            <a:endParaRPr lang="es-EC" sz="3600" dirty="0">
              <a:latin typeface="Arial" pitchFamily="34" charset="0"/>
              <a:cs typeface="Arial" pitchFamily="34" charset="0"/>
            </a:endParaRPr>
          </a:p>
        </p:txBody>
      </p:sp>
      <p:sp>
        <p:nvSpPr>
          <p:cNvPr id="3" name="2 Marcador de contenido"/>
          <p:cNvSpPr>
            <a:spLocks noGrp="1"/>
          </p:cNvSpPr>
          <p:nvPr>
            <p:ph idx="1"/>
          </p:nvPr>
        </p:nvSpPr>
        <p:spPr>
          <a:xfrm>
            <a:off x="1259632" y="1447800"/>
            <a:ext cx="7674056" cy="5149552"/>
          </a:xfrm>
        </p:spPr>
        <p:txBody>
          <a:bodyPr>
            <a:noAutofit/>
          </a:bodyPr>
          <a:lstStyle/>
          <a:p>
            <a:pPr algn="just"/>
            <a:r>
              <a:rPr lang="es-EC" sz="2000" dirty="0">
                <a:latin typeface="Arial" pitchFamily="34" charset="0"/>
                <a:cs typeface="Arial" pitchFamily="34" charset="0"/>
              </a:rPr>
              <a:t>Se comprobó financieramente que el diseño de un sistema de bombeo fotovoltáico mixto, es decir, un sistema de bombeo de agua con tensión de DC y que también funcione en AC, resulta ser el sistema de bombeo más rentable, debido a que, el valor del VAN genera un resultado positivo, el periodo de recuperación resulta de 6 años y el TIR tiene un porcentaje 16%, estas condiciones financieras, hacen que el proyecto sea financieramente aceptable</a:t>
            </a:r>
            <a:r>
              <a:rPr lang="es-EC" sz="2000" dirty="0" smtClean="0">
                <a:latin typeface="Arial" pitchFamily="34" charset="0"/>
                <a:cs typeface="Arial" pitchFamily="34" charset="0"/>
              </a:rPr>
              <a:t>.</a:t>
            </a:r>
          </a:p>
          <a:p>
            <a:pPr algn="just"/>
            <a:endParaRPr lang="es-EC" sz="2000" dirty="0">
              <a:latin typeface="Arial" pitchFamily="34" charset="0"/>
              <a:cs typeface="Arial" pitchFamily="34" charset="0"/>
            </a:endParaRPr>
          </a:p>
          <a:p>
            <a:pPr algn="just"/>
            <a:r>
              <a:rPr lang="es-EC" sz="2000" dirty="0" smtClean="0">
                <a:latin typeface="Arial" pitchFamily="34" charset="0"/>
                <a:cs typeface="Arial" pitchFamily="34" charset="0"/>
              </a:rPr>
              <a:t>El </a:t>
            </a:r>
            <a:r>
              <a:rPr lang="es-EC" sz="2000" dirty="0">
                <a:latin typeface="Arial" pitchFamily="34" charset="0"/>
                <a:cs typeface="Arial" pitchFamily="34" charset="0"/>
              </a:rPr>
              <a:t>proyecto con MDL (Mecanismo de Desarrollo </a:t>
            </a:r>
            <a:r>
              <a:rPr lang="es-EC" sz="2000" dirty="0" smtClean="0">
                <a:latin typeface="Arial" pitchFamily="34" charset="0"/>
                <a:cs typeface="Arial" pitchFamily="34" charset="0"/>
              </a:rPr>
              <a:t>Limpio), comparado con años anteriores, produce un financiamiento mínimo, es decir, no existe un aporte externo representativo para el proyecto.</a:t>
            </a:r>
            <a:endParaRPr lang="es-EC" sz="2000" dirty="0">
              <a:latin typeface="Arial" pitchFamily="34" charset="0"/>
              <a:cs typeface="Arial" pitchFamily="34" charset="0"/>
            </a:endParaRPr>
          </a:p>
        </p:txBody>
      </p:sp>
    </p:spTree>
    <p:extLst>
      <p:ext uri="{BB962C8B-B14F-4D97-AF65-F5344CB8AC3E}">
        <p14:creationId xmlns:p14="http://schemas.microsoft.com/office/powerpoint/2010/main" val="24640680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a:latin typeface="Arial" pitchFamily="34" charset="0"/>
                <a:cs typeface="Arial" pitchFamily="34" charset="0"/>
              </a:rPr>
              <a:t>INTRODUCCIÓN</a:t>
            </a:r>
          </a:p>
        </p:txBody>
      </p:sp>
      <p:pic>
        <p:nvPicPr>
          <p:cNvPr id="4" name="3 Marcador de contenido"/>
          <p:cNvPicPr>
            <a:picLocks noGrp="1" noChangeAspect="1"/>
          </p:cNvPicPr>
          <p:nvPr>
            <p:ph idx="1"/>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835696" y="1596293"/>
            <a:ext cx="6764089" cy="5073067"/>
          </a:xfrm>
        </p:spPr>
      </p:pic>
      <p:sp>
        <p:nvSpPr>
          <p:cNvPr id="5" name="4 Elipse"/>
          <p:cNvSpPr/>
          <p:nvPr/>
        </p:nvSpPr>
        <p:spPr>
          <a:xfrm>
            <a:off x="8028384" y="3140968"/>
            <a:ext cx="648072" cy="5040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Tree>
    <p:extLst>
      <p:ext uri="{BB962C8B-B14F-4D97-AF65-F5344CB8AC3E}">
        <p14:creationId xmlns:p14="http://schemas.microsoft.com/office/powerpoint/2010/main" val="144643762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C" sz="3600" dirty="0" smtClean="0">
                <a:latin typeface="Arial" pitchFamily="34" charset="0"/>
                <a:cs typeface="Arial" pitchFamily="34" charset="0"/>
              </a:rPr>
              <a:t>RECOMENDACIONES</a:t>
            </a:r>
            <a:endParaRPr lang="es-EC" sz="3600" dirty="0">
              <a:latin typeface="Arial" pitchFamily="34" charset="0"/>
              <a:cs typeface="Arial" pitchFamily="34" charset="0"/>
            </a:endParaRPr>
          </a:p>
        </p:txBody>
      </p:sp>
      <p:sp>
        <p:nvSpPr>
          <p:cNvPr id="3" name="2 Marcador de contenido"/>
          <p:cNvSpPr>
            <a:spLocks noGrp="1"/>
          </p:cNvSpPr>
          <p:nvPr>
            <p:ph idx="1"/>
          </p:nvPr>
        </p:nvSpPr>
        <p:spPr>
          <a:xfrm>
            <a:off x="1259632" y="1447800"/>
            <a:ext cx="7674056" cy="5149552"/>
          </a:xfrm>
        </p:spPr>
        <p:txBody>
          <a:bodyPr>
            <a:noAutofit/>
          </a:bodyPr>
          <a:lstStyle/>
          <a:p>
            <a:pPr algn="just"/>
            <a:r>
              <a:rPr lang="es-EC" sz="2000" dirty="0">
                <a:latin typeface="Arial" pitchFamily="34" charset="0"/>
                <a:cs typeface="Arial" pitchFamily="34" charset="0"/>
              </a:rPr>
              <a:t>Se podría implementar el sistema de bombeo de DC para otras localidades, donde no exista un buen suministro de agua potable o en comunidades rurales alejadas. </a:t>
            </a:r>
            <a:endParaRPr lang="es-EC" sz="2000" dirty="0" smtClean="0">
              <a:latin typeface="Arial" pitchFamily="34" charset="0"/>
              <a:cs typeface="Arial" pitchFamily="34" charset="0"/>
            </a:endParaRPr>
          </a:p>
          <a:p>
            <a:pPr algn="just"/>
            <a:endParaRPr lang="es-EC" sz="2000" dirty="0">
              <a:latin typeface="Arial" pitchFamily="34" charset="0"/>
              <a:cs typeface="Arial" pitchFamily="34" charset="0"/>
            </a:endParaRPr>
          </a:p>
          <a:p>
            <a:pPr algn="just"/>
            <a:r>
              <a:rPr lang="es-EC" sz="2000" dirty="0">
                <a:latin typeface="Arial" pitchFamily="34" charset="0"/>
                <a:cs typeface="Arial" pitchFamily="34" charset="0"/>
              </a:rPr>
              <a:t>Se podría buscar formas de reducir costos, con acuerdos entre el Estado y los fabricantes de los equipos fotovoltaicos, debido al elevado número de materiales que se podrían requerir, para implementar los sistemas de bombeo en las viviendas convencionales. </a:t>
            </a:r>
            <a:endParaRPr lang="es-EC" sz="2000" dirty="0" smtClean="0">
              <a:latin typeface="Arial" pitchFamily="34" charset="0"/>
              <a:cs typeface="Arial" pitchFamily="34" charset="0"/>
            </a:endParaRPr>
          </a:p>
          <a:p>
            <a:pPr algn="just"/>
            <a:endParaRPr lang="es-EC" sz="2000" dirty="0" smtClean="0">
              <a:latin typeface="Arial" pitchFamily="34" charset="0"/>
              <a:cs typeface="Arial" pitchFamily="34" charset="0"/>
            </a:endParaRPr>
          </a:p>
          <a:p>
            <a:pPr algn="just"/>
            <a:r>
              <a:rPr lang="es-EC" sz="2000" dirty="0">
                <a:latin typeface="Arial" pitchFamily="34" charset="0"/>
                <a:cs typeface="Arial" pitchFamily="34" charset="0"/>
              </a:rPr>
              <a:t>Se podría trabajar directamente con las empresas de agua potable, para diseñar un sistema que se adecue a las necesidades de los clientes y que permita potencializar la distribución de agua.</a:t>
            </a:r>
          </a:p>
        </p:txBody>
      </p:sp>
    </p:spTree>
    <p:extLst>
      <p:ext uri="{BB962C8B-B14F-4D97-AF65-F5344CB8AC3E}">
        <p14:creationId xmlns:p14="http://schemas.microsoft.com/office/powerpoint/2010/main" val="37093419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435608" y="3078088"/>
            <a:ext cx="7498080" cy="1143000"/>
          </a:xfrm>
        </p:spPr>
        <p:txBody>
          <a:bodyPr/>
          <a:lstStyle/>
          <a:p>
            <a:pPr algn="ctr"/>
            <a:r>
              <a:rPr lang="es-EC" dirty="0" smtClean="0"/>
              <a:t>GRACIAS POR SU ATENCIÓN</a:t>
            </a:r>
            <a:endParaRPr lang="es-EC" dirty="0"/>
          </a:p>
        </p:txBody>
      </p:sp>
    </p:spTree>
    <p:extLst>
      <p:ext uri="{BB962C8B-B14F-4D97-AF65-F5344CB8AC3E}">
        <p14:creationId xmlns:p14="http://schemas.microsoft.com/office/powerpoint/2010/main" val="8995970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a:t>INTRODUCCIÓN</a:t>
            </a:r>
          </a:p>
        </p:txBody>
      </p:sp>
      <p:pic>
        <p:nvPicPr>
          <p:cNvPr id="4" name="3 Marcador de contenido"/>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63688" y="1330728"/>
            <a:ext cx="6552728" cy="5386704"/>
          </a:xfrm>
        </p:spPr>
      </p:pic>
    </p:spTree>
    <p:extLst>
      <p:ext uri="{BB962C8B-B14F-4D97-AF65-F5344CB8AC3E}">
        <p14:creationId xmlns:p14="http://schemas.microsoft.com/office/powerpoint/2010/main" val="5630408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a:latin typeface="Arial" pitchFamily="34" charset="0"/>
                <a:cs typeface="Arial" pitchFamily="34" charset="0"/>
              </a:rPr>
              <a:t>INTRODUCCIÓN</a:t>
            </a:r>
          </a:p>
        </p:txBody>
      </p:sp>
      <p:pic>
        <p:nvPicPr>
          <p:cNvPr id="4" name="3 Marcador de contenido"/>
          <p:cNvPicPr>
            <a:picLocks noGrp="1" noChangeAspect="1"/>
          </p:cNvPicPr>
          <p:nvPr>
            <p:ph idx="1"/>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475656" y="1316832"/>
            <a:ext cx="7200800" cy="5400600"/>
          </a:xfrm>
        </p:spPr>
      </p:pic>
      <p:sp>
        <p:nvSpPr>
          <p:cNvPr id="5" name="4 Elipse"/>
          <p:cNvSpPr/>
          <p:nvPr/>
        </p:nvSpPr>
        <p:spPr>
          <a:xfrm>
            <a:off x="3131840" y="4149080"/>
            <a:ext cx="360040"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6" name="5 Elipse"/>
          <p:cNvSpPr/>
          <p:nvPr/>
        </p:nvSpPr>
        <p:spPr>
          <a:xfrm>
            <a:off x="4283968" y="3933056"/>
            <a:ext cx="360040"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6 Elipse"/>
          <p:cNvSpPr/>
          <p:nvPr/>
        </p:nvSpPr>
        <p:spPr>
          <a:xfrm>
            <a:off x="2987824" y="3501008"/>
            <a:ext cx="360040"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8" name="7 Elipse"/>
          <p:cNvSpPr/>
          <p:nvPr/>
        </p:nvSpPr>
        <p:spPr>
          <a:xfrm>
            <a:off x="6804248" y="3717032"/>
            <a:ext cx="360040"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9" name="8 Elipse"/>
          <p:cNvSpPr/>
          <p:nvPr/>
        </p:nvSpPr>
        <p:spPr>
          <a:xfrm>
            <a:off x="6876256" y="4005064"/>
            <a:ext cx="360040"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0" name="9 Elipse"/>
          <p:cNvSpPr/>
          <p:nvPr/>
        </p:nvSpPr>
        <p:spPr>
          <a:xfrm>
            <a:off x="8100392" y="4077072"/>
            <a:ext cx="360040"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1" name="10 Elipse"/>
          <p:cNvSpPr/>
          <p:nvPr/>
        </p:nvSpPr>
        <p:spPr>
          <a:xfrm>
            <a:off x="7164288" y="4509120"/>
            <a:ext cx="360040"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2" name="11 Elipse"/>
          <p:cNvSpPr/>
          <p:nvPr/>
        </p:nvSpPr>
        <p:spPr>
          <a:xfrm>
            <a:off x="7020272" y="4797152"/>
            <a:ext cx="360040"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3" name="12 Elipse"/>
          <p:cNvSpPr/>
          <p:nvPr/>
        </p:nvSpPr>
        <p:spPr>
          <a:xfrm>
            <a:off x="7452320" y="3356992"/>
            <a:ext cx="360040"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4" name="13 Elipse"/>
          <p:cNvSpPr/>
          <p:nvPr/>
        </p:nvSpPr>
        <p:spPr>
          <a:xfrm>
            <a:off x="7092280" y="3284984"/>
            <a:ext cx="360040"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5" name="14 Elipse"/>
          <p:cNvSpPr/>
          <p:nvPr/>
        </p:nvSpPr>
        <p:spPr>
          <a:xfrm>
            <a:off x="5220072" y="3140968"/>
            <a:ext cx="360040"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6" name="15 Elipse"/>
          <p:cNvSpPr/>
          <p:nvPr/>
        </p:nvSpPr>
        <p:spPr>
          <a:xfrm>
            <a:off x="6660232" y="5661248"/>
            <a:ext cx="360040"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Tree>
    <p:extLst>
      <p:ext uri="{BB962C8B-B14F-4D97-AF65-F5344CB8AC3E}">
        <p14:creationId xmlns:p14="http://schemas.microsoft.com/office/powerpoint/2010/main" val="2460402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latin typeface="Arial" pitchFamily="34" charset="0"/>
                <a:cs typeface="Arial" pitchFamily="34" charset="0"/>
              </a:rPr>
              <a:t>OBJETIVO GENERAL</a:t>
            </a:r>
            <a:endParaRPr lang="es-EC" dirty="0">
              <a:latin typeface="Arial" pitchFamily="34" charset="0"/>
              <a:cs typeface="Arial" pitchFamily="34" charset="0"/>
            </a:endParaRPr>
          </a:p>
        </p:txBody>
      </p:sp>
      <p:sp>
        <p:nvSpPr>
          <p:cNvPr id="3" name="2 Marcador de contenido"/>
          <p:cNvSpPr>
            <a:spLocks noGrp="1"/>
          </p:cNvSpPr>
          <p:nvPr>
            <p:ph idx="1"/>
          </p:nvPr>
        </p:nvSpPr>
        <p:spPr>
          <a:xfrm>
            <a:off x="1435608" y="1951856"/>
            <a:ext cx="7498080" cy="2341240"/>
          </a:xfrm>
        </p:spPr>
        <p:txBody>
          <a:bodyPr>
            <a:normAutofit/>
          </a:bodyPr>
          <a:lstStyle/>
          <a:p>
            <a:pPr algn="just"/>
            <a:r>
              <a:rPr lang="es-EC" sz="2600" dirty="0">
                <a:latin typeface="Arial" pitchFamily="34" charset="0"/>
                <a:cs typeface="Arial" pitchFamily="34" charset="0"/>
              </a:rPr>
              <a:t>Realizar una investigación comparativa entre el sistema de bombeo fotovoltaico y el sistema de bombeo eléctrico para implementarse en Lago Agrio.</a:t>
            </a:r>
          </a:p>
        </p:txBody>
      </p:sp>
    </p:spTree>
    <p:extLst>
      <p:ext uri="{BB962C8B-B14F-4D97-AF65-F5344CB8AC3E}">
        <p14:creationId xmlns:p14="http://schemas.microsoft.com/office/powerpoint/2010/main" val="13267724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latin typeface="Arial" pitchFamily="34" charset="0"/>
                <a:cs typeface="Arial" pitchFamily="34" charset="0"/>
              </a:rPr>
              <a:t>GENERALIDADES</a:t>
            </a:r>
            <a:endParaRPr lang="es-EC" dirty="0">
              <a:latin typeface="Arial" pitchFamily="34" charset="0"/>
              <a:cs typeface="Arial" pitchFamily="34" charset="0"/>
            </a:endParaRPr>
          </a:p>
        </p:txBody>
      </p:sp>
      <p:sp>
        <p:nvSpPr>
          <p:cNvPr id="3" name="2 Marcador de contenido"/>
          <p:cNvSpPr>
            <a:spLocks noGrp="1"/>
          </p:cNvSpPr>
          <p:nvPr>
            <p:ph idx="1"/>
          </p:nvPr>
        </p:nvSpPr>
        <p:spPr/>
        <p:txBody>
          <a:bodyPr>
            <a:normAutofit fontScale="92500"/>
          </a:bodyPr>
          <a:lstStyle/>
          <a:p>
            <a:r>
              <a:rPr lang="es-EC" dirty="0">
                <a:latin typeface="Arial" pitchFamily="34" charset="0"/>
                <a:cs typeface="Arial" pitchFamily="34" charset="0"/>
              </a:rPr>
              <a:t>La radiación solar se divide en tres tipos. </a:t>
            </a:r>
          </a:p>
          <a:p>
            <a:endParaRPr lang="es-EC" dirty="0">
              <a:latin typeface="Arial" pitchFamily="34" charset="0"/>
              <a:cs typeface="Arial" pitchFamily="34" charset="0"/>
            </a:endParaRPr>
          </a:p>
          <a:p>
            <a:r>
              <a:rPr lang="es-EC" dirty="0">
                <a:latin typeface="Arial" pitchFamily="34" charset="0"/>
                <a:cs typeface="Arial" pitchFamily="34" charset="0"/>
              </a:rPr>
              <a:t>Radiación directa </a:t>
            </a:r>
          </a:p>
          <a:p>
            <a:r>
              <a:rPr lang="es-EC" dirty="0">
                <a:latin typeface="Arial" pitchFamily="34" charset="0"/>
                <a:cs typeface="Arial" pitchFamily="34" charset="0"/>
              </a:rPr>
              <a:t>Radiación </a:t>
            </a:r>
            <a:r>
              <a:rPr lang="es-EC" dirty="0" smtClean="0">
                <a:latin typeface="Arial" pitchFamily="34" charset="0"/>
                <a:cs typeface="Arial" pitchFamily="34" charset="0"/>
              </a:rPr>
              <a:t>difusa</a:t>
            </a:r>
            <a:endParaRPr lang="es-EC" dirty="0">
              <a:latin typeface="Arial" pitchFamily="34" charset="0"/>
              <a:cs typeface="Arial" pitchFamily="34" charset="0"/>
            </a:endParaRPr>
          </a:p>
          <a:p>
            <a:r>
              <a:rPr lang="es-EC" dirty="0">
                <a:latin typeface="Arial" pitchFamily="34" charset="0"/>
                <a:cs typeface="Arial" pitchFamily="34" charset="0"/>
              </a:rPr>
              <a:t>Radiación </a:t>
            </a:r>
            <a:r>
              <a:rPr lang="es-EC" dirty="0" smtClean="0">
                <a:latin typeface="Arial" pitchFamily="34" charset="0"/>
                <a:cs typeface="Arial" pitchFamily="34" charset="0"/>
              </a:rPr>
              <a:t>reflejada</a:t>
            </a:r>
            <a:endParaRPr lang="es-EC" dirty="0">
              <a:latin typeface="Arial" pitchFamily="34" charset="0"/>
              <a:cs typeface="Arial" pitchFamily="34" charset="0"/>
            </a:endParaRPr>
          </a:p>
          <a:p>
            <a:endParaRPr lang="es-EC" dirty="0">
              <a:latin typeface="Arial" pitchFamily="34" charset="0"/>
              <a:cs typeface="Arial" pitchFamily="34" charset="0"/>
            </a:endParaRPr>
          </a:p>
          <a:p>
            <a:r>
              <a:rPr lang="es-EC" dirty="0">
                <a:latin typeface="Arial" pitchFamily="34" charset="0"/>
                <a:cs typeface="Arial" pitchFamily="34" charset="0"/>
              </a:rPr>
              <a:t>La suma de todas las radiaciones recibe el nombre de radiación solar </a:t>
            </a:r>
            <a:r>
              <a:rPr lang="es-EC" dirty="0" smtClean="0">
                <a:latin typeface="Arial" pitchFamily="34" charset="0"/>
                <a:cs typeface="Arial" pitchFamily="34" charset="0"/>
              </a:rPr>
              <a:t>global.</a:t>
            </a:r>
            <a:endParaRPr lang="es-EC" dirty="0">
              <a:latin typeface="Arial" pitchFamily="34" charset="0"/>
              <a:cs typeface="Arial" pitchFamily="34" charset="0"/>
            </a:endParaRPr>
          </a:p>
          <a:p>
            <a:endParaRPr lang="es-EC" dirty="0"/>
          </a:p>
        </p:txBody>
      </p:sp>
    </p:spTree>
    <p:extLst>
      <p:ext uri="{BB962C8B-B14F-4D97-AF65-F5344CB8AC3E}">
        <p14:creationId xmlns:p14="http://schemas.microsoft.com/office/powerpoint/2010/main" val="426162079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lsticio">
  <a:themeElements>
    <a:clrScheme name="Solsticio">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io">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olsticio">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1208</TotalTime>
  <Words>2458</Words>
  <Application>Microsoft Office PowerPoint</Application>
  <PresentationFormat>Presentación en pantalla (4:3)</PresentationFormat>
  <Paragraphs>393</Paragraphs>
  <Slides>51</Slides>
  <Notes>0</Notes>
  <HiddenSlides>0</HiddenSlides>
  <MMClips>0</MMClips>
  <ScaleCrop>false</ScaleCrop>
  <HeadingPairs>
    <vt:vector size="4" baseType="variant">
      <vt:variant>
        <vt:lpstr>Tema</vt:lpstr>
      </vt:variant>
      <vt:variant>
        <vt:i4>1</vt:i4>
      </vt:variant>
      <vt:variant>
        <vt:lpstr>Títulos de diapositiva</vt:lpstr>
      </vt:variant>
      <vt:variant>
        <vt:i4>51</vt:i4>
      </vt:variant>
    </vt:vector>
  </HeadingPairs>
  <TitlesOfParts>
    <vt:vector size="52" baseType="lpstr">
      <vt:lpstr>Solsticio</vt:lpstr>
      <vt:lpstr>Presentación de PowerPoint</vt:lpstr>
      <vt:lpstr>INTRODUCCIÓN</vt:lpstr>
      <vt:lpstr>INTRODUCCIÓN</vt:lpstr>
      <vt:lpstr>INTRODUCCIÓN</vt:lpstr>
      <vt:lpstr>INTRODUCCIÓN</vt:lpstr>
      <vt:lpstr>INTRODUCCIÓN</vt:lpstr>
      <vt:lpstr>INTRODUCCIÓN</vt:lpstr>
      <vt:lpstr>OBJETIVO GENERAL</vt:lpstr>
      <vt:lpstr>GENERALIDADES</vt:lpstr>
      <vt:lpstr>RADIACIÓN GLOBAL</vt:lpstr>
      <vt:lpstr>RADIACIÓN DIRECTA</vt:lpstr>
      <vt:lpstr>RADIACIÓN DIFUSA</vt:lpstr>
      <vt:lpstr>Insolación Promedio Anual para Lago Agrio</vt:lpstr>
      <vt:lpstr>SISTEMA DE BOMBEO DOMÉSTICO TRADICIONAL </vt:lpstr>
      <vt:lpstr>SISTEMA DE BOMBEO DOMÉSTICO TRADICIONAL </vt:lpstr>
      <vt:lpstr>SITIOS DE ESTUDIO</vt:lpstr>
      <vt:lpstr>SITIO DE ESTUDIO N° 1</vt:lpstr>
      <vt:lpstr>SITIO DE ESTUDIO N° 1</vt:lpstr>
      <vt:lpstr>SITIO DE ESTUDIO N° 2</vt:lpstr>
      <vt:lpstr>SITIO DE ESTUDIO N° 2</vt:lpstr>
      <vt:lpstr>DATOS DE PLACA DE LAS BOMBAS DE AC</vt:lpstr>
      <vt:lpstr>INSTALACIÓN DE EQUIPOS DE MONITOREO EN SISTEMA DE BOMBEO TRADICIONAL</vt:lpstr>
      <vt:lpstr>Punto de Bombeo Para Sitio de Estudio 1 </vt:lpstr>
      <vt:lpstr>Punto de Bombeo Para Sitio de Estudio 2 </vt:lpstr>
      <vt:lpstr>DIMENSIONAMIENTO DEL SISTEMA DE BOMBEO FOTOVOLTAICO.</vt:lpstr>
      <vt:lpstr>CÁLCULOS PARA EL SITIO DE ESTUDIO N° 1</vt:lpstr>
      <vt:lpstr>CÁLCULOS PARA EL SITIO DE ESTUDIO N° 2</vt:lpstr>
      <vt:lpstr>Resultado Para el sitio 1</vt:lpstr>
      <vt:lpstr>Resultado Para el sitio 2</vt:lpstr>
      <vt:lpstr>Características de la Bomba de DC</vt:lpstr>
      <vt:lpstr>Presentación de PowerPoint</vt:lpstr>
      <vt:lpstr>Cálculos de tiempos de llenado</vt:lpstr>
      <vt:lpstr>Consumo Energético Real Requerido</vt:lpstr>
      <vt:lpstr>Número Total de Paneles</vt:lpstr>
      <vt:lpstr>Número Total de Baterías</vt:lpstr>
      <vt:lpstr>DATOS OBTENIDOS CON EQUIPOS DE MONITOREO</vt:lpstr>
      <vt:lpstr>DATOS OBTENIDOS CON EQUIPOS DE MONITOREO</vt:lpstr>
      <vt:lpstr>DATOS OBTENIDOS CON EQUIPOS DE MONITOREO</vt:lpstr>
      <vt:lpstr>ANÁLISIS ENERGÉTICO ECONÓMICO</vt:lpstr>
      <vt:lpstr>ANÁLISIS ENERGÉTICO ECONÓMICO</vt:lpstr>
      <vt:lpstr>ANÁLISIS ECONÓMICO</vt:lpstr>
      <vt:lpstr>ANÁLISIS ECONÓMICO</vt:lpstr>
      <vt:lpstr>ANÁLISIS ECONÓMICO</vt:lpstr>
      <vt:lpstr>ANÁLISIS FINANCIERO AMBIENTAL</vt:lpstr>
      <vt:lpstr>ANÁLISIS FINANCIERO AMBIENTAL</vt:lpstr>
      <vt:lpstr>CONCLUSIONES</vt:lpstr>
      <vt:lpstr>CONCLUSIONES</vt:lpstr>
      <vt:lpstr>CONCLUSIONES</vt:lpstr>
      <vt:lpstr>CONCLUSIONES</vt:lpstr>
      <vt:lpstr>RECOMENDACIONES</vt:lpstr>
      <vt:lpstr>GRACIAS POR SU ATENCIÓN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PAUL</dc:creator>
  <cp:lastModifiedBy>Toshiba</cp:lastModifiedBy>
  <cp:revision>48</cp:revision>
  <dcterms:created xsi:type="dcterms:W3CDTF">2015-05-18T23:10:00Z</dcterms:created>
  <dcterms:modified xsi:type="dcterms:W3CDTF">2017-02-22T02:05:16Z</dcterms:modified>
</cp:coreProperties>
</file>