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96" r:id="rId6"/>
    <p:sldId id="265" r:id="rId7"/>
    <p:sldId id="305" r:id="rId8"/>
    <p:sldId id="258" r:id="rId9"/>
    <p:sldId id="267" r:id="rId10"/>
    <p:sldId id="259" r:id="rId11"/>
    <p:sldId id="261" r:id="rId12"/>
    <p:sldId id="306" r:id="rId13"/>
    <p:sldId id="307" r:id="rId14"/>
    <p:sldId id="309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1" r:id="rId29"/>
    <p:sldId id="323" r:id="rId30"/>
    <p:sldId id="324" r:id="rId31"/>
    <p:sldId id="325" r:id="rId32"/>
    <p:sldId id="326" r:id="rId33"/>
    <p:sldId id="351" r:id="rId34"/>
    <p:sldId id="327" r:id="rId35"/>
    <p:sldId id="328" r:id="rId36"/>
    <p:sldId id="329" r:id="rId37"/>
    <p:sldId id="330" r:id="rId38"/>
    <p:sldId id="331" r:id="rId39"/>
    <p:sldId id="332" r:id="rId40"/>
    <p:sldId id="336" r:id="rId41"/>
    <p:sldId id="333" r:id="rId42"/>
    <p:sldId id="334" r:id="rId43"/>
    <p:sldId id="335" r:id="rId44"/>
    <p:sldId id="338" r:id="rId45"/>
    <p:sldId id="339" r:id="rId46"/>
    <p:sldId id="352" r:id="rId47"/>
    <p:sldId id="340" r:id="rId48"/>
    <p:sldId id="341" r:id="rId49"/>
    <p:sldId id="342" r:id="rId50"/>
    <p:sldId id="343" r:id="rId51"/>
    <p:sldId id="353" r:id="rId52"/>
    <p:sldId id="344" r:id="rId53"/>
    <p:sldId id="345" r:id="rId54"/>
    <p:sldId id="349" r:id="rId55"/>
    <p:sldId id="354" r:id="rId56"/>
    <p:sldId id="355" r:id="rId57"/>
    <p:sldId id="346" r:id="rId58"/>
    <p:sldId id="347" r:id="rId59"/>
    <p:sldId id="348" r:id="rId60"/>
    <p:sldId id="294" r:id="rId6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53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8%20TESIS%20MER\Sistema%20Datalogger\Datos%20adquiridos\ANALISIS%20DE%20DATOS%20-%20GRAF%20TEMP%20HORA\1.dom2205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2\Desktop\Graficas%20de%20eficiencia\1.dom220516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8%20TESIS%20MER\Sistema%20Datalogger\Datos%20adquiridos\ANALISIS%20DE%20DATOS%20-%20GRAF%20EFICIENCIA\1.dom220516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8%20TESIS%20MER\Sistema%20Datalogger\Datos%20adquiridos\ANALISIS%20DE%20DATOS%20-%20GRAF%20ESTIMACION%20Tout\1.dom220516resum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PET</a:t>
            </a:r>
            <a:r>
              <a:rPr lang="es-EC" baseline="0"/>
              <a:t> VERDE</a:t>
            </a:r>
            <a:endParaRPr lang="es-EC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T1</c:v>
          </c:tx>
          <c:dLbls>
            <c:dLbl>
              <c:idx val="0"/>
              <c:layout>
                <c:manualLayout>
                  <c:x val="-8.2810715171593718E-2"/>
                  <c:y val="6.21807629424373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500729766932344E-3"/>
                  <c:y val="2.035030295779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800291906772939E-3"/>
                  <c:y val="3.0525454436686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900145953386469E-2"/>
                  <c:y val="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90014595338647E-3"/>
                  <c:y val="4.070060591558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660204334741058E-2"/>
                  <c:y val="6.444262603300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VERDE!$A$2:$A$7</c:f>
              <c:numCache>
                <c:formatCode>h:mm</c:formatCode>
                <c:ptCount val="6"/>
                <c:pt idx="0">
                  <c:v>0.43472222222222223</c:v>
                </c:pt>
                <c:pt idx="1">
                  <c:v>0.47638888888888892</c:v>
                </c:pt>
                <c:pt idx="2">
                  <c:v>0.5180555555555556</c:v>
                </c:pt>
                <c:pt idx="3">
                  <c:v>0.55972222222222223</c:v>
                </c:pt>
                <c:pt idx="4">
                  <c:v>0.60138888888888886</c:v>
                </c:pt>
                <c:pt idx="5">
                  <c:v>0.6430555555555556</c:v>
                </c:pt>
              </c:numCache>
            </c:numRef>
          </c:xVal>
          <c:yVal>
            <c:numRef>
              <c:f>(RESUMEN!$G$4;RESUMEN!$G$10;RESUMEN!$G$16;RESUMEN!$G$22;RESUMEN!$G$28;RESUMEN!$G$34)</c:f>
              <c:numCache>
                <c:formatCode>0.00</c:formatCode>
                <c:ptCount val="6"/>
                <c:pt idx="0">
                  <c:v>20.5</c:v>
                </c:pt>
                <c:pt idx="1">
                  <c:v>25.9</c:v>
                </c:pt>
                <c:pt idx="2">
                  <c:v>29.91</c:v>
                </c:pt>
                <c:pt idx="3">
                  <c:v>30.65</c:v>
                </c:pt>
                <c:pt idx="4">
                  <c:v>31.6</c:v>
                </c:pt>
                <c:pt idx="5">
                  <c:v>36.25</c:v>
                </c:pt>
              </c:numCache>
            </c:numRef>
          </c:yVal>
          <c:smooth val="1"/>
        </c:ser>
        <c:ser>
          <c:idx val="1"/>
          <c:order val="1"/>
          <c:tx>
            <c:v>T5</c:v>
          </c:tx>
          <c:dLbls>
            <c:dLbl>
              <c:idx val="0"/>
              <c:layout>
                <c:manualLayout>
                  <c:x val="-4.5630394074143467E-2"/>
                  <c:y val="-7.461777751190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010423264820732E-2"/>
                  <c:y val="-4.748404023484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250497955481553E-2"/>
                  <c:y val="-5.765919171374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90306502111588E-2"/>
                  <c:y val="-4.409232307521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870335692788881E-2"/>
                  <c:y val="-6.444262603300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800291906772938E-2"/>
                  <c:y val="-6.105090887337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VERDE!$A$2:$A$7</c:f>
              <c:numCache>
                <c:formatCode>h:mm</c:formatCode>
                <c:ptCount val="6"/>
                <c:pt idx="0">
                  <c:v>0.43472222222222223</c:v>
                </c:pt>
                <c:pt idx="1">
                  <c:v>0.47638888888888892</c:v>
                </c:pt>
                <c:pt idx="2">
                  <c:v>0.5180555555555556</c:v>
                </c:pt>
                <c:pt idx="3">
                  <c:v>0.55972222222222223</c:v>
                </c:pt>
                <c:pt idx="4">
                  <c:v>0.60138888888888886</c:v>
                </c:pt>
                <c:pt idx="5">
                  <c:v>0.6430555555555556</c:v>
                </c:pt>
              </c:numCache>
            </c:numRef>
          </c:xVal>
          <c:yVal>
            <c:numRef>
              <c:f>(RESUMEN!$K$4;RESUMEN!$K$10;RESUMEN!$K$16;RESUMEN!$K$22;RESUMEN!$K$28;RESUMEN!$K$34)</c:f>
              <c:numCache>
                <c:formatCode>0.00</c:formatCode>
                <c:ptCount val="6"/>
                <c:pt idx="0">
                  <c:v>21.54</c:v>
                </c:pt>
                <c:pt idx="1">
                  <c:v>26.27</c:v>
                </c:pt>
                <c:pt idx="2">
                  <c:v>30.12</c:v>
                </c:pt>
                <c:pt idx="3">
                  <c:v>30.79</c:v>
                </c:pt>
                <c:pt idx="4">
                  <c:v>31.94</c:v>
                </c:pt>
                <c:pt idx="5">
                  <c:v>36.479999999999997</c:v>
                </c:pt>
              </c:numCache>
            </c:numRef>
          </c:yVal>
          <c:smooth val="1"/>
        </c:ser>
        <c:ser>
          <c:idx val="2"/>
          <c:order val="2"/>
          <c:tx>
            <c:v>Ta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VERDE!$A$2:$A$7</c:f>
              <c:numCache>
                <c:formatCode>h:mm</c:formatCode>
                <c:ptCount val="6"/>
                <c:pt idx="0">
                  <c:v>0.43472222222222223</c:v>
                </c:pt>
                <c:pt idx="1">
                  <c:v>0.47638888888888892</c:v>
                </c:pt>
                <c:pt idx="2">
                  <c:v>0.5180555555555556</c:v>
                </c:pt>
                <c:pt idx="3">
                  <c:v>0.55972222222222223</c:v>
                </c:pt>
                <c:pt idx="4">
                  <c:v>0.60138888888888886</c:v>
                </c:pt>
                <c:pt idx="5">
                  <c:v>0.6430555555555556</c:v>
                </c:pt>
              </c:numCache>
            </c:numRef>
          </c:xVal>
          <c:yVal>
            <c:numRef>
              <c:f>(RESUMEN!$R$4;RESUMEN!$R$10;RESUMEN!$R$16;RESUMEN!$R$22;RESUMEN!$R$28;RESUMEN!$R$34)</c:f>
              <c:numCache>
                <c:formatCode>0.00</c:formatCode>
                <c:ptCount val="6"/>
                <c:pt idx="0">
                  <c:v>19.7</c:v>
                </c:pt>
                <c:pt idx="1">
                  <c:v>22.133333333333333</c:v>
                </c:pt>
                <c:pt idx="2">
                  <c:v>23.3</c:v>
                </c:pt>
                <c:pt idx="3">
                  <c:v>22.3</c:v>
                </c:pt>
                <c:pt idx="4">
                  <c:v>24.1</c:v>
                </c:pt>
                <c:pt idx="5">
                  <c:v>25.633333333333333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502784"/>
        <c:axId val="126526592"/>
      </c:scatterChart>
      <c:valAx>
        <c:axId val="126502784"/>
        <c:scaling>
          <c:orientation val="minMax"/>
          <c:min val="0.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(Horas)</a:t>
                </a: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crossAx val="126526592"/>
        <c:crosses val="autoZero"/>
        <c:crossBetween val="midCat"/>
      </c:valAx>
      <c:valAx>
        <c:axId val="126526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TEMPERATURA (</a:t>
                </a:r>
                <a:r>
                  <a:rPr lang="es-EC">
                    <a:latin typeface="Calibri"/>
                  </a:rPr>
                  <a:t>°</a:t>
                </a:r>
                <a:r>
                  <a:rPr lang="es-EC"/>
                  <a:t>C)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65027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EFICIENCIA PET VERDE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RESUMEN!$I$4:$I$27</c:f>
              <c:numCache>
                <c:formatCode>0.00</c:formatCode>
                <c:ptCount val="24"/>
                <c:pt idx="0">
                  <c:v>8.639468340409813E-2</c:v>
                </c:pt>
                <c:pt idx="1">
                  <c:v>3.2605586805224428E-2</c:v>
                </c:pt>
                <c:pt idx="2">
                  <c:v>2.7317145395321304E-2</c:v>
                </c:pt>
                <c:pt idx="3">
                  <c:v>2.5098768301185185E-2</c:v>
                </c:pt>
                <c:pt idx="4">
                  <c:v>2.4478094678035699E-2</c:v>
                </c:pt>
                <c:pt idx="5">
                  <c:v>2.7697634160415485E-2</c:v>
                </c:pt>
                <c:pt idx="6">
                  <c:v>2.1440988989762468E-2</c:v>
                </c:pt>
                <c:pt idx="7">
                  <c:v>2.6441650724241577E-2</c:v>
                </c:pt>
                <c:pt idx="8">
                  <c:v>2.5011266336187297E-2</c:v>
                </c:pt>
                <c:pt idx="9">
                  <c:v>1.9830613509605473E-2</c:v>
                </c:pt>
                <c:pt idx="10">
                  <c:v>1.4780266701701374E-2</c:v>
                </c:pt>
                <c:pt idx="11">
                  <c:v>2.0573334980847506E-2</c:v>
                </c:pt>
                <c:pt idx="12">
                  <c:v>1.2760785902369913E-2</c:v>
                </c:pt>
                <c:pt idx="13">
                  <c:v>6.5660480598239987E-3</c:v>
                </c:pt>
                <c:pt idx="14">
                  <c:v>1.4938999087061113E-2</c:v>
                </c:pt>
                <c:pt idx="15">
                  <c:v>1.1304402436726708E-2</c:v>
                </c:pt>
                <c:pt idx="16">
                  <c:v>1.3484268353587459E-2</c:v>
                </c:pt>
                <c:pt idx="17">
                  <c:v>8.5294582214501622E-3</c:v>
                </c:pt>
                <c:pt idx="18">
                  <c:v>7.6619033140772584E-3</c:v>
                </c:pt>
                <c:pt idx="19">
                  <c:v>1.1838211114764838E-2</c:v>
                </c:pt>
                <c:pt idx="20">
                  <c:v>9.0287792338077707E-3</c:v>
                </c:pt>
                <c:pt idx="21">
                  <c:v>1.1912640635340793E-2</c:v>
                </c:pt>
                <c:pt idx="22">
                  <c:v>1.4301150448102715E-2</c:v>
                </c:pt>
                <c:pt idx="23">
                  <c:v>5.6948008577354286E-3</c:v>
                </c:pt>
              </c:numCache>
            </c:numRef>
          </c:xVal>
          <c:yVal>
            <c:numRef>
              <c:f>RESUMEN!$J$4:$J$27</c:f>
              <c:numCache>
                <c:formatCode>0.00</c:formatCode>
                <c:ptCount val="24"/>
                <c:pt idx="0">
                  <c:v>0.51360531659590181</c:v>
                </c:pt>
                <c:pt idx="1">
                  <c:v>0.56739441319477557</c:v>
                </c:pt>
                <c:pt idx="2">
                  <c:v>0.57268285460467871</c:v>
                </c:pt>
                <c:pt idx="3">
                  <c:v>0.5749012316988148</c:v>
                </c:pt>
                <c:pt idx="4">
                  <c:v>0.57552190532196423</c:v>
                </c:pt>
                <c:pt idx="5">
                  <c:v>0.57230236583958449</c:v>
                </c:pt>
                <c:pt idx="6">
                  <c:v>0.57855901101023754</c:v>
                </c:pt>
                <c:pt idx="7">
                  <c:v>0.57355834927575844</c:v>
                </c:pt>
                <c:pt idx="8">
                  <c:v>0.57498873366381265</c:v>
                </c:pt>
                <c:pt idx="9">
                  <c:v>0.58016938649039451</c:v>
                </c:pt>
                <c:pt idx="10">
                  <c:v>0.58521973329829857</c:v>
                </c:pt>
                <c:pt idx="11">
                  <c:v>0.57942666501915252</c:v>
                </c:pt>
                <c:pt idx="12">
                  <c:v>0.58723921409763002</c:v>
                </c:pt>
                <c:pt idx="13">
                  <c:v>0.59343395194017601</c:v>
                </c:pt>
                <c:pt idx="14">
                  <c:v>0.58506100091293889</c:v>
                </c:pt>
                <c:pt idx="15">
                  <c:v>0.58869559756327328</c:v>
                </c:pt>
                <c:pt idx="16">
                  <c:v>0.58651573164641246</c:v>
                </c:pt>
                <c:pt idx="17">
                  <c:v>0.59147054177854985</c:v>
                </c:pt>
                <c:pt idx="18">
                  <c:v>0.59233809668592274</c:v>
                </c:pt>
                <c:pt idx="19">
                  <c:v>0.58816178888523518</c:v>
                </c:pt>
                <c:pt idx="20">
                  <c:v>0.59097122076619224</c:v>
                </c:pt>
                <c:pt idx="21">
                  <c:v>0.58808735936465917</c:v>
                </c:pt>
                <c:pt idx="22">
                  <c:v>0.58569884955189722</c:v>
                </c:pt>
                <c:pt idx="23">
                  <c:v>0.59430519914226454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49024"/>
        <c:axId val="110935424"/>
      </c:scatterChart>
      <c:valAx>
        <c:axId val="110849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s-EC" sz="1200"/>
                  <a:t>U(T5-T1)/I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0935424"/>
        <c:crosses val="autoZero"/>
        <c:crossBetween val="midCat"/>
      </c:valAx>
      <c:valAx>
        <c:axId val="1109354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>
                    <a:latin typeface="Cambria Math"/>
                    <a:ea typeface="Cambria Math"/>
                  </a:defRPr>
                </a:pPr>
                <a:r>
                  <a:rPr lang="es-EC" sz="1200">
                    <a:latin typeface="Cambria Math"/>
                    <a:ea typeface="Cambria Math"/>
                  </a:rPr>
                  <a:t>ɳ</a:t>
                </a:r>
                <a:endParaRPr lang="es-EC" sz="12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084902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Eficiencia PET</a:t>
            </a:r>
            <a:r>
              <a:rPr lang="es-EC" baseline="0"/>
              <a:t> transparente</a:t>
            </a:r>
            <a:endParaRPr lang="es-EC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Eficiencia</c:v>
          </c:tx>
          <c:xVal>
            <c:numRef>
              <c:f>RESUMEN!$I$4:$I$35</c:f>
              <c:numCache>
                <c:formatCode>0.000</c:formatCode>
                <c:ptCount val="32"/>
                <c:pt idx="0">
                  <c:v>4.8181650359977707E-2</c:v>
                </c:pt>
                <c:pt idx="1">
                  <c:v>4.290208790160877E-3</c:v>
                </c:pt>
                <c:pt idx="2">
                  <c:v>6.6627183891028495E-3</c:v>
                </c:pt>
                <c:pt idx="3">
                  <c:v>5.5775040669299308E-3</c:v>
                </c:pt>
                <c:pt idx="4">
                  <c:v>6.6157012643341126E-3</c:v>
                </c:pt>
                <c:pt idx="5">
                  <c:v>1.0386612810155781E-2</c:v>
                </c:pt>
                <c:pt idx="6">
                  <c:v>6.9538342669500288E-3</c:v>
                </c:pt>
                <c:pt idx="7">
                  <c:v>1.0453675867723526E-2</c:v>
                </c:pt>
                <c:pt idx="8">
                  <c:v>1.1491662911221385E-2</c:v>
                </c:pt>
                <c:pt idx="9">
                  <c:v>8.0561867382773749E-3</c:v>
                </c:pt>
                <c:pt idx="10">
                  <c:v>4.1384746764764014E-3</c:v>
                </c:pt>
                <c:pt idx="11">
                  <c:v>8.8965772890152069E-3</c:v>
                </c:pt>
                <c:pt idx="12">
                  <c:v>2.4306258861656362E-3</c:v>
                </c:pt>
                <c:pt idx="13">
                  <c:v>0</c:v>
                </c:pt>
                <c:pt idx="14">
                  <c:v>2.2408498630589945E-3</c:v>
                </c:pt>
                <c:pt idx="15">
                  <c:v>1.6956603655088756E-3</c:v>
                </c:pt>
                <c:pt idx="16">
                  <c:v>4.4947561178624862E-3</c:v>
                </c:pt>
                <c:pt idx="17">
                  <c:v>9.4771758016109174E-4</c:v>
                </c:pt>
                <c:pt idx="18">
                  <c:v>0</c:v>
                </c:pt>
                <c:pt idx="19">
                  <c:v>2.3676422229529253E-3</c:v>
                </c:pt>
                <c:pt idx="20">
                  <c:v>1.1285974042259464E-3</c:v>
                </c:pt>
                <c:pt idx="21">
                  <c:v>2.3825281270683277E-3</c:v>
                </c:pt>
                <c:pt idx="22">
                  <c:v>4.0043221254687763E-3</c:v>
                </c:pt>
                <c:pt idx="23">
                  <c:v>1.265511301718959E-3</c:v>
                </c:pt>
                <c:pt idx="24">
                  <c:v>5.1321928460341878E-3</c:v>
                </c:pt>
                <c:pt idx="25">
                  <c:v>2.2993927244856298E-3</c:v>
                </c:pt>
                <c:pt idx="26">
                  <c:v>1.9741712593568826E-3</c:v>
                </c:pt>
                <c:pt idx="27">
                  <c:v>2.0202020202019773E-3</c:v>
                </c:pt>
                <c:pt idx="28">
                  <c:v>1.8897457432999825E-3</c:v>
                </c:pt>
                <c:pt idx="29">
                  <c:v>4.4383804842757434E-4</c:v>
                </c:pt>
                <c:pt idx="30">
                  <c:v>1.1076533572445847E-3</c:v>
                </c:pt>
                <c:pt idx="31">
                  <c:v>1.4499291145766413E-3</c:v>
                </c:pt>
              </c:numCache>
            </c:numRef>
          </c:xVal>
          <c:yVal>
            <c:numRef>
              <c:f>RESUMEN!$J$4:$J$35</c:f>
              <c:numCache>
                <c:formatCode>0.00</c:formatCode>
                <c:ptCount val="32"/>
                <c:pt idx="0">
                  <c:v>0.5518183496400223</c:v>
                </c:pt>
                <c:pt idx="1">
                  <c:v>0.59570979120983913</c:v>
                </c:pt>
                <c:pt idx="2">
                  <c:v>0.59333728161089716</c:v>
                </c:pt>
                <c:pt idx="3">
                  <c:v>0.59442249593307006</c:v>
                </c:pt>
                <c:pt idx="4">
                  <c:v>0.59338429873566589</c:v>
                </c:pt>
                <c:pt idx="5">
                  <c:v>0.58961338718984424</c:v>
                </c:pt>
                <c:pt idx="6">
                  <c:v>0.59304616573304991</c:v>
                </c:pt>
                <c:pt idx="7">
                  <c:v>0.58954632413227648</c:v>
                </c:pt>
                <c:pt idx="8">
                  <c:v>0.58850833708877859</c:v>
                </c:pt>
                <c:pt idx="9">
                  <c:v>0.59194381326172263</c:v>
                </c:pt>
                <c:pt idx="10">
                  <c:v>0.59586152532352354</c:v>
                </c:pt>
                <c:pt idx="11">
                  <c:v>0.59110342271098482</c:v>
                </c:pt>
                <c:pt idx="12">
                  <c:v>0.59756937411383437</c:v>
                </c:pt>
                <c:pt idx="13">
                  <c:v>0.6</c:v>
                </c:pt>
                <c:pt idx="14">
                  <c:v>0.59775915013694103</c:v>
                </c:pt>
                <c:pt idx="15">
                  <c:v>0.59830433963449114</c:v>
                </c:pt>
                <c:pt idx="16">
                  <c:v>0.59550524388213755</c:v>
                </c:pt>
                <c:pt idx="17">
                  <c:v>0.59905228241983888</c:v>
                </c:pt>
                <c:pt idx="18">
                  <c:v>0.6</c:v>
                </c:pt>
                <c:pt idx="19">
                  <c:v>0.59763235777704704</c:v>
                </c:pt>
                <c:pt idx="20">
                  <c:v>0.59887140259577398</c:v>
                </c:pt>
                <c:pt idx="21">
                  <c:v>0.59761747187293168</c:v>
                </c:pt>
                <c:pt idx="22">
                  <c:v>0.59599567787453123</c:v>
                </c:pt>
                <c:pt idx="23">
                  <c:v>0.59873448869828105</c:v>
                </c:pt>
                <c:pt idx="24">
                  <c:v>0.59486780715396581</c:v>
                </c:pt>
                <c:pt idx="25">
                  <c:v>0.59770060727551433</c:v>
                </c:pt>
                <c:pt idx="26">
                  <c:v>0.59802582874064314</c:v>
                </c:pt>
                <c:pt idx="27">
                  <c:v>0.59797979797979806</c:v>
                </c:pt>
                <c:pt idx="28">
                  <c:v>0.59811025425669995</c:v>
                </c:pt>
                <c:pt idx="29">
                  <c:v>0.59955616195157235</c:v>
                </c:pt>
                <c:pt idx="30">
                  <c:v>0.59889234664275537</c:v>
                </c:pt>
                <c:pt idx="31">
                  <c:v>0.59855007088542334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650048"/>
        <c:axId val="123651968"/>
      </c:scatterChart>
      <c:valAx>
        <c:axId val="123650048"/>
        <c:scaling>
          <c:orientation val="minMax"/>
          <c:min val="0"/>
        </c:scaling>
        <c:delete val="0"/>
        <c:axPos val="b"/>
        <c:title>
          <c:tx>
            <c:strRef>
              <c:f>RESUMEN!$I$2</c:f>
              <c:strCache>
                <c:ptCount val="1"/>
                <c:pt idx="0">
                  <c:v>U(T10-T6)/I</c:v>
                </c:pt>
              </c:strCache>
            </c:strRef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23651968"/>
        <c:crosses val="autoZero"/>
        <c:crossBetween val="midCat"/>
      </c:valAx>
      <c:valAx>
        <c:axId val="123651968"/>
        <c:scaling>
          <c:orientation val="minMax"/>
        </c:scaling>
        <c:delete val="0"/>
        <c:axPos val="l"/>
        <c:majorGridlines/>
        <c:title>
          <c:tx>
            <c:strRef>
              <c:f>RESUMEN!$J$2</c:f>
              <c:strCache>
                <c:ptCount val="1"/>
                <c:pt idx="0">
                  <c:v>η</c:v>
                </c:pt>
              </c:strCache>
            </c:strRef>
          </c:tx>
          <c:layout/>
          <c:overlay val="0"/>
          <c:txPr>
            <a:bodyPr rot="0" vert="horz"/>
            <a:lstStyle/>
            <a:p>
              <a:pPr>
                <a:defRPr/>
              </a:pPr>
              <a:endParaRPr lang="es-EC"/>
            </a:p>
          </c:txPr>
        </c:title>
        <c:numFmt formatCode="0.00" sourceLinked="1"/>
        <c:majorTickMark val="out"/>
        <c:minorTickMark val="none"/>
        <c:tickLblPos val="nextTo"/>
        <c:crossAx val="1236500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PET</a:t>
            </a:r>
            <a:r>
              <a:rPr lang="es-EC" baseline="0"/>
              <a:t> VERDE</a:t>
            </a:r>
            <a:endParaRPr lang="es-EC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Testimada</c:v>
          </c:tx>
          <c:xVal>
            <c:numRef>
              <c:f>VERDE!$A$2:$A$7</c:f>
              <c:numCache>
                <c:formatCode>h:mm</c:formatCode>
                <c:ptCount val="6"/>
                <c:pt idx="0">
                  <c:v>0.43472222222222223</c:v>
                </c:pt>
                <c:pt idx="1">
                  <c:v>0.47638888888888892</c:v>
                </c:pt>
                <c:pt idx="2">
                  <c:v>0.5180555555555556</c:v>
                </c:pt>
                <c:pt idx="3">
                  <c:v>0.55972222222222223</c:v>
                </c:pt>
                <c:pt idx="4">
                  <c:v>0.60138888888888886</c:v>
                </c:pt>
                <c:pt idx="5">
                  <c:v>0.6430555555555556</c:v>
                </c:pt>
              </c:numCache>
            </c:numRef>
          </c:xVal>
          <c:yVal>
            <c:numRef>
              <c:f>(RESUMEN!$J$4;RESUMEN!$J$5;RESUMEN!$J$6;RESUMEN!$J$7;RESUMEN!$J$8;RESUMEN!$J$9)</c:f>
              <c:numCache>
                <c:formatCode>0.00</c:formatCode>
                <c:ptCount val="6"/>
                <c:pt idx="0">
                  <c:v>21.784533333333336</c:v>
                </c:pt>
                <c:pt idx="1">
                  <c:v>27.217466666666667</c:v>
                </c:pt>
                <c:pt idx="2">
                  <c:v>30.562799999999999</c:v>
                </c:pt>
                <c:pt idx="3">
                  <c:v>31.172666666666665</c:v>
                </c:pt>
                <c:pt idx="4">
                  <c:v>32.672000000000004</c:v>
                </c:pt>
                <c:pt idx="5">
                  <c:v>41.710266666666669</c:v>
                </c:pt>
              </c:numCache>
            </c:numRef>
          </c:yVal>
          <c:smooth val="1"/>
        </c:ser>
        <c:ser>
          <c:idx val="1"/>
          <c:order val="1"/>
          <c:tx>
            <c:v>T5</c:v>
          </c:tx>
          <c:xVal>
            <c:numRef>
              <c:f>VERDE!$A$2:$A$7</c:f>
              <c:numCache>
                <c:formatCode>h:mm</c:formatCode>
                <c:ptCount val="6"/>
                <c:pt idx="0">
                  <c:v>0.43472222222222223</c:v>
                </c:pt>
                <c:pt idx="1">
                  <c:v>0.47638888888888892</c:v>
                </c:pt>
                <c:pt idx="2">
                  <c:v>0.5180555555555556</c:v>
                </c:pt>
                <c:pt idx="3">
                  <c:v>0.55972222222222223</c:v>
                </c:pt>
                <c:pt idx="4">
                  <c:v>0.60138888888888886</c:v>
                </c:pt>
                <c:pt idx="5">
                  <c:v>0.6430555555555556</c:v>
                </c:pt>
              </c:numCache>
            </c:numRef>
          </c:xVal>
          <c:yVal>
            <c:numRef>
              <c:f>(RESUMEN!$F$4;RESUMEN!$F$5;RESUMEN!$F$6;RESUMEN!$F$7;RESUMEN!$F$8;RESUMEN!$F$9)</c:f>
              <c:numCache>
                <c:formatCode>0.00</c:formatCode>
                <c:ptCount val="6"/>
                <c:pt idx="0">
                  <c:v>21.54</c:v>
                </c:pt>
                <c:pt idx="1">
                  <c:v>26.27</c:v>
                </c:pt>
                <c:pt idx="2">
                  <c:v>30.12</c:v>
                </c:pt>
                <c:pt idx="3">
                  <c:v>30.79</c:v>
                </c:pt>
                <c:pt idx="4">
                  <c:v>31.94</c:v>
                </c:pt>
                <c:pt idx="5">
                  <c:v>36.479999999999997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023936"/>
        <c:axId val="237378944"/>
      </c:scatterChart>
      <c:valAx>
        <c:axId val="234023936"/>
        <c:scaling>
          <c:orientation val="minMax"/>
          <c:min val="0.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(Horas)</a:t>
                </a: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crossAx val="237378944"/>
        <c:crosses val="autoZero"/>
        <c:crossBetween val="midCat"/>
      </c:valAx>
      <c:valAx>
        <c:axId val="237378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TEMPERATURA (</a:t>
                </a:r>
                <a:r>
                  <a:rPr lang="es-EC">
                    <a:latin typeface="Calibri"/>
                  </a:rPr>
                  <a:t>°</a:t>
                </a:r>
                <a:r>
                  <a:rPr lang="es-EC"/>
                  <a:t>C)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3402393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Perfil de temperatura</a:t>
            </a:r>
            <a:r>
              <a:rPr lang="en-US" baseline="0"/>
              <a:t> tubo de PET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Tpet</c:v>
          </c:tx>
          <c:marker>
            <c:symbol val="none"/>
          </c:marker>
          <c:xVal>
            <c:numRef>
              <c:f>Hoja1!$C$5:$C$13</c:f>
              <c:numCache>
                <c:formatCode>General</c:formatCode>
                <c:ptCount val="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1.96</c:v>
                </c:pt>
              </c:numCache>
            </c:numRef>
          </c:xVal>
          <c:yVal>
            <c:numRef>
              <c:f>Hoja1!$F$5:$F$13</c:f>
              <c:numCache>
                <c:formatCode>General</c:formatCode>
                <c:ptCount val="9"/>
                <c:pt idx="0">
                  <c:v>30.610000000000003</c:v>
                </c:pt>
                <c:pt idx="1">
                  <c:v>30.617000000000001</c:v>
                </c:pt>
                <c:pt idx="2">
                  <c:v>30.64</c:v>
                </c:pt>
                <c:pt idx="3">
                  <c:v>30.678000000000001</c:v>
                </c:pt>
                <c:pt idx="4">
                  <c:v>30.732000000000003</c:v>
                </c:pt>
                <c:pt idx="5">
                  <c:v>30.803000000000001</c:v>
                </c:pt>
                <c:pt idx="6">
                  <c:v>30.893000000000001</c:v>
                </c:pt>
                <c:pt idx="7">
                  <c:v>31.002000000000002</c:v>
                </c:pt>
                <c:pt idx="8">
                  <c:v>31.110000000000003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90304"/>
        <c:axId val="38241792"/>
      </c:scatterChart>
      <c:valAx>
        <c:axId val="3589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Longitud</a:t>
                </a:r>
                <a:r>
                  <a:rPr lang="es-EC" baseline="0"/>
                  <a:t> del tubo de PET (m)</a:t>
                </a:r>
                <a:endParaRPr lang="es-EC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8241792"/>
        <c:crosses val="autoZero"/>
        <c:crossBetween val="midCat"/>
      </c:valAx>
      <c:valAx>
        <c:axId val="38241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Temperatura (°C)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58903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113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747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30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00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483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466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939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36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806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60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638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3FEF-0035-4A8A-8B9A-453235E8461E}" type="datetimeFigureOut">
              <a:rPr lang="es-EC" smtClean="0"/>
              <a:t>24/08/2016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9B7F-02D7-42FF-9A71-55EE97AA5D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5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image" Target="../media/image30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108504" cy="68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27584" y="260648"/>
            <a:ext cx="7704856" cy="624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b="1" dirty="0" smtClean="0"/>
          </a:p>
          <a:p>
            <a:endParaRPr lang="es-ES_tradnl" b="1" dirty="0"/>
          </a:p>
          <a:p>
            <a:endParaRPr lang="es-ES_tradnl" b="1" dirty="0" smtClean="0"/>
          </a:p>
          <a:p>
            <a:pPr algn="ctr"/>
            <a:endParaRPr lang="es-ES_tradnl" sz="1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VICERRECTORADO </a:t>
            </a:r>
            <a:r>
              <a:rPr lang="es-ES_tradnl" sz="1900" b="1" dirty="0">
                <a:latin typeface="Arial" pitchFamily="34" charset="0"/>
                <a:cs typeface="Arial" pitchFamily="34" charset="0"/>
              </a:rPr>
              <a:t>DE INVESTIGACIÓN Y </a:t>
            </a:r>
            <a:r>
              <a:rPr lang="es-EC" sz="1900" b="1" dirty="0" smtClean="0">
                <a:latin typeface="Arial" pitchFamily="34" charset="0"/>
                <a:cs typeface="Arial" pitchFamily="34" charset="0"/>
              </a:rPr>
              <a:t>TRANSFERENCIA DE TECNOLOGÍA</a:t>
            </a:r>
            <a:endParaRPr lang="es-EC" sz="1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>
                <a:latin typeface="Arial" pitchFamily="34" charset="0"/>
                <a:cs typeface="Arial" pitchFamily="34" charset="0"/>
              </a:rPr>
              <a:t> </a:t>
            </a:r>
            <a:endParaRPr lang="es-EC" sz="1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MAESTRÍA </a:t>
            </a:r>
            <a:r>
              <a:rPr lang="es-ES_tradnl" sz="1900" b="1" dirty="0">
                <a:latin typeface="Arial" pitchFamily="34" charset="0"/>
                <a:cs typeface="Arial" pitchFamily="34" charset="0"/>
              </a:rPr>
              <a:t>EN ENERGÍAS </a:t>
            </a:r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RENOVABLES  </a:t>
            </a:r>
          </a:p>
          <a:p>
            <a:pPr algn="ctr"/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es-ES_tradnl" sz="1900" b="1" dirty="0">
                <a:latin typeface="Arial" pitchFamily="34" charset="0"/>
                <a:cs typeface="Arial" pitchFamily="34" charset="0"/>
              </a:rPr>
              <a:t>PROMOCIÓN</a:t>
            </a:r>
            <a:endParaRPr lang="es-EC" sz="1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>
                <a:latin typeface="Arial" pitchFamily="34" charset="0"/>
                <a:cs typeface="Arial" pitchFamily="34" charset="0"/>
              </a:rPr>
              <a:t>  </a:t>
            </a:r>
            <a:endParaRPr lang="es-EC" sz="1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>
                <a:latin typeface="Arial" pitchFamily="34" charset="0"/>
                <a:cs typeface="Arial" pitchFamily="34" charset="0"/>
              </a:rPr>
              <a:t>TESIS DE GRADO </a:t>
            </a:r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DE MAESTRÍA </a:t>
            </a:r>
            <a:r>
              <a:rPr lang="es-ES_tradnl" sz="1900" b="1" dirty="0">
                <a:latin typeface="Arial" pitchFamily="34" charset="0"/>
                <a:cs typeface="Arial" pitchFamily="34" charset="0"/>
              </a:rPr>
              <a:t>EN ENERGÍAS RENOVABLES</a:t>
            </a:r>
            <a:endParaRPr lang="es-EC" sz="1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>
                <a:latin typeface="Arial" pitchFamily="34" charset="0"/>
                <a:cs typeface="Arial" pitchFamily="34" charset="0"/>
              </a:rPr>
              <a:t>  </a:t>
            </a:r>
            <a:endParaRPr lang="es-EC" sz="1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TEMA : </a:t>
            </a:r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MODELADO MATEMÁTICO Y ANÁLISIS DE LAS PROPIEDADES ÓPTICAS DE UN ABSORBEDOR DE RADIACIÓN SOLAR DE TUBOS CONCÉNTRICOS</a:t>
            </a:r>
            <a:r>
              <a:rPr lang="es-ES_tradnl" sz="19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s-EC" sz="1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1900" b="1" dirty="0">
                <a:latin typeface="Arial" pitchFamily="34" charset="0"/>
                <a:cs typeface="Arial" pitchFamily="34" charset="0"/>
              </a:rPr>
              <a:t>  </a:t>
            </a:r>
            <a:endParaRPr lang="es-ES_tradnl" sz="19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                                    AUTOR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RICARDO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MAYORGA PAREDES</a:t>
            </a: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1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                                   DIRECTOR:   </a:t>
            </a:r>
            <a:r>
              <a:rPr lang="es-ES_tradnl" sz="1400" b="1" dirty="0">
                <a:latin typeface="Arial" pitchFamily="34" charset="0"/>
                <a:cs typeface="Arial" pitchFamily="34" charset="0"/>
              </a:rPr>
              <a:t>ING. </a:t>
            </a:r>
            <a:r>
              <a:rPr lang="es-ES_tradnl" sz="1400" b="1" dirty="0" err="1" smtClean="0">
                <a:latin typeface="Arial" pitchFamily="34" charset="0"/>
                <a:cs typeface="Arial" pitchFamily="34" charset="0"/>
              </a:rPr>
              <a:t>MSc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. JOSÉ GUASUMBA</a:t>
            </a:r>
          </a:p>
          <a:p>
            <a:pPr>
              <a:lnSpc>
                <a:spcPct val="150000"/>
              </a:lnSpc>
            </a:pP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                                     OPONENTE: ING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_tradnl" sz="1400" b="1" dirty="0" err="1" smtClean="0">
                <a:latin typeface="Arial" pitchFamily="34" charset="0"/>
                <a:cs typeface="Arial" pitchFamily="34" charset="0"/>
              </a:rPr>
              <a:t>MSc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. CHRISTIAN NARVÁEZ</a:t>
            </a:r>
          </a:p>
          <a:p>
            <a:pPr algn="r"/>
            <a:r>
              <a:rPr lang="es-ES_tradnl" sz="19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r"/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Sangolquí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, 25 agosto de 2016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400" dirty="0" smtClean="0">
                <a:solidFill>
                  <a:schemeClr val="tx1"/>
                </a:solidFill>
                <a:latin typeface="+mj-lt"/>
              </a:rPr>
              <a:t>1.5 Alcance</a:t>
            </a:r>
            <a:endParaRPr lang="es-E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18245" y="1412776"/>
            <a:ext cx="8161486" cy="525658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C" sz="2400" dirty="0" smtClean="0"/>
              <a:t>Se pretende </a:t>
            </a:r>
            <a:r>
              <a:rPr lang="es-EC" sz="2400" dirty="0"/>
              <a:t>analizar y determinar un modelo matemático de un calentador solar de tubos concéntricos formado por una estructura de tubo de </a:t>
            </a:r>
            <a:r>
              <a:rPr lang="es-EC" sz="2400" dirty="0" smtClean="0"/>
              <a:t>polietileno </a:t>
            </a:r>
            <a:r>
              <a:rPr lang="es-EC" sz="2400" dirty="0"/>
              <a:t>color negro mate y envolvente </a:t>
            </a:r>
            <a:r>
              <a:rPr lang="es-EC" sz="2400" dirty="0" smtClean="0"/>
              <a:t>PET transparente y semitransparente como cubierta </a:t>
            </a:r>
            <a:r>
              <a:rPr lang="es-EC" sz="2400" dirty="0"/>
              <a:t>para lo cual se derivan 2 ramales. El almacenamiento del agua se la hizo en un tanque de </a:t>
            </a:r>
            <a:r>
              <a:rPr lang="es-EC" sz="2400" dirty="0" smtClean="0"/>
              <a:t>20l </a:t>
            </a:r>
            <a:r>
              <a:rPr lang="es-EC" sz="2400" dirty="0"/>
              <a:t>de capacidad. Para la circulación del agua se </a:t>
            </a:r>
            <a:r>
              <a:rPr lang="es-EC" sz="2400" dirty="0" smtClean="0"/>
              <a:t>utiliza </a:t>
            </a:r>
            <a:r>
              <a:rPr lang="es-EC" sz="2400" dirty="0"/>
              <a:t>un panel fotovoltaico </a:t>
            </a:r>
            <a:r>
              <a:rPr lang="es-EC" sz="2400" dirty="0" smtClean="0"/>
              <a:t>de 43Wp junto </a:t>
            </a:r>
            <a:r>
              <a:rPr lang="es-EC" sz="2400" dirty="0"/>
              <a:t>con una bomba </a:t>
            </a:r>
            <a:r>
              <a:rPr lang="es-EC" sz="2400" dirty="0" smtClean="0"/>
              <a:t>sumergible. </a:t>
            </a:r>
            <a:r>
              <a:rPr lang="es-EC" sz="2400" dirty="0"/>
              <a:t>La toma de variables físicas como la temperatura, la humedad, el caudal y la radiación solar </a:t>
            </a:r>
            <a:r>
              <a:rPr lang="es-EC" sz="2400" dirty="0" smtClean="0"/>
              <a:t>se la hizo a </a:t>
            </a:r>
            <a:r>
              <a:rPr lang="es-EC" sz="2400" dirty="0"/>
              <a:t>través de un sistema electrónico de adquisición de </a:t>
            </a:r>
            <a:r>
              <a:rPr lang="es-EC" sz="2400" dirty="0" smtClean="0"/>
              <a:t>datos.</a:t>
            </a:r>
            <a:endParaRPr lang="es-EC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8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Rectángulo"/>
              <p:cNvSpPr/>
              <p:nvPr/>
            </p:nvSpPr>
            <p:spPr>
              <a:xfrm>
                <a:off x="395536" y="1561621"/>
                <a:ext cx="8136904" cy="4690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b="1" dirty="0" err="1" smtClean="0">
                    <a:latin typeface="+mj-lt"/>
                    <a:cs typeface="Times New Roman" pitchFamily="18" charset="0"/>
                  </a:rPr>
                  <a:t>Radiación</a:t>
                </a:r>
                <a:r>
                  <a:rPr lang="en-US" sz="2400" b="1" dirty="0" smtClean="0">
                    <a:latin typeface="+mj-lt"/>
                    <a:cs typeface="Times New Roman" pitchFamily="18" charset="0"/>
                  </a:rPr>
                  <a:t> Solar: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radiaciones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electromagnéticas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emitidas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por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el SOL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b="1" dirty="0" err="1" smtClean="0">
                    <a:latin typeface="+mj-lt"/>
                    <a:cs typeface="Times New Roman" pitchFamily="18" charset="0"/>
                  </a:rPr>
                  <a:t>Irradiancia</a:t>
                </a:r>
                <a:r>
                  <a:rPr lang="en-US" sz="2400" b="1" dirty="0" smtClean="0">
                    <a:latin typeface="+mj-lt"/>
                    <a:cs typeface="Times New Roman" pitchFamily="18" charset="0"/>
                  </a:rPr>
                  <a:t>: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Potencia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incidente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por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unidad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de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superficie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[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 smtClean="0">
                  <a:latin typeface="+mj-lt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b="1" dirty="0" err="1" smtClean="0">
                    <a:latin typeface="+mj-lt"/>
                    <a:cs typeface="Times New Roman" pitchFamily="18" charset="0"/>
                  </a:rPr>
                  <a:t>Irradiación</a:t>
                </a:r>
                <a:r>
                  <a:rPr lang="en-US" sz="2400" b="1" dirty="0" smtClean="0">
                    <a:latin typeface="+mj-lt"/>
                    <a:cs typeface="Times New Roman" pitchFamily="18" charset="0"/>
                  </a:rPr>
                  <a:t>: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Energía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incidente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por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unidad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de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superficie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(en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determinado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período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de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tiempo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í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s-EC" sz="2400" b="1" dirty="0" smtClean="0">
                  <a:latin typeface="+mj-lt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b="1" dirty="0" err="1" smtClean="0">
                    <a:latin typeface="+mj-lt"/>
                    <a:cs typeface="Times New Roman" pitchFamily="18" charset="0"/>
                  </a:rPr>
                  <a:t>Constante</a:t>
                </a:r>
                <a:r>
                  <a:rPr lang="en-US" sz="2400" b="1" dirty="0" smtClean="0">
                    <a:latin typeface="+mj-lt"/>
                    <a:cs typeface="Times New Roman" pitchFamily="18" charset="0"/>
                  </a:rPr>
                  <a:t> solar: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Irradiancia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recibida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por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una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superficie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a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una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distancia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Sol-Tierra media. </a:t>
                </a:r>
                <a:r>
                  <a:rPr lang="en-US" sz="2400" dirty="0" err="1" smtClean="0">
                    <a:latin typeface="+mj-lt"/>
                    <a:cs typeface="Times New Roman" pitchFamily="18" charset="0"/>
                  </a:rPr>
                  <a:t>Igual</a:t>
                </a:r>
                <a:r>
                  <a:rPr lang="en-US" sz="2400" dirty="0" smtClean="0">
                    <a:latin typeface="+mj-lt"/>
                    <a:cs typeface="Times New Roman" pitchFamily="18" charset="0"/>
                  </a:rPr>
                  <a:t> a 1353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s-EC" sz="2400" b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61621"/>
                <a:ext cx="8136904" cy="4690900"/>
              </a:xfrm>
              <a:prstGeom prst="rect">
                <a:avLst/>
              </a:prstGeom>
              <a:blipFill rotWithShape="1">
                <a:blip r:embed="rId3"/>
                <a:stretch>
                  <a:fillRect l="-1049" r="-112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95536" y="1561621"/>
                <a:ext cx="8136904" cy="445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C" sz="2400" b="1" dirty="0" smtClean="0">
                    <a:cs typeface="Times New Roman" pitchFamily="18" charset="0"/>
                  </a:rPr>
                  <a:t>ESTIMACIÓN DEL RECURSO SOLAR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b="1" dirty="0" smtClean="0">
                    <a:cs typeface="Times New Roman" pitchFamily="18" charset="0"/>
                  </a:rPr>
                  <a:t>AMSTRONG-PAGE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s-EC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400" i="1">
                              <a:latin typeface="Cambria Math"/>
                            </a:rPr>
                            <m:t>𝑎</m:t>
                          </m:r>
                          <m:r>
                            <a:rPr lang="es-EC" sz="2400" i="1">
                              <a:latin typeface="Cambria Math"/>
                            </a:rPr>
                            <m:t>+</m:t>
                          </m:r>
                          <m:r>
                            <a:rPr lang="es-EC" sz="2400" i="1">
                              <a:latin typeface="Cambria Math"/>
                            </a:rPr>
                            <m:t>𝑏</m:t>
                          </m:r>
                          <m:f>
                            <m:f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s-EC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EC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s-EC" sz="24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EC" sz="24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s-EC" sz="2400" dirty="0" smtClean="0"/>
                  <a:t> r</a:t>
                </a:r>
                <a:r>
                  <a:rPr lang="es-EC" sz="2400" dirty="0" err="1" smtClean="0"/>
                  <a:t>adiación</a:t>
                </a:r>
                <a:r>
                  <a:rPr lang="es-EC" sz="2400" dirty="0" smtClean="0"/>
                  <a:t> extraterrestre;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EC" sz="24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s-EC" sz="2400" dirty="0"/>
                  <a:t>radiación sobre superficie </a:t>
                </a:r>
                <a:r>
                  <a:rPr lang="es-EC" sz="2400" dirty="0" smtClean="0"/>
                  <a:t>horizontal; factor </a:t>
                </a:r>
                <a:r>
                  <a:rPr lang="es-EC" sz="2400" dirty="0"/>
                  <a:t>climático </a:t>
                </a:r>
                <a14:m>
                  <m:oMath xmlns:m="http://schemas.openxmlformats.org/officeDocument/2006/math">
                    <m:r>
                      <a:rPr lang="es-EC" sz="2400" i="1">
                        <a:latin typeface="Cambria Math"/>
                      </a:rPr>
                      <m:t>𝑎</m:t>
                    </m:r>
                    <m:r>
                      <a:rPr lang="es-EC" sz="2400" i="1">
                        <a:latin typeface="Cambria Math"/>
                      </a:rPr>
                      <m:t>=0.25</m:t>
                    </m:r>
                  </m:oMath>
                </a14:m>
                <a:r>
                  <a:rPr lang="es-EC" sz="2400" dirty="0"/>
                  <a:t>, </a:t>
                </a:r>
                <a14:m>
                  <m:oMath xmlns:m="http://schemas.openxmlformats.org/officeDocument/2006/math">
                    <m:r>
                      <a:rPr lang="es-EC" sz="2400" i="1">
                        <a:latin typeface="Cambria Math"/>
                      </a:rPr>
                      <m:t>𝑏</m:t>
                    </m:r>
                    <m:r>
                      <a:rPr lang="es-EC" sz="2400" i="1">
                        <a:latin typeface="Cambria Math"/>
                      </a:rPr>
                      <m:t>=0.45</m:t>
                    </m:r>
                  </m:oMath>
                </a14:m>
                <a:r>
                  <a:rPr lang="es-EC" sz="2400" dirty="0"/>
                  <a:t>, para la </a:t>
                </a:r>
                <a:r>
                  <a:rPr lang="es-EC" sz="2400" dirty="0" smtClean="0"/>
                  <a:t>Sierra;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C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s-EC" sz="2400" i="1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s-EC" sz="2400" dirty="0" smtClean="0"/>
                  <a:t>:</a:t>
                </a:r>
                <a:r>
                  <a:rPr lang="es-EC" sz="2400" dirty="0"/>
                  <a:t> </a:t>
                </a:r>
                <a:r>
                  <a:rPr lang="es-EC" sz="2400" dirty="0" smtClean="0"/>
                  <a:t>horas </a:t>
                </a:r>
                <a:r>
                  <a:rPr lang="es-EC" sz="2400" dirty="0"/>
                  <a:t>de máxima insolación </a:t>
                </a:r>
                <a:r>
                  <a:rPr lang="es-EC" sz="2400" dirty="0" smtClean="0"/>
                  <a:t>(</a:t>
                </a:r>
                <a:r>
                  <a:rPr lang="es-EC" sz="2400" dirty="0"/>
                  <a:t>HSP</a:t>
                </a:r>
                <a:r>
                  <a:rPr lang="es-EC" sz="2400" dirty="0" smtClean="0"/>
                  <a:t>); </a:t>
                </a:r>
                <a14:m>
                  <m:oMath xmlns:m="http://schemas.openxmlformats.org/officeDocument/2006/math">
                    <m:r>
                      <a:rPr lang="es-EC" sz="2400" i="1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s-EC" sz="2400" dirty="0"/>
                  <a:t> duración del día, para el caso de Ecuador aproximadamente 12 </a:t>
                </a:r>
                <a:r>
                  <a:rPr lang="es-EC" sz="2400"/>
                  <a:t>horas</a:t>
                </a:r>
                <a:r>
                  <a:rPr lang="es-EC" sz="2400" smtClean="0"/>
                  <a:t>.</a:t>
                </a:r>
                <a:endParaRPr lang="es-EC" sz="2400" b="1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61621"/>
                <a:ext cx="8136904" cy="4454425"/>
              </a:xfrm>
              <a:prstGeom prst="rect">
                <a:avLst/>
              </a:prstGeom>
              <a:blipFill rotWithShape="1">
                <a:blip r:embed="rId3"/>
                <a:stretch>
                  <a:fillRect l="-1199" r="-1124" b="-82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3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Rectángulo"/>
              <p:cNvSpPr/>
              <p:nvPr/>
            </p:nvSpPr>
            <p:spPr>
              <a:xfrm>
                <a:off x="395536" y="2060848"/>
                <a:ext cx="8136904" cy="2880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 smtClean="0"/>
                          </m:ctrlPr>
                        </m:sSubPr>
                        <m:e>
                          <m:r>
                            <a:rPr lang="es-EC" sz="2400" i="1"/>
                            <m:t>𝐻</m:t>
                          </m:r>
                        </m:e>
                        <m:sub>
                          <m:r>
                            <a:rPr lang="es-EC" sz="2400" i="1"/>
                            <m:t>𝑒</m:t>
                          </m:r>
                        </m:sub>
                      </m:sSub>
                      <m:r>
                        <a:rPr lang="es-EC" sz="2400" i="1"/>
                        <m:t>=</m:t>
                      </m:r>
                      <m:f>
                        <m:fPr>
                          <m:ctrlPr>
                            <a:rPr lang="es-EC" sz="2400" i="1"/>
                          </m:ctrlPr>
                        </m:fPr>
                        <m:num>
                          <m:r>
                            <a:rPr lang="es-EC" sz="2400" i="1"/>
                            <m:t>24 </m:t>
                          </m:r>
                          <m:sSup>
                            <m:sSupPr>
                              <m:ctrlPr>
                                <a:rPr lang="es-EC" sz="2400" i="1"/>
                              </m:ctrlPr>
                            </m:sSupPr>
                            <m:e>
                              <m:r>
                                <a:rPr lang="es-EC" sz="2400" i="1"/>
                                <m:t>𝑟</m:t>
                              </m:r>
                            </m:e>
                            <m:sup>
                              <m:r>
                                <a:rPr lang="es-EC" sz="2400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C" sz="2400" i="1"/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s-EC" sz="2400" i="1"/>
                          </m:ctrlPr>
                        </m:sSubPr>
                        <m:e>
                          <m:r>
                            <a:rPr lang="es-EC" sz="2400" i="1"/>
                            <m:t>𝐼</m:t>
                          </m:r>
                        </m:e>
                        <m:sub>
                          <m:r>
                            <a:rPr lang="es-EC" sz="2400" i="1"/>
                            <m:t>𝑠𝑐</m:t>
                          </m:r>
                        </m:sub>
                      </m:sSub>
                      <m:r>
                        <a:rPr lang="es-EC" sz="2400" i="1"/>
                        <m:t>(</m:t>
                      </m:r>
                      <m:sSub>
                        <m:sSubPr>
                          <m:ctrlPr>
                            <a:rPr lang="es-EC" sz="2400" i="1"/>
                          </m:ctrlPr>
                        </m:sSubPr>
                        <m:e>
                          <m:r>
                            <a:rPr lang="es-EC" sz="2400" i="1"/>
                            <m:t> </m:t>
                          </m:r>
                          <m:r>
                            <a:rPr lang="es-EC" sz="2400" i="1"/>
                            <m:t>h</m:t>
                          </m:r>
                        </m:e>
                        <m:sub>
                          <m:r>
                            <a:rPr lang="es-EC" sz="2400" i="1"/>
                            <m:t>𝑠</m:t>
                          </m:r>
                        </m:sub>
                      </m:sSub>
                      <m:r>
                        <a:rPr lang="es-EC" sz="2400" i="1"/>
                        <m:t> </m:t>
                      </m:r>
                      <m:r>
                        <a:rPr lang="es-EC" sz="2400" i="1"/>
                        <m:t>𝑠𝑖𝑛</m:t>
                      </m:r>
                      <m:r>
                        <a:rPr lang="es-EC" sz="2400" i="1"/>
                        <m:t> </m:t>
                      </m:r>
                      <m:r>
                        <a:rPr lang="es-EC" sz="2400" i="1"/>
                        <m:t>𝛿</m:t>
                      </m:r>
                      <m:func>
                        <m:funcPr>
                          <m:ctrlPr>
                            <a:rPr lang="es-EC" sz="2400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sz="2400"/>
                            <m:t>sin</m:t>
                          </m:r>
                        </m:fName>
                        <m:e>
                          <m:r>
                            <a:rPr lang="es-EC" sz="2400" i="1"/>
                            <m:t>∅+</m:t>
                          </m:r>
                          <m:func>
                            <m:funcPr>
                              <m:ctrlPr>
                                <a:rPr lang="es-EC" sz="2400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sz="2400"/>
                                <m:t>cos</m:t>
                              </m:r>
                            </m:fName>
                            <m:e>
                              <m:r>
                                <a:rPr lang="es-EC" sz="2400" i="1"/>
                                <m:t>𝛿</m:t>
                              </m:r>
                              <m:r>
                                <a:rPr lang="es-EC" sz="2400" i="1"/>
                                <m:t> </m:t>
                              </m:r>
                              <m:r>
                                <a:rPr lang="es-EC" sz="2400" i="1"/>
                                <m:t>𝑐𝑜𝑠</m:t>
                              </m:r>
                              <m:r>
                                <a:rPr lang="es-EC" sz="2400" i="1"/>
                                <m:t>∅ </m:t>
                              </m:r>
                              <m:r>
                                <a:rPr lang="es-EC" sz="2400" i="1"/>
                                <m:t>𝑠𝑖𝑛</m:t>
                              </m:r>
                              <m:sSub>
                                <m:sSubPr>
                                  <m:ctrlPr>
                                    <a:rPr lang="es-EC" sz="2400" i="1"/>
                                  </m:ctrlPr>
                                </m:sSubPr>
                                <m:e>
                                  <m:r>
                                    <a:rPr lang="es-EC" sz="2400" i="1"/>
                                    <m:t> </m:t>
                                  </m:r>
                                  <m:r>
                                    <a:rPr lang="es-EC" sz="2400" i="1"/>
                                    <m:t>h</m:t>
                                  </m:r>
                                </m:e>
                                <m:sub>
                                  <m:r>
                                    <a:rPr lang="es-EC" sz="2400" i="1"/>
                                    <m:t>𝑠</m:t>
                                  </m:r>
                                </m:sub>
                              </m:sSub>
                              <m:r>
                                <a:rPr lang="es-EC" sz="2400" i="1"/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b="1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EC" sz="24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s-EC" sz="2400" dirty="0" smtClean="0"/>
                  <a:t> radiación </a:t>
                </a:r>
                <a:r>
                  <a:rPr lang="es-EC" sz="2400" dirty="0" smtClean="0"/>
                  <a:t>extraterrestre,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EC" sz="2400" i="1">
                            <a:latin typeface="Cambria Math"/>
                          </a:rPr>
                          <m:t>𝑠𝑐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s-EC" sz="2400" b="1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s-EC" sz="2400" dirty="0" smtClean="0">
                    <a:latin typeface="+mj-lt"/>
                    <a:cs typeface="Times New Roman" pitchFamily="18" charset="0"/>
                  </a:rPr>
                  <a:t>constante solar,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/>
                          </a:rPr>
                          <m:t> </m:t>
                        </m:r>
                        <m:r>
                          <a:rPr lang="es-EC" sz="2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s-EC" sz="2400" b="1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es-EC" sz="2400" dirty="0" smtClean="0">
                    <a:latin typeface="+mj-lt"/>
                    <a:cs typeface="Times New Roman" pitchFamily="18" charset="0"/>
                  </a:rPr>
                  <a:t>ángulo horario de la salida del sol, </a:t>
                </a:r>
                <a14:m>
                  <m:oMath xmlns:m="http://schemas.openxmlformats.org/officeDocument/2006/math">
                    <m:r>
                      <a:rPr lang="es-EC" sz="2400" i="1">
                        <a:latin typeface="Cambria Math"/>
                      </a:rPr>
                      <m:t>𝛿</m:t>
                    </m:r>
                  </m:oMath>
                </a14:m>
                <a:r>
                  <a:rPr lang="es-EC" sz="2400" dirty="0" smtClean="0">
                    <a:latin typeface="+mj-lt"/>
                    <a:cs typeface="Times New Roman" pitchFamily="18" charset="0"/>
                  </a:rPr>
                  <a:t>: declinación, </a:t>
                </a:r>
                <a14:m>
                  <m:oMath xmlns:m="http://schemas.openxmlformats.org/officeDocument/2006/math">
                    <m:r>
                      <a:rPr lang="es-EC" sz="2400" i="1">
                        <a:latin typeface="Cambria Math"/>
                      </a:rPr>
                      <m:t>∅</m:t>
                    </m:r>
                  </m:oMath>
                </a14:m>
                <a:r>
                  <a:rPr lang="es-EC" sz="2400" dirty="0" smtClean="0">
                    <a:latin typeface="+mj-lt"/>
                    <a:cs typeface="Times New Roman" pitchFamily="18" charset="0"/>
                  </a:rPr>
                  <a:t>: latitud,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4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s-EC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 smtClean="0">
                    <a:latin typeface="+mj-lt"/>
                    <a:cs typeface="Times New Roman" pitchFamily="18" charset="0"/>
                  </a:rPr>
                  <a:t>: factor de corrección</a:t>
                </a:r>
                <a:endParaRPr lang="es-EC" sz="24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60848"/>
                <a:ext cx="8136904" cy="2880147"/>
              </a:xfrm>
              <a:prstGeom prst="rect">
                <a:avLst/>
              </a:prstGeom>
              <a:blipFill rotWithShape="1">
                <a:blip r:embed="rId3"/>
                <a:stretch>
                  <a:fillRect l="-1199" r="-1124" b="-169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4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37288"/>
              </p:ext>
            </p:extLst>
          </p:nvPr>
        </p:nvGraphicFramePr>
        <p:xfrm>
          <a:off x="2258728" y="2564904"/>
          <a:ext cx="4680520" cy="3312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006"/>
                <a:gridCol w="1644508"/>
                <a:gridCol w="1518006"/>
              </a:tblGrid>
              <a:tr h="68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Meses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del año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(Wh/m²día)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(</a:t>
                      </a:r>
                      <a:r>
                        <a:rPr lang="es-EC" sz="1100" dirty="0" err="1">
                          <a:effectLst/>
                        </a:rPr>
                        <a:t>Wh</a:t>
                      </a:r>
                      <a:r>
                        <a:rPr lang="es-EC" sz="1100" dirty="0">
                          <a:effectLst/>
                        </a:rPr>
                        <a:t>/m²día)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Enero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4372,11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4702,12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Febrero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4497,54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4634,48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Marzo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4522,52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4402,43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Abril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4365,73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3976,08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Mayo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4110,87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3537,10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Junio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3952,40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3304,98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Julio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4010,65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3399,08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Agosto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4234,36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3770,62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Septiembre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4436,39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4215,86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Octubre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4475,27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4535,00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Noviembre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4381,33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4665,66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Diciembre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4311,13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4695,20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331639" y="1628800"/>
            <a:ext cx="67058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>
                <a:cs typeface="Times New Roman" pitchFamily="18" charset="0"/>
              </a:rPr>
              <a:t>HSP=3,3 (mes peor Junio) Datos obtenidos por método de PAGE</a:t>
            </a:r>
            <a:endParaRPr lang="es-EC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28667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ISOCAD</a:t>
            </a:r>
            <a:endParaRPr lang="en-US" sz="2400" b="1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400" dirty="0" smtClean="0"/>
              <a:t>Software desarrollado por </a:t>
            </a:r>
            <a:r>
              <a:rPr lang="es-EC" sz="2400" dirty="0" err="1" smtClean="0"/>
              <a:t>Isofotón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/>
          <a:srcRect l="1220" t="9649" r="63874" b="42247"/>
          <a:stretch/>
        </p:blipFill>
        <p:spPr bwMode="auto">
          <a:xfrm>
            <a:off x="2411760" y="2636912"/>
            <a:ext cx="4896544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90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3"/>
          <a:srcRect t="5623" r="49568" b="34224"/>
          <a:stretch/>
        </p:blipFill>
        <p:spPr bwMode="auto">
          <a:xfrm>
            <a:off x="1214612" y="1844824"/>
            <a:ext cx="6768752" cy="4869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25538" y="1429936"/>
            <a:ext cx="6686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Radiación</a:t>
            </a:r>
            <a:r>
              <a:rPr lang="en-US" b="1" dirty="0" smtClean="0"/>
              <a:t> solar </a:t>
            </a:r>
            <a:r>
              <a:rPr lang="en-US" b="1" dirty="0" err="1" smtClean="0"/>
              <a:t>sobre</a:t>
            </a:r>
            <a:r>
              <a:rPr lang="en-US" b="1" dirty="0" smtClean="0"/>
              <a:t> </a:t>
            </a:r>
            <a:r>
              <a:rPr lang="en-US" b="1" dirty="0" err="1" smtClean="0"/>
              <a:t>superficie</a:t>
            </a:r>
            <a:r>
              <a:rPr lang="en-US" b="1" dirty="0" smtClean="0"/>
              <a:t> </a:t>
            </a:r>
            <a:r>
              <a:rPr lang="en-US" b="1" dirty="0" err="1" smtClean="0"/>
              <a:t>inclinada</a:t>
            </a:r>
            <a:r>
              <a:rPr lang="en-US" b="1" dirty="0" smtClean="0"/>
              <a:t> 20</a:t>
            </a:r>
            <a:r>
              <a:rPr lang="en-US" b="1" dirty="0" smtClean="0">
                <a:latin typeface="Calibri"/>
              </a:rPr>
              <a:t>°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4752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286674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INAMHI</a:t>
            </a:r>
            <a:endParaRPr lang="en-US" sz="2400" b="1" dirty="0" smtClean="0"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7005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286674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NASA</a:t>
            </a:r>
            <a:endParaRPr lang="en-US" sz="2400" b="1" dirty="0" smtClean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33" y="2204864"/>
            <a:ext cx="6370279" cy="407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COLECTORES SOLARES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17763" y="3573016"/>
            <a:ext cx="448907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Energía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Solar 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+mj-lt"/>
                <a:cs typeface="Times New Roman" pitchFamily="18" charset="0"/>
                <a:sym typeface="Wingdings" pitchFamily="2" charset="2"/>
              </a:rPr>
              <a:t>Energía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  <a:sym typeface="Wingdings" pitchFamily="2" charset="2"/>
              </a:rPr>
              <a:t>Térmica</a:t>
            </a:r>
            <a:endParaRPr lang="en-US" sz="2400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Times New Roman" pitchFamily="18" charset="0"/>
                <a:sym typeface="Wingdings" pitchFamily="2" charset="2"/>
              </a:rPr>
              <a:t>Por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  <a:sym typeface="Wingdings" pitchFamily="2" charset="2"/>
              </a:rPr>
              <a:t>efecto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  <a:sym typeface="Wingdings" pitchFamily="2" charset="2"/>
              </a:rPr>
              <a:t>invernadero</a:t>
            </a:r>
            <a:endParaRPr lang="es-EC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400" dirty="0" smtClean="0">
                <a:latin typeface="Arial" charset="0"/>
              </a:rPr>
              <a:t>CONTENIDO</a:t>
            </a:r>
            <a:endParaRPr lang="es-ES" sz="2400" dirty="0"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17712" y="1484784"/>
            <a:ext cx="77048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>
                <a:latin typeface="Arial" pitchFamily="34" charset="0"/>
                <a:cs typeface="Arial" pitchFamily="34" charset="0"/>
              </a:rPr>
              <a:t>RESUMEN</a:t>
            </a:r>
          </a:p>
          <a:p>
            <a:pPr algn="just"/>
            <a:r>
              <a:rPr lang="es-EC" sz="1600" b="1" dirty="0" smtClean="0">
                <a:latin typeface="Arial" pitchFamily="34" charset="0"/>
                <a:cs typeface="Arial" pitchFamily="34" charset="0"/>
              </a:rPr>
              <a:t>INTRODUCCIÓN</a:t>
            </a:r>
          </a:p>
          <a:p>
            <a:pPr algn="just"/>
            <a:r>
              <a:rPr lang="es-EC" sz="1600" b="1" dirty="0" smtClean="0">
                <a:latin typeface="Arial" pitchFamily="34" charset="0"/>
                <a:cs typeface="Arial" pitchFamily="34" charset="0"/>
              </a:rPr>
              <a:t>MODELO EXPERIMENTAL</a:t>
            </a:r>
          </a:p>
          <a:p>
            <a:pPr algn="just"/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b="1" dirty="0" smtClean="0">
                <a:latin typeface="Arial" pitchFamily="34" charset="0"/>
                <a:cs typeface="Arial" pitchFamily="34" charset="0"/>
              </a:rPr>
              <a:t>1.- Generalidades</a:t>
            </a:r>
          </a:p>
          <a:p>
            <a:pPr algn="just"/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b="1" dirty="0" smtClean="0">
                <a:latin typeface="Arial" pitchFamily="34" charset="0"/>
                <a:cs typeface="Arial" pitchFamily="34" charset="0"/>
              </a:rPr>
              <a:t>2.- Marco Teórico</a:t>
            </a:r>
          </a:p>
          <a:p>
            <a:pPr algn="just"/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b="1" dirty="0" smtClean="0">
                <a:latin typeface="Arial" pitchFamily="34" charset="0"/>
                <a:cs typeface="Arial" pitchFamily="34" charset="0"/>
              </a:rPr>
              <a:t>3.- Implementación del Sistema</a:t>
            </a:r>
          </a:p>
          <a:p>
            <a:pPr algn="just"/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b="1" dirty="0" smtClean="0">
                <a:latin typeface="Arial" pitchFamily="34" charset="0"/>
                <a:cs typeface="Arial" pitchFamily="34" charset="0"/>
              </a:rPr>
              <a:t>4.- Pruebas Operacionales</a:t>
            </a:r>
          </a:p>
          <a:p>
            <a:pPr algn="just"/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b="1" dirty="0" smtClean="0">
                <a:latin typeface="Arial" pitchFamily="34" charset="0"/>
                <a:cs typeface="Arial" pitchFamily="34" charset="0"/>
              </a:rPr>
              <a:t>5.- Análisis de resultados </a:t>
            </a:r>
          </a:p>
          <a:p>
            <a:pPr algn="just"/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b="1" dirty="0" smtClean="0">
                <a:latin typeface="Arial" pitchFamily="34" charset="0"/>
                <a:cs typeface="Arial" pitchFamily="34" charset="0"/>
              </a:rPr>
              <a:t>6.- 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pPr algn="just"/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7.-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Investigaciones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Futuras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C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COLECTOR SOLAR PLANO TRADICIONAL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3"/>
          <a:srcRect b="26037"/>
          <a:stretch/>
        </p:blipFill>
        <p:spPr bwMode="auto">
          <a:xfrm>
            <a:off x="393850" y="2492896"/>
            <a:ext cx="468220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5115106" y="2482430"/>
            <a:ext cx="3633358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sz="2400" dirty="0" smtClean="0">
                <a:cs typeface="Times New Roman" pitchFamily="18" charset="0"/>
              </a:rPr>
              <a:t>Caja </a:t>
            </a:r>
            <a:r>
              <a:rPr lang="es-EC" sz="2400" dirty="0" smtClean="0">
                <a:cs typeface="Times New Roman" pitchFamily="18" charset="0"/>
              </a:rPr>
              <a:t>del colector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sz="2400" dirty="0" smtClean="0">
                <a:cs typeface="Times New Roman" pitchFamily="18" charset="0"/>
              </a:rPr>
              <a:t>Cubierta de vidrio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sz="2400" dirty="0" smtClean="0">
                <a:cs typeface="Times New Roman" pitchFamily="18" charset="0"/>
              </a:rPr>
              <a:t>Tubería de cobre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sz="2400" dirty="0" smtClean="0">
                <a:cs typeface="Times New Roman" pitchFamily="18" charset="0"/>
              </a:rPr>
              <a:t>Placa de aluminio, aislamiento térmico y base metálica</a:t>
            </a:r>
            <a:endParaRPr lang="es-EC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TUBOS AL VACÍO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08513" y="3058307"/>
            <a:ext cx="4149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cs typeface="Times New Roman" pitchFamily="18" charset="0"/>
              </a:rPr>
              <a:t>Incrementa</a:t>
            </a:r>
            <a:r>
              <a:rPr lang="en-US" sz="2400" dirty="0" smtClean="0">
                <a:cs typeface="Times New Roman" pitchFamily="18" charset="0"/>
              </a:rPr>
              <a:t> la </a:t>
            </a:r>
            <a:r>
              <a:rPr lang="en-US" sz="2400" dirty="0" err="1" smtClean="0">
                <a:cs typeface="Times New Roman" pitchFamily="18" charset="0"/>
              </a:rPr>
              <a:t>eficiencia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energética</a:t>
            </a:r>
            <a:r>
              <a:rPr lang="en-US" sz="2400" dirty="0" smtClean="0">
                <a:cs typeface="Times New Roman" pitchFamily="18" charset="0"/>
              </a:rPr>
              <a:t> hasta un 80%</a:t>
            </a:r>
            <a:endParaRPr lang="es-EC" sz="2400" dirty="0">
              <a:cs typeface="Times New Roman" pitchFamily="18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338437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CAPTADOR CON TUBOS DE POLIPROPILENO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08513" y="3058307"/>
            <a:ext cx="4149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cs typeface="Times New Roman" pitchFamily="18" charset="0"/>
              </a:rPr>
              <a:t>Uso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común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calentamiento</a:t>
            </a:r>
            <a:r>
              <a:rPr lang="en-US" sz="2400" dirty="0" smtClean="0">
                <a:cs typeface="Times New Roman" pitchFamily="18" charset="0"/>
              </a:rPr>
              <a:t> de </a:t>
            </a:r>
            <a:r>
              <a:rPr lang="en-US" sz="2400" dirty="0" err="1" smtClean="0">
                <a:cs typeface="Times New Roman" pitchFamily="18" charset="0"/>
              </a:rPr>
              <a:t>piscinas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Tconfort</a:t>
            </a:r>
            <a:r>
              <a:rPr lang="en-US" sz="2400" dirty="0" smtClean="0">
                <a:cs typeface="Times New Roman" pitchFamily="18" charset="0"/>
              </a:rPr>
              <a:t>=28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°</a:t>
            </a:r>
            <a:r>
              <a:rPr lang="en-US" sz="2400" dirty="0" smtClean="0">
                <a:cs typeface="Times New Roman" pitchFamily="18" charset="0"/>
              </a:rPr>
              <a:t>C</a:t>
            </a:r>
            <a:endParaRPr lang="es-EC" sz="2400" dirty="0"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15554" y="2564904"/>
            <a:ext cx="4244975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CAPTADOR SOLAR DE PET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08513" y="3058307"/>
            <a:ext cx="4149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cs typeface="Times New Roman" pitchFamily="18" charset="0"/>
              </a:rPr>
              <a:t>Bajo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costo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por</a:t>
            </a:r>
            <a:r>
              <a:rPr lang="en-US" sz="2400" dirty="0" smtClean="0">
                <a:cs typeface="Times New Roman" pitchFamily="18" charset="0"/>
              </a:rPr>
              <a:t> el </a:t>
            </a:r>
            <a:r>
              <a:rPr lang="en-US" sz="2400" dirty="0" err="1" smtClean="0">
                <a:cs typeface="Times New Roman" pitchFamily="18" charset="0"/>
              </a:rPr>
              <a:t>uso</a:t>
            </a:r>
            <a:r>
              <a:rPr lang="en-US" sz="2400" dirty="0" smtClean="0">
                <a:cs typeface="Times New Roman" pitchFamily="18" charset="0"/>
              </a:rPr>
              <a:t> de </a:t>
            </a:r>
            <a:r>
              <a:rPr lang="en-US" sz="2400" dirty="0" err="1" smtClean="0">
                <a:cs typeface="Times New Roman" pitchFamily="18" charset="0"/>
              </a:rPr>
              <a:t>materiales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reciclados</a:t>
            </a:r>
            <a:endParaRPr lang="es-EC" sz="2400" dirty="0">
              <a:cs typeface="Times New Roman" pitchFamily="18" charset="0"/>
            </a:endParaRPr>
          </a:p>
        </p:txBody>
      </p:sp>
      <p:pic>
        <p:nvPicPr>
          <p:cNvPr id="11" name="10 Imagen" descr="I:\RESPALDOS COMPU ESPE OCT 2014\JOSE GUASUMBA 2014\PROYECTOS ESPE 2014 OCT\CALENTADORES TUNAS Y CABRAS\FOTOS TUNAS Y POLYLEPIS 2013\INSTALACION TUNAS Y CABRAS\TUNAS Y CABRAS DIA 2\IMG_34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0" y="2435143"/>
            <a:ext cx="4068452" cy="3082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3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TRANSFERENCIA DE CALOR EN TUBOS CONCÉNTRICOS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80" y="2072801"/>
            <a:ext cx="532859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COEFICIENTE GLOBAL DE TRANSFERENCIA DE CALOR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3850" y="21918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+mj-lt"/>
                <a:cs typeface="Times New Roman" pitchFamily="18" charset="0"/>
              </a:rPr>
              <a:t>Coef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. De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transferencia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calor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INTERNO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Ui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418120" y="2792833"/>
                <a:ext cx="8112633" cy="385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C" dirty="0" smtClean="0"/>
                  <a:t>formado por resistencia </a:t>
                </a:r>
                <a:r>
                  <a:rPr lang="es-EC" dirty="0"/>
                  <a:t>de conducción y </a:t>
                </a:r>
                <a:r>
                  <a:rPr lang="es-EC" dirty="0" smtClean="0"/>
                  <a:t>convección:</a:t>
                </a:r>
              </a:p>
              <a:p>
                <a:pPr>
                  <a:lnSpc>
                    <a:spcPct val="150000"/>
                  </a:lnSpc>
                </a:pPr>
                <a:r>
                  <a:rPr lang="es-EC" dirty="0" smtClean="0"/>
                  <a:t> Tubo: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𝑅</m:t>
                        </m:r>
                      </m:e>
                      <m:sub>
                        <m:r>
                          <a:rPr lang="es-EC" i="1"/>
                          <m:t>𝑝</m:t>
                        </m:r>
                      </m:sub>
                    </m:sSub>
                    <m:r>
                      <a:rPr lang="es-EC" i="1"/>
                      <m:t>=</m:t>
                    </m:r>
                    <m:f>
                      <m:fPr>
                        <m:ctrlPr>
                          <a:rPr lang="es-EC" i="1"/>
                        </m:ctrlPr>
                      </m:fPr>
                      <m:num>
                        <m:func>
                          <m:funcPr>
                            <m:ctrlPr>
                              <a:rPr lang="es-EC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/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s-EC" i="1"/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i="1"/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/>
                                        </m:ctrlPr>
                                      </m:sSubPr>
                                      <m:e>
                                        <m:r>
                                          <a:rPr lang="es-EC" i="1"/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s-EC" i="1"/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/>
                                        </m:ctrlPr>
                                      </m:sSubPr>
                                      <m:e>
                                        <m:r>
                                          <a:rPr lang="es-EC" i="1"/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s-EC" i="1"/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s-EC" i="1"/>
                          <m:t>2</m:t>
                        </m:r>
                        <m:r>
                          <a:rPr lang="es-EC" i="1"/>
                          <m:t>𝜋</m:t>
                        </m:r>
                        <m:r>
                          <a:rPr lang="es-EC" i="1"/>
                          <m:t> </m:t>
                        </m:r>
                        <m:sSub>
                          <m:sSubPr>
                            <m:ctrlPr>
                              <a:rPr lang="es-EC" i="1"/>
                            </m:ctrlPr>
                          </m:sSubPr>
                          <m:e>
                            <m:r>
                              <a:rPr lang="es-EC" i="1"/>
                              <m:t>𝑘</m:t>
                            </m:r>
                          </m:e>
                          <m:sub>
                            <m:r>
                              <a:rPr lang="es-EC" i="1"/>
                              <m:t>𝑝</m:t>
                            </m:r>
                          </m:sub>
                        </m:sSub>
                        <m:r>
                          <a:rPr lang="es-EC" i="1"/>
                          <m:t> </m:t>
                        </m:r>
                        <m:r>
                          <a:rPr lang="es-EC" i="1"/>
                          <m:t>𝐿</m:t>
                        </m:r>
                      </m:den>
                    </m:f>
                  </m:oMath>
                </a14:m>
                <a:r>
                  <a:rPr lang="es-EC" dirty="0"/>
                  <a:t>  </a:t>
                </a:r>
                <a:r>
                  <a:rPr lang="es-EC" dirty="0" smtClean="0"/>
                  <a:t>;  </a:t>
                </a:r>
                <a:r>
                  <a:rPr lang="es-EC" dirty="0"/>
                  <a:t>agua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𝑅</m:t>
                        </m:r>
                      </m:e>
                      <m:sub>
                        <m:r>
                          <a:rPr lang="es-EC" i="1"/>
                          <m:t>𝑖</m:t>
                        </m:r>
                      </m:sub>
                    </m:sSub>
                    <m:r>
                      <a:rPr lang="es-EC" i="1"/>
                      <m:t>=</m:t>
                    </m:r>
                    <m:f>
                      <m:fPr>
                        <m:ctrlPr>
                          <a:rPr lang="es-EC" i="1"/>
                        </m:ctrlPr>
                      </m:fPr>
                      <m:num>
                        <m:r>
                          <a:rPr lang="es-EC" i="1"/>
                          <m:t>1</m:t>
                        </m:r>
                      </m:num>
                      <m:den>
                        <m:r>
                          <a:rPr lang="es-EC" i="1"/>
                          <m:t>2</m:t>
                        </m:r>
                        <m:r>
                          <a:rPr lang="es-EC" i="1"/>
                          <m:t>𝜋</m:t>
                        </m:r>
                        <m:r>
                          <a:rPr lang="es-EC" i="1"/>
                          <m:t> </m:t>
                        </m:r>
                        <m:sSub>
                          <m:sSubPr>
                            <m:ctrlPr>
                              <a:rPr lang="es-EC" i="1"/>
                            </m:ctrlPr>
                          </m:sSubPr>
                          <m:e>
                            <m:r>
                              <a:rPr lang="es-EC" i="1"/>
                              <m:t>h</m:t>
                            </m:r>
                          </m:e>
                          <m:sub>
                            <m:r>
                              <a:rPr lang="es-EC" i="1"/>
                              <m:t>𝑖</m:t>
                            </m:r>
                            <m:r>
                              <a:rPr lang="es-EC" i="1"/>
                              <m:t> </m:t>
                            </m:r>
                          </m:sub>
                        </m:sSub>
                        <m:r>
                          <a:rPr lang="es-EC" i="1"/>
                          <m:t>𝐿</m:t>
                        </m:r>
                        <m:r>
                          <a:rPr lang="es-EC" i="1"/>
                          <m:t> </m:t>
                        </m:r>
                        <m:sSub>
                          <m:sSubPr>
                            <m:ctrlPr>
                              <a:rPr lang="es-EC" i="1"/>
                            </m:ctrlPr>
                          </m:sSubPr>
                          <m:e>
                            <m:r>
                              <a:rPr lang="es-EC" i="1"/>
                              <m:t>𝑟</m:t>
                            </m:r>
                          </m:e>
                          <m:sub>
                            <m:r>
                              <a:rPr lang="es-EC" i="1"/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C" dirty="0"/>
                  <a:t>, simplificando:	</a:t>
                </a:r>
                <a:r>
                  <a:rPr lang="es-EC" dirty="0" smtClean="0"/>
                  <a:t>			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/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                   </m:t>
                        </m:r>
                        <m:r>
                          <a:rPr lang="es-EC" i="1"/>
                          <m:t>𝑈</m:t>
                        </m:r>
                      </m:e>
                      <m:sub>
                        <m:r>
                          <a:rPr lang="es-EC" i="1"/>
                          <m:t>𝑖</m:t>
                        </m:r>
                      </m:sub>
                    </m:sSub>
                    <m:r>
                      <a:rPr lang="es-EC" i="1" smtClean="0"/>
                      <m:t>=</m:t>
                    </m:r>
                    <m:f>
                      <m:fPr>
                        <m:ctrlPr>
                          <a:rPr lang="es-EC" i="1" smtClean="0"/>
                        </m:ctrlPr>
                      </m:fPr>
                      <m:num>
                        <m:r>
                          <a:rPr lang="es-EC" i="1"/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s-EC" i="1"/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𝑟</m:t>
                                </m:r>
                              </m:e>
                              <m:sub>
                                <m:r>
                                  <a:rPr lang="es-EC" i="1"/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s-EC" i="1"/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EC"/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EC" i="1"/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C" i="1"/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EC" i="1"/>
                                            </m:ctrlPr>
                                          </m:sSubPr>
                                          <m:e>
                                            <m:r>
                                              <a:rPr lang="es-EC" i="1"/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s-EC" i="1"/>
                                              <m:t>𝑜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EC" i="1"/>
                                            </m:ctrlPr>
                                          </m:sSubPr>
                                          <m:e>
                                            <m:r>
                                              <a:rPr lang="es-EC" i="1"/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s-EC" i="1"/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s-EC" i="1"/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𝑘</m:t>
                                </m:r>
                              </m:e>
                              <m:sub>
                                <m:r>
                                  <a:rPr lang="es-EC" i="1"/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es-EC" i="1"/>
                          <m:t>+</m:t>
                        </m:r>
                        <m:f>
                          <m:fPr>
                            <m:ctrlPr>
                              <a:rPr lang="es-EC" i="1"/>
                            </m:ctrlPr>
                          </m:fPr>
                          <m:num>
                            <m:r>
                              <a:rPr lang="es-EC" i="1"/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h</m:t>
                                </m:r>
                              </m:e>
                              <m:sub>
                                <m:r>
                                  <a:rPr lang="es-EC" i="1"/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s-EC" dirty="0"/>
                  <a:t>					</a:t>
                </a:r>
                <a:endParaRPr lang="en-US" i="1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h</m:t>
                        </m:r>
                      </m:e>
                      <m:sub>
                        <m:r>
                          <a:rPr lang="es-EC" i="1"/>
                          <m:t>𝑖</m:t>
                        </m:r>
                      </m:sub>
                    </m:sSub>
                  </m:oMath>
                </a14:m>
                <a:r>
                  <a:rPr lang="es-EC" dirty="0"/>
                  <a:t> Coeficiente de convección del agua, en W/m</a:t>
                </a:r>
                <a:r>
                  <a:rPr lang="es-EC" baseline="30000" dirty="0"/>
                  <a:t>2</a:t>
                </a:r>
                <a:r>
                  <a:rPr lang="es-EC" dirty="0"/>
                  <a:t>°C,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𝑘</m:t>
                        </m:r>
                      </m:e>
                      <m:sub>
                        <m:r>
                          <a:rPr lang="es-EC" i="1"/>
                          <m:t>𝑝</m:t>
                        </m:r>
                      </m:sub>
                    </m:sSub>
                  </m:oMath>
                </a14:m>
                <a:r>
                  <a:rPr lang="es-EC" dirty="0"/>
                  <a:t> conductividad térmica del tubo de polietileno, en W/</a:t>
                </a:r>
                <a:r>
                  <a:rPr lang="es-EC" dirty="0" err="1"/>
                  <a:t>m°C</a:t>
                </a:r>
                <a:r>
                  <a:rPr lang="es-EC" dirty="0"/>
                  <a:t>.</a:t>
                </a:r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0" y="2792833"/>
                <a:ext cx="8112633" cy="3852273"/>
              </a:xfrm>
              <a:prstGeom prst="rect">
                <a:avLst/>
              </a:prstGeom>
              <a:blipFill rotWithShape="1">
                <a:blip r:embed="rId3"/>
                <a:stretch>
                  <a:fillRect l="-677" b="-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8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COEFICIENTE GLOBAL DE TRANSFERENCIA DE CALOR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8120" y="186913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+mj-lt"/>
                <a:cs typeface="Times New Roman" pitchFamily="18" charset="0"/>
              </a:rPr>
              <a:t>Coef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. De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transferencia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calor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EXTERNO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Uo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418120" y="2515470"/>
                <a:ext cx="8112633" cy="42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C" dirty="0" smtClean="0"/>
                  <a:t>resistencias térmicas:  región anular (convección </a:t>
                </a:r>
                <a:r>
                  <a:rPr lang="es-EC" dirty="0"/>
                  <a:t>y </a:t>
                </a:r>
                <a:r>
                  <a:rPr lang="es-EC" dirty="0" smtClean="0"/>
                  <a:t>radiación), PET (conducción), Cubierta (convección </a:t>
                </a:r>
                <a:r>
                  <a:rPr lang="es-EC" dirty="0"/>
                  <a:t>y </a:t>
                </a:r>
                <a:r>
                  <a:rPr lang="es-EC" dirty="0" smtClean="0"/>
                  <a:t>radiación). </a:t>
                </a:r>
                <a:endParaRPr lang="en-US" i="1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𝑅</m:t>
                        </m:r>
                      </m:e>
                      <m:sub>
                        <m:r>
                          <a:rPr lang="es-EC" i="1"/>
                          <m:t>𝑜</m:t>
                        </m:r>
                      </m:sub>
                    </m:sSub>
                    <m:r>
                      <a:rPr lang="es-EC" i="1"/>
                      <m:t>=</m:t>
                    </m:r>
                    <m:f>
                      <m:fPr>
                        <m:ctrlPr>
                          <a:rPr lang="es-EC" i="1"/>
                        </m:ctrlPr>
                      </m:fPr>
                      <m:num>
                        <m:r>
                          <a:rPr lang="es-EC" i="1"/>
                          <m:t>1</m:t>
                        </m:r>
                      </m:num>
                      <m:den>
                        <m:r>
                          <a:rPr lang="es-EC" i="1"/>
                          <m:t>2 </m:t>
                        </m:r>
                        <m:r>
                          <a:rPr lang="es-EC" i="1"/>
                          <m:t>𝜋</m:t>
                        </m:r>
                        <m:r>
                          <a:rPr lang="es-EC" i="1"/>
                          <m:t> </m:t>
                        </m:r>
                        <m:sSub>
                          <m:sSubPr>
                            <m:ctrlPr>
                              <a:rPr lang="es-EC" i="1"/>
                            </m:ctrlPr>
                          </m:sSubPr>
                          <m:e>
                            <m:r>
                              <a:rPr lang="es-EC" i="1"/>
                              <m:t>𝑟</m:t>
                            </m:r>
                          </m:e>
                          <m:sub>
                            <m:r>
                              <a:rPr lang="es-EC" i="1"/>
                              <m:t>𝑒</m:t>
                            </m:r>
                          </m:sub>
                        </m:sSub>
                        <m:r>
                          <a:rPr lang="es-EC" i="1"/>
                          <m:t> </m:t>
                        </m:r>
                        <m:r>
                          <a:rPr lang="es-EC" i="1"/>
                          <m:t>𝐿</m:t>
                        </m:r>
                        <m:r>
                          <a:rPr lang="es-EC" i="1"/>
                          <m:t> </m:t>
                        </m:r>
                        <m:sSub>
                          <m:sSubPr>
                            <m:ctrlPr>
                              <a:rPr lang="es-EC" i="1"/>
                            </m:ctrlPr>
                          </m:sSubPr>
                          <m:e>
                            <m:r>
                              <a:rPr lang="es-EC" i="1"/>
                              <m:t>h</m:t>
                            </m:r>
                          </m:e>
                          <m:sub>
                            <m:r>
                              <a:rPr lang="es-EC" i="1"/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C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h</m:t>
                        </m:r>
                      </m:e>
                      <m:sub>
                        <m:r>
                          <a:rPr lang="es-EC" i="1"/>
                          <m:t>𝑜</m:t>
                        </m:r>
                      </m:sub>
                    </m:sSub>
                    <m:r>
                      <a:rPr lang="es-EC" i="1"/>
                      <m:t>=</m:t>
                    </m:r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h</m:t>
                        </m:r>
                      </m:e>
                      <m:sub>
                        <m:r>
                          <a:rPr lang="es-EC" i="1"/>
                          <m:t>𝑟</m:t>
                        </m:r>
                        <m:r>
                          <a:rPr lang="es-EC" i="1"/>
                          <m:t>,</m:t>
                        </m:r>
                        <m:r>
                          <a:rPr lang="es-EC" i="1"/>
                          <m:t>𝑝</m:t>
                        </m:r>
                        <m:r>
                          <a:rPr lang="es-EC" i="1"/>
                          <m:t>−</m:t>
                        </m:r>
                        <m:r>
                          <a:rPr lang="es-EC" i="1"/>
                          <m:t>𝑐</m:t>
                        </m:r>
                      </m:sub>
                    </m:sSub>
                    <m:r>
                      <a:rPr lang="es-EC" i="1"/>
                      <m:t>+</m:t>
                    </m:r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h</m:t>
                        </m:r>
                      </m:e>
                      <m:sub>
                        <m:r>
                          <a:rPr lang="es-EC" i="1"/>
                          <m:t>𝑐</m:t>
                        </m:r>
                        <m:r>
                          <a:rPr lang="es-EC" i="1"/>
                          <m:t>,</m:t>
                        </m:r>
                        <m:r>
                          <a:rPr lang="es-EC" i="1"/>
                          <m:t>𝑝</m:t>
                        </m:r>
                        <m:r>
                          <a:rPr lang="es-EC" i="1"/>
                          <m:t>−</m:t>
                        </m:r>
                        <m:r>
                          <a:rPr lang="es-EC" i="1"/>
                          <m:t>𝑐</m:t>
                        </m:r>
                      </m:sub>
                    </m:sSub>
                  </m:oMath>
                </a14:m>
                <a:r>
                  <a:rPr lang="es-EC" dirty="0"/>
                  <a:t>, </a:t>
                </a:r>
                <a:r>
                  <a:rPr lang="es-EC" dirty="0" smtClean="0"/>
                  <a:t> radio </a:t>
                </a:r>
                <a:r>
                  <a:rPr lang="es-EC" dirty="0"/>
                  <a:t>equivalente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𝑟</m:t>
                        </m:r>
                      </m:e>
                      <m:sub>
                        <m:r>
                          <a:rPr lang="es-EC" i="1"/>
                          <m:t>𝑒</m:t>
                        </m:r>
                      </m:sub>
                    </m:sSub>
                    <m:r>
                      <a:rPr lang="es-EC" i="1"/>
                      <m:t>=</m:t>
                    </m:r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𝑅</m:t>
                        </m:r>
                      </m:e>
                      <m:sub>
                        <m:r>
                          <a:rPr lang="es-EC" i="1"/>
                          <m:t>𝑖</m:t>
                        </m:r>
                      </m:sub>
                    </m:sSub>
                    <m:r>
                      <a:rPr lang="es-EC" i="1"/>
                      <m:t>−</m:t>
                    </m:r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𝑟</m:t>
                        </m:r>
                      </m:e>
                      <m:sub>
                        <m:r>
                          <a:rPr lang="es-EC" i="1"/>
                          <m:t>𝑜</m:t>
                        </m:r>
                      </m:sub>
                    </m:sSub>
                  </m:oMath>
                </a14:m>
                <a:r>
                  <a:rPr lang="es-EC" dirty="0"/>
                  <a:t>. </a:t>
                </a:r>
                <a:endParaRPr lang="en-US" i="1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𝑅</m:t>
                        </m:r>
                      </m:e>
                      <m:sub>
                        <m:r>
                          <a:rPr lang="es-EC" i="1"/>
                          <m:t>𝑝𝑒𝑡</m:t>
                        </m:r>
                      </m:sub>
                    </m:sSub>
                    <m:r>
                      <a:rPr lang="es-EC" i="1"/>
                      <m:t>=</m:t>
                    </m:r>
                    <m:f>
                      <m:fPr>
                        <m:ctrlPr>
                          <a:rPr lang="es-EC" i="1"/>
                        </m:ctrlPr>
                      </m:fPr>
                      <m:num>
                        <m:func>
                          <m:funcPr>
                            <m:ctrlPr>
                              <a:rPr lang="es-EC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/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s-EC" i="1"/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i="1"/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/>
                                        </m:ctrlPr>
                                      </m:sSubPr>
                                      <m:e>
                                        <m:r>
                                          <a:rPr lang="es-EC" i="1"/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s-EC" i="1"/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/>
                                        </m:ctrlPr>
                                      </m:sSubPr>
                                      <m:e>
                                        <m:r>
                                          <a:rPr lang="es-EC" i="1"/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s-EC" i="1"/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s-EC" i="1"/>
                          <m:t>2</m:t>
                        </m:r>
                        <m:r>
                          <a:rPr lang="es-EC" i="1"/>
                          <m:t>𝜋</m:t>
                        </m:r>
                        <m:r>
                          <a:rPr lang="es-EC" i="1"/>
                          <m:t> </m:t>
                        </m:r>
                        <m:sSub>
                          <m:sSubPr>
                            <m:ctrlPr>
                              <a:rPr lang="es-EC" i="1"/>
                            </m:ctrlPr>
                          </m:sSubPr>
                          <m:e>
                            <m:r>
                              <a:rPr lang="es-EC" i="1"/>
                              <m:t>𝑘</m:t>
                            </m:r>
                          </m:e>
                          <m:sub>
                            <m:r>
                              <a:rPr lang="es-EC" i="1"/>
                              <m:t>𝑝𝑒𝑡</m:t>
                            </m:r>
                          </m:sub>
                        </m:sSub>
                        <m:r>
                          <a:rPr lang="es-EC" i="1"/>
                          <m:t> </m:t>
                        </m:r>
                        <m:r>
                          <a:rPr lang="es-EC" i="1"/>
                          <m:t>𝐿</m:t>
                        </m:r>
                      </m:den>
                    </m:f>
                  </m:oMath>
                </a14:m>
                <a:r>
                  <a:rPr lang="es-EC" dirty="0"/>
                  <a:t>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                               </m:t>
                    </m:r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𝑅</m:t>
                        </m:r>
                      </m:e>
                      <m:sub>
                        <m:r>
                          <a:rPr lang="es-EC" i="1"/>
                          <m:t>𝑒</m:t>
                        </m:r>
                      </m:sub>
                    </m:sSub>
                    <m:r>
                      <a:rPr lang="es-EC" i="1"/>
                      <m:t>=</m:t>
                    </m:r>
                    <m:f>
                      <m:fPr>
                        <m:ctrlPr>
                          <a:rPr lang="es-EC" i="1"/>
                        </m:ctrlPr>
                      </m:fPr>
                      <m:num>
                        <m:r>
                          <a:rPr lang="es-EC" i="1"/>
                          <m:t>1</m:t>
                        </m:r>
                      </m:num>
                      <m:den>
                        <m:r>
                          <a:rPr lang="es-EC" i="1"/>
                          <m:t>2 </m:t>
                        </m:r>
                        <m:r>
                          <a:rPr lang="es-EC" i="1"/>
                          <m:t>𝜋</m:t>
                        </m:r>
                        <m:r>
                          <a:rPr lang="es-EC" i="1"/>
                          <m:t> </m:t>
                        </m:r>
                        <m:sSub>
                          <m:sSubPr>
                            <m:ctrlPr>
                              <a:rPr lang="es-EC" i="1"/>
                            </m:ctrlPr>
                          </m:sSubPr>
                          <m:e>
                            <m:r>
                              <a:rPr lang="es-EC" i="1"/>
                              <m:t>𝑅</m:t>
                            </m:r>
                          </m:e>
                          <m:sub>
                            <m:r>
                              <a:rPr lang="es-EC" i="1"/>
                              <m:t>𝑜</m:t>
                            </m:r>
                          </m:sub>
                        </m:sSub>
                        <m:r>
                          <a:rPr lang="es-EC" i="1"/>
                          <m:t> </m:t>
                        </m:r>
                        <m:r>
                          <a:rPr lang="es-EC" i="1"/>
                          <m:t>𝐿</m:t>
                        </m:r>
                        <m:r>
                          <a:rPr lang="es-EC" i="1"/>
                          <m:t> </m:t>
                        </m:r>
                        <m:sSub>
                          <m:sSubPr>
                            <m:ctrlPr>
                              <a:rPr lang="es-EC" i="1"/>
                            </m:ctrlPr>
                          </m:sSubPr>
                          <m:e>
                            <m:r>
                              <a:rPr lang="es-EC" i="1"/>
                              <m:t>h</m:t>
                            </m:r>
                          </m:e>
                          <m:sub>
                            <m:r>
                              <a:rPr lang="es-EC" i="1"/>
                              <m:t>0,∞</m:t>
                            </m:r>
                          </m:sub>
                        </m:sSub>
                        <m:r>
                          <a:rPr lang="es-EC" i="1"/>
                          <m:t> </m:t>
                        </m:r>
                      </m:den>
                    </m:f>
                  </m:oMath>
                </a14:m>
                <a:r>
                  <a:rPr lang="es-EC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h</m:t>
                        </m:r>
                      </m:e>
                      <m:sub>
                        <m:r>
                          <a:rPr lang="es-EC" i="1"/>
                          <m:t>𝑜</m:t>
                        </m:r>
                        <m:r>
                          <a:rPr lang="es-EC" i="1"/>
                          <m:t>,∞</m:t>
                        </m:r>
                      </m:sub>
                    </m:sSub>
                    <m:r>
                      <a:rPr lang="es-EC" i="1"/>
                      <m:t>=</m:t>
                    </m:r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h</m:t>
                        </m:r>
                      </m:e>
                      <m:sub>
                        <m:r>
                          <a:rPr lang="es-EC" i="1"/>
                          <m:t>𝑟</m:t>
                        </m:r>
                        <m:r>
                          <a:rPr lang="es-EC" i="1"/>
                          <m:t>,</m:t>
                        </m:r>
                        <m:r>
                          <a:rPr lang="es-EC" i="1"/>
                          <m:t>𝑐</m:t>
                        </m:r>
                        <m:r>
                          <a:rPr lang="es-EC" i="1"/>
                          <m:t>−</m:t>
                        </m:r>
                        <m:r>
                          <a:rPr lang="es-EC" i="1"/>
                          <m:t>𝑎</m:t>
                        </m:r>
                      </m:sub>
                    </m:sSub>
                    <m:r>
                      <a:rPr lang="es-EC" i="1"/>
                      <m:t>+</m:t>
                    </m:r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h</m:t>
                        </m:r>
                      </m:e>
                      <m:sub>
                        <m:r>
                          <a:rPr lang="es-EC" i="1"/>
                          <m:t>𝑐</m:t>
                        </m:r>
                        <m:r>
                          <a:rPr lang="es-EC" i="1"/>
                          <m:t>,</m:t>
                        </m:r>
                        <m:r>
                          <a:rPr lang="es-EC" i="1"/>
                          <m:t>𝑐</m:t>
                        </m:r>
                        <m:r>
                          <a:rPr lang="es-EC" i="1"/>
                          <m:t>−</m:t>
                        </m:r>
                        <m:r>
                          <a:rPr lang="es-EC" i="1"/>
                          <m:t>𝑎</m:t>
                        </m:r>
                      </m:sub>
                    </m:sSub>
                    <m:r>
                      <a:rPr lang="es-EC" i="1"/>
                      <m:t> </m:t>
                    </m:r>
                  </m:oMath>
                </a14:m>
                <a:r>
                  <a:rPr lang="es-EC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s-EC" dirty="0"/>
                  <a:t> </a:t>
                </a:r>
                <a:r>
                  <a:rPr lang="es-EC" dirty="0" smtClean="0"/>
                  <a:t>Por </a:t>
                </a:r>
                <a:r>
                  <a:rPr lang="es-EC" dirty="0"/>
                  <a:t>lo tanto,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𝑈</m:t>
                        </m:r>
                      </m:e>
                      <m:sub>
                        <m:r>
                          <a:rPr lang="es-EC" i="1"/>
                          <m:t>𝑜</m:t>
                        </m:r>
                      </m:sub>
                    </m:sSub>
                    <m:r>
                      <a:rPr lang="es-EC" i="1"/>
                      <m:t>=</m:t>
                    </m:r>
                    <m:f>
                      <m:fPr>
                        <m:ctrlPr>
                          <a:rPr lang="es-EC" i="1"/>
                        </m:ctrlPr>
                      </m:fPr>
                      <m:num>
                        <m:r>
                          <a:rPr lang="es-EC" i="1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s-EC" i="1"/>
                            </m:ctrlPr>
                          </m:sSubPr>
                          <m:e>
                            <m:r>
                              <a:rPr lang="es-EC" i="1"/>
                              <m:t>𝐴</m:t>
                            </m:r>
                          </m:e>
                          <m:sub>
                            <m:r>
                              <a:rPr lang="es-EC" i="1"/>
                              <m:t>𝑜</m:t>
                            </m:r>
                            <m:r>
                              <a:rPr lang="es-EC" i="1"/>
                              <m:t> 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s-EC" i="1"/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𝑅</m:t>
                                </m:r>
                              </m:e>
                              <m:sub>
                                <m:r>
                                  <a:rPr lang="es-EC" i="1"/>
                                  <m:t>𝑡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s-EC" dirty="0"/>
                  <a:t>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𝐴</m:t>
                        </m:r>
                      </m:e>
                      <m:sub>
                        <m:r>
                          <a:rPr lang="es-EC" i="1"/>
                          <m:t>𝑜</m:t>
                        </m:r>
                      </m:sub>
                    </m:sSub>
                    <m:r>
                      <a:rPr lang="es-EC" i="1"/>
                      <m:t>=2 </m:t>
                    </m:r>
                    <m:r>
                      <a:rPr lang="es-EC" i="1"/>
                      <m:t>𝜋</m:t>
                    </m:r>
                    <m:r>
                      <a:rPr lang="es-EC" i="1"/>
                      <m:t> </m:t>
                    </m:r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𝑅</m:t>
                        </m:r>
                      </m:e>
                      <m:sub>
                        <m:r>
                          <a:rPr lang="es-EC" i="1"/>
                          <m:t>𝑜</m:t>
                        </m:r>
                      </m:sub>
                    </m:sSub>
                    <m:r>
                      <a:rPr lang="es-EC" i="1"/>
                      <m:t> </m:t>
                    </m:r>
                    <m:r>
                      <a:rPr lang="es-EC" i="1"/>
                      <m:t>𝐿</m:t>
                    </m:r>
                    <m:r>
                      <a:rPr lang="es-EC" i="1"/>
                      <m:t>  </m:t>
                    </m:r>
                  </m:oMath>
                </a14:m>
                <a:endParaRPr lang="es-EC" dirty="0"/>
              </a:p>
              <a:p>
                <a:pPr>
                  <a:lnSpc>
                    <a:spcPct val="150000"/>
                  </a:lnSpc>
                </a:pPr>
                <a:r>
                  <a:rPr lang="es-EC" dirty="0" smtClean="0"/>
                  <a:t>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/>
                        </m:ctrlPr>
                      </m:sSubPr>
                      <m:e>
                        <m:r>
                          <a:rPr lang="es-EC" i="1"/>
                          <m:t>𝑈</m:t>
                        </m:r>
                      </m:e>
                      <m:sub>
                        <m:r>
                          <a:rPr lang="es-EC" i="1"/>
                          <m:t>𝑜</m:t>
                        </m:r>
                      </m:sub>
                    </m:sSub>
                    <m:r>
                      <a:rPr lang="es-EC" i="1"/>
                      <m:t>=</m:t>
                    </m:r>
                    <m:f>
                      <m:fPr>
                        <m:ctrlPr>
                          <a:rPr lang="es-EC" i="1"/>
                        </m:ctrlPr>
                      </m:fPr>
                      <m:num>
                        <m:r>
                          <a:rPr lang="es-EC" i="1"/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s-EC" i="1"/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𝑅</m:t>
                                </m:r>
                              </m:e>
                              <m:sub>
                                <m:r>
                                  <a:rPr lang="es-EC" i="1"/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𝑟</m:t>
                                </m:r>
                              </m:e>
                              <m:sub>
                                <m:r>
                                  <a:rPr lang="es-EC" i="1"/>
                                  <m:t>𝑒</m:t>
                                </m:r>
                              </m:sub>
                            </m:sSub>
                            <m:r>
                              <a:rPr lang="es-EC" i="1"/>
                              <m:t>  </m:t>
                            </m:r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h</m:t>
                                </m:r>
                              </m:e>
                              <m:sub>
                                <m:r>
                                  <a:rPr lang="es-EC" i="1"/>
                                  <m:t>𝑜</m:t>
                                </m:r>
                              </m:sub>
                            </m:sSub>
                          </m:den>
                        </m:f>
                        <m:r>
                          <a:rPr lang="es-EC" i="1"/>
                          <m:t>+</m:t>
                        </m:r>
                        <m:f>
                          <m:fPr>
                            <m:ctrlPr>
                              <a:rPr lang="es-EC" i="1"/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𝑅</m:t>
                                </m:r>
                              </m:e>
                              <m:sub>
                                <m:r>
                                  <a:rPr lang="es-EC" i="1"/>
                                  <m:t>𝑜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EC" i="1"/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s-EC" i="1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/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C" i="1"/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s-EC" i="1"/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s-EC" i="1"/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C" i="1"/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C" i="1"/>
                                                  <m:t>𝑜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s-EC" i="1"/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C" i="1"/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C" i="1"/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</m:num>
                          <m:den>
                            <m:r>
                              <a:rPr lang="es-EC" i="1"/>
                              <m:t> </m:t>
                            </m:r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𝑘</m:t>
                                </m:r>
                              </m:e>
                              <m:sub>
                                <m:r>
                                  <a:rPr lang="es-EC" i="1"/>
                                  <m:t>𝑝𝑒𝑡</m:t>
                                </m:r>
                              </m:sub>
                            </m:sSub>
                          </m:den>
                        </m:f>
                        <m:r>
                          <a:rPr lang="es-EC" i="1"/>
                          <m:t>+</m:t>
                        </m:r>
                        <m:f>
                          <m:fPr>
                            <m:ctrlPr>
                              <a:rPr lang="es-EC" i="1"/>
                            </m:ctrlPr>
                          </m:fPr>
                          <m:num>
                            <m:r>
                              <a:rPr lang="es-EC" i="1"/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EC" i="1"/>
                                </m:ctrlPr>
                              </m:sSubPr>
                              <m:e>
                                <m:r>
                                  <a:rPr lang="es-EC" i="1"/>
                                  <m:t>h</m:t>
                                </m:r>
                              </m:e>
                              <m:sub>
                                <m:r>
                                  <a:rPr lang="es-EC" i="1"/>
                                  <m:t>𝑜</m:t>
                                </m:r>
                                <m:r>
                                  <a:rPr lang="es-EC" i="1"/>
                                  <m:t>,∞</m:t>
                                </m:r>
                              </m:sub>
                            </m:sSub>
                          </m:den>
                        </m:f>
                        <m:r>
                          <a:rPr lang="es-EC" i="1"/>
                          <m:t> </m:t>
                        </m:r>
                      </m:den>
                    </m:f>
                  </m:oMath>
                </a14:m>
                <a:r>
                  <a:rPr lang="es-EC" dirty="0"/>
                  <a:t>	</a:t>
                </a:r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0" y="2515470"/>
                <a:ext cx="8112633" cy="4289188"/>
              </a:xfrm>
              <a:prstGeom prst="rect">
                <a:avLst/>
              </a:prstGeom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BALANCE ENERGÉTICO DEL ABSORBEDOR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8120" y="2056413"/>
            <a:ext cx="813690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/>
              <a:t>El tubo recibe energía radiante y pierde calor por radiación y convección hacia la cubierta. Además, transfiere calor por conducción hacia el fluido de trabajo. 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Rectángulo"/>
              <p:cNvSpPr/>
              <p:nvPr/>
            </p:nvSpPr>
            <p:spPr>
              <a:xfrm>
                <a:off x="65684" y="4735182"/>
                <a:ext cx="9085658" cy="754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𝑑𝑖𝑟𝑒𝑐𝑡𝑎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𝑑𝑖𝑓𝑢𝑠𝑎</m:t>
                              </m:r>
                            </m:e>
                            <m:e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𝑃𝐸𝑇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</m:e>
                            <m:e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𝑟𝑒𝑓𝑙𝑒𝑗𝑎𝑑𝑎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</m:e>
                            <m:e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h𝑎𝑐𝑖𝑎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𝑒𝑙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𝑃𝐸𝑇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𝐶𝑜𝑛𝑣𝑒𝑐𝑐𝑖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</m:e>
                            <m:e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h𝑎𝑐𝑖𝑎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𝑒𝑙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𝑃𝐸𝑇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r>
                            <a:rPr lang="es-EC" sz="1600" i="1"/>
                            <m:t>𝐶𝑎𝑙𝑜𝑟</m:t>
                          </m:r>
                          <m:r>
                            <a:rPr lang="es-EC" sz="1600" i="1"/>
                            <m:t> ú</m:t>
                          </m:r>
                          <m:r>
                            <a:rPr lang="es-EC" sz="1600" i="1"/>
                            <m:t>𝑡𝑖𝑙</m:t>
                          </m:r>
                        </m:e>
                      </m:d>
                    </m:oMath>
                  </m:oMathPara>
                </a14:m>
                <a:endParaRPr lang="es-EC" sz="1600" dirty="0"/>
              </a:p>
            </p:txBody>
          </p:sp>
        </mc:Choice>
        <mc:Fallback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" y="4735182"/>
                <a:ext cx="9085658" cy="754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Rectángulo"/>
              <p:cNvSpPr/>
              <p:nvPr/>
            </p:nvSpPr>
            <p:spPr>
              <a:xfrm>
                <a:off x="2339752" y="4010716"/>
                <a:ext cx="4036938" cy="572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C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i="1"/>
                              </m:ctrlPr>
                            </m:eqArrPr>
                            <m:e>
                              <m:r>
                                <a:rPr lang="es-EC" i="1"/>
                                <m:t>𝐶𝑎𝑙𝑜𝑟</m:t>
                              </m:r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𝑞𝑢𝑒</m:t>
                              </m:r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𝑒𝑛𝑡𝑟𝑎</m:t>
                              </m:r>
                            </m:e>
                            <m:e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𝑎𝑙</m:t>
                              </m:r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𝑠𝑖𝑠𝑡𝑒𝑚𝑎</m:t>
                              </m:r>
                            </m:e>
                          </m:eqArr>
                        </m:e>
                      </m:d>
                      <m:r>
                        <a:rPr lang="es-EC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C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i="1"/>
                              </m:ctrlPr>
                            </m:eqArrPr>
                            <m:e>
                              <m:r>
                                <a:rPr lang="es-EC" i="1"/>
                                <m:t>𝑐𝑎𝑙𝑜𝑟</m:t>
                              </m:r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𝑞𝑢𝑒</m:t>
                              </m:r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𝑠𝑎𝑙𝑒</m:t>
                              </m:r>
                              <m:r>
                                <a:rPr lang="es-EC" i="1"/>
                                <m:t> </m:t>
                              </m:r>
                            </m:e>
                            <m:e>
                              <m:r>
                                <a:rPr lang="es-EC" i="1"/>
                                <m:t>𝑑𝑒𝑙</m:t>
                              </m:r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𝑠𝑖𝑠𝑡𝑒𝑚𝑎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010716"/>
                <a:ext cx="4036938" cy="5724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214415" y="5730111"/>
                <a:ext cx="8678065" cy="425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/>
                        <m:t>𝐸</m:t>
                      </m:r>
                      <m:r>
                        <a:rPr lang="es-EC" i="1"/>
                        <m:t> 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𝜏</m:t>
                          </m:r>
                        </m:e>
                        <m:sub>
                          <m:r>
                            <a:rPr lang="es-EC" i="1"/>
                            <m:t>𝑐</m:t>
                          </m:r>
                        </m:sub>
                      </m:sSub>
                      <m:r>
                        <a:rPr lang="es-EC" i="1"/>
                        <m:t> 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𝛼</m:t>
                          </m:r>
                        </m:e>
                        <m:sub>
                          <m:r>
                            <a:rPr lang="es-EC" i="1"/>
                            <m:t>𝑝</m:t>
                          </m:r>
                        </m:sub>
                      </m:sSub>
                      <m:r>
                        <a:rPr lang="es-EC" i="1"/>
                        <m:t>+ 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𝜌</m:t>
                          </m:r>
                        </m:e>
                        <m:sub>
                          <m:r>
                            <a:rPr lang="es-EC" i="1"/>
                            <m:t>𝑅</m:t>
                          </m:r>
                        </m:sub>
                      </m:sSub>
                      <m:r>
                        <a:rPr lang="es-EC" i="1"/>
                        <m:t> </m:t>
                      </m:r>
                      <m:r>
                        <a:rPr lang="es-EC" i="1"/>
                        <m:t>𝐸</m:t>
                      </m:r>
                      <m:r>
                        <a:rPr lang="es-EC" i="1"/>
                        <m:t> 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𝜏</m:t>
                          </m:r>
                        </m:e>
                        <m:sub>
                          <m:r>
                            <a:rPr lang="es-EC" i="1"/>
                            <m:t>𝑐</m:t>
                          </m:r>
                        </m:sub>
                      </m:sSub>
                      <m:r>
                        <a:rPr lang="es-EC" i="1"/>
                        <m:t> 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𝛼</m:t>
                          </m:r>
                        </m:e>
                        <m:sub>
                          <m:r>
                            <a:rPr lang="es-EC" i="1"/>
                            <m:t>𝑝</m:t>
                          </m:r>
                        </m:sub>
                      </m:sSub>
                      <m:r>
                        <a:rPr lang="es-EC" i="1"/>
                        <m:t>+ 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𝜀</m:t>
                          </m:r>
                        </m:e>
                        <m:sub>
                          <m:r>
                            <a:rPr lang="es-EC" i="1"/>
                            <m:t>𝑐</m:t>
                          </m:r>
                        </m:sub>
                      </m:sSub>
                      <m:r>
                        <a:rPr lang="es-EC" i="1"/>
                        <m:t> 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𝛼</m:t>
                          </m:r>
                        </m:e>
                        <m:sub>
                          <m:r>
                            <a:rPr lang="es-EC" i="1"/>
                            <m:t>𝑝</m:t>
                          </m:r>
                        </m:sub>
                      </m:sSub>
                      <m:r>
                        <a:rPr lang="es-EC" i="1"/>
                        <m:t> </m:t>
                      </m:r>
                      <m:r>
                        <a:rPr lang="es-EC" i="1"/>
                        <m:t>𝜎</m:t>
                      </m:r>
                      <m:r>
                        <a:rPr lang="es-EC" i="1"/>
                        <m:t> </m:t>
                      </m:r>
                      <m:sSup>
                        <m:sSupPr>
                          <m:ctrlPr>
                            <a:rPr lang="es-EC" i="1"/>
                          </m:ctrlPr>
                        </m:sSupPr>
                        <m:e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s-EC" i="1"/>
                            <m:t>4</m:t>
                          </m:r>
                        </m:sup>
                      </m:sSup>
                      <m:r>
                        <a:rPr lang="es-EC" i="1"/>
                        <m:t>=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𝜀</m:t>
                          </m:r>
                        </m:e>
                        <m:sub>
                          <m:r>
                            <a:rPr lang="es-EC" i="1"/>
                            <m:t>𝑝</m:t>
                          </m:r>
                        </m:sub>
                      </m:sSub>
                      <m:r>
                        <a:rPr lang="es-EC" i="1"/>
                        <m:t>  </m:t>
                      </m:r>
                      <m:r>
                        <a:rPr lang="es-EC" i="1"/>
                        <m:t>𝜎</m:t>
                      </m:r>
                      <m:r>
                        <a:rPr lang="es-EC" i="1"/>
                        <m:t> </m:t>
                      </m:r>
                      <m:sSup>
                        <m:sSupPr>
                          <m:ctrlPr>
                            <a:rPr lang="es-EC" i="1"/>
                          </m:ctrlPr>
                        </m:sSupPr>
                        <m:e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es-EC" i="1"/>
                            <m:t>4</m:t>
                          </m:r>
                        </m:sup>
                      </m:sSup>
                      <m:r>
                        <a:rPr lang="es-EC" i="1"/>
                        <m:t>+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h</m:t>
                          </m:r>
                        </m:e>
                        <m:sub>
                          <m:r>
                            <a:rPr lang="es-EC" i="1"/>
                            <m:t>𝑐</m:t>
                          </m:r>
                          <m:r>
                            <a:rPr lang="es-EC" i="1"/>
                            <m:t>,</m:t>
                          </m:r>
                          <m:r>
                            <a:rPr lang="es-EC" i="1"/>
                            <m:t>𝑝</m:t>
                          </m:r>
                          <m:r>
                            <a:rPr lang="es-EC" i="1"/>
                            <m:t>−</m:t>
                          </m:r>
                          <m:r>
                            <a:rPr lang="es-EC" i="1"/>
                            <m:t>𝑐</m:t>
                          </m:r>
                        </m:sub>
                      </m:sSub>
                      <m:r>
                        <a:rPr lang="es-EC" i="1"/>
                        <m:t> </m:t>
                      </m:r>
                      <m:d>
                        <m:dPr>
                          <m:ctrlPr>
                            <a:rPr lang="es-EC" i="1"/>
                          </m:ctrlPr>
                        </m:dPr>
                        <m:e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𝑝</m:t>
                              </m:r>
                            </m:sub>
                          </m:sSub>
                          <m:r>
                            <a:rPr lang="es-EC" i="1"/>
                            <m:t>−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s-EC" i="1"/>
                        <m:t>+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𝑄</m:t>
                          </m:r>
                        </m:e>
                        <m:sub>
                          <m:r>
                            <a:rPr lang="es-EC" i="1"/>
                            <m:t>𝑢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5" y="5730111"/>
                <a:ext cx="8678065" cy="425758"/>
              </a:xfrm>
              <a:prstGeom prst="rect">
                <a:avLst/>
              </a:prstGeom>
              <a:blipFill rotWithShape="1"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0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BALANCE ENERGÉTICO DE LA CUBIERTA (PET)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3850" y="24208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 smtClean="0"/>
              <a:t>El PET recibe calor por radiación y convección y </a:t>
            </a:r>
            <a:r>
              <a:rPr lang="es-EC" sz="2400" dirty="0"/>
              <a:t>pierde calor por radiación y convección hacia la </a:t>
            </a:r>
            <a:r>
              <a:rPr lang="es-EC" sz="2400" dirty="0" smtClean="0"/>
              <a:t>bóveda. 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9 Rectángulo"/>
              <p:cNvSpPr/>
              <p:nvPr/>
            </p:nvSpPr>
            <p:spPr>
              <a:xfrm>
                <a:off x="223913" y="4049285"/>
                <a:ext cx="8750150" cy="552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𝑑𝑖𝑓𝑢𝑠𝑎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</m:e>
                            <m:e>
                              <m:r>
                                <a:rPr lang="es-EC" sz="1600" i="1"/>
                                <m:t>𝑑𝑒𝑙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𝑡𝑢𝑏𝑜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𝐶𝑜𝑛𝑣𝑒𝑐𝑐𝑖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</m:e>
                            <m:e>
                              <m:r>
                                <a:rPr lang="es-EC" sz="1600" i="1"/>
                                <m:t>𝑑𝑒𝑙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𝑡𝑢𝑏𝑜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</m:e>
                            <m:e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𝑎𝑙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𝑎𝑚𝑏𝑖𝑒𝑛𝑡𝑒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𝑎𝑙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𝑡𝑢𝑏𝑜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𝐶𝑜𝑛𝑣𝑒𝑐𝑐𝑖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𝑎𝑙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𝑎𝑚𝑏𝑖𝑒𝑛𝑡𝑒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C" sz="1600" dirty="0"/>
              </a:p>
            </p:txBody>
          </p:sp>
        </mc:Choice>
        <mc:Fallback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13" y="4049285"/>
                <a:ext cx="8750150" cy="552202"/>
              </a:xfrm>
              <a:prstGeom prst="rect">
                <a:avLst/>
              </a:prstGeom>
              <a:blipFill rotWithShape="1">
                <a:blip r:embed="rId3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10 Rectángulo"/>
              <p:cNvSpPr/>
              <p:nvPr/>
            </p:nvSpPr>
            <p:spPr>
              <a:xfrm>
                <a:off x="289247" y="5235149"/>
                <a:ext cx="8540065" cy="423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𝛼</m:t>
                          </m:r>
                        </m:e>
                        <m:sub>
                          <m:r>
                            <a:rPr lang="es-EC" i="1"/>
                            <m:t>𝑝𝑒𝑡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s-EC" i="1"/>
                          </m:ctrlPr>
                        </m:dPr>
                        <m:e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𝜀</m:t>
                              </m:r>
                            </m:e>
                            <m:sub>
                              <m:r>
                                <a:rPr lang="es-EC" i="1"/>
                                <m:t>𝑝</m:t>
                              </m:r>
                            </m:sub>
                          </m:sSub>
                          <m:r>
                            <a:rPr lang="es-EC" i="1"/>
                            <m:t> </m:t>
                          </m:r>
                          <m:r>
                            <a:rPr lang="es-EC" i="1"/>
                            <m:t>𝜎</m:t>
                          </m:r>
                          <m:r>
                            <a:rPr lang="es-EC" i="1"/>
                            <m:t> </m:t>
                          </m:r>
                          <m:sSup>
                            <m:sSupPr>
                              <m:ctrlPr>
                                <a:rPr lang="es-EC" i="1"/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𝑇</m:t>
                                  </m:r>
                                </m:e>
                                <m:sub>
                                  <m:r>
                                    <a:rPr lang="es-EC" i="1"/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C" i="1"/>
                                <m:t>4</m:t>
                              </m:r>
                            </m:sup>
                          </m:sSup>
                          <m:r>
                            <a:rPr lang="es-EC" i="1"/>
                            <m:t>+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𝜀</m:t>
                              </m:r>
                            </m:e>
                            <m:sub>
                              <m:r>
                                <a:rPr lang="es-EC" i="1"/>
                                <m:t>𝑏</m:t>
                              </m:r>
                            </m:sub>
                          </m:sSub>
                          <m:r>
                            <a:rPr lang="es-EC" i="1"/>
                            <m:t> </m:t>
                          </m:r>
                          <m:r>
                            <a:rPr lang="es-EC" i="1"/>
                            <m:t>𝜎</m:t>
                          </m:r>
                          <m:r>
                            <a:rPr lang="es-EC" i="1"/>
                            <m:t> </m:t>
                          </m:r>
                          <m:sSup>
                            <m:sSupPr>
                              <m:ctrlPr>
                                <a:rPr lang="es-EC" i="1"/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𝑇</m:t>
                                  </m:r>
                                </m:e>
                                <m:sub>
                                  <m:r>
                                    <a:rPr lang="es-EC" i="1"/>
                                    <m:t>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C" i="1"/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s-EC" i="1"/>
                        <m:t>+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h</m:t>
                          </m:r>
                        </m:e>
                        <m:sub>
                          <m:r>
                            <a:rPr lang="es-EC" i="1"/>
                            <m:t>𝑜</m:t>
                          </m:r>
                        </m:sub>
                      </m:sSub>
                      <m:r>
                        <a:rPr lang="es-EC" i="1"/>
                        <m:t> </m:t>
                      </m:r>
                      <m:d>
                        <m:dPr>
                          <m:ctrlPr>
                            <a:rPr lang="es-EC" i="1"/>
                          </m:ctrlPr>
                        </m:dPr>
                        <m:e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𝑝</m:t>
                              </m:r>
                            </m:sub>
                          </m:sSub>
                          <m:r>
                            <a:rPr lang="es-EC" i="1"/>
                            <m:t>−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s-EC" i="1"/>
                        <m:t>=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𝜀</m:t>
                          </m:r>
                        </m:e>
                        <m:sub>
                          <m:r>
                            <a:rPr lang="es-EC" i="1"/>
                            <m:t>𝑝𝑒𝑡</m:t>
                          </m:r>
                        </m:sub>
                      </m:sSub>
                      <m:r>
                        <a:rPr lang="es-EC" i="1"/>
                        <m:t> </m:t>
                      </m:r>
                      <m:r>
                        <a:rPr lang="es-EC" i="1"/>
                        <m:t>𝜎</m:t>
                      </m:r>
                      <m:r>
                        <a:rPr lang="es-EC" i="1"/>
                        <m:t> </m:t>
                      </m:r>
                      <m:sSup>
                        <m:sSupPr>
                          <m:ctrlPr>
                            <a:rPr lang="es-EC" i="1"/>
                          </m:ctrlPr>
                        </m:sSupPr>
                        <m:e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s-EC" i="1"/>
                            <m:t>4</m:t>
                          </m:r>
                        </m:sup>
                      </m:sSup>
                      <m:r>
                        <a:rPr lang="es-EC" i="1"/>
                        <m:t>+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𝜀</m:t>
                          </m:r>
                        </m:e>
                        <m:sub>
                          <m:r>
                            <a:rPr lang="es-EC" i="1"/>
                            <m:t>𝑝𝑒𝑡</m:t>
                          </m:r>
                        </m:sub>
                      </m:sSub>
                      <m:r>
                        <a:rPr lang="es-EC" i="1"/>
                        <m:t> </m:t>
                      </m:r>
                      <m:r>
                        <a:rPr lang="es-EC" i="1"/>
                        <m:t>𝜎</m:t>
                      </m:r>
                      <m:r>
                        <a:rPr lang="es-EC" i="1"/>
                        <m:t> </m:t>
                      </m:r>
                      <m:sSup>
                        <m:sSupPr>
                          <m:ctrlPr>
                            <a:rPr lang="es-EC" i="1"/>
                          </m:ctrlPr>
                        </m:sSupPr>
                        <m:e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s-EC" i="1"/>
                            <m:t>4</m:t>
                          </m:r>
                        </m:sup>
                      </m:sSup>
                      <m:r>
                        <a:rPr lang="es-EC" i="1"/>
                        <m:t>+</m:t>
                      </m:r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h</m:t>
                          </m:r>
                        </m:e>
                        <m:sub>
                          <m:r>
                            <a:rPr lang="es-EC" i="1"/>
                            <m:t>𝑜</m:t>
                          </m:r>
                          <m:r>
                            <a:rPr lang="es-EC" i="1"/>
                            <m:t>,∞</m:t>
                          </m:r>
                        </m:sub>
                      </m:sSub>
                      <m:r>
                        <a:rPr lang="es-EC" i="1"/>
                        <m:t> </m:t>
                      </m:r>
                      <m:d>
                        <m:dPr>
                          <m:ctrlPr>
                            <a:rPr lang="es-EC" i="1"/>
                          </m:ctrlPr>
                        </m:dPr>
                        <m:e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  <m:r>
                            <a:rPr lang="es-EC" i="1"/>
                            <m:t>−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𝑇</m:t>
                              </m:r>
                            </m:e>
                            <m:sub>
                              <m:r>
                                <a:rPr lang="es-EC" i="1"/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7" y="5235149"/>
                <a:ext cx="8540065" cy="423449"/>
              </a:xfrm>
              <a:prstGeom prst="rect">
                <a:avLst/>
              </a:prstGeom>
              <a:blipFill rotWithShape="1">
                <a:blip r:embed="rId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MODELO MATEMÁTICO DEL ABSORBEDOR  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409223" y="2056413"/>
            <a:ext cx="6379529" cy="45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400" dirty="0" smtClean="0">
                <a:latin typeface="Arial" charset="0"/>
              </a:rPr>
              <a:t>RESUMEN</a:t>
            </a:r>
            <a:endParaRPr lang="es-ES" sz="2400" dirty="0"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3339" y="1207618"/>
            <a:ext cx="76328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/>
              <a:t>Esta investigación consiste en el desarrollo experimental de un dispositivo de calentamiento de agua con energía solar compuesto por dos </a:t>
            </a:r>
            <a:r>
              <a:rPr lang="es-EC" sz="2400" dirty="0" err="1"/>
              <a:t>absorbedores</a:t>
            </a:r>
            <a:r>
              <a:rPr lang="es-EC" sz="2400" dirty="0"/>
              <a:t> en </a:t>
            </a:r>
            <a:r>
              <a:rPr lang="es-EC" sz="2400" dirty="0" smtClean="0"/>
              <a:t>paralelo: uno </a:t>
            </a:r>
            <a:r>
              <a:rPr lang="es-EC" sz="2400" dirty="0"/>
              <a:t>con envolvente de </a:t>
            </a:r>
            <a:r>
              <a:rPr lang="es-EC" sz="2400" dirty="0" err="1" smtClean="0"/>
              <a:t>polietilen</a:t>
            </a:r>
            <a:r>
              <a:rPr lang="es-EC" sz="2400" dirty="0" smtClean="0"/>
              <a:t> </a:t>
            </a:r>
            <a:r>
              <a:rPr lang="es-EC" sz="2400" dirty="0" err="1" smtClean="0"/>
              <a:t>tereftalato</a:t>
            </a:r>
            <a:r>
              <a:rPr lang="es-EC" sz="2400" dirty="0" smtClean="0"/>
              <a:t> </a:t>
            </a:r>
            <a:r>
              <a:rPr lang="es-EC" sz="2400" dirty="0"/>
              <a:t>color verde y</a:t>
            </a:r>
            <a:r>
              <a:rPr lang="es-EC" sz="2400" dirty="0" smtClean="0"/>
              <a:t> </a:t>
            </a:r>
            <a:r>
              <a:rPr lang="es-EC" sz="2400" dirty="0"/>
              <a:t>otro </a:t>
            </a:r>
            <a:r>
              <a:rPr lang="es-EC" sz="2400" dirty="0" smtClean="0"/>
              <a:t>transparente</a:t>
            </a:r>
            <a:r>
              <a:rPr lang="es-EC" sz="2400" dirty="0"/>
              <a:t>. </a:t>
            </a:r>
            <a:r>
              <a:rPr lang="es-EC" sz="2400" dirty="0" smtClean="0"/>
              <a:t>El </a:t>
            </a:r>
            <a:r>
              <a:rPr lang="es-EC" sz="2400" dirty="0"/>
              <a:t>sitio de ensayo </a:t>
            </a:r>
            <a:r>
              <a:rPr lang="es-EC" sz="2400" dirty="0" smtClean="0"/>
              <a:t>fue la ciudad de Ambato (insolación </a:t>
            </a:r>
            <a:r>
              <a:rPr lang="es-EC" sz="2400" dirty="0"/>
              <a:t>solar media sobre superficie </a:t>
            </a:r>
            <a:r>
              <a:rPr lang="es-EC" sz="2400" dirty="0" smtClean="0"/>
              <a:t>inclinada: </a:t>
            </a:r>
            <a:r>
              <a:rPr lang="es-EC" sz="2400" dirty="0"/>
              <a:t>3.4 </a:t>
            </a:r>
            <a:r>
              <a:rPr lang="es-EC" sz="2400" dirty="0" smtClean="0"/>
              <a:t>horas). Parámetros </a:t>
            </a:r>
            <a:r>
              <a:rPr lang="es-EC" sz="2400" dirty="0"/>
              <a:t>energéticos obtenidos </a:t>
            </a:r>
            <a:r>
              <a:rPr lang="es-EC" sz="2400" dirty="0" smtClean="0"/>
              <a:t>PET verde </a:t>
            </a:r>
            <a:r>
              <a:rPr lang="el-GR" sz="2400" dirty="0" smtClean="0"/>
              <a:t>η</a:t>
            </a:r>
            <a:r>
              <a:rPr lang="es-EC" sz="2400" dirty="0" smtClean="0"/>
              <a:t>=58 </a:t>
            </a:r>
            <a:r>
              <a:rPr lang="es-EC" sz="2400" dirty="0"/>
              <a:t>% y </a:t>
            </a:r>
            <a:r>
              <a:rPr lang="es-EC" sz="2400" dirty="0" smtClean="0"/>
              <a:t>PET </a:t>
            </a:r>
            <a:r>
              <a:rPr lang="es-EC" sz="2400" dirty="0"/>
              <a:t>transparente </a:t>
            </a:r>
            <a:r>
              <a:rPr lang="el-GR" sz="2400" dirty="0" smtClean="0"/>
              <a:t>η</a:t>
            </a:r>
            <a:r>
              <a:rPr lang="en-US" sz="2400" dirty="0" smtClean="0"/>
              <a:t>=</a:t>
            </a:r>
            <a:r>
              <a:rPr lang="es-EC" sz="2400" dirty="0" smtClean="0"/>
              <a:t>59%. </a:t>
            </a:r>
            <a:r>
              <a:rPr lang="es-EC" sz="2400" dirty="0" smtClean="0"/>
              <a:t>De acuerdo con el CTE un CSP tradicional tiene </a:t>
            </a:r>
            <a:r>
              <a:rPr lang="el-GR" sz="2400" dirty="0" smtClean="0"/>
              <a:t>η</a:t>
            </a:r>
            <a:r>
              <a:rPr lang="en-US" sz="2400" dirty="0" smtClean="0"/>
              <a:t>=40~</a:t>
            </a:r>
            <a:r>
              <a:rPr lang="es-EC" sz="2400" dirty="0" smtClean="0"/>
              <a:t>60%; </a:t>
            </a:r>
            <a:r>
              <a:rPr lang="es-EC" sz="2400" dirty="0"/>
              <a:t>e</a:t>
            </a:r>
            <a:r>
              <a:rPr lang="es-EC" sz="2400" dirty="0" smtClean="0"/>
              <a:t>ste </a:t>
            </a:r>
            <a:r>
              <a:rPr lang="es-EC" sz="2400" dirty="0"/>
              <a:t>nuevo tipo de calentador se encuentra dentro de ese </a:t>
            </a:r>
            <a:r>
              <a:rPr lang="es-EC" sz="2400" dirty="0" smtClean="0"/>
              <a:t>rango.    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022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MODELO MATEMÁTICO DEL TUBO 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371188" y="2348880"/>
                <a:ext cx="8642646" cy="3711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r>
                            <a:rPr lang="es-EC" sz="1600" i="1"/>
                            <m:t>𝐶𝑎𝑙𝑜𝑟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𝑞𝑢𝑒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𝑒𝑛𝑡𝑟𝑎</m:t>
                          </m:r>
                        </m:e>
                      </m:d>
                      <m:r>
                        <a:rPr lang="es-EC" sz="1600" i="1"/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r>
                            <a:rPr lang="es-EC" sz="1600" i="1"/>
                            <m:t>𝐶𝑎𝑙𝑜𝑟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𝑞𝑢𝑒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𝑠𝑎𝑙𝑒</m:t>
                          </m:r>
                        </m:e>
                      </m:d>
                      <m:r>
                        <a:rPr lang="es-EC" sz="1600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r>
                            <a:rPr lang="es-EC" sz="1600" i="1"/>
                            <m:t>𝐶𝑎𝑙𝑜𝑟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𝑞𝑢𝑒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𝑠𝑒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𝑎𝑐𝑢𝑚𝑢𝑙𝑎</m:t>
                          </m:r>
                        </m:e>
                      </m:d>
                    </m:oMath>
                  </m:oMathPara>
                </a14:m>
                <a:endParaRPr lang="es-EC" sz="1600" dirty="0" smtClean="0"/>
              </a:p>
              <a:p>
                <a:endParaRPr lang="es-EC" sz="1600" dirty="0" smtClean="0"/>
              </a:p>
              <a:p>
                <a:endParaRPr lang="en-US" sz="1600" dirty="0"/>
              </a:p>
              <a:p>
                <a:endParaRPr lang="es-EC" sz="1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𝑠𝑜𝑙𝑎𝑟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𝑑𝑒𝑙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𝑃𝐸𝑇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C" sz="1600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s-EC" sz="1600" i="1"/>
                                  </m:ctrlPr>
                                </m:eqArrPr>
                                <m:e>
                                  <m:r>
                                    <a:rPr lang="es-EC" sz="1600" i="1"/>
                                    <m:t>𝐶𝑎𝑙𝑜𝑟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  <m:r>
                                    <a:rPr lang="es-EC" sz="1600" i="1"/>
                                    <m:t>𝑝𝑜𝑟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</m:e>
                                <m:e>
                                  <m:r>
                                    <a:rPr lang="es-EC" sz="1600" i="1"/>
                                    <m:t>𝑐𝑜𝑛𝑑𝑢𝑐𝑐𝑖</m:t>
                                  </m:r>
                                  <m:r>
                                    <a:rPr lang="es-EC" sz="1600" i="1"/>
                                    <m:t>ó</m:t>
                                  </m:r>
                                  <m:r>
                                    <a:rPr lang="es-EC" sz="1600" i="1"/>
                                    <m:t>𝑛</m:t>
                                  </m: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s-EC" sz="1600" i="1"/>
                            <m:t>𝑥</m:t>
                          </m:r>
                        </m:sub>
                      </m:sSub>
                      <m:r>
                        <a:rPr lang="es-EC" sz="1600" i="1"/>
                        <m:t>−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C" sz="1600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s-EC" sz="1600" i="1"/>
                                  </m:ctrlPr>
                                </m:eqArrPr>
                                <m:e>
                                  <m:r>
                                    <a:rPr lang="es-EC" sz="1600" i="1"/>
                                    <m:t>𝐶𝑎𝑙𝑜𝑟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  <m:r>
                                    <a:rPr lang="es-EC" sz="1600" i="1"/>
                                    <m:t>𝑝𝑜𝑟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</m:e>
                                <m:e>
                                  <m:r>
                                    <a:rPr lang="es-EC" sz="1600" i="1"/>
                                    <m:t>𝑐𝑜𝑛𝑑𝑢𝑐𝑐𝑖</m:t>
                                  </m:r>
                                  <m:r>
                                    <a:rPr lang="es-EC" sz="1600" i="1"/>
                                    <m:t>ó</m:t>
                                  </m:r>
                                  <m:r>
                                    <a:rPr lang="es-EC" sz="1600" i="1"/>
                                    <m:t>𝑛</m:t>
                                  </m: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s-EC" sz="1600" i="1"/>
                            <m:t>𝑥</m:t>
                          </m:r>
                          <m:r>
                            <a:rPr lang="es-EC" sz="1600" i="1"/>
                            <m:t>+</m:t>
                          </m:r>
                          <m:r>
                            <a:rPr lang="es-EC" sz="1600" i="1"/>
                            <m:t>𝑑𝑥</m:t>
                          </m:r>
                        </m:sub>
                      </m:sSub>
                      <m:r>
                        <a:rPr lang="es-EC" sz="1600" i="1"/>
                        <m:t>− 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𝐶𝑎𝑙𝑜𝑟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𝑝𝑜𝑟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𝑐𝑜𝑛𝑣𝑒𝑐𝑐𝑖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𝐶𝑎𝑙𝑜𝑟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𝑎𝑐𝑢𝑚𝑢𝑙𝑎𝑑𝑜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C" sz="1600" dirty="0" smtClean="0"/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endParaRPr lang="es-EC" sz="1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𝜏</m:t>
                          </m:r>
                        </m:e>
                        <m:sub>
                          <m:r>
                            <a:rPr lang="es-EC" sz="1600" i="1"/>
                            <m:t>𝑐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𝛼</m:t>
                          </m:r>
                        </m:e>
                        <m:sub>
                          <m:r>
                            <a:rPr lang="es-EC" sz="1600" i="1"/>
                            <m:t>𝑝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𝐸</m:t>
                      </m:r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𝜋</m:t>
                      </m:r>
                      <m:r>
                        <a:rPr lang="es-EC" sz="1600" i="1"/>
                        <m:t> 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𝑑</m:t>
                          </m:r>
                        </m:e>
                        <m:sub>
                          <m:r>
                            <a:rPr lang="es-EC" sz="1600" i="1"/>
                            <m:t>𝑜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𝑑𝑥</m:t>
                      </m:r>
                      <m:r>
                        <a:rPr lang="es-EC" sz="1600" i="1"/>
                        <m:t>+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h</m:t>
                          </m:r>
                        </m:e>
                        <m:sub>
                          <m:r>
                            <a:rPr lang="es-EC" sz="1600" i="1"/>
                            <m:t>𝑟</m:t>
                          </m:r>
                          <m:r>
                            <a:rPr lang="es-EC" sz="1600" i="1"/>
                            <m:t>,</m:t>
                          </m:r>
                          <m:r>
                            <a:rPr lang="es-EC" sz="1600" i="1"/>
                            <m:t>𝑐</m:t>
                          </m:r>
                          <m:r>
                            <a:rPr lang="es-EC" sz="1600" i="1"/>
                            <m:t>−</m:t>
                          </m:r>
                          <m:r>
                            <a:rPr lang="es-EC" sz="1600" i="1"/>
                            <m:t>𝑝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𝜋</m:t>
                      </m:r>
                      <m:r>
                        <a:rPr lang="es-EC" sz="1600" i="1"/>
                        <m:t> 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𝑑</m:t>
                          </m:r>
                        </m:e>
                        <m:sub>
                          <m:r>
                            <a:rPr lang="es-EC" sz="1600" i="1"/>
                            <m:t>𝑜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𝑑𝑥</m:t>
                      </m:r>
                      <m:d>
                        <m:dPr>
                          <m:ctrlPr>
                            <a:rPr lang="es-EC" sz="1600" i="1"/>
                          </m:ctrlPr>
                        </m:dPr>
                        <m:e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𝑐</m:t>
                              </m:r>
                            </m:sub>
                          </m:sSub>
                          <m:r>
                            <a:rPr lang="es-EC" sz="1600" i="1"/>
                            <m:t>−</m:t>
                          </m:r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s-EC" sz="1600" i="1"/>
                        <m:t>−</m:t>
                      </m:r>
                      <m:r>
                        <a:rPr lang="es-EC" sz="1600" i="1"/>
                        <m:t>𝑘</m:t>
                      </m:r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𝐴</m:t>
                      </m:r>
                      <m:r>
                        <a:rPr lang="es-EC" sz="1600" i="1"/>
                        <m:t> </m:t>
                      </m:r>
                      <m:f>
                        <m:fPr>
                          <m:ctrlPr>
                            <a:rPr lang="es-EC" sz="1600" i="1"/>
                          </m:ctrlPr>
                        </m:fPr>
                        <m:num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𝑇</m:t>
                          </m:r>
                        </m:num>
                        <m:den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𝑥</m:t>
                          </m:r>
                        </m:den>
                      </m:f>
                      <m:r>
                        <a:rPr lang="es-EC" sz="1600" i="1"/>
                        <m:t>+</m:t>
                      </m:r>
                      <m:r>
                        <a:rPr lang="es-EC" sz="1600" i="1"/>
                        <m:t>𝑘</m:t>
                      </m:r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𝐴</m:t>
                      </m:r>
                      <m:r>
                        <a:rPr lang="es-EC" sz="1600" i="1"/>
                        <m:t> </m:t>
                      </m:r>
                      <m:f>
                        <m:fPr>
                          <m:ctrlPr>
                            <a:rPr lang="es-EC" sz="1600" i="1"/>
                          </m:ctrlPr>
                        </m:fPr>
                        <m:num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𝑇</m:t>
                          </m:r>
                        </m:num>
                        <m:den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𝑥</m:t>
                          </m:r>
                        </m:den>
                      </m:f>
                      <m:r>
                        <a:rPr lang="es-EC" sz="1600" i="1"/>
                        <m:t>+</m:t>
                      </m:r>
                      <m:f>
                        <m:fPr>
                          <m:ctrlPr>
                            <a:rPr lang="es-EC" sz="1600" i="1"/>
                          </m:ctrlPr>
                        </m:fPr>
                        <m:num>
                          <m:r>
                            <a:rPr lang="es-EC" sz="1600" i="1"/>
                            <m:t>𝜕</m:t>
                          </m:r>
                        </m:num>
                        <m:den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C" sz="1600" i="1"/>
                          </m:ctrlPr>
                        </m:dPr>
                        <m:e>
                          <m:r>
                            <a:rPr lang="es-EC" sz="1600" i="1"/>
                            <m:t>𝑘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𝐴</m:t>
                          </m:r>
                          <m:f>
                            <m:fPr>
                              <m:ctrlPr>
                                <a:rPr lang="es-EC" sz="1600" i="1"/>
                              </m:ctrlPr>
                            </m:fPr>
                            <m:num>
                              <m:r>
                                <a:rPr lang="es-EC" sz="1600" i="1"/>
                                <m:t>𝜕</m:t>
                              </m:r>
                              <m:r>
                                <a:rPr lang="es-EC" sz="1600" i="1"/>
                                <m:t>𝑇</m:t>
                              </m:r>
                            </m:num>
                            <m:den>
                              <m:r>
                                <a:rPr lang="es-EC" sz="1600" i="1"/>
                                <m:t>𝜕</m:t>
                              </m:r>
                              <m:r>
                                <a:rPr lang="es-EC" sz="1600" i="1"/>
                                <m:t>𝑥</m:t>
                              </m:r>
                            </m:den>
                          </m:f>
                          <m:r>
                            <a:rPr lang="es-EC" sz="1600" i="1"/>
                            <m:t> </m:t>
                          </m:r>
                        </m:e>
                      </m:d>
                      <m:r>
                        <a:rPr lang="es-EC" sz="1600" i="1"/>
                        <m:t>𝑑𝑥</m:t>
                      </m:r>
                      <m:r>
                        <a:rPr lang="es-EC" sz="1600" i="1"/>
                        <m:t>−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h</m:t>
                          </m:r>
                        </m:e>
                        <m:sub>
                          <m:r>
                            <a:rPr lang="es-EC" sz="1600" i="1"/>
                            <m:t>𝑜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𝜋</m:t>
                      </m:r>
                      <m:r>
                        <a:rPr lang="es-EC" sz="1600" i="1"/>
                        <m:t> 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𝑑</m:t>
                          </m:r>
                        </m:e>
                        <m:sub>
                          <m:r>
                            <a:rPr lang="es-EC" sz="1600" i="1"/>
                            <m:t>𝑜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𝑑𝑥</m:t>
                      </m:r>
                      <m:r>
                        <a:rPr lang="es-EC" sz="1600" i="1"/>
                        <m:t> </m:t>
                      </m:r>
                      <m:d>
                        <m:dPr>
                          <m:ctrlPr>
                            <a:rPr lang="es-EC" sz="1600" i="1"/>
                          </m:ctrlPr>
                        </m:dPr>
                        <m:e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𝑝</m:t>
                              </m:r>
                            </m:sub>
                          </m:sSub>
                          <m:r>
                            <a:rPr lang="es-EC" sz="1600" i="1"/>
                            <m:t>−</m:t>
                          </m:r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s-EC" sz="1600" i="1"/>
                        <m:t>=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𝜌</m:t>
                          </m:r>
                        </m:e>
                        <m:sub>
                          <m:r>
                            <a:rPr lang="es-EC" sz="1600" i="1"/>
                            <m:t>𝑝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𝐶</m:t>
                      </m:r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𝐴</m:t>
                      </m:r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𝑑𝑥</m:t>
                      </m:r>
                      <m:r>
                        <a:rPr lang="es-EC" sz="1600" i="1"/>
                        <m:t> </m:t>
                      </m:r>
                      <m:f>
                        <m:fPr>
                          <m:ctrlPr>
                            <a:rPr lang="es-EC" sz="1600" i="1"/>
                          </m:ctrlPr>
                        </m:fPr>
                        <m:num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𝑇</m:t>
                          </m:r>
                        </m:num>
                        <m:den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𝑡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8" y="2348880"/>
                <a:ext cx="8642646" cy="37118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MODELO MATEMÁTICO DEL PET 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179512" y="2160786"/>
                <a:ext cx="8784976" cy="4007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r>
                            <a:rPr lang="es-EC" sz="1600" i="1"/>
                            <m:t>𝐶𝑎𝑙𝑜𝑟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𝑞𝑢𝑒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𝑒𝑛𝑡𝑟𝑎</m:t>
                          </m:r>
                        </m:e>
                      </m:d>
                      <m:r>
                        <a:rPr lang="es-EC" sz="1600" i="1"/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r>
                            <a:rPr lang="es-EC" sz="1600" i="1"/>
                            <m:t>𝐶𝑎𝑙𝑜𝑟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𝑞𝑢𝑒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𝑠𝑎𝑙𝑒</m:t>
                          </m:r>
                        </m:e>
                      </m:d>
                      <m:r>
                        <a:rPr lang="es-EC" sz="1600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r>
                            <a:rPr lang="es-EC" sz="1600" i="1"/>
                            <m:t>𝐶𝑎𝑙𝑜𝑟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𝑞𝑢𝑒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𝑠𝑒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𝑎𝑐𝑢𝑚𝑢𝑙𝑎</m:t>
                          </m:r>
                        </m:e>
                      </m:d>
                    </m:oMath>
                  </m:oMathPara>
                </a14:m>
                <a:endParaRPr lang="es-EC" sz="1600" dirty="0" smtClean="0"/>
              </a:p>
              <a:p>
                <a:endParaRPr lang="en-US" sz="1600" dirty="0"/>
              </a:p>
              <a:p>
                <a:endParaRPr lang="es-EC" sz="1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C" sz="1600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s-EC" sz="1600" i="1"/>
                                  </m:ctrlPr>
                                </m:eqArrPr>
                                <m:e>
                                  <m:r>
                                    <a:rPr lang="es-EC" sz="1600" i="1"/>
                                    <m:t>𝐶𝑎𝑙𝑜𝑟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  <m:r>
                                    <a:rPr lang="es-EC" sz="1600" i="1"/>
                                    <m:t>𝑝𝑜𝑟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</m:e>
                                <m:e>
                                  <m:r>
                                    <a:rPr lang="es-EC" sz="1600" i="1"/>
                                    <m:t>𝑐𝑜𝑛𝑑𝑢𝑐𝑐𝑖</m:t>
                                  </m:r>
                                  <m:r>
                                    <a:rPr lang="es-EC" sz="1600" i="1"/>
                                    <m:t>ó</m:t>
                                  </m:r>
                                  <m:r>
                                    <a:rPr lang="es-EC" sz="1600" i="1"/>
                                    <m:t>𝑛</m:t>
                                  </m: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s-EC" sz="1600" i="1"/>
                            <m:t>𝑥</m:t>
                          </m:r>
                        </m:sub>
                      </m:sSub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𝐶𝑎𝑙𝑜𝑟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𝑐𝑜𝑛𝑣𝑒𝑐𝑐𝑖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/</m:t>
                              </m:r>
                            </m:e>
                            <m:e>
                              <m:r>
                                <a:rPr lang="es-EC" sz="1600" i="1"/>
                                <m:t>𝑟𝑎𝑑𝑖𝑎𝑐𝑖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𝑑𝑒𝑙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𝑡𝑢𝑏𝑜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𝑅𝑎𝑑𝑖𝑎𝑐𝑖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𝑑𝑖𝑓𝑢𝑠𝑎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𝑐𝑖𝑒𝑙𝑜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−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C" sz="1600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s-EC" sz="1600" i="1"/>
                                  </m:ctrlPr>
                                </m:eqArrPr>
                                <m:e>
                                  <m:r>
                                    <a:rPr lang="es-EC" sz="1600" i="1"/>
                                    <m:t>𝐶𝑎𝑙𝑜𝑟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  <m:r>
                                    <a:rPr lang="es-EC" sz="1600" i="1"/>
                                    <m:t>𝑝𝑜𝑟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</m:e>
                                <m:e>
                                  <m:r>
                                    <a:rPr lang="es-EC" sz="1600" i="1"/>
                                    <m:t>𝑐𝑜𝑛𝑑𝑢𝑐𝑐𝑖</m:t>
                                  </m:r>
                                  <m:r>
                                    <a:rPr lang="es-EC" sz="1600" i="1"/>
                                    <m:t>ó</m:t>
                                  </m:r>
                                  <m:r>
                                    <a:rPr lang="es-EC" sz="1600" i="1"/>
                                    <m:t>𝑛</m:t>
                                  </m:r>
                                  <m:r>
                                    <a:rPr lang="es-EC" sz="1600" i="1"/>
                                    <m:t>/ </m:t>
                                  </m:r>
                                </m:e>
                                <m:e>
                                  <m:r>
                                    <a:rPr lang="es-EC" sz="1600" i="1"/>
                                    <m:t>𝑟𝑎𝑑𝑖𝑎𝑐𝑖</m:t>
                                  </m:r>
                                  <m:r>
                                    <a:rPr lang="es-EC" sz="1600" i="1"/>
                                    <m:t>ó</m:t>
                                  </m:r>
                                  <m:r>
                                    <a:rPr lang="es-EC" sz="1600" i="1"/>
                                    <m:t>𝑛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  <m:r>
                                    <a:rPr lang="es-EC" sz="1600" i="1"/>
                                    <m:t>𝑎𝑙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</m:e>
                                <m:e>
                                  <m:r>
                                    <a:rPr lang="es-EC" sz="1600" i="1"/>
                                    <m:t>𝑎𝑚𝑏𝑖𝑒𝑛𝑡𝑒</m:t>
                                  </m: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s-EC" sz="1600" i="1"/>
                            <m:t>𝑥</m:t>
                          </m:r>
                          <m:r>
                            <a:rPr lang="es-EC" sz="1600" i="1"/>
                            <m:t>+</m:t>
                          </m:r>
                          <m:r>
                            <a:rPr lang="es-EC" sz="1600" i="1"/>
                            <m:t>𝑑𝑥</m:t>
                          </m:r>
                        </m:sub>
                      </m:sSub>
                      <m:r>
                        <a:rPr lang="es-EC" sz="1600" i="1"/>
                        <m:t>− 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𝐶𝑎𝑙𝑜𝑟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𝑝𝑜𝑟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𝑟𝑎𝑑𝑖𝑎𝑐𝑖</m:t>
                              </m:r>
                              <m:r>
                                <a:rPr lang="es-EC" sz="1600" i="1"/>
                                <m:t>ó</m:t>
                              </m:r>
                              <m:r>
                                <a:rPr lang="es-EC" sz="1600" i="1"/>
                                <m:t>𝑛</m:t>
                              </m:r>
                            </m:e>
                            <m:e>
                              <m:r>
                                <a:rPr lang="es-EC" sz="1600" i="1"/>
                                <m:t>𝑎𝑙</m:t>
                              </m:r>
                              <m:r>
                                <a:rPr lang="es-EC" sz="1600" i="1"/>
                                <m:t> </m:t>
                              </m:r>
                              <m:r>
                                <a:rPr lang="es-EC" sz="1600" i="1"/>
                                <m:t>𝑡𝑢𝑏𝑜</m:t>
                              </m:r>
                            </m:e>
                          </m:eqArr>
                        </m:e>
                      </m:d>
                      <m:r>
                        <a:rPr lang="es-EC" sz="1600" i="1"/>
                        <m:t>− 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C" sz="1600" i="1"/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s-EC" sz="1600" i="1"/>
                                  </m:ctrlPr>
                                </m:eqArrPr>
                                <m:e>
                                  <m:r>
                                    <a:rPr lang="es-EC" sz="1600" i="1"/>
                                    <m:t>𝐶𝑎𝑙𝑜𝑟</m:t>
                                  </m:r>
                                  <m:r>
                                    <a:rPr lang="es-EC" sz="1600" i="1"/>
                                    <m:t> </m:t>
                                  </m:r>
                                  <m:r>
                                    <a:rPr lang="es-EC" sz="1600" i="1"/>
                                    <m:t>𝑝𝑜𝑟</m:t>
                                  </m:r>
                                </m:e>
                                <m:e>
                                  <m:r>
                                    <a:rPr lang="es-EC" sz="1600" i="1"/>
                                    <m:t>𝑐𝑜𝑛𝑑𝑢𝑐𝑐𝑖</m:t>
                                  </m:r>
                                  <m:r>
                                    <a:rPr lang="es-EC" sz="1600" i="1"/>
                                    <m:t>ó</m:t>
                                  </m:r>
                                  <m:r>
                                    <a:rPr lang="es-EC" sz="1600" i="1"/>
                                    <m:t>𝑛</m:t>
                                  </m:r>
                                </m:e>
                              </m:eqArr>
                            </m:e>
                          </m:d>
                        </m:e>
                        <m:sub>
                          <m:r>
                            <a:rPr lang="es-EC" sz="1600" i="1"/>
                            <m:t>𝑥</m:t>
                          </m:r>
                          <m:r>
                            <a:rPr lang="es-EC" sz="1600" i="1"/>
                            <m:t>+</m:t>
                          </m:r>
                          <m:r>
                            <a:rPr lang="es-EC" sz="1600" i="1"/>
                            <m:t>𝑑𝑥</m:t>
                          </m:r>
                        </m:sub>
                      </m:sSub>
                      <m:r>
                        <a:rPr lang="es-EC" sz="1600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C" sz="1600" i="1"/>
                          </m:ctrlPr>
                        </m:dPr>
                        <m:e>
                          <m:eqArr>
                            <m:eqArrPr>
                              <m:ctrlPr>
                                <a:rPr lang="es-EC" sz="1600" i="1"/>
                              </m:ctrlPr>
                            </m:eqArrPr>
                            <m:e>
                              <m:r>
                                <a:rPr lang="es-EC" sz="1600" i="1"/>
                                <m:t>𝐶𝑎𝑙𝑜𝑟</m:t>
                              </m:r>
                              <m:r>
                                <a:rPr lang="es-EC" sz="1600" i="1"/>
                                <m:t> </m:t>
                              </m:r>
                            </m:e>
                            <m:e>
                              <m:r>
                                <a:rPr lang="es-EC" sz="1600" i="1"/>
                                <m:t>𝑎𝑐𝑢𝑚𝑢𝑙𝑎𝑑𝑜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C" sz="1600" dirty="0" smtClean="0"/>
              </a:p>
              <a:p>
                <a:endParaRPr lang="en-US" sz="1600" dirty="0"/>
              </a:p>
              <a:p>
                <a:endParaRPr lang="es-EC" sz="1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/>
                        <m:t>−</m:t>
                      </m:r>
                      <m:r>
                        <a:rPr lang="es-EC" sz="1600" i="1"/>
                        <m:t>𝑘</m:t>
                      </m:r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𝐴</m:t>
                      </m:r>
                      <m:r>
                        <a:rPr lang="es-EC" sz="1600" i="1"/>
                        <m:t> </m:t>
                      </m:r>
                      <m:f>
                        <m:fPr>
                          <m:ctrlPr>
                            <a:rPr lang="es-EC" sz="1600" i="1"/>
                          </m:ctrlPr>
                        </m:fPr>
                        <m:num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𝑇</m:t>
                          </m:r>
                        </m:num>
                        <m:den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𝑥</m:t>
                          </m:r>
                        </m:den>
                      </m:f>
                      <m:r>
                        <a:rPr lang="es-EC" sz="1600" i="1"/>
                        <m:t>+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h</m:t>
                          </m:r>
                        </m:e>
                        <m:sub>
                          <m:r>
                            <a:rPr lang="es-EC" sz="1600" i="1"/>
                            <m:t>𝑜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𝜋</m:t>
                      </m:r>
                      <m:r>
                        <a:rPr lang="es-EC" sz="1600" i="1"/>
                        <m:t> 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𝑑</m:t>
                          </m:r>
                        </m:e>
                        <m:sub>
                          <m:r>
                            <a:rPr lang="es-EC" sz="1600" i="1"/>
                            <m:t>𝑜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𝑑𝑥</m:t>
                      </m:r>
                      <m:r>
                        <a:rPr lang="es-EC" sz="1600" i="1"/>
                        <m:t> </m:t>
                      </m:r>
                      <m:d>
                        <m:dPr>
                          <m:ctrlPr>
                            <a:rPr lang="es-EC" sz="1600" i="1"/>
                          </m:ctrlPr>
                        </m:dPr>
                        <m:e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𝑝</m:t>
                              </m:r>
                            </m:sub>
                          </m:sSub>
                          <m:r>
                            <a:rPr lang="es-EC" sz="1600" i="1"/>
                            <m:t>−</m:t>
                          </m:r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s-EC" sz="1600" i="1"/>
                        <m:t>+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h</m:t>
                          </m:r>
                        </m:e>
                        <m:sub>
                          <m:r>
                            <a:rPr lang="es-EC" sz="1600" i="1"/>
                            <m:t>𝑟</m:t>
                          </m:r>
                          <m:r>
                            <a:rPr lang="es-EC" sz="1600" i="1"/>
                            <m:t>,</m:t>
                          </m:r>
                          <m:r>
                            <a:rPr lang="es-EC" sz="1600" i="1"/>
                            <m:t>𝑏</m:t>
                          </m:r>
                          <m:r>
                            <a:rPr lang="es-EC" sz="1600" i="1"/>
                            <m:t>−</m:t>
                          </m:r>
                          <m:r>
                            <a:rPr lang="es-EC" sz="1600" i="1"/>
                            <m:t>𝑐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𝜋</m:t>
                      </m:r>
                      <m:r>
                        <a:rPr lang="es-EC" sz="1600" i="1"/>
                        <m:t> 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𝐷</m:t>
                          </m:r>
                        </m:e>
                        <m:sub>
                          <m:r>
                            <a:rPr lang="es-EC" sz="1600" i="1"/>
                            <m:t>𝑜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𝑑𝑥</m:t>
                      </m:r>
                      <m:r>
                        <a:rPr lang="es-EC" sz="1600" i="1"/>
                        <m:t> </m:t>
                      </m:r>
                      <m:d>
                        <m:dPr>
                          <m:ctrlPr>
                            <a:rPr lang="es-EC" sz="1600" i="1"/>
                          </m:ctrlPr>
                        </m:dPr>
                        <m:e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∞</m:t>
                              </m:r>
                            </m:sub>
                          </m:sSub>
                          <m:r>
                            <a:rPr lang="es-EC" sz="1600" i="1"/>
                            <m:t>−</m:t>
                          </m:r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s-EC" sz="1600" i="1"/>
                        <m:t>+</m:t>
                      </m:r>
                      <m:r>
                        <a:rPr lang="es-EC" sz="1600" i="1"/>
                        <m:t>𝑘</m:t>
                      </m:r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𝐴</m:t>
                      </m:r>
                      <m:r>
                        <a:rPr lang="es-EC" sz="1600" i="1"/>
                        <m:t> </m:t>
                      </m:r>
                      <m:f>
                        <m:fPr>
                          <m:ctrlPr>
                            <a:rPr lang="es-EC" sz="1600" i="1"/>
                          </m:ctrlPr>
                        </m:fPr>
                        <m:num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𝑇</m:t>
                          </m:r>
                        </m:num>
                        <m:den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𝑥</m:t>
                          </m:r>
                        </m:den>
                      </m:f>
                      <m:r>
                        <a:rPr lang="es-EC" sz="1600" i="1"/>
                        <m:t>+</m:t>
                      </m:r>
                      <m:f>
                        <m:fPr>
                          <m:ctrlPr>
                            <a:rPr lang="es-EC" sz="1600" i="1"/>
                          </m:ctrlPr>
                        </m:fPr>
                        <m:num>
                          <m:r>
                            <a:rPr lang="es-EC" sz="1600" i="1"/>
                            <m:t>𝜕</m:t>
                          </m:r>
                        </m:num>
                        <m:den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C" sz="1600" i="1"/>
                          </m:ctrlPr>
                        </m:dPr>
                        <m:e>
                          <m:r>
                            <a:rPr lang="es-EC" sz="1600" i="1"/>
                            <m:t>𝑘</m:t>
                          </m:r>
                          <m:r>
                            <a:rPr lang="es-EC" sz="1600" i="1"/>
                            <m:t> </m:t>
                          </m:r>
                          <m:r>
                            <a:rPr lang="es-EC" sz="1600" i="1"/>
                            <m:t>𝐴</m:t>
                          </m:r>
                          <m:f>
                            <m:fPr>
                              <m:ctrlPr>
                                <a:rPr lang="es-EC" sz="1600" i="1"/>
                              </m:ctrlPr>
                            </m:fPr>
                            <m:num>
                              <m:r>
                                <a:rPr lang="es-EC" sz="1600" i="1"/>
                                <m:t>𝜕</m:t>
                              </m:r>
                              <m:r>
                                <a:rPr lang="es-EC" sz="1600" i="1"/>
                                <m:t>𝑇</m:t>
                              </m:r>
                            </m:num>
                            <m:den>
                              <m:r>
                                <a:rPr lang="es-EC" sz="1600" i="1"/>
                                <m:t>𝜕</m:t>
                              </m:r>
                              <m:r>
                                <a:rPr lang="es-EC" sz="1600" i="1"/>
                                <m:t>𝑥</m:t>
                              </m:r>
                            </m:den>
                          </m:f>
                          <m:r>
                            <a:rPr lang="es-EC" sz="1600" i="1"/>
                            <m:t> </m:t>
                          </m:r>
                        </m:e>
                      </m:d>
                      <m:r>
                        <a:rPr lang="es-EC" sz="1600" i="1"/>
                        <m:t>𝑑𝑥</m:t>
                      </m:r>
                      <m:r>
                        <a:rPr lang="es-EC" sz="1600" i="1"/>
                        <m:t>−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h</m:t>
                          </m:r>
                        </m:e>
                        <m:sub>
                          <m:r>
                            <a:rPr lang="es-EC" sz="1600" i="1"/>
                            <m:t>𝑜</m:t>
                          </m:r>
                          <m:r>
                            <a:rPr lang="es-EC" sz="1600" i="1"/>
                            <m:t>,∞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𝜋</m:t>
                      </m:r>
                      <m:r>
                        <a:rPr lang="es-EC" sz="1600" i="1"/>
                        <m:t> 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𝐷</m:t>
                          </m:r>
                        </m:e>
                        <m:sub>
                          <m:r>
                            <a:rPr lang="es-EC" sz="1600" i="1"/>
                            <m:t>𝑜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𝑑𝑥</m:t>
                      </m:r>
                      <m:r>
                        <a:rPr lang="es-EC" sz="1600" i="1"/>
                        <m:t> </m:t>
                      </m:r>
                      <m:d>
                        <m:dPr>
                          <m:ctrlPr>
                            <a:rPr lang="es-EC" sz="1600" i="1"/>
                          </m:ctrlPr>
                        </m:dPr>
                        <m:e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𝑐</m:t>
                              </m:r>
                            </m:sub>
                          </m:sSub>
                          <m:r>
                            <a:rPr lang="es-EC" sz="1600" i="1"/>
                            <m:t>−</m:t>
                          </m:r>
                          <m:sSub>
                            <m:sSubPr>
                              <m:ctrlPr>
                                <a:rPr lang="es-EC" sz="1600" i="1"/>
                              </m:ctrlPr>
                            </m:sSubPr>
                            <m:e>
                              <m:r>
                                <a:rPr lang="es-EC" sz="1600" i="1"/>
                                <m:t>𝑇</m:t>
                              </m:r>
                            </m:e>
                            <m:sub>
                              <m:r>
                                <a:rPr lang="es-EC" sz="1600" i="1"/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s-EC" sz="1600" i="1"/>
                        <m:t>=</m:t>
                      </m:r>
                      <m:sSub>
                        <m:sSubPr>
                          <m:ctrlPr>
                            <a:rPr lang="es-EC" sz="1600" i="1"/>
                          </m:ctrlPr>
                        </m:sSubPr>
                        <m:e>
                          <m:r>
                            <a:rPr lang="es-EC" sz="1600" i="1"/>
                            <m:t>𝜌</m:t>
                          </m:r>
                        </m:e>
                        <m:sub>
                          <m:r>
                            <a:rPr lang="es-EC" sz="1600" i="1"/>
                            <m:t>𝑐</m:t>
                          </m:r>
                        </m:sub>
                      </m:sSub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𝐴</m:t>
                      </m:r>
                      <m:r>
                        <a:rPr lang="es-EC" sz="1600" i="1"/>
                        <m:t> </m:t>
                      </m:r>
                      <m:r>
                        <a:rPr lang="es-EC" sz="1600" i="1"/>
                        <m:t>𝑑𝑥</m:t>
                      </m:r>
                      <m:r>
                        <a:rPr lang="es-EC" sz="1600" i="1"/>
                        <m:t> </m:t>
                      </m:r>
                      <m:f>
                        <m:fPr>
                          <m:ctrlPr>
                            <a:rPr lang="es-EC" sz="1600" i="1"/>
                          </m:ctrlPr>
                        </m:fPr>
                        <m:num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𝑇</m:t>
                          </m:r>
                        </m:num>
                        <m:den>
                          <m:r>
                            <a:rPr lang="es-EC" sz="1600" i="1"/>
                            <m:t>𝜕</m:t>
                          </m:r>
                          <m:r>
                            <a:rPr lang="es-EC" sz="1600" i="1"/>
                            <m:t>𝑡</m:t>
                          </m:r>
                        </m:den>
                      </m:f>
                      <m:r>
                        <a:rPr lang="es-EC" sz="1600" i="1"/>
                        <m:t> </m:t>
                      </m:r>
                    </m:oMath>
                  </m:oMathPara>
                </a14:m>
                <a:endParaRPr lang="es-EC" sz="1600" dirty="0"/>
              </a:p>
              <a:p>
                <a:endParaRPr lang="es-EC" sz="1600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60786"/>
                <a:ext cx="8784976" cy="40078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1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ECUACIONES DIFERENCIALES DEL CALENTADOR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179512" y="2917809"/>
                <a:ext cx="8784976" cy="771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sSup>
                            <m:sSupPr>
                              <m:ctrlPr>
                                <a:rPr lang="es-EC" i="1"/>
                              </m:ctrlPr>
                            </m:sSupPr>
                            <m:e>
                              <m:r>
                                <a:rPr lang="es-EC" i="1"/>
                                <m:t>𝜕</m:t>
                              </m:r>
                            </m:e>
                            <m:sup>
                              <m:r>
                                <a:rPr lang="es-EC" i="1"/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𝜃</m:t>
                              </m:r>
                            </m:e>
                            <m:sub>
                              <m:r>
                                <a:rPr lang="es-EC" i="1"/>
                                <m:t>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C" i="1"/>
                              </m:ctrlPr>
                            </m:sSupPr>
                            <m:e>
                              <m:r>
                                <a:rPr lang="es-EC" i="1"/>
                                <m:t>𝜕</m:t>
                              </m:r>
                              <m:r>
                                <a:rPr lang="es-EC" i="1"/>
                                <m:t>𝑥</m:t>
                              </m:r>
                            </m:e>
                            <m:sup>
                              <m:r>
                                <a:rPr lang="es-EC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1"/>
                        <m:t>+</m:t>
                      </m:r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𝜏</m:t>
                              </m:r>
                            </m:e>
                            <m:sub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  <m:r>
                            <a:rPr lang="es-EC" i="1"/>
                            <m:t> 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𝛼</m:t>
                              </m:r>
                            </m:e>
                            <m:sub>
                              <m:r>
                                <a:rPr lang="es-EC" i="1"/>
                                <m:t>𝑝</m:t>
                              </m:r>
                            </m:sub>
                          </m:sSub>
                          <m:r>
                            <a:rPr lang="es-EC" i="1"/>
                            <m:t> </m:t>
                          </m:r>
                          <m:r>
                            <a:rPr lang="es-EC" i="1"/>
                            <m:t>𝐸</m:t>
                          </m:r>
                          <m:r>
                            <a:rPr lang="es-EC" i="1"/>
                            <m:t> </m:t>
                          </m:r>
                          <m:r>
                            <a:rPr lang="es-EC" i="1"/>
                            <m:t>𝜋</m:t>
                          </m:r>
                          <m:r>
                            <a:rPr lang="es-EC" i="1"/>
                            <m:t> 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𝑑</m:t>
                              </m:r>
                            </m:e>
                            <m:sub>
                              <m:r>
                                <a:rPr lang="es-EC" i="1"/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𝑘</m:t>
                              </m:r>
                            </m:e>
                            <m:sub>
                              <m:r>
                                <a:rPr lang="es-EC" i="1"/>
                                <m:t>𝑝</m:t>
                              </m:r>
                            </m:sub>
                          </m:sSub>
                          <m:r>
                            <a:rPr lang="es-EC" i="1"/>
                            <m:t> 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𝐴</m:t>
                              </m:r>
                            </m:e>
                            <m:sub>
                              <m:r>
                                <a:rPr lang="es-EC" i="1"/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s-EC" i="1"/>
                        <m:t> +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/>
                          </m:ctrlPr>
                        </m:dPr>
                        <m:e>
                          <m:f>
                            <m:fPr>
                              <m:ctrlPr>
                                <a:rPr lang="es-EC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h</m:t>
                                  </m:r>
                                </m:e>
                                <m:sub>
                                  <m:r>
                                    <a:rPr lang="es-EC" i="1"/>
                                    <m:t>𝑟</m:t>
                                  </m:r>
                                  <m:r>
                                    <a:rPr lang="es-EC" i="1"/>
                                    <m:t>,</m:t>
                                  </m:r>
                                  <m:r>
                                    <a:rPr lang="es-EC" i="1"/>
                                    <m:t>𝑐</m:t>
                                  </m:r>
                                  <m:r>
                                    <a:rPr lang="es-EC" i="1"/>
                                    <m:t>−</m:t>
                                  </m:r>
                                  <m:r>
                                    <a:rPr lang="es-EC" i="1"/>
                                    <m:t>𝑝</m:t>
                                  </m:r>
                                </m:sub>
                              </m:sSub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𝜋</m:t>
                              </m:r>
                              <m:r>
                                <a:rPr lang="es-EC" i="1"/>
                                <m:t> </m:t>
                              </m:r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𝑑</m:t>
                                  </m:r>
                                </m:e>
                                <m:sub>
                                  <m:r>
                                    <a:rPr lang="es-EC" i="1"/>
                                    <m:t>𝑜</m:t>
                                  </m:r>
                                </m:sub>
                              </m:sSub>
                              <m:r>
                                <a:rPr lang="es-EC" i="1"/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𝑘</m:t>
                                  </m:r>
                                </m:e>
                                <m:sub>
                                  <m:r>
                                    <a:rPr lang="es-EC" i="1"/>
                                    <m:t>𝑝</m:t>
                                  </m:r>
                                </m:sub>
                              </m:sSub>
                              <m:r>
                                <a:rPr lang="es-EC" i="1"/>
                                <m:t> </m:t>
                              </m:r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𝐴</m:t>
                                  </m:r>
                                </m:e>
                                <m:sub>
                                  <m:r>
                                    <a:rPr lang="es-EC" i="1"/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s-EC" i="1"/>
                            <m:t>−</m:t>
                          </m:r>
                          <m:f>
                            <m:fPr>
                              <m:ctrlPr>
                                <a:rPr lang="es-EC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h</m:t>
                                  </m:r>
                                </m:e>
                                <m:sub>
                                  <m:r>
                                    <a:rPr lang="es-EC" i="1"/>
                                    <m:t>𝑜</m:t>
                                  </m:r>
                                </m:sub>
                              </m:sSub>
                              <m:r>
                                <a:rPr lang="es-EC" i="1"/>
                                <m:t> </m:t>
                              </m:r>
                              <m:r>
                                <a:rPr lang="es-EC" i="1"/>
                                <m:t>𝜋</m:t>
                              </m:r>
                              <m:r>
                                <a:rPr lang="es-EC" i="1"/>
                                <m:t> </m:t>
                              </m:r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𝑑</m:t>
                                  </m:r>
                                </m:e>
                                <m:sub>
                                  <m:r>
                                    <a:rPr lang="es-EC" i="1"/>
                                    <m:t>𝑜</m:t>
                                  </m:r>
                                </m:sub>
                              </m:sSub>
                              <m:r>
                                <a:rPr lang="es-EC" i="1"/>
                                <m:t> 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𝑘</m:t>
                                  </m:r>
                                </m:e>
                                <m:sub>
                                  <m:r>
                                    <a:rPr lang="es-EC" i="1"/>
                                    <m:t>𝑝</m:t>
                                  </m:r>
                                </m:sub>
                              </m:sSub>
                              <m:r>
                                <a:rPr lang="es-EC" i="1"/>
                                <m:t> </m:t>
                              </m:r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𝐴</m:t>
                                  </m:r>
                                </m:e>
                                <m:sub>
                                  <m:r>
                                    <a:rPr lang="es-EC" i="1"/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s-EC" i="1"/>
                          </m:ctrlPr>
                        </m:sSubPr>
                        <m:e>
                          <m:r>
                            <a:rPr lang="es-EC" i="1"/>
                            <m:t>𝜃</m:t>
                          </m:r>
                        </m:e>
                        <m:sub>
                          <m:r>
                            <a:rPr lang="es-EC" i="1"/>
                            <m:t>𝑝</m:t>
                          </m:r>
                        </m:sub>
                      </m:sSub>
                      <m:r>
                        <a:rPr lang="es-EC" i="1"/>
                        <m:t>=</m:t>
                      </m:r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r>
                            <a:rPr lang="es-EC" i="1"/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s-EC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𝛼</m:t>
                                  </m:r>
                                </m:e>
                                <m:sub>
                                  <m:r>
                                    <a:rPr lang="es-EC" i="1"/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r>
                            <a:rPr lang="es-EC" i="1"/>
                            <m:t>𝜕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𝜃</m:t>
                              </m:r>
                            </m:e>
                            <m:sub>
                              <m:r>
                                <a:rPr lang="es-EC" i="1"/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s-EC" i="1"/>
                            <m:t>𝜕</m:t>
                          </m:r>
                          <m:r>
                            <a:rPr lang="es-EC" i="1"/>
                            <m:t>𝑡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17809"/>
                <a:ext cx="8784976" cy="7718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Rectángulo"/>
              <p:cNvSpPr/>
              <p:nvPr/>
            </p:nvSpPr>
            <p:spPr>
              <a:xfrm>
                <a:off x="1691680" y="4437112"/>
                <a:ext cx="3156184" cy="761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sSup>
                            <m:sSupPr>
                              <m:ctrlPr>
                                <a:rPr lang="es-EC" i="1"/>
                              </m:ctrlPr>
                            </m:sSupPr>
                            <m:e>
                              <m:r>
                                <a:rPr lang="es-EC" i="1"/>
                                <m:t>𝜕</m:t>
                              </m:r>
                            </m:e>
                            <m:sup>
                              <m:r>
                                <a:rPr lang="es-EC" i="1"/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𝜃</m:t>
                              </m:r>
                            </m:e>
                            <m:sub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C" i="1"/>
                              </m:ctrlPr>
                            </m:sSupPr>
                            <m:e>
                              <m:r>
                                <a:rPr lang="es-EC" i="1"/>
                                <m:t>𝜕</m:t>
                              </m:r>
                              <m:r>
                                <a:rPr lang="es-EC" i="1"/>
                                <m:t>𝑥</m:t>
                              </m:r>
                            </m:e>
                            <m:sup>
                              <m:r>
                                <a:rPr lang="es-EC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1"/>
                        <m:t>−</m:t>
                      </m:r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h</m:t>
                              </m:r>
                            </m:e>
                            <m:sub>
                              <m:r>
                                <a:rPr lang="es-EC" i="1"/>
                                <m:t>𝑜</m:t>
                              </m:r>
                            </m:sub>
                          </m:sSub>
                          <m:r>
                            <a:rPr lang="es-EC" i="1"/>
                            <m:t> </m:t>
                          </m:r>
                          <m:r>
                            <a:rPr lang="es-EC" i="1"/>
                            <m:t>𝜋</m:t>
                          </m:r>
                          <m:r>
                            <a:rPr lang="es-EC" i="1"/>
                            <m:t> 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𝑑</m:t>
                              </m:r>
                            </m:e>
                            <m:sub>
                              <m:r>
                                <a:rPr lang="es-EC" i="1"/>
                                <m:t>𝑜</m:t>
                              </m:r>
                            </m:sub>
                          </m:sSub>
                          <m:r>
                            <a:rPr lang="es-EC" i="1"/>
                            <m:t>  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𝜃</m:t>
                              </m:r>
                            </m:e>
                            <m:sub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𝑘</m:t>
                              </m:r>
                            </m:e>
                            <m:sub>
                              <m:r>
                                <a:rPr lang="es-EC" i="1"/>
                                <m:t>𝑝𝑒𝑡</m:t>
                              </m:r>
                            </m:sub>
                          </m:sSub>
                          <m:r>
                            <a:rPr lang="es-EC" i="1"/>
                            <m:t> 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𝐴</m:t>
                              </m:r>
                            </m:e>
                            <m:sub>
                              <m:r>
                                <a:rPr lang="es-EC" i="1"/>
                                <m:t>𝑝𝑒𝑡</m:t>
                              </m:r>
                            </m:sub>
                          </m:sSub>
                        </m:den>
                      </m:f>
                      <m:r>
                        <a:rPr lang="es-EC" i="1"/>
                        <m:t>=</m:t>
                      </m:r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r>
                            <a:rPr lang="es-EC" i="1"/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s-EC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C" i="1"/>
                                  </m:ctrlPr>
                                </m:sSubPr>
                                <m:e>
                                  <m:r>
                                    <a:rPr lang="es-EC" i="1"/>
                                    <m:t>𝛼</m:t>
                                  </m:r>
                                </m:e>
                                <m:sub>
                                  <m:r>
                                    <a:rPr lang="es-EC" i="1"/>
                                    <m:t>𝑝𝑒𝑡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s-EC" i="1"/>
                        <m:t>  </m:t>
                      </m:r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r>
                            <a:rPr lang="es-EC" i="1"/>
                            <m:t>𝜕</m:t>
                          </m:r>
                          <m:sSub>
                            <m:sSubPr>
                              <m:ctrlPr>
                                <a:rPr lang="es-EC" i="1"/>
                              </m:ctrlPr>
                            </m:sSubPr>
                            <m:e>
                              <m:r>
                                <a:rPr lang="es-EC" i="1"/>
                                <m:t>𝜃</m:t>
                              </m:r>
                            </m:e>
                            <m:sub>
                              <m:r>
                                <a:rPr lang="es-EC" i="1"/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s-EC" i="1"/>
                            <m:t>𝜕</m:t>
                          </m:r>
                          <m:r>
                            <a:rPr lang="es-EC" i="1"/>
                            <m:t>𝑡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37112"/>
                <a:ext cx="3156184" cy="761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3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CASO PRACTICO: SOLUCION DE LA ECU. DEL TUBO PARA ESTADO ESTACIONARIO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2893095" cy="112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171827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1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PROPIEDADES ÓPTICAS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050034" y="2204864"/>
            <a:ext cx="518626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2. MARCO TEÓRICO</a:t>
            </a:r>
            <a:endParaRPr lang="es-E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850" y="1467341"/>
            <a:ext cx="813690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PROPIEDADES ÓPTICAS</a:t>
            </a:r>
            <a:endParaRPr lang="es-EC" sz="2400" b="1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7 Rectángulo"/>
              <p:cNvSpPr/>
              <p:nvPr/>
            </p:nvSpPr>
            <p:spPr>
              <a:xfrm>
                <a:off x="359024" y="2056413"/>
                <a:ext cx="8317432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b="1" dirty="0" err="1" smtClean="0">
                    <a:latin typeface="+mj-lt"/>
                  </a:rPr>
                  <a:t>Reflectividad</a:t>
                </a:r>
                <a:r>
                  <a:rPr lang="en-US" b="1" dirty="0" smtClean="0">
                    <a:latin typeface="+mj-lt"/>
                  </a:rPr>
                  <a:t> (</a:t>
                </a:r>
                <a14:m>
                  <m:oMath xmlns:m="http://schemas.openxmlformats.org/officeDocument/2006/math">
                    <m:r>
                      <a:rPr lang="es-EC" b="1" i="1">
                        <a:latin typeface="+mj-lt"/>
                      </a:rPr>
                      <m:t>𝝆</m:t>
                    </m:r>
                  </m:oMath>
                </a14:m>
                <a:r>
                  <a:rPr lang="en-US" b="1" dirty="0" smtClean="0">
                    <a:latin typeface="+mj-lt"/>
                  </a:rPr>
                  <a:t>):  </a:t>
                </a:r>
                <a:r>
                  <a:rPr lang="es-EC" dirty="0" smtClean="0">
                    <a:latin typeface="+mj-lt"/>
                  </a:rPr>
                  <a:t>Fracción </a:t>
                </a:r>
                <a:r>
                  <a:rPr lang="es-EC" dirty="0">
                    <a:latin typeface="+mj-lt"/>
                  </a:rPr>
                  <a:t>de </a:t>
                </a:r>
                <a:r>
                  <a:rPr lang="es-EC" dirty="0" smtClean="0">
                    <a:latin typeface="+mj-lt"/>
                  </a:rPr>
                  <a:t>radiación incidente</a:t>
                </a:r>
                <a:r>
                  <a:rPr lang="es-EC" dirty="0">
                    <a:latin typeface="+mj-lt"/>
                  </a:rPr>
                  <a:t> </a:t>
                </a:r>
                <a:r>
                  <a:rPr lang="es-EC" dirty="0" smtClean="0">
                    <a:latin typeface="+mj-lt"/>
                  </a:rPr>
                  <a:t>reflejada por </a:t>
                </a:r>
                <a:r>
                  <a:rPr lang="es-EC" dirty="0">
                    <a:latin typeface="+mj-lt"/>
                  </a:rPr>
                  <a:t>una </a:t>
                </a:r>
                <a:r>
                  <a:rPr lang="es-EC" dirty="0" smtClean="0">
                    <a:latin typeface="+mj-lt"/>
                  </a:rPr>
                  <a:t>superficie.</a:t>
                </a:r>
              </a:p>
              <a:p>
                <a:pPr algn="just">
                  <a:lnSpc>
                    <a:spcPct val="150000"/>
                  </a:lnSpc>
                </a:pPr>
                <a:endParaRPr lang="es-EC" dirty="0" smtClean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b="1" dirty="0" err="1" smtClean="0">
                    <a:latin typeface="+mj-lt"/>
                  </a:rPr>
                  <a:t>Absortancia</a:t>
                </a:r>
                <a:r>
                  <a:rPr lang="en-US" b="1" dirty="0" smtClean="0">
                    <a:latin typeface="+mj-lt"/>
                  </a:rPr>
                  <a:t> (</a:t>
                </a:r>
                <a:r>
                  <a:rPr lang="el-GR" b="1" dirty="0" smtClean="0">
                    <a:latin typeface="+mj-lt"/>
                  </a:rPr>
                  <a:t>α</a:t>
                </a:r>
                <a:r>
                  <a:rPr lang="en-US" b="1" dirty="0" smtClean="0">
                    <a:latin typeface="+mj-lt"/>
                  </a:rPr>
                  <a:t>): </a:t>
                </a:r>
                <a:r>
                  <a:rPr lang="es-EC" dirty="0">
                    <a:latin typeface="+mj-lt"/>
                  </a:rPr>
                  <a:t>Fracción de </a:t>
                </a:r>
                <a:r>
                  <a:rPr lang="es-EC" dirty="0" smtClean="0">
                    <a:latin typeface="+mj-lt"/>
                  </a:rPr>
                  <a:t>radiación </a:t>
                </a:r>
                <a:r>
                  <a:rPr lang="es-EC" dirty="0">
                    <a:latin typeface="+mj-lt"/>
                  </a:rPr>
                  <a:t>incidente sobre un cuerpo que es absorbida por el </a:t>
                </a:r>
                <a:r>
                  <a:rPr lang="es-EC" dirty="0" smtClean="0">
                    <a:latin typeface="+mj-lt"/>
                  </a:rPr>
                  <a:t>mismo</a:t>
                </a:r>
              </a:p>
              <a:p>
                <a:pPr algn="just">
                  <a:lnSpc>
                    <a:spcPct val="150000"/>
                  </a:lnSpc>
                </a:pPr>
                <a:endParaRPr lang="es-EC" dirty="0" smtClean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b="1" dirty="0" err="1" smtClean="0">
                    <a:latin typeface="+mj-lt"/>
                  </a:rPr>
                  <a:t>Transmitancia</a:t>
                </a:r>
                <a:r>
                  <a:rPr lang="en-US" b="1" dirty="0" smtClean="0">
                    <a:latin typeface="+mj-lt"/>
                  </a:rPr>
                  <a:t> (</a:t>
                </a:r>
                <a:r>
                  <a:rPr lang="el-GR" b="1" dirty="0" smtClean="0">
                    <a:latin typeface="+mj-lt"/>
                  </a:rPr>
                  <a:t>τ</a:t>
                </a:r>
                <a:r>
                  <a:rPr lang="en-US" b="1" dirty="0" smtClean="0">
                    <a:latin typeface="+mj-lt"/>
                  </a:rPr>
                  <a:t>): </a:t>
                </a:r>
                <a:r>
                  <a:rPr lang="es-EC" dirty="0">
                    <a:latin typeface="+mj-lt"/>
                  </a:rPr>
                  <a:t> fracción </a:t>
                </a:r>
                <a:r>
                  <a:rPr lang="es-EC" dirty="0" smtClean="0">
                    <a:latin typeface="+mj-lt"/>
                  </a:rPr>
                  <a:t>de</a:t>
                </a:r>
                <a:r>
                  <a:rPr lang="es-EC" dirty="0">
                    <a:latin typeface="+mj-lt"/>
                  </a:rPr>
                  <a:t> </a:t>
                </a:r>
                <a:r>
                  <a:rPr lang="es-EC" dirty="0" smtClean="0">
                    <a:latin typeface="+mj-lt"/>
                  </a:rPr>
                  <a:t>luz</a:t>
                </a:r>
                <a:r>
                  <a:rPr lang="es-EC" dirty="0">
                    <a:latin typeface="+mj-lt"/>
                  </a:rPr>
                  <a:t> incidente, a </a:t>
                </a:r>
                <a:r>
                  <a:rPr lang="es-EC" dirty="0" smtClean="0">
                    <a:latin typeface="+mj-lt"/>
                  </a:rPr>
                  <a:t>una longitud de onda específica, </a:t>
                </a:r>
                <a:r>
                  <a:rPr lang="es-EC" dirty="0">
                    <a:latin typeface="+mj-lt"/>
                  </a:rPr>
                  <a:t>que pasa a través de una muestra</a:t>
                </a:r>
                <a:r>
                  <a:rPr lang="es-EC" dirty="0" smtClean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s-EC" dirty="0" smtClean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b="1" dirty="0" err="1" smtClean="0">
                    <a:latin typeface="+mj-lt"/>
                  </a:rPr>
                  <a:t>Emisividad</a:t>
                </a:r>
                <a:r>
                  <a:rPr lang="en-US" b="1" dirty="0" smtClean="0">
                    <a:latin typeface="+mj-lt"/>
                  </a:rPr>
                  <a:t> (</a:t>
                </a:r>
                <a:r>
                  <a:rPr lang="el-GR" b="1" dirty="0" smtClean="0">
                    <a:latin typeface="+mj-lt"/>
                  </a:rPr>
                  <a:t>ε</a:t>
                </a:r>
                <a:r>
                  <a:rPr lang="en-US" b="1" dirty="0" smtClean="0">
                    <a:latin typeface="+mj-lt"/>
                  </a:rPr>
                  <a:t>): </a:t>
                </a:r>
                <a:r>
                  <a:rPr lang="es-EC" dirty="0">
                    <a:latin typeface="+mj-lt"/>
                  </a:rPr>
                  <a:t>proporción </a:t>
                </a:r>
                <a:r>
                  <a:rPr lang="es-EC" dirty="0" smtClean="0">
                    <a:latin typeface="+mj-lt"/>
                  </a:rPr>
                  <a:t>de radiación térmica</a:t>
                </a:r>
                <a:r>
                  <a:rPr lang="es-EC" dirty="0">
                    <a:latin typeface="+mj-lt"/>
                  </a:rPr>
                  <a:t> emitida por una superficie u objeto </a:t>
                </a:r>
                <a:r>
                  <a:rPr lang="es-EC" dirty="0" smtClean="0">
                    <a:latin typeface="+mj-lt"/>
                  </a:rPr>
                  <a:t>debido </a:t>
                </a:r>
                <a:r>
                  <a:rPr lang="es-EC" dirty="0">
                    <a:latin typeface="+mj-lt"/>
                  </a:rPr>
                  <a:t>a su temperatura</a:t>
                </a:r>
                <a:endParaRPr lang="es-EC" b="1" dirty="0">
                  <a:latin typeface="+mj-lt"/>
                </a:endParaRPr>
              </a:p>
            </p:txBody>
          </p:sp>
        </mc:Choice>
        <mc:Fallback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24" y="2056413"/>
                <a:ext cx="8317432" cy="4247317"/>
              </a:xfrm>
              <a:prstGeom prst="rect">
                <a:avLst/>
              </a:prstGeom>
              <a:blipFill rotWithShape="1">
                <a:blip r:embed="rId3"/>
                <a:stretch>
                  <a:fillRect l="-660" r="-587" b="-28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3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>
                <a:latin typeface="+mj-lt"/>
              </a:rPr>
              <a:t>3</a:t>
            </a:r>
            <a:r>
              <a:rPr lang="es-ES" sz="3200" dirty="0" smtClean="0">
                <a:latin typeface="+mj-lt"/>
              </a:rPr>
              <a:t>. IMPLEMENTACIÓN DEL SISTEMA</a:t>
            </a:r>
            <a:endParaRPr lang="es-ES" sz="3200" dirty="0">
              <a:latin typeface="+mj-lt"/>
            </a:endParaRPr>
          </a:p>
        </p:txBody>
      </p:sp>
      <p:pic>
        <p:nvPicPr>
          <p:cNvPr id="9" name="0 Imagen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9590" r="24159"/>
          <a:stretch/>
        </p:blipFill>
        <p:spPr bwMode="auto">
          <a:xfrm>
            <a:off x="1331640" y="1772816"/>
            <a:ext cx="6026717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24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Soportes y acumulador</a:t>
            </a:r>
            <a:endParaRPr lang="es-ES" sz="3200" dirty="0">
              <a:latin typeface="+mj-lt"/>
            </a:endParaRPr>
          </a:p>
        </p:txBody>
      </p:sp>
      <p:pic>
        <p:nvPicPr>
          <p:cNvPr id="10" name="9 Imagen" descr="J:\TESIS RICARDO MAYORGA\Fotos\P10205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t="10862" r="2528"/>
          <a:stretch/>
        </p:blipFill>
        <p:spPr bwMode="auto">
          <a:xfrm>
            <a:off x="1475656" y="1628800"/>
            <a:ext cx="2952328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J:\TESIS RICARDO MAYORGA\Fotos\20160527_0925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7" b="57148"/>
          <a:stretch/>
        </p:blipFill>
        <p:spPr bwMode="auto">
          <a:xfrm>
            <a:off x="4510088" y="2420888"/>
            <a:ext cx="431038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491266" y="5229200"/>
            <a:ext cx="432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+mj-lt"/>
                <a:cs typeface="Times New Roman" pitchFamily="18" charset="0"/>
              </a:rPr>
              <a:t>Dimensión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soporte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245 cm x 106 cm</a:t>
            </a:r>
            <a:endParaRPr lang="es-EC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Sensor de flujo y electroválvula</a:t>
            </a:r>
            <a:endParaRPr lang="es-ES" sz="3200" dirty="0">
              <a:latin typeface="+mj-lt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1" t="24122" r="16983" b="14988"/>
          <a:stretch/>
        </p:blipFill>
        <p:spPr bwMode="auto">
          <a:xfrm>
            <a:off x="1097724" y="2448326"/>
            <a:ext cx="3834316" cy="2852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J:\TESIS RICARDO MAYORGA\Fotos\P10209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6035" y="2024844"/>
            <a:ext cx="381642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0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err="1" smtClean="0">
                <a:latin typeface="+mj-lt"/>
              </a:rPr>
              <a:t>Absorbedor</a:t>
            </a:r>
            <a:r>
              <a:rPr lang="es-ES" sz="3200" dirty="0" smtClean="0">
                <a:latin typeface="+mj-lt"/>
              </a:rPr>
              <a:t> PET verde y transparente</a:t>
            </a:r>
            <a:endParaRPr lang="es-ES" sz="3200" dirty="0">
              <a:latin typeface="+mj-lt"/>
            </a:endParaRPr>
          </a:p>
        </p:txBody>
      </p:sp>
      <p:pic>
        <p:nvPicPr>
          <p:cNvPr id="9" name="8 Imagen" descr="J:\TESIS RICARDO MAYORGA\Fotos\P10205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297931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4814794" y="2852936"/>
            <a:ext cx="34296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+mj-lt"/>
                <a:cs typeface="Times New Roman" pitchFamily="18" charset="0"/>
              </a:rPr>
              <a:t>Separaci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ón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entre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tubos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36 cm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+mj-lt"/>
                <a:cs typeface="Times New Roman" pitchFamily="18" charset="0"/>
              </a:rPr>
              <a:t>Dimensiones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botellas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:</a:t>
            </a:r>
            <a:endParaRPr lang="en-US" sz="2400" b="1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28cm x 8cm</a:t>
            </a:r>
            <a:endParaRPr lang="es-EC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206399" y="1076995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06399" y="473299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400" dirty="0">
                <a:latin typeface="Arial" charset="0"/>
              </a:rPr>
              <a:t>INTRODUCCIÓN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11380" y="1076995"/>
            <a:ext cx="8681100" cy="56643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2400" dirty="0" smtClean="0"/>
              <a:t>Actualmente existen varios tipos de calentadores, sin </a:t>
            </a:r>
            <a:r>
              <a:rPr lang="es-ES_tradnl" sz="2400" dirty="0"/>
              <a:t>embargo </a:t>
            </a:r>
            <a:r>
              <a:rPr lang="es-ES_tradnl" sz="2400" dirty="0" smtClean="0"/>
              <a:t>los </a:t>
            </a:r>
            <a:r>
              <a:rPr lang="es-ES_tradnl" sz="2400" dirty="0"/>
              <a:t>costos de fabricación </a:t>
            </a:r>
            <a:r>
              <a:rPr lang="es-ES_tradnl" sz="2400" dirty="0" smtClean="0"/>
              <a:t>y </a:t>
            </a:r>
            <a:r>
              <a:rPr lang="es-ES_tradnl" sz="2400" dirty="0"/>
              <a:t>montaje en la mayoría de casos no se encuentran al alcance de la población de escasos recursos económicos. Se han realizado esfuerzos en innovación e implementación de sistemas alternativos para calentamiento de agua utilizando materiales locales, reciclados para armar componentes de bajo </a:t>
            </a:r>
            <a:r>
              <a:rPr lang="es-ES_tradnl" sz="2400" dirty="0" smtClean="0"/>
              <a:t>costo como el PET, </a:t>
            </a:r>
            <a:r>
              <a:rPr lang="es-ES_tradnl" sz="2400" dirty="0"/>
              <a:t>los cuales no han sido caracterizados adecuadamente. </a:t>
            </a:r>
            <a:r>
              <a:rPr lang="es-ES_tradnl" sz="2400" dirty="0" smtClean="0"/>
              <a:t>En </a:t>
            </a:r>
            <a:r>
              <a:rPr lang="es-ES_tradnl" sz="2400" dirty="0"/>
              <a:t>la presente investigación se </a:t>
            </a:r>
            <a:r>
              <a:rPr lang="es-ES_tradnl" sz="2400" dirty="0" smtClean="0"/>
              <a:t>realizan </a:t>
            </a:r>
            <a:r>
              <a:rPr lang="es-ES_tradnl" sz="2400" dirty="0"/>
              <a:t>estudios </a:t>
            </a:r>
            <a:r>
              <a:rPr lang="es-ES_tradnl" sz="2400" dirty="0" smtClean="0"/>
              <a:t>energéticos para </a:t>
            </a:r>
            <a:r>
              <a:rPr lang="es-ES_tradnl" sz="2400" dirty="0"/>
              <a:t>determinar la factibilidad de utilizar los cilindros de PET en el desarrollo </a:t>
            </a:r>
            <a:r>
              <a:rPr lang="es-ES_tradnl" sz="2400" dirty="0" smtClean="0"/>
              <a:t>de calentadores Solares. 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Distribución de temperaturas</a:t>
            </a:r>
            <a:endParaRPr lang="es-ES" sz="3200" dirty="0"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76056" y="1916832"/>
            <a:ext cx="34296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+mj-lt"/>
                <a:cs typeface="Times New Roman" pitchFamily="18" charset="0"/>
              </a:rPr>
              <a:t>Sensores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temperatura</a:t>
            </a:r>
            <a:endParaRPr lang="en-US" sz="2400" b="1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T1: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temp.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agua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IN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T2: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temp. PET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T3: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temp.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tubo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T4: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temp.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Región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anular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T5: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temp.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agua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OUT</a:t>
            </a:r>
            <a:endParaRPr lang="es-EC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8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5294" b="7014"/>
          <a:stretch/>
        </p:blipFill>
        <p:spPr bwMode="auto">
          <a:xfrm>
            <a:off x="1281112" y="1412776"/>
            <a:ext cx="3650927" cy="5445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41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Sistema electrónico </a:t>
            </a:r>
            <a:r>
              <a:rPr lang="es-ES" sz="3200" dirty="0" err="1" smtClean="0">
                <a:latin typeface="+mj-lt"/>
              </a:rPr>
              <a:t>Datalogger</a:t>
            </a:r>
            <a:endParaRPr lang="es-ES" sz="3200" dirty="0"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55976" y="1286674"/>
            <a:ext cx="4680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+mj-lt"/>
                <a:cs typeface="Times New Roman" pitchFamily="18" charset="0"/>
              </a:rPr>
              <a:t>Sistema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adquisición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datos</a:t>
            </a:r>
            <a:endParaRPr lang="en-US" sz="2400" b="1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Temperaturas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 DS18B20 (1-wire)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Toma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de HR: DHT11 (1-wire)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Almacenamiento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 24LC512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Reloj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 DS1307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Activación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válvulas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relés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12VDC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Sensor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flujo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 FS400A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LCD 2x16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s-EC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8" name="7 Imagen" descr="J:\TESIS RICARDO MAYORGA\Fotos\20160518_0902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9980" b="6666"/>
          <a:stretch/>
        </p:blipFill>
        <p:spPr bwMode="auto">
          <a:xfrm>
            <a:off x="467544" y="1628800"/>
            <a:ext cx="3672408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6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IDE para obtención de datos</a:t>
            </a:r>
            <a:endParaRPr lang="es-ES" sz="3200" dirty="0"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73566" y="4549676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+mj-lt"/>
                <a:cs typeface="Times New Roman" pitchFamily="18" charset="0"/>
              </a:rPr>
              <a:t>Comunicación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USB-PC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Software TSC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Comunicación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USB (PIC18F2550)</a:t>
            </a:r>
            <a:endParaRPr lang="en-US" sz="2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77" y="1484783"/>
            <a:ext cx="5535910" cy="294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4. PRUEBAS</a:t>
            </a:r>
            <a:endParaRPr lang="es-ES" sz="3200" dirty="0">
              <a:latin typeface="+mj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29061"/>
              </p:ext>
            </p:extLst>
          </p:nvPr>
        </p:nvGraphicFramePr>
        <p:xfrm>
          <a:off x="179512" y="1484784"/>
          <a:ext cx="8856986" cy="504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416"/>
                <a:gridCol w="795674"/>
                <a:gridCol w="535176"/>
                <a:gridCol w="535176"/>
                <a:gridCol w="497962"/>
                <a:gridCol w="497962"/>
                <a:gridCol w="497962"/>
                <a:gridCol w="497962"/>
                <a:gridCol w="497962"/>
                <a:gridCol w="497962"/>
                <a:gridCol w="497962"/>
                <a:gridCol w="497962"/>
                <a:gridCol w="497962"/>
                <a:gridCol w="497962"/>
                <a:gridCol w="497962"/>
                <a:gridCol w="497962"/>
              </a:tblGrid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  PET VERDE                                                 </a:t>
                      </a:r>
                      <a:r>
                        <a:rPr lang="es-PA" sz="1200" dirty="0" smtClean="0">
                          <a:effectLst/>
                        </a:rPr>
                        <a:t>           PET </a:t>
                      </a:r>
                      <a:r>
                        <a:rPr lang="es-PA" sz="1200" dirty="0">
                          <a:effectLst/>
                        </a:rPr>
                        <a:t>TRANSPARENTE </a:t>
                      </a:r>
                      <a:endParaRPr lang="es-EC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N°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RADIACION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Q1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Q2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T10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HR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Tamb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(W/m2)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(l/min)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(l/min)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7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216.38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2.45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2.26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28.87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34.56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33.71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29.33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28.50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28.66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33.88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35.07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28.56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28.11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47.94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22.16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126.06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2.90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2.61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26.23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32.01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29.96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27.22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26.73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26.16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32.23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31.57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27.50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26.41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53.54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20.98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109.05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2.85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2.49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26.61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32.06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30.44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27.17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26.32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26.48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32.55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31.98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27.75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26.01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55.08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20.67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525.84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5.60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5.17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30.82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41.47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36.50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33.69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31.29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30.76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42.54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39.51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34.28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47.51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24.36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708.04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6.23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5.70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32.40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44.41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38.69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35.24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32.60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32.29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44.99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42.00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35.24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32.33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44.95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24.58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221.40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2.64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2.49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23.95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27.82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26.75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24.76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24.50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23.86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27.89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27.77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24.94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24.14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51.65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20.24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473.20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5.42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5.04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28.92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38.67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33.63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31.54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29.45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28.88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40.48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36.61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33.03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29.10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45.98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24.02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397.32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3.74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3.50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26.13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32.08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29.74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27.46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26.62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26.04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32.11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31.12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27.56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26.26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50.88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21.24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116.98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2.78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2.64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19.86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24.33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23.04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21.25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20.48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19.76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24.11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24.05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21.36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20.07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81.51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17.01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10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146.95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3.81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3.49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24.68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31.64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28.75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27.09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25.45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24.52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31.15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30.07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26.88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24.97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66.15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20.01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11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412.47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4.42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4.13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28.48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36.53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30.92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28.86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28.42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36.34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34.90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30.51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28.52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54.53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22.39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12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91.36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2.89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2.67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22.79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29.50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26.69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24.39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23.44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22.70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29.42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27.96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24.57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22.98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66.87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18.64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13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443.28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4.85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4.37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28.88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36.89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33.67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31.04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29.39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28.79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36.46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35.75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30.35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29.06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48.85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22.47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PRUEBA 14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311.62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4.14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3.69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25.43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30.86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29.13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26.28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26.04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25.34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31.04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30.59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26.54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25.64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54.59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19.98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PROMEDIO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307.14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3.91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3.59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26.72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33.77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30.98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28.38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27.12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26.62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33.94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32.78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28.50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26.75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>
                          <a:effectLst/>
                        </a:rPr>
                        <a:t>55.00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800" dirty="0">
                          <a:effectLst/>
                        </a:rPr>
                        <a:t>21.34</a:t>
                      </a:r>
                      <a:endParaRPr lang="es-EC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383" marR="4338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150194099"/>
              </p:ext>
            </p:extLst>
          </p:nvPr>
        </p:nvGraphicFramePr>
        <p:xfrm>
          <a:off x="1017712" y="2564904"/>
          <a:ext cx="75147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Rectángulo"/>
          <p:cNvSpPr/>
          <p:nvPr/>
        </p:nvSpPr>
        <p:spPr>
          <a:xfrm>
            <a:off x="1763688" y="162880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cs typeface="Times New Roman" pitchFamily="18" charset="0"/>
              </a:rPr>
              <a:t>Temperaturas</a:t>
            </a:r>
            <a:r>
              <a:rPr lang="en-US" b="1" dirty="0" smtClean="0">
                <a:cs typeface="Times New Roman" pitchFamily="18" charset="0"/>
              </a:rPr>
              <a:t> de </a:t>
            </a:r>
            <a:r>
              <a:rPr lang="en-US" b="1" dirty="0" err="1" smtClean="0">
                <a:cs typeface="Times New Roman" pitchFamily="18" charset="0"/>
              </a:rPr>
              <a:t>entrada</a:t>
            </a:r>
            <a:r>
              <a:rPr lang="en-US" b="1" dirty="0" smtClean="0">
                <a:cs typeface="Times New Roman" pitchFamily="18" charset="0"/>
              </a:rPr>
              <a:t> – </a:t>
            </a:r>
            <a:r>
              <a:rPr lang="en-US" b="1" dirty="0" err="1" smtClean="0">
                <a:cs typeface="Times New Roman" pitchFamily="18" charset="0"/>
              </a:rPr>
              <a:t>salida</a:t>
            </a:r>
            <a:r>
              <a:rPr lang="en-US" b="1" dirty="0" smtClean="0">
                <a:cs typeface="Times New Roman" pitchFamily="18" charset="0"/>
              </a:rPr>
              <a:t> - </a:t>
            </a:r>
            <a:r>
              <a:rPr lang="en-US" b="1" dirty="0" err="1" smtClean="0">
                <a:cs typeface="Times New Roman" pitchFamily="18" charset="0"/>
              </a:rPr>
              <a:t>amb</a:t>
            </a:r>
            <a:r>
              <a:rPr lang="en-US" b="1" dirty="0" smtClean="0">
                <a:cs typeface="Times New Roman" pitchFamily="18" charset="0"/>
              </a:rPr>
              <a:t> VS </a:t>
            </a:r>
            <a:r>
              <a:rPr lang="en-US" b="1" dirty="0" err="1" smtClean="0">
                <a:cs typeface="Times New Roman" pitchFamily="18" charset="0"/>
              </a:rPr>
              <a:t>tiempo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64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63688" y="162880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cs typeface="Times New Roman" pitchFamily="18" charset="0"/>
              </a:rPr>
              <a:t>Perfil</a:t>
            </a:r>
            <a:r>
              <a:rPr lang="en-US" b="1" dirty="0" smtClean="0">
                <a:cs typeface="Times New Roman" pitchFamily="18" charset="0"/>
              </a:rPr>
              <a:t> de </a:t>
            </a:r>
            <a:r>
              <a:rPr lang="en-US" b="1" dirty="0" err="1" smtClean="0">
                <a:cs typeface="Times New Roman" pitchFamily="18" charset="0"/>
              </a:rPr>
              <a:t>temperaturas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12" y="1998132"/>
            <a:ext cx="7658744" cy="459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9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400" dirty="0" smtClean="0">
                <a:latin typeface="Arial" charset="0"/>
              </a:rPr>
              <a:t>ECUACIÓN DE BLISS - </a:t>
            </a:r>
            <a:r>
              <a:rPr lang="es-ES" sz="2400" dirty="0" smtClean="0">
                <a:latin typeface="Arial" charset="0"/>
              </a:rPr>
              <a:t>HOTTEL</a:t>
            </a:r>
            <a:endParaRPr lang="es-ES" sz="2400" dirty="0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14512" y="3068960"/>
                <a:ext cx="8568952" cy="10801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s-EC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𝑢𝑡𝑖𝑙</m:t>
                          </m:r>
                        </m:sub>
                      </m:sSub>
                      <m:r>
                        <a:rPr lang="es-EC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s-EC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s-EC" sz="2400" i="1">
                          <a:latin typeface="Cambria Math"/>
                        </a:rPr>
                        <m:t>(</m:t>
                      </m:r>
                      <m:r>
                        <a:rPr lang="es-EC" sz="2400" i="1">
                          <a:latin typeface="Cambria Math"/>
                        </a:rPr>
                        <m:t>𝜏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α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a:rPr lang="es-EC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s-EC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s-EC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C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s-EC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s-EC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512" y="3068960"/>
                <a:ext cx="8568952" cy="108012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1475656" y="1989223"/>
                <a:ext cx="24122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η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ú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𝑡𝑖𝑙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89223"/>
                <a:ext cx="2412268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Rectángulo"/>
              <p:cNvSpPr/>
              <p:nvPr/>
            </p:nvSpPr>
            <p:spPr>
              <a:xfrm>
                <a:off x="2160241" y="4509120"/>
                <a:ext cx="4896544" cy="806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η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s-EC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400" i="1">
                              <a:latin typeface="Cambria Math"/>
                            </a:rPr>
                            <m:t>𝜏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</a:rPr>
                            <m:t>α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C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C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C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C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1" y="4509120"/>
                <a:ext cx="4896544" cy="8066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Rectángulo"/>
          <p:cNvSpPr/>
          <p:nvPr/>
        </p:nvSpPr>
        <p:spPr>
          <a:xfrm>
            <a:off x="1115616" y="55892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Factor de </a:t>
            </a:r>
            <a:r>
              <a:rPr lang="en-US" b="1" dirty="0" err="1" smtClean="0">
                <a:cs typeface="Times New Roman" pitchFamily="18" charset="0"/>
              </a:rPr>
              <a:t>pérdidas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ópticas</a:t>
            </a:r>
            <a:r>
              <a:rPr lang="en-US" b="1" dirty="0" smtClean="0">
                <a:cs typeface="Times New Roman" pitchFamily="18" charset="0"/>
              </a:rPr>
              <a:t>                                 Factor de </a:t>
            </a:r>
            <a:r>
              <a:rPr lang="en-US" b="1" dirty="0" err="1" smtClean="0">
                <a:cs typeface="Times New Roman" pitchFamily="18" charset="0"/>
              </a:rPr>
              <a:t>pérdidas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térmicas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9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03648" y="144413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cs typeface="Times New Roman" pitchFamily="18" charset="0"/>
              </a:rPr>
              <a:t>Eficiencia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energética</a:t>
            </a:r>
            <a:r>
              <a:rPr lang="en-US" b="1" dirty="0" smtClean="0">
                <a:cs typeface="Times New Roman" pitchFamily="18" charset="0"/>
              </a:rPr>
              <a:t> PET </a:t>
            </a:r>
            <a:r>
              <a:rPr lang="en-US" b="1" dirty="0" err="1" smtClean="0">
                <a:cs typeface="Times New Roman" pitchFamily="18" charset="0"/>
              </a:rPr>
              <a:t>verde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72495"/>
              </p:ext>
            </p:extLst>
          </p:nvPr>
        </p:nvGraphicFramePr>
        <p:xfrm>
          <a:off x="827584" y="1813475"/>
          <a:ext cx="7560841" cy="478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976"/>
                <a:gridCol w="332614"/>
                <a:gridCol w="332614"/>
                <a:gridCol w="757804"/>
                <a:gridCol w="696361"/>
                <a:gridCol w="697181"/>
                <a:gridCol w="696361"/>
                <a:gridCol w="697181"/>
                <a:gridCol w="1045361"/>
                <a:gridCol w="1625388"/>
              </a:tblGrid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TOMA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Tiempo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Q1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Fr(τ.α)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U(T5-T1)/I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ɳ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41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(hora)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(min)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(W/m2)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(l/min)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°C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°C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Fr(τ.α)-U(T5-T1)/I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108,34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20,50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21,54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104,89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0,80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20,95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21,33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135,08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4,49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21,86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22,27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129,09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2,50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22,60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22,96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136,04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4,03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23,26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23,63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155,97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5,43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24,70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25,18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155,31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4,50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25,90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26,27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146,36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5,25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26,77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27,20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133,14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4,30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27,76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28,13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145,23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5,25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28,23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28,55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152,23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4,07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28,75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29,00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161,86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5,14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29,53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29,90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148,11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2,84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29,91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30,12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219,31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2,16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29,80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29,96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120,49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4,44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29,82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30,02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159,23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4,85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29,98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30,18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180,21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5,25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30,86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18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189,93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3,35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30,83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31,01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164,45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2,72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30,65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30,79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152,05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2,87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30,80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159,49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2,71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30,54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30,70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22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151,10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3,09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30,53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30,73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157,33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4,79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30,76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31,01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284,47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3,24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31,16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31,34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0,60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0,01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0,59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PROMEDIO</a:t>
                      </a:r>
                      <a:endParaRPr lang="es-EC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0,58</a:t>
                      </a:r>
                      <a:endParaRPr lang="es-EC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20" marR="365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7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782128015"/>
              </p:ext>
            </p:extLst>
          </p:nvPr>
        </p:nvGraphicFramePr>
        <p:xfrm>
          <a:off x="1179512" y="1628800"/>
          <a:ext cx="720891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1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03648" y="144413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cs typeface="Times New Roman" pitchFamily="18" charset="0"/>
              </a:rPr>
              <a:t>Eficiencia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energética</a:t>
            </a:r>
            <a:r>
              <a:rPr lang="en-US" b="1" dirty="0" smtClean="0">
                <a:cs typeface="Times New Roman" pitchFamily="18" charset="0"/>
              </a:rPr>
              <a:t> PET </a:t>
            </a:r>
            <a:r>
              <a:rPr lang="en-US" b="1" dirty="0" err="1" smtClean="0">
                <a:cs typeface="Times New Roman" pitchFamily="18" charset="0"/>
              </a:rPr>
              <a:t>transparente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29393"/>
              </p:ext>
            </p:extLst>
          </p:nvPr>
        </p:nvGraphicFramePr>
        <p:xfrm>
          <a:off x="598613" y="1916827"/>
          <a:ext cx="8077843" cy="4752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711"/>
                <a:gridCol w="336978"/>
                <a:gridCol w="336978"/>
                <a:gridCol w="883145"/>
                <a:gridCol w="743976"/>
                <a:gridCol w="620565"/>
                <a:gridCol w="620565"/>
                <a:gridCol w="743976"/>
                <a:gridCol w="1298898"/>
                <a:gridCol w="1803051"/>
              </a:tblGrid>
              <a:tr h="211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TOMA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Tiempo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I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Q2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T6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T10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FR(τα)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U(T10-T6)/I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η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317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(hora)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(min)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(W/m2)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(l/min)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°C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°C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FR(τα)-U(T10-T6)/I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108,34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1,78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20,48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21,06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0,048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104,89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2,03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20,92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20,97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135,08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3,96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21,86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21,96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56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129,09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2,81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22,55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22,63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136,04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3,66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23,22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23,32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155,97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4,54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24,71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24,89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0,010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155,31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3,76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25,86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25,98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146,36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4,56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26,74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26,91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0,010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133,14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3,68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27,70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27,87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56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145,23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4,42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28,15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28,28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152,23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3,49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28,66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28,73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161,86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4,25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29,47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29,63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148,11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2,73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29,79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29,83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219,31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29,68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29,68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120,49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3,83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29,71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29,74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56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159,23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29,87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29,90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180,21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4,52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30,50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189,93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3,01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30,70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30,72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164,45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30,52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30,52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152,05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2,63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30,48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30,52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159,49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2,56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30,41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30,43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56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151,10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2,78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30,40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30,44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157,33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4,07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30,66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30,73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284,47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2,98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31,04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31,08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192,90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3,78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31,50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31,61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0,59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508,83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3,44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32,79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32,92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364,71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2,58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33,12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33,20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56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356,40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4,17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33,81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33,89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523,88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4,70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34,93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35,04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608,33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4,29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35,38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35,41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26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568,77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4,77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36,11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36,18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15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620,72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3,57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36,80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36,90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0,001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0,60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  <a:tr h="12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PROMEDIO</a:t>
                      </a:r>
                      <a:endParaRPr lang="es-EC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effectLst/>
                        </a:rPr>
                        <a:t>0,59</a:t>
                      </a:r>
                      <a:endParaRPr lang="es-EC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35" marR="28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4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400" dirty="0" smtClean="0">
                <a:latin typeface="Arial" charset="0"/>
              </a:rPr>
              <a:t>MODELO EXPERIMENTAL</a:t>
            </a:r>
            <a:endParaRPr lang="es-ES" sz="2400" dirty="0">
              <a:latin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27213" y="3589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1" y="4797152"/>
            <a:ext cx="8652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Tubería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polietileno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1plg con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envolvente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PET color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verde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transparente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Soporte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inclinado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20°.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Reservorio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agua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20l. Panel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fotovoltaico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bombeo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12V/3A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electrónico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adquisición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datos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0 Image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1" y="1777276"/>
            <a:ext cx="4009901" cy="244381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760538"/>
            <a:ext cx="4223944" cy="24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4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200290143"/>
              </p:ext>
            </p:extLst>
          </p:nvPr>
        </p:nvGraphicFramePr>
        <p:xfrm>
          <a:off x="827584" y="1484784"/>
          <a:ext cx="77048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0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400" dirty="0" smtClean="0">
                <a:latin typeface="Arial" charset="0"/>
              </a:rPr>
              <a:t>Estimación de temperatura de salida</a:t>
            </a:r>
            <a:endParaRPr lang="es-ES" sz="2400" dirty="0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36216" y="4293096"/>
                <a:ext cx="8568952" cy="7920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s-EC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𝑓𝑜</m:t>
                          </m:r>
                        </m:sub>
                      </m:sSub>
                      <m:r>
                        <a:rPr lang="es-EC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𝑝𝑚</m:t>
                          </m:r>
                        </m:sub>
                      </m:sSub>
                      <m:r>
                        <a:rPr lang="es-EC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𝑓𝑖</m:t>
                          </m:r>
                        </m:sub>
                      </m:sSub>
                    </m:oMath>
                  </m:oMathPara>
                </a14:m>
                <a:endParaRPr lang="es-EC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s-EC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s-EC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216" y="4293096"/>
                <a:ext cx="8568952" cy="792088"/>
              </a:xfrm>
              <a:blipFill rotWithShape="1"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Rectángulo"/>
              <p:cNvSpPr/>
              <p:nvPr/>
            </p:nvSpPr>
            <p:spPr>
              <a:xfrm>
                <a:off x="2287994" y="3284984"/>
                <a:ext cx="4896544" cy="88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𝑝𝑚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s-EC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24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C" sz="2400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sz="2400" dirty="0"/>
              </a:p>
            </p:txBody>
          </p:sp>
        </mc:Choice>
        <mc:Fallback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94" y="3284984"/>
                <a:ext cx="4896544" cy="8804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9 Rectángulo"/>
              <p:cNvSpPr/>
              <p:nvPr/>
            </p:nvSpPr>
            <p:spPr>
              <a:xfrm>
                <a:off x="1027854" y="5445224"/>
                <a:ext cx="74168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b="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s-EC" b="0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itchFamily="18" charset="0"/>
                  </a:rPr>
                  <a:t>: Factor de </a:t>
                </a:r>
                <a:r>
                  <a:rPr lang="en-US" dirty="0" err="1" smtClean="0">
                    <a:cs typeface="Times New Roman" pitchFamily="18" charset="0"/>
                  </a:rPr>
                  <a:t>remoción</a:t>
                </a:r>
                <a:r>
                  <a:rPr lang="en-US" dirty="0" smtClean="0">
                    <a:cs typeface="Times New Roman" pitchFamily="18" charset="0"/>
                  </a:rPr>
                  <a:t> del </a:t>
                </a:r>
                <a:r>
                  <a:rPr lang="en-US" dirty="0" err="1" smtClean="0">
                    <a:cs typeface="Times New Roman" pitchFamily="18" charset="0"/>
                  </a:rPr>
                  <a:t>calor</a:t>
                </a:r>
                <a:endParaRPr lang="en-US" dirty="0">
                  <a:cs typeface="Times New Roman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s-EC" dirty="0" smtClean="0"/>
                  <a:t>: Coeficiente global de transferencia</a:t>
                </a:r>
                <a:endParaRPr lang="es-EC" dirty="0"/>
              </a:p>
            </p:txBody>
          </p:sp>
        </mc:Choice>
        <mc:Fallback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54" y="5445224"/>
                <a:ext cx="7416824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2 Marcador de contenido"/>
              <p:cNvSpPr txBox="1">
                <a:spLocks/>
              </p:cNvSpPr>
              <p:nvPr/>
            </p:nvSpPr>
            <p:spPr>
              <a:xfrm>
                <a:off x="451790" y="1916832"/>
                <a:ext cx="8568952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es-EC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𝑢𝑡𝑖𝑙</m:t>
                          </m:r>
                        </m:sub>
                      </m:sSub>
                      <m:r>
                        <a:rPr lang="es-EC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[</m:t>
                      </m:r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s-EC" sz="2400" i="1">
                          <a:latin typeface="Cambria Math"/>
                        </a:rPr>
                        <m:t>(</m:t>
                      </m:r>
                      <m:r>
                        <a:rPr lang="es-EC" sz="2400" i="1">
                          <a:latin typeface="Cambria Math"/>
                        </a:rPr>
                        <m:t>𝜏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α</m:t>
                      </m:r>
                      <m:r>
                        <a:rPr lang="en-US" sz="2400" i="1" smtClean="0">
                          <a:latin typeface="Cambria Math"/>
                        </a:rPr>
                        <m:t>)</m:t>
                      </m:r>
                      <m:r>
                        <a:rPr lang="es-EC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s-EC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s-EC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𝑓𝑖</m:t>
                              </m:r>
                            </m:sub>
                          </m:sSub>
                          <m:r>
                            <a:rPr lang="es-EC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s-EC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s-EC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0" y="1916832"/>
                <a:ext cx="8568952" cy="10801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03648" y="144413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cs typeface="Times New Roman" pitchFamily="18" charset="0"/>
              </a:rPr>
              <a:t>Estimación</a:t>
            </a:r>
            <a:r>
              <a:rPr lang="en-US" b="1" dirty="0" smtClean="0">
                <a:cs typeface="Times New Roman" pitchFamily="18" charset="0"/>
              </a:rPr>
              <a:t> de </a:t>
            </a:r>
            <a:r>
              <a:rPr lang="en-US" b="1" dirty="0" err="1" smtClean="0">
                <a:cs typeface="Times New Roman" pitchFamily="18" charset="0"/>
              </a:rPr>
              <a:t>temperatura</a:t>
            </a:r>
            <a:r>
              <a:rPr lang="en-US" b="1" dirty="0" smtClean="0">
                <a:cs typeface="Times New Roman" pitchFamily="18" charset="0"/>
              </a:rPr>
              <a:t> de </a:t>
            </a:r>
            <a:r>
              <a:rPr lang="en-US" b="1" dirty="0" err="1" smtClean="0">
                <a:cs typeface="Times New Roman" pitchFamily="18" charset="0"/>
              </a:rPr>
              <a:t>salida</a:t>
            </a:r>
            <a:r>
              <a:rPr lang="en-US" b="1" dirty="0" smtClean="0">
                <a:cs typeface="Times New Roman" pitchFamily="18" charset="0"/>
              </a:rPr>
              <a:t> PET </a:t>
            </a:r>
            <a:r>
              <a:rPr lang="en-US" b="1" dirty="0" err="1" smtClean="0">
                <a:cs typeface="Times New Roman" pitchFamily="18" charset="0"/>
              </a:rPr>
              <a:t>verde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42917"/>
              </p:ext>
            </p:extLst>
          </p:nvPr>
        </p:nvGraphicFramePr>
        <p:xfrm>
          <a:off x="1179511" y="1988840"/>
          <a:ext cx="7064896" cy="424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496"/>
                <a:gridCol w="319853"/>
                <a:gridCol w="319853"/>
                <a:gridCol w="1180119"/>
                <a:gridCol w="578197"/>
                <a:gridCol w="578197"/>
                <a:gridCol w="591377"/>
                <a:gridCol w="578197"/>
                <a:gridCol w="687158"/>
                <a:gridCol w="578197"/>
                <a:gridCol w="650252"/>
              </a:tblGrid>
              <a:tr h="28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TOMA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RADIACION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Tamb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Qu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Tprom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Tfo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error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(W/m2)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W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°C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1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108,34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20,50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21,54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19,70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9,06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21,14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21,78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-1,14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1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155,31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25,90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26,27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22,13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9,30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26,56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27,22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-3,61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1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148,11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29,91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30,12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23,30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4,61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30,24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30,56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-1,47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1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164,45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30,65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30,79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22,30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3,69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30,91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31,17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-1,24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1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192,90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31,60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31,94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24,10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7,56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32,14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32,67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-2,29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1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568,77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36,25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36,48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25,63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38,53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38,98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41,71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-14,34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Promedio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222,98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29,14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29,52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22,86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12,12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29,99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30,85</a:t>
                      </a:r>
                      <a:endParaRPr lang="es-EC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-4,01</a:t>
                      </a:r>
                      <a:endParaRPr lang="es-EC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1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418059236"/>
              </p:ext>
            </p:extLst>
          </p:nvPr>
        </p:nvGraphicFramePr>
        <p:xfrm>
          <a:off x="1115616" y="1286674"/>
          <a:ext cx="7128792" cy="509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35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03648" y="144413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cs typeface="Times New Roman" pitchFamily="18" charset="0"/>
              </a:rPr>
              <a:t>Ecuación</a:t>
            </a:r>
            <a:r>
              <a:rPr lang="en-US" b="1" dirty="0" smtClean="0">
                <a:cs typeface="Times New Roman" pitchFamily="18" charset="0"/>
              </a:rPr>
              <a:t> del </a:t>
            </a:r>
            <a:r>
              <a:rPr lang="en-US" b="1" dirty="0" err="1" smtClean="0">
                <a:cs typeface="Times New Roman" pitchFamily="18" charset="0"/>
              </a:rPr>
              <a:t>perfil</a:t>
            </a:r>
            <a:r>
              <a:rPr lang="en-US" b="1" dirty="0" smtClean="0">
                <a:cs typeface="Times New Roman" pitchFamily="18" charset="0"/>
              </a:rPr>
              <a:t> de temp. </a:t>
            </a:r>
            <a:r>
              <a:rPr lang="en-US" b="1" dirty="0" err="1" smtClean="0">
                <a:cs typeface="Times New Roman" pitchFamily="18" charset="0"/>
              </a:rPr>
              <a:t>para</a:t>
            </a:r>
            <a:r>
              <a:rPr lang="en-US" b="1" dirty="0" smtClean="0">
                <a:cs typeface="Times New Roman" pitchFamily="18" charset="0"/>
              </a:rPr>
              <a:t> el </a:t>
            </a:r>
            <a:r>
              <a:rPr lang="en-US" b="1" dirty="0" err="1" smtClean="0">
                <a:cs typeface="Times New Roman" pitchFamily="18" charset="0"/>
              </a:rPr>
              <a:t>estado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estacionario</a:t>
            </a:r>
            <a:endParaRPr lang="es-EC" dirty="0"/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31" y="2348880"/>
            <a:ext cx="2581833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03531"/>
            <a:ext cx="2160241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58" y="4297589"/>
            <a:ext cx="1242492" cy="403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03648" y="144413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cs typeface="Times New Roman" pitchFamily="18" charset="0"/>
              </a:rPr>
              <a:t>Tabla</a:t>
            </a:r>
            <a:r>
              <a:rPr lang="en-US" b="1" dirty="0" smtClean="0">
                <a:cs typeface="Times New Roman" pitchFamily="18" charset="0"/>
              </a:rPr>
              <a:t> de </a:t>
            </a:r>
            <a:r>
              <a:rPr lang="en-US" b="1" dirty="0" err="1" smtClean="0">
                <a:cs typeface="Times New Roman" pitchFamily="18" charset="0"/>
              </a:rPr>
              <a:t>datos</a:t>
            </a:r>
            <a:r>
              <a:rPr lang="en-US" b="1" dirty="0" smtClean="0">
                <a:cs typeface="Times New Roman" pitchFamily="18" charset="0"/>
              </a:rPr>
              <a:t> de </a:t>
            </a:r>
            <a:r>
              <a:rPr lang="en-US" b="1" dirty="0" err="1" smtClean="0">
                <a:cs typeface="Times New Roman" pitchFamily="18" charset="0"/>
              </a:rPr>
              <a:t>perfil</a:t>
            </a:r>
            <a:r>
              <a:rPr lang="en-US" b="1" dirty="0" smtClean="0">
                <a:cs typeface="Times New Roman" pitchFamily="18" charset="0"/>
              </a:rPr>
              <a:t> de </a:t>
            </a:r>
            <a:r>
              <a:rPr lang="en-US" b="1" dirty="0" err="1" smtClean="0">
                <a:cs typeface="Times New Roman" pitchFamily="18" charset="0"/>
              </a:rPr>
              <a:t>temperatura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1424"/>
              </p:ext>
            </p:extLst>
          </p:nvPr>
        </p:nvGraphicFramePr>
        <p:xfrm>
          <a:off x="1619672" y="2060848"/>
          <a:ext cx="5400600" cy="3888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150"/>
                <a:gridCol w="1350150"/>
                <a:gridCol w="1350150"/>
                <a:gridCol w="1350150"/>
              </a:tblGrid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θ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30,61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30,617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0,88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30,64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0,918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30,678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0,972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30,732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1,043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30,803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1,133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30,893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1,242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31,002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88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1,96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1,35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29,76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31,11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5</a:t>
            </a:r>
            <a:r>
              <a:rPr lang="es-ES" sz="3200" dirty="0" smtClean="0">
                <a:latin typeface="+mj-lt"/>
              </a:rPr>
              <a:t>. ANÁLISIS DE RESULTADOS</a:t>
            </a:r>
            <a:endParaRPr lang="es-ES" sz="3200" dirty="0">
              <a:latin typeface="+mj-lt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216748425"/>
              </p:ext>
            </p:extLst>
          </p:nvPr>
        </p:nvGraphicFramePr>
        <p:xfrm>
          <a:off x="827584" y="1412776"/>
          <a:ext cx="756084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55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>
                <a:latin typeface="+mj-lt"/>
              </a:rPr>
              <a:t>6</a:t>
            </a:r>
            <a:r>
              <a:rPr lang="es-ES" sz="3200" dirty="0" smtClean="0">
                <a:latin typeface="+mj-lt"/>
              </a:rPr>
              <a:t>. </a:t>
            </a:r>
            <a:r>
              <a:rPr lang="es-ES" sz="3200" dirty="0" smtClean="0">
                <a:latin typeface="+mj-lt"/>
              </a:rPr>
              <a:t>CONCLUSIONES</a:t>
            </a:r>
            <a:endParaRPr lang="es-ES" sz="3200" dirty="0"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6978" y="1412776"/>
            <a:ext cx="8077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CSP eficiencia energética: </a:t>
            </a:r>
            <a:r>
              <a:rPr lang="es-ES_tradnl" dirty="0"/>
              <a:t>40 </a:t>
            </a:r>
            <a:r>
              <a:rPr lang="es-ES_tradnl" dirty="0" smtClean="0"/>
              <a:t>~ </a:t>
            </a:r>
            <a:r>
              <a:rPr lang="es-ES_tradnl" dirty="0"/>
              <a:t>60 %. </a:t>
            </a:r>
            <a:r>
              <a:rPr lang="es-ES_tradnl" dirty="0"/>
              <a:t>T</a:t>
            </a:r>
            <a:r>
              <a:rPr lang="es-ES_tradnl" dirty="0" smtClean="0"/>
              <a:t>ubos </a:t>
            </a:r>
            <a:r>
              <a:rPr lang="es-ES_tradnl" dirty="0"/>
              <a:t>al </a:t>
            </a:r>
            <a:r>
              <a:rPr lang="es-ES_tradnl" dirty="0" smtClean="0"/>
              <a:t>vacío </a:t>
            </a:r>
            <a:r>
              <a:rPr lang="es-ES_tradnl" dirty="0"/>
              <a:t>70 </a:t>
            </a:r>
            <a:r>
              <a:rPr lang="es-ES_tradnl" dirty="0"/>
              <a:t>~</a:t>
            </a:r>
            <a:r>
              <a:rPr lang="es-ES_tradnl" dirty="0" smtClean="0"/>
              <a:t> </a:t>
            </a:r>
            <a:r>
              <a:rPr lang="es-ES_tradnl" dirty="0"/>
              <a:t>80</a:t>
            </a:r>
            <a:r>
              <a:rPr lang="es-ES_tradnl" dirty="0" smtClean="0"/>
              <a:t>%. </a:t>
            </a:r>
            <a:r>
              <a:rPr lang="es-ES_tradnl" dirty="0"/>
              <a:t>La mayoría </a:t>
            </a:r>
            <a:r>
              <a:rPr lang="es-ES_tradnl" dirty="0" smtClean="0"/>
              <a:t>son importadas. Muy </a:t>
            </a:r>
            <a:r>
              <a:rPr lang="es-ES_tradnl" dirty="0"/>
              <a:t>pocas empresas </a:t>
            </a:r>
            <a:r>
              <a:rPr lang="es-ES_tradnl" dirty="0" smtClean="0"/>
              <a:t>realizan </a:t>
            </a:r>
            <a:r>
              <a:rPr lang="es-ES_tradnl" dirty="0"/>
              <a:t>investigación o </a:t>
            </a:r>
            <a:r>
              <a:rPr lang="es-ES_tradnl" dirty="0" smtClean="0"/>
              <a:t>desarrollo </a:t>
            </a:r>
            <a:r>
              <a:rPr lang="es-ES_tradnl" dirty="0"/>
              <a:t>de sistemas de calentamiento de agua con energía solar, esta situación encarece los costos de adquisición e </a:t>
            </a:r>
            <a:r>
              <a:rPr lang="es-ES_tradnl" dirty="0" smtClean="0"/>
              <a:t>implementación.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737259" y="3319502"/>
            <a:ext cx="807784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En esta investigación se obtiene una eficiencia del 58% (PET verde) y 59% (PET transparente), utilizando materiales locales.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737259" y="4365104"/>
            <a:ext cx="8077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En tiempo </a:t>
            </a:r>
            <a:r>
              <a:rPr lang="es-ES_tradnl" dirty="0"/>
              <a:t>de 5 </a:t>
            </a:r>
            <a:r>
              <a:rPr lang="es-ES_tradnl" dirty="0" smtClean="0"/>
              <a:t>h </a:t>
            </a:r>
            <a:r>
              <a:rPr lang="es-ES_tradnl" dirty="0"/>
              <a:t>30 </a:t>
            </a:r>
            <a:r>
              <a:rPr lang="es-ES_tradnl" dirty="0" smtClean="0"/>
              <a:t>m </a:t>
            </a:r>
            <a:r>
              <a:rPr lang="es-ES_tradnl" dirty="0"/>
              <a:t>con </a:t>
            </a:r>
            <a:r>
              <a:rPr lang="es-ES_tradnl" dirty="0" smtClean="0"/>
              <a:t>E </a:t>
            </a:r>
            <a:r>
              <a:rPr lang="es-ES_tradnl" dirty="0"/>
              <a:t>promedio de </a:t>
            </a:r>
            <a:r>
              <a:rPr lang="es-ES_tradnl" dirty="0" smtClean="0"/>
              <a:t> </a:t>
            </a:r>
            <a:r>
              <a:rPr lang="es-ES_tradnl" dirty="0"/>
              <a:t>216.38 W/m</a:t>
            </a:r>
            <a:r>
              <a:rPr lang="es-ES_tradnl" baseline="30000" dirty="0"/>
              <a:t>2</a:t>
            </a:r>
            <a:r>
              <a:rPr lang="es-ES_tradnl" dirty="0"/>
              <a:t>, la temperatura del acumulador se incrementa de 20.65°C hasta 37°C. </a:t>
            </a:r>
            <a:r>
              <a:rPr lang="es-ES_tradnl" dirty="0" smtClean="0"/>
              <a:t>Esta es cercana </a:t>
            </a:r>
            <a:r>
              <a:rPr lang="es-ES_tradnl" dirty="0"/>
              <a:t>a la de confort térmico </a:t>
            </a:r>
            <a:r>
              <a:rPr lang="es-ES_tradnl" dirty="0" smtClean="0"/>
              <a:t>(código </a:t>
            </a:r>
            <a:r>
              <a:rPr lang="es-ES_tradnl" dirty="0"/>
              <a:t>técnico de la </a:t>
            </a:r>
            <a:r>
              <a:rPr lang="es-ES_tradnl" dirty="0" smtClean="0"/>
              <a:t>edificación-CTE</a:t>
            </a:r>
            <a:r>
              <a:rPr lang="es-ES_tradnl" dirty="0"/>
              <a:t>), </a:t>
            </a:r>
            <a:r>
              <a:rPr lang="es-ES_tradnl" dirty="0" smtClean="0"/>
              <a:t>que es </a:t>
            </a:r>
            <a:r>
              <a:rPr lang="es-ES_tradnl" dirty="0"/>
              <a:t>de 42°C. Por lo tanto este tipo de calentador puede ser utilizado para aplicaciones sanitarias.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229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>
                <a:latin typeface="+mj-lt"/>
              </a:rPr>
              <a:t>6</a:t>
            </a:r>
            <a:r>
              <a:rPr lang="es-ES" sz="3200" dirty="0" smtClean="0">
                <a:latin typeface="+mj-lt"/>
              </a:rPr>
              <a:t>. </a:t>
            </a:r>
            <a:r>
              <a:rPr lang="es-ES" sz="3200" dirty="0" smtClean="0">
                <a:latin typeface="+mj-lt"/>
              </a:rPr>
              <a:t>CONCLUSIONES</a:t>
            </a:r>
            <a:endParaRPr lang="es-ES" sz="3200" dirty="0"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6978" y="1412776"/>
            <a:ext cx="80778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Sistemas </a:t>
            </a:r>
            <a:r>
              <a:rPr lang="es-ES_tradnl" dirty="0"/>
              <a:t>convencionales de calentamiento de agua </a:t>
            </a:r>
            <a:r>
              <a:rPr lang="es-ES_tradnl" dirty="0" smtClean="0"/>
              <a:t>utilizan </a:t>
            </a:r>
            <a:r>
              <a:rPr lang="es-ES_tradnl" dirty="0"/>
              <a:t>efecto termosifón </a:t>
            </a:r>
            <a:r>
              <a:rPr lang="es-ES_tradnl" dirty="0" smtClean="0"/>
              <a:t>para </a:t>
            </a:r>
            <a:r>
              <a:rPr lang="es-ES_tradnl" dirty="0"/>
              <a:t>movimiento del </a:t>
            </a:r>
            <a:r>
              <a:rPr lang="es-ES_tradnl" dirty="0" smtClean="0"/>
              <a:t>agua. En </a:t>
            </a:r>
            <a:r>
              <a:rPr lang="es-ES_tradnl" dirty="0"/>
              <a:t>climas donde existe mucha nubosidad no son </a:t>
            </a:r>
            <a:r>
              <a:rPr lang="es-ES_tradnl" dirty="0" smtClean="0"/>
              <a:t>eficientes. </a:t>
            </a:r>
            <a:r>
              <a:rPr lang="es-ES_tradnl" dirty="0"/>
              <a:t>En esta investigación se mejora el rendimiento energético mediante un sistema de bombeo fotovoltaico que solo funciona cuando existe una adecuada insolación con valor superiores a 200 W/m2.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598612" y="3961769"/>
            <a:ext cx="807784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Las propiedades ópticas del PET se han determinado mediante el uso de instrumentos tales como el </a:t>
            </a:r>
            <a:r>
              <a:rPr lang="es-EC" dirty="0" err="1"/>
              <a:t>piranómetro</a:t>
            </a:r>
            <a:r>
              <a:rPr lang="es-EC" dirty="0"/>
              <a:t> y luxómetro, con los cuales la </a:t>
            </a:r>
            <a:r>
              <a:rPr lang="es-EC" dirty="0" err="1"/>
              <a:t>transmitancia</a:t>
            </a:r>
            <a:r>
              <a:rPr lang="es-EC" dirty="0"/>
              <a:t> del cilindro del PET verde es de 0.79 y la </a:t>
            </a:r>
            <a:r>
              <a:rPr lang="es-EC" dirty="0" err="1"/>
              <a:t>reflectividad</a:t>
            </a:r>
            <a:r>
              <a:rPr lang="es-EC" dirty="0"/>
              <a:t> de 0.18;  para el PET transparente la </a:t>
            </a:r>
            <a:r>
              <a:rPr lang="es-EC" dirty="0" err="1"/>
              <a:t>transmitancia</a:t>
            </a:r>
            <a:r>
              <a:rPr lang="es-EC" dirty="0"/>
              <a:t> es de 0.86 y la </a:t>
            </a:r>
            <a:r>
              <a:rPr lang="es-EC" dirty="0" err="1"/>
              <a:t>reflectividad</a:t>
            </a:r>
            <a:r>
              <a:rPr lang="es-EC" dirty="0"/>
              <a:t> de 0.16</a:t>
            </a:r>
          </a:p>
        </p:txBody>
      </p:sp>
    </p:spTree>
    <p:extLst>
      <p:ext uri="{BB962C8B-B14F-4D97-AF65-F5344CB8AC3E}">
        <p14:creationId xmlns:p14="http://schemas.microsoft.com/office/powerpoint/2010/main" val="28086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j-lt"/>
              </a:rPr>
              <a:t>7</a:t>
            </a:r>
            <a:r>
              <a:rPr lang="es-ES" sz="3200" dirty="0" smtClean="0">
                <a:latin typeface="+mj-lt"/>
              </a:rPr>
              <a:t>. INVESTIGACIONES FUTURAS</a:t>
            </a:r>
            <a:endParaRPr lang="es-ES" sz="3200" dirty="0"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6978" y="1412776"/>
            <a:ext cx="8077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Para </a:t>
            </a:r>
            <a:r>
              <a:rPr lang="es-EC" dirty="0" smtClean="0"/>
              <a:t>fortalecer la </a:t>
            </a:r>
            <a:r>
              <a:rPr lang="es-EC" dirty="0"/>
              <a:t>investigación respecto al uso </a:t>
            </a:r>
            <a:r>
              <a:rPr lang="es-EC" dirty="0" smtClean="0"/>
              <a:t>energético del PET, </a:t>
            </a:r>
            <a:r>
              <a:rPr lang="es-EC" dirty="0"/>
              <a:t>es necesario que se realicen análisis y estudios del proceso de envejecimiento del </a:t>
            </a:r>
            <a:r>
              <a:rPr lang="es-EC" dirty="0" smtClean="0"/>
              <a:t>mismo </a:t>
            </a:r>
            <a:r>
              <a:rPr lang="es-EC" dirty="0"/>
              <a:t>bajo diversas condiciones ambientales a fin de determinar la vida útil de estos </a:t>
            </a:r>
            <a:r>
              <a:rPr lang="es-EC" dirty="0" smtClean="0"/>
              <a:t>materiales.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618895" y="3124142"/>
            <a:ext cx="8077844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Pruebas </a:t>
            </a:r>
            <a:r>
              <a:rPr lang="es-ES_tradnl" dirty="0"/>
              <a:t>de calentamiento de agua </a:t>
            </a:r>
            <a:r>
              <a:rPr lang="es-ES_tradnl" dirty="0" smtClean="0"/>
              <a:t>variando flujos, </a:t>
            </a:r>
            <a:r>
              <a:rPr lang="es-ES_tradnl" dirty="0"/>
              <a:t>diámetros de tuberías y diversos tipos de recipientes de PET; </a:t>
            </a:r>
            <a:r>
              <a:rPr lang="es-ES_tradnl" dirty="0" smtClean="0"/>
              <a:t>modelar </a:t>
            </a:r>
            <a:r>
              <a:rPr lang="es-ES_tradnl" dirty="0"/>
              <a:t>energéticamente captadores de geometrías complejas como la espiral, en serpentín, entre otras.</a:t>
            </a:r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598612" y="4581128"/>
            <a:ext cx="7941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/>
              <a:t>Combinación de </a:t>
            </a:r>
            <a:r>
              <a:rPr lang="es-ES_tradnl" dirty="0"/>
              <a:t>sistemas mixtos solar térmico con </a:t>
            </a:r>
            <a:r>
              <a:rPr lang="es-ES_tradnl" dirty="0" smtClean="0"/>
              <a:t>fotovoltaico para </a:t>
            </a:r>
            <a:r>
              <a:rPr lang="es-ES_tradnl" dirty="0"/>
              <a:t>calentar grandes volúmenes de agua durante </a:t>
            </a:r>
            <a:r>
              <a:rPr lang="es-ES_tradnl" dirty="0" smtClean="0"/>
              <a:t>horas </a:t>
            </a:r>
            <a:r>
              <a:rPr lang="es-ES_tradnl" dirty="0"/>
              <a:t>de máxima insolación.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92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200" dirty="0" smtClean="0">
                <a:latin typeface="+mn-lt"/>
              </a:rPr>
              <a:t>1. </a:t>
            </a:r>
            <a:r>
              <a:rPr lang="es-EC" sz="3200" dirty="0">
                <a:latin typeface="+mn-lt"/>
                <a:cs typeface="Times New Roman" pitchFamily="18" charset="0"/>
              </a:rPr>
              <a:t>.- </a:t>
            </a:r>
            <a:r>
              <a:rPr lang="es-EC" sz="3200" dirty="0" smtClean="0">
                <a:latin typeface="+mn-lt"/>
                <a:cs typeface="Times New Roman" pitchFamily="18" charset="0"/>
              </a:rPr>
              <a:t>GENERALIDADES</a:t>
            </a:r>
            <a:endParaRPr lang="es-ES" sz="3200" dirty="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5743" y="1345706"/>
            <a:ext cx="80894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b="1" dirty="0" smtClean="0">
                <a:cs typeface="Arial" pitchFamily="34" charset="0"/>
              </a:rPr>
              <a:t>1.1 Antecedentes</a:t>
            </a:r>
          </a:p>
          <a:p>
            <a:pPr algn="just">
              <a:lnSpc>
                <a:spcPct val="150000"/>
              </a:lnSpc>
            </a:pPr>
            <a:r>
              <a:rPr lang="es-MX" sz="2400" dirty="0" smtClean="0"/>
              <a:t>La </a:t>
            </a:r>
            <a:r>
              <a:rPr lang="es-MX" sz="2400" dirty="0"/>
              <a:t>innovación y experimentación de nuevos sistemas energéticos,  para calentamiento de agua mediante energía solar de baja </a:t>
            </a:r>
            <a:r>
              <a:rPr lang="es-MX" sz="2400" dirty="0" smtClean="0"/>
              <a:t>temperatura,  </a:t>
            </a:r>
            <a:r>
              <a:rPr lang="es-MX" sz="2400" dirty="0" smtClean="0"/>
              <a:t>han </a:t>
            </a:r>
            <a:r>
              <a:rPr lang="es-MX" sz="2400" dirty="0"/>
              <a:t>permitido encontrar soluciones más económicas para el efecto. </a:t>
            </a:r>
            <a:r>
              <a:rPr lang="es-MX" sz="2400" dirty="0" smtClean="0"/>
              <a:t>Existen varios estudios </a:t>
            </a:r>
            <a:r>
              <a:rPr lang="es-MX" sz="2400" dirty="0"/>
              <a:t>sobre la implementación </a:t>
            </a:r>
            <a:r>
              <a:rPr lang="es-MX" sz="2400" dirty="0" smtClean="0"/>
              <a:t>de </a:t>
            </a:r>
            <a:r>
              <a:rPr lang="es-MX" sz="2400" dirty="0"/>
              <a:t>un sistema alternativo para calentamiento de agua, a través de un captador </a:t>
            </a:r>
            <a:r>
              <a:rPr lang="es-MX" sz="2400" dirty="0" smtClean="0"/>
              <a:t>con </a:t>
            </a:r>
            <a:r>
              <a:rPr lang="es-MX" sz="2400" dirty="0"/>
              <a:t>tubos </a:t>
            </a:r>
            <a:r>
              <a:rPr lang="es-MX" sz="2400" dirty="0" smtClean="0"/>
              <a:t>y </a:t>
            </a:r>
            <a:r>
              <a:rPr lang="es-MX" sz="2400" dirty="0"/>
              <a:t>cubierta envolvente de </a:t>
            </a:r>
            <a:r>
              <a:rPr lang="es-MX" sz="2400" dirty="0" err="1" smtClean="0"/>
              <a:t>polietilen</a:t>
            </a:r>
            <a:r>
              <a:rPr lang="es-MX" sz="2400" dirty="0" smtClean="0"/>
              <a:t> </a:t>
            </a:r>
            <a:r>
              <a:rPr lang="es-MX" sz="2400" dirty="0" err="1" smtClean="0"/>
              <a:t>tereftalato</a:t>
            </a:r>
            <a:r>
              <a:rPr lang="es-MX" sz="2400" dirty="0" smtClean="0"/>
              <a:t> (PET)</a:t>
            </a:r>
            <a:endParaRPr lang="es-EC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826"/>
            <a:ext cx="2466762" cy="220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10375" y="2983650"/>
            <a:ext cx="7429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 por su atención</a:t>
            </a:r>
            <a:r>
              <a:rPr lang="es-E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6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1.2 </a:t>
            </a:r>
            <a:r>
              <a:rPr lang="es-EC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Definición del problema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45743" y="1628800"/>
            <a:ext cx="80894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 smtClean="0">
                <a:cs typeface="Arial" pitchFamily="34" charset="0"/>
              </a:rPr>
              <a:t>La cubierta del calentador de estudio tipo PET tanto semitransparente como verde, en el estado del arte no se dispone de </a:t>
            </a:r>
            <a:r>
              <a:rPr lang="es-EC" sz="2400" dirty="0" smtClean="0">
                <a:cs typeface="Arial" pitchFamily="34" charset="0"/>
              </a:rPr>
              <a:t>propiedades ópticas </a:t>
            </a:r>
            <a:r>
              <a:rPr lang="es-EC" sz="2400" dirty="0" smtClean="0">
                <a:cs typeface="Arial" pitchFamily="34" charset="0"/>
              </a:rPr>
              <a:t>y </a:t>
            </a:r>
            <a:r>
              <a:rPr lang="es-EC" sz="2400" dirty="0" smtClean="0">
                <a:cs typeface="Arial" pitchFamily="34" charset="0"/>
              </a:rPr>
              <a:t>térmicas para este tipo de desarrollo. </a:t>
            </a:r>
            <a:r>
              <a:rPr lang="es-EC" sz="2400" dirty="0" smtClean="0">
                <a:cs typeface="Arial" pitchFamily="34" charset="0"/>
              </a:rPr>
              <a:t>Por tanto los dimensionamientos de instalaciones realizados no disponen de  parámetros energéticos debidamente validados. En la presente investigación se realizó el estudio de los parámetros ópticos y térmicos del intercambiador de calor de tubos concéntricos con material tipo PET.</a:t>
            </a:r>
            <a:endParaRPr lang="es-EC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400" dirty="0" smtClean="0">
                <a:solidFill>
                  <a:schemeClr val="tx1"/>
                </a:solidFill>
                <a:latin typeface="+mj-lt"/>
              </a:rPr>
              <a:t>1.3 Objetivo general</a:t>
            </a:r>
            <a:endParaRPr lang="es-E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6978" y="2204864"/>
            <a:ext cx="787345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400" dirty="0"/>
              <a:t>Realizar el modelado matemático y energético de un </a:t>
            </a:r>
            <a:r>
              <a:rPr lang="es-MX" sz="2400" dirty="0" err="1"/>
              <a:t>absorbedor</a:t>
            </a:r>
            <a:r>
              <a:rPr lang="es-MX" sz="2400" dirty="0"/>
              <a:t> compuesto por tubo de polietileno con cubierta de PET  y analizar sus propiedades ópticas.</a:t>
            </a:r>
            <a:endParaRPr lang="es-EC" sz="2400" dirty="0"/>
          </a:p>
          <a:p>
            <a:pPr algn="just">
              <a:lnSpc>
                <a:spcPct val="150000"/>
              </a:lnSpc>
            </a:pPr>
            <a:r>
              <a:rPr lang="es-ES_tradnl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" y="37753"/>
            <a:ext cx="1057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90872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00B050"/>
                </a:solidFill>
                <a:latin typeface="Arial" charset="0"/>
              </a:rPr>
              <a:t> ESPE</a:t>
            </a:r>
            <a:endParaRPr lang="es-ES" sz="16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79513" y="1284512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5538" y="701899"/>
            <a:ext cx="694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400" dirty="0" smtClean="0">
                <a:solidFill>
                  <a:schemeClr val="tx1"/>
                </a:solidFill>
                <a:latin typeface="+mj-lt"/>
              </a:rPr>
              <a:t>1.4 Objetivos específicos</a:t>
            </a:r>
            <a:endParaRPr lang="es-E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79513" y="1724030"/>
            <a:ext cx="68929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/>
              <a:t>Analizar el modelo de radiación solar local mediante sus componentes global, difusa y albedo.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/>
              <a:t>Implementar el calentador solar de tubos concéntricos utilizando materiales locales y realizar la caracterización energética.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400" dirty="0"/>
              <a:t>Determinar la eficiencia de conversión energética del calentador solar de tubos concéntricos implementado.</a:t>
            </a:r>
          </a:p>
          <a:p>
            <a:pPr algn="just"/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4252</Words>
  <Application>Microsoft Office PowerPoint</Application>
  <PresentationFormat>Presentación en pantalla (4:3)</PresentationFormat>
  <Paragraphs>1398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Arias</dc:creator>
  <cp:lastModifiedBy>Skywalker</cp:lastModifiedBy>
  <cp:revision>144</cp:revision>
  <dcterms:created xsi:type="dcterms:W3CDTF">2015-08-15T17:26:06Z</dcterms:created>
  <dcterms:modified xsi:type="dcterms:W3CDTF">2016-08-25T01:40:25Z</dcterms:modified>
</cp:coreProperties>
</file>