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3.xml" ContentType="application/vnd.openxmlformats-officedocument.drawingml.chart+xml"/>
  <Override PartName="/ppt/theme/themeOverride12.xml" ContentType="application/vnd.openxmlformats-officedocument.themeOverride+xml"/>
  <Override PartName="/ppt/charts/chart4.xml" ContentType="application/vnd.openxmlformats-officedocument.drawingml.chart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charts/chart7.xml" ContentType="application/vnd.openxmlformats-officedocument.drawingml.chart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07" r:id="rId5"/>
    <p:sldMasterId id="2147483719" r:id="rId6"/>
    <p:sldMasterId id="2147483743" r:id="rId7"/>
    <p:sldMasterId id="2147483755" r:id="rId8"/>
    <p:sldMasterId id="2147483767" r:id="rId9"/>
  </p:sldMasterIdLst>
  <p:notesMasterIdLst>
    <p:notesMasterId r:id="rId50"/>
  </p:notesMasterIdLst>
  <p:handoutMasterIdLst>
    <p:handoutMasterId r:id="rId51"/>
  </p:handoutMasterIdLst>
  <p:sldIdLst>
    <p:sldId id="256" r:id="rId10"/>
    <p:sldId id="416" r:id="rId11"/>
    <p:sldId id="260" r:id="rId12"/>
    <p:sldId id="417" r:id="rId13"/>
    <p:sldId id="419" r:id="rId14"/>
    <p:sldId id="391" r:id="rId15"/>
    <p:sldId id="388" r:id="rId16"/>
    <p:sldId id="420" r:id="rId17"/>
    <p:sldId id="421" r:id="rId18"/>
    <p:sldId id="394" r:id="rId19"/>
    <p:sldId id="407" r:id="rId20"/>
    <p:sldId id="422" r:id="rId21"/>
    <p:sldId id="423" r:id="rId22"/>
    <p:sldId id="424" r:id="rId23"/>
    <p:sldId id="425" r:id="rId24"/>
    <p:sldId id="426" r:id="rId25"/>
    <p:sldId id="395" r:id="rId26"/>
    <p:sldId id="406" r:id="rId27"/>
    <p:sldId id="408" r:id="rId28"/>
    <p:sldId id="409" r:id="rId29"/>
    <p:sldId id="366" r:id="rId30"/>
    <p:sldId id="342" r:id="rId31"/>
    <p:sldId id="413" r:id="rId32"/>
    <p:sldId id="427" r:id="rId33"/>
    <p:sldId id="428" r:id="rId34"/>
    <p:sldId id="436" r:id="rId35"/>
    <p:sldId id="414" r:id="rId36"/>
    <p:sldId id="368" r:id="rId37"/>
    <p:sldId id="365" r:id="rId38"/>
    <p:sldId id="399" r:id="rId39"/>
    <p:sldId id="429" r:id="rId40"/>
    <p:sldId id="430" r:id="rId41"/>
    <p:sldId id="431" r:id="rId42"/>
    <p:sldId id="433" r:id="rId43"/>
    <p:sldId id="434" r:id="rId44"/>
    <p:sldId id="432" r:id="rId45"/>
    <p:sldId id="415" r:id="rId46"/>
    <p:sldId id="371" r:id="rId47"/>
    <p:sldId id="435" r:id="rId48"/>
    <p:sldId id="349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DEDEDE"/>
    <a:srgbClr val="E4E4E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 autoAdjust="0"/>
    <p:restoredTop sz="99812" autoAdjust="0"/>
  </p:normalViewPr>
  <p:slideViewPr>
    <p:cSldViewPr>
      <p:cViewPr>
        <p:scale>
          <a:sx n="100" d="100"/>
          <a:sy n="100" d="100"/>
        </p:scale>
        <p:origin x="-276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NALES%20CUADROS-ESTADISTICOS-BDH-datos-ruty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SALUD%20Y%20NUTRI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baseline="0">
                <a:effectLst/>
              </a:rPr>
              <a:t>PRODUCTO INTERNO BRUTO (PIB), TASAS DE CRECIMIENTO</a:t>
            </a:r>
            <a:endParaRPr lang="es-EC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PIB!$C$18</c:f>
              <c:strCache>
                <c:ptCount val="1"/>
                <c:pt idx="0">
                  <c:v>Producto Interno Bruto (PIB)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29E-2"/>
                  <c:y val="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11111111111112E-2"/>
                  <c:y val="-1.3888888888888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55555555555555E-2"/>
                  <c:y val="-4.62962962962964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E2-4392-9DCB-F655F2BAC0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dk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PIB!$B$20:$B$25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PIB!$C$20:$C$25</c:f>
              <c:numCache>
                <c:formatCode>0.0%</c:formatCode>
                <c:ptCount val="6"/>
                <c:pt idx="0">
                  <c:v>0.11253572873830175</c:v>
                </c:pt>
                <c:pt idx="1">
                  <c:v>0.13976341161146366</c:v>
                </c:pt>
                <c:pt idx="2">
                  <c:v>0.10908375348620725</c:v>
                </c:pt>
                <c:pt idx="3">
                  <c:v>7.7927085169662513E-2</c:v>
                </c:pt>
                <c:pt idx="4">
                  <c:v>6.4796858282986758E-2</c:v>
                </c:pt>
                <c:pt idx="5" formatCode="0.00%">
                  <c:v>-4.5185468511876881E-4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AE2-4392-9DCB-F655F2BAC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17952"/>
        <c:axId val="122233600"/>
      </c:lineChart>
      <c:catAx>
        <c:axId val="123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33600"/>
        <c:crosses val="autoZero"/>
        <c:auto val="1"/>
        <c:lblAlgn val="ctr"/>
        <c:lblOffset val="100"/>
        <c:noMultiLvlLbl val="0"/>
      </c:catAx>
      <c:valAx>
        <c:axId val="122233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3517952"/>
        <c:crosses val="autoZero"/>
        <c:crossBetween val="between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baseline="0">
                <a:effectLst/>
              </a:rPr>
              <a:t>PRESUPUESTO DEL GASTO SOCIAL RESPECTO AL </a:t>
            </a:r>
            <a:r>
              <a:rPr lang="es-ES" sz="1800" b="1" i="0" baseline="0">
                <a:effectLst/>
              </a:rPr>
              <a:t>PRODUCTO INTERNO BRUTO (PIB),</a:t>
            </a:r>
            <a:r>
              <a:rPr lang="es-EC" sz="1800" b="1">
                <a:effectLst/>
              </a:rPr>
              <a:t> TASAS DE CRECIMIENTO</a:t>
            </a:r>
            <a:endParaRPr lang="es-ES" sz="18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'SECTOR SOCIAL'!$C$4</c:f>
              <c:strCache>
                <c:ptCount val="1"/>
                <c:pt idx="0">
                  <c:v>Presupuesto del Gasto Social, Respecto al Producto Interno Bruto (PIB)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2300123001230035E-2"/>
                  <c:y val="3.333333333333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220172201722016E-2"/>
                  <c:y val="2.0833333333333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680196801968065E-2"/>
                  <c:y val="2.9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760147601476014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8400984009840101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200492004920051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3800738007380072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8007380073800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BD-4200-9911-36B19B6B9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dk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'SECTOR SOCIAL'!$B$5:$B$12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'SECTOR SOCIAL'!$C$5:$C$12</c:f>
              <c:numCache>
                <c:formatCode>0.0%</c:formatCode>
                <c:ptCount val="8"/>
                <c:pt idx="0">
                  <c:v>4.1200000000000001E-2</c:v>
                </c:pt>
                <c:pt idx="1">
                  <c:v>5.0999999999999997E-2</c:v>
                </c:pt>
                <c:pt idx="2">
                  <c:v>6.1800000000000001E-2</c:v>
                </c:pt>
                <c:pt idx="3">
                  <c:v>6.3899999999999998E-2</c:v>
                </c:pt>
                <c:pt idx="4">
                  <c:v>6.7299999999999999E-2</c:v>
                </c:pt>
                <c:pt idx="5">
                  <c:v>6.88E-2</c:v>
                </c:pt>
                <c:pt idx="6">
                  <c:v>6.9900000000000004E-2</c:v>
                </c:pt>
                <c:pt idx="7">
                  <c:v>7.7700000000000005E-2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9BD-4200-9911-36B19B6B9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65984"/>
        <c:axId val="122267520"/>
      </c:lineChart>
      <c:catAx>
        <c:axId val="1222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67520"/>
        <c:crosses val="autoZero"/>
        <c:auto val="1"/>
        <c:lblAlgn val="ctr"/>
        <c:lblOffset val="100"/>
        <c:noMultiLvlLbl val="0"/>
      </c:catAx>
      <c:valAx>
        <c:axId val="1222675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65984"/>
        <c:crosses val="autoZero"/>
        <c:crossBetween val="between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PRESUPUESTO DEL BONO DE DESARROLLO HUMANO</a:t>
            </a:r>
            <a:r>
              <a:rPr lang="es-EC" baseline="0"/>
              <a:t> </a:t>
            </a:r>
            <a:r>
              <a:rPr lang="es-EC"/>
              <a:t>RESPECTO AL PRODUCTO INTERNO BRUTO (PIB),</a:t>
            </a:r>
            <a:r>
              <a:rPr lang="es-EC" sz="1800" b="1" i="0" baseline="0">
                <a:effectLst/>
              </a:rPr>
              <a:t> TASAS DE CRECIMIENTO</a:t>
            </a:r>
            <a:endParaRPr lang="es-E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BDH!$C$18</c:f>
              <c:strCache>
                <c:ptCount val="1"/>
                <c:pt idx="0">
                  <c:v>Presupuesto del Bono de Desarrollo Humano (BDH), Respecto al Producto Interno Bruto (PIB) 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5564202334630375E-2"/>
                  <c:y val="-2.234636871508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CF-4B44-BC73-570538170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821011673151752E-3"/>
                  <c:y val="-1.117318435754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CF-4B44-BC73-570538170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376134889753566E-2"/>
                  <c:y val="2.2346368715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CF-4B44-BC73-570538170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821011673151752E-3"/>
                  <c:y val="-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CF-4B44-BC73-570538170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BDH!$B$19:$B$24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BDH!$C$19:$C$24</c:f>
              <c:numCache>
                <c:formatCode>0.0%</c:formatCode>
                <c:ptCount val="6"/>
                <c:pt idx="0">
                  <c:v>5.9430367735646694E-3</c:v>
                </c:pt>
                <c:pt idx="1">
                  <c:v>5.3489184085614054E-3</c:v>
                </c:pt>
                <c:pt idx="2">
                  <c:v>4.7895916382805701E-3</c:v>
                </c:pt>
                <c:pt idx="3">
                  <c:v>5.4133527193535929E-3</c:v>
                </c:pt>
                <c:pt idx="4">
                  <c:v>2.2026033171682982E-3</c:v>
                </c:pt>
                <c:pt idx="5">
                  <c:v>2.201556827577182E-3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8CF-4B44-BC73-570538170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31904"/>
        <c:axId val="122333440"/>
      </c:lineChart>
      <c:catAx>
        <c:axId val="1223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333440"/>
        <c:crosses val="autoZero"/>
        <c:auto val="1"/>
        <c:lblAlgn val="ctr"/>
        <c:lblOffset val="100"/>
        <c:noMultiLvlLbl val="0"/>
      </c:catAx>
      <c:valAx>
        <c:axId val="1223334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331904"/>
        <c:crosses val="autoZero"/>
        <c:crossBetween val="between"/>
      </c:valAx>
      <c:spPr>
        <a:solidFill>
          <a:srgbClr val="EAEFF7"/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PRESUPUESTO</a:t>
            </a:r>
            <a:r>
              <a:rPr lang="es-EC" b="1" baseline="0"/>
              <a:t> DEL GASTO SOCIAL RESPECTO AL PRODUCTO INTERNO BRUTO (PIB), </a:t>
            </a:r>
            <a:r>
              <a:rPr lang="es-EC" b="1"/>
              <a:t>TASAS</a:t>
            </a:r>
            <a:r>
              <a:rPr lang="es-EC" b="1" baseline="0"/>
              <a:t> DE CRECIMIENTO</a:t>
            </a:r>
            <a:endParaRPr lang="es-EC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'SALUD EDUCACION'!$C$4</c:f>
              <c:strCache>
                <c:ptCount val="1"/>
                <c:pt idx="0">
                  <c:v>GASTO SOCIAL DE EDUCACIÓN, RESPECTO AL PRODUCTO INTERNO BRUTO (PIB)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1111111111116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'SALUD EDUCACION'!$B$5:$B$9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'SALUD EDUCACION'!$C$5:$C$7</c:f>
              <c:numCache>
                <c:formatCode>0.0%</c:formatCode>
                <c:ptCount val="3"/>
                <c:pt idx="0">
                  <c:v>4.1000000000000002E-2</c:v>
                </c:pt>
                <c:pt idx="1">
                  <c:v>4.2999999999999997E-2</c:v>
                </c:pt>
                <c:pt idx="2">
                  <c:v>4.2000000000000003E-2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403-445E-8DD3-8548F4F76805}"/>
            </c:ext>
          </c:extLst>
        </c:ser>
        <c:ser>
          <c:idx val="1"/>
          <c:order val="1"/>
          <c:tx>
            <c:strRef>
              <c:f>'SALUD EDUCACION'!$D$4</c:f>
              <c:strCache>
                <c:ptCount val="1"/>
                <c:pt idx="0">
                  <c:v>GASTO SOCIAL DE SALUD, RESPECTO AL PRODUCTO INTERNO BRUTO (PIB)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64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33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44444444444444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72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66666666666666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03-445E-8DD3-8548F4F768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'SALUD EDUCACION'!$B$5:$B$9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'SALUD EDUCACION'!$D$5:$D$9</c:f>
              <c:numCache>
                <c:formatCode>0.0%</c:formatCode>
                <c:ptCount val="5"/>
                <c:pt idx="0">
                  <c:v>5.8999999999999997E-2</c:v>
                </c:pt>
                <c:pt idx="1">
                  <c:v>5.8999999999999997E-2</c:v>
                </c:pt>
                <c:pt idx="2">
                  <c:v>6.5000000000000002E-2</c:v>
                </c:pt>
                <c:pt idx="3">
                  <c:v>7.2999999999999995E-2</c:v>
                </c:pt>
                <c:pt idx="4">
                  <c:v>9.1999999999999998E-2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403-445E-8DD3-8548F4F768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809792"/>
        <c:axId val="123811328"/>
      </c:lineChart>
      <c:catAx>
        <c:axId val="1238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3811328"/>
        <c:crosses val="autoZero"/>
        <c:auto val="1"/>
        <c:lblAlgn val="ctr"/>
        <c:lblOffset val="100"/>
        <c:noMultiLvlLbl val="0"/>
      </c:catAx>
      <c:valAx>
        <c:axId val="1238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3809792"/>
        <c:crosses val="autoZero"/>
        <c:crossBetween val="between"/>
      </c:valAx>
      <c:spPr>
        <a:solidFill>
          <a:srgbClr val="EAEFF7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u="none" strike="noStrike" baseline="0">
                <a:effectLst/>
              </a:rPr>
              <a:t>BENEFICIARIOS DEL BONO DE DESARROLLO HUMANO, NIVEL PROVINCIA DE PICHINCHA </a:t>
            </a:r>
            <a:r>
              <a:rPr lang="es-EC" sz="1400"/>
              <a:t>MADRES DE FAMILIA</a:t>
            </a:r>
            <a:r>
              <a:rPr lang="es-EC" sz="1400" b="1" i="0" baseline="0">
                <a:effectLst/>
              </a:rPr>
              <a:t> (TASAS DE CRECIMIENTO)</a:t>
            </a:r>
            <a:endParaRPr lang="es-ES" sz="140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'pichincha 2'!$B$11</c:f>
              <c:strCache>
                <c:ptCount val="1"/>
                <c:pt idx="0">
                  <c:v>MADRES DE FAMILIA</c:v>
                </c:pt>
              </c:strCache>
            </c:strRef>
          </c:tx>
          <c:dLbls>
            <c:dLbl>
              <c:idx val="0"/>
              <c:layout>
                <c:manualLayout>
                  <c:x val="-8.8888888888888892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444444444444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'pichincha 2'!$A$12:$A$15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'pichincha 2'!$B$12:$B$15</c:f>
              <c:numCache>
                <c:formatCode>0.0%</c:formatCode>
                <c:ptCount val="4"/>
                <c:pt idx="0">
                  <c:v>0</c:v>
                </c:pt>
                <c:pt idx="1">
                  <c:v>-1.5695529209042713E-2</c:v>
                </c:pt>
                <c:pt idx="2">
                  <c:v>-0.7607938652408045</c:v>
                </c:pt>
                <c:pt idx="3">
                  <c:v>-0.12807254792777023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65664"/>
        <c:axId val="178867200"/>
      </c:lineChart>
      <c:catAx>
        <c:axId val="1788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867200"/>
        <c:crosses val="autoZero"/>
        <c:auto val="1"/>
        <c:lblAlgn val="ctr"/>
        <c:lblOffset val="100"/>
        <c:noMultiLvlLbl val="0"/>
      </c:catAx>
      <c:valAx>
        <c:axId val="17886720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78865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POBREZA EXTREMA, NIVEL REGIÓN NATURAL </a:t>
            </a:r>
          </a:p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400" b="1"/>
              <a:t> (TASAS DE CRECIMIENTO)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'1.6.Pobreza y desigualdad'!$E$38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'1.6.Pobreza y desigualdad'!$A$39:$A$42</c:f>
              <c:strCache>
                <c:ptCount val="4"/>
                <c:pt idx="0">
                  <c:v>País</c:v>
                </c:pt>
                <c:pt idx="1">
                  <c:v>Costa</c:v>
                </c:pt>
                <c:pt idx="2">
                  <c:v>Sierra</c:v>
                </c:pt>
                <c:pt idx="3">
                  <c:v>Amazonía</c:v>
                </c:pt>
              </c:strCache>
            </c:strRef>
          </c:cat>
          <c:val>
            <c:numRef>
              <c:f>'1.6.Pobreza y desigualdad'!$E$39:$E$42</c:f>
              <c:numCache>
                <c:formatCode>0.0</c:formatCode>
                <c:ptCount val="4"/>
                <c:pt idx="0">
                  <c:v>12.85566278085051</c:v>
                </c:pt>
                <c:pt idx="1">
                  <c:v>10.846885260476098</c:v>
                </c:pt>
                <c:pt idx="2">
                  <c:v>12.202270777453103</c:v>
                </c:pt>
                <c:pt idx="3">
                  <c:v>39.604449594918478</c:v>
                </c:pt>
              </c:numCache>
            </c:numRef>
          </c:val>
        </c:ser>
        <c:ser>
          <c:idx val="1"/>
          <c:order val="1"/>
          <c:tx>
            <c:strRef>
              <c:f>'1.6.Pobreza y desigualdad'!$F$38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'1.6.Pobreza y desigualdad'!$A$39:$A$42</c:f>
              <c:strCache>
                <c:ptCount val="4"/>
                <c:pt idx="0">
                  <c:v>País</c:v>
                </c:pt>
                <c:pt idx="1">
                  <c:v>Costa</c:v>
                </c:pt>
                <c:pt idx="2">
                  <c:v>Sierra</c:v>
                </c:pt>
                <c:pt idx="3">
                  <c:v>Amazonía</c:v>
                </c:pt>
              </c:strCache>
            </c:strRef>
          </c:cat>
          <c:val>
            <c:numRef>
              <c:f>'1.6.Pobreza y desigualdad'!$F$39:$F$42</c:f>
              <c:numCache>
                <c:formatCode>0.0</c:formatCode>
                <c:ptCount val="4"/>
                <c:pt idx="0">
                  <c:v>5.7384787774841879</c:v>
                </c:pt>
                <c:pt idx="1">
                  <c:v>4.1710512941390396</c:v>
                </c:pt>
                <c:pt idx="2">
                  <c:v>5.6036164848780068</c:v>
                </c:pt>
                <c:pt idx="3">
                  <c:v>21.770971536262458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144576"/>
        <c:axId val="179146112"/>
      </c:barChart>
      <c:catAx>
        <c:axId val="1791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9146112"/>
        <c:crosses val="autoZero"/>
        <c:auto val="1"/>
        <c:lblAlgn val="ctr"/>
        <c:lblOffset val="100"/>
        <c:noMultiLvlLbl val="0"/>
      </c:catAx>
      <c:valAx>
        <c:axId val="1791461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91445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DESNUTRICIÒN INFANTIL, NIVEL PAÍS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DE 0 A 23 MESES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Hoja1!$B$6:$B$7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Hoja1!$C$6:$C$7</c:f>
              <c:numCache>
                <c:formatCode>0.0%</c:formatCode>
                <c:ptCount val="2"/>
                <c:pt idx="0">
                  <c:v>0.28699999999999998</c:v>
                </c:pt>
                <c:pt idx="1">
                  <c:v>0.25800000000000001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6-4719-9AEA-750E30F2BD30}"/>
            </c:ext>
          </c:extLst>
        </c:ser>
        <c:ser>
          <c:idx val="1"/>
          <c:order val="1"/>
          <c:tx>
            <c:strRef>
              <c:f>Hoja1!$D$5</c:f>
              <c:strCache>
                <c:ptCount val="1"/>
                <c:pt idx="0">
                  <c:v>DE 2 AÑOS A 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Hoja1!$B$6:$B$7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Hoja1!$D$6:$D$7</c:f>
              <c:numCache>
                <c:formatCode>0.0%</c:formatCode>
                <c:ptCount val="2"/>
                <c:pt idx="0">
                  <c:v>0.24</c:v>
                </c:pt>
                <c:pt idx="1">
                  <c:v>0.252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6-4719-9AEA-750E30F2B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20384"/>
        <c:axId val="179224576"/>
      </c:barChart>
      <c:catAx>
        <c:axId val="179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9224576"/>
        <c:crosses val="autoZero"/>
        <c:auto val="1"/>
        <c:lblAlgn val="ctr"/>
        <c:lblOffset val="100"/>
        <c:noMultiLvlLbl val="0"/>
      </c:catAx>
      <c:valAx>
        <c:axId val="1792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91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F234B-19D2-47D4-9675-896504A41E8B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</dgm:pt>
    <dgm:pt modelId="{A16A6079-D62C-4118-9753-5250931576DB}">
      <dgm:prSet phldrT="[Texto]" custT="1"/>
      <dgm:spPr/>
      <dgm:t>
        <a:bodyPr/>
        <a:lstStyle/>
        <a:p>
          <a:pPr algn="just"/>
          <a:endParaRPr lang="es-E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si existe una mejora socio-económica de los usos y destinos de acuerdo  a la corresponsabilidad que establece el Bono de Desarrollo Humano en la provincia de Pichincha.  Período 2010-2015.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84C0B-88EB-42FB-93E6-9EEAB6AF14AD}" type="parTrans" cxnId="{2700B127-10BE-4B07-812F-A9181D6C1A2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D1DA8-4F80-44BF-B4A2-C6855D279369}" type="sibTrans" cxnId="{2700B127-10BE-4B07-812F-A9181D6C1A2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84648-36D4-4013-9D0D-376F1E1AA208}">
      <dgm:prSet custT="1"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BDE8C-D24B-4E36-863B-EDECD7D9D984}" type="parTrans" cxnId="{747B26C2-BF3B-4B87-A73E-5A55A21A86EE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5F6DD-B6C0-4F9A-8162-E0CF52DABA18}" type="sibTrans" cxnId="{747B26C2-BF3B-4B87-A73E-5A55A21A86EE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8B0F6-2066-4D18-B76C-7AEA3D7C4979}" type="pres">
      <dgm:prSet presAssocID="{4F0F234B-19D2-47D4-9675-896504A41E8B}" presName="Name0" presStyleCnt="0">
        <dgm:presLayoutVars>
          <dgm:dir/>
          <dgm:resizeHandles val="exact"/>
        </dgm:presLayoutVars>
      </dgm:prSet>
      <dgm:spPr/>
    </dgm:pt>
    <dgm:pt modelId="{E7E582B8-6C4D-43AE-AB87-3E2BCAB2F283}" type="pres">
      <dgm:prSet presAssocID="{A16A6079-D62C-4118-9753-5250931576DB}" presName="composite" presStyleCnt="0"/>
      <dgm:spPr/>
    </dgm:pt>
    <dgm:pt modelId="{3F708B53-F4CA-4F47-B09C-58503885ECCD}" type="pres">
      <dgm:prSet presAssocID="{A16A6079-D62C-4118-9753-5250931576DB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75831-11CA-442A-BC21-754A1E69107F}" type="pres">
      <dgm:prSet presAssocID="{A16A6079-D62C-4118-9753-5250931576DB}" presName="rect2" presStyleLbl="fgImgPlace1" presStyleIdx="0" presStyleCnt="1" custScaleX="92346" custScaleY="1015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47B26C2-BF3B-4B87-A73E-5A55A21A86EE}" srcId="{A16A6079-D62C-4118-9753-5250931576DB}" destId="{77C84648-36D4-4013-9D0D-376F1E1AA208}" srcOrd="0" destOrd="0" parTransId="{31FBDE8C-D24B-4E36-863B-EDECD7D9D984}" sibTransId="{AED5F6DD-B6C0-4F9A-8162-E0CF52DABA18}"/>
    <dgm:cxn modelId="{2700B127-10BE-4B07-812F-A9181D6C1A22}" srcId="{4F0F234B-19D2-47D4-9675-896504A41E8B}" destId="{A16A6079-D62C-4118-9753-5250931576DB}" srcOrd="0" destOrd="0" parTransId="{30C84C0B-88EB-42FB-93E6-9EEAB6AF14AD}" sibTransId="{F86D1DA8-4F80-44BF-B4A2-C6855D279369}"/>
    <dgm:cxn modelId="{AE386E3D-8B3B-4E1B-B10A-BC70D819F6D3}" type="presOf" srcId="{A16A6079-D62C-4118-9753-5250931576DB}" destId="{3F708B53-F4CA-4F47-B09C-58503885ECCD}" srcOrd="0" destOrd="0" presId="urn:microsoft.com/office/officeart/2008/layout/PictureStrips"/>
    <dgm:cxn modelId="{4E63E961-35C6-4F65-8358-14E9A0027662}" type="presOf" srcId="{77C84648-36D4-4013-9D0D-376F1E1AA208}" destId="{3F708B53-F4CA-4F47-B09C-58503885ECCD}" srcOrd="0" destOrd="1" presId="urn:microsoft.com/office/officeart/2008/layout/PictureStrips"/>
    <dgm:cxn modelId="{0C0DAE36-A897-4ADE-B417-1509F265B4D1}" type="presOf" srcId="{4F0F234B-19D2-47D4-9675-896504A41E8B}" destId="{0548B0F6-2066-4D18-B76C-7AEA3D7C4979}" srcOrd="0" destOrd="0" presId="urn:microsoft.com/office/officeart/2008/layout/PictureStrips"/>
    <dgm:cxn modelId="{C8B8F47A-BEFF-445D-99C3-45692C8E52E3}" type="presParOf" srcId="{0548B0F6-2066-4D18-B76C-7AEA3D7C4979}" destId="{E7E582B8-6C4D-43AE-AB87-3E2BCAB2F283}" srcOrd="0" destOrd="0" presId="urn:microsoft.com/office/officeart/2008/layout/PictureStrips"/>
    <dgm:cxn modelId="{EA179E59-B02C-4A3B-AF19-C96E28743676}" type="presParOf" srcId="{E7E582B8-6C4D-43AE-AB87-3E2BCAB2F283}" destId="{3F708B53-F4CA-4F47-B09C-58503885ECCD}" srcOrd="0" destOrd="0" presId="urn:microsoft.com/office/officeart/2008/layout/PictureStrips"/>
    <dgm:cxn modelId="{391F038B-FF8D-4675-BBEA-979716A7697D}" type="presParOf" srcId="{E7E582B8-6C4D-43AE-AB87-3E2BCAB2F283}" destId="{9E775831-11CA-442A-BC21-754A1E6910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F234B-19D2-47D4-9675-896504A41E8B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</dgm:pt>
    <dgm:pt modelId="{A16A6079-D62C-4118-9753-5250931576DB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Revisar información concerniente a la naturaleza y proceso del Bono de Desarrollo Humano.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84C0B-88EB-42FB-93E6-9EEAB6AF14AD}" type="parTrans" cxnId="{2700B127-10BE-4B07-812F-A9181D6C1A2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D1DA8-4F80-44BF-B4A2-C6855D279369}" type="sibTrans" cxnId="{2700B127-10BE-4B07-812F-A9181D6C1A2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84648-36D4-4013-9D0D-376F1E1AA208}">
      <dgm:prSet custT="1"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BDE8C-D24B-4E36-863B-EDECD7D9D984}" type="parTrans" cxnId="{747B26C2-BF3B-4B87-A73E-5A55A21A86EE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5F6DD-B6C0-4F9A-8162-E0CF52DABA18}" type="sibTrans" cxnId="{747B26C2-BF3B-4B87-A73E-5A55A21A86EE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ED6EC-EB1A-43DD-9D5E-F839A2CA4D98}">
      <dgm:prSet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 las teorías de soporte y los temas referentes al proyecto de  investigación.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2030C-9DE6-4CDC-B2B1-32B4899602FA}" type="parTrans" cxnId="{111455F5-2747-49FC-9E2E-BF550B16BDEA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ED179-C1B2-447C-9512-172BB34A251A}" type="sibTrans" cxnId="{111455F5-2747-49FC-9E2E-BF550B16BDEA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99D67-366A-4011-8C61-AB2A3148A2D6}">
      <dgm:prSet custT="1"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C3195-9BE5-4EE5-A7BC-9AE881511ADB}" type="parTrans" cxnId="{F6095640-723A-4BF0-B4BE-DB476661619D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2DAC0-D937-4744-B7E4-B43DB19C06AD}" type="sibTrans" cxnId="{F6095640-723A-4BF0-B4BE-DB476661619D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0BCF8-C5D9-478B-ADCD-C07D73A2FD69}">
      <dgm:prSet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un estudio empírico para identificar el uso y destino del Bono de Desarrollo Humano en la provincia de Pichincha.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CEF0E-3672-4B13-9804-D6A8F5202522}" type="parTrans" cxnId="{D35985EA-C4CA-4270-8DA2-8FA54023770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88AD6-7FF2-4C9F-8484-0C9CE78F8038}" type="sibTrans" cxnId="{D35985EA-C4CA-4270-8DA2-8FA540237702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5155C-7B77-46E8-85A7-6BBF6B97C4BE}">
      <dgm:prSet custT="1"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76B8E-C531-4A6E-9148-CB436573C046}" type="parTrans" cxnId="{DA855AC5-BE51-4170-9BBC-8EE9FB9957F3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4665A-E0A1-4B69-999C-0BD5745E9B00}" type="sibTrans" cxnId="{DA855AC5-BE51-4170-9BBC-8EE9FB9957F3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27020-E177-46FE-9B97-26BF30BA208F}">
      <dgm:prSet custT="1"/>
      <dgm:spPr/>
      <dgm:t>
        <a:bodyPr/>
        <a:lstStyle/>
        <a:p>
          <a:pPr algn="just"/>
          <a:r>
            <a:rPr lang="es-E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el cumplimiento de la corresponsabilidad del Bono de Desarrollo Humano en la provincia de Pichincha. </a:t>
          </a:r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A410E-73A6-42B4-963C-AE3EC7868125}" type="parTrans" cxnId="{7684DEC6-165E-4211-BD0D-6F0BE7294064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3E77C-4BCE-4410-BA4A-DF59C507CA83}" type="sibTrans" cxnId="{7684DEC6-165E-4211-BD0D-6F0BE7294064}">
      <dgm:prSet/>
      <dgm:spPr/>
      <dgm:t>
        <a:bodyPr/>
        <a:lstStyle/>
        <a:p>
          <a:pPr algn="just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8B0F6-2066-4D18-B76C-7AEA3D7C4979}" type="pres">
      <dgm:prSet presAssocID="{4F0F234B-19D2-47D4-9675-896504A41E8B}" presName="Name0" presStyleCnt="0">
        <dgm:presLayoutVars>
          <dgm:dir/>
          <dgm:resizeHandles val="exact"/>
        </dgm:presLayoutVars>
      </dgm:prSet>
      <dgm:spPr/>
    </dgm:pt>
    <dgm:pt modelId="{E7E582B8-6C4D-43AE-AB87-3E2BCAB2F283}" type="pres">
      <dgm:prSet presAssocID="{A16A6079-D62C-4118-9753-5250931576DB}" presName="composite" presStyleCnt="0"/>
      <dgm:spPr/>
    </dgm:pt>
    <dgm:pt modelId="{3F708B53-F4CA-4F47-B09C-58503885ECCD}" type="pres">
      <dgm:prSet presAssocID="{A16A6079-D62C-4118-9753-5250931576D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75831-11CA-442A-BC21-754A1E69107F}" type="pres">
      <dgm:prSet presAssocID="{A16A6079-D62C-4118-9753-5250931576DB}" presName="rect2" presStyleLbl="fgImgPlace1" presStyleIdx="0" presStyleCnt="4" custScaleX="92346" custScaleY="1015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C38DE5-C34A-416F-B829-B7EBD66F66EC}" type="pres">
      <dgm:prSet presAssocID="{F86D1DA8-4F80-44BF-B4A2-C6855D279369}" presName="sibTrans" presStyleCnt="0"/>
      <dgm:spPr/>
    </dgm:pt>
    <dgm:pt modelId="{D0B3336A-77E7-4F6D-A692-DB5A5F5ED84B}" type="pres">
      <dgm:prSet presAssocID="{5A3ED6EC-EB1A-43DD-9D5E-F839A2CA4D98}" presName="composite" presStyleCnt="0"/>
      <dgm:spPr/>
    </dgm:pt>
    <dgm:pt modelId="{D91DE5DD-6D35-4F57-B5F6-A9232347F8C2}" type="pres">
      <dgm:prSet presAssocID="{5A3ED6EC-EB1A-43DD-9D5E-F839A2CA4D9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5465E5-A48B-4CC1-BCFF-152C8C19E6A3}" type="pres">
      <dgm:prSet presAssocID="{5A3ED6EC-EB1A-43DD-9D5E-F839A2CA4D98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7888EE3-26CE-46CA-9958-F69AFDBDC00E}" type="pres">
      <dgm:prSet presAssocID="{C4AED179-C1B2-447C-9512-172BB34A251A}" presName="sibTrans" presStyleCnt="0"/>
      <dgm:spPr/>
    </dgm:pt>
    <dgm:pt modelId="{47CA6E52-406D-4B7D-B7EA-6DF0C695E059}" type="pres">
      <dgm:prSet presAssocID="{C330BCF8-C5D9-478B-ADCD-C07D73A2FD69}" presName="composite" presStyleCnt="0"/>
      <dgm:spPr/>
    </dgm:pt>
    <dgm:pt modelId="{7E60871C-F7B8-4948-8B43-82D14546192C}" type="pres">
      <dgm:prSet presAssocID="{C330BCF8-C5D9-478B-ADCD-C07D73A2FD6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AD6223-E2FF-4D7B-B0E9-848EA0A84C2A}" type="pres">
      <dgm:prSet presAssocID="{C330BCF8-C5D9-478B-ADCD-C07D73A2FD69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64331F-B1CB-489C-AA8D-5B8A1D3F14C0}" type="pres">
      <dgm:prSet presAssocID="{07888AD6-7FF2-4C9F-8484-0C9CE78F8038}" presName="sibTrans" presStyleCnt="0"/>
      <dgm:spPr/>
    </dgm:pt>
    <dgm:pt modelId="{9123A8E3-9ACC-4051-B4E9-2FB26FD3BDAD}" type="pres">
      <dgm:prSet presAssocID="{3D827020-E177-46FE-9B97-26BF30BA208F}" presName="composite" presStyleCnt="0"/>
      <dgm:spPr/>
    </dgm:pt>
    <dgm:pt modelId="{C7B71C3B-BCD4-43CF-9F22-83FD83B91D7B}" type="pres">
      <dgm:prSet presAssocID="{3D827020-E177-46FE-9B97-26BF30BA208F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1D9D4-7F68-4E32-9802-52F5366FE2F4}" type="pres">
      <dgm:prSet presAssocID="{3D827020-E177-46FE-9B97-26BF30BA208F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E63E961-35C6-4F65-8358-14E9A0027662}" type="presOf" srcId="{77C84648-36D4-4013-9D0D-376F1E1AA208}" destId="{3F708B53-F4CA-4F47-B09C-58503885ECCD}" srcOrd="0" destOrd="1" presId="urn:microsoft.com/office/officeart/2008/layout/PictureStrips"/>
    <dgm:cxn modelId="{0C0DAE36-A897-4ADE-B417-1509F265B4D1}" type="presOf" srcId="{4F0F234B-19D2-47D4-9675-896504A41E8B}" destId="{0548B0F6-2066-4D18-B76C-7AEA3D7C4979}" srcOrd="0" destOrd="0" presId="urn:microsoft.com/office/officeart/2008/layout/PictureStrips"/>
    <dgm:cxn modelId="{AE386E3D-8B3B-4E1B-B10A-BC70D819F6D3}" type="presOf" srcId="{A16A6079-D62C-4118-9753-5250931576DB}" destId="{3F708B53-F4CA-4F47-B09C-58503885ECCD}" srcOrd="0" destOrd="0" presId="urn:microsoft.com/office/officeart/2008/layout/PictureStrips"/>
    <dgm:cxn modelId="{DA855AC5-BE51-4170-9BBC-8EE9FB9957F3}" srcId="{C330BCF8-C5D9-478B-ADCD-C07D73A2FD69}" destId="{7FC5155C-7B77-46E8-85A7-6BBF6B97C4BE}" srcOrd="0" destOrd="0" parTransId="{2FD76B8E-C531-4A6E-9148-CB436573C046}" sibTransId="{EB34665A-E0A1-4B69-999C-0BD5745E9B00}"/>
    <dgm:cxn modelId="{D35985EA-C4CA-4270-8DA2-8FA540237702}" srcId="{4F0F234B-19D2-47D4-9675-896504A41E8B}" destId="{C330BCF8-C5D9-478B-ADCD-C07D73A2FD69}" srcOrd="2" destOrd="0" parTransId="{487CEF0E-3672-4B13-9804-D6A8F5202522}" sibTransId="{07888AD6-7FF2-4C9F-8484-0C9CE78F8038}"/>
    <dgm:cxn modelId="{2700B127-10BE-4B07-812F-A9181D6C1A22}" srcId="{4F0F234B-19D2-47D4-9675-896504A41E8B}" destId="{A16A6079-D62C-4118-9753-5250931576DB}" srcOrd="0" destOrd="0" parTransId="{30C84C0B-88EB-42FB-93E6-9EEAB6AF14AD}" sibTransId="{F86D1DA8-4F80-44BF-B4A2-C6855D279369}"/>
    <dgm:cxn modelId="{111455F5-2747-49FC-9E2E-BF550B16BDEA}" srcId="{4F0F234B-19D2-47D4-9675-896504A41E8B}" destId="{5A3ED6EC-EB1A-43DD-9D5E-F839A2CA4D98}" srcOrd="1" destOrd="0" parTransId="{A622030C-9DE6-4CDC-B2B1-32B4899602FA}" sibTransId="{C4AED179-C1B2-447C-9512-172BB34A251A}"/>
    <dgm:cxn modelId="{3C17782E-4A10-48C8-BC7B-8AC4DCCF536C}" type="presOf" srcId="{5A3ED6EC-EB1A-43DD-9D5E-F839A2CA4D98}" destId="{D91DE5DD-6D35-4F57-B5F6-A9232347F8C2}" srcOrd="0" destOrd="0" presId="urn:microsoft.com/office/officeart/2008/layout/PictureStrips"/>
    <dgm:cxn modelId="{282B353D-C78C-4042-B5AB-002DF71CFB80}" type="presOf" srcId="{7FC5155C-7B77-46E8-85A7-6BBF6B97C4BE}" destId="{7E60871C-F7B8-4948-8B43-82D14546192C}" srcOrd="0" destOrd="1" presId="urn:microsoft.com/office/officeart/2008/layout/PictureStrips"/>
    <dgm:cxn modelId="{CF0DBD9C-61F0-41B6-B4F3-C5B56FB21B76}" type="presOf" srcId="{3D827020-E177-46FE-9B97-26BF30BA208F}" destId="{C7B71C3B-BCD4-43CF-9F22-83FD83B91D7B}" srcOrd="0" destOrd="0" presId="urn:microsoft.com/office/officeart/2008/layout/PictureStrips"/>
    <dgm:cxn modelId="{4A5D7D3F-B42D-4017-B635-376922D18D99}" type="presOf" srcId="{85F99D67-366A-4011-8C61-AB2A3148A2D6}" destId="{D91DE5DD-6D35-4F57-B5F6-A9232347F8C2}" srcOrd="0" destOrd="1" presId="urn:microsoft.com/office/officeart/2008/layout/PictureStrips"/>
    <dgm:cxn modelId="{F6095640-723A-4BF0-B4BE-DB476661619D}" srcId="{5A3ED6EC-EB1A-43DD-9D5E-F839A2CA4D98}" destId="{85F99D67-366A-4011-8C61-AB2A3148A2D6}" srcOrd="0" destOrd="0" parTransId="{F5CC3195-9BE5-4EE5-A7BC-9AE881511ADB}" sibTransId="{6052DAC0-D937-4744-B7E4-B43DB19C06AD}"/>
    <dgm:cxn modelId="{747B26C2-BF3B-4B87-A73E-5A55A21A86EE}" srcId="{A16A6079-D62C-4118-9753-5250931576DB}" destId="{77C84648-36D4-4013-9D0D-376F1E1AA208}" srcOrd="0" destOrd="0" parTransId="{31FBDE8C-D24B-4E36-863B-EDECD7D9D984}" sibTransId="{AED5F6DD-B6C0-4F9A-8162-E0CF52DABA18}"/>
    <dgm:cxn modelId="{7684DEC6-165E-4211-BD0D-6F0BE7294064}" srcId="{4F0F234B-19D2-47D4-9675-896504A41E8B}" destId="{3D827020-E177-46FE-9B97-26BF30BA208F}" srcOrd="3" destOrd="0" parTransId="{031A410E-73A6-42B4-963C-AE3EC7868125}" sibTransId="{D633E77C-4BCE-4410-BA4A-DF59C507CA83}"/>
    <dgm:cxn modelId="{4566590F-3850-4AC8-BA9D-74FDF0F7AEF2}" type="presOf" srcId="{C330BCF8-C5D9-478B-ADCD-C07D73A2FD69}" destId="{7E60871C-F7B8-4948-8B43-82D14546192C}" srcOrd="0" destOrd="0" presId="urn:microsoft.com/office/officeart/2008/layout/PictureStrips"/>
    <dgm:cxn modelId="{C8B8F47A-BEFF-445D-99C3-45692C8E52E3}" type="presParOf" srcId="{0548B0F6-2066-4D18-B76C-7AEA3D7C4979}" destId="{E7E582B8-6C4D-43AE-AB87-3E2BCAB2F283}" srcOrd="0" destOrd="0" presId="urn:microsoft.com/office/officeart/2008/layout/PictureStrips"/>
    <dgm:cxn modelId="{EA179E59-B02C-4A3B-AF19-C96E28743676}" type="presParOf" srcId="{E7E582B8-6C4D-43AE-AB87-3E2BCAB2F283}" destId="{3F708B53-F4CA-4F47-B09C-58503885ECCD}" srcOrd="0" destOrd="0" presId="urn:microsoft.com/office/officeart/2008/layout/PictureStrips"/>
    <dgm:cxn modelId="{391F038B-FF8D-4675-BBEA-979716A7697D}" type="presParOf" srcId="{E7E582B8-6C4D-43AE-AB87-3E2BCAB2F283}" destId="{9E775831-11CA-442A-BC21-754A1E69107F}" srcOrd="1" destOrd="0" presId="urn:microsoft.com/office/officeart/2008/layout/PictureStrips"/>
    <dgm:cxn modelId="{7754876B-0D45-413C-BF54-7DB267D50D17}" type="presParOf" srcId="{0548B0F6-2066-4D18-B76C-7AEA3D7C4979}" destId="{54C38DE5-C34A-416F-B829-B7EBD66F66EC}" srcOrd="1" destOrd="0" presId="urn:microsoft.com/office/officeart/2008/layout/PictureStrips"/>
    <dgm:cxn modelId="{46158814-799B-45F1-B4C8-9AE88B913C54}" type="presParOf" srcId="{0548B0F6-2066-4D18-B76C-7AEA3D7C4979}" destId="{D0B3336A-77E7-4F6D-A692-DB5A5F5ED84B}" srcOrd="2" destOrd="0" presId="urn:microsoft.com/office/officeart/2008/layout/PictureStrips"/>
    <dgm:cxn modelId="{1C9EC2DD-A95A-4CD2-A69E-EC9DEA972372}" type="presParOf" srcId="{D0B3336A-77E7-4F6D-A692-DB5A5F5ED84B}" destId="{D91DE5DD-6D35-4F57-B5F6-A9232347F8C2}" srcOrd="0" destOrd="0" presId="urn:microsoft.com/office/officeart/2008/layout/PictureStrips"/>
    <dgm:cxn modelId="{656B587E-98C1-4763-BB6B-2149F6ADD828}" type="presParOf" srcId="{D0B3336A-77E7-4F6D-A692-DB5A5F5ED84B}" destId="{6C5465E5-A48B-4CC1-BCFF-152C8C19E6A3}" srcOrd="1" destOrd="0" presId="urn:microsoft.com/office/officeart/2008/layout/PictureStrips"/>
    <dgm:cxn modelId="{8D8836A1-1963-4EF8-B438-E331BE85FCB8}" type="presParOf" srcId="{0548B0F6-2066-4D18-B76C-7AEA3D7C4979}" destId="{E7888EE3-26CE-46CA-9958-F69AFDBDC00E}" srcOrd="3" destOrd="0" presId="urn:microsoft.com/office/officeart/2008/layout/PictureStrips"/>
    <dgm:cxn modelId="{33E2590E-F50C-45F1-B08A-7F1C31FF0834}" type="presParOf" srcId="{0548B0F6-2066-4D18-B76C-7AEA3D7C4979}" destId="{47CA6E52-406D-4B7D-B7EA-6DF0C695E059}" srcOrd="4" destOrd="0" presId="urn:microsoft.com/office/officeart/2008/layout/PictureStrips"/>
    <dgm:cxn modelId="{DD9E00C5-8D76-4654-BDDA-5EA1E59718BE}" type="presParOf" srcId="{47CA6E52-406D-4B7D-B7EA-6DF0C695E059}" destId="{7E60871C-F7B8-4948-8B43-82D14546192C}" srcOrd="0" destOrd="0" presId="urn:microsoft.com/office/officeart/2008/layout/PictureStrips"/>
    <dgm:cxn modelId="{F667FD7E-9620-4EE0-9049-4205EB6C1E17}" type="presParOf" srcId="{47CA6E52-406D-4B7D-B7EA-6DF0C695E059}" destId="{7EAD6223-E2FF-4D7B-B0E9-848EA0A84C2A}" srcOrd="1" destOrd="0" presId="urn:microsoft.com/office/officeart/2008/layout/PictureStrips"/>
    <dgm:cxn modelId="{C0883B32-D26D-4AE4-ACC9-4FECD046723D}" type="presParOf" srcId="{0548B0F6-2066-4D18-B76C-7AEA3D7C4979}" destId="{BB64331F-B1CB-489C-AA8D-5B8A1D3F14C0}" srcOrd="5" destOrd="0" presId="urn:microsoft.com/office/officeart/2008/layout/PictureStrips"/>
    <dgm:cxn modelId="{C8890B87-9BB2-4A9E-BC0E-3414A2D69488}" type="presParOf" srcId="{0548B0F6-2066-4D18-B76C-7AEA3D7C4979}" destId="{9123A8E3-9ACC-4051-B4E9-2FB26FD3BDAD}" srcOrd="6" destOrd="0" presId="urn:microsoft.com/office/officeart/2008/layout/PictureStrips"/>
    <dgm:cxn modelId="{3E864BFE-777C-4A70-BBB2-840D0B1F6B6E}" type="presParOf" srcId="{9123A8E3-9ACC-4051-B4E9-2FB26FD3BDAD}" destId="{C7B71C3B-BCD4-43CF-9F22-83FD83B91D7B}" srcOrd="0" destOrd="0" presId="urn:microsoft.com/office/officeart/2008/layout/PictureStrips"/>
    <dgm:cxn modelId="{5DD93103-DFA6-442B-AD0A-5781533B0427}" type="presParOf" srcId="{9123A8E3-9ACC-4051-B4E9-2FB26FD3BDAD}" destId="{AB61D9D4-7F68-4E32-9802-52F5366FE2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3D7EA-0DB4-4A3E-9821-879D9DDB5484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FDC99A5-677F-427A-B16F-0C15F0238CED}">
      <dgm:prSet phldrT="[Texto]" custT="1"/>
      <dgm:spPr/>
      <dgm:t>
        <a:bodyPr/>
        <a:lstStyle/>
        <a:p>
          <a:pPr algn="just"/>
          <a:r>
            <a:rPr lang="es-EC" sz="1600" b="0" i="0" dirty="0" smtClean="0">
              <a:latin typeface="Times New Roman" pitchFamily="18" charset="0"/>
              <a:cs typeface="Times New Roman" pitchFamily="18" charset="0"/>
            </a:rPr>
            <a:t>Copia de Cédula de Identidad de la madre de familia.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08A292A8-7ED4-4EE4-B2A5-BB8E7FBD6D3E}" type="parTrans" cxnId="{E5C79DD6-5A73-4BCB-B0A9-620A95E83EBD}">
      <dgm:prSet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8815D7D7-C8DE-4D76-9E8E-C1A20B9991ED}" type="sibTrans" cxnId="{E5C79DD6-5A73-4BCB-B0A9-620A95E83EBD}">
      <dgm:prSet custT="1"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2CE95EF8-1CA9-4E3D-BF54-60E4D5FD440B}">
      <dgm:prSet phldrT="[Texto]" custT="1"/>
      <dgm:spPr/>
      <dgm:t>
        <a:bodyPr/>
        <a:lstStyle/>
        <a:p>
          <a:pPr algn="just"/>
          <a:r>
            <a:rPr lang="es-EC" sz="1600" b="0" i="0" dirty="0" smtClean="0">
              <a:latin typeface="Times New Roman" pitchFamily="18" charset="0"/>
              <a:cs typeface="Times New Roman" pitchFamily="18" charset="0"/>
            </a:rPr>
            <a:t>Copia de la partida de nacimiento de todos los hijos menores de 16 años.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5D8F1F9F-D600-4A0F-9E47-366C9B16C93D}" type="parTrans" cxnId="{0FAAD97B-DD19-47FB-B47A-F0666CBFA3A2}">
      <dgm:prSet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E95ED206-0DDA-46F3-8683-3E0D616FDB08}" type="sibTrans" cxnId="{0FAAD97B-DD19-47FB-B47A-F0666CBFA3A2}">
      <dgm:prSet custT="1"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1B1760C7-1A2D-46C1-8BE5-66F9353E4893}">
      <dgm:prSet phldrT="[Texto]" custT="1"/>
      <dgm:spPr/>
      <dgm:t>
        <a:bodyPr/>
        <a:lstStyle/>
        <a:p>
          <a:pPr algn="just"/>
          <a:r>
            <a:rPr lang="es-EC" sz="1600" b="0" i="0" dirty="0" smtClean="0">
              <a:latin typeface="Times New Roman" pitchFamily="18" charset="0"/>
              <a:cs typeface="Times New Roman" pitchFamily="18" charset="0"/>
            </a:rPr>
            <a:t>Copia de la libreta de calificaciones o certificado de matrícula de los niños entre 6 o 16 años.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F3A31D7F-517B-4E0A-81C4-2897F474E1DF}" type="parTrans" cxnId="{DCB500E7-3651-4D79-8F69-3D47D7978F83}">
      <dgm:prSet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3C583486-471B-4261-9A14-675B1BB7ED5D}" type="sibTrans" cxnId="{DCB500E7-3651-4D79-8F69-3D47D7978F83}">
      <dgm:prSet custT="1"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789B1115-9EB3-4FFD-BFEE-173505AAD9A5}">
      <dgm:prSet phldrT="[Texto]" custT="1"/>
      <dgm:spPr/>
      <dgm:t>
        <a:bodyPr/>
        <a:lstStyle/>
        <a:p>
          <a:pPr algn="just"/>
          <a:r>
            <a:rPr lang="es-EC" sz="1600" b="0" i="0" dirty="0" smtClean="0">
              <a:latin typeface="Times New Roman" pitchFamily="18" charset="0"/>
              <a:cs typeface="Times New Roman" pitchFamily="18" charset="0"/>
            </a:rPr>
            <a:t>Copia del carné de vacunación de todos los niños menores de 6 años.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28D65009-84B8-411C-AFA6-29FB195AAEA6}" type="parTrans" cxnId="{35E06F7F-B84D-4FEB-A82E-72E144B8B0AE}">
      <dgm:prSet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51246818-8CFC-4D7C-817E-C0C883549CA5}" type="sibTrans" cxnId="{35E06F7F-B84D-4FEB-A82E-72E144B8B0AE}">
      <dgm:prSet custT="1"/>
      <dgm:spPr/>
      <dgm:t>
        <a:bodyPr/>
        <a:lstStyle/>
        <a:p>
          <a:pPr algn="just"/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4BCDEC88-1005-4A84-A9DE-3AC1E11E9FAC}" type="pres">
      <dgm:prSet presAssocID="{D733D7EA-0DB4-4A3E-9821-879D9DDB54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46244B-5994-461D-8FFB-50D2AE9F089B}" type="pres">
      <dgm:prSet presAssocID="{D733D7EA-0DB4-4A3E-9821-879D9DDB5484}" presName="dummyMaxCanvas" presStyleCnt="0">
        <dgm:presLayoutVars/>
      </dgm:prSet>
      <dgm:spPr/>
    </dgm:pt>
    <dgm:pt modelId="{121DCD4C-5254-44B9-AC20-03B5924AA0EB}" type="pres">
      <dgm:prSet presAssocID="{D733D7EA-0DB4-4A3E-9821-879D9DDB548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959BB3-8BF1-4571-8091-9587EEB55CF9}" type="pres">
      <dgm:prSet presAssocID="{D733D7EA-0DB4-4A3E-9821-879D9DDB548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6E267-64D6-41C6-84E5-A0098BDA4402}" type="pres">
      <dgm:prSet presAssocID="{D733D7EA-0DB4-4A3E-9821-879D9DDB548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DE7344-4D04-413F-B000-5A06EB179EC0}" type="pres">
      <dgm:prSet presAssocID="{D733D7EA-0DB4-4A3E-9821-879D9DDB548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D3780-A022-4ABF-96A8-0E0EF29CE54A}" type="pres">
      <dgm:prSet presAssocID="{D733D7EA-0DB4-4A3E-9821-879D9DDB548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1F0C52-AB3C-4DDA-BA94-F06E656D560F}" type="pres">
      <dgm:prSet presAssocID="{D733D7EA-0DB4-4A3E-9821-879D9DDB548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6240A-A9F5-4A5C-9E8D-74D84D9E3BAF}" type="pres">
      <dgm:prSet presAssocID="{D733D7EA-0DB4-4A3E-9821-879D9DDB548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D4DA6A-591A-4AD0-AB20-A21F7C452BFD}" type="pres">
      <dgm:prSet presAssocID="{D733D7EA-0DB4-4A3E-9821-879D9DDB548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48469E-E7F5-4569-B4B2-9EA391F2015D}" type="pres">
      <dgm:prSet presAssocID="{D733D7EA-0DB4-4A3E-9821-879D9DDB548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07C6F-4DBB-4A23-8A6A-ECBDDED88365}" type="pres">
      <dgm:prSet presAssocID="{D733D7EA-0DB4-4A3E-9821-879D9DDB548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212E17-156C-4149-B100-A1BAE23E84FF}" type="pres">
      <dgm:prSet presAssocID="{D733D7EA-0DB4-4A3E-9821-879D9DDB548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AD042F-BFC7-4DD0-8981-4425C839F483}" type="presOf" srcId="{7FDC99A5-677F-427A-B16F-0C15F0238CED}" destId="{D0D4DA6A-591A-4AD0-AB20-A21F7C452BFD}" srcOrd="1" destOrd="0" presId="urn:microsoft.com/office/officeart/2005/8/layout/vProcess5"/>
    <dgm:cxn modelId="{8F3FD347-AF67-4628-9006-99039CDB284E}" type="presOf" srcId="{789B1115-9EB3-4FFD-BFEE-173505AAD9A5}" destId="{A6DE7344-4D04-413F-B000-5A06EB179EC0}" srcOrd="0" destOrd="0" presId="urn:microsoft.com/office/officeart/2005/8/layout/vProcess5"/>
    <dgm:cxn modelId="{F0E46FCA-AB71-4D77-8382-4EC36910F529}" type="presOf" srcId="{E95ED206-0DDA-46F3-8683-3E0D616FDB08}" destId="{A51F0C52-AB3C-4DDA-BA94-F06E656D560F}" srcOrd="0" destOrd="0" presId="urn:microsoft.com/office/officeart/2005/8/layout/vProcess5"/>
    <dgm:cxn modelId="{D61E3F2E-BB50-4ED9-993F-F0FB06C971A6}" type="presOf" srcId="{789B1115-9EB3-4FFD-BFEE-173505AAD9A5}" destId="{84212E17-156C-4149-B100-A1BAE23E84FF}" srcOrd="1" destOrd="0" presId="urn:microsoft.com/office/officeart/2005/8/layout/vProcess5"/>
    <dgm:cxn modelId="{F33B65C3-8658-41AB-8335-C7B4CDE6D39D}" type="presOf" srcId="{8815D7D7-C8DE-4D76-9E8E-C1A20B9991ED}" destId="{100D3780-A022-4ABF-96A8-0E0EF29CE54A}" srcOrd="0" destOrd="0" presId="urn:microsoft.com/office/officeart/2005/8/layout/vProcess5"/>
    <dgm:cxn modelId="{DCB500E7-3651-4D79-8F69-3D47D7978F83}" srcId="{D733D7EA-0DB4-4A3E-9821-879D9DDB5484}" destId="{1B1760C7-1A2D-46C1-8BE5-66F9353E4893}" srcOrd="2" destOrd="0" parTransId="{F3A31D7F-517B-4E0A-81C4-2897F474E1DF}" sibTransId="{3C583486-471B-4261-9A14-675B1BB7ED5D}"/>
    <dgm:cxn modelId="{658AF9D4-42DF-48A7-AD49-13C04AE17E3F}" type="presOf" srcId="{3C583486-471B-4261-9A14-675B1BB7ED5D}" destId="{99B6240A-A9F5-4A5C-9E8D-74D84D9E3BAF}" srcOrd="0" destOrd="0" presId="urn:microsoft.com/office/officeart/2005/8/layout/vProcess5"/>
    <dgm:cxn modelId="{A83C267C-1074-4C18-950B-51CEEEAD1768}" type="presOf" srcId="{1B1760C7-1A2D-46C1-8BE5-66F9353E4893}" destId="{C1307C6F-4DBB-4A23-8A6A-ECBDDED88365}" srcOrd="1" destOrd="0" presId="urn:microsoft.com/office/officeart/2005/8/layout/vProcess5"/>
    <dgm:cxn modelId="{5BA1F956-80A2-46C9-BE50-D952B1CCDE82}" type="presOf" srcId="{1B1760C7-1A2D-46C1-8BE5-66F9353E4893}" destId="{4996E267-64D6-41C6-84E5-A0098BDA4402}" srcOrd="0" destOrd="0" presId="urn:microsoft.com/office/officeart/2005/8/layout/vProcess5"/>
    <dgm:cxn modelId="{E5C79DD6-5A73-4BCB-B0A9-620A95E83EBD}" srcId="{D733D7EA-0DB4-4A3E-9821-879D9DDB5484}" destId="{7FDC99A5-677F-427A-B16F-0C15F0238CED}" srcOrd="0" destOrd="0" parTransId="{08A292A8-7ED4-4EE4-B2A5-BB8E7FBD6D3E}" sibTransId="{8815D7D7-C8DE-4D76-9E8E-C1A20B9991ED}"/>
    <dgm:cxn modelId="{E2532098-525B-475B-A40E-BDF3B3740A75}" type="presOf" srcId="{2CE95EF8-1CA9-4E3D-BF54-60E4D5FD440B}" destId="{71959BB3-8BF1-4571-8091-9587EEB55CF9}" srcOrd="0" destOrd="0" presId="urn:microsoft.com/office/officeart/2005/8/layout/vProcess5"/>
    <dgm:cxn modelId="{35E06F7F-B84D-4FEB-A82E-72E144B8B0AE}" srcId="{D733D7EA-0DB4-4A3E-9821-879D9DDB5484}" destId="{789B1115-9EB3-4FFD-BFEE-173505AAD9A5}" srcOrd="3" destOrd="0" parTransId="{28D65009-84B8-411C-AFA6-29FB195AAEA6}" sibTransId="{51246818-8CFC-4D7C-817E-C0C883549CA5}"/>
    <dgm:cxn modelId="{0FAAD97B-DD19-47FB-B47A-F0666CBFA3A2}" srcId="{D733D7EA-0DB4-4A3E-9821-879D9DDB5484}" destId="{2CE95EF8-1CA9-4E3D-BF54-60E4D5FD440B}" srcOrd="1" destOrd="0" parTransId="{5D8F1F9F-D600-4A0F-9E47-366C9B16C93D}" sibTransId="{E95ED206-0DDA-46F3-8683-3E0D616FDB08}"/>
    <dgm:cxn modelId="{2E262092-FAC7-46E7-946B-723BBD22DACC}" type="presOf" srcId="{D733D7EA-0DB4-4A3E-9821-879D9DDB5484}" destId="{4BCDEC88-1005-4A84-A9DE-3AC1E11E9FAC}" srcOrd="0" destOrd="0" presId="urn:microsoft.com/office/officeart/2005/8/layout/vProcess5"/>
    <dgm:cxn modelId="{B616E3E3-A635-499F-A217-9A863EC8D1BF}" type="presOf" srcId="{7FDC99A5-677F-427A-B16F-0C15F0238CED}" destId="{121DCD4C-5254-44B9-AC20-03B5924AA0EB}" srcOrd="0" destOrd="0" presId="urn:microsoft.com/office/officeart/2005/8/layout/vProcess5"/>
    <dgm:cxn modelId="{E382A21C-FF22-4F60-943D-48889F58A3FB}" type="presOf" srcId="{2CE95EF8-1CA9-4E3D-BF54-60E4D5FD440B}" destId="{6B48469E-E7F5-4569-B4B2-9EA391F2015D}" srcOrd="1" destOrd="0" presId="urn:microsoft.com/office/officeart/2005/8/layout/vProcess5"/>
    <dgm:cxn modelId="{0C1AE266-C346-43C8-9CA0-0509A1E5CD5C}" type="presParOf" srcId="{4BCDEC88-1005-4A84-A9DE-3AC1E11E9FAC}" destId="{D846244B-5994-461D-8FFB-50D2AE9F089B}" srcOrd="0" destOrd="0" presId="urn:microsoft.com/office/officeart/2005/8/layout/vProcess5"/>
    <dgm:cxn modelId="{2C88499A-0A00-4E55-ABBC-DBE44C57B6AE}" type="presParOf" srcId="{4BCDEC88-1005-4A84-A9DE-3AC1E11E9FAC}" destId="{121DCD4C-5254-44B9-AC20-03B5924AA0EB}" srcOrd="1" destOrd="0" presId="urn:microsoft.com/office/officeart/2005/8/layout/vProcess5"/>
    <dgm:cxn modelId="{F9FD8B5B-893F-42F8-937B-2EF50D0373CC}" type="presParOf" srcId="{4BCDEC88-1005-4A84-A9DE-3AC1E11E9FAC}" destId="{71959BB3-8BF1-4571-8091-9587EEB55CF9}" srcOrd="2" destOrd="0" presId="urn:microsoft.com/office/officeart/2005/8/layout/vProcess5"/>
    <dgm:cxn modelId="{AB00863A-6C5F-4390-A452-3371F977DC72}" type="presParOf" srcId="{4BCDEC88-1005-4A84-A9DE-3AC1E11E9FAC}" destId="{4996E267-64D6-41C6-84E5-A0098BDA4402}" srcOrd="3" destOrd="0" presId="urn:microsoft.com/office/officeart/2005/8/layout/vProcess5"/>
    <dgm:cxn modelId="{9D947BE9-F876-4004-9E2E-87FB2FCEE0CD}" type="presParOf" srcId="{4BCDEC88-1005-4A84-A9DE-3AC1E11E9FAC}" destId="{A6DE7344-4D04-413F-B000-5A06EB179EC0}" srcOrd="4" destOrd="0" presId="urn:microsoft.com/office/officeart/2005/8/layout/vProcess5"/>
    <dgm:cxn modelId="{35388BCA-BC11-48C6-B0B2-CB41A09C8C43}" type="presParOf" srcId="{4BCDEC88-1005-4A84-A9DE-3AC1E11E9FAC}" destId="{100D3780-A022-4ABF-96A8-0E0EF29CE54A}" srcOrd="5" destOrd="0" presId="urn:microsoft.com/office/officeart/2005/8/layout/vProcess5"/>
    <dgm:cxn modelId="{31421AAE-6844-4BD4-92AB-CFB2B014DCF4}" type="presParOf" srcId="{4BCDEC88-1005-4A84-A9DE-3AC1E11E9FAC}" destId="{A51F0C52-AB3C-4DDA-BA94-F06E656D560F}" srcOrd="6" destOrd="0" presId="urn:microsoft.com/office/officeart/2005/8/layout/vProcess5"/>
    <dgm:cxn modelId="{634E5850-EBEA-4A43-B7F7-EC2FEA325599}" type="presParOf" srcId="{4BCDEC88-1005-4A84-A9DE-3AC1E11E9FAC}" destId="{99B6240A-A9F5-4A5C-9E8D-74D84D9E3BAF}" srcOrd="7" destOrd="0" presId="urn:microsoft.com/office/officeart/2005/8/layout/vProcess5"/>
    <dgm:cxn modelId="{19B9DE40-328D-48C3-A33E-17A43287F821}" type="presParOf" srcId="{4BCDEC88-1005-4A84-A9DE-3AC1E11E9FAC}" destId="{D0D4DA6A-591A-4AD0-AB20-A21F7C452BFD}" srcOrd="8" destOrd="0" presId="urn:microsoft.com/office/officeart/2005/8/layout/vProcess5"/>
    <dgm:cxn modelId="{D6B26343-73FD-4FF7-A045-CA6B7CC3FB9D}" type="presParOf" srcId="{4BCDEC88-1005-4A84-A9DE-3AC1E11E9FAC}" destId="{6B48469E-E7F5-4569-B4B2-9EA391F2015D}" srcOrd="9" destOrd="0" presId="urn:microsoft.com/office/officeart/2005/8/layout/vProcess5"/>
    <dgm:cxn modelId="{EBF4CAE6-ED7B-4139-B228-2DA97E418F1A}" type="presParOf" srcId="{4BCDEC88-1005-4A84-A9DE-3AC1E11E9FAC}" destId="{C1307C6F-4DBB-4A23-8A6A-ECBDDED88365}" srcOrd="10" destOrd="0" presId="urn:microsoft.com/office/officeart/2005/8/layout/vProcess5"/>
    <dgm:cxn modelId="{7C78DF1D-6E41-41E8-A62F-797E7641E3BD}" type="presParOf" srcId="{4BCDEC88-1005-4A84-A9DE-3AC1E11E9FAC}" destId="{84212E17-156C-4149-B100-A1BAE23E84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8B53-F4CA-4F47-B09C-58503885ECCD}">
      <dsp:nvSpPr>
        <dsp:cNvPr id="0" name=""/>
        <dsp:cNvSpPr/>
      </dsp:nvSpPr>
      <dsp:spPr>
        <a:xfrm>
          <a:off x="233500" y="479667"/>
          <a:ext cx="6146355" cy="19207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979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si existe una mejora socio-económica de los usos y destinos de acuerdo  a la corresponsabilidad que establece el Bono de Desarrollo Humano en la provincia de Pichincha.  Período 2010-2015.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500" y="479667"/>
        <a:ext cx="6146355" cy="1920736"/>
      </dsp:txXfrm>
    </dsp:sp>
    <dsp:sp modelId="{9E775831-11CA-442A-BC21-754A1E69107F}">
      <dsp:nvSpPr>
        <dsp:cNvPr id="0" name=""/>
        <dsp:cNvSpPr/>
      </dsp:nvSpPr>
      <dsp:spPr>
        <a:xfrm>
          <a:off x="28856" y="186315"/>
          <a:ext cx="1241606" cy="20485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8B53-F4CA-4F47-B09C-58503885ECCD}">
      <dsp:nvSpPr>
        <dsp:cNvPr id="0" name=""/>
        <dsp:cNvSpPr/>
      </dsp:nvSpPr>
      <dsp:spPr>
        <a:xfrm>
          <a:off x="152465" y="438385"/>
          <a:ext cx="4028746" cy="1258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751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Revisar información concerniente a la naturaleza y proceso del Bono de Desarrollo Humano.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65" y="438385"/>
        <a:ext cx="4028746" cy="1258983"/>
      </dsp:txXfrm>
    </dsp:sp>
    <dsp:sp modelId="{9E775831-11CA-442A-BC21-754A1E69107F}">
      <dsp:nvSpPr>
        <dsp:cNvPr id="0" name=""/>
        <dsp:cNvSpPr/>
      </dsp:nvSpPr>
      <dsp:spPr>
        <a:xfrm>
          <a:off x="18327" y="246102"/>
          <a:ext cx="813834" cy="13427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DE5DD-6D35-4F57-B5F6-A9232347F8C2}">
      <dsp:nvSpPr>
        <dsp:cNvPr id="0" name=""/>
        <dsp:cNvSpPr/>
      </dsp:nvSpPr>
      <dsp:spPr>
        <a:xfrm>
          <a:off x="4521877" y="433170"/>
          <a:ext cx="4028746" cy="1258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751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 las teorías de soporte y los temas referentes al proyecto de  investigación.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1877" y="433170"/>
        <a:ext cx="4028746" cy="1258983"/>
      </dsp:txXfrm>
    </dsp:sp>
    <dsp:sp modelId="{6C5465E5-A48B-4CC1-BCFF-152C8C19E6A3}">
      <dsp:nvSpPr>
        <dsp:cNvPr id="0" name=""/>
        <dsp:cNvSpPr/>
      </dsp:nvSpPr>
      <dsp:spPr>
        <a:xfrm>
          <a:off x="4354013" y="251317"/>
          <a:ext cx="881288" cy="13219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0871C-F7B8-4948-8B43-82D14546192C}">
      <dsp:nvSpPr>
        <dsp:cNvPr id="0" name=""/>
        <dsp:cNvSpPr/>
      </dsp:nvSpPr>
      <dsp:spPr>
        <a:xfrm>
          <a:off x="169328" y="2023305"/>
          <a:ext cx="4028746" cy="1258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751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un estudio empírico para identificar el uso y destino del Bono de Desarrollo Humano en la provincia de Pichincha.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28" y="2023305"/>
        <a:ext cx="4028746" cy="1258983"/>
      </dsp:txXfrm>
    </dsp:sp>
    <dsp:sp modelId="{7EAD6223-E2FF-4D7B-B0E9-848EA0A84C2A}">
      <dsp:nvSpPr>
        <dsp:cNvPr id="0" name=""/>
        <dsp:cNvSpPr/>
      </dsp:nvSpPr>
      <dsp:spPr>
        <a:xfrm>
          <a:off x="1464" y="1841452"/>
          <a:ext cx="881288" cy="132193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1C3B-BCD4-43CF-9F22-83FD83B91D7B}">
      <dsp:nvSpPr>
        <dsp:cNvPr id="0" name=""/>
        <dsp:cNvSpPr/>
      </dsp:nvSpPr>
      <dsp:spPr>
        <a:xfrm>
          <a:off x="4538741" y="2023305"/>
          <a:ext cx="4028746" cy="1258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751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el cumplimiento de la corresponsabilidad del Bono de Desarrollo Humano en la provincia de Pichincha. </a:t>
          </a: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8741" y="2023305"/>
        <a:ext cx="4028746" cy="1258983"/>
      </dsp:txXfrm>
    </dsp:sp>
    <dsp:sp modelId="{AB61D9D4-7F68-4E32-9802-52F5366FE2F4}">
      <dsp:nvSpPr>
        <dsp:cNvPr id="0" name=""/>
        <dsp:cNvSpPr/>
      </dsp:nvSpPr>
      <dsp:spPr>
        <a:xfrm>
          <a:off x="4370876" y="1841452"/>
          <a:ext cx="881288" cy="132193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CD4C-5254-44B9-AC20-03B5924AA0EB}">
      <dsp:nvSpPr>
        <dsp:cNvPr id="0" name=""/>
        <dsp:cNvSpPr/>
      </dsp:nvSpPr>
      <dsp:spPr>
        <a:xfrm>
          <a:off x="0" y="0"/>
          <a:ext cx="6676921" cy="855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latin typeface="Times New Roman" pitchFamily="18" charset="0"/>
              <a:cs typeface="Times New Roman" pitchFamily="18" charset="0"/>
            </a:rPr>
            <a:t>Copia de Cédula de Identidad de la madre de familia.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55" y="25055"/>
        <a:ext cx="5681534" cy="805344"/>
      </dsp:txXfrm>
    </dsp:sp>
    <dsp:sp modelId="{71959BB3-8BF1-4571-8091-9587EEB55CF9}">
      <dsp:nvSpPr>
        <dsp:cNvPr id="0" name=""/>
        <dsp:cNvSpPr/>
      </dsp:nvSpPr>
      <dsp:spPr>
        <a:xfrm>
          <a:off x="559192" y="1010992"/>
          <a:ext cx="6676921" cy="855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latin typeface="Times New Roman" pitchFamily="18" charset="0"/>
              <a:cs typeface="Times New Roman" pitchFamily="18" charset="0"/>
            </a:rPr>
            <a:t>Copia de la partida de nacimiento de todos los hijos menores de 16 años.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247" y="1036047"/>
        <a:ext cx="5511573" cy="805344"/>
      </dsp:txXfrm>
    </dsp:sp>
    <dsp:sp modelId="{4996E267-64D6-41C6-84E5-A0098BDA4402}">
      <dsp:nvSpPr>
        <dsp:cNvPr id="0" name=""/>
        <dsp:cNvSpPr/>
      </dsp:nvSpPr>
      <dsp:spPr>
        <a:xfrm>
          <a:off x="1110038" y="2021984"/>
          <a:ext cx="6676921" cy="855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latin typeface="Times New Roman" pitchFamily="18" charset="0"/>
              <a:cs typeface="Times New Roman" pitchFamily="18" charset="0"/>
            </a:rPr>
            <a:t>Copia de la libreta de calificaciones o certificado de matrícula de los niños entre 6 o 16 años.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5093" y="2047039"/>
        <a:ext cx="5519919" cy="805344"/>
      </dsp:txXfrm>
    </dsp:sp>
    <dsp:sp modelId="{A6DE7344-4D04-413F-B000-5A06EB179EC0}">
      <dsp:nvSpPr>
        <dsp:cNvPr id="0" name=""/>
        <dsp:cNvSpPr/>
      </dsp:nvSpPr>
      <dsp:spPr>
        <a:xfrm>
          <a:off x="1669230" y="3032976"/>
          <a:ext cx="6676921" cy="855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latin typeface="Times New Roman" pitchFamily="18" charset="0"/>
              <a:cs typeface="Times New Roman" pitchFamily="18" charset="0"/>
            </a:rPr>
            <a:t>Copia del carné de vacunación de todos los niños menores de 6 años.</a:t>
          </a: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4285" y="3058031"/>
        <a:ext cx="5511573" cy="805344"/>
      </dsp:txXfrm>
    </dsp:sp>
    <dsp:sp modelId="{100D3780-A022-4ABF-96A8-0E0EF29CE54A}">
      <dsp:nvSpPr>
        <dsp:cNvPr id="0" name=""/>
        <dsp:cNvSpPr/>
      </dsp:nvSpPr>
      <dsp:spPr>
        <a:xfrm>
          <a:off x="6120875" y="655200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itchFamily="18" charset="0"/>
            <a:cs typeface="Times New Roman" pitchFamily="18" charset="0"/>
          </a:endParaRPr>
        </a:p>
      </dsp:txBody>
      <dsp:txXfrm>
        <a:off x="6245985" y="655200"/>
        <a:ext cx="305825" cy="418424"/>
      </dsp:txXfrm>
    </dsp:sp>
    <dsp:sp modelId="{A51F0C52-AB3C-4DDA-BA94-F06E656D560F}">
      <dsp:nvSpPr>
        <dsp:cNvPr id="0" name=""/>
        <dsp:cNvSpPr/>
      </dsp:nvSpPr>
      <dsp:spPr>
        <a:xfrm>
          <a:off x="6680068" y="1666192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itchFamily="18" charset="0"/>
            <a:cs typeface="Times New Roman" pitchFamily="18" charset="0"/>
          </a:endParaRPr>
        </a:p>
      </dsp:txBody>
      <dsp:txXfrm>
        <a:off x="6805178" y="1666192"/>
        <a:ext cx="305825" cy="418424"/>
      </dsp:txXfrm>
    </dsp:sp>
    <dsp:sp modelId="{99B6240A-A9F5-4A5C-9E8D-74D84D9E3BAF}">
      <dsp:nvSpPr>
        <dsp:cNvPr id="0" name=""/>
        <dsp:cNvSpPr/>
      </dsp:nvSpPr>
      <dsp:spPr>
        <a:xfrm>
          <a:off x="7230914" y="2677184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itchFamily="18" charset="0"/>
            <a:cs typeface="Times New Roman" pitchFamily="18" charset="0"/>
          </a:endParaRPr>
        </a:p>
      </dsp:txBody>
      <dsp:txXfrm>
        <a:off x="7356024" y="2677184"/>
        <a:ext cx="305825" cy="41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CA54A5-95C8-435B-99AB-CFDC3AC9C68A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9F6A0D2-3C30-4DED-A4FE-97254A03E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85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597C5D-8DF6-4B86-981F-E6BA400CA50F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95F5794-E542-4665-9AEF-F0B6DAFB1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4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D2DB-DE59-4D0C-87F0-124255995D77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3C4F-71BB-4BA8-A016-F5C617F91D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2D75-8370-408B-A7C0-62C0467CB7A5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DFF4-6EA8-4002-9B47-427319D8D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A3B7-0B4E-4BF0-9970-7873E59CF8F3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E2BF-8C15-4A59-9DC5-EB3929276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9DC6-1803-4187-A466-BFAF4A3E67F9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C2F6-1391-45C5-90ED-C6D569C74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2D24-1225-46AD-8BB3-6C6FDBEDDF24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0DA-13E1-438E-9D5A-92AECB4C7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5AC2-C983-41C8-8796-91FCB67FE4BA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AD19-409A-4078-9145-07B4A0034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3F60-D62D-4FD2-878A-6ACE4D945524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2DC8-0FD6-4006-A3E3-CC91B889D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91D5-F974-4A57-B9C9-957AA2B34CA8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2847-6DC3-49E8-B403-0495451055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A000-A234-40B0-AF40-C0ED08C7A728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361C-AE9A-4FC3-A5E6-9594E0B97D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7129-1AFC-430F-9A0A-4B5BD01DAB01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8556-859B-47E1-9092-5F927BC84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5F5-0CA5-41CF-94CA-DC34333A219B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42C6-CBB5-48B6-9B31-0E14DB38C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18471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5902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19964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9641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95743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13902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008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9112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01181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3992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01529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7276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1668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6903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33339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498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12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1889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58995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4850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358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5965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7276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1668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6903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33339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498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12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1889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58995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4850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358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5965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7276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1668"/>
      </p:ext>
    </p:extLst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6903"/>
      </p:ext>
    </p:extLst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33339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498"/>
      </p:ext>
    </p:extLst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12"/>
      </p:ext>
    </p:extLst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1889"/>
      </p:ext>
    </p:extLst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58995"/>
      </p:ext>
    </p:extLst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4850"/>
      </p:ext>
    </p:extLst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358"/>
      </p:ext>
    </p:extLst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5965"/>
      </p:ext>
    </p:extLst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24672"/>
      </p:ext>
    </p:extLst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2637"/>
      </p:ext>
    </p:extLst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827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66755"/>
      </p:ext>
    </p:extLst>
  </p:cSld>
  <p:clrMapOvr>
    <a:masterClrMapping/>
  </p:clrMapOvr>
  <p:transition spd="slow"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4378"/>
      </p:ext>
    </p:extLst>
  </p:cSld>
  <p:clrMapOvr>
    <a:masterClrMapping/>
  </p:clrMapOvr>
  <p:transition spd="slow"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47988"/>
      </p:ext>
    </p:extLst>
  </p:cSld>
  <p:clrMapOvr>
    <a:masterClrMapping/>
  </p:clrMapOvr>
  <p:transition spd="slow"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8917"/>
      </p:ext>
    </p:extLst>
  </p:cSld>
  <p:clrMapOvr>
    <a:masterClrMapping/>
  </p:clrMapOvr>
  <p:transition spd="slow"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28390"/>
      </p:ext>
    </p:extLst>
  </p:cSld>
  <p:clrMapOvr>
    <a:masterClrMapping/>
  </p:clrMapOvr>
  <p:transition spd="slow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47942"/>
      </p:ext>
    </p:extLst>
  </p:cSld>
  <p:clrMapOvr>
    <a:masterClrMapping/>
  </p:clrMapOvr>
  <p:transition spd="slow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426"/>
      </p:ext>
    </p:extLst>
  </p:cSld>
  <p:clrMapOvr>
    <a:masterClrMapping/>
  </p:clrMapOvr>
  <p:transition spd="slow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127"/>
      </p:ext>
    </p:extLst>
  </p:cSld>
  <p:clrMapOvr>
    <a:masterClrMapping/>
  </p:clrMapOvr>
  <p:transition spd="slow"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25739"/>
      </p:ext>
    </p:extLst>
  </p:cSld>
  <p:clrMapOvr>
    <a:masterClrMapping/>
  </p:clrMapOvr>
  <p:transition spd="slow"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22222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55174"/>
      </p:ext>
    </p:extLst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1802"/>
      </p:ext>
    </p:extLst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5632"/>
      </p:ext>
    </p:extLst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3386"/>
      </p:ext>
    </p:extLst>
  </p:cSld>
  <p:clrMapOvr>
    <a:masterClrMapping/>
  </p:clrMapOvr>
  <p:transition spd="slow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1543"/>
      </p:ext>
    </p:extLst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05592"/>
      </p:ext>
    </p:extLst>
  </p:cSld>
  <p:clrMapOvr>
    <a:masterClrMapping/>
  </p:clrMapOvr>
  <p:transition spd="slow"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22072"/>
      </p:ext>
    </p:extLst>
  </p:cSld>
  <p:clrMapOvr>
    <a:masterClrMapping/>
  </p:clrMapOvr>
  <p:transition spd="slow"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77330"/>
      </p:ext>
    </p:extLst>
  </p:cSld>
  <p:clrMapOvr>
    <a:masterClrMapping/>
  </p:clrMapOvr>
  <p:transition spd="slow"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61650"/>
      </p:ext>
    </p:extLst>
  </p:cSld>
  <p:clrMapOvr>
    <a:masterClrMapping/>
  </p:clrMapOvr>
  <p:transition spd="slow"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3550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8133"/>
      </p:ext>
    </p:extLst>
  </p:cSld>
  <p:clrMapOvr>
    <a:masterClrMapping/>
  </p:clrMapOvr>
  <p:transition spd="slow"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9726"/>
      </p:ext>
    </p:extLst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86318"/>
      </p:ext>
    </p:extLst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0055"/>
      </p:ext>
    </p:extLst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5704"/>
      </p:ext>
    </p:extLst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3149"/>
      </p:ext>
    </p:extLst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0233"/>
      </p:ext>
    </p:extLst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5606"/>
      </p:ext>
    </p:extLst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079"/>
      </p:ext>
    </p:extLst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661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E18C3-64B0-444A-93AA-E563808282FC}" type="datetimeFigureOut">
              <a:rPr lang="es-ES"/>
              <a:pPr>
                <a:defRPr/>
              </a:pPr>
              <a:t>15/02/2017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18F90-16D0-4D7E-A92A-19048FF58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 txBox="1">
            <a:spLocks/>
          </p:cNvSpPr>
          <p:nvPr/>
        </p:nvSpPr>
        <p:spPr bwMode="auto">
          <a:xfrm>
            <a:off x="1105653" y="1268760"/>
            <a:ext cx="792054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000" dirty="0">
                <a:latin typeface="Baskerville Old Face" panose="02020602080505020303" pitchFamily="18" charset="0"/>
              </a:rPr>
              <a:t>TRABAJO DE TITULACIÓN, PREVIO A LA OBTENCIÓN DEL TÍTULO DE INGENIERÍA EN FINANZAS Y AUDITORÍA</a:t>
            </a:r>
            <a:endParaRPr lang="es-EC" sz="2000" dirty="0">
              <a:latin typeface="Baskerville Old Face" panose="02020602080505020303" pitchFamily="18" charset="0"/>
            </a:endParaRPr>
          </a:p>
          <a:p>
            <a:pPr algn="ctr" eaLnBrk="0" hangingPunct="0"/>
            <a:endParaRPr lang="es-ES" altLang="es-ES" sz="2000" dirty="0">
              <a:latin typeface="Broadway" panose="04040905080B02020502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38572" y="2060848"/>
            <a:ext cx="76547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100" dirty="0">
                <a:latin typeface="Baskerville Old Face" panose="02020602080505020303" pitchFamily="18" charset="0"/>
              </a:rPr>
              <a:t>TEMA: </a:t>
            </a:r>
            <a:r>
              <a:rPr lang="es-ES" sz="2100" b="1" dirty="0">
                <a:latin typeface="Baskerville Old Face" panose="02020602080505020303" pitchFamily="18" charset="0"/>
              </a:rPr>
              <a:t>ESTUDIO SOCIO-ECONÓMICO  DEL USO Y DESTINO DEL BONO DE DESARROLLO HUMANO EN LA PROVINCIA DE PICHINCHA. PERÍODO 2010–2015</a:t>
            </a:r>
            <a:endParaRPr lang="es-EC" sz="21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36524" y="3386715"/>
            <a:ext cx="5658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latin typeface="Baskerville Old Face" panose="02020602080505020303" pitchFamily="18" charset="0"/>
              </a:rPr>
              <a:t>AUTORAS:</a:t>
            </a:r>
            <a:endParaRPr lang="es-EC" sz="2100" b="1" dirty="0">
              <a:latin typeface="Baskerville Old Face" panose="02020602080505020303" pitchFamily="18" charset="0"/>
            </a:endParaRPr>
          </a:p>
          <a:p>
            <a:pPr algn="ctr"/>
            <a:r>
              <a:rPr lang="es-ES" sz="2100" dirty="0" smtClean="0">
                <a:latin typeface="Baskerville Old Face" panose="02020602080505020303" pitchFamily="18" charset="0"/>
              </a:rPr>
              <a:t>MÉNDEZ  </a:t>
            </a:r>
            <a:r>
              <a:rPr lang="es-ES" sz="2100" dirty="0">
                <a:latin typeface="Baskerville Old Face" panose="02020602080505020303" pitchFamily="18" charset="0"/>
              </a:rPr>
              <a:t>MEDINA  RUTH  </a:t>
            </a:r>
            <a:r>
              <a:rPr lang="es-ES" sz="2100" dirty="0" smtClean="0">
                <a:latin typeface="Baskerville Old Face" panose="02020602080505020303" pitchFamily="18" charset="0"/>
              </a:rPr>
              <a:t>BETSABET</a:t>
            </a:r>
          </a:p>
          <a:p>
            <a:pPr algn="ctr"/>
            <a:r>
              <a:rPr lang="es-ES" sz="2100" dirty="0">
                <a:latin typeface="Baskerville Old Face" panose="02020602080505020303" pitchFamily="18" charset="0"/>
              </a:rPr>
              <a:t>MALES CANDO LORENA PAOLA</a:t>
            </a:r>
            <a:endParaRPr lang="es-EC" sz="2100" dirty="0">
              <a:latin typeface="Baskerville Old Face" panose="02020602080505020303" pitchFamily="18" charset="0"/>
            </a:endParaRPr>
          </a:p>
          <a:p>
            <a:pPr algn="ctr"/>
            <a:endParaRPr lang="es-EC" sz="2100" dirty="0">
              <a:latin typeface="Baskerville Old Face" panose="02020602080505020303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55506" y="4581128"/>
            <a:ext cx="7201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Baskerville Old Face" panose="02020602080505020303" pitchFamily="18" charset="0"/>
              </a:rPr>
              <a:t>DIRECTOR: </a:t>
            </a:r>
            <a:endParaRPr lang="es-ES" sz="2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s-ES" sz="2000" dirty="0" smtClean="0">
                <a:latin typeface="Baskerville Old Face" panose="02020602080505020303" pitchFamily="18" charset="0"/>
              </a:rPr>
              <a:t>ECON</a:t>
            </a:r>
            <a:r>
              <a:rPr lang="es-ES" sz="2000" dirty="0">
                <a:latin typeface="Baskerville Old Face" panose="02020602080505020303" pitchFamily="18" charset="0"/>
              </a:rPr>
              <a:t>. OSCAR </a:t>
            </a:r>
            <a:r>
              <a:rPr lang="es-ES" sz="2000" dirty="0" smtClean="0">
                <a:latin typeface="Baskerville Old Face" panose="02020602080505020303" pitchFamily="18" charset="0"/>
              </a:rPr>
              <a:t>ENRIQUE PEÑAHERRERA </a:t>
            </a:r>
            <a:r>
              <a:rPr lang="es-ES" sz="2000" dirty="0">
                <a:latin typeface="Baskerville Old Face" panose="02020602080505020303" pitchFamily="18" charset="0"/>
              </a:rPr>
              <a:t>CARRILLO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682021" y="836712"/>
            <a:ext cx="6156176" cy="504056"/>
          </a:xfrm>
        </p:spPr>
        <p:txBody>
          <a:bodyPr/>
          <a:lstStyle/>
          <a:p>
            <a:pPr marL="342900" lvl="1" indent="-342900"/>
            <a:r>
              <a:rPr lang="es-ES" sz="3200" dirty="0" smtClean="0">
                <a:latin typeface="Baskerville Old Face" panose="02020602080505020303" pitchFamily="18" charset="0"/>
              </a:rPr>
              <a:t>POBLACIÓN Y MUESTRA </a:t>
            </a:r>
            <a:r>
              <a:rPr lang="es-EC" sz="2800" dirty="0" smtClean="0">
                <a:latin typeface="Baskerville Old Face" panose="02020602080505020303" pitchFamily="18" charset="0"/>
              </a:rPr>
              <a:t/>
            </a:r>
            <a:br>
              <a:rPr lang="es-EC" sz="2800" dirty="0" smtClean="0">
                <a:latin typeface="Baskerville Old Face" panose="02020602080505020303" pitchFamily="18" charset="0"/>
              </a:rPr>
            </a:br>
            <a:r>
              <a:rPr lang="es-ES" sz="3200" dirty="0" smtClean="0">
                <a:latin typeface="Baskerville Old Face" panose="02020602080505020303" pitchFamily="18" charset="0"/>
              </a:rPr>
              <a:t> </a:t>
            </a:r>
            <a:endParaRPr lang="es-EC" altLang="es-ES" sz="3200" dirty="0" smtClean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14182"/>
              </p:ext>
            </p:extLst>
          </p:nvPr>
        </p:nvGraphicFramePr>
        <p:xfrm>
          <a:off x="289931" y="1268760"/>
          <a:ext cx="4311397" cy="1267079"/>
        </p:xfrm>
        <a:graphic>
          <a:graphicData uri="http://schemas.openxmlformats.org/drawingml/2006/table">
            <a:tbl>
              <a:tblPr firstRow="1" firstCol="1" bandRow="1"/>
              <a:tblGrid>
                <a:gridCol w="2155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Beneficiarios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Población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Madres de Familia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10.961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Adultos Mayores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39.902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con Discapacidad 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10.871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61.734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4220"/>
              </p:ext>
            </p:extLst>
          </p:nvPr>
        </p:nvGraphicFramePr>
        <p:xfrm>
          <a:off x="4885997" y="1435673"/>
          <a:ext cx="3510644" cy="78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cuación" r:id="rId5" imgW="1701800" imgH="444500" progId="Equation.3">
                  <p:embed/>
                </p:oleObj>
              </mc:Choice>
              <mc:Fallback>
                <p:oleObj name="Ecuación" r:id="rId5" imgW="17018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997" y="1435673"/>
                        <a:ext cx="3510644" cy="783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53588"/>
              </p:ext>
            </p:extLst>
          </p:nvPr>
        </p:nvGraphicFramePr>
        <p:xfrm>
          <a:off x="210328" y="2852936"/>
          <a:ext cx="4410359" cy="3249491"/>
        </p:xfrm>
        <a:graphic>
          <a:graphicData uri="http://schemas.openxmlformats.org/drawingml/2006/table">
            <a:tbl>
              <a:tblPr firstRow="1" firstCol="1" bandRow="1"/>
              <a:tblGrid>
                <a:gridCol w="220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Datos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EC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tamaño de la muestra 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EC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tamaño de la población 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10.961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7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s-EC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nivel de confianza esperado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 del 95%, el cual representa un valor del 1.96 en la tabla de distribución estadística.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 </a:t>
                      </a:r>
                      <a:r>
                        <a:rPr lang="es-EC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probabilidad  estimada de éxito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EC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probabilidad estimada de fracaso 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0.5) = 0.5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C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 error de estimación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 considerara un 0.05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4885997" y="2624040"/>
            <a:ext cx="3995936" cy="136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</a:t>
            </a:r>
            <a:r>
              <a:rPr lang="es-EC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= </a:t>
            </a:r>
            <a:r>
              <a:rPr lang="es-EC" sz="1300" u="heavy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(1.96) ^2 *10.961*(0,5)*(0,5)             </a:t>
            </a:r>
            <a:r>
              <a:rPr lang="es-EC" sz="1300" u="heavy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es-EC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(0,05)^2*(10.961-1)+ (1.96) ^2*(0,5)*(0,5)</a:t>
            </a:r>
            <a:endParaRPr lang="es-EC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s-EC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s-EC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</a:t>
            </a:r>
            <a:r>
              <a:rPr lang="es-EC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=   </a:t>
            </a:r>
            <a:r>
              <a:rPr lang="es-EC" sz="1300" u="heavy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10.526,94   </a:t>
            </a:r>
            <a:r>
              <a:rPr lang="es-EC" sz="1300" u="heavy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endParaRPr lang="es-EC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28.36</a:t>
            </a:r>
            <a:endParaRPr lang="es-EC" sz="13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6 Cuadro de texto"/>
          <p:cNvSpPr txBox="1"/>
          <p:nvPr/>
        </p:nvSpPr>
        <p:spPr>
          <a:xfrm>
            <a:off x="6532493" y="4229533"/>
            <a:ext cx="702945" cy="351155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40105" algn="l"/>
              </a:tabLst>
            </a:pPr>
            <a:r>
              <a:rPr lang="es-EC" sz="1300" b="1" dirty="0">
                <a:effectLst/>
                <a:latin typeface="Times New Roman"/>
                <a:ea typeface="Times New Roman"/>
                <a:cs typeface="Times New Roman"/>
              </a:rPr>
              <a:t>n</a:t>
            </a:r>
            <a:r>
              <a:rPr lang="es-EC" sz="1300" dirty="0">
                <a:effectLst/>
                <a:latin typeface="Times New Roman"/>
                <a:ea typeface="Times New Roman"/>
                <a:cs typeface="Times New Roman"/>
              </a:rPr>
              <a:t>= </a:t>
            </a:r>
            <a:r>
              <a:rPr lang="es-EC" sz="1300" b="1" dirty="0">
                <a:effectLst/>
                <a:latin typeface="Times New Roman"/>
                <a:ea typeface="Times New Roman"/>
                <a:cs typeface="Times New Roman"/>
              </a:rPr>
              <a:t>371</a:t>
            </a:r>
            <a:endParaRPr lang="es-EC" sz="13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3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s-EC" sz="1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642653" y="4920608"/>
            <a:ext cx="4542672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Times New Roman"/>
                <a:ea typeface="Calibri"/>
                <a:cs typeface="Times New Roman"/>
              </a:rPr>
              <a:t>El tamaño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de la muestra para </a:t>
            </a:r>
            <a:r>
              <a:rPr lang="es-ES" sz="1400" dirty="0" smtClean="0">
                <a:latin typeface="Times New Roman"/>
                <a:ea typeface="Calibri"/>
                <a:cs typeface="Times New Roman"/>
              </a:rPr>
              <a:t>el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estudio </a:t>
            </a:r>
            <a:r>
              <a:rPr lang="es-ES" sz="1400" dirty="0" smtClean="0">
                <a:latin typeface="Times New Roman"/>
                <a:ea typeface="Calibri"/>
                <a:cs typeface="Times New Roman"/>
              </a:rPr>
              <a:t>fue de </a:t>
            </a:r>
            <a:r>
              <a:rPr lang="es-ES" sz="1400" dirty="0">
                <a:latin typeface="Times New Roman"/>
                <a:ea typeface="Calibri"/>
                <a:cs typeface="Times New Roman"/>
              </a:rPr>
              <a:t>371 encuestas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57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83568" y="3789040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5400" b="1" dirty="0" smtClean="0">
                <a:latin typeface="Baskerville Old Face" panose="02020602080505020303" pitchFamily="18" charset="0"/>
              </a:rPr>
              <a:t>ANÁLISIS </a:t>
            </a:r>
          </a:p>
          <a:p>
            <a:r>
              <a:rPr lang="es-ES" sz="5400" b="1" dirty="0" smtClean="0">
                <a:latin typeface="Baskerville Old Face" panose="02020602080505020303" pitchFamily="18" charset="0"/>
              </a:rPr>
              <a:t>DE </a:t>
            </a:r>
          </a:p>
          <a:p>
            <a:r>
              <a:rPr lang="es-ES" sz="5400" b="1" dirty="0" smtClean="0">
                <a:latin typeface="Baskerville Old Face" panose="02020602080505020303" pitchFamily="18" charset="0"/>
              </a:rPr>
              <a:t>RESULTADOS</a:t>
            </a:r>
          </a:p>
          <a:p>
            <a:r>
              <a:rPr lang="es-EC" sz="5400" b="1" dirty="0" smtClean="0">
                <a:latin typeface="Baskerville Old Face" panose="02020602080505020303" pitchFamily="18" charset="0"/>
              </a:rPr>
              <a:t/>
            </a:r>
            <a:br>
              <a:rPr lang="es-EC" sz="5400" b="1" dirty="0" smtClean="0">
                <a:latin typeface="Baskerville Old Face" panose="02020602080505020303" pitchFamily="18" charset="0"/>
              </a:rPr>
            </a:br>
            <a:r>
              <a:rPr lang="es-ES" sz="5400" b="1" dirty="0" smtClean="0">
                <a:latin typeface="Baskerville Old Face" panose="02020602080505020303" pitchFamily="18" charset="0"/>
              </a:rPr>
              <a:t> </a:t>
            </a:r>
            <a:endParaRPr lang="es-EC" sz="5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3642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1145" t="32761" r="17348" b="35235"/>
          <a:stretch/>
        </p:blipFill>
        <p:spPr>
          <a:xfrm>
            <a:off x="827584" y="1608573"/>
            <a:ext cx="7604186" cy="3764643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6024" y="562447"/>
            <a:ext cx="8964488" cy="922337"/>
          </a:xfrm>
        </p:spPr>
        <p:txBody>
          <a:bodyPr/>
          <a:lstStyle/>
          <a:p>
            <a:pPr algn="l"/>
            <a:r>
              <a:rPr lang="es-ES" sz="3200" b="1" dirty="0" smtClean="0">
                <a:latin typeface="Baskerville Old Face" panose="02020602080505020303" pitchFamily="18" charset="0"/>
              </a:rPr>
              <a:t>EDAD MADRES</a:t>
            </a:r>
            <a:endParaRPr lang="es-EC" altLang="es-E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6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467544" y="836712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Pregunta 1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¿Desde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 período recibe el bono?</a:t>
            </a: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/>
          <a:srcRect l="41446" t="36508" r="17462" b="16823"/>
          <a:stretch/>
        </p:blipFill>
        <p:spPr bwMode="auto">
          <a:xfrm>
            <a:off x="1475656" y="1772816"/>
            <a:ext cx="633670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814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683568" y="980729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Pregunta 2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Indique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mayor a  menor hasta los 17 años de edad ¿Qué edad tiene su hijo/hijos?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16171" b="20645"/>
          <a:stretch/>
        </p:blipFill>
        <p:spPr bwMode="auto">
          <a:xfrm>
            <a:off x="1907704" y="1811726"/>
            <a:ext cx="6115697" cy="4080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63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683568" y="980728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Pregunta 3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Actualmente al menos uno de su hijo/hijos con una edad comprendida desde los 3 años hasta los 17 años de edad está estudiando? Caso contrario pase a la pregunta N° 6.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10303" r="2413" b="20430"/>
          <a:stretch/>
        </p:blipFill>
        <p:spPr bwMode="auto">
          <a:xfrm>
            <a:off x="1835696" y="2420888"/>
            <a:ext cx="612068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03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683568" y="980728"/>
            <a:ext cx="82809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Pregunta 5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caso de que al menos uno de su hijo/hijos con una edad comprendida desde los 3 hasta los 17 años de edad no se encuentre estudiando indique la razón por la que no asiste a un centro educativo. Caso contrario pase a la siguiente pregunta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4"/>
          <a:srcRect l="46366" t="36477" r="21063" b="30493"/>
          <a:stretch/>
        </p:blipFill>
        <p:spPr bwMode="auto">
          <a:xfrm>
            <a:off x="1331640" y="2636912"/>
            <a:ext cx="6768752" cy="3321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01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932" y="620688"/>
            <a:ext cx="8677547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 Pregunta 7.</a:t>
            </a:r>
            <a:endParaRPr lang="es-EC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Que 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tan de acuerdo está con la siguiente afirmación: Desde que recibe el bono su hijo/hijos con una edad comprendida desde los 3 años hasta los 17 años de edad tienen mayor facilidad para acceder a un centro educativo.  Caso contrario pase a la siguiente pregunta.</a:t>
            </a:r>
            <a:endParaRPr lang="es-EC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3049" b="20000"/>
          <a:stretch/>
        </p:blipFill>
        <p:spPr bwMode="auto">
          <a:xfrm>
            <a:off x="1691680" y="2420888"/>
            <a:ext cx="604867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105859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692696"/>
            <a:ext cx="878497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>
                <a:latin typeface="Times New Roman"/>
                <a:ea typeface="Calibri"/>
                <a:cs typeface="Times New Roman"/>
              </a:rPr>
              <a:t>Pregunta 9.</a:t>
            </a:r>
            <a:endParaRPr lang="es-EC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/>
                <a:ea typeface="Calibri"/>
                <a:cs typeface="Times New Roman"/>
              </a:rPr>
              <a:t>En </a:t>
            </a:r>
            <a:r>
              <a:rPr lang="es-ES" sz="1600" b="1" dirty="0">
                <a:latin typeface="Times New Roman"/>
                <a:ea typeface="Calibri"/>
                <a:cs typeface="Times New Roman"/>
              </a:rPr>
              <a:t>promedio ¿Cuántas veces al año lleva usted a su hijo/hijos a una Unidad Médica?</a:t>
            </a:r>
            <a:endParaRPr lang="es-EC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10092" r="6623" b="20375"/>
          <a:stretch/>
        </p:blipFill>
        <p:spPr bwMode="auto">
          <a:xfrm>
            <a:off x="1403648" y="1860038"/>
            <a:ext cx="6009665" cy="3657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58186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692696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Pregunta 11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de acuerdo está con la siguiente afirmación: Desde que recibe el bono ha mejorado su situación socio-económica.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20430"/>
          <a:stretch/>
        </p:blipFill>
        <p:spPr bwMode="auto">
          <a:xfrm>
            <a:off x="1907704" y="2132856"/>
            <a:ext cx="554461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33642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755576" y="1412776"/>
            <a:ext cx="78501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Bono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Desarrollo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 es una transferencia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monetaria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condicionada mensual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50,00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USD, que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reciben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representantes de los núcleos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familiares, que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encuentran bajo la línea de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pobreza establecida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el Ministerio de Coordinación de Desarrollo Social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los resultados obtenidos del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Social.</a:t>
            </a:r>
          </a:p>
          <a:p>
            <a:pPr lvl="0" algn="just"/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539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76470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12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Sabía usted que el BDH debe ser destinado principalmente a la educación y salud de su hijo/hijos?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b="20645"/>
          <a:stretch/>
        </p:blipFill>
        <p:spPr bwMode="auto">
          <a:xfrm>
            <a:off x="1691680" y="2276873"/>
            <a:ext cx="5616624" cy="3600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33642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lvl="1"/>
            <a:r>
              <a:rPr lang="es-ES" sz="3600" b="1" dirty="0" smtClean="0">
                <a:latin typeface="Baskerville Old Face" panose="02020602080505020303" pitchFamily="18" charset="0"/>
              </a:rPr>
              <a:t>ESTUDIO SOCIO-ECONÓMICO DEL USO Y DESTINO DEL BONO DE DESARROLLO HUMANO </a:t>
            </a:r>
            <a:endParaRPr lang="es-EC" sz="4000" b="1" dirty="0">
              <a:latin typeface="Baskerville Old Face" panose="020206020805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654555"/>
            <a:ext cx="8352928" cy="75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3200" b="1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PRODUCTO INTERNO BRUTO (PIB)</a:t>
            </a:r>
            <a:endParaRPr lang="es-EC" sz="2800" dirty="0">
              <a:effectLst/>
              <a:latin typeface="Baskerville Old Face" panose="02020602080505020303" pitchFamily="18" charset="0"/>
              <a:ea typeface="Calibri"/>
              <a:cs typeface="Times New Roman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271421264"/>
              </p:ext>
            </p:extLst>
          </p:nvPr>
        </p:nvGraphicFramePr>
        <p:xfrm>
          <a:off x="467544" y="1700808"/>
          <a:ext cx="40324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533661278"/>
              </p:ext>
            </p:extLst>
          </p:nvPr>
        </p:nvGraphicFramePr>
        <p:xfrm>
          <a:off x="4788024" y="1700808"/>
          <a:ext cx="38884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28384485"/>
              </p:ext>
            </p:extLst>
          </p:nvPr>
        </p:nvGraphicFramePr>
        <p:xfrm>
          <a:off x="251520" y="764704"/>
          <a:ext cx="410239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62008"/>
              </p:ext>
            </p:extLst>
          </p:nvPr>
        </p:nvGraphicFramePr>
        <p:xfrm>
          <a:off x="827584" y="4653136"/>
          <a:ext cx="7344814" cy="1325880"/>
        </p:xfrm>
        <a:graphic>
          <a:graphicData uri="http://schemas.openxmlformats.org/drawingml/2006/table">
            <a:tbl>
              <a:tblPr firstRow="1" firstCol="1" bandRow="1"/>
              <a:tblGrid>
                <a:gridCol w="1388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8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9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1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9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97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País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Ecuador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Argentina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Colombia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Brasil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Chile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Paraguay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Producto Interno Bruto (PIB) 2015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590096133"/>
              </p:ext>
            </p:extLst>
          </p:nvPr>
        </p:nvGraphicFramePr>
        <p:xfrm>
          <a:off x="4572000" y="764704"/>
          <a:ext cx="43204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140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2958" y="819875"/>
            <a:ext cx="646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latin typeface="Baskerville Old Face" panose="02020602080505020303" pitchFamily="18" charset="0"/>
                <a:ea typeface="Calibri"/>
                <a:cs typeface="Times New Roman"/>
              </a:rPr>
              <a:t>SUBSIDIOS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21236"/>
              </p:ext>
            </p:extLst>
          </p:nvPr>
        </p:nvGraphicFramePr>
        <p:xfrm>
          <a:off x="611560" y="1628799"/>
          <a:ext cx="8064896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99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29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Combustibles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-10,13%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3.888 millones de USD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3.494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29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Desarrollo Urbano y Vivienda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-72,2%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 millones de USD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50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Transporte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-55,58%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29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Seguridad Social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26,56%,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1.216 millones de USD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1.540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11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83144"/>
              </p:ext>
            </p:extLst>
          </p:nvPr>
        </p:nvGraphicFramePr>
        <p:xfrm>
          <a:off x="1148644" y="1844824"/>
          <a:ext cx="7392144" cy="304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8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8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8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Desarrollo Social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4,66%,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715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Banco del Estado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8,03%,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Agua no Potable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7,17%, 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Electricidad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millones de USD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es-ES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798645177"/>
              </p:ext>
            </p:extLst>
          </p:nvPr>
        </p:nvGraphicFramePr>
        <p:xfrm>
          <a:off x="1331640" y="836712"/>
          <a:ext cx="6552727" cy="269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37550308"/>
              </p:ext>
            </p:extLst>
          </p:nvPr>
        </p:nvGraphicFramePr>
        <p:xfrm>
          <a:off x="1331640" y="3789040"/>
          <a:ext cx="6696744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27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772816"/>
            <a:ext cx="842493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3600" b="1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CUMPLIMIENTO DE LA CORRESPONSABILIDAD DEL BONO DE DESARROLLO HUMANO EN LA PROVINCIA DE PICHINCHA</a:t>
            </a:r>
            <a:endParaRPr lang="es-EC" sz="4000" b="1" dirty="0">
              <a:effectLst/>
              <a:latin typeface="Baskerville Old Face" panose="02020602080505020303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8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764703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2800" b="1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CORRESPONSABILIDAD EN EDUCACIÓN</a:t>
            </a:r>
            <a:endParaRPr lang="es-EC" sz="2400" dirty="0">
              <a:effectLst/>
              <a:latin typeface="Baskerville Old Face" panose="02020602080505020303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23027" r="10117" b="10174"/>
          <a:stretch/>
        </p:blipFill>
        <p:spPr bwMode="auto">
          <a:xfrm>
            <a:off x="251519" y="1709749"/>
            <a:ext cx="4176465" cy="40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22742" r="10792" b="10996"/>
          <a:stretch/>
        </p:blipFill>
        <p:spPr bwMode="auto">
          <a:xfrm>
            <a:off x="4572000" y="1709749"/>
            <a:ext cx="4067203" cy="40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3958" r="10980" b="9375"/>
          <a:stretch/>
        </p:blipFill>
        <p:spPr bwMode="auto">
          <a:xfrm>
            <a:off x="323528" y="1052736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25000" r="11054" b="8594"/>
          <a:stretch/>
        </p:blipFill>
        <p:spPr bwMode="auto">
          <a:xfrm>
            <a:off x="4392539" y="1052736"/>
            <a:ext cx="45719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120928" cy="648072"/>
          </a:xfrm>
        </p:spPr>
        <p:txBody>
          <a:bodyPr/>
          <a:lstStyle/>
          <a:p>
            <a:pPr algn="l"/>
            <a:r>
              <a:rPr lang="es-EC" altLang="es-ES" sz="3600" b="1" dirty="0" smtClean="0">
                <a:latin typeface="Baskerville Old Face" panose="02020602080505020303" pitchFamily="18" charset="0"/>
              </a:rPr>
              <a:t>OBJETIVO GENERAL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0743745"/>
              </p:ext>
            </p:extLst>
          </p:nvPr>
        </p:nvGraphicFramePr>
        <p:xfrm>
          <a:off x="1331640" y="2060848"/>
          <a:ext cx="6408712" cy="258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756" y="668852"/>
            <a:ext cx="8583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S" sz="2800" b="1" dirty="0" smtClean="0">
                <a:latin typeface="Baskerville Old Face" panose="02020602080505020303" pitchFamily="18" charset="0"/>
              </a:rPr>
              <a:t>CONTROL DEL CUMPLIMIENTO DE CORRESPONSABILIDAD EN EDUCACIÓN</a:t>
            </a:r>
            <a:endParaRPr lang="es-EC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4291" y="21328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de la  Cartilla Única de Verificación en educación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En esta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cartilla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registrará el control de asistencia bimensual, en la cual constarán 3 períodos de asistencia, por lo tanto se emiten 2 cartillas para cada semestre.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9330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Incumplimiento de la corresponsabilidad en educación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Cuando las madres de familia representantes de hogar no llevan a sus hijos a los centros educativos, y no tienen la cartilla actualizada, inmediatamente tienen una reducción del valor monetario de este subsidio (6,00 USD).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5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6926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>
                <a:latin typeface="Baskerville Old Face" panose="02020602080505020303" pitchFamily="18" charset="0"/>
              </a:rPr>
              <a:t>CORRESPONSABILIDAD </a:t>
            </a:r>
            <a:r>
              <a:rPr lang="es-EC" sz="2800" b="1" dirty="0" smtClean="0">
                <a:latin typeface="Baskerville Old Face" panose="02020602080505020303" pitchFamily="18" charset="0"/>
              </a:rPr>
              <a:t>EN </a:t>
            </a:r>
            <a:r>
              <a:rPr lang="es-EC" sz="2800" b="1" dirty="0">
                <a:latin typeface="Baskerville Old Face" panose="02020602080505020303" pitchFamily="18" charset="0"/>
              </a:rPr>
              <a:t>SALUD            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/>
          <a:srcRect l="33963" t="36474" r="19461" b="28023"/>
          <a:stretch/>
        </p:blipFill>
        <p:spPr bwMode="auto">
          <a:xfrm>
            <a:off x="483658" y="1844824"/>
            <a:ext cx="475252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3471" t="31437" r="60782" b="20680"/>
          <a:stretch/>
        </p:blipFill>
        <p:spPr bwMode="auto">
          <a:xfrm>
            <a:off x="5223570" y="1844824"/>
            <a:ext cx="3172635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17682" y="5025950"/>
            <a:ext cx="3258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3.252 millones de USD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544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latin typeface="Baskerville Old Face" panose="02020602080505020303" pitchFamily="18" charset="0"/>
              </a:rPr>
              <a:t>CAMPAÑA DE VACUNACIÓN</a:t>
            </a:r>
            <a:endParaRPr lang="es-E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0039" t="37203" r="15686" b="19485"/>
          <a:stretch/>
        </p:blipFill>
        <p:spPr>
          <a:xfrm>
            <a:off x="827584" y="1628800"/>
            <a:ext cx="7499794" cy="41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0591" t="26375" r="16795" b="35235"/>
          <a:stretch/>
        </p:blipFill>
        <p:spPr>
          <a:xfrm>
            <a:off x="1055608" y="1700808"/>
            <a:ext cx="7392823" cy="37444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7544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latin typeface="Baskerville Old Face" panose="02020602080505020303" pitchFamily="18" charset="0"/>
              </a:rPr>
              <a:t>CAMPAÑA DE VACUNACIÓN</a:t>
            </a:r>
            <a:endParaRPr lang="es-E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1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9552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Baskerville Old Face" panose="02020602080505020303" pitchFamily="18" charset="0"/>
              </a:rPr>
              <a:t>CAMPAÑA DE NUTRICIÓN</a:t>
            </a:r>
            <a:endParaRPr lang="es-E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4"/>
          <a:srcRect l="6100" t="32521" r="25209" b="21934"/>
          <a:stretch/>
        </p:blipFill>
        <p:spPr bwMode="auto">
          <a:xfrm>
            <a:off x="755576" y="1700808"/>
            <a:ext cx="774026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74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9552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Baskerville Old Face" panose="02020602080505020303" pitchFamily="18" charset="0"/>
              </a:rPr>
              <a:t>CAMPAÑA DE NUTRICIÓN</a:t>
            </a:r>
            <a:endParaRPr lang="es-ES" sz="32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05480829"/>
              </p:ext>
            </p:extLst>
          </p:nvPr>
        </p:nvGraphicFramePr>
        <p:xfrm>
          <a:off x="1259632" y="1772816"/>
          <a:ext cx="6894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075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4"/>
          <a:srcRect l="23407" t="50344" r="47291" b="16505"/>
          <a:stretch/>
        </p:blipFill>
        <p:spPr bwMode="auto">
          <a:xfrm>
            <a:off x="539552" y="1124744"/>
            <a:ext cx="7992888" cy="3174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-972616" y="755412"/>
            <a:ext cx="9893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/>
            <a:r>
              <a:rPr lang="es-ES" b="1" dirty="0" smtClean="0">
                <a:latin typeface="Baskerville Old Face" panose="02020602080505020303" pitchFamily="18" charset="0"/>
              </a:rPr>
              <a:t>CONTROL DEL CUMPLIMIENTO DE CORRESPONSABILIDAD EN SALUD</a:t>
            </a:r>
            <a:endParaRPr lang="es-EC" sz="1600" dirty="0">
              <a:latin typeface="Baskerville Old Face" panose="020206020805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1107" t="45078" r="18314" b="43058"/>
          <a:stretch/>
        </p:blipFill>
        <p:spPr>
          <a:xfrm>
            <a:off x="899592" y="4509120"/>
            <a:ext cx="741442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6206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2400" b="1" dirty="0" smtClean="0">
                <a:latin typeface="Baskerville Old Face" panose="02020602080505020303" pitchFamily="18" charset="0"/>
              </a:rPr>
              <a:t>SUSPENSIONES POR INCUMPLIMIENTO DE LA CORRESPONSABILIDAD</a:t>
            </a:r>
            <a:endParaRPr lang="es-EC" sz="24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50091"/>
              </p:ext>
            </p:extLst>
          </p:nvPr>
        </p:nvGraphicFramePr>
        <p:xfrm>
          <a:off x="611560" y="1556792"/>
          <a:ext cx="7704856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526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8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8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Suspensión temporal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Suspensión definitiva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0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Cuando el/la niño/a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programa registre incumplimiento  de la corresponsabilidad en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E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y salud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 dos períodos de control de asistencia continuos o discontinuos (cuatro meses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suspensión del pago del subsidio correrá para el resto del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período,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de cumplir los requisitos será nuevamente habilitado para el cobro a partir del mes en que inicie el siguiente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período.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 seis meses (tres períodos de control de asistencia continuos o discontinuos) en el curso de un año calendario, la familia no cumple con su corresponsabilidad de 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educación y salud;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titular hace mal uso de la cartilla de verificación de cumplimiento de corresponsabilidad en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educación y salud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(como venderla o prestarla a personas no beneficiarias para intentar que cobren el subsidio del Bono de Desarrollo Humano); y,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detecte en el proceso de la certificación de corresponsabilidad en </a:t>
                      </a:r>
                      <a:r>
                        <a:rPr lang="es-E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educación y salud 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falsificaciones o alteraciones de información de la misma.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32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700808"/>
            <a:ext cx="8496944" cy="46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estudio empírico se obtuvo información real del uso y destino del Bono de Desarrollo Humano, de un total de 371 encuestas en la provincia de Pichincha, más del 60% de las madres de familia representantes de hogar, tienen un solo hijo menor de edad por lo tanto se les hace más fácil usar y destinar el bono para el cumplimiento de la corresponsabilidad y por lo tanto tienen menos cargas familiares y pueden velar por el bienestar de su hijo.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70% de las madres  de familia representantes de hogar, cumplen  con la corresponsabilidad del Bono de Desarrollo Humano, porque  asisten regularmente a las instituciones educativas y van periódicamente a los controles médicos. Lo cual se puede evidenciar en la cartilla única de verificación que tienen los niños y/o adolescentes, de acuerdo a las fechas establecidas en el período de cumplimiento.</a:t>
            </a:r>
            <a:endParaRPr lang="es-EC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584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b="1" cap="all" dirty="0">
                <a:latin typeface="Baskerville Old Face" panose="02020602080505020303" pitchFamily="18" charset="0"/>
              </a:rPr>
              <a:t/>
            </a:r>
            <a:br>
              <a:rPr lang="es-MX" sz="2800" b="1" cap="all" dirty="0">
                <a:latin typeface="Baskerville Old Face" panose="02020602080505020303" pitchFamily="18" charset="0"/>
              </a:rPr>
            </a:br>
            <a:r>
              <a:rPr lang="es-MX" sz="2800" b="1" cap="all" dirty="0">
                <a:latin typeface="Baskerville Old Face" panose="02020602080505020303" pitchFamily="18" charset="0"/>
              </a:rPr>
              <a:t>Conclusiones </a:t>
            </a:r>
            <a:endParaRPr lang="es-EC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6024" y="10347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b="1" cap="all" dirty="0">
                <a:latin typeface="Baskerville Old Face" panose="02020602080505020303" pitchFamily="18" charset="0"/>
              </a:rPr>
              <a:t>Recomendaciones</a:t>
            </a:r>
            <a:r>
              <a:rPr lang="es-ES" sz="2800" b="1" dirty="0">
                <a:latin typeface="Baskerville Old Face" panose="02020602080505020303" pitchFamily="18" charset="0"/>
              </a:rPr>
              <a:t/>
            </a:r>
            <a:br>
              <a:rPr lang="es-ES" sz="2800" b="1" dirty="0">
                <a:latin typeface="Baskerville Old Face" panose="02020602080505020303" pitchFamily="18" charset="0"/>
              </a:rPr>
            </a:br>
            <a:endParaRPr lang="es-EC" sz="2800" dirty="0"/>
          </a:p>
        </p:txBody>
      </p:sp>
      <p:sp>
        <p:nvSpPr>
          <p:cNvPr id="4" name="Rectángulo 3"/>
          <p:cNvSpPr/>
          <p:nvPr/>
        </p:nvSpPr>
        <p:spPr>
          <a:xfrm>
            <a:off x="467544" y="1746850"/>
            <a:ext cx="8280920" cy="4418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madres de familia deberían usar y destinar el Bono de Desarrollo Humano, solamente para la educación y salud de sus hijos, para mejorar la calidad de vida de su hogar, y no tienen que malgastar este subsidio en bienes y servicios 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innecesarios.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entidades controladoras </a:t>
            </a:r>
            <a:r>
              <a:rPr lang="es-ES_tradn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Inclusión Económica y Social (MIES)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Ministerio de Educación y el Ministerio de Salud, deben tener el conocimiento coordinado y en conjunto, de si los niños y/o adolescentes asisten regularmente a un centro educativo, la frecuencia con la que van a unidades médicas para mantener un buen estado de salud y nutrición, con la finalidad de verificar si la información que se encuentra en las Cartillas Únicas de Verificación es verídica.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56784" cy="922337"/>
          </a:xfrm>
        </p:spPr>
        <p:txBody>
          <a:bodyPr/>
          <a:lstStyle/>
          <a:p>
            <a:pPr algn="l"/>
            <a:r>
              <a:rPr lang="es-EC" altLang="es-ES" sz="36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OBJETIVOS</a:t>
            </a:r>
            <a:r>
              <a:rPr lang="es-EC" alt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altLang="es-ES" sz="36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ESPECÍFICOS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8076149"/>
              </p:ext>
            </p:extLst>
          </p:nvPr>
        </p:nvGraphicFramePr>
        <p:xfrm>
          <a:off x="251520" y="1772816"/>
          <a:ext cx="85689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63222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1166509" y="1988840"/>
            <a:ext cx="7056784" cy="1015663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s-EC" sz="6000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Elephant" panose="02020904090505020303" pitchFamily="18" charset="0"/>
              </a:rPr>
              <a:t>GRACIAS</a:t>
            </a:r>
            <a:endParaRPr lang="es-EC" sz="6000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Elephant" panose="020209040905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5545137" cy="922337"/>
          </a:xfrm>
        </p:spPr>
        <p:txBody>
          <a:bodyPr/>
          <a:lstStyle/>
          <a:p>
            <a:pPr algn="l"/>
            <a:r>
              <a:rPr lang="es-EC" altLang="es-ES" sz="36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HIPÓTESIS</a:t>
            </a:r>
            <a:endParaRPr lang="es-EC" altLang="es-ES" sz="36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87624" y="2708920"/>
            <a:ext cx="7326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Bono de Desarrollo Humano aumenta los niveles de educación y  salud de los beneficiarios de la </a:t>
            </a:r>
            <a:r>
              <a:rPr lang="es-E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provincia 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Pichincha. </a:t>
            </a:r>
            <a:endParaRPr lang="es-ES" sz="200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721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83729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3600" b="1" dirty="0" smtClean="0">
                <a:latin typeface="Baskerville Old Face" panose="02020602080505020303" pitchFamily="18" charset="0"/>
                <a:ea typeface="+mj-ea"/>
                <a:cs typeface="+mj-cs"/>
              </a:rPr>
              <a:t>VARIABLES E INDICADORES</a:t>
            </a:r>
            <a:endParaRPr lang="es-EC" sz="3600" b="1" dirty="0"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88553"/>
              </p:ext>
            </p:extLst>
          </p:nvPr>
        </p:nvGraphicFramePr>
        <p:xfrm>
          <a:off x="467544" y="1700808"/>
          <a:ext cx="8208908" cy="4196017"/>
        </p:xfrm>
        <a:graphic>
          <a:graphicData uri="http://schemas.openxmlformats.org/drawingml/2006/table">
            <a:tbl>
              <a:tblPr firstRow="1" firstCol="1" bandRow="1"/>
              <a:tblGrid>
                <a:gridCol w="1729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9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9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7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9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9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Pregunta</a:t>
                      </a:r>
                      <a:endParaRPr lang="es-EC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Indicadores</a:t>
                      </a:r>
                      <a:endParaRPr lang="es-EC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Técnica</a:t>
                      </a:r>
                      <a:endParaRPr lang="es-EC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Fuente</a:t>
                      </a:r>
                      <a:endParaRPr lang="es-EC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270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¿El Bono de Desarrollo Humano ha incrementado la escolaridad y  la cobertura de salud de los beneficiarios en la provincia de Pichincha?</a:t>
                      </a:r>
                      <a:endParaRPr lang="es-EC" sz="17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Educación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Asistencia 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Investigación documental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Ministerio de Educación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Abandono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Investigación documental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Ministerio de Educación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90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Control de Vacunas Mensual 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(0 - 2 años)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Investigación  de campo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Encuesta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3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Control de Vacunas Semestral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(2 -5 años)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Investigación de campo</a:t>
                      </a:r>
                      <a:endParaRPr lang="es-EC" sz="1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Encuesta</a:t>
                      </a:r>
                      <a:endParaRPr lang="es-EC" sz="1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5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57872"/>
              </p:ext>
            </p:extLst>
          </p:nvPr>
        </p:nvGraphicFramePr>
        <p:xfrm>
          <a:off x="179512" y="1044030"/>
          <a:ext cx="8712968" cy="5022216"/>
        </p:xfrm>
        <a:graphic>
          <a:graphicData uri="http://schemas.openxmlformats.org/drawingml/2006/table">
            <a:tbl>
              <a:tblPr firstRow="1" firstCol="1" bandRow="1"/>
              <a:tblGrid>
                <a:gridCol w="1368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9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0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1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0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Presidente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Nombre del programa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Características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Beneficiarios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48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Jamil Mahuad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-Bono Solidario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-Beca Escolar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creó el ‘‘Bono Solidario’’ para compensar la eliminación de los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subsidios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 gas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la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electricidad.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Madres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familia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$15,10 mensual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equivale 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S/.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379.000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8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de la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tercera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dad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 discapacidad.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$7,60 mensual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equivale 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S/.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190.700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9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Lucio Gutiérrez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unificaron los subsidios del Bono Solidario y Beca Escolar, convirtiéndose en: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Bono de Desarrollo Humano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expide el Manual Operativo en el cual se  establece como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subsidio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monetario condicionado.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Madres de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familia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$15,10 mensual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37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ercera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dad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 discapacidad.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11,50 mensual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922337"/>
          </a:xfrm>
        </p:spPr>
        <p:txBody>
          <a:bodyPr/>
          <a:lstStyle/>
          <a:p>
            <a:pPr algn="l"/>
            <a:r>
              <a:rPr lang="es-ES" sz="2700" b="1" dirty="0" smtClean="0">
                <a:latin typeface="Baskerville Old Face" panose="02020602080505020303" pitchFamily="18" charset="0"/>
              </a:rPr>
              <a:t>EVOLUCIÓN DEL BONO DE DESARROLLO HUMANO</a:t>
            </a:r>
            <a:endParaRPr lang="es-EC" altLang="es-ES" sz="27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1039"/>
              </p:ext>
            </p:extLst>
          </p:nvPr>
        </p:nvGraphicFramePr>
        <p:xfrm>
          <a:off x="107504" y="620689"/>
          <a:ext cx="8928992" cy="5337866"/>
        </p:xfrm>
        <a:graphic>
          <a:graphicData uri="http://schemas.openxmlformats.org/drawingml/2006/table">
            <a:tbl>
              <a:tblPr firstRow="1" firstCol="1" bandRow="1"/>
              <a:tblGrid>
                <a:gridCol w="1402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2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3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1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1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6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7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Presidente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Nombre del programa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Características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Beneficiarios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0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Rafael Correa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Bono de Desarrollo Humano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incrementó el valor de este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subsidio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 aquellas familias que se ubiquen en el primer y segundo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quintil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más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pobre.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 cada uno de los tres grupos beneficiarios se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entregaba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valor de: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$30,00 mensual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35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incrementa el valor  de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este programa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se implementan controles para la incorporación y exclusión  de los beneficiarios.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 cada uno de los tres grupos beneficiarios se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entregaba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valor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de: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$35,00 mensual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136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incrementa el valor  de este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programa.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Madres de familia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$50,00 mensual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863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ercera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dad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65 años en adelante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$50,00 mensual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2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Personas con discapacidad igual o mayor al 40%.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$50,00 mensual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37" marR="31337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6810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44744" y="1131687"/>
            <a:ext cx="8496944" cy="922337"/>
          </a:xfrm>
        </p:spPr>
        <p:txBody>
          <a:bodyPr/>
          <a:lstStyle/>
          <a:p>
            <a:pPr lvl="0" algn="l"/>
            <a:r>
              <a:rPr lang="es-EC" sz="3200" b="1" dirty="0" smtClean="0">
                <a:latin typeface="Baskerville Old Face" panose="02020602080505020303" pitchFamily="18" charset="0"/>
                <a:cs typeface="Times New Roman" pitchFamily="18" charset="0"/>
              </a:rPr>
              <a:t>REQUISITOS</a:t>
            </a:r>
            <a:r>
              <a:rPr lang="es-EC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C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3200" b="1" dirty="0">
                <a:latin typeface="Times New Roman" pitchFamily="18" charset="0"/>
                <a:cs typeface="Times New Roman" pitchFamily="18" charset="0"/>
              </a:rPr>
            </a:br>
            <a:endParaRPr lang="es-EC" altLang="es-ES" sz="3200" b="1" dirty="0" smtClean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1418870"/>
              </p:ext>
            </p:extLst>
          </p:nvPr>
        </p:nvGraphicFramePr>
        <p:xfrm>
          <a:off x="395536" y="1700808"/>
          <a:ext cx="8346152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1338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12039</TotalTime>
  <Words>1603</Words>
  <Application>Microsoft Office PowerPoint</Application>
  <PresentationFormat>Presentación en pantalla (4:3)</PresentationFormat>
  <Paragraphs>366</Paragraphs>
  <Slides>40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8_Tema de Office</vt:lpstr>
      <vt:lpstr>6_Tema de Office</vt:lpstr>
      <vt:lpstr>Ecuación</vt:lpstr>
      <vt:lpstr>Presentación de PowerPoint</vt:lpstr>
      <vt:lpstr>Presentación de PowerPoint</vt:lpstr>
      <vt:lpstr>OBJETIVO GENERAL</vt:lpstr>
      <vt:lpstr>OBJETIVOS ESPECÍFICOS</vt:lpstr>
      <vt:lpstr>HIPÓTESIS</vt:lpstr>
      <vt:lpstr>Presentación de PowerPoint</vt:lpstr>
      <vt:lpstr>EVOLUCIÓN DEL BONO DE DESARROLLO HUMANO</vt:lpstr>
      <vt:lpstr>Presentación de PowerPoint</vt:lpstr>
      <vt:lpstr>REQUISITOS  </vt:lpstr>
      <vt:lpstr>POBLACIÓN Y MUESTRA   </vt:lpstr>
      <vt:lpstr>Presentación de PowerPoint</vt:lpstr>
      <vt:lpstr>EDAD MADRES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SOCIO-ECONÓMICO DEL USO Y DESTINO DEL BONO DE DESARROLLO HUMANO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JONATHAN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Noemi rivera</dc:creator>
  <cp:lastModifiedBy>user</cp:lastModifiedBy>
  <cp:revision>512</cp:revision>
  <dcterms:created xsi:type="dcterms:W3CDTF">2014-02-06T17:16:42Z</dcterms:created>
  <dcterms:modified xsi:type="dcterms:W3CDTF">2017-02-16T02:45:02Z</dcterms:modified>
</cp:coreProperties>
</file>