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1"/>
  </p:sldMasterIdLst>
  <p:notesMasterIdLst>
    <p:notesMasterId r:id="rId33"/>
  </p:notesMasterIdLst>
  <p:handoutMasterIdLst>
    <p:handoutMasterId r:id="rId34"/>
  </p:handoutMasterIdLst>
  <p:sldIdLst>
    <p:sldId id="259" r:id="rId2"/>
    <p:sldId id="297" r:id="rId3"/>
    <p:sldId id="298" r:id="rId4"/>
    <p:sldId id="299" r:id="rId5"/>
    <p:sldId id="302" r:id="rId6"/>
    <p:sldId id="262" r:id="rId7"/>
    <p:sldId id="305" r:id="rId8"/>
    <p:sldId id="307" r:id="rId9"/>
    <p:sldId id="263" r:id="rId10"/>
    <p:sldId id="266" r:id="rId11"/>
    <p:sldId id="310" r:id="rId12"/>
    <p:sldId id="311" r:id="rId13"/>
    <p:sldId id="335" r:id="rId14"/>
    <p:sldId id="327" r:id="rId15"/>
    <p:sldId id="326" r:id="rId16"/>
    <p:sldId id="337" r:id="rId17"/>
    <p:sldId id="338" r:id="rId18"/>
    <p:sldId id="339" r:id="rId19"/>
    <p:sldId id="340" r:id="rId20"/>
    <p:sldId id="341" r:id="rId21"/>
    <p:sldId id="342" r:id="rId22"/>
    <p:sldId id="343" r:id="rId23"/>
    <p:sldId id="344" r:id="rId24"/>
    <p:sldId id="345" r:id="rId25"/>
    <p:sldId id="346" r:id="rId26"/>
    <p:sldId id="264" r:id="rId27"/>
    <p:sldId id="348" r:id="rId28"/>
    <p:sldId id="349" r:id="rId29"/>
    <p:sldId id="350" r:id="rId30"/>
    <p:sldId id="351" r:id="rId31"/>
    <p:sldId id="293" r:id="rId3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4" d="100"/>
          <a:sy n="84" d="100"/>
        </p:scale>
        <p:origin x="143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84FFB-2A13-45AB-AFF9-B19AC3268BAD}"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s-EC"/>
        </a:p>
      </dgm:t>
    </dgm:pt>
    <dgm:pt modelId="{27F03034-3043-4FA8-8FCA-A6472D8696D4}">
      <dgm:prSet phldrT="[Texto]"/>
      <dgm:spPr/>
      <dgm:t>
        <a:bodyPr/>
        <a:lstStyle/>
        <a:p>
          <a:r>
            <a:rPr lang="es-EC"/>
            <a:t>Disminución de las ventas de ropa y calzado importados, en Pichincha</a:t>
          </a:r>
        </a:p>
      </dgm:t>
    </dgm:pt>
    <dgm:pt modelId="{2C5E060F-3AE3-4417-B260-CFD291516938}" type="parTrans" cxnId="{348441F2-8D36-4B12-92DC-F30EF1DA83DD}">
      <dgm:prSet/>
      <dgm:spPr/>
      <dgm:t>
        <a:bodyPr/>
        <a:lstStyle/>
        <a:p>
          <a:endParaRPr lang="es-EC"/>
        </a:p>
      </dgm:t>
    </dgm:pt>
    <dgm:pt modelId="{056ADEC7-4EFA-4CC0-B84D-CFB2143A3892}" type="sibTrans" cxnId="{348441F2-8D36-4B12-92DC-F30EF1DA83DD}">
      <dgm:prSet/>
      <dgm:spPr/>
      <dgm:t>
        <a:bodyPr/>
        <a:lstStyle/>
        <a:p>
          <a:endParaRPr lang="es-EC"/>
        </a:p>
      </dgm:t>
    </dgm:pt>
    <dgm:pt modelId="{CFF4EA38-5872-4C94-A3E2-0EC30D46D4EB}">
      <dgm:prSet phldrT="[Texto]"/>
      <dgm:spPr/>
      <dgm:t>
        <a:bodyPr/>
        <a:lstStyle/>
        <a:p>
          <a:r>
            <a:rPr lang="es-EC"/>
            <a:t>Pérdida del márgen de Rentbiidad</a:t>
          </a:r>
        </a:p>
      </dgm:t>
    </dgm:pt>
    <dgm:pt modelId="{9D57D33F-6987-44B1-A38A-5FE5635494E6}" type="parTrans" cxnId="{5FA2B6D4-A540-4257-847A-38B36842544F}">
      <dgm:prSet/>
      <dgm:spPr/>
      <dgm:t>
        <a:bodyPr/>
        <a:lstStyle/>
        <a:p>
          <a:endParaRPr lang="es-EC"/>
        </a:p>
      </dgm:t>
    </dgm:pt>
    <dgm:pt modelId="{32A88CEB-2BB3-42BA-871F-4F5D69AD4086}" type="sibTrans" cxnId="{5FA2B6D4-A540-4257-847A-38B36842544F}">
      <dgm:prSet/>
      <dgm:spPr/>
      <dgm:t>
        <a:bodyPr/>
        <a:lstStyle/>
        <a:p>
          <a:endParaRPr lang="es-EC"/>
        </a:p>
      </dgm:t>
    </dgm:pt>
    <dgm:pt modelId="{BCFA4D63-08AE-4E02-A57F-B8E2FE727DE3}">
      <dgm:prSet phldrT="[Texto]"/>
      <dgm:spPr/>
      <dgm:t>
        <a:bodyPr/>
        <a:lstStyle/>
        <a:p>
          <a:r>
            <a:rPr lang="es-EC"/>
            <a:t>Insatisfacción de parte del Cliente</a:t>
          </a:r>
        </a:p>
      </dgm:t>
    </dgm:pt>
    <dgm:pt modelId="{7F33D653-953E-4249-B64C-425369E89A7B}" type="parTrans" cxnId="{0D7599B4-2559-4A5F-9B7E-93FC33EDEEE2}">
      <dgm:prSet/>
      <dgm:spPr/>
      <dgm:t>
        <a:bodyPr/>
        <a:lstStyle/>
        <a:p>
          <a:endParaRPr lang="es-EC"/>
        </a:p>
      </dgm:t>
    </dgm:pt>
    <dgm:pt modelId="{7F882AFC-4EBA-4B21-A9FC-33CA0F9A8295}" type="sibTrans" cxnId="{0D7599B4-2559-4A5F-9B7E-93FC33EDEEE2}">
      <dgm:prSet/>
      <dgm:spPr/>
      <dgm:t>
        <a:bodyPr/>
        <a:lstStyle/>
        <a:p>
          <a:endParaRPr lang="es-EC"/>
        </a:p>
      </dgm:t>
    </dgm:pt>
    <dgm:pt modelId="{8A03C264-B706-453E-8663-E6E16CF47542}">
      <dgm:prSet phldrT="[Texto]"/>
      <dgm:spPr/>
      <dgm:t>
        <a:bodyPr/>
        <a:lstStyle/>
        <a:p>
          <a:r>
            <a:rPr lang="es-EC"/>
            <a:t>Disminución de plazas de trabajo</a:t>
          </a:r>
        </a:p>
      </dgm:t>
    </dgm:pt>
    <dgm:pt modelId="{C7DDC3EB-E422-4248-AF39-8F6CB8D1170A}" type="parTrans" cxnId="{EBC10E45-3BBD-4E8C-BA0D-36A6A33AD2AE}">
      <dgm:prSet/>
      <dgm:spPr/>
      <dgm:t>
        <a:bodyPr/>
        <a:lstStyle/>
        <a:p>
          <a:endParaRPr lang="es-EC"/>
        </a:p>
      </dgm:t>
    </dgm:pt>
    <dgm:pt modelId="{2AA6E8C9-EFE3-4A23-9E2D-E93BED3E4E75}" type="sibTrans" cxnId="{EBC10E45-3BBD-4E8C-BA0D-36A6A33AD2AE}">
      <dgm:prSet/>
      <dgm:spPr/>
      <dgm:t>
        <a:bodyPr/>
        <a:lstStyle/>
        <a:p>
          <a:endParaRPr lang="es-EC"/>
        </a:p>
      </dgm:t>
    </dgm:pt>
    <dgm:pt modelId="{B448D89B-1189-43AE-8BA4-D935D5336E26}">
      <dgm:prSet/>
      <dgm:spPr/>
      <dgm:t>
        <a:bodyPr/>
        <a:lstStyle/>
        <a:p>
          <a:r>
            <a:rPr lang="es-EC"/>
            <a:t>Competitividad irreal de la Indusrtia Nacional</a:t>
          </a:r>
        </a:p>
      </dgm:t>
    </dgm:pt>
    <dgm:pt modelId="{AF9BBB5D-3AA3-49DC-A1F8-AAD1E4D92CA3}" type="parTrans" cxnId="{77271352-748A-42E3-BAB3-5E8518A9B85E}">
      <dgm:prSet/>
      <dgm:spPr/>
      <dgm:t>
        <a:bodyPr/>
        <a:lstStyle/>
        <a:p>
          <a:endParaRPr lang="es-EC"/>
        </a:p>
      </dgm:t>
    </dgm:pt>
    <dgm:pt modelId="{BD596A5F-66BE-4321-B66F-DE3A578C6940}" type="sibTrans" cxnId="{77271352-748A-42E3-BAB3-5E8518A9B85E}">
      <dgm:prSet/>
      <dgm:spPr/>
      <dgm:t>
        <a:bodyPr/>
        <a:lstStyle/>
        <a:p>
          <a:endParaRPr lang="es-EC"/>
        </a:p>
      </dgm:t>
    </dgm:pt>
    <dgm:pt modelId="{43756CB6-E312-48E7-BA78-3229F8FFFCE9}">
      <dgm:prSet/>
      <dgm:spPr/>
      <dgm:t>
        <a:bodyPr/>
        <a:lstStyle/>
        <a:p>
          <a:r>
            <a:rPr lang="es-EC"/>
            <a:t>Implentación de Salvaguardias</a:t>
          </a:r>
        </a:p>
      </dgm:t>
    </dgm:pt>
    <dgm:pt modelId="{619BBF11-AE99-455C-B58C-764363AE6453}" type="parTrans" cxnId="{A96E1A85-6EE0-4081-BE01-4524B662FF70}">
      <dgm:prSet/>
      <dgm:spPr/>
      <dgm:t>
        <a:bodyPr/>
        <a:lstStyle/>
        <a:p>
          <a:endParaRPr lang="es-EC"/>
        </a:p>
      </dgm:t>
    </dgm:pt>
    <dgm:pt modelId="{6F6497AD-14C2-4D63-BEF2-8DFAA4219CF6}" type="sibTrans" cxnId="{A96E1A85-6EE0-4081-BE01-4524B662FF70}">
      <dgm:prSet/>
      <dgm:spPr/>
      <dgm:t>
        <a:bodyPr/>
        <a:lstStyle/>
        <a:p>
          <a:endParaRPr lang="es-EC"/>
        </a:p>
      </dgm:t>
    </dgm:pt>
    <dgm:pt modelId="{AAD62389-45F0-4CF7-920C-D3AC0920E072}">
      <dgm:prSet/>
      <dgm:spPr/>
      <dgm:t>
        <a:bodyPr/>
        <a:lstStyle/>
        <a:p>
          <a:r>
            <a:rPr lang="es-EC"/>
            <a:t>Menor volumen de operación</a:t>
          </a:r>
        </a:p>
      </dgm:t>
    </dgm:pt>
    <dgm:pt modelId="{D99E5B06-3C8C-4554-B13C-8FCDFF91CD6D}" type="parTrans" cxnId="{EB879DF1-A6A0-40E1-84EA-99431FF8E228}">
      <dgm:prSet/>
      <dgm:spPr/>
      <dgm:t>
        <a:bodyPr/>
        <a:lstStyle/>
        <a:p>
          <a:endParaRPr lang="es-EC"/>
        </a:p>
      </dgm:t>
    </dgm:pt>
    <dgm:pt modelId="{56765C83-BC75-49F6-B7E3-9CAD7F97DF10}" type="sibTrans" cxnId="{EB879DF1-A6A0-40E1-84EA-99431FF8E228}">
      <dgm:prSet/>
      <dgm:spPr/>
      <dgm:t>
        <a:bodyPr/>
        <a:lstStyle/>
        <a:p>
          <a:endParaRPr lang="es-EC"/>
        </a:p>
      </dgm:t>
    </dgm:pt>
    <dgm:pt modelId="{DC9C7EB7-7884-4CCC-AC1C-625080C865E3}">
      <dgm:prSet/>
      <dgm:spPr/>
      <dgm:t>
        <a:bodyPr/>
        <a:lstStyle/>
        <a:p>
          <a:r>
            <a:rPr lang="es-EC"/>
            <a:t>Protección a la industria nacional</a:t>
          </a:r>
        </a:p>
      </dgm:t>
    </dgm:pt>
    <dgm:pt modelId="{DA445D45-C601-427A-9293-6680BCDC6AAA}" type="parTrans" cxnId="{EC7154C2-9753-45D6-AB5B-2491506DDB90}">
      <dgm:prSet/>
      <dgm:spPr/>
      <dgm:t>
        <a:bodyPr/>
        <a:lstStyle/>
        <a:p>
          <a:endParaRPr lang="es-EC"/>
        </a:p>
      </dgm:t>
    </dgm:pt>
    <dgm:pt modelId="{67CE8648-C14C-45D2-A6A8-DD129C318DDD}" type="sibTrans" cxnId="{EC7154C2-9753-45D6-AB5B-2491506DDB90}">
      <dgm:prSet/>
      <dgm:spPr/>
      <dgm:t>
        <a:bodyPr/>
        <a:lstStyle/>
        <a:p>
          <a:endParaRPr lang="es-EC"/>
        </a:p>
      </dgm:t>
    </dgm:pt>
    <dgm:pt modelId="{3970859D-CD91-49BD-8649-158B0B927154}">
      <dgm:prSet/>
      <dgm:spPr/>
      <dgm:t>
        <a:bodyPr/>
        <a:lstStyle/>
        <a:p>
          <a:r>
            <a:rPr lang="es-EC"/>
            <a:t>Baja calidad del productor nacional</a:t>
          </a:r>
        </a:p>
      </dgm:t>
    </dgm:pt>
    <dgm:pt modelId="{CA3A518D-218E-4F26-AA4B-DCD9B2ADCC21}" type="parTrans" cxnId="{684D04A1-EF00-4004-944D-6026FDF552EC}">
      <dgm:prSet/>
      <dgm:spPr/>
      <dgm:t>
        <a:bodyPr/>
        <a:lstStyle/>
        <a:p>
          <a:endParaRPr lang="es-EC"/>
        </a:p>
      </dgm:t>
    </dgm:pt>
    <dgm:pt modelId="{4E859344-E355-4C47-AB6E-81317B38B1A5}" type="sibTrans" cxnId="{684D04A1-EF00-4004-944D-6026FDF552EC}">
      <dgm:prSet/>
      <dgm:spPr/>
      <dgm:t>
        <a:bodyPr/>
        <a:lstStyle/>
        <a:p>
          <a:endParaRPr lang="es-EC"/>
        </a:p>
      </dgm:t>
    </dgm:pt>
    <dgm:pt modelId="{8AB597FC-042C-48ED-A63B-08F8E848BBB9}" type="pres">
      <dgm:prSet presAssocID="{A6284FFB-2A13-45AB-AFF9-B19AC3268BAD}" presName="Name0" presStyleCnt="0">
        <dgm:presLayoutVars>
          <dgm:chMax val="1"/>
          <dgm:dir/>
          <dgm:animLvl val="ctr"/>
          <dgm:resizeHandles val="exact"/>
        </dgm:presLayoutVars>
      </dgm:prSet>
      <dgm:spPr/>
      <dgm:t>
        <a:bodyPr/>
        <a:lstStyle/>
        <a:p>
          <a:endParaRPr lang="es-EC"/>
        </a:p>
      </dgm:t>
    </dgm:pt>
    <dgm:pt modelId="{30CEB227-7145-463D-9E7F-1F54B408EAC0}" type="pres">
      <dgm:prSet presAssocID="{27F03034-3043-4FA8-8FCA-A6472D8696D4}" presName="centerShape" presStyleLbl="node0" presStyleIdx="0" presStyleCnt="1"/>
      <dgm:spPr/>
      <dgm:t>
        <a:bodyPr/>
        <a:lstStyle/>
        <a:p>
          <a:endParaRPr lang="es-EC"/>
        </a:p>
      </dgm:t>
    </dgm:pt>
    <dgm:pt modelId="{995EAC3F-D3C3-45C8-881B-B1CA39168DFE}" type="pres">
      <dgm:prSet presAssocID="{CFF4EA38-5872-4C94-A3E2-0EC30D46D4EB}" presName="node" presStyleLbl="node1" presStyleIdx="0" presStyleCnt="8">
        <dgm:presLayoutVars>
          <dgm:bulletEnabled val="1"/>
        </dgm:presLayoutVars>
      </dgm:prSet>
      <dgm:spPr/>
      <dgm:t>
        <a:bodyPr/>
        <a:lstStyle/>
        <a:p>
          <a:endParaRPr lang="es-EC"/>
        </a:p>
      </dgm:t>
    </dgm:pt>
    <dgm:pt modelId="{377E9E59-0D6F-4A8D-BD0C-3B61C1685150}" type="pres">
      <dgm:prSet presAssocID="{CFF4EA38-5872-4C94-A3E2-0EC30D46D4EB}" presName="dummy" presStyleCnt="0"/>
      <dgm:spPr/>
    </dgm:pt>
    <dgm:pt modelId="{B3B1EAF0-9665-41F5-A003-F4BA1826A641}" type="pres">
      <dgm:prSet presAssocID="{32A88CEB-2BB3-42BA-871F-4F5D69AD4086}" presName="sibTrans" presStyleLbl="sibTrans2D1" presStyleIdx="0" presStyleCnt="8"/>
      <dgm:spPr/>
      <dgm:t>
        <a:bodyPr/>
        <a:lstStyle/>
        <a:p>
          <a:endParaRPr lang="es-EC"/>
        </a:p>
      </dgm:t>
    </dgm:pt>
    <dgm:pt modelId="{7AB90711-C80D-4289-A27F-07DD29B574A1}" type="pres">
      <dgm:prSet presAssocID="{B448D89B-1189-43AE-8BA4-D935D5336E26}" presName="node" presStyleLbl="node1" presStyleIdx="1" presStyleCnt="8" custRadScaleRad="101297" custRadScaleInc="-8011">
        <dgm:presLayoutVars>
          <dgm:bulletEnabled val="1"/>
        </dgm:presLayoutVars>
      </dgm:prSet>
      <dgm:spPr/>
      <dgm:t>
        <a:bodyPr/>
        <a:lstStyle/>
        <a:p>
          <a:endParaRPr lang="es-EC"/>
        </a:p>
      </dgm:t>
    </dgm:pt>
    <dgm:pt modelId="{5706B9F8-DBB6-488D-99B2-BD51B374A4F9}" type="pres">
      <dgm:prSet presAssocID="{B448D89B-1189-43AE-8BA4-D935D5336E26}" presName="dummy" presStyleCnt="0"/>
      <dgm:spPr/>
    </dgm:pt>
    <dgm:pt modelId="{8CC32339-550B-42ED-9695-852E1F3227AC}" type="pres">
      <dgm:prSet presAssocID="{BD596A5F-66BE-4321-B66F-DE3A578C6940}" presName="sibTrans" presStyleLbl="sibTrans2D1" presStyleIdx="1" presStyleCnt="8"/>
      <dgm:spPr/>
      <dgm:t>
        <a:bodyPr/>
        <a:lstStyle/>
        <a:p>
          <a:endParaRPr lang="es-EC"/>
        </a:p>
      </dgm:t>
    </dgm:pt>
    <dgm:pt modelId="{CE98DC75-29DA-411D-9FDD-84A9AD5B8E8F}" type="pres">
      <dgm:prSet presAssocID="{43756CB6-E312-48E7-BA78-3229F8FFFCE9}" presName="node" presStyleLbl="node1" presStyleIdx="2" presStyleCnt="8">
        <dgm:presLayoutVars>
          <dgm:bulletEnabled val="1"/>
        </dgm:presLayoutVars>
      </dgm:prSet>
      <dgm:spPr/>
      <dgm:t>
        <a:bodyPr/>
        <a:lstStyle/>
        <a:p>
          <a:endParaRPr lang="es-EC"/>
        </a:p>
      </dgm:t>
    </dgm:pt>
    <dgm:pt modelId="{E7B63ADF-D300-47BC-96E9-72268D261229}" type="pres">
      <dgm:prSet presAssocID="{43756CB6-E312-48E7-BA78-3229F8FFFCE9}" presName="dummy" presStyleCnt="0"/>
      <dgm:spPr/>
    </dgm:pt>
    <dgm:pt modelId="{DC14C4C2-F02B-4455-BD31-381DFA3D6679}" type="pres">
      <dgm:prSet presAssocID="{6F6497AD-14C2-4D63-BEF2-8DFAA4219CF6}" presName="sibTrans" presStyleLbl="sibTrans2D1" presStyleIdx="2" presStyleCnt="8"/>
      <dgm:spPr/>
      <dgm:t>
        <a:bodyPr/>
        <a:lstStyle/>
        <a:p>
          <a:endParaRPr lang="es-EC"/>
        </a:p>
      </dgm:t>
    </dgm:pt>
    <dgm:pt modelId="{8B17EA31-8B34-45F6-98C1-E089B6A8DEFF}" type="pres">
      <dgm:prSet presAssocID="{AAD62389-45F0-4CF7-920C-D3AC0920E072}" presName="node" presStyleLbl="node1" presStyleIdx="3" presStyleCnt="8">
        <dgm:presLayoutVars>
          <dgm:bulletEnabled val="1"/>
        </dgm:presLayoutVars>
      </dgm:prSet>
      <dgm:spPr/>
      <dgm:t>
        <a:bodyPr/>
        <a:lstStyle/>
        <a:p>
          <a:endParaRPr lang="es-EC"/>
        </a:p>
      </dgm:t>
    </dgm:pt>
    <dgm:pt modelId="{39298C6B-51BF-4509-BA82-2970B1A7195D}" type="pres">
      <dgm:prSet presAssocID="{AAD62389-45F0-4CF7-920C-D3AC0920E072}" presName="dummy" presStyleCnt="0"/>
      <dgm:spPr/>
    </dgm:pt>
    <dgm:pt modelId="{C08185A3-83F3-4527-BF3D-48D0DD42918D}" type="pres">
      <dgm:prSet presAssocID="{56765C83-BC75-49F6-B7E3-9CAD7F97DF10}" presName="sibTrans" presStyleLbl="sibTrans2D1" presStyleIdx="3" presStyleCnt="8"/>
      <dgm:spPr/>
      <dgm:t>
        <a:bodyPr/>
        <a:lstStyle/>
        <a:p>
          <a:endParaRPr lang="es-EC"/>
        </a:p>
      </dgm:t>
    </dgm:pt>
    <dgm:pt modelId="{41F15E0A-9654-4B8F-9E36-3F92C07BE291}" type="pres">
      <dgm:prSet presAssocID="{DC9C7EB7-7884-4CCC-AC1C-625080C865E3}" presName="node" presStyleLbl="node1" presStyleIdx="4" presStyleCnt="8">
        <dgm:presLayoutVars>
          <dgm:bulletEnabled val="1"/>
        </dgm:presLayoutVars>
      </dgm:prSet>
      <dgm:spPr/>
      <dgm:t>
        <a:bodyPr/>
        <a:lstStyle/>
        <a:p>
          <a:endParaRPr lang="es-EC"/>
        </a:p>
      </dgm:t>
    </dgm:pt>
    <dgm:pt modelId="{D5276780-DA54-4D31-85CC-D08221803BA0}" type="pres">
      <dgm:prSet presAssocID="{DC9C7EB7-7884-4CCC-AC1C-625080C865E3}" presName="dummy" presStyleCnt="0"/>
      <dgm:spPr/>
    </dgm:pt>
    <dgm:pt modelId="{CA5B5835-91E5-4A46-BB09-530A534B4CA7}" type="pres">
      <dgm:prSet presAssocID="{67CE8648-C14C-45D2-A6A8-DD129C318DDD}" presName="sibTrans" presStyleLbl="sibTrans2D1" presStyleIdx="4" presStyleCnt="8"/>
      <dgm:spPr/>
      <dgm:t>
        <a:bodyPr/>
        <a:lstStyle/>
        <a:p>
          <a:endParaRPr lang="es-EC"/>
        </a:p>
      </dgm:t>
    </dgm:pt>
    <dgm:pt modelId="{F7F9B88E-7C63-4549-92BC-0987C48BF6F1}" type="pres">
      <dgm:prSet presAssocID="{3970859D-CD91-49BD-8649-158B0B927154}" presName="node" presStyleLbl="node1" presStyleIdx="5" presStyleCnt="8">
        <dgm:presLayoutVars>
          <dgm:bulletEnabled val="1"/>
        </dgm:presLayoutVars>
      </dgm:prSet>
      <dgm:spPr/>
      <dgm:t>
        <a:bodyPr/>
        <a:lstStyle/>
        <a:p>
          <a:endParaRPr lang="es-EC"/>
        </a:p>
      </dgm:t>
    </dgm:pt>
    <dgm:pt modelId="{239952FF-131A-47A1-A6FF-EF777C39A18B}" type="pres">
      <dgm:prSet presAssocID="{3970859D-CD91-49BD-8649-158B0B927154}" presName="dummy" presStyleCnt="0"/>
      <dgm:spPr/>
    </dgm:pt>
    <dgm:pt modelId="{139EB7EB-5EFD-4783-AAAB-7FF8B488DF60}" type="pres">
      <dgm:prSet presAssocID="{4E859344-E355-4C47-AB6E-81317B38B1A5}" presName="sibTrans" presStyleLbl="sibTrans2D1" presStyleIdx="5" presStyleCnt="8"/>
      <dgm:spPr/>
      <dgm:t>
        <a:bodyPr/>
        <a:lstStyle/>
        <a:p>
          <a:endParaRPr lang="es-EC"/>
        </a:p>
      </dgm:t>
    </dgm:pt>
    <dgm:pt modelId="{4463D663-7F2F-4051-BBE0-4FB12B7CB16A}" type="pres">
      <dgm:prSet presAssocID="{BCFA4D63-08AE-4E02-A57F-B8E2FE727DE3}" presName="node" presStyleLbl="node1" presStyleIdx="6" presStyleCnt="8">
        <dgm:presLayoutVars>
          <dgm:bulletEnabled val="1"/>
        </dgm:presLayoutVars>
      </dgm:prSet>
      <dgm:spPr/>
      <dgm:t>
        <a:bodyPr/>
        <a:lstStyle/>
        <a:p>
          <a:endParaRPr lang="es-EC"/>
        </a:p>
      </dgm:t>
    </dgm:pt>
    <dgm:pt modelId="{A3D046CE-5CB2-4AD1-94A6-B498B09D6397}" type="pres">
      <dgm:prSet presAssocID="{BCFA4D63-08AE-4E02-A57F-B8E2FE727DE3}" presName="dummy" presStyleCnt="0"/>
      <dgm:spPr/>
    </dgm:pt>
    <dgm:pt modelId="{B36FBC38-FF1A-4B0E-BB9F-8DC124CB2958}" type="pres">
      <dgm:prSet presAssocID="{7F882AFC-4EBA-4B21-A9FC-33CA0F9A8295}" presName="sibTrans" presStyleLbl="sibTrans2D1" presStyleIdx="6" presStyleCnt="8"/>
      <dgm:spPr/>
      <dgm:t>
        <a:bodyPr/>
        <a:lstStyle/>
        <a:p>
          <a:endParaRPr lang="es-EC"/>
        </a:p>
      </dgm:t>
    </dgm:pt>
    <dgm:pt modelId="{E3FCB5BF-90B8-4F4B-8BAA-3BFF11C4A9A7}" type="pres">
      <dgm:prSet presAssocID="{8A03C264-B706-453E-8663-E6E16CF47542}" presName="node" presStyleLbl="node1" presStyleIdx="7" presStyleCnt="8">
        <dgm:presLayoutVars>
          <dgm:bulletEnabled val="1"/>
        </dgm:presLayoutVars>
      </dgm:prSet>
      <dgm:spPr/>
      <dgm:t>
        <a:bodyPr/>
        <a:lstStyle/>
        <a:p>
          <a:endParaRPr lang="es-EC"/>
        </a:p>
      </dgm:t>
    </dgm:pt>
    <dgm:pt modelId="{769B4AB4-94F4-455D-9FF0-7F5049C71ACF}" type="pres">
      <dgm:prSet presAssocID="{8A03C264-B706-453E-8663-E6E16CF47542}" presName="dummy" presStyleCnt="0"/>
      <dgm:spPr/>
    </dgm:pt>
    <dgm:pt modelId="{EB8E5BE7-9EAA-4754-A77C-F4FB399C8F84}" type="pres">
      <dgm:prSet presAssocID="{2AA6E8C9-EFE3-4A23-9E2D-E93BED3E4E75}" presName="sibTrans" presStyleLbl="sibTrans2D1" presStyleIdx="7" presStyleCnt="8"/>
      <dgm:spPr/>
      <dgm:t>
        <a:bodyPr/>
        <a:lstStyle/>
        <a:p>
          <a:endParaRPr lang="es-EC"/>
        </a:p>
      </dgm:t>
    </dgm:pt>
  </dgm:ptLst>
  <dgm:cxnLst>
    <dgm:cxn modelId="{A936D95C-674D-4231-84EE-03238BB4DF93}" type="presOf" srcId="{CFF4EA38-5872-4C94-A3E2-0EC30D46D4EB}" destId="{995EAC3F-D3C3-45C8-881B-B1CA39168DFE}" srcOrd="0" destOrd="0" presId="urn:microsoft.com/office/officeart/2005/8/layout/radial6"/>
    <dgm:cxn modelId="{EB879DF1-A6A0-40E1-84EA-99431FF8E228}" srcId="{27F03034-3043-4FA8-8FCA-A6472D8696D4}" destId="{AAD62389-45F0-4CF7-920C-D3AC0920E072}" srcOrd="3" destOrd="0" parTransId="{D99E5B06-3C8C-4554-B13C-8FCDFF91CD6D}" sibTransId="{56765C83-BC75-49F6-B7E3-9CAD7F97DF10}"/>
    <dgm:cxn modelId="{EC7154C2-9753-45D6-AB5B-2491506DDB90}" srcId="{27F03034-3043-4FA8-8FCA-A6472D8696D4}" destId="{DC9C7EB7-7884-4CCC-AC1C-625080C865E3}" srcOrd="4" destOrd="0" parTransId="{DA445D45-C601-427A-9293-6680BCDC6AAA}" sibTransId="{67CE8648-C14C-45D2-A6A8-DD129C318DDD}"/>
    <dgm:cxn modelId="{B31D97EA-1E10-43F0-8AD4-64B0A7858209}" type="presOf" srcId="{4E859344-E355-4C47-AB6E-81317B38B1A5}" destId="{139EB7EB-5EFD-4783-AAAB-7FF8B488DF60}" srcOrd="0" destOrd="0" presId="urn:microsoft.com/office/officeart/2005/8/layout/radial6"/>
    <dgm:cxn modelId="{DBCD0B46-2E86-4E59-AB5E-635BC2D70175}" type="presOf" srcId="{BCFA4D63-08AE-4E02-A57F-B8E2FE727DE3}" destId="{4463D663-7F2F-4051-BBE0-4FB12B7CB16A}" srcOrd="0" destOrd="0" presId="urn:microsoft.com/office/officeart/2005/8/layout/radial6"/>
    <dgm:cxn modelId="{6C390AB4-DB00-4D94-966E-20F6367E4A7E}" type="presOf" srcId="{2AA6E8C9-EFE3-4A23-9E2D-E93BED3E4E75}" destId="{EB8E5BE7-9EAA-4754-A77C-F4FB399C8F84}" srcOrd="0" destOrd="0" presId="urn:microsoft.com/office/officeart/2005/8/layout/radial6"/>
    <dgm:cxn modelId="{2541A7E0-71FB-4B48-9D03-C233BA44AEA1}" type="presOf" srcId="{32A88CEB-2BB3-42BA-871F-4F5D69AD4086}" destId="{B3B1EAF0-9665-41F5-A003-F4BA1826A641}" srcOrd="0" destOrd="0" presId="urn:microsoft.com/office/officeart/2005/8/layout/radial6"/>
    <dgm:cxn modelId="{2DF4C924-E437-4B9A-9AB5-BE28ACB5669A}" type="presOf" srcId="{43756CB6-E312-48E7-BA78-3229F8FFFCE9}" destId="{CE98DC75-29DA-411D-9FDD-84A9AD5B8E8F}" srcOrd="0" destOrd="0" presId="urn:microsoft.com/office/officeart/2005/8/layout/radial6"/>
    <dgm:cxn modelId="{A96E1A85-6EE0-4081-BE01-4524B662FF70}" srcId="{27F03034-3043-4FA8-8FCA-A6472D8696D4}" destId="{43756CB6-E312-48E7-BA78-3229F8FFFCE9}" srcOrd="2" destOrd="0" parTransId="{619BBF11-AE99-455C-B58C-764363AE6453}" sibTransId="{6F6497AD-14C2-4D63-BEF2-8DFAA4219CF6}"/>
    <dgm:cxn modelId="{F212BDAC-DF63-4347-B64E-CE6EA43B0E90}" type="presOf" srcId="{BD596A5F-66BE-4321-B66F-DE3A578C6940}" destId="{8CC32339-550B-42ED-9695-852E1F3227AC}" srcOrd="0" destOrd="0" presId="urn:microsoft.com/office/officeart/2005/8/layout/radial6"/>
    <dgm:cxn modelId="{EC7CA94B-3636-407F-B4DA-9797EC140C28}" type="presOf" srcId="{8A03C264-B706-453E-8663-E6E16CF47542}" destId="{E3FCB5BF-90B8-4F4B-8BAA-3BFF11C4A9A7}" srcOrd="0" destOrd="0" presId="urn:microsoft.com/office/officeart/2005/8/layout/radial6"/>
    <dgm:cxn modelId="{87CC5D57-AEB5-405E-B86E-286E90B82A33}" type="presOf" srcId="{67CE8648-C14C-45D2-A6A8-DD129C318DDD}" destId="{CA5B5835-91E5-4A46-BB09-530A534B4CA7}" srcOrd="0" destOrd="0" presId="urn:microsoft.com/office/officeart/2005/8/layout/radial6"/>
    <dgm:cxn modelId="{77271352-748A-42E3-BAB3-5E8518A9B85E}" srcId="{27F03034-3043-4FA8-8FCA-A6472D8696D4}" destId="{B448D89B-1189-43AE-8BA4-D935D5336E26}" srcOrd="1" destOrd="0" parTransId="{AF9BBB5D-3AA3-49DC-A1F8-AAD1E4D92CA3}" sibTransId="{BD596A5F-66BE-4321-B66F-DE3A578C6940}"/>
    <dgm:cxn modelId="{EBC10E45-3BBD-4E8C-BA0D-36A6A33AD2AE}" srcId="{27F03034-3043-4FA8-8FCA-A6472D8696D4}" destId="{8A03C264-B706-453E-8663-E6E16CF47542}" srcOrd="7" destOrd="0" parTransId="{C7DDC3EB-E422-4248-AF39-8F6CB8D1170A}" sibTransId="{2AA6E8C9-EFE3-4A23-9E2D-E93BED3E4E75}"/>
    <dgm:cxn modelId="{B4FFCB85-7966-47A2-BCD3-19D268BAE15C}" type="presOf" srcId="{A6284FFB-2A13-45AB-AFF9-B19AC3268BAD}" destId="{8AB597FC-042C-48ED-A63B-08F8E848BBB9}" srcOrd="0" destOrd="0" presId="urn:microsoft.com/office/officeart/2005/8/layout/radial6"/>
    <dgm:cxn modelId="{5FA2B6D4-A540-4257-847A-38B36842544F}" srcId="{27F03034-3043-4FA8-8FCA-A6472D8696D4}" destId="{CFF4EA38-5872-4C94-A3E2-0EC30D46D4EB}" srcOrd="0" destOrd="0" parTransId="{9D57D33F-6987-44B1-A38A-5FE5635494E6}" sibTransId="{32A88CEB-2BB3-42BA-871F-4F5D69AD4086}"/>
    <dgm:cxn modelId="{D6B126A8-EAEE-4F7D-BDB5-5E4F3C72B85E}" type="presOf" srcId="{B448D89B-1189-43AE-8BA4-D935D5336E26}" destId="{7AB90711-C80D-4289-A27F-07DD29B574A1}" srcOrd="0" destOrd="0" presId="urn:microsoft.com/office/officeart/2005/8/layout/radial6"/>
    <dgm:cxn modelId="{A81F64B7-ADA8-49B9-8124-01CBB7D8F882}" type="presOf" srcId="{DC9C7EB7-7884-4CCC-AC1C-625080C865E3}" destId="{41F15E0A-9654-4B8F-9E36-3F92C07BE291}" srcOrd="0" destOrd="0" presId="urn:microsoft.com/office/officeart/2005/8/layout/radial6"/>
    <dgm:cxn modelId="{0D7599B4-2559-4A5F-9B7E-93FC33EDEEE2}" srcId="{27F03034-3043-4FA8-8FCA-A6472D8696D4}" destId="{BCFA4D63-08AE-4E02-A57F-B8E2FE727DE3}" srcOrd="6" destOrd="0" parTransId="{7F33D653-953E-4249-B64C-425369E89A7B}" sibTransId="{7F882AFC-4EBA-4B21-A9FC-33CA0F9A8295}"/>
    <dgm:cxn modelId="{AB97E1AD-FA3E-423F-BC86-8C792C4750D9}" type="presOf" srcId="{AAD62389-45F0-4CF7-920C-D3AC0920E072}" destId="{8B17EA31-8B34-45F6-98C1-E089B6A8DEFF}" srcOrd="0" destOrd="0" presId="urn:microsoft.com/office/officeart/2005/8/layout/radial6"/>
    <dgm:cxn modelId="{348441F2-8D36-4B12-92DC-F30EF1DA83DD}" srcId="{A6284FFB-2A13-45AB-AFF9-B19AC3268BAD}" destId="{27F03034-3043-4FA8-8FCA-A6472D8696D4}" srcOrd="0" destOrd="0" parTransId="{2C5E060F-3AE3-4417-B260-CFD291516938}" sibTransId="{056ADEC7-4EFA-4CC0-B84D-CFB2143A3892}"/>
    <dgm:cxn modelId="{4334B517-6A40-4681-87B5-29DFDC165891}" type="presOf" srcId="{7F882AFC-4EBA-4B21-A9FC-33CA0F9A8295}" destId="{B36FBC38-FF1A-4B0E-BB9F-8DC124CB2958}" srcOrd="0" destOrd="0" presId="urn:microsoft.com/office/officeart/2005/8/layout/radial6"/>
    <dgm:cxn modelId="{9A1164C6-FDC8-4AE4-AB99-9BE2B07E7930}" type="presOf" srcId="{56765C83-BC75-49F6-B7E3-9CAD7F97DF10}" destId="{C08185A3-83F3-4527-BF3D-48D0DD42918D}" srcOrd="0" destOrd="0" presId="urn:microsoft.com/office/officeart/2005/8/layout/radial6"/>
    <dgm:cxn modelId="{684D04A1-EF00-4004-944D-6026FDF552EC}" srcId="{27F03034-3043-4FA8-8FCA-A6472D8696D4}" destId="{3970859D-CD91-49BD-8649-158B0B927154}" srcOrd="5" destOrd="0" parTransId="{CA3A518D-218E-4F26-AA4B-DCD9B2ADCC21}" sibTransId="{4E859344-E355-4C47-AB6E-81317B38B1A5}"/>
    <dgm:cxn modelId="{48515DEE-433B-47AE-8F79-04D1AC6E619A}" type="presOf" srcId="{6F6497AD-14C2-4D63-BEF2-8DFAA4219CF6}" destId="{DC14C4C2-F02B-4455-BD31-381DFA3D6679}" srcOrd="0" destOrd="0" presId="urn:microsoft.com/office/officeart/2005/8/layout/radial6"/>
    <dgm:cxn modelId="{8C8CD1DD-3838-4706-AA46-EE50F34A5CA6}" type="presOf" srcId="{3970859D-CD91-49BD-8649-158B0B927154}" destId="{F7F9B88E-7C63-4549-92BC-0987C48BF6F1}" srcOrd="0" destOrd="0" presId="urn:microsoft.com/office/officeart/2005/8/layout/radial6"/>
    <dgm:cxn modelId="{F3AFD095-9912-4B8E-8F30-C56B6CE8828E}" type="presOf" srcId="{27F03034-3043-4FA8-8FCA-A6472D8696D4}" destId="{30CEB227-7145-463D-9E7F-1F54B408EAC0}" srcOrd="0" destOrd="0" presId="urn:microsoft.com/office/officeart/2005/8/layout/radial6"/>
    <dgm:cxn modelId="{89DA4F7F-B364-415D-A740-D953A21302E8}" type="presParOf" srcId="{8AB597FC-042C-48ED-A63B-08F8E848BBB9}" destId="{30CEB227-7145-463D-9E7F-1F54B408EAC0}" srcOrd="0" destOrd="0" presId="urn:microsoft.com/office/officeart/2005/8/layout/radial6"/>
    <dgm:cxn modelId="{46EE2DCD-AEF6-4991-835F-7272BD85A5D2}" type="presParOf" srcId="{8AB597FC-042C-48ED-A63B-08F8E848BBB9}" destId="{995EAC3F-D3C3-45C8-881B-B1CA39168DFE}" srcOrd="1" destOrd="0" presId="urn:microsoft.com/office/officeart/2005/8/layout/radial6"/>
    <dgm:cxn modelId="{87721366-C51A-407C-B844-6EDC9FDB2EFF}" type="presParOf" srcId="{8AB597FC-042C-48ED-A63B-08F8E848BBB9}" destId="{377E9E59-0D6F-4A8D-BD0C-3B61C1685150}" srcOrd="2" destOrd="0" presId="urn:microsoft.com/office/officeart/2005/8/layout/radial6"/>
    <dgm:cxn modelId="{280D263B-D204-46C8-9D78-E1D01E72D1F2}" type="presParOf" srcId="{8AB597FC-042C-48ED-A63B-08F8E848BBB9}" destId="{B3B1EAF0-9665-41F5-A003-F4BA1826A641}" srcOrd="3" destOrd="0" presId="urn:microsoft.com/office/officeart/2005/8/layout/radial6"/>
    <dgm:cxn modelId="{8BC0E6B5-4E05-4E82-B659-DB941DA8376C}" type="presParOf" srcId="{8AB597FC-042C-48ED-A63B-08F8E848BBB9}" destId="{7AB90711-C80D-4289-A27F-07DD29B574A1}" srcOrd="4" destOrd="0" presId="urn:microsoft.com/office/officeart/2005/8/layout/radial6"/>
    <dgm:cxn modelId="{46DCAB36-4799-4A2E-A5E1-C9BAA4DAA17B}" type="presParOf" srcId="{8AB597FC-042C-48ED-A63B-08F8E848BBB9}" destId="{5706B9F8-DBB6-488D-99B2-BD51B374A4F9}" srcOrd="5" destOrd="0" presId="urn:microsoft.com/office/officeart/2005/8/layout/radial6"/>
    <dgm:cxn modelId="{025DF523-11DC-4F8C-91E8-99CCFA71266F}" type="presParOf" srcId="{8AB597FC-042C-48ED-A63B-08F8E848BBB9}" destId="{8CC32339-550B-42ED-9695-852E1F3227AC}" srcOrd="6" destOrd="0" presId="urn:microsoft.com/office/officeart/2005/8/layout/radial6"/>
    <dgm:cxn modelId="{03C57624-9824-434A-A60E-EEAE93E9A566}" type="presParOf" srcId="{8AB597FC-042C-48ED-A63B-08F8E848BBB9}" destId="{CE98DC75-29DA-411D-9FDD-84A9AD5B8E8F}" srcOrd="7" destOrd="0" presId="urn:microsoft.com/office/officeart/2005/8/layout/radial6"/>
    <dgm:cxn modelId="{1F318BFB-0420-47EB-96D3-A13FB025E989}" type="presParOf" srcId="{8AB597FC-042C-48ED-A63B-08F8E848BBB9}" destId="{E7B63ADF-D300-47BC-96E9-72268D261229}" srcOrd="8" destOrd="0" presId="urn:microsoft.com/office/officeart/2005/8/layout/radial6"/>
    <dgm:cxn modelId="{ED5F1005-4CF8-4303-8C2C-0DF2B0938A73}" type="presParOf" srcId="{8AB597FC-042C-48ED-A63B-08F8E848BBB9}" destId="{DC14C4C2-F02B-4455-BD31-381DFA3D6679}" srcOrd="9" destOrd="0" presId="urn:microsoft.com/office/officeart/2005/8/layout/radial6"/>
    <dgm:cxn modelId="{038FFB1D-3510-497A-A870-786ED7783A9C}" type="presParOf" srcId="{8AB597FC-042C-48ED-A63B-08F8E848BBB9}" destId="{8B17EA31-8B34-45F6-98C1-E089B6A8DEFF}" srcOrd="10" destOrd="0" presId="urn:microsoft.com/office/officeart/2005/8/layout/radial6"/>
    <dgm:cxn modelId="{81F3BFDC-369B-4D19-994E-D3B6DB498C42}" type="presParOf" srcId="{8AB597FC-042C-48ED-A63B-08F8E848BBB9}" destId="{39298C6B-51BF-4509-BA82-2970B1A7195D}" srcOrd="11" destOrd="0" presId="urn:microsoft.com/office/officeart/2005/8/layout/radial6"/>
    <dgm:cxn modelId="{AC06C984-5027-41D3-99BA-7180CE3C7A22}" type="presParOf" srcId="{8AB597FC-042C-48ED-A63B-08F8E848BBB9}" destId="{C08185A3-83F3-4527-BF3D-48D0DD42918D}" srcOrd="12" destOrd="0" presId="urn:microsoft.com/office/officeart/2005/8/layout/radial6"/>
    <dgm:cxn modelId="{674946C2-843D-4985-BF22-71060F58F9F8}" type="presParOf" srcId="{8AB597FC-042C-48ED-A63B-08F8E848BBB9}" destId="{41F15E0A-9654-4B8F-9E36-3F92C07BE291}" srcOrd="13" destOrd="0" presId="urn:microsoft.com/office/officeart/2005/8/layout/radial6"/>
    <dgm:cxn modelId="{27F7D3D9-4F1A-4FD5-93BD-7D5FCD74AA70}" type="presParOf" srcId="{8AB597FC-042C-48ED-A63B-08F8E848BBB9}" destId="{D5276780-DA54-4D31-85CC-D08221803BA0}" srcOrd="14" destOrd="0" presId="urn:microsoft.com/office/officeart/2005/8/layout/radial6"/>
    <dgm:cxn modelId="{2C973504-808B-4E9F-A9E8-2FDF91E0FA6F}" type="presParOf" srcId="{8AB597FC-042C-48ED-A63B-08F8E848BBB9}" destId="{CA5B5835-91E5-4A46-BB09-530A534B4CA7}" srcOrd="15" destOrd="0" presId="urn:microsoft.com/office/officeart/2005/8/layout/radial6"/>
    <dgm:cxn modelId="{1818C668-64AF-4A46-8845-3F8CD462FF8F}" type="presParOf" srcId="{8AB597FC-042C-48ED-A63B-08F8E848BBB9}" destId="{F7F9B88E-7C63-4549-92BC-0987C48BF6F1}" srcOrd="16" destOrd="0" presId="urn:microsoft.com/office/officeart/2005/8/layout/radial6"/>
    <dgm:cxn modelId="{4ADEC5A7-6D98-4D20-BCF9-7BE5A7A7D306}" type="presParOf" srcId="{8AB597FC-042C-48ED-A63B-08F8E848BBB9}" destId="{239952FF-131A-47A1-A6FF-EF777C39A18B}" srcOrd="17" destOrd="0" presId="urn:microsoft.com/office/officeart/2005/8/layout/radial6"/>
    <dgm:cxn modelId="{F613242B-4D2D-4C36-BAC8-C308DA266088}" type="presParOf" srcId="{8AB597FC-042C-48ED-A63B-08F8E848BBB9}" destId="{139EB7EB-5EFD-4783-AAAB-7FF8B488DF60}" srcOrd="18" destOrd="0" presId="urn:microsoft.com/office/officeart/2005/8/layout/radial6"/>
    <dgm:cxn modelId="{206AED57-6B79-4549-9C6F-86E35FDCBD00}" type="presParOf" srcId="{8AB597FC-042C-48ED-A63B-08F8E848BBB9}" destId="{4463D663-7F2F-4051-BBE0-4FB12B7CB16A}" srcOrd="19" destOrd="0" presId="urn:microsoft.com/office/officeart/2005/8/layout/radial6"/>
    <dgm:cxn modelId="{E6F8C1BD-6EFF-486C-8C9B-B376DB24AB6D}" type="presParOf" srcId="{8AB597FC-042C-48ED-A63B-08F8E848BBB9}" destId="{A3D046CE-5CB2-4AD1-94A6-B498B09D6397}" srcOrd="20" destOrd="0" presId="urn:microsoft.com/office/officeart/2005/8/layout/radial6"/>
    <dgm:cxn modelId="{E1F1A04B-5AC0-482B-A4C7-922B063F0AE8}" type="presParOf" srcId="{8AB597FC-042C-48ED-A63B-08F8E848BBB9}" destId="{B36FBC38-FF1A-4B0E-BB9F-8DC124CB2958}" srcOrd="21" destOrd="0" presId="urn:microsoft.com/office/officeart/2005/8/layout/radial6"/>
    <dgm:cxn modelId="{BC868CF7-3FF1-4027-91A6-74EE21797263}" type="presParOf" srcId="{8AB597FC-042C-48ED-A63B-08F8E848BBB9}" destId="{E3FCB5BF-90B8-4F4B-8BAA-3BFF11C4A9A7}" srcOrd="22" destOrd="0" presId="urn:microsoft.com/office/officeart/2005/8/layout/radial6"/>
    <dgm:cxn modelId="{E130597A-16FB-4EF2-BC76-71E9B2157241}" type="presParOf" srcId="{8AB597FC-042C-48ED-A63B-08F8E848BBB9}" destId="{769B4AB4-94F4-455D-9FF0-7F5049C71ACF}" srcOrd="23" destOrd="0" presId="urn:microsoft.com/office/officeart/2005/8/layout/radial6"/>
    <dgm:cxn modelId="{9555F831-305E-414E-810F-E5F5C67E6D73}" type="presParOf" srcId="{8AB597FC-042C-48ED-A63B-08F8E848BBB9}" destId="{EB8E5BE7-9EAA-4754-A77C-F4FB399C8F84}"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2D306E-5CA5-4448-ACC7-97B3C911BF33}"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s-EC"/>
        </a:p>
      </dgm:t>
    </dgm:pt>
    <dgm:pt modelId="{CA418471-CF8A-4F3C-AE76-D898559D8001}">
      <dgm:prSet phldrT="[Texto]"/>
      <dgm:spPr>
        <a:solidFill>
          <a:srgbClr val="92D050"/>
        </a:solidFill>
      </dgm:spPr>
      <dgm:t>
        <a:bodyPr/>
        <a:lstStyle/>
        <a:p>
          <a:pPr algn="ctr"/>
          <a:r>
            <a:rPr lang="es-EC" dirty="0" smtClean="0"/>
            <a:t>Investigación documental</a:t>
          </a:r>
          <a:endParaRPr lang="es-EC" dirty="0"/>
        </a:p>
      </dgm:t>
    </dgm:pt>
    <dgm:pt modelId="{C243F123-DD72-44D8-B134-5DE5E0100F16}" type="parTrans" cxnId="{FA578528-E7E5-4093-8A15-464BBAE18523}">
      <dgm:prSet/>
      <dgm:spPr/>
      <dgm:t>
        <a:bodyPr/>
        <a:lstStyle/>
        <a:p>
          <a:endParaRPr lang="es-EC"/>
        </a:p>
      </dgm:t>
    </dgm:pt>
    <dgm:pt modelId="{D578A82E-BFF1-4D0B-8802-39D131354DD4}" type="sibTrans" cxnId="{FA578528-E7E5-4093-8A15-464BBAE18523}">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3000" r="-53000"/>
          </a:stretch>
        </a:blipFill>
      </dgm:spPr>
      <dgm:t>
        <a:bodyPr/>
        <a:lstStyle/>
        <a:p>
          <a:endParaRPr lang="es-EC"/>
        </a:p>
      </dgm:t>
    </dgm:pt>
    <dgm:pt modelId="{A557421E-07E6-4BD2-ABE3-22B225ADF8F3}">
      <dgm:prSet phldrT="[Texto]"/>
      <dgm:spPr>
        <a:solidFill>
          <a:schemeClr val="accent3">
            <a:lumMod val="75000"/>
          </a:schemeClr>
        </a:solidFill>
      </dgm:spPr>
      <dgm:t>
        <a:bodyPr/>
        <a:lstStyle/>
        <a:p>
          <a:pPr algn="ctr"/>
          <a:r>
            <a:rPr lang="es-EC" dirty="0" smtClean="0"/>
            <a:t>Investigación de campo</a:t>
          </a:r>
          <a:endParaRPr lang="es-EC" dirty="0"/>
        </a:p>
      </dgm:t>
    </dgm:pt>
    <dgm:pt modelId="{F595CD96-DD73-4DA0-AB19-48DC0109E401}" type="parTrans" cxnId="{F61E3751-C72B-43E4-9C4F-4DBF128EB6CE}">
      <dgm:prSet/>
      <dgm:spPr/>
      <dgm:t>
        <a:bodyPr/>
        <a:lstStyle/>
        <a:p>
          <a:endParaRPr lang="es-EC"/>
        </a:p>
      </dgm:t>
    </dgm:pt>
    <dgm:pt modelId="{BD9114EE-BB00-4D9E-9003-8CB2744717FA}" type="sibTrans" cxnId="{F61E3751-C72B-43E4-9C4F-4DBF128EB6CE}">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t>
        <a:bodyPr/>
        <a:lstStyle/>
        <a:p>
          <a:endParaRPr lang="es-EC"/>
        </a:p>
      </dgm:t>
    </dgm:pt>
    <dgm:pt modelId="{EE8FD1DD-0574-4314-B636-BFA94191EF4F}" type="pres">
      <dgm:prSet presAssocID="{A42D306E-5CA5-4448-ACC7-97B3C911BF33}" presName="Name0" presStyleCnt="0">
        <dgm:presLayoutVars>
          <dgm:chMax val="7"/>
          <dgm:chPref val="7"/>
          <dgm:dir/>
        </dgm:presLayoutVars>
      </dgm:prSet>
      <dgm:spPr/>
      <dgm:t>
        <a:bodyPr/>
        <a:lstStyle/>
        <a:p>
          <a:endParaRPr lang="es-EC"/>
        </a:p>
      </dgm:t>
    </dgm:pt>
    <dgm:pt modelId="{23DA19E8-7DD8-45E8-A98B-1EA25A96F61A}" type="pres">
      <dgm:prSet presAssocID="{A42D306E-5CA5-4448-ACC7-97B3C911BF33}" presName="dot1" presStyleLbl="alignNode1" presStyleIdx="0" presStyleCnt="10"/>
      <dgm:spPr/>
    </dgm:pt>
    <dgm:pt modelId="{638615CB-A5BA-4B37-AAAA-756895B2AB17}" type="pres">
      <dgm:prSet presAssocID="{A42D306E-5CA5-4448-ACC7-97B3C911BF33}" presName="dot2" presStyleLbl="alignNode1" presStyleIdx="1" presStyleCnt="10"/>
      <dgm:spPr/>
    </dgm:pt>
    <dgm:pt modelId="{48B5AB1F-C3CB-41EB-8675-39012370C245}" type="pres">
      <dgm:prSet presAssocID="{A42D306E-5CA5-4448-ACC7-97B3C911BF33}" presName="dot3" presStyleLbl="alignNode1" presStyleIdx="2" presStyleCnt="10"/>
      <dgm:spPr/>
    </dgm:pt>
    <dgm:pt modelId="{5141A2AE-3B1E-42DF-B9C0-5FCCE6F6A0F7}" type="pres">
      <dgm:prSet presAssocID="{A42D306E-5CA5-4448-ACC7-97B3C911BF33}" presName="dotArrow1" presStyleLbl="alignNode1" presStyleIdx="3" presStyleCnt="10"/>
      <dgm:spPr/>
    </dgm:pt>
    <dgm:pt modelId="{9CE80124-1B92-4BBA-9188-189507A5C378}" type="pres">
      <dgm:prSet presAssocID="{A42D306E-5CA5-4448-ACC7-97B3C911BF33}" presName="dotArrow2" presStyleLbl="alignNode1" presStyleIdx="4" presStyleCnt="10"/>
      <dgm:spPr/>
    </dgm:pt>
    <dgm:pt modelId="{B1A2E48E-4B4B-41D9-B1D4-96589DFF0B55}" type="pres">
      <dgm:prSet presAssocID="{A42D306E-5CA5-4448-ACC7-97B3C911BF33}" presName="dotArrow3" presStyleLbl="alignNode1" presStyleIdx="5" presStyleCnt="10"/>
      <dgm:spPr/>
    </dgm:pt>
    <dgm:pt modelId="{4753D965-1462-4EBD-8414-74CC4520BA1D}" type="pres">
      <dgm:prSet presAssocID="{A42D306E-5CA5-4448-ACC7-97B3C911BF33}" presName="dotArrow4" presStyleLbl="alignNode1" presStyleIdx="6" presStyleCnt="10"/>
      <dgm:spPr/>
    </dgm:pt>
    <dgm:pt modelId="{CA11FC48-F28D-498F-BCED-477ECE919CA7}" type="pres">
      <dgm:prSet presAssocID="{A42D306E-5CA5-4448-ACC7-97B3C911BF33}" presName="dotArrow5" presStyleLbl="alignNode1" presStyleIdx="7" presStyleCnt="10"/>
      <dgm:spPr/>
    </dgm:pt>
    <dgm:pt modelId="{42D8EBB9-BAB5-48C3-9A42-457BEF0806D0}" type="pres">
      <dgm:prSet presAssocID="{A42D306E-5CA5-4448-ACC7-97B3C911BF33}" presName="dotArrow6" presStyleLbl="alignNode1" presStyleIdx="8" presStyleCnt="10"/>
      <dgm:spPr/>
    </dgm:pt>
    <dgm:pt modelId="{2001D8C2-D6CA-4007-BA39-5860ADA60888}" type="pres">
      <dgm:prSet presAssocID="{A42D306E-5CA5-4448-ACC7-97B3C911BF33}" presName="dotArrow7" presStyleLbl="alignNode1" presStyleIdx="9" presStyleCnt="10"/>
      <dgm:spPr/>
    </dgm:pt>
    <dgm:pt modelId="{D881ECF8-25CD-45C9-9D61-EEEC24AE0539}" type="pres">
      <dgm:prSet presAssocID="{CA418471-CF8A-4F3C-AE76-D898559D8001}" presName="parTx1" presStyleLbl="node1" presStyleIdx="0" presStyleCnt="2"/>
      <dgm:spPr/>
      <dgm:t>
        <a:bodyPr/>
        <a:lstStyle/>
        <a:p>
          <a:endParaRPr lang="es-EC"/>
        </a:p>
      </dgm:t>
    </dgm:pt>
    <dgm:pt modelId="{20CF4E83-C785-4FC9-AD60-5BE1A1552C43}" type="pres">
      <dgm:prSet presAssocID="{D578A82E-BFF1-4D0B-8802-39D131354DD4}" presName="picture1" presStyleCnt="0"/>
      <dgm:spPr/>
    </dgm:pt>
    <dgm:pt modelId="{667F4EBA-9678-4E3C-A19C-7B2ABB50796E}" type="pres">
      <dgm:prSet presAssocID="{D578A82E-BFF1-4D0B-8802-39D131354DD4}" presName="imageRepeatNode" presStyleLbl="fgImgPlace1" presStyleIdx="0" presStyleCnt="2"/>
      <dgm:spPr/>
      <dgm:t>
        <a:bodyPr/>
        <a:lstStyle/>
        <a:p>
          <a:endParaRPr lang="es-EC"/>
        </a:p>
      </dgm:t>
    </dgm:pt>
    <dgm:pt modelId="{E11DD714-B09E-4A59-B84A-B82525284804}" type="pres">
      <dgm:prSet presAssocID="{A557421E-07E6-4BD2-ABE3-22B225ADF8F3}" presName="parTx2" presStyleLbl="node1" presStyleIdx="1" presStyleCnt="2"/>
      <dgm:spPr/>
      <dgm:t>
        <a:bodyPr/>
        <a:lstStyle/>
        <a:p>
          <a:endParaRPr lang="es-EC"/>
        </a:p>
      </dgm:t>
    </dgm:pt>
    <dgm:pt modelId="{0F869C8C-CA76-4A47-8EEC-509EADC700D5}" type="pres">
      <dgm:prSet presAssocID="{BD9114EE-BB00-4D9E-9003-8CB2744717FA}" presName="picture2" presStyleCnt="0"/>
      <dgm:spPr/>
    </dgm:pt>
    <dgm:pt modelId="{7BF1CC6D-4271-498B-B497-0B80D9426A75}" type="pres">
      <dgm:prSet presAssocID="{BD9114EE-BB00-4D9E-9003-8CB2744717FA}" presName="imageRepeatNode" presStyleLbl="fgImgPlace1" presStyleIdx="1" presStyleCnt="2"/>
      <dgm:spPr/>
      <dgm:t>
        <a:bodyPr/>
        <a:lstStyle/>
        <a:p>
          <a:endParaRPr lang="es-EC"/>
        </a:p>
      </dgm:t>
    </dgm:pt>
  </dgm:ptLst>
  <dgm:cxnLst>
    <dgm:cxn modelId="{758C177C-26F1-4AF4-94E7-F0D1D6563FFF}" type="presOf" srcId="{A42D306E-5CA5-4448-ACC7-97B3C911BF33}" destId="{EE8FD1DD-0574-4314-B636-BFA94191EF4F}" srcOrd="0" destOrd="0" presId="urn:microsoft.com/office/officeart/2008/layout/AscendingPictureAccentProcess"/>
    <dgm:cxn modelId="{79627A8F-C46A-4AC8-99EE-FAE416407E21}" type="presOf" srcId="{CA418471-CF8A-4F3C-AE76-D898559D8001}" destId="{D881ECF8-25CD-45C9-9D61-EEEC24AE0539}" srcOrd="0" destOrd="0" presId="urn:microsoft.com/office/officeart/2008/layout/AscendingPictureAccentProcess"/>
    <dgm:cxn modelId="{C7185F40-4905-407E-90F7-C76E7E09145A}" type="presOf" srcId="{BD9114EE-BB00-4D9E-9003-8CB2744717FA}" destId="{7BF1CC6D-4271-498B-B497-0B80D9426A75}" srcOrd="0" destOrd="0" presId="urn:microsoft.com/office/officeart/2008/layout/AscendingPictureAccentProcess"/>
    <dgm:cxn modelId="{FA578528-E7E5-4093-8A15-464BBAE18523}" srcId="{A42D306E-5CA5-4448-ACC7-97B3C911BF33}" destId="{CA418471-CF8A-4F3C-AE76-D898559D8001}" srcOrd="0" destOrd="0" parTransId="{C243F123-DD72-44D8-B134-5DE5E0100F16}" sibTransId="{D578A82E-BFF1-4D0B-8802-39D131354DD4}"/>
    <dgm:cxn modelId="{F61E3751-C72B-43E4-9C4F-4DBF128EB6CE}" srcId="{A42D306E-5CA5-4448-ACC7-97B3C911BF33}" destId="{A557421E-07E6-4BD2-ABE3-22B225ADF8F3}" srcOrd="1" destOrd="0" parTransId="{F595CD96-DD73-4DA0-AB19-48DC0109E401}" sibTransId="{BD9114EE-BB00-4D9E-9003-8CB2744717FA}"/>
    <dgm:cxn modelId="{EE47E2A8-60DE-4654-B1F7-A11B867ED4BC}" type="presOf" srcId="{A557421E-07E6-4BD2-ABE3-22B225ADF8F3}" destId="{E11DD714-B09E-4A59-B84A-B82525284804}" srcOrd="0" destOrd="0" presId="urn:microsoft.com/office/officeart/2008/layout/AscendingPictureAccentProcess"/>
    <dgm:cxn modelId="{A1D0AE6E-89E9-44E7-A343-1C275C68487E}" type="presOf" srcId="{D578A82E-BFF1-4D0B-8802-39D131354DD4}" destId="{667F4EBA-9678-4E3C-A19C-7B2ABB50796E}" srcOrd="0" destOrd="0" presId="urn:microsoft.com/office/officeart/2008/layout/AscendingPictureAccentProcess"/>
    <dgm:cxn modelId="{D598F589-ECE8-4B13-8473-84C7E1507E2C}" type="presParOf" srcId="{EE8FD1DD-0574-4314-B636-BFA94191EF4F}" destId="{23DA19E8-7DD8-45E8-A98B-1EA25A96F61A}" srcOrd="0" destOrd="0" presId="urn:microsoft.com/office/officeart/2008/layout/AscendingPictureAccentProcess"/>
    <dgm:cxn modelId="{68FCAECB-54E8-4344-9887-1B42BE1D1167}" type="presParOf" srcId="{EE8FD1DD-0574-4314-B636-BFA94191EF4F}" destId="{638615CB-A5BA-4B37-AAAA-756895B2AB17}" srcOrd="1" destOrd="0" presId="urn:microsoft.com/office/officeart/2008/layout/AscendingPictureAccentProcess"/>
    <dgm:cxn modelId="{E5F11DDB-5D1A-47CF-988E-24ACA4FA4976}" type="presParOf" srcId="{EE8FD1DD-0574-4314-B636-BFA94191EF4F}" destId="{48B5AB1F-C3CB-41EB-8675-39012370C245}" srcOrd="2" destOrd="0" presId="urn:microsoft.com/office/officeart/2008/layout/AscendingPictureAccentProcess"/>
    <dgm:cxn modelId="{78E12346-19F7-4602-BB7E-261FB2579894}" type="presParOf" srcId="{EE8FD1DD-0574-4314-B636-BFA94191EF4F}" destId="{5141A2AE-3B1E-42DF-B9C0-5FCCE6F6A0F7}" srcOrd="3" destOrd="0" presId="urn:microsoft.com/office/officeart/2008/layout/AscendingPictureAccentProcess"/>
    <dgm:cxn modelId="{FB2BFC86-B1C2-4A8D-8451-C8018B4E7A55}" type="presParOf" srcId="{EE8FD1DD-0574-4314-B636-BFA94191EF4F}" destId="{9CE80124-1B92-4BBA-9188-189507A5C378}" srcOrd="4" destOrd="0" presId="urn:microsoft.com/office/officeart/2008/layout/AscendingPictureAccentProcess"/>
    <dgm:cxn modelId="{B9C82E71-6116-4109-B764-AC9583109EE7}" type="presParOf" srcId="{EE8FD1DD-0574-4314-B636-BFA94191EF4F}" destId="{B1A2E48E-4B4B-41D9-B1D4-96589DFF0B55}" srcOrd="5" destOrd="0" presId="urn:microsoft.com/office/officeart/2008/layout/AscendingPictureAccentProcess"/>
    <dgm:cxn modelId="{77FFE2C4-CA0B-4AD5-A8D8-066E46DE597D}" type="presParOf" srcId="{EE8FD1DD-0574-4314-B636-BFA94191EF4F}" destId="{4753D965-1462-4EBD-8414-74CC4520BA1D}" srcOrd="6" destOrd="0" presId="urn:microsoft.com/office/officeart/2008/layout/AscendingPictureAccentProcess"/>
    <dgm:cxn modelId="{04C37391-14AF-4EAE-A305-44D8C41FAC34}" type="presParOf" srcId="{EE8FD1DD-0574-4314-B636-BFA94191EF4F}" destId="{CA11FC48-F28D-498F-BCED-477ECE919CA7}" srcOrd="7" destOrd="0" presId="urn:microsoft.com/office/officeart/2008/layout/AscendingPictureAccentProcess"/>
    <dgm:cxn modelId="{C17A5958-3216-4CDD-8E43-D79CF2D2C7BF}" type="presParOf" srcId="{EE8FD1DD-0574-4314-B636-BFA94191EF4F}" destId="{42D8EBB9-BAB5-48C3-9A42-457BEF0806D0}" srcOrd="8" destOrd="0" presId="urn:microsoft.com/office/officeart/2008/layout/AscendingPictureAccentProcess"/>
    <dgm:cxn modelId="{26E376F7-7368-4E49-BED5-182F01529207}" type="presParOf" srcId="{EE8FD1DD-0574-4314-B636-BFA94191EF4F}" destId="{2001D8C2-D6CA-4007-BA39-5860ADA60888}" srcOrd="9" destOrd="0" presId="urn:microsoft.com/office/officeart/2008/layout/AscendingPictureAccentProcess"/>
    <dgm:cxn modelId="{ACAB86B8-DD59-413C-B544-EA8518EED2A5}" type="presParOf" srcId="{EE8FD1DD-0574-4314-B636-BFA94191EF4F}" destId="{D881ECF8-25CD-45C9-9D61-EEEC24AE0539}" srcOrd="10" destOrd="0" presId="urn:microsoft.com/office/officeart/2008/layout/AscendingPictureAccentProcess"/>
    <dgm:cxn modelId="{1D885EE9-AD04-47AE-880F-B7B3790E630F}" type="presParOf" srcId="{EE8FD1DD-0574-4314-B636-BFA94191EF4F}" destId="{20CF4E83-C785-4FC9-AD60-5BE1A1552C43}" srcOrd="11" destOrd="0" presId="urn:microsoft.com/office/officeart/2008/layout/AscendingPictureAccentProcess"/>
    <dgm:cxn modelId="{F1CA0271-4415-47C3-8785-38E4911B074F}" type="presParOf" srcId="{20CF4E83-C785-4FC9-AD60-5BE1A1552C43}" destId="{667F4EBA-9678-4E3C-A19C-7B2ABB50796E}" srcOrd="0" destOrd="0" presId="urn:microsoft.com/office/officeart/2008/layout/AscendingPictureAccentProcess"/>
    <dgm:cxn modelId="{3B965B1F-F3ED-4F45-A7AC-54977BAB9F6F}" type="presParOf" srcId="{EE8FD1DD-0574-4314-B636-BFA94191EF4F}" destId="{E11DD714-B09E-4A59-B84A-B82525284804}" srcOrd="12" destOrd="0" presId="urn:microsoft.com/office/officeart/2008/layout/AscendingPictureAccentProcess"/>
    <dgm:cxn modelId="{7F536F9A-50AD-44BD-89A4-8B45118D95E3}" type="presParOf" srcId="{EE8FD1DD-0574-4314-B636-BFA94191EF4F}" destId="{0F869C8C-CA76-4A47-8EEC-509EADC700D5}" srcOrd="13" destOrd="0" presId="urn:microsoft.com/office/officeart/2008/layout/AscendingPictureAccentProcess"/>
    <dgm:cxn modelId="{662A0F9D-606E-45C7-AB9F-4FD183A88DCC}" type="presParOf" srcId="{0F869C8C-CA76-4A47-8EEC-509EADC700D5}" destId="{7BF1CC6D-4271-498B-B497-0B80D9426A75}"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6D37D7-1507-44EE-8140-1B1E00B2E25B}" type="doc">
      <dgm:prSet loTypeId="urn:microsoft.com/office/officeart/2005/8/layout/vList3#1" loCatId="list" qsTypeId="urn:microsoft.com/office/officeart/2005/8/quickstyle/3d3" qsCatId="3D" csTypeId="urn:microsoft.com/office/officeart/2005/8/colors/colorful4" csCatId="colorful" phldr="1"/>
      <dgm:spPr/>
    </dgm:pt>
    <dgm:pt modelId="{55464836-6DA6-4006-B156-B2135F35DDE5}">
      <dgm:prSet phldrT="[Texto]" custT="1"/>
      <dgm:spPr>
        <a:solidFill>
          <a:schemeClr val="accent3">
            <a:lumMod val="75000"/>
          </a:schemeClr>
        </a:solidFill>
      </dgm:spPr>
      <dgm:t>
        <a:bodyPr/>
        <a:lstStyle/>
        <a:p>
          <a:r>
            <a:rPr lang="es-419" sz="1400" b="1" dirty="0" smtClean="0">
              <a:latin typeface="Arial" panose="020B0604020202020204" pitchFamily="34" charset="0"/>
              <a:cs typeface="Arial" panose="020B0604020202020204" pitchFamily="34" charset="0"/>
            </a:rPr>
            <a:t>Primaria :</a:t>
          </a:r>
        </a:p>
        <a:p>
          <a:r>
            <a:rPr lang="es-419" sz="14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Encuesta a la población objetivo </a:t>
          </a:r>
          <a:endParaRPr lang="es-419" sz="1400" b="1" dirty="0" smtClean="0">
            <a:latin typeface="Arial" panose="020B0604020202020204" pitchFamily="34" charset="0"/>
            <a:ea typeface="Calibri" panose="020F0502020204030204" pitchFamily="34" charset="0"/>
            <a:cs typeface="Arial" panose="020B0604020202020204" pitchFamily="34" charset="0"/>
          </a:endParaRPr>
        </a:p>
        <a:p>
          <a:r>
            <a:rPr lang="es-419" sz="14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Observación Directa </a:t>
          </a:r>
          <a:endParaRPr lang="es-MX" sz="1400" b="1" dirty="0">
            <a:latin typeface="Arial" panose="020B0604020202020204" pitchFamily="34" charset="0"/>
            <a:cs typeface="Arial" panose="020B0604020202020204" pitchFamily="34" charset="0"/>
          </a:endParaRPr>
        </a:p>
      </dgm:t>
    </dgm:pt>
    <dgm:pt modelId="{D355F22A-10A2-4FDD-B834-93CB609CA23E}" type="sibTrans" cxnId="{CA64CD96-6480-4E79-8D73-36BF14973044}">
      <dgm:prSet/>
      <dgm:spPr/>
      <dgm:t>
        <a:bodyPr/>
        <a:lstStyle/>
        <a:p>
          <a:endParaRPr lang="es-MX"/>
        </a:p>
      </dgm:t>
    </dgm:pt>
    <dgm:pt modelId="{E66342C8-460F-4B93-AEF9-B7C41A37AE99}" type="parTrans" cxnId="{CA64CD96-6480-4E79-8D73-36BF14973044}">
      <dgm:prSet/>
      <dgm:spPr/>
      <dgm:t>
        <a:bodyPr/>
        <a:lstStyle/>
        <a:p>
          <a:endParaRPr lang="es-MX"/>
        </a:p>
      </dgm:t>
    </dgm:pt>
    <dgm:pt modelId="{70D93A3F-06F9-4A35-98E9-811CBE8D7478}">
      <dgm:prSet phldrT="[Texto]" custT="1"/>
      <dgm:spPr>
        <a:solidFill>
          <a:srgbClr val="92D050"/>
        </a:solidFill>
      </dgm:spPr>
      <dgm:t>
        <a:bodyPr/>
        <a:lstStyle/>
        <a:p>
          <a:r>
            <a:rPr lang="es-419" sz="1600" b="1" dirty="0" smtClean="0">
              <a:latin typeface="Arial" panose="020B0604020202020204" pitchFamily="34" charset="0"/>
              <a:cs typeface="Arial" panose="020B0604020202020204" pitchFamily="34" charset="0"/>
            </a:rPr>
            <a:t>Secundaria:</a:t>
          </a:r>
        </a:p>
        <a:p>
          <a:r>
            <a:rPr lang="es-419" sz="1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Libros </a:t>
          </a:r>
          <a:endParaRPr lang="es-419" sz="1200" b="1" dirty="0" smtClean="0">
            <a:latin typeface="Arial" panose="020B0604020202020204" pitchFamily="34" charset="0"/>
            <a:ea typeface="Calibri" panose="020F0502020204030204" pitchFamily="34" charset="0"/>
            <a:cs typeface="Arial" panose="020B0604020202020204" pitchFamily="34" charset="0"/>
          </a:endParaRPr>
        </a:p>
        <a:p>
          <a:r>
            <a:rPr lang="es-419" sz="1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Base de datos de organismos oficiales</a:t>
          </a:r>
          <a:endParaRPr lang="es-419" sz="1200" b="1" dirty="0" smtClean="0">
            <a:latin typeface="Arial" panose="020B0604020202020204" pitchFamily="34" charset="0"/>
            <a:ea typeface="Calibri" panose="020F0502020204030204" pitchFamily="34" charset="0"/>
            <a:cs typeface="Arial" panose="020B0604020202020204" pitchFamily="34" charset="0"/>
          </a:endParaRPr>
        </a:p>
        <a:p>
          <a:r>
            <a:rPr lang="es-419" sz="1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Monografías y Tesis</a:t>
          </a:r>
          <a:endParaRPr lang="es-419" sz="1200" b="1" dirty="0" smtClean="0">
            <a:latin typeface="Arial" panose="020B0604020202020204" pitchFamily="34" charset="0"/>
            <a:ea typeface="Calibri" panose="020F0502020204030204" pitchFamily="34" charset="0"/>
            <a:cs typeface="Arial" panose="020B0604020202020204" pitchFamily="34" charset="0"/>
          </a:endParaRPr>
        </a:p>
        <a:p>
          <a:r>
            <a:rPr lang="es-419" sz="1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Revistas </a:t>
          </a:r>
          <a:endParaRPr lang="es-419" sz="1200" b="1" dirty="0" smtClean="0">
            <a:latin typeface="Arial" panose="020B0604020202020204" pitchFamily="34" charset="0"/>
            <a:ea typeface="Calibri" panose="020F0502020204030204" pitchFamily="34" charset="0"/>
            <a:cs typeface="Arial" panose="020B0604020202020204" pitchFamily="34" charset="0"/>
          </a:endParaRPr>
        </a:p>
        <a:p>
          <a:r>
            <a:rPr lang="es-419" sz="1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Publicaciones científicas </a:t>
          </a:r>
          <a:endParaRPr lang="es-419" sz="1200" b="1" dirty="0" smtClean="0">
            <a:latin typeface="Arial" panose="020B0604020202020204" pitchFamily="34" charset="0"/>
            <a:ea typeface="Calibri" panose="020F0502020204030204" pitchFamily="34" charset="0"/>
            <a:cs typeface="Arial" panose="020B0604020202020204" pitchFamily="34" charset="0"/>
          </a:endParaRPr>
        </a:p>
        <a:p>
          <a:r>
            <a:rPr lang="es-419" sz="1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Artículos periodísticos</a:t>
          </a:r>
          <a:endParaRPr lang="es-MX" sz="1200" b="1" dirty="0">
            <a:latin typeface="Arial" panose="020B0604020202020204" pitchFamily="34" charset="0"/>
            <a:cs typeface="Arial" panose="020B0604020202020204" pitchFamily="34" charset="0"/>
          </a:endParaRPr>
        </a:p>
      </dgm:t>
    </dgm:pt>
    <dgm:pt modelId="{4B647325-9231-4324-8530-E0597AFA13EA}" type="sibTrans" cxnId="{889AC629-E97F-493B-8733-D66BB000AEEC}">
      <dgm:prSet/>
      <dgm:spPr/>
      <dgm:t>
        <a:bodyPr/>
        <a:lstStyle/>
        <a:p>
          <a:endParaRPr lang="es-MX"/>
        </a:p>
      </dgm:t>
    </dgm:pt>
    <dgm:pt modelId="{1A3A359A-8446-4A3B-AAF1-42E7A35ACAF5}" type="parTrans" cxnId="{889AC629-E97F-493B-8733-D66BB000AEEC}">
      <dgm:prSet/>
      <dgm:spPr/>
      <dgm:t>
        <a:bodyPr/>
        <a:lstStyle/>
        <a:p>
          <a:endParaRPr lang="es-MX"/>
        </a:p>
      </dgm:t>
    </dgm:pt>
    <dgm:pt modelId="{CA87F9FA-5673-4B0D-8BE1-3A259791F86C}" type="pres">
      <dgm:prSet presAssocID="{316D37D7-1507-44EE-8140-1B1E00B2E25B}" presName="linearFlow" presStyleCnt="0">
        <dgm:presLayoutVars>
          <dgm:dir/>
          <dgm:resizeHandles val="exact"/>
        </dgm:presLayoutVars>
      </dgm:prSet>
      <dgm:spPr/>
    </dgm:pt>
    <dgm:pt modelId="{CC893F60-8554-4D61-BF9D-E1C5830F60B2}" type="pres">
      <dgm:prSet presAssocID="{55464836-6DA6-4006-B156-B2135F35DDE5}" presName="composite" presStyleCnt="0"/>
      <dgm:spPr/>
    </dgm:pt>
    <dgm:pt modelId="{997172FD-7C1A-4AAE-A67B-CAD92FEBC885}" type="pres">
      <dgm:prSet presAssocID="{55464836-6DA6-4006-B156-B2135F35DDE5}" presName="imgShp" presStyleLbl="fgImgPlace1" presStyleIdx="0" presStyleCnt="2" custLinFactNeighborX="-12738" custLinFactNeighborY="-74349"/>
      <dgm:spPr>
        <a:blipFill rotWithShape="1">
          <a:blip xmlns:r="http://schemas.openxmlformats.org/officeDocument/2006/relationships" r:embed="rId1"/>
          <a:stretch>
            <a:fillRect/>
          </a:stretch>
        </a:blipFill>
      </dgm:spPr>
      <dgm:t>
        <a:bodyPr/>
        <a:lstStyle/>
        <a:p>
          <a:endParaRPr lang="es-419"/>
        </a:p>
      </dgm:t>
    </dgm:pt>
    <dgm:pt modelId="{6D7112E7-20AE-4E53-9BE4-87DEE3627E05}" type="pres">
      <dgm:prSet presAssocID="{55464836-6DA6-4006-B156-B2135F35DDE5}" presName="txShp" presStyleLbl="node1" presStyleIdx="0" presStyleCnt="2" custLinFactNeighborX="-2552" custLinFactNeighborY="-62989">
        <dgm:presLayoutVars>
          <dgm:bulletEnabled val="1"/>
        </dgm:presLayoutVars>
      </dgm:prSet>
      <dgm:spPr/>
      <dgm:t>
        <a:bodyPr/>
        <a:lstStyle/>
        <a:p>
          <a:endParaRPr lang="es-MX"/>
        </a:p>
      </dgm:t>
    </dgm:pt>
    <dgm:pt modelId="{462D2809-8B54-4855-ADEC-EBBFAC16A737}" type="pres">
      <dgm:prSet presAssocID="{D355F22A-10A2-4FDD-B834-93CB609CA23E}" presName="spacing" presStyleCnt="0"/>
      <dgm:spPr/>
    </dgm:pt>
    <dgm:pt modelId="{E4070474-4C38-4F57-BC9A-C2855EC4A5B5}" type="pres">
      <dgm:prSet presAssocID="{70D93A3F-06F9-4A35-98E9-811CBE8D7478}" presName="composite" presStyleCnt="0"/>
      <dgm:spPr/>
    </dgm:pt>
    <dgm:pt modelId="{A978841C-6572-4E46-86A6-2BB50128BCC4}" type="pres">
      <dgm:prSet presAssocID="{70D93A3F-06F9-4A35-98E9-811CBE8D7478}" presName="imgShp" presStyleLbl="fgImgPlace1" presStyleIdx="1" presStyleCnt="2" custLinFactNeighborX="-797" custLinFactNeighborY="33481"/>
      <dgm:spPr>
        <a:blipFill rotWithShape="1">
          <a:blip xmlns:r="http://schemas.openxmlformats.org/officeDocument/2006/relationships" r:embed="rId2"/>
          <a:stretch>
            <a:fillRect/>
          </a:stretch>
        </a:blipFill>
      </dgm:spPr>
    </dgm:pt>
    <dgm:pt modelId="{00C9EA8A-87B2-4004-9818-F6807B99D71D}" type="pres">
      <dgm:prSet presAssocID="{70D93A3F-06F9-4A35-98E9-811CBE8D7478}" presName="txShp" presStyleLbl="node1" presStyleIdx="1" presStyleCnt="2" custLinFactNeighborX="-1204" custLinFactNeighborY="33481">
        <dgm:presLayoutVars>
          <dgm:bulletEnabled val="1"/>
        </dgm:presLayoutVars>
      </dgm:prSet>
      <dgm:spPr/>
      <dgm:t>
        <a:bodyPr/>
        <a:lstStyle/>
        <a:p>
          <a:endParaRPr lang="es-MX"/>
        </a:p>
      </dgm:t>
    </dgm:pt>
  </dgm:ptLst>
  <dgm:cxnLst>
    <dgm:cxn modelId="{B1BF4F5D-A715-44F9-8092-5F8E2B1446EB}" type="presOf" srcId="{316D37D7-1507-44EE-8140-1B1E00B2E25B}" destId="{CA87F9FA-5673-4B0D-8BE1-3A259791F86C}" srcOrd="0" destOrd="0" presId="urn:microsoft.com/office/officeart/2005/8/layout/vList3#1"/>
    <dgm:cxn modelId="{CA64CD96-6480-4E79-8D73-36BF14973044}" srcId="{316D37D7-1507-44EE-8140-1B1E00B2E25B}" destId="{55464836-6DA6-4006-B156-B2135F35DDE5}" srcOrd="0" destOrd="0" parTransId="{E66342C8-460F-4B93-AEF9-B7C41A37AE99}" sibTransId="{D355F22A-10A2-4FDD-B834-93CB609CA23E}"/>
    <dgm:cxn modelId="{F826D065-6864-4CCB-9721-B23C4F076F90}" type="presOf" srcId="{55464836-6DA6-4006-B156-B2135F35DDE5}" destId="{6D7112E7-20AE-4E53-9BE4-87DEE3627E05}" srcOrd="0" destOrd="0" presId="urn:microsoft.com/office/officeart/2005/8/layout/vList3#1"/>
    <dgm:cxn modelId="{8694B0B1-6516-4A7A-9CAC-D8C74AC8BD40}" type="presOf" srcId="{70D93A3F-06F9-4A35-98E9-811CBE8D7478}" destId="{00C9EA8A-87B2-4004-9818-F6807B99D71D}" srcOrd="0" destOrd="0" presId="urn:microsoft.com/office/officeart/2005/8/layout/vList3#1"/>
    <dgm:cxn modelId="{889AC629-E97F-493B-8733-D66BB000AEEC}" srcId="{316D37D7-1507-44EE-8140-1B1E00B2E25B}" destId="{70D93A3F-06F9-4A35-98E9-811CBE8D7478}" srcOrd="1" destOrd="0" parTransId="{1A3A359A-8446-4A3B-AAF1-42E7A35ACAF5}" sibTransId="{4B647325-9231-4324-8530-E0597AFA13EA}"/>
    <dgm:cxn modelId="{3A32996C-73AC-44CC-8EB1-C10FB0C3DD25}" type="presParOf" srcId="{CA87F9FA-5673-4B0D-8BE1-3A259791F86C}" destId="{CC893F60-8554-4D61-BF9D-E1C5830F60B2}" srcOrd="0" destOrd="0" presId="urn:microsoft.com/office/officeart/2005/8/layout/vList3#1"/>
    <dgm:cxn modelId="{53BFC156-36E9-4075-B1AB-B18390C5C017}" type="presParOf" srcId="{CC893F60-8554-4D61-BF9D-E1C5830F60B2}" destId="{997172FD-7C1A-4AAE-A67B-CAD92FEBC885}" srcOrd="0" destOrd="0" presId="urn:microsoft.com/office/officeart/2005/8/layout/vList3#1"/>
    <dgm:cxn modelId="{03687BD5-9535-4A06-B22C-B5B5845CB5BE}" type="presParOf" srcId="{CC893F60-8554-4D61-BF9D-E1C5830F60B2}" destId="{6D7112E7-20AE-4E53-9BE4-87DEE3627E05}" srcOrd="1" destOrd="0" presId="urn:microsoft.com/office/officeart/2005/8/layout/vList3#1"/>
    <dgm:cxn modelId="{BACDC7CE-C50E-4922-8277-AFB680CF45E6}" type="presParOf" srcId="{CA87F9FA-5673-4B0D-8BE1-3A259791F86C}" destId="{462D2809-8B54-4855-ADEC-EBBFAC16A737}" srcOrd="1" destOrd="0" presId="urn:microsoft.com/office/officeart/2005/8/layout/vList3#1"/>
    <dgm:cxn modelId="{9B290222-5B2F-4294-9091-F642A73EB345}" type="presParOf" srcId="{CA87F9FA-5673-4B0D-8BE1-3A259791F86C}" destId="{E4070474-4C38-4F57-BC9A-C2855EC4A5B5}" srcOrd="2" destOrd="0" presId="urn:microsoft.com/office/officeart/2005/8/layout/vList3#1"/>
    <dgm:cxn modelId="{7428CB3B-A5DA-4C95-8D04-BE016FE4B50E}" type="presParOf" srcId="{E4070474-4C38-4F57-BC9A-C2855EC4A5B5}" destId="{A978841C-6572-4E46-86A6-2BB50128BCC4}" srcOrd="0" destOrd="0" presId="urn:microsoft.com/office/officeart/2005/8/layout/vList3#1"/>
    <dgm:cxn modelId="{24EB9B55-516F-4480-AFEA-9F02F71B06E4}" type="presParOf" srcId="{E4070474-4C38-4F57-BC9A-C2855EC4A5B5}" destId="{00C9EA8A-87B2-4004-9818-F6807B99D71D}"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C5C6F4-BA55-4895-AE74-F541439D1D84}"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s-EC"/>
        </a:p>
      </dgm:t>
    </dgm:pt>
    <dgm:pt modelId="{284678FF-B546-47FE-9616-CB3D5F13B16C}">
      <dgm:prSet custT="1"/>
      <dgm:spPr/>
      <dgm:t>
        <a:bodyPr/>
        <a:lstStyle/>
        <a:p>
          <a:r>
            <a:rPr lang="es-EC" sz="2000" b="1" dirty="0" smtClean="0">
              <a:solidFill>
                <a:schemeClr val="tx1"/>
              </a:solidFill>
            </a:rPr>
            <a:t>POBLACION:  Importadoras / Comercializadoras de prendas de vestir y calzado de la provincia de Pichincha</a:t>
          </a:r>
          <a:endParaRPr lang="es-EC" sz="2000" b="1" dirty="0">
            <a:solidFill>
              <a:schemeClr val="tx1"/>
            </a:solidFill>
          </a:endParaRPr>
        </a:p>
      </dgm:t>
    </dgm:pt>
    <dgm:pt modelId="{B4FAF791-2DBE-4AF8-86FA-7E5E7A24E653}" type="parTrans" cxnId="{EFF32CEA-410B-4DD8-BAC4-2F59ADE211FE}">
      <dgm:prSet/>
      <dgm:spPr/>
      <dgm:t>
        <a:bodyPr/>
        <a:lstStyle/>
        <a:p>
          <a:endParaRPr lang="es-EC"/>
        </a:p>
      </dgm:t>
    </dgm:pt>
    <dgm:pt modelId="{AE8E9246-922E-475D-AB97-5AB5873ECEDD}" type="sibTrans" cxnId="{EFF32CEA-410B-4DD8-BAC4-2F59ADE211F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EC"/>
        </a:p>
      </dgm:t>
    </dgm:pt>
    <dgm:pt modelId="{84312193-E87D-48CF-8B49-7FAAF1DDD3F9}">
      <dgm:prSet phldrT="[Texto]"/>
      <dgm:spPr/>
      <dgm:t>
        <a:bodyPr/>
        <a:lstStyle/>
        <a:p>
          <a:pPr algn="just"/>
          <a:r>
            <a:rPr lang="es-EC" dirty="0" smtClean="0"/>
            <a:t>D</a:t>
          </a:r>
          <a:r>
            <a:rPr lang="es-EC" b="1" dirty="0" smtClean="0"/>
            <a:t>e este grupo de empresas fue necesario tomar una muestra que represente la tendencia de la mayoría de compañías dedicadas a la importación de prendas de vestir. Para esto se ha considerado a 25 de las empresas con mayor presencia en el país y con altos flujos de compra y venta de ropa y calzado, lo que consecuentemente las convierte en las más representativas en la provincia de Pichincha. </a:t>
          </a:r>
          <a:endParaRPr lang="es-EC" b="1" dirty="0"/>
        </a:p>
      </dgm:t>
    </dgm:pt>
    <dgm:pt modelId="{1241721A-C995-4513-97D3-A20834849527}" type="parTrans" cxnId="{83BFF8A5-E94D-4627-8863-47E471323DC1}">
      <dgm:prSet/>
      <dgm:spPr/>
      <dgm:t>
        <a:bodyPr/>
        <a:lstStyle/>
        <a:p>
          <a:endParaRPr lang="es-EC"/>
        </a:p>
      </dgm:t>
    </dgm:pt>
    <dgm:pt modelId="{CC1E24C9-0A44-4055-B961-D4E93432A483}" type="sibTrans" cxnId="{83BFF8A5-E94D-4627-8863-47E471323DC1}">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s-EC"/>
        </a:p>
      </dgm:t>
    </dgm:pt>
    <dgm:pt modelId="{424EE7D7-7951-4DF2-8723-D8D7EEA555A8}" type="pres">
      <dgm:prSet presAssocID="{62C5C6F4-BA55-4895-AE74-F541439D1D84}" presName="Name0" presStyleCnt="0">
        <dgm:presLayoutVars>
          <dgm:chMax val="7"/>
          <dgm:chPref val="7"/>
          <dgm:dir/>
        </dgm:presLayoutVars>
      </dgm:prSet>
      <dgm:spPr/>
      <dgm:t>
        <a:bodyPr/>
        <a:lstStyle/>
        <a:p>
          <a:endParaRPr lang="es-EC"/>
        </a:p>
      </dgm:t>
    </dgm:pt>
    <dgm:pt modelId="{A680698A-68FD-443D-8FE6-112CC471B7E6}" type="pres">
      <dgm:prSet presAssocID="{62C5C6F4-BA55-4895-AE74-F541439D1D84}" presName="Name1" presStyleCnt="0"/>
      <dgm:spPr/>
    </dgm:pt>
    <dgm:pt modelId="{A04543F1-80C9-4288-B7EE-9ECF1AE15E6D}" type="pres">
      <dgm:prSet presAssocID="{AE8E9246-922E-475D-AB97-5AB5873ECEDD}" presName="picture_1" presStyleCnt="0"/>
      <dgm:spPr/>
    </dgm:pt>
    <dgm:pt modelId="{78F9F8C3-7AD2-4CA8-9D64-875362FA2CF9}" type="pres">
      <dgm:prSet presAssocID="{AE8E9246-922E-475D-AB97-5AB5873ECEDD}" presName="pictureRepeatNode" presStyleLbl="alignImgPlace1" presStyleIdx="0" presStyleCnt="2"/>
      <dgm:spPr/>
      <dgm:t>
        <a:bodyPr/>
        <a:lstStyle/>
        <a:p>
          <a:endParaRPr lang="es-EC"/>
        </a:p>
      </dgm:t>
    </dgm:pt>
    <dgm:pt modelId="{F03DEBC9-95CA-4DBE-9F36-954C102FB030}" type="pres">
      <dgm:prSet presAssocID="{284678FF-B546-47FE-9616-CB3D5F13B16C}" presName="text_1" presStyleLbl="node1" presStyleIdx="0" presStyleCnt="0">
        <dgm:presLayoutVars>
          <dgm:bulletEnabled val="1"/>
        </dgm:presLayoutVars>
      </dgm:prSet>
      <dgm:spPr/>
      <dgm:t>
        <a:bodyPr/>
        <a:lstStyle/>
        <a:p>
          <a:endParaRPr lang="es-EC"/>
        </a:p>
      </dgm:t>
    </dgm:pt>
    <dgm:pt modelId="{F2BE4430-5EB9-4D7C-A562-26F69F0AB288}" type="pres">
      <dgm:prSet presAssocID="{CC1E24C9-0A44-4055-B961-D4E93432A483}" presName="picture_2" presStyleCnt="0"/>
      <dgm:spPr/>
    </dgm:pt>
    <dgm:pt modelId="{4E4A8826-2E23-433C-A45B-41237823A670}" type="pres">
      <dgm:prSet presAssocID="{CC1E24C9-0A44-4055-B961-D4E93432A483}" presName="pictureRepeatNode" presStyleLbl="alignImgPlace1" presStyleIdx="1" presStyleCnt="2"/>
      <dgm:spPr/>
      <dgm:t>
        <a:bodyPr/>
        <a:lstStyle/>
        <a:p>
          <a:endParaRPr lang="es-EC"/>
        </a:p>
      </dgm:t>
    </dgm:pt>
    <dgm:pt modelId="{9D3022F0-BCEB-4E94-BDD3-BBDDD90879C8}" type="pres">
      <dgm:prSet presAssocID="{84312193-E87D-48CF-8B49-7FAAF1DDD3F9}" presName="line_2" presStyleLbl="parChTrans1D1" presStyleIdx="0" presStyleCnt="1"/>
      <dgm:spPr/>
    </dgm:pt>
    <dgm:pt modelId="{B0AA6DB1-F65C-4DD9-9A23-80B3A8911D81}" type="pres">
      <dgm:prSet presAssocID="{84312193-E87D-48CF-8B49-7FAAF1DDD3F9}" presName="textparent_2" presStyleLbl="node1" presStyleIdx="0" presStyleCnt="0"/>
      <dgm:spPr/>
    </dgm:pt>
    <dgm:pt modelId="{61A94330-A07B-4E9F-A636-F89590D8B286}" type="pres">
      <dgm:prSet presAssocID="{84312193-E87D-48CF-8B49-7FAAF1DDD3F9}" presName="text_2" presStyleLbl="revTx" presStyleIdx="0" presStyleCnt="1" custScaleY="225514">
        <dgm:presLayoutVars>
          <dgm:bulletEnabled val="1"/>
        </dgm:presLayoutVars>
      </dgm:prSet>
      <dgm:spPr/>
      <dgm:t>
        <a:bodyPr/>
        <a:lstStyle/>
        <a:p>
          <a:endParaRPr lang="es-EC"/>
        </a:p>
      </dgm:t>
    </dgm:pt>
  </dgm:ptLst>
  <dgm:cxnLst>
    <dgm:cxn modelId="{E1D1E9E8-58CF-48B5-9B92-553BD15F0D33}" type="presOf" srcId="{62C5C6F4-BA55-4895-AE74-F541439D1D84}" destId="{424EE7D7-7951-4DF2-8723-D8D7EEA555A8}" srcOrd="0" destOrd="0" presId="urn:microsoft.com/office/officeart/2008/layout/CircularPictureCallout"/>
    <dgm:cxn modelId="{DD20342B-8517-49A3-8D46-CCBE8332AD6B}" type="presOf" srcId="{284678FF-B546-47FE-9616-CB3D5F13B16C}" destId="{F03DEBC9-95CA-4DBE-9F36-954C102FB030}" srcOrd="0" destOrd="0" presId="urn:microsoft.com/office/officeart/2008/layout/CircularPictureCallout"/>
    <dgm:cxn modelId="{EAF9CA0C-FA88-4B6B-AB47-146E42118EC2}" type="presOf" srcId="{AE8E9246-922E-475D-AB97-5AB5873ECEDD}" destId="{78F9F8C3-7AD2-4CA8-9D64-875362FA2CF9}" srcOrd="0" destOrd="0" presId="urn:microsoft.com/office/officeart/2008/layout/CircularPictureCallout"/>
    <dgm:cxn modelId="{5D687CD5-FD32-40DC-85EC-86F17684EB88}" type="presOf" srcId="{CC1E24C9-0A44-4055-B961-D4E93432A483}" destId="{4E4A8826-2E23-433C-A45B-41237823A670}" srcOrd="0" destOrd="0" presId="urn:microsoft.com/office/officeart/2008/layout/CircularPictureCallout"/>
    <dgm:cxn modelId="{EFF32CEA-410B-4DD8-BAC4-2F59ADE211FE}" srcId="{62C5C6F4-BA55-4895-AE74-F541439D1D84}" destId="{284678FF-B546-47FE-9616-CB3D5F13B16C}" srcOrd="0" destOrd="0" parTransId="{B4FAF791-2DBE-4AF8-86FA-7E5E7A24E653}" sibTransId="{AE8E9246-922E-475D-AB97-5AB5873ECEDD}"/>
    <dgm:cxn modelId="{83BFF8A5-E94D-4627-8863-47E471323DC1}" srcId="{62C5C6F4-BA55-4895-AE74-F541439D1D84}" destId="{84312193-E87D-48CF-8B49-7FAAF1DDD3F9}" srcOrd="1" destOrd="0" parTransId="{1241721A-C995-4513-97D3-A20834849527}" sibTransId="{CC1E24C9-0A44-4055-B961-D4E93432A483}"/>
    <dgm:cxn modelId="{6A5934CD-7C95-4818-81E0-FBD34DBA6884}" type="presOf" srcId="{84312193-E87D-48CF-8B49-7FAAF1DDD3F9}" destId="{61A94330-A07B-4E9F-A636-F89590D8B286}" srcOrd="0" destOrd="0" presId="urn:microsoft.com/office/officeart/2008/layout/CircularPictureCallout"/>
    <dgm:cxn modelId="{903A10D2-1C1A-4608-8EB4-09C208B02BB6}" type="presParOf" srcId="{424EE7D7-7951-4DF2-8723-D8D7EEA555A8}" destId="{A680698A-68FD-443D-8FE6-112CC471B7E6}" srcOrd="0" destOrd="0" presId="urn:microsoft.com/office/officeart/2008/layout/CircularPictureCallout"/>
    <dgm:cxn modelId="{1B562AAD-5509-4AB6-95C4-494B7EF9BCEE}" type="presParOf" srcId="{A680698A-68FD-443D-8FE6-112CC471B7E6}" destId="{A04543F1-80C9-4288-B7EE-9ECF1AE15E6D}" srcOrd="0" destOrd="0" presId="urn:microsoft.com/office/officeart/2008/layout/CircularPictureCallout"/>
    <dgm:cxn modelId="{02976F11-FB4C-4E5F-9AF7-EDD387C57274}" type="presParOf" srcId="{A04543F1-80C9-4288-B7EE-9ECF1AE15E6D}" destId="{78F9F8C3-7AD2-4CA8-9D64-875362FA2CF9}" srcOrd="0" destOrd="0" presId="urn:microsoft.com/office/officeart/2008/layout/CircularPictureCallout"/>
    <dgm:cxn modelId="{9E08F01F-B1AE-4747-89DD-86C866E9CFA8}" type="presParOf" srcId="{A680698A-68FD-443D-8FE6-112CC471B7E6}" destId="{F03DEBC9-95CA-4DBE-9F36-954C102FB030}" srcOrd="1" destOrd="0" presId="urn:microsoft.com/office/officeart/2008/layout/CircularPictureCallout"/>
    <dgm:cxn modelId="{DEE70C63-C645-400A-B01D-B45A70BA8CD2}" type="presParOf" srcId="{A680698A-68FD-443D-8FE6-112CC471B7E6}" destId="{F2BE4430-5EB9-4D7C-A562-26F69F0AB288}" srcOrd="2" destOrd="0" presId="urn:microsoft.com/office/officeart/2008/layout/CircularPictureCallout"/>
    <dgm:cxn modelId="{608CB5E8-7492-4BE0-9E55-DCEA8E5461D6}" type="presParOf" srcId="{F2BE4430-5EB9-4D7C-A562-26F69F0AB288}" destId="{4E4A8826-2E23-433C-A45B-41237823A670}" srcOrd="0" destOrd="0" presId="urn:microsoft.com/office/officeart/2008/layout/CircularPictureCallout"/>
    <dgm:cxn modelId="{40E3F107-3156-42F0-98B8-8F05F2991192}" type="presParOf" srcId="{A680698A-68FD-443D-8FE6-112CC471B7E6}" destId="{9D3022F0-BCEB-4E94-BDD3-BBDDD90879C8}" srcOrd="3" destOrd="0" presId="urn:microsoft.com/office/officeart/2008/layout/CircularPictureCallout"/>
    <dgm:cxn modelId="{8B54AD1D-8A79-4AA4-850E-4452D6532DCD}" type="presParOf" srcId="{A680698A-68FD-443D-8FE6-112CC471B7E6}" destId="{B0AA6DB1-F65C-4DD9-9A23-80B3A8911D81}" srcOrd="4" destOrd="0" presId="urn:microsoft.com/office/officeart/2008/layout/CircularPictureCallout"/>
    <dgm:cxn modelId="{93E41550-41E8-442B-8A08-3FD77B830AD8}" type="presParOf" srcId="{B0AA6DB1-F65C-4DD9-9A23-80B3A8911D81}" destId="{61A94330-A07B-4E9F-A636-F89590D8B286}"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E5BE7-9EAA-4754-A77C-F4FB399C8F84}">
      <dsp:nvSpPr>
        <dsp:cNvPr id="0" name=""/>
        <dsp:cNvSpPr/>
      </dsp:nvSpPr>
      <dsp:spPr>
        <a:xfrm>
          <a:off x="1790127" y="385971"/>
          <a:ext cx="3476529" cy="3476529"/>
        </a:xfrm>
        <a:prstGeom prst="blockArc">
          <a:avLst>
            <a:gd name="adj1" fmla="val 13500000"/>
            <a:gd name="adj2" fmla="val 16200000"/>
            <a:gd name="adj3" fmla="val 3432"/>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6FBC38-FF1A-4B0E-BB9F-8DC124CB2958}">
      <dsp:nvSpPr>
        <dsp:cNvPr id="0" name=""/>
        <dsp:cNvSpPr/>
      </dsp:nvSpPr>
      <dsp:spPr>
        <a:xfrm>
          <a:off x="1790127" y="385971"/>
          <a:ext cx="3476529" cy="3476529"/>
        </a:xfrm>
        <a:prstGeom prst="blockArc">
          <a:avLst>
            <a:gd name="adj1" fmla="val 10800000"/>
            <a:gd name="adj2" fmla="val 13500000"/>
            <a:gd name="adj3" fmla="val 3432"/>
          </a:avLst>
        </a:prstGeom>
        <a:solidFill>
          <a:schemeClr val="accent3">
            <a:hueOff val="9643083"/>
            <a:satOff val="-14469"/>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9EB7EB-5EFD-4783-AAAB-7FF8B488DF60}">
      <dsp:nvSpPr>
        <dsp:cNvPr id="0" name=""/>
        <dsp:cNvSpPr/>
      </dsp:nvSpPr>
      <dsp:spPr>
        <a:xfrm>
          <a:off x="1790127" y="385971"/>
          <a:ext cx="3476529" cy="3476529"/>
        </a:xfrm>
        <a:prstGeom prst="blockArc">
          <a:avLst>
            <a:gd name="adj1" fmla="val 8100000"/>
            <a:gd name="adj2" fmla="val 10800000"/>
            <a:gd name="adj3" fmla="val 3432"/>
          </a:avLst>
        </a:prstGeom>
        <a:solidFill>
          <a:schemeClr val="accent3">
            <a:hueOff val="8035903"/>
            <a:satOff val="-12057"/>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5B5835-91E5-4A46-BB09-530A534B4CA7}">
      <dsp:nvSpPr>
        <dsp:cNvPr id="0" name=""/>
        <dsp:cNvSpPr/>
      </dsp:nvSpPr>
      <dsp:spPr>
        <a:xfrm>
          <a:off x="1790127" y="385971"/>
          <a:ext cx="3476529" cy="3476529"/>
        </a:xfrm>
        <a:prstGeom prst="blockArc">
          <a:avLst>
            <a:gd name="adj1" fmla="val 5400000"/>
            <a:gd name="adj2" fmla="val 8100000"/>
            <a:gd name="adj3" fmla="val 3432"/>
          </a:avLst>
        </a:prstGeom>
        <a:solidFill>
          <a:schemeClr val="accent3">
            <a:hueOff val="6428722"/>
            <a:satOff val="-9646"/>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8185A3-83F3-4527-BF3D-48D0DD42918D}">
      <dsp:nvSpPr>
        <dsp:cNvPr id="0" name=""/>
        <dsp:cNvSpPr/>
      </dsp:nvSpPr>
      <dsp:spPr>
        <a:xfrm>
          <a:off x="1790127" y="385971"/>
          <a:ext cx="3476529" cy="3476529"/>
        </a:xfrm>
        <a:prstGeom prst="blockArc">
          <a:avLst>
            <a:gd name="adj1" fmla="val 2700000"/>
            <a:gd name="adj2" fmla="val 5400000"/>
            <a:gd name="adj3" fmla="val 3432"/>
          </a:avLst>
        </a:prstGeom>
        <a:solidFill>
          <a:schemeClr val="accent3">
            <a:hueOff val="4821541"/>
            <a:satOff val="-7234"/>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14C4C2-F02B-4455-BD31-381DFA3D6679}">
      <dsp:nvSpPr>
        <dsp:cNvPr id="0" name=""/>
        <dsp:cNvSpPr/>
      </dsp:nvSpPr>
      <dsp:spPr>
        <a:xfrm>
          <a:off x="1790127" y="385971"/>
          <a:ext cx="3476529" cy="3476529"/>
        </a:xfrm>
        <a:prstGeom prst="blockArc">
          <a:avLst>
            <a:gd name="adj1" fmla="val 0"/>
            <a:gd name="adj2" fmla="val 2700000"/>
            <a:gd name="adj3" fmla="val 3432"/>
          </a:avLst>
        </a:prstGeom>
        <a:solidFill>
          <a:schemeClr val="accent3">
            <a:hueOff val="3214361"/>
            <a:satOff val="-4823"/>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C32339-550B-42ED-9695-852E1F3227AC}">
      <dsp:nvSpPr>
        <dsp:cNvPr id="0" name=""/>
        <dsp:cNvSpPr/>
      </dsp:nvSpPr>
      <dsp:spPr>
        <a:xfrm>
          <a:off x="1790401" y="355355"/>
          <a:ext cx="3476529" cy="3476529"/>
        </a:xfrm>
        <a:prstGeom prst="blockArc">
          <a:avLst>
            <a:gd name="adj1" fmla="val 18870142"/>
            <a:gd name="adj2" fmla="val 61608"/>
            <a:gd name="adj3" fmla="val 3432"/>
          </a:avLst>
        </a:prstGeom>
        <a:solidFill>
          <a:schemeClr val="accent3">
            <a:hueOff val="1607181"/>
            <a:satOff val="-2411"/>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B1EAF0-9665-41F5-A003-F4BA1826A641}">
      <dsp:nvSpPr>
        <dsp:cNvPr id="0" name=""/>
        <dsp:cNvSpPr/>
      </dsp:nvSpPr>
      <dsp:spPr>
        <a:xfrm>
          <a:off x="1822051" y="385672"/>
          <a:ext cx="3476529" cy="3476529"/>
        </a:xfrm>
        <a:prstGeom prst="blockArc">
          <a:avLst>
            <a:gd name="adj1" fmla="val 16135757"/>
            <a:gd name="adj2" fmla="val 18781948"/>
            <a:gd name="adj3" fmla="val 34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CEB227-7145-463D-9E7F-1F54B408EAC0}">
      <dsp:nvSpPr>
        <dsp:cNvPr id="0" name=""/>
        <dsp:cNvSpPr/>
      </dsp:nvSpPr>
      <dsp:spPr>
        <a:xfrm>
          <a:off x="2936593" y="1532437"/>
          <a:ext cx="1183596" cy="118359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a:t>Disminución de las ventas de ropa y calzado importados, en Pichincha</a:t>
          </a:r>
        </a:p>
      </dsp:txBody>
      <dsp:txXfrm>
        <a:off x="3109927" y="1705771"/>
        <a:ext cx="836928" cy="836928"/>
      </dsp:txXfrm>
    </dsp:sp>
    <dsp:sp modelId="{995EAC3F-D3C3-45C8-881B-B1CA39168DFE}">
      <dsp:nvSpPr>
        <dsp:cNvPr id="0" name=""/>
        <dsp:cNvSpPr/>
      </dsp:nvSpPr>
      <dsp:spPr>
        <a:xfrm>
          <a:off x="3114133" y="1539"/>
          <a:ext cx="828517" cy="82851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C" sz="700" kern="1200"/>
            <a:t>Pérdida del márgen de Rentbiidad</a:t>
          </a:r>
        </a:p>
      </dsp:txBody>
      <dsp:txXfrm>
        <a:off x="3235467" y="122873"/>
        <a:ext cx="585849" cy="585849"/>
      </dsp:txXfrm>
    </dsp:sp>
    <dsp:sp modelId="{7AB90711-C80D-4289-A27F-07DD29B574A1}">
      <dsp:nvSpPr>
        <dsp:cNvPr id="0" name=""/>
        <dsp:cNvSpPr/>
      </dsp:nvSpPr>
      <dsp:spPr>
        <a:xfrm>
          <a:off x="4311917" y="460866"/>
          <a:ext cx="828517" cy="828517"/>
        </a:xfrm>
        <a:prstGeom prst="ellipse">
          <a:avLst/>
        </a:prstGeom>
        <a:solidFill>
          <a:schemeClr val="accent3">
            <a:hueOff val="1607181"/>
            <a:satOff val="-241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C" sz="700" kern="1200"/>
            <a:t>Competitividad irreal de la Indusrtia Nacional</a:t>
          </a:r>
        </a:p>
      </dsp:txBody>
      <dsp:txXfrm>
        <a:off x="4433251" y="582200"/>
        <a:ext cx="585849" cy="585849"/>
      </dsp:txXfrm>
    </dsp:sp>
    <dsp:sp modelId="{CE98DC75-29DA-411D-9FDD-84A9AD5B8E8F}">
      <dsp:nvSpPr>
        <dsp:cNvPr id="0" name=""/>
        <dsp:cNvSpPr/>
      </dsp:nvSpPr>
      <dsp:spPr>
        <a:xfrm>
          <a:off x="4822571" y="1709977"/>
          <a:ext cx="828517" cy="828517"/>
        </a:xfrm>
        <a:prstGeom prst="ellipse">
          <a:avLst/>
        </a:prstGeom>
        <a:solidFill>
          <a:schemeClr val="accent3">
            <a:hueOff val="3214361"/>
            <a:satOff val="-4823"/>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C" sz="700" kern="1200"/>
            <a:t>Implentación de Salvaguardias</a:t>
          </a:r>
        </a:p>
      </dsp:txBody>
      <dsp:txXfrm>
        <a:off x="4943905" y="1831311"/>
        <a:ext cx="585849" cy="585849"/>
      </dsp:txXfrm>
    </dsp:sp>
    <dsp:sp modelId="{8B17EA31-8B34-45F6-98C1-E089B6A8DEFF}">
      <dsp:nvSpPr>
        <dsp:cNvPr id="0" name=""/>
        <dsp:cNvSpPr/>
      </dsp:nvSpPr>
      <dsp:spPr>
        <a:xfrm>
          <a:off x="4322181" y="2918025"/>
          <a:ext cx="828517" cy="828517"/>
        </a:xfrm>
        <a:prstGeom prst="ellipse">
          <a:avLst/>
        </a:prstGeom>
        <a:solidFill>
          <a:schemeClr val="accent3">
            <a:hueOff val="4821541"/>
            <a:satOff val="-7234"/>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C" sz="700" kern="1200"/>
            <a:t>Menor volumen de operación</a:t>
          </a:r>
        </a:p>
      </dsp:txBody>
      <dsp:txXfrm>
        <a:off x="4443515" y="3039359"/>
        <a:ext cx="585849" cy="585849"/>
      </dsp:txXfrm>
    </dsp:sp>
    <dsp:sp modelId="{41F15E0A-9654-4B8F-9E36-3F92C07BE291}">
      <dsp:nvSpPr>
        <dsp:cNvPr id="0" name=""/>
        <dsp:cNvSpPr/>
      </dsp:nvSpPr>
      <dsp:spPr>
        <a:xfrm>
          <a:off x="3114133" y="3418415"/>
          <a:ext cx="828517" cy="828517"/>
        </a:xfrm>
        <a:prstGeom prst="ellipse">
          <a:avLst/>
        </a:prstGeom>
        <a:solidFill>
          <a:schemeClr val="accent3">
            <a:hueOff val="6428722"/>
            <a:satOff val="-964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C" sz="700" kern="1200"/>
            <a:t>Protección a la industria nacional</a:t>
          </a:r>
        </a:p>
      </dsp:txBody>
      <dsp:txXfrm>
        <a:off x="3235467" y="3539749"/>
        <a:ext cx="585849" cy="585849"/>
      </dsp:txXfrm>
    </dsp:sp>
    <dsp:sp modelId="{F7F9B88E-7C63-4549-92BC-0987C48BF6F1}">
      <dsp:nvSpPr>
        <dsp:cNvPr id="0" name=""/>
        <dsp:cNvSpPr/>
      </dsp:nvSpPr>
      <dsp:spPr>
        <a:xfrm>
          <a:off x="1906085" y="2918025"/>
          <a:ext cx="828517" cy="828517"/>
        </a:xfrm>
        <a:prstGeom prst="ellipse">
          <a:avLst/>
        </a:prstGeom>
        <a:solidFill>
          <a:schemeClr val="accent3">
            <a:hueOff val="8035903"/>
            <a:satOff val="-1205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C" sz="700" kern="1200"/>
            <a:t>Baja calidad del productor nacional</a:t>
          </a:r>
        </a:p>
      </dsp:txBody>
      <dsp:txXfrm>
        <a:off x="2027419" y="3039359"/>
        <a:ext cx="585849" cy="585849"/>
      </dsp:txXfrm>
    </dsp:sp>
    <dsp:sp modelId="{4463D663-7F2F-4051-BBE0-4FB12B7CB16A}">
      <dsp:nvSpPr>
        <dsp:cNvPr id="0" name=""/>
        <dsp:cNvSpPr/>
      </dsp:nvSpPr>
      <dsp:spPr>
        <a:xfrm>
          <a:off x="1405695" y="1709977"/>
          <a:ext cx="828517" cy="828517"/>
        </a:xfrm>
        <a:prstGeom prst="ellipse">
          <a:avLst/>
        </a:prstGeom>
        <a:solidFill>
          <a:schemeClr val="accent3">
            <a:hueOff val="9643083"/>
            <a:satOff val="-14469"/>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C" sz="700" kern="1200"/>
            <a:t>Insatisfacción de parte del Cliente</a:t>
          </a:r>
        </a:p>
      </dsp:txBody>
      <dsp:txXfrm>
        <a:off x="1527029" y="1831311"/>
        <a:ext cx="585849" cy="585849"/>
      </dsp:txXfrm>
    </dsp:sp>
    <dsp:sp modelId="{E3FCB5BF-90B8-4F4B-8BAA-3BFF11C4A9A7}">
      <dsp:nvSpPr>
        <dsp:cNvPr id="0" name=""/>
        <dsp:cNvSpPr/>
      </dsp:nvSpPr>
      <dsp:spPr>
        <a:xfrm>
          <a:off x="1906085" y="501929"/>
          <a:ext cx="828517" cy="828517"/>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C" sz="700" kern="1200"/>
            <a:t>Disminución de plazas de trabajo</a:t>
          </a:r>
        </a:p>
      </dsp:txBody>
      <dsp:txXfrm>
        <a:off x="2027419" y="623263"/>
        <a:ext cx="585849" cy="585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A19E8-7DD8-45E8-A98B-1EA25A96F61A}">
      <dsp:nvSpPr>
        <dsp:cNvPr id="0" name=""/>
        <dsp:cNvSpPr/>
      </dsp:nvSpPr>
      <dsp:spPr>
        <a:xfrm>
          <a:off x="2771582" y="2269283"/>
          <a:ext cx="129530" cy="129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8615CB-A5BA-4B37-AAAA-756895B2AB17}">
      <dsp:nvSpPr>
        <dsp:cNvPr id="0" name=""/>
        <dsp:cNvSpPr/>
      </dsp:nvSpPr>
      <dsp:spPr>
        <a:xfrm>
          <a:off x="2658113" y="2451123"/>
          <a:ext cx="129530" cy="129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B5AB1F-C3CB-41EB-8675-39012370C245}">
      <dsp:nvSpPr>
        <dsp:cNvPr id="0" name=""/>
        <dsp:cNvSpPr/>
      </dsp:nvSpPr>
      <dsp:spPr>
        <a:xfrm>
          <a:off x="2522882" y="2608557"/>
          <a:ext cx="129530" cy="129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41A2AE-3B1E-42DF-B9C0-5FCCE6F6A0F7}">
      <dsp:nvSpPr>
        <dsp:cNvPr id="0" name=""/>
        <dsp:cNvSpPr/>
      </dsp:nvSpPr>
      <dsp:spPr>
        <a:xfrm>
          <a:off x="2684537" y="439196"/>
          <a:ext cx="129530" cy="129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80124-1B92-4BBA-9188-189507A5C378}">
      <dsp:nvSpPr>
        <dsp:cNvPr id="0" name=""/>
        <dsp:cNvSpPr/>
      </dsp:nvSpPr>
      <dsp:spPr>
        <a:xfrm>
          <a:off x="2857590" y="336074"/>
          <a:ext cx="129530" cy="129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2E48E-4B4B-41D9-B1D4-96589DFF0B55}">
      <dsp:nvSpPr>
        <dsp:cNvPr id="0" name=""/>
        <dsp:cNvSpPr/>
      </dsp:nvSpPr>
      <dsp:spPr>
        <a:xfrm>
          <a:off x="3030125" y="232951"/>
          <a:ext cx="129530" cy="129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53D965-1462-4EBD-8414-74CC4520BA1D}">
      <dsp:nvSpPr>
        <dsp:cNvPr id="0" name=""/>
        <dsp:cNvSpPr/>
      </dsp:nvSpPr>
      <dsp:spPr>
        <a:xfrm>
          <a:off x="3202660" y="336074"/>
          <a:ext cx="129530" cy="129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11FC48-F28D-498F-BCED-477ECE919CA7}">
      <dsp:nvSpPr>
        <dsp:cNvPr id="0" name=""/>
        <dsp:cNvSpPr/>
      </dsp:nvSpPr>
      <dsp:spPr>
        <a:xfrm>
          <a:off x="3375714" y="439196"/>
          <a:ext cx="129530" cy="129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D8EBB9-BAB5-48C3-9A42-457BEF0806D0}">
      <dsp:nvSpPr>
        <dsp:cNvPr id="0" name=""/>
        <dsp:cNvSpPr/>
      </dsp:nvSpPr>
      <dsp:spPr>
        <a:xfrm>
          <a:off x="3030125" y="450540"/>
          <a:ext cx="129530" cy="129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01D8C2-D6CA-4007-BA39-5860ADA60888}">
      <dsp:nvSpPr>
        <dsp:cNvPr id="0" name=""/>
        <dsp:cNvSpPr/>
      </dsp:nvSpPr>
      <dsp:spPr>
        <a:xfrm>
          <a:off x="3030125" y="668129"/>
          <a:ext cx="129530" cy="129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1ECF8-25CD-45C9-9D61-EEEC24AE0539}">
      <dsp:nvSpPr>
        <dsp:cNvPr id="0" name=""/>
        <dsp:cNvSpPr/>
      </dsp:nvSpPr>
      <dsp:spPr>
        <a:xfrm>
          <a:off x="1976262" y="3081689"/>
          <a:ext cx="2793721" cy="749359"/>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38"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Investigación documental</a:t>
          </a:r>
          <a:endParaRPr lang="es-EC" sz="1900" kern="1200" dirty="0"/>
        </a:p>
      </dsp:txBody>
      <dsp:txXfrm>
        <a:off x="2012843" y="3118270"/>
        <a:ext cx="2720559" cy="676197"/>
      </dsp:txXfrm>
    </dsp:sp>
    <dsp:sp modelId="{667F4EBA-9678-4E3C-A19C-7B2ABB50796E}">
      <dsp:nvSpPr>
        <dsp:cNvPr id="0" name=""/>
        <dsp:cNvSpPr/>
      </dsp:nvSpPr>
      <dsp:spPr>
        <a:xfrm>
          <a:off x="1201668" y="2347454"/>
          <a:ext cx="1295308" cy="12952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3000" r="-5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1DD714-B09E-4A59-B84A-B82525284804}">
      <dsp:nvSpPr>
        <dsp:cNvPr id="0" name=""/>
        <dsp:cNvSpPr/>
      </dsp:nvSpPr>
      <dsp:spPr>
        <a:xfrm>
          <a:off x="3157066" y="1615970"/>
          <a:ext cx="2793721" cy="749359"/>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338"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Investigación de campo</a:t>
          </a:r>
          <a:endParaRPr lang="es-EC" sz="1900" kern="1200" dirty="0"/>
        </a:p>
      </dsp:txBody>
      <dsp:txXfrm>
        <a:off x="3193647" y="1652551"/>
        <a:ext cx="2720559" cy="676197"/>
      </dsp:txXfrm>
    </dsp:sp>
    <dsp:sp modelId="{7BF1CC6D-4271-498B-B497-0B80D9426A75}">
      <dsp:nvSpPr>
        <dsp:cNvPr id="0" name=""/>
        <dsp:cNvSpPr/>
      </dsp:nvSpPr>
      <dsp:spPr>
        <a:xfrm>
          <a:off x="2382471" y="881735"/>
          <a:ext cx="1295308" cy="129522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112E7-20AE-4E53-9BE4-87DEE3627E05}">
      <dsp:nvSpPr>
        <dsp:cNvPr id="0" name=""/>
        <dsp:cNvSpPr/>
      </dsp:nvSpPr>
      <dsp:spPr>
        <a:xfrm rot="10800000">
          <a:off x="1517688" y="0"/>
          <a:ext cx="4836417" cy="1691673"/>
        </a:xfrm>
        <a:prstGeom prst="homePlate">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45981" tIns="53340" rIns="99568" bIns="53340" numCol="1" spcCol="1270" anchor="ctr" anchorCtr="0">
          <a:noAutofit/>
        </a:bodyPr>
        <a:lstStyle/>
        <a:p>
          <a:pPr lvl="0" algn="ctr" defTabSz="622300">
            <a:lnSpc>
              <a:spcPct val="90000"/>
            </a:lnSpc>
            <a:spcBef>
              <a:spcPct val="0"/>
            </a:spcBef>
            <a:spcAft>
              <a:spcPct val="35000"/>
            </a:spcAft>
          </a:pPr>
          <a:r>
            <a:rPr lang="es-419" sz="1400" b="1" kern="1200" dirty="0" smtClean="0">
              <a:latin typeface="Arial" panose="020B0604020202020204" pitchFamily="34" charset="0"/>
              <a:cs typeface="Arial" panose="020B0604020202020204" pitchFamily="34" charset="0"/>
            </a:rPr>
            <a:t>Primaria :</a:t>
          </a:r>
        </a:p>
        <a:p>
          <a:pPr lvl="0" algn="ctr" defTabSz="622300">
            <a:lnSpc>
              <a:spcPct val="90000"/>
            </a:lnSpc>
            <a:spcBef>
              <a:spcPct val="0"/>
            </a:spcBef>
            <a:spcAft>
              <a:spcPct val="35000"/>
            </a:spcAft>
          </a:pPr>
          <a:r>
            <a:rPr lang="es-419" sz="1400" b="1" kern="1200" dirty="0" smtClean="0">
              <a:solidFill>
                <a:srgbClr val="000000"/>
              </a:solidFill>
              <a:latin typeface="Arial" panose="020B0604020202020204" pitchFamily="34" charset="0"/>
              <a:ea typeface="Calibri" panose="020F0502020204030204" pitchFamily="34" charset="0"/>
              <a:cs typeface="Arial" panose="020B0604020202020204" pitchFamily="34" charset="0"/>
            </a:rPr>
            <a:t>Encuesta a la población objetivo </a:t>
          </a:r>
          <a:endParaRPr lang="es-419" sz="1400" b="1" kern="1200" dirty="0" smtClean="0">
            <a:latin typeface="Arial" panose="020B0604020202020204" pitchFamily="34" charset="0"/>
            <a:ea typeface="Calibri" panose="020F0502020204030204" pitchFamily="34" charset="0"/>
            <a:cs typeface="Arial" panose="020B0604020202020204" pitchFamily="34" charset="0"/>
          </a:endParaRPr>
        </a:p>
        <a:p>
          <a:pPr lvl="0" algn="ctr" defTabSz="622300">
            <a:lnSpc>
              <a:spcPct val="90000"/>
            </a:lnSpc>
            <a:spcBef>
              <a:spcPct val="0"/>
            </a:spcBef>
            <a:spcAft>
              <a:spcPct val="35000"/>
            </a:spcAft>
          </a:pPr>
          <a:r>
            <a:rPr lang="es-419" sz="1400" b="1" kern="1200" dirty="0" smtClean="0">
              <a:solidFill>
                <a:srgbClr val="000000"/>
              </a:solidFill>
              <a:latin typeface="Arial" panose="020B0604020202020204" pitchFamily="34" charset="0"/>
              <a:ea typeface="Calibri" panose="020F0502020204030204" pitchFamily="34" charset="0"/>
              <a:cs typeface="Arial" panose="020B0604020202020204" pitchFamily="34" charset="0"/>
            </a:rPr>
            <a:t>Observación Directa </a:t>
          </a:r>
          <a:endParaRPr lang="es-MX" sz="1400" b="1" kern="1200" dirty="0">
            <a:latin typeface="Arial" panose="020B0604020202020204" pitchFamily="34" charset="0"/>
            <a:cs typeface="Arial" panose="020B0604020202020204" pitchFamily="34" charset="0"/>
          </a:endParaRPr>
        </a:p>
      </dsp:txBody>
      <dsp:txXfrm rot="10800000">
        <a:off x="1940606" y="0"/>
        <a:ext cx="4413499" cy="1691673"/>
      </dsp:txXfrm>
    </dsp:sp>
    <dsp:sp modelId="{997172FD-7C1A-4AAE-A67B-CAD92FEBC885}">
      <dsp:nvSpPr>
        <dsp:cNvPr id="0" name=""/>
        <dsp:cNvSpPr/>
      </dsp:nvSpPr>
      <dsp:spPr>
        <a:xfrm>
          <a:off x="579791" y="0"/>
          <a:ext cx="1691673" cy="1691673"/>
        </a:xfrm>
        <a:prstGeom prst="ellipse">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0C9EA8A-87B2-4004-9818-F6807B99D71D}">
      <dsp:nvSpPr>
        <dsp:cNvPr id="0" name=""/>
        <dsp:cNvSpPr/>
      </dsp:nvSpPr>
      <dsp:spPr>
        <a:xfrm rot="10800000">
          <a:off x="1582883" y="2196758"/>
          <a:ext cx="4836417" cy="1691673"/>
        </a:xfrm>
        <a:prstGeom prst="homePlate">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45981" tIns="60960" rIns="113792" bIns="60960" numCol="1" spcCol="1270" anchor="ctr" anchorCtr="0">
          <a:noAutofit/>
        </a:bodyPr>
        <a:lstStyle/>
        <a:p>
          <a:pPr lvl="0" algn="ctr" defTabSz="711200">
            <a:lnSpc>
              <a:spcPct val="90000"/>
            </a:lnSpc>
            <a:spcBef>
              <a:spcPct val="0"/>
            </a:spcBef>
            <a:spcAft>
              <a:spcPct val="35000"/>
            </a:spcAft>
          </a:pPr>
          <a:r>
            <a:rPr lang="es-419" sz="1600" b="1" kern="1200" dirty="0" smtClean="0">
              <a:latin typeface="Arial" panose="020B0604020202020204" pitchFamily="34" charset="0"/>
              <a:cs typeface="Arial" panose="020B0604020202020204" pitchFamily="34" charset="0"/>
            </a:rPr>
            <a:t>Secundaria:</a:t>
          </a:r>
        </a:p>
        <a:p>
          <a:pPr lvl="0" algn="ctr" defTabSz="711200">
            <a:lnSpc>
              <a:spcPct val="90000"/>
            </a:lnSpc>
            <a:spcBef>
              <a:spcPct val="0"/>
            </a:spcBef>
            <a:spcAft>
              <a:spcPct val="35000"/>
            </a:spcAft>
          </a:pPr>
          <a:r>
            <a:rPr lang="es-419" sz="1200" b="1" kern="1200" dirty="0" smtClean="0">
              <a:solidFill>
                <a:srgbClr val="000000"/>
              </a:solidFill>
              <a:latin typeface="Arial" panose="020B0604020202020204" pitchFamily="34" charset="0"/>
              <a:ea typeface="Calibri" panose="020F0502020204030204" pitchFamily="34" charset="0"/>
              <a:cs typeface="Arial" panose="020B0604020202020204" pitchFamily="34" charset="0"/>
            </a:rPr>
            <a:t>Libros </a:t>
          </a:r>
          <a:endParaRPr lang="es-419" sz="1200" b="1" kern="1200" dirty="0" smtClean="0">
            <a:latin typeface="Arial" panose="020B0604020202020204" pitchFamily="34" charset="0"/>
            <a:ea typeface="Calibri" panose="020F0502020204030204" pitchFamily="34" charset="0"/>
            <a:cs typeface="Arial" panose="020B0604020202020204" pitchFamily="34" charset="0"/>
          </a:endParaRPr>
        </a:p>
        <a:p>
          <a:pPr lvl="0" algn="ctr" defTabSz="711200">
            <a:lnSpc>
              <a:spcPct val="90000"/>
            </a:lnSpc>
            <a:spcBef>
              <a:spcPct val="0"/>
            </a:spcBef>
            <a:spcAft>
              <a:spcPct val="35000"/>
            </a:spcAft>
          </a:pPr>
          <a:r>
            <a:rPr lang="es-419" sz="1200" b="1" kern="1200" dirty="0" smtClean="0">
              <a:solidFill>
                <a:srgbClr val="000000"/>
              </a:solidFill>
              <a:latin typeface="Arial" panose="020B0604020202020204" pitchFamily="34" charset="0"/>
              <a:ea typeface="Calibri" panose="020F0502020204030204" pitchFamily="34" charset="0"/>
              <a:cs typeface="Arial" panose="020B0604020202020204" pitchFamily="34" charset="0"/>
            </a:rPr>
            <a:t>Base de datos de organismos oficiales</a:t>
          </a:r>
          <a:endParaRPr lang="es-419" sz="1200" b="1" kern="1200" dirty="0" smtClean="0">
            <a:latin typeface="Arial" panose="020B0604020202020204" pitchFamily="34" charset="0"/>
            <a:ea typeface="Calibri" panose="020F0502020204030204" pitchFamily="34" charset="0"/>
            <a:cs typeface="Arial" panose="020B0604020202020204" pitchFamily="34" charset="0"/>
          </a:endParaRPr>
        </a:p>
        <a:p>
          <a:pPr lvl="0" algn="ctr" defTabSz="711200">
            <a:lnSpc>
              <a:spcPct val="90000"/>
            </a:lnSpc>
            <a:spcBef>
              <a:spcPct val="0"/>
            </a:spcBef>
            <a:spcAft>
              <a:spcPct val="35000"/>
            </a:spcAft>
          </a:pPr>
          <a:r>
            <a:rPr lang="es-419" sz="1200" b="1" kern="1200" dirty="0" smtClean="0">
              <a:solidFill>
                <a:srgbClr val="000000"/>
              </a:solidFill>
              <a:latin typeface="Arial" panose="020B0604020202020204" pitchFamily="34" charset="0"/>
              <a:ea typeface="Calibri" panose="020F0502020204030204" pitchFamily="34" charset="0"/>
              <a:cs typeface="Arial" panose="020B0604020202020204" pitchFamily="34" charset="0"/>
            </a:rPr>
            <a:t>Monografías y Tesis</a:t>
          </a:r>
          <a:endParaRPr lang="es-419" sz="1200" b="1" kern="1200" dirty="0" smtClean="0">
            <a:latin typeface="Arial" panose="020B0604020202020204" pitchFamily="34" charset="0"/>
            <a:ea typeface="Calibri" panose="020F0502020204030204" pitchFamily="34" charset="0"/>
            <a:cs typeface="Arial" panose="020B0604020202020204" pitchFamily="34" charset="0"/>
          </a:endParaRPr>
        </a:p>
        <a:p>
          <a:pPr lvl="0" algn="ctr" defTabSz="711200">
            <a:lnSpc>
              <a:spcPct val="90000"/>
            </a:lnSpc>
            <a:spcBef>
              <a:spcPct val="0"/>
            </a:spcBef>
            <a:spcAft>
              <a:spcPct val="35000"/>
            </a:spcAft>
          </a:pPr>
          <a:r>
            <a:rPr lang="es-419" sz="1200" b="1" kern="1200" dirty="0" smtClean="0">
              <a:solidFill>
                <a:srgbClr val="000000"/>
              </a:solidFill>
              <a:latin typeface="Arial" panose="020B0604020202020204" pitchFamily="34" charset="0"/>
              <a:ea typeface="Calibri" panose="020F0502020204030204" pitchFamily="34" charset="0"/>
              <a:cs typeface="Arial" panose="020B0604020202020204" pitchFamily="34" charset="0"/>
            </a:rPr>
            <a:t>Revistas </a:t>
          </a:r>
          <a:endParaRPr lang="es-419" sz="1200" b="1" kern="1200" dirty="0" smtClean="0">
            <a:latin typeface="Arial" panose="020B0604020202020204" pitchFamily="34" charset="0"/>
            <a:ea typeface="Calibri" panose="020F0502020204030204" pitchFamily="34" charset="0"/>
            <a:cs typeface="Arial" panose="020B0604020202020204" pitchFamily="34" charset="0"/>
          </a:endParaRPr>
        </a:p>
        <a:p>
          <a:pPr lvl="0" algn="ctr" defTabSz="711200">
            <a:lnSpc>
              <a:spcPct val="90000"/>
            </a:lnSpc>
            <a:spcBef>
              <a:spcPct val="0"/>
            </a:spcBef>
            <a:spcAft>
              <a:spcPct val="35000"/>
            </a:spcAft>
          </a:pPr>
          <a:r>
            <a:rPr lang="es-419" sz="1200" b="1" kern="1200" dirty="0" smtClean="0">
              <a:solidFill>
                <a:srgbClr val="000000"/>
              </a:solidFill>
              <a:latin typeface="Arial" panose="020B0604020202020204" pitchFamily="34" charset="0"/>
              <a:ea typeface="Calibri" panose="020F0502020204030204" pitchFamily="34" charset="0"/>
              <a:cs typeface="Arial" panose="020B0604020202020204" pitchFamily="34" charset="0"/>
            </a:rPr>
            <a:t>Publicaciones científicas </a:t>
          </a:r>
          <a:endParaRPr lang="es-419" sz="1200" b="1" kern="1200" dirty="0" smtClean="0">
            <a:latin typeface="Arial" panose="020B0604020202020204" pitchFamily="34" charset="0"/>
            <a:ea typeface="Calibri" panose="020F0502020204030204" pitchFamily="34" charset="0"/>
            <a:cs typeface="Arial" panose="020B0604020202020204" pitchFamily="34" charset="0"/>
          </a:endParaRPr>
        </a:p>
        <a:p>
          <a:pPr lvl="0" algn="ctr" defTabSz="711200">
            <a:lnSpc>
              <a:spcPct val="90000"/>
            </a:lnSpc>
            <a:spcBef>
              <a:spcPct val="0"/>
            </a:spcBef>
            <a:spcAft>
              <a:spcPct val="35000"/>
            </a:spcAft>
          </a:pPr>
          <a:r>
            <a:rPr lang="es-419" sz="1200" b="1" kern="1200" dirty="0" smtClean="0">
              <a:solidFill>
                <a:srgbClr val="000000"/>
              </a:solidFill>
              <a:latin typeface="Arial" panose="020B0604020202020204" pitchFamily="34" charset="0"/>
              <a:ea typeface="Calibri" panose="020F0502020204030204" pitchFamily="34" charset="0"/>
              <a:cs typeface="Arial" panose="020B0604020202020204" pitchFamily="34" charset="0"/>
            </a:rPr>
            <a:t>Artículos periodísticos</a:t>
          </a:r>
          <a:endParaRPr lang="es-MX" sz="1200" b="1" kern="1200" dirty="0">
            <a:latin typeface="Arial" panose="020B0604020202020204" pitchFamily="34" charset="0"/>
            <a:cs typeface="Arial" panose="020B0604020202020204" pitchFamily="34" charset="0"/>
          </a:endParaRPr>
        </a:p>
      </dsp:txBody>
      <dsp:txXfrm rot="10800000">
        <a:off x="2005801" y="2196758"/>
        <a:ext cx="4413499" cy="1691673"/>
      </dsp:txXfrm>
    </dsp:sp>
    <dsp:sp modelId="{A978841C-6572-4E46-86A6-2BB50128BCC4}">
      <dsp:nvSpPr>
        <dsp:cNvPr id="0" name=""/>
        <dsp:cNvSpPr/>
      </dsp:nvSpPr>
      <dsp:spPr>
        <a:xfrm>
          <a:off x="781794" y="2196758"/>
          <a:ext cx="1691673" cy="1691673"/>
        </a:xfrm>
        <a:prstGeom prst="ellipse">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022F0-BCEB-4E94-BDD3-BBDDD90879C8}">
      <dsp:nvSpPr>
        <dsp:cNvPr id="0" name=""/>
        <dsp:cNvSpPr/>
      </dsp:nvSpPr>
      <dsp:spPr>
        <a:xfrm>
          <a:off x="1816371" y="2032000"/>
          <a:ext cx="343317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F9F8C3-7AD2-4CA8-9D64-875362FA2CF9}">
      <dsp:nvSpPr>
        <dsp:cNvPr id="0" name=""/>
        <dsp:cNvSpPr/>
      </dsp:nvSpPr>
      <dsp:spPr>
        <a:xfrm>
          <a:off x="28257" y="243885"/>
          <a:ext cx="3576228" cy="35762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3DEBC9-95CA-4DBE-9F36-954C102FB030}">
      <dsp:nvSpPr>
        <dsp:cNvPr id="0" name=""/>
        <dsp:cNvSpPr/>
      </dsp:nvSpPr>
      <dsp:spPr>
        <a:xfrm>
          <a:off x="671978" y="2142863"/>
          <a:ext cx="2288785" cy="118015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889000">
            <a:lnSpc>
              <a:spcPct val="90000"/>
            </a:lnSpc>
            <a:spcBef>
              <a:spcPct val="0"/>
            </a:spcBef>
            <a:spcAft>
              <a:spcPct val="35000"/>
            </a:spcAft>
          </a:pPr>
          <a:r>
            <a:rPr lang="es-EC" sz="2000" b="1" kern="1200" dirty="0" smtClean="0">
              <a:solidFill>
                <a:schemeClr val="tx1"/>
              </a:solidFill>
            </a:rPr>
            <a:t>POBLACION:  Importadoras / Comercializadoras de prendas de vestir y calzado de la provincia de Pichincha</a:t>
          </a:r>
          <a:endParaRPr lang="es-EC" sz="2000" b="1" kern="1200" dirty="0">
            <a:solidFill>
              <a:schemeClr val="tx1"/>
            </a:solidFill>
          </a:endParaRPr>
        </a:p>
      </dsp:txBody>
      <dsp:txXfrm>
        <a:off x="671978" y="2142863"/>
        <a:ext cx="2288785" cy="1180155"/>
      </dsp:txXfrm>
    </dsp:sp>
    <dsp:sp modelId="{4E4A8826-2E23-433C-A45B-41237823A670}">
      <dsp:nvSpPr>
        <dsp:cNvPr id="0" name=""/>
        <dsp:cNvSpPr/>
      </dsp:nvSpPr>
      <dsp:spPr>
        <a:xfrm>
          <a:off x="4355492" y="1137942"/>
          <a:ext cx="1788114" cy="178811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A94330-A07B-4E9F-A636-F89590D8B286}">
      <dsp:nvSpPr>
        <dsp:cNvPr id="0" name=""/>
        <dsp:cNvSpPr/>
      </dsp:nvSpPr>
      <dsp:spPr>
        <a:xfrm>
          <a:off x="6143606" y="15776"/>
          <a:ext cx="980591" cy="4032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0" rIns="34290" bIns="0" numCol="1" spcCol="1270" anchor="ctr" anchorCtr="0">
          <a:noAutofit/>
        </a:bodyPr>
        <a:lstStyle/>
        <a:p>
          <a:pPr lvl="0" algn="just" defTabSz="400050">
            <a:lnSpc>
              <a:spcPct val="90000"/>
            </a:lnSpc>
            <a:spcBef>
              <a:spcPct val="0"/>
            </a:spcBef>
            <a:spcAft>
              <a:spcPct val="35000"/>
            </a:spcAft>
          </a:pPr>
          <a:r>
            <a:rPr lang="es-EC" sz="900" kern="1200" dirty="0" smtClean="0"/>
            <a:t>D</a:t>
          </a:r>
          <a:r>
            <a:rPr lang="es-EC" sz="900" b="1" kern="1200" dirty="0" smtClean="0"/>
            <a:t>e este grupo de empresas fue necesario tomar una muestra que represente la tendencia de la mayoría de compañías dedicadas a la importación de prendas de vestir. Para esto se ha considerado a 25 de las empresas con mayor presencia en el país y con altos flujos de compra y venta de ropa y calzado, lo que consecuentemente las convierte en las más representativas en la provincia de Pichincha. </a:t>
          </a:r>
          <a:endParaRPr lang="es-EC" sz="900" b="1" kern="1200" dirty="0"/>
        </a:p>
      </dsp:txBody>
      <dsp:txXfrm>
        <a:off x="6143606" y="15776"/>
        <a:ext cx="980591" cy="403244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BD5996-A011-48AE-B0BE-0A05221A57E9}" type="datetimeFigureOut">
              <a:rPr lang="es-MX" smtClean="0"/>
              <a:pPr/>
              <a:t>21/03/2017</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7026AE-F972-45FB-B38E-06B75B664515}" type="slidenum">
              <a:rPr lang="es-MX" smtClean="0"/>
              <a:pPr/>
              <a:t>‹Nº›</a:t>
            </a:fld>
            <a:endParaRPr lang="es-MX"/>
          </a:p>
        </p:txBody>
      </p:sp>
    </p:spTree>
    <p:extLst>
      <p:ext uri="{BB962C8B-B14F-4D97-AF65-F5344CB8AC3E}">
        <p14:creationId xmlns:p14="http://schemas.microsoft.com/office/powerpoint/2010/main" val="1178480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EB8D4-A12F-42EA-ADA0-B3913A53B315}" type="datetimeFigureOut">
              <a:rPr lang="es-419" smtClean="0"/>
              <a:t>21/3/2017</a:t>
            </a:fld>
            <a:endParaRPr lang="es-419"/>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15BA0B-AD07-4803-B5DA-C3C95E340C55}" type="slidenum">
              <a:rPr lang="es-419" smtClean="0"/>
              <a:t>‹Nº›</a:t>
            </a:fld>
            <a:endParaRPr lang="es-419"/>
          </a:p>
        </p:txBody>
      </p:sp>
    </p:spTree>
    <p:extLst>
      <p:ext uri="{BB962C8B-B14F-4D97-AF65-F5344CB8AC3E}">
        <p14:creationId xmlns:p14="http://schemas.microsoft.com/office/powerpoint/2010/main" val="241244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75F35CF-4D35-432F-B677-41EF8463CBA8}" type="datetimeFigureOut">
              <a:rPr lang="es-MX" smtClean="0"/>
              <a:pPr/>
              <a:t>21/03/2017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CD850FF-88E3-4796-B2C9-76E67033BA42}" type="slidenum">
              <a:rPr lang="es-MX" smtClean="0"/>
              <a:pPr/>
              <a:t>‹Nº›</a:t>
            </a:fld>
            <a:endParaRPr lang="es-MX"/>
          </a:p>
        </p:txBody>
      </p:sp>
    </p:spTree>
  </p:cSld>
  <p:clrMapOvr>
    <a:masterClrMapping/>
  </p:clrMapOvr>
  <p:transition>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75F35CF-4D35-432F-B677-41EF8463CBA8}" type="datetimeFigureOut">
              <a:rPr lang="es-MX" smtClean="0"/>
              <a:pPr/>
              <a:t>21/03/2017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CD850FF-88E3-4796-B2C9-76E67033BA42}" type="slidenum">
              <a:rPr lang="es-MX" smtClean="0"/>
              <a:pPr/>
              <a:t>‹Nº›</a:t>
            </a:fld>
            <a:endParaRPr lang="es-MX"/>
          </a:p>
        </p:txBody>
      </p:sp>
    </p:spTree>
  </p:cSld>
  <p:clrMapOvr>
    <a:masterClrMapping/>
  </p:clrMapOvr>
  <p:transition>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75F35CF-4D35-432F-B677-41EF8463CBA8}" type="datetimeFigureOut">
              <a:rPr lang="es-MX" smtClean="0"/>
              <a:pPr/>
              <a:t>21/03/2017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CD850FF-88E3-4796-B2C9-76E67033BA42}" type="slidenum">
              <a:rPr lang="es-MX" smtClean="0"/>
              <a:pPr/>
              <a:t>‹Nº›</a:t>
            </a:fld>
            <a:endParaRPr lang="es-MX"/>
          </a:p>
        </p:txBody>
      </p:sp>
    </p:spTree>
  </p:cSld>
  <p:clrMapOvr>
    <a:masterClrMapping/>
  </p:clrMapOvr>
  <p:transition>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75F35CF-4D35-432F-B677-41EF8463CBA8}" type="datetimeFigureOut">
              <a:rPr lang="es-MX" smtClean="0"/>
              <a:pPr/>
              <a:t>21/03/2017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CD850FF-88E3-4796-B2C9-76E67033BA42}" type="slidenum">
              <a:rPr lang="es-MX" smtClean="0"/>
              <a:pPr/>
              <a:t>‹Nº›</a:t>
            </a:fld>
            <a:endParaRPr lang="es-MX"/>
          </a:p>
        </p:txBody>
      </p:sp>
    </p:spTree>
  </p:cSld>
  <p:clrMapOvr>
    <a:masterClrMapping/>
  </p:clrMapOvr>
  <p:transition>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75F35CF-4D35-432F-B677-41EF8463CBA8}" type="datetimeFigureOut">
              <a:rPr lang="es-MX" smtClean="0"/>
              <a:pPr/>
              <a:t>21/03/2017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CD850FF-88E3-4796-B2C9-76E67033BA42}" type="slidenum">
              <a:rPr lang="es-MX" smtClean="0"/>
              <a:pPr/>
              <a:t>‹Nº›</a:t>
            </a:fld>
            <a:endParaRPr lang="es-MX"/>
          </a:p>
        </p:txBody>
      </p:sp>
    </p:spTree>
  </p:cSld>
  <p:clrMapOvr>
    <a:masterClrMapping/>
  </p:clrMapOvr>
  <p:transition>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975F35CF-4D35-432F-B677-41EF8463CBA8}" type="datetimeFigureOut">
              <a:rPr lang="es-MX" smtClean="0"/>
              <a:pPr/>
              <a:t>21/03/2017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CD850FF-88E3-4796-B2C9-76E67033BA42}" type="slidenum">
              <a:rPr lang="es-MX" smtClean="0"/>
              <a:pPr/>
              <a:t>‹Nº›</a:t>
            </a:fld>
            <a:endParaRPr lang="es-MX"/>
          </a:p>
        </p:txBody>
      </p:sp>
    </p:spTree>
  </p:cSld>
  <p:clrMapOvr>
    <a:masterClrMapping/>
  </p:clrMapOvr>
  <p:transition>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975F35CF-4D35-432F-B677-41EF8463CBA8}" type="datetimeFigureOut">
              <a:rPr lang="es-MX" smtClean="0"/>
              <a:pPr/>
              <a:t>21/03/2017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CD850FF-88E3-4796-B2C9-76E67033BA42}" type="slidenum">
              <a:rPr lang="es-MX" smtClean="0"/>
              <a:pPr/>
              <a:t>‹Nº›</a:t>
            </a:fld>
            <a:endParaRPr lang="es-MX"/>
          </a:p>
        </p:txBody>
      </p:sp>
    </p:spTree>
  </p:cSld>
  <p:clrMapOvr>
    <a:masterClrMapping/>
  </p:clrMapOvr>
  <p:transition>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975F35CF-4D35-432F-B677-41EF8463CBA8}" type="datetimeFigureOut">
              <a:rPr lang="es-MX" smtClean="0"/>
              <a:pPr/>
              <a:t>21/03/2017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CD850FF-88E3-4796-B2C9-76E67033BA42}" type="slidenum">
              <a:rPr lang="es-MX" smtClean="0"/>
              <a:pPr/>
              <a:t>‹Nº›</a:t>
            </a:fld>
            <a:endParaRPr lang="es-MX"/>
          </a:p>
        </p:txBody>
      </p:sp>
    </p:spTree>
  </p:cSld>
  <p:clrMapOvr>
    <a:masterClrMapping/>
  </p:clrMapOvr>
  <p:transition>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5F35CF-4D35-432F-B677-41EF8463CBA8}" type="datetimeFigureOut">
              <a:rPr lang="es-MX" smtClean="0"/>
              <a:pPr/>
              <a:t>21/03/2017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CD850FF-88E3-4796-B2C9-76E67033BA42}" type="slidenum">
              <a:rPr lang="es-MX" smtClean="0"/>
              <a:pPr/>
              <a:t>‹Nº›</a:t>
            </a:fld>
            <a:endParaRPr lang="es-MX"/>
          </a:p>
        </p:txBody>
      </p:sp>
    </p:spTree>
  </p:cSld>
  <p:clrMapOvr>
    <a:masterClrMapping/>
  </p:clrMapOvr>
  <p:transition>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5F35CF-4D35-432F-B677-41EF8463CBA8}" type="datetimeFigureOut">
              <a:rPr lang="es-MX" smtClean="0"/>
              <a:pPr/>
              <a:t>21/03/2017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CD850FF-88E3-4796-B2C9-76E67033BA42}" type="slidenum">
              <a:rPr lang="es-MX" smtClean="0"/>
              <a:pPr/>
              <a:t>‹Nº›</a:t>
            </a:fld>
            <a:endParaRPr lang="es-MX"/>
          </a:p>
        </p:txBody>
      </p:sp>
    </p:spTree>
  </p:cSld>
  <p:clrMapOvr>
    <a:masterClrMapping/>
  </p:clrMapOvr>
  <p:transition>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5F35CF-4D35-432F-B677-41EF8463CBA8}" type="datetimeFigureOut">
              <a:rPr lang="es-MX" smtClean="0"/>
              <a:pPr/>
              <a:t>21/03/2017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CD850FF-88E3-4796-B2C9-76E67033BA42}" type="slidenum">
              <a:rPr lang="es-MX" smtClean="0"/>
              <a:pPr/>
              <a:t>‹Nº›</a:t>
            </a:fld>
            <a:endParaRPr lang="es-MX"/>
          </a:p>
        </p:txBody>
      </p:sp>
    </p:spTree>
  </p:cSld>
  <p:clrMapOvr>
    <a:masterClrMapping/>
  </p:clrMapOvr>
  <p:transition>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F35CF-4D35-432F-B677-41EF8463CBA8}" type="datetimeFigureOut">
              <a:rPr lang="es-MX" smtClean="0"/>
              <a:pPr/>
              <a:t>21/03/2017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850FF-88E3-4796-B2C9-76E67033BA42}"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CuadroTexto"/>
          <p:cNvSpPr txBox="1"/>
          <p:nvPr/>
        </p:nvSpPr>
        <p:spPr>
          <a:xfrm>
            <a:off x="611560" y="692696"/>
            <a:ext cx="8136904" cy="5447645"/>
          </a:xfrm>
          <a:prstGeom prst="rect">
            <a:avLst/>
          </a:prstGeom>
          <a:noFill/>
        </p:spPr>
        <p:txBody>
          <a:bodyPr wrap="square" rtlCol="0">
            <a:spAutoFit/>
          </a:bodyPr>
          <a:lstStyle/>
          <a:p>
            <a:pPr algn="ctr"/>
            <a:endParaRPr lang="es-419" sz="2200" b="1" dirty="0" smtClean="0">
              <a:solidFill>
                <a:srgbClr val="000104"/>
              </a:solidFill>
              <a:latin typeface="+mj-lt"/>
              <a:cs typeface="Times New Roman" panose="02020603050405020304" pitchFamily="18" charset="0"/>
            </a:endParaRPr>
          </a:p>
          <a:p>
            <a:pPr algn="ctr"/>
            <a:r>
              <a:rPr lang="es-ES_tradnl" sz="2200" b="1" dirty="0">
                <a:solidFill>
                  <a:srgbClr val="000104"/>
                </a:solidFill>
                <a:latin typeface="+mj-lt"/>
                <a:cs typeface="Times New Roman" panose="02020603050405020304" pitchFamily="18" charset="0"/>
              </a:rPr>
              <a:t> </a:t>
            </a:r>
            <a:r>
              <a:rPr lang="es-ES_tradnl" sz="2200" b="1" dirty="0">
                <a:solidFill>
                  <a:srgbClr val="000104"/>
                </a:solidFill>
                <a:latin typeface="Arial" panose="020B0604020202020204" pitchFamily="34" charset="0"/>
                <a:cs typeface="Arial" panose="020B0604020202020204" pitchFamily="34" charset="0"/>
              </a:rPr>
              <a:t> </a:t>
            </a:r>
            <a:r>
              <a:rPr lang="es-EC" sz="2200" b="1" dirty="0" smtClean="0">
                <a:latin typeface="Arial" panose="020B0604020202020204" pitchFamily="34" charset="0"/>
                <a:cs typeface="Arial" panose="020B0604020202020204" pitchFamily="34" charset="0"/>
              </a:rPr>
              <a:t>UNIVERSIDAD </a:t>
            </a:r>
            <a:r>
              <a:rPr lang="es-EC" sz="2200" b="1" dirty="0">
                <a:latin typeface="Arial" panose="020B0604020202020204" pitchFamily="34" charset="0"/>
                <a:cs typeface="Arial" panose="020B0604020202020204" pitchFamily="34" charset="0"/>
              </a:rPr>
              <a:t>DE LAS FUERZAS ARMADAS </a:t>
            </a:r>
            <a:r>
              <a:rPr lang="es-EC" sz="2200" b="1" dirty="0" smtClean="0">
                <a:latin typeface="Arial" panose="020B0604020202020204" pitchFamily="34" charset="0"/>
                <a:cs typeface="Arial" panose="020B0604020202020204" pitchFamily="34" charset="0"/>
              </a:rPr>
              <a:t>– ESPE</a:t>
            </a:r>
          </a:p>
          <a:p>
            <a:pPr algn="ctr"/>
            <a:endParaRPr lang="es-EC" sz="1200" b="1" dirty="0">
              <a:solidFill>
                <a:srgbClr val="000104"/>
              </a:solidFill>
              <a:latin typeface="Arial" panose="020B0604020202020204" pitchFamily="34" charset="0"/>
              <a:cs typeface="Arial" panose="020B0604020202020204" pitchFamily="34" charset="0"/>
            </a:endParaRPr>
          </a:p>
          <a:p>
            <a:pPr algn="ctr"/>
            <a:r>
              <a:rPr lang="es-EC" sz="1600" b="1" dirty="0">
                <a:latin typeface="Arial" panose="020B0604020202020204" pitchFamily="34" charset="0"/>
                <a:cs typeface="Arial" panose="020B0604020202020204" pitchFamily="34" charset="0"/>
              </a:rPr>
              <a:t>DEPARTAMENTO DE CIENCIAS ECONÓMICAS, </a:t>
            </a:r>
            <a:endParaRPr lang="es-EC" sz="1600" dirty="0">
              <a:latin typeface="Arial" panose="020B0604020202020204" pitchFamily="34" charset="0"/>
              <a:cs typeface="Arial" panose="020B0604020202020204" pitchFamily="34" charset="0"/>
            </a:endParaRPr>
          </a:p>
          <a:p>
            <a:pPr algn="ctr"/>
            <a:r>
              <a:rPr lang="es-EC" sz="1600" b="1" dirty="0">
                <a:latin typeface="Arial" panose="020B0604020202020204" pitchFamily="34" charset="0"/>
                <a:cs typeface="Arial" panose="020B0604020202020204" pitchFamily="34" charset="0"/>
              </a:rPr>
              <a:t>ADMINISTRATIVAS Y DE COMERCIO</a:t>
            </a:r>
            <a:r>
              <a:rPr lang="es-ES" sz="2200" b="1" dirty="0">
                <a:solidFill>
                  <a:srgbClr val="000104"/>
                </a:solidFill>
                <a:latin typeface="Arial" panose="020B0604020202020204" pitchFamily="34" charset="0"/>
                <a:cs typeface="Arial" panose="020B0604020202020204" pitchFamily="34" charset="0"/>
              </a:rPr>
              <a:t>  </a:t>
            </a:r>
            <a:endParaRPr lang="es-EC" sz="2200" dirty="0">
              <a:solidFill>
                <a:srgbClr val="000104"/>
              </a:solidFill>
              <a:latin typeface="Arial" panose="020B0604020202020204" pitchFamily="34" charset="0"/>
              <a:cs typeface="Arial" panose="020B0604020202020204" pitchFamily="34" charset="0"/>
            </a:endParaRPr>
          </a:p>
          <a:p>
            <a:pPr algn="ctr"/>
            <a:endParaRPr lang="es-ES_tradnl" sz="1200" b="1" dirty="0" smtClean="0">
              <a:solidFill>
                <a:srgbClr val="000104"/>
              </a:solidFill>
              <a:latin typeface="Arial" panose="020B0604020202020204" pitchFamily="34" charset="0"/>
              <a:cs typeface="Arial" panose="020B0604020202020204" pitchFamily="34" charset="0"/>
            </a:endParaRPr>
          </a:p>
          <a:p>
            <a:pPr algn="ctr"/>
            <a:r>
              <a:rPr lang="es-EC" sz="1600" b="1" dirty="0">
                <a:latin typeface="Arial" panose="020B0604020202020204" pitchFamily="34" charset="0"/>
                <a:cs typeface="Arial" panose="020B0604020202020204" pitchFamily="34" charset="0"/>
              </a:rPr>
              <a:t>INGENIERIA EN FINANZAS Y AUDITORIA - MED</a:t>
            </a:r>
            <a:endParaRPr lang="es-ES_tradnl" sz="1600" b="1" dirty="0">
              <a:latin typeface="Arial" panose="020B0604020202020204" pitchFamily="34" charset="0"/>
              <a:cs typeface="Arial" panose="020B0604020202020204" pitchFamily="34" charset="0"/>
            </a:endParaRPr>
          </a:p>
          <a:p>
            <a:pPr algn="ctr"/>
            <a:r>
              <a:rPr lang="es-ES_tradnl" sz="1200" b="1" dirty="0">
                <a:latin typeface="Arial" panose="020B0604020202020204" pitchFamily="34" charset="0"/>
                <a:cs typeface="Arial" panose="020B0604020202020204" pitchFamily="34" charset="0"/>
              </a:rPr>
              <a:t> </a:t>
            </a:r>
            <a:endParaRPr lang="es-419" sz="1200" b="1" dirty="0">
              <a:latin typeface="Arial" panose="020B0604020202020204" pitchFamily="34" charset="0"/>
              <a:cs typeface="Arial" panose="020B0604020202020204" pitchFamily="34" charset="0"/>
            </a:endParaRPr>
          </a:p>
          <a:p>
            <a:pPr algn="ctr"/>
            <a:r>
              <a:rPr lang="es-ES_tradnl" b="1" dirty="0" smtClean="0">
                <a:latin typeface="Arial" panose="020B0604020202020204" pitchFamily="34" charset="0"/>
                <a:cs typeface="Arial" panose="020B0604020202020204" pitchFamily="34" charset="0"/>
              </a:rPr>
              <a:t>TEMA:</a:t>
            </a:r>
            <a:endParaRPr lang="es-419" b="1" dirty="0">
              <a:latin typeface="Arial" panose="020B0604020202020204" pitchFamily="34" charset="0"/>
              <a:cs typeface="Arial" panose="020B0604020202020204" pitchFamily="34" charset="0"/>
            </a:endParaRPr>
          </a:p>
          <a:p>
            <a:pPr algn="ctr"/>
            <a:r>
              <a:rPr lang="es-ES_tradnl" b="1" dirty="0" smtClean="0">
                <a:solidFill>
                  <a:srgbClr val="000104"/>
                </a:solidFill>
                <a:latin typeface="Arial" panose="020B0604020202020204" pitchFamily="34" charset="0"/>
                <a:cs typeface="Arial" panose="020B0604020202020204" pitchFamily="34" charset="0"/>
              </a:rPr>
              <a:t> </a:t>
            </a:r>
            <a:r>
              <a:rPr lang="es-ES_tradnl" b="1" dirty="0" smtClean="0">
                <a:latin typeface="Arial" panose="020B0604020202020204" pitchFamily="34" charset="0"/>
                <a:cs typeface="Arial" panose="020B0604020202020204" pitchFamily="34" charset="0"/>
              </a:rPr>
              <a:t>“</a:t>
            </a:r>
            <a:r>
              <a:rPr lang="es-ES" b="1" dirty="0">
                <a:latin typeface="Arial" panose="020B0604020202020204" pitchFamily="34" charset="0"/>
                <a:cs typeface="Arial" panose="020B0604020202020204" pitchFamily="34" charset="0"/>
              </a:rPr>
              <a:t>ANÁLISIS DE LA APLICACIÓN DE SALVAGUARDIAS A LA IMPORTACIÓN DESDE ESPAÑA DE PRENDAS DE VESTIR Y CALZADO Y SU IMPACTO EN LA RENTABILIDAD DE EMPRESAS DE RETAIL EN LA PROVINCIA DE PICHINCHA EN EL PERÍODO MARZO 2015- MARZO 2016</a:t>
            </a:r>
            <a:r>
              <a:rPr lang="es-EC" b="1" dirty="0" smtClean="0">
                <a:latin typeface="Arial" panose="020B0604020202020204" pitchFamily="34" charset="0"/>
                <a:cs typeface="Arial" panose="020B0604020202020204" pitchFamily="34" charset="0"/>
              </a:rPr>
              <a:t>”</a:t>
            </a:r>
          </a:p>
          <a:p>
            <a:pPr algn="ctr"/>
            <a:endParaRPr lang="es-ES_tradnl" sz="1200" dirty="0" smtClean="0">
              <a:solidFill>
                <a:srgbClr val="000104"/>
              </a:solidFill>
              <a:latin typeface="Arial" panose="020B0604020202020204" pitchFamily="34" charset="0"/>
              <a:cs typeface="Arial" panose="020B0604020202020204" pitchFamily="34" charset="0"/>
            </a:endParaRPr>
          </a:p>
          <a:p>
            <a:pPr algn="ctr"/>
            <a:r>
              <a:rPr lang="es-ES_tradnl" sz="1600" b="1" dirty="0" smtClean="0">
                <a:solidFill>
                  <a:srgbClr val="000104"/>
                </a:solidFill>
                <a:latin typeface="Arial" panose="020B0604020202020204" pitchFamily="34" charset="0"/>
                <a:cs typeface="Arial" panose="020B0604020202020204" pitchFamily="34" charset="0"/>
              </a:rPr>
              <a:t>AUTOR:</a:t>
            </a:r>
            <a:r>
              <a:rPr lang="es-ES_tradnl" sz="1600" dirty="0" smtClean="0">
                <a:solidFill>
                  <a:srgbClr val="000104"/>
                </a:solidFill>
                <a:latin typeface="Arial" panose="020B0604020202020204" pitchFamily="34" charset="0"/>
                <a:cs typeface="Arial" panose="020B0604020202020204" pitchFamily="34" charset="0"/>
              </a:rPr>
              <a:t> </a:t>
            </a:r>
            <a:r>
              <a:rPr lang="es-EC" sz="1600" b="1" dirty="0">
                <a:latin typeface="Arial" panose="020B0604020202020204" pitchFamily="34" charset="0"/>
                <a:cs typeface="Arial" panose="020B0604020202020204" pitchFamily="34" charset="0"/>
              </a:rPr>
              <a:t>CRISTIAN SANTIAGO ARMAS </a:t>
            </a:r>
            <a:r>
              <a:rPr lang="es-EC" sz="1600" b="1" dirty="0" smtClean="0">
                <a:latin typeface="Arial" panose="020B0604020202020204" pitchFamily="34" charset="0"/>
                <a:cs typeface="Arial" panose="020B0604020202020204" pitchFamily="34" charset="0"/>
              </a:rPr>
              <a:t>PINTADO</a:t>
            </a:r>
          </a:p>
          <a:p>
            <a:pPr algn="ctr"/>
            <a:endParaRPr lang="es-EC" sz="1200" b="1" dirty="0">
              <a:solidFill>
                <a:srgbClr val="000104"/>
              </a:solidFill>
              <a:latin typeface="Arial" panose="020B0604020202020204" pitchFamily="34" charset="0"/>
              <a:cs typeface="Arial" panose="020B0604020202020204" pitchFamily="34" charset="0"/>
            </a:endParaRPr>
          </a:p>
          <a:p>
            <a:pPr algn="ctr"/>
            <a:r>
              <a:rPr lang="es-EC" sz="1600" b="1" dirty="0">
                <a:latin typeface="Arial" panose="020B0604020202020204" pitchFamily="34" charset="0"/>
                <a:cs typeface="Arial" panose="020B0604020202020204" pitchFamily="34" charset="0"/>
              </a:rPr>
              <a:t>TUTOR: </a:t>
            </a:r>
            <a:r>
              <a:rPr lang="es-EC" sz="1600" b="1" dirty="0" smtClean="0">
                <a:latin typeface="Arial" panose="020B0604020202020204" pitchFamily="34" charset="0"/>
                <a:cs typeface="Arial" panose="020B0604020202020204" pitchFamily="34" charset="0"/>
              </a:rPr>
              <a:t>ECO. GUSTAVO MONCAYO</a:t>
            </a:r>
          </a:p>
          <a:p>
            <a:pPr algn="ctr"/>
            <a:endParaRPr lang="es-EC" sz="1200" b="1" dirty="0">
              <a:latin typeface="Arial" panose="020B0604020202020204" pitchFamily="34" charset="0"/>
              <a:cs typeface="Arial" panose="020B0604020202020204" pitchFamily="34" charset="0"/>
            </a:endParaRPr>
          </a:p>
          <a:p>
            <a:pPr algn="ctr"/>
            <a:r>
              <a:rPr lang="es-EC" sz="1600" b="1" dirty="0" err="1"/>
              <a:t>Sangolquí</a:t>
            </a:r>
            <a:r>
              <a:rPr lang="es-EC" sz="1600" b="1" dirty="0"/>
              <a:t>, </a:t>
            </a:r>
            <a:r>
              <a:rPr lang="es-EC" sz="1600" b="1" dirty="0" smtClean="0"/>
              <a:t>Marzo </a:t>
            </a:r>
            <a:r>
              <a:rPr lang="es-EC" sz="1600" b="1" dirty="0"/>
              <a:t>de 2017</a:t>
            </a:r>
            <a:endParaRPr lang="es-EC" sz="1600" b="1" dirty="0" smtClean="0">
              <a:latin typeface="Arial" panose="020B0604020202020204" pitchFamily="34" charset="0"/>
              <a:cs typeface="Arial" panose="020B0604020202020204" pitchFamily="34" charset="0"/>
            </a:endParaRPr>
          </a:p>
          <a:p>
            <a:pPr algn="ctr"/>
            <a:endParaRPr lang="es-EC" dirty="0">
              <a:solidFill>
                <a:srgbClr val="000104"/>
              </a:solidFill>
              <a:latin typeface="+mj-lt"/>
              <a:cs typeface="Times New Roman" panose="02020603050405020304" pitchFamily="18" charset="0"/>
            </a:endParaRPr>
          </a:p>
        </p:txBody>
      </p:sp>
    </p:spTree>
  </p:cSld>
  <p:clrMapOvr>
    <a:masterClrMapping/>
  </p:clrMapOvr>
  <p:transition spd="med">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95936" y="476672"/>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ANÁLISIS CRÍTICO</a:t>
            </a:r>
            <a:endParaRPr lang="es-419" sz="3200" dirty="0">
              <a:solidFill>
                <a:schemeClr val="bg1"/>
              </a:solidFill>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4077368048"/>
              </p:ext>
            </p:extLst>
          </p:nvPr>
        </p:nvGraphicFramePr>
        <p:xfrm>
          <a:off x="1475656" y="1340768"/>
          <a:ext cx="705678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203848" y="476672"/>
            <a:ext cx="5472608" cy="652934"/>
          </a:xfrm>
          <a:prstGeom prst="rect">
            <a:avLst/>
          </a:prstGeom>
          <a:solidFill>
            <a:schemeClr val="accent3">
              <a:lumMod val="50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2800" dirty="0" smtClean="0">
                <a:solidFill>
                  <a:schemeClr val="bg1"/>
                </a:solidFill>
                <a:latin typeface="Arial" panose="020B0604020202020204" pitchFamily="34" charset="0"/>
                <a:cs typeface="Arial" panose="020B0604020202020204" pitchFamily="34" charset="0"/>
              </a:rPr>
              <a:t>TÉCNICAS DE INVESTIGACIÓN</a:t>
            </a:r>
            <a:endParaRPr lang="es-419" sz="2800" dirty="0">
              <a:solidFill>
                <a:schemeClr val="bg1"/>
              </a:solidFill>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2011549902"/>
              </p:ext>
            </p:extLst>
          </p:nvPr>
        </p:nvGraphicFramePr>
        <p:xfrm>
          <a:off x="1524000" y="1397000"/>
          <a:ext cx="71524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3013177"/>
      </p:ext>
    </p:extLst>
  </p:cSld>
  <p:clrMapOvr>
    <a:masterClrMapping/>
  </p:clrMapOvr>
  <p:transition spd="med">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967385027"/>
              </p:ext>
            </p:extLst>
          </p:nvPr>
        </p:nvGraphicFramePr>
        <p:xfrm>
          <a:off x="1475656" y="1340768"/>
          <a:ext cx="7272808"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p:cNvSpPr txBox="1">
            <a:spLocks/>
          </p:cNvSpPr>
          <p:nvPr/>
        </p:nvSpPr>
        <p:spPr>
          <a:xfrm>
            <a:off x="3203848" y="476672"/>
            <a:ext cx="5472608" cy="652934"/>
          </a:xfrm>
          <a:prstGeom prst="rect">
            <a:avLst/>
          </a:prstGeom>
          <a:solidFill>
            <a:schemeClr val="accent3">
              <a:lumMod val="50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2800" dirty="0" smtClean="0">
                <a:solidFill>
                  <a:schemeClr val="bg1"/>
                </a:solidFill>
                <a:latin typeface="Arial" panose="020B0604020202020204" pitchFamily="34" charset="0"/>
                <a:cs typeface="Arial" panose="020B0604020202020204" pitchFamily="34" charset="0"/>
              </a:rPr>
              <a:t>FUENTES DE INFORMACIÓN</a:t>
            </a:r>
            <a:endParaRPr lang="es-419"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866549"/>
      </p:ext>
    </p:extLst>
  </p:cSld>
  <p:clrMapOvr>
    <a:masterClrMapping/>
  </p:clrMapOvr>
  <p:transition spd="med">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203848" y="476672"/>
            <a:ext cx="5472608" cy="652934"/>
          </a:xfrm>
          <a:prstGeom prst="rect">
            <a:avLst/>
          </a:prstGeom>
          <a:solidFill>
            <a:schemeClr val="accent3">
              <a:lumMod val="50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2800" dirty="0" smtClean="0">
                <a:solidFill>
                  <a:schemeClr val="bg1"/>
                </a:solidFill>
                <a:latin typeface="Arial" panose="020B0604020202020204" pitchFamily="34" charset="0"/>
                <a:cs typeface="Arial" panose="020B0604020202020204" pitchFamily="34" charset="0"/>
              </a:rPr>
              <a:t>POBLACION Y MUESTRA</a:t>
            </a:r>
            <a:endParaRPr lang="es-419" sz="2800" dirty="0">
              <a:solidFill>
                <a:schemeClr val="bg1"/>
              </a:solidFill>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3629509581"/>
              </p:ext>
            </p:extLst>
          </p:nvPr>
        </p:nvGraphicFramePr>
        <p:xfrm>
          <a:off x="1524000" y="1397000"/>
          <a:ext cx="71524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9456699"/>
      </p:ext>
    </p:extLst>
  </p:cSld>
  <p:clrMapOvr>
    <a:masterClrMapping/>
  </p:clrMapOvr>
  <p:transition spd="med">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987824" y="476672"/>
            <a:ext cx="6120680" cy="652934"/>
          </a:xfrm>
          <a:prstGeom prst="rect">
            <a:avLst/>
          </a:prstGeom>
          <a:solidFill>
            <a:schemeClr val="accent3">
              <a:lumMod val="50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2600" dirty="0" smtClean="0">
                <a:solidFill>
                  <a:schemeClr val="bg1"/>
                </a:solidFill>
                <a:latin typeface="Arial" panose="020B0604020202020204" pitchFamily="34" charset="0"/>
                <a:cs typeface="Arial" panose="020B0604020202020204" pitchFamily="34" charset="0"/>
              </a:rPr>
              <a:t>ENCUESTA A COMERCIALIZADORAS</a:t>
            </a:r>
            <a:endParaRPr lang="es-419" sz="2600" dirty="0">
              <a:solidFill>
                <a:schemeClr val="bg1"/>
              </a:solidFill>
              <a:latin typeface="Arial" panose="020B0604020202020204" pitchFamily="34" charset="0"/>
              <a:cs typeface="Arial" panose="020B0604020202020204" pitchFamily="34" charset="0"/>
            </a:endParaRPr>
          </a:p>
        </p:txBody>
      </p:sp>
      <p:pic>
        <p:nvPicPr>
          <p:cNvPr id="6" name="Imagen 5"/>
          <p:cNvPicPr/>
          <p:nvPr/>
        </p:nvPicPr>
        <p:blipFill>
          <a:blip r:embed="rId2"/>
          <a:stretch>
            <a:fillRect/>
          </a:stretch>
        </p:blipFill>
        <p:spPr>
          <a:xfrm>
            <a:off x="755577" y="1165046"/>
            <a:ext cx="4176464" cy="5692954"/>
          </a:xfrm>
          <a:prstGeom prst="rect">
            <a:avLst/>
          </a:prstGeom>
        </p:spPr>
      </p:pic>
      <p:pic>
        <p:nvPicPr>
          <p:cNvPr id="7" name="Imagen 6"/>
          <p:cNvPicPr/>
          <p:nvPr/>
        </p:nvPicPr>
        <p:blipFill>
          <a:blip r:embed="rId3"/>
          <a:stretch>
            <a:fillRect/>
          </a:stretch>
        </p:blipFill>
        <p:spPr>
          <a:xfrm>
            <a:off x="4932041" y="1187678"/>
            <a:ext cx="4176463" cy="5647690"/>
          </a:xfrm>
          <a:prstGeom prst="rect">
            <a:avLst/>
          </a:prstGeom>
        </p:spPr>
      </p:pic>
    </p:spTree>
    <p:extLst>
      <p:ext uri="{BB962C8B-B14F-4D97-AF65-F5344CB8AC3E}">
        <p14:creationId xmlns:p14="http://schemas.microsoft.com/office/powerpoint/2010/main" val="836290296"/>
      </p:ext>
    </p:extLst>
  </p:cSld>
  <p:clrMapOvr>
    <a:masterClrMapping/>
  </p:clrMapOvr>
  <p:transition>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995936" y="109537"/>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RESULTADOS</a:t>
            </a:r>
            <a:endParaRPr lang="es-419" sz="3200"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693986" y="1052736"/>
            <a:ext cx="8342510" cy="923330"/>
          </a:xfrm>
          <a:prstGeom prst="rect">
            <a:avLst/>
          </a:prstGeom>
        </p:spPr>
        <p:txBody>
          <a:bodyPr wrap="square">
            <a:spAutoFit/>
          </a:bodyPr>
          <a:lstStyle/>
          <a:p>
            <a:pPr algn="just">
              <a:lnSpc>
                <a:spcPct val="150000"/>
              </a:lnSpc>
              <a:spcAft>
                <a:spcPts val="0"/>
              </a:spcAft>
            </a:pPr>
            <a:r>
              <a:rPr lang="es-ES" b="1" dirty="0">
                <a:latin typeface="Arial" panose="020B0604020202020204" pitchFamily="34" charset="0"/>
                <a:ea typeface="Times New Roman" panose="02020603050405020304" pitchFamily="18" charset="0"/>
                <a:cs typeface="Times New Roman" panose="02020603050405020304" pitchFamily="18" charset="0"/>
              </a:rPr>
              <a:t>Pregunta 1.</a:t>
            </a:r>
            <a:r>
              <a:rPr lang="es-ES" dirty="0">
                <a:latin typeface="Arial" panose="020B0604020202020204" pitchFamily="34" charset="0"/>
                <a:ea typeface="Times New Roman" panose="02020603050405020304" pitchFamily="18" charset="0"/>
                <a:cs typeface="Times New Roman" panose="02020603050405020304" pitchFamily="18" charset="0"/>
              </a:rPr>
              <a:t> ¿Considera usted que la aplicación de Salvaguardias a la importación de prendas de vestir y calzado ha afectado a su empresa?</a:t>
            </a:r>
            <a:endParaRPr lang="es-EC"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tángulo 8"/>
          <p:cNvSpPr/>
          <p:nvPr/>
        </p:nvSpPr>
        <p:spPr>
          <a:xfrm>
            <a:off x="5956549" y="1976066"/>
            <a:ext cx="3079948" cy="4165243"/>
          </a:xfrm>
          <a:prstGeom prst="rect">
            <a:avLst/>
          </a:prstGeom>
        </p:spPr>
        <p:txBody>
          <a:bodyPr wrap="square">
            <a:spAutoFit/>
          </a:bodyPr>
          <a:lstStyle/>
          <a:p>
            <a:pPr algn="just"/>
            <a:r>
              <a:rPr lang="es-ES" b="1" dirty="0"/>
              <a:t>Análisis:</a:t>
            </a:r>
            <a:r>
              <a:rPr lang="es-ES" dirty="0"/>
              <a:t> De los 25 encuestados el 100% consideran que el impacto de las Salvaguardias en sus negocios ha sido Negativo.</a:t>
            </a:r>
            <a:endParaRPr lang="es-EC" dirty="0"/>
          </a:p>
          <a:p>
            <a:pPr algn="just"/>
            <a:r>
              <a:rPr lang="es-ES" sz="700" dirty="0"/>
              <a:t> </a:t>
            </a:r>
            <a:endParaRPr lang="es-EC" sz="700" dirty="0"/>
          </a:p>
          <a:p>
            <a:pPr algn="just"/>
            <a:r>
              <a:rPr lang="es-ES" b="1" dirty="0"/>
              <a:t>Interpretación:</a:t>
            </a:r>
            <a:r>
              <a:rPr lang="es-ES" dirty="0"/>
              <a:t> Dado que el 100% de los encuestados consideran que el impacto de las Salvaguardias ha sido negativo en sus negocios, se concluye que seguramente se debe al incremento del costo de importar sus productos.</a:t>
            </a:r>
            <a:endParaRPr lang="es-EC" dirty="0"/>
          </a:p>
          <a:p>
            <a:pPr algn="just">
              <a:lnSpc>
                <a:spcPct val="150000"/>
              </a:lnSpc>
              <a:spcAft>
                <a:spcPts val="0"/>
              </a:spcAft>
            </a:pPr>
            <a:endParaRPr lang="es-EC"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a:blip r:embed="rId2"/>
          <a:stretch>
            <a:fillRect/>
          </a:stretch>
        </p:blipFill>
        <p:spPr>
          <a:xfrm>
            <a:off x="0" y="1916832"/>
            <a:ext cx="5956549" cy="4941168"/>
          </a:xfrm>
          <a:prstGeom prst="rect">
            <a:avLst/>
          </a:prstGeom>
        </p:spPr>
      </p:pic>
    </p:spTree>
    <p:extLst>
      <p:ext uri="{BB962C8B-B14F-4D97-AF65-F5344CB8AC3E}">
        <p14:creationId xmlns:p14="http://schemas.microsoft.com/office/powerpoint/2010/main" val="1308022574"/>
      </p:ext>
    </p:extLst>
  </p:cSld>
  <p:clrMapOvr>
    <a:masterClrMapping/>
  </p:clrMapOvr>
  <p:transition>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995936" y="109537"/>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RESULTADOS</a:t>
            </a:r>
            <a:endParaRPr lang="es-419" sz="3200"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693986" y="1052736"/>
            <a:ext cx="8342510" cy="878574"/>
          </a:xfrm>
          <a:prstGeom prst="rect">
            <a:avLst/>
          </a:prstGeom>
        </p:spPr>
        <p:txBody>
          <a:bodyPr wrap="square">
            <a:spAutoFit/>
          </a:bodyPr>
          <a:lstStyle/>
          <a:p>
            <a:pPr algn="just">
              <a:lnSpc>
                <a:spcPct val="150000"/>
              </a:lnSpc>
              <a:spcAft>
                <a:spcPts val="0"/>
              </a:spcAft>
            </a:pPr>
            <a:r>
              <a:rPr lang="es-EC" b="1" dirty="0">
                <a:latin typeface="Arial" panose="020B0604020202020204" pitchFamily="34" charset="0"/>
                <a:cs typeface="Arial" panose="020B0604020202020204" pitchFamily="34" charset="0"/>
              </a:rPr>
              <a:t>Pregunta 2.</a:t>
            </a:r>
            <a:r>
              <a:rPr lang="es-EC" dirty="0">
                <a:latin typeface="Arial" panose="020B0604020202020204" pitchFamily="34" charset="0"/>
                <a:cs typeface="Arial" panose="020B0604020202020204" pitchFamily="34" charset="0"/>
              </a:rPr>
              <a:t> ¿Cuál considera usted que es el impacto de las Salvaguardias a los precios de los productos importados que usted ofrece?</a:t>
            </a:r>
            <a:endParaRPr lang="es-EC"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ectángulo 8"/>
          <p:cNvSpPr/>
          <p:nvPr/>
        </p:nvSpPr>
        <p:spPr>
          <a:xfrm>
            <a:off x="5956549" y="1976066"/>
            <a:ext cx="3079948" cy="3539430"/>
          </a:xfrm>
          <a:prstGeom prst="rect">
            <a:avLst/>
          </a:prstGeom>
        </p:spPr>
        <p:txBody>
          <a:bodyPr wrap="square">
            <a:spAutoFit/>
          </a:bodyPr>
          <a:lstStyle/>
          <a:p>
            <a:pPr algn="just"/>
            <a:r>
              <a:rPr lang="es-ES" sz="1400" b="1" dirty="0"/>
              <a:t>Análisis:</a:t>
            </a:r>
            <a:r>
              <a:rPr lang="es-ES" sz="1400" dirty="0"/>
              <a:t> De los 25 encuestados, 22 que representan el 88% de la población consideran que debido a la aplicación de las Salvaguardias, sus precios han subido, 1 encuestado considera que han bajado y 2 consideran que se han mantenido.</a:t>
            </a:r>
            <a:endParaRPr lang="es-EC" sz="1400" dirty="0"/>
          </a:p>
          <a:p>
            <a:pPr algn="just"/>
            <a:r>
              <a:rPr lang="es-ES" sz="1400" dirty="0"/>
              <a:t> </a:t>
            </a:r>
            <a:endParaRPr lang="es-EC" sz="1400" dirty="0"/>
          </a:p>
          <a:p>
            <a:pPr algn="just"/>
            <a:r>
              <a:rPr lang="es-EC" sz="1400" b="1" dirty="0"/>
              <a:t>Interpretación:</a:t>
            </a:r>
            <a:r>
              <a:rPr lang="es-EC" sz="1400" dirty="0"/>
              <a:t> El resultado de ésta pregunta es contundente, sin lugar a dudas que el efecto de la aplicación de las Salvaguardias ha provocado que el precio de las prendas de vestir y calzado se ha incrementado; por tanto, hay un efecto negativo también en el nivel de ventas de éstos negocios.</a:t>
            </a:r>
            <a:endParaRPr lang="es-EC"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0" y="1895894"/>
            <a:ext cx="5956549" cy="4962106"/>
          </a:xfrm>
          <a:prstGeom prst="rect">
            <a:avLst/>
          </a:prstGeom>
        </p:spPr>
      </p:pic>
    </p:spTree>
    <p:extLst>
      <p:ext uri="{BB962C8B-B14F-4D97-AF65-F5344CB8AC3E}">
        <p14:creationId xmlns:p14="http://schemas.microsoft.com/office/powerpoint/2010/main" val="1821939990"/>
      </p:ext>
    </p:extLst>
  </p:cSld>
  <p:clrMapOvr>
    <a:masterClrMapping/>
  </p:clrMapOvr>
  <p:transition>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995936" y="109537"/>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RESULTADOS</a:t>
            </a:r>
            <a:endParaRPr lang="es-419" sz="3200"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693986" y="1052736"/>
            <a:ext cx="8342510" cy="463075"/>
          </a:xfrm>
          <a:prstGeom prst="rect">
            <a:avLst/>
          </a:prstGeom>
        </p:spPr>
        <p:txBody>
          <a:bodyPr wrap="square">
            <a:spAutoFit/>
          </a:bodyPr>
          <a:lstStyle/>
          <a:p>
            <a:pPr algn="just">
              <a:lnSpc>
                <a:spcPct val="150000"/>
              </a:lnSpc>
              <a:spcAft>
                <a:spcPts val="0"/>
              </a:spcAft>
            </a:pPr>
            <a:r>
              <a:rPr lang="es-EC" b="1" dirty="0"/>
              <a:t>Pregunta 3.</a:t>
            </a:r>
            <a:r>
              <a:rPr lang="es-EC" dirty="0"/>
              <a:t> ¿Qué tipo de productos prefieren sus clientes?</a:t>
            </a:r>
            <a:endParaRPr lang="es-EC"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ectángulo 8"/>
          <p:cNvSpPr/>
          <p:nvPr/>
        </p:nvSpPr>
        <p:spPr>
          <a:xfrm>
            <a:off x="5946212" y="1516774"/>
            <a:ext cx="3079948" cy="4278094"/>
          </a:xfrm>
          <a:prstGeom prst="rect">
            <a:avLst/>
          </a:prstGeom>
        </p:spPr>
        <p:txBody>
          <a:bodyPr wrap="square">
            <a:spAutoFit/>
          </a:bodyPr>
          <a:lstStyle/>
          <a:p>
            <a:pPr algn="just"/>
            <a:r>
              <a:rPr lang="es-ES" sz="1600" b="1" dirty="0"/>
              <a:t>Análisis:</a:t>
            </a:r>
            <a:r>
              <a:rPr lang="es-ES" sz="1600" dirty="0"/>
              <a:t> De los 25 encuestados, el 88%; es decir, 22, manifiestan que sus clientes prefieren los productos importados, 2 indican que prefieren el producto nacional y tan solo 1 que a sus clientes el producto les es indiferente si es importado o nacional.</a:t>
            </a:r>
            <a:endParaRPr lang="es-EC" sz="1600" dirty="0"/>
          </a:p>
          <a:p>
            <a:pPr algn="just"/>
            <a:r>
              <a:rPr lang="es-ES" sz="1600" dirty="0"/>
              <a:t> </a:t>
            </a:r>
            <a:endParaRPr lang="es-EC" sz="1600" dirty="0"/>
          </a:p>
          <a:p>
            <a:pPr algn="just"/>
            <a:r>
              <a:rPr lang="es-ES" sz="1600" b="1" dirty="0"/>
              <a:t>Interpretación:</a:t>
            </a:r>
            <a:r>
              <a:rPr lang="es-ES" sz="1600" dirty="0"/>
              <a:t> El motivo por el cual la mayoría de los encuestados prefieren el producto importado, se debe a que éste garantiza calidad y diseño, lo contrario del producto </a:t>
            </a:r>
            <a:r>
              <a:rPr lang="es-ES" sz="1600" dirty="0" smtClean="0"/>
              <a:t>nacional; </a:t>
            </a:r>
            <a:r>
              <a:rPr lang="es-ES" sz="1600" dirty="0"/>
              <a:t>el cual, aún no ofrece eso al consumidor pichinchano.</a:t>
            </a:r>
            <a:endParaRPr lang="es-EC" sz="1600" dirty="0"/>
          </a:p>
        </p:txBody>
      </p:sp>
      <p:pic>
        <p:nvPicPr>
          <p:cNvPr id="3" name="Imagen 2"/>
          <p:cNvPicPr>
            <a:picLocks noChangeAspect="1"/>
          </p:cNvPicPr>
          <p:nvPr/>
        </p:nvPicPr>
        <p:blipFill>
          <a:blip r:embed="rId2"/>
          <a:stretch>
            <a:fillRect/>
          </a:stretch>
        </p:blipFill>
        <p:spPr>
          <a:xfrm>
            <a:off x="0" y="1515811"/>
            <a:ext cx="5946212" cy="5342189"/>
          </a:xfrm>
          <a:prstGeom prst="rect">
            <a:avLst/>
          </a:prstGeom>
        </p:spPr>
      </p:pic>
    </p:spTree>
    <p:extLst>
      <p:ext uri="{BB962C8B-B14F-4D97-AF65-F5344CB8AC3E}">
        <p14:creationId xmlns:p14="http://schemas.microsoft.com/office/powerpoint/2010/main" val="3102621414"/>
      </p:ext>
    </p:extLst>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995936" y="109537"/>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RESULTADOS</a:t>
            </a:r>
            <a:endParaRPr lang="es-419" sz="3200"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693986" y="1052736"/>
            <a:ext cx="8342510" cy="646331"/>
          </a:xfrm>
          <a:prstGeom prst="rect">
            <a:avLst/>
          </a:prstGeom>
        </p:spPr>
        <p:txBody>
          <a:bodyPr wrap="square">
            <a:spAutoFit/>
          </a:bodyPr>
          <a:lstStyle/>
          <a:p>
            <a:r>
              <a:rPr lang="es-ES" b="1" dirty="0"/>
              <a:t>Pregunta 4.</a:t>
            </a:r>
            <a:r>
              <a:rPr lang="es-ES" dirty="0"/>
              <a:t> ¿Cuáles considera que son los motivos por los cuáles sus clientes prefieren el producto importado?</a:t>
            </a:r>
            <a:endParaRPr lang="es-EC" dirty="0"/>
          </a:p>
        </p:txBody>
      </p:sp>
      <p:sp>
        <p:nvSpPr>
          <p:cNvPr id="9" name="Rectángulo 8"/>
          <p:cNvSpPr/>
          <p:nvPr/>
        </p:nvSpPr>
        <p:spPr>
          <a:xfrm>
            <a:off x="5946212" y="1516774"/>
            <a:ext cx="3079948" cy="4355038"/>
          </a:xfrm>
          <a:prstGeom prst="rect">
            <a:avLst/>
          </a:prstGeom>
        </p:spPr>
        <p:txBody>
          <a:bodyPr wrap="square">
            <a:spAutoFit/>
          </a:bodyPr>
          <a:lstStyle/>
          <a:p>
            <a:pPr algn="just"/>
            <a:r>
              <a:rPr lang="es-ES" sz="1700" b="1" dirty="0"/>
              <a:t>Análisis:</a:t>
            </a:r>
            <a:r>
              <a:rPr lang="es-ES" sz="1700" dirty="0"/>
              <a:t> De los 25 encuestados, el 32%; es decir, 8, manifiestan que sus clientes prefieren los productos importados por la marca, 7 indican que los prefieren por su calidad, 4 por el diseño, 4 por la moda y 2 por el precio.</a:t>
            </a:r>
            <a:endParaRPr lang="es-EC" sz="1700" dirty="0"/>
          </a:p>
          <a:p>
            <a:pPr algn="just"/>
            <a:r>
              <a:rPr lang="es-ES" sz="100" dirty="0"/>
              <a:t> </a:t>
            </a:r>
            <a:endParaRPr lang="es-EC" sz="100" dirty="0"/>
          </a:p>
          <a:p>
            <a:pPr algn="just"/>
            <a:r>
              <a:rPr lang="es-ES" sz="1700" b="1" dirty="0"/>
              <a:t>Interpretación:</a:t>
            </a:r>
            <a:r>
              <a:rPr lang="es-ES" sz="1700" dirty="0"/>
              <a:t> De acuerdo a éstos resultados los clientes prefieren los productos importados por la marca, seguido de la calidad que éstos productos brinda, en tercer lugar por el diseño y moda, y por último, por el precio.</a:t>
            </a:r>
            <a:endParaRPr lang="es-EC" sz="1700" dirty="0"/>
          </a:p>
        </p:txBody>
      </p:sp>
      <p:pic>
        <p:nvPicPr>
          <p:cNvPr id="2" name="Imagen 1"/>
          <p:cNvPicPr>
            <a:picLocks noChangeAspect="1"/>
          </p:cNvPicPr>
          <p:nvPr/>
        </p:nvPicPr>
        <p:blipFill>
          <a:blip r:embed="rId2"/>
          <a:stretch>
            <a:fillRect/>
          </a:stretch>
        </p:blipFill>
        <p:spPr>
          <a:xfrm>
            <a:off x="0" y="1628800"/>
            <a:ext cx="5946212" cy="5229200"/>
          </a:xfrm>
          <a:prstGeom prst="rect">
            <a:avLst/>
          </a:prstGeom>
        </p:spPr>
      </p:pic>
    </p:spTree>
    <p:extLst>
      <p:ext uri="{BB962C8B-B14F-4D97-AF65-F5344CB8AC3E}">
        <p14:creationId xmlns:p14="http://schemas.microsoft.com/office/powerpoint/2010/main" val="3208823399"/>
      </p:ext>
    </p:extLst>
  </p:cSld>
  <p:clrMapOvr>
    <a:masterClrMapping/>
  </p:clrMapOvr>
  <p:transition>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995936" y="109537"/>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RESULTADOS</a:t>
            </a:r>
            <a:endParaRPr lang="es-419" sz="3200"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693986" y="1052736"/>
            <a:ext cx="8342510" cy="646331"/>
          </a:xfrm>
          <a:prstGeom prst="rect">
            <a:avLst/>
          </a:prstGeom>
        </p:spPr>
        <p:txBody>
          <a:bodyPr wrap="square">
            <a:spAutoFit/>
          </a:bodyPr>
          <a:lstStyle/>
          <a:p>
            <a:r>
              <a:rPr lang="es-EC" b="1" dirty="0"/>
              <a:t>Pregunta 5.</a:t>
            </a:r>
            <a:r>
              <a:rPr lang="es-EC" dirty="0"/>
              <a:t> ¿Cuál considera que es el nivel de competitividad del producto nacional versus el importado en cuanto a prendas de vestir y calzado se refiere?</a:t>
            </a:r>
          </a:p>
        </p:txBody>
      </p:sp>
      <p:sp>
        <p:nvSpPr>
          <p:cNvPr id="9" name="Rectángulo 8"/>
          <p:cNvSpPr/>
          <p:nvPr/>
        </p:nvSpPr>
        <p:spPr>
          <a:xfrm>
            <a:off x="5946212" y="1516774"/>
            <a:ext cx="3197788" cy="4293483"/>
          </a:xfrm>
          <a:prstGeom prst="rect">
            <a:avLst/>
          </a:prstGeom>
        </p:spPr>
        <p:txBody>
          <a:bodyPr wrap="square">
            <a:spAutoFit/>
          </a:bodyPr>
          <a:lstStyle/>
          <a:p>
            <a:pPr algn="just"/>
            <a:r>
              <a:rPr lang="es-ES" sz="1600" b="1" dirty="0"/>
              <a:t>Análisis:</a:t>
            </a:r>
            <a:r>
              <a:rPr lang="es-ES" sz="1600" dirty="0"/>
              <a:t> De las encuestas efectuadas el 80% indica que el nivel de </a:t>
            </a:r>
            <a:r>
              <a:rPr lang="es-ES" sz="1600" dirty="0" smtClean="0"/>
              <a:t>competitividad de </a:t>
            </a:r>
            <a:r>
              <a:rPr lang="es-ES" sz="1600" dirty="0"/>
              <a:t>la industria nacional versus el producto importado es bajo, el 20% indica que el nivel es normal y ninguno la ubica en un nivel alto.</a:t>
            </a:r>
            <a:endParaRPr lang="es-EC" sz="1600" dirty="0"/>
          </a:p>
          <a:p>
            <a:pPr algn="just"/>
            <a:r>
              <a:rPr lang="es-ES" sz="100" dirty="0"/>
              <a:t> </a:t>
            </a:r>
            <a:endParaRPr lang="es-EC" sz="100" dirty="0"/>
          </a:p>
          <a:p>
            <a:pPr algn="just"/>
            <a:r>
              <a:rPr lang="es-ES" sz="1600" b="1" dirty="0"/>
              <a:t>Interpretación:</a:t>
            </a:r>
            <a:r>
              <a:rPr lang="es-ES" sz="1600" dirty="0"/>
              <a:t> Es claro que el nivel de competitividad del producto nacional versus el producto importado es bajo, obviamente esto se debe a que la </a:t>
            </a:r>
            <a:r>
              <a:rPr lang="es-ES" sz="1600" dirty="0" smtClean="0"/>
              <a:t>industria </a:t>
            </a:r>
            <a:r>
              <a:rPr lang="es-ES" sz="1600" dirty="0"/>
              <a:t>nacional no es </a:t>
            </a:r>
            <a:r>
              <a:rPr lang="es-ES" sz="1600" dirty="0" smtClean="0"/>
              <a:t>especializada </a:t>
            </a:r>
            <a:r>
              <a:rPr lang="es-ES" sz="1600" dirty="0"/>
              <a:t>en producir prendas de vestir y calzado con los altos estándares de calidad, diseño y moda que los productos importados poseen.</a:t>
            </a:r>
            <a:endParaRPr lang="es-EC" sz="1600" dirty="0"/>
          </a:p>
        </p:txBody>
      </p:sp>
      <p:pic>
        <p:nvPicPr>
          <p:cNvPr id="3" name="Imagen 2"/>
          <p:cNvPicPr>
            <a:picLocks noChangeAspect="1"/>
          </p:cNvPicPr>
          <p:nvPr/>
        </p:nvPicPr>
        <p:blipFill>
          <a:blip r:embed="rId2"/>
          <a:stretch>
            <a:fillRect/>
          </a:stretch>
        </p:blipFill>
        <p:spPr>
          <a:xfrm>
            <a:off x="0" y="1647825"/>
            <a:ext cx="5935876" cy="5210175"/>
          </a:xfrm>
          <a:prstGeom prst="rect">
            <a:avLst/>
          </a:prstGeom>
        </p:spPr>
      </p:pic>
    </p:spTree>
    <p:extLst>
      <p:ext uri="{BB962C8B-B14F-4D97-AF65-F5344CB8AC3E}">
        <p14:creationId xmlns:p14="http://schemas.microsoft.com/office/powerpoint/2010/main" val="2286384538"/>
      </p:ext>
    </p:extLst>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95936" y="476672"/>
            <a:ext cx="4536504" cy="652934"/>
          </a:xfrm>
          <a:solidFill>
            <a:schemeClr val="accent3">
              <a:lumMod val="50000"/>
            </a:schemeClr>
          </a:solidFill>
        </p:spPr>
        <p:txBody>
          <a:bodyPr>
            <a:normAutofit/>
          </a:bodyPr>
          <a:lstStyle/>
          <a:p>
            <a:r>
              <a:rPr lang="es-419" sz="3200" dirty="0" smtClean="0">
                <a:solidFill>
                  <a:schemeClr val="bg1"/>
                </a:solidFill>
                <a:latin typeface="Arial" panose="020B0604020202020204" pitchFamily="34" charset="0"/>
                <a:cs typeface="Arial" panose="020B0604020202020204" pitchFamily="34" charset="0"/>
              </a:rPr>
              <a:t>ANTECEDENTES</a:t>
            </a:r>
            <a:endParaRPr lang="es-419" sz="3200"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259632" y="1340767"/>
            <a:ext cx="7272808" cy="4248473"/>
          </a:xfrm>
        </p:spPr>
        <p:txBody>
          <a:bodyPr>
            <a:normAutofit lnSpcReduction="10000"/>
          </a:bodyPr>
          <a:lstStyle/>
          <a:p>
            <a:pPr marL="0" indent="0" algn="just">
              <a:buNone/>
            </a:pPr>
            <a:r>
              <a:rPr lang="es-EC" sz="2800" dirty="0">
                <a:latin typeface="Arial" panose="020B0604020202020204" pitchFamily="34" charset="0"/>
                <a:cs typeface="Arial" panose="020B0604020202020204" pitchFamily="34" charset="0"/>
              </a:rPr>
              <a:t>El 11 de marzo de 2015, mediante Resolución 011-2015, el Pleno del Comité de Comercio Exterior (COMEX) puso en vigencia la medida de salvaguardia de balanza de pagos que (SBP), la misma que introduce una sobretasa arancelaria de entre 5% y 45% para casi 2.600 </a:t>
            </a:r>
            <a:r>
              <a:rPr lang="es-EC" sz="2800" dirty="0" err="1">
                <a:latin typeface="Arial" panose="020B0604020202020204" pitchFamily="34" charset="0"/>
                <a:cs typeface="Arial" panose="020B0604020202020204" pitchFamily="34" charset="0"/>
              </a:rPr>
              <a:t>subpartidas</a:t>
            </a:r>
            <a:r>
              <a:rPr lang="es-EC" sz="2800" dirty="0">
                <a:latin typeface="Arial" panose="020B0604020202020204" pitchFamily="34" charset="0"/>
                <a:cs typeface="Arial" panose="020B0604020202020204" pitchFamily="34" charset="0"/>
              </a:rPr>
              <a:t> arancelarias, que a su vez recae sobre más del 30% de las importaciones totales que realizó el Ecuador en el último año.</a:t>
            </a:r>
          </a:p>
        </p:txBody>
      </p:sp>
    </p:spTree>
    <p:extLst>
      <p:ext uri="{BB962C8B-B14F-4D97-AF65-F5344CB8AC3E}">
        <p14:creationId xmlns:p14="http://schemas.microsoft.com/office/powerpoint/2010/main" val="2982539317"/>
      </p:ext>
    </p:extLst>
  </p:cSld>
  <p:clrMapOvr>
    <a:masterClrMapping/>
  </p:clrMapOvr>
  <p:transition>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995936" y="109537"/>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RESULTADOS</a:t>
            </a:r>
            <a:endParaRPr lang="es-419" sz="3200"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693986" y="1052736"/>
            <a:ext cx="8342510" cy="646331"/>
          </a:xfrm>
          <a:prstGeom prst="rect">
            <a:avLst/>
          </a:prstGeom>
        </p:spPr>
        <p:txBody>
          <a:bodyPr wrap="square">
            <a:spAutoFit/>
          </a:bodyPr>
          <a:lstStyle/>
          <a:p>
            <a:r>
              <a:rPr lang="es-ES" b="1" dirty="0"/>
              <a:t>Pregunta 6.</a:t>
            </a:r>
            <a:r>
              <a:rPr lang="es-ES" dirty="0"/>
              <a:t> ¿Qué calificación le daría a las prendas de vestir y/o calzado de producción nacional?</a:t>
            </a:r>
            <a:endParaRPr lang="es-EC" dirty="0"/>
          </a:p>
        </p:txBody>
      </p:sp>
      <p:sp>
        <p:nvSpPr>
          <p:cNvPr id="9" name="Rectángulo 8"/>
          <p:cNvSpPr/>
          <p:nvPr/>
        </p:nvSpPr>
        <p:spPr>
          <a:xfrm>
            <a:off x="5946212" y="1516774"/>
            <a:ext cx="3197788" cy="4016484"/>
          </a:xfrm>
          <a:prstGeom prst="rect">
            <a:avLst/>
          </a:prstGeom>
        </p:spPr>
        <p:txBody>
          <a:bodyPr wrap="square">
            <a:spAutoFit/>
          </a:bodyPr>
          <a:lstStyle/>
          <a:p>
            <a:pPr algn="just"/>
            <a:r>
              <a:rPr lang="es-ES" sz="1700" b="1" dirty="0"/>
              <a:t>Análisis:</a:t>
            </a:r>
            <a:r>
              <a:rPr lang="es-ES" sz="1700" dirty="0"/>
              <a:t> De las encuestas efectuadas un 72% le otorgan una calificación de malo al producto nacional, mientras que apenas el 28% lo considera bueno, y ninguno lo considera excelente.</a:t>
            </a:r>
            <a:endParaRPr lang="es-EC" sz="1700" dirty="0"/>
          </a:p>
          <a:p>
            <a:pPr algn="just"/>
            <a:r>
              <a:rPr lang="es-ES" sz="1700" dirty="0"/>
              <a:t> </a:t>
            </a:r>
            <a:endParaRPr lang="es-EC" sz="1700" dirty="0"/>
          </a:p>
          <a:p>
            <a:pPr algn="just"/>
            <a:r>
              <a:rPr lang="es-ES" sz="1700" b="1" dirty="0"/>
              <a:t>Interpretación:</a:t>
            </a:r>
            <a:r>
              <a:rPr lang="es-ES" sz="1700" dirty="0"/>
              <a:t> La mayoría de los encuestados responden que el producto nacional es malo, lo cual claramente indica que el producto nacional no ha generado la confianza que requiere tener para poder competir con el producto importado.</a:t>
            </a:r>
            <a:endParaRPr lang="es-EC" sz="1700" dirty="0"/>
          </a:p>
        </p:txBody>
      </p:sp>
      <p:pic>
        <p:nvPicPr>
          <p:cNvPr id="2" name="Imagen 1"/>
          <p:cNvPicPr>
            <a:picLocks noChangeAspect="1"/>
          </p:cNvPicPr>
          <p:nvPr/>
        </p:nvPicPr>
        <p:blipFill>
          <a:blip r:embed="rId2"/>
          <a:stretch>
            <a:fillRect/>
          </a:stretch>
        </p:blipFill>
        <p:spPr>
          <a:xfrm>
            <a:off x="0" y="1603251"/>
            <a:ext cx="5946212" cy="5267325"/>
          </a:xfrm>
          <a:prstGeom prst="rect">
            <a:avLst/>
          </a:prstGeom>
        </p:spPr>
      </p:pic>
    </p:spTree>
    <p:extLst>
      <p:ext uri="{BB962C8B-B14F-4D97-AF65-F5344CB8AC3E}">
        <p14:creationId xmlns:p14="http://schemas.microsoft.com/office/powerpoint/2010/main" val="2962118236"/>
      </p:ext>
    </p:extLst>
  </p:cSld>
  <p:clrMapOvr>
    <a:masterClrMapping/>
  </p:clrMapOvr>
  <p:transition>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995936" y="109537"/>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RESULTADOS</a:t>
            </a:r>
            <a:endParaRPr lang="es-419" sz="3200"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693986" y="1052736"/>
            <a:ext cx="8342510" cy="369332"/>
          </a:xfrm>
          <a:prstGeom prst="rect">
            <a:avLst/>
          </a:prstGeom>
        </p:spPr>
        <p:txBody>
          <a:bodyPr wrap="square">
            <a:spAutoFit/>
          </a:bodyPr>
          <a:lstStyle/>
          <a:p>
            <a:r>
              <a:rPr lang="es-ES" b="1" dirty="0"/>
              <a:t>Pregunta 7.</a:t>
            </a:r>
            <a:r>
              <a:rPr lang="es-ES" dirty="0"/>
              <a:t> ¿Qué calificación le daría a las prendas de vestir y/o calzado importado?</a:t>
            </a:r>
            <a:endParaRPr lang="es-EC" dirty="0"/>
          </a:p>
        </p:txBody>
      </p:sp>
      <p:sp>
        <p:nvSpPr>
          <p:cNvPr id="9" name="Rectángulo 8"/>
          <p:cNvSpPr/>
          <p:nvPr/>
        </p:nvSpPr>
        <p:spPr>
          <a:xfrm>
            <a:off x="5946212" y="1516774"/>
            <a:ext cx="3197788" cy="4031873"/>
          </a:xfrm>
          <a:prstGeom prst="rect">
            <a:avLst/>
          </a:prstGeom>
        </p:spPr>
        <p:txBody>
          <a:bodyPr wrap="square">
            <a:spAutoFit/>
          </a:bodyPr>
          <a:lstStyle/>
          <a:p>
            <a:pPr algn="just"/>
            <a:r>
              <a:rPr lang="es-ES" sz="1600" b="1" dirty="0"/>
              <a:t>Análisis:</a:t>
            </a:r>
            <a:r>
              <a:rPr lang="es-ES" sz="1600" dirty="0"/>
              <a:t> De las encuestas efectuadas un 48% le otorgan una calificación de bueno al producto importado, un 36% lo considera excelente, y un 16% lo considera malo.</a:t>
            </a:r>
            <a:endParaRPr lang="es-EC" sz="1600" dirty="0"/>
          </a:p>
          <a:p>
            <a:pPr algn="just"/>
            <a:r>
              <a:rPr lang="es-ES" sz="1600" dirty="0"/>
              <a:t> </a:t>
            </a:r>
            <a:endParaRPr lang="es-EC" sz="1600" dirty="0"/>
          </a:p>
          <a:p>
            <a:pPr algn="just"/>
            <a:r>
              <a:rPr lang="es-ES" sz="1600" b="1" dirty="0"/>
              <a:t>Interpretación:</a:t>
            </a:r>
            <a:r>
              <a:rPr lang="es-ES" sz="1600" dirty="0"/>
              <a:t> Un buen porcentaje de los encuestados responden que el producto importado es bueno, y un porcentaje un tanto menor, pero igual de importante lo considera excelente, solamente el 16% lo considera malo, y esa calificación seguramente debe reflejar la mala calidad del producto chino.</a:t>
            </a:r>
            <a:endParaRPr lang="es-EC" sz="1600" dirty="0"/>
          </a:p>
        </p:txBody>
      </p:sp>
      <p:pic>
        <p:nvPicPr>
          <p:cNvPr id="3" name="Imagen 2"/>
          <p:cNvPicPr>
            <a:picLocks noChangeAspect="1"/>
          </p:cNvPicPr>
          <p:nvPr/>
        </p:nvPicPr>
        <p:blipFill>
          <a:blip r:embed="rId2"/>
          <a:stretch>
            <a:fillRect/>
          </a:stretch>
        </p:blipFill>
        <p:spPr>
          <a:xfrm>
            <a:off x="0" y="1422068"/>
            <a:ext cx="5946212" cy="5435932"/>
          </a:xfrm>
          <a:prstGeom prst="rect">
            <a:avLst/>
          </a:prstGeom>
        </p:spPr>
      </p:pic>
    </p:spTree>
    <p:extLst>
      <p:ext uri="{BB962C8B-B14F-4D97-AF65-F5344CB8AC3E}">
        <p14:creationId xmlns:p14="http://schemas.microsoft.com/office/powerpoint/2010/main" val="3310629389"/>
      </p:ext>
    </p:extLst>
  </p:cSld>
  <p:clrMapOvr>
    <a:masterClrMapping/>
  </p:clrMapOvr>
  <p:transition>
    <p:whee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995936" y="109537"/>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RESULTADOS</a:t>
            </a:r>
            <a:endParaRPr lang="es-419" sz="3200"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693986" y="1052736"/>
            <a:ext cx="8342510" cy="646331"/>
          </a:xfrm>
          <a:prstGeom prst="rect">
            <a:avLst/>
          </a:prstGeom>
        </p:spPr>
        <p:txBody>
          <a:bodyPr wrap="square">
            <a:spAutoFit/>
          </a:bodyPr>
          <a:lstStyle/>
          <a:p>
            <a:r>
              <a:rPr lang="es-ES" b="1" dirty="0"/>
              <a:t>Pregunta 8.</a:t>
            </a:r>
            <a:r>
              <a:rPr lang="es-ES" dirty="0"/>
              <a:t> ¿Considera usted que la aplicación de las Salvaguardias han provocado una disminución de las importaciones de prendas de vestir y calzado?</a:t>
            </a:r>
            <a:endParaRPr lang="es-EC" dirty="0"/>
          </a:p>
        </p:txBody>
      </p:sp>
      <p:sp>
        <p:nvSpPr>
          <p:cNvPr id="9" name="Rectángulo 8"/>
          <p:cNvSpPr/>
          <p:nvPr/>
        </p:nvSpPr>
        <p:spPr>
          <a:xfrm>
            <a:off x="5946212" y="1650082"/>
            <a:ext cx="3197788" cy="4016484"/>
          </a:xfrm>
          <a:prstGeom prst="rect">
            <a:avLst/>
          </a:prstGeom>
        </p:spPr>
        <p:txBody>
          <a:bodyPr wrap="square">
            <a:spAutoFit/>
          </a:bodyPr>
          <a:lstStyle/>
          <a:p>
            <a:pPr algn="just"/>
            <a:r>
              <a:rPr lang="es-ES" sz="1700" b="1" dirty="0"/>
              <a:t>Análisis:</a:t>
            </a:r>
            <a:r>
              <a:rPr lang="es-ES" sz="1700" dirty="0"/>
              <a:t> De las opiniones recibidas un 76% consideran que las Salvaguardias si han ocasionado una disminución de las importaciones de prendas de vestir y calzado y apenas un 24% consideran que no han afectado.</a:t>
            </a:r>
            <a:endParaRPr lang="es-EC" sz="1700" dirty="0"/>
          </a:p>
          <a:p>
            <a:pPr algn="just"/>
            <a:r>
              <a:rPr lang="es-ES" sz="1700" dirty="0"/>
              <a:t> </a:t>
            </a:r>
            <a:endParaRPr lang="es-EC" sz="1700" dirty="0"/>
          </a:p>
          <a:p>
            <a:pPr algn="just"/>
            <a:r>
              <a:rPr lang="es-ES" sz="1700" b="1" dirty="0"/>
              <a:t>Interpretación:</a:t>
            </a:r>
            <a:r>
              <a:rPr lang="es-ES" sz="1700" dirty="0"/>
              <a:t> Aunque la disminución de las importaciones es algo negativo para las empresas encuestadas, éste indicador es bueno para el objetivo que persigue el Gobierno con la aplicación de ésta medida.</a:t>
            </a:r>
            <a:endParaRPr lang="es-EC" sz="1700" dirty="0"/>
          </a:p>
        </p:txBody>
      </p:sp>
      <p:pic>
        <p:nvPicPr>
          <p:cNvPr id="2" name="Imagen 1"/>
          <p:cNvPicPr>
            <a:picLocks noChangeAspect="1"/>
          </p:cNvPicPr>
          <p:nvPr/>
        </p:nvPicPr>
        <p:blipFill>
          <a:blip r:embed="rId2"/>
          <a:stretch>
            <a:fillRect/>
          </a:stretch>
        </p:blipFill>
        <p:spPr>
          <a:xfrm>
            <a:off x="0" y="1619250"/>
            <a:ext cx="5946212" cy="5238750"/>
          </a:xfrm>
          <a:prstGeom prst="rect">
            <a:avLst/>
          </a:prstGeom>
        </p:spPr>
      </p:pic>
    </p:spTree>
    <p:extLst>
      <p:ext uri="{BB962C8B-B14F-4D97-AF65-F5344CB8AC3E}">
        <p14:creationId xmlns:p14="http://schemas.microsoft.com/office/powerpoint/2010/main" val="2194819960"/>
      </p:ext>
    </p:extLst>
  </p:cSld>
  <p:clrMapOvr>
    <a:masterClrMapping/>
  </p:clrMapOvr>
  <p:transition>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995936" y="109537"/>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RESULTADOS</a:t>
            </a:r>
            <a:endParaRPr lang="es-419" sz="3200"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693986" y="1052736"/>
            <a:ext cx="8342510" cy="646331"/>
          </a:xfrm>
          <a:prstGeom prst="rect">
            <a:avLst/>
          </a:prstGeom>
        </p:spPr>
        <p:txBody>
          <a:bodyPr wrap="square">
            <a:spAutoFit/>
          </a:bodyPr>
          <a:lstStyle/>
          <a:p>
            <a:r>
              <a:rPr lang="es-ES" b="1" dirty="0"/>
              <a:t>Pregunta 9.</a:t>
            </a:r>
            <a:r>
              <a:rPr lang="es-ES" dirty="0"/>
              <a:t> ¿Cuál ha sido el comportamiento de sus ventas a partir de la implementación de las Salvaguardias en Ecuador?</a:t>
            </a:r>
            <a:endParaRPr lang="es-EC" dirty="0"/>
          </a:p>
        </p:txBody>
      </p:sp>
      <p:sp>
        <p:nvSpPr>
          <p:cNvPr id="9" name="Rectángulo 8"/>
          <p:cNvSpPr/>
          <p:nvPr/>
        </p:nvSpPr>
        <p:spPr>
          <a:xfrm>
            <a:off x="5946212" y="1650082"/>
            <a:ext cx="3197788" cy="4108817"/>
          </a:xfrm>
          <a:prstGeom prst="rect">
            <a:avLst/>
          </a:prstGeom>
        </p:spPr>
        <p:txBody>
          <a:bodyPr wrap="square">
            <a:spAutoFit/>
          </a:bodyPr>
          <a:lstStyle/>
          <a:p>
            <a:pPr algn="just"/>
            <a:r>
              <a:rPr lang="es-ES" sz="1600" b="1" dirty="0"/>
              <a:t>Análisis:</a:t>
            </a:r>
            <a:r>
              <a:rPr lang="es-ES" sz="1600" dirty="0"/>
              <a:t> Del total de las personas encuestadas, un 92% manifiesta que sus ventas han disminuido a partir de la vigencia de las </a:t>
            </a:r>
            <a:r>
              <a:rPr lang="es-ES" sz="1600" dirty="0" smtClean="0"/>
              <a:t>Salvaguardias</a:t>
            </a:r>
            <a:r>
              <a:rPr lang="es-ES" sz="1600" dirty="0"/>
              <a:t>, apenas un 8% considera que se han mantenido, y nadie considera que han aumentado.</a:t>
            </a:r>
            <a:endParaRPr lang="es-EC" sz="1600" dirty="0"/>
          </a:p>
          <a:p>
            <a:pPr algn="just"/>
            <a:r>
              <a:rPr lang="es-ES" sz="400" dirty="0"/>
              <a:t> </a:t>
            </a:r>
            <a:endParaRPr lang="es-EC" sz="400" dirty="0"/>
          </a:p>
          <a:p>
            <a:pPr algn="just"/>
            <a:r>
              <a:rPr lang="es-EC" sz="1600" b="1" dirty="0"/>
              <a:t>Interpretación:</a:t>
            </a:r>
            <a:r>
              <a:rPr lang="es-EC" sz="1600" dirty="0"/>
              <a:t> No cabe duda que las </a:t>
            </a:r>
            <a:r>
              <a:rPr lang="es-EC" sz="1600" dirty="0" smtClean="0"/>
              <a:t>Salvaguardias </a:t>
            </a:r>
            <a:r>
              <a:rPr lang="es-EC" sz="1600" dirty="0"/>
              <a:t>han provocado una </a:t>
            </a:r>
            <a:r>
              <a:rPr lang="es-EC" sz="1600" dirty="0" smtClean="0"/>
              <a:t>disminución </a:t>
            </a:r>
            <a:r>
              <a:rPr lang="es-EC" sz="1600" dirty="0"/>
              <a:t>considerable del nivel de ventas de los importadores de prendas de vestir y calzado, lo cual ha generado que estas empresas se vean en la penosa necesidad de reestructurar sus plantillas de empleados.</a:t>
            </a:r>
            <a:endParaRPr lang="es-EC" sz="1700" dirty="0"/>
          </a:p>
        </p:txBody>
      </p:sp>
      <p:pic>
        <p:nvPicPr>
          <p:cNvPr id="3" name="Imagen 2"/>
          <p:cNvPicPr>
            <a:picLocks noChangeAspect="1"/>
          </p:cNvPicPr>
          <p:nvPr/>
        </p:nvPicPr>
        <p:blipFill>
          <a:blip r:embed="rId2"/>
          <a:stretch>
            <a:fillRect/>
          </a:stretch>
        </p:blipFill>
        <p:spPr>
          <a:xfrm>
            <a:off x="0" y="1628775"/>
            <a:ext cx="5933644" cy="5229225"/>
          </a:xfrm>
          <a:prstGeom prst="rect">
            <a:avLst/>
          </a:prstGeom>
        </p:spPr>
      </p:pic>
    </p:spTree>
    <p:extLst>
      <p:ext uri="{BB962C8B-B14F-4D97-AF65-F5344CB8AC3E}">
        <p14:creationId xmlns:p14="http://schemas.microsoft.com/office/powerpoint/2010/main" val="1042234651"/>
      </p:ext>
    </p:extLst>
  </p:cSld>
  <p:clrMapOvr>
    <a:masterClrMapping/>
  </p:clrMapOvr>
  <p:transition>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995936" y="109537"/>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RESULTADOS</a:t>
            </a:r>
            <a:endParaRPr lang="es-419" sz="3200"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693986" y="1052736"/>
            <a:ext cx="8342510" cy="646331"/>
          </a:xfrm>
          <a:prstGeom prst="rect">
            <a:avLst/>
          </a:prstGeom>
        </p:spPr>
        <p:txBody>
          <a:bodyPr wrap="square">
            <a:spAutoFit/>
          </a:bodyPr>
          <a:lstStyle/>
          <a:p>
            <a:r>
              <a:rPr lang="es-ES" b="1" dirty="0"/>
              <a:t>Pregunta 10.</a:t>
            </a:r>
            <a:r>
              <a:rPr lang="es-ES" dirty="0"/>
              <a:t> A raíz de la aplicación de las Salvaguardias, ¿Cuál ha sido el efecto en el personal contratado por su Compañía?</a:t>
            </a:r>
            <a:endParaRPr lang="es-EC" dirty="0"/>
          </a:p>
        </p:txBody>
      </p:sp>
      <p:sp>
        <p:nvSpPr>
          <p:cNvPr id="9" name="Rectángulo 8"/>
          <p:cNvSpPr/>
          <p:nvPr/>
        </p:nvSpPr>
        <p:spPr>
          <a:xfrm>
            <a:off x="5933644" y="1484784"/>
            <a:ext cx="3197788" cy="4339650"/>
          </a:xfrm>
          <a:prstGeom prst="rect">
            <a:avLst/>
          </a:prstGeom>
        </p:spPr>
        <p:txBody>
          <a:bodyPr wrap="square">
            <a:spAutoFit/>
          </a:bodyPr>
          <a:lstStyle/>
          <a:p>
            <a:pPr algn="just"/>
            <a:r>
              <a:rPr lang="es-ES" sz="1600" b="1" dirty="0"/>
              <a:t>Análisis:</a:t>
            </a:r>
            <a:r>
              <a:rPr lang="es-ES" sz="1600" dirty="0"/>
              <a:t> El 88% de los encuestados afirman que a raíz de la aplicación de las Salvaguardias su personal disminuyó, frente a un 12% que indica que se mantuvo.</a:t>
            </a:r>
            <a:endParaRPr lang="es-EC" sz="1600" dirty="0"/>
          </a:p>
          <a:p>
            <a:pPr algn="just"/>
            <a:r>
              <a:rPr lang="es-ES" sz="100" dirty="0"/>
              <a:t> </a:t>
            </a:r>
            <a:endParaRPr lang="es-EC" sz="100" dirty="0"/>
          </a:p>
          <a:p>
            <a:pPr algn="just"/>
            <a:r>
              <a:rPr lang="es-ES" sz="1600" b="1" dirty="0"/>
              <a:t>Interpretación:</a:t>
            </a:r>
            <a:r>
              <a:rPr lang="es-ES" sz="1600" dirty="0"/>
              <a:t> Los entrevistados indican que dadas las circunstancias negativas en las que han tenido que desenvolverse sus empresas a raíz de la aplicación de las Salvaguardias, han tenido que recurrir a disminuir la cantidad de personal contratado, ya que sus niveles de ventas no han permitido mantener sus estructuras, lo cual obviamente incide negativamente en los niveles de empleo.</a:t>
            </a:r>
            <a:endParaRPr lang="es-EC" sz="1600" dirty="0"/>
          </a:p>
        </p:txBody>
      </p:sp>
      <p:pic>
        <p:nvPicPr>
          <p:cNvPr id="3" name="Imagen 2"/>
          <p:cNvPicPr>
            <a:picLocks noChangeAspect="1"/>
          </p:cNvPicPr>
          <p:nvPr/>
        </p:nvPicPr>
        <p:blipFill>
          <a:blip r:embed="rId2"/>
          <a:stretch>
            <a:fillRect/>
          </a:stretch>
        </p:blipFill>
        <p:spPr>
          <a:xfrm>
            <a:off x="0" y="1628775"/>
            <a:ext cx="5933644" cy="5229225"/>
          </a:xfrm>
          <a:prstGeom prst="rect">
            <a:avLst/>
          </a:prstGeom>
        </p:spPr>
      </p:pic>
    </p:spTree>
    <p:extLst>
      <p:ext uri="{BB962C8B-B14F-4D97-AF65-F5344CB8AC3E}">
        <p14:creationId xmlns:p14="http://schemas.microsoft.com/office/powerpoint/2010/main" val="3462910205"/>
      </p:ext>
    </p:extLst>
  </p:cSld>
  <p:clrMapOvr>
    <a:masterClrMapping/>
  </p:clrMapOvr>
  <p:transition>
    <p:whee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995936" y="109537"/>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RESULTADOS</a:t>
            </a:r>
            <a:endParaRPr lang="es-419" sz="3200"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693986" y="1052736"/>
            <a:ext cx="8342510" cy="646331"/>
          </a:xfrm>
          <a:prstGeom prst="rect">
            <a:avLst/>
          </a:prstGeom>
        </p:spPr>
        <p:txBody>
          <a:bodyPr wrap="square">
            <a:spAutoFit/>
          </a:bodyPr>
          <a:lstStyle/>
          <a:p>
            <a:r>
              <a:rPr lang="es-ES" b="1" dirty="0"/>
              <a:t>Pregunta 11. </a:t>
            </a:r>
            <a:r>
              <a:rPr lang="es-ES" dirty="0"/>
              <a:t>¿Cómo se ha visto afectada la rentabilidad de su Compañía a raíz de la aplicación de las Salvaguardias en Ecuador?</a:t>
            </a:r>
            <a:endParaRPr lang="es-EC" dirty="0"/>
          </a:p>
        </p:txBody>
      </p:sp>
      <p:sp>
        <p:nvSpPr>
          <p:cNvPr id="9" name="Rectángulo 8"/>
          <p:cNvSpPr/>
          <p:nvPr/>
        </p:nvSpPr>
        <p:spPr>
          <a:xfrm>
            <a:off x="5933644" y="1375901"/>
            <a:ext cx="3197788" cy="4401205"/>
          </a:xfrm>
          <a:prstGeom prst="rect">
            <a:avLst/>
          </a:prstGeom>
        </p:spPr>
        <p:txBody>
          <a:bodyPr wrap="square">
            <a:spAutoFit/>
          </a:bodyPr>
          <a:lstStyle/>
          <a:p>
            <a:pPr algn="just"/>
            <a:r>
              <a:rPr lang="es-ES" sz="1400" b="1" dirty="0"/>
              <a:t>Análisis:</a:t>
            </a:r>
            <a:r>
              <a:rPr lang="es-ES" sz="1400" dirty="0"/>
              <a:t> El 88% de los importadores encuestados afirman que las rentabilidades de sus Compañías han disminuido a raíz de la aplicación de las Salvaguardias en Ecuador, un 8% considera que se ha mantenido y apenas un 4% </a:t>
            </a:r>
            <a:r>
              <a:rPr lang="es-ES" sz="1400" dirty="0" smtClean="0"/>
              <a:t>considera </a:t>
            </a:r>
            <a:r>
              <a:rPr lang="es-ES" sz="1400" dirty="0"/>
              <a:t>que su rentabilidad a aumentado.</a:t>
            </a:r>
            <a:endParaRPr lang="es-EC" sz="1400" dirty="0"/>
          </a:p>
          <a:p>
            <a:pPr algn="just"/>
            <a:r>
              <a:rPr lang="es-ES" sz="1400" dirty="0"/>
              <a:t> </a:t>
            </a:r>
            <a:endParaRPr lang="es-EC" sz="1400" dirty="0"/>
          </a:p>
          <a:p>
            <a:pPr algn="just"/>
            <a:r>
              <a:rPr lang="es-ES" sz="1400" b="1" dirty="0"/>
              <a:t>Interpretación:</a:t>
            </a:r>
            <a:r>
              <a:rPr lang="es-ES" sz="1400" dirty="0"/>
              <a:t> Es concluyente que ésta medida Gubernamental a afectado seriamente a las importadores de prendas de vestir y calzado, ya que han visto sus rentabilidades disminuir, provocando que se vean obligados a reestructurar sus plantillas, a </a:t>
            </a:r>
            <a:r>
              <a:rPr lang="es-ES" sz="1400" dirty="0" smtClean="0"/>
              <a:t>reducir </a:t>
            </a:r>
            <a:r>
              <a:rPr lang="es-ES" sz="1400" dirty="0"/>
              <a:t>tanto sus costos como sus gastos para poder hacerle frente a la crisis que han tenido que vivir durante los últimos meses.</a:t>
            </a:r>
            <a:endParaRPr lang="es-EC" sz="1400" dirty="0"/>
          </a:p>
        </p:txBody>
      </p:sp>
      <p:pic>
        <p:nvPicPr>
          <p:cNvPr id="2" name="Imagen 1"/>
          <p:cNvPicPr>
            <a:picLocks noChangeAspect="1"/>
          </p:cNvPicPr>
          <p:nvPr/>
        </p:nvPicPr>
        <p:blipFill>
          <a:blip r:embed="rId2"/>
          <a:stretch>
            <a:fillRect/>
          </a:stretch>
        </p:blipFill>
        <p:spPr>
          <a:xfrm>
            <a:off x="0" y="1628800"/>
            <a:ext cx="5933644" cy="5229200"/>
          </a:xfrm>
          <a:prstGeom prst="rect">
            <a:avLst/>
          </a:prstGeom>
        </p:spPr>
      </p:pic>
    </p:spTree>
    <p:extLst>
      <p:ext uri="{BB962C8B-B14F-4D97-AF65-F5344CB8AC3E}">
        <p14:creationId xmlns:p14="http://schemas.microsoft.com/office/powerpoint/2010/main" val="2112589158"/>
      </p:ext>
    </p:extLst>
  </p:cSld>
  <p:clrMapOvr>
    <a:masterClrMapping/>
  </p:clrMapOvr>
  <p:transition>
    <p:whee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95936" y="476672"/>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CONCLUSIONES</a:t>
            </a:r>
            <a:endParaRPr lang="es-419" sz="3200" dirty="0">
              <a:solidFill>
                <a:schemeClr val="bg1"/>
              </a:solidFill>
              <a:latin typeface="Arial" panose="020B0604020202020204" pitchFamily="34" charset="0"/>
              <a:cs typeface="Arial" panose="020B0604020202020204" pitchFamily="34" charset="0"/>
            </a:endParaRPr>
          </a:p>
        </p:txBody>
      </p:sp>
      <p:sp>
        <p:nvSpPr>
          <p:cNvPr id="5" name="Marcador de contenido 2"/>
          <p:cNvSpPr txBox="1">
            <a:spLocks/>
          </p:cNvSpPr>
          <p:nvPr/>
        </p:nvSpPr>
        <p:spPr>
          <a:xfrm>
            <a:off x="899592" y="1268761"/>
            <a:ext cx="8136904" cy="410445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es-EC" sz="2400" dirty="0"/>
              <a:t>Luego de los análisis realizados en el presente proyecto de investigación se puede concluir que uno de los efectos que ha provocado la implementación de las Salvaguardias en Ecuador es la disminución de la rentabilidad en la mayoría de las empresas importadoras / comercializadoras en Ecuador, pero principalmente en las empresas que importan y comercializan prendas de vestir y calzado ubicadas en la provincia de Pichincha, esto dado principalmente por el incremento del costo de importar éstos productos; y, dado también, por la disminución de las ventas por el incremento de los precios al consumidor de éstos productos.</a:t>
            </a:r>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95936" y="476672"/>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CONCLUSIONES</a:t>
            </a:r>
            <a:endParaRPr lang="es-419" sz="3200" dirty="0">
              <a:solidFill>
                <a:schemeClr val="bg1"/>
              </a:solidFill>
              <a:latin typeface="Arial" panose="020B0604020202020204" pitchFamily="34" charset="0"/>
              <a:cs typeface="Arial" panose="020B0604020202020204" pitchFamily="34" charset="0"/>
            </a:endParaRPr>
          </a:p>
        </p:txBody>
      </p:sp>
      <p:sp>
        <p:nvSpPr>
          <p:cNvPr id="2" name="Rectángulo 1"/>
          <p:cNvSpPr/>
          <p:nvPr/>
        </p:nvSpPr>
        <p:spPr>
          <a:xfrm>
            <a:off x="1187624" y="1268760"/>
            <a:ext cx="7848872" cy="3939540"/>
          </a:xfrm>
          <a:prstGeom prst="rect">
            <a:avLst/>
          </a:prstGeom>
        </p:spPr>
        <p:txBody>
          <a:bodyPr wrap="square">
            <a:spAutoFit/>
          </a:bodyPr>
          <a:lstStyle/>
          <a:p>
            <a:pPr marL="285750" indent="-285750" algn="just">
              <a:buFont typeface="Arial" panose="020B0604020202020204" pitchFamily="34" charset="0"/>
              <a:buChar char="•"/>
            </a:pPr>
            <a:r>
              <a:rPr lang="es-EC" dirty="0">
                <a:latin typeface="Arial" panose="020B0604020202020204" pitchFamily="34" charset="0"/>
                <a:ea typeface="Times New Roman" panose="02020603050405020304" pitchFamily="18" charset="0"/>
                <a:cs typeface="Arial" panose="020B0604020202020204" pitchFamily="34" charset="0"/>
              </a:rPr>
              <a:t>Se concluye también que mediante la imposición de salvaguardas se pudo reducir las importaciones en el año 2015, replicando esta tendencia hasta inicios del año 2016, no obstante, al mismo tiempo este fenómeno provocó una disminución en la exportaciones pues varias empresas de los sectores productivos del país necesitan de materias primas e insumos grabados para cumplir con su producción. </a:t>
            </a:r>
            <a:endParaRPr lang="es-EC" dirty="0" smtClean="0">
              <a:latin typeface="Arial" panose="020B0604020202020204" pitchFamily="34" charset="0"/>
              <a:ea typeface="Times New Roman" panose="02020603050405020304" pitchFamily="18" charset="0"/>
              <a:cs typeface="Arial" panose="020B0604020202020204" pitchFamily="34" charset="0"/>
            </a:endParaRPr>
          </a:p>
          <a:p>
            <a:pPr algn="just"/>
            <a:endParaRPr lang="es-EC" sz="800"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Uno de los efectos positivos de la implementación de salvaguardias se evidencia en la productividad del sector textil, mismo que incremento su cuota de producción para cubrir la demanda interna</a:t>
            </a:r>
            <a:r>
              <a:rPr lang="es-EC" dirty="0" smtClean="0">
                <a:latin typeface="Arial" panose="020B0604020202020204" pitchFamily="34" charset="0"/>
                <a:cs typeface="Arial" panose="020B0604020202020204" pitchFamily="34" charset="0"/>
              </a:rPr>
              <a:t>.</a:t>
            </a:r>
          </a:p>
          <a:p>
            <a:pPr algn="just"/>
            <a:endParaRPr lang="es-EC" sz="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Uno de los efectos “positivos” para el Gobierno, pero no para el sector importador es que la medida cumplió con su objetivo, ya que las importaciones se redujeron en el período Marzo 2015-2016; versus el período Marzo 2014-2015</a:t>
            </a:r>
            <a:r>
              <a:rPr lang="es-ES"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334282"/>
      </p:ext>
    </p:extLst>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95936" y="476672"/>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CONCLUSIONES</a:t>
            </a:r>
            <a:endParaRPr lang="es-419" sz="3200" dirty="0">
              <a:solidFill>
                <a:schemeClr val="bg1"/>
              </a:solidFill>
              <a:latin typeface="Arial" panose="020B0604020202020204" pitchFamily="34" charset="0"/>
              <a:cs typeface="Arial" panose="020B0604020202020204" pitchFamily="34" charset="0"/>
            </a:endParaRPr>
          </a:p>
        </p:txBody>
      </p:sp>
      <p:sp>
        <p:nvSpPr>
          <p:cNvPr id="2" name="Rectángulo 1"/>
          <p:cNvSpPr/>
          <p:nvPr/>
        </p:nvSpPr>
        <p:spPr>
          <a:xfrm>
            <a:off x="683568" y="1268760"/>
            <a:ext cx="8352928" cy="4770537"/>
          </a:xfrm>
          <a:prstGeom prst="rect">
            <a:avLst/>
          </a:prstGeom>
        </p:spPr>
        <p:txBody>
          <a:bodyPr wrap="square">
            <a:spAutoFit/>
          </a:bodyPr>
          <a:lstStyle/>
          <a:p>
            <a:pPr marL="285750" lvl="0" indent="-285750" algn="just">
              <a:buFont typeface="Arial" panose="020B0604020202020204" pitchFamily="34" charset="0"/>
              <a:buChar char="•"/>
            </a:pPr>
            <a:r>
              <a:rPr lang="es-ES" dirty="0"/>
              <a:t>Sin embargo, también se concluye que la medida no cumplió con su segundo objetivo que era el de impulsar la producción nacional, ya que no se evidencia un incremento del producto nacional, no al menos en lo que a prendas de </a:t>
            </a:r>
            <a:r>
              <a:rPr lang="es-ES" dirty="0" smtClean="0"/>
              <a:t>vestir </a:t>
            </a:r>
            <a:r>
              <a:rPr lang="es-ES" dirty="0"/>
              <a:t>y calzado se refiere.</a:t>
            </a:r>
            <a:endParaRPr lang="es-EC" dirty="0"/>
          </a:p>
          <a:p>
            <a:pPr algn="just"/>
            <a:endParaRPr lang="es-EC" sz="800" dirty="0" smtClean="0">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buFont typeface="Arial" panose="020B0604020202020204" pitchFamily="34" charset="0"/>
              <a:buChar char="•"/>
            </a:pPr>
            <a:r>
              <a:rPr lang="es-ES" dirty="0"/>
              <a:t>Un efecto negativo tanto para el Gobierno como para todo el país, es el efecto no </a:t>
            </a:r>
            <a:r>
              <a:rPr lang="es-ES" dirty="0" err="1"/>
              <a:t>recuadatorio</a:t>
            </a:r>
            <a:r>
              <a:rPr lang="es-ES" dirty="0"/>
              <a:t> que ha tenido tanto la SENAE como el SRI, ya que ambas instituciones al haber menos importaciones y al haber vendido menos las empresas, han dejado de recaudar impuestos.</a:t>
            </a:r>
            <a:endParaRPr lang="es-EC" dirty="0"/>
          </a:p>
          <a:p>
            <a:pPr algn="just"/>
            <a:endParaRPr lang="es-EC" sz="8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ES" dirty="0"/>
              <a:t>Otro efecto negativo de ésa medida es la decisión de reducción de personal que se han visto obligados a tomar los propietarios y administradores de la empresas importadoras / comercializadoras de prendas de vestir y calzado, ya que las ventas se vieron disminuidas, así como también su margen de rentabilidad se </a:t>
            </a:r>
            <a:r>
              <a:rPr lang="es-ES" dirty="0" smtClean="0"/>
              <a:t>vio </a:t>
            </a:r>
            <a:r>
              <a:rPr lang="es-ES" dirty="0"/>
              <a:t>mermado a partir de la aplicación de ésta medida, con lo cual se les hizo muy difícil mantener sus estructuras, por lo que se vieron en la necesidad de reducir sus plantillas de trabajadores; con lo cual, el país empezó a experimentar un incremento en la tasa de desempleo.</a:t>
            </a:r>
            <a:endParaRPr lang="es-EC" dirty="0"/>
          </a:p>
        </p:txBody>
      </p:sp>
    </p:spTree>
    <p:extLst>
      <p:ext uri="{BB962C8B-B14F-4D97-AF65-F5344CB8AC3E}">
        <p14:creationId xmlns:p14="http://schemas.microsoft.com/office/powerpoint/2010/main" val="3267455241"/>
      </p:ext>
    </p:extLst>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95936" y="476672"/>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RECOMENDACIONES</a:t>
            </a:r>
            <a:endParaRPr lang="es-419" sz="3200" dirty="0">
              <a:solidFill>
                <a:schemeClr val="bg1"/>
              </a:solidFill>
              <a:latin typeface="Arial" panose="020B0604020202020204" pitchFamily="34" charset="0"/>
              <a:cs typeface="Arial" panose="020B0604020202020204" pitchFamily="34" charset="0"/>
            </a:endParaRPr>
          </a:p>
        </p:txBody>
      </p:sp>
      <p:sp>
        <p:nvSpPr>
          <p:cNvPr id="2" name="Rectángulo 1"/>
          <p:cNvSpPr/>
          <p:nvPr/>
        </p:nvSpPr>
        <p:spPr>
          <a:xfrm>
            <a:off x="683568" y="1268760"/>
            <a:ext cx="8352928" cy="4508927"/>
          </a:xfrm>
          <a:prstGeom prst="rect">
            <a:avLst/>
          </a:prstGeom>
        </p:spPr>
        <p:txBody>
          <a:bodyPr wrap="square">
            <a:spAutoFit/>
          </a:bodyPr>
          <a:lstStyle/>
          <a:p>
            <a:pPr marL="285750" lvl="0" indent="-285750" algn="just">
              <a:buFont typeface="Arial" panose="020B0604020202020204" pitchFamily="34" charset="0"/>
              <a:buChar char="•"/>
            </a:pPr>
            <a:r>
              <a:rPr lang="es-ES" sz="2100" dirty="0"/>
              <a:t>En base a las conclusiones a las que se han llegado en el presente proyecto de investigación, se recomienda que el Gobierno del Ecuador proceda al levantamiento de las Salvaguardias ya que se considera que éstas han disminuido las posibilidades de crecimiento e inversión del </a:t>
            </a:r>
            <a:r>
              <a:rPr lang="es-ES" sz="2100" dirty="0" smtClean="0"/>
              <a:t>importador.</a:t>
            </a:r>
          </a:p>
          <a:p>
            <a:pPr lvl="0" algn="just"/>
            <a:endParaRPr lang="es-ES" sz="800" dirty="0" smtClean="0"/>
          </a:p>
          <a:p>
            <a:pPr marL="285750" lvl="0" indent="-285750" algn="just">
              <a:buFont typeface="Arial" panose="020B0604020202020204" pitchFamily="34" charset="0"/>
              <a:buChar char="•"/>
            </a:pPr>
            <a:r>
              <a:rPr lang="es-ES" sz="2100" dirty="0" smtClean="0"/>
              <a:t>Se </a:t>
            </a:r>
            <a:r>
              <a:rPr lang="es-ES" sz="2100" dirty="0"/>
              <a:t>recomienda que el productor nacional haga inversiones en tecnología que permita mejorar la calidad del producto nacional, sobretodo del que hemos analizado en el presente proyecto, prendas de vestir y calzado; ya que eso le permitirá ser más competitivo frente al producto </a:t>
            </a:r>
            <a:r>
              <a:rPr lang="es-ES" sz="2100" dirty="0" smtClean="0"/>
              <a:t>importado.</a:t>
            </a:r>
          </a:p>
          <a:p>
            <a:pPr lvl="0" algn="just"/>
            <a:endParaRPr lang="es-ES" sz="800" dirty="0" smtClean="0"/>
          </a:p>
          <a:p>
            <a:pPr marL="285750" lvl="0" indent="-285750" algn="just">
              <a:buFont typeface="Arial" panose="020B0604020202020204" pitchFamily="34" charset="0"/>
              <a:buChar char="•"/>
            </a:pPr>
            <a:r>
              <a:rPr lang="es-ES" sz="2100" dirty="0" smtClean="0"/>
              <a:t>También </a:t>
            </a:r>
            <a:r>
              <a:rPr lang="es-ES" sz="2100" dirty="0"/>
              <a:t>se recomienda que los organismos del Estado que tienen una función recaudadora de impuestos, establezcan estrategias que hagan que las recaudaciones de impuestos se incrementen.</a:t>
            </a:r>
            <a:endParaRPr lang="es-EC" sz="2100" dirty="0"/>
          </a:p>
          <a:p>
            <a:pPr marL="285750" lvl="0" indent="-285750" algn="just">
              <a:buFont typeface="Arial" panose="020B0604020202020204" pitchFamily="34" charset="0"/>
              <a:buChar char="•"/>
            </a:pPr>
            <a:endParaRPr lang="es-EC" dirty="0"/>
          </a:p>
        </p:txBody>
      </p:sp>
    </p:spTree>
    <p:extLst>
      <p:ext uri="{BB962C8B-B14F-4D97-AF65-F5344CB8AC3E}">
        <p14:creationId xmlns:p14="http://schemas.microsoft.com/office/powerpoint/2010/main" val="3201240745"/>
      </p:ext>
    </p:extLst>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3592" y="1196752"/>
            <a:ext cx="7704856" cy="4392488"/>
          </a:xfrm>
        </p:spPr>
        <p:txBody>
          <a:bodyPr>
            <a:noAutofit/>
          </a:bodyPr>
          <a:lstStyle/>
          <a:p>
            <a:pPr marL="0" indent="0" algn="just">
              <a:buNone/>
            </a:pPr>
            <a:r>
              <a:rPr lang="es-EC" sz="2200" dirty="0">
                <a:latin typeface="Arial" panose="020B0604020202020204" pitchFamily="34" charset="0"/>
                <a:cs typeface="Arial" panose="020B0604020202020204" pitchFamily="34" charset="0"/>
              </a:rPr>
              <a:t>La Resolución del COMEX establece “una sobretasa arancelaria de carácter temporal y no discriminatoria” de 5%, 15%, 25% y 45% según el tipo de producto y criterios como la sensibilidad, si </a:t>
            </a:r>
            <a:r>
              <a:rPr lang="es-EC" sz="2200" dirty="0" smtClean="0">
                <a:latin typeface="Arial" panose="020B0604020202020204" pitchFamily="34" charset="0"/>
                <a:cs typeface="Arial" panose="020B0604020202020204" pitchFamily="34" charset="0"/>
              </a:rPr>
              <a:t>el </a:t>
            </a:r>
            <a:r>
              <a:rPr lang="es-EC" sz="2200" dirty="0">
                <a:latin typeface="Arial" panose="020B0604020202020204" pitchFamily="34" charset="0"/>
                <a:cs typeface="Arial" panose="020B0604020202020204" pitchFamily="34" charset="0"/>
              </a:rPr>
              <a:t>bien </a:t>
            </a:r>
            <a:r>
              <a:rPr lang="es-EC" sz="2200" dirty="0" smtClean="0">
                <a:latin typeface="Arial" panose="020B0604020202020204" pitchFamily="34" charset="0"/>
                <a:cs typeface="Arial" panose="020B0604020202020204" pitchFamily="34" charset="0"/>
              </a:rPr>
              <a:t>es de </a:t>
            </a:r>
            <a:r>
              <a:rPr lang="es-EC" sz="2200" dirty="0">
                <a:latin typeface="Arial" panose="020B0604020202020204" pitchFamily="34" charset="0"/>
                <a:cs typeface="Arial" panose="020B0604020202020204" pitchFamily="34" charset="0"/>
              </a:rPr>
              <a:t>consumo final, si existe producción nacional, entre otros. El porcentaje se calcula sobre el valor de la declaración aduanera. Es decir, antes de la liquidación de impuestos y es adicional al arancel aplicado para cada producto. </a:t>
            </a:r>
            <a:endParaRPr lang="es-419" sz="2200" dirty="0">
              <a:latin typeface="Arial" panose="020B0604020202020204" pitchFamily="34" charset="0"/>
              <a:cs typeface="Arial" panose="020B0604020202020204" pitchFamily="34" charset="0"/>
            </a:endParaRPr>
          </a:p>
        </p:txBody>
      </p:sp>
      <p:sp>
        <p:nvSpPr>
          <p:cNvPr id="8" name="Título 1"/>
          <p:cNvSpPr>
            <a:spLocks noGrp="1"/>
          </p:cNvSpPr>
          <p:nvPr>
            <p:ph type="title"/>
          </p:nvPr>
        </p:nvSpPr>
        <p:spPr>
          <a:xfrm>
            <a:off x="3995936" y="476672"/>
            <a:ext cx="4536504" cy="652934"/>
          </a:xfrm>
          <a:solidFill>
            <a:schemeClr val="accent3">
              <a:lumMod val="50000"/>
            </a:schemeClr>
          </a:solidFill>
        </p:spPr>
        <p:txBody>
          <a:bodyPr>
            <a:normAutofit/>
          </a:bodyPr>
          <a:lstStyle/>
          <a:p>
            <a:r>
              <a:rPr lang="es-419" sz="3200" dirty="0" smtClean="0">
                <a:solidFill>
                  <a:schemeClr val="bg1"/>
                </a:solidFill>
                <a:latin typeface="Arial" panose="020B0604020202020204" pitchFamily="34" charset="0"/>
                <a:cs typeface="Arial" panose="020B0604020202020204" pitchFamily="34" charset="0"/>
              </a:rPr>
              <a:t>ANTECEDENTES</a:t>
            </a:r>
            <a:endParaRPr lang="es-419" sz="3200" dirty="0">
              <a:solidFill>
                <a:schemeClr val="bg1"/>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2"/>
          <a:stretch>
            <a:fillRect/>
          </a:stretch>
        </p:blipFill>
        <p:spPr>
          <a:xfrm>
            <a:off x="957457" y="4005064"/>
            <a:ext cx="7477125" cy="1333500"/>
          </a:xfrm>
          <a:prstGeom prst="rect">
            <a:avLst/>
          </a:prstGeom>
        </p:spPr>
      </p:pic>
    </p:spTree>
    <p:extLst>
      <p:ext uri="{BB962C8B-B14F-4D97-AF65-F5344CB8AC3E}">
        <p14:creationId xmlns:p14="http://schemas.microsoft.com/office/powerpoint/2010/main" val="3408281338"/>
      </p:ext>
    </p:extLst>
  </p:cSld>
  <p:clrMapOvr>
    <a:masterClrMapping/>
  </p:clrMapOvr>
  <p:transition>
    <p:whee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95936" y="476672"/>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RECOMENDACIONES</a:t>
            </a:r>
            <a:endParaRPr lang="es-419" sz="3200" dirty="0">
              <a:solidFill>
                <a:schemeClr val="bg1"/>
              </a:solidFill>
              <a:latin typeface="Arial" panose="020B0604020202020204" pitchFamily="34" charset="0"/>
              <a:cs typeface="Arial" panose="020B0604020202020204" pitchFamily="34" charset="0"/>
            </a:endParaRPr>
          </a:p>
        </p:txBody>
      </p:sp>
      <p:sp>
        <p:nvSpPr>
          <p:cNvPr id="2" name="Rectángulo 1"/>
          <p:cNvSpPr/>
          <p:nvPr/>
        </p:nvSpPr>
        <p:spPr>
          <a:xfrm>
            <a:off x="683568" y="1268760"/>
            <a:ext cx="8352928" cy="4370427"/>
          </a:xfrm>
          <a:prstGeom prst="rect">
            <a:avLst/>
          </a:prstGeom>
        </p:spPr>
        <p:txBody>
          <a:bodyPr wrap="square">
            <a:spAutoFit/>
          </a:bodyPr>
          <a:lstStyle/>
          <a:p>
            <a:pPr marL="285750" lvl="0" indent="-285750" algn="just">
              <a:buFont typeface="Arial" panose="020B0604020202020204" pitchFamily="34" charset="0"/>
              <a:buChar char="•"/>
            </a:pPr>
            <a:r>
              <a:rPr lang="es-ES" sz="2000" dirty="0"/>
              <a:t>Por otro lado, se recomienda también que el Gobierno brinde las condiciones para que el inversor tanto nacional como extranjero se motive a invertir en el país, y que deje sus capitales produciendo en Ecuador, generando así más empleo, y generando también más impuestos que luego puedan ser traducidos en más y mejores obras para el pueblo ecuatoriano</a:t>
            </a:r>
            <a:r>
              <a:rPr lang="es-ES" sz="2000" dirty="0" smtClean="0"/>
              <a:t>.</a:t>
            </a:r>
          </a:p>
          <a:p>
            <a:pPr lvl="0" algn="just"/>
            <a:endParaRPr lang="es-EC" sz="2000" dirty="0"/>
          </a:p>
          <a:p>
            <a:pPr marL="285750" lvl="0" indent="-285750" algn="just">
              <a:buFont typeface="Arial" panose="020B0604020202020204" pitchFamily="34" charset="0"/>
              <a:buChar char="•"/>
            </a:pPr>
            <a:r>
              <a:rPr lang="es-ES" sz="2000" dirty="0"/>
              <a:t>Se recomienda que el sector importador, tenga la paciencia necesaria y espere a que las medidas impuestas por el Gobierno se levanten, ya que éstas medidas son “temporales”; y, tienen un plazo de duración; una vez que el Gobierno proceda de </a:t>
            </a:r>
            <a:r>
              <a:rPr lang="es-ES" sz="2000" dirty="0" smtClean="0"/>
              <a:t>manera </a:t>
            </a:r>
            <a:r>
              <a:rPr lang="es-ES" sz="2000" dirty="0"/>
              <a:t>progresiva a desmontar las Salvaguardias, éste sector se verá en mejores condiciones para </a:t>
            </a:r>
            <a:r>
              <a:rPr lang="es-ES" sz="2000" dirty="0" smtClean="0"/>
              <a:t>seguir </a:t>
            </a:r>
            <a:r>
              <a:rPr lang="es-ES" sz="2000" dirty="0"/>
              <a:t>operando en Ecuador y para seguir generando tanto empleo como más impuestos.</a:t>
            </a:r>
            <a:endParaRPr lang="es-EC" sz="2000" dirty="0"/>
          </a:p>
          <a:p>
            <a:pPr marL="285750" lvl="0" indent="-285750" algn="just">
              <a:buFont typeface="Arial" panose="020B0604020202020204" pitchFamily="34" charset="0"/>
              <a:buChar char="•"/>
            </a:pPr>
            <a:endParaRPr lang="es-EC" dirty="0"/>
          </a:p>
        </p:txBody>
      </p:sp>
    </p:spTree>
    <p:extLst>
      <p:ext uri="{BB962C8B-B14F-4D97-AF65-F5344CB8AC3E}">
        <p14:creationId xmlns:p14="http://schemas.microsoft.com/office/powerpoint/2010/main" val="2110242775"/>
      </p:ext>
    </p:extLst>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31640" y="2492896"/>
            <a:ext cx="7056784" cy="1323439"/>
          </a:xfrm>
          <a:prstGeom prst="rect">
            <a:avLst/>
          </a:prstGeom>
          <a:noFill/>
        </p:spPr>
        <p:txBody>
          <a:bodyPr wrap="square" rtlCol="0">
            <a:spAutoFit/>
          </a:bodyPr>
          <a:lstStyle/>
          <a:p>
            <a:pPr algn="ctr"/>
            <a:r>
              <a:rPr lang="es-EC" sz="4000" b="1" dirty="0" smtClean="0">
                <a:latin typeface="Arial" panose="020B0604020202020204" pitchFamily="34" charset="0"/>
                <a:cs typeface="Arial" panose="020B0604020202020204" pitchFamily="34" charset="0"/>
              </a:rPr>
              <a:t>MUCHAS GRACIAS POR SU ATENCIÓN!!!....</a:t>
            </a:r>
            <a:endParaRPr lang="es-EC" sz="4000" b="1" dirty="0">
              <a:latin typeface="Arial" panose="020B0604020202020204" pitchFamily="34" charset="0"/>
              <a:cs typeface="Arial" panose="020B0604020202020204" pitchFamily="34" charset="0"/>
            </a:endParaRPr>
          </a:p>
        </p:txBody>
      </p:sp>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61256" y="1268760"/>
            <a:ext cx="7571184" cy="4608512"/>
          </a:xfrm>
        </p:spPr>
        <p:txBody>
          <a:bodyPr>
            <a:noAutofit/>
          </a:bodyPr>
          <a:lstStyle/>
          <a:p>
            <a:pPr marL="0" indent="0" algn="just">
              <a:buNone/>
            </a:pPr>
            <a:r>
              <a:rPr lang="es-EC" sz="2600" dirty="0">
                <a:latin typeface="Arial" panose="020B0604020202020204" pitchFamily="34" charset="0"/>
                <a:cs typeface="Arial" panose="020B0604020202020204" pitchFamily="34" charset="0"/>
              </a:rPr>
              <a:t>Como lo menciona la </a:t>
            </a:r>
            <a:r>
              <a:rPr lang="es-EC" sz="2600" dirty="0" smtClean="0">
                <a:latin typeface="Arial" panose="020B0604020202020204" pitchFamily="34" charset="0"/>
                <a:cs typeface="Arial" panose="020B0604020202020204" pitchFamily="34" charset="0"/>
              </a:rPr>
              <a:t>resolución, </a:t>
            </a:r>
            <a:r>
              <a:rPr lang="es-EC" sz="2600" dirty="0">
                <a:latin typeface="Arial" panose="020B0604020202020204" pitchFamily="34" charset="0"/>
                <a:cs typeface="Arial" panose="020B0604020202020204" pitchFamily="34" charset="0"/>
              </a:rPr>
              <a:t>la medida es de carácter temporal y estará vigente por un período de 15 meses (12 meses de vigencia y 3 de desmonte), de acuerdo al artículo tercero de las Resolución del COMEX, durante este tiempo se realizarán evaluaciones periódicas, para poder identificar comportamiento del escenario </a:t>
            </a:r>
            <a:r>
              <a:rPr lang="es-EC" sz="2600" dirty="0" smtClean="0">
                <a:latin typeface="Arial" panose="020B0604020202020204" pitchFamily="34" charset="0"/>
                <a:cs typeface="Arial" panose="020B0604020202020204" pitchFamily="34" charset="0"/>
              </a:rPr>
              <a:t>comercial; </a:t>
            </a:r>
            <a:r>
              <a:rPr lang="es-EC" sz="2600" dirty="0">
                <a:latin typeface="Arial" panose="020B0604020202020204" pitchFamily="34" charset="0"/>
                <a:cs typeface="Arial" panose="020B0604020202020204" pitchFamily="34" charset="0"/>
              </a:rPr>
              <a:t>por lo </a:t>
            </a:r>
            <a:r>
              <a:rPr lang="es-EC" sz="2600" dirty="0" smtClean="0">
                <a:latin typeface="Arial" panose="020B0604020202020204" pitchFamily="34" charset="0"/>
                <a:cs typeface="Arial" panose="020B0604020202020204" pitchFamily="34" charset="0"/>
              </a:rPr>
              <a:t>tanto, </a:t>
            </a:r>
            <a:r>
              <a:rPr lang="es-EC" sz="2600" dirty="0">
                <a:latin typeface="Arial" panose="020B0604020202020204" pitchFamily="34" charset="0"/>
                <a:cs typeface="Arial" panose="020B0604020202020204" pitchFamily="34" charset="0"/>
              </a:rPr>
              <a:t>la medida podría atenuarse en proporción al mejoramiento en la balanza de pagos y podría eliminarse cuando ya no sea necesaria.</a:t>
            </a:r>
            <a:endParaRPr lang="es-419" sz="2600" dirty="0" smtClean="0">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3995936" y="476672"/>
            <a:ext cx="4536504" cy="652934"/>
          </a:xfrm>
          <a:solidFill>
            <a:schemeClr val="accent3">
              <a:lumMod val="50000"/>
            </a:schemeClr>
          </a:solidFill>
        </p:spPr>
        <p:txBody>
          <a:bodyPr>
            <a:normAutofit/>
          </a:bodyPr>
          <a:lstStyle/>
          <a:p>
            <a:r>
              <a:rPr lang="es-419" sz="3200" dirty="0" smtClean="0">
                <a:solidFill>
                  <a:schemeClr val="bg1"/>
                </a:solidFill>
                <a:latin typeface="Arial" panose="020B0604020202020204" pitchFamily="34" charset="0"/>
                <a:cs typeface="Arial" panose="020B0604020202020204" pitchFamily="34" charset="0"/>
              </a:rPr>
              <a:t>ANTECEDENTES</a:t>
            </a:r>
            <a:endParaRPr lang="es-419"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33373"/>
      </p:ext>
    </p:extLst>
  </p:cSld>
  <p:clrMapOvr>
    <a:masterClrMapping/>
  </p:clrMapOvr>
  <p:transition>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1268761"/>
            <a:ext cx="7632848" cy="4104455"/>
          </a:xfrm>
        </p:spPr>
        <p:txBody>
          <a:bodyPr>
            <a:normAutofit lnSpcReduction="10000"/>
          </a:bodyPr>
          <a:lstStyle/>
          <a:p>
            <a:pPr marL="0" indent="0" algn="just">
              <a:buNone/>
            </a:pPr>
            <a:r>
              <a:rPr lang="es-EC" sz="2900" dirty="0">
                <a:latin typeface="Arial" panose="020B0604020202020204" pitchFamily="34" charset="0"/>
                <a:cs typeface="Arial" panose="020B0604020202020204" pitchFamily="34" charset="0"/>
              </a:rPr>
              <a:t>El presente proyecto de investigación se realiza con el fin de evaluar el impacto que ha provocado la implementación de salvaguardias y de cómo </a:t>
            </a:r>
            <a:r>
              <a:rPr lang="es-EC" sz="2900" dirty="0" smtClean="0">
                <a:latin typeface="Arial" panose="020B0604020202020204" pitchFamily="34" charset="0"/>
                <a:cs typeface="Arial" panose="020B0604020202020204" pitchFamily="34" charset="0"/>
              </a:rPr>
              <a:t>éstas </a:t>
            </a:r>
            <a:r>
              <a:rPr lang="es-EC" sz="2900" dirty="0" smtClean="0">
                <a:latin typeface="Arial" panose="020B0604020202020204" pitchFamily="34" charset="0"/>
                <a:cs typeface="Arial" panose="020B0604020202020204" pitchFamily="34" charset="0"/>
              </a:rPr>
              <a:t>afectan a </a:t>
            </a:r>
            <a:r>
              <a:rPr lang="es-EC" sz="2900" dirty="0">
                <a:latin typeface="Arial" panose="020B0604020202020204" pitchFamily="34" charset="0"/>
                <a:cs typeface="Arial" panose="020B0604020202020204" pitchFamily="34" charset="0"/>
              </a:rPr>
              <a:t>las empresas importadoras/comercializadoras de prendas de vestir y calzado de la provincia de Pichincha y a su vez a la balanza de pagos, analizando también la disminución de puestos de trabajo que esta medida ha generado. </a:t>
            </a:r>
            <a:endParaRPr lang="es-419" sz="2900" dirty="0">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3995936" y="476672"/>
            <a:ext cx="4536504" cy="652934"/>
          </a:xfrm>
          <a:solidFill>
            <a:schemeClr val="accent3">
              <a:lumMod val="50000"/>
            </a:schemeClr>
          </a:solidFill>
        </p:spPr>
        <p:txBody>
          <a:bodyPr>
            <a:normAutofit/>
          </a:bodyPr>
          <a:lstStyle/>
          <a:p>
            <a:r>
              <a:rPr lang="es-419" sz="3200" dirty="0" smtClean="0">
                <a:solidFill>
                  <a:schemeClr val="bg1"/>
                </a:solidFill>
                <a:latin typeface="Arial" panose="020B0604020202020204" pitchFamily="34" charset="0"/>
                <a:cs typeface="Arial" panose="020B0604020202020204" pitchFamily="34" charset="0"/>
              </a:rPr>
              <a:t>JUSTIFICACIÓN</a:t>
            </a:r>
            <a:endParaRPr lang="es-419"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914463"/>
      </p:ext>
    </p:extLst>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995936" y="476672"/>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PROBLEMA</a:t>
            </a:r>
            <a:endParaRPr lang="es-419" sz="3200" dirty="0">
              <a:solidFill>
                <a:schemeClr val="bg1"/>
              </a:solidFill>
              <a:latin typeface="Arial" panose="020B0604020202020204" pitchFamily="34" charset="0"/>
              <a:cs typeface="Arial" panose="020B0604020202020204" pitchFamily="34" charset="0"/>
            </a:endParaRPr>
          </a:p>
        </p:txBody>
      </p:sp>
      <p:sp>
        <p:nvSpPr>
          <p:cNvPr id="2" name="Rectángulo 1"/>
          <p:cNvSpPr/>
          <p:nvPr/>
        </p:nvSpPr>
        <p:spPr>
          <a:xfrm>
            <a:off x="755576" y="1412776"/>
            <a:ext cx="3240360" cy="3631763"/>
          </a:xfrm>
          <a:prstGeom prst="rect">
            <a:avLst/>
          </a:prstGeom>
        </p:spPr>
        <p:txBody>
          <a:bodyPr wrap="square">
            <a:spAutoFit/>
          </a:bodyPr>
          <a:lstStyle/>
          <a:p>
            <a:pPr algn="just"/>
            <a:r>
              <a:rPr lang="es-EC" sz="2300" dirty="0" smtClean="0">
                <a:latin typeface="Arial" panose="020B0604020202020204" pitchFamily="34" charset="0"/>
                <a:ea typeface="Times New Roman" panose="02020603050405020304" pitchFamily="18" charset="0"/>
              </a:rPr>
              <a:t>A una </a:t>
            </a:r>
            <a:r>
              <a:rPr lang="es-EC" sz="2300" dirty="0">
                <a:latin typeface="Arial" panose="020B0604020202020204" pitchFamily="34" charset="0"/>
                <a:ea typeface="Times New Roman" panose="02020603050405020304" pitchFamily="18" charset="0"/>
              </a:rPr>
              <a:t>gran parte de los productos afectados por la medida (particularmente aquellos con las sobretasas más altas) se genera un sobrecosto que encarece la </a:t>
            </a:r>
            <a:r>
              <a:rPr lang="es-EC" sz="2300" dirty="0" smtClean="0">
                <a:latin typeface="Arial" panose="020B0604020202020204" pitchFamily="34" charset="0"/>
                <a:ea typeface="Times New Roman" panose="02020603050405020304" pitchFamily="18" charset="0"/>
              </a:rPr>
              <a:t>importación.</a:t>
            </a:r>
            <a:endParaRPr lang="es-EC" sz="2300" dirty="0"/>
          </a:p>
        </p:txBody>
      </p:sp>
      <p:pic>
        <p:nvPicPr>
          <p:cNvPr id="9" name="Imagen 8"/>
          <p:cNvPicPr>
            <a:picLocks noChangeAspect="1"/>
          </p:cNvPicPr>
          <p:nvPr/>
        </p:nvPicPr>
        <p:blipFill>
          <a:blip r:embed="rId2"/>
          <a:stretch>
            <a:fillRect/>
          </a:stretch>
        </p:blipFill>
        <p:spPr>
          <a:xfrm>
            <a:off x="3995936" y="1412776"/>
            <a:ext cx="5105400" cy="3400425"/>
          </a:xfrm>
          <a:prstGeom prst="rect">
            <a:avLst/>
          </a:prstGeom>
        </p:spPr>
      </p:pic>
    </p:spTree>
  </p:cSld>
  <p:clrMapOvr>
    <a:masterClrMapping/>
  </p:clrMapOvr>
  <p:transition spd="med">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95936" y="476672"/>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PROBLEMA</a:t>
            </a:r>
            <a:endParaRPr lang="es-419" sz="3200" dirty="0">
              <a:solidFill>
                <a:schemeClr val="bg1"/>
              </a:solidFill>
              <a:latin typeface="Arial" panose="020B0604020202020204" pitchFamily="34" charset="0"/>
              <a:cs typeface="Arial" panose="020B0604020202020204" pitchFamily="34" charset="0"/>
            </a:endParaRPr>
          </a:p>
        </p:txBody>
      </p:sp>
      <p:sp>
        <p:nvSpPr>
          <p:cNvPr id="5" name="Marcador de contenido 2"/>
          <p:cNvSpPr txBox="1">
            <a:spLocks/>
          </p:cNvSpPr>
          <p:nvPr/>
        </p:nvSpPr>
        <p:spPr>
          <a:xfrm>
            <a:off x="899592" y="1268761"/>
            <a:ext cx="7632848" cy="4104455"/>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C" sz="2800" dirty="0"/>
              <a:t>E</a:t>
            </a:r>
            <a:r>
              <a:rPr lang="es-EC" sz="2800" dirty="0" smtClean="0"/>
              <a:t>l </a:t>
            </a:r>
            <a:r>
              <a:rPr lang="es-EC" sz="2800" dirty="0"/>
              <a:t>Gobierno esperaba que en el 2015 las compras bajo la medida de Salvaguardia retrocedan entre USD 2.000 y 2.400 millones (-2.4% a -2.8%). Hasta el mes de febrero del 2015 (La estadística aún no refleja la aplicación de la medida de Salvaguardia de Balanza de Pagos), estas importaciones ya habían reducido sus compras en un 2%, mientras que las importaciones sin Salvaguardias (excluyendo combustibles) crecieron en un 25% en similar período.</a:t>
            </a:r>
          </a:p>
        </p:txBody>
      </p:sp>
    </p:spTree>
    <p:extLst>
      <p:ext uri="{BB962C8B-B14F-4D97-AF65-F5344CB8AC3E}">
        <p14:creationId xmlns:p14="http://schemas.microsoft.com/office/powerpoint/2010/main" val="3458588326"/>
      </p:ext>
    </p:extLst>
  </p:cSld>
  <p:clrMapOvr>
    <a:masterClrMapping/>
  </p:clrMapOvr>
  <p:transition spd="med">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5576" y="1340768"/>
            <a:ext cx="4176464" cy="3816423"/>
          </a:xfrm>
        </p:spPr>
        <p:txBody>
          <a:bodyPr>
            <a:normAutofit/>
          </a:bodyPr>
          <a:lstStyle/>
          <a:p>
            <a:pPr marL="0" indent="0" algn="just">
              <a:buNone/>
            </a:pPr>
            <a:r>
              <a:rPr lang="es-419" sz="2800" dirty="0" smtClean="0">
                <a:latin typeface="Arial" panose="020B0604020202020204" pitchFamily="34" charset="0"/>
                <a:cs typeface="Arial" panose="020B0604020202020204" pitchFamily="34" charset="0"/>
              </a:rPr>
              <a:t>El presente proyecto se ha centrado en la investigación de empresas importadoras / comercializadoras de prendas de vestir y calzado de la provincia de Pichincha.</a:t>
            </a:r>
          </a:p>
          <a:p>
            <a:pPr marL="0" indent="0" algn="just">
              <a:buNone/>
            </a:pPr>
            <a:endParaRPr lang="es-419" sz="2800" dirty="0">
              <a:latin typeface="Arial" panose="020B0604020202020204" pitchFamily="34" charset="0"/>
              <a:cs typeface="Arial" panose="020B0604020202020204" pitchFamily="34" charset="0"/>
            </a:endParaRPr>
          </a:p>
          <a:p>
            <a:pPr marL="0" indent="0" algn="just">
              <a:buNone/>
            </a:pPr>
            <a:endParaRPr lang="es-419" sz="2800" dirty="0">
              <a:latin typeface="Arial" panose="020B0604020202020204" pitchFamily="34" charset="0"/>
              <a:cs typeface="Arial" panose="020B0604020202020204" pitchFamily="34" charset="0"/>
            </a:endParaRPr>
          </a:p>
        </p:txBody>
      </p:sp>
      <p:sp>
        <p:nvSpPr>
          <p:cNvPr id="4" name="Título 1"/>
          <p:cNvSpPr txBox="1">
            <a:spLocks/>
          </p:cNvSpPr>
          <p:nvPr/>
        </p:nvSpPr>
        <p:spPr>
          <a:xfrm>
            <a:off x="3995936" y="476672"/>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ALCANCE</a:t>
            </a:r>
            <a:endParaRPr lang="es-419" sz="3200" dirty="0">
              <a:solidFill>
                <a:schemeClr val="bg1"/>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1" y="1343978"/>
            <a:ext cx="3600400" cy="3600400"/>
          </a:xfrm>
          <a:prstGeom prst="rect">
            <a:avLst/>
          </a:prstGeom>
        </p:spPr>
      </p:pic>
    </p:spTree>
    <p:extLst>
      <p:ext uri="{BB962C8B-B14F-4D97-AF65-F5344CB8AC3E}">
        <p14:creationId xmlns:p14="http://schemas.microsoft.com/office/powerpoint/2010/main" val="835937332"/>
      </p:ext>
    </p:extLst>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3995936" y="476672"/>
            <a:ext cx="4536504" cy="652934"/>
          </a:xfrm>
          <a:prstGeom prst="rect">
            <a:avLst/>
          </a:prstGeom>
          <a:solidFill>
            <a:schemeClr val="accent3">
              <a:lumMod val="5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dirty="0" smtClean="0">
                <a:solidFill>
                  <a:schemeClr val="bg1"/>
                </a:solidFill>
                <a:latin typeface="Arial" panose="020B0604020202020204" pitchFamily="34" charset="0"/>
                <a:cs typeface="Arial" panose="020B0604020202020204" pitchFamily="34" charset="0"/>
              </a:rPr>
              <a:t>OBJETIVOS</a:t>
            </a:r>
            <a:endParaRPr lang="es-419" sz="3200" dirty="0">
              <a:solidFill>
                <a:schemeClr val="bg1"/>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115616" y="1196752"/>
            <a:ext cx="7505700" cy="4495800"/>
          </a:xfrm>
          <a:prstGeom prst="rect">
            <a:avLst/>
          </a:prstGeom>
        </p:spPr>
      </p:pic>
    </p:spTree>
  </p:cSld>
  <p:clrMapOvr>
    <a:masterClrMapping/>
  </p:clrMapOvr>
  <p:transition spd="med">
    <p:split orient="vert" dir="in"/>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2218</TotalTime>
  <Words>2072</Words>
  <Application>Microsoft Office PowerPoint</Application>
  <PresentationFormat>Presentación en pantalla (4:3)</PresentationFormat>
  <Paragraphs>139</Paragraphs>
  <Slides>31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Calibri</vt:lpstr>
      <vt:lpstr>Times New Roman</vt:lpstr>
      <vt:lpstr>Tema de Office</vt:lpstr>
      <vt:lpstr>Presentación de PowerPoint</vt:lpstr>
      <vt:lpstr>ANTECEDENTES</vt:lpstr>
      <vt:lpstr>ANTECEDENTES</vt:lpstr>
      <vt:lpstr>ANTECEDENTES</vt:lpstr>
      <vt:lpstr>JUSTIFICACIÓN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Mafer</dc:creator>
  <cp:lastModifiedBy>Cristian Sánchez</cp:lastModifiedBy>
  <cp:revision>178</cp:revision>
  <dcterms:created xsi:type="dcterms:W3CDTF">2016-05-12T15:34:48Z</dcterms:created>
  <dcterms:modified xsi:type="dcterms:W3CDTF">2017-03-21T19:54:12Z</dcterms:modified>
</cp:coreProperties>
</file>