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9" r:id="rId13"/>
    <p:sldId id="270" r:id="rId14"/>
    <p:sldId id="271" r:id="rId15"/>
    <p:sldId id="272" r:id="rId16"/>
    <p:sldId id="274" r:id="rId17"/>
    <p:sldId id="275" r:id="rId18"/>
    <p:sldId id="273"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49" autoAdjust="0"/>
    <p:restoredTop sz="94660"/>
  </p:normalViewPr>
  <p:slideViewPr>
    <p:cSldViewPr>
      <p:cViewPr varScale="1">
        <p:scale>
          <a:sx n="103" d="100"/>
          <a:sy n="103" d="100"/>
        </p:scale>
        <p:origin x="24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EW\Desktop\S&amp;S_ARCHIVOS\TESIS%202016\TATIANA-ESPE\INFO_OK_NOV%202016\ESTADISTICA%206%20NOV%202016.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NEW\Desktop\S&amp;S_ARCHIVOS\TESIS%202016\TATIANA-ESPE\INFO_OK_NOV%202016\ESTADISTICA%206%20NOV%202016.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NEW\Desktop\S&amp;S_ARCHIVOS\TESIS%202016\TATIANA-ESPE\INFO_OK_NOV%202016\ESTADISTICA%206%20NOV%202016.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NEW\Desktop\S&amp;S_ARCHIVOS\TESIS%202016\TATIANA-ESPE\INFO_OK_NOV%202016\ESTADISTICA%206%20NOV%202016.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NEW\Desktop\S&amp;S_ARCHIVOS\TESIS%202016\TATIANA-ESPE\INFO_OK_NOV%202016\ESTADISTICA%206%20NOV%202016.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NEW\Desktop\S&amp;S_ARCHIVOS\TESIS%202016\TATIANA-ESPE\INFO_OK_NOV%202016\ESTADISTICA%206%20NOV%202016.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NEW\Desktop\S&amp;S_ARCHIVOS\TESIS%202016\TATIANA-ESPE\INFO_OK_NOV%202016\ESTADISTICA%206%20NOV%20201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NEW\Desktop\S&amp;S_ARCHIVOS\TESIS%202016\TATIANA-ESPE\INFO_OK_NOV%202016\ESTADISTICA%206%20NOV%202016.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NEW\Desktop\S&amp;S_ARCHIVOS\TESIS%202016\TATIANA-ESPE\INFO_OK_NOV%202016\ESTADISTICA%206%20NOV%20201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NEW\Desktop\S&amp;S_ARCHIVOS\TESIS%202016\TATIANA-ESPE\INFO_OK_NOV%202016\ESTADISTICA%206%20NOV%202016.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NEW\Desktop\S&amp;S_ARCHIVOS\TESIS%202016\TATIANA-ESPE\INFO_OK_NOV%202016\ESTADISTICA%206%20NOV%202016.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NEW\Desktop\S&amp;S_ARCHIVOS\TESIS%202016\TATIANA-ESPE\INFO_OK_NOV%202016\ESTADISTICA%206%20NOV%20201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NEW\Desktop\S&amp;S_ARCHIVOS\TESIS%202016\TATIANA-ESPE\INFO_OK_NOV%202016\ESTADISTICA%206%20NOV%202016.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NEW\Desktop\S&amp;S_ARCHIVOS\TESIS%202016\TATIANA-ESPE\INFO_OK_NOV%202016\ESTADISTICA%206%20NOV%202016.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NEW\Desktop\S&amp;S_ARCHIVOS\TESIS%202016\TATIANA-ESPE\INFO_OK_NOV%202016\ESTADISTICA%206%20NOV%20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a:pPr>
            <a:r>
              <a:rPr lang="es-EC" sz="1100"/>
              <a:t>Materiales o insumos importados </a:t>
            </a:r>
            <a:r>
              <a:rPr lang="es-EC" sz="1100" b="1" i="0" u="none" strike="noStrike" baseline="0"/>
              <a:t>sustituidos </a:t>
            </a:r>
            <a:r>
              <a:rPr lang="es-EC" sz="1100"/>
              <a:t>por ítems de producción nacional para la producción de calzado</a:t>
            </a:r>
          </a:p>
        </c:rich>
      </c:tx>
      <c:layout>
        <c:manualLayout>
          <c:xMode val="edge"/>
          <c:yMode val="edge"/>
          <c:x val="0.13169610048743946"/>
          <c:y val="2.0470221349181247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5466603125778489"/>
          <c:y val="0.12631037214911986"/>
          <c:w val="0.79978742684674731"/>
          <c:h val="0.70130318679940051"/>
        </c:manualLayout>
      </c:layout>
      <c:bar3DChart>
        <c:barDir val="bar"/>
        <c:grouping val="clustered"/>
        <c:varyColors val="1"/>
        <c:ser>
          <c:idx val="0"/>
          <c:order val="0"/>
          <c:invertIfNegative val="0"/>
          <c:dPt>
            <c:idx val="1"/>
            <c:invertIfNegative val="0"/>
            <c:bubble3D val="0"/>
            <c:spPr>
              <a:solidFill>
                <a:schemeClr val="bg2">
                  <a:lumMod val="50000"/>
                </a:schemeClr>
              </a:solidFill>
            </c:spPr>
          </c:dPt>
          <c:dPt>
            <c:idx val="2"/>
            <c:invertIfNegative val="0"/>
            <c:bubble3D val="0"/>
            <c:spPr>
              <a:solidFill>
                <a:schemeClr val="accent5">
                  <a:lumMod val="60000"/>
                  <a:lumOff val="40000"/>
                </a:schemeClr>
              </a:solidFill>
            </c:spPr>
          </c:dPt>
          <c:dPt>
            <c:idx val="3"/>
            <c:invertIfNegative val="0"/>
            <c:bubble3D val="0"/>
            <c:spPr>
              <a:solidFill>
                <a:schemeClr val="bg1">
                  <a:lumMod val="75000"/>
                </a:schemeClr>
              </a:solidFill>
            </c:spPr>
          </c:dPt>
          <c:dPt>
            <c:idx val="9"/>
            <c:invertIfNegative val="0"/>
            <c:bubble3D val="0"/>
            <c:spPr>
              <a:solidFill>
                <a:schemeClr val="accent5">
                  <a:lumMod val="60000"/>
                  <a:lumOff val="40000"/>
                </a:schemeClr>
              </a:solidFill>
            </c:spPr>
          </c:dPt>
          <c:dLbls>
            <c:spPr>
              <a:solidFill>
                <a:schemeClr val="bg2"/>
              </a:solidFill>
            </c:spPr>
            <c:txPr>
              <a:bodyPr/>
              <a:lstStyle/>
              <a:p>
                <a:pPr>
                  <a:defRPr b="1"/>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Fabricante!$B$8:$B$19</c:f>
              <c:strCache>
                <c:ptCount val="12"/>
                <c:pt idx="0">
                  <c:v>Cuero</c:v>
                </c:pt>
                <c:pt idx="1">
                  <c:v>Material de cubierta</c:v>
                </c:pt>
                <c:pt idx="2">
                  <c:v>Forro</c:v>
                </c:pt>
                <c:pt idx="3">
                  <c:v>Palmilla</c:v>
                </c:pt>
                <c:pt idx="4">
                  <c:v>Piso o suela</c:v>
                </c:pt>
                <c:pt idx="5">
                  <c:v>Tacón</c:v>
                </c:pt>
                <c:pt idx="6">
                  <c:v>Tapa del tacón</c:v>
                </c:pt>
                <c:pt idx="7">
                  <c:v>Contrafuerte</c:v>
                </c:pt>
                <c:pt idx="8">
                  <c:v>Tope</c:v>
                </c:pt>
                <c:pt idx="9">
                  <c:v>Cambrillón</c:v>
                </c:pt>
                <c:pt idx="10">
                  <c:v>Vira o cerco</c:v>
                </c:pt>
                <c:pt idx="11">
                  <c:v>Otros</c:v>
                </c:pt>
              </c:strCache>
            </c:strRef>
          </c:cat>
          <c:val>
            <c:numRef>
              <c:f>Fabricante!$D$8:$D$19</c:f>
              <c:numCache>
                <c:formatCode>0.00%</c:formatCode>
                <c:ptCount val="12"/>
                <c:pt idx="0">
                  <c:v>0</c:v>
                </c:pt>
                <c:pt idx="1">
                  <c:v>0.13157894736842121</c:v>
                </c:pt>
                <c:pt idx="2">
                  <c:v>6.3909774436090319E-2</c:v>
                </c:pt>
                <c:pt idx="3">
                  <c:v>5.2631578947368432E-2</c:v>
                </c:pt>
                <c:pt idx="4">
                  <c:v>8.6466165413533844E-2</c:v>
                </c:pt>
                <c:pt idx="5">
                  <c:v>0.10526315789473686</c:v>
                </c:pt>
                <c:pt idx="6">
                  <c:v>0.10526315789473686</c:v>
                </c:pt>
                <c:pt idx="7">
                  <c:v>8.2706766917293451E-2</c:v>
                </c:pt>
                <c:pt idx="8">
                  <c:v>4.8872180451127893E-2</c:v>
                </c:pt>
                <c:pt idx="9">
                  <c:v>4.8872180451127893E-2</c:v>
                </c:pt>
                <c:pt idx="10">
                  <c:v>0.10526315789473686</c:v>
                </c:pt>
                <c:pt idx="11">
                  <c:v>0.1691729323308272</c:v>
                </c:pt>
              </c:numCache>
            </c:numRef>
          </c:val>
        </c:ser>
        <c:dLbls>
          <c:showLegendKey val="0"/>
          <c:showVal val="0"/>
          <c:showCatName val="0"/>
          <c:showSerName val="0"/>
          <c:showPercent val="0"/>
          <c:showBubbleSize val="0"/>
        </c:dLbls>
        <c:gapWidth val="150"/>
        <c:shape val="box"/>
        <c:axId val="125448288"/>
        <c:axId val="125449408"/>
        <c:axId val="0"/>
      </c:bar3DChart>
      <c:catAx>
        <c:axId val="125448288"/>
        <c:scaling>
          <c:orientation val="minMax"/>
        </c:scaling>
        <c:delete val="0"/>
        <c:axPos val="l"/>
        <c:numFmt formatCode="General" sourceLinked="0"/>
        <c:majorTickMark val="none"/>
        <c:minorTickMark val="none"/>
        <c:tickLblPos val="nextTo"/>
        <c:txPr>
          <a:bodyPr/>
          <a:lstStyle/>
          <a:p>
            <a:pPr>
              <a:defRPr sz="900"/>
            </a:pPr>
            <a:endParaRPr lang="es-EC"/>
          </a:p>
        </c:txPr>
        <c:crossAx val="125449408"/>
        <c:crosses val="autoZero"/>
        <c:auto val="1"/>
        <c:lblAlgn val="ctr"/>
        <c:lblOffset val="100"/>
        <c:noMultiLvlLbl val="0"/>
      </c:catAx>
      <c:valAx>
        <c:axId val="125449408"/>
        <c:scaling>
          <c:orientation val="minMax"/>
        </c:scaling>
        <c:delete val="0"/>
        <c:axPos val="b"/>
        <c:majorGridlines/>
        <c:numFmt formatCode="0.00%" sourceLinked="1"/>
        <c:majorTickMark val="none"/>
        <c:minorTickMark val="none"/>
        <c:tickLblPos val="nextTo"/>
        <c:crossAx val="125448288"/>
        <c:crosses val="autoZero"/>
        <c:crossBetween val="between"/>
        <c:majorUnit val="3.0000000000000051E-2"/>
      </c:valAx>
      <c:dTable>
        <c:showHorzBorder val="1"/>
        <c:showVertBorder val="1"/>
        <c:showOutline val="1"/>
        <c:showKeys val="1"/>
        <c:txPr>
          <a:bodyPr/>
          <a:lstStyle/>
          <a:p>
            <a:pPr rtl="0">
              <a:defRPr sz="800" b="0"/>
            </a:pPr>
            <a:endParaRPr lang="es-EC"/>
          </a:p>
        </c:txPr>
      </c:dTable>
    </c:plotArea>
    <c:plotVisOnly val="1"/>
    <c:dispBlanksAs val="gap"/>
    <c:showDLblsOverMax val="0"/>
  </c:chart>
  <c:txPr>
    <a:bodyPr/>
    <a:lstStyle/>
    <a:p>
      <a:pPr>
        <a:defRPr>
          <a:latin typeface="Times New Roman" pitchFamily="18" charset="0"/>
          <a:cs typeface="Times New Roman" pitchFamily="18" charset="0"/>
        </a:defRPr>
      </a:pPr>
      <a:endParaRPr lang="es-EC"/>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s-EC" sz="1200"/>
              <a:t>Porcentaje del número de materiales o insumos sustituidos </a:t>
            </a:r>
          </a:p>
        </c:rich>
      </c:tx>
      <c:layout>
        <c:manualLayout>
          <c:xMode val="edge"/>
          <c:yMode val="edge"/>
          <c:x val="0.14527630889588505"/>
          <c:y val="3.8479896580334239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1"/>
        <c:ser>
          <c:idx val="0"/>
          <c:order val="0"/>
          <c:invertIfNegative val="0"/>
          <c:dLbls>
            <c:spPr>
              <a:solidFill>
                <a:schemeClr val="bg2"/>
              </a:solidFill>
            </c:spPr>
            <c:txPr>
              <a:bodyPr/>
              <a:lstStyle/>
              <a:p>
                <a:pPr>
                  <a:defRPr b="1"/>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Importador!$B$24:$B$28</c:f>
              <c:strCache>
                <c:ptCount val="5"/>
                <c:pt idx="0">
                  <c:v>0%</c:v>
                </c:pt>
                <c:pt idx="1">
                  <c:v>0%&lt;No&lt;10%</c:v>
                </c:pt>
                <c:pt idx="2">
                  <c:v>10%&lt;No&lt;20%</c:v>
                </c:pt>
                <c:pt idx="3">
                  <c:v>20%&lt;No&lt;30%</c:v>
                </c:pt>
                <c:pt idx="4">
                  <c:v>30%&lt;No&lt;40%</c:v>
                </c:pt>
              </c:strCache>
            </c:strRef>
          </c:cat>
          <c:val>
            <c:numRef>
              <c:f>Importador!$D$24:$D$28</c:f>
              <c:numCache>
                <c:formatCode>0.00%</c:formatCode>
                <c:ptCount val="5"/>
                <c:pt idx="0">
                  <c:v>0</c:v>
                </c:pt>
                <c:pt idx="1">
                  <c:v>0.25</c:v>
                </c:pt>
                <c:pt idx="2">
                  <c:v>0.58333333333333337</c:v>
                </c:pt>
                <c:pt idx="3">
                  <c:v>0.16666666666666666</c:v>
                </c:pt>
                <c:pt idx="4">
                  <c:v>0</c:v>
                </c:pt>
              </c:numCache>
            </c:numRef>
          </c:val>
        </c:ser>
        <c:dLbls>
          <c:showLegendKey val="0"/>
          <c:showVal val="0"/>
          <c:showCatName val="0"/>
          <c:showSerName val="0"/>
          <c:showPercent val="0"/>
          <c:showBubbleSize val="0"/>
        </c:dLbls>
        <c:gapWidth val="150"/>
        <c:shape val="box"/>
        <c:axId val="286993024"/>
        <c:axId val="286993584"/>
        <c:axId val="0"/>
      </c:bar3DChart>
      <c:catAx>
        <c:axId val="286993024"/>
        <c:scaling>
          <c:orientation val="minMax"/>
        </c:scaling>
        <c:delete val="0"/>
        <c:axPos val="b"/>
        <c:numFmt formatCode="General" sourceLinked="0"/>
        <c:majorTickMark val="none"/>
        <c:minorTickMark val="none"/>
        <c:tickLblPos val="nextTo"/>
        <c:txPr>
          <a:bodyPr/>
          <a:lstStyle/>
          <a:p>
            <a:pPr>
              <a:defRPr sz="800" b="1"/>
            </a:pPr>
            <a:endParaRPr lang="es-EC"/>
          </a:p>
        </c:txPr>
        <c:crossAx val="286993584"/>
        <c:crosses val="autoZero"/>
        <c:auto val="1"/>
        <c:lblAlgn val="ctr"/>
        <c:lblOffset val="100"/>
        <c:noMultiLvlLbl val="0"/>
      </c:catAx>
      <c:valAx>
        <c:axId val="286993584"/>
        <c:scaling>
          <c:orientation val="minMax"/>
        </c:scaling>
        <c:delete val="0"/>
        <c:axPos val="l"/>
        <c:majorGridlines/>
        <c:numFmt formatCode="0.00%" sourceLinked="1"/>
        <c:majorTickMark val="none"/>
        <c:minorTickMark val="none"/>
        <c:tickLblPos val="nextTo"/>
        <c:crossAx val="286993024"/>
        <c:crosses val="autoZero"/>
        <c:crossBetween val="between"/>
        <c:majorUnit val="0.15000000000000024"/>
      </c:valAx>
    </c:plotArea>
    <c:plotVisOnly val="1"/>
    <c:dispBlanksAs val="gap"/>
    <c:showDLblsOverMax val="0"/>
  </c:chart>
  <c:txPr>
    <a:bodyPr/>
    <a:lstStyle/>
    <a:p>
      <a:pPr algn="just">
        <a:defRPr>
          <a:latin typeface="Times New Roman" pitchFamily="18" charset="0"/>
          <a:cs typeface="Times New Roman" pitchFamily="18" charset="0"/>
        </a:defRPr>
      </a:pPr>
      <a:endParaRPr lang="es-EC"/>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s-EC" sz="1200"/>
              <a:t>Porcentaje del valor de compras de materiales y/o insumos sustituidos</a:t>
            </a:r>
          </a:p>
        </c:rich>
      </c:tx>
      <c:layout>
        <c:manualLayout>
          <c:xMode val="edge"/>
          <c:yMode val="edge"/>
          <c:x val="0.14268030691516922"/>
          <c:y val="4.6639336136998472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1"/>
        <c:ser>
          <c:idx val="0"/>
          <c:order val="0"/>
          <c:invertIfNegative val="0"/>
          <c:dLbls>
            <c:spPr>
              <a:solidFill>
                <a:schemeClr val="bg2"/>
              </a:solidFill>
            </c:spPr>
            <c:txPr>
              <a:bodyPr/>
              <a:lstStyle/>
              <a:p>
                <a:pPr>
                  <a:defRPr b="1"/>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Importador!$B$42:$B$46</c:f>
              <c:strCache>
                <c:ptCount val="5"/>
                <c:pt idx="0">
                  <c:v>0%</c:v>
                </c:pt>
                <c:pt idx="1">
                  <c:v>0%&lt;No&lt;10%</c:v>
                </c:pt>
                <c:pt idx="2">
                  <c:v>10%&lt;No&lt;20%</c:v>
                </c:pt>
                <c:pt idx="3">
                  <c:v>20%&lt;No&lt;30%</c:v>
                </c:pt>
                <c:pt idx="4">
                  <c:v>30%&lt;No&lt;40%</c:v>
                </c:pt>
              </c:strCache>
            </c:strRef>
          </c:cat>
          <c:val>
            <c:numRef>
              <c:f>Importador!$D$42:$D$46</c:f>
              <c:numCache>
                <c:formatCode>0.00%</c:formatCode>
                <c:ptCount val="5"/>
                <c:pt idx="0">
                  <c:v>0</c:v>
                </c:pt>
                <c:pt idx="1">
                  <c:v>0.16666666666666666</c:v>
                </c:pt>
                <c:pt idx="2">
                  <c:v>0.66666666666666663</c:v>
                </c:pt>
                <c:pt idx="3">
                  <c:v>8.3333333333333343E-2</c:v>
                </c:pt>
                <c:pt idx="4">
                  <c:v>8.3333333333333343E-2</c:v>
                </c:pt>
              </c:numCache>
            </c:numRef>
          </c:val>
        </c:ser>
        <c:dLbls>
          <c:showLegendKey val="0"/>
          <c:showVal val="0"/>
          <c:showCatName val="0"/>
          <c:showSerName val="0"/>
          <c:showPercent val="0"/>
          <c:showBubbleSize val="0"/>
        </c:dLbls>
        <c:gapWidth val="150"/>
        <c:shape val="box"/>
        <c:axId val="287269872"/>
        <c:axId val="287270432"/>
        <c:axId val="0"/>
      </c:bar3DChart>
      <c:catAx>
        <c:axId val="287269872"/>
        <c:scaling>
          <c:orientation val="minMax"/>
        </c:scaling>
        <c:delete val="0"/>
        <c:axPos val="b"/>
        <c:numFmt formatCode="General" sourceLinked="0"/>
        <c:majorTickMark val="none"/>
        <c:minorTickMark val="none"/>
        <c:tickLblPos val="nextTo"/>
        <c:txPr>
          <a:bodyPr/>
          <a:lstStyle/>
          <a:p>
            <a:pPr>
              <a:defRPr sz="800" b="1"/>
            </a:pPr>
            <a:endParaRPr lang="es-EC"/>
          </a:p>
        </c:txPr>
        <c:crossAx val="287270432"/>
        <c:crosses val="autoZero"/>
        <c:auto val="1"/>
        <c:lblAlgn val="ctr"/>
        <c:lblOffset val="100"/>
        <c:noMultiLvlLbl val="0"/>
      </c:catAx>
      <c:valAx>
        <c:axId val="287270432"/>
        <c:scaling>
          <c:orientation val="minMax"/>
        </c:scaling>
        <c:delete val="0"/>
        <c:axPos val="l"/>
        <c:majorGridlines/>
        <c:numFmt formatCode="0.00%" sourceLinked="1"/>
        <c:majorTickMark val="none"/>
        <c:minorTickMark val="none"/>
        <c:tickLblPos val="nextTo"/>
        <c:crossAx val="287269872"/>
        <c:crosses val="autoZero"/>
        <c:crossBetween val="between"/>
        <c:majorUnit val="0.15000000000000024"/>
      </c:valAx>
    </c:plotArea>
    <c:plotVisOnly val="1"/>
    <c:dispBlanksAs val="gap"/>
    <c:showDLblsOverMax val="0"/>
  </c:chart>
  <c:txPr>
    <a:bodyPr/>
    <a:lstStyle/>
    <a:p>
      <a:pPr>
        <a:defRPr>
          <a:latin typeface="Times New Roman" pitchFamily="18" charset="0"/>
          <a:cs typeface="Times New Roman" pitchFamily="18" charset="0"/>
        </a:defRPr>
      </a:pPr>
      <a:endParaRPr lang="es-EC"/>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s-EC" sz="1200"/>
              <a:t>Facilidad de adquirir el material o insumo nacional ver sus produto importado</a:t>
            </a:r>
          </a:p>
        </c:rich>
      </c:tx>
      <c:layout>
        <c:manualLayout>
          <c:xMode val="edge"/>
          <c:yMode val="edge"/>
          <c:x val="0.1478234634367335"/>
          <c:y val="3.8480023330417029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1"/>
        <c:ser>
          <c:idx val="0"/>
          <c:order val="0"/>
          <c:invertIfNegative val="0"/>
          <c:dLbls>
            <c:spPr>
              <a:solidFill>
                <a:schemeClr val="bg2"/>
              </a:solidFill>
            </c:spPr>
            <c:txPr>
              <a:bodyPr/>
              <a:lstStyle/>
              <a:p>
                <a:pPr>
                  <a:defRPr b="1"/>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Importador!$B$81:$B$85</c:f>
              <c:strCache>
                <c:ptCount val="5"/>
                <c:pt idx="0">
                  <c:v>Mucho mayor</c:v>
                </c:pt>
                <c:pt idx="1">
                  <c:v>Mayor</c:v>
                </c:pt>
                <c:pt idx="2">
                  <c:v>Igual</c:v>
                </c:pt>
                <c:pt idx="3">
                  <c:v>Menor</c:v>
                </c:pt>
                <c:pt idx="4">
                  <c:v>Mucho menor</c:v>
                </c:pt>
              </c:strCache>
            </c:strRef>
          </c:cat>
          <c:val>
            <c:numRef>
              <c:f>Importador!$D$81:$D$85</c:f>
              <c:numCache>
                <c:formatCode>0.00%</c:formatCode>
                <c:ptCount val="5"/>
                <c:pt idx="0">
                  <c:v>0</c:v>
                </c:pt>
                <c:pt idx="1">
                  <c:v>0.16666666666666666</c:v>
                </c:pt>
                <c:pt idx="2">
                  <c:v>0.750000000000001</c:v>
                </c:pt>
                <c:pt idx="3">
                  <c:v>8.3333333333333343E-2</c:v>
                </c:pt>
                <c:pt idx="4">
                  <c:v>0</c:v>
                </c:pt>
              </c:numCache>
            </c:numRef>
          </c:val>
        </c:ser>
        <c:dLbls>
          <c:showLegendKey val="0"/>
          <c:showVal val="0"/>
          <c:showCatName val="0"/>
          <c:showSerName val="0"/>
          <c:showPercent val="0"/>
          <c:showBubbleSize val="0"/>
        </c:dLbls>
        <c:gapWidth val="150"/>
        <c:shape val="box"/>
        <c:axId val="287272672"/>
        <c:axId val="287273232"/>
        <c:axId val="0"/>
      </c:bar3DChart>
      <c:catAx>
        <c:axId val="287272672"/>
        <c:scaling>
          <c:orientation val="minMax"/>
        </c:scaling>
        <c:delete val="0"/>
        <c:axPos val="b"/>
        <c:numFmt formatCode="General" sourceLinked="0"/>
        <c:majorTickMark val="none"/>
        <c:minorTickMark val="none"/>
        <c:tickLblPos val="nextTo"/>
        <c:crossAx val="287273232"/>
        <c:crosses val="autoZero"/>
        <c:auto val="1"/>
        <c:lblAlgn val="ctr"/>
        <c:lblOffset val="100"/>
        <c:noMultiLvlLbl val="0"/>
      </c:catAx>
      <c:valAx>
        <c:axId val="287273232"/>
        <c:scaling>
          <c:orientation val="minMax"/>
        </c:scaling>
        <c:delete val="0"/>
        <c:axPos val="l"/>
        <c:majorGridlines/>
        <c:numFmt formatCode="0.00%" sourceLinked="1"/>
        <c:majorTickMark val="none"/>
        <c:minorTickMark val="none"/>
        <c:tickLblPos val="nextTo"/>
        <c:crossAx val="287272672"/>
        <c:crosses val="autoZero"/>
        <c:crossBetween val="between"/>
        <c:majorUnit val="0.15000000000000024"/>
      </c:valAx>
    </c:plotArea>
    <c:plotVisOnly val="1"/>
    <c:dispBlanksAs val="gap"/>
    <c:showDLblsOverMax val="0"/>
  </c:chart>
  <c:txPr>
    <a:bodyPr/>
    <a:lstStyle/>
    <a:p>
      <a:pPr>
        <a:defRPr>
          <a:latin typeface="Times New Roman" pitchFamily="18" charset="0"/>
          <a:cs typeface="Times New Roman" pitchFamily="18" charset="0"/>
        </a:defRPr>
      </a:pPr>
      <a:endParaRPr lang="es-EC"/>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s-EC" sz="1200"/>
              <a:t>Apreciación de calidad del material o insumo nacional ver sus producto importado</a:t>
            </a:r>
          </a:p>
        </c:rich>
      </c:tx>
      <c:layout>
        <c:manualLayout>
          <c:xMode val="edge"/>
          <c:yMode val="edge"/>
          <c:x val="0.14251709899843595"/>
          <c:y val="3.4433477505452677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1"/>
        <c:ser>
          <c:idx val="0"/>
          <c:order val="0"/>
          <c:invertIfNegative val="0"/>
          <c:dLbls>
            <c:spPr>
              <a:solidFill>
                <a:schemeClr val="bg2"/>
              </a:solidFill>
            </c:spPr>
            <c:txPr>
              <a:bodyPr/>
              <a:lstStyle/>
              <a:p>
                <a:pPr>
                  <a:defRPr b="1"/>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Importador!$B$99:$B$103</c:f>
              <c:strCache>
                <c:ptCount val="5"/>
                <c:pt idx="0">
                  <c:v>Mucho mayor</c:v>
                </c:pt>
                <c:pt idx="1">
                  <c:v>Mayor</c:v>
                </c:pt>
                <c:pt idx="2">
                  <c:v>Igual</c:v>
                </c:pt>
                <c:pt idx="3">
                  <c:v>Menor</c:v>
                </c:pt>
                <c:pt idx="4">
                  <c:v>Mucho menor</c:v>
                </c:pt>
              </c:strCache>
            </c:strRef>
          </c:cat>
          <c:val>
            <c:numRef>
              <c:f>Importador!$D$99:$D$103</c:f>
              <c:numCache>
                <c:formatCode>0.00%</c:formatCode>
                <c:ptCount val="5"/>
                <c:pt idx="0">
                  <c:v>0</c:v>
                </c:pt>
                <c:pt idx="1">
                  <c:v>8.3333333333333343E-2</c:v>
                </c:pt>
                <c:pt idx="2">
                  <c:v>0.58333333333333337</c:v>
                </c:pt>
                <c:pt idx="3">
                  <c:v>0.25</c:v>
                </c:pt>
                <c:pt idx="4">
                  <c:v>8.3333333333333343E-2</c:v>
                </c:pt>
              </c:numCache>
            </c:numRef>
          </c:val>
        </c:ser>
        <c:dLbls>
          <c:showLegendKey val="0"/>
          <c:showVal val="0"/>
          <c:showCatName val="0"/>
          <c:showSerName val="0"/>
          <c:showPercent val="0"/>
          <c:showBubbleSize val="0"/>
        </c:dLbls>
        <c:gapWidth val="150"/>
        <c:shape val="box"/>
        <c:axId val="287275472"/>
        <c:axId val="287276032"/>
        <c:axId val="0"/>
      </c:bar3DChart>
      <c:catAx>
        <c:axId val="287275472"/>
        <c:scaling>
          <c:orientation val="minMax"/>
        </c:scaling>
        <c:delete val="0"/>
        <c:axPos val="b"/>
        <c:numFmt formatCode="General" sourceLinked="0"/>
        <c:majorTickMark val="none"/>
        <c:minorTickMark val="none"/>
        <c:tickLblPos val="nextTo"/>
        <c:crossAx val="287276032"/>
        <c:crosses val="autoZero"/>
        <c:auto val="1"/>
        <c:lblAlgn val="ctr"/>
        <c:lblOffset val="100"/>
        <c:noMultiLvlLbl val="0"/>
      </c:catAx>
      <c:valAx>
        <c:axId val="287276032"/>
        <c:scaling>
          <c:orientation val="minMax"/>
        </c:scaling>
        <c:delete val="0"/>
        <c:axPos val="l"/>
        <c:majorGridlines/>
        <c:numFmt formatCode="0.00%" sourceLinked="1"/>
        <c:majorTickMark val="none"/>
        <c:minorTickMark val="none"/>
        <c:tickLblPos val="nextTo"/>
        <c:crossAx val="287275472"/>
        <c:crosses val="autoZero"/>
        <c:crossBetween val="between"/>
        <c:majorUnit val="0.15000000000000024"/>
      </c:valAx>
    </c:plotArea>
    <c:plotVisOnly val="1"/>
    <c:dispBlanksAs val="gap"/>
    <c:showDLblsOverMax val="0"/>
  </c:chart>
  <c:txPr>
    <a:bodyPr/>
    <a:lstStyle/>
    <a:p>
      <a:pPr>
        <a:defRPr>
          <a:latin typeface="Times New Roman" pitchFamily="18" charset="0"/>
          <a:cs typeface="Times New Roman" pitchFamily="18" charset="0"/>
        </a:defRPr>
      </a:pPr>
      <a:endParaRPr lang="es-EC"/>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s-EC" sz="1200"/>
              <a:t>¿Su negocio se ha beneficiado con el Modelo de Sustitución de Importaciones que implementó el gobierno desde  el año 2013?</a:t>
            </a:r>
          </a:p>
        </c:rich>
      </c:tx>
      <c:layout>
        <c:manualLayout>
          <c:xMode val="edge"/>
          <c:yMode val="edge"/>
          <c:x val="0.1369299650270849"/>
          <c:y val="3.0612244897959211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40774210959216733"/>
          <c:y val="0.1388199233716475"/>
          <c:w val="0.52382590700470688"/>
          <c:h val="0.7891033276012912"/>
        </c:manualLayout>
      </c:layout>
      <c:bar3DChart>
        <c:barDir val="bar"/>
        <c:grouping val="clustered"/>
        <c:varyColors val="1"/>
        <c:ser>
          <c:idx val="0"/>
          <c:order val="0"/>
          <c:invertIfNegative val="0"/>
          <c:dPt>
            <c:idx val="3"/>
            <c:invertIfNegative val="0"/>
            <c:bubble3D val="0"/>
            <c:spPr>
              <a:solidFill>
                <a:srgbClr val="FFC000"/>
              </a:solidFill>
            </c:spPr>
          </c:dPt>
          <c:dLbls>
            <c:spPr>
              <a:solidFill>
                <a:schemeClr val="bg2"/>
              </a:solidFill>
            </c:spPr>
            <c:txPr>
              <a:bodyPr/>
              <a:lstStyle/>
              <a:p>
                <a:pPr>
                  <a:defRPr b="1"/>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Importador!$A$118:$A$123</c:f>
              <c:strCache>
                <c:ptCount val="6"/>
                <c:pt idx="0">
                  <c:v>Mayor volumen de ventas</c:v>
                </c:pt>
                <c:pt idx="1">
                  <c:v>Menor costo de aprovisionamiento</c:v>
                </c:pt>
                <c:pt idx="2">
                  <c:v>Mayor rentabilidad</c:v>
                </c:pt>
                <c:pt idx="3">
                  <c:v>Menor inversión en inventario de materiales e insumos</c:v>
                </c:pt>
                <c:pt idx="4">
                  <c:v>Menores gastos de gestión logística</c:v>
                </c:pt>
                <c:pt idx="5">
                  <c:v>Menores gastos administrativos</c:v>
                </c:pt>
              </c:strCache>
            </c:strRef>
          </c:cat>
          <c:val>
            <c:numRef>
              <c:f>Importador!$C$118:$C$123</c:f>
              <c:numCache>
                <c:formatCode>0.00%</c:formatCode>
                <c:ptCount val="6"/>
                <c:pt idx="0">
                  <c:v>0</c:v>
                </c:pt>
                <c:pt idx="1">
                  <c:v>8.3333333333333343E-2</c:v>
                </c:pt>
                <c:pt idx="2">
                  <c:v>8.3333333333333343E-2</c:v>
                </c:pt>
                <c:pt idx="3">
                  <c:v>0.58333333333333337</c:v>
                </c:pt>
                <c:pt idx="4">
                  <c:v>0.16666666666666666</c:v>
                </c:pt>
                <c:pt idx="5">
                  <c:v>8.3333333333333343E-2</c:v>
                </c:pt>
              </c:numCache>
            </c:numRef>
          </c:val>
        </c:ser>
        <c:dLbls>
          <c:showLegendKey val="0"/>
          <c:showVal val="0"/>
          <c:showCatName val="0"/>
          <c:showSerName val="0"/>
          <c:showPercent val="0"/>
          <c:showBubbleSize val="0"/>
        </c:dLbls>
        <c:gapWidth val="150"/>
        <c:shape val="box"/>
        <c:axId val="287278272"/>
        <c:axId val="287278832"/>
        <c:axId val="0"/>
      </c:bar3DChart>
      <c:catAx>
        <c:axId val="287278272"/>
        <c:scaling>
          <c:orientation val="minMax"/>
        </c:scaling>
        <c:delete val="0"/>
        <c:axPos val="l"/>
        <c:numFmt formatCode="General" sourceLinked="0"/>
        <c:majorTickMark val="none"/>
        <c:minorTickMark val="none"/>
        <c:tickLblPos val="nextTo"/>
        <c:txPr>
          <a:bodyPr/>
          <a:lstStyle/>
          <a:p>
            <a:pPr>
              <a:defRPr sz="800" b="1"/>
            </a:pPr>
            <a:endParaRPr lang="es-EC"/>
          </a:p>
        </c:txPr>
        <c:crossAx val="287278832"/>
        <c:crosses val="autoZero"/>
        <c:auto val="1"/>
        <c:lblAlgn val="ctr"/>
        <c:lblOffset val="100"/>
        <c:noMultiLvlLbl val="0"/>
      </c:catAx>
      <c:valAx>
        <c:axId val="287278832"/>
        <c:scaling>
          <c:orientation val="minMax"/>
        </c:scaling>
        <c:delete val="0"/>
        <c:axPos val="b"/>
        <c:majorGridlines/>
        <c:numFmt formatCode="0.00%" sourceLinked="1"/>
        <c:majorTickMark val="out"/>
        <c:minorTickMark val="none"/>
        <c:tickLblPos val="nextTo"/>
        <c:crossAx val="287278272"/>
        <c:crosses val="autoZero"/>
        <c:crossBetween val="between"/>
        <c:majorUnit val="0.2"/>
      </c:valAx>
    </c:plotArea>
    <c:plotVisOnly val="1"/>
    <c:dispBlanksAs val="gap"/>
    <c:showDLblsOverMax val="0"/>
  </c:chart>
  <c:txPr>
    <a:bodyPr/>
    <a:lstStyle/>
    <a:p>
      <a:pPr>
        <a:defRPr>
          <a:latin typeface="Times New Roman" pitchFamily="18" charset="0"/>
          <a:cs typeface="Times New Roman" pitchFamily="18" charset="0"/>
        </a:defRPr>
      </a:pPr>
      <a:endParaRPr lang="es-EC"/>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s-EC" sz="1200"/>
              <a:t>¿Considera que el sector del calzado actualmente dispone de suficiente capacidad para afrontar la sustitución de importaciones?</a:t>
            </a:r>
          </a:p>
        </c:rich>
      </c:tx>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2.3284313725490242E-2"/>
          <c:y val="0.21658870996536594"/>
          <c:w val="0.94362745098039325"/>
          <c:h val="0.7705668602508613"/>
        </c:manualLayout>
      </c:layout>
      <c:pie3DChart>
        <c:varyColors val="1"/>
        <c:ser>
          <c:idx val="0"/>
          <c:order val="0"/>
          <c:dPt>
            <c:idx val="0"/>
            <c:bubble3D val="0"/>
            <c:explosion val="13"/>
            <c:spPr>
              <a:solidFill>
                <a:schemeClr val="accent5">
                  <a:lumMod val="60000"/>
                  <a:lumOff val="40000"/>
                </a:schemeClr>
              </a:solidFill>
            </c:spPr>
          </c:dPt>
          <c:dPt>
            <c:idx val="1"/>
            <c:bubble3D val="0"/>
            <c:spPr>
              <a:solidFill>
                <a:srgbClr val="FFC000"/>
              </a:solidFill>
            </c:spPr>
          </c:dPt>
          <c:dLbls>
            <c:dLbl>
              <c:idx val="0"/>
              <c:layout>
                <c:manualLayout>
                  <c:x val="-0.17008607379959859"/>
                  <c:y val="8.8894240040720732E-2"/>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0.23554442643199064"/>
                  <c:y val="-0.27653846852089786"/>
                </c:manualLayout>
              </c:layout>
              <c:showLegendKey val="0"/>
              <c:showVal val="0"/>
              <c:showCatName val="1"/>
              <c:showSerName val="0"/>
              <c:showPercent val="1"/>
              <c:showBubbleSize val="0"/>
              <c:extLst>
                <c:ext xmlns:c15="http://schemas.microsoft.com/office/drawing/2012/chart" uri="{CE6537A1-D6FC-4f65-9D91-7224C49458BB}"/>
              </c:extLst>
            </c:dLbl>
            <c:numFmt formatCode="0.00%" sourceLinked="0"/>
            <c:spPr>
              <a:noFill/>
              <a:ln>
                <a:noFill/>
              </a:ln>
              <a:effectLst/>
            </c:spPr>
            <c:txPr>
              <a:bodyPr/>
              <a:lstStyle/>
              <a:p>
                <a:pPr>
                  <a:defRPr sz="1100" b="1"/>
                </a:pPr>
                <a:endParaRPr lang="es-EC"/>
              </a:p>
            </c:txPr>
            <c:showLegendKey val="0"/>
            <c:showVal val="0"/>
            <c:showCatName val="1"/>
            <c:showSerName val="0"/>
            <c:showPercent val="1"/>
            <c:showBubbleSize val="0"/>
            <c:showLeaderLines val="1"/>
            <c:extLst>
              <c:ext xmlns:c15="http://schemas.microsoft.com/office/drawing/2012/chart" uri="{CE6537A1-D6FC-4f65-9D91-7224C49458BB}"/>
            </c:extLst>
          </c:dLbls>
          <c:cat>
            <c:strRef>
              <c:f>Importador!$B$136:$B$137</c:f>
              <c:strCache>
                <c:ptCount val="2"/>
                <c:pt idx="0">
                  <c:v>Si</c:v>
                </c:pt>
                <c:pt idx="1">
                  <c:v>No</c:v>
                </c:pt>
              </c:strCache>
            </c:strRef>
          </c:cat>
          <c:val>
            <c:numRef>
              <c:f>Importador!$D$136:$D$137</c:f>
              <c:numCache>
                <c:formatCode>0.00%</c:formatCode>
                <c:ptCount val="2"/>
                <c:pt idx="0">
                  <c:v>0.25</c:v>
                </c:pt>
                <c:pt idx="1">
                  <c:v>0.750000000000001</c:v>
                </c:pt>
              </c:numCache>
            </c:numRef>
          </c:val>
        </c:ser>
        <c:dLbls>
          <c:showLegendKey val="0"/>
          <c:showVal val="0"/>
          <c:showCatName val="1"/>
          <c:showSerName val="0"/>
          <c:showPercent val="1"/>
          <c:showBubbleSize val="0"/>
          <c:showLeaderLines val="1"/>
        </c:dLbls>
      </c:pie3DChart>
    </c:plotArea>
    <c:plotVisOnly val="1"/>
    <c:dispBlanksAs val="zero"/>
    <c:showDLblsOverMax val="0"/>
  </c:chart>
  <c:txPr>
    <a:bodyPr/>
    <a:lstStyle/>
    <a:p>
      <a:pPr>
        <a:defRPr>
          <a:latin typeface="Times New Roman" pitchFamily="18" charset="0"/>
          <a:cs typeface="Times New Roman" pitchFamily="18" charset="0"/>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s-EC" sz="1200"/>
              <a:t>Porcentaje del número de materiales o insumos sustituidos</a:t>
            </a:r>
          </a:p>
        </c:rich>
      </c:tx>
      <c:layout>
        <c:manualLayout>
          <c:xMode val="edge"/>
          <c:yMode val="edge"/>
          <c:x val="0.15500748515181503"/>
          <c:y val="3.4168480629860526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1"/>
        <c:ser>
          <c:idx val="0"/>
          <c:order val="0"/>
          <c:invertIfNegative val="0"/>
          <c:dLbls>
            <c:spPr>
              <a:solidFill>
                <a:schemeClr val="bg2"/>
              </a:solidFill>
            </c:spPr>
            <c:txPr>
              <a:bodyPr/>
              <a:lstStyle/>
              <a:p>
                <a:pPr>
                  <a:defRPr b="1"/>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Fabricante!$B$24:$B$28</c:f>
              <c:strCache>
                <c:ptCount val="5"/>
                <c:pt idx="0">
                  <c:v>0%</c:v>
                </c:pt>
                <c:pt idx="1">
                  <c:v>0%&lt;No&lt;10%</c:v>
                </c:pt>
                <c:pt idx="2">
                  <c:v>10%&lt;No&lt;20%</c:v>
                </c:pt>
                <c:pt idx="3">
                  <c:v>20%&lt;No&lt;30%</c:v>
                </c:pt>
                <c:pt idx="4">
                  <c:v>30%&lt;No&lt;40%</c:v>
                </c:pt>
              </c:strCache>
            </c:strRef>
          </c:cat>
          <c:val>
            <c:numRef>
              <c:f>Fabricante!$D$24:$D$28</c:f>
              <c:numCache>
                <c:formatCode>0.00%</c:formatCode>
                <c:ptCount val="5"/>
                <c:pt idx="0">
                  <c:v>0.19696969696969696</c:v>
                </c:pt>
                <c:pt idx="1">
                  <c:v>0.34848484848484951</c:v>
                </c:pt>
                <c:pt idx="2">
                  <c:v>0.40909090909090962</c:v>
                </c:pt>
                <c:pt idx="3">
                  <c:v>3.0303030303030311E-2</c:v>
                </c:pt>
                <c:pt idx="4">
                  <c:v>1.5151515151515171E-2</c:v>
                </c:pt>
              </c:numCache>
            </c:numRef>
          </c:val>
        </c:ser>
        <c:dLbls>
          <c:showLegendKey val="0"/>
          <c:showVal val="0"/>
          <c:showCatName val="0"/>
          <c:showSerName val="0"/>
          <c:showPercent val="0"/>
          <c:showBubbleSize val="0"/>
        </c:dLbls>
        <c:gapWidth val="150"/>
        <c:shape val="box"/>
        <c:axId val="76894256"/>
        <c:axId val="273774224"/>
        <c:axId val="0"/>
      </c:bar3DChart>
      <c:catAx>
        <c:axId val="76894256"/>
        <c:scaling>
          <c:orientation val="minMax"/>
        </c:scaling>
        <c:delete val="0"/>
        <c:axPos val="b"/>
        <c:numFmt formatCode="General" sourceLinked="0"/>
        <c:majorTickMark val="none"/>
        <c:minorTickMark val="none"/>
        <c:tickLblPos val="nextTo"/>
        <c:txPr>
          <a:bodyPr/>
          <a:lstStyle/>
          <a:p>
            <a:pPr>
              <a:defRPr sz="800" b="1"/>
            </a:pPr>
            <a:endParaRPr lang="es-EC"/>
          </a:p>
        </c:txPr>
        <c:crossAx val="273774224"/>
        <c:crosses val="autoZero"/>
        <c:auto val="1"/>
        <c:lblAlgn val="ctr"/>
        <c:lblOffset val="100"/>
        <c:noMultiLvlLbl val="0"/>
      </c:catAx>
      <c:valAx>
        <c:axId val="273774224"/>
        <c:scaling>
          <c:orientation val="minMax"/>
        </c:scaling>
        <c:delete val="0"/>
        <c:axPos val="l"/>
        <c:majorGridlines/>
        <c:numFmt formatCode="0.00%" sourceLinked="1"/>
        <c:majorTickMark val="none"/>
        <c:minorTickMark val="none"/>
        <c:tickLblPos val="nextTo"/>
        <c:crossAx val="76894256"/>
        <c:crosses val="autoZero"/>
        <c:crossBetween val="between"/>
        <c:majorUnit val="0.15000000000000024"/>
      </c:valAx>
    </c:plotArea>
    <c:plotVisOnly val="1"/>
    <c:dispBlanksAs val="gap"/>
    <c:showDLblsOverMax val="0"/>
  </c:chart>
  <c:txPr>
    <a:bodyPr/>
    <a:lstStyle/>
    <a:p>
      <a:pPr>
        <a:defRPr>
          <a:latin typeface="Times New Roman" pitchFamily="18" charset="0"/>
          <a:cs typeface="Times New Roman" pitchFamily="18" charset="0"/>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s-EC" sz="1200"/>
              <a:t>Porcentaje del valor de compras de materiales y/o insumos sustituidos</a:t>
            </a:r>
          </a:p>
        </c:rich>
      </c:tx>
      <c:layout>
        <c:manualLayout>
          <c:xMode val="edge"/>
          <c:yMode val="edge"/>
          <c:x val="0.14510776481406978"/>
          <c:y val="2.7361285721637742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1152671609479461"/>
          <c:y val="0.14823529411764744"/>
          <c:w val="0.86170929363756699"/>
          <c:h val="0.76112459471977856"/>
        </c:manualLayout>
      </c:layout>
      <c:bar3DChart>
        <c:barDir val="col"/>
        <c:grouping val="clustered"/>
        <c:varyColors val="1"/>
        <c:ser>
          <c:idx val="0"/>
          <c:order val="0"/>
          <c:invertIfNegative val="0"/>
          <c:dLbls>
            <c:spPr>
              <a:solidFill>
                <a:schemeClr val="bg2"/>
              </a:solidFill>
            </c:spPr>
            <c:txPr>
              <a:bodyPr/>
              <a:lstStyle/>
              <a:p>
                <a:pPr>
                  <a:defRPr b="1"/>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Fabricante!$B$42:$B$46</c:f>
              <c:strCache>
                <c:ptCount val="5"/>
                <c:pt idx="0">
                  <c:v>0%</c:v>
                </c:pt>
                <c:pt idx="1">
                  <c:v>0%&lt;No&lt;10%</c:v>
                </c:pt>
                <c:pt idx="2">
                  <c:v>10%&lt;No&lt;20%</c:v>
                </c:pt>
                <c:pt idx="3">
                  <c:v>20%&lt;No&lt;30%</c:v>
                </c:pt>
                <c:pt idx="4">
                  <c:v>30%&lt;No&lt;40%</c:v>
                </c:pt>
              </c:strCache>
            </c:strRef>
          </c:cat>
          <c:val>
            <c:numRef>
              <c:f>Fabricante!$D$42:$D$46</c:f>
              <c:numCache>
                <c:formatCode>0.00%</c:formatCode>
                <c:ptCount val="5"/>
                <c:pt idx="0">
                  <c:v>0.19696969696969696</c:v>
                </c:pt>
                <c:pt idx="1">
                  <c:v>0.18181818181818218</c:v>
                </c:pt>
                <c:pt idx="2">
                  <c:v>0.53030303030303061</c:v>
                </c:pt>
                <c:pt idx="3">
                  <c:v>6.0606060606060622E-2</c:v>
                </c:pt>
                <c:pt idx="4">
                  <c:v>3.0303030303030311E-2</c:v>
                </c:pt>
              </c:numCache>
            </c:numRef>
          </c:val>
        </c:ser>
        <c:dLbls>
          <c:showLegendKey val="0"/>
          <c:showVal val="0"/>
          <c:showCatName val="0"/>
          <c:showSerName val="0"/>
          <c:showPercent val="0"/>
          <c:showBubbleSize val="0"/>
        </c:dLbls>
        <c:gapWidth val="150"/>
        <c:shape val="box"/>
        <c:axId val="273936512"/>
        <c:axId val="124858320"/>
        <c:axId val="0"/>
      </c:bar3DChart>
      <c:catAx>
        <c:axId val="273936512"/>
        <c:scaling>
          <c:orientation val="minMax"/>
        </c:scaling>
        <c:delete val="0"/>
        <c:axPos val="b"/>
        <c:numFmt formatCode="General" sourceLinked="0"/>
        <c:majorTickMark val="none"/>
        <c:minorTickMark val="none"/>
        <c:tickLblPos val="nextTo"/>
        <c:txPr>
          <a:bodyPr/>
          <a:lstStyle/>
          <a:p>
            <a:pPr>
              <a:defRPr sz="800" b="1"/>
            </a:pPr>
            <a:endParaRPr lang="es-EC"/>
          </a:p>
        </c:txPr>
        <c:crossAx val="124858320"/>
        <c:crosses val="autoZero"/>
        <c:auto val="1"/>
        <c:lblAlgn val="ctr"/>
        <c:lblOffset val="100"/>
        <c:noMultiLvlLbl val="0"/>
      </c:catAx>
      <c:valAx>
        <c:axId val="124858320"/>
        <c:scaling>
          <c:orientation val="minMax"/>
        </c:scaling>
        <c:delete val="0"/>
        <c:axPos val="l"/>
        <c:majorGridlines/>
        <c:numFmt formatCode="0.00%" sourceLinked="1"/>
        <c:majorTickMark val="none"/>
        <c:minorTickMark val="none"/>
        <c:tickLblPos val="nextTo"/>
        <c:crossAx val="273936512"/>
        <c:crosses val="autoZero"/>
        <c:crossBetween val="between"/>
        <c:majorUnit val="0.15000000000000024"/>
      </c:valAx>
    </c:plotArea>
    <c:plotVisOnly val="1"/>
    <c:dispBlanksAs val="gap"/>
    <c:showDLblsOverMax val="0"/>
  </c:chart>
  <c:txPr>
    <a:bodyPr/>
    <a:lstStyle/>
    <a:p>
      <a:pPr>
        <a:defRPr>
          <a:latin typeface="Times New Roman" pitchFamily="18" charset="0"/>
          <a:cs typeface="Times New Roman" pitchFamily="18" charset="0"/>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s-EC" sz="1200"/>
              <a:t>Comparación en la apreciación del  precio del material o insumo nacional con el importado</a:t>
            </a:r>
          </a:p>
        </c:rich>
      </c:tx>
      <c:layout>
        <c:manualLayout>
          <c:xMode val="edge"/>
          <c:yMode val="edge"/>
          <c:x val="0.16284473398479921"/>
          <c:y val="3.4632029385413286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1"/>
        <c:ser>
          <c:idx val="0"/>
          <c:order val="0"/>
          <c:invertIfNegative val="0"/>
          <c:dLbls>
            <c:spPr>
              <a:solidFill>
                <a:schemeClr val="bg2"/>
              </a:solidFill>
            </c:spPr>
            <c:txPr>
              <a:bodyPr/>
              <a:lstStyle/>
              <a:p>
                <a:pPr>
                  <a:defRPr b="1"/>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Fabricante!$B$62:$B$66</c:f>
              <c:strCache>
                <c:ptCount val="5"/>
                <c:pt idx="0">
                  <c:v>Mucho mayor</c:v>
                </c:pt>
                <c:pt idx="1">
                  <c:v>Mayor</c:v>
                </c:pt>
                <c:pt idx="2">
                  <c:v>Igual</c:v>
                </c:pt>
                <c:pt idx="3">
                  <c:v>Menor</c:v>
                </c:pt>
                <c:pt idx="4">
                  <c:v>Mucho menor</c:v>
                </c:pt>
              </c:strCache>
            </c:strRef>
          </c:cat>
          <c:val>
            <c:numRef>
              <c:f>Fabricante!$D$62:$D$66</c:f>
              <c:numCache>
                <c:formatCode>0.00%</c:formatCode>
                <c:ptCount val="5"/>
                <c:pt idx="0">
                  <c:v>0</c:v>
                </c:pt>
                <c:pt idx="1">
                  <c:v>5.6603773584905662E-2</c:v>
                </c:pt>
                <c:pt idx="2">
                  <c:v>0.90566037735849181</c:v>
                </c:pt>
                <c:pt idx="3">
                  <c:v>3.7735849056603855E-2</c:v>
                </c:pt>
                <c:pt idx="4">
                  <c:v>0</c:v>
                </c:pt>
              </c:numCache>
            </c:numRef>
          </c:val>
        </c:ser>
        <c:dLbls>
          <c:showLegendKey val="0"/>
          <c:showVal val="0"/>
          <c:showCatName val="0"/>
          <c:showSerName val="0"/>
          <c:showPercent val="0"/>
          <c:showBubbleSize val="0"/>
        </c:dLbls>
        <c:gapWidth val="150"/>
        <c:shape val="box"/>
        <c:axId val="218642288"/>
        <c:axId val="122241424"/>
        <c:axId val="0"/>
      </c:bar3DChart>
      <c:catAx>
        <c:axId val="218642288"/>
        <c:scaling>
          <c:orientation val="minMax"/>
        </c:scaling>
        <c:delete val="0"/>
        <c:axPos val="b"/>
        <c:numFmt formatCode="General" sourceLinked="0"/>
        <c:majorTickMark val="none"/>
        <c:minorTickMark val="none"/>
        <c:tickLblPos val="nextTo"/>
        <c:crossAx val="122241424"/>
        <c:crosses val="autoZero"/>
        <c:auto val="1"/>
        <c:lblAlgn val="ctr"/>
        <c:lblOffset val="100"/>
        <c:noMultiLvlLbl val="0"/>
      </c:catAx>
      <c:valAx>
        <c:axId val="122241424"/>
        <c:scaling>
          <c:orientation val="minMax"/>
        </c:scaling>
        <c:delete val="0"/>
        <c:axPos val="l"/>
        <c:majorGridlines/>
        <c:numFmt formatCode="0.00%" sourceLinked="1"/>
        <c:majorTickMark val="none"/>
        <c:minorTickMark val="none"/>
        <c:tickLblPos val="nextTo"/>
        <c:crossAx val="218642288"/>
        <c:crosses val="autoZero"/>
        <c:crossBetween val="between"/>
        <c:majorUnit val="0.2"/>
      </c:valAx>
    </c:plotArea>
    <c:plotVisOnly val="1"/>
    <c:dispBlanksAs val="gap"/>
    <c:showDLblsOverMax val="0"/>
  </c:chart>
  <c:txPr>
    <a:bodyPr/>
    <a:lstStyle/>
    <a:p>
      <a:pPr>
        <a:defRPr>
          <a:latin typeface="Times New Roman" pitchFamily="18" charset="0"/>
          <a:cs typeface="Times New Roman" pitchFamily="18" charset="0"/>
        </a:defRPr>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s-EC" sz="1200"/>
              <a:t>Comparación en la apreciación de facilidad de adquirir el material o insumo nacional comparado con el importado</a:t>
            </a:r>
          </a:p>
        </c:rich>
      </c:tx>
      <c:layout>
        <c:manualLayout>
          <c:xMode val="edge"/>
          <c:yMode val="edge"/>
          <c:x val="0.12592833876221529"/>
          <c:y val="3.8480032650459212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1"/>
        <c:ser>
          <c:idx val="0"/>
          <c:order val="0"/>
          <c:invertIfNegative val="0"/>
          <c:dLbls>
            <c:spPr>
              <a:solidFill>
                <a:schemeClr val="bg2"/>
              </a:solidFill>
            </c:spPr>
            <c:txPr>
              <a:bodyPr/>
              <a:lstStyle/>
              <a:p>
                <a:pPr>
                  <a:defRPr b="1"/>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Fabricante!$B$81:$B$85</c:f>
              <c:strCache>
                <c:ptCount val="5"/>
                <c:pt idx="0">
                  <c:v>Mucho mayor</c:v>
                </c:pt>
                <c:pt idx="1">
                  <c:v>Mayor</c:v>
                </c:pt>
                <c:pt idx="2">
                  <c:v>Igual</c:v>
                </c:pt>
                <c:pt idx="3">
                  <c:v>Menor</c:v>
                </c:pt>
                <c:pt idx="4">
                  <c:v>Mucho menor</c:v>
                </c:pt>
              </c:strCache>
            </c:strRef>
          </c:cat>
          <c:val>
            <c:numRef>
              <c:f>Fabricante!$D$81:$D$85</c:f>
              <c:numCache>
                <c:formatCode>0.00%</c:formatCode>
                <c:ptCount val="5"/>
                <c:pt idx="0">
                  <c:v>0</c:v>
                </c:pt>
                <c:pt idx="1">
                  <c:v>7.5471698113207544E-2</c:v>
                </c:pt>
                <c:pt idx="2">
                  <c:v>0.86792452830188793</c:v>
                </c:pt>
                <c:pt idx="3">
                  <c:v>5.6603773584905662E-2</c:v>
                </c:pt>
                <c:pt idx="4">
                  <c:v>0</c:v>
                </c:pt>
              </c:numCache>
            </c:numRef>
          </c:val>
        </c:ser>
        <c:dLbls>
          <c:showLegendKey val="0"/>
          <c:showVal val="0"/>
          <c:showCatName val="0"/>
          <c:showSerName val="0"/>
          <c:showPercent val="0"/>
          <c:showBubbleSize val="0"/>
        </c:dLbls>
        <c:gapWidth val="150"/>
        <c:shape val="box"/>
        <c:axId val="286979024"/>
        <c:axId val="286979584"/>
        <c:axId val="0"/>
      </c:bar3DChart>
      <c:catAx>
        <c:axId val="286979024"/>
        <c:scaling>
          <c:orientation val="minMax"/>
        </c:scaling>
        <c:delete val="0"/>
        <c:axPos val="b"/>
        <c:numFmt formatCode="General" sourceLinked="0"/>
        <c:majorTickMark val="none"/>
        <c:minorTickMark val="none"/>
        <c:tickLblPos val="nextTo"/>
        <c:crossAx val="286979584"/>
        <c:crosses val="autoZero"/>
        <c:auto val="1"/>
        <c:lblAlgn val="ctr"/>
        <c:lblOffset val="100"/>
        <c:noMultiLvlLbl val="0"/>
      </c:catAx>
      <c:valAx>
        <c:axId val="286979584"/>
        <c:scaling>
          <c:orientation val="minMax"/>
        </c:scaling>
        <c:delete val="0"/>
        <c:axPos val="l"/>
        <c:majorGridlines/>
        <c:numFmt formatCode="0.00%" sourceLinked="1"/>
        <c:majorTickMark val="none"/>
        <c:minorTickMark val="none"/>
        <c:tickLblPos val="nextTo"/>
        <c:crossAx val="286979024"/>
        <c:crosses val="autoZero"/>
        <c:crossBetween val="between"/>
        <c:majorUnit val="0.15000000000000024"/>
      </c:valAx>
    </c:plotArea>
    <c:plotVisOnly val="1"/>
    <c:dispBlanksAs val="gap"/>
    <c:showDLblsOverMax val="0"/>
  </c:chart>
  <c:txPr>
    <a:bodyPr/>
    <a:lstStyle/>
    <a:p>
      <a:pPr>
        <a:defRPr>
          <a:latin typeface="Times New Roman" pitchFamily="18" charset="0"/>
          <a:cs typeface="Times New Roman" pitchFamily="18" charset="0"/>
        </a:defRPr>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s-EC" sz="1200"/>
              <a:t>Comparación en la apreciación de calidad del material o insumo nacional comparado con el importado</a:t>
            </a:r>
          </a:p>
        </c:rich>
      </c:tx>
      <c:layout>
        <c:manualLayout>
          <c:xMode val="edge"/>
          <c:yMode val="edge"/>
          <c:x val="0.14981541802388709"/>
          <c:y val="3.4433459678673374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1"/>
        <c:ser>
          <c:idx val="0"/>
          <c:order val="0"/>
          <c:invertIfNegative val="0"/>
          <c:dLbls>
            <c:spPr>
              <a:solidFill>
                <a:schemeClr val="bg2"/>
              </a:solidFill>
            </c:spPr>
            <c:txPr>
              <a:bodyPr/>
              <a:lstStyle/>
              <a:p>
                <a:pPr>
                  <a:defRPr b="1"/>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Fabricante!$B$99:$B$103</c:f>
              <c:strCache>
                <c:ptCount val="5"/>
                <c:pt idx="0">
                  <c:v>Mucho mayor</c:v>
                </c:pt>
                <c:pt idx="1">
                  <c:v>Mayor</c:v>
                </c:pt>
                <c:pt idx="2">
                  <c:v>Igual</c:v>
                </c:pt>
                <c:pt idx="3">
                  <c:v>Menor</c:v>
                </c:pt>
                <c:pt idx="4">
                  <c:v>Mucho menor</c:v>
                </c:pt>
              </c:strCache>
            </c:strRef>
          </c:cat>
          <c:val>
            <c:numRef>
              <c:f>Fabricante!$D$99:$D$103</c:f>
              <c:numCache>
                <c:formatCode>0.00%</c:formatCode>
                <c:ptCount val="5"/>
                <c:pt idx="0">
                  <c:v>0</c:v>
                </c:pt>
                <c:pt idx="1">
                  <c:v>3.7735849056603855E-2</c:v>
                </c:pt>
                <c:pt idx="2">
                  <c:v>0.83018867924528361</c:v>
                </c:pt>
                <c:pt idx="3">
                  <c:v>0.13207547169811318</c:v>
                </c:pt>
                <c:pt idx="4">
                  <c:v>0</c:v>
                </c:pt>
              </c:numCache>
            </c:numRef>
          </c:val>
        </c:ser>
        <c:dLbls>
          <c:showLegendKey val="0"/>
          <c:showVal val="0"/>
          <c:showCatName val="0"/>
          <c:showSerName val="0"/>
          <c:showPercent val="0"/>
          <c:showBubbleSize val="0"/>
        </c:dLbls>
        <c:gapWidth val="150"/>
        <c:shape val="box"/>
        <c:axId val="286981824"/>
        <c:axId val="286982384"/>
        <c:axId val="0"/>
      </c:bar3DChart>
      <c:catAx>
        <c:axId val="286981824"/>
        <c:scaling>
          <c:orientation val="minMax"/>
        </c:scaling>
        <c:delete val="0"/>
        <c:axPos val="b"/>
        <c:numFmt formatCode="General" sourceLinked="0"/>
        <c:majorTickMark val="none"/>
        <c:minorTickMark val="none"/>
        <c:tickLblPos val="nextTo"/>
        <c:crossAx val="286982384"/>
        <c:crosses val="autoZero"/>
        <c:auto val="1"/>
        <c:lblAlgn val="ctr"/>
        <c:lblOffset val="100"/>
        <c:noMultiLvlLbl val="0"/>
      </c:catAx>
      <c:valAx>
        <c:axId val="286982384"/>
        <c:scaling>
          <c:orientation val="minMax"/>
        </c:scaling>
        <c:delete val="0"/>
        <c:axPos val="l"/>
        <c:majorGridlines/>
        <c:numFmt formatCode="0.00%" sourceLinked="1"/>
        <c:majorTickMark val="none"/>
        <c:minorTickMark val="none"/>
        <c:tickLblPos val="nextTo"/>
        <c:crossAx val="286981824"/>
        <c:crosses val="autoZero"/>
        <c:crossBetween val="between"/>
        <c:majorUnit val="0.15000000000000024"/>
      </c:valAx>
    </c:plotArea>
    <c:plotVisOnly val="1"/>
    <c:dispBlanksAs val="gap"/>
    <c:showDLblsOverMax val="0"/>
  </c:chart>
  <c:txPr>
    <a:bodyPr/>
    <a:lstStyle/>
    <a:p>
      <a:pPr>
        <a:defRPr>
          <a:latin typeface="Times New Roman" pitchFamily="18" charset="0"/>
          <a:cs typeface="Times New Roman" pitchFamily="18" charset="0"/>
        </a:defRPr>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s-EC" sz="1200"/>
              <a:t>¿Su negocio se ha beneficiado con el Modelo de Sustitución de Importaciones que implementó el gobierno desde  el año 2013?</a:t>
            </a:r>
          </a:p>
        </c:rich>
      </c:tx>
      <c:layout>
        <c:manualLayout>
          <c:xMode val="edge"/>
          <c:yMode val="edge"/>
          <c:x val="0.1369299650270849"/>
          <c:y val="3.0612244897959211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40774210959216733"/>
          <c:y val="0.1388199233716475"/>
          <c:w val="0.52382590700470688"/>
          <c:h val="0.7891033276012912"/>
        </c:manualLayout>
      </c:layout>
      <c:bar3DChart>
        <c:barDir val="bar"/>
        <c:grouping val="clustered"/>
        <c:varyColors val="1"/>
        <c:ser>
          <c:idx val="0"/>
          <c:order val="0"/>
          <c:invertIfNegative val="0"/>
          <c:dPt>
            <c:idx val="3"/>
            <c:invertIfNegative val="0"/>
            <c:bubble3D val="0"/>
            <c:spPr>
              <a:solidFill>
                <a:srgbClr val="FFC000"/>
              </a:solidFill>
            </c:spPr>
          </c:dPt>
          <c:dLbls>
            <c:spPr>
              <a:solidFill>
                <a:schemeClr val="bg2"/>
              </a:solidFill>
            </c:spPr>
            <c:txPr>
              <a:bodyPr/>
              <a:lstStyle/>
              <a:p>
                <a:pPr>
                  <a:defRPr b="1"/>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Fabricante!$A$118:$A$124</c:f>
              <c:strCache>
                <c:ptCount val="7"/>
                <c:pt idx="0">
                  <c:v>Mayor volumen de ventas</c:v>
                </c:pt>
                <c:pt idx="1">
                  <c:v>Menor costo de producción</c:v>
                </c:pt>
                <c:pt idx="2">
                  <c:v>Mayor rentabilidad</c:v>
                </c:pt>
                <c:pt idx="3">
                  <c:v>Menor inversión en inventario de materiales e insumos</c:v>
                </c:pt>
                <c:pt idx="4">
                  <c:v>Menores gastos de gestión logística</c:v>
                </c:pt>
                <c:pt idx="5">
                  <c:v>Menores gastos administrativos</c:v>
                </c:pt>
                <c:pt idx="6">
                  <c:v>No porque no trabajo con materiales importados</c:v>
                </c:pt>
              </c:strCache>
            </c:strRef>
          </c:cat>
          <c:val>
            <c:numRef>
              <c:f>Fabricante!$C$118:$C$124</c:f>
              <c:numCache>
                <c:formatCode>0.00%</c:formatCode>
                <c:ptCount val="7"/>
                <c:pt idx="0">
                  <c:v>0</c:v>
                </c:pt>
                <c:pt idx="1">
                  <c:v>4.5454545454545463E-2</c:v>
                </c:pt>
                <c:pt idx="2">
                  <c:v>4.5454545454545463E-2</c:v>
                </c:pt>
                <c:pt idx="3">
                  <c:v>0.48484848484848547</c:v>
                </c:pt>
                <c:pt idx="4">
                  <c:v>0.21212121212121221</c:v>
                </c:pt>
                <c:pt idx="5">
                  <c:v>1.5151515151515171E-2</c:v>
                </c:pt>
                <c:pt idx="6">
                  <c:v>0.19696969696969696</c:v>
                </c:pt>
              </c:numCache>
            </c:numRef>
          </c:val>
        </c:ser>
        <c:dLbls>
          <c:showLegendKey val="0"/>
          <c:showVal val="0"/>
          <c:showCatName val="0"/>
          <c:showSerName val="0"/>
          <c:showPercent val="0"/>
          <c:showBubbleSize val="0"/>
        </c:dLbls>
        <c:gapWidth val="150"/>
        <c:shape val="box"/>
        <c:axId val="286984624"/>
        <c:axId val="286985184"/>
        <c:axId val="0"/>
      </c:bar3DChart>
      <c:catAx>
        <c:axId val="286984624"/>
        <c:scaling>
          <c:orientation val="minMax"/>
        </c:scaling>
        <c:delete val="0"/>
        <c:axPos val="l"/>
        <c:numFmt formatCode="General" sourceLinked="0"/>
        <c:majorTickMark val="none"/>
        <c:minorTickMark val="none"/>
        <c:tickLblPos val="nextTo"/>
        <c:txPr>
          <a:bodyPr/>
          <a:lstStyle/>
          <a:p>
            <a:pPr>
              <a:defRPr sz="800" b="1"/>
            </a:pPr>
            <a:endParaRPr lang="es-EC"/>
          </a:p>
        </c:txPr>
        <c:crossAx val="286985184"/>
        <c:crosses val="autoZero"/>
        <c:auto val="1"/>
        <c:lblAlgn val="ctr"/>
        <c:lblOffset val="100"/>
        <c:noMultiLvlLbl val="0"/>
      </c:catAx>
      <c:valAx>
        <c:axId val="286985184"/>
        <c:scaling>
          <c:orientation val="minMax"/>
        </c:scaling>
        <c:delete val="0"/>
        <c:axPos val="b"/>
        <c:majorGridlines/>
        <c:numFmt formatCode="0.00%" sourceLinked="1"/>
        <c:majorTickMark val="out"/>
        <c:minorTickMark val="none"/>
        <c:tickLblPos val="nextTo"/>
        <c:crossAx val="286984624"/>
        <c:crosses val="autoZero"/>
        <c:crossBetween val="between"/>
        <c:majorUnit val="0.1"/>
      </c:valAx>
    </c:plotArea>
    <c:plotVisOnly val="1"/>
    <c:dispBlanksAs val="gap"/>
    <c:showDLblsOverMax val="0"/>
  </c:chart>
  <c:txPr>
    <a:bodyPr/>
    <a:lstStyle/>
    <a:p>
      <a:pPr>
        <a:defRPr>
          <a:latin typeface="Times New Roman" pitchFamily="18" charset="0"/>
          <a:cs typeface="Times New Roman" pitchFamily="18" charset="0"/>
        </a:defRPr>
      </a:pPr>
      <a:endParaRPr lang="es-EC"/>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s-EC" sz="1200"/>
              <a:t>¿Considera que el sector del calzado actualmente dispone de suficiente capacidad para afrontar la sustitución de importaciones?</a:t>
            </a:r>
          </a:p>
        </c:rich>
      </c:tx>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2.3284313725490242E-2"/>
          <c:y val="0.21658870996536594"/>
          <c:w val="0.94362745098039325"/>
          <c:h val="0.7705668602508613"/>
        </c:manualLayout>
      </c:layout>
      <c:pie3DChart>
        <c:varyColors val="1"/>
        <c:ser>
          <c:idx val="0"/>
          <c:order val="0"/>
          <c:dPt>
            <c:idx val="0"/>
            <c:bubble3D val="0"/>
            <c:explosion val="13"/>
            <c:spPr>
              <a:solidFill>
                <a:schemeClr val="accent5">
                  <a:lumMod val="60000"/>
                  <a:lumOff val="40000"/>
                </a:schemeClr>
              </a:solidFill>
            </c:spPr>
          </c:dPt>
          <c:dPt>
            <c:idx val="1"/>
            <c:bubble3D val="0"/>
            <c:spPr>
              <a:solidFill>
                <a:srgbClr val="FFC000"/>
              </a:solidFill>
            </c:spPr>
          </c:dPt>
          <c:dLbls>
            <c:dLbl>
              <c:idx val="0"/>
              <c:layout>
                <c:manualLayout>
                  <c:x val="-0.18234107225567392"/>
                  <c:y val="4.1042164098555947E-2"/>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0.22083844758375792"/>
                  <c:y val="-0.12428183910771982"/>
                </c:manualLayout>
              </c:layout>
              <c:showLegendKey val="0"/>
              <c:showVal val="0"/>
              <c:showCatName val="1"/>
              <c:showSerName val="0"/>
              <c:showPercent val="1"/>
              <c:showBubbleSize val="0"/>
              <c:extLst>
                <c:ext xmlns:c15="http://schemas.microsoft.com/office/drawing/2012/chart" uri="{CE6537A1-D6FC-4f65-9D91-7224C49458BB}"/>
              </c:extLst>
            </c:dLbl>
            <c:numFmt formatCode="0.00%" sourceLinked="0"/>
            <c:spPr>
              <a:noFill/>
              <a:ln>
                <a:noFill/>
              </a:ln>
              <a:effectLst/>
            </c:spPr>
            <c:txPr>
              <a:bodyPr/>
              <a:lstStyle/>
              <a:p>
                <a:pPr>
                  <a:defRPr sz="1100" b="1"/>
                </a:pPr>
                <a:endParaRPr lang="es-EC"/>
              </a:p>
            </c:txPr>
            <c:showLegendKey val="0"/>
            <c:showVal val="0"/>
            <c:showCatName val="1"/>
            <c:showSerName val="0"/>
            <c:showPercent val="1"/>
            <c:showBubbleSize val="0"/>
            <c:showLeaderLines val="1"/>
            <c:extLst>
              <c:ext xmlns:c15="http://schemas.microsoft.com/office/drawing/2012/chart" uri="{CE6537A1-D6FC-4f65-9D91-7224C49458BB}"/>
            </c:extLst>
          </c:dLbls>
          <c:cat>
            <c:strRef>
              <c:f>Fabricante!$B$137:$B$138</c:f>
              <c:strCache>
                <c:ptCount val="2"/>
                <c:pt idx="0">
                  <c:v>Si</c:v>
                </c:pt>
                <c:pt idx="1">
                  <c:v>No</c:v>
                </c:pt>
              </c:strCache>
            </c:strRef>
          </c:cat>
          <c:val>
            <c:numRef>
              <c:f>Fabricante!$D$137:$D$138</c:f>
              <c:numCache>
                <c:formatCode>0.00%</c:formatCode>
                <c:ptCount val="2"/>
                <c:pt idx="0">
                  <c:v>0.41509433962264225</c:v>
                </c:pt>
                <c:pt idx="1">
                  <c:v>0.58490566037735847</c:v>
                </c:pt>
              </c:numCache>
            </c:numRef>
          </c:val>
        </c:ser>
        <c:dLbls>
          <c:showLegendKey val="0"/>
          <c:showVal val="0"/>
          <c:showCatName val="1"/>
          <c:showSerName val="0"/>
          <c:showPercent val="1"/>
          <c:showBubbleSize val="0"/>
          <c:showLeaderLines val="1"/>
        </c:dLbls>
      </c:pie3DChart>
    </c:plotArea>
    <c:plotVisOnly val="1"/>
    <c:dispBlanksAs val="zero"/>
    <c:showDLblsOverMax val="0"/>
  </c:chart>
  <c:txPr>
    <a:bodyPr/>
    <a:lstStyle/>
    <a:p>
      <a:pPr>
        <a:defRPr>
          <a:latin typeface="Times New Roman" pitchFamily="18" charset="0"/>
          <a:cs typeface="Times New Roman" pitchFamily="18" charset="0"/>
        </a:defRPr>
      </a:pPr>
      <a:endParaRPr lang="es-EC"/>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s-EC" sz="1200"/>
              <a:t>Materiales o insumos importados reemplazados por ítems de origen nacional para la producción de calzado</a:t>
            </a:r>
          </a:p>
        </c:rich>
      </c:tx>
      <c:layout>
        <c:manualLayout>
          <c:xMode val="edge"/>
          <c:yMode val="edge"/>
          <c:x val="0.11741041998360949"/>
          <c:y val="2.047011547227616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5466603125778489"/>
          <c:y val="0.12631037214911986"/>
          <c:w val="0.79978742684674731"/>
          <c:h val="0.70130318679940051"/>
        </c:manualLayout>
      </c:layout>
      <c:bar3DChart>
        <c:barDir val="bar"/>
        <c:grouping val="clustered"/>
        <c:varyColors val="1"/>
        <c:ser>
          <c:idx val="0"/>
          <c:order val="0"/>
          <c:invertIfNegative val="0"/>
          <c:dPt>
            <c:idx val="1"/>
            <c:invertIfNegative val="0"/>
            <c:bubble3D val="0"/>
            <c:spPr>
              <a:solidFill>
                <a:schemeClr val="bg2">
                  <a:lumMod val="50000"/>
                </a:schemeClr>
              </a:solidFill>
            </c:spPr>
          </c:dPt>
          <c:dPt>
            <c:idx val="2"/>
            <c:invertIfNegative val="0"/>
            <c:bubble3D val="0"/>
            <c:spPr>
              <a:solidFill>
                <a:schemeClr val="accent5">
                  <a:lumMod val="60000"/>
                  <a:lumOff val="40000"/>
                </a:schemeClr>
              </a:solidFill>
            </c:spPr>
          </c:dPt>
          <c:dPt>
            <c:idx val="3"/>
            <c:invertIfNegative val="0"/>
            <c:bubble3D val="0"/>
            <c:spPr>
              <a:solidFill>
                <a:schemeClr val="bg1">
                  <a:lumMod val="75000"/>
                </a:schemeClr>
              </a:solidFill>
            </c:spPr>
          </c:dPt>
          <c:dPt>
            <c:idx val="9"/>
            <c:invertIfNegative val="0"/>
            <c:bubble3D val="0"/>
            <c:spPr>
              <a:solidFill>
                <a:schemeClr val="accent5">
                  <a:lumMod val="60000"/>
                  <a:lumOff val="40000"/>
                </a:schemeClr>
              </a:solidFill>
            </c:spPr>
          </c:dPt>
          <c:dLbls>
            <c:spPr>
              <a:solidFill>
                <a:schemeClr val="bg2"/>
              </a:solidFill>
            </c:spPr>
            <c:txPr>
              <a:bodyPr/>
              <a:lstStyle/>
              <a:p>
                <a:pPr>
                  <a:defRPr b="1"/>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Importador!$B$8:$B$19</c:f>
              <c:strCache>
                <c:ptCount val="12"/>
                <c:pt idx="0">
                  <c:v>Cuero</c:v>
                </c:pt>
                <c:pt idx="1">
                  <c:v>Material de cubierta</c:v>
                </c:pt>
                <c:pt idx="2">
                  <c:v>Forro</c:v>
                </c:pt>
                <c:pt idx="3">
                  <c:v>Palmilla</c:v>
                </c:pt>
                <c:pt idx="4">
                  <c:v>Piso o suela</c:v>
                </c:pt>
                <c:pt idx="5">
                  <c:v>Tacón</c:v>
                </c:pt>
                <c:pt idx="6">
                  <c:v>Tapa del tacón</c:v>
                </c:pt>
                <c:pt idx="7">
                  <c:v>Contrafuerte</c:v>
                </c:pt>
                <c:pt idx="8">
                  <c:v>Tope</c:v>
                </c:pt>
                <c:pt idx="9">
                  <c:v>Cambrillón</c:v>
                </c:pt>
                <c:pt idx="10">
                  <c:v>Vira o cerco</c:v>
                </c:pt>
                <c:pt idx="11">
                  <c:v>Otros</c:v>
                </c:pt>
              </c:strCache>
            </c:strRef>
          </c:cat>
          <c:val>
            <c:numRef>
              <c:f>Importador!$D$8:$D$19</c:f>
              <c:numCache>
                <c:formatCode>0.00%</c:formatCode>
                <c:ptCount val="12"/>
                <c:pt idx="0">
                  <c:v>0</c:v>
                </c:pt>
                <c:pt idx="1">
                  <c:v>0.12244897959183668</c:v>
                </c:pt>
                <c:pt idx="2">
                  <c:v>0.11224489795918367</c:v>
                </c:pt>
                <c:pt idx="3">
                  <c:v>9.1836734693877556E-2</c:v>
                </c:pt>
                <c:pt idx="4">
                  <c:v>9.1836734693877556E-2</c:v>
                </c:pt>
                <c:pt idx="5">
                  <c:v>9.1836734693877556E-2</c:v>
                </c:pt>
                <c:pt idx="6">
                  <c:v>9.1836734693877556E-2</c:v>
                </c:pt>
                <c:pt idx="7">
                  <c:v>6.1224489795918373E-2</c:v>
                </c:pt>
                <c:pt idx="8">
                  <c:v>6.1224489795918373E-2</c:v>
                </c:pt>
                <c:pt idx="9">
                  <c:v>6.1224489795918373E-2</c:v>
                </c:pt>
                <c:pt idx="10">
                  <c:v>9.1836734693877556E-2</c:v>
                </c:pt>
                <c:pt idx="11">
                  <c:v>0.12244897959183668</c:v>
                </c:pt>
              </c:numCache>
            </c:numRef>
          </c:val>
        </c:ser>
        <c:dLbls>
          <c:showLegendKey val="0"/>
          <c:showVal val="0"/>
          <c:showCatName val="0"/>
          <c:showSerName val="0"/>
          <c:showPercent val="0"/>
          <c:showBubbleSize val="0"/>
        </c:dLbls>
        <c:gapWidth val="150"/>
        <c:shape val="box"/>
        <c:axId val="286989664"/>
        <c:axId val="286990224"/>
        <c:axId val="0"/>
      </c:bar3DChart>
      <c:catAx>
        <c:axId val="286989664"/>
        <c:scaling>
          <c:orientation val="minMax"/>
        </c:scaling>
        <c:delete val="0"/>
        <c:axPos val="l"/>
        <c:numFmt formatCode="General" sourceLinked="0"/>
        <c:majorTickMark val="none"/>
        <c:minorTickMark val="none"/>
        <c:tickLblPos val="nextTo"/>
        <c:txPr>
          <a:bodyPr/>
          <a:lstStyle/>
          <a:p>
            <a:pPr>
              <a:defRPr sz="900"/>
            </a:pPr>
            <a:endParaRPr lang="es-EC"/>
          </a:p>
        </c:txPr>
        <c:crossAx val="286990224"/>
        <c:crosses val="autoZero"/>
        <c:auto val="1"/>
        <c:lblAlgn val="ctr"/>
        <c:lblOffset val="100"/>
        <c:noMultiLvlLbl val="0"/>
      </c:catAx>
      <c:valAx>
        <c:axId val="286990224"/>
        <c:scaling>
          <c:orientation val="minMax"/>
        </c:scaling>
        <c:delete val="0"/>
        <c:axPos val="b"/>
        <c:majorGridlines/>
        <c:numFmt formatCode="0.00%" sourceLinked="1"/>
        <c:majorTickMark val="none"/>
        <c:minorTickMark val="none"/>
        <c:tickLblPos val="nextTo"/>
        <c:crossAx val="286989664"/>
        <c:crosses val="autoZero"/>
        <c:crossBetween val="between"/>
        <c:majorUnit val="3.0000000000000016E-2"/>
      </c:valAx>
      <c:dTable>
        <c:showHorzBorder val="1"/>
        <c:showVertBorder val="1"/>
        <c:showOutline val="1"/>
        <c:showKeys val="1"/>
        <c:txPr>
          <a:bodyPr/>
          <a:lstStyle/>
          <a:p>
            <a:pPr rtl="0">
              <a:defRPr sz="800" b="0"/>
            </a:pPr>
            <a:endParaRPr lang="es-EC"/>
          </a:p>
        </c:txPr>
      </c:dTable>
    </c:plotArea>
    <c:plotVisOnly val="1"/>
    <c:dispBlanksAs val="gap"/>
    <c:showDLblsOverMax val="0"/>
  </c:chart>
  <c:txPr>
    <a:bodyPr/>
    <a:lstStyle/>
    <a:p>
      <a:pPr>
        <a:defRPr>
          <a:latin typeface="Times New Roman" pitchFamily="18" charset="0"/>
          <a:cs typeface="Times New Roman" pitchFamily="18" charset="0"/>
        </a:defRPr>
      </a:pPr>
      <a:endParaRPr lang="es-EC"/>
    </a:p>
  </c:txPr>
  <c:externalData r:id="rId1">
    <c:autoUpdate val="0"/>
  </c:externalData>
</c:chartSpace>
</file>

<file path=ppt/diagrams/_rels/data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ata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ata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3.png"/></Relationships>
</file>

<file path=ppt/diagrams/_rels/data18.xml.rels><?xml version="1.0" encoding="UTF-8" standalone="yes"?>
<Relationships xmlns="http://schemas.openxmlformats.org/package/2006/relationships"><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0E385A-1536-4C80-A4B0-3104F84C0D4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C"/>
        </a:p>
      </dgm:t>
    </dgm:pt>
    <dgm:pt modelId="{AB52974F-23A0-485E-BC12-7EA5F19C8B09}">
      <dgm:prSet phldrT="[Texto]"/>
      <dgm:spPr/>
      <dgm:t>
        <a:bodyPr/>
        <a:lstStyle/>
        <a:p>
          <a:r>
            <a:rPr lang="es-EC" dirty="0" smtClean="0"/>
            <a:t>Cambios circunstanciales</a:t>
          </a:r>
          <a:endParaRPr lang="es-EC" dirty="0"/>
        </a:p>
      </dgm:t>
    </dgm:pt>
    <dgm:pt modelId="{3DF38889-7AE7-40F2-9B5E-42B9F55C3CCD}" type="parTrans" cxnId="{206140A3-5CED-479E-AB7E-2A6CA4596265}">
      <dgm:prSet/>
      <dgm:spPr/>
      <dgm:t>
        <a:bodyPr/>
        <a:lstStyle/>
        <a:p>
          <a:endParaRPr lang="es-EC"/>
        </a:p>
      </dgm:t>
    </dgm:pt>
    <dgm:pt modelId="{ECD56171-C035-4924-96B9-02AEDDF54C7E}" type="sibTrans" cxnId="{206140A3-5CED-479E-AB7E-2A6CA4596265}">
      <dgm:prSet/>
      <dgm:spPr/>
      <dgm:t>
        <a:bodyPr/>
        <a:lstStyle/>
        <a:p>
          <a:endParaRPr lang="es-EC"/>
        </a:p>
      </dgm:t>
    </dgm:pt>
    <dgm:pt modelId="{C0C908C5-0063-4A7C-8C61-C5DBEBDD59B0}">
      <dgm:prSet phldrT="[Texto]"/>
      <dgm:spPr/>
      <dgm:t>
        <a:bodyPr/>
        <a:lstStyle/>
        <a:p>
          <a:r>
            <a:rPr lang="es-EC" dirty="0" smtClean="0"/>
            <a:t>Interior</a:t>
          </a:r>
          <a:endParaRPr lang="es-EC" dirty="0"/>
        </a:p>
      </dgm:t>
    </dgm:pt>
    <dgm:pt modelId="{631EACD7-D938-42D0-A810-68C1F36C6696}" type="parTrans" cxnId="{A7529126-ED9C-432F-9A11-6FE6E0FF06D0}">
      <dgm:prSet/>
      <dgm:spPr/>
      <dgm:t>
        <a:bodyPr/>
        <a:lstStyle/>
        <a:p>
          <a:endParaRPr lang="es-EC"/>
        </a:p>
      </dgm:t>
    </dgm:pt>
    <dgm:pt modelId="{5A572628-7787-4A40-8A79-C1AEACCFA46F}" type="sibTrans" cxnId="{A7529126-ED9C-432F-9A11-6FE6E0FF06D0}">
      <dgm:prSet/>
      <dgm:spPr/>
      <dgm:t>
        <a:bodyPr/>
        <a:lstStyle/>
        <a:p>
          <a:endParaRPr lang="es-EC"/>
        </a:p>
      </dgm:t>
    </dgm:pt>
    <dgm:pt modelId="{3EF9312A-1610-4367-9149-1BBD20E0399C}">
      <dgm:prSet phldrT="[Texto]"/>
      <dgm:spPr/>
      <dgm:t>
        <a:bodyPr/>
        <a:lstStyle/>
        <a:p>
          <a:r>
            <a:rPr lang="es-EC" dirty="0" smtClean="0"/>
            <a:t>Entorno</a:t>
          </a:r>
          <a:endParaRPr lang="es-EC" dirty="0"/>
        </a:p>
      </dgm:t>
    </dgm:pt>
    <dgm:pt modelId="{3D75F836-B971-421D-BC36-0B7E9115FDDC}" type="parTrans" cxnId="{D15E9481-085A-4677-B9DA-CA579F5B3C20}">
      <dgm:prSet/>
      <dgm:spPr/>
      <dgm:t>
        <a:bodyPr/>
        <a:lstStyle/>
        <a:p>
          <a:endParaRPr lang="es-EC"/>
        </a:p>
      </dgm:t>
    </dgm:pt>
    <dgm:pt modelId="{1BC9AAD4-5D26-40AB-9DC4-2839795CB15D}" type="sibTrans" cxnId="{D15E9481-085A-4677-B9DA-CA579F5B3C20}">
      <dgm:prSet/>
      <dgm:spPr/>
      <dgm:t>
        <a:bodyPr/>
        <a:lstStyle/>
        <a:p>
          <a:endParaRPr lang="es-EC"/>
        </a:p>
      </dgm:t>
    </dgm:pt>
    <dgm:pt modelId="{278917FC-6E9B-4026-8D6C-3F09AD0471E9}" type="pres">
      <dgm:prSet presAssocID="{B60E385A-1536-4C80-A4B0-3104F84C0D47}" presName="hierChild1" presStyleCnt="0">
        <dgm:presLayoutVars>
          <dgm:orgChart val="1"/>
          <dgm:chPref val="1"/>
          <dgm:dir/>
          <dgm:animOne val="branch"/>
          <dgm:animLvl val="lvl"/>
          <dgm:resizeHandles/>
        </dgm:presLayoutVars>
      </dgm:prSet>
      <dgm:spPr/>
      <dgm:t>
        <a:bodyPr/>
        <a:lstStyle/>
        <a:p>
          <a:endParaRPr lang="es-EC"/>
        </a:p>
      </dgm:t>
    </dgm:pt>
    <dgm:pt modelId="{E0F4852C-23C5-4CD8-A5CC-2DB8533B0D10}" type="pres">
      <dgm:prSet presAssocID="{AB52974F-23A0-485E-BC12-7EA5F19C8B09}" presName="hierRoot1" presStyleCnt="0">
        <dgm:presLayoutVars>
          <dgm:hierBranch val="init"/>
        </dgm:presLayoutVars>
      </dgm:prSet>
      <dgm:spPr/>
    </dgm:pt>
    <dgm:pt modelId="{9496A8CB-6F4F-4384-892D-78EB2EA780A6}" type="pres">
      <dgm:prSet presAssocID="{AB52974F-23A0-485E-BC12-7EA5F19C8B09}" presName="rootComposite1" presStyleCnt="0"/>
      <dgm:spPr/>
    </dgm:pt>
    <dgm:pt modelId="{22D92F71-F698-4D9A-A911-166357F74DA6}" type="pres">
      <dgm:prSet presAssocID="{AB52974F-23A0-485E-BC12-7EA5F19C8B09}" presName="rootText1" presStyleLbl="node0" presStyleIdx="0" presStyleCnt="1">
        <dgm:presLayoutVars>
          <dgm:chPref val="3"/>
        </dgm:presLayoutVars>
      </dgm:prSet>
      <dgm:spPr/>
      <dgm:t>
        <a:bodyPr/>
        <a:lstStyle/>
        <a:p>
          <a:endParaRPr lang="es-EC"/>
        </a:p>
      </dgm:t>
    </dgm:pt>
    <dgm:pt modelId="{E64D56F6-AF00-4904-B8AA-9D0F24EB97CF}" type="pres">
      <dgm:prSet presAssocID="{AB52974F-23A0-485E-BC12-7EA5F19C8B09}" presName="rootConnector1" presStyleLbl="node1" presStyleIdx="0" presStyleCnt="0"/>
      <dgm:spPr/>
      <dgm:t>
        <a:bodyPr/>
        <a:lstStyle/>
        <a:p>
          <a:endParaRPr lang="es-EC"/>
        </a:p>
      </dgm:t>
    </dgm:pt>
    <dgm:pt modelId="{A182F4E0-E6FE-4441-B6CA-F8BA2FD77239}" type="pres">
      <dgm:prSet presAssocID="{AB52974F-23A0-485E-BC12-7EA5F19C8B09}" presName="hierChild2" presStyleCnt="0"/>
      <dgm:spPr/>
    </dgm:pt>
    <dgm:pt modelId="{CE4745EC-C0D0-4414-85DE-1904C040A693}" type="pres">
      <dgm:prSet presAssocID="{631EACD7-D938-42D0-A810-68C1F36C6696}" presName="Name37" presStyleLbl="parChTrans1D2" presStyleIdx="0" presStyleCnt="2"/>
      <dgm:spPr/>
      <dgm:t>
        <a:bodyPr/>
        <a:lstStyle/>
        <a:p>
          <a:endParaRPr lang="es-EC"/>
        </a:p>
      </dgm:t>
    </dgm:pt>
    <dgm:pt modelId="{BAEE9473-9D4D-475F-99CB-AC065E377FCA}" type="pres">
      <dgm:prSet presAssocID="{C0C908C5-0063-4A7C-8C61-C5DBEBDD59B0}" presName="hierRoot2" presStyleCnt="0">
        <dgm:presLayoutVars>
          <dgm:hierBranch val="init"/>
        </dgm:presLayoutVars>
      </dgm:prSet>
      <dgm:spPr/>
    </dgm:pt>
    <dgm:pt modelId="{64172933-6F1A-4676-A3FC-A4CC4284F360}" type="pres">
      <dgm:prSet presAssocID="{C0C908C5-0063-4A7C-8C61-C5DBEBDD59B0}" presName="rootComposite" presStyleCnt="0"/>
      <dgm:spPr/>
    </dgm:pt>
    <dgm:pt modelId="{8192D4A8-6E72-42B7-A8F1-294E4BE6960A}" type="pres">
      <dgm:prSet presAssocID="{C0C908C5-0063-4A7C-8C61-C5DBEBDD59B0}" presName="rootText" presStyleLbl="node2" presStyleIdx="0" presStyleCnt="2">
        <dgm:presLayoutVars>
          <dgm:chPref val="3"/>
        </dgm:presLayoutVars>
      </dgm:prSet>
      <dgm:spPr/>
      <dgm:t>
        <a:bodyPr/>
        <a:lstStyle/>
        <a:p>
          <a:endParaRPr lang="es-EC"/>
        </a:p>
      </dgm:t>
    </dgm:pt>
    <dgm:pt modelId="{EFD8CF95-8995-4030-9D66-98AA7664E597}" type="pres">
      <dgm:prSet presAssocID="{C0C908C5-0063-4A7C-8C61-C5DBEBDD59B0}" presName="rootConnector" presStyleLbl="node2" presStyleIdx="0" presStyleCnt="2"/>
      <dgm:spPr/>
      <dgm:t>
        <a:bodyPr/>
        <a:lstStyle/>
        <a:p>
          <a:endParaRPr lang="es-EC"/>
        </a:p>
      </dgm:t>
    </dgm:pt>
    <dgm:pt modelId="{6084E414-2B5C-4CD7-9E31-9FFC4F03F39A}" type="pres">
      <dgm:prSet presAssocID="{C0C908C5-0063-4A7C-8C61-C5DBEBDD59B0}" presName="hierChild4" presStyleCnt="0"/>
      <dgm:spPr/>
    </dgm:pt>
    <dgm:pt modelId="{F465BA93-B256-4D11-9515-6ABFA8F749D5}" type="pres">
      <dgm:prSet presAssocID="{C0C908C5-0063-4A7C-8C61-C5DBEBDD59B0}" presName="hierChild5" presStyleCnt="0"/>
      <dgm:spPr/>
    </dgm:pt>
    <dgm:pt modelId="{63944D72-845A-4118-8F10-4E24AF75FBCB}" type="pres">
      <dgm:prSet presAssocID="{3D75F836-B971-421D-BC36-0B7E9115FDDC}" presName="Name37" presStyleLbl="parChTrans1D2" presStyleIdx="1" presStyleCnt="2"/>
      <dgm:spPr/>
      <dgm:t>
        <a:bodyPr/>
        <a:lstStyle/>
        <a:p>
          <a:endParaRPr lang="es-EC"/>
        </a:p>
      </dgm:t>
    </dgm:pt>
    <dgm:pt modelId="{7ABBB0C7-4B68-422A-AA79-45BAFF94A810}" type="pres">
      <dgm:prSet presAssocID="{3EF9312A-1610-4367-9149-1BBD20E0399C}" presName="hierRoot2" presStyleCnt="0">
        <dgm:presLayoutVars>
          <dgm:hierBranch val="init"/>
        </dgm:presLayoutVars>
      </dgm:prSet>
      <dgm:spPr/>
    </dgm:pt>
    <dgm:pt modelId="{ACDC0D26-F0C1-4C1B-98D4-3A955C3A0E1B}" type="pres">
      <dgm:prSet presAssocID="{3EF9312A-1610-4367-9149-1BBD20E0399C}" presName="rootComposite" presStyleCnt="0"/>
      <dgm:spPr/>
    </dgm:pt>
    <dgm:pt modelId="{41E8C8A5-047C-4DD5-8DC1-1F8A14786B51}" type="pres">
      <dgm:prSet presAssocID="{3EF9312A-1610-4367-9149-1BBD20E0399C}" presName="rootText" presStyleLbl="node2" presStyleIdx="1" presStyleCnt="2">
        <dgm:presLayoutVars>
          <dgm:chPref val="3"/>
        </dgm:presLayoutVars>
      </dgm:prSet>
      <dgm:spPr/>
      <dgm:t>
        <a:bodyPr/>
        <a:lstStyle/>
        <a:p>
          <a:endParaRPr lang="es-EC"/>
        </a:p>
      </dgm:t>
    </dgm:pt>
    <dgm:pt modelId="{085DE11D-ED40-4820-8FA1-834EE7039AE3}" type="pres">
      <dgm:prSet presAssocID="{3EF9312A-1610-4367-9149-1BBD20E0399C}" presName="rootConnector" presStyleLbl="node2" presStyleIdx="1" presStyleCnt="2"/>
      <dgm:spPr/>
      <dgm:t>
        <a:bodyPr/>
        <a:lstStyle/>
        <a:p>
          <a:endParaRPr lang="es-EC"/>
        </a:p>
      </dgm:t>
    </dgm:pt>
    <dgm:pt modelId="{FBD74E45-5B8A-4AE8-8F6B-D6ABC9B2A3DF}" type="pres">
      <dgm:prSet presAssocID="{3EF9312A-1610-4367-9149-1BBD20E0399C}" presName="hierChild4" presStyleCnt="0"/>
      <dgm:spPr/>
    </dgm:pt>
    <dgm:pt modelId="{ADF9505A-7348-4DDC-B805-3011F0B3C854}" type="pres">
      <dgm:prSet presAssocID="{3EF9312A-1610-4367-9149-1BBD20E0399C}" presName="hierChild5" presStyleCnt="0"/>
      <dgm:spPr/>
    </dgm:pt>
    <dgm:pt modelId="{027AA5C6-EFA1-4FCA-896D-F787DCD3BE5D}" type="pres">
      <dgm:prSet presAssocID="{AB52974F-23A0-485E-BC12-7EA5F19C8B09}" presName="hierChild3" presStyleCnt="0"/>
      <dgm:spPr/>
    </dgm:pt>
  </dgm:ptLst>
  <dgm:cxnLst>
    <dgm:cxn modelId="{E55A55E1-D756-4812-9C6A-190213BF9978}" type="presOf" srcId="{C0C908C5-0063-4A7C-8C61-C5DBEBDD59B0}" destId="{EFD8CF95-8995-4030-9D66-98AA7664E597}" srcOrd="1" destOrd="0" presId="urn:microsoft.com/office/officeart/2005/8/layout/orgChart1"/>
    <dgm:cxn modelId="{1B2798F1-E91E-490E-905A-44A1A1FEEC46}" type="presOf" srcId="{3EF9312A-1610-4367-9149-1BBD20E0399C}" destId="{085DE11D-ED40-4820-8FA1-834EE7039AE3}" srcOrd="1" destOrd="0" presId="urn:microsoft.com/office/officeart/2005/8/layout/orgChart1"/>
    <dgm:cxn modelId="{A969F8C0-6C7D-4DF7-97C3-9B02D438C009}" type="presOf" srcId="{AB52974F-23A0-485E-BC12-7EA5F19C8B09}" destId="{E64D56F6-AF00-4904-B8AA-9D0F24EB97CF}" srcOrd="1" destOrd="0" presId="urn:microsoft.com/office/officeart/2005/8/layout/orgChart1"/>
    <dgm:cxn modelId="{EAD800CD-D0DE-4608-8202-4CEDA91078F7}" type="presOf" srcId="{3EF9312A-1610-4367-9149-1BBD20E0399C}" destId="{41E8C8A5-047C-4DD5-8DC1-1F8A14786B51}" srcOrd="0" destOrd="0" presId="urn:microsoft.com/office/officeart/2005/8/layout/orgChart1"/>
    <dgm:cxn modelId="{B77C4403-0E72-49C6-9A51-6036BD5FE1B1}" type="presOf" srcId="{631EACD7-D938-42D0-A810-68C1F36C6696}" destId="{CE4745EC-C0D0-4414-85DE-1904C040A693}" srcOrd="0" destOrd="0" presId="urn:microsoft.com/office/officeart/2005/8/layout/orgChart1"/>
    <dgm:cxn modelId="{313978A8-72D1-4647-8683-B8347500D180}" type="presOf" srcId="{C0C908C5-0063-4A7C-8C61-C5DBEBDD59B0}" destId="{8192D4A8-6E72-42B7-A8F1-294E4BE6960A}" srcOrd="0" destOrd="0" presId="urn:microsoft.com/office/officeart/2005/8/layout/orgChart1"/>
    <dgm:cxn modelId="{A7529126-ED9C-432F-9A11-6FE6E0FF06D0}" srcId="{AB52974F-23A0-485E-BC12-7EA5F19C8B09}" destId="{C0C908C5-0063-4A7C-8C61-C5DBEBDD59B0}" srcOrd="0" destOrd="0" parTransId="{631EACD7-D938-42D0-A810-68C1F36C6696}" sibTransId="{5A572628-7787-4A40-8A79-C1AEACCFA46F}"/>
    <dgm:cxn modelId="{281E833F-BFB9-4BA3-81F4-DF9431BAC874}" type="presOf" srcId="{B60E385A-1536-4C80-A4B0-3104F84C0D47}" destId="{278917FC-6E9B-4026-8D6C-3F09AD0471E9}" srcOrd="0" destOrd="0" presId="urn:microsoft.com/office/officeart/2005/8/layout/orgChart1"/>
    <dgm:cxn modelId="{F9FF38D5-B717-4CDD-8C6E-C3D33864F7DF}" type="presOf" srcId="{3D75F836-B971-421D-BC36-0B7E9115FDDC}" destId="{63944D72-845A-4118-8F10-4E24AF75FBCB}" srcOrd="0" destOrd="0" presId="urn:microsoft.com/office/officeart/2005/8/layout/orgChart1"/>
    <dgm:cxn modelId="{206140A3-5CED-479E-AB7E-2A6CA4596265}" srcId="{B60E385A-1536-4C80-A4B0-3104F84C0D47}" destId="{AB52974F-23A0-485E-BC12-7EA5F19C8B09}" srcOrd="0" destOrd="0" parTransId="{3DF38889-7AE7-40F2-9B5E-42B9F55C3CCD}" sibTransId="{ECD56171-C035-4924-96B9-02AEDDF54C7E}"/>
    <dgm:cxn modelId="{111B3E16-3B1A-4785-8F1C-A9A0B3848272}" type="presOf" srcId="{AB52974F-23A0-485E-BC12-7EA5F19C8B09}" destId="{22D92F71-F698-4D9A-A911-166357F74DA6}" srcOrd="0" destOrd="0" presId="urn:microsoft.com/office/officeart/2005/8/layout/orgChart1"/>
    <dgm:cxn modelId="{D15E9481-085A-4677-B9DA-CA579F5B3C20}" srcId="{AB52974F-23A0-485E-BC12-7EA5F19C8B09}" destId="{3EF9312A-1610-4367-9149-1BBD20E0399C}" srcOrd="1" destOrd="0" parTransId="{3D75F836-B971-421D-BC36-0B7E9115FDDC}" sibTransId="{1BC9AAD4-5D26-40AB-9DC4-2839795CB15D}"/>
    <dgm:cxn modelId="{416B0CDF-27FF-4424-8DFA-81489C06C8A3}" type="presParOf" srcId="{278917FC-6E9B-4026-8D6C-3F09AD0471E9}" destId="{E0F4852C-23C5-4CD8-A5CC-2DB8533B0D10}" srcOrd="0" destOrd="0" presId="urn:microsoft.com/office/officeart/2005/8/layout/orgChart1"/>
    <dgm:cxn modelId="{3408BE58-99D9-4915-B145-19DCE01BB00C}" type="presParOf" srcId="{E0F4852C-23C5-4CD8-A5CC-2DB8533B0D10}" destId="{9496A8CB-6F4F-4384-892D-78EB2EA780A6}" srcOrd="0" destOrd="0" presId="urn:microsoft.com/office/officeart/2005/8/layout/orgChart1"/>
    <dgm:cxn modelId="{07B41842-5D46-4A17-A724-E3FE410E5984}" type="presParOf" srcId="{9496A8CB-6F4F-4384-892D-78EB2EA780A6}" destId="{22D92F71-F698-4D9A-A911-166357F74DA6}" srcOrd="0" destOrd="0" presId="urn:microsoft.com/office/officeart/2005/8/layout/orgChart1"/>
    <dgm:cxn modelId="{08F43E22-59CA-4235-B8A4-DF3880CBAA29}" type="presParOf" srcId="{9496A8CB-6F4F-4384-892D-78EB2EA780A6}" destId="{E64D56F6-AF00-4904-B8AA-9D0F24EB97CF}" srcOrd="1" destOrd="0" presId="urn:microsoft.com/office/officeart/2005/8/layout/orgChart1"/>
    <dgm:cxn modelId="{254F16C2-51E7-47DC-85A6-8EB00AD62263}" type="presParOf" srcId="{E0F4852C-23C5-4CD8-A5CC-2DB8533B0D10}" destId="{A182F4E0-E6FE-4441-B6CA-F8BA2FD77239}" srcOrd="1" destOrd="0" presId="urn:microsoft.com/office/officeart/2005/8/layout/orgChart1"/>
    <dgm:cxn modelId="{9B9B5F7C-D119-4E11-9A66-C79169461017}" type="presParOf" srcId="{A182F4E0-E6FE-4441-B6CA-F8BA2FD77239}" destId="{CE4745EC-C0D0-4414-85DE-1904C040A693}" srcOrd="0" destOrd="0" presId="urn:microsoft.com/office/officeart/2005/8/layout/orgChart1"/>
    <dgm:cxn modelId="{805779B4-0369-4C94-9DDA-725807A35AA2}" type="presParOf" srcId="{A182F4E0-E6FE-4441-B6CA-F8BA2FD77239}" destId="{BAEE9473-9D4D-475F-99CB-AC065E377FCA}" srcOrd="1" destOrd="0" presId="urn:microsoft.com/office/officeart/2005/8/layout/orgChart1"/>
    <dgm:cxn modelId="{0AFFD5A0-86B9-4F41-B722-8444646C31DE}" type="presParOf" srcId="{BAEE9473-9D4D-475F-99CB-AC065E377FCA}" destId="{64172933-6F1A-4676-A3FC-A4CC4284F360}" srcOrd="0" destOrd="0" presId="urn:microsoft.com/office/officeart/2005/8/layout/orgChart1"/>
    <dgm:cxn modelId="{6A9CC589-7931-4E66-87BB-27A48CA7B379}" type="presParOf" srcId="{64172933-6F1A-4676-A3FC-A4CC4284F360}" destId="{8192D4A8-6E72-42B7-A8F1-294E4BE6960A}" srcOrd="0" destOrd="0" presId="urn:microsoft.com/office/officeart/2005/8/layout/orgChart1"/>
    <dgm:cxn modelId="{0113FB4A-9760-4244-96A7-7FEEDD9D4025}" type="presParOf" srcId="{64172933-6F1A-4676-A3FC-A4CC4284F360}" destId="{EFD8CF95-8995-4030-9D66-98AA7664E597}" srcOrd="1" destOrd="0" presId="urn:microsoft.com/office/officeart/2005/8/layout/orgChart1"/>
    <dgm:cxn modelId="{904A5113-1B04-44D8-8C75-E0E00F1ED236}" type="presParOf" srcId="{BAEE9473-9D4D-475F-99CB-AC065E377FCA}" destId="{6084E414-2B5C-4CD7-9E31-9FFC4F03F39A}" srcOrd="1" destOrd="0" presId="urn:microsoft.com/office/officeart/2005/8/layout/orgChart1"/>
    <dgm:cxn modelId="{CBDAA753-79C3-4367-A2D6-AC550A4881EF}" type="presParOf" srcId="{BAEE9473-9D4D-475F-99CB-AC065E377FCA}" destId="{F465BA93-B256-4D11-9515-6ABFA8F749D5}" srcOrd="2" destOrd="0" presId="urn:microsoft.com/office/officeart/2005/8/layout/orgChart1"/>
    <dgm:cxn modelId="{89C97E30-044D-44C4-8BA4-6982678D690C}" type="presParOf" srcId="{A182F4E0-E6FE-4441-B6CA-F8BA2FD77239}" destId="{63944D72-845A-4118-8F10-4E24AF75FBCB}" srcOrd="2" destOrd="0" presId="urn:microsoft.com/office/officeart/2005/8/layout/orgChart1"/>
    <dgm:cxn modelId="{E9EAEBB4-C846-446B-AA7B-66D02D9A948B}" type="presParOf" srcId="{A182F4E0-E6FE-4441-B6CA-F8BA2FD77239}" destId="{7ABBB0C7-4B68-422A-AA79-45BAFF94A810}" srcOrd="3" destOrd="0" presId="urn:microsoft.com/office/officeart/2005/8/layout/orgChart1"/>
    <dgm:cxn modelId="{76BF2DA7-DC08-4011-9A95-6DBA5151A2CA}" type="presParOf" srcId="{7ABBB0C7-4B68-422A-AA79-45BAFF94A810}" destId="{ACDC0D26-F0C1-4C1B-98D4-3A955C3A0E1B}" srcOrd="0" destOrd="0" presId="urn:microsoft.com/office/officeart/2005/8/layout/orgChart1"/>
    <dgm:cxn modelId="{BE21E54A-A95D-402F-8F33-E9C208E16F13}" type="presParOf" srcId="{ACDC0D26-F0C1-4C1B-98D4-3A955C3A0E1B}" destId="{41E8C8A5-047C-4DD5-8DC1-1F8A14786B51}" srcOrd="0" destOrd="0" presId="urn:microsoft.com/office/officeart/2005/8/layout/orgChart1"/>
    <dgm:cxn modelId="{F4FE96EF-5CA2-47AE-BCD6-9F7EB3013930}" type="presParOf" srcId="{ACDC0D26-F0C1-4C1B-98D4-3A955C3A0E1B}" destId="{085DE11D-ED40-4820-8FA1-834EE7039AE3}" srcOrd="1" destOrd="0" presId="urn:microsoft.com/office/officeart/2005/8/layout/orgChart1"/>
    <dgm:cxn modelId="{905414CC-AFB5-49C0-BBC6-DD190AD6C97A}" type="presParOf" srcId="{7ABBB0C7-4B68-422A-AA79-45BAFF94A810}" destId="{FBD74E45-5B8A-4AE8-8F6B-D6ABC9B2A3DF}" srcOrd="1" destOrd="0" presId="urn:microsoft.com/office/officeart/2005/8/layout/orgChart1"/>
    <dgm:cxn modelId="{64A10F61-D133-437A-B97F-60B54E440D6A}" type="presParOf" srcId="{7ABBB0C7-4B68-422A-AA79-45BAFF94A810}" destId="{ADF9505A-7348-4DDC-B805-3011F0B3C854}" srcOrd="2" destOrd="0" presId="urn:microsoft.com/office/officeart/2005/8/layout/orgChart1"/>
    <dgm:cxn modelId="{DED4FBB8-86BB-4803-91C6-D994DBD31363}" type="presParOf" srcId="{E0F4852C-23C5-4CD8-A5CC-2DB8533B0D10}" destId="{027AA5C6-EFA1-4FCA-896D-F787DCD3BE5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F49C7D3-A938-47DB-9FA7-037D136FCB4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860464C1-47E3-4965-A584-35D0E5BBBBCB}">
      <dgm:prSet phldrT="[Texto]" custT="1"/>
      <dgm:spPr/>
      <dgm:t>
        <a:bodyPr/>
        <a:lstStyle/>
        <a:p>
          <a:r>
            <a:rPr lang="es-EC" sz="1600" dirty="0" smtClean="0"/>
            <a:t>En esta fase se busca fortalecer la economía interna con el aumento de la competitividad entre las empresas locales, para incrementar su productividad</a:t>
          </a:r>
          <a:endParaRPr lang="es-EC" sz="1600" dirty="0"/>
        </a:p>
      </dgm:t>
    </dgm:pt>
    <dgm:pt modelId="{ECD7714D-2869-43D7-B1DF-8143F9E99ACA}" type="parTrans" cxnId="{3705BEF6-4090-4E46-B68C-DAB46EAB88F2}">
      <dgm:prSet/>
      <dgm:spPr/>
      <dgm:t>
        <a:bodyPr/>
        <a:lstStyle/>
        <a:p>
          <a:endParaRPr lang="es-EC"/>
        </a:p>
      </dgm:t>
    </dgm:pt>
    <dgm:pt modelId="{2C6FE579-B3D3-46C9-BB0D-8C7BAB67CB01}" type="sibTrans" cxnId="{3705BEF6-4090-4E46-B68C-DAB46EAB88F2}">
      <dgm:prSet/>
      <dgm:spPr/>
      <dgm:t>
        <a:bodyPr/>
        <a:lstStyle/>
        <a:p>
          <a:endParaRPr lang="es-EC"/>
        </a:p>
      </dgm:t>
    </dgm:pt>
    <dgm:pt modelId="{8BC6A8CC-E1A6-4394-A3E3-80DBFB7543E1}">
      <dgm:prSet phldrT="[Texto]" custT="1"/>
      <dgm:spPr/>
      <dgm:t>
        <a:bodyPr/>
        <a:lstStyle/>
        <a:p>
          <a:r>
            <a:rPr lang="es-EC" sz="1600" dirty="0" smtClean="0"/>
            <a:t>El papel del Estado es este modelo de desarrollo es importante porque la competitividad se crea y logra, mediante un proceso de largo plazo de aprendizaje, y la negociación con los involucrados (</a:t>
          </a:r>
          <a:r>
            <a:rPr lang="es-EC" sz="1600" dirty="0" err="1" smtClean="0"/>
            <a:t>steakhoders</a:t>
          </a:r>
          <a:r>
            <a:rPr lang="es-EC" sz="1600" dirty="0" smtClean="0"/>
            <a:t>) en la dinámica organizativa: accionistas, directivos, empleados, acreedores, clientes, competencia, mercado, gobierno y la sociedad en general</a:t>
          </a:r>
          <a:endParaRPr lang="es-EC" sz="1600" dirty="0"/>
        </a:p>
      </dgm:t>
    </dgm:pt>
    <dgm:pt modelId="{89342477-0885-485B-B453-E14C3F71F839}" type="parTrans" cxnId="{94D3167D-74FA-4617-9D05-E83106046029}">
      <dgm:prSet/>
      <dgm:spPr/>
      <dgm:t>
        <a:bodyPr/>
        <a:lstStyle/>
        <a:p>
          <a:endParaRPr lang="es-EC"/>
        </a:p>
      </dgm:t>
    </dgm:pt>
    <dgm:pt modelId="{A5919CC2-9988-413D-9F11-C89E8938F684}" type="sibTrans" cxnId="{94D3167D-74FA-4617-9D05-E83106046029}">
      <dgm:prSet/>
      <dgm:spPr/>
      <dgm:t>
        <a:bodyPr/>
        <a:lstStyle/>
        <a:p>
          <a:endParaRPr lang="es-EC"/>
        </a:p>
      </dgm:t>
    </dgm:pt>
    <dgm:pt modelId="{35BAF0A2-EF64-4F0F-B3A0-197D26EC5E75}">
      <dgm:prSet phldrT="[Texto]" custT="1"/>
      <dgm:spPr/>
      <dgm:t>
        <a:bodyPr/>
        <a:lstStyle/>
        <a:p>
          <a:r>
            <a:rPr lang="es-EC" sz="1600" dirty="0" smtClean="0"/>
            <a:t>Hacia afuera debe actuar estratégica y </a:t>
          </a:r>
          <a:r>
            <a:rPr lang="es-EC" sz="1600" dirty="0" err="1" smtClean="0"/>
            <a:t>planificadamente</a:t>
          </a:r>
          <a:r>
            <a:rPr lang="es-EC" sz="1600" dirty="0" smtClean="0"/>
            <a:t>, constituirse como garante, sobre todo a través de la negociación política, los tratados de libre comercio, los acuerdos arancelarios, las facilidades de distribución y demás (</a:t>
          </a:r>
          <a:r>
            <a:rPr lang="es-EC" sz="1600" dirty="0" err="1" smtClean="0"/>
            <a:t>Indacochea</a:t>
          </a:r>
          <a:r>
            <a:rPr lang="es-EC" sz="1600" dirty="0" smtClean="0"/>
            <a:t>, 2013, pág. 53).</a:t>
          </a:r>
          <a:endParaRPr lang="es-EC" sz="1600" dirty="0"/>
        </a:p>
      </dgm:t>
    </dgm:pt>
    <dgm:pt modelId="{F26DCF46-367F-4CA6-9906-12C89BA5E663}" type="parTrans" cxnId="{427C0BE7-FF63-4754-8C30-48A70575E868}">
      <dgm:prSet/>
      <dgm:spPr/>
      <dgm:t>
        <a:bodyPr/>
        <a:lstStyle/>
        <a:p>
          <a:endParaRPr lang="es-EC"/>
        </a:p>
      </dgm:t>
    </dgm:pt>
    <dgm:pt modelId="{1F47C7AF-9311-4EF4-BC72-176E4EF31DDE}" type="sibTrans" cxnId="{427C0BE7-FF63-4754-8C30-48A70575E868}">
      <dgm:prSet/>
      <dgm:spPr/>
      <dgm:t>
        <a:bodyPr/>
        <a:lstStyle/>
        <a:p>
          <a:endParaRPr lang="es-EC"/>
        </a:p>
      </dgm:t>
    </dgm:pt>
    <dgm:pt modelId="{41040DAE-8AAF-4D8E-ACD7-CB6F884F93FC}" type="pres">
      <dgm:prSet presAssocID="{6F49C7D3-A938-47DB-9FA7-037D136FCB47}" presName="linear" presStyleCnt="0">
        <dgm:presLayoutVars>
          <dgm:dir/>
          <dgm:animLvl val="lvl"/>
          <dgm:resizeHandles val="exact"/>
        </dgm:presLayoutVars>
      </dgm:prSet>
      <dgm:spPr/>
      <dgm:t>
        <a:bodyPr/>
        <a:lstStyle/>
        <a:p>
          <a:endParaRPr lang="es-EC"/>
        </a:p>
      </dgm:t>
    </dgm:pt>
    <dgm:pt modelId="{0EA80F7D-1DB0-4674-A6FE-F0F5A9759309}" type="pres">
      <dgm:prSet presAssocID="{860464C1-47E3-4965-A584-35D0E5BBBBCB}" presName="parentLin" presStyleCnt="0"/>
      <dgm:spPr/>
    </dgm:pt>
    <dgm:pt modelId="{4AD162D9-8CFA-4A51-94F1-548AD66432DF}" type="pres">
      <dgm:prSet presAssocID="{860464C1-47E3-4965-A584-35D0E5BBBBCB}" presName="parentLeftMargin" presStyleLbl="node1" presStyleIdx="0" presStyleCnt="3"/>
      <dgm:spPr/>
      <dgm:t>
        <a:bodyPr/>
        <a:lstStyle/>
        <a:p>
          <a:endParaRPr lang="es-EC"/>
        </a:p>
      </dgm:t>
    </dgm:pt>
    <dgm:pt modelId="{AB6BF37C-0C42-405C-8EFD-467CC8E139B1}" type="pres">
      <dgm:prSet presAssocID="{860464C1-47E3-4965-A584-35D0E5BBBBCB}" presName="parentText" presStyleLbl="node1" presStyleIdx="0" presStyleCnt="3" custScaleX="103570" custScaleY="863978">
        <dgm:presLayoutVars>
          <dgm:chMax val="0"/>
          <dgm:bulletEnabled val="1"/>
        </dgm:presLayoutVars>
      </dgm:prSet>
      <dgm:spPr/>
      <dgm:t>
        <a:bodyPr/>
        <a:lstStyle/>
        <a:p>
          <a:endParaRPr lang="es-EC"/>
        </a:p>
      </dgm:t>
    </dgm:pt>
    <dgm:pt modelId="{90903D24-4DE1-4ACB-8C3E-864766D297CB}" type="pres">
      <dgm:prSet presAssocID="{860464C1-47E3-4965-A584-35D0E5BBBBCB}" presName="negativeSpace" presStyleCnt="0"/>
      <dgm:spPr/>
    </dgm:pt>
    <dgm:pt modelId="{78B19017-3680-4C57-92F6-B7FC221AE6CC}" type="pres">
      <dgm:prSet presAssocID="{860464C1-47E3-4965-A584-35D0E5BBBBCB}" presName="childText" presStyleLbl="conFgAcc1" presStyleIdx="0" presStyleCnt="3">
        <dgm:presLayoutVars>
          <dgm:bulletEnabled val="1"/>
        </dgm:presLayoutVars>
      </dgm:prSet>
      <dgm:spPr/>
    </dgm:pt>
    <dgm:pt modelId="{33103AE4-8AB1-4430-89DE-28C9C94B2A86}" type="pres">
      <dgm:prSet presAssocID="{2C6FE579-B3D3-46C9-BB0D-8C7BAB67CB01}" presName="spaceBetweenRectangles" presStyleCnt="0"/>
      <dgm:spPr/>
    </dgm:pt>
    <dgm:pt modelId="{89FAF3AA-5D09-489C-8C54-B0AD88B54E27}" type="pres">
      <dgm:prSet presAssocID="{8BC6A8CC-E1A6-4394-A3E3-80DBFB7543E1}" presName="parentLin" presStyleCnt="0"/>
      <dgm:spPr/>
    </dgm:pt>
    <dgm:pt modelId="{3B05DB84-6F7E-4B8A-9022-A2F67A8A845D}" type="pres">
      <dgm:prSet presAssocID="{8BC6A8CC-E1A6-4394-A3E3-80DBFB7543E1}" presName="parentLeftMargin" presStyleLbl="node1" presStyleIdx="0" presStyleCnt="3"/>
      <dgm:spPr/>
      <dgm:t>
        <a:bodyPr/>
        <a:lstStyle/>
        <a:p>
          <a:endParaRPr lang="es-EC"/>
        </a:p>
      </dgm:t>
    </dgm:pt>
    <dgm:pt modelId="{097C56F1-32D3-40E4-9F1E-43D617B01C9D}" type="pres">
      <dgm:prSet presAssocID="{8BC6A8CC-E1A6-4394-A3E3-80DBFB7543E1}" presName="parentText" presStyleLbl="node1" presStyleIdx="1" presStyleCnt="3" custScaleX="103570" custScaleY="863978">
        <dgm:presLayoutVars>
          <dgm:chMax val="0"/>
          <dgm:bulletEnabled val="1"/>
        </dgm:presLayoutVars>
      </dgm:prSet>
      <dgm:spPr/>
      <dgm:t>
        <a:bodyPr/>
        <a:lstStyle/>
        <a:p>
          <a:endParaRPr lang="es-EC"/>
        </a:p>
      </dgm:t>
    </dgm:pt>
    <dgm:pt modelId="{3254E74E-AB7A-4035-847F-560817278802}" type="pres">
      <dgm:prSet presAssocID="{8BC6A8CC-E1A6-4394-A3E3-80DBFB7543E1}" presName="negativeSpace" presStyleCnt="0"/>
      <dgm:spPr/>
    </dgm:pt>
    <dgm:pt modelId="{C59F71C7-20E9-43FC-81D2-0E10956C2A1D}" type="pres">
      <dgm:prSet presAssocID="{8BC6A8CC-E1A6-4394-A3E3-80DBFB7543E1}" presName="childText" presStyleLbl="conFgAcc1" presStyleIdx="1" presStyleCnt="3">
        <dgm:presLayoutVars>
          <dgm:bulletEnabled val="1"/>
        </dgm:presLayoutVars>
      </dgm:prSet>
      <dgm:spPr/>
    </dgm:pt>
    <dgm:pt modelId="{04DB3025-2113-47F0-B9EF-29813C2BA9ED}" type="pres">
      <dgm:prSet presAssocID="{A5919CC2-9988-413D-9F11-C89E8938F684}" presName="spaceBetweenRectangles" presStyleCnt="0"/>
      <dgm:spPr/>
    </dgm:pt>
    <dgm:pt modelId="{79313D99-F4D4-43CB-B458-88067FB4F3A0}" type="pres">
      <dgm:prSet presAssocID="{35BAF0A2-EF64-4F0F-B3A0-197D26EC5E75}" presName="parentLin" presStyleCnt="0"/>
      <dgm:spPr/>
    </dgm:pt>
    <dgm:pt modelId="{D4C69D2B-5EE0-4C2E-803A-700165D5A7C7}" type="pres">
      <dgm:prSet presAssocID="{35BAF0A2-EF64-4F0F-B3A0-197D26EC5E75}" presName="parentLeftMargin" presStyleLbl="node1" presStyleIdx="1" presStyleCnt="3"/>
      <dgm:spPr/>
      <dgm:t>
        <a:bodyPr/>
        <a:lstStyle/>
        <a:p>
          <a:endParaRPr lang="es-EC"/>
        </a:p>
      </dgm:t>
    </dgm:pt>
    <dgm:pt modelId="{6B1CD8F8-EC2A-4101-BA38-32A617601FC0}" type="pres">
      <dgm:prSet presAssocID="{35BAF0A2-EF64-4F0F-B3A0-197D26EC5E75}" presName="parentText" presStyleLbl="node1" presStyleIdx="2" presStyleCnt="3" custScaleX="103570" custScaleY="863978">
        <dgm:presLayoutVars>
          <dgm:chMax val="0"/>
          <dgm:bulletEnabled val="1"/>
        </dgm:presLayoutVars>
      </dgm:prSet>
      <dgm:spPr/>
      <dgm:t>
        <a:bodyPr/>
        <a:lstStyle/>
        <a:p>
          <a:endParaRPr lang="es-EC"/>
        </a:p>
      </dgm:t>
    </dgm:pt>
    <dgm:pt modelId="{7C27CA4D-DFB0-4122-954C-7ECC7A2A7027}" type="pres">
      <dgm:prSet presAssocID="{35BAF0A2-EF64-4F0F-B3A0-197D26EC5E75}" presName="negativeSpace" presStyleCnt="0"/>
      <dgm:spPr/>
    </dgm:pt>
    <dgm:pt modelId="{5FBD86F0-2323-4668-9F76-1508E705ACA3}" type="pres">
      <dgm:prSet presAssocID="{35BAF0A2-EF64-4F0F-B3A0-197D26EC5E75}" presName="childText" presStyleLbl="conFgAcc1" presStyleIdx="2" presStyleCnt="3">
        <dgm:presLayoutVars>
          <dgm:bulletEnabled val="1"/>
        </dgm:presLayoutVars>
      </dgm:prSet>
      <dgm:spPr/>
    </dgm:pt>
  </dgm:ptLst>
  <dgm:cxnLst>
    <dgm:cxn modelId="{5CC2CF08-1C37-4C16-949F-349B83D77D8D}" type="presOf" srcId="{35BAF0A2-EF64-4F0F-B3A0-197D26EC5E75}" destId="{6B1CD8F8-EC2A-4101-BA38-32A617601FC0}" srcOrd="1" destOrd="0" presId="urn:microsoft.com/office/officeart/2005/8/layout/list1"/>
    <dgm:cxn modelId="{427C0BE7-FF63-4754-8C30-48A70575E868}" srcId="{6F49C7D3-A938-47DB-9FA7-037D136FCB47}" destId="{35BAF0A2-EF64-4F0F-B3A0-197D26EC5E75}" srcOrd="2" destOrd="0" parTransId="{F26DCF46-367F-4CA6-9906-12C89BA5E663}" sibTransId="{1F47C7AF-9311-4EF4-BC72-176E4EF31DDE}"/>
    <dgm:cxn modelId="{F5571E16-D8A5-4302-B073-9D82512C6CEF}" type="presOf" srcId="{6F49C7D3-A938-47DB-9FA7-037D136FCB47}" destId="{41040DAE-8AAF-4D8E-ACD7-CB6F884F93FC}" srcOrd="0" destOrd="0" presId="urn:microsoft.com/office/officeart/2005/8/layout/list1"/>
    <dgm:cxn modelId="{94D3167D-74FA-4617-9D05-E83106046029}" srcId="{6F49C7D3-A938-47DB-9FA7-037D136FCB47}" destId="{8BC6A8CC-E1A6-4394-A3E3-80DBFB7543E1}" srcOrd="1" destOrd="0" parTransId="{89342477-0885-485B-B453-E14C3F71F839}" sibTransId="{A5919CC2-9988-413D-9F11-C89E8938F684}"/>
    <dgm:cxn modelId="{0926774A-3C46-44F6-8AA0-268EA8F88C0E}" type="presOf" srcId="{860464C1-47E3-4965-A584-35D0E5BBBBCB}" destId="{AB6BF37C-0C42-405C-8EFD-467CC8E139B1}" srcOrd="1" destOrd="0" presId="urn:microsoft.com/office/officeart/2005/8/layout/list1"/>
    <dgm:cxn modelId="{3705BEF6-4090-4E46-B68C-DAB46EAB88F2}" srcId="{6F49C7D3-A938-47DB-9FA7-037D136FCB47}" destId="{860464C1-47E3-4965-A584-35D0E5BBBBCB}" srcOrd="0" destOrd="0" parTransId="{ECD7714D-2869-43D7-B1DF-8143F9E99ACA}" sibTransId="{2C6FE579-B3D3-46C9-BB0D-8C7BAB67CB01}"/>
    <dgm:cxn modelId="{593514DC-CB3D-4DCA-B7BE-0DEF5C21D22E}" type="presOf" srcId="{35BAF0A2-EF64-4F0F-B3A0-197D26EC5E75}" destId="{D4C69D2B-5EE0-4C2E-803A-700165D5A7C7}" srcOrd="0" destOrd="0" presId="urn:microsoft.com/office/officeart/2005/8/layout/list1"/>
    <dgm:cxn modelId="{69DD6C89-8D36-4A1D-BE54-BCD0DDB0B543}" type="presOf" srcId="{860464C1-47E3-4965-A584-35D0E5BBBBCB}" destId="{4AD162D9-8CFA-4A51-94F1-548AD66432DF}" srcOrd="0" destOrd="0" presId="urn:microsoft.com/office/officeart/2005/8/layout/list1"/>
    <dgm:cxn modelId="{00973539-D550-4806-BAD4-FEDCB7DE7CE8}" type="presOf" srcId="{8BC6A8CC-E1A6-4394-A3E3-80DBFB7543E1}" destId="{3B05DB84-6F7E-4B8A-9022-A2F67A8A845D}" srcOrd="0" destOrd="0" presId="urn:microsoft.com/office/officeart/2005/8/layout/list1"/>
    <dgm:cxn modelId="{E099B531-A128-438F-9547-DAF9B031CEC0}" type="presOf" srcId="{8BC6A8CC-E1A6-4394-A3E3-80DBFB7543E1}" destId="{097C56F1-32D3-40E4-9F1E-43D617B01C9D}" srcOrd="1" destOrd="0" presId="urn:microsoft.com/office/officeart/2005/8/layout/list1"/>
    <dgm:cxn modelId="{19BF066A-A057-4CA2-844E-4908400A2364}" type="presParOf" srcId="{41040DAE-8AAF-4D8E-ACD7-CB6F884F93FC}" destId="{0EA80F7D-1DB0-4674-A6FE-F0F5A9759309}" srcOrd="0" destOrd="0" presId="urn:microsoft.com/office/officeart/2005/8/layout/list1"/>
    <dgm:cxn modelId="{4FF7D9C7-8077-43D8-97E7-2540D9EC33F6}" type="presParOf" srcId="{0EA80F7D-1DB0-4674-A6FE-F0F5A9759309}" destId="{4AD162D9-8CFA-4A51-94F1-548AD66432DF}" srcOrd="0" destOrd="0" presId="urn:microsoft.com/office/officeart/2005/8/layout/list1"/>
    <dgm:cxn modelId="{AC67062F-639B-4CD9-828A-A1756AFFEADA}" type="presParOf" srcId="{0EA80F7D-1DB0-4674-A6FE-F0F5A9759309}" destId="{AB6BF37C-0C42-405C-8EFD-467CC8E139B1}" srcOrd="1" destOrd="0" presId="urn:microsoft.com/office/officeart/2005/8/layout/list1"/>
    <dgm:cxn modelId="{1B1B0ABB-9A42-47AB-A463-14E61265363E}" type="presParOf" srcId="{41040DAE-8AAF-4D8E-ACD7-CB6F884F93FC}" destId="{90903D24-4DE1-4ACB-8C3E-864766D297CB}" srcOrd="1" destOrd="0" presId="urn:microsoft.com/office/officeart/2005/8/layout/list1"/>
    <dgm:cxn modelId="{89A1C684-EFD1-485E-A414-14FC505C6FEA}" type="presParOf" srcId="{41040DAE-8AAF-4D8E-ACD7-CB6F884F93FC}" destId="{78B19017-3680-4C57-92F6-B7FC221AE6CC}" srcOrd="2" destOrd="0" presId="urn:microsoft.com/office/officeart/2005/8/layout/list1"/>
    <dgm:cxn modelId="{558FEB6C-4E84-42AC-83D2-7C6BC7987FD9}" type="presParOf" srcId="{41040DAE-8AAF-4D8E-ACD7-CB6F884F93FC}" destId="{33103AE4-8AB1-4430-89DE-28C9C94B2A86}" srcOrd="3" destOrd="0" presId="urn:microsoft.com/office/officeart/2005/8/layout/list1"/>
    <dgm:cxn modelId="{F30314C2-B51D-4ACB-AFCB-1749786FB7C5}" type="presParOf" srcId="{41040DAE-8AAF-4D8E-ACD7-CB6F884F93FC}" destId="{89FAF3AA-5D09-489C-8C54-B0AD88B54E27}" srcOrd="4" destOrd="0" presId="urn:microsoft.com/office/officeart/2005/8/layout/list1"/>
    <dgm:cxn modelId="{26D8BBDA-8BBC-46D1-B911-BA3DD1D97200}" type="presParOf" srcId="{89FAF3AA-5D09-489C-8C54-B0AD88B54E27}" destId="{3B05DB84-6F7E-4B8A-9022-A2F67A8A845D}" srcOrd="0" destOrd="0" presId="urn:microsoft.com/office/officeart/2005/8/layout/list1"/>
    <dgm:cxn modelId="{9F2D6B06-BA4B-492F-AFAC-8543C80F8D59}" type="presParOf" srcId="{89FAF3AA-5D09-489C-8C54-B0AD88B54E27}" destId="{097C56F1-32D3-40E4-9F1E-43D617B01C9D}" srcOrd="1" destOrd="0" presId="urn:microsoft.com/office/officeart/2005/8/layout/list1"/>
    <dgm:cxn modelId="{797D662A-D4FC-4E3B-9609-DB33BF11A3B4}" type="presParOf" srcId="{41040DAE-8AAF-4D8E-ACD7-CB6F884F93FC}" destId="{3254E74E-AB7A-4035-847F-560817278802}" srcOrd="5" destOrd="0" presId="urn:microsoft.com/office/officeart/2005/8/layout/list1"/>
    <dgm:cxn modelId="{EE090123-D6FB-4F90-90A1-3C9276629C10}" type="presParOf" srcId="{41040DAE-8AAF-4D8E-ACD7-CB6F884F93FC}" destId="{C59F71C7-20E9-43FC-81D2-0E10956C2A1D}" srcOrd="6" destOrd="0" presId="urn:microsoft.com/office/officeart/2005/8/layout/list1"/>
    <dgm:cxn modelId="{C19CAF6A-3AED-4BF6-B7FD-63DFEF4D6141}" type="presParOf" srcId="{41040DAE-8AAF-4D8E-ACD7-CB6F884F93FC}" destId="{04DB3025-2113-47F0-B9EF-29813C2BA9ED}" srcOrd="7" destOrd="0" presId="urn:microsoft.com/office/officeart/2005/8/layout/list1"/>
    <dgm:cxn modelId="{508BC9E9-7ED2-4233-BA7C-2BF828DE7BF1}" type="presParOf" srcId="{41040DAE-8AAF-4D8E-ACD7-CB6F884F93FC}" destId="{79313D99-F4D4-43CB-B458-88067FB4F3A0}" srcOrd="8" destOrd="0" presId="urn:microsoft.com/office/officeart/2005/8/layout/list1"/>
    <dgm:cxn modelId="{1B3B631D-F2C3-4EE6-BD0B-B30459AED81D}" type="presParOf" srcId="{79313D99-F4D4-43CB-B458-88067FB4F3A0}" destId="{D4C69D2B-5EE0-4C2E-803A-700165D5A7C7}" srcOrd="0" destOrd="0" presId="urn:microsoft.com/office/officeart/2005/8/layout/list1"/>
    <dgm:cxn modelId="{B05040B2-10C0-4382-8BB0-F92D1035875B}" type="presParOf" srcId="{79313D99-F4D4-43CB-B458-88067FB4F3A0}" destId="{6B1CD8F8-EC2A-4101-BA38-32A617601FC0}" srcOrd="1" destOrd="0" presId="urn:microsoft.com/office/officeart/2005/8/layout/list1"/>
    <dgm:cxn modelId="{7084224B-E268-4435-A76D-B14D3F8F2C3D}" type="presParOf" srcId="{41040DAE-8AAF-4D8E-ACD7-CB6F884F93FC}" destId="{7C27CA4D-DFB0-4122-954C-7ECC7A2A7027}" srcOrd="9" destOrd="0" presId="urn:microsoft.com/office/officeart/2005/8/layout/list1"/>
    <dgm:cxn modelId="{5B541D68-0506-465E-8EF8-08A32011D64C}" type="presParOf" srcId="{41040DAE-8AAF-4D8E-ACD7-CB6F884F93FC}" destId="{5FBD86F0-2323-4668-9F76-1508E705ACA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F49C7D3-A938-47DB-9FA7-037D136FCB4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860464C1-47E3-4965-A584-35D0E5BBBBCB}">
      <dgm:prSet phldrT="[Texto]" custT="1"/>
      <dgm:spPr/>
      <dgm:t>
        <a:bodyPr/>
        <a:lstStyle/>
        <a:p>
          <a:r>
            <a:rPr lang="es-EC" sz="1600" dirty="0" smtClean="0"/>
            <a:t>La última fase busca asegurar el desarrollo sostenible de la economía nacional, mediante exportaciones, es decir llegar a una apertura económica de mercados con productos y servicios competitivos, basados en ventajas competitivas a nivel internacional; recursos de infraestructura y logística óptimos, mecanismos de regulación y políticas de negociación que posibiliten aprovechar las condiciones adquiridas, para garantizar la inmersión en el mercado de las exportaciones a nivel mundial (</a:t>
          </a:r>
          <a:r>
            <a:rPr lang="es-EC" sz="1600" dirty="0" err="1" smtClean="0"/>
            <a:t>Krugman</a:t>
          </a:r>
          <a:r>
            <a:rPr lang="es-EC" sz="1600" dirty="0" smtClean="0"/>
            <a:t>, 2013, pág. 116).</a:t>
          </a:r>
          <a:endParaRPr lang="es-EC" sz="1600" dirty="0"/>
        </a:p>
      </dgm:t>
    </dgm:pt>
    <dgm:pt modelId="{ECD7714D-2869-43D7-B1DF-8143F9E99ACA}" type="parTrans" cxnId="{3705BEF6-4090-4E46-B68C-DAB46EAB88F2}">
      <dgm:prSet/>
      <dgm:spPr/>
      <dgm:t>
        <a:bodyPr/>
        <a:lstStyle/>
        <a:p>
          <a:endParaRPr lang="es-EC"/>
        </a:p>
      </dgm:t>
    </dgm:pt>
    <dgm:pt modelId="{2C6FE579-B3D3-46C9-BB0D-8C7BAB67CB01}" type="sibTrans" cxnId="{3705BEF6-4090-4E46-B68C-DAB46EAB88F2}">
      <dgm:prSet/>
      <dgm:spPr/>
      <dgm:t>
        <a:bodyPr/>
        <a:lstStyle/>
        <a:p>
          <a:endParaRPr lang="es-EC"/>
        </a:p>
      </dgm:t>
    </dgm:pt>
    <dgm:pt modelId="{41040DAE-8AAF-4D8E-ACD7-CB6F884F93FC}" type="pres">
      <dgm:prSet presAssocID="{6F49C7D3-A938-47DB-9FA7-037D136FCB47}" presName="linear" presStyleCnt="0">
        <dgm:presLayoutVars>
          <dgm:dir/>
          <dgm:animLvl val="lvl"/>
          <dgm:resizeHandles val="exact"/>
        </dgm:presLayoutVars>
      </dgm:prSet>
      <dgm:spPr/>
      <dgm:t>
        <a:bodyPr/>
        <a:lstStyle/>
        <a:p>
          <a:endParaRPr lang="es-EC"/>
        </a:p>
      </dgm:t>
    </dgm:pt>
    <dgm:pt modelId="{0EA80F7D-1DB0-4674-A6FE-F0F5A9759309}" type="pres">
      <dgm:prSet presAssocID="{860464C1-47E3-4965-A584-35D0E5BBBBCB}" presName="parentLin" presStyleCnt="0"/>
      <dgm:spPr/>
    </dgm:pt>
    <dgm:pt modelId="{4AD162D9-8CFA-4A51-94F1-548AD66432DF}" type="pres">
      <dgm:prSet presAssocID="{860464C1-47E3-4965-A584-35D0E5BBBBCB}" presName="parentLeftMargin" presStyleLbl="node1" presStyleIdx="0" presStyleCnt="1"/>
      <dgm:spPr/>
      <dgm:t>
        <a:bodyPr/>
        <a:lstStyle/>
        <a:p>
          <a:endParaRPr lang="es-EC"/>
        </a:p>
      </dgm:t>
    </dgm:pt>
    <dgm:pt modelId="{AB6BF37C-0C42-405C-8EFD-467CC8E139B1}" type="pres">
      <dgm:prSet presAssocID="{860464C1-47E3-4965-A584-35D0E5BBBBCB}" presName="parentText" presStyleLbl="node1" presStyleIdx="0" presStyleCnt="1" custScaleX="103570" custScaleY="863978">
        <dgm:presLayoutVars>
          <dgm:chMax val="0"/>
          <dgm:bulletEnabled val="1"/>
        </dgm:presLayoutVars>
      </dgm:prSet>
      <dgm:spPr/>
      <dgm:t>
        <a:bodyPr/>
        <a:lstStyle/>
        <a:p>
          <a:endParaRPr lang="es-EC"/>
        </a:p>
      </dgm:t>
    </dgm:pt>
    <dgm:pt modelId="{90903D24-4DE1-4ACB-8C3E-864766D297CB}" type="pres">
      <dgm:prSet presAssocID="{860464C1-47E3-4965-A584-35D0E5BBBBCB}" presName="negativeSpace" presStyleCnt="0"/>
      <dgm:spPr/>
    </dgm:pt>
    <dgm:pt modelId="{78B19017-3680-4C57-92F6-B7FC221AE6CC}" type="pres">
      <dgm:prSet presAssocID="{860464C1-47E3-4965-A584-35D0E5BBBBCB}" presName="childText" presStyleLbl="conFgAcc1" presStyleIdx="0" presStyleCnt="1">
        <dgm:presLayoutVars>
          <dgm:bulletEnabled val="1"/>
        </dgm:presLayoutVars>
      </dgm:prSet>
      <dgm:spPr/>
    </dgm:pt>
  </dgm:ptLst>
  <dgm:cxnLst>
    <dgm:cxn modelId="{3705BEF6-4090-4E46-B68C-DAB46EAB88F2}" srcId="{6F49C7D3-A938-47DB-9FA7-037D136FCB47}" destId="{860464C1-47E3-4965-A584-35D0E5BBBBCB}" srcOrd="0" destOrd="0" parTransId="{ECD7714D-2869-43D7-B1DF-8143F9E99ACA}" sibTransId="{2C6FE579-B3D3-46C9-BB0D-8C7BAB67CB01}"/>
    <dgm:cxn modelId="{2FC5743E-0DD4-4DFE-A1EF-36624CEAC56F}" type="presOf" srcId="{860464C1-47E3-4965-A584-35D0E5BBBBCB}" destId="{4AD162D9-8CFA-4A51-94F1-548AD66432DF}" srcOrd="0" destOrd="0" presId="urn:microsoft.com/office/officeart/2005/8/layout/list1"/>
    <dgm:cxn modelId="{D8BE3BCF-4063-419E-B8A5-2B1B6091271D}" type="presOf" srcId="{6F49C7D3-A938-47DB-9FA7-037D136FCB47}" destId="{41040DAE-8AAF-4D8E-ACD7-CB6F884F93FC}" srcOrd="0" destOrd="0" presId="urn:microsoft.com/office/officeart/2005/8/layout/list1"/>
    <dgm:cxn modelId="{2D633464-4AD1-4FF4-9410-58B55106E9F2}" type="presOf" srcId="{860464C1-47E3-4965-A584-35D0E5BBBBCB}" destId="{AB6BF37C-0C42-405C-8EFD-467CC8E139B1}" srcOrd="1" destOrd="0" presId="urn:microsoft.com/office/officeart/2005/8/layout/list1"/>
    <dgm:cxn modelId="{61F1012B-E8FD-4FA9-BFB0-672894940A31}" type="presParOf" srcId="{41040DAE-8AAF-4D8E-ACD7-CB6F884F93FC}" destId="{0EA80F7D-1DB0-4674-A6FE-F0F5A9759309}" srcOrd="0" destOrd="0" presId="urn:microsoft.com/office/officeart/2005/8/layout/list1"/>
    <dgm:cxn modelId="{64B378DA-E96E-45D7-BFCB-CED75D085B49}" type="presParOf" srcId="{0EA80F7D-1DB0-4674-A6FE-F0F5A9759309}" destId="{4AD162D9-8CFA-4A51-94F1-548AD66432DF}" srcOrd="0" destOrd="0" presId="urn:microsoft.com/office/officeart/2005/8/layout/list1"/>
    <dgm:cxn modelId="{825E7FF3-C412-4B1F-B30A-947F08F6D7F6}" type="presParOf" srcId="{0EA80F7D-1DB0-4674-A6FE-F0F5A9759309}" destId="{AB6BF37C-0C42-405C-8EFD-467CC8E139B1}" srcOrd="1" destOrd="0" presId="urn:microsoft.com/office/officeart/2005/8/layout/list1"/>
    <dgm:cxn modelId="{EF5A3163-7687-4126-BB17-E227FF084387}" type="presParOf" srcId="{41040DAE-8AAF-4D8E-ACD7-CB6F884F93FC}" destId="{90903D24-4DE1-4ACB-8C3E-864766D297CB}" srcOrd="1" destOrd="0" presId="urn:microsoft.com/office/officeart/2005/8/layout/list1"/>
    <dgm:cxn modelId="{A945F353-AB81-414D-A31C-DCDB21BD9894}" type="presParOf" srcId="{41040DAE-8AAF-4D8E-ACD7-CB6F884F93FC}" destId="{78B19017-3680-4C57-92F6-B7FC221AE6CC}"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E2E93CA-2EB1-4B57-A015-8D1A6E411C3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B102351B-52C8-43F5-8251-4D5B51080BAA}">
      <dgm:prSet phldrT="[Texto]"/>
      <dgm:spPr/>
      <dgm:t>
        <a:bodyPr/>
        <a:lstStyle/>
        <a:p>
          <a:r>
            <a:rPr lang="es-EC" dirty="0" smtClean="0"/>
            <a:t>Entre los años 1940 y 1968, los efectos positivos de la industrialización sustitutiva en América Latina fueron: desarrollo industrial, creación de mano de obra calificada, tasa de crecimiento que superó el 4.5% anual”</a:t>
          </a:r>
          <a:endParaRPr lang="es-EC" dirty="0"/>
        </a:p>
      </dgm:t>
    </dgm:pt>
    <dgm:pt modelId="{2932258D-8EB0-4EB9-9565-7E00C85FC458}" type="parTrans" cxnId="{E2754B7F-76EB-4744-9625-EFCBDE37270B}">
      <dgm:prSet/>
      <dgm:spPr/>
      <dgm:t>
        <a:bodyPr/>
        <a:lstStyle/>
        <a:p>
          <a:endParaRPr lang="es-EC"/>
        </a:p>
      </dgm:t>
    </dgm:pt>
    <dgm:pt modelId="{58AC541C-72A0-45FD-BC54-9E07AF6119CD}" type="sibTrans" cxnId="{E2754B7F-76EB-4744-9625-EFCBDE37270B}">
      <dgm:prSet/>
      <dgm:spPr/>
      <dgm:t>
        <a:bodyPr/>
        <a:lstStyle/>
        <a:p>
          <a:endParaRPr lang="es-EC"/>
        </a:p>
      </dgm:t>
    </dgm:pt>
    <dgm:pt modelId="{35919F37-247A-4376-9990-5B20CA2E111F}">
      <dgm:prSet phldrT="[Texto]"/>
      <dgm:spPr/>
      <dgm:t>
        <a:bodyPr/>
        <a:lstStyle/>
        <a:p>
          <a:r>
            <a:rPr lang="es-EC" dirty="0" smtClean="0"/>
            <a:t>Los efectos negativos de la aplicación de esta política fueron: el proteccionismo generó tipos de cambio sobrevaluados, y como efecto, un lento y difícil desarrollo de las exportaciones</a:t>
          </a:r>
          <a:endParaRPr lang="es-EC" dirty="0"/>
        </a:p>
      </dgm:t>
    </dgm:pt>
    <dgm:pt modelId="{814161BB-3462-4083-8F66-AC5307A8D3A5}" type="parTrans" cxnId="{8AAD62FA-CA29-4C8E-97A1-EB6DFC84CD5D}">
      <dgm:prSet/>
      <dgm:spPr/>
      <dgm:t>
        <a:bodyPr/>
        <a:lstStyle/>
        <a:p>
          <a:endParaRPr lang="es-EC"/>
        </a:p>
      </dgm:t>
    </dgm:pt>
    <dgm:pt modelId="{F311FB8B-F590-4989-9980-B9050CFA5959}" type="sibTrans" cxnId="{8AAD62FA-CA29-4C8E-97A1-EB6DFC84CD5D}">
      <dgm:prSet/>
      <dgm:spPr/>
      <dgm:t>
        <a:bodyPr/>
        <a:lstStyle/>
        <a:p>
          <a:endParaRPr lang="es-EC"/>
        </a:p>
      </dgm:t>
    </dgm:pt>
    <dgm:pt modelId="{D85AFA40-A838-482E-BB06-7F28985FE1D7}">
      <dgm:prSet phldrT="[Texto]"/>
      <dgm:spPr/>
      <dgm:t>
        <a:bodyPr/>
        <a:lstStyle/>
        <a:p>
          <a:r>
            <a:rPr lang="es-EC" dirty="0" smtClean="0"/>
            <a:t>se exageró el crecimiento industrial a expensas de la agricultura; los subsidios a la industria y las mayores responsabilidades del gobierno, hicieron presión sobre el presupuesto </a:t>
          </a:r>
          <a:endParaRPr lang="es-EC" dirty="0"/>
        </a:p>
      </dgm:t>
    </dgm:pt>
    <dgm:pt modelId="{79CF1F01-EB0C-4F04-924E-2E57B91F285E}" type="parTrans" cxnId="{0B2C2829-1E1B-4D2E-9FF3-E4F9965670B7}">
      <dgm:prSet/>
      <dgm:spPr/>
      <dgm:t>
        <a:bodyPr/>
        <a:lstStyle/>
        <a:p>
          <a:endParaRPr lang="es-EC"/>
        </a:p>
      </dgm:t>
    </dgm:pt>
    <dgm:pt modelId="{9F57DF96-0F30-4D53-891C-D78A119AE748}" type="sibTrans" cxnId="{0B2C2829-1E1B-4D2E-9FF3-E4F9965670B7}">
      <dgm:prSet/>
      <dgm:spPr/>
      <dgm:t>
        <a:bodyPr/>
        <a:lstStyle/>
        <a:p>
          <a:endParaRPr lang="es-EC"/>
        </a:p>
      </dgm:t>
    </dgm:pt>
    <dgm:pt modelId="{E64C48B3-792F-44F0-83A2-438DEC8E7F97}" type="pres">
      <dgm:prSet presAssocID="{AE2E93CA-2EB1-4B57-A015-8D1A6E411C36}" presName="diagram" presStyleCnt="0">
        <dgm:presLayoutVars>
          <dgm:dir/>
          <dgm:resizeHandles val="exact"/>
        </dgm:presLayoutVars>
      </dgm:prSet>
      <dgm:spPr/>
      <dgm:t>
        <a:bodyPr/>
        <a:lstStyle/>
        <a:p>
          <a:endParaRPr lang="es-EC"/>
        </a:p>
      </dgm:t>
    </dgm:pt>
    <dgm:pt modelId="{E4F6B100-DE6A-4A5D-B3B3-6D02565298B9}" type="pres">
      <dgm:prSet presAssocID="{B102351B-52C8-43F5-8251-4D5B51080BAA}" presName="node" presStyleLbl="node1" presStyleIdx="0" presStyleCnt="3">
        <dgm:presLayoutVars>
          <dgm:bulletEnabled val="1"/>
        </dgm:presLayoutVars>
      </dgm:prSet>
      <dgm:spPr/>
      <dgm:t>
        <a:bodyPr/>
        <a:lstStyle/>
        <a:p>
          <a:endParaRPr lang="es-EC"/>
        </a:p>
      </dgm:t>
    </dgm:pt>
    <dgm:pt modelId="{C75D7216-F427-46E9-B4DA-4F0F1353E2EC}" type="pres">
      <dgm:prSet presAssocID="{58AC541C-72A0-45FD-BC54-9E07AF6119CD}" presName="sibTrans" presStyleCnt="0"/>
      <dgm:spPr/>
    </dgm:pt>
    <dgm:pt modelId="{776AF4F4-A6A6-4BCC-8F7E-1F8583CECAA8}" type="pres">
      <dgm:prSet presAssocID="{35919F37-247A-4376-9990-5B20CA2E111F}" presName="node" presStyleLbl="node1" presStyleIdx="1" presStyleCnt="3">
        <dgm:presLayoutVars>
          <dgm:bulletEnabled val="1"/>
        </dgm:presLayoutVars>
      </dgm:prSet>
      <dgm:spPr/>
      <dgm:t>
        <a:bodyPr/>
        <a:lstStyle/>
        <a:p>
          <a:endParaRPr lang="es-EC"/>
        </a:p>
      </dgm:t>
    </dgm:pt>
    <dgm:pt modelId="{05718ECA-6164-4682-A1E4-1BD89847CE29}" type="pres">
      <dgm:prSet presAssocID="{F311FB8B-F590-4989-9980-B9050CFA5959}" presName="sibTrans" presStyleCnt="0"/>
      <dgm:spPr/>
    </dgm:pt>
    <dgm:pt modelId="{3994D29C-1D24-4A45-93C2-7F00913F7955}" type="pres">
      <dgm:prSet presAssocID="{D85AFA40-A838-482E-BB06-7F28985FE1D7}" presName="node" presStyleLbl="node1" presStyleIdx="2" presStyleCnt="3">
        <dgm:presLayoutVars>
          <dgm:bulletEnabled val="1"/>
        </dgm:presLayoutVars>
      </dgm:prSet>
      <dgm:spPr/>
      <dgm:t>
        <a:bodyPr/>
        <a:lstStyle/>
        <a:p>
          <a:endParaRPr lang="es-EC"/>
        </a:p>
      </dgm:t>
    </dgm:pt>
  </dgm:ptLst>
  <dgm:cxnLst>
    <dgm:cxn modelId="{91D86149-BD4D-47CA-9C4D-C50B746AB3F9}" type="presOf" srcId="{AE2E93CA-2EB1-4B57-A015-8D1A6E411C36}" destId="{E64C48B3-792F-44F0-83A2-438DEC8E7F97}" srcOrd="0" destOrd="0" presId="urn:microsoft.com/office/officeart/2005/8/layout/default"/>
    <dgm:cxn modelId="{0B2C2829-1E1B-4D2E-9FF3-E4F9965670B7}" srcId="{AE2E93CA-2EB1-4B57-A015-8D1A6E411C36}" destId="{D85AFA40-A838-482E-BB06-7F28985FE1D7}" srcOrd="2" destOrd="0" parTransId="{79CF1F01-EB0C-4F04-924E-2E57B91F285E}" sibTransId="{9F57DF96-0F30-4D53-891C-D78A119AE748}"/>
    <dgm:cxn modelId="{8AAD62FA-CA29-4C8E-97A1-EB6DFC84CD5D}" srcId="{AE2E93CA-2EB1-4B57-A015-8D1A6E411C36}" destId="{35919F37-247A-4376-9990-5B20CA2E111F}" srcOrd="1" destOrd="0" parTransId="{814161BB-3462-4083-8F66-AC5307A8D3A5}" sibTransId="{F311FB8B-F590-4989-9980-B9050CFA5959}"/>
    <dgm:cxn modelId="{C07C4532-941C-472B-B211-F975F0D5B85C}" type="presOf" srcId="{B102351B-52C8-43F5-8251-4D5B51080BAA}" destId="{E4F6B100-DE6A-4A5D-B3B3-6D02565298B9}" srcOrd="0" destOrd="0" presId="urn:microsoft.com/office/officeart/2005/8/layout/default"/>
    <dgm:cxn modelId="{E2754B7F-76EB-4744-9625-EFCBDE37270B}" srcId="{AE2E93CA-2EB1-4B57-A015-8D1A6E411C36}" destId="{B102351B-52C8-43F5-8251-4D5B51080BAA}" srcOrd="0" destOrd="0" parTransId="{2932258D-8EB0-4EB9-9565-7E00C85FC458}" sibTransId="{58AC541C-72A0-45FD-BC54-9E07AF6119CD}"/>
    <dgm:cxn modelId="{6EC4EB76-A38D-4B9E-9626-EC8E7836CE84}" type="presOf" srcId="{35919F37-247A-4376-9990-5B20CA2E111F}" destId="{776AF4F4-A6A6-4BCC-8F7E-1F8583CECAA8}" srcOrd="0" destOrd="0" presId="urn:microsoft.com/office/officeart/2005/8/layout/default"/>
    <dgm:cxn modelId="{6D836862-24E0-4DA3-AAF2-A499FBD28B74}" type="presOf" srcId="{D85AFA40-A838-482E-BB06-7F28985FE1D7}" destId="{3994D29C-1D24-4A45-93C2-7F00913F7955}" srcOrd="0" destOrd="0" presId="urn:microsoft.com/office/officeart/2005/8/layout/default"/>
    <dgm:cxn modelId="{4A2F4D88-6CE1-44A6-89B8-91F43FA820C6}" type="presParOf" srcId="{E64C48B3-792F-44F0-83A2-438DEC8E7F97}" destId="{E4F6B100-DE6A-4A5D-B3B3-6D02565298B9}" srcOrd="0" destOrd="0" presId="urn:microsoft.com/office/officeart/2005/8/layout/default"/>
    <dgm:cxn modelId="{0A4D646B-3B14-4E09-A4E3-AC3A063B128D}" type="presParOf" srcId="{E64C48B3-792F-44F0-83A2-438DEC8E7F97}" destId="{C75D7216-F427-46E9-B4DA-4F0F1353E2EC}" srcOrd="1" destOrd="0" presId="urn:microsoft.com/office/officeart/2005/8/layout/default"/>
    <dgm:cxn modelId="{70383AD1-271E-42A6-88D7-ACA954DB26AB}" type="presParOf" srcId="{E64C48B3-792F-44F0-83A2-438DEC8E7F97}" destId="{776AF4F4-A6A6-4BCC-8F7E-1F8583CECAA8}" srcOrd="2" destOrd="0" presId="urn:microsoft.com/office/officeart/2005/8/layout/default"/>
    <dgm:cxn modelId="{3977E888-1D93-466C-AB86-5BA0E82BB78F}" type="presParOf" srcId="{E64C48B3-792F-44F0-83A2-438DEC8E7F97}" destId="{05718ECA-6164-4682-A1E4-1BD89847CE29}" srcOrd="3" destOrd="0" presId="urn:microsoft.com/office/officeart/2005/8/layout/default"/>
    <dgm:cxn modelId="{BF705F64-E162-47AD-AD48-699312A7E27C}" type="presParOf" srcId="{E64C48B3-792F-44F0-83A2-438DEC8E7F97}" destId="{3994D29C-1D24-4A45-93C2-7F00913F7955}"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1C94496-D1CB-4D13-BEFC-AC82C128CF6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8796D259-2977-47A4-814C-AE347E2EE4EA}">
      <dgm:prSet phldrT="[Texto]"/>
      <dgm:spPr/>
      <dgm:t>
        <a:bodyPr/>
        <a:lstStyle/>
        <a:p>
          <a:r>
            <a:rPr lang="es-EC" dirty="0" smtClean="0"/>
            <a:t>Entre 1948 y 1965 se dio el auge bananero</a:t>
          </a:r>
          <a:endParaRPr lang="es-EC" dirty="0"/>
        </a:p>
      </dgm:t>
    </dgm:pt>
    <dgm:pt modelId="{AF7B2D1B-2D20-42EA-B649-2B8DE3DB7AB5}" type="parTrans" cxnId="{F8018616-505D-4EF5-B004-72BB67A2821C}">
      <dgm:prSet/>
      <dgm:spPr/>
      <dgm:t>
        <a:bodyPr/>
        <a:lstStyle/>
        <a:p>
          <a:endParaRPr lang="es-EC"/>
        </a:p>
      </dgm:t>
    </dgm:pt>
    <dgm:pt modelId="{655A61EB-69A4-4EE9-BD38-67EE718D7144}" type="sibTrans" cxnId="{F8018616-505D-4EF5-B004-72BB67A2821C}">
      <dgm:prSet/>
      <dgm:spPr/>
      <dgm:t>
        <a:bodyPr/>
        <a:lstStyle/>
        <a:p>
          <a:endParaRPr lang="es-EC"/>
        </a:p>
      </dgm:t>
    </dgm:pt>
    <dgm:pt modelId="{DCEB5F84-E88D-4974-BAC1-CECCC1060B12}">
      <dgm:prSet phldrT="[Texto]"/>
      <dgm:spPr/>
      <dgm:t>
        <a:bodyPr/>
        <a:lstStyle/>
        <a:p>
          <a:r>
            <a:rPr lang="es-EC" dirty="0" smtClean="0"/>
            <a:t>A partir de 1972 empezó la explotación petrolera</a:t>
          </a:r>
          <a:endParaRPr lang="es-EC" dirty="0"/>
        </a:p>
      </dgm:t>
    </dgm:pt>
    <dgm:pt modelId="{C314F1B4-7B11-4157-AF1C-0696962DA2BB}" type="parTrans" cxnId="{6C65063D-24DF-47BA-B9B9-64C6C01235D1}">
      <dgm:prSet/>
      <dgm:spPr/>
      <dgm:t>
        <a:bodyPr/>
        <a:lstStyle/>
        <a:p>
          <a:endParaRPr lang="es-EC"/>
        </a:p>
      </dgm:t>
    </dgm:pt>
    <dgm:pt modelId="{F609F6B9-5ED1-4F77-90D6-75B75390FBB8}" type="sibTrans" cxnId="{6C65063D-24DF-47BA-B9B9-64C6C01235D1}">
      <dgm:prSet/>
      <dgm:spPr/>
      <dgm:t>
        <a:bodyPr/>
        <a:lstStyle/>
        <a:p>
          <a:endParaRPr lang="es-EC"/>
        </a:p>
      </dgm:t>
    </dgm:pt>
    <dgm:pt modelId="{1D6FCE0D-66F1-4BE0-AAEA-86D6F7D0A414}">
      <dgm:prSet phldrT="[Texto]"/>
      <dgm:spPr/>
      <dgm:t>
        <a:bodyPr/>
        <a:lstStyle/>
        <a:p>
          <a:r>
            <a:rPr lang="es-EC" dirty="0" smtClean="0"/>
            <a:t>de 1970 a 1980 la producción del país se duplicó y el PIB creció 9%;</a:t>
          </a:r>
          <a:endParaRPr lang="es-EC" dirty="0"/>
        </a:p>
      </dgm:t>
    </dgm:pt>
    <dgm:pt modelId="{6DC7A31F-5836-4EE8-A1ED-9CB534BCA058}" type="parTrans" cxnId="{67F3CD00-2B8E-44F6-AD1D-1087B7946B89}">
      <dgm:prSet/>
      <dgm:spPr/>
      <dgm:t>
        <a:bodyPr/>
        <a:lstStyle/>
        <a:p>
          <a:endParaRPr lang="es-EC"/>
        </a:p>
      </dgm:t>
    </dgm:pt>
    <dgm:pt modelId="{E2C99389-B9F7-47A8-AF52-AF197963B168}" type="sibTrans" cxnId="{67F3CD00-2B8E-44F6-AD1D-1087B7946B89}">
      <dgm:prSet/>
      <dgm:spPr/>
      <dgm:t>
        <a:bodyPr/>
        <a:lstStyle/>
        <a:p>
          <a:endParaRPr lang="es-EC"/>
        </a:p>
      </dgm:t>
    </dgm:pt>
    <dgm:pt modelId="{9E70AD18-021A-4BA0-8496-FDCB4D6BDB1D}" type="pres">
      <dgm:prSet presAssocID="{C1C94496-D1CB-4D13-BEFC-AC82C128CF63}" presName="linear" presStyleCnt="0">
        <dgm:presLayoutVars>
          <dgm:dir/>
          <dgm:animLvl val="lvl"/>
          <dgm:resizeHandles val="exact"/>
        </dgm:presLayoutVars>
      </dgm:prSet>
      <dgm:spPr/>
      <dgm:t>
        <a:bodyPr/>
        <a:lstStyle/>
        <a:p>
          <a:endParaRPr lang="es-EC"/>
        </a:p>
      </dgm:t>
    </dgm:pt>
    <dgm:pt modelId="{DC7DB999-EEDA-4D04-A8C3-9E8C50DCF7AD}" type="pres">
      <dgm:prSet presAssocID="{8796D259-2977-47A4-814C-AE347E2EE4EA}" presName="parentLin" presStyleCnt="0"/>
      <dgm:spPr/>
    </dgm:pt>
    <dgm:pt modelId="{6247ACED-8C02-4CEE-A41C-9C05CC1C8C42}" type="pres">
      <dgm:prSet presAssocID="{8796D259-2977-47A4-814C-AE347E2EE4EA}" presName="parentLeftMargin" presStyleLbl="node1" presStyleIdx="0" presStyleCnt="3"/>
      <dgm:spPr/>
      <dgm:t>
        <a:bodyPr/>
        <a:lstStyle/>
        <a:p>
          <a:endParaRPr lang="es-EC"/>
        </a:p>
      </dgm:t>
    </dgm:pt>
    <dgm:pt modelId="{88A44BF7-008E-4461-B18B-310A20102D5A}" type="pres">
      <dgm:prSet presAssocID="{8796D259-2977-47A4-814C-AE347E2EE4EA}" presName="parentText" presStyleLbl="node1" presStyleIdx="0" presStyleCnt="3" custScaleX="111070" custScaleY="215185">
        <dgm:presLayoutVars>
          <dgm:chMax val="0"/>
          <dgm:bulletEnabled val="1"/>
        </dgm:presLayoutVars>
      </dgm:prSet>
      <dgm:spPr/>
      <dgm:t>
        <a:bodyPr/>
        <a:lstStyle/>
        <a:p>
          <a:endParaRPr lang="es-EC"/>
        </a:p>
      </dgm:t>
    </dgm:pt>
    <dgm:pt modelId="{91C11172-90C3-40F5-862E-2D2260C135E6}" type="pres">
      <dgm:prSet presAssocID="{8796D259-2977-47A4-814C-AE347E2EE4EA}" presName="negativeSpace" presStyleCnt="0"/>
      <dgm:spPr/>
    </dgm:pt>
    <dgm:pt modelId="{8836AE62-AF8E-475E-B55E-E3C9297AAFEE}" type="pres">
      <dgm:prSet presAssocID="{8796D259-2977-47A4-814C-AE347E2EE4EA}" presName="childText" presStyleLbl="conFgAcc1" presStyleIdx="0" presStyleCnt="3">
        <dgm:presLayoutVars>
          <dgm:bulletEnabled val="1"/>
        </dgm:presLayoutVars>
      </dgm:prSet>
      <dgm:spPr/>
    </dgm:pt>
    <dgm:pt modelId="{D68A712E-4E80-4E1E-9F1D-6790D352BA95}" type="pres">
      <dgm:prSet presAssocID="{655A61EB-69A4-4EE9-BD38-67EE718D7144}" presName="spaceBetweenRectangles" presStyleCnt="0"/>
      <dgm:spPr/>
    </dgm:pt>
    <dgm:pt modelId="{35FF9688-415F-41CD-845A-4335A77633CF}" type="pres">
      <dgm:prSet presAssocID="{DCEB5F84-E88D-4974-BAC1-CECCC1060B12}" presName="parentLin" presStyleCnt="0"/>
      <dgm:spPr/>
    </dgm:pt>
    <dgm:pt modelId="{6A6F026D-C330-4E0D-B957-A2D30E26E35D}" type="pres">
      <dgm:prSet presAssocID="{DCEB5F84-E88D-4974-BAC1-CECCC1060B12}" presName="parentLeftMargin" presStyleLbl="node1" presStyleIdx="0" presStyleCnt="3"/>
      <dgm:spPr/>
      <dgm:t>
        <a:bodyPr/>
        <a:lstStyle/>
        <a:p>
          <a:endParaRPr lang="es-EC"/>
        </a:p>
      </dgm:t>
    </dgm:pt>
    <dgm:pt modelId="{BA7CF7A6-5EEC-417F-A16A-EB30EC0C1880}" type="pres">
      <dgm:prSet presAssocID="{DCEB5F84-E88D-4974-BAC1-CECCC1060B12}" presName="parentText" presStyleLbl="node1" presStyleIdx="1" presStyleCnt="3" custScaleX="111070" custScaleY="215185">
        <dgm:presLayoutVars>
          <dgm:chMax val="0"/>
          <dgm:bulletEnabled val="1"/>
        </dgm:presLayoutVars>
      </dgm:prSet>
      <dgm:spPr/>
      <dgm:t>
        <a:bodyPr/>
        <a:lstStyle/>
        <a:p>
          <a:endParaRPr lang="es-EC"/>
        </a:p>
      </dgm:t>
    </dgm:pt>
    <dgm:pt modelId="{75B753A2-3186-405E-A935-35F604AC54EE}" type="pres">
      <dgm:prSet presAssocID="{DCEB5F84-E88D-4974-BAC1-CECCC1060B12}" presName="negativeSpace" presStyleCnt="0"/>
      <dgm:spPr/>
    </dgm:pt>
    <dgm:pt modelId="{E4549D37-8977-4B41-933B-C34A72845F32}" type="pres">
      <dgm:prSet presAssocID="{DCEB5F84-E88D-4974-BAC1-CECCC1060B12}" presName="childText" presStyleLbl="conFgAcc1" presStyleIdx="1" presStyleCnt="3">
        <dgm:presLayoutVars>
          <dgm:bulletEnabled val="1"/>
        </dgm:presLayoutVars>
      </dgm:prSet>
      <dgm:spPr/>
    </dgm:pt>
    <dgm:pt modelId="{B34F3263-FBFD-4A0D-9B71-1836BFE966E5}" type="pres">
      <dgm:prSet presAssocID="{F609F6B9-5ED1-4F77-90D6-75B75390FBB8}" presName="spaceBetweenRectangles" presStyleCnt="0"/>
      <dgm:spPr/>
    </dgm:pt>
    <dgm:pt modelId="{EC46F2B3-3F3B-4BA5-B4D5-79D2892F5A84}" type="pres">
      <dgm:prSet presAssocID="{1D6FCE0D-66F1-4BE0-AAEA-86D6F7D0A414}" presName="parentLin" presStyleCnt="0"/>
      <dgm:spPr/>
    </dgm:pt>
    <dgm:pt modelId="{E91C8BAF-3719-4F54-8183-D40F1DF69042}" type="pres">
      <dgm:prSet presAssocID="{1D6FCE0D-66F1-4BE0-AAEA-86D6F7D0A414}" presName="parentLeftMargin" presStyleLbl="node1" presStyleIdx="1" presStyleCnt="3"/>
      <dgm:spPr/>
      <dgm:t>
        <a:bodyPr/>
        <a:lstStyle/>
        <a:p>
          <a:endParaRPr lang="es-EC"/>
        </a:p>
      </dgm:t>
    </dgm:pt>
    <dgm:pt modelId="{28B72F6F-9DEC-4861-82D3-2D228C4977DA}" type="pres">
      <dgm:prSet presAssocID="{1D6FCE0D-66F1-4BE0-AAEA-86D6F7D0A414}" presName="parentText" presStyleLbl="node1" presStyleIdx="2" presStyleCnt="3" custScaleX="111070" custScaleY="215185">
        <dgm:presLayoutVars>
          <dgm:chMax val="0"/>
          <dgm:bulletEnabled val="1"/>
        </dgm:presLayoutVars>
      </dgm:prSet>
      <dgm:spPr/>
      <dgm:t>
        <a:bodyPr/>
        <a:lstStyle/>
        <a:p>
          <a:endParaRPr lang="es-EC"/>
        </a:p>
      </dgm:t>
    </dgm:pt>
    <dgm:pt modelId="{53B44E98-55B9-4482-812D-A492B9F9C403}" type="pres">
      <dgm:prSet presAssocID="{1D6FCE0D-66F1-4BE0-AAEA-86D6F7D0A414}" presName="negativeSpace" presStyleCnt="0"/>
      <dgm:spPr/>
    </dgm:pt>
    <dgm:pt modelId="{B0DF6471-7A66-4818-8603-C4576189F7B7}" type="pres">
      <dgm:prSet presAssocID="{1D6FCE0D-66F1-4BE0-AAEA-86D6F7D0A414}" presName="childText" presStyleLbl="conFgAcc1" presStyleIdx="2" presStyleCnt="3">
        <dgm:presLayoutVars>
          <dgm:bulletEnabled val="1"/>
        </dgm:presLayoutVars>
      </dgm:prSet>
      <dgm:spPr/>
    </dgm:pt>
  </dgm:ptLst>
  <dgm:cxnLst>
    <dgm:cxn modelId="{92387365-9BC1-4C5C-80DA-60E6BBD3DDB4}" type="presOf" srcId="{C1C94496-D1CB-4D13-BEFC-AC82C128CF63}" destId="{9E70AD18-021A-4BA0-8496-FDCB4D6BDB1D}" srcOrd="0" destOrd="0" presId="urn:microsoft.com/office/officeart/2005/8/layout/list1"/>
    <dgm:cxn modelId="{72978C21-93C2-49EE-9FF7-501BE23FF91C}" type="presOf" srcId="{8796D259-2977-47A4-814C-AE347E2EE4EA}" destId="{6247ACED-8C02-4CEE-A41C-9C05CC1C8C42}" srcOrd="0" destOrd="0" presId="urn:microsoft.com/office/officeart/2005/8/layout/list1"/>
    <dgm:cxn modelId="{BAE773F0-C7DA-429B-89B1-1B2905A9AEE3}" type="presOf" srcId="{8796D259-2977-47A4-814C-AE347E2EE4EA}" destId="{88A44BF7-008E-4461-B18B-310A20102D5A}" srcOrd="1" destOrd="0" presId="urn:microsoft.com/office/officeart/2005/8/layout/list1"/>
    <dgm:cxn modelId="{B0ACBBF1-C30A-4C2A-A69E-1873B48C01E0}" type="presOf" srcId="{1D6FCE0D-66F1-4BE0-AAEA-86D6F7D0A414}" destId="{E91C8BAF-3719-4F54-8183-D40F1DF69042}" srcOrd="0" destOrd="0" presId="urn:microsoft.com/office/officeart/2005/8/layout/list1"/>
    <dgm:cxn modelId="{E5509639-084B-4EF3-A2DB-DFDD7AC1CE1B}" type="presOf" srcId="{1D6FCE0D-66F1-4BE0-AAEA-86D6F7D0A414}" destId="{28B72F6F-9DEC-4861-82D3-2D228C4977DA}" srcOrd="1" destOrd="0" presId="urn:microsoft.com/office/officeart/2005/8/layout/list1"/>
    <dgm:cxn modelId="{F8018616-505D-4EF5-B004-72BB67A2821C}" srcId="{C1C94496-D1CB-4D13-BEFC-AC82C128CF63}" destId="{8796D259-2977-47A4-814C-AE347E2EE4EA}" srcOrd="0" destOrd="0" parTransId="{AF7B2D1B-2D20-42EA-B649-2B8DE3DB7AB5}" sibTransId="{655A61EB-69A4-4EE9-BD38-67EE718D7144}"/>
    <dgm:cxn modelId="{E496911B-8DCC-4ADC-B1CE-78FCC5CF5591}" type="presOf" srcId="{DCEB5F84-E88D-4974-BAC1-CECCC1060B12}" destId="{6A6F026D-C330-4E0D-B957-A2D30E26E35D}" srcOrd="0" destOrd="0" presId="urn:microsoft.com/office/officeart/2005/8/layout/list1"/>
    <dgm:cxn modelId="{6C65063D-24DF-47BA-B9B9-64C6C01235D1}" srcId="{C1C94496-D1CB-4D13-BEFC-AC82C128CF63}" destId="{DCEB5F84-E88D-4974-BAC1-CECCC1060B12}" srcOrd="1" destOrd="0" parTransId="{C314F1B4-7B11-4157-AF1C-0696962DA2BB}" sibTransId="{F609F6B9-5ED1-4F77-90D6-75B75390FBB8}"/>
    <dgm:cxn modelId="{67F3CD00-2B8E-44F6-AD1D-1087B7946B89}" srcId="{C1C94496-D1CB-4D13-BEFC-AC82C128CF63}" destId="{1D6FCE0D-66F1-4BE0-AAEA-86D6F7D0A414}" srcOrd="2" destOrd="0" parTransId="{6DC7A31F-5836-4EE8-A1ED-9CB534BCA058}" sibTransId="{E2C99389-B9F7-47A8-AF52-AF197963B168}"/>
    <dgm:cxn modelId="{2D15A42A-DCE1-4387-B46B-9ED54459D1D8}" type="presOf" srcId="{DCEB5F84-E88D-4974-BAC1-CECCC1060B12}" destId="{BA7CF7A6-5EEC-417F-A16A-EB30EC0C1880}" srcOrd="1" destOrd="0" presId="urn:microsoft.com/office/officeart/2005/8/layout/list1"/>
    <dgm:cxn modelId="{CC85EA19-2947-43AA-95DB-7FF0A4768A10}" type="presParOf" srcId="{9E70AD18-021A-4BA0-8496-FDCB4D6BDB1D}" destId="{DC7DB999-EEDA-4D04-A8C3-9E8C50DCF7AD}" srcOrd="0" destOrd="0" presId="urn:microsoft.com/office/officeart/2005/8/layout/list1"/>
    <dgm:cxn modelId="{BCFC1BB6-3E25-4798-9E4F-AAFA199C8143}" type="presParOf" srcId="{DC7DB999-EEDA-4D04-A8C3-9E8C50DCF7AD}" destId="{6247ACED-8C02-4CEE-A41C-9C05CC1C8C42}" srcOrd="0" destOrd="0" presId="urn:microsoft.com/office/officeart/2005/8/layout/list1"/>
    <dgm:cxn modelId="{80AD24AD-B435-4A8A-A6AA-6F6F7C477F07}" type="presParOf" srcId="{DC7DB999-EEDA-4D04-A8C3-9E8C50DCF7AD}" destId="{88A44BF7-008E-4461-B18B-310A20102D5A}" srcOrd="1" destOrd="0" presId="urn:microsoft.com/office/officeart/2005/8/layout/list1"/>
    <dgm:cxn modelId="{38CBBF95-B409-4E18-BF27-2D050CF98DFA}" type="presParOf" srcId="{9E70AD18-021A-4BA0-8496-FDCB4D6BDB1D}" destId="{91C11172-90C3-40F5-862E-2D2260C135E6}" srcOrd="1" destOrd="0" presId="urn:microsoft.com/office/officeart/2005/8/layout/list1"/>
    <dgm:cxn modelId="{4393801F-D585-4F94-BF59-4AD6AE548223}" type="presParOf" srcId="{9E70AD18-021A-4BA0-8496-FDCB4D6BDB1D}" destId="{8836AE62-AF8E-475E-B55E-E3C9297AAFEE}" srcOrd="2" destOrd="0" presId="urn:microsoft.com/office/officeart/2005/8/layout/list1"/>
    <dgm:cxn modelId="{641D9781-8A88-48A2-B5AB-6F11E88F0F0F}" type="presParOf" srcId="{9E70AD18-021A-4BA0-8496-FDCB4D6BDB1D}" destId="{D68A712E-4E80-4E1E-9F1D-6790D352BA95}" srcOrd="3" destOrd="0" presId="urn:microsoft.com/office/officeart/2005/8/layout/list1"/>
    <dgm:cxn modelId="{4D1BACC6-1D59-4AF9-B37D-69C1FDFDD8F0}" type="presParOf" srcId="{9E70AD18-021A-4BA0-8496-FDCB4D6BDB1D}" destId="{35FF9688-415F-41CD-845A-4335A77633CF}" srcOrd="4" destOrd="0" presId="urn:microsoft.com/office/officeart/2005/8/layout/list1"/>
    <dgm:cxn modelId="{ECD19CDC-C804-4455-8856-5137309CD414}" type="presParOf" srcId="{35FF9688-415F-41CD-845A-4335A77633CF}" destId="{6A6F026D-C330-4E0D-B957-A2D30E26E35D}" srcOrd="0" destOrd="0" presId="urn:microsoft.com/office/officeart/2005/8/layout/list1"/>
    <dgm:cxn modelId="{5D9A67B5-311D-4D4D-9700-7FF5CEE9E83D}" type="presParOf" srcId="{35FF9688-415F-41CD-845A-4335A77633CF}" destId="{BA7CF7A6-5EEC-417F-A16A-EB30EC0C1880}" srcOrd="1" destOrd="0" presId="urn:microsoft.com/office/officeart/2005/8/layout/list1"/>
    <dgm:cxn modelId="{598B89D2-F106-46EF-AF8E-F9E712A2A3C4}" type="presParOf" srcId="{9E70AD18-021A-4BA0-8496-FDCB4D6BDB1D}" destId="{75B753A2-3186-405E-A935-35F604AC54EE}" srcOrd="5" destOrd="0" presId="urn:microsoft.com/office/officeart/2005/8/layout/list1"/>
    <dgm:cxn modelId="{ED1B758A-E2D4-4BAB-8421-E0DAF6DDAEE6}" type="presParOf" srcId="{9E70AD18-021A-4BA0-8496-FDCB4D6BDB1D}" destId="{E4549D37-8977-4B41-933B-C34A72845F32}" srcOrd="6" destOrd="0" presId="urn:microsoft.com/office/officeart/2005/8/layout/list1"/>
    <dgm:cxn modelId="{0F78E10C-C02F-42CA-8BE6-8640205AD1B5}" type="presParOf" srcId="{9E70AD18-021A-4BA0-8496-FDCB4D6BDB1D}" destId="{B34F3263-FBFD-4A0D-9B71-1836BFE966E5}" srcOrd="7" destOrd="0" presId="urn:microsoft.com/office/officeart/2005/8/layout/list1"/>
    <dgm:cxn modelId="{DD2E099F-CAD0-44F6-AA07-F1CCB0638C02}" type="presParOf" srcId="{9E70AD18-021A-4BA0-8496-FDCB4D6BDB1D}" destId="{EC46F2B3-3F3B-4BA5-B4D5-79D2892F5A84}" srcOrd="8" destOrd="0" presId="urn:microsoft.com/office/officeart/2005/8/layout/list1"/>
    <dgm:cxn modelId="{BF66EE50-87C3-491D-8B09-3E6241459595}" type="presParOf" srcId="{EC46F2B3-3F3B-4BA5-B4D5-79D2892F5A84}" destId="{E91C8BAF-3719-4F54-8183-D40F1DF69042}" srcOrd="0" destOrd="0" presId="urn:microsoft.com/office/officeart/2005/8/layout/list1"/>
    <dgm:cxn modelId="{6B691ECE-8557-4624-91F6-B1B2EF01336A}" type="presParOf" srcId="{EC46F2B3-3F3B-4BA5-B4D5-79D2892F5A84}" destId="{28B72F6F-9DEC-4861-82D3-2D228C4977DA}" srcOrd="1" destOrd="0" presId="urn:microsoft.com/office/officeart/2005/8/layout/list1"/>
    <dgm:cxn modelId="{E172D224-9452-4DA0-8645-D0D3FA85DB7F}" type="presParOf" srcId="{9E70AD18-021A-4BA0-8496-FDCB4D6BDB1D}" destId="{53B44E98-55B9-4482-812D-A492B9F9C403}" srcOrd="9" destOrd="0" presId="urn:microsoft.com/office/officeart/2005/8/layout/list1"/>
    <dgm:cxn modelId="{0491CE09-2974-41FE-A548-2EE44675A5F6}" type="presParOf" srcId="{9E70AD18-021A-4BA0-8496-FDCB4D6BDB1D}" destId="{B0DF6471-7A66-4818-8603-C4576189F7B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7B972DC-7152-430D-9417-2C79024DDC19}"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C"/>
        </a:p>
      </dgm:t>
    </dgm:pt>
    <dgm:pt modelId="{497B82DF-667E-4670-98FC-220BE2CB1240}">
      <dgm:prSet phldrT="[Texto]"/>
      <dgm:spPr/>
      <dgm:t>
        <a:bodyPr/>
        <a:lstStyle/>
        <a:p>
          <a:r>
            <a:rPr lang="es-EC" b="1" dirty="0" smtClean="0"/>
            <a:t>Ámbito geográfico.</a:t>
          </a:r>
          <a:r>
            <a:rPr lang="es-EC" dirty="0" smtClean="0"/>
            <a:t> Provincia de Tungurahua </a:t>
          </a:r>
          <a:endParaRPr lang="es-EC" dirty="0"/>
        </a:p>
      </dgm:t>
    </dgm:pt>
    <dgm:pt modelId="{4F8374BA-C85C-4F3C-A796-AEF689336382}" type="parTrans" cxnId="{EEFD93A6-70BC-486B-AEAA-3F21D6320AA8}">
      <dgm:prSet/>
      <dgm:spPr/>
      <dgm:t>
        <a:bodyPr/>
        <a:lstStyle/>
        <a:p>
          <a:endParaRPr lang="es-EC"/>
        </a:p>
      </dgm:t>
    </dgm:pt>
    <dgm:pt modelId="{131029EE-825A-4DB2-9017-EEBC2E06A22A}" type="sibTrans" cxnId="{EEFD93A6-70BC-486B-AEAA-3F21D6320AA8}">
      <dgm:prSet/>
      <dgm:spPr/>
      <dgm:t>
        <a:bodyPr/>
        <a:lstStyle/>
        <a:p>
          <a:endParaRPr lang="es-EC"/>
        </a:p>
      </dgm:t>
    </dgm:pt>
    <dgm:pt modelId="{EEDA4F19-F917-4E04-AFDB-2E09F8CE99BB}">
      <dgm:prSet phldrT="[Texto]"/>
      <dgm:spPr/>
      <dgm:t>
        <a:bodyPr/>
        <a:lstStyle/>
        <a:p>
          <a:r>
            <a:rPr lang="es-EC" b="1" dirty="0" smtClean="0"/>
            <a:t>Ámbito temporal.</a:t>
          </a:r>
          <a:r>
            <a:rPr lang="es-EC" dirty="0" smtClean="0"/>
            <a:t> El estudio se ha desarrollado los meses de septiembre y octubre del año 2016.</a:t>
          </a:r>
          <a:endParaRPr lang="es-EC" dirty="0"/>
        </a:p>
      </dgm:t>
    </dgm:pt>
    <dgm:pt modelId="{75FE7E26-8209-454F-996A-421A43C321F8}" type="parTrans" cxnId="{89FB9F6D-E8EC-401C-937F-D6D3261E42F6}">
      <dgm:prSet/>
      <dgm:spPr/>
      <dgm:t>
        <a:bodyPr/>
        <a:lstStyle/>
        <a:p>
          <a:endParaRPr lang="es-EC"/>
        </a:p>
      </dgm:t>
    </dgm:pt>
    <dgm:pt modelId="{393101DB-20AD-496D-964C-3D27E1693199}" type="sibTrans" cxnId="{89FB9F6D-E8EC-401C-937F-D6D3261E42F6}">
      <dgm:prSet/>
      <dgm:spPr/>
      <dgm:t>
        <a:bodyPr/>
        <a:lstStyle/>
        <a:p>
          <a:endParaRPr lang="es-EC"/>
        </a:p>
      </dgm:t>
    </dgm:pt>
    <dgm:pt modelId="{B53A2BC6-3CA2-422A-BF2E-C125794771DE}">
      <dgm:prSet phldrT="[Texto]"/>
      <dgm:spPr/>
      <dgm:t>
        <a:bodyPr/>
        <a:lstStyle/>
        <a:p>
          <a:r>
            <a:rPr lang="es-EC" b="1" dirty="0" smtClean="0"/>
            <a:t>Segmento</a:t>
          </a:r>
          <a:endParaRPr lang="es-EC" dirty="0"/>
        </a:p>
      </dgm:t>
    </dgm:pt>
    <dgm:pt modelId="{DC752D9C-6C56-4054-B11B-92C4E7CA9C0E}" type="parTrans" cxnId="{0B47ED3E-188B-467D-8FCD-26DF3352233F}">
      <dgm:prSet/>
      <dgm:spPr/>
      <dgm:t>
        <a:bodyPr/>
        <a:lstStyle/>
        <a:p>
          <a:endParaRPr lang="es-EC"/>
        </a:p>
      </dgm:t>
    </dgm:pt>
    <dgm:pt modelId="{282FF42E-83DF-4139-B578-5797729A02B2}" type="sibTrans" cxnId="{0B47ED3E-188B-467D-8FCD-26DF3352233F}">
      <dgm:prSet/>
      <dgm:spPr/>
      <dgm:t>
        <a:bodyPr/>
        <a:lstStyle/>
        <a:p>
          <a:endParaRPr lang="es-EC"/>
        </a:p>
      </dgm:t>
    </dgm:pt>
    <dgm:pt modelId="{7A384A83-68B3-40CB-8A3B-828EB1FACA0B}">
      <dgm:prSet phldrT="[Texto]"/>
      <dgm:spPr/>
      <dgm:t>
        <a:bodyPr/>
        <a:lstStyle/>
        <a:p>
          <a:r>
            <a:rPr lang="es-EC" dirty="0" smtClean="0"/>
            <a:t>Microempresas productoras de calzado </a:t>
          </a:r>
          <a:endParaRPr lang="es-EC" dirty="0"/>
        </a:p>
      </dgm:t>
    </dgm:pt>
    <dgm:pt modelId="{9A334979-42DE-4058-BFB8-FC51446167DD}" type="parTrans" cxnId="{50BC71A8-7470-427C-B50B-A70FA4E309DA}">
      <dgm:prSet/>
      <dgm:spPr/>
      <dgm:t>
        <a:bodyPr/>
        <a:lstStyle/>
        <a:p>
          <a:endParaRPr lang="es-EC"/>
        </a:p>
      </dgm:t>
    </dgm:pt>
    <dgm:pt modelId="{9EE2903C-2548-48B5-B6A4-07AC4BF28380}" type="sibTrans" cxnId="{50BC71A8-7470-427C-B50B-A70FA4E309DA}">
      <dgm:prSet/>
      <dgm:spPr/>
      <dgm:t>
        <a:bodyPr/>
        <a:lstStyle/>
        <a:p>
          <a:endParaRPr lang="es-EC"/>
        </a:p>
      </dgm:t>
    </dgm:pt>
    <dgm:pt modelId="{607C3EEC-8BE8-4470-8904-90F2C3FC6E87}">
      <dgm:prSet phldrT="[Texto]"/>
      <dgm:spPr/>
      <dgm:t>
        <a:bodyPr/>
        <a:lstStyle/>
        <a:p>
          <a:r>
            <a:rPr lang="es-EC" dirty="0" smtClean="0"/>
            <a:t>Empresas importadoras de insumos y materiales para la industria del calzado.</a:t>
          </a:r>
          <a:endParaRPr lang="es-EC" dirty="0"/>
        </a:p>
      </dgm:t>
    </dgm:pt>
    <dgm:pt modelId="{7F862EFF-72C9-4F2A-8D08-5004D2319E77}" type="parTrans" cxnId="{F85C63F5-B276-4C58-BD97-AABD9219E2E6}">
      <dgm:prSet/>
      <dgm:spPr/>
      <dgm:t>
        <a:bodyPr/>
        <a:lstStyle/>
        <a:p>
          <a:endParaRPr lang="es-EC"/>
        </a:p>
      </dgm:t>
    </dgm:pt>
    <dgm:pt modelId="{1BB619BC-6FC6-45C5-AD57-BCC02F41300C}" type="sibTrans" cxnId="{F85C63F5-B276-4C58-BD97-AABD9219E2E6}">
      <dgm:prSet/>
      <dgm:spPr/>
      <dgm:t>
        <a:bodyPr/>
        <a:lstStyle/>
        <a:p>
          <a:endParaRPr lang="es-EC"/>
        </a:p>
      </dgm:t>
    </dgm:pt>
    <dgm:pt modelId="{35E4D7BB-FA8A-4BAB-A5B5-50610CF5F965}" type="pres">
      <dgm:prSet presAssocID="{47B972DC-7152-430D-9417-2C79024DDC19}" presName="linear" presStyleCnt="0">
        <dgm:presLayoutVars>
          <dgm:dir/>
          <dgm:resizeHandles val="exact"/>
        </dgm:presLayoutVars>
      </dgm:prSet>
      <dgm:spPr/>
      <dgm:t>
        <a:bodyPr/>
        <a:lstStyle/>
        <a:p>
          <a:endParaRPr lang="es-EC"/>
        </a:p>
      </dgm:t>
    </dgm:pt>
    <dgm:pt modelId="{D269C0F8-571E-4AAA-AC4C-E9DD67854A0D}" type="pres">
      <dgm:prSet presAssocID="{497B82DF-667E-4670-98FC-220BE2CB1240}" presName="comp" presStyleCnt="0"/>
      <dgm:spPr/>
    </dgm:pt>
    <dgm:pt modelId="{45E18A41-5806-459A-8881-237BE9247AD5}" type="pres">
      <dgm:prSet presAssocID="{497B82DF-667E-4670-98FC-220BE2CB1240}" presName="box" presStyleLbl="node1" presStyleIdx="0" presStyleCnt="3"/>
      <dgm:spPr/>
      <dgm:t>
        <a:bodyPr/>
        <a:lstStyle/>
        <a:p>
          <a:endParaRPr lang="es-EC"/>
        </a:p>
      </dgm:t>
    </dgm:pt>
    <dgm:pt modelId="{8F412B09-AAF5-45A1-92BB-9E4B03191320}" type="pres">
      <dgm:prSet presAssocID="{497B82DF-667E-4670-98FC-220BE2CB1240}" presName="img" presStyleLbl="fgImgPlace1" presStyleIdx="0" presStyleCnt="3"/>
      <dgm:spPr>
        <a:blipFill rotWithShape="1">
          <a:blip xmlns:r="http://schemas.openxmlformats.org/officeDocument/2006/relationships" r:embed="rId1"/>
          <a:stretch>
            <a:fillRect/>
          </a:stretch>
        </a:blipFill>
      </dgm:spPr>
    </dgm:pt>
    <dgm:pt modelId="{37D8E732-69FD-4ACE-9C36-D1FC701ED887}" type="pres">
      <dgm:prSet presAssocID="{497B82DF-667E-4670-98FC-220BE2CB1240}" presName="text" presStyleLbl="node1" presStyleIdx="0" presStyleCnt="3">
        <dgm:presLayoutVars>
          <dgm:bulletEnabled val="1"/>
        </dgm:presLayoutVars>
      </dgm:prSet>
      <dgm:spPr/>
      <dgm:t>
        <a:bodyPr/>
        <a:lstStyle/>
        <a:p>
          <a:endParaRPr lang="es-EC"/>
        </a:p>
      </dgm:t>
    </dgm:pt>
    <dgm:pt modelId="{198B7A2E-4565-43CD-9032-0BE83B526E51}" type="pres">
      <dgm:prSet presAssocID="{131029EE-825A-4DB2-9017-EEBC2E06A22A}" presName="spacer" presStyleCnt="0"/>
      <dgm:spPr/>
    </dgm:pt>
    <dgm:pt modelId="{6EB53973-B749-4F00-9E4E-411E9C0B6E28}" type="pres">
      <dgm:prSet presAssocID="{EEDA4F19-F917-4E04-AFDB-2E09F8CE99BB}" presName="comp" presStyleCnt="0"/>
      <dgm:spPr/>
    </dgm:pt>
    <dgm:pt modelId="{3BBABF05-F69B-4FC3-9543-E69284CED500}" type="pres">
      <dgm:prSet presAssocID="{EEDA4F19-F917-4E04-AFDB-2E09F8CE99BB}" presName="box" presStyleLbl="node1" presStyleIdx="1" presStyleCnt="3"/>
      <dgm:spPr/>
      <dgm:t>
        <a:bodyPr/>
        <a:lstStyle/>
        <a:p>
          <a:endParaRPr lang="es-EC"/>
        </a:p>
      </dgm:t>
    </dgm:pt>
    <dgm:pt modelId="{B6501373-5742-47EA-A298-4A8B878EEC84}" type="pres">
      <dgm:prSet presAssocID="{EEDA4F19-F917-4E04-AFDB-2E09F8CE99BB}" presName="img" presStyleLbl="fgImgPlace1" presStyleIdx="1" presStyleCnt="3"/>
      <dgm:spPr>
        <a:blipFill rotWithShape="1">
          <a:blip xmlns:r="http://schemas.openxmlformats.org/officeDocument/2006/relationships" r:embed="rId2"/>
          <a:stretch>
            <a:fillRect/>
          </a:stretch>
        </a:blipFill>
      </dgm:spPr>
    </dgm:pt>
    <dgm:pt modelId="{856B5E6E-B596-403A-B975-F0BF39283608}" type="pres">
      <dgm:prSet presAssocID="{EEDA4F19-F917-4E04-AFDB-2E09F8CE99BB}" presName="text" presStyleLbl="node1" presStyleIdx="1" presStyleCnt="3">
        <dgm:presLayoutVars>
          <dgm:bulletEnabled val="1"/>
        </dgm:presLayoutVars>
      </dgm:prSet>
      <dgm:spPr/>
      <dgm:t>
        <a:bodyPr/>
        <a:lstStyle/>
        <a:p>
          <a:endParaRPr lang="es-EC"/>
        </a:p>
      </dgm:t>
    </dgm:pt>
    <dgm:pt modelId="{6927B059-8428-428B-AAC0-B8514F41F92D}" type="pres">
      <dgm:prSet presAssocID="{393101DB-20AD-496D-964C-3D27E1693199}" presName="spacer" presStyleCnt="0"/>
      <dgm:spPr/>
    </dgm:pt>
    <dgm:pt modelId="{1FC52D30-AA1F-4180-8FC8-1F2C9BABE1F1}" type="pres">
      <dgm:prSet presAssocID="{B53A2BC6-3CA2-422A-BF2E-C125794771DE}" presName="comp" presStyleCnt="0"/>
      <dgm:spPr/>
    </dgm:pt>
    <dgm:pt modelId="{1087E5B9-76C6-4057-8AE2-C0B505A08EC3}" type="pres">
      <dgm:prSet presAssocID="{B53A2BC6-3CA2-422A-BF2E-C125794771DE}" presName="box" presStyleLbl="node1" presStyleIdx="2" presStyleCnt="3"/>
      <dgm:spPr/>
      <dgm:t>
        <a:bodyPr/>
        <a:lstStyle/>
        <a:p>
          <a:endParaRPr lang="es-EC"/>
        </a:p>
      </dgm:t>
    </dgm:pt>
    <dgm:pt modelId="{814F7AD6-D39F-4035-913B-6790ED9E24C3}" type="pres">
      <dgm:prSet presAssocID="{B53A2BC6-3CA2-422A-BF2E-C125794771DE}" presName="img" presStyleLbl="fgImgPlace1" presStyleIdx="2" presStyleCnt="3"/>
      <dgm:spPr>
        <a:blipFill rotWithShape="1">
          <a:blip xmlns:r="http://schemas.openxmlformats.org/officeDocument/2006/relationships" r:embed="rId3"/>
          <a:stretch>
            <a:fillRect/>
          </a:stretch>
        </a:blipFill>
      </dgm:spPr>
    </dgm:pt>
    <dgm:pt modelId="{33F4E0CA-EEC6-452A-B35C-648DA57E4704}" type="pres">
      <dgm:prSet presAssocID="{B53A2BC6-3CA2-422A-BF2E-C125794771DE}" presName="text" presStyleLbl="node1" presStyleIdx="2" presStyleCnt="3">
        <dgm:presLayoutVars>
          <dgm:bulletEnabled val="1"/>
        </dgm:presLayoutVars>
      </dgm:prSet>
      <dgm:spPr/>
      <dgm:t>
        <a:bodyPr/>
        <a:lstStyle/>
        <a:p>
          <a:endParaRPr lang="es-EC"/>
        </a:p>
      </dgm:t>
    </dgm:pt>
  </dgm:ptLst>
  <dgm:cxnLst>
    <dgm:cxn modelId="{89FB9F6D-E8EC-401C-937F-D6D3261E42F6}" srcId="{47B972DC-7152-430D-9417-2C79024DDC19}" destId="{EEDA4F19-F917-4E04-AFDB-2E09F8CE99BB}" srcOrd="1" destOrd="0" parTransId="{75FE7E26-8209-454F-996A-421A43C321F8}" sibTransId="{393101DB-20AD-496D-964C-3D27E1693199}"/>
    <dgm:cxn modelId="{8764396D-3832-4E15-98E5-1DB7258FD38B}" type="presOf" srcId="{607C3EEC-8BE8-4470-8904-90F2C3FC6E87}" destId="{33F4E0CA-EEC6-452A-B35C-648DA57E4704}" srcOrd="1" destOrd="2" presId="urn:microsoft.com/office/officeart/2005/8/layout/vList4"/>
    <dgm:cxn modelId="{50BC71A8-7470-427C-B50B-A70FA4E309DA}" srcId="{B53A2BC6-3CA2-422A-BF2E-C125794771DE}" destId="{7A384A83-68B3-40CB-8A3B-828EB1FACA0B}" srcOrd="0" destOrd="0" parTransId="{9A334979-42DE-4058-BFB8-FC51446167DD}" sibTransId="{9EE2903C-2548-48B5-B6A4-07AC4BF28380}"/>
    <dgm:cxn modelId="{EEFD93A6-70BC-486B-AEAA-3F21D6320AA8}" srcId="{47B972DC-7152-430D-9417-2C79024DDC19}" destId="{497B82DF-667E-4670-98FC-220BE2CB1240}" srcOrd="0" destOrd="0" parTransId="{4F8374BA-C85C-4F3C-A796-AEF689336382}" sibTransId="{131029EE-825A-4DB2-9017-EEBC2E06A22A}"/>
    <dgm:cxn modelId="{14C60A05-A577-475D-9977-C4440EE75353}" type="presOf" srcId="{7A384A83-68B3-40CB-8A3B-828EB1FACA0B}" destId="{33F4E0CA-EEC6-452A-B35C-648DA57E4704}" srcOrd="1" destOrd="1" presId="urn:microsoft.com/office/officeart/2005/8/layout/vList4"/>
    <dgm:cxn modelId="{89C4037A-EAB3-4F59-A700-2958C6ECE752}" type="presOf" srcId="{497B82DF-667E-4670-98FC-220BE2CB1240}" destId="{37D8E732-69FD-4ACE-9C36-D1FC701ED887}" srcOrd="1" destOrd="0" presId="urn:microsoft.com/office/officeart/2005/8/layout/vList4"/>
    <dgm:cxn modelId="{6949A2CD-E151-4897-984A-0D84FC756A2D}" type="presOf" srcId="{47B972DC-7152-430D-9417-2C79024DDC19}" destId="{35E4D7BB-FA8A-4BAB-A5B5-50610CF5F965}" srcOrd="0" destOrd="0" presId="urn:microsoft.com/office/officeart/2005/8/layout/vList4"/>
    <dgm:cxn modelId="{F85C63F5-B276-4C58-BD97-AABD9219E2E6}" srcId="{B53A2BC6-3CA2-422A-BF2E-C125794771DE}" destId="{607C3EEC-8BE8-4470-8904-90F2C3FC6E87}" srcOrd="1" destOrd="0" parTransId="{7F862EFF-72C9-4F2A-8D08-5004D2319E77}" sibTransId="{1BB619BC-6FC6-45C5-AD57-BCC02F41300C}"/>
    <dgm:cxn modelId="{E6728C0A-F526-44A1-B75C-12F6DA4669FA}" type="presOf" srcId="{B53A2BC6-3CA2-422A-BF2E-C125794771DE}" destId="{1087E5B9-76C6-4057-8AE2-C0B505A08EC3}" srcOrd="0" destOrd="0" presId="urn:microsoft.com/office/officeart/2005/8/layout/vList4"/>
    <dgm:cxn modelId="{F097D55A-1C20-4B40-B7FB-B9B38AD67244}" type="presOf" srcId="{607C3EEC-8BE8-4470-8904-90F2C3FC6E87}" destId="{1087E5B9-76C6-4057-8AE2-C0B505A08EC3}" srcOrd="0" destOrd="2" presId="urn:microsoft.com/office/officeart/2005/8/layout/vList4"/>
    <dgm:cxn modelId="{77525355-1CFC-4035-B727-A71ABCA06A59}" type="presOf" srcId="{B53A2BC6-3CA2-422A-BF2E-C125794771DE}" destId="{33F4E0CA-EEC6-452A-B35C-648DA57E4704}" srcOrd="1" destOrd="0" presId="urn:microsoft.com/office/officeart/2005/8/layout/vList4"/>
    <dgm:cxn modelId="{941D6E6F-BCA1-429E-B4D4-B3A49A913922}" type="presOf" srcId="{497B82DF-667E-4670-98FC-220BE2CB1240}" destId="{45E18A41-5806-459A-8881-237BE9247AD5}" srcOrd="0" destOrd="0" presId="urn:microsoft.com/office/officeart/2005/8/layout/vList4"/>
    <dgm:cxn modelId="{3197582A-94E1-4082-A471-F8E46E9DD7F0}" type="presOf" srcId="{EEDA4F19-F917-4E04-AFDB-2E09F8CE99BB}" destId="{3BBABF05-F69B-4FC3-9543-E69284CED500}" srcOrd="0" destOrd="0" presId="urn:microsoft.com/office/officeart/2005/8/layout/vList4"/>
    <dgm:cxn modelId="{752F6E0F-EAC6-4C1E-BE19-A84DE1EC861B}" type="presOf" srcId="{EEDA4F19-F917-4E04-AFDB-2E09F8CE99BB}" destId="{856B5E6E-B596-403A-B975-F0BF39283608}" srcOrd="1" destOrd="0" presId="urn:microsoft.com/office/officeart/2005/8/layout/vList4"/>
    <dgm:cxn modelId="{0B47ED3E-188B-467D-8FCD-26DF3352233F}" srcId="{47B972DC-7152-430D-9417-2C79024DDC19}" destId="{B53A2BC6-3CA2-422A-BF2E-C125794771DE}" srcOrd="2" destOrd="0" parTransId="{DC752D9C-6C56-4054-B11B-92C4E7CA9C0E}" sibTransId="{282FF42E-83DF-4139-B578-5797729A02B2}"/>
    <dgm:cxn modelId="{C5379DCF-5856-49F0-BF1B-D665F6D87B51}" type="presOf" srcId="{7A384A83-68B3-40CB-8A3B-828EB1FACA0B}" destId="{1087E5B9-76C6-4057-8AE2-C0B505A08EC3}" srcOrd="0" destOrd="1" presId="urn:microsoft.com/office/officeart/2005/8/layout/vList4"/>
    <dgm:cxn modelId="{FD5CF847-1CBE-48AC-8026-0514AE8EDD79}" type="presParOf" srcId="{35E4D7BB-FA8A-4BAB-A5B5-50610CF5F965}" destId="{D269C0F8-571E-4AAA-AC4C-E9DD67854A0D}" srcOrd="0" destOrd="0" presId="urn:microsoft.com/office/officeart/2005/8/layout/vList4"/>
    <dgm:cxn modelId="{BA53D54B-537D-469A-BE9A-CCBC06FBE3F5}" type="presParOf" srcId="{D269C0F8-571E-4AAA-AC4C-E9DD67854A0D}" destId="{45E18A41-5806-459A-8881-237BE9247AD5}" srcOrd="0" destOrd="0" presId="urn:microsoft.com/office/officeart/2005/8/layout/vList4"/>
    <dgm:cxn modelId="{02F4E6AA-7D63-492A-AB46-984FE4ED7625}" type="presParOf" srcId="{D269C0F8-571E-4AAA-AC4C-E9DD67854A0D}" destId="{8F412B09-AAF5-45A1-92BB-9E4B03191320}" srcOrd="1" destOrd="0" presId="urn:microsoft.com/office/officeart/2005/8/layout/vList4"/>
    <dgm:cxn modelId="{1CF6A6CB-CC24-45EA-A874-6BE8C4CFC5A8}" type="presParOf" srcId="{D269C0F8-571E-4AAA-AC4C-E9DD67854A0D}" destId="{37D8E732-69FD-4ACE-9C36-D1FC701ED887}" srcOrd="2" destOrd="0" presId="urn:microsoft.com/office/officeart/2005/8/layout/vList4"/>
    <dgm:cxn modelId="{F406CC08-C57A-48D6-8A19-09F41607F8CF}" type="presParOf" srcId="{35E4D7BB-FA8A-4BAB-A5B5-50610CF5F965}" destId="{198B7A2E-4565-43CD-9032-0BE83B526E51}" srcOrd="1" destOrd="0" presId="urn:microsoft.com/office/officeart/2005/8/layout/vList4"/>
    <dgm:cxn modelId="{60386916-345A-49C4-9325-EA1B5728EEE6}" type="presParOf" srcId="{35E4D7BB-FA8A-4BAB-A5B5-50610CF5F965}" destId="{6EB53973-B749-4F00-9E4E-411E9C0B6E28}" srcOrd="2" destOrd="0" presId="urn:microsoft.com/office/officeart/2005/8/layout/vList4"/>
    <dgm:cxn modelId="{16CB86DE-B4CF-4266-BC13-B5B54FD11C8D}" type="presParOf" srcId="{6EB53973-B749-4F00-9E4E-411E9C0B6E28}" destId="{3BBABF05-F69B-4FC3-9543-E69284CED500}" srcOrd="0" destOrd="0" presId="urn:microsoft.com/office/officeart/2005/8/layout/vList4"/>
    <dgm:cxn modelId="{3B0B2533-B338-4467-B699-952F6875D7EF}" type="presParOf" srcId="{6EB53973-B749-4F00-9E4E-411E9C0B6E28}" destId="{B6501373-5742-47EA-A298-4A8B878EEC84}" srcOrd="1" destOrd="0" presId="urn:microsoft.com/office/officeart/2005/8/layout/vList4"/>
    <dgm:cxn modelId="{86FDDEDE-06C8-453F-B0CA-DA92054DAD92}" type="presParOf" srcId="{6EB53973-B749-4F00-9E4E-411E9C0B6E28}" destId="{856B5E6E-B596-403A-B975-F0BF39283608}" srcOrd="2" destOrd="0" presId="urn:microsoft.com/office/officeart/2005/8/layout/vList4"/>
    <dgm:cxn modelId="{8D2054C3-8834-4AB6-95C1-557B48440664}" type="presParOf" srcId="{35E4D7BB-FA8A-4BAB-A5B5-50610CF5F965}" destId="{6927B059-8428-428B-AAC0-B8514F41F92D}" srcOrd="3" destOrd="0" presId="urn:microsoft.com/office/officeart/2005/8/layout/vList4"/>
    <dgm:cxn modelId="{F323D134-2519-4E0D-B5D4-B2F1CAA79DDC}" type="presParOf" srcId="{35E4D7BB-FA8A-4BAB-A5B5-50610CF5F965}" destId="{1FC52D30-AA1F-4180-8FC8-1F2C9BABE1F1}" srcOrd="4" destOrd="0" presId="urn:microsoft.com/office/officeart/2005/8/layout/vList4"/>
    <dgm:cxn modelId="{5DC1B671-F135-499C-9F75-9629C0B1F729}" type="presParOf" srcId="{1FC52D30-AA1F-4180-8FC8-1F2C9BABE1F1}" destId="{1087E5B9-76C6-4057-8AE2-C0B505A08EC3}" srcOrd="0" destOrd="0" presId="urn:microsoft.com/office/officeart/2005/8/layout/vList4"/>
    <dgm:cxn modelId="{424753D2-0F0E-435A-9010-197226A86320}" type="presParOf" srcId="{1FC52D30-AA1F-4180-8FC8-1F2C9BABE1F1}" destId="{814F7AD6-D39F-4035-913B-6790ED9E24C3}" srcOrd="1" destOrd="0" presId="urn:microsoft.com/office/officeart/2005/8/layout/vList4"/>
    <dgm:cxn modelId="{34323EC6-FE74-44D1-8124-382B9C6C8736}" type="presParOf" srcId="{1FC52D30-AA1F-4180-8FC8-1F2C9BABE1F1}" destId="{33F4E0CA-EEC6-452A-B35C-648DA57E470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7B972DC-7152-430D-9417-2C79024DDC19}"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C"/>
        </a:p>
      </dgm:t>
    </dgm:pt>
    <dgm:pt modelId="{EEDA4F19-F917-4E04-AFDB-2E09F8CE99BB}">
      <dgm:prSet phldrT="[Texto]"/>
      <dgm:spPr/>
      <dgm:t>
        <a:bodyPr/>
        <a:lstStyle/>
        <a:p>
          <a:r>
            <a:rPr lang="es-EC" dirty="0" smtClean="0"/>
            <a:t>Población de importadores de materiales e insumos para la industria del calzado, conforme el Banco Central del Ecuador, el año 2015 fueron veintiuno las empresas</a:t>
          </a:r>
          <a:endParaRPr lang="es-EC" dirty="0"/>
        </a:p>
      </dgm:t>
    </dgm:pt>
    <dgm:pt modelId="{75FE7E26-8209-454F-996A-421A43C321F8}" type="parTrans" cxnId="{89FB9F6D-E8EC-401C-937F-D6D3261E42F6}">
      <dgm:prSet/>
      <dgm:spPr/>
      <dgm:t>
        <a:bodyPr/>
        <a:lstStyle/>
        <a:p>
          <a:endParaRPr lang="es-EC"/>
        </a:p>
      </dgm:t>
    </dgm:pt>
    <dgm:pt modelId="{393101DB-20AD-496D-964C-3D27E1693199}" type="sibTrans" cxnId="{89FB9F6D-E8EC-401C-937F-D6D3261E42F6}">
      <dgm:prSet/>
      <dgm:spPr/>
      <dgm:t>
        <a:bodyPr/>
        <a:lstStyle/>
        <a:p>
          <a:endParaRPr lang="es-EC"/>
        </a:p>
      </dgm:t>
    </dgm:pt>
    <dgm:pt modelId="{497B82DF-667E-4670-98FC-220BE2CB1240}">
      <dgm:prSet phldrT="[Texto]"/>
      <dgm:spPr/>
      <dgm:t>
        <a:bodyPr/>
        <a:lstStyle/>
        <a:p>
          <a:r>
            <a:rPr lang="es-EC" dirty="0" smtClean="0"/>
            <a:t>Número de productores de calzado 2015				5.000 </a:t>
          </a:r>
        </a:p>
        <a:p>
          <a:r>
            <a:rPr lang="es-EC" dirty="0" smtClean="0"/>
            <a:t>Número de microempresas (75%)					3.750 </a:t>
          </a:r>
        </a:p>
        <a:p>
          <a:r>
            <a:rPr lang="es-EC" b="1" dirty="0" smtClean="0"/>
            <a:t>Número de micro productores de calzado en Tungurahua 		1.875 </a:t>
          </a:r>
          <a:r>
            <a:rPr lang="es-EC" dirty="0" smtClean="0"/>
            <a:t> </a:t>
          </a:r>
          <a:endParaRPr lang="es-EC" dirty="0"/>
        </a:p>
      </dgm:t>
    </dgm:pt>
    <dgm:pt modelId="{131029EE-825A-4DB2-9017-EEBC2E06A22A}" type="sibTrans" cxnId="{EEFD93A6-70BC-486B-AEAA-3F21D6320AA8}">
      <dgm:prSet/>
      <dgm:spPr/>
      <dgm:t>
        <a:bodyPr/>
        <a:lstStyle/>
        <a:p>
          <a:endParaRPr lang="es-EC"/>
        </a:p>
      </dgm:t>
    </dgm:pt>
    <dgm:pt modelId="{4F8374BA-C85C-4F3C-A796-AEF689336382}" type="parTrans" cxnId="{EEFD93A6-70BC-486B-AEAA-3F21D6320AA8}">
      <dgm:prSet/>
      <dgm:spPr/>
      <dgm:t>
        <a:bodyPr/>
        <a:lstStyle/>
        <a:p>
          <a:endParaRPr lang="es-EC"/>
        </a:p>
      </dgm:t>
    </dgm:pt>
    <dgm:pt modelId="{35E4D7BB-FA8A-4BAB-A5B5-50610CF5F965}" type="pres">
      <dgm:prSet presAssocID="{47B972DC-7152-430D-9417-2C79024DDC19}" presName="linear" presStyleCnt="0">
        <dgm:presLayoutVars>
          <dgm:dir/>
          <dgm:resizeHandles val="exact"/>
        </dgm:presLayoutVars>
      </dgm:prSet>
      <dgm:spPr/>
      <dgm:t>
        <a:bodyPr/>
        <a:lstStyle/>
        <a:p>
          <a:endParaRPr lang="es-EC"/>
        </a:p>
      </dgm:t>
    </dgm:pt>
    <dgm:pt modelId="{D269C0F8-571E-4AAA-AC4C-E9DD67854A0D}" type="pres">
      <dgm:prSet presAssocID="{497B82DF-667E-4670-98FC-220BE2CB1240}" presName="comp" presStyleCnt="0"/>
      <dgm:spPr/>
    </dgm:pt>
    <dgm:pt modelId="{45E18A41-5806-459A-8881-237BE9247AD5}" type="pres">
      <dgm:prSet presAssocID="{497B82DF-667E-4670-98FC-220BE2CB1240}" presName="box" presStyleLbl="node1" presStyleIdx="0" presStyleCnt="2"/>
      <dgm:spPr/>
      <dgm:t>
        <a:bodyPr/>
        <a:lstStyle/>
        <a:p>
          <a:endParaRPr lang="es-EC"/>
        </a:p>
      </dgm:t>
    </dgm:pt>
    <dgm:pt modelId="{8F412B09-AAF5-45A1-92BB-9E4B03191320}" type="pres">
      <dgm:prSet presAssocID="{497B82DF-667E-4670-98FC-220BE2CB1240}" presName="img" presStyleLbl="fgImgPlace1" presStyleIdx="0" presStyleCnt="2"/>
      <dgm:spPr>
        <a:blipFill rotWithShape="1">
          <a:blip xmlns:r="http://schemas.openxmlformats.org/officeDocument/2006/relationships" r:embed="rId1"/>
          <a:stretch>
            <a:fillRect/>
          </a:stretch>
        </a:blipFill>
      </dgm:spPr>
    </dgm:pt>
    <dgm:pt modelId="{37D8E732-69FD-4ACE-9C36-D1FC701ED887}" type="pres">
      <dgm:prSet presAssocID="{497B82DF-667E-4670-98FC-220BE2CB1240}" presName="text" presStyleLbl="node1" presStyleIdx="0" presStyleCnt="2">
        <dgm:presLayoutVars>
          <dgm:bulletEnabled val="1"/>
        </dgm:presLayoutVars>
      </dgm:prSet>
      <dgm:spPr/>
      <dgm:t>
        <a:bodyPr/>
        <a:lstStyle/>
        <a:p>
          <a:endParaRPr lang="es-EC"/>
        </a:p>
      </dgm:t>
    </dgm:pt>
    <dgm:pt modelId="{198B7A2E-4565-43CD-9032-0BE83B526E51}" type="pres">
      <dgm:prSet presAssocID="{131029EE-825A-4DB2-9017-EEBC2E06A22A}" presName="spacer" presStyleCnt="0"/>
      <dgm:spPr/>
    </dgm:pt>
    <dgm:pt modelId="{6EB53973-B749-4F00-9E4E-411E9C0B6E28}" type="pres">
      <dgm:prSet presAssocID="{EEDA4F19-F917-4E04-AFDB-2E09F8CE99BB}" presName="comp" presStyleCnt="0"/>
      <dgm:spPr/>
    </dgm:pt>
    <dgm:pt modelId="{3BBABF05-F69B-4FC3-9543-E69284CED500}" type="pres">
      <dgm:prSet presAssocID="{EEDA4F19-F917-4E04-AFDB-2E09F8CE99BB}" presName="box" presStyleLbl="node1" presStyleIdx="1" presStyleCnt="2"/>
      <dgm:spPr/>
      <dgm:t>
        <a:bodyPr/>
        <a:lstStyle/>
        <a:p>
          <a:endParaRPr lang="es-EC"/>
        </a:p>
      </dgm:t>
    </dgm:pt>
    <dgm:pt modelId="{B6501373-5742-47EA-A298-4A8B878EEC84}" type="pres">
      <dgm:prSet presAssocID="{EEDA4F19-F917-4E04-AFDB-2E09F8CE99BB}" presName="img" presStyleLbl="fgImgPlace1" presStyleIdx="1" presStyleCnt="2"/>
      <dgm:spPr>
        <a:blipFill rotWithShape="1">
          <a:blip xmlns:r="http://schemas.openxmlformats.org/officeDocument/2006/relationships" r:embed="rId2"/>
          <a:stretch>
            <a:fillRect/>
          </a:stretch>
        </a:blipFill>
      </dgm:spPr>
      <dgm:t>
        <a:bodyPr/>
        <a:lstStyle/>
        <a:p>
          <a:endParaRPr lang="es-EC"/>
        </a:p>
      </dgm:t>
    </dgm:pt>
    <dgm:pt modelId="{856B5E6E-B596-403A-B975-F0BF39283608}" type="pres">
      <dgm:prSet presAssocID="{EEDA4F19-F917-4E04-AFDB-2E09F8CE99BB}" presName="text" presStyleLbl="node1" presStyleIdx="1" presStyleCnt="2">
        <dgm:presLayoutVars>
          <dgm:bulletEnabled val="1"/>
        </dgm:presLayoutVars>
      </dgm:prSet>
      <dgm:spPr/>
      <dgm:t>
        <a:bodyPr/>
        <a:lstStyle/>
        <a:p>
          <a:endParaRPr lang="es-EC"/>
        </a:p>
      </dgm:t>
    </dgm:pt>
  </dgm:ptLst>
  <dgm:cxnLst>
    <dgm:cxn modelId="{479C19C7-A1C3-4C35-9761-CB426F8B5C00}" type="presOf" srcId="{497B82DF-667E-4670-98FC-220BE2CB1240}" destId="{45E18A41-5806-459A-8881-237BE9247AD5}" srcOrd="0" destOrd="0" presId="urn:microsoft.com/office/officeart/2005/8/layout/vList4"/>
    <dgm:cxn modelId="{6CE23E0C-A1CC-4E50-BB2B-24F5531F1BDE}" type="presOf" srcId="{497B82DF-667E-4670-98FC-220BE2CB1240}" destId="{37D8E732-69FD-4ACE-9C36-D1FC701ED887}" srcOrd="1" destOrd="0" presId="urn:microsoft.com/office/officeart/2005/8/layout/vList4"/>
    <dgm:cxn modelId="{C5C533EE-F577-4ED6-986D-575FF3B6AC75}" type="presOf" srcId="{EEDA4F19-F917-4E04-AFDB-2E09F8CE99BB}" destId="{856B5E6E-B596-403A-B975-F0BF39283608}" srcOrd="1" destOrd="0" presId="urn:microsoft.com/office/officeart/2005/8/layout/vList4"/>
    <dgm:cxn modelId="{51807627-30AC-4D24-9264-6CAB6583A12D}" type="presOf" srcId="{EEDA4F19-F917-4E04-AFDB-2E09F8CE99BB}" destId="{3BBABF05-F69B-4FC3-9543-E69284CED500}" srcOrd="0" destOrd="0" presId="urn:microsoft.com/office/officeart/2005/8/layout/vList4"/>
    <dgm:cxn modelId="{89FB9F6D-E8EC-401C-937F-D6D3261E42F6}" srcId="{47B972DC-7152-430D-9417-2C79024DDC19}" destId="{EEDA4F19-F917-4E04-AFDB-2E09F8CE99BB}" srcOrd="1" destOrd="0" parTransId="{75FE7E26-8209-454F-996A-421A43C321F8}" sibTransId="{393101DB-20AD-496D-964C-3D27E1693199}"/>
    <dgm:cxn modelId="{7C3103CF-5B34-48EA-90BA-40D563090103}" type="presOf" srcId="{47B972DC-7152-430D-9417-2C79024DDC19}" destId="{35E4D7BB-FA8A-4BAB-A5B5-50610CF5F965}" srcOrd="0" destOrd="0" presId="urn:microsoft.com/office/officeart/2005/8/layout/vList4"/>
    <dgm:cxn modelId="{EEFD93A6-70BC-486B-AEAA-3F21D6320AA8}" srcId="{47B972DC-7152-430D-9417-2C79024DDC19}" destId="{497B82DF-667E-4670-98FC-220BE2CB1240}" srcOrd="0" destOrd="0" parTransId="{4F8374BA-C85C-4F3C-A796-AEF689336382}" sibTransId="{131029EE-825A-4DB2-9017-EEBC2E06A22A}"/>
    <dgm:cxn modelId="{8D212A99-37AB-4C44-8042-5EE55FEB7E75}" type="presParOf" srcId="{35E4D7BB-FA8A-4BAB-A5B5-50610CF5F965}" destId="{D269C0F8-571E-4AAA-AC4C-E9DD67854A0D}" srcOrd="0" destOrd="0" presId="urn:microsoft.com/office/officeart/2005/8/layout/vList4"/>
    <dgm:cxn modelId="{24C3208A-0278-461E-A191-6028974E6EB7}" type="presParOf" srcId="{D269C0F8-571E-4AAA-AC4C-E9DD67854A0D}" destId="{45E18A41-5806-459A-8881-237BE9247AD5}" srcOrd="0" destOrd="0" presId="urn:microsoft.com/office/officeart/2005/8/layout/vList4"/>
    <dgm:cxn modelId="{8503D641-73D5-497D-93DD-931F8949DE49}" type="presParOf" srcId="{D269C0F8-571E-4AAA-AC4C-E9DD67854A0D}" destId="{8F412B09-AAF5-45A1-92BB-9E4B03191320}" srcOrd="1" destOrd="0" presId="urn:microsoft.com/office/officeart/2005/8/layout/vList4"/>
    <dgm:cxn modelId="{4BD9B25A-7D96-43D7-B5EB-3138972E2343}" type="presParOf" srcId="{D269C0F8-571E-4AAA-AC4C-E9DD67854A0D}" destId="{37D8E732-69FD-4ACE-9C36-D1FC701ED887}" srcOrd="2" destOrd="0" presId="urn:microsoft.com/office/officeart/2005/8/layout/vList4"/>
    <dgm:cxn modelId="{C8F0EB39-C641-4EBA-9430-38BB38F84B10}" type="presParOf" srcId="{35E4D7BB-FA8A-4BAB-A5B5-50610CF5F965}" destId="{198B7A2E-4565-43CD-9032-0BE83B526E51}" srcOrd="1" destOrd="0" presId="urn:microsoft.com/office/officeart/2005/8/layout/vList4"/>
    <dgm:cxn modelId="{1108ADAB-79C8-46D9-8825-8EF1CF9915F0}" type="presParOf" srcId="{35E4D7BB-FA8A-4BAB-A5B5-50610CF5F965}" destId="{6EB53973-B749-4F00-9E4E-411E9C0B6E28}" srcOrd="2" destOrd="0" presId="urn:microsoft.com/office/officeart/2005/8/layout/vList4"/>
    <dgm:cxn modelId="{D35EF4FD-8203-47BA-9181-A58B54BA56F3}" type="presParOf" srcId="{6EB53973-B749-4F00-9E4E-411E9C0B6E28}" destId="{3BBABF05-F69B-4FC3-9543-E69284CED500}" srcOrd="0" destOrd="0" presId="urn:microsoft.com/office/officeart/2005/8/layout/vList4"/>
    <dgm:cxn modelId="{9882E2C9-CBF5-4DF9-90F1-F15109B4BB59}" type="presParOf" srcId="{6EB53973-B749-4F00-9E4E-411E9C0B6E28}" destId="{B6501373-5742-47EA-A298-4A8B878EEC84}" srcOrd="1" destOrd="0" presId="urn:microsoft.com/office/officeart/2005/8/layout/vList4"/>
    <dgm:cxn modelId="{6EC9A654-6F94-4864-9C78-C760517FED5C}" type="presParOf" srcId="{6EB53973-B749-4F00-9E4E-411E9C0B6E28}" destId="{856B5E6E-B596-403A-B975-F0BF39283608}"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7B972DC-7152-430D-9417-2C79024DDC19}" type="doc">
      <dgm:prSet loTypeId="urn:microsoft.com/office/officeart/2005/8/layout/vList4" loCatId="list" qsTypeId="urn:microsoft.com/office/officeart/2005/8/quickstyle/simple1" qsCatId="simple" csTypeId="urn:microsoft.com/office/officeart/2005/8/colors/accent2_2" csCatId="accent2" phldr="1"/>
      <dgm:spPr/>
      <dgm:t>
        <a:bodyPr/>
        <a:lstStyle/>
        <a:p>
          <a:endParaRPr lang="es-EC"/>
        </a:p>
      </dgm:t>
    </dgm:pt>
    <dgm:pt modelId="{EEDA4F19-F917-4E04-AFDB-2E09F8CE99BB}">
      <dgm:prSet phldrT="[Texto]"/>
      <dgm:spPr/>
      <dgm:t>
        <a:bodyPr/>
        <a:lstStyle/>
        <a:p>
          <a:r>
            <a:rPr lang="es-EC" b="1" dirty="0" smtClean="0"/>
            <a:t>Muestra Importadores de materiales e insumos para la industria del calzado</a:t>
          </a:r>
        </a:p>
        <a:p>
          <a:r>
            <a:rPr lang="es-EC" dirty="0" smtClean="0"/>
            <a:t>Tamaño de la población 21 elementos</a:t>
          </a:r>
        </a:p>
        <a:p>
          <a:r>
            <a:rPr lang="es-EC" dirty="0" smtClean="0"/>
            <a:t>12 encuestados</a:t>
          </a:r>
          <a:endParaRPr lang="es-EC" dirty="0"/>
        </a:p>
      </dgm:t>
    </dgm:pt>
    <dgm:pt modelId="{75FE7E26-8209-454F-996A-421A43C321F8}" type="parTrans" cxnId="{89FB9F6D-E8EC-401C-937F-D6D3261E42F6}">
      <dgm:prSet/>
      <dgm:spPr/>
      <dgm:t>
        <a:bodyPr/>
        <a:lstStyle/>
        <a:p>
          <a:endParaRPr lang="es-EC"/>
        </a:p>
      </dgm:t>
    </dgm:pt>
    <dgm:pt modelId="{393101DB-20AD-496D-964C-3D27E1693199}" type="sibTrans" cxnId="{89FB9F6D-E8EC-401C-937F-D6D3261E42F6}">
      <dgm:prSet/>
      <dgm:spPr/>
      <dgm:t>
        <a:bodyPr/>
        <a:lstStyle/>
        <a:p>
          <a:endParaRPr lang="es-EC"/>
        </a:p>
      </dgm:t>
    </dgm:pt>
    <dgm:pt modelId="{497B82DF-667E-4670-98FC-220BE2CB1240}">
      <dgm:prSet phldrT="[Texto]"/>
      <dgm:spPr/>
      <dgm:t>
        <a:bodyPr/>
        <a:lstStyle/>
        <a:p>
          <a:r>
            <a:rPr lang="es-EC" dirty="0" smtClean="0"/>
            <a:t>Muestra productores del calzado</a:t>
          </a:r>
        </a:p>
        <a:p>
          <a:endParaRPr lang="es-EC" dirty="0"/>
        </a:p>
      </dgm:t>
    </dgm:pt>
    <dgm:pt modelId="{131029EE-825A-4DB2-9017-EEBC2E06A22A}" type="sibTrans" cxnId="{EEFD93A6-70BC-486B-AEAA-3F21D6320AA8}">
      <dgm:prSet/>
      <dgm:spPr/>
      <dgm:t>
        <a:bodyPr/>
        <a:lstStyle/>
        <a:p>
          <a:endParaRPr lang="es-EC"/>
        </a:p>
      </dgm:t>
    </dgm:pt>
    <dgm:pt modelId="{4F8374BA-C85C-4F3C-A796-AEF689336382}" type="parTrans" cxnId="{EEFD93A6-70BC-486B-AEAA-3F21D6320AA8}">
      <dgm:prSet/>
      <dgm:spPr/>
      <dgm:t>
        <a:bodyPr/>
        <a:lstStyle/>
        <a:p>
          <a:endParaRPr lang="es-EC"/>
        </a:p>
      </dgm:t>
    </dgm:pt>
    <dgm:pt modelId="{35E4D7BB-FA8A-4BAB-A5B5-50610CF5F965}" type="pres">
      <dgm:prSet presAssocID="{47B972DC-7152-430D-9417-2C79024DDC19}" presName="linear" presStyleCnt="0">
        <dgm:presLayoutVars>
          <dgm:dir/>
          <dgm:resizeHandles val="exact"/>
        </dgm:presLayoutVars>
      </dgm:prSet>
      <dgm:spPr/>
      <dgm:t>
        <a:bodyPr/>
        <a:lstStyle/>
        <a:p>
          <a:endParaRPr lang="es-EC"/>
        </a:p>
      </dgm:t>
    </dgm:pt>
    <dgm:pt modelId="{D269C0F8-571E-4AAA-AC4C-E9DD67854A0D}" type="pres">
      <dgm:prSet presAssocID="{497B82DF-667E-4670-98FC-220BE2CB1240}" presName="comp" presStyleCnt="0"/>
      <dgm:spPr/>
    </dgm:pt>
    <dgm:pt modelId="{45E18A41-5806-459A-8881-237BE9247AD5}" type="pres">
      <dgm:prSet presAssocID="{497B82DF-667E-4670-98FC-220BE2CB1240}" presName="box" presStyleLbl="node1" presStyleIdx="0" presStyleCnt="2"/>
      <dgm:spPr/>
      <dgm:t>
        <a:bodyPr/>
        <a:lstStyle/>
        <a:p>
          <a:endParaRPr lang="es-EC"/>
        </a:p>
      </dgm:t>
    </dgm:pt>
    <dgm:pt modelId="{8F412B09-AAF5-45A1-92BB-9E4B03191320}" type="pres">
      <dgm:prSet presAssocID="{497B82DF-667E-4670-98FC-220BE2CB1240}" presName="img" presStyleLbl="fgImgPlace1" presStyleIdx="0" presStyleCnt="2"/>
      <dgm:spPr>
        <a:blipFill rotWithShape="1">
          <a:blip xmlns:r="http://schemas.openxmlformats.org/officeDocument/2006/relationships" r:embed="rId1"/>
          <a:stretch>
            <a:fillRect/>
          </a:stretch>
        </a:blipFill>
      </dgm:spPr>
    </dgm:pt>
    <dgm:pt modelId="{37D8E732-69FD-4ACE-9C36-D1FC701ED887}" type="pres">
      <dgm:prSet presAssocID="{497B82DF-667E-4670-98FC-220BE2CB1240}" presName="text" presStyleLbl="node1" presStyleIdx="0" presStyleCnt="2">
        <dgm:presLayoutVars>
          <dgm:bulletEnabled val="1"/>
        </dgm:presLayoutVars>
      </dgm:prSet>
      <dgm:spPr/>
      <dgm:t>
        <a:bodyPr/>
        <a:lstStyle/>
        <a:p>
          <a:endParaRPr lang="es-EC"/>
        </a:p>
      </dgm:t>
    </dgm:pt>
    <dgm:pt modelId="{198B7A2E-4565-43CD-9032-0BE83B526E51}" type="pres">
      <dgm:prSet presAssocID="{131029EE-825A-4DB2-9017-EEBC2E06A22A}" presName="spacer" presStyleCnt="0"/>
      <dgm:spPr/>
    </dgm:pt>
    <dgm:pt modelId="{6EB53973-B749-4F00-9E4E-411E9C0B6E28}" type="pres">
      <dgm:prSet presAssocID="{EEDA4F19-F917-4E04-AFDB-2E09F8CE99BB}" presName="comp" presStyleCnt="0"/>
      <dgm:spPr/>
    </dgm:pt>
    <dgm:pt modelId="{3BBABF05-F69B-4FC3-9543-E69284CED500}" type="pres">
      <dgm:prSet presAssocID="{EEDA4F19-F917-4E04-AFDB-2E09F8CE99BB}" presName="box" presStyleLbl="node1" presStyleIdx="1" presStyleCnt="2"/>
      <dgm:spPr/>
      <dgm:t>
        <a:bodyPr/>
        <a:lstStyle/>
        <a:p>
          <a:endParaRPr lang="es-EC"/>
        </a:p>
      </dgm:t>
    </dgm:pt>
    <dgm:pt modelId="{B6501373-5742-47EA-A298-4A8B878EEC84}" type="pres">
      <dgm:prSet presAssocID="{EEDA4F19-F917-4E04-AFDB-2E09F8CE99BB}" presName="img" presStyleLbl="fgImgPlace1" presStyleIdx="1" presStyleCnt="2"/>
      <dgm:spPr>
        <a:blipFill rotWithShape="1">
          <a:blip xmlns:r="http://schemas.openxmlformats.org/officeDocument/2006/relationships" r:embed="rId2"/>
          <a:stretch>
            <a:fillRect/>
          </a:stretch>
        </a:blipFill>
      </dgm:spPr>
    </dgm:pt>
    <dgm:pt modelId="{856B5E6E-B596-403A-B975-F0BF39283608}" type="pres">
      <dgm:prSet presAssocID="{EEDA4F19-F917-4E04-AFDB-2E09F8CE99BB}" presName="text" presStyleLbl="node1" presStyleIdx="1" presStyleCnt="2">
        <dgm:presLayoutVars>
          <dgm:bulletEnabled val="1"/>
        </dgm:presLayoutVars>
      </dgm:prSet>
      <dgm:spPr/>
      <dgm:t>
        <a:bodyPr/>
        <a:lstStyle/>
        <a:p>
          <a:endParaRPr lang="es-EC"/>
        </a:p>
      </dgm:t>
    </dgm:pt>
  </dgm:ptLst>
  <dgm:cxnLst>
    <dgm:cxn modelId="{811262BC-FC9D-4CEE-BCEC-00B5F153F9D2}" type="presOf" srcId="{47B972DC-7152-430D-9417-2C79024DDC19}" destId="{35E4D7BB-FA8A-4BAB-A5B5-50610CF5F965}" srcOrd="0" destOrd="0" presId="urn:microsoft.com/office/officeart/2005/8/layout/vList4"/>
    <dgm:cxn modelId="{A43D63BC-6C96-4C4E-ACF9-E5BD47EF7F4B}" type="presOf" srcId="{EEDA4F19-F917-4E04-AFDB-2E09F8CE99BB}" destId="{856B5E6E-B596-403A-B975-F0BF39283608}" srcOrd="1" destOrd="0" presId="urn:microsoft.com/office/officeart/2005/8/layout/vList4"/>
    <dgm:cxn modelId="{89FB9F6D-E8EC-401C-937F-D6D3261E42F6}" srcId="{47B972DC-7152-430D-9417-2C79024DDC19}" destId="{EEDA4F19-F917-4E04-AFDB-2E09F8CE99BB}" srcOrd="1" destOrd="0" parTransId="{75FE7E26-8209-454F-996A-421A43C321F8}" sibTransId="{393101DB-20AD-496D-964C-3D27E1693199}"/>
    <dgm:cxn modelId="{489F4AB6-0F64-4FCB-8D64-91A583AE4260}" type="presOf" srcId="{497B82DF-667E-4670-98FC-220BE2CB1240}" destId="{37D8E732-69FD-4ACE-9C36-D1FC701ED887}" srcOrd="1" destOrd="0" presId="urn:microsoft.com/office/officeart/2005/8/layout/vList4"/>
    <dgm:cxn modelId="{E45359AC-EB9C-49E4-8E92-BF07786ED896}" type="presOf" srcId="{497B82DF-667E-4670-98FC-220BE2CB1240}" destId="{45E18A41-5806-459A-8881-237BE9247AD5}" srcOrd="0" destOrd="0" presId="urn:microsoft.com/office/officeart/2005/8/layout/vList4"/>
    <dgm:cxn modelId="{618BB77C-548D-4D3A-BF5F-D3117801CFE3}" type="presOf" srcId="{EEDA4F19-F917-4E04-AFDB-2E09F8CE99BB}" destId="{3BBABF05-F69B-4FC3-9543-E69284CED500}" srcOrd="0" destOrd="0" presId="urn:microsoft.com/office/officeart/2005/8/layout/vList4"/>
    <dgm:cxn modelId="{EEFD93A6-70BC-486B-AEAA-3F21D6320AA8}" srcId="{47B972DC-7152-430D-9417-2C79024DDC19}" destId="{497B82DF-667E-4670-98FC-220BE2CB1240}" srcOrd="0" destOrd="0" parTransId="{4F8374BA-C85C-4F3C-A796-AEF689336382}" sibTransId="{131029EE-825A-4DB2-9017-EEBC2E06A22A}"/>
    <dgm:cxn modelId="{C45FEF01-9394-4C55-ADDF-002043923AF5}" type="presParOf" srcId="{35E4D7BB-FA8A-4BAB-A5B5-50610CF5F965}" destId="{D269C0F8-571E-4AAA-AC4C-E9DD67854A0D}" srcOrd="0" destOrd="0" presId="urn:microsoft.com/office/officeart/2005/8/layout/vList4"/>
    <dgm:cxn modelId="{4667BD55-26D3-4B40-B0BD-E82F76A52828}" type="presParOf" srcId="{D269C0F8-571E-4AAA-AC4C-E9DD67854A0D}" destId="{45E18A41-5806-459A-8881-237BE9247AD5}" srcOrd="0" destOrd="0" presId="urn:microsoft.com/office/officeart/2005/8/layout/vList4"/>
    <dgm:cxn modelId="{0735F05E-3722-47E8-82EE-FC224C7D5D23}" type="presParOf" srcId="{D269C0F8-571E-4AAA-AC4C-E9DD67854A0D}" destId="{8F412B09-AAF5-45A1-92BB-9E4B03191320}" srcOrd="1" destOrd="0" presId="urn:microsoft.com/office/officeart/2005/8/layout/vList4"/>
    <dgm:cxn modelId="{F2CFD186-E730-4EE0-BD6C-2452DBB8F95E}" type="presParOf" srcId="{D269C0F8-571E-4AAA-AC4C-E9DD67854A0D}" destId="{37D8E732-69FD-4ACE-9C36-D1FC701ED887}" srcOrd="2" destOrd="0" presId="urn:microsoft.com/office/officeart/2005/8/layout/vList4"/>
    <dgm:cxn modelId="{C65BDDC5-CBDE-46EE-8269-D5DD86BF0BBD}" type="presParOf" srcId="{35E4D7BB-FA8A-4BAB-A5B5-50610CF5F965}" destId="{198B7A2E-4565-43CD-9032-0BE83B526E51}" srcOrd="1" destOrd="0" presId="urn:microsoft.com/office/officeart/2005/8/layout/vList4"/>
    <dgm:cxn modelId="{89FE3196-1F40-4BF3-AC75-18B7D9D00C22}" type="presParOf" srcId="{35E4D7BB-FA8A-4BAB-A5B5-50610CF5F965}" destId="{6EB53973-B749-4F00-9E4E-411E9C0B6E28}" srcOrd="2" destOrd="0" presId="urn:microsoft.com/office/officeart/2005/8/layout/vList4"/>
    <dgm:cxn modelId="{EE2EF1BC-735B-4C77-BF7B-23117499C199}" type="presParOf" srcId="{6EB53973-B749-4F00-9E4E-411E9C0B6E28}" destId="{3BBABF05-F69B-4FC3-9543-E69284CED500}" srcOrd="0" destOrd="0" presId="urn:microsoft.com/office/officeart/2005/8/layout/vList4"/>
    <dgm:cxn modelId="{4AB1A4C6-9316-4A3D-9B46-AC5C856D6796}" type="presParOf" srcId="{6EB53973-B749-4F00-9E4E-411E9C0B6E28}" destId="{B6501373-5742-47EA-A298-4A8B878EEC84}" srcOrd="1" destOrd="0" presId="urn:microsoft.com/office/officeart/2005/8/layout/vList4"/>
    <dgm:cxn modelId="{03CB68BC-9457-4528-BA9D-80B80F6A0031}" type="presParOf" srcId="{6EB53973-B749-4F00-9E4E-411E9C0B6E28}" destId="{856B5E6E-B596-403A-B975-F0BF39283608}"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2309282-7864-499F-A118-3B623671CC20}"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2E0984B0-8C18-4ABA-8143-A99B6E1A7F68}">
      <dgm:prSet phldrT="[Texto]"/>
      <dgm:spPr/>
      <dgm:t>
        <a:bodyPr/>
        <a:lstStyle/>
        <a:p>
          <a:r>
            <a:rPr lang="es-EC" dirty="0" smtClean="0"/>
            <a:t>Diseño de los instrumentos</a:t>
          </a:r>
          <a:endParaRPr lang="es-EC" dirty="0"/>
        </a:p>
      </dgm:t>
    </dgm:pt>
    <dgm:pt modelId="{A1E88CD9-0C09-441E-B2D4-5BE2EB966056}" type="parTrans" cxnId="{5D6F18F5-F6C3-4E76-8544-839D96AE9009}">
      <dgm:prSet/>
      <dgm:spPr/>
      <dgm:t>
        <a:bodyPr/>
        <a:lstStyle/>
        <a:p>
          <a:endParaRPr lang="es-EC"/>
        </a:p>
      </dgm:t>
    </dgm:pt>
    <dgm:pt modelId="{88E6635E-E8A9-455C-AB44-10CA20AF2E7B}" type="sibTrans" cxnId="{5D6F18F5-F6C3-4E76-8544-839D96AE9009}">
      <dgm:prSet/>
      <dgm:spPr/>
      <dgm:t>
        <a:bodyPr/>
        <a:lstStyle/>
        <a:p>
          <a:endParaRPr lang="es-EC"/>
        </a:p>
      </dgm:t>
    </dgm:pt>
    <dgm:pt modelId="{54873CF1-C964-4C92-9CBB-5CE05F8E7AED}">
      <dgm:prSet phldrT="[Texto]"/>
      <dgm:spPr/>
      <dgm:t>
        <a:bodyPr/>
        <a:lstStyle/>
        <a:p>
          <a:r>
            <a:rPr lang="es-EC" dirty="0" smtClean="0"/>
            <a:t>Cuestionario con preguntas de opción múltiple</a:t>
          </a:r>
          <a:endParaRPr lang="es-EC" dirty="0"/>
        </a:p>
      </dgm:t>
    </dgm:pt>
    <dgm:pt modelId="{6A586CEF-5CC6-4B7D-8145-D78014DEC47A}" type="parTrans" cxnId="{C35364E9-AC22-4323-9874-319460AA5180}">
      <dgm:prSet/>
      <dgm:spPr/>
      <dgm:t>
        <a:bodyPr/>
        <a:lstStyle/>
        <a:p>
          <a:endParaRPr lang="es-EC"/>
        </a:p>
      </dgm:t>
    </dgm:pt>
    <dgm:pt modelId="{BCF7DF91-B8A7-4D9D-B0F6-C4507BB2D747}" type="sibTrans" cxnId="{C35364E9-AC22-4323-9874-319460AA5180}">
      <dgm:prSet/>
      <dgm:spPr/>
      <dgm:t>
        <a:bodyPr/>
        <a:lstStyle/>
        <a:p>
          <a:endParaRPr lang="es-EC"/>
        </a:p>
      </dgm:t>
    </dgm:pt>
    <dgm:pt modelId="{937AB6A3-4314-4B76-84A6-AC212E8C6BD6}">
      <dgm:prSet phldrT="[Texto]"/>
      <dgm:spPr/>
      <dgm:t>
        <a:bodyPr/>
        <a:lstStyle/>
        <a:p>
          <a:r>
            <a:rPr lang="es-EC" dirty="0" err="1" smtClean="0"/>
            <a:t>Fchas</a:t>
          </a:r>
          <a:r>
            <a:rPr lang="es-EC" dirty="0" smtClean="0"/>
            <a:t> de observación</a:t>
          </a:r>
          <a:endParaRPr lang="es-EC" dirty="0"/>
        </a:p>
      </dgm:t>
    </dgm:pt>
    <dgm:pt modelId="{189561EE-08B6-422C-8F37-C6F040B32C63}" type="parTrans" cxnId="{07E74D28-6B3B-49D1-942D-AB87C9B09492}">
      <dgm:prSet/>
      <dgm:spPr/>
      <dgm:t>
        <a:bodyPr/>
        <a:lstStyle/>
        <a:p>
          <a:endParaRPr lang="es-EC"/>
        </a:p>
      </dgm:t>
    </dgm:pt>
    <dgm:pt modelId="{6DB2A523-B333-4A8B-B088-74D0A21A443D}" type="sibTrans" cxnId="{07E74D28-6B3B-49D1-942D-AB87C9B09492}">
      <dgm:prSet/>
      <dgm:spPr/>
      <dgm:t>
        <a:bodyPr/>
        <a:lstStyle/>
        <a:p>
          <a:endParaRPr lang="es-EC"/>
        </a:p>
      </dgm:t>
    </dgm:pt>
    <dgm:pt modelId="{C0AB7D58-F279-4976-B379-D02313269310}">
      <dgm:prSet phldrT="[Texto]"/>
      <dgm:spPr/>
      <dgm:t>
        <a:bodyPr/>
        <a:lstStyle/>
        <a:p>
          <a:r>
            <a:rPr lang="es-EC" dirty="0" smtClean="0"/>
            <a:t>Procedimiento de la aplicación de los instrumentos</a:t>
          </a:r>
          <a:endParaRPr lang="es-EC" dirty="0"/>
        </a:p>
      </dgm:t>
    </dgm:pt>
    <dgm:pt modelId="{F32B3AF6-636E-4EE1-8992-A3F2EF370F2D}" type="parTrans" cxnId="{424C26F9-5C3C-46D9-B45E-FA92E64CA35E}">
      <dgm:prSet/>
      <dgm:spPr/>
      <dgm:t>
        <a:bodyPr/>
        <a:lstStyle/>
        <a:p>
          <a:endParaRPr lang="es-EC"/>
        </a:p>
      </dgm:t>
    </dgm:pt>
    <dgm:pt modelId="{D92F5CE9-8E06-4E66-B829-D2C1F070C8FA}" type="sibTrans" cxnId="{424C26F9-5C3C-46D9-B45E-FA92E64CA35E}">
      <dgm:prSet/>
      <dgm:spPr/>
      <dgm:t>
        <a:bodyPr/>
        <a:lstStyle/>
        <a:p>
          <a:endParaRPr lang="es-EC"/>
        </a:p>
      </dgm:t>
    </dgm:pt>
    <dgm:pt modelId="{26E44EC6-8EE4-4393-9726-9BAB67DF0A8D}">
      <dgm:prSet phldrT="[Texto]"/>
      <dgm:spPr/>
      <dgm:t>
        <a:bodyPr/>
        <a:lstStyle/>
        <a:p>
          <a:r>
            <a:rPr lang="es-EC" dirty="0" smtClean="0"/>
            <a:t>Método no aleatorio de muestreo por conveniencia</a:t>
          </a:r>
          <a:endParaRPr lang="es-EC" dirty="0"/>
        </a:p>
      </dgm:t>
    </dgm:pt>
    <dgm:pt modelId="{DE46252C-A4D2-41EF-A6DE-0F98CD958A81}" type="parTrans" cxnId="{E865C5F0-90E4-4D37-A7FF-A4DA783AF917}">
      <dgm:prSet/>
      <dgm:spPr/>
      <dgm:t>
        <a:bodyPr/>
        <a:lstStyle/>
        <a:p>
          <a:endParaRPr lang="es-EC"/>
        </a:p>
      </dgm:t>
    </dgm:pt>
    <dgm:pt modelId="{9435BF88-1D30-4989-B198-E81BB78559B8}" type="sibTrans" cxnId="{E865C5F0-90E4-4D37-A7FF-A4DA783AF917}">
      <dgm:prSet/>
      <dgm:spPr/>
      <dgm:t>
        <a:bodyPr/>
        <a:lstStyle/>
        <a:p>
          <a:endParaRPr lang="es-EC"/>
        </a:p>
      </dgm:t>
    </dgm:pt>
    <dgm:pt modelId="{6F65FC2B-B7C4-45B3-B2D6-F808A71EFB07}">
      <dgm:prSet phldrT="[Texto]"/>
      <dgm:spPr/>
      <dgm:t>
        <a:bodyPr/>
        <a:lstStyle/>
        <a:p>
          <a:r>
            <a:rPr lang="es-EC" dirty="0" smtClean="0"/>
            <a:t>Estudiar elementos con características similares a las de la población objetivo</a:t>
          </a:r>
          <a:endParaRPr lang="es-EC" dirty="0"/>
        </a:p>
      </dgm:t>
    </dgm:pt>
    <dgm:pt modelId="{C772C171-8B67-4CAA-AE41-5A6041EBCFE1}" type="parTrans" cxnId="{53A63265-BC12-480B-88B5-F7485422C1F8}">
      <dgm:prSet/>
      <dgm:spPr/>
      <dgm:t>
        <a:bodyPr/>
        <a:lstStyle/>
        <a:p>
          <a:endParaRPr lang="es-EC"/>
        </a:p>
      </dgm:t>
    </dgm:pt>
    <dgm:pt modelId="{87078615-182A-454A-A69F-7EA82038D139}" type="sibTrans" cxnId="{53A63265-BC12-480B-88B5-F7485422C1F8}">
      <dgm:prSet/>
      <dgm:spPr/>
      <dgm:t>
        <a:bodyPr/>
        <a:lstStyle/>
        <a:p>
          <a:endParaRPr lang="es-EC"/>
        </a:p>
      </dgm:t>
    </dgm:pt>
    <dgm:pt modelId="{09964975-9645-4E82-9C6B-CD9A276DA81C}" type="pres">
      <dgm:prSet presAssocID="{E2309282-7864-499F-A118-3B623671CC20}" presName="diagram" presStyleCnt="0">
        <dgm:presLayoutVars>
          <dgm:chPref val="1"/>
          <dgm:dir/>
          <dgm:animOne val="branch"/>
          <dgm:animLvl val="lvl"/>
          <dgm:resizeHandles/>
        </dgm:presLayoutVars>
      </dgm:prSet>
      <dgm:spPr/>
      <dgm:t>
        <a:bodyPr/>
        <a:lstStyle/>
        <a:p>
          <a:endParaRPr lang="es-EC"/>
        </a:p>
      </dgm:t>
    </dgm:pt>
    <dgm:pt modelId="{55E65DCA-C15A-4799-A1A1-65EDEF3725E6}" type="pres">
      <dgm:prSet presAssocID="{2E0984B0-8C18-4ABA-8143-A99B6E1A7F68}" presName="root" presStyleCnt="0"/>
      <dgm:spPr/>
    </dgm:pt>
    <dgm:pt modelId="{A9F881A8-A86E-4FBB-8F1F-26610E1DAF7E}" type="pres">
      <dgm:prSet presAssocID="{2E0984B0-8C18-4ABA-8143-A99B6E1A7F68}" presName="rootComposite" presStyleCnt="0"/>
      <dgm:spPr/>
    </dgm:pt>
    <dgm:pt modelId="{1D91D348-1324-454E-B019-70879CD28432}" type="pres">
      <dgm:prSet presAssocID="{2E0984B0-8C18-4ABA-8143-A99B6E1A7F68}" presName="rootText" presStyleLbl="node1" presStyleIdx="0" presStyleCnt="2"/>
      <dgm:spPr/>
      <dgm:t>
        <a:bodyPr/>
        <a:lstStyle/>
        <a:p>
          <a:endParaRPr lang="es-EC"/>
        </a:p>
      </dgm:t>
    </dgm:pt>
    <dgm:pt modelId="{C5888358-99E9-49CD-906A-07508947277B}" type="pres">
      <dgm:prSet presAssocID="{2E0984B0-8C18-4ABA-8143-A99B6E1A7F68}" presName="rootConnector" presStyleLbl="node1" presStyleIdx="0" presStyleCnt="2"/>
      <dgm:spPr/>
      <dgm:t>
        <a:bodyPr/>
        <a:lstStyle/>
        <a:p>
          <a:endParaRPr lang="es-EC"/>
        </a:p>
      </dgm:t>
    </dgm:pt>
    <dgm:pt modelId="{06FC3074-2D4A-48F7-B1B0-F6F7B67E4DEC}" type="pres">
      <dgm:prSet presAssocID="{2E0984B0-8C18-4ABA-8143-A99B6E1A7F68}" presName="childShape" presStyleCnt="0"/>
      <dgm:spPr/>
    </dgm:pt>
    <dgm:pt modelId="{623F9A83-8E35-4710-8CB4-EB300E698E32}" type="pres">
      <dgm:prSet presAssocID="{6A586CEF-5CC6-4B7D-8145-D78014DEC47A}" presName="Name13" presStyleLbl="parChTrans1D2" presStyleIdx="0" presStyleCnt="4"/>
      <dgm:spPr/>
      <dgm:t>
        <a:bodyPr/>
        <a:lstStyle/>
        <a:p>
          <a:endParaRPr lang="es-EC"/>
        </a:p>
      </dgm:t>
    </dgm:pt>
    <dgm:pt modelId="{26F884ED-B557-41E8-96CC-57AD4DE102CC}" type="pres">
      <dgm:prSet presAssocID="{54873CF1-C964-4C92-9CBB-5CE05F8E7AED}" presName="childText" presStyleLbl="bgAcc1" presStyleIdx="0" presStyleCnt="4">
        <dgm:presLayoutVars>
          <dgm:bulletEnabled val="1"/>
        </dgm:presLayoutVars>
      </dgm:prSet>
      <dgm:spPr/>
      <dgm:t>
        <a:bodyPr/>
        <a:lstStyle/>
        <a:p>
          <a:endParaRPr lang="es-EC"/>
        </a:p>
      </dgm:t>
    </dgm:pt>
    <dgm:pt modelId="{7151500F-43C3-48BC-AC5E-3D9D57F9E6B8}" type="pres">
      <dgm:prSet presAssocID="{189561EE-08B6-422C-8F37-C6F040B32C63}" presName="Name13" presStyleLbl="parChTrans1D2" presStyleIdx="1" presStyleCnt="4"/>
      <dgm:spPr/>
      <dgm:t>
        <a:bodyPr/>
        <a:lstStyle/>
        <a:p>
          <a:endParaRPr lang="es-EC"/>
        </a:p>
      </dgm:t>
    </dgm:pt>
    <dgm:pt modelId="{E00DBAE5-AF4C-4FDC-8ABD-7250750FD161}" type="pres">
      <dgm:prSet presAssocID="{937AB6A3-4314-4B76-84A6-AC212E8C6BD6}" presName="childText" presStyleLbl="bgAcc1" presStyleIdx="1" presStyleCnt="4">
        <dgm:presLayoutVars>
          <dgm:bulletEnabled val="1"/>
        </dgm:presLayoutVars>
      </dgm:prSet>
      <dgm:spPr/>
      <dgm:t>
        <a:bodyPr/>
        <a:lstStyle/>
        <a:p>
          <a:endParaRPr lang="es-EC"/>
        </a:p>
      </dgm:t>
    </dgm:pt>
    <dgm:pt modelId="{0E8AB826-CBFE-45A5-A720-72671AEE3A98}" type="pres">
      <dgm:prSet presAssocID="{C0AB7D58-F279-4976-B379-D02313269310}" presName="root" presStyleCnt="0"/>
      <dgm:spPr/>
    </dgm:pt>
    <dgm:pt modelId="{FCE2A805-AFF0-4FB4-BE6F-AED5B25594AD}" type="pres">
      <dgm:prSet presAssocID="{C0AB7D58-F279-4976-B379-D02313269310}" presName="rootComposite" presStyleCnt="0"/>
      <dgm:spPr/>
    </dgm:pt>
    <dgm:pt modelId="{A9BF204E-D730-4F0F-93A6-648E29BEBE07}" type="pres">
      <dgm:prSet presAssocID="{C0AB7D58-F279-4976-B379-D02313269310}" presName="rootText" presStyleLbl="node1" presStyleIdx="1" presStyleCnt="2"/>
      <dgm:spPr/>
      <dgm:t>
        <a:bodyPr/>
        <a:lstStyle/>
        <a:p>
          <a:endParaRPr lang="es-EC"/>
        </a:p>
      </dgm:t>
    </dgm:pt>
    <dgm:pt modelId="{77E7EC3C-9D06-40D1-A65D-1D602385DDFD}" type="pres">
      <dgm:prSet presAssocID="{C0AB7D58-F279-4976-B379-D02313269310}" presName="rootConnector" presStyleLbl="node1" presStyleIdx="1" presStyleCnt="2"/>
      <dgm:spPr/>
      <dgm:t>
        <a:bodyPr/>
        <a:lstStyle/>
        <a:p>
          <a:endParaRPr lang="es-EC"/>
        </a:p>
      </dgm:t>
    </dgm:pt>
    <dgm:pt modelId="{326B7A7C-0FD2-47CB-BE8D-287AAFE4ADA7}" type="pres">
      <dgm:prSet presAssocID="{C0AB7D58-F279-4976-B379-D02313269310}" presName="childShape" presStyleCnt="0"/>
      <dgm:spPr/>
    </dgm:pt>
    <dgm:pt modelId="{CD1D9664-A886-4E2B-A018-F4523BC00DB5}" type="pres">
      <dgm:prSet presAssocID="{DE46252C-A4D2-41EF-A6DE-0F98CD958A81}" presName="Name13" presStyleLbl="parChTrans1D2" presStyleIdx="2" presStyleCnt="4"/>
      <dgm:spPr/>
      <dgm:t>
        <a:bodyPr/>
        <a:lstStyle/>
        <a:p>
          <a:endParaRPr lang="es-EC"/>
        </a:p>
      </dgm:t>
    </dgm:pt>
    <dgm:pt modelId="{CC290690-12C8-4E6E-9BDD-05A7C56C3B4D}" type="pres">
      <dgm:prSet presAssocID="{26E44EC6-8EE4-4393-9726-9BAB67DF0A8D}" presName="childText" presStyleLbl="bgAcc1" presStyleIdx="2" presStyleCnt="4">
        <dgm:presLayoutVars>
          <dgm:bulletEnabled val="1"/>
        </dgm:presLayoutVars>
      </dgm:prSet>
      <dgm:spPr/>
      <dgm:t>
        <a:bodyPr/>
        <a:lstStyle/>
        <a:p>
          <a:endParaRPr lang="es-EC"/>
        </a:p>
      </dgm:t>
    </dgm:pt>
    <dgm:pt modelId="{437EDAC7-44C7-4DC6-A166-9C63CBEE1702}" type="pres">
      <dgm:prSet presAssocID="{C772C171-8B67-4CAA-AE41-5A6041EBCFE1}" presName="Name13" presStyleLbl="parChTrans1D2" presStyleIdx="3" presStyleCnt="4"/>
      <dgm:spPr/>
      <dgm:t>
        <a:bodyPr/>
        <a:lstStyle/>
        <a:p>
          <a:endParaRPr lang="es-EC"/>
        </a:p>
      </dgm:t>
    </dgm:pt>
    <dgm:pt modelId="{85EBD1D8-8ADB-4677-B5BE-B5C4A789E9F9}" type="pres">
      <dgm:prSet presAssocID="{6F65FC2B-B7C4-45B3-B2D6-F808A71EFB07}" presName="childText" presStyleLbl="bgAcc1" presStyleIdx="3" presStyleCnt="4">
        <dgm:presLayoutVars>
          <dgm:bulletEnabled val="1"/>
        </dgm:presLayoutVars>
      </dgm:prSet>
      <dgm:spPr/>
      <dgm:t>
        <a:bodyPr/>
        <a:lstStyle/>
        <a:p>
          <a:endParaRPr lang="es-EC"/>
        </a:p>
      </dgm:t>
    </dgm:pt>
  </dgm:ptLst>
  <dgm:cxnLst>
    <dgm:cxn modelId="{43F0532B-6BAE-441C-A6D3-A20E814422B6}" type="presOf" srcId="{937AB6A3-4314-4B76-84A6-AC212E8C6BD6}" destId="{E00DBAE5-AF4C-4FDC-8ABD-7250750FD161}" srcOrd="0" destOrd="0" presId="urn:microsoft.com/office/officeart/2005/8/layout/hierarchy3"/>
    <dgm:cxn modelId="{53A63265-BC12-480B-88B5-F7485422C1F8}" srcId="{C0AB7D58-F279-4976-B379-D02313269310}" destId="{6F65FC2B-B7C4-45B3-B2D6-F808A71EFB07}" srcOrd="1" destOrd="0" parTransId="{C772C171-8B67-4CAA-AE41-5A6041EBCFE1}" sibTransId="{87078615-182A-454A-A69F-7EA82038D139}"/>
    <dgm:cxn modelId="{D61EF6C2-31E7-47EB-B86C-0D75FFAF37FD}" type="presOf" srcId="{DE46252C-A4D2-41EF-A6DE-0F98CD958A81}" destId="{CD1D9664-A886-4E2B-A018-F4523BC00DB5}" srcOrd="0" destOrd="0" presId="urn:microsoft.com/office/officeart/2005/8/layout/hierarchy3"/>
    <dgm:cxn modelId="{EE565BF3-BE3E-4C3D-A70D-0100D2D84968}" type="presOf" srcId="{6A586CEF-5CC6-4B7D-8145-D78014DEC47A}" destId="{623F9A83-8E35-4710-8CB4-EB300E698E32}" srcOrd="0" destOrd="0" presId="urn:microsoft.com/office/officeart/2005/8/layout/hierarchy3"/>
    <dgm:cxn modelId="{89A72B05-B182-4C82-A454-7DA68875788A}" type="presOf" srcId="{C0AB7D58-F279-4976-B379-D02313269310}" destId="{77E7EC3C-9D06-40D1-A65D-1D602385DDFD}" srcOrd="1" destOrd="0" presId="urn:microsoft.com/office/officeart/2005/8/layout/hierarchy3"/>
    <dgm:cxn modelId="{5BD978ED-3723-4AA1-860E-43FB151D529E}" type="presOf" srcId="{C0AB7D58-F279-4976-B379-D02313269310}" destId="{A9BF204E-D730-4F0F-93A6-648E29BEBE07}" srcOrd="0" destOrd="0" presId="urn:microsoft.com/office/officeart/2005/8/layout/hierarchy3"/>
    <dgm:cxn modelId="{C35364E9-AC22-4323-9874-319460AA5180}" srcId="{2E0984B0-8C18-4ABA-8143-A99B6E1A7F68}" destId="{54873CF1-C964-4C92-9CBB-5CE05F8E7AED}" srcOrd="0" destOrd="0" parTransId="{6A586CEF-5CC6-4B7D-8145-D78014DEC47A}" sibTransId="{BCF7DF91-B8A7-4D9D-B0F6-C4507BB2D747}"/>
    <dgm:cxn modelId="{08023DBE-3075-48E7-96A9-62A27A85DC67}" type="presOf" srcId="{C772C171-8B67-4CAA-AE41-5A6041EBCFE1}" destId="{437EDAC7-44C7-4DC6-A166-9C63CBEE1702}" srcOrd="0" destOrd="0" presId="urn:microsoft.com/office/officeart/2005/8/layout/hierarchy3"/>
    <dgm:cxn modelId="{A2DE29F5-8FC1-4001-9BBD-6E0ADDE2DB45}" type="presOf" srcId="{189561EE-08B6-422C-8F37-C6F040B32C63}" destId="{7151500F-43C3-48BC-AC5E-3D9D57F9E6B8}" srcOrd="0" destOrd="0" presId="urn:microsoft.com/office/officeart/2005/8/layout/hierarchy3"/>
    <dgm:cxn modelId="{E6558513-B3C9-419B-B09E-81AE0C80F26B}" type="presOf" srcId="{2E0984B0-8C18-4ABA-8143-A99B6E1A7F68}" destId="{1D91D348-1324-454E-B019-70879CD28432}" srcOrd="0" destOrd="0" presId="urn:microsoft.com/office/officeart/2005/8/layout/hierarchy3"/>
    <dgm:cxn modelId="{521EEBD0-FC59-46E9-818C-A30A9D5205D3}" type="presOf" srcId="{6F65FC2B-B7C4-45B3-B2D6-F808A71EFB07}" destId="{85EBD1D8-8ADB-4677-B5BE-B5C4A789E9F9}" srcOrd="0" destOrd="0" presId="urn:microsoft.com/office/officeart/2005/8/layout/hierarchy3"/>
    <dgm:cxn modelId="{A6402027-BB72-456F-A691-2118D714CE28}" type="presOf" srcId="{2E0984B0-8C18-4ABA-8143-A99B6E1A7F68}" destId="{C5888358-99E9-49CD-906A-07508947277B}" srcOrd="1" destOrd="0" presId="urn:microsoft.com/office/officeart/2005/8/layout/hierarchy3"/>
    <dgm:cxn modelId="{07E74D28-6B3B-49D1-942D-AB87C9B09492}" srcId="{2E0984B0-8C18-4ABA-8143-A99B6E1A7F68}" destId="{937AB6A3-4314-4B76-84A6-AC212E8C6BD6}" srcOrd="1" destOrd="0" parTransId="{189561EE-08B6-422C-8F37-C6F040B32C63}" sibTransId="{6DB2A523-B333-4A8B-B088-74D0A21A443D}"/>
    <dgm:cxn modelId="{5D6F18F5-F6C3-4E76-8544-839D96AE9009}" srcId="{E2309282-7864-499F-A118-3B623671CC20}" destId="{2E0984B0-8C18-4ABA-8143-A99B6E1A7F68}" srcOrd="0" destOrd="0" parTransId="{A1E88CD9-0C09-441E-B2D4-5BE2EB966056}" sibTransId="{88E6635E-E8A9-455C-AB44-10CA20AF2E7B}"/>
    <dgm:cxn modelId="{E865C5F0-90E4-4D37-A7FF-A4DA783AF917}" srcId="{C0AB7D58-F279-4976-B379-D02313269310}" destId="{26E44EC6-8EE4-4393-9726-9BAB67DF0A8D}" srcOrd="0" destOrd="0" parTransId="{DE46252C-A4D2-41EF-A6DE-0F98CD958A81}" sibTransId="{9435BF88-1D30-4989-B198-E81BB78559B8}"/>
    <dgm:cxn modelId="{A480AEBC-2534-45A3-BC60-7A8ED68375B9}" type="presOf" srcId="{54873CF1-C964-4C92-9CBB-5CE05F8E7AED}" destId="{26F884ED-B557-41E8-96CC-57AD4DE102CC}" srcOrd="0" destOrd="0" presId="urn:microsoft.com/office/officeart/2005/8/layout/hierarchy3"/>
    <dgm:cxn modelId="{B7CB0AE6-5583-44C5-BD3E-1BE3D022F894}" type="presOf" srcId="{26E44EC6-8EE4-4393-9726-9BAB67DF0A8D}" destId="{CC290690-12C8-4E6E-9BDD-05A7C56C3B4D}" srcOrd="0" destOrd="0" presId="urn:microsoft.com/office/officeart/2005/8/layout/hierarchy3"/>
    <dgm:cxn modelId="{424C26F9-5C3C-46D9-B45E-FA92E64CA35E}" srcId="{E2309282-7864-499F-A118-3B623671CC20}" destId="{C0AB7D58-F279-4976-B379-D02313269310}" srcOrd="1" destOrd="0" parTransId="{F32B3AF6-636E-4EE1-8992-A3F2EF370F2D}" sibTransId="{D92F5CE9-8E06-4E66-B829-D2C1F070C8FA}"/>
    <dgm:cxn modelId="{3FF5E81E-1EFF-41B1-B494-B8BFD339EC2F}" type="presOf" srcId="{E2309282-7864-499F-A118-3B623671CC20}" destId="{09964975-9645-4E82-9C6B-CD9A276DA81C}" srcOrd="0" destOrd="0" presId="urn:microsoft.com/office/officeart/2005/8/layout/hierarchy3"/>
    <dgm:cxn modelId="{6FF5D318-1AA3-4C32-A728-91D401651A29}" type="presParOf" srcId="{09964975-9645-4E82-9C6B-CD9A276DA81C}" destId="{55E65DCA-C15A-4799-A1A1-65EDEF3725E6}" srcOrd="0" destOrd="0" presId="urn:microsoft.com/office/officeart/2005/8/layout/hierarchy3"/>
    <dgm:cxn modelId="{97CF432C-FC5D-400C-9BAE-C12316239969}" type="presParOf" srcId="{55E65DCA-C15A-4799-A1A1-65EDEF3725E6}" destId="{A9F881A8-A86E-4FBB-8F1F-26610E1DAF7E}" srcOrd="0" destOrd="0" presId="urn:microsoft.com/office/officeart/2005/8/layout/hierarchy3"/>
    <dgm:cxn modelId="{844D6410-B533-43C0-8143-2DDE5AF7F80E}" type="presParOf" srcId="{A9F881A8-A86E-4FBB-8F1F-26610E1DAF7E}" destId="{1D91D348-1324-454E-B019-70879CD28432}" srcOrd="0" destOrd="0" presId="urn:microsoft.com/office/officeart/2005/8/layout/hierarchy3"/>
    <dgm:cxn modelId="{123D0277-8F7E-4641-9320-2888429B85ED}" type="presParOf" srcId="{A9F881A8-A86E-4FBB-8F1F-26610E1DAF7E}" destId="{C5888358-99E9-49CD-906A-07508947277B}" srcOrd="1" destOrd="0" presId="urn:microsoft.com/office/officeart/2005/8/layout/hierarchy3"/>
    <dgm:cxn modelId="{A5978E47-DC74-4AF2-9A3E-D9E21E13CF85}" type="presParOf" srcId="{55E65DCA-C15A-4799-A1A1-65EDEF3725E6}" destId="{06FC3074-2D4A-48F7-B1B0-F6F7B67E4DEC}" srcOrd="1" destOrd="0" presId="urn:microsoft.com/office/officeart/2005/8/layout/hierarchy3"/>
    <dgm:cxn modelId="{7F9AC9EB-E02D-4BC5-9E57-2AB8AF56266F}" type="presParOf" srcId="{06FC3074-2D4A-48F7-B1B0-F6F7B67E4DEC}" destId="{623F9A83-8E35-4710-8CB4-EB300E698E32}" srcOrd="0" destOrd="0" presId="urn:microsoft.com/office/officeart/2005/8/layout/hierarchy3"/>
    <dgm:cxn modelId="{FBABB201-3579-4076-8521-E958A07A45AF}" type="presParOf" srcId="{06FC3074-2D4A-48F7-B1B0-F6F7B67E4DEC}" destId="{26F884ED-B557-41E8-96CC-57AD4DE102CC}" srcOrd="1" destOrd="0" presId="urn:microsoft.com/office/officeart/2005/8/layout/hierarchy3"/>
    <dgm:cxn modelId="{F685DA28-A540-44C5-A37D-E739A5B2AEA3}" type="presParOf" srcId="{06FC3074-2D4A-48F7-B1B0-F6F7B67E4DEC}" destId="{7151500F-43C3-48BC-AC5E-3D9D57F9E6B8}" srcOrd="2" destOrd="0" presId="urn:microsoft.com/office/officeart/2005/8/layout/hierarchy3"/>
    <dgm:cxn modelId="{FE4A136B-2A2B-4E98-9540-9E2D3CFD100E}" type="presParOf" srcId="{06FC3074-2D4A-48F7-B1B0-F6F7B67E4DEC}" destId="{E00DBAE5-AF4C-4FDC-8ABD-7250750FD161}" srcOrd="3" destOrd="0" presId="urn:microsoft.com/office/officeart/2005/8/layout/hierarchy3"/>
    <dgm:cxn modelId="{A70A64E7-8AFC-43A0-982C-EF2996B95F5E}" type="presParOf" srcId="{09964975-9645-4E82-9C6B-CD9A276DA81C}" destId="{0E8AB826-CBFE-45A5-A720-72671AEE3A98}" srcOrd="1" destOrd="0" presId="urn:microsoft.com/office/officeart/2005/8/layout/hierarchy3"/>
    <dgm:cxn modelId="{D1B681A8-B2D6-42AD-A05A-74A00079DAB9}" type="presParOf" srcId="{0E8AB826-CBFE-45A5-A720-72671AEE3A98}" destId="{FCE2A805-AFF0-4FB4-BE6F-AED5B25594AD}" srcOrd="0" destOrd="0" presId="urn:microsoft.com/office/officeart/2005/8/layout/hierarchy3"/>
    <dgm:cxn modelId="{9F2E8CEA-D12E-4B2E-844D-97CF3AB3D140}" type="presParOf" srcId="{FCE2A805-AFF0-4FB4-BE6F-AED5B25594AD}" destId="{A9BF204E-D730-4F0F-93A6-648E29BEBE07}" srcOrd="0" destOrd="0" presId="urn:microsoft.com/office/officeart/2005/8/layout/hierarchy3"/>
    <dgm:cxn modelId="{9582DC7A-10EA-48D8-AB69-E11447EC614E}" type="presParOf" srcId="{FCE2A805-AFF0-4FB4-BE6F-AED5B25594AD}" destId="{77E7EC3C-9D06-40D1-A65D-1D602385DDFD}" srcOrd="1" destOrd="0" presId="urn:microsoft.com/office/officeart/2005/8/layout/hierarchy3"/>
    <dgm:cxn modelId="{D820FC62-E6EB-411F-9C7D-941899BB72A0}" type="presParOf" srcId="{0E8AB826-CBFE-45A5-A720-72671AEE3A98}" destId="{326B7A7C-0FD2-47CB-BE8D-287AAFE4ADA7}" srcOrd="1" destOrd="0" presId="urn:microsoft.com/office/officeart/2005/8/layout/hierarchy3"/>
    <dgm:cxn modelId="{DEC8D751-829D-4D4A-BFBE-EBB362E21A06}" type="presParOf" srcId="{326B7A7C-0FD2-47CB-BE8D-287AAFE4ADA7}" destId="{CD1D9664-A886-4E2B-A018-F4523BC00DB5}" srcOrd="0" destOrd="0" presId="urn:microsoft.com/office/officeart/2005/8/layout/hierarchy3"/>
    <dgm:cxn modelId="{F3D22035-44E2-4933-8566-2A32B18C2979}" type="presParOf" srcId="{326B7A7C-0FD2-47CB-BE8D-287AAFE4ADA7}" destId="{CC290690-12C8-4E6E-9BDD-05A7C56C3B4D}" srcOrd="1" destOrd="0" presId="urn:microsoft.com/office/officeart/2005/8/layout/hierarchy3"/>
    <dgm:cxn modelId="{21DC6DE7-6AFA-445E-858B-235C7F7397CE}" type="presParOf" srcId="{326B7A7C-0FD2-47CB-BE8D-287AAFE4ADA7}" destId="{437EDAC7-44C7-4DC6-A166-9C63CBEE1702}" srcOrd="2" destOrd="0" presId="urn:microsoft.com/office/officeart/2005/8/layout/hierarchy3"/>
    <dgm:cxn modelId="{4B437363-5E9D-4A51-9FC3-B86D35150BA4}" type="presParOf" srcId="{326B7A7C-0FD2-47CB-BE8D-287AAFE4ADA7}" destId="{85EBD1D8-8ADB-4677-B5BE-B5C4A789E9F9}"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929EBCD-9056-4EDD-BE7F-841BF096A82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C"/>
        </a:p>
      </dgm:t>
    </dgm:pt>
    <dgm:pt modelId="{8DD282FD-1B99-417F-8569-C66DC237E73A}">
      <dgm:prSet phldrT="[Texto]"/>
      <dgm:spPr/>
      <dgm:t>
        <a:bodyPr/>
        <a:lstStyle/>
        <a:p>
          <a:r>
            <a:rPr lang="es-EC" dirty="0" smtClean="0"/>
            <a:t>Cantidad de materiales e insumos que se sustituye en importaciones</a:t>
          </a:r>
          <a:endParaRPr lang="es-EC" dirty="0"/>
        </a:p>
      </dgm:t>
    </dgm:pt>
    <dgm:pt modelId="{B245DD57-F5E2-43CD-9C81-C2E5C484E6B7}" type="parTrans" cxnId="{8E8DE642-9CD6-4CAA-8723-DEBA7D62063F}">
      <dgm:prSet/>
      <dgm:spPr/>
      <dgm:t>
        <a:bodyPr/>
        <a:lstStyle/>
        <a:p>
          <a:endParaRPr lang="es-EC"/>
        </a:p>
      </dgm:t>
    </dgm:pt>
    <dgm:pt modelId="{88AAC6F0-5B42-4AAB-9343-D2215C4044BA}" type="sibTrans" cxnId="{8E8DE642-9CD6-4CAA-8723-DEBA7D62063F}">
      <dgm:prSet/>
      <dgm:spPr/>
      <dgm:t>
        <a:bodyPr/>
        <a:lstStyle/>
        <a:p>
          <a:endParaRPr lang="es-EC"/>
        </a:p>
      </dgm:t>
    </dgm:pt>
    <dgm:pt modelId="{5BA31513-D99F-426D-811F-9B2134FA2E67}">
      <dgm:prSet phldrT="[Texto]"/>
      <dgm:spPr/>
      <dgm:t>
        <a:bodyPr/>
        <a:lstStyle/>
        <a:p>
          <a:r>
            <a:rPr lang="es-EC" dirty="0" smtClean="0"/>
            <a:t>Encadenamientos que genera el proceso de producción de los materiales e insumos que se sustituyen</a:t>
          </a:r>
          <a:endParaRPr lang="es-EC" dirty="0"/>
        </a:p>
      </dgm:t>
    </dgm:pt>
    <dgm:pt modelId="{A75AFCFE-55F7-45CA-8ED7-CBA50C08DA8A}" type="parTrans" cxnId="{2AEDF779-BF62-4944-95CB-23533588A95B}">
      <dgm:prSet/>
      <dgm:spPr/>
      <dgm:t>
        <a:bodyPr/>
        <a:lstStyle/>
        <a:p>
          <a:endParaRPr lang="es-EC"/>
        </a:p>
      </dgm:t>
    </dgm:pt>
    <dgm:pt modelId="{64171069-86B9-4777-84B7-69902FC57DBC}" type="sibTrans" cxnId="{2AEDF779-BF62-4944-95CB-23533588A95B}">
      <dgm:prSet/>
      <dgm:spPr/>
      <dgm:t>
        <a:bodyPr/>
        <a:lstStyle/>
        <a:p>
          <a:endParaRPr lang="es-EC"/>
        </a:p>
      </dgm:t>
    </dgm:pt>
    <dgm:pt modelId="{52C2DCAB-393B-4C7E-BB7A-13E05D00A4CC}">
      <dgm:prSet phldrT="[Texto]"/>
      <dgm:spPr/>
      <dgm:t>
        <a:bodyPr/>
        <a:lstStyle/>
        <a:p>
          <a:r>
            <a:rPr lang="es-EC" dirty="0" smtClean="0"/>
            <a:t>Matriz de valor agregado</a:t>
          </a:r>
          <a:endParaRPr lang="es-EC" dirty="0"/>
        </a:p>
      </dgm:t>
    </dgm:pt>
    <dgm:pt modelId="{CC1AC71C-8ED7-4507-B8C2-252D495A8A52}" type="parTrans" cxnId="{E067A827-E2B9-45E9-98E6-0F8F1CB0026E}">
      <dgm:prSet/>
      <dgm:spPr/>
      <dgm:t>
        <a:bodyPr/>
        <a:lstStyle/>
        <a:p>
          <a:endParaRPr lang="es-EC"/>
        </a:p>
      </dgm:t>
    </dgm:pt>
    <dgm:pt modelId="{026414A2-3C70-427B-AAE0-433980BBD564}" type="sibTrans" cxnId="{E067A827-E2B9-45E9-98E6-0F8F1CB0026E}">
      <dgm:prSet/>
      <dgm:spPr/>
      <dgm:t>
        <a:bodyPr/>
        <a:lstStyle/>
        <a:p>
          <a:endParaRPr lang="es-EC"/>
        </a:p>
      </dgm:t>
    </dgm:pt>
    <dgm:pt modelId="{D1EB52D0-A885-4B6F-898D-DEC6557AAA3F}">
      <dgm:prSet phldrT="[Texto]" phldr="1"/>
      <dgm:spPr>
        <a:blipFill rotWithShape="0">
          <a:blip xmlns:r="http://schemas.openxmlformats.org/officeDocument/2006/relationships" r:embed="rId1"/>
          <a:stretch>
            <a:fillRect/>
          </a:stretch>
        </a:blipFill>
      </dgm:spPr>
      <dgm:t>
        <a:bodyPr/>
        <a:lstStyle/>
        <a:p>
          <a:endParaRPr lang="es-EC" dirty="0"/>
        </a:p>
      </dgm:t>
    </dgm:pt>
    <dgm:pt modelId="{00F7B441-B91F-4770-B540-5AB7D12D4032}" type="parTrans" cxnId="{3D3BB2AF-E8E5-4E18-B3AB-1D0499D1BADB}">
      <dgm:prSet/>
      <dgm:spPr/>
      <dgm:t>
        <a:bodyPr/>
        <a:lstStyle/>
        <a:p>
          <a:endParaRPr lang="es-EC"/>
        </a:p>
      </dgm:t>
    </dgm:pt>
    <dgm:pt modelId="{C550B7F4-2E5A-408C-8ED9-D8C353549F4C}" type="sibTrans" cxnId="{3D3BB2AF-E8E5-4E18-B3AB-1D0499D1BADB}">
      <dgm:prSet/>
      <dgm:spPr/>
      <dgm:t>
        <a:bodyPr/>
        <a:lstStyle/>
        <a:p>
          <a:endParaRPr lang="es-EC"/>
        </a:p>
      </dgm:t>
    </dgm:pt>
    <dgm:pt modelId="{65F04193-4765-4DF5-9423-231CF43ABA39}">
      <dgm:prSet phldrT="[Texto]"/>
      <dgm:spPr/>
      <dgm:t>
        <a:bodyPr/>
        <a:lstStyle/>
        <a:p>
          <a:r>
            <a:rPr lang="es-EC" dirty="0" smtClean="0"/>
            <a:t>Para medir los impactos socio económico, político y tecnológico se utilizó la Matriz de Acción Efecto</a:t>
          </a:r>
          <a:endParaRPr lang="es-EC" dirty="0"/>
        </a:p>
      </dgm:t>
    </dgm:pt>
    <dgm:pt modelId="{1815A3AE-417D-4656-9D9A-FED18B1A8982}" type="sibTrans" cxnId="{347E51AE-E488-4F1F-8CBB-06C438F6C859}">
      <dgm:prSet/>
      <dgm:spPr/>
      <dgm:t>
        <a:bodyPr/>
        <a:lstStyle/>
        <a:p>
          <a:endParaRPr lang="es-EC"/>
        </a:p>
      </dgm:t>
    </dgm:pt>
    <dgm:pt modelId="{1778F5A6-913E-4398-A87A-4D0B703EC23B}" type="parTrans" cxnId="{347E51AE-E488-4F1F-8CBB-06C438F6C859}">
      <dgm:prSet/>
      <dgm:spPr/>
      <dgm:t>
        <a:bodyPr/>
        <a:lstStyle/>
        <a:p>
          <a:endParaRPr lang="es-EC"/>
        </a:p>
      </dgm:t>
    </dgm:pt>
    <dgm:pt modelId="{6B608462-CAA9-4A97-80EE-01C5CE3A63F9}" type="pres">
      <dgm:prSet presAssocID="{8929EBCD-9056-4EDD-BE7F-841BF096A827}" presName="diagram" presStyleCnt="0">
        <dgm:presLayoutVars>
          <dgm:dir/>
          <dgm:resizeHandles val="exact"/>
        </dgm:presLayoutVars>
      </dgm:prSet>
      <dgm:spPr/>
      <dgm:t>
        <a:bodyPr/>
        <a:lstStyle/>
        <a:p>
          <a:endParaRPr lang="es-EC"/>
        </a:p>
      </dgm:t>
    </dgm:pt>
    <dgm:pt modelId="{DE096B8F-CEDB-4E15-B2EE-6389E37D7B5A}" type="pres">
      <dgm:prSet presAssocID="{8DD282FD-1B99-417F-8569-C66DC237E73A}" presName="node" presStyleLbl="node1" presStyleIdx="0" presStyleCnt="5" custLinFactNeighborY="-37716">
        <dgm:presLayoutVars>
          <dgm:bulletEnabled val="1"/>
        </dgm:presLayoutVars>
      </dgm:prSet>
      <dgm:spPr/>
      <dgm:t>
        <a:bodyPr/>
        <a:lstStyle/>
        <a:p>
          <a:endParaRPr lang="es-EC"/>
        </a:p>
      </dgm:t>
    </dgm:pt>
    <dgm:pt modelId="{C1C8BE21-C1DD-446A-A1CE-EA6A0EAA7173}" type="pres">
      <dgm:prSet presAssocID="{88AAC6F0-5B42-4AAB-9343-D2215C4044BA}" presName="sibTrans" presStyleCnt="0"/>
      <dgm:spPr/>
    </dgm:pt>
    <dgm:pt modelId="{B5A6684F-15CC-4F82-A5D7-D83F831E41EE}" type="pres">
      <dgm:prSet presAssocID="{5BA31513-D99F-426D-811F-9B2134FA2E67}" presName="node" presStyleLbl="node1" presStyleIdx="1" presStyleCnt="5">
        <dgm:presLayoutVars>
          <dgm:bulletEnabled val="1"/>
        </dgm:presLayoutVars>
      </dgm:prSet>
      <dgm:spPr/>
      <dgm:t>
        <a:bodyPr/>
        <a:lstStyle/>
        <a:p>
          <a:endParaRPr lang="es-EC"/>
        </a:p>
      </dgm:t>
    </dgm:pt>
    <dgm:pt modelId="{F55729DD-EC77-46D3-AD78-8F8BB48207C9}" type="pres">
      <dgm:prSet presAssocID="{64171069-86B9-4777-84B7-69902FC57DBC}" presName="sibTrans" presStyleCnt="0"/>
      <dgm:spPr/>
    </dgm:pt>
    <dgm:pt modelId="{62B163CE-66A5-4E68-9E26-D864B8273B01}" type="pres">
      <dgm:prSet presAssocID="{52C2DCAB-393B-4C7E-BB7A-13E05D00A4CC}" presName="node" presStyleLbl="node1" presStyleIdx="2" presStyleCnt="5">
        <dgm:presLayoutVars>
          <dgm:bulletEnabled val="1"/>
        </dgm:presLayoutVars>
      </dgm:prSet>
      <dgm:spPr/>
      <dgm:t>
        <a:bodyPr/>
        <a:lstStyle/>
        <a:p>
          <a:endParaRPr lang="es-EC"/>
        </a:p>
      </dgm:t>
    </dgm:pt>
    <dgm:pt modelId="{D325208A-12F6-4364-86A2-CA98004EAEBF}" type="pres">
      <dgm:prSet presAssocID="{026414A2-3C70-427B-AAE0-433980BBD564}" presName="sibTrans" presStyleCnt="0"/>
      <dgm:spPr/>
    </dgm:pt>
    <dgm:pt modelId="{3000CAE0-9073-444D-90CA-2C6E4134F116}" type="pres">
      <dgm:prSet presAssocID="{D1EB52D0-A885-4B6F-898D-DEC6557AAA3F}" presName="node" presStyleLbl="node1" presStyleIdx="3" presStyleCnt="5" custLinFactNeighborX="2954" custLinFactNeighborY="-10096">
        <dgm:presLayoutVars>
          <dgm:bulletEnabled val="1"/>
        </dgm:presLayoutVars>
      </dgm:prSet>
      <dgm:spPr/>
      <dgm:t>
        <a:bodyPr/>
        <a:lstStyle/>
        <a:p>
          <a:endParaRPr lang="es-EC"/>
        </a:p>
      </dgm:t>
    </dgm:pt>
    <dgm:pt modelId="{00E364B0-3056-44E9-9BF4-2713E2F02ED6}" type="pres">
      <dgm:prSet presAssocID="{C550B7F4-2E5A-408C-8ED9-D8C353549F4C}" presName="sibTrans" presStyleCnt="0"/>
      <dgm:spPr/>
    </dgm:pt>
    <dgm:pt modelId="{0C73603C-22EE-47BE-A90D-E100A1D91726}" type="pres">
      <dgm:prSet presAssocID="{65F04193-4765-4DF5-9423-231CF43ABA39}" presName="node" presStyleLbl="node1" presStyleIdx="4" presStyleCnt="5" custLinFactNeighborX="-55742" custLinFactNeighborY="194">
        <dgm:presLayoutVars>
          <dgm:bulletEnabled val="1"/>
        </dgm:presLayoutVars>
      </dgm:prSet>
      <dgm:spPr/>
      <dgm:t>
        <a:bodyPr/>
        <a:lstStyle/>
        <a:p>
          <a:endParaRPr lang="es-EC"/>
        </a:p>
      </dgm:t>
    </dgm:pt>
  </dgm:ptLst>
  <dgm:cxnLst>
    <dgm:cxn modelId="{E067A827-E2B9-45E9-98E6-0F8F1CB0026E}" srcId="{8929EBCD-9056-4EDD-BE7F-841BF096A827}" destId="{52C2DCAB-393B-4C7E-BB7A-13E05D00A4CC}" srcOrd="2" destOrd="0" parTransId="{CC1AC71C-8ED7-4507-B8C2-252D495A8A52}" sibTransId="{026414A2-3C70-427B-AAE0-433980BBD564}"/>
    <dgm:cxn modelId="{F9B12BFF-7784-4BEC-9789-3350B84755ED}" type="presOf" srcId="{5BA31513-D99F-426D-811F-9B2134FA2E67}" destId="{B5A6684F-15CC-4F82-A5D7-D83F831E41EE}" srcOrd="0" destOrd="0" presId="urn:microsoft.com/office/officeart/2005/8/layout/default"/>
    <dgm:cxn modelId="{6FA5327E-EE7A-48B5-A710-A46D72556EA3}" type="presOf" srcId="{D1EB52D0-A885-4B6F-898D-DEC6557AAA3F}" destId="{3000CAE0-9073-444D-90CA-2C6E4134F116}" srcOrd="0" destOrd="0" presId="urn:microsoft.com/office/officeart/2005/8/layout/default"/>
    <dgm:cxn modelId="{8688EC9A-A0ED-44B8-B390-CBF389596518}" type="presOf" srcId="{8DD282FD-1B99-417F-8569-C66DC237E73A}" destId="{DE096B8F-CEDB-4E15-B2EE-6389E37D7B5A}" srcOrd="0" destOrd="0" presId="urn:microsoft.com/office/officeart/2005/8/layout/default"/>
    <dgm:cxn modelId="{347E51AE-E488-4F1F-8CBB-06C438F6C859}" srcId="{8929EBCD-9056-4EDD-BE7F-841BF096A827}" destId="{65F04193-4765-4DF5-9423-231CF43ABA39}" srcOrd="4" destOrd="0" parTransId="{1778F5A6-913E-4398-A87A-4D0B703EC23B}" sibTransId="{1815A3AE-417D-4656-9D9A-FED18B1A8982}"/>
    <dgm:cxn modelId="{DB046719-5012-496F-AD5C-22D50E8B4D77}" type="presOf" srcId="{8929EBCD-9056-4EDD-BE7F-841BF096A827}" destId="{6B608462-CAA9-4A97-80EE-01C5CE3A63F9}" srcOrd="0" destOrd="0" presId="urn:microsoft.com/office/officeart/2005/8/layout/default"/>
    <dgm:cxn modelId="{8E8DE642-9CD6-4CAA-8723-DEBA7D62063F}" srcId="{8929EBCD-9056-4EDD-BE7F-841BF096A827}" destId="{8DD282FD-1B99-417F-8569-C66DC237E73A}" srcOrd="0" destOrd="0" parTransId="{B245DD57-F5E2-43CD-9C81-C2E5C484E6B7}" sibTransId="{88AAC6F0-5B42-4AAB-9343-D2215C4044BA}"/>
    <dgm:cxn modelId="{2AEDF779-BF62-4944-95CB-23533588A95B}" srcId="{8929EBCD-9056-4EDD-BE7F-841BF096A827}" destId="{5BA31513-D99F-426D-811F-9B2134FA2E67}" srcOrd="1" destOrd="0" parTransId="{A75AFCFE-55F7-45CA-8ED7-CBA50C08DA8A}" sibTransId="{64171069-86B9-4777-84B7-69902FC57DBC}"/>
    <dgm:cxn modelId="{8A9ED290-7B78-4177-AD6E-48E8B4CA9561}" type="presOf" srcId="{52C2DCAB-393B-4C7E-BB7A-13E05D00A4CC}" destId="{62B163CE-66A5-4E68-9E26-D864B8273B01}" srcOrd="0" destOrd="0" presId="urn:microsoft.com/office/officeart/2005/8/layout/default"/>
    <dgm:cxn modelId="{5381FFA9-E05C-4384-92FC-0DFDC3D95C45}" type="presOf" srcId="{65F04193-4765-4DF5-9423-231CF43ABA39}" destId="{0C73603C-22EE-47BE-A90D-E100A1D91726}" srcOrd="0" destOrd="0" presId="urn:microsoft.com/office/officeart/2005/8/layout/default"/>
    <dgm:cxn modelId="{3D3BB2AF-E8E5-4E18-B3AB-1D0499D1BADB}" srcId="{8929EBCD-9056-4EDD-BE7F-841BF096A827}" destId="{D1EB52D0-A885-4B6F-898D-DEC6557AAA3F}" srcOrd="3" destOrd="0" parTransId="{00F7B441-B91F-4770-B540-5AB7D12D4032}" sibTransId="{C550B7F4-2E5A-408C-8ED9-D8C353549F4C}"/>
    <dgm:cxn modelId="{A2D20EEA-48C0-4F61-A557-FEF3764E5186}" type="presParOf" srcId="{6B608462-CAA9-4A97-80EE-01C5CE3A63F9}" destId="{DE096B8F-CEDB-4E15-B2EE-6389E37D7B5A}" srcOrd="0" destOrd="0" presId="urn:microsoft.com/office/officeart/2005/8/layout/default"/>
    <dgm:cxn modelId="{6E9D5169-8B2B-4EA4-BE6D-ACC5CE880AA6}" type="presParOf" srcId="{6B608462-CAA9-4A97-80EE-01C5CE3A63F9}" destId="{C1C8BE21-C1DD-446A-A1CE-EA6A0EAA7173}" srcOrd="1" destOrd="0" presId="urn:microsoft.com/office/officeart/2005/8/layout/default"/>
    <dgm:cxn modelId="{0F606304-B1A7-4CDA-8153-0C837E5191BB}" type="presParOf" srcId="{6B608462-CAA9-4A97-80EE-01C5CE3A63F9}" destId="{B5A6684F-15CC-4F82-A5D7-D83F831E41EE}" srcOrd="2" destOrd="0" presId="urn:microsoft.com/office/officeart/2005/8/layout/default"/>
    <dgm:cxn modelId="{60B047EF-2ED5-4C7A-A4E2-3A1CFF4FD360}" type="presParOf" srcId="{6B608462-CAA9-4A97-80EE-01C5CE3A63F9}" destId="{F55729DD-EC77-46D3-AD78-8F8BB48207C9}" srcOrd="3" destOrd="0" presId="urn:microsoft.com/office/officeart/2005/8/layout/default"/>
    <dgm:cxn modelId="{70DBCCC9-FE22-4559-A24C-BFE33C1B668E}" type="presParOf" srcId="{6B608462-CAA9-4A97-80EE-01C5CE3A63F9}" destId="{62B163CE-66A5-4E68-9E26-D864B8273B01}" srcOrd="4" destOrd="0" presId="urn:microsoft.com/office/officeart/2005/8/layout/default"/>
    <dgm:cxn modelId="{BDC64FED-6762-492D-BD80-57D95273AEB3}" type="presParOf" srcId="{6B608462-CAA9-4A97-80EE-01C5CE3A63F9}" destId="{D325208A-12F6-4364-86A2-CA98004EAEBF}" srcOrd="5" destOrd="0" presId="urn:microsoft.com/office/officeart/2005/8/layout/default"/>
    <dgm:cxn modelId="{DA96682E-0B82-4B6F-889D-1649496CAC9E}" type="presParOf" srcId="{6B608462-CAA9-4A97-80EE-01C5CE3A63F9}" destId="{3000CAE0-9073-444D-90CA-2C6E4134F116}" srcOrd="6" destOrd="0" presId="urn:microsoft.com/office/officeart/2005/8/layout/default"/>
    <dgm:cxn modelId="{8BD93ECB-E646-4DD8-B522-98D195ADA299}" type="presParOf" srcId="{6B608462-CAA9-4A97-80EE-01C5CE3A63F9}" destId="{00E364B0-3056-44E9-9BF4-2713E2F02ED6}" srcOrd="7" destOrd="0" presId="urn:microsoft.com/office/officeart/2005/8/layout/default"/>
    <dgm:cxn modelId="{2741F649-4766-404E-BCD7-5B5BC2BEE8AF}" type="presParOf" srcId="{6B608462-CAA9-4A97-80EE-01C5CE3A63F9}" destId="{0C73603C-22EE-47BE-A90D-E100A1D9172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D8B1803-7BC6-4498-8AD4-CF4E3573FCD9}"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s-EC"/>
        </a:p>
      </dgm:t>
    </dgm:pt>
    <dgm:pt modelId="{34B57E1A-8804-48C4-9001-C9D3658193A7}">
      <dgm:prSet phldrT="[Texto]"/>
      <dgm:spPr/>
      <dgm:t>
        <a:bodyPr/>
        <a:lstStyle/>
        <a:p>
          <a:r>
            <a:rPr lang="es-EC" dirty="0" smtClean="0"/>
            <a:t>Proveedores de </a:t>
          </a:r>
          <a:r>
            <a:rPr lang="es-EC" dirty="0" err="1" smtClean="0"/>
            <a:t>CUero</a:t>
          </a:r>
          <a:endParaRPr lang="es-EC" dirty="0"/>
        </a:p>
      </dgm:t>
    </dgm:pt>
    <dgm:pt modelId="{88FF620F-0536-450C-825D-843A0411FF96}" type="parTrans" cxnId="{1012DFC6-EBB7-4A2A-9A0A-C6B0A62441AB}">
      <dgm:prSet/>
      <dgm:spPr/>
      <dgm:t>
        <a:bodyPr/>
        <a:lstStyle/>
        <a:p>
          <a:endParaRPr lang="es-EC"/>
        </a:p>
      </dgm:t>
    </dgm:pt>
    <dgm:pt modelId="{55BB0E08-4E6C-4176-98BE-34A90A1DC70E}" type="sibTrans" cxnId="{1012DFC6-EBB7-4A2A-9A0A-C6B0A62441AB}">
      <dgm:prSet/>
      <dgm:spPr/>
      <dgm:t>
        <a:bodyPr/>
        <a:lstStyle/>
        <a:p>
          <a:endParaRPr lang="es-EC"/>
        </a:p>
      </dgm:t>
    </dgm:pt>
    <dgm:pt modelId="{EACED8F2-0E07-463A-95C1-42140F5D1423}">
      <dgm:prSet phldrT="[Texto]"/>
      <dgm:spPr/>
      <dgm:t>
        <a:bodyPr/>
        <a:lstStyle/>
        <a:p>
          <a:r>
            <a:rPr lang="es-EC" dirty="0" smtClean="0"/>
            <a:t>Nacionales o Extranjeros</a:t>
          </a:r>
          <a:endParaRPr lang="es-EC" dirty="0"/>
        </a:p>
      </dgm:t>
    </dgm:pt>
    <dgm:pt modelId="{D71E25BF-6726-4B5B-BD6A-1EA3D33A5088}" type="parTrans" cxnId="{BAA87183-D92A-4D0E-81C4-E816A6C4D5F7}">
      <dgm:prSet/>
      <dgm:spPr/>
      <dgm:t>
        <a:bodyPr/>
        <a:lstStyle/>
        <a:p>
          <a:endParaRPr lang="es-EC"/>
        </a:p>
      </dgm:t>
    </dgm:pt>
    <dgm:pt modelId="{5CF12A0B-7264-42A0-A593-026836808E9D}" type="sibTrans" cxnId="{BAA87183-D92A-4D0E-81C4-E816A6C4D5F7}">
      <dgm:prSet/>
      <dgm:spPr/>
      <dgm:t>
        <a:bodyPr/>
        <a:lstStyle/>
        <a:p>
          <a:endParaRPr lang="es-EC"/>
        </a:p>
      </dgm:t>
    </dgm:pt>
    <dgm:pt modelId="{75C6BD84-AE07-491E-95B3-5E41D92C5708}">
      <dgm:prSet phldrT="[Texto]"/>
      <dgm:spPr/>
      <dgm:t>
        <a:bodyPr/>
        <a:lstStyle/>
        <a:p>
          <a:r>
            <a:rPr lang="es-EC" dirty="0" smtClean="0"/>
            <a:t>Proveedores de Materiales</a:t>
          </a:r>
          <a:endParaRPr lang="es-EC" dirty="0"/>
        </a:p>
      </dgm:t>
    </dgm:pt>
    <dgm:pt modelId="{4087A8A9-169E-4567-AD0A-3F5777710CFE}" type="parTrans" cxnId="{206CED1D-FFC5-4B9E-BB3A-467C11050ACD}">
      <dgm:prSet/>
      <dgm:spPr/>
      <dgm:t>
        <a:bodyPr/>
        <a:lstStyle/>
        <a:p>
          <a:endParaRPr lang="es-EC"/>
        </a:p>
      </dgm:t>
    </dgm:pt>
    <dgm:pt modelId="{DEF6E223-3CF0-4E63-9EE7-75F30127EED7}" type="sibTrans" cxnId="{206CED1D-FFC5-4B9E-BB3A-467C11050ACD}">
      <dgm:prSet/>
      <dgm:spPr/>
      <dgm:t>
        <a:bodyPr/>
        <a:lstStyle/>
        <a:p>
          <a:endParaRPr lang="es-EC"/>
        </a:p>
      </dgm:t>
    </dgm:pt>
    <dgm:pt modelId="{6792EE3F-88CA-407C-BBB3-38D34118FBD4}">
      <dgm:prSet phldrT="[Texto]"/>
      <dgm:spPr/>
      <dgm:t>
        <a:bodyPr/>
        <a:lstStyle/>
        <a:p>
          <a:r>
            <a:rPr lang="es-EC" dirty="0" smtClean="0"/>
            <a:t>Hormas, herrajes, cordones, hilos, forros, pegantes, moldes, suelas</a:t>
          </a:r>
          <a:endParaRPr lang="es-EC" dirty="0"/>
        </a:p>
      </dgm:t>
    </dgm:pt>
    <dgm:pt modelId="{4B856D27-9417-49F5-B402-2509848CBD33}" type="parTrans" cxnId="{CB052293-D9E2-405B-B831-C5021E0D7EB1}">
      <dgm:prSet/>
      <dgm:spPr/>
      <dgm:t>
        <a:bodyPr/>
        <a:lstStyle/>
        <a:p>
          <a:endParaRPr lang="es-EC"/>
        </a:p>
      </dgm:t>
    </dgm:pt>
    <dgm:pt modelId="{487C9539-20EC-4347-A1C1-867A0D092B86}" type="sibTrans" cxnId="{CB052293-D9E2-405B-B831-C5021E0D7EB1}">
      <dgm:prSet/>
      <dgm:spPr/>
      <dgm:t>
        <a:bodyPr/>
        <a:lstStyle/>
        <a:p>
          <a:endParaRPr lang="es-EC"/>
        </a:p>
      </dgm:t>
    </dgm:pt>
    <dgm:pt modelId="{7FBBF198-5824-4745-8598-8A70BDA220FF}" type="pres">
      <dgm:prSet presAssocID="{6D8B1803-7BC6-4498-8AD4-CF4E3573FCD9}" presName="linearFlow" presStyleCnt="0">
        <dgm:presLayoutVars>
          <dgm:dir/>
          <dgm:animLvl val="lvl"/>
          <dgm:resizeHandles val="exact"/>
        </dgm:presLayoutVars>
      </dgm:prSet>
      <dgm:spPr/>
      <dgm:t>
        <a:bodyPr/>
        <a:lstStyle/>
        <a:p>
          <a:endParaRPr lang="es-EC"/>
        </a:p>
      </dgm:t>
    </dgm:pt>
    <dgm:pt modelId="{C07C6397-C298-4C36-AA48-5DC2A41E386F}" type="pres">
      <dgm:prSet presAssocID="{34B57E1A-8804-48C4-9001-C9D3658193A7}" presName="composite" presStyleCnt="0"/>
      <dgm:spPr/>
    </dgm:pt>
    <dgm:pt modelId="{3BDAD3E1-9F77-4BA6-A43F-F772BF7526BD}" type="pres">
      <dgm:prSet presAssocID="{34B57E1A-8804-48C4-9001-C9D3658193A7}" presName="parTx" presStyleLbl="node1" presStyleIdx="0" presStyleCnt="2">
        <dgm:presLayoutVars>
          <dgm:chMax val="0"/>
          <dgm:chPref val="0"/>
          <dgm:bulletEnabled val="1"/>
        </dgm:presLayoutVars>
      </dgm:prSet>
      <dgm:spPr/>
      <dgm:t>
        <a:bodyPr/>
        <a:lstStyle/>
        <a:p>
          <a:endParaRPr lang="es-EC"/>
        </a:p>
      </dgm:t>
    </dgm:pt>
    <dgm:pt modelId="{07BE8C9B-07F3-4FEA-9231-43238B41EA84}" type="pres">
      <dgm:prSet presAssocID="{34B57E1A-8804-48C4-9001-C9D3658193A7}" presName="parSh" presStyleLbl="node1" presStyleIdx="0" presStyleCnt="2"/>
      <dgm:spPr/>
      <dgm:t>
        <a:bodyPr/>
        <a:lstStyle/>
        <a:p>
          <a:endParaRPr lang="es-EC"/>
        </a:p>
      </dgm:t>
    </dgm:pt>
    <dgm:pt modelId="{5DE8A189-1B4F-42C0-898F-8FD3FD0BFD26}" type="pres">
      <dgm:prSet presAssocID="{34B57E1A-8804-48C4-9001-C9D3658193A7}" presName="desTx" presStyleLbl="fgAcc1" presStyleIdx="0" presStyleCnt="2">
        <dgm:presLayoutVars>
          <dgm:bulletEnabled val="1"/>
        </dgm:presLayoutVars>
      </dgm:prSet>
      <dgm:spPr/>
      <dgm:t>
        <a:bodyPr/>
        <a:lstStyle/>
        <a:p>
          <a:endParaRPr lang="es-EC"/>
        </a:p>
      </dgm:t>
    </dgm:pt>
    <dgm:pt modelId="{B91DA7D5-C52C-41FE-A5A7-6C64031F31C8}" type="pres">
      <dgm:prSet presAssocID="{55BB0E08-4E6C-4176-98BE-34A90A1DC70E}" presName="sibTrans" presStyleLbl="sibTrans2D1" presStyleIdx="0" presStyleCnt="1"/>
      <dgm:spPr/>
      <dgm:t>
        <a:bodyPr/>
        <a:lstStyle/>
        <a:p>
          <a:endParaRPr lang="es-EC"/>
        </a:p>
      </dgm:t>
    </dgm:pt>
    <dgm:pt modelId="{391C5743-7582-45C0-ABB6-CCD47A90C613}" type="pres">
      <dgm:prSet presAssocID="{55BB0E08-4E6C-4176-98BE-34A90A1DC70E}" presName="connTx" presStyleLbl="sibTrans2D1" presStyleIdx="0" presStyleCnt="1"/>
      <dgm:spPr/>
      <dgm:t>
        <a:bodyPr/>
        <a:lstStyle/>
        <a:p>
          <a:endParaRPr lang="es-EC"/>
        </a:p>
      </dgm:t>
    </dgm:pt>
    <dgm:pt modelId="{B90E8209-AD03-460E-A3BB-97E3EB84CAC0}" type="pres">
      <dgm:prSet presAssocID="{75C6BD84-AE07-491E-95B3-5E41D92C5708}" presName="composite" presStyleCnt="0"/>
      <dgm:spPr/>
    </dgm:pt>
    <dgm:pt modelId="{19D57BB2-CBA3-40F0-8782-5784426AD18C}" type="pres">
      <dgm:prSet presAssocID="{75C6BD84-AE07-491E-95B3-5E41D92C5708}" presName="parTx" presStyleLbl="node1" presStyleIdx="0" presStyleCnt="2">
        <dgm:presLayoutVars>
          <dgm:chMax val="0"/>
          <dgm:chPref val="0"/>
          <dgm:bulletEnabled val="1"/>
        </dgm:presLayoutVars>
      </dgm:prSet>
      <dgm:spPr/>
      <dgm:t>
        <a:bodyPr/>
        <a:lstStyle/>
        <a:p>
          <a:endParaRPr lang="es-EC"/>
        </a:p>
      </dgm:t>
    </dgm:pt>
    <dgm:pt modelId="{3B79AFD2-D6E2-44AD-92E2-9E6625DF6DF8}" type="pres">
      <dgm:prSet presAssocID="{75C6BD84-AE07-491E-95B3-5E41D92C5708}" presName="parSh" presStyleLbl="node1" presStyleIdx="1" presStyleCnt="2"/>
      <dgm:spPr/>
      <dgm:t>
        <a:bodyPr/>
        <a:lstStyle/>
        <a:p>
          <a:endParaRPr lang="es-EC"/>
        </a:p>
      </dgm:t>
    </dgm:pt>
    <dgm:pt modelId="{F077DEF7-99D4-45B4-91CD-FC975C5A573E}" type="pres">
      <dgm:prSet presAssocID="{75C6BD84-AE07-491E-95B3-5E41D92C5708}" presName="desTx" presStyleLbl="fgAcc1" presStyleIdx="1" presStyleCnt="2">
        <dgm:presLayoutVars>
          <dgm:bulletEnabled val="1"/>
        </dgm:presLayoutVars>
      </dgm:prSet>
      <dgm:spPr/>
      <dgm:t>
        <a:bodyPr/>
        <a:lstStyle/>
        <a:p>
          <a:endParaRPr lang="es-EC"/>
        </a:p>
      </dgm:t>
    </dgm:pt>
  </dgm:ptLst>
  <dgm:cxnLst>
    <dgm:cxn modelId="{D335F7FF-5A6F-413C-97DE-9780FF131641}" type="presOf" srcId="{EACED8F2-0E07-463A-95C1-42140F5D1423}" destId="{5DE8A189-1B4F-42C0-898F-8FD3FD0BFD26}" srcOrd="0" destOrd="0" presId="urn:microsoft.com/office/officeart/2005/8/layout/process3"/>
    <dgm:cxn modelId="{A34F1639-4172-4B11-B2B5-C33D87165D90}" type="presOf" srcId="{34B57E1A-8804-48C4-9001-C9D3658193A7}" destId="{3BDAD3E1-9F77-4BA6-A43F-F772BF7526BD}" srcOrd="0" destOrd="0" presId="urn:microsoft.com/office/officeart/2005/8/layout/process3"/>
    <dgm:cxn modelId="{E1C4E8D1-937A-4DFD-98BA-746896278E5B}" type="presOf" srcId="{55BB0E08-4E6C-4176-98BE-34A90A1DC70E}" destId="{391C5743-7582-45C0-ABB6-CCD47A90C613}" srcOrd="1" destOrd="0" presId="urn:microsoft.com/office/officeart/2005/8/layout/process3"/>
    <dgm:cxn modelId="{CB052293-D9E2-405B-B831-C5021E0D7EB1}" srcId="{75C6BD84-AE07-491E-95B3-5E41D92C5708}" destId="{6792EE3F-88CA-407C-BBB3-38D34118FBD4}" srcOrd="0" destOrd="0" parTransId="{4B856D27-9417-49F5-B402-2509848CBD33}" sibTransId="{487C9539-20EC-4347-A1C1-867A0D092B86}"/>
    <dgm:cxn modelId="{0BAA6F7F-B8C3-4ADE-8088-850F6F55A810}" type="presOf" srcId="{34B57E1A-8804-48C4-9001-C9D3658193A7}" destId="{07BE8C9B-07F3-4FEA-9231-43238B41EA84}" srcOrd="1" destOrd="0" presId="urn:microsoft.com/office/officeart/2005/8/layout/process3"/>
    <dgm:cxn modelId="{C89A0C59-7821-424E-AC0C-2FB15B37059F}" type="presOf" srcId="{75C6BD84-AE07-491E-95B3-5E41D92C5708}" destId="{19D57BB2-CBA3-40F0-8782-5784426AD18C}" srcOrd="0" destOrd="0" presId="urn:microsoft.com/office/officeart/2005/8/layout/process3"/>
    <dgm:cxn modelId="{46FC73C8-50AC-4EBA-B7EF-0A17CA2D697B}" type="presOf" srcId="{55BB0E08-4E6C-4176-98BE-34A90A1DC70E}" destId="{B91DA7D5-C52C-41FE-A5A7-6C64031F31C8}" srcOrd="0" destOrd="0" presId="urn:microsoft.com/office/officeart/2005/8/layout/process3"/>
    <dgm:cxn modelId="{206CED1D-FFC5-4B9E-BB3A-467C11050ACD}" srcId="{6D8B1803-7BC6-4498-8AD4-CF4E3573FCD9}" destId="{75C6BD84-AE07-491E-95B3-5E41D92C5708}" srcOrd="1" destOrd="0" parTransId="{4087A8A9-169E-4567-AD0A-3F5777710CFE}" sibTransId="{DEF6E223-3CF0-4E63-9EE7-75F30127EED7}"/>
    <dgm:cxn modelId="{78384FC5-1BED-403E-9C01-F99E67E6C284}" type="presOf" srcId="{6792EE3F-88CA-407C-BBB3-38D34118FBD4}" destId="{F077DEF7-99D4-45B4-91CD-FC975C5A573E}" srcOrd="0" destOrd="0" presId="urn:microsoft.com/office/officeart/2005/8/layout/process3"/>
    <dgm:cxn modelId="{BAA87183-D92A-4D0E-81C4-E816A6C4D5F7}" srcId="{34B57E1A-8804-48C4-9001-C9D3658193A7}" destId="{EACED8F2-0E07-463A-95C1-42140F5D1423}" srcOrd="0" destOrd="0" parTransId="{D71E25BF-6726-4B5B-BD6A-1EA3D33A5088}" sibTransId="{5CF12A0B-7264-42A0-A593-026836808E9D}"/>
    <dgm:cxn modelId="{8B598570-D4D5-45E6-9294-51357489D91F}" type="presOf" srcId="{75C6BD84-AE07-491E-95B3-5E41D92C5708}" destId="{3B79AFD2-D6E2-44AD-92E2-9E6625DF6DF8}" srcOrd="1" destOrd="0" presId="urn:microsoft.com/office/officeart/2005/8/layout/process3"/>
    <dgm:cxn modelId="{25FB7579-A6A2-4510-8F8D-9DF27D047A6F}" type="presOf" srcId="{6D8B1803-7BC6-4498-8AD4-CF4E3573FCD9}" destId="{7FBBF198-5824-4745-8598-8A70BDA220FF}" srcOrd="0" destOrd="0" presId="urn:microsoft.com/office/officeart/2005/8/layout/process3"/>
    <dgm:cxn modelId="{1012DFC6-EBB7-4A2A-9A0A-C6B0A62441AB}" srcId="{6D8B1803-7BC6-4498-8AD4-CF4E3573FCD9}" destId="{34B57E1A-8804-48C4-9001-C9D3658193A7}" srcOrd="0" destOrd="0" parTransId="{88FF620F-0536-450C-825D-843A0411FF96}" sibTransId="{55BB0E08-4E6C-4176-98BE-34A90A1DC70E}"/>
    <dgm:cxn modelId="{782A5779-8B87-47D2-AC2C-F606FD01E9BA}" type="presParOf" srcId="{7FBBF198-5824-4745-8598-8A70BDA220FF}" destId="{C07C6397-C298-4C36-AA48-5DC2A41E386F}" srcOrd="0" destOrd="0" presId="urn:microsoft.com/office/officeart/2005/8/layout/process3"/>
    <dgm:cxn modelId="{F24D27E3-11FD-4064-BE78-D2C8EF1448EC}" type="presParOf" srcId="{C07C6397-C298-4C36-AA48-5DC2A41E386F}" destId="{3BDAD3E1-9F77-4BA6-A43F-F772BF7526BD}" srcOrd="0" destOrd="0" presId="urn:microsoft.com/office/officeart/2005/8/layout/process3"/>
    <dgm:cxn modelId="{F39A3339-5990-4F16-A820-5327B5E23C26}" type="presParOf" srcId="{C07C6397-C298-4C36-AA48-5DC2A41E386F}" destId="{07BE8C9B-07F3-4FEA-9231-43238B41EA84}" srcOrd="1" destOrd="0" presId="urn:microsoft.com/office/officeart/2005/8/layout/process3"/>
    <dgm:cxn modelId="{29B2CF45-58D9-42AF-92B3-646DC59769B0}" type="presParOf" srcId="{C07C6397-C298-4C36-AA48-5DC2A41E386F}" destId="{5DE8A189-1B4F-42C0-898F-8FD3FD0BFD26}" srcOrd="2" destOrd="0" presId="urn:microsoft.com/office/officeart/2005/8/layout/process3"/>
    <dgm:cxn modelId="{7686AFC3-6AFC-4D16-A31B-ED82C18C0BF4}" type="presParOf" srcId="{7FBBF198-5824-4745-8598-8A70BDA220FF}" destId="{B91DA7D5-C52C-41FE-A5A7-6C64031F31C8}" srcOrd="1" destOrd="0" presId="urn:microsoft.com/office/officeart/2005/8/layout/process3"/>
    <dgm:cxn modelId="{E3AB7DE3-4D0A-4422-92F8-4CAB494A0E6D}" type="presParOf" srcId="{B91DA7D5-C52C-41FE-A5A7-6C64031F31C8}" destId="{391C5743-7582-45C0-ABB6-CCD47A90C613}" srcOrd="0" destOrd="0" presId="urn:microsoft.com/office/officeart/2005/8/layout/process3"/>
    <dgm:cxn modelId="{88199A43-78BA-4278-A901-7E7B3E16C5E0}" type="presParOf" srcId="{7FBBF198-5824-4745-8598-8A70BDA220FF}" destId="{B90E8209-AD03-460E-A3BB-97E3EB84CAC0}" srcOrd="2" destOrd="0" presId="urn:microsoft.com/office/officeart/2005/8/layout/process3"/>
    <dgm:cxn modelId="{2F89DBB2-E084-443A-B001-9B9C0E22294C}" type="presParOf" srcId="{B90E8209-AD03-460E-A3BB-97E3EB84CAC0}" destId="{19D57BB2-CBA3-40F0-8782-5784426AD18C}" srcOrd="0" destOrd="0" presId="urn:microsoft.com/office/officeart/2005/8/layout/process3"/>
    <dgm:cxn modelId="{C8785115-6B5E-4BB4-B3EF-79E58CFC517C}" type="presParOf" srcId="{B90E8209-AD03-460E-A3BB-97E3EB84CAC0}" destId="{3B79AFD2-D6E2-44AD-92E2-9E6625DF6DF8}" srcOrd="1" destOrd="0" presId="urn:microsoft.com/office/officeart/2005/8/layout/process3"/>
    <dgm:cxn modelId="{06CA3CC5-8846-46A5-8C35-F90EFDFAC2AE}" type="presParOf" srcId="{B90E8209-AD03-460E-A3BB-97E3EB84CAC0}" destId="{F077DEF7-99D4-45B4-91CD-FC975C5A573E}"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0E385A-1536-4C80-A4B0-3104F84C0D4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C"/>
        </a:p>
      </dgm:t>
    </dgm:pt>
    <dgm:pt modelId="{AB52974F-23A0-485E-BC12-7EA5F19C8B09}">
      <dgm:prSet phldrT="[Texto]"/>
      <dgm:spPr/>
      <dgm:t>
        <a:bodyPr/>
        <a:lstStyle/>
        <a:p>
          <a:r>
            <a:rPr lang="es-EC" dirty="0" smtClean="0"/>
            <a:t>Efecto MSI</a:t>
          </a:r>
          <a:endParaRPr lang="es-EC" dirty="0"/>
        </a:p>
      </dgm:t>
    </dgm:pt>
    <dgm:pt modelId="{3DF38889-7AE7-40F2-9B5E-42B9F55C3CCD}" type="parTrans" cxnId="{206140A3-5CED-479E-AB7E-2A6CA4596265}">
      <dgm:prSet/>
      <dgm:spPr/>
      <dgm:t>
        <a:bodyPr/>
        <a:lstStyle/>
        <a:p>
          <a:endParaRPr lang="es-EC"/>
        </a:p>
      </dgm:t>
    </dgm:pt>
    <dgm:pt modelId="{ECD56171-C035-4924-96B9-02AEDDF54C7E}" type="sibTrans" cxnId="{206140A3-5CED-479E-AB7E-2A6CA4596265}">
      <dgm:prSet/>
      <dgm:spPr/>
      <dgm:t>
        <a:bodyPr/>
        <a:lstStyle/>
        <a:p>
          <a:endParaRPr lang="es-EC"/>
        </a:p>
      </dgm:t>
    </dgm:pt>
    <dgm:pt modelId="{C0C908C5-0063-4A7C-8C61-C5DBEBDD59B0}">
      <dgm:prSet phldrT="[Texto]"/>
      <dgm:spPr/>
      <dgm:t>
        <a:bodyPr/>
        <a:lstStyle/>
        <a:p>
          <a:r>
            <a:rPr lang="es-EC" dirty="0" smtClean="0"/>
            <a:t>Balanza comercial</a:t>
          </a:r>
          <a:endParaRPr lang="es-EC" dirty="0"/>
        </a:p>
      </dgm:t>
    </dgm:pt>
    <dgm:pt modelId="{631EACD7-D938-42D0-A810-68C1F36C6696}" type="parTrans" cxnId="{A7529126-ED9C-432F-9A11-6FE6E0FF06D0}">
      <dgm:prSet/>
      <dgm:spPr/>
      <dgm:t>
        <a:bodyPr/>
        <a:lstStyle/>
        <a:p>
          <a:endParaRPr lang="es-EC"/>
        </a:p>
      </dgm:t>
    </dgm:pt>
    <dgm:pt modelId="{5A572628-7787-4A40-8A79-C1AEACCFA46F}" type="sibTrans" cxnId="{A7529126-ED9C-432F-9A11-6FE6E0FF06D0}">
      <dgm:prSet/>
      <dgm:spPr/>
      <dgm:t>
        <a:bodyPr/>
        <a:lstStyle/>
        <a:p>
          <a:endParaRPr lang="es-EC"/>
        </a:p>
      </dgm:t>
    </dgm:pt>
    <dgm:pt modelId="{3EF9312A-1610-4367-9149-1BBD20E0399C}">
      <dgm:prSet phldrT="[Texto]"/>
      <dgm:spPr/>
      <dgm:t>
        <a:bodyPr/>
        <a:lstStyle/>
        <a:p>
          <a:r>
            <a:rPr lang="es-EC" dirty="0" smtClean="0"/>
            <a:t>PIB – aporte economía</a:t>
          </a:r>
          <a:endParaRPr lang="es-EC" dirty="0"/>
        </a:p>
      </dgm:t>
    </dgm:pt>
    <dgm:pt modelId="{3D75F836-B971-421D-BC36-0B7E9115FDDC}" type="parTrans" cxnId="{D15E9481-085A-4677-B9DA-CA579F5B3C20}">
      <dgm:prSet/>
      <dgm:spPr/>
      <dgm:t>
        <a:bodyPr/>
        <a:lstStyle/>
        <a:p>
          <a:endParaRPr lang="es-EC"/>
        </a:p>
      </dgm:t>
    </dgm:pt>
    <dgm:pt modelId="{1BC9AAD4-5D26-40AB-9DC4-2839795CB15D}" type="sibTrans" cxnId="{D15E9481-085A-4677-B9DA-CA579F5B3C20}">
      <dgm:prSet/>
      <dgm:spPr/>
      <dgm:t>
        <a:bodyPr/>
        <a:lstStyle/>
        <a:p>
          <a:endParaRPr lang="es-EC"/>
        </a:p>
      </dgm:t>
    </dgm:pt>
    <dgm:pt modelId="{6CF43120-56BC-416F-B664-BD42FFCC9E6D}">
      <dgm:prSet/>
      <dgm:spPr/>
      <dgm:t>
        <a:bodyPr/>
        <a:lstStyle/>
        <a:p>
          <a:r>
            <a:rPr lang="es-EC" dirty="0" smtClean="0"/>
            <a:t>Variables socioeconómicas</a:t>
          </a:r>
          <a:endParaRPr lang="es-EC" dirty="0"/>
        </a:p>
      </dgm:t>
    </dgm:pt>
    <dgm:pt modelId="{CC7F9402-47F0-4BB0-9714-3B8F890A8678}" type="parTrans" cxnId="{E7611FE5-B859-416C-9CCE-B3EF34872475}">
      <dgm:prSet/>
      <dgm:spPr/>
      <dgm:t>
        <a:bodyPr/>
        <a:lstStyle/>
        <a:p>
          <a:endParaRPr lang="es-EC"/>
        </a:p>
      </dgm:t>
    </dgm:pt>
    <dgm:pt modelId="{B08B96B3-2AA6-45EC-8303-761AE3BE75D2}" type="sibTrans" cxnId="{E7611FE5-B859-416C-9CCE-B3EF34872475}">
      <dgm:prSet/>
      <dgm:spPr/>
      <dgm:t>
        <a:bodyPr/>
        <a:lstStyle/>
        <a:p>
          <a:endParaRPr lang="es-EC"/>
        </a:p>
      </dgm:t>
    </dgm:pt>
    <dgm:pt modelId="{278917FC-6E9B-4026-8D6C-3F09AD0471E9}" type="pres">
      <dgm:prSet presAssocID="{B60E385A-1536-4C80-A4B0-3104F84C0D47}" presName="hierChild1" presStyleCnt="0">
        <dgm:presLayoutVars>
          <dgm:orgChart val="1"/>
          <dgm:chPref val="1"/>
          <dgm:dir/>
          <dgm:animOne val="branch"/>
          <dgm:animLvl val="lvl"/>
          <dgm:resizeHandles/>
        </dgm:presLayoutVars>
      </dgm:prSet>
      <dgm:spPr/>
      <dgm:t>
        <a:bodyPr/>
        <a:lstStyle/>
        <a:p>
          <a:endParaRPr lang="es-EC"/>
        </a:p>
      </dgm:t>
    </dgm:pt>
    <dgm:pt modelId="{E0F4852C-23C5-4CD8-A5CC-2DB8533B0D10}" type="pres">
      <dgm:prSet presAssocID="{AB52974F-23A0-485E-BC12-7EA5F19C8B09}" presName="hierRoot1" presStyleCnt="0">
        <dgm:presLayoutVars>
          <dgm:hierBranch val="init"/>
        </dgm:presLayoutVars>
      </dgm:prSet>
      <dgm:spPr/>
    </dgm:pt>
    <dgm:pt modelId="{9496A8CB-6F4F-4384-892D-78EB2EA780A6}" type="pres">
      <dgm:prSet presAssocID="{AB52974F-23A0-485E-BC12-7EA5F19C8B09}" presName="rootComposite1" presStyleCnt="0"/>
      <dgm:spPr/>
    </dgm:pt>
    <dgm:pt modelId="{22D92F71-F698-4D9A-A911-166357F74DA6}" type="pres">
      <dgm:prSet presAssocID="{AB52974F-23A0-485E-BC12-7EA5F19C8B09}" presName="rootText1" presStyleLbl="node0" presStyleIdx="0" presStyleCnt="1" custScaleX="157677">
        <dgm:presLayoutVars>
          <dgm:chPref val="3"/>
        </dgm:presLayoutVars>
      </dgm:prSet>
      <dgm:spPr/>
      <dgm:t>
        <a:bodyPr/>
        <a:lstStyle/>
        <a:p>
          <a:endParaRPr lang="es-EC"/>
        </a:p>
      </dgm:t>
    </dgm:pt>
    <dgm:pt modelId="{E64D56F6-AF00-4904-B8AA-9D0F24EB97CF}" type="pres">
      <dgm:prSet presAssocID="{AB52974F-23A0-485E-BC12-7EA5F19C8B09}" presName="rootConnector1" presStyleLbl="node1" presStyleIdx="0" presStyleCnt="0"/>
      <dgm:spPr/>
      <dgm:t>
        <a:bodyPr/>
        <a:lstStyle/>
        <a:p>
          <a:endParaRPr lang="es-EC"/>
        </a:p>
      </dgm:t>
    </dgm:pt>
    <dgm:pt modelId="{A182F4E0-E6FE-4441-B6CA-F8BA2FD77239}" type="pres">
      <dgm:prSet presAssocID="{AB52974F-23A0-485E-BC12-7EA5F19C8B09}" presName="hierChild2" presStyleCnt="0"/>
      <dgm:spPr/>
    </dgm:pt>
    <dgm:pt modelId="{CE4745EC-C0D0-4414-85DE-1904C040A693}" type="pres">
      <dgm:prSet presAssocID="{631EACD7-D938-42D0-A810-68C1F36C6696}" presName="Name37" presStyleLbl="parChTrans1D2" presStyleIdx="0" presStyleCnt="3"/>
      <dgm:spPr/>
      <dgm:t>
        <a:bodyPr/>
        <a:lstStyle/>
        <a:p>
          <a:endParaRPr lang="es-EC"/>
        </a:p>
      </dgm:t>
    </dgm:pt>
    <dgm:pt modelId="{BAEE9473-9D4D-475F-99CB-AC065E377FCA}" type="pres">
      <dgm:prSet presAssocID="{C0C908C5-0063-4A7C-8C61-C5DBEBDD59B0}" presName="hierRoot2" presStyleCnt="0">
        <dgm:presLayoutVars>
          <dgm:hierBranch val="init"/>
        </dgm:presLayoutVars>
      </dgm:prSet>
      <dgm:spPr/>
    </dgm:pt>
    <dgm:pt modelId="{64172933-6F1A-4676-A3FC-A4CC4284F360}" type="pres">
      <dgm:prSet presAssocID="{C0C908C5-0063-4A7C-8C61-C5DBEBDD59B0}" presName="rootComposite" presStyleCnt="0"/>
      <dgm:spPr/>
    </dgm:pt>
    <dgm:pt modelId="{8192D4A8-6E72-42B7-A8F1-294E4BE6960A}" type="pres">
      <dgm:prSet presAssocID="{C0C908C5-0063-4A7C-8C61-C5DBEBDD59B0}" presName="rootText" presStyleLbl="node2" presStyleIdx="0" presStyleCnt="3">
        <dgm:presLayoutVars>
          <dgm:chPref val="3"/>
        </dgm:presLayoutVars>
      </dgm:prSet>
      <dgm:spPr/>
      <dgm:t>
        <a:bodyPr/>
        <a:lstStyle/>
        <a:p>
          <a:endParaRPr lang="es-EC"/>
        </a:p>
      </dgm:t>
    </dgm:pt>
    <dgm:pt modelId="{EFD8CF95-8995-4030-9D66-98AA7664E597}" type="pres">
      <dgm:prSet presAssocID="{C0C908C5-0063-4A7C-8C61-C5DBEBDD59B0}" presName="rootConnector" presStyleLbl="node2" presStyleIdx="0" presStyleCnt="3"/>
      <dgm:spPr/>
      <dgm:t>
        <a:bodyPr/>
        <a:lstStyle/>
        <a:p>
          <a:endParaRPr lang="es-EC"/>
        </a:p>
      </dgm:t>
    </dgm:pt>
    <dgm:pt modelId="{6084E414-2B5C-4CD7-9E31-9FFC4F03F39A}" type="pres">
      <dgm:prSet presAssocID="{C0C908C5-0063-4A7C-8C61-C5DBEBDD59B0}" presName="hierChild4" presStyleCnt="0"/>
      <dgm:spPr/>
    </dgm:pt>
    <dgm:pt modelId="{F465BA93-B256-4D11-9515-6ABFA8F749D5}" type="pres">
      <dgm:prSet presAssocID="{C0C908C5-0063-4A7C-8C61-C5DBEBDD59B0}" presName="hierChild5" presStyleCnt="0"/>
      <dgm:spPr/>
    </dgm:pt>
    <dgm:pt modelId="{63944D72-845A-4118-8F10-4E24AF75FBCB}" type="pres">
      <dgm:prSet presAssocID="{3D75F836-B971-421D-BC36-0B7E9115FDDC}" presName="Name37" presStyleLbl="parChTrans1D2" presStyleIdx="1" presStyleCnt="3"/>
      <dgm:spPr/>
      <dgm:t>
        <a:bodyPr/>
        <a:lstStyle/>
        <a:p>
          <a:endParaRPr lang="es-EC"/>
        </a:p>
      </dgm:t>
    </dgm:pt>
    <dgm:pt modelId="{7ABBB0C7-4B68-422A-AA79-45BAFF94A810}" type="pres">
      <dgm:prSet presAssocID="{3EF9312A-1610-4367-9149-1BBD20E0399C}" presName="hierRoot2" presStyleCnt="0">
        <dgm:presLayoutVars>
          <dgm:hierBranch val="init"/>
        </dgm:presLayoutVars>
      </dgm:prSet>
      <dgm:spPr/>
    </dgm:pt>
    <dgm:pt modelId="{ACDC0D26-F0C1-4C1B-98D4-3A955C3A0E1B}" type="pres">
      <dgm:prSet presAssocID="{3EF9312A-1610-4367-9149-1BBD20E0399C}" presName="rootComposite" presStyleCnt="0"/>
      <dgm:spPr/>
    </dgm:pt>
    <dgm:pt modelId="{41E8C8A5-047C-4DD5-8DC1-1F8A14786B51}" type="pres">
      <dgm:prSet presAssocID="{3EF9312A-1610-4367-9149-1BBD20E0399C}" presName="rootText" presStyleLbl="node2" presStyleIdx="1" presStyleCnt="3">
        <dgm:presLayoutVars>
          <dgm:chPref val="3"/>
        </dgm:presLayoutVars>
      </dgm:prSet>
      <dgm:spPr/>
      <dgm:t>
        <a:bodyPr/>
        <a:lstStyle/>
        <a:p>
          <a:endParaRPr lang="es-EC"/>
        </a:p>
      </dgm:t>
    </dgm:pt>
    <dgm:pt modelId="{085DE11D-ED40-4820-8FA1-834EE7039AE3}" type="pres">
      <dgm:prSet presAssocID="{3EF9312A-1610-4367-9149-1BBD20E0399C}" presName="rootConnector" presStyleLbl="node2" presStyleIdx="1" presStyleCnt="3"/>
      <dgm:spPr/>
      <dgm:t>
        <a:bodyPr/>
        <a:lstStyle/>
        <a:p>
          <a:endParaRPr lang="es-EC"/>
        </a:p>
      </dgm:t>
    </dgm:pt>
    <dgm:pt modelId="{FBD74E45-5B8A-4AE8-8F6B-D6ABC9B2A3DF}" type="pres">
      <dgm:prSet presAssocID="{3EF9312A-1610-4367-9149-1BBD20E0399C}" presName="hierChild4" presStyleCnt="0"/>
      <dgm:spPr/>
    </dgm:pt>
    <dgm:pt modelId="{ADF9505A-7348-4DDC-B805-3011F0B3C854}" type="pres">
      <dgm:prSet presAssocID="{3EF9312A-1610-4367-9149-1BBD20E0399C}" presName="hierChild5" presStyleCnt="0"/>
      <dgm:spPr/>
    </dgm:pt>
    <dgm:pt modelId="{218439F8-B41B-4442-8A0D-9371300B4519}" type="pres">
      <dgm:prSet presAssocID="{CC7F9402-47F0-4BB0-9714-3B8F890A8678}" presName="Name37" presStyleLbl="parChTrans1D2" presStyleIdx="2" presStyleCnt="3"/>
      <dgm:spPr/>
      <dgm:t>
        <a:bodyPr/>
        <a:lstStyle/>
        <a:p>
          <a:endParaRPr lang="es-EC"/>
        </a:p>
      </dgm:t>
    </dgm:pt>
    <dgm:pt modelId="{53B0F68B-2257-42AB-871A-6FBEF55CB18B}" type="pres">
      <dgm:prSet presAssocID="{6CF43120-56BC-416F-B664-BD42FFCC9E6D}" presName="hierRoot2" presStyleCnt="0">
        <dgm:presLayoutVars>
          <dgm:hierBranch val="init"/>
        </dgm:presLayoutVars>
      </dgm:prSet>
      <dgm:spPr/>
    </dgm:pt>
    <dgm:pt modelId="{6862DB1E-B6B3-4179-AB25-F93388A28123}" type="pres">
      <dgm:prSet presAssocID="{6CF43120-56BC-416F-B664-BD42FFCC9E6D}" presName="rootComposite" presStyleCnt="0"/>
      <dgm:spPr/>
    </dgm:pt>
    <dgm:pt modelId="{6A9587FC-9205-43A0-88F2-71D323C4F0B3}" type="pres">
      <dgm:prSet presAssocID="{6CF43120-56BC-416F-B664-BD42FFCC9E6D}" presName="rootText" presStyleLbl="node2" presStyleIdx="2" presStyleCnt="3" custScaleX="152177">
        <dgm:presLayoutVars>
          <dgm:chPref val="3"/>
        </dgm:presLayoutVars>
      </dgm:prSet>
      <dgm:spPr/>
      <dgm:t>
        <a:bodyPr/>
        <a:lstStyle/>
        <a:p>
          <a:endParaRPr lang="es-EC"/>
        </a:p>
      </dgm:t>
    </dgm:pt>
    <dgm:pt modelId="{8C0B8D36-AF97-442E-9D93-90BCFE9BC822}" type="pres">
      <dgm:prSet presAssocID="{6CF43120-56BC-416F-B664-BD42FFCC9E6D}" presName="rootConnector" presStyleLbl="node2" presStyleIdx="2" presStyleCnt="3"/>
      <dgm:spPr/>
      <dgm:t>
        <a:bodyPr/>
        <a:lstStyle/>
        <a:p>
          <a:endParaRPr lang="es-EC"/>
        </a:p>
      </dgm:t>
    </dgm:pt>
    <dgm:pt modelId="{C8E37A80-602C-47BA-B145-290A809E74DD}" type="pres">
      <dgm:prSet presAssocID="{6CF43120-56BC-416F-B664-BD42FFCC9E6D}" presName="hierChild4" presStyleCnt="0"/>
      <dgm:spPr/>
    </dgm:pt>
    <dgm:pt modelId="{C1FE14BC-DBAA-427F-BAF7-9DFB14AF4C16}" type="pres">
      <dgm:prSet presAssocID="{6CF43120-56BC-416F-B664-BD42FFCC9E6D}" presName="hierChild5" presStyleCnt="0"/>
      <dgm:spPr/>
    </dgm:pt>
    <dgm:pt modelId="{027AA5C6-EFA1-4FCA-896D-F787DCD3BE5D}" type="pres">
      <dgm:prSet presAssocID="{AB52974F-23A0-485E-BC12-7EA5F19C8B09}" presName="hierChild3" presStyleCnt="0"/>
      <dgm:spPr/>
    </dgm:pt>
  </dgm:ptLst>
  <dgm:cxnLst>
    <dgm:cxn modelId="{9975317B-5694-4598-8AB1-FE31953221A2}" type="presOf" srcId="{631EACD7-D938-42D0-A810-68C1F36C6696}" destId="{CE4745EC-C0D0-4414-85DE-1904C040A693}" srcOrd="0" destOrd="0" presId="urn:microsoft.com/office/officeart/2005/8/layout/orgChart1"/>
    <dgm:cxn modelId="{7E9E088C-BE59-43D0-8AF2-9E7397E66822}" type="presOf" srcId="{AB52974F-23A0-485E-BC12-7EA5F19C8B09}" destId="{22D92F71-F698-4D9A-A911-166357F74DA6}" srcOrd="0" destOrd="0" presId="urn:microsoft.com/office/officeart/2005/8/layout/orgChart1"/>
    <dgm:cxn modelId="{D76D3616-50C6-484B-82EB-2FF859E59BBE}" type="presOf" srcId="{3EF9312A-1610-4367-9149-1BBD20E0399C}" destId="{085DE11D-ED40-4820-8FA1-834EE7039AE3}" srcOrd="1" destOrd="0" presId="urn:microsoft.com/office/officeart/2005/8/layout/orgChart1"/>
    <dgm:cxn modelId="{2C5EB32F-C77E-4BF0-B8C0-A3495DD03032}" type="presOf" srcId="{6CF43120-56BC-416F-B664-BD42FFCC9E6D}" destId="{8C0B8D36-AF97-442E-9D93-90BCFE9BC822}" srcOrd="1" destOrd="0" presId="urn:microsoft.com/office/officeart/2005/8/layout/orgChart1"/>
    <dgm:cxn modelId="{5122E072-CD5D-497C-BA12-8BD8B1F059B0}" type="presOf" srcId="{CC7F9402-47F0-4BB0-9714-3B8F890A8678}" destId="{218439F8-B41B-4442-8A0D-9371300B4519}" srcOrd="0" destOrd="0" presId="urn:microsoft.com/office/officeart/2005/8/layout/orgChart1"/>
    <dgm:cxn modelId="{92D6E3DF-68AB-4FD4-A385-CD3689A6F39A}" type="presOf" srcId="{AB52974F-23A0-485E-BC12-7EA5F19C8B09}" destId="{E64D56F6-AF00-4904-B8AA-9D0F24EB97CF}" srcOrd="1" destOrd="0" presId="urn:microsoft.com/office/officeart/2005/8/layout/orgChart1"/>
    <dgm:cxn modelId="{5F9C31A5-DA09-41A2-BCF1-8A3B7E8A3A6F}" type="presOf" srcId="{C0C908C5-0063-4A7C-8C61-C5DBEBDD59B0}" destId="{EFD8CF95-8995-4030-9D66-98AA7664E597}" srcOrd="1" destOrd="0" presId="urn:microsoft.com/office/officeart/2005/8/layout/orgChart1"/>
    <dgm:cxn modelId="{966E9A8C-2E6D-4B81-BF6F-5C9E29DCB861}" type="presOf" srcId="{C0C908C5-0063-4A7C-8C61-C5DBEBDD59B0}" destId="{8192D4A8-6E72-42B7-A8F1-294E4BE6960A}" srcOrd="0" destOrd="0" presId="urn:microsoft.com/office/officeart/2005/8/layout/orgChart1"/>
    <dgm:cxn modelId="{A7529126-ED9C-432F-9A11-6FE6E0FF06D0}" srcId="{AB52974F-23A0-485E-BC12-7EA5F19C8B09}" destId="{C0C908C5-0063-4A7C-8C61-C5DBEBDD59B0}" srcOrd="0" destOrd="0" parTransId="{631EACD7-D938-42D0-A810-68C1F36C6696}" sibTransId="{5A572628-7787-4A40-8A79-C1AEACCFA46F}"/>
    <dgm:cxn modelId="{D63954B3-10FA-4B79-A9EC-BC03998227F3}" type="presOf" srcId="{B60E385A-1536-4C80-A4B0-3104F84C0D47}" destId="{278917FC-6E9B-4026-8D6C-3F09AD0471E9}" srcOrd="0" destOrd="0" presId="urn:microsoft.com/office/officeart/2005/8/layout/orgChart1"/>
    <dgm:cxn modelId="{8056FC63-1E2C-401A-8432-A809DCA7525C}" type="presOf" srcId="{6CF43120-56BC-416F-B664-BD42FFCC9E6D}" destId="{6A9587FC-9205-43A0-88F2-71D323C4F0B3}" srcOrd="0" destOrd="0" presId="urn:microsoft.com/office/officeart/2005/8/layout/orgChart1"/>
    <dgm:cxn modelId="{D3A624B8-C232-4117-8627-F02AD22D6685}" type="presOf" srcId="{3EF9312A-1610-4367-9149-1BBD20E0399C}" destId="{41E8C8A5-047C-4DD5-8DC1-1F8A14786B51}" srcOrd="0" destOrd="0" presId="urn:microsoft.com/office/officeart/2005/8/layout/orgChart1"/>
    <dgm:cxn modelId="{EC86F8CE-772A-46A7-A9C3-3999767A3C83}" type="presOf" srcId="{3D75F836-B971-421D-BC36-0B7E9115FDDC}" destId="{63944D72-845A-4118-8F10-4E24AF75FBCB}" srcOrd="0" destOrd="0" presId="urn:microsoft.com/office/officeart/2005/8/layout/orgChart1"/>
    <dgm:cxn modelId="{206140A3-5CED-479E-AB7E-2A6CA4596265}" srcId="{B60E385A-1536-4C80-A4B0-3104F84C0D47}" destId="{AB52974F-23A0-485E-BC12-7EA5F19C8B09}" srcOrd="0" destOrd="0" parTransId="{3DF38889-7AE7-40F2-9B5E-42B9F55C3CCD}" sibTransId="{ECD56171-C035-4924-96B9-02AEDDF54C7E}"/>
    <dgm:cxn modelId="{E7611FE5-B859-416C-9CCE-B3EF34872475}" srcId="{AB52974F-23A0-485E-BC12-7EA5F19C8B09}" destId="{6CF43120-56BC-416F-B664-BD42FFCC9E6D}" srcOrd="2" destOrd="0" parTransId="{CC7F9402-47F0-4BB0-9714-3B8F890A8678}" sibTransId="{B08B96B3-2AA6-45EC-8303-761AE3BE75D2}"/>
    <dgm:cxn modelId="{D15E9481-085A-4677-B9DA-CA579F5B3C20}" srcId="{AB52974F-23A0-485E-BC12-7EA5F19C8B09}" destId="{3EF9312A-1610-4367-9149-1BBD20E0399C}" srcOrd="1" destOrd="0" parTransId="{3D75F836-B971-421D-BC36-0B7E9115FDDC}" sibTransId="{1BC9AAD4-5D26-40AB-9DC4-2839795CB15D}"/>
    <dgm:cxn modelId="{583ED504-C2B6-4421-ADA8-C47CDD38FF4C}" type="presParOf" srcId="{278917FC-6E9B-4026-8D6C-3F09AD0471E9}" destId="{E0F4852C-23C5-4CD8-A5CC-2DB8533B0D10}" srcOrd="0" destOrd="0" presId="urn:microsoft.com/office/officeart/2005/8/layout/orgChart1"/>
    <dgm:cxn modelId="{2D3B9245-D6B5-40C3-B3F1-39844BACF69A}" type="presParOf" srcId="{E0F4852C-23C5-4CD8-A5CC-2DB8533B0D10}" destId="{9496A8CB-6F4F-4384-892D-78EB2EA780A6}" srcOrd="0" destOrd="0" presId="urn:microsoft.com/office/officeart/2005/8/layout/orgChart1"/>
    <dgm:cxn modelId="{7F7B10DF-73BE-4964-91B7-9FBF0FB8F405}" type="presParOf" srcId="{9496A8CB-6F4F-4384-892D-78EB2EA780A6}" destId="{22D92F71-F698-4D9A-A911-166357F74DA6}" srcOrd="0" destOrd="0" presId="urn:microsoft.com/office/officeart/2005/8/layout/orgChart1"/>
    <dgm:cxn modelId="{F3BE0FE2-3AFD-44E5-A925-AC4B4F0D4676}" type="presParOf" srcId="{9496A8CB-6F4F-4384-892D-78EB2EA780A6}" destId="{E64D56F6-AF00-4904-B8AA-9D0F24EB97CF}" srcOrd="1" destOrd="0" presId="urn:microsoft.com/office/officeart/2005/8/layout/orgChart1"/>
    <dgm:cxn modelId="{1CDF2728-B70A-49B1-9767-27463C47CA4B}" type="presParOf" srcId="{E0F4852C-23C5-4CD8-A5CC-2DB8533B0D10}" destId="{A182F4E0-E6FE-4441-B6CA-F8BA2FD77239}" srcOrd="1" destOrd="0" presId="urn:microsoft.com/office/officeart/2005/8/layout/orgChart1"/>
    <dgm:cxn modelId="{46FC72A3-1B8C-4758-8132-C8A1AA4292C8}" type="presParOf" srcId="{A182F4E0-E6FE-4441-B6CA-F8BA2FD77239}" destId="{CE4745EC-C0D0-4414-85DE-1904C040A693}" srcOrd="0" destOrd="0" presId="urn:microsoft.com/office/officeart/2005/8/layout/orgChart1"/>
    <dgm:cxn modelId="{6D87C4B5-63FE-42DF-A8C6-C8B5B963887F}" type="presParOf" srcId="{A182F4E0-E6FE-4441-B6CA-F8BA2FD77239}" destId="{BAEE9473-9D4D-475F-99CB-AC065E377FCA}" srcOrd="1" destOrd="0" presId="urn:microsoft.com/office/officeart/2005/8/layout/orgChart1"/>
    <dgm:cxn modelId="{571F4171-31D6-4A00-9F3D-1D1BE0323B1B}" type="presParOf" srcId="{BAEE9473-9D4D-475F-99CB-AC065E377FCA}" destId="{64172933-6F1A-4676-A3FC-A4CC4284F360}" srcOrd="0" destOrd="0" presId="urn:microsoft.com/office/officeart/2005/8/layout/orgChart1"/>
    <dgm:cxn modelId="{2671E998-6CFF-4716-82AC-3AC3934DB187}" type="presParOf" srcId="{64172933-6F1A-4676-A3FC-A4CC4284F360}" destId="{8192D4A8-6E72-42B7-A8F1-294E4BE6960A}" srcOrd="0" destOrd="0" presId="urn:microsoft.com/office/officeart/2005/8/layout/orgChart1"/>
    <dgm:cxn modelId="{7590C9AA-FD8C-4CF8-BB36-F38D4829D32A}" type="presParOf" srcId="{64172933-6F1A-4676-A3FC-A4CC4284F360}" destId="{EFD8CF95-8995-4030-9D66-98AA7664E597}" srcOrd="1" destOrd="0" presId="urn:microsoft.com/office/officeart/2005/8/layout/orgChart1"/>
    <dgm:cxn modelId="{FA35F627-2E93-49E4-A47A-E199FADF118A}" type="presParOf" srcId="{BAEE9473-9D4D-475F-99CB-AC065E377FCA}" destId="{6084E414-2B5C-4CD7-9E31-9FFC4F03F39A}" srcOrd="1" destOrd="0" presId="urn:microsoft.com/office/officeart/2005/8/layout/orgChart1"/>
    <dgm:cxn modelId="{F700F32F-FBD6-430F-B9A2-D667BDE45160}" type="presParOf" srcId="{BAEE9473-9D4D-475F-99CB-AC065E377FCA}" destId="{F465BA93-B256-4D11-9515-6ABFA8F749D5}" srcOrd="2" destOrd="0" presId="urn:microsoft.com/office/officeart/2005/8/layout/orgChart1"/>
    <dgm:cxn modelId="{8DDA9591-6E37-4DAE-A957-EE899349681F}" type="presParOf" srcId="{A182F4E0-E6FE-4441-B6CA-F8BA2FD77239}" destId="{63944D72-845A-4118-8F10-4E24AF75FBCB}" srcOrd="2" destOrd="0" presId="urn:microsoft.com/office/officeart/2005/8/layout/orgChart1"/>
    <dgm:cxn modelId="{C360FC63-1FB2-421E-8B69-1B1E65E2E01A}" type="presParOf" srcId="{A182F4E0-E6FE-4441-B6CA-F8BA2FD77239}" destId="{7ABBB0C7-4B68-422A-AA79-45BAFF94A810}" srcOrd="3" destOrd="0" presId="urn:microsoft.com/office/officeart/2005/8/layout/orgChart1"/>
    <dgm:cxn modelId="{A0B38003-55A3-45A5-8E55-892265D29A35}" type="presParOf" srcId="{7ABBB0C7-4B68-422A-AA79-45BAFF94A810}" destId="{ACDC0D26-F0C1-4C1B-98D4-3A955C3A0E1B}" srcOrd="0" destOrd="0" presId="urn:microsoft.com/office/officeart/2005/8/layout/orgChart1"/>
    <dgm:cxn modelId="{E935CA56-92AD-4494-984C-CCCDD5B6E8B2}" type="presParOf" srcId="{ACDC0D26-F0C1-4C1B-98D4-3A955C3A0E1B}" destId="{41E8C8A5-047C-4DD5-8DC1-1F8A14786B51}" srcOrd="0" destOrd="0" presId="urn:microsoft.com/office/officeart/2005/8/layout/orgChart1"/>
    <dgm:cxn modelId="{AB8C50DB-92D2-4CC5-B118-5A5DE6061F1F}" type="presParOf" srcId="{ACDC0D26-F0C1-4C1B-98D4-3A955C3A0E1B}" destId="{085DE11D-ED40-4820-8FA1-834EE7039AE3}" srcOrd="1" destOrd="0" presId="urn:microsoft.com/office/officeart/2005/8/layout/orgChart1"/>
    <dgm:cxn modelId="{9C20E09C-2748-4A13-8614-96FF9F55F2C3}" type="presParOf" srcId="{7ABBB0C7-4B68-422A-AA79-45BAFF94A810}" destId="{FBD74E45-5B8A-4AE8-8F6B-D6ABC9B2A3DF}" srcOrd="1" destOrd="0" presId="urn:microsoft.com/office/officeart/2005/8/layout/orgChart1"/>
    <dgm:cxn modelId="{0FB7E73E-2DC2-4167-8FA7-554DA0D4FBED}" type="presParOf" srcId="{7ABBB0C7-4B68-422A-AA79-45BAFF94A810}" destId="{ADF9505A-7348-4DDC-B805-3011F0B3C854}" srcOrd="2" destOrd="0" presId="urn:microsoft.com/office/officeart/2005/8/layout/orgChart1"/>
    <dgm:cxn modelId="{21E4A0EA-F528-4C8F-8471-15F765D11BEB}" type="presParOf" srcId="{A182F4E0-E6FE-4441-B6CA-F8BA2FD77239}" destId="{218439F8-B41B-4442-8A0D-9371300B4519}" srcOrd="4" destOrd="0" presId="urn:microsoft.com/office/officeart/2005/8/layout/orgChart1"/>
    <dgm:cxn modelId="{8EA91C3F-044C-4BE3-9078-A0CFF63BC7A7}" type="presParOf" srcId="{A182F4E0-E6FE-4441-B6CA-F8BA2FD77239}" destId="{53B0F68B-2257-42AB-871A-6FBEF55CB18B}" srcOrd="5" destOrd="0" presId="urn:microsoft.com/office/officeart/2005/8/layout/orgChart1"/>
    <dgm:cxn modelId="{75755FCD-B8B6-4C38-88D3-6483A94E6046}" type="presParOf" srcId="{53B0F68B-2257-42AB-871A-6FBEF55CB18B}" destId="{6862DB1E-B6B3-4179-AB25-F93388A28123}" srcOrd="0" destOrd="0" presId="urn:microsoft.com/office/officeart/2005/8/layout/orgChart1"/>
    <dgm:cxn modelId="{7B0D394F-4439-473A-9366-B160055FDA71}" type="presParOf" srcId="{6862DB1E-B6B3-4179-AB25-F93388A28123}" destId="{6A9587FC-9205-43A0-88F2-71D323C4F0B3}" srcOrd="0" destOrd="0" presId="urn:microsoft.com/office/officeart/2005/8/layout/orgChart1"/>
    <dgm:cxn modelId="{1314BFEF-D452-44BC-889D-A23619E371A3}" type="presParOf" srcId="{6862DB1E-B6B3-4179-AB25-F93388A28123}" destId="{8C0B8D36-AF97-442E-9D93-90BCFE9BC822}" srcOrd="1" destOrd="0" presId="urn:microsoft.com/office/officeart/2005/8/layout/orgChart1"/>
    <dgm:cxn modelId="{08DF0FBE-5E70-407F-87B3-9FD6DF78ACE5}" type="presParOf" srcId="{53B0F68B-2257-42AB-871A-6FBEF55CB18B}" destId="{C8E37A80-602C-47BA-B145-290A809E74DD}" srcOrd="1" destOrd="0" presId="urn:microsoft.com/office/officeart/2005/8/layout/orgChart1"/>
    <dgm:cxn modelId="{A0B08BC8-3645-4338-BC82-9E2139D75195}" type="presParOf" srcId="{53B0F68B-2257-42AB-871A-6FBEF55CB18B}" destId="{C1FE14BC-DBAA-427F-BAF7-9DFB14AF4C16}" srcOrd="2" destOrd="0" presId="urn:microsoft.com/office/officeart/2005/8/layout/orgChart1"/>
    <dgm:cxn modelId="{C0DE66AD-8E52-45F0-867C-40D36EB276BB}" type="presParOf" srcId="{E0F4852C-23C5-4CD8-A5CC-2DB8533B0D10}" destId="{027AA5C6-EFA1-4FCA-896D-F787DCD3BE5D}"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F388049-3BE0-4DB9-A2D2-A5748D1F89F1}"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s-EC"/>
        </a:p>
      </dgm:t>
    </dgm:pt>
    <dgm:pt modelId="{75346BEF-6654-4335-BCDF-967F1346E171}">
      <dgm:prSet/>
      <dgm:spPr/>
      <dgm:t>
        <a:bodyPr/>
        <a:lstStyle/>
        <a:p>
          <a:pPr rtl="0"/>
          <a:r>
            <a:rPr lang="es-EC" dirty="0" smtClean="0"/>
            <a:t>El modelo de sustitución de importaciones es una estrategia a largo plazo para transformar el patrón de especialización de la economía nacional, pues demanda en las empresas mayor competitividad, desarrollo tecnológico y conocimiento</a:t>
          </a:r>
          <a:endParaRPr lang="es-EC" dirty="0"/>
        </a:p>
      </dgm:t>
    </dgm:pt>
    <dgm:pt modelId="{1D305888-7EFF-4D20-BFAB-21925AE5599D}" type="parTrans" cxnId="{FF954A2F-22C4-4FE7-84E7-5E7CE75A69D9}">
      <dgm:prSet/>
      <dgm:spPr/>
      <dgm:t>
        <a:bodyPr/>
        <a:lstStyle/>
        <a:p>
          <a:endParaRPr lang="es-EC"/>
        </a:p>
      </dgm:t>
    </dgm:pt>
    <dgm:pt modelId="{D32BB086-0036-4E51-BD1E-B3375CECCC11}" type="sibTrans" cxnId="{FF954A2F-22C4-4FE7-84E7-5E7CE75A69D9}">
      <dgm:prSet/>
      <dgm:spPr/>
      <dgm:t>
        <a:bodyPr/>
        <a:lstStyle/>
        <a:p>
          <a:endParaRPr lang="es-EC"/>
        </a:p>
      </dgm:t>
    </dgm:pt>
    <dgm:pt modelId="{6133A3F9-196E-4308-B539-856564549CB7}">
      <dgm:prSet/>
      <dgm:spPr/>
      <dgm:t>
        <a:bodyPr/>
        <a:lstStyle/>
        <a:p>
          <a:pPr rtl="0"/>
          <a:r>
            <a:rPr lang="es-EC" smtClean="0"/>
            <a:t>La restricción de importaciones, ha equilibrado la balanza comercial, pero ha reducido acuerdos comerciales y obstaculizado el dinamismo en el comercio.</a:t>
          </a:r>
          <a:endParaRPr lang="es-EC"/>
        </a:p>
      </dgm:t>
    </dgm:pt>
    <dgm:pt modelId="{A27FCDDB-8BD9-490E-B98D-ABFFF63CBAA6}" type="parTrans" cxnId="{4A7AE92E-5A3B-4836-B92B-D27336D46DAC}">
      <dgm:prSet/>
      <dgm:spPr/>
      <dgm:t>
        <a:bodyPr/>
        <a:lstStyle/>
        <a:p>
          <a:endParaRPr lang="es-EC"/>
        </a:p>
      </dgm:t>
    </dgm:pt>
    <dgm:pt modelId="{F188D3E9-B6CD-463F-8624-692027B6F394}" type="sibTrans" cxnId="{4A7AE92E-5A3B-4836-B92B-D27336D46DAC}">
      <dgm:prSet/>
      <dgm:spPr/>
      <dgm:t>
        <a:bodyPr/>
        <a:lstStyle/>
        <a:p>
          <a:endParaRPr lang="es-EC"/>
        </a:p>
      </dgm:t>
    </dgm:pt>
    <dgm:pt modelId="{6F920D7A-99EB-4F04-9EC6-8B429B5D7C39}" type="pres">
      <dgm:prSet presAssocID="{2F388049-3BE0-4DB9-A2D2-A5748D1F89F1}" presName="compositeShape" presStyleCnt="0">
        <dgm:presLayoutVars>
          <dgm:dir/>
          <dgm:resizeHandles/>
        </dgm:presLayoutVars>
      </dgm:prSet>
      <dgm:spPr/>
      <dgm:t>
        <a:bodyPr/>
        <a:lstStyle/>
        <a:p>
          <a:endParaRPr lang="es-EC"/>
        </a:p>
      </dgm:t>
    </dgm:pt>
    <dgm:pt modelId="{780ED03C-5D5A-49CA-8BE6-E81CE31D6F96}" type="pres">
      <dgm:prSet presAssocID="{2F388049-3BE0-4DB9-A2D2-A5748D1F89F1}" presName="pyramid" presStyleLbl="node1" presStyleIdx="0" presStyleCnt="1"/>
      <dgm:spPr/>
    </dgm:pt>
    <dgm:pt modelId="{B6486AD5-773D-4787-9B2A-09DD2FB297B6}" type="pres">
      <dgm:prSet presAssocID="{2F388049-3BE0-4DB9-A2D2-A5748D1F89F1}" presName="theList" presStyleCnt="0"/>
      <dgm:spPr/>
    </dgm:pt>
    <dgm:pt modelId="{107E2878-E1AC-473C-BEC4-DA685D7D7B55}" type="pres">
      <dgm:prSet presAssocID="{75346BEF-6654-4335-BCDF-967F1346E171}" presName="aNode" presStyleLbl="fgAcc1" presStyleIdx="0" presStyleCnt="2">
        <dgm:presLayoutVars>
          <dgm:bulletEnabled val="1"/>
        </dgm:presLayoutVars>
      </dgm:prSet>
      <dgm:spPr/>
      <dgm:t>
        <a:bodyPr/>
        <a:lstStyle/>
        <a:p>
          <a:endParaRPr lang="es-EC"/>
        </a:p>
      </dgm:t>
    </dgm:pt>
    <dgm:pt modelId="{B89D9098-D19E-4BE0-BCD6-98F56EEE5FED}" type="pres">
      <dgm:prSet presAssocID="{75346BEF-6654-4335-BCDF-967F1346E171}" presName="aSpace" presStyleCnt="0"/>
      <dgm:spPr/>
    </dgm:pt>
    <dgm:pt modelId="{6726F788-93FF-4455-B5B3-7380785A14E6}" type="pres">
      <dgm:prSet presAssocID="{6133A3F9-196E-4308-B539-856564549CB7}" presName="aNode" presStyleLbl="fgAcc1" presStyleIdx="1" presStyleCnt="2">
        <dgm:presLayoutVars>
          <dgm:bulletEnabled val="1"/>
        </dgm:presLayoutVars>
      </dgm:prSet>
      <dgm:spPr/>
      <dgm:t>
        <a:bodyPr/>
        <a:lstStyle/>
        <a:p>
          <a:endParaRPr lang="es-EC"/>
        </a:p>
      </dgm:t>
    </dgm:pt>
    <dgm:pt modelId="{D74E23D3-23B0-4745-AD97-FE51E8B872C4}" type="pres">
      <dgm:prSet presAssocID="{6133A3F9-196E-4308-B539-856564549CB7}" presName="aSpace" presStyleCnt="0"/>
      <dgm:spPr/>
    </dgm:pt>
  </dgm:ptLst>
  <dgm:cxnLst>
    <dgm:cxn modelId="{FF954A2F-22C4-4FE7-84E7-5E7CE75A69D9}" srcId="{2F388049-3BE0-4DB9-A2D2-A5748D1F89F1}" destId="{75346BEF-6654-4335-BCDF-967F1346E171}" srcOrd="0" destOrd="0" parTransId="{1D305888-7EFF-4D20-BFAB-21925AE5599D}" sibTransId="{D32BB086-0036-4E51-BD1E-B3375CECCC11}"/>
    <dgm:cxn modelId="{4A7AE92E-5A3B-4836-B92B-D27336D46DAC}" srcId="{2F388049-3BE0-4DB9-A2D2-A5748D1F89F1}" destId="{6133A3F9-196E-4308-B539-856564549CB7}" srcOrd="1" destOrd="0" parTransId="{A27FCDDB-8BD9-490E-B98D-ABFFF63CBAA6}" sibTransId="{F188D3E9-B6CD-463F-8624-692027B6F394}"/>
    <dgm:cxn modelId="{41DBF629-E249-41F8-A0FF-391846185A08}" type="presOf" srcId="{2F388049-3BE0-4DB9-A2D2-A5748D1F89F1}" destId="{6F920D7A-99EB-4F04-9EC6-8B429B5D7C39}" srcOrd="0" destOrd="0" presId="urn:microsoft.com/office/officeart/2005/8/layout/pyramid2"/>
    <dgm:cxn modelId="{C7CB91D2-C33E-4BB6-95C7-4D97832784D5}" type="presOf" srcId="{75346BEF-6654-4335-BCDF-967F1346E171}" destId="{107E2878-E1AC-473C-BEC4-DA685D7D7B55}" srcOrd="0" destOrd="0" presId="urn:microsoft.com/office/officeart/2005/8/layout/pyramid2"/>
    <dgm:cxn modelId="{B26E6B84-2179-476B-B365-BAD646BF1BDE}" type="presOf" srcId="{6133A3F9-196E-4308-B539-856564549CB7}" destId="{6726F788-93FF-4455-B5B3-7380785A14E6}" srcOrd="0" destOrd="0" presId="urn:microsoft.com/office/officeart/2005/8/layout/pyramid2"/>
    <dgm:cxn modelId="{F76904F4-304F-42C1-B96C-3A4E7D0BEAC7}" type="presParOf" srcId="{6F920D7A-99EB-4F04-9EC6-8B429B5D7C39}" destId="{780ED03C-5D5A-49CA-8BE6-E81CE31D6F96}" srcOrd="0" destOrd="0" presId="urn:microsoft.com/office/officeart/2005/8/layout/pyramid2"/>
    <dgm:cxn modelId="{99C57DB8-A3EE-459B-893B-3913CD9659F6}" type="presParOf" srcId="{6F920D7A-99EB-4F04-9EC6-8B429B5D7C39}" destId="{B6486AD5-773D-4787-9B2A-09DD2FB297B6}" srcOrd="1" destOrd="0" presId="urn:microsoft.com/office/officeart/2005/8/layout/pyramid2"/>
    <dgm:cxn modelId="{B614EDDA-E138-454C-8D89-00459A6AA678}" type="presParOf" srcId="{B6486AD5-773D-4787-9B2A-09DD2FB297B6}" destId="{107E2878-E1AC-473C-BEC4-DA685D7D7B55}" srcOrd="0" destOrd="0" presId="urn:microsoft.com/office/officeart/2005/8/layout/pyramid2"/>
    <dgm:cxn modelId="{28C2B996-AA0C-4C2D-A150-753D9299D7BC}" type="presParOf" srcId="{B6486AD5-773D-4787-9B2A-09DD2FB297B6}" destId="{B89D9098-D19E-4BE0-BCD6-98F56EEE5FED}" srcOrd="1" destOrd="0" presId="urn:microsoft.com/office/officeart/2005/8/layout/pyramid2"/>
    <dgm:cxn modelId="{7B5F2F02-81E9-46F5-9D83-34A9925EDEC3}" type="presParOf" srcId="{B6486AD5-773D-4787-9B2A-09DD2FB297B6}" destId="{6726F788-93FF-4455-B5B3-7380785A14E6}" srcOrd="2" destOrd="0" presId="urn:microsoft.com/office/officeart/2005/8/layout/pyramid2"/>
    <dgm:cxn modelId="{1362BD14-9300-4AF5-8EB4-4A192CD42619}" type="presParOf" srcId="{B6486AD5-773D-4787-9B2A-09DD2FB297B6}" destId="{D74E23D3-23B0-4745-AD97-FE51E8B872C4}"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F388049-3BE0-4DB9-A2D2-A5748D1F89F1}"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s-EC"/>
        </a:p>
      </dgm:t>
    </dgm:pt>
    <dgm:pt modelId="{75346BEF-6654-4335-BCDF-967F1346E171}">
      <dgm:prSet/>
      <dgm:spPr/>
      <dgm:t>
        <a:bodyPr/>
        <a:lstStyle/>
        <a:p>
          <a:pPr rtl="0"/>
          <a:r>
            <a:rPr lang="es-EC" dirty="0" smtClean="0"/>
            <a:t>Al aplicar el modelo de Industrialización por Sustitución de Importaciones, se logra impulsar la producción y el consumo interno, el crecimiento económico y el mejoramiento de las condiciones de vida de la población </a:t>
          </a:r>
          <a:endParaRPr lang="es-EC" dirty="0"/>
        </a:p>
      </dgm:t>
    </dgm:pt>
    <dgm:pt modelId="{1D305888-7EFF-4D20-BFAB-21925AE5599D}" type="parTrans" cxnId="{FF954A2F-22C4-4FE7-84E7-5E7CE75A69D9}">
      <dgm:prSet/>
      <dgm:spPr/>
      <dgm:t>
        <a:bodyPr/>
        <a:lstStyle/>
        <a:p>
          <a:endParaRPr lang="es-EC"/>
        </a:p>
      </dgm:t>
    </dgm:pt>
    <dgm:pt modelId="{D32BB086-0036-4E51-BD1E-B3375CECCC11}" type="sibTrans" cxnId="{FF954A2F-22C4-4FE7-84E7-5E7CE75A69D9}">
      <dgm:prSet/>
      <dgm:spPr/>
      <dgm:t>
        <a:bodyPr/>
        <a:lstStyle/>
        <a:p>
          <a:endParaRPr lang="es-EC"/>
        </a:p>
      </dgm:t>
    </dgm:pt>
    <dgm:pt modelId="{6133A3F9-196E-4308-B539-856564549CB7}">
      <dgm:prSet/>
      <dgm:spPr/>
      <dgm:t>
        <a:bodyPr/>
        <a:lstStyle/>
        <a:p>
          <a:pPr rtl="0"/>
          <a:r>
            <a:rPr lang="es-EC" dirty="0" smtClean="0"/>
            <a:t>Para incentivar la transformación del patrón de especialización de la economía nacional, es recomendable que para asegurar su eficiencia se lo aplique conforme el modelo de </a:t>
          </a:r>
          <a:r>
            <a:rPr lang="es-EC" dirty="0" err="1" smtClean="0"/>
            <a:t>Krugman</a:t>
          </a:r>
          <a:r>
            <a:rPr lang="es-EC" dirty="0" smtClean="0"/>
            <a:t>, y que adicionalmente se controle que las empresas se desarrollen y que no se sustenten en la protección estatal.</a:t>
          </a:r>
          <a:endParaRPr lang="es-EC" dirty="0"/>
        </a:p>
      </dgm:t>
    </dgm:pt>
    <dgm:pt modelId="{A27FCDDB-8BD9-490E-B98D-ABFFF63CBAA6}" type="parTrans" cxnId="{4A7AE92E-5A3B-4836-B92B-D27336D46DAC}">
      <dgm:prSet/>
      <dgm:spPr/>
      <dgm:t>
        <a:bodyPr/>
        <a:lstStyle/>
        <a:p>
          <a:endParaRPr lang="es-EC"/>
        </a:p>
      </dgm:t>
    </dgm:pt>
    <dgm:pt modelId="{F188D3E9-B6CD-463F-8624-692027B6F394}" type="sibTrans" cxnId="{4A7AE92E-5A3B-4836-B92B-D27336D46DAC}">
      <dgm:prSet/>
      <dgm:spPr/>
      <dgm:t>
        <a:bodyPr/>
        <a:lstStyle/>
        <a:p>
          <a:endParaRPr lang="es-EC"/>
        </a:p>
      </dgm:t>
    </dgm:pt>
    <dgm:pt modelId="{6F920D7A-99EB-4F04-9EC6-8B429B5D7C39}" type="pres">
      <dgm:prSet presAssocID="{2F388049-3BE0-4DB9-A2D2-A5748D1F89F1}" presName="compositeShape" presStyleCnt="0">
        <dgm:presLayoutVars>
          <dgm:dir/>
          <dgm:resizeHandles/>
        </dgm:presLayoutVars>
      </dgm:prSet>
      <dgm:spPr/>
      <dgm:t>
        <a:bodyPr/>
        <a:lstStyle/>
        <a:p>
          <a:endParaRPr lang="es-EC"/>
        </a:p>
      </dgm:t>
    </dgm:pt>
    <dgm:pt modelId="{780ED03C-5D5A-49CA-8BE6-E81CE31D6F96}" type="pres">
      <dgm:prSet presAssocID="{2F388049-3BE0-4DB9-A2D2-A5748D1F89F1}" presName="pyramid" presStyleLbl="node1" presStyleIdx="0" presStyleCnt="1"/>
      <dgm:spPr/>
    </dgm:pt>
    <dgm:pt modelId="{B6486AD5-773D-4787-9B2A-09DD2FB297B6}" type="pres">
      <dgm:prSet presAssocID="{2F388049-3BE0-4DB9-A2D2-A5748D1F89F1}" presName="theList" presStyleCnt="0"/>
      <dgm:spPr/>
    </dgm:pt>
    <dgm:pt modelId="{107E2878-E1AC-473C-BEC4-DA685D7D7B55}" type="pres">
      <dgm:prSet presAssocID="{75346BEF-6654-4335-BCDF-967F1346E171}" presName="aNode" presStyleLbl="fgAcc1" presStyleIdx="0" presStyleCnt="2">
        <dgm:presLayoutVars>
          <dgm:bulletEnabled val="1"/>
        </dgm:presLayoutVars>
      </dgm:prSet>
      <dgm:spPr/>
      <dgm:t>
        <a:bodyPr/>
        <a:lstStyle/>
        <a:p>
          <a:endParaRPr lang="es-EC"/>
        </a:p>
      </dgm:t>
    </dgm:pt>
    <dgm:pt modelId="{B89D9098-D19E-4BE0-BCD6-98F56EEE5FED}" type="pres">
      <dgm:prSet presAssocID="{75346BEF-6654-4335-BCDF-967F1346E171}" presName="aSpace" presStyleCnt="0"/>
      <dgm:spPr/>
    </dgm:pt>
    <dgm:pt modelId="{6726F788-93FF-4455-B5B3-7380785A14E6}" type="pres">
      <dgm:prSet presAssocID="{6133A3F9-196E-4308-B539-856564549CB7}" presName="aNode" presStyleLbl="fgAcc1" presStyleIdx="1" presStyleCnt="2">
        <dgm:presLayoutVars>
          <dgm:bulletEnabled val="1"/>
        </dgm:presLayoutVars>
      </dgm:prSet>
      <dgm:spPr/>
      <dgm:t>
        <a:bodyPr/>
        <a:lstStyle/>
        <a:p>
          <a:endParaRPr lang="es-EC"/>
        </a:p>
      </dgm:t>
    </dgm:pt>
    <dgm:pt modelId="{D74E23D3-23B0-4745-AD97-FE51E8B872C4}" type="pres">
      <dgm:prSet presAssocID="{6133A3F9-196E-4308-B539-856564549CB7}" presName="aSpace" presStyleCnt="0"/>
      <dgm:spPr/>
    </dgm:pt>
  </dgm:ptLst>
  <dgm:cxnLst>
    <dgm:cxn modelId="{FF954A2F-22C4-4FE7-84E7-5E7CE75A69D9}" srcId="{2F388049-3BE0-4DB9-A2D2-A5748D1F89F1}" destId="{75346BEF-6654-4335-BCDF-967F1346E171}" srcOrd="0" destOrd="0" parTransId="{1D305888-7EFF-4D20-BFAB-21925AE5599D}" sibTransId="{D32BB086-0036-4E51-BD1E-B3375CECCC11}"/>
    <dgm:cxn modelId="{4A7AE92E-5A3B-4836-B92B-D27336D46DAC}" srcId="{2F388049-3BE0-4DB9-A2D2-A5748D1F89F1}" destId="{6133A3F9-196E-4308-B539-856564549CB7}" srcOrd="1" destOrd="0" parTransId="{A27FCDDB-8BD9-490E-B98D-ABFFF63CBAA6}" sibTransId="{F188D3E9-B6CD-463F-8624-692027B6F394}"/>
    <dgm:cxn modelId="{2897BACD-949D-4E87-9951-FFD4349CEE17}" type="presOf" srcId="{75346BEF-6654-4335-BCDF-967F1346E171}" destId="{107E2878-E1AC-473C-BEC4-DA685D7D7B55}" srcOrd="0" destOrd="0" presId="urn:microsoft.com/office/officeart/2005/8/layout/pyramid2"/>
    <dgm:cxn modelId="{E1423484-64CA-4B9D-9A0D-D37812B1B0F0}" type="presOf" srcId="{2F388049-3BE0-4DB9-A2D2-A5748D1F89F1}" destId="{6F920D7A-99EB-4F04-9EC6-8B429B5D7C39}" srcOrd="0" destOrd="0" presId="urn:microsoft.com/office/officeart/2005/8/layout/pyramid2"/>
    <dgm:cxn modelId="{E9B6690B-32EC-4418-A8D9-C50B0D2451C2}" type="presOf" srcId="{6133A3F9-196E-4308-B539-856564549CB7}" destId="{6726F788-93FF-4455-B5B3-7380785A14E6}" srcOrd="0" destOrd="0" presId="urn:microsoft.com/office/officeart/2005/8/layout/pyramid2"/>
    <dgm:cxn modelId="{EC2F68A8-E17E-4F5B-92C8-B126A23942F4}" type="presParOf" srcId="{6F920D7A-99EB-4F04-9EC6-8B429B5D7C39}" destId="{780ED03C-5D5A-49CA-8BE6-E81CE31D6F96}" srcOrd="0" destOrd="0" presId="urn:microsoft.com/office/officeart/2005/8/layout/pyramid2"/>
    <dgm:cxn modelId="{40BBA150-1AC3-4F46-A070-8C8AC14D28B3}" type="presParOf" srcId="{6F920D7A-99EB-4F04-9EC6-8B429B5D7C39}" destId="{B6486AD5-773D-4787-9B2A-09DD2FB297B6}" srcOrd="1" destOrd="0" presId="urn:microsoft.com/office/officeart/2005/8/layout/pyramid2"/>
    <dgm:cxn modelId="{99F26566-EAAF-4F6A-BE25-4B647AAFA1C9}" type="presParOf" srcId="{B6486AD5-773D-4787-9B2A-09DD2FB297B6}" destId="{107E2878-E1AC-473C-BEC4-DA685D7D7B55}" srcOrd="0" destOrd="0" presId="urn:microsoft.com/office/officeart/2005/8/layout/pyramid2"/>
    <dgm:cxn modelId="{4A6999F1-8430-4A97-8576-983DD5169922}" type="presParOf" srcId="{B6486AD5-773D-4787-9B2A-09DD2FB297B6}" destId="{B89D9098-D19E-4BE0-BCD6-98F56EEE5FED}" srcOrd="1" destOrd="0" presId="urn:microsoft.com/office/officeart/2005/8/layout/pyramid2"/>
    <dgm:cxn modelId="{3C9E0BA1-224B-4149-B471-0C19A4324BF3}" type="presParOf" srcId="{B6486AD5-773D-4787-9B2A-09DD2FB297B6}" destId="{6726F788-93FF-4455-B5B3-7380785A14E6}" srcOrd="2" destOrd="0" presId="urn:microsoft.com/office/officeart/2005/8/layout/pyramid2"/>
    <dgm:cxn modelId="{3EDB01ED-FF7C-4720-904C-770F807C559E}" type="presParOf" srcId="{B6486AD5-773D-4787-9B2A-09DD2FB297B6}" destId="{D74E23D3-23B0-4745-AD97-FE51E8B872C4}"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F388049-3BE0-4DB9-A2D2-A5748D1F89F1}"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s-EC"/>
        </a:p>
      </dgm:t>
    </dgm:pt>
    <dgm:pt modelId="{75346BEF-6654-4335-BCDF-967F1346E171}">
      <dgm:prSet/>
      <dgm:spPr/>
      <dgm:t>
        <a:bodyPr/>
        <a:lstStyle/>
        <a:p>
          <a:pPr rtl="0"/>
          <a:r>
            <a:rPr lang="es-EC" dirty="0" smtClean="0"/>
            <a:t>En cuanto a los productores de calzado de la provincia de Tungurahua, desde que entró en vigencia el arancel específico 80,30% ha suplido 9,17% de los materiales o insumos importados por nacionales equivalente a 11,44% del valor de las compras</a:t>
          </a:r>
          <a:endParaRPr lang="es-EC" dirty="0"/>
        </a:p>
      </dgm:t>
    </dgm:pt>
    <dgm:pt modelId="{1D305888-7EFF-4D20-BFAB-21925AE5599D}" type="parTrans" cxnId="{FF954A2F-22C4-4FE7-84E7-5E7CE75A69D9}">
      <dgm:prSet/>
      <dgm:spPr/>
      <dgm:t>
        <a:bodyPr/>
        <a:lstStyle/>
        <a:p>
          <a:endParaRPr lang="es-EC"/>
        </a:p>
      </dgm:t>
    </dgm:pt>
    <dgm:pt modelId="{D32BB086-0036-4E51-BD1E-B3375CECCC11}" type="sibTrans" cxnId="{FF954A2F-22C4-4FE7-84E7-5E7CE75A69D9}">
      <dgm:prSet/>
      <dgm:spPr/>
      <dgm:t>
        <a:bodyPr/>
        <a:lstStyle/>
        <a:p>
          <a:endParaRPr lang="es-EC"/>
        </a:p>
      </dgm:t>
    </dgm:pt>
    <dgm:pt modelId="{6133A3F9-196E-4308-B539-856564549CB7}">
      <dgm:prSet/>
      <dgm:spPr/>
      <dgm:t>
        <a:bodyPr/>
        <a:lstStyle/>
        <a:p>
          <a:pPr rtl="0"/>
          <a:r>
            <a:rPr lang="es-EC" dirty="0" smtClean="0"/>
            <a:t>Los mayores beneficios del modelo de Industrialización por Sustitución de Importaciones se produce en la inversión del inventario y su gestión; adicionalmente 58,49% considera que el sector del calzado actualmente NO dispone de suficiente capacidad para afrontar la sustitución de importaciones por lo que es necesario incrementar la competitividad y productividad</a:t>
          </a:r>
          <a:endParaRPr lang="es-EC" dirty="0"/>
        </a:p>
      </dgm:t>
    </dgm:pt>
    <dgm:pt modelId="{A27FCDDB-8BD9-490E-B98D-ABFFF63CBAA6}" type="parTrans" cxnId="{4A7AE92E-5A3B-4836-B92B-D27336D46DAC}">
      <dgm:prSet/>
      <dgm:spPr/>
      <dgm:t>
        <a:bodyPr/>
        <a:lstStyle/>
        <a:p>
          <a:endParaRPr lang="es-EC"/>
        </a:p>
      </dgm:t>
    </dgm:pt>
    <dgm:pt modelId="{F188D3E9-B6CD-463F-8624-692027B6F394}" type="sibTrans" cxnId="{4A7AE92E-5A3B-4836-B92B-D27336D46DAC}">
      <dgm:prSet/>
      <dgm:spPr/>
      <dgm:t>
        <a:bodyPr/>
        <a:lstStyle/>
        <a:p>
          <a:endParaRPr lang="es-EC"/>
        </a:p>
      </dgm:t>
    </dgm:pt>
    <dgm:pt modelId="{6F920D7A-99EB-4F04-9EC6-8B429B5D7C39}" type="pres">
      <dgm:prSet presAssocID="{2F388049-3BE0-4DB9-A2D2-A5748D1F89F1}" presName="compositeShape" presStyleCnt="0">
        <dgm:presLayoutVars>
          <dgm:dir/>
          <dgm:resizeHandles/>
        </dgm:presLayoutVars>
      </dgm:prSet>
      <dgm:spPr/>
      <dgm:t>
        <a:bodyPr/>
        <a:lstStyle/>
        <a:p>
          <a:endParaRPr lang="es-EC"/>
        </a:p>
      </dgm:t>
    </dgm:pt>
    <dgm:pt modelId="{780ED03C-5D5A-49CA-8BE6-E81CE31D6F96}" type="pres">
      <dgm:prSet presAssocID="{2F388049-3BE0-4DB9-A2D2-A5748D1F89F1}" presName="pyramid" presStyleLbl="node1" presStyleIdx="0" presStyleCnt="1"/>
      <dgm:spPr/>
    </dgm:pt>
    <dgm:pt modelId="{B6486AD5-773D-4787-9B2A-09DD2FB297B6}" type="pres">
      <dgm:prSet presAssocID="{2F388049-3BE0-4DB9-A2D2-A5748D1F89F1}" presName="theList" presStyleCnt="0"/>
      <dgm:spPr/>
    </dgm:pt>
    <dgm:pt modelId="{107E2878-E1AC-473C-BEC4-DA685D7D7B55}" type="pres">
      <dgm:prSet presAssocID="{75346BEF-6654-4335-BCDF-967F1346E171}" presName="aNode" presStyleLbl="fgAcc1" presStyleIdx="0" presStyleCnt="2">
        <dgm:presLayoutVars>
          <dgm:bulletEnabled val="1"/>
        </dgm:presLayoutVars>
      </dgm:prSet>
      <dgm:spPr/>
      <dgm:t>
        <a:bodyPr/>
        <a:lstStyle/>
        <a:p>
          <a:endParaRPr lang="es-EC"/>
        </a:p>
      </dgm:t>
    </dgm:pt>
    <dgm:pt modelId="{B89D9098-D19E-4BE0-BCD6-98F56EEE5FED}" type="pres">
      <dgm:prSet presAssocID="{75346BEF-6654-4335-BCDF-967F1346E171}" presName="aSpace" presStyleCnt="0"/>
      <dgm:spPr/>
    </dgm:pt>
    <dgm:pt modelId="{6726F788-93FF-4455-B5B3-7380785A14E6}" type="pres">
      <dgm:prSet presAssocID="{6133A3F9-196E-4308-B539-856564549CB7}" presName="aNode" presStyleLbl="fgAcc1" presStyleIdx="1" presStyleCnt="2">
        <dgm:presLayoutVars>
          <dgm:bulletEnabled val="1"/>
        </dgm:presLayoutVars>
      </dgm:prSet>
      <dgm:spPr/>
      <dgm:t>
        <a:bodyPr/>
        <a:lstStyle/>
        <a:p>
          <a:endParaRPr lang="es-EC"/>
        </a:p>
      </dgm:t>
    </dgm:pt>
    <dgm:pt modelId="{D74E23D3-23B0-4745-AD97-FE51E8B872C4}" type="pres">
      <dgm:prSet presAssocID="{6133A3F9-196E-4308-B539-856564549CB7}" presName="aSpace" presStyleCnt="0"/>
      <dgm:spPr/>
    </dgm:pt>
  </dgm:ptLst>
  <dgm:cxnLst>
    <dgm:cxn modelId="{FF954A2F-22C4-4FE7-84E7-5E7CE75A69D9}" srcId="{2F388049-3BE0-4DB9-A2D2-A5748D1F89F1}" destId="{75346BEF-6654-4335-BCDF-967F1346E171}" srcOrd="0" destOrd="0" parTransId="{1D305888-7EFF-4D20-BFAB-21925AE5599D}" sibTransId="{D32BB086-0036-4E51-BD1E-B3375CECCC11}"/>
    <dgm:cxn modelId="{5B261D4A-87F9-4EEE-A07D-9C2BF1D977A6}" type="presOf" srcId="{75346BEF-6654-4335-BCDF-967F1346E171}" destId="{107E2878-E1AC-473C-BEC4-DA685D7D7B55}" srcOrd="0" destOrd="0" presId="urn:microsoft.com/office/officeart/2005/8/layout/pyramid2"/>
    <dgm:cxn modelId="{4A7AE92E-5A3B-4836-B92B-D27336D46DAC}" srcId="{2F388049-3BE0-4DB9-A2D2-A5748D1F89F1}" destId="{6133A3F9-196E-4308-B539-856564549CB7}" srcOrd="1" destOrd="0" parTransId="{A27FCDDB-8BD9-490E-B98D-ABFFF63CBAA6}" sibTransId="{F188D3E9-B6CD-463F-8624-692027B6F394}"/>
    <dgm:cxn modelId="{27310C0F-1772-4F6A-8630-61D811F71288}" type="presOf" srcId="{2F388049-3BE0-4DB9-A2D2-A5748D1F89F1}" destId="{6F920D7A-99EB-4F04-9EC6-8B429B5D7C39}" srcOrd="0" destOrd="0" presId="urn:microsoft.com/office/officeart/2005/8/layout/pyramid2"/>
    <dgm:cxn modelId="{11A4B984-5F65-423B-A87C-F28E3519BFD5}" type="presOf" srcId="{6133A3F9-196E-4308-B539-856564549CB7}" destId="{6726F788-93FF-4455-B5B3-7380785A14E6}" srcOrd="0" destOrd="0" presId="urn:microsoft.com/office/officeart/2005/8/layout/pyramid2"/>
    <dgm:cxn modelId="{B94C3D91-4615-41F2-B417-E6FC9C2907BF}" type="presParOf" srcId="{6F920D7A-99EB-4F04-9EC6-8B429B5D7C39}" destId="{780ED03C-5D5A-49CA-8BE6-E81CE31D6F96}" srcOrd="0" destOrd="0" presId="urn:microsoft.com/office/officeart/2005/8/layout/pyramid2"/>
    <dgm:cxn modelId="{D12B0334-F2FF-443B-9516-2E3C5DEA9332}" type="presParOf" srcId="{6F920D7A-99EB-4F04-9EC6-8B429B5D7C39}" destId="{B6486AD5-773D-4787-9B2A-09DD2FB297B6}" srcOrd="1" destOrd="0" presId="urn:microsoft.com/office/officeart/2005/8/layout/pyramid2"/>
    <dgm:cxn modelId="{E8422175-606A-4220-B2A0-C321726F10F3}" type="presParOf" srcId="{B6486AD5-773D-4787-9B2A-09DD2FB297B6}" destId="{107E2878-E1AC-473C-BEC4-DA685D7D7B55}" srcOrd="0" destOrd="0" presId="urn:microsoft.com/office/officeart/2005/8/layout/pyramid2"/>
    <dgm:cxn modelId="{3BCD11D1-1BB3-428B-B3D8-FE67DDD1AED2}" type="presParOf" srcId="{B6486AD5-773D-4787-9B2A-09DD2FB297B6}" destId="{B89D9098-D19E-4BE0-BCD6-98F56EEE5FED}" srcOrd="1" destOrd="0" presId="urn:microsoft.com/office/officeart/2005/8/layout/pyramid2"/>
    <dgm:cxn modelId="{69BEC9BD-7890-4760-898A-9AEE4FBBD273}" type="presParOf" srcId="{B6486AD5-773D-4787-9B2A-09DD2FB297B6}" destId="{6726F788-93FF-4455-B5B3-7380785A14E6}" srcOrd="2" destOrd="0" presId="urn:microsoft.com/office/officeart/2005/8/layout/pyramid2"/>
    <dgm:cxn modelId="{D25724CA-3DC3-4497-BAB6-76114170733B}" type="presParOf" srcId="{B6486AD5-773D-4787-9B2A-09DD2FB297B6}" destId="{D74E23D3-23B0-4745-AD97-FE51E8B872C4}"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F388049-3BE0-4DB9-A2D2-A5748D1F89F1}"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s-EC"/>
        </a:p>
      </dgm:t>
    </dgm:pt>
    <dgm:pt modelId="{75346BEF-6654-4335-BCDF-967F1346E171}">
      <dgm:prSet/>
      <dgm:spPr/>
      <dgm:t>
        <a:bodyPr/>
        <a:lstStyle/>
        <a:p>
          <a:pPr rtl="0"/>
          <a:r>
            <a:rPr lang="es-EC" dirty="0" smtClean="0"/>
            <a:t>En cuanto a los importadores y comercializadores, han suplido en número 14,17% de los materiales o insumos importados por nacionales que se emplean para la producción de calzado, lo que equivale al 15,83% del valor de las compras</a:t>
          </a:r>
          <a:endParaRPr lang="es-EC" dirty="0"/>
        </a:p>
      </dgm:t>
    </dgm:pt>
    <dgm:pt modelId="{1D305888-7EFF-4D20-BFAB-21925AE5599D}" type="parTrans" cxnId="{FF954A2F-22C4-4FE7-84E7-5E7CE75A69D9}">
      <dgm:prSet/>
      <dgm:spPr/>
      <dgm:t>
        <a:bodyPr/>
        <a:lstStyle/>
        <a:p>
          <a:endParaRPr lang="es-EC"/>
        </a:p>
      </dgm:t>
    </dgm:pt>
    <dgm:pt modelId="{D32BB086-0036-4E51-BD1E-B3375CECCC11}" type="sibTrans" cxnId="{FF954A2F-22C4-4FE7-84E7-5E7CE75A69D9}">
      <dgm:prSet/>
      <dgm:spPr/>
      <dgm:t>
        <a:bodyPr/>
        <a:lstStyle/>
        <a:p>
          <a:endParaRPr lang="es-EC"/>
        </a:p>
      </dgm:t>
    </dgm:pt>
    <dgm:pt modelId="{6133A3F9-196E-4308-B539-856564549CB7}">
      <dgm:prSet/>
      <dgm:spPr/>
      <dgm:t>
        <a:bodyPr/>
        <a:lstStyle/>
        <a:p>
          <a:pPr rtl="0"/>
          <a:r>
            <a:rPr lang="es-EC" dirty="0" smtClean="0"/>
            <a:t>Desde su perspectiva, el precio del material o insumo nacional comparado con el importado es levemente menor, es más fácil el aprovisionamiento, pero tiene una calidad inferior que el importado.</a:t>
          </a:r>
          <a:endParaRPr lang="es-EC" dirty="0"/>
        </a:p>
      </dgm:t>
    </dgm:pt>
    <dgm:pt modelId="{A27FCDDB-8BD9-490E-B98D-ABFFF63CBAA6}" type="parTrans" cxnId="{4A7AE92E-5A3B-4836-B92B-D27336D46DAC}">
      <dgm:prSet/>
      <dgm:spPr/>
      <dgm:t>
        <a:bodyPr/>
        <a:lstStyle/>
        <a:p>
          <a:endParaRPr lang="es-EC"/>
        </a:p>
      </dgm:t>
    </dgm:pt>
    <dgm:pt modelId="{F188D3E9-B6CD-463F-8624-692027B6F394}" type="sibTrans" cxnId="{4A7AE92E-5A3B-4836-B92B-D27336D46DAC}">
      <dgm:prSet/>
      <dgm:spPr/>
      <dgm:t>
        <a:bodyPr/>
        <a:lstStyle/>
        <a:p>
          <a:endParaRPr lang="es-EC"/>
        </a:p>
      </dgm:t>
    </dgm:pt>
    <dgm:pt modelId="{6F920D7A-99EB-4F04-9EC6-8B429B5D7C39}" type="pres">
      <dgm:prSet presAssocID="{2F388049-3BE0-4DB9-A2D2-A5748D1F89F1}" presName="compositeShape" presStyleCnt="0">
        <dgm:presLayoutVars>
          <dgm:dir/>
          <dgm:resizeHandles/>
        </dgm:presLayoutVars>
      </dgm:prSet>
      <dgm:spPr/>
      <dgm:t>
        <a:bodyPr/>
        <a:lstStyle/>
        <a:p>
          <a:endParaRPr lang="es-EC"/>
        </a:p>
      </dgm:t>
    </dgm:pt>
    <dgm:pt modelId="{780ED03C-5D5A-49CA-8BE6-E81CE31D6F96}" type="pres">
      <dgm:prSet presAssocID="{2F388049-3BE0-4DB9-A2D2-A5748D1F89F1}" presName="pyramid" presStyleLbl="node1" presStyleIdx="0" presStyleCnt="1"/>
      <dgm:spPr/>
    </dgm:pt>
    <dgm:pt modelId="{B6486AD5-773D-4787-9B2A-09DD2FB297B6}" type="pres">
      <dgm:prSet presAssocID="{2F388049-3BE0-4DB9-A2D2-A5748D1F89F1}" presName="theList" presStyleCnt="0"/>
      <dgm:spPr/>
    </dgm:pt>
    <dgm:pt modelId="{107E2878-E1AC-473C-BEC4-DA685D7D7B55}" type="pres">
      <dgm:prSet presAssocID="{75346BEF-6654-4335-BCDF-967F1346E171}" presName="aNode" presStyleLbl="fgAcc1" presStyleIdx="0" presStyleCnt="2">
        <dgm:presLayoutVars>
          <dgm:bulletEnabled val="1"/>
        </dgm:presLayoutVars>
      </dgm:prSet>
      <dgm:spPr/>
      <dgm:t>
        <a:bodyPr/>
        <a:lstStyle/>
        <a:p>
          <a:endParaRPr lang="es-EC"/>
        </a:p>
      </dgm:t>
    </dgm:pt>
    <dgm:pt modelId="{B89D9098-D19E-4BE0-BCD6-98F56EEE5FED}" type="pres">
      <dgm:prSet presAssocID="{75346BEF-6654-4335-BCDF-967F1346E171}" presName="aSpace" presStyleCnt="0"/>
      <dgm:spPr/>
    </dgm:pt>
    <dgm:pt modelId="{6726F788-93FF-4455-B5B3-7380785A14E6}" type="pres">
      <dgm:prSet presAssocID="{6133A3F9-196E-4308-B539-856564549CB7}" presName="aNode" presStyleLbl="fgAcc1" presStyleIdx="1" presStyleCnt="2">
        <dgm:presLayoutVars>
          <dgm:bulletEnabled val="1"/>
        </dgm:presLayoutVars>
      </dgm:prSet>
      <dgm:spPr/>
      <dgm:t>
        <a:bodyPr/>
        <a:lstStyle/>
        <a:p>
          <a:endParaRPr lang="es-EC"/>
        </a:p>
      </dgm:t>
    </dgm:pt>
    <dgm:pt modelId="{D74E23D3-23B0-4745-AD97-FE51E8B872C4}" type="pres">
      <dgm:prSet presAssocID="{6133A3F9-196E-4308-B539-856564549CB7}" presName="aSpace" presStyleCnt="0"/>
      <dgm:spPr/>
    </dgm:pt>
  </dgm:ptLst>
  <dgm:cxnLst>
    <dgm:cxn modelId="{FF954A2F-22C4-4FE7-84E7-5E7CE75A69D9}" srcId="{2F388049-3BE0-4DB9-A2D2-A5748D1F89F1}" destId="{75346BEF-6654-4335-BCDF-967F1346E171}" srcOrd="0" destOrd="0" parTransId="{1D305888-7EFF-4D20-BFAB-21925AE5599D}" sibTransId="{D32BB086-0036-4E51-BD1E-B3375CECCC11}"/>
    <dgm:cxn modelId="{0D95573E-1B1A-42FB-A19D-5DE44E8B0613}" type="presOf" srcId="{75346BEF-6654-4335-BCDF-967F1346E171}" destId="{107E2878-E1AC-473C-BEC4-DA685D7D7B55}" srcOrd="0" destOrd="0" presId="urn:microsoft.com/office/officeart/2005/8/layout/pyramid2"/>
    <dgm:cxn modelId="{4A7AE92E-5A3B-4836-B92B-D27336D46DAC}" srcId="{2F388049-3BE0-4DB9-A2D2-A5748D1F89F1}" destId="{6133A3F9-196E-4308-B539-856564549CB7}" srcOrd="1" destOrd="0" parTransId="{A27FCDDB-8BD9-490E-B98D-ABFFF63CBAA6}" sibTransId="{F188D3E9-B6CD-463F-8624-692027B6F394}"/>
    <dgm:cxn modelId="{4FF82844-955F-4BFE-ADE3-50A673BE2A9F}" type="presOf" srcId="{6133A3F9-196E-4308-B539-856564549CB7}" destId="{6726F788-93FF-4455-B5B3-7380785A14E6}" srcOrd="0" destOrd="0" presId="urn:microsoft.com/office/officeart/2005/8/layout/pyramid2"/>
    <dgm:cxn modelId="{3DAEE83D-5A9C-4F15-8290-BE9CC2BAED1C}" type="presOf" srcId="{2F388049-3BE0-4DB9-A2D2-A5748D1F89F1}" destId="{6F920D7A-99EB-4F04-9EC6-8B429B5D7C39}" srcOrd="0" destOrd="0" presId="urn:microsoft.com/office/officeart/2005/8/layout/pyramid2"/>
    <dgm:cxn modelId="{ECD740E6-8DA7-4312-B1C7-3F4E29D16A3C}" type="presParOf" srcId="{6F920D7A-99EB-4F04-9EC6-8B429B5D7C39}" destId="{780ED03C-5D5A-49CA-8BE6-E81CE31D6F96}" srcOrd="0" destOrd="0" presId="urn:microsoft.com/office/officeart/2005/8/layout/pyramid2"/>
    <dgm:cxn modelId="{6D17FD90-F00E-4CD0-854A-96CADC9226EB}" type="presParOf" srcId="{6F920D7A-99EB-4F04-9EC6-8B429B5D7C39}" destId="{B6486AD5-773D-4787-9B2A-09DD2FB297B6}" srcOrd="1" destOrd="0" presId="urn:microsoft.com/office/officeart/2005/8/layout/pyramid2"/>
    <dgm:cxn modelId="{B9E22950-C847-41E8-9951-1A07BE82E6D4}" type="presParOf" srcId="{B6486AD5-773D-4787-9B2A-09DD2FB297B6}" destId="{107E2878-E1AC-473C-BEC4-DA685D7D7B55}" srcOrd="0" destOrd="0" presId="urn:microsoft.com/office/officeart/2005/8/layout/pyramid2"/>
    <dgm:cxn modelId="{27782381-62FC-4E21-8DA6-16798DC34CC1}" type="presParOf" srcId="{B6486AD5-773D-4787-9B2A-09DD2FB297B6}" destId="{B89D9098-D19E-4BE0-BCD6-98F56EEE5FED}" srcOrd="1" destOrd="0" presId="urn:microsoft.com/office/officeart/2005/8/layout/pyramid2"/>
    <dgm:cxn modelId="{CEC328C8-64CC-4897-8A1D-A750867E6506}" type="presParOf" srcId="{B6486AD5-773D-4787-9B2A-09DD2FB297B6}" destId="{6726F788-93FF-4455-B5B3-7380785A14E6}" srcOrd="2" destOrd="0" presId="urn:microsoft.com/office/officeart/2005/8/layout/pyramid2"/>
    <dgm:cxn modelId="{C7F7ADC9-1609-4788-A532-F405EDF0DC8E}" type="presParOf" srcId="{B6486AD5-773D-4787-9B2A-09DD2FB297B6}" destId="{D74E23D3-23B0-4745-AD97-FE51E8B872C4}"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F388049-3BE0-4DB9-A2D2-A5748D1F89F1}"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s-EC"/>
        </a:p>
      </dgm:t>
    </dgm:pt>
    <dgm:pt modelId="{75346BEF-6654-4335-BCDF-967F1346E171}">
      <dgm:prSet/>
      <dgm:spPr/>
      <dgm:t>
        <a:bodyPr/>
        <a:lstStyle/>
        <a:p>
          <a:pPr rtl="0"/>
          <a:r>
            <a:rPr lang="es-EC" dirty="0" smtClean="0"/>
            <a:t>En las empresas productoras de calzado de la provincia del Tungurahua, el proceso productivo es mayormente artesanal, no lo han definido técnicamente por lo que se generan desperdicios del 2% al 3% de material y la productividad es relativamente baja; adicionalmente solo las empresas grandes diseñan su calzado, las demás los copian.</a:t>
          </a:r>
          <a:endParaRPr lang="es-EC" dirty="0"/>
        </a:p>
      </dgm:t>
    </dgm:pt>
    <dgm:pt modelId="{1D305888-7EFF-4D20-BFAB-21925AE5599D}" type="parTrans" cxnId="{FF954A2F-22C4-4FE7-84E7-5E7CE75A69D9}">
      <dgm:prSet/>
      <dgm:spPr/>
      <dgm:t>
        <a:bodyPr/>
        <a:lstStyle/>
        <a:p>
          <a:endParaRPr lang="es-EC"/>
        </a:p>
      </dgm:t>
    </dgm:pt>
    <dgm:pt modelId="{D32BB086-0036-4E51-BD1E-B3375CECCC11}" type="sibTrans" cxnId="{FF954A2F-22C4-4FE7-84E7-5E7CE75A69D9}">
      <dgm:prSet/>
      <dgm:spPr/>
      <dgm:t>
        <a:bodyPr/>
        <a:lstStyle/>
        <a:p>
          <a:endParaRPr lang="es-EC"/>
        </a:p>
      </dgm:t>
    </dgm:pt>
    <dgm:pt modelId="{6133A3F9-196E-4308-B539-856564549CB7}">
      <dgm:prSet/>
      <dgm:spPr/>
      <dgm:t>
        <a:bodyPr/>
        <a:lstStyle/>
        <a:p>
          <a:pPr rtl="0"/>
          <a:r>
            <a:rPr lang="es-EC" dirty="0" smtClean="0"/>
            <a:t>El impacto general que el modelo de Industrialización por Sustitución de Importaciones genera en el sector calzado del Tungurahua es moderado</a:t>
          </a:r>
          <a:endParaRPr lang="es-EC" dirty="0"/>
        </a:p>
      </dgm:t>
    </dgm:pt>
    <dgm:pt modelId="{A27FCDDB-8BD9-490E-B98D-ABFFF63CBAA6}" type="parTrans" cxnId="{4A7AE92E-5A3B-4836-B92B-D27336D46DAC}">
      <dgm:prSet/>
      <dgm:spPr/>
      <dgm:t>
        <a:bodyPr/>
        <a:lstStyle/>
        <a:p>
          <a:endParaRPr lang="es-EC"/>
        </a:p>
      </dgm:t>
    </dgm:pt>
    <dgm:pt modelId="{F188D3E9-B6CD-463F-8624-692027B6F394}" type="sibTrans" cxnId="{4A7AE92E-5A3B-4836-B92B-D27336D46DAC}">
      <dgm:prSet/>
      <dgm:spPr/>
      <dgm:t>
        <a:bodyPr/>
        <a:lstStyle/>
        <a:p>
          <a:endParaRPr lang="es-EC"/>
        </a:p>
      </dgm:t>
    </dgm:pt>
    <dgm:pt modelId="{6F920D7A-99EB-4F04-9EC6-8B429B5D7C39}" type="pres">
      <dgm:prSet presAssocID="{2F388049-3BE0-4DB9-A2D2-A5748D1F89F1}" presName="compositeShape" presStyleCnt="0">
        <dgm:presLayoutVars>
          <dgm:dir/>
          <dgm:resizeHandles/>
        </dgm:presLayoutVars>
      </dgm:prSet>
      <dgm:spPr/>
      <dgm:t>
        <a:bodyPr/>
        <a:lstStyle/>
        <a:p>
          <a:endParaRPr lang="es-EC"/>
        </a:p>
      </dgm:t>
    </dgm:pt>
    <dgm:pt modelId="{780ED03C-5D5A-49CA-8BE6-E81CE31D6F96}" type="pres">
      <dgm:prSet presAssocID="{2F388049-3BE0-4DB9-A2D2-A5748D1F89F1}" presName="pyramid" presStyleLbl="node1" presStyleIdx="0" presStyleCnt="1"/>
      <dgm:spPr/>
    </dgm:pt>
    <dgm:pt modelId="{B6486AD5-773D-4787-9B2A-09DD2FB297B6}" type="pres">
      <dgm:prSet presAssocID="{2F388049-3BE0-4DB9-A2D2-A5748D1F89F1}" presName="theList" presStyleCnt="0"/>
      <dgm:spPr/>
    </dgm:pt>
    <dgm:pt modelId="{107E2878-E1AC-473C-BEC4-DA685D7D7B55}" type="pres">
      <dgm:prSet presAssocID="{75346BEF-6654-4335-BCDF-967F1346E171}" presName="aNode" presStyleLbl="fgAcc1" presStyleIdx="0" presStyleCnt="2">
        <dgm:presLayoutVars>
          <dgm:bulletEnabled val="1"/>
        </dgm:presLayoutVars>
      </dgm:prSet>
      <dgm:spPr/>
      <dgm:t>
        <a:bodyPr/>
        <a:lstStyle/>
        <a:p>
          <a:endParaRPr lang="es-EC"/>
        </a:p>
      </dgm:t>
    </dgm:pt>
    <dgm:pt modelId="{B89D9098-D19E-4BE0-BCD6-98F56EEE5FED}" type="pres">
      <dgm:prSet presAssocID="{75346BEF-6654-4335-BCDF-967F1346E171}" presName="aSpace" presStyleCnt="0"/>
      <dgm:spPr/>
    </dgm:pt>
    <dgm:pt modelId="{6726F788-93FF-4455-B5B3-7380785A14E6}" type="pres">
      <dgm:prSet presAssocID="{6133A3F9-196E-4308-B539-856564549CB7}" presName="aNode" presStyleLbl="fgAcc1" presStyleIdx="1" presStyleCnt="2" custLinFactNeighborX="1176" custLinFactNeighborY="-12354">
        <dgm:presLayoutVars>
          <dgm:bulletEnabled val="1"/>
        </dgm:presLayoutVars>
      </dgm:prSet>
      <dgm:spPr/>
      <dgm:t>
        <a:bodyPr/>
        <a:lstStyle/>
        <a:p>
          <a:endParaRPr lang="es-EC"/>
        </a:p>
      </dgm:t>
    </dgm:pt>
    <dgm:pt modelId="{D74E23D3-23B0-4745-AD97-FE51E8B872C4}" type="pres">
      <dgm:prSet presAssocID="{6133A3F9-196E-4308-B539-856564549CB7}" presName="aSpace" presStyleCnt="0"/>
      <dgm:spPr/>
    </dgm:pt>
  </dgm:ptLst>
  <dgm:cxnLst>
    <dgm:cxn modelId="{FF954A2F-22C4-4FE7-84E7-5E7CE75A69D9}" srcId="{2F388049-3BE0-4DB9-A2D2-A5748D1F89F1}" destId="{75346BEF-6654-4335-BCDF-967F1346E171}" srcOrd="0" destOrd="0" parTransId="{1D305888-7EFF-4D20-BFAB-21925AE5599D}" sibTransId="{D32BB086-0036-4E51-BD1E-B3375CECCC11}"/>
    <dgm:cxn modelId="{A9D8986B-E8D5-4EC9-8766-C34F2A6C6C32}" type="presOf" srcId="{2F388049-3BE0-4DB9-A2D2-A5748D1F89F1}" destId="{6F920D7A-99EB-4F04-9EC6-8B429B5D7C39}" srcOrd="0" destOrd="0" presId="urn:microsoft.com/office/officeart/2005/8/layout/pyramid2"/>
    <dgm:cxn modelId="{4A7AE92E-5A3B-4836-B92B-D27336D46DAC}" srcId="{2F388049-3BE0-4DB9-A2D2-A5748D1F89F1}" destId="{6133A3F9-196E-4308-B539-856564549CB7}" srcOrd="1" destOrd="0" parTransId="{A27FCDDB-8BD9-490E-B98D-ABFFF63CBAA6}" sibTransId="{F188D3E9-B6CD-463F-8624-692027B6F394}"/>
    <dgm:cxn modelId="{2489EFC0-62D1-4255-BAEE-CAC3C2AA2331}" type="presOf" srcId="{6133A3F9-196E-4308-B539-856564549CB7}" destId="{6726F788-93FF-4455-B5B3-7380785A14E6}" srcOrd="0" destOrd="0" presId="urn:microsoft.com/office/officeart/2005/8/layout/pyramid2"/>
    <dgm:cxn modelId="{A5A5B56C-FF55-41E7-9A89-E807751319A3}" type="presOf" srcId="{75346BEF-6654-4335-BCDF-967F1346E171}" destId="{107E2878-E1AC-473C-BEC4-DA685D7D7B55}" srcOrd="0" destOrd="0" presId="urn:microsoft.com/office/officeart/2005/8/layout/pyramid2"/>
    <dgm:cxn modelId="{2234E5A1-065B-4037-BA49-DBB2CFCFAE2D}" type="presParOf" srcId="{6F920D7A-99EB-4F04-9EC6-8B429B5D7C39}" destId="{780ED03C-5D5A-49CA-8BE6-E81CE31D6F96}" srcOrd="0" destOrd="0" presId="urn:microsoft.com/office/officeart/2005/8/layout/pyramid2"/>
    <dgm:cxn modelId="{0DF93C04-FC89-4EDE-B55E-14F71A875461}" type="presParOf" srcId="{6F920D7A-99EB-4F04-9EC6-8B429B5D7C39}" destId="{B6486AD5-773D-4787-9B2A-09DD2FB297B6}" srcOrd="1" destOrd="0" presId="urn:microsoft.com/office/officeart/2005/8/layout/pyramid2"/>
    <dgm:cxn modelId="{62B7FCEA-B65B-43E6-8644-114067C3860B}" type="presParOf" srcId="{B6486AD5-773D-4787-9B2A-09DD2FB297B6}" destId="{107E2878-E1AC-473C-BEC4-DA685D7D7B55}" srcOrd="0" destOrd="0" presId="urn:microsoft.com/office/officeart/2005/8/layout/pyramid2"/>
    <dgm:cxn modelId="{5B20F9C0-D7A4-4257-BB2D-A4709EF712D2}" type="presParOf" srcId="{B6486AD5-773D-4787-9B2A-09DD2FB297B6}" destId="{B89D9098-D19E-4BE0-BCD6-98F56EEE5FED}" srcOrd="1" destOrd="0" presId="urn:microsoft.com/office/officeart/2005/8/layout/pyramid2"/>
    <dgm:cxn modelId="{2D7D4C75-3D38-4A28-AC28-B38EB24AA71D}" type="presParOf" srcId="{B6486AD5-773D-4787-9B2A-09DD2FB297B6}" destId="{6726F788-93FF-4455-B5B3-7380785A14E6}" srcOrd="2" destOrd="0" presId="urn:microsoft.com/office/officeart/2005/8/layout/pyramid2"/>
    <dgm:cxn modelId="{87429902-1213-4733-9D27-5A9CA88BFDE3}" type="presParOf" srcId="{B6486AD5-773D-4787-9B2A-09DD2FB297B6}" destId="{D74E23D3-23B0-4745-AD97-FE51E8B872C4}"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F388049-3BE0-4DB9-A2D2-A5748D1F89F1}"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s-EC"/>
        </a:p>
      </dgm:t>
    </dgm:pt>
    <dgm:pt modelId="{75346BEF-6654-4335-BCDF-967F1346E171}">
      <dgm:prSet/>
      <dgm:spPr/>
      <dgm:t>
        <a:bodyPr/>
        <a:lstStyle/>
        <a:p>
          <a:pPr rtl="0"/>
          <a:r>
            <a:rPr lang="es-EC" dirty="0" smtClean="0"/>
            <a:t>Debe apoyarse a las microempresas artesanales, para que puedan financiar la adquisición de maquinaria de punta.</a:t>
          </a:r>
          <a:endParaRPr lang="es-EC" dirty="0"/>
        </a:p>
      </dgm:t>
    </dgm:pt>
    <dgm:pt modelId="{1D305888-7EFF-4D20-BFAB-21925AE5599D}" type="parTrans" cxnId="{FF954A2F-22C4-4FE7-84E7-5E7CE75A69D9}">
      <dgm:prSet/>
      <dgm:spPr/>
      <dgm:t>
        <a:bodyPr/>
        <a:lstStyle/>
        <a:p>
          <a:endParaRPr lang="es-EC"/>
        </a:p>
      </dgm:t>
    </dgm:pt>
    <dgm:pt modelId="{D32BB086-0036-4E51-BD1E-B3375CECCC11}" type="sibTrans" cxnId="{FF954A2F-22C4-4FE7-84E7-5E7CE75A69D9}">
      <dgm:prSet/>
      <dgm:spPr/>
      <dgm:t>
        <a:bodyPr/>
        <a:lstStyle/>
        <a:p>
          <a:endParaRPr lang="es-EC"/>
        </a:p>
      </dgm:t>
    </dgm:pt>
    <dgm:pt modelId="{6133A3F9-196E-4308-B539-856564549CB7}">
      <dgm:prSet/>
      <dgm:spPr/>
      <dgm:t>
        <a:bodyPr/>
        <a:lstStyle/>
        <a:p>
          <a:pPr rtl="0"/>
          <a:r>
            <a:rPr lang="es-EC" dirty="0" smtClean="0"/>
            <a:t>Puesto que el impacto general que produce el modelo de Industrialización por Sustitución de Importaciones en el sector calzado de la provincia del Tungurahua es positivo, se recomienda monitorear su impacto, así como que se implementen estrategias de mitigación ambiental.</a:t>
          </a:r>
          <a:endParaRPr lang="es-EC" dirty="0"/>
        </a:p>
      </dgm:t>
    </dgm:pt>
    <dgm:pt modelId="{A27FCDDB-8BD9-490E-B98D-ABFFF63CBAA6}" type="parTrans" cxnId="{4A7AE92E-5A3B-4836-B92B-D27336D46DAC}">
      <dgm:prSet/>
      <dgm:spPr/>
      <dgm:t>
        <a:bodyPr/>
        <a:lstStyle/>
        <a:p>
          <a:endParaRPr lang="es-EC"/>
        </a:p>
      </dgm:t>
    </dgm:pt>
    <dgm:pt modelId="{F188D3E9-B6CD-463F-8624-692027B6F394}" type="sibTrans" cxnId="{4A7AE92E-5A3B-4836-B92B-D27336D46DAC}">
      <dgm:prSet/>
      <dgm:spPr/>
      <dgm:t>
        <a:bodyPr/>
        <a:lstStyle/>
        <a:p>
          <a:endParaRPr lang="es-EC"/>
        </a:p>
      </dgm:t>
    </dgm:pt>
    <dgm:pt modelId="{6F920D7A-99EB-4F04-9EC6-8B429B5D7C39}" type="pres">
      <dgm:prSet presAssocID="{2F388049-3BE0-4DB9-A2D2-A5748D1F89F1}" presName="compositeShape" presStyleCnt="0">
        <dgm:presLayoutVars>
          <dgm:dir/>
          <dgm:resizeHandles/>
        </dgm:presLayoutVars>
      </dgm:prSet>
      <dgm:spPr/>
      <dgm:t>
        <a:bodyPr/>
        <a:lstStyle/>
        <a:p>
          <a:endParaRPr lang="es-EC"/>
        </a:p>
      </dgm:t>
    </dgm:pt>
    <dgm:pt modelId="{780ED03C-5D5A-49CA-8BE6-E81CE31D6F96}" type="pres">
      <dgm:prSet presAssocID="{2F388049-3BE0-4DB9-A2D2-A5748D1F89F1}" presName="pyramid" presStyleLbl="node1" presStyleIdx="0" presStyleCnt="1"/>
      <dgm:spPr/>
    </dgm:pt>
    <dgm:pt modelId="{B6486AD5-773D-4787-9B2A-09DD2FB297B6}" type="pres">
      <dgm:prSet presAssocID="{2F388049-3BE0-4DB9-A2D2-A5748D1F89F1}" presName="theList" presStyleCnt="0"/>
      <dgm:spPr/>
    </dgm:pt>
    <dgm:pt modelId="{107E2878-E1AC-473C-BEC4-DA685D7D7B55}" type="pres">
      <dgm:prSet presAssocID="{75346BEF-6654-4335-BCDF-967F1346E171}" presName="aNode" presStyleLbl="fgAcc1" presStyleIdx="0" presStyleCnt="2">
        <dgm:presLayoutVars>
          <dgm:bulletEnabled val="1"/>
        </dgm:presLayoutVars>
      </dgm:prSet>
      <dgm:spPr/>
      <dgm:t>
        <a:bodyPr/>
        <a:lstStyle/>
        <a:p>
          <a:endParaRPr lang="es-EC"/>
        </a:p>
      </dgm:t>
    </dgm:pt>
    <dgm:pt modelId="{B89D9098-D19E-4BE0-BCD6-98F56EEE5FED}" type="pres">
      <dgm:prSet presAssocID="{75346BEF-6654-4335-BCDF-967F1346E171}" presName="aSpace" presStyleCnt="0"/>
      <dgm:spPr/>
    </dgm:pt>
    <dgm:pt modelId="{6726F788-93FF-4455-B5B3-7380785A14E6}" type="pres">
      <dgm:prSet presAssocID="{6133A3F9-196E-4308-B539-856564549CB7}" presName="aNode" presStyleLbl="fgAcc1" presStyleIdx="1" presStyleCnt="2" custLinFactNeighborX="1176" custLinFactNeighborY="-12354">
        <dgm:presLayoutVars>
          <dgm:bulletEnabled val="1"/>
        </dgm:presLayoutVars>
      </dgm:prSet>
      <dgm:spPr/>
      <dgm:t>
        <a:bodyPr/>
        <a:lstStyle/>
        <a:p>
          <a:endParaRPr lang="es-EC"/>
        </a:p>
      </dgm:t>
    </dgm:pt>
    <dgm:pt modelId="{D74E23D3-23B0-4745-AD97-FE51E8B872C4}" type="pres">
      <dgm:prSet presAssocID="{6133A3F9-196E-4308-B539-856564549CB7}" presName="aSpace" presStyleCnt="0"/>
      <dgm:spPr/>
    </dgm:pt>
  </dgm:ptLst>
  <dgm:cxnLst>
    <dgm:cxn modelId="{FF954A2F-22C4-4FE7-84E7-5E7CE75A69D9}" srcId="{2F388049-3BE0-4DB9-A2D2-A5748D1F89F1}" destId="{75346BEF-6654-4335-BCDF-967F1346E171}" srcOrd="0" destOrd="0" parTransId="{1D305888-7EFF-4D20-BFAB-21925AE5599D}" sibTransId="{D32BB086-0036-4E51-BD1E-B3375CECCC11}"/>
    <dgm:cxn modelId="{BE22E73A-3CBD-4C29-AD45-0965AD6D3D04}" type="presOf" srcId="{2F388049-3BE0-4DB9-A2D2-A5748D1F89F1}" destId="{6F920D7A-99EB-4F04-9EC6-8B429B5D7C39}" srcOrd="0" destOrd="0" presId="urn:microsoft.com/office/officeart/2005/8/layout/pyramid2"/>
    <dgm:cxn modelId="{4A7AE92E-5A3B-4836-B92B-D27336D46DAC}" srcId="{2F388049-3BE0-4DB9-A2D2-A5748D1F89F1}" destId="{6133A3F9-196E-4308-B539-856564549CB7}" srcOrd="1" destOrd="0" parTransId="{A27FCDDB-8BD9-490E-B98D-ABFFF63CBAA6}" sibTransId="{F188D3E9-B6CD-463F-8624-692027B6F394}"/>
    <dgm:cxn modelId="{D847263C-79BB-48F4-8BA5-85E7486F4593}" type="presOf" srcId="{6133A3F9-196E-4308-B539-856564549CB7}" destId="{6726F788-93FF-4455-B5B3-7380785A14E6}" srcOrd="0" destOrd="0" presId="urn:microsoft.com/office/officeart/2005/8/layout/pyramid2"/>
    <dgm:cxn modelId="{369A08F2-9376-4511-AE87-8BE95E539DD1}" type="presOf" srcId="{75346BEF-6654-4335-BCDF-967F1346E171}" destId="{107E2878-E1AC-473C-BEC4-DA685D7D7B55}" srcOrd="0" destOrd="0" presId="urn:microsoft.com/office/officeart/2005/8/layout/pyramid2"/>
    <dgm:cxn modelId="{6B034BFB-6C5F-4C55-BCB1-DDDE8FA44E39}" type="presParOf" srcId="{6F920D7A-99EB-4F04-9EC6-8B429B5D7C39}" destId="{780ED03C-5D5A-49CA-8BE6-E81CE31D6F96}" srcOrd="0" destOrd="0" presId="urn:microsoft.com/office/officeart/2005/8/layout/pyramid2"/>
    <dgm:cxn modelId="{6F43E23D-754F-4439-BDF5-502AE246FC89}" type="presParOf" srcId="{6F920D7A-99EB-4F04-9EC6-8B429B5D7C39}" destId="{B6486AD5-773D-4787-9B2A-09DD2FB297B6}" srcOrd="1" destOrd="0" presId="urn:microsoft.com/office/officeart/2005/8/layout/pyramid2"/>
    <dgm:cxn modelId="{B5C34BA5-DB47-4D65-983D-5FFFB6A09DB4}" type="presParOf" srcId="{B6486AD5-773D-4787-9B2A-09DD2FB297B6}" destId="{107E2878-E1AC-473C-BEC4-DA685D7D7B55}" srcOrd="0" destOrd="0" presId="urn:microsoft.com/office/officeart/2005/8/layout/pyramid2"/>
    <dgm:cxn modelId="{AAF9AD3C-B9D6-426F-BF00-92577EF8493E}" type="presParOf" srcId="{B6486AD5-773D-4787-9B2A-09DD2FB297B6}" destId="{B89D9098-D19E-4BE0-BCD6-98F56EEE5FED}" srcOrd="1" destOrd="0" presId="urn:microsoft.com/office/officeart/2005/8/layout/pyramid2"/>
    <dgm:cxn modelId="{77CFD87F-12E7-4368-A80C-A49202D08C59}" type="presParOf" srcId="{B6486AD5-773D-4787-9B2A-09DD2FB297B6}" destId="{6726F788-93FF-4455-B5B3-7380785A14E6}" srcOrd="2" destOrd="0" presId="urn:microsoft.com/office/officeart/2005/8/layout/pyramid2"/>
    <dgm:cxn modelId="{3B448724-C081-49BD-B4B8-DA8023AD099A}" type="presParOf" srcId="{B6486AD5-773D-4787-9B2A-09DD2FB297B6}" destId="{D74E23D3-23B0-4745-AD97-FE51E8B872C4}"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E9FC37-B3E3-4BE6-B533-C0EC688B247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394FD76B-F81C-4400-80DD-AE1ADC4BDAFB}">
      <dgm:prSet/>
      <dgm:spPr/>
      <dgm:t>
        <a:bodyPr/>
        <a:lstStyle/>
        <a:p>
          <a:pPr rtl="0"/>
          <a:r>
            <a:rPr lang="es-EC" dirty="0" smtClean="0"/>
            <a:t>Propuesto por CEPAL</a:t>
          </a:r>
          <a:endParaRPr lang="es-EC" dirty="0"/>
        </a:p>
      </dgm:t>
    </dgm:pt>
    <dgm:pt modelId="{6E2B8D78-2BB8-4C0D-8E2B-02C03FBB6D33}" type="parTrans" cxnId="{5B8BE022-F8EB-457D-8874-1D3C1D460FE0}">
      <dgm:prSet/>
      <dgm:spPr/>
      <dgm:t>
        <a:bodyPr/>
        <a:lstStyle/>
        <a:p>
          <a:endParaRPr lang="es-EC"/>
        </a:p>
      </dgm:t>
    </dgm:pt>
    <dgm:pt modelId="{5D684394-87D2-40C7-8ACA-D26A9DDC275E}" type="sibTrans" cxnId="{5B8BE022-F8EB-457D-8874-1D3C1D460FE0}">
      <dgm:prSet/>
      <dgm:spPr/>
      <dgm:t>
        <a:bodyPr/>
        <a:lstStyle/>
        <a:p>
          <a:endParaRPr lang="es-EC"/>
        </a:p>
      </dgm:t>
    </dgm:pt>
    <dgm:pt modelId="{6A11733B-2521-421B-AF13-316AD7C4F4A8}">
      <dgm:prSet/>
      <dgm:spPr/>
      <dgm:t>
        <a:bodyPr/>
        <a:lstStyle/>
        <a:p>
          <a:pPr rtl="0"/>
          <a:r>
            <a:rPr lang="es-EC" smtClean="0"/>
            <a:t>Buenos resultados</a:t>
          </a:r>
          <a:endParaRPr lang="es-EC"/>
        </a:p>
      </dgm:t>
    </dgm:pt>
    <dgm:pt modelId="{FF3B4564-D186-4F7D-BDB6-953BA03D7C91}" type="parTrans" cxnId="{33F375A6-DAD5-4D77-8B19-D23790AEBD58}">
      <dgm:prSet/>
      <dgm:spPr/>
      <dgm:t>
        <a:bodyPr/>
        <a:lstStyle/>
        <a:p>
          <a:endParaRPr lang="es-EC"/>
        </a:p>
      </dgm:t>
    </dgm:pt>
    <dgm:pt modelId="{1C2A7B20-023D-48B3-95F1-20A75CCEE681}" type="sibTrans" cxnId="{33F375A6-DAD5-4D77-8B19-D23790AEBD58}">
      <dgm:prSet/>
      <dgm:spPr/>
      <dgm:t>
        <a:bodyPr/>
        <a:lstStyle/>
        <a:p>
          <a:endParaRPr lang="es-EC"/>
        </a:p>
      </dgm:t>
    </dgm:pt>
    <dgm:pt modelId="{91CB1CE2-228F-490F-A8F1-F8C3E94FD1D4}">
      <dgm:prSet/>
      <dgm:spPr/>
      <dgm:t>
        <a:bodyPr/>
        <a:lstStyle/>
        <a:p>
          <a:pPr rtl="0"/>
          <a:r>
            <a:rPr lang="es-EC" smtClean="0"/>
            <a:t>Nivel de Industrilización</a:t>
          </a:r>
          <a:endParaRPr lang="es-EC"/>
        </a:p>
      </dgm:t>
    </dgm:pt>
    <dgm:pt modelId="{88B06727-CDB6-42B6-B844-AAF71CD1401A}" type="parTrans" cxnId="{D18BBB30-9AE7-460D-AEE8-0A07D2472596}">
      <dgm:prSet/>
      <dgm:spPr/>
      <dgm:t>
        <a:bodyPr/>
        <a:lstStyle/>
        <a:p>
          <a:endParaRPr lang="es-EC"/>
        </a:p>
      </dgm:t>
    </dgm:pt>
    <dgm:pt modelId="{7F4B8329-7069-495D-9A40-EC464CD29168}" type="sibTrans" cxnId="{D18BBB30-9AE7-460D-AEE8-0A07D2472596}">
      <dgm:prSet/>
      <dgm:spPr/>
      <dgm:t>
        <a:bodyPr/>
        <a:lstStyle/>
        <a:p>
          <a:endParaRPr lang="es-EC"/>
        </a:p>
      </dgm:t>
    </dgm:pt>
    <dgm:pt modelId="{19580556-5233-4C9A-B413-7C1F5E72F424}">
      <dgm:prSet/>
      <dgm:spPr/>
      <dgm:t>
        <a:bodyPr/>
        <a:lstStyle/>
        <a:p>
          <a:pPr rtl="0"/>
          <a:r>
            <a:rPr lang="es-EC" smtClean="0"/>
            <a:t>Industria Calzado</a:t>
          </a:r>
          <a:endParaRPr lang="es-EC"/>
        </a:p>
      </dgm:t>
    </dgm:pt>
    <dgm:pt modelId="{00F0B07F-EAB5-4677-9077-B9E75AE582E4}" type="parTrans" cxnId="{DC0C3C88-CCAF-4027-BDF0-FDEE669FEFEB}">
      <dgm:prSet/>
      <dgm:spPr/>
      <dgm:t>
        <a:bodyPr/>
        <a:lstStyle/>
        <a:p>
          <a:endParaRPr lang="es-EC"/>
        </a:p>
      </dgm:t>
    </dgm:pt>
    <dgm:pt modelId="{9325B985-E6FF-49A3-B57E-B9832D4B319C}" type="sibTrans" cxnId="{DC0C3C88-CCAF-4027-BDF0-FDEE669FEFEB}">
      <dgm:prSet/>
      <dgm:spPr/>
      <dgm:t>
        <a:bodyPr/>
        <a:lstStyle/>
        <a:p>
          <a:endParaRPr lang="es-EC"/>
        </a:p>
      </dgm:t>
    </dgm:pt>
    <dgm:pt modelId="{10A81372-8F32-4E5A-B0B7-F247EE6DAD6B}" type="pres">
      <dgm:prSet presAssocID="{89E9FC37-B3E3-4BE6-B533-C0EC688B2470}" presName="linear" presStyleCnt="0">
        <dgm:presLayoutVars>
          <dgm:animLvl val="lvl"/>
          <dgm:resizeHandles val="exact"/>
        </dgm:presLayoutVars>
      </dgm:prSet>
      <dgm:spPr/>
      <dgm:t>
        <a:bodyPr/>
        <a:lstStyle/>
        <a:p>
          <a:endParaRPr lang="es-EC"/>
        </a:p>
      </dgm:t>
    </dgm:pt>
    <dgm:pt modelId="{A2CE2FC0-1C64-44AA-9F0B-200B7F9FA4DC}" type="pres">
      <dgm:prSet presAssocID="{394FD76B-F81C-4400-80DD-AE1ADC4BDAFB}" presName="parentText" presStyleLbl="node1" presStyleIdx="0" presStyleCnt="4" custLinFactY="-90513" custLinFactNeighborX="256" custLinFactNeighborY="-100000">
        <dgm:presLayoutVars>
          <dgm:chMax val="0"/>
          <dgm:bulletEnabled val="1"/>
        </dgm:presLayoutVars>
      </dgm:prSet>
      <dgm:spPr/>
      <dgm:t>
        <a:bodyPr/>
        <a:lstStyle/>
        <a:p>
          <a:endParaRPr lang="es-EC"/>
        </a:p>
      </dgm:t>
    </dgm:pt>
    <dgm:pt modelId="{5A4C0E0D-6168-41E8-9DF8-AA84525CCC9D}" type="pres">
      <dgm:prSet presAssocID="{5D684394-87D2-40C7-8ACA-D26A9DDC275E}" presName="spacer" presStyleCnt="0"/>
      <dgm:spPr/>
    </dgm:pt>
    <dgm:pt modelId="{CD9B68A4-5AAA-4369-AF39-429DA1D0B84C}" type="pres">
      <dgm:prSet presAssocID="{6A11733B-2521-421B-AF13-316AD7C4F4A8}" presName="parentText" presStyleLbl="node1" presStyleIdx="1" presStyleCnt="4" custScaleY="80133" custLinFactY="-92440" custLinFactNeighborX="256" custLinFactNeighborY="-100000">
        <dgm:presLayoutVars>
          <dgm:chMax val="0"/>
          <dgm:bulletEnabled val="1"/>
        </dgm:presLayoutVars>
      </dgm:prSet>
      <dgm:spPr/>
      <dgm:t>
        <a:bodyPr/>
        <a:lstStyle/>
        <a:p>
          <a:endParaRPr lang="es-EC"/>
        </a:p>
      </dgm:t>
    </dgm:pt>
    <dgm:pt modelId="{AA8D9BE9-01CB-4DDC-A8CA-0FAFD7660189}" type="pres">
      <dgm:prSet presAssocID="{1C2A7B20-023D-48B3-95F1-20A75CCEE681}" presName="spacer" presStyleCnt="0"/>
      <dgm:spPr/>
    </dgm:pt>
    <dgm:pt modelId="{508ADD01-7150-4605-9213-65538406A7CE}" type="pres">
      <dgm:prSet presAssocID="{91CB1CE2-228F-490F-A8F1-F8C3E94FD1D4}" presName="parentText" presStyleLbl="node1" presStyleIdx="2" presStyleCnt="4" custLinFactY="-84433" custLinFactNeighborX="256" custLinFactNeighborY="-100000">
        <dgm:presLayoutVars>
          <dgm:chMax val="0"/>
          <dgm:bulletEnabled val="1"/>
        </dgm:presLayoutVars>
      </dgm:prSet>
      <dgm:spPr/>
      <dgm:t>
        <a:bodyPr/>
        <a:lstStyle/>
        <a:p>
          <a:endParaRPr lang="es-EC"/>
        </a:p>
      </dgm:t>
    </dgm:pt>
    <dgm:pt modelId="{DF229E8F-882E-4D34-87F9-19CBF8B2D3FF}" type="pres">
      <dgm:prSet presAssocID="{7F4B8329-7069-495D-9A40-EC464CD29168}" presName="spacer" presStyleCnt="0"/>
      <dgm:spPr/>
    </dgm:pt>
    <dgm:pt modelId="{A5018AE2-E6C2-4C66-9B0B-904E6F6DF4FD}" type="pres">
      <dgm:prSet presAssocID="{19580556-5233-4C9A-B413-7C1F5E72F424}" presName="parentText" presStyleLbl="node1" presStyleIdx="3" presStyleCnt="4">
        <dgm:presLayoutVars>
          <dgm:chMax val="0"/>
          <dgm:bulletEnabled val="1"/>
        </dgm:presLayoutVars>
      </dgm:prSet>
      <dgm:spPr/>
      <dgm:t>
        <a:bodyPr/>
        <a:lstStyle/>
        <a:p>
          <a:endParaRPr lang="es-EC"/>
        </a:p>
      </dgm:t>
    </dgm:pt>
  </dgm:ptLst>
  <dgm:cxnLst>
    <dgm:cxn modelId="{019957BD-89E9-478F-B6F4-38F80C35EEEB}" type="presOf" srcId="{394FD76B-F81C-4400-80DD-AE1ADC4BDAFB}" destId="{A2CE2FC0-1C64-44AA-9F0B-200B7F9FA4DC}" srcOrd="0" destOrd="0" presId="urn:microsoft.com/office/officeart/2005/8/layout/vList2"/>
    <dgm:cxn modelId="{5B8BE022-F8EB-457D-8874-1D3C1D460FE0}" srcId="{89E9FC37-B3E3-4BE6-B533-C0EC688B2470}" destId="{394FD76B-F81C-4400-80DD-AE1ADC4BDAFB}" srcOrd="0" destOrd="0" parTransId="{6E2B8D78-2BB8-4C0D-8E2B-02C03FBB6D33}" sibTransId="{5D684394-87D2-40C7-8ACA-D26A9DDC275E}"/>
    <dgm:cxn modelId="{33F375A6-DAD5-4D77-8B19-D23790AEBD58}" srcId="{89E9FC37-B3E3-4BE6-B533-C0EC688B2470}" destId="{6A11733B-2521-421B-AF13-316AD7C4F4A8}" srcOrd="1" destOrd="0" parTransId="{FF3B4564-D186-4F7D-BDB6-953BA03D7C91}" sibTransId="{1C2A7B20-023D-48B3-95F1-20A75CCEE681}"/>
    <dgm:cxn modelId="{7003572A-057B-4448-93AD-D05D8DA233D3}" type="presOf" srcId="{91CB1CE2-228F-490F-A8F1-F8C3E94FD1D4}" destId="{508ADD01-7150-4605-9213-65538406A7CE}" srcOrd="0" destOrd="0" presId="urn:microsoft.com/office/officeart/2005/8/layout/vList2"/>
    <dgm:cxn modelId="{81F2E523-6676-4C49-A760-1848CA965969}" type="presOf" srcId="{89E9FC37-B3E3-4BE6-B533-C0EC688B2470}" destId="{10A81372-8F32-4E5A-B0B7-F247EE6DAD6B}" srcOrd="0" destOrd="0" presId="urn:microsoft.com/office/officeart/2005/8/layout/vList2"/>
    <dgm:cxn modelId="{D18BBB30-9AE7-460D-AEE8-0A07D2472596}" srcId="{89E9FC37-B3E3-4BE6-B533-C0EC688B2470}" destId="{91CB1CE2-228F-490F-A8F1-F8C3E94FD1D4}" srcOrd="2" destOrd="0" parTransId="{88B06727-CDB6-42B6-B844-AAF71CD1401A}" sibTransId="{7F4B8329-7069-495D-9A40-EC464CD29168}"/>
    <dgm:cxn modelId="{DC0C3C88-CCAF-4027-BDF0-FDEE669FEFEB}" srcId="{89E9FC37-B3E3-4BE6-B533-C0EC688B2470}" destId="{19580556-5233-4C9A-B413-7C1F5E72F424}" srcOrd="3" destOrd="0" parTransId="{00F0B07F-EAB5-4677-9077-B9E75AE582E4}" sibTransId="{9325B985-E6FF-49A3-B57E-B9832D4B319C}"/>
    <dgm:cxn modelId="{49B76848-2581-49DF-B21E-4BFBCF60C484}" type="presOf" srcId="{6A11733B-2521-421B-AF13-316AD7C4F4A8}" destId="{CD9B68A4-5AAA-4369-AF39-429DA1D0B84C}" srcOrd="0" destOrd="0" presId="urn:microsoft.com/office/officeart/2005/8/layout/vList2"/>
    <dgm:cxn modelId="{0CD3B4DF-E3F3-4EB1-AD7C-92B4F1A5D99F}" type="presOf" srcId="{19580556-5233-4C9A-B413-7C1F5E72F424}" destId="{A5018AE2-E6C2-4C66-9B0B-904E6F6DF4FD}" srcOrd="0" destOrd="0" presId="urn:microsoft.com/office/officeart/2005/8/layout/vList2"/>
    <dgm:cxn modelId="{1D217B04-1563-4890-9EB0-8280AAE04925}" type="presParOf" srcId="{10A81372-8F32-4E5A-B0B7-F247EE6DAD6B}" destId="{A2CE2FC0-1C64-44AA-9F0B-200B7F9FA4DC}" srcOrd="0" destOrd="0" presId="urn:microsoft.com/office/officeart/2005/8/layout/vList2"/>
    <dgm:cxn modelId="{613AB491-F7F9-404A-AF5E-40A48449BC3D}" type="presParOf" srcId="{10A81372-8F32-4E5A-B0B7-F247EE6DAD6B}" destId="{5A4C0E0D-6168-41E8-9DF8-AA84525CCC9D}" srcOrd="1" destOrd="0" presId="urn:microsoft.com/office/officeart/2005/8/layout/vList2"/>
    <dgm:cxn modelId="{C6B791C0-4A39-400B-B5C3-45C55101E0BE}" type="presParOf" srcId="{10A81372-8F32-4E5A-B0B7-F247EE6DAD6B}" destId="{CD9B68A4-5AAA-4369-AF39-429DA1D0B84C}" srcOrd="2" destOrd="0" presId="urn:microsoft.com/office/officeart/2005/8/layout/vList2"/>
    <dgm:cxn modelId="{03B4432E-22D5-4212-98E6-42A1C51503FD}" type="presParOf" srcId="{10A81372-8F32-4E5A-B0B7-F247EE6DAD6B}" destId="{AA8D9BE9-01CB-4DDC-A8CA-0FAFD7660189}" srcOrd="3" destOrd="0" presId="urn:microsoft.com/office/officeart/2005/8/layout/vList2"/>
    <dgm:cxn modelId="{F983E4E3-C05B-4F34-A633-6C325EC4FAEE}" type="presParOf" srcId="{10A81372-8F32-4E5A-B0B7-F247EE6DAD6B}" destId="{508ADD01-7150-4605-9213-65538406A7CE}" srcOrd="4" destOrd="0" presId="urn:microsoft.com/office/officeart/2005/8/layout/vList2"/>
    <dgm:cxn modelId="{91141261-3592-4B61-A355-BFA8B802498C}" type="presParOf" srcId="{10A81372-8F32-4E5A-B0B7-F247EE6DAD6B}" destId="{DF229E8F-882E-4D34-87F9-19CBF8B2D3FF}" srcOrd="5" destOrd="0" presId="urn:microsoft.com/office/officeart/2005/8/layout/vList2"/>
    <dgm:cxn modelId="{98E4B8F2-65A5-4511-9056-D6404056C0B7}" type="presParOf" srcId="{10A81372-8F32-4E5A-B0B7-F247EE6DAD6B}" destId="{A5018AE2-E6C2-4C66-9B0B-904E6F6DF4F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213545-8371-44EA-966A-097136A239DA}" type="doc">
      <dgm:prSet loTypeId="urn:microsoft.com/office/officeart/2005/8/layout/vList2" loCatId="list" qsTypeId="urn:microsoft.com/office/officeart/2005/8/quickstyle/3d5" qsCatId="3D" csTypeId="urn:microsoft.com/office/officeart/2005/8/colors/colorful3" csCatId="colorful"/>
      <dgm:spPr/>
      <dgm:t>
        <a:bodyPr/>
        <a:lstStyle/>
        <a:p>
          <a:endParaRPr lang="es-EC"/>
        </a:p>
      </dgm:t>
    </dgm:pt>
    <dgm:pt modelId="{474EA092-19A0-4E24-B32A-9AE193195ABD}">
      <dgm:prSet/>
      <dgm:spPr/>
      <dgm:t>
        <a:bodyPr/>
        <a:lstStyle/>
        <a:p>
          <a:pPr rtl="0"/>
          <a:r>
            <a:rPr lang="es-EC" b="1" smtClean="0"/>
            <a:t>¿Cuál es el potencial impacto que el modelo de sustitución de importaciones generará en el sector del calzado de la provincia de Tungurahua, como consecuencia de los cambios coyunturales que se generarán en las variables socio económicas y tecnológicas relacionadas a este sector?</a:t>
          </a:r>
          <a:br>
            <a:rPr lang="es-EC" b="1" smtClean="0"/>
          </a:br>
          <a:endParaRPr lang="es-EC"/>
        </a:p>
      </dgm:t>
    </dgm:pt>
    <dgm:pt modelId="{194358F4-8A2E-4AAD-9894-C9759C6900AE}" type="parTrans" cxnId="{F33B7603-2E01-4059-BCFE-42DC2E149342}">
      <dgm:prSet/>
      <dgm:spPr/>
      <dgm:t>
        <a:bodyPr/>
        <a:lstStyle/>
        <a:p>
          <a:endParaRPr lang="es-EC"/>
        </a:p>
      </dgm:t>
    </dgm:pt>
    <dgm:pt modelId="{F72D638E-1429-4F24-8AB5-05C35B3F5735}" type="sibTrans" cxnId="{F33B7603-2E01-4059-BCFE-42DC2E149342}">
      <dgm:prSet/>
      <dgm:spPr/>
      <dgm:t>
        <a:bodyPr/>
        <a:lstStyle/>
        <a:p>
          <a:endParaRPr lang="es-EC"/>
        </a:p>
      </dgm:t>
    </dgm:pt>
    <dgm:pt modelId="{8C9D55C0-A974-432D-A3C7-181DB51E86E3}" type="pres">
      <dgm:prSet presAssocID="{1F213545-8371-44EA-966A-097136A239DA}" presName="linear" presStyleCnt="0">
        <dgm:presLayoutVars>
          <dgm:animLvl val="lvl"/>
          <dgm:resizeHandles val="exact"/>
        </dgm:presLayoutVars>
      </dgm:prSet>
      <dgm:spPr/>
      <dgm:t>
        <a:bodyPr/>
        <a:lstStyle/>
        <a:p>
          <a:endParaRPr lang="es-EC"/>
        </a:p>
      </dgm:t>
    </dgm:pt>
    <dgm:pt modelId="{09711C43-7049-4F06-8EB7-B126E40611FA}" type="pres">
      <dgm:prSet presAssocID="{474EA092-19A0-4E24-B32A-9AE193195ABD}" presName="parentText" presStyleLbl="node1" presStyleIdx="0" presStyleCnt="1">
        <dgm:presLayoutVars>
          <dgm:chMax val="0"/>
          <dgm:bulletEnabled val="1"/>
        </dgm:presLayoutVars>
      </dgm:prSet>
      <dgm:spPr/>
      <dgm:t>
        <a:bodyPr/>
        <a:lstStyle/>
        <a:p>
          <a:endParaRPr lang="es-EC"/>
        </a:p>
      </dgm:t>
    </dgm:pt>
  </dgm:ptLst>
  <dgm:cxnLst>
    <dgm:cxn modelId="{B2AB8F07-4FA5-4179-AE4E-4359238BB7DB}" type="presOf" srcId="{474EA092-19A0-4E24-B32A-9AE193195ABD}" destId="{09711C43-7049-4F06-8EB7-B126E40611FA}" srcOrd="0" destOrd="0" presId="urn:microsoft.com/office/officeart/2005/8/layout/vList2"/>
    <dgm:cxn modelId="{F33B7603-2E01-4059-BCFE-42DC2E149342}" srcId="{1F213545-8371-44EA-966A-097136A239DA}" destId="{474EA092-19A0-4E24-B32A-9AE193195ABD}" srcOrd="0" destOrd="0" parTransId="{194358F4-8A2E-4AAD-9894-C9759C6900AE}" sibTransId="{F72D638E-1429-4F24-8AB5-05C35B3F5735}"/>
    <dgm:cxn modelId="{F03299A7-96DA-4BF8-AB72-3AC3D6FBBA05}" type="presOf" srcId="{1F213545-8371-44EA-966A-097136A239DA}" destId="{8C9D55C0-A974-432D-A3C7-181DB51E86E3}" srcOrd="0" destOrd="0" presId="urn:microsoft.com/office/officeart/2005/8/layout/vList2"/>
    <dgm:cxn modelId="{77E8B74C-6BF0-477E-A614-19442AD31B8D}" type="presParOf" srcId="{8C9D55C0-A974-432D-A3C7-181DB51E86E3}" destId="{09711C43-7049-4F06-8EB7-B126E40611F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0E385A-1536-4C80-A4B0-3104F84C0D4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C"/>
        </a:p>
      </dgm:t>
    </dgm:pt>
    <dgm:pt modelId="{AB52974F-23A0-485E-BC12-7EA5F19C8B09}">
      <dgm:prSet phldrT="[Texto]" custT="1"/>
      <dgm:spPr/>
      <dgm:t>
        <a:bodyPr/>
        <a:lstStyle/>
        <a:p>
          <a:r>
            <a:rPr lang="es-EC" sz="1200" dirty="0" smtClean="0"/>
            <a:t>Estado</a:t>
          </a:r>
          <a:endParaRPr lang="es-EC" sz="1200" dirty="0"/>
        </a:p>
      </dgm:t>
    </dgm:pt>
    <dgm:pt modelId="{3DF38889-7AE7-40F2-9B5E-42B9F55C3CCD}" type="parTrans" cxnId="{206140A3-5CED-479E-AB7E-2A6CA4596265}">
      <dgm:prSet/>
      <dgm:spPr/>
      <dgm:t>
        <a:bodyPr/>
        <a:lstStyle/>
        <a:p>
          <a:endParaRPr lang="es-EC" sz="1200"/>
        </a:p>
      </dgm:t>
    </dgm:pt>
    <dgm:pt modelId="{ECD56171-C035-4924-96B9-02AEDDF54C7E}" type="sibTrans" cxnId="{206140A3-5CED-479E-AB7E-2A6CA4596265}">
      <dgm:prSet/>
      <dgm:spPr/>
      <dgm:t>
        <a:bodyPr/>
        <a:lstStyle/>
        <a:p>
          <a:endParaRPr lang="es-EC" sz="1200"/>
        </a:p>
      </dgm:t>
    </dgm:pt>
    <dgm:pt modelId="{C0C908C5-0063-4A7C-8C61-C5DBEBDD59B0}">
      <dgm:prSet phldrT="[Texto]" custT="1"/>
      <dgm:spPr/>
      <dgm:t>
        <a:bodyPr/>
        <a:lstStyle/>
        <a:p>
          <a:r>
            <a:rPr lang="es-EC" sz="1200" dirty="0" smtClean="0"/>
            <a:t>PNBV 2013 - 2017</a:t>
          </a:r>
          <a:endParaRPr lang="es-EC" sz="1200" dirty="0"/>
        </a:p>
      </dgm:t>
    </dgm:pt>
    <dgm:pt modelId="{631EACD7-D938-42D0-A810-68C1F36C6696}" type="parTrans" cxnId="{A7529126-ED9C-432F-9A11-6FE6E0FF06D0}">
      <dgm:prSet/>
      <dgm:spPr/>
      <dgm:t>
        <a:bodyPr/>
        <a:lstStyle/>
        <a:p>
          <a:endParaRPr lang="es-EC" sz="1200"/>
        </a:p>
      </dgm:t>
    </dgm:pt>
    <dgm:pt modelId="{5A572628-7787-4A40-8A79-C1AEACCFA46F}" type="sibTrans" cxnId="{A7529126-ED9C-432F-9A11-6FE6E0FF06D0}">
      <dgm:prSet/>
      <dgm:spPr/>
      <dgm:t>
        <a:bodyPr/>
        <a:lstStyle/>
        <a:p>
          <a:endParaRPr lang="es-EC" sz="1200"/>
        </a:p>
      </dgm:t>
    </dgm:pt>
    <dgm:pt modelId="{D6C3819C-914C-437B-812D-4CF6C7C40933}" type="asst">
      <dgm:prSet custT="1"/>
      <dgm:spPr/>
      <dgm:t>
        <a:bodyPr/>
        <a:lstStyle/>
        <a:p>
          <a:pPr algn="l"/>
          <a:r>
            <a:rPr lang="es-EC" sz="1200" dirty="0" smtClean="0"/>
            <a:t>Articular Políticas</a:t>
          </a:r>
        </a:p>
        <a:p>
          <a:pPr algn="l"/>
          <a:r>
            <a:rPr lang="es-EC" sz="1200" dirty="0" smtClean="0"/>
            <a:t>Gestión e Inversión Pública</a:t>
          </a:r>
        </a:p>
        <a:p>
          <a:pPr algn="l"/>
          <a:r>
            <a:rPr lang="es-EC" sz="1200" dirty="0" smtClean="0"/>
            <a:t>Cambio socio económico</a:t>
          </a:r>
        </a:p>
        <a:p>
          <a:pPr algn="l"/>
          <a:r>
            <a:rPr lang="es-EC" sz="1200" dirty="0" smtClean="0"/>
            <a:t>Buen Vivir</a:t>
          </a:r>
          <a:endParaRPr lang="es-EC" sz="1200" dirty="0"/>
        </a:p>
      </dgm:t>
    </dgm:pt>
    <dgm:pt modelId="{18727F2F-4462-4463-97DE-56A9C4DDDCAE}" type="parTrans" cxnId="{BFBC1C8C-DB58-47D0-BE1E-2119E3F9687B}">
      <dgm:prSet/>
      <dgm:spPr/>
      <dgm:t>
        <a:bodyPr/>
        <a:lstStyle/>
        <a:p>
          <a:endParaRPr lang="es-EC" sz="1200"/>
        </a:p>
      </dgm:t>
    </dgm:pt>
    <dgm:pt modelId="{607E295B-5673-4671-8AAA-1138BC5CDDFD}" type="sibTrans" cxnId="{BFBC1C8C-DB58-47D0-BE1E-2119E3F9687B}">
      <dgm:prSet/>
      <dgm:spPr/>
      <dgm:t>
        <a:bodyPr/>
        <a:lstStyle/>
        <a:p>
          <a:endParaRPr lang="es-EC" sz="1200"/>
        </a:p>
      </dgm:t>
    </dgm:pt>
    <dgm:pt modelId="{278917FC-6E9B-4026-8D6C-3F09AD0471E9}" type="pres">
      <dgm:prSet presAssocID="{B60E385A-1536-4C80-A4B0-3104F84C0D47}" presName="hierChild1" presStyleCnt="0">
        <dgm:presLayoutVars>
          <dgm:orgChart val="1"/>
          <dgm:chPref val="1"/>
          <dgm:dir/>
          <dgm:animOne val="branch"/>
          <dgm:animLvl val="lvl"/>
          <dgm:resizeHandles/>
        </dgm:presLayoutVars>
      </dgm:prSet>
      <dgm:spPr/>
      <dgm:t>
        <a:bodyPr/>
        <a:lstStyle/>
        <a:p>
          <a:endParaRPr lang="es-EC"/>
        </a:p>
      </dgm:t>
    </dgm:pt>
    <dgm:pt modelId="{E0F4852C-23C5-4CD8-A5CC-2DB8533B0D10}" type="pres">
      <dgm:prSet presAssocID="{AB52974F-23A0-485E-BC12-7EA5F19C8B09}" presName="hierRoot1" presStyleCnt="0">
        <dgm:presLayoutVars>
          <dgm:hierBranch val="init"/>
        </dgm:presLayoutVars>
      </dgm:prSet>
      <dgm:spPr/>
    </dgm:pt>
    <dgm:pt modelId="{9496A8CB-6F4F-4384-892D-78EB2EA780A6}" type="pres">
      <dgm:prSet presAssocID="{AB52974F-23A0-485E-BC12-7EA5F19C8B09}" presName="rootComposite1" presStyleCnt="0"/>
      <dgm:spPr/>
    </dgm:pt>
    <dgm:pt modelId="{22D92F71-F698-4D9A-A911-166357F74DA6}" type="pres">
      <dgm:prSet presAssocID="{AB52974F-23A0-485E-BC12-7EA5F19C8B09}" presName="rootText1" presStyleLbl="node0" presStyleIdx="0" presStyleCnt="1">
        <dgm:presLayoutVars>
          <dgm:chPref val="3"/>
        </dgm:presLayoutVars>
      </dgm:prSet>
      <dgm:spPr/>
      <dgm:t>
        <a:bodyPr/>
        <a:lstStyle/>
        <a:p>
          <a:endParaRPr lang="es-EC"/>
        </a:p>
      </dgm:t>
    </dgm:pt>
    <dgm:pt modelId="{E64D56F6-AF00-4904-B8AA-9D0F24EB97CF}" type="pres">
      <dgm:prSet presAssocID="{AB52974F-23A0-485E-BC12-7EA5F19C8B09}" presName="rootConnector1" presStyleLbl="node1" presStyleIdx="0" presStyleCnt="0"/>
      <dgm:spPr/>
      <dgm:t>
        <a:bodyPr/>
        <a:lstStyle/>
        <a:p>
          <a:endParaRPr lang="es-EC"/>
        </a:p>
      </dgm:t>
    </dgm:pt>
    <dgm:pt modelId="{A182F4E0-E6FE-4441-B6CA-F8BA2FD77239}" type="pres">
      <dgm:prSet presAssocID="{AB52974F-23A0-485E-BC12-7EA5F19C8B09}" presName="hierChild2" presStyleCnt="0"/>
      <dgm:spPr/>
    </dgm:pt>
    <dgm:pt modelId="{CE4745EC-C0D0-4414-85DE-1904C040A693}" type="pres">
      <dgm:prSet presAssocID="{631EACD7-D938-42D0-A810-68C1F36C6696}" presName="Name37" presStyleLbl="parChTrans1D2" presStyleIdx="0" presStyleCnt="1"/>
      <dgm:spPr/>
      <dgm:t>
        <a:bodyPr/>
        <a:lstStyle/>
        <a:p>
          <a:endParaRPr lang="es-EC"/>
        </a:p>
      </dgm:t>
    </dgm:pt>
    <dgm:pt modelId="{BAEE9473-9D4D-475F-99CB-AC065E377FCA}" type="pres">
      <dgm:prSet presAssocID="{C0C908C5-0063-4A7C-8C61-C5DBEBDD59B0}" presName="hierRoot2" presStyleCnt="0">
        <dgm:presLayoutVars>
          <dgm:hierBranch val="init"/>
        </dgm:presLayoutVars>
      </dgm:prSet>
      <dgm:spPr/>
    </dgm:pt>
    <dgm:pt modelId="{64172933-6F1A-4676-A3FC-A4CC4284F360}" type="pres">
      <dgm:prSet presAssocID="{C0C908C5-0063-4A7C-8C61-C5DBEBDD59B0}" presName="rootComposite" presStyleCnt="0"/>
      <dgm:spPr/>
    </dgm:pt>
    <dgm:pt modelId="{8192D4A8-6E72-42B7-A8F1-294E4BE6960A}" type="pres">
      <dgm:prSet presAssocID="{C0C908C5-0063-4A7C-8C61-C5DBEBDD59B0}" presName="rootText" presStyleLbl="node2" presStyleIdx="0" presStyleCnt="1">
        <dgm:presLayoutVars>
          <dgm:chPref val="3"/>
        </dgm:presLayoutVars>
      </dgm:prSet>
      <dgm:spPr/>
      <dgm:t>
        <a:bodyPr/>
        <a:lstStyle/>
        <a:p>
          <a:endParaRPr lang="es-EC"/>
        </a:p>
      </dgm:t>
    </dgm:pt>
    <dgm:pt modelId="{EFD8CF95-8995-4030-9D66-98AA7664E597}" type="pres">
      <dgm:prSet presAssocID="{C0C908C5-0063-4A7C-8C61-C5DBEBDD59B0}" presName="rootConnector" presStyleLbl="node2" presStyleIdx="0" presStyleCnt="1"/>
      <dgm:spPr/>
      <dgm:t>
        <a:bodyPr/>
        <a:lstStyle/>
        <a:p>
          <a:endParaRPr lang="es-EC"/>
        </a:p>
      </dgm:t>
    </dgm:pt>
    <dgm:pt modelId="{6084E414-2B5C-4CD7-9E31-9FFC4F03F39A}" type="pres">
      <dgm:prSet presAssocID="{C0C908C5-0063-4A7C-8C61-C5DBEBDD59B0}" presName="hierChild4" presStyleCnt="0"/>
      <dgm:spPr/>
    </dgm:pt>
    <dgm:pt modelId="{F465BA93-B256-4D11-9515-6ABFA8F749D5}" type="pres">
      <dgm:prSet presAssocID="{C0C908C5-0063-4A7C-8C61-C5DBEBDD59B0}" presName="hierChild5" presStyleCnt="0"/>
      <dgm:spPr/>
    </dgm:pt>
    <dgm:pt modelId="{E2676215-9634-4D91-86F7-7C34F2CED2DF}" type="pres">
      <dgm:prSet presAssocID="{18727F2F-4462-4463-97DE-56A9C4DDDCAE}" presName="Name111" presStyleLbl="parChTrans1D3" presStyleIdx="0" presStyleCnt="1"/>
      <dgm:spPr/>
      <dgm:t>
        <a:bodyPr/>
        <a:lstStyle/>
        <a:p>
          <a:endParaRPr lang="es-EC"/>
        </a:p>
      </dgm:t>
    </dgm:pt>
    <dgm:pt modelId="{3E639255-FA74-4F20-AB3A-29B50CDCF833}" type="pres">
      <dgm:prSet presAssocID="{D6C3819C-914C-437B-812D-4CF6C7C40933}" presName="hierRoot3" presStyleCnt="0">
        <dgm:presLayoutVars>
          <dgm:hierBranch val="init"/>
        </dgm:presLayoutVars>
      </dgm:prSet>
      <dgm:spPr/>
    </dgm:pt>
    <dgm:pt modelId="{ADD9D095-FACC-482F-8F47-F6C8B9CF352F}" type="pres">
      <dgm:prSet presAssocID="{D6C3819C-914C-437B-812D-4CF6C7C40933}" presName="rootComposite3" presStyleCnt="0"/>
      <dgm:spPr/>
    </dgm:pt>
    <dgm:pt modelId="{14E60027-EE79-4C34-B817-ED361C4CF7F7}" type="pres">
      <dgm:prSet presAssocID="{D6C3819C-914C-437B-812D-4CF6C7C40933}" presName="rootText3" presStyleLbl="asst2" presStyleIdx="0" presStyleCnt="1" custScaleX="197104" custScaleY="175392">
        <dgm:presLayoutVars>
          <dgm:chPref val="3"/>
        </dgm:presLayoutVars>
      </dgm:prSet>
      <dgm:spPr/>
      <dgm:t>
        <a:bodyPr/>
        <a:lstStyle/>
        <a:p>
          <a:endParaRPr lang="es-EC"/>
        </a:p>
      </dgm:t>
    </dgm:pt>
    <dgm:pt modelId="{3C51FC0B-EE70-4045-B2B1-A13D4771C73E}" type="pres">
      <dgm:prSet presAssocID="{D6C3819C-914C-437B-812D-4CF6C7C40933}" presName="rootConnector3" presStyleLbl="asst2" presStyleIdx="0" presStyleCnt="1"/>
      <dgm:spPr/>
      <dgm:t>
        <a:bodyPr/>
        <a:lstStyle/>
        <a:p>
          <a:endParaRPr lang="es-EC"/>
        </a:p>
      </dgm:t>
    </dgm:pt>
    <dgm:pt modelId="{ED4BFC11-6D78-43CF-BB91-98F0252F4810}" type="pres">
      <dgm:prSet presAssocID="{D6C3819C-914C-437B-812D-4CF6C7C40933}" presName="hierChild6" presStyleCnt="0"/>
      <dgm:spPr/>
    </dgm:pt>
    <dgm:pt modelId="{FCDC5F9E-54CA-42A3-AB84-F77E7F44891D}" type="pres">
      <dgm:prSet presAssocID="{D6C3819C-914C-437B-812D-4CF6C7C40933}" presName="hierChild7" presStyleCnt="0"/>
      <dgm:spPr/>
    </dgm:pt>
    <dgm:pt modelId="{027AA5C6-EFA1-4FCA-896D-F787DCD3BE5D}" type="pres">
      <dgm:prSet presAssocID="{AB52974F-23A0-485E-BC12-7EA5F19C8B09}" presName="hierChild3" presStyleCnt="0"/>
      <dgm:spPr/>
    </dgm:pt>
  </dgm:ptLst>
  <dgm:cxnLst>
    <dgm:cxn modelId="{C99558F4-EB8E-49E5-A4CC-6FF2797A640D}" type="presOf" srcId="{18727F2F-4462-4463-97DE-56A9C4DDDCAE}" destId="{E2676215-9634-4D91-86F7-7C34F2CED2DF}" srcOrd="0" destOrd="0" presId="urn:microsoft.com/office/officeart/2005/8/layout/orgChart1"/>
    <dgm:cxn modelId="{19BD4374-7C68-4FBC-8DAF-9ABE6068E078}" type="presOf" srcId="{631EACD7-D938-42D0-A810-68C1F36C6696}" destId="{CE4745EC-C0D0-4414-85DE-1904C040A693}" srcOrd="0" destOrd="0" presId="urn:microsoft.com/office/officeart/2005/8/layout/orgChart1"/>
    <dgm:cxn modelId="{F691B8E9-B815-4AB0-8BC4-D1174B67FC48}" type="presOf" srcId="{B60E385A-1536-4C80-A4B0-3104F84C0D47}" destId="{278917FC-6E9B-4026-8D6C-3F09AD0471E9}" srcOrd="0" destOrd="0" presId="urn:microsoft.com/office/officeart/2005/8/layout/orgChart1"/>
    <dgm:cxn modelId="{97042685-06C1-4B6B-B53F-1BAE4EF8F2EE}" type="presOf" srcId="{C0C908C5-0063-4A7C-8C61-C5DBEBDD59B0}" destId="{8192D4A8-6E72-42B7-A8F1-294E4BE6960A}" srcOrd="0" destOrd="0" presId="urn:microsoft.com/office/officeart/2005/8/layout/orgChart1"/>
    <dgm:cxn modelId="{3E9B73B1-ABC4-4690-BDA2-166F32F3723A}" type="presOf" srcId="{AB52974F-23A0-485E-BC12-7EA5F19C8B09}" destId="{E64D56F6-AF00-4904-B8AA-9D0F24EB97CF}" srcOrd="1" destOrd="0" presId="urn:microsoft.com/office/officeart/2005/8/layout/orgChart1"/>
    <dgm:cxn modelId="{2077F906-8B3C-4DAD-B392-D0CF5AB9CD25}" type="presOf" srcId="{D6C3819C-914C-437B-812D-4CF6C7C40933}" destId="{14E60027-EE79-4C34-B817-ED361C4CF7F7}" srcOrd="0" destOrd="0" presId="urn:microsoft.com/office/officeart/2005/8/layout/orgChart1"/>
    <dgm:cxn modelId="{A7529126-ED9C-432F-9A11-6FE6E0FF06D0}" srcId="{AB52974F-23A0-485E-BC12-7EA5F19C8B09}" destId="{C0C908C5-0063-4A7C-8C61-C5DBEBDD59B0}" srcOrd="0" destOrd="0" parTransId="{631EACD7-D938-42D0-A810-68C1F36C6696}" sibTransId="{5A572628-7787-4A40-8A79-C1AEACCFA46F}"/>
    <dgm:cxn modelId="{12821C8E-5075-4DCE-BDF3-BA4C380AFECC}" type="presOf" srcId="{D6C3819C-914C-437B-812D-4CF6C7C40933}" destId="{3C51FC0B-EE70-4045-B2B1-A13D4771C73E}" srcOrd="1" destOrd="0" presId="urn:microsoft.com/office/officeart/2005/8/layout/orgChart1"/>
    <dgm:cxn modelId="{BDF6B08D-4604-43C1-9617-211370C351AD}" type="presOf" srcId="{AB52974F-23A0-485E-BC12-7EA5F19C8B09}" destId="{22D92F71-F698-4D9A-A911-166357F74DA6}" srcOrd="0" destOrd="0" presId="urn:microsoft.com/office/officeart/2005/8/layout/orgChart1"/>
    <dgm:cxn modelId="{206140A3-5CED-479E-AB7E-2A6CA4596265}" srcId="{B60E385A-1536-4C80-A4B0-3104F84C0D47}" destId="{AB52974F-23A0-485E-BC12-7EA5F19C8B09}" srcOrd="0" destOrd="0" parTransId="{3DF38889-7AE7-40F2-9B5E-42B9F55C3CCD}" sibTransId="{ECD56171-C035-4924-96B9-02AEDDF54C7E}"/>
    <dgm:cxn modelId="{40FB041B-A44D-4DC1-83F2-930F4AE5B0E4}" type="presOf" srcId="{C0C908C5-0063-4A7C-8C61-C5DBEBDD59B0}" destId="{EFD8CF95-8995-4030-9D66-98AA7664E597}" srcOrd="1" destOrd="0" presId="urn:microsoft.com/office/officeart/2005/8/layout/orgChart1"/>
    <dgm:cxn modelId="{BFBC1C8C-DB58-47D0-BE1E-2119E3F9687B}" srcId="{C0C908C5-0063-4A7C-8C61-C5DBEBDD59B0}" destId="{D6C3819C-914C-437B-812D-4CF6C7C40933}" srcOrd="0" destOrd="0" parTransId="{18727F2F-4462-4463-97DE-56A9C4DDDCAE}" sibTransId="{607E295B-5673-4671-8AAA-1138BC5CDDFD}"/>
    <dgm:cxn modelId="{3519DDB3-E073-43EE-BB77-6676A4874B1A}" type="presParOf" srcId="{278917FC-6E9B-4026-8D6C-3F09AD0471E9}" destId="{E0F4852C-23C5-4CD8-A5CC-2DB8533B0D10}" srcOrd="0" destOrd="0" presId="urn:microsoft.com/office/officeart/2005/8/layout/orgChart1"/>
    <dgm:cxn modelId="{4677AEFA-FBF5-4EE9-A6B9-D35994487073}" type="presParOf" srcId="{E0F4852C-23C5-4CD8-A5CC-2DB8533B0D10}" destId="{9496A8CB-6F4F-4384-892D-78EB2EA780A6}" srcOrd="0" destOrd="0" presId="urn:microsoft.com/office/officeart/2005/8/layout/orgChart1"/>
    <dgm:cxn modelId="{CB298E9C-27C2-4AC7-8E55-56D431E85865}" type="presParOf" srcId="{9496A8CB-6F4F-4384-892D-78EB2EA780A6}" destId="{22D92F71-F698-4D9A-A911-166357F74DA6}" srcOrd="0" destOrd="0" presId="urn:microsoft.com/office/officeart/2005/8/layout/orgChart1"/>
    <dgm:cxn modelId="{4DEAA719-A669-4D09-BDE5-B1DCBCF53BDB}" type="presParOf" srcId="{9496A8CB-6F4F-4384-892D-78EB2EA780A6}" destId="{E64D56F6-AF00-4904-B8AA-9D0F24EB97CF}" srcOrd="1" destOrd="0" presId="urn:microsoft.com/office/officeart/2005/8/layout/orgChart1"/>
    <dgm:cxn modelId="{A08368D5-C539-4FEE-A27D-4177D9AA095D}" type="presParOf" srcId="{E0F4852C-23C5-4CD8-A5CC-2DB8533B0D10}" destId="{A182F4E0-E6FE-4441-B6CA-F8BA2FD77239}" srcOrd="1" destOrd="0" presId="urn:microsoft.com/office/officeart/2005/8/layout/orgChart1"/>
    <dgm:cxn modelId="{87D29E4A-5E2A-4911-82CD-87F697A15A16}" type="presParOf" srcId="{A182F4E0-E6FE-4441-B6CA-F8BA2FD77239}" destId="{CE4745EC-C0D0-4414-85DE-1904C040A693}" srcOrd="0" destOrd="0" presId="urn:microsoft.com/office/officeart/2005/8/layout/orgChart1"/>
    <dgm:cxn modelId="{4016BC01-3EAE-4EBD-BF75-F52A517C0EB1}" type="presParOf" srcId="{A182F4E0-E6FE-4441-B6CA-F8BA2FD77239}" destId="{BAEE9473-9D4D-475F-99CB-AC065E377FCA}" srcOrd="1" destOrd="0" presId="urn:microsoft.com/office/officeart/2005/8/layout/orgChart1"/>
    <dgm:cxn modelId="{4E1A5A02-112A-43E5-8CEE-DB328BF50296}" type="presParOf" srcId="{BAEE9473-9D4D-475F-99CB-AC065E377FCA}" destId="{64172933-6F1A-4676-A3FC-A4CC4284F360}" srcOrd="0" destOrd="0" presId="urn:microsoft.com/office/officeart/2005/8/layout/orgChart1"/>
    <dgm:cxn modelId="{6875EFFF-8B1E-4372-B4A1-605DA68C807A}" type="presParOf" srcId="{64172933-6F1A-4676-A3FC-A4CC4284F360}" destId="{8192D4A8-6E72-42B7-A8F1-294E4BE6960A}" srcOrd="0" destOrd="0" presId="urn:microsoft.com/office/officeart/2005/8/layout/orgChart1"/>
    <dgm:cxn modelId="{02EFF012-2E3F-4B95-83E2-6BA42C137ECF}" type="presParOf" srcId="{64172933-6F1A-4676-A3FC-A4CC4284F360}" destId="{EFD8CF95-8995-4030-9D66-98AA7664E597}" srcOrd="1" destOrd="0" presId="urn:microsoft.com/office/officeart/2005/8/layout/orgChart1"/>
    <dgm:cxn modelId="{0B4F89F1-F905-4038-8CDA-CE36354BF768}" type="presParOf" srcId="{BAEE9473-9D4D-475F-99CB-AC065E377FCA}" destId="{6084E414-2B5C-4CD7-9E31-9FFC4F03F39A}" srcOrd="1" destOrd="0" presId="urn:microsoft.com/office/officeart/2005/8/layout/orgChart1"/>
    <dgm:cxn modelId="{E1CE2311-1986-4A9E-B422-6E4A61260756}" type="presParOf" srcId="{BAEE9473-9D4D-475F-99CB-AC065E377FCA}" destId="{F465BA93-B256-4D11-9515-6ABFA8F749D5}" srcOrd="2" destOrd="0" presId="urn:microsoft.com/office/officeart/2005/8/layout/orgChart1"/>
    <dgm:cxn modelId="{44CDC2C7-91EA-4062-954E-CC05922BD784}" type="presParOf" srcId="{F465BA93-B256-4D11-9515-6ABFA8F749D5}" destId="{E2676215-9634-4D91-86F7-7C34F2CED2DF}" srcOrd="0" destOrd="0" presId="urn:microsoft.com/office/officeart/2005/8/layout/orgChart1"/>
    <dgm:cxn modelId="{3CB9C912-B32B-4461-AB6E-9F9C78F0BF61}" type="presParOf" srcId="{F465BA93-B256-4D11-9515-6ABFA8F749D5}" destId="{3E639255-FA74-4F20-AB3A-29B50CDCF833}" srcOrd="1" destOrd="0" presId="urn:microsoft.com/office/officeart/2005/8/layout/orgChart1"/>
    <dgm:cxn modelId="{A27F5C12-922B-42EB-A9B7-38074C2CF3DE}" type="presParOf" srcId="{3E639255-FA74-4F20-AB3A-29B50CDCF833}" destId="{ADD9D095-FACC-482F-8F47-F6C8B9CF352F}" srcOrd="0" destOrd="0" presId="urn:microsoft.com/office/officeart/2005/8/layout/orgChart1"/>
    <dgm:cxn modelId="{6F5D045E-825C-4DB6-821C-589ECE08FAF2}" type="presParOf" srcId="{ADD9D095-FACC-482F-8F47-F6C8B9CF352F}" destId="{14E60027-EE79-4C34-B817-ED361C4CF7F7}" srcOrd="0" destOrd="0" presId="urn:microsoft.com/office/officeart/2005/8/layout/orgChart1"/>
    <dgm:cxn modelId="{2FA5AF27-536A-4BCD-8C23-FD09D1A7381C}" type="presParOf" srcId="{ADD9D095-FACC-482F-8F47-F6C8B9CF352F}" destId="{3C51FC0B-EE70-4045-B2B1-A13D4771C73E}" srcOrd="1" destOrd="0" presId="urn:microsoft.com/office/officeart/2005/8/layout/orgChart1"/>
    <dgm:cxn modelId="{AD4EDF29-C469-4869-8290-2F267B2C3016}" type="presParOf" srcId="{3E639255-FA74-4F20-AB3A-29B50CDCF833}" destId="{ED4BFC11-6D78-43CF-BB91-98F0252F4810}" srcOrd="1" destOrd="0" presId="urn:microsoft.com/office/officeart/2005/8/layout/orgChart1"/>
    <dgm:cxn modelId="{0A272FF2-4560-48FC-BA67-F6FF06236EC7}" type="presParOf" srcId="{3E639255-FA74-4F20-AB3A-29B50CDCF833}" destId="{FCDC5F9E-54CA-42A3-AB84-F77E7F44891D}" srcOrd="2" destOrd="0" presId="urn:microsoft.com/office/officeart/2005/8/layout/orgChart1"/>
    <dgm:cxn modelId="{87414C0F-83C4-4B48-8013-DCC3A147959A}" type="presParOf" srcId="{E0F4852C-23C5-4CD8-A5CC-2DB8533B0D10}" destId="{027AA5C6-EFA1-4FCA-896D-F787DCD3BE5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22B694-D3CA-4E3E-8D2B-EC8377C2D790}"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s-EC"/>
        </a:p>
      </dgm:t>
    </dgm:pt>
    <dgm:pt modelId="{BB6C9C36-8B67-40E7-8A10-9BA1B8D6ED8A}">
      <dgm:prSet phldrT="[Texto]" custT="1"/>
      <dgm:spPr/>
      <dgm:t>
        <a:bodyPr/>
        <a:lstStyle/>
        <a:p>
          <a:r>
            <a:rPr lang="es-EC" sz="2000" dirty="0" smtClean="0"/>
            <a:t>1.5 Objetivos Específicos</a:t>
          </a:r>
          <a:endParaRPr lang="es-EC" sz="2000" dirty="0"/>
        </a:p>
      </dgm:t>
    </dgm:pt>
    <dgm:pt modelId="{FDE3B9DC-7348-4738-BB87-13119E78F6D8}" type="parTrans" cxnId="{E43A555C-80C2-442D-B5EC-BC7BEEACD17E}">
      <dgm:prSet/>
      <dgm:spPr/>
      <dgm:t>
        <a:bodyPr/>
        <a:lstStyle/>
        <a:p>
          <a:endParaRPr lang="es-EC"/>
        </a:p>
      </dgm:t>
    </dgm:pt>
    <dgm:pt modelId="{DD6550E5-650A-440C-B76D-B14FCF81E593}" type="sibTrans" cxnId="{E43A555C-80C2-442D-B5EC-BC7BEEACD17E}">
      <dgm:prSet/>
      <dgm:spPr/>
      <dgm:t>
        <a:bodyPr/>
        <a:lstStyle/>
        <a:p>
          <a:endParaRPr lang="es-EC"/>
        </a:p>
      </dgm:t>
    </dgm:pt>
    <dgm:pt modelId="{E9E0FEF2-0BAF-41F4-AAD7-AB788B2AA4BF}">
      <dgm:prSet phldrT="[Texto]" custT="1"/>
      <dgm:spPr/>
      <dgm:t>
        <a:bodyPr/>
        <a:lstStyle/>
        <a:p>
          <a:pPr algn="ctr"/>
          <a:r>
            <a:rPr lang="es-EC" sz="1200" dirty="0" smtClean="0"/>
            <a:t>Fundamentar el modelo de Industrialización por Sustitución de Importaciones (ISI), que el sector del calzado en la provincia de Tungurahua ha aplicado y el alcance del mismo.</a:t>
          </a:r>
          <a:endParaRPr lang="es-EC" sz="1200" dirty="0"/>
        </a:p>
      </dgm:t>
    </dgm:pt>
    <dgm:pt modelId="{7BAD1D2A-FD5E-4AC1-92E2-401EEDB0C3BF}" type="parTrans" cxnId="{86AE44EB-62C8-47B9-9DFF-AE9A9895064D}">
      <dgm:prSet/>
      <dgm:spPr/>
      <dgm:t>
        <a:bodyPr/>
        <a:lstStyle/>
        <a:p>
          <a:endParaRPr lang="es-EC"/>
        </a:p>
      </dgm:t>
    </dgm:pt>
    <dgm:pt modelId="{B19ECB3B-71EC-400B-BD13-2D1A244E2BEF}" type="sibTrans" cxnId="{86AE44EB-62C8-47B9-9DFF-AE9A9895064D}">
      <dgm:prSet/>
      <dgm:spPr/>
      <dgm:t>
        <a:bodyPr/>
        <a:lstStyle/>
        <a:p>
          <a:endParaRPr lang="es-EC"/>
        </a:p>
      </dgm:t>
    </dgm:pt>
    <dgm:pt modelId="{8C05E989-6936-4BF5-A8E6-DC8EA4E20BE3}">
      <dgm:prSet phldrT="[Texto]" custT="1"/>
      <dgm:spPr/>
      <dgm:t>
        <a:bodyPr/>
        <a:lstStyle/>
        <a:p>
          <a:r>
            <a:rPr lang="es-EC" sz="1200" dirty="0" smtClean="0"/>
            <a:t>Identificar la coyuntura y perspectivas del sector del calzado de la provincia de Tungurahua, las relaciones y encadenamientos que mantiene con otros sectores económicos del país. </a:t>
          </a:r>
          <a:endParaRPr lang="es-EC" sz="1200" dirty="0"/>
        </a:p>
      </dgm:t>
    </dgm:pt>
    <dgm:pt modelId="{1F23067B-D3BE-4E4E-8B27-94542D53C5D8}" type="parTrans" cxnId="{2D346ED4-8D24-48FA-B355-9C9B12C1334D}">
      <dgm:prSet/>
      <dgm:spPr/>
      <dgm:t>
        <a:bodyPr/>
        <a:lstStyle/>
        <a:p>
          <a:endParaRPr lang="es-EC"/>
        </a:p>
      </dgm:t>
    </dgm:pt>
    <dgm:pt modelId="{9456B87F-3E4E-4535-A6E0-0D50FBF26CFC}" type="sibTrans" cxnId="{2D346ED4-8D24-48FA-B355-9C9B12C1334D}">
      <dgm:prSet/>
      <dgm:spPr/>
      <dgm:t>
        <a:bodyPr/>
        <a:lstStyle/>
        <a:p>
          <a:endParaRPr lang="es-EC"/>
        </a:p>
      </dgm:t>
    </dgm:pt>
    <dgm:pt modelId="{9EC07B5A-8AC1-4A36-9620-89A3AC34171D}">
      <dgm:prSet phldrT="[Texto]" custT="1"/>
      <dgm:spPr/>
      <dgm:t>
        <a:bodyPr/>
        <a:lstStyle/>
        <a:p>
          <a:r>
            <a:rPr lang="es-EC" sz="1200" dirty="0" smtClean="0"/>
            <a:t>Valorar los beneficios que el modelo de Sustitución  de Importaciones (MSI) aportará a potenciar la internacionalización del calzado como aporte a la economía del país.</a:t>
          </a:r>
          <a:endParaRPr lang="es-EC" sz="1200" dirty="0"/>
        </a:p>
      </dgm:t>
    </dgm:pt>
    <dgm:pt modelId="{3C2BAB83-BC80-4528-8BEB-E9434B0716C8}" type="parTrans" cxnId="{D1B81869-2745-4A36-ADC4-975E7FF510CD}">
      <dgm:prSet/>
      <dgm:spPr/>
      <dgm:t>
        <a:bodyPr/>
        <a:lstStyle/>
        <a:p>
          <a:endParaRPr lang="es-EC"/>
        </a:p>
      </dgm:t>
    </dgm:pt>
    <dgm:pt modelId="{A5E17646-9328-4E37-881F-D0B6953A5B89}" type="sibTrans" cxnId="{D1B81869-2745-4A36-ADC4-975E7FF510CD}">
      <dgm:prSet/>
      <dgm:spPr/>
      <dgm:t>
        <a:bodyPr/>
        <a:lstStyle/>
        <a:p>
          <a:endParaRPr lang="es-EC"/>
        </a:p>
      </dgm:t>
    </dgm:pt>
    <dgm:pt modelId="{1EE8AE7B-C9C4-48A6-A50D-2AF1E0A37F87}">
      <dgm:prSet phldrT="[Texto]" custT="1"/>
      <dgm:spPr/>
      <dgm:t>
        <a:bodyPr/>
        <a:lstStyle/>
        <a:p>
          <a:r>
            <a:rPr lang="es-EC" sz="1200" dirty="0" smtClean="0"/>
            <a:t>Cuantificar los cambios y potencial impacto que el modelo de Sustitución de Importaciones (ISI), generará en la balanza comercial, PIB y las variables socio económicas del entorno del sector calzado de la provincia de Tungurahua.</a:t>
          </a:r>
          <a:endParaRPr lang="es-EC" sz="1200" dirty="0"/>
        </a:p>
      </dgm:t>
    </dgm:pt>
    <dgm:pt modelId="{620D4C11-3D5C-457D-9FD0-98DEF2ACD419}" type="parTrans" cxnId="{5E2E0C56-D7DA-4C55-BF44-283EADF6200A}">
      <dgm:prSet/>
      <dgm:spPr/>
      <dgm:t>
        <a:bodyPr/>
        <a:lstStyle/>
        <a:p>
          <a:endParaRPr lang="es-EC"/>
        </a:p>
      </dgm:t>
    </dgm:pt>
    <dgm:pt modelId="{6AC92320-2C73-4019-8B6F-04C57D5B81BF}" type="sibTrans" cxnId="{5E2E0C56-D7DA-4C55-BF44-283EADF6200A}">
      <dgm:prSet/>
      <dgm:spPr/>
      <dgm:t>
        <a:bodyPr/>
        <a:lstStyle/>
        <a:p>
          <a:endParaRPr lang="es-EC"/>
        </a:p>
      </dgm:t>
    </dgm:pt>
    <dgm:pt modelId="{BEA40616-4C9D-4F82-8819-03554191E270}" type="pres">
      <dgm:prSet presAssocID="{0922B694-D3CA-4E3E-8D2B-EC8377C2D790}" presName="Name0" presStyleCnt="0">
        <dgm:presLayoutVars>
          <dgm:chMax val="1"/>
          <dgm:dir/>
          <dgm:animLvl val="ctr"/>
          <dgm:resizeHandles val="exact"/>
        </dgm:presLayoutVars>
      </dgm:prSet>
      <dgm:spPr/>
      <dgm:t>
        <a:bodyPr/>
        <a:lstStyle/>
        <a:p>
          <a:endParaRPr lang="es-EC"/>
        </a:p>
      </dgm:t>
    </dgm:pt>
    <dgm:pt modelId="{6C9C76E7-F9BA-408C-88E0-3982A37B1C21}" type="pres">
      <dgm:prSet presAssocID="{BB6C9C36-8B67-40E7-8A10-9BA1B8D6ED8A}" presName="centerShape" presStyleLbl="node0" presStyleIdx="0" presStyleCnt="1" custScaleX="82239" custScaleY="54923"/>
      <dgm:spPr/>
      <dgm:t>
        <a:bodyPr/>
        <a:lstStyle/>
        <a:p>
          <a:endParaRPr lang="es-EC"/>
        </a:p>
      </dgm:t>
    </dgm:pt>
    <dgm:pt modelId="{EB6EB37A-E82D-42E7-A812-7C609BE15954}" type="pres">
      <dgm:prSet presAssocID="{E9E0FEF2-0BAF-41F4-AAD7-AB788B2AA4BF}" presName="node" presStyleLbl="node1" presStyleIdx="0" presStyleCnt="4" custScaleX="159534" custScaleY="134743">
        <dgm:presLayoutVars>
          <dgm:bulletEnabled val="1"/>
        </dgm:presLayoutVars>
      </dgm:prSet>
      <dgm:spPr/>
      <dgm:t>
        <a:bodyPr/>
        <a:lstStyle/>
        <a:p>
          <a:endParaRPr lang="es-EC"/>
        </a:p>
      </dgm:t>
    </dgm:pt>
    <dgm:pt modelId="{A292A3BA-4927-4572-9BAB-599CB005364E}" type="pres">
      <dgm:prSet presAssocID="{E9E0FEF2-0BAF-41F4-AAD7-AB788B2AA4BF}" presName="dummy" presStyleCnt="0"/>
      <dgm:spPr/>
    </dgm:pt>
    <dgm:pt modelId="{3679505B-8DFD-4878-8691-BAFEF07409F5}" type="pres">
      <dgm:prSet presAssocID="{B19ECB3B-71EC-400B-BD13-2D1A244E2BEF}" presName="sibTrans" presStyleLbl="sibTrans2D1" presStyleIdx="0" presStyleCnt="4" custScaleX="119643" custScaleY="103797"/>
      <dgm:spPr/>
      <dgm:t>
        <a:bodyPr/>
        <a:lstStyle/>
        <a:p>
          <a:endParaRPr lang="es-EC"/>
        </a:p>
      </dgm:t>
    </dgm:pt>
    <dgm:pt modelId="{449AF296-A295-4EF1-825A-D73C0BD329FA}" type="pres">
      <dgm:prSet presAssocID="{8C05E989-6936-4BF5-A8E6-DC8EA4E20BE3}" presName="node" presStyleLbl="node1" presStyleIdx="1" presStyleCnt="4" custScaleX="186009" custScaleY="144896">
        <dgm:presLayoutVars>
          <dgm:bulletEnabled val="1"/>
        </dgm:presLayoutVars>
      </dgm:prSet>
      <dgm:spPr/>
      <dgm:t>
        <a:bodyPr/>
        <a:lstStyle/>
        <a:p>
          <a:endParaRPr lang="es-EC"/>
        </a:p>
      </dgm:t>
    </dgm:pt>
    <dgm:pt modelId="{4485E98B-0E7D-4823-935E-46BC3BC050AE}" type="pres">
      <dgm:prSet presAssocID="{8C05E989-6936-4BF5-A8E6-DC8EA4E20BE3}" presName="dummy" presStyleCnt="0"/>
      <dgm:spPr/>
    </dgm:pt>
    <dgm:pt modelId="{FCD1A549-63ED-449D-9BCB-6B62C9610101}" type="pres">
      <dgm:prSet presAssocID="{9456B87F-3E4E-4535-A6E0-0D50FBF26CFC}" presName="sibTrans" presStyleLbl="sibTrans2D1" presStyleIdx="1" presStyleCnt="4" custScaleX="122915" custScaleY="115390"/>
      <dgm:spPr/>
      <dgm:t>
        <a:bodyPr/>
        <a:lstStyle/>
        <a:p>
          <a:endParaRPr lang="es-EC"/>
        </a:p>
      </dgm:t>
    </dgm:pt>
    <dgm:pt modelId="{634A564B-12DE-48FE-B06D-8400FEFA4A5B}" type="pres">
      <dgm:prSet presAssocID="{9EC07B5A-8AC1-4A36-9620-89A3AC34171D}" presName="node" presStyleLbl="node1" presStyleIdx="2" presStyleCnt="4" custScaleX="159534" custScaleY="134743">
        <dgm:presLayoutVars>
          <dgm:bulletEnabled val="1"/>
        </dgm:presLayoutVars>
      </dgm:prSet>
      <dgm:spPr/>
      <dgm:t>
        <a:bodyPr/>
        <a:lstStyle/>
        <a:p>
          <a:endParaRPr lang="es-EC"/>
        </a:p>
      </dgm:t>
    </dgm:pt>
    <dgm:pt modelId="{5ACC4C43-1D63-4FCB-97AE-888C53FF674E}" type="pres">
      <dgm:prSet presAssocID="{9EC07B5A-8AC1-4A36-9620-89A3AC34171D}" presName="dummy" presStyleCnt="0"/>
      <dgm:spPr/>
    </dgm:pt>
    <dgm:pt modelId="{8F0CFC17-7055-4185-AA2D-04B37451675A}" type="pres">
      <dgm:prSet presAssocID="{A5E17646-9328-4E37-881F-D0B6953A5B89}" presName="sibTrans" presStyleLbl="sibTrans2D1" presStyleIdx="2" presStyleCnt="4" custScaleX="132259" custScaleY="118662"/>
      <dgm:spPr/>
      <dgm:t>
        <a:bodyPr/>
        <a:lstStyle/>
        <a:p>
          <a:endParaRPr lang="es-EC"/>
        </a:p>
      </dgm:t>
    </dgm:pt>
    <dgm:pt modelId="{325C9FB2-B39D-44AD-BB13-24D72DBFDB7B}" type="pres">
      <dgm:prSet presAssocID="{1EE8AE7B-C9C4-48A6-A50D-2AF1E0A37F87}" presName="node" presStyleLbl="node1" presStyleIdx="3" presStyleCnt="4" custScaleX="178381" custScaleY="155049">
        <dgm:presLayoutVars>
          <dgm:bulletEnabled val="1"/>
        </dgm:presLayoutVars>
      </dgm:prSet>
      <dgm:spPr/>
      <dgm:t>
        <a:bodyPr/>
        <a:lstStyle/>
        <a:p>
          <a:endParaRPr lang="es-EC"/>
        </a:p>
      </dgm:t>
    </dgm:pt>
    <dgm:pt modelId="{DBBD07ED-8FCF-43D4-919F-DBFA15E0692F}" type="pres">
      <dgm:prSet presAssocID="{1EE8AE7B-C9C4-48A6-A50D-2AF1E0A37F87}" presName="dummy" presStyleCnt="0"/>
      <dgm:spPr/>
    </dgm:pt>
    <dgm:pt modelId="{477EE961-13DD-4125-81C6-79DD31E2D2D2}" type="pres">
      <dgm:prSet presAssocID="{6AC92320-2C73-4019-8B6F-04C57D5B81BF}" presName="sibTrans" presStyleLbl="sibTrans2D1" presStyleIdx="3" presStyleCnt="4" custScaleX="129458" custScaleY="103797"/>
      <dgm:spPr/>
      <dgm:t>
        <a:bodyPr/>
        <a:lstStyle/>
        <a:p>
          <a:endParaRPr lang="es-EC"/>
        </a:p>
      </dgm:t>
    </dgm:pt>
  </dgm:ptLst>
  <dgm:cxnLst>
    <dgm:cxn modelId="{6F6020EE-D137-4224-B6F4-96431BB6F2BF}" type="presOf" srcId="{0922B694-D3CA-4E3E-8D2B-EC8377C2D790}" destId="{BEA40616-4C9D-4F82-8819-03554191E270}" srcOrd="0" destOrd="0" presId="urn:microsoft.com/office/officeart/2005/8/layout/radial6"/>
    <dgm:cxn modelId="{385D1487-A3DB-47FF-8CA6-05E91621B988}" type="presOf" srcId="{8C05E989-6936-4BF5-A8E6-DC8EA4E20BE3}" destId="{449AF296-A295-4EF1-825A-D73C0BD329FA}" srcOrd="0" destOrd="0" presId="urn:microsoft.com/office/officeart/2005/8/layout/radial6"/>
    <dgm:cxn modelId="{45E09149-536D-4A01-BA35-D71EB0A674F8}" type="presOf" srcId="{A5E17646-9328-4E37-881F-D0B6953A5B89}" destId="{8F0CFC17-7055-4185-AA2D-04B37451675A}" srcOrd="0" destOrd="0" presId="urn:microsoft.com/office/officeart/2005/8/layout/radial6"/>
    <dgm:cxn modelId="{46F4ED41-0543-435D-B964-1FE327E07751}" type="presOf" srcId="{9456B87F-3E4E-4535-A6E0-0D50FBF26CFC}" destId="{FCD1A549-63ED-449D-9BCB-6B62C9610101}" srcOrd="0" destOrd="0" presId="urn:microsoft.com/office/officeart/2005/8/layout/radial6"/>
    <dgm:cxn modelId="{626E2442-7813-43EB-A6F2-76BE5B32EAC6}" type="presOf" srcId="{B19ECB3B-71EC-400B-BD13-2D1A244E2BEF}" destId="{3679505B-8DFD-4878-8691-BAFEF07409F5}" srcOrd="0" destOrd="0" presId="urn:microsoft.com/office/officeart/2005/8/layout/radial6"/>
    <dgm:cxn modelId="{D1B81869-2745-4A36-ADC4-975E7FF510CD}" srcId="{BB6C9C36-8B67-40E7-8A10-9BA1B8D6ED8A}" destId="{9EC07B5A-8AC1-4A36-9620-89A3AC34171D}" srcOrd="2" destOrd="0" parTransId="{3C2BAB83-BC80-4528-8BEB-E9434B0716C8}" sibTransId="{A5E17646-9328-4E37-881F-D0B6953A5B89}"/>
    <dgm:cxn modelId="{76178818-895D-43E0-AA29-9117F1095B1E}" type="presOf" srcId="{BB6C9C36-8B67-40E7-8A10-9BA1B8D6ED8A}" destId="{6C9C76E7-F9BA-408C-88E0-3982A37B1C21}" srcOrd="0" destOrd="0" presId="urn:microsoft.com/office/officeart/2005/8/layout/radial6"/>
    <dgm:cxn modelId="{86AE44EB-62C8-47B9-9DFF-AE9A9895064D}" srcId="{BB6C9C36-8B67-40E7-8A10-9BA1B8D6ED8A}" destId="{E9E0FEF2-0BAF-41F4-AAD7-AB788B2AA4BF}" srcOrd="0" destOrd="0" parTransId="{7BAD1D2A-FD5E-4AC1-92E2-401EEDB0C3BF}" sibTransId="{B19ECB3B-71EC-400B-BD13-2D1A244E2BEF}"/>
    <dgm:cxn modelId="{DAC76367-28C8-4740-848B-F3C4293BA984}" type="presOf" srcId="{1EE8AE7B-C9C4-48A6-A50D-2AF1E0A37F87}" destId="{325C9FB2-B39D-44AD-BB13-24D72DBFDB7B}" srcOrd="0" destOrd="0" presId="urn:microsoft.com/office/officeart/2005/8/layout/radial6"/>
    <dgm:cxn modelId="{2D346ED4-8D24-48FA-B355-9C9B12C1334D}" srcId="{BB6C9C36-8B67-40E7-8A10-9BA1B8D6ED8A}" destId="{8C05E989-6936-4BF5-A8E6-DC8EA4E20BE3}" srcOrd="1" destOrd="0" parTransId="{1F23067B-D3BE-4E4E-8B27-94542D53C5D8}" sibTransId="{9456B87F-3E4E-4535-A6E0-0D50FBF26CFC}"/>
    <dgm:cxn modelId="{E43A555C-80C2-442D-B5EC-BC7BEEACD17E}" srcId="{0922B694-D3CA-4E3E-8D2B-EC8377C2D790}" destId="{BB6C9C36-8B67-40E7-8A10-9BA1B8D6ED8A}" srcOrd="0" destOrd="0" parTransId="{FDE3B9DC-7348-4738-BB87-13119E78F6D8}" sibTransId="{DD6550E5-650A-440C-B76D-B14FCF81E593}"/>
    <dgm:cxn modelId="{0A92962B-526E-427E-A03A-05BABF786443}" type="presOf" srcId="{9EC07B5A-8AC1-4A36-9620-89A3AC34171D}" destId="{634A564B-12DE-48FE-B06D-8400FEFA4A5B}" srcOrd="0" destOrd="0" presId="urn:microsoft.com/office/officeart/2005/8/layout/radial6"/>
    <dgm:cxn modelId="{B1D5DB73-3DAB-4DCA-BFED-85C53434923D}" type="presOf" srcId="{E9E0FEF2-0BAF-41F4-AAD7-AB788B2AA4BF}" destId="{EB6EB37A-E82D-42E7-A812-7C609BE15954}" srcOrd="0" destOrd="0" presId="urn:microsoft.com/office/officeart/2005/8/layout/radial6"/>
    <dgm:cxn modelId="{5EF0A49B-8884-4197-8553-E9F8BC8A6BD7}" type="presOf" srcId="{6AC92320-2C73-4019-8B6F-04C57D5B81BF}" destId="{477EE961-13DD-4125-81C6-79DD31E2D2D2}" srcOrd="0" destOrd="0" presId="urn:microsoft.com/office/officeart/2005/8/layout/radial6"/>
    <dgm:cxn modelId="{5E2E0C56-D7DA-4C55-BF44-283EADF6200A}" srcId="{BB6C9C36-8B67-40E7-8A10-9BA1B8D6ED8A}" destId="{1EE8AE7B-C9C4-48A6-A50D-2AF1E0A37F87}" srcOrd="3" destOrd="0" parTransId="{620D4C11-3D5C-457D-9FD0-98DEF2ACD419}" sibTransId="{6AC92320-2C73-4019-8B6F-04C57D5B81BF}"/>
    <dgm:cxn modelId="{FF727365-0965-44BD-9F48-1F74C3B1B2E0}" type="presParOf" srcId="{BEA40616-4C9D-4F82-8819-03554191E270}" destId="{6C9C76E7-F9BA-408C-88E0-3982A37B1C21}" srcOrd="0" destOrd="0" presId="urn:microsoft.com/office/officeart/2005/8/layout/radial6"/>
    <dgm:cxn modelId="{B1FBA30B-A9D5-425F-A1DD-676F4CC74FF0}" type="presParOf" srcId="{BEA40616-4C9D-4F82-8819-03554191E270}" destId="{EB6EB37A-E82D-42E7-A812-7C609BE15954}" srcOrd="1" destOrd="0" presId="urn:microsoft.com/office/officeart/2005/8/layout/radial6"/>
    <dgm:cxn modelId="{DD033A46-3F0D-4629-ADD8-24AA850456FA}" type="presParOf" srcId="{BEA40616-4C9D-4F82-8819-03554191E270}" destId="{A292A3BA-4927-4572-9BAB-599CB005364E}" srcOrd="2" destOrd="0" presId="urn:microsoft.com/office/officeart/2005/8/layout/radial6"/>
    <dgm:cxn modelId="{C6EC70AA-380F-4B70-A03F-BD3A292A0BBB}" type="presParOf" srcId="{BEA40616-4C9D-4F82-8819-03554191E270}" destId="{3679505B-8DFD-4878-8691-BAFEF07409F5}" srcOrd="3" destOrd="0" presId="urn:microsoft.com/office/officeart/2005/8/layout/radial6"/>
    <dgm:cxn modelId="{5E74D391-7164-4314-8E1C-554C057EFDBA}" type="presParOf" srcId="{BEA40616-4C9D-4F82-8819-03554191E270}" destId="{449AF296-A295-4EF1-825A-D73C0BD329FA}" srcOrd="4" destOrd="0" presId="urn:microsoft.com/office/officeart/2005/8/layout/radial6"/>
    <dgm:cxn modelId="{1EE293BB-2F93-4D82-9E8D-87A364E4E8AD}" type="presParOf" srcId="{BEA40616-4C9D-4F82-8819-03554191E270}" destId="{4485E98B-0E7D-4823-935E-46BC3BC050AE}" srcOrd="5" destOrd="0" presId="urn:microsoft.com/office/officeart/2005/8/layout/radial6"/>
    <dgm:cxn modelId="{D6D5E3F1-686C-4801-BA72-955415B7FAAC}" type="presParOf" srcId="{BEA40616-4C9D-4F82-8819-03554191E270}" destId="{FCD1A549-63ED-449D-9BCB-6B62C9610101}" srcOrd="6" destOrd="0" presId="urn:microsoft.com/office/officeart/2005/8/layout/radial6"/>
    <dgm:cxn modelId="{B70A2A54-2E6E-44FA-A838-818BB03F7829}" type="presParOf" srcId="{BEA40616-4C9D-4F82-8819-03554191E270}" destId="{634A564B-12DE-48FE-B06D-8400FEFA4A5B}" srcOrd="7" destOrd="0" presId="urn:microsoft.com/office/officeart/2005/8/layout/radial6"/>
    <dgm:cxn modelId="{F3309E3A-C8AC-4AD8-A6E4-5A4C4158E8D1}" type="presParOf" srcId="{BEA40616-4C9D-4F82-8819-03554191E270}" destId="{5ACC4C43-1D63-4FCB-97AE-888C53FF674E}" srcOrd="8" destOrd="0" presId="urn:microsoft.com/office/officeart/2005/8/layout/radial6"/>
    <dgm:cxn modelId="{B789806A-43E3-43F9-9447-B0B3A1370AF3}" type="presParOf" srcId="{BEA40616-4C9D-4F82-8819-03554191E270}" destId="{8F0CFC17-7055-4185-AA2D-04B37451675A}" srcOrd="9" destOrd="0" presId="urn:microsoft.com/office/officeart/2005/8/layout/radial6"/>
    <dgm:cxn modelId="{A7099178-3534-46F4-A7E3-6902FCBA08DD}" type="presParOf" srcId="{BEA40616-4C9D-4F82-8819-03554191E270}" destId="{325C9FB2-B39D-44AD-BB13-24D72DBFDB7B}" srcOrd="10" destOrd="0" presId="urn:microsoft.com/office/officeart/2005/8/layout/radial6"/>
    <dgm:cxn modelId="{6C5C66E4-669D-4748-9151-5CA3FCD647F8}" type="presParOf" srcId="{BEA40616-4C9D-4F82-8819-03554191E270}" destId="{DBBD07ED-8FCF-43D4-919F-DBFA15E0692F}" srcOrd="11" destOrd="0" presId="urn:microsoft.com/office/officeart/2005/8/layout/radial6"/>
    <dgm:cxn modelId="{202E3E61-A525-4768-8A3E-BE2B5DFD3A5A}" type="presParOf" srcId="{BEA40616-4C9D-4F82-8819-03554191E270}" destId="{477EE961-13DD-4125-81C6-79DD31E2D2D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463FC2C-A7DE-44EA-92AB-DCF3C8039068}" type="doc">
      <dgm:prSet loTypeId="urn:microsoft.com/office/officeart/2008/layout/HorizontalMultiLevelHierarchy" loCatId="hierarchy" qsTypeId="urn:microsoft.com/office/officeart/2005/8/quickstyle/simple4" qsCatId="simple" csTypeId="urn:microsoft.com/office/officeart/2005/8/colors/accent1_2" csCatId="accent1" phldr="1"/>
      <dgm:spPr/>
      <dgm:t>
        <a:bodyPr/>
        <a:lstStyle/>
        <a:p>
          <a:endParaRPr lang="es-EC"/>
        </a:p>
      </dgm:t>
    </dgm:pt>
    <dgm:pt modelId="{E44AADD1-35A7-46FE-92F4-18162F5BBC07}">
      <dgm:prSet phldrT="[Texto]"/>
      <dgm:spPr/>
      <dgm:t>
        <a:bodyPr/>
        <a:lstStyle/>
        <a:p>
          <a:r>
            <a:rPr lang="es-EC" dirty="0" smtClean="0"/>
            <a:t>2.1.1 El Comercio </a:t>
          </a:r>
        </a:p>
        <a:p>
          <a:r>
            <a:rPr lang="es-EC" dirty="0" smtClean="0"/>
            <a:t>Exterior</a:t>
          </a:r>
          <a:endParaRPr lang="es-EC" dirty="0"/>
        </a:p>
      </dgm:t>
    </dgm:pt>
    <dgm:pt modelId="{F49052BE-7BEE-422E-9E7C-E22E19AFDD3C}" type="parTrans" cxnId="{291DA574-FFAF-4893-9FF1-EAC323B3781F}">
      <dgm:prSet/>
      <dgm:spPr/>
      <dgm:t>
        <a:bodyPr/>
        <a:lstStyle/>
        <a:p>
          <a:endParaRPr lang="es-EC"/>
        </a:p>
      </dgm:t>
    </dgm:pt>
    <dgm:pt modelId="{95B98540-E673-43AC-B717-6904FAF0DAEC}" type="sibTrans" cxnId="{291DA574-FFAF-4893-9FF1-EAC323B3781F}">
      <dgm:prSet/>
      <dgm:spPr/>
      <dgm:t>
        <a:bodyPr/>
        <a:lstStyle/>
        <a:p>
          <a:endParaRPr lang="es-EC"/>
        </a:p>
      </dgm:t>
    </dgm:pt>
    <dgm:pt modelId="{65B64AD3-7372-4CC3-B57D-C781007C85D9}">
      <dgm:prSet phldrT="[Texto]" custT="1"/>
      <dgm:spPr/>
      <dgm:t>
        <a:bodyPr/>
        <a:lstStyle/>
        <a:p>
          <a:r>
            <a:rPr lang="es-EC" sz="1400" dirty="0" smtClean="0"/>
            <a:t>Según Ballesteros (2013) el comercio exterior es la actividad económica que se fundamenta en los intercambios de bienes y servicios de un país con los demás países del mundo, esta actividad está regulada por normas internacionales y/o acuerdos bilaterales (pág. 7)</a:t>
          </a:r>
          <a:endParaRPr lang="es-EC" sz="1400" dirty="0"/>
        </a:p>
      </dgm:t>
    </dgm:pt>
    <dgm:pt modelId="{D7637C55-B05C-4297-9E1E-1C65A3364ADF}" type="parTrans" cxnId="{6E57C282-9B39-4644-827C-B43B3283C518}">
      <dgm:prSet/>
      <dgm:spPr/>
      <dgm:t>
        <a:bodyPr/>
        <a:lstStyle/>
        <a:p>
          <a:endParaRPr lang="es-EC"/>
        </a:p>
      </dgm:t>
    </dgm:pt>
    <dgm:pt modelId="{1DC676A1-9734-46D1-80F5-4BE8B2E64F54}" type="sibTrans" cxnId="{6E57C282-9B39-4644-827C-B43B3283C518}">
      <dgm:prSet/>
      <dgm:spPr/>
      <dgm:t>
        <a:bodyPr/>
        <a:lstStyle/>
        <a:p>
          <a:endParaRPr lang="es-EC"/>
        </a:p>
      </dgm:t>
    </dgm:pt>
    <dgm:pt modelId="{B768C41D-C1BF-49E6-8281-E92BB8BA5951}">
      <dgm:prSet phldrT="[Texto]" custT="1"/>
      <dgm:spPr/>
      <dgm:t>
        <a:bodyPr/>
        <a:lstStyle/>
        <a:p>
          <a:r>
            <a:rPr lang="es-EC" sz="1400" dirty="0" smtClean="0"/>
            <a:t>Directamente relacionado al comercio exterior está la balanza comercial, que es la cuenta que detalla y cuantifica el valor monetario del total de compras y ventas de mercancías que un país mantiene con el resto del mundo, y muestra la relación de exportaciones e importaciones en un período dado. (Navarrete, 2014, pág. 18)</a:t>
          </a:r>
          <a:endParaRPr lang="es-EC" sz="1400" dirty="0"/>
        </a:p>
      </dgm:t>
    </dgm:pt>
    <dgm:pt modelId="{209D05C6-25A5-4958-AD79-5ACC02254BFC}" type="parTrans" cxnId="{6C0AAE3A-4053-4890-B66D-2DD7349FBCFD}">
      <dgm:prSet/>
      <dgm:spPr/>
      <dgm:t>
        <a:bodyPr/>
        <a:lstStyle/>
        <a:p>
          <a:endParaRPr lang="es-EC"/>
        </a:p>
      </dgm:t>
    </dgm:pt>
    <dgm:pt modelId="{34D99D98-952B-4529-9229-38DEFA0BAC50}" type="sibTrans" cxnId="{6C0AAE3A-4053-4890-B66D-2DD7349FBCFD}">
      <dgm:prSet/>
      <dgm:spPr/>
      <dgm:t>
        <a:bodyPr/>
        <a:lstStyle/>
        <a:p>
          <a:endParaRPr lang="es-EC"/>
        </a:p>
      </dgm:t>
    </dgm:pt>
    <dgm:pt modelId="{A3441372-79BB-44A0-BBE4-D5C8DB3AF8D7}">
      <dgm:prSet phldrT="[Texto]" custT="1"/>
      <dgm:spPr/>
      <dgm:t>
        <a:bodyPr/>
        <a:lstStyle/>
        <a:p>
          <a:r>
            <a:rPr lang="es-EC" sz="1400" dirty="0" smtClean="0"/>
            <a:t>El arancel es un instrumento que permite modificar los vínculos comerciales entre países, para proteger a la economía local y captar recursos para el Estado (Cabello, 2013, pág. 8).</a:t>
          </a:r>
          <a:endParaRPr lang="es-EC" sz="1400" dirty="0"/>
        </a:p>
      </dgm:t>
    </dgm:pt>
    <dgm:pt modelId="{607A8AA1-E763-4920-B823-D851AD42267D}" type="parTrans" cxnId="{EFB0015F-1D26-4F24-9F98-B6B8C029F06F}">
      <dgm:prSet/>
      <dgm:spPr/>
      <dgm:t>
        <a:bodyPr/>
        <a:lstStyle/>
        <a:p>
          <a:endParaRPr lang="es-EC"/>
        </a:p>
      </dgm:t>
    </dgm:pt>
    <dgm:pt modelId="{5E674813-37AD-4712-A688-C3CAD33959E8}" type="sibTrans" cxnId="{EFB0015F-1D26-4F24-9F98-B6B8C029F06F}">
      <dgm:prSet/>
      <dgm:spPr/>
      <dgm:t>
        <a:bodyPr/>
        <a:lstStyle/>
        <a:p>
          <a:endParaRPr lang="es-EC"/>
        </a:p>
      </dgm:t>
    </dgm:pt>
    <dgm:pt modelId="{D15392D1-5156-4A64-B946-7D5A398A0A70}" type="pres">
      <dgm:prSet presAssocID="{E463FC2C-A7DE-44EA-92AB-DCF3C8039068}" presName="Name0" presStyleCnt="0">
        <dgm:presLayoutVars>
          <dgm:chPref val="1"/>
          <dgm:dir/>
          <dgm:animOne val="branch"/>
          <dgm:animLvl val="lvl"/>
          <dgm:resizeHandles val="exact"/>
        </dgm:presLayoutVars>
      </dgm:prSet>
      <dgm:spPr/>
      <dgm:t>
        <a:bodyPr/>
        <a:lstStyle/>
        <a:p>
          <a:endParaRPr lang="es-EC"/>
        </a:p>
      </dgm:t>
    </dgm:pt>
    <dgm:pt modelId="{1131DA9D-A7A9-4F67-B852-CFD338A29751}" type="pres">
      <dgm:prSet presAssocID="{E44AADD1-35A7-46FE-92F4-18162F5BBC07}" presName="root1" presStyleCnt="0"/>
      <dgm:spPr/>
    </dgm:pt>
    <dgm:pt modelId="{B2750CE9-8885-4E2E-9EA0-A7CE9B1AABC4}" type="pres">
      <dgm:prSet presAssocID="{E44AADD1-35A7-46FE-92F4-18162F5BBC07}" presName="LevelOneTextNode" presStyleLbl="node0" presStyleIdx="0" presStyleCnt="1">
        <dgm:presLayoutVars>
          <dgm:chPref val="3"/>
        </dgm:presLayoutVars>
      </dgm:prSet>
      <dgm:spPr/>
      <dgm:t>
        <a:bodyPr/>
        <a:lstStyle/>
        <a:p>
          <a:endParaRPr lang="es-EC"/>
        </a:p>
      </dgm:t>
    </dgm:pt>
    <dgm:pt modelId="{639660CD-BBAC-454C-90DE-BAADC6A4D130}" type="pres">
      <dgm:prSet presAssocID="{E44AADD1-35A7-46FE-92F4-18162F5BBC07}" presName="level2hierChild" presStyleCnt="0"/>
      <dgm:spPr/>
    </dgm:pt>
    <dgm:pt modelId="{54FFC1D9-9A47-4CCC-9A98-8FDFC370791F}" type="pres">
      <dgm:prSet presAssocID="{D7637C55-B05C-4297-9E1E-1C65A3364ADF}" presName="conn2-1" presStyleLbl="parChTrans1D2" presStyleIdx="0" presStyleCnt="3"/>
      <dgm:spPr/>
      <dgm:t>
        <a:bodyPr/>
        <a:lstStyle/>
        <a:p>
          <a:endParaRPr lang="es-EC"/>
        </a:p>
      </dgm:t>
    </dgm:pt>
    <dgm:pt modelId="{F7A5FA4B-B9BA-4319-91B1-40720209BFD6}" type="pres">
      <dgm:prSet presAssocID="{D7637C55-B05C-4297-9E1E-1C65A3364ADF}" presName="connTx" presStyleLbl="parChTrans1D2" presStyleIdx="0" presStyleCnt="3"/>
      <dgm:spPr/>
      <dgm:t>
        <a:bodyPr/>
        <a:lstStyle/>
        <a:p>
          <a:endParaRPr lang="es-EC"/>
        </a:p>
      </dgm:t>
    </dgm:pt>
    <dgm:pt modelId="{4EEE2CB5-49F6-4F4A-BC51-D6B663416F55}" type="pres">
      <dgm:prSet presAssocID="{65B64AD3-7372-4CC3-B57D-C781007C85D9}" presName="root2" presStyleCnt="0"/>
      <dgm:spPr/>
    </dgm:pt>
    <dgm:pt modelId="{60045E69-BA80-4371-9C37-833059501B37}" type="pres">
      <dgm:prSet presAssocID="{65B64AD3-7372-4CC3-B57D-C781007C85D9}" presName="LevelTwoTextNode" presStyleLbl="node2" presStyleIdx="0" presStyleCnt="3" custScaleX="221419" custScaleY="155200">
        <dgm:presLayoutVars>
          <dgm:chPref val="3"/>
        </dgm:presLayoutVars>
      </dgm:prSet>
      <dgm:spPr/>
      <dgm:t>
        <a:bodyPr/>
        <a:lstStyle/>
        <a:p>
          <a:endParaRPr lang="es-EC"/>
        </a:p>
      </dgm:t>
    </dgm:pt>
    <dgm:pt modelId="{AD84BE99-535E-4F5F-ABEF-B3699B005FFC}" type="pres">
      <dgm:prSet presAssocID="{65B64AD3-7372-4CC3-B57D-C781007C85D9}" presName="level3hierChild" presStyleCnt="0"/>
      <dgm:spPr/>
    </dgm:pt>
    <dgm:pt modelId="{40E5D0E3-C0E9-4B2F-8AE1-9348D5573FAA}" type="pres">
      <dgm:prSet presAssocID="{209D05C6-25A5-4958-AD79-5ACC02254BFC}" presName="conn2-1" presStyleLbl="parChTrans1D2" presStyleIdx="1" presStyleCnt="3"/>
      <dgm:spPr/>
      <dgm:t>
        <a:bodyPr/>
        <a:lstStyle/>
        <a:p>
          <a:endParaRPr lang="es-EC"/>
        </a:p>
      </dgm:t>
    </dgm:pt>
    <dgm:pt modelId="{5D4D34CB-7226-4411-B969-E64EBCD5D685}" type="pres">
      <dgm:prSet presAssocID="{209D05C6-25A5-4958-AD79-5ACC02254BFC}" presName="connTx" presStyleLbl="parChTrans1D2" presStyleIdx="1" presStyleCnt="3"/>
      <dgm:spPr/>
      <dgm:t>
        <a:bodyPr/>
        <a:lstStyle/>
        <a:p>
          <a:endParaRPr lang="es-EC"/>
        </a:p>
      </dgm:t>
    </dgm:pt>
    <dgm:pt modelId="{88AA69B5-4BA4-46D1-8B8C-25B1CEA2B487}" type="pres">
      <dgm:prSet presAssocID="{B768C41D-C1BF-49E6-8281-E92BB8BA5951}" presName="root2" presStyleCnt="0"/>
      <dgm:spPr/>
    </dgm:pt>
    <dgm:pt modelId="{1ACE9144-AE3B-43FE-A3B6-C774B27FD60B}" type="pres">
      <dgm:prSet presAssocID="{B768C41D-C1BF-49E6-8281-E92BB8BA5951}" presName="LevelTwoTextNode" presStyleLbl="node2" presStyleIdx="1" presStyleCnt="3" custScaleX="221419" custScaleY="155200">
        <dgm:presLayoutVars>
          <dgm:chPref val="3"/>
        </dgm:presLayoutVars>
      </dgm:prSet>
      <dgm:spPr/>
      <dgm:t>
        <a:bodyPr/>
        <a:lstStyle/>
        <a:p>
          <a:endParaRPr lang="es-EC"/>
        </a:p>
      </dgm:t>
    </dgm:pt>
    <dgm:pt modelId="{C93A2A56-0F7B-4B6D-90D1-986D8C57EF85}" type="pres">
      <dgm:prSet presAssocID="{B768C41D-C1BF-49E6-8281-E92BB8BA5951}" presName="level3hierChild" presStyleCnt="0"/>
      <dgm:spPr/>
    </dgm:pt>
    <dgm:pt modelId="{DB6FC2AF-165A-4AFF-8801-2049FC0489F8}" type="pres">
      <dgm:prSet presAssocID="{607A8AA1-E763-4920-B823-D851AD42267D}" presName="conn2-1" presStyleLbl="parChTrans1D2" presStyleIdx="2" presStyleCnt="3"/>
      <dgm:spPr/>
      <dgm:t>
        <a:bodyPr/>
        <a:lstStyle/>
        <a:p>
          <a:endParaRPr lang="es-EC"/>
        </a:p>
      </dgm:t>
    </dgm:pt>
    <dgm:pt modelId="{382C286E-B11C-41FA-8EE3-483BCB1AC153}" type="pres">
      <dgm:prSet presAssocID="{607A8AA1-E763-4920-B823-D851AD42267D}" presName="connTx" presStyleLbl="parChTrans1D2" presStyleIdx="2" presStyleCnt="3"/>
      <dgm:spPr/>
      <dgm:t>
        <a:bodyPr/>
        <a:lstStyle/>
        <a:p>
          <a:endParaRPr lang="es-EC"/>
        </a:p>
      </dgm:t>
    </dgm:pt>
    <dgm:pt modelId="{9124C18A-9D73-42BE-AAA9-0FA2F59BC87F}" type="pres">
      <dgm:prSet presAssocID="{A3441372-79BB-44A0-BBE4-D5C8DB3AF8D7}" presName="root2" presStyleCnt="0"/>
      <dgm:spPr/>
    </dgm:pt>
    <dgm:pt modelId="{6AF94295-6EDD-48B4-89C9-6DFD19E3BBE5}" type="pres">
      <dgm:prSet presAssocID="{A3441372-79BB-44A0-BBE4-D5C8DB3AF8D7}" presName="LevelTwoTextNode" presStyleLbl="node2" presStyleIdx="2" presStyleCnt="3" custScaleX="221419" custScaleY="155200">
        <dgm:presLayoutVars>
          <dgm:chPref val="3"/>
        </dgm:presLayoutVars>
      </dgm:prSet>
      <dgm:spPr/>
      <dgm:t>
        <a:bodyPr/>
        <a:lstStyle/>
        <a:p>
          <a:endParaRPr lang="es-EC"/>
        </a:p>
      </dgm:t>
    </dgm:pt>
    <dgm:pt modelId="{5B4A9A27-5CB9-4D5C-80B6-DBED9B0CD0E6}" type="pres">
      <dgm:prSet presAssocID="{A3441372-79BB-44A0-BBE4-D5C8DB3AF8D7}" presName="level3hierChild" presStyleCnt="0"/>
      <dgm:spPr/>
    </dgm:pt>
  </dgm:ptLst>
  <dgm:cxnLst>
    <dgm:cxn modelId="{EFB0015F-1D26-4F24-9F98-B6B8C029F06F}" srcId="{E44AADD1-35A7-46FE-92F4-18162F5BBC07}" destId="{A3441372-79BB-44A0-BBE4-D5C8DB3AF8D7}" srcOrd="2" destOrd="0" parTransId="{607A8AA1-E763-4920-B823-D851AD42267D}" sibTransId="{5E674813-37AD-4712-A688-C3CAD33959E8}"/>
    <dgm:cxn modelId="{6C0AAE3A-4053-4890-B66D-2DD7349FBCFD}" srcId="{E44AADD1-35A7-46FE-92F4-18162F5BBC07}" destId="{B768C41D-C1BF-49E6-8281-E92BB8BA5951}" srcOrd="1" destOrd="0" parTransId="{209D05C6-25A5-4958-AD79-5ACC02254BFC}" sibTransId="{34D99D98-952B-4529-9229-38DEFA0BAC50}"/>
    <dgm:cxn modelId="{291DA574-FFAF-4893-9FF1-EAC323B3781F}" srcId="{E463FC2C-A7DE-44EA-92AB-DCF3C8039068}" destId="{E44AADD1-35A7-46FE-92F4-18162F5BBC07}" srcOrd="0" destOrd="0" parTransId="{F49052BE-7BEE-422E-9E7C-E22E19AFDD3C}" sibTransId="{95B98540-E673-43AC-B717-6904FAF0DAEC}"/>
    <dgm:cxn modelId="{39E0EA20-B605-4013-9DBE-096D1ED0A339}" type="presOf" srcId="{B768C41D-C1BF-49E6-8281-E92BB8BA5951}" destId="{1ACE9144-AE3B-43FE-A3B6-C774B27FD60B}" srcOrd="0" destOrd="0" presId="urn:microsoft.com/office/officeart/2008/layout/HorizontalMultiLevelHierarchy"/>
    <dgm:cxn modelId="{E62FE1E0-08AB-401A-94C3-72DDBF0627C6}" type="presOf" srcId="{209D05C6-25A5-4958-AD79-5ACC02254BFC}" destId="{5D4D34CB-7226-4411-B969-E64EBCD5D685}" srcOrd="1" destOrd="0" presId="urn:microsoft.com/office/officeart/2008/layout/HorizontalMultiLevelHierarchy"/>
    <dgm:cxn modelId="{6D1BB9F7-EF11-4641-946E-53F715BF63AE}" type="presOf" srcId="{607A8AA1-E763-4920-B823-D851AD42267D}" destId="{382C286E-B11C-41FA-8EE3-483BCB1AC153}" srcOrd="1" destOrd="0" presId="urn:microsoft.com/office/officeart/2008/layout/HorizontalMultiLevelHierarchy"/>
    <dgm:cxn modelId="{E16D685A-28D9-450E-B7B1-F3DD4E47BD01}" type="presOf" srcId="{607A8AA1-E763-4920-B823-D851AD42267D}" destId="{DB6FC2AF-165A-4AFF-8801-2049FC0489F8}" srcOrd="0" destOrd="0" presId="urn:microsoft.com/office/officeart/2008/layout/HorizontalMultiLevelHierarchy"/>
    <dgm:cxn modelId="{590728BA-2847-4D5D-A66E-4697106FEB68}" type="presOf" srcId="{D7637C55-B05C-4297-9E1E-1C65A3364ADF}" destId="{54FFC1D9-9A47-4CCC-9A98-8FDFC370791F}" srcOrd="0" destOrd="0" presId="urn:microsoft.com/office/officeart/2008/layout/HorizontalMultiLevelHierarchy"/>
    <dgm:cxn modelId="{1296B261-5E73-4CCD-A36E-0E1D7ECE7C02}" type="presOf" srcId="{E44AADD1-35A7-46FE-92F4-18162F5BBC07}" destId="{B2750CE9-8885-4E2E-9EA0-A7CE9B1AABC4}" srcOrd="0" destOrd="0" presId="urn:microsoft.com/office/officeart/2008/layout/HorizontalMultiLevelHierarchy"/>
    <dgm:cxn modelId="{87BB950B-CB35-44D5-8402-7597BFABD3ED}" type="presOf" srcId="{E463FC2C-A7DE-44EA-92AB-DCF3C8039068}" destId="{D15392D1-5156-4A64-B946-7D5A398A0A70}" srcOrd="0" destOrd="0" presId="urn:microsoft.com/office/officeart/2008/layout/HorizontalMultiLevelHierarchy"/>
    <dgm:cxn modelId="{BFBC6DCC-4A0A-428B-9FF9-EAF996339B91}" type="presOf" srcId="{D7637C55-B05C-4297-9E1E-1C65A3364ADF}" destId="{F7A5FA4B-B9BA-4319-91B1-40720209BFD6}" srcOrd="1" destOrd="0" presId="urn:microsoft.com/office/officeart/2008/layout/HorizontalMultiLevelHierarchy"/>
    <dgm:cxn modelId="{6E57C282-9B39-4644-827C-B43B3283C518}" srcId="{E44AADD1-35A7-46FE-92F4-18162F5BBC07}" destId="{65B64AD3-7372-4CC3-B57D-C781007C85D9}" srcOrd="0" destOrd="0" parTransId="{D7637C55-B05C-4297-9E1E-1C65A3364ADF}" sibTransId="{1DC676A1-9734-46D1-80F5-4BE8B2E64F54}"/>
    <dgm:cxn modelId="{1C53F771-AACB-4804-AEF6-EEC3C31E821F}" type="presOf" srcId="{65B64AD3-7372-4CC3-B57D-C781007C85D9}" destId="{60045E69-BA80-4371-9C37-833059501B37}" srcOrd="0" destOrd="0" presId="urn:microsoft.com/office/officeart/2008/layout/HorizontalMultiLevelHierarchy"/>
    <dgm:cxn modelId="{6DF9AE56-02F3-40DA-9E76-79B1B4E526A5}" type="presOf" srcId="{A3441372-79BB-44A0-BBE4-D5C8DB3AF8D7}" destId="{6AF94295-6EDD-48B4-89C9-6DFD19E3BBE5}" srcOrd="0" destOrd="0" presId="urn:microsoft.com/office/officeart/2008/layout/HorizontalMultiLevelHierarchy"/>
    <dgm:cxn modelId="{0BB0F122-87BC-490B-87EC-EE171363F911}" type="presOf" srcId="{209D05C6-25A5-4958-AD79-5ACC02254BFC}" destId="{40E5D0E3-C0E9-4B2F-8AE1-9348D5573FAA}" srcOrd="0" destOrd="0" presId="urn:microsoft.com/office/officeart/2008/layout/HorizontalMultiLevelHierarchy"/>
    <dgm:cxn modelId="{3E013D58-4299-4966-BBFE-AD793581D481}" type="presParOf" srcId="{D15392D1-5156-4A64-B946-7D5A398A0A70}" destId="{1131DA9D-A7A9-4F67-B852-CFD338A29751}" srcOrd="0" destOrd="0" presId="urn:microsoft.com/office/officeart/2008/layout/HorizontalMultiLevelHierarchy"/>
    <dgm:cxn modelId="{6B6A95C8-5848-4D0F-BF82-1D35B2917685}" type="presParOf" srcId="{1131DA9D-A7A9-4F67-B852-CFD338A29751}" destId="{B2750CE9-8885-4E2E-9EA0-A7CE9B1AABC4}" srcOrd="0" destOrd="0" presId="urn:microsoft.com/office/officeart/2008/layout/HorizontalMultiLevelHierarchy"/>
    <dgm:cxn modelId="{27DD3319-CCA1-4F6E-9E9B-7AD6F154AA6D}" type="presParOf" srcId="{1131DA9D-A7A9-4F67-B852-CFD338A29751}" destId="{639660CD-BBAC-454C-90DE-BAADC6A4D130}" srcOrd="1" destOrd="0" presId="urn:microsoft.com/office/officeart/2008/layout/HorizontalMultiLevelHierarchy"/>
    <dgm:cxn modelId="{62F0251C-BD5C-43F4-8927-2A128062C40B}" type="presParOf" srcId="{639660CD-BBAC-454C-90DE-BAADC6A4D130}" destId="{54FFC1D9-9A47-4CCC-9A98-8FDFC370791F}" srcOrd="0" destOrd="0" presId="urn:microsoft.com/office/officeart/2008/layout/HorizontalMultiLevelHierarchy"/>
    <dgm:cxn modelId="{7492012B-52C7-4595-8401-FA31D6F3BEBF}" type="presParOf" srcId="{54FFC1D9-9A47-4CCC-9A98-8FDFC370791F}" destId="{F7A5FA4B-B9BA-4319-91B1-40720209BFD6}" srcOrd="0" destOrd="0" presId="urn:microsoft.com/office/officeart/2008/layout/HorizontalMultiLevelHierarchy"/>
    <dgm:cxn modelId="{C61A081C-7D62-4A82-B37E-9B93D0AD5158}" type="presParOf" srcId="{639660CD-BBAC-454C-90DE-BAADC6A4D130}" destId="{4EEE2CB5-49F6-4F4A-BC51-D6B663416F55}" srcOrd="1" destOrd="0" presId="urn:microsoft.com/office/officeart/2008/layout/HorizontalMultiLevelHierarchy"/>
    <dgm:cxn modelId="{8F870995-6E4A-462B-87ED-6764E2CD04F3}" type="presParOf" srcId="{4EEE2CB5-49F6-4F4A-BC51-D6B663416F55}" destId="{60045E69-BA80-4371-9C37-833059501B37}" srcOrd="0" destOrd="0" presId="urn:microsoft.com/office/officeart/2008/layout/HorizontalMultiLevelHierarchy"/>
    <dgm:cxn modelId="{E3AAD0F7-F828-426D-AB4B-E4A6AF58EE7C}" type="presParOf" srcId="{4EEE2CB5-49F6-4F4A-BC51-D6B663416F55}" destId="{AD84BE99-535E-4F5F-ABEF-B3699B005FFC}" srcOrd="1" destOrd="0" presId="urn:microsoft.com/office/officeart/2008/layout/HorizontalMultiLevelHierarchy"/>
    <dgm:cxn modelId="{3FF40156-A280-4B06-85AE-7E65C6B1E6FF}" type="presParOf" srcId="{639660CD-BBAC-454C-90DE-BAADC6A4D130}" destId="{40E5D0E3-C0E9-4B2F-8AE1-9348D5573FAA}" srcOrd="2" destOrd="0" presId="urn:microsoft.com/office/officeart/2008/layout/HorizontalMultiLevelHierarchy"/>
    <dgm:cxn modelId="{6DFD93CF-6E03-4AAE-943A-D003336870F5}" type="presParOf" srcId="{40E5D0E3-C0E9-4B2F-8AE1-9348D5573FAA}" destId="{5D4D34CB-7226-4411-B969-E64EBCD5D685}" srcOrd="0" destOrd="0" presId="urn:microsoft.com/office/officeart/2008/layout/HorizontalMultiLevelHierarchy"/>
    <dgm:cxn modelId="{A0BFC5FD-3897-4924-9133-AF19A46C5322}" type="presParOf" srcId="{639660CD-BBAC-454C-90DE-BAADC6A4D130}" destId="{88AA69B5-4BA4-46D1-8B8C-25B1CEA2B487}" srcOrd="3" destOrd="0" presId="urn:microsoft.com/office/officeart/2008/layout/HorizontalMultiLevelHierarchy"/>
    <dgm:cxn modelId="{B3E05ADA-5724-4614-BB45-69BBE6AC3E84}" type="presParOf" srcId="{88AA69B5-4BA4-46D1-8B8C-25B1CEA2B487}" destId="{1ACE9144-AE3B-43FE-A3B6-C774B27FD60B}" srcOrd="0" destOrd="0" presId="urn:microsoft.com/office/officeart/2008/layout/HorizontalMultiLevelHierarchy"/>
    <dgm:cxn modelId="{028977DD-9216-4567-A2CB-9FE581D0C282}" type="presParOf" srcId="{88AA69B5-4BA4-46D1-8B8C-25B1CEA2B487}" destId="{C93A2A56-0F7B-4B6D-90D1-986D8C57EF85}" srcOrd="1" destOrd="0" presId="urn:microsoft.com/office/officeart/2008/layout/HorizontalMultiLevelHierarchy"/>
    <dgm:cxn modelId="{C1F0D8CA-E308-4D5D-9318-B5241E7875F7}" type="presParOf" srcId="{639660CD-BBAC-454C-90DE-BAADC6A4D130}" destId="{DB6FC2AF-165A-4AFF-8801-2049FC0489F8}" srcOrd="4" destOrd="0" presId="urn:microsoft.com/office/officeart/2008/layout/HorizontalMultiLevelHierarchy"/>
    <dgm:cxn modelId="{2AE8FEA8-2170-4D50-BF8F-C6D250E7F9E2}" type="presParOf" srcId="{DB6FC2AF-165A-4AFF-8801-2049FC0489F8}" destId="{382C286E-B11C-41FA-8EE3-483BCB1AC153}" srcOrd="0" destOrd="0" presId="urn:microsoft.com/office/officeart/2008/layout/HorizontalMultiLevelHierarchy"/>
    <dgm:cxn modelId="{623EFD84-3306-48C5-A504-F8C301798E01}" type="presParOf" srcId="{639660CD-BBAC-454C-90DE-BAADC6A4D130}" destId="{9124C18A-9D73-42BE-AAA9-0FA2F59BC87F}" srcOrd="5" destOrd="0" presId="urn:microsoft.com/office/officeart/2008/layout/HorizontalMultiLevelHierarchy"/>
    <dgm:cxn modelId="{14D75EDC-330C-4FC6-8E0B-FEAE31861DE8}" type="presParOf" srcId="{9124C18A-9D73-42BE-AAA9-0FA2F59BC87F}" destId="{6AF94295-6EDD-48B4-89C9-6DFD19E3BBE5}" srcOrd="0" destOrd="0" presId="urn:microsoft.com/office/officeart/2008/layout/HorizontalMultiLevelHierarchy"/>
    <dgm:cxn modelId="{265820DA-EF91-4083-ADEE-A76AAADA23A6}" type="presParOf" srcId="{9124C18A-9D73-42BE-AAA9-0FA2F59BC87F}" destId="{5B4A9A27-5CB9-4D5C-80B6-DBED9B0CD0E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463FC2C-A7DE-44EA-92AB-DCF3C8039068}" type="doc">
      <dgm:prSet loTypeId="urn:microsoft.com/office/officeart/2008/layout/HorizontalMultiLevelHierarchy" loCatId="hierarchy" qsTypeId="urn:microsoft.com/office/officeart/2005/8/quickstyle/simple4" qsCatId="simple" csTypeId="urn:microsoft.com/office/officeart/2005/8/colors/accent1_2" csCatId="accent1" phldr="1"/>
      <dgm:spPr/>
      <dgm:t>
        <a:bodyPr/>
        <a:lstStyle/>
        <a:p>
          <a:endParaRPr lang="es-EC"/>
        </a:p>
      </dgm:t>
    </dgm:pt>
    <dgm:pt modelId="{E44AADD1-35A7-46FE-92F4-18162F5BBC07}">
      <dgm:prSet phldrT="[Texto]"/>
      <dgm:spPr/>
      <dgm:t>
        <a:bodyPr/>
        <a:lstStyle/>
        <a:p>
          <a:r>
            <a:rPr lang="es-EC" dirty="0" smtClean="0"/>
            <a:t>2.1.2 Medidas de Protección al Comercio Exterior</a:t>
          </a:r>
        </a:p>
      </dgm:t>
    </dgm:pt>
    <dgm:pt modelId="{F49052BE-7BEE-422E-9E7C-E22E19AFDD3C}" type="parTrans" cxnId="{291DA574-FFAF-4893-9FF1-EAC323B3781F}">
      <dgm:prSet/>
      <dgm:spPr/>
      <dgm:t>
        <a:bodyPr/>
        <a:lstStyle/>
        <a:p>
          <a:endParaRPr lang="es-EC"/>
        </a:p>
      </dgm:t>
    </dgm:pt>
    <dgm:pt modelId="{95B98540-E673-43AC-B717-6904FAF0DAEC}" type="sibTrans" cxnId="{291DA574-FFAF-4893-9FF1-EAC323B3781F}">
      <dgm:prSet/>
      <dgm:spPr/>
      <dgm:t>
        <a:bodyPr/>
        <a:lstStyle/>
        <a:p>
          <a:endParaRPr lang="es-EC"/>
        </a:p>
      </dgm:t>
    </dgm:pt>
    <dgm:pt modelId="{65B64AD3-7372-4CC3-B57D-C781007C85D9}">
      <dgm:prSet phldrT="[Texto]" custT="1"/>
      <dgm:spPr/>
      <dgm:t>
        <a:bodyPr/>
        <a:lstStyle/>
        <a:p>
          <a:r>
            <a:rPr lang="es-EC" sz="1400" dirty="0" smtClean="0"/>
            <a:t>Son acciones de respuesta que se aplican a determinados efectos negativos que las importaciones generan en el mercado del país importador; son de tres tipos: medidas antidumping, medidas proteccionistas o de compensación y salvaguardas (</a:t>
          </a:r>
          <a:r>
            <a:rPr lang="es-EC" sz="1400" dirty="0" err="1" smtClean="0"/>
            <a:t>Delpiano</a:t>
          </a:r>
          <a:r>
            <a:rPr lang="es-EC" sz="1400" dirty="0" smtClean="0"/>
            <a:t>, 2015, pág. 45)</a:t>
          </a:r>
          <a:endParaRPr lang="es-EC" sz="1400" dirty="0"/>
        </a:p>
      </dgm:t>
    </dgm:pt>
    <dgm:pt modelId="{D7637C55-B05C-4297-9E1E-1C65A3364ADF}" type="parTrans" cxnId="{6E57C282-9B39-4644-827C-B43B3283C518}">
      <dgm:prSet/>
      <dgm:spPr/>
      <dgm:t>
        <a:bodyPr/>
        <a:lstStyle/>
        <a:p>
          <a:endParaRPr lang="es-EC"/>
        </a:p>
      </dgm:t>
    </dgm:pt>
    <dgm:pt modelId="{1DC676A1-9734-46D1-80F5-4BE8B2E64F54}" type="sibTrans" cxnId="{6E57C282-9B39-4644-827C-B43B3283C518}">
      <dgm:prSet/>
      <dgm:spPr/>
      <dgm:t>
        <a:bodyPr/>
        <a:lstStyle/>
        <a:p>
          <a:endParaRPr lang="es-EC"/>
        </a:p>
      </dgm:t>
    </dgm:pt>
    <dgm:pt modelId="{B768C41D-C1BF-49E6-8281-E92BB8BA5951}">
      <dgm:prSet phldrT="[Texto]" custT="1"/>
      <dgm:spPr/>
      <dgm:t>
        <a:bodyPr/>
        <a:lstStyle/>
        <a:p>
          <a:r>
            <a:rPr lang="es-EC" sz="1400" dirty="0" smtClean="0"/>
            <a:t>Un ejemplo de las medidas antidumping son las medidas de control de precios, las mismas que establecen precios mínimos y máximos exigibles al ingreso o egreso de ciertos productos para proteger una industria.</a:t>
          </a:r>
          <a:endParaRPr lang="es-EC" sz="1400" dirty="0"/>
        </a:p>
      </dgm:t>
    </dgm:pt>
    <dgm:pt modelId="{209D05C6-25A5-4958-AD79-5ACC02254BFC}" type="parTrans" cxnId="{6C0AAE3A-4053-4890-B66D-2DD7349FBCFD}">
      <dgm:prSet/>
      <dgm:spPr/>
      <dgm:t>
        <a:bodyPr/>
        <a:lstStyle/>
        <a:p>
          <a:endParaRPr lang="es-EC"/>
        </a:p>
      </dgm:t>
    </dgm:pt>
    <dgm:pt modelId="{34D99D98-952B-4529-9229-38DEFA0BAC50}" type="sibTrans" cxnId="{6C0AAE3A-4053-4890-B66D-2DD7349FBCFD}">
      <dgm:prSet/>
      <dgm:spPr/>
      <dgm:t>
        <a:bodyPr/>
        <a:lstStyle/>
        <a:p>
          <a:endParaRPr lang="es-EC"/>
        </a:p>
      </dgm:t>
    </dgm:pt>
    <dgm:pt modelId="{A3441372-79BB-44A0-BBE4-D5C8DB3AF8D7}">
      <dgm:prSet phldrT="[Texto]" custT="1"/>
      <dgm:spPr/>
      <dgm:t>
        <a:bodyPr/>
        <a:lstStyle/>
        <a:p>
          <a:r>
            <a:rPr lang="es-EC" sz="1400" dirty="0" smtClean="0"/>
            <a:t>Las medidas proteccionistas pueden ser arancelarias y no arancelarias; las no arancelarias son las disposiciones del Gobierno que obstaculizan el ingreso libre de mercancías a un país, tienen un impacto proteccionista, exigiendo requisitos de ingreso a los productos o servicios, tal como cuotas, contingentes arancelarios, licencias y bandas de precios</a:t>
          </a:r>
          <a:endParaRPr lang="es-EC" sz="1400" dirty="0"/>
        </a:p>
      </dgm:t>
    </dgm:pt>
    <dgm:pt modelId="{607A8AA1-E763-4920-B823-D851AD42267D}" type="parTrans" cxnId="{EFB0015F-1D26-4F24-9F98-B6B8C029F06F}">
      <dgm:prSet/>
      <dgm:spPr/>
      <dgm:t>
        <a:bodyPr/>
        <a:lstStyle/>
        <a:p>
          <a:endParaRPr lang="es-EC"/>
        </a:p>
      </dgm:t>
    </dgm:pt>
    <dgm:pt modelId="{5E674813-37AD-4712-A688-C3CAD33959E8}" type="sibTrans" cxnId="{EFB0015F-1D26-4F24-9F98-B6B8C029F06F}">
      <dgm:prSet/>
      <dgm:spPr/>
      <dgm:t>
        <a:bodyPr/>
        <a:lstStyle/>
        <a:p>
          <a:endParaRPr lang="es-EC"/>
        </a:p>
      </dgm:t>
    </dgm:pt>
    <dgm:pt modelId="{11AB688A-E0B1-465E-8329-B79699B0E964}">
      <dgm:prSet/>
      <dgm:spPr/>
      <dgm:t>
        <a:bodyPr/>
        <a:lstStyle/>
        <a:p>
          <a:r>
            <a:rPr lang="es-EC" dirty="0" smtClean="0"/>
            <a:t>Las salvaguardas son medidas de naturaleza arancelaria, que se imponen temporalmente sobre productos que causan o amenazan causar daño grave a una industria nacional que produce productos iguales o similares, para dar tiempo a que la industria desarrolle planes de ajuste (</a:t>
          </a:r>
          <a:r>
            <a:rPr lang="es-EC" dirty="0" err="1" smtClean="0"/>
            <a:t>Casadejús</a:t>
          </a:r>
          <a:r>
            <a:rPr lang="es-EC" dirty="0" smtClean="0"/>
            <a:t>, 2012, pág. 45)</a:t>
          </a:r>
          <a:endParaRPr lang="es-EC" dirty="0"/>
        </a:p>
      </dgm:t>
    </dgm:pt>
    <dgm:pt modelId="{8CD65C42-08D7-443E-8CFF-1E1BDBF7BE18}" type="parTrans" cxnId="{5B2C6468-C1CF-41C9-86C6-AEDA821DBEAC}">
      <dgm:prSet/>
      <dgm:spPr/>
      <dgm:t>
        <a:bodyPr/>
        <a:lstStyle/>
        <a:p>
          <a:endParaRPr lang="es-EC"/>
        </a:p>
      </dgm:t>
    </dgm:pt>
    <dgm:pt modelId="{43971CB8-E626-47FD-B885-6735DCACDAAF}" type="sibTrans" cxnId="{5B2C6468-C1CF-41C9-86C6-AEDA821DBEAC}">
      <dgm:prSet/>
      <dgm:spPr/>
      <dgm:t>
        <a:bodyPr/>
        <a:lstStyle/>
        <a:p>
          <a:endParaRPr lang="es-EC"/>
        </a:p>
      </dgm:t>
    </dgm:pt>
    <dgm:pt modelId="{D15392D1-5156-4A64-B946-7D5A398A0A70}" type="pres">
      <dgm:prSet presAssocID="{E463FC2C-A7DE-44EA-92AB-DCF3C8039068}" presName="Name0" presStyleCnt="0">
        <dgm:presLayoutVars>
          <dgm:chPref val="1"/>
          <dgm:dir/>
          <dgm:animOne val="branch"/>
          <dgm:animLvl val="lvl"/>
          <dgm:resizeHandles val="exact"/>
        </dgm:presLayoutVars>
      </dgm:prSet>
      <dgm:spPr/>
      <dgm:t>
        <a:bodyPr/>
        <a:lstStyle/>
        <a:p>
          <a:endParaRPr lang="es-EC"/>
        </a:p>
      </dgm:t>
    </dgm:pt>
    <dgm:pt modelId="{1131DA9D-A7A9-4F67-B852-CFD338A29751}" type="pres">
      <dgm:prSet presAssocID="{E44AADD1-35A7-46FE-92F4-18162F5BBC07}" presName="root1" presStyleCnt="0"/>
      <dgm:spPr/>
    </dgm:pt>
    <dgm:pt modelId="{B2750CE9-8885-4E2E-9EA0-A7CE9B1AABC4}" type="pres">
      <dgm:prSet presAssocID="{E44AADD1-35A7-46FE-92F4-18162F5BBC07}" presName="LevelOneTextNode" presStyleLbl="node0" presStyleIdx="0" presStyleCnt="1">
        <dgm:presLayoutVars>
          <dgm:chPref val="3"/>
        </dgm:presLayoutVars>
      </dgm:prSet>
      <dgm:spPr/>
      <dgm:t>
        <a:bodyPr/>
        <a:lstStyle/>
        <a:p>
          <a:endParaRPr lang="es-EC"/>
        </a:p>
      </dgm:t>
    </dgm:pt>
    <dgm:pt modelId="{639660CD-BBAC-454C-90DE-BAADC6A4D130}" type="pres">
      <dgm:prSet presAssocID="{E44AADD1-35A7-46FE-92F4-18162F5BBC07}" presName="level2hierChild" presStyleCnt="0"/>
      <dgm:spPr/>
    </dgm:pt>
    <dgm:pt modelId="{54FFC1D9-9A47-4CCC-9A98-8FDFC370791F}" type="pres">
      <dgm:prSet presAssocID="{D7637C55-B05C-4297-9E1E-1C65A3364ADF}" presName="conn2-1" presStyleLbl="parChTrans1D2" presStyleIdx="0" presStyleCnt="4"/>
      <dgm:spPr/>
      <dgm:t>
        <a:bodyPr/>
        <a:lstStyle/>
        <a:p>
          <a:endParaRPr lang="es-EC"/>
        </a:p>
      </dgm:t>
    </dgm:pt>
    <dgm:pt modelId="{F7A5FA4B-B9BA-4319-91B1-40720209BFD6}" type="pres">
      <dgm:prSet presAssocID="{D7637C55-B05C-4297-9E1E-1C65A3364ADF}" presName="connTx" presStyleLbl="parChTrans1D2" presStyleIdx="0" presStyleCnt="4"/>
      <dgm:spPr/>
      <dgm:t>
        <a:bodyPr/>
        <a:lstStyle/>
        <a:p>
          <a:endParaRPr lang="es-EC"/>
        </a:p>
      </dgm:t>
    </dgm:pt>
    <dgm:pt modelId="{4EEE2CB5-49F6-4F4A-BC51-D6B663416F55}" type="pres">
      <dgm:prSet presAssocID="{65B64AD3-7372-4CC3-B57D-C781007C85D9}" presName="root2" presStyleCnt="0"/>
      <dgm:spPr/>
    </dgm:pt>
    <dgm:pt modelId="{60045E69-BA80-4371-9C37-833059501B37}" type="pres">
      <dgm:prSet presAssocID="{65B64AD3-7372-4CC3-B57D-C781007C85D9}" presName="LevelTwoTextNode" presStyleLbl="node2" presStyleIdx="0" presStyleCnt="4" custScaleX="263501" custScaleY="162079">
        <dgm:presLayoutVars>
          <dgm:chPref val="3"/>
        </dgm:presLayoutVars>
      </dgm:prSet>
      <dgm:spPr/>
      <dgm:t>
        <a:bodyPr/>
        <a:lstStyle/>
        <a:p>
          <a:endParaRPr lang="es-EC"/>
        </a:p>
      </dgm:t>
    </dgm:pt>
    <dgm:pt modelId="{AD84BE99-535E-4F5F-ABEF-B3699B005FFC}" type="pres">
      <dgm:prSet presAssocID="{65B64AD3-7372-4CC3-B57D-C781007C85D9}" presName="level3hierChild" presStyleCnt="0"/>
      <dgm:spPr/>
    </dgm:pt>
    <dgm:pt modelId="{40E5D0E3-C0E9-4B2F-8AE1-9348D5573FAA}" type="pres">
      <dgm:prSet presAssocID="{209D05C6-25A5-4958-AD79-5ACC02254BFC}" presName="conn2-1" presStyleLbl="parChTrans1D2" presStyleIdx="1" presStyleCnt="4"/>
      <dgm:spPr/>
      <dgm:t>
        <a:bodyPr/>
        <a:lstStyle/>
        <a:p>
          <a:endParaRPr lang="es-EC"/>
        </a:p>
      </dgm:t>
    </dgm:pt>
    <dgm:pt modelId="{5D4D34CB-7226-4411-B969-E64EBCD5D685}" type="pres">
      <dgm:prSet presAssocID="{209D05C6-25A5-4958-AD79-5ACC02254BFC}" presName="connTx" presStyleLbl="parChTrans1D2" presStyleIdx="1" presStyleCnt="4"/>
      <dgm:spPr/>
      <dgm:t>
        <a:bodyPr/>
        <a:lstStyle/>
        <a:p>
          <a:endParaRPr lang="es-EC"/>
        </a:p>
      </dgm:t>
    </dgm:pt>
    <dgm:pt modelId="{88AA69B5-4BA4-46D1-8B8C-25B1CEA2B487}" type="pres">
      <dgm:prSet presAssocID="{B768C41D-C1BF-49E6-8281-E92BB8BA5951}" presName="root2" presStyleCnt="0"/>
      <dgm:spPr/>
    </dgm:pt>
    <dgm:pt modelId="{1ACE9144-AE3B-43FE-A3B6-C774B27FD60B}" type="pres">
      <dgm:prSet presAssocID="{B768C41D-C1BF-49E6-8281-E92BB8BA5951}" presName="LevelTwoTextNode" presStyleLbl="node2" presStyleIdx="1" presStyleCnt="4" custScaleX="263501" custScaleY="162079">
        <dgm:presLayoutVars>
          <dgm:chPref val="3"/>
        </dgm:presLayoutVars>
      </dgm:prSet>
      <dgm:spPr/>
      <dgm:t>
        <a:bodyPr/>
        <a:lstStyle/>
        <a:p>
          <a:endParaRPr lang="es-EC"/>
        </a:p>
      </dgm:t>
    </dgm:pt>
    <dgm:pt modelId="{C93A2A56-0F7B-4B6D-90D1-986D8C57EF85}" type="pres">
      <dgm:prSet presAssocID="{B768C41D-C1BF-49E6-8281-E92BB8BA5951}" presName="level3hierChild" presStyleCnt="0"/>
      <dgm:spPr/>
    </dgm:pt>
    <dgm:pt modelId="{DB6FC2AF-165A-4AFF-8801-2049FC0489F8}" type="pres">
      <dgm:prSet presAssocID="{607A8AA1-E763-4920-B823-D851AD42267D}" presName="conn2-1" presStyleLbl="parChTrans1D2" presStyleIdx="2" presStyleCnt="4"/>
      <dgm:spPr/>
      <dgm:t>
        <a:bodyPr/>
        <a:lstStyle/>
        <a:p>
          <a:endParaRPr lang="es-EC"/>
        </a:p>
      </dgm:t>
    </dgm:pt>
    <dgm:pt modelId="{382C286E-B11C-41FA-8EE3-483BCB1AC153}" type="pres">
      <dgm:prSet presAssocID="{607A8AA1-E763-4920-B823-D851AD42267D}" presName="connTx" presStyleLbl="parChTrans1D2" presStyleIdx="2" presStyleCnt="4"/>
      <dgm:spPr/>
      <dgm:t>
        <a:bodyPr/>
        <a:lstStyle/>
        <a:p>
          <a:endParaRPr lang="es-EC"/>
        </a:p>
      </dgm:t>
    </dgm:pt>
    <dgm:pt modelId="{9124C18A-9D73-42BE-AAA9-0FA2F59BC87F}" type="pres">
      <dgm:prSet presAssocID="{A3441372-79BB-44A0-BBE4-D5C8DB3AF8D7}" presName="root2" presStyleCnt="0"/>
      <dgm:spPr/>
    </dgm:pt>
    <dgm:pt modelId="{6AF94295-6EDD-48B4-89C9-6DFD19E3BBE5}" type="pres">
      <dgm:prSet presAssocID="{A3441372-79BB-44A0-BBE4-D5C8DB3AF8D7}" presName="LevelTwoTextNode" presStyleLbl="node2" presStyleIdx="2" presStyleCnt="4" custScaleX="263501" custScaleY="162079">
        <dgm:presLayoutVars>
          <dgm:chPref val="3"/>
        </dgm:presLayoutVars>
      </dgm:prSet>
      <dgm:spPr/>
      <dgm:t>
        <a:bodyPr/>
        <a:lstStyle/>
        <a:p>
          <a:endParaRPr lang="es-EC"/>
        </a:p>
      </dgm:t>
    </dgm:pt>
    <dgm:pt modelId="{5B4A9A27-5CB9-4D5C-80B6-DBED9B0CD0E6}" type="pres">
      <dgm:prSet presAssocID="{A3441372-79BB-44A0-BBE4-D5C8DB3AF8D7}" presName="level3hierChild" presStyleCnt="0"/>
      <dgm:spPr/>
    </dgm:pt>
    <dgm:pt modelId="{88C3BDB0-31B0-4BE8-9CAF-B4C5A8232896}" type="pres">
      <dgm:prSet presAssocID="{8CD65C42-08D7-443E-8CFF-1E1BDBF7BE18}" presName="conn2-1" presStyleLbl="parChTrans1D2" presStyleIdx="3" presStyleCnt="4"/>
      <dgm:spPr/>
      <dgm:t>
        <a:bodyPr/>
        <a:lstStyle/>
        <a:p>
          <a:endParaRPr lang="es-EC"/>
        </a:p>
      </dgm:t>
    </dgm:pt>
    <dgm:pt modelId="{7F081D9B-0C6A-4F55-B508-03C23E46B871}" type="pres">
      <dgm:prSet presAssocID="{8CD65C42-08D7-443E-8CFF-1E1BDBF7BE18}" presName="connTx" presStyleLbl="parChTrans1D2" presStyleIdx="3" presStyleCnt="4"/>
      <dgm:spPr/>
      <dgm:t>
        <a:bodyPr/>
        <a:lstStyle/>
        <a:p>
          <a:endParaRPr lang="es-EC"/>
        </a:p>
      </dgm:t>
    </dgm:pt>
    <dgm:pt modelId="{22E859BC-EC33-4D6A-B936-D36F6A2FE1C1}" type="pres">
      <dgm:prSet presAssocID="{11AB688A-E0B1-465E-8329-B79699B0E964}" presName="root2" presStyleCnt="0"/>
      <dgm:spPr/>
    </dgm:pt>
    <dgm:pt modelId="{CC707C3F-1F46-478D-BB9F-6C72656D232C}" type="pres">
      <dgm:prSet presAssocID="{11AB688A-E0B1-465E-8329-B79699B0E964}" presName="LevelTwoTextNode" presStyleLbl="node2" presStyleIdx="3" presStyleCnt="4" custScaleX="267095" custScaleY="132345">
        <dgm:presLayoutVars>
          <dgm:chPref val="3"/>
        </dgm:presLayoutVars>
      </dgm:prSet>
      <dgm:spPr/>
      <dgm:t>
        <a:bodyPr/>
        <a:lstStyle/>
        <a:p>
          <a:endParaRPr lang="es-EC"/>
        </a:p>
      </dgm:t>
    </dgm:pt>
    <dgm:pt modelId="{0E9CBD48-6550-42F8-A414-DD3605C1D246}" type="pres">
      <dgm:prSet presAssocID="{11AB688A-E0B1-465E-8329-B79699B0E964}" presName="level3hierChild" presStyleCnt="0"/>
      <dgm:spPr/>
    </dgm:pt>
  </dgm:ptLst>
  <dgm:cxnLst>
    <dgm:cxn modelId="{AA3F54BF-862E-4329-BEB8-D13DA50EA83B}" type="presOf" srcId="{8CD65C42-08D7-443E-8CFF-1E1BDBF7BE18}" destId="{88C3BDB0-31B0-4BE8-9CAF-B4C5A8232896}" srcOrd="0" destOrd="0" presId="urn:microsoft.com/office/officeart/2008/layout/HorizontalMultiLevelHierarchy"/>
    <dgm:cxn modelId="{EC0843F7-02AE-42E5-A795-1893698D8D6A}" type="presOf" srcId="{8CD65C42-08D7-443E-8CFF-1E1BDBF7BE18}" destId="{7F081D9B-0C6A-4F55-B508-03C23E46B871}" srcOrd="1" destOrd="0" presId="urn:microsoft.com/office/officeart/2008/layout/HorizontalMultiLevelHierarchy"/>
    <dgm:cxn modelId="{C8331897-4067-4399-8A94-F4B6CBD490F7}" type="presOf" srcId="{E463FC2C-A7DE-44EA-92AB-DCF3C8039068}" destId="{D15392D1-5156-4A64-B946-7D5A398A0A70}" srcOrd="0" destOrd="0" presId="urn:microsoft.com/office/officeart/2008/layout/HorizontalMultiLevelHierarchy"/>
    <dgm:cxn modelId="{80AC5FCA-9702-497B-A0C4-39558FA04211}" type="presOf" srcId="{607A8AA1-E763-4920-B823-D851AD42267D}" destId="{DB6FC2AF-165A-4AFF-8801-2049FC0489F8}" srcOrd="0" destOrd="0" presId="urn:microsoft.com/office/officeart/2008/layout/HorizontalMultiLevelHierarchy"/>
    <dgm:cxn modelId="{5B2C6468-C1CF-41C9-86C6-AEDA821DBEAC}" srcId="{E44AADD1-35A7-46FE-92F4-18162F5BBC07}" destId="{11AB688A-E0B1-465E-8329-B79699B0E964}" srcOrd="3" destOrd="0" parTransId="{8CD65C42-08D7-443E-8CFF-1E1BDBF7BE18}" sibTransId="{43971CB8-E626-47FD-B885-6735DCACDAAF}"/>
    <dgm:cxn modelId="{6405E0BF-1658-47DF-9685-E3FD749A6372}" type="presOf" srcId="{D7637C55-B05C-4297-9E1E-1C65A3364ADF}" destId="{F7A5FA4B-B9BA-4319-91B1-40720209BFD6}" srcOrd="1" destOrd="0" presId="urn:microsoft.com/office/officeart/2008/layout/HorizontalMultiLevelHierarchy"/>
    <dgm:cxn modelId="{291DA574-FFAF-4893-9FF1-EAC323B3781F}" srcId="{E463FC2C-A7DE-44EA-92AB-DCF3C8039068}" destId="{E44AADD1-35A7-46FE-92F4-18162F5BBC07}" srcOrd="0" destOrd="0" parTransId="{F49052BE-7BEE-422E-9E7C-E22E19AFDD3C}" sibTransId="{95B98540-E673-43AC-B717-6904FAF0DAEC}"/>
    <dgm:cxn modelId="{B78A7051-BBD4-4E02-A973-A958E127E86A}" type="presOf" srcId="{A3441372-79BB-44A0-BBE4-D5C8DB3AF8D7}" destId="{6AF94295-6EDD-48B4-89C9-6DFD19E3BBE5}" srcOrd="0" destOrd="0" presId="urn:microsoft.com/office/officeart/2008/layout/HorizontalMultiLevelHierarchy"/>
    <dgm:cxn modelId="{FA706058-BC41-477D-9042-719B10F30020}" type="presOf" srcId="{B768C41D-C1BF-49E6-8281-E92BB8BA5951}" destId="{1ACE9144-AE3B-43FE-A3B6-C774B27FD60B}" srcOrd="0" destOrd="0" presId="urn:microsoft.com/office/officeart/2008/layout/HorizontalMultiLevelHierarchy"/>
    <dgm:cxn modelId="{23D75A56-3828-4D7D-9CA5-F64F765DEF93}" type="presOf" srcId="{11AB688A-E0B1-465E-8329-B79699B0E964}" destId="{CC707C3F-1F46-478D-BB9F-6C72656D232C}" srcOrd="0" destOrd="0" presId="urn:microsoft.com/office/officeart/2008/layout/HorizontalMultiLevelHierarchy"/>
    <dgm:cxn modelId="{47C9EC4D-50D1-4DC8-918E-A0CA300A3F6C}" type="presOf" srcId="{209D05C6-25A5-4958-AD79-5ACC02254BFC}" destId="{5D4D34CB-7226-4411-B969-E64EBCD5D685}" srcOrd="1" destOrd="0" presId="urn:microsoft.com/office/officeart/2008/layout/HorizontalMultiLevelHierarchy"/>
    <dgm:cxn modelId="{4BA610FE-57E0-4645-B0C7-A3286E0D1BF8}" type="presOf" srcId="{209D05C6-25A5-4958-AD79-5ACC02254BFC}" destId="{40E5D0E3-C0E9-4B2F-8AE1-9348D5573FAA}" srcOrd="0" destOrd="0" presId="urn:microsoft.com/office/officeart/2008/layout/HorizontalMultiLevelHierarchy"/>
    <dgm:cxn modelId="{EFB0015F-1D26-4F24-9F98-B6B8C029F06F}" srcId="{E44AADD1-35A7-46FE-92F4-18162F5BBC07}" destId="{A3441372-79BB-44A0-BBE4-D5C8DB3AF8D7}" srcOrd="2" destOrd="0" parTransId="{607A8AA1-E763-4920-B823-D851AD42267D}" sibTransId="{5E674813-37AD-4712-A688-C3CAD33959E8}"/>
    <dgm:cxn modelId="{75721F21-E3AD-4260-8AFB-7D24F3BFDFD1}" type="presOf" srcId="{65B64AD3-7372-4CC3-B57D-C781007C85D9}" destId="{60045E69-BA80-4371-9C37-833059501B37}" srcOrd="0" destOrd="0" presId="urn:microsoft.com/office/officeart/2008/layout/HorizontalMultiLevelHierarchy"/>
    <dgm:cxn modelId="{6661725F-D9A9-4AF6-B8D1-88F73450AB99}" type="presOf" srcId="{607A8AA1-E763-4920-B823-D851AD42267D}" destId="{382C286E-B11C-41FA-8EE3-483BCB1AC153}" srcOrd="1" destOrd="0" presId="urn:microsoft.com/office/officeart/2008/layout/HorizontalMultiLevelHierarchy"/>
    <dgm:cxn modelId="{6C0AAE3A-4053-4890-B66D-2DD7349FBCFD}" srcId="{E44AADD1-35A7-46FE-92F4-18162F5BBC07}" destId="{B768C41D-C1BF-49E6-8281-E92BB8BA5951}" srcOrd="1" destOrd="0" parTransId="{209D05C6-25A5-4958-AD79-5ACC02254BFC}" sibTransId="{34D99D98-952B-4529-9229-38DEFA0BAC50}"/>
    <dgm:cxn modelId="{6E57C282-9B39-4644-827C-B43B3283C518}" srcId="{E44AADD1-35A7-46FE-92F4-18162F5BBC07}" destId="{65B64AD3-7372-4CC3-B57D-C781007C85D9}" srcOrd="0" destOrd="0" parTransId="{D7637C55-B05C-4297-9E1E-1C65A3364ADF}" sibTransId="{1DC676A1-9734-46D1-80F5-4BE8B2E64F54}"/>
    <dgm:cxn modelId="{84666105-C23E-46DC-99C4-8F58FE9E1291}" type="presOf" srcId="{D7637C55-B05C-4297-9E1E-1C65A3364ADF}" destId="{54FFC1D9-9A47-4CCC-9A98-8FDFC370791F}" srcOrd="0" destOrd="0" presId="urn:microsoft.com/office/officeart/2008/layout/HorizontalMultiLevelHierarchy"/>
    <dgm:cxn modelId="{187C8455-E9AE-41F1-8CAF-E0F57661FEF3}" type="presOf" srcId="{E44AADD1-35A7-46FE-92F4-18162F5BBC07}" destId="{B2750CE9-8885-4E2E-9EA0-A7CE9B1AABC4}" srcOrd="0" destOrd="0" presId="urn:microsoft.com/office/officeart/2008/layout/HorizontalMultiLevelHierarchy"/>
    <dgm:cxn modelId="{6F223576-9387-4644-8E1E-250DD83F9252}" type="presParOf" srcId="{D15392D1-5156-4A64-B946-7D5A398A0A70}" destId="{1131DA9D-A7A9-4F67-B852-CFD338A29751}" srcOrd="0" destOrd="0" presId="urn:microsoft.com/office/officeart/2008/layout/HorizontalMultiLevelHierarchy"/>
    <dgm:cxn modelId="{C964528E-5D71-4925-8F6F-EED0E9B445F2}" type="presParOf" srcId="{1131DA9D-A7A9-4F67-B852-CFD338A29751}" destId="{B2750CE9-8885-4E2E-9EA0-A7CE9B1AABC4}" srcOrd="0" destOrd="0" presId="urn:microsoft.com/office/officeart/2008/layout/HorizontalMultiLevelHierarchy"/>
    <dgm:cxn modelId="{2D97DF17-CF7E-469B-86AB-62DCEA13DE39}" type="presParOf" srcId="{1131DA9D-A7A9-4F67-B852-CFD338A29751}" destId="{639660CD-BBAC-454C-90DE-BAADC6A4D130}" srcOrd="1" destOrd="0" presId="urn:microsoft.com/office/officeart/2008/layout/HorizontalMultiLevelHierarchy"/>
    <dgm:cxn modelId="{FE875689-8B0C-47DF-A2A2-2EBEF92B3A51}" type="presParOf" srcId="{639660CD-BBAC-454C-90DE-BAADC6A4D130}" destId="{54FFC1D9-9A47-4CCC-9A98-8FDFC370791F}" srcOrd="0" destOrd="0" presId="urn:microsoft.com/office/officeart/2008/layout/HorizontalMultiLevelHierarchy"/>
    <dgm:cxn modelId="{C803A37B-72AB-45BF-B0F7-AACF89B8AA21}" type="presParOf" srcId="{54FFC1D9-9A47-4CCC-9A98-8FDFC370791F}" destId="{F7A5FA4B-B9BA-4319-91B1-40720209BFD6}" srcOrd="0" destOrd="0" presId="urn:microsoft.com/office/officeart/2008/layout/HorizontalMultiLevelHierarchy"/>
    <dgm:cxn modelId="{1483ACE9-7EF7-4A22-9F0F-F252786A2526}" type="presParOf" srcId="{639660CD-BBAC-454C-90DE-BAADC6A4D130}" destId="{4EEE2CB5-49F6-4F4A-BC51-D6B663416F55}" srcOrd="1" destOrd="0" presId="urn:microsoft.com/office/officeart/2008/layout/HorizontalMultiLevelHierarchy"/>
    <dgm:cxn modelId="{7654A57A-E025-4396-81B3-8914EDCC0284}" type="presParOf" srcId="{4EEE2CB5-49F6-4F4A-BC51-D6B663416F55}" destId="{60045E69-BA80-4371-9C37-833059501B37}" srcOrd="0" destOrd="0" presId="urn:microsoft.com/office/officeart/2008/layout/HorizontalMultiLevelHierarchy"/>
    <dgm:cxn modelId="{E5F0F4C6-C34E-40F6-AB93-75C1501338B9}" type="presParOf" srcId="{4EEE2CB5-49F6-4F4A-BC51-D6B663416F55}" destId="{AD84BE99-535E-4F5F-ABEF-B3699B005FFC}" srcOrd="1" destOrd="0" presId="urn:microsoft.com/office/officeart/2008/layout/HorizontalMultiLevelHierarchy"/>
    <dgm:cxn modelId="{DE044B61-FB37-4178-8305-E05D6A6FAB67}" type="presParOf" srcId="{639660CD-BBAC-454C-90DE-BAADC6A4D130}" destId="{40E5D0E3-C0E9-4B2F-8AE1-9348D5573FAA}" srcOrd="2" destOrd="0" presId="urn:microsoft.com/office/officeart/2008/layout/HorizontalMultiLevelHierarchy"/>
    <dgm:cxn modelId="{3CF92249-DF63-4C66-9B0C-363AA8C0F10B}" type="presParOf" srcId="{40E5D0E3-C0E9-4B2F-8AE1-9348D5573FAA}" destId="{5D4D34CB-7226-4411-B969-E64EBCD5D685}" srcOrd="0" destOrd="0" presId="urn:microsoft.com/office/officeart/2008/layout/HorizontalMultiLevelHierarchy"/>
    <dgm:cxn modelId="{5EF4837B-9FC1-4FC0-8536-0B847AD6129B}" type="presParOf" srcId="{639660CD-BBAC-454C-90DE-BAADC6A4D130}" destId="{88AA69B5-4BA4-46D1-8B8C-25B1CEA2B487}" srcOrd="3" destOrd="0" presId="urn:microsoft.com/office/officeart/2008/layout/HorizontalMultiLevelHierarchy"/>
    <dgm:cxn modelId="{238CDDB4-2351-49C0-A226-9ECC7DB1AFDE}" type="presParOf" srcId="{88AA69B5-4BA4-46D1-8B8C-25B1CEA2B487}" destId="{1ACE9144-AE3B-43FE-A3B6-C774B27FD60B}" srcOrd="0" destOrd="0" presId="urn:microsoft.com/office/officeart/2008/layout/HorizontalMultiLevelHierarchy"/>
    <dgm:cxn modelId="{2778B97F-2E72-4118-9C27-A2DFFF2041BD}" type="presParOf" srcId="{88AA69B5-4BA4-46D1-8B8C-25B1CEA2B487}" destId="{C93A2A56-0F7B-4B6D-90D1-986D8C57EF85}" srcOrd="1" destOrd="0" presId="urn:microsoft.com/office/officeart/2008/layout/HorizontalMultiLevelHierarchy"/>
    <dgm:cxn modelId="{9EEFC44C-8F7A-4C7F-B647-BDEBC6A7FC48}" type="presParOf" srcId="{639660CD-BBAC-454C-90DE-BAADC6A4D130}" destId="{DB6FC2AF-165A-4AFF-8801-2049FC0489F8}" srcOrd="4" destOrd="0" presId="urn:microsoft.com/office/officeart/2008/layout/HorizontalMultiLevelHierarchy"/>
    <dgm:cxn modelId="{86915C1C-92E0-48B4-A6A8-396D6898F4E7}" type="presParOf" srcId="{DB6FC2AF-165A-4AFF-8801-2049FC0489F8}" destId="{382C286E-B11C-41FA-8EE3-483BCB1AC153}" srcOrd="0" destOrd="0" presId="urn:microsoft.com/office/officeart/2008/layout/HorizontalMultiLevelHierarchy"/>
    <dgm:cxn modelId="{FAAF377D-0DE7-4F56-B1FC-7F6ABF4F2103}" type="presParOf" srcId="{639660CD-BBAC-454C-90DE-BAADC6A4D130}" destId="{9124C18A-9D73-42BE-AAA9-0FA2F59BC87F}" srcOrd="5" destOrd="0" presId="urn:microsoft.com/office/officeart/2008/layout/HorizontalMultiLevelHierarchy"/>
    <dgm:cxn modelId="{C9C1A23C-80CE-4557-89F0-D4A2283A7C91}" type="presParOf" srcId="{9124C18A-9D73-42BE-AAA9-0FA2F59BC87F}" destId="{6AF94295-6EDD-48B4-89C9-6DFD19E3BBE5}" srcOrd="0" destOrd="0" presId="urn:microsoft.com/office/officeart/2008/layout/HorizontalMultiLevelHierarchy"/>
    <dgm:cxn modelId="{1148324E-EBC8-4041-9C21-B8CF5811DF5C}" type="presParOf" srcId="{9124C18A-9D73-42BE-AAA9-0FA2F59BC87F}" destId="{5B4A9A27-5CB9-4D5C-80B6-DBED9B0CD0E6}" srcOrd="1" destOrd="0" presId="urn:microsoft.com/office/officeart/2008/layout/HorizontalMultiLevelHierarchy"/>
    <dgm:cxn modelId="{B4949E00-4003-4828-9A01-5D644A8A57E1}" type="presParOf" srcId="{639660CD-BBAC-454C-90DE-BAADC6A4D130}" destId="{88C3BDB0-31B0-4BE8-9CAF-B4C5A8232896}" srcOrd="6" destOrd="0" presId="urn:microsoft.com/office/officeart/2008/layout/HorizontalMultiLevelHierarchy"/>
    <dgm:cxn modelId="{E8863A5B-2AEF-435A-A47C-0DE3101FA601}" type="presParOf" srcId="{88C3BDB0-31B0-4BE8-9CAF-B4C5A8232896}" destId="{7F081D9B-0C6A-4F55-B508-03C23E46B871}" srcOrd="0" destOrd="0" presId="urn:microsoft.com/office/officeart/2008/layout/HorizontalMultiLevelHierarchy"/>
    <dgm:cxn modelId="{AEF7977B-0517-4BB2-AE7E-65997CDE28BC}" type="presParOf" srcId="{639660CD-BBAC-454C-90DE-BAADC6A4D130}" destId="{22E859BC-EC33-4D6A-B936-D36F6A2FE1C1}" srcOrd="7" destOrd="0" presId="urn:microsoft.com/office/officeart/2008/layout/HorizontalMultiLevelHierarchy"/>
    <dgm:cxn modelId="{59A4938B-6A58-4C94-A401-D71463EE338F}" type="presParOf" srcId="{22E859BC-EC33-4D6A-B936-D36F6A2FE1C1}" destId="{CC707C3F-1F46-478D-BB9F-6C72656D232C}" srcOrd="0" destOrd="0" presId="urn:microsoft.com/office/officeart/2008/layout/HorizontalMultiLevelHierarchy"/>
    <dgm:cxn modelId="{5603849E-9A6C-4DEA-B9AE-6358DC716505}" type="presParOf" srcId="{22E859BC-EC33-4D6A-B936-D36F6A2FE1C1}" destId="{0E9CBD48-6550-42F8-A414-DD3605C1D24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463FC2C-A7DE-44EA-92AB-DCF3C8039068}" type="doc">
      <dgm:prSet loTypeId="urn:microsoft.com/office/officeart/2008/layout/HorizontalMultiLevelHierarchy" loCatId="hierarchy" qsTypeId="urn:microsoft.com/office/officeart/2005/8/quickstyle/simple4" qsCatId="simple" csTypeId="urn:microsoft.com/office/officeart/2005/8/colors/accent1_2" csCatId="accent1" phldr="1"/>
      <dgm:spPr/>
      <dgm:t>
        <a:bodyPr/>
        <a:lstStyle/>
        <a:p>
          <a:endParaRPr lang="es-EC"/>
        </a:p>
      </dgm:t>
    </dgm:pt>
    <dgm:pt modelId="{E44AADD1-35A7-46FE-92F4-18162F5BBC07}">
      <dgm:prSet phldrT="[Texto]"/>
      <dgm:spPr/>
      <dgm:t>
        <a:bodyPr/>
        <a:lstStyle/>
        <a:p>
          <a:r>
            <a:rPr lang="es-EC" dirty="0" smtClean="0"/>
            <a:t>2.1.3 Modelo de industrialización por Sustitución de Importaciones</a:t>
          </a:r>
          <a:endParaRPr lang="es-EC" dirty="0"/>
        </a:p>
      </dgm:t>
    </dgm:pt>
    <dgm:pt modelId="{F49052BE-7BEE-422E-9E7C-E22E19AFDD3C}" type="parTrans" cxnId="{291DA574-FFAF-4893-9FF1-EAC323B3781F}">
      <dgm:prSet/>
      <dgm:spPr/>
      <dgm:t>
        <a:bodyPr/>
        <a:lstStyle/>
        <a:p>
          <a:endParaRPr lang="es-EC"/>
        </a:p>
      </dgm:t>
    </dgm:pt>
    <dgm:pt modelId="{95B98540-E673-43AC-B717-6904FAF0DAEC}" type="sibTrans" cxnId="{291DA574-FFAF-4893-9FF1-EAC323B3781F}">
      <dgm:prSet/>
      <dgm:spPr/>
      <dgm:t>
        <a:bodyPr/>
        <a:lstStyle/>
        <a:p>
          <a:endParaRPr lang="es-EC"/>
        </a:p>
      </dgm:t>
    </dgm:pt>
    <dgm:pt modelId="{65B64AD3-7372-4CC3-B57D-C781007C85D9}">
      <dgm:prSet phldrT="[Texto]" custT="1"/>
      <dgm:spPr/>
      <dgm:t>
        <a:bodyPr/>
        <a:lstStyle/>
        <a:p>
          <a:r>
            <a:rPr lang="es-EC" sz="1400" dirty="0" smtClean="0"/>
            <a:t>El modelo ISI Industrialización por Sustitución de Importaciones, considera que es posible generar una industria local para producir lo que se importa con la materia prima que se exporta, para impulsar la industria naciente, es recomendable aplicar altos aranceles, subsidios y créditos blandos (Hayes, 2013, pág. 68)</a:t>
          </a:r>
          <a:endParaRPr lang="es-EC" sz="1400" dirty="0"/>
        </a:p>
      </dgm:t>
    </dgm:pt>
    <dgm:pt modelId="{D7637C55-B05C-4297-9E1E-1C65A3364ADF}" type="parTrans" cxnId="{6E57C282-9B39-4644-827C-B43B3283C518}">
      <dgm:prSet/>
      <dgm:spPr/>
      <dgm:t>
        <a:bodyPr/>
        <a:lstStyle/>
        <a:p>
          <a:endParaRPr lang="es-EC"/>
        </a:p>
      </dgm:t>
    </dgm:pt>
    <dgm:pt modelId="{1DC676A1-9734-46D1-80F5-4BE8B2E64F54}" type="sibTrans" cxnId="{6E57C282-9B39-4644-827C-B43B3283C518}">
      <dgm:prSet/>
      <dgm:spPr/>
      <dgm:t>
        <a:bodyPr/>
        <a:lstStyle/>
        <a:p>
          <a:endParaRPr lang="es-EC"/>
        </a:p>
      </dgm:t>
    </dgm:pt>
    <dgm:pt modelId="{B768C41D-C1BF-49E6-8281-E92BB8BA5951}">
      <dgm:prSet phldrT="[Texto]" custT="1"/>
      <dgm:spPr/>
      <dgm:t>
        <a:bodyPr/>
        <a:lstStyle/>
        <a:p>
          <a:r>
            <a:rPr lang="es-EC" sz="1400" dirty="0" smtClean="0"/>
            <a:t>Según </a:t>
          </a:r>
          <a:r>
            <a:rPr lang="es-EC" sz="1400" dirty="0" err="1" smtClean="0"/>
            <a:t>Prebich</a:t>
          </a:r>
          <a:r>
            <a:rPr lang="es-EC" sz="1400" dirty="0" smtClean="0"/>
            <a:t> este modelo genera ventajas y desventajas; las ventajas son: alto nivel de empleo, incremento por la industria; estado de bienestar y garantía de protección al trabajador; baja dependencia de los mercados extranjeros; y, nacimientos de nuevos sectores industriales nacionales (PYME), y las desventajas: elevados precios de bienes manufacturados e inflación; deuda externa; e ineficiente asignación de recursos (Hayes, 2013, pág. 70)</a:t>
          </a:r>
          <a:endParaRPr lang="es-EC" sz="1400" dirty="0"/>
        </a:p>
      </dgm:t>
    </dgm:pt>
    <dgm:pt modelId="{209D05C6-25A5-4958-AD79-5ACC02254BFC}" type="parTrans" cxnId="{6C0AAE3A-4053-4890-B66D-2DD7349FBCFD}">
      <dgm:prSet/>
      <dgm:spPr/>
      <dgm:t>
        <a:bodyPr/>
        <a:lstStyle/>
        <a:p>
          <a:endParaRPr lang="es-EC"/>
        </a:p>
      </dgm:t>
    </dgm:pt>
    <dgm:pt modelId="{34D99D98-952B-4529-9229-38DEFA0BAC50}" type="sibTrans" cxnId="{6C0AAE3A-4053-4890-B66D-2DD7349FBCFD}">
      <dgm:prSet/>
      <dgm:spPr/>
      <dgm:t>
        <a:bodyPr/>
        <a:lstStyle/>
        <a:p>
          <a:endParaRPr lang="es-EC"/>
        </a:p>
      </dgm:t>
    </dgm:pt>
    <dgm:pt modelId="{A3441372-79BB-44A0-BBE4-D5C8DB3AF8D7}">
      <dgm:prSet phldrT="[Texto]" custT="1"/>
      <dgm:spPr/>
      <dgm:t>
        <a:bodyPr/>
        <a:lstStyle/>
        <a:p>
          <a:r>
            <a:rPr lang="es-EC" sz="1400" dirty="0" smtClean="0"/>
            <a:t>En América Latina el modelo de Industrialización por Sustitución de Importaciones se aplicó de manera diferenciada en cada país, incentivó la aparición de industrias en todos ellos y no se generó una especialización industrial, por lo que no se alcanzaron economías de escalas e incrementos de productividad que hicieran competitiva la industria en los mercados internacionales.</a:t>
          </a:r>
          <a:endParaRPr lang="es-EC" sz="1400" dirty="0"/>
        </a:p>
      </dgm:t>
    </dgm:pt>
    <dgm:pt modelId="{607A8AA1-E763-4920-B823-D851AD42267D}" type="parTrans" cxnId="{EFB0015F-1D26-4F24-9F98-B6B8C029F06F}">
      <dgm:prSet/>
      <dgm:spPr/>
      <dgm:t>
        <a:bodyPr/>
        <a:lstStyle/>
        <a:p>
          <a:endParaRPr lang="es-EC"/>
        </a:p>
      </dgm:t>
    </dgm:pt>
    <dgm:pt modelId="{5E674813-37AD-4712-A688-C3CAD33959E8}" type="sibTrans" cxnId="{EFB0015F-1D26-4F24-9F98-B6B8C029F06F}">
      <dgm:prSet/>
      <dgm:spPr/>
      <dgm:t>
        <a:bodyPr/>
        <a:lstStyle/>
        <a:p>
          <a:endParaRPr lang="es-EC"/>
        </a:p>
      </dgm:t>
    </dgm:pt>
    <dgm:pt modelId="{D15392D1-5156-4A64-B946-7D5A398A0A70}" type="pres">
      <dgm:prSet presAssocID="{E463FC2C-A7DE-44EA-92AB-DCF3C8039068}" presName="Name0" presStyleCnt="0">
        <dgm:presLayoutVars>
          <dgm:chPref val="1"/>
          <dgm:dir/>
          <dgm:animOne val="branch"/>
          <dgm:animLvl val="lvl"/>
          <dgm:resizeHandles val="exact"/>
        </dgm:presLayoutVars>
      </dgm:prSet>
      <dgm:spPr/>
      <dgm:t>
        <a:bodyPr/>
        <a:lstStyle/>
        <a:p>
          <a:endParaRPr lang="es-EC"/>
        </a:p>
      </dgm:t>
    </dgm:pt>
    <dgm:pt modelId="{1131DA9D-A7A9-4F67-B852-CFD338A29751}" type="pres">
      <dgm:prSet presAssocID="{E44AADD1-35A7-46FE-92F4-18162F5BBC07}" presName="root1" presStyleCnt="0"/>
      <dgm:spPr/>
    </dgm:pt>
    <dgm:pt modelId="{B2750CE9-8885-4E2E-9EA0-A7CE9B1AABC4}" type="pres">
      <dgm:prSet presAssocID="{E44AADD1-35A7-46FE-92F4-18162F5BBC07}" presName="LevelOneTextNode" presStyleLbl="node0" presStyleIdx="0" presStyleCnt="1">
        <dgm:presLayoutVars>
          <dgm:chPref val="3"/>
        </dgm:presLayoutVars>
      </dgm:prSet>
      <dgm:spPr/>
      <dgm:t>
        <a:bodyPr/>
        <a:lstStyle/>
        <a:p>
          <a:endParaRPr lang="es-EC"/>
        </a:p>
      </dgm:t>
    </dgm:pt>
    <dgm:pt modelId="{639660CD-BBAC-454C-90DE-BAADC6A4D130}" type="pres">
      <dgm:prSet presAssocID="{E44AADD1-35A7-46FE-92F4-18162F5BBC07}" presName="level2hierChild" presStyleCnt="0"/>
      <dgm:spPr/>
    </dgm:pt>
    <dgm:pt modelId="{54FFC1D9-9A47-4CCC-9A98-8FDFC370791F}" type="pres">
      <dgm:prSet presAssocID="{D7637C55-B05C-4297-9E1E-1C65A3364ADF}" presName="conn2-1" presStyleLbl="parChTrans1D2" presStyleIdx="0" presStyleCnt="3"/>
      <dgm:spPr/>
      <dgm:t>
        <a:bodyPr/>
        <a:lstStyle/>
        <a:p>
          <a:endParaRPr lang="es-EC"/>
        </a:p>
      </dgm:t>
    </dgm:pt>
    <dgm:pt modelId="{F7A5FA4B-B9BA-4319-91B1-40720209BFD6}" type="pres">
      <dgm:prSet presAssocID="{D7637C55-B05C-4297-9E1E-1C65A3364ADF}" presName="connTx" presStyleLbl="parChTrans1D2" presStyleIdx="0" presStyleCnt="3"/>
      <dgm:spPr/>
      <dgm:t>
        <a:bodyPr/>
        <a:lstStyle/>
        <a:p>
          <a:endParaRPr lang="es-EC"/>
        </a:p>
      </dgm:t>
    </dgm:pt>
    <dgm:pt modelId="{4EEE2CB5-49F6-4F4A-BC51-D6B663416F55}" type="pres">
      <dgm:prSet presAssocID="{65B64AD3-7372-4CC3-B57D-C781007C85D9}" presName="root2" presStyleCnt="0"/>
      <dgm:spPr/>
    </dgm:pt>
    <dgm:pt modelId="{60045E69-BA80-4371-9C37-833059501B37}" type="pres">
      <dgm:prSet presAssocID="{65B64AD3-7372-4CC3-B57D-C781007C85D9}" presName="LevelTwoTextNode" presStyleLbl="node2" presStyleIdx="0" presStyleCnt="3" custScaleX="221419" custScaleY="155200">
        <dgm:presLayoutVars>
          <dgm:chPref val="3"/>
        </dgm:presLayoutVars>
      </dgm:prSet>
      <dgm:spPr/>
      <dgm:t>
        <a:bodyPr/>
        <a:lstStyle/>
        <a:p>
          <a:endParaRPr lang="es-EC"/>
        </a:p>
      </dgm:t>
    </dgm:pt>
    <dgm:pt modelId="{AD84BE99-535E-4F5F-ABEF-B3699B005FFC}" type="pres">
      <dgm:prSet presAssocID="{65B64AD3-7372-4CC3-B57D-C781007C85D9}" presName="level3hierChild" presStyleCnt="0"/>
      <dgm:spPr/>
    </dgm:pt>
    <dgm:pt modelId="{40E5D0E3-C0E9-4B2F-8AE1-9348D5573FAA}" type="pres">
      <dgm:prSet presAssocID="{209D05C6-25A5-4958-AD79-5ACC02254BFC}" presName="conn2-1" presStyleLbl="parChTrans1D2" presStyleIdx="1" presStyleCnt="3"/>
      <dgm:spPr/>
      <dgm:t>
        <a:bodyPr/>
        <a:lstStyle/>
        <a:p>
          <a:endParaRPr lang="es-EC"/>
        </a:p>
      </dgm:t>
    </dgm:pt>
    <dgm:pt modelId="{5D4D34CB-7226-4411-B969-E64EBCD5D685}" type="pres">
      <dgm:prSet presAssocID="{209D05C6-25A5-4958-AD79-5ACC02254BFC}" presName="connTx" presStyleLbl="parChTrans1D2" presStyleIdx="1" presStyleCnt="3"/>
      <dgm:spPr/>
      <dgm:t>
        <a:bodyPr/>
        <a:lstStyle/>
        <a:p>
          <a:endParaRPr lang="es-EC"/>
        </a:p>
      </dgm:t>
    </dgm:pt>
    <dgm:pt modelId="{88AA69B5-4BA4-46D1-8B8C-25B1CEA2B487}" type="pres">
      <dgm:prSet presAssocID="{B768C41D-C1BF-49E6-8281-E92BB8BA5951}" presName="root2" presStyleCnt="0"/>
      <dgm:spPr/>
    </dgm:pt>
    <dgm:pt modelId="{1ACE9144-AE3B-43FE-A3B6-C774B27FD60B}" type="pres">
      <dgm:prSet presAssocID="{B768C41D-C1BF-49E6-8281-E92BB8BA5951}" presName="LevelTwoTextNode" presStyleLbl="node2" presStyleIdx="1" presStyleCnt="3" custScaleX="221419" custScaleY="155200">
        <dgm:presLayoutVars>
          <dgm:chPref val="3"/>
        </dgm:presLayoutVars>
      </dgm:prSet>
      <dgm:spPr/>
      <dgm:t>
        <a:bodyPr/>
        <a:lstStyle/>
        <a:p>
          <a:endParaRPr lang="es-EC"/>
        </a:p>
      </dgm:t>
    </dgm:pt>
    <dgm:pt modelId="{C93A2A56-0F7B-4B6D-90D1-986D8C57EF85}" type="pres">
      <dgm:prSet presAssocID="{B768C41D-C1BF-49E6-8281-E92BB8BA5951}" presName="level3hierChild" presStyleCnt="0"/>
      <dgm:spPr/>
    </dgm:pt>
    <dgm:pt modelId="{DB6FC2AF-165A-4AFF-8801-2049FC0489F8}" type="pres">
      <dgm:prSet presAssocID="{607A8AA1-E763-4920-B823-D851AD42267D}" presName="conn2-1" presStyleLbl="parChTrans1D2" presStyleIdx="2" presStyleCnt="3"/>
      <dgm:spPr/>
      <dgm:t>
        <a:bodyPr/>
        <a:lstStyle/>
        <a:p>
          <a:endParaRPr lang="es-EC"/>
        </a:p>
      </dgm:t>
    </dgm:pt>
    <dgm:pt modelId="{382C286E-B11C-41FA-8EE3-483BCB1AC153}" type="pres">
      <dgm:prSet presAssocID="{607A8AA1-E763-4920-B823-D851AD42267D}" presName="connTx" presStyleLbl="parChTrans1D2" presStyleIdx="2" presStyleCnt="3"/>
      <dgm:spPr/>
      <dgm:t>
        <a:bodyPr/>
        <a:lstStyle/>
        <a:p>
          <a:endParaRPr lang="es-EC"/>
        </a:p>
      </dgm:t>
    </dgm:pt>
    <dgm:pt modelId="{9124C18A-9D73-42BE-AAA9-0FA2F59BC87F}" type="pres">
      <dgm:prSet presAssocID="{A3441372-79BB-44A0-BBE4-D5C8DB3AF8D7}" presName="root2" presStyleCnt="0"/>
      <dgm:spPr/>
    </dgm:pt>
    <dgm:pt modelId="{6AF94295-6EDD-48B4-89C9-6DFD19E3BBE5}" type="pres">
      <dgm:prSet presAssocID="{A3441372-79BB-44A0-BBE4-D5C8DB3AF8D7}" presName="LevelTwoTextNode" presStyleLbl="node2" presStyleIdx="2" presStyleCnt="3" custScaleX="221419" custScaleY="155200">
        <dgm:presLayoutVars>
          <dgm:chPref val="3"/>
        </dgm:presLayoutVars>
      </dgm:prSet>
      <dgm:spPr/>
      <dgm:t>
        <a:bodyPr/>
        <a:lstStyle/>
        <a:p>
          <a:endParaRPr lang="es-EC"/>
        </a:p>
      </dgm:t>
    </dgm:pt>
    <dgm:pt modelId="{5B4A9A27-5CB9-4D5C-80B6-DBED9B0CD0E6}" type="pres">
      <dgm:prSet presAssocID="{A3441372-79BB-44A0-BBE4-D5C8DB3AF8D7}" presName="level3hierChild" presStyleCnt="0"/>
      <dgm:spPr/>
    </dgm:pt>
  </dgm:ptLst>
  <dgm:cxnLst>
    <dgm:cxn modelId="{E978A800-8AA4-41BC-AEEE-ED5A51AD2DF3}" type="presOf" srcId="{B768C41D-C1BF-49E6-8281-E92BB8BA5951}" destId="{1ACE9144-AE3B-43FE-A3B6-C774B27FD60B}" srcOrd="0" destOrd="0" presId="urn:microsoft.com/office/officeart/2008/layout/HorizontalMultiLevelHierarchy"/>
    <dgm:cxn modelId="{D561DE7E-FA7F-4D73-A9C8-5D70277E33FC}" type="presOf" srcId="{E44AADD1-35A7-46FE-92F4-18162F5BBC07}" destId="{B2750CE9-8885-4E2E-9EA0-A7CE9B1AABC4}" srcOrd="0" destOrd="0" presId="urn:microsoft.com/office/officeart/2008/layout/HorizontalMultiLevelHierarchy"/>
    <dgm:cxn modelId="{EFB0015F-1D26-4F24-9F98-B6B8C029F06F}" srcId="{E44AADD1-35A7-46FE-92F4-18162F5BBC07}" destId="{A3441372-79BB-44A0-BBE4-D5C8DB3AF8D7}" srcOrd="2" destOrd="0" parTransId="{607A8AA1-E763-4920-B823-D851AD42267D}" sibTransId="{5E674813-37AD-4712-A688-C3CAD33959E8}"/>
    <dgm:cxn modelId="{6C0AAE3A-4053-4890-B66D-2DD7349FBCFD}" srcId="{E44AADD1-35A7-46FE-92F4-18162F5BBC07}" destId="{B768C41D-C1BF-49E6-8281-E92BB8BA5951}" srcOrd="1" destOrd="0" parTransId="{209D05C6-25A5-4958-AD79-5ACC02254BFC}" sibTransId="{34D99D98-952B-4529-9229-38DEFA0BAC50}"/>
    <dgm:cxn modelId="{291DA574-FFAF-4893-9FF1-EAC323B3781F}" srcId="{E463FC2C-A7DE-44EA-92AB-DCF3C8039068}" destId="{E44AADD1-35A7-46FE-92F4-18162F5BBC07}" srcOrd="0" destOrd="0" parTransId="{F49052BE-7BEE-422E-9E7C-E22E19AFDD3C}" sibTransId="{95B98540-E673-43AC-B717-6904FAF0DAEC}"/>
    <dgm:cxn modelId="{071B1989-278B-4F83-A77C-00F185622305}" type="presOf" srcId="{607A8AA1-E763-4920-B823-D851AD42267D}" destId="{DB6FC2AF-165A-4AFF-8801-2049FC0489F8}" srcOrd="0" destOrd="0" presId="urn:microsoft.com/office/officeart/2008/layout/HorizontalMultiLevelHierarchy"/>
    <dgm:cxn modelId="{A390A92C-CCEC-4B67-B89E-1905F2A0E4DB}" type="presOf" srcId="{209D05C6-25A5-4958-AD79-5ACC02254BFC}" destId="{40E5D0E3-C0E9-4B2F-8AE1-9348D5573FAA}" srcOrd="0" destOrd="0" presId="urn:microsoft.com/office/officeart/2008/layout/HorizontalMultiLevelHierarchy"/>
    <dgm:cxn modelId="{2E8491E4-5282-4231-9CAE-480C97F7E0B5}" type="presOf" srcId="{209D05C6-25A5-4958-AD79-5ACC02254BFC}" destId="{5D4D34CB-7226-4411-B969-E64EBCD5D685}" srcOrd="1" destOrd="0" presId="urn:microsoft.com/office/officeart/2008/layout/HorizontalMultiLevelHierarchy"/>
    <dgm:cxn modelId="{30BDDBD6-971C-470A-922B-D072AB28E35D}" type="presOf" srcId="{E463FC2C-A7DE-44EA-92AB-DCF3C8039068}" destId="{D15392D1-5156-4A64-B946-7D5A398A0A70}" srcOrd="0" destOrd="0" presId="urn:microsoft.com/office/officeart/2008/layout/HorizontalMultiLevelHierarchy"/>
    <dgm:cxn modelId="{C63EFB39-B89C-44FF-AE98-CCD143F39B92}" type="presOf" srcId="{D7637C55-B05C-4297-9E1E-1C65A3364ADF}" destId="{F7A5FA4B-B9BA-4319-91B1-40720209BFD6}" srcOrd="1" destOrd="0" presId="urn:microsoft.com/office/officeart/2008/layout/HorizontalMultiLevelHierarchy"/>
    <dgm:cxn modelId="{6E57C282-9B39-4644-827C-B43B3283C518}" srcId="{E44AADD1-35A7-46FE-92F4-18162F5BBC07}" destId="{65B64AD3-7372-4CC3-B57D-C781007C85D9}" srcOrd="0" destOrd="0" parTransId="{D7637C55-B05C-4297-9E1E-1C65A3364ADF}" sibTransId="{1DC676A1-9734-46D1-80F5-4BE8B2E64F54}"/>
    <dgm:cxn modelId="{9C795E79-F417-4274-A3AE-A2CC9EB803A8}" type="presOf" srcId="{65B64AD3-7372-4CC3-B57D-C781007C85D9}" destId="{60045E69-BA80-4371-9C37-833059501B37}" srcOrd="0" destOrd="0" presId="urn:microsoft.com/office/officeart/2008/layout/HorizontalMultiLevelHierarchy"/>
    <dgm:cxn modelId="{6B3330B2-DE20-4726-80AE-1E5DB0BF70B1}" type="presOf" srcId="{A3441372-79BB-44A0-BBE4-D5C8DB3AF8D7}" destId="{6AF94295-6EDD-48B4-89C9-6DFD19E3BBE5}" srcOrd="0" destOrd="0" presId="urn:microsoft.com/office/officeart/2008/layout/HorizontalMultiLevelHierarchy"/>
    <dgm:cxn modelId="{4DA1BD29-9550-4868-ABD4-F1A3F923CF79}" type="presOf" srcId="{607A8AA1-E763-4920-B823-D851AD42267D}" destId="{382C286E-B11C-41FA-8EE3-483BCB1AC153}" srcOrd="1" destOrd="0" presId="urn:microsoft.com/office/officeart/2008/layout/HorizontalMultiLevelHierarchy"/>
    <dgm:cxn modelId="{24291AA9-C143-49EF-AEFE-7F8352DEF2A6}" type="presOf" srcId="{D7637C55-B05C-4297-9E1E-1C65A3364ADF}" destId="{54FFC1D9-9A47-4CCC-9A98-8FDFC370791F}" srcOrd="0" destOrd="0" presId="urn:microsoft.com/office/officeart/2008/layout/HorizontalMultiLevelHierarchy"/>
    <dgm:cxn modelId="{0D2B9C85-2106-4A26-B0B5-F977EC90535A}" type="presParOf" srcId="{D15392D1-5156-4A64-B946-7D5A398A0A70}" destId="{1131DA9D-A7A9-4F67-B852-CFD338A29751}" srcOrd="0" destOrd="0" presId="urn:microsoft.com/office/officeart/2008/layout/HorizontalMultiLevelHierarchy"/>
    <dgm:cxn modelId="{93983C02-161E-4B69-871D-6395CEC24F65}" type="presParOf" srcId="{1131DA9D-A7A9-4F67-B852-CFD338A29751}" destId="{B2750CE9-8885-4E2E-9EA0-A7CE9B1AABC4}" srcOrd="0" destOrd="0" presId="urn:microsoft.com/office/officeart/2008/layout/HorizontalMultiLevelHierarchy"/>
    <dgm:cxn modelId="{48DF4C71-EDA1-4300-B182-CB46CA543311}" type="presParOf" srcId="{1131DA9D-A7A9-4F67-B852-CFD338A29751}" destId="{639660CD-BBAC-454C-90DE-BAADC6A4D130}" srcOrd="1" destOrd="0" presId="urn:microsoft.com/office/officeart/2008/layout/HorizontalMultiLevelHierarchy"/>
    <dgm:cxn modelId="{FDD17093-A642-461A-85D8-DF4A566E9B53}" type="presParOf" srcId="{639660CD-BBAC-454C-90DE-BAADC6A4D130}" destId="{54FFC1D9-9A47-4CCC-9A98-8FDFC370791F}" srcOrd="0" destOrd="0" presId="urn:microsoft.com/office/officeart/2008/layout/HorizontalMultiLevelHierarchy"/>
    <dgm:cxn modelId="{9E8966BD-29A1-45C8-8D08-359E7E9ED7BB}" type="presParOf" srcId="{54FFC1D9-9A47-4CCC-9A98-8FDFC370791F}" destId="{F7A5FA4B-B9BA-4319-91B1-40720209BFD6}" srcOrd="0" destOrd="0" presId="urn:microsoft.com/office/officeart/2008/layout/HorizontalMultiLevelHierarchy"/>
    <dgm:cxn modelId="{2A29C27D-A70F-434C-A964-AD1B93C90A36}" type="presParOf" srcId="{639660CD-BBAC-454C-90DE-BAADC6A4D130}" destId="{4EEE2CB5-49F6-4F4A-BC51-D6B663416F55}" srcOrd="1" destOrd="0" presId="urn:microsoft.com/office/officeart/2008/layout/HorizontalMultiLevelHierarchy"/>
    <dgm:cxn modelId="{40A82697-4A1F-487A-A204-1C932F958CCF}" type="presParOf" srcId="{4EEE2CB5-49F6-4F4A-BC51-D6B663416F55}" destId="{60045E69-BA80-4371-9C37-833059501B37}" srcOrd="0" destOrd="0" presId="urn:microsoft.com/office/officeart/2008/layout/HorizontalMultiLevelHierarchy"/>
    <dgm:cxn modelId="{E0F950C3-7780-46E7-A418-E860D563BC1F}" type="presParOf" srcId="{4EEE2CB5-49F6-4F4A-BC51-D6B663416F55}" destId="{AD84BE99-535E-4F5F-ABEF-B3699B005FFC}" srcOrd="1" destOrd="0" presId="urn:microsoft.com/office/officeart/2008/layout/HorizontalMultiLevelHierarchy"/>
    <dgm:cxn modelId="{C0CE0A74-B206-470F-9F10-F6EB0806AB1A}" type="presParOf" srcId="{639660CD-BBAC-454C-90DE-BAADC6A4D130}" destId="{40E5D0E3-C0E9-4B2F-8AE1-9348D5573FAA}" srcOrd="2" destOrd="0" presId="urn:microsoft.com/office/officeart/2008/layout/HorizontalMultiLevelHierarchy"/>
    <dgm:cxn modelId="{65765B5E-5CAF-4424-9D3E-60843BC71722}" type="presParOf" srcId="{40E5D0E3-C0E9-4B2F-8AE1-9348D5573FAA}" destId="{5D4D34CB-7226-4411-B969-E64EBCD5D685}" srcOrd="0" destOrd="0" presId="urn:microsoft.com/office/officeart/2008/layout/HorizontalMultiLevelHierarchy"/>
    <dgm:cxn modelId="{33386FCF-84CD-4600-8436-4215782781CE}" type="presParOf" srcId="{639660CD-BBAC-454C-90DE-BAADC6A4D130}" destId="{88AA69B5-4BA4-46D1-8B8C-25B1CEA2B487}" srcOrd="3" destOrd="0" presId="urn:microsoft.com/office/officeart/2008/layout/HorizontalMultiLevelHierarchy"/>
    <dgm:cxn modelId="{986C6631-86AC-412B-9BD4-35B1E858A4DB}" type="presParOf" srcId="{88AA69B5-4BA4-46D1-8B8C-25B1CEA2B487}" destId="{1ACE9144-AE3B-43FE-A3B6-C774B27FD60B}" srcOrd="0" destOrd="0" presId="urn:microsoft.com/office/officeart/2008/layout/HorizontalMultiLevelHierarchy"/>
    <dgm:cxn modelId="{8525172C-BC78-4010-AD08-CBEA8C2452F3}" type="presParOf" srcId="{88AA69B5-4BA4-46D1-8B8C-25B1CEA2B487}" destId="{C93A2A56-0F7B-4B6D-90D1-986D8C57EF85}" srcOrd="1" destOrd="0" presId="urn:microsoft.com/office/officeart/2008/layout/HorizontalMultiLevelHierarchy"/>
    <dgm:cxn modelId="{F4385830-5ADA-4251-960D-66CE35A3F89A}" type="presParOf" srcId="{639660CD-BBAC-454C-90DE-BAADC6A4D130}" destId="{DB6FC2AF-165A-4AFF-8801-2049FC0489F8}" srcOrd="4" destOrd="0" presId="urn:microsoft.com/office/officeart/2008/layout/HorizontalMultiLevelHierarchy"/>
    <dgm:cxn modelId="{1869381D-08AE-4021-8460-3BC7ADDF9B94}" type="presParOf" srcId="{DB6FC2AF-165A-4AFF-8801-2049FC0489F8}" destId="{382C286E-B11C-41FA-8EE3-483BCB1AC153}" srcOrd="0" destOrd="0" presId="urn:microsoft.com/office/officeart/2008/layout/HorizontalMultiLevelHierarchy"/>
    <dgm:cxn modelId="{B1760488-6C53-411D-B66D-958BBE2194B8}" type="presParOf" srcId="{639660CD-BBAC-454C-90DE-BAADC6A4D130}" destId="{9124C18A-9D73-42BE-AAA9-0FA2F59BC87F}" srcOrd="5" destOrd="0" presId="urn:microsoft.com/office/officeart/2008/layout/HorizontalMultiLevelHierarchy"/>
    <dgm:cxn modelId="{365EA219-0EC5-4F24-9EF0-16E2FD44AE55}" type="presParOf" srcId="{9124C18A-9D73-42BE-AAA9-0FA2F59BC87F}" destId="{6AF94295-6EDD-48B4-89C9-6DFD19E3BBE5}" srcOrd="0" destOrd="0" presId="urn:microsoft.com/office/officeart/2008/layout/HorizontalMultiLevelHierarchy"/>
    <dgm:cxn modelId="{9EE244CF-6199-43B7-AEB7-33F05DEEFE29}" type="presParOf" srcId="{9124C18A-9D73-42BE-AAA9-0FA2F59BC87F}" destId="{5B4A9A27-5CB9-4D5C-80B6-DBED9B0CD0E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B9A55291-27C3-406F-9910-B1DE23B5EEA7}" type="datetimeFigureOut">
              <a:rPr lang="es-EC" smtClean="0"/>
              <a:t>08/03/2017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7D3D6F9-22FE-4662-9AC2-37E46AE9E6D6}" type="slidenum">
              <a:rPr lang="es-EC" smtClean="0"/>
              <a:t>‹Nº›</a:t>
            </a:fld>
            <a:endParaRPr lang="es-EC"/>
          </a:p>
        </p:txBody>
      </p:sp>
    </p:spTree>
    <p:extLst>
      <p:ext uri="{BB962C8B-B14F-4D97-AF65-F5344CB8AC3E}">
        <p14:creationId xmlns:p14="http://schemas.microsoft.com/office/powerpoint/2010/main" val="1395136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B9A55291-27C3-406F-9910-B1DE23B5EEA7}" type="datetimeFigureOut">
              <a:rPr lang="es-EC" smtClean="0"/>
              <a:t>08/03/2017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7D3D6F9-22FE-4662-9AC2-37E46AE9E6D6}" type="slidenum">
              <a:rPr lang="es-EC" smtClean="0"/>
              <a:t>‹Nº›</a:t>
            </a:fld>
            <a:endParaRPr lang="es-EC"/>
          </a:p>
        </p:txBody>
      </p:sp>
    </p:spTree>
    <p:extLst>
      <p:ext uri="{BB962C8B-B14F-4D97-AF65-F5344CB8AC3E}">
        <p14:creationId xmlns:p14="http://schemas.microsoft.com/office/powerpoint/2010/main" val="3655220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B9A55291-27C3-406F-9910-B1DE23B5EEA7}" type="datetimeFigureOut">
              <a:rPr lang="es-EC" smtClean="0"/>
              <a:t>08/03/2017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7D3D6F9-22FE-4662-9AC2-37E46AE9E6D6}" type="slidenum">
              <a:rPr lang="es-EC" smtClean="0"/>
              <a:t>‹Nº›</a:t>
            </a:fld>
            <a:endParaRPr lang="es-EC"/>
          </a:p>
        </p:txBody>
      </p:sp>
    </p:spTree>
    <p:extLst>
      <p:ext uri="{BB962C8B-B14F-4D97-AF65-F5344CB8AC3E}">
        <p14:creationId xmlns:p14="http://schemas.microsoft.com/office/powerpoint/2010/main" val="1772077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B9A55291-27C3-406F-9910-B1DE23B5EEA7}" type="datetimeFigureOut">
              <a:rPr lang="es-EC" smtClean="0"/>
              <a:t>08/03/2017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7D3D6F9-22FE-4662-9AC2-37E46AE9E6D6}" type="slidenum">
              <a:rPr lang="es-EC" smtClean="0"/>
              <a:t>‹Nº›</a:t>
            </a:fld>
            <a:endParaRPr lang="es-EC"/>
          </a:p>
        </p:txBody>
      </p:sp>
    </p:spTree>
    <p:extLst>
      <p:ext uri="{BB962C8B-B14F-4D97-AF65-F5344CB8AC3E}">
        <p14:creationId xmlns:p14="http://schemas.microsoft.com/office/powerpoint/2010/main" val="1897032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9A55291-27C3-406F-9910-B1DE23B5EEA7}" type="datetimeFigureOut">
              <a:rPr lang="es-EC" smtClean="0"/>
              <a:t>08/03/2017</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E7D3D6F9-22FE-4662-9AC2-37E46AE9E6D6}" type="slidenum">
              <a:rPr lang="es-EC" smtClean="0"/>
              <a:t>‹Nº›</a:t>
            </a:fld>
            <a:endParaRPr lang="es-EC"/>
          </a:p>
        </p:txBody>
      </p:sp>
    </p:spTree>
    <p:extLst>
      <p:ext uri="{BB962C8B-B14F-4D97-AF65-F5344CB8AC3E}">
        <p14:creationId xmlns:p14="http://schemas.microsoft.com/office/powerpoint/2010/main" val="2901614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B9A55291-27C3-406F-9910-B1DE23B5EEA7}" type="datetimeFigureOut">
              <a:rPr lang="es-EC" smtClean="0"/>
              <a:t>08/03/2017</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E7D3D6F9-22FE-4662-9AC2-37E46AE9E6D6}" type="slidenum">
              <a:rPr lang="es-EC" smtClean="0"/>
              <a:t>‹Nº›</a:t>
            </a:fld>
            <a:endParaRPr lang="es-EC"/>
          </a:p>
        </p:txBody>
      </p:sp>
    </p:spTree>
    <p:extLst>
      <p:ext uri="{BB962C8B-B14F-4D97-AF65-F5344CB8AC3E}">
        <p14:creationId xmlns:p14="http://schemas.microsoft.com/office/powerpoint/2010/main" val="3513317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B9A55291-27C3-406F-9910-B1DE23B5EEA7}" type="datetimeFigureOut">
              <a:rPr lang="es-EC" smtClean="0"/>
              <a:t>08/03/2017</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E7D3D6F9-22FE-4662-9AC2-37E46AE9E6D6}" type="slidenum">
              <a:rPr lang="es-EC" smtClean="0"/>
              <a:t>‹Nº›</a:t>
            </a:fld>
            <a:endParaRPr lang="es-EC"/>
          </a:p>
        </p:txBody>
      </p:sp>
    </p:spTree>
    <p:extLst>
      <p:ext uri="{BB962C8B-B14F-4D97-AF65-F5344CB8AC3E}">
        <p14:creationId xmlns:p14="http://schemas.microsoft.com/office/powerpoint/2010/main" val="1592136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B9A55291-27C3-406F-9910-B1DE23B5EEA7}" type="datetimeFigureOut">
              <a:rPr lang="es-EC" smtClean="0"/>
              <a:t>08/03/2017</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E7D3D6F9-22FE-4662-9AC2-37E46AE9E6D6}" type="slidenum">
              <a:rPr lang="es-EC" smtClean="0"/>
              <a:t>‹Nº›</a:t>
            </a:fld>
            <a:endParaRPr lang="es-EC"/>
          </a:p>
        </p:txBody>
      </p:sp>
    </p:spTree>
    <p:extLst>
      <p:ext uri="{BB962C8B-B14F-4D97-AF65-F5344CB8AC3E}">
        <p14:creationId xmlns:p14="http://schemas.microsoft.com/office/powerpoint/2010/main" val="273882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9A55291-27C3-406F-9910-B1DE23B5EEA7}" type="datetimeFigureOut">
              <a:rPr lang="es-EC" smtClean="0"/>
              <a:t>08/03/2017</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E7D3D6F9-22FE-4662-9AC2-37E46AE9E6D6}" type="slidenum">
              <a:rPr lang="es-EC" smtClean="0"/>
              <a:t>‹Nº›</a:t>
            </a:fld>
            <a:endParaRPr lang="es-EC"/>
          </a:p>
        </p:txBody>
      </p:sp>
    </p:spTree>
    <p:extLst>
      <p:ext uri="{BB962C8B-B14F-4D97-AF65-F5344CB8AC3E}">
        <p14:creationId xmlns:p14="http://schemas.microsoft.com/office/powerpoint/2010/main" val="2892471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9A55291-27C3-406F-9910-B1DE23B5EEA7}" type="datetimeFigureOut">
              <a:rPr lang="es-EC" smtClean="0"/>
              <a:t>08/03/2017</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E7D3D6F9-22FE-4662-9AC2-37E46AE9E6D6}" type="slidenum">
              <a:rPr lang="es-EC" smtClean="0"/>
              <a:t>‹Nº›</a:t>
            </a:fld>
            <a:endParaRPr lang="es-EC"/>
          </a:p>
        </p:txBody>
      </p:sp>
    </p:spTree>
    <p:extLst>
      <p:ext uri="{BB962C8B-B14F-4D97-AF65-F5344CB8AC3E}">
        <p14:creationId xmlns:p14="http://schemas.microsoft.com/office/powerpoint/2010/main" val="165141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9A55291-27C3-406F-9910-B1DE23B5EEA7}" type="datetimeFigureOut">
              <a:rPr lang="es-EC" smtClean="0"/>
              <a:t>08/03/2017</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E7D3D6F9-22FE-4662-9AC2-37E46AE9E6D6}" type="slidenum">
              <a:rPr lang="es-EC" smtClean="0"/>
              <a:t>‹Nº›</a:t>
            </a:fld>
            <a:endParaRPr lang="es-EC"/>
          </a:p>
        </p:txBody>
      </p:sp>
    </p:spTree>
    <p:extLst>
      <p:ext uri="{BB962C8B-B14F-4D97-AF65-F5344CB8AC3E}">
        <p14:creationId xmlns:p14="http://schemas.microsoft.com/office/powerpoint/2010/main" val="1772991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A55291-27C3-406F-9910-B1DE23B5EEA7}" type="datetimeFigureOut">
              <a:rPr lang="es-EC" smtClean="0"/>
              <a:t>08/03/2017</a:t>
            </a:fld>
            <a:endParaRPr lang="es-EC"/>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D3D6F9-22FE-4662-9AC2-37E46AE9E6D6}" type="slidenum">
              <a:rPr lang="es-EC" smtClean="0"/>
              <a:t>‹Nº›</a:t>
            </a:fld>
            <a:endParaRPr lang="es-EC"/>
          </a:p>
        </p:txBody>
      </p:sp>
    </p:spTree>
    <p:extLst>
      <p:ext uri="{BB962C8B-B14F-4D97-AF65-F5344CB8AC3E}">
        <p14:creationId xmlns:p14="http://schemas.microsoft.com/office/powerpoint/2010/main" val="3765162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12" Type="http://schemas.openxmlformats.org/officeDocument/2006/relationships/image" Target="../media/image16.emf"/><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18.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1.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1.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076044"/>
            <a:ext cx="8064896" cy="387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ctrTitle"/>
          </p:nvPr>
        </p:nvSpPr>
        <p:spPr>
          <a:xfrm>
            <a:off x="899592" y="2130426"/>
            <a:ext cx="7344816" cy="3890863"/>
          </a:xfrm>
        </p:spPr>
        <p:txBody>
          <a:bodyPr>
            <a:normAutofit/>
          </a:bodyPr>
          <a:lstStyle/>
          <a:p>
            <a:r>
              <a:rPr lang="es-EC"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POTENCIAL IMPACTO DEL MODELO DE SUSTITUCION DE IMPORTACIONES EN EL SECTOR DEL CALZADO DE LA PROVINCIA DE TUNGURAHUA</a:t>
            </a:r>
            <a:endParaRPr lang="es-EC"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028" name="Picture 4" descr="Resultado de imagen para impacto estadístic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19828"/>
            <a:ext cx="4824536" cy="20760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calzado anima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9" y="310684"/>
            <a:ext cx="1404156" cy="14943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250" y="116632"/>
            <a:ext cx="2232247" cy="64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0276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lstStyle/>
          <a:p>
            <a:r>
              <a:rPr lang="es-EC" dirty="0" smtClean="0"/>
              <a:t>2.1 Marco Teórico</a:t>
            </a:r>
            <a:endParaRPr lang="es-EC" dirty="0"/>
          </a:p>
        </p:txBody>
      </p:sp>
      <p:graphicFrame>
        <p:nvGraphicFramePr>
          <p:cNvPr id="5" name="4 Diagrama"/>
          <p:cNvGraphicFramePr/>
          <p:nvPr>
            <p:extLst>
              <p:ext uri="{D42A27DB-BD31-4B8C-83A1-F6EECF244321}">
                <p14:modId xmlns:p14="http://schemas.microsoft.com/office/powerpoint/2010/main" val="3999359355"/>
              </p:ext>
            </p:extLst>
          </p:nvPr>
        </p:nvGraphicFramePr>
        <p:xfrm>
          <a:off x="899592" y="1397001"/>
          <a:ext cx="7704856" cy="4336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7440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lstStyle/>
          <a:p>
            <a:r>
              <a:rPr lang="es-EC" dirty="0" smtClean="0"/>
              <a:t>2.1 Marco Teórico</a:t>
            </a:r>
            <a:endParaRPr lang="es-EC" dirty="0"/>
          </a:p>
        </p:txBody>
      </p:sp>
      <p:graphicFrame>
        <p:nvGraphicFramePr>
          <p:cNvPr id="3" name="2 Diagrama"/>
          <p:cNvGraphicFramePr/>
          <p:nvPr>
            <p:extLst>
              <p:ext uri="{D42A27DB-BD31-4B8C-83A1-F6EECF244321}">
                <p14:modId xmlns:p14="http://schemas.microsoft.com/office/powerpoint/2010/main" val="2484050904"/>
              </p:ext>
            </p:extLst>
          </p:nvPr>
        </p:nvGraphicFramePr>
        <p:xfrm>
          <a:off x="899592" y="1397001"/>
          <a:ext cx="7704856"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5100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lstStyle/>
          <a:p>
            <a:r>
              <a:rPr lang="es-EC" dirty="0" smtClean="0"/>
              <a:t>2.1 Marco Teórico</a:t>
            </a:r>
            <a:endParaRPr lang="es-EC" dirty="0"/>
          </a:p>
        </p:txBody>
      </p:sp>
      <p:graphicFrame>
        <p:nvGraphicFramePr>
          <p:cNvPr id="5" name="4 Diagrama"/>
          <p:cNvGraphicFramePr/>
          <p:nvPr>
            <p:extLst>
              <p:ext uri="{D42A27DB-BD31-4B8C-83A1-F6EECF244321}">
                <p14:modId xmlns:p14="http://schemas.microsoft.com/office/powerpoint/2010/main" val="1617985669"/>
              </p:ext>
            </p:extLst>
          </p:nvPr>
        </p:nvGraphicFramePr>
        <p:xfrm>
          <a:off x="899592" y="1397001"/>
          <a:ext cx="7704856" cy="4336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041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Comparativo PIB</a:t>
            </a:r>
            <a:endParaRPr lang="es-EC" dirty="0"/>
          </a:p>
        </p:txBody>
      </p:sp>
      <p:sp>
        <p:nvSpPr>
          <p:cNvPr id="3" name="2 Marcador de texto"/>
          <p:cNvSpPr>
            <a:spLocks noGrp="1"/>
          </p:cNvSpPr>
          <p:nvPr>
            <p:ph type="body" idx="1"/>
          </p:nvPr>
        </p:nvSpPr>
        <p:spPr>
          <a:xfrm>
            <a:off x="2699792" y="1340768"/>
            <a:ext cx="3456384" cy="639762"/>
          </a:xfrm>
        </p:spPr>
        <p:txBody>
          <a:bodyPr/>
          <a:lstStyle/>
          <a:p>
            <a:r>
              <a:rPr lang="es-EC" dirty="0" smtClean="0"/>
              <a:t>Países Latinoamericanos</a:t>
            </a:r>
            <a:endParaRPr lang="es-EC" dirty="0"/>
          </a:p>
        </p:txBody>
      </p:sp>
      <p:pic>
        <p:nvPicPr>
          <p:cNvPr id="7" name="6 Marcador de contenido"/>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1159724" y="2204865"/>
            <a:ext cx="6912768" cy="4392488"/>
          </a:xfrm>
          <a:prstGeom prst="rect">
            <a:avLst/>
          </a:prstGeom>
          <a:noFill/>
          <a:ln>
            <a:noFill/>
          </a:ln>
        </p:spPr>
      </p:pic>
    </p:spTree>
    <p:extLst>
      <p:ext uri="{BB962C8B-B14F-4D97-AF65-F5344CB8AC3E}">
        <p14:creationId xmlns:p14="http://schemas.microsoft.com/office/powerpoint/2010/main" val="3609496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p:txBody>
          <a:bodyPr/>
          <a:lstStyle/>
          <a:p>
            <a:r>
              <a:rPr lang="es-EC" dirty="0" smtClean="0"/>
              <a:t>Comparativo PIB</a:t>
            </a:r>
            <a:endParaRPr lang="es-EC" dirty="0"/>
          </a:p>
        </p:txBody>
      </p:sp>
      <p:sp>
        <p:nvSpPr>
          <p:cNvPr id="8" name="4 Marcador de texto"/>
          <p:cNvSpPr>
            <a:spLocks noGrp="1"/>
          </p:cNvSpPr>
          <p:nvPr>
            <p:ph type="body" idx="1"/>
          </p:nvPr>
        </p:nvSpPr>
        <p:spPr>
          <a:xfrm>
            <a:off x="3347864" y="1268762"/>
            <a:ext cx="2530624" cy="576064"/>
          </a:xfrm>
        </p:spPr>
        <p:txBody>
          <a:bodyPr/>
          <a:lstStyle/>
          <a:p>
            <a:r>
              <a:rPr lang="es-EC" dirty="0" smtClean="0"/>
              <a:t>Países Asiáticos</a:t>
            </a:r>
            <a:endParaRPr lang="es-EC" dirty="0"/>
          </a:p>
        </p:txBody>
      </p:sp>
      <p:pic>
        <p:nvPicPr>
          <p:cNvPr id="9" name="7 Marcador de contenido"/>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831285" y="1844825"/>
            <a:ext cx="7643192" cy="4464495"/>
          </a:xfrm>
          <a:prstGeom prst="rect">
            <a:avLst/>
          </a:prstGeom>
          <a:noFill/>
          <a:ln>
            <a:noFill/>
          </a:ln>
        </p:spPr>
      </p:pic>
    </p:spTree>
    <p:extLst>
      <p:ext uri="{BB962C8B-B14F-4D97-AF65-F5344CB8AC3E}">
        <p14:creationId xmlns:p14="http://schemas.microsoft.com/office/powerpoint/2010/main" val="627388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76822"/>
            <a:ext cx="8424936" cy="731898"/>
          </a:xfrm>
        </p:spPr>
        <p:txBody>
          <a:bodyPr>
            <a:noAutofit/>
          </a:bodyPr>
          <a:lstStyle/>
          <a:p>
            <a:r>
              <a:rPr lang="es-EC" sz="2800" dirty="0" smtClean="0"/>
              <a:t>Esquema del Modelo de Sustitución de Importaciones</a:t>
            </a:r>
            <a:endParaRPr lang="es-EC" sz="2800" dirty="0"/>
          </a:p>
        </p:txBody>
      </p:sp>
      <p:pic>
        <p:nvPicPr>
          <p:cNvPr id="3" name="2 Imagen"/>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Lst>
          </a:blip>
          <a:srcRect/>
          <a:stretch>
            <a:fillRect/>
          </a:stretch>
        </p:blipFill>
        <p:spPr bwMode="auto">
          <a:xfrm>
            <a:off x="4079826" y="999072"/>
            <a:ext cx="3769591" cy="5742296"/>
          </a:xfrm>
          <a:prstGeom prst="rect">
            <a:avLst/>
          </a:prstGeom>
          <a:noFill/>
          <a:ln w="9525">
            <a:noFill/>
            <a:miter lim="800000"/>
            <a:headEnd/>
            <a:tailEnd/>
          </a:ln>
        </p:spPr>
      </p:pic>
      <p:sp>
        <p:nvSpPr>
          <p:cNvPr id="5" name="4 CuadroTexto"/>
          <p:cNvSpPr txBox="1"/>
          <p:nvPr/>
        </p:nvSpPr>
        <p:spPr>
          <a:xfrm>
            <a:off x="1043608" y="1556792"/>
            <a:ext cx="1944216" cy="3139321"/>
          </a:xfrm>
          <a:prstGeom prst="rect">
            <a:avLst/>
          </a:prstGeom>
          <a:noFill/>
        </p:spPr>
        <p:txBody>
          <a:bodyPr wrap="square" rtlCol="0">
            <a:spAutoFit/>
          </a:bodyPr>
          <a:lstStyle/>
          <a:p>
            <a:pPr lvl="0"/>
            <a:r>
              <a:rPr lang="es-EC" b="1" dirty="0"/>
              <a:t>Industrialización por Sustitución de importaciones y satisfacción de la demanda interna, aplicación de estándares internacionales a los procesos y productos. </a:t>
            </a:r>
            <a:endParaRPr lang="es-EC" dirty="0"/>
          </a:p>
          <a:p>
            <a:endParaRPr lang="es-EC" dirty="0"/>
          </a:p>
        </p:txBody>
      </p:sp>
    </p:spTree>
    <p:extLst>
      <p:ext uri="{BB962C8B-B14F-4D97-AF65-F5344CB8AC3E}">
        <p14:creationId xmlns:p14="http://schemas.microsoft.com/office/powerpoint/2010/main" val="22624365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2800" b="1" dirty="0"/>
              <a:t>De impulso y reconversión industrial, en base a actualización tecnológica y la mejora de los métodos de trabajo</a:t>
            </a:r>
            <a:endParaRPr lang="es-EC" sz="28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56188267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21430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2800" b="1" dirty="0"/>
              <a:t>Implantación de modelos de exportación, que faciliten y garanticen una ayuda permanente</a:t>
            </a:r>
            <a:endParaRPr lang="es-EC" sz="28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72351018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86530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lgn="ctr" rtl="0">
              <a:spcBef>
                <a:spcPct val="0"/>
              </a:spcBef>
            </a:pPr>
            <a:r>
              <a:rPr lang="es-EC" sz="3000" b="1" dirty="0"/>
              <a:t>Matriz FODA del sector de calzado del país</a:t>
            </a:r>
            <a:r>
              <a:rPr lang="es-EC" sz="1600" b="1" dirty="0"/>
              <a:t/>
            </a:r>
            <a:br>
              <a:rPr lang="es-EC" sz="1600" b="1" dirty="0"/>
            </a:br>
            <a:endParaRPr lang="es-EC" dirty="0"/>
          </a:p>
        </p:txBody>
      </p:sp>
      <p:graphicFrame>
        <p:nvGraphicFramePr>
          <p:cNvPr id="5" name="4 Tabla"/>
          <p:cNvGraphicFramePr>
            <a:graphicFrameLocks noGrp="1"/>
          </p:cNvGraphicFramePr>
          <p:nvPr>
            <p:extLst>
              <p:ext uri="{D42A27DB-BD31-4B8C-83A1-F6EECF244321}">
                <p14:modId xmlns:p14="http://schemas.microsoft.com/office/powerpoint/2010/main" val="3251860589"/>
              </p:ext>
            </p:extLst>
          </p:nvPr>
        </p:nvGraphicFramePr>
        <p:xfrm>
          <a:off x="1547664" y="1268757"/>
          <a:ext cx="6120680" cy="5040561"/>
        </p:xfrm>
        <a:graphic>
          <a:graphicData uri="http://schemas.openxmlformats.org/drawingml/2006/table">
            <a:tbl>
              <a:tblPr firstRow="1" firstCol="1" bandRow="1"/>
              <a:tblGrid>
                <a:gridCol w="3024336"/>
                <a:gridCol w="3096344"/>
              </a:tblGrid>
              <a:tr h="267713">
                <a:tc>
                  <a:txBody>
                    <a:bodyPr/>
                    <a:lstStyle/>
                    <a:p>
                      <a:pPr algn="ctr">
                        <a:lnSpc>
                          <a:spcPct val="115000"/>
                        </a:lnSpc>
                        <a:spcAft>
                          <a:spcPts val="0"/>
                        </a:spcAft>
                      </a:pPr>
                      <a:r>
                        <a:rPr lang="es-EC" sz="1000" b="1">
                          <a:solidFill>
                            <a:srgbClr val="000000"/>
                          </a:solidFill>
                          <a:effectLst/>
                          <a:latin typeface="Times New Roman"/>
                          <a:ea typeface="Times New Roman"/>
                          <a:cs typeface="Times New Roman"/>
                        </a:rPr>
                        <a:t>FORTALEZAS</a:t>
                      </a:r>
                      <a:endParaRPr lang="es-EC" sz="1000">
                        <a:effectLst/>
                        <a:latin typeface="Calibri"/>
                        <a:ea typeface="Times New Roman"/>
                        <a:cs typeface="Times New Roman"/>
                      </a:endParaRPr>
                    </a:p>
                  </a:txBody>
                  <a:tcPr marL="39138" marR="3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s-EC" sz="1000" b="1">
                          <a:solidFill>
                            <a:srgbClr val="000000"/>
                          </a:solidFill>
                          <a:effectLst/>
                          <a:latin typeface="Times New Roman"/>
                          <a:ea typeface="Times New Roman"/>
                          <a:cs typeface="Times New Roman"/>
                        </a:rPr>
                        <a:t>DEBILIDADES</a:t>
                      </a:r>
                      <a:endParaRPr lang="es-EC" sz="1000">
                        <a:effectLst/>
                        <a:latin typeface="Calibri"/>
                        <a:ea typeface="Times New Roman"/>
                        <a:cs typeface="Times New Roman"/>
                      </a:endParaRPr>
                    </a:p>
                  </a:txBody>
                  <a:tcPr marL="39138" marR="3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577409">
                <a:tc>
                  <a:txBody>
                    <a:bodyPr/>
                    <a:lstStyle/>
                    <a:p>
                      <a:pPr algn="just">
                        <a:lnSpc>
                          <a:spcPct val="115000"/>
                        </a:lnSpc>
                        <a:spcAft>
                          <a:spcPts val="0"/>
                        </a:spcAft>
                      </a:pPr>
                      <a:r>
                        <a:rPr lang="es-EC" sz="1000">
                          <a:solidFill>
                            <a:srgbClr val="000000"/>
                          </a:solidFill>
                          <a:effectLst/>
                          <a:latin typeface="Times New Roman"/>
                          <a:ea typeface="Times New Roman"/>
                          <a:cs typeface="Times New Roman"/>
                        </a:rPr>
                        <a:t>Amplia capacidad de adaptación en el mercado.</a:t>
                      </a:r>
                      <a:endParaRPr lang="es-EC" sz="1000">
                        <a:effectLst/>
                        <a:latin typeface="Calibri"/>
                        <a:ea typeface="Times New Roman"/>
                        <a:cs typeface="Times New Roman"/>
                      </a:endParaRPr>
                    </a:p>
                  </a:txBody>
                  <a:tcPr marL="39138" marR="3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s-EC" sz="1000">
                          <a:solidFill>
                            <a:srgbClr val="000000"/>
                          </a:solidFill>
                          <a:effectLst/>
                          <a:latin typeface="Times New Roman"/>
                          <a:ea typeface="Times New Roman"/>
                          <a:cs typeface="Times New Roman"/>
                        </a:rPr>
                        <a:t>Insuficiente y/o inadecuada tecnología y maquinaria para la fabricación de productos.</a:t>
                      </a:r>
                      <a:endParaRPr lang="es-EC" sz="1000">
                        <a:effectLst/>
                        <a:latin typeface="Calibri"/>
                        <a:ea typeface="Times New Roman"/>
                        <a:cs typeface="Times New Roman"/>
                      </a:endParaRPr>
                    </a:p>
                  </a:txBody>
                  <a:tcPr marL="39138" marR="3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35956">
                <a:tc>
                  <a:txBody>
                    <a:bodyPr/>
                    <a:lstStyle/>
                    <a:p>
                      <a:pPr algn="just">
                        <a:lnSpc>
                          <a:spcPct val="115000"/>
                        </a:lnSpc>
                        <a:spcAft>
                          <a:spcPts val="0"/>
                        </a:spcAft>
                      </a:pPr>
                      <a:r>
                        <a:rPr lang="es-EC" sz="1000">
                          <a:solidFill>
                            <a:srgbClr val="000000"/>
                          </a:solidFill>
                          <a:effectLst/>
                          <a:latin typeface="Times New Roman"/>
                          <a:ea typeface="Times New Roman"/>
                          <a:cs typeface="Times New Roman"/>
                        </a:rPr>
                        <a:t>Flexibles frente a cambios que vive el país.</a:t>
                      </a:r>
                      <a:endParaRPr lang="es-EC" sz="1000">
                        <a:effectLst/>
                        <a:latin typeface="Calibri"/>
                        <a:ea typeface="Times New Roman"/>
                        <a:cs typeface="Times New Roman"/>
                      </a:endParaRPr>
                    </a:p>
                  </a:txBody>
                  <a:tcPr marL="39138" marR="3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15000"/>
                        </a:lnSpc>
                        <a:spcAft>
                          <a:spcPts val="0"/>
                        </a:spcAft>
                      </a:pPr>
                      <a:r>
                        <a:rPr lang="es-EC" sz="1000">
                          <a:solidFill>
                            <a:srgbClr val="000000"/>
                          </a:solidFill>
                          <a:effectLst/>
                          <a:latin typeface="Times New Roman"/>
                          <a:ea typeface="Times New Roman"/>
                          <a:cs typeface="Times New Roman"/>
                        </a:rPr>
                        <a:t>Insuficiente recursos asignados a capacitación del personal.</a:t>
                      </a:r>
                      <a:endParaRPr lang="es-EC" sz="1000">
                        <a:effectLst/>
                        <a:latin typeface="Calibri"/>
                        <a:ea typeface="Times New Roman"/>
                        <a:cs typeface="Times New Roman"/>
                      </a:endParaRPr>
                    </a:p>
                  </a:txBody>
                  <a:tcPr marL="39138" marR="3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55434">
                <a:tc>
                  <a:txBody>
                    <a:bodyPr/>
                    <a:lstStyle/>
                    <a:p>
                      <a:pPr algn="just">
                        <a:lnSpc>
                          <a:spcPct val="115000"/>
                        </a:lnSpc>
                        <a:spcAft>
                          <a:spcPts val="0"/>
                        </a:spcAft>
                      </a:pPr>
                      <a:r>
                        <a:rPr lang="es-EC" sz="1000" dirty="0">
                          <a:solidFill>
                            <a:srgbClr val="000000"/>
                          </a:solidFill>
                          <a:effectLst/>
                          <a:latin typeface="Times New Roman"/>
                          <a:ea typeface="Times New Roman"/>
                          <a:cs typeface="Times New Roman"/>
                        </a:rPr>
                        <a:t>Gran capacidad de generar empleo.</a:t>
                      </a:r>
                      <a:endParaRPr lang="es-EC" sz="1000" dirty="0">
                        <a:effectLst/>
                        <a:latin typeface="Calibri"/>
                        <a:ea typeface="Times New Roman"/>
                        <a:cs typeface="Times New Roman"/>
                      </a:endParaRPr>
                    </a:p>
                  </a:txBody>
                  <a:tcPr marL="39138" marR="3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15000"/>
                        </a:lnSpc>
                        <a:spcAft>
                          <a:spcPts val="0"/>
                        </a:spcAft>
                      </a:pPr>
                      <a:r>
                        <a:rPr lang="es-EC" sz="1000">
                          <a:solidFill>
                            <a:srgbClr val="000000"/>
                          </a:solidFill>
                          <a:effectLst/>
                          <a:latin typeface="Times New Roman"/>
                          <a:ea typeface="Times New Roman"/>
                          <a:cs typeface="Times New Roman"/>
                        </a:rPr>
                        <a:t>Insuficiente financiamiento.</a:t>
                      </a:r>
                      <a:endParaRPr lang="es-EC" sz="1000">
                        <a:effectLst/>
                        <a:latin typeface="Calibri"/>
                        <a:ea typeface="Times New Roman"/>
                        <a:cs typeface="Times New Roman"/>
                      </a:endParaRPr>
                    </a:p>
                  </a:txBody>
                  <a:tcPr marL="39138" marR="3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55434">
                <a:tc>
                  <a:txBody>
                    <a:bodyPr/>
                    <a:lstStyle/>
                    <a:p>
                      <a:pPr algn="just">
                        <a:lnSpc>
                          <a:spcPct val="115000"/>
                        </a:lnSpc>
                        <a:spcAft>
                          <a:spcPts val="0"/>
                        </a:spcAft>
                      </a:pPr>
                      <a:r>
                        <a:rPr lang="es-EC" sz="1000">
                          <a:solidFill>
                            <a:srgbClr val="000000"/>
                          </a:solidFill>
                          <a:effectLst/>
                          <a:latin typeface="Times New Roman"/>
                          <a:ea typeface="Times New Roman"/>
                          <a:cs typeface="Times New Roman"/>
                        </a:rPr>
                        <a:t>Requiere menores costos de inversión.</a:t>
                      </a:r>
                      <a:endParaRPr lang="es-EC" sz="1000">
                        <a:effectLst/>
                        <a:latin typeface="Calibri"/>
                        <a:ea typeface="Times New Roman"/>
                        <a:cs typeface="Times New Roman"/>
                      </a:endParaRPr>
                    </a:p>
                  </a:txBody>
                  <a:tcPr marL="39138" marR="3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15000"/>
                        </a:lnSpc>
                        <a:spcAft>
                          <a:spcPts val="0"/>
                        </a:spcAft>
                      </a:pPr>
                      <a:r>
                        <a:rPr lang="es-EC" sz="1000">
                          <a:solidFill>
                            <a:srgbClr val="000000"/>
                          </a:solidFill>
                          <a:effectLst/>
                          <a:latin typeface="Times New Roman"/>
                          <a:ea typeface="Times New Roman"/>
                          <a:cs typeface="Times New Roman"/>
                        </a:rPr>
                        <a:t>Insuficiente producción.</a:t>
                      </a:r>
                      <a:endParaRPr lang="es-EC" sz="1000">
                        <a:effectLst/>
                        <a:latin typeface="Calibri"/>
                        <a:ea typeface="Times New Roman"/>
                        <a:cs typeface="Times New Roman"/>
                      </a:endParaRPr>
                    </a:p>
                  </a:txBody>
                  <a:tcPr marL="39138" marR="3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29201">
                <a:tc>
                  <a:txBody>
                    <a:bodyPr/>
                    <a:lstStyle/>
                    <a:p>
                      <a:pPr algn="just">
                        <a:lnSpc>
                          <a:spcPct val="115000"/>
                        </a:lnSpc>
                        <a:spcAft>
                          <a:spcPts val="0"/>
                        </a:spcAft>
                      </a:pPr>
                      <a:r>
                        <a:rPr lang="es-EC" sz="1000">
                          <a:solidFill>
                            <a:srgbClr val="000000"/>
                          </a:solidFill>
                          <a:effectLst/>
                          <a:latin typeface="Times New Roman"/>
                          <a:ea typeface="Times New Roman"/>
                          <a:cs typeface="Times New Roman"/>
                        </a:rPr>
                        <a:t>Sector que más utiliza insumos y materia prima nacional.</a:t>
                      </a:r>
                      <a:endParaRPr lang="es-EC" sz="1000">
                        <a:effectLst/>
                        <a:latin typeface="Calibri"/>
                        <a:ea typeface="Times New Roman"/>
                        <a:cs typeface="Times New Roman"/>
                      </a:endParaRPr>
                    </a:p>
                  </a:txBody>
                  <a:tcPr marL="39138" marR="3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15000"/>
                        </a:lnSpc>
                        <a:spcAft>
                          <a:spcPts val="0"/>
                        </a:spcAft>
                      </a:pPr>
                      <a:r>
                        <a:rPr lang="es-EC" sz="1000">
                          <a:solidFill>
                            <a:srgbClr val="000000"/>
                          </a:solidFill>
                          <a:effectLst/>
                          <a:latin typeface="Times New Roman"/>
                          <a:ea typeface="Times New Roman"/>
                          <a:cs typeface="Times New Roman"/>
                        </a:rPr>
                        <a:t>Falta de procedimientos alineados a las normativas de calidad internacional.</a:t>
                      </a:r>
                      <a:endParaRPr lang="es-EC" sz="1000">
                        <a:effectLst/>
                        <a:latin typeface="Calibri"/>
                        <a:ea typeface="Times New Roman"/>
                        <a:cs typeface="Times New Roman"/>
                      </a:endParaRPr>
                    </a:p>
                  </a:txBody>
                  <a:tcPr marL="39138" marR="3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55434">
                <a:tc>
                  <a:txBody>
                    <a:bodyPr/>
                    <a:lstStyle/>
                    <a:p>
                      <a:pPr algn="just">
                        <a:lnSpc>
                          <a:spcPct val="115000"/>
                        </a:lnSpc>
                        <a:spcAft>
                          <a:spcPts val="0"/>
                        </a:spcAft>
                      </a:pPr>
                      <a:r>
                        <a:rPr lang="es-EC" sz="1000">
                          <a:solidFill>
                            <a:srgbClr val="000000"/>
                          </a:solidFill>
                          <a:effectLst/>
                          <a:latin typeface="Times New Roman"/>
                          <a:ea typeface="Times New Roman"/>
                          <a:cs typeface="Times New Roman"/>
                        </a:rPr>
                        <a:t>Amplio potencial redistributivo.</a:t>
                      </a:r>
                      <a:endParaRPr lang="es-EC" sz="1000">
                        <a:effectLst/>
                        <a:latin typeface="Calibri"/>
                        <a:ea typeface="Times New Roman"/>
                        <a:cs typeface="Times New Roman"/>
                      </a:endParaRPr>
                    </a:p>
                  </a:txBody>
                  <a:tcPr marL="39138" marR="3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15000"/>
                        </a:lnSpc>
                        <a:spcAft>
                          <a:spcPts val="0"/>
                        </a:spcAft>
                      </a:pPr>
                      <a:r>
                        <a:rPr lang="es-EC" sz="1000">
                          <a:solidFill>
                            <a:srgbClr val="000000"/>
                          </a:solidFill>
                          <a:effectLst/>
                          <a:latin typeface="Calibri"/>
                          <a:ea typeface="Times New Roman"/>
                          <a:cs typeface="Times New Roman"/>
                        </a:rPr>
                        <a:t> </a:t>
                      </a:r>
                      <a:endParaRPr lang="es-EC" sz="1000">
                        <a:effectLst/>
                        <a:latin typeface="Calibri"/>
                        <a:ea typeface="Times New Roman"/>
                        <a:cs typeface="Times New Roman"/>
                      </a:endParaRPr>
                    </a:p>
                  </a:txBody>
                  <a:tcPr marL="39138" marR="3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67713">
                <a:tc>
                  <a:txBody>
                    <a:bodyPr/>
                    <a:lstStyle/>
                    <a:p>
                      <a:pPr algn="just">
                        <a:lnSpc>
                          <a:spcPct val="115000"/>
                        </a:lnSpc>
                        <a:spcAft>
                          <a:spcPts val="0"/>
                        </a:spcAft>
                      </a:pPr>
                      <a:r>
                        <a:rPr lang="es-EC" sz="1000">
                          <a:solidFill>
                            <a:srgbClr val="000000"/>
                          </a:solidFill>
                          <a:effectLst/>
                          <a:latin typeface="Times New Roman"/>
                          <a:ea typeface="Times New Roman"/>
                          <a:cs typeface="Times New Roman"/>
                        </a:rPr>
                        <a:t>Estructuras empresariales horizontales.</a:t>
                      </a:r>
                      <a:endParaRPr lang="es-EC" sz="1000">
                        <a:effectLst/>
                        <a:latin typeface="Calibri"/>
                        <a:ea typeface="Times New Roman"/>
                        <a:cs typeface="Times New Roman"/>
                      </a:endParaRPr>
                    </a:p>
                  </a:txBody>
                  <a:tcPr marL="39138" marR="3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a:solidFill>
                            <a:srgbClr val="000000"/>
                          </a:solidFill>
                          <a:effectLst/>
                          <a:latin typeface="Calibri"/>
                          <a:ea typeface="Times New Roman"/>
                          <a:cs typeface="Times New Roman"/>
                        </a:rPr>
                        <a:t> </a:t>
                      </a:r>
                      <a:endParaRPr lang="es-EC" sz="1000">
                        <a:effectLst/>
                        <a:latin typeface="Calibri"/>
                        <a:ea typeface="Times New Roman"/>
                        <a:cs typeface="Times New Roman"/>
                      </a:endParaRPr>
                    </a:p>
                  </a:txBody>
                  <a:tcPr marL="39138" marR="3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67713">
                <a:tc>
                  <a:txBody>
                    <a:bodyPr/>
                    <a:lstStyle/>
                    <a:p>
                      <a:pPr algn="ctr">
                        <a:lnSpc>
                          <a:spcPct val="115000"/>
                        </a:lnSpc>
                        <a:spcAft>
                          <a:spcPts val="0"/>
                        </a:spcAft>
                      </a:pPr>
                      <a:r>
                        <a:rPr lang="es-EC" sz="1000" b="1">
                          <a:solidFill>
                            <a:srgbClr val="000000"/>
                          </a:solidFill>
                          <a:effectLst/>
                          <a:latin typeface="Times New Roman"/>
                          <a:ea typeface="Times New Roman"/>
                          <a:cs typeface="Times New Roman"/>
                        </a:rPr>
                        <a:t>OPORTUNIDADES</a:t>
                      </a:r>
                      <a:endParaRPr lang="es-EC" sz="1000">
                        <a:effectLst/>
                        <a:latin typeface="Calibri"/>
                        <a:ea typeface="Times New Roman"/>
                        <a:cs typeface="Times New Roman"/>
                      </a:endParaRPr>
                    </a:p>
                  </a:txBody>
                  <a:tcPr marL="39138" marR="3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s-EC" sz="1000" b="1">
                          <a:solidFill>
                            <a:srgbClr val="000000"/>
                          </a:solidFill>
                          <a:effectLst/>
                          <a:latin typeface="Times New Roman"/>
                          <a:ea typeface="Times New Roman"/>
                          <a:cs typeface="Times New Roman"/>
                        </a:rPr>
                        <a:t>AMENAZAS</a:t>
                      </a:r>
                      <a:endParaRPr lang="es-EC" sz="1000">
                        <a:effectLst/>
                        <a:latin typeface="Calibri"/>
                        <a:ea typeface="Times New Roman"/>
                        <a:cs typeface="Times New Roman"/>
                      </a:endParaRPr>
                    </a:p>
                  </a:txBody>
                  <a:tcPr marL="39138" marR="3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435956">
                <a:tc>
                  <a:txBody>
                    <a:bodyPr/>
                    <a:lstStyle/>
                    <a:p>
                      <a:pPr algn="just">
                        <a:lnSpc>
                          <a:spcPct val="115000"/>
                        </a:lnSpc>
                        <a:spcAft>
                          <a:spcPts val="0"/>
                        </a:spcAft>
                      </a:pPr>
                      <a:r>
                        <a:rPr lang="es-EC" sz="1000">
                          <a:solidFill>
                            <a:srgbClr val="000000"/>
                          </a:solidFill>
                          <a:effectLst/>
                          <a:latin typeface="Times New Roman"/>
                          <a:ea typeface="Times New Roman"/>
                          <a:cs typeface="Times New Roman"/>
                        </a:rPr>
                        <a:t>Crecimiento de la industria, sector calzado.</a:t>
                      </a:r>
                      <a:endParaRPr lang="es-EC" sz="1000">
                        <a:effectLst/>
                        <a:latin typeface="Calibri"/>
                        <a:ea typeface="Times New Roman"/>
                        <a:cs typeface="Times New Roman"/>
                      </a:endParaRPr>
                    </a:p>
                  </a:txBody>
                  <a:tcPr marL="39138" marR="3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15000"/>
                        </a:lnSpc>
                        <a:spcAft>
                          <a:spcPts val="0"/>
                        </a:spcAft>
                      </a:pPr>
                      <a:r>
                        <a:rPr lang="es-EC" sz="1000">
                          <a:solidFill>
                            <a:srgbClr val="000000"/>
                          </a:solidFill>
                          <a:effectLst/>
                          <a:latin typeface="Times New Roman"/>
                          <a:ea typeface="Times New Roman"/>
                          <a:cs typeface="Times New Roman"/>
                        </a:rPr>
                        <a:t>Ingreso de nuevos competidores tanto nacionales como extranjeros.</a:t>
                      </a:r>
                      <a:endParaRPr lang="es-EC" sz="1000">
                        <a:effectLst/>
                        <a:latin typeface="Calibri"/>
                        <a:ea typeface="Times New Roman"/>
                        <a:cs typeface="Times New Roman"/>
                      </a:endParaRPr>
                    </a:p>
                  </a:txBody>
                  <a:tcPr marL="39138" marR="3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35956">
                <a:tc>
                  <a:txBody>
                    <a:bodyPr/>
                    <a:lstStyle/>
                    <a:p>
                      <a:pPr algn="just">
                        <a:lnSpc>
                          <a:spcPct val="115000"/>
                        </a:lnSpc>
                        <a:spcAft>
                          <a:spcPts val="0"/>
                        </a:spcAft>
                      </a:pPr>
                      <a:r>
                        <a:rPr lang="es-EC" sz="1000">
                          <a:solidFill>
                            <a:srgbClr val="000000"/>
                          </a:solidFill>
                          <a:effectLst/>
                          <a:latin typeface="Times New Roman"/>
                          <a:ea typeface="Times New Roman"/>
                          <a:cs typeface="Times New Roman"/>
                        </a:rPr>
                        <a:t>Fortalecimiento de la industria nacional.</a:t>
                      </a:r>
                      <a:endParaRPr lang="es-EC" sz="1000">
                        <a:effectLst/>
                        <a:latin typeface="Calibri"/>
                        <a:ea typeface="Times New Roman"/>
                        <a:cs typeface="Times New Roman"/>
                      </a:endParaRPr>
                    </a:p>
                  </a:txBody>
                  <a:tcPr marL="39138" marR="3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15000"/>
                        </a:lnSpc>
                        <a:spcAft>
                          <a:spcPts val="0"/>
                        </a:spcAft>
                      </a:pPr>
                      <a:r>
                        <a:rPr lang="es-EC" sz="1000">
                          <a:solidFill>
                            <a:srgbClr val="000000"/>
                          </a:solidFill>
                          <a:effectLst/>
                          <a:latin typeface="Times New Roman"/>
                          <a:ea typeface="Times New Roman"/>
                          <a:cs typeface="Times New Roman"/>
                        </a:rPr>
                        <a:t>Importadores que inserten calzado a menor precio.</a:t>
                      </a:r>
                      <a:endParaRPr lang="es-EC" sz="1000">
                        <a:effectLst/>
                        <a:latin typeface="Calibri"/>
                        <a:ea typeface="Times New Roman"/>
                        <a:cs typeface="Times New Roman"/>
                      </a:endParaRPr>
                    </a:p>
                  </a:txBody>
                  <a:tcPr marL="39138" marR="3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656390">
                <a:tc>
                  <a:txBody>
                    <a:bodyPr/>
                    <a:lstStyle/>
                    <a:p>
                      <a:pPr algn="just">
                        <a:lnSpc>
                          <a:spcPct val="115000"/>
                        </a:lnSpc>
                        <a:spcAft>
                          <a:spcPts val="0"/>
                        </a:spcAft>
                      </a:pPr>
                      <a:r>
                        <a:rPr lang="es-EC" sz="1000">
                          <a:solidFill>
                            <a:srgbClr val="000000"/>
                          </a:solidFill>
                          <a:effectLst/>
                          <a:latin typeface="Times New Roman"/>
                          <a:ea typeface="Times New Roman"/>
                          <a:cs typeface="Times New Roman"/>
                        </a:rPr>
                        <a:t>Aprovechamiento de los Convenios Internacionales.</a:t>
                      </a:r>
                      <a:endParaRPr lang="es-EC" sz="1000">
                        <a:effectLst/>
                        <a:latin typeface="Calibri"/>
                        <a:ea typeface="Times New Roman"/>
                        <a:cs typeface="Times New Roman"/>
                      </a:endParaRPr>
                    </a:p>
                  </a:txBody>
                  <a:tcPr marL="39138" marR="3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15000"/>
                        </a:lnSpc>
                        <a:spcAft>
                          <a:spcPts val="0"/>
                        </a:spcAft>
                      </a:pPr>
                      <a:r>
                        <a:rPr lang="es-EC" sz="1000">
                          <a:solidFill>
                            <a:srgbClr val="000000"/>
                          </a:solidFill>
                          <a:effectLst/>
                          <a:latin typeface="Times New Roman"/>
                          <a:ea typeface="Times New Roman"/>
                          <a:cs typeface="Times New Roman"/>
                        </a:rPr>
                        <a:t>Competencia con países asiáticos que ingresan a mercados con grandes volúmenes de producto a precios bajos.</a:t>
                      </a:r>
                      <a:endParaRPr lang="es-EC" sz="1000">
                        <a:effectLst/>
                        <a:latin typeface="Calibri"/>
                        <a:ea typeface="Times New Roman"/>
                        <a:cs typeface="Times New Roman"/>
                      </a:endParaRPr>
                    </a:p>
                  </a:txBody>
                  <a:tcPr marL="39138" marR="3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00252">
                <a:tc>
                  <a:txBody>
                    <a:bodyPr/>
                    <a:lstStyle/>
                    <a:p>
                      <a:pPr algn="just">
                        <a:lnSpc>
                          <a:spcPct val="115000"/>
                        </a:lnSpc>
                        <a:spcAft>
                          <a:spcPts val="0"/>
                        </a:spcAft>
                      </a:pPr>
                      <a:r>
                        <a:rPr lang="es-EC" sz="1000">
                          <a:solidFill>
                            <a:srgbClr val="000000"/>
                          </a:solidFill>
                          <a:effectLst/>
                          <a:latin typeface="Times New Roman"/>
                          <a:ea typeface="Times New Roman"/>
                          <a:cs typeface="Times New Roman"/>
                        </a:rPr>
                        <a:t>Realización de ferias y eventos que generen contacto con clientes potenciales.</a:t>
                      </a:r>
                      <a:endParaRPr lang="es-EC" sz="1000">
                        <a:effectLst/>
                        <a:latin typeface="Calibri"/>
                        <a:ea typeface="Times New Roman"/>
                        <a:cs typeface="Times New Roman"/>
                      </a:endParaRPr>
                    </a:p>
                  </a:txBody>
                  <a:tcPr marL="39138" marR="3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000" dirty="0">
                          <a:solidFill>
                            <a:srgbClr val="000000"/>
                          </a:solidFill>
                          <a:effectLst/>
                          <a:latin typeface="Times New Roman"/>
                          <a:ea typeface="Times New Roman"/>
                          <a:cs typeface="Times New Roman"/>
                        </a:rPr>
                        <a:t>Cambios en la legislación, que pueden afectar la industria.</a:t>
                      </a:r>
                      <a:endParaRPr lang="es-EC" sz="1000" dirty="0">
                        <a:effectLst/>
                        <a:latin typeface="Calibri"/>
                        <a:ea typeface="Times New Roman"/>
                        <a:cs typeface="Times New Roman"/>
                      </a:endParaRPr>
                    </a:p>
                  </a:txBody>
                  <a:tcPr marL="39138" marR="3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49043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2.3 El desarrollo en América Latina</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91425547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8870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420888"/>
            <a:ext cx="8229600" cy="114300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s-EC" sz="8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1. EL PROBLEMA</a:t>
            </a:r>
            <a:endParaRPr lang="es-EC" sz="8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654" y="5974258"/>
            <a:ext cx="2276943" cy="66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45009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ctr" rtl="0">
              <a:spcBef>
                <a:spcPct val="0"/>
              </a:spcBef>
            </a:pPr>
            <a:r>
              <a:rPr lang="es-EC" sz="2400" b="1" dirty="0" smtClean="0"/>
              <a:t>2.4 El </a:t>
            </a:r>
            <a:r>
              <a:rPr lang="es-EC" sz="2400" b="1" dirty="0"/>
              <a:t>modelo de sustitución de importaciones en el Ecuador </a:t>
            </a:r>
            <a:r>
              <a:rPr lang="es-EC" sz="1600" dirty="0"/>
              <a:t/>
            </a:r>
            <a:br>
              <a:rPr lang="es-EC" sz="1600" dirty="0"/>
            </a:b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99763457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6572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ctr" rtl="0">
              <a:spcBef>
                <a:spcPct val="0"/>
              </a:spcBef>
            </a:pPr>
            <a:r>
              <a:rPr lang="es-EC" sz="2400" b="1" dirty="0" smtClean="0"/>
              <a:t>2.4.2 Aplicación y Efecto </a:t>
            </a:r>
            <a:r>
              <a:rPr lang="es-EC" sz="1600" dirty="0"/>
              <a:t/>
            </a:r>
            <a:br>
              <a:rPr lang="es-EC" sz="1600" dirty="0"/>
            </a:br>
            <a:endParaRPr lang="es-EC" dirty="0"/>
          </a:p>
        </p:txBody>
      </p:sp>
      <p:graphicFrame>
        <p:nvGraphicFramePr>
          <p:cNvPr id="5" name="4 Tabla"/>
          <p:cNvGraphicFramePr>
            <a:graphicFrameLocks noGrp="1"/>
          </p:cNvGraphicFramePr>
          <p:nvPr/>
        </p:nvGraphicFramePr>
        <p:xfrm>
          <a:off x="457200" y="1918597"/>
          <a:ext cx="8229600" cy="3889168"/>
        </p:xfrm>
        <a:graphic>
          <a:graphicData uri="http://schemas.openxmlformats.org/drawingml/2006/table">
            <a:tbl>
              <a:tblPr firstRow="1" firstCol="1" bandRow="1">
                <a:tableStyleId>{5C22544A-7EE6-4342-B048-85BDC9FD1C3A}</a:tableStyleId>
              </a:tblPr>
              <a:tblGrid>
                <a:gridCol w="1786626"/>
                <a:gridCol w="595343"/>
                <a:gridCol w="595343"/>
                <a:gridCol w="595343"/>
                <a:gridCol w="595343"/>
                <a:gridCol w="595343"/>
                <a:gridCol w="595343"/>
                <a:gridCol w="595343"/>
                <a:gridCol w="595343"/>
                <a:gridCol w="867312"/>
                <a:gridCol w="812918"/>
              </a:tblGrid>
              <a:tr h="223536">
                <a:tc>
                  <a:txBody>
                    <a:bodyPr/>
                    <a:lstStyle/>
                    <a:p>
                      <a:pPr>
                        <a:lnSpc>
                          <a:spcPct val="115000"/>
                        </a:lnSpc>
                      </a:pPr>
                      <a:endParaRPr lang="es-EC" sz="1000" dirty="0">
                        <a:effectLst/>
                        <a:latin typeface="Calibri"/>
                      </a:endParaRPr>
                    </a:p>
                  </a:txBody>
                  <a:tcPr marL="41838" marR="41838" marT="0" marB="0" anchor="b"/>
                </a:tc>
                <a:tc>
                  <a:txBody>
                    <a:bodyPr/>
                    <a:lstStyle/>
                    <a:p>
                      <a:pPr>
                        <a:lnSpc>
                          <a:spcPct val="115000"/>
                        </a:lnSpc>
                      </a:pPr>
                      <a:endParaRPr lang="es-EC" sz="1000" dirty="0">
                        <a:effectLst/>
                        <a:latin typeface="Calibri"/>
                      </a:endParaRPr>
                    </a:p>
                  </a:txBody>
                  <a:tcPr marL="41838" marR="41838" marT="0" marB="0" anchor="b"/>
                </a:tc>
                <a:tc>
                  <a:txBody>
                    <a:bodyPr/>
                    <a:lstStyle/>
                    <a:p>
                      <a:pPr>
                        <a:lnSpc>
                          <a:spcPct val="115000"/>
                        </a:lnSpc>
                      </a:pPr>
                      <a:endParaRPr lang="es-EC" sz="1000">
                        <a:effectLst/>
                        <a:latin typeface="Calibri"/>
                      </a:endParaRPr>
                    </a:p>
                  </a:txBody>
                  <a:tcPr marL="41838" marR="41838" marT="0" marB="0" anchor="b"/>
                </a:tc>
                <a:tc>
                  <a:txBody>
                    <a:bodyPr/>
                    <a:lstStyle/>
                    <a:p>
                      <a:pPr>
                        <a:lnSpc>
                          <a:spcPct val="115000"/>
                        </a:lnSpc>
                      </a:pPr>
                      <a:endParaRPr lang="es-EC" sz="1000">
                        <a:effectLst/>
                        <a:latin typeface="Calibri"/>
                      </a:endParaRPr>
                    </a:p>
                  </a:txBody>
                  <a:tcPr marL="41838" marR="41838" marT="0" marB="0" anchor="b"/>
                </a:tc>
                <a:tc>
                  <a:txBody>
                    <a:bodyPr/>
                    <a:lstStyle/>
                    <a:p>
                      <a:pPr>
                        <a:lnSpc>
                          <a:spcPct val="115000"/>
                        </a:lnSpc>
                      </a:pPr>
                      <a:endParaRPr lang="es-EC" sz="1000">
                        <a:effectLst/>
                        <a:latin typeface="Calibri"/>
                      </a:endParaRPr>
                    </a:p>
                  </a:txBody>
                  <a:tcPr marL="41838" marR="41838" marT="0" marB="0" anchor="b"/>
                </a:tc>
                <a:tc>
                  <a:txBody>
                    <a:bodyPr/>
                    <a:lstStyle/>
                    <a:p>
                      <a:pPr>
                        <a:lnSpc>
                          <a:spcPct val="115000"/>
                        </a:lnSpc>
                      </a:pPr>
                      <a:endParaRPr lang="es-EC" sz="1000">
                        <a:effectLst/>
                        <a:latin typeface="Calibri"/>
                      </a:endParaRPr>
                    </a:p>
                  </a:txBody>
                  <a:tcPr marL="41838" marR="41838" marT="0" marB="0" anchor="b"/>
                </a:tc>
                <a:tc>
                  <a:txBody>
                    <a:bodyPr/>
                    <a:lstStyle/>
                    <a:p>
                      <a:pPr>
                        <a:lnSpc>
                          <a:spcPct val="115000"/>
                        </a:lnSpc>
                      </a:pPr>
                      <a:endParaRPr lang="es-EC" sz="1000">
                        <a:effectLst/>
                        <a:latin typeface="Calibri"/>
                      </a:endParaRPr>
                    </a:p>
                  </a:txBody>
                  <a:tcPr marL="41838" marR="41838" marT="0" marB="0" anchor="b"/>
                </a:tc>
                <a:tc>
                  <a:txBody>
                    <a:bodyPr/>
                    <a:lstStyle/>
                    <a:p>
                      <a:pPr>
                        <a:lnSpc>
                          <a:spcPct val="115000"/>
                        </a:lnSpc>
                      </a:pPr>
                      <a:endParaRPr lang="es-EC" sz="1000">
                        <a:effectLst/>
                        <a:latin typeface="Calibri"/>
                      </a:endParaRPr>
                    </a:p>
                  </a:txBody>
                  <a:tcPr marL="41838" marR="41838" marT="0" marB="0" anchor="b"/>
                </a:tc>
                <a:tc>
                  <a:txBody>
                    <a:bodyPr/>
                    <a:lstStyle/>
                    <a:p>
                      <a:pPr>
                        <a:lnSpc>
                          <a:spcPct val="115000"/>
                        </a:lnSpc>
                      </a:pPr>
                      <a:endParaRPr lang="es-EC" sz="1000">
                        <a:effectLst/>
                        <a:latin typeface="Calibri"/>
                      </a:endParaRPr>
                    </a:p>
                  </a:txBody>
                  <a:tcPr marL="41838" marR="41838" marT="0" marB="0" anchor="b"/>
                </a:tc>
                <a:tc gridSpan="2">
                  <a:txBody>
                    <a:bodyPr/>
                    <a:lstStyle/>
                    <a:p>
                      <a:pPr algn="ctr">
                        <a:lnSpc>
                          <a:spcPct val="115000"/>
                        </a:lnSpc>
                        <a:spcAft>
                          <a:spcPts val="0"/>
                        </a:spcAft>
                      </a:pPr>
                      <a:r>
                        <a:rPr lang="en-US" sz="800">
                          <a:effectLst/>
                        </a:rPr>
                        <a:t>Variación 2014-2015</a:t>
                      </a:r>
                      <a:endParaRPr lang="es-EC" sz="1000">
                        <a:effectLst/>
                        <a:latin typeface="Calibri"/>
                        <a:ea typeface="Times New Roman"/>
                        <a:cs typeface="Times New Roman"/>
                      </a:endParaRPr>
                    </a:p>
                  </a:txBody>
                  <a:tcPr marL="41838" marR="41838" marT="0" marB="0" anchor="ctr"/>
                </a:tc>
                <a:tc hMerge="1">
                  <a:txBody>
                    <a:bodyPr/>
                    <a:lstStyle/>
                    <a:p>
                      <a:endParaRPr lang="es-EC"/>
                    </a:p>
                  </a:txBody>
                  <a:tcPr/>
                </a:tc>
              </a:tr>
              <a:tr h="312592">
                <a:tc>
                  <a:txBody>
                    <a:bodyPr/>
                    <a:lstStyle/>
                    <a:p>
                      <a:pPr algn="ctr">
                        <a:lnSpc>
                          <a:spcPct val="115000"/>
                        </a:lnSpc>
                        <a:spcAft>
                          <a:spcPts val="0"/>
                        </a:spcAft>
                      </a:pPr>
                      <a:r>
                        <a:rPr lang="es-EC" sz="800">
                          <a:effectLst/>
                        </a:rPr>
                        <a:t>CONCEPTOS</a:t>
                      </a:r>
                      <a:endParaRPr lang="es-EC" sz="1000">
                        <a:effectLst/>
                        <a:latin typeface="Calibri"/>
                        <a:ea typeface="Times New Roman"/>
                        <a:cs typeface="Times New Roman"/>
                      </a:endParaRPr>
                    </a:p>
                  </a:txBody>
                  <a:tcPr marL="41838" marR="41838" marT="0" marB="0" anchor="ctr"/>
                </a:tc>
                <a:tc gridSpan="2">
                  <a:txBody>
                    <a:bodyPr/>
                    <a:lstStyle/>
                    <a:p>
                      <a:pPr algn="ctr">
                        <a:lnSpc>
                          <a:spcPct val="115000"/>
                        </a:lnSpc>
                        <a:spcAft>
                          <a:spcPts val="0"/>
                        </a:spcAft>
                      </a:pPr>
                      <a:r>
                        <a:rPr lang="en-US" sz="800">
                          <a:effectLst/>
                        </a:rPr>
                        <a:t>Ene - Oct 2012</a:t>
                      </a:r>
                      <a:endParaRPr lang="es-EC" sz="1000">
                        <a:effectLst/>
                        <a:latin typeface="Calibri"/>
                        <a:ea typeface="Times New Roman"/>
                        <a:cs typeface="Times New Roman"/>
                      </a:endParaRPr>
                    </a:p>
                  </a:txBody>
                  <a:tcPr marL="41838" marR="41838" marT="0" marB="0" anchor="ctr"/>
                </a:tc>
                <a:tc hMerge="1">
                  <a:txBody>
                    <a:bodyPr/>
                    <a:lstStyle/>
                    <a:p>
                      <a:endParaRPr lang="es-EC"/>
                    </a:p>
                  </a:txBody>
                  <a:tcPr/>
                </a:tc>
                <a:tc gridSpan="2">
                  <a:txBody>
                    <a:bodyPr/>
                    <a:lstStyle/>
                    <a:p>
                      <a:pPr algn="ctr">
                        <a:lnSpc>
                          <a:spcPct val="115000"/>
                        </a:lnSpc>
                        <a:spcAft>
                          <a:spcPts val="0"/>
                        </a:spcAft>
                      </a:pPr>
                      <a:r>
                        <a:rPr lang="en-US" sz="800">
                          <a:effectLst/>
                        </a:rPr>
                        <a:t>Ene - Oct 2013</a:t>
                      </a:r>
                      <a:endParaRPr lang="es-EC" sz="1000">
                        <a:effectLst/>
                        <a:latin typeface="Calibri"/>
                        <a:ea typeface="Times New Roman"/>
                        <a:cs typeface="Times New Roman"/>
                      </a:endParaRPr>
                    </a:p>
                  </a:txBody>
                  <a:tcPr marL="41838" marR="41838" marT="0" marB="0" anchor="ctr"/>
                </a:tc>
                <a:tc hMerge="1">
                  <a:txBody>
                    <a:bodyPr/>
                    <a:lstStyle/>
                    <a:p>
                      <a:endParaRPr lang="es-EC"/>
                    </a:p>
                  </a:txBody>
                  <a:tcPr/>
                </a:tc>
                <a:tc gridSpan="2">
                  <a:txBody>
                    <a:bodyPr/>
                    <a:lstStyle/>
                    <a:p>
                      <a:pPr algn="ctr">
                        <a:lnSpc>
                          <a:spcPct val="115000"/>
                        </a:lnSpc>
                        <a:spcAft>
                          <a:spcPts val="0"/>
                        </a:spcAft>
                      </a:pPr>
                      <a:r>
                        <a:rPr lang="en-US" sz="800">
                          <a:effectLst/>
                        </a:rPr>
                        <a:t>Ene - Oct 2014</a:t>
                      </a:r>
                      <a:endParaRPr lang="es-EC" sz="1000">
                        <a:effectLst/>
                        <a:latin typeface="Calibri"/>
                        <a:ea typeface="Times New Roman"/>
                        <a:cs typeface="Times New Roman"/>
                      </a:endParaRPr>
                    </a:p>
                  </a:txBody>
                  <a:tcPr marL="41838" marR="41838" marT="0" marB="0" anchor="ctr"/>
                </a:tc>
                <a:tc hMerge="1">
                  <a:txBody>
                    <a:bodyPr/>
                    <a:lstStyle/>
                    <a:p>
                      <a:endParaRPr lang="es-EC"/>
                    </a:p>
                  </a:txBody>
                  <a:tcPr/>
                </a:tc>
                <a:tc gridSpan="2">
                  <a:txBody>
                    <a:bodyPr/>
                    <a:lstStyle/>
                    <a:p>
                      <a:pPr algn="ctr">
                        <a:lnSpc>
                          <a:spcPct val="115000"/>
                        </a:lnSpc>
                        <a:spcAft>
                          <a:spcPts val="0"/>
                        </a:spcAft>
                      </a:pPr>
                      <a:r>
                        <a:rPr lang="en-US" sz="800">
                          <a:effectLst/>
                        </a:rPr>
                        <a:t>Ene - Oct 2015</a:t>
                      </a:r>
                      <a:endParaRPr lang="es-EC" sz="1000">
                        <a:effectLst/>
                        <a:latin typeface="Calibri"/>
                        <a:ea typeface="Times New Roman"/>
                        <a:cs typeface="Times New Roman"/>
                      </a:endParaRPr>
                    </a:p>
                  </a:txBody>
                  <a:tcPr marL="41838" marR="41838" marT="0" marB="0" anchor="ctr"/>
                </a:tc>
                <a:tc hMerge="1">
                  <a:txBody>
                    <a:bodyPr/>
                    <a:lstStyle/>
                    <a:p>
                      <a:endParaRPr lang="es-EC"/>
                    </a:p>
                  </a:txBody>
                  <a:tcPr/>
                </a:tc>
                <a:tc gridSpan="2">
                  <a:txBody>
                    <a:bodyPr/>
                    <a:lstStyle/>
                    <a:p>
                      <a:pPr algn="ctr">
                        <a:lnSpc>
                          <a:spcPct val="115000"/>
                        </a:lnSpc>
                        <a:spcAft>
                          <a:spcPts val="0"/>
                        </a:spcAft>
                      </a:pPr>
                      <a:r>
                        <a:rPr lang="es-EC" sz="800">
                          <a:effectLst/>
                        </a:rPr>
                        <a:t>(USD FOB)</a:t>
                      </a:r>
                      <a:endParaRPr lang="es-EC" sz="1000">
                        <a:effectLst/>
                        <a:latin typeface="Calibri"/>
                        <a:ea typeface="Times New Roman"/>
                        <a:cs typeface="Times New Roman"/>
                      </a:endParaRPr>
                    </a:p>
                  </a:txBody>
                  <a:tcPr marL="41838" marR="41838" marT="0" marB="0" anchor="ctr"/>
                </a:tc>
                <a:tc hMerge="1">
                  <a:txBody>
                    <a:bodyPr/>
                    <a:lstStyle/>
                    <a:p>
                      <a:endParaRPr lang="es-EC"/>
                    </a:p>
                  </a:txBody>
                  <a:tcPr/>
                </a:tc>
              </a:tr>
              <a:tr h="223536">
                <a:tc>
                  <a:txBody>
                    <a:bodyPr/>
                    <a:lstStyle/>
                    <a:p>
                      <a:pPr indent="344170">
                        <a:lnSpc>
                          <a:spcPct val="115000"/>
                        </a:lnSpc>
                        <a:spcAft>
                          <a:spcPts val="0"/>
                        </a:spcAft>
                      </a:pPr>
                      <a:r>
                        <a:rPr lang="es-EC" sz="800">
                          <a:effectLst/>
                        </a:rPr>
                        <a:t> </a:t>
                      </a:r>
                      <a:endParaRPr lang="es-EC" sz="1000">
                        <a:effectLst/>
                        <a:latin typeface="Calibri"/>
                        <a:ea typeface="Times New Roman"/>
                        <a:cs typeface="Times New Roman"/>
                      </a:endParaRPr>
                    </a:p>
                  </a:txBody>
                  <a:tcPr marL="41838" marR="41838" marT="0" marB="0" anchor="ctr"/>
                </a:tc>
                <a:tc>
                  <a:txBody>
                    <a:bodyPr/>
                    <a:lstStyle/>
                    <a:p>
                      <a:pPr algn="ctr">
                        <a:lnSpc>
                          <a:spcPct val="115000"/>
                        </a:lnSpc>
                        <a:spcAft>
                          <a:spcPts val="0"/>
                        </a:spcAft>
                      </a:pPr>
                      <a:r>
                        <a:rPr lang="es-EC" sz="800">
                          <a:effectLst/>
                        </a:rPr>
                        <a:t>TM</a:t>
                      </a:r>
                      <a:endParaRPr lang="es-EC" sz="1000">
                        <a:effectLst/>
                        <a:latin typeface="Calibri"/>
                        <a:ea typeface="Times New Roman"/>
                        <a:cs typeface="Times New Roman"/>
                      </a:endParaRPr>
                    </a:p>
                  </a:txBody>
                  <a:tcPr marL="41838" marR="41838" marT="0" marB="0" anchor="ctr"/>
                </a:tc>
                <a:tc>
                  <a:txBody>
                    <a:bodyPr/>
                    <a:lstStyle/>
                    <a:p>
                      <a:pPr algn="ctr">
                        <a:lnSpc>
                          <a:spcPct val="115000"/>
                        </a:lnSpc>
                        <a:spcAft>
                          <a:spcPts val="0"/>
                        </a:spcAft>
                      </a:pPr>
                      <a:r>
                        <a:rPr lang="es-EC" sz="800">
                          <a:effectLst/>
                        </a:rPr>
                        <a:t>USD FOB</a:t>
                      </a:r>
                      <a:endParaRPr lang="es-EC" sz="1000">
                        <a:effectLst/>
                        <a:latin typeface="Calibri"/>
                        <a:ea typeface="Times New Roman"/>
                        <a:cs typeface="Times New Roman"/>
                      </a:endParaRPr>
                    </a:p>
                  </a:txBody>
                  <a:tcPr marL="41838" marR="41838" marT="0" marB="0" anchor="ctr"/>
                </a:tc>
                <a:tc>
                  <a:txBody>
                    <a:bodyPr/>
                    <a:lstStyle/>
                    <a:p>
                      <a:pPr algn="ctr">
                        <a:lnSpc>
                          <a:spcPct val="115000"/>
                        </a:lnSpc>
                        <a:spcAft>
                          <a:spcPts val="0"/>
                        </a:spcAft>
                      </a:pPr>
                      <a:r>
                        <a:rPr lang="es-EC" sz="800">
                          <a:effectLst/>
                        </a:rPr>
                        <a:t>TM</a:t>
                      </a:r>
                      <a:endParaRPr lang="es-EC" sz="1000">
                        <a:effectLst/>
                        <a:latin typeface="Calibri"/>
                        <a:ea typeface="Times New Roman"/>
                        <a:cs typeface="Times New Roman"/>
                      </a:endParaRPr>
                    </a:p>
                  </a:txBody>
                  <a:tcPr marL="41838" marR="41838" marT="0" marB="0" anchor="ctr"/>
                </a:tc>
                <a:tc>
                  <a:txBody>
                    <a:bodyPr/>
                    <a:lstStyle/>
                    <a:p>
                      <a:pPr algn="ctr">
                        <a:lnSpc>
                          <a:spcPct val="115000"/>
                        </a:lnSpc>
                        <a:spcAft>
                          <a:spcPts val="0"/>
                        </a:spcAft>
                      </a:pPr>
                      <a:r>
                        <a:rPr lang="es-EC" sz="800">
                          <a:effectLst/>
                        </a:rPr>
                        <a:t>USD FOB</a:t>
                      </a:r>
                      <a:endParaRPr lang="es-EC" sz="1000">
                        <a:effectLst/>
                        <a:latin typeface="Calibri"/>
                        <a:ea typeface="Times New Roman"/>
                        <a:cs typeface="Times New Roman"/>
                      </a:endParaRPr>
                    </a:p>
                  </a:txBody>
                  <a:tcPr marL="41838" marR="41838" marT="0" marB="0" anchor="ctr"/>
                </a:tc>
                <a:tc>
                  <a:txBody>
                    <a:bodyPr/>
                    <a:lstStyle/>
                    <a:p>
                      <a:pPr algn="ctr">
                        <a:lnSpc>
                          <a:spcPct val="115000"/>
                        </a:lnSpc>
                        <a:spcAft>
                          <a:spcPts val="0"/>
                        </a:spcAft>
                      </a:pPr>
                      <a:r>
                        <a:rPr lang="es-EC" sz="800">
                          <a:effectLst/>
                        </a:rPr>
                        <a:t>TM</a:t>
                      </a:r>
                      <a:endParaRPr lang="es-EC" sz="1000">
                        <a:effectLst/>
                        <a:latin typeface="Calibri"/>
                        <a:ea typeface="Times New Roman"/>
                        <a:cs typeface="Times New Roman"/>
                      </a:endParaRPr>
                    </a:p>
                  </a:txBody>
                  <a:tcPr marL="41838" marR="41838" marT="0" marB="0" anchor="ctr"/>
                </a:tc>
                <a:tc>
                  <a:txBody>
                    <a:bodyPr/>
                    <a:lstStyle/>
                    <a:p>
                      <a:pPr algn="ctr">
                        <a:lnSpc>
                          <a:spcPct val="115000"/>
                        </a:lnSpc>
                        <a:spcAft>
                          <a:spcPts val="0"/>
                        </a:spcAft>
                      </a:pPr>
                      <a:r>
                        <a:rPr lang="es-EC" sz="800">
                          <a:effectLst/>
                        </a:rPr>
                        <a:t>USD FOB</a:t>
                      </a:r>
                      <a:endParaRPr lang="es-EC" sz="1000">
                        <a:effectLst/>
                        <a:latin typeface="Calibri"/>
                        <a:ea typeface="Times New Roman"/>
                        <a:cs typeface="Times New Roman"/>
                      </a:endParaRPr>
                    </a:p>
                  </a:txBody>
                  <a:tcPr marL="41838" marR="41838" marT="0" marB="0" anchor="ctr"/>
                </a:tc>
                <a:tc>
                  <a:txBody>
                    <a:bodyPr/>
                    <a:lstStyle/>
                    <a:p>
                      <a:pPr algn="ctr">
                        <a:lnSpc>
                          <a:spcPct val="115000"/>
                        </a:lnSpc>
                        <a:spcAft>
                          <a:spcPts val="0"/>
                        </a:spcAft>
                      </a:pPr>
                      <a:r>
                        <a:rPr lang="es-EC" sz="800">
                          <a:effectLst/>
                        </a:rPr>
                        <a:t>TM</a:t>
                      </a:r>
                      <a:endParaRPr lang="es-EC" sz="1000">
                        <a:effectLst/>
                        <a:latin typeface="Calibri"/>
                        <a:ea typeface="Times New Roman"/>
                        <a:cs typeface="Times New Roman"/>
                      </a:endParaRPr>
                    </a:p>
                  </a:txBody>
                  <a:tcPr marL="41838" marR="41838" marT="0" marB="0" anchor="ctr"/>
                </a:tc>
                <a:tc>
                  <a:txBody>
                    <a:bodyPr/>
                    <a:lstStyle/>
                    <a:p>
                      <a:pPr algn="ctr">
                        <a:lnSpc>
                          <a:spcPct val="115000"/>
                        </a:lnSpc>
                        <a:spcAft>
                          <a:spcPts val="0"/>
                        </a:spcAft>
                      </a:pPr>
                      <a:r>
                        <a:rPr lang="es-EC" sz="800">
                          <a:effectLst/>
                        </a:rPr>
                        <a:t>USD FOB</a:t>
                      </a:r>
                      <a:endParaRPr lang="es-EC" sz="1000">
                        <a:effectLst/>
                        <a:latin typeface="Calibri"/>
                        <a:ea typeface="Times New Roman"/>
                        <a:cs typeface="Times New Roman"/>
                      </a:endParaRPr>
                    </a:p>
                  </a:txBody>
                  <a:tcPr marL="41838" marR="41838" marT="0" marB="0" anchor="ctr"/>
                </a:tc>
                <a:tc>
                  <a:txBody>
                    <a:bodyPr/>
                    <a:lstStyle/>
                    <a:p>
                      <a:pPr algn="ctr">
                        <a:lnSpc>
                          <a:spcPct val="115000"/>
                        </a:lnSpc>
                        <a:spcAft>
                          <a:spcPts val="0"/>
                        </a:spcAft>
                      </a:pPr>
                      <a:r>
                        <a:rPr lang="es-EC" sz="800">
                          <a:effectLst/>
                        </a:rPr>
                        <a:t>Absoluta</a:t>
                      </a:r>
                      <a:endParaRPr lang="es-EC" sz="1000">
                        <a:effectLst/>
                        <a:latin typeface="Calibri"/>
                        <a:ea typeface="Times New Roman"/>
                        <a:cs typeface="Times New Roman"/>
                      </a:endParaRPr>
                    </a:p>
                  </a:txBody>
                  <a:tcPr marL="41838" marR="41838" marT="0" marB="0" anchor="ctr"/>
                </a:tc>
                <a:tc>
                  <a:txBody>
                    <a:bodyPr/>
                    <a:lstStyle/>
                    <a:p>
                      <a:pPr algn="ctr">
                        <a:lnSpc>
                          <a:spcPct val="115000"/>
                        </a:lnSpc>
                        <a:spcAft>
                          <a:spcPts val="0"/>
                        </a:spcAft>
                      </a:pPr>
                      <a:r>
                        <a:rPr lang="es-EC" sz="800">
                          <a:effectLst/>
                        </a:rPr>
                        <a:t>Relativa</a:t>
                      </a:r>
                      <a:endParaRPr lang="es-EC" sz="1000">
                        <a:effectLst/>
                        <a:latin typeface="Calibri"/>
                        <a:ea typeface="Times New Roman"/>
                        <a:cs typeface="Times New Roman"/>
                      </a:endParaRPr>
                    </a:p>
                  </a:txBody>
                  <a:tcPr marL="41838" marR="41838" marT="0" marB="0" anchor="ctr"/>
                </a:tc>
              </a:tr>
              <a:tr h="223536">
                <a:tc>
                  <a:txBody>
                    <a:bodyPr/>
                    <a:lstStyle/>
                    <a:p>
                      <a:pPr>
                        <a:lnSpc>
                          <a:spcPct val="115000"/>
                        </a:lnSpc>
                        <a:spcAft>
                          <a:spcPts val="0"/>
                        </a:spcAft>
                      </a:pPr>
                      <a:r>
                        <a:rPr lang="es-EC" sz="800">
                          <a:effectLst/>
                        </a:rPr>
                        <a:t>Exportaciones totales</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23,375</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19,951.7</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24,334</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20,673.5</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25,677</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22,033.9</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26,681  </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15,697.6</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-6,336.3</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 </a:t>
                      </a:r>
                      <a:endParaRPr lang="es-EC" sz="1000">
                        <a:effectLst/>
                        <a:latin typeface="Calibri"/>
                        <a:ea typeface="Times New Roman"/>
                        <a:cs typeface="Times New Roman"/>
                      </a:endParaRPr>
                    </a:p>
                  </a:txBody>
                  <a:tcPr marL="41838" marR="41838" marT="0" marB="0" anchor="ctr"/>
                </a:tc>
              </a:tr>
              <a:tr h="223536">
                <a:tc>
                  <a:txBody>
                    <a:bodyPr/>
                    <a:lstStyle/>
                    <a:p>
                      <a:pPr>
                        <a:lnSpc>
                          <a:spcPct val="115000"/>
                        </a:lnSpc>
                        <a:spcAft>
                          <a:spcPts val="0"/>
                        </a:spcAft>
                      </a:pPr>
                      <a:r>
                        <a:rPr lang="es-EC" sz="800">
                          <a:effectLst/>
                        </a:rPr>
                        <a:t>Petroleras</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16,623.8</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11,797.8</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17,107.7</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11,883.3</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17,991.0</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11,716.0</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18,791.7</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5,980.2</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-5,735.8</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-49.0%</a:t>
                      </a:r>
                      <a:endParaRPr lang="es-EC" sz="1000">
                        <a:effectLst/>
                        <a:latin typeface="Calibri"/>
                        <a:ea typeface="Times New Roman"/>
                        <a:cs typeface="Times New Roman"/>
                      </a:endParaRPr>
                    </a:p>
                  </a:txBody>
                  <a:tcPr marL="41838" marR="41838" marT="0" marB="0" anchor="ctr"/>
                </a:tc>
              </a:tr>
              <a:tr h="223536">
                <a:tc>
                  <a:txBody>
                    <a:bodyPr/>
                    <a:lstStyle/>
                    <a:p>
                      <a:pPr>
                        <a:lnSpc>
                          <a:spcPct val="115000"/>
                        </a:lnSpc>
                        <a:spcAft>
                          <a:spcPts val="0"/>
                        </a:spcAft>
                      </a:pPr>
                      <a:r>
                        <a:rPr lang="es-EC" sz="800">
                          <a:effectLst/>
                        </a:rPr>
                        <a:t>No petroleras</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6,751.2</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8,153.9</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7,226.5</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8,790.2</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7,686.3</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10,317.9</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7,888.9</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9,717.4</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-600.5</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-5.8%</a:t>
                      </a:r>
                      <a:endParaRPr lang="es-EC" sz="1000">
                        <a:effectLst/>
                        <a:latin typeface="Calibri"/>
                        <a:ea typeface="Times New Roman"/>
                        <a:cs typeface="Times New Roman"/>
                      </a:endParaRPr>
                    </a:p>
                  </a:txBody>
                  <a:tcPr marL="41838" marR="41838" marT="0" marB="0" anchor="ctr"/>
                </a:tc>
              </a:tr>
              <a:tr h="223536">
                <a:tc>
                  <a:txBody>
                    <a:bodyPr/>
                    <a:lstStyle/>
                    <a:p>
                      <a:pPr>
                        <a:lnSpc>
                          <a:spcPct val="115000"/>
                        </a:lnSpc>
                        <a:spcAft>
                          <a:spcPts val="0"/>
                        </a:spcAft>
                      </a:pPr>
                      <a:r>
                        <a:rPr lang="es-EC" sz="800">
                          <a:effectLst/>
                        </a:rPr>
                        <a:t>Importaciones totales</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11,743</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20,062.3</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13,325</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21,887.3</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14,198</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21,884.2</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13,041 </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17,583.6</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-19.7%</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 </a:t>
                      </a:r>
                      <a:endParaRPr lang="es-EC" sz="1000">
                        <a:effectLst/>
                        <a:latin typeface="Calibri"/>
                        <a:ea typeface="Times New Roman"/>
                        <a:cs typeface="Times New Roman"/>
                      </a:endParaRPr>
                    </a:p>
                  </a:txBody>
                  <a:tcPr marL="41838" marR="41838" marT="0" marB="0" anchor="ctr"/>
                </a:tc>
              </a:tr>
              <a:tr h="223536">
                <a:tc>
                  <a:txBody>
                    <a:bodyPr/>
                    <a:lstStyle/>
                    <a:p>
                      <a:pPr>
                        <a:lnSpc>
                          <a:spcPct val="115000"/>
                        </a:lnSpc>
                        <a:spcAft>
                          <a:spcPts val="0"/>
                        </a:spcAft>
                      </a:pPr>
                      <a:r>
                        <a:rPr lang="es-EC" sz="800">
                          <a:effectLst/>
                        </a:rPr>
                        <a:t>Bienes de consumo</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919</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4,037.0</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831</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4,160.2</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935</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4,123.8</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748</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3,455.1</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-668.7</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-16.2%</a:t>
                      </a:r>
                      <a:endParaRPr lang="es-EC" sz="1000">
                        <a:effectLst/>
                        <a:latin typeface="Calibri"/>
                        <a:ea typeface="Times New Roman"/>
                        <a:cs typeface="Times New Roman"/>
                      </a:endParaRPr>
                    </a:p>
                  </a:txBody>
                  <a:tcPr marL="41838" marR="41838" marT="0" marB="0" anchor="ctr"/>
                </a:tc>
              </a:tr>
              <a:tr h="223536">
                <a:tc>
                  <a:txBody>
                    <a:bodyPr/>
                    <a:lstStyle/>
                    <a:p>
                      <a:pPr>
                        <a:lnSpc>
                          <a:spcPct val="115000"/>
                        </a:lnSpc>
                        <a:spcAft>
                          <a:spcPts val="0"/>
                        </a:spcAft>
                      </a:pPr>
                      <a:r>
                        <a:rPr lang="es-EC" sz="800">
                          <a:effectLst/>
                        </a:rPr>
                        <a:t>Tráfico Postal Int. y Correos Rápidos</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n.d.</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131.5</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4</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179.9</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3.5</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174.4</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2.2</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98.6</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-75.9</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-43.5%</a:t>
                      </a:r>
                      <a:endParaRPr lang="es-EC" sz="1000">
                        <a:effectLst/>
                        <a:latin typeface="Calibri"/>
                        <a:ea typeface="Times New Roman"/>
                        <a:cs typeface="Times New Roman"/>
                      </a:endParaRPr>
                    </a:p>
                  </a:txBody>
                  <a:tcPr marL="41838" marR="41838" marT="0" marB="0" anchor="ctr"/>
                </a:tc>
              </a:tr>
              <a:tr h="223536">
                <a:tc>
                  <a:txBody>
                    <a:bodyPr/>
                    <a:lstStyle/>
                    <a:p>
                      <a:pPr>
                        <a:lnSpc>
                          <a:spcPct val="115000"/>
                        </a:lnSpc>
                        <a:spcAft>
                          <a:spcPts val="0"/>
                        </a:spcAft>
                      </a:pPr>
                      <a:r>
                        <a:rPr lang="es-EC" sz="800">
                          <a:effectLst/>
                        </a:rPr>
                        <a:t>Materias primas</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6,043</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6,013.0</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6,962</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6,681.4</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7,219</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6,721.5</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6,143</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5,903.5</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-817.9</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-12.2%</a:t>
                      </a:r>
                      <a:endParaRPr lang="es-EC" sz="1000">
                        <a:effectLst/>
                        <a:latin typeface="Calibri"/>
                        <a:ea typeface="Times New Roman"/>
                        <a:cs typeface="Times New Roman"/>
                      </a:endParaRPr>
                    </a:p>
                  </a:txBody>
                  <a:tcPr marL="41838" marR="41838" marT="0" marB="0" anchor="ctr"/>
                </a:tc>
              </a:tr>
              <a:tr h="223536">
                <a:tc>
                  <a:txBody>
                    <a:bodyPr/>
                    <a:lstStyle/>
                    <a:p>
                      <a:pPr>
                        <a:lnSpc>
                          <a:spcPct val="115000"/>
                        </a:lnSpc>
                        <a:spcAft>
                          <a:spcPts val="0"/>
                        </a:spcAft>
                      </a:pPr>
                      <a:r>
                        <a:rPr lang="es-EC" sz="800">
                          <a:effectLst/>
                        </a:rPr>
                        <a:t>Bienes de capital</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460</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5,380.4</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486</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5,754.5</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477</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5,480.8</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421</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4,629.7</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-851.1</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-15.5%</a:t>
                      </a:r>
                      <a:endParaRPr lang="es-EC" sz="1000">
                        <a:effectLst/>
                        <a:latin typeface="Calibri"/>
                        <a:ea typeface="Times New Roman"/>
                        <a:cs typeface="Times New Roman"/>
                      </a:endParaRPr>
                    </a:p>
                  </a:txBody>
                  <a:tcPr marL="41838" marR="41838" marT="0" marB="0" anchor="ctr"/>
                </a:tc>
              </a:tr>
              <a:tr h="223536">
                <a:tc>
                  <a:txBody>
                    <a:bodyPr/>
                    <a:lstStyle/>
                    <a:p>
                      <a:pPr>
                        <a:lnSpc>
                          <a:spcPct val="115000"/>
                        </a:lnSpc>
                        <a:spcAft>
                          <a:spcPts val="0"/>
                        </a:spcAft>
                      </a:pPr>
                      <a:r>
                        <a:rPr lang="es-EC" sz="800">
                          <a:effectLst/>
                        </a:rPr>
                        <a:t>Combustibles y Lubricantes</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4,318</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4,448.0</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5,036</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5,018.3</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5,558</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5,329.8</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5,722</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3,442.6</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-1,887.2</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-35.4%</a:t>
                      </a:r>
                      <a:endParaRPr lang="es-EC" sz="1000">
                        <a:effectLst/>
                        <a:latin typeface="Calibri"/>
                        <a:ea typeface="Times New Roman"/>
                        <a:cs typeface="Times New Roman"/>
                      </a:endParaRPr>
                    </a:p>
                  </a:txBody>
                  <a:tcPr marL="41838" marR="41838" marT="0" marB="0" anchor="ctr"/>
                </a:tc>
              </a:tr>
              <a:tr h="223536">
                <a:tc>
                  <a:txBody>
                    <a:bodyPr/>
                    <a:lstStyle/>
                    <a:p>
                      <a:pPr>
                        <a:lnSpc>
                          <a:spcPct val="115000"/>
                        </a:lnSpc>
                        <a:spcAft>
                          <a:spcPts val="0"/>
                        </a:spcAft>
                      </a:pPr>
                      <a:r>
                        <a:rPr lang="es-EC" sz="800">
                          <a:effectLst/>
                        </a:rPr>
                        <a:t>Diversos</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3.8</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36.5</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5.5</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51.4</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4.6</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40.9</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5.5</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49.1</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8.2</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20.0%</a:t>
                      </a:r>
                      <a:endParaRPr lang="es-EC" sz="1000">
                        <a:effectLst/>
                        <a:latin typeface="Calibri"/>
                        <a:ea typeface="Times New Roman"/>
                        <a:cs typeface="Times New Roman"/>
                      </a:endParaRPr>
                    </a:p>
                  </a:txBody>
                  <a:tcPr marL="41838" marR="41838" marT="0" marB="0" anchor="ctr"/>
                </a:tc>
              </a:tr>
              <a:tr h="223536">
                <a:tc>
                  <a:txBody>
                    <a:bodyPr/>
                    <a:lstStyle/>
                    <a:p>
                      <a:pPr>
                        <a:lnSpc>
                          <a:spcPct val="115000"/>
                        </a:lnSpc>
                        <a:spcAft>
                          <a:spcPts val="0"/>
                        </a:spcAft>
                      </a:pPr>
                      <a:r>
                        <a:rPr lang="es-EC" sz="800">
                          <a:effectLst/>
                        </a:rPr>
                        <a:t>Ajustes</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15.9</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41.7</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13.0</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5.1</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-7.9</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-60.9%</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 </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5.1</a:t>
                      </a:r>
                      <a:endParaRPr lang="es-EC" sz="1000">
                        <a:effectLst/>
                        <a:latin typeface="Calibri"/>
                        <a:ea typeface="Times New Roman"/>
                        <a:cs typeface="Times New Roman"/>
                      </a:endParaRPr>
                    </a:p>
                  </a:txBody>
                  <a:tcPr marL="41838" marR="41838" marT="0" marB="0" anchor="ctr"/>
                </a:tc>
                <a:tc>
                  <a:txBody>
                    <a:bodyPr/>
                    <a:lstStyle/>
                    <a:p>
                      <a:pPr>
                        <a:lnSpc>
                          <a:spcPct val="115000"/>
                        </a:lnSpc>
                        <a:spcAft>
                          <a:spcPts val="0"/>
                        </a:spcAft>
                      </a:pPr>
                      <a:r>
                        <a:rPr lang="es-EC" sz="800">
                          <a:effectLst/>
                        </a:rPr>
                        <a:t> </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 </a:t>
                      </a:r>
                      <a:endParaRPr lang="es-EC" sz="1000">
                        <a:effectLst/>
                        <a:latin typeface="Calibri"/>
                        <a:ea typeface="Times New Roman"/>
                        <a:cs typeface="Times New Roman"/>
                      </a:endParaRPr>
                    </a:p>
                  </a:txBody>
                  <a:tcPr marL="41838" marR="41838" marT="0" marB="0" anchor="ctr"/>
                </a:tc>
              </a:tr>
              <a:tr h="223536">
                <a:tc>
                  <a:txBody>
                    <a:bodyPr/>
                    <a:lstStyle/>
                    <a:p>
                      <a:pPr>
                        <a:lnSpc>
                          <a:spcPct val="115000"/>
                        </a:lnSpc>
                        <a:spcAft>
                          <a:spcPts val="0"/>
                        </a:spcAft>
                      </a:pPr>
                      <a:r>
                        <a:rPr lang="es-EC" sz="800">
                          <a:effectLst/>
                        </a:rPr>
                        <a:t>Balanza Comercial - Total</a:t>
                      </a:r>
                      <a:endParaRPr lang="es-EC" sz="1000">
                        <a:effectLst/>
                        <a:latin typeface="Calibri"/>
                        <a:ea typeface="Times New Roman"/>
                        <a:cs typeface="Times New Roman"/>
                      </a:endParaRPr>
                    </a:p>
                  </a:txBody>
                  <a:tcPr marL="41838" marR="41838" marT="0" marB="0" anchor="ctr"/>
                </a:tc>
                <a:tc>
                  <a:txBody>
                    <a:bodyPr/>
                    <a:lstStyle/>
                    <a:p>
                      <a:pPr>
                        <a:lnSpc>
                          <a:spcPct val="115000"/>
                        </a:lnSpc>
                        <a:spcAft>
                          <a:spcPts val="0"/>
                        </a:spcAft>
                      </a:pPr>
                      <a:r>
                        <a:rPr lang="es-EC" sz="800">
                          <a:effectLst/>
                        </a:rPr>
                        <a:t> </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-110.64</a:t>
                      </a:r>
                      <a:endParaRPr lang="es-EC" sz="1000">
                        <a:effectLst/>
                        <a:latin typeface="Calibri"/>
                        <a:ea typeface="Times New Roman"/>
                        <a:cs typeface="Times New Roman"/>
                      </a:endParaRPr>
                    </a:p>
                  </a:txBody>
                  <a:tcPr marL="41838" marR="41838" marT="0" marB="0" anchor="ctr"/>
                </a:tc>
                <a:tc>
                  <a:txBody>
                    <a:bodyPr/>
                    <a:lstStyle/>
                    <a:p>
                      <a:pPr>
                        <a:lnSpc>
                          <a:spcPct val="115000"/>
                        </a:lnSpc>
                        <a:spcAft>
                          <a:spcPts val="0"/>
                        </a:spcAft>
                      </a:pPr>
                      <a:r>
                        <a:rPr lang="es-EC" sz="800">
                          <a:effectLst/>
                        </a:rPr>
                        <a:t> </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-1,213.8</a:t>
                      </a:r>
                      <a:endParaRPr lang="es-EC" sz="1000">
                        <a:effectLst/>
                        <a:latin typeface="Calibri"/>
                        <a:ea typeface="Times New Roman"/>
                        <a:cs typeface="Times New Roman"/>
                      </a:endParaRPr>
                    </a:p>
                  </a:txBody>
                  <a:tcPr marL="41838" marR="41838" marT="0" marB="0" anchor="ctr"/>
                </a:tc>
                <a:tc>
                  <a:txBody>
                    <a:bodyPr/>
                    <a:lstStyle/>
                    <a:p>
                      <a:pPr>
                        <a:lnSpc>
                          <a:spcPct val="115000"/>
                        </a:lnSpc>
                        <a:spcAft>
                          <a:spcPts val="0"/>
                        </a:spcAft>
                      </a:pPr>
                      <a:r>
                        <a:rPr lang="es-EC" sz="800">
                          <a:effectLst/>
                        </a:rPr>
                        <a:t> </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149.76</a:t>
                      </a:r>
                      <a:endParaRPr lang="es-EC" sz="1000">
                        <a:effectLst/>
                        <a:latin typeface="Calibri"/>
                        <a:ea typeface="Times New Roman"/>
                        <a:cs typeface="Times New Roman"/>
                      </a:endParaRPr>
                    </a:p>
                  </a:txBody>
                  <a:tcPr marL="41838" marR="41838" marT="0" marB="0" anchor="ctr"/>
                </a:tc>
                <a:tc>
                  <a:txBody>
                    <a:bodyPr/>
                    <a:lstStyle/>
                    <a:p>
                      <a:pPr>
                        <a:lnSpc>
                          <a:spcPct val="115000"/>
                        </a:lnSpc>
                        <a:spcAft>
                          <a:spcPts val="0"/>
                        </a:spcAft>
                      </a:pPr>
                      <a:r>
                        <a:rPr lang="es-EC" sz="800">
                          <a:effectLst/>
                        </a:rPr>
                        <a:t> </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-1,886.0</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-2,035.8</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-1359.4%</a:t>
                      </a:r>
                      <a:endParaRPr lang="es-EC" sz="1000">
                        <a:effectLst/>
                        <a:latin typeface="Calibri"/>
                        <a:ea typeface="Times New Roman"/>
                        <a:cs typeface="Times New Roman"/>
                      </a:endParaRPr>
                    </a:p>
                  </a:txBody>
                  <a:tcPr marL="41838" marR="41838" marT="0" marB="0" anchor="ctr"/>
                </a:tc>
              </a:tr>
              <a:tr h="223536">
                <a:tc>
                  <a:txBody>
                    <a:bodyPr/>
                    <a:lstStyle/>
                    <a:p>
                      <a:pPr>
                        <a:lnSpc>
                          <a:spcPct val="115000"/>
                        </a:lnSpc>
                        <a:spcAft>
                          <a:spcPts val="0"/>
                        </a:spcAft>
                      </a:pPr>
                      <a:r>
                        <a:rPr lang="es-EC" sz="800">
                          <a:effectLst/>
                        </a:rPr>
                        <a:t>Bal. Comercial - Petrolera</a:t>
                      </a:r>
                      <a:endParaRPr lang="es-EC" sz="1000">
                        <a:effectLst/>
                        <a:latin typeface="Calibri"/>
                        <a:ea typeface="Times New Roman"/>
                        <a:cs typeface="Times New Roman"/>
                      </a:endParaRPr>
                    </a:p>
                  </a:txBody>
                  <a:tcPr marL="41838" marR="41838" marT="0" marB="0" anchor="ctr"/>
                </a:tc>
                <a:tc>
                  <a:txBody>
                    <a:bodyPr/>
                    <a:lstStyle/>
                    <a:p>
                      <a:pPr>
                        <a:lnSpc>
                          <a:spcPct val="115000"/>
                        </a:lnSpc>
                        <a:spcAft>
                          <a:spcPts val="0"/>
                        </a:spcAft>
                      </a:pPr>
                      <a:r>
                        <a:rPr lang="es-EC" sz="800">
                          <a:effectLst/>
                        </a:rPr>
                        <a:t> </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7,349.8</a:t>
                      </a:r>
                      <a:endParaRPr lang="es-EC" sz="1000">
                        <a:effectLst/>
                        <a:latin typeface="Calibri"/>
                        <a:ea typeface="Times New Roman"/>
                        <a:cs typeface="Times New Roman"/>
                      </a:endParaRPr>
                    </a:p>
                  </a:txBody>
                  <a:tcPr marL="41838" marR="41838" marT="0" marB="0" anchor="ctr"/>
                </a:tc>
                <a:tc>
                  <a:txBody>
                    <a:bodyPr/>
                    <a:lstStyle/>
                    <a:p>
                      <a:pPr>
                        <a:lnSpc>
                          <a:spcPct val="115000"/>
                        </a:lnSpc>
                        <a:spcAft>
                          <a:spcPts val="0"/>
                        </a:spcAft>
                      </a:pPr>
                      <a:r>
                        <a:rPr lang="es-EC" sz="800">
                          <a:effectLst/>
                        </a:rPr>
                        <a:t> </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6,865.0</a:t>
                      </a:r>
                      <a:endParaRPr lang="es-EC" sz="1000">
                        <a:effectLst/>
                        <a:latin typeface="Calibri"/>
                        <a:ea typeface="Times New Roman"/>
                        <a:cs typeface="Times New Roman"/>
                      </a:endParaRPr>
                    </a:p>
                  </a:txBody>
                  <a:tcPr marL="41838" marR="41838" marT="0" marB="0" anchor="ctr"/>
                </a:tc>
                <a:tc>
                  <a:txBody>
                    <a:bodyPr/>
                    <a:lstStyle/>
                    <a:p>
                      <a:pPr>
                        <a:lnSpc>
                          <a:spcPct val="115000"/>
                        </a:lnSpc>
                        <a:spcAft>
                          <a:spcPts val="0"/>
                        </a:spcAft>
                      </a:pPr>
                      <a:r>
                        <a:rPr lang="es-EC" sz="800">
                          <a:effectLst/>
                        </a:rPr>
                        <a:t> </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6,386.2</a:t>
                      </a:r>
                      <a:endParaRPr lang="es-EC" sz="1000">
                        <a:effectLst/>
                        <a:latin typeface="Calibri"/>
                        <a:ea typeface="Times New Roman"/>
                        <a:cs typeface="Times New Roman"/>
                      </a:endParaRPr>
                    </a:p>
                  </a:txBody>
                  <a:tcPr marL="41838" marR="41838" marT="0" marB="0" anchor="ctr"/>
                </a:tc>
                <a:tc>
                  <a:txBody>
                    <a:bodyPr/>
                    <a:lstStyle/>
                    <a:p>
                      <a:pPr>
                        <a:lnSpc>
                          <a:spcPct val="115000"/>
                        </a:lnSpc>
                        <a:spcAft>
                          <a:spcPts val="0"/>
                        </a:spcAft>
                      </a:pPr>
                      <a:r>
                        <a:rPr lang="es-EC" sz="800">
                          <a:effectLst/>
                        </a:rPr>
                        <a:t> </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2,537.6</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-3,848.6</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-60.3%</a:t>
                      </a:r>
                      <a:endParaRPr lang="es-EC" sz="1000">
                        <a:effectLst/>
                        <a:latin typeface="Calibri"/>
                        <a:ea typeface="Times New Roman"/>
                        <a:cs typeface="Times New Roman"/>
                      </a:endParaRPr>
                    </a:p>
                  </a:txBody>
                  <a:tcPr marL="41838" marR="41838" marT="0" marB="0" anchor="ctr"/>
                </a:tc>
              </a:tr>
              <a:tr h="223536">
                <a:tc>
                  <a:txBody>
                    <a:bodyPr/>
                    <a:lstStyle/>
                    <a:p>
                      <a:pPr>
                        <a:lnSpc>
                          <a:spcPct val="115000"/>
                        </a:lnSpc>
                        <a:spcAft>
                          <a:spcPts val="0"/>
                        </a:spcAft>
                      </a:pPr>
                      <a:r>
                        <a:rPr lang="es-EC" sz="800">
                          <a:effectLst/>
                        </a:rPr>
                        <a:t>Bal. Comercial - No petrolera</a:t>
                      </a:r>
                      <a:endParaRPr lang="es-EC" sz="1000">
                        <a:effectLst/>
                        <a:latin typeface="Calibri"/>
                        <a:ea typeface="Times New Roman"/>
                        <a:cs typeface="Times New Roman"/>
                      </a:endParaRPr>
                    </a:p>
                  </a:txBody>
                  <a:tcPr marL="41838" marR="41838" marT="0" marB="0" anchor="ctr"/>
                </a:tc>
                <a:tc>
                  <a:txBody>
                    <a:bodyPr/>
                    <a:lstStyle/>
                    <a:p>
                      <a:pPr>
                        <a:lnSpc>
                          <a:spcPct val="115000"/>
                        </a:lnSpc>
                        <a:spcAft>
                          <a:spcPts val="0"/>
                        </a:spcAft>
                      </a:pPr>
                      <a:r>
                        <a:rPr lang="es-EC" sz="800">
                          <a:effectLst/>
                        </a:rPr>
                        <a:t> </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-7,460.5</a:t>
                      </a:r>
                      <a:endParaRPr lang="es-EC" sz="1000">
                        <a:effectLst/>
                        <a:latin typeface="Calibri"/>
                        <a:ea typeface="Times New Roman"/>
                        <a:cs typeface="Times New Roman"/>
                      </a:endParaRPr>
                    </a:p>
                  </a:txBody>
                  <a:tcPr marL="41838" marR="41838" marT="0" marB="0" anchor="ctr"/>
                </a:tc>
                <a:tc>
                  <a:txBody>
                    <a:bodyPr/>
                    <a:lstStyle/>
                    <a:p>
                      <a:pPr>
                        <a:lnSpc>
                          <a:spcPct val="115000"/>
                        </a:lnSpc>
                        <a:spcAft>
                          <a:spcPts val="0"/>
                        </a:spcAft>
                      </a:pPr>
                      <a:r>
                        <a:rPr lang="es-EC" sz="800">
                          <a:effectLst/>
                        </a:rPr>
                        <a:t> </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-8,078.8</a:t>
                      </a:r>
                      <a:endParaRPr lang="es-EC" sz="1000">
                        <a:effectLst/>
                        <a:latin typeface="Calibri"/>
                        <a:ea typeface="Times New Roman"/>
                        <a:cs typeface="Times New Roman"/>
                      </a:endParaRPr>
                    </a:p>
                  </a:txBody>
                  <a:tcPr marL="41838" marR="41838" marT="0" marB="0" anchor="ctr"/>
                </a:tc>
                <a:tc>
                  <a:txBody>
                    <a:bodyPr/>
                    <a:lstStyle/>
                    <a:p>
                      <a:pPr>
                        <a:lnSpc>
                          <a:spcPct val="115000"/>
                        </a:lnSpc>
                        <a:spcAft>
                          <a:spcPts val="0"/>
                        </a:spcAft>
                      </a:pPr>
                      <a:r>
                        <a:rPr lang="es-EC" sz="800">
                          <a:effectLst/>
                        </a:rPr>
                        <a:t> </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-6,236.4</a:t>
                      </a:r>
                      <a:endParaRPr lang="es-EC" sz="1000">
                        <a:effectLst/>
                        <a:latin typeface="Calibri"/>
                        <a:ea typeface="Times New Roman"/>
                        <a:cs typeface="Times New Roman"/>
                      </a:endParaRPr>
                    </a:p>
                  </a:txBody>
                  <a:tcPr marL="41838" marR="41838" marT="0" marB="0" anchor="ctr"/>
                </a:tc>
                <a:tc>
                  <a:txBody>
                    <a:bodyPr/>
                    <a:lstStyle/>
                    <a:p>
                      <a:pPr>
                        <a:lnSpc>
                          <a:spcPct val="115000"/>
                        </a:lnSpc>
                        <a:spcAft>
                          <a:spcPts val="0"/>
                        </a:spcAft>
                      </a:pPr>
                      <a:r>
                        <a:rPr lang="es-EC" sz="800">
                          <a:effectLst/>
                        </a:rPr>
                        <a:t> </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-4,423.6</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a:effectLst/>
                        </a:rPr>
                        <a:t>1,812.8</a:t>
                      </a:r>
                      <a:endParaRPr lang="es-EC" sz="1000">
                        <a:effectLst/>
                        <a:latin typeface="Calibri"/>
                        <a:ea typeface="Times New Roman"/>
                        <a:cs typeface="Times New Roman"/>
                      </a:endParaRPr>
                    </a:p>
                  </a:txBody>
                  <a:tcPr marL="41838" marR="41838" marT="0" marB="0" anchor="ctr"/>
                </a:tc>
                <a:tc>
                  <a:txBody>
                    <a:bodyPr/>
                    <a:lstStyle/>
                    <a:p>
                      <a:pPr algn="r">
                        <a:lnSpc>
                          <a:spcPct val="115000"/>
                        </a:lnSpc>
                        <a:spcAft>
                          <a:spcPts val="0"/>
                        </a:spcAft>
                      </a:pPr>
                      <a:r>
                        <a:rPr lang="es-EC" sz="800" dirty="0">
                          <a:effectLst/>
                        </a:rPr>
                        <a:t>29.1%</a:t>
                      </a:r>
                      <a:endParaRPr lang="es-EC" sz="1000" dirty="0">
                        <a:effectLst/>
                        <a:latin typeface="Calibri"/>
                        <a:ea typeface="Times New Roman"/>
                        <a:cs typeface="Times New Roman"/>
                      </a:endParaRPr>
                    </a:p>
                  </a:txBody>
                  <a:tcPr marL="41838" marR="41838" marT="0" marB="0" anchor="ctr"/>
                </a:tc>
              </a:tr>
            </a:tbl>
          </a:graphicData>
        </a:graphic>
      </p:graphicFrame>
    </p:spTree>
    <p:extLst>
      <p:ext uri="{BB962C8B-B14F-4D97-AF65-F5344CB8AC3E}">
        <p14:creationId xmlns:p14="http://schemas.microsoft.com/office/powerpoint/2010/main" val="4605608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972632"/>
            <a:ext cx="8229600" cy="2367136"/>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s-EC" sz="8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3 metodología</a:t>
            </a:r>
            <a:endParaRPr lang="es-EC" sz="8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654" y="5974258"/>
            <a:ext cx="2276943" cy="66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86858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3.1 Parámetros</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41651521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91105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3.2 Población y Muestra</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216108858"/>
              </p:ext>
            </p:extLst>
          </p:nvPr>
        </p:nvGraphicFramePr>
        <p:xfrm>
          <a:off x="467544" y="1268761"/>
          <a:ext cx="8280920" cy="2592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3 Marcador de contenido"/>
          <p:cNvGraphicFramePr>
            <a:graphicFrameLocks/>
          </p:cNvGraphicFramePr>
          <p:nvPr>
            <p:extLst>
              <p:ext uri="{D42A27DB-BD31-4B8C-83A1-F6EECF244321}">
                <p14:modId xmlns:p14="http://schemas.microsoft.com/office/powerpoint/2010/main" val="1470791087"/>
              </p:ext>
            </p:extLst>
          </p:nvPr>
        </p:nvGraphicFramePr>
        <p:xfrm>
          <a:off x="467544" y="4077072"/>
          <a:ext cx="8280920" cy="25922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050"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91680" y="4653136"/>
            <a:ext cx="5222875"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57061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3.3 Recolección de datos</a:t>
            </a:r>
            <a:endParaRPr lang="es-EC"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22850032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74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3.4 Análisis de datos</a:t>
            </a:r>
            <a:endParaRPr lang="es-EC"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445840921"/>
              </p:ext>
            </p:extLst>
          </p:nvPr>
        </p:nvGraphicFramePr>
        <p:xfrm>
          <a:off x="395536" y="1340768"/>
          <a:ext cx="8229600" cy="5246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2040" y="4764800"/>
            <a:ext cx="2065379" cy="2037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55733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972632"/>
            <a:ext cx="8229600" cy="2367136"/>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s-EC" sz="8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4 ANALISIS DE RESULTADOS</a:t>
            </a:r>
            <a:endParaRPr lang="es-EC" sz="8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654" y="5974258"/>
            <a:ext cx="2276943" cy="66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3219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1909234340"/>
              </p:ext>
            </p:extLst>
          </p:nvPr>
        </p:nvGraphicFramePr>
        <p:xfrm>
          <a:off x="1907704" y="908720"/>
          <a:ext cx="5334000" cy="4905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9699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nvGraphicFramePr>
        <p:xfrm>
          <a:off x="1961832" y="1956435"/>
          <a:ext cx="5220335" cy="2945130"/>
        </p:xfrm>
        <a:graphic>
          <a:graphicData uri="http://schemas.openxmlformats.org/drawingml/2006/chart">
            <c:chart xmlns:c="http://schemas.openxmlformats.org/drawingml/2006/chart" xmlns:r="http://schemas.openxmlformats.org/officeDocument/2006/relationships" r:id="rId2"/>
          </a:graphicData>
        </a:graphic>
      </p:graphicFrame>
      <p:sp>
        <p:nvSpPr>
          <p:cNvPr id="3" name="2 CuadroTexto"/>
          <p:cNvSpPr txBox="1"/>
          <p:nvPr/>
        </p:nvSpPr>
        <p:spPr>
          <a:xfrm>
            <a:off x="3275856" y="460052"/>
            <a:ext cx="3384376" cy="646331"/>
          </a:xfrm>
          <a:prstGeom prst="rect">
            <a:avLst/>
          </a:prstGeom>
          <a:noFill/>
        </p:spPr>
        <p:txBody>
          <a:bodyPr wrap="square" rtlCol="0">
            <a:spAutoFit/>
          </a:bodyPr>
          <a:lstStyle/>
          <a:p>
            <a:pPr marL="0" lvl="1" algn="ctr"/>
            <a:r>
              <a:rPr lang="es-EC" b="1" dirty="0" smtClean="0"/>
              <a:t>4.1 Productores </a:t>
            </a:r>
            <a:r>
              <a:rPr lang="es-EC" b="1" dirty="0"/>
              <a:t>de calzado </a:t>
            </a:r>
            <a:endParaRPr lang="es-EC" sz="1600" dirty="0"/>
          </a:p>
          <a:p>
            <a:pPr algn="ctr"/>
            <a:endParaRPr lang="es-EC" dirty="0"/>
          </a:p>
        </p:txBody>
      </p:sp>
    </p:spTree>
    <p:extLst>
      <p:ext uri="{BB962C8B-B14F-4D97-AF65-F5344CB8AC3E}">
        <p14:creationId xmlns:p14="http://schemas.microsoft.com/office/powerpoint/2010/main" val="4111193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1.1 Objeto de estudio</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006401479"/>
              </p:ext>
            </p:extLst>
          </p:nvPr>
        </p:nvGraphicFramePr>
        <p:xfrm>
          <a:off x="457200" y="1600201"/>
          <a:ext cx="8291264" cy="1612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3 Marcador de contenido"/>
          <p:cNvGraphicFramePr>
            <a:graphicFrameLocks/>
          </p:cNvGraphicFramePr>
          <p:nvPr>
            <p:extLst>
              <p:ext uri="{D42A27DB-BD31-4B8C-83A1-F6EECF244321}">
                <p14:modId xmlns:p14="http://schemas.microsoft.com/office/powerpoint/2010/main" val="3423360654"/>
              </p:ext>
            </p:extLst>
          </p:nvPr>
        </p:nvGraphicFramePr>
        <p:xfrm>
          <a:off x="539552" y="3933056"/>
          <a:ext cx="8291264" cy="16127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45362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nvGraphicFramePr>
        <p:xfrm>
          <a:off x="1962150" y="1728787"/>
          <a:ext cx="5219700" cy="3400425"/>
        </p:xfrm>
        <a:graphic>
          <a:graphicData uri="http://schemas.openxmlformats.org/drawingml/2006/chart">
            <c:chart xmlns:c="http://schemas.openxmlformats.org/drawingml/2006/chart" xmlns:r="http://schemas.openxmlformats.org/officeDocument/2006/relationships" r:id="rId2"/>
          </a:graphicData>
        </a:graphic>
      </p:graphicFrame>
      <p:sp>
        <p:nvSpPr>
          <p:cNvPr id="3" name="2 CuadroTexto"/>
          <p:cNvSpPr txBox="1"/>
          <p:nvPr/>
        </p:nvSpPr>
        <p:spPr>
          <a:xfrm>
            <a:off x="3275856" y="460052"/>
            <a:ext cx="3384376" cy="646331"/>
          </a:xfrm>
          <a:prstGeom prst="rect">
            <a:avLst/>
          </a:prstGeom>
          <a:noFill/>
        </p:spPr>
        <p:txBody>
          <a:bodyPr wrap="square" rtlCol="0">
            <a:spAutoFit/>
          </a:bodyPr>
          <a:lstStyle/>
          <a:p>
            <a:pPr marL="0" lvl="1" algn="ctr"/>
            <a:r>
              <a:rPr lang="es-EC" b="1" dirty="0" smtClean="0"/>
              <a:t>4.1 Productores </a:t>
            </a:r>
            <a:r>
              <a:rPr lang="es-EC" b="1" dirty="0"/>
              <a:t>de calzado </a:t>
            </a:r>
            <a:endParaRPr lang="es-EC" sz="1600" dirty="0"/>
          </a:p>
          <a:p>
            <a:pPr algn="ctr"/>
            <a:endParaRPr lang="es-EC" dirty="0"/>
          </a:p>
        </p:txBody>
      </p:sp>
    </p:spTree>
    <p:extLst>
      <p:ext uri="{BB962C8B-B14F-4D97-AF65-F5344CB8AC3E}">
        <p14:creationId xmlns:p14="http://schemas.microsoft.com/office/powerpoint/2010/main" val="30529513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nvGraphicFramePr>
        <p:xfrm>
          <a:off x="1961832" y="1785937"/>
          <a:ext cx="5220335" cy="3286125"/>
        </p:xfrm>
        <a:graphic>
          <a:graphicData uri="http://schemas.openxmlformats.org/drawingml/2006/chart">
            <c:chart xmlns:c="http://schemas.openxmlformats.org/drawingml/2006/chart" xmlns:r="http://schemas.openxmlformats.org/officeDocument/2006/relationships" r:id="rId2"/>
          </a:graphicData>
        </a:graphic>
      </p:graphicFrame>
      <p:sp>
        <p:nvSpPr>
          <p:cNvPr id="3" name="2 CuadroTexto"/>
          <p:cNvSpPr txBox="1"/>
          <p:nvPr/>
        </p:nvSpPr>
        <p:spPr>
          <a:xfrm>
            <a:off x="3275856" y="460052"/>
            <a:ext cx="3384376" cy="646331"/>
          </a:xfrm>
          <a:prstGeom prst="rect">
            <a:avLst/>
          </a:prstGeom>
          <a:noFill/>
        </p:spPr>
        <p:txBody>
          <a:bodyPr wrap="square" rtlCol="0">
            <a:spAutoFit/>
          </a:bodyPr>
          <a:lstStyle/>
          <a:p>
            <a:pPr marL="0" lvl="1" algn="ctr"/>
            <a:r>
              <a:rPr lang="es-EC" b="1" dirty="0" smtClean="0"/>
              <a:t>4.1 Productores </a:t>
            </a:r>
            <a:r>
              <a:rPr lang="es-EC" b="1" dirty="0"/>
              <a:t>de calzado </a:t>
            </a:r>
            <a:endParaRPr lang="es-EC" sz="1600" dirty="0"/>
          </a:p>
          <a:p>
            <a:pPr algn="ctr"/>
            <a:endParaRPr lang="es-EC" dirty="0"/>
          </a:p>
        </p:txBody>
      </p:sp>
    </p:spTree>
    <p:extLst>
      <p:ext uri="{BB962C8B-B14F-4D97-AF65-F5344CB8AC3E}">
        <p14:creationId xmlns:p14="http://schemas.microsoft.com/office/powerpoint/2010/main" val="15058887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nvGraphicFramePr>
        <p:xfrm>
          <a:off x="1961832" y="1956435"/>
          <a:ext cx="5220335" cy="2945130"/>
        </p:xfrm>
        <a:graphic>
          <a:graphicData uri="http://schemas.openxmlformats.org/drawingml/2006/chart">
            <c:chart xmlns:c="http://schemas.openxmlformats.org/drawingml/2006/chart" xmlns:r="http://schemas.openxmlformats.org/officeDocument/2006/relationships" r:id="rId2"/>
          </a:graphicData>
        </a:graphic>
      </p:graphicFrame>
      <p:sp>
        <p:nvSpPr>
          <p:cNvPr id="3" name="2 CuadroTexto"/>
          <p:cNvSpPr txBox="1"/>
          <p:nvPr/>
        </p:nvSpPr>
        <p:spPr>
          <a:xfrm>
            <a:off x="3275856" y="460052"/>
            <a:ext cx="3384376" cy="646331"/>
          </a:xfrm>
          <a:prstGeom prst="rect">
            <a:avLst/>
          </a:prstGeom>
          <a:noFill/>
        </p:spPr>
        <p:txBody>
          <a:bodyPr wrap="square" rtlCol="0">
            <a:spAutoFit/>
          </a:bodyPr>
          <a:lstStyle/>
          <a:p>
            <a:pPr marL="0" lvl="1" algn="ctr"/>
            <a:r>
              <a:rPr lang="es-EC" b="1" dirty="0" smtClean="0"/>
              <a:t>4.1 Productores </a:t>
            </a:r>
            <a:r>
              <a:rPr lang="es-EC" b="1" dirty="0"/>
              <a:t>de calzado </a:t>
            </a:r>
            <a:endParaRPr lang="es-EC" sz="1600" dirty="0"/>
          </a:p>
          <a:p>
            <a:pPr algn="ctr"/>
            <a:endParaRPr lang="es-EC" dirty="0"/>
          </a:p>
        </p:txBody>
      </p:sp>
    </p:spTree>
    <p:extLst>
      <p:ext uri="{BB962C8B-B14F-4D97-AF65-F5344CB8AC3E}">
        <p14:creationId xmlns:p14="http://schemas.microsoft.com/office/powerpoint/2010/main" val="7189527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nvGraphicFramePr>
        <p:xfrm>
          <a:off x="1962150" y="2024062"/>
          <a:ext cx="5219700" cy="2809875"/>
        </p:xfrm>
        <a:graphic>
          <a:graphicData uri="http://schemas.openxmlformats.org/drawingml/2006/chart">
            <c:chart xmlns:c="http://schemas.openxmlformats.org/drawingml/2006/chart" xmlns:r="http://schemas.openxmlformats.org/officeDocument/2006/relationships" r:id="rId2"/>
          </a:graphicData>
        </a:graphic>
      </p:graphicFrame>
      <p:sp>
        <p:nvSpPr>
          <p:cNvPr id="3" name="2 CuadroTexto"/>
          <p:cNvSpPr txBox="1"/>
          <p:nvPr/>
        </p:nvSpPr>
        <p:spPr>
          <a:xfrm>
            <a:off x="3275856" y="460052"/>
            <a:ext cx="3384376" cy="646331"/>
          </a:xfrm>
          <a:prstGeom prst="rect">
            <a:avLst/>
          </a:prstGeom>
          <a:noFill/>
        </p:spPr>
        <p:txBody>
          <a:bodyPr wrap="square" rtlCol="0">
            <a:spAutoFit/>
          </a:bodyPr>
          <a:lstStyle/>
          <a:p>
            <a:pPr marL="0" lvl="1" algn="ctr"/>
            <a:r>
              <a:rPr lang="es-EC" b="1" dirty="0" smtClean="0"/>
              <a:t>4.1 Productores </a:t>
            </a:r>
            <a:r>
              <a:rPr lang="es-EC" b="1" dirty="0"/>
              <a:t>de calzado </a:t>
            </a:r>
            <a:endParaRPr lang="es-EC" sz="1600" dirty="0"/>
          </a:p>
          <a:p>
            <a:pPr algn="ctr"/>
            <a:endParaRPr lang="es-EC" dirty="0"/>
          </a:p>
        </p:txBody>
      </p:sp>
    </p:spTree>
    <p:extLst>
      <p:ext uri="{BB962C8B-B14F-4D97-AF65-F5344CB8AC3E}">
        <p14:creationId xmlns:p14="http://schemas.microsoft.com/office/powerpoint/2010/main" val="2199143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nvGraphicFramePr>
        <p:xfrm>
          <a:off x="1962150" y="1690687"/>
          <a:ext cx="5219700" cy="3476625"/>
        </p:xfrm>
        <a:graphic>
          <a:graphicData uri="http://schemas.openxmlformats.org/drawingml/2006/chart">
            <c:chart xmlns:c="http://schemas.openxmlformats.org/drawingml/2006/chart" xmlns:r="http://schemas.openxmlformats.org/officeDocument/2006/relationships" r:id="rId2"/>
          </a:graphicData>
        </a:graphic>
      </p:graphicFrame>
      <p:sp>
        <p:nvSpPr>
          <p:cNvPr id="3" name="2 CuadroTexto"/>
          <p:cNvSpPr txBox="1"/>
          <p:nvPr/>
        </p:nvSpPr>
        <p:spPr>
          <a:xfrm>
            <a:off x="3275856" y="460052"/>
            <a:ext cx="3384376" cy="646331"/>
          </a:xfrm>
          <a:prstGeom prst="rect">
            <a:avLst/>
          </a:prstGeom>
          <a:noFill/>
        </p:spPr>
        <p:txBody>
          <a:bodyPr wrap="square" rtlCol="0">
            <a:spAutoFit/>
          </a:bodyPr>
          <a:lstStyle/>
          <a:p>
            <a:pPr marL="0" lvl="1" algn="ctr"/>
            <a:r>
              <a:rPr lang="es-EC" b="1" dirty="0" smtClean="0"/>
              <a:t>4.1 Productores </a:t>
            </a:r>
            <a:r>
              <a:rPr lang="es-EC" b="1" dirty="0"/>
              <a:t>de calzado </a:t>
            </a:r>
            <a:endParaRPr lang="es-EC" sz="1600" dirty="0"/>
          </a:p>
          <a:p>
            <a:pPr algn="ctr"/>
            <a:endParaRPr lang="es-EC" dirty="0"/>
          </a:p>
        </p:txBody>
      </p:sp>
    </p:spTree>
    <p:extLst>
      <p:ext uri="{BB962C8B-B14F-4D97-AF65-F5344CB8AC3E}">
        <p14:creationId xmlns:p14="http://schemas.microsoft.com/office/powerpoint/2010/main" val="11621329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nvGraphicFramePr>
        <p:xfrm>
          <a:off x="1981200" y="1738312"/>
          <a:ext cx="5181600" cy="3381375"/>
        </p:xfrm>
        <a:graphic>
          <a:graphicData uri="http://schemas.openxmlformats.org/drawingml/2006/chart">
            <c:chart xmlns:c="http://schemas.openxmlformats.org/drawingml/2006/chart" xmlns:r="http://schemas.openxmlformats.org/officeDocument/2006/relationships" r:id="rId2"/>
          </a:graphicData>
        </a:graphic>
      </p:graphicFrame>
      <p:sp>
        <p:nvSpPr>
          <p:cNvPr id="3" name="2 CuadroTexto"/>
          <p:cNvSpPr txBox="1"/>
          <p:nvPr/>
        </p:nvSpPr>
        <p:spPr>
          <a:xfrm>
            <a:off x="3275856" y="460052"/>
            <a:ext cx="3384376" cy="646331"/>
          </a:xfrm>
          <a:prstGeom prst="rect">
            <a:avLst/>
          </a:prstGeom>
          <a:noFill/>
        </p:spPr>
        <p:txBody>
          <a:bodyPr wrap="square" rtlCol="0">
            <a:spAutoFit/>
          </a:bodyPr>
          <a:lstStyle/>
          <a:p>
            <a:pPr marL="0" lvl="1" algn="ctr"/>
            <a:r>
              <a:rPr lang="es-EC" b="1" dirty="0" smtClean="0"/>
              <a:t>4.1 Productores </a:t>
            </a:r>
            <a:r>
              <a:rPr lang="es-EC" b="1" dirty="0"/>
              <a:t>de calzado </a:t>
            </a:r>
            <a:endParaRPr lang="es-EC" sz="1600" dirty="0"/>
          </a:p>
          <a:p>
            <a:pPr algn="ctr"/>
            <a:endParaRPr lang="es-EC" dirty="0"/>
          </a:p>
        </p:txBody>
      </p:sp>
    </p:spTree>
    <p:extLst>
      <p:ext uri="{BB962C8B-B14F-4D97-AF65-F5344CB8AC3E}">
        <p14:creationId xmlns:p14="http://schemas.microsoft.com/office/powerpoint/2010/main" val="25465447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nvGraphicFramePr>
        <p:xfrm>
          <a:off x="1962150" y="1042987"/>
          <a:ext cx="5219700" cy="4772025"/>
        </p:xfrm>
        <a:graphic>
          <a:graphicData uri="http://schemas.openxmlformats.org/drawingml/2006/chart">
            <c:chart xmlns:c="http://schemas.openxmlformats.org/drawingml/2006/chart" xmlns:r="http://schemas.openxmlformats.org/officeDocument/2006/relationships" r:id="rId2"/>
          </a:graphicData>
        </a:graphic>
      </p:graphicFrame>
      <p:sp>
        <p:nvSpPr>
          <p:cNvPr id="3" name="2 CuadroTexto"/>
          <p:cNvSpPr txBox="1"/>
          <p:nvPr/>
        </p:nvSpPr>
        <p:spPr>
          <a:xfrm>
            <a:off x="1506289" y="260648"/>
            <a:ext cx="6480720" cy="923330"/>
          </a:xfrm>
          <a:prstGeom prst="rect">
            <a:avLst/>
          </a:prstGeom>
          <a:noFill/>
        </p:spPr>
        <p:txBody>
          <a:bodyPr wrap="square" rtlCol="0">
            <a:spAutoFit/>
          </a:bodyPr>
          <a:lstStyle/>
          <a:p>
            <a:pPr marL="0" lvl="1"/>
            <a:r>
              <a:rPr lang="es-EC" b="1" dirty="0" smtClean="0"/>
              <a:t>4.2 Importadores </a:t>
            </a:r>
            <a:r>
              <a:rPr lang="es-EC" b="1" dirty="0"/>
              <a:t>y comercializadores de materiales e insumos para la industria del calzado</a:t>
            </a:r>
            <a:endParaRPr lang="es-EC" sz="1600" dirty="0"/>
          </a:p>
          <a:p>
            <a:endParaRPr lang="es-EC" dirty="0"/>
          </a:p>
        </p:txBody>
      </p:sp>
    </p:spTree>
    <p:extLst>
      <p:ext uri="{BB962C8B-B14F-4D97-AF65-F5344CB8AC3E}">
        <p14:creationId xmlns:p14="http://schemas.microsoft.com/office/powerpoint/2010/main" val="15562820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nvGraphicFramePr>
        <p:xfrm>
          <a:off x="1961832" y="1956435"/>
          <a:ext cx="5220335" cy="2945130"/>
        </p:xfrm>
        <a:graphic>
          <a:graphicData uri="http://schemas.openxmlformats.org/drawingml/2006/chart">
            <c:chart xmlns:c="http://schemas.openxmlformats.org/drawingml/2006/chart" xmlns:r="http://schemas.openxmlformats.org/officeDocument/2006/relationships" r:id="rId2"/>
          </a:graphicData>
        </a:graphic>
      </p:graphicFrame>
      <p:sp>
        <p:nvSpPr>
          <p:cNvPr id="3" name="2 CuadroTexto"/>
          <p:cNvSpPr txBox="1"/>
          <p:nvPr/>
        </p:nvSpPr>
        <p:spPr>
          <a:xfrm>
            <a:off x="1506289" y="260648"/>
            <a:ext cx="6480720" cy="923330"/>
          </a:xfrm>
          <a:prstGeom prst="rect">
            <a:avLst/>
          </a:prstGeom>
          <a:noFill/>
        </p:spPr>
        <p:txBody>
          <a:bodyPr wrap="square" rtlCol="0">
            <a:spAutoFit/>
          </a:bodyPr>
          <a:lstStyle/>
          <a:p>
            <a:pPr marL="0" lvl="1"/>
            <a:r>
              <a:rPr lang="es-EC" b="1" dirty="0" smtClean="0"/>
              <a:t>4.2 Importadores </a:t>
            </a:r>
            <a:r>
              <a:rPr lang="es-EC" b="1" dirty="0"/>
              <a:t>y comercializadores de materiales e insumos para la industria del calzado</a:t>
            </a:r>
            <a:endParaRPr lang="es-EC" sz="1600" dirty="0"/>
          </a:p>
          <a:p>
            <a:endParaRPr lang="es-EC" dirty="0"/>
          </a:p>
        </p:txBody>
      </p:sp>
    </p:spTree>
    <p:extLst>
      <p:ext uri="{BB962C8B-B14F-4D97-AF65-F5344CB8AC3E}">
        <p14:creationId xmlns:p14="http://schemas.microsoft.com/office/powerpoint/2010/main" val="16268383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nvGraphicFramePr>
        <p:xfrm>
          <a:off x="1961832" y="1956435"/>
          <a:ext cx="5220335" cy="2945130"/>
        </p:xfrm>
        <a:graphic>
          <a:graphicData uri="http://schemas.openxmlformats.org/drawingml/2006/chart">
            <c:chart xmlns:c="http://schemas.openxmlformats.org/drawingml/2006/chart" xmlns:r="http://schemas.openxmlformats.org/officeDocument/2006/relationships" r:id="rId2"/>
          </a:graphicData>
        </a:graphic>
      </p:graphicFrame>
      <p:sp>
        <p:nvSpPr>
          <p:cNvPr id="4" name="3 CuadroTexto"/>
          <p:cNvSpPr txBox="1"/>
          <p:nvPr/>
        </p:nvSpPr>
        <p:spPr>
          <a:xfrm>
            <a:off x="1506289" y="260648"/>
            <a:ext cx="6480720" cy="923330"/>
          </a:xfrm>
          <a:prstGeom prst="rect">
            <a:avLst/>
          </a:prstGeom>
          <a:noFill/>
        </p:spPr>
        <p:txBody>
          <a:bodyPr wrap="square" rtlCol="0">
            <a:spAutoFit/>
          </a:bodyPr>
          <a:lstStyle/>
          <a:p>
            <a:pPr marL="0" lvl="1"/>
            <a:r>
              <a:rPr lang="es-EC" b="1" dirty="0" smtClean="0"/>
              <a:t>4.2 Importadores </a:t>
            </a:r>
            <a:r>
              <a:rPr lang="es-EC" b="1" dirty="0"/>
              <a:t>y comercializadores de materiales e insumos para la industria del calzado</a:t>
            </a:r>
            <a:endParaRPr lang="es-EC" sz="1600" dirty="0"/>
          </a:p>
          <a:p>
            <a:endParaRPr lang="es-EC" dirty="0"/>
          </a:p>
        </p:txBody>
      </p:sp>
    </p:spTree>
    <p:extLst>
      <p:ext uri="{BB962C8B-B14F-4D97-AF65-F5344CB8AC3E}">
        <p14:creationId xmlns:p14="http://schemas.microsoft.com/office/powerpoint/2010/main" val="2048173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nvGraphicFramePr>
        <p:xfrm>
          <a:off x="1961832" y="1714500"/>
          <a:ext cx="5220335"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3" name="2 CuadroTexto"/>
          <p:cNvSpPr txBox="1"/>
          <p:nvPr/>
        </p:nvSpPr>
        <p:spPr>
          <a:xfrm>
            <a:off x="1506289" y="260648"/>
            <a:ext cx="6480720" cy="923330"/>
          </a:xfrm>
          <a:prstGeom prst="rect">
            <a:avLst/>
          </a:prstGeom>
          <a:noFill/>
        </p:spPr>
        <p:txBody>
          <a:bodyPr wrap="square" rtlCol="0">
            <a:spAutoFit/>
          </a:bodyPr>
          <a:lstStyle/>
          <a:p>
            <a:pPr marL="0" lvl="1"/>
            <a:r>
              <a:rPr lang="es-EC" b="1" dirty="0" smtClean="0"/>
              <a:t>4.2 Importadores </a:t>
            </a:r>
            <a:r>
              <a:rPr lang="es-EC" b="1" dirty="0"/>
              <a:t>y comercializadores de materiales e insumos para la industria del calzado</a:t>
            </a:r>
            <a:endParaRPr lang="es-EC" sz="1600" dirty="0"/>
          </a:p>
          <a:p>
            <a:endParaRPr lang="es-EC" dirty="0"/>
          </a:p>
        </p:txBody>
      </p:sp>
    </p:spTree>
    <p:extLst>
      <p:ext uri="{BB962C8B-B14F-4D97-AF65-F5344CB8AC3E}">
        <p14:creationId xmlns:p14="http://schemas.microsoft.com/office/powerpoint/2010/main" val="2379843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1.2 Planteamiento del problema</a:t>
            </a:r>
            <a:endParaRPr lang="es-EC" dirty="0"/>
          </a:p>
        </p:txBody>
      </p:sp>
      <p:graphicFrame>
        <p:nvGraphicFramePr>
          <p:cNvPr id="5" name="4 Marcador de contenido"/>
          <p:cNvGraphicFramePr>
            <a:graphicFrameLocks noGrp="1"/>
          </p:cNvGraphicFramePr>
          <p:nvPr>
            <p:ph sz="half" idx="1"/>
            <p:extLst>
              <p:ext uri="{D42A27DB-BD31-4B8C-83A1-F6EECF244321}">
                <p14:modId xmlns:p14="http://schemas.microsoft.com/office/powerpoint/2010/main" val="3706753882"/>
              </p:ext>
            </p:extLst>
          </p:nvPr>
        </p:nvGraphicFramePr>
        <p:xfrm>
          <a:off x="457200" y="1600201"/>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contenido"/>
          <p:cNvSpPr>
            <a:spLocks noGrp="1"/>
          </p:cNvSpPr>
          <p:nvPr>
            <p:ph sz="half" idx="2"/>
          </p:nvPr>
        </p:nvSpPr>
        <p:spPr/>
        <p:txBody>
          <a:bodyPr>
            <a:normAutofit fontScale="92500" lnSpcReduction="20000"/>
          </a:bodyPr>
          <a:lstStyle/>
          <a:p>
            <a:r>
              <a:rPr lang="es-EC" dirty="0" smtClean="0"/>
              <a:t>Posterior segunda guerra mundial</a:t>
            </a:r>
          </a:p>
          <a:p>
            <a:r>
              <a:rPr lang="es-EC" dirty="0" smtClean="0"/>
              <a:t>México, Argentina, Brasil</a:t>
            </a:r>
          </a:p>
          <a:p>
            <a:pPr marL="0" indent="0">
              <a:buNone/>
            </a:pPr>
            <a:endParaRPr lang="es-EC" dirty="0" smtClean="0"/>
          </a:p>
          <a:p>
            <a:r>
              <a:rPr lang="es-EC" dirty="0" smtClean="0"/>
              <a:t>Ecuador: 13.3 % (2014)</a:t>
            </a:r>
          </a:p>
          <a:p>
            <a:r>
              <a:rPr lang="es-EC" dirty="0" smtClean="0"/>
              <a:t>China: 45.3 % (2014)</a:t>
            </a:r>
          </a:p>
          <a:p>
            <a:pPr marL="0" indent="0">
              <a:buNone/>
            </a:pPr>
            <a:r>
              <a:rPr lang="es-EC" dirty="0" smtClean="0"/>
              <a:t>	</a:t>
            </a:r>
          </a:p>
          <a:p>
            <a:r>
              <a:rPr lang="es-EC" dirty="0" smtClean="0"/>
              <a:t>Dispone de capacidad?</a:t>
            </a:r>
          </a:p>
          <a:p>
            <a:r>
              <a:rPr lang="es-EC" dirty="0" smtClean="0"/>
              <a:t>Incentivar producción</a:t>
            </a:r>
          </a:p>
          <a:p>
            <a:r>
              <a:rPr lang="es-EC" dirty="0" smtClean="0"/>
              <a:t>Consumo Interno</a:t>
            </a:r>
          </a:p>
          <a:p>
            <a:r>
              <a:rPr lang="es-EC" dirty="0" smtClean="0"/>
              <a:t>Crecimiento Económico</a:t>
            </a:r>
            <a:endParaRPr lang="es-EC" dirty="0"/>
          </a:p>
        </p:txBody>
      </p:sp>
    </p:spTree>
    <p:extLst>
      <p:ext uri="{BB962C8B-B14F-4D97-AF65-F5344CB8AC3E}">
        <p14:creationId xmlns:p14="http://schemas.microsoft.com/office/powerpoint/2010/main" val="3846668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nvGraphicFramePr>
        <p:xfrm>
          <a:off x="1961832" y="2076450"/>
          <a:ext cx="5220335" cy="2705100"/>
        </p:xfrm>
        <a:graphic>
          <a:graphicData uri="http://schemas.openxmlformats.org/drawingml/2006/chart">
            <c:chart xmlns:c="http://schemas.openxmlformats.org/drawingml/2006/chart" xmlns:r="http://schemas.openxmlformats.org/officeDocument/2006/relationships" r:id="rId2"/>
          </a:graphicData>
        </a:graphic>
      </p:graphicFrame>
      <p:sp>
        <p:nvSpPr>
          <p:cNvPr id="4" name="3 CuadroTexto"/>
          <p:cNvSpPr txBox="1"/>
          <p:nvPr/>
        </p:nvSpPr>
        <p:spPr>
          <a:xfrm>
            <a:off x="1506289" y="260648"/>
            <a:ext cx="6480720" cy="923330"/>
          </a:xfrm>
          <a:prstGeom prst="rect">
            <a:avLst/>
          </a:prstGeom>
          <a:noFill/>
        </p:spPr>
        <p:txBody>
          <a:bodyPr wrap="square" rtlCol="0">
            <a:spAutoFit/>
          </a:bodyPr>
          <a:lstStyle/>
          <a:p>
            <a:pPr marL="0" lvl="1"/>
            <a:r>
              <a:rPr lang="es-EC" b="1" dirty="0" smtClean="0"/>
              <a:t>4.2 Importadores </a:t>
            </a:r>
            <a:r>
              <a:rPr lang="es-EC" b="1" dirty="0"/>
              <a:t>y comercializadores de materiales e insumos para la industria del calzado</a:t>
            </a:r>
            <a:endParaRPr lang="es-EC" sz="1600" dirty="0"/>
          </a:p>
          <a:p>
            <a:endParaRPr lang="es-EC" dirty="0"/>
          </a:p>
        </p:txBody>
      </p:sp>
    </p:spTree>
    <p:extLst>
      <p:ext uri="{BB962C8B-B14F-4D97-AF65-F5344CB8AC3E}">
        <p14:creationId xmlns:p14="http://schemas.microsoft.com/office/powerpoint/2010/main" val="25023157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nvGraphicFramePr>
        <p:xfrm>
          <a:off x="1961832" y="1781175"/>
          <a:ext cx="5220335" cy="3295650"/>
        </p:xfrm>
        <a:graphic>
          <a:graphicData uri="http://schemas.openxmlformats.org/drawingml/2006/chart">
            <c:chart xmlns:c="http://schemas.openxmlformats.org/drawingml/2006/chart" xmlns:r="http://schemas.openxmlformats.org/officeDocument/2006/relationships" r:id="rId2"/>
          </a:graphicData>
        </a:graphic>
      </p:graphicFrame>
      <p:sp>
        <p:nvSpPr>
          <p:cNvPr id="3" name="2 CuadroTexto"/>
          <p:cNvSpPr txBox="1"/>
          <p:nvPr/>
        </p:nvSpPr>
        <p:spPr>
          <a:xfrm>
            <a:off x="1506289" y="260648"/>
            <a:ext cx="6480720" cy="923330"/>
          </a:xfrm>
          <a:prstGeom prst="rect">
            <a:avLst/>
          </a:prstGeom>
          <a:noFill/>
        </p:spPr>
        <p:txBody>
          <a:bodyPr wrap="square" rtlCol="0">
            <a:spAutoFit/>
          </a:bodyPr>
          <a:lstStyle/>
          <a:p>
            <a:pPr marL="0" lvl="1"/>
            <a:r>
              <a:rPr lang="es-EC" b="1" dirty="0" smtClean="0"/>
              <a:t>4.2 Importadores </a:t>
            </a:r>
            <a:r>
              <a:rPr lang="es-EC" b="1" dirty="0"/>
              <a:t>y comercializadores de materiales e insumos para la industria del calzado</a:t>
            </a:r>
            <a:endParaRPr lang="es-EC" sz="1600" dirty="0"/>
          </a:p>
          <a:p>
            <a:endParaRPr lang="es-EC" dirty="0"/>
          </a:p>
        </p:txBody>
      </p:sp>
    </p:spTree>
    <p:extLst>
      <p:ext uri="{BB962C8B-B14F-4D97-AF65-F5344CB8AC3E}">
        <p14:creationId xmlns:p14="http://schemas.microsoft.com/office/powerpoint/2010/main" val="8534039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nvGraphicFramePr>
        <p:xfrm>
          <a:off x="1981200" y="1969452"/>
          <a:ext cx="5181600" cy="2919095"/>
        </p:xfrm>
        <a:graphic>
          <a:graphicData uri="http://schemas.openxmlformats.org/drawingml/2006/chart">
            <c:chart xmlns:c="http://schemas.openxmlformats.org/drawingml/2006/chart" xmlns:r="http://schemas.openxmlformats.org/officeDocument/2006/relationships" r:id="rId2"/>
          </a:graphicData>
        </a:graphic>
      </p:graphicFrame>
      <p:sp>
        <p:nvSpPr>
          <p:cNvPr id="3" name="2 CuadroTexto"/>
          <p:cNvSpPr txBox="1"/>
          <p:nvPr/>
        </p:nvSpPr>
        <p:spPr>
          <a:xfrm>
            <a:off x="1506289" y="260648"/>
            <a:ext cx="6480720" cy="923330"/>
          </a:xfrm>
          <a:prstGeom prst="rect">
            <a:avLst/>
          </a:prstGeom>
          <a:noFill/>
        </p:spPr>
        <p:txBody>
          <a:bodyPr wrap="square" rtlCol="0">
            <a:spAutoFit/>
          </a:bodyPr>
          <a:lstStyle/>
          <a:p>
            <a:pPr marL="0" lvl="1"/>
            <a:r>
              <a:rPr lang="es-EC" b="1" dirty="0" smtClean="0"/>
              <a:t>4.2 Importadores </a:t>
            </a:r>
            <a:r>
              <a:rPr lang="es-EC" b="1" dirty="0"/>
              <a:t>y comercializadores de materiales e insumos para la industria del calzado</a:t>
            </a:r>
            <a:endParaRPr lang="es-EC" sz="1600" dirty="0"/>
          </a:p>
          <a:p>
            <a:endParaRPr lang="es-EC" dirty="0"/>
          </a:p>
        </p:txBody>
      </p:sp>
    </p:spTree>
    <p:extLst>
      <p:ext uri="{BB962C8B-B14F-4D97-AF65-F5344CB8AC3E}">
        <p14:creationId xmlns:p14="http://schemas.microsoft.com/office/powerpoint/2010/main" val="4024072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l" rtl="0">
              <a:spcBef>
                <a:spcPct val="0"/>
              </a:spcBef>
            </a:pPr>
            <a:r>
              <a:rPr lang="es-EC" b="1" dirty="0" smtClean="0"/>
              <a:t>4.3 Estudio </a:t>
            </a:r>
            <a:r>
              <a:rPr lang="es-EC" b="1" dirty="0"/>
              <a:t>del esquema productivo y operativo </a:t>
            </a:r>
            <a:r>
              <a:rPr lang="es-EC" b="1" dirty="0" smtClean="0"/>
              <a:t/>
            </a:r>
            <a:br>
              <a:rPr lang="es-EC" b="1" dirty="0" smtClean="0"/>
            </a:br>
            <a:r>
              <a:rPr lang="es-EC" b="1" dirty="0" smtClean="0"/>
              <a:t>4.3.1 Aprovisionamiento</a:t>
            </a:r>
            <a:r>
              <a:rPr lang="es-EC" sz="1600" dirty="0"/>
              <a:t/>
            </a:r>
            <a:br>
              <a:rPr lang="es-EC" sz="1600" dirty="0"/>
            </a:b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9100537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65442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457200" y="274638"/>
            <a:ext cx="2602632" cy="3658418"/>
          </a:xfrm>
        </p:spPr>
        <p:txBody>
          <a:bodyPr/>
          <a:lstStyle/>
          <a:p>
            <a:pPr lvl="1" algn="l" rtl="0">
              <a:spcBef>
                <a:spcPct val="0"/>
              </a:spcBef>
            </a:pPr>
            <a:r>
              <a:rPr lang="es-EC" b="1" dirty="0" smtClean="0"/>
              <a:t>4.3 Estudio </a:t>
            </a:r>
            <a:r>
              <a:rPr lang="es-EC" b="1" dirty="0"/>
              <a:t>del esquema productivo y operativo </a:t>
            </a:r>
            <a:r>
              <a:rPr lang="es-EC" b="1" dirty="0" smtClean="0"/>
              <a:t/>
            </a:r>
            <a:br>
              <a:rPr lang="es-EC" b="1" dirty="0" smtClean="0"/>
            </a:br>
            <a:r>
              <a:rPr lang="es-EC" b="1" dirty="0" smtClean="0"/>
              <a:t/>
            </a:r>
            <a:br>
              <a:rPr lang="es-EC" b="1" dirty="0" smtClean="0"/>
            </a:br>
            <a:r>
              <a:rPr lang="es-EC" b="1" dirty="0" smtClean="0"/>
              <a:t>4.3.2 Proceso Productivo</a:t>
            </a:r>
            <a:r>
              <a:rPr lang="es-EC" sz="1600" dirty="0"/>
              <a:t/>
            </a:r>
            <a:br>
              <a:rPr lang="es-EC" sz="1600" dirty="0"/>
            </a:br>
            <a:endParaRPr lang="es-EC" dirty="0"/>
          </a:p>
        </p:txBody>
      </p:sp>
      <p:pic>
        <p:nvPicPr>
          <p:cNvPr id="4" name="3 Imagen"/>
          <p:cNvPicPr/>
          <p:nvPr/>
        </p:nvPicPr>
        <p:blipFill>
          <a:blip r:embed="rId2" cstate="print">
            <a:lum bright="-20000" contrast="40000"/>
            <a:extLst>
              <a:ext uri="{28A0092B-C50C-407E-A947-70E740481C1C}">
                <a14:useLocalDpi xmlns:a14="http://schemas.microsoft.com/office/drawing/2010/main" val="0"/>
              </a:ext>
            </a:extLst>
          </a:blip>
          <a:srcRect/>
          <a:stretch>
            <a:fillRect/>
          </a:stretch>
        </p:blipFill>
        <p:spPr bwMode="auto">
          <a:xfrm>
            <a:off x="3347864" y="349566"/>
            <a:ext cx="5400675" cy="6158865"/>
          </a:xfrm>
          <a:prstGeom prst="rect">
            <a:avLst/>
          </a:prstGeom>
          <a:noFill/>
          <a:ln>
            <a:noFill/>
          </a:ln>
        </p:spPr>
      </p:pic>
    </p:spTree>
    <p:extLst>
      <p:ext uri="{BB962C8B-B14F-4D97-AF65-F5344CB8AC3E}">
        <p14:creationId xmlns:p14="http://schemas.microsoft.com/office/powerpoint/2010/main" val="23377745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912" y="1138555"/>
            <a:ext cx="7496175" cy="4580890"/>
          </a:xfrm>
          <a:prstGeom prst="rect">
            <a:avLst/>
          </a:prstGeom>
          <a:noFill/>
          <a:ln>
            <a:noFill/>
          </a:ln>
        </p:spPr>
      </p:pic>
    </p:spTree>
    <p:extLst>
      <p:ext uri="{BB962C8B-B14F-4D97-AF65-F5344CB8AC3E}">
        <p14:creationId xmlns:p14="http://schemas.microsoft.com/office/powerpoint/2010/main" val="41829398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1" algn="ctr" rtl="0">
              <a:spcBef>
                <a:spcPct val="0"/>
              </a:spcBef>
            </a:pPr>
            <a:r>
              <a:rPr lang="es-EC" b="1" dirty="0" smtClean="0"/>
              <a:t>4.4 Impacto </a:t>
            </a:r>
            <a:r>
              <a:rPr lang="es-EC" b="1" dirty="0"/>
              <a:t>generado en el </a:t>
            </a:r>
            <a:r>
              <a:rPr lang="es-EC" b="1" dirty="0" smtClean="0"/>
              <a:t>sector</a:t>
            </a:r>
            <a:br>
              <a:rPr lang="es-EC" b="1" dirty="0" smtClean="0"/>
            </a:br>
            <a:r>
              <a:rPr lang="es-EC" b="1" dirty="0" smtClean="0"/>
              <a:t/>
            </a:r>
            <a:br>
              <a:rPr lang="es-EC" b="1" dirty="0" smtClean="0"/>
            </a:br>
            <a:r>
              <a:rPr lang="es-EC" b="1" dirty="0" smtClean="0"/>
              <a:t>Impacto Económico </a:t>
            </a:r>
            <a:r>
              <a:rPr lang="es-EC" sz="1600" dirty="0"/>
              <a:t/>
            </a:r>
            <a:br>
              <a:rPr lang="es-EC" sz="1600" dirty="0"/>
            </a:br>
            <a:endParaRPr lang="es-EC" dirty="0"/>
          </a:p>
        </p:txBody>
      </p:sp>
      <p:graphicFrame>
        <p:nvGraphicFramePr>
          <p:cNvPr id="4" name="3 Marcador de contenido"/>
          <p:cNvGraphicFramePr>
            <a:graphicFrameLocks noGrp="1"/>
          </p:cNvGraphicFramePr>
          <p:nvPr>
            <p:ph idx="1"/>
          </p:nvPr>
        </p:nvGraphicFramePr>
        <p:xfrm>
          <a:off x="1838325" y="1928082"/>
          <a:ext cx="5467350" cy="3870198"/>
        </p:xfrm>
        <a:graphic>
          <a:graphicData uri="http://schemas.openxmlformats.org/drawingml/2006/table">
            <a:tbl>
              <a:tblPr firstRow="1" firstCol="1" bandRow="1"/>
              <a:tblGrid>
                <a:gridCol w="901065"/>
                <a:gridCol w="829945"/>
                <a:gridCol w="680720"/>
                <a:gridCol w="1028700"/>
                <a:gridCol w="742950"/>
                <a:gridCol w="571500"/>
                <a:gridCol w="712470"/>
              </a:tblGrid>
              <a:tr h="853440">
                <a:tc>
                  <a:txBody>
                    <a:bodyPr/>
                    <a:lstStyle/>
                    <a:p>
                      <a:pPr algn="ctr">
                        <a:lnSpc>
                          <a:spcPct val="115000"/>
                        </a:lnSpc>
                        <a:spcAft>
                          <a:spcPts val="0"/>
                        </a:spcAft>
                      </a:pPr>
                      <a:r>
                        <a:rPr lang="es-EC" sz="1000">
                          <a:effectLst/>
                          <a:latin typeface="Times New Roman"/>
                          <a:ea typeface="Times New Roman"/>
                          <a:cs typeface="Times New Roman"/>
                        </a:rPr>
                        <a:t>Dimensión</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effectLst/>
                          <a:latin typeface="Times New Roman"/>
                          <a:ea typeface="Arial"/>
                          <a:cs typeface="Times New Roman"/>
                        </a:rPr>
                        <a:t>Ahorro en las importaciones (balanza comercial)</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effectLst/>
                          <a:latin typeface="Times New Roman"/>
                          <a:ea typeface="Times New Roman"/>
                          <a:cs typeface="Times New Roman"/>
                        </a:rPr>
                        <a:t>Reducción de acuerdos comerciales.</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effectLst/>
                          <a:latin typeface="Times New Roman"/>
                          <a:ea typeface="Arial"/>
                          <a:cs typeface="Times New Roman"/>
                        </a:rPr>
                        <a:t>Ingresos  para personas que trabajan en empresas productoras de calzado del Tungurahua.</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effectLst/>
                          <a:latin typeface="Times New Roman"/>
                          <a:ea typeface="Times New Roman"/>
                          <a:cs typeface="Times New Roman"/>
                        </a:rPr>
                        <a:t>Protección de la dolarización</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effectLst/>
                          <a:latin typeface="Times New Roman"/>
                          <a:ea typeface="Arial"/>
                          <a:cs typeface="Times New Roman"/>
                        </a:rPr>
                        <a:t>Impuestos para el Estado.</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effectLst/>
                          <a:latin typeface="Times New Roman"/>
                          <a:ea typeface="Arial"/>
                          <a:cs typeface="Times New Roman"/>
                        </a:rPr>
                        <a:t>Incremento del PIB.</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365">
                <a:tc>
                  <a:txBody>
                    <a:bodyPr/>
                    <a:lstStyle/>
                    <a:p>
                      <a:pPr>
                        <a:lnSpc>
                          <a:spcPct val="115000"/>
                        </a:lnSpc>
                        <a:spcAft>
                          <a:spcPts val="0"/>
                        </a:spcAft>
                      </a:pPr>
                      <a:r>
                        <a:rPr lang="es-EC" sz="1000">
                          <a:effectLst/>
                          <a:latin typeface="Times New Roman"/>
                          <a:ea typeface="Times New Roman"/>
                          <a:cs typeface="Times New Roman"/>
                        </a:rPr>
                        <a:t>Intensidad = I </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-2</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2</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4</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365">
                <a:tc>
                  <a:txBody>
                    <a:bodyPr/>
                    <a:lstStyle/>
                    <a:p>
                      <a:pPr>
                        <a:lnSpc>
                          <a:spcPct val="115000"/>
                        </a:lnSpc>
                        <a:spcAft>
                          <a:spcPts val="0"/>
                        </a:spcAft>
                      </a:pPr>
                      <a:r>
                        <a:rPr lang="es-EC" sz="1000">
                          <a:effectLst/>
                          <a:latin typeface="Times New Roman"/>
                          <a:ea typeface="Times New Roman"/>
                          <a:cs typeface="Times New Roman"/>
                        </a:rPr>
                        <a:t>Extensión = EX </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-2</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2</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4</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365">
                <a:tc>
                  <a:txBody>
                    <a:bodyPr/>
                    <a:lstStyle/>
                    <a:p>
                      <a:pPr>
                        <a:lnSpc>
                          <a:spcPct val="115000"/>
                        </a:lnSpc>
                        <a:spcAft>
                          <a:spcPts val="0"/>
                        </a:spcAft>
                      </a:pPr>
                      <a:r>
                        <a:rPr lang="es-EC" sz="1000">
                          <a:effectLst/>
                          <a:latin typeface="Times New Roman"/>
                          <a:ea typeface="Times New Roman"/>
                          <a:cs typeface="Times New Roman"/>
                        </a:rPr>
                        <a:t>Momento = MO </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2</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-2</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2</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4</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365">
                <a:tc>
                  <a:txBody>
                    <a:bodyPr/>
                    <a:lstStyle/>
                    <a:p>
                      <a:pPr>
                        <a:lnSpc>
                          <a:spcPct val="115000"/>
                        </a:lnSpc>
                        <a:spcAft>
                          <a:spcPts val="0"/>
                        </a:spcAft>
                      </a:pPr>
                      <a:r>
                        <a:rPr lang="es-EC" sz="1000">
                          <a:effectLst/>
                          <a:latin typeface="Times New Roman"/>
                          <a:ea typeface="Times New Roman"/>
                          <a:cs typeface="Times New Roman"/>
                        </a:rPr>
                        <a:t>Persistencia = PS </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2</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-2</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2</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4</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365">
                <a:tc>
                  <a:txBody>
                    <a:bodyPr/>
                    <a:lstStyle/>
                    <a:p>
                      <a:pPr>
                        <a:lnSpc>
                          <a:spcPct val="115000"/>
                        </a:lnSpc>
                        <a:spcAft>
                          <a:spcPts val="0"/>
                        </a:spcAft>
                      </a:pPr>
                      <a:r>
                        <a:rPr lang="es-EC" sz="1000">
                          <a:effectLst/>
                          <a:latin typeface="Times New Roman"/>
                          <a:ea typeface="Times New Roman"/>
                          <a:cs typeface="Times New Roman"/>
                        </a:rPr>
                        <a:t>Periodicidad = PR </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-2</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4</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365">
                <a:tc>
                  <a:txBody>
                    <a:bodyPr/>
                    <a:lstStyle/>
                    <a:p>
                      <a:pPr>
                        <a:lnSpc>
                          <a:spcPct val="115000"/>
                        </a:lnSpc>
                        <a:spcAft>
                          <a:spcPts val="0"/>
                        </a:spcAft>
                      </a:pPr>
                      <a:r>
                        <a:rPr lang="es-EC" sz="1000">
                          <a:effectLst/>
                          <a:latin typeface="Times New Roman"/>
                          <a:ea typeface="Times New Roman"/>
                          <a:cs typeface="Times New Roman"/>
                        </a:rPr>
                        <a:t>Acumulación = AC </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2</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365">
                <a:tc>
                  <a:txBody>
                    <a:bodyPr/>
                    <a:lstStyle/>
                    <a:p>
                      <a:pPr>
                        <a:lnSpc>
                          <a:spcPct val="115000"/>
                        </a:lnSpc>
                        <a:spcAft>
                          <a:spcPts val="0"/>
                        </a:spcAft>
                      </a:pPr>
                      <a:r>
                        <a:rPr lang="es-EC" sz="1000">
                          <a:effectLst/>
                          <a:latin typeface="Times New Roman"/>
                          <a:ea typeface="Times New Roman"/>
                          <a:cs typeface="Times New Roman"/>
                        </a:rPr>
                        <a:t>Efecto = EF </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-2</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2</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4</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365">
                <a:tc>
                  <a:txBody>
                    <a:bodyPr/>
                    <a:lstStyle/>
                    <a:p>
                      <a:pPr>
                        <a:lnSpc>
                          <a:spcPct val="115000"/>
                        </a:lnSpc>
                        <a:spcAft>
                          <a:spcPts val="0"/>
                        </a:spcAft>
                      </a:pPr>
                      <a:r>
                        <a:rPr lang="es-EC" sz="1000">
                          <a:effectLst/>
                          <a:latin typeface="Times New Roman"/>
                          <a:ea typeface="Times New Roman"/>
                          <a:cs typeface="Times New Roman"/>
                        </a:rPr>
                        <a:t>Total</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19</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-15</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6</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15</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6</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27</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365">
                <a:tc>
                  <a:txBody>
                    <a:bodyPr/>
                    <a:lstStyle/>
                    <a:p>
                      <a:pPr>
                        <a:lnSpc>
                          <a:spcPct val="115000"/>
                        </a:lnSpc>
                        <a:spcAft>
                          <a:spcPts val="0"/>
                        </a:spcAft>
                      </a:pPr>
                      <a:r>
                        <a:rPr lang="es-EC" sz="1000">
                          <a:effectLst/>
                          <a:latin typeface="Times New Roman"/>
                          <a:ea typeface="Times New Roman"/>
                          <a:cs typeface="Times New Roman"/>
                        </a:rPr>
                        <a:t>Promedio</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effectLst/>
                          <a:latin typeface="Times New Roman"/>
                          <a:ea typeface="Times New Roman"/>
                          <a:cs typeface="Times New Roman"/>
                        </a:rPr>
                        <a:t> </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15000"/>
                        </a:lnSpc>
                        <a:spcAft>
                          <a:spcPts val="0"/>
                        </a:spcAft>
                      </a:pPr>
                      <a:r>
                        <a:rPr lang="es-EC" sz="1000" dirty="0">
                          <a:effectLst/>
                          <a:latin typeface="Times New Roman"/>
                          <a:ea typeface="Times New Roman"/>
                          <a:cs typeface="Times New Roman"/>
                        </a:rPr>
                        <a:t>1,38</a:t>
                      </a:r>
                      <a:endParaRPr lang="es-EC" sz="11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Tree>
    <p:extLst>
      <p:ext uri="{BB962C8B-B14F-4D97-AF65-F5344CB8AC3E}">
        <p14:creationId xmlns:p14="http://schemas.microsoft.com/office/powerpoint/2010/main" val="25520433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1914207" y="2469674"/>
          <a:ext cx="5315585" cy="2787015"/>
        </p:xfrm>
        <a:graphic>
          <a:graphicData uri="http://schemas.openxmlformats.org/drawingml/2006/table">
            <a:tbl>
              <a:tblPr firstRow="1" firstCol="1" bandRow="1"/>
              <a:tblGrid>
                <a:gridCol w="1410335"/>
                <a:gridCol w="970280"/>
                <a:gridCol w="1063625"/>
                <a:gridCol w="869950"/>
                <a:gridCol w="1001395"/>
              </a:tblGrid>
              <a:tr h="502285">
                <a:tc>
                  <a:txBody>
                    <a:bodyPr/>
                    <a:lstStyle/>
                    <a:p>
                      <a:pPr algn="ctr">
                        <a:lnSpc>
                          <a:spcPct val="150000"/>
                        </a:lnSpc>
                        <a:spcAft>
                          <a:spcPts val="0"/>
                        </a:spcAft>
                      </a:pPr>
                      <a:r>
                        <a:rPr lang="es-EC" sz="1000">
                          <a:effectLst/>
                          <a:latin typeface="Times New Roman"/>
                          <a:ea typeface="Times New Roman"/>
                          <a:cs typeface="Times New Roman"/>
                        </a:rPr>
                        <a:t>Dimensión</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a:ea typeface="Arial"/>
                          <a:cs typeface="Times New Roman"/>
                        </a:rPr>
                        <a:t>Desarrollo con mayor uniformidad geográfica</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a:solidFill>
                            <a:srgbClr val="000000"/>
                          </a:solidFill>
                          <a:effectLst/>
                          <a:latin typeface="Times New Roman"/>
                          <a:ea typeface="Times New Roman"/>
                          <a:cs typeface="Times New Roman"/>
                        </a:rPr>
                        <a:t>Planes específicos de desarrollo</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a:ea typeface="Arial"/>
                          <a:cs typeface="Times New Roman"/>
                        </a:rPr>
                        <a:t>Impulso a nuevas empresas</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a:ea typeface="Arial"/>
                          <a:cs typeface="Times New Roman"/>
                        </a:rPr>
                        <a:t>Condiciones laborales estables y justas</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775">
                <a:tc>
                  <a:txBody>
                    <a:bodyPr/>
                    <a:lstStyle/>
                    <a:p>
                      <a:pPr algn="l">
                        <a:lnSpc>
                          <a:spcPct val="115000"/>
                        </a:lnSpc>
                        <a:spcAft>
                          <a:spcPts val="0"/>
                        </a:spcAft>
                      </a:pPr>
                      <a:r>
                        <a:rPr lang="es-EC" sz="1000">
                          <a:solidFill>
                            <a:srgbClr val="000000"/>
                          </a:solidFill>
                          <a:effectLst/>
                          <a:latin typeface="Times New Roman"/>
                          <a:ea typeface="Times New Roman"/>
                          <a:cs typeface="Times New Roman"/>
                        </a:rPr>
                        <a:t>Intensidad = I </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2</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4</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775">
                <a:tc>
                  <a:txBody>
                    <a:bodyPr/>
                    <a:lstStyle/>
                    <a:p>
                      <a:pPr algn="l">
                        <a:lnSpc>
                          <a:spcPct val="115000"/>
                        </a:lnSpc>
                        <a:spcAft>
                          <a:spcPts val="0"/>
                        </a:spcAft>
                      </a:pPr>
                      <a:r>
                        <a:rPr lang="es-EC" sz="1000">
                          <a:solidFill>
                            <a:srgbClr val="000000"/>
                          </a:solidFill>
                          <a:effectLst/>
                          <a:latin typeface="Times New Roman"/>
                          <a:ea typeface="Times New Roman"/>
                          <a:cs typeface="Times New Roman"/>
                        </a:rPr>
                        <a:t>Extensión = EX </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775">
                <a:tc>
                  <a:txBody>
                    <a:bodyPr/>
                    <a:lstStyle/>
                    <a:p>
                      <a:pPr algn="l">
                        <a:lnSpc>
                          <a:spcPct val="115000"/>
                        </a:lnSpc>
                        <a:spcAft>
                          <a:spcPts val="0"/>
                        </a:spcAft>
                      </a:pPr>
                      <a:r>
                        <a:rPr lang="es-EC" sz="1000">
                          <a:solidFill>
                            <a:srgbClr val="000000"/>
                          </a:solidFill>
                          <a:effectLst/>
                          <a:latin typeface="Times New Roman"/>
                          <a:ea typeface="Times New Roman"/>
                          <a:cs typeface="Times New Roman"/>
                        </a:rPr>
                        <a:t>Momento = MO </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2</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4</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775">
                <a:tc>
                  <a:txBody>
                    <a:bodyPr/>
                    <a:lstStyle/>
                    <a:p>
                      <a:pPr algn="l">
                        <a:lnSpc>
                          <a:spcPct val="115000"/>
                        </a:lnSpc>
                        <a:spcAft>
                          <a:spcPts val="0"/>
                        </a:spcAft>
                      </a:pPr>
                      <a:r>
                        <a:rPr lang="es-EC" sz="1000">
                          <a:solidFill>
                            <a:srgbClr val="000000"/>
                          </a:solidFill>
                          <a:effectLst/>
                          <a:latin typeface="Times New Roman"/>
                          <a:ea typeface="Times New Roman"/>
                          <a:cs typeface="Times New Roman"/>
                        </a:rPr>
                        <a:t>Persistencia = PS </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4</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775">
                <a:tc>
                  <a:txBody>
                    <a:bodyPr/>
                    <a:lstStyle/>
                    <a:p>
                      <a:pPr algn="l">
                        <a:lnSpc>
                          <a:spcPct val="115000"/>
                        </a:lnSpc>
                        <a:spcAft>
                          <a:spcPts val="0"/>
                        </a:spcAft>
                      </a:pPr>
                      <a:r>
                        <a:rPr lang="es-EC" sz="1000">
                          <a:solidFill>
                            <a:srgbClr val="000000"/>
                          </a:solidFill>
                          <a:effectLst/>
                          <a:latin typeface="Times New Roman"/>
                          <a:ea typeface="Times New Roman"/>
                          <a:cs typeface="Times New Roman"/>
                        </a:rPr>
                        <a:t>Periodicidad = PR </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3 </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775">
                <a:tc>
                  <a:txBody>
                    <a:bodyPr/>
                    <a:lstStyle/>
                    <a:p>
                      <a:pPr algn="l">
                        <a:lnSpc>
                          <a:spcPct val="115000"/>
                        </a:lnSpc>
                        <a:spcAft>
                          <a:spcPts val="0"/>
                        </a:spcAft>
                      </a:pPr>
                      <a:r>
                        <a:rPr lang="es-EC" sz="1000">
                          <a:solidFill>
                            <a:srgbClr val="000000"/>
                          </a:solidFill>
                          <a:effectLst/>
                          <a:latin typeface="Times New Roman"/>
                          <a:ea typeface="Times New Roman"/>
                          <a:cs typeface="Times New Roman"/>
                        </a:rPr>
                        <a:t>Acumulación = AC </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4</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775">
                <a:tc>
                  <a:txBody>
                    <a:bodyPr/>
                    <a:lstStyle/>
                    <a:p>
                      <a:pPr algn="l">
                        <a:lnSpc>
                          <a:spcPct val="115000"/>
                        </a:lnSpc>
                        <a:spcAft>
                          <a:spcPts val="0"/>
                        </a:spcAft>
                      </a:pPr>
                      <a:r>
                        <a:rPr lang="es-EC" sz="1000">
                          <a:solidFill>
                            <a:srgbClr val="000000"/>
                          </a:solidFill>
                          <a:effectLst/>
                          <a:latin typeface="Times New Roman"/>
                          <a:ea typeface="Times New Roman"/>
                          <a:cs typeface="Times New Roman"/>
                        </a:rPr>
                        <a:t>Efecto = EF </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4</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4</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775">
                <a:tc>
                  <a:txBody>
                    <a:bodyPr/>
                    <a:lstStyle/>
                    <a:p>
                      <a:pPr algn="l">
                        <a:lnSpc>
                          <a:spcPct val="115000"/>
                        </a:lnSpc>
                        <a:spcAft>
                          <a:spcPts val="0"/>
                        </a:spcAft>
                      </a:pPr>
                      <a:r>
                        <a:rPr lang="es-EC" sz="1000">
                          <a:solidFill>
                            <a:srgbClr val="000000"/>
                          </a:solidFill>
                          <a:effectLst/>
                          <a:latin typeface="Times New Roman"/>
                          <a:ea typeface="Times New Roman"/>
                          <a:cs typeface="Times New Roman"/>
                        </a:rPr>
                        <a:t>Total</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19</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23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23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23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775">
                <a:tc>
                  <a:txBody>
                    <a:bodyPr/>
                    <a:lstStyle/>
                    <a:p>
                      <a:pPr algn="l">
                        <a:lnSpc>
                          <a:spcPct val="115000"/>
                        </a:lnSpc>
                        <a:spcAft>
                          <a:spcPts val="0"/>
                        </a:spcAft>
                      </a:pPr>
                      <a:r>
                        <a:rPr lang="es-EC" sz="1000">
                          <a:solidFill>
                            <a:srgbClr val="000000"/>
                          </a:solidFill>
                          <a:effectLst/>
                          <a:latin typeface="Times New Roman"/>
                          <a:ea typeface="Times New Roman"/>
                          <a:cs typeface="Times New Roman"/>
                        </a:rPr>
                        <a:t>Promedio</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es-EC" sz="1000" dirty="0">
                          <a:solidFill>
                            <a:srgbClr val="000000"/>
                          </a:solidFill>
                          <a:effectLst/>
                          <a:latin typeface="Times New Roman"/>
                          <a:ea typeface="Times New Roman"/>
                          <a:cs typeface="Times New Roman"/>
                        </a:rPr>
                        <a:t>3,14 </a:t>
                      </a:r>
                      <a:endParaRPr lang="es-EC" sz="11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
        <p:nvSpPr>
          <p:cNvPr id="4" name="1 Título"/>
          <p:cNvSpPr>
            <a:spLocks noGrp="1"/>
          </p:cNvSpPr>
          <p:nvPr>
            <p:ph type="title"/>
          </p:nvPr>
        </p:nvSpPr>
        <p:spPr/>
        <p:txBody>
          <a:bodyPr>
            <a:normAutofit fontScale="90000"/>
          </a:bodyPr>
          <a:lstStyle/>
          <a:p>
            <a:pPr lvl="1" algn="ctr" rtl="0">
              <a:spcBef>
                <a:spcPct val="0"/>
              </a:spcBef>
            </a:pPr>
            <a:r>
              <a:rPr lang="es-EC" b="1" dirty="0" smtClean="0"/>
              <a:t>4.4 Impacto </a:t>
            </a:r>
            <a:r>
              <a:rPr lang="es-EC" b="1" dirty="0"/>
              <a:t>generado en el </a:t>
            </a:r>
            <a:r>
              <a:rPr lang="es-EC" b="1" dirty="0" smtClean="0"/>
              <a:t>sector</a:t>
            </a:r>
            <a:br>
              <a:rPr lang="es-EC" b="1" dirty="0" smtClean="0"/>
            </a:br>
            <a:r>
              <a:rPr lang="es-EC" b="1" dirty="0" smtClean="0"/>
              <a:t/>
            </a:r>
            <a:br>
              <a:rPr lang="es-EC" b="1" dirty="0" smtClean="0"/>
            </a:br>
            <a:r>
              <a:rPr lang="es-EC" b="1" dirty="0" smtClean="0"/>
              <a:t>Impacto Político</a:t>
            </a:r>
            <a:r>
              <a:rPr lang="es-EC" sz="1600" dirty="0"/>
              <a:t/>
            </a:r>
            <a:br>
              <a:rPr lang="es-EC" sz="1600" dirty="0"/>
            </a:br>
            <a:endParaRPr lang="es-EC" dirty="0"/>
          </a:p>
        </p:txBody>
      </p:sp>
    </p:spTree>
    <p:extLst>
      <p:ext uri="{BB962C8B-B14F-4D97-AF65-F5344CB8AC3E}">
        <p14:creationId xmlns:p14="http://schemas.microsoft.com/office/powerpoint/2010/main" val="25382428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2400" b="1" dirty="0"/>
              <a:t>4.4 Impacto generado en el sector</a:t>
            </a:r>
            <a:br>
              <a:rPr lang="es-EC" sz="2400" b="1" dirty="0"/>
            </a:br>
            <a:r>
              <a:rPr lang="es-EC" sz="2400" b="1" dirty="0"/>
              <a:t/>
            </a:r>
            <a:br>
              <a:rPr lang="es-EC" sz="2400" b="1" dirty="0"/>
            </a:br>
            <a:r>
              <a:rPr lang="es-EC" sz="2400" b="1" dirty="0"/>
              <a:t>Impacto </a:t>
            </a:r>
            <a:r>
              <a:rPr lang="es-EC" sz="2400" b="1" dirty="0" smtClean="0"/>
              <a:t>Social</a:t>
            </a:r>
            <a:r>
              <a:rPr lang="es-EC" sz="2400" dirty="0"/>
              <a:t/>
            </a:r>
            <a:br>
              <a:rPr lang="es-EC" sz="2400" dirty="0"/>
            </a:br>
            <a:endParaRPr lang="es-EC" sz="2400" dirty="0"/>
          </a:p>
        </p:txBody>
      </p:sp>
      <p:graphicFrame>
        <p:nvGraphicFramePr>
          <p:cNvPr id="5" name="4 Marcador de contenido"/>
          <p:cNvGraphicFramePr>
            <a:graphicFrameLocks noGrp="1"/>
          </p:cNvGraphicFramePr>
          <p:nvPr>
            <p:ph idx="1"/>
          </p:nvPr>
        </p:nvGraphicFramePr>
        <p:xfrm>
          <a:off x="1882140" y="2503964"/>
          <a:ext cx="5379720" cy="2718435"/>
        </p:xfrm>
        <a:graphic>
          <a:graphicData uri="http://schemas.openxmlformats.org/drawingml/2006/table">
            <a:tbl>
              <a:tblPr firstRow="1" firstCol="1" bandRow="1"/>
              <a:tblGrid>
                <a:gridCol w="1208405"/>
                <a:gridCol w="978535"/>
                <a:gridCol w="1117600"/>
                <a:gridCol w="937895"/>
                <a:gridCol w="1137285"/>
              </a:tblGrid>
              <a:tr h="419100">
                <a:tc>
                  <a:txBody>
                    <a:bodyPr/>
                    <a:lstStyle/>
                    <a:p>
                      <a:pPr algn="ctr">
                        <a:lnSpc>
                          <a:spcPct val="115000"/>
                        </a:lnSpc>
                        <a:spcAft>
                          <a:spcPts val="0"/>
                        </a:spcAft>
                      </a:pPr>
                      <a:r>
                        <a:rPr lang="es-EC" sz="1000">
                          <a:effectLst/>
                          <a:latin typeface="Times New Roman"/>
                          <a:ea typeface="Times New Roman"/>
                          <a:cs typeface="Times New Roman"/>
                        </a:rPr>
                        <a:t>Dimensión</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a:ea typeface="Arial"/>
                          <a:cs typeface="Times New Roman"/>
                        </a:rPr>
                        <a:t>Cambio de idiosincrasia del consumidor.</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a:ea typeface="Arial"/>
                          <a:cs typeface="Times New Roman"/>
                        </a:rPr>
                        <a:t>Cambio del trabajador, producir con calidad.</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a:ea typeface="Arial"/>
                          <a:cs typeface="Times New Roman"/>
                        </a:rPr>
                        <a:t>Creación de una identidad  nacional.</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a:ea typeface="Arial"/>
                          <a:cs typeface="Times New Roman"/>
                        </a:rPr>
                        <a:t>Cultura de proteccionismo en las empresas.</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155">
                <a:tc>
                  <a:txBody>
                    <a:bodyPr/>
                    <a:lstStyle/>
                    <a:p>
                      <a:pPr>
                        <a:lnSpc>
                          <a:spcPct val="115000"/>
                        </a:lnSpc>
                        <a:spcAft>
                          <a:spcPts val="0"/>
                        </a:spcAft>
                      </a:pPr>
                      <a:r>
                        <a:rPr lang="es-EC" sz="1000">
                          <a:solidFill>
                            <a:srgbClr val="000000"/>
                          </a:solidFill>
                          <a:effectLst/>
                          <a:latin typeface="Times New Roman"/>
                          <a:ea typeface="Times New Roman"/>
                          <a:cs typeface="Times New Roman"/>
                        </a:rPr>
                        <a:t>Intensidad = I </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4</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155">
                <a:tc>
                  <a:txBody>
                    <a:bodyPr/>
                    <a:lstStyle/>
                    <a:p>
                      <a:pPr>
                        <a:lnSpc>
                          <a:spcPct val="115000"/>
                        </a:lnSpc>
                        <a:spcAft>
                          <a:spcPts val="0"/>
                        </a:spcAft>
                      </a:pPr>
                      <a:r>
                        <a:rPr lang="es-EC" sz="1000">
                          <a:solidFill>
                            <a:srgbClr val="000000"/>
                          </a:solidFill>
                          <a:effectLst/>
                          <a:latin typeface="Times New Roman"/>
                          <a:ea typeface="Times New Roman"/>
                          <a:cs typeface="Times New Roman"/>
                        </a:rPr>
                        <a:t>Extensión = EX </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4</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4</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155">
                <a:tc>
                  <a:txBody>
                    <a:bodyPr/>
                    <a:lstStyle/>
                    <a:p>
                      <a:pPr>
                        <a:lnSpc>
                          <a:spcPct val="115000"/>
                        </a:lnSpc>
                        <a:spcAft>
                          <a:spcPts val="0"/>
                        </a:spcAft>
                      </a:pPr>
                      <a:r>
                        <a:rPr lang="es-EC" sz="1000">
                          <a:solidFill>
                            <a:srgbClr val="000000"/>
                          </a:solidFill>
                          <a:effectLst/>
                          <a:latin typeface="Times New Roman"/>
                          <a:ea typeface="Times New Roman"/>
                          <a:cs typeface="Times New Roman"/>
                        </a:rPr>
                        <a:t>Momento = MO </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4</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4</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-2</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155">
                <a:tc>
                  <a:txBody>
                    <a:bodyPr/>
                    <a:lstStyle/>
                    <a:p>
                      <a:pPr>
                        <a:lnSpc>
                          <a:spcPct val="115000"/>
                        </a:lnSpc>
                        <a:spcAft>
                          <a:spcPts val="0"/>
                        </a:spcAft>
                      </a:pPr>
                      <a:r>
                        <a:rPr lang="es-EC" sz="1000">
                          <a:solidFill>
                            <a:srgbClr val="000000"/>
                          </a:solidFill>
                          <a:effectLst/>
                          <a:latin typeface="Times New Roman"/>
                          <a:ea typeface="Times New Roman"/>
                          <a:cs typeface="Times New Roman"/>
                        </a:rPr>
                        <a:t>Persistencia = PS </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2</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-2</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155">
                <a:tc>
                  <a:txBody>
                    <a:bodyPr/>
                    <a:lstStyle/>
                    <a:p>
                      <a:pPr>
                        <a:lnSpc>
                          <a:spcPct val="115000"/>
                        </a:lnSpc>
                        <a:spcAft>
                          <a:spcPts val="0"/>
                        </a:spcAft>
                      </a:pPr>
                      <a:r>
                        <a:rPr lang="es-EC" sz="1000">
                          <a:solidFill>
                            <a:srgbClr val="000000"/>
                          </a:solidFill>
                          <a:effectLst/>
                          <a:latin typeface="Times New Roman"/>
                          <a:ea typeface="Times New Roman"/>
                          <a:cs typeface="Times New Roman"/>
                        </a:rPr>
                        <a:t>Periodicidad = PR </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3 </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2</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-2</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155">
                <a:tc>
                  <a:txBody>
                    <a:bodyPr/>
                    <a:lstStyle/>
                    <a:p>
                      <a:pPr>
                        <a:lnSpc>
                          <a:spcPct val="115000"/>
                        </a:lnSpc>
                        <a:spcAft>
                          <a:spcPts val="0"/>
                        </a:spcAft>
                      </a:pPr>
                      <a:r>
                        <a:rPr lang="es-EC" sz="1000">
                          <a:solidFill>
                            <a:srgbClr val="000000"/>
                          </a:solidFill>
                          <a:effectLst/>
                          <a:latin typeface="Times New Roman"/>
                          <a:ea typeface="Times New Roman"/>
                          <a:cs typeface="Times New Roman"/>
                        </a:rPr>
                        <a:t>Acumulación = AC </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4</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-2</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155">
                <a:tc>
                  <a:txBody>
                    <a:bodyPr/>
                    <a:lstStyle/>
                    <a:p>
                      <a:pPr>
                        <a:lnSpc>
                          <a:spcPct val="115000"/>
                        </a:lnSpc>
                        <a:spcAft>
                          <a:spcPts val="0"/>
                        </a:spcAft>
                      </a:pPr>
                      <a:r>
                        <a:rPr lang="es-EC" sz="1000">
                          <a:solidFill>
                            <a:srgbClr val="000000"/>
                          </a:solidFill>
                          <a:effectLst/>
                          <a:latin typeface="Times New Roman"/>
                          <a:ea typeface="Times New Roman"/>
                          <a:cs typeface="Times New Roman"/>
                        </a:rPr>
                        <a:t>Efecto = EF </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4</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4</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4</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155">
                <a:tc>
                  <a:txBody>
                    <a:bodyPr/>
                    <a:lstStyle/>
                    <a:p>
                      <a:pPr>
                        <a:lnSpc>
                          <a:spcPct val="115000"/>
                        </a:lnSpc>
                        <a:spcAft>
                          <a:spcPts val="0"/>
                        </a:spcAft>
                      </a:pPr>
                      <a:r>
                        <a:rPr lang="es-EC" sz="1000">
                          <a:solidFill>
                            <a:srgbClr val="000000"/>
                          </a:solidFill>
                          <a:effectLst/>
                          <a:latin typeface="Times New Roman"/>
                          <a:ea typeface="Times New Roman"/>
                          <a:cs typeface="Times New Roman"/>
                        </a:rPr>
                        <a:t>Total</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24</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23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23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-11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155">
                <a:tc>
                  <a:txBody>
                    <a:bodyPr/>
                    <a:lstStyle/>
                    <a:p>
                      <a:pPr>
                        <a:lnSpc>
                          <a:spcPct val="115000"/>
                        </a:lnSpc>
                        <a:spcAft>
                          <a:spcPts val="0"/>
                        </a:spcAft>
                      </a:pPr>
                      <a:r>
                        <a:rPr lang="es-EC" sz="1000">
                          <a:solidFill>
                            <a:srgbClr val="000000"/>
                          </a:solidFill>
                          <a:effectLst/>
                          <a:latin typeface="Times New Roman"/>
                          <a:ea typeface="Times New Roman"/>
                          <a:cs typeface="Times New Roman"/>
                        </a:rPr>
                        <a:t>Promedio</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es-EC" sz="1000" dirty="0">
                          <a:solidFill>
                            <a:srgbClr val="000000"/>
                          </a:solidFill>
                          <a:effectLst/>
                          <a:latin typeface="Times New Roman"/>
                          <a:ea typeface="Times New Roman"/>
                          <a:cs typeface="Times New Roman"/>
                        </a:rPr>
                        <a:t>2.11</a:t>
                      </a:r>
                      <a:endParaRPr lang="es-EC" sz="11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Tree>
    <p:extLst>
      <p:ext uri="{BB962C8B-B14F-4D97-AF65-F5344CB8AC3E}">
        <p14:creationId xmlns:p14="http://schemas.microsoft.com/office/powerpoint/2010/main" val="13825697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1799907" y="2336959"/>
          <a:ext cx="5544185" cy="3052445"/>
        </p:xfrm>
        <a:graphic>
          <a:graphicData uri="http://schemas.openxmlformats.org/drawingml/2006/table">
            <a:tbl>
              <a:tblPr firstRow="1" firstCol="1" bandRow="1"/>
              <a:tblGrid>
                <a:gridCol w="1016000"/>
                <a:gridCol w="1125220"/>
                <a:gridCol w="1029970"/>
                <a:gridCol w="1212850"/>
                <a:gridCol w="1160145"/>
              </a:tblGrid>
              <a:tr h="525145">
                <a:tc>
                  <a:txBody>
                    <a:bodyPr/>
                    <a:lstStyle/>
                    <a:p>
                      <a:pPr algn="ctr">
                        <a:lnSpc>
                          <a:spcPct val="115000"/>
                        </a:lnSpc>
                        <a:spcAft>
                          <a:spcPts val="0"/>
                        </a:spcAft>
                      </a:pPr>
                      <a:r>
                        <a:rPr lang="es-EC" sz="1000">
                          <a:effectLst/>
                          <a:latin typeface="Times New Roman"/>
                          <a:ea typeface="Times New Roman"/>
                          <a:cs typeface="Times New Roman"/>
                        </a:rPr>
                        <a:t>Dimensión</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a:ea typeface="Arial"/>
                          <a:cs typeface="Times New Roman"/>
                        </a:rPr>
                        <a:t>Mejorar la productividad y competitividad sistémica.</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a:ea typeface="Arial"/>
                          <a:cs typeface="Times New Roman"/>
                        </a:rPr>
                        <a:t>Tecnificar los encadenamientos</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a:ea typeface="Arial"/>
                          <a:cs typeface="Times New Roman"/>
                        </a:rPr>
                        <a:t>Fomentar  transferencia tecnológica e innovación.</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a:ea typeface="Arial"/>
                          <a:cs typeface="Times New Roman"/>
                        </a:rPr>
                        <a:t>Innovar el sector rural, con acceso y uso de TIC.</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535">
                <a:tc>
                  <a:txBody>
                    <a:bodyPr/>
                    <a:lstStyle/>
                    <a:p>
                      <a:pPr>
                        <a:lnSpc>
                          <a:spcPct val="115000"/>
                        </a:lnSpc>
                        <a:spcAft>
                          <a:spcPts val="0"/>
                        </a:spcAft>
                      </a:pPr>
                      <a:r>
                        <a:rPr lang="es-EC" sz="1000">
                          <a:solidFill>
                            <a:srgbClr val="000000"/>
                          </a:solidFill>
                          <a:effectLst/>
                          <a:latin typeface="Times New Roman"/>
                          <a:ea typeface="Times New Roman"/>
                          <a:cs typeface="Times New Roman"/>
                        </a:rPr>
                        <a:t>Intensidad = I </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2</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2</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535">
                <a:tc>
                  <a:txBody>
                    <a:bodyPr/>
                    <a:lstStyle/>
                    <a:p>
                      <a:pPr>
                        <a:lnSpc>
                          <a:spcPct val="115000"/>
                        </a:lnSpc>
                        <a:spcAft>
                          <a:spcPts val="0"/>
                        </a:spcAft>
                      </a:pPr>
                      <a:r>
                        <a:rPr lang="es-EC" sz="1000">
                          <a:solidFill>
                            <a:srgbClr val="000000"/>
                          </a:solidFill>
                          <a:effectLst/>
                          <a:latin typeface="Times New Roman"/>
                          <a:ea typeface="Times New Roman"/>
                          <a:cs typeface="Times New Roman"/>
                        </a:rPr>
                        <a:t>Extensión = EX </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2</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2</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2</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535">
                <a:tc>
                  <a:txBody>
                    <a:bodyPr/>
                    <a:lstStyle/>
                    <a:p>
                      <a:pPr>
                        <a:lnSpc>
                          <a:spcPct val="115000"/>
                        </a:lnSpc>
                        <a:spcAft>
                          <a:spcPts val="0"/>
                        </a:spcAft>
                      </a:pPr>
                      <a:r>
                        <a:rPr lang="es-EC" sz="1000">
                          <a:solidFill>
                            <a:srgbClr val="000000"/>
                          </a:solidFill>
                          <a:effectLst/>
                          <a:latin typeface="Times New Roman"/>
                          <a:ea typeface="Times New Roman"/>
                          <a:cs typeface="Times New Roman"/>
                        </a:rPr>
                        <a:t>Momento = MO </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2</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2</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535">
                <a:tc>
                  <a:txBody>
                    <a:bodyPr/>
                    <a:lstStyle/>
                    <a:p>
                      <a:pPr>
                        <a:lnSpc>
                          <a:spcPct val="115000"/>
                        </a:lnSpc>
                        <a:spcAft>
                          <a:spcPts val="0"/>
                        </a:spcAft>
                      </a:pPr>
                      <a:r>
                        <a:rPr lang="es-EC" sz="1000">
                          <a:solidFill>
                            <a:srgbClr val="000000"/>
                          </a:solidFill>
                          <a:effectLst/>
                          <a:latin typeface="Times New Roman"/>
                          <a:ea typeface="Times New Roman"/>
                          <a:cs typeface="Times New Roman"/>
                        </a:rPr>
                        <a:t>Persistencia = PS </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2</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2</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535">
                <a:tc>
                  <a:txBody>
                    <a:bodyPr/>
                    <a:lstStyle/>
                    <a:p>
                      <a:pPr>
                        <a:lnSpc>
                          <a:spcPct val="115000"/>
                        </a:lnSpc>
                        <a:spcAft>
                          <a:spcPts val="0"/>
                        </a:spcAft>
                      </a:pPr>
                      <a:r>
                        <a:rPr lang="es-EC" sz="1000">
                          <a:solidFill>
                            <a:srgbClr val="000000"/>
                          </a:solidFill>
                          <a:effectLst/>
                          <a:latin typeface="Times New Roman"/>
                          <a:ea typeface="Times New Roman"/>
                          <a:cs typeface="Times New Roman"/>
                        </a:rPr>
                        <a:t>Periodicidad = PR </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2</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2</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535">
                <a:tc>
                  <a:txBody>
                    <a:bodyPr/>
                    <a:lstStyle/>
                    <a:p>
                      <a:pPr>
                        <a:lnSpc>
                          <a:spcPct val="115000"/>
                        </a:lnSpc>
                        <a:spcAft>
                          <a:spcPts val="0"/>
                        </a:spcAft>
                      </a:pPr>
                      <a:r>
                        <a:rPr lang="es-EC" sz="1000">
                          <a:solidFill>
                            <a:srgbClr val="000000"/>
                          </a:solidFill>
                          <a:effectLst/>
                          <a:latin typeface="Times New Roman"/>
                          <a:ea typeface="Times New Roman"/>
                          <a:cs typeface="Times New Roman"/>
                        </a:rPr>
                        <a:t>Acumulación = AC </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2</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535">
                <a:tc>
                  <a:txBody>
                    <a:bodyPr/>
                    <a:lstStyle/>
                    <a:p>
                      <a:pPr>
                        <a:lnSpc>
                          <a:spcPct val="115000"/>
                        </a:lnSpc>
                        <a:spcAft>
                          <a:spcPts val="0"/>
                        </a:spcAft>
                      </a:pPr>
                      <a:r>
                        <a:rPr lang="es-EC" sz="1000">
                          <a:solidFill>
                            <a:srgbClr val="000000"/>
                          </a:solidFill>
                          <a:effectLst/>
                          <a:latin typeface="Times New Roman"/>
                          <a:ea typeface="Times New Roman"/>
                          <a:cs typeface="Times New Roman"/>
                        </a:rPr>
                        <a:t>Efecto = EF </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2</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2</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535">
                <a:tc>
                  <a:txBody>
                    <a:bodyPr/>
                    <a:lstStyle/>
                    <a:p>
                      <a:pPr>
                        <a:lnSpc>
                          <a:spcPct val="115000"/>
                        </a:lnSpc>
                        <a:spcAft>
                          <a:spcPts val="0"/>
                        </a:spcAft>
                      </a:pPr>
                      <a:r>
                        <a:rPr lang="es-EC" sz="1000">
                          <a:solidFill>
                            <a:srgbClr val="000000"/>
                          </a:solidFill>
                          <a:effectLst/>
                          <a:latin typeface="Times New Roman"/>
                          <a:ea typeface="Times New Roman"/>
                          <a:cs typeface="Times New Roman"/>
                        </a:rPr>
                        <a:t>Total</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17</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19</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15</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19</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170">
                <a:tc>
                  <a:txBody>
                    <a:bodyPr/>
                    <a:lstStyle/>
                    <a:p>
                      <a:pPr>
                        <a:lnSpc>
                          <a:spcPct val="115000"/>
                        </a:lnSpc>
                        <a:spcAft>
                          <a:spcPts val="0"/>
                        </a:spcAft>
                      </a:pPr>
                      <a:r>
                        <a:rPr lang="es-EC" sz="1000">
                          <a:solidFill>
                            <a:srgbClr val="000000"/>
                          </a:solidFill>
                          <a:effectLst/>
                          <a:latin typeface="Times New Roman"/>
                          <a:ea typeface="Times New Roman"/>
                          <a:cs typeface="Times New Roman"/>
                        </a:rPr>
                        <a:t>Promedio</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es-EC" sz="1000" dirty="0">
                          <a:solidFill>
                            <a:srgbClr val="000000"/>
                          </a:solidFill>
                          <a:effectLst/>
                          <a:latin typeface="Times New Roman"/>
                          <a:ea typeface="Times New Roman"/>
                          <a:cs typeface="Times New Roman"/>
                        </a:rPr>
                        <a:t>2,50</a:t>
                      </a:r>
                      <a:endParaRPr lang="es-EC" sz="11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
        <p:nvSpPr>
          <p:cNvPr id="5" name="1 Título"/>
          <p:cNvSpPr>
            <a:spLocks noGrp="1"/>
          </p:cNvSpPr>
          <p:nvPr>
            <p:ph type="title"/>
          </p:nvPr>
        </p:nvSpPr>
        <p:spPr/>
        <p:txBody>
          <a:bodyPr>
            <a:noAutofit/>
          </a:bodyPr>
          <a:lstStyle/>
          <a:p>
            <a:r>
              <a:rPr lang="es-EC" sz="2400" b="1" dirty="0"/>
              <a:t>4.4 Impacto generado en el sector</a:t>
            </a:r>
            <a:br>
              <a:rPr lang="es-EC" sz="2400" b="1" dirty="0"/>
            </a:br>
            <a:r>
              <a:rPr lang="es-EC" sz="2400" b="1" dirty="0"/>
              <a:t/>
            </a:r>
            <a:br>
              <a:rPr lang="es-EC" sz="2400" b="1" dirty="0"/>
            </a:br>
            <a:r>
              <a:rPr lang="es-EC" sz="2400" b="1" dirty="0"/>
              <a:t>Impacto </a:t>
            </a:r>
            <a:r>
              <a:rPr lang="es-EC" sz="2400" b="1" dirty="0" smtClean="0"/>
              <a:t>Tecnológico</a:t>
            </a:r>
            <a:r>
              <a:rPr lang="es-EC" sz="2400" dirty="0"/>
              <a:t/>
            </a:r>
            <a:br>
              <a:rPr lang="es-EC" sz="2400" dirty="0"/>
            </a:br>
            <a:endParaRPr lang="es-EC" sz="2400" dirty="0"/>
          </a:p>
        </p:txBody>
      </p:sp>
    </p:spTree>
    <p:extLst>
      <p:ext uri="{BB962C8B-B14F-4D97-AF65-F5344CB8AC3E}">
        <p14:creationId xmlns:p14="http://schemas.microsoft.com/office/powerpoint/2010/main" val="823752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2951269484"/>
              </p:ext>
            </p:extLst>
          </p:nvPr>
        </p:nvGraphicFramePr>
        <p:xfrm>
          <a:off x="827584" y="548680"/>
          <a:ext cx="8003232"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utoShape 2" descr="Resultado de imagen para pensamiento anima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584" y="4077072"/>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87754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1788478" y="2144554"/>
          <a:ext cx="5567044" cy="3437255"/>
        </p:xfrm>
        <a:graphic>
          <a:graphicData uri="http://schemas.openxmlformats.org/drawingml/2006/table">
            <a:tbl>
              <a:tblPr firstRow="1" firstCol="1" bandRow="1"/>
              <a:tblGrid>
                <a:gridCol w="1258857"/>
                <a:gridCol w="912068"/>
                <a:gridCol w="797107"/>
                <a:gridCol w="790755"/>
                <a:gridCol w="964785"/>
                <a:gridCol w="843472"/>
              </a:tblGrid>
              <a:tr h="565785">
                <a:tc>
                  <a:txBody>
                    <a:bodyPr/>
                    <a:lstStyle/>
                    <a:p>
                      <a:pPr algn="ctr">
                        <a:lnSpc>
                          <a:spcPct val="115000"/>
                        </a:lnSpc>
                        <a:spcAft>
                          <a:spcPts val="0"/>
                        </a:spcAft>
                      </a:pPr>
                      <a:r>
                        <a:rPr lang="es-EC" sz="1000">
                          <a:effectLst/>
                          <a:latin typeface="Times New Roman"/>
                          <a:ea typeface="Times New Roman"/>
                          <a:cs typeface="Times New Roman"/>
                        </a:rPr>
                        <a:t>Dimensión</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a:ea typeface="Times New Roman"/>
                          <a:cs typeface="Times New Roman"/>
                        </a:rPr>
                        <a:t>Emisión de gases al ambiente</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a:ea typeface="Times New Roman"/>
                          <a:cs typeface="Times New Roman"/>
                        </a:rPr>
                        <a:t>Generación de ruido</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a:ea typeface="Times New Roman"/>
                          <a:cs typeface="Times New Roman"/>
                        </a:rPr>
                        <a:t>Residuos líquidos</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a:ea typeface="Times New Roman"/>
                          <a:cs typeface="Times New Roman"/>
                        </a:rPr>
                        <a:t>Residuos productivos</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000">
                          <a:solidFill>
                            <a:srgbClr val="000000"/>
                          </a:solidFill>
                          <a:effectLst/>
                          <a:latin typeface="Times New Roman"/>
                          <a:ea typeface="Times New Roman"/>
                          <a:cs typeface="Times New Roman"/>
                        </a:rPr>
                        <a:t>Accidentes laborales</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95">
                <a:tc>
                  <a:txBody>
                    <a:bodyPr/>
                    <a:lstStyle/>
                    <a:p>
                      <a:pPr>
                        <a:lnSpc>
                          <a:spcPct val="115000"/>
                        </a:lnSpc>
                        <a:spcAft>
                          <a:spcPts val="0"/>
                        </a:spcAft>
                      </a:pPr>
                      <a:r>
                        <a:rPr lang="es-EC" sz="1000">
                          <a:solidFill>
                            <a:srgbClr val="000000"/>
                          </a:solidFill>
                          <a:effectLst/>
                          <a:latin typeface="Times New Roman"/>
                          <a:ea typeface="Times New Roman"/>
                          <a:cs typeface="Times New Roman"/>
                        </a:rPr>
                        <a:t>Intensidad = I </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-2</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-2</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0</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95">
                <a:tc>
                  <a:txBody>
                    <a:bodyPr/>
                    <a:lstStyle/>
                    <a:p>
                      <a:pPr>
                        <a:lnSpc>
                          <a:spcPct val="115000"/>
                        </a:lnSpc>
                        <a:spcAft>
                          <a:spcPts val="0"/>
                        </a:spcAft>
                      </a:pPr>
                      <a:r>
                        <a:rPr lang="es-EC" sz="1000">
                          <a:solidFill>
                            <a:srgbClr val="000000"/>
                          </a:solidFill>
                          <a:effectLst/>
                          <a:latin typeface="Times New Roman"/>
                          <a:ea typeface="Times New Roman"/>
                          <a:cs typeface="Times New Roman"/>
                        </a:rPr>
                        <a:t>Extensión = EX </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-2</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0</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95">
                <a:tc>
                  <a:txBody>
                    <a:bodyPr/>
                    <a:lstStyle/>
                    <a:p>
                      <a:pPr>
                        <a:lnSpc>
                          <a:spcPct val="115000"/>
                        </a:lnSpc>
                        <a:spcAft>
                          <a:spcPts val="0"/>
                        </a:spcAft>
                      </a:pPr>
                      <a:r>
                        <a:rPr lang="es-EC" sz="1000">
                          <a:solidFill>
                            <a:srgbClr val="000000"/>
                          </a:solidFill>
                          <a:effectLst/>
                          <a:latin typeface="Times New Roman"/>
                          <a:ea typeface="Times New Roman"/>
                          <a:cs typeface="Times New Roman"/>
                        </a:rPr>
                        <a:t>Momento = MO </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0</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95">
                <a:tc>
                  <a:txBody>
                    <a:bodyPr/>
                    <a:lstStyle/>
                    <a:p>
                      <a:pPr>
                        <a:lnSpc>
                          <a:spcPct val="115000"/>
                        </a:lnSpc>
                        <a:spcAft>
                          <a:spcPts val="0"/>
                        </a:spcAft>
                      </a:pPr>
                      <a:r>
                        <a:rPr lang="es-EC" sz="1000">
                          <a:solidFill>
                            <a:srgbClr val="000000"/>
                          </a:solidFill>
                          <a:effectLst/>
                          <a:latin typeface="Times New Roman"/>
                          <a:ea typeface="Times New Roman"/>
                          <a:cs typeface="Times New Roman"/>
                        </a:rPr>
                        <a:t>Persistencia = PS </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0</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95">
                <a:tc>
                  <a:txBody>
                    <a:bodyPr/>
                    <a:lstStyle/>
                    <a:p>
                      <a:pPr>
                        <a:lnSpc>
                          <a:spcPct val="115000"/>
                        </a:lnSpc>
                        <a:spcAft>
                          <a:spcPts val="0"/>
                        </a:spcAft>
                      </a:pPr>
                      <a:r>
                        <a:rPr lang="es-EC" sz="1000">
                          <a:solidFill>
                            <a:srgbClr val="000000"/>
                          </a:solidFill>
                          <a:effectLst/>
                          <a:latin typeface="Times New Roman"/>
                          <a:ea typeface="Times New Roman"/>
                          <a:cs typeface="Times New Roman"/>
                        </a:rPr>
                        <a:t>Periodicidad = PR </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0</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95">
                <a:tc>
                  <a:txBody>
                    <a:bodyPr/>
                    <a:lstStyle/>
                    <a:p>
                      <a:pPr>
                        <a:lnSpc>
                          <a:spcPct val="115000"/>
                        </a:lnSpc>
                        <a:spcAft>
                          <a:spcPts val="0"/>
                        </a:spcAft>
                      </a:pPr>
                      <a:r>
                        <a:rPr lang="es-EC" sz="1000">
                          <a:solidFill>
                            <a:srgbClr val="000000"/>
                          </a:solidFill>
                          <a:effectLst/>
                          <a:latin typeface="Times New Roman"/>
                          <a:ea typeface="Times New Roman"/>
                          <a:cs typeface="Times New Roman"/>
                        </a:rPr>
                        <a:t>Acumulación = AC </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0</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95">
                <a:tc>
                  <a:txBody>
                    <a:bodyPr/>
                    <a:lstStyle/>
                    <a:p>
                      <a:pPr>
                        <a:lnSpc>
                          <a:spcPct val="115000"/>
                        </a:lnSpc>
                        <a:spcAft>
                          <a:spcPts val="0"/>
                        </a:spcAft>
                      </a:pPr>
                      <a:r>
                        <a:rPr lang="es-EC" sz="1000">
                          <a:solidFill>
                            <a:srgbClr val="000000"/>
                          </a:solidFill>
                          <a:effectLst/>
                          <a:latin typeface="Times New Roman"/>
                          <a:ea typeface="Times New Roman"/>
                          <a:cs typeface="Times New Roman"/>
                        </a:rPr>
                        <a:t>Efecto = EF </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-2</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0</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95">
                <a:tc>
                  <a:txBody>
                    <a:bodyPr/>
                    <a:lstStyle/>
                    <a:p>
                      <a:pPr>
                        <a:lnSpc>
                          <a:spcPct val="115000"/>
                        </a:lnSpc>
                        <a:spcAft>
                          <a:spcPts val="0"/>
                        </a:spcAft>
                      </a:pPr>
                      <a:r>
                        <a:rPr lang="es-EC" sz="1000">
                          <a:solidFill>
                            <a:srgbClr val="000000"/>
                          </a:solidFill>
                          <a:effectLst/>
                          <a:latin typeface="Times New Roman"/>
                          <a:ea typeface="Times New Roman"/>
                          <a:cs typeface="Times New Roman"/>
                        </a:rPr>
                        <a:t>Reversibilidad = RV </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-2</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0</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95">
                <a:tc>
                  <a:txBody>
                    <a:bodyPr/>
                    <a:lstStyle/>
                    <a:p>
                      <a:pPr>
                        <a:lnSpc>
                          <a:spcPct val="115000"/>
                        </a:lnSpc>
                        <a:spcAft>
                          <a:spcPts val="0"/>
                        </a:spcAft>
                      </a:pPr>
                      <a:r>
                        <a:rPr lang="es-EC" sz="1000">
                          <a:solidFill>
                            <a:srgbClr val="000000"/>
                          </a:solidFill>
                          <a:effectLst/>
                          <a:latin typeface="Times New Roman"/>
                          <a:ea typeface="Times New Roman"/>
                          <a:cs typeface="Times New Roman"/>
                        </a:rPr>
                        <a:t>Recuperabilidad = RC </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0</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-1</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95">
                <a:tc>
                  <a:txBody>
                    <a:bodyPr/>
                    <a:lstStyle/>
                    <a:p>
                      <a:pPr>
                        <a:lnSpc>
                          <a:spcPct val="115000"/>
                        </a:lnSpc>
                        <a:spcAft>
                          <a:spcPts val="0"/>
                        </a:spcAft>
                      </a:pPr>
                      <a:r>
                        <a:rPr lang="es-EC" sz="1000">
                          <a:solidFill>
                            <a:srgbClr val="000000"/>
                          </a:solidFill>
                          <a:effectLst/>
                          <a:latin typeface="Times New Roman"/>
                          <a:ea typeface="Times New Roman"/>
                          <a:cs typeface="Times New Roman"/>
                        </a:rPr>
                        <a:t>Total</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-13</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-10</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-9</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0</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effectLst/>
                          <a:latin typeface="Times New Roman"/>
                          <a:ea typeface="Times New Roman"/>
                          <a:cs typeface="Times New Roman"/>
                        </a:rPr>
                        <a:t>-9</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095">
                <a:tc>
                  <a:txBody>
                    <a:bodyPr/>
                    <a:lstStyle/>
                    <a:p>
                      <a:pPr>
                        <a:lnSpc>
                          <a:spcPct val="115000"/>
                        </a:lnSpc>
                        <a:spcAft>
                          <a:spcPts val="0"/>
                        </a:spcAft>
                      </a:pPr>
                      <a:r>
                        <a:rPr lang="es-EC" sz="1000">
                          <a:solidFill>
                            <a:srgbClr val="000000"/>
                          </a:solidFill>
                          <a:effectLst/>
                          <a:latin typeface="Times New Roman"/>
                          <a:ea typeface="Times New Roman"/>
                          <a:cs typeface="Times New Roman"/>
                        </a:rPr>
                        <a:t>Promedio</a:t>
                      </a:r>
                      <a:endParaRPr lang="es-EC" sz="110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15000"/>
                        </a:lnSpc>
                        <a:spcAft>
                          <a:spcPts val="0"/>
                        </a:spcAft>
                      </a:pPr>
                      <a:r>
                        <a:rPr lang="es-EC" sz="1000" dirty="0">
                          <a:solidFill>
                            <a:srgbClr val="000000"/>
                          </a:solidFill>
                          <a:effectLst/>
                          <a:latin typeface="Times New Roman"/>
                          <a:ea typeface="Times New Roman"/>
                          <a:cs typeface="Times New Roman"/>
                        </a:rPr>
                        <a:t>(0,98)</a:t>
                      </a:r>
                      <a:endParaRPr lang="es-EC" sz="11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
        <p:nvSpPr>
          <p:cNvPr id="4" name="1 Título"/>
          <p:cNvSpPr>
            <a:spLocks noGrp="1"/>
          </p:cNvSpPr>
          <p:nvPr>
            <p:ph type="title"/>
          </p:nvPr>
        </p:nvSpPr>
        <p:spPr/>
        <p:txBody>
          <a:bodyPr>
            <a:noAutofit/>
          </a:bodyPr>
          <a:lstStyle/>
          <a:p>
            <a:r>
              <a:rPr lang="es-EC" sz="2400" b="1" dirty="0"/>
              <a:t>4.4 Impacto generado en el sector</a:t>
            </a:r>
            <a:br>
              <a:rPr lang="es-EC" sz="2400" b="1" dirty="0"/>
            </a:br>
            <a:r>
              <a:rPr lang="es-EC" sz="2400" b="1" dirty="0"/>
              <a:t/>
            </a:r>
            <a:br>
              <a:rPr lang="es-EC" sz="2400" b="1" dirty="0"/>
            </a:br>
            <a:r>
              <a:rPr lang="es-EC" sz="2400" b="1" dirty="0"/>
              <a:t>Impacto </a:t>
            </a:r>
            <a:r>
              <a:rPr lang="es-EC" sz="2400" b="1" dirty="0" smtClean="0"/>
              <a:t>Ambiental</a:t>
            </a:r>
            <a:r>
              <a:rPr lang="es-EC" sz="2400" dirty="0"/>
              <a:t/>
            </a:r>
            <a:br>
              <a:rPr lang="es-EC" sz="2400" dirty="0"/>
            </a:br>
            <a:endParaRPr lang="es-EC" sz="2400" dirty="0"/>
          </a:p>
        </p:txBody>
      </p:sp>
    </p:spTree>
    <p:extLst>
      <p:ext uri="{BB962C8B-B14F-4D97-AF65-F5344CB8AC3E}">
        <p14:creationId xmlns:p14="http://schemas.microsoft.com/office/powerpoint/2010/main" val="28146265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972632"/>
            <a:ext cx="8229600" cy="2367136"/>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s-EC" sz="8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5 DISCUSION DE RESULTADOS</a:t>
            </a:r>
            <a:endParaRPr lang="es-EC" sz="8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654" y="5974258"/>
            <a:ext cx="2276943" cy="66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6429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020676722"/>
              </p:ext>
            </p:extLst>
          </p:nvPr>
        </p:nvGraphicFramePr>
        <p:xfrm>
          <a:off x="1547664" y="1124744"/>
          <a:ext cx="6224736" cy="451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19201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510574864"/>
              </p:ext>
            </p:extLst>
          </p:nvPr>
        </p:nvGraphicFramePr>
        <p:xfrm>
          <a:off x="1547664" y="1124744"/>
          <a:ext cx="6224736" cy="451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32307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957020347"/>
              </p:ext>
            </p:extLst>
          </p:nvPr>
        </p:nvGraphicFramePr>
        <p:xfrm>
          <a:off x="1547664" y="1124744"/>
          <a:ext cx="6224736" cy="451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93711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446792711"/>
              </p:ext>
            </p:extLst>
          </p:nvPr>
        </p:nvGraphicFramePr>
        <p:xfrm>
          <a:off x="1547664" y="1124744"/>
          <a:ext cx="6224736" cy="451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69411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672667033"/>
              </p:ext>
            </p:extLst>
          </p:nvPr>
        </p:nvGraphicFramePr>
        <p:xfrm>
          <a:off x="1547664" y="1124744"/>
          <a:ext cx="6224736" cy="451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28601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250931595"/>
              </p:ext>
            </p:extLst>
          </p:nvPr>
        </p:nvGraphicFramePr>
        <p:xfrm>
          <a:off x="1547664" y="1124744"/>
          <a:ext cx="6224736" cy="4514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152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1.3 Justificación</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115654028"/>
              </p:ext>
            </p:extLst>
          </p:nvPr>
        </p:nvGraphicFramePr>
        <p:xfrm>
          <a:off x="323528" y="1340769"/>
          <a:ext cx="4608512"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4932040" y="4221089"/>
            <a:ext cx="4032448" cy="2062103"/>
          </a:xfrm>
          <a:prstGeom prst="rect">
            <a:avLst/>
          </a:prstGeom>
          <a:noFill/>
        </p:spPr>
        <p:txBody>
          <a:bodyPr wrap="square" lIns="91440" tIns="45720" rIns="91440" bIns="45720">
            <a:spAutoFit/>
          </a:bodyPr>
          <a:lstStyle/>
          <a:p>
            <a:r>
              <a:rPr lang="es-E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10° Objetivo PNBV: </a:t>
            </a:r>
          </a:p>
          <a:p>
            <a:r>
              <a:rPr lang="es-E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«Impulsar la transformaci</a:t>
            </a:r>
            <a:r>
              <a:rPr lang="es-E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ón de la Matriz Productiva»</a:t>
            </a:r>
            <a:endParaRPr lang="es-E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529117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1.4 Objetivo General</a:t>
            </a:r>
            <a:endParaRPr lang="es-EC" dirty="0"/>
          </a:p>
        </p:txBody>
      </p:sp>
      <p:sp>
        <p:nvSpPr>
          <p:cNvPr id="3" name="2 Marcador de contenido"/>
          <p:cNvSpPr>
            <a:spLocks noGrp="1"/>
          </p:cNvSpPr>
          <p:nvPr>
            <p:ph idx="1"/>
          </p:nvPr>
        </p:nvSpPr>
        <p:spPr>
          <a:xfrm>
            <a:off x="539552" y="3501009"/>
            <a:ext cx="8147248" cy="2625155"/>
          </a:xfrm>
        </p:spPr>
        <p:txBody>
          <a:bodyPr/>
          <a:lstStyle/>
          <a:p>
            <a:r>
              <a:rPr lang="es-EC" dirty="0"/>
              <a:t>Determinar el potencial impacto que el Modelo de Sustitución de Importaciones puede generar en el sector del calzado de la Provincia de Tungurahua.</a:t>
            </a:r>
          </a:p>
        </p:txBody>
      </p:sp>
      <p:pic>
        <p:nvPicPr>
          <p:cNvPr id="2050" name="Picture 2" descr="Resultado de imagen para impacto potenc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268760"/>
            <a:ext cx="2952328" cy="2214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6387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2648384062"/>
              </p:ext>
            </p:extLst>
          </p:nvPr>
        </p:nvGraphicFramePr>
        <p:xfrm>
          <a:off x="457200" y="404665"/>
          <a:ext cx="8435280" cy="5721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355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972632"/>
            <a:ext cx="8229600" cy="2367136"/>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s-EC" sz="8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 MARCO REFERECIAL</a:t>
            </a:r>
            <a:endParaRPr lang="es-EC" sz="8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654" y="5974258"/>
            <a:ext cx="2276943" cy="66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721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1099</TotalTime>
  <Words>3133</Words>
  <Application>Microsoft Office PowerPoint</Application>
  <PresentationFormat>Presentación en pantalla (4:3)</PresentationFormat>
  <Paragraphs>637</Paragraphs>
  <Slides>57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57</vt:i4>
      </vt:variant>
    </vt:vector>
  </HeadingPairs>
  <TitlesOfParts>
    <vt:vector size="61" baseType="lpstr">
      <vt:lpstr>Arial</vt:lpstr>
      <vt:lpstr>Calibri</vt:lpstr>
      <vt:lpstr>Times New Roman</vt:lpstr>
      <vt:lpstr>Tema de Office</vt:lpstr>
      <vt:lpstr>POTENCIAL IMPACTO DEL MODELO DE SUSTITUCION DE IMPORTACIONES EN EL SECTOR DEL CALZADO DE LA PROVINCIA DE TUNGURAHUA</vt:lpstr>
      <vt:lpstr>1. EL PROBLEMA</vt:lpstr>
      <vt:lpstr>1.1 Objeto de estudio</vt:lpstr>
      <vt:lpstr>1.2 Planteamiento del problema</vt:lpstr>
      <vt:lpstr>Presentación de PowerPoint</vt:lpstr>
      <vt:lpstr>1.3 Justificación</vt:lpstr>
      <vt:lpstr>1.4 Objetivo General</vt:lpstr>
      <vt:lpstr>Presentación de PowerPoint</vt:lpstr>
      <vt:lpstr>2 MARCO REFERECIAL</vt:lpstr>
      <vt:lpstr>2.1 Marco Teórico</vt:lpstr>
      <vt:lpstr>2.1 Marco Teórico</vt:lpstr>
      <vt:lpstr>2.1 Marco Teórico</vt:lpstr>
      <vt:lpstr>Comparativo PIB</vt:lpstr>
      <vt:lpstr>Comparativo PIB</vt:lpstr>
      <vt:lpstr>Esquema del Modelo de Sustitución de Importaciones</vt:lpstr>
      <vt:lpstr>De impulso y reconversión industrial, en base a actualización tecnológica y la mejora de los métodos de trabajo</vt:lpstr>
      <vt:lpstr>Implantación de modelos de exportación, que faciliten y garanticen una ayuda permanente</vt:lpstr>
      <vt:lpstr>Matriz FODA del sector de calzado del país </vt:lpstr>
      <vt:lpstr>2.3 El desarrollo en América Latina</vt:lpstr>
      <vt:lpstr>2.4 El modelo de sustitución de importaciones en el Ecuador  </vt:lpstr>
      <vt:lpstr>2.4.2 Aplicación y Efecto  </vt:lpstr>
      <vt:lpstr>3 metodología</vt:lpstr>
      <vt:lpstr>3.1 Parámetros</vt:lpstr>
      <vt:lpstr>3.2 Población y Muestra</vt:lpstr>
      <vt:lpstr>3.3 Recolección de datos</vt:lpstr>
      <vt:lpstr>3.4 Análisis de datos</vt:lpstr>
      <vt:lpstr>4 ANALISIS DE RESULTADOS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4.3 Estudio del esquema productivo y operativo  4.3.1 Aprovisionamiento </vt:lpstr>
      <vt:lpstr>4.3 Estudio del esquema productivo y operativo   4.3.2 Proceso Productivo </vt:lpstr>
      <vt:lpstr>Presentación de PowerPoint</vt:lpstr>
      <vt:lpstr>4.4 Impacto generado en el sector  Impacto Económico  </vt:lpstr>
      <vt:lpstr>4.4 Impacto generado en el sector  Impacto Político </vt:lpstr>
      <vt:lpstr>4.4 Impacto generado en el sector  Impacto Social </vt:lpstr>
      <vt:lpstr>4.4 Impacto generado en el sector  Impacto Tecnológico </vt:lpstr>
      <vt:lpstr>4.4 Impacto generado en el sector  Impacto Ambiental </vt:lpstr>
      <vt:lpstr>5 DISCUSION DE RESULTADOS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TATY</dc:creator>
  <cp:lastModifiedBy>User</cp:lastModifiedBy>
  <cp:revision>47</cp:revision>
  <dcterms:created xsi:type="dcterms:W3CDTF">2017-02-20T12:38:05Z</dcterms:created>
  <dcterms:modified xsi:type="dcterms:W3CDTF">2017-03-08T16:57:41Z</dcterms:modified>
</cp:coreProperties>
</file>