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6"/>
  </p:notesMasterIdLst>
  <p:sldIdLst>
    <p:sldId id="256" r:id="rId2"/>
    <p:sldId id="32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322" r:id="rId20"/>
    <p:sldId id="323" r:id="rId21"/>
    <p:sldId id="324" r:id="rId22"/>
    <p:sldId id="325" r:id="rId23"/>
    <p:sldId id="326" r:id="rId24"/>
    <p:sldId id="327" r:id="rId25"/>
    <p:sldId id="328" r:id="rId26"/>
    <p:sldId id="329" r:id="rId27"/>
    <p:sldId id="331" r:id="rId28"/>
    <p:sldId id="332" r:id="rId29"/>
    <p:sldId id="309" r:id="rId30"/>
    <p:sldId id="333" r:id="rId31"/>
    <p:sldId id="312" r:id="rId32"/>
    <p:sldId id="334" r:id="rId33"/>
    <p:sldId id="317" r:id="rId34"/>
    <p:sldId id="32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7083" autoAdjust="0"/>
  </p:normalViewPr>
  <p:slideViewPr>
    <p:cSldViewPr snapToGrid="0">
      <p:cViewPr varScale="1">
        <p:scale>
          <a:sx n="65" d="100"/>
          <a:sy n="65" d="100"/>
        </p:scale>
        <p:origin x="93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A90CD-5F36-4D03-B8E6-BBFCAD0238F4}" type="datetimeFigureOut">
              <a:rPr lang="en-US" smtClean="0"/>
              <a:pPr/>
              <a:t>2/24/2017</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68C435-87AF-48F8-BD5A-FF0D4143CDC1}" type="slidenum">
              <a:rPr lang="en-US" smtClean="0"/>
              <a:pPr/>
              <a:t>‹Nº›</a:t>
            </a:fld>
            <a:endParaRPr lang="en-US"/>
          </a:p>
        </p:txBody>
      </p:sp>
    </p:spTree>
    <p:extLst>
      <p:ext uri="{BB962C8B-B14F-4D97-AF65-F5344CB8AC3E}">
        <p14:creationId xmlns:p14="http://schemas.microsoft.com/office/powerpoint/2010/main" val="5285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Una oportunidad de investigación, es la planificación de la producción de los sistemas FMS por su nivel de dificultad, al tener que adaptarse rápidamente a los cambios para producir una gran variedad de clases de productos en pequeñas y medianas cantidades, para lo cual es importante encontrar una herramienta de simulación que describa apropiadamente sus características y permita modelar fácilmente dichos sistemas.</a:t>
            </a:r>
          </a:p>
          <a:p>
            <a:endParaRPr lang="en-US" dirty="0"/>
          </a:p>
        </p:txBody>
      </p:sp>
      <p:sp>
        <p:nvSpPr>
          <p:cNvPr id="4" name="Marcador de número de diapositiva 3"/>
          <p:cNvSpPr>
            <a:spLocks noGrp="1"/>
          </p:cNvSpPr>
          <p:nvPr>
            <p:ph type="sldNum" sz="quarter" idx="10"/>
          </p:nvPr>
        </p:nvSpPr>
        <p:spPr/>
        <p:txBody>
          <a:bodyPr/>
          <a:lstStyle/>
          <a:p>
            <a:fld id="{B168C435-87AF-48F8-BD5A-FF0D4143CDC1}" type="slidenum">
              <a:rPr lang="en-US" smtClean="0"/>
              <a:pPr/>
              <a:t>4</a:t>
            </a:fld>
            <a:endParaRPr lang="en-US"/>
          </a:p>
        </p:txBody>
      </p:sp>
    </p:spTree>
    <p:extLst>
      <p:ext uri="{BB962C8B-B14F-4D97-AF65-F5344CB8AC3E}">
        <p14:creationId xmlns:p14="http://schemas.microsoft.com/office/powerpoint/2010/main" val="2289666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168C435-87AF-48F8-BD5A-FF0D4143CDC1}" type="slidenum">
              <a:rPr lang="en-US" smtClean="0"/>
              <a:pPr/>
              <a:t>21</a:t>
            </a:fld>
            <a:endParaRPr lang="en-US"/>
          </a:p>
        </p:txBody>
      </p:sp>
    </p:spTree>
    <p:extLst>
      <p:ext uri="{BB962C8B-B14F-4D97-AF65-F5344CB8AC3E}">
        <p14:creationId xmlns:p14="http://schemas.microsoft.com/office/powerpoint/2010/main" val="1939104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168C435-87AF-48F8-BD5A-FF0D4143CDC1}" type="slidenum">
              <a:rPr lang="en-US" smtClean="0"/>
              <a:pPr/>
              <a:t>22</a:t>
            </a:fld>
            <a:endParaRPr lang="en-US"/>
          </a:p>
        </p:txBody>
      </p:sp>
    </p:spTree>
    <p:extLst>
      <p:ext uri="{BB962C8B-B14F-4D97-AF65-F5344CB8AC3E}">
        <p14:creationId xmlns:p14="http://schemas.microsoft.com/office/powerpoint/2010/main" val="3758894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En el Área de Trabajo una vez dispuesto el diseño del FMS se puede configurar cada uno de los elementos dando doble clic en el respectivo elemento el cual abrirá una nueva ventana con las propiedades a modificarse el cual guardará la información en las bases de datos. </a:t>
            </a:r>
          </a:p>
          <a:p>
            <a:endParaRPr lang="es-EC" dirty="0"/>
          </a:p>
        </p:txBody>
      </p:sp>
      <p:sp>
        <p:nvSpPr>
          <p:cNvPr id="4" name="Marcador de número de diapositiva 3"/>
          <p:cNvSpPr>
            <a:spLocks noGrp="1"/>
          </p:cNvSpPr>
          <p:nvPr>
            <p:ph type="sldNum" sz="quarter" idx="10"/>
          </p:nvPr>
        </p:nvSpPr>
        <p:spPr/>
        <p:txBody>
          <a:bodyPr/>
          <a:lstStyle/>
          <a:p>
            <a:fld id="{B168C435-87AF-48F8-BD5A-FF0D4143CDC1}" type="slidenum">
              <a:rPr lang="en-US" smtClean="0"/>
              <a:pPr/>
              <a:t>23</a:t>
            </a:fld>
            <a:endParaRPr lang="en-US"/>
          </a:p>
        </p:txBody>
      </p:sp>
    </p:spTree>
    <p:extLst>
      <p:ext uri="{BB962C8B-B14F-4D97-AF65-F5344CB8AC3E}">
        <p14:creationId xmlns:p14="http://schemas.microsoft.com/office/powerpoint/2010/main" val="1974569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smtClean="0">
                <a:solidFill>
                  <a:schemeClr val="tx1"/>
                </a:solidFill>
                <a:effectLst/>
                <a:latin typeface="+mn-lt"/>
                <a:ea typeface="+mn-ea"/>
                <a:cs typeface="+mn-cs"/>
              </a:rPr>
              <a:t>En el Área de Trabajo una vez dispuesto el diseño del FMS se puede configurar cada uno de los elementos dando doble clic en el respectivo elemento el cual abrirá una nueva ventana con las propiedades a modificarse el cual guardará la información en las bases de datos. </a:t>
            </a:r>
          </a:p>
          <a:p>
            <a:endParaRPr lang="es-EC" dirty="0"/>
          </a:p>
        </p:txBody>
      </p:sp>
      <p:sp>
        <p:nvSpPr>
          <p:cNvPr id="4" name="Marcador de número de diapositiva 3"/>
          <p:cNvSpPr>
            <a:spLocks noGrp="1"/>
          </p:cNvSpPr>
          <p:nvPr>
            <p:ph type="sldNum" sz="quarter" idx="10"/>
          </p:nvPr>
        </p:nvSpPr>
        <p:spPr/>
        <p:txBody>
          <a:bodyPr/>
          <a:lstStyle/>
          <a:p>
            <a:fld id="{B168C435-87AF-48F8-BD5A-FF0D4143CDC1}" type="slidenum">
              <a:rPr lang="en-US" smtClean="0"/>
              <a:pPr/>
              <a:t>24</a:t>
            </a:fld>
            <a:endParaRPr lang="en-US"/>
          </a:p>
        </p:txBody>
      </p:sp>
    </p:spTree>
    <p:extLst>
      <p:ext uri="{BB962C8B-B14F-4D97-AF65-F5344CB8AC3E}">
        <p14:creationId xmlns:p14="http://schemas.microsoft.com/office/powerpoint/2010/main" val="3812166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168C435-87AF-48F8-BD5A-FF0D4143CDC1}" type="slidenum">
              <a:rPr lang="en-US" smtClean="0"/>
              <a:pPr/>
              <a:t>25</a:t>
            </a:fld>
            <a:endParaRPr lang="en-US"/>
          </a:p>
        </p:txBody>
      </p:sp>
    </p:spTree>
    <p:extLst>
      <p:ext uri="{BB962C8B-B14F-4D97-AF65-F5344CB8AC3E}">
        <p14:creationId xmlns:p14="http://schemas.microsoft.com/office/powerpoint/2010/main" val="2075233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Este último bloque contiene los botones para iniciar, detener la simulación, control de velocidad de la misma, el tiempo total de la simulación realizada y un botón para exportar los datos obtenidos al simular el FMS en formato .</a:t>
            </a:r>
            <a:r>
              <a:rPr lang="es-EC" sz="1200" kern="1200" dirty="0" err="1" smtClean="0">
                <a:solidFill>
                  <a:schemeClr val="tx1"/>
                </a:solidFill>
                <a:effectLst/>
                <a:latin typeface="+mn-lt"/>
                <a:ea typeface="+mn-ea"/>
                <a:cs typeface="+mn-cs"/>
              </a:rPr>
              <a:t>xls</a:t>
            </a:r>
            <a:r>
              <a:rPr lang="es-EC" sz="1200" kern="1200" dirty="0" smtClean="0">
                <a:solidFill>
                  <a:schemeClr val="tx1"/>
                </a:solidFill>
                <a:effectLst/>
                <a:latin typeface="+mn-lt"/>
                <a:ea typeface="+mn-ea"/>
                <a:cs typeface="+mn-cs"/>
              </a:rPr>
              <a:t> </a:t>
            </a:r>
            <a:endParaRPr lang="es-EC" dirty="0"/>
          </a:p>
        </p:txBody>
      </p:sp>
      <p:sp>
        <p:nvSpPr>
          <p:cNvPr id="4" name="Marcador de número de diapositiva 3"/>
          <p:cNvSpPr>
            <a:spLocks noGrp="1"/>
          </p:cNvSpPr>
          <p:nvPr>
            <p:ph type="sldNum" sz="quarter" idx="10"/>
          </p:nvPr>
        </p:nvSpPr>
        <p:spPr/>
        <p:txBody>
          <a:bodyPr/>
          <a:lstStyle/>
          <a:p>
            <a:fld id="{B168C435-87AF-48F8-BD5A-FF0D4143CDC1}" type="slidenum">
              <a:rPr lang="en-US" smtClean="0"/>
              <a:pPr/>
              <a:t>26</a:t>
            </a:fld>
            <a:endParaRPr lang="en-US"/>
          </a:p>
        </p:txBody>
      </p:sp>
    </p:spTree>
    <p:extLst>
      <p:ext uri="{BB962C8B-B14F-4D97-AF65-F5344CB8AC3E}">
        <p14:creationId xmlns:p14="http://schemas.microsoft.com/office/powerpoint/2010/main" val="2075969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se observa la descripción de los pasos o actividades que el Usuario Final debe llevar a cabo para generar una simulación de un modelo FMS en el Simulador Gráfico, según el Diagrama de Caso de Uso se realizó una distribución de 18 clases con 10 interfaz relacionadas entre sí, donde el usuario va a poder manipular la aplicación de forma sencilla, estos archivos constan de las clases y métodos adicionales necesarios para manejar funcionalidades comunes, además se buscó aplicar la mejor forma para la reutilización de código, diseñando métodos que permitan tener centralizadas ciertas funciones para el mejor uso del sistema </a:t>
            </a:r>
            <a:endParaRPr lang="es-EC" dirty="0"/>
          </a:p>
        </p:txBody>
      </p:sp>
      <p:sp>
        <p:nvSpPr>
          <p:cNvPr id="4" name="Marcador de número de diapositiva 3"/>
          <p:cNvSpPr>
            <a:spLocks noGrp="1"/>
          </p:cNvSpPr>
          <p:nvPr>
            <p:ph type="sldNum" sz="quarter" idx="10"/>
          </p:nvPr>
        </p:nvSpPr>
        <p:spPr/>
        <p:txBody>
          <a:bodyPr/>
          <a:lstStyle/>
          <a:p>
            <a:fld id="{B168C435-87AF-48F8-BD5A-FF0D4143CDC1}" type="slidenum">
              <a:rPr lang="en-US" smtClean="0"/>
              <a:pPr/>
              <a:t>27</a:t>
            </a:fld>
            <a:endParaRPr lang="en-US"/>
          </a:p>
        </p:txBody>
      </p:sp>
    </p:spTree>
    <p:extLst>
      <p:ext uri="{BB962C8B-B14F-4D97-AF65-F5344CB8AC3E}">
        <p14:creationId xmlns:p14="http://schemas.microsoft.com/office/powerpoint/2010/main" val="3472606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una vez verificados los datos el programa calcula la suma total de los productos de cada lote y crea hilos con el nombre (Nuevo Hilo) más un ID  que va desde el primer producto hasta </a:t>
            </a:r>
            <a:r>
              <a:rPr lang="es-EC" sz="1200" i="1" kern="1200" dirty="0" smtClean="0">
                <a:solidFill>
                  <a:schemeClr val="tx1"/>
                </a:solidFill>
                <a:effectLst/>
                <a:latin typeface="+mn-lt"/>
                <a:ea typeface="+mn-ea"/>
                <a:cs typeface="+mn-cs"/>
              </a:rPr>
              <a:t>n</a:t>
            </a:r>
            <a:r>
              <a:rPr lang="es-EC" sz="1200" kern="1200" dirty="0" smtClean="0">
                <a:solidFill>
                  <a:schemeClr val="tx1"/>
                </a:solidFill>
                <a:effectLst/>
                <a:latin typeface="+mn-lt"/>
                <a:ea typeface="+mn-ea"/>
                <a:cs typeface="+mn-cs"/>
              </a:rPr>
              <a:t> o el último producto</a:t>
            </a:r>
            <a:r>
              <a:rPr lang="es-EC" sz="1200" i="1" kern="1200" dirty="0" smtClean="0">
                <a:solidFill>
                  <a:schemeClr val="tx1"/>
                </a:solidFill>
                <a:effectLst/>
                <a:latin typeface="+mn-lt"/>
                <a:ea typeface="+mn-ea"/>
                <a:cs typeface="+mn-cs"/>
              </a:rPr>
              <a:t> (i…n)</a:t>
            </a:r>
            <a:r>
              <a:rPr lang="es-EC" sz="1200" kern="1200" dirty="0" smtClean="0">
                <a:solidFill>
                  <a:schemeClr val="tx1"/>
                </a:solidFill>
                <a:effectLst/>
                <a:latin typeface="+mn-lt"/>
                <a:ea typeface="+mn-ea"/>
                <a:cs typeface="+mn-cs"/>
              </a:rPr>
              <a:t>, estos hilos contienen en su interior </a:t>
            </a:r>
            <a:r>
              <a:rPr lang="es-EC" sz="1200" kern="1200" dirty="0" err="1" smtClean="0">
                <a:solidFill>
                  <a:schemeClr val="tx1"/>
                </a:solidFill>
                <a:effectLst/>
                <a:latin typeface="+mn-lt"/>
                <a:ea typeface="+mn-ea"/>
                <a:cs typeface="+mn-cs"/>
              </a:rPr>
              <a:t>tokens</a:t>
            </a:r>
            <a:r>
              <a:rPr lang="es-EC" sz="1200" kern="1200" dirty="0" smtClean="0">
                <a:solidFill>
                  <a:schemeClr val="tx1"/>
                </a:solidFill>
                <a:effectLst/>
                <a:latin typeface="+mn-lt"/>
                <a:ea typeface="+mn-ea"/>
                <a:cs typeface="+mn-cs"/>
              </a:rPr>
              <a:t> o información de cada producto que para cada uno seria:</a:t>
            </a:r>
          </a:p>
          <a:p>
            <a:endParaRPr lang="es-EC" dirty="0"/>
          </a:p>
        </p:txBody>
      </p:sp>
      <p:sp>
        <p:nvSpPr>
          <p:cNvPr id="4" name="Marcador de número de diapositiva 3"/>
          <p:cNvSpPr>
            <a:spLocks noGrp="1"/>
          </p:cNvSpPr>
          <p:nvPr>
            <p:ph type="sldNum" sz="quarter" idx="10"/>
          </p:nvPr>
        </p:nvSpPr>
        <p:spPr/>
        <p:txBody>
          <a:bodyPr/>
          <a:lstStyle/>
          <a:p>
            <a:fld id="{B168C435-87AF-48F8-BD5A-FF0D4143CDC1}" type="slidenum">
              <a:rPr lang="en-US" smtClean="0"/>
              <a:pPr/>
              <a:t>28</a:t>
            </a:fld>
            <a:endParaRPr lang="en-US"/>
          </a:p>
        </p:txBody>
      </p:sp>
    </p:spTree>
    <p:extLst>
      <p:ext uri="{BB962C8B-B14F-4D97-AF65-F5344CB8AC3E}">
        <p14:creationId xmlns:p14="http://schemas.microsoft.com/office/powerpoint/2010/main" val="1249421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Al final de la simulación práctica del Caso de Estudio se obtuvo el tiempo total de producción de los lotes como se ve en la Figura 26 que para nuestro caso es de 5 horas 44 minutos y 2 segundos, además se exportaron los datos de tiempos de producto terminado y tiempos de cada máquina  a un documento Excel.</a:t>
            </a: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B168C435-87AF-48F8-BD5A-FF0D4143CDC1}" type="slidenum">
              <a:rPr lang="en-US" smtClean="0"/>
              <a:pPr/>
              <a:t>30</a:t>
            </a:fld>
            <a:endParaRPr lang="en-US"/>
          </a:p>
        </p:txBody>
      </p:sp>
    </p:spTree>
    <p:extLst>
      <p:ext uri="{BB962C8B-B14F-4D97-AF65-F5344CB8AC3E}">
        <p14:creationId xmlns:p14="http://schemas.microsoft.com/office/powerpoint/2010/main" val="1359050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 ya que ayudan a solventar problemas de la industria de producción por lo cual contar con una herramienta de simulación de fácil acceso y uso que ayude a determinar la mejor posibilidad de manejar un proceso industrial y estableces las condiciones necesarias para la implementación de una estrategia de control aportaría al desarrollo de la empresa en el mercado. </a:t>
            </a:r>
            <a:endParaRPr lang="en-US" dirty="0"/>
          </a:p>
        </p:txBody>
      </p:sp>
      <p:sp>
        <p:nvSpPr>
          <p:cNvPr id="4" name="Marcador de número de diapositiva 3"/>
          <p:cNvSpPr>
            <a:spLocks noGrp="1"/>
          </p:cNvSpPr>
          <p:nvPr>
            <p:ph type="sldNum" sz="quarter" idx="10"/>
          </p:nvPr>
        </p:nvSpPr>
        <p:spPr/>
        <p:txBody>
          <a:bodyPr/>
          <a:lstStyle/>
          <a:p>
            <a:fld id="{B168C435-87AF-48F8-BD5A-FF0D4143CDC1}" type="slidenum">
              <a:rPr lang="en-US" smtClean="0"/>
              <a:pPr/>
              <a:t>5</a:t>
            </a:fld>
            <a:endParaRPr lang="en-US"/>
          </a:p>
        </p:txBody>
      </p:sp>
    </p:spTree>
    <p:extLst>
      <p:ext uri="{BB962C8B-B14F-4D97-AF65-F5344CB8AC3E}">
        <p14:creationId xmlns:p14="http://schemas.microsoft.com/office/powerpoint/2010/main" val="2251449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dirty="0" smtClean="0"/>
              <a:t>La simulación de procesos a lo largo del tiempo ha permitido resolver cuestiones complejas. Y se puede definir como: </a:t>
            </a:r>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168C435-87AF-48F8-BD5A-FF0D4143CDC1}" type="slidenum">
              <a:rPr lang="en-US" smtClean="0"/>
              <a:pPr/>
              <a:t>6</a:t>
            </a:fld>
            <a:endParaRPr lang="en-US"/>
          </a:p>
        </p:txBody>
      </p:sp>
    </p:spTree>
    <p:extLst>
      <p:ext uri="{BB962C8B-B14F-4D97-AF65-F5344CB8AC3E}">
        <p14:creationId xmlns:p14="http://schemas.microsoft.com/office/powerpoint/2010/main" val="238712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 Los lugares representan, por lo general, acciones o condiciones y las transiciones representan eventos. Las plazas y las transiciones se conectan mediante arcos. En los lugares residen entidades llamadas </a:t>
            </a:r>
            <a:r>
              <a:rPr lang="es-EC" sz="1200" i="1" kern="1200" dirty="0" err="1" smtClean="0">
                <a:solidFill>
                  <a:schemeClr val="tx1"/>
                </a:solidFill>
                <a:effectLst/>
                <a:latin typeface="+mn-lt"/>
                <a:ea typeface="+mn-ea"/>
                <a:cs typeface="+mn-cs"/>
              </a:rPr>
              <a:t>tokens</a:t>
            </a:r>
            <a:r>
              <a:rPr lang="es-EC" sz="1200" i="1" kern="1200" dirty="0" smtClean="0">
                <a:solidFill>
                  <a:schemeClr val="tx1"/>
                </a:solidFill>
                <a:effectLst/>
                <a:latin typeface="+mn-lt"/>
                <a:ea typeface="+mn-ea"/>
                <a:cs typeface="+mn-cs"/>
              </a:rPr>
              <a:t> o marcas</a:t>
            </a:r>
            <a:r>
              <a:rPr lang="es-EC" sz="1200" kern="1200" dirty="0" smtClean="0">
                <a:solidFill>
                  <a:schemeClr val="tx1"/>
                </a:solidFill>
                <a:effectLst/>
                <a:latin typeface="+mn-lt"/>
                <a:ea typeface="+mn-ea"/>
                <a:cs typeface="+mn-cs"/>
              </a:rPr>
              <a:t>, que representan la verdad de la condición o acción asociada con el</a:t>
            </a:r>
            <a:r>
              <a:rPr lang="es-EC" sz="1200" kern="1200" baseline="0" dirty="0" smtClean="0">
                <a:solidFill>
                  <a:schemeClr val="tx1"/>
                </a:solidFill>
                <a:effectLst/>
                <a:latin typeface="+mn-lt"/>
                <a:ea typeface="+mn-ea"/>
                <a:cs typeface="+mn-cs"/>
              </a:rPr>
              <a:t> lugar</a:t>
            </a:r>
            <a:r>
              <a:rPr lang="es-EC" sz="1200" kern="1200" dirty="0" smtClean="0">
                <a:solidFill>
                  <a:schemeClr val="tx1"/>
                </a:solidFill>
                <a:effectLst/>
                <a:latin typeface="+mn-lt"/>
                <a:ea typeface="+mn-ea"/>
                <a:cs typeface="+mn-cs"/>
              </a:rPr>
              <a:t>.</a:t>
            </a:r>
            <a:r>
              <a:rPr lang="es-EC" dirty="0" smtClean="0">
                <a:effectLst/>
              </a:rPr>
              <a:t> </a:t>
            </a:r>
            <a:r>
              <a:rPr lang="es-EC" sz="1200" kern="1200" dirty="0" err="1" smtClean="0">
                <a:solidFill>
                  <a:schemeClr val="tx1"/>
                </a:solidFill>
                <a:effectLst/>
                <a:latin typeface="+mn-lt"/>
                <a:ea typeface="+mn-ea"/>
                <a:cs typeface="+mn-cs"/>
              </a:rPr>
              <a:t>Tokens</a:t>
            </a:r>
            <a:r>
              <a:rPr lang="es-EC" sz="1200" kern="1200" dirty="0" smtClean="0">
                <a:solidFill>
                  <a:schemeClr val="tx1"/>
                </a:solidFill>
                <a:effectLst/>
                <a:latin typeface="+mn-lt"/>
                <a:ea typeface="+mn-ea"/>
                <a:cs typeface="+mn-cs"/>
              </a:rPr>
              <a:t>: Puntos negros en esencia (Llevan información a las Redes) </a:t>
            </a:r>
          </a:p>
          <a:p>
            <a:endParaRPr lang="es-EC" dirty="0"/>
          </a:p>
        </p:txBody>
      </p:sp>
      <p:sp>
        <p:nvSpPr>
          <p:cNvPr id="4" name="Marcador de número de diapositiva 3"/>
          <p:cNvSpPr>
            <a:spLocks noGrp="1"/>
          </p:cNvSpPr>
          <p:nvPr>
            <p:ph type="sldNum" sz="quarter" idx="10"/>
          </p:nvPr>
        </p:nvSpPr>
        <p:spPr/>
        <p:txBody>
          <a:bodyPr/>
          <a:lstStyle/>
          <a:p>
            <a:fld id="{B168C435-87AF-48F8-BD5A-FF0D4143CDC1}" type="slidenum">
              <a:rPr lang="en-US" smtClean="0"/>
              <a:pPr/>
              <a:t>11</a:t>
            </a:fld>
            <a:endParaRPr lang="en-US"/>
          </a:p>
        </p:txBody>
      </p:sp>
    </p:spTree>
    <p:extLst>
      <p:ext uri="{BB962C8B-B14F-4D97-AF65-F5344CB8AC3E}">
        <p14:creationId xmlns:p14="http://schemas.microsoft.com/office/powerpoint/2010/main" val="271280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Tipo de dato secuencial, sirve para agrupar datos como si fueran un único valor, varios valores.</a:t>
            </a:r>
          </a:p>
        </p:txBody>
      </p:sp>
      <p:sp>
        <p:nvSpPr>
          <p:cNvPr id="4" name="Marcador de número de diapositiva 3"/>
          <p:cNvSpPr>
            <a:spLocks noGrp="1"/>
          </p:cNvSpPr>
          <p:nvPr>
            <p:ph type="sldNum" sz="quarter" idx="10"/>
          </p:nvPr>
        </p:nvSpPr>
        <p:spPr/>
        <p:txBody>
          <a:bodyPr/>
          <a:lstStyle/>
          <a:p>
            <a:fld id="{B168C435-87AF-48F8-BD5A-FF0D4143CDC1}" type="slidenum">
              <a:rPr lang="en-US" smtClean="0"/>
              <a:pPr/>
              <a:t>12</a:t>
            </a:fld>
            <a:endParaRPr lang="en-US"/>
          </a:p>
        </p:txBody>
      </p:sp>
    </p:spTree>
    <p:extLst>
      <p:ext uri="{BB962C8B-B14F-4D97-AF65-F5344CB8AC3E}">
        <p14:creationId xmlns:p14="http://schemas.microsoft.com/office/powerpoint/2010/main" val="1450203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considerando que cada lulos lugares In y </a:t>
            </a:r>
            <a:r>
              <a:rPr lang="es-EC" sz="1200" kern="1200" dirty="0" err="1" smtClean="0">
                <a:solidFill>
                  <a:schemeClr val="tx1"/>
                </a:solidFill>
                <a:effectLst/>
                <a:latin typeface="+mn-lt"/>
                <a:ea typeface="+mn-ea"/>
                <a:cs typeface="+mn-cs"/>
              </a:rPr>
              <a:t>Out</a:t>
            </a:r>
            <a:r>
              <a:rPr lang="es-EC" sz="1200" kern="1200" dirty="0" smtClean="0">
                <a:solidFill>
                  <a:schemeClr val="tx1"/>
                </a:solidFill>
                <a:effectLst/>
                <a:latin typeface="+mn-lt"/>
                <a:ea typeface="+mn-ea"/>
                <a:cs typeface="+mn-cs"/>
              </a:rPr>
              <a:t> representan buffers incluidos en cada máquina o robot representando entradas o salidas de maquinas o </a:t>
            </a:r>
            <a:r>
              <a:rPr lang="es-EC" sz="1200" kern="1200" dirty="0" err="1" smtClean="0">
                <a:solidFill>
                  <a:schemeClr val="tx1"/>
                </a:solidFill>
                <a:effectLst/>
                <a:latin typeface="+mn-lt"/>
                <a:ea typeface="+mn-ea"/>
                <a:cs typeface="+mn-cs"/>
              </a:rPr>
              <a:t>robotsgar</a:t>
            </a:r>
            <a:r>
              <a:rPr lang="es-EC" sz="1200" kern="1200" dirty="0" smtClean="0">
                <a:solidFill>
                  <a:schemeClr val="tx1"/>
                </a:solidFill>
                <a:effectLst/>
                <a:latin typeface="+mn-lt"/>
                <a:ea typeface="+mn-ea"/>
                <a:cs typeface="+mn-cs"/>
              </a:rPr>
              <a:t> tiene un solo sitio que representa la capacidad de realizar un solo trabajo en cualquier tiempo las transiciones tienen un rol importante en la simulación ya que nos permite crear los retrasos de tiempo para simular los procesos de fabricación transiciones </a:t>
            </a:r>
            <a:r>
              <a:rPr lang="es-EC" sz="1200" kern="1200" dirty="0" err="1" smtClean="0">
                <a:solidFill>
                  <a:schemeClr val="tx1"/>
                </a:solidFill>
                <a:effectLst/>
                <a:latin typeface="+mn-lt"/>
                <a:ea typeface="+mn-ea"/>
                <a:cs typeface="+mn-cs"/>
              </a:rPr>
              <a:t>StarMo</a:t>
            </a:r>
            <a:r>
              <a:rPr lang="es-EC" sz="1200" kern="1200" dirty="0" smtClean="0">
                <a:solidFill>
                  <a:schemeClr val="tx1"/>
                </a:solidFill>
                <a:effectLst/>
                <a:latin typeface="+mn-lt"/>
                <a:ea typeface="+mn-ea"/>
                <a:cs typeface="+mn-cs"/>
              </a:rPr>
              <a:t> para los robots simulan el movimiento o transporte y </a:t>
            </a:r>
            <a:r>
              <a:rPr lang="es-EC" sz="1200" kern="1200" dirty="0" err="1" smtClean="0">
                <a:solidFill>
                  <a:schemeClr val="tx1"/>
                </a:solidFill>
                <a:effectLst/>
                <a:latin typeface="+mn-lt"/>
                <a:ea typeface="+mn-ea"/>
                <a:cs typeface="+mn-cs"/>
              </a:rPr>
              <a:t>StarPro</a:t>
            </a:r>
            <a:r>
              <a:rPr lang="es-EC" sz="1200" kern="1200" dirty="0" smtClean="0">
                <a:solidFill>
                  <a:schemeClr val="tx1"/>
                </a:solidFill>
                <a:effectLst/>
                <a:latin typeface="+mn-lt"/>
                <a:ea typeface="+mn-ea"/>
                <a:cs typeface="+mn-cs"/>
              </a:rPr>
              <a:t> simula el proceso disparando la siguiente transición hacia los lugar </a:t>
            </a:r>
            <a:r>
              <a:rPr lang="es-EC" sz="1200" kern="1200" dirty="0" err="1" smtClean="0">
                <a:solidFill>
                  <a:schemeClr val="tx1"/>
                </a:solidFill>
                <a:effectLst/>
                <a:latin typeface="+mn-lt"/>
                <a:ea typeface="+mn-ea"/>
                <a:cs typeface="+mn-cs"/>
              </a:rPr>
              <a:t>OutM</a:t>
            </a:r>
            <a:r>
              <a:rPr lang="es-EC" sz="1200" kern="1200" dirty="0" smtClean="0">
                <a:solidFill>
                  <a:schemeClr val="tx1"/>
                </a:solidFill>
                <a:effectLst/>
                <a:latin typeface="+mn-lt"/>
                <a:ea typeface="+mn-ea"/>
                <a:cs typeface="+mn-cs"/>
              </a:rPr>
              <a:t> y </a:t>
            </a:r>
            <a:r>
              <a:rPr lang="es-EC" sz="1200" kern="1200" dirty="0" err="1" smtClean="0">
                <a:solidFill>
                  <a:schemeClr val="tx1"/>
                </a:solidFill>
                <a:effectLst/>
                <a:latin typeface="+mn-lt"/>
                <a:ea typeface="+mn-ea"/>
                <a:cs typeface="+mn-cs"/>
              </a:rPr>
              <a:t>OutR</a:t>
            </a:r>
            <a:r>
              <a:rPr lang="es-EC" sz="1200" kern="1200" dirty="0" smtClean="0">
                <a:solidFill>
                  <a:schemeClr val="tx1"/>
                </a:solidFill>
                <a:effectLst/>
                <a:latin typeface="+mn-lt"/>
                <a:ea typeface="+mn-ea"/>
                <a:cs typeface="+mn-cs"/>
              </a:rPr>
              <a:t> los que representan cuando una máquina o un robot terminaron sus secuencias y están listos para el siguiente trabajo, es por esa razón que la Red de Petri cuenta con dos conexiones, la primera </a:t>
            </a:r>
            <a:r>
              <a:rPr lang="es-EC" sz="1200" kern="1200" dirty="0" err="1" smtClean="0">
                <a:solidFill>
                  <a:schemeClr val="tx1"/>
                </a:solidFill>
                <a:effectLst/>
                <a:latin typeface="+mn-lt"/>
                <a:ea typeface="+mn-ea"/>
                <a:cs typeface="+mn-cs"/>
              </a:rPr>
              <a:t>readyR</a:t>
            </a:r>
            <a:r>
              <a:rPr lang="es-EC" sz="1200" kern="1200" dirty="0" smtClean="0">
                <a:solidFill>
                  <a:schemeClr val="tx1"/>
                </a:solidFill>
                <a:effectLst/>
                <a:latin typeface="+mn-lt"/>
                <a:ea typeface="+mn-ea"/>
                <a:cs typeface="+mn-cs"/>
              </a:rPr>
              <a:t> o </a:t>
            </a:r>
            <a:r>
              <a:rPr lang="es-EC" sz="1200" kern="1200" dirty="0" err="1" smtClean="0">
                <a:solidFill>
                  <a:schemeClr val="tx1"/>
                </a:solidFill>
                <a:effectLst/>
                <a:latin typeface="+mn-lt"/>
                <a:ea typeface="+mn-ea"/>
                <a:cs typeface="+mn-cs"/>
              </a:rPr>
              <a:t>readyM</a:t>
            </a:r>
            <a:r>
              <a:rPr lang="es-EC" sz="1200" kern="1200" dirty="0" smtClean="0">
                <a:solidFill>
                  <a:schemeClr val="tx1"/>
                </a:solidFill>
                <a:effectLst/>
                <a:latin typeface="+mn-lt"/>
                <a:ea typeface="+mn-ea"/>
                <a:cs typeface="+mn-cs"/>
              </a:rPr>
              <a:t> y la segunda la que es activa por un proceso previo. </a:t>
            </a:r>
          </a:p>
          <a:p>
            <a:endParaRPr lang="es-EC" dirty="0"/>
          </a:p>
        </p:txBody>
      </p:sp>
      <p:sp>
        <p:nvSpPr>
          <p:cNvPr id="4" name="Marcador de número de diapositiva 3"/>
          <p:cNvSpPr>
            <a:spLocks noGrp="1"/>
          </p:cNvSpPr>
          <p:nvPr>
            <p:ph type="sldNum" sz="quarter" idx="10"/>
          </p:nvPr>
        </p:nvSpPr>
        <p:spPr/>
        <p:txBody>
          <a:bodyPr/>
          <a:lstStyle/>
          <a:p>
            <a:fld id="{B168C435-87AF-48F8-BD5A-FF0D4143CDC1}" type="slidenum">
              <a:rPr lang="en-US" smtClean="0"/>
              <a:pPr/>
              <a:t>15</a:t>
            </a:fld>
            <a:endParaRPr lang="en-US"/>
          </a:p>
        </p:txBody>
      </p:sp>
    </p:spTree>
    <p:extLst>
      <p:ext uri="{BB962C8B-B14F-4D97-AF65-F5344CB8AC3E}">
        <p14:creationId xmlns:p14="http://schemas.microsoft.com/office/powerpoint/2010/main" val="154819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Igual a M </a:t>
            </a:r>
            <a:r>
              <a:rPr lang="es-EC" sz="1200" kern="1200" dirty="0" err="1" smtClean="0">
                <a:solidFill>
                  <a:schemeClr val="tx1"/>
                </a:solidFill>
                <a:effectLst/>
                <a:latin typeface="+mn-lt"/>
                <a:ea typeface="+mn-ea"/>
                <a:cs typeface="+mn-cs"/>
              </a:rPr>
              <a:t>yR</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readyBuff</a:t>
            </a:r>
            <a:r>
              <a:rPr lang="es-EC" sz="1200" kern="1200" dirty="0" smtClean="0">
                <a:solidFill>
                  <a:schemeClr val="tx1"/>
                </a:solidFill>
                <a:effectLst/>
                <a:latin typeface="+mn-lt"/>
                <a:ea typeface="+mn-ea"/>
                <a:cs typeface="+mn-cs"/>
              </a:rPr>
              <a:t> el cual representa la capacidad puede almacenar varios </a:t>
            </a:r>
            <a:r>
              <a:rPr lang="es-EC" sz="1200" kern="1200" dirty="0" err="1" smtClean="0">
                <a:solidFill>
                  <a:schemeClr val="tx1"/>
                </a:solidFill>
                <a:effectLst/>
                <a:latin typeface="+mn-lt"/>
                <a:ea typeface="+mn-ea"/>
                <a:cs typeface="+mn-cs"/>
              </a:rPr>
              <a:t>tokens</a:t>
            </a:r>
            <a:r>
              <a:rPr lang="es-EC" sz="1200" kern="1200" dirty="0" smtClean="0">
                <a:solidFill>
                  <a:schemeClr val="tx1"/>
                </a:solidFill>
                <a:effectLst/>
                <a:latin typeface="+mn-lt"/>
                <a:ea typeface="+mn-ea"/>
                <a:cs typeface="+mn-cs"/>
              </a:rPr>
              <a:t> a la vez para ser disparados dependiendo de las diferentes transiciones que se encuentren conectadas al buffer</a:t>
            </a:r>
            <a:endParaRPr lang="en-US" u="none" dirty="0"/>
          </a:p>
        </p:txBody>
      </p:sp>
      <p:sp>
        <p:nvSpPr>
          <p:cNvPr id="4" name="Marcador de número de diapositiva 3"/>
          <p:cNvSpPr>
            <a:spLocks noGrp="1"/>
          </p:cNvSpPr>
          <p:nvPr>
            <p:ph type="sldNum" sz="quarter" idx="10"/>
          </p:nvPr>
        </p:nvSpPr>
        <p:spPr/>
        <p:txBody>
          <a:bodyPr/>
          <a:lstStyle/>
          <a:p>
            <a:fld id="{B168C435-87AF-48F8-BD5A-FF0D4143CDC1}" type="slidenum">
              <a:rPr lang="en-US" smtClean="0"/>
              <a:pPr/>
              <a:t>16</a:t>
            </a:fld>
            <a:endParaRPr lang="en-US"/>
          </a:p>
        </p:txBody>
      </p:sp>
    </p:spTree>
    <p:extLst>
      <p:ext uri="{BB962C8B-B14F-4D97-AF65-F5344CB8AC3E}">
        <p14:creationId xmlns:p14="http://schemas.microsoft.com/office/powerpoint/2010/main" val="1224309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Los lugares de salidas de máquinas, robots y buffers se conectan a otros componentes del sistema, teniendo sincronización el caso de disparar dos o más transiciones al mismo tiempo.</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diseño de Red de Petri  para el Simulador  crecerá dependiendo del número de máquinas y robots existentes conectados entre sí en el diseño.</a:t>
            </a:r>
          </a:p>
          <a:p>
            <a:endParaRPr lang="es-EC" dirty="0"/>
          </a:p>
        </p:txBody>
      </p:sp>
      <p:sp>
        <p:nvSpPr>
          <p:cNvPr id="4" name="Marcador de número de diapositiva 3"/>
          <p:cNvSpPr>
            <a:spLocks noGrp="1"/>
          </p:cNvSpPr>
          <p:nvPr>
            <p:ph type="sldNum" sz="quarter" idx="10"/>
          </p:nvPr>
        </p:nvSpPr>
        <p:spPr/>
        <p:txBody>
          <a:bodyPr/>
          <a:lstStyle/>
          <a:p>
            <a:fld id="{B168C435-87AF-48F8-BD5A-FF0D4143CDC1}" type="slidenum">
              <a:rPr lang="en-US" smtClean="0"/>
              <a:pPr/>
              <a:t>17</a:t>
            </a:fld>
            <a:endParaRPr lang="en-US"/>
          </a:p>
        </p:txBody>
      </p:sp>
    </p:spTree>
    <p:extLst>
      <p:ext uri="{BB962C8B-B14F-4D97-AF65-F5344CB8AC3E}">
        <p14:creationId xmlns:p14="http://schemas.microsoft.com/office/powerpoint/2010/main" val="1141355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se encuentra botones con los cuales se puede cambiar el color de cada uno de los elementos para que exista una mejor diferenciación y un diseño más llamativo para el usuario esto se puede observar en la </a:t>
            </a:r>
            <a:endParaRPr lang="es-EC" dirty="0"/>
          </a:p>
        </p:txBody>
      </p:sp>
      <p:sp>
        <p:nvSpPr>
          <p:cNvPr id="4" name="Marcador de número de diapositiva 3"/>
          <p:cNvSpPr>
            <a:spLocks noGrp="1"/>
          </p:cNvSpPr>
          <p:nvPr>
            <p:ph type="sldNum" sz="quarter" idx="10"/>
          </p:nvPr>
        </p:nvSpPr>
        <p:spPr/>
        <p:txBody>
          <a:bodyPr/>
          <a:lstStyle/>
          <a:p>
            <a:fld id="{B168C435-87AF-48F8-BD5A-FF0D4143CDC1}" type="slidenum">
              <a:rPr lang="en-US" smtClean="0"/>
              <a:pPr/>
              <a:t>20</a:t>
            </a:fld>
            <a:endParaRPr lang="en-US"/>
          </a:p>
        </p:txBody>
      </p:sp>
    </p:spTree>
    <p:extLst>
      <p:ext uri="{BB962C8B-B14F-4D97-AF65-F5344CB8AC3E}">
        <p14:creationId xmlns:p14="http://schemas.microsoft.com/office/powerpoint/2010/main" val="847870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2/24/2017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pPr/>
              <a:t>2/24/2017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2/24/2017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1.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6.e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10887" y="3837177"/>
            <a:ext cx="7766936" cy="1646302"/>
          </a:xfrm>
        </p:spPr>
        <p:txBody>
          <a:bodyPr/>
          <a:lstStyle/>
          <a:p>
            <a:pPr algn="ctr"/>
            <a:r>
              <a:rPr lang="es-EC" sz="2000" b="1" dirty="0" smtClean="0">
                <a:solidFill>
                  <a:schemeClr val="accent2">
                    <a:lumMod val="75000"/>
                  </a:schemeClr>
                </a:solidFill>
                <a:latin typeface="Times New Roman" panose="02020603050405020304" pitchFamily="18" charset="0"/>
                <a:ea typeface="Calibri" panose="020F0502020204030204" pitchFamily="34" charset="0"/>
              </a:rPr>
              <a:t>DESARROLLO DE UN SIMULADOR DE SISTEMAS DE MANUFACTURA CON INTERFAZ GRAFICA BASADO EN REDES DE PETRI </a:t>
            </a:r>
            <a:endParaRPr lang="en-US" sz="2000" dirty="0">
              <a:solidFill>
                <a:schemeClr val="accent2">
                  <a:lumMod val="75000"/>
                </a:schemeClr>
              </a:solidFill>
            </a:endParaRPr>
          </a:p>
        </p:txBody>
      </p:sp>
      <p:sp>
        <p:nvSpPr>
          <p:cNvPr id="3" name="Subtítulo 2"/>
          <p:cNvSpPr>
            <a:spLocks noGrp="1"/>
          </p:cNvSpPr>
          <p:nvPr>
            <p:ph type="subTitle" idx="1"/>
          </p:nvPr>
        </p:nvSpPr>
        <p:spPr>
          <a:xfrm>
            <a:off x="1262763" y="1993912"/>
            <a:ext cx="7766936" cy="1096899"/>
          </a:xfrm>
        </p:spPr>
        <p:txBody>
          <a:bodyPr>
            <a:noAutofit/>
          </a:bodyPr>
          <a:lstStyle/>
          <a:p>
            <a:pPr algn="ctr">
              <a:lnSpc>
                <a:spcPct val="115000"/>
              </a:lnSpc>
              <a:spcBef>
                <a:spcPts val="0"/>
              </a:spcBef>
              <a:spcAft>
                <a:spcPts val="1000"/>
              </a:spcAft>
            </a:pPr>
            <a:r>
              <a:rPr lang="es-ES" sz="20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VICERRECTORADO DE INVESTIGACIÓN </a:t>
            </a:r>
            <a:endPar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0"/>
              </a:spcBef>
              <a:spcAft>
                <a:spcPts val="1000"/>
              </a:spcAft>
            </a:pPr>
            <a:r>
              <a:rPr lang="es-ES" sz="20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INNOVACION Y TRANSFERENCIA DE TECNOLOGIA</a:t>
            </a:r>
          </a:p>
          <a:p>
            <a:pPr algn="ctr">
              <a:lnSpc>
                <a:spcPct val="115000"/>
              </a:lnSpc>
              <a:spcBef>
                <a:spcPts val="0"/>
              </a:spcBef>
              <a:spcAft>
                <a:spcPts val="1000"/>
              </a:spcAft>
            </a:pPr>
            <a:endParaRPr lang="es-ES" sz="20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Bef>
                <a:spcPts val="0"/>
              </a:spcBef>
              <a:spcAft>
                <a:spcPts val="1000"/>
              </a:spcAft>
            </a:pPr>
            <a:r>
              <a:rPr lang="es-ES" sz="20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MAESTRIA EN MANUFACTURA Y DISEÑO ASISTIDOS POR COMPUTADOR </a:t>
            </a:r>
          </a:p>
          <a:p>
            <a:pPr algn="ctr">
              <a:lnSpc>
                <a:spcPct val="115000"/>
              </a:lnSpc>
              <a:spcBef>
                <a:spcPts val="0"/>
              </a:spcBef>
              <a:spcAft>
                <a:spcPts val="1000"/>
              </a:spcAft>
            </a:pPr>
            <a:endPar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US" sz="2000" dirty="0">
              <a:solidFill>
                <a:schemeClr val="tx1"/>
              </a:solidFill>
            </a:endParaRPr>
          </a:p>
        </p:txBody>
      </p:sp>
      <p:pic>
        <p:nvPicPr>
          <p:cNvPr id="1026" name="Picture 2" descr="LOGO PRINCIPAL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453" y="507357"/>
            <a:ext cx="4203555" cy="108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ítulo 2"/>
          <p:cNvSpPr txBox="1">
            <a:spLocks/>
          </p:cNvSpPr>
          <p:nvPr/>
        </p:nvSpPr>
        <p:spPr>
          <a:xfrm>
            <a:off x="1070257" y="5761101"/>
            <a:ext cx="7766936" cy="109689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lnSpc>
                <a:spcPct val="115000"/>
              </a:lnSpc>
              <a:spcBef>
                <a:spcPts val="0"/>
              </a:spcBef>
              <a:spcAft>
                <a:spcPts val="1000"/>
              </a:spcAft>
            </a:pPr>
            <a:r>
              <a:rPr lang="es-EC" sz="20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AUTORES:		</a:t>
            </a:r>
            <a:r>
              <a:rPr lang="es-EC" sz="20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ING. EDWIN GARCIA</a:t>
            </a:r>
            <a:r>
              <a:rPr lang="es-EC" sz="20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es-EC" sz="20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es-EC" sz="20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chemeClr val="tx1"/>
              </a:solidFill>
            </a:endParaRPr>
          </a:p>
        </p:txBody>
      </p:sp>
    </p:spTree>
    <p:extLst>
      <p:ext uri="{BB962C8B-B14F-4D97-AF65-F5344CB8AC3E}">
        <p14:creationId xmlns:p14="http://schemas.microsoft.com/office/powerpoint/2010/main" val="3939121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err="1" smtClean="0">
                <a:solidFill>
                  <a:schemeClr val="accent2">
                    <a:lumMod val="75000"/>
                  </a:schemeClr>
                </a:solidFill>
                <a:latin typeface="Times New Roman" panose="02020603050405020304" pitchFamily="18" charset="0"/>
                <a:cs typeface="Times New Roman" panose="02020603050405020304" pitchFamily="18" charset="0"/>
              </a:rPr>
              <a:t>Redes</a:t>
            </a:r>
            <a:r>
              <a:rPr lang="en-US" b="1" dirty="0" smtClean="0">
                <a:solidFill>
                  <a:schemeClr val="accent2">
                    <a:lumMod val="75000"/>
                  </a:schemeClr>
                </a:solidFill>
                <a:latin typeface="Times New Roman" panose="02020603050405020304" pitchFamily="18" charset="0"/>
                <a:cs typeface="Times New Roman" panose="02020603050405020304" pitchFamily="18" charset="0"/>
              </a:rPr>
              <a:t> de Petri (RDP)</a:t>
            </a:r>
            <a:r>
              <a:rPr lang="en-US" b="1" dirty="0">
                <a:solidFill>
                  <a:schemeClr val="accent2">
                    <a:lumMod val="75000"/>
                  </a:schemeClr>
                </a:solidFill>
                <a:latin typeface="Times New Roman" panose="02020603050405020304" pitchFamily="18" charset="0"/>
                <a:cs typeface="Times New Roman" panose="02020603050405020304" pitchFamily="18" charset="0"/>
              </a:rPr>
              <a:t/>
            </a:r>
            <a:br>
              <a:rPr lang="en-US" b="1" dirty="0">
                <a:solidFill>
                  <a:schemeClr val="accent2">
                    <a:lumMod val="75000"/>
                  </a:schemeClr>
                </a:solidFill>
                <a:latin typeface="Times New Roman" panose="02020603050405020304" pitchFamily="18" charset="0"/>
                <a:cs typeface="Times New Roman" panose="02020603050405020304" pitchFamily="18" charset="0"/>
              </a:rPr>
            </a:br>
            <a:endParaRPr lang="en-US" dirty="0"/>
          </a:p>
        </p:txBody>
      </p:sp>
      <p:sp>
        <p:nvSpPr>
          <p:cNvPr id="3" name="Marcador de contenido 2"/>
          <p:cNvSpPr>
            <a:spLocks noGrp="1"/>
          </p:cNvSpPr>
          <p:nvPr>
            <p:ph idx="1"/>
          </p:nvPr>
        </p:nvSpPr>
        <p:spPr>
          <a:xfrm>
            <a:off x="677334" y="1696936"/>
            <a:ext cx="8596668" cy="3795368"/>
          </a:xfrm>
        </p:spPr>
        <p:txBody>
          <a:bodyPr>
            <a:noAutofit/>
          </a:bodyPr>
          <a:lstStyle/>
          <a:p>
            <a:pPr marL="0" indent="0" algn="just">
              <a:buNone/>
            </a:pPr>
            <a:r>
              <a:rPr lang="es-EC" sz="2400" dirty="0" smtClean="0">
                <a:solidFill>
                  <a:schemeClr val="tx1"/>
                </a:solidFill>
                <a:latin typeface="Times New Roman" panose="02020603050405020304" pitchFamily="18" charset="0"/>
                <a:cs typeface="Times New Roman" panose="02020603050405020304" pitchFamily="18" charset="0"/>
              </a:rPr>
              <a:t>Es una </a:t>
            </a:r>
            <a:r>
              <a:rPr lang="es-EC" sz="2400" dirty="0">
                <a:solidFill>
                  <a:schemeClr val="tx1"/>
                </a:solidFill>
                <a:latin typeface="Times New Roman" panose="02020603050405020304" pitchFamily="18" charset="0"/>
                <a:cs typeface="Times New Roman" panose="02020603050405020304" pitchFamily="18" charset="0"/>
              </a:rPr>
              <a:t>herramienta de </a:t>
            </a:r>
            <a:r>
              <a:rPr lang="es-EC" sz="2400" dirty="0" smtClean="0">
                <a:solidFill>
                  <a:schemeClr val="tx1"/>
                </a:solidFill>
                <a:latin typeface="Times New Roman" panose="02020603050405020304" pitchFamily="18" charset="0"/>
                <a:cs typeface="Times New Roman" panose="02020603050405020304" pitchFamily="18" charset="0"/>
              </a:rPr>
              <a:t>modelado </a:t>
            </a:r>
            <a:r>
              <a:rPr lang="es-EC" sz="2400" dirty="0">
                <a:solidFill>
                  <a:schemeClr val="tx1"/>
                </a:solidFill>
                <a:latin typeface="Times New Roman" panose="02020603050405020304" pitchFamily="18" charset="0"/>
                <a:cs typeface="Times New Roman" panose="02020603050405020304" pitchFamily="18" charset="0"/>
              </a:rPr>
              <a:t>muy efectiva para la representación y el análisis de procesos concurrentes. </a:t>
            </a:r>
            <a:endParaRPr lang="es-EC" sz="2400"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es-EC" sz="2400" dirty="0" smtClean="0">
                <a:solidFill>
                  <a:schemeClr val="tx1"/>
                </a:solidFill>
                <a:latin typeface="Times New Roman" panose="02020603050405020304" pitchFamily="18" charset="0"/>
                <a:cs typeface="Times New Roman" panose="02020603050405020304" pitchFamily="18" charset="0"/>
              </a:rPr>
              <a:t>1. El </a:t>
            </a:r>
            <a:r>
              <a:rPr lang="es-EC" sz="2400" dirty="0">
                <a:solidFill>
                  <a:schemeClr val="tx1"/>
                </a:solidFill>
                <a:latin typeface="Times New Roman" panose="02020603050405020304" pitchFamily="18" charset="0"/>
                <a:cs typeface="Times New Roman" panose="02020603050405020304" pitchFamily="18" charset="0"/>
              </a:rPr>
              <a:t>sistema completo es a menudo más fácil de entender debido a la naturaleza gráfica y precisa del esquema de representación. </a:t>
            </a:r>
            <a:endParaRPr lang="es-EC" sz="24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s-EC" sz="2400" dirty="0" smtClean="0">
                <a:solidFill>
                  <a:schemeClr val="tx1"/>
                </a:solidFill>
                <a:latin typeface="Times New Roman" panose="02020603050405020304" pitchFamily="18" charset="0"/>
                <a:cs typeface="Times New Roman" panose="02020603050405020304" pitchFamily="18" charset="0"/>
              </a:rPr>
              <a:t>2. El </a:t>
            </a:r>
            <a:r>
              <a:rPr lang="es-EC" sz="2400" dirty="0">
                <a:solidFill>
                  <a:schemeClr val="tx1"/>
                </a:solidFill>
                <a:latin typeface="Times New Roman" panose="02020603050405020304" pitchFamily="18" charset="0"/>
                <a:cs typeface="Times New Roman" panose="02020603050405020304" pitchFamily="18" charset="0"/>
              </a:rPr>
              <a:t>comportamiento del sistema puede ser analizado utilizando la teoría de las redes de Petri, que incluye herramientas para el análisis tales como los árboles enmarcados y establece relaciones entre ciertas estructuras de redes y el comportamiento dinámico de la Programación Concurrente. </a:t>
            </a:r>
            <a:endParaRPr lang="es-EC" sz="2400"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es-EC" sz="2400" dirty="0" smtClean="0">
                <a:solidFill>
                  <a:schemeClr val="tx1"/>
                </a:solidFill>
                <a:latin typeface="Times New Roman" panose="02020603050405020304" pitchFamily="18" charset="0"/>
                <a:cs typeface="Times New Roman" panose="02020603050405020304" pitchFamily="18" charset="0"/>
              </a:rPr>
              <a:t>3. Puesto </a:t>
            </a:r>
            <a:r>
              <a:rPr lang="es-EC" sz="2400" dirty="0">
                <a:solidFill>
                  <a:schemeClr val="tx1"/>
                </a:solidFill>
                <a:latin typeface="Times New Roman" panose="02020603050405020304" pitchFamily="18" charset="0"/>
                <a:cs typeface="Times New Roman" panose="02020603050405020304" pitchFamily="18" charset="0"/>
              </a:rPr>
              <a:t>que las redes de Petri pueden sintetizarse </a:t>
            </a:r>
            <a:r>
              <a:rPr lang="es-EC" sz="2400" dirty="0" smtClean="0">
                <a:solidFill>
                  <a:schemeClr val="tx1"/>
                </a:solidFill>
                <a:latin typeface="Times New Roman" panose="02020603050405020304" pitchFamily="18" charset="0"/>
                <a:cs typeface="Times New Roman" panose="02020603050405020304" pitchFamily="18" charset="0"/>
              </a:rPr>
              <a:t>es </a:t>
            </a:r>
            <a:r>
              <a:rPr lang="es-EC" sz="2400" dirty="0">
                <a:solidFill>
                  <a:schemeClr val="tx1"/>
                </a:solidFill>
                <a:latin typeface="Times New Roman" panose="02020603050405020304" pitchFamily="18" charset="0"/>
                <a:cs typeface="Times New Roman" panose="02020603050405020304" pitchFamily="18" charset="0"/>
              </a:rPr>
              <a:t>posible diseñar automáticamente sistemas cuyo comportamiento es conocido o fácilmente verificable</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547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29603"/>
            <a:ext cx="8596668" cy="992221"/>
          </a:xfrm>
        </p:spPr>
        <p:txBody>
          <a:bodyPr>
            <a:normAutofit fontScale="90000"/>
          </a:bodyPr>
          <a:lstStyle/>
          <a:p>
            <a:r>
              <a:rPr lang="en-US" b="1" dirty="0" err="1" smtClean="0">
                <a:solidFill>
                  <a:schemeClr val="accent2">
                    <a:lumMod val="75000"/>
                  </a:schemeClr>
                </a:solidFill>
                <a:latin typeface="Times New Roman" panose="02020603050405020304" pitchFamily="18" charset="0"/>
                <a:cs typeface="Times New Roman" panose="02020603050405020304" pitchFamily="18" charset="0"/>
              </a:rPr>
              <a:t>RdP</a:t>
            </a:r>
            <a:r>
              <a:rPr lang="en-US" b="1" dirty="0">
                <a:solidFill>
                  <a:schemeClr val="accent2">
                    <a:lumMod val="75000"/>
                  </a:schemeClr>
                </a:solidFill>
                <a:latin typeface="Times New Roman" panose="02020603050405020304" pitchFamily="18" charset="0"/>
                <a:cs typeface="Times New Roman" panose="02020603050405020304" pitchFamily="18" charset="0"/>
              </a:rPr>
              <a:t/>
            </a:r>
            <a:br>
              <a:rPr lang="en-US" b="1" dirty="0">
                <a:solidFill>
                  <a:schemeClr val="accent2">
                    <a:lumMod val="75000"/>
                  </a:schemeClr>
                </a:solidFill>
                <a:latin typeface="Times New Roman" panose="02020603050405020304" pitchFamily="18" charset="0"/>
                <a:cs typeface="Times New Roman" panose="02020603050405020304" pitchFamily="18" charset="0"/>
              </a:rPr>
            </a:br>
            <a:endParaRPr lang="en-US" dirty="0"/>
          </a:p>
        </p:txBody>
      </p:sp>
      <p:pic>
        <p:nvPicPr>
          <p:cNvPr id="5" name="Marcador de contenido 4" descr="Resultado de imagen para redes de petri"/>
          <p:cNvPicPr>
            <a:picLocks noGrp="1"/>
          </p:cNvPicPr>
          <p:nvPr>
            <p:ph idx="1"/>
          </p:nvPr>
        </p:nvPicPr>
        <p:blipFill>
          <a:blip r:embed="rId3" cstate="print"/>
          <a:srcRect t="6280" b="9662"/>
          <a:stretch>
            <a:fillRect/>
          </a:stretch>
        </p:blipFill>
        <p:spPr bwMode="auto">
          <a:xfrm>
            <a:off x="2100481" y="1979158"/>
            <a:ext cx="5642736" cy="3617711"/>
          </a:xfrm>
          <a:prstGeom prst="rect">
            <a:avLst/>
          </a:prstGeom>
          <a:noFill/>
          <a:ln w="9525">
            <a:noFill/>
            <a:miter lim="800000"/>
            <a:headEnd/>
            <a:tailEnd/>
          </a:ln>
        </p:spPr>
      </p:pic>
      <p:sp>
        <p:nvSpPr>
          <p:cNvPr id="6" name="Rectángulo 5"/>
          <p:cNvSpPr/>
          <p:nvPr/>
        </p:nvSpPr>
        <p:spPr>
          <a:xfrm>
            <a:off x="623515" y="986937"/>
            <a:ext cx="8596668" cy="830997"/>
          </a:xfrm>
          <a:prstGeom prst="rect">
            <a:avLst/>
          </a:prstGeom>
        </p:spPr>
        <p:txBody>
          <a:bodyPr wrap="square">
            <a:spAutoFit/>
          </a:bodyPr>
          <a:lstStyle/>
          <a:p>
            <a:r>
              <a:rPr lang="es-EC" sz="2400" dirty="0">
                <a:latin typeface="Times New Roman" panose="02020603050405020304" pitchFamily="18" charset="0"/>
                <a:ea typeface="Calibri" panose="020F0502020204030204" pitchFamily="34" charset="0"/>
              </a:rPr>
              <a:t>Las </a:t>
            </a:r>
            <a:r>
              <a:rPr lang="es-EC" sz="2400" dirty="0" err="1">
                <a:latin typeface="Times New Roman" panose="02020603050405020304" pitchFamily="18" charset="0"/>
                <a:ea typeface="Calibri" panose="020F0502020204030204" pitchFamily="34" charset="0"/>
              </a:rPr>
              <a:t>RdP</a:t>
            </a:r>
            <a:r>
              <a:rPr lang="es-EC" sz="2400" dirty="0">
                <a:latin typeface="Times New Roman" panose="02020603050405020304" pitchFamily="18" charset="0"/>
                <a:ea typeface="Calibri" panose="020F0502020204030204" pitchFamily="34" charset="0"/>
              </a:rPr>
              <a:t> son una clase de grafo dirigido y bipartido, conformado por dos tipos de nodos denominados lugares y transiciones </a:t>
            </a:r>
            <a:endParaRPr lang="es-EC" sz="2400" dirty="0"/>
          </a:p>
        </p:txBody>
      </p:sp>
    </p:spTree>
    <p:extLst>
      <p:ext uri="{BB962C8B-B14F-4D97-AF65-F5344CB8AC3E}">
        <p14:creationId xmlns:p14="http://schemas.microsoft.com/office/powerpoint/2010/main" val="3055151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0"/>
            <a:ext cx="8596668" cy="1320800"/>
          </a:xfrm>
        </p:spPr>
        <p:txBody>
          <a:bodyPr/>
          <a:lstStyle/>
          <a:p>
            <a:r>
              <a:rPr lang="es-ES" b="1" dirty="0" err="1" smtClean="0">
                <a:solidFill>
                  <a:schemeClr val="accent2">
                    <a:lumMod val="75000"/>
                  </a:schemeClr>
                </a:solidFill>
                <a:latin typeface="Times New Roman" panose="02020603050405020304" pitchFamily="18" charset="0"/>
                <a:cs typeface="Times New Roman" panose="02020603050405020304" pitchFamily="18" charset="0"/>
              </a:rPr>
              <a:t>RdP</a:t>
            </a:r>
            <a:endParaRPr lang="en-US"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350196" y="867648"/>
                <a:ext cx="8923806" cy="2767791"/>
              </a:xfrm>
            </p:spPr>
            <p:txBody>
              <a:bodyPr>
                <a:noAutofit/>
              </a:bodyPr>
              <a:lstStyle/>
              <a:p>
                <a:pPr marL="0" indent="0">
                  <a:buNone/>
                </a:pPr>
                <a:r>
                  <a:rPr lang="es-EC" sz="2400" dirty="0" smtClean="0">
                    <a:solidFill>
                      <a:schemeClr val="tx1"/>
                    </a:solidFill>
                    <a:latin typeface="Times New Roman" panose="02020603050405020304" pitchFamily="18" charset="0"/>
                    <a:cs typeface="Times New Roman" panose="02020603050405020304" pitchFamily="18" charset="0"/>
                  </a:rPr>
                  <a:t>El </a:t>
                </a:r>
                <a:r>
                  <a:rPr lang="es-EC" sz="2400" dirty="0">
                    <a:solidFill>
                      <a:schemeClr val="tx1"/>
                    </a:solidFill>
                    <a:latin typeface="Times New Roman" panose="02020603050405020304" pitchFamily="18" charset="0"/>
                    <a:cs typeface="Times New Roman" panose="02020603050405020304" pitchFamily="18" charset="0"/>
                  </a:rPr>
                  <a:t>estado de las </a:t>
                </a:r>
                <a:r>
                  <a:rPr lang="es-EC" sz="2400" dirty="0" err="1">
                    <a:solidFill>
                      <a:schemeClr val="tx1"/>
                    </a:solidFill>
                    <a:latin typeface="Times New Roman" panose="02020603050405020304" pitchFamily="18" charset="0"/>
                    <a:cs typeface="Times New Roman" panose="02020603050405020304" pitchFamily="18" charset="0"/>
                  </a:rPr>
                  <a:t>RdP</a:t>
                </a:r>
                <a:r>
                  <a:rPr lang="es-EC" sz="2400" dirty="0">
                    <a:solidFill>
                      <a:schemeClr val="tx1"/>
                    </a:solidFill>
                    <a:latin typeface="Times New Roman" panose="02020603050405020304" pitchFamily="18" charset="0"/>
                    <a:cs typeface="Times New Roman" panose="02020603050405020304" pitchFamily="18" charset="0"/>
                  </a:rPr>
                  <a:t> se determinan por un vector M de enteros no negativos denominado marcaje que contiene el número de </a:t>
                </a:r>
                <a:r>
                  <a:rPr lang="es-EC" sz="2400" dirty="0" err="1">
                    <a:solidFill>
                      <a:schemeClr val="tx1"/>
                    </a:solidFill>
                    <a:latin typeface="Times New Roman" panose="02020603050405020304" pitchFamily="18" charset="0"/>
                    <a:cs typeface="Times New Roman" panose="02020603050405020304" pitchFamily="18" charset="0"/>
                  </a:rPr>
                  <a:t>tokens</a:t>
                </a:r>
                <a:r>
                  <a:rPr lang="es-EC" sz="2400" dirty="0">
                    <a:solidFill>
                      <a:schemeClr val="tx1"/>
                    </a:solidFill>
                    <a:latin typeface="Times New Roman" panose="02020603050405020304" pitchFamily="18" charset="0"/>
                    <a:cs typeface="Times New Roman" panose="02020603050405020304" pitchFamily="18" charset="0"/>
                  </a:rPr>
                  <a:t> que se encuentran en cada sitio de la </a:t>
                </a:r>
                <a:r>
                  <a:rPr lang="es-EC" sz="2400" dirty="0" err="1">
                    <a:solidFill>
                      <a:schemeClr val="tx1"/>
                    </a:solidFill>
                    <a:latin typeface="Times New Roman" panose="02020603050405020304" pitchFamily="18" charset="0"/>
                    <a:cs typeface="Times New Roman" panose="02020603050405020304" pitchFamily="18" charset="0"/>
                  </a:rPr>
                  <a:t>RdP</a:t>
                </a:r>
                <a:r>
                  <a:rPr lang="es-EC" sz="2400" dirty="0" smtClean="0">
                    <a:solidFill>
                      <a:schemeClr val="tx1"/>
                    </a:solidFill>
                    <a:latin typeface="Times New Roman" panose="02020603050405020304" pitchFamily="18" charset="0"/>
                    <a:cs typeface="Times New Roman" panose="02020603050405020304" pitchFamily="18" charset="0"/>
                  </a:rPr>
                  <a:t>.</a:t>
                </a:r>
              </a:p>
              <a:p>
                <a:pPr marL="0" indent="0">
                  <a:buNone/>
                </a:pPr>
                <a:endParaRPr lang="es-EC" sz="2400" dirty="0">
                  <a:solidFill>
                    <a:schemeClr val="tx1"/>
                  </a:solidFill>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s-EC" sz="2400" i="1">
                          <a:solidFill>
                            <a:schemeClr val="tx1"/>
                          </a:solidFill>
                        </a:rPr>
                        <m:t>𝑃𝑁</m:t>
                      </m:r>
                      <m:r>
                        <a:rPr lang="es-EC" sz="2400" i="1">
                          <a:solidFill>
                            <a:schemeClr val="tx1"/>
                          </a:solidFill>
                        </a:rPr>
                        <m:t> =6−</m:t>
                      </m:r>
                      <m:r>
                        <a:rPr lang="es-EC" sz="2400" i="1">
                          <a:solidFill>
                            <a:schemeClr val="tx1"/>
                          </a:solidFill>
                        </a:rPr>
                        <m:t>𝑡𝑢𝑝𝑙𝑎</m:t>
                      </m:r>
                      <m:d>
                        <m:dPr>
                          <m:begChr m:val="{"/>
                          <m:endChr m:val="}"/>
                          <m:ctrlPr>
                            <a:rPr lang="es-EC" sz="2400" i="1">
                              <a:solidFill>
                                <a:schemeClr val="tx1"/>
                              </a:solidFill>
                            </a:rPr>
                          </m:ctrlPr>
                        </m:dPr>
                        <m:e>
                          <m:r>
                            <a:rPr lang="es-EC" sz="2400" i="1">
                              <a:solidFill>
                                <a:schemeClr val="tx1"/>
                              </a:solidFill>
                            </a:rPr>
                            <m:t>𝑃</m:t>
                          </m:r>
                          <m:r>
                            <a:rPr lang="es-EC" sz="2400" i="1">
                              <a:solidFill>
                                <a:schemeClr val="tx1"/>
                              </a:solidFill>
                            </a:rPr>
                            <m:t>,</m:t>
                          </m:r>
                          <m:r>
                            <a:rPr lang="es-EC" sz="2400" i="1">
                              <a:solidFill>
                                <a:schemeClr val="tx1"/>
                              </a:solidFill>
                            </a:rPr>
                            <m:t>𝑇</m:t>
                          </m:r>
                          <m:r>
                            <a:rPr lang="es-EC" sz="2400" i="1">
                              <a:solidFill>
                                <a:schemeClr val="tx1"/>
                              </a:solidFill>
                            </a:rPr>
                            <m:t>,</m:t>
                          </m:r>
                          <m:d>
                            <m:dPr>
                              <m:begChr m:val="{"/>
                              <m:endChr m:val="}"/>
                              <m:ctrlPr>
                                <a:rPr lang="es-EC" sz="2400" i="1">
                                  <a:solidFill>
                                    <a:schemeClr val="tx1"/>
                                  </a:solidFill>
                                </a:rPr>
                              </m:ctrlPr>
                            </m:dPr>
                            <m:e>
                              <m:r>
                                <a:rPr lang="es-EC" sz="2400" i="1">
                                  <a:solidFill>
                                    <a:schemeClr val="tx1"/>
                                  </a:solidFill>
                                </a:rPr>
                                <m:t>𝑇𝑥𝑃</m:t>
                              </m:r>
                            </m:e>
                          </m:d>
                          <m:r>
                            <a:rPr lang="es-EC" sz="2400" i="1">
                              <a:solidFill>
                                <a:schemeClr val="tx1"/>
                              </a:solidFill>
                            </a:rPr>
                            <m:t>,</m:t>
                          </m:r>
                          <m:d>
                            <m:dPr>
                              <m:begChr m:val="{"/>
                              <m:endChr m:val="}"/>
                              <m:ctrlPr>
                                <a:rPr lang="es-EC" sz="2400" i="1">
                                  <a:solidFill>
                                    <a:schemeClr val="tx1"/>
                                  </a:solidFill>
                                </a:rPr>
                              </m:ctrlPr>
                            </m:dPr>
                            <m:e>
                              <m:r>
                                <a:rPr lang="es-EC" sz="2400" i="1">
                                  <a:solidFill>
                                    <a:schemeClr val="tx1"/>
                                  </a:solidFill>
                                </a:rPr>
                                <m:t>𝑃𝑥𝑇</m:t>
                              </m:r>
                            </m:e>
                          </m:d>
                          <m:r>
                            <a:rPr lang="es-EC" sz="2400" i="1">
                              <a:solidFill>
                                <a:schemeClr val="tx1"/>
                              </a:solidFill>
                            </a:rPr>
                            <m:t>,</m:t>
                          </m:r>
                          <m:r>
                            <a:rPr lang="es-EC" sz="2400" i="1">
                              <a:solidFill>
                                <a:schemeClr val="tx1"/>
                              </a:solidFill>
                            </a:rPr>
                            <m:t>𝑀𝑜</m:t>
                          </m:r>
                          <m:r>
                            <a:rPr lang="es-EC" sz="2400" i="1">
                              <a:solidFill>
                                <a:schemeClr val="tx1"/>
                              </a:solidFill>
                            </a:rPr>
                            <m:t>,</m:t>
                          </m:r>
                          <m:r>
                            <a:rPr lang="es-EC" sz="2400" i="1">
                              <a:solidFill>
                                <a:schemeClr val="tx1"/>
                              </a:solidFill>
                            </a:rPr>
                            <m:t>𝑊</m:t>
                          </m:r>
                        </m:e>
                      </m:d>
                    </m:oMath>
                  </m:oMathPara>
                </a14:m>
                <a:endParaRPr lang="es-EC" sz="2400"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es-EC" sz="2400" dirty="0" smtClean="0">
                  <a:solidFill>
                    <a:schemeClr val="tx1"/>
                  </a:solidFill>
                  <a:latin typeface="Times New Roman" panose="02020603050405020304" pitchFamily="18" charset="0"/>
                  <a:cs typeface="Times New Roman" panose="02020603050405020304" pitchFamily="18" charset="0"/>
                </a:endParaRPr>
              </a:p>
              <a:p>
                <a:r>
                  <a:rPr lang="es-EC" sz="2400" dirty="0">
                    <a:solidFill>
                      <a:schemeClr val="tx1"/>
                    </a:solidFill>
                    <a:latin typeface="Times New Roman" panose="02020603050405020304" pitchFamily="18" charset="0"/>
                    <a:cs typeface="Times New Roman" panose="02020603050405020304" pitchFamily="18" charset="0"/>
                  </a:rPr>
                  <a:t>P: conjunto de plazas de la </a:t>
                </a:r>
                <a:r>
                  <a:rPr lang="es-EC" sz="2400" dirty="0" err="1">
                    <a:solidFill>
                      <a:schemeClr val="tx1"/>
                    </a:solidFill>
                    <a:latin typeface="Times New Roman" panose="02020603050405020304" pitchFamily="18" charset="0"/>
                    <a:cs typeface="Times New Roman" panose="02020603050405020304" pitchFamily="18" charset="0"/>
                  </a:rPr>
                  <a:t>RdP</a:t>
                </a:r>
                <a:endParaRPr lang="es-EC" sz="2400" dirty="0">
                  <a:solidFill>
                    <a:schemeClr val="tx1"/>
                  </a:solidFill>
                  <a:latin typeface="Times New Roman" panose="02020603050405020304" pitchFamily="18" charset="0"/>
                  <a:cs typeface="Times New Roman" panose="02020603050405020304" pitchFamily="18" charset="0"/>
                </a:endParaRPr>
              </a:p>
              <a:p>
                <a:r>
                  <a:rPr lang="es-EC" sz="2400" dirty="0">
                    <a:solidFill>
                      <a:schemeClr val="tx1"/>
                    </a:solidFill>
                    <a:latin typeface="Times New Roman" panose="02020603050405020304" pitchFamily="18" charset="0"/>
                    <a:cs typeface="Times New Roman" panose="02020603050405020304" pitchFamily="18" charset="0"/>
                  </a:rPr>
                  <a:t>T: conjunto de transiciones de la </a:t>
                </a:r>
                <a:r>
                  <a:rPr lang="es-EC" sz="2400" dirty="0" err="1">
                    <a:solidFill>
                      <a:schemeClr val="tx1"/>
                    </a:solidFill>
                    <a:latin typeface="Times New Roman" panose="02020603050405020304" pitchFamily="18" charset="0"/>
                    <a:cs typeface="Times New Roman" panose="02020603050405020304" pitchFamily="18" charset="0"/>
                  </a:rPr>
                  <a:t>RdP</a:t>
                </a:r>
                <a:endParaRPr lang="es-EC" sz="2400" dirty="0">
                  <a:solidFill>
                    <a:schemeClr val="tx1"/>
                  </a:solidFill>
                  <a:latin typeface="Times New Roman" panose="02020603050405020304" pitchFamily="18" charset="0"/>
                  <a:cs typeface="Times New Roman" panose="02020603050405020304" pitchFamily="18" charset="0"/>
                </a:endParaRPr>
              </a:p>
              <a:p>
                <a:r>
                  <a:rPr lang="es-EC" sz="2400" dirty="0">
                    <a:solidFill>
                      <a:schemeClr val="tx1"/>
                    </a:solidFill>
                    <a:latin typeface="Times New Roman" panose="02020603050405020304" pitchFamily="18" charset="0"/>
                    <a:cs typeface="Times New Roman" panose="02020603050405020304" pitchFamily="18" charset="0"/>
                  </a:rPr>
                  <a:t>T x P: conjunto de arcos de salida de las transiciones a las plazas</a:t>
                </a:r>
              </a:p>
              <a:p>
                <a:r>
                  <a:rPr lang="es-EC" sz="2400" dirty="0">
                    <a:solidFill>
                      <a:schemeClr val="tx1"/>
                    </a:solidFill>
                    <a:latin typeface="Times New Roman" panose="02020603050405020304" pitchFamily="18" charset="0"/>
                    <a:cs typeface="Times New Roman" panose="02020603050405020304" pitchFamily="18" charset="0"/>
                  </a:rPr>
                  <a:t>P x T: conjunto de arcos de entrada de las plazas a las transiciones</a:t>
                </a:r>
              </a:p>
              <a:p>
                <a:r>
                  <a:rPr lang="es-EC" sz="2400" dirty="0">
                    <a:solidFill>
                      <a:schemeClr val="tx1"/>
                    </a:solidFill>
                    <a:latin typeface="Times New Roman" panose="02020603050405020304" pitchFamily="18" charset="0"/>
                    <a:cs typeface="Times New Roman" panose="02020603050405020304" pitchFamily="18" charset="0"/>
                  </a:rPr>
                  <a:t>M0: marcaje inicial de la </a:t>
                </a:r>
                <a:r>
                  <a:rPr lang="es-EC" sz="2400" dirty="0" err="1">
                    <a:solidFill>
                      <a:schemeClr val="tx1"/>
                    </a:solidFill>
                    <a:latin typeface="Times New Roman" panose="02020603050405020304" pitchFamily="18" charset="0"/>
                    <a:cs typeface="Times New Roman" panose="02020603050405020304" pitchFamily="18" charset="0"/>
                  </a:rPr>
                  <a:t>RdP</a:t>
                </a:r>
                <a:endParaRPr lang="es-EC" sz="2400" dirty="0">
                  <a:solidFill>
                    <a:schemeClr val="tx1"/>
                  </a:solidFill>
                  <a:latin typeface="Times New Roman" panose="02020603050405020304" pitchFamily="18" charset="0"/>
                  <a:cs typeface="Times New Roman" panose="02020603050405020304" pitchFamily="18" charset="0"/>
                </a:endParaRPr>
              </a:p>
              <a:p>
                <a:r>
                  <a:rPr lang="es-EC" sz="2400" dirty="0">
                    <a:solidFill>
                      <a:schemeClr val="tx1"/>
                    </a:solidFill>
                    <a:latin typeface="Times New Roman" panose="02020603050405020304" pitchFamily="18" charset="0"/>
                    <a:cs typeface="Times New Roman" panose="02020603050405020304" pitchFamily="18" charset="0"/>
                  </a:rPr>
                  <a:t>W: conjunto de pesos asociados a los arcos</a:t>
                </a:r>
              </a:p>
              <a:p>
                <a:pPr marL="0" indent="0">
                  <a:buNone/>
                </a:pPr>
                <a:endParaRPr lang="es-EC" sz="2000" dirty="0"/>
              </a:p>
              <a:p>
                <a:pPr marL="0" indent="0" algn="just">
                  <a:buNone/>
                </a:pPr>
                <a:r>
                  <a:rPr lang="es-ES" sz="2000" dirty="0" smtClean="0">
                    <a:solidFill>
                      <a:schemeClr val="tx1"/>
                    </a:solidFill>
                    <a:latin typeface="Times New Roman" panose="02020603050405020304" pitchFamily="18" charset="0"/>
                    <a:cs typeface="Times New Roman" panose="02020603050405020304" pitchFamily="18" charset="0"/>
                  </a:rPr>
                  <a:t/>
                </a:r>
                <a:br>
                  <a:rPr lang="es-ES" sz="2000" dirty="0" smtClean="0">
                    <a:solidFill>
                      <a:schemeClr val="tx1"/>
                    </a:solidFill>
                    <a:latin typeface="Times New Roman" panose="02020603050405020304" pitchFamily="18" charset="0"/>
                    <a:cs typeface="Times New Roman" panose="02020603050405020304" pitchFamily="18" charset="0"/>
                  </a:rPr>
                </a:br>
                <a:endParaRPr lang="en-US" sz="2000" dirty="0">
                  <a:solidFill>
                    <a:schemeClr val="tx1"/>
                  </a:solidFill>
                  <a:latin typeface="Times New Roman" panose="02020603050405020304" pitchFamily="18" charset="0"/>
                  <a:cs typeface="Times New Roman" panose="02020603050405020304" pitchFamily="18" charset="0"/>
                </a:endParaRPr>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350196" y="867648"/>
                <a:ext cx="8923806" cy="2767791"/>
              </a:xfrm>
              <a:blipFill rotWithShape="0">
                <a:blip r:embed="rId3"/>
                <a:stretch>
                  <a:fillRect l="-1025" t="-1762" b="-103744"/>
                </a:stretch>
              </a:blipFill>
            </p:spPr>
            <p:txBody>
              <a:bodyPr/>
              <a:lstStyle/>
              <a:p>
                <a:r>
                  <a:rPr lang="es-EC">
                    <a:noFill/>
                  </a:rPr>
                  <a:t> </a:t>
                </a:r>
              </a:p>
            </p:txBody>
          </p:sp>
        </mc:Fallback>
      </mc:AlternateContent>
      <p:pic>
        <p:nvPicPr>
          <p:cNvPr id="7" name="Imagen 6"/>
          <p:cNvPicPr/>
          <p:nvPr/>
        </p:nvPicPr>
        <p:blipFill>
          <a:blip r:embed="rId4" cstate="print"/>
          <a:srcRect b="5575"/>
          <a:stretch>
            <a:fillRect/>
          </a:stretch>
        </p:blipFill>
        <p:spPr bwMode="auto">
          <a:xfrm>
            <a:off x="9056398" y="1698161"/>
            <a:ext cx="2694616" cy="2804926"/>
          </a:xfrm>
          <a:prstGeom prst="rect">
            <a:avLst/>
          </a:prstGeom>
          <a:noFill/>
          <a:ln w="9525">
            <a:noFill/>
            <a:miter lim="800000"/>
            <a:headEnd/>
            <a:tailEnd/>
          </a:ln>
        </p:spPr>
      </p:pic>
    </p:spTree>
    <p:extLst>
      <p:ext uri="{BB962C8B-B14F-4D97-AF65-F5344CB8AC3E}">
        <p14:creationId xmlns:p14="http://schemas.microsoft.com/office/powerpoint/2010/main" val="977627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0"/>
            <a:ext cx="8596668" cy="1320800"/>
          </a:xfrm>
        </p:spPr>
        <p:txBody>
          <a:bodyPr/>
          <a:lstStyle/>
          <a:p>
            <a:r>
              <a:rPr lang="es-ES" b="1" dirty="0" smtClean="0">
                <a:solidFill>
                  <a:schemeClr val="accent2">
                    <a:lumMod val="75000"/>
                  </a:schemeClr>
                </a:solidFill>
                <a:latin typeface="Times New Roman" panose="02020603050405020304" pitchFamily="18" charset="0"/>
                <a:cs typeface="Times New Roman" panose="02020603050405020304" pitchFamily="18" charset="0"/>
              </a:rPr>
              <a:t>Tipos de Redes de Petri </a:t>
            </a:r>
            <a:endParaRPr lang="en-US" dirty="0">
              <a:solidFill>
                <a:schemeClr val="accent2">
                  <a:lumMod val="75000"/>
                </a:schemeClr>
              </a:solidFill>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635044483"/>
              </p:ext>
            </p:extLst>
          </p:nvPr>
        </p:nvGraphicFramePr>
        <p:xfrm>
          <a:off x="330740" y="798714"/>
          <a:ext cx="8521430" cy="5583928"/>
        </p:xfrm>
        <a:graphic>
          <a:graphicData uri="http://schemas.openxmlformats.org/drawingml/2006/table">
            <a:tbl>
              <a:tblPr firstRow="1" firstCol="1" bandRow="1">
                <a:tableStyleId>{5DA37D80-6434-44D0-A028-1B22A696006F}</a:tableStyleId>
              </a:tblPr>
              <a:tblGrid>
                <a:gridCol w="3307405"/>
                <a:gridCol w="5214025"/>
              </a:tblGrid>
              <a:tr h="217609">
                <a:tc>
                  <a:txBody>
                    <a:bodyPr/>
                    <a:lstStyle/>
                    <a:p>
                      <a:pPr algn="ctr">
                        <a:spcAft>
                          <a:spcPts val="0"/>
                        </a:spcAft>
                      </a:pPr>
                      <a:r>
                        <a:rPr lang="es-EC" sz="1600" dirty="0">
                          <a:effectLst/>
                        </a:rPr>
                        <a:t>Extensiones Redes de Petri</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84" marR="51984" marT="0" marB="0"/>
                </a:tc>
                <a:tc>
                  <a:txBody>
                    <a:bodyPr/>
                    <a:lstStyle/>
                    <a:p>
                      <a:pPr algn="ctr">
                        <a:spcAft>
                          <a:spcPts val="0"/>
                        </a:spcAft>
                      </a:pPr>
                      <a:r>
                        <a:rPr lang="es-EC" sz="1600" dirty="0">
                          <a:effectLst/>
                        </a:rPr>
                        <a:t>Concepto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84" marR="51984" marT="0" marB="0"/>
                </a:tc>
              </a:tr>
              <a:tr h="455506">
                <a:tc>
                  <a:txBody>
                    <a:bodyPr/>
                    <a:lstStyle/>
                    <a:p>
                      <a:pPr>
                        <a:spcAft>
                          <a:spcPts val="0"/>
                        </a:spcAft>
                      </a:pPr>
                      <a:r>
                        <a:rPr lang="es-EC" sz="1600" dirty="0">
                          <a:effectLst/>
                        </a:rPr>
                        <a:t>Redes de Petri Generalizadas (RPG)</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84" marR="51984" marT="0" marB="0"/>
                </a:tc>
                <a:tc>
                  <a:txBody>
                    <a:bodyPr/>
                    <a:lstStyle/>
                    <a:p>
                      <a:pPr algn="just">
                        <a:spcAft>
                          <a:spcPts val="0"/>
                        </a:spcAft>
                      </a:pPr>
                      <a:r>
                        <a:rPr lang="es-EC" sz="1600" dirty="0">
                          <a:effectLst/>
                        </a:rPr>
                        <a:t>Son aquellas en las que se introduce un peso en los arcos.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84" marR="51984" marT="0" marB="0"/>
                </a:tc>
              </a:tr>
              <a:tr h="707128">
                <a:tc>
                  <a:txBody>
                    <a:bodyPr/>
                    <a:lstStyle/>
                    <a:p>
                      <a:pPr>
                        <a:spcAft>
                          <a:spcPts val="0"/>
                        </a:spcAft>
                      </a:pPr>
                      <a:r>
                        <a:rPr lang="es-EC" sz="1600">
                          <a:effectLst/>
                        </a:rPr>
                        <a:t>Redes de Petri con capacidad limitada (RPC)</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984" marR="51984" marT="0" marB="0"/>
                </a:tc>
                <a:tc>
                  <a:txBody>
                    <a:bodyPr/>
                    <a:lstStyle/>
                    <a:p>
                      <a:pPr algn="just">
                        <a:spcAft>
                          <a:spcPts val="0"/>
                        </a:spcAft>
                      </a:pPr>
                      <a:r>
                        <a:rPr lang="es-EC" sz="1600" dirty="0">
                          <a:effectLst/>
                        </a:rPr>
                        <a:t>Son aquellas en la que la capacidad para contener testigos de cada plaza está limitada a un valor máximo.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84" marR="51984" marT="0" marB="0"/>
                </a:tc>
              </a:tr>
              <a:tr h="652826">
                <a:tc>
                  <a:txBody>
                    <a:bodyPr/>
                    <a:lstStyle/>
                    <a:p>
                      <a:pPr>
                        <a:spcAft>
                          <a:spcPts val="0"/>
                        </a:spcAft>
                      </a:pPr>
                      <a:r>
                        <a:rPr lang="es-EC" sz="1600">
                          <a:effectLst/>
                        </a:rPr>
                        <a:t>Red de Petri con transiciones no estándar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984" marR="51984" marT="0" marB="0"/>
                </a:tc>
                <a:tc>
                  <a:txBody>
                    <a:bodyPr/>
                    <a:lstStyle/>
                    <a:p>
                      <a:pPr algn="just">
                        <a:spcAft>
                          <a:spcPts val="0"/>
                        </a:spcAft>
                      </a:pPr>
                      <a:r>
                        <a:rPr lang="es-EC" sz="1600" dirty="0">
                          <a:effectLst/>
                        </a:rPr>
                        <a:t>Son aquellas en las que se modifica la regla de disparo de las transiciones.</a:t>
                      </a:r>
                      <a:endParaRPr lang="es-EC" sz="1400" dirty="0">
                        <a:effectLst/>
                      </a:endParaRPr>
                    </a:p>
                    <a:p>
                      <a:pPr algn="just">
                        <a:spcAft>
                          <a:spcPts val="0"/>
                        </a:spcAft>
                      </a:pPr>
                      <a:r>
                        <a:rPr lang="es-EC" sz="1600" dirty="0">
                          <a:effectLst/>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84" marR="51984" marT="0" marB="0"/>
                </a:tc>
              </a:tr>
              <a:tr h="686921">
                <a:tc>
                  <a:txBody>
                    <a:bodyPr/>
                    <a:lstStyle/>
                    <a:p>
                      <a:pPr>
                        <a:spcAft>
                          <a:spcPts val="0"/>
                        </a:spcAft>
                      </a:pPr>
                      <a:r>
                        <a:rPr lang="es-EC" sz="1600" dirty="0">
                          <a:effectLst/>
                        </a:rPr>
                        <a:t>Red de Petri con arcos inhibidos (RPAI)</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84" marR="51984" marT="0" marB="0"/>
                </a:tc>
                <a:tc>
                  <a:txBody>
                    <a:bodyPr/>
                    <a:lstStyle/>
                    <a:p>
                      <a:pPr algn="just">
                        <a:spcAft>
                          <a:spcPts val="0"/>
                        </a:spcAft>
                      </a:pPr>
                      <a:r>
                        <a:rPr lang="es-EC" sz="1600" dirty="0">
                          <a:effectLst/>
                        </a:rPr>
                        <a:t>Es aquella a la que se añaden arcos inhibidores. Un arco inhibidor conecta una plaza a una transición y se representa por una línea que termina con un círculo en la transición.</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84" marR="51984" marT="0" marB="0"/>
                </a:tc>
              </a:tr>
              <a:tr h="1088044">
                <a:tc>
                  <a:txBody>
                    <a:bodyPr/>
                    <a:lstStyle/>
                    <a:p>
                      <a:pPr>
                        <a:spcAft>
                          <a:spcPts val="0"/>
                        </a:spcAft>
                      </a:pPr>
                      <a:r>
                        <a:rPr lang="es-EC" sz="1600">
                          <a:effectLst/>
                        </a:rPr>
                        <a:t>Red de Petri coloreadas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984" marR="51984" marT="0" marB="0"/>
                </a:tc>
                <a:tc>
                  <a:txBody>
                    <a:bodyPr/>
                    <a:lstStyle/>
                    <a:p>
                      <a:pPr algn="just">
                        <a:spcAft>
                          <a:spcPts val="0"/>
                        </a:spcAft>
                      </a:pPr>
                      <a:r>
                        <a:rPr lang="es-EC" sz="1600" dirty="0">
                          <a:effectLst/>
                        </a:rPr>
                        <a:t>Son aquellas en las que cada arco de entrada a las transiciones y cada testigo pueden llevar asociado un color diferente. A cada lugar y a cada transición se les asigna un conjunto de colores. Los colores de las marcas pueden ser modificados por el disparo de una transición.</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84" marR="51984" marT="0" marB="0"/>
                </a:tc>
              </a:tr>
              <a:tr h="686921">
                <a:tc>
                  <a:txBody>
                    <a:bodyPr/>
                    <a:lstStyle/>
                    <a:p>
                      <a:pPr>
                        <a:spcAft>
                          <a:spcPts val="0"/>
                        </a:spcAft>
                      </a:pPr>
                      <a:r>
                        <a:rPr lang="es-EC" sz="1600">
                          <a:effectLst/>
                        </a:rPr>
                        <a:t>Red de Petri temporizadas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984" marR="51984" marT="0" marB="0"/>
                </a:tc>
                <a:tc>
                  <a:txBody>
                    <a:bodyPr/>
                    <a:lstStyle/>
                    <a:p>
                      <a:pPr algn="just">
                        <a:spcAft>
                          <a:spcPts val="0"/>
                        </a:spcAft>
                      </a:pPr>
                      <a:r>
                        <a:rPr lang="es-EC" sz="1600" dirty="0">
                          <a:effectLst/>
                        </a:rPr>
                        <a:t>Son Redes de Petri en las que se introduce el tiempo de duración de los eventos. Normalmente, esta extensión se realiza asociado con cada transición un tiempo de disparo.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84" marR="51984" marT="0" marB="0"/>
                </a:tc>
              </a:tr>
            </a:tbl>
          </a:graphicData>
        </a:graphic>
      </p:graphicFrame>
    </p:spTree>
    <p:extLst>
      <p:ext uri="{BB962C8B-B14F-4D97-AF65-F5344CB8AC3E}">
        <p14:creationId xmlns:p14="http://schemas.microsoft.com/office/powerpoint/2010/main" val="3966899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89470"/>
            <a:ext cx="8596668" cy="1320800"/>
          </a:xfrm>
        </p:spPr>
        <p:txBody>
          <a:bodyPr/>
          <a:lstStyle/>
          <a:p>
            <a:r>
              <a:rPr lang="en-US" b="1" dirty="0" err="1" smtClean="0">
                <a:solidFill>
                  <a:srgbClr val="54A021">
                    <a:lumMod val="75000"/>
                  </a:srgbClr>
                </a:solidFill>
                <a:latin typeface="Times New Roman" panose="02020603050405020304" pitchFamily="18" charset="0"/>
                <a:cs typeface="Times New Roman" panose="02020603050405020304" pitchFamily="18" charset="0"/>
              </a:rPr>
              <a:t>Definición</a:t>
            </a:r>
            <a:r>
              <a:rPr lang="en-US" b="1" dirty="0" smtClean="0">
                <a:solidFill>
                  <a:srgbClr val="54A021">
                    <a:lumMod val="75000"/>
                  </a:srgbClr>
                </a:solidFill>
                <a:latin typeface="Times New Roman" panose="02020603050405020304" pitchFamily="18" charset="0"/>
                <a:cs typeface="Times New Roman" panose="02020603050405020304" pitchFamily="18" charset="0"/>
              </a:rPr>
              <a:t> de la </a:t>
            </a:r>
            <a:r>
              <a:rPr lang="en-US" b="1" dirty="0" err="1" smtClean="0">
                <a:solidFill>
                  <a:srgbClr val="54A021">
                    <a:lumMod val="75000"/>
                  </a:srgbClr>
                </a:solidFill>
                <a:latin typeface="Times New Roman" panose="02020603050405020304" pitchFamily="18" charset="0"/>
                <a:cs typeface="Times New Roman" panose="02020603050405020304" pitchFamily="18" charset="0"/>
              </a:rPr>
              <a:t>Solución</a:t>
            </a:r>
            <a:endParaRPr lang="en-US" dirty="0"/>
          </a:p>
        </p:txBody>
      </p:sp>
      <p:sp>
        <p:nvSpPr>
          <p:cNvPr id="3" name="Marcador de contenido 2"/>
          <p:cNvSpPr>
            <a:spLocks noGrp="1"/>
          </p:cNvSpPr>
          <p:nvPr>
            <p:ph idx="1"/>
          </p:nvPr>
        </p:nvSpPr>
        <p:spPr>
          <a:xfrm>
            <a:off x="677334" y="1315717"/>
            <a:ext cx="8596668" cy="5240726"/>
          </a:xfrm>
        </p:spPr>
        <p:txBody>
          <a:bodyPr>
            <a:normAutofit/>
          </a:bodyPr>
          <a:lstStyle/>
          <a:p>
            <a:pPr marL="0" indent="0" algn="just">
              <a:buNone/>
            </a:pPr>
            <a:r>
              <a:rPr lang="es-EC" sz="2400" dirty="0" smtClean="0">
                <a:solidFill>
                  <a:schemeClr val="tx1"/>
                </a:solidFill>
                <a:latin typeface="Times New Roman" panose="02020603050405020304" pitchFamily="18" charset="0"/>
                <a:cs typeface="Times New Roman" panose="02020603050405020304" pitchFamily="18" charset="0"/>
              </a:rPr>
              <a:t>En </a:t>
            </a:r>
            <a:r>
              <a:rPr lang="es-EC" sz="2400" dirty="0">
                <a:solidFill>
                  <a:schemeClr val="tx1"/>
                </a:solidFill>
                <a:latin typeface="Times New Roman" panose="02020603050405020304" pitchFamily="18" charset="0"/>
                <a:cs typeface="Times New Roman" panose="02020603050405020304" pitchFamily="18" charset="0"/>
              </a:rPr>
              <a:t>la etapa de diseño se contemplaron los problemas de la Simulación de Sistemas de Eventos Discretos centrados en los Sistemas Flexibles de Manufactura basados en Redes de Petri como solución, se debe considerar que el diseño y planificación de FMS contemplan muchos componentes  (máquinas, robots, entradas, salidas), fabricando secuencias en escenarios complejos por lo cual obtener una herramienta de simulación gráfica que considere las tomas de decisiones para realizar todas las operaciones de forma correcta con una interfaz amigable para el </a:t>
            </a:r>
            <a:r>
              <a:rPr lang="es-EC" sz="2400" dirty="0" smtClean="0">
                <a:solidFill>
                  <a:schemeClr val="tx1"/>
                </a:solidFill>
                <a:latin typeface="Times New Roman" panose="02020603050405020304" pitchFamily="18" charset="0"/>
                <a:cs typeface="Times New Roman" panose="02020603050405020304" pitchFamily="18" charset="0"/>
              </a:rPr>
              <a:t>usuario.</a:t>
            </a:r>
          </a:p>
          <a:p>
            <a:pPr marL="0" indent="0" algn="just">
              <a:buNone/>
            </a:pPr>
            <a:r>
              <a:rPr lang="es-EC" sz="2400" dirty="0">
                <a:solidFill>
                  <a:schemeClr val="tx1"/>
                </a:solidFill>
                <a:latin typeface="Times New Roman" panose="02020603050405020304" pitchFamily="18" charset="0"/>
                <a:cs typeface="Times New Roman" panose="02020603050405020304" pitchFamily="18" charset="0"/>
              </a:rPr>
              <a:t>La solución del modelo de Red de Petri a usarse en el Simulador Gráfico contempla los elementos que integran una FMS es decir máquinas y manipuladores, además de la creación de un buffer que ayude a la toma de decisiones.</a:t>
            </a:r>
          </a:p>
          <a:p>
            <a:pPr marL="0" indent="0" algn="just">
              <a:buNone/>
            </a:pPr>
            <a:endParaRPr lang="es-EC" sz="24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6155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0"/>
            <a:ext cx="8596668" cy="1320800"/>
          </a:xfrm>
        </p:spPr>
        <p:txBody>
          <a:bodyPr/>
          <a:lstStyle/>
          <a:p>
            <a:r>
              <a:rPr lang="es-ES" b="1" dirty="0" smtClean="0">
                <a:solidFill>
                  <a:srgbClr val="54A021">
                    <a:lumMod val="75000"/>
                  </a:srgbClr>
                </a:solidFill>
                <a:latin typeface="Times New Roman" panose="02020603050405020304" pitchFamily="18" charset="0"/>
                <a:cs typeface="Times New Roman" panose="02020603050405020304" pitchFamily="18" charset="0"/>
              </a:rPr>
              <a:t>Redes de Petri para Máquina y Robot</a:t>
            </a:r>
            <a:endParaRPr lang="en-US" dirty="0"/>
          </a:p>
        </p:txBody>
      </p:sp>
      <p:pic>
        <p:nvPicPr>
          <p:cNvPr id="4098" name="Imagen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697" y="909911"/>
            <a:ext cx="6225942" cy="5622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944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0"/>
            <a:ext cx="8596668" cy="1320800"/>
          </a:xfrm>
        </p:spPr>
        <p:txBody>
          <a:bodyPr/>
          <a:lstStyle/>
          <a:p>
            <a:r>
              <a:rPr lang="es-ES" b="1" dirty="0" smtClean="0">
                <a:solidFill>
                  <a:srgbClr val="54A021">
                    <a:lumMod val="75000"/>
                  </a:srgbClr>
                </a:solidFill>
                <a:latin typeface="Times New Roman" panose="02020603050405020304" pitchFamily="18" charset="0"/>
                <a:cs typeface="Times New Roman" panose="02020603050405020304" pitchFamily="18" charset="0"/>
              </a:rPr>
              <a:t>Red de Petri Para Buffer</a:t>
            </a:r>
            <a:endParaRPr lang="en-US" dirty="0"/>
          </a:p>
        </p:txBody>
      </p:sp>
      <p:pic>
        <p:nvPicPr>
          <p:cNvPr id="5122" name="Imagen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580" y="931693"/>
            <a:ext cx="4856391" cy="515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1081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0"/>
            <a:ext cx="8596668" cy="1320800"/>
          </a:xfrm>
        </p:spPr>
        <p:txBody>
          <a:bodyPr>
            <a:normAutofit/>
          </a:bodyPr>
          <a:lstStyle/>
          <a:p>
            <a:r>
              <a:rPr lang="en-US" b="1" dirty="0" smtClean="0">
                <a:solidFill>
                  <a:srgbClr val="54A021">
                    <a:lumMod val="75000"/>
                  </a:srgbClr>
                </a:solidFill>
                <a:latin typeface="Times New Roman" panose="02020603050405020304" pitchFamily="18" charset="0"/>
                <a:cs typeface="Times New Roman" panose="02020603050405020304" pitchFamily="18" charset="0"/>
              </a:rPr>
              <a:t>Red de Petri Para </a:t>
            </a:r>
            <a:r>
              <a:rPr lang="en-US" b="1" dirty="0" err="1" smtClean="0">
                <a:solidFill>
                  <a:srgbClr val="54A021">
                    <a:lumMod val="75000"/>
                  </a:srgbClr>
                </a:solidFill>
                <a:latin typeface="Times New Roman" panose="02020603050405020304" pitchFamily="18" charset="0"/>
                <a:cs typeface="Times New Roman" panose="02020603050405020304" pitchFamily="18" charset="0"/>
              </a:rPr>
              <a:t>Simulador</a:t>
            </a:r>
            <a:r>
              <a:rPr lang="en-US" b="1" dirty="0" smtClean="0">
                <a:solidFill>
                  <a:srgbClr val="54A021">
                    <a:lumMod val="75000"/>
                  </a:srgbClr>
                </a:solidFill>
                <a:latin typeface="Times New Roman" panose="02020603050405020304" pitchFamily="18" charset="0"/>
                <a:cs typeface="Times New Roman" panose="02020603050405020304" pitchFamily="18" charset="0"/>
              </a:rPr>
              <a:t> </a:t>
            </a:r>
            <a:r>
              <a:rPr lang="en-US" b="1" dirty="0" err="1" smtClean="0">
                <a:solidFill>
                  <a:srgbClr val="54A021">
                    <a:lumMod val="75000"/>
                  </a:srgbClr>
                </a:solidFill>
                <a:latin typeface="Times New Roman" panose="02020603050405020304" pitchFamily="18" charset="0"/>
                <a:cs typeface="Times New Roman" panose="02020603050405020304" pitchFamily="18" charset="0"/>
              </a:rPr>
              <a:t>Gráfico</a:t>
            </a:r>
            <a:r>
              <a:rPr lang="en-US" b="1" dirty="0" smtClean="0">
                <a:solidFill>
                  <a:srgbClr val="54A021">
                    <a:lumMod val="75000"/>
                  </a:srgbClr>
                </a:solidFill>
                <a:latin typeface="Times New Roman" panose="02020603050405020304" pitchFamily="18" charset="0"/>
                <a:cs typeface="Times New Roman" panose="02020603050405020304" pitchFamily="18" charset="0"/>
              </a:rPr>
              <a:t> </a:t>
            </a:r>
            <a:endParaRPr lang="en-US" dirty="0"/>
          </a:p>
        </p:txBody>
      </p:sp>
      <p:pic>
        <p:nvPicPr>
          <p:cNvPr id="6146" name="Imagen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580" y="594470"/>
            <a:ext cx="5890199" cy="581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6544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0"/>
            <a:ext cx="8596668" cy="1320800"/>
          </a:xfrm>
        </p:spPr>
        <p:txBody>
          <a:bodyPr/>
          <a:lstStyle/>
          <a:p>
            <a:r>
              <a:rPr lang="en-US" sz="3200" b="1" dirty="0" err="1" smtClean="0">
                <a:solidFill>
                  <a:srgbClr val="54A021">
                    <a:lumMod val="75000"/>
                  </a:srgbClr>
                </a:solidFill>
                <a:latin typeface="Times New Roman" panose="02020603050405020304" pitchFamily="18" charset="0"/>
                <a:cs typeface="Times New Roman" panose="02020603050405020304" pitchFamily="18" charset="0"/>
              </a:rPr>
              <a:t>Interfaz</a:t>
            </a:r>
            <a:r>
              <a:rPr lang="en-US" sz="3200" b="1" dirty="0" smtClean="0">
                <a:solidFill>
                  <a:srgbClr val="54A021">
                    <a:lumMod val="75000"/>
                  </a:srgbClr>
                </a:solidFill>
                <a:latin typeface="Times New Roman" panose="02020603050405020304" pitchFamily="18" charset="0"/>
                <a:cs typeface="Times New Roman" panose="02020603050405020304" pitchFamily="18" charset="0"/>
              </a:rPr>
              <a:t> </a:t>
            </a:r>
            <a:r>
              <a:rPr lang="en-US" sz="3200" b="1" dirty="0" err="1" smtClean="0">
                <a:solidFill>
                  <a:srgbClr val="54A021">
                    <a:lumMod val="75000"/>
                  </a:srgbClr>
                </a:solidFill>
                <a:latin typeface="Times New Roman" panose="02020603050405020304" pitchFamily="18" charset="0"/>
                <a:cs typeface="Times New Roman" panose="02020603050405020304" pitchFamily="18" charset="0"/>
              </a:rPr>
              <a:t>Grafica</a:t>
            </a:r>
            <a:r>
              <a:rPr lang="en-US" sz="3200" b="1" dirty="0" smtClean="0">
                <a:solidFill>
                  <a:srgbClr val="54A021">
                    <a:lumMod val="75000"/>
                  </a:srgbClr>
                </a:solidFill>
                <a:latin typeface="Times New Roman" panose="02020603050405020304" pitchFamily="18" charset="0"/>
                <a:cs typeface="Times New Roman" panose="02020603050405020304" pitchFamily="18" charset="0"/>
              </a:rPr>
              <a:t> </a:t>
            </a:r>
            <a:r>
              <a:rPr lang="en-US" sz="3200" b="1" dirty="0">
                <a:solidFill>
                  <a:srgbClr val="54A021">
                    <a:lumMod val="75000"/>
                  </a:srgbClr>
                </a:solidFill>
                <a:latin typeface="Times New Roman" panose="02020603050405020304" pitchFamily="18" charset="0"/>
                <a:cs typeface="Times New Roman" panose="02020603050405020304" pitchFamily="18" charset="0"/>
              </a:rPr>
              <a:t/>
            </a:r>
            <a:br>
              <a:rPr lang="en-US" sz="3200" b="1" dirty="0">
                <a:solidFill>
                  <a:srgbClr val="54A021">
                    <a:lumMod val="75000"/>
                  </a:srgbClr>
                </a:solidFill>
                <a:latin typeface="Times New Roman" panose="02020603050405020304" pitchFamily="18" charset="0"/>
                <a:cs typeface="Times New Roman" panose="02020603050405020304" pitchFamily="18" charset="0"/>
              </a:rPr>
            </a:br>
            <a:endParaRPr lang="en-US" dirty="0"/>
          </a:p>
        </p:txBody>
      </p:sp>
      <p:pic>
        <p:nvPicPr>
          <p:cNvPr id="7171" name="Imagen 10"/>
          <p:cNvPicPr>
            <a:picLocks noChangeAspect="1" noChangeArrowheads="1"/>
          </p:cNvPicPr>
          <p:nvPr/>
        </p:nvPicPr>
        <p:blipFill>
          <a:blip r:embed="rId2">
            <a:extLst>
              <a:ext uri="{28A0092B-C50C-407E-A947-70E740481C1C}">
                <a14:useLocalDpi xmlns:a14="http://schemas.microsoft.com/office/drawing/2010/main" val="0"/>
              </a:ext>
            </a:extLst>
          </a:blip>
          <a:srcRect l="37244" t="40179" r="37071" b="37743"/>
          <a:stretch>
            <a:fillRect/>
          </a:stretch>
        </p:blipFill>
        <p:spPr bwMode="auto">
          <a:xfrm>
            <a:off x="1893517" y="1046162"/>
            <a:ext cx="2966863" cy="1113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Imagen 16"/>
          <p:cNvPicPr>
            <a:picLocks noChangeAspect="1" noChangeArrowheads="1"/>
          </p:cNvPicPr>
          <p:nvPr/>
        </p:nvPicPr>
        <p:blipFill>
          <a:blip r:embed="rId3">
            <a:extLst>
              <a:ext uri="{28A0092B-C50C-407E-A947-70E740481C1C}">
                <a14:useLocalDpi xmlns:a14="http://schemas.microsoft.com/office/drawing/2010/main" val="0"/>
              </a:ext>
            </a:extLst>
          </a:blip>
          <a:srcRect l="36621" t="35635" r="36928" b="41457"/>
          <a:stretch>
            <a:fillRect/>
          </a:stretch>
        </p:blipFill>
        <p:spPr bwMode="auto">
          <a:xfrm>
            <a:off x="4860380" y="1053576"/>
            <a:ext cx="2882837" cy="108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Imagen 25"/>
          <p:cNvPicPr>
            <a:picLocks noChangeAspect="1" noChangeArrowheads="1"/>
          </p:cNvPicPr>
          <p:nvPr/>
        </p:nvPicPr>
        <p:blipFill>
          <a:blip r:embed="rId4">
            <a:extLst>
              <a:ext uri="{28A0092B-C50C-407E-A947-70E740481C1C}">
                <a14:useLocalDpi xmlns:a14="http://schemas.microsoft.com/office/drawing/2010/main" val="0"/>
              </a:ext>
            </a:extLst>
          </a:blip>
          <a:srcRect l="27397" t="17746" r="32790" b="22542"/>
          <a:stretch>
            <a:fillRect/>
          </a:stretch>
        </p:blipFill>
        <p:spPr bwMode="auto">
          <a:xfrm>
            <a:off x="2090379" y="2366962"/>
            <a:ext cx="5652838" cy="414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065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0"/>
            <a:ext cx="8596668" cy="1320800"/>
          </a:xfrm>
        </p:spPr>
        <p:txBody>
          <a:bodyPr/>
          <a:lstStyle/>
          <a:p>
            <a:r>
              <a:rPr lang="en-US" sz="3200" b="1" dirty="0" err="1" smtClean="0">
                <a:solidFill>
                  <a:srgbClr val="54A021">
                    <a:lumMod val="75000"/>
                  </a:srgbClr>
                </a:solidFill>
                <a:latin typeface="Times New Roman" panose="02020603050405020304" pitchFamily="18" charset="0"/>
                <a:cs typeface="Times New Roman" panose="02020603050405020304" pitchFamily="18" charset="0"/>
              </a:rPr>
              <a:t>Interfaz</a:t>
            </a:r>
            <a:r>
              <a:rPr lang="en-US" sz="3200" b="1" dirty="0" smtClean="0">
                <a:solidFill>
                  <a:srgbClr val="54A021">
                    <a:lumMod val="75000"/>
                  </a:srgbClr>
                </a:solidFill>
                <a:latin typeface="Times New Roman" panose="02020603050405020304" pitchFamily="18" charset="0"/>
                <a:cs typeface="Times New Roman" panose="02020603050405020304" pitchFamily="18" charset="0"/>
              </a:rPr>
              <a:t> </a:t>
            </a:r>
            <a:r>
              <a:rPr lang="en-US" sz="3200" b="1" dirty="0" err="1" smtClean="0">
                <a:solidFill>
                  <a:srgbClr val="54A021">
                    <a:lumMod val="75000"/>
                  </a:srgbClr>
                </a:solidFill>
                <a:latin typeface="Times New Roman" panose="02020603050405020304" pitchFamily="18" charset="0"/>
                <a:cs typeface="Times New Roman" panose="02020603050405020304" pitchFamily="18" charset="0"/>
              </a:rPr>
              <a:t>Gráfica</a:t>
            </a:r>
            <a:r>
              <a:rPr lang="en-US" sz="3200" b="1" dirty="0" smtClean="0">
                <a:solidFill>
                  <a:srgbClr val="54A021">
                    <a:lumMod val="75000"/>
                  </a:srgbClr>
                </a:solidFill>
                <a:latin typeface="Times New Roman" panose="02020603050405020304" pitchFamily="18" charset="0"/>
                <a:cs typeface="Times New Roman" panose="02020603050405020304" pitchFamily="18" charset="0"/>
              </a:rPr>
              <a:t> </a:t>
            </a:r>
            <a:r>
              <a:rPr lang="en-US" sz="3200" b="1" dirty="0">
                <a:solidFill>
                  <a:srgbClr val="54A021">
                    <a:lumMod val="75000"/>
                  </a:srgbClr>
                </a:solidFill>
                <a:latin typeface="Times New Roman" panose="02020603050405020304" pitchFamily="18" charset="0"/>
                <a:cs typeface="Times New Roman" panose="02020603050405020304" pitchFamily="18" charset="0"/>
              </a:rPr>
              <a:t/>
            </a:r>
            <a:br>
              <a:rPr lang="en-US" sz="3200" b="1" dirty="0">
                <a:solidFill>
                  <a:srgbClr val="54A021">
                    <a:lumMod val="75000"/>
                  </a:srgbClr>
                </a:solidFill>
                <a:latin typeface="Times New Roman" panose="02020603050405020304" pitchFamily="18" charset="0"/>
                <a:cs typeface="Times New Roman" panose="02020603050405020304" pitchFamily="18" charset="0"/>
              </a:rPr>
            </a:br>
            <a:endParaRPr lang="en-US" dirty="0"/>
          </a:p>
        </p:txBody>
      </p:sp>
      <p:pic>
        <p:nvPicPr>
          <p:cNvPr id="7" name="Imagen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595" y="1320800"/>
            <a:ext cx="11192686" cy="4963268"/>
          </a:xfrm>
          <a:prstGeom prst="rect">
            <a:avLst/>
          </a:prstGeom>
          <a:noFill/>
          <a:ln>
            <a:noFill/>
          </a:ln>
        </p:spPr>
      </p:pic>
    </p:spTree>
    <p:extLst>
      <p:ext uri="{BB962C8B-B14F-4D97-AF65-F5344CB8AC3E}">
        <p14:creationId xmlns:p14="http://schemas.microsoft.com/office/powerpoint/2010/main" val="1451317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41684"/>
          </a:xfrm>
        </p:spPr>
        <p:txBody>
          <a:bodyPr/>
          <a:lstStyle/>
          <a:p>
            <a:r>
              <a:rPr lang="es-EC" b="1" dirty="0" smtClean="0">
                <a:solidFill>
                  <a:srgbClr val="54A021">
                    <a:lumMod val="75000"/>
                  </a:srgbClr>
                </a:solidFill>
                <a:latin typeface="Times New Roman" panose="02020603050405020304" pitchFamily="18" charset="0"/>
              </a:rPr>
              <a:t>Agenda</a:t>
            </a:r>
            <a:endParaRPr lang="en-US" dirty="0"/>
          </a:p>
        </p:txBody>
      </p:sp>
      <p:sp>
        <p:nvSpPr>
          <p:cNvPr id="3" name="Marcador de contenido 2"/>
          <p:cNvSpPr>
            <a:spLocks noGrp="1"/>
          </p:cNvSpPr>
          <p:nvPr>
            <p:ph idx="1"/>
          </p:nvPr>
        </p:nvSpPr>
        <p:spPr>
          <a:xfrm>
            <a:off x="677334" y="1607136"/>
            <a:ext cx="8596668" cy="3880773"/>
          </a:xfrm>
        </p:spPr>
        <p:txBody>
          <a:bodyPr>
            <a:normAutofit/>
          </a:bodyPr>
          <a:lstStyle/>
          <a:p>
            <a:r>
              <a:rPr lang="en-US" sz="2200" b="1" dirty="0" smtClean="0">
                <a:latin typeface="Times New Roman" panose="02020603050405020304" pitchFamily="18" charset="0"/>
                <a:cs typeface="Times New Roman" panose="02020603050405020304" pitchFamily="18" charset="0"/>
              </a:rPr>
              <a:t>OBJETIVOS</a:t>
            </a:r>
          </a:p>
          <a:p>
            <a:r>
              <a:rPr lang="en-US" sz="2200" b="1" dirty="0" smtClean="0">
                <a:latin typeface="Times New Roman" panose="02020603050405020304" pitchFamily="18" charset="0"/>
                <a:cs typeface="Times New Roman" panose="02020603050405020304" pitchFamily="18" charset="0"/>
              </a:rPr>
              <a:t>PROBLEMA </a:t>
            </a:r>
            <a:endParaRPr lang="en-US" sz="2200" b="1" dirty="0" smtClean="0">
              <a:latin typeface="Times New Roman" panose="02020603050405020304" pitchFamily="18" charset="0"/>
              <a:cs typeface="Times New Roman" panose="02020603050405020304" pitchFamily="18" charset="0"/>
            </a:endParaRPr>
          </a:p>
          <a:p>
            <a:r>
              <a:rPr lang="en-US" sz="2200" b="1" dirty="0" smtClean="0">
                <a:latin typeface="Times New Roman" panose="02020603050405020304" pitchFamily="18" charset="0"/>
                <a:cs typeface="Times New Roman" panose="02020603050405020304" pitchFamily="18" charset="0"/>
              </a:rPr>
              <a:t>MARCO TEORICO</a:t>
            </a:r>
          </a:p>
          <a:p>
            <a:r>
              <a:rPr lang="en-US" sz="2200" b="1" dirty="0" smtClean="0">
                <a:latin typeface="Times New Roman" panose="02020603050405020304" pitchFamily="18" charset="0"/>
                <a:cs typeface="Times New Roman" panose="02020603050405020304" pitchFamily="18" charset="0"/>
              </a:rPr>
              <a:t>SOLUCIÓN</a:t>
            </a:r>
            <a:r>
              <a:rPr lang="en-US" sz="2200" b="1" dirty="0" smtClean="0">
                <a:latin typeface="Times New Roman" panose="02020603050405020304" pitchFamily="18" charset="0"/>
                <a:cs typeface="Times New Roman" panose="02020603050405020304" pitchFamily="18" charset="0"/>
              </a:rPr>
              <a:t> </a:t>
            </a:r>
            <a:endParaRPr lang="en-US" sz="2200" b="1" dirty="0" smtClean="0">
              <a:latin typeface="Times New Roman" panose="02020603050405020304" pitchFamily="18" charset="0"/>
              <a:cs typeface="Times New Roman" panose="02020603050405020304" pitchFamily="18" charset="0"/>
            </a:endParaRPr>
          </a:p>
          <a:p>
            <a:r>
              <a:rPr lang="en-US" sz="2200" b="1" dirty="0" smtClean="0">
                <a:latin typeface="Times New Roman" panose="02020603050405020304" pitchFamily="18" charset="0"/>
                <a:cs typeface="Times New Roman" panose="02020603050405020304" pitchFamily="18" charset="0"/>
              </a:rPr>
              <a:t>RESULTADOS</a:t>
            </a:r>
            <a:endParaRPr lang="en-US" sz="2200" b="1" dirty="0" smtClean="0">
              <a:latin typeface="Times New Roman" panose="02020603050405020304" pitchFamily="18" charset="0"/>
              <a:cs typeface="Times New Roman" panose="02020603050405020304" pitchFamily="18" charset="0"/>
            </a:endParaRPr>
          </a:p>
          <a:p>
            <a:r>
              <a:rPr lang="en-US" sz="2200" b="1" dirty="0" smtClean="0">
                <a:latin typeface="Times New Roman" panose="02020603050405020304" pitchFamily="18" charset="0"/>
                <a:cs typeface="Times New Roman" panose="02020603050405020304" pitchFamily="18" charset="0"/>
              </a:rPr>
              <a:t>CONCLUSIONES </a:t>
            </a:r>
          </a:p>
          <a:p>
            <a:r>
              <a:rPr lang="en-US" sz="2200" b="1" dirty="0" smtClean="0">
                <a:latin typeface="Times New Roman" panose="02020603050405020304" pitchFamily="18" charset="0"/>
                <a:cs typeface="Times New Roman" panose="02020603050405020304" pitchFamily="18" charset="0"/>
              </a:rPr>
              <a:t>RECOMENDACIONES</a:t>
            </a:r>
          </a:p>
          <a:p>
            <a:endParaRPr lang="en-US" sz="2200" b="1" dirty="0">
              <a:latin typeface="Times New Roman" panose="02020603050405020304" pitchFamily="18" charset="0"/>
              <a:cs typeface="Times New Roman" panose="02020603050405020304" pitchFamily="18" charset="0"/>
            </a:endParaRPr>
          </a:p>
          <a:p>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6019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0"/>
            <a:ext cx="8596668" cy="1320800"/>
          </a:xfrm>
        </p:spPr>
        <p:txBody>
          <a:bodyPr/>
          <a:lstStyle/>
          <a:p>
            <a:r>
              <a:rPr lang="en-US" sz="3200" b="1" dirty="0" err="1" smtClean="0">
                <a:solidFill>
                  <a:srgbClr val="54A021">
                    <a:lumMod val="75000"/>
                  </a:srgbClr>
                </a:solidFill>
                <a:latin typeface="Times New Roman" panose="02020603050405020304" pitchFamily="18" charset="0"/>
                <a:cs typeface="Times New Roman" panose="02020603050405020304" pitchFamily="18" charset="0"/>
              </a:rPr>
              <a:t>Bloque</a:t>
            </a:r>
            <a:r>
              <a:rPr lang="en-US" sz="3200" b="1" dirty="0" smtClean="0">
                <a:solidFill>
                  <a:srgbClr val="54A021">
                    <a:lumMod val="75000"/>
                  </a:srgbClr>
                </a:solidFill>
                <a:latin typeface="Times New Roman" panose="02020603050405020304" pitchFamily="18" charset="0"/>
                <a:cs typeface="Times New Roman" panose="02020603050405020304" pitchFamily="18" charset="0"/>
              </a:rPr>
              <a:t> de </a:t>
            </a:r>
            <a:r>
              <a:rPr lang="en-US" sz="3200" b="1" dirty="0" err="1" smtClean="0">
                <a:solidFill>
                  <a:srgbClr val="54A021">
                    <a:lumMod val="75000"/>
                  </a:srgbClr>
                </a:solidFill>
                <a:latin typeface="Times New Roman" panose="02020603050405020304" pitchFamily="18" charset="0"/>
                <a:cs typeface="Times New Roman" panose="02020603050405020304" pitchFamily="18" charset="0"/>
              </a:rPr>
              <a:t>Ingreso</a:t>
            </a:r>
            <a:r>
              <a:rPr lang="en-US" sz="3200" b="1" dirty="0" smtClean="0">
                <a:solidFill>
                  <a:srgbClr val="54A021">
                    <a:lumMod val="75000"/>
                  </a:srgbClr>
                </a:solidFill>
                <a:latin typeface="Times New Roman" panose="02020603050405020304" pitchFamily="18" charset="0"/>
                <a:cs typeface="Times New Roman" panose="02020603050405020304" pitchFamily="18" charset="0"/>
              </a:rPr>
              <a:t> de </a:t>
            </a:r>
            <a:r>
              <a:rPr lang="en-US" sz="3200" b="1" dirty="0" err="1" smtClean="0">
                <a:solidFill>
                  <a:srgbClr val="54A021">
                    <a:lumMod val="75000"/>
                  </a:srgbClr>
                </a:solidFill>
                <a:latin typeface="Times New Roman" panose="02020603050405020304" pitchFamily="18" charset="0"/>
                <a:cs typeface="Times New Roman" panose="02020603050405020304" pitchFamily="18" charset="0"/>
              </a:rPr>
              <a:t>Elementos</a:t>
            </a:r>
            <a:r>
              <a:rPr lang="en-US" sz="3200" b="1" dirty="0" smtClean="0">
                <a:solidFill>
                  <a:srgbClr val="54A021">
                    <a:lumMod val="75000"/>
                  </a:srgbClr>
                </a:solidFill>
                <a:latin typeface="Times New Roman" panose="02020603050405020304" pitchFamily="18" charset="0"/>
                <a:cs typeface="Times New Roman" panose="02020603050405020304" pitchFamily="18" charset="0"/>
              </a:rPr>
              <a:t> </a:t>
            </a:r>
            <a:r>
              <a:rPr lang="en-US" sz="3200" b="1" dirty="0">
                <a:solidFill>
                  <a:srgbClr val="54A021">
                    <a:lumMod val="75000"/>
                  </a:srgbClr>
                </a:solidFill>
                <a:latin typeface="Times New Roman" panose="02020603050405020304" pitchFamily="18" charset="0"/>
                <a:cs typeface="Times New Roman" panose="02020603050405020304" pitchFamily="18" charset="0"/>
              </a:rPr>
              <a:t/>
            </a:r>
            <a:br>
              <a:rPr lang="en-US" sz="3200" b="1" dirty="0">
                <a:solidFill>
                  <a:srgbClr val="54A021">
                    <a:lumMod val="75000"/>
                  </a:srgbClr>
                </a:solidFill>
                <a:latin typeface="Times New Roman" panose="02020603050405020304" pitchFamily="18" charset="0"/>
                <a:cs typeface="Times New Roman" panose="02020603050405020304" pitchFamily="18" charset="0"/>
              </a:rPr>
            </a:br>
            <a:endParaRPr lang="en-US" dirty="0"/>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677334" y="1165158"/>
            <a:ext cx="8154359" cy="2239524"/>
          </a:xfrm>
          <a:prstGeom prst="rect">
            <a:avLst/>
          </a:prstGeom>
          <a:noFill/>
          <a:ln>
            <a:noFill/>
          </a:ln>
        </p:spPr>
      </p:pic>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677333" y="3965020"/>
            <a:ext cx="8154359" cy="2435779"/>
          </a:xfrm>
          <a:prstGeom prst="rect">
            <a:avLst/>
          </a:prstGeom>
          <a:noFill/>
          <a:ln>
            <a:noFill/>
          </a:ln>
        </p:spPr>
      </p:pic>
    </p:spTree>
    <p:extLst>
      <p:ext uri="{BB962C8B-B14F-4D97-AF65-F5344CB8AC3E}">
        <p14:creationId xmlns:p14="http://schemas.microsoft.com/office/powerpoint/2010/main" val="4126429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0"/>
            <a:ext cx="8596668" cy="1320800"/>
          </a:xfrm>
        </p:spPr>
        <p:txBody>
          <a:bodyPr/>
          <a:lstStyle/>
          <a:p>
            <a:r>
              <a:rPr lang="en-US" sz="3200" b="1" dirty="0" err="1" smtClean="0">
                <a:solidFill>
                  <a:srgbClr val="54A021">
                    <a:lumMod val="75000"/>
                  </a:srgbClr>
                </a:solidFill>
                <a:latin typeface="Times New Roman" panose="02020603050405020304" pitchFamily="18" charset="0"/>
                <a:cs typeface="Times New Roman" panose="02020603050405020304" pitchFamily="18" charset="0"/>
              </a:rPr>
              <a:t>Bloque</a:t>
            </a:r>
            <a:r>
              <a:rPr lang="en-US" sz="3200" b="1" dirty="0" smtClean="0">
                <a:solidFill>
                  <a:srgbClr val="54A021">
                    <a:lumMod val="75000"/>
                  </a:srgbClr>
                </a:solidFill>
                <a:latin typeface="Times New Roman" panose="02020603050405020304" pitchFamily="18" charset="0"/>
                <a:cs typeface="Times New Roman" panose="02020603050405020304" pitchFamily="18" charset="0"/>
              </a:rPr>
              <a:t> de </a:t>
            </a:r>
            <a:r>
              <a:rPr lang="en-US" sz="3200" b="1" dirty="0" err="1" smtClean="0">
                <a:solidFill>
                  <a:srgbClr val="54A021">
                    <a:lumMod val="75000"/>
                  </a:srgbClr>
                </a:solidFill>
                <a:latin typeface="Times New Roman" panose="02020603050405020304" pitchFamily="18" charset="0"/>
                <a:cs typeface="Times New Roman" panose="02020603050405020304" pitchFamily="18" charset="0"/>
              </a:rPr>
              <a:t>Ingreso</a:t>
            </a:r>
            <a:r>
              <a:rPr lang="en-US" sz="3200" b="1" dirty="0" smtClean="0">
                <a:solidFill>
                  <a:srgbClr val="54A021">
                    <a:lumMod val="75000"/>
                  </a:srgbClr>
                </a:solidFill>
                <a:latin typeface="Times New Roman" panose="02020603050405020304" pitchFamily="18" charset="0"/>
                <a:cs typeface="Times New Roman" panose="02020603050405020304" pitchFamily="18" charset="0"/>
              </a:rPr>
              <a:t> de </a:t>
            </a:r>
            <a:r>
              <a:rPr lang="en-US" sz="3200" b="1" dirty="0" err="1" smtClean="0">
                <a:solidFill>
                  <a:srgbClr val="54A021">
                    <a:lumMod val="75000"/>
                  </a:srgbClr>
                </a:solidFill>
                <a:latin typeface="Times New Roman" panose="02020603050405020304" pitchFamily="18" charset="0"/>
                <a:cs typeface="Times New Roman" panose="02020603050405020304" pitchFamily="18" charset="0"/>
              </a:rPr>
              <a:t>Elementos</a:t>
            </a:r>
            <a:r>
              <a:rPr lang="en-US" sz="3200" b="1" dirty="0" smtClean="0">
                <a:solidFill>
                  <a:srgbClr val="54A021">
                    <a:lumMod val="75000"/>
                  </a:srgbClr>
                </a:solidFill>
                <a:latin typeface="Times New Roman" panose="02020603050405020304" pitchFamily="18" charset="0"/>
                <a:cs typeface="Times New Roman" panose="02020603050405020304" pitchFamily="18" charset="0"/>
              </a:rPr>
              <a:t> </a:t>
            </a:r>
            <a:r>
              <a:rPr lang="en-US" sz="3200" b="1" dirty="0">
                <a:solidFill>
                  <a:srgbClr val="54A021">
                    <a:lumMod val="75000"/>
                  </a:srgbClr>
                </a:solidFill>
                <a:latin typeface="Times New Roman" panose="02020603050405020304" pitchFamily="18" charset="0"/>
                <a:cs typeface="Times New Roman" panose="02020603050405020304" pitchFamily="18" charset="0"/>
              </a:rPr>
              <a:t/>
            </a:r>
            <a:br>
              <a:rPr lang="en-US" sz="3200" b="1" dirty="0">
                <a:solidFill>
                  <a:srgbClr val="54A021">
                    <a:lumMod val="75000"/>
                  </a:srgbClr>
                </a:solidFill>
                <a:latin typeface="Times New Roman" panose="02020603050405020304" pitchFamily="18" charset="0"/>
                <a:cs typeface="Times New Roman" panose="02020603050405020304" pitchFamily="18" charset="0"/>
              </a:rPr>
            </a:br>
            <a:endParaRPr lang="en-US" dirty="0"/>
          </a:p>
        </p:txBody>
      </p:sp>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347615" y="1320800"/>
            <a:ext cx="8926387" cy="4107234"/>
          </a:xfrm>
          <a:prstGeom prst="rect">
            <a:avLst/>
          </a:prstGeom>
          <a:noFill/>
          <a:ln>
            <a:noFill/>
          </a:ln>
        </p:spPr>
      </p:pic>
    </p:spTree>
    <p:extLst>
      <p:ext uri="{BB962C8B-B14F-4D97-AF65-F5344CB8AC3E}">
        <p14:creationId xmlns:p14="http://schemas.microsoft.com/office/powerpoint/2010/main" val="1902396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0"/>
            <a:ext cx="8596668" cy="1320800"/>
          </a:xfrm>
        </p:spPr>
        <p:txBody>
          <a:bodyPr/>
          <a:lstStyle/>
          <a:p>
            <a:r>
              <a:rPr lang="en-US" sz="3200" b="1" dirty="0" err="1" smtClean="0">
                <a:solidFill>
                  <a:srgbClr val="54A021">
                    <a:lumMod val="75000"/>
                  </a:srgbClr>
                </a:solidFill>
                <a:latin typeface="Times New Roman" panose="02020603050405020304" pitchFamily="18" charset="0"/>
                <a:cs typeface="Times New Roman" panose="02020603050405020304" pitchFamily="18" charset="0"/>
              </a:rPr>
              <a:t>Bloque</a:t>
            </a:r>
            <a:r>
              <a:rPr lang="en-US" sz="3200" b="1" dirty="0" smtClean="0">
                <a:solidFill>
                  <a:srgbClr val="54A021">
                    <a:lumMod val="75000"/>
                  </a:srgbClr>
                </a:solidFill>
                <a:latin typeface="Times New Roman" panose="02020603050405020304" pitchFamily="18" charset="0"/>
                <a:cs typeface="Times New Roman" panose="02020603050405020304" pitchFamily="18" charset="0"/>
              </a:rPr>
              <a:t> de </a:t>
            </a:r>
            <a:r>
              <a:rPr lang="en-US" sz="3200" b="1" dirty="0" err="1" smtClean="0">
                <a:solidFill>
                  <a:srgbClr val="54A021">
                    <a:lumMod val="75000"/>
                  </a:srgbClr>
                </a:solidFill>
                <a:latin typeface="Times New Roman" panose="02020603050405020304" pitchFamily="18" charset="0"/>
                <a:cs typeface="Times New Roman" panose="02020603050405020304" pitchFamily="18" charset="0"/>
              </a:rPr>
              <a:t>Lista</a:t>
            </a:r>
            <a:r>
              <a:rPr lang="en-US" sz="3200" b="1" dirty="0" smtClean="0">
                <a:solidFill>
                  <a:srgbClr val="54A021">
                    <a:lumMod val="75000"/>
                  </a:srgbClr>
                </a:solidFill>
                <a:latin typeface="Times New Roman" panose="02020603050405020304" pitchFamily="18" charset="0"/>
                <a:cs typeface="Times New Roman" panose="02020603050405020304" pitchFamily="18" charset="0"/>
              </a:rPr>
              <a:t> de </a:t>
            </a:r>
            <a:r>
              <a:rPr lang="en-US" sz="3200" b="1" dirty="0" err="1" smtClean="0">
                <a:solidFill>
                  <a:srgbClr val="54A021">
                    <a:lumMod val="75000"/>
                  </a:srgbClr>
                </a:solidFill>
                <a:latin typeface="Times New Roman" panose="02020603050405020304" pitchFamily="18" charset="0"/>
                <a:cs typeface="Times New Roman" panose="02020603050405020304" pitchFamily="18" charset="0"/>
              </a:rPr>
              <a:t>Elementos</a:t>
            </a:r>
            <a:r>
              <a:rPr lang="en-US" sz="3200" b="1" dirty="0">
                <a:solidFill>
                  <a:srgbClr val="54A021">
                    <a:lumMod val="75000"/>
                  </a:srgbClr>
                </a:solidFill>
                <a:latin typeface="Times New Roman" panose="02020603050405020304" pitchFamily="18" charset="0"/>
                <a:cs typeface="Times New Roman" panose="02020603050405020304" pitchFamily="18" charset="0"/>
              </a:rPr>
              <a:t/>
            </a:r>
            <a:br>
              <a:rPr lang="en-US" sz="3200" b="1" dirty="0">
                <a:solidFill>
                  <a:srgbClr val="54A021">
                    <a:lumMod val="75000"/>
                  </a:srgbClr>
                </a:solidFill>
                <a:latin typeface="Times New Roman" panose="02020603050405020304" pitchFamily="18" charset="0"/>
                <a:cs typeface="Times New Roman" panose="02020603050405020304" pitchFamily="18" charset="0"/>
              </a:rPr>
            </a:br>
            <a:endParaRPr lang="en-US" dirty="0"/>
          </a:p>
        </p:txBody>
      </p:sp>
      <p:pic>
        <p:nvPicPr>
          <p:cNvPr id="4" name="Imagen 3"/>
          <p:cNvPicPr/>
          <p:nvPr/>
        </p:nvPicPr>
        <p:blipFill>
          <a:blip r:embed="rId3" cstate="print"/>
          <a:srcRect l="995" t="40768" r="76030" b="24700"/>
          <a:stretch>
            <a:fillRect/>
          </a:stretch>
        </p:blipFill>
        <p:spPr bwMode="auto">
          <a:xfrm>
            <a:off x="1201906" y="1124496"/>
            <a:ext cx="6677498" cy="4731555"/>
          </a:xfrm>
          <a:prstGeom prst="rect">
            <a:avLst/>
          </a:prstGeom>
          <a:noFill/>
          <a:ln w="9525">
            <a:noFill/>
            <a:miter lim="800000"/>
            <a:headEnd/>
            <a:tailEnd/>
          </a:ln>
        </p:spPr>
      </p:pic>
    </p:spTree>
    <p:extLst>
      <p:ext uri="{BB962C8B-B14F-4D97-AF65-F5344CB8AC3E}">
        <p14:creationId xmlns:p14="http://schemas.microsoft.com/office/powerpoint/2010/main" val="2994320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0"/>
            <a:ext cx="8596668" cy="1320800"/>
          </a:xfrm>
        </p:spPr>
        <p:txBody>
          <a:bodyPr/>
          <a:lstStyle/>
          <a:p>
            <a:r>
              <a:rPr lang="en-US" sz="3200" b="1" dirty="0" err="1" smtClean="0">
                <a:solidFill>
                  <a:srgbClr val="54A021">
                    <a:lumMod val="75000"/>
                  </a:srgbClr>
                </a:solidFill>
                <a:latin typeface="Times New Roman" panose="02020603050405020304" pitchFamily="18" charset="0"/>
                <a:cs typeface="Times New Roman" panose="02020603050405020304" pitchFamily="18" charset="0"/>
              </a:rPr>
              <a:t>Bloque</a:t>
            </a:r>
            <a:r>
              <a:rPr lang="en-US" sz="3200" b="1" dirty="0" smtClean="0">
                <a:solidFill>
                  <a:srgbClr val="54A021">
                    <a:lumMod val="75000"/>
                  </a:srgbClr>
                </a:solidFill>
                <a:latin typeface="Times New Roman" panose="02020603050405020304" pitchFamily="18" charset="0"/>
                <a:cs typeface="Times New Roman" panose="02020603050405020304" pitchFamily="18" charset="0"/>
              </a:rPr>
              <a:t> de </a:t>
            </a:r>
            <a:r>
              <a:rPr lang="en-US" sz="3200" b="1" dirty="0" err="1" smtClean="0">
                <a:solidFill>
                  <a:srgbClr val="54A021">
                    <a:lumMod val="75000"/>
                  </a:srgbClr>
                </a:solidFill>
                <a:latin typeface="Times New Roman" panose="02020603050405020304" pitchFamily="18" charset="0"/>
                <a:cs typeface="Times New Roman" panose="02020603050405020304" pitchFamily="18" charset="0"/>
              </a:rPr>
              <a:t>Área</a:t>
            </a:r>
            <a:r>
              <a:rPr lang="en-US" sz="3200" b="1" dirty="0" smtClean="0">
                <a:solidFill>
                  <a:srgbClr val="54A021">
                    <a:lumMod val="75000"/>
                  </a:srgbClr>
                </a:solidFill>
                <a:latin typeface="Times New Roman" panose="02020603050405020304" pitchFamily="18" charset="0"/>
                <a:cs typeface="Times New Roman" panose="02020603050405020304" pitchFamily="18" charset="0"/>
              </a:rPr>
              <a:t> de </a:t>
            </a:r>
            <a:r>
              <a:rPr lang="en-US" sz="3200" b="1" dirty="0" err="1" smtClean="0">
                <a:solidFill>
                  <a:srgbClr val="54A021">
                    <a:lumMod val="75000"/>
                  </a:srgbClr>
                </a:solidFill>
                <a:latin typeface="Times New Roman" panose="02020603050405020304" pitchFamily="18" charset="0"/>
                <a:cs typeface="Times New Roman" panose="02020603050405020304" pitchFamily="18" charset="0"/>
              </a:rPr>
              <a:t>Trabajo</a:t>
            </a:r>
            <a:r>
              <a:rPr lang="en-US" sz="3200" b="1" dirty="0">
                <a:solidFill>
                  <a:srgbClr val="54A021">
                    <a:lumMod val="75000"/>
                  </a:srgbClr>
                </a:solidFill>
                <a:latin typeface="Times New Roman" panose="02020603050405020304" pitchFamily="18" charset="0"/>
                <a:cs typeface="Times New Roman" panose="02020603050405020304" pitchFamily="18" charset="0"/>
              </a:rPr>
              <a:t/>
            </a:r>
            <a:br>
              <a:rPr lang="en-US" sz="3200" b="1" dirty="0">
                <a:solidFill>
                  <a:srgbClr val="54A021">
                    <a:lumMod val="75000"/>
                  </a:srgbClr>
                </a:solidFill>
                <a:latin typeface="Times New Roman" panose="02020603050405020304" pitchFamily="18" charset="0"/>
                <a:cs typeface="Times New Roman" panose="02020603050405020304" pitchFamily="18" charset="0"/>
              </a:rPr>
            </a:br>
            <a:endParaRPr lang="en-US" dirty="0"/>
          </a:p>
        </p:txBody>
      </p:sp>
      <p:pic>
        <p:nvPicPr>
          <p:cNvPr id="5" name="Imagen 4"/>
          <p:cNvPicPr/>
          <p:nvPr/>
        </p:nvPicPr>
        <p:blipFill rotWithShape="1">
          <a:blip r:embed="rId3" cstate="print"/>
          <a:srcRect l="44894" t="35241" r="44842" b="37241"/>
          <a:stretch/>
        </p:blipFill>
        <p:spPr bwMode="auto">
          <a:xfrm>
            <a:off x="677334" y="931694"/>
            <a:ext cx="2727347" cy="3757038"/>
          </a:xfrm>
          <a:prstGeom prst="rect">
            <a:avLst/>
          </a:prstGeom>
          <a:noFill/>
          <a:ln>
            <a:noFill/>
          </a:ln>
          <a:extLst>
            <a:ext uri="{53640926-AAD7-44D8-BBD7-CCE9431645EC}">
              <a14:shadowObscured xmlns:a14="http://schemas.microsoft.com/office/drawing/2010/main"/>
            </a:ext>
          </a:extLst>
        </p:spPr>
      </p:pic>
      <p:pic>
        <p:nvPicPr>
          <p:cNvPr id="6" name="Imagen 5"/>
          <p:cNvPicPr/>
          <p:nvPr/>
        </p:nvPicPr>
        <p:blipFill rotWithShape="1">
          <a:blip r:embed="rId4">
            <a:extLst>
              <a:ext uri="{28A0092B-C50C-407E-A947-70E740481C1C}">
                <a14:useLocalDpi xmlns:a14="http://schemas.microsoft.com/office/drawing/2010/main" val="0"/>
              </a:ext>
            </a:extLst>
          </a:blip>
          <a:srcRect l="3110"/>
          <a:stretch/>
        </p:blipFill>
        <p:spPr bwMode="auto">
          <a:xfrm>
            <a:off x="3912708" y="969348"/>
            <a:ext cx="5056194" cy="37193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75435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0"/>
            <a:ext cx="8596668" cy="1320800"/>
          </a:xfrm>
        </p:spPr>
        <p:txBody>
          <a:bodyPr/>
          <a:lstStyle/>
          <a:p>
            <a:r>
              <a:rPr lang="en-US" sz="3200" b="1" dirty="0" err="1" smtClean="0">
                <a:solidFill>
                  <a:srgbClr val="54A021">
                    <a:lumMod val="75000"/>
                  </a:srgbClr>
                </a:solidFill>
                <a:latin typeface="Times New Roman" panose="02020603050405020304" pitchFamily="18" charset="0"/>
                <a:cs typeface="Times New Roman" panose="02020603050405020304" pitchFamily="18" charset="0"/>
              </a:rPr>
              <a:t>Bloque</a:t>
            </a:r>
            <a:r>
              <a:rPr lang="en-US" sz="3200" b="1" dirty="0" smtClean="0">
                <a:solidFill>
                  <a:srgbClr val="54A021">
                    <a:lumMod val="75000"/>
                  </a:srgbClr>
                </a:solidFill>
                <a:latin typeface="Times New Roman" panose="02020603050405020304" pitchFamily="18" charset="0"/>
                <a:cs typeface="Times New Roman" panose="02020603050405020304" pitchFamily="18" charset="0"/>
              </a:rPr>
              <a:t> de </a:t>
            </a:r>
            <a:r>
              <a:rPr lang="en-US" sz="3200" b="1" dirty="0" err="1" smtClean="0">
                <a:solidFill>
                  <a:srgbClr val="54A021">
                    <a:lumMod val="75000"/>
                  </a:srgbClr>
                </a:solidFill>
                <a:latin typeface="Times New Roman" panose="02020603050405020304" pitchFamily="18" charset="0"/>
                <a:cs typeface="Times New Roman" panose="02020603050405020304" pitchFamily="18" charset="0"/>
              </a:rPr>
              <a:t>Área</a:t>
            </a:r>
            <a:r>
              <a:rPr lang="en-US" sz="3200" b="1" dirty="0" smtClean="0">
                <a:solidFill>
                  <a:srgbClr val="54A021">
                    <a:lumMod val="75000"/>
                  </a:srgbClr>
                </a:solidFill>
                <a:latin typeface="Times New Roman" panose="02020603050405020304" pitchFamily="18" charset="0"/>
                <a:cs typeface="Times New Roman" panose="02020603050405020304" pitchFamily="18" charset="0"/>
              </a:rPr>
              <a:t> de </a:t>
            </a:r>
            <a:r>
              <a:rPr lang="en-US" sz="3200" b="1" dirty="0" err="1" smtClean="0">
                <a:solidFill>
                  <a:srgbClr val="54A021">
                    <a:lumMod val="75000"/>
                  </a:srgbClr>
                </a:solidFill>
                <a:latin typeface="Times New Roman" panose="02020603050405020304" pitchFamily="18" charset="0"/>
                <a:cs typeface="Times New Roman" panose="02020603050405020304" pitchFamily="18" charset="0"/>
              </a:rPr>
              <a:t>Trabajo</a:t>
            </a:r>
            <a:r>
              <a:rPr lang="en-US" sz="3200" b="1" dirty="0">
                <a:solidFill>
                  <a:srgbClr val="54A021">
                    <a:lumMod val="75000"/>
                  </a:srgbClr>
                </a:solidFill>
                <a:latin typeface="Times New Roman" panose="02020603050405020304" pitchFamily="18" charset="0"/>
                <a:cs typeface="Times New Roman" panose="02020603050405020304" pitchFamily="18" charset="0"/>
              </a:rPr>
              <a:t/>
            </a:r>
            <a:br>
              <a:rPr lang="en-US" sz="3200" b="1" dirty="0">
                <a:solidFill>
                  <a:srgbClr val="54A021">
                    <a:lumMod val="75000"/>
                  </a:srgbClr>
                </a:solidFill>
                <a:latin typeface="Times New Roman" panose="02020603050405020304" pitchFamily="18" charset="0"/>
                <a:cs typeface="Times New Roman" panose="02020603050405020304" pitchFamily="18" charset="0"/>
              </a:rPr>
            </a:br>
            <a:endParaRPr lang="en-US" dirty="0"/>
          </a:p>
        </p:txBody>
      </p:sp>
      <p:pic>
        <p:nvPicPr>
          <p:cNvPr id="7" name="Imagen 6"/>
          <p:cNvPicPr/>
          <p:nvPr/>
        </p:nvPicPr>
        <p:blipFill rotWithShape="1">
          <a:blip r:embed="rId3" cstate="print"/>
          <a:srcRect l="40356" t="37588" r="40433" b="29283"/>
          <a:stretch/>
        </p:blipFill>
        <p:spPr bwMode="auto">
          <a:xfrm>
            <a:off x="376540" y="1787727"/>
            <a:ext cx="3144871" cy="3290111"/>
          </a:xfrm>
          <a:prstGeom prst="rect">
            <a:avLst/>
          </a:prstGeom>
          <a:noFill/>
          <a:ln>
            <a:noFill/>
          </a:ln>
          <a:extLst>
            <a:ext uri="{53640926-AAD7-44D8-BBD7-CCE9431645EC}">
              <a14:shadowObscured xmlns:a14="http://schemas.microsoft.com/office/drawing/2010/main"/>
            </a:ext>
          </a:extLst>
        </p:spPr>
      </p:pic>
      <p:pic>
        <p:nvPicPr>
          <p:cNvPr id="8" name="Imagen 7"/>
          <p:cNvPicPr/>
          <p:nvPr/>
        </p:nvPicPr>
        <p:blipFill rotWithShape="1">
          <a:blip r:embed="rId4" cstate="print"/>
          <a:srcRect l="22890" t="29500" r="33501" b="37072"/>
          <a:stretch/>
        </p:blipFill>
        <p:spPr bwMode="auto">
          <a:xfrm>
            <a:off x="3903946" y="1545616"/>
            <a:ext cx="7788701" cy="377433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27762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0"/>
            <a:ext cx="8596668" cy="1320800"/>
          </a:xfrm>
        </p:spPr>
        <p:txBody>
          <a:bodyPr/>
          <a:lstStyle/>
          <a:p>
            <a:r>
              <a:rPr lang="en-US" sz="3200" b="1" dirty="0" err="1" smtClean="0">
                <a:solidFill>
                  <a:srgbClr val="54A021">
                    <a:lumMod val="75000"/>
                  </a:srgbClr>
                </a:solidFill>
                <a:latin typeface="Times New Roman" panose="02020603050405020304" pitchFamily="18" charset="0"/>
                <a:cs typeface="Times New Roman" panose="02020603050405020304" pitchFamily="18" charset="0"/>
              </a:rPr>
              <a:t>Bloque</a:t>
            </a:r>
            <a:r>
              <a:rPr lang="en-US" sz="3200" b="1" dirty="0">
                <a:solidFill>
                  <a:srgbClr val="54A021">
                    <a:lumMod val="75000"/>
                  </a:srgbClr>
                </a:solidFill>
                <a:latin typeface="Times New Roman" panose="02020603050405020304" pitchFamily="18" charset="0"/>
                <a:cs typeface="Times New Roman" panose="02020603050405020304" pitchFamily="18" charset="0"/>
              </a:rPr>
              <a:t> </a:t>
            </a:r>
            <a:r>
              <a:rPr lang="en-US" sz="3200" b="1" dirty="0" err="1" smtClean="0">
                <a:solidFill>
                  <a:srgbClr val="54A021">
                    <a:lumMod val="75000"/>
                  </a:srgbClr>
                </a:solidFill>
                <a:latin typeface="Times New Roman" panose="02020603050405020304" pitchFamily="18" charset="0"/>
                <a:cs typeface="Times New Roman" panose="02020603050405020304" pitchFamily="18" charset="0"/>
              </a:rPr>
              <a:t>Visualización</a:t>
            </a:r>
            <a:r>
              <a:rPr lang="en-US" sz="3200" b="1" dirty="0" smtClean="0">
                <a:solidFill>
                  <a:srgbClr val="54A021">
                    <a:lumMod val="75000"/>
                  </a:srgbClr>
                </a:solidFill>
                <a:latin typeface="Times New Roman" panose="02020603050405020304" pitchFamily="18" charset="0"/>
                <a:cs typeface="Times New Roman" panose="02020603050405020304" pitchFamily="18" charset="0"/>
              </a:rPr>
              <a:t> de </a:t>
            </a:r>
            <a:r>
              <a:rPr lang="en-US" sz="3200" b="1" dirty="0" err="1" smtClean="0">
                <a:solidFill>
                  <a:srgbClr val="54A021">
                    <a:lumMod val="75000"/>
                  </a:srgbClr>
                </a:solidFill>
                <a:latin typeface="Times New Roman" panose="02020603050405020304" pitchFamily="18" charset="0"/>
                <a:cs typeface="Times New Roman" panose="02020603050405020304" pitchFamily="18" charset="0"/>
              </a:rPr>
              <a:t>Datos</a:t>
            </a:r>
            <a:r>
              <a:rPr lang="en-US" sz="3200" b="1" dirty="0" smtClean="0">
                <a:solidFill>
                  <a:srgbClr val="54A021">
                    <a:lumMod val="75000"/>
                  </a:srgbClr>
                </a:solidFill>
                <a:latin typeface="Times New Roman" panose="02020603050405020304" pitchFamily="18" charset="0"/>
                <a:cs typeface="Times New Roman" panose="02020603050405020304" pitchFamily="18" charset="0"/>
              </a:rPr>
              <a:t> </a:t>
            </a:r>
            <a:r>
              <a:rPr lang="en-US" sz="3200" b="1" dirty="0">
                <a:solidFill>
                  <a:srgbClr val="54A021">
                    <a:lumMod val="75000"/>
                  </a:srgbClr>
                </a:solidFill>
                <a:latin typeface="Times New Roman" panose="02020603050405020304" pitchFamily="18" charset="0"/>
                <a:cs typeface="Times New Roman" panose="02020603050405020304" pitchFamily="18" charset="0"/>
              </a:rPr>
              <a:t/>
            </a:r>
            <a:br>
              <a:rPr lang="en-US" sz="3200" b="1" dirty="0">
                <a:solidFill>
                  <a:srgbClr val="54A021">
                    <a:lumMod val="75000"/>
                  </a:srgbClr>
                </a:solidFill>
                <a:latin typeface="Times New Roman" panose="02020603050405020304" pitchFamily="18" charset="0"/>
                <a:cs typeface="Times New Roman" panose="02020603050405020304" pitchFamily="18" charset="0"/>
              </a:rPr>
            </a:br>
            <a:endParaRPr lang="en-US" dirty="0"/>
          </a:p>
        </p:txBody>
      </p:sp>
      <p:pic>
        <p:nvPicPr>
          <p:cNvPr id="5" name="Imagen 4"/>
          <p:cNvPicPr/>
          <p:nvPr/>
        </p:nvPicPr>
        <p:blipFill>
          <a:blip r:embed="rId3" cstate="print"/>
          <a:srcRect l="1804" t="76499" r="77097" b="7434"/>
          <a:stretch>
            <a:fillRect/>
          </a:stretch>
        </p:blipFill>
        <p:spPr bwMode="auto">
          <a:xfrm>
            <a:off x="1322612" y="931693"/>
            <a:ext cx="3539541" cy="1889328"/>
          </a:xfrm>
          <a:prstGeom prst="rect">
            <a:avLst/>
          </a:prstGeom>
          <a:noFill/>
          <a:ln w="9525">
            <a:noFill/>
            <a:miter lim="800000"/>
            <a:headEnd/>
            <a:tailEnd/>
          </a:ln>
        </p:spPr>
      </p:pic>
      <p:pic>
        <p:nvPicPr>
          <p:cNvPr id="9" name="Imagen 8"/>
          <p:cNvPicPr/>
          <p:nvPr/>
        </p:nvPicPr>
        <p:blipFill>
          <a:blip r:embed="rId4">
            <a:extLst>
              <a:ext uri="{28A0092B-C50C-407E-A947-70E740481C1C}">
                <a14:useLocalDpi xmlns:a14="http://schemas.microsoft.com/office/drawing/2010/main" val="0"/>
              </a:ext>
            </a:extLst>
          </a:blip>
          <a:srcRect/>
          <a:stretch>
            <a:fillRect/>
          </a:stretch>
        </p:blipFill>
        <p:spPr bwMode="auto">
          <a:xfrm>
            <a:off x="5828489" y="3411625"/>
            <a:ext cx="4662812" cy="3220475"/>
          </a:xfrm>
          <a:prstGeom prst="rect">
            <a:avLst/>
          </a:prstGeom>
          <a:noFill/>
          <a:ln>
            <a:noFill/>
          </a:ln>
        </p:spPr>
      </p:pic>
      <p:pic>
        <p:nvPicPr>
          <p:cNvPr id="10" name="Imagen 9"/>
          <p:cNvPicPr/>
          <p:nvPr/>
        </p:nvPicPr>
        <p:blipFill rotWithShape="1">
          <a:blip r:embed="rId5" cstate="print"/>
          <a:srcRect l="22890" t="29717" r="33501" b="37072"/>
          <a:stretch/>
        </p:blipFill>
        <p:spPr bwMode="auto">
          <a:xfrm>
            <a:off x="445449" y="3602706"/>
            <a:ext cx="4826941" cy="2838312"/>
          </a:xfrm>
          <a:prstGeom prst="rect">
            <a:avLst/>
          </a:prstGeom>
          <a:noFill/>
          <a:ln w="9525">
            <a:noFill/>
            <a:miter lim="800000"/>
            <a:headEnd/>
            <a:tailEnd/>
          </a:ln>
        </p:spPr>
      </p:pic>
      <p:pic>
        <p:nvPicPr>
          <p:cNvPr id="11" name="Imagen 10"/>
          <p:cNvPicPr/>
          <p:nvPr/>
        </p:nvPicPr>
        <p:blipFill rotWithShape="1">
          <a:blip r:embed="rId6">
            <a:extLst>
              <a:ext uri="{28A0092B-C50C-407E-A947-70E740481C1C}">
                <a14:useLocalDpi xmlns:a14="http://schemas.microsoft.com/office/drawing/2010/main" val="0"/>
              </a:ext>
            </a:extLst>
          </a:blip>
          <a:srcRect l="3110"/>
          <a:stretch/>
        </p:blipFill>
        <p:spPr bwMode="auto">
          <a:xfrm>
            <a:off x="5974972" y="777132"/>
            <a:ext cx="3621665" cy="26344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698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0"/>
            <a:ext cx="8596668" cy="1320800"/>
          </a:xfrm>
        </p:spPr>
        <p:txBody>
          <a:bodyPr/>
          <a:lstStyle/>
          <a:p>
            <a:r>
              <a:rPr lang="en-US" sz="3200" b="1" dirty="0" err="1" smtClean="0">
                <a:solidFill>
                  <a:srgbClr val="54A021">
                    <a:lumMod val="75000"/>
                  </a:srgbClr>
                </a:solidFill>
                <a:latin typeface="Times New Roman" panose="02020603050405020304" pitchFamily="18" charset="0"/>
                <a:cs typeface="Times New Roman" panose="02020603050405020304" pitchFamily="18" charset="0"/>
              </a:rPr>
              <a:t>Bloque</a:t>
            </a:r>
            <a:r>
              <a:rPr lang="en-US" sz="3200" b="1" dirty="0">
                <a:solidFill>
                  <a:srgbClr val="54A021">
                    <a:lumMod val="75000"/>
                  </a:srgbClr>
                </a:solidFill>
                <a:latin typeface="Times New Roman" panose="02020603050405020304" pitchFamily="18" charset="0"/>
                <a:cs typeface="Times New Roman" panose="02020603050405020304" pitchFamily="18" charset="0"/>
              </a:rPr>
              <a:t> </a:t>
            </a:r>
            <a:r>
              <a:rPr lang="en-US" sz="3200" b="1" dirty="0" smtClean="0">
                <a:solidFill>
                  <a:srgbClr val="54A021">
                    <a:lumMod val="75000"/>
                  </a:srgbClr>
                </a:solidFill>
                <a:latin typeface="Times New Roman" panose="02020603050405020304" pitchFamily="18" charset="0"/>
                <a:cs typeface="Times New Roman" panose="02020603050405020304" pitchFamily="18" charset="0"/>
              </a:rPr>
              <a:t>de </a:t>
            </a:r>
            <a:r>
              <a:rPr lang="en-US" sz="3200" b="1" dirty="0" err="1" smtClean="0">
                <a:solidFill>
                  <a:srgbClr val="54A021">
                    <a:lumMod val="75000"/>
                  </a:srgbClr>
                </a:solidFill>
                <a:latin typeface="Times New Roman" panose="02020603050405020304" pitchFamily="18" charset="0"/>
                <a:cs typeface="Times New Roman" panose="02020603050405020304" pitchFamily="18" charset="0"/>
              </a:rPr>
              <a:t>Simulación</a:t>
            </a:r>
            <a:r>
              <a:rPr lang="en-US" sz="3200" b="1" dirty="0" smtClean="0">
                <a:solidFill>
                  <a:srgbClr val="54A021">
                    <a:lumMod val="75000"/>
                  </a:srgbClr>
                </a:solidFill>
                <a:latin typeface="Times New Roman" panose="02020603050405020304" pitchFamily="18" charset="0"/>
                <a:cs typeface="Times New Roman" panose="02020603050405020304" pitchFamily="18" charset="0"/>
              </a:rPr>
              <a:t>  </a:t>
            </a:r>
            <a:r>
              <a:rPr lang="en-US" sz="3200" b="1" dirty="0">
                <a:solidFill>
                  <a:srgbClr val="54A021">
                    <a:lumMod val="75000"/>
                  </a:srgbClr>
                </a:solidFill>
                <a:latin typeface="Times New Roman" panose="02020603050405020304" pitchFamily="18" charset="0"/>
                <a:cs typeface="Times New Roman" panose="02020603050405020304" pitchFamily="18" charset="0"/>
              </a:rPr>
              <a:t/>
            </a:r>
            <a:br>
              <a:rPr lang="en-US" sz="3200" b="1" dirty="0">
                <a:solidFill>
                  <a:srgbClr val="54A021">
                    <a:lumMod val="75000"/>
                  </a:srgbClr>
                </a:solidFill>
                <a:latin typeface="Times New Roman" panose="02020603050405020304" pitchFamily="18" charset="0"/>
                <a:cs typeface="Times New Roman" panose="02020603050405020304" pitchFamily="18" charset="0"/>
              </a:rPr>
            </a:b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608" y="2164303"/>
            <a:ext cx="10142470" cy="133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3690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0"/>
            <a:ext cx="8596668" cy="1320800"/>
          </a:xfrm>
        </p:spPr>
        <p:txBody>
          <a:bodyPr/>
          <a:lstStyle/>
          <a:p>
            <a:r>
              <a:rPr lang="en-US" sz="3200" b="1" dirty="0" err="1" smtClean="0">
                <a:solidFill>
                  <a:srgbClr val="54A021">
                    <a:lumMod val="75000"/>
                  </a:srgbClr>
                </a:solidFill>
                <a:latin typeface="Times New Roman" panose="02020603050405020304" pitchFamily="18" charset="0"/>
                <a:cs typeface="Times New Roman" panose="02020603050405020304" pitchFamily="18" charset="0"/>
              </a:rPr>
              <a:t>Implementación</a:t>
            </a:r>
            <a:r>
              <a:rPr lang="en-US" sz="3200" b="1" dirty="0" smtClean="0">
                <a:solidFill>
                  <a:srgbClr val="54A021">
                    <a:lumMod val="75000"/>
                  </a:srgbClr>
                </a:solidFill>
                <a:latin typeface="Times New Roman" panose="02020603050405020304" pitchFamily="18" charset="0"/>
                <a:cs typeface="Times New Roman" panose="02020603050405020304" pitchFamily="18" charset="0"/>
              </a:rPr>
              <a:t> de la </a:t>
            </a:r>
            <a:r>
              <a:rPr lang="en-US" sz="3200" b="1" dirty="0" err="1" smtClean="0">
                <a:solidFill>
                  <a:srgbClr val="54A021">
                    <a:lumMod val="75000"/>
                  </a:srgbClr>
                </a:solidFill>
                <a:latin typeface="Times New Roman" panose="02020603050405020304" pitchFamily="18" charset="0"/>
                <a:cs typeface="Times New Roman" panose="02020603050405020304" pitchFamily="18" charset="0"/>
              </a:rPr>
              <a:t>Solución</a:t>
            </a:r>
            <a:endParaRPr lang="en-US" dirty="0"/>
          </a:p>
        </p:txBody>
      </p:sp>
      <p:sp>
        <p:nvSpPr>
          <p:cNvPr id="3" name="Rectangle 2"/>
          <p:cNvSpPr>
            <a:spLocks noChangeArrowheads="1"/>
          </p:cNvSpPr>
          <p:nvPr/>
        </p:nvSpPr>
        <p:spPr bwMode="auto">
          <a:xfrm>
            <a:off x="677334" y="1320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 name="Objeto 3"/>
          <p:cNvGraphicFramePr>
            <a:graphicFrameLocks noChangeAspect="1"/>
          </p:cNvGraphicFramePr>
          <p:nvPr>
            <p:extLst>
              <p:ext uri="{D42A27DB-BD31-4B8C-83A1-F6EECF244321}">
                <p14:modId xmlns:p14="http://schemas.microsoft.com/office/powerpoint/2010/main" val="1711341067"/>
              </p:ext>
            </p:extLst>
          </p:nvPr>
        </p:nvGraphicFramePr>
        <p:xfrm>
          <a:off x="1027530" y="660400"/>
          <a:ext cx="8596668" cy="6026236"/>
        </p:xfrm>
        <a:graphic>
          <a:graphicData uri="http://schemas.openxmlformats.org/presentationml/2006/ole">
            <mc:AlternateContent xmlns:mc="http://schemas.openxmlformats.org/markup-compatibility/2006">
              <mc:Choice xmlns:v="urn:schemas-microsoft-com:vml" Requires="v">
                <p:oleObj spid="_x0000_s11269" r:id="rId4" imgW="7594881" imgH="4975852" progId="Visio.Drawing.11">
                  <p:embed/>
                </p:oleObj>
              </mc:Choice>
              <mc:Fallback>
                <p:oleObj r:id="rId4" imgW="7594881" imgH="4975852"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530" y="660400"/>
                        <a:ext cx="8596668" cy="6026236"/>
                      </a:xfrm>
                      <a:prstGeom prst="rect">
                        <a:avLst/>
                      </a:prstGeom>
                      <a:noFill/>
                    </p:spPr>
                  </p:pic>
                </p:oleObj>
              </mc:Fallback>
            </mc:AlternateContent>
          </a:graphicData>
        </a:graphic>
      </p:graphicFrame>
    </p:spTree>
    <p:extLst>
      <p:ext uri="{BB962C8B-B14F-4D97-AF65-F5344CB8AC3E}">
        <p14:creationId xmlns:p14="http://schemas.microsoft.com/office/powerpoint/2010/main" val="1956801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0"/>
            <a:ext cx="9381066" cy="1320800"/>
          </a:xfrm>
        </p:spPr>
        <p:txBody>
          <a:bodyPr/>
          <a:lstStyle/>
          <a:p>
            <a:r>
              <a:rPr lang="en-US" sz="3200" b="1" dirty="0" err="1" smtClean="0">
                <a:solidFill>
                  <a:srgbClr val="54A021">
                    <a:lumMod val="75000"/>
                  </a:srgbClr>
                </a:solidFill>
                <a:latin typeface="Times New Roman" panose="02020603050405020304" pitchFamily="18" charset="0"/>
                <a:cs typeface="Times New Roman" panose="02020603050405020304" pitchFamily="18" charset="0"/>
              </a:rPr>
              <a:t>Diagrama</a:t>
            </a:r>
            <a:r>
              <a:rPr lang="en-US" sz="3200" b="1" dirty="0" smtClean="0">
                <a:solidFill>
                  <a:srgbClr val="54A021">
                    <a:lumMod val="75000"/>
                  </a:srgbClr>
                </a:solidFill>
                <a:latin typeface="Times New Roman" panose="02020603050405020304" pitchFamily="18" charset="0"/>
                <a:cs typeface="Times New Roman" panose="02020603050405020304" pitchFamily="18" charset="0"/>
              </a:rPr>
              <a:t> de </a:t>
            </a:r>
            <a:br>
              <a:rPr lang="en-US" sz="3200" b="1" dirty="0" smtClean="0">
                <a:solidFill>
                  <a:srgbClr val="54A021">
                    <a:lumMod val="75000"/>
                  </a:srgbClr>
                </a:solidFill>
                <a:latin typeface="Times New Roman" panose="02020603050405020304" pitchFamily="18" charset="0"/>
                <a:cs typeface="Times New Roman" panose="02020603050405020304" pitchFamily="18" charset="0"/>
              </a:rPr>
            </a:br>
            <a:r>
              <a:rPr lang="en-US" sz="3200" b="1" dirty="0" err="1" smtClean="0">
                <a:solidFill>
                  <a:srgbClr val="54A021">
                    <a:lumMod val="75000"/>
                  </a:srgbClr>
                </a:solidFill>
                <a:latin typeface="Times New Roman" panose="02020603050405020304" pitchFamily="18" charset="0"/>
                <a:cs typeface="Times New Roman" panose="02020603050405020304" pitchFamily="18" charset="0"/>
              </a:rPr>
              <a:t>Flujo</a:t>
            </a:r>
            <a:r>
              <a:rPr lang="en-US" sz="3200" b="1" dirty="0" smtClean="0">
                <a:solidFill>
                  <a:srgbClr val="54A021">
                    <a:lumMod val="75000"/>
                  </a:srgbClr>
                </a:solidFill>
                <a:latin typeface="Times New Roman" panose="02020603050405020304" pitchFamily="18" charset="0"/>
                <a:cs typeface="Times New Roman" panose="02020603050405020304" pitchFamily="18" charset="0"/>
              </a:rPr>
              <a:t> </a:t>
            </a:r>
            <a:endParaRPr lang="en-US" dirty="0"/>
          </a:p>
        </p:txBody>
      </p:sp>
      <p:sp>
        <p:nvSpPr>
          <p:cNvPr id="3" name="Rectangle 2"/>
          <p:cNvSpPr>
            <a:spLocks noChangeArrowheads="1"/>
          </p:cNvSpPr>
          <p:nvPr/>
        </p:nvSpPr>
        <p:spPr bwMode="auto">
          <a:xfrm>
            <a:off x="677334" y="1320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4"/>
          <p:cNvSpPr>
            <a:spLocks noChangeArrowheads="1"/>
          </p:cNvSpPr>
          <p:nvPr/>
        </p:nvSpPr>
        <p:spPr bwMode="auto">
          <a:xfrm>
            <a:off x="2801566" y="81712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val="3962005255"/>
              </p:ext>
            </p:extLst>
          </p:nvPr>
        </p:nvGraphicFramePr>
        <p:xfrm>
          <a:off x="3638145" y="172191"/>
          <a:ext cx="4552543" cy="6651444"/>
        </p:xfrm>
        <a:graphic>
          <a:graphicData uri="http://schemas.openxmlformats.org/presentationml/2006/ole">
            <mc:AlternateContent xmlns:mc="http://schemas.openxmlformats.org/markup-compatibility/2006">
              <mc:Choice xmlns:v="urn:schemas-microsoft-com:vml" Requires="v">
                <p:oleObj spid="_x0000_s17416" r:id="rId4" imgW="6224549" imgH="8777103" progId="Visio.Drawing.11">
                  <p:embed/>
                </p:oleObj>
              </mc:Choice>
              <mc:Fallback>
                <p:oleObj r:id="rId4" imgW="6224549" imgH="8777103"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8145" y="172191"/>
                        <a:ext cx="4552543" cy="6651444"/>
                      </a:xfrm>
                      <a:prstGeom prst="rect">
                        <a:avLst/>
                      </a:prstGeom>
                      <a:noFill/>
                    </p:spPr>
                  </p:pic>
                </p:oleObj>
              </mc:Fallback>
            </mc:AlternateContent>
          </a:graphicData>
        </a:graphic>
      </p:graphicFrame>
      <p:sp>
        <p:nvSpPr>
          <p:cNvPr id="8" name="Rectángulo 7"/>
          <p:cNvSpPr/>
          <p:nvPr/>
        </p:nvSpPr>
        <p:spPr>
          <a:xfrm>
            <a:off x="590145" y="2871887"/>
            <a:ext cx="3048000" cy="1477328"/>
          </a:xfrm>
          <a:prstGeom prst="rect">
            <a:avLst/>
          </a:prstGeom>
        </p:spPr>
        <p:txBody>
          <a:bodyPr wrap="square">
            <a:spAutoFit/>
          </a:bodyPr>
          <a:lstStyle/>
          <a:p>
            <a:pPr marL="285750" indent="-285750" algn="just">
              <a:buFont typeface="Arial" panose="020B0604020202020204" pitchFamily="34" charset="0"/>
              <a:buChar char="•"/>
            </a:pPr>
            <a:r>
              <a:rPr lang="es-ES" dirty="0" smtClean="0">
                <a:latin typeface="Times New Roman" panose="02020603050405020304" pitchFamily="18" charset="0"/>
                <a:ea typeface="Times New Roman" panose="02020603050405020304" pitchFamily="18" charset="0"/>
              </a:rPr>
              <a:t>Número </a:t>
            </a:r>
            <a:r>
              <a:rPr lang="es-ES" dirty="0">
                <a:latin typeface="Times New Roman" panose="02020603050405020304" pitchFamily="18" charset="0"/>
                <a:ea typeface="Times New Roman" panose="02020603050405020304" pitchFamily="18" charset="0"/>
              </a:rPr>
              <a:t>de Lote</a:t>
            </a:r>
            <a:endParaRPr lang="es-EC" sz="2800" dirty="0">
              <a:latin typeface="Times New Roman" panose="02020603050405020304" pitchFamily="18" charset="0"/>
              <a:ea typeface="Times New Roman" panose="02020603050405020304" pitchFamily="18" charset="0"/>
            </a:endParaRPr>
          </a:p>
          <a:p>
            <a:pPr marL="285750" indent="-285750" algn="just">
              <a:spcAft>
                <a:spcPts val="0"/>
              </a:spcAft>
              <a:buFont typeface="Arial" panose="020B0604020202020204" pitchFamily="34" charset="0"/>
              <a:buChar char="•"/>
            </a:pPr>
            <a:r>
              <a:rPr lang="es-ES" dirty="0" smtClean="0">
                <a:latin typeface="Times New Roman" panose="02020603050405020304" pitchFamily="18" charset="0"/>
                <a:ea typeface="Times New Roman" panose="02020603050405020304" pitchFamily="18" charset="0"/>
              </a:rPr>
              <a:t>Número </a:t>
            </a:r>
            <a:r>
              <a:rPr lang="es-ES" dirty="0">
                <a:latin typeface="Times New Roman" panose="02020603050405020304" pitchFamily="18" charset="0"/>
                <a:ea typeface="Times New Roman" panose="02020603050405020304" pitchFamily="18" charset="0"/>
              </a:rPr>
              <a:t>de Producto</a:t>
            </a:r>
            <a:endParaRPr lang="es-EC" sz="2800" dirty="0">
              <a:latin typeface="Times New Roman" panose="02020603050405020304" pitchFamily="18" charset="0"/>
              <a:ea typeface="Times New Roman" panose="02020603050405020304" pitchFamily="18" charset="0"/>
            </a:endParaRPr>
          </a:p>
          <a:p>
            <a:pPr marL="285750" indent="-285750" algn="just">
              <a:spcAft>
                <a:spcPts val="0"/>
              </a:spcAft>
              <a:buFont typeface="Arial" panose="020B0604020202020204" pitchFamily="34" charset="0"/>
              <a:buChar char="•"/>
            </a:pPr>
            <a:r>
              <a:rPr lang="es-ES" dirty="0" smtClean="0">
                <a:latin typeface="Times New Roman" panose="02020603050405020304" pitchFamily="18" charset="0"/>
                <a:ea typeface="Times New Roman" panose="02020603050405020304" pitchFamily="18" charset="0"/>
              </a:rPr>
              <a:t>Secuencia </a:t>
            </a:r>
            <a:r>
              <a:rPr lang="es-ES" dirty="0">
                <a:latin typeface="Times New Roman" panose="02020603050405020304" pitchFamily="18" charset="0"/>
                <a:ea typeface="Times New Roman" panose="02020603050405020304" pitchFamily="18" charset="0"/>
              </a:rPr>
              <a:t>del Lote </a:t>
            </a:r>
            <a:endParaRPr lang="es-EC" sz="2800" dirty="0" smtClean="0">
              <a:latin typeface="Times New Roman" panose="02020603050405020304" pitchFamily="18" charset="0"/>
              <a:ea typeface="Times New Roman" panose="02020603050405020304" pitchFamily="18" charset="0"/>
            </a:endParaRPr>
          </a:p>
          <a:p>
            <a:pPr marL="285750" indent="-285750" algn="just">
              <a:spcAft>
                <a:spcPts val="0"/>
              </a:spcAft>
              <a:buFont typeface="Arial" panose="020B0604020202020204" pitchFamily="34" charset="0"/>
              <a:buChar char="•"/>
            </a:pPr>
            <a:r>
              <a:rPr lang="es-ES" dirty="0" smtClean="0">
                <a:latin typeface="Times New Roman" panose="02020603050405020304" pitchFamily="18" charset="0"/>
                <a:ea typeface="Times New Roman" panose="02020603050405020304" pitchFamily="18" charset="0"/>
              </a:rPr>
              <a:t>Tiempos </a:t>
            </a:r>
            <a:r>
              <a:rPr lang="es-ES" dirty="0">
                <a:latin typeface="Times New Roman" panose="02020603050405020304" pitchFamily="18" charset="0"/>
                <a:ea typeface="Times New Roman" panose="02020603050405020304" pitchFamily="18" charset="0"/>
              </a:rPr>
              <a:t>de Producto para cada Máquina y Robot</a:t>
            </a:r>
            <a:endParaRPr lang="es-EC"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571787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39283" y="1068389"/>
            <a:ext cx="8596668" cy="3880773"/>
          </a:xfrm>
        </p:spPr>
        <p:txBody>
          <a:bodyPr>
            <a:noAutofit/>
          </a:bodyPr>
          <a:lstStyle/>
          <a:p>
            <a:pPr algn="just"/>
            <a:r>
              <a:rPr lang="es-ES" sz="2400" dirty="0">
                <a:solidFill>
                  <a:schemeClr val="tx1"/>
                </a:solidFill>
                <a:latin typeface="Times New Roman" panose="02020603050405020304" pitchFamily="18" charset="0"/>
                <a:cs typeface="Times New Roman" panose="02020603050405020304" pitchFamily="18" charset="0"/>
              </a:rPr>
              <a:t>En la prueba de resultados del Sistema del Simulador Gráfico se utilizó un modelo para resolver un Caso de Estudio en el que se debe programar cinco pedidos que cubre cinco tipos de partes diferentes para ser producidos en un Sistema de Manufactura Flexible, por lo cual el diseño del modelo está compuesto por dos tipos de máquinas  distintas, de tipo A y tipo B. Las máquinas son preparadas una vez al día y deben estar disponibles por una producción continua.</a:t>
            </a:r>
            <a:endParaRPr lang="es-EC" sz="24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s-ES" sz="2200" dirty="0">
                <a:solidFill>
                  <a:schemeClr val="tx1"/>
                </a:solidFill>
                <a:latin typeface="Times New Roman" panose="02020603050405020304" pitchFamily="18" charset="0"/>
                <a:cs typeface="Times New Roman" panose="02020603050405020304" pitchFamily="18" charset="0"/>
              </a:rPr>
              <a:t> </a:t>
            </a:r>
            <a:endParaRPr lang="en-US" sz="2200" dirty="0">
              <a:solidFill>
                <a:schemeClr val="tx1"/>
              </a:solidFill>
              <a:latin typeface="Times New Roman" panose="02020603050405020304" pitchFamily="18" charset="0"/>
              <a:cs typeface="Times New Roman" panose="02020603050405020304" pitchFamily="18" charset="0"/>
            </a:endParaRPr>
          </a:p>
          <a:p>
            <a:pPr algn="just"/>
            <a:endParaRPr lang="en-US" sz="2200" dirty="0">
              <a:latin typeface="Times New Roman" panose="02020603050405020304" pitchFamily="18" charset="0"/>
              <a:cs typeface="Times New Roman" panose="02020603050405020304" pitchFamily="18" charset="0"/>
            </a:endParaRPr>
          </a:p>
        </p:txBody>
      </p:sp>
      <p:sp>
        <p:nvSpPr>
          <p:cNvPr id="4" name="Título 1"/>
          <p:cNvSpPr txBox="1">
            <a:spLocks/>
          </p:cNvSpPr>
          <p:nvPr/>
        </p:nvSpPr>
        <p:spPr>
          <a:xfrm>
            <a:off x="220134" y="215900"/>
            <a:ext cx="8834966" cy="64135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15000"/>
              </a:lnSpc>
              <a:spcBef>
                <a:spcPts val="0"/>
              </a:spcBef>
              <a:spcAft>
                <a:spcPts val="1000"/>
              </a:spcAf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Resultados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890624284"/>
              </p:ext>
            </p:extLst>
          </p:nvPr>
        </p:nvGraphicFramePr>
        <p:xfrm>
          <a:off x="972766" y="4075890"/>
          <a:ext cx="7809959" cy="2743200"/>
        </p:xfrm>
        <a:graphic>
          <a:graphicData uri="http://schemas.openxmlformats.org/drawingml/2006/table">
            <a:tbl>
              <a:tblPr firstRow="1" firstCol="1" bandRow="1">
                <a:tableStyleId>{5C22544A-7EE6-4342-B048-85BDC9FD1C3A}</a:tableStyleId>
              </a:tblPr>
              <a:tblGrid>
                <a:gridCol w="1619068"/>
                <a:gridCol w="2168904"/>
                <a:gridCol w="2119439"/>
                <a:gridCol w="1902548"/>
              </a:tblGrid>
              <a:tr h="498657">
                <a:tc gridSpan="2">
                  <a:txBody>
                    <a:bodyPr/>
                    <a:lstStyle/>
                    <a:p>
                      <a:pPr algn="just">
                        <a:spcAft>
                          <a:spcPts val="0"/>
                        </a:spcAft>
                      </a:pPr>
                      <a:r>
                        <a:rPr lang="es-ES" sz="2000" dirty="0">
                          <a:effectLst/>
                        </a:rPr>
                        <a:t> </a:t>
                      </a:r>
                      <a:endParaRPr lang="es-EC" sz="36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gridSpan="2">
                  <a:txBody>
                    <a:bodyPr/>
                    <a:lstStyle/>
                    <a:p>
                      <a:pPr algn="ctr">
                        <a:spcAft>
                          <a:spcPts val="0"/>
                        </a:spcAft>
                      </a:pPr>
                      <a:r>
                        <a:rPr lang="es-ES" sz="2000">
                          <a:effectLst/>
                        </a:rPr>
                        <a:t>Tiempo de Procesado por Unidad (min)</a:t>
                      </a:r>
                      <a:endParaRPr lang="es-EC" sz="36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r>
              <a:tr h="498657">
                <a:tc>
                  <a:txBody>
                    <a:bodyPr/>
                    <a:lstStyle/>
                    <a:p>
                      <a:pPr algn="ctr">
                        <a:spcAft>
                          <a:spcPts val="0"/>
                        </a:spcAft>
                      </a:pPr>
                      <a:r>
                        <a:rPr lang="es-ES" sz="2000">
                          <a:effectLst/>
                        </a:rPr>
                        <a:t>Tipo de Parte</a:t>
                      </a:r>
                      <a:endParaRPr lang="es-EC" sz="3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dirty="0">
                          <a:effectLst/>
                        </a:rPr>
                        <a:t>Tamaño de Orden</a:t>
                      </a:r>
                      <a:endParaRPr lang="es-EC" sz="3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Máquina Tipo A</a:t>
                      </a:r>
                      <a:endParaRPr lang="es-EC" sz="3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Máquina Tipo B</a:t>
                      </a:r>
                      <a:endParaRPr lang="es-EC" sz="3600">
                        <a:effectLst/>
                        <a:latin typeface="Times New Roman" panose="02020603050405020304" pitchFamily="18" charset="0"/>
                        <a:ea typeface="Times New Roman" panose="02020603050405020304" pitchFamily="18" charset="0"/>
                      </a:endParaRPr>
                    </a:p>
                  </a:txBody>
                  <a:tcPr marL="68580" marR="68580" marT="0" marB="0"/>
                </a:tc>
              </a:tr>
              <a:tr h="249328">
                <a:tc>
                  <a:txBody>
                    <a:bodyPr/>
                    <a:lstStyle/>
                    <a:p>
                      <a:pPr algn="ctr">
                        <a:spcAft>
                          <a:spcPts val="0"/>
                        </a:spcAft>
                      </a:pPr>
                      <a:r>
                        <a:rPr lang="es-ES" sz="2000">
                          <a:effectLst/>
                        </a:rPr>
                        <a:t>A</a:t>
                      </a:r>
                      <a:endParaRPr lang="es-EC" sz="3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5</a:t>
                      </a:r>
                      <a:endParaRPr lang="es-EC" sz="3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3</a:t>
                      </a:r>
                      <a:endParaRPr lang="es-EC" sz="3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dirty="0">
                          <a:effectLst/>
                        </a:rPr>
                        <a:t>1</a:t>
                      </a:r>
                      <a:endParaRPr lang="es-EC" sz="3600" dirty="0">
                        <a:effectLst/>
                        <a:latin typeface="Times New Roman" panose="02020603050405020304" pitchFamily="18" charset="0"/>
                        <a:ea typeface="Times New Roman" panose="02020603050405020304" pitchFamily="18" charset="0"/>
                      </a:endParaRPr>
                    </a:p>
                  </a:txBody>
                  <a:tcPr marL="68580" marR="68580" marT="0" marB="0"/>
                </a:tc>
              </a:tr>
              <a:tr h="249328">
                <a:tc>
                  <a:txBody>
                    <a:bodyPr/>
                    <a:lstStyle/>
                    <a:p>
                      <a:pPr algn="ctr">
                        <a:spcAft>
                          <a:spcPts val="0"/>
                        </a:spcAft>
                      </a:pPr>
                      <a:r>
                        <a:rPr lang="es-ES" sz="2000">
                          <a:effectLst/>
                        </a:rPr>
                        <a:t>B</a:t>
                      </a:r>
                      <a:endParaRPr lang="es-EC" sz="3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10</a:t>
                      </a:r>
                      <a:endParaRPr lang="es-EC" sz="3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12</a:t>
                      </a:r>
                      <a:endParaRPr lang="es-EC" sz="3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dirty="0">
                          <a:effectLst/>
                        </a:rPr>
                        <a:t>0</a:t>
                      </a:r>
                      <a:endParaRPr lang="es-EC" sz="3600" dirty="0">
                        <a:effectLst/>
                        <a:latin typeface="Times New Roman" panose="02020603050405020304" pitchFamily="18" charset="0"/>
                        <a:ea typeface="Times New Roman" panose="02020603050405020304" pitchFamily="18" charset="0"/>
                      </a:endParaRPr>
                    </a:p>
                  </a:txBody>
                  <a:tcPr marL="68580" marR="68580" marT="0" marB="0"/>
                </a:tc>
              </a:tr>
              <a:tr h="249328">
                <a:tc>
                  <a:txBody>
                    <a:bodyPr/>
                    <a:lstStyle/>
                    <a:p>
                      <a:pPr algn="ctr">
                        <a:spcAft>
                          <a:spcPts val="0"/>
                        </a:spcAft>
                      </a:pPr>
                      <a:r>
                        <a:rPr lang="es-ES" sz="2000">
                          <a:effectLst/>
                        </a:rPr>
                        <a:t>C</a:t>
                      </a:r>
                      <a:endParaRPr lang="es-EC" sz="3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25</a:t>
                      </a:r>
                      <a:endParaRPr lang="es-EC" sz="3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7</a:t>
                      </a:r>
                      <a:endParaRPr lang="es-EC" sz="3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4</a:t>
                      </a:r>
                      <a:endParaRPr lang="es-EC" sz="3600">
                        <a:effectLst/>
                        <a:latin typeface="Times New Roman" panose="02020603050405020304" pitchFamily="18" charset="0"/>
                        <a:ea typeface="Times New Roman" panose="02020603050405020304" pitchFamily="18" charset="0"/>
                      </a:endParaRPr>
                    </a:p>
                  </a:txBody>
                  <a:tcPr marL="68580" marR="68580" marT="0" marB="0"/>
                </a:tc>
              </a:tr>
              <a:tr h="249328">
                <a:tc>
                  <a:txBody>
                    <a:bodyPr/>
                    <a:lstStyle/>
                    <a:p>
                      <a:pPr algn="ctr">
                        <a:spcAft>
                          <a:spcPts val="0"/>
                        </a:spcAft>
                      </a:pPr>
                      <a:r>
                        <a:rPr lang="es-ES" sz="2000">
                          <a:effectLst/>
                        </a:rPr>
                        <a:t>D</a:t>
                      </a:r>
                      <a:endParaRPr lang="es-EC" sz="3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10</a:t>
                      </a:r>
                      <a:endParaRPr lang="es-EC" sz="3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2</a:t>
                      </a:r>
                      <a:endParaRPr lang="es-EC" sz="3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1</a:t>
                      </a:r>
                      <a:endParaRPr lang="es-EC" sz="3600">
                        <a:effectLst/>
                        <a:latin typeface="Times New Roman" panose="02020603050405020304" pitchFamily="18" charset="0"/>
                        <a:ea typeface="Times New Roman" panose="02020603050405020304" pitchFamily="18" charset="0"/>
                      </a:endParaRPr>
                    </a:p>
                  </a:txBody>
                  <a:tcPr marL="68580" marR="68580" marT="0" marB="0"/>
                </a:tc>
              </a:tr>
              <a:tr h="249328">
                <a:tc>
                  <a:txBody>
                    <a:bodyPr/>
                    <a:lstStyle/>
                    <a:p>
                      <a:pPr algn="ctr">
                        <a:spcAft>
                          <a:spcPts val="0"/>
                        </a:spcAft>
                      </a:pPr>
                      <a:r>
                        <a:rPr lang="es-ES" sz="2000">
                          <a:effectLst/>
                        </a:rPr>
                        <a:t>E</a:t>
                      </a:r>
                      <a:endParaRPr lang="es-EC" sz="3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4</a:t>
                      </a:r>
                      <a:endParaRPr lang="es-EC" sz="3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3</a:t>
                      </a:r>
                      <a:endParaRPr lang="es-EC" sz="3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dirty="0">
                          <a:effectLst/>
                        </a:rPr>
                        <a:t>2</a:t>
                      </a:r>
                      <a:endParaRPr lang="es-EC" sz="36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700903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solidFill>
                  <a:schemeClr val="accent2">
                    <a:lumMod val="75000"/>
                  </a:schemeClr>
                </a:solidFill>
                <a:latin typeface="Times New Roman" panose="02020603050405020304" pitchFamily="18" charset="0"/>
              </a:rPr>
              <a:t>Objetivos</a:t>
            </a:r>
            <a:r>
              <a:rPr lang="en-US" b="1" dirty="0">
                <a:solidFill>
                  <a:schemeClr val="accent2">
                    <a:lumMod val="75000"/>
                  </a:schemeClr>
                </a:solidFill>
                <a:latin typeface="Times New Roman" panose="02020603050405020304" pitchFamily="18" charset="0"/>
              </a:rPr>
              <a:t/>
            </a:r>
            <a:br>
              <a:rPr lang="en-US" b="1" dirty="0">
                <a:solidFill>
                  <a:schemeClr val="accent2">
                    <a:lumMod val="75000"/>
                  </a:schemeClr>
                </a:solidFill>
                <a:latin typeface="Times New Roman" panose="02020603050405020304" pitchFamily="18" charset="0"/>
              </a:rPr>
            </a:br>
            <a:endParaRPr lang="en-US" dirty="0">
              <a:solidFill>
                <a:schemeClr val="accent2">
                  <a:lumMod val="75000"/>
                </a:schemeClr>
              </a:solidFill>
            </a:endParaRPr>
          </a:p>
        </p:txBody>
      </p:sp>
      <p:sp>
        <p:nvSpPr>
          <p:cNvPr id="3" name="Marcador de contenido 2"/>
          <p:cNvSpPr>
            <a:spLocks noGrp="1"/>
          </p:cNvSpPr>
          <p:nvPr>
            <p:ph idx="1"/>
          </p:nvPr>
        </p:nvSpPr>
        <p:spPr>
          <a:xfrm>
            <a:off x="677334" y="1419726"/>
            <a:ext cx="8596668" cy="3880773"/>
          </a:xfrm>
        </p:spPr>
        <p:txBody>
          <a:bodyPr>
            <a:noAutofit/>
          </a:bodyPr>
          <a:lstStyle/>
          <a:p>
            <a:pPr marL="0" marR="0" indent="0">
              <a:lnSpc>
                <a:spcPct val="115000"/>
              </a:lnSpc>
              <a:spcBef>
                <a:spcPts val="0"/>
              </a:spcBef>
              <a:spcAft>
                <a:spcPts val="1000"/>
              </a:spcAft>
              <a:buNone/>
            </a:pPr>
            <a:r>
              <a:rPr lang="es-EC"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C" sz="2400" b="1" dirty="0" smtClean="0">
                <a:solidFill>
                  <a:schemeClr val="tx1"/>
                </a:solidFill>
                <a:latin typeface="Times New Roman" panose="02020603050405020304" pitchFamily="18" charset="0"/>
              </a:rPr>
              <a:t>Objetivos </a:t>
            </a:r>
            <a:r>
              <a:rPr lang="es-EC" sz="2400" b="1" dirty="0">
                <a:solidFill>
                  <a:schemeClr val="tx1"/>
                </a:solidFill>
                <a:latin typeface="Times New Roman" panose="02020603050405020304" pitchFamily="18" charset="0"/>
              </a:rPr>
              <a:t>Generales</a:t>
            </a:r>
            <a:r>
              <a:rPr lang="es-EC" sz="2400" b="1" dirty="0" smtClean="0">
                <a:solidFill>
                  <a:schemeClr val="tx1"/>
                </a:solidFill>
                <a:latin typeface="Times New Roman" panose="02020603050405020304" pitchFamily="18" charset="0"/>
              </a:rPr>
              <a:t>:</a:t>
            </a:r>
            <a:endParaRPr lang="en-US" sz="2400" b="1" dirty="0">
              <a:solidFill>
                <a:schemeClr val="tx1"/>
              </a:solidFill>
              <a:latin typeface="Times New Roman" panose="02020603050405020304" pitchFamily="18" charset="0"/>
            </a:endParaRPr>
          </a:p>
          <a:p>
            <a:pPr lvl="0" algn="just">
              <a:spcBef>
                <a:spcPts val="0"/>
              </a:spcBef>
              <a:buFont typeface="Wingdings" panose="05000000000000000000" pitchFamily="2" charset="2"/>
              <a:buChar char="Ø"/>
            </a:pPr>
            <a:r>
              <a:rPr lang="es-EC"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Desarrollo de un Simulador Gráfico para un Sistema de Manufactura Flexible aplicando el método de Redes de Petri como herramienta de modelado basado en lenguaje de programación Java.</a:t>
            </a:r>
            <a:endParaRPr lang="es-EC"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lgn="just">
              <a:spcBef>
                <a:spcPts val="0"/>
              </a:spcBef>
              <a:buFont typeface="Wingdings" panose="05000000000000000000" pitchFamily="2" charset="2"/>
              <a:buChar char="Ø"/>
            </a:pP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200000"/>
              </a:lnSpc>
              <a:spcBef>
                <a:spcPts val="0"/>
              </a:spcBef>
              <a:spcAft>
                <a:spcPts val="1000"/>
              </a:spcAft>
              <a:buNone/>
            </a:pPr>
            <a:r>
              <a:rPr lang="es-EC" sz="2400" b="1" dirty="0" smtClean="0">
                <a:solidFill>
                  <a:schemeClr val="tx1"/>
                </a:solidFill>
                <a:latin typeface="Times New Roman" panose="02020603050405020304" pitchFamily="18" charset="0"/>
              </a:rPr>
              <a:t>Objetivos </a:t>
            </a:r>
            <a:r>
              <a:rPr lang="es-EC" sz="2400" b="1" dirty="0">
                <a:solidFill>
                  <a:schemeClr val="tx1"/>
                </a:solidFill>
                <a:latin typeface="Times New Roman" panose="02020603050405020304" pitchFamily="18" charset="0"/>
              </a:rPr>
              <a:t>Específicos</a:t>
            </a:r>
            <a:r>
              <a:rPr lang="es-EC" sz="2400" b="1" dirty="0" smtClean="0">
                <a:solidFill>
                  <a:schemeClr val="tx1"/>
                </a:solidFill>
                <a:latin typeface="Times New Roman" panose="02020603050405020304" pitchFamily="18" charset="0"/>
              </a:rPr>
              <a:t>:</a:t>
            </a:r>
            <a:endParaRPr lang="en-US" sz="2400" b="1" dirty="0">
              <a:solidFill>
                <a:schemeClr val="tx1"/>
              </a:solidFill>
              <a:latin typeface="Times New Roman" panose="02020603050405020304" pitchFamily="18" charset="0"/>
            </a:endParaRPr>
          </a:p>
          <a:p>
            <a:pPr lvl="0" algn="just">
              <a:spcBef>
                <a:spcPts val="0"/>
              </a:spcBef>
              <a:buFont typeface="Wingdings" panose="05000000000000000000" pitchFamily="2" charset="2"/>
              <a:buChar char="Ø"/>
            </a:pPr>
            <a:r>
              <a:rPr lang="es-E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Diseñar la estructura del Software de Simulación en función de las características técnicas de las Redes de Petri y los Sistemas de Manufactura Flexible </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gn="just">
              <a:spcBef>
                <a:spcPts val="0"/>
              </a:spcBef>
              <a:spcAft>
                <a:spcPts val="1000"/>
              </a:spcAft>
              <a:buFont typeface="Wingdings" panose="05000000000000000000" pitchFamily="2" charset="2"/>
              <a:buChar char="Ø"/>
            </a:pPr>
            <a:r>
              <a:rPr lang="es-E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Obtener el Software de Simulación para Sistemas de Manufactura Flexible amigable para el usuario</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US" sz="2200" dirty="0">
              <a:solidFill>
                <a:schemeClr val="tx1"/>
              </a:solidFill>
            </a:endParaRPr>
          </a:p>
        </p:txBody>
      </p:sp>
    </p:spTree>
    <p:extLst>
      <p:ext uri="{BB962C8B-B14F-4D97-AF65-F5344CB8AC3E}">
        <p14:creationId xmlns:p14="http://schemas.microsoft.com/office/powerpoint/2010/main" val="33147359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20134" y="215900"/>
            <a:ext cx="8834966" cy="64135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15000"/>
              </a:lnSpc>
              <a:spcBef>
                <a:spcPts val="0"/>
              </a:spcBef>
              <a:spcAft>
                <a:spcPts val="1000"/>
              </a:spcAf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Resultados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482" name="Imagen 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34" y="857250"/>
            <a:ext cx="11297415" cy="490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1996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1134" y="776289"/>
            <a:ext cx="8596668" cy="5878511"/>
          </a:xfrm>
        </p:spPr>
        <p:txBody>
          <a:bodyPr>
            <a:normAutofit/>
          </a:bodyPr>
          <a:lstStyle/>
          <a:p>
            <a:pPr lvl="0" algn="just"/>
            <a:r>
              <a:rPr lang="es-EC" sz="2400" dirty="0"/>
              <a:t>Este trabajo exhibe una herramienta de Simulación Gráfica basada en código abierto  con el cual es posible evaluar dinámicamente el Tiempo Total acumulado de procesos para un Sistema Flexible de Manufactura considerando las características del modelado del sistema mediante Redes de Petri, además dicho modelos evalúa los tiempo de proceso de cada máquina y producto terminado en función de la secuencia establecida</a:t>
            </a:r>
            <a:r>
              <a:rPr lang="es-EC" sz="2400" dirty="0" smtClean="0"/>
              <a:t>.</a:t>
            </a:r>
          </a:p>
          <a:p>
            <a:pPr algn="just"/>
            <a:r>
              <a:rPr lang="es-EC" sz="2400" dirty="0"/>
              <a:t>El diseño del Simulador Gráfico basado en Redes de Petri  con leguaje de programación Java, presenta una interfaz gráfica muy sencilla en el entorno de desarrollo, por lo cual se tuvo que recurrir a software de diseño gráfico adicional para cumplir con las expectativas de tener una aplicación dinámica, interactiva y atractiva al usuario final. </a:t>
            </a:r>
          </a:p>
          <a:p>
            <a:pPr lvl="0" algn="just"/>
            <a:endParaRPr lang="es-EC" sz="2400" dirty="0"/>
          </a:p>
        </p:txBody>
      </p:sp>
      <p:sp>
        <p:nvSpPr>
          <p:cNvPr id="4" name="Título 1"/>
          <p:cNvSpPr txBox="1">
            <a:spLocks/>
          </p:cNvSpPr>
          <p:nvPr/>
        </p:nvSpPr>
        <p:spPr>
          <a:xfrm>
            <a:off x="118534" y="120650"/>
            <a:ext cx="3666066" cy="641350"/>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54A021">
                    <a:lumMod val="75000"/>
                  </a:srgbClr>
                </a:solidFill>
                <a:latin typeface="Times New Roman" panose="02020603050405020304" pitchFamily="18" charset="0"/>
                <a:cs typeface="Times New Roman" panose="02020603050405020304" pitchFamily="18" charset="0"/>
              </a:rPr>
              <a:t>CONCLUSIONES</a:t>
            </a:r>
            <a:endParaRPr lang="en-US" dirty="0"/>
          </a:p>
        </p:txBody>
      </p:sp>
    </p:spTree>
    <p:extLst>
      <p:ext uri="{BB962C8B-B14F-4D97-AF65-F5344CB8AC3E}">
        <p14:creationId xmlns:p14="http://schemas.microsoft.com/office/powerpoint/2010/main" val="1308808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1134" y="776289"/>
            <a:ext cx="8596668" cy="5878511"/>
          </a:xfrm>
        </p:spPr>
        <p:txBody>
          <a:bodyPr>
            <a:normAutofit/>
          </a:bodyPr>
          <a:lstStyle/>
          <a:p>
            <a:pPr lvl="0" algn="just"/>
            <a:r>
              <a:rPr lang="es-EC" sz="2400" dirty="0"/>
              <a:t>Los Sistemas a Eventos Discretos permiten el desarrollo de herramientas de automatización que satisfacen las exigencias de la nueva industria, que requiere mayor calidad y demanda de producción, tal es el caso de los FMS, los cuales pretenden abordar a nivel superior diferentes procesos industriales.</a:t>
            </a:r>
          </a:p>
          <a:p>
            <a:pPr lvl="0" algn="just"/>
            <a:r>
              <a:rPr lang="es-EC" sz="2400" dirty="0"/>
              <a:t>El uso de un Simulador Gráfico dentro de los Sistema de Manufactura Flexible, resulta ser una importante herramienta de diseños, debido a que permite un esquema visual del proceso, permite un análisis del sistema en general, adicionalmente, permite utilizar los diseños implementados mediante Redes de Petri </a:t>
            </a:r>
          </a:p>
          <a:p>
            <a:pPr lvl="0" algn="just"/>
            <a:endParaRPr lang="es-EC" sz="2400" dirty="0"/>
          </a:p>
        </p:txBody>
      </p:sp>
      <p:sp>
        <p:nvSpPr>
          <p:cNvPr id="4" name="Título 1"/>
          <p:cNvSpPr txBox="1">
            <a:spLocks/>
          </p:cNvSpPr>
          <p:nvPr/>
        </p:nvSpPr>
        <p:spPr>
          <a:xfrm>
            <a:off x="118534" y="120650"/>
            <a:ext cx="3666066" cy="641350"/>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54A021">
                    <a:lumMod val="75000"/>
                  </a:srgbClr>
                </a:solidFill>
                <a:latin typeface="Times New Roman" panose="02020603050405020304" pitchFamily="18" charset="0"/>
                <a:cs typeface="Times New Roman" panose="02020603050405020304" pitchFamily="18" charset="0"/>
              </a:rPr>
              <a:t>CONCLUSIONES</a:t>
            </a:r>
            <a:endParaRPr lang="en-US" dirty="0"/>
          </a:p>
        </p:txBody>
      </p:sp>
    </p:spTree>
    <p:extLst>
      <p:ext uri="{BB962C8B-B14F-4D97-AF65-F5344CB8AC3E}">
        <p14:creationId xmlns:p14="http://schemas.microsoft.com/office/powerpoint/2010/main" val="37136501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1134" y="776289"/>
            <a:ext cx="8596668" cy="5878511"/>
          </a:xfrm>
        </p:spPr>
        <p:txBody>
          <a:bodyPr>
            <a:normAutofit lnSpcReduction="10000"/>
          </a:bodyPr>
          <a:lstStyle/>
          <a:p>
            <a:pPr lvl="0" algn="just"/>
            <a:r>
              <a:rPr lang="es-EC" sz="2400" dirty="0"/>
              <a:t>El proyecto presentado puede ser tomado como base para el desarrollo y mejora de un Simulador con altas prestaciones con ayuda de la comunidad de lenguaje libre al ser compartido de forma gratuita.  </a:t>
            </a:r>
          </a:p>
          <a:p>
            <a:pPr algn="just"/>
            <a:endParaRPr lang="es-ES" sz="2200" dirty="0">
              <a:latin typeface="Times New Roman" panose="02020603050405020304" pitchFamily="18" charset="0"/>
              <a:cs typeface="Times New Roman" panose="02020603050405020304" pitchFamily="18" charset="0"/>
            </a:endParaRPr>
          </a:p>
          <a:p>
            <a:pPr lvl="0" algn="just"/>
            <a:r>
              <a:rPr lang="es-EC" sz="2400" dirty="0"/>
              <a:t>Otra posible línea de investigación sería introducir más complejidad en el sistema, considerando nuevos aspectos como transporte de materiales, tiempos de preparación dependientes de la secuencia. </a:t>
            </a:r>
          </a:p>
          <a:p>
            <a:pPr algn="just"/>
            <a:endParaRPr lang="es-ES" sz="2200" dirty="0">
              <a:latin typeface="Times New Roman" panose="02020603050405020304" pitchFamily="18" charset="0"/>
              <a:cs typeface="Times New Roman" panose="02020603050405020304" pitchFamily="18" charset="0"/>
            </a:endParaRPr>
          </a:p>
          <a:p>
            <a:pPr lvl="0" algn="just"/>
            <a:r>
              <a:rPr lang="es-EC" sz="2400" dirty="0"/>
              <a:t>El modelo planteado permite calcular el tiempo total de proceso de lotes para un Sistema de Manufactura Flexible según la secuencia establecida, sin embargo hace falta desarrollar mediante otras teorías, un algoritmo que permita encontrar la secuencia óptima del proceso.</a:t>
            </a:r>
          </a:p>
        </p:txBody>
      </p:sp>
      <p:sp>
        <p:nvSpPr>
          <p:cNvPr id="4" name="Título 1"/>
          <p:cNvSpPr txBox="1">
            <a:spLocks/>
          </p:cNvSpPr>
          <p:nvPr/>
        </p:nvSpPr>
        <p:spPr>
          <a:xfrm>
            <a:off x="118534" y="120649"/>
            <a:ext cx="5812366" cy="65563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b="1" dirty="0" smtClean="0">
                <a:solidFill>
                  <a:srgbClr val="54A021">
                    <a:lumMod val="75000"/>
                  </a:srgbClr>
                </a:solidFill>
                <a:latin typeface="Times New Roman" panose="02020603050405020304" pitchFamily="18" charset="0"/>
                <a:cs typeface="Times New Roman" panose="02020603050405020304" pitchFamily="18" charset="0"/>
              </a:rPr>
              <a:t>RECOMENDACIONES</a:t>
            </a:r>
            <a:endParaRPr lang="en-US" sz="3300" dirty="0"/>
          </a:p>
        </p:txBody>
      </p:sp>
    </p:spTree>
    <p:extLst>
      <p:ext uri="{BB962C8B-B14F-4D97-AF65-F5344CB8AC3E}">
        <p14:creationId xmlns:p14="http://schemas.microsoft.com/office/powerpoint/2010/main" val="23947541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565651" y="1566197"/>
            <a:ext cx="7766936" cy="1308100"/>
          </a:xfrm>
        </p:spPr>
        <p:txBody>
          <a:bodyPr/>
          <a:lstStyle/>
          <a:p>
            <a:pPr algn="ctr"/>
            <a:r>
              <a:rPr lang="en-US" sz="6200" b="1" dirty="0" smtClean="0">
                <a:latin typeface="Times New Roman" panose="02020603050405020304" pitchFamily="18" charset="0"/>
                <a:cs typeface="Times New Roman" panose="02020603050405020304" pitchFamily="18" charset="0"/>
              </a:rPr>
              <a:t>GRACIAS</a:t>
            </a:r>
            <a:br>
              <a:rPr lang="en-US" sz="6200" b="1" dirty="0" smtClean="0">
                <a:latin typeface="Times New Roman" panose="02020603050405020304" pitchFamily="18" charset="0"/>
                <a:cs typeface="Times New Roman" panose="02020603050405020304" pitchFamily="18" charset="0"/>
              </a:rPr>
            </a:br>
            <a:r>
              <a:rPr lang="en-US" sz="6200" b="1" dirty="0" smtClean="0">
                <a:latin typeface="Times New Roman" panose="02020603050405020304" pitchFamily="18" charset="0"/>
                <a:cs typeface="Times New Roman" panose="02020603050405020304" pitchFamily="18" charset="0"/>
              </a:rPr>
              <a:t>SU ATENCIÓN </a:t>
            </a:r>
            <a:endParaRPr lang="en-US" sz="6200" b="1" dirty="0">
              <a:latin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rotWithShape="1">
          <a:blip r:embed="rId2"/>
          <a:srcRect r="42322"/>
          <a:stretch/>
        </p:blipFill>
        <p:spPr>
          <a:xfrm>
            <a:off x="2991378" y="3096463"/>
            <a:ext cx="4620513" cy="1920406"/>
          </a:xfrm>
          <a:prstGeom prst="rect">
            <a:avLst/>
          </a:prstGeom>
        </p:spPr>
      </p:pic>
    </p:spTree>
    <p:extLst>
      <p:ext uri="{BB962C8B-B14F-4D97-AF65-F5344CB8AC3E}">
        <p14:creationId xmlns:p14="http://schemas.microsoft.com/office/powerpoint/2010/main" val="781942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solidFill>
                  <a:schemeClr val="accent2">
                    <a:lumMod val="75000"/>
                  </a:schemeClr>
                </a:solidFill>
                <a:latin typeface="Times New Roman" panose="02020603050405020304" pitchFamily="18" charset="0"/>
                <a:cs typeface="Times New Roman" panose="02020603050405020304" pitchFamily="18" charset="0"/>
              </a:rPr>
              <a:t>Descripción</a:t>
            </a:r>
            <a:r>
              <a:rPr lang="en-US" b="1" dirty="0" smtClean="0">
                <a:solidFill>
                  <a:schemeClr val="accent2">
                    <a:lumMod val="75000"/>
                  </a:schemeClr>
                </a:solidFill>
                <a:latin typeface="Times New Roman" panose="02020603050405020304" pitchFamily="18" charset="0"/>
                <a:cs typeface="Times New Roman" panose="02020603050405020304" pitchFamily="18" charset="0"/>
              </a:rPr>
              <a:t> del </a:t>
            </a:r>
            <a:r>
              <a:rPr lang="es-EC" b="1" dirty="0" smtClean="0">
                <a:solidFill>
                  <a:schemeClr val="accent2">
                    <a:lumMod val="75000"/>
                  </a:schemeClr>
                </a:solidFill>
                <a:latin typeface="Times New Roman" panose="02020603050405020304" pitchFamily="18" charset="0"/>
                <a:cs typeface="Times New Roman" panose="02020603050405020304" pitchFamily="18" charset="0"/>
              </a:rPr>
              <a:t>Problema</a:t>
            </a:r>
            <a:r>
              <a:rPr lang="en-US" b="1" dirty="0" smtClean="0">
                <a:solidFill>
                  <a:schemeClr val="accent2">
                    <a:lumMod val="75000"/>
                  </a:schemeClr>
                </a:solidFill>
                <a:latin typeface="Times New Roman" panose="02020603050405020304" pitchFamily="18" charset="0"/>
                <a:cs typeface="Times New Roman" panose="02020603050405020304" pitchFamily="18" charset="0"/>
              </a:rPr>
              <a:t> </a:t>
            </a:r>
            <a:endParaRPr lang="en-US"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677334" y="1666319"/>
            <a:ext cx="8596668" cy="2188989"/>
          </a:xfrm>
        </p:spPr>
        <p:txBody>
          <a:bodyPr>
            <a:noAutofit/>
          </a:bodyPr>
          <a:lstStyle/>
          <a:p>
            <a:pPr algn="just"/>
            <a:r>
              <a:rPr lang="es-EC" sz="2400" dirty="0">
                <a:solidFill>
                  <a:schemeClr val="tx1"/>
                </a:solidFill>
                <a:latin typeface="Times New Roman" panose="02020603050405020304" pitchFamily="18" charset="0"/>
                <a:cs typeface="Times New Roman" panose="02020603050405020304" pitchFamily="18" charset="0"/>
              </a:rPr>
              <a:t>En diversos sectores productivos, la programación de actividades es de gran importancia en la incidencia de la productibilidad y competitividad de las empresas en el mercado, por lo cual es fundamental que las empresas del sector productivo se acoplen al mercado cambiante, en este contexto, las empresas se ven en la necesidad de contar con una programación de la producción efectiva. Los sectores productivos deben tener la capacidad de competir y una de las formas para lograrlo es la producción por FMS (acrónimo en inglés de Flexible Manufacture </a:t>
            </a:r>
            <a:r>
              <a:rPr lang="es-EC" sz="2400" dirty="0" err="1">
                <a:solidFill>
                  <a:schemeClr val="tx1"/>
                </a:solidFill>
                <a:latin typeface="Times New Roman" panose="02020603050405020304" pitchFamily="18" charset="0"/>
                <a:cs typeface="Times New Roman" panose="02020603050405020304" pitchFamily="18" charset="0"/>
              </a:rPr>
              <a:t>System</a:t>
            </a:r>
            <a:r>
              <a:rPr lang="es-EC" sz="2400" dirty="0">
                <a:solidFill>
                  <a:schemeClr val="tx1"/>
                </a:solidFill>
                <a:latin typeface="Times New Roman" panose="02020603050405020304" pitchFamily="18" charset="0"/>
                <a:cs typeface="Times New Roman" panose="02020603050405020304" pitchFamily="18" charset="0"/>
              </a:rPr>
              <a:t>) o Sistema de Manufactura Flexible  siendo una gran promesa para el futuro ofreciendo beneficios en la calidad de los productos, reducción de costos y un mejor manejo en los procesos.</a:t>
            </a:r>
          </a:p>
          <a:p>
            <a:pPr marL="0" indent="0" algn="just">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360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520696"/>
            <a:ext cx="8596668" cy="712573"/>
          </a:xfrm>
        </p:spPr>
        <p:txBody>
          <a:bodyPr/>
          <a:lstStyle/>
          <a:p>
            <a:r>
              <a:rPr lang="es-EC" b="1" dirty="0" smtClean="0">
                <a:solidFill>
                  <a:schemeClr val="accent2">
                    <a:lumMod val="75000"/>
                  </a:schemeClr>
                </a:solidFill>
                <a:latin typeface="Times New Roman" panose="02020603050405020304" pitchFamily="18" charset="0"/>
                <a:cs typeface="Times New Roman" panose="02020603050405020304" pitchFamily="18" charset="0"/>
              </a:rPr>
              <a:t>Planteamiento</a:t>
            </a:r>
            <a:r>
              <a:rPr lang="en-US" b="1" dirty="0" smtClean="0">
                <a:solidFill>
                  <a:schemeClr val="accent2">
                    <a:lumMod val="75000"/>
                  </a:schemeClr>
                </a:solidFill>
                <a:latin typeface="Times New Roman" panose="02020603050405020304" pitchFamily="18" charset="0"/>
                <a:cs typeface="Times New Roman" panose="02020603050405020304" pitchFamily="18" charset="0"/>
              </a:rPr>
              <a:t> del </a:t>
            </a:r>
            <a:r>
              <a:rPr lang="es-EC" b="1" dirty="0" smtClean="0">
                <a:solidFill>
                  <a:schemeClr val="accent2">
                    <a:lumMod val="75000"/>
                  </a:schemeClr>
                </a:solidFill>
                <a:latin typeface="Times New Roman" panose="02020603050405020304" pitchFamily="18" charset="0"/>
                <a:cs typeface="Times New Roman" panose="02020603050405020304" pitchFamily="18" charset="0"/>
              </a:rPr>
              <a:t>Problema</a:t>
            </a:r>
            <a:endParaRPr lang="es-EC"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677334" y="1571498"/>
            <a:ext cx="8596668" cy="3880773"/>
          </a:xfrm>
        </p:spPr>
        <p:txBody>
          <a:bodyPr>
            <a:noAutofit/>
          </a:bodyPr>
          <a:lstStyle/>
          <a:p>
            <a:pPr algn="just"/>
            <a:r>
              <a:rPr lang="es-EC" sz="2400" dirty="0">
                <a:latin typeface="Times New Roman" panose="02020603050405020304" pitchFamily="18" charset="0"/>
                <a:cs typeface="Times New Roman" panose="02020603050405020304" pitchFamily="18" charset="0"/>
              </a:rPr>
              <a:t>En la simulación y análisis de FMS sería útil el uso de un Software de Simulación Gráfico enfocado en el usuario final permitiendo reducir el nivel de complejidad  de modelamiento de los sistemas sin la necesidad que el usuario requiera de conocimientos medios o avanzados de programación e ingeniería en procesos de manufactura, para lo cual se emplea  un método como las Redes de Petri (</a:t>
            </a:r>
            <a:r>
              <a:rPr lang="es-EC" sz="2400" dirty="0" err="1">
                <a:latin typeface="Times New Roman" panose="02020603050405020304" pitchFamily="18" charset="0"/>
                <a:cs typeface="Times New Roman" panose="02020603050405020304" pitchFamily="18" charset="0"/>
              </a:rPr>
              <a:t>RdP</a:t>
            </a:r>
            <a:r>
              <a:rPr lang="es-EC" sz="2400" dirty="0">
                <a:latin typeface="Times New Roman" panose="02020603050405020304" pitchFamily="18" charset="0"/>
                <a:cs typeface="Times New Roman" panose="02020603050405020304" pitchFamily="18" charset="0"/>
              </a:rPr>
              <a:t>) el cual es usado en varias aplicaciones para modelar y describir el comportamiento de sistemas dinámicos discretos tratando de que su representación sea lo más cercana a la realidad.</a:t>
            </a:r>
          </a:p>
          <a:p>
            <a:pPr algn="just"/>
            <a:endParaRPr lang="en-US" sz="2000" dirty="0">
              <a:solidFill>
                <a:schemeClr val="tx1"/>
              </a:solidFill>
            </a:endParaRPr>
          </a:p>
          <a:p>
            <a:pPr algn="just"/>
            <a:endParaRPr lang="en-US" sz="2000" dirty="0">
              <a:solidFill>
                <a:schemeClr val="tx1"/>
              </a:solidFill>
            </a:endParaRPr>
          </a:p>
        </p:txBody>
      </p:sp>
    </p:spTree>
    <p:extLst>
      <p:ext uri="{BB962C8B-B14F-4D97-AF65-F5344CB8AC3E}">
        <p14:creationId xmlns:p14="http://schemas.microsoft.com/office/powerpoint/2010/main" val="1773601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775729"/>
            <a:ext cx="8596668" cy="1320800"/>
          </a:xfrm>
        </p:spPr>
        <p:txBody>
          <a:bodyPr/>
          <a:lstStyle/>
          <a:p>
            <a:r>
              <a:rPr lang="en-US" b="1" dirty="0" smtClean="0">
                <a:solidFill>
                  <a:schemeClr val="accent2">
                    <a:lumMod val="75000"/>
                  </a:schemeClr>
                </a:solidFill>
                <a:latin typeface="Times New Roman" panose="02020603050405020304" pitchFamily="18" charset="0"/>
                <a:cs typeface="Times New Roman" panose="02020603050405020304" pitchFamily="18" charset="0"/>
              </a:rPr>
              <a:t>Marco </a:t>
            </a:r>
            <a:r>
              <a:rPr lang="es-EC" b="1" dirty="0" smtClean="0">
                <a:solidFill>
                  <a:schemeClr val="accent2">
                    <a:lumMod val="75000"/>
                  </a:schemeClr>
                </a:solidFill>
                <a:latin typeface="Times New Roman" panose="02020603050405020304" pitchFamily="18" charset="0"/>
                <a:cs typeface="Times New Roman" panose="02020603050405020304" pitchFamily="18" charset="0"/>
              </a:rPr>
              <a:t>Teórico</a:t>
            </a:r>
            <a:r>
              <a:rPr lang="en-US"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b="1" dirty="0" smtClean="0">
                <a:solidFill>
                  <a:schemeClr val="accent2">
                    <a:lumMod val="75000"/>
                  </a:schemeClr>
                </a:solidFill>
                <a:latin typeface="Times New Roman" panose="02020603050405020304" pitchFamily="18" charset="0"/>
                <a:cs typeface="Times New Roman" panose="02020603050405020304" pitchFamily="18" charset="0"/>
              </a:rPr>
              <a:t/>
            </a:r>
            <a:br>
              <a:rPr lang="en-US" b="1" dirty="0" smtClean="0">
                <a:solidFill>
                  <a:schemeClr val="accent2">
                    <a:lumMod val="75000"/>
                  </a:schemeClr>
                </a:solidFill>
                <a:latin typeface="Times New Roman" panose="02020603050405020304" pitchFamily="18" charset="0"/>
                <a:cs typeface="Times New Roman" panose="02020603050405020304" pitchFamily="18" charset="0"/>
              </a:rPr>
            </a:br>
            <a:r>
              <a:rPr lang="es-ES" b="1" dirty="0" smtClean="0">
                <a:solidFill>
                  <a:schemeClr val="accent2">
                    <a:lumMod val="75000"/>
                  </a:schemeClr>
                </a:solidFill>
                <a:latin typeface="Times New Roman" panose="02020603050405020304" pitchFamily="18" charset="0"/>
                <a:cs typeface="Times New Roman" panose="02020603050405020304" pitchFamily="18" charset="0"/>
              </a:rPr>
              <a:t>Simulación </a:t>
            </a:r>
            <a:endParaRPr lang="en-US"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677334" y="2192380"/>
            <a:ext cx="8596668" cy="3880773"/>
          </a:xfrm>
        </p:spPr>
        <p:txBody>
          <a:bodyPr>
            <a:normAutofit/>
          </a:bodyPr>
          <a:lstStyle/>
          <a:p>
            <a:pPr algn="just"/>
            <a:r>
              <a:rPr lang="es-EC" sz="2400" dirty="0" smtClean="0"/>
              <a:t>“E</a:t>
            </a:r>
            <a:r>
              <a:rPr lang="es-EC" sz="2400" i="1" dirty="0" smtClean="0"/>
              <a:t>l </a:t>
            </a:r>
            <a:r>
              <a:rPr lang="es-EC" sz="2400" i="1" dirty="0"/>
              <a:t>proceso de diseñar y desarrollar un modelo de  sistema o proceso, y conducir experimentos con este modelo con el propósito de entender el comportamiento del sistema o evaluar estrategias con las cuales se puede operar sobre él</a:t>
            </a:r>
            <a:r>
              <a:rPr lang="es-EC" sz="2400" dirty="0"/>
              <a:t>”. </a:t>
            </a:r>
            <a:r>
              <a:rPr lang="es-ES" sz="2400" dirty="0"/>
              <a:t>(Shannon, 1988)</a:t>
            </a:r>
            <a:r>
              <a:rPr lang="es-EC" sz="2400" dirty="0"/>
              <a:t> </a:t>
            </a:r>
          </a:p>
          <a:p>
            <a:pPr algn="just"/>
            <a:endParaRPr lang="en-US"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6911" y="4565710"/>
            <a:ext cx="3707698" cy="1838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73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9691" y="28622"/>
            <a:ext cx="8596668" cy="1320800"/>
          </a:xfrm>
        </p:spPr>
        <p:txBody>
          <a:bodyPr/>
          <a:lstStyle/>
          <a:p>
            <a:r>
              <a:rPr lang="es-ES" b="1" dirty="0" smtClean="0">
                <a:solidFill>
                  <a:schemeClr val="accent2">
                    <a:lumMod val="75000"/>
                  </a:schemeClr>
                </a:solidFill>
                <a:latin typeface="Times New Roman" panose="02020603050405020304" pitchFamily="18" charset="0"/>
                <a:cs typeface="Times New Roman" panose="02020603050405020304" pitchFamily="18" charset="0"/>
              </a:rPr>
              <a:t>Ventajas y Desventajas de la Simulación</a:t>
            </a:r>
            <a:endParaRPr lang="en-US" dirty="0"/>
          </a:p>
        </p:txBody>
      </p:sp>
      <p:graphicFrame>
        <p:nvGraphicFramePr>
          <p:cNvPr id="11" name="Tabla 10"/>
          <p:cNvGraphicFramePr>
            <a:graphicFrameLocks noGrp="1"/>
          </p:cNvGraphicFramePr>
          <p:nvPr>
            <p:extLst>
              <p:ext uri="{D42A27DB-BD31-4B8C-83A1-F6EECF244321}">
                <p14:modId xmlns:p14="http://schemas.microsoft.com/office/powerpoint/2010/main" val="1281004204"/>
              </p:ext>
            </p:extLst>
          </p:nvPr>
        </p:nvGraphicFramePr>
        <p:xfrm>
          <a:off x="1089497" y="921405"/>
          <a:ext cx="8041220" cy="5263896"/>
        </p:xfrm>
        <a:graphic>
          <a:graphicData uri="http://schemas.openxmlformats.org/drawingml/2006/table">
            <a:tbl>
              <a:tblPr firstRow="1" firstCol="1" bandRow="1">
                <a:tableStyleId>{0E3FDE45-AF77-4B5C-9715-49D594BDF05E}</a:tableStyleId>
              </a:tblPr>
              <a:tblGrid>
                <a:gridCol w="4020610"/>
                <a:gridCol w="4020610"/>
              </a:tblGrid>
              <a:tr h="0">
                <a:tc>
                  <a:txBody>
                    <a:bodyPr/>
                    <a:lstStyle/>
                    <a:p>
                      <a:pPr algn="ctr">
                        <a:lnSpc>
                          <a:spcPct val="107000"/>
                        </a:lnSpc>
                        <a:spcAft>
                          <a:spcPts val="0"/>
                        </a:spcAft>
                      </a:pPr>
                      <a:r>
                        <a:rPr lang="es-EC" sz="2000" dirty="0">
                          <a:effectLst/>
                        </a:rPr>
                        <a:t>Ventajas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Desventajas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800" b="0" dirty="0">
                          <a:effectLst/>
                        </a:rPr>
                        <a:t>La simulación proporciona un control total sobre el tiempo de funcionamiento del modelo de un sistema dando a conocer información del estado de los procesos en una fracción mínima del tiempo real. </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a:effectLst/>
                        </a:rPr>
                        <a:t>La adquisición de un Software de Simulación constituye una de las mayores dificultades para una empresa debido a los costos elevados.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800" b="0">
                          <a:effectLst/>
                        </a:rPr>
                        <a:t>Con los modelos de simulación es posible analizar sistemas complejos con mayor grado de detalle.</a:t>
                      </a:r>
                      <a:endParaRPr lang="es-EC"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800">
                          <a:effectLst/>
                        </a:rPr>
                        <a:t>Se requiere gran cantidad de corridas computacionales para encontrar “soluciones óptimas”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50000"/>
                        </a:lnSpc>
                        <a:spcAft>
                          <a:spcPts val="0"/>
                        </a:spcAft>
                      </a:pPr>
                      <a:r>
                        <a:rPr lang="es-EC" sz="1800" b="0" dirty="0">
                          <a:effectLst/>
                        </a:rPr>
                        <a:t>Se puede tener información acerca de la relación entre las variables más importantes de un sistema</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8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521912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34350"/>
          </a:xfrm>
        </p:spPr>
        <p:txBody>
          <a:bodyPr/>
          <a:lstStyle/>
          <a:p>
            <a:r>
              <a:rPr lang="en-US" b="1" dirty="0" err="1" smtClean="0">
                <a:solidFill>
                  <a:srgbClr val="54A021">
                    <a:lumMod val="75000"/>
                  </a:srgbClr>
                </a:solidFill>
                <a:latin typeface="Times New Roman" panose="02020603050405020304" pitchFamily="18" charset="0"/>
                <a:cs typeface="Times New Roman" panose="02020603050405020304" pitchFamily="18" charset="0"/>
              </a:rPr>
              <a:t>Sistemas</a:t>
            </a:r>
            <a:r>
              <a:rPr lang="en-US" b="1" dirty="0" smtClean="0">
                <a:solidFill>
                  <a:srgbClr val="54A021">
                    <a:lumMod val="75000"/>
                  </a:srgbClr>
                </a:solidFill>
                <a:latin typeface="Times New Roman" panose="02020603050405020304" pitchFamily="18" charset="0"/>
                <a:cs typeface="Times New Roman" panose="02020603050405020304" pitchFamily="18" charset="0"/>
              </a:rPr>
              <a:t> de </a:t>
            </a:r>
            <a:r>
              <a:rPr lang="en-US" b="1" dirty="0" err="1" smtClean="0">
                <a:solidFill>
                  <a:srgbClr val="54A021">
                    <a:lumMod val="75000"/>
                  </a:srgbClr>
                </a:solidFill>
                <a:latin typeface="Times New Roman" panose="02020603050405020304" pitchFamily="18" charset="0"/>
                <a:cs typeface="Times New Roman" panose="02020603050405020304" pitchFamily="18" charset="0"/>
              </a:rPr>
              <a:t>Manufactura</a:t>
            </a:r>
            <a:r>
              <a:rPr lang="en-US" b="1" dirty="0" smtClean="0">
                <a:solidFill>
                  <a:srgbClr val="54A021">
                    <a:lumMod val="75000"/>
                  </a:srgbClr>
                </a:solidFill>
                <a:latin typeface="Times New Roman" panose="02020603050405020304" pitchFamily="18" charset="0"/>
                <a:cs typeface="Times New Roman" panose="02020603050405020304" pitchFamily="18" charset="0"/>
              </a:rPr>
              <a:t> Flexible (FMS)</a:t>
            </a:r>
            <a:endParaRPr lang="en-US" dirty="0"/>
          </a:p>
        </p:txBody>
      </p:sp>
      <p:sp>
        <p:nvSpPr>
          <p:cNvPr id="3" name="Marcador de contenido 2"/>
          <p:cNvSpPr>
            <a:spLocks noGrp="1"/>
          </p:cNvSpPr>
          <p:nvPr>
            <p:ph idx="1"/>
          </p:nvPr>
        </p:nvSpPr>
        <p:spPr>
          <a:xfrm>
            <a:off x="677334" y="1771482"/>
            <a:ext cx="8596668" cy="3880773"/>
          </a:xfrm>
        </p:spPr>
        <p:txBody>
          <a:bodyPr>
            <a:normAutofit fontScale="92500"/>
          </a:bodyPr>
          <a:lstStyle/>
          <a:p>
            <a:pPr marL="0" indent="0" algn="just">
              <a:lnSpc>
                <a:spcPct val="115000"/>
              </a:lnSpc>
              <a:spcBef>
                <a:spcPts val="0"/>
              </a:spcBef>
              <a:spcAft>
                <a:spcPts val="1000"/>
              </a:spcAft>
              <a:buNone/>
            </a:pPr>
            <a:r>
              <a:rPr lang="es-EC" sz="2400" dirty="0">
                <a:solidFill>
                  <a:schemeClr val="tx1"/>
                </a:solidFill>
                <a:latin typeface="Times New Roman" panose="02020603050405020304" pitchFamily="18" charset="0"/>
                <a:cs typeface="Times New Roman" panose="02020603050405020304" pitchFamily="18" charset="0"/>
              </a:rPr>
              <a:t>Un FMS según </a:t>
            </a:r>
            <a:r>
              <a:rPr lang="es-ES" sz="2400" dirty="0">
                <a:solidFill>
                  <a:schemeClr val="tx1"/>
                </a:solidFill>
                <a:latin typeface="Times New Roman" panose="02020603050405020304" pitchFamily="18" charset="0"/>
                <a:cs typeface="Times New Roman" panose="02020603050405020304" pitchFamily="18" charset="0"/>
              </a:rPr>
              <a:t>(Groove, 1990)</a:t>
            </a:r>
            <a:r>
              <a:rPr lang="es-EC" sz="2400" dirty="0">
                <a:solidFill>
                  <a:schemeClr val="tx1"/>
                </a:solidFill>
                <a:latin typeface="Times New Roman" panose="02020603050405020304" pitchFamily="18" charset="0"/>
                <a:cs typeface="Times New Roman" panose="02020603050405020304" pitchFamily="18" charset="0"/>
              </a:rPr>
              <a:t> “consiste de un grupo de estaciones de procesamiento (predominantemente máquinas herramientas CNC), interconectadas por medio de un sistema de manejo y recuperación de material automático. Lo que da su nombre al FMS es su capacidad de procesar una variedad de diferentes tipos de partes simultáneamente bajo un programa de control NC en varias estaciones</a:t>
            </a:r>
            <a:r>
              <a:rPr lang="es-EC" sz="2400" dirty="0" smtClean="0">
                <a:solidFill>
                  <a:schemeClr val="tx1"/>
                </a:solidFill>
                <a:latin typeface="Times New Roman" panose="02020603050405020304" pitchFamily="18" charset="0"/>
                <a:cs typeface="Times New Roman" panose="02020603050405020304" pitchFamily="18" charset="0"/>
              </a:rPr>
              <a:t>”.</a:t>
            </a:r>
          </a:p>
          <a:p>
            <a:pPr marL="0" indent="0" algn="just">
              <a:lnSpc>
                <a:spcPct val="115000"/>
              </a:lnSpc>
              <a:spcBef>
                <a:spcPts val="0"/>
              </a:spcBef>
              <a:spcAft>
                <a:spcPts val="1000"/>
              </a:spcAft>
              <a:buNone/>
            </a:pPr>
            <a:r>
              <a:rPr lang="es-EC" sz="2400" dirty="0">
                <a:solidFill>
                  <a:schemeClr val="tx1"/>
                </a:solidFill>
                <a:latin typeface="Times New Roman" panose="02020603050405020304" pitchFamily="18" charset="0"/>
                <a:cs typeface="Times New Roman" panose="02020603050405020304" pitchFamily="18" charset="0"/>
              </a:rPr>
              <a:t>La </a:t>
            </a:r>
            <a:r>
              <a:rPr lang="es-EC" sz="2400" dirty="0" smtClean="0">
                <a:solidFill>
                  <a:schemeClr val="tx1"/>
                </a:solidFill>
                <a:latin typeface="Times New Roman" panose="02020603050405020304" pitchFamily="18" charset="0"/>
                <a:cs typeface="Times New Roman" panose="02020603050405020304" pitchFamily="18" charset="0"/>
              </a:rPr>
              <a:t>principal </a:t>
            </a:r>
            <a:r>
              <a:rPr lang="es-EC" sz="2400" dirty="0">
                <a:solidFill>
                  <a:schemeClr val="tx1"/>
                </a:solidFill>
                <a:latin typeface="Times New Roman" panose="02020603050405020304" pitchFamily="18" charset="0"/>
                <a:cs typeface="Times New Roman" panose="02020603050405020304" pitchFamily="18" charset="0"/>
              </a:rPr>
              <a:t>característica de un FMS, es su capacidad para procesar múltiples productos con </a:t>
            </a:r>
            <a:r>
              <a:rPr lang="es-EC" sz="2400" dirty="0" smtClean="0">
                <a:solidFill>
                  <a:schemeClr val="tx1"/>
                </a:solidFill>
                <a:latin typeface="Times New Roman" panose="02020603050405020304" pitchFamily="18" charset="0"/>
                <a:cs typeface="Times New Roman" panose="02020603050405020304" pitchFamily="18" charset="0"/>
              </a:rPr>
              <a:t>volúmenes </a:t>
            </a:r>
            <a:r>
              <a:rPr lang="es-EC" sz="2400" dirty="0">
                <a:solidFill>
                  <a:schemeClr val="tx1"/>
                </a:solidFill>
                <a:latin typeface="Times New Roman" panose="02020603050405020304" pitchFamily="18" charset="0"/>
                <a:cs typeface="Times New Roman" panose="02020603050405020304" pitchFamily="18" charset="0"/>
              </a:rPr>
              <a:t>de producción diversos brindando gran flexibilidad y adaptabilidad dentro del sistema.</a:t>
            </a:r>
          </a:p>
          <a:p>
            <a:pPr marL="0" indent="0" algn="just">
              <a:lnSpc>
                <a:spcPct val="115000"/>
              </a:lnSpc>
              <a:spcBef>
                <a:spcPts val="0"/>
              </a:spcBef>
              <a:spcAft>
                <a:spcPts val="1000"/>
              </a:spcAft>
              <a:buNone/>
            </a:pPr>
            <a:endParaRPr lang="es-ES" sz="2400" dirty="0">
              <a:solidFill>
                <a:schemeClr val="tx1"/>
              </a:solidFill>
              <a:latin typeface="Times New Roman" panose="02020603050405020304" pitchFamily="18" charset="0"/>
              <a:cs typeface="Times New Roman" panose="02020603050405020304" pitchFamily="18" charset="0"/>
            </a:endParaRPr>
          </a:p>
          <a:p>
            <a:pPr marL="0" indent="0" algn="just">
              <a:lnSpc>
                <a:spcPct val="115000"/>
              </a:lnSpc>
              <a:spcBef>
                <a:spcPts val="0"/>
              </a:spcBef>
              <a:spcAft>
                <a:spcPts val="1000"/>
              </a:spcAft>
              <a:buNone/>
            </a:pPr>
            <a:endParaRPr lang="es-EC" sz="2400" dirty="0">
              <a:solidFill>
                <a:schemeClr val="tx1"/>
              </a:solidFill>
              <a:latin typeface="Times New Roman" panose="02020603050405020304" pitchFamily="18" charset="0"/>
              <a:cs typeface="Times New Roman" panose="02020603050405020304" pitchFamily="18" charset="0"/>
            </a:endParaRPr>
          </a:p>
          <a:p>
            <a:pPr marL="0" marR="0" indent="0" algn="just">
              <a:lnSpc>
                <a:spcPct val="115000"/>
              </a:lnSpc>
              <a:spcBef>
                <a:spcPts val="0"/>
              </a:spcBef>
              <a:spcAft>
                <a:spcPts val="1000"/>
              </a:spcAft>
              <a:buNone/>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6538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89471"/>
            <a:ext cx="8596668" cy="569286"/>
          </a:xfrm>
        </p:spPr>
        <p:txBody>
          <a:bodyPr>
            <a:normAutofit fontScale="90000"/>
          </a:bodyPr>
          <a:lstStyle/>
          <a:p>
            <a:r>
              <a:rPr lang="en-US" b="1" dirty="0" err="1" smtClean="0">
                <a:solidFill>
                  <a:schemeClr val="accent2">
                    <a:lumMod val="75000"/>
                  </a:schemeClr>
                </a:solidFill>
                <a:latin typeface="Times New Roman" panose="02020603050405020304" pitchFamily="18" charset="0"/>
                <a:cs typeface="Times New Roman" panose="02020603050405020304" pitchFamily="18" charset="0"/>
              </a:rPr>
              <a:t>Tipos</a:t>
            </a:r>
            <a:r>
              <a:rPr lang="en-US" b="1" dirty="0" smtClean="0">
                <a:solidFill>
                  <a:schemeClr val="accent2">
                    <a:lumMod val="75000"/>
                  </a:schemeClr>
                </a:solidFill>
                <a:latin typeface="Times New Roman" panose="02020603050405020304" pitchFamily="18" charset="0"/>
                <a:cs typeface="Times New Roman" panose="02020603050405020304" pitchFamily="18" charset="0"/>
              </a:rPr>
              <a:t> de </a:t>
            </a:r>
            <a:r>
              <a:rPr lang="en-US" b="1" dirty="0" err="1" smtClean="0">
                <a:solidFill>
                  <a:schemeClr val="accent2">
                    <a:lumMod val="75000"/>
                  </a:schemeClr>
                </a:solidFill>
                <a:latin typeface="Times New Roman" panose="02020603050405020304" pitchFamily="18" charset="0"/>
                <a:cs typeface="Times New Roman" panose="02020603050405020304" pitchFamily="18" charset="0"/>
              </a:rPr>
              <a:t>Sistemas</a:t>
            </a:r>
            <a:r>
              <a:rPr lang="en-US" b="1" dirty="0" smtClean="0">
                <a:solidFill>
                  <a:schemeClr val="accent2">
                    <a:lumMod val="75000"/>
                  </a:schemeClr>
                </a:solidFill>
                <a:latin typeface="Times New Roman" panose="02020603050405020304" pitchFamily="18" charset="0"/>
                <a:cs typeface="Times New Roman" panose="02020603050405020304" pitchFamily="18" charset="0"/>
              </a:rPr>
              <a:t> de </a:t>
            </a:r>
            <a:r>
              <a:rPr lang="en-US" b="1" dirty="0" err="1" smtClean="0">
                <a:solidFill>
                  <a:schemeClr val="accent2">
                    <a:lumMod val="75000"/>
                  </a:schemeClr>
                </a:solidFill>
                <a:latin typeface="Times New Roman" panose="02020603050405020304" pitchFamily="18" charset="0"/>
                <a:cs typeface="Times New Roman" panose="02020603050405020304" pitchFamily="18" charset="0"/>
              </a:rPr>
              <a:t>Manufactura</a:t>
            </a:r>
            <a:r>
              <a:rPr lang="en-US"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b="1" dirty="0">
                <a:solidFill>
                  <a:schemeClr val="accent2">
                    <a:lumMod val="75000"/>
                  </a:schemeClr>
                </a:solidFill>
                <a:latin typeface="Times New Roman" panose="02020603050405020304" pitchFamily="18" charset="0"/>
                <a:cs typeface="Times New Roman" panose="02020603050405020304" pitchFamily="18" charset="0"/>
              </a:rPr>
              <a:t/>
            </a:r>
            <a:br>
              <a:rPr lang="en-US" b="1" dirty="0">
                <a:solidFill>
                  <a:schemeClr val="accent2">
                    <a:lumMod val="75000"/>
                  </a:schemeClr>
                </a:solidFill>
                <a:latin typeface="Times New Roman" panose="02020603050405020304" pitchFamily="18" charset="0"/>
                <a:cs typeface="Times New Roman" panose="02020603050405020304" pitchFamily="18" charset="0"/>
              </a:rPr>
            </a:br>
            <a:endParaRPr lang="en-US" dirty="0"/>
          </a:p>
        </p:txBody>
      </p:sp>
      <p:sp>
        <p:nvSpPr>
          <p:cNvPr id="3" name="Marcador de contenido 2"/>
          <p:cNvSpPr>
            <a:spLocks noGrp="1"/>
          </p:cNvSpPr>
          <p:nvPr>
            <p:ph idx="1"/>
          </p:nvPr>
        </p:nvSpPr>
        <p:spPr>
          <a:xfrm>
            <a:off x="677334" y="978427"/>
            <a:ext cx="8596668" cy="3880773"/>
          </a:xfrm>
        </p:spPr>
        <p:txBody>
          <a:bodyPr>
            <a:noAutofit/>
          </a:bodyPr>
          <a:lstStyle/>
          <a:p>
            <a:pPr marL="0" lvl="0" indent="0">
              <a:buNone/>
            </a:pPr>
            <a:r>
              <a:rPr lang="es-EC" sz="2000" dirty="0" smtClean="0">
                <a:solidFill>
                  <a:schemeClr val="tx1"/>
                </a:solidFill>
                <a:latin typeface="Times New Roman" panose="02020603050405020304" pitchFamily="18" charset="0"/>
                <a:cs typeface="Times New Roman" panose="02020603050405020304" pitchFamily="18" charset="0"/>
              </a:rPr>
              <a:t>1. Por </a:t>
            </a:r>
            <a:r>
              <a:rPr lang="es-EC" sz="2000" dirty="0">
                <a:solidFill>
                  <a:schemeClr val="tx1"/>
                </a:solidFill>
                <a:latin typeface="Times New Roman" panose="02020603050405020304" pitchFamily="18" charset="0"/>
                <a:cs typeface="Times New Roman" panose="02020603050405020304" pitchFamily="18" charset="0"/>
              </a:rPr>
              <a:t>el tipo de operación realizada</a:t>
            </a:r>
          </a:p>
          <a:p>
            <a:pPr marL="0" lvl="0" indent="0">
              <a:buNone/>
            </a:pPr>
            <a:r>
              <a:rPr lang="es-EC" sz="2000" dirty="0">
                <a:solidFill>
                  <a:schemeClr val="tx1"/>
                </a:solidFill>
                <a:latin typeface="Times New Roman" panose="02020603050405020304" pitchFamily="18" charset="0"/>
                <a:cs typeface="Times New Roman" panose="02020603050405020304" pitchFamily="18" charset="0"/>
              </a:rPr>
              <a:t>	</a:t>
            </a:r>
            <a:r>
              <a:rPr lang="es-EC" sz="2000" dirty="0" smtClean="0">
                <a:solidFill>
                  <a:schemeClr val="tx1"/>
                </a:solidFill>
                <a:latin typeface="Times New Roman" panose="02020603050405020304" pitchFamily="18" charset="0"/>
                <a:cs typeface="Times New Roman" panose="02020603050405020304" pitchFamily="18" charset="0"/>
              </a:rPr>
              <a:t>Operaciones </a:t>
            </a:r>
            <a:r>
              <a:rPr lang="es-EC" sz="2000" dirty="0">
                <a:solidFill>
                  <a:schemeClr val="tx1"/>
                </a:solidFill>
                <a:latin typeface="Times New Roman" panose="02020603050405020304" pitchFamily="18" charset="0"/>
                <a:cs typeface="Times New Roman" panose="02020603050405020304" pitchFamily="18" charset="0"/>
              </a:rPr>
              <a:t>de procesamiento versus operación de ensamble. </a:t>
            </a:r>
          </a:p>
          <a:p>
            <a:pPr marL="0" lvl="0" indent="0">
              <a:buNone/>
            </a:pPr>
            <a:r>
              <a:rPr lang="es-EC" sz="2000" dirty="0" smtClean="0">
                <a:solidFill>
                  <a:schemeClr val="tx1"/>
                </a:solidFill>
                <a:latin typeface="Times New Roman" panose="02020603050405020304" pitchFamily="18" charset="0"/>
                <a:cs typeface="Times New Roman" panose="02020603050405020304" pitchFamily="18" charset="0"/>
              </a:rPr>
              <a:t>	Tipo </a:t>
            </a:r>
            <a:r>
              <a:rPr lang="es-EC" sz="2000" dirty="0">
                <a:solidFill>
                  <a:schemeClr val="tx1"/>
                </a:solidFill>
                <a:latin typeface="Times New Roman" panose="02020603050405020304" pitchFamily="18" charset="0"/>
                <a:cs typeface="Times New Roman" panose="02020603050405020304" pitchFamily="18" charset="0"/>
              </a:rPr>
              <a:t>de procesamiento u operación de ensamble</a:t>
            </a:r>
          </a:p>
          <a:p>
            <a:pPr marL="0" indent="0">
              <a:buNone/>
            </a:pPr>
            <a:r>
              <a:rPr lang="es-EC" sz="2000" dirty="0">
                <a:solidFill>
                  <a:schemeClr val="tx1"/>
                </a:solidFill>
                <a:latin typeface="Times New Roman" panose="02020603050405020304" pitchFamily="18" charset="0"/>
                <a:cs typeface="Times New Roman" panose="02020603050405020304" pitchFamily="18" charset="0"/>
              </a:rPr>
              <a:t> </a:t>
            </a:r>
            <a:r>
              <a:rPr lang="es-EC" sz="2000" dirty="0" smtClean="0">
                <a:solidFill>
                  <a:schemeClr val="tx1"/>
                </a:solidFill>
                <a:latin typeface="Times New Roman" panose="02020603050405020304" pitchFamily="18" charset="0"/>
                <a:cs typeface="Times New Roman" panose="02020603050405020304" pitchFamily="18" charset="0"/>
              </a:rPr>
              <a:t>2. El </a:t>
            </a:r>
            <a:r>
              <a:rPr lang="es-EC" sz="2000" dirty="0">
                <a:solidFill>
                  <a:schemeClr val="tx1"/>
                </a:solidFill>
                <a:latin typeface="Times New Roman" panose="02020603050405020304" pitchFamily="18" charset="0"/>
                <a:cs typeface="Times New Roman" panose="02020603050405020304" pitchFamily="18" charset="0"/>
              </a:rPr>
              <a:t>número de estaciones de trabajo y el </a:t>
            </a:r>
            <a:r>
              <a:rPr lang="es-EC" sz="2000" dirty="0" err="1">
                <a:solidFill>
                  <a:schemeClr val="tx1"/>
                </a:solidFill>
                <a:latin typeface="Times New Roman" panose="02020603050405020304" pitchFamily="18" charset="0"/>
                <a:cs typeface="Times New Roman" panose="02020603050405020304" pitchFamily="18" charset="0"/>
              </a:rPr>
              <a:t>layout</a:t>
            </a:r>
            <a:endParaRPr lang="es-EC" sz="2000" dirty="0">
              <a:solidFill>
                <a:schemeClr val="tx1"/>
              </a:solidFill>
              <a:latin typeface="Times New Roman" panose="02020603050405020304" pitchFamily="18" charset="0"/>
              <a:cs typeface="Times New Roman" panose="02020603050405020304" pitchFamily="18" charset="0"/>
            </a:endParaRPr>
          </a:p>
          <a:p>
            <a:pPr marL="0" lvl="0" indent="0">
              <a:buNone/>
            </a:pPr>
            <a:r>
              <a:rPr lang="es-EC" sz="2000" dirty="0" smtClean="0">
                <a:solidFill>
                  <a:schemeClr val="tx1"/>
                </a:solidFill>
                <a:latin typeface="Times New Roman" panose="02020603050405020304" pitchFamily="18" charset="0"/>
                <a:cs typeface="Times New Roman" panose="02020603050405020304" pitchFamily="18" charset="0"/>
              </a:rPr>
              <a:t>	Una </a:t>
            </a:r>
            <a:r>
              <a:rPr lang="es-EC" sz="2000" dirty="0">
                <a:solidFill>
                  <a:schemeClr val="tx1"/>
                </a:solidFill>
                <a:latin typeface="Times New Roman" panose="02020603050405020304" pitchFamily="18" charset="0"/>
                <a:cs typeface="Times New Roman" panose="02020603050405020304" pitchFamily="18" charset="0"/>
              </a:rPr>
              <a:t>estación versus más de una estación </a:t>
            </a:r>
          </a:p>
          <a:p>
            <a:pPr marL="0" lvl="0" indent="0">
              <a:buNone/>
            </a:pPr>
            <a:r>
              <a:rPr lang="es-EC" sz="2000" dirty="0" smtClean="0">
                <a:solidFill>
                  <a:schemeClr val="tx1"/>
                </a:solidFill>
                <a:latin typeface="Times New Roman" panose="02020603050405020304" pitchFamily="18" charset="0"/>
                <a:cs typeface="Times New Roman" panose="02020603050405020304" pitchFamily="18" charset="0"/>
              </a:rPr>
              <a:t>	Para </a:t>
            </a:r>
            <a:r>
              <a:rPr lang="es-EC" sz="2000" dirty="0">
                <a:solidFill>
                  <a:schemeClr val="tx1"/>
                </a:solidFill>
                <a:latin typeface="Times New Roman" panose="02020603050405020304" pitchFamily="18" charset="0"/>
                <a:cs typeface="Times New Roman" panose="02020603050405020304" pitchFamily="18" charset="0"/>
              </a:rPr>
              <a:t>más de una estación, ruteado variable versus ruteado fijo</a:t>
            </a:r>
          </a:p>
          <a:p>
            <a:pPr marL="0" lvl="0" indent="0">
              <a:buNone/>
            </a:pPr>
            <a:r>
              <a:rPr lang="es-EC" sz="2000" dirty="0" smtClean="0">
                <a:solidFill>
                  <a:schemeClr val="tx1"/>
                </a:solidFill>
                <a:latin typeface="Times New Roman" panose="02020603050405020304" pitchFamily="18" charset="0"/>
                <a:cs typeface="Times New Roman" panose="02020603050405020304" pitchFamily="18" charset="0"/>
              </a:rPr>
              <a:t>3. El </a:t>
            </a:r>
            <a:r>
              <a:rPr lang="es-EC" sz="2000" dirty="0">
                <a:solidFill>
                  <a:schemeClr val="tx1"/>
                </a:solidFill>
                <a:latin typeface="Times New Roman" panose="02020603050405020304" pitchFamily="18" charset="0"/>
                <a:cs typeface="Times New Roman" panose="02020603050405020304" pitchFamily="18" charset="0"/>
              </a:rPr>
              <a:t>nivel de automatización</a:t>
            </a:r>
          </a:p>
          <a:p>
            <a:pPr marL="0" lvl="0" indent="0" algn="just">
              <a:buNone/>
            </a:pPr>
            <a:r>
              <a:rPr lang="es-EC" sz="2000" dirty="0" smtClean="0">
                <a:solidFill>
                  <a:schemeClr val="tx1"/>
                </a:solidFill>
                <a:latin typeface="Times New Roman" panose="02020603050405020304" pitchFamily="18" charset="0"/>
                <a:cs typeface="Times New Roman" panose="02020603050405020304" pitchFamily="18" charset="0"/>
              </a:rPr>
              <a:t>	Estaciones </a:t>
            </a:r>
            <a:r>
              <a:rPr lang="es-EC" sz="2000" dirty="0">
                <a:solidFill>
                  <a:schemeClr val="tx1"/>
                </a:solidFill>
                <a:latin typeface="Times New Roman" panose="02020603050405020304" pitchFamily="18" charset="0"/>
                <a:cs typeface="Times New Roman" panose="02020603050405020304" pitchFamily="18" charset="0"/>
              </a:rPr>
              <a:t>de trabajo manual o </a:t>
            </a:r>
            <a:r>
              <a:rPr lang="es-EC" sz="2000" dirty="0" err="1">
                <a:solidFill>
                  <a:schemeClr val="tx1"/>
                </a:solidFill>
                <a:latin typeface="Times New Roman" panose="02020603050405020304" pitchFamily="18" charset="0"/>
                <a:cs typeface="Times New Roman" panose="02020603050405020304" pitchFamily="18" charset="0"/>
              </a:rPr>
              <a:t>semi</a:t>
            </a:r>
            <a:r>
              <a:rPr lang="es-EC" sz="2000" dirty="0">
                <a:solidFill>
                  <a:schemeClr val="tx1"/>
                </a:solidFill>
                <a:latin typeface="Times New Roman" panose="02020603050405020304" pitchFamily="18" charset="0"/>
                <a:cs typeface="Times New Roman" panose="02020603050405020304" pitchFamily="18" charset="0"/>
              </a:rPr>
              <a:t>-automático que requieren </a:t>
            </a:r>
            <a:r>
              <a:rPr lang="es-EC" sz="2000" dirty="0" smtClean="0">
                <a:solidFill>
                  <a:schemeClr val="tx1"/>
                </a:solidFill>
                <a:latin typeface="Times New Roman" panose="02020603050405020304" pitchFamily="18" charset="0"/>
                <a:cs typeface="Times New Roman" panose="02020603050405020304" pitchFamily="18" charset="0"/>
              </a:rPr>
              <a:t>tiempo 	completo </a:t>
            </a:r>
            <a:r>
              <a:rPr lang="es-EC" sz="2000" dirty="0">
                <a:solidFill>
                  <a:schemeClr val="tx1"/>
                </a:solidFill>
                <a:latin typeface="Times New Roman" panose="02020603050405020304" pitchFamily="18" charset="0"/>
                <a:cs typeface="Times New Roman" panose="02020603050405020304" pitchFamily="18" charset="0"/>
              </a:rPr>
              <a:t>del operador versus completamente automatizada </a:t>
            </a:r>
            <a:r>
              <a:rPr lang="es-EC" sz="2000" dirty="0" smtClean="0">
                <a:solidFill>
                  <a:schemeClr val="tx1"/>
                </a:solidFill>
                <a:latin typeface="Times New Roman" panose="02020603050405020304" pitchFamily="18" charset="0"/>
                <a:cs typeface="Times New Roman" panose="02020603050405020304" pitchFamily="18" charset="0"/>
              </a:rPr>
              <a:t>	que </a:t>
            </a:r>
            <a:r>
              <a:rPr lang="es-EC" sz="2000" dirty="0">
                <a:solidFill>
                  <a:schemeClr val="tx1"/>
                </a:solidFill>
                <a:latin typeface="Times New Roman" panose="02020603050405020304" pitchFamily="18" charset="0"/>
                <a:cs typeface="Times New Roman" panose="02020603050405020304" pitchFamily="18" charset="0"/>
              </a:rPr>
              <a:t>requiere </a:t>
            </a:r>
            <a:r>
              <a:rPr lang="es-EC" sz="2000" dirty="0" smtClean="0">
                <a:solidFill>
                  <a:schemeClr val="tx1"/>
                </a:solidFill>
                <a:latin typeface="Times New Roman" panose="02020603050405020304" pitchFamily="18" charset="0"/>
                <a:cs typeface="Times New Roman" panose="02020603050405020304" pitchFamily="18" charset="0"/>
              </a:rPr>
              <a:t>	solamente </a:t>
            </a:r>
            <a:r>
              <a:rPr lang="es-EC" sz="2000" dirty="0">
                <a:solidFill>
                  <a:schemeClr val="tx1"/>
                </a:solidFill>
                <a:latin typeface="Times New Roman" panose="02020603050405020304" pitchFamily="18" charset="0"/>
                <a:cs typeface="Times New Roman" panose="02020603050405020304" pitchFamily="18" charset="0"/>
              </a:rPr>
              <a:t>atención periódica del operador </a:t>
            </a:r>
          </a:p>
          <a:p>
            <a:pPr marL="0" lvl="0" indent="0">
              <a:buNone/>
            </a:pPr>
            <a:r>
              <a:rPr lang="es-EC" sz="2000" dirty="0" smtClean="0">
                <a:solidFill>
                  <a:schemeClr val="tx1"/>
                </a:solidFill>
                <a:latin typeface="Times New Roman" panose="02020603050405020304" pitchFamily="18" charset="0"/>
                <a:cs typeface="Times New Roman" panose="02020603050405020304" pitchFamily="18" charset="0"/>
              </a:rPr>
              <a:t>4. La </a:t>
            </a:r>
            <a:r>
              <a:rPr lang="es-EC" sz="2000" dirty="0">
                <a:solidFill>
                  <a:schemeClr val="tx1"/>
                </a:solidFill>
                <a:latin typeface="Times New Roman" panose="02020603050405020304" pitchFamily="18" charset="0"/>
                <a:cs typeface="Times New Roman" panose="02020603050405020304" pitchFamily="18" charset="0"/>
              </a:rPr>
              <a:t>diversidad de las partes o productos</a:t>
            </a:r>
          </a:p>
          <a:p>
            <a:pPr marL="0" lvl="0" indent="0">
              <a:buNone/>
            </a:pPr>
            <a:r>
              <a:rPr lang="es-EC" sz="2000" dirty="0" smtClean="0">
                <a:solidFill>
                  <a:schemeClr val="tx1"/>
                </a:solidFill>
                <a:latin typeface="Times New Roman" panose="02020603050405020304" pitchFamily="18" charset="0"/>
                <a:cs typeface="Times New Roman" panose="02020603050405020304" pitchFamily="18" charset="0"/>
              </a:rPr>
              <a:t>	Todas </a:t>
            </a:r>
            <a:r>
              <a:rPr lang="es-EC" sz="2000" dirty="0">
                <a:solidFill>
                  <a:schemeClr val="tx1"/>
                </a:solidFill>
                <a:latin typeface="Times New Roman" panose="02020603050405020304" pitchFamily="18" charset="0"/>
                <a:cs typeface="Times New Roman" panose="02020603050405020304" pitchFamily="18" charset="0"/>
              </a:rPr>
              <a:t>las unidades de trabajo idénticas versus variaciones en las unidades de </a:t>
            </a:r>
            <a:r>
              <a:rPr lang="es-EC" sz="2000" dirty="0" smtClean="0">
                <a:solidFill>
                  <a:schemeClr val="tx1"/>
                </a:solidFill>
                <a:latin typeface="Times New Roman" panose="02020603050405020304" pitchFamily="18" charset="0"/>
                <a:cs typeface="Times New Roman" panose="02020603050405020304" pitchFamily="18" charset="0"/>
              </a:rPr>
              <a:t>	trabajo </a:t>
            </a:r>
            <a:r>
              <a:rPr lang="es-EC" sz="2000" dirty="0">
                <a:solidFill>
                  <a:schemeClr val="tx1"/>
                </a:solidFill>
                <a:latin typeface="Times New Roman" panose="02020603050405020304" pitchFamily="18" charset="0"/>
                <a:cs typeface="Times New Roman" panose="02020603050405020304" pitchFamily="18" charset="0"/>
              </a:rPr>
              <a:t>que requieren diferencias en procesamiento</a:t>
            </a:r>
          </a:p>
          <a:p>
            <a:pPr marL="0" indent="0" algn="just">
              <a:buNone/>
            </a:pPr>
            <a:r>
              <a:rPr lang="es-ES" dirty="0">
                <a:solidFill>
                  <a:schemeClr val="tx1"/>
                </a:solidFill>
                <a:latin typeface="Times New Roman" panose="02020603050405020304" pitchFamily="18" charset="0"/>
                <a:cs typeface="Times New Roman" panose="02020603050405020304" pitchFamily="18" charset="0"/>
              </a:rPr>
              <a:t/>
            </a:r>
            <a:br>
              <a:rPr lang="es-ES" dirty="0">
                <a:solidFill>
                  <a:schemeClr val="tx1"/>
                </a:solidFill>
                <a:latin typeface="Times New Roman" panose="02020603050405020304" pitchFamily="18" charset="0"/>
                <a:cs typeface="Times New Roman" panose="02020603050405020304" pitchFamily="18" charset="0"/>
              </a:rPr>
            </a:br>
            <a:endParaRPr lang="en-US" dirty="0">
              <a:solidFill>
                <a:schemeClr val="tx1"/>
              </a:solidFill>
              <a:latin typeface="Times New Roman" panose="02020603050405020304" pitchFamily="18" charset="0"/>
              <a:cs typeface="Times New Roman" panose="02020603050405020304" pitchFamily="18" charset="0"/>
            </a:endParaRPr>
          </a:p>
        </p:txBody>
      </p:sp>
      <p:pic>
        <p:nvPicPr>
          <p:cNvPr id="10" name="Imagen 9"/>
          <p:cNvPicPr/>
          <p:nvPr/>
        </p:nvPicPr>
        <p:blipFill rotWithShape="1">
          <a:blip r:embed="rId2">
            <a:extLst>
              <a:ext uri="{28A0092B-C50C-407E-A947-70E740481C1C}">
                <a14:useLocalDpi xmlns:a14="http://schemas.microsoft.com/office/drawing/2010/main" val="0"/>
              </a:ext>
            </a:extLst>
          </a:blip>
          <a:srcRect l="2490" r="4495"/>
          <a:stretch/>
        </p:blipFill>
        <p:spPr bwMode="auto">
          <a:xfrm>
            <a:off x="7800678" y="978427"/>
            <a:ext cx="4391322" cy="238734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75476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2154</TotalTime>
  <Words>2461</Words>
  <Application>Microsoft Office PowerPoint</Application>
  <PresentationFormat>Panorámica</PresentationFormat>
  <Paragraphs>186</Paragraphs>
  <Slides>34</Slides>
  <Notes>18</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34</vt:i4>
      </vt:variant>
    </vt:vector>
  </HeadingPairs>
  <TitlesOfParts>
    <vt:vector size="42" baseType="lpstr">
      <vt:lpstr>Arial</vt:lpstr>
      <vt:lpstr>Calibri</vt:lpstr>
      <vt:lpstr>Times New Roman</vt:lpstr>
      <vt:lpstr>Trebuchet MS</vt:lpstr>
      <vt:lpstr>Wingdings</vt:lpstr>
      <vt:lpstr>Wingdings 3</vt:lpstr>
      <vt:lpstr>Faceta</vt:lpstr>
      <vt:lpstr>Visio.Drawing.11</vt:lpstr>
      <vt:lpstr>DESARROLLO DE UN SIMULADOR DE SISTEMAS DE MANUFACTURA CON INTERFAZ GRAFICA BASADO EN REDES DE PETRI </vt:lpstr>
      <vt:lpstr>Agenda</vt:lpstr>
      <vt:lpstr>Objetivos </vt:lpstr>
      <vt:lpstr>Descripción del Problema </vt:lpstr>
      <vt:lpstr>Planteamiento del Problema</vt:lpstr>
      <vt:lpstr>Marco Teórico  Simulación </vt:lpstr>
      <vt:lpstr>Ventajas y Desventajas de la Simulación</vt:lpstr>
      <vt:lpstr>Sistemas de Manufactura Flexible (FMS)</vt:lpstr>
      <vt:lpstr>Tipos de Sistemas de Manufactura  </vt:lpstr>
      <vt:lpstr>Redes de Petri (RDP) </vt:lpstr>
      <vt:lpstr>RdP </vt:lpstr>
      <vt:lpstr>RdP</vt:lpstr>
      <vt:lpstr>Tipos de Redes de Petri </vt:lpstr>
      <vt:lpstr>Definición de la Solución</vt:lpstr>
      <vt:lpstr>Redes de Petri para Máquina y Robot</vt:lpstr>
      <vt:lpstr>Red de Petri Para Buffer</vt:lpstr>
      <vt:lpstr>Red de Petri Para Simulador Gráfico </vt:lpstr>
      <vt:lpstr>Interfaz Grafica  </vt:lpstr>
      <vt:lpstr>Interfaz Gráfica  </vt:lpstr>
      <vt:lpstr>Bloque de Ingreso de Elementos  </vt:lpstr>
      <vt:lpstr>Bloque de Ingreso de Elementos  </vt:lpstr>
      <vt:lpstr>Bloque de Lista de Elementos </vt:lpstr>
      <vt:lpstr>Bloque de Área de Trabajo </vt:lpstr>
      <vt:lpstr>Bloque de Área de Trabajo </vt:lpstr>
      <vt:lpstr>Bloque Visualización de Datos  </vt:lpstr>
      <vt:lpstr>Bloque de Simulación   </vt:lpstr>
      <vt:lpstr>Implementación de la Solución</vt:lpstr>
      <vt:lpstr>Diagrama de  Flujo </vt:lpstr>
      <vt:lpstr>Presentación de PowerPoint</vt:lpstr>
      <vt:lpstr>Presentación de PowerPoint</vt:lpstr>
      <vt:lpstr>Presentación de PowerPoint</vt:lpstr>
      <vt:lpstr>Presentación de PowerPoint</vt:lpstr>
      <vt:lpstr>Presentación de PowerPoint</vt:lpstr>
      <vt:lpstr>GRACIAS SU ATENCIÓN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E IMPLEMENTACIÓN DE UN SISTEMA AUTOMATIZADO EN PLATAFORMA ANDROID PARA USO PSICOTERAPÉUTICO EN LA APLICACIÓN DE LA TÉCNICA EMDR</dc:title>
  <dc:creator>Fabian Izquierdo</dc:creator>
  <cp:lastModifiedBy>Edwin Garcia</cp:lastModifiedBy>
  <cp:revision>118</cp:revision>
  <dcterms:created xsi:type="dcterms:W3CDTF">2014-03-10T03:01:20Z</dcterms:created>
  <dcterms:modified xsi:type="dcterms:W3CDTF">2017-02-24T20:10:24Z</dcterms:modified>
</cp:coreProperties>
</file>