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43"/>
  </p:notesMasterIdLst>
  <p:sldIdLst>
    <p:sldId id="450" r:id="rId2"/>
    <p:sldId id="265" r:id="rId3"/>
    <p:sldId id="388" r:id="rId4"/>
    <p:sldId id="453" r:id="rId5"/>
    <p:sldId id="451" r:id="rId6"/>
    <p:sldId id="452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3" r:id="rId16"/>
    <p:sldId id="464" r:id="rId17"/>
    <p:sldId id="465" r:id="rId18"/>
    <p:sldId id="466" r:id="rId19"/>
    <p:sldId id="467" r:id="rId20"/>
    <p:sldId id="469" r:id="rId21"/>
    <p:sldId id="470" r:id="rId22"/>
    <p:sldId id="471" r:id="rId23"/>
    <p:sldId id="472" r:id="rId24"/>
    <p:sldId id="499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5" r:id="rId34"/>
    <p:sldId id="496" r:id="rId35"/>
    <p:sldId id="492" r:id="rId36"/>
    <p:sldId id="498" r:id="rId37"/>
    <p:sldId id="474" r:id="rId38"/>
    <p:sldId id="477" r:id="rId39"/>
    <p:sldId id="478" r:id="rId40"/>
    <p:sldId id="479" r:id="rId41"/>
    <p:sldId id="468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88983" autoAdjust="0"/>
  </p:normalViewPr>
  <p:slideViewPr>
    <p:cSldViewPr>
      <p:cViewPr>
        <p:scale>
          <a:sx n="80" d="100"/>
          <a:sy n="80" d="100"/>
        </p:scale>
        <p:origin x="108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abel\AppData\Local\Temp\EXCEL%20TABLAS%20DE%20FRECUENCIAS.,,.,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abel\AppData\Local\Temp\EXCEL%20TABLAS%20DE%20FRECUENCIAS.,,.,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abel\AppData\Local\Temp\EXCEL%20TABLAS%20DE%20FRECUENCIAS.,,.,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abel\AppData\Local\Temp\EXCEL%20TABLAS%20DE%20FRECUENCIAS.,,.,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YECTO%20GRADUACION\ARCHIVOS%20FINALES\ARCHIVOS%20ANALISI%20SBSS\CRUCES%20CHI%20CUADRADO%20WILL,.,.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YECTO%20GRADUACION\ARCHIVOS%20FINALES\ARCHIVOS%20ANALISI%20SBSS\CRUCES%20CHI%20CUADRADO%20WILL,.,.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YECTO%20GRADUACION\ARCHIVOS%20FINALES\ARCHIVOS%20ANALISI%20SBSS\CRUCES%20CHI%20CUADRADO%20WILL,.,.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'[EXCEL TABLAS DE FRECUENCIAS.,,.,.xlsx]PTB15.'!$C$15:$C$18</c:f>
              <c:strCache>
                <c:ptCount val="4"/>
                <c:pt idx="0">
                  <c:v>Becas</c:v>
                </c:pt>
                <c:pt idx="1">
                  <c:v>Gratuidad</c:v>
                </c:pt>
                <c:pt idx="2">
                  <c:v>Pension</c:v>
                </c:pt>
                <c:pt idx="3">
                  <c:v>Otro</c:v>
                </c:pt>
              </c:strCache>
            </c:strRef>
          </c:cat>
          <c:val>
            <c:numRef>
              <c:f>'[EXCEL TABLAS DE FRECUENCIAS.,,.,.xlsx]PTB15.'!$E$15:$E$18</c:f>
              <c:numCache>
                <c:formatCode>General</c:formatCode>
                <c:ptCount val="4"/>
                <c:pt idx="0">
                  <c:v>20.5</c:v>
                </c:pt>
                <c:pt idx="1">
                  <c:v>32.299999999999997</c:v>
                </c:pt>
                <c:pt idx="2">
                  <c:v>38</c:v>
                </c:pt>
                <c:pt idx="3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C0-45B0-B473-2699C07AA5F2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'[EXCEL TABLAS DE FRECUENCIAS.,,.,.xlsx]PTB15.'!$C$15:$C$18</c:f>
              <c:strCache>
                <c:ptCount val="4"/>
                <c:pt idx="0">
                  <c:v>Becas</c:v>
                </c:pt>
                <c:pt idx="1">
                  <c:v>Gratuidad</c:v>
                </c:pt>
                <c:pt idx="2">
                  <c:v>Pension</c:v>
                </c:pt>
                <c:pt idx="3">
                  <c:v>Otro</c:v>
                </c:pt>
              </c:strCache>
            </c:strRef>
          </c:cat>
          <c:val>
            <c:numRef>
              <c:f>'[EXCEL TABLAS DE FRECUENCIAS.,,.,.xlsx]PTB15.'!$E$15:$E$18</c:f>
              <c:numCache>
                <c:formatCode>General</c:formatCode>
                <c:ptCount val="4"/>
                <c:pt idx="0">
                  <c:v>20.5</c:v>
                </c:pt>
                <c:pt idx="1">
                  <c:v>32.299999999999997</c:v>
                </c:pt>
                <c:pt idx="2">
                  <c:v>38</c:v>
                </c:pt>
                <c:pt idx="3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C0-45B0-B473-2699C07AA5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spPr>
        <a:solidFill>
          <a:schemeClr val="lt1">
            <a:alpha val="50000"/>
          </a:schemeClr>
        </a:solidFill>
      </c:spPr>
    </c:legend>
    <c:plotVisOnly val="1"/>
    <c:dispBlanksAs val="gap"/>
    <c:showDLblsOverMax val="0"/>
  </c:chart>
  <c:spPr>
    <a:pattFill prst="ltVert">
      <a:fgClr>
        <a:schemeClr val="lt1"/>
      </a:fgClr>
      <a:bgClr>
        <a:schemeClr val="bg2"/>
      </a:bgClr>
    </a:patt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EC" sz="1200"/>
              <a:t>Indique su nivel de ingresos familiar (Padre, Madre o pareja)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'[EXCEL TABLAS DE FRECUENCIAS.,,.,.xlsx]PTB16.'!$C$17:$C$22</c:f>
              <c:strCache>
                <c:ptCount val="6"/>
                <c:pt idx="0">
                  <c:v>De $300 - $600</c:v>
                </c:pt>
                <c:pt idx="1">
                  <c:v>De $601 - $900</c:v>
                </c:pt>
                <c:pt idx="2">
                  <c:v>De $901 - $1200</c:v>
                </c:pt>
                <c:pt idx="3">
                  <c:v>De $1201 - $1500</c:v>
                </c:pt>
                <c:pt idx="4">
                  <c:v>De $1500 - $1800</c:v>
                </c:pt>
                <c:pt idx="5">
                  <c:v>Mayor $1800</c:v>
                </c:pt>
              </c:strCache>
            </c:strRef>
          </c:cat>
          <c:val>
            <c:numRef>
              <c:f>'[EXCEL TABLAS DE FRECUENCIAS.,,.,.xlsx]PTB16.'!$E$17:$E$22</c:f>
              <c:numCache>
                <c:formatCode>General</c:formatCode>
                <c:ptCount val="6"/>
                <c:pt idx="0">
                  <c:v>12.7</c:v>
                </c:pt>
                <c:pt idx="1">
                  <c:v>21.8</c:v>
                </c:pt>
                <c:pt idx="2">
                  <c:v>27.8</c:v>
                </c:pt>
                <c:pt idx="3">
                  <c:v>18.600000000000001</c:v>
                </c:pt>
                <c:pt idx="4">
                  <c:v>9.6999999999999993</c:v>
                </c:pt>
                <c:pt idx="5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3B-463B-A104-09F58220F581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'[EXCEL TABLAS DE FRECUENCIAS.,,.,.xlsx]PTB16.'!$C$17:$C$22</c:f>
              <c:strCache>
                <c:ptCount val="6"/>
                <c:pt idx="0">
                  <c:v>De $300 - $600</c:v>
                </c:pt>
                <c:pt idx="1">
                  <c:v>De $601 - $900</c:v>
                </c:pt>
                <c:pt idx="2">
                  <c:v>De $901 - $1200</c:v>
                </c:pt>
                <c:pt idx="3">
                  <c:v>De $1201 - $1500</c:v>
                </c:pt>
                <c:pt idx="4">
                  <c:v>De $1500 - $1800</c:v>
                </c:pt>
                <c:pt idx="5">
                  <c:v>Mayor $1800</c:v>
                </c:pt>
              </c:strCache>
            </c:strRef>
          </c:cat>
          <c:val>
            <c:numRef>
              <c:f>'[EXCEL TABLAS DE FRECUENCIAS.,,.,.xlsx]PTB16.'!$E$17:$E$22</c:f>
              <c:numCache>
                <c:formatCode>General</c:formatCode>
                <c:ptCount val="6"/>
                <c:pt idx="0">
                  <c:v>12.7</c:v>
                </c:pt>
                <c:pt idx="1">
                  <c:v>21.8</c:v>
                </c:pt>
                <c:pt idx="2">
                  <c:v>27.8</c:v>
                </c:pt>
                <c:pt idx="3">
                  <c:v>18.600000000000001</c:v>
                </c:pt>
                <c:pt idx="4">
                  <c:v>9.6999999999999993</c:v>
                </c:pt>
                <c:pt idx="5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3B-463B-A104-09F58220F58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spPr>
        <a:solidFill>
          <a:schemeClr val="lt1">
            <a:alpha val="50000"/>
          </a:schemeClr>
        </a:solidFill>
      </c:spPr>
    </c:legend>
    <c:plotVisOnly val="1"/>
    <c:dispBlanksAs val="gap"/>
    <c:showDLblsOverMax val="0"/>
  </c:chart>
  <c:spPr>
    <a:pattFill prst="ltVert">
      <a:fgClr>
        <a:schemeClr val="lt1"/>
      </a:fgClr>
      <a:bgClr>
        <a:schemeClr val="bg2"/>
      </a:bgClr>
    </a:patt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'[EXCEL TABLAS DE FRECUENCIAS.,,.,.xlsx]PTB17.'!$C$16:$C$20</c:f>
              <c:strCache>
                <c:ptCount val="5"/>
                <c:pt idx="0">
                  <c:v>De $80 - $150</c:v>
                </c:pt>
                <c:pt idx="1">
                  <c:v>De $151 - $220</c:v>
                </c:pt>
                <c:pt idx="2">
                  <c:v>De $221 - $290</c:v>
                </c:pt>
                <c:pt idx="3">
                  <c:v>De $291 - $360</c:v>
                </c:pt>
                <c:pt idx="4">
                  <c:v>De $361 - $430</c:v>
                </c:pt>
              </c:strCache>
            </c:strRef>
          </c:cat>
          <c:val>
            <c:numRef>
              <c:f>'[EXCEL TABLAS DE FRECUENCIAS.,,.,.xlsx]PTB17.'!$E$16:$E$20</c:f>
              <c:numCache>
                <c:formatCode>General</c:formatCode>
                <c:ptCount val="5"/>
                <c:pt idx="0">
                  <c:v>91.1</c:v>
                </c:pt>
                <c:pt idx="1">
                  <c:v>7.3</c:v>
                </c:pt>
                <c:pt idx="2">
                  <c:v>1.1000000000000001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DB-4F9A-B361-ED118015E6B7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'[EXCEL TABLAS DE FRECUENCIAS.,,.,.xlsx]PTB17.'!$C$16:$C$20</c:f>
              <c:strCache>
                <c:ptCount val="5"/>
                <c:pt idx="0">
                  <c:v>De $80 - $150</c:v>
                </c:pt>
                <c:pt idx="1">
                  <c:v>De $151 - $220</c:v>
                </c:pt>
                <c:pt idx="2">
                  <c:v>De $221 - $290</c:v>
                </c:pt>
                <c:pt idx="3">
                  <c:v>De $291 - $360</c:v>
                </c:pt>
                <c:pt idx="4">
                  <c:v>De $361 - $430</c:v>
                </c:pt>
              </c:strCache>
            </c:strRef>
          </c:cat>
          <c:val>
            <c:numRef>
              <c:f>'[EXCEL TABLAS DE FRECUENCIAS.,,.,.xlsx]PTB17.'!$E$16:$E$20</c:f>
              <c:numCache>
                <c:formatCode>General</c:formatCode>
                <c:ptCount val="5"/>
                <c:pt idx="0">
                  <c:v>91.1</c:v>
                </c:pt>
                <c:pt idx="1">
                  <c:v>7.3</c:v>
                </c:pt>
                <c:pt idx="2">
                  <c:v>1.1000000000000001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DB-4F9A-B361-ED118015E6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spPr>
        <a:solidFill>
          <a:schemeClr val="lt1">
            <a:alpha val="50000"/>
          </a:schemeClr>
        </a:solidFill>
      </c:spPr>
    </c:legend>
    <c:plotVisOnly val="1"/>
    <c:dispBlanksAs val="gap"/>
    <c:showDLblsOverMax val="0"/>
  </c:chart>
  <c:spPr>
    <a:pattFill prst="ltVert">
      <a:fgClr>
        <a:schemeClr val="lt1"/>
      </a:fgClr>
      <a:bgClr>
        <a:schemeClr val="bg2"/>
      </a:bgClr>
    </a:patt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'[EXCEL TABLAS DE FRECUENCIAS.,,.,.xlsx]PTB19.'!$C$15:$C$18</c:f>
              <c:strCache>
                <c:ptCount val="4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  <c:pt idx="3">
                  <c:v>Ninguno</c:v>
                </c:pt>
              </c:strCache>
            </c:strRef>
          </c:cat>
          <c:val>
            <c:numRef>
              <c:f>'[EXCEL TABLAS DE FRECUENCIAS.,,.,.xlsx]PTB19.'!$E$15:$E$18</c:f>
              <c:numCache>
                <c:formatCode>General</c:formatCode>
                <c:ptCount val="4"/>
                <c:pt idx="0">
                  <c:v>59.8</c:v>
                </c:pt>
                <c:pt idx="1">
                  <c:v>34.799999999999997</c:v>
                </c:pt>
                <c:pt idx="2">
                  <c:v>3.5</c:v>
                </c:pt>
                <c:pt idx="3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49-4311-B808-3BDF089F0FCA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'[EXCEL TABLAS DE FRECUENCIAS.,,.,.xlsx]PTB19.'!$C$15:$C$18</c:f>
              <c:strCache>
                <c:ptCount val="4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  <c:pt idx="3">
                  <c:v>Ninguno</c:v>
                </c:pt>
              </c:strCache>
            </c:strRef>
          </c:cat>
          <c:val>
            <c:numRef>
              <c:f>'[EXCEL TABLAS DE FRECUENCIAS.,,.,.xlsx]PTB19.'!$E$15:$E$18</c:f>
              <c:numCache>
                <c:formatCode>General</c:formatCode>
                <c:ptCount val="4"/>
                <c:pt idx="0">
                  <c:v>59.8</c:v>
                </c:pt>
                <c:pt idx="1">
                  <c:v>34.799999999999997</c:v>
                </c:pt>
                <c:pt idx="2">
                  <c:v>3.5</c:v>
                </c:pt>
                <c:pt idx="3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49-4311-B808-3BDF089F0FC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spPr>
        <a:solidFill>
          <a:schemeClr val="lt1">
            <a:alpha val="50000"/>
          </a:schemeClr>
        </a:solidFill>
      </c:spPr>
    </c:legend>
    <c:plotVisOnly val="1"/>
    <c:dispBlanksAs val="gap"/>
    <c:showDLblsOverMax val="0"/>
  </c:chart>
  <c:spPr>
    <a:pattFill prst="ltVert">
      <a:fgClr>
        <a:schemeClr val="lt1"/>
      </a:fgClr>
      <a:bgClr>
        <a:schemeClr val="bg2"/>
      </a:bgClr>
    </a:patt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Afectación/Razón económica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'CRUCE RN'!$C$16</c:f>
              <c:strCache>
                <c:ptCount val="1"/>
                <c:pt idx="0">
                  <c:v>Becas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'CRUCE RN'!$B$17:$B$20</c:f>
              <c:strCache>
                <c:ptCount val="4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  <c:pt idx="3">
                  <c:v>Ninguno</c:v>
                </c:pt>
              </c:strCache>
            </c:strRef>
          </c:cat>
          <c:val>
            <c:numRef>
              <c:f>'CRUCE RN'!$C$17:$C$20</c:f>
              <c:numCache>
                <c:formatCode>General</c:formatCode>
                <c:ptCount val="4"/>
                <c:pt idx="0">
                  <c:v>49</c:v>
                </c:pt>
                <c:pt idx="1">
                  <c:v>24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56-4CA6-B4FC-1CFEE22D4031}"/>
            </c:ext>
          </c:extLst>
        </c:ser>
        <c:ser>
          <c:idx val="1"/>
          <c:order val="1"/>
          <c:tx>
            <c:strRef>
              <c:f>'CRUCE RN'!$D$16</c:f>
              <c:strCache>
                <c:ptCount val="1"/>
                <c:pt idx="0">
                  <c:v>Gratuidad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'CRUCE RN'!$B$17:$B$20</c:f>
              <c:strCache>
                <c:ptCount val="4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  <c:pt idx="3">
                  <c:v>Ninguno</c:v>
                </c:pt>
              </c:strCache>
            </c:strRef>
          </c:cat>
          <c:val>
            <c:numRef>
              <c:f>'CRUCE RN'!$D$17:$D$20</c:f>
              <c:numCache>
                <c:formatCode>General</c:formatCode>
                <c:ptCount val="4"/>
                <c:pt idx="0">
                  <c:v>89</c:v>
                </c:pt>
                <c:pt idx="1">
                  <c:v>28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6-4CA6-B4FC-1CFEE22D4031}"/>
            </c:ext>
          </c:extLst>
        </c:ser>
        <c:ser>
          <c:idx val="2"/>
          <c:order val="2"/>
          <c:tx>
            <c:strRef>
              <c:f>'CRUCE RN'!$E$16</c:f>
              <c:strCache>
                <c:ptCount val="1"/>
                <c:pt idx="0">
                  <c:v>Pension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'CRUCE RN'!$B$17:$B$20</c:f>
              <c:strCache>
                <c:ptCount val="4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  <c:pt idx="3">
                  <c:v>Ninguno</c:v>
                </c:pt>
              </c:strCache>
            </c:strRef>
          </c:cat>
          <c:val>
            <c:numRef>
              <c:f>'CRUCE RN'!$E$17:$E$20</c:f>
              <c:numCache>
                <c:formatCode>General</c:formatCode>
                <c:ptCount val="4"/>
                <c:pt idx="0">
                  <c:v>63</c:v>
                </c:pt>
                <c:pt idx="1">
                  <c:v>65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56-4CA6-B4FC-1CFEE22D4031}"/>
            </c:ext>
          </c:extLst>
        </c:ser>
        <c:ser>
          <c:idx val="3"/>
          <c:order val="3"/>
          <c:tx>
            <c:strRef>
              <c:f>'CRUCE RN'!$F$16</c:f>
              <c:strCache>
                <c:ptCount val="1"/>
                <c:pt idx="0">
                  <c:v>Otro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'CRUCE RN'!$B$17:$B$20</c:f>
              <c:strCache>
                <c:ptCount val="4"/>
                <c:pt idx="0">
                  <c:v>Alto</c:v>
                </c:pt>
                <c:pt idx="1">
                  <c:v>Medio</c:v>
                </c:pt>
                <c:pt idx="2">
                  <c:v>Bajo</c:v>
                </c:pt>
                <c:pt idx="3">
                  <c:v>Ninguno</c:v>
                </c:pt>
              </c:strCache>
            </c:strRef>
          </c:cat>
          <c:val>
            <c:numRef>
              <c:f>'CRUCE RN'!$F$17:$F$20</c:f>
              <c:numCache>
                <c:formatCode>General</c:formatCode>
                <c:ptCount val="4"/>
                <c:pt idx="0">
                  <c:v>21</c:v>
                </c:pt>
                <c:pt idx="1">
                  <c:v>12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56-4CA6-B4FC-1CFEE22D4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32800704"/>
        <c:axId val="232805800"/>
      </c:barChart>
      <c:catAx>
        <c:axId val="23280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2805800"/>
        <c:crosses val="autoZero"/>
        <c:auto val="1"/>
        <c:lblAlgn val="ctr"/>
        <c:lblOffset val="100"/>
        <c:noMultiLvlLbl val="0"/>
      </c:catAx>
      <c:valAx>
        <c:axId val="23280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28007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/>
              <a:t>Afectación/Nivel</a:t>
            </a:r>
            <a:r>
              <a:rPr lang="es-EC" baseline="0"/>
              <a:t> de Ingresos</a:t>
            </a:r>
            <a:endParaRPr lang="es-EC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'CRUCE RO'!$D$27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'CRUCE RO'!$C$28:$C$33</c:f>
              <c:strCache>
                <c:ptCount val="6"/>
                <c:pt idx="0">
                  <c:v>De $300 - $600</c:v>
                </c:pt>
                <c:pt idx="1">
                  <c:v>De $601 - $900</c:v>
                </c:pt>
                <c:pt idx="2">
                  <c:v>De $901 - $1200</c:v>
                </c:pt>
                <c:pt idx="3">
                  <c:v>De $1201 - $1500</c:v>
                </c:pt>
                <c:pt idx="4">
                  <c:v>De $1500 - $1800</c:v>
                </c:pt>
                <c:pt idx="5">
                  <c:v>Mayor $1800</c:v>
                </c:pt>
              </c:strCache>
            </c:strRef>
          </c:cat>
          <c:val>
            <c:numRef>
              <c:f>'CRUCE RO'!$D$28:$D$33</c:f>
              <c:numCache>
                <c:formatCode>General</c:formatCode>
                <c:ptCount val="6"/>
                <c:pt idx="0">
                  <c:v>33</c:v>
                </c:pt>
                <c:pt idx="1">
                  <c:v>52</c:v>
                </c:pt>
                <c:pt idx="2">
                  <c:v>74</c:v>
                </c:pt>
                <c:pt idx="3">
                  <c:v>40</c:v>
                </c:pt>
                <c:pt idx="4">
                  <c:v>15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18-4936-83CE-54FC9FB30D7C}"/>
            </c:ext>
          </c:extLst>
        </c:ser>
        <c:ser>
          <c:idx val="1"/>
          <c:order val="1"/>
          <c:tx>
            <c:strRef>
              <c:f>'CRUCE RO'!$E$27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'CRUCE RO'!$C$28:$C$33</c:f>
              <c:strCache>
                <c:ptCount val="6"/>
                <c:pt idx="0">
                  <c:v>De $300 - $600</c:v>
                </c:pt>
                <c:pt idx="1">
                  <c:v>De $601 - $900</c:v>
                </c:pt>
                <c:pt idx="2">
                  <c:v>De $901 - $1200</c:v>
                </c:pt>
                <c:pt idx="3">
                  <c:v>De $1201 - $1500</c:v>
                </c:pt>
                <c:pt idx="4">
                  <c:v>De $1500 - $1800</c:v>
                </c:pt>
                <c:pt idx="5">
                  <c:v>Mayor $1800</c:v>
                </c:pt>
              </c:strCache>
            </c:strRef>
          </c:cat>
          <c:val>
            <c:numRef>
              <c:f>'CRUCE RO'!$E$28:$E$33</c:f>
              <c:numCache>
                <c:formatCode>General</c:formatCode>
                <c:ptCount val="6"/>
                <c:pt idx="0">
                  <c:v>14</c:v>
                </c:pt>
                <c:pt idx="1">
                  <c:v>24</c:v>
                </c:pt>
                <c:pt idx="2">
                  <c:v>25</c:v>
                </c:pt>
                <c:pt idx="3">
                  <c:v>24</c:v>
                </c:pt>
                <c:pt idx="4">
                  <c:v>18</c:v>
                </c:pt>
                <c:pt idx="5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18-4936-83CE-54FC9FB30D7C}"/>
            </c:ext>
          </c:extLst>
        </c:ser>
        <c:ser>
          <c:idx val="2"/>
          <c:order val="2"/>
          <c:tx>
            <c:strRef>
              <c:f>'CRUCE RO'!$F$27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'CRUCE RO'!$C$28:$C$33</c:f>
              <c:strCache>
                <c:ptCount val="6"/>
                <c:pt idx="0">
                  <c:v>De $300 - $600</c:v>
                </c:pt>
                <c:pt idx="1">
                  <c:v>De $601 - $900</c:v>
                </c:pt>
                <c:pt idx="2">
                  <c:v>De $901 - $1200</c:v>
                </c:pt>
                <c:pt idx="3">
                  <c:v>De $1201 - $1500</c:v>
                </c:pt>
                <c:pt idx="4">
                  <c:v>De $1500 - $1800</c:v>
                </c:pt>
                <c:pt idx="5">
                  <c:v>Mayor $1800</c:v>
                </c:pt>
              </c:strCache>
            </c:strRef>
          </c:cat>
          <c:val>
            <c:numRef>
              <c:f>'CRUCE RO'!$F$28:$F$33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18-4936-83CE-54FC9FB30D7C}"/>
            </c:ext>
          </c:extLst>
        </c:ser>
        <c:ser>
          <c:idx val="3"/>
          <c:order val="3"/>
          <c:tx>
            <c:strRef>
              <c:f>'CRUCE RO'!$G$27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'CRUCE RO'!$C$28:$C$33</c:f>
              <c:strCache>
                <c:ptCount val="6"/>
                <c:pt idx="0">
                  <c:v>De $300 - $600</c:v>
                </c:pt>
                <c:pt idx="1">
                  <c:v>De $601 - $900</c:v>
                </c:pt>
                <c:pt idx="2">
                  <c:v>De $901 - $1200</c:v>
                </c:pt>
                <c:pt idx="3">
                  <c:v>De $1201 - $1500</c:v>
                </c:pt>
                <c:pt idx="4">
                  <c:v>De $1500 - $1800</c:v>
                </c:pt>
                <c:pt idx="5">
                  <c:v>Mayor $1800</c:v>
                </c:pt>
              </c:strCache>
            </c:strRef>
          </c:cat>
          <c:val>
            <c:numRef>
              <c:f>'CRUCE RO'!$G$28:$G$33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18-4936-83CE-54FC9FB30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32807760"/>
        <c:axId val="232800312"/>
      </c:barChart>
      <c:catAx>
        <c:axId val="23280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2800312"/>
        <c:crosses val="autoZero"/>
        <c:auto val="1"/>
        <c:lblAlgn val="ctr"/>
        <c:lblOffset val="100"/>
        <c:noMultiLvlLbl val="0"/>
      </c:catAx>
      <c:valAx>
        <c:axId val="23280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28077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Disposición</a:t>
            </a:r>
            <a:r>
              <a:rPr lang="es-EC" baseline="0"/>
              <a:t> de Pago/Gasto Uniformes</a:t>
            </a:r>
            <a:r>
              <a:rPr lang="es-EC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'CRUCE SP'!$C$28</c:f>
              <c:strCache>
                <c:ptCount val="1"/>
                <c:pt idx="0">
                  <c:v>De $80 - $150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'CRUCE SP'!$D$27:$G$27</c:f>
              <c:strCache>
                <c:ptCount val="4"/>
                <c:pt idx="0">
                  <c:v>De $400 - $800</c:v>
                </c:pt>
                <c:pt idx="1">
                  <c:v>De $801 - $1200</c:v>
                </c:pt>
                <c:pt idx="2">
                  <c:v>De 1201 -$1600</c:v>
                </c:pt>
                <c:pt idx="3">
                  <c:v>De $1601 - $2000</c:v>
                </c:pt>
              </c:strCache>
            </c:strRef>
          </c:cat>
          <c:val>
            <c:numRef>
              <c:f>'CRUCE SP'!$D$28:$G$28</c:f>
              <c:numCache>
                <c:formatCode>General</c:formatCode>
                <c:ptCount val="4"/>
                <c:pt idx="0">
                  <c:v>312</c:v>
                </c:pt>
                <c:pt idx="1">
                  <c:v>23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6F-4EFD-BEED-776E164FAD23}"/>
            </c:ext>
          </c:extLst>
        </c:ser>
        <c:ser>
          <c:idx val="1"/>
          <c:order val="1"/>
          <c:tx>
            <c:strRef>
              <c:f>'CRUCE SP'!$C$29</c:f>
              <c:strCache>
                <c:ptCount val="1"/>
                <c:pt idx="0">
                  <c:v>De $151 - $220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'CRUCE SP'!$D$27:$G$27</c:f>
              <c:strCache>
                <c:ptCount val="4"/>
                <c:pt idx="0">
                  <c:v>De $400 - $800</c:v>
                </c:pt>
                <c:pt idx="1">
                  <c:v>De $801 - $1200</c:v>
                </c:pt>
                <c:pt idx="2">
                  <c:v>De 1201 -$1600</c:v>
                </c:pt>
                <c:pt idx="3">
                  <c:v>De $1601 - $2000</c:v>
                </c:pt>
              </c:strCache>
            </c:strRef>
          </c:cat>
          <c:val>
            <c:numRef>
              <c:f>'CRUCE SP'!$D$29:$G$29</c:f>
              <c:numCache>
                <c:formatCode>General</c:formatCode>
                <c:ptCount val="4"/>
                <c:pt idx="0">
                  <c:v>16</c:v>
                </c:pt>
                <c:pt idx="1">
                  <c:v>9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6F-4EFD-BEED-776E164FAD23}"/>
            </c:ext>
          </c:extLst>
        </c:ser>
        <c:ser>
          <c:idx val="2"/>
          <c:order val="2"/>
          <c:tx>
            <c:strRef>
              <c:f>'CRUCE SP'!$C$30</c:f>
              <c:strCache>
                <c:ptCount val="1"/>
                <c:pt idx="0">
                  <c:v>De $221 - $290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'CRUCE SP'!$D$27:$G$27</c:f>
              <c:strCache>
                <c:ptCount val="4"/>
                <c:pt idx="0">
                  <c:v>De $400 - $800</c:v>
                </c:pt>
                <c:pt idx="1">
                  <c:v>De $801 - $1200</c:v>
                </c:pt>
                <c:pt idx="2">
                  <c:v>De 1201 -$1600</c:v>
                </c:pt>
                <c:pt idx="3">
                  <c:v>De $1601 - $2000</c:v>
                </c:pt>
              </c:strCache>
            </c:strRef>
          </c:cat>
          <c:val>
            <c:numRef>
              <c:f>'CRUCE SP'!$D$30:$G$30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6F-4EFD-BEED-776E164FAD23}"/>
            </c:ext>
          </c:extLst>
        </c:ser>
        <c:ser>
          <c:idx val="3"/>
          <c:order val="3"/>
          <c:tx>
            <c:strRef>
              <c:f>'CRUCE SP'!$C$31</c:f>
              <c:strCache>
                <c:ptCount val="1"/>
                <c:pt idx="0">
                  <c:v>De $291 - $360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'CRUCE SP'!$D$27:$G$27</c:f>
              <c:strCache>
                <c:ptCount val="4"/>
                <c:pt idx="0">
                  <c:v>De $400 - $800</c:v>
                </c:pt>
                <c:pt idx="1">
                  <c:v>De $801 - $1200</c:v>
                </c:pt>
                <c:pt idx="2">
                  <c:v>De 1201 -$1600</c:v>
                </c:pt>
                <c:pt idx="3">
                  <c:v>De $1601 - $2000</c:v>
                </c:pt>
              </c:strCache>
            </c:strRef>
          </c:cat>
          <c:val>
            <c:numRef>
              <c:f>'CRUCE SP'!$D$31:$G$31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6F-4EFD-BEED-776E164FAD23}"/>
            </c:ext>
          </c:extLst>
        </c:ser>
        <c:ser>
          <c:idx val="4"/>
          <c:order val="4"/>
          <c:tx>
            <c:strRef>
              <c:f>'CRUCE SP'!$C$32</c:f>
              <c:strCache>
                <c:ptCount val="1"/>
                <c:pt idx="0">
                  <c:v>De $361 - $430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'CRUCE SP'!$D$27:$G$27</c:f>
              <c:strCache>
                <c:ptCount val="4"/>
                <c:pt idx="0">
                  <c:v>De $400 - $800</c:v>
                </c:pt>
                <c:pt idx="1">
                  <c:v>De $801 - $1200</c:v>
                </c:pt>
                <c:pt idx="2">
                  <c:v>De 1201 -$1600</c:v>
                </c:pt>
                <c:pt idx="3">
                  <c:v>De $1601 - $2000</c:v>
                </c:pt>
              </c:strCache>
            </c:strRef>
          </c:cat>
          <c:val>
            <c:numRef>
              <c:f>'CRUCE SP'!$D$32:$G$32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6F-4EFD-BEED-776E164FAD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2849784"/>
        <c:axId val="258415960"/>
      </c:barChart>
      <c:catAx>
        <c:axId val="232849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Gasto</a:t>
                </a:r>
                <a:r>
                  <a:rPr lang="es-EC" baseline="0"/>
                  <a:t> Uniformes</a:t>
                </a:r>
                <a:endParaRPr lang="es-EC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8415960"/>
        <c:crosses val="autoZero"/>
        <c:auto val="1"/>
        <c:lblAlgn val="ctr"/>
        <c:lblOffset val="100"/>
        <c:noMultiLvlLbl val="0"/>
      </c:catAx>
      <c:valAx>
        <c:axId val="25841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Disposicion</a:t>
                </a:r>
                <a:r>
                  <a:rPr lang="es-EC" baseline="0"/>
                  <a:t> de Pago</a:t>
                </a:r>
                <a:endParaRPr lang="es-EC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2849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E40A5-A9F6-442A-908E-ECF6B94BF9A5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1AAA511-C176-4551-ABDC-C6433DE04E3D}">
      <dgm:prSet phldrT="[Texto]" custT="1"/>
      <dgm:spPr/>
      <dgm:t>
        <a:bodyPr/>
        <a:lstStyle/>
        <a:p>
          <a:r>
            <a:rPr lang="es-EC" sz="1200" dirty="0" smtClean="0">
              <a:latin typeface="+mn-lt"/>
              <a:cs typeface="Times New Roman" pitchFamily="18" charset="0"/>
            </a:rPr>
            <a:t> menciona que , la educación es un derecho  de las personas y un deber obligatorio  del Estado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0DF6BEED-C575-42CD-9371-414697A31F82}" type="parTrans" cxnId="{78EEF68C-A4E5-43FA-A82F-628C2914A54D}">
      <dgm:prSet/>
      <dgm:spPr/>
      <dgm:t>
        <a:bodyPr/>
        <a:lstStyle/>
        <a:p>
          <a:endParaRPr lang="es-EC" sz="1200">
            <a:latin typeface="+mn-lt"/>
            <a:cs typeface="Times New Roman" pitchFamily="18" charset="0"/>
          </a:endParaRPr>
        </a:p>
      </dgm:t>
    </dgm:pt>
    <dgm:pt modelId="{87F4818F-00C8-4C16-9B50-101C86E3E5FE}" type="sibTrans" cxnId="{78EEF68C-A4E5-43FA-A82F-628C2914A54D}">
      <dgm:prSet custT="1"/>
      <dgm:spPr/>
      <dgm:t>
        <a:bodyPr/>
        <a:lstStyle/>
        <a:p>
          <a:endParaRPr lang="es-EC" sz="1200" dirty="0">
            <a:latin typeface="+mn-lt"/>
            <a:cs typeface="Times New Roman" pitchFamily="18" charset="0"/>
          </a:endParaRPr>
        </a:p>
      </dgm:t>
    </dgm:pt>
    <dgm:pt modelId="{CBCE17F6-AFD4-47F4-9319-1F3BBF4C024E}">
      <dgm:prSet phldrT="[Texto]" custT="1"/>
      <dgm:spPr/>
      <dgm:t>
        <a:bodyPr/>
        <a:lstStyle/>
        <a:p>
          <a:r>
            <a:rPr lang="es-EC" sz="1200" dirty="0" smtClean="0">
              <a:latin typeface="+mn-lt"/>
              <a:cs typeface="Times New Roman" pitchFamily="18" charset="0"/>
            </a:rPr>
            <a:t>Constituye una área de vital importancia para la inversión estatal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29005365-6C71-4C68-BA1C-EABE215112B0}" type="parTrans" cxnId="{F2D72E03-C0DD-4C2D-BE28-24C12034245D}">
      <dgm:prSet/>
      <dgm:spPr/>
      <dgm:t>
        <a:bodyPr/>
        <a:lstStyle/>
        <a:p>
          <a:endParaRPr lang="es-EC" sz="1200">
            <a:latin typeface="+mn-lt"/>
            <a:cs typeface="Times New Roman" pitchFamily="18" charset="0"/>
          </a:endParaRPr>
        </a:p>
      </dgm:t>
    </dgm:pt>
    <dgm:pt modelId="{5A7F51F8-E433-4BF1-9B32-78788D327D30}" type="sibTrans" cxnId="{F2D72E03-C0DD-4C2D-BE28-24C12034245D}">
      <dgm:prSet custT="1"/>
      <dgm:spPr/>
      <dgm:t>
        <a:bodyPr/>
        <a:lstStyle/>
        <a:p>
          <a:endParaRPr lang="es-EC" sz="1200" dirty="0">
            <a:latin typeface="+mn-lt"/>
            <a:cs typeface="Times New Roman" pitchFamily="18" charset="0"/>
          </a:endParaRPr>
        </a:p>
      </dgm:t>
    </dgm:pt>
    <dgm:pt modelId="{B639D16C-C49F-4BFC-987C-895D3132021C}">
      <dgm:prSet phldrT="[Texto]" custT="1"/>
      <dgm:spPr/>
      <dgm:t>
        <a:bodyPr/>
        <a:lstStyle/>
        <a:p>
          <a:r>
            <a:rPr lang="es-EC" sz="1200" dirty="0" smtClean="0">
              <a:latin typeface="+mn-lt"/>
              <a:cs typeface="Times New Roman" pitchFamily="18" charset="0"/>
            </a:rPr>
            <a:t>Busca garantizar la igualdad e inclusión social de las personas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44E46ABF-C2E3-43A4-82A3-A9EFED165000}" type="parTrans" cxnId="{F3E72BE8-D7C6-475B-B8BA-8148D705A70F}">
      <dgm:prSet/>
      <dgm:spPr/>
      <dgm:t>
        <a:bodyPr/>
        <a:lstStyle/>
        <a:p>
          <a:endParaRPr lang="es-EC" sz="1200">
            <a:latin typeface="+mn-lt"/>
            <a:cs typeface="Times New Roman" pitchFamily="18" charset="0"/>
          </a:endParaRPr>
        </a:p>
      </dgm:t>
    </dgm:pt>
    <dgm:pt modelId="{AB359390-02D9-46AF-9C40-46D91A786572}" type="sibTrans" cxnId="{F3E72BE8-D7C6-475B-B8BA-8148D705A70F}">
      <dgm:prSet custT="1"/>
      <dgm:spPr/>
      <dgm:t>
        <a:bodyPr/>
        <a:lstStyle/>
        <a:p>
          <a:endParaRPr lang="es-EC" sz="1200" dirty="0">
            <a:latin typeface="+mn-lt"/>
            <a:cs typeface="Times New Roman" pitchFamily="18" charset="0"/>
          </a:endParaRPr>
        </a:p>
      </dgm:t>
    </dgm:pt>
    <dgm:pt modelId="{9B7362B3-E87E-4141-A5F5-819EF7E792B8}">
      <dgm:prSet phldrT="[Texto]" custT="1"/>
      <dgm:spPr/>
      <dgm:t>
        <a:bodyPr/>
        <a:lstStyle/>
        <a:p>
          <a:r>
            <a:rPr lang="es-EC" sz="1200" dirty="0" smtClean="0">
              <a:latin typeface="+mn-lt"/>
              <a:cs typeface="Times New Roman" pitchFamily="18" charset="0"/>
            </a:rPr>
            <a:t>El Plan  Nacional del Buen Vivir , define a la educación como un derecho humano </a:t>
          </a:r>
          <a:endParaRPr lang="es-EC" sz="1200" dirty="0">
            <a:latin typeface="+mn-lt"/>
            <a:cs typeface="Times New Roman" pitchFamily="18" charset="0"/>
          </a:endParaRPr>
        </a:p>
      </dgm:t>
    </dgm:pt>
    <dgm:pt modelId="{BCF34D47-F681-4AE8-B5C7-671540C521ED}" type="parTrans" cxnId="{88EC648E-AE1A-467D-A2DE-7FD215C68577}">
      <dgm:prSet/>
      <dgm:spPr/>
      <dgm:t>
        <a:bodyPr/>
        <a:lstStyle/>
        <a:p>
          <a:endParaRPr lang="es-EC" sz="1200">
            <a:latin typeface="+mn-lt"/>
            <a:cs typeface="Times New Roman" pitchFamily="18" charset="0"/>
          </a:endParaRPr>
        </a:p>
      </dgm:t>
    </dgm:pt>
    <dgm:pt modelId="{3B718530-9C83-4394-B918-57EF7DD3303D}" type="sibTrans" cxnId="{88EC648E-AE1A-467D-A2DE-7FD215C68577}">
      <dgm:prSet custT="1"/>
      <dgm:spPr/>
      <dgm:t>
        <a:bodyPr/>
        <a:lstStyle/>
        <a:p>
          <a:endParaRPr lang="es-EC" sz="1200" dirty="0">
            <a:latin typeface="+mn-lt"/>
            <a:cs typeface="Times New Roman" pitchFamily="18" charset="0"/>
          </a:endParaRPr>
        </a:p>
      </dgm:t>
    </dgm:pt>
    <dgm:pt modelId="{C7EACAF9-5A84-49FE-9787-5CB05DA7C673}" type="pres">
      <dgm:prSet presAssocID="{598E40A5-A9F6-442A-908E-ECF6B94BF9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02FA4F-D4CB-4964-A5B0-A62726B63101}" type="pres">
      <dgm:prSet presAssocID="{11AAA511-C176-4551-ABDC-C6433DE04E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F5A24-FDC3-45CD-8BAA-4647C6872B74}" type="pres">
      <dgm:prSet presAssocID="{87F4818F-00C8-4C16-9B50-101C86E3E5FE}" presName="sibTrans" presStyleLbl="sibTrans2D1" presStyleIdx="0" presStyleCnt="4"/>
      <dgm:spPr/>
      <dgm:t>
        <a:bodyPr/>
        <a:lstStyle/>
        <a:p>
          <a:endParaRPr lang="es-EC"/>
        </a:p>
      </dgm:t>
    </dgm:pt>
    <dgm:pt modelId="{A1D65169-41A6-4939-BA72-29EFDA16E033}" type="pres">
      <dgm:prSet presAssocID="{87F4818F-00C8-4C16-9B50-101C86E3E5FE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4362BBA3-F1C4-4EDB-B4DA-61BE60CB1674}" type="pres">
      <dgm:prSet presAssocID="{CBCE17F6-AFD4-47F4-9319-1F3BBF4C02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FEE79D-36E5-4DAE-AAE6-64525EC0D6E0}" type="pres">
      <dgm:prSet presAssocID="{5A7F51F8-E433-4BF1-9B32-78788D327D30}" presName="sibTrans" presStyleLbl="sibTrans2D1" presStyleIdx="1" presStyleCnt="4"/>
      <dgm:spPr/>
      <dgm:t>
        <a:bodyPr/>
        <a:lstStyle/>
        <a:p>
          <a:endParaRPr lang="es-EC"/>
        </a:p>
      </dgm:t>
    </dgm:pt>
    <dgm:pt modelId="{F4FB2481-09BB-4868-954D-D96C4DD5F39C}" type="pres">
      <dgm:prSet presAssocID="{5A7F51F8-E433-4BF1-9B32-78788D327D30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773CBB61-ADEB-4AF4-8E05-6F808C48B990}" type="pres">
      <dgm:prSet presAssocID="{B639D16C-C49F-4BFC-987C-895D313202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116010-DA52-401B-8DB1-328CEBEF78C6}" type="pres">
      <dgm:prSet presAssocID="{AB359390-02D9-46AF-9C40-46D91A786572}" presName="sibTrans" presStyleLbl="sibTrans2D1" presStyleIdx="2" presStyleCnt="4"/>
      <dgm:spPr/>
      <dgm:t>
        <a:bodyPr/>
        <a:lstStyle/>
        <a:p>
          <a:endParaRPr lang="es-EC"/>
        </a:p>
      </dgm:t>
    </dgm:pt>
    <dgm:pt modelId="{1D94722E-FB9E-4959-AD08-722A1E6B9712}" type="pres">
      <dgm:prSet presAssocID="{AB359390-02D9-46AF-9C40-46D91A786572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A5D6178C-6C44-4948-9E58-4F6BC4A00C89}" type="pres">
      <dgm:prSet presAssocID="{9B7362B3-E87E-4141-A5F5-819EF7E792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A9D383-A1E0-41E5-8A38-B6268478DD8C}" type="pres">
      <dgm:prSet presAssocID="{3B718530-9C83-4394-B918-57EF7DD3303D}" presName="sibTrans" presStyleLbl="sibTrans2D1" presStyleIdx="3" presStyleCnt="4"/>
      <dgm:spPr/>
      <dgm:t>
        <a:bodyPr/>
        <a:lstStyle/>
        <a:p>
          <a:endParaRPr lang="es-EC"/>
        </a:p>
      </dgm:t>
    </dgm:pt>
    <dgm:pt modelId="{55F85384-92BB-4DA4-B552-9A84B52A0D47}" type="pres">
      <dgm:prSet presAssocID="{3B718530-9C83-4394-B918-57EF7DD3303D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8E98F548-7A6A-4970-8562-E6FAEA24265F}" type="presOf" srcId="{AB359390-02D9-46AF-9C40-46D91A786572}" destId="{1D94722E-FB9E-4959-AD08-722A1E6B9712}" srcOrd="1" destOrd="0" presId="urn:microsoft.com/office/officeart/2005/8/layout/cycle2"/>
    <dgm:cxn modelId="{4D0D91D8-7FAA-4577-A404-40A6647C5BCB}" type="presOf" srcId="{3B718530-9C83-4394-B918-57EF7DD3303D}" destId="{55F85384-92BB-4DA4-B552-9A84B52A0D47}" srcOrd="1" destOrd="0" presId="urn:microsoft.com/office/officeart/2005/8/layout/cycle2"/>
    <dgm:cxn modelId="{BFDD4F23-7D47-4AB6-B443-ABB552668BB5}" type="presOf" srcId="{5A7F51F8-E433-4BF1-9B32-78788D327D30}" destId="{F4FB2481-09BB-4868-954D-D96C4DD5F39C}" srcOrd="1" destOrd="0" presId="urn:microsoft.com/office/officeart/2005/8/layout/cycle2"/>
    <dgm:cxn modelId="{1BC7BB6C-276C-493E-9048-9EF7B5F72B93}" type="presOf" srcId="{CBCE17F6-AFD4-47F4-9319-1F3BBF4C024E}" destId="{4362BBA3-F1C4-4EDB-B4DA-61BE60CB1674}" srcOrd="0" destOrd="0" presId="urn:microsoft.com/office/officeart/2005/8/layout/cycle2"/>
    <dgm:cxn modelId="{88EC648E-AE1A-467D-A2DE-7FD215C68577}" srcId="{598E40A5-A9F6-442A-908E-ECF6B94BF9A5}" destId="{9B7362B3-E87E-4141-A5F5-819EF7E792B8}" srcOrd="3" destOrd="0" parTransId="{BCF34D47-F681-4AE8-B5C7-671540C521ED}" sibTransId="{3B718530-9C83-4394-B918-57EF7DD3303D}"/>
    <dgm:cxn modelId="{105F8879-64B1-4D75-A767-19172A69A8D6}" type="presOf" srcId="{9B7362B3-E87E-4141-A5F5-819EF7E792B8}" destId="{A5D6178C-6C44-4948-9E58-4F6BC4A00C89}" srcOrd="0" destOrd="0" presId="urn:microsoft.com/office/officeart/2005/8/layout/cycle2"/>
    <dgm:cxn modelId="{1DB74F40-2378-4A8F-8BD3-6ABDDF060BEF}" type="presOf" srcId="{3B718530-9C83-4394-B918-57EF7DD3303D}" destId="{29A9D383-A1E0-41E5-8A38-B6268478DD8C}" srcOrd="0" destOrd="0" presId="urn:microsoft.com/office/officeart/2005/8/layout/cycle2"/>
    <dgm:cxn modelId="{8F5CF6D5-83FE-41F1-B513-CA8AC831F000}" type="presOf" srcId="{5A7F51F8-E433-4BF1-9B32-78788D327D30}" destId="{FAFEE79D-36E5-4DAE-AAE6-64525EC0D6E0}" srcOrd="0" destOrd="0" presId="urn:microsoft.com/office/officeart/2005/8/layout/cycle2"/>
    <dgm:cxn modelId="{78EEF68C-A4E5-43FA-A82F-628C2914A54D}" srcId="{598E40A5-A9F6-442A-908E-ECF6B94BF9A5}" destId="{11AAA511-C176-4551-ABDC-C6433DE04E3D}" srcOrd="0" destOrd="0" parTransId="{0DF6BEED-C575-42CD-9371-414697A31F82}" sibTransId="{87F4818F-00C8-4C16-9B50-101C86E3E5FE}"/>
    <dgm:cxn modelId="{F3E72BE8-D7C6-475B-B8BA-8148D705A70F}" srcId="{598E40A5-A9F6-442A-908E-ECF6B94BF9A5}" destId="{B639D16C-C49F-4BFC-987C-895D3132021C}" srcOrd="2" destOrd="0" parTransId="{44E46ABF-C2E3-43A4-82A3-A9EFED165000}" sibTransId="{AB359390-02D9-46AF-9C40-46D91A786572}"/>
    <dgm:cxn modelId="{54A4DD3B-438A-495A-BAD4-7D7B5B83325D}" type="presOf" srcId="{87F4818F-00C8-4C16-9B50-101C86E3E5FE}" destId="{FE2F5A24-FDC3-45CD-8BAA-4647C6872B74}" srcOrd="0" destOrd="0" presId="urn:microsoft.com/office/officeart/2005/8/layout/cycle2"/>
    <dgm:cxn modelId="{182B7144-4B71-4B5A-B312-6E0F1C2D0D31}" type="presOf" srcId="{598E40A5-A9F6-442A-908E-ECF6B94BF9A5}" destId="{C7EACAF9-5A84-49FE-9787-5CB05DA7C673}" srcOrd="0" destOrd="0" presId="urn:microsoft.com/office/officeart/2005/8/layout/cycle2"/>
    <dgm:cxn modelId="{E217368F-572F-4A37-B8B0-CDD480E4BAEB}" type="presOf" srcId="{AB359390-02D9-46AF-9C40-46D91A786572}" destId="{11116010-DA52-401B-8DB1-328CEBEF78C6}" srcOrd="0" destOrd="0" presId="urn:microsoft.com/office/officeart/2005/8/layout/cycle2"/>
    <dgm:cxn modelId="{F2D72E03-C0DD-4C2D-BE28-24C12034245D}" srcId="{598E40A5-A9F6-442A-908E-ECF6B94BF9A5}" destId="{CBCE17F6-AFD4-47F4-9319-1F3BBF4C024E}" srcOrd="1" destOrd="0" parTransId="{29005365-6C71-4C68-BA1C-EABE215112B0}" sibTransId="{5A7F51F8-E433-4BF1-9B32-78788D327D30}"/>
    <dgm:cxn modelId="{58507690-B6F7-41F1-B7BD-B1E76ABEF540}" type="presOf" srcId="{B639D16C-C49F-4BFC-987C-895D3132021C}" destId="{773CBB61-ADEB-4AF4-8E05-6F808C48B990}" srcOrd="0" destOrd="0" presId="urn:microsoft.com/office/officeart/2005/8/layout/cycle2"/>
    <dgm:cxn modelId="{7E35E709-9051-4C41-8C3F-8361F913E9E4}" type="presOf" srcId="{87F4818F-00C8-4C16-9B50-101C86E3E5FE}" destId="{A1D65169-41A6-4939-BA72-29EFDA16E033}" srcOrd="1" destOrd="0" presId="urn:microsoft.com/office/officeart/2005/8/layout/cycle2"/>
    <dgm:cxn modelId="{D1B6F4B7-04B4-419C-B0FE-90E602058F75}" type="presOf" srcId="{11AAA511-C176-4551-ABDC-C6433DE04E3D}" destId="{3102FA4F-D4CB-4964-A5B0-A62726B63101}" srcOrd="0" destOrd="0" presId="urn:microsoft.com/office/officeart/2005/8/layout/cycle2"/>
    <dgm:cxn modelId="{D639F253-54C0-4210-93B3-A7438D0F4945}" type="presParOf" srcId="{C7EACAF9-5A84-49FE-9787-5CB05DA7C673}" destId="{3102FA4F-D4CB-4964-A5B0-A62726B63101}" srcOrd="0" destOrd="0" presId="urn:microsoft.com/office/officeart/2005/8/layout/cycle2"/>
    <dgm:cxn modelId="{04F8A403-CB13-493D-8B8C-A1AA3B7FF654}" type="presParOf" srcId="{C7EACAF9-5A84-49FE-9787-5CB05DA7C673}" destId="{FE2F5A24-FDC3-45CD-8BAA-4647C6872B74}" srcOrd="1" destOrd="0" presId="urn:microsoft.com/office/officeart/2005/8/layout/cycle2"/>
    <dgm:cxn modelId="{1D90B670-2ABB-4E06-9B87-2A5D177CF608}" type="presParOf" srcId="{FE2F5A24-FDC3-45CD-8BAA-4647C6872B74}" destId="{A1D65169-41A6-4939-BA72-29EFDA16E033}" srcOrd="0" destOrd="0" presId="urn:microsoft.com/office/officeart/2005/8/layout/cycle2"/>
    <dgm:cxn modelId="{3C5C317A-30A9-4D65-A07E-A6238247E7A4}" type="presParOf" srcId="{C7EACAF9-5A84-49FE-9787-5CB05DA7C673}" destId="{4362BBA3-F1C4-4EDB-B4DA-61BE60CB1674}" srcOrd="2" destOrd="0" presId="urn:microsoft.com/office/officeart/2005/8/layout/cycle2"/>
    <dgm:cxn modelId="{8E98142B-F3AD-4F78-A810-62AF02C7E1B2}" type="presParOf" srcId="{C7EACAF9-5A84-49FE-9787-5CB05DA7C673}" destId="{FAFEE79D-36E5-4DAE-AAE6-64525EC0D6E0}" srcOrd="3" destOrd="0" presId="urn:microsoft.com/office/officeart/2005/8/layout/cycle2"/>
    <dgm:cxn modelId="{F7EDA3E0-96BA-48DB-9CC6-A68472919639}" type="presParOf" srcId="{FAFEE79D-36E5-4DAE-AAE6-64525EC0D6E0}" destId="{F4FB2481-09BB-4868-954D-D96C4DD5F39C}" srcOrd="0" destOrd="0" presId="urn:microsoft.com/office/officeart/2005/8/layout/cycle2"/>
    <dgm:cxn modelId="{9C8158B4-B656-4AD6-B984-FA0B3AE97F58}" type="presParOf" srcId="{C7EACAF9-5A84-49FE-9787-5CB05DA7C673}" destId="{773CBB61-ADEB-4AF4-8E05-6F808C48B990}" srcOrd="4" destOrd="0" presId="urn:microsoft.com/office/officeart/2005/8/layout/cycle2"/>
    <dgm:cxn modelId="{D4CF49D3-E6AB-4796-8135-97052BAB7CDC}" type="presParOf" srcId="{C7EACAF9-5A84-49FE-9787-5CB05DA7C673}" destId="{11116010-DA52-401B-8DB1-328CEBEF78C6}" srcOrd="5" destOrd="0" presId="urn:microsoft.com/office/officeart/2005/8/layout/cycle2"/>
    <dgm:cxn modelId="{08E07862-15BC-4AED-B036-0F8AA2FE012A}" type="presParOf" srcId="{11116010-DA52-401B-8DB1-328CEBEF78C6}" destId="{1D94722E-FB9E-4959-AD08-722A1E6B9712}" srcOrd="0" destOrd="0" presId="urn:microsoft.com/office/officeart/2005/8/layout/cycle2"/>
    <dgm:cxn modelId="{2B88E5AD-C8BC-4237-B4F1-7C1DA2F0EC5F}" type="presParOf" srcId="{C7EACAF9-5A84-49FE-9787-5CB05DA7C673}" destId="{A5D6178C-6C44-4948-9E58-4F6BC4A00C89}" srcOrd="6" destOrd="0" presId="urn:microsoft.com/office/officeart/2005/8/layout/cycle2"/>
    <dgm:cxn modelId="{05F4C49F-3126-4591-97E0-ABD3E8A5716F}" type="presParOf" srcId="{C7EACAF9-5A84-49FE-9787-5CB05DA7C673}" destId="{29A9D383-A1E0-41E5-8A38-B6268478DD8C}" srcOrd="7" destOrd="0" presId="urn:microsoft.com/office/officeart/2005/8/layout/cycle2"/>
    <dgm:cxn modelId="{6CBDB4E4-6B14-486B-B51D-B1279EC8DC5E}" type="presParOf" srcId="{29A9D383-A1E0-41E5-8A38-B6268478DD8C}" destId="{55F85384-92BB-4DA4-B552-9A84B52A0D4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52D369-78A2-4C41-8794-CAB1AE66A82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EE685A4-EB96-4D40-A15D-885967C8A49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100" dirty="0" smtClean="0"/>
            <a:t>Dentro de la cedula presupuestaria general se ha observado que 29 partidas cuentan con una ejecución superior al 75%</a:t>
          </a:r>
          <a:endParaRPr lang="es-EC" sz="1100" dirty="0"/>
        </a:p>
      </dgm:t>
    </dgm:pt>
    <dgm:pt modelId="{98D0B006-4686-4C7C-9C54-81FAE7705D3D}" type="parTrans" cxnId="{BB056C0B-DA78-4934-944D-A0E061763937}">
      <dgm:prSet/>
      <dgm:spPr/>
      <dgm:t>
        <a:bodyPr/>
        <a:lstStyle/>
        <a:p>
          <a:endParaRPr lang="es-EC"/>
        </a:p>
      </dgm:t>
    </dgm:pt>
    <dgm:pt modelId="{6A20F0FD-33A3-4901-B427-BD94B1AE5B42}" type="sibTrans" cxnId="{BB056C0B-DA78-4934-944D-A0E061763937}">
      <dgm:prSet/>
      <dgm:spPr/>
      <dgm:t>
        <a:bodyPr/>
        <a:lstStyle/>
        <a:p>
          <a:endParaRPr lang="es-EC"/>
        </a:p>
      </dgm:t>
    </dgm:pt>
    <dgm:pt modelId="{9752EE54-F822-4EC9-9410-C40C8187563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100" dirty="0" smtClean="0"/>
            <a:t>Las partidas de mayor importancia y ejecución son las siguientes: Mantenimiento Vehículos Terrestres”, “Materiales de Oficina”, “Combustibles”, y Costos Judiciales con una ejecución del 100%.</a:t>
          </a:r>
          <a:endParaRPr lang="es-EC" sz="1100" dirty="0"/>
        </a:p>
      </dgm:t>
    </dgm:pt>
    <dgm:pt modelId="{4828EE75-8402-42E4-B1F2-12D36E1D7090}" type="parTrans" cxnId="{92FC9498-DAF5-4D69-88D6-08D2B58CE85A}">
      <dgm:prSet/>
      <dgm:spPr/>
      <dgm:t>
        <a:bodyPr/>
        <a:lstStyle/>
        <a:p>
          <a:endParaRPr lang="es-EC"/>
        </a:p>
      </dgm:t>
    </dgm:pt>
    <dgm:pt modelId="{BD514B23-6130-47C1-AC78-BF16753AF65F}" type="sibTrans" cxnId="{92FC9498-DAF5-4D69-88D6-08D2B58CE85A}">
      <dgm:prSet/>
      <dgm:spPr/>
      <dgm:t>
        <a:bodyPr/>
        <a:lstStyle/>
        <a:p>
          <a:endParaRPr lang="es-EC"/>
        </a:p>
      </dgm:t>
    </dgm:pt>
    <dgm:pt modelId="{D4D8BDEA-0DFB-4D2D-B0BF-CC94683780F2}" type="pres">
      <dgm:prSet presAssocID="{4252D369-78A2-4C41-8794-CAB1AE66A82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46F49DA-2EE8-402A-8140-6B0A92CEC209}" type="pres">
      <dgm:prSet presAssocID="{4252D369-78A2-4C41-8794-CAB1AE66A824}" presName="divider" presStyleLbl="fgShp" presStyleIdx="0" presStyleCnt="1"/>
      <dgm:spPr/>
    </dgm:pt>
    <dgm:pt modelId="{D5C009D2-1CDA-4BB4-A4BC-D3DE5C2CF861}" type="pres">
      <dgm:prSet presAssocID="{DEE685A4-EB96-4D40-A15D-885967C8A49F}" presName="downArrow" presStyleLbl="node1" presStyleIdx="0" presStyleCnt="2"/>
      <dgm:spPr/>
    </dgm:pt>
    <dgm:pt modelId="{CEC8B047-65D3-49EB-B062-DB3686B7B111}" type="pres">
      <dgm:prSet presAssocID="{DEE685A4-EB96-4D40-A15D-885967C8A49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69D413-74D7-40CB-AEE9-B93247039977}" type="pres">
      <dgm:prSet presAssocID="{9752EE54-F822-4EC9-9410-C40C81875635}" presName="upArrow" presStyleLbl="node1" presStyleIdx="1" presStyleCnt="2"/>
      <dgm:spPr/>
    </dgm:pt>
    <dgm:pt modelId="{3D86FE6B-E89E-4EA2-98F6-19D5E6F809EC}" type="pres">
      <dgm:prSet presAssocID="{9752EE54-F822-4EC9-9410-C40C8187563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2FC9498-DAF5-4D69-88D6-08D2B58CE85A}" srcId="{4252D369-78A2-4C41-8794-CAB1AE66A824}" destId="{9752EE54-F822-4EC9-9410-C40C81875635}" srcOrd="1" destOrd="0" parTransId="{4828EE75-8402-42E4-B1F2-12D36E1D7090}" sibTransId="{BD514B23-6130-47C1-AC78-BF16753AF65F}"/>
    <dgm:cxn modelId="{6BD07957-B98C-48B0-9C8E-A8BCC6C7F195}" type="presOf" srcId="{DEE685A4-EB96-4D40-A15D-885967C8A49F}" destId="{CEC8B047-65D3-49EB-B062-DB3686B7B111}" srcOrd="0" destOrd="0" presId="urn:microsoft.com/office/officeart/2005/8/layout/arrow3"/>
    <dgm:cxn modelId="{BB056C0B-DA78-4934-944D-A0E061763937}" srcId="{4252D369-78A2-4C41-8794-CAB1AE66A824}" destId="{DEE685A4-EB96-4D40-A15D-885967C8A49F}" srcOrd="0" destOrd="0" parTransId="{98D0B006-4686-4C7C-9C54-81FAE7705D3D}" sibTransId="{6A20F0FD-33A3-4901-B427-BD94B1AE5B42}"/>
    <dgm:cxn modelId="{0A782180-7EBB-40FB-95DD-6DEB163E2EF7}" type="presOf" srcId="{9752EE54-F822-4EC9-9410-C40C81875635}" destId="{3D86FE6B-E89E-4EA2-98F6-19D5E6F809EC}" srcOrd="0" destOrd="0" presId="urn:microsoft.com/office/officeart/2005/8/layout/arrow3"/>
    <dgm:cxn modelId="{7A0D5405-7B30-4282-9BA2-67CD01A8C02F}" type="presOf" srcId="{4252D369-78A2-4C41-8794-CAB1AE66A824}" destId="{D4D8BDEA-0DFB-4D2D-B0BF-CC94683780F2}" srcOrd="0" destOrd="0" presId="urn:microsoft.com/office/officeart/2005/8/layout/arrow3"/>
    <dgm:cxn modelId="{2A8F8BC6-4471-475D-B33F-3323FF6B8072}" type="presParOf" srcId="{D4D8BDEA-0DFB-4D2D-B0BF-CC94683780F2}" destId="{546F49DA-2EE8-402A-8140-6B0A92CEC209}" srcOrd="0" destOrd="0" presId="urn:microsoft.com/office/officeart/2005/8/layout/arrow3"/>
    <dgm:cxn modelId="{A6D09C1F-7C6B-432F-84DD-A97CA5D310C6}" type="presParOf" srcId="{D4D8BDEA-0DFB-4D2D-B0BF-CC94683780F2}" destId="{D5C009D2-1CDA-4BB4-A4BC-D3DE5C2CF861}" srcOrd="1" destOrd="0" presId="urn:microsoft.com/office/officeart/2005/8/layout/arrow3"/>
    <dgm:cxn modelId="{8A937A7D-BC7C-4347-BF08-B87A2EE25AC7}" type="presParOf" srcId="{D4D8BDEA-0DFB-4D2D-B0BF-CC94683780F2}" destId="{CEC8B047-65D3-49EB-B062-DB3686B7B111}" srcOrd="2" destOrd="0" presId="urn:microsoft.com/office/officeart/2005/8/layout/arrow3"/>
    <dgm:cxn modelId="{4F3FD40D-32F2-41E7-B75A-A9C389BF044E}" type="presParOf" srcId="{D4D8BDEA-0DFB-4D2D-B0BF-CC94683780F2}" destId="{8969D413-74D7-40CB-AEE9-B93247039977}" srcOrd="3" destOrd="0" presId="urn:microsoft.com/office/officeart/2005/8/layout/arrow3"/>
    <dgm:cxn modelId="{A6D99D6B-A2BC-4CD8-9AC7-247BD19CE950}" type="presParOf" srcId="{D4D8BDEA-0DFB-4D2D-B0BF-CC94683780F2}" destId="{3D86FE6B-E89E-4EA2-98F6-19D5E6F809E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9F3A5C-4841-4032-8049-A10057A6CB7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2F10FF7-4FED-4FDA-9025-3B95E50A6A39}">
      <dgm:prSet phldrT="[Texto]" custT="1"/>
      <dgm:spPr/>
      <dgm:t>
        <a:bodyPr/>
        <a:lstStyle/>
        <a:p>
          <a:r>
            <a:rPr lang="es-EC" sz="1200" dirty="0" smtClean="0"/>
            <a:t>Análisis de las verdaderas necesidades de financiamiento y de inversión de los colegios fiscales según su situación actual.</a:t>
          </a:r>
          <a:endParaRPr lang="es-EC" sz="1200" dirty="0"/>
        </a:p>
      </dgm:t>
    </dgm:pt>
    <dgm:pt modelId="{F3AD55AB-4D84-47E9-95AA-736AF3515F89}" type="parTrans" cxnId="{F5C78642-25F9-463F-9680-0B5E8DF7C313}">
      <dgm:prSet/>
      <dgm:spPr/>
      <dgm:t>
        <a:bodyPr/>
        <a:lstStyle/>
        <a:p>
          <a:endParaRPr lang="es-EC" sz="1200"/>
        </a:p>
      </dgm:t>
    </dgm:pt>
    <dgm:pt modelId="{3C998A2D-54B9-40D6-A3E2-0D3F0693302C}" type="sibTrans" cxnId="{F5C78642-25F9-463F-9680-0B5E8DF7C313}">
      <dgm:prSet/>
      <dgm:spPr/>
      <dgm:t>
        <a:bodyPr/>
        <a:lstStyle/>
        <a:p>
          <a:endParaRPr lang="es-EC" sz="1200"/>
        </a:p>
      </dgm:t>
    </dgm:pt>
    <dgm:pt modelId="{7B212932-934E-4953-92A4-8FFA5A621EB9}">
      <dgm:prSet phldrT="[Texto]" custT="1"/>
      <dgm:spPr/>
      <dgm:t>
        <a:bodyPr/>
        <a:lstStyle/>
        <a:p>
          <a:r>
            <a:rPr lang="es-EC" sz="1200" dirty="0" smtClean="0"/>
            <a:t>Análisis normativo, legal y jurídico sobre disposiciones, transitorias y resoluciones para cobros de pensiones en instituciones educativas del D.M.Q.</a:t>
          </a:r>
          <a:endParaRPr lang="es-EC" sz="1200" dirty="0"/>
        </a:p>
      </dgm:t>
    </dgm:pt>
    <dgm:pt modelId="{42CD2C66-5735-4F91-822E-CB30B0081406}" type="parTrans" cxnId="{6EF2CE0A-4A5C-4B2B-AB05-17689227419B}">
      <dgm:prSet/>
      <dgm:spPr/>
      <dgm:t>
        <a:bodyPr/>
        <a:lstStyle/>
        <a:p>
          <a:endParaRPr lang="es-EC" sz="1200"/>
        </a:p>
      </dgm:t>
    </dgm:pt>
    <dgm:pt modelId="{1D7E3749-C0FF-4F6C-BD29-5B259479FFDF}" type="sibTrans" cxnId="{6EF2CE0A-4A5C-4B2B-AB05-17689227419B}">
      <dgm:prSet/>
      <dgm:spPr/>
      <dgm:t>
        <a:bodyPr/>
        <a:lstStyle/>
        <a:p>
          <a:endParaRPr lang="es-EC" sz="1200"/>
        </a:p>
      </dgm:t>
    </dgm:pt>
    <dgm:pt modelId="{7E51698C-6A5A-4B15-9780-5E74AE8B1734}">
      <dgm:prSet phldrT="[Texto]" custT="1"/>
      <dgm:spPr/>
      <dgm:t>
        <a:bodyPr/>
        <a:lstStyle/>
        <a:p>
          <a:r>
            <a:rPr lang="es-EC" sz="1200" dirty="0" smtClean="0"/>
            <a:t>Análisis comparativo de la autonomía financiera-contable en colegios fiscales y particulares del D.M.Q</a:t>
          </a:r>
          <a:endParaRPr lang="es-EC" sz="1200" dirty="0"/>
        </a:p>
      </dgm:t>
    </dgm:pt>
    <dgm:pt modelId="{797B5652-E736-4754-9778-DB83C77DBD01}" type="parTrans" cxnId="{B38697F5-A386-4CA6-BB23-61E8D633176F}">
      <dgm:prSet/>
      <dgm:spPr/>
      <dgm:t>
        <a:bodyPr/>
        <a:lstStyle/>
        <a:p>
          <a:endParaRPr lang="es-EC" sz="1200"/>
        </a:p>
      </dgm:t>
    </dgm:pt>
    <dgm:pt modelId="{817C7D56-F61C-458B-AE28-5F151A092406}" type="sibTrans" cxnId="{B38697F5-A386-4CA6-BB23-61E8D633176F}">
      <dgm:prSet/>
      <dgm:spPr/>
      <dgm:t>
        <a:bodyPr/>
        <a:lstStyle/>
        <a:p>
          <a:endParaRPr lang="es-EC" sz="1200"/>
        </a:p>
      </dgm:t>
    </dgm:pt>
    <dgm:pt modelId="{3E6925AF-09EA-400A-8DA6-609769F47C4A}">
      <dgm:prSet phldrT="[Texto]" custT="1"/>
      <dgm:spPr/>
      <dgm:t>
        <a:bodyPr/>
        <a:lstStyle/>
        <a:p>
          <a:r>
            <a:rPr lang="es-EC" sz="1200" dirty="0" smtClean="0"/>
            <a:t>Propuesta de un análisis socioeconómico para el cobro de pensiones según el nivel de ingresos familiar de los colegios particulares del D.M.Q.</a:t>
          </a:r>
          <a:endParaRPr lang="es-EC" sz="1200" dirty="0"/>
        </a:p>
      </dgm:t>
    </dgm:pt>
    <dgm:pt modelId="{AFB38E26-B300-4DBF-BE60-E57720F59CAF}" type="parTrans" cxnId="{F936D6B5-9304-44AA-A21B-BF122E714CAD}">
      <dgm:prSet/>
      <dgm:spPr/>
      <dgm:t>
        <a:bodyPr/>
        <a:lstStyle/>
        <a:p>
          <a:endParaRPr lang="es-EC" sz="1200"/>
        </a:p>
      </dgm:t>
    </dgm:pt>
    <dgm:pt modelId="{740AD9D3-EE4D-4B6A-B18B-F8E20A7DD927}" type="sibTrans" cxnId="{F936D6B5-9304-44AA-A21B-BF122E714CAD}">
      <dgm:prSet/>
      <dgm:spPr/>
      <dgm:t>
        <a:bodyPr/>
        <a:lstStyle/>
        <a:p>
          <a:endParaRPr lang="es-EC" sz="1200"/>
        </a:p>
      </dgm:t>
    </dgm:pt>
    <dgm:pt modelId="{550704D0-6E4E-4ADB-AA77-4983BB0DDB08}">
      <dgm:prSet custT="1"/>
      <dgm:spPr/>
      <dgm:t>
        <a:bodyPr/>
        <a:lstStyle/>
        <a:p>
          <a:r>
            <a:rPr lang="es-EC" sz="1200" dirty="0" smtClean="0"/>
            <a:t>Análisis comparativo de la calidad de la educación derivada de la zonificación de los colegios fiscales del D.M.Q.</a:t>
          </a:r>
          <a:endParaRPr lang="es-EC" sz="1200" dirty="0"/>
        </a:p>
      </dgm:t>
    </dgm:pt>
    <dgm:pt modelId="{DC492DC0-B23F-4F9A-8900-48DE3E365A4F}" type="parTrans" cxnId="{04205C82-BD03-42A5-AF40-659FB674D35B}">
      <dgm:prSet/>
      <dgm:spPr/>
      <dgm:t>
        <a:bodyPr/>
        <a:lstStyle/>
        <a:p>
          <a:endParaRPr lang="es-EC" sz="1200"/>
        </a:p>
      </dgm:t>
    </dgm:pt>
    <dgm:pt modelId="{087471B0-4EE0-4527-B9A7-0010E130B53B}" type="sibTrans" cxnId="{04205C82-BD03-42A5-AF40-659FB674D35B}">
      <dgm:prSet/>
      <dgm:spPr/>
      <dgm:t>
        <a:bodyPr/>
        <a:lstStyle/>
        <a:p>
          <a:endParaRPr lang="es-EC" sz="1200"/>
        </a:p>
      </dgm:t>
    </dgm:pt>
    <dgm:pt modelId="{07C80FA7-202F-4662-8A11-F071CB576E6A}" type="pres">
      <dgm:prSet presAssocID="{0B9F3A5C-4841-4032-8049-A10057A6CB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9A6F2B-23C9-4B98-A56C-FF60B3E745DE}" type="pres">
      <dgm:prSet presAssocID="{B2F10FF7-4FED-4FDA-9025-3B95E50A6A39}" presName="centerShape" presStyleLbl="node0" presStyleIdx="0" presStyleCnt="1"/>
      <dgm:spPr/>
      <dgm:t>
        <a:bodyPr/>
        <a:lstStyle/>
        <a:p>
          <a:endParaRPr lang="es-EC"/>
        </a:p>
      </dgm:t>
    </dgm:pt>
    <dgm:pt modelId="{D747D995-F8C4-44E5-9433-3100D5AA848E}" type="pres">
      <dgm:prSet presAssocID="{42CD2C66-5735-4F91-822E-CB30B0081406}" presName="parTrans" presStyleLbl="bgSibTrans2D1" presStyleIdx="0" presStyleCnt="4"/>
      <dgm:spPr/>
      <dgm:t>
        <a:bodyPr/>
        <a:lstStyle/>
        <a:p>
          <a:endParaRPr lang="es-EC"/>
        </a:p>
      </dgm:t>
    </dgm:pt>
    <dgm:pt modelId="{E4F41D08-2FD9-453C-82CE-A106983CCCCA}" type="pres">
      <dgm:prSet presAssocID="{7B212932-934E-4953-92A4-8FFA5A621E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51D270-1A70-46B1-A6D1-CDF93B7170B8}" type="pres">
      <dgm:prSet presAssocID="{797B5652-E736-4754-9778-DB83C77DBD01}" presName="parTrans" presStyleLbl="bgSibTrans2D1" presStyleIdx="1" presStyleCnt="4"/>
      <dgm:spPr/>
      <dgm:t>
        <a:bodyPr/>
        <a:lstStyle/>
        <a:p>
          <a:endParaRPr lang="es-EC"/>
        </a:p>
      </dgm:t>
    </dgm:pt>
    <dgm:pt modelId="{A611E7D3-AE0D-46DA-A20B-BF57EB6FFB77}" type="pres">
      <dgm:prSet presAssocID="{7E51698C-6A5A-4B15-9780-5E74AE8B17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DC7536-C3F0-4C25-A9BF-C604EF3EFA5D}" type="pres">
      <dgm:prSet presAssocID="{DC492DC0-B23F-4F9A-8900-48DE3E365A4F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8687800A-D196-4868-A16F-1DB9B36CCED0}" type="pres">
      <dgm:prSet presAssocID="{550704D0-6E4E-4ADB-AA77-4983BB0DDB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99AA73-2BC2-41DF-B30B-6FB2C12067E8}" type="pres">
      <dgm:prSet presAssocID="{AFB38E26-B300-4DBF-BE60-E57720F59CAF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32D35E8A-583B-4B6A-9052-689DD72B6CA1}" type="pres">
      <dgm:prSet presAssocID="{3E6925AF-09EA-400A-8DA6-609769F47C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9B0D7E-CEFF-4CB5-95F5-DE56E103B945}" type="presOf" srcId="{797B5652-E736-4754-9778-DB83C77DBD01}" destId="{8551D270-1A70-46B1-A6D1-CDF93B7170B8}" srcOrd="0" destOrd="0" presId="urn:microsoft.com/office/officeart/2005/8/layout/radial4"/>
    <dgm:cxn modelId="{A8B1E367-9C3B-4934-862E-EB7D92F3B141}" type="presOf" srcId="{7E51698C-6A5A-4B15-9780-5E74AE8B1734}" destId="{A611E7D3-AE0D-46DA-A20B-BF57EB6FFB77}" srcOrd="0" destOrd="0" presId="urn:microsoft.com/office/officeart/2005/8/layout/radial4"/>
    <dgm:cxn modelId="{FFE61152-AE7A-47BD-A827-E6682C890E4C}" type="presOf" srcId="{42CD2C66-5735-4F91-822E-CB30B0081406}" destId="{D747D995-F8C4-44E5-9433-3100D5AA848E}" srcOrd="0" destOrd="0" presId="urn:microsoft.com/office/officeart/2005/8/layout/radial4"/>
    <dgm:cxn modelId="{2B02CB0F-4B03-4972-BE76-483AAE2A0AB1}" type="presOf" srcId="{3E6925AF-09EA-400A-8DA6-609769F47C4A}" destId="{32D35E8A-583B-4B6A-9052-689DD72B6CA1}" srcOrd="0" destOrd="0" presId="urn:microsoft.com/office/officeart/2005/8/layout/radial4"/>
    <dgm:cxn modelId="{F5C78642-25F9-463F-9680-0B5E8DF7C313}" srcId="{0B9F3A5C-4841-4032-8049-A10057A6CB77}" destId="{B2F10FF7-4FED-4FDA-9025-3B95E50A6A39}" srcOrd="0" destOrd="0" parTransId="{F3AD55AB-4D84-47E9-95AA-736AF3515F89}" sibTransId="{3C998A2D-54B9-40D6-A3E2-0D3F0693302C}"/>
    <dgm:cxn modelId="{2FCFEED3-2659-4446-A0BA-BD7656EC8CD1}" type="presOf" srcId="{DC492DC0-B23F-4F9A-8900-48DE3E365A4F}" destId="{2FDC7536-C3F0-4C25-A9BF-C604EF3EFA5D}" srcOrd="0" destOrd="0" presId="urn:microsoft.com/office/officeart/2005/8/layout/radial4"/>
    <dgm:cxn modelId="{69570456-DE99-40B0-85CB-288C5EBBC78D}" type="presOf" srcId="{B2F10FF7-4FED-4FDA-9025-3B95E50A6A39}" destId="{6F9A6F2B-23C9-4B98-A56C-FF60B3E745DE}" srcOrd="0" destOrd="0" presId="urn:microsoft.com/office/officeart/2005/8/layout/radial4"/>
    <dgm:cxn modelId="{C5797F27-3FF2-439E-9D5E-8050252115E6}" type="presOf" srcId="{7B212932-934E-4953-92A4-8FFA5A621EB9}" destId="{E4F41D08-2FD9-453C-82CE-A106983CCCCA}" srcOrd="0" destOrd="0" presId="urn:microsoft.com/office/officeart/2005/8/layout/radial4"/>
    <dgm:cxn modelId="{6EF2CE0A-4A5C-4B2B-AB05-17689227419B}" srcId="{B2F10FF7-4FED-4FDA-9025-3B95E50A6A39}" destId="{7B212932-934E-4953-92A4-8FFA5A621EB9}" srcOrd="0" destOrd="0" parTransId="{42CD2C66-5735-4F91-822E-CB30B0081406}" sibTransId="{1D7E3749-C0FF-4F6C-BD29-5B259479FFDF}"/>
    <dgm:cxn modelId="{00CBBC18-72D6-48B3-928D-CBC6B0284CAA}" type="presOf" srcId="{0B9F3A5C-4841-4032-8049-A10057A6CB77}" destId="{07C80FA7-202F-4662-8A11-F071CB576E6A}" srcOrd="0" destOrd="0" presId="urn:microsoft.com/office/officeart/2005/8/layout/radial4"/>
    <dgm:cxn modelId="{4F875A84-0821-4FB1-BF03-14A2789F6BD3}" type="presOf" srcId="{AFB38E26-B300-4DBF-BE60-E57720F59CAF}" destId="{BA99AA73-2BC2-41DF-B30B-6FB2C12067E8}" srcOrd="0" destOrd="0" presId="urn:microsoft.com/office/officeart/2005/8/layout/radial4"/>
    <dgm:cxn modelId="{B38697F5-A386-4CA6-BB23-61E8D633176F}" srcId="{B2F10FF7-4FED-4FDA-9025-3B95E50A6A39}" destId="{7E51698C-6A5A-4B15-9780-5E74AE8B1734}" srcOrd="1" destOrd="0" parTransId="{797B5652-E736-4754-9778-DB83C77DBD01}" sibTransId="{817C7D56-F61C-458B-AE28-5F151A092406}"/>
    <dgm:cxn modelId="{F936D6B5-9304-44AA-A21B-BF122E714CAD}" srcId="{B2F10FF7-4FED-4FDA-9025-3B95E50A6A39}" destId="{3E6925AF-09EA-400A-8DA6-609769F47C4A}" srcOrd="3" destOrd="0" parTransId="{AFB38E26-B300-4DBF-BE60-E57720F59CAF}" sibTransId="{740AD9D3-EE4D-4B6A-B18B-F8E20A7DD927}"/>
    <dgm:cxn modelId="{04205C82-BD03-42A5-AF40-659FB674D35B}" srcId="{B2F10FF7-4FED-4FDA-9025-3B95E50A6A39}" destId="{550704D0-6E4E-4ADB-AA77-4983BB0DDB08}" srcOrd="2" destOrd="0" parTransId="{DC492DC0-B23F-4F9A-8900-48DE3E365A4F}" sibTransId="{087471B0-4EE0-4527-B9A7-0010E130B53B}"/>
    <dgm:cxn modelId="{935B9726-C36D-477D-9495-E78322A23879}" type="presOf" srcId="{550704D0-6E4E-4ADB-AA77-4983BB0DDB08}" destId="{8687800A-D196-4868-A16F-1DB9B36CCED0}" srcOrd="0" destOrd="0" presId="urn:microsoft.com/office/officeart/2005/8/layout/radial4"/>
    <dgm:cxn modelId="{E7E9EAA4-746A-441D-8325-32022F94A7C8}" type="presParOf" srcId="{07C80FA7-202F-4662-8A11-F071CB576E6A}" destId="{6F9A6F2B-23C9-4B98-A56C-FF60B3E745DE}" srcOrd="0" destOrd="0" presId="urn:microsoft.com/office/officeart/2005/8/layout/radial4"/>
    <dgm:cxn modelId="{A6698191-8249-423F-883F-BBE7678DEED0}" type="presParOf" srcId="{07C80FA7-202F-4662-8A11-F071CB576E6A}" destId="{D747D995-F8C4-44E5-9433-3100D5AA848E}" srcOrd="1" destOrd="0" presId="urn:microsoft.com/office/officeart/2005/8/layout/radial4"/>
    <dgm:cxn modelId="{DE141548-B06B-44C9-8C65-D0D125E4476D}" type="presParOf" srcId="{07C80FA7-202F-4662-8A11-F071CB576E6A}" destId="{E4F41D08-2FD9-453C-82CE-A106983CCCCA}" srcOrd="2" destOrd="0" presId="urn:microsoft.com/office/officeart/2005/8/layout/radial4"/>
    <dgm:cxn modelId="{545C9C91-D758-44D9-9F5A-C58A32D38FFA}" type="presParOf" srcId="{07C80FA7-202F-4662-8A11-F071CB576E6A}" destId="{8551D270-1A70-46B1-A6D1-CDF93B7170B8}" srcOrd="3" destOrd="0" presId="urn:microsoft.com/office/officeart/2005/8/layout/radial4"/>
    <dgm:cxn modelId="{1BF84F5F-12C1-410A-8845-ED2FA0BC1818}" type="presParOf" srcId="{07C80FA7-202F-4662-8A11-F071CB576E6A}" destId="{A611E7D3-AE0D-46DA-A20B-BF57EB6FFB77}" srcOrd="4" destOrd="0" presId="urn:microsoft.com/office/officeart/2005/8/layout/radial4"/>
    <dgm:cxn modelId="{4CF54FC5-156B-40AF-98BC-B0F74F47B2E2}" type="presParOf" srcId="{07C80FA7-202F-4662-8A11-F071CB576E6A}" destId="{2FDC7536-C3F0-4C25-A9BF-C604EF3EFA5D}" srcOrd="5" destOrd="0" presId="urn:microsoft.com/office/officeart/2005/8/layout/radial4"/>
    <dgm:cxn modelId="{1A964CAE-57B4-4A8F-856A-43CB034143E4}" type="presParOf" srcId="{07C80FA7-202F-4662-8A11-F071CB576E6A}" destId="{8687800A-D196-4868-A16F-1DB9B36CCED0}" srcOrd="6" destOrd="0" presId="urn:microsoft.com/office/officeart/2005/8/layout/radial4"/>
    <dgm:cxn modelId="{CAF06D7E-5EA7-46BA-A1F7-C3AAA6C89DE6}" type="presParOf" srcId="{07C80FA7-202F-4662-8A11-F071CB576E6A}" destId="{BA99AA73-2BC2-41DF-B30B-6FB2C12067E8}" srcOrd="7" destOrd="0" presId="urn:microsoft.com/office/officeart/2005/8/layout/radial4"/>
    <dgm:cxn modelId="{446FEC39-66AA-4F0C-800B-5CF05A18FE3F}" type="presParOf" srcId="{07C80FA7-202F-4662-8A11-F071CB576E6A}" destId="{32D35E8A-583B-4B6A-9052-689DD72B6CA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3C7106-F65F-4EEF-94E4-7B88EB48C4D7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2D3F753F-872D-45BB-A019-269E954C843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 smtClean="0"/>
            <a:t>El impacto socioeconómico del aumento o cobro de pensiones para padres de familia es alto considerando la situación actual económica del país y los gastos extracurriculares que deben realizar en uniformes y útiles escolares.</a:t>
          </a:r>
          <a:endParaRPr lang="es-EC" sz="1050" dirty="0"/>
        </a:p>
      </dgm:t>
    </dgm:pt>
    <dgm:pt modelId="{0D5D3BAF-F5DB-41F0-BBD9-79E2FF713BDF}" type="parTrans" cxnId="{AB31B5B0-6BD2-48D5-B12F-F4BF51DE0BCE}">
      <dgm:prSet/>
      <dgm:spPr/>
      <dgm:t>
        <a:bodyPr/>
        <a:lstStyle/>
        <a:p>
          <a:endParaRPr lang="es-EC"/>
        </a:p>
      </dgm:t>
    </dgm:pt>
    <dgm:pt modelId="{666BC5F7-B6DD-4E9B-BA5D-033F2D362794}" type="sibTrans" cxnId="{AB31B5B0-6BD2-48D5-B12F-F4BF51DE0BCE}">
      <dgm:prSet/>
      <dgm:spPr/>
      <dgm:t>
        <a:bodyPr/>
        <a:lstStyle/>
        <a:p>
          <a:endParaRPr lang="es-EC"/>
        </a:p>
      </dgm:t>
    </dgm:pt>
    <dgm:pt modelId="{B28D1D22-9CAD-45C7-B017-8F6B621B6D4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 smtClean="0"/>
            <a:t>Los colegios militares del Distrito Metropolitano de Quito,  se encuentran en una transición de educación militar a </a:t>
          </a:r>
          <a:r>
            <a:rPr lang="es-EC" sz="1050" dirty="0" err="1" smtClean="0"/>
            <a:t>fiscomisional</a:t>
          </a:r>
          <a:r>
            <a:rPr lang="es-EC" sz="1050" dirty="0" smtClean="0"/>
            <a:t> o fiscal, razón por la cual no tienen claro cuál es la resolución o normativa con la que deben regularse. </a:t>
          </a:r>
          <a:endParaRPr lang="es-EC" sz="1050" dirty="0"/>
        </a:p>
      </dgm:t>
    </dgm:pt>
    <dgm:pt modelId="{50818974-7A76-4128-90E2-21884C4CB081}" type="parTrans" cxnId="{26C4CD78-1E78-467E-A54D-F0A4337B43C9}">
      <dgm:prSet/>
      <dgm:spPr/>
      <dgm:t>
        <a:bodyPr/>
        <a:lstStyle/>
        <a:p>
          <a:endParaRPr lang="es-EC"/>
        </a:p>
      </dgm:t>
    </dgm:pt>
    <dgm:pt modelId="{172E5B30-4E5E-45E0-B5A4-996FBE10F8A1}" type="sibTrans" cxnId="{26C4CD78-1E78-467E-A54D-F0A4337B43C9}">
      <dgm:prSet/>
      <dgm:spPr/>
      <dgm:t>
        <a:bodyPr/>
        <a:lstStyle/>
        <a:p>
          <a:endParaRPr lang="es-EC"/>
        </a:p>
      </dgm:t>
    </dgm:pt>
    <dgm:pt modelId="{2623FAAF-8ADA-408E-B698-CA6A883E18C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 smtClean="0"/>
            <a:t>Se determinó problemas de Ejecución del presupuesto para partidas de Bienes de Larga Duración, Contratos Civiles Ocasionales, Paquetes Informáticos y Seguros; lo cual conlleva que las Instituciones no puedan tener una autonomía suficiente para decidir en las partidas que desean invertir o gastar, provocando futuros riesgos institucionales.</a:t>
          </a:r>
          <a:endParaRPr lang="es-EC" sz="1050" dirty="0"/>
        </a:p>
      </dgm:t>
    </dgm:pt>
    <dgm:pt modelId="{EB44B95A-9122-4EBB-B8CD-F08DCE0EB358}" type="parTrans" cxnId="{FD5F6FE1-86CB-4AC1-B48D-C34D42C07140}">
      <dgm:prSet/>
      <dgm:spPr/>
      <dgm:t>
        <a:bodyPr/>
        <a:lstStyle/>
        <a:p>
          <a:endParaRPr lang="es-EC"/>
        </a:p>
      </dgm:t>
    </dgm:pt>
    <dgm:pt modelId="{B3CF5231-AA48-426F-8A03-6F47026DD6CA}" type="sibTrans" cxnId="{FD5F6FE1-86CB-4AC1-B48D-C34D42C07140}">
      <dgm:prSet/>
      <dgm:spPr/>
      <dgm:t>
        <a:bodyPr/>
        <a:lstStyle/>
        <a:p>
          <a:endParaRPr lang="es-EC"/>
        </a:p>
      </dgm:t>
    </dgm:pt>
    <dgm:pt modelId="{FAD35677-B83E-47C4-8347-50C73622DC3A}">
      <dgm:prSet/>
      <dgm:spPr/>
      <dgm:t>
        <a:bodyPr/>
        <a:lstStyle/>
        <a:p>
          <a:endParaRPr lang="es-EC"/>
        </a:p>
      </dgm:t>
    </dgm:pt>
    <dgm:pt modelId="{12FCAB5F-3C74-458E-8BB1-CC805197F6A8}" type="parTrans" cxnId="{BD4E28DD-A146-4DA4-B604-E80E6574C1CA}">
      <dgm:prSet/>
      <dgm:spPr/>
      <dgm:t>
        <a:bodyPr/>
        <a:lstStyle/>
        <a:p>
          <a:endParaRPr lang="es-EC"/>
        </a:p>
      </dgm:t>
    </dgm:pt>
    <dgm:pt modelId="{71F17DE7-1D29-46D4-8B26-0909A4945DED}" type="sibTrans" cxnId="{BD4E28DD-A146-4DA4-B604-E80E6574C1CA}">
      <dgm:prSet/>
      <dgm:spPr/>
      <dgm:t>
        <a:bodyPr/>
        <a:lstStyle/>
        <a:p>
          <a:endParaRPr lang="es-EC"/>
        </a:p>
      </dgm:t>
    </dgm:pt>
    <dgm:pt modelId="{98AEFDFE-3B9B-4D9F-A5AE-DE7C81DF17E6}" type="pres">
      <dgm:prSet presAssocID="{EC3C7106-F65F-4EEF-94E4-7B88EB48C4D7}" presName="composite" presStyleCnt="0">
        <dgm:presLayoutVars>
          <dgm:chMax val="5"/>
          <dgm:dir/>
          <dgm:resizeHandles val="exact"/>
        </dgm:presLayoutVars>
      </dgm:prSet>
      <dgm:spPr/>
    </dgm:pt>
    <dgm:pt modelId="{4150F49D-3380-4971-8A76-D04973D3EB4C}" type="pres">
      <dgm:prSet presAssocID="{2D3F753F-872D-45BB-A019-269E954C8435}" presName="circle1" presStyleLbl="lnNode1" presStyleIdx="0" presStyleCnt="4"/>
      <dgm:spPr/>
    </dgm:pt>
    <dgm:pt modelId="{7AF9B3C6-78FC-438D-BE03-40E10A585B07}" type="pres">
      <dgm:prSet presAssocID="{2D3F753F-872D-45BB-A019-269E954C8435}" presName="text1" presStyleLbl="revTx" presStyleIdx="0" presStyleCnt="4" custScaleX="193334" custScaleY="93100" custLinFactNeighborX="44360" custLinFactNeighborY="104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A308A9-EF46-4877-9403-C8E0E3DD5CA4}" type="pres">
      <dgm:prSet presAssocID="{2D3F753F-872D-45BB-A019-269E954C8435}" presName="line1" presStyleLbl="callout" presStyleIdx="0" presStyleCnt="8"/>
      <dgm:spPr/>
    </dgm:pt>
    <dgm:pt modelId="{1DF7F77B-D48A-4656-B724-D0789CA9A508}" type="pres">
      <dgm:prSet presAssocID="{2D3F753F-872D-45BB-A019-269E954C8435}" presName="d1" presStyleLbl="callout" presStyleIdx="1" presStyleCnt="8"/>
      <dgm:spPr/>
    </dgm:pt>
    <dgm:pt modelId="{9B9AAD85-44F4-41CC-94C1-47B95F734960}" type="pres">
      <dgm:prSet presAssocID="{B28D1D22-9CAD-45C7-B017-8F6B621B6D46}" presName="circle2" presStyleLbl="lnNode1" presStyleIdx="1" presStyleCnt="4"/>
      <dgm:spPr/>
    </dgm:pt>
    <dgm:pt modelId="{E0BB8393-6AF6-49F3-B88F-FCEE505C7C27}" type="pres">
      <dgm:prSet presAssocID="{B28D1D22-9CAD-45C7-B017-8F6B621B6D46}" presName="text2" presStyleLbl="revTx" presStyleIdx="1" presStyleCnt="4" custScaleX="192051" custScaleY="93887" custLinFactNeighborX="43995" custLinFactNeighborY="335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36EF2B-ECA6-4CD5-9910-5EFC4B091F8E}" type="pres">
      <dgm:prSet presAssocID="{B28D1D22-9CAD-45C7-B017-8F6B621B6D46}" presName="line2" presStyleLbl="callout" presStyleIdx="2" presStyleCnt="8"/>
      <dgm:spPr/>
    </dgm:pt>
    <dgm:pt modelId="{AB73488B-E2F9-402C-9948-EB71DF6DF406}" type="pres">
      <dgm:prSet presAssocID="{B28D1D22-9CAD-45C7-B017-8F6B621B6D46}" presName="d2" presStyleLbl="callout" presStyleIdx="3" presStyleCnt="8"/>
      <dgm:spPr/>
    </dgm:pt>
    <dgm:pt modelId="{BF4379C3-D387-4FD4-B248-B10A47366AAD}" type="pres">
      <dgm:prSet presAssocID="{FAD35677-B83E-47C4-8347-50C73622DC3A}" presName="circle3" presStyleLbl="lnNode1" presStyleIdx="2" presStyleCnt="4"/>
      <dgm:spPr/>
    </dgm:pt>
    <dgm:pt modelId="{1B7452BE-DD34-4033-8760-AC559562B980}" type="pres">
      <dgm:prSet presAssocID="{FAD35677-B83E-47C4-8347-50C73622DC3A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6DFEB5-14B6-4AB5-8C8A-EDCEC07BE6AF}" type="pres">
      <dgm:prSet presAssocID="{FAD35677-B83E-47C4-8347-50C73622DC3A}" presName="line3" presStyleLbl="callout" presStyleIdx="4" presStyleCnt="8"/>
      <dgm:spPr/>
    </dgm:pt>
    <dgm:pt modelId="{4ACA2B85-3667-4838-8281-3FC3856C82E5}" type="pres">
      <dgm:prSet presAssocID="{FAD35677-B83E-47C4-8347-50C73622DC3A}" presName="d3" presStyleLbl="callout" presStyleIdx="5" presStyleCnt="8"/>
      <dgm:spPr/>
    </dgm:pt>
    <dgm:pt modelId="{8298053E-1F3D-4C23-AEC8-F089DC178310}" type="pres">
      <dgm:prSet presAssocID="{2623FAAF-8ADA-408E-B698-CA6A883E18C7}" presName="circle4" presStyleLbl="lnNode1" presStyleIdx="3" presStyleCnt="4"/>
      <dgm:spPr/>
    </dgm:pt>
    <dgm:pt modelId="{DBBE62D4-311B-4765-91E9-AFA19765422A}" type="pres">
      <dgm:prSet presAssocID="{2623FAAF-8ADA-408E-B698-CA6A883E18C7}" presName="text4" presStyleLbl="revTx" presStyleIdx="3" presStyleCnt="4" custScaleX="193590" custScaleY="117991" custLinFactNeighborX="44551" custLinFactNeighborY="964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11E47D-23C7-416F-8F0E-4102E40D3C59}" type="pres">
      <dgm:prSet presAssocID="{2623FAAF-8ADA-408E-B698-CA6A883E18C7}" presName="line4" presStyleLbl="callout" presStyleIdx="6" presStyleCnt="8" custLinFactY="800000" custLinFactNeighborX="-15641" custLinFactNeighborY="824478"/>
      <dgm:spPr/>
    </dgm:pt>
    <dgm:pt modelId="{0D7903A9-0EF3-419B-9166-2E0491434C4D}" type="pres">
      <dgm:prSet presAssocID="{2623FAAF-8ADA-408E-B698-CA6A883E18C7}" presName="d4" presStyleLbl="callout" presStyleIdx="7" presStyleCnt="8" custScaleX="142771" custScaleY="59549" custLinFactNeighborX="-33676" custLinFactNeighborY="34560"/>
      <dgm:spPr/>
    </dgm:pt>
  </dgm:ptLst>
  <dgm:cxnLst>
    <dgm:cxn modelId="{69C34AFC-3EC1-4E0F-AE47-47282779767A}" type="presOf" srcId="{FAD35677-B83E-47C4-8347-50C73622DC3A}" destId="{1B7452BE-DD34-4033-8760-AC559562B980}" srcOrd="0" destOrd="0" presId="urn:microsoft.com/office/officeart/2005/8/layout/target1"/>
    <dgm:cxn modelId="{537ABFE2-003E-4119-8190-375DB19D17AD}" type="presOf" srcId="{B28D1D22-9CAD-45C7-B017-8F6B621B6D46}" destId="{E0BB8393-6AF6-49F3-B88F-FCEE505C7C27}" srcOrd="0" destOrd="0" presId="urn:microsoft.com/office/officeart/2005/8/layout/target1"/>
    <dgm:cxn modelId="{BD4E28DD-A146-4DA4-B604-E80E6574C1CA}" srcId="{EC3C7106-F65F-4EEF-94E4-7B88EB48C4D7}" destId="{FAD35677-B83E-47C4-8347-50C73622DC3A}" srcOrd="2" destOrd="0" parTransId="{12FCAB5F-3C74-458E-8BB1-CC805197F6A8}" sibTransId="{71F17DE7-1D29-46D4-8B26-0909A4945DED}"/>
    <dgm:cxn modelId="{AB31B5B0-6BD2-48D5-B12F-F4BF51DE0BCE}" srcId="{EC3C7106-F65F-4EEF-94E4-7B88EB48C4D7}" destId="{2D3F753F-872D-45BB-A019-269E954C8435}" srcOrd="0" destOrd="0" parTransId="{0D5D3BAF-F5DB-41F0-BBD9-79E2FF713BDF}" sibTransId="{666BC5F7-B6DD-4E9B-BA5D-033F2D362794}"/>
    <dgm:cxn modelId="{26C4CD78-1E78-467E-A54D-F0A4337B43C9}" srcId="{EC3C7106-F65F-4EEF-94E4-7B88EB48C4D7}" destId="{B28D1D22-9CAD-45C7-B017-8F6B621B6D46}" srcOrd="1" destOrd="0" parTransId="{50818974-7A76-4128-90E2-21884C4CB081}" sibTransId="{172E5B30-4E5E-45E0-B5A4-996FBE10F8A1}"/>
    <dgm:cxn modelId="{3006A468-FEED-4B36-AA22-75E82E4EBD70}" type="presOf" srcId="{EC3C7106-F65F-4EEF-94E4-7B88EB48C4D7}" destId="{98AEFDFE-3B9B-4D9F-A5AE-DE7C81DF17E6}" srcOrd="0" destOrd="0" presId="urn:microsoft.com/office/officeart/2005/8/layout/target1"/>
    <dgm:cxn modelId="{DEACB12A-1487-496E-9D0B-1AE2A80481EB}" type="presOf" srcId="{2D3F753F-872D-45BB-A019-269E954C8435}" destId="{7AF9B3C6-78FC-438D-BE03-40E10A585B07}" srcOrd="0" destOrd="0" presId="urn:microsoft.com/office/officeart/2005/8/layout/target1"/>
    <dgm:cxn modelId="{FD5F6FE1-86CB-4AC1-B48D-C34D42C07140}" srcId="{EC3C7106-F65F-4EEF-94E4-7B88EB48C4D7}" destId="{2623FAAF-8ADA-408E-B698-CA6A883E18C7}" srcOrd="3" destOrd="0" parTransId="{EB44B95A-9122-4EBB-B8CD-F08DCE0EB358}" sibTransId="{B3CF5231-AA48-426F-8A03-6F47026DD6CA}"/>
    <dgm:cxn modelId="{6C4207E2-2A3B-4EDE-BF3E-473B8806219D}" type="presOf" srcId="{2623FAAF-8ADA-408E-B698-CA6A883E18C7}" destId="{DBBE62D4-311B-4765-91E9-AFA19765422A}" srcOrd="0" destOrd="0" presId="urn:microsoft.com/office/officeart/2005/8/layout/target1"/>
    <dgm:cxn modelId="{804ECFD2-5C80-4859-B583-1D3774096E68}" type="presParOf" srcId="{98AEFDFE-3B9B-4D9F-A5AE-DE7C81DF17E6}" destId="{4150F49D-3380-4971-8A76-D04973D3EB4C}" srcOrd="0" destOrd="0" presId="urn:microsoft.com/office/officeart/2005/8/layout/target1"/>
    <dgm:cxn modelId="{441C2A1A-1729-422A-AE46-B6507CA84561}" type="presParOf" srcId="{98AEFDFE-3B9B-4D9F-A5AE-DE7C81DF17E6}" destId="{7AF9B3C6-78FC-438D-BE03-40E10A585B07}" srcOrd="1" destOrd="0" presId="urn:microsoft.com/office/officeart/2005/8/layout/target1"/>
    <dgm:cxn modelId="{109FE005-F521-4DD1-A1AD-E1B97DC5F1A1}" type="presParOf" srcId="{98AEFDFE-3B9B-4D9F-A5AE-DE7C81DF17E6}" destId="{FDA308A9-EF46-4877-9403-C8E0E3DD5CA4}" srcOrd="2" destOrd="0" presId="urn:microsoft.com/office/officeart/2005/8/layout/target1"/>
    <dgm:cxn modelId="{3650FA71-E027-4923-88E5-04B4E63F9103}" type="presParOf" srcId="{98AEFDFE-3B9B-4D9F-A5AE-DE7C81DF17E6}" destId="{1DF7F77B-D48A-4656-B724-D0789CA9A508}" srcOrd="3" destOrd="0" presId="urn:microsoft.com/office/officeart/2005/8/layout/target1"/>
    <dgm:cxn modelId="{87B7974A-990C-4FDF-8404-2F22E9A55B95}" type="presParOf" srcId="{98AEFDFE-3B9B-4D9F-A5AE-DE7C81DF17E6}" destId="{9B9AAD85-44F4-41CC-94C1-47B95F734960}" srcOrd="4" destOrd="0" presId="urn:microsoft.com/office/officeart/2005/8/layout/target1"/>
    <dgm:cxn modelId="{AF743B66-B9FB-41F2-876A-2F78097FA26F}" type="presParOf" srcId="{98AEFDFE-3B9B-4D9F-A5AE-DE7C81DF17E6}" destId="{E0BB8393-6AF6-49F3-B88F-FCEE505C7C27}" srcOrd="5" destOrd="0" presId="urn:microsoft.com/office/officeart/2005/8/layout/target1"/>
    <dgm:cxn modelId="{7AA3325A-669E-487C-929E-548BFBD3BD51}" type="presParOf" srcId="{98AEFDFE-3B9B-4D9F-A5AE-DE7C81DF17E6}" destId="{6D36EF2B-ECA6-4CD5-9910-5EFC4B091F8E}" srcOrd="6" destOrd="0" presId="urn:microsoft.com/office/officeart/2005/8/layout/target1"/>
    <dgm:cxn modelId="{3F93C33B-00D5-403B-9C1E-8C795C1D610C}" type="presParOf" srcId="{98AEFDFE-3B9B-4D9F-A5AE-DE7C81DF17E6}" destId="{AB73488B-E2F9-402C-9948-EB71DF6DF406}" srcOrd="7" destOrd="0" presId="urn:microsoft.com/office/officeart/2005/8/layout/target1"/>
    <dgm:cxn modelId="{3979DECD-B13A-4F3F-A112-6B04518550A9}" type="presParOf" srcId="{98AEFDFE-3B9B-4D9F-A5AE-DE7C81DF17E6}" destId="{BF4379C3-D387-4FD4-B248-B10A47366AAD}" srcOrd="8" destOrd="0" presId="urn:microsoft.com/office/officeart/2005/8/layout/target1"/>
    <dgm:cxn modelId="{A504A2A6-600C-49E8-A914-C907C563D478}" type="presParOf" srcId="{98AEFDFE-3B9B-4D9F-A5AE-DE7C81DF17E6}" destId="{1B7452BE-DD34-4033-8760-AC559562B980}" srcOrd="9" destOrd="0" presId="urn:microsoft.com/office/officeart/2005/8/layout/target1"/>
    <dgm:cxn modelId="{FB4128AC-368D-4FC8-B12E-014B29B26D2C}" type="presParOf" srcId="{98AEFDFE-3B9B-4D9F-A5AE-DE7C81DF17E6}" destId="{AF6DFEB5-14B6-4AB5-8C8A-EDCEC07BE6AF}" srcOrd="10" destOrd="0" presId="urn:microsoft.com/office/officeart/2005/8/layout/target1"/>
    <dgm:cxn modelId="{39909E72-7496-4AE7-B6FA-B95607A1AAB6}" type="presParOf" srcId="{98AEFDFE-3B9B-4D9F-A5AE-DE7C81DF17E6}" destId="{4ACA2B85-3667-4838-8281-3FC3856C82E5}" srcOrd="11" destOrd="0" presId="urn:microsoft.com/office/officeart/2005/8/layout/target1"/>
    <dgm:cxn modelId="{95BAAEBB-8D67-4FB1-9B91-D0F2A82CCACA}" type="presParOf" srcId="{98AEFDFE-3B9B-4D9F-A5AE-DE7C81DF17E6}" destId="{8298053E-1F3D-4C23-AEC8-F089DC178310}" srcOrd="12" destOrd="0" presId="urn:microsoft.com/office/officeart/2005/8/layout/target1"/>
    <dgm:cxn modelId="{D18425AE-C4D8-4912-BF6A-D0344754E4E2}" type="presParOf" srcId="{98AEFDFE-3B9B-4D9F-A5AE-DE7C81DF17E6}" destId="{DBBE62D4-311B-4765-91E9-AFA19765422A}" srcOrd="13" destOrd="0" presId="urn:microsoft.com/office/officeart/2005/8/layout/target1"/>
    <dgm:cxn modelId="{C126FD32-D866-4FDE-A187-59E24EB3CB5E}" type="presParOf" srcId="{98AEFDFE-3B9B-4D9F-A5AE-DE7C81DF17E6}" destId="{7F11E47D-23C7-416F-8F0E-4102E40D3C59}" srcOrd="14" destOrd="0" presId="urn:microsoft.com/office/officeart/2005/8/layout/target1"/>
    <dgm:cxn modelId="{2CE757C8-FB2A-4C15-8654-D1E59A4F59C5}" type="presParOf" srcId="{98AEFDFE-3B9B-4D9F-A5AE-DE7C81DF17E6}" destId="{0D7903A9-0EF3-419B-9166-2E0491434C4D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8E071-1A97-40C2-85FE-AF5109D73A5C}" type="doc">
      <dgm:prSet loTypeId="urn:microsoft.com/office/officeart/2005/8/layout/hProcess9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8D0E5608-0D86-4D60-8CFE-2337BBABF4C9}">
      <dgm:prSet phldrT="[Texto]" custT="1"/>
      <dgm:spPr/>
      <dgm:t>
        <a:bodyPr/>
        <a:lstStyle/>
        <a:p>
          <a:r>
            <a:rPr lang="es-EC" sz="1200" dirty="0" smtClean="0">
              <a:latin typeface="+mn-lt"/>
            </a:rPr>
            <a:t>1.</a:t>
          </a:r>
          <a:endParaRPr lang="es-EC" sz="1200" dirty="0">
            <a:latin typeface="+mn-lt"/>
          </a:endParaRPr>
        </a:p>
      </dgm:t>
    </dgm:pt>
    <dgm:pt modelId="{94EFD2A7-9874-4471-A7BD-BE6037EC0D26}" type="parTrans" cxnId="{5222F751-1832-4757-BC40-3562D3B6F17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597713E3-0F20-4971-8AFD-1E0263AB3A4A}" type="sibTrans" cxnId="{5222F751-1832-4757-BC40-3562D3B6F17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F62D9263-FF87-4493-B8BE-912CEA50C725}">
      <dgm:prSet phldrT="[Texto]" custT="1"/>
      <dgm:spPr/>
      <dgm:t>
        <a:bodyPr/>
        <a:lstStyle/>
        <a:p>
          <a:r>
            <a:rPr lang="es-EC" sz="1200" dirty="0" smtClean="0">
              <a:latin typeface="+mn-lt"/>
            </a:rPr>
            <a:t>Según el oficio MJ-4-2007-247, estableció que los colegios militares pasaran a cargo y administración del estado.</a:t>
          </a:r>
          <a:endParaRPr lang="es-EC" sz="1200" dirty="0">
            <a:latin typeface="+mn-lt"/>
          </a:endParaRPr>
        </a:p>
      </dgm:t>
    </dgm:pt>
    <dgm:pt modelId="{BB8626F4-56B8-4CC1-AA51-35FBFC7B32AC}" type="parTrans" cxnId="{011FAF2E-8D25-48BC-A8EE-3E497BDAD70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E1EF84C7-90FF-4C6F-AA38-9050894003A1}" type="sibTrans" cxnId="{011FAF2E-8D25-48BC-A8EE-3E497BDAD70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F89D011A-E55D-4F6C-BDF0-217EF2C6DCA2}">
      <dgm:prSet phldrT="[Texto]" custT="1"/>
      <dgm:spPr/>
      <dgm:t>
        <a:bodyPr/>
        <a:lstStyle/>
        <a:p>
          <a:pPr algn="ctr"/>
          <a:r>
            <a:rPr lang="es-EC" sz="1100" dirty="0" smtClean="0">
              <a:latin typeface="+mn-lt"/>
            </a:rPr>
            <a:t>3.</a:t>
          </a:r>
          <a:endParaRPr lang="es-EC" sz="1100" dirty="0">
            <a:latin typeface="+mn-lt"/>
          </a:endParaRPr>
        </a:p>
      </dgm:t>
    </dgm:pt>
    <dgm:pt modelId="{25560BD9-D660-4386-8BDF-828B9FB51C19}" type="parTrans" cxnId="{DA45A7DB-161B-4099-8285-5B75B679A6F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FFB6C7B4-BF00-4573-8375-67C74D7836AD}" type="sibTrans" cxnId="{DA45A7DB-161B-4099-8285-5B75B679A6F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1CD4B208-432D-4A1D-9F2A-5DF5E6F34016}">
      <dgm:prSet phldrT="[Texto]" custT="1"/>
      <dgm:spPr/>
      <dgm:t>
        <a:bodyPr/>
        <a:lstStyle/>
        <a:p>
          <a:pPr algn="l"/>
          <a:r>
            <a:rPr lang="es-EC" sz="1100" dirty="0" smtClean="0">
              <a:latin typeface="+mn-lt"/>
            </a:rPr>
            <a:t>Actualmente en el D.M.Q, 2 de los colegios en estudio se encuentran cobrando una pensión mínima en base al nivel de ingresos de los padres de familia </a:t>
          </a:r>
          <a:endParaRPr lang="es-EC" sz="1100" dirty="0">
            <a:latin typeface="+mn-lt"/>
          </a:endParaRPr>
        </a:p>
      </dgm:t>
    </dgm:pt>
    <dgm:pt modelId="{658D089C-70CA-4D22-AEFE-6B1D65F8B093}" type="parTrans" cxnId="{5671F670-1571-4647-8B2D-69939A47D7D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74E9F8C4-68E7-454E-933C-1931309F1C39}" type="sibTrans" cxnId="{5671F670-1571-4647-8B2D-69939A47D7D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22C8F132-15B7-4A73-A776-BEB61C219554}">
      <dgm:prSet phldrT="[Texto]" custT="1"/>
      <dgm:spPr/>
      <dgm:t>
        <a:bodyPr/>
        <a:lstStyle/>
        <a:p>
          <a:pPr algn="ctr"/>
          <a:r>
            <a:rPr lang="es-EC" sz="1100" dirty="0" smtClean="0">
              <a:latin typeface="+mn-lt"/>
            </a:rPr>
            <a:t>4.</a:t>
          </a:r>
          <a:endParaRPr lang="es-EC" sz="1100" dirty="0">
            <a:latin typeface="+mn-lt"/>
          </a:endParaRPr>
        </a:p>
      </dgm:t>
    </dgm:pt>
    <dgm:pt modelId="{274047E7-CAB3-48D8-B883-0A428299B976}" type="parTrans" cxnId="{DD90F3EF-0157-4D90-8691-AE79AF47BC7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1717914C-6277-4892-B354-C73994936509}" type="sibTrans" cxnId="{DD90F3EF-0157-4D90-8691-AE79AF47BC7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767B44B4-3778-4D58-9CE8-B49B353535CD}">
      <dgm:prSet custT="1"/>
      <dgm:spPr/>
      <dgm:t>
        <a:bodyPr/>
        <a:lstStyle/>
        <a:p>
          <a:pPr algn="l"/>
          <a:r>
            <a:rPr lang="es-EC" sz="1100" dirty="0" smtClean="0">
              <a:latin typeface="+mn-lt"/>
            </a:rPr>
            <a:t>Debido a la recesión económica actual el estado no puede cumplir con la totalidad de  requerimientos  que tienen las instituciones educativas </a:t>
          </a:r>
          <a:endParaRPr lang="es-EC" sz="1100" dirty="0">
            <a:latin typeface="+mn-lt"/>
          </a:endParaRPr>
        </a:p>
      </dgm:t>
    </dgm:pt>
    <dgm:pt modelId="{267D3699-6C8C-4540-B45F-538CCF766EB3}" type="parTrans" cxnId="{AB7EDAE1-F347-47AF-A746-40459DE0A31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E9BDE6E8-6B9F-45EF-AF95-AAFB5585A819}" type="sibTrans" cxnId="{AB7EDAE1-F347-47AF-A746-40459DE0A31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FC9DEB89-764A-4A83-A135-EC8CF99BCBB7}">
      <dgm:prSet custT="1"/>
      <dgm:spPr/>
      <dgm:t>
        <a:bodyPr/>
        <a:lstStyle/>
        <a:p>
          <a:r>
            <a:rPr lang="es-EC" sz="1200" dirty="0" smtClean="0">
              <a:latin typeface="+mn-lt"/>
            </a:rPr>
            <a:t>2. </a:t>
          </a:r>
        </a:p>
        <a:p>
          <a:r>
            <a:rPr lang="es-EC" sz="1200" dirty="0" smtClean="0">
              <a:latin typeface="+mn-lt"/>
            </a:rPr>
            <a:t>Los colegios militares se encuentran en una transición normativa legal , para convertirse totalmente en fiscales </a:t>
          </a:r>
          <a:endParaRPr lang="es-EC" sz="1200" dirty="0">
            <a:latin typeface="+mn-lt"/>
          </a:endParaRPr>
        </a:p>
      </dgm:t>
    </dgm:pt>
    <dgm:pt modelId="{0519980A-6E9D-4F3F-B4F3-263CAFA69202}" type="parTrans" cxnId="{C22C1E1D-8050-4490-BFCB-41EC840F354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7B14CA4B-0359-4218-B8DB-4FD68066AF0D}" type="sibTrans" cxnId="{C22C1E1D-8050-4490-BFCB-41EC840F354E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+mn-lt"/>
          </a:endParaRPr>
        </a:p>
      </dgm:t>
    </dgm:pt>
    <dgm:pt modelId="{079144AE-887D-4B7D-8AAB-E089757122B7}" type="pres">
      <dgm:prSet presAssocID="{4D48E071-1A97-40C2-85FE-AF5109D73A5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9CA6A3-2E4E-4D64-B3B6-FC71FEE377B3}" type="pres">
      <dgm:prSet presAssocID="{4D48E071-1A97-40C2-85FE-AF5109D73A5C}" presName="arrow" presStyleLbl="bgShp" presStyleIdx="0" presStyleCnt="1"/>
      <dgm:spPr/>
    </dgm:pt>
    <dgm:pt modelId="{06B44C51-6DAF-4C79-B65A-A2F19E6FE913}" type="pres">
      <dgm:prSet presAssocID="{4D48E071-1A97-40C2-85FE-AF5109D73A5C}" presName="linearProcess" presStyleCnt="0"/>
      <dgm:spPr/>
    </dgm:pt>
    <dgm:pt modelId="{011EBB66-5A4E-48CB-894A-AAB003EB41B1}" type="pres">
      <dgm:prSet presAssocID="{8D0E5608-0D86-4D60-8CFE-2337BBABF4C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D150A6-4EA9-4B7F-AD26-4B8DCE3A1D01}" type="pres">
      <dgm:prSet presAssocID="{597713E3-0F20-4971-8AFD-1E0263AB3A4A}" presName="sibTrans" presStyleCnt="0"/>
      <dgm:spPr/>
    </dgm:pt>
    <dgm:pt modelId="{68F87E18-ED3E-4722-91B0-0DB0F55A4DDF}" type="pres">
      <dgm:prSet presAssocID="{FC9DEB89-764A-4A83-A135-EC8CF99BCBB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C9918D-5208-4624-B232-AE41F6BA37FA}" type="pres">
      <dgm:prSet presAssocID="{7B14CA4B-0359-4218-B8DB-4FD68066AF0D}" presName="sibTrans" presStyleCnt="0"/>
      <dgm:spPr/>
    </dgm:pt>
    <dgm:pt modelId="{12F0833B-B018-4C75-9B1F-4522272EE43B}" type="pres">
      <dgm:prSet presAssocID="{F89D011A-E55D-4F6C-BDF0-217EF2C6DCA2}" presName="textNode" presStyleLbl="node1" presStyleIdx="2" presStyleCnt="4" custScaleX="110531" custScaleY="860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99BBE2-091E-4E6E-9751-E8D7AD3222BF}" type="pres">
      <dgm:prSet presAssocID="{FFB6C7B4-BF00-4573-8375-67C74D7836AD}" presName="sibTrans" presStyleCnt="0"/>
      <dgm:spPr/>
    </dgm:pt>
    <dgm:pt modelId="{D48AA924-CEEA-4F36-9D71-D34E35276547}" type="pres">
      <dgm:prSet presAssocID="{22C8F132-15B7-4A73-A776-BEB61C219554}" presName="textNode" presStyleLbl="node1" presStyleIdx="3" presStyleCnt="4" custScaleX="97384" custScaleY="860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7EDAE1-F347-47AF-A746-40459DE0A31A}" srcId="{22C8F132-15B7-4A73-A776-BEB61C219554}" destId="{767B44B4-3778-4D58-9CE8-B49B353535CD}" srcOrd="0" destOrd="0" parTransId="{267D3699-6C8C-4540-B45F-538CCF766EB3}" sibTransId="{E9BDE6E8-6B9F-45EF-AF95-AAFB5585A819}"/>
    <dgm:cxn modelId="{07FFA711-3334-4526-B25D-6458B9BD8685}" type="presOf" srcId="{F62D9263-FF87-4493-B8BE-912CEA50C725}" destId="{011EBB66-5A4E-48CB-894A-AAB003EB41B1}" srcOrd="0" destOrd="1" presId="urn:microsoft.com/office/officeart/2005/8/layout/hProcess9"/>
    <dgm:cxn modelId="{C683A86E-8585-4885-88B5-074CE975CE80}" type="presOf" srcId="{767B44B4-3778-4D58-9CE8-B49B353535CD}" destId="{D48AA924-CEEA-4F36-9D71-D34E35276547}" srcOrd="0" destOrd="1" presId="urn:microsoft.com/office/officeart/2005/8/layout/hProcess9"/>
    <dgm:cxn modelId="{DA45A7DB-161B-4099-8285-5B75B679A6FF}" srcId="{4D48E071-1A97-40C2-85FE-AF5109D73A5C}" destId="{F89D011A-E55D-4F6C-BDF0-217EF2C6DCA2}" srcOrd="2" destOrd="0" parTransId="{25560BD9-D660-4386-8BDF-828B9FB51C19}" sibTransId="{FFB6C7B4-BF00-4573-8375-67C74D7836AD}"/>
    <dgm:cxn modelId="{6BECBAD1-F199-466C-908B-0C244F225C59}" type="presOf" srcId="{22C8F132-15B7-4A73-A776-BEB61C219554}" destId="{D48AA924-CEEA-4F36-9D71-D34E35276547}" srcOrd="0" destOrd="0" presId="urn:microsoft.com/office/officeart/2005/8/layout/hProcess9"/>
    <dgm:cxn modelId="{C22C1E1D-8050-4490-BFCB-41EC840F354E}" srcId="{4D48E071-1A97-40C2-85FE-AF5109D73A5C}" destId="{FC9DEB89-764A-4A83-A135-EC8CF99BCBB7}" srcOrd="1" destOrd="0" parTransId="{0519980A-6E9D-4F3F-B4F3-263CAFA69202}" sibTransId="{7B14CA4B-0359-4218-B8DB-4FD68066AF0D}"/>
    <dgm:cxn modelId="{5222F751-1832-4757-BC40-3562D3B6F173}" srcId="{4D48E071-1A97-40C2-85FE-AF5109D73A5C}" destId="{8D0E5608-0D86-4D60-8CFE-2337BBABF4C9}" srcOrd="0" destOrd="0" parTransId="{94EFD2A7-9874-4471-A7BD-BE6037EC0D26}" sibTransId="{597713E3-0F20-4971-8AFD-1E0263AB3A4A}"/>
    <dgm:cxn modelId="{8A7672BA-67B8-4708-BD55-D4AFB2CDD832}" type="presOf" srcId="{4D48E071-1A97-40C2-85FE-AF5109D73A5C}" destId="{079144AE-887D-4B7D-8AAB-E089757122B7}" srcOrd="0" destOrd="0" presId="urn:microsoft.com/office/officeart/2005/8/layout/hProcess9"/>
    <dgm:cxn modelId="{A48B5857-A813-4C83-B70C-BEC6FDB4F42C}" type="presOf" srcId="{F89D011A-E55D-4F6C-BDF0-217EF2C6DCA2}" destId="{12F0833B-B018-4C75-9B1F-4522272EE43B}" srcOrd="0" destOrd="0" presId="urn:microsoft.com/office/officeart/2005/8/layout/hProcess9"/>
    <dgm:cxn modelId="{6FCC22A1-683B-441B-88BA-54F77F4E40A1}" type="presOf" srcId="{FC9DEB89-764A-4A83-A135-EC8CF99BCBB7}" destId="{68F87E18-ED3E-4722-91B0-0DB0F55A4DDF}" srcOrd="0" destOrd="0" presId="urn:microsoft.com/office/officeart/2005/8/layout/hProcess9"/>
    <dgm:cxn modelId="{DD90F3EF-0157-4D90-8691-AE79AF47BC77}" srcId="{4D48E071-1A97-40C2-85FE-AF5109D73A5C}" destId="{22C8F132-15B7-4A73-A776-BEB61C219554}" srcOrd="3" destOrd="0" parTransId="{274047E7-CAB3-48D8-B883-0A428299B976}" sibTransId="{1717914C-6277-4892-B354-C73994936509}"/>
    <dgm:cxn modelId="{011FAF2E-8D25-48BC-A8EE-3E497BDAD70D}" srcId="{8D0E5608-0D86-4D60-8CFE-2337BBABF4C9}" destId="{F62D9263-FF87-4493-B8BE-912CEA50C725}" srcOrd="0" destOrd="0" parTransId="{BB8626F4-56B8-4CC1-AA51-35FBFC7B32AC}" sibTransId="{E1EF84C7-90FF-4C6F-AA38-9050894003A1}"/>
    <dgm:cxn modelId="{5671F670-1571-4647-8B2D-69939A47D7DF}" srcId="{F89D011A-E55D-4F6C-BDF0-217EF2C6DCA2}" destId="{1CD4B208-432D-4A1D-9F2A-5DF5E6F34016}" srcOrd="0" destOrd="0" parTransId="{658D089C-70CA-4D22-AEFE-6B1D65F8B093}" sibTransId="{74E9F8C4-68E7-454E-933C-1931309F1C39}"/>
    <dgm:cxn modelId="{8986F96A-9A36-4031-996E-B12AFDF346E5}" type="presOf" srcId="{8D0E5608-0D86-4D60-8CFE-2337BBABF4C9}" destId="{011EBB66-5A4E-48CB-894A-AAB003EB41B1}" srcOrd="0" destOrd="0" presId="urn:microsoft.com/office/officeart/2005/8/layout/hProcess9"/>
    <dgm:cxn modelId="{F6D450F6-2124-4F3B-BFD3-D31C06C25D7C}" type="presOf" srcId="{1CD4B208-432D-4A1D-9F2A-5DF5E6F34016}" destId="{12F0833B-B018-4C75-9B1F-4522272EE43B}" srcOrd="0" destOrd="1" presId="urn:microsoft.com/office/officeart/2005/8/layout/hProcess9"/>
    <dgm:cxn modelId="{81CBF722-9DD6-410D-989F-CBCA5494F7EC}" type="presParOf" srcId="{079144AE-887D-4B7D-8AAB-E089757122B7}" destId="{AB9CA6A3-2E4E-4D64-B3B6-FC71FEE377B3}" srcOrd="0" destOrd="0" presId="urn:microsoft.com/office/officeart/2005/8/layout/hProcess9"/>
    <dgm:cxn modelId="{BC7AEFE7-3846-4C78-91C5-A4EC90045739}" type="presParOf" srcId="{079144AE-887D-4B7D-8AAB-E089757122B7}" destId="{06B44C51-6DAF-4C79-B65A-A2F19E6FE913}" srcOrd="1" destOrd="0" presId="urn:microsoft.com/office/officeart/2005/8/layout/hProcess9"/>
    <dgm:cxn modelId="{82F336A7-ECD4-4D87-961C-0E0A8B0EECA9}" type="presParOf" srcId="{06B44C51-6DAF-4C79-B65A-A2F19E6FE913}" destId="{011EBB66-5A4E-48CB-894A-AAB003EB41B1}" srcOrd="0" destOrd="0" presId="urn:microsoft.com/office/officeart/2005/8/layout/hProcess9"/>
    <dgm:cxn modelId="{944D9815-4845-4103-9310-B6C054B06981}" type="presParOf" srcId="{06B44C51-6DAF-4C79-B65A-A2F19E6FE913}" destId="{4FD150A6-4EA9-4B7F-AD26-4B8DCE3A1D01}" srcOrd="1" destOrd="0" presId="urn:microsoft.com/office/officeart/2005/8/layout/hProcess9"/>
    <dgm:cxn modelId="{9A2BA3F6-5EBB-49CD-9A02-6C69F4A3C549}" type="presParOf" srcId="{06B44C51-6DAF-4C79-B65A-A2F19E6FE913}" destId="{68F87E18-ED3E-4722-91B0-0DB0F55A4DDF}" srcOrd="2" destOrd="0" presId="urn:microsoft.com/office/officeart/2005/8/layout/hProcess9"/>
    <dgm:cxn modelId="{3B0A800A-A67C-4699-A7E9-A2205BB9AFEF}" type="presParOf" srcId="{06B44C51-6DAF-4C79-B65A-A2F19E6FE913}" destId="{93C9918D-5208-4624-B232-AE41F6BA37FA}" srcOrd="3" destOrd="0" presId="urn:microsoft.com/office/officeart/2005/8/layout/hProcess9"/>
    <dgm:cxn modelId="{B4CACB12-45A1-4739-8486-63354A4258F5}" type="presParOf" srcId="{06B44C51-6DAF-4C79-B65A-A2F19E6FE913}" destId="{12F0833B-B018-4C75-9B1F-4522272EE43B}" srcOrd="4" destOrd="0" presId="urn:microsoft.com/office/officeart/2005/8/layout/hProcess9"/>
    <dgm:cxn modelId="{5DC86E78-1756-4927-9BBE-0BF1835AC67D}" type="presParOf" srcId="{06B44C51-6DAF-4C79-B65A-A2F19E6FE913}" destId="{B199BBE2-091E-4E6E-9751-E8D7AD3222BF}" srcOrd="5" destOrd="0" presId="urn:microsoft.com/office/officeart/2005/8/layout/hProcess9"/>
    <dgm:cxn modelId="{8CBE9570-7D4C-4418-AF43-56229C76F728}" type="presParOf" srcId="{06B44C51-6DAF-4C79-B65A-A2F19E6FE913}" destId="{D48AA924-CEEA-4F36-9D71-D34E3527654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E13D5-5BE8-440E-8F55-A5A48D514915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A38AF4B-4E23-447A-965B-837100357C9E}">
      <dgm:prSet phldrT="[Texto]" custT="1"/>
      <dgm:spPr/>
      <dgm:t>
        <a:bodyPr/>
        <a:lstStyle/>
        <a:p>
          <a:r>
            <a:rPr lang="es-EC" sz="1400" dirty="0" smtClean="0"/>
            <a:t>GENERAL</a:t>
          </a:r>
          <a:endParaRPr lang="es-EC" sz="1400" dirty="0"/>
        </a:p>
      </dgm:t>
    </dgm:pt>
    <dgm:pt modelId="{375193FC-81F8-4F7C-8C86-406DBAA43FB4}" type="parTrans" cxnId="{4EAB93B4-0085-44A5-B6E0-3D0BE8AC2CF3}">
      <dgm:prSet/>
      <dgm:spPr/>
      <dgm:t>
        <a:bodyPr/>
        <a:lstStyle/>
        <a:p>
          <a:endParaRPr lang="es-EC" sz="1200"/>
        </a:p>
      </dgm:t>
    </dgm:pt>
    <dgm:pt modelId="{1F865BFD-36BC-49DA-AE3C-3547941C3E9A}" type="sibTrans" cxnId="{4EAB93B4-0085-44A5-B6E0-3D0BE8AC2CF3}">
      <dgm:prSet/>
      <dgm:spPr/>
      <dgm:t>
        <a:bodyPr/>
        <a:lstStyle/>
        <a:p>
          <a:endParaRPr lang="es-EC" sz="1200"/>
        </a:p>
      </dgm:t>
    </dgm:pt>
    <dgm:pt modelId="{0FF390A3-D87D-4314-81D5-6EB10DFB48BA}">
      <dgm:prSet phldrT="[Texto]" custT="1"/>
      <dgm:spPr/>
      <dgm:t>
        <a:bodyPr/>
        <a:lstStyle/>
        <a:p>
          <a:r>
            <a:rPr lang="es-EC" sz="1200" dirty="0" smtClean="0"/>
            <a:t>.</a:t>
          </a:r>
          <a:endParaRPr lang="es-EC" sz="1200" dirty="0"/>
        </a:p>
      </dgm:t>
    </dgm:pt>
    <dgm:pt modelId="{D8FA8AC9-31F2-46CD-B7F8-6E3DEFAECD54}" type="parTrans" cxnId="{E1AEC53B-1590-4945-ABA7-77E64CD5069A}">
      <dgm:prSet/>
      <dgm:spPr/>
      <dgm:t>
        <a:bodyPr/>
        <a:lstStyle/>
        <a:p>
          <a:endParaRPr lang="es-EC" sz="1200"/>
        </a:p>
      </dgm:t>
    </dgm:pt>
    <dgm:pt modelId="{802DEDF0-4AC3-4131-8F18-73955120BB89}" type="sibTrans" cxnId="{E1AEC53B-1590-4945-ABA7-77E64CD5069A}">
      <dgm:prSet/>
      <dgm:spPr/>
      <dgm:t>
        <a:bodyPr/>
        <a:lstStyle/>
        <a:p>
          <a:endParaRPr lang="es-EC" sz="1200"/>
        </a:p>
      </dgm:t>
    </dgm:pt>
    <dgm:pt modelId="{DF645468-0827-4170-A84E-1B8821BDFAAF}" type="pres">
      <dgm:prSet presAssocID="{85CE13D5-5BE8-440E-8F55-A5A48D5149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32C6441-304D-43A6-83F5-E4C771E3541A}" type="pres">
      <dgm:prSet presAssocID="{AA38AF4B-4E23-447A-965B-837100357C9E}" presName="composite" presStyleCnt="0"/>
      <dgm:spPr/>
    </dgm:pt>
    <dgm:pt modelId="{851EC1C5-E44C-41F1-B585-DDAFDDFC125F}" type="pres">
      <dgm:prSet presAssocID="{AA38AF4B-4E23-447A-965B-837100357C9E}" presName="parTx" presStyleLbl="alignNode1" presStyleIdx="0" presStyleCnt="1" custLinFactY="-129260" custLinFactNeighborX="15199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BFBA48-BDAF-4E93-B60B-28B0920318F7}" type="pres">
      <dgm:prSet presAssocID="{AA38AF4B-4E23-447A-965B-837100357C9E}" presName="desTx" presStyleLbl="alignAccFollowNode1" presStyleIdx="0" presStyleCnt="1" custLinFactNeighborX="-1093" custLinFactNeighborY="-4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7C82F5-7D94-467E-8363-63905ABDC3E2}" type="presOf" srcId="{0FF390A3-D87D-4314-81D5-6EB10DFB48BA}" destId="{89BFBA48-BDAF-4E93-B60B-28B0920318F7}" srcOrd="0" destOrd="0" presId="urn:microsoft.com/office/officeart/2005/8/layout/hList1"/>
    <dgm:cxn modelId="{6E5CD568-152C-4AEA-A0EA-70F1DC56B757}" type="presOf" srcId="{85CE13D5-5BE8-440E-8F55-A5A48D514915}" destId="{DF645468-0827-4170-A84E-1B8821BDFAAF}" srcOrd="0" destOrd="0" presId="urn:microsoft.com/office/officeart/2005/8/layout/hList1"/>
    <dgm:cxn modelId="{6511E21D-1E84-48DA-9398-E889D303D903}" type="presOf" srcId="{AA38AF4B-4E23-447A-965B-837100357C9E}" destId="{851EC1C5-E44C-41F1-B585-DDAFDDFC125F}" srcOrd="0" destOrd="0" presId="urn:microsoft.com/office/officeart/2005/8/layout/hList1"/>
    <dgm:cxn modelId="{4EAB93B4-0085-44A5-B6E0-3D0BE8AC2CF3}" srcId="{85CE13D5-5BE8-440E-8F55-A5A48D514915}" destId="{AA38AF4B-4E23-447A-965B-837100357C9E}" srcOrd="0" destOrd="0" parTransId="{375193FC-81F8-4F7C-8C86-406DBAA43FB4}" sibTransId="{1F865BFD-36BC-49DA-AE3C-3547941C3E9A}"/>
    <dgm:cxn modelId="{E1AEC53B-1590-4945-ABA7-77E64CD5069A}" srcId="{AA38AF4B-4E23-447A-965B-837100357C9E}" destId="{0FF390A3-D87D-4314-81D5-6EB10DFB48BA}" srcOrd="0" destOrd="0" parTransId="{D8FA8AC9-31F2-46CD-B7F8-6E3DEFAECD54}" sibTransId="{802DEDF0-4AC3-4131-8F18-73955120BB89}"/>
    <dgm:cxn modelId="{599E3C58-C61A-4B96-BC44-7BF020F258BE}" type="presParOf" srcId="{DF645468-0827-4170-A84E-1B8821BDFAAF}" destId="{532C6441-304D-43A6-83F5-E4C771E3541A}" srcOrd="0" destOrd="0" presId="urn:microsoft.com/office/officeart/2005/8/layout/hList1"/>
    <dgm:cxn modelId="{840159B7-7641-450C-8BDC-9028E65090E9}" type="presParOf" srcId="{532C6441-304D-43A6-83F5-E4C771E3541A}" destId="{851EC1C5-E44C-41F1-B585-DDAFDDFC125F}" srcOrd="0" destOrd="0" presId="urn:microsoft.com/office/officeart/2005/8/layout/hList1"/>
    <dgm:cxn modelId="{E51938D7-A517-493B-8CB9-AE73B8F542B0}" type="presParOf" srcId="{532C6441-304D-43A6-83F5-E4C771E3541A}" destId="{89BFBA48-BDAF-4E93-B60B-28B0920318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C62FBB-41AB-4AA0-83BC-5597177C6C71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FB52909-623C-4A68-A731-B1C567E945DB}">
      <dgm:prSet phldrT="[Texto]" custT="1"/>
      <dgm:spPr/>
      <dgm:t>
        <a:bodyPr/>
        <a:lstStyle/>
        <a:p>
          <a:r>
            <a:rPr lang="es-EC" sz="1000" dirty="0" smtClean="0"/>
            <a:t>Realizar el análisis de la situación actual de los colegios militares  de la cuidad de Quito, con el fin de determinar sus </a:t>
          </a:r>
          <a:r>
            <a:rPr lang="es-EC" sz="1000" dirty="0" err="1" smtClean="0"/>
            <a:t>F.O.D.A.s</a:t>
          </a:r>
          <a:endParaRPr lang="es-EC" sz="1000" dirty="0"/>
        </a:p>
      </dgm:t>
    </dgm:pt>
    <dgm:pt modelId="{6541E3E1-49E4-40B0-A151-7E5E8D159EF3}" type="parTrans" cxnId="{74EA6BCA-4258-451F-9C19-B4313D664103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5AD77674-61AD-4549-B092-CA0EE1F890BC}" type="sibTrans" cxnId="{74EA6BCA-4258-451F-9C19-B4313D664103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73F2F001-DBF9-47E9-AEA5-B399243F552A}">
      <dgm:prSet phldrT="[Texto]" phldr="1"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6C5641C9-1564-466B-986A-F7C27A558466}" type="parTrans" cxnId="{5A1D9E0F-75A0-4D2C-995C-E8312957A495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00302E2C-238F-48E8-8752-0AC3316748B3}" type="sibTrans" cxnId="{5A1D9E0F-75A0-4D2C-995C-E8312957A495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4AFDE9CA-BDAD-4C99-A981-A1BF674D9B7F}">
      <dgm:prSet phldrT="[Texto]" custT="1"/>
      <dgm:spPr/>
      <dgm:t>
        <a:bodyPr/>
        <a:lstStyle/>
        <a:p>
          <a:r>
            <a:rPr lang="es-EC" sz="1000" dirty="0" smtClean="0"/>
            <a:t>Analizar  la gestión y ejecución presupuestaria  interna de los colegios militares de Quito.</a:t>
          </a:r>
          <a:endParaRPr lang="es-EC" sz="1000" dirty="0"/>
        </a:p>
      </dgm:t>
    </dgm:pt>
    <dgm:pt modelId="{35CC6700-091D-42E0-B30D-C76909B8C69F}" type="parTrans" cxnId="{10CA8A7C-2E4C-49AB-9ABD-DA212CD7FAD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E59348D3-EE00-4D84-B607-454E84CBF4E6}" type="sibTrans" cxnId="{10CA8A7C-2E4C-49AB-9ABD-DA212CD7FAD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02DA7D09-D342-4313-92BF-D92E820076D7}">
      <dgm:prSet phldrT="[Texto]" phldr="1"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274062F5-C3AC-44A5-8426-9FF7211A0376}" type="parTrans" cxnId="{72AE898F-4CBE-47DB-8D0E-5FD85D5C7716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7A59059C-E412-4A58-B93A-8C2B2433FC00}" type="sibTrans" cxnId="{72AE898F-4CBE-47DB-8D0E-5FD85D5C7716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B3447F58-F7F4-42AA-A6E3-031BC6418B33}">
      <dgm:prSet phldrT="[Texto]" custT="1"/>
      <dgm:spPr/>
      <dgm:t>
        <a:bodyPr/>
        <a:lstStyle/>
        <a:p>
          <a:endParaRPr lang="es-EC" sz="1000" dirty="0" smtClean="0"/>
        </a:p>
        <a:p>
          <a:r>
            <a:rPr lang="es-EC" sz="1000" dirty="0" smtClean="0"/>
            <a:t>Determinar el impacto social del cobro de pensiones en los colegios militares de Quito para padres de familia  o representantes </a:t>
          </a:r>
          <a:endParaRPr lang="es-EC" sz="1000" dirty="0"/>
        </a:p>
      </dgm:t>
    </dgm:pt>
    <dgm:pt modelId="{F217DBB5-E4FE-4A04-A12F-AD132467A7D2}" type="parTrans" cxnId="{54261989-CDD3-49CF-8090-9A10DE1A175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0F228606-D934-424A-AB1F-C2CA18F0DA03}" type="sibTrans" cxnId="{54261989-CDD3-49CF-8090-9A10DE1A175C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E14D485C-DE11-4060-A6C5-306C2B7DCA6C}">
      <dgm:prSet phldrT="[Texto]" phldr="1" custT="1"/>
      <dgm:spPr/>
      <dgm:t>
        <a:bodyPr/>
        <a:lstStyle/>
        <a:p>
          <a:endParaRPr lang="es-EC" sz="900">
            <a:solidFill>
              <a:schemeClr val="tx1"/>
            </a:solidFill>
          </a:endParaRPr>
        </a:p>
      </dgm:t>
    </dgm:pt>
    <dgm:pt modelId="{7BCB69E1-D31B-40A0-A5F7-E7AC1CECCD09}" type="parTrans" cxnId="{36BAC5A2-B169-4A86-A233-18EA3F446490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D25F453D-4415-4254-95BE-B5A0401A4143}" type="sibTrans" cxnId="{36BAC5A2-B169-4A86-A233-18EA3F446490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62833987-E1C3-4D93-8604-E03E984ACDA0}">
      <dgm:prSet custT="1"/>
      <dgm:spPr/>
      <dgm:t>
        <a:bodyPr/>
        <a:lstStyle/>
        <a:p>
          <a:r>
            <a:rPr lang="es-EC" sz="1000" smtClean="0"/>
            <a:t>Analizar las cédulas presupuestarias generales de los colegios militares de Quito, estableciendo partidas de mayor relevancia.</a:t>
          </a:r>
          <a:endParaRPr lang="es-EC" sz="1000" dirty="0"/>
        </a:p>
      </dgm:t>
    </dgm:pt>
    <dgm:pt modelId="{D6BA75E3-6CB7-4086-B6A4-03F227ABE0DE}" type="parTrans" cxnId="{FF20C05E-1D7C-422F-BB99-1774782FA7BF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8586F8D2-E6B7-4740-9F00-E09B4161EF30}" type="sibTrans" cxnId="{FF20C05E-1D7C-422F-BB99-1774782FA7BF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668536E9-6A96-4B0B-9BF6-9625E380AC4B}">
      <dgm:prSet custT="1"/>
      <dgm:spPr/>
      <dgm:t>
        <a:bodyPr/>
        <a:lstStyle/>
        <a:p>
          <a:r>
            <a:rPr lang="es-EC" sz="1000" smtClean="0"/>
            <a:t>Establecer una propuesta de mejora que ayude a los colegios militares a contar con un buen manejo de sus recursos financieros </a:t>
          </a:r>
          <a:endParaRPr lang="es-EC" sz="1000" dirty="0"/>
        </a:p>
      </dgm:t>
    </dgm:pt>
    <dgm:pt modelId="{B0A9E8B1-FE86-41EF-8A86-C9591C1604DC}" type="parTrans" cxnId="{989B16B8-77A4-445C-9C8D-755F5D57DF78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D80B062B-8258-4D85-9F4E-D48DD60B953E}" type="sibTrans" cxnId="{989B16B8-77A4-445C-9C8D-755F5D57DF78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FA866A1A-49FD-49A7-953E-9E111A161FCA}" type="pres">
      <dgm:prSet presAssocID="{7FC62FBB-41AB-4AA0-83BC-5597177C6C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8F6490C-82BD-4996-AD57-4EB469B22C5B}" type="pres">
      <dgm:prSet presAssocID="{DFB52909-623C-4A68-A731-B1C567E945DB}" presName="composite" presStyleCnt="0"/>
      <dgm:spPr/>
    </dgm:pt>
    <dgm:pt modelId="{68D92AA0-4C02-4C1B-BB95-2E22F3E35D4B}" type="pres">
      <dgm:prSet presAssocID="{DFB52909-623C-4A68-A731-B1C567E945DB}" presName="LShape" presStyleLbl="alignNode1" presStyleIdx="0" presStyleCnt="9"/>
      <dgm:spPr/>
    </dgm:pt>
    <dgm:pt modelId="{D1C7BEB8-79E5-4618-92C9-EAEFA8A2F3D2}" type="pres">
      <dgm:prSet presAssocID="{DFB52909-623C-4A68-A731-B1C567E945D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7EB283-F3DC-4F51-A9E5-41ADE386D5AB}" type="pres">
      <dgm:prSet presAssocID="{DFB52909-623C-4A68-A731-B1C567E945DB}" presName="Triangle" presStyleLbl="alignNode1" presStyleIdx="1" presStyleCnt="9"/>
      <dgm:spPr/>
    </dgm:pt>
    <dgm:pt modelId="{D892E2BA-1202-421F-8D5E-E56AB19BD88A}" type="pres">
      <dgm:prSet presAssocID="{5AD77674-61AD-4549-B092-CA0EE1F890BC}" presName="sibTrans" presStyleCnt="0"/>
      <dgm:spPr/>
    </dgm:pt>
    <dgm:pt modelId="{98280A07-4C93-46F3-9751-D206B586FAC6}" type="pres">
      <dgm:prSet presAssocID="{5AD77674-61AD-4549-B092-CA0EE1F890BC}" presName="space" presStyleCnt="0"/>
      <dgm:spPr/>
    </dgm:pt>
    <dgm:pt modelId="{8922D19B-35D8-49CC-A0C5-98FF3647E628}" type="pres">
      <dgm:prSet presAssocID="{4AFDE9CA-BDAD-4C99-A981-A1BF674D9B7F}" presName="composite" presStyleCnt="0"/>
      <dgm:spPr/>
    </dgm:pt>
    <dgm:pt modelId="{670AF294-6AAC-4601-9266-0D0A96D8FE90}" type="pres">
      <dgm:prSet presAssocID="{4AFDE9CA-BDAD-4C99-A981-A1BF674D9B7F}" presName="LShape" presStyleLbl="alignNode1" presStyleIdx="2" presStyleCnt="9"/>
      <dgm:spPr/>
    </dgm:pt>
    <dgm:pt modelId="{6E62A81A-19A8-4FAA-A23B-8DFE226BCC4B}" type="pres">
      <dgm:prSet presAssocID="{4AFDE9CA-BDAD-4C99-A981-A1BF674D9B7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134043-7653-4452-A95C-885AE61F79C4}" type="pres">
      <dgm:prSet presAssocID="{4AFDE9CA-BDAD-4C99-A981-A1BF674D9B7F}" presName="Triangle" presStyleLbl="alignNode1" presStyleIdx="3" presStyleCnt="9"/>
      <dgm:spPr/>
    </dgm:pt>
    <dgm:pt modelId="{D627C271-1490-4EFB-86EC-1E0011A5939C}" type="pres">
      <dgm:prSet presAssocID="{E59348D3-EE00-4D84-B607-454E84CBF4E6}" presName="sibTrans" presStyleCnt="0"/>
      <dgm:spPr/>
    </dgm:pt>
    <dgm:pt modelId="{4A6D09DC-6455-4E16-99BC-D04003ACFCF8}" type="pres">
      <dgm:prSet presAssocID="{E59348D3-EE00-4D84-B607-454E84CBF4E6}" presName="space" presStyleCnt="0"/>
      <dgm:spPr/>
    </dgm:pt>
    <dgm:pt modelId="{7F7CE2EF-1E7D-45B4-92B7-25751DE39291}" type="pres">
      <dgm:prSet presAssocID="{62833987-E1C3-4D93-8604-E03E984ACDA0}" presName="composite" presStyleCnt="0"/>
      <dgm:spPr/>
    </dgm:pt>
    <dgm:pt modelId="{4242C3CC-2C29-4713-AD02-7F43BC8B85BA}" type="pres">
      <dgm:prSet presAssocID="{62833987-E1C3-4D93-8604-E03E984ACDA0}" presName="LShape" presStyleLbl="alignNode1" presStyleIdx="4" presStyleCnt="9"/>
      <dgm:spPr/>
    </dgm:pt>
    <dgm:pt modelId="{62022BE8-0AC0-4287-B92F-B7CCF29136FD}" type="pres">
      <dgm:prSet presAssocID="{62833987-E1C3-4D93-8604-E03E984ACDA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15FCA5-DBB3-40B4-A928-27B287E4B6F2}" type="pres">
      <dgm:prSet presAssocID="{62833987-E1C3-4D93-8604-E03E984ACDA0}" presName="Triangle" presStyleLbl="alignNode1" presStyleIdx="5" presStyleCnt="9"/>
      <dgm:spPr/>
    </dgm:pt>
    <dgm:pt modelId="{25750E9A-9F8B-4B27-9ADF-19543F799336}" type="pres">
      <dgm:prSet presAssocID="{8586F8D2-E6B7-4740-9F00-E09B4161EF30}" presName="sibTrans" presStyleCnt="0"/>
      <dgm:spPr/>
    </dgm:pt>
    <dgm:pt modelId="{C55A7308-8C82-45A3-B255-74811A8C988E}" type="pres">
      <dgm:prSet presAssocID="{8586F8D2-E6B7-4740-9F00-E09B4161EF30}" presName="space" presStyleCnt="0"/>
      <dgm:spPr/>
    </dgm:pt>
    <dgm:pt modelId="{C729173E-0847-4033-BFE1-D15F2B91767B}" type="pres">
      <dgm:prSet presAssocID="{B3447F58-F7F4-42AA-A6E3-031BC6418B33}" presName="composite" presStyleCnt="0"/>
      <dgm:spPr/>
    </dgm:pt>
    <dgm:pt modelId="{5C83DC96-122F-48AF-9E62-FCF59BC27B77}" type="pres">
      <dgm:prSet presAssocID="{B3447F58-F7F4-42AA-A6E3-031BC6418B33}" presName="LShape" presStyleLbl="alignNode1" presStyleIdx="6" presStyleCnt="9"/>
      <dgm:spPr/>
    </dgm:pt>
    <dgm:pt modelId="{DA5D54A6-17FE-4202-A056-E340800794EA}" type="pres">
      <dgm:prSet presAssocID="{B3447F58-F7F4-42AA-A6E3-031BC6418B33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39F84C-7BF5-44B6-A157-7786632986EB}" type="pres">
      <dgm:prSet presAssocID="{B3447F58-F7F4-42AA-A6E3-031BC6418B33}" presName="Triangle" presStyleLbl="alignNode1" presStyleIdx="7" presStyleCnt="9"/>
      <dgm:spPr/>
    </dgm:pt>
    <dgm:pt modelId="{7E1D7141-FAAB-4233-B4ED-5C7B984FE39F}" type="pres">
      <dgm:prSet presAssocID="{0F228606-D934-424A-AB1F-C2CA18F0DA03}" presName="sibTrans" presStyleCnt="0"/>
      <dgm:spPr/>
    </dgm:pt>
    <dgm:pt modelId="{FCBB1AC8-5CE9-46D5-8ABE-94E78C3469A1}" type="pres">
      <dgm:prSet presAssocID="{0F228606-D934-424A-AB1F-C2CA18F0DA03}" presName="space" presStyleCnt="0"/>
      <dgm:spPr/>
    </dgm:pt>
    <dgm:pt modelId="{848F5BDC-7665-412C-9018-EB2393EC6AD5}" type="pres">
      <dgm:prSet presAssocID="{668536E9-6A96-4B0B-9BF6-9625E380AC4B}" presName="composite" presStyleCnt="0"/>
      <dgm:spPr/>
    </dgm:pt>
    <dgm:pt modelId="{D98F93F0-0604-4A79-A3B1-556435A9BD55}" type="pres">
      <dgm:prSet presAssocID="{668536E9-6A96-4B0B-9BF6-9625E380AC4B}" presName="LShape" presStyleLbl="alignNode1" presStyleIdx="8" presStyleCnt="9"/>
      <dgm:spPr/>
    </dgm:pt>
    <dgm:pt modelId="{02EBE5B4-1022-4174-92CF-EF585B129DB0}" type="pres">
      <dgm:prSet presAssocID="{668536E9-6A96-4B0B-9BF6-9625E380AC4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9B9410-21A5-40EC-8D73-C7283D24B90D}" type="presOf" srcId="{02DA7D09-D342-4313-92BF-D92E820076D7}" destId="{6E62A81A-19A8-4FAA-A23B-8DFE226BCC4B}" srcOrd="0" destOrd="1" presId="urn:microsoft.com/office/officeart/2009/3/layout/StepUpProcess"/>
    <dgm:cxn modelId="{496215BD-9713-4CDA-AD21-1D4C3E41432C}" type="presOf" srcId="{73F2F001-DBF9-47E9-AEA5-B399243F552A}" destId="{D1C7BEB8-79E5-4618-92C9-EAEFA8A2F3D2}" srcOrd="0" destOrd="1" presId="urn:microsoft.com/office/officeart/2009/3/layout/StepUpProcess"/>
    <dgm:cxn modelId="{FF20C05E-1D7C-422F-BB99-1774782FA7BF}" srcId="{7FC62FBB-41AB-4AA0-83BC-5597177C6C71}" destId="{62833987-E1C3-4D93-8604-E03E984ACDA0}" srcOrd="2" destOrd="0" parTransId="{D6BA75E3-6CB7-4086-B6A4-03F227ABE0DE}" sibTransId="{8586F8D2-E6B7-4740-9F00-E09B4161EF30}"/>
    <dgm:cxn modelId="{74EA6BCA-4258-451F-9C19-B4313D664103}" srcId="{7FC62FBB-41AB-4AA0-83BC-5597177C6C71}" destId="{DFB52909-623C-4A68-A731-B1C567E945DB}" srcOrd="0" destOrd="0" parTransId="{6541E3E1-49E4-40B0-A151-7E5E8D159EF3}" sibTransId="{5AD77674-61AD-4549-B092-CA0EE1F890BC}"/>
    <dgm:cxn modelId="{54261989-CDD3-49CF-8090-9A10DE1A175C}" srcId="{7FC62FBB-41AB-4AA0-83BC-5597177C6C71}" destId="{B3447F58-F7F4-42AA-A6E3-031BC6418B33}" srcOrd="3" destOrd="0" parTransId="{F217DBB5-E4FE-4A04-A12F-AD132467A7D2}" sibTransId="{0F228606-D934-424A-AB1F-C2CA18F0DA03}"/>
    <dgm:cxn modelId="{206A2DF8-75FC-4ABB-8EC3-66267DDDB399}" type="presOf" srcId="{B3447F58-F7F4-42AA-A6E3-031BC6418B33}" destId="{DA5D54A6-17FE-4202-A056-E340800794EA}" srcOrd="0" destOrd="0" presId="urn:microsoft.com/office/officeart/2009/3/layout/StepUpProcess"/>
    <dgm:cxn modelId="{34CFBC17-ECC2-4D7F-B917-91E3ED0E0B03}" type="presOf" srcId="{E14D485C-DE11-4060-A6C5-306C2B7DCA6C}" destId="{DA5D54A6-17FE-4202-A056-E340800794EA}" srcOrd="0" destOrd="1" presId="urn:microsoft.com/office/officeart/2009/3/layout/StepUpProcess"/>
    <dgm:cxn modelId="{72AE898F-4CBE-47DB-8D0E-5FD85D5C7716}" srcId="{4AFDE9CA-BDAD-4C99-A981-A1BF674D9B7F}" destId="{02DA7D09-D342-4313-92BF-D92E820076D7}" srcOrd="0" destOrd="0" parTransId="{274062F5-C3AC-44A5-8426-9FF7211A0376}" sibTransId="{7A59059C-E412-4A58-B93A-8C2B2433FC00}"/>
    <dgm:cxn modelId="{89CFB4C7-E7D7-4093-A626-0CF61B5CF0B8}" type="presOf" srcId="{4AFDE9CA-BDAD-4C99-A981-A1BF674D9B7F}" destId="{6E62A81A-19A8-4FAA-A23B-8DFE226BCC4B}" srcOrd="0" destOrd="0" presId="urn:microsoft.com/office/officeart/2009/3/layout/StepUpProcess"/>
    <dgm:cxn modelId="{4EBE8BFC-8720-446F-9333-F395A3559CAA}" type="presOf" srcId="{DFB52909-623C-4A68-A731-B1C567E945DB}" destId="{D1C7BEB8-79E5-4618-92C9-EAEFA8A2F3D2}" srcOrd="0" destOrd="0" presId="urn:microsoft.com/office/officeart/2009/3/layout/StepUpProcess"/>
    <dgm:cxn modelId="{BD9BBB5D-C02B-4D2E-A373-3204D32949DD}" type="presOf" srcId="{62833987-E1C3-4D93-8604-E03E984ACDA0}" destId="{62022BE8-0AC0-4287-B92F-B7CCF29136FD}" srcOrd="0" destOrd="0" presId="urn:microsoft.com/office/officeart/2009/3/layout/StepUpProcess"/>
    <dgm:cxn modelId="{36BAC5A2-B169-4A86-A233-18EA3F446490}" srcId="{B3447F58-F7F4-42AA-A6E3-031BC6418B33}" destId="{E14D485C-DE11-4060-A6C5-306C2B7DCA6C}" srcOrd="0" destOrd="0" parTransId="{7BCB69E1-D31B-40A0-A5F7-E7AC1CECCD09}" sibTransId="{D25F453D-4415-4254-95BE-B5A0401A4143}"/>
    <dgm:cxn modelId="{989B16B8-77A4-445C-9C8D-755F5D57DF78}" srcId="{7FC62FBB-41AB-4AA0-83BC-5597177C6C71}" destId="{668536E9-6A96-4B0B-9BF6-9625E380AC4B}" srcOrd="4" destOrd="0" parTransId="{B0A9E8B1-FE86-41EF-8A86-C9591C1604DC}" sibTransId="{D80B062B-8258-4D85-9F4E-D48DD60B953E}"/>
    <dgm:cxn modelId="{5A1D9E0F-75A0-4D2C-995C-E8312957A495}" srcId="{DFB52909-623C-4A68-A731-B1C567E945DB}" destId="{73F2F001-DBF9-47E9-AEA5-B399243F552A}" srcOrd="0" destOrd="0" parTransId="{6C5641C9-1564-466B-986A-F7C27A558466}" sibTransId="{00302E2C-238F-48E8-8752-0AC3316748B3}"/>
    <dgm:cxn modelId="{28BF341F-C537-4DD9-8438-6C01263F484B}" type="presOf" srcId="{7FC62FBB-41AB-4AA0-83BC-5597177C6C71}" destId="{FA866A1A-49FD-49A7-953E-9E111A161FCA}" srcOrd="0" destOrd="0" presId="urn:microsoft.com/office/officeart/2009/3/layout/StepUpProcess"/>
    <dgm:cxn modelId="{2DE8EC1B-FD68-4A8B-96A1-416729776824}" type="presOf" srcId="{668536E9-6A96-4B0B-9BF6-9625E380AC4B}" destId="{02EBE5B4-1022-4174-92CF-EF585B129DB0}" srcOrd="0" destOrd="0" presId="urn:microsoft.com/office/officeart/2009/3/layout/StepUpProcess"/>
    <dgm:cxn modelId="{10CA8A7C-2E4C-49AB-9ABD-DA212CD7FADC}" srcId="{7FC62FBB-41AB-4AA0-83BC-5597177C6C71}" destId="{4AFDE9CA-BDAD-4C99-A981-A1BF674D9B7F}" srcOrd="1" destOrd="0" parTransId="{35CC6700-091D-42E0-B30D-C76909B8C69F}" sibTransId="{E59348D3-EE00-4D84-B607-454E84CBF4E6}"/>
    <dgm:cxn modelId="{9962BB66-0225-4B71-B89A-CCD8663FE738}" type="presParOf" srcId="{FA866A1A-49FD-49A7-953E-9E111A161FCA}" destId="{48F6490C-82BD-4996-AD57-4EB469B22C5B}" srcOrd="0" destOrd="0" presId="urn:microsoft.com/office/officeart/2009/3/layout/StepUpProcess"/>
    <dgm:cxn modelId="{142ACFDA-84C3-458A-8A0D-B197D6726E57}" type="presParOf" srcId="{48F6490C-82BD-4996-AD57-4EB469B22C5B}" destId="{68D92AA0-4C02-4C1B-BB95-2E22F3E35D4B}" srcOrd="0" destOrd="0" presId="urn:microsoft.com/office/officeart/2009/3/layout/StepUpProcess"/>
    <dgm:cxn modelId="{6BBD9866-9475-4473-818A-4EC371A49894}" type="presParOf" srcId="{48F6490C-82BD-4996-AD57-4EB469B22C5B}" destId="{D1C7BEB8-79E5-4618-92C9-EAEFA8A2F3D2}" srcOrd="1" destOrd="0" presId="urn:microsoft.com/office/officeart/2009/3/layout/StepUpProcess"/>
    <dgm:cxn modelId="{F475074C-8D27-4025-A3B3-FD2C6A78D80C}" type="presParOf" srcId="{48F6490C-82BD-4996-AD57-4EB469B22C5B}" destId="{567EB283-F3DC-4F51-A9E5-41ADE386D5AB}" srcOrd="2" destOrd="0" presId="urn:microsoft.com/office/officeart/2009/3/layout/StepUpProcess"/>
    <dgm:cxn modelId="{467E54D4-ACF0-4AC5-8742-E6F0B86BFA2D}" type="presParOf" srcId="{FA866A1A-49FD-49A7-953E-9E111A161FCA}" destId="{D892E2BA-1202-421F-8D5E-E56AB19BD88A}" srcOrd="1" destOrd="0" presId="urn:microsoft.com/office/officeart/2009/3/layout/StepUpProcess"/>
    <dgm:cxn modelId="{1C956D54-897A-4945-98B8-E4B03BC5213D}" type="presParOf" srcId="{D892E2BA-1202-421F-8D5E-E56AB19BD88A}" destId="{98280A07-4C93-46F3-9751-D206B586FAC6}" srcOrd="0" destOrd="0" presId="urn:microsoft.com/office/officeart/2009/3/layout/StepUpProcess"/>
    <dgm:cxn modelId="{DFAD25C8-270A-4D06-A67C-79FD0CC4A2F0}" type="presParOf" srcId="{FA866A1A-49FD-49A7-953E-9E111A161FCA}" destId="{8922D19B-35D8-49CC-A0C5-98FF3647E628}" srcOrd="2" destOrd="0" presId="urn:microsoft.com/office/officeart/2009/3/layout/StepUpProcess"/>
    <dgm:cxn modelId="{C705894D-9ABA-4AFC-AC5D-DD7757825C26}" type="presParOf" srcId="{8922D19B-35D8-49CC-A0C5-98FF3647E628}" destId="{670AF294-6AAC-4601-9266-0D0A96D8FE90}" srcOrd="0" destOrd="0" presId="urn:microsoft.com/office/officeart/2009/3/layout/StepUpProcess"/>
    <dgm:cxn modelId="{1B35FD6D-3CF8-41FE-8B9F-2E81C5E9C6B2}" type="presParOf" srcId="{8922D19B-35D8-49CC-A0C5-98FF3647E628}" destId="{6E62A81A-19A8-4FAA-A23B-8DFE226BCC4B}" srcOrd="1" destOrd="0" presId="urn:microsoft.com/office/officeart/2009/3/layout/StepUpProcess"/>
    <dgm:cxn modelId="{A065E48A-F53C-4022-9005-58EEC75035BC}" type="presParOf" srcId="{8922D19B-35D8-49CC-A0C5-98FF3647E628}" destId="{0C134043-7653-4452-A95C-885AE61F79C4}" srcOrd="2" destOrd="0" presId="urn:microsoft.com/office/officeart/2009/3/layout/StepUpProcess"/>
    <dgm:cxn modelId="{BF4CFA98-1F82-40F1-959F-615FEA431E5C}" type="presParOf" srcId="{FA866A1A-49FD-49A7-953E-9E111A161FCA}" destId="{D627C271-1490-4EFB-86EC-1E0011A5939C}" srcOrd="3" destOrd="0" presId="urn:microsoft.com/office/officeart/2009/3/layout/StepUpProcess"/>
    <dgm:cxn modelId="{E0B69BFE-7BDF-42F0-8ACC-F9545449540C}" type="presParOf" srcId="{D627C271-1490-4EFB-86EC-1E0011A5939C}" destId="{4A6D09DC-6455-4E16-99BC-D04003ACFCF8}" srcOrd="0" destOrd="0" presId="urn:microsoft.com/office/officeart/2009/3/layout/StepUpProcess"/>
    <dgm:cxn modelId="{AEE8F026-0732-4FC8-9F47-9D632624C900}" type="presParOf" srcId="{FA866A1A-49FD-49A7-953E-9E111A161FCA}" destId="{7F7CE2EF-1E7D-45B4-92B7-25751DE39291}" srcOrd="4" destOrd="0" presId="urn:microsoft.com/office/officeart/2009/3/layout/StepUpProcess"/>
    <dgm:cxn modelId="{E2877FBD-FC73-4FB7-8410-1EDAF8A3A883}" type="presParOf" srcId="{7F7CE2EF-1E7D-45B4-92B7-25751DE39291}" destId="{4242C3CC-2C29-4713-AD02-7F43BC8B85BA}" srcOrd="0" destOrd="0" presId="urn:microsoft.com/office/officeart/2009/3/layout/StepUpProcess"/>
    <dgm:cxn modelId="{DF19E00F-C0AE-4BC4-8EE4-7F58BCDF5282}" type="presParOf" srcId="{7F7CE2EF-1E7D-45B4-92B7-25751DE39291}" destId="{62022BE8-0AC0-4287-B92F-B7CCF29136FD}" srcOrd="1" destOrd="0" presId="urn:microsoft.com/office/officeart/2009/3/layout/StepUpProcess"/>
    <dgm:cxn modelId="{2FF37CCB-BEFA-4937-872A-24438AD87615}" type="presParOf" srcId="{7F7CE2EF-1E7D-45B4-92B7-25751DE39291}" destId="{E015FCA5-DBB3-40B4-A928-27B287E4B6F2}" srcOrd="2" destOrd="0" presId="urn:microsoft.com/office/officeart/2009/3/layout/StepUpProcess"/>
    <dgm:cxn modelId="{9D64ED28-A876-4238-A095-A6312D282E2F}" type="presParOf" srcId="{FA866A1A-49FD-49A7-953E-9E111A161FCA}" destId="{25750E9A-9F8B-4B27-9ADF-19543F799336}" srcOrd="5" destOrd="0" presId="urn:microsoft.com/office/officeart/2009/3/layout/StepUpProcess"/>
    <dgm:cxn modelId="{D841FA47-466D-487A-9BF1-1AA66AA86D81}" type="presParOf" srcId="{25750E9A-9F8B-4B27-9ADF-19543F799336}" destId="{C55A7308-8C82-45A3-B255-74811A8C988E}" srcOrd="0" destOrd="0" presId="urn:microsoft.com/office/officeart/2009/3/layout/StepUpProcess"/>
    <dgm:cxn modelId="{6116EFE4-A799-4531-B654-2BEFD4CAFBF9}" type="presParOf" srcId="{FA866A1A-49FD-49A7-953E-9E111A161FCA}" destId="{C729173E-0847-4033-BFE1-D15F2B91767B}" srcOrd="6" destOrd="0" presId="urn:microsoft.com/office/officeart/2009/3/layout/StepUpProcess"/>
    <dgm:cxn modelId="{DEAAF1B7-8D0A-49CE-B29F-BE6943D3DB3B}" type="presParOf" srcId="{C729173E-0847-4033-BFE1-D15F2B91767B}" destId="{5C83DC96-122F-48AF-9E62-FCF59BC27B77}" srcOrd="0" destOrd="0" presId="urn:microsoft.com/office/officeart/2009/3/layout/StepUpProcess"/>
    <dgm:cxn modelId="{B921DADE-5EB7-4D19-BA72-4AB6DB4BCF41}" type="presParOf" srcId="{C729173E-0847-4033-BFE1-D15F2B91767B}" destId="{DA5D54A6-17FE-4202-A056-E340800794EA}" srcOrd="1" destOrd="0" presId="urn:microsoft.com/office/officeart/2009/3/layout/StepUpProcess"/>
    <dgm:cxn modelId="{B58F8D39-4F88-4DBF-8865-B3B3874A189E}" type="presParOf" srcId="{C729173E-0847-4033-BFE1-D15F2B91767B}" destId="{3D39F84C-7BF5-44B6-A157-7786632986EB}" srcOrd="2" destOrd="0" presId="urn:microsoft.com/office/officeart/2009/3/layout/StepUpProcess"/>
    <dgm:cxn modelId="{89095A61-FF21-4C4F-88C1-034D62A74D7F}" type="presParOf" srcId="{FA866A1A-49FD-49A7-953E-9E111A161FCA}" destId="{7E1D7141-FAAB-4233-B4ED-5C7B984FE39F}" srcOrd="7" destOrd="0" presId="urn:microsoft.com/office/officeart/2009/3/layout/StepUpProcess"/>
    <dgm:cxn modelId="{F681D298-3298-4893-BCEF-4E588851474F}" type="presParOf" srcId="{7E1D7141-FAAB-4233-B4ED-5C7B984FE39F}" destId="{FCBB1AC8-5CE9-46D5-8ABE-94E78C3469A1}" srcOrd="0" destOrd="0" presId="urn:microsoft.com/office/officeart/2009/3/layout/StepUpProcess"/>
    <dgm:cxn modelId="{6FC8D022-1949-45C0-B36C-A768CC578A86}" type="presParOf" srcId="{FA866A1A-49FD-49A7-953E-9E111A161FCA}" destId="{848F5BDC-7665-412C-9018-EB2393EC6AD5}" srcOrd="8" destOrd="0" presId="urn:microsoft.com/office/officeart/2009/3/layout/StepUpProcess"/>
    <dgm:cxn modelId="{2A0F1C71-9698-44A6-BA62-033381920D12}" type="presParOf" srcId="{848F5BDC-7665-412C-9018-EB2393EC6AD5}" destId="{D98F93F0-0604-4A79-A3B1-556435A9BD55}" srcOrd="0" destOrd="0" presId="urn:microsoft.com/office/officeart/2009/3/layout/StepUpProcess"/>
    <dgm:cxn modelId="{81887148-E8BC-48A8-A724-1D354D807C1F}" type="presParOf" srcId="{848F5BDC-7665-412C-9018-EB2393EC6AD5}" destId="{02EBE5B4-1022-4174-92CF-EF585B129DB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BC76F5-F9F5-41E2-A3F3-9DD7669EC663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E2D5D8D-35C9-4F15-AF59-6B9AD95EAF2B}">
      <dgm:prSet phldrT="[Texto]" custT="1"/>
      <dgm:spPr/>
      <dgm:t>
        <a:bodyPr/>
        <a:lstStyle/>
        <a:p>
          <a:r>
            <a:rPr lang="es-EC" sz="1400" dirty="0" smtClean="0"/>
            <a:t>H1: El cobro de matrículas </a:t>
          </a:r>
          <a:r>
            <a:rPr lang="es-EC" sz="1400" dirty="0" smtClean="0"/>
            <a:t>y pensiones en </a:t>
          </a:r>
          <a:r>
            <a:rPr lang="es-EC" sz="1400" dirty="0" smtClean="0"/>
            <a:t>colegios militares afecta la economía de los hogares de los estudiantes.</a:t>
          </a:r>
          <a:endParaRPr lang="es-EC" sz="1400" dirty="0"/>
        </a:p>
      </dgm:t>
    </dgm:pt>
    <dgm:pt modelId="{D687CF39-F42A-4A14-BD3C-D65008CEE296}" type="parTrans" cxnId="{8886C1F5-437A-42D6-B28C-07407764D419}">
      <dgm:prSet/>
      <dgm:spPr/>
      <dgm:t>
        <a:bodyPr/>
        <a:lstStyle/>
        <a:p>
          <a:endParaRPr lang="es-EC"/>
        </a:p>
      </dgm:t>
    </dgm:pt>
    <dgm:pt modelId="{9F21DC6D-533D-4FA5-BA77-FDDF2E62BF6B}" type="sibTrans" cxnId="{8886C1F5-437A-42D6-B28C-07407764D419}">
      <dgm:prSet/>
      <dgm:spPr/>
      <dgm:t>
        <a:bodyPr/>
        <a:lstStyle/>
        <a:p>
          <a:endParaRPr lang="es-EC"/>
        </a:p>
      </dgm:t>
    </dgm:pt>
    <dgm:pt modelId="{D868BF1C-A117-4ECA-AF51-F9789CFAFF8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H4: Los costos extracurriculares de los colegios, influyen en el pago de matriculas y pensiones </a:t>
          </a:r>
          <a:endParaRPr lang="es-EC" sz="1400" dirty="0"/>
        </a:p>
      </dgm:t>
    </dgm:pt>
    <dgm:pt modelId="{E8FEF58D-D306-4F5C-A720-2E2C9CB3A4C5}" type="parTrans" cxnId="{46AFF6F8-E181-45B8-B8F9-67BF514B6453}">
      <dgm:prSet/>
      <dgm:spPr/>
      <dgm:t>
        <a:bodyPr/>
        <a:lstStyle/>
        <a:p>
          <a:endParaRPr lang="es-EC"/>
        </a:p>
      </dgm:t>
    </dgm:pt>
    <dgm:pt modelId="{69B52252-4E6D-4342-9B35-ECC9F98B4F77}" type="sibTrans" cxnId="{46AFF6F8-E181-45B8-B8F9-67BF514B6453}">
      <dgm:prSet/>
      <dgm:spPr/>
      <dgm:t>
        <a:bodyPr/>
        <a:lstStyle/>
        <a:p>
          <a:endParaRPr lang="es-EC"/>
        </a:p>
      </dgm:t>
    </dgm:pt>
    <dgm:pt modelId="{5CB08FCB-A1BE-4CC3-A9EA-F9D77DB52EBD}">
      <dgm:prSet phldrT="[Texto]" custT="1"/>
      <dgm:spPr/>
      <dgm:t>
        <a:bodyPr/>
        <a:lstStyle/>
        <a:p>
          <a:r>
            <a:rPr lang="es-EC" sz="1400" dirty="0" smtClean="0"/>
            <a:t>H2: La ejecución presupuestaria mínima de las instituciones educativas militares es del 50% </a:t>
          </a:r>
          <a:endParaRPr lang="es-EC" sz="1400" dirty="0"/>
        </a:p>
      </dgm:t>
    </dgm:pt>
    <dgm:pt modelId="{2C29C2C5-C9F3-41F4-B551-9640BBBEBAC2}" type="parTrans" cxnId="{80A96780-F056-4E3D-9A5C-162E80C1E66D}">
      <dgm:prSet/>
      <dgm:spPr/>
      <dgm:t>
        <a:bodyPr/>
        <a:lstStyle/>
        <a:p>
          <a:endParaRPr lang="es-EC"/>
        </a:p>
      </dgm:t>
    </dgm:pt>
    <dgm:pt modelId="{FE044DDD-852E-4482-9866-284F3A5E9E77}" type="sibTrans" cxnId="{80A96780-F056-4E3D-9A5C-162E80C1E66D}">
      <dgm:prSet/>
      <dgm:spPr/>
      <dgm:t>
        <a:bodyPr/>
        <a:lstStyle/>
        <a:p>
          <a:endParaRPr lang="es-EC"/>
        </a:p>
      </dgm:t>
    </dgm:pt>
    <dgm:pt modelId="{CD0E81E6-7479-4C16-8905-F22356A25EF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H3: Los colegios militares cuentan con una gestión financiera adecuada para el manejo de recursos.</a:t>
          </a:r>
          <a:endParaRPr lang="es-EC" sz="1400" dirty="0"/>
        </a:p>
      </dgm:t>
    </dgm:pt>
    <dgm:pt modelId="{8ABEEC65-8CD4-441B-AD4D-42951FE94C98}" type="parTrans" cxnId="{CF0BD59B-D0AC-4D17-B21D-6EDDD7204FD5}">
      <dgm:prSet/>
      <dgm:spPr/>
      <dgm:t>
        <a:bodyPr/>
        <a:lstStyle/>
        <a:p>
          <a:endParaRPr lang="es-EC"/>
        </a:p>
      </dgm:t>
    </dgm:pt>
    <dgm:pt modelId="{75F0FF4D-2DD3-496D-919D-4C6AEDC00300}" type="sibTrans" cxnId="{CF0BD59B-D0AC-4D17-B21D-6EDDD7204FD5}">
      <dgm:prSet/>
      <dgm:spPr/>
      <dgm:t>
        <a:bodyPr/>
        <a:lstStyle/>
        <a:p>
          <a:endParaRPr lang="es-EC"/>
        </a:p>
      </dgm:t>
    </dgm:pt>
    <dgm:pt modelId="{E9062DEE-D1C3-4380-AC15-DEFCBD11BE27}" type="pres">
      <dgm:prSet presAssocID="{D1BC76F5-F9F5-41E2-A3F3-9DD7669EC66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D309026-FCFF-4B99-A17D-9C0A9DFD2566}" type="pres">
      <dgm:prSet presAssocID="{CE2D5D8D-35C9-4F15-AF59-6B9AD95EAF2B}" presName="chaos" presStyleCnt="0"/>
      <dgm:spPr/>
    </dgm:pt>
    <dgm:pt modelId="{C61E57B5-1FBD-4ED2-8F9E-A83DF9DFC7FC}" type="pres">
      <dgm:prSet presAssocID="{CE2D5D8D-35C9-4F15-AF59-6B9AD95EAF2B}" presName="parTx1" presStyleLbl="revTx" presStyleIdx="0" presStyleCnt="3"/>
      <dgm:spPr/>
      <dgm:t>
        <a:bodyPr/>
        <a:lstStyle/>
        <a:p>
          <a:endParaRPr lang="es-EC"/>
        </a:p>
      </dgm:t>
    </dgm:pt>
    <dgm:pt modelId="{18E12E11-2DF2-4A89-B079-BDD8ADE0ED1F}" type="pres">
      <dgm:prSet presAssocID="{CE2D5D8D-35C9-4F15-AF59-6B9AD95EAF2B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C828C9-27CA-455C-9E79-66922F0E0A90}" type="pres">
      <dgm:prSet presAssocID="{CE2D5D8D-35C9-4F15-AF59-6B9AD95EAF2B}" presName="c1" presStyleLbl="node1" presStyleIdx="0" presStyleCnt="19"/>
      <dgm:spPr/>
    </dgm:pt>
    <dgm:pt modelId="{A7E3B486-BA7E-41EF-9305-6D03367E8DAC}" type="pres">
      <dgm:prSet presAssocID="{CE2D5D8D-35C9-4F15-AF59-6B9AD95EAF2B}" presName="c2" presStyleLbl="node1" presStyleIdx="1" presStyleCnt="19"/>
      <dgm:spPr/>
    </dgm:pt>
    <dgm:pt modelId="{E1465852-3DAB-4968-A6B7-976ACD8AD97D}" type="pres">
      <dgm:prSet presAssocID="{CE2D5D8D-35C9-4F15-AF59-6B9AD95EAF2B}" presName="c3" presStyleLbl="node1" presStyleIdx="2" presStyleCnt="19"/>
      <dgm:spPr/>
    </dgm:pt>
    <dgm:pt modelId="{F10C3E40-7647-4370-8C6E-9182E8FEC858}" type="pres">
      <dgm:prSet presAssocID="{CE2D5D8D-35C9-4F15-AF59-6B9AD95EAF2B}" presName="c4" presStyleLbl="node1" presStyleIdx="3" presStyleCnt="19"/>
      <dgm:spPr/>
    </dgm:pt>
    <dgm:pt modelId="{CE33E806-0FCF-4550-99B8-F23DE5A4D796}" type="pres">
      <dgm:prSet presAssocID="{CE2D5D8D-35C9-4F15-AF59-6B9AD95EAF2B}" presName="c5" presStyleLbl="node1" presStyleIdx="4" presStyleCnt="19"/>
      <dgm:spPr/>
    </dgm:pt>
    <dgm:pt modelId="{D909C666-FEFA-4B49-991A-CACB73C04CB7}" type="pres">
      <dgm:prSet presAssocID="{CE2D5D8D-35C9-4F15-AF59-6B9AD95EAF2B}" presName="c6" presStyleLbl="node1" presStyleIdx="5" presStyleCnt="19"/>
      <dgm:spPr/>
    </dgm:pt>
    <dgm:pt modelId="{7A548A5A-A2DA-4217-8EA0-F5C42D494A96}" type="pres">
      <dgm:prSet presAssocID="{CE2D5D8D-35C9-4F15-AF59-6B9AD95EAF2B}" presName="c7" presStyleLbl="node1" presStyleIdx="6" presStyleCnt="19"/>
      <dgm:spPr/>
    </dgm:pt>
    <dgm:pt modelId="{F9868CF0-B780-40BD-9948-D4F1BA2FD2DA}" type="pres">
      <dgm:prSet presAssocID="{CE2D5D8D-35C9-4F15-AF59-6B9AD95EAF2B}" presName="c8" presStyleLbl="node1" presStyleIdx="7" presStyleCnt="19"/>
      <dgm:spPr/>
    </dgm:pt>
    <dgm:pt modelId="{68153A5E-A5C5-4B6C-B9C5-C3EF4F78D408}" type="pres">
      <dgm:prSet presAssocID="{CE2D5D8D-35C9-4F15-AF59-6B9AD95EAF2B}" presName="c9" presStyleLbl="node1" presStyleIdx="8" presStyleCnt="19"/>
      <dgm:spPr/>
    </dgm:pt>
    <dgm:pt modelId="{820E6EDE-A067-4217-A863-D5FB070A6E04}" type="pres">
      <dgm:prSet presAssocID="{CE2D5D8D-35C9-4F15-AF59-6B9AD95EAF2B}" presName="c10" presStyleLbl="node1" presStyleIdx="9" presStyleCnt="19"/>
      <dgm:spPr/>
    </dgm:pt>
    <dgm:pt modelId="{5AD77EA4-0B2D-409F-8AAD-088BF82F9694}" type="pres">
      <dgm:prSet presAssocID="{CE2D5D8D-35C9-4F15-AF59-6B9AD95EAF2B}" presName="c11" presStyleLbl="node1" presStyleIdx="10" presStyleCnt="19"/>
      <dgm:spPr/>
    </dgm:pt>
    <dgm:pt modelId="{EF76B91C-FFE2-4CC4-A050-DD44718586E7}" type="pres">
      <dgm:prSet presAssocID="{CE2D5D8D-35C9-4F15-AF59-6B9AD95EAF2B}" presName="c12" presStyleLbl="node1" presStyleIdx="11" presStyleCnt="19"/>
      <dgm:spPr/>
    </dgm:pt>
    <dgm:pt modelId="{6BF9D132-8D2A-4F1E-B195-F7A06004640E}" type="pres">
      <dgm:prSet presAssocID="{CE2D5D8D-35C9-4F15-AF59-6B9AD95EAF2B}" presName="c13" presStyleLbl="node1" presStyleIdx="12" presStyleCnt="19"/>
      <dgm:spPr/>
    </dgm:pt>
    <dgm:pt modelId="{552567B8-BFC0-4AA1-B3E2-49C23E2A3FC6}" type="pres">
      <dgm:prSet presAssocID="{CE2D5D8D-35C9-4F15-AF59-6B9AD95EAF2B}" presName="c14" presStyleLbl="node1" presStyleIdx="13" presStyleCnt="19"/>
      <dgm:spPr/>
    </dgm:pt>
    <dgm:pt modelId="{BDBD0C6E-A43D-44D5-B5D4-86731E9CDEA0}" type="pres">
      <dgm:prSet presAssocID="{CE2D5D8D-35C9-4F15-AF59-6B9AD95EAF2B}" presName="c15" presStyleLbl="node1" presStyleIdx="14" presStyleCnt="19"/>
      <dgm:spPr/>
    </dgm:pt>
    <dgm:pt modelId="{BDA32F24-C1D6-418A-997E-477786204350}" type="pres">
      <dgm:prSet presAssocID="{CE2D5D8D-35C9-4F15-AF59-6B9AD95EAF2B}" presName="c16" presStyleLbl="node1" presStyleIdx="15" presStyleCnt="19"/>
      <dgm:spPr/>
    </dgm:pt>
    <dgm:pt modelId="{DE703906-75B9-4429-A04B-4BA0B203011B}" type="pres">
      <dgm:prSet presAssocID="{CE2D5D8D-35C9-4F15-AF59-6B9AD95EAF2B}" presName="c17" presStyleLbl="node1" presStyleIdx="16" presStyleCnt="19"/>
      <dgm:spPr/>
    </dgm:pt>
    <dgm:pt modelId="{C5764F00-2D24-45A8-8F1C-E988E4F70C59}" type="pres">
      <dgm:prSet presAssocID="{CE2D5D8D-35C9-4F15-AF59-6B9AD95EAF2B}" presName="c18" presStyleLbl="node1" presStyleIdx="17" presStyleCnt="19"/>
      <dgm:spPr/>
    </dgm:pt>
    <dgm:pt modelId="{2275C397-499C-4C11-958C-32AFB57F5EB4}" type="pres">
      <dgm:prSet presAssocID="{9F21DC6D-533D-4FA5-BA77-FDDF2E62BF6B}" presName="chevronComposite1" presStyleCnt="0"/>
      <dgm:spPr/>
    </dgm:pt>
    <dgm:pt modelId="{80A07D7C-FFD5-4656-A903-9C328FF6DD29}" type="pres">
      <dgm:prSet presAssocID="{9F21DC6D-533D-4FA5-BA77-FDDF2E62BF6B}" presName="chevron1" presStyleLbl="sibTrans2D1" presStyleIdx="0" presStyleCnt="2"/>
      <dgm:spPr/>
    </dgm:pt>
    <dgm:pt modelId="{CEBD09E3-6869-4C15-8102-F3331ACD84E0}" type="pres">
      <dgm:prSet presAssocID="{9F21DC6D-533D-4FA5-BA77-FDDF2E62BF6B}" presName="spChevron1" presStyleCnt="0"/>
      <dgm:spPr/>
    </dgm:pt>
    <dgm:pt modelId="{E464AEED-AFE7-452E-93A2-709674A47144}" type="pres">
      <dgm:prSet presAssocID="{9F21DC6D-533D-4FA5-BA77-FDDF2E62BF6B}" presName="overlap" presStyleCnt="0"/>
      <dgm:spPr/>
    </dgm:pt>
    <dgm:pt modelId="{EC54F124-7010-4D9A-BA93-D005DE08C189}" type="pres">
      <dgm:prSet presAssocID="{9F21DC6D-533D-4FA5-BA77-FDDF2E62BF6B}" presName="chevronComposite2" presStyleCnt="0"/>
      <dgm:spPr/>
    </dgm:pt>
    <dgm:pt modelId="{726AFD2A-08A5-4876-9EBE-1B671A9317A5}" type="pres">
      <dgm:prSet presAssocID="{9F21DC6D-533D-4FA5-BA77-FDDF2E62BF6B}" presName="chevron2" presStyleLbl="sibTrans2D1" presStyleIdx="1" presStyleCnt="2"/>
      <dgm:spPr/>
    </dgm:pt>
    <dgm:pt modelId="{D8A4E7C1-9A99-4B30-A27B-64A52E59C51B}" type="pres">
      <dgm:prSet presAssocID="{9F21DC6D-533D-4FA5-BA77-FDDF2E62BF6B}" presName="spChevron2" presStyleCnt="0"/>
      <dgm:spPr/>
    </dgm:pt>
    <dgm:pt modelId="{ED0A606A-7A1E-4BD2-93DD-3DA03F2D85A5}" type="pres">
      <dgm:prSet presAssocID="{5CB08FCB-A1BE-4CC3-A9EA-F9D77DB52EBD}" presName="last" presStyleCnt="0"/>
      <dgm:spPr/>
    </dgm:pt>
    <dgm:pt modelId="{DC89AB53-E7F8-43DA-9ECF-23624F15737F}" type="pres">
      <dgm:prSet presAssocID="{5CB08FCB-A1BE-4CC3-A9EA-F9D77DB52EBD}" presName="circleTx" presStyleLbl="node1" presStyleIdx="18" presStyleCnt="19"/>
      <dgm:spPr/>
      <dgm:t>
        <a:bodyPr/>
        <a:lstStyle/>
        <a:p>
          <a:endParaRPr lang="es-EC"/>
        </a:p>
      </dgm:t>
    </dgm:pt>
    <dgm:pt modelId="{9F98A550-AB8F-4380-A900-26ED27C85190}" type="pres">
      <dgm:prSet presAssocID="{5CB08FCB-A1BE-4CC3-A9EA-F9D77DB52EBD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5A663E-44D7-4E52-8358-2C59021D388B}" type="pres">
      <dgm:prSet presAssocID="{5CB08FCB-A1BE-4CC3-A9EA-F9D77DB52EBD}" presName="spN" presStyleCnt="0"/>
      <dgm:spPr/>
    </dgm:pt>
  </dgm:ptLst>
  <dgm:cxnLst>
    <dgm:cxn modelId="{8886C1F5-437A-42D6-B28C-07407764D419}" srcId="{D1BC76F5-F9F5-41E2-A3F3-9DD7669EC663}" destId="{CE2D5D8D-35C9-4F15-AF59-6B9AD95EAF2B}" srcOrd="0" destOrd="0" parTransId="{D687CF39-F42A-4A14-BD3C-D65008CEE296}" sibTransId="{9F21DC6D-533D-4FA5-BA77-FDDF2E62BF6B}"/>
    <dgm:cxn modelId="{C4588782-0AE6-4304-B9FA-6150B6E76F94}" type="presOf" srcId="{D1BC76F5-F9F5-41E2-A3F3-9DD7669EC663}" destId="{E9062DEE-D1C3-4380-AC15-DEFCBD11BE27}" srcOrd="0" destOrd="0" presId="urn:microsoft.com/office/officeart/2009/3/layout/RandomtoResultProcess"/>
    <dgm:cxn modelId="{09B6D8EF-2839-4A5C-8477-7537B4514A17}" type="presOf" srcId="{D868BF1C-A117-4ECA-AF51-F9789CFAFF80}" destId="{18E12E11-2DF2-4A89-B079-BDD8ADE0ED1F}" srcOrd="0" destOrd="0" presId="urn:microsoft.com/office/officeart/2009/3/layout/RandomtoResultProcess"/>
    <dgm:cxn modelId="{334A9535-2746-44C6-9107-DDE456D63C6C}" type="presOf" srcId="{CE2D5D8D-35C9-4F15-AF59-6B9AD95EAF2B}" destId="{C61E57B5-1FBD-4ED2-8F9E-A83DF9DFC7FC}" srcOrd="0" destOrd="0" presId="urn:microsoft.com/office/officeart/2009/3/layout/RandomtoResultProcess"/>
    <dgm:cxn modelId="{CF0BD59B-D0AC-4D17-B21D-6EDDD7204FD5}" srcId="{5CB08FCB-A1BE-4CC3-A9EA-F9D77DB52EBD}" destId="{CD0E81E6-7479-4C16-8905-F22356A25EF0}" srcOrd="0" destOrd="0" parTransId="{8ABEEC65-8CD4-441B-AD4D-42951FE94C98}" sibTransId="{75F0FF4D-2DD3-496D-919D-4C6AEDC00300}"/>
    <dgm:cxn modelId="{2E6C70A7-C982-489F-A87A-8E6F779A8DDF}" type="presOf" srcId="{CD0E81E6-7479-4C16-8905-F22356A25EF0}" destId="{9F98A550-AB8F-4380-A900-26ED27C85190}" srcOrd="0" destOrd="0" presId="urn:microsoft.com/office/officeart/2009/3/layout/RandomtoResultProcess"/>
    <dgm:cxn modelId="{46AFF6F8-E181-45B8-B8F9-67BF514B6453}" srcId="{CE2D5D8D-35C9-4F15-AF59-6B9AD95EAF2B}" destId="{D868BF1C-A117-4ECA-AF51-F9789CFAFF80}" srcOrd="0" destOrd="0" parTransId="{E8FEF58D-D306-4F5C-A720-2E2C9CB3A4C5}" sibTransId="{69B52252-4E6D-4342-9B35-ECC9F98B4F77}"/>
    <dgm:cxn modelId="{80A96780-F056-4E3D-9A5C-162E80C1E66D}" srcId="{D1BC76F5-F9F5-41E2-A3F3-9DD7669EC663}" destId="{5CB08FCB-A1BE-4CC3-A9EA-F9D77DB52EBD}" srcOrd="1" destOrd="0" parTransId="{2C29C2C5-C9F3-41F4-B551-9640BBBEBAC2}" sibTransId="{FE044DDD-852E-4482-9866-284F3A5E9E77}"/>
    <dgm:cxn modelId="{8F0087C9-F4EA-416E-98AF-8CF82C84B641}" type="presOf" srcId="{5CB08FCB-A1BE-4CC3-A9EA-F9D77DB52EBD}" destId="{DC89AB53-E7F8-43DA-9ECF-23624F15737F}" srcOrd="0" destOrd="0" presId="urn:microsoft.com/office/officeart/2009/3/layout/RandomtoResultProcess"/>
    <dgm:cxn modelId="{CF54B45E-0D58-434D-B9ED-52B7B8B2C2D2}" type="presParOf" srcId="{E9062DEE-D1C3-4380-AC15-DEFCBD11BE27}" destId="{3D309026-FCFF-4B99-A17D-9C0A9DFD2566}" srcOrd="0" destOrd="0" presId="urn:microsoft.com/office/officeart/2009/3/layout/RandomtoResultProcess"/>
    <dgm:cxn modelId="{E866237C-BA52-4331-9E92-E01B012AC06D}" type="presParOf" srcId="{3D309026-FCFF-4B99-A17D-9C0A9DFD2566}" destId="{C61E57B5-1FBD-4ED2-8F9E-A83DF9DFC7FC}" srcOrd="0" destOrd="0" presId="urn:microsoft.com/office/officeart/2009/3/layout/RandomtoResultProcess"/>
    <dgm:cxn modelId="{6E644FBD-90E1-4CAF-9EB2-62E8F592CE82}" type="presParOf" srcId="{3D309026-FCFF-4B99-A17D-9C0A9DFD2566}" destId="{18E12E11-2DF2-4A89-B079-BDD8ADE0ED1F}" srcOrd="1" destOrd="0" presId="urn:microsoft.com/office/officeart/2009/3/layout/RandomtoResultProcess"/>
    <dgm:cxn modelId="{30EE35CF-98B7-476E-B642-64E7A8D5AE73}" type="presParOf" srcId="{3D309026-FCFF-4B99-A17D-9C0A9DFD2566}" destId="{59C828C9-27CA-455C-9E79-66922F0E0A90}" srcOrd="2" destOrd="0" presId="urn:microsoft.com/office/officeart/2009/3/layout/RandomtoResultProcess"/>
    <dgm:cxn modelId="{CBDBFD8C-0FDD-4D13-A1DD-E0059BA59CC5}" type="presParOf" srcId="{3D309026-FCFF-4B99-A17D-9C0A9DFD2566}" destId="{A7E3B486-BA7E-41EF-9305-6D03367E8DAC}" srcOrd="3" destOrd="0" presId="urn:microsoft.com/office/officeart/2009/3/layout/RandomtoResultProcess"/>
    <dgm:cxn modelId="{27B54661-550B-4F13-9F1E-68789D3BD54B}" type="presParOf" srcId="{3D309026-FCFF-4B99-A17D-9C0A9DFD2566}" destId="{E1465852-3DAB-4968-A6B7-976ACD8AD97D}" srcOrd="4" destOrd="0" presId="urn:microsoft.com/office/officeart/2009/3/layout/RandomtoResultProcess"/>
    <dgm:cxn modelId="{E5FD557B-A379-4F83-9138-DE6BF0FAA043}" type="presParOf" srcId="{3D309026-FCFF-4B99-A17D-9C0A9DFD2566}" destId="{F10C3E40-7647-4370-8C6E-9182E8FEC858}" srcOrd="5" destOrd="0" presId="urn:microsoft.com/office/officeart/2009/3/layout/RandomtoResultProcess"/>
    <dgm:cxn modelId="{FC0AB5B7-3682-4DE1-9912-95951FFF88FA}" type="presParOf" srcId="{3D309026-FCFF-4B99-A17D-9C0A9DFD2566}" destId="{CE33E806-0FCF-4550-99B8-F23DE5A4D796}" srcOrd="6" destOrd="0" presId="urn:microsoft.com/office/officeart/2009/3/layout/RandomtoResultProcess"/>
    <dgm:cxn modelId="{A0DFF49A-4BFB-4C39-999F-A166CC9CB566}" type="presParOf" srcId="{3D309026-FCFF-4B99-A17D-9C0A9DFD2566}" destId="{D909C666-FEFA-4B49-991A-CACB73C04CB7}" srcOrd="7" destOrd="0" presId="urn:microsoft.com/office/officeart/2009/3/layout/RandomtoResultProcess"/>
    <dgm:cxn modelId="{2117EB67-5492-40E0-83DB-5CA3FBABC7B9}" type="presParOf" srcId="{3D309026-FCFF-4B99-A17D-9C0A9DFD2566}" destId="{7A548A5A-A2DA-4217-8EA0-F5C42D494A96}" srcOrd="8" destOrd="0" presId="urn:microsoft.com/office/officeart/2009/3/layout/RandomtoResultProcess"/>
    <dgm:cxn modelId="{BB704AB3-345F-47F6-9FD2-ADAA101F29E9}" type="presParOf" srcId="{3D309026-FCFF-4B99-A17D-9C0A9DFD2566}" destId="{F9868CF0-B780-40BD-9948-D4F1BA2FD2DA}" srcOrd="9" destOrd="0" presId="urn:microsoft.com/office/officeart/2009/3/layout/RandomtoResultProcess"/>
    <dgm:cxn modelId="{73BA8D01-4717-4D8D-925E-5C5D199805C6}" type="presParOf" srcId="{3D309026-FCFF-4B99-A17D-9C0A9DFD2566}" destId="{68153A5E-A5C5-4B6C-B9C5-C3EF4F78D408}" srcOrd="10" destOrd="0" presId="urn:microsoft.com/office/officeart/2009/3/layout/RandomtoResultProcess"/>
    <dgm:cxn modelId="{7F7A36B1-C3A6-4E1D-8AC1-20E473FCC76B}" type="presParOf" srcId="{3D309026-FCFF-4B99-A17D-9C0A9DFD2566}" destId="{820E6EDE-A067-4217-A863-D5FB070A6E04}" srcOrd="11" destOrd="0" presId="urn:microsoft.com/office/officeart/2009/3/layout/RandomtoResultProcess"/>
    <dgm:cxn modelId="{0BE94D5D-8F49-4397-AEA9-AD0A408D77C6}" type="presParOf" srcId="{3D309026-FCFF-4B99-A17D-9C0A9DFD2566}" destId="{5AD77EA4-0B2D-409F-8AAD-088BF82F9694}" srcOrd="12" destOrd="0" presId="urn:microsoft.com/office/officeart/2009/3/layout/RandomtoResultProcess"/>
    <dgm:cxn modelId="{8C4CEFF2-2750-4BD8-BB2D-01E158121AF9}" type="presParOf" srcId="{3D309026-FCFF-4B99-A17D-9C0A9DFD2566}" destId="{EF76B91C-FFE2-4CC4-A050-DD44718586E7}" srcOrd="13" destOrd="0" presId="urn:microsoft.com/office/officeart/2009/3/layout/RandomtoResultProcess"/>
    <dgm:cxn modelId="{86176176-A764-4A0F-B31B-A39D527EE096}" type="presParOf" srcId="{3D309026-FCFF-4B99-A17D-9C0A9DFD2566}" destId="{6BF9D132-8D2A-4F1E-B195-F7A06004640E}" srcOrd="14" destOrd="0" presId="urn:microsoft.com/office/officeart/2009/3/layout/RandomtoResultProcess"/>
    <dgm:cxn modelId="{DE921271-6238-4581-8A31-0F529B777A73}" type="presParOf" srcId="{3D309026-FCFF-4B99-A17D-9C0A9DFD2566}" destId="{552567B8-BFC0-4AA1-B3E2-49C23E2A3FC6}" srcOrd="15" destOrd="0" presId="urn:microsoft.com/office/officeart/2009/3/layout/RandomtoResultProcess"/>
    <dgm:cxn modelId="{1B2C989D-A9FB-4BDE-B50F-3F8F31601EF6}" type="presParOf" srcId="{3D309026-FCFF-4B99-A17D-9C0A9DFD2566}" destId="{BDBD0C6E-A43D-44D5-B5D4-86731E9CDEA0}" srcOrd="16" destOrd="0" presId="urn:microsoft.com/office/officeart/2009/3/layout/RandomtoResultProcess"/>
    <dgm:cxn modelId="{B6974647-FB90-46A3-A335-F9DB69B97332}" type="presParOf" srcId="{3D309026-FCFF-4B99-A17D-9C0A9DFD2566}" destId="{BDA32F24-C1D6-418A-997E-477786204350}" srcOrd="17" destOrd="0" presId="urn:microsoft.com/office/officeart/2009/3/layout/RandomtoResultProcess"/>
    <dgm:cxn modelId="{EE0B0F24-19E8-4C3C-BFE0-26E383679454}" type="presParOf" srcId="{3D309026-FCFF-4B99-A17D-9C0A9DFD2566}" destId="{DE703906-75B9-4429-A04B-4BA0B203011B}" srcOrd="18" destOrd="0" presId="urn:microsoft.com/office/officeart/2009/3/layout/RandomtoResultProcess"/>
    <dgm:cxn modelId="{3B55BE47-055E-401F-9283-897916F443F3}" type="presParOf" srcId="{3D309026-FCFF-4B99-A17D-9C0A9DFD2566}" destId="{C5764F00-2D24-45A8-8F1C-E988E4F70C59}" srcOrd="19" destOrd="0" presId="urn:microsoft.com/office/officeart/2009/3/layout/RandomtoResultProcess"/>
    <dgm:cxn modelId="{A401A695-7A26-4B05-9D5C-4F20EB839041}" type="presParOf" srcId="{E9062DEE-D1C3-4380-AC15-DEFCBD11BE27}" destId="{2275C397-499C-4C11-958C-32AFB57F5EB4}" srcOrd="1" destOrd="0" presId="urn:microsoft.com/office/officeart/2009/3/layout/RandomtoResultProcess"/>
    <dgm:cxn modelId="{3D61016A-8ED5-4B63-9460-843021D8FFA0}" type="presParOf" srcId="{2275C397-499C-4C11-958C-32AFB57F5EB4}" destId="{80A07D7C-FFD5-4656-A903-9C328FF6DD29}" srcOrd="0" destOrd="0" presId="urn:microsoft.com/office/officeart/2009/3/layout/RandomtoResultProcess"/>
    <dgm:cxn modelId="{19353D15-82DC-4CB8-AC98-D5C991BC0725}" type="presParOf" srcId="{2275C397-499C-4C11-958C-32AFB57F5EB4}" destId="{CEBD09E3-6869-4C15-8102-F3331ACD84E0}" srcOrd="1" destOrd="0" presId="urn:microsoft.com/office/officeart/2009/3/layout/RandomtoResultProcess"/>
    <dgm:cxn modelId="{139814BB-90C2-4288-ACDD-72BA750B7537}" type="presParOf" srcId="{E9062DEE-D1C3-4380-AC15-DEFCBD11BE27}" destId="{E464AEED-AFE7-452E-93A2-709674A47144}" srcOrd="2" destOrd="0" presId="urn:microsoft.com/office/officeart/2009/3/layout/RandomtoResultProcess"/>
    <dgm:cxn modelId="{14E259A5-E604-4568-A6A2-F75CFD8A4CEB}" type="presParOf" srcId="{E9062DEE-D1C3-4380-AC15-DEFCBD11BE27}" destId="{EC54F124-7010-4D9A-BA93-D005DE08C189}" srcOrd="3" destOrd="0" presId="urn:microsoft.com/office/officeart/2009/3/layout/RandomtoResultProcess"/>
    <dgm:cxn modelId="{883D7F6B-B6B4-4BE3-99DE-1031AE2F04AA}" type="presParOf" srcId="{EC54F124-7010-4D9A-BA93-D005DE08C189}" destId="{726AFD2A-08A5-4876-9EBE-1B671A9317A5}" srcOrd="0" destOrd="0" presId="urn:microsoft.com/office/officeart/2009/3/layout/RandomtoResultProcess"/>
    <dgm:cxn modelId="{1581E1B9-BA4C-4065-ADCA-F2DC4E02A5B4}" type="presParOf" srcId="{EC54F124-7010-4D9A-BA93-D005DE08C189}" destId="{D8A4E7C1-9A99-4B30-A27B-64A52E59C51B}" srcOrd="1" destOrd="0" presId="urn:microsoft.com/office/officeart/2009/3/layout/RandomtoResultProcess"/>
    <dgm:cxn modelId="{72D0E13B-D675-4607-ACFE-A771290D2C82}" type="presParOf" srcId="{E9062DEE-D1C3-4380-AC15-DEFCBD11BE27}" destId="{ED0A606A-7A1E-4BD2-93DD-3DA03F2D85A5}" srcOrd="4" destOrd="0" presId="urn:microsoft.com/office/officeart/2009/3/layout/RandomtoResultProcess"/>
    <dgm:cxn modelId="{5B063DB7-A826-40DA-9A52-2C045D2E0315}" type="presParOf" srcId="{ED0A606A-7A1E-4BD2-93DD-3DA03F2D85A5}" destId="{DC89AB53-E7F8-43DA-9ECF-23624F15737F}" srcOrd="0" destOrd="0" presId="urn:microsoft.com/office/officeart/2009/3/layout/RandomtoResultProcess"/>
    <dgm:cxn modelId="{E1D8A126-0E4C-4FC6-9B86-62C2F88EE14A}" type="presParOf" srcId="{ED0A606A-7A1E-4BD2-93DD-3DA03F2D85A5}" destId="{9F98A550-AB8F-4380-A900-26ED27C85190}" srcOrd="1" destOrd="0" presId="urn:microsoft.com/office/officeart/2009/3/layout/RandomtoResultProcess"/>
    <dgm:cxn modelId="{EB76EF84-3CD1-4249-9B6C-59891A87ADD1}" type="presParOf" srcId="{ED0A606A-7A1E-4BD2-93DD-3DA03F2D85A5}" destId="{625A663E-44D7-4E52-8358-2C59021D388B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5FB9DE-A5ED-4CEA-BE70-EA9C666FD2F0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33F4BAD-94A9-4C13-BC1A-6EC38A7568B5}">
      <dgm:prSet phldrT="[Texto]"/>
      <dgm:spPr/>
      <dgm:t>
        <a:bodyPr/>
        <a:lstStyle/>
        <a:p>
          <a:r>
            <a:rPr lang="es-EC" dirty="0" smtClean="0"/>
            <a:t>PRINCIPAL</a:t>
          </a:r>
          <a:endParaRPr lang="es-EC" dirty="0"/>
        </a:p>
      </dgm:t>
    </dgm:pt>
    <dgm:pt modelId="{D8000BFE-B59A-4813-8CA6-56DC5B68DDBA}" type="parTrans" cxnId="{B10CFA39-D3F4-46FA-98C8-B8B740094210}">
      <dgm:prSet/>
      <dgm:spPr/>
      <dgm:t>
        <a:bodyPr/>
        <a:lstStyle/>
        <a:p>
          <a:endParaRPr lang="es-EC"/>
        </a:p>
      </dgm:t>
    </dgm:pt>
    <dgm:pt modelId="{15B287AA-E9EF-4773-95CF-E3766FACF830}" type="sibTrans" cxnId="{B10CFA39-D3F4-46FA-98C8-B8B740094210}">
      <dgm:prSet/>
      <dgm:spPr/>
      <dgm:t>
        <a:bodyPr/>
        <a:lstStyle/>
        <a:p>
          <a:endParaRPr lang="es-EC"/>
        </a:p>
      </dgm:t>
    </dgm:pt>
    <dgm:pt modelId="{B34E8661-63A4-482F-9177-F40A813478FF}">
      <dgm:prSet phldrT="[Texto]"/>
      <dgm:spPr/>
      <dgm:t>
        <a:bodyPr/>
        <a:lstStyle/>
        <a:p>
          <a:r>
            <a:rPr lang="es-EC" dirty="0" smtClean="0"/>
            <a:t>Encuesta </a:t>
          </a:r>
          <a:endParaRPr lang="es-EC" dirty="0"/>
        </a:p>
      </dgm:t>
    </dgm:pt>
    <dgm:pt modelId="{2BB4FAD9-F529-4FEA-A6C1-265F22930668}" type="parTrans" cxnId="{3649501F-0858-4F92-BA1A-347776C6C67E}">
      <dgm:prSet/>
      <dgm:spPr/>
      <dgm:t>
        <a:bodyPr/>
        <a:lstStyle/>
        <a:p>
          <a:endParaRPr lang="es-EC"/>
        </a:p>
      </dgm:t>
    </dgm:pt>
    <dgm:pt modelId="{8F132F12-FBBE-4035-AF63-F67EC65EB0CD}" type="sibTrans" cxnId="{3649501F-0858-4F92-BA1A-347776C6C67E}">
      <dgm:prSet/>
      <dgm:spPr/>
      <dgm:t>
        <a:bodyPr/>
        <a:lstStyle/>
        <a:p>
          <a:endParaRPr lang="es-EC"/>
        </a:p>
      </dgm:t>
    </dgm:pt>
    <dgm:pt modelId="{56F2A701-EDD4-402C-AF33-01872A2C39FF}">
      <dgm:prSet phldrT="[Texto]"/>
      <dgm:spPr/>
      <dgm:t>
        <a:bodyPr/>
        <a:lstStyle/>
        <a:p>
          <a:r>
            <a:rPr lang="es-EC" dirty="0" smtClean="0"/>
            <a:t>SECUNDARIAS </a:t>
          </a:r>
          <a:endParaRPr lang="es-EC" dirty="0"/>
        </a:p>
      </dgm:t>
    </dgm:pt>
    <dgm:pt modelId="{AC270091-D475-4AD7-B0DC-9AD369E8CE84}" type="parTrans" cxnId="{A774F68B-4DA7-4C8E-8132-2F4495D8F7C6}">
      <dgm:prSet/>
      <dgm:spPr/>
      <dgm:t>
        <a:bodyPr/>
        <a:lstStyle/>
        <a:p>
          <a:endParaRPr lang="es-EC"/>
        </a:p>
      </dgm:t>
    </dgm:pt>
    <dgm:pt modelId="{AF2D3D53-3A2C-4374-A990-632658003D95}" type="sibTrans" cxnId="{A774F68B-4DA7-4C8E-8132-2F4495D8F7C6}">
      <dgm:prSet/>
      <dgm:spPr/>
      <dgm:t>
        <a:bodyPr/>
        <a:lstStyle/>
        <a:p>
          <a:endParaRPr lang="es-EC"/>
        </a:p>
      </dgm:t>
    </dgm:pt>
    <dgm:pt modelId="{45D35F91-CDB3-4B75-8852-92607425DF58}">
      <dgm:prSet phldrT="[Texto]"/>
      <dgm:spPr/>
      <dgm:t>
        <a:bodyPr/>
        <a:lstStyle/>
        <a:p>
          <a:r>
            <a:rPr lang="es-EC" dirty="0" smtClean="0"/>
            <a:t>Entrevistas: A los rectores y personal administrativo </a:t>
          </a:r>
          <a:endParaRPr lang="es-EC" dirty="0"/>
        </a:p>
      </dgm:t>
    </dgm:pt>
    <dgm:pt modelId="{8D9F754F-BA66-4AC5-B9B8-6C72AB2296A0}" type="parTrans" cxnId="{ED1D1416-D82D-47A1-A598-FF9E7C53382F}">
      <dgm:prSet/>
      <dgm:spPr/>
      <dgm:t>
        <a:bodyPr/>
        <a:lstStyle/>
        <a:p>
          <a:endParaRPr lang="es-EC"/>
        </a:p>
      </dgm:t>
    </dgm:pt>
    <dgm:pt modelId="{A22B3DD7-D4A5-4567-BE0C-EF083F520570}" type="sibTrans" cxnId="{ED1D1416-D82D-47A1-A598-FF9E7C53382F}">
      <dgm:prSet/>
      <dgm:spPr/>
      <dgm:t>
        <a:bodyPr/>
        <a:lstStyle/>
        <a:p>
          <a:endParaRPr lang="es-EC"/>
        </a:p>
      </dgm:t>
    </dgm:pt>
    <dgm:pt modelId="{4679DF41-91FA-4C02-BACA-6E3613AD227E}">
      <dgm:prSet phldrT="[Texto]"/>
      <dgm:spPr/>
      <dgm:t>
        <a:bodyPr/>
        <a:lstStyle/>
        <a:p>
          <a:r>
            <a:rPr lang="es-EC" dirty="0" smtClean="0"/>
            <a:t>Observación</a:t>
          </a:r>
          <a:endParaRPr lang="es-EC" dirty="0"/>
        </a:p>
      </dgm:t>
    </dgm:pt>
    <dgm:pt modelId="{009432F9-8243-4D52-9E57-8841AF299376}" type="parTrans" cxnId="{4B9A20D5-A0B2-4ADF-A271-864430D47872}">
      <dgm:prSet/>
      <dgm:spPr/>
      <dgm:t>
        <a:bodyPr/>
        <a:lstStyle/>
        <a:p>
          <a:endParaRPr lang="es-EC"/>
        </a:p>
      </dgm:t>
    </dgm:pt>
    <dgm:pt modelId="{3EABF4A3-11B4-4F41-A0A6-60E8661CBF62}" type="sibTrans" cxnId="{4B9A20D5-A0B2-4ADF-A271-864430D47872}">
      <dgm:prSet/>
      <dgm:spPr/>
      <dgm:t>
        <a:bodyPr/>
        <a:lstStyle/>
        <a:p>
          <a:endParaRPr lang="es-EC"/>
        </a:p>
      </dgm:t>
    </dgm:pt>
    <dgm:pt modelId="{73769B41-A80D-48C8-B50F-41E8D2FB46A1}">
      <dgm:prSet/>
      <dgm:spPr/>
      <dgm:t>
        <a:bodyPr/>
        <a:lstStyle/>
        <a:p>
          <a:r>
            <a:rPr lang="es-EC" dirty="0" smtClean="0"/>
            <a:t>Documentación</a:t>
          </a:r>
          <a:endParaRPr lang="es-EC" dirty="0"/>
        </a:p>
      </dgm:t>
    </dgm:pt>
    <dgm:pt modelId="{55C18B88-AAD8-4F91-83A9-FDF7B52CF10E}" type="parTrans" cxnId="{29BCF9C2-3CD8-4657-8439-AC3158D0EBF4}">
      <dgm:prSet/>
      <dgm:spPr/>
      <dgm:t>
        <a:bodyPr/>
        <a:lstStyle/>
        <a:p>
          <a:endParaRPr lang="es-EC"/>
        </a:p>
      </dgm:t>
    </dgm:pt>
    <dgm:pt modelId="{482414AE-01A9-4466-967F-7BA097E35E1C}" type="sibTrans" cxnId="{29BCF9C2-3CD8-4657-8439-AC3158D0EBF4}">
      <dgm:prSet/>
      <dgm:spPr/>
      <dgm:t>
        <a:bodyPr/>
        <a:lstStyle/>
        <a:p>
          <a:endParaRPr lang="es-EC"/>
        </a:p>
      </dgm:t>
    </dgm:pt>
    <dgm:pt modelId="{8116D81A-F4A8-47A1-A4E4-1E39F1A6A0A9}" type="pres">
      <dgm:prSet presAssocID="{055FB9DE-A5ED-4CEA-BE70-EA9C666FD2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4165EFE-0964-4B3B-A1F4-0E6C3B3816B3}" type="pres">
      <dgm:prSet presAssocID="{433F4BAD-94A9-4C13-BC1A-6EC38A7568B5}" presName="root" presStyleCnt="0"/>
      <dgm:spPr/>
    </dgm:pt>
    <dgm:pt modelId="{640A59BF-8FA2-4948-8CF5-558E4F8289E4}" type="pres">
      <dgm:prSet presAssocID="{433F4BAD-94A9-4C13-BC1A-6EC38A7568B5}" presName="rootComposite" presStyleCnt="0"/>
      <dgm:spPr/>
    </dgm:pt>
    <dgm:pt modelId="{239B1E8F-B723-491F-BBA1-F7C7853F7800}" type="pres">
      <dgm:prSet presAssocID="{433F4BAD-94A9-4C13-BC1A-6EC38A7568B5}" presName="rootText" presStyleLbl="node1" presStyleIdx="0" presStyleCnt="2" custLinFactNeighborX="-69784" custLinFactNeighborY="22429"/>
      <dgm:spPr/>
      <dgm:t>
        <a:bodyPr/>
        <a:lstStyle/>
        <a:p>
          <a:endParaRPr lang="es-EC"/>
        </a:p>
      </dgm:t>
    </dgm:pt>
    <dgm:pt modelId="{D727F478-8029-4C86-A6F3-09676CD3F836}" type="pres">
      <dgm:prSet presAssocID="{433F4BAD-94A9-4C13-BC1A-6EC38A7568B5}" presName="rootConnector" presStyleLbl="node1" presStyleIdx="0" presStyleCnt="2"/>
      <dgm:spPr/>
      <dgm:t>
        <a:bodyPr/>
        <a:lstStyle/>
        <a:p>
          <a:endParaRPr lang="es-EC"/>
        </a:p>
      </dgm:t>
    </dgm:pt>
    <dgm:pt modelId="{61E9723E-E573-4B8B-8754-1321DBCA58CF}" type="pres">
      <dgm:prSet presAssocID="{433F4BAD-94A9-4C13-BC1A-6EC38A7568B5}" presName="childShape" presStyleCnt="0"/>
      <dgm:spPr/>
    </dgm:pt>
    <dgm:pt modelId="{1DD526C7-0193-403D-947D-6A7A00309B9A}" type="pres">
      <dgm:prSet presAssocID="{2BB4FAD9-F529-4FEA-A6C1-265F22930668}" presName="Name13" presStyleLbl="parChTrans1D2" presStyleIdx="0" presStyleCnt="4"/>
      <dgm:spPr/>
      <dgm:t>
        <a:bodyPr/>
        <a:lstStyle/>
        <a:p>
          <a:endParaRPr lang="es-EC"/>
        </a:p>
      </dgm:t>
    </dgm:pt>
    <dgm:pt modelId="{6FD8E11E-F434-47E4-B972-0E55B3DD240F}" type="pres">
      <dgm:prSet presAssocID="{B34E8661-63A4-482F-9177-F40A813478FF}" presName="childText" presStyleLbl="bgAcc1" presStyleIdx="0" presStyleCnt="4" custLinFactNeighborX="-83629" custLinFactNeighborY="141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701B08-FE78-4752-AEA3-725D74997E59}" type="pres">
      <dgm:prSet presAssocID="{56F2A701-EDD4-402C-AF33-01872A2C39FF}" presName="root" presStyleCnt="0"/>
      <dgm:spPr/>
    </dgm:pt>
    <dgm:pt modelId="{41E75CC8-843D-4DF5-A173-4DE1A9820DD6}" type="pres">
      <dgm:prSet presAssocID="{56F2A701-EDD4-402C-AF33-01872A2C39FF}" presName="rootComposite" presStyleCnt="0"/>
      <dgm:spPr/>
    </dgm:pt>
    <dgm:pt modelId="{877F5B19-CBC1-40D9-AF83-36E02CDF2B14}" type="pres">
      <dgm:prSet presAssocID="{56F2A701-EDD4-402C-AF33-01872A2C39FF}" presName="rootText" presStyleLbl="node1" presStyleIdx="1" presStyleCnt="2"/>
      <dgm:spPr/>
      <dgm:t>
        <a:bodyPr/>
        <a:lstStyle/>
        <a:p>
          <a:endParaRPr lang="es-EC"/>
        </a:p>
      </dgm:t>
    </dgm:pt>
    <dgm:pt modelId="{4D3F496B-D8D6-4291-8096-B7B55C80CF46}" type="pres">
      <dgm:prSet presAssocID="{56F2A701-EDD4-402C-AF33-01872A2C39FF}" presName="rootConnector" presStyleLbl="node1" presStyleIdx="1" presStyleCnt="2"/>
      <dgm:spPr/>
      <dgm:t>
        <a:bodyPr/>
        <a:lstStyle/>
        <a:p>
          <a:endParaRPr lang="es-EC"/>
        </a:p>
      </dgm:t>
    </dgm:pt>
    <dgm:pt modelId="{3C769176-C585-41DC-9E5D-14A1D9174AA8}" type="pres">
      <dgm:prSet presAssocID="{56F2A701-EDD4-402C-AF33-01872A2C39FF}" presName="childShape" presStyleCnt="0"/>
      <dgm:spPr/>
    </dgm:pt>
    <dgm:pt modelId="{B73CA653-873F-4C61-BFC2-C530A89DDAF3}" type="pres">
      <dgm:prSet presAssocID="{8D9F754F-BA66-4AC5-B9B8-6C72AB2296A0}" presName="Name13" presStyleLbl="parChTrans1D2" presStyleIdx="1" presStyleCnt="4"/>
      <dgm:spPr/>
      <dgm:t>
        <a:bodyPr/>
        <a:lstStyle/>
        <a:p>
          <a:endParaRPr lang="es-EC"/>
        </a:p>
      </dgm:t>
    </dgm:pt>
    <dgm:pt modelId="{FF3AC702-0650-4798-8BBC-E76EDB101B7E}" type="pres">
      <dgm:prSet presAssocID="{45D35F91-CDB3-4B75-8852-92607425DF58}" presName="childText" presStyleLbl="bgAcc1" presStyleIdx="1" presStyleCnt="4" custLinFactNeighborX="-4056" custLinFactNeighborY="30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6F8291-E8A1-4E26-B1F0-E13DFE4827B1}" type="pres">
      <dgm:prSet presAssocID="{55C18B88-AAD8-4F91-83A9-FDF7B52CF10E}" presName="Name13" presStyleLbl="parChTrans1D2" presStyleIdx="2" presStyleCnt="4"/>
      <dgm:spPr/>
      <dgm:t>
        <a:bodyPr/>
        <a:lstStyle/>
        <a:p>
          <a:endParaRPr lang="es-EC"/>
        </a:p>
      </dgm:t>
    </dgm:pt>
    <dgm:pt modelId="{ACB9979D-BDEA-4352-AF93-1D82F59E7884}" type="pres">
      <dgm:prSet presAssocID="{73769B41-A80D-48C8-B50F-41E8D2FB46A1}" presName="childText" presStyleLbl="bgAcc1" presStyleIdx="2" presStyleCnt="4" custLinFactNeighborX="-4056" custLinFactNeighborY="-11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DFB78C-A86F-4094-9748-E673CACDA31C}" type="pres">
      <dgm:prSet presAssocID="{009432F9-8243-4D52-9E57-8841AF299376}" presName="Name13" presStyleLbl="parChTrans1D2" presStyleIdx="3" presStyleCnt="4"/>
      <dgm:spPr/>
      <dgm:t>
        <a:bodyPr/>
        <a:lstStyle/>
        <a:p>
          <a:endParaRPr lang="es-EC"/>
        </a:p>
      </dgm:t>
    </dgm:pt>
    <dgm:pt modelId="{802E1EDC-EF8C-4F5D-8201-7B50FAD11DDD}" type="pres">
      <dgm:prSet presAssocID="{4679DF41-91FA-4C02-BACA-6E3613AD227E}" presName="childText" presStyleLbl="bgAcc1" presStyleIdx="3" presStyleCnt="4" custLinFactNeighborX="-4056" custLinFactNeighborY="-54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DEA95C-574F-47C2-A360-FA8132540261}" type="presOf" srcId="{433F4BAD-94A9-4C13-BC1A-6EC38A7568B5}" destId="{239B1E8F-B723-491F-BBA1-F7C7853F7800}" srcOrd="0" destOrd="0" presId="urn:microsoft.com/office/officeart/2005/8/layout/hierarchy3"/>
    <dgm:cxn modelId="{F1C12A8D-D5CC-40E5-BAB8-BFB06821A148}" type="presOf" srcId="{4679DF41-91FA-4C02-BACA-6E3613AD227E}" destId="{802E1EDC-EF8C-4F5D-8201-7B50FAD11DDD}" srcOrd="0" destOrd="0" presId="urn:microsoft.com/office/officeart/2005/8/layout/hierarchy3"/>
    <dgm:cxn modelId="{29BCF9C2-3CD8-4657-8439-AC3158D0EBF4}" srcId="{56F2A701-EDD4-402C-AF33-01872A2C39FF}" destId="{73769B41-A80D-48C8-B50F-41E8D2FB46A1}" srcOrd="1" destOrd="0" parTransId="{55C18B88-AAD8-4F91-83A9-FDF7B52CF10E}" sibTransId="{482414AE-01A9-4466-967F-7BA097E35E1C}"/>
    <dgm:cxn modelId="{968B0DC3-E4FA-46B0-8065-1406CF5C3380}" type="presOf" srcId="{B34E8661-63A4-482F-9177-F40A813478FF}" destId="{6FD8E11E-F434-47E4-B972-0E55B3DD240F}" srcOrd="0" destOrd="0" presId="urn:microsoft.com/office/officeart/2005/8/layout/hierarchy3"/>
    <dgm:cxn modelId="{B10CFA39-D3F4-46FA-98C8-B8B740094210}" srcId="{055FB9DE-A5ED-4CEA-BE70-EA9C666FD2F0}" destId="{433F4BAD-94A9-4C13-BC1A-6EC38A7568B5}" srcOrd="0" destOrd="0" parTransId="{D8000BFE-B59A-4813-8CA6-56DC5B68DDBA}" sibTransId="{15B287AA-E9EF-4773-95CF-E3766FACF830}"/>
    <dgm:cxn modelId="{D368F3F0-4972-4102-859B-3FE4C01D4538}" type="presOf" srcId="{56F2A701-EDD4-402C-AF33-01872A2C39FF}" destId="{877F5B19-CBC1-40D9-AF83-36E02CDF2B14}" srcOrd="0" destOrd="0" presId="urn:microsoft.com/office/officeart/2005/8/layout/hierarchy3"/>
    <dgm:cxn modelId="{A774F68B-4DA7-4C8E-8132-2F4495D8F7C6}" srcId="{055FB9DE-A5ED-4CEA-BE70-EA9C666FD2F0}" destId="{56F2A701-EDD4-402C-AF33-01872A2C39FF}" srcOrd="1" destOrd="0" parTransId="{AC270091-D475-4AD7-B0DC-9AD369E8CE84}" sibTransId="{AF2D3D53-3A2C-4374-A990-632658003D95}"/>
    <dgm:cxn modelId="{D8DD6CDF-E285-47C2-B9B1-F08F5A4D29FD}" type="presOf" srcId="{433F4BAD-94A9-4C13-BC1A-6EC38A7568B5}" destId="{D727F478-8029-4C86-A6F3-09676CD3F836}" srcOrd="1" destOrd="0" presId="urn:microsoft.com/office/officeart/2005/8/layout/hierarchy3"/>
    <dgm:cxn modelId="{823484A6-4813-4BAB-88C9-F707C5BA81FF}" type="presOf" srcId="{45D35F91-CDB3-4B75-8852-92607425DF58}" destId="{FF3AC702-0650-4798-8BBC-E76EDB101B7E}" srcOrd="0" destOrd="0" presId="urn:microsoft.com/office/officeart/2005/8/layout/hierarchy3"/>
    <dgm:cxn modelId="{B803DDB1-FD58-4E55-A4A7-6F8B9349BA8B}" type="presOf" srcId="{73769B41-A80D-48C8-B50F-41E8D2FB46A1}" destId="{ACB9979D-BDEA-4352-AF93-1D82F59E7884}" srcOrd="0" destOrd="0" presId="urn:microsoft.com/office/officeart/2005/8/layout/hierarchy3"/>
    <dgm:cxn modelId="{71DE7DF0-5155-48E8-81E1-D88A655C4AD9}" type="presOf" srcId="{56F2A701-EDD4-402C-AF33-01872A2C39FF}" destId="{4D3F496B-D8D6-4291-8096-B7B55C80CF46}" srcOrd="1" destOrd="0" presId="urn:microsoft.com/office/officeart/2005/8/layout/hierarchy3"/>
    <dgm:cxn modelId="{B176B737-AF69-4B6A-9CC4-2C43305B6F33}" type="presOf" srcId="{009432F9-8243-4D52-9E57-8841AF299376}" destId="{9EDFB78C-A86F-4094-9748-E673CACDA31C}" srcOrd="0" destOrd="0" presId="urn:microsoft.com/office/officeart/2005/8/layout/hierarchy3"/>
    <dgm:cxn modelId="{ED1D1416-D82D-47A1-A598-FF9E7C53382F}" srcId="{56F2A701-EDD4-402C-AF33-01872A2C39FF}" destId="{45D35F91-CDB3-4B75-8852-92607425DF58}" srcOrd="0" destOrd="0" parTransId="{8D9F754F-BA66-4AC5-B9B8-6C72AB2296A0}" sibTransId="{A22B3DD7-D4A5-4567-BE0C-EF083F520570}"/>
    <dgm:cxn modelId="{3649501F-0858-4F92-BA1A-347776C6C67E}" srcId="{433F4BAD-94A9-4C13-BC1A-6EC38A7568B5}" destId="{B34E8661-63A4-482F-9177-F40A813478FF}" srcOrd="0" destOrd="0" parTransId="{2BB4FAD9-F529-4FEA-A6C1-265F22930668}" sibTransId="{8F132F12-FBBE-4035-AF63-F67EC65EB0CD}"/>
    <dgm:cxn modelId="{4F9BB8F8-94AA-45C5-88A4-7EEFEAAFFE97}" type="presOf" srcId="{055FB9DE-A5ED-4CEA-BE70-EA9C666FD2F0}" destId="{8116D81A-F4A8-47A1-A4E4-1E39F1A6A0A9}" srcOrd="0" destOrd="0" presId="urn:microsoft.com/office/officeart/2005/8/layout/hierarchy3"/>
    <dgm:cxn modelId="{F26DF61A-6D25-42F3-92B2-8D7817E4865B}" type="presOf" srcId="{8D9F754F-BA66-4AC5-B9B8-6C72AB2296A0}" destId="{B73CA653-873F-4C61-BFC2-C530A89DDAF3}" srcOrd="0" destOrd="0" presId="urn:microsoft.com/office/officeart/2005/8/layout/hierarchy3"/>
    <dgm:cxn modelId="{4BBB2A20-42B5-4FAA-B4B2-8D2DEB985FD8}" type="presOf" srcId="{2BB4FAD9-F529-4FEA-A6C1-265F22930668}" destId="{1DD526C7-0193-403D-947D-6A7A00309B9A}" srcOrd="0" destOrd="0" presId="urn:microsoft.com/office/officeart/2005/8/layout/hierarchy3"/>
    <dgm:cxn modelId="{BC63423F-71C0-4E13-94A0-37DCD05213CF}" type="presOf" srcId="{55C18B88-AAD8-4F91-83A9-FDF7B52CF10E}" destId="{296F8291-E8A1-4E26-B1F0-E13DFE4827B1}" srcOrd="0" destOrd="0" presId="urn:microsoft.com/office/officeart/2005/8/layout/hierarchy3"/>
    <dgm:cxn modelId="{4B9A20D5-A0B2-4ADF-A271-864430D47872}" srcId="{56F2A701-EDD4-402C-AF33-01872A2C39FF}" destId="{4679DF41-91FA-4C02-BACA-6E3613AD227E}" srcOrd="2" destOrd="0" parTransId="{009432F9-8243-4D52-9E57-8841AF299376}" sibTransId="{3EABF4A3-11B4-4F41-A0A6-60E8661CBF62}"/>
    <dgm:cxn modelId="{518FBFFB-6981-4D7F-B811-F018FBC068BD}" type="presParOf" srcId="{8116D81A-F4A8-47A1-A4E4-1E39F1A6A0A9}" destId="{84165EFE-0964-4B3B-A1F4-0E6C3B3816B3}" srcOrd="0" destOrd="0" presId="urn:microsoft.com/office/officeart/2005/8/layout/hierarchy3"/>
    <dgm:cxn modelId="{55585593-FB1D-4749-9B8F-1A06CE877DB9}" type="presParOf" srcId="{84165EFE-0964-4B3B-A1F4-0E6C3B3816B3}" destId="{640A59BF-8FA2-4948-8CF5-558E4F8289E4}" srcOrd="0" destOrd="0" presId="urn:microsoft.com/office/officeart/2005/8/layout/hierarchy3"/>
    <dgm:cxn modelId="{824FF5BA-ED31-4093-B949-889D7215AA89}" type="presParOf" srcId="{640A59BF-8FA2-4948-8CF5-558E4F8289E4}" destId="{239B1E8F-B723-491F-BBA1-F7C7853F7800}" srcOrd="0" destOrd="0" presId="urn:microsoft.com/office/officeart/2005/8/layout/hierarchy3"/>
    <dgm:cxn modelId="{334D97DF-61D3-4E38-99E2-5D32BD9FECD6}" type="presParOf" srcId="{640A59BF-8FA2-4948-8CF5-558E4F8289E4}" destId="{D727F478-8029-4C86-A6F3-09676CD3F836}" srcOrd="1" destOrd="0" presId="urn:microsoft.com/office/officeart/2005/8/layout/hierarchy3"/>
    <dgm:cxn modelId="{3F978854-7543-405E-BFFF-8C15B345E40E}" type="presParOf" srcId="{84165EFE-0964-4B3B-A1F4-0E6C3B3816B3}" destId="{61E9723E-E573-4B8B-8754-1321DBCA58CF}" srcOrd="1" destOrd="0" presId="urn:microsoft.com/office/officeart/2005/8/layout/hierarchy3"/>
    <dgm:cxn modelId="{A92952BA-BACB-40D8-8D09-D5AF3B72E1B8}" type="presParOf" srcId="{61E9723E-E573-4B8B-8754-1321DBCA58CF}" destId="{1DD526C7-0193-403D-947D-6A7A00309B9A}" srcOrd="0" destOrd="0" presId="urn:microsoft.com/office/officeart/2005/8/layout/hierarchy3"/>
    <dgm:cxn modelId="{7273EB29-459B-4FC8-848A-854B322AAC1F}" type="presParOf" srcId="{61E9723E-E573-4B8B-8754-1321DBCA58CF}" destId="{6FD8E11E-F434-47E4-B972-0E55B3DD240F}" srcOrd="1" destOrd="0" presId="urn:microsoft.com/office/officeart/2005/8/layout/hierarchy3"/>
    <dgm:cxn modelId="{2C33E5BA-C32F-49E2-83CA-D9B4F7F5AAC1}" type="presParOf" srcId="{8116D81A-F4A8-47A1-A4E4-1E39F1A6A0A9}" destId="{2E701B08-FE78-4752-AEA3-725D74997E59}" srcOrd="1" destOrd="0" presId="urn:microsoft.com/office/officeart/2005/8/layout/hierarchy3"/>
    <dgm:cxn modelId="{04F2F3D0-4D9F-4D86-AACC-30FEAB6B6103}" type="presParOf" srcId="{2E701B08-FE78-4752-AEA3-725D74997E59}" destId="{41E75CC8-843D-4DF5-A173-4DE1A9820DD6}" srcOrd="0" destOrd="0" presId="urn:microsoft.com/office/officeart/2005/8/layout/hierarchy3"/>
    <dgm:cxn modelId="{36B01723-0CDE-470B-957F-C2D8A4B61F79}" type="presParOf" srcId="{41E75CC8-843D-4DF5-A173-4DE1A9820DD6}" destId="{877F5B19-CBC1-40D9-AF83-36E02CDF2B14}" srcOrd="0" destOrd="0" presId="urn:microsoft.com/office/officeart/2005/8/layout/hierarchy3"/>
    <dgm:cxn modelId="{BE2E8D5B-0097-4A13-B889-266E2DC89362}" type="presParOf" srcId="{41E75CC8-843D-4DF5-A173-4DE1A9820DD6}" destId="{4D3F496B-D8D6-4291-8096-B7B55C80CF46}" srcOrd="1" destOrd="0" presId="urn:microsoft.com/office/officeart/2005/8/layout/hierarchy3"/>
    <dgm:cxn modelId="{29A40DE0-EC6D-48E9-9768-72A0DE6BDB84}" type="presParOf" srcId="{2E701B08-FE78-4752-AEA3-725D74997E59}" destId="{3C769176-C585-41DC-9E5D-14A1D9174AA8}" srcOrd="1" destOrd="0" presId="urn:microsoft.com/office/officeart/2005/8/layout/hierarchy3"/>
    <dgm:cxn modelId="{7E4A484D-7AB9-433C-97AF-82308F3DA58B}" type="presParOf" srcId="{3C769176-C585-41DC-9E5D-14A1D9174AA8}" destId="{B73CA653-873F-4C61-BFC2-C530A89DDAF3}" srcOrd="0" destOrd="0" presId="urn:microsoft.com/office/officeart/2005/8/layout/hierarchy3"/>
    <dgm:cxn modelId="{1063E59C-1D13-4833-8104-E653BAC6D002}" type="presParOf" srcId="{3C769176-C585-41DC-9E5D-14A1D9174AA8}" destId="{FF3AC702-0650-4798-8BBC-E76EDB101B7E}" srcOrd="1" destOrd="0" presId="urn:microsoft.com/office/officeart/2005/8/layout/hierarchy3"/>
    <dgm:cxn modelId="{B6405EF1-1CAF-4DD3-BE85-0A24EF587BDB}" type="presParOf" srcId="{3C769176-C585-41DC-9E5D-14A1D9174AA8}" destId="{296F8291-E8A1-4E26-B1F0-E13DFE4827B1}" srcOrd="2" destOrd="0" presId="urn:microsoft.com/office/officeart/2005/8/layout/hierarchy3"/>
    <dgm:cxn modelId="{F0890B46-D660-4CB5-ABEF-DCA7794880F7}" type="presParOf" srcId="{3C769176-C585-41DC-9E5D-14A1D9174AA8}" destId="{ACB9979D-BDEA-4352-AF93-1D82F59E7884}" srcOrd="3" destOrd="0" presId="urn:microsoft.com/office/officeart/2005/8/layout/hierarchy3"/>
    <dgm:cxn modelId="{EC7BE60C-46BD-4064-916A-6509EA236C22}" type="presParOf" srcId="{3C769176-C585-41DC-9E5D-14A1D9174AA8}" destId="{9EDFB78C-A86F-4094-9748-E673CACDA31C}" srcOrd="4" destOrd="0" presId="urn:microsoft.com/office/officeart/2005/8/layout/hierarchy3"/>
    <dgm:cxn modelId="{FCD0D3D6-0A0F-40AE-8BCE-CE72418E761C}" type="presParOf" srcId="{3C769176-C585-41DC-9E5D-14A1D9174AA8}" destId="{802E1EDC-EF8C-4F5D-8201-7B50FAD11DD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A30838-D20E-405F-89C9-1E172C6A01C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</dgm:pt>
    <dgm:pt modelId="{806A28D1-3EB5-43B8-A21B-ADB79F62AFBE}">
      <dgm:prSet phldrT="[Texto]" custT="1"/>
      <dgm:spPr/>
      <dgm:t>
        <a:bodyPr/>
        <a:lstStyle/>
        <a:p>
          <a:r>
            <a:rPr lang="es-EC" sz="1100" dirty="0" smtClean="0"/>
            <a:t>De las partidas presupuestarias de la Institución de Educación Militar LICQUI se determinó que 36 de ellas tienen una Ejecución menor al 75%,</a:t>
          </a:r>
          <a:endParaRPr lang="es-EC" sz="1100" dirty="0"/>
        </a:p>
      </dgm:t>
    </dgm:pt>
    <dgm:pt modelId="{C4B339A4-6B6D-498A-8B31-B0905E3B909E}" type="parTrans" cxnId="{62BEA393-7B9F-4906-92C1-EBF7399CBEDA}">
      <dgm:prSet/>
      <dgm:spPr/>
      <dgm:t>
        <a:bodyPr/>
        <a:lstStyle/>
        <a:p>
          <a:endParaRPr lang="es-EC" sz="1100"/>
        </a:p>
      </dgm:t>
    </dgm:pt>
    <dgm:pt modelId="{13B435F1-4233-4AF9-9043-2B09A6017FAE}" type="sibTrans" cxnId="{62BEA393-7B9F-4906-92C1-EBF7399CBEDA}">
      <dgm:prSet/>
      <dgm:spPr/>
      <dgm:t>
        <a:bodyPr/>
        <a:lstStyle/>
        <a:p>
          <a:endParaRPr lang="es-EC" sz="1100"/>
        </a:p>
      </dgm:t>
    </dgm:pt>
    <dgm:pt modelId="{E7AF4F23-D13E-4527-A4F8-37E620E3F0D2}">
      <dgm:prSet phldrT="[Texto]" custT="1"/>
      <dgm:spPr/>
      <dgm:t>
        <a:bodyPr/>
        <a:lstStyle/>
        <a:p>
          <a:r>
            <a:rPr lang="es-EC" sz="1100" dirty="0" smtClean="0"/>
            <a:t>La partida presupuestaria de “Honorarios por contratos Civiles y de Servicios», se solicitó el valor de $34152,00 de lo cual se ha ejecutado hasta el momento 0%. </a:t>
          </a:r>
        </a:p>
        <a:p>
          <a:r>
            <a:rPr lang="es-EC" sz="1100" dirty="0" smtClean="0"/>
            <a:t>No pueden contratar a profesionales que se encuentran fuera de la nómina de profesores, ni servicios técnicos especializados que necesitaren en el transcurso del año.</a:t>
          </a:r>
          <a:endParaRPr lang="es-EC" sz="1100" dirty="0"/>
        </a:p>
      </dgm:t>
    </dgm:pt>
    <dgm:pt modelId="{30C70543-D794-4F2A-A2CE-DD30CD2B8DF5}" type="parTrans" cxnId="{4EAC7177-763F-446A-B220-03751BD0BAED}">
      <dgm:prSet/>
      <dgm:spPr/>
      <dgm:t>
        <a:bodyPr/>
        <a:lstStyle/>
        <a:p>
          <a:endParaRPr lang="es-EC" sz="1100"/>
        </a:p>
      </dgm:t>
    </dgm:pt>
    <dgm:pt modelId="{56BA5073-EA23-40DC-9D9C-DFBB816BBFEA}" type="sibTrans" cxnId="{4EAC7177-763F-446A-B220-03751BD0BAED}">
      <dgm:prSet/>
      <dgm:spPr/>
      <dgm:t>
        <a:bodyPr/>
        <a:lstStyle/>
        <a:p>
          <a:endParaRPr lang="es-EC" sz="1100"/>
        </a:p>
      </dgm:t>
    </dgm:pt>
    <dgm:pt modelId="{0AB570A2-46BC-433B-AF7A-FBC8DBB018C8}">
      <dgm:prSet phldrT="[Texto]" custT="1"/>
      <dgm:spPr/>
      <dgm:t>
        <a:bodyPr/>
        <a:lstStyle/>
        <a:p>
          <a:r>
            <a:rPr lang="es-EC" sz="1100" dirty="0" smtClean="0"/>
            <a:t>Las partidas presupuestarias de “Equipos, Sistemas y Paquetes Informáticos”, “Mobiliario Bienes de Larga Duración” y “Maquinaria y Equipo Bienes de Larga Duración”; se solicito el valor total de $61450,00, las mismas que no han sido ejecutadas en ningún porcentaje</a:t>
          </a:r>
          <a:endParaRPr lang="es-EC" sz="1100" dirty="0"/>
        </a:p>
      </dgm:t>
    </dgm:pt>
    <dgm:pt modelId="{89822619-5EF1-4B1B-9BFE-E1B697B5A9A6}" type="parTrans" cxnId="{55880CBE-4CD5-4A55-B871-122C223C47A7}">
      <dgm:prSet/>
      <dgm:spPr/>
      <dgm:t>
        <a:bodyPr/>
        <a:lstStyle/>
        <a:p>
          <a:endParaRPr lang="es-EC" sz="1100"/>
        </a:p>
      </dgm:t>
    </dgm:pt>
    <dgm:pt modelId="{D146606E-CABB-4F8D-BE85-0A2DFB4D6463}" type="sibTrans" cxnId="{55880CBE-4CD5-4A55-B871-122C223C47A7}">
      <dgm:prSet/>
      <dgm:spPr/>
      <dgm:t>
        <a:bodyPr/>
        <a:lstStyle/>
        <a:p>
          <a:endParaRPr lang="es-EC" sz="1100"/>
        </a:p>
      </dgm:t>
    </dgm:pt>
    <dgm:pt modelId="{51B0CA41-A92E-44D7-A73C-891C5593838B}" type="pres">
      <dgm:prSet presAssocID="{60A30838-D20E-405F-89C9-1E172C6A01C1}" presName="Name0" presStyleCnt="0">
        <dgm:presLayoutVars>
          <dgm:chMax val="7"/>
          <dgm:chPref val="7"/>
          <dgm:dir/>
        </dgm:presLayoutVars>
      </dgm:prSet>
      <dgm:spPr/>
    </dgm:pt>
    <dgm:pt modelId="{0F108BA5-1461-4B84-A170-A67FDC1C342A}" type="pres">
      <dgm:prSet presAssocID="{60A30838-D20E-405F-89C9-1E172C6A01C1}" presName="Name1" presStyleCnt="0"/>
      <dgm:spPr/>
    </dgm:pt>
    <dgm:pt modelId="{05D94A3A-865A-4CF5-828C-7D88C081EB84}" type="pres">
      <dgm:prSet presAssocID="{60A30838-D20E-405F-89C9-1E172C6A01C1}" presName="cycle" presStyleCnt="0"/>
      <dgm:spPr/>
    </dgm:pt>
    <dgm:pt modelId="{2E628426-291F-4165-A728-BB84D17C878D}" type="pres">
      <dgm:prSet presAssocID="{60A30838-D20E-405F-89C9-1E172C6A01C1}" presName="srcNode" presStyleLbl="node1" presStyleIdx="0" presStyleCnt="3"/>
      <dgm:spPr/>
    </dgm:pt>
    <dgm:pt modelId="{C8EDA2C4-6BA2-479E-958F-0252AB5BAE10}" type="pres">
      <dgm:prSet presAssocID="{60A30838-D20E-405F-89C9-1E172C6A01C1}" presName="conn" presStyleLbl="parChTrans1D2" presStyleIdx="0" presStyleCnt="1"/>
      <dgm:spPr/>
      <dgm:t>
        <a:bodyPr/>
        <a:lstStyle/>
        <a:p>
          <a:endParaRPr lang="es-EC"/>
        </a:p>
      </dgm:t>
    </dgm:pt>
    <dgm:pt modelId="{91B8E644-E3D1-4E0C-87D5-B451C9F98605}" type="pres">
      <dgm:prSet presAssocID="{60A30838-D20E-405F-89C9-1E172C6A01C1}" presName="extraNode" presStyleLbl="node1" presStyleIdx="0" presStyleCnt="3"/>
      <dgm:spPr/>
    </dgm:pt>
    <dgm:pt modelId="{BCDE0D1A-F2C6-48F4-91D2-A46751317F48}" type="pres">
      <dgm:prSet presAssocID="{60A30838-D20E-405F-89C9-1E172C6A01C1}" presName="dstNode" presStyleLbl="node1" presStyleIdx="0" presStyleCnt="3"/>
      <dgm:spPr/>
    </dgm:pt>
    <dgm:pt modelId="{3CE9EE24-8725-4931-8836-A162A8BDA1BB}" type="pres">
      <dgm:prSet presAssocID="{806A28D1-3EB5-43B8-A21B-ADB79F62AFB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598F0F-6544-47E8-8AB2-40F40641D450}" type="pres">
      <dgm:prSet presAssocID="{806A28D1-3EB5-43B8-A21B-ADB79F62AFBE}" presName="accent_1" presStyleCnt="0"/>
      <dgm:spPr/>
    </dgm:pt>
    <dgm:pt modelId="{A0B575C2-7751-4C3B-87B7-8A2B9B087B60}" type="pres">
      <dgm:prSet presAssocID="{806A28D1-3EB5-43B8-A21B-ADB79F62AFBE}" presName="accentRepeatNode" presStyleLbl="solidFgAcc1" presStyleIdx="0" presStyleCnt="3"/>
      <dgm:spPr/>
    </dgm:pt>
    <dgm:pt modelId="{00C48FC6-6409-4D1C-A280-2DBFD5F67C36}" type="pres">
      <dgm:prSet presAssocID="{E7AF4F23-D13E-4527-A4F8-37E620E3F0D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16958E-1F1D-47E0-87A5-F1C946B00D4E}" type="pres">
      <dgm:prSet presAssocID="{E7AF4F23-D13E-4527-A4F8-37E620E3F0D2}" presName="accent_2" presStyleCnt="0"/>
      <dgm:spPr/>
    </dgm:pt>
    <dgm:pt modelId="{83BF61B3-EA7C-442E-932F-6B1BA2FA9645}" type="pres">
      <dgm:prSet presAssocID="{E7AF4F23-D13E-4527-A4F8-37E620E3F0D2}" presName="accentRepeatNode" presStyleLbl="solidFgAcc1" presStyleIdx="1" presStyleCnt="3"/>
      <dgm:spPr/>
    </dgm:pt>
    <dgm:pt modelId="{E4055A4C-745D-4F54-B6F2-CF719C393290}" type="pres">
      <dgm:prSet presAssocID="{0AB570A2-46BC-433B-AF7A-FBC8DBB018C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00EE13-6CC8-4167-8CC5-B2DA56F28C17}" type="pres">
      <dgm:prSet presAssocID="{0AB570A2-46BC-433B-AF7A-FBC8DBB018C8}" presName="accent_3" presStyleCnt="0"/>
      <dgm:spPr/>
    </dgm:pt>
    <dgm:pt modelId="{A6ED00E3-0B64-429C-9CA2-153A8B4B7FB2}" type="pres">
      <dgm:prSet presAssocID="{0AB570A2-46BC-433B-AF7A-FBC8DBB018C8}" presName="accentRepeatNode" presStyleLbl="solidFgAcc1" presStyleIdx="2" presStyleCnt="3"/>
      <dgm:spPr/>
    </dgm:pt>
  </dgm:ptLst>
  <dgm:cxnLst>
    <dgm:cxn modelId="{4EAC7177-763F-446A-B220-03751BD0BAED}" srcId="{60A30838-D20E-405F-89C9-1E172C6A01C1}" destId="{E7AF4F23-D13E-4527-A4F8-37E620E3F0D2}" srcOrd="1" destOrd="0" parTransId="{30C70543-D794-4F2A-A2CE-DD30CD2B8DF5}" sibTransId="{56BA5073-EA23-40DC-9D9C-DFBB816BBFEA}"/>
    <dgm:cxn modelId="{3B8447DF-BD62-482F-AA65-901BBA19B3A0}" type="presOf" srcId="{60A30838-D20E-405F-89C9-1E172C6A01C1}" destId="{51B0CA41-A92E-44D7-A73C-891C5593838B}" srcOrd="0" destOrd="0" presId="urn:microsoft.com/office/officeart/2008/layout/VerticalCurvedList"/>
    <dgm:cxn modelId="{CF3401D5-57E5-42D5-9C44-9E2A34557B90}" type="presOf" srcId="{E7AF4F23-D13E-4527-A4F8-37E620E3F0D2}" destId="{00C48FC6-6409-4D1C-A280-2DBFD5F67C36}" srcOrd="0" destOrd="0" presId="urn:microsoft.com/office/officeart/2008/layout/VerticalCurvedList"/>
    <dgm:cxn modelId="{62BEA393-7B9F-4906-92C1-EBF7399CBEDA}" srcId="{60A30838-D20E-405F-89C9-1E172C6A01C1}" destId="{806A28D1-3EB5-43B8-A21B-ADB79F62AFBE}" srcOrd="0" destOrd="0" parTransId="{C4B339A4-6B6D-498A-8B31-B0905E3B909E}" sibTransId="{13B435F1-4233-4AF9-9043-2B09A6017FAE}"/>
    <dgm:cxn modelId="{833320F0-5C95-4469-ADCB-579CF6335948}" type="presOf" srcId="{13B435F1-4233-4AF9-9043-2B09A6017FAE}" destId="{C8EDA2C4-6BA2-479E-958F-0252AB5BAE10}" srcOrd="0" destOrd="0" presId="urn:microsoft.com/office/officeart/2008/layout/VerticalCurvedList"/>
    <dgm:cxn modelId="{9D2FB040-C6DC-4107-A66D-74DE3BA904AF}" type="presOf" srcId="{0AB570A2-46BC-433B-AF7A-FBC8DBB018C8}" destId="{E4055A4C-745D-4F54-B6F2-CF719C393290}" srcOrd="0" destOrd="0" presId="urn:microsoft.com/office/officeart/2008/layout/VerticalCurvedList"/>
    <dgm:cxn modelId="{55880CBE-4CD5-4A55-B871-122C223C47A7}" srcId="{60A30838-D20E-405F-89C9-1E172C6A01C1}" destId="{0AB570A2-46BC-433B-AF7A-FBC8DBB018C8}" srcOrd="2" destOrd="0" parTransId="{89822619-5EF1-4B1B-9BFE-E1B697B5A9A6}" sibTransId="{D146606E-CABB-4F8D-BE85-0A2DFB4D6463}"/>
    <dgm:cxn modelId="{A960186A-1C8D-4B69-B02F-95A9AB96949E}" type="presOf" srcId="{806A28D1-3EB5-43B8-A21B-ADB79F62AFBE}" destId="{3CE9EE24-8725-4931-8836-A162A8BDA1BB}" srcOrd="0" destOrd="0" presId="urn:microsoft.com/office/officeart/2008/layout/VerticalCurvedList"/>
    <dgm:cxn modelId="{C9C26B07-18FB-4A4F-9AE8-919B7CB776A8}" type="presParOf" srcId="{51B0CA41-A92E-44D7-A73C-891C5593838B}" destId="{0F108BA5-1461-4B84-A170-A67FDC1C342A}" srcOrd="0" destOrd="0" presId="urn:microsoft.com/office/officeart/2008/layout/VerticalCurvedList"/>
    <dgm:cxn modelId="{77B36447-F63B-4D8B-8835-3051DD909A06}" type="presParOf" srcId="{0F108BA5-1461-4B84-A170-A67FDC1C342A}" destId="{05D94A3A-865A-4CF5-828C-7D88C081EB84}" srcOrd="0" destOrd="0" presId="urn:microsoft.com/office/officeart/2008/layout/VerticalCurvedList"/>
    <dgm:cxn modelId="{CD0F0328-4333-4FA4-B97E-26B6E57818E2}" type="presParOf" srcId="{05D94A3A-865A-4CF5-828C-7D88C081EB84}" destId="{2E628426-291F-4165-A728-BB84D17C878D}" srcOrd="0" destOrd="0" presId="urn:microsoft.com/office/officeart/2008/layout/VerticalCurvedList"/>
    <dgm:cxn modelId="{78577117-C2AC-44D2-A2E3-2E39833A051B}" type="presParOf" srcId="{05D94A3A-865A-4CF5-828C-7D88C081EB84}" destId="{C8EDA2C4-6BA2-479E-958F-0252AB5BAE10}" srcOrd="1" destOrd="0" presId="urn:microsoft.com/office/officeart/2008/layout/VerticalCurvedList"/>
    <dgm:cxn modelId="{3AE33672-9970-4050-B67C-B06C5E6B1136}" type="presParOf" srcId="{05D94A3A-865A-4CF5-828C-7D88C081EB84}" destId="{91B8E644-E3D1-4E0C-87D5-B451C9F98605}" srcOrd="2" destOrd="0" presId="urn:microsoft.com/office/officeart/2008/layout/VerticalCurvedList"/>
    <dgm:cxn modelId="{6CACBA0E-3707-4235-8D8C-9311E524D802}" type="presParOf" srcId="{05D94A3A-865A-4CF5-828C-7D88C081EB84}" destId="{BCDE0D1A-F2C6-48F4-91D2-A46751317F48}" srcOrd="3" destOrd="0" presId="urn:microsoft.com/office/officeart/2008/layout/VerticalCurvedList"/>
    <dgm:cxn modelId="{709D020A-58BD-4709-9ABE-06B7D4C1F0B2}" type="presParOf" srcId="{0F108BA5-1461-4B84-A170-A67FDC1C342A}" destId="{3CE9EE24-8725-4931-8836-A162A8BDA1BB}" srcOrd="1" destOrd="0" presId="urn:microsoft.com/office/officeart/2008/layout/VerticalCurvedList"/>
    <dgm:cxn modelId="{26292A8E-9669-460D-9F65-286764F8DA2E}" type="presParOf" srcId="{0F108BA5-1461-4B84-A170-A67FDC1C342A}" destId="{C0598F0F-6544-47E8-8AB2-40F40641D450}" srcOrd="2" destOrd="0" presId="urn:microsoft.com/office/officeart/2008/layout/VerticalCurvedList"/>
    <dgm:cxn modelId="{593EF145-A5A6-4732-A122-63B829D09467}" type="presParOf" srcId="{C0598F0F-6544-47E8-8AB2-40F40641D450}" destId="{A0B575C2-7751-4C3B-87B7-8A2B9B087B60}" srcOrd="0" destOrd="0" presId="urn:microsoft.com/office/officeart/2008/layout/VerticalCurvedList"/>
    <dgm:cxn modelId="{4102A992-A33C-4F15-A81C-9D443B87D4E0}" type="presParOf" srcId="{0F108BA5-1461-4B84-A170-A67FDC1C342A}" destId="{00C48FC6-6409-4D1C-A280-2DBFD5F67C36}" srcOrd="3" destOrd="0" presId="urn:microsoft.com/office/officeart/2008/layout/VerticalCurvedList"/>
    <dgm:cxn modelId="{27D1B614-FB40-4808-8EB2-C6F7682B3C6D}" type="presParOf" srcId="{0F108BA5-1461-4B84-A170-A67FDC1C342A}" destId="{B816958E-1F1D-47E0-87A5-F1C946B00D4E}" srcOrd="4" destOrd="0" presId="urn:microsoft.com/office/officeart/2008/layout/VerticalCurvedList"/>
    <dgm:cxn modelId="{32206901-D97D-41CD-80AA-92E5A8584114}" type="presParOf" srcId="{B816958E-1F1D-47E0-87A5-F1C946B00D4E}" destId="{83BF61B3-EA7C-442E-932F-6B1BA2FA9645}" srcOrd="0" destOrd="0" presId="urn:microsoft.com/office/officeart/2008/layout/VerticalCurvedList"/>
    <dgm:cxn modelId="{1233F039-B2DE-4298-9503-C649DFC08EBF}" type="presParOf" srcId="{0F108BA5-1461-4B84-A170-A67FDC1C342A}" destId="{E4055A4C-745D-4F54-B6F2-CF719C393290}" srcOrd="5" destOrd="0" presId="urn:microsoft.com/office/officeart/2008/layout/VerticalCurvedList"/>
    <dgm:cxn modelId="{62A921B8-29F8-481F-B4B0-351D012D7C49}" type="presParOf" srcId="{0F108BA5-1461-4B84-A170-A67FDC1C342A}" destId="{9E00EE13-6CC8-4167-8CC5-B2DA56F28C17}" srcOrd="6" destOrd="0" presId="urn:microsoft.com/office/officeart/2008/layout/VerticalCurvedList"/>
    <dgm:cxn modelId="{D155C72C-94E1-4AAF-9F2D-5A219ED74CE1}" type="presParOf" srcId="{9E00EE13-6CC8-4167-8CC5-B2DA56F28C17}" destId="{A6ED00E3-0B64-429C-9CA2-153A8B4B7F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55A05F-23F9-4971-970C-381624C4F4A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555E22B-5381-45FD-A08B-4B072EB5B4D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Dentro de la cedula presupuestaria general se ha observado que 12 partidas cuentan con una ejecución superior al 75%.</a:t>
          </a:r>
        </a:p>
      </dgm:t>
    </dgm:pt>
    <dgm:pt modelId="{2B46C300-5A68-4D5C-86BE-3793F0306425}" type="parTrans" cxnId="{5888EADE-8FD3-445B-BD7A-7D12B5F3A0E4}">
      <dgm:prSet/>
      <dgm:spPr/>
      <dgm:t>
        <a:bodyPr/>
        <a:lstStyle/>
        <a:p>
          <a:endParaRPr lang="es-EC" sz="1200"/>
        </a:p>
      </dgm:t>
    </dgm:pt>
    <dgm:pt modelId="{093B4EF2-5FB5-48E2-B751-66ED26ED7784}" type="sibTrans" cxnId="{5888EADE-8FD3-445B-BD7A-7D12B5F3A0E4}">
      <dgm:prSet/>
      <dgm:spPr/>
      <dgm:t>
        <a:bodyPr/>
        <a:lstStyle/>
        <a:p>
          <a:endParaRPr lang="es-EC" sz="1200"/>
        </a:p>
      </dgm:t>
    </dgm:pt>
    <dgm:pt modelId="{DC8A9942-4BED-4A90-8E95-745338F27B4B}" type="pres">
      <dgm:prSet presAssocID="{CC55A05F-23F9-4971-970C-381624C4F4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341FC0-A516-4996-B278-E149C2AF9846}" type="pres">
      <dgm:prSet presAssocID="{F555E22B-5381-45FD-A08B-4B072EB5B4D2}" presName="upArrow" presStyleLbl="node1" presStyleIdx="0" presStyleCnt="1"/>
      <dgm:spPr/>
    </dgm:pt>
    <dgm:pt modelId="{82427E63-EFC9-4434-90EA-2F6ADBDB0C4F}" type="pres">
      <dgm:prSet presAssocID="{F555E22B-5381-45FD-A08B-4B072EB5B4D2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26E833-80F8-46A7-801C-2C63D57BE67F}" type="presOf" srcId="{CC55A05F-23F9-4971-970C-381624C4F4A0}" destId="{DC8A9942-4BED-4A90-8E95-745338F27B4B}" srcOrd="0" destOrd="0" presId="urn:microsoft.com/office/officeart/2005/8/layout/arrow4"/>
    <dgm:cxn modelId="{2D102670-F694-42B1-AD22-CA49D15E87E8}" type="presOf" srcId="{F555E22B-5381-45FD-A08B-4B072EB5B4D2}" destId="{82427E63-EFC9-4434-90EA-2F6ADBDB0C4F}" srcOrd="0" destOrd="0" presId="urn:microsoft.com/office/officeart/2005/8/layout/arrow4"/>
    <dgm:cxn modelId="{5888EADE-8FD3-445B-BD7A-7D12B5F3A0E4}" srcId="{CC55A05F-23F9-4971-970C-381624C4F4A0}" destId="{F555E22B-5381-45FD-A08B-4B072EB5B4D2}" srcOrd="0" destOrd="0" parTransId="{2B46C300-5A68-4D5C-86BE-3793F0306425}" sibTransId="{093B4EF2-5FB5-48E2-B751-66ED26ED7784}"/>
    <dgm:cxn modelId="{66B41B73-07A7-43C4-B30E-4151559D9957}" type="presParOf" srcId="{DC8A9942-4BED-4A90-8E95-745338F27B4B}" destId="{0F341FC0-A516-4996-B278-E149C2AF9846}" srcOrd="0" destOrd="0" presId="urn:microsoft.com/office/officeart/2005/8/layout/arrow4"/>
    <dgm:cxn modelId="{0CAEE3BD-D1A4-4B9F-9F92-458E37598091}" type="presParOf" srcId="{DC8A9942-4BED-4A90-8E95-745338F27B4B}" destId="{82427E63-EFC9-4434-90EA-2F6ADBDB0C4F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CD3F3C-A986-4FFA-A9EE-0EC9340509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1636E843-2626-4FF1-9DC9-E71BF527FB4A}">
      <dgm:prSet phldrT="[Texto]" custT="1"/>
      <dgm:spPr/>
      <dgm:t>
        <a:bodyPr/>
        <a:lstStyle/>
        <a:p>
          <a:r>
            <a:rPr lang="es-EC" sz="1200" dirty="0" smtClean="0"/>
            <a:t>De las partidas presupuestarias del Colegio Militar Eloy Alfaro COMIL I se determinó que 23 de ellas tienen una ejecución menor al 75%</a:t>
          </a:r>
          <a:endParaRPr lang="es-EC" sz="1200" dirty="0"/>
        </a:p>
      </dgm:t>
    </dgm:pt>
    <dgm:pt modelId="{0B72C2A3-12AD-4EFD-8D0F-1408C34D9A93}" type="parTrans" cxnId="{53CE3EC3-1337-45F5-A40C-DB0E8D093CE8}">
      <dgm:prSet/>
      <dgm:spPr/>
      <dgm:t>
        <a:bodyPr/>
        <a:lstStyle/>
        <a:p>
          <a:endParaRPr lang="es-EC" sz="1200"/>
        </a:p>
      </dgm:t>
    </dgm:pt>
    <dgm:pt modelId="{A1A31A94-8A4E-48AA-8942-2190182AB7EB}" type="sibTrans" cxnId="{53CE3EC3-1337-45F5-A40C-DB0E8D093CE8}">
      <dgm:prSet/>
      <dgm:spPr/>
      <dgm:t>
        <a:bodyPr/>
        <a:lstStyle/>
        <a:p>
          <a:endParaRPr lang="es-EC" sz="1200"/>
        </a:p>
      </dgm:t>
    </dgm:pt>
    <dgm:pt modelId="{7F06D799-1DB1-474C-A8E4-3948B3F88CA4}">
      <dgm:prSet phldrT="[Texto]" custT="1"/>
      <dgm:spPr/>
      <dgm:t>
        <a:bodyPr/>
        <a:lstStyle/>
        <a:p>
          <a:r>
            <a:rPr lang="es-EC" sz="1200" dirty="0" smtClean="0"/>
            <a:t>“Instalación, Mantenimiento y Reparación de Edificios Locales” en la cual se solicitó una asignación total por el valor de $742096,99 devengándose solo $129068,68 que corresponde al 17,39%.</a:t>
          </a:r>
          <a:endParaRPr lang="es-EC" sz="1200" dirty="0"/>
        </a:p>
      </dgm:t>
    </dgm:pt>
    <dgm:pt modelId="{CF5B7A09-FD33-40EB-AAC8-99024823F169}" type="parTrans" cxnId="{C4D7CF0B-8D60-4A1F-AF95-58E9D0D5F7B3}">
      <dgm:prSet/>
      <dgm:spPr/>
      <dgm:t>
        <a:bodyPr/>
        <a:lstStyle/>
        <a:p>
          <a:endParaRPr lang="es-EC" sz="1200"/>
        </a:p>
      </dgm:t>
    </dgm:pt>
    <dgm:pt modelId="{52D03F5B-35CE-42CB-B92B-D71CC589DDE6}" type="sibTrans" cxnId="{C4D7CF0B-8D60-4A1F-AF95-58E9D0D5F7B3}">
      <dgm:prSet/>
      <dgm:spPr/>
      <dgm:t>
        <a:bodyPr/>
        <a:lstStyle/>
        <a:p>
          <a:endParaRPr lang="es-EC" sz="1200"/>
        </a:p>
      </dgm:t>
    </dgm:pt>
    <dgm:pt modelId="{02CC54D9-CFC7-499A-81F8-0852000DBABF}">
      <dgm:prSet phldrT="[Texto]" custT="1"/>
      <dgm:spPr/>
      <dgm:t>
        <a:bodyPr/>
        <a:lstStyle/>
        <a:p>
          <a:r>
            <a:rPr lang="es-EC" sz="1200" dirty="0" smtClean="0"/>
            <a:t>“Arrendamiento y Licencias de Uso de Paquetes Informáticos” se solicitó un presupuesto total de $23939,32 y solo se ejecutó el 1,43%</a:t>
          </a:r>
          <a:endParaRPr lang="es-EC" sz="1200" dirty="0"/>
        </a:p>
      </dgm:t>
    </dgm:pt>
    <dgm:pt modelId="{DBB4961D-32F7-40DF-BB77-E0419FD3A994}" type="parTrans" cxnId="{9B43689A-057A-4B1F-9515-472D7329997C}">
      <dgm:prSet/>
      <dgm:spPr/>
      <dgm:t>
        <a:bodyPr/>
        <a:lstStyle/>
        <a:p>
          <a:endParaRPr lang="es-EC" sz="1200"/>
        </a:p>
      </dgm:t>
    </dgm:pt>
    <dgm:pt modelId="{6059064A-E53C-4689-9351-FBE481F490BB}" type="sibTrans" cxnId="{9B43689A-057A-4B1F-9515-472D7329997C}">
      <dgm:prSet/>
      <dgm:spPr/>
      <dgm:t>
        <a:bodyPr/>
        <a:lstStyle/>
        <a:p>
          <a:endParaRPr lang="es-EC" sz="1200"/>
        </a:p>
      </dgm:t>
    </dgm:pt>
    <dgm:pt modelId="{E03E7E73-F0E6-445C-A0AF-1707D1EE62D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b="1" dirty="0" smtClean="0"/>
            <a:t>Una de las partidas presupuestarias más importantes en la cual se solicitó $83230,00  y no tuvo ninguna ejecución es decir 0% es “Seguros”, </a:t>
          </a:r>
          <a:endParaRPr lang="es-EC" sz="1200" b="1" dirty="0"/>
        </a:p>
      </dgm:t>
    </dgm:pt>
    <dgm:pt modelId="{86D9E9A3-55F0-42C8-A794-4C639517D45D}" type="parTrans" cxnId="{5B33E1E4-D7C4-474F-BA39-E0F7A51BF0EE}">
      <dgm:prSet/>
      <dgm:spPr/>
      <dgm:t>
        <a:bodyPr/>
        <a:lstStyle/>
        <a:p>
          <a:endParaRPr lang="es-EC" sz="1200"/>
        </a:p>
      </dgm:t>
    </dgm:pt>
    <dgm:pt modelId="{F5CE5315-298B-47FF-9941-DCC0A01ED557}" type="sibTrans" cxnId="{5B33E1E4-D7C4-474F-BA39-E0F7A51BF0EE}">
      <dgm:prSet/>
      <dgm:spPr/>
      <dgm:t>
        <a:bodyPr/>
        <a:lstStyle/>
        <a:p>
          <a:endParaRPr lang="es-EC" sz="1200"/>
        </a:p>
      </dgm:t>
    </dgm:pt>
    <dgm:pt modelId="{8B17C47C-B247-4426-A2D4-DFBEA52A2C64}" type="pres">
      <dgm:prSet presAssocID="{6DCD3F3C-A986-4FFA-A9EE-0EC9340509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5D3060D-7A1A-42C5-9337-79236E43F73F}" type="pres">
      <dgm:prSet presAssocID="{1636E843-2626-4FF1-9DC9-E71BF527FB4A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EF0C5C86-DFB5-43E3-B538-71F1036539A8}" type="pres">
      <dgm:prSet presAssocID="{1636E843-2626-4FF1-9DC9-E71BF527FB4A}" presName="rootComposite1" presStyleCnt="0"/>
      <dgm:spPr/>
      <dgm:t>
        <a:bodyPr/>
        <a:lstStyle/>
        <a:p>
          <a:endParaRPr lang="es-EC"/>
        </a:p>
      </dgm:t>
    </dgm:pt>
    <dgm:pt modelId="{C89DF02F-131D-4A3A-97A2-28FEBC1E81E2}" type="pres">
      <dgm:prSet presAssocID="{1636E843-2626-4FF1-9DC9-E71BF527FB4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4E844A1-21E8-420E-9B98-13612EF2BCE5}" type="pres">
      <dgm:prSet presAssocID="{1636E843-2626-4FF1-9DC9-E71BF527FB4A}" presName="rootConnector1" presStyleLbl="node1" presStyleIdx="0" presStyleCnt="0"/>
      <dgm:spPr/>
      <dgm:t>
        <a:bodyPr/>
        <a:lstStyle/>
        <a:p>
          <a:endParaRPr lang="es-EC"/>
        </a:p>
      </dgm:t>
    </dgm:pt>
    <dgm:pt modelId="{40ED7646-6335-4939-BBE4-982BC2087299}" type="pres">
      <dgm:prSet presAssocID="{1636E843-2626-4FF1-9DC9-E71BF527FB4A}" presName="hierChild2" presStyleCnt="0"/>
      <dgm:spPr/>
      <dgm:t>
        <a:bodyPr/>
        <a:lstStyle/>
        <a:p>
          <a:endParaRPr lang="es-EC"/>
        </a:p>
      </dgm:t>
    </dgm:pt>
    <dgm:pt modelId="{2C436324-73D8-4540-9EC7-6BDAAEA4B84E}" type="pres">
      <dgm:prSet presAssocID="{CF5B7A09-FD33-40EB-AAC8-99024823F169}" presName="Name37" presStyleLbl="parChTrans1D2" presStyleIdx="0" presStyleCnt="3"/>
      <dgm:spPr/>
      <dgm:t>
        <a:bodyPr/>
        <a:lstStyle/>
        <a:p>
          <a:endParaRPr lang="es-EC"/>
        </a:p>
      </dgm:t>
    </dgm:pt>
    <dgm:pt modelId="{3BC05676-A25A-4046-8CCB-C4A3A5C725BE}" type="pres">
      <dgm:prSet presAssocID="{7F06D799-1DB1-474C-A8E4-3948B3F88C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E64A676-160E-4F9B-8D6B-D115E211556A}" type="pres">
      <dgm:prSet presAssocID="{7F06D799-1DB1-474C-A8E4-3948B3F88CA4}" presName="rootComposite" presStyleCnt="0"/>
      <dgm:spPr/>
      <dgm:t>
        <a:bodyPr/>
        <a:lstStyle/>
        <a:p>
          <a:endParaRPr lang="es-EC"/>
        </a:p>
      </dgm:t>
    </dgm:pt>
    <dgm:pt modelId="{93B8C114-58FA-4D2B-889D-76E4FEA52CDF}" type="pres">
      <dgm:prSet presAssocID="{7F06D799-1DB1-474C-A8E4-3948B3F88CA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691147-0FAC-4E61-AEBB-120F754226EC}" type="pres">
      <dgm:prSet presAssocID="{7F06D799-1DB1-474C-A8E4-3948B3F88CA4}" presName="rootConnector" presStyleLbl="node2" presStyleIdx="0" presStyleCnt="3"/>
      <dgm:spPr/>
      <dgm:t>
        <a:bodyPr/>
        <a:lstStyle/>
        <a:p>
          <a:endParaRPr lang="es-EC"/>
        </a:p>
      </dgm:t>
    </dgm:pt>
    <dgm:pt modelId="{EF102320-4FF3-42A1-BBA0-F429939E6413}" type="pres">
      <dgm:prSet presAssocID="{7F06D799-1DB1-474C-A8E4-3948B3F88CA4}" presName="hierChild4" presStyleCnt="0"/>
      <dgm:spPr/>
      <dgm:t>
        <a:bodyPr/>
        <a:lstStyle/>
        <a:p>
          <a:endParaRPr lang="es-EC"/>
        </a:p>
      </dgm:t>
    </dgm:pt>
    <dgm:pt modelId="{5CA90012-0254-46A1-A1E8-A34845642162}" type="pres">
      <dgm:prSet presAssocID="{7F06D799-1DB1-474C-A8E4-3948B3F88CA4}" presName="hierChild5" presStyleCnt="0"/>
      <dgm:spPr/>
      <dgm:t>
        <a:bodyPr/>
        <a:lstStyle/>
        <a:p>
          <a:endParaRPr lang="es-EC"/>
        </a:p>
      </dgm:t>
    </dgm:pt>
    <dgm:pt modelId="{2FB9809C-ABE4-4403-8B5B-6FE01B5344DC}" type="pres">
      <dgm:prSet presAssocID="{DBB4961D-32F7-40DF-BB77-E0419FD3A994}" presName="Name37" presStyleLbl="parChTrans1D2" presStyleIdx="1" presStyleCnt="3"/>
      <dgm:spPr/>
      <dgm:t>
        <a:bodyPr/>
        <a:lstStyle/>
        <a:p>
          <a:endParaRPr lang="es-EC"/>
        </a:p>
      </dgm:t>
    </dgm:pt>
    <dgm:pt modelId="{AA389248-06EA-41F5-88ED-53C57C032C50}" type="pres">
      <dgm:prSet presAssocID="{02CC54D9-CFC7-499A-81F8-0852000DBAB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F3D1BA5-9B17-44ED-899E-0376D19B4891}" type="pres">
      <dgm:prSet presAssocID="{02CC54D9-CFC7-499A-81F8-0852000DBABF}" presName="rootComposite" presStyleCnt="0"/>
      <dgm:spPr/>
      <dgm:t>
        <a:bodyPr/>
        <a:lstStyle/>
        <a:p>
          <a:endParaRPr lang="es-EC"/>
        </a:p>
      </dgm:t>
    </dgm:pt>
    <dgm:pt modelId="{62AA3380-57CA-4908-A961-F62D2190A68D}" type="pres">
      <dgm:prSet presAssocID="{02CC54D9-CFC7-499A-81F8-0852000DBAB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C169F0-DC0D-452C-A54C-2A366AF64E91}" type="pres">
      <dgm:prSet presAssocID="{02CC54D9-CFC7-499A-81F8-0852000DBABF}" presName="rootConnector" presStyleLbl="node2" presStyleIdx="1" presStyleCnt="3"/>
      <dgm:spPr/>
      <dgm:t>
        <a:bodyPr/>
        <a:lstStyle/>
        <a:p>
          <a:endParaRPr lang="es-EC"/>
        </a:p>
      </dgm:t>
    </dgm:pt>
    <dgm:pt modelId="{2BA53C08-1FDD-4E36-AF11-E04C938DD6BD}" type="pres">
      <dgm:prSet presAssocID="{02CC54D9-CFC7-499A-81F8-0852000DBABF}" presName="hierChild4" presStyleCnt="0"/>
      <dgm:spPr/>
      <dgm:t>
        <a:bodyPr/>
        <a:lstStyle/>
        <a:p>
          <a:endParaRPr lang="es-EC"/>
        </a:p>
      </dgm:t>
    </dgm:pt>
    <dgm:pt modelId="{A4B43212-FFBF-45D4-8C61-BC6A4867FC35}" type="pres">
      <dgm:prSet presAssocID="{02CC54D9-CFC7-499A-81F8-0852000DBABF}" presName="hierChild5" presStyleCnt="0"/>
      <dgm:spPr/>
      <dgm:t>
        <a:bodyPr/>
        <a:lstStyle/>
        <a:p>
          <a:endParaRPr lang="es-EC"/>
        </a:p>
      </dgm:t>
    </dgm:pt>
    <dgm:pt modelId="{95397D84-6F71-4898-ADA2-7FCD4BABCE49}" type="pres">
      <dgm:prSet presAssocID="{86D9E9A3-55F0-42C8-A794-4C639517D45D}" presName="Name37" presStyleLbl="parChTrans1D2" presStyleIdx="2" presStyleCnt="3"/>
      <dgm:spPr/>
      <dgm:t>
        <a:bodyPr/>
        <a:lstStyle/>
        <a:p>
          <a:endParaRPr lang="es-EC"/>
        </a:p>
      </dgm:t>
    </dgm:pt>
    <dgm:pt modelId="{13BDC174-D0DF-44C7-91C5-1FB3B213E854}" type="pres">
      <dgm:prSet presAssocID="{E03E7E73-F0E6-445C-A0AF-1707D1EE62D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579B044-CCE8-4EBB-9284-2A3A588F7F9E}" type="pres">
      <dgm:prSet presAssocID="{E03E7E73-F0E6-445C-A0AF-1707D1EE62D4}" presName="rootComposite" presStyleCnt="0"/>
      <dgm:spPr/>
      <dgm:t>
        <a:bodyPr/>
        <a:lstStyle/>
        <a:p>
          <a:endParaRPr lang="es-EC"/>
        </a:p>
      </dgm:t>
    </dgm:pt>
    <dgm:pt modelId="{FD6BF62C-AFE9-4FB1-99BA-BF452473BD21}" type="pres">
      <dgm:prSet presAssocID="{E03E7E73-F0E6-445C-A0AF-1707D1EE62D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11FA7C-8D02-458A-B922-1C362E027D2C}" type="pres">
      <dgm:prSet presAssocID="{E03E7E73-F0E6-445C-A0AF-1707D1EE62D4}" presName="rootConnector" presStyleLbl="node2" presStyleIdx="2" presStyleCnt="3"/>
      <dgm:spPr/>
      <dgm:t>
        <a:bodyPr/>
        <a:lstStyle/>
        <a:p>
          <a:endParaRPr lang="es-EC"/>
        </a:p>
      </dgm:t>
    </dgm:pt>
    <dgm:pt modelId="{313CF191-B086-47E0-AB60-777D148104A5}" type="pres">
      <dgm:prSet presAssocID="{E03E7E73-F0E6-445C-A0AF-1707D1EE62D4}" presName="hierChild4" presStyleCnt="0"/>
      <dgm:spPr/>
      <dgm:t>
        <a:bodyPr/>
        <a:lstStyle/>
        <a:p>
          <a:endParaRPr lang="es-EC"/>
        </a:p>
      </dgm:t>
    </dgm:pt>
    <dgm:pt modelId="{6625CA4D-D1A0-4FE6-B209-F50C982CDAE3}" type="pres">
      <dgm:prSet presAssocID="{E03E7E73-F0E6-445C-A0AF-1707D1EE62D4}" presName="hierChild5" presStyleCnt="0"/>
      <dgm:spPr/>
      <dgm:t>
        <a:bodyPr/>
        <a:lstStyle/>
        <a:p>
          <a:endParaRPr lang="es-EC"/>
        </a:p>
      </dgm:t>
    </dgm:pt>
    <dgm:pt modelId="{FF496FBF-4ACF-46C1-9049-C2A338DD6CF4}" type="pres">
      <dgm:prSet presAssocID="{1636E843-2626-4FF1-9DC9-E71BF527FB4A}" presName="hierChild3" presStyleCnt="0"/>
      <dgm:spPr/>
      <dgm:t>
        <a:bodyPr/>
        <a:lstStyle/>
        <a:p>
          <a:endParaRPr lang="es-EC"/>
        </a:p>
      </dgm:t>
    </dgm:pt>
  </dgm:ptLst>
  <dgm:cxnLst>
    <dgm:cxn modelId="{E7F93B91-ADF9-442F-9395-DA26D71B129E}" type="presOf" srcId="{02CC54D9-CFC7-499A-81F8-0852000DBABF}" destId="{49C169F0-DC0D-452C-A54C-2A366AF64E91}" srcOrd="1" destOrd="0" presId="urn:microsoft.com/office/officeart/2005/8/layout/orgChart1"/>
    <dgm:cxn modelId="{D0004686-C2B6-445C-8E0A-25839A9B674D}" type="presOf" srcId="{1636E843-2626-4FF1-9DC9-E71BF527FB4A}" destId="{E4E844A1-21E8-420E-9B98-13612EF2BCE5}" srcOrd="1" destOrd="0" presId="urn:microsoft.com/office/officeart/2005/8/layout/orgChart1"/>
    <dgm:cxn modelId="{F71D9664-6400-4889-95BC-5028A5C2281E}" type="presOf" srcId="{86D9E9A3-55F0-42C8-A794-4C639517D45D}" destId="{95397D84-6F71-4898-ADA2-7FCD4BABCE49}" srcOrd="0" destOrd="0" presId="urn:microsoft.com/office/officeart/2005/8/layout/orgChart1"/>
    <dgm:cxn modelId="{32066B23-6792-413E-86B4-2BF3086C5B65}" type="presOf" srcId="{E03E7E73-F0E6-445C-A0AF-1707D1EE62D4}" destId="{E211FA7C-8D02-458A-B922-1C362E027D2C}" srcOrd="1" destOrd="0" presId="urn:microsoft.com/office/officeart/2005/8/layout/orgChart1"/>
    <dgm:cxn modelId="{FE9B1C65-104B-42D7-ACD3-39643EA10B09}" type="presOf" srcId="{7F06D799-1DB1-474C-A8E4-3948B3F88CA4}" destId="{93B8C114-58FA-4D2B-889D-76E4FEA52CDF}" srcOrd="0" destOrd="0" presId="urn:microsoft.com/office/officeart/2005/8/layout/orgChart1"/>
    <dgm:cxn modelId="{938A4802-3BAC-4EFA-A683-CE12151562FB}" type="presOf" srcId="{DBB4961D-32F7-40DF-BB77-E0419FD3A994}" destId="{2FB9809C-ABE4-4403-8B5B-6FE01B5344DC}" srcOrd="0" destOrd="0" presId="urn:microsoft.com/office/officeart/2005/8/layout/orgChart1"/>
    <dgm:cxn modelId="{18C90067-8067-4A8F-BD87-8E7C9C0A3248}" type="presOf" srcId="{E03E7E73-F0E6-445C-A0AF-1707D1EE62D4}" destId="{FD6BF62C-AFE9-4FB1-99BA-BF452473BD21}" srcOrd="0" destOrd="0" presId="urn:microsoft.com/office/officeart/2005/8/layout/orgChart1"/>
    <dgm:cxn modelId="{9B43689A-057A-4B1F-9515-472D7329997C}" srcId="{1636E843-2626-4FF1-9DC9-E71BF527FB4A}" destId="{02CC54D9-CFC7-499A-81F8-0852000DBABF}" srcOrd="1" destOrd="0" parTransId="{DBB4961D-32F7-40DF-BB77-E0419FD3A994}" sibTransId="{6059064A-E53C-4689-9351-FBE481F490BB}"/>
    <dgm:cxn modelId="{9345A9A1-0D14-4EE6-9C3B-E01C02D5DD86}" type="presOf" srcId="{1636E843-2626-4FF1-9DC9-E71BF527FB4A}" destId="{C89DF02F-131D-4A3A-97A2-28FEBC1E81E2}" srcOrd="0" destOrd="0" presId="urn:microsoft.com/office/officeart/2005/8/layout/orgChart1"/>
    <dgm:cxn modelId="{C4D7CF0B-8D60-4A1F-AF95-58E9D0D5F7B3}" srcId="{1636E843-2626-4FF1-9DC9-E71BF527FB4A}" destId="{7F06D799-1DB1-474C-A8E4-3948B3F88CA4}" srcOrd="0" destOrd="0" parTransId="{CF5B7A09-FD33-40EB-AAC8-99024823F169}" sibTransId="{52D03F5B-35CE-42CB-B92B-D71CC589DDE6}"/>
    <dgm:cxn modelId="{53CE3EC3-1337-45F5-A40C-DB0E8D093CE8}" srcId="{6DCD3F3C-A986-4FFA-A9EE-0EC934050909}" destId="{1636E843-2626-4FF1-9DC9-E71BF527FB4A}" srcOrd="0" destOrd="0" parTransId="{0B72C2A3-12AD-4EFD-8D0F-1408C34D9A93}" sibTransId="{A1A31A94-8A4E-48AA-8942-2190182AB7EB}"/>
    <dgm:cxn modelId="{2A634526-8EBC-4791-8619-374C0A50E587}" type="presOf" srcId="{6DCD3F3C-A986-4FFA-A9EE-0EC934050909}" destId="{8B17C47C-B247-4426-A2D4-DFBEA52A2C64}" srcOrd="0" destOrd="0" presId="urn:microsoft.com/office/officeart/2005/8/layout/orgChart1"/>
    <dgm:cxn modelId="{F66BF96E-CB86-4739-8311-68D95F9C665D}" type="presOf" srcId="{CF5B7A09-FD33-40EB-AAC8-99024823F169}" destId="{2C436324-73D8-4540-9EC7-6BDAAEA4B84E}" srcOrd="0" destOrd="0" presId="urn:microsoft.com/office/officeart/2005/8/layout/orgChart1"/>
    <dgm:cxn modelId="{B3DF9662-36B9-4F87-BA1F-19D28C79038F}" type="presOf" srcId="{7F06D799-1DB1-474C-A8E4-3948B3F88CA4}" destId="{FA691147-0FAC-4E61-AEBB-120F754226EC}" srcOrd="1" destOrd="0" presId="urn:microsoft.com/office/officeart/2005/8/layout/orgChart1"/>
    <dgm:cxn modelId="{6D2C7629-29D5-412E-914F-2517A7BADA30}" type="presOf" srcId="{02CC54D9-CFC7-499A-81F8-0852000DBABF}" destId="{62AA3380-57CA-4908-A961-F62D2190A68D}" srcOrd="0" destOrd="0" presId="urn:microsoft.com/office/officeart/2005/8/layout/orgChart1"/>
    <dgm:cxn modelId="{5B33E1E4-D7C4-474F-BA39-E0F7A51BF0EE}" srcId="{1636E843-2626-4FF1-9DC9-E71BF527FB4A}" destId="{E03E7E73-F0E6-445C-A0AF-1707D1EE62D4}" srcOrd="2" destOrd="0" parTransId="{86D9E9A3-55F0-42C8-A794-4C639517D45D}" sibTransId="{F5CE5315-298B-47FF-9941-DCC0A01ED557}"/>
    <dgm:cxn modelId="{2744AC7B-7728-4858-95DC-57B472AFA262}" type="presParOf" srcId="{8B17C47C-B247-4426-A2D4-DFBEA52A2C64}" destId="{F5D3060D-7A1A-42C5-9337-79236E43F73F}" srcOrd="0" destOrd="0" presId="urn:microsoft.com/office/officeart/2005/8/layout/orgChart1"/>
    <dgm:cxn modelId="{ECB91F2B-6B18-4D12-AC7F-4E33901A89AB}" type="presParOf" srcId="{F5D3060D-7A1A-42C5-9337-79236E43F73F}" destId="{EF0C5C86-DFB5-43E3-B538-71F1036539A8}" srcOrd="0" destOrd="0" presId="urn:microsoft.com/office/officeart/2005/8/layout/orgChart1"/>
    <dgm:cxn modelId="{CDAB9E4B-5129-415F-86EC-69AE9F2E2D99}" type="presParOf" srcId="{EF0C5C86-DFB5-43E3-B538-71F1036539A8}" destId="{C89DF02F-131D-4A3A-97A2-28FEBC1E81E2}" srcOrd="0" destOrd="0" presId="urn:microsoft.com/office/officeart/2005/8/layout/orgChart1"/>
    <dgm:cxn modelId="{B3FFF10D-5F73-4382-9F28-578DC47476A7}" type="presParOf" srcId="{EF0C5C86-DFB5-43E3-B538-71F1036539A8}" destId="{E4E844A1-21E8-420E-9B98-13612EF2BCE5}" srcOrd="1" destOrd="0" presId="urn:microsoft.com/office/officeart/2005/8/layout/orgChart1"/>
    <dgm:cxn modelId="{C2A66670-CBC4-4B52-B9F2-B756F64CF727}" type="presParOf" srcId="{F5D3060D-7A1A-42C5-9337-79236E43F73F}" destId="{40ED7646-6335-4939-BBE4-982BC2087299}" srcOrd="1" destOrd="0" presId="urn:microsoft.com/office/officeart/2005/8/layout/orgChart1"/>
    <dgm:cxn modelId="{44C4EE77-90D7-4CA0-B202-A522E87E1BAE}" type="presParOf" srcId="{40ED7646-6335-4939-BBE4-982BC2087299}" destId="{2C436324-73D8-4540-9EC7-6BDAAEA4B84E}" srcOrd="0" destOrd="0" presId="urn:microsoft.com/office/officeart/2005/8/layout/orgChart1"/>
    <dgm:cxn modelId="{515188B2-ADEF-45D1-A79B-221B5498EBC7}" type="presParOf" srcId="{40ED7646-6335-4939-BBE4-982BC2087299}" destId="{3BC05676-A25A-4046-8CCB-C4A3A5C725BE}" srcOrd="1" destOrd="0" presId="urn:microsoft.com/office/officeart/2005/8/layout/orgChart1"/>
    <dgm:cxn modelId="{924DCB80-2FFD-4CA6-9130-431C1994102E}" type="presParOf" srcId="{3BC05676-A25A-4046-8CCB-C4A3A5C725BE}" destId="{9E64A676-160E-4F9B-8D6B-D115E211556A}" srcOrd="0" destOrd="0" presId="urn:microsoft.com/office/officeart/2005/8/layout/orgChart1"/>
    <dgm:cxn modelId="{AA6A8338-7BAA-49C2-AD48-0528A0A554CE}" type="presParOf" srcId="{9E64A676-160E-4F9B-8D6B-D115E211556A}" destId="{93B8C114-58FA-4D2B-889D-76E4FEA52CDF}" srcOrd="0" destOrd="0" presId="urn:microsoft.com/office/officeart/2005/8/layout/orgChart1"/>
    <dgm:cxn modelId="{B8A1A110-E011-4FF0-9220-07F65888F9C4}" type="presParOf" srcId="{9E64A676-160E-4F9B-8D6B-D115E211556A}" destId="{FA691147-0FAC-4E61-AEBB-120F754226EC}" srcOrd="1" destOrd="0" presId="urn:microsoft.com/office/officeart/2005/8/layout/orgChart1"/>
    <dgm:cxn modelId="{198560F7-3D93-4D9F-A353-849A859D183F}" type="presParOf" srcId="{3BC05676-A25A-4046-8CCB-C4A3A5C725BE}" destId="{EF102320-4FF3-42A1-BBA0-F429939E6413}" srcOrd="1" destOrd="0" presId="urn:microsoft.com/office/officeart/2005/8/layout/orgChart1"/>
    <dgm:cxn modelId="{CCCF802F-2044-4154-8B4F-88A9CA27BF71}" type="presParOf" srcId="{3BC05676-A25A-4046-8CCB-C4A3A5C725BE}" destId="{5CA90012-0254-46A1-A1E8-A34845642162}" srcOrd="2" destOrd="0" presId="urn:microsoft.com/office/officeart/2005/8/layout/orgChart1"/>
    <dgm:cxn modelId="{20B85785-1FEE-4791-9E79-FEEB8BC16240}" type="presParOf" srcId="{40ED7646-6335-4939-BBE4-982BC2087299}" destId="{2FB9809C-ABE4-4403-8B5B-6FE01B5344DC}" srcOrd="2" destOrd="0" presId="urn:microsoft.com/office/officeart/2005/8/layout/orgChart1"/>
    <dgm:cxn modelId="{61EAB8C2-B458-4339-9AF7-4A194393AE00}" type="presParOf" srcId="{40ED7646-6335-4939-BBE4-982BC2087299}" destId="{AA389248-06EA-41F5-88ED-53C57C032C50}" srcOrd="3" destOrd="0" presId="urn:microsoft.com/office/officeart/2005/8/layout/orgChart1"/>
    <dgm:cxn modelId="{03EA5F90-DB19-4CBF-8F6E-D30E59507D49}" type="presParOf" srcId="{AA389248-06EA-41F5-88ED-53C57C032C50}" destId="{6F3D1BA5-9B17-44ED-899E-0376D19B4891}" srcOrd="0" destOrd="0" presId="urn:microsoft.com/office/officeart/2005/8/layout/orgChart1"/>
    <dgm:cxn modelId="{DCA8E08B-BF2B-449B-A780-9827E2B4B750}" type="presParOf" srcId="{6F3D1BA5-9B17-44ED-899E-0376D19B4891}" destId="{62AA3380-57CA-4908-A961-F62D2190A68D}" srcOrd="0" destOrd="0" presId="urn:microsoft.com/office/officeart/2005/8/layout/orgChart1"/>
    <dgm:cxn modelId="{D1C57D3A-66F9-436F-894F-1D2648F5D5B2}" type="presParOf" srcId="{6F3D1BA5-9B17-44ED-899E-0376D19B4891}" destId="{49C169F0-DC0D-452C-A54C-2A366AF64E91}" srcOrd="1" destOrd="0" presId="urn:microsoft.com/office/officeart/2005/8/layout/orgChart1"/>
    <dgm:cxn modelId="{A26B4A77-4B56-4E1D-B844-927631A160DC}" type="presParOf" srcId="{AA389248-06EA-41F5-88ED-53C57C032C50}" destId="{2BA53C08-1FDD-4E36-AF11-E04C938DD6BD}" srcOrd="1" destOrd="0" presId="urn:microsoft.com/office/officeart/2005/8/layout/orgChart1"/>
    <dgm:cxn modelId="{10424F15-B171-490F-997A-493F9106F879}" type="presParOf" srcId="{AA389248-06EA-41F5-88ED-53C57C032C50}" destId="{A4B43212-FFBF-45D4-8C61-BC6A4867FC35}" srcOrd="2" destOrd="0" presId="urn:microsoft.com/office/officeart/2005/8/layout/orgChart1"/>
    <dgm:cxn modelId="{8692F692-2631-4433-AC2D-535491685DA3}" type="presParOf" srcId="{40ED7646-6335-4939-BBE4-982BC2087299}" destId="{95397D84-6F71-4898-ADA2-7FCD4BABCE49}" srcOrd="4" destOrd="0" presId="urn:microsoft.com/office/officeart/2005/8/layout/orgChart1"/>
    <dgm:cxn modelId="{994357C1-209F-47C2-87D5-EB088991BABC}" type="presParOf" srcId="{40ED7646-6335-4939-BBE4-982BC2087299}" destId="{13BDC174-D0DF-44C7-91C5-1FB3B213E854}" srcOrd="5" destOrd="0" presId="urn:microsoft.com/office/officeart/2005/8/layout/orgChart1"/>
    <dgm:cxn modelId="{71C964B6-7E68-4FBC-98A1-6D2AD1791E6D}" type="presParOf" srcId="{13BDC174-D0DF-44C7-91C5-1FB3B213E854}" destId="{5579B044-CCE8-4EBB-9284-2A3A588F7F9E}" srcOrd="0" destOrd="0" presId="urn:microsoft.com/office/officeart/2005/8/layout/orgChart1"/>
    <dgm:cxn modelId="{4AF7963D-FD5F-40C5-8C8D-CBDC2F40AB8B}" type="presParOf" srcId="{5579B044-CCE8-4EBB-9284-2A3A588F7F9E}" destId="{FD6BF62C-AFE9-4FB1-99BA-BF452473BD21}" srcOrd="0" destOrd="0" presId="urn:microsoft.com/office/officeart/2005/8/layout/orgChart1"/>
    <dgm:cxn modelId="{385D927C-0CE5-48F9-801A-BDDD8D76F351}" type="presParOf" srcId="{5579B044-CCE8-4EBB-9284-2A3A588F7F9E}" destId="{E211FA7C-8D02-458A-B922-1C362E027D2C}" srcOrd="1" destOrd="0" presId="urn:microsoft.com/office/officeart/2005/8/layout/orgChart1"/>
    <dgm:cxn modelId="{07C07B88-DD92-413C-8159-E3179355C6D5}" type="presParOf" srcId="{13BDC174-D0DF-44C7-91C5-1FB3B213E854}" destId="{313CF191-B086-47E0-AB60-777D148104A5}" srcOrd="1" destOrd="0" presId="urn:microsoft.com/office/officeart/2005/8/layout/orgChart1"/>
    <dgm:cxn modelId="{8FC3FC87-B0D1-46AC-8AF6-3A535B8FED38}" type="presParOf" srcId="{13BDC174-D0DF-44C7-91C5-1FB3B213E854}" destId="{6625CA4D-D1A0-4FE6-B209-F50C982CDAE3}" srcOrd="2" destOrd="0" presId="urn:microsoft.com/office/officeart/2005/8/layout/orgChart1"/>
    <dgm:cxn modelId="{D5DF80CE-C5B0-4B93-B650-2F01134FE224}" type="presParOf" srcId="{F5D3060D-7A1A-42C5-9337-79236E43F73F}" destId="{FF496FBF-4ACF-46C1-9049-C2A338DD6C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2FA4F-D4CB-4964-A5B0-A62726B63101}">
      <dsp:nvSpPr>
        <dsp:cNvPr id="0" name=""/>
        <dsp:cNvSpPr/>
      </dsp:nvSpPr>
      <dsp:spPr>
        <a:xfrm>
          <a:off x="3257164" y="101"/>
          <a:ext cx="1586063" cy="15860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 menciona que , la educación es un derecho  de las personas y un deber obligatorio  del Estado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3489438" y="232375"/>
        <a:ext cx="1121515" cy="1121515"/>
      </dsp:txXfrm>
    </dsp:sp>
    <dsp:sp modelId="{FE2F5A24-FDC3-45CD-8BAA-4647C6872B74}">
      <dsp:nvSpPr>
        <dsp:cNvPr id="0" name=""/>
        <dsp:cNvSpPr/>
      </dsp:nvSpPr>
      <dsp:spPr>
        <a:xfrm rot="2700000">
          <a:off x="4672858" y="1358607"/>
          <a:ext cx="420920" cy="535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4691351" y="1421021"/>
        <a:ext cx="294644" cy="321178"/>
      </dsp:txXfrm>
    </dsp:sp>
    <dsp:sp modelId="{4362BBA3-F1C4-4EDB-B4DA-61BE60CB1674}">
      <dsp:nvSpPr>
        <dsp:cNvPr id="0" name=""/>
        <dsp:cNvSpPr/>
      </dsp:nvSpPr>
      <dsp:spPr>
        <a:xfrm>
          <a:off x="4940256" y="1683193"/>
          <a:ext cx="1586063" cy="1586063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Constituye una área de vital importancia para la inversión estatal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5172530" y="1915467"/>
        <a:ext cx="1121515" cy="1121515"/>
      </dsp:txXfrm>
    </dsp:sp>
    <dsp:sp modelId="{FAFEE79D-36E5-4DAE-AAE6-64525EC0D6E0}">
      <dsp:nvSpPr>
        <dsp:cNvPr id="0" name=""/>
        <dsp:cNvSpPr/>
      </dsp:nvSpPr>
      <dsp:spPr>
        <a:xfrm rot="8100000">
          <a:off x="4689705" y="3041699"/>
          <a:ext cx="420920" cy="535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latin typeface="+mn-lt"/>
            <a:cs typeface="Times New Roman" pitchFamily="18" charset="0"/>
          </a:endParaRPr>
        </a:p>
      </dsp:txBody>
      <dsp:txXfrm rot="10800000">
        <a:off x="4797488" y="3104113"/>
        <a:ext cx="294644" cy="321178"/>
      </dsp:txXfrm>
    </dsp:sp>
    <dsp:sp modelId="{773CBB61-ADEB-4AF4-8E05-6F808C48B990}">
      <dsp:nvSpPr>
        <dsp:cNvPr id="0" name=""/>
        <dsp:cNvSpPr/>
      </dsp:nvSpPr>
      <dsp:spPr>
        <a:xfrm>
          <a:off x="3257164" y="3366286"/>
          <a:ext cx="1586063" cy="1586063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Busca garantizar la igualdad e inclusión social de las personas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3489438" y="3598560"/>
        <a:ext cx="1121515" cy="1121515"/>
      </dsp:txXfrm>
    </dsp:sp>
    <dsp:sp modelId="{11116010-DA52-401B-8DB1-328CEBEF78C6}">
      <dsp:nvSpPr>
        <dsp:cNvPr id="0" name=""/>
        <dsp:cNvSpPr/>
      </dsp:nvSpPr>
      <dsp:spPr>
        <a:xfrm rot="13500000">
          <a:off x="3006613" y="3058547"/>
          <a:ext cx="420920" cy="535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latin typeface="+mn-lt"/>
            <a:cs typeface="Times New Roman" pitchFamily="18" charset="0"/>
          </a:endParaRPr>
        </a:p>
      </dsp:txBody>
      <dsp:txXfrm rot="10800000">
        <a:off x="3114396" y="3210251"/>
        <a:ext cx="294644" cy="321178"/>
      </dsp:txXfrm>
    </dsp:sp>
    <dsp:sp modelId="{A5D6178C-6C44-4948-9E58-4F6BC4A00C89}">
      <dsp:nvSpPr>
        <dsp:cNvPr id="0" name=""/>
        <dsp:cNvSpPr/>
      </dsp:nvSpPr>
      <dsp:spPr>
        <a:xfrm>
          <a:off x="1574072" y="1683193"/>
          <a:ext cx="1586063" cy="1586063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  <a:cs typeface="Times New Roman" pitchFamily="18" charset="0"/>
            </a:rPr>
            <a:t>El Plan  Nacional del Buen Vivir , define a la educación como un derecho humano </a:t>
          </a: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1806346" y="1915467"/>
        <a:ext cx="1121515" cy="1121515"/>
      </dsp:txXfrm>
    </dsp:sp>
    <dsp:sp modelId="{29A9D383-A1E0-41E5-8A38-B6268478DD8C}">
      <dsp:nvSpPr>
        <dsp:cNvPr id="0" name=""/>
        <dsp:cNvSpPr/>
      </dsp:nvSpPr>
      <dsp:spPr>
        <a:xfrm rot="18900000">
          <a:off x="2989766" y="1375454"/>
          <a:ext cx="420920" cy="535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latin typeface="+mn-lt"/>
            <a:cs typeface="Times New Roman" pitchFamily="18" charset="0"/>
          </a:endParaRPr>
        </a:p>
      </dsp:txBody>
      <dsp:txXfrm>
        <a:off x="3008259" y="1527158"/>
        <a:ext cx="294644" cy="3211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F49DA-2EE8-402A-8140-6B0A92CEC209}">
      <dsp:nvSpPr>
        <dsp:cNvPr id="0" name=""/>
        <dsp:cNvSpPr/>
      </dsp:nvSpPr>
      <dsp:spPr>
        <a:xfrm rot="21300000">
          <a:off x="183444" y="1083414"/>
          <a:ext cx="6221334" cy="54429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009D2-1CDA-4BB4-A4BC-D3DE5C2CF861}">
      <dsp:nvSpPr>
        <dsp:cNvPr id="0" name=""/>
        <dsp:cNvSpPr/>
      </dsp:nvSpPr>
      <dsp:spPr>
        <a:xfrm>
          <a:off x="790586" y="135556"/>
          <a:ext cx="1976466" cy="10844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8B047-65D3-49EB-B062-DB3686B7B111}">
      <dsp:nvSpPr>
        <dsp:cNvPr id="0" name=""/>
        <dsp:cNvSpPr/>
      </dsp:nvSpPr>
      <dsp:spPr>
        <a:xfrm>
          <a:off x="3491758" y="0"/>
          <a:ext cx="2108231" cy="113867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Dentro de la cedula presupuestaria general se ha observado que 29 partidas cuentan con una ejecución superior al 75%</a:t>
          </a:r>
          <a:endParaRPr lang="es-EC" sz="1100" kern="1200" dirty="0"/>
        </a:p>
      </dsp:txBody>
      <dsp:txXfrm>
        <a:off x="3491758" y="0"/>
        <a:ext cx="2108231" cy="1138672"/>
      </dsp:txXfrm>
    </dsp:sp>
    <dsp:sp modelId="{8969D413-74D7-40CB-AEE9-B93247039977}">
      <dsp:nvSpPr>
        <dsp:cNvPr id="0" name=""/>
        <dsp:cNvSpPr/>
      </dsp:nvSpPr>
      <dsp:spPr>
        <a:xfrm>
          <a:off x="3821169" y="1491118"/>
          <a:ext cx="1976466" cy="10844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6FE6B-E89E-4EA2-98F6-19D5E6F809EC}">
      <dsp:nvSpPr>
        <dsp:cNvPr id="0" name=""/>
        <dsp:cNvSpPr/>
      </dsp:nvSpPr>
      <dsp:spPr>
        <a:xfrm>
          <a:off x="988233" y="1572452"/>
          <a:ext cx="2108231" cy="113867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Las partidas de mayor importancia y ejecución son las siguientes: Mantenimiento Vehículos Terrestres”, “Materiales de Oficina”, “Combustibles”, y Costos Judiciales con una ejecución del 100%.</a:t>
          </a:r>
          <a:endParaRPr lang="es-EC" sz="1100" kern="1200" dirty="0"/>
        </a:p>
      </dsp:txBody>
      <dsp:txXfrm>
        <a:off x="988233" y="1572452"/>
        <a:ext cx="2108231" cy="1138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A6F2B-23C9-4B98-A56C-FF60B3E745DE}">
      <dsp:nvSpPr>
        <dsp:cNvPr id="0" name=""/>
        <dsp:cNvSpPr/>
      </dsp:nvSpPr>
      <dsp:spPr>
        <a:xfrm>
          <a:off x="2838555" y="2435612"/>
          <a:ext cx="2099753" cy="20997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de las verdaderas necesidades de financiamiento y de inversión de los colegios fiscales según su situación actual.</a:t>
          </a:r>
          <a:endParaRPr lang="es-EC" sz="1200" kern="1200" dirty="0"/>
        </a:p>
      </dsp:txBody>
      <dsp:txXfrm>
        <a:off x="3146057" y="2743114"/>
        <a:ext cx="1484749" cy="1484749"/>
      </dsp:txXfrm>
    </dsp:sp>
    <dsp:sp modelId="{D747D995-F8C4-44E5-9433-3100D5AA848E}">
      <dsp:nvSpPr>
        <dsp:cNvPr id="0" name=""/>
        <dsp:cNvSpPr/>
      </dsp:nvSpPr>
      <dsp:spPr>
        <a:xfrm rot="11700000">
          <a:off x="994450" y="2653194"/>
          <a:ext cx="1809000" cy="5984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F41D08-2FD9-453C-82CE-A106983CCCCA}">
      <dsp:nvSpPr>
        <dsp:cNvPr id="0" name=""/>
        <dsp:cNvSpPr/>
      </dsp:nvSpPr>
      <dsp:spPr>
        <a:xfrm>
          <a:off x="27887" y="1920400"/>
          <a:ext cx="1994765" cy="159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normativo, legal y jurídico sobre disposiciones, transitorias y resoluciones para cobros de pensiones en instituciones educativas del D.M.Q.</a:t>
          </a:r>
          <a:endParaRPr lang="es-EC" sz="1200" kern="1200" dirty="0"/>
        </a:p>
      </dsp:txBody>
      <dsp:txXfrm>
        <a:off x="74627" y="1967140"/>
        <a:ext cx="1901285" cy="1502332"/>
      </dsp:txXfrm>
    </dsp:sp>
    <dsp:sp modelId="{8551D270-1A70-46B1-A6D1-CDF93B7170B8}">
      <dsp:nvSpPr>
        <dsp:cNvPr id="0" name=""/>
        <dsp:cNvSpPr/>
      </dsp:nvSpPr>
      <dsp:spPr>
        <a:xfrm rot="14700000">
          <a:off x="2113480" y="1319585"/>
          <a:ext cx="1809000" cy="5984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11E7D3-AE0D-46DA-A20B-BF57EB6FFB77}">
      <dsp:nvSpPr>
        <dsp:cNvPr id="0" name=""/>
        <dsp:cNvSpPr/>
      </dsp:nvSpPr>
      <dsp:spPr>
        <a:xfrm>
          <a:off x="1638339" y="1138"/>
          <a:ext cx="1994765" cy="159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comparativo de la autonomía financiera-contable en colegios fiscales y particulares del D.M.Q</a:t>
          </a:r>
          <a:endParaRPr lang="es-EC" sz="1200" kern="1200" dirty="0"/>
        </a:p>
      </dsp:txBody>
      <dsp:txXfrm>
        <a:off x="1685079" y="47878"/>
        <a:ext cx="1901285" cy="1502332"/>
      </dsp:txXfrm>
    </dsp:sp>
    <dsp:sp modelId="{2FDC7536-C3F0-4C25-A9BF-C604EF3EFA5D}">
      <dsp:nvSpPr>
        <dsp:cNvPr id="0" name=""/>
        <dsp:cNvSpPr/>
      </dsp:nvSpPr>
      <dsp:spPr>
        <a:xfrm rot="17700000">
          <a:off x="3854382" y="1319585"/>
          <a:ext cx="1809000" cy="5984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87800A-D196-4868-A16F-1DB9B36CCED0}">
      <dsp:nvSpPr>
        <dsp:cNvPr id="0" name=""/>
        <dsp:cNvSpPr/>
      </dsp:nvSpPr>
      <dsp:spPr>
        <a:xfrm>
          <a:off x="4143758" y="1138"/>
          <a:ext cx="1994765" cy="159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Análisis comparativo de la calidad de la educación derivada de la zonificación de los colegios fiscales del D.M.Q.</a:t>
          </a:r>
          <a:endParaRPr lang="es-EC" sz="1200" kern="1200" dirty="0"/>
        </a:p>
      </dsp:txBody>
      <dsp:txXfrm>
        <a:off x="4190498" y="47878"/>
        <a:ext cx="1901285" cy="1502332"/>
      </dsp:txXfrm>
    </dsp:sp>
    <dsp:sp modelId="{BA99AA73-2BC2-41DF-B30B-6FB2C12067E8}">
      <dsp:nvSpPr>
        <dsp:cNvPr id="0" name=""/>
        <dsp:cNvSpPr/>
      </dsp:nvSpPr>
      <dsp:spPr>
        <a:xfrm rot="20700000">
          <a:off x="4973413" y="2653194"/>
          <a:ext cx="1809000" cy="5984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D35E8A-583B-4B6A-9052-689DD72B6CA1}">
      <dsp:nvSpPr>
        <dsp:cNvPr id="0" name=""/>
        <dsp:cNvSpPr/>
      </dsp:nvSpPr>
      <dsp:spPr>
        <a:xfrm>
          <a:off x="5754211" y="1920400"/>
          <a:ext cx="1994765" cy="159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Propuesta de un análisis socioeconómico para el cobro de pensiones según el nivel de ingresos familiar de los colegios particulares del D.M.Q.</a:t>
          </a:r>
          <a:endParaRPr lang="es-EC" sz="1200" kern="1200" dirty="0"/>
        </a:p>
      </dsp:txBody>
      <dsp:txXfrm>
        <a:off x="5800951" y="1967140"/>
        <a:ext cx="1901285" cy="15023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8053E-1F3D-4C23-AEC8-F089DC178310}">
      <dsp:nvSpPr>
        <dsp:cNvPr id="0" name=""/>
        <dsp:cNvSpPr/>
      </dsp:nvSpPr>
      <dsp:spPr>
        <a:xfrm>
          <a:off x="912475" y="1155647"/>
          <a:ext cx="3510390" cy="351039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379C3-D387-4FD4-B248-B10A47366AAD}">
      <dsp:nvSpPr>
        <dsp:cNvPr id="0" name=""/>
        <dsp:cNvSpPr/>
      </dsp:nvSpPr>
      <dsp:spPr>
        <a:xfrm>
          <a:off x="1414168" y="1657340"/>
          <a:ext cx="2507003" cy="2507003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AAD85-44F4-41CC-94C1-47B95F734960}">
      <dsp:nvSpPr>
        <dsp:cNvPr id="0" name=""/>
        <dsp:cNvSpPr/>
      </dsp:nvSpPr>
      <dsp:spPr>
        <a:xfrm>
          <a:off x="1915569" y="2158741"/>
          <a:ext cx="1504202" cy="1504202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0F49D-3380-4971-8A76-D04973D3EB4C}">
      <dsp:nvSpPr>
        <dsp:cNvPr id="0" name=""/>
        <dsp:cNvSpPr/>
      </dsp:nvSpPr>
      <dsp:spPr>
        <a:xfrm>
          <a:off x="2416969" y="2660142"/>
          <a:ext cx="501400" cy="5014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9B3C6-78FC-438D-BE03-40E10A585B07}">
      <dsp:nvSpPr>
        <dsp:cNvPr id="0" name=""/>
        <dsp:cNvSpPr/>
      </dsp:nvSpPr>
      <dsp:spPr>
        <a:xfrm>
          <a:off x="4967437" y="102041"/>
          <a:ext cx="3393388" cy="78163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El impacto socioeconómico del aumento o cobro de pensiones para padres de familia es alto considerando la situación actual económica del país y los gastos extracurriculares que deben realizar en uniformes y útiles escolares.</a:t>
          </a:r>
          <a:endParaRPr lang="es-EC" sz="1050" kern="1200" dirty="0"/>
        </a:p>
      </dsp:txBody>
      <dsp:txXfrm>
        <a:off x="4967437" y="102041"/>
        <a:ext cx="3393388" cy="781638"/>
      </dsp:txXfrm>
    </dsp:sp>
    <dsp:sp modelId="{FDA308A9-EF46-4877-9403-C8E0E3DD5CA4}">
      <dsp:nvSpPr>
        <dsp:cNvPr id="0" name=""/>
        <dsp:cNvSpPr/>
      </dsp:nvSpPr>
      <dsp:spPr>
        <a:xfrm>
          <a:off x="4569131" y="405301"/>
          <a:ext cx="4387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7F77B-D48A-4656-B724-D0789CA9A508}">
      <dsp:nvSpPr>
        <dsp:cNvPr id="0" name=""/>
        <dsp:cNvSpPr/>
      </dsp:nvSpPr>
      <dsp:spPr>
        <a:xfrm rot="5400000">
          <a:off x="2363436" y="681744"/>
          <a:ext cx="2480675" cy="193071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B8393-6AF6-49F3-B88F-FCEE505C7C27}">
      <dsp:nvSpPr>
        <dsp:cNvPr id="0" name=""/>
        <dsp:cNvSpPr/>
      </dsp:nvSpPr>
      <dsp:spPr>
        <a:xfrm>
          <a:off x="4972291" y="1132556"/>
          <a:ext cx="3370869" cy="78824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Los colegios militares del Distrito Metropolitano de Quito,  se encuentran en una transición de educación militar a </a:t>
          </a:r>
          <a:r>
            <a:rPr lang="es-EC" sz="1050" kern="1200" dirty="0" err="1" smtClean="0"/>
            <a:t>fiscomisional</a:t>
          </a:r>
          <a:r>
            <a:rPr lang="es-EC" sz="1050" kern="1200" dirty="0" smtClean="0"/>
            <a:t> o fiscal, razón por la cual no tienen claro cuál es la resolución o normativa con la que deben regularse. </a:t>
          </a:r>
          <a:endParaRPr lang="es-EC" sz="1050" kern="1200" dirty="0"/>
        </a:p>
      </dsp:txBody>
      <dsp:txXfrm>
        <a:off x="4972291" y="1132556"/>
        <a:ext cx="3370869" cy="788245"/>
      </dsp:txXfrm>
    </dsp:sp>
    <dsp:sp modelId="{6D36EF2B-ECA6-4CD5-9910-5EFC4B091F8E}">
      <dsp:nvSpPr>
        <dsp:cNvPr id="0" name=""/>
        <dsp:cNvSpPr/>
      </dsp:nvSpPr>
      <dsp:spPr>
        <a:xfrm>
          <a:off x="4569131" y="1244869"/>
          <a:ext cx="4387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3488B-E2F9-402C-9948-EB71DF6DF406}">
      <dsp:nvSpPr>
        <dsp:cNvPr id="0" name=""/>
        <dsp:cNvSpPr/>
      </dsp:nvSpPr>
      <dsp:spPr>
        <a:xfrm rot="5400000">
          <a:off x="2792874" y="1507564"/>
          <a:ext cx="2037196" cy="151239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452BE-DD34-4033-8760-AC559562B980}">
      <dsp:nvSpPr>
        <dsp:cNvPr id="0" name=""/>
        <dsp:cNvSpPr/>
      </dsp:nvSpPr>
      <dsp:spPr>
        <a:xfrm>
          <a:off x="5007930" y="1664653"/>
          <a:ext cx="1755195" cy="83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63500" rIns="63500" bIns="63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0" kern="1200"/>
        </a:p>
      </dsp:txBody>
      <dsp:txXfrm>
        <a:off x="5007930" y="1664653"/>
        <a:ext cx="1755195" cy="839568"/>
      </dsp:txXfrm>
    </dsp:sp>
    <dsp:sp modelId="{AF6DFEB5-14B6-4AB5-8C8A-EDCEC07BE6AF}">
      <dsp:nvSpPr>
        <dsp:cNvPr id="0" name=""/>
        <dsp:cNvSpPr/>
      </dsp:nvSpPr>
      <dsp:spPr>
        <a:xfrm>
          <a:off x="4569131" y="2084438"/>
          <a:ext cx="4387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A2B85-3667-4838-8281-3FC3856C82E5}">
      <dsp:nvSpPr>
        <dsp:cNvPr id="0" name=""/>
        <dsp:cNvSpPr/>
      </dsp:nvSpPr>
      <dsp:spPr>
        <a:xfrm rot="5400000">
          <a:off x="3208562" y="2277217"/>
          <a:ext cx="1553932" cy="116720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E62D4-311B-4765-91E9-AFA19765422A}">
      <dsp:nvSpPr>
        <dsp:cNvPr id="0" name=""/>
        <dsp:cNvSpPr/>
      </dsp:nvSpPr>
      <dsp:spPr>
        <a:xfrm>
          <a:off x="4968543" y="3238286"/>
          <a:ext cx="3397882" cy="99061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Se determinó problemas de Ejecución del presupuesto para partidas de Bienes de Larga Duración, Contratos Civiles Ocasionales, Paquetes Informáticos y Seguros; lo cual conlleva que las Instituciones no puedan tener una autonomía suficiente para decidir en las partidas que desean invertir o gastar, provocando futuros riesgos institucionales.</a:t>
          </a:r>
          <a:endParaRPr lang="es-EC" sz="1050" kern="1200" dirty="0"/>
        </a:p>
      </dsp:txBody>
      <dsp:txXfrm>
        <a:off x="4968543" y="3238286"/>
        <a:ext cx="3397882" cy="990615"/>
      </dsp:txXfrm>
    </dsp:sp>
    <dsp:sp modelId="{7F11E47D-23C7-416F-8F0E-4102E40D3C59}">
      <dsp:nvSpPr>
        <dsp:cNvPr id="0" name=""/>
        <dsp:cNvSpPr/>
      </dsp:nvSpPr>
      <dsp:spPr>
        <a:xfrm>
          <a:off x="4500498" y="3508818"/>
          <a:ext cx="4387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903A9-0EF3-419B-9166-2E0491434C4D}">
      <dsp:nvSpPr>
        <dsp:cNvPr id="0" name=""/>
        <dsp:cNvSpPr/>
      </dsp:nvSpPr>
      <dsp:spPr>
        <a:xfrm rot="5400000">
          <a:off x="3566618" y="3244629"/>
          <a:ext cx="636039" cy="116441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CA6A3-2E4E-4D64-B3B6-FC71FEE377B3}">
      <dsp:nvSpPr>
        <dsp:cNvPr id="0" name=""/>
        <dsp:cNvSpPr/>
      </dsp:nvSpPr>
      <dsp:spPr>
        <a:xfrm>
          <a:off x="629131" y="0"/>
          <a:ext cx="7130160" cy="439248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EBB66-5A4E-48CB-894A-AAB003EB41B1}">
      <dsp:nvSpPr>
        <dsp:cNvPr id="0" name=""/>
        <dsp:cNvSpPr/>
      </dsp:nvSpPr>
      <dsp:spPr>
        <a:xfrm>
          <a:off x="2581" y="1317746"/>
          <a:ext cx="1835990" cy="17569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1.</a:t>
          </a:r>
          <a:endParaRPr lang="es-EC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+mn-lt"/>
            </a:rPr>
            <a:t>Según el oficio MJ-4-2007-247, estableció que los colegios militares pasaran a cargo y administración del estado.</a:t>
          </a:r>
          <a:endParaRPr lang="es-EC" sz="1200" kern="1200" dirty="0">
            <a:latin typeface="+mn-lt"/>
          </a:endParaRPr>
        </a:p>
      </dsp:txBody>
      <dsp:txXfrm>
        <a:off x="88350" y="1403515"/>
        <a:ext cx="1664452" cy="1585457"/>
      </dsp:txXfrm>
    </dsp:sp>
    <dsp:sp modelId="{68F87E18-ED3E-4722-91B0-0DB0F55A4DDF}">
      <dsp:nvSpPr>
        <dsp:cNvPr id="0" name=""/>
        <dsp:cNvSpPr/>
      </dsp:nvSpPr>
      <dsp:spPr>
        <a:xfrm>
          <a:off x="2136565" y="1317746"/>
          <a:ext cx="1835990" cy="175699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2.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+mn-lt"/>
            </a:rPr>
            <a:t>Los colegios militares se encuentran en una transición normativa legal , para convertirse totalmente en fiscales </a:t>
          </a:r>
          <a:endParaRPr lang="es-EC" sz="1200" kern="1200" dirty="0">
            <a:latin typeface="+mn-lt"/>
          </a:endParaRPr>
        </a:p>
      </dsp:txBody>
      <dsp:txXfrm>
        <a:off x="2222334" y="1403515"/>
        <a:ext cx="1664452" cy="1585457"/>
      </dsp:txXfrm>
    </dsp:sp>
    <dsp:sp modelId="{12F0833B-B018-4C75-9B1F-4522272EE43B}">
      <dsp:nvSpPr>
        <dsp:cNvPr id="0" name=""/>
        <dsp:cNvSpPr/>
      </dsp:nvSpPr>
      <dsp:spPr>
        <a:xfrm>
          <a:off x="4270549" y="1440156"/>
          <a:ext cx="2029338" cy="151217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+mn-lt"/>
            </a:rPr>
            <a:t>3.</a:t>
          </a:r>
          <a:endParaRPr lang="es-EC" sz="1100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+mn-lt"/>
            </a:rPr>
            <a:t>Actualmente en el D.M.Q, 2 de los colegios en estudio se encuentran cobrando una pensión mínima en base al nivel de ingresos de los padres de familia </a:t>
          </a:r>
          <a:endParaRPr lang="es-EC" sz="1100" kern="1200" dirty="0">
            <a:latin typeface="+mn-lt"/>
          </a:endParaRPr>
        </a:p>
      </dsp:txBody>
      <dsp:txXfrm>
        <a:off x="4344367" y="1513974"/>
        <a:ext cx="1881702" cy="1364539"/>
      </dsp:txXfrm>
    </dsp:sp>
    <dsp:sp modelId="{D48AA924-CEEA-4F36-9D71-D34E35276547}">
      <dsp:nvSpPr>
        <dsp:cNvPr id="0" name=""/>
        <dsp:cNvSpPr/>
      </dsp:nvSpPr>
      <dsp:spPr>
        <a:xfrm>
          <a:off x="6597881" y="1440156"/>
          <a:ext cx="1787960" cy="151217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+mn-lt"/>
            </a:rPr>
            <a:t>4.</a:t>
          </a:r>
          <a:endParaRPr lang="es-EC" sz="1100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>
              <a:latin typeface="+mn-lt"/>
            </a:rPr>
            <a:t>Debido a la recesión económica actual el estado no puede cumplir con la totalidad de  requerimientos  que tienen las instituciones educativas </a:t>
          </a:r>
          <a:endParaRPr lang="es-EC" sz="1100" kern="1200" dirty="0">
            <a:latin typeface="+mn-lt"/>
          </a:endParaRPr>
        </a:p>
      </dsp:txBody>
      <dsp:txXfrm>
        <a:off x="6671699" y="1513974"/>
        <a:ext cx="1640324" cy="1364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EC1C5-E44C-41F1-B585-DDAFDDFC125F}">
      <dsp:nvSpPr>
        <dsp:cNvPr id="0" name=""/>
        <dsp:cNvSpPr/>
      </dsp:nvSpPr>
      <dsp:spPr>
        <a:xfrm>
          <a:off x="0" y="0"/>
          <a:ext cx="3168351" cy="489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GENERAL</a:t>
          </a:r>
          <a:endParaRPr lang="es-EC" sz="1400" kern="1200" dirty="0"/>
        </a:p>
      </dsp:txBody>
      <dsp:txXfrm>
        <a:off x="0" y="0"/>
        <a:ext cx="3168351" cy="489600"/>
      </dsp:txXfrm>
    </dsp:sp>
    <dsp:sp modelId="{89BFBA48-BDAF-4E93-B60B-28B0920318F7}">
      <dsp:nvSpPr>
        <dsp:cNvPr id="0" name=""/>
        <dsp:cNvSpPr/>
      </dsp:nvSpPr>
      <dsp:spPr>
        <a:xfrm>
          <a:off x="0" y="502054"/>
          <a:ext cx="3168351" cy="7466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.</a:t>
          </a:r>
          <a:endParaRPr lang="es-EC" sz="1200" kern="1200" dirty="0"/>
        </a:p>
      </dsp:txBody>
      <dsp:txXfrm>
        <a:off x="0" y="502054"/>
        <a:ext cx="3168351" cy="746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2AA0-4C02-4C1B-BB95-2E22F3E35D4B}">
      <dsp:nvSpPr>
        <dsp:cNvPr id="0" name=""/>
        <dsp:cNvSpPr/>
      </dsp:nvSpPr>
      <dsp:spPr>
        <a:xfrm rot="5400000">
          <a:off x="311422" y="1546222"/>
          <a:ext cx="920336" cy="15314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C7BEB8-79E5-4618-92C9-EAEFA8A2F3D2}">
      <dsp:nvSpPr>
        <dsp:cNvPr id="0" name=""/>
        <dsp:cNvSpPr/>
      </dsp:nvSpPr>
      <dsp:spPr>
        <a:xfrm>
          <a:off x="157795" y="2003787"/>
          <a:ext cx="1382574" cy="121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Realizar el análisis de la situación actual de los colegios militares  de la cuidad de Quito, con el fin de determinar sus </a:t>
          </a:r>
          <a:r>
            <a:rPr lang="es-EC" sz="1000" kern="1200" dirty="0" err="1" smtClean="0"/>
            <a:t>F.O.D.A.s</a:t>
          </a:r>
          <a:endParaRPr lang="es-EC" sz="10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900" kern="1200">
            <a:solidFill>
              <a:schemeClr val="tx1"/>
            </a:solidFill>
          </a:endParaRPr>
        </a:p>
      </dsp:txBody>
      <dsp:txXfrm>
        <a:off x="157795" y="2003787"/>
        <a:ext cx="1382574" cy="1211907"/>
      </dsp:txXfrm>
    </dsp:sp>
    <dsp:sp modelId="{567EB283-F3DC-4F51-A9E5-41ADE386D5AB}">
      <dsp:nvSpPr>
        <dsp:cNvPr id="0" name=""/>
        <dsp:cNvSpPr/>
      </dsp:nvSpPr>
      <dsp:spPr>
        <a:xfrm>
          <a:off x="1279507" y="1433477"/>
          <a:ext cx="260863" cy="26086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1241735"/>
                <a:satOff val="4976"/>
                <a:lumOff val="1078"/>
                <a:alphaOff val="0"/>
                <a:tint val="50000"/>
                <a:satMod val="300000"/>
              </a:schemeClr>
            </a:gs>
            <a:gs pos="35000">
              <a:schemeClr val="accent5">
                <a:hueOff val="-1241735"/>
                <a:satOff val="4976"/>
                <a:lumOff val="1078"/>
                <a:alphaOff val="0"/>
                <a:tint val="37000"/>
                <a:satMod val="300000"/>
              </a:schemeClr>
            </a:gs>
            <a:gs pos="100000">
              <a:schemeClr val="accent5">
                <a:hueOff val="-1241735"/>
                <a:satOff val="4976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AF294-6AAC-4601-9266-0D0A96D8FE90}">
      <dsp:nvSpPr>
        <dsp:cNvPr id="0" name=""/>
        <dsp:cNvSpPr/>
      </dsp:nvSpPr>
      <dsp:spPr>
        <a:xfrm rot="5400000">
          <a:off x="2003963" y="1127401"/>
          <a:ext cx="920336" cy="15314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62A81A-19A8-4FAA-A23B-8DFE226BCC4B}">
      <dsp:nvSpPr>
        <dsp:cNvPr id="0" name=""/>
        <dsp:cNvSpPr/>
      </dsp:nvSpPr>
      <dsp:spPr>
        <a:xfrm>
          <a:off x="1850336" y="1584966"/>
          <a:ext cx="1382574" cy="121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Analizar  la gestión y ejecución presupuestaria  interna de los colegios militares de Quito.</a:t>
          </a:r>
          <a:endParaRPr lang="es-EC" sz="10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900" kern="1200">
            <a:solidFill>
              <a:schemeClr val="tx1"/>
            </a:solidFill>
          </a:endParaRPr>
        </a:p>
      </dsp:txBody>
      <dsp:txXfrm>
        <a:off x="1850336" y="1584966"/>
        <a:ext cx="1382574" cy="1211907"/>
      </dsp:txXfrm>
    </dsp:sp>
    <dsp:sp modelId="{0C134043-7653-4452-A95C-885AE61F79C4}">
      <dsp:nvSpPr>
        <dsp:cNvPr id="0" name=""/>
        <dsp:cNvSpPr/>
      </dsp:nvSpPr>
      <dsp:spPr>
        <a:xfrm>
          <a:off x="2972048" y="1014656"/>
          <a:ext cx="260863" cy="26086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3725204"/>
                <a:satOff val="14929"/>
                <a:lumOff val="3235"/>
                <a:alphaOff val="0"/>
                <a:tint val="50000"/>
                <a:satMod val="300000"/>
              </a:schemeClr>
            </a:gs>
            <a:gs pos="35000">
              <a:schemeClr val="accent5">
                <a:hueOff val="-3725204"/>
                <a:satOff val="14929"/>
                <a:lumOff val="3235"/>
                <a:alphaOff val="0"/>
                <a:tint val="37000"/>
                <a:satMod val="300000"/>
              </a:schemeClr>
            </a:gs>
            <a:gs pos="100000">
              <a:schemeClr val="accent5">
                <a:hueOff val="-3725204"/>
                <a:satOff val="14929"/>
                <a:lumOff val="323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42C3CC-2C29-4713-AD02-7F43BC8B85BA}">
      <dsp:nvSpPr>
        <dsp:cNvPr id="0" name=""/>
        <dsp:cNvSpPr/>
      </dsp:nvSpPr>
      <dsp:spPr>
        <a:xfrm rot="5400000">
          <a:off x="3696505" y="708580"/>
          <a:ext cx="920336" cy="15314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022BE8-0AC0-4287-B92F-B7CCF29136FD}">
      <dsp:nvSpPr>
        <dsp:cNvPr id="0" name=""/>
        <dsp:cNvSpPr/>
      </dsp:nvSpPr>
      <dsp:spPr>
        <a:xfrm>
          <a:off x="3542877" y="1166145"/>
          <a:ext cx="1382574" cy="121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smtClean="0"/>
            <a:t>Analizar las cédulas presupuestarias generales de los colegios militares de Quito, estableciendo partidas de mayor relevancia.</a:t>
          </a:r>
          <a:endParaRPr lang="es-EC" sz="1000" kern="1200" dirty="0"/>
        </a:p>
      </dsp:txBody>
      <dsp:txXfrm>
        <a:off x="3542877" y="1166145"/>
        <a:ext cx="1382574" cy="1211907"/>
      </dsp:txXfrm>
    </dsp:sp>
    <dsp:sp modelId="{E015FCA5-DBB3-40B4-A928-27B287E4B6F2}">
      <dsp:nvSpPr>
        <dsp:cNvPr id="0" name=""/>
        <dsp:cNvSpPr/>
      </dsp:nvSpPr>
      <dsp:spPr>
        <a:xfrm>
          <a:off x="4664589" y="595835"/>
          <a:ext cx="260863" cy="26086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6208672"/>
                <a:satOff val="24882"/>
                <a:lumOff val="5392"/>
                <a:alphaOff val="0"/>
                <a:tint val="50000"/>
                <a:satMod val="300000"/>
              </a:schemeClr>
            </a:gs>
            <a:gs pos="35000">
              <a:schemeClr val="accent5">
                <a:hueOff val="-6208672"/>
                <a:satOff val="24882"/>
                <a:lumOff val="5392"/>
                <a:alphaOff val="0"/>
                <a:tint val="37000"/>
                <a:satMod val="300000"/>
              </a:schemeClr>
            </a:gs>
            <a:gs pos="100000">
              <a:schemeClr val="accent5">
                <a:hueOff val="-6208672"/>
                <a:satOff val="24882"/>
                <a:lumOff val="539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83DC96-122F-48AF-9E62-FCF59BC27B77}">
      <dsp:nvSpPr>
        <dsp:cNvPr id="0" name=""/>
        <dsp:cNvSpPr/>
      </dsp:nvSpPr>
      <dsp:spPr>
        <a:xfrm rot="5400000">
          <a:off x="5389046" y="289759"/>
          <a:ext cx="920336" cy="15314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5D54A6-17FE-4202-A056-E340800794EA}">
      <dsp:nvSpPr>
        <dsp:cNvPr id="0" name=""/>
        <dsp:cNvSpPr/>
      </dsp:nvSpPr>
      <dsp:spPr>
        <a:xfrm>
          <a:off x="5235419" y="747324"/>
          <a:ext cx="1382574" cy="121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Determinar el impacto social del cobro de pensiones en los colegios militares de Quito para padres de familia  o representantes </a:t>
          </a:r>
          <a:endParaRPr lang="es-EC" sz="10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900" kern="1200">
            <a:solidFill>
              <a:schemeClr val="tx1"/>
            </a:solidFill>
          </a:endParaRPr>
        </a:p>
      </dsp:txBody>
      <dsp:txXfrm>
        <a:off x="5235419" y="747324"/>
        <a:ext cx="1382574" cy="1211907"/>
      </dsp:txXfrm>
    </dsp:sp>
    <dsp:sp modelId="{3D39F84C-7BF5-44B6-A157-7786632986EB}">
      <dsp:nvSpPr>
        <dsp:cNvPr id="0" name=""/>
        <dsp:cNvSpPr/>
      </dsp:nvSpPr>
      <dsp:spPr>
        <a:xfrm>
          <a:off x="6357130" y="177014"/>
          <a:ext cx="260863" cy="26086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-8692142"/>
                <a:satOff val="34835"/>
                <a:lumOff val="7549"/>
                <a:alphaOff val="0"/>
                <a:tint val="50000"/>
                <a:satMod val="300000"/>
              </a:schemeClr>
            </a:gs>
            <a:gs pos="35000">
              <a:schemeClr val="accent5">
                <a:hueOff val="-8692142"/>
                <a:satOff val="34835"/>
                <a:lumOff val="7549"/>
                <a:alphaOff val="0"/>
                <a:tint val="37000"/>
                <a:satMod val="300000"/>
              </a:schemeClr>
            </a:gs>
            <a:gs pos="100000">
              <a:schemeClr val="accent5">
                <a:hueOff val="-8692142"/>
                <a:satOff val="34835"/>
                <a:lumOff val="754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8F93F0-0604-4A79-A3B1-556435A9BD55}">
      <dsp:nvSpPr>
        <dsp:cNvPr id="0" name=""/>
        <dsp:cNvSpPr/>
      </dsp:nvSpPr>
      <dsp:spPr>
        <a:xfrm rot="5400000">
          <a:off x="7081587" y="-129061"/>
          <a:ext cx="920336" cy="15314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EBE5B4-1022-4174-92CF-EF585B129DB0}">
      <dsp:nvSpPr>
        <dsp:cNvPr id="0" name=""/>
        <dsp:cNvSpPr/>
      </dsp:nvSpPr>
      <dsp:spPr>
        <a:xfrm>
          <a:off x="6927960" y="328503"/>
          <a:ext cx="1382574" cy="121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smtClean="0"/>
            <a:t>Establecer una propuesta de mejora que ayude a los colegios militares a contar con un buen manejo de sus recursos financieros </a:t>
          </a:r>
          <a:endParaRPr lang="es-EC" sz="1000" kern="1200" dirty="0"/>
        </a:p>
      </dsp:txBody>
      <dsp:txXfrm>
        <a:off x="6927960" y="328503"/>
        <a:ext cx="1382574" cy="1211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E57B5-1FBD-4ED2-8F9E-A83DF9DFC7FC}">
      <dsp:nvSpPr>
        <dsp:cNvPr id="0" name=""/>
        <dsp:cNvSpPr/>
      </dsp:nvSpPr>
      <dsp:spPr>
        <a:xfrm>
          <a:off x="356794" y="895301"/>
          <a:ext cx="2512325" cy="82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H1: El cobro de matrículas </a:t>
          </a:r>
          <a:r>
            <a:rPr lang="es-EC" sz="1400" kern="1200" dirty="0" smtClean="0"/>
            <a:t>y pensiones en </a:t>
          </a:r>
          <a:r>
            <a:rPr lang="es-EC" sz="1400" kern="1200" dirty="0" smtClean="0"/>
            <a:t>colegios militares afecta la economía de los hogares de los estudiantes.</a:t>
          </a:r>
          <a:endParaRPr lang="es-EC" sz="1400" kern="1200" dirty="0"/>
        </a:p>
      </dsp:txBody>
      <dsp:txXfrm>
        <a:off x="356794" y="895301"/>
        <a:ext cx="2512325" cy="827925"/>
      </dsp:txXfrm>
    </dsp:sp>
    <dsp:sp modelId="{18E12E11-2DF2-4A89-B079-BDD8ADE0ED1F}">
      <dsp:nvSpPr>
        <dsp:cNvPr id="0" name=""/>
        <dsp:cNvSpPr/>
      </dsp:nvSpPr>
      <dsp:spPr>
        <a:xfrm>
          <a:off x="356794" y="2641111"/>
          <a:ext cx="2512325" cy="15511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H4: Los costos extracurriculares de los colegios, influyen en el pago de matriculas y pensiones </a:t>
          </a:r>
          <a:endParaRPr lang="es-EC" sz="1400" kern="1200" dirty="0"/>
        </a:p>
      </dsp:txBody>
      <dsp:txXfrm>
        <a:off x="356794" y="2641111"/>
        <a:ext cx="2512325" cy="1551128"/>
      </dsp:txXfrm>
    </dsp:sp>
    <dsp:sp modelId="{59C828C9-27CA-455C-9E79-66922F0E0A90}">
      <dsp:nvSpPr>
        <dsp:cNvPr id="0" name=""/>
        <dsp:cNvSpPr/>
      </dsp:nvSpPr>
      <dsp:spPr>
        <a:xfrm>
          <a:off x="353940" y="643497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B486-BA7E-41EF-9305-6D03367E8DAC}">
      <dsp:nvSpPr>
        <dsp:cNvPr id="0" name=""/>
        <dsp:cNvSpPr/>
      </dsp:nvSpPr>
      <dsp:spPr>
        <a:xfrm>
          <a:off x="493830" y="363716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465852-3DAB-4968-A6B7-976ACD8AD97D}">
      <dsp:nvSpPr>
        <dsp:cNvPr id="0" name=""/>
        <dsp:cNvSpPr/>
      </dsp:nvSpPr>
      <dsp:spPr>
        <a:xfrm>
          <a:off x="829568" y="419672"/>
          <a:ext cx="314040" cy="314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0C3E40-7647-4370-8C6E-9182E8FEC858}">
      <dsp:nvSpPr>
        <dsp:cNvPr id="0" name=""/>
        <dsp:cNvSpPr/>
      </dsp:nvSpPr>
      <dsp:spPr>
        <a:xfrm>
          <a:off x="1109350" y="111912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33E806-0FCF-4550-99B8-F23DE5A4D796}">
      <dsp:nvSpPr>
        <dsp:cNvPr id="0" name=""/>
        <dsp:cNvSpPr/>
      </dsp:nvSpPr>
      <dsp:spPr>
        <a:xfrm>
          <a:off x="1473066" y="0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09C666-FEFA-4B49-991A-CACB73C04CB7}">
      <dsp:nvSpPr>
        <dsp:cNvPr id="0" name=""/>
        <dsp:cNvSpPr/>
      </dsp:nvSpPr>
      <dsp:spPr>
        <a:xfrm>
          <a:off x="1920717" y="195847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548A5A-A2DA-4217-8EA0-F5C42D494A96}">
      <dsp:nvSpPr>
        <dsp:cNvPr id="0" name=""/>
        <dsp:cNvSpPr/>
      </dsp:nvSpPr>
      <dsp:spPr>
        <a:xfrm>
          <a:off x="2200499" y="335738"/>
          <a:ext cx="314040" cy="314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868CF0-B780-40BD-9948-D4F1BA2FD2DA}">
      <dsp:nvSpPr>
        <dsp:cNvPr id="0" name=""/>
        <dsp:cNvSpPr/>
      </dsp:nvSpPr>
      <dsp:spPr>
        <a:xfrm>
          <a:off x="2592193" y="643497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153A5E-A5C5-4B6C-B9C5-C3EF4F78D408}">
      <dsp:nvSpPr>
        <dsp:cNvPr id="0" name=""/>
        <dsp:cNvSpPr/>
      </dsp:nvSpPr>
      <dsp:spPr>
        <a:xfrm>
          <a:off x="2760062" y="951257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0E6EDE-A067-4217-A863-D5FB070A6E04}">
      <dsp:nvSpPr>
        <dsp:cNvPr id="0" name=""/>
        <dsp:cNvSpPr/>
      </dsp:nvSpPr>
      <dsp:spPr>
        <a:xfrm>
          <a:off x="1305197" y="363716"/>
          <a:ext cx="513884" cy="513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77EA4-0B2D-409F-8AAD-088BF82F9694}">
      <dsp:nvSpPr>
        <dsp:cNvPr id="0" name=""/>
        <dsp:cNvSpPr/>
      </dsp:nvSpPr>
      <dsp:spPr>
        <a:xfrm>
          <a:off x="214049" y="1426886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76B91C-FFE2-4CC4-A050-DD44718586E7}">
      <dsp:nvSpPr>
        <dsp:cNvPr id="0" name=""/>
        <dsp:cNvSpPr/>
      </dsp:nvSpPr>
      <dsp:spPr>
        <a:xfrm>
          <a:off x="381918" y="1678690"/>
          <a:ext cx="314040" cy="314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F9D132-8D2A-4F1E-B195-F7A06004640E}">
      <dsp:nvSpPr>
        <dsp:cNvPr id="0" name=""/>
        <dsp:cNvSpPr/>
      </dsp:nvSpPr>
      <dsp:spPr>
        <a:xfrm>
          <a:off x="801590" y="1902515"/>
          <a:ext cx="456786" cy="456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2567B8-BFC0-4AA1-B3E2-49C23E2A3FC6}">
      <dsp:nvSpPr>
        <dsp:cNvPr id="0" name=""/>
        <dsp:cNvSpPr/>
      </dsp:nvSpPr>
      <dsp:spPr>
        <a:xfrm>
          <a:off x="1389132" y="2266231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BD0C6E-A43D-44D5-B5D4-86731E9CDEA0}">
      <dsp:nvSpPr>
        <dsp:cNvPr id="0" name=""/>
        <dsp:cNvSpPr/>
      </dsp:nvSpPr>
      <dsp:spPr>
        <a:xfrm>
          <a:off x="1501045" y="1902515"/>
          <a:ext cx="314040" cy="314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A32F24-C1D6-418A-997E-477786204350}">
      <dsp:nvSpPr>
        <dsp:cNvPr id="0" name=""/>
        <dsp:cNvSpPr/>
      </dsp:nvSpPr>
      <dsp:spPr>
        <a:xfrm>
          <a:off x="1780826" y="2294210"/>
          <a:ext cx="199844" cy="199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03906-75B9-4429-A04B-4BA0B203011B}">
      <dsp:nvSpPr>
        <dsp:cNvPr id="0" name=""/>
        <dsp:cNvSpPr/>
      </dsp:nvSpPr>
      <dsp:spPr>
        <a:xfrm>
          <a:off x="2032630" y="1846559"/>
          <a:ext cx="456786" cy="456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764F00-2D24-45A8-8F1C-E988E4F70C59}">
      <dsp:nvSpPr>
        <dsp:cNvPr id="0" name=""/>
        <dsp:cNvSpPr/>
      </dsp:nvSpPr>
      <dsp:spPr>
        <a:xfrm>
          <a:off x="2648150" y="1734646"/>
          <a:ext cx="314040" cy="314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A07D7C-FFD5-4656-A903-9C328FF6DD29}">
      <dsp:nvSpPr>
        <dsp:cNvPr id="0" name=""/>
        <dsp:cNvSpPr/>
      </dsp:nvSpPr>
      <dsp:spPr>
        <a:xfrm>
          <a:off x="2962190" y="419207"/>
          <a:ext cx="922292" cy="1760757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6AFD2A-08A5-4876-9EBE-1B671A9317A5}">
      <dsp:nvSpPr>
        <dsp:cNvPr id="0" name=""/>
        <dsp:cNvSpPr/>
      </dsp:nvSpPr>
      <dsp:spPr>
        <a:xfrm>
          <a:off x="3716794" y="419207"/>
          <a:ext cx="922292" cy="1760757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89AB53-E7F8-43DA-9ECF-23624F15737F}">
      <dsp:nvSpPr>
        <dsp:cNvPr id="0" name=""/>
        <dsp:cNvSpPr/>
      </dsp:nvSpPr>
      <dsp:spPr>
        <a:xfrm>
          <a:off x="4827737" y="294295"/>
          <a:ext cx="2138042" cy="2138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H2: La ejecución presupuestaria mínima de las instituciones educativas militares es del 50% </a:t>
          </a:r>
          <a:endParaRPr lang="es-EC" sz="1400" kern="1200" dirty="0"/>
        </a:p>
      </dsp:txBody>
      <dsp:txXfrm>
        <a:off x="5140846" y="607404"/>
        <a:ext cx="1511824" cy="1511824"/>
      </dsp:txXfrm>
    </dsp:sp>
    <dsp:sp modelId="{9F98A550-AB8F-4380-A900-26ED27C85190}">
      <dsp:nvSpPr>
        <dsp:cNvPr id="0" name=""/>
        <dsp:cNvSpPr/>
      </dsp:nvSpPr>
      <dsp:spPr>
        <a:xfrm>
          <a:off x="4639086" y="2641111"/>
          <a:ext cx="2515344" cy="15511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H3: Los colegios militares cuentan con una gestión financiera adecuada para el manejo de recursos.</a:t>
          </a:r>
          <a:endParaRPr lang="es-EC" sz="1400" kern="1200" dirty="0"/>
        </a:p>
      </dsp:txBody>
      <dsp:txXfrm>
        <a:off x="4639086" y="2641111"/>
        <a:ext cx="2515344" cy="1551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B1E8F-B723-491F-BBA1-F7C7853F7800}">
      <dsp:nvSpPr>
        <dsp:cNvPr id="0" name=""/>
        <dsp:cNvSpPr/>
      </dsp:nvSpPr>
      <dsp:spPr>
        <a:xfrm>
          <a:off x="301221" y="215755"/>
          <a:ext cx="1908669" cy="954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PRINCIPAL</a:t>
          </a:r>
          <a:endParaRPr lang="es-EC" sz="2400" kern="1200" dirty="0"/>
        </a:p>
      </dsp:txBody>
      <dsp:txXfrm>
        <a:off x="329172" y="243706"/>
        <a:ext cx="1852767" cy="898432"/>
      </dsp:txXfrm>
    </dsp:sp>
    <dsp:sp modelId="{1DD526C7-0193-403D-947D-6A7A00309B9A}">
      <dsp:nvSpPr>
        <dsp:cNvPr id="0" name=""/>
        <dsp:cNvSpPr/>
      </dsp:nvSpPr>
      <dsp:spPr>
        <a:xfrm>
          <a:off x="492088" y="1170089"/>
          <a:ext cx="245851" cy="636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703"/>
              </a:lnTo>
              <a:lnTo>
                <a:pt x="245851" y="6367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8E11E-F434-47E4-B972-0E55B3DD240F}">
      <dsp:nvSpPr>
        <dsp:cNvPr id="0" name=""/>
        <dsp:cNvSpPr/>
      </dsp:nvSpPr>
      <dsp:spPr>
        <a:xfrm>
          <a:off x="737940" y="1329625"/>
          <a:ext cx="1526935" cy="954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Encuesta </a:t>
          </a:r>
          <a:endParaRPr lang="es-EC" sz="1500" kern="1200" dirty="0"/>
        </a:p>
      </dsp:txBody>
      <dsp:txXfrm>
        <a:off x="765891" y="1357576"/>
        <a:ext cx="1471033" cy="898432"/>
      </dsp:txXfrm>
    </dsp:sp>
    <dsp:sp modelId="{877F5B19-CBC1-40D9-AF83-36E02CDF2B14}">
      <dsp:nvSpPr>
        <dsp:cNvPr id="0" name=""/>
        <dsp:cNvSpPr/>
      </dsp:nvSpPr>
      <dsp:spPr>
        <a:xfrm>
          <a:off x="4019003" y="1707"/>
          <a:ext cx="1908669" cy="954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SECUNDARIAS </a:t>
          </a:r>
          <a:endParaRPr lang="es-EC" sz="2400" kern="1200" dirty="0"/>
        </a:p>
      </dsp:txBody>
      <dsp:txXfrm>
        <a:off x="4046954" y="29658"/>
        <a:ext cx="1852767" cy="898432"/>
      </dsp:txXfrm>
    </dsp:sp>
    <dsp:sp modelId="{B73CA653-873F-4C61-BFC2-C530A89DDAF3}">
      <dsp:nvSpPr>
        <dsp:cNvPr id="0" name=""/>
        <dsp:cNvSpPr/>
      </dsp:nvSpPr>
      <dsp:spPr>
        <a:xfrm>
          <a:off x="4209870" y="956042"/>
          <a:ext cx="128934" cy="74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125"/>
              </a:lnTo>
              <a:lnTo>
                <a:pt x="128934" y="74512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AC702-0650-4798-8BBC-E76EDB101B7E}">
      <dsp:nvSpPr>
        <dsp:cNvPr id="0" name=""/>
        <dsp:cNvSpPr/>
      </dsp:nvSpPr>
      <dsp:spPr>
        <a:xfrm>
          <a:off x="4338804" y="1224000"/>
          <a:ext cx="1526935" cy="954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Entrevistas: A los rectores y personal administrativo </a:t>
          </a:r>
          <a:endParaRPr lang="es-EC" sz="1500" kern="1200" dirty="0"/>
        </a:p>
      </dsp:txBody>
      <dsp:txXfrm>
        <a:off x="4366755" y="1251951"/>
        <a:ext cx="1471033" cy="898432"/>
      </dsp:txXfrm>
    </dsp:sp>
    <dsp:sp modelId="{296F8291-E8A1-4E26-B1F0-E13DFE4827B1}">
      <dsp:nvSpPr>
        <dsp:cNvPr id="0" name=""/>
        <dsp:cNvSpPr/>
      </dsp:nvSpPr>
      <dsp:spPr>
        <a:xfrm>
          <a:off x="4209870" y="956042"/>
          <a:ext cx="128934" cy="1897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407"/>
              </a:lnTo>
              <a:lnTo>
                <a:pt x="128934" y="18974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9979D-BDEA-4352-AF93-1D82F59E7884}">
      <dsp:nvSpPr>
        <dsp:cNvPr id="0" name=""/>
        <dsp:cNvSpPr/>
      </dsp:nvSpPr>
      <dsp:spPr>
        <a:xfrm>
          <a:off x="4338804" y="2376282"/>
          <a:ext cx="1526935" cy="954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Documentación</a:t>
          </a:r>
          <a:endParaRPr lang="es-EC" sz="1500" kern="1200" dirty="0"/>
        </a:p>
      </dsp:txBody>
      <dsp:txXfrm>
        <a:off x="4366755" y="2404233"/>
        <a:ext cx="1471033" cy="898432"/>
      </dsp:txXfrm>
    </dsp:sp>
    <dsp:sp modelId="{9EDFB78C-A86F-4094-9748-E673CACDA31C}">
      <dsp:nvSpPr>
        <dsp:cNvPr id="0" name=""/>
        <dsp:cNvSpPr/>
      </dsp:nvSpPr>
      <dsp:spPr>
        <a:xfrm>
          <a:off x="4209870" y="956042"/>
          <a:ext cx="128934" cy="3049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681"/>
              </a:lnTo>
              <a:lnTo>
                <a:pt x="128934" y="304968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E1EDC-EF8C-4F5D-8201-7B50FAD11DDD}">
      <dsp:nvSpPr>
        <dsp:cNvPr id="0" name=""/>
        <dsp:cNvSpPr/>
      </dsp:nvSpPr>
      <dsp:spPr>
        <a:xfrm>
          <a:off x="4338804" y="3528555"/>
          <a:ext cx="1526935" cy="954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Observación</a:t>
          </a:r>
          <a:endParaRPr lang="es-EC" sz="1500" kern="1200" dirty="0"/>
        </a:p>
      </dsp:txBody>
      <dsp:txXfrm>
        <a:off x="4366755" y="3556506"/>
        <a:ext cx="1471033" cy="898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DA2C4-6BA2-479E-958F-0252AB5BAE10}">
      <dsp:nvSpPr>
        <dsp:cNvPr id="0" name=""/>
        <dsp:cNvSpPr/>
      </dsp:nvSpPr>
      <dsp:spPr>
        <a:xfrm>
          <a:off x="-6067427" y="-928615"/>
          <a:ext cx="7224765" cy="7224765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9EE24-8725-4931-8836-A162A8BDA1BB}">
      <dsp:nvSpPr>
        <dsp:cNvPr id="0" name=""/>
        <dsp:cNvSpPr/>
      </dsp:nvSpPr>
      <dsp:spPr>
        <a:xfrm>
          <a:off x="745013" y="536753"/>
          <a:ext cx="5014003" cy="10735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209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De las partidas presupuestarias de la Institución de Educación Militar LICQUI se determinó que 36 de ellas tienen una Ejecución menor al 75%,</a:t>
          </a:r>
          <a:endParaRPr lang="es-EC" sz="1100" kern="1200" dirty="0"/>
        </a:p>
      </dsp:txBody>
      <dsp:txXfrm>
        <a:off x="745013" y="536753"/>
        <a:ext cx="5014003" cy="1073506"/>
      </dsp:txXfrm>
    </dsp:sp>
    <dsp:sp modelId="{A0B575C2-7751-4C3B-87B7-8A2B9B087B60}">
      <dsp:nvSpPr>
        <dsp:cNvPr id="0" name=""/>
        <dsp:cNvSpPr/>
      </dsp:nvSpPr>
      <dsp:spPr>
        <a:xfrm>
          <a:off x="74071" y="402565"/>
          <a:ext cx="1341883" cy="13418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0C48FC6-6409-4D1C-A280-2DBFD5F67C36}">
      <dsp:nvSpPr>
        <dsp:cNvPr id="0" name=""/>
        <dsp:cNvSpPr/>
      </dsp:nvSpPr>
      <dsp:spPr>
        <a:xfrm>
          <a:off x="1135233" y="2147013"/>
          <a:ext cx="4623783" cy="1073506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209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La partida presupuestaria de “Honorarios por contratos Civiles y de Servicios», se solicitó el valor de $34152,00 de lo cual se ha ejecutado hasta el momento 0%.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No pueden contratar a profesionales que se encuentran fuera de la nómina de profesores, ni servicios técnicos especializados que necesitaren en el transcurso del año.</a:t>
          </a:r>
          <a:endParaRPr lang="es-EC" sz="1100" kern="1200" dirty="0"/>
        </a:p>
      </dsp:txBody>
      <dsp:txXfrm>
        <a:off x="1135233" y="2147013"/>
        <a:ext cx="4623783" cy="1073506"/>
      </dsp:txXfrm>
    </dsp:sp>
    <dsp:sp modelId="{83BF61B3-EA7C-442E-932F-6B1BA2FA9645}">
      <dsp:nvSpPr>
        <dsp:cNvPr id="0" name=""/>
        <dsp:cNvSpPr/>
      </dsp:nvSpPr>
      <dsp:spPr>
        <a:xfrm>
          <a:off x="464291" y="2012825"/>
          <a:ext cx="1341883" cy="13418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055A4C-745D-4F54-B6F2-CF719C393290}">
      <dsp:nvSpPr>
        <dsp:cNvPr id="0" name=""/>
        <dsp:cNvSpPr/>
      </dsp:nvSpPr>
      <dsp:spPr>
        <a:xfrm>
          <a:off x="745013" y="3757273"/>
          <a:ext cx="5014003" cy="107350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209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Las partidas presupuestarias de “Equipos, Sistemas y Paquetes Informáticos”, “Mobiliario Bienes de Larga Duración” y “Maquinaria y Equipo Bienes de Larga Duración”; se solicito el valor total de $61450,00, las mismas que no han sido ejecutadas en ningún porcentaje</a:t>
          </a:r>
          <a:endParaRPr lang="es-EC" sz="1100" kern="1200" dirty="0"/>
        </a:p>
      </dsp:txBody>
      <dsp:txXfrm>
        <a:off x="745013" y="3757273"/>
        <a:ext cx="5014003" cy="1073506"/>
      </dsp:txXfrm>
    </dsp:sp>
    <dsp:sp modelId="{A6ED00E3-0B64-429C-9CA2-153A8B4B7FB2}">
      <dsp:nvSpPr>
        <dsp:cNvPr id="0" name=""/>
        <dsp:cNvSpPr/>
      </dsp:nvSpPr>
      <dsp:spPr>
        <a:xfrm>
          <a:off x="74071" y="3623085"/>
          <a:ext cx="1341883" cy="13418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41FC0-A516-4996-B278-E149C2AF9846}">
      <dsp:nvSpPr>
        <dsp:cNvPr id="0" name=""/>
        <dsp:cNvSpPr/>
      </dsp:nvSpPr>
      <dsp:spPr>
        <a:xfrm>
          <a:off x="841411" y="0"/>
          <a:ext cx="1735266" cy="13014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27E63-EFC9-4434-90EA-2F6ADBDB0C4F}">
      <dsp:nvSpPr>
        <dsp:cNvPr id="0" name=""/>
        <dsp:cNvSpPr/>
      </dsp:nvSpPr>
      <dsp:spPr>
        <a:xfrm>
          <a:off x="2628736" y="0"/>
          <a:ext cx="4416552" cy="13014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Dentro de la cedula presupuestaria general se ha observado que 12 partidas cuentan con una ejecución superior al 75%.</a:t>
          </a:r>
        </a:p>
      </dsp:txBody>
      <dsp:txXfrm>
        <a:off x="2628736" y="0"/>
        <a:ext cx="4416552" cy="1301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97D84-6F71-4898-ADA2-7FCD4BABCE49}">
      <dsp:nvSpPr>
        <dsp:cNvPr id="0" name=""/>
        <dsp:cNvSpPr/>
      </dsp:nvSpPr>
      <dsp:spPr>
        <a:xfrm>
          <a:off x="4123005" y="1697204"/>
          <a:ext cx="2917056" cy="506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32"/>
              </a:lnTo>
              <a:lnTo>
                <a:pt x="2917056" y="253132"/>
              </a:lnTo>
              <a:lnTo>
                <a:pt x="2917056" y="5062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9809C-ABE4-4403-8B5B-6FE01B5344DC}">
      <dsp:nvSpPr>
        <dsp:cNvPr id="0" name=""/>
        <dsp:cNvSpPr/>
      </dsp:nvSpPr>
      <dsp:spPr>
        <a:xfrm>
          <a:off x="4077285" y="1697204"/>
          <a:ext cx="91440" cy="506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2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36324-73D8-4540-9EC7-6BDAAEA4B84E}">
      <dsp:nvSpPr>
        <dsp:cNvPr id="0" name=""/>
        <dsp:cNvSpPr/>
      </dsp:nvSpPr>
      <dsp:spPr>
        <a:xfrm>
          <a:off x="1205948" y="1697204"/>
          <a:ext cx="2917056" cy="506265"/>
        </a:xfrm>
        <a:custGeom>
          <a:avLst/>
          <a:gdLst/>
          <a:ahLst/>
          <a:cxnLst/>
          <a:rect l="0" t="0" r="0" b="0"/>
          <a:pathLst>
            <a:path>
              <a:moveTo>
                <a:pt x="2917056" y="0"/>
              </a:moveTo>
              <a:lnTo>
                <a:pt x="2917056" y="253132"/>
              </a:lnTo>
              <a:lnTo>
                <a:pt x="0" y="253132"/>
              </a:lnTo>
              <a:lnTo>
                <a:pt x="0" y="5062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DF02F-131D-4A3A-97A2-28FEBC1E81E2}">
      <dsp:nvSpPr>
        <dsp:cNvPr id="0" name=""/>
        <dsp:cNvSpPr/>
      </dsp:nvSpPr>
      <dsp:spPr>
        <a:xfrm>
          <a:off x="2917609" y="491809"/>
          <a:ext cx="2410790" cy="12053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 las partidas presupuestarias del Colegio Militar Eloy Alfaro COMIL I se determinó que 23 de ellas tienen una ejecución menor al 75%</a:t>
          </a:r>
          <a:endParaRPr lang="es-EC" sz="1200" kern="1200" dirty="0"/>
        </a:p>
      </dsp:txBody>
      <dsp:txXfrm>
        <a:off x="2917609" y="491809"/>
        <a:ext cx="2410790" cy="1205395"/>
      </dsp:txXfrm>
    </dsp:sp>
    <dsp:sp modelId="{93B8C114-58FA-4D2B-889D-76E4FEA52CDF}">
      <dsp:nvSpPr>
        <dsp:cNvPr id="0" name=""/>
        <dsp:cNvSpPr/>
      </dsp:nvSpPr>
      <dsp:spPr>
        <a:xfrm>
          <a:off x="553" y="2203470"/>
          <a:ext cx="2410790" cy="12053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“Instalación, Mantenimiento y Reparación de Edificios Locales” en la cual se solicitó una asignación total por el valor de $742096,99 devengándose solo $129068,68 que corresponde al 17,39%.</a:t>
          </a:r>
          <a:endParaRPr lang="es-EC" sz="1200" kern="1200" dirty="0"/>
        </a:p>
      </dsp:txBody>
      <dsp:txXfrm>
        <a:off x="553" y="2203470"/>
        <a:ext cx="2410790" cy="1205395"/>
      </dsp:txXfrm>
    </dsp:sp>
    <dsp:sp modelId="{62AA3380-57CA-4908-A961-F62D2190A68D}">
      <dsp:nvSpPr>
        <dsp:cNvPr id="0" name=""/>
        <dsp:cNvSpPr/>
      </dsp:nvSpPr>
      <dsp:spPr>
        <a:xfrm>
          <a:off x="2917609" y="2203470"/>
          <a:ext cx="2410790" cy="12053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“Arrendamiento y Licencias de Uso de Paquetes Informáticos” se solicitó un presupuesto total de $23939,32 y solo se ejecutó el 1,43%</a:t>
          </a:r>
          <a:endParaRPr lang="es-EC" sz="1200" kern="1200" dirty="0"/>
        </a:p>
      </dsp:txBody>
      <dsp:txXfrm>
        <a:off x="2917609" y="2203470"/>
        <a:ext cx="2410790" cy="1205395"/>
      </dsp:txXfrm>
    </dsp:sp>
    <dsp:sp modelId="{FD6BF62C-AFE9-4FB1-99BA-BF452473BD21}">
      <dsp:nvSpPr>
        <dsp:cNvPr id="0" name=""/>
        <dsp:cNvSpPr/>
      </dsp:nvSpPr>
      <dsp:spPr>
        <a:xfrm>
          <a:off x="5834666" y="2203470"/>
          <a:ext cx="2410790" cy="1205395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Una de las partidas presupuestarias más importantes en la cual se solicitó $83230,00  y no tuvo ninguna ejecución es decir 0% es “Seguros”, </a:t>
          </a:r>
          <a:endParaRPr lang="es-EC" sz="1200" b="1" kern="1200" dirty="0"/>
        </a:p>
      </dsp:txBody>
      <dsp:txXfrm>
        <a:off x="5834666" y="2203470"/>
        <a:ext cx="2410790" cy="1205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3E4B8-B8DA-4FEE-975E-C34FCDCAEF1D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45A8F-1540-47B3-A29F-75D3EB4FDDB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149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5A8F-1540-47B3-A29F-75D3EB4FDDB6}" type="slidenum">
              <a:rPr lang="es-EC" smtClean="0"/>
              <a:pPr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8142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45A8F-1540-47B3-A29F-75D3EB4FDDB6}" type="slidenum">
              <a:rPr lang="es-EC" smtClean="0"/>
              <a:pPr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616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5BE1-35EC-4537-B97C-AE0D0E28CDE6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643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879A-99B3-4A9F-9795-84B75E4AD72E}" type="datetimeFigureOut">
              <a:rPr lang="es-EC" smtClean="0"/>
              <a:pPr/>
              <a:t>18/11/2016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230B5-31D1-4A4F-8829-F4B28907C2A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eebvVqwd-i7Grte59HO-4OvYIVYHscFE8XaABLlcX_zdEvPg/viewform?embedded=true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CEDULAS%20PRESUPUESTARIAS%20LICEO%20MENOS%2075%25.xlsx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CEDULAS%20PRESUPUESTARIAS%20LICEO%20MAS%2075%25.xlsx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CEDULAS%20PRESUPUESTARIAS%20ELOY%20ALFARO%20MENOS%2075%25.xlsx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hyperlink" Target="CEDULAS%20PRESUPUESTARIAS%20ELOY%20ALFARO%20MAS%2075%25.xlsx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ORMATOCARAT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40" y="-471798"/>
            <a:ext cx="9179740" cy="7185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1415608" y="10271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DEPARTAMENTO DE CIENCIAS ECONOMICAS ADMINISTRATIVAS Y DE COMERCIO 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51648" y="198884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</a:t>
            </a: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SOCIOECONOMICO DEL COBRO DE LAS PENSIONES EN LOS COLEGIOS MILITARES DEL </a:t>
            </a: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D.M.Q».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77812" y="2996952"/>
            <a:ext cx="535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l"/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AUTORES: </a:t>
            </a:r>
          </a:p>
          <a:p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CÁRDENAS RENGEL ANABEL PAOLA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SÁNCHEZ </a:t>
            </a: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GARCIA WILSON ANDRES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922905" y="43651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DIRECTOR: ING. CESAR SEGOVIA  M.P.D.E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282945" y="505382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SANGOLQUI, NOVIEMBRE 2016</a:t>
            </a:r>
          </a:p>
        </p:txBody>
      </p:sp>
    </p:spTree>
    <p:extLst>
      <p:ext uri="{BB962C8B-B14F-4D97-AF65-F5344CB8AC3E}">
        <p14:creationId xmlns:p14="http://schemas.microsoft.com/office/powerpoint/2010/main" val="29960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/>
              <a:t>TIPOLOGIA DE LA INVESTIGACION</a:t>
            </a:r>
          </a:p>
        </p:txBody>
      </p:sp>
      <p:sp>
        <p:nvSpPr>
          <p:cNvPr id="2" name="1 Triángulo isósceles"/>
          <p:cNvSpPr/>
          <p:nvPr/>
        </p:nvSpPr>
        <p:spPr>
          <a:xfrm>
            <a:off x="4067944" y="3861048"/>
            <a:ext cx="1804817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087522" y="3322946"/>
            <a:ext cx="1656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Por la Finalidad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04330" y="4534588"/>
            <a:ext cx="208823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Por las Fuentes de información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63688" y="4535218"/>
            <a:ext cx="208823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Por las Unidades de Análisis</a:t>
            </a:r>
            <a:endParaRPr lang="es-EC" dirty="0"/>
          </a:p>
        </p:txBody>
      </p:sp>
      <p:sp>
        <p:nvSpPr>
          <p:cNvPr id="7" name="6 Flecha abajo"/>
          <p:cNvSpPr/>
          <p:nvPr/>
        </p:nvSpPr>
        <p:spPr>
          <a:xfrm rot="10800000">
            <a:off x="4699590" y="2756074"/>
            <a:ext cx="432048" cy="340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3203848" y="1968515"/>
            <a:ext cx="33843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dirty="0" smtClean="0"/>
              <a:t>Aplicada: busca la generación de conocimientos que puedan utilizarse para resolver problemas de la sociedad </a:t>
            </a:r>
            <a:endParaRPr lang="es-EC" sz="1200" dirty="0"/>
          </a:p>
        </p:txBody>
      </p:sp>
      <p:sp>
        <p:nvSpPr>
          <p:cNvPr id="11" name="10 Flecha abajo"/>
          <p:cNvSpPr/>
          <p:nvPr/>
        </p:nvSpPr>
        <p:spPr>
          <a:xfrm>
            <a:off x="6948264" y="5301208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5872761" y="5826059"/>
            <a:ext cx="271614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/>
            </a:lvl1pPr>
          </a:lstStyle>
          <a:p>
            <a:r>
              <a:rPr lang="es-EC" dirty="0" smtClean="0"/>
              <a:t>Documental : </a:t>
            </a:r>
            <a:r>
              <a:rPr lang="es-EC" dirty="0"/>
              <a:t>Analizar  y recopilar información de interés para la investigación a </a:t>
            </a:r>
            <a:r>
              <a:rPr lang="es-EC" dirty="0" smtClean="0"/>
              <a:t>desarrollar.</a:t>
            </a:r>
            <a:endParaRPr lang="es-EC" dirty="0"/>
          </a:p>
        </p:txBody>
      </p:sp>
      <p:sp>
        <p:nvSpPr>
          <p:cNvPr id="22" name="21 Flecha abajo"/>
          <p:cNvSpPr/>
          <p:nvPr/>
        </p:nvSpPr>
        <p:spPr>
          <a:xfrm>
            <a:off x="2555776" y="5301208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1464253" y="5826059"/>
            <a:ext cx="271614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/>
            </a:lvl1pPr>
          </a:lstStyle>
          <a:p>
            <a:r>
              <a:rPr lang="es-EC" dirty="0" smtClean="0"/>
              <a:t>IN SITU: Se estudiara el fenómeno en el lugar que ocurra</a:t>
            </a:r>
          </a:p>
        </p:txBody>
      </p:sp>
    </p:spTree>
    <p:extLst>
      <p:ext uri="{BB962C8B-B14F-4D97-AF65-F5344CB8AC3E}">
        <p14:creationId xmlns:p14="http://schemas.microsoft.com/office/powerpoint/2010/main" val="4453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44624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619672" y="1120217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/>
              <a:t>TIPOLOGIA DE LA INVESTIGACION</a:t>
            </a:r>
          </a:p>
        </p:txBody>
      </p:sp>
      <p:sp>
        <p:nvSpPr>
          <p:cNvPr id="2" name="1 Triángulo isósceles"/>
          <p:cNvSpPr/>
          <p:nvPr/>
        </p:nvSpPr>
        <p:spPr>
          <a:xfrm rot="10800000">
            <a:off x="3849611" y="1885622"/>
            <a:ext cx="1804817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619672" y="1700808"/>
            <a:ext cx="179789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Por el control de variables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889938" y="1700956"/>
            <a:ext cx="179789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Por </a:t>
            </a:r>
            <a:r>
              <a:rPr lang="es-EC" dirty="0" smtClean="0"/>
              <a:t>el alcance 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905211" y="4567696"/>
            <a:ext cx="217914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Principales variables </a:t>
            </a:r>
          </a:p>
        </p:txBody>
      </p:sp>
      <p:sp>
        <p:nvSpPr>
          <p:cNvPr id="18" name="17 Flecha abajo"/>
          <p:cNvSpPr/>
          <p:nvPr/>
        </p:nvSpPr>
        <p:spPr>
          <a:xfrm>
            <a:off x="2361569" y="2596934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abajo"/>
          <p:cNvSpPr/>
          <p:nvPr/>
        </p:nvSpPr>
        <p:spPr>
          <a:xfrm>
            <a:off x="6536855" y="2461686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1570636" y="3131157"/>
            <a:ext cx="208592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/>
            </a:lvl1pPr>
          </a:lstStyle>
          <a:p>
            <a:r>
              <a:rPr lang="es-EC" dirty="0"/>
              <a:t>No experimental: No se manipula de ninguna manera las variables de estudio.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816775" y="3131157"/>
            <a:ext cx="194421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Explicativo: Muestra definir si existe una relación entre las variables </a:t>
            </a:r>
            <a:r>
              <a:rPr lang="es-EC" dirty="0" smtClean="0"/>
              <a:t>, busca resolver algún problemas que afecta a la sociedad.</a:t>
            </a:r>
          </a:p>
          <a:p>
            <a:endParaRPr lang="es-EC" dirty="0"/>
          </a:p>
          <a:p>
            <a:r>
              <a:rPr lang="es-EC" dirty="0" smtClean="0"/>
              <a:t>Además busca definir las condiciones o variables del problema</a:t>
            </a:r>
            <a:endParaRPr lang="es-EC" dirty="0"/>
          </a:p>
        </p:txBody>
      </p:sp>
      <p:cxnSp>
        <p:nvCxnSpPr>
          <p:cNvPr id="20" name="19 Conector angular"/>
          <p:cNvCxnSpPr/>
          <p:nvPr/>
        </p:nvCxnSpPr>
        <p:spPr>
          <a:xfrm rot="16200000" flipH="1">
            <a:off x="2126203" y="3794178"/>
            <a:ext cx="784829" cy="77318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Flecha abajo"/>
          <p:cNvSpPr/>
          <p:nvPr/>
        </p:nvSpPr>
        <p:spPr>
          <a:xfrm>
            <a:off x="3754762" y="5085184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CuadroTexto"/>
          <p:cNvSpPr txBox="1"/>
          <p:nvPr/>
        </p:nvSpPr>
        <p:spPr>
          <a:xfrm>
            <a:off x="2518618" y="5426193"/>
            <a:ext cx="313581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itchFamily="34" charset="0"/>
              <a:buChar char="•"/>
            </a:pPr>
            <a:r>
              <a:rPr lang="es-EC" dirty="0" smtClean="0"/>
              <a:t>Pensión </a:t>
            </a:r>
            <a:r>
              <a:rPr lang="es-EC" dirty="0"/>
              <a:t>de colegios militares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dirty="0"/>
              <a:t>Presupuesto estatal de colegios </a:t>
            </a:r>
            <a:r>
              <a:rPr lang="es-EC" dirty="0" smtClean="0"/>
              <a:t>militares</a:t>
            </a:r>
            <a:endParaRPr lang="es-EC" dirty="0"/>
          </a:p>
          <a:p>
            <a:pPr marL="171450" indent="-171450">
              <a:buFont typeface="Arial" pitchFamily="34" charset="0"/>
              <a:buChar char="•"/>
            </a:pPr>
            <a:r>
              <a:rPr lang="es-EC" dirty="0"/>
              <a:t>Pago docentes y personal del colegio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dirty="0"/>
              <a:t>Gasto servicios extra curriculares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dirty="0" smtClean="0"/>
              <a:t>Gestión </a:t>
            </a:r>
            <a:r>
              <a:rPr lang="es-EC" dirty="0"/>
              <a:t>Financiera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dirty="0"/>
              <a:t>Calidad Educativa </a:t>
            </a:r>
          </a:p>
        </p:txBody>
      </p:sp>
    </p:spTree>
    <p:extLst>
      <p:ext uri="{BB962C8B-B14F-4D97-AF65-F5344CB8AC3E}">
        <p14:creationId xmlns:p14="http://schemas.microsoft.com/office/powerpoint/2010/main" val="17311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618350" y="1248282"/>
            <a:ext cx="18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 smtClean="0"/>
              <a:t>POBLACIÓN</a:t>
            </a:r>
            <a:endParaRPr lang="es-EC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4427984" y="1700808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868984" y="1290703"/>
            <a:ext cx="3132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 smtClean="0"/>
              <a:t>MUESTRA</a:t>
            </a:r>
            <a:endParaRPr lang="es-EC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4675"/>
              </p:ext>
            </p:extLst>
          </p:nvPr>
        </p:nvGraphicFramePr>
        <p:xfrm>
          <a:off x="843790" y="2818609"/>
          <a:ext cx="3416788" cy="233636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63490"/>
                <a:gridCol w="2084781"/>
                <a:gridCol w="968517"/>
              </a:tblGrid>
              <a:tr h="28212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Colegio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Estudiantes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705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Colegio Militar Eloy Alfaro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3206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5312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Colegio Militar Abdón Calderón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3120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212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Liceo Naval LICQUI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1740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212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Unidad Educativa FAE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2050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2124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Población Total</a:t>
                      </a:r>
                      <a:endParaRPr lang="es-EC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10116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004012" y="1916832"/>
            <a:ext cx="309634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Número de estudiantes de las instituciones militares de Quito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873533" y="1916832"/>
            <a:ext cx="309634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dk1"/>
                </a:solidFill>
              </a:rPr>
              <a:t>La muestra la determinaremos según la siguiente formula:</a:t>
            </a:r>
          </a:p>
        </p:txBody>
      </p:sp>
      <p:pic>
        <p:nvPicPr>
          <p:cNvPr id="17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17" y="2555688"/>
            <a:ext cx="2178242" cy="939949"/>
          </a:xfrm>
          <a:prstGeom prst="rect">
            <a:avLst/>
          </a:prstGeom>
          <a:noFill/>
        </p:spPr>
      </p:pic>
      <p:sp>
        <p:nvSpPr>
          <p:cNvPr id="15" name="14 Flecha derecha"/>
          <p:cNvSpPr/>
          <p:nvPr/>
        </p:nvSpPr>
        <p:spPr>
          <a:xfrm>
            <a:off x="4572000" y="2444299"/>
            <a:ext cx="1890210" cy="1051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Para población  finita:</a:t>
            </a:r>
            <a:endParaRPr lang="es-EC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94404"/>
              </p:ext>
            </p:extLst>
          </p:nvPr>
        </p:nvGraphicFramePr>
        <p:xfrm>
          <a:off x="5080259" y="3753201"/>
          <a:ext cx="2506779" cy="216408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249761"/>
                <a:gridCol w="1257018"/>
              </a:tblGrid>
              <a:tr h="203640">
                <a:tc gridSpan="2"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TABLA RESUMEN DE DATOS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3640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10116,00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0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50,0%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0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Q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50,0%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4004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5,0%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0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370,14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0"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N.- Encuestas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371,00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4258087" y="6093296"/>
                <a:ext cx="4418072" cy="770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𝑛</m:t>
                      </m:r>
                      <m:r>
                        <a:rPr lang="es-EC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latin typeface="Cambria Math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C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latin typeface="Cambria Math"/>
                            </a:rPr>
                            <m:t>∗10116∗0.5∗0.5</m:t>
                          </m:r>
                        </m:num>
                        <m:den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latin typeface="Cambria Math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s-EC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400" i="1">
                                  <a:latin typeface="Cambria Math"/>
                                </a:rPr>
                                <m:t>10116−1</m:t>
                              </m:r>
                            </m:e>
                          </m:d>
                          <m:r>
                            <a:rPr lang="es-EC" sz="1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1400" i="1">
                                  <a:latin typeface="Cambria Math"/>
                                </a:rPr>
                                <m:t>1.96</m:t>
                              </m:r>
                            </m:e>
                            <m:sup>
                              <m:r>
                                <a:rPr lang="es-EC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400" i="1">
                              <a:latin typeface="Cambria Math"/>
                            </a:rPr>
                            <m:t>∗0.5∗0.5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𝑛</m:t>
                      </m:r>
                      <m:r>
                        <a:rPr lang="es-EC" sz="1400" i="1">
                          <a:latin typeface="Cambria Math"/>
                        </a:rPr>
                        <m:t>=371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087" y="6093296"/>
                <a:ext cx="4418072" cy="7704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8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 smtClean="0"/>
              <a:t>INSTRUMENTOS DE RECOLECCIÓN DE INFORMACIÓN </a:t>
            </a:r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4332590"/>
              </p:ext>
            </p:extLst>
          </p:nvPr>
        </p:nvGraphicFramePr>
        <p:xfrm>
          <a:off x="1115616" y="2132856"/>
          <a:ext cx="75608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79425"/>
            <a:ext cx="171019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 smtClean="0"/>
              <a:t>MATRIZ DE CODIFICACIÓN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1" t="43966" r="11668" b="11853"/>
          <a:stretch/>
        </p:blipFill>
        <p:spPr bwMode="auto">
          <a:xfrm>
            <a:off x="1331640" y="2071738"/>
            <a:ext cx="7283668" cy="34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/>
              <a:t>F.O.D.A </a:t>
            </a:r>
            <a:r>
              <a:rPr lang="es-EC" b="1" dirty="0" smtClean="0"/>
              <a:t>DE LAS INSTITUCIONES MILITARES :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1640" y="2286803"/>
            <a:ext cx="67687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Es el estudio de la situación actual de una empresa  u organización, a través del análisis de sus FORTALEZAS-OPORTUNIDADES ;DEBILIDADES Y AMENAZAS , y de esta manera  planificar una estrategia de futuro.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280531" y="3834981"/>
            <a:ext cx="18722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FORTALEZAS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280531" y="4725144"/>
            <a:ext cx="18722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DEBILIDADES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6056" y="3914444"/>
            <a:ext cx="18722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OPORTUNIDADES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76056" y="4725144"/>
            <a:ext cx="18722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AMENAZAS </a:t>
            </a:r>
            <a:endParaRPr lang="es-EC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3152739" y="4019647"/>
            <a:ext cx="771189" cy="34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3152739" y="4365104"/>
            <a:ext cx="771189" cy="544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948264" y="4099110"/>
            <a:ext cx="648072" cy="26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6948264" y="4365104"/>
            <a:ext cx="648072" cy="544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914762" y="420431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INTERNO</a:t>
            </a:r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625300" y="420974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EXTERNO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314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2195736" y="985819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pPr lvl="0" indent="252413" fontAlgn="base">
              <a:spcBef>
                <a:spcPct val="0"/>
              </a:spcBef>
              <a:spcAft>
                <a:spcPct val="0"/>
              </a:spcAft>
            </a:pPr>
            <a:r>
              <a:rPr lang="es-EC" dirty="0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s-EC" dirty="0" bmk="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olegio Militar Abdón Calderón</a:t>
            </a:r>
            <a:endParaRPr lang="es-EC" dirty="0" bmk="">
              <a:solidFill>
                <a:srgbClr val="2E74B5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005609"/>
              </p:ext>
            </p:extLst>
          </p:nvPr>
        </p:nvGraphicFramePr>
        <p:xfrm>
          <a:off x="791580" y="1412776"/>
          <a:ext cx="7920880" cy="541708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44263"/>
                <a:gridCol w="3976617"/>
              </a:tblGrid>
              <a:tr h="407609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FORTALEZA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</a:p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16" marR="37716" marT="0" marB="0"/>
                </a:tc>
              </a:tr>
              <a:tr h="146459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Servicio de internet que facilita la comunicación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1" u="none" dirty="0">
                          <a:solidFill>
                            <a:schemeClr val="tx1"/>
                          </a:solidFill>
                          <a:effectLst/>
                        </a:rPr>
                        <a:t>Contar con amplia infraestructura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Supervisión constante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Institución que prioriza la disciplina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Personal calificado en relación al perfil requerido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Modelo de gestión basado en la planificación estratégica</a:t>
                      </a:r>
                    </a:p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Colaboración del  comando de educación y doctrina de la Fuerzas Armadas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Convenio de servicios con otras instituciones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Participación en concursos y actividades planificadas por otras instituciones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Apoyo de padres de familia y comunidad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Prestigio institucional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Modelo educativo basado en competencias</a:t>
                      </a:r>
                    </a:p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16" marR="37716" marT="0" marB="0"/>
                </a:tc>
              </a:tr>
              <a:tr h="483196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DEBILIDADES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AMENAZAS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16" marR="37716" marT="0" marB="0"/>
                </a:tc>
              </a:tr>
              <a:tr h="258693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La capacitación docente específica en las áreas es insuficiente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Se carece de una piscina </a:t>
                      </a:r>
                      <a:r>
                        <a:rPr lang="es-EC" sz="1100" b="0" dirty="0" err="1">
                          <a:solidFill>
                            <a:schemeClr val="tx1"/>
                          </a:solidFill>
                          <a:effectLst/>
                        </a:rPr>
                        <a:t>semi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 olímpica para prácticas de natación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Insuficientes competencias desarrolladas en los alumnos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Existe deterioro en las cubiertas de las aulas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No se incentiva al a lectura en la comunidad educativa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El proceso de la información al cliente externo no es suficiente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Espacio físico inadecuado para la atención de los pacientes en el dpto. Medico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Proliferación de virus informáticos en los ordenadores internos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El proceso de promoción institucional es insuficiente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7716" marR="37716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Nuevas ofertas educativas de otros centros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Creación de otros centros educativos cercanos (competencias</a:t>
                      </a: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Insuficientes orientación y control de representación en horas extras </a:t>
                      </a:r>
                      <a:r>
                        <a:rPr lang="es-EC" sz="1100" dirty="0" smtClean="0">
                          <a:solidFill>
                            <a:schemeClr val="tx1"/>
                          </a:solidFill>
                          <a:effectLst/>
                        </a:rPr>
                        <a:t>clase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16" marR="377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pPr lvl="0" indent="252413" algn="l" fontAlgn="base">
              <a:spcBef>
                <a:spcPct val="0"/>
              </a:spcBef>
              <a:spcAft>
                <a:spcPct val="0"/>
              </a:spcAft>
            </a:pPr>
            <a:r>
              <a:rPr lang="es-EC" dirty="0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lang="es-EC" dirty="0" bmk="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nidad Educativa FAE No.1 “</a:t>
            </a:r>
            <a:r>
              <a:rPr lang="es-EC" dirty="0" err="1" bmk="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Uee</a:t>
            </a:r>
            <a:r>
              <a:rPr lang="es-EC" dirty="0" bmk="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dirty="0" err="1" bmk="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Fae</a:t>
            </a:r>
            <a:r>
              <a:rPr lang="es-EC" dirty="0" bmk="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”- FODA</a:t>
            </a:r>
            <a:endParaRPr lang="es-EC" dirty="0">
              <a:solidFill>
                <a:srgbClr val="2E74B5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81849"/>
              </p:ext>
            </p:extLst>
          </p:nvPr>
        </p:nvGraphicFramePr>
        <p:xfrm>
          <a:off x="1115616" y="1916833"/>
          <a:ext cx="7776864" cy="434956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92366"/>
                <a:gridCol w="3884498"/>
              </a:tblGrid>
              <a:tr h="56962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FORTALEZAS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86" marR="4568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</a:p>
                    <a:p>
                      <a:pPr indent="25209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86" marR="45686" marT="0" marB="0"/>
                </a:tc>
              </a:tr>
              <a:tr h="223180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La misión, visión, principios y valores actuales ha producido estabilidad y buena relación con la comunidad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Control interno y externo de la actividad financiera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Educación de alto nivel científico, técnico y humanístico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Existe predisposición del personal para auto educarse en centros de formación superior.</a:t>
                      </a:r>
                    </a:p>
                    <a:p>
                      <a:pPr marL="457200"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86" marR="4568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Disciplina institucional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Aumento de la capacidad económica de la población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</a:rPr>
                        <a:t>Alta Demanda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de servicios educativos de calidad en virtud del nivel</a:t>
                      </a:r>
                    </a:p>
                    <a:p>
                      <a:pPr marL="457200"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86" marR="45686" marT="0" marB="0"/>
                </a:tc>
              </a:tr>
              <a:tr h="16376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DEBILIDADES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86" marR="45686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AMENAZAS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86" marR="45686" marT="0" marB="0"/>
                </a:tc>
              </a:tr>
              <a:tr h="113925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No se realiza una planificación estratégica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1" dirty="0" smtClean="0">
                          <a:solidFill>
                            <a:schemeClr val="tx1"/>
                          </a:solidFill>
                          <a:effectLst/>
                        </a:rPr>
                        <a:t>No existe</a:t>
                      </a:r>
                      <a:r>
                        <a:rPr lang="es-EC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una adecuada promoción institucional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86" marR="45686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Dificultad para conseguir financiamiento externo y mejorar tecnología de la institución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effectLst/>
                        </a:rPr>
                        <a:t>Cambios en políticas educativas del Estado.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86" marR="456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907704" y="102536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pPr lvl="0"/>
            <a:r>
              <a:rPr lang="es-EC" dirty="0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s-EC" dirty="0" bmk="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iceo Naval  LICQUI</a:t>
            </a:r>
            <a:endParaRPr lang="es-EC" dirty="0">
              <a:solidFill>
                <a:srgbClr val="2E74B5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55433"/>
              </p:ext>
            </p:extLst>
          </p:nvPr>
        </p:nvGraphicFramePr>
        <p:xfrm>
          <a:off x="1043608" y="1556792"/>
          <a:ext cx="7740860" cy="51067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53013"/>
                <a:gridCol w="3787847"/>
              </a:tblGrid>
              <a:tr h="194489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FORTALEZAS</a:t>
                      </a: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DEBILIDADES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54" marR="48354" marT="0" marB="0"/>
                </a:tc>
              </a:tr>
              <a:tr h="3003667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Más </a:t>
                      </a: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de 30 años de vida institucional y prestigio.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Infraestructura adecuada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Fomenta actividades físicas como natación.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Adecuado manejo de población estudiantil.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Alto nivel de culminación de bachillerato.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Apertura de estudio para personas particulares.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Seguridad y transporte privado.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Programa de becas.</a:t>
                      </a:r>
                    </a:p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No existe un auditorio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Poco personal administrativo para el número de estudiantes.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No existe una planeación y manual de funciones de las áreas del colegio.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Inexistencia de actividades culturales como Música, Teatro y Cine.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Sistema informático poco amigable para administrativos y padres de familia.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No cuentan con unidad financiera propia, los procesos presupuestarios los realizan a través de la Estación Naval de Quito.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Retrasos de pago a proveedores.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No existen profesores de </a:t>
                      </a:r>
                      <a:r>
                        <a:rPr lang="es-EC" sz="1200" b="0" dirty="0" smtClean="0">
                          <a:solidFill>
                            <a:schemeClr val="tx1"/>
                          </a:solidFill>
                          <a:effectLst/>
                        </a:rPr>
                        <a:t>reemplazo.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54" marR="48354" marT="0" marB="0"/>
                </a:tc>
              </a:tr>
              <a:tr h="194489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AMENAZAS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54" marR="48354" marT="0" marB="0"/>
                </a:tc>
              </a:tr>
              <a:tr h="164062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Programa de bachillerato internacional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Alta aceptación por padres de familia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Sector amplio y condiciones adecuadas para las actividades del colegio.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Alta demanda por parte de padres de familia.</a:t>
                      </a:r>
                      <a:endParaRPr lang="es-EC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54" marR="4835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Cambios en políticas educativas del Estado.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Inestabilidad financiera y económica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Presupuesto aprobado por el Estado insuficiente para el mantenimiento de las áreas del colegio.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Negación de ciertas partidas presupuestarias como contratos ocasionales y otros.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Cartera vencida en cobro de pensiones.</a:t>
                      </a:r>
                    </a:p>
                    <a:p>
                      <a:pPr indent="2520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54" marR="483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619672" y="112474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pPr lvl="0"/>
            <a:r>
              <a:rPr lang="es-EC" b="1" dirty="0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s-EC" b="1" dirty="0" bmk="">
                <a:solidFill>
                  <a:srgbClr val="2E74B5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olegio Militar Eloy Alfaro</a:t>
            </a:r>
            <a:endParaRPr lang="es-EC" dirty="0">
              <a:solidFill>
                <a:srgbClr val="2E74B5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788637"/>
              </p:ext>
            </p:extLst>
          </p:nvPr>
        </p:nvGraphicFramePr>
        <p:xfrm>
          <a:off x="827584" y="1700808"/>
          <a:ext cx="8136903" cy="5017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4972"/>
                <a:gridCol w="3981931"/>
              </a:tblGrid>
              <a:tr h="19799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FORTALEZAS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07" marR="3550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DEBILIDADES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07" marR="35507" marT="0" marB="0"/>
                </a:tc>
              </a:tr>
              <a:tr h="25091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Recuperación de identidad institucional.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Talleres de idiomas (Chino-Mandarín)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Apertura de estudios para personal particular.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Adecuado número de estudiantes por aula.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Disciplina Militar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Actividades Extracurriculares.</a:t>
                      </a:r>
                    </a:p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07" marR="3550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Falta de capacitación al personal docente.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Personal de reemplazo insuficiente.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Falta de recursos tecnológicos.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Estructura orgánica desactualizada.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Contantes cambios de mando de directivos militares.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Pocos gastos de inversión para la institución.</a:t>
                      </a:r>
                    </a:p>
                    <a:p>
                      <a:pPr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07" marR="35507" marT="0" marB="0"/>
                </a:tc>
              </a:tr>
              <a:tr h="19799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07" marR="35507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AMENAZAS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07" marR="35507" marT="0" marB="0"/>
                </a:tc>
              </a:tr>
              <a:tr h="203610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Introducción al bachillerato internacional.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effectLst/>
                        </a:rPr>
                        <a:t>Nivel académico Medio-Alto.</a:t>
                      </a:r>
                    </a:p>
                    <a:p>
                      <a:pPr marL="8255" indent="25209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507" marR="3550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Disminución de autonomía institucional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Personal docente enviado por el Ministerio de Educación poco adaptable a la educación militar.</a:t>
                      </a:r>
                    </a:p>
                    <a:p>
                      <a:pPr marL="342900" lvl="0" indent="-342900" algn="l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Marco legal de Instituciones Militares cambiante (militar, fiscal, 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fiscomisional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507" marR="355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4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 de flecha"/>
          <p:cNvCxnSpPr>
            <a:endCxn id="17" idx="1"/>
          </p:cNvCxnSpPr>
          <p:nvPr/>
        </p:nvCxnSpPr>
        <p:spPr>
          <a:xfrm flipV="1">
            <a:off x="1986270" y="4395063"/>
            <a:ext cx="288031" cy="92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0413" t="20430" r="16141" b="15311"/>
          <a:stretch>
            <a:fillRect/>
          </a:stretch>
        </p:blipFill>
        <p:spPr bwMode="auto">
          <a:xfrm>
            <a:off x="-4038" y="25240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347864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2611862" y="100609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/>
              <a:t>ANTECEDENTES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47664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22401" r="13948" b="9419"/>
          <a:stretch/>
        </p:blipFill>
        <p:spPr bwMode="auto">
          <a:xfrm>
            <a:off x="6216989" y="2465861"/>
            <a:ext cx="2252251" cy="108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956263" y="1566084"/>
            <a:ext cx="2773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200" dirty="0" smtClean="0"/>
              <a:t>El primer colegio militar en el país fue el colegio Eloy Alfaro, y el mas antiguo de América  </a:t>
            </a:r>
            <a:r>
              <a:rPr lang="es-EC" sz="1200" dirty="0"/>
              <a:t>H</a:t>
            </a:r>
            <a:r>
              <a:rPr lang="es-EC" sz="1200" dirty="0" smtClean="0"/>
              <a:t>ispana </a:t>
            </a:r>
            <a:endParaRPr lang="es-EC" sz="1200" dirty="0"/>
          </a:p>
        </p:txBody>
      </p:sp>
      <p:sp>
        <p:nvSpPr>
          <p:cNvPr id="11" name="10 Flecha derecha"/>
          <p:cNvSpPr/>
          <p:nvPr/>
        </p:nvSpPr>
        <p:spPr>
          <a:xfrm>
            <a:off x="4112002" y="1699790"/>
            <a:ext cx="1512168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43504" y="1566084"/>
            <a:ext cx="29924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La educación militar es un proceso educativo el cual se creo para capacitar, educar y formar a los futuros cuadros de mando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956263" y="4083861"/>
            <a:ext cx="2773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En la actualidad en el </a:t>
            </a:r>
            <a:r>
              <a:rPr lang="es-EC" dirty="0" smtClean="0"/>
              <a:t>país </a:t>
            </a:r>
            <a:r>
              <a:rPr lang="es-EC" dirty="0"/>
              <a:t>existe  25 colegios </a:t>
            </a:r>
            <a:r>
              <a:rPr lang="es-EC" dirty="0" smtClean="0"/>
              <a:t>militares, de los cuales 4 se encuentran ubicados en el D.M.Q.</a:t>
            </a:r>
            <a:endParaRPr lang="es-EC" dirty="0"/>
          </a:p>
        </p:txBody>
      </p:sp>
      <p:sp>
        <p:nvSpPr>
          <p:cNvPr id="15" name="14 Flecha derecha"/>
          <p:cNvSpPr/>
          <p:nvPr/>
        </p:nvSpPr>
        <p:spPr>
          <a:xfrm rot="5400000">
            <a:off x="7170004" y="3671921"/>
            <a:ext cx="45801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274301" y="3887231"/>
            <a:ext cx="306173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 smtClean="0"/>
              <a:t>En  </a:t>
            </a:r>
            <a:r>
              <a:rPr lang="es-EC" dirty="0"/>
              <a:t>oficio N° </a:t>
            </a:r>
            <a:r>
              <a:rPr lang="es-EC" dirty="0" smtClean="0"/>
              <a:t>MJ-4-2007-247 </a:t>
            </a:r>
            <a:r>
              <a:rPr lang="es-EC" dirty="0"/>
              <a:t>c</a:t>
            </a:r>
            <a:r>
              <a:rPr lang="es-EC" dirty="0" smtClean="0"/>
              <a:t>on </a:t>
            </a:r>
            <a:r>
              <a:rPr lang="es-EC" dirty="0"/>
              <a:t>fecha 19 de junio de </a:t>
            </a:r>
            <a:r>
              <a:rPr lang="es-EC" dirty="0" smtClean="0"/>
              <a:t>2010, manifiesta que corresponde al Ministerio de Educación emitir la resolución  oficial de los siguientes aspectos:</a:t>
            </a:r>
          </a:p>
          <a:p>
            <a:endParaRPr lang="es-EC" dirty="0"/>
          </a:p>
        </p:txBody>
      </p:sp>
      <p:sp>
        <p:nvSpPr>
          <p:cNvPr id="19" name="18 Flecha derecha"/>
          <p:cNvSpPr/>
          <p:nvPr/>
        </p:nvSpPr>
        <p:spPr>
          <a:xfrm rot="10800000">
            <a:off x="5395164" y="4295593"/>
            <a:ext cx="458013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132973" y="5366575"/>
            <a:ext cx="220429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itchFamily="34" charset="0"/>
              <a:buChar char="•"/>
            </a:pPr>
            <a:r>
              <a:rPr lang="es-EC" dirty="0"/>
              <a:t>La naturaleza </a:t>
            </a:r>
            <a:r>
              <a:rPr lang="es-EC" dirty="0" smtClean="0"/>
              <a:t>jurídica colegios</a:t>
            </a:r>
            <a:endParaRPr lang="es-EC" dirty="0"/>
          </a:p>
        </p:txBody>
      </p:sp>
      <p:sp>
        <p:nvSpPr>
          <p:cNvPr id="36" name="35 CuadroTexto"/>
          <p:cNvSpPr txBox="1"/>
          <p:nvPr/>
        </p:nvSpPr>
        <p:spPr>
          <a:xfrm>
            <a:off x="2611862" y="6018125"/>
            <a:ext cx="22042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itchFamily="34" charset="0"/>
              <a:buChar char="•"/>
            </a:pPr>
            <a:r>
              <a:rPr lang="es-EC" dirty="0" smtClean="0"/>
              <a:t>Base </a:t>
            </a:r>
            <a:r>
              <a:rPr lang="es-EC" dirty="0"/>
              <a:t>legal o </a:t>
            </a:r>
            <a:r>
              <a:rPr lang="es-EC" dirty="0" smtClean="0"/>
              <a:t>reglamentaria de los docentes</a:t>
            </a:r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828189" y="5385249"/>
            <a:ext cx="287990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itchFamily="34" charset="0"/>
              <a:buChar char="•"/>
            </a:pPr>
            <a:r>
              <a:rPr lang="es-EC" dirty="0" smtClean="0"/>
              <a:t>Normativa administración interna </a:t>
            </a:r>
            <a:endParaRPr lang="es-EC" dirty="0"/>
          </a:p>
        </p:txBody>
      </p:sp>
      <p:cxnSp>
        <p:nvCxnSpPr>
          <p:cNvPr id="1029" name="1028 Conector recto de flecha"/>
          <p:cNvCxnSpPr/>
          <p:nvPr/>
        </p:nvCxnSpPr>
        <p:spPr>
          <a:xfrm flipH="1">
            <a:off x="2543389" y="4917527"/>
            <a:ext cx="569507" cy="417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1030 Conector recto de flecha"/>
          <p:cNvCxnSpPr/>
          <p:nvPr/>
        </p:nvCxnSpPr>
        <p:spPr>
          <a:xfrm>
            <a:off x="4384113" y="4949060"/>
            <a:ext cx="432048" cy="3859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1032 Conector recto de flecha"/>
          <p:cNvCxnSpPr/>
          <p:nvPr/>
        </p:nvCxnSpPr>
        <p:spPr>
          <a:xfrm>
            <a:off x="3668900" y="4897477"/>
            <a:ext cx="0" cy="1091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2" r="3740" b="19447"/>
          <a:stretch/>
        </p:blipFill>
        <p:spPr bwMode="auto">
          <a:xfrm>
            <a:off x="2815408" y="2844454"/>
            <a:ext cx="1848939" cy="77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8" name="1037 Elipse"/>
          <p:cNvSpPr/>
          <p:nvPr/>
        </p:nvSpPr>
        <p:spPr>
          <a:xfrm>
            <a:off x="3520229" y="3416503"/>
            <a:ext cx="439296" cy="1879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44624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1978967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1400" b="1" dirty="0"/>
              <a:t>¿Cuál es la principal razón económica por la cual mantiene a sus hijos en esta </a:t>
            </a:r>
            <a:r>
              <a:rPr lang="es-EC" sz="1400" b="1" dirty="0" err="1"/>
              <a:t>Ins</a:t>
            </a:r>
            <a:r>
              <a:rPr lang="es-EC" sz="1400" b="1" dirty="0"/>
              <a:t>. Educación Militar?</a:t>
            </a:r>
            <a:endParaRPr lang="es-EC" sz="1400" dirty="0">
              <a:effectLst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ANÁLISIS UNIVARIADO</a:t>
            </a:r>
            <a:endParaRPr lang="es-EC" b="1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531533226"/>
              </p:ext>
            </p:extLst>
          </p:nvPr>
        </p:nvGraphicFramePr>
        <p:xfrm>
          <a:off x="2766057" y="2564904"/>
          <a:ext cx="397192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50000" r="27298" b="26724"/>
          <a:stretch/>
        </p:blipFill>
        <p:spPr bwMode="auto">
          <a:xfrm>
            <a:off x="2128345" y="4834804"/>
            <a:ext cx="4887310" cy="17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2212" y="1520326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1400" b="1" dirty="0"/>
              <a:t>Indique su nivel de ingresos familiar (Padre, Madre o pareja)</a:t>
            </a:r>
            <a:endParaRPr lang="es-EC" sz="1400" dirty="0"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48196" y="1120217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ANÁLISIS UNIVARIADO</a:t>
            </a:r>
            <a:endParaRPr lang="es-EC" b="1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781335051"/>
              </p:ext>
            </p:extLst>
          </p:nvPr>
        </p:nvGraphicFramePr>
        <p:xfrm>
          <a:off x="2722543" y="1853438"/>
          <a:ext cx="4058952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0" t="40085" r="22936" b="31467"/>
          <a:stretch/>
        </p:blipFill>
        <p:spPr bwMode="auto">
          <a:xfrm>
            <a:off x="2053109" y="4221088"/>
            <a:ext cx="5454869" cy="20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ANÁLISIS UNIVARIADO</a:t>
            </a:r>
            <a:endParaRPr lang="es-EC" b="1" dirty="0"/>
          </a:p>
        </p:txBody>
      </p:sp>
      <p:sp>
        <p:nvSpPr>
          <p:cNvPr id="3" name="2 Rectángulo"/>
          <p:cNvSpPr/>
          <p:nvPr/>
        </p:nvSpPr>
        <p:spPr>
          <a:xfrm>
            <a:off x="539552" y="172038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1400" b="1" dirty="0"/>
              <a:t>De acuerdo a la actual situación económica del país. ¿Cuánto estaría dispuesto a pagar de pensión por cada uno de sus hijos en esta Institución de Educación Militar?</a:t>
            </a:r>
            <a:endParaRPr lang="es-EC" sz="1400" dirty="0">
              <a:effectLst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067623536"/>
              </p:ext>
            </p:extLst>
          </p:nvPr>
        </p:nvGraphicFramePr>
        <p:xfrm>
          <a:off x="3089906" y="2321156"/>
          <a:ext cx="3324225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4" t="36208" r="21966" b="37068"/>
          <a:stretch/>
        </p:blipFill>
        <p:spPr bwMode="auto">
          <a:xfrm>
            <a:off x="2051533" y="4725144"/>
            <a:ext cx="5400973" cy="195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ANÁLISIS UNIVARIADO</a:t>
            </a:r>
            <a:endParaRPr lang="es-EC" b="1" dirty="0"/>
          </a:p>
        </p:txBody>
      </p:sp>
      <p:sp>
        <p:nvSpPr>
          <p:cNvPr id="6" name="5 Rectángulo"/>
          <p:cNvSpPr/>
          <p:nvPr/>
        </p:nvSpPr>
        <p:spPr>
          <a:xfrm>
            <a:off x="1063406" y="1770336"/>
            <a:ext cx="752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1400" b="1" dirty="0"/>
              <a:t>Si el colegio aumentará o cobrará la pensión militar. ¿En qué grado afectaría a su economía familiar?</a:t>
            </a:r>
            <a:endParaRPr lang="es-EC" sz="1400" dirty="0">
              <a:effectLst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774936333"/>
              </p:ext>
            </p:extLst>
          </p:nvPr>
        </p:nvGraphicFramePr>
        <p:xfrm>
          <a:off x="1763688" y="2378789"/>
          <a:ext cx="3456384" cy="211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2" t="52155" r="23906" b="25432"/>
          <a:stretch/>
        </p:blipFill>
        <p:spPr bwMode="auto">
          <a:xfrm>
            <a:off x="1259632" y="4699916"/>
            <a:ext cx="5287972" cy="17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Llamada de nube"/>
          <p:cNvSpPr/>
          <p:nvPr/>
        </p:nvSpPr>
        <p:spPr>
          <a:xfrm>
            <a:off x="5940152" y="2293556"/>
            <a:ext cx="3245053" cy="2935644"/>
          </a:xfrm>
          <a:prstGeom prst="cloudCallout">
            <a:avLst>
              <a:gd name="adj1" fmla="val -68866"/>
              <a:gd name="adj2" fmla="val -132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>
                <a:solidFill>
                  <a:schemeClr val="tx1"/>
                </a:solidFill>
              </a:rPr>
              <a:t> </a:t>
            </a:r>
            <a:r>
              <a:rPr lang="es-EC" sz="1050" dirty="0" smtClean="0">
                <a:solidFill>
                  <a:schemeClr val="tx1"/>
                </a:solidFill>
              </a:rPr>
              <a:t> H1:“El </a:t>
            </a:r>
            <a:r>
              <a:rPr lang="es-EC" sz="1050" dirty="0">
                <a:solidFill>
                  <a:schemeClr val="tx1"/>
                </a:solidFill>
              </a:rPr>
              <a:t>cobro de matrículas en colegios militares afecta a la economía de los hogares de los estudiantes.”. </a:t>
            </a:r>
            <a:endParaRPr lang="es-EC" sz="1050" dirty="0" smtClean="0">
              <a:solidFill>
                <a:schemeClr val="tx1"/>
              </a:solidFill>
            </a:endParaRPr>
          </a:p>
          <a:p>
            <a:pPr algn="ctr"/>
            <a:endParaRPr lang="es-EC" sz="1050" dirty="0">
              <a:solidFill>
                <a:schemeClr val="tx1"/>
              </a:solidFill>
            </a:endParaRPr>
          </a:p>
          <a:p>
            <a:pPr algn="ctr"/>
            <a:r>
              <a:rPr lang="es-EC" sz="1050" dirty="0" smtClean="0">
                <a:solidFill>
                  <a:schemeClr val="tx1"/>
                </a:solidFill>
              </a:rPr>
              <a:t>Debido </a:t>
            </a:r>
            <a:r>
              <a:rPr lang="es-EC" sz="1050" dirty="0">
                <a:solidFill>
                  <a:schemeClr val="tx1"/>
                </a:solidFill>
              </a:rPr>
              <a:t>a que se determinó que el 95% de los padres de familia encuestados tendrían una afectación baja o media con el aumento o cobro de pensión en las Instituciones Militares se acepta la hipótesis anteriormente detallada. </a:t>
            </a:r>
          </a:p>
          <a:p>
            <a:pPr algn="ctr"/>
            <a:endParaRPr lang="es-EC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27020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 smtClean="0"/>
              <a:t>MATRIZ CHI- CUADRADO</a:t>
            </a:r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1331640" y="1778933"/>
            <a:ext cx="72728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Es una herramienta estadística para investigaciones sociales , la cual se usa para hacer comparaciones entre dos o más </a:t>
            </a:r>
            <a:r>
              <a:rPr lang="es-EC" dirty="0" smtClean="0"/>
              <a:t>variables, para nuestra investigación aceptaremos un error del 5%.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3" t="27475" r="10697" b="10344"/>
          <a:stretch/>
        </p:blipFill>
        <p:spPr bwMode="auto">
          <a:xfrm>
            <a:off x="1115616" y="2349496"/>
            <a:ext cx="7776864" cy="45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972745"/>
            <a:ext cx="7886700" cy="678064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/>
              <a:t>RELACION AFECTACION – RAZON ECONOMICA</a:t>
            </a:r>
            <a:endParaRPr lang="es-EC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15616" y="1850368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Hipótesis1: </a:t>
            </a:r>
            <a:r>
              <a:rPr lang="es-EC" sz="1200" dirty="0"/>
              <a:t>El cobro de matrículas en colegios militares afecta a la economía de los hogares de los estudiantes.</a:t>
            </a:r>
          </a:p>
          <a:p>
            <a:endParaRPr lang="es-EC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8584" t="25132" r="16181" b="37720"/>
          <a:stretch/>
        </p:blipFill>
        <p:spPr>
          <a:xfrm>
            <a:off x="2556140" y="2312033"/>
            <a:ext cx="4769667" cy="2088232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126590782"/>
              </p:ext>
            </p:extLst>
          </p:nvPr>
        </p:nvGraphicFramePr>
        <p:xfrm>
          <a:off x="2627784" y="4581128"/>
          <a:ext cx="4464496" cy="213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58966" y="284813"/>
            <a:ext cx="354548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ANÁLISIS BIVARIADO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719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6070" t="45168" r="27583" b="27016"/>
          <a:stretch/>
        </p:blipFill>
        <p:spPr>
          <a:xfrm>
            <a:off x="2871422" y="2230008"/>
            <a:ext cx="3576711" cy="20538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31640" y="4722815"/>
            <a:ext cx="7294978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b="1" dirty="0"/>
              <a:t>Análisis: </a:t>
            </a:r>
            <a:r>
              <a:rPr lang="es-EC" sz="1400" dirty="0"/>
              <a:t>Si el grado de significancia o error es &lt;0,05 acepto la hipótesis H1, por lo cual se determina relación entre los datos observados y los datos esperados. Al realizar el cruce entre las variables Afectación y Razón económica se determinó un nivel de significancia de 0,001 el cual es menor al 0,05 por lo tanto aceptamos la Hipótesis H1.</a:t>
            </a:r>
          </a:p>
          <a:p>
            <a:pPr algn="just"/>
            <a:endParaRPr lang="es-EC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31640" y="1491344"/>
            <a:ext cx="7208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Hipótesis1: </a:t>
            </a:r>
            <a:r>
              <a:rPr lang="es-EC" sz="1400" dirty="0"/>
              <a:t>El cobro de matrículas en colegios militares afecta a la economía de los hogares de los estudiantes.</a:t>
            </a:r>
          </a:p>
          <a:p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6472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85" y="980728"/>
            <a:ext cx="7886700" cy="678064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 smtClean="0"/>
              <a:t>RELACION AFECTACION – NIVEL DE INGRESOS</a:t>
            </a:r>
            <a:endParaRPr lang="es-EC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15616" y="1477833"/>
            <a:ext cx="788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Hipótesis1: </a:t>
            </a:r>
            <a:r>
              <a:rPr lang="es-EC" sz="1400" dirty="0"/>
              <a:t>El cobro de matrículas en colegios militares afecta a la economía de los hogares de los estudiantes.</a:t>
            </a:r>
          </a:p>
          <a:p>
            <a:endParaRPr lang="es-EC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8566" t="19497" r="14887" b="45512"/>
          <a:stretch/>
        </p:blipFill>
        <p:spPr>
          <a:xfrm>
            <a:off x="2614627" y="1937588"/>
            <a:ext cx="4261629" cy="2066527"/>
          </a:xfrm>
          <a:prstGeom prst="rect">
            <a:avLst/>
          </a:prstGeom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492601966"/>
              </p:ext>
            </p:extLst>
          </p:nvPr>
        </p:nvGraphicFramePr>
        <p:xfrm>
          <a:off x="2699792" y="4221088"/>
          <a:ext cx="4312331" cy="246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058966" y="28481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ANÁLISIS BIVARIADO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096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990014" y="1286480"/>
            <a:ext cx="788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Hipótesis1: </a:t>
            </a:r>
            <a:r>
              <a:rPr lang="es-EC" sz="1400" dirty="0"/>
              <a:t>El cobro de matrículas en colegios militares afecta a la economía de los hogares de los estudiantes.</a:t>
            </a:r>
          </a:p>
          <a:p>
            <a:endParaRPr lang="es-EC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46177" t="45682" r="27690" b="26687"/>
          <a:stretch/>
        </p:blipFill>
        <p:spPr>
          <a:xfrm>
            <a:off x="2810021" y="2204658"/>
            <a:ext cx="3523957" cy="21604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51378" y="4725144"/>
            <a:ext cx="7163972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b="1" dirty="0"/>
              <a:t>Análisis: </a:t>
            </a:r>
            <a:r>
              <a:rPr lang="es-EC" sz="1400" dirty="0"/>
              <a:t>Si el grado de significancia o error es &lt;0,05 acepto la hipótesis H1, por lo cual se determina relación entre los datos observados y los datos esperados. Al realizar el cruce entre las variables Afectación y Nivel de Ingresos se determinó un nivel de significancia de 0,001 el cual es menor al 0,05 por lo tanto aceptamos la Hipótesis H1.</a:t>
            </a:r>
          </a:p>
          <a:p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5870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76059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1135087" y="1484784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Hipótesis 4: </a:t>
            </a:r>
            <a:r>
              <a:rPr lang="es-EC" sz="1400" dirty="0"/>
              <a:t>Los costos extracurriculares del colegio influyen en el pago de matrículas y </a:t>
            </a:r>
            <a:r>
              <a:rPr lang="es-EC" sz="1400" dirty="0" smtClean="0"/>
              <a:t>pensiones.</a:t>
            </a:r>
            <a:endParaRPr lang="es-EC" sz="14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8650" y="945219"/>
            <a:ext cx="7886700" cy="67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/>
              <a:t>RELACION GASTO UNIFORMES – DISPOSICION DE PAGO</a:t>
            </a:r>
            <a:endParaRPr lang="es-EC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8742" t="30818" r="18521" b="28470"/>
          <a:stretch/>
        </p:blipFill>
        <p:spPr>
          <a:xfrm>
            <a:off x="2627784" y="1916832"/>
            <a:ext cx="4273061" cy="2160240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331475553"/>
              </p:ext>
            </p:extLst>
          </p:nvPr>
        </p:nvGraphicFramePr>
        <p:xfrm>
          <a:off x="2594878" y="4293096"/>
          <a:ext cx="433887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058966" y="28481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ANÁLISIS BIVARIADO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5257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14202"/>
            <a:ext cx="9144000" cy="6871165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2265011" y="1198591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/>
              <a:t>IMPORTANCIA DE LA INVESTIGACION</a:t>
            </a:r>
          </a:p>
        </p:txBody>
      </p:sp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1937852786"/>
              </p:ext>
            </p:extLst>
          </p:nvPr>
        </p:nvGraphicFramePr>
        <p:xfrm>
          <a:off x="1043608" y="1598701"/>
          <a:ext cx="8100392" cy="495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27 Conector recto de flecha"/>
          <p:cNvCxnSpPr/>
          <p:nvPr/>
        </p:nvCxnSpPr>
        <p:spPr>
          <a:xfrm flipV="1">
            <a:off x="6048164" y="537234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6048164" y="5732386"/>
            <a:ext cx="540060" cy="432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696236" y="5229201"/>
            <a:ext cx="19802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dirty="0" smtClean="0"/>
              <a:t>Dando el acceso universal y laico  en todos su niveles </a:t>
            </a:r>
            <a:endParaRPr lang="es-EC" sz="12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588224" y="6027931"/>
            <a:ext cx="20882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dirty="0" smtClean="0"/>
              <a:t>Sin discriminación alguna , y gratuidad hasta el tercer nivel de educación superior</a:t>
            </a:r>
            <a:endParaRPr lang="es-EC" sz="1200" dirty="0"/>
          </a:p>
        </p:txBody>
      </p:sp>
      <p:cxnSp>
        <p:nvCxnSpPr>
          <p:cNvPr id="42" name="41 Conector recto de flecha"/>
          <p:cNvCxnSpPr/>
          <p:nvPr/>
        </p:nvCxnSpPr>
        <p:spPr>
          <a:xfrm flipH="1">
            <a:off x="2123728" y="40050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899592" y="3774231"/>
            <a:ext cx="122413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dirty="0" smtClean="0"/>
              <a:t>Busca garantizar la igualdad de oportunidades</a:t>
            </a:r>
            <a:endParaRPr lang="es-EC" sz="1200" dirty="0"/>
          </a:p>
        </p:txBody>
      </p:sp>
      <p:cxnSp>
        <p:nvCxnSpPr>
          <p:cNvPr id="51" name="50 Conector recto de flecha"/>
          <p:cNvCxnSpPr/>
          <p:nvPr/>
        </p:nvCxnSpPr>
        <p:spPr>
          <a:xfrm flipH="1">
            <a:off x="3790702" y="206084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2555776" y="1737682"/>
            <a:ext cx="12241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C" sz="1200" dirty="0">
                <a:cs typeface="Times New Roman" pitchFamily="18" charset="0"/>
              </a:rPr>
              <a:t>Según la constitución en el art. 26 , </a:t>
            </a:r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7092" t="53348" r="28460" b="17854"/>
          <a:stretch/>
        </p:blipFill>
        <p:spPr>
          <a:xfrm>
            <a:off x="2887271" y="1916832"/>
            <a:ext cx="3369457" cy="23929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36140" y="4723137"/>
            <a:ext cx="770645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b="1" dirty="0"/>
              <a:t>Análisis: </a:t>
            </a:r>
            <a:r>
              <a:rPr lang="es-EC" sz="1400" dirty="0"/>
              <a:t>Si el grado de significancia o error es &lt;0,05 acepto la hipótesis H4, por lo cual se determina relación entre los datos observados y los datos esperados. Al realizar el cruce entre las variables Disposición de Pago y Gasto Uniformes se determinó un nivel de significancia de 0,000 el cual es menor al 0,05 por lo tanto aceptamos la Hipótesis H4</a:t>
            </a:r>
            <a:r>
              <a:rPr lang="es-EC" sz="1400" dirty="0" smtClean="0"/>
              <a:t>.</a:t>
            </a:r>
            <a:endParaRPr lang="es-EC" sz="1400" dirty="0"/>
          </a:p>
        </p:txBody>
      </p:sp>
      <p:sp>
        <p:nvSpPr>
          <p:cNvPr id="9" name="CuadroTexto 3"/>
          <p:cNvSpPr txBox="1"/>
          <p:nvPr/>
        </p:nvSpPr>
        <p:spPr>
          <a:xfrm>
            <a:off x="1160487" y="1346284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Hipótesis 4: </a:t>
            </a:r>
            <a:r>
              <a:rPr lang="es-EC" sz="1400" dirty="0"/>
              <a:t>Los costos extracurriculares del colegio influyen en el pago de matrículas y </a:t>
            </a:r>
            <a:r>
              <a:rPr lang="es-EC" sz="1400" dirty="0" smtClean="0"/>
              <a:t>pensiones.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0081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43608" y="1093006"/>
            <a:ext cx="7886700" cy="67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 smtClean="0"/>
              <a:t>RELACION GASTO UTILES– DISPOSICION DE PAGO</a:t>
            </a:r>
            <a:endParaRPr lang="es-EC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7844" t="37928" r="29012" b="33058"/>
          <a:stretch/>
        </p:blipFill>
        <p:spPr>
          <a:xfrm>
            <a:off x="3186936" y="2231170"/>
            <a:ext cx="3206968" cy="24088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04086" y="4869160"/>
            <a:ext cx="649630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b="1" dirty="0"/>
              <a:t>Análisis: </a:t>
            </a:r>
            <a:r>
              <a:rPr lang="es-EC" sz="1400" dirty="0"/>
              <a:t>Si el grado de significancia o error es &lt;0,05 acepto la hipótesis H4, por lo cual se determina relación entre los datos observados y los datos esperados. Al realizar el cruce entre las variables Disposición de Pago y Gasto Útiles se determinó un nivel de significancia de 0,000 el cual es menor al 0,05 por lo tanto aceptamos la Hipótesis H4</a:t>
            </a:r>
            <a:r>
              <a:rPr lang="es-EC" sz="1400" dirty="0" smtClean="0"/>
              <a:t>.</a:t>
            </a:r>
            <a:endParaRPr lang="es-EC" sz="1400" dirty="0"/>
          </a:p>
        </p:txBody>
      </p:sp>
      <p:sp>
        <p:nvSpPr>
          <p:cNvPr id="8" name="CuadroTexto 3"/>
          <p:cNvSpPr txBox="1"/>
          <p:nvPr/>
        </p:nvSpPr>
        <p:spPr>
          <a:xfrm>
            <a:off x="1257300" y="1798646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Hipótesis 4: </a:t>
            </a:r>
            <a:r>
              <a:rPr lang="es-EC" sz="1400" dirty="0"/>
              <a:t>Los costos extracurriculares del colegio influyen en el pago de matrículas y </a:t>
            </a:r>
            <a:r>
              <a:rPr lang="es-EC" sz="1400" dirty="0" smtClean="0"/>
              <a:t>pensiones.</a:t>
            </a:r>
            <a:endParaRPr lang="es-EC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58966" y="28481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ANÁLISIS BIVARIADO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7975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-30803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448348" y="122589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ANÁLISIS FINANCIERO </a:t>
            </a:r>
            <a:endParaRPr lang="es-EC" b="1" dirty="0"/>
          </a:p>
        </p:txBody>
      </p:sp>
      <p:sp>
        <p:nvSpPr>
          <p:cNvPr id="2" name="1 Rectángulo"/>
          <p:cNvSpPr/>
          <p:nvPr/>
        </p:nvSpPr>
        <p:spPr>
          <a:xfrm>
            <a:off x="1043608" y="1720841"/>
            <a:ext cx="78488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200" dirty="0"/>
              <a:t>Es necesario mencionar que el análisis se lo realizo en referencia a las cedulas presupuestarias otorgadas por los colegios Eloy Alfaro y Liceo </a:t>
            </a:r>
            <a:r>
              <a:rPr lang="es-EC" sz="1200" dirty="0" smtClean="0"/>
              <a:t>Naval.</a:t>
            </a:r>
          </a:p>
          <a:p>
            <a:pPr algn="just"/>
            <a:r>
              <a:rPr lang="es-EC" sz="1200" dirty="0" smtClean="0"/>
              <a:t>Los colegios Abdón </a:t>
            </a:r>
            <a:r>
              <a:rPr lang="es-EC" sz="1200" dirty="0"/>
              <a:t>Calderón y Unidad Educativa FAE, se encuentran en cambios normativos y </a:t>
            </a:r>
            <a:r>
              <a:rPr lang="es-EC" sz="1200" dirty="0" smtClean="0"/>
              <a:t>legales, además no </a:t>
            </a:r>
            <a:r>
              <a:rPr lang="es-EC" sz="1200" dirty="0"/>
              <a:t>cuentan con departamento contable-financiero razón por la cual  no manejan la información del presupuesto, estos datos son anexados según certificaciones otorgadas por el </a:t>
            </a:r>
            <a:r>
              <a:rPr lang="es-EC" sz="1200" dirty="0" smtClean="0"/>
              <a:t>colegio.</a:t>
            </a:r>
            <a:endParaRPr lang="es-EC" sz="1200" dirty="0"/>
          </a:p>
          <a:p>
            <a:pPr algn="just"/>
            <a:endParaRPr lang="es-EC" sz="1200" dirty="0"/>
          </a:p>
        </p:txBody>
      </p:sp>
      <p:sp>
        <p:nvSpPr>
          <p:cNvPr id="3" name="2 Flecha abajo"/>
          <p:cNvSpPr/>
          <p:nvPr/>
        </p:nvSpPr>
        <p:spPr>
          <a:xfrm>
            <a:off x="4355976" y="2903863"/>
            <a:ext cx="936104" cy="531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1037230" y="3645025"/>
            <a:ext cx="3503968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El objetivo de este análisis será examinar la información de las principales cuentas reflejadas en las cedulas presupuestarias </a:t>
            </a:r>
            <a:endParaRPr lang="es-EC" sz="1200" dirty="0" smtClean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076056" y="3599509"/>
            <a:ext cx="3600400" cy="12696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chemeClr val="tx1"/>
                </a:solidFill>
              </a:rPr>
              <a:t>El análisis permitirá determinar las partidas presupuestarias que cuentan con un nivel de ejecución menor al 75</a:t>
            </a:r>
            <a:r>
              <a:rPr lang="es-EC" sz="1200" dirty="0" smtClean="0">
                <a:solidFill>
                  <a:schemeClr val="tx1"/>
                </a:solidFill>
              </a:rPr>
              <a:t>%.</a:t>
            </a:r>
            <a:endParaRPr lang="es-EC" sz="1200" dirty="0">
              <a:solidFill>
                <a:schemeClr val="tx1"/>
              </a:solidFill>
            </a:endParaRPr>
          </a:p>
        </p:txBody>
      </p:sp>
      <p:cxnSp>
        <p:nvCxnSpPr>
          <p:cNvPr id="13" name="12 Conector recto de flecha"/>
          <p:cNvCxnSpPr>
            <a:stCxn id="3" idx="1"/>
          </p:cNvCxnSpPr>
          <p:nvPr/>
        </p:nvCxnSpPr>
        <p:spPr>
          <a:xfrm flipH="1">
            <a:off x="3563888" y="3169722"/>
            <a:ext cx="792088" cy="4753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292080" y="3169722"/>
            <a:ext cx="936104" cy="4753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 redondeado"/>
          <p:cNvSpPr/>
          <p:nvPr/>
        </p:nvSpPr>
        <p:spPr>
          <a:xfrm>
            <a:off x="1691092" y="5517232"/>
            <a:ext cx="21962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200" dirty="0" smtClean="0">
                <a:solidFill>
                  <a:schemeClr val="tx1"/>
                </a:solidFill>
              </a:rPr>
              <a:t>P</a:t>
            </a:r>
            <a:r>
              <a:rPr lang="es-EC" sz="1200" smtClean="0">
                <a:solidFill>
                  <a:schemeClr val="tx1"/>
                </a:solidFill>
              </a:rPr>
              <a:t>ara </a:t>
            </a:r>
            <a:r>
              <a:rPr lang="es-EC" sz="1200" dirty="0">
                <a:solidFill>
                  <a:schemeClr val="tx1"/>
                </a:solidFill>
              </a:rPr>
              <a:t>proporcionar elementos objetivos que permitan adoptar medidas correctivas,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652120" y="5207587"/>
            <a:ext cx="28083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200" dirty="0" smtClean="0">
                <a:solidFill>
                  <a:schemeClr val="tx1"/>
                </a:solidFill>
              </a:rPr>
              <a:t>Considerando </a:t>
            </a:r>
            <a:r>
              <a:rPr lang="es-EC" sz="1200" dirty="0">
                <a:solidFill>
                  <a:schemeClr val="tx1"/>
                </a:solidFill>
              </a:rPr>
              <a:t>la información con corte a </a:t>
            </a:r>
            <a:r>
              <a:rPr lang="es-EC" sz="1200" dirty="0" smtClean="0">
                <a:solidFill>
                  <a:schemeClr val="tx1"/>
                </a:solidFill>
              </a:rPr>
              <a:t>Septiembre de 2016, </a:t>
            </a:r>
            <a:r>
              <a:rPr lang="es-EC" sz="1200" dirty="0">
                <a:solidFill>
                  <a:schemeClr val="tx1"/>
                </a:solidFill>
              </a:rPr>
              <a:t>el presupuesto ejecutado debería encontrase como mínimo por encima dicho porcentaje</a:t>
            </a:r>
            <a:r>
              <a:rPr lang="es-EC" sz="1200" dirty="0" smtClean="0">
                <a:solidFill>
                  <a:schemeClr val="tx1"/>
                </a:solidFill>
              </a:rPr>
              <a:t>.</a:t>
            </a:r>
            <a:endParaRPr lang="es-EC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5310832" y="409604"/>
            <a:ext cx="3149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Cedulas Presupuestarias Liceo Naval LICQUI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18302723"/>
              </p:ext>
            </p:extLst>
          </p:nvPr>
        </p:nvGraphicFramePr>
        <p:xfrm>
          <a:off x="3275855" y="1055935"/>
          <a:ext cx="5833089" cy="536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redondeado 9">
            <a:hlinkClick r:id="rId8" action="ppaction://hlinkfile"/>
          </p:cNvPr>
          <p:cNvSpPr/>
          <p:nvPr/>
        </p:nvSpPr>
        <p:spPr>
          <a:xfrm>
            <a:off x="827584" y="2204864"/>
            <a:ext cx="2350895" cy="759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PARTIDAS INFERIORES AL 75%</a:t>
            </a:r>
            <a:endParaRPr lang="es-EC" sz="1200" dirty="0"/>
          </a:p>
        </p:txBody>
      </p:sp>
      <p:sp>
        <p:nvSpPr>
          <p:cNvPr id="11" name="Rectángulo redondeado 10">
            <a:hlinkClick r:id="rId9" action="ppaction://hlinkfile"/>
          </p:cNvPr>
          <p:cNvSpPr/>
          <p:nvPr/>
        </p:nvSpPr>
        <p:spPr>
          <a:xfrm>
            <a:off x="830227" y="3709215"/>
            <a:ext cx="2350895" cy="759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PARTIDAS SUPERIORES AL 75%</a:t>
            </a:r>
            <a:endParaRPr lang="es-EC" sz="1200" dirty="0"/>
          </a:p>
        </p:txBody>
      </p:sp>
      <p:sp>
        <p:nvSpPr>
          <p:cNvPr id="2" name="1 Flecha arriba y abajo"/>
          <p:cNvSpPr/>
          <p:nvPr/>
        </p:nvSpPr>
        <p:spPr>
          <a:xfrm>
            <a:off x="1763688" y="2963968"/>
            <a:ext cx="576064" cy="74524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69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055310"/>
              </p:ext>
            </p:extLst>
          </p:nvPr>
        </p:nvGraphicFramePr>
        <p:xfrm>
          <a:off x="683957" y="1191446"/>
          <a:ext cx="7886700" cy="130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230086" y="4189752"/>
            <a:ext cx="34290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dirty="0"/>
              <a:t>El porcentaje de ejecución general procede de la relación entre el valor </a:t>
            </a:r>
            <a:r>
              <a:rPr lang="es-EC" sz="1200" dirty="0" smtClean="0"/>
              <a:t>codificado </a:t>
            </a:r>
            <a:r>
              <a:rPr lang="es-EC" sz="1200" dirty="0"/>
              <a:t>del colegio y el valor </a:t>
            </a:r>
            <a:r>
              <a:rPr lang="es-EC" sz="1200" dirty="0" smtClean="0"/>
              <a:t>devengado </a:t>
            </a:r>
            <a:r>
              <a:rPr lang="es-EC" sz="1200" dirty="0"/>
              <a:t>a </a:t>
            </a:r>
            <a:r>
              <a:rPr lang="es-EC" sz="1200" dirty="0" smtClean="0"/>
              <a:t>Septiembre </a:t>
            </a:r>
            <a:r>
              <a:rPr lang="es-EC" sz="1200" dirty="0"/>
              <a:t>del 2016, es decir de los $559.170,81 solicitados por el </a:t>
            </a:r>
            <a:r>
              <a:rPr lang="es-EC" sz="1200" dirty="0" smtClean="0"/>
              <a:t>colegio solo </a:t>
            </a:r>
            <a:r>
              <a:rPr lang="es-EC" sz="1200" dirty="0"/>
              <a:t>se ha devengado $225.686,76</a:t>
            </a:r>
            <a:r>
              <a:rPr lang="es-EC" sz="1200" dirty="0" smtClean="0"/>
              <a:t>.</a:t>
            </a:r>
            <a:endParaRPr lang="es-EC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148064" y="5373216"/>
            <a:ext cx="341793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dirty="0"/>
              <a:t>En conclusión la cedula presupuestaria del colegio liceo naval LICQUI cuenta con una ejecución del 40,36</a:t>
            </a:r>
            <a:r>
              <a:rPr lang="es-EC" sz="1200" dirty="0" smtClean="0"/>
              <a:t>%, </a:t>
            </a:r>
            <a:r>
              <a:rPr lang="es-EC" sz="1200" dirty="0"/>
              <a:t>lo que muestra que dicho porcentaje de ejecución no se encuentra dentro del rango mínimo aceptado (75%, ) a </a:t>
            </a:r>
            <a:r>
              <a:rPr lang="es-EC" sz="1200" dirty="0" smtClean="0"/>
              <a:t>Septiembre.</a:t>
            </a:r>
            <a:endParaRPr lang="es-EC" sz="12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60668" r="10378" b="29054"/>
          <a:stretch/>
        </p:blipFill>
        <p:spPr bwMode="auto">
          <a:xfrm>
            <a:off x="755576" y="2636912"/>
            <a:ext cx="82089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curvada hacia la izquierda"/>
          <p:cNvSpPr/>
          <p:nvPr/>
        </p:nvSpPr>
        <p:spPr>
          <a:xfrm rot="17083280">
            <a:off x="5277953" y="3882921"/>
            <a:ext cx="720080" cy="17564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5310832" y="260648"/>
            <a:ext cx="3149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Cedulas Presupuestarias Liceo Naval LICQUI</a:t>
            </a:r>
          </a:p>
        </p:txBody>
      </p:sp>
    </p:spTree>
    <p:extLst>
      <p:ext uri="{BB962C8B-B14F-4D97-AF65-F5344CB8AC3E}">
        <p14:creationId xmlns:p14="http://schemas.microsoft.com/office/powerpoint/2010/main" val="35037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</p:spPr>
      </p:pic>
      <p:graphicFrame>
        <p:nvGraphicFramePr>
          <p:cNvPr id="3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76307"/>
              </p:ext>
            </p:extLst>
          </p:nvPr>
        </p:nvGraphicFramePr>
        <p:xfrm>
          <a:off x="683568" y="1052736"/>
          <a:ext cx="8246010" cy="39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redondeado 7">
            <a:hlinkClick r:id="rId8" action="ppaction://hlinkfile"/>
          </p:cNvPr>
          <p:cNvSpPr/>
          <p:nvPr/>
        </p:nvSpPr>
        <p:spPr>
          <a:xfrm>
            <a:off x="1259632" y="5229200"/>
            <a:ext cx="2592288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dk1"/>
                </a:solidFill>
              </a:rPr>
              <a:t>PARTIDAS INFERIORES AL 75%</a:t>
            </a:r>
          </a:p>
        </p:txBody>
      </p:sp>
      <p:sp>
        <p:nvSpPr>
          <p:cNvPr id="5" name="Rectángulo redondeado 8">
            <a:hlinkClick r:id="rId9" action="ppaction://hlinkfile"/>
          </p:cNvPr>
          <p:cNvSpPr/>
          <p:nvPr/>
        </p:nvSpPr>
        <p:spPr>
          <a:xfrm>
            <a:off x="5148064" y="5292666"/>
            <a:ext cx="2744017" cy="7286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dk1"/>
                </a:solidFill>
              </a:rPr>
              <a:t>PARTIDAS SUPERIORES AL 75%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5436096" y="360608"/>
            <a:ext cx="295232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Cedulas Presupuestarias </a:t>
            </a:r>
            <a:r>
              <a:rPr lang="es-EC" sz="2000" b="1" dirty="0" smtClean="0"/>
              <a:t>Eloy Alfaro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5208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116632"/>
            <a:ext cx="9144000" cy="6871165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25863506"/>
              </p:ext>
            </p:extLst>
          </p:nvPr>
        </p:nvGraphicFramePr>
        <p:xfrm>
          <a:off x="2555777" y="1149923"/>
          <a:ext cx="6588223" cy="271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inta perforada 8"/>
          <p:cNvSpPr/>
          <p:nvPr/>
        </p:nvSpPr>
        <p:spPr>
          <a:xfrm>
            <a:off x="971600" y="1484784"/>
            <a:ext cx="1715236" cy="223224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/>
              <a:t>En conclusión la cedula presupuestaria del colegio militar Eloy Alfaro COMIL I cuenta con una ejecución del 30,96% del valor presupuestado total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53879" r="8759" b="35366"/>
          <a:stretch/>
        </p:blipFill>
        <p:spPr bwMode="auto">
          <a:xfrm>
            <a:off x="833632" y="3861048"/>
            <a:ext cx="8112749" cy="110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adroTexto 3"/>
          <p:cNvSpPr txBox="1"/>
          <p:nvPr/>
        </p:nvSpPr>
        <p:spPr>
          <a:xfrm>
            <a:off x="5436096" y="116632"/>
            <a:ext cx="295232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/>
              <a:t>Cedulas Presupuestarias </a:t>
            </a:r>
            <a:r>
              <a:rPr lang="es-EC" sz="2000" b="1" dirty="0" smtClean="0"/>
              <a:t>Eloy Alfaro</a:t>
            </a:r>
            <a:endParaRPr lang="es-EC" sz="2000" b="1" dirty="0"/>
          </a:p>
        </p:txBody>
      </p:sp>
      <p:sp>
        <p:nvSpPr>
          <p:cNvPr id="13" name="Cinta perforada 8"/>
          <p:cNvSpPr/>
          <p:nvPr/>
        </p:nvSpPr>
        <p:spPr>
          <a:xfrm>
            <a:off x="1619672" y="5085184"/>
            <a:ext cx="6336704" cy="173283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H3: </a:t>
            </a:r>
            <a:r>
              <a:rPr lang="es-EC" sz="1400" b="1" dirty="0"/>
              <a:t>“</a:t>
            </a:r>
            <a:r>
              <a:rPr lang="es-EC" sz="1400" b="1" dirty="0" smtClean="0"/>
              <a:t>Los colegios militares cuentan con una gestión financiera adecuada para el manejo de sus recursos</a:t>
            </a:r>
            <a:r>
              <a:rPr lang="es-EC" sz="1400" b="1" dirty="0"/>
              <a:t>“</a:t>
            </a:r>
            <a:endParaRPr lang="es-EC" sz="1400" b="1" dirty="0" smtClean="0"/>
          </a:p>
          <a:p>
            <a:pPr algn="ctr"/>
            <a:endParaRPr lang="es-EC" sz="1400" b="1" dirty="0" smtClean="0"/>
          </a:p>
          <a:p>
            <a:pPr algn="ctr"/>
            <a:r>
              <a:rPr lang="es-EC" sz="1400" b="1" dirty="0"/>
              <a:t>H</a:t>
            </a:r>
            <a:r>
              <a:rPr lang="es-EC" sz="1400" b="1" dirty="0" smtClean="0"/>
              <a:t>2: </a:t>
            </a:r>
            <a:r>
              <a:rPr lang="es-EC" sz="1400" b="1" dirty="0"/>
              <a:t>“</a:t>
            </a:r>
            <a:r>
              <a:rPr lang="es-EC" sz="1400" b="1" dirty="0" smtClean="0"/>
              <a:t>La ejecución presupuestaria  mínima de las instituciones educativas militares es del 50%“.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23469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27384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94822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MATRIZ DE ESTRATEGIAS</a:t>
            </a:r>
            <a:endParaRPr lang="es-EC" b="1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71" t="22806" r="9729" b="9482"/>
          <a:stretch/>
        </p:blipFill>
        <p:spPr bwMode="auto">
          <a:xfrm>
            <a:off x="1565080" y="1348332"/>
            <a:ext cx="6319287" cy="539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PROPUESTA  DE NUEVOS PROYECTOS DE INVESTIGACIÓN 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17305079"/>
              </p:ext>
            </p:extLst>
          </p:nvPr>
        </p:nvGraphicFramePr>
        <p:xfrm>
          <a:off x="1115616" y="1916832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73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120217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CONCLUSIONES</a:t>
            </a:r>
            <a:endParaRPr lang="es-EC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13545089"/>
              </p:ext>
            </p:extLst>
          </p:nvPr>
        </p:nvGraphicFramePr>
        <p:xfrm>
          <a:off x="251520" y="1720382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220072" y="3789040"/>
            <a:ext cx="3456384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050" dirty="0"/>
              <a:t>De los colegios investigados, </a:t>
            </a:r>
            <a:r>
              <a:rPr lang="es-EC" sz="1050" dirty="0" smtClean="0"/>
              <a:t>no cumplen </a:t>
            </a:r>
            <a:r>
              <a:rPr lang="es-EC" sz="1050" dirty="0"/>
              <a:t>con más del 50% de ejecución presupuestaria, mientras que los dos restantes no manejan directamente su información financiera-contable ya que no cuentan con un departamento que realice estas actividades y lo manejan directamente con el distrito</a:t>
            </a:r>
            <a:r>
              <a:rPr lang="es-EC" sz="1050" dirty="0" smtClean="0"/>
              <a:t>.</a:t>
            </a:r>
            <a:endParaRPr lang="es-EC" sz="1050" dirty="0"/>
          </a:p>
        </p:txBody>
      </p:sp>
      <p:sp>
        <p:nvSpPr>
          <p:cNvPr id="7" name="6 CuadroTexto"/>
          <p:cNvSpPr txBox="1"/>
          <p:nvPr/>
        </p:nvSpPr>
        <p:spPr>
          <a:xfrm>
            <a:off x="2789802" y="450807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73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0413" t="20430" r="16141" b="15311"/>
          <a:stretch>
            <a:fillRect/>
          </a:stretch>
        </p:blipFill>
        <p:spPr bwMode="auto">
          <a:xfrm>
            <a:off x="0" y="11344"/>
            <a:ext cx="9144000" cy="6871165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2265011" y="1198591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 smtClean="0"/>
              <a:t>PLANTEAMIENTO DEL PROBLEMA</a:t>
            </a:r>
            <a:endParaRPr lang="es-EC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1913552"/>
              </p:ext>
            </p:extLst>
          </p:nvPr>
        </p:nvGraphicFramePr>
        <p:xfrm>
          <a:off x="755576" y="1700808"/>
          <a:ext cx="83884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41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3202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b="1" dirty="0" smtClean="0"/>
              <a:t>RECOMENDACIONES </a:t>
            </a:r>
            <a:endParaRPr lang="es-EC" b="1" dirty="0"/>
          </a:p>
        </p:txBody>
      </p:sp>
      <p:sp>
        <p:nvSpPr>
          <p:cNvPr id="3" name="2 Rectángulo"/>
          <p:cNvSpPr/>
          <p:nvPr/>
        </p:nvSpPr>
        <p:spPr>
          <a:xfrm>
            <a:off x="1005105" y="1988840"/>
            <a:ext cx="356689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200" dirty="0"/>
              <a:t>Aplicar las estrategias planteadas en el presente trabajo ya que estas aseguran mejorar los lineamientos y ejecución de presupuesto, al igual que contribuye al cumplimiento de objetivos de cada Institución de Educación Superior.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76056" y="1988840"/>
            <a:ext cx="336762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200" dirty="0"/>
              <a:t>Se recomienda a los colegios investigados tomar las medidas preventivas necesarias que permitan mantener la calidad educativa y la excelencia académica que se ha forjado desde los inicios de las Instituciones de Educación Militar.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96641" y="3861048"/>
            <a:ext cx="395883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200" dirty="0"/>
              <a:t>Se recomienda la creación de un departamento financiero-contable propio para cada Institución Educativa Militar, el cual es necesario para manejar temas contables, financieros, económicos y de presupuesto.</a:t>
            </a:r>
          </a:p>
        </p:txBody>
      </p:sp>
    </p:spTree>
    <p:extLst>
      <p:ext uri="{BB962C8B-B14F-4D97-AF65-F5344CB8AC3E}">
        <p14:creationId xmlns:p14="http://schemas.microsoft.com/office/powerpoint/2010/main" val="42473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"/>
            <a:ext cx="9144000" cy="68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061864"/>
            <a:ext cx="78592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276872"/>
            <a:ext cx="7859216" cy="3849291"/>
          </a:xfrm>
        </p:spPr>
        <p:txBody>
          <a:bodyPr/>
          <a:lstStyle/>
          <a:p>
            <a:pPr algn="ctr">
              <a:buNone/>
            </a:pPr>
            <a:r>
              <a:rPr lang="es-EC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 todos pudiéramos mirar con los ojos </a:t>
            </a:r>
          </a:p>
          <a:p>
            <a:pPr algn="ctr">
              <a:buNone/>
            </a:pPr>
            <a:r>
              <a:rPr lang="es-EC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alma, aprenderíamos a querer lo que realmente somos”</a:t>
            </a:r>
          </a:p>
          <a:p>
            <a:pPr algn="ctr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C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5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4018" y="-30939"/>
            <a:ext cx="9144000" cy="6871165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2390776" y="1158165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s-EC" dirty="0"/>
              <a:t>OBJETIVOS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72039228"/>
              </p:ext>
            </p:extLst>
          </p:nvPr>
        </p:nvGraphicFramePr>
        <p:xfrm>
          <a:off x="1199584" y="1820094"/>
          <a:ext cx="3168352" cy="126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Flecha curvada hacia la izquierda"/>
          <p:cNvSpPr/>
          <p:nvPr/>
        </p:nvSpPr>
        <p:spPr>
          <a:xfrm rot="5400000" flipH="1" flipV="1">
            <a:off x="5502213" y="972134"/>
            <a:ext cx="739089" cy="33071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Flecha curvada hacia la izquierda"/>
          <p:cNvSpPr/>
          <p:nvPr/>
        </p:nvSpPr>
        <p:spPr>
          <a:xfrm rot="5400000">
            <a:off x="4646956" y="4759412"/>
            <a:ext cx="528201" cy="31411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7704" y="350373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403648" y="227356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sz="1200" dirty="0"/>
              <a:t>Elaborar un análisis socioeconómico del cobro de las pensiones en  los colegios militares del D.M.Q</a:t>
            </a:r>
          </a:p>
          <a:p>
            <a:pPr algn="just"/>
            <a:endParaRPr lang="es-EC" sz="12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229247018"/>
              </p:ext>
            </p:extLst>
          </p:nvPr>
        </p:nvGraphicFramePr>
        <p:xfrm>
          <a:off x="827584" y="3212976"/>
          <a:ext cx="8316416" cy="339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716016" y="3093567"/>
            <a:ext cx="206138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ESPECIFICOS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8841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7057"/>
            <a:ext cx="9144000" cy="6871165"/>
          </a:xfrm>
          <a:prstGeom prst="rect">
            <a:avLst/>
          </a:prstGeom>
          <a:noFill/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55614005"/>
              </p:ext>
            </p:extLst>
          </p:nvPr>
        </p:nvGraphicFramePr>
        <p:xfrm>
          <a:off x="1547664" y="1659866"/>
          <a:ext cx="736848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851920" y="112474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HIPÓTESIS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8841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36512" y="14219"/>
            <a:ext cx="9144000" cy="6871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1 CuadroTexto"/>
          <p:cNvSpPr txBox="1"/>
          <p:nvPr/>
        </p:nvSpPr>
        <p:spPr>
          <a:xfrm>
            <a:off x="3167844" y="111192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/>
              <a:t>TEORIAS DE SOPORTE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83337" y="1541697"/>
            <a:ext cx="30243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b="1" dirty="0"/>
              <a:t>Teorías del Estado y su papel en la educación.</a:t>
            </a:r>
          </a:p>
          <a:p>
            <a:endParaRPr lang="es-EC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203487" y="3861048"/>
            <a:ext cx="30084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 b="1"/>
            </a:lvl1pPr>
          </a:lstStyle>
          <a:p>
            <a:r>
              <a:rPr lang="es-EC" u="sng" dirty="0"/>
              <a:t>Teorías de la educación pública y gratuita</a:t>
            </a:r>
          </a:p>
          <a:p>
            <a:endParaRPr lang="es-EC" u="sng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080" y="3873709"/>
            <a:ext cx="27003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 b="1"/>
            </a:lvl1pPr>
          </a:lstStyle>
          <a:p>
            <a:r>
              <a:rPr lang="es-EC" dirty="0"/>
              <a:t>Teorías sobre la Matriz Causa Efecto</a:t>
            </a:r>
          </a:p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5292081" y="1512034"/>
            <a:ext cx="2700300" cy="646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b="1" dirty="0"/>
              <a:t>Teoría de análisis de tendencias ámbito financiero</a:t>
            </a:r>
          </a:p>
          <a:p>
            <a:endParaRPr lang="es-EC" sz="1200" dirty="0"/>
          </a:p>
        </p:txBody>
      </p:sp>
      <p:sp>
        <p:nvSpPr>
          <p:cNvPr id="8" name="7 Rectángulo"/>
          <p:cNvSpPr/>
          <p:nvPr/>
        </p:nvSpPr>
        <p:spPr>
          <a:xfrm>
            <a:off x="1327353" y="4952494"/>
            <a:ext cx="288032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200" b="1" dirty="0">
                <a:solidFill>
                  <a:schemeClr val="dk1"/>
                </a:solidFill>
              </a:rPr>
              <a:t>Teoría Marxista, Marx-Engels.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200" b="1" dirty="0">
                <a:solidFill>
                  <a:schemeClr val="dk1"/>
                </a:solidFill>
              </a:rPr>
              <a:t>Teoría las experiencias educativas de </a:t>
            </a:r>
            <a:r>
              <a:rPr lang="es-EC" sz="1200" b="1" dirty="0" err="1">
                <a:solidFill>
                  <a:schemeClr val="dk1"/>
                </a:solidFill>
              </a:rPr>
              <a:t>Makarenko</a:t>
            </a:r>
            <a:endParaRPr lang="es-EC" sz="1200" b="1" dirty="0">
              <a:solidFill>
                <a:schemeClr val="dk1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2699792" y="4459472"/>
            <a:ext cx="288032" cy="26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5292081" y="4975955"/>
            <a:ext cx="2700299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200" b="1" dirty="0">
                <a:solidFill>
                  <a:schemeClr val="dk1"/>
                </a:solidFill>
              </a:rPr>
              <a:t>Teorías </a:t>
            </a:r>
            <a:r>
              <a:rPr lang="es-EC" sz="1200" b="1" dirty="0" smtClean="0"/>
              <a:t>de Ishikawa</a:t>
            </a:r>
            <a:endParaRPr lang="es-EC" sz="1200" b="1" dirty="0">
              <a:solidFill>
                <a:schemeClr val="dk1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6552220" y="4421237"/>
            <a:ext cx="288032" cy="26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bajo"/>
          <p:cNvSpPr/>
          <p:nvPr/>
        </p:nvSpPr>
        <p:spPr>
          <a:xfrm>
            <a:off x="6696820" y="2222201"/>
            <a:ext cx="288032" cy="26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abajo"/>
          <p:cNvSpPr/>
          <p:nvPr/>
        </p:nvSpPr>
        <p:spPr>
          <a:xfrm>
            <a:off x="2623497" y="2222201"/>
            <a:ext cx="288032" cy="26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14 Imagen"/>
          <p:cNvPicPr/>
          <p:nvPr/>
        </p:nvPicPr>
        <p:blipFill rotWithShape="1">
          <a:blip r:embed="rId3"/>
          <a:srcRect l="24090" t="30171" r="24264" b="33333"/>
          <a:stretch/>
        </p:blipFill>
        <p:spPr bwMode="auto">
          <a:xfrm>
            <a:off x="5832128" y="5468306"/>
            <a:ext cx="1944240" cy="838200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267292" y="2604585"/>
            <a:ext cx="270029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200" b="1" dirty="0">
                <a:solidFill>
                  <a:schemeClr val="dk1"/>
                </a:solidFill>
              </a:rPr>
              <a:t>Teoría de Charles Dow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200" b="1" dirty="0">
                <a:solidFill>
                  <a:schemeClr val="dk1"/>
                </a:solidFill>
              </a:rPr>
              <a:t>Teoría de </a:t>
            </a:r>
            <a:r>
              <a:rPr lang="es-EC" sz="1200" b="1" dirty="0" err="1">
                <a:solidFill>
                  <a:schemeClr val="dk1"/>
                </a:solidFill>
              </a:rPr>
              <a:t>Thom</a:t>
            </a:r>
            <a:r>
              <a:rPr lang="es-EC" sz="1200" b="1" dirty="0">
                <a:solidFill>
                  <a:schemeClr val="dk1"/>
                </a:solidFill>
              </a:rPr>
              <a:t> </a:t>
            </a:r>
            <a:r>
              <a:rPr lang="es-EC" sz="1200" b="1" dirty="0" err="1">
                <a:solidFill>
                  <a:schemeClr val="dk1"/>
                </a:solidFill>
              </a:rPr>
              <a:t>DeMark</a:t>
            </a:r>
            <a:endParaRPr lang="es-EC" sz="1200" b="1" dirty="0">
              <a:solidFill>
                <a:schemeClr val="dk1"/>
              </a:solidFill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899592" y="364502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123547" y="2604585"/>
            <a:ext cx="316835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 marL="171450" indent="-171450">
              <a:buFont typeface="Arial" pitchFamily="34" charset="0"/>
              <a:buChar char="•"/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dirty="0"/>
              <a:t>Herman </a:t>
            </a:r>
            <a:r>
              <a:rPr lang="es-EC" dirty="0" err="1"/>
              <a:t>Heller</a:t>
            </a:r>
            <a:r>
              <a:rPr lang="es-EC" dirty="0"/>
              <a:t> </a:t>
            </a:r>
            <a:r>
              <a:rPr lang="es-EC" dirty="0" smtClean="0"/>
              <a:t>teoría democrática </a:t>
            </a:r>
            <a:r>
              <a:rPr lang="es-EC" dirty="0"/>
              <a:t>del estado</a:t>
            </a:r>
          </a:p>
          <a:p>
            <a:r>
              <a:rPr lang="es-EC" dirty="0"/>
              <a:t>Carl Schmitt </a:t>
            </a:r>
            <a:r>
              <a:rPr lang="es-EC" dirty="0" smtClean="0"/>
              <a:t>teoría </a:t>
            </a:r>
            <a:r>
              <a:rPr lang="es-EC" dirty="0"/>
              <a:t>de la </a:t>
            </a:r>
            <a:r>
              <a:rPr lang="es-EC" dirty="0" smtClean="0"/>
              <a:t>constitución</a:t>
            </a:r>
            <a:endParaRPr lang="es-EC" dirty="0"/>
          </a:p>
          <a:p>
            <a:r>
              <a:rPr lang="es-EC" dirty="0" smtClean="0"/>
              <a:t>Teoría </a:t>
            </a:r>
            <a:r>
              <a:rPr lang="es-EC" dirty="0"/>
              <a:t>de la </a:t>
            </a:r>
            <a:r>
              <a:rPr lang="es-EC" dirty="0" smtClean="0"/>
              <a:t>pirámide jurídica </a:t>
            </a:r>
            <a:r>
              <a:rPr lang="es-EC" dirty="0"/>
              <a:t>de Kelsen</a:t>
            </a:r>
          </a:p>
        </p:txBody>
      </p:sp>
    </p:spTree>
    <p:extLst>
      <p:ext uri="{BB962C8B-B14F-4D97-AF65-F5344CB8AC3E}">
        <p14:creationId xmlns:p14="http://schemas.microsoft.com/office/powerpoint/2010/main" val="8841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129797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1 CuadroTexto"/>
          <p:cNvSpPr txBox="1"/>
          <p:nvPr/>
        </p:nvSpPr>
        <p:spPr>
          <a:xfrm>
            <a:off x="3131840" y="106870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/>
              <a:t>TEORIAS DE SOPORTE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55876" y="1602221"/>
            <a:ext cx="302433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b="1" dirty="0"/>
              <a:t>Teorías sobre el FODA</a:t>
            </a:r>
          </a:p>
          <a:p>
            <a:endParaRPr lang="es-EC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91716" y="4409910"/>
            <a:ext cx="300847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C"/>
            </a:defPPr>
            <a:lvl1pPr>
              <a:defRPr sz="1200" b="1"/>
            </a:lvl1pPr>
          </a:lstStyle>
          <a:p>
            <a:r>
              <a:rPr lang="es-EC" dirty="0"/>
              <a:t>Teorías de propuestas económicas-sociales</a:t>
            </a:r>
          </a:p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5706523" y="4317576"/>
            <a:ext cx="2700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b="1" u="sng" dirty="0"/>
              <a:t>Teoría de la gestión institucional y financiera de los colegios.</a:t>
            </a:r>
          </a:p>
          <a:p>
            <a:endParaRPr lang="es-EC" sz="1200" u="sng" dirty="0"/>
          </a:p>
        </p:txBody>
      </p:sp>
      <p:sp>
        <p:nvSpPr>
          <p:cNvPr id="8" name="7 Rectángulo"/>
          <p:cNvSpPr/>
          <p:nvPr/>
        </p:nvSpPr>
        <p:spPr>
          <a:xfrm>
            <a:off x="1319869" y="5398999"/>
            <a:ext cx="28803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200" b="1" dirty="0"/>
              <a:t>Teorías de Adam Smith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200" b="1" dirty="0"/>
              <a:t>Teoría de Robert </a:t>
            </a:r>
            <a:r>
              <a:rPr lang="es-EC" sz="1200" b="1" dirty="0" smtClean="0"/>
              <a:t>Owen</a:t>
            </a:r>
            <a:endParaRPr lang="es-EC" sz="1200" b="1" dirty="0"/>
          </a:p>
        </p:txBody>
      </p:sp>
      <p:sp>
        <p:nvSpPr>
          <p:cNvPr id="9" name="8 Flecha abajo"/>
          <p:cNvSpPr/>
          <p:nvPr/>
        </p:nvSpPr>
        <p:spPr>
          <a:xfrm>
            <a:off x="2695953" y="4935400"/>
            <a:ext cx="288032" cy="26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bajo"/>
          <p:cNvSpPr/>
          <p:nvPr/>
        </p:nvSpPr>
        <p:spPr>
          <a:xfrm>
            <a:off x="6926043" y="4975955"/>
            <a:ext cx="288032" cy="26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abajo"/>
          <p:cNvSpPr/>
          <p:nvPr/>
        </p:nvSpPr>
        <p:spPr>
          <a:xfrm>
            <a:off x="4932040" y="2192133"/>
            <a:ext cx="288032" cy="265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5711294" y="5382726"/>
            <a:ext cx="270029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200" b="1" dirty="0"/>
              <a:t>Teoría de Keynes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899592" y="414908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3455876" y="2457805"/>
            <a:ext cx="302433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C" sz="1200" b="1" dirty="0"/>
              <a:t>Teoría de Albert S Humphrey</a:t>
            </a:r>
          </a:p>
          <a:p>
            <a:pPr marL="171450" indent="-171450">
              <a:buFont typeface="Arial" pitchFamily="34" charset="0"/>
              <a:buChar char="•"/>
            </a:pPr>
            <a:endParaRPr lang="es-EC" sz="1200" b="1" dirty="0"/>
          </a:p>
        </p:txBody>
      </p:sp>
      <p:pic>
        <p:nvPicPr>
          <p:cNvPr id="19" name="18 Imagen"/>
          <p:cNvPicPr/>
          <p:nvPr/>
        </p:nvPicPr>
        <p:blipFill rotWithShape="1">
          <a:blip r:embed="rId3"/>
          <a:srcRect l="5110" t="46472" r="61129" b="17275"/>
          <a:stretch/>
        </p:blipFill>
        <p:spPr bwMode="auto">
          <a:xfrm>
            <a:off x="4019290" y="3055800"/>
            <a:ext cx="1897507" cy="949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02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20430" r="16141" b="15311"/>
          <a:stretch>
            <a:fillRect/>
          </a:stretch>
        </p:blipFill>
        <p:spPr bwMode="auto">
          <a:xfrm>
            <a:off x="0" y="-30951"/>
            <a:ext cx="9144000" cy="68711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3491880" y="148478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2000"/>
            </a:lvl1pPr>
          </a:lstStyle>
          <a:p>
            <a:r>
              <a:rPr lang="es-EC" dirty="0"/>
              <a:t>DISEÑO DE LA INVESTIGACION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835696" y="2564904"/>
            <a:ext cx="1656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CUANTITATIVO</a:t>
            </a:r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835696" y="4468470"/>
            <a:ext cx="1656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CUALITATIVO</a:t>
            </a:r>
            <a:endParaRPr lang="es-EC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491880" y="2749570"/>
            <a:ext cx="1440160" cy="823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3491880" y="3573016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455876" y="5907396"/>
            <a:ext cx="29523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Enfoque mixto</a:t>
            </a:r>
            <a:endParaRPr lang="es-EC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962173" y="2564904"/>
            <a:ext cx="394431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200" dirty="0" smtClean="0"/>
              <a:t>Utilizamos datos y realidades financieros actuales , de los 4 colegios militares de Quito. </a:t>
            </a:r>
            <a:br>
              <a:rPr lang="es-EC" sz="1200" dirty="0" smtClean="0"/>
            </a:br>
            <a:endParaRPr lang="es-EC" sz="1200" dirty="0" smtClean="0"/>
          </a:p>
          <a:p>
            <a:r>
              <a:rPr lang="es-EC" sz="1200" dirty="0" smtClean="0"/>
              <a:t>Por ejemplo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/>
              <a:t>P</a:t>
            </a:r>
            <a:r>
              <a:rPr lang="es-EC" sz="1200" dirty="0" smtClean="0"/>
              <a:t>ensiones de colegios militares</a:t>
            </a:r>
            <a:endParaRPr lang="es-EC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 smtClean="0"/>
              <a:t>Presupuestos estatales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200" dirty="0" smtClean="0"/>
              <a:t>Gastos propios de la administración</a:t>
            </a:r>
          </a:p>
          <a:p>
            <a:pPr marL="285750" indent="-285750">
              <a:buFont typeface="Arial" pitchFamily="34" charset="0"/>
              <a:buChar char="•"/>
            </a:pPr>
            <a:endParaRPr lang="es-EC" sz="1200" dirty="0"/>
          </a:p>
          <a:p>
            <a:r>
              <a:rPr lang="es-EC" sz="1200" dirty="0" smtClean="0"/>
              <a:t>Además  las técnicas de observación, encuestas y entrevistas con las cuales se analiza las variables como:</a:t>
            </a:r>
          </a:p>
          <a:p>
            <a:endParaRPr lang="es-EC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s-EC" sz="1200" dirty="0" smtClean="0"/>
              <a:t>Gestión Financiera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200" dirty="0" smtClean="0"/>
              <a:t>Calidad Educativa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C" sz="1200" dirty="0" smtClean="0"/>
              <a:t>Impacto Social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977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3237</Words>
  <Application>Microsoft Office PowerPoint</Application>
  <PresentationFormat>Presentación en pantalla (4:3)</PresentationFormat>
  <Paragraphs>379</Paragraphs>
  <Slides>41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 </vt:lpstr>
      <vt:lpstr>Presentación de PowerPoint</vt:lpstr>
      <vt:lpstr>RELACION AFECTACION – RAZON ECONOMICA</vt:lpstr>
      <vt:lpstr>Presentación de PowerPoint</vt:lpstr>
      <vt:lpstr>RELACION AFECTACION – NIVEL DE INGRESOS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Diana</dc:creator>
  <cp:lastModifiedBy>Michael Aguilar</cp:lastModifiedBy>
  <cp:revision>282</cp:revision>
  <dcterms:created xsi:type="dcterms:W3CDTF">2014-07-22T15:29:54Z</dcterms:created>
  <dcterms:modified xsi:type="dcterms:W3CDTF">2016-11-18T18:42:21Z</dcterms:modified>
</cp:coreProperties>
</file>