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76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84" r:id="rId19"/>
    <p:sldId id="285" r:id="rId20"/>
    <p:sldId id="286" r:id="rId21"/>
    <p:sldId id="287" r:id="rId22"/>
    <p:sldId id="288" r:id="rId23"/>
    <p:sldId id="289" r:id="rId24"/>
    <p:sldId id="272" r:id="rId25"/>
    <p:sldId id="278" r:id="rId26"/>
    <p:sldId id="273" r:id="rId27"/>
    <p:sldId id="274" r:id="rId28"/>
    <p:sldId id="27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FF0ED-DA9C-4B04-8C09-CD75AC3A8FC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852A7DB-9992-4374-8973-01649414AF0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dirty="0" smtClean="0"/>
            <a:t>El poco crecimiento del sector no es a causa del limitado acceso a la tierra o al agua, existe un alto número de personas que se encuentran en pobreza y no tiene recursos para generar demanda y cubrir sus necesidades</a:t>
          </a:r>
          <a:endParaRPr lang="es-EC" dirty="0"/>
        </a:p>
      </dgm:t>
    </dgm:pt>
    <dgm:pt modelId="{1367D53B-B947-4B4A-86B2-4FAA5E5635AF}" type="parTrans" cxnId="{E3C6FA67-0540-4654-8005-0B332470C2DC}">
      <dgm:prSet/>
      <dgm:spPr/>
      <dgm:t>
        <a:bodyPr/>
        <a:lstStyle/>
        <a:p>
          <a:endParaRPr lang="es-EC"/>
        </a:p>
      </dgm:t>
    </dgm:pt>
    <dgm:pt modelId="{D19A4A7D-010B-453F-8EB0-9A29E54D1B69}" type="sibTrans" cxnId="{E3C6FA67-0540-4654-8005-0B332470C2DC}">
      <dgm:prSet/>
      <dgm:spPr/>
      <dgm:t>
        <a:bodyPr/>
        <a:lstStyle/>
        <a:p>
          <a:endParaRPr lang="es-EC"/>
        </a:p>
      </dgm:t>
    </dgm:pt>
    <dgm:pt modelId="{38A547DC-1EEE-4A20-89AB-F5F66FA7E5C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smtClean="0"/>
            <a:t>Las políticas económicas implementadas por el gobierno han ocasionado que el sector agrícola resulte afectado y haya disminuido su capacidad de producción</a:t>
          </a:r>
          <a:endParaRPr lang="es-EC"/>
        </a:p>
      </dgm:t>
    </dgm:pt>
    <dgm:pt modelId="{34746BDE-5929-469A-9C39-64A7BA37CE7F}" type="parTrans" cxnId="{D4FEAC84-923E-4C6E-A24C-C347ECE5C3DE}">
      <dgm:prSet/>
      <dgm:spPr/>
      <dgm:t>
        <a:bodyPr/>
        <a:lstStyle/>
        <a:p>
          <a:endParaRPr lang="es-EC"/>
        </a:p>
      </dgm:t>
    </dgm:pt>
    <dgm:pt modelId="{14BCA958-0627-41F5-8235-8D0EB3D8EA0B}" type="sibTrans" cxnId="{D4FEAC84-923E-4C6E-A24C-C347ECE5C3DE}">
      <dgm:prSet/>
      <dgm:spPr/>
      <dgm:t>
        <a:bodyPr/>
        <a:lstStyle/>
        <a:p>
          <a:endParaRPr lang="es-EC"/>
        </a:p>
      </dgm:t>
    </dgm:pt>
    <dgm:pt modelId="{22B299A2-4AAE-40E0-8334-3FBAB8779AD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dirty="0" smtClean="0"/>
            <a:t>El gobierno nacional ha impulsado la </a:t>
          </a:r>
          <a:r>
            <a:rPr lang="es-EC" dirty="0" err="1" smtClean="0"/>
            <a:t>asociatividad</a:t>
          </a:r>
          <a:r>
            <a:rPr lang="es-EC" dirty="0" smtClean="0"/>
            <a:t> productiva, y </a:t>
          </a:r>
          <a:r>
            <a:rPr lang="es-EC" dirty="0" smtClean="0"/>
            <a:t>creó </a:t>
          </a:r>
          <a:r>
            <a:rPr lang="es-EC" dirty="0" smtClean="0"/>
            <a:t>nuevas políticas de acceso a créditos productivos agrícolas, a través del sector financiero privado, la Corporación Financiera Nacional y el Banco Nacional de Fomento (actual BAN Ecuador)</a:t>
          </a:r>
          <a:endParaRPr lang="es-EC" dirty="0"/>
        </a:p>
      </dgm:t>
    </dgm:pt>
    <dgm:pt modelId="{FD0F9108-A72C-4788-9750-29F6666D08F7}" type="parTrans" cxnId="{9BE493A4-C2E6-4924-9EC2-99A0AD722D7F}">
      <dgm:prSet/>
      <dgm:spPr/>
      <dgm:t>
        <a:bodyPr/>
        <a:lstStyle/>
        <a:p>
          <a:endParaRPr lang="es-EC"/>
        </a:p>
      </dgm:t>
    </dgm:pt>
    <dgm:pt modelId="{51FFC5C9-B072-4BCA-B2EA-6CCB3C79C89B}" type="sibTrans" cxnId="{9BE493A4-C2E6-4924-9EC2-99A0AD722D7F}">
      <dgm:prSet/>
      <dgm:spPr/>
      <dgm:t>
        <a:bodyPr/>
        <a:lstStyle/>
        <a:p>
          <a:endParaRPr lang="es-EC"/>
        </a:p>
      </dgm:t>
    </dgm:pt>
    <dgm:pt modelId="{B74D1061-3D86-433B-8DD8-814D315267FD}" type="pres">
      <dgm:prSet presAssocID="{96FFF0ED-DA9C-4B04-8C09-CD75AC3A8F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6C79CD-8580-43D6-A879-42E6FCA87612}" type="pres">
      <dgm:prSet presAssocID="{F852A7DB-9992-4374-8973-01649414AF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28B3E1-3125-423B-B706-56A5ECB0BCFE}" type="pres">
      <dgm:prSet presAssocID="{D19A4A7D-010B-453F-8EB0-9A29E54D1B69}" presName="sibTrans" presStyleCnt="0"/>
      <dgm:spPr/>
    </dgm:pt>
    <dgm:pt modelId="{61B5FE39-BADD-4531-9C21-F1FCE15C5D84}" type="pres">
      <dgm:prSet presAssocID="{38A547DC-1EEE-4A20-89AB-F5F66FA7E5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5FCD29-4FAD-44EA-8EB7-6118D21444FB}" type="pres">
      <dgm:prSet presAssocID="{14BCA958-0627-41F5-8235-8D0EB3D8EA0B}" presName="sibTrans" presStyleCnt="0"/>
      <dgm:spPr/>
    </dgm:pt>
    <dgm:pt modelId="{36E005E0-A886-42EE-954C-5A45AE49759F}" type="pres">
      <dgm:prSet presAssocID="{22B299A2-4AAE-40E0-8334-3FBAB8779A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FEAC84-923E-4C6E-A24C-C347ECE5C3DE}" srcId="{96FFF0ED-DA9C-4B04-8C09-CD75AC3A8FCF}" destId="{38A547DC-1EEE-4A20-89AB-F5F66FA7E5C4}" srcOrd="1" destOrd="0" parTransId="{34746BDE-5929-469A-9C39-64A7BA37CE7F}" sibTransId="{14BCA958-0627-41F5-8235-8D0EB3D8EA0B}"/>
    <dgm:cxn modelId="{04996022-AF5F-4CBE-A729-615B5E0DCD4D}" type="presOf" srcId="{F852A7DB-9992-4374-8973-01649414AF0F}" destId="{1D6C79CD-8580-43D6-A879-42E6FCA87612}" srcOrd="0" destOrd="0" presId="urn:microsoft.com/office/officeart/2005/8/layout/default"/>
    <dgm:cxn modelId="{A3999002-7804-4FE4-8951-D82881AEA33F}" type="presOf" srcId="{38A547DC-1EEE-4A20-89AB-F5F66FA7E5C4}" destId="{61B5FE39-BADD-4531-9C21-F1FCE15C5D84}" srcOrd="0" destOrd="0" presId="urn:microsoft.com/office/officeart/2005/8/layout/default"/>
    <dgm:cxn modelId="{A3E333B8-46E6-4648-A723-1D8AD872AB0B}" type="presOf" srcId="{22B299A2-4AAE-40E0-8334-3FBAB8779AD8}" destId="{36E005E0-A886-42EE-954C-5A45AE49759F}" srcOrd="0" destOrd="0" presId="urn:microsoft.com/office/officeart/2005/8/layout/default"/>
    <dgm:cxn modelId="{E3C6FA67-0540-4654-8005-0B332470C2DC}" srcId="{96FFF0ED-DA9C-4B04-8C09-CD75AC3A8FCF}" destId="{F852A7DB-9992-4374-8973-01649414AF0F}" srcOrd="0" destOrd="0" parTransId="{1367D53B-B947-4B4A-86B2-4FAA5E5635AF}" sibTransId="{D19A4A7D-010B-453F-8EB0-9A29E54D1B69}"/>
    <dgm:cxn modelId="{9BE493A4-C2E6-4924-9EC2-99A0AD722D7F}" srcId="{96FFF0ED-DA9C-4B04-8C09-CD75AC3A8FCF}" destId="{22B299A2-4AAE-40E0-8334-3FBAB8779AD8}" srcOrd="2" destOrd="0" parTransId="{FD0F9108-A72C-4788-9750-29F6666D08F7}" sibTransId="{51FFC5C9-B072-4BCA-B2EA-6CCB3C79C89B}"/>
    <dgm:cxn modelId="{88226AAD-E723-4B3F-9247-55A9606CE87D}" type="presOf" srcId="{96FFF0ED-DA9C-4B04-8C09-CD75AC3A8FCF}" destId="{B74D1061-3D86-433B-8DD8-814D315267FD}" srcOrd="0" destOrd="0" presId="urn:microsoft.com/office/officeart/2005/8/layout/default"/>
    <dgm:cxn modelId="{00A9DBC8-2C2D-4B0D-B0DC-EAC23191DFB3}" type="presParOf" srcId="{B74D1061-3D86-433B-8DD8-814D315267FD}" destId="{1D6C79CD-8580-43D6-A879-42E6FCA87612}" srcOrd="0" destOrd="0" presId="urn:microsoft.com/office/officeart/2005/8/layout/default"/>
    <dgm:cxn modelId="{7BAED309-4C9B-4E25-9CFF-92D8AF1B9AB9}" type="presParOf" srcId="{B74D1061-3D86-433B-8DD8-814D315267FD}" destId="{2A28B3E1-3125-423B-B706-56A5ECB0BCFE}" srcOrd="1" destOrd="0" presId="urn:microsoft.com/office/officeart/2005/8/layout/default"/>
    <dgm:cxn modelId="{B48D0B60-E5FC-46B0-927B-8D20E4419BE1}" type="presParOf" srcId="{B74D1061-3D86-433B-8DD8-814D315267FD}" destId="{61B5FE39-BADD-4531-9C21-F1FCE15C5D84}" srcOrd="2" destOrd="0" presId="urn:microsoft.com/office/officeart/2005/8/layout/default"/>
    <dgm:cxn modelId="{2670492C-B256-495C-A247-C975F971A19F}" type="presParOf" srcId="{B74D1061-3D86-433B-8DD8-814D315267FD}" destId="{225FCD29-4FAD-44EA-8EB7-6118D21444FB}" srcOrd="3" destOrd="0" presId="urn:microsoft.com/office/officeart/2005/8/layout/default"/>
    <dgm:cxn modelId="{A2FFE94F-C7DB-43CC-B1C9-036299247157}" type="presParOf" srcId="{B74D1061-3D86-433B-8DD8-814D315267FD}" destId="{36E005E0-A886-42EE-954C-5A45AE49759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525E24-8693-4432-B8DD-6E1537F016F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343E98C-7195-49F1-B86F-450281CAF6E7}">
      <dgm:prSet custT="1"/>
      <dgm:spPr/>
      <dgm:t>
        <a:bodyPr/>
        <a:lstStyle/>
        <a:p>
          <a:pPr rtl="0"/>
          <a:r>
            <a:rPr lang="es-EC" sz="1600" dirty="0" smtClean="0"/>
            <a:t>Sistema Financiero del Ecuador</a:t>
          </a:r>
          <a:endParaRPr lang="es-EC" sz="1600" dirty="0"/>
        </a:p>
      </dgm:t>
    </dgm:pt>
    <dgm:pt modelId="{32EB67B3-716B-40C6-BC3D-BA1DA898E19F}" type="parTrans" cxnId="{E43B7483-2F69-4CDD-918F-2DF206325036}">
      <dgm:prSet/>
      <dgm:spPr/>
      <dgm:t>
        <a:bodyPr/>
        <a:lstStyle/>
        <a:p>
          <a:endParaRPr lang="es-EC" sz="2400"/>
        </a:p>
      </dgm:t>
    </dgm:pt>
    <dgm:pt modelId="{D78A8F8C-F3A9-4447-8D30-EE725BD83E72}" type="sibTrans" cxnId="{E43B7483-2F69-4CDD-918F-2DF206325036}">
      <dgm:prSet/>
      <dgm:spPr/>
      <dgm:t>
        <a:bodyPr/>
        <a:lstStyle/>
        <a:p>
          <a:endParaRPr lang="es-EC" sz="2400"/>
        </a:p>
      </dgm:t>
    </dgm:pt>
    <dgm:pt modelId="{CECC8A41-06D9-481F-97C5-9ADC94F52CD5}">
      <dgm:prSet custT="1"/>
      <dgm:spPr/>
      <dgm:t>
        <a:bodyPr/>
        <a:lstStyle/>
        <a:p>
          <a:pPr rtl="0"/>
          <a:r>
            <a:rPr lang="es-EC" sz="1600" dirty="0" smtClean="0"/>
            <a:t>Banca Pública de Desarrollo</a:t>
          </a:r>
          <a:endParaRPr lang="es-EC" sz="1600" dirty="0"/>
        </a:p>
      </dgm:t>
    </dgm:pt>
    <dgm:pt modelId="{F182092D-01EA-4A74-B3F4-E7C8541F010E}" type="parTrans" cxnId="{BA70BC31-63E0-4F2A-AE77-D8EE930F39DB}">
      <dgm:prSet/>
      <dgm:spPr/>
      <dgm:t>
        <a:bodyPr/>
        <a:lstStyle/>
        <a:p>
          <a:endParaRPr lang="es-EC" sz="2400"/>
        </a:p>
      </dgm:t>
    </dgm:pt>
    <dgm:pt modelId="{0C61C5EF-9B81-4155-9052-51A553C0EFDF}" type="sibTrans" cxnId="{BA70BC31-63E0-4F2A-AE77-D8EE930F39DB}">
      <dgm:prSet/>
      <dgm:spPr/>
      <dgm:t>
        <a:bodyPr/>
        <a:lstStyle/>
        <a:p>
          <a:endParaRPr lang="es-EC" sz="2400"/>
        </a:p>
      </dgm:t>
    </dgm:pt>
    <dgm:pt modelId="{7FF16405-6B41-4DCC-B652-F7F1C24953A8}">
      <dgm:prSet custT="1"/>
      <dgm:spPr/>
      <dgm:t>
        <a:bodyPr/>
        <a:lstStyle/>
        <a:p>
          <a:pPr rtl="0"/>
          <a:r>
            <a:rPr lang="es-EC" sz="1600" dirty="0" smtClean="0"/>
            <a:t>Banco Nacional de Fomento (BAN Ecuador)</a:t>
          </a:r>
          <a:endParaRPr lang="es-EC" sz="1600" dirty="0"/>
        </a:p>
      </dgm:t>
    </dgm:pt>
    <dgm:pt modelId="{123B66B1-3123-42DD-8D45-80EAA30FF786}" type="parTrans" cxnId="{B70426BD-3938-4306-A004-27B02219D662}">
      <dgm:prSet/>
      <dgm:spPr/>
      <dgm:t>
        <a:bodyPr/>
        <a:lstStyle/>
        <a:p>
          <a:endParaRPr lang="es-EC" sz="2400"/>
        </a:p>
      </dgm:t>
    </dgm:pt>
    <dgm:pt modelId="{C16A6D11-5DBB-48CF-B4CF-A1B5A2A4621F}" type="sibTrans" cxnId="{B70426BD-3938-4306-A004-27B02219D662}">
      <dgm:prSet/>
      <dgm:spPr/>
      <dgm:t>
        <a:bodyPr/>
        <a:lstStyle/>
        <a:p>
          <a:endParaRPr lang="es-EC" sz="2400"/>
        </a:p>
      </dgm:t>
    </dgm:pt>
    <dgm:pt modelId="{E6CE1727-A918-4B0F-8BC0-E077246E648F}">
      <dgm:prSet custT="1"/>
      <dgm:spPr/>
      <dgm:t>
        <a:bodyPr/>
        <a:lstStyle/>
        <a:p>
          <a:pPr rtl="0"/>
          <a:r>
            <a:rPr lang="es-EC" sz="1600" dirty="0" smtClean="0"/>
            <a:t>Corporación Financiera Nacional</a:t>
          </a:r>
          <a:endParaRPr lang="es-EC" sz="1600" dirty="0"/>
        </a:p>
      </dgm:t>
    </dgm:pt>
    <dgm:pt modelId="{30ADC58D-9F86-4BD0-8306-3EB89FA73E29}" type="parTrans" cxnId="{1A561CF0-597E-48EF-A3DC-ED0C577D4B86}">
      <dgm:prSet/>
      <dgm:spPr/>
      <dgm:t>
        <a:bodyPr/>
        <a:lstStyle/>
        <a:p>
          <a:endParaRPr lang="es-EC" sz="2400"/>
        </a:p>
      </dgm:t>
    </dgm:pt>
    <dgm:pt modelId="{3E2E1500-A087-4AEB-8E0B-FCDD8804FAB2}" type="sibTrans" cxnId="{1A561CF0-597E-48EF-A3DC-ED0C577D4B86}">
      <dgm:prSet/>
      <dgm:spPr/>
      <dgm:t>
        <a:bodyPr/>
        <a:lstStyle/>
        <a:p>
          <a:endParaRPr lang="es-EC" sz="2400"/>
        </a:p>
      </dgm:t>
    </dgm:pt>
    <dgm:pt modelId="{C33E3C04-5D45-4E14-AD6C-ADA83488FC38}">
      <dgm:prSet custT="1"/>
      <dgm:spPr/>
      <dgm:t>
        <a:bodyPr/>
        <a:lstStyle/>
        <a:p>
          <a:pPr rtl="0"/>
          <a:r>
            <a:rPr lang="es-EC" sz="1600" dirty="0" smtClean="0"/>
            <a:t>Banca privada</a:t>
          </a:r>
          <a:endParaRPr lang="es-EC" sz="1600" dirty="0"/>
        </a:p>
      </dgm:t>
    </dgm:pt>
    <dgm:pt modelId="{6A321AA8-CD61-4FD3-B575-D9D18C5A3149}" type="parTrans" cxnId="{EC715963-E266-4045-9D00-9FB5A97995D0}">
      <dgm:prSet/>
      <dgm:spPr/>
      <dgm:t>
        <a:bodyPr/>
        <a:lstStyle/>
        <a:p>
          <a:endParaRPr lang="es-EC"/>
        </a:p>
      </dgm:t>
    </dgm:pt>
    <dgm:pt modelId="{B1A784D4-2FE2-406A-B413-531E60D90F9A}" type="sibTrans" cxnId="{EC715963-E266-4045-9D00-9FB5A97995D0}">
      <dgm:prSet/>
      <dgm:spPr/>
      <dgm:t>
        <a:bodyPr/>
        <a:lstStyle/>
        <a:p>
          <a:endParaRPr lang="es-EC"/>
        </a:p>
      </dgm:t>
    </dgm:pt>
    <dgm:pt modelId="{E9DC324F-7AFF-428B-944D-F961760CB116}">
      <dgm:prSet custT="1"/>
      <dgm:spPr/>
      <dgm:t>
        <a:bodyPr/>
        <a:lstStyle/>
        <a:p>
          <a:pPr rtl="0"/>
          <a:r>
            <a:rPr lang="es-EC" sz="1600" dirty="0" smtClean="0"/>
            <a:t>Bancos </a:t>
          </a:r>
          <a:endParaRPr lang="es-EC" sz="1600" dirty="0"/>
        </a:p>
      </dgm:t>
    </dgm:pt>
    <dgm:pt modelId="{77E6FDF8-7859-47E8-A0E9-2E9E600E372B}" type="parTrans" cxnId="{1C71F561-8EBA-46C7-927F-4A77BDB05A63}">
      <dgm:prSet/>
      <dgm:spPr/>
      <dgm:t>
        <a:bodyPr/>
        <a:lstStyle/>
        <a:p>
          <a:endParaRPr lang="es-EC"/>
        </a:p>
      </dgm:t>
    </dgm:pt>
    <dgm:pt modelId="{C40FB4DA-67A2-414A-921B-98699FFE362B}" type="sibTrans" cxnId="{1C71F561-8EBA-46C7-927F-4A77BDB05A63}">
      <dgm:prSet/>
      <dgm:spPr/>
      <dgm:t>
        <a:bodyPr/>
        <a:lstStyle/>
        <a:p>
          <a:endParaRPr lang="es-EC"/>
        </a:p>
      </dgm:t>
    </dgm:pt>
    <dgm:pt modelId="{831FF6D8-69B6-44A1-9FFA-E46BEE0E335F}">
      <dgm:prSet custT="1"/>
      <dgm:spPr/>
      <dgm:t>
        <a:bodyPr/>
        <a:lstStyle/>
        <a:p>
          <a:pPr rtl="0"/>
          <a:r>
            <a:rPr lang="es-EC" sz="1600" dirty="0" smtClean="0"/>
            <a:t>Cooperativas </a:t>
          </a:r>
          <a:endParaRPr lang="es-EC" sz="1600" dirty="0"/>
        </a:p>
      </dgm:t>
    </dgm:pt>
    <dgm:pt modelId="{6AFFC61D-F44A-40F3-B88A-C2F3EB1B2E48}" type="parTrans" cxnId="{9B2B8751-202B-490E-9088-F2B2FC48DAAC}">
      <dgm:prSet/>
      <dgm:spPr/>
      <dgm:t>
        <a:bodyPr/>
        <a:lstStyle/>
        <a:p>
          <a:endParaRPr lang="es-EC"/>
        </a:p>
      </dgm:t>
    </dgm:pt>
    <dgm:pt modelId="{2CBF238F-8579-4D48-B2A7-7C9A1CA181CC}" type="sibTrans" cxnId="{9B2B8751-202B-490E-9088-F2B2FC48DAAC}">
      <dgm:prSet/>
      <dgm:spPr/>
      <dgm:t>
        <a:bodyPr/>
        <a:lstStyle/>
        <a:p>
          <a:endParaRPr lang="es-EC"/>
        </a:p>
      </dgm:t>
    </dgm:pt>
    <dgm:pt modelId="{BA083855-7B35-4DA4-97F9-81F4DCEE0C7D}" type="pres">
      <dgm:prSet presAssocID="{0C525E24-8693-4432-B8DD-6E1537F016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16107CE-7833-47B5-9598-9CE4B649EA82}" type="pres">
      <dgm:prSet presAssocID="{7343E98C-7195-49F1-B86F-450281CAF6E7}" presName="hierRoot1" presStyleCnt="0"/>
      <dgm:spPr/>
    </dgm:pt>
    <dgm:pt modelId="{D626E348-DC8D-4DB8-83F6-37E2562810B0}" type="pres">
      <dgm:prSet presAssocID="{7343E98C-7195-49F1-B86F-450281CAF6E7}" presName="composite" presStyleCnt="0"/>
      <dgm:spPr/>
    </dgm:pt>
    <dgm:pt modelId="{787604AE-3AA2-4621-8906-344A57C3F656}" type="pres">
      <dgm:prSet presAssocID="{7343E98C-7195-49F1-B86F-450281CAF6E7}" presName="background" presStyleLbl="node0" presStyleIdx="0" presStyleCnt="1"/>
      <dgm:spPr/>
    </dgm:pt>
    <dgm:pt modelId="{4466BE6D-0526-4650-A26A-B15F354A8C2B}" type="pres">
      <dgm:prSet presAssocID="{7343E98C-7195-49F1-B86F-450281CAF6E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0E686E1-36BD-4C65-A135-1EA92967DD4C}" type="pres">
      <dgm:prSet presAssocID="{7343E98C-7195-49F1-B86F-450281CAF6E7}" presName="hierChild2" presStyleCnt="0"/>
      <dgm:spPr/>
    </dgm:pt>
    <dgm:pt modelId="{FB1EA19F-15DE-46BF-BDF8-441DF238D91B}" type="pres">
      <dgm:prSet presAssocID="{F182092D-01EA-4A74-B3F4-E7C8541F010E}" presName="Name10" presStyleLbl="parChTrans1D2" presStyleIdx="0" presStyleCnt="2"/>
      <dgm:spPr/>
      <dgm:t>
        <a:bodyPr/>
        <a:lstStyle/>
        <a:p>
          <a:endParaRPr lang="es-EC"/>
        </a:p>
      </dgm:t>
    </dgm:pt>
    <dgm:pt modelId="{92C1F910-16A9-49ED-820E-F2EAFD8100E0}" type="pres">
      <dgm:prSet presAssocID="{CECC8A41-06D9-481F-97C5-9ADC94F52CD5}" presName="hierRoot2" presStyleCnt="0"/>
      <dgm:spPr/>
    </dgm:pt>
    <dgm:pt modelId="{B26FFED1-9796-4132-88CD-BEAB9B245F4D}" type="pres">
      <dgm:prSet presAssocID="{CECC8A41-06D9-481F-97C5-9ADC94F52CD5}" presName="composite2" presStyleCnt="0"/>
      <dgm:spPr/>
    </dgm:pt>
    <dgm:pt modelId="{D30055DB-6211-4F90-AC7D-AB6FE25163CC}" type="pres">
      <dgm:prSet presAssocID="{CECC8A41-06D9-481F-97C5-9ADC94F52CD5}" presName="background2" presStyleLbl="node2" presStyleIdx="0" presStyleCnt="2"/>
      <dgm:spPr/>
    </dgm:pt>
    <dgm:pt modelId="{4F96F778-3F78-4971-9A43-8FB90351FCC6}" type="pres">
      <dgm:prSet presAssocID="{CECC8A41-06D9-481F-97C5-9ADC94F52CD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769A21-84A4-451C-90E3-5D562B4A1F54}" type="pres">
      <dgm:prSet presAssocID="{CECC8A41-06D9-481F-97C5-9ADC94F52CD5}" presName="hierChild3" presStyleCnt="0"/>
      <dgm:spPr/>
    </dgm:pt>
    <dgm:pt modelId="{D746ED31-A491-4694-B1A2-587C7B0C02AB}" type="pres">
      <dgm:prSet presAssocID="{123B66B1-3123-42DD-8D45-80EAA30FF786}" presName="Name17" presStyleLbl="parChTrans1D3" presStyleIdx="0" presStyleCnt="4"/>
      <dgm:spPr/>
      <dgm:t>
        <a:bodyPr/>
        <a:lstStyle/>
        <a:p>
          <a:endParaRPr lang="es-EC"/>
        </a:p>
      </dgm:t>
    </dgm:pt>
    <dgm:pt modelId="{FEE82B0D-817C-4823-A97F-99565A6413A4}" type="pres">
      <dgm:prSet presAssocID="{7FF16405-6B41-4DCC-B652-F7F1C24953A8}" presName="hierRoot3" presStyleCnt="0"/>
      <dgm:spPr/>
    </dgm:pt>
    <dgm:pt modelId="{92033ED9-98AC-4FC6-99E8-39A6A41EA7CA}" type="pres">
      <dgm:prSet presAssocID="{7FF16405-6B41-4DCC-B652-F7F1C24953A8}" presName="composite3" presStyleCnt="0"/>
      <dgm:spPr/>
    </dgm:pt>
    <dgm:pt modelId="{3FAA8D66-7DAE-4648-82D9-793DBA7C9B0D}" type="pres">
      <dgm:prSet presAssocID="{7FF16405-6B41-4DCC-B652-F7F1C24953A8}" presName="background3" presStyleLbl="node3" presStyleIdx="0" presStyleCnt="4"/>
      <dgm:spPr/>
    </dgm:pt>
    <dgm:pt modelId="{F4963943-DADE-4242-846A-9EF232875853}" type="pres">
      <dgm:prSet presAssocID="{7FF16405-6B41-4DCC-B652-F7F1C24953A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5D059C-B403-4C57-83B3-D2E15F6A5D89}" type="pres">
      <dgm:prSet presAssocID="{7FF16405-6B41-4DCC-B652-F7F1C24953A8}" presName="hierChild4" presStyleCnt="0"/>
      <dgm:spPr/>
    </dgm:pt>
    <dgm:pt modelId="{9121B5D5-FB24-4F9B-BF76-E1619721FA07}" type="pres">
      <dgm:prSet presAssocID="{30ADC58D-9F86-4BD0-8306-3EB89FA73E29}" presName="Name17" presStyleLbl="parChTrans1D3" presStyleIdx="1" presStyleCnt="4"/>
      <dgm:spPr/>
      <dgm:t>
        <a:bodyPr/>
        <a:lstStyle/>
        <a:p>
          <a:endParaRPr lang="es-EC"/>
        </a:p>
      </dgm:t>
    </dgm:pt>
    <dgm:pt modelId="{1F9EBF32-E709-465A-A6B4-C66CBD6BC555}" type="pres">
      <dgm:prSet presAssocID="{E6CE1727-A918-4B0F-8BC0-E077246E648F}" presName="hierRoot3" presStyleCnt="0"/>
      <dgm:spPr/>
    </dgm:pt>
    <dgm:pt modelId="{B19C7632-851F-4E31-A7BE-8DE0BFA5311C}" type="pres">
      <dgm:prSet presAssocID="{E6CE1727-A918-4B0F-8BC0-E077246E648F}" presName="composite3" presStyleCnt="0"/>
      <dgm:spPr/>
    </dgm:pt>
    <dgm:pt modelId="{D121B5B4-8031-4DC3-8F0F-D2AB4E96A2C0}" type="pres">
      <dgm:prSet presAssocID="{E6CE1727-A918-4B0F-8BC0-E077246E648F}" presName="background3" presStyleLbl="node3" presStyleIdx="1" presStyleCnt="4"/>
      <dgm:spPr/>
    </dgm:pt>
    <dgm:pt modelId="{5E9B409A-0961-4393-8F78-FEACC69FB7AF}" type="pres">
      <dgm:prSet presAssocID="{E6CE1727-A918-4B0F-8BC0-E077246E648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299AD7C-E858-49EF-B52E-A95977D0FA96}" type="pres">
      <dgm:prSet presAssocID="{E6CE1727-A918-4B0F-8BC0-E077246E648F}" presName="hierChild4" presStyleCnt="0"/>
      <dgm:spPr/>
    </dgm:pt>
    <dgm:pt modelId="{CC8E4425-F567-4D87-8022-3DEA35FD3A04}" type="pres">
      <dgm:prSet presAssocID="{6A321AA8-CD61-4FD3-B575-D9D18C5A3149}" presName="Name10" presStyleLbl="parChTrans1D2" presStyleIdx="1" presStyleCnt="2"/>
      <dgm:spPr/>
    </dgm:pt>
    <dgm:pt modelId="{F13C1784-1F53-4443-A4A4-0774A8630A80}" type="pres">
      <dgm:prSet presAssocID="{C33E3C04-5D45-4E14-AD6C-ADA83488FC38}" presName="hierRoot2" presStyleCnt="0"/>
      <dgm:spPr/>
    </dgm:pt>
    <dgm:pt modelId="{F0F72209-B5C0-49EB-90C2-C9298D436664}" type="pres">
      <dgm:prSet presAssocID="{C33E3C04-5D45-4E14-AD6C-ADA83488FC38}" presName="composite2" presStyleCnt="0"/>
      <dgm:spPr/>
    </dgm:pt>
    <dgm:pt modelId="{A5A5743F-D273-4D02-AD3D-24BC3DCEBEAA}" type="pres">
      <dgm:prSet presAssocID="{C33E3C04-5D45-4E14-AD6C-ADA83488FC38}" presName="background2" presStyleLbl="node2" presStyleIdx="1" presStyleCnt="2"/>
      <dgm:spPr/>
    </dgm:pt>
    <dgm:pt modelId="{79442920-7A44-402D-91B4-6C47A49D487C}" type="pres">
      <dgm:prSet presAssocID="{C33E3C04-5D45-4E14-AD6C-ADA83488FC3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9C09C4-82E0-4165-BECD-774626323DFE}" type="pres">
      <dgm:prSet presAssocID="{C33E3C04-5D45-4E14-AD6C-ADA83488FC38}" presName="hierChild3" presStyleCnt="0"/>
      <dgm:spPr/>
    </dgm:pt>
    <dgm:pt modelId="{C25AD521-E014-4ADB-B0CB-D24E3431C226}" type="pres">
      <dgm:prSet presAssocID="{77E6FDF8-7859-47E8-A0E9-2E9E600E372B}" presName="Name17" presStyleLbl="parChTrans1D3" presStyleIdx="2" presStyleCnt="4"/>
      <dgm:spPr/>
    </dgm:pt>
    <dgm:pt modelId="{99484B3E-A8C0-414A-BE1A-F237FA4EB4A8}" type="pres">
      <dgm:prSet presAssocID="{E9DC324F-7AFF-428B-944D-F961760CB116}" presName="hierRoot3" presStyleCnt="0"/>
      <dgm:spPr/>
    </dgm:pt>
    <dgm:pt modelId="{33AAD67E-E319-4A60-B1F7-09123C7DDF0B}" type="pres">
      <dgm:prSet presAssocID="{E9DC324F-7AFF-428B-944D-F961760CB116}" presName="composite3" presStyleCnt="0"/>
      <dgm:spPr/>
    </dgm:pt>
    <dgm:pt modelId="{B89C8F8A-36EE-46C1-B82F-3F1178736629}" type="pres">
      <dgm:prSet presAssocID="{E9DC324F-7AFF-428B-944D-F961760CB116}" presName="background3" presStyleLbl="node3" presStyleIdx="2" presStyleCnt="4"/>
      <dgm:spPr/>
    </dgm:pt>
    <dgm:pt modelId="{C1CE3AAD-86CC-4B31-910E-F2B475BE904B}" type="pres">
      <dgm:prSet presAssocID="{E9DC324F-7AFF-428B-944D-F961760CB11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80AA31-A3F6-481F-80A4-216DE263A65D}" type="pres">
      <dgm:prSet presAssocID="{E9DC324F-7AFF-428B-944D-F961760CB116}" presName="hierChild4" presStyleCnt="0"/>
      <dgm:spPr/>
    </dgm:pt>
    <dgm:pt modelId="{1443AD60-5933-40BB-B0A8-9C61402ACCE8}" type="pres">
      <dgm:prSet presAssocID="{6AFFC61D-F44A-40F3-B88A-C2F3EB1B2E48}" presName="Name17" presStyleLbl="parChTrans1D3" presStyleIdx="3" presStyleCnt="4"/>
      <dgm:spPr/>
    </dgm:pt>
    <dgm:pt modelId="{D3E0CF72-3BE5-4179-A33B-707012AA02B3}" type="pres">
      <dgm:prSet presAssocID="{831FF6D8-69B6-44A1-9FFA-E46BEE0E335F}" presName="hierRoot3" presStyleCnt="0"/>
      <dgm:spPr/>
    </dgm:pt>
    <dgm:pt modelId="{C151896B-7D73-4D4E-92B9-37C449D9A8B7}" type="pres">
      <dgm:prSet presAssocID="{831FF6D8-69B6-44A1-9FFA-E46BEE0E335F}" presName="composite3" presStyleCnt="0"/>
      <dgm:spPr/>
    </dgm:pt>
    <dgm:pt modelId="{2C7C0E13-8420-4A74-9F4A-3827B5E73EB8}" type="pres">
      <dgm:prSet presAssocID="{831FF6D8-69B6-44A1-9FFA-E46BEE0E335F}" presName="background3" presStyleLbl="node3" presStyleIdx="3" presStyleCnt="4"/>
      <dgm:spPr/>
    </dgm:pt>
    <dgm:pt modelId="{9FED3871-8753-4D89-AA3A-3F5219374E26}" type="pres">
      <dgm:prSet presAssocID="{831FF6D8-69B6-44A1-9FFA-E46BEE0E335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5A8218D-0FA5-4371-8EF2-82291D1F63BF}" type="pres">
      <dgm:prSet presAssocID="{831FF6D8-69B6-44A1-9FFA-E46BEE0E335F}" presName="hierChild4" presStyleCnt="0"/>
      <dgm:spPr/>
    </dgm:pt>
  </dgm:ptLst>
  <dgm:cxnLst>
    <dgm:cxn modelId="{FED0B8CD-C6CE-4639-8495-604B1DC13963}" type="presOf" srcId="{831FF6D8-69B6-44A1-9FFA-E46BEE0E335F}" destId="{9FED3871-8753-4D89-AA3A-3F5219374E26}" srcOrd="0" destOrd="0" presId="urn:microsoft.com/office/officeart/2005/8/layout/hierarchy1"/>
    <dgm:cxn modelId="{E43B7483-2F69-4CDD-918F-2DF206325036}" srcId="{0C525E24-8693-4432-B8DD-6E1537F016F6}" destId="{7343E98C-7195-49F1-B86F-450281CAF6E7}" srcOrd="0" destOrd="0" parTransId="{32EB67B3-716B-40C6-BC3D-BA1DA898E19F}" sibTransId="{D78A8F8C-F3A9-4447-8D30-EE725BD83E72}"/>
    <dgm:cxn modelId="{ABC83E0B-380E-4597-80AD-78F0E46A7CF6}" type="presOf" srcId="{6A321AA8-CD61-4FD3-B575-D9D18C5A3149}" destId="{CC8E4425-F567-4D87-8022-3DEA35FD3A04}" srcOrd="0" destOrd="0" presId="urn:microsoft.com/office/officeart/2005/8/layout/hierarchy1"/>
    <dgm:cxn modelId="{4C61733E-6E26-4DC2-856D-52481C620B09}" type="presOf" srcId="{E9DC324F-7AFF-428B-944D-F961760CB116}" destId="{C1CE3AAD-86CC-4B31-910E-F2B475BE904B}" srcOrd="0" destOrd="0" presId="urn:microsoft.com/office/officeart/2005/8/layout/hierarchy1"/>
    <dgm:cxn modelId="{55E3AB86-D8B0-40E0-B292-A040C7D90DAE}" type="presOf" srcId="{7FF16405-6B41-4DCC-B652-F7F1C24953A8}" destId="{F4963943-DADE-4242-846A-9EF232875853}" srcOrd="0" destOrd="0" presId="urn:microsoft.com/office/officeart/2005/8/layout/hierarchy1"/>
    <dgm:cxn modelId="{4A1C3B64-05CC-402D-A434-00615A6F37F7}" type="presOf" srcId="{123B66B1-3123-42DD-8D45-80EAA30FF786}" destId="{D746ED31-A491-4694-B1A2-587C7B0C02AB}" srcOrd="0" destOrd="0" presId="urn:microsoft.com/office/officeart/2005/8/layout/hierarchy1"/>
    <dgm:cxn modelId="{704DA61F-4E15-49F5-9036-CC9968D054C7}" type="presOf" srcId="{C33E3C04-5D45-4E14-AD6C-ADA83488FC38}" destId="{79442920-7A44-402D-91B4-6C47A49D487C}" srcOrd="0" destOrd="0" presId="urn:microsoft.com/office/officeart/2005/8/layout/hierarchy1"/>
    <dgm:cxn modelId="{A9B7A7B2-3694-4380-B61B-7DE25E3E138E}" type="presOf" srcId="{F182092D-01EA-4A74-B3F4-E7C8541F010E}" destId="{FB1EA19F-15DE-46BF-BDF8-441DF238D91B}" srcOrd="0" destOrd="0" presId="urn:microsoft.com/office/officeart/2005/8/layout/hierarchy1"/>
    <dgm:cxn modelId="{50264215-1D30-4229-A36F-FC327AE3DE6D}" type="presOf" srcId="{7343E98C-7195-49F1-B86F-450281CAF6E7}" destId="{4466BE6D-0526-4650-A26A-B15F354A8C2B}" srcOrd="0" destOrd="0" presId="urn:microsoft.com/office/officeart/2005/8/layout/hierarchy1"/>
    <dgm:cxn modelId="{03ADEA20-7C3A-449C-8BC0-DDC011F68FC9}" type="presOf" srcId="{6AFFC61D-F44A-40F3-B88A-C2F3EB1B2E48}" destId="{1443AD60-5933-40BB-B0A8-9C61402ACCE8}" srcOrd="0" destOrd="0" presId="urn:microsoft.com/office/officeart/2005/8/layout/hierarchy1"/>
    <dgm:cxn modelId="{BA70BC31-63E0-4F2A-AE77-D8EE930F39DB}" srcId="{7343E98C-7195-49F1-B86F-450281CAF6E7}" destId="{CECC8A41-06D9-481F-97C5-9ADC94F52CD5}" srcOrd="0" destOrd="0" parTransId="{F182092D-01EA-4A74-B3F4-E7C8541F010E}" sibTransId="{0C61C5EF-9B81-4155-9052-51A553C0EFDF}"/>
    <dgm:cxn modelId="{EC715963-E266-4045-9D00-9FB5A97995D0}" srcId="{7343E98C-7195-49F1-B86F-450281CAF6E7}" destId="{C33E3C04-5D45-4E14-AD6C-ADA83488FC38}" srcOrd="1" destOrd="0" parTransId="{6A321AA8-CD61-4FD3-B575-D9D18C5A3149}" sibTransId="{B1A784D4-2FE2-406A-B413-531E60D90F9A}"/>
    <dgm:cxn modelId="{B4863D0D-F452-4165-992D-8F6B2647136D}" type="presOf" srcId="{0C525E24-8693-4432-B8DD-6E1537F016F6}" destId="{BA083855-7B35-4DA4-97F9-81F4DCEE0C7D}" srcOrd="0" destOrd="0" presId="urn:microsoft.com/office/officeart/2005/8/layout/hierarchy1"/>
    <dgm:cxn modelId="{1A561CF0-597E-48EF-A3DC-ED0C577D4B86}" srcId="{CECC8A41-06D9-481F-97C5-9ADC94F52CD5}" destId="{E6CE1727-A918-4B0F-8BC0-E077246E648F}" srcOrd="1" destOrd="0" parTransId="{30ADC58D-9F86-4BD0-8306-3EB89FA73E29}" sibTransId="{3E2E1500-A087-4AEB-8E0B-FCDD8804FAB2}"/>
    <dgm:cxn modelId="{B70426BD-3938-4306-A004-27B02219D662}" srcId="{CECC8A41-06D9-481F-97C5-9ADC94F52CD5}" destId="{7FF16405-6B41-4DCC-B652-F7F1C24953A8}" srcOrd="0" destOrd="0" parTransId="{123B66B1-3123-42DD-8D45-80EAA30FF786}" sibTransId="{C16A6D11-5DBB-48CF-B4CF-A1B5A2A4621F}"/>
    <dgm:cxn modelId="{F35E511A-CD29-465F-8063-207D0580AC3A}" type="presOf" srcId="{E6CE1727-A918-4B0F-8BC0-E077246E648F}" destId="{5E9B409A-0961-4393-8F78-FEACC69FB7AF}" srcOrd="0" destOrd="0" presId="urn:microsoft.com/office/officeart/2005/8/layout/hierarchy1"/>
    <dgm:cxn modelId="{393B4E13-697E-413E-AD89-305E6F07ED35}" type="presOf" srcId="{30ADC58D-9F86-4BD0-8306-3EB89FA73E29}" destId="{9121B5D5-FB24-4F9B-BF76-E1619721FA07}" srcOrd="0" destOrd="0" presId="urn:microsoft.com/office/officeart/2005/8/layout/hierarchy1"/>
    <dgm:cxn modelId="{FDBC7492-1BB7-48C6-A7C0-A8D224EFE00A}" type="presOf" srcId="{77E6FDF8-7859-47E8-A0E9-2E9E600E372B}" destId="{C25AD521-E014-4ADB-B0CB-D24E3431C226}" srcOrd="0" destOrd="0" presId="urn:microsoft.com/office/officeart/2005/8/layout/hierarchy1"/>
    <dgm:cxn modelId="{603059F3-AA61-41E1-8FC9-0372429ED83A}" type="presOf" srcId="{CECC8A41-06D9-481F-97C5-9ADC94F52CD5}" destId="{4F96F778-3F78-4971-9A43-8FB90351FCC6}" srcOrd="0" destOrd="0" presId="urn:microsoft.com/office/officeart/2005/8/layout/hierarchy1"/>
    <dgm:cxn modelId="{9B2B8751-202B-490E-9088-F2B2FC48DAAC}" srcId="{C33E3C04-5D45-4E14-AD6C-ADA83488FC38}" destId="{831FF6D8-69B6-44A1-9FFA-E46BEE0E335F}" srcOrd="1" destOrd="0" parTransId="{6AFFC61D-F44A-40F3-B88A-C2F3EB1B2E48}" sibTransId="{2CBF238F-8579-4D48-B2A7-7C9A1CA181CC}"/>
    <dgm:cxn modelId="{1C71F561-8EBA-46C7-927F-4A77BDB05A63}" srcId="{C33E3C04-5D45-4E14-AD6C-ADA83488FC38}" destId="{E9DC324F-7AFF-428B-944D-F961760CB116}" srcOrd="0" destOrd="0" parTransId="{77E6FDF8-7859-47E8-A0E9-2E9E600E372B}" sibTransId="{C40FB4DA-67A2-414A-921B-98699FFE362B}"/>
    <dgm:cxn modelId="{6E2BADF4-67DA-4A1E-A730-7B32C4BE3CDB}" type="presParOf" srcId="{BA083855-7B35-4DA4-97F9-81F4DCEE0C7D}" destId="{616107CE-7833-47B5-9598-9CE4B649EA82}" srcOrd="0" destOrd="0" presId="urn:microsoft.com/office/officeart/2005/8/layout/hierarchy1"/>
    <dgm:cxn modelId="{424F2E97-0644-4A60-8F32-76C4DAD4289B}" type="presParOf" srcId="{616107CE-7833-47B5-9598-9CE4B649EA82}" destId="{D626E348-DC8D-4DB8-83F6-37E2562810B0}" srcOrd="0" destOrd="0" presId="urn:microsoft.com/office/officeart/2005/8/layout/hierarchy1"/>
    <dgm:cxn modelId="{6DE0C377-ADB5-4350-84F0-D4A66D2F6109}" type="presParOf" srcId="{D626E348-DC8D-4DB8-83F6-37E2562810B0}" destId="{787604AE-3AA2-4621-8906-344A57C3F656}" srcOrd="0" destOrd="0" presId="urn:microsoft.com/office/officeart/2005/8/layout/hierarchy1"/>
    <dgm:cxn modelId="{B5E02896-5CB3-4A45-AB00-5E35E7906BBE}" type="presParOf" srcId="{D626E348-DC8D-4DB8-83F6-37E2562810B0}" destId="{4466BE6D-0526-4650-A26A-B15F354A8C2B}" srcOrd="1" destOrd="0" presId="urn:microsoft.com/office/officeart/2005/8/layout/hierarchy1"/>
    <dgm:cxn modelId="{057E2EBC-DD0E-47E9-9AAE-418EB68D68E3}" type="presParOf" srcId="{616107CE-7833-47B5-9598-9CE4B649EA82}" destId="{90E686E1-36BD-4C65-A135-1EA92967DD4C}" srcOrd="1" destOrd="0" presId="urn:microsoft.com/office/officeart/2005/8/layout/hierarchy1"/>
    <dgm:cxn modelId="{6C97F37F-60B8-4B12-864D-00280F23ADF3}" type="presParOf" srcId="{90E686E1-36BD-4C65-A135-1EA92967DD4C}" destId="{FB1EA19F-15DE-46BF-BDF8-441DF238D91B}" srcOrd="0" destOrd="0" presId="urn:microsoft.com/office/officeart/2005/8/layout/hierarchy1"/>
    <dgm:cxn modelId="{865496BB-42ED-4178-86C6-6C369E12361E}" type="presParOf" srcId="{90E686E1-36BD-4C65-A135-1EA92967DD4C}" destId="{92C1F910-16A9-49ED-820E-F2EAFD8100E0}" srcOrd="1" destOrd="0" presId="urn:microsoft.com/office/officeart/2005/8/layout/hierarchy1"/>
    <dgm:cxn modelId="{19BF55B9-2BBE-45C5-857B-53BFB2FBC7CD}" type="presParOf" srcId="{92C1F910-16A9-49ED-820E-F2EAFD8100E0}" destId="{B26FFED1-9796-4132-88CD-BEAB9B245F4D}" srcOrd="0" destOrd="0" presId="urn:microsoft.com/office/officeart/2005/8/layout/hierarchy1"/>
    <dgm:cxn modelId="{B10EBFB9-D064-42FD-9F81-D7B72102D859}" type="presParOf" srcId="{B26FFED1-9796-4132-88CD-BEAB9B245F4D}" destId="{D30055DB-6211-4F90-AC7D-AB6FE25163CC}" srcOrd="0" destOrd="0" presId="urn:microsoft.com/office/officeart/2005/8/layout/hierarchy1"/>
    <dgm:cxn modelId="{7B175DB6-1B52-4150-8C6F-225AF84A2590}" type="presParOf" srcId="{B26FFED1-9796-4132-88CD-BEAB9B245F4D}" destId="{4F96F778-3F78-4971-9A43-8FB90351FCC6}" srcOrd="1" destOrd="0" presId="urn:microsoft.com/office/officeart/2005/8/layout/hierarchy1"/>
    <dgm:cxn modelId="{FE90055D-7A54-4B99-86D2-626A7B84DBD3}" type="presParOf" srcId="{92C1F910-16A9-49ED-820E-F2EAFD8100E0}" destId="{03769A21-84A4-451C-90E3-5D562B4A1F54}" srcOrd="1" destOrd="0" presId="urn:microsoft.com/office/officeart/2005/8/layout/hierarchy1"/>
    <dgm:cxn modelId="{4FBB0A26-D614-40CA-AB57-2B816BD28CA6}" type="presParOf" srcId="{03769A21-84A4-451C-90E3-5D562B4A1F54}" destId="{D746ED31-A491-4694-B1A2-587C7B0C02AB}" srcOrd="0" destOrd="0" presId="urn:microsoft.com/office/officeart/2005/8/layout/hierarchy1"/>
    <dgm:cxn modelId="{7FD9F2D1-CFEA-434A-95BF-0DE2071E5392}" type="presParOf" srcId="{03769A21-84A4-451C-90E3-5D562B4A1F54}" destId="{FEE82B0D-817C-4823-A97F-99565A6413A4}" srcOrd="1" destOrd="0" presId="urn:microsoft.com/office/officeart/2005/8/layout/hierarchy1"/>
    <dgm:cxn modelId="{0B334B8F-45F1-4FC6-9362-00CE2AB528F4}" type="presParOf" srcId="{FEE82B0D-817C-4823-A97F-99565A6413A4}" destId="{92033ED9-98AC-4FC6-99E8-39A6A41EA7CA}" srcOrd="0" destOrd="0" presId="urn:microsoft.com/office/officeart/2005/8/layout/hierarchy1"/>
    <dgm:cxn modelId="{1BBA9354-0D81-4EEC-B0C4-3F1BF981A6F1}" type="presParOf" srcId="{92033ED9-98AC-4FC6-99E8-39A6A41EA7CA}" destId="{3FAA8D66-7DAE-4648-82D9-793DBA7C9B0D}" srcOrd="0" destOrd="0" presId="urn:microsoft.com/office/officeart/2005/8/layout/hierarchy1"/>
    <dgm:cxn modelId="{4B067733-0C09-4A16-A6BB-A70B1FADFE14}" type="presParOf" srcId="{92033ED9-98AC-4FC6-99E8-39A6A41EA7CA}" destId="{F4963943-DADE-4242-846A-9EF232875853}" srcOrd="1" destOrd="0" presId="urn:microsoft.com/office/officeart/2005/8/layout/hierarchy1"/>
    <dgm:cxn modelId="{36B2E9DE-24D6-4F94-A707-DD6A40F83473}" type="presParOf" srcId="{FEE82B0D-817C-4823-A97F-99565A6413A4}" destId="{EA5D059C-B403-4C57-83B3-D2E15F6A5D89}" srcOrd="1" destOrd="0" presId="urn:microsoft.com/office/officeart/2005/8/layout/hierarchy1"/>
    <dgm:cxn modelId="{4CCF8BCF-EF20-46EE-B201-4A8DA857940F}" type="presParOf" srcId="{03769A21-84A4-451C-90E3-5D562B4A1F54}" destId="{9121B5D5-FB24-4F9B-BF76-E1619721FA07}" srcOrd="2" destOrd="0" presId="urn:microsoft.com/office/officeart/2005/8/layout/hierarchy1"/>
    <dgm:cxn modelId="{FEFF8EA4-E0EF-49F8-A514-7322633910F3}" type="presParOf" srcId="{03769A21-84A4-451C-90E3-5D562B4A1F54}" destId="{1F9EBF32-E709-465A-A6B4-C66CBD6BC555}" srcOrd="3" destOrd="0" presId="urn:microsoft.com/office/officeart/2005/8/layout/hierarchy1"/>
    <dgm:cxn modelId="{8A9E0949-2D5C-4500-9622-D42AA10A2BAC}" type="presParOf" srcId="{1F9EBF32-E709-465A-A6B4-C66CBD6BC555}" destId="{B19C7632-851F-4E31-A7BE-8DE0BFA5311C}" srcOrd="0" destOrd="0" presId="urn:microsoft.com/office/officeart/2005/8/layout/hierarchy1"/>
    <dgm:cxn modelId="{980C9D49-00D1-4517-A067-84622D2C8F46}" type="presParOf" srcId="{B19C7632-851F-4E31-A7BE-8DE0BFA5311C}" destId="{D121B5B4-8031-4DC3-8F0F-D2AB4E96A2C0}" srcOrd="0" destOrd="0" presId="urn:microsoft.com/office/officeart/2005/8/layout/hierarchy1"/>
    <dgm:cxn modelId="{DDCC07EA-A424-477B-8B07-8B1755D460FA}" type="presParOf" srcId="{B19C7632-851F-4E31-A7BE-8DE0BFA5311C}" destId="{5E9B409A-0961-4393-8F78-FEACC69FB7AF}" srcOrd="1" destOrd="0" presId="urn:microsoft.com/office/officeart/2005/8/layout/hierarchy1"/>
    <dgm:cxn modelId="{B4D1035D-71FA-40D1-912A-D93A4942FD11}" type="presParOf" srcId="{1F9EBF32-E709-465A-A6B4-C66CBD6BC555}" destId="{5299AD7C-E858-49EF-B52E-A95977D0FA96}" srcOrd="1" destOrd="0" presId="urn:microsoft.com/office/officeart/2005/8/layout/hierarchy1"/>
    <dgm:cxn modelId="{AB81F5F3-FC79-42E2-9E1C-2650DA91D934}" type="presParOf" srcId="{90E686E1-36BD-4C65-A135-1EA92967DD4C}" destId="{CC8E4425-F567-4D87-8022-3DEA35FD3A04}" srcOrd="2" destOrd="0" presId="urn:microsoft.com/office/officeart/2005/8/layout/hierarchy1"/>
    <dgm:cxn modelId="{53E2DDF2-7012-44DF-9897-789DD12A259A}" type="presParOf" srcId="{90E686E1-36BD-4C65-A135-1EA92967DD4C}" destId="{F13C1784-1F53-4443-A4A4-0774A8630A80}" srcOrd="3" destOrd="0" presId="urn:microsoft.com/office/officeart/2005/8/layout/hierarchy1"/>
    <dgm:cxn modelId="{AF49BD63-ECF4-438E-928C-1089B799321E}" type="presParOf" srcId="{F13C1784-1F53-4443-A4A4-0774A8630A80}" destId="{F0F72209-B5C0-49EB-90C2-C9298D436664}" srcOrd="0" destOrd="0" presId="urn:microsoft.com/office/officeart/2005/8/layout/hierarchy1"/>
    <dgm:cxn modelId="{4219EDE5-C494-4437-9718-0E01D0F0FB95}" type="presParOf" srcId="{F0F72209-B5C0-49EB-90C2-C9298D436664}" destId="{A5A5743F-D273-4D02-AD3D-24BC3DCEBEAA}" srcOrd="0" destOrd="0" presId="urn:microsoft.com/office/officeart/2005/8/layout/hierarchy1"/>
    <dgm:cxn modelId="{377D8EB3-D4D4-4155-85B3-F700BF67D8A3}" type="presParOf" srcId="{F0F72209-B5C0-49EB-90C2-C9298D436664}" destId="{79442920-7A44-402D-91B4-6C47A49D487C}" srcOrd="1" destOrd="0" presId="urn:microsoft.com/office/officeart/2005/8/layout/hierarchy1"/>
    <dgm:cxn modelId="{D9D730C0-32C8-4D16-A270-879023CCB6C9}" type="presParOf" srcId="{F13C1784-1F53-4443-A4A4-0774A8630A80}" destId="{B49C09C4-82E0-4165-BECD-774626323DFE}" srcOrd="1" destOrd="0" presId="urn:microsoft.com/office/officeart/2005/8/layout/hierarchy1"/>
    <dgm:cxn modelId="{8F0BCF39-4315-49CD-BED4-C878F25F00CC}" type="presParOf" srcId="{B49C09C4-82E0-4165-BECD-774626323DFE}" destId="{C25AD521-E014-4ADB-B0CB-D24E3431C226}" srcOrd="0" destOrd="0" presId="urn:microsoft.com/office/officeart/2005/8/layout/hierarchy1"/>
    <dgm:cxn modelId="{77871A76-C6E5-4D84-BABD-ECB1301CB2D8}" type="presParOf" srcId="{B49C09C4-82E0-4165-BECD-774626323DFE}" destId="{99484B3E-A8C0-414A-BE1A-F237FA4EB4A8}" srcOrd="1" destOrd="0" presId="urn:microsoft.com/office/officeart/2005/8/layout/hierarchy1"/>
    <dgm:cxn modelId="{E3EB75AA-AD81-4390-89AB-EBD96700FCD3}" type="presParOf" srcId="{99484B3E-A8C0-414A-BE1A-F237FA4EB4A8}" destId="{33AAD67E-E319-4A60-B1F7-09123C7DDF0B}" srcOrd="0" destOrd="0" presId="urn:microsoft.com/office/officeart/2005/8/layout/hierarchy1"/>
    <dgm:cxn modelId="{DF8331DA-E551-49CD-B4F6-EA892C1E82DC}" type="presParOf" srcId="{33AAD67E-E319-4A60-B1F7-09123C7DDF0B}" destId="{B89C8F8A-36EE-46C1-B82F-3F1178736629}" srcOrd="0" destOrd="0" presId="urn:microsoft.com/office/officeart/2005/8/layout/hierarchy1"/>
    <dgm:cxn modelId="{01D7F7CC-AECE-4725-ADA4-8504AD86BE91}" type="presParOf" srcId="{33AAD67E-E319-4A60-B1F7-09123C7DDF0B}" destId="{C1CE3AAD-86CC-4B31-910E-F2B475BE904B}" srcOrd="1" destOrd="0" presId="urn:microsoft.com/office/officeart/2005/8/layout/hierarchy1"/>
    <dgm:cxn modelId="{23ED31A4-DD2D-4FEF-AB42-B5D2595E462C}" type="presParOf" srcId="{99484B3E-A8C0-414A-BE1A-F237FA4EB4A8}" destId="{2180AA31-A3F6-481F-80A4-216DE263A65D}" srcOrd="1" destOrd="0" presId="urn:microsoft.com/office/officeart/2005/8/layout/hierarchy1"/>
    <dgm:cxn modelId="{EAC0A96C-A158-439B-ABC5-3749CF8A4A73}" type="presParOf" srcId="{B49C09C4-82E0-4165-BECD-774626323DFE}" destId="{1443AD60-5933-40BB-B0A8-9C61402ACCE8}" srcOrd="2" destOrd="0" presId="urn:microsoft.com/office/officeart/2005/8/layout/hierarchy1"/>
    <dgm:cxn modelId="{81A6AA4F-0510-416C-9232-0417C01CB969}" type="presParOf" srcId="{B49C09C4-82E0-4165-BECD-774626323DFE}" destId="{D3E0CF72-3BE5-4179-A33B-707012AA02B3}" srcOrd="3" destOrd="0" presId="urn:microsoft.com/office/officeart/2005/8/layout/hierarchy1"/>
    <dgm:cxn modelId="{9723C67A-7F1A-4470-B7FE-02D884420488}" type="presParOf" srcId="{D3E0CF72-3BE5-4179-A33B-707012AA02B3}" destId="{C151896B-7D73-4D4E-92B9-37C449D9A8B7}" srcOrd="0" destOrd="0" presId="urn:microsoft.com/office/officeart/2005/8/layout/hierarchy1"/>
    <dgm:cxn modelId="{0E7140A7-6D2C-46F1-87AD-EAFA096FF7FA}" type="presParOf" srcId="{C151896B-7D73-4D4E-92B9-37C449D9A8B7}" destId="{2C7C0E13-8420-4A74-9F4A-3827B5E73EB8}" srcOrd="0" destOrd="0" presId="urn:microsoft.com/office/officeart/2005/8/layout/hierarchy1"/>
    <dgm:cxn modelId="{C94A3ACC-D995-4E2D-8601-F29606CFF8E7}" type="presParOf" srcId="{C151896B-7D73-4D4E-92B9-37C449D9A8B7}" destId="{9FED3871-8753-4D89-AA3A-3F5219374E26}" srcOrd="1" destOrd="0" presId="urn:microsoft.com/office/officeart/2005/8/layout/hierarchy1"/>
    <dgm:cxn modelId="{E7494BCB-596F-45A0-8F03-735228D89F3D}" type="presParOf" srcId="{D3E0CF72-3BE5-4179-A33B-707012AA02B3}" destId="{65A8218D-0FA5-4371-8EF2-82291D1F63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D66933-22E4-43CE-A704-457D528FAD11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A601A74-0B03-4F2C-ACD7-1A5866016E02}">
      <dgm:prSet/>
      <dgm:spPr/>
      <dgm:t>
        <a:bodyPr/>
        <a:lstStyle/>
        <a:p>
          <a:pPr rtl="0"/>
          <a:r>
            <a:rPr lang="es-EC" smtClean="0"/>
            <a:t>El enorme dinamismo del volumen del crédito por parte de la banca de desarrollo: BNF y CFN en los últimos años, no ha ido acompañado de reformas institucionales y de las prácticas crediticias que permitan garantizar la viabilidad de las inversiones y la recuperación de los créditos</a:t>
          </a:r>
          <a:endParaRPr lang="es-EC"/>
        </a:p>
      </dgm:t>
    </dgm:pt>
    <dgm:pt modelId="{2849EA25-9CCA-41B1-A3BE-7D2443C754C6}" type="parTrans" cxnId="{2593E1A6-6567-4AAA-B655-D94FF630516B}">
      <dgm:prSet/>
      <dgm:spPr/>
      <dgm:t>
        <a:bodyPr/>
        <a:lstStyle/>
        <a:p>
          <a:endParaRPr lang="es-EC"/>
        </a:p>
      </dgm:t>
    </dgm:pt>
    <dgm:pt modelId="{5B88263C-0FD1-4F77-B8D3-189637479B75}" type="sibTrans" cxnId="{2593E1A6-6567-4AAA-B655-D94FF630516B}">
      <dgm:prSet/>
      <dgm:spPr/>
      <dgm:t>
        <a:bodyPr/>
        <a:lstStyle/>
        <a:p>
          <a:endParaRPr lang="es-EC"/>
        </a:p>
      </dgm:t>
    </dgm:pt>
    <dgm:pt modelId="{A719DCBE-03B1-469B-A7A0-5062F85D0CFD}">
      <dgm:prSet/>
      <dgm:spPr/>
      <dgm:t>
        <a:bodyPr/>
        <a:lstStyle/>
        <a:p>
          <a:pPr rtl="0"/>
          <a:r>
            <a:rPr lang="es-EC" dirty="0" smtClean="0"/>
            <a:t>La economía agrícola no estaría garantizando la producción de insumos de calidad para el sector agroindustrial y de alimentos. A esto se suma la existencia de limitados espacios de investigación destinados a fomentar el desarrollo agrícola y rural, pese a que el sector constituye el garante de la soberanía y seguridad alimentaria.</a:t>
          </a:r>
          <a:endParaRPr lang="es-EC" dirty="0"/>
        </a:p>
      </dgm:t>
    </dgm:pt>
    <dgm:pt modelId="{0CF46291-AA0B-4615-96B4-E7131EA5DFEF}" type="parTrans" cxnId="{53C2C4A4-8E7C-4F34-A887-B6917D6DBA93}">
      <dgm:prSet/>
      <dgm:spPr/>
      <dgm:t>
        <a:bodyPr/>
        <a:lstStyle/>
        <a:p>
          <a:endParaRPr lang="es-EC"/>
        </a:p>
      </dgm:t>
    </dgm:pt>
    <dgm:pt modelId="{7446F7C8-7C16-4E78-B0F6-E4FF009CBE5C}" type="sibTrans" cxnId="{53C2C4A4-8E7C-4F34-A887-B6917D6DBA93}">
      <dgm:prSet/>
      <dgm:spPr/>
      <dgm:t>
        <a:bodyPr/>
        <a:lstStyle/>
        <a:p>
          <a:endParaRPr lang="es-EC"/>
        </a:p>
      </dgm:t>
    </dgm:pt>
    <dgm:pt modelId="{FA554F14-9992-442C-8FFB-1BD7DE6372DF}">
      <dgm:prSet/>
      <dgm:spPr/>
      <dgm:t>
        <a:bodyPr/>
        <a:lstStyle/>
        <a:p>
          <a:pPr rtl="0"/>
          <a:endParaRPr lang="es-EC"/>
        </a:p>
      </dgm:t>
    </dgm:pt>
    <dgm:pt modelId="{440CC517-D552-47AF-894F-31AA7AA40796}" type="parTrans" cxnId="{346CEE2A-0D24-44BE-B03E-BA729CBD2AF5}">
      <dgm:prSet/>
      <dgm:spPr/>
      <dgm:t>
        <a:bodyPr/>
        <a:lstStyle/>
        <a:p>
          <a:endParaRPr lang="es-EC"/>
        </a:p>
      </dgm:t>
    </dgm:pt>
    <dgm:pt modelId="{6EF3F9E4-840A-4536-9D46-170E86D0652C}" type="sibTrans" cxnId="{346CEE2A-0D24-44BE-B03E-BA729CBD2AF5}">
      <dgm:prSet/>
      <dgm:spPr/>
      <dgm:t>
        <a:bodyPr/>
        <a:lstStyle/>
        <a:p>
          <a:endParaRPr lang="es-EC"/>
        </a:p>
      </dgm:t>
    </dgm:pt>
    <dgm:pt modelId="{28213286-E1FA-4543-A426-82668F369E05}">
      <dgm:prSet/>
      <dgm:spPr/>
      <dgm:t>
        <a:bodyPr/>
        <a:lstStyle/>
        <a:p>
          <a:pPr rtl="0"/>
          <a:endParaRPr lang="es-EC"/>
        </a:p>
      </dgm:t>
    </dgm:pt>
    <dgm:pt modelId="{BC9CF4B2-B8EB-41D0-B343-341136AEF1C6}" type="parTrans" cxnId="{7E7AA773-CAE8-4459-BDE8-86B672FE3DA2}">
      <dgm:prSet/>
      <dgm:spPr/>
      <dgm:t>
        <a:bodyPr/>
        <a:lstStyle/>
        <a:p>
          <a:endParaRPr lang="es-EC"/>
        </a:p>
      </dgm:t>
    </dgm:pt>
    <dgm:pt modelId="{C11F683F-2B31-43D8-8CCF-A3F256B13BE2}" type="sibTrans" cxnId="{7E7AA773-CAE8-4459-BDE8-86B672FE3DA2}">
      <dgm:prSet/>
      <dgm:spPr/>
      <dgm:t>
        <a:bodyPr/>
        <a:lstStyle/>
        <a:p>
          <a:endParaRPr lang="es-EC"/>
        </a:p>
      </dgm:t>
    </dgm:pt>
    <dgm:pt modelId="{0176C7FB-27CE-4E57-998E-EEF939A32BBB}" type="pres">
      <dgm:prSet presAssocID="{E5D66933-22E4-43CE-A704-457D528FAD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2300E2-11B7-440E-BB40-6AA3D1F7D442}" type="pres">
      <dgm:prSet presAssocID="{FA554F14-9992-442C-8FFB-1BD7DE6372DF}" presName="compositeNode" presStyleCnt="0">
        <dgm:presLayoutVars>
          <dgm:bulletEnabled val="1"/>
        </dgm:presLayoutVars>
      </dgm:prSet>
      <dgm:spPr/>
    </dgm:pt>
    <dgm:pt modelId="{A481C1B7-922B-488E-BEC7-0B5EE6967C80}" type="pres">
      <dgm:prSet presAssocID="{FA554F14-9992-442C-8FFB-1BD7DE6372DF}" presName="bgRect" presStyleLbl="node1" presStyleIdx="0" presStyleCnt="2"/>
      <dgm:spPr/>
      <dgm:t>
        <a:bodyPr/>
        <a:lstStyle/>
        <a:p>
          <a:endParaRPr lang="es-EC"/>
        </a:p>
      </dgm:t>
    </dgm:pt>
    <dgm:pt modelId="{AE587CF7-5E3B-40C4-8D7F-8C4E471122B3}" type="pres">
      <dgm:prSet presAssocID="{FA554F14-9992-442C-8FFB-1BD7DE6372DF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134FEB-380C-4233-9E98-11A981EF2C3B}" type="pres">
      <dgm:prSet presAssocID="{FA554F14-9992-442C-8FFB-1BD7DE6372D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CD0522-BD23-4497-8438-FE2260D7854D}" type="pres">
      <dgm:prSet presAssocID="{6EF3F9E4-840A-4536-9D46-170E86D0652C}" presName="hSp" presStyleCnt="0"/>
      <dgm:spPr/>
    </dgm:pt>
    <dgm:pt modelId="{DBEEAFA6-D0B9-4C27-9BEF-76882BB63479}" type="pres">
      <dgm:prSet presAssocID="{6EF3F9E4-840A-4536-9D46-170E86D0652C}" presName="vProcSp" presStyleCnt="0"/>
      <dgm:spPr/>
    </dgm:pt>
    <dgm:pt modelId="{167260FC-E15E-4D78-BD48-43E94FC3A482}" type="pres">
      <dgm:prSet presAssocID="{6EF3F9E4-840A-4536-9D46-170E86D0652C}" presName="vSp1" presStyleCnt="0"/>
      <dgm:spPr/>
    </dgm:pt>
    <dgm:pt modelId="{598D451F-A01D-4B83-A7EC-85A32B3595B3}" type="pres">
      <dgm:prSet presAssocID="{6EF3F9E4-840A-4536-9D46-170E86D0652C}" presName="simulatedConn" presStyleLbl="solidFgAcc1" presStyleIdx="0" presStyleCnt="1"/>
      <dgm:spPr/>
    </dgm:pt>
    <dgm:pt modelId="{BDC9542C-C994-41C1-B238-80E94A435243}" type="pres">
      <dgm:prSet presAssocID="{6EF3F9E4-840A-4536-9D46-170E86D0652C}" presName="vSp2" presStyleCnt="0"/>
      <dgm:spPr/>
    </dgm:pt>
    <dgm:pt modelId="{16A22A9E-BDC8-47BC-8301-CB2803F815C3}" type="pres">
      <dgm:prSet presAssocID="{6EF3F9E4-840A-4536-9D46-170E86D0652C}" presName="sibTrans" presStyleCnt="0"/>
      <dgm:spPr/>
    </dgm:pt>
    <dgm:pt modelId="{D14EF147-A44F-4A3D-878E-13499A2BD8FE}" type="pres">
      <dgm:prSet presAssocID="{28213286-E1FA-4543-A426-82668F369E05}" presName="compositeNode" presStyleCnt="0">
        <dgm:presLayoutVars>
          <dgm:bulletEnabled val="1"/>
        </dgm:presLayoutVars>
      </dgm:prSet>
      <dgm:spPr/>
    </dgm:pt>
    <dgm:pt modelId="{13C3E4B0-6E4A-419C-BA07-5EA96A9EA6B4}" type="pres">
      <dgm:prSet presAssocID="{28213286-E1FA-4543-A426-82668F369E05}" presName="bgRect" presStyleLbl="node1" presStyleIdx="1" presStyleCnt="2"/>
      <dgm:spPr/>
      <dgm:t>
        <a:bodyPr/>
        <a:lstStyle/>
        <a:p>
          <a:endParaRPr lang="es-EC"/>
        </a:p>
      </dgm:t>
    </dgm:pt>
    <dgm:pt modelId="{0CBCDC6E-D8BB-445D-8990-FBA05042EF99}" type="pres">
      <dgm:prSet presAssocID="{28213286-E1FA-4543-A426-82668F369E05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8FD1BF-0F3E-40C8-8996-94E8D9C2A126}" type="pres">
      <dgm:prSet presAssocID="{28213286-E1FA-4543-A426-82668F369E0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3F2C2E-685A-440F-94F0-F0575C40F1B4}" type="presOf" srcId="{28213286-E1FA-4543-A426-82668F369E05}" destId="{0CBCDC6E-D8BB-445D-8990-FBA05042EF99}" srcOrd="1" destOrd="0" presId="urn:microsoft.com/office/officeart/2005/8/layout/hProcess7"/>
    <dgm:cxn modelId="{2593E1A6-6567-4AAA-B655-D94FF630516B}" srcId="{FA554F14-9992-442C-8FFB-1BD7DE6372DF}" destId="{5A601A74-0B03-4F2C-ACD7-1A5866016E02}" srcOrd="0" destOrd="0" parTransId="{2849EA25-9CCA-41B1-A3BE-7D2443C754C6}" sibTransId="{5B88263C-0FD1-4F77-B8D3-189637479B75}"/>
    <dgm:cxn modelId="{29C5AF1D-003C-4053-A602-D5BC1AEB3F18}" type="presOf" srcId="{FA554F14-9992-442C-8FFB-1BD7DE6372DF}" destId="{A481C1B7-922B-488E-BEC7-0B5EE6967C80}" srcOrd="0" destOrd="0" presId="urn:microsoft.com/office/officeart/2005/8/layout/hProcess7"/>
    <dgm:cxn modelId="{72C796FF-2816-4063-9A72-E055F36DE520}" type="presOf" srcId="{28213286-E1FA-4543-A426-82668F369E05}" destId="{13C3E4B0-6E4A-419C-BA07-5EA96A9EA6B4}" srcOrd="0" destOrd="0" presId="urn:microsoft.com/office/officeart/2005/8/layout/hProcess7"/>
    <dgm:cxn modelId="{DB1EC260-69C2-4A8D-9DEA-D7D61EC5C070}" type="presOf" srcId="{FA554F14-9992-442C-8FFB-1BD7DE6372DF}" destId="{AE587CF7-5E3B-40C4-8D7F-8C4E471122B3}" srcOrd="1" destOrd="0" presId="urn:microsoft.com/office/officeart/2005/8/layout/hProcess7"/>
    <dgm:cxn modelId="{346CEE2A-0D24-44BE-B03E-BA729CBD2AF5}" srcId="{E5D66933-22E4-43CE-A704-457D528FAD11}" destId="{FA554F14-9992-442C-8FFB-1BD7DE6372DF}" srcOrd="0" destOrd="0" parTransId="{440CC517-D552-47AF-894F-31AA7AA40796}" sibTransId="{6EF3F9E4-840A-4536-9D46-170E86D0652C}"/>
    <dgm:cxn modelId="{53C2C4A4-8E7C-4F34-A887-B6917D6DBA93}" srcId="{28213286-E1FA-4543-A426-82668F369E05}" destId="{A719DCBE-03B1-469B-A7A0-5062F85D0CFD}" srcOrd="0" destOrd="0" parTransId="{0CF46291-AA0B-4615-96B4-E7131EA5DFEF}" sibTransId="{7446F7C8-7C16-4E78-B0F6-E4FF009CBE5C}"/>
    <dgm:cxn modelId="{7BEFC7CA-B2C4-4E99-A209-80D294A58670}" type="presOf" srcId="{5A601A74-0B03-4F2C-ACD7-1A5866016E02}" destId="{8C134FEB-380C-4233-9E98-11A981EF2C3B}" srcOrd="0" destOrd="0" presId="urn:microsoft.com/office/officeart/2005/8/layout/hProcess7"/>
    <dgm:cxn modelId="{7E7AA773-CAE8-4459-BDE8-86B672FE3DA2}" srcId="{E5D66933-22E4-43CE-A704-457D528FAD11}" destId="{28213286-E1FA-4543-A426-82668F369E05}" srcOrd="1" destOrd="0" parTransId="{BC9CF4B2-B8EB-41D0-B343-341136AEF1C6}" sibTransId="{C11F683F-2B31-43D8-8CCF-A3F256B13BE2}"/>
    <dgm:cxn modelId="{235BA00E-CF65-4DA1-988B-E7905851FC39}" type="presOf" srcId="{A719DCBE-03B1-469B-A7A0-5062F85D0CFD}" destId="{4F8FD1BF-0F3E-40C8-8996-94E8D9C2A126}" srcOrd="0" destOrd="0" presId="urn:microsoft.com/office/officeart/2005/8/layout/hProcess7"/>
    <dgm:cxn modelId="{CEDBA745-4AB6-4D3C-AFDE-F0BFCB458C1B}" type="presOf" srcId="{E5D66933-22E4-43CE-A704-457D528FAD11}" destId="{0176C7FB-27CE-4E57-998E-EEF939A32BBB}" srcOrd="0" destOrd="0" presId="urn:microsoft.com/office/officeart/2005/8/layout/hProcess7"/>
    <dgm:cxn modelId="{C2BAEE98-4DF4-4487-95FC-D77A0934B691}" type="presParOf" srcId="{0176C7FB-27CE-4E57-998E-EEF939A32BBB}" destId="{2A2300E2-11B7-440E-BB40-6AA3D1F7D442}" srcOrd="0" destOrd="0" presId="urn:microsoft.com/office/officeart/2005/8/layout/hProcess7"/>
    <dgm:cxn modelId="{0B04D96F-61A5-4E97-A513-9BC59282FCD6}" type="presParOf" srcId="{2A2300E2-11B7-440E-BB40-6AA3D1F7D442}" destId="{A481C1B7-922B-488E-BEC7-0B5EE6967C80}" srcOrd="0" destOrd="0" presId="urn:microsoft.com/office/officeart/2005/8/layout/hProcess7"/>
    <dgm:cxn modelId="{D2614666-72E5-41E6-A054-A57B7F6C4972}" type="presParOf" srcId="{2A2300E2-11B7-440E-BB40-6AA3D1F7D442}" destId="{AE587CF7-5E3B-40C4-8D7F-8C4E471122B3}" srcOrd="1" destOrd="0" presId="urn:microsoft.com/office/officeart/2005/8/layout/hProcess7"/>
    <dgm:cxn modelId="{A7CCA231-4174-4BCF-9C89-9229EF0585DD}" type="presParOf" srcId="{2A2300E2-11B7-440E-BB40-6AA3D1F7D442}" destId="{8C134FEB-380C-4233-9E98-11A981EF2C3B}" srcOrd="2" destOrd="0" presId="urn:microsoft.com/office/officeart/2005/8/layout/hProcess7"/>
    <dgm:cxn modelId="{403D9C72-76BF-45CF-A273-A8924895C63F}" type="presParOf" srcId="{0176C7FB-27CE-4E57-998E-EEF939A32BBB}" destId="{58CD0522-BD23-4497-8438-FE2260D7854D}" srcOrd="1" destOrd="0" presId="urn:microsoft.com/office/officeart/2005/8/layout/hProcess7"/>
    <dgm:cxn modelId="{2F5E56BB-BE04-47C0-9CB1-46D43BED64F3}" type="presParOf" srcId="{0176C7FB-27CE-4E57-998E-EEF939A32BBB}" destId="{DBEEAFA6-D0B9-4C27-9BEF-76882BB63479}" srcOrd="2" destOrd="0" presId="urn:microsoft.com/office/officeart/2005/8/layout/hProcess7"/>
    <dgm:cxn modelId="{4DC3561F-67EB-4A66-B944-4F58C8A947C4}" type="presParOf" srcId="{DBEEAFA6-D0B9-4C27-9BEF-76882BB63479}" destId="{167260FC-E15E-4D78-BD48-43E94FC3A482}" srcOrd="0" destOrd="0" presId="urn:microsoft.com/office/officeart/2005/8/layout/hProcess7"/>
    <dgm:cxn modelId="{D31B4493-4BE9-4B29-8AB8-CC3AF5FD9AB9}" type="presParOf" srcId="{DBEEAFA6-D0B9-4C27-9BEF-76882BB63479}" destId="{598D451F-A01D-4B83-A7EC-85A32B3595B3}" srcOrd="1" destOrd="0" presId="urn:microsoft.com/office/officeart/2005/8/layout/hProcess7"/>
    <dgm:cxn modelId="{9EFFD5E1-6F95-4E78-80A7-39102FF5DD9D}" type="presParOf" srcId="{DBEEAFA6-D0B9-4C27-9BEF-76882BB63479}" destId="{BDC9542C-C994-41C1-B238-80E94A435243}" srcOrd="2" destOrd="0" presId="urn:microsoft.com/office/officeart/2005/8/layout/hProcess7"/>
    <dgm:cxn modelId="{E93925F9-29D5-49B8-BAEA-118E5AD036A8}" type="presParOf" srcId="{0176C7FB-27CE-4E57-998E-EEF939A32BBB}" destId="{16A22A9E-BDC8-47BC-8301-CB2803F815C3}" srcOrd="3" destOrd="0" presId="urn:microsoft.com/office/officeart/2005/8/layout/hProcess7"/>
    <dgm:cxn modelId="{FBAAF6B6-B89F-4B7F-AE0C-567712097B6F}" type="presParOf" srcId="{0176C7FB-27CE-4E57-998E-EEF939A32BBB}" destId="{D14EF147-A44F-4A3D-878E-13499A2BD8FE}" srcOrd="4" destOrd="0" presId="urn:microsoft.com/office/officeart/2005/8/layout/hProcess7"/>
    <dgm:cxn modelId="{559A7531-0BF5-4804-B601-01BEC9ADA615}" type="presParOf" srcId="{D14EF147-A44F-4A3D-878E-13499A2BD8FE}" destId="{13C3E4B0-6E4A-419C-BA07-5EA96A9EA6B4}" srcOrd="0" destOrd="0" presId="urn:microsoft.com/office/officeart/2005/8/layout/hProcess7"/>
    <dgm:cxn modelId="{B49A930F-AEED-447C-A32F-87BF1A3E1C0D}" type="presParOf" srcId="{D14EF147-A44F-4A3D-878E-13499A2BD8FE}" destId="{0CBCDC6E-D8BB-445D-8990-FBA05042EF99}" srcOrd="1" destOrd="0" presId="urn:microsoft.com/office/officeart/2005/8/layout/hProcess7"/>
    <dgm:cxn modelId="{6DA97F95-4473-40E3-A151-5E94CC4B8F31}" type="presParOf" srcId="{D14EF147-A44F-4A3D-878E-13499A2BD8FE}" destId="{4F8FD1BF-0F3E-40C8-8996-94E8D9C2A12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E9034D-D29B-44A8-8754-7F1CAE42B408}" type="doc">
      <dgm:prSet loTypeId="urn:microsoft.com/office/officeart/2005/8/layout/hProcess9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F41A96F8-7C34-416A-AE66-9B89100A90EE}">
      <dgm:prSet custT="1"/>
      <dgm:spPr/>
      <dgm:t>
        <a:bodyPr/>
        <a:lstStyle/>
        <a:p>
          <a:pPr rtl="0"/>
          <a:r>
            <a:rPr lang="es-EC" sz="1600" dirty="0" smtClean="0"/>
            <a:t>El Gobierno debería ejecutar un plan </a:t>
          </a:r>
          <a:r>
            <a:rPr lang="es-EC" sz="1800" dirty="0" smtClean="0"/>
            <a:t>agrícola enfocado al crecimiento del sector, manteniendo los productos de cultivo pero incrementando sus volúmenes para que puedan ser ofertados al exterior.</a:t>
          </a:r>
          <a:endParaRPr lang="es-EC" sz="1800" dirty="0"/>
        </a:p>
      </dgm:t>
    </dgm:pt>
    <dgm:pt modelId="{70CDD704-1E94-48D4-ACBF-55685E92B1A2}" type="parTrans" cxnId="{D5447757-1AE6-4577-87DE-2B837EACC447}">
      <dgm:prSet/>
      <dgm:spPr/>
      <dgm:t>
        <a:bodyPr/>
        <a:lstStyle/>
        <a:p>
          <a:endParaRPr lang="es-EC"/>
        </a:p>
      </dgm:t>
    </dgm:pt>
    <dgm:pt modelId="{AD9E7CBA-E220-4C45-94F4-EE8A16F2CB2A}" type="sibTrans" cxnId="{D5447757-1AE6-4577-87DE-2B837EACC447}">
      <dgm:prSet/>
      <dgm:spPr/>
      <dgm:t>
        <a:bodyPr/>
        <a:lstStyle/>
        <a:p>
          <a:endParaRPr lang="es-EC"/>
        </a:p>
      </dgm:t>
    </dgm:pt>
    <dgm:pt modelId="{9E1800A3-9A75-4EC7-86F7-C2A86CE462E7}">
      <dgm:prSet custT="1"/>
      <dgm:spPr/>
      <dgm:t>
        <a:bodyPr/>
        <a:lstStyle/>
        <a:p>
          <a:pPr rtl="0"/>
          <a:r>
            <a:rPr lang="es-EC" sz="1800" dirty="0" smtClean="0"/>
            <a:t>La Banca Pública debería crear líneas de crédito accesibles para microempresas agrícolas con montos no superiores a 10.000 dólares y con el cumplimiento de requisitos coherentes con el sector hacia donde están dirigidos.</a:t>
          </a:r>
          <a:endParaRPr lang="es-EC" sz="1800" dirty="0"/>
        </a:p>
      </dgm:t>
    </dgm:pt>
    <dgm:pt modelId="{BBDFA18D-E430-4E85-BA10-99DDF06ABCF8}" type="parTrans" cxnId="{6F3AE1F5-B6C5-4C69-9FF5-8038513E72AB}">
      <dgm:prSet/>
      <dgm:spPr/>
      <dgm:t>
        <a:bodyPr/>
        <a:lstStyle/>
        <a:p>
          <a:endParaRPr lang="es-EC"/>
        </a:p>
      </dgm:t>
    </dgm:pt>
    <dgm:pt modelId="{4788CE54-A936-4349-8002-A082D5DD65B6}" type="sibTrans" cxnId="{6F3AE1F5-B6C5-4C69-9FF5-8038513E72AB}">
      <dgm:prSet/>
      <dgm:spPr/>
      <dgm:t>
        <a:bodyPr/>
        <a:lstStyle/>
        <a:p>
          <a:endParaRPr lang="es-EC"/>
        </a:p>
      </dgm:t>
    </dgm:pt>
    <dgm:pt modelId="{27B62122-A469-40FC-8C44-A6305D7CB74E}">
      <dgm:prSet custT="1"/>
      <dgm:spPr/>
      <dgm:t>
        <a:bodyPr/>
        <a:lstStyle/>
        <a:p>
          <a:pPr rtl="0"/>
          <a:r>
            <a:rPr lang="es-EC" sz="1800" dirty="0" smtClean="0"/>
            <a:t>Los plazos de pago de los créditos en montos pequeños no deberían superar el año para su cancelación.</a:t>
          </a:r>
          <a:endParaRPr lang="es-EC" sz="1800" dirty="0"/>
        </a:p>
      </dgm:t>
    </dgm:pt>
    <dgm:pt modelId="{522B66B5-60AC-4211-A15B-FE69919833A0}" type="parTrans" cxnId="{E9CD984B-F64C-4718-89CB-EA19EE76B565}">
      <dgm:prSet/>
      <dgm:spPr/>
      <dgm:t>
        <a:bodyPr/>
        <a:lstStyle/>
        <a:p>
          <a:endParaRPr lang="es-EC"/>
        </a:p>
      </dgm:t>
    </dgm:pt>
    <dgm:pt modelId="{EE877FEB-FD63-44AD-9D63-480930DB958A}" type="sibTrans" cxnId="{E9CD984B-F64C-4718-89CB-EA19EE76B565}">
      <dgm:prSet/>
      <dgm:spPr/>
      <dgm:t>
        <a:bodyPr/>
        <a:lstStyle/>
        <a:p>
          <a:endParaRPr lang="es-EC"/>
        </a:p>
      </dgm:t>
    </dgm:pt>
    <dgm:pt modelId="{0F2566EE-0276-41EB-AB4F-239CF73B899B}" type="pres">
      <dgm:prSet presAssocID="{D3E9034D-D29B-44A8-8754-7F1CAE42B40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6B51005-1045-4EB3-BFBD-51315BA9A574}" type="pres">
      <dgm:prSet presAssocID="{D3E9034D-D29B-44A8-8754-7F1CAE42B408}" presName="arrow" presStyleLbl="bgShp" presStyleIdx="0" presStyleCnt="1"/>
      <dgm:spPr/>
    </dgm:pt>
    <dgm:pt modelId="{06F8EDF0-7A1C-4E3A-ADAB-0713BD1551C7}" type="pres">
      <dgm:prSet presAssocID="{D3E9034D-D29B-44A8-8754-7F1CAE42B408}" presName="linearProcess" presStyleCnt="0"/>
      <dgm:spPr/>
    </dgm:pt>
    <dgm:pt modelId="{CEEF1FD6-C5AA-4336-8FAA-AEDE53650CC9}" type="pres">
      <dgm:prSet presAssocID="{F41A96F8-7C34-416A-AE66-9B89100A90EE}" presName="textNode" presStyleLbl="node1" presStyleIdx="0" presStyleCnt="3" custScaleY="1407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B3BC6F-710F-4F1D-BD3E-BEBFFA1E2B5C}" type="pres">
      <dgm:prSet presAssocID="{AD9E7CBA-E220-4C45-94F4-EE8A16F2CB2A}" presName="sibTrans" presStyleCnt="0"/>
      <dgm:spPr/>
    </dgm:pt>
    <dgm:pt modelId="{B05FFBE8-0875-4073-A3D5-C5956005B7C5}" type="pres">
      <dgm:prSet presAssocID="{9E1800A3-9A75-4EC7-86F7-C2A86CE462E7}" presName="textNode" presStyleLbl="node1" presStyleIdx="1" presStyleCnt="3" custScaleY="1407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A36248-3081-41CF-85BB-B7FA6F8A3D95}" type="pres">
      <dgm:prSet presAssocID="{4788CE54-A936-4349-8002-A082D5DD65B6}" presName="sibTrans" presStyleCnt="0"/>
      <dgm:spPr/>
    </dgm:pt>
    <dgm:pt modelId="{A10AA7C1-7F8B-409E-B916-5E460D1E8214}" type="pres">
      <dgm:prSet presAssocID="{27B62122-A469-40FC-8C44-A6305D7CB74E}" presName="textNode" presStyleLbl="node1" presStyleIdx="2" presStyleCnt="3" custScaleY="1407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447757-1AE6-4577-87DE-2B837EACC447}" srcId="{D3E9034D-D29B-44A8-8754-7F1CAE42B408}" destId="{F41A96F8-7C34-416A-AE66-9B89100A90EE}" srcOrd="0" destOrd="0" parTransId="{70CDD704-1E94-48D4-ACBF-55685E92B1A2}" sibTransId="{AD9E7CBA-E220-4C45-94F4-EE8A16F2CB2A}"/>
    <dgm:cxn modelId="{6F3AE1F5-B6C5-4C69-9FF5-8038513E72AB}" srcId="{D3E9034D-D29B-44A8-8754-7F1CAE42B408}" destId="{9E1800A3-9A75-4EC7-86F7-C2A86CE462E7}" srcOrd="1" destOrd="0" parTransId="{BBDFA18D-E430-4E85-BA10-99DDF06ABCF8}" sibTransId="{4788CE54-A936-4349-8002-A082D5DD65B6}"/>
    <dgm:cxn modelId="{D69472E1-3811-48D3-A6BE-2BF74515A5E4}" type="presOf" srcId="{9E1800A3-9A75-4EC7-86F7-C2A86CE462E7}" destId="{B05FFBE8-0875-4073-A3D5-C5956005B7C5}" srcOrd="0" destOrd="0" presId="urn:microsoft.com/office/officeart/2005/8/layout/hProcess9"/>
    <dgm:cxn modelId="{335AC875-5D84-48B7-9CC6-D36480ACC463}" type="presOf" srcId="{27B62122-A469-40FC-8C44-A6305D7CB74E}" destId="{A10AA7C1-7F8B-409E-B916-5E460D1E8214}" srcOrd="0" destOrd="0" presId="urn:microsoft.com/office/officeart/2005/8/layout/hProcess9"/>
    <dgm:cxn modelId="{5CDD3590-4B9B-4E8C-8D32-C70A960F4ED5}" type="presOf" srcId="{D3E9034D-D29B-44A8-8754-7F1CAE42B408}" destId="{0F2566EE-0276-41EB-AB4F-239CF73B899B}" srcOrd="0" destOrd="0" presId="urn:microsoft.com/office/officeart/2005/8/layout/hProcess9"/>
    <dgm:cxn modelId="{E9CD984B-F64C-4718-89CB-EA19EE76B565}" srcId="{D3E9034D-D29B-44A8-8754-7F1CAE42B408}" destId="{27B62122-A469-40FC-8C44-A6305D7CB74E}" srcOrd="2" destOrd="0" parTransId="{522B66B5-60AC-4211-A15B-FE69919833A0}" sibTransId="{EE877FEB-FD63-44AD-9D63-480930DB958A}"/>
    <dgm:cxn modelId="{39AFFFA6-7049-496A-B4D9-4A633F6A2A0C}" type="presOf" srcId="{F41A96F8-7C34-416A-AE66-9B89100A90EE}" destId="{CEEF1FD6-C5AA-4336-8FAA-AEDE53650CC9}" srcOrd="0" destOrd="0" presId="urn:microsoft.com/office/officeart/2005/8/layout/hProcess9"/>
    <dgm:cxn modelId="{8630EC77-72C7-4059-95BE-311B23E5899A}" type="presParOf" srcId="{0F2566EE-0276-41EB-AB4F-239CF73B899B}" destId="{66B51005-1045-4EB3-BFBD-51315BA9A574}" srcOrd="0" destOrd="0" presId="urn:microsoft.com/office/officeart/2005/8/layout/hProcess9"/>
    <dgm:cxn modelId="{7843FEE2-57E5-4F16-966C-96CCB97C9195}" type="presParOf" srcId="{0F2566EE-0276-41EB-AB4F-239CF73B899B}" destId="{06F8EDF0-7A1C-4E3A-ADAB-0713BD1551C7}" srcOrd="1" destOrd="0" presId="urn:microsoft.com/office/officeart/2005/8/layout/hProcess9"/>
    <dgm:cxn modelId="{B738007F-93B4-4F58-9C16-775EEB71796C}" type="presParOf" srcId="{06F8EDF0-7A1C-4E3A-ADAB-0713BD1551C7}" destId="{CEEF1FD6-C5AA-4336-8FAA-AEDE53650CC9}" srcOrd="0" destOrd="0" presId="urn:microsoft.com/office/officeart/2005/8/layout/hProcess9"/>
    <dgm:cxn modelId="{D6523AAE-24CC-4D0D-B91C-049B326772A3}" type="presParOf" srcId="{06F8EDF0-7A1C-4E3A-ADAB-0713BD1551C7}" destId="{35B3BC6F-710F-4F1D-BD3E-BEBFFA1E2B5C}" srcOrd="1" destOrd="0" presId="urn:microsoft.com/office/officeart/2005/8/layout/hProcess9"/>
    <dgm:cxn modelId="{4C09133A-391A-4BE9-ABDF-59807E655C9E}" type="presParOf" srcId="{06F8EDF0-7A1C-4E3A-ADAB-0713BD1551C7}" destId="{B05FFBE8-0875-4073-A3D5-C5956005B7C5}" srcOrd="2" destOrd="0" presId="urn:microsoft.com/office/officeart/2005/8/layout/hProcess9"/>
    <dgm:cxn modelId="{DBACFEB7-1587-467E-8AC2-C0854E4AA136}" type="presParOf" srcId="{06F8EDF0-7A1C-4E3A-ADAB-0713BD1551C7}" destId="{60A36248-3081-41CF-85BB-B7FA6F8A3D95}" srcOrd="3" destOrd="0" presId="urn:microsoft.com/office/officeart/2005/8/layout/hProcess9"/>
    <dgm:cxn modelId="{65802194-8420-4347-9BD3-9E297B6E61AE}" type="presParOf" srcId="{06F8EDF0-7A1C-4E3A-ADAB-0713BD1551C7}" destId="{A10AA7C1-7F8B-409E-B916-5E460D1E82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52166-3884-4A76-8983-12467D58622B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B91DC48E-936E-4917-98BB-7C3270E411DE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Identificar las causas y consecuencias del poco crecimiento del sector agrícola sierra-centro, período 2011 -2015</a:t>
          </a:r>
          <a:endParaRPr lang="es-EC" dirty="0"/>
        </a:p>
      </dgm:t>
    </dgm:pt>
    <dgm:pt modelId="{6DD5604D-E2E9-43F4-BD7A-DAD4FAC1BB1D}" type="parTrans" cxnId="{D93BC261-B0AC-47E1-827C-16BE6C0C9C77}">
      <dgm:prSet/>
      <dgm:spPr/>
      <dgm:t>
        <a:bodyPr/>
        <a:lstStyle/>
        <a:p>
          <a:endParaRPr lang="es-EC"/>
        </a:p>
      </dgm:t>
    </dgm:pt>
    <dgm:pt modelId="{EE462EEE-C152-4C0C-B4EE-BF314F2D0CD1}" type="sibTrans" cxnId="{D93BC261-B0AC-47E1-827C-16BE6C0C9C77}">
      <dgm:prSet/>
      <dgm:spPr/>
      <dgm:t>
        <a:bodyPr/>
        <a:lstStyle/>
        <a:p>
          <a:endParaRPr lang="es-EC"/>
        </a:p>
      </dgm:t>
    </dgm:pt>
    <dgm:pt modelId="{2DADF0DE-321C-4636-9695-F8681AC315ED}" type="pres">
      <dgm:prSet presAssocID="{F2F52166-3884-4A76-8983-12467D58622B}" presName="Name0" presStyleCnt="0">
        <dgm:presLayoutVars>
          <dgm:dir/>
          <dgm:resizeHandles val="exact"/>
        </dgm:presLayoutVars>
      </dgm:prSet>
      <dgm:spPr/>
    </dgm:pt>
    <dgm:pt modelId="{124DEF61-51B3-457A-BDA9-DF0B35294834}" type="pres">
      <dgm:prSet presAssocID="{F2F52166-3884-4A76-8983-12467D58622B}" presName="bkgdShp" presStyleLbl="alignAccFollowNode1" presStyleIdx="0" presStyleCnt="1" custScaleY="134075"/>
      <dgm:spPr/>
    </dgm:pt>
    <dgm:pt modelId="{CD66FD19-9967-48AA-BC42-564B7C7AA998}" type="pres">
      <dgm:prSet presAssocID="{F2F52166-3884-4A76-8983-12467D58622B}" presName="linComp" presStyleCnt="0"/>
      <dgm:spPr/>
    </dgm:pt>
    <dgm:pt modelId="{6079DF8F-597C-4717-9C3F-C92570D78678}" type="pres">
      <dgm:prSet presAssocID="{B91DC48E-936E-4917-98BB-7C3270E411DE}" presName="compNode" presStyleCnt="0"/>
      <dgm:spPr/>
    </dgm:pt>
    <dgm:pt modelId="{4C15D86E-761B-4990-8891-C7AC8B77A1C0}" type="pres">
      <dgm:prSet presAssocID="{B91DC48E-936E-4917-98BB-7C3270E411DE}" presName="node" presStyleLbl="node1" presStyleIdx="0" presStyleCnt="1" custScaleY="813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F7D774-FE8E-44ED-88CB-CB739AEBE7F2}" type="pres">
      <dgm:prSet presAssocID="{B91DC48E-936E-4917-98BB-7C3270E411DE}" presName="invisiNode" presStyleLbl="node1" presStyleIdx="0" presStyleCnt="1"/>
      <dgm:spPr/>
    </dgm:pt>
    <dgm:pt modelId="{2BCAA181-2F85-4054-B0C7-3A7F6970FE34}" type="pres">
      <dgm:prSet presAssocID="{B91DC48E-936E-4917-98BB-7C3270E411DE}" presName="imagNode" presStyleLbl="fgImgPlace1" presStyleIdx="0" presStyleCnt="1" custScaleY="150053" custLinFactNeighborY="-82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CB753C4-6B78-49CA-899A-8E4434C08E2B}" type="presOf" srcId="{F2F52166-3884-4A76-8983-12467D58622B}" destId="{2DADF0DE-321C-4636-9695-F8681AC315ED}" srcOrd="0" destOrd="0" presId="urn:microsoft.com/office/officeart/2005/8/layout/pList2"/>
    <dgm:cxn modelId="{D93BC261-B0AC-47E1-827C-16BE6C0C9C77}" srcId="{F2F52166-3884-4A76-8983-12467D58622B}" destId="{B91DC48E-936E-4917-98BB-7C3270E411DE}" srcOrd="0" destOrd="0" parTransId="{6DD5604D-E2E9-43F4-BD7A-DAD4FAC1BB1D}" sibTransId="{EE462EEE-C152-4C0C-B4EE-BF314F2D0CD1}"/>
    <dgm:cxn modelId="{486C98DE-AEB0-411F-829C-85A157505C3A}" type="presOf" srcId="{B91DC48E-936E-4917-98BB-7C3270E411DE}" destId="{4C15D86E-761B-4990-8891-C7AC8B77A1C0}" srcOrd="0" destOrd="0" presId="urn:microsoft.com/office/officeart/2005/8/layout/pList2"/>
    <dgm:cxn modelId="{0FF39CF3-68BE-4AD0-A33E-EA44A7300363}" type="presParOf" srcId="{2DADF0DE-321C-4636-9695-F8681AC315ED}" destId="{124DEF61-51B3-457A-BDA9-DF0B35294834}" srcOrd="0" destOrd="0" presId="urn:microsoft.com/office/officeart/2005/8/layout/pList2"/>
    <dgm:cxn modelId="{CE100759-43ED-49E0-AC9F-50923F6F891F}" type="presParOf" srcId="{2DADF0DE-321C-4636-9695-F8681AC315ED}" destId="{CD66FD19-9967-48AA-BC42-564B7C7AA998}" srcOrd="1" destOrd="0" presId="urn:microsoft.com/office/officeart/2005/8/layout/pList2"/>
    <dgm:cxn modelId="{FB2C392E-375A-4ABE-B13F-3D61C76623D5}" type="presParOf" srcId="{CD66FD19-9967-48AA-BC42-564B7C7AA998}" destId="{6079DF8F-597C-4717-9C3F-C92570D78678}" srcOrd="0" destOrd="0" presId="urn:microsoft.com/office/officeart/2005/8/layout/pList2"/>
    <dgm:cxn modelId="{00C843BE-6122-4626-B073-F439DA5B81C8}" type="presParOf" srcId="{6079DF8F-597C-4717-9C3F-C92570D78678}" destId="{4C15D86E-761B-4990-8891-C7AC8B77A1C0}" srcOrd="0" destOrd="0" presId="urn:microsoft.com/office/officeart/2005/8/layout/pList2"/>
    <dgm:cxn modelId="{1C9638B8-EC37-4D2F-9695-926B04BB0F1C}" type="presParOf" srcId="{6079DF8F-597C-4717-9C3F-C92570D78678}" destId="{5EF7D774-FE8E-44ED-88CB-CB739AEBE7F2}" srcOrd="1" destOrd="0" presId="urn:microsoft.com/office/officeart/2005/8/layout/pList2"/>
    <dgm:cxn modelId="{9D33B798-E45C-4FA3-840E-3709E282883B}" type="presParOf" srcId="{6079DF8F-597C-4717-9C3F-C92570D78678}" destId="{2BCAA181-2F85-4054-B0C7-3A7F6970FE3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7ECF9-87E0-4DFB-A822-2A04D37557BC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C2D0622-4381-475A-845D-A373DD42764E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Identificar los mecanismos de acceso a créditos productivos dentro del sector financiero privado.</a:t>
          </a:r>
          <a:endParaRPr lang="es-EC" dirty="0">
            <a:solidFill>
              <a:schemeClr val="tx1"/>
            </a:solidFill>
          </a:endParaRPr>
        </a:p>
      </dgm:t>
    </dgm:pt>
    <dgm:pt modelId="{E851B718-5B27-4D78-AE75-FCBC325ACF87}" type="parTrans" cxnId="{4D2B2093-B6E2-4FCE-89E8-2BC95D0540C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993A0D-B1A9-4578-8632-31EA01B435D8}" type="sibTrans" cxnId="{4D2B2093-B6E2-4FCE-89E8-2BC95D0540C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661D272-A757-40B0-8C38-5E9F55E9ECE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Identificar los mecanismos de acceso a créditos productivos ofertados por la Corporación Financiera Nacional.</a:t>
          </a:r>
          <a:endParaRPr lang="es-EC" dirty="0">
            <a:solidFill>
              <a:schemeClr val="tx1"/>
            </a:solidFill>
          </a:endParaRPr>
        </a:p>
      </dgm:t>
    </dgm:pt>
    <dgm:pt modelId="{79526A33-2AE9-4FC9-BF8E-63B2E8FE6B86}" type="parTrans" cxnId="{E0BF6DC9-84DE-407C-A6E8-1115656845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1AA63CD-F8BC-4A2F-8E22-A8DDDB284FD9}" type="sibTrans" cxnId="{E0BF6DC9-84DE-407C-A6E8-1115656845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D225ABF-33A3-4EAB-B643-085D2FC7442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Identificar los mecanismos de acceso a créditos productivos por parte del Banco Nacional de Fomento (actual BAN Ecuador).</a:t>
          </a:r>
          <a:endParaRPr lang="es-EC" dirty="0">
            <a:solidFill>
              <a:schemeClr val="tx1"/>
            </a:solidFill>
          </a:endParaRPr>
        </a:p>
      </dgm:t>
    </dgm:pt>
    <dgm:pt modelId="{01CB6F57-41B3-47A1-AA79-169C2981AD5C}" type="parTrans" cxnId="{B8D22EFD-13FA-49E2-B7D9-FA7142302F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3393008-B710-44D5-B95E-5AEFD68FED3B}" type="sibTrans" cxnId="{B8D22EFD-13FA-49E2-B7D9-FA7142302F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A1A2AF-CACB-4EB7-B448-E74E274BDF1A}" type="pres">
      <dgm:prSet presAssocID="{D5B7ECF9-87E0-4DFB-A822-2A04D37557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7DF959B-1D73-4BBC-B447-344A7E3B3249}" type="pres">
      <dgm:prSet presAssocID="{D5B7ECF9-87E0-4DFB-A822-2A04D37557BC}" presName="Name1" presStyleCnt="0"/>
      <dgm:spPr/>
    </dgm:pt>
    <dgm:pt modelId="{FE5AFF65-21D3-4F5C-B2D7-9C596E191C37}" type="pres">
      <dgm:prSet presAssocID="{D5B7ECF9-87E0-4DFB-A822-2A04D37557BC}" presName="cycle" presStyleCnt="0"/>
      <dgm:spPr/>
    </dgm:pt>
    <dgm:pt modelId="{655A59DF-19B1-44C2-BC81-BAC16710F670}" type="pres">
      <dgm:prSet presAssocID="{D5B7ECF9-87E0-4DFB-A822-2A04D37557BC}" presName="srcNode" presStyleLbl="node1" presStyleIdx="0" presStyleCnt="3"/>
      <dgm:spPr/>
    </dgm:pt>
    <dgm:pt modelId="{1B9E92C3-8D89-43DF-B1F9-5EE6EE581A68}" type="pres">
      <dgm:prSet presAssocID="{D5B7ECF9-87E0-4DFB-A822-2A04D37557BC}" presName="conn" presStyleLbl="parChTrans1D2" presStyleIdx="0" presStyleCnt="1"/>
      <dgm:spPr/>
      <dgm:t>
        <a:bodyPr/>
        <a:lstStyle/>
        <a:p>
          <a:endParaRPr lang="es-EC"/>
        </a:p>
      </dgm:t>
    </dgm:pt>
    <dgm:pt modelId="{43C8A25E-E743-484E-8328-5239AB72D46D}" type="pres">
      <dgm:prSet presAssocID="{D5B7ECF9-87E0-4DFB-A822-2A04D37557BC}" presName="extraNode" presStyleLbl="node1" presStyleIdx="0" presStyleCnt="3"/>
      <dgm:spPr/>
    </dgm:pt>
    <dgm:pt modelId="{3B011143-6266-4A13-8C21-97A6C3B1FF6B}" type="pres">
      <dgm:prSet presAssocID="{D5B7ECF9-87E0-4DFB-A822-2A04D37557BC}" presName="dstNode" presStyleLbl="node1" presStyleIdx="0" presStyleCnt="3"/>
      <dgm:spPr/>
    </dgm:pt>
    <dgm:pt modelId="{ED1E6183-4C86-4FE0-90FE-971A111833F5}" type="pres">
      <dgm:prSet presAssocID="{AC2D0622-4381-475A-845D-A373DD42764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0C964B-9AEF-4289-BF27-C06C33702918}" type="pres">
      <dgm:prSet presAssocID="{AC2D0622-4381-475A-845D-A373DD42764E}" presName="accent_1" presStyleCnt="0"/>
      <dgm:spPr/>
    </dgm:pt>
    <dgm:pt modelId="{09F296D5-AF7E-408F-9E84-26354359B168}" type="pres">
      <dgm:prSet presAssocID="{AC2D0622-4381-475A-845D-A373DD42764E}" presName="accentRepeatNode" presStyleLbl="solidFgAcc1" presStyleIdx="0" presStyleCnt="3"/>
      <dgm:spPr>
        <a:noFill/>
        <a:ln>
          <a:noFill/>
        </a:ln>
      </dgm:spPr>
    </dgm:pt>
    <dgm:pt modelId="{CE6B5572-BAFF-497D-A365-67C611693F76}" type="pres">
      <dgm:prSet presAssocID="{3661D272-A757-40B0-8C38-5E9F55E9E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FD5993-E4EE-47CD-B1A5-79787DB53377}" type="pres">
      <dgm:prSet presAssocID="{3661D272-A757-40B0-8C38-5E9F55E9ECEE}" presName="accent_2" presStyleCnt="0"/>
      <dgm:spPr/>
    </dgm:pt>
    <dgm:pt modelId="{55D8CA08-82A7-440B-9781-F69172568895}" type="pres">
      <dgm:prSet presAssocID="{3661D272-A757-40B0-8C38-5E9F55E9ECEE}" presName="accentRepeatNode" presStyleLbl="solidFgAcc1" presStyleIdx="1" presStyleCnt="3"/>
      <dgm:spPr>
        <a:noFill/>
        <a:ln>
          <a:noFill/>
        </a:ln>
      </dgm:spPr>
    </dgm:pt>
    <dgm:pt modelId="{D4DEE531-75E5-4498-8D80-5741A80483EF}" type="pres">
      <dgm:prSet presAssocID="{7D225ABF-33A3-4EAB-B643-085D2FC7442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5854B6-7668-4EDF-B42C-7FB361DBE970}" type="pres">
      <dgm:prSet presAssocID="{7D225ABF-33A3-4EAB-B643-085D2FC74427}" presName="accent_3" presStyleCnt="0"/>
      <dgm:spPr/>
    </dgm:pt>
    <dgm:pt modelId="{EA19C763-7C98-4BFF-9670-739D3ABEAB0D}" type="pres">
      <dgm:prSet presAssocID="{7D225ABF-33A3-4EAB-B643-085D2FC74427}" presName="accentRepeatNode" presStyleLbl="solidFgAcc1" presStyleIdx="2" presStyleCnt="3"/>
      <dgm:spPr>
        <a:noFill/>
        <a:ln>
          <a:noFill/>
        </a:ln>
      </dgm:spPr>
    </dgm:pt>
  </dgm:ptLst>
  <dgm:cxnLst>
    <dgm:cxn modelId="{B8D22EFD-13FA-49E2-B7D9-FA7142302FF0}" srcId="{D5B7ECF9-87E0-4DFB-A822-2A04D37557BC}" destId="{7D225ABF-33A3-4EAB-B643-085D2FC74427}" srcOrd="2" destOrd="0" parTransId="{01CB6F57-41B3-47A1-AA79-169C2981AD5C}" sibTransId="{B3393008-B710-44D5-B95E-5AEFD68FED3B}"/>
    <dgm:cxn modelId="{A8584E7A-EB60-4401-82F3-FA2B948C9D6B}" type="presOf" srcId="{D5B7ECF9-87E0-4DFB-A822-2A04D37557BC}" destId="{33A1A2AF-CACB-4EB7-B448-E74E274BDF1A}" srcOrd="0" destOrd="0" presId="urn:microsoft.com/office/officeart/2008/layout/VerticalCurvedList"/>
    <dgm:cxn modelId="{C063FD41-FCCE-454B-A694-DCF7DD0DC43E}" type="presOf" srcId="{3661D272-A757-40B0-8C38-5E9F55E9ECEE}" destId="{CE6B5572-BAFF-497D-A365-67C611693F76}" srcOrd="0" destOrd="0" presId="urn:microsoft.com/office/officeart/2008/layout/VerticalCurvedList"/>
    <dgm:cxn modelId="{90EEDF8E-DB3C-43D9-902F-A83C4271ED88}" type="presOf" srcId="{D1993A0D-B1A9-4578-8632-31EA01B435D8}" destId="{1B9E92C3-8D89-43DF-B1F9-5EE6EE581A68}" srcOrd="0" destOrd="0" presId="urn:microsoft.com/office/officeart/2008/layout/VerticalCurvedList"/>
    <dgm:cxn modelId="{4D2B2093-B6E2-4FCE-89E8-2BC95D0540C6}" srcId="{D5B7ECF9-87E0-4DFB-A822-2A04D37557BC}" destId="{AC2D0622-4381-475A-845D-A373DD42764E}" srcOrd="0" destOrd="0" parTransId="{E851B718-5B27-4D78-AE75-FCBC325ACF87}" sibTransId="{D1993A0D-B1A9-4578-8632-31EA01B435D8}"/>
    <dgm:cxn modelId="{E0BF6DC9-84DE-407C-A6E8-1115656845AE}" srcId="{D5B7ECF9-87E0-4DFB-A822-2A04D37557BC}" destId="{3661D272-A757-40B0-8C38-5E9F55E9ECEE}" srcOrd="1" destOrd="0" parTransId="{79526A33-2AE9-4FC9-BF8E-63B2E8FE6B86}" sibTransId="{41AA63CD-F8BC-4A2F-8E22-A8DDDB284FD9}"/>
    <dgm:cxn modelId="{8DC3A7EF-FA79-4C16-8760-31C7E827E5CD}" type="presOf" srcId="{7D225ABF-33A3-4EAB-B643-085D2FC74427}" destId="{D4DEE531-75E5-4498-8D80-5741A80483EF}" srcOrd="0" destOrd="0" presId="urn:microsoft.com/office/officeart/2008/layout/VerticalCurvedList"/>
    <dgm:cxn modelId="{5CDFDBE3-4586-4F77-A056-F36CC2672BC6}" type="presOf" srcId="{AC2D0622-4381-475A-845D-A373DD42764E}" destId="{ED1E6183-4C86-4FE0-90FE-971A111833F5}" srcOrd="0" destOrd="0" presId="urn:microsoft.com/office/officeart/2008/layout/VerticalCurvedList"/>
    <dgm:cxn modelId="{3CD633E7-CA61-496A-B297-7BBE09F54BC0}" type="presParOf" srcId="{33A1A2AF-CACB-4EB7-B448-E74E274BDF1A}" destId="{77DF959B-1D73-4BBC-B447-344A7E3B3249}" srcOrd="0" destOrd="0" presId="urn:microsoft.com/office/officeart/2008/layout/VerticalCurvedList"/>
    <dgm:cxn modelId="{063D3B1B-F999-469C-9FD5-63A44326878C}" type="presParOf" srcId="{77DF959B-1D73-4BBC-B447-344A7E3B3249}" destId="{FE5AFF65-21D3-4F5C-B2D7-9C596E191C37}" srcOrd="0" destOrd="0" presId="urn:microsoft.com/office/officeart/2008/layout/VerticalCurvedList"/>
    <dgm:cxn modelId="{C65A8AC7-F4A3-4CEC-86DF-53968CD306B8}" type="presParOf" srcId="{FE5AFF65-21D3-4F5C-B2D7-9C596E191C37}" destId="{655A59DF-19B1-44C2-BC81-BAC16710F670}" srcOrd="0" destOrd="0" presId="urn:microsoft.com/office/officeart/2008/layout/VerticalCurvedList"/>
    <dgm:cxn modelId="{328AEF28-7ECE-4A2B-BDE1-4BC1F68C0F86}" type="presParOf" srcId="{FE5AFF65-21D3-4F5C-B2D7-9C596E191C37}" destId="{1B9E92C3-8D89-43DF-B1F9-5EE6EE581A68}" srcOrd="1" destOrd="0" presId="urn:microsoft.com/office/officeart/2008/layout/VerticalCurvedList"/>
    <dgm:cxn modelId="{9E1E055B-6B5E-4134-8D33-7783DF833950}" type="presParOf" srcId="{FE5AFF65-21D3-4F5C-B2D7-9C596E191C37}" destId="{43C8A25E-E743-484E-8328-5239AB72D46D}" srcOrd="2" destOrd="0" presId="urn:microsoft.com/office/officeart/2008/layout/VerticalCurvedList"/>
    <dgm:cxn modelId="{F094661D-4CBB-4DF2-B15A-4158CC4588B4}" type="presParOf" srcId="{FE5AFF65-21D3-4F5C-B2D7-9C596E191C37}" destId="{3B011143-6266-4A13-8C21-97A6C3B1FF6B}" srcOrd="3" destOrd="0" presId="urn:microsoft.com/office/officeart/2008/layout/VerticalCurvedList"/>
    <dgm:cxn modelId="{EB3DBCCB-E74D-409D-8791-4BF46EFF8CCB}" type="presParOf" srcId="{77DF959B-1D73-4BBC-B447-344A7E3B3249}" destId="{ED1E6183-4C86-4FE0-90FE-971A111833F5}" srcOrd="1" destOrd="0" presId="urn:microsoft.com/office/officeart/2008/layout/VerticalCurvedList"/>
    <dgm:cxn modelId="{61D1ED07-C0FC-4730-832A-EE22AB75BB99}" type="presParOf" srcId="{77DF959B-1D73-4BBC-B447-344A7E3B3249}" destId="{280C964B-9AEF-4289-BF27-C06C33702918}" srcOrd="2" destOrd="0" presId="urn:microsoft.com/office/officeart/2008/layout/VerticalCurvedList"/>
    <dgm:cxn modelId="{1709B7E8-7FB0-483B-A0F7-F21156ADA0A4}" type="presParOf" srcId="{280C964B-9AEF-4289-BF27-C06C33702918}" destId="{09F296D5-AF7E-408F-9E84-26354359B168}" srcOrd="0" destOrd="0" presId="urn:microsoft.com/office/officeart/2008/layout/VerticalCurvedList"/>
    <dgm:cxn modelId="{8438A66F-CAB2-4FEE-876D-5918750685D9}" type="presParOf" srcId="{77DF959B-1D73-4BBC-B447-344A7E3B3249}" destId="{CE6B5572-BAFF-497D-A365-67C611693F76}" srcOrd="3" destOrd="0" presId="urn:microsoft.com/office/officeart/2008/layout/VerticalCurvedList"/>
    <dgm:cxn modelId="{E2F1AA9D-AD12-40C4-84F1-68538B1F422B}" type="presParOf" srcId="{77DF959B-1D73-4BBC-B447-344A7E3B3249}" destId="{55FD5993-E4EE-47CD-B1A5-79787DB53377}" srcOrd="4" destOrd="0" presId="urn:microsoft.com/office/officeart/2008/layout/VerticalCurvedList"/>
    <dgm:cxn modelId="{4039E436-E9C1-4DBF-870A-0F32C42BD544}" type="presParOf" srcId="{55FD5993-E4EE-47CD-B1A5-79787DB53377}" destId="{55D8CA08-82A7-440B-9781-F69172568895}" srcOrd="0" destOrd="0" presId="urn:microsoft.com/office/officeart/2008/layout/VerticalCurvedList"/>
    <dgm:cxn modelId="{089C2633-C956-48CD-842A-16C40B5ED8B6}" type="presParOf" srcId="{77DF959B-1D73-4BBC-B447-344A7E3B3249}" destId="{D4DEE531-75E5-4498-8D80-5741A80483EF}" srcOrd="5" destOrd="0" presId="urn:microsoft.com/office/officeart/2008/layout/VerticalCurvedList"/>
    <dgm:cxn modelId="{30D8EDA1-2675-4576-90D8-491F6C7FD82E}" type="presParOf" srcId="{77DF959B-1D73-4BBC-B447-344A7E3B3249}" destId="{7A5854B6-7668-4EDF-B42C-7FB361DBE970}" srcOrd="6" destOrd="0" presId="urn:microsoft.com/office/officeart/2008/layout/VerticalCurvedList"/>
    <dgm:cxn modelId="{95EDC4BA-13C0-4189-898A-5A7BDEDB5F51}" type="presParOf" srcId="{7A5854B6-7668-4EDF-B42C-7FB361DBE970}" destId="{EA19C763-7C98-4BFF-9670-739D3ABEAB0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651323-1124-4C36-B4AD-06F93921DC4B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37EA1E1-6881-40EC-AF27-7CA0015B54CD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accent5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400" dirty="0" smtClean="0"/>
            <a:t>TEORÍA ECONÓMICA</a:t>
          </a:r>
          <a:endParaRPr lang="es-EC" sz="2400" dirty="0"/>
        </a:p>
      </dgm:t>
    </dgm:pt>
    <dgm:pt modelId="{28FAD62A-6019-404B-9C4F-7B5EACFA2A28}" type="parTrans" cxnId="{18FC305F-C783-4FEB-8112-3ED34D0C2CA1}">
      <dgm:prSet/>
      <dgm:spPr/>
      <dgm:t>
        <a:bodyPr/>
        <a:lstStyle/>
        <a:p>
          <a:endParaRPr lang="es-EC"/>
        </a:p>
      </dgm:t>
    </dgm:pt>
    <dgm:pt modelId="{FBD1656A-2944-4A51-BD46-CBA24B711FA5}" type="sibTrans" cxnId="{18FC305F-C783-4FEB-8112-3ED34D0C2CA1}">
      <dgm:prSet/>
      <dgm:spPr/>
      <dgm:t>
        <a:bodyPr/>
        <a:lstStyle/>
        <a:p>
          <a:endParaRPr lang="es-EC"/>
        </a:p>
      </dgm:t>
    </dgm:pt>
    <dgm:pt modelId="{FDCBFA78-C77A-4934-ACB4-90857E8F5E19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accent5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Microeconomía </a:t>
          </a:r>
          <a:endParaRPr lang="es-EC" sz="1800" dirty="0"/>
        </a:p>
      </dgm:t>
    </dgm:pt>
    <dgm:pt modelId="{A6D32A38-2999-4DC9-B140-E0198A4F23F0}" type="parTrans" cxnId="{7ADF71EC-9CD0-4CCA-B674-16FA1CFD0A72}">
      <dgm:prSet/>
      <dgm:spPr/>
      <dgm:t>
        <a:bodyPr/>
        <a:lstStyle/>
        <a:p>
          <a:endParaRPr lang="es-EC"/>
        </a:p>
      </dgm:t>
    </dgm:pt>
    <dgm:pt modelId="{22711B87-5837-4CFC-91AE-6386488F4B50}" type="sibTrans" cxnId="{7ADF71EC-9CD0-4CCA-B674-16FA1CFD0A72}">
      <dgm:prSet/>
      <dgm:spPr/>
      <dgm:t>
        <a:bodyPr/>
        <a:lstStyle/>
        <a:p>
          <a:endParaRPr lang="es-EC"/>
        </a:p>
      </dgm:t>
    </dgm:pt>
    <dgm:pt modelId="{242E3070-8B9C-42DD-A2D6-6242642451B5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accent5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Macroeconomía</a:t>
          </a:r>
          <a:endParaRPr lang="es-EC" sz="1800" dirty="0"/>
        </a:p>
      </dgm:t>
    </dgm:pt>
    <dgm:pt modelId="{01C336C5-1F82-49C7-AE59-132159B48AD8}" type="parTrans" cxnId="{12532A69-5C79-4732-9BC5-AA4EC2EBE947}">
      <dgm:prSet/>
      <dgm:spPr/>
      <dgm:t>
        <a:bodyPr/>
        <a:lstStyle/>
        <a:p>
          <a:endParaRPr lang="es-EC"/>
        </a:p>
      </dgm:t>
    </dgm:pt>
    <dgm:pt modelId="{9E6CB2A8-A3E0-4451-A23C-21CA62516F9A}" type="sibTrans" cxnId="{12532A69-5C79-4732-9BC5-AA4EC2EBE947}">
      <dgm:prSet/>
      <dgm:spPr/>
      <dgm:t>
        <a:bodyPr/>
        <a:lstStyle/>
        <a:p>
          <a:endParaRPr lang="es-EC"/>
        </a:p>
      </dgm:t>
    </dgm:pt>
    <dgm:pt modelId="{0AA0CBA3-F4B1-4A7A-A8AD-731F03CAF5C5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accent5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 anchor="ctr"/>
        <a:lstStyle/>
        <a:p>
          <a:pPr algn="ctr"/>
          <a:r>
            <a:rPr lang="es-EC" sz="2400" dirty="0" smtClean="0"/>
            <a:t>TEORÍA KEYNESIANA</a:t>
          </a:r>
          <a:endParaRPr lang="es-EC" sz="2400" dirty="0"/>
        </a:p>
      </dgm:t>
    </dgm:pt>
    <dgm:pt modelId="{8F163373-A677-4BE3-9B76-19705A7B7E6A}" type="parTrans" cxnId="{DA07F0AC-DACD-4E1D-ABF5-21B510B888EC}">
      <dgm:prSet/>
      <dgm:spPr/>
      <dgm:t>
        <a:bodyPr/>
        <a:lstStyle/>
        <a:p>
          <a:endParaRPr lang="es-EC"/>
        </a:p>
      </dgm:t>
    </dgm:pt>
    <dgm:pt modelId="{0630FC7E-B0D4-4EF2-BB9D-AC3A3DF82259}" type="sibTrans" cxnId="{DA07F0AC-DACD-4E1D-ABF5-21B510B888EC}">
      <dgm:prSet/>
      <dgm:spPr/>
      <dgm:t>
        <a:bodyPr/>
        <a:lstStyle/>
        <a:p>
          <a:endParaRPr lang="es-EC"/>
        </a:p>
      </dgm:t>
    </dgm:pt>
    <dgm:pt modelId="{7211E7B9-A8BC-4923-9B6C-3D9111B8CC60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accent5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 anchor="ctr"/>
        <a:lstStyle/>
        <a:p>
          <a:pPr algn="ctr"/>
          <a:r>
            <a:rPr lang="es-EC" sz="2400" dirty="0" smtClean="0"/>
            <a:t>TEORÍA DEL CRÉDITO</a:t>
          </a:r>
          <a:endParaRPr lang="es-EC" sz="2400" dirty="0"/>
        </a:p>
      </dgm:t>
    </dgm:pt>
    <dgm:pt modelId="{16599C07-EF37-4D81-A785-0B36322E9211}" type="parTrans" cxnId="{0FECFBB2-F546-4DC5-8E0D-0532A1902939}">
      <dgm:prSet/>
      <dgm:spPr/>
      <dgm:t>
        <a:bodyPr/>
        <a:lstStyle/>
        <a:p>
          <a:endParaRPr lang="es-EC"/>
        </a:p>
      </dgm:t>
    </dgm:pt>
    <dgm:pt modelId="{CEEA256E-45F1-415B-83C9-277EF8721143}" type="sibTrans" cxnId="{0FECFBB2-F546-4DC5-8E0D-0532A1902939}">
      <dgm:prSet/>
      <dgm:spPr/>
      <dgm:t>
        <a:bodyPr/>
        <a:lstStyle/>
        <a:p>
          <a:endParaRPr lang="es-EC"/>
        </a:p>
      </dgm:t>
    </dgm:pt>
    <dgm:pt modelId="{1E6A8CA3-BE5C-497F-AEE5-D17833DE8BF0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accent5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 anchor="ctr"/>
        <a:lstStyle/>
        <a:p>
          <a:pPr algn="ctr"/>
          <a:r>
            <a:rPr lang="es-EC" sz="2400" dirty="0" smtClean="0"/>
            <a:t>TEORÍA MERCANTILISTA</a:t>
          </a:r>
          <a:endParaRPr lang="es-EC" sz="2400" dirty="0"/>
        </a:p>
      </dgm:t>
    </dgm:pt>
    <dgm:pt modelId="{EF7EDF3B-2D14-49E8-BD9A-3AE727A612C7}" type="parTrans" cxnId="{20B3B141-7E8C-436D-ACD5-A01B90422798}">
      <dgm:prSet/>
      <dgm:spPr/>
      <dgm:t>
        <a:bodyPr/>
        <a:lstStyle/>
        <a:p>
          <a:endParaRPr lang="es-EC"/>
        </a:p>
      </dgm:t>
    </dgm:pt>
    <dgm:pt modelId="{E3B71A9E-30A2-4B49-8C31-DE9132FEE9A9}" type="sibTrans" cxnId="{20B3B141-7E8C-436D-ACD5-A01B90422798}">
      <dgm:prSet/>
      <dgm:spPr/>
      <dgm:t>
        <a:bodyPr/>
        <a:lstStyle/>
        <a:p>
          <a:endParaRPr lang="es-EC"/>
        </a:p>
      </dgm:t>
    </dgm:pt>
    <dgm:pt modelId="{8AA0C888-8409-4D3F-87E9-A9BB04AFD979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accent5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 anchor="ctr"/>
        <a:lstStyle/>
        <a:p>
          <a:pPr algn="ctr"/>
          <a:r>
            <a:rPr lang="es-EC" sz="2400" dirty="0" smtClean="0"/>
            <a:t>TEORÍA FISIÓCRATA</a:t>
          </a:r>
          <a:endParaRPr lang="es-EC" sz="2400" dirty="0"/>
        </a:p>
      </dgm:t>
    </dgm:pt>
    <dgm:pt modelId="{74C9B230-A486-4A72-AF9C-7B4AC31748FF}" type="parTrans" cxnId="{890259AE-BF62-4C73-A2C0-473EC1335897}">
      <dgm:prSet/>
      <dgm:spPr/>
      <dgm:t>
        <a:bodyPr/>
        <a:lstStyle/>
        <a:p>
          <a:endParaRPr lang="es-EC"/>
        </a:p>
      </dgm:t>
    </dgm:pt>
    <dgm:pt modelId="{D9260FF6-B6CD-45EF-A356-F38258F60332}" type="sibTrans" cxnId="{890259AE-BF62-4C73-A2C0-473EC1335897}">
      <dgm:prSet/>
      <dgm:spPr/>
      <dgm:t>
        <a:bodyPr/>
        <a:lstStyle/>
        <a:p>
          <a:endParaRPr lang="es-EC"/>
        </a:p>
      </dgm:t>
    </dgm:pt>
    <dgm:pt modelId="{EF274227-A7D2-44C2-8F0C-AF7D4BCFA207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accent5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 anchor="ctr"/>
        <a:lstStyle/>
        <a:p>
          <a:pPr algn="ctr"/>
          <a:r>
            <a:rPr lang="es-EC" sz="1400" dirty="0" smtClean="0"/>
            <a:t>(</a:t>
          </a:r>
          <a:r>
            <a:rPr lang="es-EC" sz="1400" dirty="0" err="1" smtClean="0"/>
            <a:t>Jhon</a:t>
          </a:r>
          <a:r>
            <a:rPr lang="es-EC" sz="1400" dirty="0" smtClean="0"/>
            <a:t> Maynard Keynes)</a:t>
          </a:r>
          <a:endParaRPr lang="es-EC" sz="1400" dirty="0"/>
        </a:p>
      </dgm:t>
    </dgm:pt>
    <dgm:pt modelId="{9FAFEF89-5E05-47C0-8B60-8172F9361EF1}" type="parTrans" cxnId="{32310F7F-307C-4D41-985B-2B881B3DF160}">
      <dgm:prSet/>
      <dgm:spPr/>
      <dgm:t>
        <a:bodyPr/>
        <a:lstStyle/>
        <a:p>
          <a:endParaRPr lang="es-EC"/>
        </a:p>
      </dgm:t>
    </dgm:pt>
    <dgm:pt modelId="{17D275ED-9771-49B5-A982-D32BABDB4969}" type="sibTrans" cxnId="{32310F7F-307C-4D41-985B-2B881B3DF160}">
      <dgm:prSet/>
      <dgm:spPr/>
      <dgm:t>
        <a:bodyPr/>
        <a:lstStyle/>
        <a:p>
          <a:endParaRPr lang="es-EC"/>
        </a:p>
      </dgm:t>
    </dgm:pt>
    <dgm:pt modelId="{8E24CCFF-A5DD-425B-99EE-82F4B15201E3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accent5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 anchor="ctr"/>
        <a:lstStyle/>
        <a:p>
          <a:pPr algn="ctr"/>
          <a:r>
            <a:rPr lang="es-EC" sz="1400" dirty="0" smtClean="0"/>
            <a:t>(</a:t>
          </a:r>
          <a:r>
            <a:rPr lang="es-EC" sz="1400" dirty="0" err="1" smtClean="0"/>
            <a:t>Albrecht</a:t>
          </a:r>
          <a:r>
            <a:rPr lang="es-EC" sz="1400" dirty="0" smtClean="0"/>
            <a:t> </a:t>
          </a:r>
          <a:r>
            <a:rPr lang="es-EC" sz="1400" dirty="0" err="1" smtClean="0"/>
            <a:t>Forstmann</a:t>
          </a:r>
          <a:r>
            <a:rPr lang="es-EC" sz="1400" dirty="0" smtClean="0"/>
            <a:t>)</a:t>
          </a:r>
          <a:endParaRPr lang="es-EC" sz="1400" dirty="0"/>
        </a:p>
      </dgm:t>
    </dgm:pt>
    <dgm:pt modelId="{1B52E30F-E03A-461A-8277-09004FBC4890}" type="parTrans" cxnId="{A0DC7B95-05B4-44C9-BFF9-DC8749DAFACE}">
      <dgm:prSet/>
      <dgm:spPr/>
      <dgm:t>
        <a:bodyPr/>
        <a:lstStyle/>
        <a:p>
          <a:endParaRPr lang="es-EC"/>
        </a:p>
      </dgm:t>
    </dgm:pt>
    <dgm:pt modelId="{E14A7967-F9BE-4B9F-839A-FF0C62777187}" type="sibTrans" cxnId="{A0DC7B95-05B4-44C9-BFF9-DC8749DAFACE}">
      <dgm:prSet/>
      <dgm:spPr/>
      <dgm:t>
        <a:bodyPr/>
        <a:lstStyle/>
        <a:p>
          <a:endParaRPr lang="es-EC"/>
        </a:p>
      </dgm:t>
    </dgm:pt>
    <dgm:pt modelId="{2A788121-B2C6-4FC2-BE0E-03CB1FD48A4D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accent5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 anchor="ctr"/>
        <a:lstStyle/>
        <a:p>
          <a:pPr algn="ctr"/>
          <a:r>
            <a:rPr lang="es-EC" sz="1400" dirty="0" smtClean="0"/>
            <a:t>(</a:t>
          </a:r>
          <a:r>
            <a:rPr lang="es-EC" sz="1400" dirty="0" smtClean="0"/>
            <a:t>Carlos Marx</a:t>
          </a:r>
          <a:r>
            <a:rPr lang="es-EC" sz="1400" dirty="0" smtClean="0"/>
            <a:t>)</a:t>
          </a:r>
          <a:endParaRPr lang="es-EC" sz="1400" dirty="0"/>
        </a:p>
      </dgm:t>
    </dgm:pt>
    <dgm:pt modelId="{18130FFE-C67F-45F8-BF8D-56BDD59CCAE1}" type="parTrans" cxnId="{4602467E-3477-4AE5-B555-8F3BB762E7AE}">
      <dgm:prSet/>
      <dgm:spPr/>
      <dgm:t>
        <a:bodyPr/>
        <a:lstStyle/>
        <a:p>
          <a:endParaRPr lang="es-EC"/>
        </a:p>
      </dgm:t>
    </dgm:pt>
    <dgm:pt modelId="{FB9A4498-D691-4D82-9CEF-D2B012F866A4}" type="sibTrans" cxnId="{4602467E-3477-4AE5-B555-8F3BB762E7AE}">
      <dgm:prSet/>
      <dgm:spPr/>
      <dgm:t>
        <a:bodyPr/>
        <a:lstStyle/>
        <a:p>
          <a:endParaRPr lang="es-EC"/>
        </a:p>
      </dgm:t>
    </dgm:pt>
    <dgm:pt modelId="{F8849836-1316-4B89-B79A-DAA747EE5EB4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accent5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 anchor="ctr"/>
        <a:lstStyle/>
        <a:p>
          <a:pPr algn="ctr"/>
          <a:r>
            <a:rPr lang="es-EC" sz="1400" dirty="0" smtClean="0"/>
            <a:t>(</a:t>
          </a:r>
          <a:r>
            <a:rPr lang="es-EC" sz="1400" dirty="0" err="1" smtClean="0"/>
            <a:t>Francois</a:t>
          </a:r>
          <a:r>
            <a:rPr lang="es-EC" sz="1400" dirty="0" smtClean="0"/>
            <a:t> </a:t>
          </a:r>
          <a:r>
            <a:rPr lang="es-EC" sz="1400" dirty="0" err="1" smtClean="0"/>
            <a:t>Quesnay</a:t>
          </a:r>
          <a:r>
            <a:rPr lang="es-EC" sz="1400" dirty="0" smtClean="0"/>
            <a:t>)</a:t>
          </a:r>
          <a:endParaRPr lang="es-EC" sz="1400" dirty="0"/>
        </a:p>
      </dgm:t>
    </dgm:pt>
    <dgm:pt modelId="{708D7B97-BC20-4A4A-BDEF-7E6DCD3087B5}" type="parTrans" cxnId="{B7F6D18C-FFA7-4489-953F-3070EBD11DE7}">
      <dgm:prSet/>
      <dgm:spPr/>
      <dgm:t>
        <a:bodyPr/>
        <a:lstStyle/>
        <a:p>
          <a:endParaRPr lang="es-EC"/>
        </a:p>
      </dgm:t>
    </dgm:pt>
    <dgm:pt modelId="{105B5D4D-8BF5-4214-9E77-C71794E56D3C}" type="sibTrans" cxnId="{B7F6D18C-FFA7-4489-953F-3070EBD11DE7}">
      <dgm:prSet/>
      <dgm:spPr/>
      <dgm:t>
        <a:bodyPr/>
        <a:lstStyle/>
        <a:p>
          <a:endParaRPr lang="es-EC"/>
        </a:p>
      </dgm:t>
    </dgm:pt>
    <dgm:pt modelId="{4A4EEFAD-8AB5-4D17-9BBF-A5162E6D78B8}" type="pres">
      <dgm:prSet presAssocID="{18651323-1124-4C36-B4AD-06F93921DC4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1EFCCE14-D614-443E-9AD0-309535967C6F}" type="pres">
      <dgm:prSet presAssocID="{337EA1E1-6881-40EC-AF27-7CA0015B54CD}" presName="compNode" presStyleCnt="0"/>
      <dgm:spPr/>
    </dgm:pt>
    <dgm:pt modelId="{E8A4FC78-3774-4680-A547-1FF96DD9729B}" type="pres">
      <dgm:prSet presAssocID="{337EA1E1-6881-40EC-AF27-7CA0015B54CD}" presName="dummyConnPt" presStyleCnt="0"/>
      <dgm:spPr/>
    </dgm:pt>
    <dgm:pt modelId="{8D8DE04F-E25E-464F-8D25-049C1825943C}" type="pres">
      <dgm:prSet presAssocID="{337EA1E1-6881-40EC-AF27-7CA0015B54CD}" presName="node" presStyleLbl="node1" presStyleIdx="0" presStyleCnt="5" custScaleX="1624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5170C6-4521-4B95-8DFC-AEB7EB18F979}" type="pres">
      <dgm:prSet presAssocID="{FBD1656A-2944-4A51-BD46-CBA24B711FA5}" presName="sibTrans" presStyleLbl="bgSibTrans2D1" presStyleIdx="0" presStyleCnt="4"/>
      <dgm:spPr/>
      <dgm:t>
        <a:bodyPr/>
        <a:lstStyle/>
        <a:p>
          <a:endParaRPr lang="es-EC"/>
        </a:p>
      </dgm:t>
    </dgm:pt>
    <dgm:pt modelId="{47304E89-1263-4666-AE1D-82405178184B}" type="pres">
      <dgm:prSet presAssocID="{0AA0CBA3-F4B1-4A7A-A8AD-731F03CAF5C5}" presName="compNode" presStyleCnt="0"/>
      <dgm:spPr/>
    </dgm:pt>
    <dgm:pt modelId="{DBCC999C-72D9-481D-9416-2C0D1AAF09AC}" type="pres">
      <dgm:prSet presAssocID="{0AA0CBA3-F4B1-4A7A-A8AD-731F03CAF5C5}" presName="dummyConnPt" presStyleCnt="0"/>
      <dgm:spPr/>
    </dgm:pt>
    <dgm:pt modelId="{8A4BDD6B-99FA-4539-8560-13F106D097C5}" type="pres">
      <dgm:prSet presAssocID="{0AA0CBA3-F4B1-4A7A-A8AD-731F03CAF5C5}" presName="node" presStyleLbl="node1" presStyleIdx="1" presStyleCnt="5" custScaleX="1624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21AE2E-79B0-4097-9649-C5977A4163B5}" type="pres">
      <dgm:prSet presAssocID="{0630FC7E-B0D4-4EF2-BB9D-AC3A3DF82259}" presName="sibTrans" presStyleLbl="bgSibTrans2D1" presStyleIdx="1" presStyleCnt="4"/>
      <dgm:spPr/>
      <dgm:t>
        <a:bodyPr/>
        <a:lstStyle/>
        <a:p>
          <a:endParaRPr lang="es-EC"/>
        </a:p>
      </dgm:t>
    </dgm:pt>
    <dgm:pt modelId="{1A67F6AF-F659-403C-AAEC-AEDDF7841AC6}" type="pres">
      <dgm:prSet presAssocID="{7211E7B9-A8BC-4923-9B6C-3D9111B8CC60}" presName="compNode" presStyleCnt="0"/>
      <dgm:spPr/>
    </dgm:pt>
    <dgm:pt modelId="{CDA38537-4D8F-47B5-8F07-4C7BDD9E9289}" type="pres">
      <dgm:prSet presAssocID="{7211E7B9-A8BC-4923-9B6C-3D9111B8CC60}" presName="dummyConnPt" presStyleCnt="0"/>
      <dgm:spPr/>
    </dgm:pt>
    <dgm:pt modelId="{DAD78CF9-4181-4B2D-B966-9E7DA2104F03}" type="pres">
      <dgm:prSet presAssocID="{7211E7B9-A8BC-4923-9B6C-3D9111B8CC60}" presName="node" presStyleLbl="node1" presStyleIdx="2" presStyleCnt="5" custScaleX="1624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A9BD5B-F0C5-4887-953A-E743C134AFE4}" type="pres">
      <dgm:prSet presAssocID="{CEEA256E-45F1-415B-83C9-277EF8721143}" presName="sibTrans" presStyleLbl="bgSibTrans2D1" presStyleIdx="2" presStyleCnt="4"/>
      <dgm:spPr/>
      <dgm:t>
        <a:bodyPr/>
        <a:lstStyle/>
        <a:p>
          <a:endParaRPr lang="es-EC"/>
        </a:p>
      </dgm:t>
    </dgm:pt>
    <dgm:pt modelId="{0299F11F-0C7E-4609-A15B-82D4533A8F34}" type="pres">
      <dgm:prSet presAssocID="{1E6A8CA3-BE5C-497F-AEE5-D17833DE8BF0}" presName="compNode" presStyleCnt="0"/>
      <dgm:spPr/>
    </dgm:pt>
    <dgm:pt modelId="{13C8CC03-036B-473B-AD97-A61C270ABD0F}" type="pres">
      <dgm:prSet presAssocID="{1E6A8CA3-BE5C-497F-AEE5-D17833DE8BF0}" presName="dummyConnPt" presStyleCnt="0"/>
      <dgm:spPr/>
    </dgm:pt>
    <dgm:pt modelId="{98A58263-8C79-4581-BAB8-082F61FCC89A}" type="pres">
      <dgm:prSet presAssocID="{1E6A8CA3-BE5C-497F-AEE5-D17833DE8BF0}" presName="node" presStyleLbl="node1" presStyleIdx="3" presStyleCnt="5" custScaleX="1624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8871F9-914C-4914-9EF1-22646EA89E29}" type="pres">
      <dgm:prSet presAssocID="{E3B71A9E-30A2-4B49-8C31-DE9132FEE9A9}" presName="sibTrans" presStyleLbl="bgSibTrans2D1" presStyleIdx="3" presStyleCnt="4"/>
      <dgm:spPr/>
      <dgm:t>
        <a:bodyPr/>
        <a:lstStyle/>
        <a:p>
          <a:endParaRPr lang="es-EC"/>
        </a:p>
      </dgm:t>
    </dgm:pt>
    <dgm:pt modelId="{D37F918B-E299-411D-A723-B9975AF0E568}" type="pres">
      <dgm:prSet presAssocID="{8AA0C888-8409-4D3F-87E9-A9BB04AFD979}" presName="compNode" presStyleCnt="0"/>
      <dgm:spPr/>
    </dgm:pt>
    <dgm:pt modelId="{990650C9-79A2-4868-AF3C-89616AE652B7}" type="pres">
      <dgm:prSet presAssocID="{8AA0C888-8409-4D3F-87E9-A9BB04AFD979}" presName="dummyConnPt" presStyleCnt="0"/>
      <dgm:spPr/>
    </dgm:pt>
    <dgm:pt modelId="{C3FD87B1-921E-44FF-92A8-9443C7D9F551}" type="pres">
      <dgm:prSet presAssocID="{8AA0C888-8409-4D3F-87E9-A9BB04AFD979}" presName="node" presStyleLbl="node1" presStyleIdx="4" presStyleCnt="5" custScaleX="1624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E73C3D-536D-413F-BEE1-232B9873D022}" type="presOf" srcId="{2A788121-B2C6-4FC2-BE0E-03CB1FD48A4D}" destId="{98A58263-8C79-4581-BAB8-082F61FCC89A}" srcOrd="0" destOrd="1" presId="urn:microsoft.com/office/officeart/2005/8/layout/bProcess4"/>
    <dgm:cxn modelId="{18FC305F-C783-4FEB-8112-3ED34D0C2CA1}" srcId="{18651323-1124-4C36-B4AD-06F93921DC4B}" destId="{337EA1E1-6881-40EC-AF27-7CA0015B54CD}" srcOrd="0" destOrd="0" parTransId="{28FAD62A-6019-404B-9C4F-7B5EACFA2A28}" sibTransId="{FBD1656A-2944-4A51-BD46-CBA24B711FA5}"/>
    <dgm:cxn modelId="{677F837A-694E-45DE-816F-E4A152BDC438}" type="presOf" srcId="{FDCBFA78-C77A-4934-ACB4-90857E8F5E19}" destId="{8D8DE04F-E25E-464F-8D25-049C1825943C}" srcOrd="0" destOrd="1" presId="urn:microsoft.com/office/officeart/2005/8/layout/bProcess4"/>
    <dgm:cxn modelId="{4602467E-3477-4AE5-B555-8F3BB762E7AE}" srcId="{1E6A8CA3-BE5C-497F-AEE5-D17833DE8BF0}" destId="{2A788121-B2C6-4FC2-BE0E-03CB1FD48A4D}" srcOrd="0" destOrd="0" parTransId="{18130FFE-C67F-45F8-BF8D-56BDD59CCAE1}" sibTransId="{FB9A4498-D691-4D82-9CEF-D2B012F866A4}"/>
    <dgm:cxn modelId="{F0B75867-0780-4684-9BE0-81D6E213CD77}" type="presOf" srcId="{337EA1E1-6881-40EC-AF27-7CA0015B54CD}" destId="{8D8DE04F-E25E-464F-8D25-049C1825943C}" srcOrd="0" destOrd="0" presId="urn:microsoft.com/office/officeart/2005/8/layout/bProcess4"/>
    <dgm:cxn modelId="{DA07F0AC-DACD-4E1D-ABF5-21B510B888EC}" srcId="{18651323-1124-4C36-B4AD-06F93921DC4B}" destId="{0AA0CBA3-F4B1-4A7A-A8AD-731F03CAF5C5}" srcOrd="1" destOrd="0" parTransId="{8F163373-A677-4BE3-9B76-19705A7B7E6A}" sibTransId="{0630FC7E-B0D4-4EF2-BB9D-AC3A3DF82259}"/>
    <dgm:cxn modelId="{32310F7F-307C-4D41-985B-2B881B3DF160}" srcId="{0AA0CBA3-F4B1-4A7A-A8AD-731F03CAF5C5}" destId="{EF274227-A7D2-44C2-8F0C-AF7D4BCFA207}" srcOrd="0" destOrd="0" parTransId="{9FAFEF89-5E05-47C0-8B60-8172F9361EF1}" sibTransId="{17D275ED-9771-49B5-A982-D32BABDB4969}"/>
    <dgm:cxn modelId="{70CC03B0-3F8F-4367-B98D-0DFB1A6009E1}" type="presOf" srcId="{CEEA256E-45F1-415B-83C9-277EF8721143}" destId="{EAA9BD5B-F0C5-4887-953A-E743C134AFE4}" srcOrd="0" destOrd="0" presId="urn:microsoft.com/office/officeart/2005/8/layout/bProcess4"/>
    <dgm:cxn modelId="{52B31A31-66C9-4A50-8BA0-EB8F0906AEAC}" type="presOf" srcId="{EF274227-A7D2-44C2-8F0C-AF7D4BCFA207}" destId="{8A4BDD6B-99FA-4539-8560-13F106D097C5}" srcOrd="0" destOrd="1" presId="urn:microsoft.com/office/officeart/2005/8/layout/bProcess4"/>
    <dgm:cxn modelId="{AA9D0630-8CFA-44CE-A75E-5D53981ED156}" type="presOf" srcId="{E3B71A9E-30A2-4B49-8C31-DE9132FEE9A9}" destId="{FB8871F9-914C-4914-9EF1-22646EA89E29}" srcOrd="0" destOrd="0" presId="urn:microsoft.com/office/officeart/2005/8/layout/bProcess4"/>
    <dgm:cxn modelId="{61FF2885-7AC7-4521-863A-D344461A912C}" type="presOf" srcId="{0AA0CBA3-F4B1-4A7A-A8AD-731F03CAF5C5}" destId="{8A4BDD6B-99FA-4539-8560-13F106D097C5}" srcOrd="0" destOrd="0" presId="urn:microsoft.com/office/officeart/2005/8/layout/bProcess4"/>
    <dgm:cxn modelId="{0FECFBB2-F546-4DC5-8E0D-0532A1902939}" srcId="{18651323-1124-4C36-B4AD-06F93921DC4B}" destId="{7211E7B9-A8BC-4923-9B6C-3D9111B8CC60}" srcOrd="2" destOrd="0" parTransId="{16599C07-EF37-4D81-A785-0B36322E9211}" sibTransId="{CEEA256E-45F1-415B-83C9-277EF8721143}"/>
    <dgm:cxn modelId="{A0DC7B95-05B4-44C9-BFF9-DC8749DAFACE}" srcId="{7211E7B9-A8BC-4923-9B6C-3D9111B8CC60}" destId="{8E24CCFF-A5DD-425B-99EE-82F4B15201E3}" srcOrd="0" destOrd="0" parTransId="{1B52E30F-E03A-461A-8277-09004FBC4890}" sibTransId="{E14A7967-F9BE-4B9F-839A-FF0C62777187}"/>
    <dgm:cxn modelId="{44603A44-0FFF-4F34-A3DC-6A6BC0FC050A}" type="presOf" srcId="{0630FC7E-B0D4-4EF2-BB9D-AC3A3DF82259}" destId="{8221AE2E-79B0-4097-9649-C5977A4163B5}" srcOrd="0" destOrd="0" presId="urn:microsoft.com/office/officeart/2005/8/layout/bProcess4"/>
    <dgm:cxn modelId="{890259AE-BF62-4C73-A2C0-473EC1335897}" srcId="{18651323-1124-4C36-B4AD-06F93921DC4B}" destId="{8AA0C888-8409-4D3F-87E9-A9BB04AFD979}" srcOrd="4" destOrd="0" parTransId="{74C9B230-A486-4A72-AF9C-7B4AC31748FF}" sibTransId="{D9260FF6-B6CD-45EF-A356-F38258F60332}"/>
    <dgm:cxn modelId="{12532A69-5C79-4732-9BC5-AA4EC2EBE947}" srcId="{337EA1E1-6881-40EC-AF27-7CA0015B54CD}" destId="{242E3070-8B9C-42DD-A2D6-6242642451B5}" srcOrd="1" destOrd="0" parTransId="{01C336C5-1F82-49C7-AE59-132159B48AD8}" sibTransId="{9E6CB2A8-A3E0-4451-A23C-21CA62516F9A}"/>
    <dgm:cxn modelId="{F89BFE0A-2381-4B6C-B202-DB0028DF438F}" type="presOf" srcId="{8AA0C888-8409-4D3F-87E9-A9BB04AFD979}" destId="{C3FD87B1-921E-44FF-92A8-9443C7D9F551}" srcOrd="0" destOrd="0" presId="urn:microsoft.com/office/officeart/2005/8/layout/bProcess4"/>
    <dgm:cxn modelId="{7ADF71EC-9CD0-4CCA-B674-16FA1CFD0A72}" srcId="{337EA1E1-6881-40EC-AF27-7CA0015B54CD}" destId="{FDCBFA78-C77A-4934-ACB4-90857E8F5E19}" srcOrd="0" destOrd="0" parTransId="{A6D32A38-2999-4DC9-B140-E0198A4F23F0}" sibTransId="{22711B87-5837-4CFC-91AE-6386488F4B50}"/>
    <dgm:cxn modelId="{C3AC9C89-EC93-4C25-96BA-F01AFA00FD6B}" type="presOf" srcId="{F8849836-1316-4B89-B79A-DAA747EE5EB4}" destId="{C3FD87B1-921E-44FF-92A8-9443C7D9F551}" srcOrd="0" destOrd="1" presId="urn:microsoft.com/office/officeart/2005/8/layout/bProcess4"/>
    <dgm:cxn modelId="{1D23EED1-1431-4A98-9812-4DCD307F35AA}" type="presOf" srcId="{FBD1656A-2944-4A51-BD46-CBA24B711FA5}" destId="{355170C6-4521-4B95-8DFC-AEB7EB18F979}" srcOrd="0" destOrd="0" presId="urn:microsoft.com/office/officeart/2005/8/layout/bProcess4"/>
    <dgm:cxn modelId="{20B3B141-7E8C-436D-ACD5-A01B90422798}" srcId="{18651323-1124-4C36-B4AD-06F93921DC4B}" destId="{1E6A8CA3-BE5C-497F-AEE5-D17833DE8BF0}" srcOrd="3" destOrd="0" parTransId="{EF7EDF3B-2D14-49E8-BD9A-3AE727A612C7}" sibTransId="{E3B71A9E-30A2-4B49-8C31-DE9132FEE9A9}"/>
    <dgm:cxn modelId="{B7F6D18C-FFA7-4489-953F-3070EBD11DE7}" srcId="{8AA0C888-8409-4D3F-87E9-A9BB04AFD979}" destId="{F8849836-1316-4B89-B79A-DAA747EE5EB4}" srcOrd="0" destOrd="0" parTransId="{708D7B97-BC20-4A4A-BDEF-7E6DCD3087B5}" sibTransId="{105B5D4D-8BF5-4214-9E77-C71794E56D3C}"/>
    <dgm:cxn modelId="{9C650BB9-C746-4D46-827E-B8E958B1031F}" type="presOf" srcId="{1E6A8CA3-BE5C-497F-AEE5-D17833DE8BF0}" destId="{98A58263-8C79-4581-BAB8-082F61FCC89A}" srcOrd="0" destOrd="0" presId="urn:microsoft.com/office/officeart/2005/8/layout/bProcess4"/>
    <dgm:cxn modelId="{B2490581-8DCF-4E2B-80C6-D29143D411A1}" type="presOf" srcId="{18651323-1124-4C36-B4AD-06F93921DC4B}" destId="{4A4EEFAD-8AB5-4D17-9BBF-A5162E6D78B8}" srcOrd="0" destOrd="0" presId="urn:microsoft.com/office/officeart/2005/8/layout/bProcess4"/>
    <dgm:cxn modelId="{F194F6FA-8039-48DF-AC97-B4E2A6BF138A}" type="presOf" srcId="{242E3070-8B9C-42DD-A2D6-6242642451B5}" destId="{8D8DE04F-E25E-464F-8D25-049C1825943C}" srcOrd="0" destOrd="2" presId="urn:microsoft.com/office/officeart/2005/8/layout/bProcess4"/>
    <dgm:cxn modelId="{0369E981-67F3-4B8D-9F8F-BCBA061ED412}" type="presOf" srcId="{7211E7B9-A8BC-4923-9B6C-3D9111B8CC60}" destId="{DAD78CF9-4181-4B2D-B966-9E7DA2104F03}" srcOrd="0" destOrd="0" presId="urn:microsoft.com/office/officeart/2005/8/layout/bProcess4"/>
    <dgm:cxn modelId="{CFE9D136-2DA2-4ADA-A75D-8559FBD66E49}" type="presOf" srcId="{8E24CCFF-A5DD-425B-99EE-82F4B15201E3}" destId="{DAD78CF9-4181-4B2D-B966-9E7DA2104F03}" srcOrd="0" destOrd="1" presId="urn:microsoft.com/office/officeart/2005/8/layout/bProcess4"/>
    <dgm:cxn modelId="{C4DC0C54-A7A9-4F2C-A46C-E8851E4D20C8}" type="presParOf" srcId="{4A4EEFAD-8AB5-4D17-9BBF-A5162E6D78B8}" destId="{1EFCCE14-D614-443E-9AD0-309535967C6F}" srcOrd="0" destOrd="0" presId="urn:microsoft.com/office/officeart/2005/8/layout/bProcess4"/>
    <dgm:cxn modelId="{3E89B55C-2A03-4B4F-95A0-6BB1D4450EA9}" type="presParOf" srcId="{1EFCCE14-D614-443E-9AD0-309535967C6F}" destId="{E8A4FC78-3774-4680-A547-1FF96DD9729B}" srcOrd="0" destOrd="0" presId="urn:microsoft.com/office/officeart/2005/8/layout/bProcess4"/>
    <dgm:cxn modelId="{6F53A0D4-E949-4DF7-B873-57F0E55A3355}" type="presParOf" srcId="{1EFCCE14-D614-443E-9AD0-309535967C6F}" destId="{8D8DE04F-E25E-464F-8D25-049C1825943C}" srcOrd="1" destOrd="0" presId="urn:microsoft.com/office/officeart/2005/8/layout/bProcess4"/>
    <dgm:cxn modelId="{419AE917-C2DF-4F05-940B-48B5C97ECE72}" type="presParOf" srcId="{4A4EEFAD-8AB5-4D17-9BBF-A5162E6D78B8}" destId="{355170C6-4521-4B95-8DFC-AEB7EB18F979}" srcOrd="1" destOrd="0" presId="urn:microsoft.com/office/officeart/2005/8/layout/bProcess4"/>
    <dgm:cxn modelId="{509145E5-7ED9-4DEC-88A0-C5A7A697761A}" type="presParOf" srcId="{4A4EEFAD-8AB5-4D17-9BBF-A5162E6D78B8}" destId="{47304E89-1263-4666-AE1D-82405178184B}" srcOrd="2" destOrd="0" presId="urn:microsoft.com/office/officeart/2005/8/layout/bProcess4"/>
    <dgm:cxn modelId="{365684AE-9F11-4CC4-B5FB-8B22313D4C76}" type="presParOf" srcId="{47304E89-1263-4666-AE1D-82405178184B}" destId="{DBCC999C-72D9-481D-9416-2C0D1AAF09AC}" srcOrd="0" destOrd="0" presId="urn:microsoft.com/office/officeart/2005/8/layout/bProcess4"/>
    <dgm:cxn modelId="{6E1F6745-DE7A-4923-AB49-1C351194FFF3}" type="presParOf" srcId="{47304E89-1263-4666-AE1D-82405178184B}" destId="{8A4BDD6B-99FA-4539-8560-13F106D097C5}" srcOrd="1" destOrd="0" presId="urn:microsoft.com/office/officeart/2005/8/layout/bProcess4"/>
    <dgm:cxn modelId="{5676E9D7-3D5D-4F81-B523-9F7186E65221}" type="presParOf" srcId="{4A4EEFAD-8AB5-4D17-9BBF-A5162E6D78B8}" destId="{8221AE2E-79B0-4097-9649-C5977A4163B5}" srcOrd="3" destOrd="0" presId="urn:microsoft.com/office/officeart/2005/8/layout/bProcess4"/>
    <dgm:cxn modelId="{DE00E123-D655-4F8D-B368-135A1A8835F3}" type="presParOf" srcId="{4A4EEFAD-8AB5-4D17-9BBF-A5162E6D78B8}" destId="{1A67F6AF-F659-403C-AAEC-AEDDF7841AC6}" srcOrd="4" destOrd="0" presId="urn:microsoft.com/office/officeart/2005/8/layout/bProcess4"/>
    <dgm:cxn modelId="{48360D8D-3D40-4368-A8BE-B437AD243F8C}" type="presParOf" srcId="{1A67F6AF-F659-403C-AAEC-AEDDF7841AC6}" destId="{CDA38537-4D8F-47B5-8F07-4C7BDD9E9289}" srcOrd="0" destOrd="0" presId="urn:microsoft.com/office/officeart/2005/8/layout/bProcess4"/>
    <dgm:cxn modelId="{874D01BF-EA29-4206-98E8-3C68ABB7CB72}" type="presParOf" srcId="{1A67F6AF-F659-403C-AAEC-AEDDF7841AC6}" destId="{DAD78CF9-4181-4B2D-B966-9E7DA2104F03}" srcOrd="1" destOrd="0" presId="urn:microsoft.com/office/officeart/2005/8/layout/bProcess4"/>
    <dgm:cxn modelId="{89D4BB4E-9E66-455C-9F61-8E2269AD074A}" type="presParOf" srcId="{4A4EEFAD-8AB5-4D17-9BBF-A5162E6D78B8}" destId="{EAA9BD5B-F0C5-4887-953A-E743C134AFE4}" srcOrd="5" destOrd="0" presId="urn:microsoft.com/office/officeart/2005/8/layout/bProcess4"/>
    <dgm:cxn modelId="{240FE2A2-C1FB-4BF8-8A7A-4C5A59E99C6F}" type="presParOf" srcId="{4A4EEFAD-8AB5-4D17-9BBF-A5162E6D78B8}" destId="{0299F11F-0C7E-4609-A15B-82D4533A8F34}" srcOrd="6" destOrd="0" presId="urn:microsoft.com/office/officeart/2005/8/layout/bProcess4"/>
    <dgm:cxn modelId="{629CCFD1-2C9D-47C1-BFEF-2AFF6896920C}" type="presParOf" srcId="{0299F11F-0C7E-4609-A15B-82D4533A8F34}" destId="{13C8CC03-036B-473B-AD97-A61C270ABD0F}" srcOrd="0" destOrd="0" presId="urn:microsoft.com/office/officeart/2005/8/layout/bProcess4"/>
    <dgm:cxn modelId="{D0705464-CF77-46FB-BAE9-6EF54F756999}" type="presParOf" srcId="{0299F11F-0C7E-4609-A15B-82D4533A8F34}" destId="{98A58263-8C79-4581-BAB8-082F61FCC89A}" srcOrd="1" destOrd="0" presId="urn:microsoft.com/office/officeart/2005/8/layout/bProcess4"/>
    <dgm:cxn modelId="{DE14D17C-4CF0-4069-9309-3A4C57F04C29}" type="presParOf" srcId="{4A4EEFAD-8AB5-4D17-9BBF-A5162E6D78B8}" destId="{FB8871F9-914C-4914-9EF1-22646EA89E29}" srcOrd="7" destOrd="0" presId="urn:microsoft.com/office/officeart/2005/8/layout/bProcess4"/>
    <dgm:cxn modelId="{EF911F81-3035-404B-9271-3E511FB0F203}" type="presParOf" srcId="{4A4EEFAD-8AB5-4D17-9BBF-A5162E6D78B8}" destId="{D37F918B-E299-411D-A723-B9975AF0E568}" srcOrd="8" destOrd="0" presId="urn:microsoft.com/office/officeart/2005/8/layout/bProcess4"/>
    <dgm:cxn modelId="{1EB5F8C5-87D6-4257-9608-703C50963C1E}" type="presParOf" srcId="{D37F918B-E299-411D-A723-B9975AF0E568}" destId="{990650C9-79A2-4868-AF3C-89616AE652B7}" srcOrd="0" destOrd="0" presId="urn:microsoft.com/office/officeart/2005/8/layout/bProcess4"/>
    <dgm:cxn modelId="{A4D7259C-5AFA-44BA-BC29-14F11BFDF2DF}" type="presParOf" srcId="{D37F918B-E299-411D-A723-B9975AF0E568}" destId="{C3FD87B1-921E-44FF-92A8-9443C7D9F551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CF2BF6-9310-410C-ACCC-1005952C2FF1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69A29B4-65A7-4795-AB98-DF5E24DF86E1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Potencial agrícola, permitiendo la diversidad de alimentos e insumos</a:t>
          </a:r>
          <a:endParaRPr lang="es-EC" dirty="0"/>
        </a:p>
      </dgm:t>
    </dgm:pt>
    <dgm:pt modelId="{8E66ABDD-6A01-4235-BD38-4439BEB74D79}" type="parTrans" cxnId="{3352809C-BB3C-4338-B13B-C68625D4EBCD}">
      <dgm:prSet/>
      <dgm:spPr/>
      <dgm:t>
        <a:bodyPr/>
        <a:lstStyle/>
        <a:p>
          <a:endParaRPr lang="es-EC"/>
        </a:p>
      </dgm:t>
    </dgm:pt>
    <dgm:pt modelId="{E67DF64B-3E34-4CFE-BCC0-DA2BAE0D022A}" type="sibTrans" cxnId="{3352809C-BB3C-4338-B13B-C68625D4EBCD}">
      <dgm:prSet/>
      <dgm:spPr/>
      <dgm:t>
        <a:bodyPr/>
        <a:lstStyle/>
        <a:p>
          <a:endParaRPr lang="es-EC"/>
        </a:p>
      </dgm:t>
    </dgm:pt>
    <dgm:pt modelId="{0A9DAE11-BEA6-433A-9CF5-A6CA349A0BF4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El Sistema Financiero destina considerables montos de dinero para diferentes sectores productivos del país</a:t>
          </a:r>
          <a:endParaRPr lang="es-EC" dirty="0"/>
        </a:p>
      </dgm:t>
    </dgm:pt>
    <dgm:pt modelId="{51004B72-44CC-4D36-8050-3A028922DBBB}" type="parTrans" cxnId="{B2BBC76C-9E6B-4906-9FB0-8E1EF7BAE709}">
      <dgm:prSet/>
      <dgm:spPr/>
      <dgm:t>
        <a:bodyPr/>
        <a:lstStyle/>
        <a:p>
          <a:endParaRPr lang="es-EC"/>
        </a:p>
      </dgm:t>
    </dgm:pt>
    <dgm:pt modelId="{FE8D66A3-0806-4035-8663-22CDB16004B1}" type="sibTrans" cxnId="{B2BBC76C-9E6B-4906-9FB0-8E1EF7BAE709}">
      <dgm:prSet/>
      <dgm:spPr/>
      <dgm:t>
        <a:bodyPr/>
        <a:lstStyle/>
        <a:p>
          <a:endParaRPr lang="es-EC"/>
        </a:p>
      </dgm:t>
    </dgm:pt>
    <dgm:pt modelId="{46570B00-47D9-4844-BF14-C4D39F86C97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Dificultades para acceder a estos créditos debido a falta de conocimientos o trabas para el acceso a estos créditos</a:t>
          </a:r>
          <a:endParaRPr lang="es-EC" dirty="0"/>
        </a:p>
      </dgm:t>
    </dgm:pt>
    <dgm:pt modelId="{C6CA565B-8F12-4C80-BA78-4589E0F8128E}" type="parTrans" cxnId="{DFF89192-66C0-4461-8F48-923E99B2743E}">
      <dgm:prSet/>
      <dgm:spPr/>
      <dgm:t>
        <a:bodyPr/>
        <a:lstStyle/>
        <a:p>
          <a:endParaRPr lang="es-EC"/>
        </a:p>
      </dgm:t>
    </dgm:pt>
    <dgm:pt modelId="{8599431B-0840-40DE-B64E-DA2C6CC80C8C}" type="sibTrans" cxnId="{DFF89192-66C0-4461-8F48-923E99B2743E}">
      <dgm:prSet/>
      <dgm:spPr/>
      <dgm:t>
        <a:bodyPr/>
        <a:lstStyle/>
        <a:p>
          <a:endParaRPr lang="es-EC"/>
        </a:p>
      </dgm:t>
    </dgm:pt>
    <dgm:pt modelId="{5815AC33-4722-480F-8FD5-D209B08B2E3B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Matriz productiva fue agrícola y el poder económico y político se centraba en Guayaquil</a:t>
          </a:r>
          <a:endParaRPr lang="es-EC" dirty="0"/>
        </a:p>
      </dgm:t>
    </dgm:pt>
    <dgm:pt modelId="{AA49F04A-D37F-4C77-A571-53563958C831}" type="parTrans" cxnId="{A88959A1-AB7D-40AE-BCF8-F6E0A1E76DB9}">
      <dgm:prSet/>
      <dgm:spPr/>
      <dgm:t>
        <a:bodyPr/>
        <a:lstStyle/>
        <a:p>
          <a:endParaRPr lang="es-EC"/>
        </a:p>
      </dgm:t>
    </dgm:pt>
    <dgm:pt modelId="{2FFAD4AC-43D3-42FE-AD0B-629207782F10}" type="sibTrans" cxnId="{A88959A1-AB7D-40AE-BCF8-F6E0A1E76DB9}">
      <dgm:prSet/>
      <dgm:spPr/>
      <dgm:t>
        <a:bodyPr/>
        <a:lstStyle/>
        <a:p>
          <a:endParaRPr lang="es-EC"/>
        </a:p>
      </dgm:t>
    </dgm:pt>
    <dgm:pt modelId="{4E4D7660-620F-4E3C-986A-125DC229DC32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EC" dirty="0" smtClean="0"/>
            <a:t>En 1972 la matriz paso a ser </a:t>
          </a:r>
          <a:r>
            <a:rPr lang="es-EC" b="1" dirty="0" smtClean="0"/>
            <a:t>petrolera</a:t>
          </a:r>
          <a:r>
            <a:rPr lang="es-EC" dirty="0" smtClean="0"/>
            <a:t> y agrícola y el poder político y económico se traslado a Quito.</a:t>
          </a:r>
          <a:endParaRPr lang="es-EC" dirty="0"/>
        </a:p>
      </dgm:t>
    </dgm:pt>
    <dgm:pt modelId="{DC001B36-3BCE-4AA2-937B-8174079E65A6}" type="parTrans" cxnId="{9E49EF38-88EB-497A-8129-8DBDD7BC2D4A}">
      <dgm:prSet/>
      <dgm:spPr/>
      <dgm:t>
        <a:bodyPr/>
        <a:lstStyle/>
        <a:p>
          <a:endParaRPr lang="es-EC"/>
        </a:p>
      </dgm:t>
    </dgm:pt>
    <dgm:pt modelId="{A9A44B5D-2012-4B69-B051-9FBD9372D04A}" type="sibTrans" cxnId="{9E49EF38-88EB-497A-8129-8DBDD7BC2D4A}">
      <dgm:prSet/>
      <dgm:spPr/>
      <dgm:t>
        <a:bodyPr/>
        <a:lstStyle/>
        <a:p>
          <a:endParaRPr lang="es-EC"/>
        </a:p>
      </dgm:t>
    </dgm:pt>
    <dgm:pt modelId="{830A594E-A135-40B1-8350-FEC4AAAC7E67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Falta de inyección de recursos financieros no permite el desarrollo y modernización de técnicas de cultivo</a:t>
          </a:r>
          <a:endParaRPr lang="es-EC" dirty="0"/>
        </a:p>
      </dgm:t>
    </dgm:pt>
    <dgm:pt modelId="{90CA8557-1010-43B3-87D7-086DE93D4F37}" type="parTrans" cxnId="{2B52BF97-141B-4964-B27F-B2676FD9A9F3}">
      <dgm:prSet/>
      <dgm:spPr/>
      <dgm:t>
        <a:bodyPr/>
        <a:lstStyle/>
        <a:p>
          <a:endParaRPr lang="es-EC"/>
        </a:p>
      </dgm:t>
    </dgm:pt>
    <dgm:pt modelId="{A10FD27A-CC98-46D9-B543-324D8ECC480A}" type="sibTrans" cxnId="{2B52BF97-141B-4964-B27F-B2676FD9A9F3}">
      <dgm:prSet/>
      <dgm:spPr/>
      <dgm:t>
        <a:bodyPr/>
        <a:lstStyle/>
        <a:p>
          <a:endParaRPr lang="es-EC"/>
        </a:p>
      </dgm:t>
    </dgm:pt>
    <dgm:pt modelId="{1E374323-D137-4E75-B3C9-E3DF054F990A}" type="pres">
      <dgm:prSet presAssocID="{4CCF2BF6-9310-410C-ACCC-1005952C2FF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D4F51D9-1313-4C20-B56A-4C0BBB0FB81B}" type="pres">
      <dgm:prSet presAssocID="{369A29B4-65A7-4795-AB98-DF5E24DF86E1}" presName="horFlow" presStyleCnt="0"/>
      <dgm:spPr/>
    </dgm:pt>
    <dgm:pt modelId="{C798FC80-10F0-4DB1-A49D-D8E321D02BA5}" type="pres">
      <dgm:prSet presAssocID="{369A29B4-65A7-4795-AB98-DF5E24DF86E1}" presName="bigChev" presStyleLbl="node1" presStyleIdx="0" presStyleCnt="3" custScaleX="133698"/>
      <dgm:spPr/>
      <dgm:t>
        <a:bodyPr/>
        <a:lstStyle/>
        <a:p>
          <a:endParaRPr lang="es-EC"/>
        </a:p>
      </dgm:t>
    </dgm:pt>
    <dgm:pt modelId="{F86F2BD8-B1F7-431E-A73A-1492E1ED82DB}" type="pres">
      <dgm:prSet presAssocID="{90CA8557-1010-43B3-87D7-086DE93D4F37}" presName="parTrans" presStyleCnt="0"/>
      <dgm:spPr/>
    </dgm:pt>
    <dgm:pt modelId="{DD2D9FD2-4145-4D91-AA9A-7A3C578795DC}" type="pres">
      <dgm:prSet presAssocID="{830A594E-A135-40B1-8350-FEC4AAAC7E67}" presName="node" presStyleLbl="alignAccFollowNode1" presStyleIdx="0" presStyleCnt="3" custScaleX="1336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133684-178E-4E39-9211-AFDFDE5BE6C9}" type="pres">
      <dgm:prSet presAssocID="{369A29B4-65A7-4795-AB98-DF5E24DF86E1}" presName="vSp" presStyleCnt="0"/>
      <dgm:spPr/>
    </dgm:pt>
    <dgm:pt modelId="{EF1994EF-E1F7-4B6F-B9F9-FD82621ED33C}" type="pres">
      <dgm:prSet presAssocID="{0A9DAE11-BEA6-433A-9CF5-A6CA349A0BF4}" presName="horFlow" presStyleCnt="0"/>
      <dgm:spPr/>
    </dgm:pt>
    <dgm:pt modelId="{C666D7B6-8A7B-4011-B717-D2720421ECAC}" type="pres">
      <dgm:prSet presAssocID="{0A9DAE11-BEA6-433A-9CF5-A6CA349A0BF4}" presName="bigChev" presStyleLbl="node1" presStyleIdx="1" presStyleCnt="3" custScaleX="133698"/>
      <dgm:spPr/>
      <dgm:t>
        <a:bodyPr/>
        <a:lstStyle/>
        <a:p>
          <a:endParaRPr lang="es-EC"/>
        </a:p>
      </dgm:t>
    </dgm:pt>
    <dgm:pt modelId="{1E6F4254-33D4-4E85-9649-733B00A6CBD3}" type="pres">
      <dgm:prSet presAssocID="{C6CA565B-8F12-4C80-BA78-4589E0F8128E}" presName="parTrans" presStyleCnt="0"/>
      <dgm:spPr/>
    </dgm:pt>
    <dgm:pt modelId="{DB58BB7F-F42B-4EE1-A29F-06468E5762B1}" type="pres">
      <dgm:prSet presAssocID="{46570B00-47D9-4844-BF14-C4D39F86C97B}" presName="node" presStyleLbl="alignAccFollowNode1" presStyleIdx="1" presStyleCnt="3" custScaleX="1336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4912EB-55CD-4EF5-87DD-BB878B448D04}" type="pres">
      <dgm:prSet presAssocID="{0A9DAE11-BEA6-433A-9CF5-A6CA349A0BF4}" presName="vSp" presStyleCnt="0"/>
      <dgm:spPr/>
    </dgm:pt>
    <dgm:pt modelId="{35C98595-878C-42AD-9339-D97A7CDD3B89}" type="pres">
      <dgm:prSet presAssocID="{5815AC33-4722-480F-8FD5-D209B08B2E3B}" presName="horFlow" presStyleCnt="0"/>
      <dgm:spPr/>
    </dgm:pt>
    <dgm:pt modelId="{FF3172A9-FBDA-4AD3-8A15-7A408E47F42B}" type="pres">
      <dgm:prSet presAssocID="{5815AC33-4722-480F-8FD5-D209B08B2E3B}" presName="bigChev" presStyleLbl="node1" presStyleIdx="2" presStyleCnt="3" custScaleX="133698"/>
      <dgm:spPr/>
      <dgm:t>
        <a:bodyPr/>
        <a:lstStyle/>
        <a:p>
          <a:endParaRPr lang="es-EC"/>
        </a:p>
      </dgm:t>
    </dgm:pt>
    <dgm:pt modelId="{BB9BFE68-0AAA-46F7-851A-72A24FD94563}" type="pres">
      <dgm:prSet presAssocID="{DC001B36-3BCE-4AA2-937B-8174079E65A6}" presName="parTrans" presStyleCnt="0"/>
      <dgm:spPr/>
    </dgm:pt>
    <dgm:pt modelId="{CCA9E235-2507-4703-A591-DEA4B7585D44}" type="pres">
      <dgm:prSet presAssocID="{4E4D7660-620F-4E3C-986A-125DC229DC32}" presName="node" presStyleLbl="alignAccFollowNode1" presStyleIdx="2" presStyleCnt="3" custScaleX="1336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52809C-BB3C-4338-B13B-C68625D4EBCD}" srcId="{4CCF2BF6-9310-410C-ACCC-1005952C2FF1}" destId="{369A29B4-65A7-4795-AB98-DF5E24DF86E1}" srcOrd="0" destOrd="0" parTransId="{8E66ABDD-6A01-4235-BD38-4439BEB74D79}" sibTransId="{E67DF64B-3E34-4CFE-BCC0-DA2BAE0D022A}"/>
    <dgm:cxn modelId="{4222BB2F-3481-4A46-A4BC-D7689B4165C1}" type="presOf" srcId="{4E4D7660-620F-4E3C-986A-125DC229DC32}" destId="{CCA9E235-2507-4703-A591-DEA4B7585D44}" srcOrd="0" destOrd="0" presId="urn:microsoft.com/office/officeart/2005/8/layout/lProcess3"/>
    <dgm:cxn modelId="{24C68F71-FD49-490F-B5C1-1658C4EF94CE}" type="presOf" srcId="{369A29B4-65A7-4795-AB98-DF5E24DF86E1}" destId="{C798FC80-10F0-4DB1-A49D-D8E321D02BA5}" srcOrd="0" destOrd="0" presId="urn:microsoft.com/office/officeart/2005/8/layout/lProcess3"/>
    <dgm:cxn modelId="{2B52BF97-141B-4964-B27F-B2676FD9A9F3}" srcId="{369A29B4-65A7-4795-AB98-DF5E24DF86E1}" destId="{830A594E-A135-40B1-8350-FEC4AAAC7E67}" srcOrd="0" destOrd="0" parTransId="{90CA8557-1010-43B3-87D7-086DE93D4F37}" sibTransId="{A10FD27A-CC98-46D9-B543-324D8ECC480A}"/>
    <dgm:cxn modelId="{355067BF-6DAB-42F4-B1C3-A72708179C32}" type="presOf" srcId="{830A594E-A135-40B1-8350-FEC4AAAC7E67}" destId="{DD2D9FD2-4145-4D91-AA9A-7A3C578795DC}" srcOrd="0" destOrd="0" presId="urn:microsoft.com/office/officeart/2005/8/layout/lProcess3"/>
    <dgm:cxn modelId="{A88959A1-AB7D-40AE-BCF8-F6E0A1E76DB9}" srcId="{4CCF2BF6-9310-410C-ACCC-1005952C2FF1}" destId="{5815AC33-4722-480F-8FD5-D209B08B2E3B}" srcOrd="2" destOrd="0" parTransId="{AA49F04A-D37F-4C77-A571-53563958C831}" sibTransId="{2FFAD4AC-43D3-42FE-AD0B-629207782F10}"/>
    <dgm:cxn modelId="{4776EC2C-E76D-49B6-9EA6-3FD5575EAAD8}" type="presOf" srcId="{5815AC33-4722-480F-8FD5-D209B08B2E3B}" destId="{FF3172A9-FBDA-4AD3-8A15-7A408E47F42B}" srcOrd="0" destOrd="0" presId="urn:microsoft.com/office/officeart/2005/8/layout/lProcess3"/>
    <dgm:cxn modelId="{4D4C0CC1-7A27-4043-A296-D6CA41C77D41}" type="presOf" srcId="{46570B00-47D9-4844-BF14-C4D39F86C97B}" destId="{DB58BB7F-F42B-4EE1-A29F-06468E5762B1}" srcOrd="0" destOrd="0" presId="urn:microsoft.com/office/officeart/2005/8/layout/lProcess3"/>
    <dgm:cxn modelId="{B2BBC76C-9E6B-4906-9FB0-8E1EF7BAE709}" srcId="{4CCF2BF6-9310-410C-ACCC-1005952C2FF1}" destId="{0A9DAE11-BEA6-433A-9CF5-A6CA349A0BF4}" srcOrd="1" destOrd="0" parTransId="{51004B72-44CC-4D36-8050-3A028922DBBB}" sibTransId="{FE8D66A3-0806-4035-8663-22CDB16004B1}"/>
    <dgm:cxn modelId="{9E49EF38-88EB-497A-8129-8DBDD7BC2D4A}" srcId="{5815AC33-4722-480F-8FD5-D209B08B2E3B}" destId="{4E4D7660-620F-4E3C-986A-125DC229DC32}" srcOrd="0" destOrd="0" parTransId="{DC001B36-3BCE-4AA2-937B-8174079E65A6}" sibTransId="{A9A44B5D-2012-4B69-B051-9FBD9372D04A}"/>
    <dgm:cxn modelId="{848C6AEE-D1CE-4374-9C17-CD999B39C25B}" type="presOf" srcId="{4CCF2BF6-9310-410C-ACCC-1005952C2FF1}" destId="{1E374323-D137-4E75-B3C9-E3DF054F990A}" srcOrd="0" destOrd="0" presId="urn:microsoft.com/office/officeart/2005/8/layout/lProcess3"/>
    <dgm:cxn modelId="{81E89EB8-B874-4DFA-BBDD-58CB276DA45C}" type="presOf" srcId="{0A9DAE11-BEA6-433A-9CF5-A6CA349A0BF4}" destId="{C666D7B6-8A7B-4011-B717-D2720421ECAC}" srcOrd="0" destOrd="0" presId="urn:microsoft.com/office/officeart/2005/8/layout/lProcess3"/>
    <dgm:cxn modelId="{DFF89192-66C0-4461-8F48-923E99B2743E}" srcId="{0A9DAE11-BEA6-433A-9CF5-A6CA349A0BF4}" destId="{46570B00-47D9-4844-BF14-C4D39F86C97B}" srcOrd="0" destOrd="0" parTransId="{C6CA565B-8F12-4C80-BA78-4589E0F8128E}" sibTransId="{8599431B-0840-40DE-B64E-DA2C6CC80C8C}"/>
    <dgm:cxn modelId="{3BEC240C-E68F-40D4-96DA-6BD739A2C83C}" type="presParOf" srcId="{1E374323-D137-4E75-B3C9-E3DF054F990A}" destId="{6D4F51D9-1313-4C20-B56A-4C0BBB0FB81B}" srcOrd="0" destOrd="0" presId="urn:microsoft.com/office/officeart/2005/8/layout/lProcess3"/>
    <dgm:cxn modelId="{18C75AE9-DC8A-4BD8-A0D0-C5FDE16E7AEA}" type="presParOf" srcId="{6D4F51D9-1313-4C20-B56A-4C0BBB0FB81B}" destId="{C798FC80-10F0-4DB1-A49D-D8E321D02BA5}" srcOrd="0" destOrd="0" presId="urn:microsoft.com/office/officeart/2005/8/layout/lProcess3"/>
    <dgm:cxn modelId="{7FF99E62-8794-40C4-B627-0C44B3255D53}" type="presParOf" srcId="{6D4F51D9-1313-4C20-B56A-4C0BBB0FB81B}" destId="{F86F2BD8-B1F7-431E-A73A-1492E1ED82DB}" srcOrd="1" destOrd="0" presId="urn:microsoft.com/office/officeart/2005/8/layout/lProcess3"/>
    <dgm:cxn modelId="{545F7A43-FD17-47CE-BD03-40E1B022214D}" type="presParOf" srcId="{6D4F51D9-1313-4C20-B56A-4C0BBB0FB81B}" destId="{DD2D9FD2-4145-4D91-AA9A-7A3C578795DC}" srcOrd="2" destOrd="0" presId="urn:microsoft.com/office/officeart/2005/8/layout/lProcess3"/>
    <dgm:cxn modelId="{F08C188E-F5C6-4316-BC50-754932729EEE}" type="presParOf" srcId="{1E374323-D137-4E75-B3C9-E3DF054F990A}" destId="{68133684-178E-4E39-9211-AFDFDE5BE6C9}" srcOrd="1" destOrd="0" presId="urn:microsoft.com/office/officeart/2005/8/layout/lProcess3"/>
    <dgm:cxn modelId="{AC6E982B-F253-4B27-8A24-F17964B2E0DD}" type="presParOf" srcId="{1E374323-D137-4E75-B3C9-E3DF054F990A}" destId="{EF1994EF-E1F7-4B6F-B9F9-FD82621ED33C}" srcOrd="2" destOrd="0" presId="urn:microsoft.com/office/officeart/2005/8/layout/lProcess3"/>
    <dgm:cxn modelId="{D8B75E97-C505-48D9-A4CE-12C457550E21}" type="presParOf" srcId="{EF1994EF-E1F7-4B6F-B9F9-FD82621ED33C}" destId="{C666D7B6-8A7B-4011-B717-D2720421ECAC}" srcOrd="0" destOrd="0" presId="urn:microsoft.com/office/officeart/2005/8/layout/lProcess3"/>
    <dgm:cxn modelId="{1FB1FF57-F9E9-4611-A997-C035814E42F4}" type="presParOf" srcId="{EF1994EF-E1F7-4B6F-B9F9-FD82621ED33C}" destId="{1E6F4254-33D4-4E85-9649-733B00A6CBD3}" srcOrd="1" destOrd="0" presId="urn:microsoft.com/office/officeart/2005/8/layout/lProcess3"/>
    <dgm:cxn modelId="{9042F532-11B6-4375-A383-FAAED0478F9B}" type="presParOf" srcId="{EF1994EF-E1F7-4B6F-B9F9-FD82621ED33C}" destId="{DB58BB7F-F42B-4EE1-A29F-06468E5762B1}" srcOrd="2" destOrd="0" presId="urn:microsoft.com/office/officeart/2005/8/layout/lProcess3"/>
    <dgm:cxn modelId="{6CAE1200-D305-4E5C-A41B-680F322D0B43}" type="presParOf" srcId="{1E374323-D137-4E75-B3C9-E3DF054F990A}" destId="{314912EB-55CD-4EF5-87DD-BB878B448D04}" srcOrd="3" destOrd="0" presId="urn:microsoft.com/office/officeart/2005/8/layout/lProcess3"/>
    <dgm:cxn modelId="{9D64232A-7F31-404A-9EBB-F0C8BD8BA195}" type="presParOf" srcId="{1E374323-D137-4E75-B3C9-E3DF054F990A}" destId="{35C98595-878C-42AD-9339-D97A7CDD3B89}" srcOrd="4" destOrd="0" presId="urn:microsoft.com/office/officeart/2005/8/layout/lProcess3"/>
    <dgm:cxn modelId="{AAE7DDB0-D1EB-4DC0-9DCC-F6686D96D3F9}" type="presParOf" srcId="{35C98595-878C-42AD-9339-D97A7CDD3B89}" destId="{FF3172A9-FBDA-4AD3-8A15-7A408E47F42B}" srcOrd="0" destOrd="0" presId="urn:microsoft.com/office/officeart/2005/8/layout/lProcess3"/>
    <dgm:cxn modelId="{BF59660C-CD44-4CCC-93CF-84C64E505770}" type="presParOf" srcId="{35C98595-878C-42AD-9339-D97A7CDD3B89}" destId="{BB9BFE68-0AAA-46F7-851A-72A24FD94563}" srcOrd="1" destOrd="0" presId="urn:microsoft.com/office/officeart/2005/8/layout/lProcess3"/>
    <dgm:cxn modelId="{FAB60076-7915-4D7C-960F-FB6020AD7E9C}" type="presParOf" srcId="{35C98595-878C-42AD-9339-D97A7CDD3B89}" destId="{CCA9E235-2507-4703-A591-DEA4B7585D4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B4759D-F867-42C0-92C7-0B7FCFF833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366AC55-D4C2-46E0-8D5B-804E3BEAF0A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sz="1800" b="1" dirty="0" smtClean="0"/>
            <a:t>Matriz productiva</a:t>
          </a:r>
          <a:endParaRPr lang="es-EC" sz="1800" b="1" dirty="0"/>
        </a:p>
      </dgm:t>
    </dgm:pt>
    <dgm:pt modelId="{87E8D7FC-2363-4C42-853B-92931E8A4F68}" type="parTrans" cxnId="{BD56BA2C-E629-4311-AFC8-055A542979CF}">
      <dgm:prSet/>
      <dgm:spPr/>
      <dgm:t>
        <a:bodyPr/>
        <a:lstStyle/>
        <a:p>
          <a:endParaRPr lang="es-EC"/>
        </a:p>
      </dgm:t>
    </dgm:pt>
    <dgm:pt modelId="{870BAB3B-BAD4-46F3-8ECC-19FD68F2C2FA}" type="sibTrans" cxnId="{BD56BA2C-E629-4311-AFC8-055A542979CF}">
      <dgm:prSet/>
      <dgm:spPr/>
      <dgm:t>
        <a:bodyPr/>
        <a:lstStyle/>
        <a:p>
          <a:endParaRPr lang="es-EC"/>
        </a:p>
      </dgm:t>
    </dgm:pt>
    <dgm:pt modelId="{48572B07-C0FD-4763-BCD8-8E3E786E2DC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sz="1600" i="0" dirty="0" smtClean="0"/>
            <a:t>Conjunto de interacciones entre los distintos actores sociales que utilizan los recursos que tienen a su disposición</a:t>
          </a:r>
          <a:endParaRPr lang="es-EC" sz="1600" i="0" dirty="0"/>
        </a:p>
      </dgm:t>
    </dgm:pt>
    <dgm:pt modelId="{3ADE944F-7EBF-47DD-812C-D1CC9D2BE7A2}" type="parTrans" cxnId="{7C39E91E-53FD-4EE6-85D4-875B028A390E}">
      <dgm:prSet/>
      <dgm:spPr/>
      <dgm:t>
        <a:bodyPr/>
        <a:lstStyle/>
        <a:p>
          <a:endParaRPr lang="es-EC"/>
        </a:p>
      </dgm:t>
    </dgm:pt>
    <dgm:pt modelId="{59D5E156-BFCD-4525-BD8C-B022216BA1F9}" type="sibTrans" cxnId="{7C39E91E-53FD-4EE6-85D4-875B028A390E}">
      <dgm:prSet/>
      <dgm:spPr/>
      <dgm:t>
        <a:bodyPr/>
        <a:lstStyle/>
        <a:p>
          <a:endParaRPr lang="es-EC"/>
        </a:p>
      </dgm:t>
    </dgm:pt>
    <dgm:pt modelId="{5BD5A8DE-CCEA-4220-8404-A14872C3806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sz="1800" b="1" dirty="0" smtClean="0"/>
            <a:t>Objetivo 10.- PNBV: Impulsar la transformación de la matriz productiva</a:t>
          </a:r>
          <a:endParaRPr lang="es-EC" sz="1800" b="1" dirty="0"/>
        </a:p>
      </dgm:t>
    </dgm:pt>
    <dgm:pt modelId="{41E9FDD0-17B5-4ED1-80F6-031BFF09E13D}" type="parTrans" cxnId="{EC924608-23B8-4961-B697-CB9B2478C76E}">
      <dgm:prSet/>
      <dgm:spPr/>
      <dgm:t>
        <a:bodyPr/>
        <a:lstStyle/>
        <a:p>
          <a:endParaRPr lang="es-EC"/>
        </a:p>
      </dgm:t>
    </dgm:pt>
    <dgm:pt modelId="{1979DC45-7124-4EC5-88BE-5E663E305A21}" type="sibTrans" cxnId="{EC924608-23B8-4961-B697-CB9B2478C76E}">
      <dgm:prSet/>
      <dgm:spPr/>
      <dgm:t>
        <a:bodyPr/>
        <a:lstStyle/>
        <a:p>
          <a:endParaRPr lang="es-EC"/>
        </a:p>
      </dgm:t>
    </dgm:pt>
    <dgm:pt modelId="{B3EE6ABD-EAB1-43B0-B93E-C83910C0919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sz="1600" dirty="0" smtClean="0"/>
            <a:t>Permitirá que el Ecuador transite de una economía dependiente de pocos productos a convertirse en una economía diversificada que genere valor y conocimiento</a:t>
          </a:r>
          <a:endParaRPr lang="es-EC" sz="1600" dirty="0"/>
        </a:p>
      </dgm:t>
    </dgm:pt>
    <dgm:pt modelId="{4E1F09BE-B0A2-47A5-8ACD-0A7865D20A3E}" type="parTrans" cxnId="{E0D58F2A-77AA-4EEE-B104-B18C3959B7D7}">
      <dgm:prSet/>
      <dgm:spPr/>
      <dgm:t>
        <a:bodyPr/>
        <a:lstStyle/>
        <a:p>
          <a:endParaRPr lang="es-EC"/>
        </a:p>
      </dgm:t>
    </dgm:pt>
    <dgm:pt modelId="{93A80B47-14AF-4381-BA00-AB560D6D97C4}" type="sibTrans" cxnId="{E0D58F2A-77AA-4EEE-B104-B18C3959B7D7}">
      <dgm:prSet/>
      <dgm:spPr/>
      <dgm:t>
        <a:bodyPr/>
        <a:lstStyle/>
        <a:p>
          <a:endParaRPr lang="es-EC"/>
        </a:p>
      </dgm:t>
    </dgm:pt>
    <dgm:pt modelId="{12053274-AF34-4DAF-8986-42C1F6CFB21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sz="1800" b="1" dirty="0" smtClean="0"/>
            <a:t>Crédito para el sector agrícola</a:t>
          </a:r>
          <a:endParaRPr lang="es-EC" sz="1800" b="1" dirty="0"/>
        </a:p>
      </dgm:t>
    </dgm:pt>
    <dgm:pt modelId="{57D0CABD-22B8-4FDE-99AC-358F9B3FD64B}" type="parTrans" cxnId="{4250F6EB-D4C0-4FD1-A0C3-E11050C1F6CE}">
      <dgm:prSet/>
      <dgm:spPr/>
      <dgm:t>
        <a:bodyPr/>
        <a:lstStyle/>
        <a:p>
          <a:endParaRPr lang="es-EC"/>
        </a:p>
      </dgm:t>
    </dgm:pt>
    <dgm:pt modelId="{B2607242-69E9-456B-81E5-5AE89720F5F2}" type="sibTrans" cxnId="{4250F6EB-D4C0-4FD1-A0C3-E11050C1F6CE}">
      <dgm:prSet/>
      <dgm:spPr/>
      <dgm:t>
        <a:bodyPr/>
        <a:lstStyle/>
        <a:p>
          <a:endParaRPr lang="es-EC"/>
        </a:p>
      </dgm:t>
    </dgm:pt>
    <dgm:pt modelId="{2BA066BA-5188-4846-B13B-12D29CCEC96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sz="1600" dirty="0" smtClean="0"/>
            <a:t>Busca satisfacer las necesidades de financiamiento, con el objeto de contribuir a su desarrollo, crecimiento e inserción al sistema financiero formal</a:t>
          </a:r>
          <a:endParaRPr lang="es-EC" sz="1600" dirty="0"/>
        </a:p>
      </dgm:t>
    </dgm:pt>
    <dgm:pt modelId="{E661E605-F3FD-408C-9C08-005307C735D1}" type="parTrans" cxnId="{6E81A2F0-346C-47E1-95A2-708696329944}">
      <dgm:prSet/>
      <dgm:spPr/>
      <dgm:t>
        <a:bodyPr/>
        <a:lstStyle/>
        <a:p>
          <a:endParaRPr lang="es-EC"/>
        </a:p>
      </dgm:t>
    </dgm:pt>
    <dgm:pt modelId="{F95117E4-46CA-4260-99A0-0114165DB75E}" type="sibTrans" cxnId="{6E81A2F0-346C-47E1-95A2-708696329944}">
      <dgm:prSet/>
      <dgm:spPr/>
      <dgm:t>
        <a:bodyPr/>
        <a:lstStyle/>
        <a:p>
          <a:endParaRPr lang="es-EC"/>
        </a:p>
      </dgm:t>
    </dgm:pt>
    <dgm:pt modelId="{5EF74517-0F94-4D2A-B69B-4D42A5F322C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sz="1800" b="1" dirty="0" smtClean="0"/>
            <a:t>Crédito considerado como un instrumento de desarrollo</a:t>
          </a:r>
          <a:endParaRPr lang="es-EC" sz="1800" b="1" dirty="0"/>
        </a:p>
      </dgm:t>
    </dgm:pt>
    <dgm:pt modelId="{9DD62F4B-DB5D-478D-9FDA-B3C444BA588C}" type="parTrans" cxnId="{C3D7F377-5352-43B6-AB81-A5FB171EDE40}">
      <dgm:prSet/>
      <dgm:spPr/>
      <dgm:t>
        <a:bodyPr/>
        <a:lstStyle/>
        <a:p>
          <a:endParaRPr lang="es-EC"/>
        </a:p>
      </dgm:t>
    </dgm:pt>
    <dgm:pt modelId="{CFC0CD46-7F9C-4B36-BC9C-CDF6582857E9}" type="sibTrans" cxnId="{C3D7F377-5352-43B6-AB81-A5FB171EDE40}">
      <dgm:prSet/>
      <dgm:spPr/>
      <dgm:t>
        <a:bodyPr/>
        <a:lstStyle/>
        <a:p>
          <a:endParaRPr lang="es-EC"/>
        </a:p>
      </dgm:t>
    </dgm:pt>
    <dgm:pt modelId="{71C93E5E-1A5C-46F6-BDE5-4BF2D1D617F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sz="1600" dirty="0" smtClean="0"/>
            <a:t>El bienestar de la sociedad y el aporte a la economía social, destinado a las pequeñas y medianas industrias para fortalecer el crecimiento económico y disminuir la pobreza</a:t>
          </a:r>
          <a:endParaRPr lang="es-EC" sz="1600" dirty="0"/>
        </a:p>
      </dgm:t>
    </dgm:pt>
    <dgm:pt modelId="{F315E68D-2D4E-4463-9DD7-2ED64FCB72A1}" type="parTrans" cxnId="{0D196BEA-C86B-43A9-8BC9-F1407DAFC9F7}">
      <dgm:prSet/>
      <dgm:spPr/>
      <dgm:t>
        <a:bodyPr/>
        <a:lstStyle/>
        <a:p>
          <a:endParaRPr lang="es-EC"/>
        </a:p>
      </dgm:t>
    </dgm:pt>
    <dgm:pt modelId="{2F306992-1C28-4561-B2D2-BB74452F137D}" type="sibTrans" cxnId="{0D196BEA-C86B-43A9-8BC9-F1407DAFC9F7}">
      <dgm:prSet/>
      <dgm:spPr/>
      <dgm:t>
        <a:bodyPr/>
        <a:lstStyle/>
        <a:p>
          <a:endParaRPr lang="es-EC"/>
        </a:p>
      </dgm:t>
    </dgm:pt>
    <dgm:pt modelId="{AAF911CB-93A2-46FC-AA16-D28DAA6884B4}" type="pres">
      <dgm:prSet presAssocID="{AEB4759D-F867-42C0-92C7-0B7FCFF833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95BAE70-680F-4872-B1BB-0995FCE7E8B6}" type="pres">
      <dgm:prSet presAssocID="{1366AC55-D4C2-46E0-8D5B-804E3BEAF0A0}" presName="composite" presStyleCnt="0"/>
      <dgm:spPr/>
    </dgm:pt>
    <dgm:pt modelId="{BA6D2761-E5B3-4325-B668-C3F71CF2F040}" type="pres">
      <dgm:prSet presAssocID="{1366AC55-D4C2-46E0-8D5B-804E3BEAF0A0}" presName="parTx" presStyleLbl="alignNode1" presStyleIdx="0" presStyleCnt="4" custScaleY="158533" custLinFactNeighborY="-130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9502D8-60B4-49ED-9CE5-177D808EC4D7}" type="pres">
      <dgm:prSet presAssocID="{1366AC55-D4C2-46E0-8D5B-804E3BEAF0A0}" presName="desTx" presStyleLbl="alignAccFollowNode1" presStyleIdx="0" presStyleCnt="4" custScaleY="97592" custLinFactNeighborY="65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A15C5A-E322-4778-B754-96259DCC6B6C}" type="pres">
      <dgm:prSet presAssocID="{870BAB3B-BAD4-46F3-8ECC-19FD68F2C2FA}" presName="space" presStyleCnt="0"/>
      <dgm:spPr/>
    </dgm:pt>
    <dgm:pt modelId="{F5D440CC-CDA2-4B81-9FF9-EB492F0D8B91}" type="pres">
      <dgm:prSet presAssocID="{5BD5A8DE-CCEA-4220-8404-A14872C38066}" presName="composite" presStyleCnt="0"/>
      <dgm:spPr/>
    </dgm:pt>
    <dgm:pt modelId="{9E71BB55-49D3-42D8-8028-0A7C4DDADCF2}" type="pres">
      <dgm:prSet presAssocID="{5BD5A8DE-CCEA-4220-8404-A14872C38066}" presName="parTx" presStyleLbl="alignNode1" presStyleIdx="1" presStyleCnt="4" custScaleY="158533" custLinFactNeighborY="-130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19986-6707-4BB6-91EF-F485C934901F}" type="pres">
      <dgm:prSet presAssocID="{5BD5A8DE-CCEA-4220-8404-A14872C38066}" presName="desTx" presStyleLbl="alignAccFollowNode1" presStyleIdx="1" presStyleCnt="4" custScaleY="97592" custLinFactNeighborY="65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4364A7-1DBB-4159-AD2A-C0ECF3C90649}" type="pres">
      <dgm:prSet presAssocID="{1979DC45-7124-4EC5-88BE-5E663E305A21}" presName="space" presStyleCnt="0"/>
      <dgm:spPr/>
    </dgm:pt>
    <dgm:pt modelId="{67C2DCCE-2F73-4FF4-AB9C-AFF476FC529A}" type="pres">
      <dgm:prSet presAssocID="{12053274-AF34-4DAF-8986-42C1F6CFB21F}" presName="composite" presStyleCnt="0"/>
      <dgm:spPr/>
    </dgm:pt>
    <dgm:pt modelId="{52FDE0E6-F75F-4AFE-AA4C-A45B60C8C847}" type="pres">
      <dgm:prSet presAssocID="{12053274-AF34-4DAF-8986-42C1F6CFB21F}" presName="parTx" presStyleLbl="alignNode1" presStyleIdx="2" presStyleCnt="4" custScaleY="158533" custLinFactNeighborY="-130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1E5A53-3176-4F50-B242-057B7E92EE76}" type="pres">
      <dgm:prSet presAssocID="{12053274-AF34-4DAF-8986-42C1F6CFB21F}" presName="desTx" presStyleLbl="alignAccFollowNode1" presStyleIdx="2" presStyleCnt="4" custScaleY="97592" custLinFactNeighborY="65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813E1E-939F-46A3-BF17-764B6D426EAC}" type="pres">
      <dgm:prSet presAssocID="{B2607242-69E9-456B-81E5-5AE89720F5F2}" presName="space" presStyleCnt="0"/>
      <dgm:spPr/>
    </dgm:pt>
    <dgm:pt modelId="{DA3B0362-C42B-4316-BA8A-EE7FEE5D8372}" type="pres">
      <dgm:prSet presAssocID="{5EF74517-0F94-4D2A-B69B-4D42A5F322C2}" presName="composite" presStyleCnt="0"/>
      <dgm:spPr/>
    </dgm:pt>
    <dgm:pt modelId="{0BD2DE19-1614-4FD3-8C98-CBAF90BCBBF8}" type="pres">
      <dgm:prSet presAssocID="{5EF74517-0F94-4D2A-B69B-4D42A5F322C2}" presName="parTx" presStyleLbl="alignNode1" presStyleIdx="3" presStyleCnt="4" custScaleY="158533" custLinFactNeighborY="-130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6BA0B8-75BB-4628-9CB1-418DCE965EF0}" type="pres">
      <dgm:prSet presAssocID="{5EF74517-0F94-4D2A-B69B-4D42A5F322C2}" presName="desTx" presStyleLbl="alignAccFollowNode1" presStyleIdx="3" presStyleCnt="4" custScaleY="97592" custLinFactNeighborY="65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A2F1FF5-171A-4482-8F5E-90BB18919322}" type="presOf" srcId="{B3EE6ABD-EAB1-43B0-B93E-C83910C09197}" destId="{08919986-6707-4BB6-91EF-F485C934901F}" srcOrd="0" destOrd="0" presId="urn:microsoft.com/office/officeart/2005/8/layout/hList1"/>
    <dgm:cxn modelId="{B943A4D1-82FF-4CE7-A167-E958403B6942}" type="presOf" srcId="{2BA066BA-5188-4846-B13B-12D29CCEC96E}" destId="{A01E5A53-3176-4F50-B242-057B7E92EE76}" srcOrd="0" destOrd="0" presId="urn:microsoft.com/office/officeart/2005/8/layout/hList1"/>
    <dgm:cxn modelId="{7C39E91E-53FD-4EE6-85D4-875B028A390E}" srcId="{1366AC55-D4C2-46E0-8D5B-804E3BEAF0A0}" destId="{48572B07-C0FD-4763-BCD8-8E3E786E2DCF}" srcOrd="0" destOrd="0" parTransId="{3ADE944F-7EBF-47DD-812C-D1CC9D2BE7A2}" sibTransId="{59D5E156-BFCD-4525-BD8C-B022216BA1F9}"/>
    <dgm:cxn modelId="{C3D7F377-5352-43B6-AB81-A5FB171EDE40}" srcId="{AEB4759D-F867-42C0-92C7-0B7FCFF83388}" destId="{5EF74517-0F94-4D2A-B69B-4D42A5F322C2}" srcOrd="3" destOrd="0" parTransId="{9DD62F4B-DB5D-478D-9FDA-B3C444BA588C}" sibTransId="{CFC0CD46-7F9C-4B36-BC9C-CDF6582857E9}"/>
    <dgm:cxn modelId="{5EFF8F45-5459-46ED-A576-799D9AE8AB01}" type="presOf" srcId="{5BD5A8DE-CCEA-4220-8404-A14872C38066}" destId="{9E71BB55-49D3-42D8-8028-0A7C4DDADCF2}" srcOrd="0" destOrd="0" presId="urn:microsoft.com/office/officeart/2005/8/layout/hList1"/>
    <dgm:cxn modelId="{4250F6EB-D4C0-4FD1-A0C3-E11050C1F6CE}" srcId="{AEB4759D-F867-42C0-92C7-0B7FCFF83388}" destId="{12053274-AF34-4DAF-8986-42C1F6CFB21F}" srcOrd="2" destOrd="0" parTransId="{57D0CABD-22B8-4FDE-99AC-358F9B3FD64B}" sibTransId="{B2607242-69E9-456B-81E5-5AE89720F5F2}"/>
    <dgm:cxn modelId="{BD56BA2C-E629-4311-AFC8-055A542979CF}" srcId="{AEB4759D-F867-42C0-92C7-0B7FCFF83388}" destId="{1366AC55-D4C2-46E0-8D5B-804E3BEAF0A0}" srcOrd="0" destOrd="0" parTransId="{87E8D7FC-2363-4C42-853B-92931E8A4F68}" sibTransId="{870BAB3B-BAD4-46F3-8ECC-19FD68F2C2FA}"/>
    <dgm:cxn modelId="{7A9C45F6-CC81-468F-B03C-28F1C56210B3}" type="presOf" srcId="{12053274-AF34-4DAF-8986-42C1F6CFB21F}" destId="{52FDE0E6-F75F-4AFE-AA4C-A45B60C8C847}" srcOrd="0" destOrd="0" presId="urn:microsoft.com/office/officeart/2005/8/layout/hList1"/>
    <dgm:cxn modelId="{0D196BEA-C86B-43A9-8BC9-F1407DAFC9F7}" srcId="{5EF74517-0F94-4D2A-B69B-4D42A5F322C2}" destId="{71C93E5E-1A5C-46F6-BDE5-4BF2D1D617F0}" srcOrd="0" destOrd="0" parTransId="{F315E68D-2D4E-4463-9DD7-2ED64FCB72A1}" sibTransId="{2F306992-1C28-4561-B2D2-BB74452F137D}"/>
    <dgm:cxn modelId="{247AE9F2-FA5E-4494-841B-DA9D1C647A58}" type="presOf" srcId="{71C93E5E-1A5C-46F6-BDE5-4BF2D1D617F0}" destId="{AB6BA0B8-75BB-4628-9CB1-418DCE965EF0}" srcOrd="0" destOrd="0" presId="urn:microsoft.com/office/officeart/2005/8/layout/hList1"/>
    <dgm:cxn modelId="{E0D58F2A-77AA-4EEE-B104-B18C3959B7D7}" srcId="{5BD5A8DE-CCEA-4220-8404-A14872C38066}" destId="{B3EE6ABD-EAB1-43B0-B93E-C83910C09197}" srcOrd="0" destOrd="0" parTransId="{4E1F09BE-B0A2-47A5-8ACD-0A7865D20A3E}" sibTransId="{93A80B47-14AF-4381-BA00-AB560D6D97C4}"/>
    <dgm:cxn modelId="{68FC34D3-A346-4308-AA21-1D5024B066D2}" type="presOf" srcId="{48572B07-C0FD-4763-BCD8-8E3E786E2DCF}" destId="{539502D8-60B4-49ED-9CE5-177D808EC4D7}" srcOrd="0" destOrd="0" presId="urn:microsoft.com/office/officeart/2005/8/layout/hList1"/>
    <dgm:cxn modelId="{6E81A2F0-346C-47E1-95A2-708696329944}" srcId="{12053274-AF34-4DAF-8986-42C1F6CFB21F}" destId="{2BA066BA-5188-4846-B13B-12D29CCEC96E}" srcOrd="0" destOrd="0" parTransId="{E661E605-F3FD-408C-9C08-005307C735D1}" sibTransId="{F95117E4-46CA-4260-99A0-0114165DB75E}"/>
    <dgm:cxn modelId="{EC924608-23B8-4961-B697-CB9B2478C76E}" srcId="{AEB4759D-F867-42C0-92C7-0B7FCFF83388}" destId="{5BD5A8DE-CCEA-4220-8404-A14872C38066}" srcOrd="1" destOrd="0" parTransId="{41E9FDD0-17B5-4ED1-80F6-031BFF09E13D}" sibTransId="{1979DC45-7124-4EC5-88BE-5E663E305A21}"/>
    <dgm:cxn modelId="{2FE1F7AB-C6FA-49BB-825E-B6968AC84DA1}" type="presOf" srcId="{AEB4759D-F867-42C0-92C7-0B7FCFF83388}" destId="{AAF911CB-93A2-46FC-AA16-D28DAA6884B4}" srcOrd="0" destOrd="0" presId="urn:microsoft.com/office/officeart/2005/8/layout/hList1"/>
    <dgm:cxn modelId="{D120454E-0E74-491E-8A1B-6DC41CFF00D4}" type="presOf" srcId="{5EF74517-0F94-4D2A-B69B-4D42A5F322C2}" destId="{0BD2DE19-1614-4FD3-8C98-CBAF90BCBBF8}" srcOrd="0" destOrd="0" presId="urn:microsoft.com/office/officeart/2005/8/layout/hList1"/>
    <dgm:cxn modelId="{4FDA6804-9D04-477E-9FE2-A1E227D07E67}" type="presOf" srcId="{1366AC55-D4C2-46E0-8D5B-804E3BEAF0A0}" destId="{BA6D2761-E5B3-4325-B668-C3F71CF2F040}" srcOrd="0" destOrd="0" presId="urn:microsoft.com/office/officeart/2005/8/layout/hList1"/>
    <dgm:cxn modelId="{7511A528-0280-46EA-9EBB-1E6D2E498E95}" type="presParOf" srcId="{AAF911CB-93A2-46FC-AA16-D28DAA6884B4}" destId="{395BAE70-680F-4872-B1BB-0995FCE7E8B6}" srcOrd="0" destOrd="0" presId="urn:microsoft.com/office/officeart/2005/8/layout/hList1"/>
    <dgm:cxn modelId="{D14E6219-1212-4CFD-A2CB-9469210ABDBA}" type="presParOf" srcId="{395BAE70-680F-4872-B1BB-0995FCE7E8B6}" destId="{BA6D2761-E5B3-4325-B668-C3F71CF2F040}" srcOrd="0" destOrd="0" presId="urn:microsoft.com/office/officeart/2005/8/layout/hList1"/>
    <dgm:cxn modelId="{D9FB7009-FFB2-4976-9B52-7F6D26230F25}" type="presParOf" srcId="{395BAE70-680F-4872-B1BB-0995FCE7E8B6}" destId="{539502D8-60B4-49ED-9CE5-177D808EC4D7}" srcOrd="1" destOrd="0" presId="urn:microsoft.com/office/officeart/2005/8/layout/hList1"/>
    <dgm:cxn modelId="{7E841728-A8DB-41FA-8E45-D0133A278689}" type="presParOf" srcId="{AAF911CB-93A2-46FC-AA16-D28DAA6884B4}" destId="{B8A15C5A-E322-4778-B754-96259DCC6B6C}" srcOrd="1" destOrd="0" presId="urn:microsoft.com/office/officeart/2005/8/layout/hList1"/>
    <dgm:cxn modelId="{58230B25-DA55-43FF-BBB8-56A00D49072A}" type="presParOf" srcId="{AAF911CB-93A2-46FC-AA16-D28DAA6884B4}" destId="{F5D440CC-CDA2-4B81-9FF9-EB492F0D8B91}" srcOrd="2" destOrd="0" presId="urn:microsoft.com/office/officeart/2005/8/layout/hList1"/>
    <dgm:cxn modelId="{6BFC4404-E74F-49BA-82FB-7204CC783D8D}" type="presParOf" srcId="{F5D440CC-CDA2-4B81-9FF9-EB492F0D8B91}" destId="{9E71BB55-49D3-42D8-8028-0A7C4DDADCF2}" srcOrd="0" destOrd="0" presId="urn:microsoft.com/office/officeart/2005/8/layout/hList1"/>
    <dgm:cxn modelId="{77376065-0AF6-4FA0-9572-2689EEF0053D}" type="presParOf" srcId="{F5D440CC-CDA2-4B81-9FF9-EB492F0D8B91}" destId="{08919986-6707-4BB6-91EF-F485C934901F}" srcOrd="1" destOrd="0" presId="urn:microsoft.com/office/officeart/2005/8/layout/hList1"/>
    <dgm:cxn modelId="{437F8923-EA2B-4BED-B251-D04DE2AC2C0A}" type="presParOf" srcId="{AAF911CB-93A2-46FC-AA16-D28DAA6884B4}" destId="{3B4364A7-1DBB-4159-AD2A-C0ECF3C90649}" srcOrd="3" destOrd="0" presId="urn:microsoft.com/office/officeart/2005/8/layout/hList1"/>
    <dgm:cxn modelId="{AC9A7650-3ABE-4AB3-8A41-120949A00685}" type="presParOf" srcId="{AAF911CB-93A2-46FC-AA16-D28DAA6884B4}" destId="{67C2DCCE-2F73-4FF4-AB9C-AFF476FC529A}" srcOrd="4" destOrd="0" presId="urn:microsoft.com/office/officeart/2005/8/layout/hList1"/>
    <dgm:cxn modelId="{1C856E42-6D72-4879-AC2F-8500D22FE162}" type="presParOf" srcId="{67C2DCCE-2F73-4FF4-AB9C-AFF476FC529A}" destId="{52FDE0E6-F75F-4AFE-AA4C-A45B60C8C847}" srcOrd="0" destOrd="0" presId="urn:microsoft.com/office/officeart/2005/8/layout/hList1"/>
    <dgm:cxn modelId="{D5B11A22-1DC7-4F46-9899-50326DD13EA4}" type="presParOf" srcId="{67C2DCCE-2F73-4FF4-AB9C-AFF476FC529A}" destId="{A01E5A53-3176-4F50-B242-057B7E92EE76}" srcOrd="1" destOrd="0" presId="urn:microsoft.com/office/officeart/2005/8/layout/hList1"/>
    <dgm:cxn modelId="{958D759E-6F42-4D65-BAD5-F363AD41A9A8}" type="presParOf" srcId="{AAF911CB-93A2-46FC-AA16-D28DAA6884B4}" destId="{D9813E1E-939F-46A3-BF17-764B6D426EAC}" srcOrd="5" destOrd="0" presId="urn:microsoft.com/office/officeart/2005/8/layout/hList1"/>
    <dgm:cxn modelId="{4BE277E2-6075-499A-BEBB-60F9289B04A2}" type="presParOf" srcId="{AAF911CB-93A2-46FC-AA16-D28DAA6884B4}" destId="{DA3B0362-C42B-4316-BA8A-EE7FEE5D8372}" srcOrd="6" destOrd="0" presId="urn:microsoft.com/office/officeart/2005/8/layout/hList1"/>
    <dgm:cxn modelId="{39722F4B-7B1F-41B1-80B1-42CCC4B070ED}" type="presParOf" srcId="{DA3B0362-C42B-4316-BA8A-EE7FEE5D8372}" destId="{0BD2DE19-1614-4FD3-8C98-CBAF90BCBBF8}" srcOrd="0" destOrd="0" presId="urn:microsoft.com/office/officeart/2005/8/layout/hList1"/>
    <dgm:cxn modelId="{B7284A42-18A1-499C-91E8-D99B636701BE}" type="presParOf" srcId="{DA3B0362-C42B-4316-BA8A-EE7FEE5D8372}" destId="{AB6BA0B8-75BB-4628-9CB1-418DCE965E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BDFCA2-F6B4-4D4C-A77D-91751858233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C87FDA1-D941-446D-B25E-273A037D877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es-EC" sz="1800" b="1" dirty="0" smtClean="0"/>
            <a:t>SECTOR AGRÍCOLA</a:t>
          </a:r>
          <a:endParaRPr lang="es-EC" sz="1800" b="1" dirty="0"/>
        </a:p>
      </dgm:t>
    </dgm:pt>
    <dgm:pt modelId="{E9A59C24-AD1F-4DA4-A442-9DB6804E9973}" type="parTrans" cxnId="{091AC5D9-B57C-4EC6-A835-B95A71188F5D}">
      <dgm:prSet/>
      <dgm:spPr/>
      <dgm:t>
        <a:bodyPr/>
        <a:lstStyle/>
        <a:p>
          <a:endParaRPr lang="es-EC"/>
        </a:p>
      </dgm:t>
    </dgm:pt>
    <dgm:pt modelId="{775A067F-FF92-4876-A7FE-1C8F172B787B}" type="sibTrans" cxnId="{091AC5D9-B57C-4EC6-A835-B95A71188F5D}">
      <dgm:prSet/>
      <dgm:spPr/>
      <dgm:t>
        <a:bodyPr/>
        <a:lstStyle/>
        <a:p>
          <a:endParaRPr lang="es-EC"/>
        </a:p>
      </dgm:t>
    </dgm:pt>
    <dgm:pt modelId="{3EE48B3B-68E1-43BF-A32B-53E39E36C49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dirty="0" smtClean="0"/>
            <a:t>Actividad productora o primaria que obtiene materias primas de origen vegetal a través del cultivo</a:t>
          </a:r>
          <a:endParaRPr lang="es-EC" dirty="0"/>
        </a:p>
      </dgm:t>
    </dgm:pt>
    <dgm:pt modelId="{B78481E2-0677-4F5E-B16B-4EBC0CA6E73C}" type="parTrans" cxnId="{4C0EA932-E891-47A4-A5D7-CD84A701B1D6}">
      <dgm:prSet/>
      <dgm:spPr/>
      <dgm:t>
        <a:bodyPr/>
        <a:lstStyle/>
        <a:p>
          <a:endParaRPr lang="es-EC"/>
        </a:p>
      </dgm:t>
    </dgm:pt>
    <dgm:pt modelId="{B34F65E9-45B4-485C-8D73-B2859C5BA9C8}" type="sibTrans" cxnId="{4C0EA932-E891-47A4-A5D7-CD84A701B1D6}">
      <dgm:prSet/>
      <dgm:spPr/>
      <dgm:t>
        <a:bodyPr/>
        <a:lstStyle/>
        <a:p>
          <a:endParaRPr lang="es-EC"/>
        </a:p>
      </dgm:t>
    </dgm:pt>
    <dgm:pt modelId="{0D617BC4-185D-4B4B-B6BF-33458FB7DE3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es-EC" sz="1800" b="1" dirty="0" smtClean="0"/>
            <a:t>CRECIMIENTO ECONÓMICO</a:t>
          </a:r>
          <a:endParaRPr lang="es-EC" sz="1800" b="1" dirty="0"/>
        </a:p>
      </dgm:t>
    </dgm:pt>
    <dgm:pt modelId="{15E3C19B-83D8-4426-971E-A9D93DCCE240}" type="parTrans" cxnId="{5DD89B86-FC21-4C80-992A-27F3AF2EBF99}">
      <dgm:prSet/>
      <dgm:spPr/>
      <dgm:t>
        <a:bodyPr/>
        <a:lstStyle/>
        <a:p>
          <a:endParaRPr lang="es-EC"/>
        </a:p>
      </dgm:t>
    </dgm:pt>
    <dgm:pt modelId="{6E34BC62-3CD0-4A0A-98DF-F06D49138BDD}" type="sibTrans" cxnId="{5DD89B86-FC21-4C80-992A-27F3AF2EBF99}">
      <dgm:prSet/>
      <dgm:spPr/>
      <dgm:t>
        <a:bodyPr/>
        <a:lstStyle/>
        <a:p>
          <a:endParaRPr lang="es-EC"/>
        </a:p>
      </dgm:t>
    </dgm:pt>
    <dgm:pt modelId="{7559FFD9-7E7A-4B3F-80F4-5E3CAEC0399D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dirty="0" smtClean="0"/>
            <a:t>Mejora continua en  la  capacidad  para  satisfacer  la demanda por bienes y servicios</a:t>
          </a:r>
          <a:endParaRPr lang="es-EC" dirty="0"/>
        </a:p>
      </dgm:t>
    </dgm:pt>
    <dgm:pt modelId="{D10B0687-8C5D-492B-A4AF-A9787C888CDC}" type="parTrans" cxnId="{773019C3-200C-4B11-8CA9-A46E64B892F1}">
      <dgm:prSet/>
      <dgm:spPr/>
      <dgm:t>
        <a:bodyPr/>
        <a:lstStyle/>
        <a:p>
          <a:endParaRPr lang="es-EC"/>
        </a:p>
      </dgm:t>
    </dgm:pt>
    <dgm:pt modelId="{002DA78C-ADE8-43BE-83FD-00F8E5FB9D11}" type="sibTrans" cxnId="{773019C3-200C-4B11-8CA9-A46E64B892F1}">
      <dgm:prSet/>
      <dgm:spPr/>
      <dgm:t>
        <a:bodyPr/>
        <a:lstStyle/>
        <a:p>
          <a:endParaRPr lang="es-EC"/>
        </a:p>
      </dgm:t>
    </dgm:pt>
    <dgm:pt modelId="{D07F8044-1076-478E-AA2B-6F09F6C5FD6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es-EC" sz="1800" b="1" dirty="0" smtClean="0"/>
            <a:t>FINANCIAMIENTO</a:t>
          </a:r>
          <a:endParaRPr lang="es-EC" sz="1800" b="1" dirty="0"/>
        </a:p>
      </dgm:t>
    </dgm:pt>
    <dgm:pt modelId="{EF1D6FBF-88F8-4E6B-A67C-A9D9218B0586}" type="parTrans" cxnId="{1C1755C0-1809-4D4A-B6EF-DA62485A750D}">
      <dgm:prSet/>
      <dgm:spPr/>
      <dgm:t>
        <a:bodyPr/>
        <a:lstStyle/>
        <a:p>
          <a:endParaRPr lang="es-EC"/>
        </a:p>
      </dgm:t>
    </dgm:pt>
    <dgm:pt modelId="{078DB66C-EAAC-42CF-929B-BEF8EF4F4585}" type="sibTrans" cxnId="{1C1755C0-1809-4D4A-B6EF-DA62485A750D}">
      <dgm:prSet/>
      <dgm:spPr/>
      <dgm:t>
        <a:bodyPr/>
        <a:lstStyle/>
        <a:p>
          <a:endParaRPr lang="es-EC"/>
        </a:p>
      </dgm:t>
    </dgm:pt>
    <dgm:pt modelId="{7CD63D9F-9546-48C5-99B6-176239CE21B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dirty="0" smtClean="0"/>
            <a:t>Requiere de recursos financieros para realizar sus actividades, desarrollar sus funciones actuales o ampliarlas</a:t>
          </a:r>
          <a:endParaRPr lang="es-EC" dirty="0"/>
        </a:p>
      </dgm:t>
    </dgm:pt>
    <dgm:pt modelId="{2B355B0F-3692-426A-9EBE-53FF75BE8B6C}" type="parTrans" cxnId="{6741EDD6-B4CC-4497-9464-C2F8F49A1A11}">
      <dgm:prSet/>
      <dgm:spPr/>
      <dgm:t>
        <a:bodyPr/>
        <a:lstStyle/>
        <a:p>
          <a:endParaRPr lang="es-EC"/>
        </a:p>
      </dgm:t>
    </dgm:pt>
    <dgm:pt modelId="{222C7361-9E5B-4D5A-89C6-8496F4E24FCB}" type="sibTrans" cxnId="{6741EDD6-B4CC-4497-9464-C2F8F49A1A11}">
      <dgm:prSet/>
      <dgm:spPr/>
      <dgm:t>
        <a:bodyPr/>
        <a:lstStyle/>
        <a:p>
          <a:endParaRPr lang="es-EC"/>
        </a:p>
      </dgm:t>
    </dgm:pt>
    <dgm:pt modelId="{7A9A5AD8-35BB-42B7-9CC6-FE5C1F31E65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es-EC" sz="1800" b="1" dirty="0" smtClean="0"/>
            <a:t>INVERSIÓN</a:t>
          </a:r>
          <a:endParaRPr lang="es-EC" sz="1800" b="1" dirty="0"/>
        </a:p>
      </dgm:t>
    </dgm:pt>
    <dgm:pt modelId="{9F4E9B03-E6E9-4955-98EC-23940D7E8F96}" type="parTrans" cxnId="{20787766-0358-4A4D-B41D-02B2EBE7CDBC}">
      <dgm:prSet/>
      <dgm:spPr/>
      <dgm:t>
        <a:bodyPr/>
        <a:lstStyle/>
        <a:p>
          <a:endParaRPr lang="es-EC"/>
        </a:p>
      </dgm:t>
    </dgm:pt>
    <dgm:pt modelId="{301CB9C0-DA82-43AC-9BC0-329C464E94A6}" type="sibTrans" cxnId="{20787766-0358-4A4D-B41D-02B2EBE7CDBC}">
      <dgm:prSet/>
      <dgm:spPr/>
      <dgm:t>
        <a:bodyPr/>
        <a:lstStyle/>
        <a:p>
          <a:endParaRPr lang="es-EC"/>
        </a:p>
      </dgm:t>
    </dgm:pt>
    <dgm:pt modelId="{BBB9C878-C6AB-4317-9063-DAA2CCC6E73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C" dirty="0" smtClean="0"/>
            <a:t>Aplicación de recursos financieros a la creación, renovación, ampliación o mejora de la capacidad operativa</a:t>
          </a:r>
          <a:endParaRPr lang="es-EC" dirty="0"/>
        </a:p>
      </dgm:t>
    </dgm:pt>
    <dgm:pt modelId="{FC0D8FBA-5592-4A5F-9C69-72FE1849B75A}" type="parTrans" cxnId="{549771E0-FA4B-4123-8AB2-CA82D2AB29CC}">
      <dgm:prSet/>
      <dgm:spPr/>
      <dgm:t>
        <a:bodyPr/>
        <a:lstStyle/>
        <a:p>
          <a:endParaRPr lang="es-EC"/>
        </a:p>
      </dgm:t>
    </dgm:pt>
    <dgm:pt modelId="{1A204F4E-A7D6-4EA9-8377-769A9BD45086}" type="sibTrans" cxnId="{549771E0-FA4B-4123-8AB2-CA82D2AB29CC}">
      <dgm:prSet/>
      <dgm:spPr/>
      <dgm:t>
        <a:bodyPr/>
        <a:lstStyle/>
        <a:p>
          <a:endParaRPr lang="es-EC"/>
        </a:p>
      </dgm:t>
    </dgm:pt>
    <dgm:pt modelId="{A8ECE410-C4CB-487A-AD49-484A31AD4830}" type="pres">
      <dgm:prSet presAssocID="{5EBDFCA2-F6B4-4D4C-A77D-91751858233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EE5056-852C-4188-A661-A46B3D3B3FD8}" type="pres">
      <dgm:prSet presAssocID="{7C87FDA1-D941-446D-B25E-273A037D8773}" presName="compNode" presStyleCnt="0"/>
      <dgm:spPr/>
    </dgm:pt>
    <dgm:pt modelId="{420B900A-02D1-4F79-9523-05C5E3193795}" type="pres">
      <dgm:prSet presAssocID="{7C87FDA1-D941-446D-B25E-273A037D8773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504B73-A9FB-4678-9EF8-ADD5AB1AC212}" type="pres">
      <dgm:prSet presAssocID="{7C87FDA1-D941-446D-B25E-273A037D877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2353E6-4880-43E8-9988-BE6F263B40FB}" type="pres">
      <dgm:prSet presAssocID="{7C87FDA1-D941-446D-B25E-273A037D8773}" presName="parentRect" presStyleLbl="alignNode1" presStyleIdx="0" presStyleCnt="4"/>
      <dgm:spPr/>
      <dgm:t>
        <a:bodyPr/>
        <a:lstStyle/>
        <a:p>
          <a:endParaRPr lang="es-EC"/>
        </a:p>
      </dgm:t>
    </dgm:pt>
    <dgm:pt modelId="{BF8AD574-A4FA-4793-8E7D-1607620006CD}" type="pres">
      <dgm:prSet presAssocID="{7C87FDA1-D941-446D-B25E-273A037D8773}" presName="adorn" presStyleLbl="fgAccFollowNode1" presStyleIdx="0" presStyleCnt="4"/>
      <dgm:spPr/>
    </dgm:pt>
    <dgm:pt modelId="{2B01F2C5-3359-4C01-A995-2C2A0042A0DC}" type="pres">
      <dgm:prSet presAssocID="{775A067F-FF92-4876-A7FE-1C8F172B787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9AA3DB7-D448-4EA1-9A51-4132D0B9A13A}" type="pres">
      <dgm:prSet presAssocID="{0D617BC4-185D-4B4B-B6BF-33458FB7DE3B}" presName="compNode" presStyleCnt="0"/>
      <dgm:spPr/>
    </dgm:pt>
    <dgm:pt modelId="{6C103389-0D6A-4088-B68E-5B6B9E0FA2EE}" type="pres">
      <dgm:prSet presAssocID="{0D617BC4-185D-4B4B-B6BF-33458FB7DE3B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D78D56-5199-4E82-BB4E-32D2FE470B5B}" type="pres">
      <dgm:prSet presAssocID="{0D617BC4-185D-4B4B-B6BF-33458FB7DE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CD9817-1BAC-4A30-B89A-2E9548436B04}" type="pres">
      <dgm:prSet presAssocID="{0D617BC4-185D-4B4B-B6BF-33458FB7DE3B}" presName="parentRect" presStyleLbl="alignNode1" presStyleIdx="1" presStyleCnt="4"/>
      <dgm:spPr/>
      <dgm:t>
        <a:bodyPr/>
        <a:lstStyle/>
        <a:p>
          <a:endParaRPr lang="es-EC"/>
        </a:p>
      </dgm:t>
    </dgm:pt>
    <dgm:pt modelId="{B1002174-4E76-4D42-BF0A-D28B30CF0106}" type="pres">
      <dgm:prSet presAssocID="{0D617BC4-185D-4B4B-B6BF-33458FB7DE3B}" presName="adorn" presStyleLbl="fgAccFollowNode1" presStyleIdx="1" presStyleCnt="4"/>
      <dgm:spPr/>
    </dgm:pt>
    <dgm:pt modelId="{5A5493A9-61E3-4395-B061-EBA38AF46A8B}" type="pres">
      <dgm:prSet presAssocID="{6E34BC62-3CD0-4A0A-98DF-F06D49138BD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6C08033-D7C6-42E6-A0CA-E3917653769A}" type="pres">
      <dgm:prSet presAssocID="{D07F8044-1076-478E-AA2B-6F09F6C5FD6F}" presName="compNode" presStyleCnt="0"/>
      <dgm:spPr/>
    </dgm:pt>
    <dgm:pt modelId="{C9A30E95-8FB5-48EF-AD1B-C6413EE16699}" type="pres">
      <dgm:prSet presAssocID="{D07F8044-1076-478E-AA2B-6F09F6C5FD6F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06790D-17DE-46C8-8322-C35ED4BA4A1C}" type="pres">
      <dgm:prSet presAssocID="{D07F8044-1076-478E-AA2B-6F09F6C5FD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5CB317-D572-4544-BDF1-A619DEA66B70}" type="pres">
      <dgm:prSet presAssocID="{D07F8044-1076-478E-AA2B-6F09F6C5FD6F}" presName="parentRect" presStyleLbl="alignNode1" presStyleIdx="2" presStyleCnt="4"/>
      <dgm:spPr/>
      <dgm:t>
        <a:bodyPr/>
        <a:lstStyle/>
        <a:p>
          <a:endParaRPr lang="es-EC"/>
        </a:p>
      </dgm:t>
    </dgm:pt>
    <dgm:pt modelId="{EBC32D08-FD2C-40E3-95DE-6AFE8E19640B}" type="pres">
      <dgm:prSet presAssocID="{D07F8044-1076-478E-AA2B-6F09F6C5FD6F}" presName="adorn" presStyleLbl="fgAccFollowNode1" presStyleIdx="2" presStyleCnt="4"/>
      <dgm:spPr/>
    </dgm:pt>
    <dgm:pt modelId="{7B3B2ADD-D71D-4CB4-A13C-B78CAFECA883}" type="pres">
      <dgm:prSet presAssocID="{078DB66C-EAAC-42CF-929B-BEF8EF4F458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A23A5B0-2F1D-489D-B340-6D6719AFE7C2}" type="pres">
      <dgm:prSet presAssocID="{7A9A5AD8-35BB-42B7-9CC6-FE5C1F31E658}" presName="compNode" presStyleCnt="0"/>
      <dgm:spPr/>
    </dgm:pt>
    <dgm:pt modelId="{6C12CD24-65C6-49FE-9273-90B7E1E35AF2}" type="pres">
      <dgm:prSet presAssocID="{7A9A5AD8-35BB-42B7-9CC6-FE5C1F31E658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4CA1E4-B363-4E1E-B5C4-DDA1B5B83980}" type="pres">
      <dgm:prSet presAssocID="{7A9A5AD8-35BB-42B7-9CC6-FE5C1F31E65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A3DD49-CD01-435C-B453-572DC6782B4C}" type="pres">
      <dgm:prSet presAssocID="{7A9A5AD8-35BB-42B7-9CC6-FE5C1F31E658}" presName="parentRect" presStyleLbl="alignNode1" presStyleIdx="3" presStyleCnt="4"/>
      <dgm:spPr/>
      <dgm:t>
        <a:bodyPr/>
        <a:lstStyle/>
        <a:p>
          <a:endParaRPr lang="es-EC"/>
        </a:p>
      </dgm:t>
    </dgm:pt>
    <dgm:pt modelId="{04FD5159-64E9-4A75-BB82-9BC676BC0B95}" type="pres">
      <dgm:prSet presAssocID="{7A9A5AD8-35BB-42B7-9CC6-FE5C1F31E658}" presName="adorn" presStyleLbl="fgAccFollowNode1" presStyleIdx="3" presStyleCnt="4"/>
      <dgm:spPr/>
    </dgm:pt>
  </dgm:ptLst>
  <dgm:cxnLst>
    <dgm:cxn modelId="{1C1755C0-1809-4D4A-B6EF-DA62485A750D}" srcId="{5EBDFCA2-F6B4-4D4C-A77D-91751858233E}" destId="{D07F8044-1076-478E-AA2B-6F09F6C5FD6F}" srcOrd="2" destOrd="0" parTransId="{EF1D6FBF-88F8-4E6B-A67C-A9D9218B0586}" sibTransId="{078DB66C-EAAC-42CF-929B-BEF8EF4F4585}"/>
    <dgm:cxn modelId="{BC86EFC9-1BE9-4A56-9217-0999DCA1952F}" type="presOf" srcId="{7A9A5AD8-35BB-42B7-9CC6-FE5C1F31E658}" destId="{7B4CA1E4-B363-4E1E-B5C4-DDA1B5B83980}" srcOrd="0" destOrd="0" presId="urn:microsoft.com/office/officeart/2005/8/layout/bList2"/>
    <dgm:cxn modelId="{625DCCBE-C02F-4719-8E62-00094A0AF2B8}" type="presOf" srcId="{7559FFD9-7E7A-4B3F-80F4-5E3CAEC0399D}" destId="{6C103389-0D6A-4088-B68E-5B6B9E0FA2EE}" srcOrd="0" destOrd="0" presId="urn:microsoft.com/office/officeart/2005/8/layout/bList2"/>
    <dgm:cxn modelId="{7E5F3CE4-0A85-41C0-ADB1-E97B31AA61E7}" type="presOf" srcId="{7A9A5AD8-35BB-42B7-9CC6-FE5C1F31E658}" destId="{5BA3DD49-CD01-435C-B453-572DC6782B4C}" srcOrd="1" destOrd="0" presId="urn:microsoft.com/office/officeart/2005/8/layout/bList2"/>
    <dgm:cxn modelId="{549771E0-FA4B-4123-8AB2-CA82D2AB29CC}" srcId="{7A9A5AD8-35BB-42B7-9CC6-FE5C1F31E658}" destId="{BBB9C878-C6AB-4317-9063-DAA2CCC6E733}" srcOrd="0" destOrd="0" parTransId="{FC0D8FBA-5592-4A5F-9C69-72FE1849B75A}" sibTransId="{1A204F4E-A7D6-4EA9-8377-769A9BD45086}"/>
    <dgm:cxn modelId="{4ADC369B-37FF-4454-8E9B-5C3731731022}" type="presOf" srcId="{BBB9C878-C6AB-4317-9063-DAA2CCC6E733}" destId="{6C12CD24-65C6-49FE-9273-90B7E1E35AF2}" srcOrd="0" destOrd="0" presId="urn:microsoft.com/office/officeart/2005/8/layout/bList2"/>
    <dgm:cxn modelId="{F7ED9108-9EAB-4031-AC2A-DD3646C17706}" type="presOf" srcId="{078DB66C-EAAC-42CF-929B-BEF8EF4F4585}" destId="{7B3B2ADD-D71D-4CB4-A13C-B78CAFECA883}" srcOrd="0" destOrd="0" presId="urn:microsoft.com/office/officeart/2005/8/layout/bList2"/>
    <dgm:cxn modelId="{062020BB-F551-4D3F-A8A0-D5C43CD300AB}" type="presOf" srcId="{7C87FDA1-D941-446D-B25E-273A037D8773}" destId="{812353E6-4880-43E8-9988-BE6F263B40FB}" srcOrd="1" destOrd="0" presId="urn:microsoft.com/office/officeart/2005/8/layout/bList2"/>
    <dgm:cxn modelId="{E93AB688-C5EA-4308-B483-EBCDD9C72239}" type="presOf" srcId="{0D617BC4-185D-4B4B-B6BF-33458FB7DE3B}" destId="{44CD9817-1BAC-4A30-B89A-2E9548436B04}" srcOrd="1" destOrd="0" presId="urn:microsoft.com/office/officeart/2005/8/layout/bList2"/>
    <dgm:cxn modelId="{B55DE604-C4DF-4E03-952A-241D0EA4EE89}" type="presOf" srcId="{775A067F-FF92-4876-A7FE-1C8F172B787B}" destId="{2B01F2C5-3359-4C01-A995-2C2A0042A0DC}" srcOrd="0" destOrd="0" presId="urn:microsoft.com/office/officeart/2005/8/layout/bList2"/>
    <dgm:cxn modelId="{B7D4A429-6691-45F0-AC60-770AD2A42EC5}" type="presOf" srcId="{D07F8044-1076-478E-AA2B-6F09F6C5FD6F}" destId="{E206790D-17DE-46C8-8322-C35ED4BA4A1C}" srcOrd="0" destOrd="0" presId="urn:microsoft.com/office/officeart/2005/8/layout/bList2"/>
    <dgm:cxn modelId="{8A0CB9C2-296C-4CBA-90B4-DFFAD6347254}" type="presOf" srcId="{D07F8044-1076-478E-AA2B-6F09F6C5FD6F}" destId="{045CB317-D572-4544-BDF1-A619DEA66B70}" srcOrd="1" destOrd="0" presId="urn:microsoft.com/office/officeart/2005/8/layout/bList2"/>
    <dgm:cxn modelId="{D3BC6F4A-0932-456A-B9C5-E60C25C67425}" type="presOf" srcId="{7CD63D9F-9546-48C5-99B6-176239CE21B1}" destId="{C9A30E95-8FB5-48EF-AD1B-C6413EE16699}" srcOrd="0" destOrd="0" presId="urn:microsoft.com/office/officeart/2005/8/layout/bList2"/>
    <dgm:cxn modelId="{D511961A-04FF-4C14-BD72-5F94DFADA2C0}" type="presOf" srcId="{0D617BC4-185D-4B4B-B6BF-33458FB7DE3B}" destId="{3AD78D56-5199-4E82-BB4E-32D2FE470B5B}" srcOrd="0" destOrd="0" presId="urn:microsoft.com/office/officeart/2005/8/layout/bList2"/>
    <dgm:cxn modelId="{091AC5D9-B57C-4EC6-A835-B95A71188F5D}" srcId="{5EBDFCA2-F6B4-4D4C-A77D-91751858233E}" destId="{7C87FDA1-D941-446D-B25E-273A037D8773}" srcOrd="0" destOrd="0" parTransId="{E9A59C24-AD1F-4DA4-A442-9DB6804E9973}" sibTransId="{775A067F-FF92-4876-A7FE-1C8F172B787B}"/>
    <dgm:cxn modelId="{A44235FA-DF60-4F7F-B668-38F33E3BC392}" type="presOf" srcId="{3EE48B3B-68E1-43BF-A32B-53E39E36C494}" destId="{420B900A-02D1-4F79-9523-05C5E3193795}" srcOrd="0" destOrd="0" presId="urn:microsoft.com/office/officeart/2005/8/layout/bList2"/>
    <dgm:cxn modelId="{6741EDD6-B4CC-4497-9464-C2F8F49A1A11}" srcId="{D07F8044-1076-478E-AA2B-6F09F6C5FD6F}" destId="{7CD63D9F-9546-48C5-99B6-176239CE21B1}" srcOrd="0" destOrd="0" parTransId="{2B355B0F-3692-426A-9EBE-53FF75BE8B6C}" sibTransId="{222C7361-9E5B-4D5A-89C6-8496F4E24FCB}"/>
    <dgm:cxn modelId="{5DD89B86-FC21-4C80-992A-27F3AF2EBF99}" srcId="{5EBDFCA2-F6B4-4D4C-A77D-91751858233E}" destId="{0D617BC4-185D-4B4B-B6BF-33458FB7DE3B}" srcOrd="1" destOrd="0" parTransId="{15E3C19B-83D8-4426-971E-A9D93DCCE240}" sibTransId="{6E34BC62-3CD0-4A0A-98DF-F06D49138BDD}"/>
    <dgm:cxn modelId="{19B60330-842B-4FD6-90A0-F9C7CB5D3F32}" type="presOf" srcId="{5EBDFCA2-F6B4-4D4C-A77D-91751858233E}" destId="{A8ECE410-C4CB-487A-AD49-484A31AD4830}" srcOrd="0" destOrd="0" presId="urn:microsoft.com/office/officeart/2005/8/layout/bList2"/>
    <dgm:cxn modelId="{20787766-0358-4A4D-B41D-02B2EBE7CDBC}" srcId="{5EBDFCA2-F6B4-4D4C-A77D-91751858233E}" destId="{7A9A5AD8-35BB-42B7-9CC6-FE5C1F31E658}" srcOrd="3" destOrd="0" parTransId="{9F4E9B03-E6E9-4955-98EC-23940D7E8F96}" sibTransId="{301CB9C0-DA82-43AC-9BC0-329C464E94A6}"/>
    <dgm:cxn modelId="{773019C3-200C-4B11-8CA9-A46E64B892F1}" srcId="{0D617BC4-185D-4B4B-B6BF-33458FB7DE3B}" destId="{7559FFD9-7E7A-4B3F-80F4-5E3CAEC0399D}" srcOrd="0" destOrd="0" parTransId="{D10B0687-8C5D-492B-A4AF-A9787C888CDC}" sibTransId="{002DA78C-ADE8-43BE-83FD-00F8E5FB9D11}"/>
    <dgm:cxn modelId="{4C0EA932-E891-47A4-A5D7-CD84A701B1D6}" srcId="{7C87FDA1-D941-446D-B25E-273A037D8773}" destId="{3EE48B3B-68E1-43BF-A32B-53E39E36C494}" srcOrd="0" destOrd="0" parTransId="{B78481E2-0677-4F5E-B16B-4EBC0CA6E73C}" sibTransId="{B34F65E9-45B4-485C-8D73-B2859C5BA9C8}"/>
    <dgm:cxn modelId="{131EF5AA-B916-41AD-AD19-D75A6F385025}" type="presOf" srcId="{7C87FDA1-D941-446D-B25E-273A037D8773}" destId="{4C504B73-A9FB-4678-9EF8-ADD5AB1AC212}" srcOrd="0" destOrd="0" presId="urn:microsoft.com/office/officeart/2005/8/layout/bList2"/>
    <dgm:cxn modelId="{9C603A44-9E7A-4AB8-8DA4-E0C4F0BB17FF}" type="presOf" srcId="{6E34BC62-3CD0-4A0A-98DF-F06D49138BDD}" destId="{5A5493A9-61E3-4395-B061-EBA38AF46A8B}" srcOrd="0" destOrd="0" presId="urn:microsoft.com/office/officeart/2005/8/layout/bList2"/>
    <dgm:cxn modelId="{34C92107-E4FD-49B9-86AA-51B0AB5507EE}" type="presParOf" srcId="{A8ECE410-C4CB-487A-AD49-484A31AD4830}" destId="{8CEE5056-852C-4188-A661-A46B3D3B3FD8}" srcOrd="0" destOrd="0" presId="urn:microsoft.com/office/officeart/2005/8/layout/bList2"/>
    <dgm:cxn modelId="{6184DD5E-7C6D-4F36-B950-C1E0AF92A4FB}" type="presParOf" srcId="{8CEE5056-852C-4188-A661-A46B3D3B3FD8}" destId="{420B900A-02D1-4F79-9523-05C5E3193795}" srcOrd="0" destOrd="0" presId="urn:microsoft.com/office/officeart/2005/8/layout/bList2"/>
    <dgm:cxn modelId="{3A609BEA-2DFC-4FA2-BC64-97D43CED2ED2}" type="presParOf" srcId="{8CEE5056-852C-4188-A661-A46B3D3B3FD8}" destId="{4C504B73-A9FB-4678-9EF8-ADD5AB1AC212}" srcOrd="1" destOrd="0" presId="urn:microsoft.com/office/officeart/2005/8/layout/bList2"/>
    <dgm:cxn modelId="{8043CC47-64A5-498F-9084-E328EF04DA4C}" type="presParOf" srcId="{8CEE5056-852C-4188-A661-A46B3D3B3FD8}" destId="{812353E6-4880-43E8-9988-BE6F263B40FB}" srcOrd="2" destOrd="0" presId="urn:microsoft.com/office/officeart/2005/8/layout/bList2"/>
    <dgm:cxn modelId="{899E3B5B-E964-44B1-84B9-12DFD01F4993}" type="presParOf" srcId="{8CEE5056-852C-4188-A661-A46B3D3B3FD8}" destId="{BF8AD574-A4FA-4793-8E7D-1607620006CD}" srcOrd="3" destOrd="0" presId="urn:microsoft.com/office/officeart/2005/8/layout/bList2"/>
    <dgm:cxn modelId="{A2D63F93-09CE-4ABE-A477-27E716D17133}" type="presParOf" srcId="{A8ECE410-C4CB-487A-AD49-484A31AD4830}" destId="{2B01F2C5-3359-4C01-A995-2C2A0042A0DC}" srcOrd="1" destOrd="0" presId="urn:microsoft.com/office/officeart/2005/8/layout/bList2"/>
    <dgm:cxn modelId="{58946E8B-053A-4353-BC42-7F9FF8FAB6F5}" type="presParOf" srcId="{A8ECE410-C4CB-487A-AD49-484A31AD4830}" destId="{09AA3DB7-D448-4EA1-9A51-4132D0B9A13A}" srcOrd="2" destOrd="0" presId="urn:microsoft.com/office/officeart/2005/8/layout/bList2"/>
    <dgm:cxn modelId="{7B8BDE2F-6D22-47D2-B6CD-8B0B96DFE2C3}" type="presParOf" srcId="{09AA3DB7-D448-4EA1-9A51-4132D0B9A13A}" destId="{6C103389-0D6A-4088-B68E-5B6B9E0FA2EE}" srcOrd="0" destOrd="0" presId="urn:microsoft.com/office/officeart/2005/8/layout/bList2"/>
    <dgm:cxn modelId="{9C5F55E6-C76E-480B-A9F3-68588B779EEC}" type="presParOf" srcId="{09AA3DB7-D448-4EA1-9A51-4132D0B9A13A}" destId="{3AD78D56-5199-4E82-BB4E-32D2FE470B5B}" srcOrd="1" destOrd="0" presId="urn:microsoft.com/office/officeart/2005/8/layout/bList2"/>
    <dgm:cxn modelId="{DCA7F0A0-7090-4044-A40B-570F2EAE4596}" type="presParOf" srcId="{09AA3DB7-D448-4EA1-9A51-4132D0B9A13A}" destId="{44CD9817-1BAC-4A30-B89A-2E9548436B04}" srcOrd="2" destOrd="0" presId="urn:microsoft.com/office/officeart/2005/8/layout/bList2"/>
    <dgm:cxn modelId="{C267049B-1AAA-4624-9970-AF120352FF21}" type="presParOf" srcId="{09AA3DB7-D448-4EA1-9A51-4132D0B9A13A}" destId="{B1002174-4E76-4D42-BF0A-D28B30CF0106}" srcOrd="3" destOrd="0" presId="urn:microsoft.com/office/officeart/2005/8/layout/bList2"/>
    <dgm:cxn modelId="{30A45495-14EF-47D7-81F3-0A8EE0FD357A}" type="presParOf" srcId="{A8ECE410-C4CB-487A-AD49-484A31AD4830}" destId="{5A5493A9-61E3-4395-B061-EBA38AF46A8B}" srcOrd="3" destOrd="0" presId="urn:microsoft.com/office/officeart/2005/8/layout/bList2"/>
    <dgm:cxn modelId="{104BE66B-E447-4766-B65A-27ABC2324DE4}" type="presParOf" srcId="{A8ECE410-C4CB-487A-AD49-484A31AD4830}" destId="{16C08033-D7C6-42E6-A0CA-E3917653769A}" srcOrd="4" destOrd="0" presId="urn:microsoft.com/office/officeart/2005/8/layout/bList2"/>
    <dgm:cxn modelId="{28A7AADF-3EDB-4430-9546-F5593A70D1AB}" type="presParOf" srcId="{16C08033-D7C6-42E6-A0CA-E3917653769A}" destId="{C9A30E95-8FB5-48EF-AD1B-C6413EE16699}" srcOrd="0" destOrd="0" presId="urn:microsoft.com/office/officeart/2005/8/layout/bList2"/>
    <dgm:cxn modelId="{15207430-9DA8-4CA5-909A-041E408272AE}" type="presParOf" srcId="{16C08033-D7C6-42E6-A0CA-E3917653769A}" destId="{E206790D-17DE-46C8-8322-C35ED4BA4A1C}" srcOrd="1" destOrd="0" presId="urn:microsoft.com/office/officeart/2005/8/layout/bList2"/>
    <dgm:cxn modelId="{52521308-41A9-4D5F-B9F3-08DB5EA69E9D}" type="presParOf" srcId="{16C08033-D7C6-42E6-A0CA-E3917653769A}" destId="{045CB317-D572-4544-BDF1-A619DEA66B70}" srcOrd="2" destOrd="0" presId="urn:microsoft.com/office/officeart/2005/8/layout/bList2"/>
    <dgm:cxn modelId="{365F75BE-5692-4EB1-B181-B9FAD1485245}" type="presParOf" srcId="{16C08033-D7C6-42E6-A0CA-E3917653769A}" destId="{EBC32D08-FD2C-40E3-95DE-6AFE8E19640B}" srcOrd="3" destOrd="0" presId="urn:microsoft.com/office/officeart/2005/8/layout/bList2"/>
    <dgm:cxn modelId="{249195BA-07B7-4C1D-88C5-AE49CA7588B3}" type="presParOf" srcId="{A8ECE410-C4CB-487A-AD49-484A31AD4830}" destId="{7B3B2ADD-D71D-4CB4-A13C-B78CAFECA883}" srcOrd="5" destOrd="0" presId="urn:microsoft.com/office/officeart/2005/8/layout/bList2"/>
    <dgm:cxn modelId="{903CF676-59B5-4B73-86D1-A0E0C8260177}" type="presParOf" srcId="{A8ECE410-C4CB-487A-AD49-484A31AD4830}" destId="{0A23A5B0-2F1D-489D-B340-6D6719AFE7C2}" srcOrd="6" destOrd="0" presId="urn:microsoft.com/office/officeart/2005/8/layout/bList2"/>
    <dgm:cxn modelId="{5AA3ACC0-777B-4F1E-85C7-D7F484D4DE57}" type="presParOf" srcId="{0A23A5B0-2F1D-489D-B340-6D6719AFE7C2}" destId="{6C12CD24-65C6-49FE-9273-90B7E1E35AF2}" srcOrd="0" destOrd="0" presId="urn:microsoft.com/office/officeart/2005/8/layout/bList2"/>
    <dgm:cxn modelId="{884F0A86-E9C2-4F0A-84AD-7C51451A74C9}" type="presParOf" srcId="{0A23A5B0-2F1D-489D-B340-6D6719AFE7C2}" destId="{7B4CA1E4-B363-4E1E-B5C4-DDA1B5B83980}" srcOrd="1" destOrd="0" presId="urn:microsoft.com/office/officeart/2005/8/layout/bList2"/>
    <dgm:cxn modelId="{8C22AEC9-A958-47DF-8F94-6479E9777CF3}" type="presParOf" srcId="{0A23A5B0-2F1D-489D-B340-6D6719AFE7C2}" destId="{5BA3DD49-CD01-435C-B453-572DC6782B4C}" srcOrd="2" destOrd="0" presId="urn:microsoft.com/office/officeart/2005/8/layout/bList2"/>
    <dgm:cxn modelId="{1CC92070-17A5-419C-885D-B05F0EED6AB4}" type="presParOf" srcId="{0A23A5B0-2F1D-489D-B340-6D6719AFE7C2}" destId="{04FD5159-64E9-4A75-BB82-9BC676BC0B9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6FC465-5378-4439-B46A-A8CBF162E9D5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50E09B6-4C6C-41F3-AF05-81ADD77F3431}">
      <dgm:prSet/>
      <dgm:spPr/>
      <dgm:t>
        <a:bodyPr/>
        <a:lstStyle/>
        <a:p>
          <a:pPr rtl="0"/>
          <a:r>
            <a:rPr lang="es-EC" dirty="0" smtClean="0"/>
            <a:t>Enfoque</a:t>
          </a:r>
          <a:endParaRPr lang="es-EC" dirty="0"/>
        </a:p>
      </dgm:t>
    </dgm:pt>
    <dgm:pt modelId="{2710A753-01CD-4A39-8E5A-A9901141C169}" type="parTrans" cxnId="{D2A3B5A4-6802-4838-8423-5081B8EE78E8}">
      <dgm:prSet/>
      <dgm:spPr/>
      <dgm:t>
        <a:bodyPr/>
        <a:lstStyle/>
        <a:p>
          <a:endParaRPr lang="es-EC"/>
        </a:p>
      </dgm:t>
    </dgm:pt>
    <dgm:pt modelId="{4E1CDE29-205F-4A30-876C-02C3F6B2500C}" type="sibTrans" cxnId="{D2A3B5A4-6802-4838-8423-5081B8EE78E8}">
      <dgm:prSet/>
      <dgm:spPr/>
      <dgm:t>
        <a:bodyPr/>
        <a:lstStyle/>
        <a:p>
          <a:endParaRPr lang="es-EC"/>
        </a:p>
      </dgm:t>
    </dgm:pt>
    <dgm:pt modelId="{E30C4CFA-D291-4CA3-9C6A-B9EBB66859F6}">
      <dgm:prSet custT="1"/>
      <dgm:spPr/>
      <dgm:t>
        <a:bodyPr/>
        <a:lstStyle/>
        <a:p>
          <a:pPr rtl="0"/>
          <a:r>
            <a:rPr lang="es-EC" sz="2000" dirty="0" smtClean="0"/>
            <a:t>Investigación cuantitativa</a:t>
          </a:r>
          <a:endParaRPr lang="es-EC" sz="2000" dirty="0"/>
        </a:p>
      </dgm:t>
    </dgm:pt>
    <dgm:pt modelId="{641D8F17-26EB-437E-AEBD-88864A94656F}" type="parTrans" cxnId="{82423518-F283-4E54-A23F-29F1384F13E7}">
      <dgm:prSet/>
      <dgm:spPr/>
      <dgm:t>
        <a:bodyPr/>
        <a:lstStyle/>
        <a:p>
          <a:endParaRPr lang="es-EC"/>
        </a:p>
      </dgm:t>
    </dgm:pt>
    <dgm:pt modelId="{3FF109A4-8E1E-48FD-A728-46AE86C0C411}" type="sibTrans" cxnId="{82423518-F283-4E54-A23F-29F1384F13E7}">
      <dgm:prSet/>
      <dgm:spPr/>
      <dgm:t>
        <a:bodyPr/>
        <a:lstStyle/>
        <a:p>
          <a:endParaRPr lang="es-EC"/>
        </a:p>
      </dgm:t>
    </dgm:pt>
    <dgm:pt modelId="{B42D6790-F95B-42D7-BD74-C7982BD0E9E5}">
      <dgm:prSet custT="1"/>
      <dgm:spPr/>
      <dgm:t>
        <a:bodyPr/>
        <a:lstStyle/>
        <a:p>
          <a:pPr rtl="0"/>
          <a:r>
            <a:rPr lang="es-EC" sz="1600" dirty="0" smtClean="0"/>
            <a:t>Comportamiento de variables determinan el impacto dentro de la economía y el sector</a:t>
          </a:r>
          <a:endParaRPr lang="es-EC" sz="1600" dirty="0"/>
        </a:p>
      </dgm:t>
    </dgm:pt>
    <dgm:pt modelId="{2F1BAD18-798B-4374-9B24-03CA98BD8566}" type="parTrans" cxnId="{2B9D9734-5B77-44BB-916F-04B5DF0B0CA5}">
      <dgm:prSet/>
      <dgm:spPr/>
      <dgm:t>
        <a:bodyPr/>
        <a:lstStyle/>
        <a:p>
          <a:endParaRPr lang="es-EC"/>
        </a:p>
      </dgm:t>
    </dgm:pt>
    <dgm:pt modelId="{F067B158-6032-4AAF-805A-FB50EFBF892E}" type="sibTrans" cxnId="{2B9D9734-5B77-44BB-916F-04B5DF0B0CA5}">
      <dgm:prSet/>
      <dgm:spPr/>
      <dgm:t>
        <a:bodyPr/>
        <a:lstStyle/>
        <a:p>
          <a:endParaRPr lang="es-EC"/>
        </a:p>
      </dgm:t>
    </dgm:pt>
    <dgm:pt modelId="{7F1396BC-A9D8-4F9F-8CE0-B2DBABCD9580}">
      <dgm:prSet/>
      <dgm:spPr/>
      <dgm:t>
        <a:bodyPr/>
        <a:lstStyle/>
        <a:p>
          <a:pPr rtl="0"/>
          <a:r>
            <a:rPr lang="es-EC" dirty="0" smtClean="0"/>
            <a:t>Modalidad básica de la investigación</a:t>
          </a:r>
          <a:endParaRPr lang="es-EC" dirty="0"/>
        </a:p>
      </dgm:t>
    </dgm:pt>
    <dgm:pt modelId="{B7C913C1-429F-4D8E-9BC4-4422E572F0CA}" type="parTrans" cxnId="{67F87AB7-4C13-445B-A61B-646B4952C3ED}">
      <dgm:prSet/>
      <dgm:spPr/>
      <dgm:t>
        <a:bodyPr/>
        <a:lstStyle/>
        <a:p>
          <a:endParaRPr lang="es-EC"/>
        </a:p>
      </dgm:t>
    </dgm:pt>
    <dgm:pt modelId="{616FBBA6-C484-40E6-B58C-7B55B0BB2F20}" type="sibTrans" cxnId="{67F87AB7-4C13-445B-A61B-646B4952C3ED}">
      <dgm:prSet/>
      <dgm:spPr/>
      <dgm:t>
        <a:bodyPr/>
        <a:lstStyle/>
        <a:p>
          <a:endParaRPr lang="es-EC"/>
        </a:p>
      </dgm:t>
    </dgm:pt>
    <dgm:pt modelId="{6B17B799-7162-47F4-84CD-E9ECE24CAD31}">
      <dgm:prSet custT="1"/>
      <dgm:spPr/>
      <dgm:t>
        <a:bodyPr/>
        <a:lstStyle/>
        <a:p>
          <a:pPr rtl="0"/>
          <a:r>
            <a:rPr lang="es-EC" sz="2000" dirty="0" smtClean="0"/>
            <a:t>Investigación de campo</a:t>
          </a:r>
          <a:endParaRPr lang="es-EC" sz="2000" dirty="0"/>
        </a:p>
      </dgm:t>
    </dgm:pt>
    <dgm:pt modelId="{4325E54A-8A74-4BF5-AB2C-95B84EB7DB8A}" type="parTrans" cxnId="{F3230BCC-2DD8-46F1-8FF6-0B035B09BDAF}">
      <dgm:prSet/>
      <dgm:spPr/>
      <dgm:t>
        <a:bodyPr/>
        <a:lstStyle/>
        <a:p>
          <a:endParaRPr lang="es-EC"/>
        </a:p>
      </dgm:t>
    </dgm:pt>
    <dgm:pt modelId="{9EFA7937-1777-4FA6-9C81-384810834F01}" type="sibTrans" cxnId="{F3230BCC-2DD8-46F1-8FF6-0B035B09BDAF}">
      <dgm:prSet/>
      <dgm:spPr/>
      <dgm:t>
        <a:bodyPr/>
        <a:lstStyle/>
        <a:p>
          <a:endParaRPr lang="es-EC"/>
        </a:p>
      </dgm:t>
    </dgm:pt>
    <dgm:pt modelId="{D40E9433-F594-419E-BBC0-E6797C5241DE}">
      <dgm:prSet custT="1"/>
      <dgm:spPr/>
      <dgm:t>
        <a:bodyPr/>
        <a:lstStyle/>
        <a:p>
          <a:pPr rtl="0"/>
          <a:r>
            <a:rPr lang="es-EC" sz="1600" dirty="0" smtClean="0"/>
            <a:t>Interpretar y solucionar situaciones, problemas y necesidades. Datos de fuentes directas</a:t>
          </a:r>
          <a:endParaRPr lang="es-EC" sz="1600" dirty="0"/>
        </a:p>
      </dgm:t>
    </dgm:pt>
    <dgm:pt modelId="{9528ADC1-3A23-4C14-BF93-51EEFEC41D4C}" type="parTrans" cxnId="{9E13770C-1C31-4B7E-86EC-69F8F3DB862A}">
      <dgm:prSet/>
      <dgm:spPr/>
      <dgm:t>
        <a:bodyPr/>
        <a:lstStyle/>
        <a:p>
          <a:endParaRPr lang="es-EC"/>
        </a:p>
      </dgm:t>
    </dgm:pt>
    <dgm:pt modelId="{A4CB7FF5-FB40-495B-BAB0-D64874FC4C82}" type="sibTrans" cxnId="{9E13770C-1C31-4B7E-86EC-69F8F3DB862A}">
      <dgm:prSet/>
      <dgm:spPr/>
      <dgm:t>
        <a:bodyPr/>
        <a:lstStyle/>
        <a:p>
          <a:endParaRPr lang="es-EC"/>
        </a:p>
      </dgm:t>
    </dgm:pt>
    <dgm:pt modelId="{EBD02CE6-0DF4-47E1-964C-E42D4D996536}">
      <dgm:prSet custT="1"/>
      <dgm:spPr/>
      <dgm:t>
        <a:bodyPr/>
        <a:lstStyle/>
        <a:p>
          <a:pPr rtl="0"/>
          <a:r>
            <a:rPr lang="es-EC" sz="2000" dirty="0" smtClean="0"/>
            <a:t>Investigación documental</a:t>
          </a:r>
          <a:endParaRPr lang="es-EC" sz="2000" dirty="0"/>
        </a:p>
      </dgm:t>
    </dgm:pt>
    <dgm:pt modelId="{7DE7E84F-8E84-4965-BE60-7C88EAD190B9}" type="parTrans" cxnId="{E2234969-633A-4DF4-AB7B-25A977D23BBE}">
      <dgm:prSet/>
      <dgm:spPr/>
      <dgm:t>
        <a:bodyPr/>
        <a:lstStyle/>
        <a:p>
          <a:endParaRPr lang="es-EC"/>
        </a:p>
      </dgm:t>
    </dgm:pt>
    <dgm:pt modelId="{1C095F9E-ED14-4463-8CB8-82F7C7EABA7B}" type="sibTrans" cxnId="{E2234969-633A-4DF4-AB7B-25A977D23BBE}">
      <dgm:prSet/>
      <dgm:spPr/>
      <dgm:t>
        <a:bodyPr/>
        <a:lstStyle/>
        <a:p>
          <a:endParaRPr lang="es-EC"/>
        </a:p>
      </dgm:t>
    </dgm:pt>
    <dgm:pt modelId="{A9D02F0F-FC39-45C4-8355-76103315FF9C}">
      <dgm:prSet custT="1"/>
      <dgm:spPr/>
      <dgm:t>
        <a:bodyPr/>
        <a:lstStyle/>
        <a:p>
          <a:pPr rtl="0"/>
          <a:r>
            <a:rPr lang="es-EC" sz="1600" dirty="0" smtClean="0"/>
            <a:t>Fuentes de carácter documental, elementos bibliográficos, informes estudios. Determinar estrategias financieras y su impacto</a:t>
          </a:r>
          <a:endParaRPr lang="es-EC" sz="1600" dirty="0"/>
        </a:p>
      </dgm:t>
    </dgm:pt>
    <dgm:pt modelId="{9722F78D-CA48-4052-975A-0DF850D178B0}" type="parTrans" cxnId="{384FB3C4-5C96-4E64-A819-438759405E67}">
      <dgm:prSet/>
      <dgm:spPr/>
      <dgm:t>
        <a:bodyPr/>
        <a:lstStyle/>
        <a:p>
          <a:endParaRPr lang="es-EC"/>
        </a:p>
      </dgm:t>
    </dgm:pt>
    <dgm:pt modelId="{45BEAD28-3D28-4ED1-9658-DD9DA4F70E3B}" type="sibTrans" cxnId="{384FB3C4-5C96-4E64-A819-438759405E67}">
      <dgm:prSet/>
      <dgm:spPr/>
      <dgm:t>
        <a:bodyPr/>
        <a:lstStyle/>
        <a:p>
          <a:endParaRPr lang="es-EC"/>
        </a:p>
      </dgm:t>
    </dgm:pt>
    <dgm:pt modelId="{E123AA6A-918B-4069-B0C7-DFB68B12642C}">
      <dgm:prSet/>
      <dgm:spPr/>
      <dgm:t>
        <a:bodyPr/>
        <a:lstStyle/>
        <a:p>
          <a:pPr rtl="0"/>
          <a:r>
            <a:rPr lang="es-EC" dirty="0" smtClean="0"/>
            <a:t>Tipo de investigación</a:t>
          </a:r>
          <a:endParaRPr lang="es-EC" dirty="0"/>
        </a:p>
      </dgm:t>
    </dgm:pt>
    <dgm:pt modelId="{F24A30B4-7019-4205-903D-0C23B83DD7A8}" type="parTrans" cxnId="{11EBD57C-E91C-402F-8D9B-A80440A658F0}">
      <dgm:prSet/>
      <dgm:spPr/>
      <dgm:t>
        <a:bodyPr/>
        <a:lstStyle/>
        <a:p>
          <a:endParaRPr lang="es-EC"/>
        </a:p>
      </dgm:t>
    </dgm:pt>
    <dgm:pt modelId="{15842355-7F76-4C6C-B6D5-132AD47F3961}" type="sibTrans" cxnId="{11EBD57C-E91C-402F-8D9B-A80440A658F0}">
      <dgm:prSet/>
      <dgm:spPr/>
      <dgm:t>
        <a:bodyPr/>
        <a:lstStyle/>
        <a:p>
          <a:endParaRPr lang="es-EC"/>
        </a:p>
      </dgm:t>
    </dgm:pt>
    <dgm:pt modelId="{C30BEB63-C025-4982-9CBD-996C20B73620}">
      <dgm:prSet custT="1"/>
      <dgm:spPr/>
      <dgm:t>
        <a:bodyPr/>
        <a:lstStyle/>
        <a:p>
          <a:pPr rtl="0"/>
          <a:r>
            <a:rPr lang="es-EC" sz="2000" dirty="0" smtClean="0"/>
            <a:t>Investigación exploratoria</a:t>
          </a:r>
          <a:endParaRPr lang="es-EC" sz="2000" dirty="0"/>
        </a:p>
      </dgm:t>
    </dgm:pt>
    <dgm:pt modelId="{2B65D843-ED13-44A4-ABA4-222DCF9ABE3F}" type="parTrans" cxnId="{5C34C2E2-B7D5-4DBA-8E2E-2C5CBA28C7F3}">
      <dgm:prSet/>
      <dgm:spPr/>
      <dgm:t>
        <a:bodyPr/>
        <a:lstStyle/>
        <a:p>
          <a:endParaRPr lang="es-EC"/>
        </a:p>
      </dgm:t>
    </dgm:pt>
    <dgm:pt modelId="{43EFC042-8CAE-459F-B217-11F8B2793E46}" type="sibTrans" cxnId="{5C34C2E2-B7D5-4DBA-8E2E-2C5CBA28C7F3}">
      <dgm:prSet/>
      <dgm:spPr/>
      <dgm:t>
        <a:bodyPr/>
        <a:lstStyle/>
        <a:p>
          <a:endParaRPr lang="es-EC"/>
        </a:p>
      </dgm:t>
    </dgm:pt>
    <dgm:pt modelId="{4FDECE22-F4AA-4FAB-975D-E402B68DA3B1}">
      <dgm:prSet custT="1"/>
      <dgm:spPr/>
      <dgm:t>
        <a:bodyPr/>
        <a:lstStyle/>
        <a:p>
          <a:pPr rtl="0"/>
          <a:r>
            <a:rPr lang="es-EC" sz="1600" dirty="0" smtClean="0"/>
            <a:t>Permite aplicar nuevos métodos de investigación, generando la flexibilidad y ajuste de factores</a:t>
          </a:r>
          <a:endParaRPr lang="es-EC" sz="1600" dirty="0"/>
        </a:p>
      </dgm:t>
    </dgm:pt>
    <dgm:pt modelId="{7ED25A28-273D-41B2-9E0A-64F597DA7A17}" type="parTrans" cxnId="{7FA6B6AE-F9B8-46AD-BC3F-257C2983EFD2}">
      <dgm:prSet/>
      <dgm:spPr/>
      <dgm:t>
        <a:bodyPr/>
        <a:lstStyle/>
        <a:p>
          <a:endParaRPr lang="es-EC"/>
        </a:p>
      </dgm:t>
    </dgm:pt>
    <dgm:pt modelId="{20ECAFEB-18CB-447B-AA16-F6ED0809513D}" type="sibTrans" cxnId="{7FA6B6AE-F9B8-46AD-BC3F-257C2983EFD2}">
      <dgm:prSet/>
      <dgm:spPr/>
      <dgm:t>
        <a:bodyPr/>
        <a:lstStyle/>
        <a:p>
          <a:endParaRPr lang="es-EC"/>
        </a:p>
      </dgm:t>
    </dgm:pt>
    <dgm:pt modelId="{78FB1380-D664-4C18-9AC5-A930004EC12B}" type="pres">
      <dgm:prSet presAssocID="{296FC465-5378-4439-B46A-A8CBF162E9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8858DCC-8DC3-4009-B6B1-CC125DEF1932}" type="pres">
      <dgm:prSet presAssocID="{E50E09B6-4C6C-41F3-AF05-81ADD77F3431}" presName="vertFlow" presStyleCnt="0"/>
      <dgm:spPr/>
    </dgm:pt>
    <dgm:pt modelId="{4BE9C165-A2F2-4197-BD00-4F4316425F3D}" type="pres">
      <dgm:prSet presAssocID="{E50E09B6-4C6C-41F3-AF05-81ADD77F3431}" presName="header" presStyleLbl="node1" presStyleIdx="0" presStyleCnt="3"/>
      <dgm:spPr/>
      <dgm:t>
        <a:bodyPr/>
        <a:lstStyle/>
        <a:p>
          <a:endParaRPr lang="es-EC"/>
        </a:p>
      </dgm:t>
    </dgm:pt>
    <dgm:pt modelId="{CB705DE8-5B7F-4E1E-9B0F-CAB20E0B187B}" type="pres">
      <dgm:prSet presAssocID="{641D8F17-26EB-437E-AEBD-88864A94656F}" presName="parTrans" presStyleLbl="sibTrans2D1" presStyleIdx="0" presStyleCnt="4"/>
      <dgm:spPr/>
      <dgm:t>
        <a:bodyPr/>
        <a:lstStyle/>
        <a:p>
          <a:endParaRPr lang="es-EC"/>
        </a:p>
      </dgm:t>
    </dgm:pt>
    <dgm:pt modelId="{61D7F645-B7F4-4276-8940-03B2AD3CE99E}" type="pres">
      <dgm:prSet presAssocID="{E30C4CFA-D291-4CA3-9C6A-B9EBB66859F6}" presName="child" presStyleLbl="alignAccFollowNode1" presStyleIdx="0" presStyleCnt="4" custScaleY="19139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E37B6D-9AD5-4E44-BBD7-C799C4CA9548}" type="pres">
      <dgm:prSet presAssocID="{E50E09B6-4C6C-41F3-AF05-81ADD77F3431}" presName="hSp" presStyleCnt="0"/>
      <dgm:spPr/>
    </dgm:pt>
    <dgm:pt modelId="{E7A36499-552C-4075-8DCF-3B163C822726}" type="pres">
      <dgm:prSet presAssocID="{7F1396BC-A9D8-4F9F-8CE0-B2DBABCD9580}" presName="vertFlow" presStyleCnt="0"/>
      <dgm:spPr/>
    </dgm:pt>
    <dgm:pt modelId="{A6F969E4-D939-415C-8476-C8FDDB345966}" type="pres">
      <dgm:prSet presAssocID="{7F1396BC-A9D8-4F9F-8CE0-B2DBABCD9580}" presName="header" presStyleLbl="node1" presStyleIdx="1" presStyleCnt="3"/>
      <dgm:spPr/>
      <dgm:t>
        <a:bodyPr/>
        <a:lstStyle/>
        <a:p>
          <a:endParaRPr lang="es-EC"/>
        </a:p>
      </dgm:t>
    </dgm:pt>
    <dgm:pt modelId="{F0583229-CF98-42A5-81E2-E3B658D3B988}" type="pres">
      <dgm:prSet presAssocID="{4325E54A-8A74-4BF5-AB2C-95B84EB7DB8A}" presName="parTrans" presStyleLbl="sibTrans2D1" presStyleIdx="1" presStyleCnt="4"/>
      <dgm:spPr/>
      <dgm:t>
        <a:bodyPr/>
        <a:lstStyle/>
        <a:p>
          <a:endParaRPr lang="es-EC"/>
        </a:p>
      </dgm:t>
    </dgm:pt>
    <dgm:pt modelId="{05D60851-2917-4B88-8504-0E3AF4BCDCB6}" type="pres">
      <dgm:prSet presAssocID="{6B17B799-7162-47F4-84CD-E9ECE24CAD31}" presName="child" presStyleLbl="alignAccFollowNode1" presStyleIdx="1" presStyleCnt="4" custScaleY="19139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929D7-BC27-49CC-B252-4EC14D655521}" type="pres">
      <dgm:prSet presAssocID="{9EFA7937-1777-4FA6-9C81-384810834F01}" presName="sibTrans" presStyleLbl="sibTrans2D1" presStyleIdx="2" presStyleCnt="4"/>
      <dgm:spPr/>
      <dgm:t>
        <a:bodyPr/>
        <a:lstStyle/>
        <a:p>
          <a:endParaRPr lang="es-EC"/>
        </a:p>
      </dgm:t>
    </dgm:pt>
    <dgm:pt modelId="{148F8ABD-2235-499B-A0D9-E65447E23C34}" type="pres">
      <dgm:prSet presAssocID="{EBD02CE6-0DF4-47E1-964C-E42D4D996536}" presName="child" presStyleLbl="alignAccFollowNode1" presStyleIdx="2" presStyleCnt="4" custScaleY="2196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500B0F-794F-41D5-85C3-6144E54B92FA}" type="pres">
      <dgm:prSet presAssocID="{7F1396BC-A9D8-4F9F-8CE0-B2DBABCD9580}" presName="hSp" presStyleCnt="0"/>
      <dgm:spPr/>
    </dgm:pt>
    <dgm:pt modelId="{7B93B0C8-DD0A-44F6-B054-1BA4C6D61C01}" type="pres">
      <dgm:prSet presAssocID="{E123AA6A-918B-4069-B0C7-DFB68B12642C}" presName="vertFlow" presStyleCnt="0"/>
      <dgm:spPr/>
    </dgm:pt>
    <dgm:pt modelId="{1DB79023-8F81-48ED-B450-D989835248DD}" type="pres">
      <dgm:prSet presAssocID="{E123AA6A-918B-4069-B0C7-DFB68B12642C}" presName="header" presStyleLbl="node1" presStyleIdx="2" presStyleCnt="3"/>
      <dgm:spPr/>
      <dgm:t>
        <a:bodyPr/>
        <a:lstStyle/>
        <a:p>
          <a:endParaRPr lang="es-EC"/>
        </a:p>
      </dgm:t>
    </dgm:pt>
    <dgm:pt modelId="{50099728-ED67-49BF-B937-A3A676F88FB3}" type="pres">
      <dgm:prSet presAssocID="{2B65D843-ED13-44A4-ABA4-222DCF9ABE3F}" presName="parTrans" presStyleLbl="sibTrans2D1" presStyleIdx="3" presStyleCnt="4"/>
      <dgm:spPr/>
      <dgm:t>
        <a:bodyPr/>
        <a:lstStyle/>
        <a:p>
          <a:endParaRPr lang="es-EC"/>
        </a:p>
      </dgm:t>
    </dgm:pt>
    <dgm:pt modelId="{15D10F6E-81DC-4D34-9DBB-32186132BDFD}" type="pres">
      <dgm:prSet presAssocID="{C30BEB63-C025-4982-9CBD-996C20B73620}" presName="child" presStyleLbl="alignAccFollowNode1" presStyleIdx="3" presStyleCnt="4" custScaleY="19139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34C2E2-B7D5-4DBA-8E2E-2C5CBA28C7F3}" srcId="{E123AA6A-918B-4069-B0C7-DFB68B12642C}" destId="{C30BEB63-C025-4982-9CBD-996C20B73620}" srcOrd="0" destOrd="0" parTransId="{2B65D843-ED13-44A4-ABA4-222DCF9ABE3F}" sibTransId="{43EFC042-8CAE-459F-B217-11F8B2793E46}"/>
    <dgm:cxn modelId="{67F87AB7-4C13-445B-A61B-646B4952C3ED}" srcId="{296FC465-5378-4439-B46A-A8CBF162E9D5}" destId="{7F1396BC-A9D8-4F9F-8CE0-B2DBABCD9580}" srcOrd="1" destOrd="0" parTransId="{B7C913C1-429F-4D8E-9BC4-4422E572F0CA}" sibTransId="{616FBBA6-C484-40E6-B58C-7B55B0BB2F20}"/>
    <dgm:cxn modelId="{9E13770C-1C31-4B7E-86EC-69F8F3DB862A}" srcId="{6B17B799-7162-47F4-84CD-E9ECE24CAD31}" destId="{D40E9433-F594-419E-BBC0-E6797C5241DE}" srcOrd="0" destOrd="0" parTransId="{9528ADC1-3A23-4C14-BF93-51EEFEC41D4C}" sibTransId="{A4CB7FF5-FB40-495B-BAB0-D64874FC4C82}"/>
    <dgm:cxn modelId="{587AC57D-FB38-450A-A212-80416D704A95}" type="presOf" srcId="{6B17B799-7162-47F4-84CD-E9ECE24CAD31}" destId="{05D60851-2917-4B88-8504-0E3AF4BCDCB6}" srcOrd="0" destOrd="0" presId="urn:microsoft.com/office/officeart/2005/8/layout/lProcess1"/>
    <dgm:cxn modelId="{F5337C33-8A79-46B4-B6A8-C1C6B8D0AB27}" type="presOf" srcId="{9EFA7937-1777-4FA6-9C81-384810834F01}" destId="{48E929D7-BC27-49CC-B252-4EC14D655521}" srcOrd="0" destOrd="0" presId="urn:microsoft.com/office/officeart/2005/8/layout/lProcess1"/>
    <dgm:cxn modelId="{7E6235D2-F7F3-4DD7-B248-3899EB89FBAF}" type="presOf" srcId="{4325E54A-8A74-4BF5-AB2C-95B84EB7DB8A}" destId="{F0583229-CF98-42A5-81E2-E3B658D3B988}" srcOrd="0" destOrd="0" presId="urn:microsoft.com/office/officeart/2005/8/layout/lProcess1"/>
    <dgm:cxn modelId="{1AE2E608-6E3B-464A-84CE-164F27DAD86A}" type="presOf" srcId="{4FDECE22-F4AA-4FAB-975D-E402B68DA3B1}" destId="{15D10F6E-81DC-4D34-9DBB-32186132BDFD}" srcOrd="0" destOrd="1" presId="urn:microsoft.com/office/officeart/2005/8/layout/lProcess1"/>
    <dgm:cxn modelId="{384FB3C4-5C96-4E64-A819-438759405E67}" srcId="{EBD02CE6-0DF4-47E1-964C-E42D4D996536}" destId="{A9D02F0F-FC39-45C4-8355-76103315FF9C}" srcOrd="0" destOrd="0" parTransId="{9722F78D-CA48-4052-975A-0DF850D178B0}" sibTransId="{45BEAD28-3D28-4ED1-9658-DD9DA4F70E3B}"/>
    <dgm:cxn modelId="{D2A3B5A4-6802-4838-8423-5081B8EE78E8}" srcId="{296FC465-5378-4439-B46A-A8CBF162E9D5}" destId="{E50E09B6-4C6C-41F3-AF05-81ADD77F3431}" srcOrd="0" destOrd="0" parTransId="{2710A753-01CD-4A39-8E5A-A9901141C169}" sibTransId="{4E1CDE29-205F-4A30-876C-02C3F6B2500C}"/>
    <dgm:cxn modelId="{82423518-F283-4E54-A23F-29F1384F13E7}" srcId="{E50E09B6-4C6C-41F3-AF05-81ADD77F3431}" destId="{E30C4CFA-D291-4CA3-9C6A-B9EBB66859F6}" srcOrd="0" destOrd="0" parTransId="{641D8F17-26EB-437E-AEBD-88864A94656F}" sibTransId="{3FF109A4-8E1E-48FD-A728-46AE86C0C411}"/>
    <dgm:cxn modelId="{FB3C5445-9612-426C-9993-7EE5B7D220A3}" type="presOf" srcId="{E30C4CFA-D291-4CA3-9C6A-B9EBB66859F6}" destId="{61D7F645-B7F4-4276-8940-03B2AD3CE99E}" srcOrd="0" destOrd="0" presId="urn:microsoft.com/office/officeart/2005/8/layout/lProcess1"/>
    <dgm:cxn modelId="{E762A221-FE00-46E4-9276-5E789205DD2C}" type="presOf" srcId="{E50E09B6-4C6C-41F3-AF05-81ADD77F3431}" destId="{4BE9C165-A2F2-4197-BD00-4F4316425F3D}" srcOrd="0" destOrd="0" presId="urn:microsoft.com/office/officeart/2005/8/layout/lProcess1"/>
    <dgm:cxn modelId="{CDCB1413-FC37-4E0A-814E-3D86D0E09BB1}" type="presOf" srcId="{2B65D843-ED13-44A4-ABA4-222DCF9ABE3F}" destId="{50099728-ED67-49BF-B937-A3A676F88FB3}" srcOrd="0" destOrd="0" presId="urn:microsoft.com/office/officeart/2005/8/layout/lProcess1"/>
    <dgm:cxn modelId="{7FA6B6AE-F9B8-46AD-BC3F-257C2983EFD2}" srcId="{C30BEB63-C025-4982-9CBD-996C20B73620}" destId="{4FDECE22-F4AA-4FAB-975D-E402B68DA3B1}" srcOrd="0" destOrd="0" parTransId="{7ED25A28-273D-41B2-9E0A-64F597DA7A17}" sibTransId="{20ECAFEB-18CB-447B-AA16-F6ED0809513D}"/>
    <dgm:cxn modelId="{96823E42-B620-4925-A3DA-41669FE6D02A}" type="presOf" srcId="{C30BEB63-C025-4982-9CBD-996C20B73620}" destId="{15D10F6E-81DC-4D34-9DBB-32186132BDFD}" srcOrd="0" destOrd="0" presId="urn:microsoft.com/office/officeart/2005/8/layout/lProcess1"/>
    <dgm:cxn modelId="{F3230BCC-2DD8-46F1-8FF6-0B035B09BDAF}" srcId="{7F1396BC-A9D8-4F9F-8CE0-B2DBABCD9580}" destId="{6B17B799-7162-47F4-84CD-E9ECE24CAD31}" srcOrd="0" destOrd="0" parTransId="{4325E54A-8A74-4BF5-AB2C-95B84EB7DB8A}" sibTransId="{9EFA7937-1777-4FA6-9C81-384810834F01}"/>
    <dgm:cxn modelId="{11EBD57C-E91C-402F-8D9B-A80440A658F0}" srcId="{296FC465-5378-4439-B46A-A8CBF162E9D5}" destId="{E123AA6A-918B-4069-B0C7-DFB68B12642C}" srcOrd="2" destOrd="0" parTransId="{F24A30B4-7019-4205-903D-0C23B83DD7A8}" sibTransId="{15842355-7F76-4C6C-B6D5-132AD47F3961}"/>
    <dgm:cxn modelId="{D2E56861-8C5D-409A-A95D-7265BF909FF9}" type="presOf" srcId="{B42D6790-F95B-42D7-BD74-C7982BD0E9E5}" destId="{61D7F645-B7F4-4276-8940-03B2AD3CE99E}" srcOrd="0" destOrd="1" presId="urn:microsoft.com/office/officeart/2005/8/layout/lProcess1"/>
    <dgm:cxn modelId="{23F9AE10-B41F-4280-AB5A-ED0DACAB5B7D}" type="presOf" srcId="{7F1396BC-A9D8-4F9F-8CE0-B2DBABCD9580}" destId="{A6F969E4-D939-415C-8476-C8FDDB345966}" srcOrd="0" destOrd="0" presId="urn:microsoft.com/office/officeart/2005/8/layout/lProcess1"/>
    <dgm:cxn modelId="{BD8D90E1-3471-4042-818D-F549997BF408}" type="presOf" srcId="{A9D02F0F-FC39-45C4-8355-76103315FF9C}" destId="{148F8ABD-2235-499B-A0D9-E65447E23C34}" srcOrd="0" destOrd="1" presId="urn:microsoft.com/office/officeart/2005/8/layout/lProcess1"/>
    <dgm:cxn modelId="{6316A503-68F4-4DFA-B9DB-B2486BF8187B}" type="presOf" srcId="{296FC465-5378-4439-B46A-A8CBF162E9D5}" destId="{78FB1380-D664-4C18-9AC5-A930004EC12B}" srcOrd="0" destOrd="0" presId="urn:microsoft.com/office/officeart/2005/8/layout/lProcess1"/>
    <dgm:cxn modelId="{E2234969-633A-4DF4-AB7B-25A977D23BBE}" srcId="{7F1396BC-A9D8-4F9F-8CE0-B2DBABCD9580}" destId="{EBD02CE6-0DF4-47E1-964C-E42D4D996536}" srcOrd="1" destOrd="0" parTransId="{7DE7E84F-8E84-4965-BE60-7C88EAD190B9}" sibTransId="{1C095F9E-ED14-4463-8CB8-82F7C7EABA7B}"/>
    <dgm:cxn modelId="{5FD0C85F-F9D1-4D37-92A8-9FD077B6BA14}" type="presOf" srcId="{D40E9433-F594-419E-BBC0-E6797C5241DE}" destId="{05D60851-2917-4B88-8504-0E3AF4BCDCB6}" srcOrd="0" destOrd="1" presId="urn:microsoft.com/office/officeart/2005/8/layout/lProcess1"/>
    <dgm:cxn modelId="{73A32BD7-F0F4-47C0-9074-5A7C5AD82897}" type="presOf" srcId="{641D8F17-26EB-437E-AEBD-88864A94656F}" destId="{CB705DE8-5B7F-4E1E-9B0F-CAB20E0B187B}" srcOrd="0" destOrd="0" presId="urn:microsoft.com/office/officeart/2005/8/layout/lProcess1"/>
    <dgm:cxn modelId="{2B9D9734-5B77-44BB-916F-04B5DF0B0CA5}" srcId="{E30C4CFA-D291-4CA3-9C6A-B9EBB66859F6}" destId="{B42D6790-F95B-42D7-BD74-C7982BD0E9E5}" srcOrd="0" destOrd="0" parTransId="{2F1BAD18-798B-4374-9B24-03CA98BD8566}" sibTransId="{F067B158-6032-4AAF-805A-FB50EFBF892E}"/>
    <dgm:cxn modelId="{7E29093D-8028-4EBE-A440-540DD10F84F1}" type="presOf" srcId="{EBD02CE6-0DF4-47E1-964C-E42D4D996536}" destId="{148F8ABD-2235-499B-A0D9-E65447E23C34}" srcOrd="0" destOrd="0" presId="urn:microsoft.com/office/officeart/2005/8/layout/lProcess1"/>
    <dgm:cxn modelId="{1C08010B-E8E1-4F5E-AEEC-5BBD700146B7}" type="presOf" srcId="{E123AA6A-918B-4069-B0C7-DFB68B12642C}" destId="{1DB79023-8F81-48ED-B450-D989835248DD}" srcOrd="0" destOrd="0" presId="urn:microsoft.com/office/officeart/2005/8/layout/lProcess1"/>
    <dgm:cxn modelId="{A8425172-2266-4061-A86B-C7BEE6BC6C4A}" type="presParOf" srcId="{78FB1380-D664-4C18-9AC5-A930004EC12B}" destId="{18858DCC-8DC3-4009-B6B1-CC125DEF1932}" srcOrd="0" destOrd="0" presId="urn:microsoft.com/office/officeart/2005/8/layout/lProcess1"/>
    <dgm:cxn modelId="{9895AFC8-AA97-4E62-8AA7-ED64FABB7F6A}" type="presParOf" srcId="{18858DCC-8DC3-4009-B6B1-CC125DEF1932}" destId="{4BE9C165-A2F2-4197-BD00-4F4316425F3D}" srcOrd="0" destOrd="0" presId="urn:microsoft.com/office/officeart/2005/8/layout/lProcess1"/>
    <dgm:cxn modelId="{C1F919B0-3816-4CF2-8C4E-99991700E537}" type="presParOf" srcId="{18858DCC-8DC3-4009-B6B1-CC125DEF1932}" destId="{CB705DE8-5B7F-4E1E-9B0F-CAB20E0B187B}" srcOrd="1" destOrd="0" presId="urn:microsoft.com/office/officeart/2005/8/layout/lProcess1"/>
    <dgm:cxn modelId="{AFDFD5D3-C698-475E-859A-AC47451C0454}" type="presParOf" srcId="{18858DCC-8DC3-4009-B6B1-CC125DEF1932}" destId="{61D7F645-B7F4-4276-8940-03B2AD3CE99E}" srcOrd="2" destOrd="0" presId="urn:microsoft.com/office/officeart/2005/8/layout/lProcess1"/>
    <dgm:cxn modelId="{BD802066-71C6-48B5-B4B7-9BF6C4D3176E}" type="presParOf" srcId="{78FB1380-D664-4C18-9AC5-A930004EC12B}" destId="{D1E37B6D-9AD5-4E44-BBD7-C799C4CA9548}" srcOrd="1" destOrd="0" presId="urn:microsoft.com/office/officeart/2005/8/layout/lProcess1"/>
    <dgm:cxn modelId="{787BF15D-3959-4E66-8D96-12997F6D080C}" type="presParOf" srcId="{78FB1380-D664-4C18-9AC5-A930004EC12B}" destId="{E7A36499-552C-4075-8DCF-3B163C822726}" srcOrd="2" destOrd="0" presId="urn:microsoft.com/office/officeart/2005/8/layout/lProcess1"/>
    <dgm:cxn modelId="{5C596450-B2D8-4B5B-9EA4-4D96B727AC16}" type="presParOf" srcId="{E7A36499-552C-4075-8DCF-3B163C822726}" destId="{A6F969E4-D939-415C-8476-C8FDDB345966}" srcOrd="0" destOrd="0" presId="urn:microsoft.com/office/officeart/2005/8/layout/lProcess1"/>
    <dgm:cxn modelId="{62022FDF-166B-4B6E-8552-074150CEDA8F}" type="presParOf" srcId="{E7A36499-552C-4075-8DCF-3B163C822726}" destId="{F0583229-CF98-42A5-81E2-E3B658D3B988}" srcOrd="1" destOrd="0" presId="urn:microsoft.com/office/officeart/2005/8/layout/lProcess1"/>
    <dgm:cxn modelId="{D577FFE6-5C7F-4008-A9D4-C479531CA0E9}" type="presParOf" srcId="{E7A36499-552C-4075-8DCF-3B163C822726}" destId="{05D60851-2917-4B88-8504-0E3AF4BCDCB6}" srcOrd="2" destOrd="0" presId="urn:microsoft.com/office/officeart/2005/8/layout/lProcess1"/>
    <dgm:cxn modelId="{2B18F017-DBEE-4A21-80B9-273F66E1452A}" type="presParOf" srcId="{E7A36499-552C-4075-8DCF-3B163C822726}" destId="{48E929D7-BC27-49CC-B252-4EC14D655521}" srcOrd="3" destOrd="0" presId="urn:microsoft.com/office/officeart/2005/8/layout/lProcess1"/>
    <dgm:cxn modelId="{AF9F83B1-EA59-47F8-882C-D0810BA93FAE}" type="presParOf" srcId="{E7A36499-552C-4075-8DCF-3B163C822726}" destId="{148F8ABD-2235-499B-A0D9-E65447E23C34}" srcOrd="4" destOrd="0" presId="urn:microsoft.com/office/officeart/2005/8/layout/lProcess1"/>
    <dgm:cxn modelId="{4A0E0C79-F531-40BB-B70C-17A6644F66AA}" type="presParOf" srcId="{78FB1380-D664-4C18-9AC5-A930004EC12B}" destId="{CE500B0F-794F-41D5-85C3-6144E54B92FA}" srcOrd="3" destOrd="0" presId="urn:microsoft.com/office/officeart/2005/8/layout/lProcess1"/>
    <dgm:cxn modelId="{BC03D3F2-7DDE-4EFA-B545-47A498739379}" type="presParOf" srcId="{78FB1380-D664-4C18-9AC5-A930004EC12B}" destId="{7B93B0C8-DD0A-44F6-B054-1BA4C6D61C01}" srcOrd="4" destOrd="0" presId="urn:microsoft.com/office/officeart/2005/8/layout/lProcess1"/>
    <dgm:cxn modelId="{7A8260B2-132D-43FF-9823-6DEB1625F04E}" type="presParOf" srcId="{7B93B0C8-DD0A-44F6-B054-1BA4C6D61C01}" destId="{1DB79023-8F81-48ED-B450-D989835248DD}" srcOrd="0" destOrd="0" presId="urn:microsoft.com/office/officeart/2005/8/layout/lProcess1"/>
    <dgm:cxn modelId="{21885A96-9886-467E-B0B4-2AC9F3C81BCA}" type="presParOf" srcId="{7B93B0C8-DD0A-44F6-B054-1BA4C6D61C01}" destId="{50099728-ED67-49BF-B937-A3A676F88FB3}" srcOrd="1" destOrd="0" presId="urn:microsoft.com/office/officeart/2005/8/layout/lProcess1"/>
    <dgm:cxn modelId="{C35F02B5-948B-45B0-8E89-FD39CD27A04F}" type="presParOf" srcId="{7B93B0C8-DD0A-44F6-B054-1BA4C6D61C01}" destId="{15D10F6E-81DC-4D34-9DBB-32186132BDFD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304F28-4BB0-4759-A0DB-AC55D3C7B285}" type="doc">
      <dgm:prSet loTypeId="urn:microsoft.com/office/officeart/2005/8/layout/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6EED198-9ED4-4C6B-B173-6493B0EE36D8}">
      <dgm:prSet phldrT="[Texto]"/>
      <dgm:spPr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Banco Nacional de Fomento (BAN Ecuador)</a:t>
          </a:r>
          <a:endParaRPr lang="es-EC" dirty="0">
            <a:solidFill>
              <a:schemeClr val="tx1"/>
            </a:solidFill>
          </a:endParaRPr>
        </a:p>
      </dgm:t>
    </dgm:pt>
    <dgm:pt modelId="{01C046C6-2FB4-4E28-BA7D-F8FFEC1BAE10}" type="parTrans" cxnId="{87BCD3B6-00A5-4340-A383-3854AB25AB20}">
      <dgm:prSet/>
      <dgm:spPr/>
      <dgm:t>
        <a:bodyPr/>
        <a:lstStyle/>
        <a:p>
          <a:endParaRPr lang="es-EC"/>
        </a:p>
      </dgm:t>
    </dgm:pt>
    <dgm:pt modelId="{18428B08-653F-4EB3-8EFE-03BFD889D4CB}" type="sibTrans" cxnId="{87BCD3B6-00A5-4340-A383-3854AB25AB20}">
      <dgm:prSet/>
      <dgm:spPr/>
      <dgm:t>
        <a:bodyPr/>
        <a:lstStyle/>
        <a:p>
          <a:endParaRPr lang="es-EC" dirty="0"/>
        </a:p>
      </dgm:t>
    </dgm:pt>
    <dgm:pt modelId="{3F1AE7F6-08B1-4B9D-BF07-0E000C053A4A}">
      <dgm:prSet phldrT="[Texto]"/>
      <dgm:spPr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Corporación Financiera Nacional</a:t>
          </a:r>
          <a:endParaRPr lang="es-EC" dirty="0">
            <a:solidFill>
              <a:schemeClr val="tx1"/>
            </a:solidFill>
          </a:endParaRPr>
        </a:p>
      </dgm:t>
    </dgm:pt>
    <dgm:pt modelId="{D2D46A08-DC29-49C1-8545-7AC14F15E69A}" type="parTrans" cxnId="{87AFEDF6-6339-463D-B898-8F9DDA20771E}">
      <dgm:prSet/>
      <dgm:spPr/>
      <dgm:t>
        <a:bodyPr/>
        <a:lstStyle/>
        <a:p>
          <a:endParaRPr lang="es-EC"/>
        </a:p>
      </dgm:t>
    </dgm:pt>
    <dgm:pt modelId="{C2A980D5-44BC-4B80-88C3-9679BC91625F}" type="sibTrans" cxnId="{87AFEDF6-6339-463D-B898-8F9DDA20771E}">
      <dgm:prSet/>
      <dgm:spPr/>
      <dgm:t>
        <a:bodyPr/>
        <a:lstStyle/>
        <a:p>
          <a:endParaRPr lang="es-EC" dirty="0"/>
        </a:p>
      </dgm:t>
    </dgm:pt>
    <dgm:pt modelId="{131CE2B3-A0DE-479A-A434-027BC54C0D5D}">
      <dgm:prSet phldrT="[Texto]"/>
      <dgm:spPr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Entidades Financieras Privadas</a:t>
          </a:r>
          <a:endParaRPr lang="es-EC" dirty="0">
            <a:solidFill>
              <a:schemeClr val="tx1"/>
            </a:solidFill>
          </a:endParaRPr>
        </a:p>
      </dgm:t>
    </dgm:pt>
    <dgm:pt modelId="{E746F6CF-E8CA-4737-9F16-553437108033}" type="parTrans" cxnId="{9D2B3CC2-F2E3-408A-A80E-FA31051C2AA2}">
      <dgm:prSet/>
      <dgm:spPr/>
      <dgm:t>
        <a:bodyPr/>
        <a:lstStyle/>
        <a:p>
          <a:endParaRPr lang="es-EC"/>
        </a:p>
      </dgm:t>
    </dgm:pt>
    <dgm:pt modelId="{0D1F75FB-DE4C-4330-863B-A67579C4A5C4}" type="sibTrans" cxnId="{9D2B3CC2-F2E3-408A-A80E-FA31051C2AA2}">
      <dgm:prSet/>
      <dgm:spPr/>
      <dgm:t>
        <a:bodyPr/>
        <a:lstStyle/>
        <a:p>
          <a:endParaRPr lang="es-EC" dirty="0"/>
        </a:p>
      </dgm:t>
    </dgm:pt>
    <dgm:pt modelId="{1EA9F151-C0C3-4851-B3A3-0E08FABE3C4B}">
      <dgm:prSet phldrT="[Texto]"/>
      <dgm:spPr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Bancos y cooperativas</a:t>
          </a:r>
          <a:endParaRPr lang="es-EC" dirty="0">
            <a:solidFill>
              <a:schemeClr val="tx1"/>
            </a:solidFill>
          </a:endParaRPr>
        </a:p>
      </dgm:t>
    </dgm:pt>
    <dgm:pt modelId="{34145513-9CE8-492A-AE52-3C77E052A084}" type="parTrans" cxnId="{F7B2A908-FF45-491C-B288-0E0CDF634356}">
      <dgm:prSet/>
      <dgm:spPr/>
      <dgm:t>
        <a:bodyPr/>
        <a:lstStyle/>
        <a:p>
          <a:endParaRPr lang="es-EC"/>
        </a:p>
      </dgm:t>
    </dgm:pt>
    <dgm:pt modelId="{3851746F-29C9-4798-B1AD-C8222CB5EC63}" type="sibTrans" cxnId="{F7B2A908-FF45-491C-B288-0E0CDF634356}">
      <dgm:prSet/>
      <dgm:spPr/>
      <dgm:t>
        <a:bodyPr/>
        <a:lstStyle/>
        <a:p>
          <a:endParaRPr lang="es-EC"/>
        </a:p>
      </dgm:t>
    </dgm:pt>
    <dgm:pt modelId="{9C52B155-7CEB-46BF-A94F-4D45E4768891}">
      <dgm:prSet phldrT="[Texto]"/>
      <dgm:spPr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Sector Agrícola (Microempresarios)</a:t>
          </a:r>
          <a:endParaRPr lang="es-EC" dirty="0">
            <a:solidFill>
              <a:schemeClr val="tx1"/>
            </a:solidFill>
          </a:endParaRPr>
        </a:p>
      </dgm:t>
    </dgm:pt>
    <dgm:pt modelId="{8956C408-FFCF-4393-ADA4-4D619452090B}" type="parTrans" cxnId="{5073CAD7-1B99-432E-A99F-B8A30C1245C2}">
      <dgm:prSet/>
      <dgm:spPr/>
    </dgm:pt>
    <dgm:pt modelId="{B13F9DD8-F050-46B7-8EBF-482167492C38}" type="sibTrans" cxnId="{5073CAD7-1B99-432E-A99F-B8A30C1245C2}">
      <dgm:prSet/>
      <dgm:spPr/>
    </dgm:pt>
    <dgm:pt modelId="{15E1B8EA-4D20-47C8-B70D-2CEDE22F05F4}" type="pres">
      <dgm:prSet presAssocID="{A6304F28-4BB0-4759-A0DB-AC55D3C7B2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ADC03D-6D76-4D09-B8E0-5202AE44430D}" type="pres">
      <dgm:prSet presAssocID="{76EED198-9ED4-4C6B-B173-6493B0EE36D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9B5667-D905-4101-9372-9115BA238904}" type="pres">
      <dgm:prSet presAssocID="{18428B08-653F-4EB3-8EFE-03BFD889D4CB}" presName="sibTrans" presStyleLbl="sibTrans2D1" presStyleIdx="0" presStyleCnt="3"/>
      <dgm:spPr/>
      <dgm:t>
        <a:bodyPr/>
        <a:lstStyle/>
        <a:p>
          <a:endParaRPr lang="es-EC"/>
        </a:p>
      </dgm:t>
    </dgm:pt>
    <dgm:pt modelId="{611367B3-8720-4E27-9CFC-59909FBA7C78}" type="pres">
      <dgm:prSet presAssocID="{18428B08-653F-4EB3-8EFE-03BFD889D4CB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CB1ACC1E-E37E-4825-8BE0-F792975D2E95}" type="pres">
      <dgm:prSet presAssocID="{3F1AE7F6-08B1-4B9D-BF07-0E000C053A4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BC2032-A8AB-48D7-B0F7-3B95C277F2FE}" type="pres">
      <dgm:prSet presAssocID="{C2A980D5-44BC-4B80-88C3-9679BC91625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9EA52E2A-D52D-4F50-9429-C1966EEF0A84}" type="pres">
      <dgm:prSet presAssocID="{C2A980D5-44BC-4B80-88C3-9679BC91625F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AAD8DDB8-4E77-4E21-A83B-8E9D509860BA}" type="pres">
      <dgm:prSet presAssocID="{131CE2B3-A0DE-479A-A434-027BC54C0D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F82D03-A610-4102-A889-86DDDF728FDB}" type="pres">
      <dgm:prSet presAssocID="{0D1F75FB-DE4C-4330-863B-A67579C4A5C4}" presName="sibTrans" presStyleLbl="sibTrans2D1" presStyleIdx="2" presStyleCnt="3"/>
      <dgm:spPr/>
      <dgm:t>
        <a:bodyPr/>
        <a:lstStyle/>
        <a:p>
          <a:endParaRPr lang="es-EC"/>
        </a:p>
      </dgm:t>
    </dgm:pt>
    <dgm:pt modelId="{6680ED8E-343E-44C2-BFB3-33F4C6611099}" type="pres">
      <dgm:prSet presAssocID="{0D1F75FB-DE4C-4330-863B-A67579C4A5C4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C002AEFE-60E0-4277-AD4F-B70606461514}" type="pres">
      <dgm:prSet presAssocID="{9C52B155-7CEB-46BF-A94F-4D45E476889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1B9D7F-4F08-40F2-9784-94C50AC4A9B2}" type="presOf" srcId="{A6304F28-4BB0-4759-A0DB-AC55D3C7B285}" destId="{15E1B8EA-4D20-47C8-B70D-2CEDE22F05F4}" srcOrd="0" destOrd="0" presId="urn:microsoft.com/office/officeart/2005/8/layout/process5"/>
    <dgm:cxn modelId="{0E167FBB-FDEE-4B9D-9FFF-72EE755EE9DA}" type="presOf" srcId="{0D1F75FB-DE4C-4330-863B-A67579C4A5C4}" destId="{6680ED8E-343E-44C2-BFB3-33F4C6611099}" srcOrd="1" destOrd="0" presId="urn:microsoft.com/office/officeart/2005/8/layout/process5"/>
    <dgm:cxn modelId="{ED7D8729-623C-4EBB-902A-C0267420EEB9}" type="presOf" srcId="{9C52B155-7CEB-46BF-A94F-4D45E4768891}" destId="{C002AEFE-60E0-4277-AD4F-B70606461514}" srcOrd="0" destOrd="0" presId="urn:microsoft.com/office/officeart/2005/8/layout/process5"/>
    <dgm:cxn modelId="{E9928D59-3A76-4569-93C6-E7C71A7BBF9C}" type="presOf" srcId="{C2A980D5-44BC-4B80-88C3-9679BC91625F}" destId="{9EA52E2A-D52D-4F50-9429-C1966EEF0A84}" srcOrd="1" destOrd="0" presId="urn:microsoft.com/office/officeart/2005/8/layout/process5"/>
    <dgm:cxn modelId="{87BCD3B6-00A5-4340-A383-3854AB25AB20}" srcId="{A6304F28-4BB0-4759-A0DB-AC55D3C7B285}" destId="{76EED198-9ED4-4C6B-B173-6493B0EE36D8}" srcOrd="0" destOrd="0" parTransId="{01C046C6-2FB4-4E28-BA7D-F8FFEC1BAE10}" sibTransId="{18428B08-653F-4EB3-8EFE-03BFD889D4CB}"/>
    <dgm:cxn modelId="{D5295EDB-A3D4-475C-A7D5-9483354ED241}" type="presOf" srcId="{131CE2B3-A0DE-479A-A434-027BC54C0D5D}" destId="{AAD8DDB8-4E77-4E21-A83B-8E9D509860BA}" srcOrd="0" destOrd="0" presId="urn:microsoft.com/office/officeart/2005/8/layout/process5"/>
    <dgm:cxn modelId="{F7B2A908-FF45-491C-B288-0E0CDF634356}" srcId="{131CE2B3-A0DE-479A-A434-027BC54C0D5D}" destId="{1EA9F151-C0C3-4851-B3A3-0E08FABE3C4B}" srcOrd="0" destOrd="0" parTransId="{34145513-9CE8-492A-AE52-3C77E052A084}" sibTransId="{3851746F-29C9-4798-B1AD-C8222CB5EC63}"/>
    <dgm:cxn modelId="{5073CAD7-1B99-432E-A99F-B8A30C1245C2}" srcId="{A6304F28-4BB0-4759-A0DB-AC55D3C7B285}" destId="{9C52B155-7CEB-46BF-A94F-4D45E4768891}" srcOrd="3" destOrd="0" parTransId="{8956C408-FFCF-4393-ADA4-4D619452090B}" sibTransId="{B13F9DD8-F050-46B7-8EBF-482167492C38}"/>
    <dgm:cxn modelId="{5CBAEDFD-F4F1-4520-B57F-425A31A15E7D}" type="presOf" srcId="{18428B08-653F-4EB3-8EFE-03BFD889D4CB}" destId="{611367B3-8720-4E27-9CFC-59909FBA7C78}" srcOrd="1" destOrd="0" presId="urn:microsoft.com/office/officeart/2005/8/layout/process5"/>
    <dgm:cxn modelId="{5897E141-BA42-4A64-82ED-2467AE5C416D}" type="presOf" srcId="{76EED198-9ED4-4C6B-B173-6493B0EE36D8}" destId="{5BADC03D-6D76-4D09-B8E0-5202AE44430D}" srcOrd="0" destOrd="0" presId="urn:microsoft.com/office/officeart/2005/8/layout/process5"/>
    <dgm:cxn modelId="{372E6528-2A06-496F-B169-BE0C36F76411}" type="presOf" srcId="{1EA9F151-C0C3-4851-B3A3-0E08FABE3C4B}" destId="{AAD8DDB8-4E77-4E21-A83B-8E9D509860BA}" srcOrd="0" destOrd="1" presId="urn:microsoft.com/office/officeart/2005/8/layout/process5"/>
    <dgm:cxn modelId="{121D32AA-728D-49ED-854E-BEDEA034F9BA}" type="presOf" srcId="{18428B08-653F-4EB3-8EFE-03BFD889D4CB}" destId="{0F9B5667-D905-4101-9372-9115BA238904}" srcOrd="0" destOrd="0" presId="urn:microsoft.com/office/officeart/2005/8/layout/process5"/>
    <dgm:cxn modelId="{5546FCEC-0743-4E5D-9BB9-E7ED1BA4AA74}" type="presOf" srcId="{3F1AE7F6-08B1-4B9D-BF07-0E000C053A4A}" destId="{CB1ACC1E-E37E-4825-8BE0-F792975D2E95}" srcOrd="0" destOrd="0" presId="urn:microsoft.com/office/officeart/2005/8/layout/process5"/>
    <dgm:cxn modelId="{51FDF2A3-B397-40D7-8B91-C4FEF6620D5F}" type="presOf" srcId="{0D1F75FB-DE4C-4330-863B-A67579C4A5C4}" destId="{65F82D03-A610-4102-A889-86DDDF728FDB}" srcOrd="0" destOrd="0" presId="urn:microsoft.com/office/officeart/2005/8/layout/process5"/>
    <dgm:cxn modelId="{9D2B3CC2-F2E3-408A-A80E-FA31051C2AA2}" srcId="{A6304F28-4BB0-4759-A0DB-AC55D3C7B285}" destId="{131CE2B3-A0DE-479A-A434-027BC54C0D5D}" srcOrd="2" destOrd="0" parTransId="{E746F6CF-E8CA-4737-9F16-553437108033}" sibTransId="{0D1F75FB-DE4C-4330-863B-A67579C4A5C4}"/>
    <dgm:cxn modelId="{B4AE825B-6E61-4BD4-B700-8FCA87FAB0D2}" type="presOf" srcId="{C2A980D5-44BC-4B80-88C3-9679BC91625F}" destId="{DCBC2032-A8AB-48D7-B0F7-3B95C277F2FE}" srcOrd="0" destOrd="0" presId="urn:microsoft.com/office/officeart/2005/8/layout/process5"/>
    <dgm:cxn modelId="{87AFEDF6-6339-463D-B898-8F9DDA20771E}" srcId="{A6304F28-4BB0-4759-A0DB-AC55D3C7B285}" destId="{3F1AE7F6-08B1-4B9D-BF07-0E000C053A4A}" srcOrd="1" destOrd="0" parTransId="{D2D46A08-DC29-49C1-8545-7AC14F15E69A}" sibTransId="{C2A980D5-44BC-4B80-88C3-9679BC91625F}"/>
    <dgm:cxn modelId="{1F7DCA38-9DE5-44D9-97B9-DB4E8BB5F1BC}" type="presParOf" srcId="{15E1B8EA-4D20-47C8-B70D-2CEDE22F05F4}" destId="{5BADC03D-6D76-4D09-B8E0-5202AE44430D}" srcOrd="0" destOrd="0" presId="urn:microsoft.com/office/officeart/2005/8/layout/process5"/>
    <dgm:cxn modelId="{F9F2B1E6-9558-42EB-AE17-F8F4F864F7C2}" type="presParOf" srcId="{15E1B8EA-4D20-47C8-B70D-2CEDE22F05F4}" destId="{0F9B5667-D905-4101-9372-9115BA238904}" srcOrd="1" destOrd="0" presId="urn:microsoft.com/office/officeart/2005/8/layout/process5"/>
    <dgm:cxn modelId="{8050B392-8384-493C-82A2-A4DE9929427A}" type="presParOf" srcId="{0F9B5667-D905-4101-9372-9115BA238904}" destId="{611367B3-8720-4E27-9CFC-59909FBA7C78}" srcOrd="0" destOrd="0" presId="urn:microsoft.com/office/officeart/2005/8/layout/process5"/>
    <dgm:cxn modelId="{8AF17923-5EBD-409E-913A-47B11CE5A074}" type="presParOf" srcId="{15E1B8EA-4D20-47C8-B70D-2CEDE22F05F4}" destId="{CB1ACC1E-E37E-4825-8BE0-F792975D2E95}" srcOrd="2" destOrd="0" presId="urn:microsoft.com/office/officeart/2005/8/layout/process5"/>
    <dgm:cxn modelId="{6A3E483E-FE4A-4D27-B71C-B6CB9A85C7D7}" type="presParOf" srcId="{15E1B8EA-4D20-47C8-B70D-2CEDE22F05F4}" destId="{DCBC2032-A8AB-48D7-B0F7-3B95C277F2FE}" srcOrd="3" destOrd="0" presId="urn:microsoft.com/office/officeart/2005/8/layout/process5"/>
    <dgm:cxn modelId="{F1D9D743-8694-4A90-A031-06CC4A1C49F9}" type="presParOf" srcId="{DCBC2032-A8AB-48D7-B0F7-3B95C277F2FE}" destId="{9EA52E2A-D52D-4F50-9429-C1966EEF0A84}" srcOrd="0" destOrd="0" presId="urn:microsoft.com/office/officeart/2005/8/layout/process5"/>
    <dgm:cxn modelId="{A52284FF-C6D4-463D-972C-6EE0C972CFB9}" type="presParOf" srcId="{15E1B8EA-4D20-47C8-B70D-2CEDE22F05F4}" destId="{AAD8DDB8-4E77-4E21-A83B-8E9D509860BA}" srcOrd="4" destOrd="0" presId="urn:microsoft.com/office/officeart/2005/8/layout/process5"/>
    <dgm:cxn modelId="{6DCC2DA3-5303-49A6-A3B8-5C1E46B79BCF}" type="presParOf" srcId="{15E1B8EA-4D20-47C8-B70D-2CEDE22F05F4}" destId="{65F82D03-A610-4102-A889-86DDDF728FDB}" srcOrd="5" destOrd="0" presId="urn:microsoft.com/office/officeart/2005/8/layout/process5"/>
    <dgm:cxn modelId="{6CEED4F7-4603-49C1-AB02-FD78610A40CA}" type="presParOf" srcId="{65F82D03-A610-4102-A889-86DDDF728FDB}" destId="{6680ED8E-343E-44C2-BFB3-33F4C6611099}" srcOrd="0" destOrd="0" presId="urn:microsoft.com/office/officeart/2005/8/layout/process5"/>
    <dgm:cxn modelId="{4CB415B8-206B-4090-8192-74E3BFAE39CE}" type="presParOf" srcId="{15E1B8EA-4D20-47C8-B70D-2CEDE22F05F4}" destId="{C002AEFE-60E0-4277-AD4F-B706064615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C79CD-8580-43D6-A879-42E6FCA87612}">
      <dsp:nvSpPr>
        <dsp:cNvPr id="0" name=""/>
        <dsp:cNvSpPr/>
      </dsp:nvSpPr>
      <dsp:spPr>
        <a:xfrm>
          <a:off x="1322908" y="2668"/>
          <a:ext cx="4008159" cy="2404895"/>
        </a:xfrm>
        <a:prstGeom prst="rect">
          <a:avLst/>
        </a:prstGeom>
        <a:solidFill>
          <a:schemeClr val="lt1"/>
        </a:solidFill>
        <a:ln w="57150" cap="rnd" cmpd="sng" algn="ctr">
          <a:solidFill>
            <a:schemeClr val="accent5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El poco crecimiento del sector no es a causa del limitado acceso a la tierra o al agua, existe un alto número de personas que se encuentran en pobreza y no tiene recursos para generar demanda y cubrir sus necesidades</a:t>
          </a:r>
          <a:endParaRPr lang="es-EC" sz="1700" kern="1200" dirty="0"/>
        </a:p>
      </dsp:txBody>
      <dsp:txXfrm>
        <a:off x="1322908" y="2668"/>
        <a:ext cx="4008159" cy="2404895"/>
      </dsp:txXfrm>
    </dsp:sp>
    <dsp:sp modelId="{61B5FE39-BADD-4531-9C21-F1FCE15C5D84}">
      <dsp:nvSpPr>
        <dsp:cNvPr id="0" name=""/>
        <dsp:cNvSpPr/>
      </dsp:nvSpPr>
      <dsp:spPr>
        <a:xfrm>
          <a:off x="5731883" y="2668"/>
          <a:ext cx="4008159" cy="2404895"/>
        </a:xfrm>
        <a:prstGeom prst="rect">
          <a:avLst/>
        </a:prstGeom>
        <a:solidFill>
          <a:schemeClr val="lt1"/>
        </a:solidFill>
        <a:ln w="57150" cap="rnd" cmpd="sng" algn="ctr">
          <a:solidFill>
            <a:schemeClr val="accent2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Las políticas económicas implementadas por el gobierno han ocasionado que el sector agrícola resulte afectado y haya disminuido su capacidad de producción</a:t>
          </a:r>
          <a:endParaRPr lang="es-EC" sz="1700" kern="1200"/>
        </a:p>
      </dsp:txBody>
      <dsp:txXfrm>
        <a:off x="5731883" y="2668"/>
        <a:ext cx="4008159" cy="2404895"/>
      </dsp:txXfrm>
    </dsp:sp>
    <dsp:sp modelId="{36E005E0-A886-42EE-954C-5A45AE49759F}">
      <dsp:nvSpPr>
        <dsp:cNvPr id="0" name=""/>
        <dsp:cNvSpPr/>
      </dsp:nvSpPr>
      <dsp:spPr>
        <a:xfrm>
          <a:off x="3527396" y="2808379"/>
          <a:ext cx="4008159" cy="2404895"/>
        </a:xfrm>
        <a:prstGeom prst="rect">
          <a:avLst/>
        </a:prstGeom>
        <a:solidFill>
          <a:schemeClr val="lt1"/>
        </a:solidFill>
        <a:ln w="57150" cap="rnd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El gobierno nacional ha impulsado la </a:t>
          </a:r>
          <a:r>
            <a:rPr lang="es-EC" sz="1700" kern="1200" dirty="0" err="1" smtClean="0"/>
            <a:t>asociatividad</a:t>
          </a:r>
          <a:r>
            <a:rPr lang="es-EC" sz="1700" kern="1200" dirty="0" smtClean="0"/>
            <a:t> productiva, y </a:t>
          </a:r>
          <a:r>
            <a:rPr lang="es-EC" sz="1700" kern="1200" dirty="0" smtClean="0"/>
            <a:t>creó </a:t>
          </a:r>
          <a:r>
            <a:rPr lang="es-EC" sz="1700" kern="1200" dirty="0" smtClean="0"/>
            <a:t>nuevas políticas de acceso a créditos productivos agrícolas, a través del sector financiero privado, la Corporación Financiera Nacional y el Banco Nacional de Fomento (actual BAN Ecuador)</a:t>
          </a:r>
          <a:endParaRPr lang="es-EC" sz="1700" kern="1200" dirty="0"/>
        </a:p>
      </dsp:txBody>
      <dsp:txXfrm>
        <a:off x="3527396" y="2808379"/>
        <a:ext cx="4008159" cy="24048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3AD60-5933-40BB-B0A8-9C61402ACCE8}">
      <dsp:nvSpPr>
        <dsp:cNvPr id="0" name=""/>
        <dsp:cNvSpPr/>
      </dsp:nvSpPr>
      <dsp:spPr>
        <a:xfrm>
          <a:off x="7804073" y="2697195"/>
          <a:ext cx="1055589" cy="502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347"/>
              </a:lnTo>
              <a:lnTo>
                <a:pt x="1055589" y="342347"/>
              </a:lnTo>
              <a:lnTo>
                <a:pt x="1055589" y="502364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AD521-E014-4ADB-B0CB-D24E3431C226}">
      <dsp:nvSpPr>
        <dsp:cNvPr id="0" name=""/>
        <dsp:cNvSpPr/>
      </dsp:nvSpPr>
      <dsp:spPr>
        <a:xfrm>
          <a:off x="6748483" y="2697195"/>
          <a:ext cx="1055589" cy="502364"/>
        </a:xfrm>
        <a:custGeom>
          <a:avLst/>
          <a:gdLst/>
          <a:ahLst/>
          <a:cxnLst/>
          <a:rect l="0" t="0" r="0" b="0"/>
          <a:pathLst>
            <a:path>
              <a:moveTo>
                <a:pt x="1055589" y="0"/>
              </a:moveTo>
              <a:lnTo>
                <a:pt x="1055589" y="342347"/>
              </a:lnTo>
              <a:lnTo>
                <a:pt x="0" y="342347"/>
              </a:lnTo>
              <a:lnTo>
                <a:pt x="0" y="502364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E4425-F567-4D87-8022-3DEA35FD3A04}">
      <dsp:nvSpPr>
        <dsp:cNvPr id="0" name=""/>
        <dsp:cNvSpPr/>
      </dsp:nvSpPr>
      <dsp:spPr>
        <a:xfrm>
          <a:off x="5692893" y="1097976"/>
          <a:ext cx="2111179" cy="502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347"/>
              </a:lnTo>
              <a:lnTo>
                <a:pt x="2111179" y="342347"/>
              </a:lnTo>
              <a:lnTo>
                <a:pt x="2111179" y="502364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1B5D5-FB24-4F9B-BF76-E1619721FA07}">
      <dsp:nvSpPr>
        <dsp:cNvPr id="0" name=""/>
        <dsp:cNvSpPr/>
      </dsp:nvSpPr>
      <dsp:spPr>
        <a:xfrm>
          <a:off x="3581713" y="2697195"/>
          <a:ext cx="1055589" cy="502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347"/>
              </a:lnTo>
              <a:lnTo>
                <a:pt x="1055589" y="342347"/>
              </a:lnTo>
              <a:lnTo>
                <a:pt x="1055589" y="502364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ED31-A491-4694-B1A2-587C7B0C02AB}">
      <dsp:nvSpPr>
        <dsp:cNvPr id="0" name=""/>
        <dsp:cNvSpPr/>
      </dsp:nvSpPr>
      <dsp:spPr>
        <a:xfrm>
          <a:off x="2526123" y="2697195"/>
          <a:ext cx="1055589" cy="502364"/>
        </a:xfrm>
        <a:custGeom>
          <a:avLst/>
          <a:gdLst/>
          <a:ahLst/>
          <a:cxnLst/>
          <a:rect l="0" t="0" r="0" b="0"/>
          <a:pathLst>
            <a:path>
              <a:moveTo>
                <a:pt x="1055589" y="0"/>
              </a:moveTo>
              <a:lnTo>
                <a:pt x="1055589" y="342347"/>
              </a:lnTo>
              <a:lnTo>
                <a:pt x="0" y="342347"/>
              </a:lnTo>
              <a:lnTo>
                <a:pt x="0" y="502364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EA19F-15DE-46BF-BDF8-441DF238D91B}">
      <dsp:nvSpPr>
        <dsp:cNvPr id="0" name=""/>
        <dsp:cNvSpPr/>
      </dsp:nvSpPr>
      <dsp:spPr>
        <a:xfrm>
          <a:off x="3581713" y="1097976"/>
          <a:ext cx="2111179" cy="502364"/>
        </a:xfrm>
        <a:custGeom>
          <a:avLst/>
          <a:gdLst/>
          <a:ahLst/>
          <a:cxnLst/>
          <a:rect l="0" t="0" r="0" b="0"/>
          <a:pathLst>
            <a:path>
              <a:moveTo>
                <a:pt x="2111179" y="0"/>
              </a:moveTo>
              <a:lnTo>
                <a:pt x="2111179" y="342347"/>
              </a:lnTo>
              <a:lnTo>
                <a:pt x="0" y="342347"/>
              </a:lnTo>
              <a:lnTo>
                <a:pt x="0" y="502364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604AE-3AA2-4621-8906-344A57C3F656}">
      <dsp:nvSpPr>
        <dsp:cNvPr id="0" name=""/>
        <dsp:cNvSpPr/>
      </dsp:nvSpPr>
      <dsp:spPr>
        <a:xfrm>
          <a:off x="4829228" y="1122"/>
          <a:ext cx="1727329" cy="10968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6BE6D-0526-4650-A26A-B15F354A8C2B}">
      <dsp:nvSpPr>
        <dsp:cNvPr id="0" name=""/>
        <dsp:cNvSpPr/>
      </dsp:nvSpPr>
      <dsp:spPr>
        <a:xfrm>
          <a:off x="5021154" y="183451"/>
          <a:ext cx="1727329" cy="1096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Sistema Financiero del Ecuador</a:t>
          </a:r>
          <a:endParaRPr lang="es-EC" sz="1600" kern="1200" dirty="0"/>
        </a:p>
      </dsp:txBody>
      <dsp:txXfrm>
        <a:off x="5053280" y="215577"/>
        <a:ext cx="1663077" cy="1032601"/>
      </dsp:txXfrm>
    </dsp:sp>
    <dsp:sp modelId="{D30055DB-6211-4F90-AC7D-AB6FE25163CC}">
      <dsp:nvSpPr>
        <dsp:cNvPr id="0" name=""/>
        <dsp:cNvSpPr/>
      </dsp:nvSpPr>
      <dsp:spPr>
        <a:xfrm>
          <a:off x="2718048" y="1600341"/>
          <a:ext cx="1727329" cy="10968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6F778-3F78-4971-9A43-8FB90351FCC6}">
      <dsp:nvSpPr>
        <dsp:cNvPr id="0" name=""/>
        <dsp:cNvSpPr/>
      </dsp:nvSpPr>
      <dsp:spPr>
        <a:xfrm>
          <a:off x="2909974" y="1782670"/>
          <a:ext cx="1727329" cy="1096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Banca Pública de Desarrollo</a:t>
          </a:r>
          <a:endParaRPr lang="es-EC" sz="1600" kern="1200" dirty="0"/>
        </a:p>
      </dsp:txBody>
      <dsp:txXfrm>
        <a:off x="2942100" y="1814796"/>
        <a:ext cx="1663077" cy="1032601"/>
      </dsp:txXfrm>
    </dsp:sp>
    <dsp:sp modelId="{3FAA8D66-7DAE-4648-82D9-793DBA7C9B0D}">
      <dsp:nvSpPr>
        <dsp:cNvPr id="0" name=""/>
        <dsp:cNvSpPr/>
      </dsp:nvSpPr>
      <dsp:spPr>
        <a:xfrm>
          <a:off x="1662458" y="3199560"/>
          <a:ext cx="1727329" cy="10968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63943-DADE-4242-846A-9EF232875853}">
      <dsp:nvSpPr>
        <dsp:cNvPr id="0" name=""/>
        <dsp:cNvSpPr/>
      </dsp:nvSpPr>
      <dsp:spPr>
        <a:xfrm>
          <a:off x="1854384" y="3381889"/>
          <a:ext cx="1727329" cy="1096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Banco Nacional de Fomento (BAN Ecuador)</a:t>
          </a:r>
          <a:endParaRPr lang="es-EC" sz="1600" kern="1200" dirty="0"/>
        </a:p>
      </dsp:txBody>
      <dsp:txXfrm>
        <a:off x="1886510" y="3414015"/>
        <a:ext cx="1663077" cy="1032601"/>
      </dsp:txXfrm>
    </dsp:sp>
    <dsp:sp modelId="{D121B5B4-8031-4DC3-8F0F-D2AB4E96A2C0}">
      <dsp:nvSpPr>
        <dsp:cNvPr id="0" name=""/>
        <dsp:cNvSpPr/>
      </dsp:nvSpPr>
      <dsp:spPr>
        <a:xfrm>
          <a:off x="3773638" y="3199560"/>
          <a:ext cx="1727329" cy="10968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B409A-0961-4393-8F78-FEACC69FB7AF}">
      <dsp:nvSpPr>
        <dsp:cNvPr id="0" name=""/>
        <dsp:cNvSpPr/>
      </dsp:nvSpPr>
      <dsp:spPr>
        <a:xfrm>
          <a:off x="3965564" y="3381889"/>
          <a:ext cx="1727329" cy="1096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Corporación Financiera Nacional</a:t>
          </a:r>
          <a:endParaRPr lang="es-EC" sz="1600" kern="1200" dirty="0"/>
        </a:p>
      </dsp:txBody>
      <dsp:txXfrm>
        <a:off x="3997690" y="3414015"/>
        <a:ext cx="1663077" cy="1032601"/>
      </dsp:txXfrm>
    </dsp:sp>
    <dsp:sp modelId="{A5A5743F-D273-4D02-AD3D-24BC3DCEBEAA}">
      <dsp:nvSpPr>
        <dsp:cNvPr id="0" name=""/>
        <dsp:cNvSpPr/>
      </dsp:nvSpPr>
      <dsp:spPr>
        <a:xfrm>
          <a:off x="6940408" y="1600341"/>
          <a:ext cx="1727329" cy="10968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42920-7A44-402D-91B4-6C47A49D487C}">
      <dsp:nvSpPr>
        <dsp:cNvPr id="0" name=""/>
        <dsp:cNvSpPr/>
      </dsp:nvSpPr>
      <dsp:spPr>
        <a:xfrm>
          <a:off x="7132334" y="1782670"/>
          <a:ext cx="1727329" cy="1096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Banca privada</a:t>
          </a:r>
          <a:endParaRPr lang="es-EC" sz="1600" kern="1200" dirty="0"/>
        </a:p>
      </dsp:txBody>
      <dsp:txXfrm>
        <a:off x="7164460" y="1814796"/>
        <a:ext cx="1663077" cy="1032601"/>
      </dsp:txXfrm>
    </dsp:sp>
    <dsp:sp modelId="{B89C8F8A-36EE-46C1-B82F-3F1178736629}">
      <dsp:nvSpPr>
        <dsp:cNvPr id="0" name=""/>
        <dsp:cNvSpPr/>
      </dsp:nvSpPr>
      <dsp:spPr>
        <a:xfrm>
          <a:off x="5884818" y="3199560"/>
          <a:ext cx="1727329" cy="10968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E3AAD-86CC-4B31-910E-F2B475BE904B}">
      <dsp:nvSpPr>
        <dsp:cNvPr id="0" name=""/>
        <dsp:cNvSpPr/>
      </dsp:nvSpPr>
      <dsp:spPr>
        <a:xfrm>
          <a:off x="6076744" y="3381889"/>
          <a:ext cx="1727329" cy="1096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Bancos </a:t>
          </a:r>
          <a:endParaRPr lang="es-EC" sz="1600" kern="1200" dirty="0"/>
        </a:p>
      </dsp:txBody>
      <dsp:txXfrm>
        <a:off x="6108870" y="3414015"/>
        <a:ext cx="1663077" cy="1032601"/>
      </dsp:txXfrm>
    </dsp:sp>
    <dsp:sp modelId="{2C7C0E13-8420-4A74-9F4A-3827B5E73EB8}">
      <dsp:nvSpPr>
        <dsp:cNvPr id="0" name=""/>
        <dsp:cNvSpPr/>
      </dsp:nvSpPr>
      <dsp:spPr>
        <a:xfrm>
          <a:off x="7995998" y="3199560"/>
          <a:ext cx="1727329" cy="10968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D3871-8753-4D89-AA3A-3F5219374E26}">
      <dsp:nvSpPr>
        <dsp:cNvPr id="0" name=""/>
        <dsp:cNvSpPr/>
      </dsp:nvSpPr>
      <dsp:spPr>
        <a:xfrm>
          <a:off x="8187924" y="3381889"/>
          <a:ext cx="1727329" cy="1096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Cooperativas </a:t>
          </a:r>
          <a:endParaRPr lang="es-EC" sz="1600" kern="1200" dirty="0"/>
        </a:p>
      </dsp:txBody>
      <dsp:txXfrm>
        <a:off x="8220050" y="3414015"/>
        <a:ext cx="1663077" cy="10326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1C1B7-922B-488E-BEC7-0B5EE6967C80}">
      <dsp:nvSpPr>
        <dsp:cNvPr id="0" name=""/>
        <dsp:cNvSpPr/>
      </dsp:nvSpPr>
      <dsp:spPr>
        <a:xfrm>
          <a:off x="1799" y="0"/>
          <a:ext cx="4582055" cy="4314242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lvl="0" algn="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200" kern="1200"/>
        </a:p>
      </dsp:txBody>
      <dsp:txXfrm rot="16200000">
        <a:off x="-1308834" y="1310633"/>
        <a:ext cx="3537678" cy="916411"/>
      </dsp:txXfrm>
    </dsp:sp>
    <dsp:sp modelId="{8C134FEB-380C-4233-9E98-11A981EF2C3B}">
      <dsp:nvSpPr>
        <dsp:cNvPr id="0" name=""/>
        <dsp:cNvSpPr/>
      </dsp:nvSpPr>
      <dsp:spPr>
        <a:xfrm>
          <a:off x="918210" y="0"/>
          <a:ext cx="3413631" cy="431424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El enorme dinamismo del volumen del crédito por parte de la banca de desarrollo: BNF y CFN en los últimos años, no ha ido acompañado de reformas institucionales y de las prácticas crediticias que permitan garantizar la viabilidad de las inversiones y la recuperación de los créditos</a:t>
          </a:r>
          <a:endParaRPr lang="es-EC" sz="2100" kern="1200"/>
        </a:p>
      </dsp:txBody>
      <dsp:txXfrm>
        <a:off x="918210" y="0"/>
        <a:ext cx="3413631" cy="4314242"/>
      </dsp:txXfrm>
    </dsp:sp>
    <dsp:sp modelId="{13C3E4B0-6E4A-419C-BA07-5EA96A9EA6B4}">
      <dsp:nvSpPr>
        <dsp:cNvPr id="0" name=""/>
        <dsp:cNvSpPr/>
      </dsp:nvSpPr>
      <dsp:spPr>
        <a:xfrm>
          <a:off x="4744226" y="0"/>
          <a:ext cx="4582055" cy="4314242"/>
        </a:xfrm>
        <a:prstGeom prst="roundRect">
          <a:avLst>
            <a:gd name="adj" fmla="val 5000"/>
          </a:avLst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lvl="0" algn="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200" kern="1200"/>
        </a:p>
      </dsp:txBody>
      <dsp:txXfrm rot="16200000">
        <a:off x="3433593" y="1310633"/>
        <a:ext cx="3537678" cy="916411"/>
      </dsp:txXfrm>
    </dsp:sp>
    <dsp:sp modelId="{598D451F-A01D-4B83-A7EC-85A32B3595B3}">
      <dsp:nvSpPr>
        <dsp:cNvPr id="0" name=""/>
        <dsp:cNvSpPr/>
      </dsp:nvSpPr>
      <dsp:spPr>
        <a:xfrm rot="5400000">
          <a:off x="4450128" y="3354784"/>
          <a:ext cx="634018" cy="6873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FD1BF-0F3E-40C8-8996-94E8D9C2A126}">
      <dsp:nvSpPr>
        <dsp:cNvPr id="0" name=""/>
        <dsp:cNvSpPr/>
      </dsp:nvSpPr>
      <dsp:spPr>
        <a:xfrm>
          <a:off x="5660638" y="0"/>
          <a:ext cx="3413631" cy="431424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La economía agrícola no estaría garantizando la producción de insumos de calidad para el sector agroindustrial y de alimentos. A esto se suma la existencia de limitados espacios de investigación destinados a fomentar el desarrollo agrícola y rural, pese a que el sector constituye el garante de la soberanía y seguridad alimentaria.</a:t>
          </a:r>
          <a:endParaRPr lang="es-EC" sz="2100" kern="1200" dirty="0"/>
        </a:p>
      </dsp:txBody>
      <dsp:txXfrm>
        <a:off x="5660638" y="0"/>
        <a:ext cx="3413631" cy="43142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51005-1045-4EB3-BFBD-51315BA9A574}">
      <dsp:nvSpPr>
        <dsp:cNvPr id="0" name=""/>
        <dsp:cNvSpPr/>
      </dsp:nvSpPr>
      <dsp:spPr>
        <a:xfrm>
          <a:off x="868358" y="0"/>
          <a:ext cx="9841390" cy="477913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F1FD6-C5AA-4336-8FAA-AEDE53650CC9}">
      <dsp:nvSpPr>
        <dsp:cNvPr id="0" name=""/>
        <dsp:cNvSpPr/>
      </dsp:nvSpPr>
      <dsp:spPr>
        <a:xfrm>
          <a:off x="188061" y="1044260"/>
          <a:ext cx="3420420" cy="2690614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Gobierno debería ejecutar un plan </a:t>
          </a:r>
          <a:r>
            <a:rPr lang="es-EC" sz="1800" kern="1200" dirty="0" smtClean="0"/>
            <a:t>agrícola enfocado al crecimiento del sector, manteniendo los productos de cultivo pero incrementando sus volúmenes para que puedan ser ofertados al exterior.</a:t>
          </a:r>
          <a:endParaRPr lang="es-EC" sz="1800" kern="1200" dirty="0"/>
        </a:p>
      </dsp:txBody>
      <dsp:txXfrm>
        <a:off x="319406" y="1175605"/>
        <a:ext cx="3157730" cy="2427924"/>
      </dsp:txXfrm>
    </dsp:sp>
    <dsp:sp modelId="{B05FFBE8-0875-4073-A3D5-C5956005B7C5}">
      <dsp:nvSpPr>
        <dsp:cNvPr id="0" name=""/>
        <dsp:cNvSpPr/>
      </dsp:nvSpPr>
      <dsp:spPr>
        <a:xfrm>
          <a:off x="4078843" y="1044260"/>
          <a:ext cx="3420420" cy="2690614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Banca Pública debería crear líneas de crédito accesibles para microempresas agrícolas con montos no superiores a 10.000 dólares y con el cumplimiento de requisitos coherentes con el sector hacia donde están dirigidos.</a:t>
          </a:r>
          <a:endParaRPr lang="es-EC" sz="1800" kern="1200" dirty="0"/>
        </a:p>
      </dsp:txBody>
      <dsp:txXfrm>
        <a:off x="4210188" y="1175605"/>
        <a:ext cx="3157730" cy="2427924"/>
      </dsp:txXfrm>
    </dsp:sp>
    <dsp:sp modelId="{A10AA7C1-7F8B-409E-B916-5E460D1E8214}">
      <dsp:nvSpPr>
        <dsp:cNvPr id="0" name=""/>
        <dsp:cNvSpPr/>
      </dsp:nvSpPr>
      <dsp:spPr>
        <a:xfrm>
          <a:off x="7969624" y="1044260"/>
          <a:ext cx="3420420" cy="2690614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Los plazos de pago de los créditos en montos pequeños no deberían superar el año para su cancelación.</a:t>
          </a:r>
          <a:endParaRPr lang="es-EC" sz="1800" kern="1200" dirty="0"/>
        </a:p>
      </dsp:txBody>
      <dsp:txXfrm>
        <a:off x="8100969" y="1175605"/>
        <a:ext cx="3157730" cy="242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EF61-51B3-457A-BDA9-DF0B35294834}">
      <dsp:nvSpPr>
        <dsp:cNvPr id="0" name=""/>
        <dsp:cNvSpPr/>
      </dsp:nvSpPr>
      <dsp:spPr>
        <a:xfrm>
          <a:off x="0" y="-147188"/>
          <a:ext cx="9070506" cy="28517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AA181-2F85-4054-B0C7-3A7F6970FE34}">
      <dsp:nvSpPr>
        <dsp:cNvPr id="0" name=""/>
        <dsp:cNvSpPr/>
      </dsp:nvSpPr>
      <dsp:spPr>
        <a:xfrm>
          <a:off x="272115" y="154355"/>
          <a:ext cx="8526275" cy="23404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5D86E-761B-4990-8891-C7AC8B77A1C0}">
      <dsp:nvSpPr>
        <dsp:cNvPr id="0" name=""/>
        <dsp:cNvSpPr/>
      </dsp:nvSpPr>
      <dsp:spPr>
        <a:xfrm rot="10800000">
          <a:off x="272115" y="2759661"/>
          <a:ext cx="8526275" cy="2114072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57150" cap="rnd" cmpd="sng" algn="ctr">
          <a:solidFill>
            <a:schemeClr val="accent2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Identificar las causas y consecuencias del poco crecimiento del sector agrícola sierra-centro, período 2011 -2015</a:t>
          </a:r>
          <a:endParaRPr lang="es-EC" sz="3100" kern="1200" dirty="0"/>
        </a:p>
      </dsp:txBody>
      <dsp:txXfrm rot="10800000">
        <a:off x="337130" y="2759661"/>
        <a:ext cx="8396245" cy="2049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E92C3-8D89-43DF-B1F9-5EE6EE581A68}">
      <dsp:nvSpPr>
        <dsp:cNvPr id="0" name=""/>
        <dsp:cNvSpPr/>
      </dsp:nvSpPr>
      <dsp:spPr>
        <a:xfrm>
          <a:off x="-6289055" y="-962368"/>
          <a:ext cx="7488508" cy="7488508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E6183-4C86-4FE0-90FE-971A111833F5}">
      <dsp:nvSpPr>
        <dsp:cNvPr id="0" name=""/>
        <dsp:cNvSpPr/>
      </dsp:nvSpPr>
      <dsp:spPr>
        <a:xfrm>
          <a:off x="772251" y="556377"/>
          <a:ext cx="8322346" cy="1112754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6">
              <a:lumMod val="7500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324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Identificar los mecanismos de acceso a créditos productivos dentro del sector financiero privado.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772251" y="556377"/>
        <a:ext cx="8322346" cy="1112754"/>
      </dsp:txXfrm>
    </dsp:sp>
    <dsp:sp modelId="{09F296D5-AF7E-408F-9E84-26354359B168}">
      <dsp:nvSpPr>
        <dsp:cNvPr id="0" name=""/>
        <dsp:cNvSpPr/>
      </dsp:nvSpPr>
      <dsp:spPr>
        <a:xfrm>
          <a:off x="76780" y="417282"/>
          <a:ext cx="1390942" cy="1390942"/>
        </a:xfrm>
        <a:prstGeom prst="ellipse">
          <a:avLst/>
        </a:prstGeom>
        <a:noFill/>
        <a:ln w="9525" cap="rnd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B5572-BAFF-497D-A365-67C611693F76}">
      <dsp:nvSpPr>
        <dsp:cNvPr id="0" name=""/>
        <dsp:cNvSpPr/>
      </dsp:nvSpPr>
      <dsp:spPr>
        <a:xfrm>
          <a:off x="1176737" y="2225508"/>
          <a:ext cx="7917860" cy="1112754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6">
              <a:lumMod val="7500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324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Identificar los mecanismos de acceso a créditos productivos ofertados por la Corporación Financiera Nacional.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176737" y="2225508"/>
        <a:ext cx="7917860" cy="1112754"/>
      </dsp:txXfrm>
    </dsp:sp>
    <dsp:sp modelId="{55D8CA08-82A7-440B-9781-F69172568895}">
      <dsp:nvSpPr>
        <dsp:cNvPr id="0" name=""/>
        <dsp:cNvSpPr/>
      </dsp:nvSpPr>
      <dsp:spPr>
        <a:xfrm>
          <a:off x="481266" y="2086414"/>
          <a:ext cx="1390942" cy="1390942"/>
        </a:xfrm>
        <a:prstGeom prst="ellipse">
          <a:avLst/>
        </a:prstGeom>
        <a:noFill/>
        <a:ln w="9525" cap="rnd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EE531-75E5-4498-8D80-5741A80483EF}">
      <dsp:nvSpPr>
        <dsp:cNvPr id="0" name=""/>
        <dsp:cNvSpPr/>
      </dsp:nvSpPr>
      <dsp:spPr>
        <a:xfrm>
          <a:off x="772251" y="3894639"/>
          <a:ext cx="8322346" cy="1112754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6">
              <a:lumMod val="7500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324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Identificar los mecanismos de acceso a créditos productivos por parte del Banco Nacional de Fomento (actual BAN Ecuador).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772251" y="3894639"/>
        <a:ext cx="8322346" cy="1112754"/>
      </dsp:txXfrm>
    </dsp:sp>
    <dsp:sp modelId="{EA19C763-7C98-4BFF-9670-739D3ABEAB0D}">
      <dsp:nvSpPr>
        <dsp:cNvPr id="0" name=""/>
        <dsp:cNvSpPr/>
      </dsp:nvSpPr>
      <dsp:spPr>
        <a:xfrm>
          <a:off x="76780" y="3755545"/>
          <a:ext cx="1390942" cy="1390942"/>
        </a:xfrm>
        <a:prstGeom prst="ellipse">
          <a:avLst/>
        </a:prstGeom>
        <a:noFill/>
        <a:ln w="9525" cap="rnd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170C6-4521-4B95-8DFC-AEB7EB18F979}">
      <dsp:nvSpPr>
        <dsp:cNvPr id="0" name=""/>
        <dsp:cNvSpPr/>
      </dsp:nvSpPr>
      <dsp:spPr>
        <a:xfrm rot="5400000">
          <a:off x="687544" y="1141036"/>
          <a:ext cx="1783783" cy="2151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DE04F-E25E-464F-8D25-049C1825943C}">
      <dsp:nvSpPr>
        <dsp:cNvPr id="0" name=""/>
        <dsp:cNvSpPr/>
      </dsp:nvSpPr>
      <dsp:spPr>
        <a:xfrm>
          <a:off x="350625" y="768"/>
          <a:ext cx="3882787" cy="1434465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rnd" cmpd="sng" algn="ctr">
          <a:solidFill>
            <a:schemeClr val="accent5">
              <a:lumMod val="7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TEORÍA ECONÓMICA</a:t>
          </a:r>
          <a:endParaRPr lang="es-EC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Microeconomía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Macroeconomía</a:t>
          </a:r>
          <a:endParaRPr lang="es-EC" sz="1800" kern="1200" dirty="0"/>
        </a:p>
      </dsp:txBody>
      <dsp:txXfrm>
        <a:off x="392639" y="42782"/>
        <a:ext cx="3798759" cy="1350437"/>
      </dsp:txXfrm>
    </dsp:sp>
    <dsp:sp modelId="{8221AE2E-79B0-4097-9649-C5977A4163B5}">
      <dsp:nvSpPr>
        <dsp:cNvPr id="0" name=""/>
        <dsp:cNvSpPr/>
      </dsp:nvSpPr>
      <dsp:spPr>
        <a:xfrm rot="5400000">
          <a:off x="687544" y="2934118"/>
          <a:ext cx="1783783" cy="2151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BDD6B-99FA-4539-8560-13F106D097C5}">
      <dsp:nvSpPr>
        <dsp:cNvPr id="0" name=""/>
        <dsp:cNvSpPr/>
      </dsp:nvSpPr>
      <dsp:spPr>
        <a:xfrm>
          <a:off x="350625" y="1793850"/>
          <a:ext cx="3882787" cy="1434465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rnd" cmpd="sng" algn="ctr">
          <a:solidFill>
            <a:schemeClr val="accent5">
              <a:lumMod val="7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TEORÍA KEYNESIANA</a:t>
          </a:r>
          <a:endParaRPr lang="es-EC" sz="2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(</a:t>
          </a:r>
          <a:r>
            <a:rPr lang="es-EC" sz="1400" kern="1200" dirty="0" err="1" smtClean="0"/>
            <a:t>Jhon</a:t>
          </a:r>
          <a:r>
            <a:rPr lang="es-EC" sz="1400" kern="1200" dirty="0" smtClean="0"/>
            <a:t> Maynard Keynes)</a:t>
          </a:r>
          <a:endParaRPr lang="es-EC" sz="1400" kern="1200" dirty="0"/>
        </a:p>
      </dsp:txBody>
      <dsp:txXfrm>
        <a:off x="392639" y="1835864"/>
        <a:ext cx="3798759" cy="1350437"/>
      </dsp:txXfrm>
    </dsp:sp>
    <dsp:sp modelId="{EAA9BD5B-F0C5-4887-953A-E743C134AFE4}">
      <dsp:nvSpPr>
        <dsp:cNvPr id="0" name=""/>
        <dsp:cNvSpPr/>
      </dsp:nvSpPr>
      <dsp:spPr>
        <a:xfrm>
          <a:off x="1586987" y="3830659"/>
          <a:ext cx="4656642" cy="2151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78CF9-4181-4B2D-B966-9E7DA2104F03}">
      <dsp:nvSpPr>
        <dsp:cNvPr id="0" name=""/>
        <dsp:cNvSpPr/>
      </dsp:nvSpPr>
      <dsp:spPr>
        <a:xfrm>
          <a:off x="350625" y="3586932"/>
          <a:ext cx="3882787" cy="1434465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rnd" cmpd="sng" algn="ctr">
          <a:solidFill>
            <a:schemeClr val="accent5">
              <a:lumMod val="7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TEORÍA DEL CRÉDITO</a:t>
          </a:r>
          <a:endParaRPr lang="es-EC" sz="2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(</a:t>
          </a:r>
          <a:r>
            <a:rPr lang="es-EC" sz="1400" kern="1200" dirty="0" err="1" smtClean="0"/>
            <a:t>Albrecht</a:t>
          </a:r>
          <a:r>
            <a:rPr lang="es-EC" sz="1400" kern="1200" dirty="0" smtClean="0"/>
            <a:t> </a:t>
          </a:r>
          <a:r>
            <a:rPr lang="es-EC" sz="1400" kern="1200" dirty="0" err="1" smtClean="0"/>
            <a:t>Forstmann</a:t>
          </a:r>
          <a:r>
            <a:rPr lang="es-EC" sz="1400" kern="1200" dirty="0" smtClean="0"/>
            <a:t>)</a:t>
          </a:r>
          <a:endParaRPr lang="es-EC" sz="1400" kern="1200" dirty="0"/>
        </a:p>
      </dsp:txBody>
      <dsp:txXfrm>
        <a:off x="392639" y="3628946"/>
        <a:ext cx="3798759" cy="1350437"/>
      </dsp:txXfrm>
    </dsp:sp>
    <dsp:sp modelId="{FB8871F9-914C-4914-9EF1-22646EA89E29}">
      <dsp:nvSpPr>
        <dsp:cNvPr id="0" name=""/>
        <dsp:cNvSpPr/>
      </dsp:nvSpPr>
      <dsp:spPr>
        <a:xfrm rot="16200000">
          <a:off x="5359288" y="2934118"/>
          <a:ext cx="1783783" cy="2151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58263-8C79-4581-BAB8-082F61FCC89A}">
      <dsp:nvSpPr>
        <dsp:cNvPr id="0" name=""/>
        <dsp:cNvSpPr/>
      </dsp:nvSpPr>
      <dsp:spPr>
        <a:xfrm>
          <a:off x="5022370" y="3586932"/>
          <a:ext cx="3882787" cy="1434465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rnd" cmpd="sng" algn="ctr">
          <a:solidFill>
            <a:schemeClr val="accent5">
              <a:lumMod val="7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TEORÍA MERCANTILISTA</a:t>
          </a:r>
          <a:endParaRPr lang="es-EC" sz="2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(</a:t>
          </a:r>
          <a:r>
            <a:rPr lang="es-EC" sz="1400" kern="1200" dirty="0" smtClean="0"/>
            <a:t>Carlos Marx</a:t>
          </a:r>
          <a:r>
            <a:rPr lang="es-EC" sz="1400" kern="1200" dirty="0" smtClean="0"/>
            <a:t>)</a:t>
          </a:r>
          <a:endParaRPr lang="es-EC" sz="1400" kern="1200" dirty="0"/>
        </a:p>
      </dsp:txBody>
      <dsp:txXfrm>
        <a:off x="5064384" y="3628946"/>
        <a:ext cx="3798759" cy="1350437"/>
      </dsp:txXfrm>
    </dsp:sp>
    <dsp:sp modelId="{C3FD87B1-921E-44FF-92A8-9443C7D9F551}">
      <dsp:nvSpPr>
        <dsp:cNvPr id="0" name=""/>
        <dsp:cNvSpPr/>
      </dsp:nvSpPr>
      <dsp:spPr>
        <a:xfrm>
          <a:off x="5022370" y="1793850"/>
          <a:ext cx="3882787" cy="1434465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rnd" cmpd="sng" algn="ctr">
          <a:solidFill>
            <a:schemeClr val="accent5">
              <a:lumMod val="7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TEORÍA FISIÓCRATA</a:t>
          </a:r>
          <a:endParaRPr lang="es-EC" sz="2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(</a:t>
          </a:r>
          <a:r>
            <a:rPr lang="es-EC" sz="1400" kern="1200" dirty="0" err="1" smtClean="0"/>
            <a:t>Francois</a:t>
          </a:r>
          <a:r>
            <a:rPr lang="es-EC" sz="1400" kern="1200" dirty="0" smtClean="0"/>
            <a:t> </a:t>
          </a:r>
          <a:r>
            <a:rPr lang="es-EC" sz="1400" kern="1200" dirty="0" err="1" smtClean="0"/>
            <a:t>Quesnay</a:t>
          </a:r>
          <a:r>
            <a:rPr lang="es-EC" sz="1400" kern="1200" dirty="0" smtClean="0"/>
            <a:t>)</a:t>
          </a:r>
          <a:endParaRPr lang="es-EC" sz="1400" kern="1200" dirty="0"/>
        </a:p>
      </dsp:txBody>
      <dsp:txXfrm>
        <a:off x="5064384" y="1835864"/>
        <a:ext cx="3798759" cy="1350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8FC80-10F0-4DB1-A49D-D8E321D02BA5}">
      <dsp:nvSpPr>
        <dsp:cNvPr id="0" name=""/>
        <dsp:cNvSpPr/>
      </dsp:nvSpPr>
      <dsp:spPr>
        <a:xfrm>
          <a:off x="137" y="85568"/>
          <a:ext cx="5347441" cy="1599856"/>
        </a:xfrm>
        <a:prstGeom prst="chevron">
          <a:avLst/>
        </a:prstGeom>
        <a:solidFill>
          <a:schemeClr val="lt1"/>
        </a:solidFill>
        <a:ln w="38100" cap="rnd" cmpd="sng" algn="ctr">
          <a:solidFill>
            <a:schemeClr val="accent2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Potencial agrícola, permitiendo la diversidad de alimentos e insumos</a:t>
          </a:r>
          <a:endParaRPr lang="es-EC" sz="2200" kern="1200" dirty="0"/>
        </a:p>
      </dsp:txBody>
      <dsp:txXfrm>
        <a:off x="800065" y="85568"/>
        <a:ext cx="3747585" cy="1599856"/>
      </dsp:txXfrm>
    </dsp:sp>
    <dsp:sp modelId="{DD2D9FD2-4145-4D91-AA9A-7A3C578795DC}">
      <dsp:nvSpPr>
        <dsp:cNvPr id="0" name=""/>
        <dsp:cNvSpPr/>
      </dsp:nvSpPr>
      <dsp:spPr>
        <a:xfrm>
          <a:off x="4827625" y="221555"/>
          <a:ext cx="4438376" cy="1327881"/>
        </a:xfrm>
        <a:prstGeom prst="chevron">
          <a:avLst/>
        </a:prstGeom>
        <a:solidFill>
          <a:schemeClr val="lt1"/>
        </a:solidFill>
        <a:ln w="38100" cap="rnd" cmpd="sng" algn="ctr">
          <a:solidFill>
            <a:schemeClr val="accent2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Falta de inyección de recursos financieros no permite el desarrollo y modernización de técnicas de cultivo</a:t>
          </a:r>
          <a:endParaRPr lang="es-EC" sz="1800" kern="1200" dirty="0"/>
        </a:p>
      </dsp:txBody>
      <dsp:txXfrm>
        <a:off x="5491566" y="221555"/>
        <a:ext cx="3110495" cy="1327881"/>
      </dsp:txXfrm>
    </dsp:sp>
    <dsp:sp modelId="{C666D7B6-8A7B-4011-B717-D2720421ECAC}">
      <dsp:nvSpPr>
        <dsp:cNvPr id="0" name=""/>
        <dsp:cNvSpPr/>
      </dsp:nvSpPr>
      <dsp:spPr>
        <a:xfrm>
          <a:off x="137" y="1909405"/>
          <a:ext cx="5347441" cy="1599856"/>
        </a:xfrm>
        <a:prstGeom prst="chevron">
          <a:avLst/>
        </a:prstGeom>
        <a:solidFill>
          <a:schemeClr val="lt1"/>
        </a:solidFill>
        <a:ln w="38100" cap="rnd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El Sistema Financiero destina considerables montos de dinero para diferentes sectores productivos del país</a:t>
          </a:r>
          <a:endParaRPr lang="es-EC" sz="2200" kern="1200" dirty="0"/>
        </a:p>
      </dsp:txBody>
      <dsp:txXfrm>
        <a:off x="800065" y="1909405"/>
        <a:ext cx="3747585" cy="1599856"/>
      </dsp:txXfrm>
    </dsp:sp>
    <dsp:sp modelId="{DB58BB7F-F42B-4EE1-A29F-06468E5762B1}">
      <dsp:nvSpPr>
        <dsp:cNvPr id="0" name=""/>
        <dsp:cNvSpPr/>
      </dsp:nvSpPr>
      <dsp:spPr>
        <a:xfrm>
          <a:off x="4827625" y="2045392"/>
          <a:ext cx="4438376" cy="1327881"/>
        </a:xfrm>
        <a:prstGeom prst="chevron">
          <a:avLst/>
        </a:prstGeom>
        <a:solidFill>
          <a:schemeClr val="lt1"/>
        </a:solidFill>
        <a:ln w="38100" cap="rnd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Dificultades para acceder a estos créditos debido a falta de conocimientos o trabas para el acceso a estos créditos</a:t>
          </a:r>
          <a:endParaRPr lang="es-EC" sz="1800" kern="1200" dirty="0"/>
        </a:p>
      </dsp:txBody>
      <dsp:txXfrm>
        <a:off x="5491566" y="2045392"/>
        <a:ext cx="3110495" cy="1327881"/>
      </dsp:txXfrm>
    </dsp:sp>
    <dsp:sp modelId="{FF3172A9-FBDA-4AD3-8A15-7A408E47F42B}">
      <dsp:nvSpPr>
        <dsp:cNvPr id="0" name=""/>
        <dsp:cNvSpPr/>
      </dsp:nvSpPr>
      <dsp:spPr>
        <a:xfrm>
          <a:off x="137" y="3733241"/>
          <a:ext cx="5347441" cy="1599856"/>
        </a:xfrm>
        <a:prstGeom prst="chevron">
          <a:avLst/>
        </a:prstGeom>
        <a:solidFill>
          <a:schemeClr val="lt1"/>
        </a:solidFill>
        <a:ln w="38100" cap="rnd" cmpd="sng" algn="ctr">
          <a:solidFill>
            <a:schemeClr val="accent3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Matriz productiva fue agrícola y el poder económico y político se centraba en Guayaquil</a:t>
          </a:r>
          <a:endParaRPr lang="es-EC" sz="2200" kern="1200" dirty="0"/>
        </a:p>
      </dsp:txBody>
      <dsp:txXfrm>
        <a:off x="800065" y="3733241"/>
        <a:ext cx="3747585" cy="1599856"/>
      </dsp:txXfrm>
    </dsp:sp>
    <dsp:sp modelId="{CCA9E235-2507-4703-A591-DEA4B7585D44}">
      <dsp:nvSpPr>
        <dsp:cNvPr id="0" name=""/>
        <dsp:cNvSpPr/>
      </dsp:nvSpPr>
      <dsp:spPr>
        <a:xfrm>
          <a:off x="4827625" y="3869229"/>
          <a:ext cx="4438376" cy="1327881"/>
        </a:xfrm>
        <a:prstGeom prst="chevron">
          <a:avLst/>
        </a:prstGeom>
        <a:solidFill>
          <a:schemeClr val="lt1"/>
        </a:solidFill>
        <a:ln w="3810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 1972 la matriz paso a ser </a:t>
          </a:r>
          <a:r>
            <a:rPr lang="es-EC" sz="1800" b="1" kern="1200" dirty="0" smtClean="0"/>
            <a:t>petrolera</a:t>
          </a:r>
          <a:r>
            <a:rPr lang="es-EC" sz="1800" kern="1200" dirty="0" smtClean="0"/>
            <a:t> y agrícola y el poder político y económico se traslado a Quito.</a:t>
          </a:r>
          <a:endParaRPr lang="es-EC" sz="1800" kern="1200" dirty="0"/>
        </a:p>
      </dsp:txBody>
      <dsp:txXfrm>
        <a:off x="5491566" y="3869229"/>
        <a:ext cx="3110495" cy="1327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D2761-E5B3-4325-B668-C3F71CF2F040}">
      <dsp:nvSpPr>
        <dsp:cNvPr id="0" name=""/>
        <dsp:cNvSpPr/>
      </dsp:nvSpPr>
      <dsp:spPr>
        <a:xfrm>
          <a:off x="4040" y="438152"/>
          <a:ext cx="2429781" cy="1540802"/>
        </a:xfrm>
        <a:prstGeom prst="rect">
          <a:avLst/>
        </a:prstGeom>
        <a:solidFill>
          <a:schemeClr val="lt1"/>
        </a:solidFill>
        <a:ln w="57150" cap="rnd" cmpd="sng" algn="ctr">
          <a:solidFill>
            <a:schemeClr val="accent2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Matriz productiva</a:t>
          </a:r>
          <a:endParaRPr lang="es-EC" sz="1800" b="1" kern="1200" dirty="0"/>
        </a:p>
      </dsp:txBody>
      <dsp:txXfrm>
        <a:off x="4040" y="438152"/>
        <a:ext cx="2429781" cy="1540802"/>
      </dsp:txXfrm>
    </dsp:sp>
    <dsp:sp modelId="{539502D8-60B4-49ED-9CE5-177D808EC4D7}">
      <dsp:nvSpPr>
        <dsp:cNvPr id="0" name=""/>
        <dsp:cNvSpPr/>
      </dsp:nvSpPr>
      <dsp:spPr>
        <a:xfrm>
          <a:off x="4040" y="2037631"/>
          <a:ext cx="2429781" cy="2743194"/>
        </a:xfrm>
        <a:prstGeom prst="rect">
          <a:avLst/>
        </a:prstGeom>
        <a:solidFill>
          <a:schemeClr val="lt1"/>
        </a:solidFill>
        <a:ln w="57150" cap="rnd" cmpd="sng" algn="ctr">
          <a:solidFill>
            <a:schemeClr val="accent2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i="0" kern="1200" dirty="0" smtClean="0"/>
            <a:t>Conjunto de interacciones entre los distintos actores sociales que utilizan los recursos que tienen a su disposición</a:t>
          </a:r>
          <a:endParaRPr lang="es-EC" sz="1600" i="0" kern="1200" dirty="0"/>
        </a:p>
      </dsp:txBody>
      <dsp:txXfrm>
        <a:off x="4040" y="2037631"/>
        <a:ext cx="2429781" cy="2743194"/>
      </dsp:txXfrm>
    </dsp:sp>
    <dsp:sp modelId="{9E71BB55-49D3-42D8-8028-0A7C4DDADCF2}">
      <dsp:nvSpPr>
        <dsp:cNvPr id="0" name=""/>
        <dsp:cNvSpPr/>
      </dsp:nvSpPr>
      <dsp:spPr>
        <a:xfrm>
          <a:off x="2773992" y="438152"/>
          <a:ext cx="2429781" cy="1540802"/>
        </a:xfrm>
        <a:prstGeom prst="rect">
          <a:avLst/>
        </a:prstGeom>
        <a:solidFill>
          <a:schemeClr val="lt1"/>
        </a:solidFill>
        <a:ln w="57150" cap="rnd" cmpd="sng" algn="ctr">
          <a:solidFill>
            <a:schemeClr val="accent5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Objetivo 10.- PNBV: Impulsar la transformación de la matriz productiva</a:t>
          </a:r>
          <a:endParaRPr lang="es-EC" sz="1800" b="1" kern="1200" dirty="0"/>
        </a:p>
      </dsp:txBody>
      <dsp:txXfrm>
        <a:off x="2773992" y="438152"/>
        <a:ext cx="2429781" cy="1540802"/>
      </dsp:txXfrm>
    </dsp:sp>
    <dsp:sp modelId="{08919986-6707-4BB6-91EF-F485C934901F}">
      <dsp:nvSpPr>
        <dsp:cNvPr id="0" name=""/>
        <dsp:cNvSpPr/>
      </dsp:nvSpPr>
      <dsp:spPr>
        <a:xfrm>
          <a:off x="2773992" y="2037631"/>
          <a:ext cx="2429781" cy="2743194"/>
        </a:xfrm>
        <a:prstGeom prst="rect">
          <a:avLst/>
        </a:prstGeom>
        <a:solidFill>
          <a:schemeClr val="lt1"/>
        </a:solidFill>
        <a:ln w="57150" cap="rnd" cmpd="sng" algn="ctr">
          <a:solidFill>
            <a:schemeClr val="accent5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Permitirá que el Ecuador transite de una economía dependiente de pocos productos a convertirse en una economía diversificada que genere valor y conocimiento</a:t>
          </a:r>
          <a:endParaRPr lang="es-EC" sz="1600" kern="1200" dirty="0"/>
        </a:p>
      </dsp:txBody>
      <dsp:txXfrm>
        <a:off x="2773992" y="2037631"/>
        <a:ext cx="2429781" cy="2743194"/>
      </dsp:txXfrm>
    </dsp:sp>
    <dsp:sp modelId="{52FDE0E6-F75F-4AFE-AA4C-A45B60C8C847}">
      <dsp:nvSpPr>
        <dsp:cNvPr id="0" name=""/>
        <dsp:cNvSpPr/>
      </dsp:nvSpPr>
      <dsp:spPr>
        <a:xfrm>
          <a:off x="5543943" y="438152"/>
          <a:ext cx="2429781" cy="1540802"/>
        </a:xfrm>
        <a:prstGeom prst="rect">
          <a:avLst/>
        </a:prstGeom>
        <a:solidFill>
          <a:schemeClr val="lt1"/>
        </a:solidFill>
        <a:ln w="57150" cap="rnd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Crédito para el sector agrícola</a:t>
          </a:r>
          <a:endParaRPr lang="es-EC" sz="1800" b="1" kern="1200" dirty="0"/>
        </a:p>
      </dsp:txBody>
      <dsp:txXfrm>
        <a:off x="5543943" y="438152"/>
        <a:ext cx="2429781" cy="1540802"/>
      </dsp:txXfrm>
    </dsp:sp>
    <dsp:sp modelId="{A01E5A53-3176-4F50-B242-057B7E92EE76}">
      <dsp:nvSpPr>
        <dsp:cNvPr id="0" name=""/>
        <dsp:cNvSpPr/>
      </dsp:nvSpPr>
      <dsp:spPr>
        <a:xfrm>
          <a:off x="5543943" y="2037631"/>
          <a:ext cx="2429781" cy="2743194"/>
        </a:xfrm>
        <a:prstGeom prst="rect">
          <a:avLst/>
        </a:prstGeom>
        <a:solidFill>
          <a:schemeClr val="lt1"/>
        </a:solidFill>
        <a:ln w="57150" cap="rnd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Busca satisfacer las necesidades de financiamiento, con el objeto de contribuir a su desarrollo, crecimiento e inserción al sistema financiero formal</a:t>
          </a:r>
          <a:endParaRPr lang="es-EC" sz="1600" kern="1200" dirty="0"/>
        </a:p>
      </dsp:txBody>
      <dsp:txXfrm>
        <a:off x="5543943" y="2037631"/>
        <a:ext cx="2429781" cy="2743194"/>
      </dsp:txXfrm>
    </dsp:sp>
    <dsp:sp modelId="{0BD2DE19-1614-4FD3-8C98-CBAF90BCBBF8}">
      <dsp:nvSpPr>
        <dsp:cNvPr id="0" name=""/>
        <dsp:cNvSpPr/>
      </dsp:nvSpPr>
      <dsp:spPr>
        <a:xfrm>
          <a:off x="8313894" y="438152"/>
          <a:ext cx="2429781" cy="1540802"/>
        </a:xfrm>
        <a:prstGeom prst="rect">
          <a:avLst/>
        </a:prstGeom>
        <a:solidFill>
          <a:schemeClr val="lt1"/>
        </a:solidFill>
        <a:ln w="57150" cap="rnd" cmpd="sng" algn="ctr">
          <a:solidFill>
            <a:schemeClr val="accent4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Crédito considerado como un instrumento de desarrollo</a:t>
          </a:r>
          <a:endParaRPr lang="es-EC" sz="1800" b="1" kern="1200" dirty="0"/>
        </a:p>
      </dsp:txBody>
      <dsp:txXfrm>
        <a:off x="8313894" y="438152"/>
        <a:ext cx="2429781" cy="1540802"/>
      </dsp:txXfrm>
    </dsp:sp>
    <dsp:sp modelId="{AB6BA0B8-75BB-4628-9CB1-418DCE965EF0}">
      <dsp:nvSpPr>
        <dsp:cNvPr id="0" name=""/>
        <dsp:cNvSpPr/>
      </dsp:nvSpPr>
      <dsp:spPr>
        <a:xfrm>
          <a:off x="8313894" y="2037631"/>
          <a:ext cx="2429781" cy="2743194"/>
        </a:xfrm>
        <a:prstGeom prst="rect">
          <a:avLst/>
        </a:prstGeom>
        <a:solidFill>
          <a:schemeClr val="lt1"/>
        </a:solidFill>
        <a:ln w="57150" cap="rnd" cmpd="sng" algn="ctr">
          <a:solidFill>
            <a:schemeClr val="accent4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El bienestar de la sociedad y el aporte a la economía social, destinado a las pequeñas y medianas industrias para fortalecer el crecimiento económico y disminuir la pobreza</a:t>
          </a:r>
          <a:endParaRPr lang="es-EC" sz="1600" kern="1200" dirty="0"/>
        </a:p>
      </dsp:txBody>
      <dsp:txXfrm>
        <a:off x="8313894" y="2037631"/>
        <a:ext cx="2429781" cy="27431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B900A-02D1-4F79-9523-05C5E3193795}">
      <dsp:nvSpPr>
        <dsp:cNvPr id="0" name=""/>
        <dsp:cNvSpPr/>
      </dsp:nvSpPr>
      <dsp:spPr>
        <a:xfrm>
          <a:off x="7069" y="939130"/>
          <a:ext cx="2506935" cy="1871374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15875" cap="rnd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Actividad productora o primaria que obtiene materias primas de origen vegetal a través del cultivo</a:t>
          </a:r>
          <a:endParaRPr lang="es-EC" sz="1700" kern="1200" dirty="0"/>
        </a:p>
      </dsp:txBody>
      <dsp:txXfrm>
        <a:off x="50918" y="982979"/>
        <a:ext cx="2419237" cy="1827525"/>
      </dsp:txXfrm>
    </dsp:sp>
    <dsp:sp modelId="{812353E6-4880-43E8-9988-BE6F263B40FB}">
      <dsp:nvSpPr>
        <dsp:cNvPr id="0" name=""/>
        <dsp:cNvSpPr/>
      </dsp:nvSpPr>
      <dsp:spPr>
        <a:xfrm>
          <a:off x="7069" y="2810504"/>
          <a:ext cx="2506935" cy="804690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SECTOR AGRÍCOLA</a:t>
          </a:r>
          <a:endParaRPr lang="es-EC" sz="1800" b="1" kern="1200" dirty="0"/>
        </a:p>
      </dsp:txBody>
      <dsp:txXfrm>
        <a:off x="7069" y="2810504"/>
        <a:ext cx="1765447" cy="804690"/>
      </dsp:txXfrm>
    </dsp:sp>
    <dsp:sp modelId="{BF8AD574-A4FA-4793-8E7D-1607620006CD}">
      <dsp:nvSpPr>
        <dsp:cNvPr id="0" name=""/>
        <dsp:cNvSpPr/>
      </dsp:nvSpPr>
      <dsp:spPr>
        <a:xfrm>
          <a:off x="1843434" y="2938322"/>
          <a:ext cx="877427" cy="87742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03389-0D6A-4088-B68E-5B6B9E0FA2EE}">
      <dsp:nvSpPr>
        <dsp:cNvPr id="0" name=""/>
        <dsp:cNvSpPr/>
      </dsp:nvSpPr>
      <dsp:spPr>
        <a:xfrm>
          <a:off x="2938238" y="939130"/>
          <a:ext cx="2506935" cy="1871374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15875" cap="rnd" cmpd="sng" algn="ctr">
          <a:solidFill>
            <a:schemeClr val="accent3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Mejora continua en  la  capacidad  para  satisfacer  la demanda por bienes y servicios</a:t>
          </a:r>
          <a:endParaRPr lang="es-EC" sz="1700" kern="1200" dirty="0"/>
        </a:p>
      </dsp:txBody>
      <dsp:txXfrm>
        <a:off x="2982087" y="982979"/>
        <a:ext cx="2419237" cy="1827525"/>
      </dsp:txXfrm>
    </dsp:sp>
    <dsp:sp modelId="{44CD9817-1BAC-4A30-B89A-2E9548436B04}">
      <dsp:nvSpPr>
        <dsp:cNvPr id="0" name=""/>
        <dsp:cNvSpPr/>
      </dsp:nvSpPr>
      <dsp:spPr>
        <a:xfrm>
          <a:off x="2938238" y="2810504"/>
          <a:ext cx="2506935" cy="804690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3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CRECIMIENTO ECONÓMICO</a:t>
          </a:r>
          <a:endParaRPr lang="es-EC" sz="1800" b="1" kern="1200" dirty="0"/>
        </a:p>
      </dsp:txBody>
      <dsp:txXfrm>
        <a:off x="2938238" y="2810504"/>
        <a:ext cx="1765447" cy="804690"/>
      </dsp:txXfrm>
    </dsp:sp>
    <dsp:sp modelId="{B1002174-4E76-4D42-BF0A-D28B30CF0106}">
      <dsp:nvSpPr>
        <dsp:cNvPr id="0" name=""/>
        <dsp:cNvSpPr/>
      </dsp:nvSpPr>
      <dsp:spPr>
        <a:xfrm>
          <a:off x="4774603" y="2938322"/>
          <a:ext cx="877427" cy="87742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30E95-8FB5-48EF-AD1B-C6413EE16699}">
      <dsp:nvSpPr>
        <dsp:cNvPr id="0" name=""/>
        <dsp:cNvSpPr/>
      </dsp:nvSpPr>
      <dsp:spPr>
        <a:xfrm>
          <a:off x="5869408" y="939130"/>
          <a:ext cx="2506935" cy="1871374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15875" cap="rnd" cmpd="sng" algn="ctr">
          <a:solidFill>
            <a:schemeClr val="accent5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Requiere de recursos financieros para realizar sus actividades, desarrollar sus funciones actuales o ampliarlas</a:t>
          </a:r>
          <a:endParaRPr lang="es-EC" sz="1700" kern="1200" dirty="0"/>
        </a:p>
      </dsp:txBody>
      <dsp:txXfrm>
        <a:off x="5913257" y="982979"/>
        <a:ext cx="2419237" cy="1827525"/>
      </dsp:txXfrm>
    </dsp:sp>
    <dsp:sp modelId="{045CB317-D572-4544-BDF1-A619DEA66B70}">
      <dsp:nvSpPr>
        <dsp:cNvPr id="0" name=""/>
        <dsp:cNvSpPr/>
      </dsp:nvSpPr>
      <dsp:spPr>
        <a:xfrm>
          <a:off x="5869408" y="2810504"/>
          <a:ext cx="2506935" cy="804690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5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FINANCIAMIENTO</a:t>
          </a:r>
          <a:endParaRPr lang="es-EC" sz="1800" b="1" kern="1200" dirty="0"/>
        </a:p>
      </dsp:txBody>
      <dsp:txXfrm>
        <a:off x="5869408" y="2810504"/>
        <a:ext cx="1765447" cy="804690"/>
      </dsp:txXfrm>
    </dsp:sp>
    <dsp:sp modelId="{EBC32D08-FD2C-40E3-95DE-6AFE8E19640B}">
      <dsp:nvSpPr>
        <dsp:cNvPr id="0" name=""/>
        <dsp:cNvSpPr/>
      </dsp:nvSpPr>
      <dsp:spPr>
        <a:xfrm>
          <a:off x="7705772" y="2938322"/>
          <a:ext cx="877427" cy="87742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2CD24-65C6-49FE-9273-90B7E1E35AF2}">
      <dsp:nvSpPr>
        <dsp:cNvPr id="0" name=""/>
        <dsp:cNvSpPr/>
      </dsp:nvSpPr>
      <dsp:spPr>
        <a:xfrm>
          <a:off x="8800577" y="939130"/>
          <a:ext cx="2506935" cy="1871374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15875" cap="rnd" cmpd="sng" algn="ctr">
          <a:solidFill>
            <a:schemeClr val="accent2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Aplicación de recursos financieros a la creación, renovación, ampliación o mejora de la capacidad operativa</a:t>
          </a:r>
          <a:endParaRPr lang="es-EC" sz="1700" kern="1200" dirty="0"/>
        </a:p>
      </dsp:txBody>
      <dsp:txXfrm>
        <a:off x="8844426" y="982979"/>
        <a:ext cx="2419237" cy="1827525"/>
      </dsp:txXfrm>
    </dsp:sp>
    <dsp:sp modelId="{5BA3DD49-CD01-435C-B453-572DC6782B4C}">
      <dsp:nvSpPr>
        <dsp:cNvPr id="0" name=""/>
        <dsp:cNvSpPr/>
      </dsp:nvSpPr>
      <dsp:spPr>
        <a:xfrm>
          <a:off x="8800577" y="2810504"/>
          <a:ext cx="2506935" cy="804690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2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INVERSIÓN</a:t>
          </a:r>
          <a:endParaRPr lang="es-EC" sz="1800" b="1" kern="1200" dirty="0"/>
        </a:p>
      </dsp:txBody>
      <dsp:txXfrm>
        <a:off x="8800577" y="2810504"/>
        <a:ext cx="1765447" cy="804690"/>
      </dsp:txXfrm>
    </dsp:sp>
    <dsp:sp modelId="{04FD5159-64E9-4A75-BB82-9BC676BC0B95}">
      <dsp:nvSpPr>
        <dsp:cNvPr id="0" name=""/>
        <dsp:cNvSpPr/>
      </dsp:nvSpPr>
      <dsp:spPr>
        <a:xfrm>
          <a:off x="10636942" y="2938322"/>
          <a:ext cx="877427" cy="87742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9C165-A2F2-4197-BD00-4F4316425F3D}">
      <dsp:nvSpPr>
        <dsp:cNvPr id="0" name=""/>
        <dsp:cNvSpPr/>
      </dsp:nvSpPr>
      <dsp:spPr>
        <a:xfrm>
          <a:off x="650" y="84406"/>
          <a:ext cx="3447903" cy="8619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Enfoque</a:t>
          </a:r>
          <a:endParaRPr lang="es-EC" sz="2600" kern="1200" dirty="0"/>
        </a:p>
      </dsp:txBody>
      <dsp:txXfrm>
        <a:off x="25896" y="109652"/>
        <a:ext cx="3397411" cy="811483"/>
      </dsp:txXfrm>
    </dsp:sp>
    <dsp:sp modelId="{CB705DE8-5B7F-4E1E-9B0F-CAB20E0B187B}">
      <dsp:nvSpPr>
        <dsp:cNvPr id="0" name=""/>
        <dsp:cNvSpPr/>
      </dsp:nvSpPr>
      <dsp:spPr>
        <a:xfrm rot="5400000">
          <a:off x="1649179" y="1021805"/>
          <a:ext cx="150845" cy="1508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7F645-B7F4-4276-8940-03B2AD3CE99E}">
      <dsp:nvSpPr>
        <dsp:cNvPr id="0" name=""/>
        <dsp:cNvSpPr/>
      </dsp:nvSpPr>
      <dsp:spPr>
        <a:xfrm>
          <a:off x="650" y="1248074"/>
          <a:ext cx="3447903" cy="16497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Investigación cuantitativa</a:t>
          </a:r>
          <a:endParaRPr lang="es-EC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Comportamiento de variables determinan el impacto dentro de la economía y el sector</a:t>
          </a:r>
          <a:endParaRPr lang="es-EC" sz="1600" kern="1200" dirty="0"/>
        </a:p>
      </dsp:txBody>
      <dsp:txXfrm>
        <a:off x="48969" y="1296393"/>
        <a:ext cx="3351265" cy="1553097"/>
      </dsp:txXfrm>
    </dsp:sp>
    <dsp:sp modelId="{A6F969E4-D939-415C-8476-C8FDDB345966}">
      <dsp:nvSpPr>
        <dsp:cNvPr id="0" name=""/>
        <dsp:cNvSpPr/>
      </dsp:nvSpPr>
      <dsp:spPr>
        <a:xfrm>
          <a:off x="3931260" y="84406"/>
          <a:ext cx="3447903" cy="861975"/>
        </a:xfrm>
        <a:prstGeom prst="roundRect">
          <a:avLst>
            <a:gd name="adj" fmla="val 10000"/>
          </a:avLst>
        </a:prstGeom>
        <a:solidFill>
          <a:schemeClr val="accent5">
            <a:hueOff val="853083"/>
            <a:satOff val="-888"/>
            <a:lumOff val="10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Modalidad básica de la investigación</a:t>
          </a:r>
          <a:endParaRPr lang="es-EC" sz="2600" kern="1200" dirty="0"/>
        </a:p>
      </dsp:txBody>
      <dsp:txXfrm>
        <a:off x="3956506" y="109652"/>
        <a:ext cx="3397411" cy="811483"/>
      </dsp:txXfrm>
    </dsp:sp>
    <dsp:sp modelId="{F0583229-CF98-42A5-81E2-E3B658D3B988}">
      <dsp:nvSpPr>
        <dsp:cNvPr id="0" name=""/>
        <dsp:cNvSpPr/>
      </dsp:nvSpPr>
      <dsp:spPr>
        <a:xfrm rot="5400000">
          <a:off x="5579789" y="1021805"/>
          <a:ext cx="150845" cy="1508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568722"/>
            <a:satOff val="-592"/>
            <a:lumOff val="7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60851-2917-4B88-8504-0E3AF4BCDCB6}">
      <dsp:nvSpPr>
        <dsp:cNvPr id="0" name=""/>
        <dsp:cNvSpPr/>
      </dsp:nvSpPr>
      <dsp:spPr>
        <a:xfrm>
          <a:off x="3931260" y="1248074"/>
          <a:ext cx="3447903" cy="16497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874290"/>
            <a:satOff val="-488"/>
            <a:lumOff val="2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874290"/>
              <a:satOff val="-488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Investigación de campo</a:t>
          </a:r>
          <a:endParaRPr lang="es-EC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Interpretar y solucionar situaciones, problemas y necesidades. Datos de fuentes directas</a:t>
          </a:r>
          <a:endParaRPr lang="es-EC" sz="1600" kern="1200" dirty="0"/>
        </a:p>
      </dsp:txBody>
      <dsp:txXfrm>
        <a:off x="3979579" y="1296393"/>
        <a:ext cx="3351265" cy="1553097"/>
      </dsp:txXfrm>
    </dsp:sp>
    <dsp:sp modelId="{48E929D7-BC27-49CC-B252-4EC14D655521}">
      <dsp:nvSpPr>
        <dsp:cNvPr id="0" name=""/>
        <dsp:cNvSpPr/>
      </dsp:nvSpPr>
      <dsp:spPr>
        <a:xfrm rot="5400000">
          <a:off x="5579789" y="2973232"/>
          <a:ext cx="150845" cy="1508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137444"/>
            <a:satOff val="-1185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F8ABD-2235-499B-A0D9-E65447E23C34}">
      <dsp:nvSpPr>
        <dsp:cNvPr id="0" name=""/>
        <dsp:cNvSpPr/>
      </dsp:nvSpPr>
      <dsp:spPr>
        <a:xfrm>
          <a:off x="3931260" y="3199501"/>
          <a:ext cx="3447903" cy="189300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748579"/>
            <a:satOff val="-976"/>
            <a:lumOff val="51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1748579"/>
              <a:satOff val="-976"/>
              <a:lumOff val="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Investigación documental</a:t>
          </a:r>
          <a:endParaRPr lang="es-EC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Fuentes de carácter documental, elementos bibliográficos, informes estudios. Determinar estrategias financieras y su impacto</a:t>
          </a:r>
          <a:endParaRPr lang="es-EC" sz="1600" kern="1200" dirty="0"/>
        </a:p>
      </dsp:txBody>
      <dsp:txXfrm>
        <a:off x="3986704" y="3254945"/>
        <a:ext cx="3337015" cy="1782114"/>
      </dsp:txXfrm>
    </dsp:sp>
    <dsp:sp modelId="{1DB79023-8F81-48ED-B450-D989835248DD}">
      <dsp:nvSpPr>
        <dsp:cNvPr id="0" name=""/>
        <dsp:cNvSpPr/>
      </dsp:nvSpPr>
      <dsp:spPr>
        <a:xfrm>
          <a:off x="7861870" y="84406"/>
          <a:ext cx="3447903" cy="861975"/>
        </a:xfrm>
        <a:prstGeom prst="roundRect">
          <a:avLst>
            <a:gd name="adj" fmla="val 10000"/>
          </a:avLst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Tipo de investigación</a:t>
          </a:r>
          <a:endParaRPr lang="es-EC" sz="2600" kern="1200" dirty="0"/>
        </a:p>
      </dsp:txBody>
      <dsp:txXfrm>
        <a:off x="7887116" y="109652"/>
        <a:ext cx="3397411" cy="811483"/>
      </dsp:txXfrm>
    </dsp:sp>
    <dsp:sp modelId="{50099728-ED67-49BF-B937-A3A676F88FB3}">
      <dsp:nvSpPr>
        <dsp:cNvPr id="0" name=""/>
        <dsp:cNvSpPr/>
      </dsp:nvSpPr>
      <dsp:spPr>
        <a:xfrm rot="5400000">
          <a:off x="9510399" y="1021805"/>
          <a:ext cx="150845" cy="1508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10F6E-81DC-4D34-9DBB-32186132BDFD}">
      <dsp:nvSpPr>
        <dsp:cNvPr id="0" name=""/>
        <dsp:cNvSpPr/>
      </dsp:nvSpPr>
      <dsp:spPr>
        <a:xfrm>
          <a:off x="7861870" y="1248074"/>
          <a:ext cx="3447903" cy="16497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2622869"/>
            <a:satOff val="-1464"/>
            <a:lumOff val="77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2622869"/>
              <a:satOff val="-1464"/>
              <a:lumOff val="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Investigación exploratoria</a:t>
          </a:r>
          <a:endParaRPr lang="es-EC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Permite aplicar nuevos métodos de investigación, generando la flexibilidad y ajuste de factores</a:t>
          </a:r>
          <a:endParaRPr lang="es-EC" sz="1600" kern="1200" dirty="0"/>
        </a:p>
      </dsp:txBody>
      <dsp:txXfrm>
        <a:off x="7910189" y="1296393"/>
        <a:ext cx="3351265" cy="15530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DC03D-6D76-4D09-B8E0-5202AE44430D}">
      <dsp:nvSpPr>
        <dsp:cNvPr id="0" name=""/>
        <dsp:cNvSpPr/>
      </dsp:nvSpPr>
      <dsp:spPr>
        <a:xfrm>
          <a:off x="643355" y="2517"/>
          <a:ext cx="2921028" cy="1752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Banco Nacional de Fomento (BAN Ecuador)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694687" y="53849"/>
        <a:ext cx="2818364" cy="1649953"/>
      </dsp:txXfrm>
    </dsp:sp>
    <dsp:sp modelId="{0F9B5667-D905-4101-9372-9115BA238904}">
      <dsp:nvSpPr>
        <dsp:cNvPr id="0" name=""/>
        <dsp:cNvSpPr/>
      </dsp:nvSpPr>
      <dsp:spPr>
        <a:xfrm>
          <a:off x="3821434" y="516618"/>
          <a:ext cx="619258" cy="724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>
        <a:off x="3821434" y="661501"/>
        <a:ext cx="433481" cy="434649"/>
      </dsp:txXfrm>
    </dsp:sp>
    <dsp:sp modelId="{CB1ACC1E-E37E-4825-8BE0-F792975D2E95}">
      <dsp:nvSpPr>
        <dsp:cNvPr id="0" name=""/>
        <dsp:cNvSpPr/>
      </dsp:nvSpPr>
      <dsp:spPr>
        <a:xfrm>
          <a:off x="4732795" y="2517"/>
          <a:ext cx="2921028" cy="1752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Corporación Financiera Nacional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4784127" y="53849"/>
        <a:ext cx="2818364" cy="1649953"/>
      </dsp:txXfrm>
    </dsp:sp>
    <dsp:sp modelId="{DCBC2032-A8AB-48D7-B0F7-3B95C277F2FE}">
      <dsp:nvSpPr>
        <dsp:cNvPr id="0" name=""/>
        <dsp:cNvSpPr/>
      </dsp:nvSpPr>
      <dsp:spPr>
        <a:xfrm rot="5400000">
          <a:off x="5883680" y="1959606"/>
          <a:ext cx="619258" cy="724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44793"/>
            <a:satOff val="-9942"/>
            <a:lumOff val="-9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 rot="-5400000">
        <a:off x="5975985" y="2012185"/>
        <a:ext cx="434649" cy="433481"/>
      </dsp:txXfrm>
    </dsp:sp>
    <dsp:sp modelId="{AAD8DDB8-4E77-4E21-A83B-8E9D509860BA}">
      <dsp:nvSpPr>
        <dsp:cNvPr id="0" name=""/>
        <dsp:cNvSpPr/>
      </dsp:nvSpPr>
      <dsp:spPr>
        <a:xfrm>
          <a:off x="4732795" y="2923546"/>
          <a:ext cx="2921028" cy="1752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Entidades Financieras Privadas</a:t>
          </a:r>
          <a:endParaRPr lang="es-EC" sz="22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tx1"/>
              </a:solidFill>
            </a:rPr>
            <a:t>Bancos y cooperativas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4784127" y="2974878"/>
        <a:ext cx="2818364" cy="1649953"/>
      </dsp:txXfrm>
    </dsp:sp>
    <dsp:sp modelId="{65F82D03-A610-4102-A889-86DDDF728FDB}">
      <dsp:nvSpPr>
        <dsp:cNvPr id="0" name=""/>
        <dsp:cNvSpPr/>
      </dsp:nvSpPr>
      <dsp:spPr>
        <a:xfrm rot="10800000">
          <a:off x="3856486" y="3437647"/>
          <a:ext cx="619258" cy="724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 rot="10800000">
        <a:off x="4042263" y="3582530"/>
        <a:ext cx="433481" cy="434649"/>
      </dsp:txXfrm>
    </dsp:sp>
    <dsp:sp modelId="{C002AEFE-60E0-4277-AD4F-B70606461514}">
      <dsp:nvSpPr>
        <dsp:cNvPr id="0" name=""/>
        <dsp:cNvSpPr/>
      </dsp:nvSpPr>
      <dsp:spPr>
        <a:xfrm>
          <a:off x="643355" y="2923546"/>
          <a:ext cx="2921028" cy="1752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Sector Agrícola (Microempresarios)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694687" y="2974878"/>
        <a:ext cx="2818364" cy="1649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021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7130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98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3356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25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1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3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2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7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7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5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8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9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1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5167" y="1285211"/>
            <a:ext cx="9697791" cy="4770537"/>
          </a:xfrm>
        </p:spPr>
        <p:txBody>
          <a:bodyPr anchor="ctr"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UNIVERSIDAD DE LAS FUERZAS ARMADAS (ESPE)</a:t>
            </a:r>
            <a: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CARRERA DE INGENIERÍA EN FINANZAS Y AUDITORÍA</a:t>
            </a:r>
            <a:b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 </a:t>
            </a:r>
            <a:b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TRABAJO DE TITULACIÓN, PREVIO A LA OBTENCIÓN DEL TÍTULO DE INGENIERA EN FINANZAS Y AUDITORÍA </a:t>
            </a:r>
            <a:b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 </a:t>
            </a:r>
            <a:b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TEMA: “CAUSAS Y CONSECUENCIAS DEL POCO CRECIMIENTO DEL SECTOR AGRÍCOLA SIERRA-CENTRO, PERÍODO 2011-2015”</a:t>
            </a:r>
            <a:b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 </a:t>
            </a:r>
            <a:b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AUTORA: CARRERA OLALLA ANDREA NATALI </a:t>
            </a:r>
            <a:endParaRPr lang="es-EC" sz="24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86" y="299466"/>
            <a:ext cx="3133725" cy="80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9" y="99843"/>
            <a:ext cx="2827895" cy="378313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696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5400" dirty="0" smtClean="0">
                <a:solidFill>
                  <a:schemeClr val="tx1"/>
                </a:solidFill>
              </a:rPr>
              <a:t>POBLACIÓN Y MUESTRA</a:t>
            </a:r>
            <a:endParaRPr lang="es-EC" sz="5400" dirty="0">
              <a:solidFill>
                <a:schemeClr val="tx1"/>
              </a:solidFill>
            </a:endParaRPr>
          </a:p>
        </p:txBody>
      </p:sp>
      <p:pic>
        <p:nvPicPr>
          <p:cNvPr id="6" name="Imagen 5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44" y="1758900"/>
            <a:ext cx="6924620" cy="4731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59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POBLACIÓN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932427"/>
              </p:ext>
            </p:extLst>
          </p:nvPr>
        </p:nvGraphicFramePr>
        <p:xfrm>
          <a:off x="3207433" y="1904999"/>
          <a:ext cx="8297179" cy="467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ESP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733" y="2025747"/>
            <a:ext cx="3801283" cy="35394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344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UNIVERSO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91" y="1660301"/>
            <a:ext cx="9958706" cy="41918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485" y="5865008"/>
            <a:ext cx="3443215" cy="6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MUESTRA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274" y="1690647"/>
            <a:ext cx="9711226" cy="48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MUESTRA</a:t>
            </a:r>
            <a:endParaRPr lang="es-EC" dirty="0"/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176" y="1506891"/>
            <a:ext cx="6128094" cy="29807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450" y="5185023"/>
            <a:ext cx="6072820" cy="12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4288" y="302138"/>
            <a:ext cx="8911687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ANÁLISIS Y DISCUSIÓN DE RESULTADOS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473751"/>
              </p:ext>
            </p:extLst>
          </p:nvPr>
        </p:nvGraphicFramePr>
        <p:xfrm>
          <a:off x="450165" y="2202288"/>
          <a:ext cx="11577712" cy="447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ESP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47" y="1209675"/>
            <a:ext cx="2466975" cy="1847850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6" name="Grupo 5"/>
          <p:cNvGrpSpPr/>
          <p:nvPr/>
        </p:nvGrpSpPr>
        <p:grpSpPr>
          <a:xfrm>
            <a:off x="4903401" y="1107294"/>
            <a:ext cx="2430455" cy="951468"/>
            <a:chOff x="4500767" y="51514"/>
            <a:chExt cx="2059202" cy="951468"/>
          </a:xfrm>
        </p:grpSpPr>
        <p:sp>
          <p:nvSpPr>
            <p:cNvPr id="9" name="Rectángulo redondeado 8"/>
            <p:cNvSpPr/>
            <p:nvPr/>
          </p:nvSpPr>
          <p:spPr>
            <a:xfrm>
              <a:off x="4500767" y="51514"/>
              <a:ext cx="2059202" cy="9514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4528635" y="79382"/>
              <a:ext cx="2003466" cy="895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Mecanismos de crédito para el sector agrícola</a:t>
              </a:r>
              <a:endParaRPr lang="es-EC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13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559715"/>
            <a:ext cx="8911687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ANÁLISIS DE CRÉDITOS AGRÍCOLAS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530" y="1413629"/>
            <a:ext cx="8911687" cy="5258079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553792" y="2975020"/>
            <a:ext cx="2794715" cy="1339403"/>
          </a:xfrm>
          <a:prstGeom prst="roundRect">
            <a:avLst/>
          </a:prstGeom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721217" y="3129567"/>
            <a:ext cx="244698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000" b="1" dirty="0" smtClean="0"/>
              <a:t>2011 – 2015</a:t>
            </a:r>
          </a:p>
          <a:p>
            <a:endParaRPr lang="es-EC" sz="2000" b="1" dirty="0"/>
          </a:p>
          <a:p>
            <a:pPr algn="ctr"/>
            <a:r>
              <a:rPr lang="es-EC" sz="2000" b="1" dirty="0" smtClean="0"/>
              <a:t>$ 416´626.100,83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41075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682" y="352490"/>
            <a:ext cx="9186415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PARTICIPACIÓN DEL SECTOR AGRÍCOLA EN EL PIB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26" y="1633380"/>
            <a:ext cx="8538693" cy="51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83704"/>
            <a:ext cx="8911687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 DE LAS ENCUESTAS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5279" y="1424189"/>
            <a:ext cx="5447205" cy="480811"/>
          </a:xfrm>
        </p:spPr>
        <p:txBody>
          <a:bodyPr/>
          <a:lstStyle/>
          <a:p>
            <a:r>
              <a:rPr lang="es-EC" dirty="0" smtClean="0"/>
              <a:t>1. </a:t>
            </a:r>
            <a:r>
              <a:rPr lang="es-EC" dirty="0"/>
              <a:t>¿Qué producto(s) cultiva</a:t>
            </a:r>
            <a:r>
              <a:rPr lang="es-EC" dirty="0" smtClean="0"/>
              <a:t>?</a:t>
            </a:r>
            <a:endParaRPr lang="es-EC" dirty="0"/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939" y="3387144"/>
            <a:ext cx="5553579" cy="3056925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8817"/>
              </p:ext>
            </p:extLst>
          </p:nvPr>
        </p:nvGraphicFramePr>
        <p:xfrm>
          <a:off x="4205230" y="1998370"/>
          <a:ext cx="4327302" cy="114729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442434"/>
                <a:gridCol w="1442434"/>
                <a:gridCol w="1442434"/>
              </a:tblGrid>
              <a:tr h="496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HORTALIZAS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FRUTAS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3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83704"/>
            <a:ext cx="8911687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 DE LAS ENCUESTAS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5278" y="1424189"/>
            <a:ext cx="6477515" cy="480811"/>
          </a:xfrm>
        </p:spPr>
        <p:txBody>
          <a:bodyPr>
            <a:normAutofit fontScale="85000" lnSpcReduction="10000"/>
          </a:bodyPr>
          <a:lstStyle/>
          <a:p>
            <a:r>
              <a:rPr lang="es-EC" dirty="0" smtClean="0"/>
              <a:t>2. </a:t>
            </a:r>
            <a:r>
              <a:rPr lang="es-EC" dirty="0"/>
              <a:t>¿Cuál es la superficie </a:t>
            </a:r>
            <a:r>
              <a:rPr lang="es-EC" dirty="0" smtClean="0"/>
              <a:t>por hectáreas que </a:t>
            </a:r>
            <a:r>
              <a:rPr lang="es-EC" dirty="0"/>
              <a:t>tiene sembrada</a:t>
            </a:r>
            <a:r>
              <a:rPr lang="es-EC" dirty="0" smtClean="0"/>
              <a:t>?</a:t>
            </a:r>
            <a:endParaRPr lang="es-EC" dirty="0"/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9037"/>
              </p:ext>
            </p:extLst>
          </p:nvPr>
        </p:nvGraphicFramePr>
        <p:xfrm>
          <a:off x="4703812" y="1946183"/>
          <a:ext cx="3925032" cy="99930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981258"/>
                <a:gridCol w="981258"/>
                <a:gridCol w="981258"/>
                <a:gridCol w="981258"/>
              </a:tblGrid>
              <a:tr h="333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 a 5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6 a 10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de 11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3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3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671" y="3432806"/>
            <a:ext cx="5186603" cy="32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FORMULACIÓN DEL PROBLEMA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488303"/>
              </p:ext>
            </p:extLst>
          </p:nvPr>
        </p:nvGraphicFramePr>
        <p:xfrm>
          <a:off x="888642" y="1506828"/>
          <a:ext cx="11062952" cy="521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ESP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42" y="4114800"/>
            <a:ext cx="2886880" cy="28868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2838" y="4174608"/>
            <a:ext cx="2613099" cy="239915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30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83704"/>
            <a:ext cx="8911687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 DE LAS ENCUESTAS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4865" y="1385552"/>
            <a:ext cx="9144000" cy="480811"/>
          </a:xfrm>
        </p:spPr>
        <p:txBody>
          <a:bodyPr>
            <a:normAutofit fontScale="92500"/>
          </a:bodyPr>
          <a:lstStyle/>
          <a:p>
            <a:r>
              <a:rPr lang="es-EC" dirty="0" smtClean="0"/>
              <a:t>3. </a:t>
            </a:r>
            <a:r>
              <a:rPr lang="es-EC" dirty="0"/>
              <a:t>¿Usted ha </a:t>
            </a:r>
            <a:r>
              <a:rPr lang="es-EC" dirty="0" smtClean="0"/>
              <a:t>solicitado </a:t>
            </a:r>
            <a:r>
              <a:rPr lang="es-EC" dirty="0"/>
              <a:t>algún crédito productivo durante el período 2011-2014?</a:t>
            </a:r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26123"/>
              </p:ext>
            </p:extLst>
          </p:nvPr>
        </p:nvGraphicFramePr>
        <p:xfrm>
          <a:off x="5245623" y="2125013"/>
          <a:ext cx="2494580" cy="74319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917964"/>
                <a:gridCol w="788308"/>
                <a:gridCol w="788308"/>
              </a:tblGrid>
              <a:tr h="37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164" y="3217013"/>
            <a:ext cx="5349928" cy="33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83704"/>
            <a:ext cx="8911687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 DE LAS ENCUESTAS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08153" y="1346915"/>
            <a:ext cx="7533583" cy="480811"/>
          </a:xfrm>
        </p:spPr>
        <p:txBody>
          <a:bodyPr>
            <a:normAutofit fontScale="92500"/>
          </a:bodyPr>
          <a:lstStyle/>
          <a:p>
            <a:r>
              <a:rPr lang="es-EC" dirty="0"/>
              <a:t>4</a:t>
            </a:r>
            <a:r>
              <a:rPr lang="es-EC" dirty="0" smtClean="0"/>
              <a:t>. </a:t>
            </a:r>
            <a:r>
              <a:rPr lang="es-EC" dirty="0"/>
              <a:t>¿A cuál de estas instituciones se acercó a solicitar su crédito?</a:t>
            </a:r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44559"/>
              </p:ext>
            </p:extLst>
          </p:nvPr>
        </p:nvGraphicFramePr>
        <p:xfrm>
          <a:off x="3444290" y="1990329"/>
          <a:ext cx="6137592" cy="104908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03566"/>
                <a:gridCol w="1501827"/>
                <a:gridCol w="1442844"/>
                <a:gridCol w="1119766"/>
                <a:gridCol w="1069589"/>
              </a:tblGrid>
              <a:tr h="659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Banco Fomento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Banca Privada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625" y="3361934"/>
            <a:ext cx="5996257" cy="32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83704"/>
            <a:ext cx="8911687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 DE LAS ENCUESTAS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5280" y="1424189"/>
            <a:ext cx="6400242" cy="480811"/>
          </a:xfrm>
        </p:spPr>
        <p:txBody>
          <a:bodyPr>
            <a:normAutofit fontScale="92500"/>
          </a:bodyPr>
          <a:lstStyle/>
          <a:p>
            <a:r>
              <a:rPr lang="es-EC" dirty="0" smtClean="0"/>
              <a:t>6. </a:t>
            </a:r>
            <a:r>
              <a:rPr lang="es-EC" dirty="0"/>
              <a:t>¿Cuál fue el destino que le dio al crédito solicitado?</a:t>
            </a:r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400120"/>
              </p:ext>
            </p:extLst>
          </p:nvPr>
        </p:nvGraphicFramePr>
        <p:xfrm>
          <a:off x="3954373" y="1905000"/>
          <a:ext cx="5073715" cy="1133305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014743"/>
                <a:gridCol w="1014743"/>
                <a:gridCol w="1014743"/>
                <a:gridCol w="1014743"/>
                <a:gridCol w="1014743"/>
              </a:tblGrid>
              <a:tr h="658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Compra activos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Compra de insumos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4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28" y="3400023"/>
            <a:ext cx="5885646" cy="33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83704"/>
            <a:ext cx="8911687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 DE LAS ENCUESTAS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313645"/>
            <a:ext cx="8727605" cy="591355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12. </a:t>
            </a:r>
            <a:r>
              <a:rPr lang="es-EC" dirty="0"/>
              <a:t>¿Cuál considera usted que es la traba que tienen los agricultores para acceder a un crédito productivo?</a:t>
            </a:r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33023"/>
              </p:ext>
            </p:extLst>
          </p:nvPr>
        </p:nvGraphicFramePr>
        <p:xfrm>
          <a:off x="4186193" y="2042922"/>
          <a:ext cx="5112356" cy="79201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278089"/>
                <a:gridCol w="1278089"/>
                <a:gridCol w="1278089"/>
                <a:gridCol w="1278089"/>
              </a:tblGrid>
              <a:tr h="301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Garantías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Demasiados requisitos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Ninguna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881" y="3208835"/>
            <a:ext cx="5430979" cy="33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9250" y="193761"/>
            <a:ext cx="9464926" cy="128089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CAUSAS Y CONSECUENCIAS DEL POCO CRECIMIENTO DEL SECTOR AGRÍCOLA.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274" y="1474651"/>
            <a:ext cx="9786902" cy="52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7166" y="224664"/>
            <a:ext cx="8911687" cy="128089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CAUSAS Y CONSECUENCIAS DEL POCO CRECIMIENTO DEL SECTOR AGRÍCOLA.</a:t>
            </a:r>
            <a:endParaRPr lang="es-EC" dirty="0"/>
          </a:p>
        </p:txBody>
      </p:sp>
      <p:pic>
        <p:nvPicPr>
          <p:cNvPr id="6" name="Imagen 5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948" y="1635644"/>
            <a:ext cx="9002558" cy="49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CONCLUSIONES.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729185"/>
              </p:ext>
            </p:extLst>
          </p:nvPr>
        </p:nvGraphicFramePr>
        <p:xfrm>
          <a:off x="390637" y="1905000"/>
          <a:ext cx="9328082" cy="431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ESP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7182" y="-117537"/>
            <a:ext cx="2263825" cy="2558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06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468983"/>
              </p:ext>
            </p:extLst>
          </p:nvPr>
        </p:nvGraphicFramePr>
        <p:xfrm>
          <a:off x="399245" y="1904999"/>
          <a:ext cx="11578107" cy="477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ESP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7526" y="209659"/>
            <a:ext cx="3033903" cy="305742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098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2469" y="35249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s-EC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MUCHAS GRACIAS POR SU ATENCIÓN.</a:t>
            </a:r>
            <a:endParaRPr lang="es-EC" sz="6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04" y="2509369"/>
            <a:ext cx="4286250" cy="42862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245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OBJETIVO GENERAL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417618"/>
              </p:ext>
            </p:extLst>
          </p:nvPr>
        </p:nvGraphicFramePr>
        <p:xfrm>
          <a:off x="2434107" y="1648496"/>
          <a:ext cx="9070506" cy="472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ESP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5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OBJETIVOS ESPECÍFICOS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312390"/>
              </p:ext>
            </p:extLst>
          </p:nvPr>
        </p:nvGraphicFramePr>
        <p:xfrm>
          <a:off x="2589213" y="1294228"/>
          <a:ext cx="9171378" cy="556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5"/>
          <a:stretch/>
        </p:blipFill>
        <p:spPr>
          <a:xfrm>
            <a:off x="369814" y="2267534"/>
            <a:ext cx="3962400" cy="3617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n 5" descr="ESP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6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455294"/>
            <a:ext cx="8911687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TEORÍAS DE SOPORTE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695102"/>
              </p:ext>
            </p:extLst>
          </p:nvPr>
        </p:nvGraphicFramePr>
        <p:xfrm>
          <a:off x="2589213" y="1533378"/>
          <a:ext cx="9255784" cy="502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048" y="354718"/>
            <a:ext cx="2599498" cy="2599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 descr="ESP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5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14621"/>
            <a:ext cx="8911687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MARCO REFERENCIAL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78952555"/>
              </p:ext>
            </p:extLst>
          </p:nvPr>
        </p:nvGraphicFramePr>
        <p:xfrm>
          <a:off x="2592925" y="1264555"/>
          <a:ext cx="92661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 descr="ESP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" y="1924730"/>
            <a:ext cx="2449723" cy="364814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212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394694"/>
            <a:ext cx="8911687" cy="128089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MARCO REFERENCIAL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413699"/>
              </p:ext>
            </p:extLst>
          </p:nvPr>
        </p:nvGraphicFramePr>
        <p:xfrm>
          <a:off x="900333" y="1633380"/>
          <a:ext cx="10747717" cy="516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ESP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75" y="-68767"/>
            <a:ext cx="2314575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39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MARCO CONCEPTUAL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303388"/>
              </p:ext>
            </p:extLst>
          </p:nvPr>
        </p:nvGraphicFramePr>
        <p:xfrm>
          <a:off x="422030" y="1842868"/>
          <a:ext cx="11521439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ESP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5005" y="80870"/>
            <a:ext cx="2576269" cy="2576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2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METODOLOGÍA DE INVESTIGACIÓN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900987"/>
              </p:ext>
            </p:extLst>
          </p:nvPr>
        </p:nvGraphicFramePr>
        <p:xfrm>
          <a:off x="534571" y="1505243"/>
          <a:ext cx="11310425" cy="517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ESP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" y="80870"/>
            <a:ext cx="1728211" cy="5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7486" y="4334776"/>
            <a:ext cx="2673278" cy="2673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63" y="4510622"/>
            <a:ext cx="3707695" cy="234737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494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2486</TotalTime>
  <Words>1062</Words>
  <Application>Microsoft Office PowerPoint</Application>
  <PresentationFormat>Panorámica</PresentationFormat>
  <Paragraphs>161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Baskerville Old Face</vt:lpstr>
      <vt:lpstr>Calibri</vt:lpstr>
      <vt:lpstr>Century Gothic</vt:lpstr>
      <vt:lpstr>Times New Roman</vt:lpstr>
      <vt:lpstr>Wingdings 3</vt:lpstr>
      <vt:lpstr>Espiral</vt:lpstr>
      <vt:lpstr>UNIVERSIDAD DE LAS FUERZAS ARMADAS (ESPE)  CARRERA DE INGENIERÍA EN FINANZAS Y AUDITORÍA   TRABAJO DE TITULACIÓN, PREVIO A LA OBTENCIÓN DEL TÍTULO DE INGENIERA EN FINANZAS Y AUDITORÍA    TEMA: “CAUSAS Y CONSECUENCIAS DEL POCO CRECIMIENTO DEL SECTOR AGRÍCOLA SIERRA-CENTRO, PERÍODO 2011-2015”   AUTORA: CARRERA OLALLA ANDREA NATALI </vt:lpstr>
      <vt:lpstr>FORMULACIÓN DEL PROBLEMA</vt:lpstr>
      <vt:lpstr>OBJETIVO GENERAL</vt:lpstr>
      <vt:lpstr>OBJETIVOS ESPECÍFICOS</vt:lpstr>
      <vt:lpstr>TEORÍAS DE SOPORTE</vt:lpstr>
      <vt:lpstr>MARCO REFERENCIAL</vt:lpstr>
      <vt:lpstr>MARCO REFERENCIAL</vt:lpstr>
      <vt:lpstr>MARCO CONCEPTUAL</vt:lpstr>
      <vt:lpstr>METODOLOGÍA DE INVESTIGACIÓN</vt:lpstr>
      <vt:lpstr>POBLACIÓN Y MUESTRA</vt:lpstr>
      <vt:lpstr>POBLACIÓN</vt:lpstr>
      <vt:lpstr>UNIVERSO </vt:lpstr>
      <vt:lpstr>MUESTRA</vt:lpstr>
      <vt:lpstr>MUESTRA</vt:lpstr>
      <vt:lpstr>ANÁLISIS Y DISCUSIÓN DE RESULTADOS</vt:lpstr>
      <vt:lpstr>ANÁLISIS DE CRÉDITOS AGRÍCOLAS</vt:lpstr>
      <vt:lpstr>PARTICIPACIÓN DEL SECTOR AGRÍCOLA EN EL PIB</vt:lpstr>
      <vt:lpstr>RESULTADO DE LAS ENCUESTAS</vt:lpstr>
      <vt:lpstr>RESULTADO DE LAS ENCUESTAS</vt:lpstr>
      <vt:lpstr>RESULTADO DE LAS ENCUESTAS</vt:lpstr>
      <vt:lpstr>RESULTADO DE LAS ENCUESTAS</vt:lpstr>
      <vt:lpstr>RESULTADO DE LAS ENCUESTAS</vt:lpstr>
      <vt:lpstr>RESULTADO DE LAS ENCUESTAS</vt:lpstr>
      <vt:lpstr>CAUSAS Y CONSECUENCIAS DEL POCO CRECIMIENTO DEL SECTOR AGRÍCOLA.</vt:lpstr>
      <vt:lpstr>CAUSAS Y CONSECUENCIAS DEL POCO CRECIMIENTO DEL SECTOR AGRÍCOLA.</vt:lpstr>
      <vt:lpstr>CONCLUSIONES.</vt:lpstr>
      <vt:lpstr>RECOMENDACIONES</vt:lpstr>
      <vt:lpstr>MUCHAS GRACIAS POR SU ATENCIÓN.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♥Andreita♥ Carrera♥</dc:creator>
  <cp:lastModifiedBy>♥Andreita♥ Carrera♥</cp:lastModifiedBy>
  <cp:revision>37</cp:revision>
  <dcterms:created xsi:type="dcterms:W3CDTF">2017-02-16T03:16:08Z</dcterms:created>
  <dcterms:modified xsi:type="dcterms:W3CDTF">2017-02-17T22:18:44Z</dcterms:modified>
</cp:coreProperties>
</file>