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9"/>
  </p:notesMasterIdLst>
  <p:sldIdLst>
    <p:sldId id="257" r:id="rId3"/>
    <p:sldId id="286" r:id="rId4"/>
    <p:sldId id="289" r:id="rId5"/>
    <p:sldId id="371" r:id="rId6"/>
    <p:sldId id="287" r:id="rId7"/>
    <p:sldId id="288" r:id="rId8"/>
    <p:sldId id="290" r:id="rId9"/>
    <p:sldId id="339" r:id="rId10"/>
    <p:sldId id="292" r:id="rId11"/>
    <p:sldId id="342" r:id="rId12"/>
    <p:sldId id="373" r:id="rId13"/>
    <p:sldId id="343" r:id="rId14"/>
    <p:sldId id="340" r:id="rId15"/>
    <p:sldId id="376" r:id="rId16"/>
    <p:sldId id="341" r:id="rId17"/>
    <p:sldId id="375" r:id="rId18"/>
    <p:sldId id="372" r:id="rId19"/>
    <p:sldId id="365" r:id="rId20"/>
    <p:sldId id="349" r:id="rId21"/>
    <p:sldId id="351" r:id="rId22"/>
    <p:sldId id="350" r:id="rId23"/>
    <p:sldId id="353" r:id="rId24"/>
    <p:sldId id="354" r:id="rId25"/>
    <p:sldId id="355" r:id="rId26"/>
    <p:sldId id="356" r:id="rId27"/>
    <p:sldId id="357" r:id="rId28"/>
    <p:sldId id="358" r:id="rId29"/>
    <p:sldId id="360" r:id="rId30"/>
    <p:sldId id="364" r:id="rId31"/>
    <p:sldId id="361" r:id="rId32"/>
    <p:sldId id="362" r:id="rId33"/>
    <p:sldId id="366" r:id="rId34"/>
    <p:sldId id="368" r:id="rId35"/>
    <p:sldId id="369" r:id="rId36"/>
    <p:sldId id="367" r:id="rId37"/>
    <p:sldId id="283"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66"/>
    <a:srgbClr val="66FF66"/>
    <a:srgbClr val="CC9900"/>
    <a:srgbClr val="99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p:scale>
          <a:sx n="70" d="100"/>
          <a:sy n="70" d="100"/>
        </p:scale>
        <p:origin x="-65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er\Desktop\efren%20documentos\proyecto%202\propuesta%20final\matriz%20hallazgos%20EIAEX%20UAASD%20IASA%20I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Resultados</a:t>
            </a:r>
            <a:r>
              <a:rPr lang="es-EC" baseline="0"/>
              <a:t> de la Matriz de Hallazgos</a:t>
            </a:r>
            <a:endParaRPr lang="es-EC"/>
          </a:p>
        </c:rich>
      </c:tx>
      <c:layout/>
      <c:overlay val="0"/>
    </c:title>
    <c:autoTitleDeleted val="0"/>
    <c:plotArea>
      <c:layout/>
      <c:pieChart>
        <c:varyColors val="1"/>
        <c:ser>
          <c:idx val="0"/>
          <c:order val="0"/>
          <c:dPt>
            <c:idx val="0"/>
            <c:bubble3D val="0"/>
            <c:spPr>
              <a:solidFill>
                <a:srgbClr val="FFFF00"/>
              </a:solidFill>
            </c:spPr>
          </c:dPt>
          <c:dPt>
            <c:idx val="1"/>
            <c:bubble3D val="0"/>
            <c:spPr>
              <a:solidFill>
                <a:srgbClr val="FFC000"/>
              </a:solidFill>
            </c:spPr>
          </c:dPt>
          <c:dPt>
            <c:idx val="2"/>
            <c:bubble3D val="0"/>
            <c:spPr>
              <a:solidFill>
                <a:srgbClr val="FF0000"/>
              </a:solidFill>
            </c:spPr>
          </c:dPt>
          <c:dLbls>
            <c:dLbl>
              <c:idx val="0"/>
              <c:layout>
                <c:manualLayout>
                  <c:x val="0.22238145231846018"/>
                  <c:y val="0.12500765529308835"/>
                </c:manualLayout>
              </c:layout>
              <c:showLegendKey val="0"/>
              <c:showVal val="0"/>
              <c:showCatName val="1"/>
              <c:showSerName val="0"/>
              <c:showPercent val="1"/>
              <c:showBubbleSize val="0"/>
            </c:dLbl>
            <c:dLbl>
              <c:idx val="1"/>
              <c:layout>
                <c:manualLayout>
                  <c:x val="-5.7051290463692041E-2"/>
                  <c:y val="-0.16865740740740739"/>
                </c:manualLayout>
              </c:layout>
              <c:showLegendKey val="0"/>
              <c:showVal val="0"/>
              <c:showCatName val="1"/>
              <c:showSerName val="0"/>
              <c:showPercent val="1"/>
              <c:showBubbleSize val="0"/>
            </c:dLbl>
            <c:txPr>
              <a:bodyPr/>
              <a:lstStyle/>
              <a:p>
                <a:pPr>
                  <a:defRPr sz="1100"/>
                </a:pPr>
                <a:endParaRPr lang="es-EC"/>
              </a:p>
            </c:txPr>
            <c:showLegendKey val="0"/>
            <c:showVal val="0"/>
            <c:showCatName val="1"/>
            <c:showSerName val="0"/>
            <c:showPercent val="1"/>
            <c:showBubbleSize val="0"/>
            <c:showLeaderLines val="1"/>
          </c:dLbls>
          <c:cat>
            <c:strRef>
              <c:f>Sheet1!$C$76:$C$78</c:f>
              <c:strCache>
                <c:ptCount val="3"/>
                <c:pt idx="0">
                  <c:v>No conformida mayor</c:v>
                </c:pt>
                <c:pt idx="1">
                  <c:v>No conformidad menor</c:v>
                </c:pt>
                <c:pt idx="2">
                  <c:v>cumplimiento</c:v>
                </c:pt>
              </c:strCache>
            </c:strRef>
          </c:cat>
          <c:val>
            <c:numRef>
              <c:f>Sheet1!$D$76:$D$78</c:f>
              <c:numCache>
                <c:formatCode>General</c:formatCode>
                <c:ptCount val="3"/>
                <c:pt idx="0">
                  <c:v>2</c:v>
                </c:pt>
                <c:pt idx="1">
                  <c:v>41</c:v>
                </c:pt>
                <c:pt idx="2">
                  <c:v>5</c:v>
                </c:pt>
              </c:numCache>
            </c:numRef>
          </c:val>
        </c:ser>
        <c:ser>
          <c:idx val="1"/>
          <c:order val="1"/>
          <c:dLbls>
            <c:showLegendKey val="0"/>
            <c:showVal val="0"/>
            <c:showCatName val="1"/>
            <c:showSerName val="0"/>
            <c:showPercent val="1"/>
            <c:showBubbleSize val="0"/>
            <c:showLeaderLines val="1"/>
          </c:dLbls>
          <c:cat>
            <c:strRef>
              <c:f>Sheet1!$C$76:$C$78</c:f>
              <c:strCache>
                <c:ptCount val="3"/>
                <c:pt idx="0">
                  <c:v>No conformida mayor</c:v>
                </c:pt>
                <c:pt idx="1">
                  <c:v>No conformidad menor</c:v>
                </c:pt>
                <c:pt idx="2">
                  <c:v>cumplimiento</c:v>
                </c:pt>
              </c:strCache>
            </c:strRef>
          </c:cat>
          <c:val>
            <c:numRef>
              <c:f>Sheet1!$E$76:$E$78</c:f>
              <c:numCache>
                <c:formatCode>0%</c:formatCode>
                <c:ptCount val="3"/>
                <c:pt idx="0">
                  <c:v>4.166666666666667</c:v>
                </c:pt>
                <c:pt idx="1">
                  <c:v>85.416666666666671</c:v>
                </c:pt>
                <c:pt idx="2">
                  <c:v>10.416666666666666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BF1FC-121F-694C-9FBF-54DF071D1832}" type="doc">
      <dgm:prSet loTypeId="urn:microsoft.com/office/officeart/2009/3/layout/IncreasingArrowsProcess" loCatId="" qsTypeId="urn:microsoft.com/office/officeart/2005/8/quickstyle/simple4" qsCatId="simple" csTypeId="urn:microsoft.com/office/officeart/2005/8/colors/colorful1" csCatId="colorful" phldr="1"/>
      <dgm:spPr/>
      <dgm:t>
        <a:bodyPr/>
        <a:lstStyle/>
        <a:p>
          <a:endParaRPr lang="es-ES"/>
        </a:p>
      </dgm:t>
    </dgm:pt>
    <dgm:pt modelId="{B3ED6524-A9BF-1F4F-BB0C-7216A3831005}">
      <dgm:prSet phldrT="[Texto]" custT="1"/>
      <dgm:spPr/>
      <dgm:t>
        <a:bodyPr/>
        <a:lstStyle/>
        <a:p>
          <a:r>
            <a:rPr lang="es-EC" sz="2400" dirty="0" smtClean="0"/>
            <a:t>Reconocimiento ambiental </a:t>
          </a:r>
          <a:r>
            <a:rPr lang="es-EC" sz="2400" dirty="0" smtClean="0"/>
            <a:t>inicial y Análisis de la línea base  </a:t>
          </a:r>
          <a:endParaRPr lang="es-ES" sz="2400" dirty="0"/>
        </a:p>
      </dgm:t>
    </dgm:pt>
    <dgm:pt modelId="{EC11E23D-14BE-7A40-80E1-0617B1F42988}" type="parTrans" cxnId="{3B0A0D67-25DD-8341-A283-F53E91339F9A}">
      <dgm:prSet/>
      <dgm:spPr/>
      <dgm:t>
        <a:bodyPr/>
        <a:lstStyle/>
        <a:p>
          <a:endParaRPr lang="es-ES"/>
        </a:p>
      </dgm:t>
    </dgm:pt>
    <dgm:pt modelId="{97B6F2BD-02C8-D443-A519-A8B12DDE23BE}" type="sibTrans" cxnId="{3B0A0D67-25DD-8341-A283-F53E91339F9A}">
      <dgm:prSet/>
      <dgm:spPr/>
      <dgm:t>
        <a:bodyPr/>
        <a:lstStyle/>
        <a:p>
          <a:endParaRPr lang="es-ES"/>
        </a:p>
      </dgm:t>
    </dgm:pt>
    <dgm:pt modelId="{BE80A5DE-5887-6047-9551-03E5C897657B}">
      <dgm:prSet phldrT="[Texto]" custT="1"/>
      <dgm:spPr>
        <a:solidFill>
          <a:srgbClr val="FF0000"/>
        </a:solidFill>
      </dgm:spPr>
      <dgm:t>
        <a:bodyPr/>
        <a:lstStyle/>
        <a:p>
          <a:r>
            <a:rPr lang="es-ES" sz="2400" b="1" dirty="0" smtClean="0"/>
            <a:t>Conclusiones y recomendaciones</a:t>
          </a:r>
          <a:endParaRPr lang="es-ES" sz="2400" b="1" dirty="0"/>
        </a:p>
      </dgm:t>
    </dgm:pt>
    <dgm:pt modelId="{F459F8C2-1412-A347-A61A-3DA43EA60FE7}" type="parTrans" cxnId="{8A7BEBEC-9749-CB49-90AD-82303F9060CA}">
      <dgm:prSet/>
      <dgm:spPr/>
      <dgm:t>
        <a:bodyPr/>
        <a:lstStyle/>
        <a:p>
          <a:endParaRPr lang="es-ES"/>
        </a:p>
      </dgm:t>
    </dgm:pt>
    <dgm:pt modelId="{258275CF-91EF-AB46-A2E2-E6BC6A21A956}" type="sibTrans" cxnId="{8A7BEBEC-9749-CB49-90AD-82303F9060CA}">
      <dgm:prSet/>
      <dgm:spPr/>
      <dgm:t>
        <a:bodyPr/>
        <a:lstStyle/>
        <a:p>
          <a:endParaRPr lang="es-ES"/>
        </a:p>
      </dgm:t>
    </dgm:pt>
    <dgm:pt modelId="{1D6F5691-6348-9A4D-9DB3-4429DE794C78}">
      <dgm:prSet phldrT="[Texto]" custT="1"/>
      <dgm:spPr>
        <a:solidFill>
          <a:srgbClr val="FFC000"/>
        </a:solidFill>
      </dgm:spPr>
      <dgm:t>
        <a:bodyPr/>
        <a:lstStyle/>
        <a:p>
          <a:r>
            <a:rPr lang="es-EC" sz="2400" dirty="0" smtClean="0"/>
            <a:t>Evaluación del Impacto ambiental</a:t>
          </a:r>
          <a:endParaRPr lang="es-ES" sz="2400" dirty="0"/>
        </a:p>
      </dgm:t>
    </dgm:pt>
    <dgm:pt modelId="{AB3C2D45-5248-7F47-ACAC-4A10594D9EA7}" type="parTrans" cxnId="{5179AA07-BF7D-0C46-B8BB-6DEB26217494}">
      <dgm:prSet/>
      <dgm:spPr/>
      <dgm:t>
        <a:bodyPr/>
        <a:lstStyle/>
        <a:p>
          <a:endParaRPr lang="es-ES"/>
        </a:p>
      </dgm:t>
    </dgm:pt>
    <dgm:pt modelId="{965F1BC9-1001-6049-8D55-171E3AA35B73}" type="sibTrans" cxnId="{5179AA07-BF7D-0C46-B8BB-6DEB26217494}">
      <dgm:prSet/>
      <dgm:spPr/>
      <dgm:t>
        <a:bodyPr/>
        <a:lstStyle/>
        <a:p>
          <a:endParaRPr lang="es-ES"/>
        </a:p>
      </dgm:t>
    </dgm:pt>
    <dgm:pt modelId="{F5BABD89-DDE3-1442-BBB5-B6E30EEAEFF9}">
      <dgm:prSet phldrT="[Texto]"/>
      <dgm:spPr/>
      <dgm:t>
        <a:bodyPr/>
        <a:lstStyle/>
        <a:p>
          <a:r>
            <a:rPr lang="es-ES" dirty="0" smtClean="0"/>
            <a:t>Propuesta del Plan de manejo</a:t>
          </a:r>
          <a:endParaRPr lang="es-ES" dirty="0"/>
        </a:p>
      </dgm:t>
    </dgm:pt>
    <dgm:pt modelId="{D3313D24-623A-6646-B299-CF3597D1759D}" type="parTrans" cxnId="{7BA709AA-31AB-FF45-9DA3-3007CED0CAC4}">
      <dgm:prSet/>
      <dgm:spPr/>
      <dgm:t>
        <a:bodyPr/>
        <a:lstStyle/>
        <a:p>
          <a:endParaRPr lang="es-ES"/>
        </a:p>
      </dgm:t>
    </dgm:pt>
    <dgm:pt modelId="{05311551-C9BF-894F-A86C-E7BB2E7492D3}" type="sibTrans" cxnId="{7BA709AA-31AB-FF45-9DA3-3007CED0CAC4}">
      <dgm:prSet/>
      <dgm:spPr/>
      <dgm:t>
        <a:bodyPr/>
        <a:lstStyle/>
        <a:p>
          <a:endParaRPr lang="es-ES"/>
        </a:p>
      </dgm:t>
    </dgm:pt>
    <dgm:pt modelId="{1B7D90E8-716D-BB4C-87C9-82D74AF00663}" type="pres">
      <dgm:prSet presAssocID="{D19BF1FC-121F-694C-9FBF-54DF071D1832}" presName="Name0" presStyleCnt="0">
        <dgm:presLayoutVars>
          <dgm:chMax val="5"/>
          <dgm:chPref val="5"/>
          <dgm:dir/>
          <dgm:animLvl val="lvl"/>
        </dgm:presLayoutVars>
      </dgm:prSet>
      <dgm:spPr/>
      <dgm:t>
        <a:bodyPr/>
        <a:lstStyle/>
        <a:p>
          <a:endParaRPr lang="es-EC"/>
        </a:p>
      </dgm:t>
    </dgm:pt>
    <dgm:pt modelId="{A6803557-7BB4-504D-B793-65B26AB60B7A}" type="pres">
      <dgm:prSet presAssocID="{B3ED6524-A9BF-1F4F-BB0C-7216A3831005}" presName="parentText1" presStyleLbl="node1" presStyleIdx="0" presStyleCnt="4" custLinFactNeighborX="-399" custLinFactNeighborY="-2877">
        <dgm:presLayoutVars>
          <dgm:chMax/>
          <dgm:chPref val="3"/>
          <dgm:bulletEnabled val="1"/>
        </dgm:presLayoutVars>
      </dgm:prSet>
      <dgm:spPr/>
      <dgm:t>
        <a:bodyPr/>
        <a:lstStyle/>
        <a:p>
          <a:endParaRPr lang="es-ES"/>
        </a:p>
      </dgm:t>
    </dgm:pt>
    <dgm:pt modelId="{503672DB-D6C8-684B-9BDC-204C1B2B2353}" type="pres">
      <dgm:prSet presAssocID="{1D6F5691-6348-9A4D-9DB3-4429DE794C78}" presName="parentText2" presStyleLbl="node1" presStyleIdx="1" presStyleCnt="4" custScaleX="111207" custLinFactNeighborX="-4490">
        <dgm:presLayoutVars>
          <dgm:chMax/>
          <dgm:chPref val="3"/>
          <dgm:bulletEnabled val="1"/>
        </dgm:presLayoutVars>
      </dgm:prSet>
      <dgm:spPr/>
      <dgm:t>
        <a:bodyPr/>
        <a:lstStyle/>
        <a:p>
          <a:endParaRPr lang="es-EC"/>
        </a:p>
      </dgm:t>
    </dgm:pt>
    <dgm:pt modelId="{D63AE9F8-0A34-7148-9EFF-0EE9608F5B8C}" type="pres">
      <dgm:prSet presAssocID="{F5BABD89-DDE3-1442-BBB5-B6E30EEAEFF9}" presName="parentText3" presStyleLbl="node1" presStyleIdx="2" presStyleCnt="4">
        <dgm:presLayoutVars>
          <dgm:chMax/>
          <dgm:chPref val="3"/>
          <dgm:bulletEnabled val="1"/>
        </dgm:presLayoutVars>
      </dgm:prSet>
      <dgm:spPr/>
      <dgm:t>
        <a:bodyPr/>
        <a:lstStyle/>
        <a:p>
          <a:endParaRPr lang="es-EC"/>
        </a:p>
      </dgm:t>
    </dgm:pt>
    <dgm:pt modelId="{5D225259-E3F6-3E4C-BBBF-B9E2D3F33D20}" type="pres">
      <dgm:prSet presAssocID="{BE80A5DE-5887-6047-9551-03E5C897657B}" presName="parentText4" presStyleLbl="node1" presStyleIdx="3" presStyleCnt="4" custScaleX="134794" custLinFactNeighborX="-14620" custLinFactNeighborY="5802">
        <dgm:presLayoutVars>
          <dgm:chMax/>
          <dgm:chPref val="3"/>
          <dgm:bulletEnabled val="1"/>
        </dgm:presLayoutVars>
      </dgm:prSet>
      <dgm:spPr/>
      <dgm:t>
        <a:bodyPr/>
        <a:lstStyle/>
        <a:p>
          <a:endParaRPr lang="es-ES"/>
        </a:p>
      </dgm:t>
    </dgm:pt>
  </dgm:ptLst>
  <dgm:cxnLst>
    <dgm:cxn modelId="{E12F94A9-745D-4962-9787-42EC2E2338E9}" type="presOf" srcId="{1D6F5691-6348-9A4D-9DB3-4429DE794C78}" destId="{503672DB-D6C8-684B-9BDC-204C1B2B2353}" srcOrd="0" destOrd="0" presId="urn:microsoft.com/office/officeart/2009/3/layout/IncreasingArrowsProcess"/>
    <dgm:cxn modelId="{5179AA07-BF7D-0C46-B8BB-6DEB26217494}" srcId="{D19BF1FC-121F-694C-9FBF-54DF071D1832}" destId="{1D6F5691-6348-9A4D-9DB3-4429DE794C78}" srcOrd="1" destOrd="0" parTransId="{AB3C2D45-5248-7F47-ACAC-4A10594D9EA7}" sibTransId="{965F1BC9-1001-6049-8D55-171E3AA35B73}"/>
    <dgm:cxn modelId="{7BA709AA-31AB-FF45-9DA3-3007CED0CAC4}" srcId="{D19BF1FC-121F-694C-9FBF-54DF071D1832}" destId="{F5BABD89-DDE3-1442-BBB5-B6E30EEAEFF9}" srcOrd="2" destOrd="0" parTransId="{D3313D24-623A-6646-B299-CF3597D1759D}" sibTransId="{05311551-C9BF-894F-A86C-E7BB2E7492D3}"/>
    <dgm:cxn modelId="{1A2B53DA-9E75-44F1-9D0D-3C932445ACD4}" type="presOf" srcId="{D19BF1FC-121F-694C-9FBF-54DF071D1832}" destId="{1B7D90E8-716D-BB4C-87C9-82D74AF00663}" srcOrd="0" destOrd="0" presId="urn:microsoft.com/office/officeart/2009/3/layout/IncreasingArrowsProcess"/>
    <dgm:cxn modelId="{05D17489-DF74-49BE-9483-BA744C2278EA}" type="presOf" srcId="{F5BABD89-DDE3-1442-BBB5-B6E30EEAEFF9}" destId="{D63AE9F8-0A34-7148-9EFF-0EE9608F5B8C}" srcOrd="0" destOrd="0" presId="urn:microsoft.com/office/officeart/2009/3/layout/IncreasingArrowsProcess"/>
    <dgm:cxn modelId="{3B0A0D67-25DD-8341-A283-F53E91339F9A}" srcId="{D19BF1FC-121F-694C-9FBF-54DF071D1832}" destId="{B3ED6524-A9BF-1F4F-BB0C-7216A3831005}" srcOrd="0" destOrd="0" parTransId="{EC11E23D-14BE-7A40-80E1-0617B1F42988}" sibTransId="{97B6F2BD-02C8-D443-A519-A8B12DDE23BE}"/>
    <dgm:cxn modelId="{2B0BCE93-14B4-4D2D-890E-F23643EA0656}" type="presOf" srcId="{BE80A5DE-5887-6047-9551-03E5C897657B}" destId="{5D225259-E3F6-3E4C-BBBF-B9E2D3F33D20}" srcOrd="0" destOrd="0" presId="urn:microsoft.com/office/officeart/2009/3/layout/IncreasingArrowsProcess"/>
    <dgm:cxn modelId="{8A7BEBEC-9749-CB49-90AD-82303F9060CA}" srcId="{D19BF1FC-121F-694C-9FBF-54DF071D1832}" destId="{BE80A5DE-5887-6047-9551-03E5C897657B}" srcOrd="3" destOrd="0" parTransId="{F459F8C2-1412-A347-A61A-3DA43EA60FE7}" sibTransId="{258275CF-91EF-AB46-A2E2-E6BC6A21A956}"/>
    <dgm:cxn modelId="{BD735F33-1521-47E3-B1F3-F30998D05934}" type="presOf" srcId="{B3ED6524-A9BF-1F4F-BB0C-7216A3831005}" destId="{A6803557-7BB4-504D-B793-65B26AB60B7A}" srcOrd="0" destOrd="0" presId="urn:microsoft.com/office/officeart/2009/3/layout/IncreasingArrowsProcess"/>
    <dgm:cxn modelId="{ECAFF38E-001D-4EA9-8F47-978F4FBDDB12}" type="presParOf" srcId="{1B7D90E8-716D-BB4C-87C9-82D74AF00663}" destId="{A6803557-7BB4-504D-B793-65B26AB60B7A}" srcOrd="0" destOrd="0" presId="urn:microsoft.com/office/officeart/2009/3/layout/IncreasingArrowsProcess"/>
    <dgm:cxn modelId="{A80F5F98-88C6-470B-AF3D-83277D8A2275}" type="presParOf" srcId="{1B7D90E8-716D-BB4C-87C9-82D74AF00663}" destId="{503672DB-D6C8-684B-9BDC-204C1B2B2353}" srcOrd="1" destOrd="0" presId="urn:microsoft.com/office/officeart/2009/3/layout/IncreasingArrowsProcess"/>
    <dgm:cxn modelId="{A3527A3E-1CDC-41F3-891C-EDAC602BBBDA}" type="presParOf" srcId="{1B7D90E8-716D-BB4C-87C9-82D74AF00663}" destId="{D63AE9F8-0A34-7148-9EFF-0EE9608F5B8C}" srcOrd="2" destOrd="0" presId="urn:microsoft.com/office/officeart/2009/3/layout/IncreasingArrowsProcess"/>
    <dgm:cxn modelId="{3C50B19D-6A31-403A-AA32-919D32BCAB3F}" type="presParOf" srcId="{1B7D90E8-716D-BB4C-87C9-82D74AF00663}" destId="{5D225259-E3F6-3E4C-BBBF-B9E2D3F33D20}"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03557-7BB4-504D-B793-65B26AB60B7A}">
      <dsp:nvSpPr>
        <dsp:cNvPr id="0" name=""/>
        <dsp:cNvSpPr/>
      </dsp:nvSpPr>
      <dsp:spPr>
        <a:xfrm>
          <a:off x="-245378" y="670172"/>
          <a:ext cx="9144000" cy="1331270"/>
        </a:xfrm>
        <a:prstGeom prst="rightArrow">
          <a:avLst>
            <a:gd name="adj1" fmla="val 5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11339" numCol="1" spcCol="1270" anchor="ctr" anchorCtr="0">
          <a:noAutofit/>
        </a:bodyPr>
        <a:lstStyle/>
        <a:p>
          <a:pPr lvl="0" algn="l" defTabSz="1066800">
            <a:lnSpc>
              <a:spcPct val="90000"/>
            </a:lnSpc>
            <a:spcBef>
              <a:spcPct val="0"/>
            </a:spcBef>
            <a:spcAft>
              <a:spcPct val="35000"/>
            </a:spcAft>
          </a:pPr>
          <a:r>
            <a:rPr lang="es-EC" sz="2400" kern="1200" dirty="0" smtClean="0"/>
            <a:t>Reconocimiento ambiental </a:t>
          </a:r>
          <a:r>
            <a:rPr lang="es-EC" sz="2400" kern="1200" dirty="0" smtClean="0"/>
            <a:t>inicial y Análisis de la línea base  </a:t>
          </a:r>
          <a:endParaRPr lang="es-ES" sz="2400" kern="1200" dirty="0"/>
        </a:p>
      </dsp:txBody>
      <dsp:txXfrm>
        <a:off x="-245378" y="1002990"/>
        <a:ext cx="8811183" cy="665635"/>
      </dsp:txXfrm>
    </dsp:sp>
    <dsp:sp modelId="{503672DB-D6C8-684B-9BDC-204C1B2B2353}">
      <dsp:nvSpPr>
        <dsp:cNvPr id="0" name=""/>
        <dsp:cNvSpPr/>
      </dsp:nvSpPr>
      <dsp:spPr>
        <a:xfrm>
          <a:off x="1152104" y="1151964"/>
          <a:ext cx="7824867" cy="1331270"/>
        </a:xfrm>
        <a:prstGeom prst="rightArrow">
          <a:avLst>
            <a:gd name="adj1" fmla="val 50000"/>
            <a:gd name="adj2" fmla="val 5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11339" numCol="1" spcCol="1270" anchor="ctr" anchorCtr="0">
          <a:noAutofit/>
        </a:bodyPr>
        <a:lstStyle/>
        <a:p>
          <a:pPr lvl="0" algn="l" defTabSz="1066800">
            <a:lnSpc>
              <a:spcPct val="90000"/>
            </a:lnSpc>
            <a:spcBef>
              <a:spcPct val="0"/>
            </a:spcBef>
            <a:spcAft>
              <a:spcPct val="35000"/>
            </a:spcAft>
          </a:pPr>
          <a:r>
            <a:rPr lang="es-EC" sz="2400" kern="1200" dirty="0" smtClean="0"/>
            <a:t>Evaluación del Impacto ambiental</a:t>
          </a:r>
          <a:endParaRPr lang="es-ES" sz="2400" kern="1200" dirty="0"/>
        </a:p>
      </dsp:txBody>
      <dsp:txXfrm>
        <a:off x="1152104" y="1484782"/>
        <a:ext cx="7492050" cy="665635"/>
      </dsp:txXfrm>
    </dsp:sp>
    <dsp:sp modelId="{D63AE9F8-0A34-7148-9EFF-0EE9608F5B8C}">
      <dsp:nvSpPr>
        <dsp:cNvPr id="0" name=""/>
        <dsp:cNvSpPr/>
      </dsp:nvSpPr>
      <dsp:spPr>
        <a:xfrm>
          <a:off x="3970005" y="1595721"/>
          <a:ext cx="4928616" cy="1331270"/>
        </a:xfrm>
        <a:prstGeom prst="rightArrow">
          <a:avLst>
            <a:gd name="adj1" fmla="val 5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11339" numCol="1" spcCol="1270" anchor="ctr" anchorCtr="0">
          <a:noAutofit/>
        </a:bodyPr>
        <a:lstStyle/>
        <a:p>
          <a:pPr lvl="0" algn="l" defTabSz="1066800">
            <a:lnSpc>
              <a:spcPct val="90000"/>
            </a:lnSpc>
            <a:spcBef>
              <a:spcPct val="0"/>
            </a:spcBef>
            <a:spcAft>
              <a:spcPct val="35000"/>
            </a:spcAft>
          </a:pPr>
          <a:r>
            <a:rPr lang="es-ES" sz="2400" kern="1200" dirty="0" smtClean="0"/>
            <a:t>Propuesta del Plan de manejo</a:t>
          </a:r>
          <a:endParaRPr lang="es-ES" sz="2400" kern="1200" dirty="0"/>
        </a:p>
      </dsp:txBody>
      <dsp:txXfrm>
        <a:off x="3970005" y="1928539"/>
        <a:ext cx="4595799" cy="665635"/>
      </dsp:txXfrm>
    </dsp:sp>
    <dsp:sp modelId="{5D225259-E3F6-3E4C-BBBF-B9E2D3F33D20}">
      <dsp:nvSpPr>
        <dsp:cNvPr id="0" name=""/>
        <dsp:cNvSpPr/>
      </dsp:nvSpPr>
      <dsp:spPr>
        <a:xfrm>
          <a:off x="5174522" y="2116452"/>
          <a:ext cx="3802436" cy="1331270"/>
        </a:xfrm>
        <a:prstGeom prst="rightArrow">
          <a:avLst>
            <a:gd name="adj1" fmla="val 50000"/>
            <a:gd name="adj2" fmla="val 5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11339" numCol="1" spcCol="1270" anchor="ctr" anchorCtr="0">
          <a:noAutofit/>
        </a:bodyPr>
        <a:lstStyle/>
        <a:p>
          <a:pPr lvl="0" algn="l" defTabSz="1066800">
            <a:lnSpc>
              <a:spcPct val="90000"/>
            </a:lnSpc>
            <a:spcBef>
              <a:spcPct val="0"/>
            </a:spcBef>
            <a:spcAft>
              <a:spcPct val="35000"/>
            </a:spcAft>
          </a:pPr>
          <a:r>
            <a:rPr lang="es-ES" sz="2400" b="1" kern="1200" dirty="0" smtClean="0"/>
            <a:t>Conclusiones y recomendaciones</a:t>
          </a:r>
          <a:endParaRPr lang="es-ES" sz="2400" b="1" kern="1200" dirty="0"/>
        </a:p>
      </dsp:txBody>
      <dsp:txXfrm>
        <a:off x="5174522" y="2449270"/>
        <a:ext cx="3469619" cy="66563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8E28F-9339-4430-8776-DE8E4629D71F}" type="datetimeFigureOut">
              <a:rPr lang="es-EC" smtClean="0"/>
              <a:t>31/05/2016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28A97-616A-44E1-A210-1ADEB084BCDC}" type="slidenum">
              <a:rPr lang="es-EC" smtClean="0"/>
              <a:t>‹#›</a:t>
            </a:fld>
            <a:endParaRPr lang="es-EC"/>
          </a:p>
        </p:txBody>
      </p:sp>
    </p:spTree>
    <p:extLst>
      <p:ext uri="{BB962C8B-B14F-4D97-AF65-F5344CB8AC3E}">
        <p14:creationId xmlns:p14="http://schemas.microsoft.com/office/powerpoint/2010/main" val="323269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8DF48002-E6CA-4F4F-AB10-C0EE160D23C0}" type="datetimeFigureOut">
              <a:rPr lang="es-EC" smtClean="0"/>
              <a:t>31/05/2016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161160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DF48002-E6CA-4F4F-AB10-C0EE160D23C0}" type="datetimeFigureOut">
              <a:rPr lang="es-EC" smtClean="0"/>
              <a:t>31/05/2016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155415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DF48002-E6CA-4F4F-AB10-C0EE160D23C0}" type="datetimeFigureOut">
              <a:rPr lang="es-EC" smtClean="0"/>
              <a:t>31/05/2016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8591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64"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dirty="0"/>
          </a:p>
        </p:txBody>
      </p:sp>
      <p:sp>
        <p:nvSpPr>
          <p:cNvPr id="17433" name="Rectangle 25"/>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dirty="0"/>
          </a:p>
        </p:txBody>
      </p:sp>
      <p:sp>
        <p:nvSpPr>
          <p:cNvPr id="17434" name="Rectangle 26"/>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dirty="0"/>
          </a:p>
        </p:txBody>
      </p:sp>
      <p:sp>
        <p:nvSpPr>
          <p:cNvPr id="17435" name="Rectangle 27"/>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89984" y="260351"/>
            <a:ext cx="1056216"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800" dirty="0"/>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0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088"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dirty="0">
              <a:solidFill>
                <a:srgbClr val="000000"/>
              </a:solidFill>
            </a:endParaRPr>
          </a:p>
        </p:txBody>
      </p:sp>
      <p:sp>
        <p:nvSpPr>
          <p:cNvPr id="17433" name="Rectangle 25"/>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dirty="0">
              <a:solidFill>
                <a:srgbClr val="000000"/>
              </a:solidFill>
            </a:endParaRPr>
          </a:p>
        </p:txBody>
      </p:sp>
      <p:sp>
        <p:nvSpPr>
          <p:cNvPr id="17434" name="Rectangle 26"/>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dirty="0">
              <a:solidFill>
                <a:srgbClr val="000000"/>
              </a:solidFill>
            </a:endParaRPr>
          </a:p>
        </p:txBody>
      </p:sp>
      <p:sp>
        <p:nvSpPr>
          <p:cNvPr id="17435" name="Rectangle 27"/>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dirty="0">
              <a:solidFill>
                <a:srgbClr val="000000"/>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89984" y="260351"/>
            <a:ext cx="1056216"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800" dirty="0">
              <a:solidFill>
                <a:srgbClr val="000000"/>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07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10206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6471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3444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6814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553241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6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DF48002-E6CA-4F4F-AB10-C0EE160D23C0}" type="datetimeFigureOut">
              <a:rPr lang="es-EC" smtClean="0"/>
              <a:t>31/05/2016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3396449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1534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601588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80738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93852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457AA184-3D0E-4A40-B19C-E95D7B22959D}" type="datetimeFigureOut">
              <a:rPr lang="es-EC">
                <a:solidFill>
                  <a:srgbClr val="000000"/>
                </a:solidFill>
              </a:rPr>
              <a:pPr/>
              <a:t>31/05/2016</a:t>
            </a:fld>
            <a:endParaRPr lang="es-EC" dirty="0">
              <a:solidFill>
                <a:srgbClr val="000000"/>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C" dirty="0">
              <a:solidFill>
                <a:srgbClr val="000000"/>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C1934D09-38DD-4783-8F2B-92642579B138}" type="slidenum">
              <a:rPr lang="es-EC">
                <a:solidFill>
                  <a:srgbClr val="000000"/>
                </a:solidFill>
              </a:rPr>
              <a:pPr/>
              <a:t>‹#›</a:t>
            </a:fld>
            <a:endParaRPr lang="es-EC" dirty="0">
              <a:solidFill>
                <a:srgbClr val="000000"/>
              </a:solidFill>
            </a:endParaRPr>
          </a:p>
        </p:txBody>
      </p:sp>
    </p:spTree>
    <p:extLst>
      <p:ext uri="{BB962C8B-B14F-4D97-AF65-F5344CB8AC3E}">
        <p14:creationId xmlns:p14="http://schemas.microsoft.com/office/powerpoint/2010/main" val="29167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DF48002-E6CA-4F4F-AB10-C0EE160D23C0}" type="datetimeFigureOut">
              <a:rPr lang="es-EC" smtClean="0"/>
              <a:t>31/05/2016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346732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8DF48002-E6CA-4F4F-AB10-C0EE160D23C0}" type="datetimeFigureOut">
              <a:rPr lang="es-EC" smtClean="0"/>
              <a:t>31/05/2016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383005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8DF48002-E6CA-4F4F-AB10-C0EE160D23C0}" type="datetimeFigureOut">
              <a:rPr lang="es-EC" smtClean="0"/>
              <a:t>31/05/2016</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305989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8DF48002-E6CA-4F4F-AB10-C0EE160D23C0}" type="datetimeFigureOut">
              <a:rPr lang="es-EC" smtClean="0"/>
              <a:t>31/05/2016</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306996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DF48002-E6CA-4F4F-AB10-C0EE160D23C0}" type="datetimeFigureOut">
              <a:rPr lang="es-EC" smtClean="0"/>
              <a:t>31/05/2016</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91638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DF48002-E6CA-4F4F-AB10-C0EE160D23C0}" type="datetimeFigureOut">
              <a:rPr lang="es-EC" smtClean="0"/>
              <a:t>31/05/2016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422684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DF48002-E6CA-4F4F-AB10-C0EE160D23C0}" type="datetimeFigureOut">
              <a:rPr lang="es-EC" smtClean="0"/>
              <a:t>31/05/2016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D83D29C-6DB9-49CC-8994-3FC1BA06C505}" type="slidenum">
              <a:rPr lang="es-EC" smtClean="0"/>
              <a:t>‹#›</a:t>
            </a:fld>
            <a:endParaRPr lang="es-EC"/>
          </a:p>
        </p:txBody>
      </p:sp>
    </p:spTree>
    <p:extLst>
      <p:ext uri="{BB962C8B-B14F-4D97-AF65-F5344CB8AC3E}">
        <p14:creationId xmlns:p14="http://schemas.microsoft.com/office/powerpoint/2010/main" val="270576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48002-E6CA-4F4F-AB10-C0EE160D23C0}" type="datetimeFigureOut">
              <a:rPr lang="es-EC" smtClean="0"/>
              <a:t>31/05/2016</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3D29C-6DB9-49CC-8994-3FC1BA06C505}" type="slidenum">
              <a:rPr lang="es-EC" smtClean="0"/>
              <a:t>‹#›</a:t>
            </a:fld>
            <a:endParaRPr lang="es-EC"/>
          </a:p>
        </p:txBody>
      </p:sp>
    </p:spTree>
    <p:extLst>
      <p:ext uri="{BB962C8B-B14F-4D97-AF65-F5344CB8AC3E}">
        <p14:creationId xmlns:p14="http://schemas.microsoft.com/office/powerpoint/2010/main" val="349202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800" dirty="0">
              <a:solidFill>
                <a:srgbClr val="000000"/>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800" dirty="0">
              <a:solidFill>
                <a:srgbClr val="000000"/>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dirty="0">
              <a:solidFill>
                <a:srgbClr val="000000"/>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dirty="0">
              <a:solidFill>
                <a:srgbClr val="000000"/>
              </a:solidFill>
            </a:endParaRPr>
          </a:p>
        </p:txBody>
      </p:sp>
      <p:pic>
        <p:nvPicPr>
          <p:cNvPr id="1050"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382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Layout" Target="../slideLayouts/slideLayout1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6.pn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341194" y="155601"/>
            <a:ext cx="4107975" cy="77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Shape 1"/>
          <p:cNvSpPr txBox="1"/>
          <p:nvPr/>
        </p:nvSpPr>
        <p:spPr>
          <a:xfrm>
            <a:off x="2495600" y="1134408"/>
            <a:ext cx="8172400" cy="2564143"/>
          </a:xfrm>
          <a:prstGeom prst="rect">
            <a:avLst/>
          </a:prstGeom>
        </p:spPr>
        <p:txBody>
          <a:bodyPr/>
          <a:lstStyle/>
          <a:p>
            <a:pPr algn="ctr"/>
            <a:endParaRPr lang="es-EC" b="1" i="1" u="sng"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Corbel"/>
            </a:endParaRPr>
          </a:p>
          <a:p>
            <a:pPr algn="ctr"/>
            <a:endParaRPr lang="es-EC" i="1" u="sng"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Corbel"/>
            </a:endParaRPr>
          </a:p>
          <a:p>
            <a:pPr algn="ctr"/>
            <a:r>
              <a:rPr lang="es-EC" sz="2400" b="1" dirty="0" smtClean="0"/>
              <a:t>¨ESTUDIO DE IMPACTO AMBIENTAL EXPOST Y PROPUESTA DE UN PLAN DE MANEJO AMBIENTAL EN  LA  UNIDAD DE APOYO ADMINISTRATIVO SANTO DOMINGO DE LOS TSACHILAS IASA II DE LA UNIVERSIDAD DE LAS FUERZAS ARMADAS ESPE (HACIENDA ZOILA LUZ)¨.</a:t>
            </a:r>
          </a:p>
          <a:p>
            <a:pPr algn="ctr"/>
            <a:endParaRPr lang="es-ES" sz="2400" dirty="0" smtClean="0">
              <a:latin typeface="Arial" pitchFamily="34" charset="0"/>
              <a:cs typeface="Arial" pitchFamily="34" charset="0"/>
            </a:endParaRPr>
          </a:p>
          <a:p>
            <a:pPr algn="ctr"/>
            <a:endParaRPr lang="es-ES_tradnl" sz="3600" dirty="0"/>
          </a:p>
          <a:p>
            <a:pPr algn="ctr"/>
            <a:endParaRPr lang="es-ES_tradnl" sz="3200" b="1" dirty="0"/>
          </a:p>
          <a:p>
            <a:pPr marL="274320" lvl="0" indent="-274320" algn="r">
              <a:spcBef>
                <a:spcPct val="20000"/>
              </a:spcBef>
              <a:buClr>
                <a:schemeClr val="accent3"/>
              </a:buClr>
              <a:buSzPct val="95000"/>
            </a:pPr>
            <a:r>
              <a:rPr lang="es-EC" b="1" dirty="0" smtClean="0"/>
              <a:t>Autor: </a:t>
            </a:r>
            <a:r>
              <a:rPr lang="es-EC" b="1" dirty="0"/>
              <a:t>ING. AGR. EFREN </a:t>
            </a:r>
            <a:r>
              <a:rPr lang="es-EC" b="1" dirty="0" smtClean="0"/>
              <a:t>CISNEROS</a:t>
            </a:r>
          </a:p>
          <a:p>
            <a:pPr marL="274320" lvl="0" indent="-274320" algn="r">
              <a:spcBef>
                <a:spcPct val="20000"/>
              </a:spcBef>
              <a:buClr>
                <a:schemeClr val="accent3"/>
              </a:buClr>
              <a:buSzPct val="95000"/>
            </a:pPr>
            <a:r>
              <a:rPr lang="es-EC" b="1" dirty="0" smtClean="0"/>
              <a:t>Dirección: Erika </a:t>
            </a:r>
            <a:r>
              <a:rPr lang="es-EC" b="1" dirty="0" err="1"/>
              <a:t>M</a:t>
            </a:r>
            <a:r>
              <a:rPr lang="es-EC" b="1" dirty="0" err="1" smtClean="0"/>
              <a:t>urgueitio</a:t>
            </a:r>
            <a:r>
              <a:rPr lang="es-EC" b="1" dirty="0" smtClean="0"/>
              <a:t> </a:t>
            </a:r>
            <a:r>
              <a:rPr lang="es-EC" b="1" dirty="0" err="1" smtClean="0"/>
              <a:t>MS.c</a:t>
            </a:r>
            <a:endParaRPr lang="es-EC" b="1" dirty="0" smtClean="0"/>
          </a:p>
          <a:p>
            <a:pPr marL="274320" lvl="0" indent="-274320" algn="r">
              <a:spcBef>
                <a:spcPct val="20000"/>
              </a:spcBef>
              <a:buClr>
                <a:schemeClr val="accent3"/>
              </a:buClr>
              <a:buSzPct val="95000"/>
            </a:pPr>
            <a:endParaRPr lang="es-EC" b="1" dirty="0"/>
          </a:p>
          <a:p>
            <a:pPr algn="r"/>
            <a:r>
              <a:rPr lang="es-EC" sz="2400" b="1" dirty="0"/>
              <a:t> </a:t>
            </a:r>
          </a:p>
          <a:p>
            <a:pPr algn="ctr"/>
            <a:endParaRPr lang="es-EC" sz="2000" b="1" dirty="0"/>
          </a:p>
          <a:p>
            <a:pPr algn="ctr"/>
            <a:endParaRPr lang="es-EC" sz="2000" b="1" dirty="0"/>
          </a:p>
          <a:p>
            <a:pPr algn="ctr"/>
            <a:endParaRPr sz="2000" b="1" dirty="0"/>
          </a:p>
        </p:txBody>
      </p:sp>
    </p:spTree>
    <p:extLst>
      <p:ext uri="{BB962C8B-B14F-4D97-AF65-F5344CB8AC3E}">
        <p14:creationId xmlns:p14="http://schemas.microsoft.com/office/powerpoint/2010/main" val="600427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05855" y="672374"/>
            <a:ext cx="7624445" cy="5303520"/>
          </a:xfrm>
          <a:prstGeom prst="rect">
            <a:avLst/>
          </a:prstGeom>
          <a:noFill/>
          <a:ln>
            <a:noFill/>
          </a:ln>
        </p:spPr>
      </p:pic>
      <p:sp>
        <p:nvSpPr>
          <p:cNvPr id="2" name="TextBox 1"/>
          <p:cNvSpPr txBox="1"/>
          <p:nvPr/>
        </p:nvSpPr>
        <p:spPr>
          <a:xfrm>
            <a:off x="0" y="0"/>
            <a:ext cx="4353636" cy="461665"/>
          </a:xfrm>
          <a:prstGeom prst="rect">
            <a:avLst/>
          </a:prstGeom>
          <a:noFill/>
        </p:spPr>
        <p:txBody>
          <a:bodyPr wrap="square" rtlCol="0">
            <a:spAutoFit/>
          </a:bodyPr>
          <a:lstStyle/>
          <a:p>
            <a:pPr algn="r"/>
            <a:r>
              <a:rPr lang="es-EC" sz="2400" b="1" dirty="0" smtClean="0"/>
              <a:t>Ubicación Geográfica</a:t>
            </a:r>
            <a:endParaRPr lang="es-EC" sz="2400" b="1" dirty="0"/>
          </a:p>
        </p:txBody>
      </p:sp>
    </p:spTree>
    <p:extLst>
      <p:ext uri="{BB962C8B-B14F-4D97-AF65-F5344CB8AC3E}">
        <p14:creationId xmlns:p14="http://schemas.microsoft.com/office/powerpoint/2010/main" val="4060711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52" r="1615" b="18249"/>
          <a:stretch/>
        </p:blipFill>
        <p:spPr bwMode="auto">
          <a:xfrm>
            <a:off x="627797" y="1105470"/>
            <a:ext cx="7411903" cy="294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118" t="6902" r="10737" b="13060"/>
          <a:stretch/>
        </p:blipFill>
        <p:spPr bwMode="auto">
          <a:xfrm>
            <a:off x="6741995" y="2402006"/>
            <a:ext cx="5083791" cy="292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887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292556" y="560671"/>
            <a:ext cx="7696200" cy="5388610"/>
          </a:xfrm>
          <a:prstGeom prst="rect">
            <a:avLst/>
          </a:prstGeom>
          <a:noFill/>
          <a:ln>
            <a:noFill/>
          </a:ln>
        </p:spPr>
      </p:pic>
      <p:sp>
        <p:nvSpPr>
          <p:cNvPr id="2" name="TextBox 1"/>
          <p:cNvSpPr txBox="1"/>
          <p:nvPr/>
        </p:nvSpPr>
        <p:spPr>
          <a:xfrm>
            <a:off x="7824716" y="130981"/>
            <a:ext cx="4367284" cy="400110"/>
          </a:xfrm>
          <a:prstGeom prst="rect">
            <a:avLst/>
          </a:prstGeom>
          <a:noFill/>
        </p:spPr>
        <p:txBody>
          <a:bodyPr wrap="square" rtlCol="0">
            <a:spAutoFit/>
          </a:bodyPr>
          <a:lstStyle/>
          <a:p>
            <a:r>
              <a:rPr lang="es-EC" sz="2000" b="1" dirty="0" smtClean="0"/>
              <a:t>ÁREAS DE INFLUENCIA</a:t>
            </a:r>
            <a:endParaRPr lang="es-EC" sz="2000" b="1" dirty="0"/>
          </a:p>
        </p:txBody>
      </p:sp>
    </p:spTree>
    <p:extLst>
      <p:ext uri="{BB962C8B-B14F-4D97-AF65-F5344CB8AC3E}">
        <p14:creationId xmlns:p14="http://schemas.microsoft.com/office/powerpoint/2010/main" val="1448900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5952" y="151809"/>
            <a:ext cx="10972800" cy="1143000"/>
          </a:xfrm>
        </p:spPr>
        <p:txBody>
          <a:bodyPr/>
          <a:lstStyle/>
          <a:p>
            <a:r>
              <a:rPr lang="es-EC" sz="2800" dirty="0" smtClean="0">
                <a:solidFill>
                  <a:schemeClr val="tx1"/>
                </a:solidFill>
              </a:rPr>
              <a:t>Alcance </a:t>
            </a:r>
            <a:endParaRPr lang="es-EC" sz="2800" dirty="0"/>
          </a:p>
        </p:txBody>
      </p:sp>
      <p:graphicFrame>
        <p:nvGraphicFramePr>
          <p:cNvPr id="5" name="4 Tabla"/>
          <p:cNvGraphicFramePr>
            <a:graphicFrameLocks noGrp="1"/>
          </p:cNvGraphicFramePr>
          <p:nvPr>
            <p:extLst>
              <p:ext uri="{D42A27DB-BD31-4B8C-83A1-F6EECF244321}">
                <p14:modId xmlns:p14="http://schemas.microsoft.com/office/powerpoint/2010/main" val="3394633274"/>
              </p:ext>
            </p:extLst>
          </p:nvPr>
        </p:nvGraphicFramePr>
        <p:xfrm>
          <a:off x="555770" y="695616"/>
          <a:ext cx="4521202" cy="4814370"/>
        </p:xfrm>
        <a:graphic>
          <a:graphicData uri="http://schemas.openxmlformats.org/drawingml/2006/table">
            <a:tbl>
              <a:tblPr>
                <a:tableStyleId>{5C22544A-7EE6-4342-B048-85BDC9FD1C3A}</a:tableStyleId>
              </a:tblPr>
              <a:tblGrid>
                <a:gridCol w="2260601"/>
                <a:gridCol w="2260601"/>
              </a:tblGrid>
              <a:tr h="242423">
                <a:tc rowSpan="8">
                  <a:txBody>
                    <a:bodyPr/>
                    <a:lstStyle/>
                    <a:p>
                      <a:pPr algn="l" fontAlgn="ctr"/>
                      <a:r>
                        <a:rPr lang="es-EC" sz="1400" b="1" u="none" strike="noStrike" dirty="0">
                          <a:effectLst>
                            <a:outerShdw blurRad="38100" dist="38100" dir="2700000" algn="tl">
                              <a:srgbClr val="000000">
                                <a:alpha val="43137"/>
                              </a:srgbClr>
                            </a:outerShdw>
                          </a:effectLst>
                        </a:rPr>
                        <a:t>Residencia</a:t>
                      </a:r>
                      <a:endParaRPr lang="es-EC" sz="1400" b="1" i="0" u="none" strike="noStrike" dirty="0">
                        <a:solidFill>
                          <a:srgbClr val="000000"/>
                        </a:solidFill>
                        <a:effectLst>
                          <a:outerShdw blurRad="38100" dist="38100" dir="2700000" algn="tl">
                            <a:srgbClr val="000000">
                              <a:alpha val="43137"/>
                            </a:srgbClr>
                          </a:outerShdw>
                        </a:effectLst>
                        <a:latin typeface="Times New Roman"/>
                      </a:endParaRPr>
                    </a:p>
                  </a:txBody>
                  <a:tcPr marL="9525" marR="9525" marT="9525" marB="0" anchor="ctr">
                    <a:solidFill>
                      <a:srgbClr val="99FF66"/>
                    </a:solidFill>
                  </a:tcPr>
                </a:tc>
                <a:tc>
                  <a:txBody>
                    <a:bodyPr/>
                    <a:lstStyle/>
                    <a:p>
                      <a:pPr algn="l" fontAlgn="ctr"/>
                      <a:r>
                        <a:rPr lang="es-EC" sz="1400" u="none" strike="noStrike" dirty="0">
                          <a:effectLst/>
                        </a:rPr>
                        <a:t>Villa Comando (N° 1)</a:t>
                      </a:r>
                      <a:endParaRPr lang="es-EC" sz="1400" b="0" i="0" u="none" strike="noStrike" dirty="0">
                        <a:solidFill>
                          <a:srgbClr val="000000"/>
                        </a:solidFill>
                        <a:effectLst/>
                        <a:latin typeface="Times New Roman"/>
                      </a:endParaRPr>
                    </a:p>
                  </a:txBody>
                  <a:tcPr marL="9525" marR="9525" marT="9525" marB="0" anchor="ctr">
                    <a:solidFill>
                      <a:srgbClr val="99FF66"/>
                    </a:solidFill>
                  </a:tcPr>
                </a:tc>
              </a:tr>
              <a:tr h="404038">
                <a:tc vMerge="1">
                  <a:txBody>
                    <a:bodyPr/>
                    <a:lstStyle/>
                    <a:p>
                      <a:endParaRPr lang="es-EC"/>
                    </a:p>
                  </a:txBody>
                  <a:tcPr/>
                </a:tc>
                <a:tc>
                  <a:txBody>
                    <a:bodyPr/>
                    <a:lstStyle/>
                    <a:p>
                      <a:pPr algn="l" fontAlgn="ctr"/>
                      <a:r>
                        <a:rPr lang="es-EC" sz="1400" u="none" strike="noStrike" dirty="0">
                          <a:effectLst/>
                        </a:rPr>
                        <a:t>Villa Jefe Administrativo (N°6)</a:t>
                      </a:r>
                      <a:endParaRPr lang="es-EC" sz="1400" b="0" i="0" u="none" strike="noStrike" dirty="0">
                        <a:solidFill>
                          <a:srgbClr val="000000"/>
                        </a:solidFill>
                        <a:effectLst/>
                        <a:latin typeface="Times New Roman"/>
                      </a:endParaRPr>
                    </a:p>
                  </a:txBody>
                  <a:tcPr marL="9525" marR="9525" marT="9525" marB="0" anchor="ctr">
                    <a:solidFill>
                      <a:srgbClr val="99FF66"/>
                    </a:solidFill>
                  </a:tcPr>
                </a:tc>
              </a:tr>
              <a:tr h="600285">
                <a:tc vMerge="1">
                  <a:txBody>
                    <a:bodyPr/>
                    <a:lstStyle/>
                    <a:p>
                      <a:endParaRPr lang="es-EC"/>
                    </a:p>
                  </a:txBody>
                  <a:tcPr/>
                </a:tc>
                <a:tc>
                  <a:txBody>
                    <a:bodyPr/>
                    <a:lstStyle/>
                    <a:p>
                      <a:pPr algn="l" fontAlgn="ctr"/>
                      <a:r>
                        <a:rPr lang="es-EC" sz="1400" u="none" strike="noStrike" dirty="0">
                          <a:effectLst/>
                        </a:rPr>
                        <a:t>Villa Trabajadores Administrativos (villa N°7, 8)</a:t>
                      </a:r>
                      <a:endParaRPr lang="es-EC" sz="1400" b="0" i="0" u="none" strike="noStrike" dirty="0">
                        <a:solidFill>
                          <a:srgbClr val="000000"/>
                        </a:solidFill>
                        <a:effectLst/>
                        <a:latin typeface="Times New Roman"/>
                      </a:endParaRPr>
                    </a:p>
                  </a:txBody>
                  <a:tcPr marL="9525" marR="9525" marT="9525" marB="0" anchor="ctr">
                    <a:solidFill>
                      <a:srgbClr val="99FF66"/>
                    </a:solidFill>
                  </a:tcPr>
                </a:tc>
              </a:tr>
              <a:tr h="404038">
                <a:tc vMerge="1">
                  <a:txBody>
                    <a:bodyPr/>
                    <a:lstStyle/>
                    <a:p>
                      <a:endParaRPr lang="es-EC"/>
                    </a:p>
                  </a:txBody>
                  <a:tcPr/>
                </a:tc>
                <a:tc>
                  <a:txBody>
                    <a:bodyPr/>
                    <a:lstStyle/>
                    <a:p>
                      <a:pPr algn="l" fontAlgn="ctr"/>
                      <a:r>
                        <a:rPr lang="sv-SE" sz="1400" u="none" strike="noStrike" dirty="0">
                          <a:effectLst/>
                        </a:rPr>
                        <a:t>Villa Personal Militar (Villa N°10, 11)</a:t>
                      </a:r>
                      <a:endParaRPr lang="sv-SE" sz="1400" b="0" i="0" u="none" strike="noStrike" dirty="0">
                        <a:solidFill>
                          <a:srgbClr val="000000"/>
                        </a:solidFill>
                        <a:effectLst/>
                        <a:latin typeface="Times New Roman"/>
                      </a:endParaRPr>
                    </a:p>
                  </a:txBody>
                  <a:tcPr marL="9525" marR="9525" marT="9525" marB="0" anchor="ctr">
                    <a:solidFill>
                      <a:srgbClr val="99FF66"/>
                    </a:solidFill>
                  </a:tcPr>
                </a:tc>
              </a:tr>
              <a:tr h="242423">
                <a:tc vMerge="1">
                  <a:txBody>
                    <a:bodyPr/>
                    <a:lstStyle/>
                    <a:p>
                      <a:endParaRPr lang="es-EC"/>
                    </a:p>
                  </a:txBody>
                  <a:tcPr/>
                </a:tc>
                <a:tc>
                  <a:txBody>
                    <a:bodyPr/>
                    <a:lstStyle/>
                    <a:p>
                      <a:pPr algn="l" fontAlgn="ctr"/>
                      <a:r>
                        <a:rPr lang="es-EC" sz="1400" u="none" strike="noStrike" dirty="0">
                          <a:effectLst/>
                        </a:rPr>
                        <a:t>Villa Tractorista</a:t>
                      </a:r>
                      <a:endParaRPr lang="es-EC" sz="1400" b="0" i="0" u="none" strike="noStrike" dirty="0">
                        <a:solidFill>
                          <a:srgbClr val="000000"/>
                        </a:solidFill>
                        <a:effectLst/>
                        <a:latin typeface="Times New Roman"/>
                      </a:endParaRPr>
                    </a:p>
                  </a:txBody>
                  <a:tcPr marL="9525" marR="9525" marT="9525" marB="0" anchor="ctr">
                    <a:solidFill>
                      <a:srgbClr val="99FF66"/>
                    </a:solidFill>
                  </a:tcPr>
                </a:tc>
              </a:tr>
              <a:tr h="130914">
                <a:tc vMerge="1">
                  <a:txBody>
                    <a:bodyPr/>
                    <a:lstStyle/>
                    <a:p>
                      <a:endParaRPr lang="es-EC"/>
                    </a:p>
                  </a:txBody>
                  <a:tcPr/>
                </a:tc>
                <a:tc>
                  <a:txBody>
                    <a:bodyPr/>
                    <a:lstStyle/>
                    <a:p>
                      <a:pPr algn="l" fontAlgn="ctr"/>
                      <a:r>
                        <a:rPr lang="pt-BR" sz="1400" u="none" strike="noStrike" dirty="0">
                          <a:effectLst/>
                        </a:rPr>
                        <a:t>Villas de </a:t>
                      </a:r>
                      <a:r>
                        <a:rPr lang="pt-BR" sz="1400" u="none" strike="noStrike" dirty="0" err="1">
                          <a:effectLst/>
                        </a:rPr>
                        <a:t>tránsito</a:t>
                      </a:r>
                      <a:r>
                        <a:rPr lang="pt-BR" sz="1400" u="none" strike="noStrike" dirty="0">
                          <a:effectLst/>
                        </a:rPr>
                        <a:t> (N° 9)</a:t>
                      </a:r>
                      <a:endParaRPr lang="pt-BR" sz="1400" b="0" i="0" u="none" strike="noStrike" dirty="0">
                        <a:solidFill>
                          <a:srgbClr val="000000"/>
                        </a:solidFill>
                        <a:effectLst/>
                        <a:latin typeface="Times New Roman"/>
                      </a:endParaRPr>
                    </a:p>
                  </a:txBody>
                  <a:tcPr marL="9525" marR="9525" marT="9525" marB="0" anchor="ctr">
                    <a:solidFill>
                      <a:srgbClr val="99FF66"/>
                    </a:solidFill>
                  </a:tcPr>
                </a:tc>
              </a:tr>
              <a:tr h="404038">
                <a:tc vMerge="1">
                  <a:txBody>
                    <a:bodyPr/>
                    <a:lstStyle/>
                    <a:p>
                      <a:endParaRPr lang="es-EC"/>
                    </a:p>
                  </a:txBody>
                  <a:tcPr/>
                </a:tc>
                <a:tc>
                  <a:txBody>
                    <a:bodyPr/>
                    <a:lstStyle/>
                    <a:p>
                      <a:pPr algn="l" fontAlgn="ctr"/>
                      <a:r>
                        <a:rPr lang="es-EC" sz="1400" u="none" strike="noStrike" dirty="0">
                          <a:effectLst/>
                        </a:rPr>
                        <a:t>Residencia de hombres (N°2,3)</a:t>
                      </a:r>
                      <a:endParaRPr lang="es-EC" sz="1400" b="0" i="0" u="none" strike="noStrike" dirty="0">
                        <a:solidFill>
                          <a:srgbClr val="000000"/>
                        </a:solidFill>
                        <a:effectLst/>
                        <a:latin typeface="Times New Roman"/>
                      </a:endParaRPr>
                    </a:p>
                  </a:txBody>
                  <a:tcPr marL="9525" marR="9525" marT="9525" marB="0" anchor="ctr">
                    <a:solidFill>
                      <a:srgbClr val="99FF66"/>
                    </a:solidFill>
                  </a:tcPr>
                </a:tc>
              </a:tr>
              <a:tr h="404038">
                <a:tc vMerge="1">
                  <a:txBody>
                    <a:bodyPr/>
                    <a:lstStyle/>
                    <a:p>
                      <a:endParaRPr lang="es-EC"/>
                    </a:p>
                  </a:txBody>
                  <a:tcPr/>
                </a:tc>
                <a:tc>
                  <a:txBody>
                    <a:bodyPr/>
                    <a:lstStyle/>
                    <a:p>
                      <a:pPr algn="l" fontAlgn="ctr"/>
                      <a:r>
                        <a:rPr lang="es-EC" sz="1400" u="none" strike="noStrike" dirty="0">
                          <a:effectLst/>
                        </a:rPr>
                        <a:t>Residencia de mujeres (N°4,5)</a:t>
                      </a:r>
                      <a:endParaRPr lang="es-EC" sz="1400" b="0" i="0" u="none" strike="noStrike" dirty="0">
                        <a:solidFill>
                          <a:srgbClr val="000000"/>
                        </a:solidFill>
                        <a:effectLst/>
                        <a:latin typeface="Times New Roman"/>
                      </a:endParaRPr>
                    </a:p>
                  </a:txBody>
                  <a:tcPr marL="9525" marR="9525" marT="9525" marB="0" anchor="ctr">
                    <a:solidFill>
                      <a:srgbClr val="99FF66"/>
                    </a:solidFill>
                  </a:tcPr>
                </a:tc>
              </a:tr>
              <a:tr h="242423">
                <a:tc rowSpan="2">
                  <a:txBody>
                    <a:bodyPr/>
                    <a:lstStyle/>
                    <a:p>
                      <a:pPr algn="l" fontAlgn="ctr"/>
                      <a:r>
                        <a:rPr lang="es-EC" sz="1400" b="1" u="none" strike="noStrike" dirty="0">
                          <a:effectLst>
                            <a:outerShdw blurRad="38100" dist="38100" dir="2700000" algn="tl">
                              <a:srgbClr val="000000">
                                <a:alpha val="43137"/>
                              </a:srgbClr>
                            </a:outerShdw>
                          </a:effectLst>
                        </a:rPr>
                        <a:t>Aulas</a:t>
                      </a:r>
                      <a:endParaRPr lang="es-EC" sz="1400" b="1" i="0" u="none" strike="noStrike" dirty="0">
                        <a:solidFill>
                          <a:srgbClr val="000000"/>
                        </a:solidFill>
                        <a:effectLst>
                          <a:outerShdw blurRad="38100" dist="38100" dir="2700000" algn="tl">
                            <a:srgbClr val="000000">
                              <a:alpha val="43137"/>
                            </a:srgbClr>
                          </a:outerShdw>
                        </a:effectLst>
                        <a:latin typeface="Times New Roman"/>
                      </a:endParaRPr>
                    </a:p>
                  </a:txBody>
                  <a:tcPr marL="9525" marR="9525" marT="9525" marB="0" anchor="ctr">
                    <a:solidFill>
                      <a:srgbClr val="99FF66"/>
                    </a:solidFill>
                  </a:tcPr>
                </a:tc>
                <a:tc>
                  <a:txBody>
                    <a:bodyPr/>
                    <a:lstStyle/>
                    <a:p>
                      <a:pPr algn="l" fontAlgn="ctr"/>
                      <a:r>
                        <a:rPr lang="es-EC" sz="1400" u="none" strike="noStrike" dirty="0">
                          <a:effectLst/>
                        </a:rPr>
                        <a:t>Aula centro de computo</a:t>
                      </a:r>
                      <a:endParaRPr lang="es-EC" sz="1400" b="0" i="0" u="none" strike="noStrike" dirty="0">
                        <a:solidFill>
                          <a:srgbClr val="000000"/>
                        </a:solidFill>
                        <a:effectLst/>
                        <a:latin typeface="Times New Roman"/>
                      </a:endParaRPr>
                    </a:p>
                  </a:txBody>
                  <a:tcPr marL="9525" marR="9525" marT="9525" marB="0" anchor="ctr">
                    <a:solidFill>
                      <a:srgbClr val="99FF66"/>
                    </a:solidFill>
                  </a:tcPr>
                </a:tc>
              </a:tr>
              <a:tr h="242423">
                <a:tc vMerge="1">
                  <a:txBody>
                    <a:bodyPr/>
                    <a:lstStyle/>
                    <a:p>
                      <a:endParaRPr lang="es-EC"/>
                    </a:p>
                  </a:txBody>
                  <a:tcPr/>
                </a:tc>
                <a:tc>
                  <a:txBody>
                    <a:bodyPr/>
                    <a:lstStyle/>
                    <a:p>
                      <a:pPr algn="l" fontAlgn="ctr"/>
                      <a:r>
                        <a:rPr lang="es-EC" sz="1400" u="none" strike="noStrike" dirty="0">
                          <a:effectLst/>
                        </a:rPr>
                        <a:t>Aula</a:t>
                      </a:r>
                      <a:endParaRPr lang="es-EC" sz="1400" b="0" i="0" u="none" strike="noStrike" dirty="0">
                        <a:solidFill>
                          <a:srgbClr val="000000"/>
                        </a:solidFill>
                        <a:effectLst/>
                        <a:latin typeface="Times New Roman"/>
                      </a:endParaRPr>
                    </a:p>
                  </a:txBody>
                  <a:tcPr marL="9525" marR="9525" marT="9525" marB="0" anchor="ctr">
                    <a:solidFill>
                      <a:srgbClr val="99FF66"/>
                    </a:solidFill>
                  </a:tcPr>
                </a:tc>
              </a:tr>
              <a:tr h="404038">
                <a:tc rowSpan="3">
                  <a:txBody>
                    <a:bodyPr/>
                    <a:lstStyle/>
                    <a:p>
                      <a:pPr algn="l" fontAlgn="ctr"/>
                      <a:r>
                        <a:rPr lang="es-EC" sz="1400" b="1" u="none" strike="noStrike" dirty="0">
                          <a:effectLst>
                            <a:outerShdw blurRad="38100" dist="38100" dir="2700000" algn="tl">
                              <a:srgbClr val="000000">
                                <a:alpha val="43137"/>
                              </a:srgbClr>
                            </a:outerShdw>
                          </a:effectLst>
                        </a:rPr>
                        <a:t>Laboratorios</a:t>
                      </a:r>
                      <a:endParaRPr lang="es-EC" sz="1400" b="1" i="0" u="none" strike="noStrike" dirty="0">
                        <a:solidFill>
                          <a:srgbClr val="000000"/>
                        </a:solidFill>
                        <a:effectLst>
                          <a:outerShdw blurRad="38100" dist="38100" dir="2700000" algn="tl">
                            <a:srgbClr val="000000">
                              <a:alpha val="43137"/>
                            </a:srgbClr>
                          </a:outerShdw>
                        </a:effectLst>
                        <a:latin typeface="Times New Roman"/>
                      </a:endParaRPr>
                    </a:p>
                  </a:txBody>
                  <a:tcPr marL="9525" marR="9525" marT="9525" marB="0" anchor="ctr">
                    <a:solidFill>
                      <a:srgbClr val="99FF66"/>
                    </a:solidFill>
                  </a:tcPr>
                </a:tc>
                <a:tc>
                  <a:txBody>
                    <a:bodyPr/>
                    <a:lstStyle/>
                    <a:p>
                      <a:pPr algn="l" fontAlgn="ctr"/>
                      <a:r>
                        <a:rPr lang="es-EC" sz="1400" u="none" strike="noStrike" dirty="0">
                          <a:effectLst/>
                        </a:rPr>
                        <a:t>Laboratorio de Biotecnología 1</a:t>
                      </a:r>
                      <a:endParaRPr lang="es-EC" sz="1400" b="0" i="0" u="none" strike="noStrike" dirty="0">
                        <a:solidFill>
                          <a:srgbClr val="000000"/>
                        </a:solidFill>
                        <a:effectLst/>
                        <a:latin typeface="Times New Roman"/>
                      </a:endParaRPr>
                    </a:p>
                  </a:txBody>
                  <a:tcPr marL="9525" marR="9525" marT="9525" marB="0" anchor="ctr">
                    <a:solidFill>
                      <a:srgbClr val="99FF66"/>
                    </a:solidFill>
                  </a:tcPr>
                </a:tc>
              </a:tr>
              <a:tr h="404038">
                <a:tc vMerge="1">
                  <a:txBody>
                    <a:bodyPr/>
                    <a:lstStyle/>
                    <a:p>
                      <a:endParaRPr lang="es-EC"/>
                    </a:p>
                  </a:txBody>
                  <a:tcPr/>
                </a:tc>
                <a:tc>
                  <a:txBody>
                    <a:bodyPr/>
                    <a:lstStyle/>
                    <a:p>
                      <a:pPr algn="l" fontAlgn="ctr"/>
                      <a:r>
                        <a:rPr lang="es-EC" sz="1400" u="none" strike="noStrike">
                          <a:effectLst/>
                        </a:rPr>
                        <a:t>Laboratorio de Biotecnología 2</a:t>
                      </a:r>
                      <a:endParaRPr lang="es-EC" sz="1400" b="0" i="0" u="none" strike="noStrike">
                        <a:solidFill>
                          <a:srgbClr val="000000"/>
                        </a:solidFill>
                        <a:effectLst/>
                        <a:latin typeface="Times New Roman"/>
                      </a:endParaRPr>
                    </a:p>
                  </a:txBody>
                  <a:tcPr marL="9525" marR="9525" marT="9525" marB="0" anchor="ctr">
                    <a:solidFill>
                      <a:srgbClr val="99FF66"/>
                    </a:solidFill>
                  </a:tcPr>
                </a:tc>
              </a:tr>
              <a:tr h="404038">
                <a:tc vMerge="1">
                  <a:txBody>
                    <a:bodyPr/>
                    <a:lstStyle/>
                    <a:p>
                      <a:endParaRPr lang="es-EC"/>
                    </a:p>
                  </a:txBody>
                  <a:tcPr/>
                </a:tc>
                <a:tc>
                  <a:txBody>
                    <a:bodyPr/>
                    <a:lstStyle/>
                    <a:p>
                      <a:pPr algn="l" fontAlgn="ctr"/>
                      <a:r>
                        <a:rPr lang="es-EC" sz="1400" u="none" strike="noStrike" dirty="0">
                          <a:effectLst/>
                        </a:rPr>
                        <a:t>Laboratorio de Entomología</a:t>
                      </a:r>
                      <a:endParaRPr lang="es-EC" sz="1400" b="0" i="0" u="none" strike="noStrike" dirty="0">
                        <a:solidFill>
                          <a:srgbClr val="000000"/>
                        </a:solidFill>
                        <a:effectLst/>
                        <a:latin typeface="Times New Roman"/>
                      </a:endParaRPr>
                    </a:p>
                  </a:txBody>
                  <a:tcPr marL="9525" marR="9525" marT="9525" marB="0" anchor="ctr">
                    <a:solidFill>
                      <a:srgbClr val="99FF66"/>
                    </a:solidFill>
                  </a:tcPr>
                </a:tc>
              </a:tr>
            </a:tbl>
          </a:graphicData>
        </a:graphic>
      </p:graphicFrame>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acer\Desktop\fotos telefono 30 ene 2016\1\WP_20160125_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248" y="3316406"/>
            <a:ext cx="3154227" cy="2251881"/>
          </a:xfrm>
          <a:prstGeom prst="rect">
            <a:avLst/>
          </a:prstGeom>
          <a:noFill/>
          <a:ln>
            <a:noFill/>
          </a:ln>
        </p:spPr>
      </p:pic>
      <p:pic>
        <p:nvPicPr>
          <p:cNvPr id="10" name="Picture 9" descr="C:\Users\acer\Desktop\fotos telefono 30 ene 2016\3\WP_20160202_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388" y="996287"/>
            <a:ext cx="3302919" cy="2047164"/>
          </a:xfrm>
          <a:prstGeom prst="rect">
            <a:avLst/>
          </a:prstGeom>
          <a:noFill/>
          <a:ln>
            <a:noFill/>
          </a:ln>
        </p:spPr>
      </p:pic>
    </p:spTree>
    <p:extLst>
      <p:ext uri="{BB962C8B-B14F-4D97-AF65-F5344CB8AC3E}">
        <p14:creationId xmlns:p14="http://schemas.microsoft.com/office/powerpoint/2010/main" val="1385377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C"/>
          </a:p>
        </p:txBody>
      </p:sp>
      <p:graphicFrame>
        <p:nvGraphicFramePr>
          <p:cNvPr id="4" name="6 Tabla"/>
          <p:cNvGraphicFramePr>
            <a:graphicFrameLocks noGrp="1"/>
          </p:cNvGraphicFramePr>
          <p:nvPr>
            <p:extLst>
              <p:ext uri="{D42A27DB-BD31-4B8C-83A1-F6EECF244321}">
                <p14:modId xmlns:p14="http://schemas.microsoft.com/office/powerpoint/2010/main" val="3554157983"/>
              </p:ext>
            </p:extLst>
          </p:nvPr>
        </p:nvGraphicFramePr>
        <p:xfrm>
          <a:off x="5909479" y="600494"/>
          <a:ext cx="4831308" cy="5349930"/>
        </p:xfrm>
        <a:graphic>
          <a:graphicData uri="http://schemas.openxmlformats.org/drawingml/2006/table">
            <a:tbl>
              <a:tblPr>
                <a:tableStyleId>{5C22544A-7EE6-4342-B048-85BDC9FD1C3A}</a:tableStyleId>
              </a:tblPr>
              <a:tblGrid>
                <a:gridCol w="2415654"/>
                <a:gridCol w="2415654"/>
              </a:tblGrid>
              <a:tr h="246090">
                <a:tc rowSpan="21">
                  <a:txBody>
                    <a:bodyPr/>
                    <a:lstStyle/>
                    <a:p>
                      <a:pPr marL="0" algn="l" defTabSz="914400" rtl="0" eaLnBrk="1" fontAlgn="ctr" latinLnBrk="0" hangingPunct="1"/>
                      <a:r>
                        <a:rPr lang="es-EC" sz="1400" b="1" u="none" strike="noStrike" kern="1200" dirty="0">
                          <a:solidFill>
                            <a:schemeClr val="dk1"/>
                          </a:solidFill>
                          <a:effectLst>
                            <a:outerShdw blurRad="38100" dist="38100" dir="2700000" algn="tl">
                              <a:srgbClr val="000000">
                                <a:alpha val="43137"/>
                              </a:srgbClr>
                            </a:outerShdw>
                          </a:effectLst>
                          <a:latin typeface="+mn-lt"/>
                          <a:ea typeface="+mn-ea"/>
                          <a:cs typeface="+mn-cs"/>
                        </a:rPr>
                        <a:t>Instalaciones del área administrativa</a:t>
                      </a:r>
                    </a:p>
                  </a:txBody>
                  <a:tcPr marL="9525" marR="9525" marT="9525" marB="0" anchor="ctr">
                    <a:solidFill>
                      <a:srgbClr val="99FF66"/>
                    </a:solidFill>
                  </a:tcPr>
                </a:tc>
                <a:tc>
                  <a:txBody>
                    <a:bodyPr/>
                    <a:lstStyle/>
                    <a:p>
                      <a:pPr marL="0" algn="l" defTabSz="914400" rtl="0" eaLnBrk="1" fontAlgn="ctr" latinLnBrk="0" hangingPunct="1"/>
                      <a:r>
                        <a:rPr lang="es-EC" sz="1400" u="none" strike="noStrike" kern="1200">
                          <a:solidFill>
                            <a:schemeClr val="dk1"/>
                          </a:solidFill>
                          <a:effectLst/>
                          <a:latin typeface="+mn-lt"/>
                          <a:ea typeface="+mn-ea"/>
                          <a:cs typeface="+mn-cs"/>
                        </a:rPr>
                        <a:t>Secretaria</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Talento humano</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Dpto. Financiero</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Dirección </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a:solidFill>
                            <a:schemeClr val="dk1"/>
                          </a:solidFill>
                          <a:effectLst/>
                          <a:latin typeface="+mn-lt"/>
                          <a:ea typeface="+mn-ea"/>
                          <a:cs typeface="+mn-cs"/>
                        </a:rPr>
                        <a:t>Sala de reuniones</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Sala de docentes</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Salón  auditorio</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Oficina Producción</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a:solidFill>
                            <a:schemeClr val="dk1"/>
                          </a:solidFill>
                          <a:effectLst/>
                          <a:latin typeface="+mn-lt"/>
                          <a:ea typeface="+mn-ea"/>
                          <a:cs typeface="+mn-cs"/>
                        </a:rPr>
                        <a:t>Jefatura Administrativa</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a:solidFill>
                            <a:schemeClr val="dk1"/>
                          </a:solidFill>
                          <a:effectLst/>
                          <a:latin typeface="+mn-lt"/>
                          <a:ea typeface="+mn-ea"/>
                          <a:cs typeface="+mn-cs"/>
                        </a:rPr>
                        <a:t>Mantenimiento</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a:solidFill>
                            <a:schemeClr val="dk1"/>
                          </a:solidFill>
                          <a:effectLst/>
                          <a:latin typeface="+mn-lt"/>
                          <a:ea typeface="+mn-ea"/>
                          <a:cs typeface="+mn-cs"/>
                        </a:rPr>
                        <a:t>Compras Publicas</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Logística</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Psicología</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Archivo Financiero</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Lavandería </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Vestidor trabajadores</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Vestidor trabajadoras</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Consultorio médico </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Oficina de Archivo</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Área de Servidores</a:t>
                      </a:r>
                    </a:p>
                  </a:txBody>
                  <a:tcPr marL="9525" marR="9525" marT="9525" marB="0" anchor="ctr">
                    <a:solidFill>
                      <a:srgbClr val="99FF66"/>
                    </a:solidFill>
                  </a:tcPr>
                </a:tc>
              </a:tr>
              <a:tr h="25519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Garita de acceso</a:t>
                      </a:r>
                    </a:p>
                  </a:txBody>
                  <a:tcPr marL="9525" marR="9525" marT="9525" marB="0" anchor="ctr">
                    <a:solidFill>
                      <a:srgbClr val="99FF66"/>
                    </a:solidFill>
                  </a:tcPr>
                </a:tc>
              </a:tr>
            </a:tbl>
          </a:graphicData>
        </a:graphic>
      </p:graphicFrame>
      <p:pic>
        <p:nvPicPr>
          <p:cNvPr id="5" name="Picture 4" descr="C:\Users\acer\Desktop\fotos telefono 30 ene 2016\3\WP_20160202_0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935" y="1997778"/>
            <a:ext cx="2821500" cy="1605231"/>
          </a:xfrm>
          <a:prstGeom prst="rect">
            <a:avLst/>
          </a:prstGeom>
          <a:noFill/>
          <a:ln>
            <a:noFill/>
          </a:ln>
        </p:spPr>
      </p:pic>
      <p:pic>
        <p:nvPicPr>
          <p:cNvPr id="6" name="Content Placeholder 5" descr="C:\Users\acer\Desktop\fotos telefono 30 ene 2016\3\WP_20160202_018.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09935" y="5386647"/>
            <a:ext cx="2821500" cy="1471353"/>
          </a:xfrm>
          <a:prstGeom prst="rect">
            <a:avLst/>
          </a:prstGeom>
          <a:noFill/>
          <a:ln>
            <a:noFill/>
          </a:ln>
        </p:spPr>
      </p:pic>
      <p:pic>
        <p:nvPicPr>
          <p:cNvPr id="7" name="Picture 6" descr="C:\Users\acer\Desktop\fotos telefono 30 ene 2016\3\WP_20160202_0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935" y="3753135"/>
            <a:ext cx="2821500" cy="1468755"/>
          </a:xfrm>
          <a:prstGeom prst="rect">
            <a:avLst/>
          </a:prstGeom>
          <a:noFill/>
          <a:ln>
            <a:noFill/>
          </a:ln>
        </p:spPr>
      </p:pic>
      <p:pic>
        <p:nvPicPr>
          <p:cNvPr id="3074" name="Picture 2" descr="C:\Users\acer\Desktop\fotos\fotos telefono 2 may 2016\WP_20160502_0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935" y="257531"/>
            <a:ext cx="2821500" cy="158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97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24510"/>
            <a:ext cx="10972800" cy="1143000"/>
          </a:xfrm>
        </p:spPr>
        <p:txBody>
          <a:bodyPr/>
          <a:lstStyle/>
          <a:p>
            <a:r>
              <a:rPr lang="es-EC" dirty="0" smtClean="0">
                <a:solidFill>
                  <a:schemeClr val="tx1"/>
                </a:solidFill>
              </a:rPr>
              <a:t>Alcance</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07341658"/>
              </p:ext>
            </p:extLst>
          </p:nvPr>
        </p:nvGraphicFramePr>
        <p:xfrm>
          <a:off x="651295" y="689024"/>
          <a:ext cx="5080764" cy="5564208"/>
        </p:xfrm>
        <a:graphic>
          <a:graphicData uri="http://schemas.openxmlformats.org/drawingml/2006/table">
            <a:tbl>
              <a:tblPr>
                <a:tableStyleId>{5C22544A-7EE6-4342-B048-85BDC9FD1C3A}</a:tableStyleId>
              </a:tblPr>
              <a:tblGrid>
                <a:gridCol w="2540382"/>
                <a:gridCol w="2540382"/>
              </a:tblGrid>
              <a:tr h="311340">
                <a:tc>
                  <a:txBody>
                    <a:bodyPr/>
                    <a:lstStyle/>
                    <a:p>
                      <a:pPr marL="0" algn="l" defTabSz="914400" rtl="0" eaLnBrk="1" fontAlgn="ctr" latinLnBrk="0" hangingPunct="1"/>
                      <a:r>
                        <a:rPr lang="es-ES" sz="1400" b="1" u="none" strike="noStrike" kern="1200" dirty="0">
                          <a:solidFill>
                            <a:schemeClr val="dk1"/>
                          </a:solidFill>
                          <a:effectLst>
                            <a:outerShdw blurRad="38100" dist="38100" dir="2700000" algn="tl">
                              <a:srgbClr val="000000">
                                <a:alpha val="43137"/>
                              </a:srgbClr>
                            </a:outerShdw>
                          </a:effectLst>
                          <a:latin typeface="+mn-lt"/>
                          <a:ea typeface="+mn-ea"/>
                          <a:cs typeface="+mn-cs"/>
                        </a:rPr>
                        <a:t>Comedor</a:t>
                      </a:r>
                    </a:p>
                  </a:txBody>
                  <a:tcPr marL="9525" marR="9525" marT="9525" marB="0" anchor="ctr">
                    <a:solidFill>
                      <a:srgbClr val="99FF66"/>
                    </a:solidFill>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Comedor</a:t>
                      </a:r>
                    </a:p>
                  </a:txBody>
                  <a:tcPr marL="9525" marR="9525" marT="9525" marB="0" anchor="ctr">
                    <a:solidFill>
                      <a:srgbClr val="99FF66"/>
                    </a:solidFill>
                  </a:tcPr>
                </a:tc>
              </a:tr>
              <a:tr h="311340">
                <a:tc rowSpan="4">
                  <a:txBody>
                    <a:bodyPr/>
                    <a:lstStyle/>
                    <a:p>
                      <a:pPr marL="0" algn="l" defTabSz="914400" rtl="0" eaLnBrk="1" fontAlgn="ctr" latinLnBrk="0" hangingPunct="1"/>
                      <a:r>
                        <a:rPr lang="es-EC" sz="1400" b="1" u="none" strike="noStrike" kern="1200" dirty="0">
                          <a:solidFill>
                            <a:schemeClr val="dk1"/>
                          </a:solidFill>
                          <a:effectLst>
                            <a:outerShdw blurRad="38100" dist="38100" dir="2700000" algn="tl">
                              <a:srgbClr val="000000">
                                <a:alpha val="43137"/>
                              </a:srgbClr>
                            </a:outerShdw>
                          </a:effectLst>
                          <a:latin typeface="+mn-lt"/>
                          <a:ea typeface="+mn-ea"/>
                          <a:cs typeface="+mn-cs"/>
                        </a:rPr>
                        <a:t>Aulas - bohío</a:t>
                      </a:r>
                    </a:p>
                  </a:txBody>
                  <a:tcPr marL="9525" marR="9525" marT="9525" marB="0" anchor="ctr">
                    <a:solidFill>
                      <a:srgbClr val="99FF66"/>
                    </a:solidFill>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Bohío </a:t>
                      </a:r>
                    </a:p>
                  </a:txBody>
                  <a:tcPr marL="9525" marR="9525" marT="9525" marB="0" anchor="ctr">
                    <a:solidFill>
                      <a:srgbClr val="99FF66"/>
                    </a:solidFill>
                  </a:tcPr>
                </a:tc>
              </a:tr>
              <a:tr h="311340">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Aula</a:t>
                      </a:r>
                    </a:p>
                  </a:txBody>
                  <a:tcPr marL="9525" marR="9525" marT="9525" marB="0" anchor="ctr">
                    <a:solidFill>
                      <a:srgbClr val="99FF66"/>
                    </a:solidFill>
                  </a:tcPr>
                </a:tc>
              </a:tr>
              <a:tr h="311340">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Aula</a:t>
                      </a:r>
                    </a:p>
                  </a:txBody>
                  <a:tcPr marL="9525" marR="9525" marT="9525" marB="0" anchor="ctr">
                    <a:solidFill>
                      <a:srgbClr val="99FF66"/>
                    </a:solidFill>
                  </a:tcPr>
                </a:tc>
              </a:tr>
              <a:tr h="311340">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Aula</a:t>
                      </a:r>
                    </a:p>
                  </a:txBody>
                  <a:tcPr marL="9525" marR="9525" marT="9525" marB="0" anchor="ctr">
                    <a:solidFill>
                      <a:srgbClr val="99FF66"/>
                    </a:solidFill>
                  </a:tcPr>
                </a:tc>
              </a:tr>
              <a:tr h="311340">
                <a:tc rowSpan="3">
                  <a:txBody>
                    <a:bodyPr/>
                    <a:lstStyle/>
                    <a:p>
                      <a:pPr marL="0" algn="l" defTabSz="914400" rtl="0" eaLnBrk="1" fontAlgn="ctr" latinLnBrk="0" hangingPunct="1"/>
                      <a:r>
                        <a:rPr lang="es-EC" sz="1400" b="1" u="none" strike="noStrike" kern="1200" dirty="0">
                          <a:solidFill>
                            <a:schemeClr val="dk1"/>
                          </a:solidFill>
                          <a:effectLst>
                            <a:outerShdw blurRad="38100" dist="38100" dir="2700000" algn="tl">
                              <a:srgbClr val="000000">
                                <a:alpha val="43137"/>
                              </a:srgbClr>
                            </a:outerShdw>
                          </a:effectLst>
                          <a:latin typeface="+mn-lt"/>
                          <a:ea typeface="+mn-ea"/>
                          <a:cs typeface="+mn-cs"/>
                        </a:rPr>
                        <a:t>Zonas de riesgo</a:t>
                      </a:r>
                    </a:p>
                  </a:txBody>
                  <a:tcPr marL="9525" marR="9525" marT="9525" marB="0" anchor="ctr">
                    <a:solidFill>
                      <a:srgbClr val="99FF66"/>
                    </a:solidFill>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Bomba de agua</a:t>
                      </a:r>
                    </a:p>
                  </a:txBody>
                  <a:tcPr marL="9525" marR="9525" marT="9525" marB="0" anchor="ctr">
                    <a:solidFill>
                      <a:srgbClr val="99FF66"/>
                    </a:solidFill>
                  </a:tcPr>
                </a:tc>
              </a:tr>
              <a:tr h="311340">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Generador Energía</a:t>
                      </a:r>
                    </a:p>
                  </a:txBody>
                  <a:tcPr marL="9525" marR="9525" marT="9525" marB="0" anchor="ctr">
                    <a:solidFill>
                      <a:srgbClr val="99FF66"/>
                    </a:solidFill>
                  </a:tcPr>
                </a:tc>
              </a:tr>
              <a:tr h="609376">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Disposición final de Desechos</a:t>
                      </a:r>
                    </a:p>
                  </a:txBody>
                  <a:tcPr marL="9525" marR="9525" marT="9525" marB="0" anchor="ctr">
                    <a:solidFill>
                      <a:srgbClr val="99FF66"/>
                    </a:solidFill>
                  </a:tcPr>
                </a:tc>
              </a:tr>
              <a:tr h="311340">
                <a:tc rowSpan="7">
                  <a:txBody>
                    <a:bodyPr/>
                    <a:lstStyle/>
                    <a:p>
                      <a:pPr marL="0" algn="l" defTabSz="914400" rtl="0" eaLnBrk="1" fontAlgn="ctr" latinLnBrk="0" hangingPunct="1"/>
                      <a:r>
                        <a:rPr lang="es-EC" sz="1400" b="1" u="none" strike="noStrike" kern="1200" dirty="0">
                          <a:solidFill>
                            <a:schemeClr val="dk1"/>
                          </a:solidFill>
                          <a:effectLst>
                            <a:outerShdw blurRad="38100" dist="38100" dir="2700000" algn="tl">
                              <a:srgbClr val="000000">
                                <a:alpha val="43137"/>
                              </a:srgbClr>
                            </a:outerShdw>
                          </a:effectLst>
                          <a:latin typeface="+mn-lt"/>
                          <a:ea typeface="+mn-ea"/>
                          <a:cs typeface="+mn-cs"/>
                        </a:rPr>
                        <a:t>Bodega y Talleres </a:t>
                      </a:r>
                    </a:p>
                  </a:txBody>
                  <a:tcPr marL="9525" marR="9525" marT="9525" marB="0" anchor="ctr">
                    <a:solidFill>
                      <a:srgbClr val="99FF66"/>
                    </a:solidFill>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Bodega General 1</a:t>
                      </a:r>
                    </a:p>
                  </a:txBody>
                  <a:tcPr marL="9525" marR="9525" marT="9525" marB="0" anchor="ctr">
                    <a:solidFill>
                      <a:srgbClr val="99FF66"/>
                    </a:solidFill>
                  </a:tcPr>
                </a:tc>
              </a:tr>
              <a:tr h="311340">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Bodega General 2</a:t>
                      </a:r>
                    </a:p>
                  </a:txBody>
                  <a:tcPr marL="9525" marR="9525" marT="9525" marB="0" anchor="ctr">
                    <a:solidFill>
                      <a:srgbClr val="99FF66"/>
                    </a:solidFill>
                  </a:tcPr>
                </a:tc>
              </a:tr>
              <a:tr h="609376">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Bodega de bienes y Sala Docentes</a:t>
                      </a:r>
                    </a:p>
                  </a:txBody>
                  <a:tcPr marL="9525" marR="9525" marT="9525" marB="0" anchor="ctr">
                    <a:solidFill>
                      <a:srgbClr val="99FF66"/>
                    </a:solidFill>
                  </a:tcPr>
                </a:tc>
              </a:tr>
              <a:tr h="311340">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Archivo </a:t>
                      </a:r>
                    </a:p>
                  </a:txBody>
                  <a:tcPr marL="9525" marR="9525" marT="9525" marB="0" anchor="ctr">
                    <a:solidFill>
                      <a:srgbClr val="99FF66"/>
                    </a:solidFill>
                  </a:tcPr>
                </a:tc>
              </a:tr>
              <a:tr h="311340">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Carpintería </a:t>
                      </a:r>
                    </a:p>
                  </a:txBody>
                  <a:tcPr marL="9525" marR="9525" marT="9525" marB="0" anchor="ctr">
                    <a:solidFill>
                      <a:srgbClr val="99FF66"/>
                    </a:solidFill>
                  </a:tcPr>
                </a:tc>
              </a:tr>
              <a:tr h="311340">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Mecánica</a:t>
                      </a:r>
                    </a:p>
                  </a:txBody>
                  <a:tcPr marL="9525" marR="9525" marT="9525" marB="0" anchor="ctr">
                    <a:solidFill>
                      <a:srgbClr val="99FF66"/>
                    </a:solidFill>
                  </a:tcPr>
                </a:tc>
              </a:tr>
              <a:tr h="609376">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Hangar Maquinaria Agrícola</a:t>
                      </a:r>
                    </a:p>
                  </a:txBody>
                  <a:tcPr marL="9525" marR="9525" marT="9525" marB="0" anchor="ctr">
                    <a:solidFill>
                      <a:srgbClr val="99FF66"/>
                    </a:solidFill>
                  </a:tcPr>
                </a:tc>
              </a:tr>
            </a:tbl>
          </a:graphicData>
        </a:graphic>
      </p:graphicFrame>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E:\fotos febrero 2015\DSCN742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9223" y="600501"/>
            <a:ext cx="2990227" cy="1828799"/>
          </a:xfrm>
          <a:prstGeom prst="rect">
            <a:avLst/>
          </a:prstGeom>
          <a:noFill/>
          <a:ln>
            <a:noFill/>
          </a:ln>
        </p:spPr>
      </p:pic>
      <p:pic>
        <p:nvPicPr>
          <p:cNvPr id="8" name="Picture 7" descr="C:\Users\acer\Desktop\fotos telefono 30 ene 2016\3\WP_20160202_0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0478" y="600502"/>
            <a:ext cx="2728509" cy="1706762"/>
          </a:xfrm>
          <a:prstGeom prst="rect">
            <a:avLst/>
          </a:prstGeom>
          <a:noFill/>
          <a:ln>
            <a:noFill/>
          </a:ln>
        </p:spPr>
      </p:pic>
      <p:pic>
        <p:nvPicPr>
          <p:cNvPr id="9" name="Picture 8" descr="C:\Users\acer\Desktop\fotos telefono 30 ene 2016\1\WP_20160129_0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2245" y="4248967"/>
            <a:ext cx="2613025" cy="1468755"/>
          </a:xfrm>
          <a:prstGeom prst="rect">
            <a:avLst/>
          </a:prstGeom>
          <a:noFill/>
          <a:ln>
            <a:noFill/>
          </a:ln>
        </p:spPr>
      </p:pic>
      <p:pic>
        <p:nvPicPr>
          <p:cNvPr id="10" name="Picture 9" descr="C:\Users\acer\Desktop\fotos enero 2016\DSCN023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1062" y="2624883"/>
            <a:ext cx="2958387" cy="1467485"/>
          </a:xfrm>
          <a:prstGeom prst="rect">
            <a:avLst/>
          </a:prstGeom>
          <a:noFill/>
          <a:ln>
            <a:noFill/>
          </a:ln>
        </p:spPr>
      </p:pic>
      <p:pic>
        <p:nvPicPr>
          <p:cNvPr id="11" name="Picture 10" descr="E:\fotos febrero 2015\DSCN742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0479" y="2624884"/>
            <a:ext cx="2743200" cy="1467484"/>
          </a:xfrm>
          <a:prstGeom prst="rect">
            <a:avLst/>
          </a:prstGeom>
          <a:noFill/>
          <a:ln>
            <a:noFill/>
          </a:ln>
        </p:spPr>
      </p:pic>
    </p:spTree>
    <p:extLst>
      <p:ext uri="{BB962C8B-B14F-4D97-AF65-F5344CB8AC3E}">
        <p14:creationId xmlns:p14="http://schemas.microsoft.com/office/powerpoint/2010/main" val="2908647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C"/>
          </a:p>
        </p:txBody>
      </p:sp>
      <p:sp>
        <p:nvSpPr>
          <p:cNvPr id="3" name="Content Placeholder 2"/>
          <p:cNvSpPr>
            <a:spLocks noGrp="1"/>
          </p:cNvSpPr>
          <p:nvPr>
            <p:ph idx="1"/>
          </p:nvPr>
        </p:nvSpPr>
        <p:spPr/>
        <p:txBody>
          <a:bodyPr/>
          <a:lstStyle/>
          <a:p>
            <a:endParaRPr lang="es-EC"/>
          </a:p>
        </p:txBody>
      </p:sp>
      <p:graphicFrame>
        <p:nvGraphicFramePr>
          <p:cNvPr id="4" name="4 Tabla"/>
          <p:cNvGraphicFramePr>
            <a:graphicFrameLocks noGrp="1"/>
          </p:cNvGraphicFramePr>
          <p:nvPr>
            <p:extLst>
              <p:ext uri="{D42A27DB-BD31-4B8C-83A1-F6EECF244321}">
                <p14:modId xmlns:p14="http://schemas.microsoft.com/office/powerpoint/2010/main" val="395662026"/>
              </p:ext>
            </p:extLst>
          </p:nvPr>
        </p:nvGraphicFramePr>
        <p:xfrm>
          <a:off x="6192294" y="1100137"/>
          <a:ext cx="5176292" cy="4836636"/>
        </p:xfrm>
        <a:graphic>
          <a:graphicData uri="http://schemas.openxmlformats.org/drawingml/2006/table">
            <a:tbl>
              <a:tblPr>
                <a:tableStyleId>{5C22544A-7EE6-4342-B048-85BDC9FD1C3A}</a:tableStyleId>
              </a:tblPr>
              <a:tblGrid>
                <a:gridCol w="2428302"/>
                <a:gridCol w="2747990"/>
              </a:tblGrid>
              <a:tr h="325222">
                <a:tc rowSpan="12">
                  <a:txBody>
                    <a:bodyPr/>
                    <a:lstStyle/>
                    <a:p>
                      <a:pPr marL="0" algn="l" defTabSz="914400" rtl="0" eaLnBrk="1" fontAlgn="ctr" latinLnBrk="0" hangingPunct="1"/>
                      <a:r>
                        <a:rPr lang="es-EC" sz="1400" b="1" u="none" strike="noStrike" kern="1200" dirty="0">
                          <a:solidFill>
                            <a:schemeClr val="dk1"/>
                          </a:solidFill>
                          <a:effectLst>
                            <a:outerShdw blurRad="38100" dist="38100" dir="2700000" algn="tl">
                              <a:srgbClr val="000000">
                                <a:alpha val="43137"/>
                              </a:srgbClr>
                            </a:outerShdw>
                          </a:effectLst>
                          <a:latin typeface="+mn-lt"/>
                          <a:ea typeface="+mn-ea"/>
                          <a:cs typeface="+mn-cs"/>
                        </a:rPr>
                        <a:t>Módulos Producción</a:t>
                      </a:r>
                    </a:p>
                  </a:txBody>
                  <a:tcPr marL="9525" marR="9525" marT="9525" marB="0" anchor="ctr">
                    <a:solidFill>
                      <a:srgbClr val="99FF66"/>
                    </a:solidFill>
                  </a:tcPr>
                </a:tc>
                <a:tc>
                  <a:txBody>
                    <a:bodyPr/>
                    <a:lstStyle/>
                    <a:p>
                      <a:pPr algn="l" fontAlgn="ctr"/>
                      <a:r>
                        <a:rPr lang="es-EC" sz="1400" u="none" strike="noStrike" kern="1200" dirty="0">
                          <a:solidFill>
                            <a:schemeClr val="dk1"/>
                          </a:solidFill>
                          <a:effectLst/>
                          <a:latin typeface="+mn-lt"/>
                          <a:ea typeface="+mn-ea"/>
                          <a:cs typeface="+mn-cs"/>
                        </a:rPr>
                        <a:t>Área de ordeño industrial</a:t>
                      </a:r>
                    </a:p>
                  </a:txBody>
                  <a:tcPr marL="9525" marR="9525" marT="9525" marB="0" anchor="ctr">
                    <a:solidFill>
                      <a:srgbClr val="99FF66"/>
                    </a:solidFill>
                  </a:tcPr>
                </a:tc>
              </a:tr>
              <a:tr h="947870">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Casa de máquinas de ordeño y tanque de enfriamiento</a:t>
                      </a:r>
                    </a:p>
                  </a:txBody>
                  <a:tcPr marL="9525" marR="9525" marT="9525" marB="0" anchor="ctr">
                    <a:solidFill>
                      <a:srgbClr val="99FF66"/>
                    </a:solidFill>
                  </a:tcPr>
                </a:tc>
              </a:tr>
              <a:tr h="325222">
                <a:tc vMerge="1">
                  <a:txBody>
                    <a:bodyPr/>
                    <a:lstStyle/>
                    <a:p>
                      <a:endParaRPr lang="es-EC"/>
                    </a:p>
                  </a:txBody>
                  <a:tcPr/>
                </a:tc>
                <a:tc>
                  <a:txBody>
                    <a:bodyPr/>
                    <a:lstStyle/>
                    <a:p>
                      <a:pPr marL="0" algn="l" defTabSz="914400" rtl="0" eaLnBrk="1" fontAlgn="ctr" latinLnBrk="0" hangingPunct="1"/>
                      <a:r>
                        <a:rPr lang="es-EC" sz="1400" u="none" strike="noStrike" kern="1200">
                          <a:solidFill>
                            <a:schemeClr val="dk1"/>
                          </a:solidFill>
                          <a:effectLst/>
                          <a:latin typeface="+mn-lt"/>
                          <a:ea typeface="+mn-ea"/>
                          <a:cs typeface="+mn-cs"/>
                        </a:rPr>
                        <a:t>Establos</a:t>
                      </a:r>
                    </a:p>
                  </a:txBody>
                  <a:tcPr marL="9525" marR="9525" marT="9525" marB="0" anchor="ctr">
                    <a:solidFill>
                      <a:srgbClr val="99FF66"/>
                    </a:solidFill>
                  </a:tcPr>
                </a:tc>
              </a:tr>
              <a:tr h="32522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Galpones de pollos (4)</a:t>
                      </a:r>
                    </a:p>
                  </a:txBody>
                  <a:tcPr marL="9525" marR="9525" marT="9525" marB="0" anchor="ctr">
                    <a:solidFill>
                      <a:srgbClr val="99FF66"/>
                    </a:solidFill>
                  </a:tcPr>
                </a:tc>
              </a:tr>
              <a:tr h="325222">
                <a:tc vMerge="1">
                  <a:txBody>
                    <a:bodyPr/>
                    <a:lstStyle/>
                    <a:p>
                      <a:endParaRPr lang="es-EC"/>
                    </a:p>
                  </a:txBody>
                  <a:tcPr/>
                </a:tc>
                <a:tc>
                  <a:txBody>
                    <a:bodyPr/>
                    <a:lstStyle/>
                    <a:p>
                      <a:pPr marL="0" algn="l" defTabSz="914400" rtl="0" eaLnBrk="1" fontAlgn="ctr" latinLnBrk="0" hangingPunct="1"/>
                      <a:r>
                        <a:rPr lang="es-EC" sz="1400" u="none" strike="noStrike" kern="1200">
                          <a:solidFill>
                            <a:schemeClr val="dk1"/>
                          </a:solidFill>
                          <a:effectLst/>
                          <a:latin typeface="+mn-lt"/>
                          <a:ea typeface="+mn-ea"/>
                          <a:cs typeface="+mn-cs"/>
                        </a:rPr>
                        <a:t>Porcinos</a:t>
                      </a:r>
                    </a:p>
                  </a:txBody>
                  <a:tcPr marL="9525" marR="9525" marT="9525" marB="0" anchor="ctr">
                    <a:solidFill>
                      <a:srgbClr val="99FF66"/>
                    </a:solidFill>
                  </a:tcPr>
                </a:tc>
              </a:tr>
              <a:tr h="325222">
                <a:tc vMerge="1">
                  <a:txBody>
                    <a:bodyPr/>
                    <a:lstStyle/>
                    <a:p>
                      <a:endParaRPr lang="es-EC"/>
                    </a:p>
                  </a:txBody>
                  <a:tcPr/>
                </a:tc>
                <a:tc>
                  <a:txBody>
                    <a:bodyPr/>
                    <a:lstStyle/>
                    <a:p>
                      <a:pPr marL="0" algn="l" defTabSz="914400" rtl="0" eaLnBrk="1" fontAlgn="ctr" latinLnBrk="0" hangingPunct="1"/>
                      <a:r>
                        <a:rPr lang="es-EC" sz="1400" u="none" strike="noStrike" kern="1200">
                          <a:solidFill>
                            <a:schemeClr val="dk1"/>
                          </a:solidFill>
                          <a:effectLst/>
                          <a:latin typeface="+mn-lt"/>
                          <a:ea typeface="+mn-ea"/>
                          <a:cs typeface="+mn-cs"/>
                        </a:rPr>
                        <a:t>Lombricultura</a:t>
                      </a:r>
                    </a:p>
                  </a:txBody>
                  <a:tcPr marL="9525" marR="9525" marT="9525" marB="0" anchor="ctr">
                    <a:solidFill>
                      <a:srgbClr val="99FF66"/>
                    </a:solidFill>
                  </a:tcPr>
                </a:tc>
              </a:tr>
              <a:tr h="325222">
                <a:tc vMerge="1">
                  <a:txBody>
                    <a:bodyPr/>
                    <a:lstStyle/>
                    <a:p>
                      <a:endParaRPr lang="es-EC"/>
                    </a:p>
                  </a:txBody>
                  <a:tcPr/>
                </a:tc>
                <a:tc>
                  <a:txBody>
                    <a:bodyPr/>
                    <a:lstStyle/>
                    <a:p>
                      <a:pPr marL="0" algn="l" defTabSz="914400" rtl="0" eaLnBrk="1" fontAlgn="ctr" latinLnBrk="0" hangingPunct="1"/>
                      <a:r>
                        <a:rPr lang="es-EC" sz="1400" u="none" strike="noStrike" kern="1200">
                          <a:solidFill>
                            <a:schemeClr val="dk1"/>
                          </a:solidFill>
                          <a:effectLst/>
                          <a:latin typeface="+mn-lt"/>
                          <a:ea typeface="+mn-ea"/>
                          <a:cs typeface="+mn-cs"/>
                        </a:rPr>
                        <a:t>Tanque cisterna </a:t>
                      </a:r>
                    </a:p>
                  </a:txBody>
                  <a:tcPr marL="9525" marR="9525" marT="9525" marB="0" anchor="ctr">
                    <a:solidFill>
                      <a:srgbClr val="99FF66"/>
                    </a:solidFill>
                  </a:tcPr>
                </a:tc>
              </a:tr>
              <a:tr h="325222">
                <a:tc vMerge="1">
                  <a:txBody>
                    <a:bodyPr/>
                    <a:lstStyle/>
                    <a:p>
                      <a:endParaRPr lang="es-EC"/>
                    </a:p>
                  </a:txBody>
                  <a:tcPr/>
                </a:tc>
                <a:tc>
                  <a:txBody>
                    <a:bodyPr/>
                    <a:lstStyle/>
                    <a:p>
                      <a:pPr marL="0" algn="l" defTabSz="914400" rtl="0" eaLnBrk="1" fontAlgn="ctr" latinLnBrk="0" hangingPunct="1"/>
                      <a:r>
                        <a:rPr lang="es-EC" sz="1400" u="none" strike="noStrike" kern="1200">
                          <a:solidFill>
                            <a:schemeClr val="dk1"/>
                          </a:solidFill>
                          <a:effectLst/>
                          <a:latin typeface="+mn-lt"/>
                          <a:ea typeface="+mn-ea"/>
                          <a:cs typeface="+mn-cs"/>
                        </a:rPr>
                        <a:t>Codornices</a:t>
                      </a:r>
                    </a:p>
                  </a:txBody>
                  <a:tcPr marL="9525" marR="9525" marT="9525" marB="0" anchor="ctr">
                    <a:solidFill>
                      <a:srgbClr val="99FF66"/>
                    </a:solidFill>
                  </a:tcPr>
                </a:tc>
              </a:tr>
              <a:tr h="32522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Cuyes </a:t>
                      </a:r>
                    </a:p>
                  </a:txBody>
                  <a:tcPr marL="9525" marR="9525" marT="9525" marB="0" anchor="ctr">
                    <a:solidFill>
                      <a:srgbClr val="99FF66"/>
                    </a:solidFill>
                  </a:tcPr>
                </a:tc>
              </a:tr>
              <a:tr h="636546">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Cubierta plástica Vivero Forestal</a:t>
                      </a:r>
                    </a:p>
                  </a:txBody>
                  <a:tcPr marL="9525" marR="9525" marT="9525" marB="0" anchor="ctr">
                    <a:solidFill>
                      <a:srgbClr val="99FF66"/>
                    </a:solidFill>
                  </a:tcPr>
                </a:tc>
              </a:tr>
              <a:tr h="32522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Oficina de Silvicultura</a:t>
                      </a:r>
                    </a:p>
                  </a:txBody>
                  <a:tcPr marL="9525" marR="9525" marT="9525" marB="0" anchor="ctr">
                    <a:solidFill>
                      <a:srgbClr val="99FF66"/>
                    </a:solidFill>
                  </a:tcPr>
                </a:tc>
              </a:tr>
              <a:tr h="325222">
                <a:tc vMerge="1">
                  <a:txBody>
                    <a:bodyPr/>
                    <a:lstStyle/>
                    <a:p>
                      <a:endParaRPr lang="es-EC"/>
                    </a:p>
                  </a:txBody>
                  <a:tcPr/>
                </a:tc>
                <a:tc>
                  <a:txBody>
                    <a:bodyPr/>
                    <a:lstStyle/>
                    <a:p>
                      <a:pPr marL="0" algn="l" defTabSz="914400" rtl="0" eaLnBrk="1" fontAlgn="ctr" latinLnBrk="0" hangingPunct="1"/>
                      <a:r>
                        <a:rPr lang="es-EC" sz="1400" u="none" strike="noStrike" kern="1200" dirty="0">
                          <a:solidFill>
                            <a:schemeClr val="dk1"/>
                          </a:solidFill>
                          <a:effectLst/>
                          <a:latin typeface="+mn-lt"/>
                          <a:ea typeface="+mn-ea"/>
                          <a:cs typeface="+mn-cs"/>
                        </a:rPr>
                        <a:t>Área de piscicultura</a:t>
                      </a:r>
                    </a:p>
                  </a:txBody>
                  <a:tcPr marL="9525" marR="9525" marT="9525" marB="0" anchor="ctr">
                    <a:solidFill>
                      <a:srgbClr val="99FF66"/>
                    </a:solidFill>
                  </a:tcPr>
                </a:tc>
              </a:tr>
            </a:tbl>
          </a:graphicData>
        </a:graphic>
      </p:graphicFrame>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acer\Desktop\fotos telefono 30 ene 2016\1\WP_20160129_0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43" y="532272"/>
            <a:ext cx="2613025" cy="1678675"/>
          </a:xfrm>
          <a:prstGeom prst="rect">
            <a:avLst/>
          </a:prstGeom>
          <a:noFill/>
          <a:ln>
            <a:noFill/>
          </a:ln>
        </p:spPr>
      </p:pic>
      <p:pic>
        <p:nvPicPr>
          <p:cNvPr id="7" name="Picture 6" descr="C:\Users\acer\Desktop\fotos telefono 30 ene 2016\1\WP_20160129_0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317" y="4080690"/>
            <a:ext cx="2511652" cy="1725467"/>
          </a:xfrm>
          <a:prstGeom prst="rect">
            <a:avLst/>
          </a:prstGeom>
          <a:noFill/>
          <a:ln>
            <a:noFill/>
          </a:ln>
        </p:spPr>
      </p:pic>
      <p:pic>
        <p:nvPicPr>
          <p:cNvPr id="8" name="Picture 7" descr="E:\fotos 2015\fotos junio 2015\DSCN905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0326" y="532272"/>
            <a:ext cx="2207835" cy="1678675"/>
          </a:xfrm>
          <a:prstGeom prst="rect">
            <a:avLst/>
          </a:prstGeom>
          <a:noFill/>
          <a:ln>
            <a:noFill/>
          </a:ln>
        </p:spPr>
      </p:pic>
      <p:pic>
        <p:nvPicPr>
          <p:cNvPr id="9" name="Picture 8" descr="E:\fotos nokia jul 015\WP_20150628_00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08" y="2364314"/>
            <a:ext cx="2613660" cy="1468755"/>
          </a:xfrm>
          <a:prstGeom prst="rect">
            <a:avLst/>
          </a:prstGeom>
          <a:noFill/>
          <a:ln>
            <a:noFill/>
          </a:ln>
        </p:spPr>
      </p:pic>
      <p:pic>
        <p:nvPicPr>
          <p:cNvPr id="10" name="Picture 9" descr="E:\fotos 2015\fotos guayaquil sep 2015\DSCN970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0327" y="2364313"/>
            <a:ext cx="2207834" cy="1468756"/>
          </a:xfrm>
          <a:prstGeom prst="rect">
            <a:avLst/>
          </a:prstGeom>
          <a:noFill/>
          <a:ln>
            <a:noFill/>
          </a:ln>
        </p:spPr>
      </p:pic>
      <p:pic>
        <p:nvPicPr>
          <p:cNvPr id="11" name="Picture 10" descr="C:\Users\acer\Desktop\fotos enero 2016\DSCN020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1597" y="4080690"/>
            <a:ext cx="2206564" cy="1725467"/>
          </a:xfrm>
          <a:prstGeom prst="rect">
            <a:avLst/>
          </a:prstGeom>
          <a:noFill/>
          <a:ln>
            <a:noFill/>
          </a:ln>
        </p:spPr>
      </p:pic>
    </p:spTree>
    <p:extLst>
      <p:ext uri="{BB962C8B-B14F-4D97-AF65-F5344CB8AC3E}">
        <p14:creationId xmlns:p14="http://schemas.microsoft.com/office/powerpoint/2010/main" val="256016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esktop\fotos octubre-nov 2015\WP_20151111_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349" y="691995"/>
            <a:ext cx="2022222" cy="360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cer\Desktop\fotos octubre-nov 2015\WP_20151111_0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6571" y="705015"/>
            <a:ext cx="2036849" cy="36130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cer\Desktop\fotos octubre-nov 2015\WP_20151111_0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5784" y="705015"/>
            <a:ext cx="2022223" cy="358698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cer\Desktop\fotos octubre-nov 2015\WP_20151111_08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7865" y="705015"/>
            <a:ext cx="2467890" cy="35869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cer\Desktop\fotos octubre-nov 2015\WP_20151111_0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4995" y="4277827"/>
            <a:ext cx="3471040" cy="1949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15605" y="109182"/>
            <a:ext cx="6960358" cy="523220"/>
          </a:xfrm>
          <a:prstGeom prst="rect">
            <a:avLst/>
          </a:prstGeom>
          <a:noFill/>
        </p:spPr>
        <p:txBody>
          <a:bodyPr wrap="square" rtlCol="0">
            <a:spAutoFit/>
          </a:bodyPr>
          <a:lstStyle/>
          <a:p>
            <a:r>
              <a:rPr lang="es-EC" sz="2800" b="1" dirty="0" smtClean="0"/>
              <a:t>Toma de muestras de aguas y suelos</a:t>
            </a:r>
            <a:endParaRPr lang="es-EC" sz="2800" b="1" dirty="0"/>
          </a:p>
        </p:txBody>
      </p:sp>
      <p:sp>
        <p:nvSpPr>
          <p:cNvPr id="3" name="TextBox 2"/>
          <p:cNvSpPr txBox="1"/>
          <p:nvPr/>
        </p:nvSpPr>
        <p:spPr>
          <a:xfrm>
            <a:off x="2374711" y="3207224"/>
            <a:ext cx="1965278" cy="369332"/>
          </a:xfrm>
          <a:prstGeom prst="rect">
            <a:avLst/>
          </a:prstGeom>
          <a:noFill/>
        </p:spPr>
        <p:txBody>
          <a:bodyPr wrap="square" rtlCol="0">
            <a:spAutoFit/>
          </a:bodyPr>
          <a:lstStyle/>
          <a:p>
            <a:r>
              <a:rPr lang="es-EC" b="1" dirty="0" smtClean="0">
                <a:solidFill>
                  <a:schemeClr val="bg1"/>
                </a:solidFill>
              </a:rPr>
              <a:t>SUELO</a:t>
            </a:r>
            <a:endParaRPr lang="es-EC" b="1" dirty="0">
              <a:solidFill>
                <a:schemeClr val="bg1"/>
              </a:solidFill>
            </a:endParaRPr>
          </a:p>
        </p:txBody>
      </p:sp>
      <p:sp>
        <p:nvSpPr>
          <p:cNvPr id="10" name="TextBox 9"/>
          <p:cNvSpPr txBox="1"/>
          <p:nvPr/>
        </p:nvSpPr>
        <p:spPr>
          <a:xfrm>
            <a:off x="8718007" y="3442353"/>
            <a:ext cx="1965278" cy="369332"/>
          </a:xfrm>
          <a:prstGeom prst="rect">
            <a:avLst/>
          </a:prstGeom>
          <a:noFill/>
        </p:spPr>
        <p:txBody>
          <a:bodyPr wrap="square" rtlCol="0">
            <a:spAutoFit/>
          </a:bodyPr>
          <a:lstStyle/>
          <a:p>
            <a:r>
              <a:rPr lang="es-EC" b="1" dirty="0" smtClean="0">
                <a:solidFill>
                  <a:schemeClr val="bg1"/>
                </a:solidFill>
              </a:rPr>
              <a:t>AGUA</a:t>
            </a:r>
            <a:endParaRPr lang="es-EC" b="1" dirty="0">
              <a:solidFill>
                <a:schemeClr val="bg1"/>
              </a:solidFill>
            </a:endParaRPr>
          </a:p>
        </p:txBody>
      </p:sp>
    </p:spTree>
    <p:extLst>
      <p:ext uri="{BB962C8B-B14F-4D97-AF65-F5344CB8AC3E}">
        <p14:creationId xmlns:p14="http://schemas.microsoft.com/office/powerpoint/2010/main" val="3935090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1">
              <a:lnSpc>
                <a:spcPct val="115000"/>
              </a:lnSpc>
              <a:spcBef>
                <a:spcPts val="1000"/>
              </a:spcBef>
              <a:spcAft>
                <a:spcPts val="0"/>
              </a:spcAft>
              <a:buFont typeface="Wingdings" panose="05000000000000000000" pitchFamily="2" charset="2"/>
              <a:buChar char="§"/>
            </a:pPr>
            <a:r>
              <a:rPr lang="es-EC" sz="66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EVALUACIÓN DE IMPACTO AMBIENTAL</a:t>
            </a:r>
          </a:p>
          <a:p>
            <a:pPr marL="0" indent="0">
              <a:buNone/>
            </a:pPr>
            <a:endParaRPr lang="es-EC"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912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5952" y="110865"/>
            <a:ext cx="10972800" cy="1143000"/>
          </a:xfrm>
        </p:spPr>
        <p:txBody>
          <a:bodyPr/>
          <a:lstStyle/>
          <a:p>
            <a:r>
              <a:rPr lang="es-EC" dirty="0" smtClean="0">
                <a:solidFill>
                  <a:schemeClr val="tx1"/>
                </a:solidFill>
              </a:rPr>
              <a:t>ASPECTOS AMBIENTALES</a:t>
            </a:r>
            <a:endParaRPr lang="es-EC"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60064244"/>
              </p:ext>
            </p:extLst>
          </p:nvPr>
        </p:nvGraphicFramePr>
        <p:xfrm>
          <a:off x="1351146" y="655104"/>
          <a:ext cx="10569118" cy="5938740"/>
        </p:xfrm>
        <a:graphic>
          <a:graphicData uri="http://schemas.openxmlformats.org/drawingml/2006/table">
            <a:tbl>
              <a:tblPr firstRow="1" firstCol="1" bandRow="1">
                <a:tableStyleId>{21E4AEA4-8DFA-4A89-87EB-49C32662AFE0}</a:tableStyleId>
              </a:tblPr>
              <a:tblGrid>
                <a:gridCol w="1993684"/>
                <a:gridCol w="1993684"/>
                <a:gridCol w="1993684"/>
                <a:gridCol w="476412"/>
                <a:gridCol w="515251"/>
                <a:gridCol w="664131"/>
                <a:gridCol w="1466136"/>
                <a:gridCol w="1466136"/>
              </a:tblGrid>
              <a:tr h="205716">
                <a:tc rowSpan="2">
                  <a:txBody>
                    <a:bodyPr/>
                    <a:lstStyle/>
                    <a:p>
                      <a:pPr algn="ctr">
                        <a:lnSpc>
                          <a:spcPct val="115000"/>
                        </a:lnSpc>
                        <a:spcAft>
                          <a:spcPts val="0"/>
                        </a:spcAft>
                      </a:pPr>
                      <a:r>
                        <a:rPr lang="es-EC" sz="900" dirty="0">
                          <a:effectLst/>
                        </a:rPr>
                        <a:t>PROCESO</a:t>
                      </a:r>
                      <a:endParaRPr lang="es-EC" sz="1050" b="0" dirty="0">
                        <a:solidFill>
                          <a:schemeClr val="tx1"/>
                        </a:solidFill>
                        <a:effectLst/>
                        <a:latin typeface="Times New Roman"/>
                        <a:ea typeface="Calibri"/>
                        <a:cs typeface="Times New Roman"/>
                      </a:endParaRPr>
                    </a:p>
                  </a:txBody>
                  <a:tcPr marL="40096" marR="40096" marT="0" marB="0" anchor="ctr"/>
                </a:tc>
                <a:tc rowSpan="2">
                  <a:txBody>
                    <a:bodyPr/>
                    <a:lstStyle/>
                    <a:p>
                      <a:pPr algn="ctr">
                        <a:lnSpc>
                          <a:spcPct val="115000"/>
                        </a:lnSpc>
                        <a:spcAft>
                          <a:spcPts val="0"/>
                        </a:spcAft>
                      </a:pPr>
                      <a:r>
                        <a:rPr lang="es-EC" sz="900" dirty="0">
                          <a:effectLst/>
                        </a:rPr>
                        <a:t>ACTIVIDADES</a:t>
                      </a:r>
                      <a:endParaRPr lang="es-EC" sz="1050" dirty="0">
                        <a:solidFill>
                          <a:schemeClr val="tx1"/>
                        </a:solidFill>
                        <a:effectLst/>
                        <a:latin typeface="Times New Roman"/>
                        <a:ea typeface="Calibri"/>
                        <a:cs typeface="Times New Roman"/>
                      </a:endParaRPr>
                    </a:p>
                  </a:txBody>
                  <a:tcPr marL="40096" marR="40096" marT="0" marB="0" anchor="ctr"/>
                </a:tc>
                <a:tc rowSpan="2">
                  <a:txBody>
                    <a:bodyPr/>
                    <a:lstStyle/>
                    <a:p>
                      <a:pPr algn="ctr">
                        <a:lnSpc>
                          <a:spcPct val="115000"/>
                        </a:lnSpc>
                        <a:spcAft>
                          <a:spcPts val="0"/>
                        </a:spcAft>
                      </a:pPr>
                      <a:r>
                        <a:rPr lang="es-EC" sz="900" dirty="0">
                          <a:effectLst/>
                        </a:rPr>
                        <a:t>ASPECTO AMBIENTAL</a:t>
                      </a:r>
                      <a:endParaRPr lang="es-EC" sz="1050" dirty="0">
                        <a:solidFill>
                          <a:schemeClr val="tx1"/>
                        </a:solidFill>
                        <a:effectLst/>
                        <a:latin typeface="Times New Roman"/>
                        <a:ea typeface="Calibri"/>
                        <a:cs typeface="Times New Roman"/>
                      </a:endParaRPr>
                    </a:p>
                  </a:txBody>
                  <a:tcPr marL="40096" marR="40096" marT="0" marB="0" anchor="ctr"/>
                </a:tc>
                <a:tc gridSpan="5">
                  <a:txBody>
                    <a:bodyPr/>
                    <a:lstStyle/>
                    <a:p>
                      <a:pPr algn="ctr">
                        <a:lnSpc>
                          <a:spcPct val="115000"/>
                        </a:lnSpc>
                        <a:spcAft>
                          <a:spcPts val="0"/>
                        </a:spcAft>
                      </a:pPr>
                      <a:r>
                        <a:rPr lang="es-EC" sz="900">
                          <a:effectLst/>
                        </a:rPr>
                        <a:t>IMPACTOS AMBIENTALES ASOCIADOS A LA CONTAMINACIÓN</a:t>
                      </a:r>
                      <a:endParaRPr lang="es-EC" sz="1050">
                        <a:solidFill>
                          <a:schemeClr val="tx1"/>
                        </a:solidFill>
                        <a:effectLst/>
                        <a:latin typeface="Times New Roman"/>
                        <a:ea typeface="Calibri"/>
                        <a:cs typeface="Times New Roman"/>
                      </a:endParaRPr>
                    </a:p>
                  </a:txBody>
                  <a:tcPr marL="40096" marR="4009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571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dirty="0">
                          <a:effectLst/>
                        </a:rPr>
                        <a:t>AGUA</a:t>
                      </a:r>
                      <a:endParaRPr lang="es-EC" sz="1050" dirty="0">
                        <a:solidFill>
                          <a:schemeClr val="tx1"/>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AIRE</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SUELO</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SER HUMANO</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AGOTAMIENTO DE RECURSOS</a:t>
                      </a:r>
                      <a:endParaRPr lang="es-EC" sz="1050">
                        <a:solidFill>
                          <a:srgbClr val="000000"/>
                        </a:solidFill>
                        <a:effectLst/>
                        <a:latin typeface="Times New Roman"/>
                        <a:ea typeface="Calibri"/>
                        <a:cs typeface="Times New Roman"/>
                      </a:endParaRPr>
                    </a:p>
                  </a:txBody>
                  <a:tcPr marL="40096" marR="40096" marT="0" marB="0"/>
                </a:tc>
              </a:tr>
              <a:tr h="124224">
                <a:tc rowSpan="8">
                  <a:txBody>
                    <a:bodyPr/>
                    <a:lstStyle/>
                    <a:p>
                      <a:pPr>
                        <a:lnSpc>
                          <a:spcPct val="115000"/>
                        </a:lnSpc>
                        <a:spcAft>
                          <a:spcPts val="0"/>
                        </a:spcAft>
                      </a:pPr>
                      <a:r>
                        <a:rPr lang="es-EC" sz="900" dirty="0">
                          <a:effectLst/>
                        </a:rPr>
                        <a:t>Área agrícola</a:t>
                      </a:r>
                      <a:endParaRPr lang="es-EC" sz="1050" b="0" dirty="0">
                        <a:solidFill>
                          <a:schemeClr val="tx1"/>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Preparación del terreno</a:t>
                      </a:r>
                      <a:endParaRPr lang="es-EC" sz="105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Deforestación </a:t>
                      </a:r>
                      <a:endParaRPr lang="es-EC" sz="105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rowSpan="2">
                  <a:txBody>
                    <a:bodyPr/>
                    <a:lstStyle/>
                    <a:p>
                      <a:pPr>
                        <a:lnSpc>
                          <a:spcPct val="115000"/>
                        </a:lnSpc>
                        <a:spcAft>
                          <a:spcPts val="0"/>
                        </a:spcAft>
                      </a:pPr>
                      <a:r>
                        <a:rPr lang="es-EC" sz="900">
                          <a:effectLst/>
                        </a:rPr>
                        <a:t>Siembra del cultivo de caña de azúcar</a:t>
                      </a:r>
                      <a:endParaRPr lang="es-EC" sz="105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Vertido de sustancias químicas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a:effectLst/>
                        </a:rPr>
                        <a:t>Generación de residuos peligrosos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rowSpan="3">
                  <a:txBody>
                    <a:bodyPr/>
                    <a:lstStyle/>
                    <a:p>
                      <a:pPr>
                        <a:lnSpc>
                          <a:spcPct val="115000"/>
                        </a:lnSpc>
                        <a:spcAft>
                          <a:spcPts val="0"/>
                        </a:spcAft>
                      </a:pPr>
                      <a:r>
                        <a:rPr lang="es-EC" sz="900" dirty="0">
                          <a:effectLst/>
                        </a:rPr>
                        <a:t>Tratamiento del cultivo de caña de azúcar</a:t>
                      </a:r>
                      <a:endParaRPr lang="es-EC" sz="1050" dirty="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Vertido de sustancias químicas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dirty="0">
                          <a:effectLst/>
                        </a:rPr>
                        <a:t>X</a:t>
                      </a:r>
                      <a:endParaRPr lang="es-EC" sz="1050" dirty="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a:effectLst/>
                        </a:rPr>
                        <a:t>Generación de residuos peligrosos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124224">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a:effectLst/>
                        </a:rPr>
                        <a:t>Riego</a:t>
                      </a:r>
                      <a:endParaRPr lang="es-EC" sz="105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rowSpan="2">
                  <a:txBody>
                    <a:bodyPr/>
                    <a:lstStyle/>
                    <a:p>
                      <a:pPr>
                        <a:lnSpc>
                          <a:spcPct val="115000"/>
                        </a:lnSpc>
                        <a:spcAft>
                          <a:spcPts val="0"/>
                        </a:spcAft>
                      </a:pPr>
                      <a:r>
                        <a:rPr lang="es-EC" sz="900" dirty="0">
                          <a:effectLst/>
                        </a:rPr>
                        <a:t>Cosecha del cultivo de caña de azúcar</a:t>
                      </a:r>
                      <a:endParaRPr lang="es-EC" sz="1050" dirty="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dirty="0">
                          <a:effectLst/>
                        </a:rPr>
                        <a:t>Generación de residuos orgánicos (hojas)</a:t>
                      </a:r>
                      <a:endParaRPr lang="es-EC" sz="1050" dirty="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r>
              <a:tr h="205716">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a:effectLst/>
                        </a:rPr>
                        <a:t>Emisión de gases (quema del sembrío)</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endParaRPr lang="es-EC" sz="1000">
                        <a:effectLst/>
                        <a:latin typeface="Calibri"/>
                      </a:endParaRPr>
                    </a:p>
                  </a:txBody>
                  <a:tcPr marL="40096" marR="40096" marT="0" marB="0" anchor="ctr"/>
                </a:tc>
              </a:tr>
              <a:tr h="124224">
                <a:tc rowSpan="7">
                  <a:txBody>
                    <a:bodyPr/>
                    <a:lstStyle/>
                    <a:p>
                      <a:pPr>
                        <a:lnSpc>
                          <a:spcPct val="115000"/>
                        </a:lnSpc>
                        <a:spcAft>
                          <a:spcPts val="0"/>
                        </a:spcAft>
                      </a:pPr>
                      <a:r>
                        <a:rPr lang="es-EC" sz="900">
                          <a:effectLst/>
                        </a:rPr>
                        <a:t>Área agrícola</a:t>
                      </a:r>
                      <a:endParaRPr lang="es-EC" sz="1050" b="0">
                        <a:solidFill>
                          <a:schemeClr val="tx1"/>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dirty="0">
                          <a:effectLst/>
                        </a:rPr>
                        <a:t>Preparación del terreno</a:t>
                      </a:r>
                      <a:endParaRPr lang="es-EC" sz="1050" dirty="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Deforestación </a:t>
                      </a:r>
                      <a:endParaRPr lang="es-EC" sz="105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rowSpan="2">
                  <a:txBody>
                    <a:bodyPr/>
                    <a:lstStyle/>
                    <a:p>
                      <a:pPr>
                        <a:lnSpc>
                          <a:spcPct val="115000"/>
                        </a:lnSpc>
                        <a:spcAft>
                          <a:spcPts val="0"/>
                        </a:spcAft>
                      </a:pPr>
                      <a:r>
                        <a:rPr lang="es-EC" sz="900">
                          <a:effectLst/>
                        </a:rPr>
                        <a:t>Siembra del cultivo de plátano</a:t>
                      </a:r>
                      <a:endParaRPr lang="es-EC" sz="105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dirty="0">
                          <a:effectLst/>
                        </a:rPr>
                        <a:t>Vertido de sustancias químicas</a:t>
                      </a:r>
                      <a:endParaRPr lang="es-EC" sz="1050" dirty="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308574">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dirty="0">
                          <a:effectLst/>
                        </a:rPr>
                        <a:t>Generación de residuos peligrosos (entierro de desechos)</a:t>
                      </a:r>
                      <a:endParaRPr lang="es-EC" sz="1050" dirty="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rowSpan="3">
                  <a:txBody>
                    <a:bodyPr/>
                    <a:lstStyle/>
                    <a:p>
                      <a:pPr>
                        <a:lnSpc>
                          <a:spcPct val="115000"/>
                        </a:lnSpc>
                        <a:spcAft>
                          <a:spcPts val="0"/>
                        </a:spcAft>
                      </a:pPr>
                      <a:r>
                        <a:rPr lang="es-EC" sz="900">
                          <a:effectLst/>
                        </a:rPr>
                        <a:t>Tratamiento del cultivo de plátano</a:t>
                      </a:r>
                      <a:endParaRPr lang="es-EC" sz="105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Vertido de sustancias químicas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124224">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dirty="0">
                          <a:effectLst/>
                        </a:rPr>
                        <a:t>Riego</a:t>
                      </a:r>
                      <a:endParaRPr lang="es-EC" sz="1050" dirty="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a:effectLst/>
                        </a:rPr>
                        <a:t>Generación de residuos peligrosos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dirty="0">
                          <a:effectLst/>
                        </a:rPr>
                        <a:t>X</a:t>
                      </a:r>
                      <a:endParaRPr lang="es-EC" sz="1050" dirty="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a:txBody>
                    <a:bodyPr/>
                    <a:lstStyle/>
                    <a:p>
                      <a:pPr>
                        <a:lnSpc>
                          <a:spcPct val="115000"/>
                        </a:lnSpc>
                        <a:spcAft>
                          <a:spcPts val="0"/>
                        </a:spcAft>
                      </a:pPr>
                      <a:r>
                        <a:rPr lang="es-EC" sz="900" dirty="0">
                          <a:effectLst/>
                        </a:rPr>
                        <a:t>Cosecha del cultivo de plátano</a:t>
                      </a:r>
                      <a:endParaRPr lang="es-EC" sz="1050" dirty="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Generación de residuos orgánicos (hojas)</a:t>
                      </a:r>
                      <a:endParaRPr lang="es-EC" sz="105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r>
              <a:tr h="124224">
                <a:tc rowSpan="8">
                  <a:txBody>
                    <a:bodyPr/>
                    <a:lstStyle/>
                    <a:p>
                      <a:pPr>
                        <a:lnSpc>
                          <a:spcPct val="115000"/>
                        </a:lnSpc>
                        <a:spcAft>
                          <a:spcPts val="0"/>
                        </a:spcAft>
                      </a:pPr>
                      <a:r>
                        <a:rPr lang="es-EC" sz="900">
                          <a:effectLst/>
                        </a:rPr>
                        <a:t>Área agrícola</a:t>
                      </a:r>
                      <a:endParaRPr lang="es-EC" sz="1050" b="0">
                        <a:solidFill>
                          <a:schemeClr val="tx1"/>
                        </a:solidFill>
                        <a:effectLst/>
                        <a:latin typeface="Times New Roman"/>
                        <a:ea typeface="Calibri"/>
                        <a:cs typeface="Times New Roman"/>
                      </a:endParaRPr>
                    </a:p>
                  </a:txBody>
                  <a:tcPr marL="40096" marR="40096" marT="0" marB="0"/>
                </a:tc>
                <a:tc rowSpan="2">
                  <a:txBody>
                    <a:bodyPr/>
                    <a:lstStyle/>
                    <a:p>
                      <a:pPr>
                        <a:lnSpc>
                          <a:spcPct val="115000"/>
                        </a:lnSpc>
                        <a:spcAft>
                          <a:spcPts val="0"/>
                        </a:spcAft>
                      </a:pPr>
                      <a:r>
                        <a:rPr lang="es-EC" sz="900">
                          <a:effectLst/>
                        </a:rPr>
                        <a:t>Preparación del terreno</a:t>
                      </a:r>
                      <a:endParaRPr lang="es-EC" sz="105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Contaminación paisajística</a:t>
                      </a:r>
                      <a:endParaRPr lang="es-EC" sz="105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endParaRPr lang="es-EC" sz="1000">
                        <a:effectLst/>
                        <a:latin typeface="Calibri"/>
                      </a:endParaRPr>
                    </a:p>
                  </a:txBody>
                  <a:tcPr marL="40096" marR="40096" marT="0" marB="0" anchor="ctr"/>
                </a:tc>
              </a:tr>
              <a:tr h="124224">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a:effectLst/>
                        </a:rPr>
                        <a:t>Deforestación </a:t>
                      </a:r>
                      <a:endParaRPr lang="es-EC" sz="105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rowSpan="2">
                  <a:txBody>
                    <a:bodyPr/>
                    <a:lstStyle/>
                    <a:p>
                      <a:pPr>
                        <a:lnSpc>
                          <a:spcPct val="115000"/>
                        </a:lnSpc>
                        <a:spcAft>
                          <a:spcPts val="0"/>
                        </a:spcAft>
                      </a:pPr>
                      <a:r>
                        <a:rPr lang="es-EC" sz="900">
                          <a:effectLst/>
                        </a:rPr>
                        <a:t>Siembra del cultivo de teca y yuca</a:t>
                      </a:r>
                      <a:endParaRPr lang="es-EC" sz="105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Vertido de sustancias químicas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a:effectLst/>
                        </a:rPr>
                        <a:t>Generación de residuos peligrosos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dirty="0">
                          <a:effectLst/>
                        </a:rPr>
                        <a:t>X</a:t>
                      </a:r>
                      <a:endParaRPr lang="es-EC" sz="1050" dirty="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rowSpan="3">
                  <a:txBody>
                    <a:bodyPr/>
                    <a:lstStyle/>
                    <a:p>
                      <a:pPr>
                        <a:lnSpc>
                          <a:spcPct val="115000"/>
                        </a:lnSpc>
                        <a:spcAft>
                          <a:spcPts val="0"/>
                        </a:spcAft>
                      </a:pPr>
                      <a:r>
                        <a:rPr lang="es-EC" sz="900">
                          <a:effectLst/>
                        </a:rPr>
                        <a:t>Tratamiento del cultivo de teca y yuca</a:t>
                      </a:r>
                      <a:endParaRPr lang="es-EC" sz="105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Vertido de sustancias químicas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dirty="0">
                          <a:effectLst/>
                        </a:rPr>
                        <a:t>X</a:t>
                      </a:r>
                      <a:endParaRPr lang="es-EC" sz="1050" dirty="0">
                        <a:solidFill>
                          <a:srgbClr val="000000"/>
                        </a:solidFill>
                        <a:effectLst/>
                        <a:latin typeface="Times New Roman"/>
                        <a:ea typeface="Calibri"/>
                        <a:cs typeface="Times New Roman"/>
                      </a:endParaRPr>
                    </a:p>
                  </a:txBody>
                  <a:tcPr marL="40096" marR="40096" marT="0" marB="0" anchor="ctr"/>
                </a:tc>
              </a:tr>
              <a:tr h="124224">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a:effectLst/>
                        </a:rPr>
                        <a:t>Riego</a:t>
                      </a:r>
                      <a:endParaRPr lang="es-EC" sz="105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a:effectLst/>
                        </a:rPr>
                        <a:t>Generación de residuos peligrosos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dirty="0">
                          <a:effectLst/>
                        </a:rPr>
                        <a:t>X</a:t>
                      </a:r>
                      <a:endParaRPr lang="es-EC" sz="1050" dirty="0">
                        <a:solidFill>
                          <a:srgbClr val="000000"/>
                        </a:solidFill>
                        <a:effectLst/>
                        <a:latin typeface="Times New Roman"/>
                        <a:ea typeface="Calibri"/>
                        <a:cs typeface="Times New Roman"/>
                      </a:endParaRPr>
                    </a:p>
                  </a:txBody>
                  <a:tcPr marL="40096" marR="40096" marT="0" marB="0" anchor="ctr"/>
                </a:tc>
              </a:tr>
              <a:tr h="205716">
                <a:tc vMerge="1">
                  <a:txBody>
                    <a:bodyPr/>
                    <a:lstStyle/>
                    <a:p>
                      <a:endParaRPr lang="es-EC"/>
                    </a:p>
                  </a:txBody>
                  <a:tcPr/>
                </a:tc>
                <a:tc>
                  <a:txBody>
                    <a:bodyPr/>
                    <a:lstStyle/>
                    <a:p>
                      <a:pPr>
                        <a:lnSpc>
                          <a:spcPct val="115000"/>
                        </a:lnSpc>
                        <a:spcAft>
                          <a:spcPts val="0"/>
                        </a:spcAft>
                      </a:pPr>
                      <a:r>
                        <a:rPr lang="es-EC" sz="900">
                          <a:effectLst/>
                        </a:rPr>
                        <a:t>Cosecha del cultivo de yuca</a:t>
                      </a:r>
                      <a:endParaRPr lang="es-EC" sz="105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Generación de residuos orgánicos (hojas)</a:t>
                      </a:r>
                      <a:endParaRPr lang="es-EC" sz="105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r>
              <a:tr h="124224">
                <a:tc rowSpan="3">
                  <a:txBody>
                    <a:bodyPr/>
                    <a:lstStyle/>
                    <a:p>
                      <a:pPr>
                        <a:lnSpc>
                          <a:spcPct val="115000"/>
                        </a:lnSpc>
                        <a:spcAft>
                          <a:spcPts val="0"/>
                        </a:spcAft>
                      </a:pPr>
                      <a:r>
                        <a:rPr lang="es-EC" sz="900" dirty="0">
                          <a:effectLst/>
                        </a:rPr>
                        <a:t>Área agrícola</a:t>
                      </a:r>
                      <a:endParaRPr lang="es-EC" sz="1050" b="0" dirty="0">
                        <a:solidFill>
                          <a:schemeClr val="tx1"/>
                        </a:solidFill>
                        <a:effectLst/>
                        <a:latin typeface="Times New Roman"/>
                        <a:ea typeface="Calibri"/>
                        <a:cs typeface="Times New Roman"/>
                      </a:endParaRPr>
                    </a:p>
                  </a:txBody>
                  <a:tcPr marL="40096" marR="40096" marT="0" marB="0"/>
                </a:tc>
                <a:tc rowSpan="3">
                  <a:txBody>
                    <a:bodyPr/>
                    <a:lstStyle/>
                    <a:p>
                      <a:pPr>
                        <a:lnSpc>
                          <a:spcPct val="115000"/>
                        </a:lnSpc>
                        <a:spcAft>
                          <a:spcPts val="0"/>
                        </a:spcAft>
                      </a:pPr>
                      <a:r>
                        <a:rPr lang="es-EC" sz="900" dirty="0">
                          <a:effectLst/>
                        </a:rPr>
                        <a:t>Producción de </a:t>
                      </a:r>
                      <a:r>
                        <a:rPr lang="es-EC" sz="900" dirty="0" err="1">
                          <a:effectLst/>
                        </a:rPr>
                        <a:t>lombricultura</a:t>
                      </a:r>
                      <a:endParaRPr lang="es-EC" sz="1050" dirty="0">
                        <a:solidFill>
                          <a:srgbClr val="000000"/>
                        </a:solidFill>
                        <a:effectLst/>
                        <a:latin typeface="Times New Roman"/>
                        <a:ea typeface="Calibri"/>
                        <a:cs typeface="Times New Roman"/>
                      </a:endParaRPr>
                    </a:p>
                  </a:txBody>
                  <a:tcPr marL="40096" marR="40096" marT="0" marB="0"/>
                </a:tc>
                <a:tc>
                  <a:txBody>
                    <a:bodyPr/>
                    <a:lstStyle/>
                    <a:p>
                      <a:pPr>
                        <a:lnSpc>
                          <a:spcPct val="115000"/>
                        </a:lnSpc>
                        <a:spcAft>
                          <a:spcPts val="0"/>
                        </a:spcAft>
                      </a:pPr>
                      <a:r>
                        <a:rPr lang="es-EC" sz="900">
                          <a:effectLst/>
                        </a:rPr>
                        <a:t>Generación de lixiviados</a:t>
                      </a:r>
                      <a:endParaRPr lang="es-EC" sz="1050">
                        <a:solidFill>
                          <a:srgbClr val="000000"/>
                        </a:solidFill>
                        <a:effectLst/>
                        <a:latin typeface="Times New Roman"/>
                        <a:ea typeface="Calibri"/>
                        <a:cs typeface="Times New Roman"/>
                      </a:endParaRPr>
                    </a:p>
                  </a:txBody>
                  <a:tcPr marL="40096" marR="40096" marT="0" marB="0"/>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r>
              <a:tr h="124224">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a:effectLst/>
                        </a:rPr>
                        <a:t>Contaminación paisajística</a:t>
                      </a:r>
                      <a:endParaRPr lang="es-EC" sz="105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endParaRPr lang="es-EC" sz="1000" dirty="0">
                        <a:effectLst/>
                        <a:latin typeface="Calibri"/>
                      </a:endParaRPr>
                    </a:p>
                  </a:txBody>
                  <a:tcPr marL="40096" marR="40096" marT="0" marB="0" anchor="ctr"/>
                </a:tc>
              </a:tr>
              <a:tr h="124224">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900" dirty="0">
                          <a:effectLst/>
                        </a:rPr>
                        <a:t>Emisión de gases</a:t>
                      </a:r>
                      <a:endParaRPr lang="es-EC" sz="1050" dirty="0">
                        <a:solidFill>
                          <a:srgbClr val="000000"/>
                        </a:solidFill>
                        <a:effectLst/>
                        <a:latin typeface="Times New Roman"/>
                        <a:ea typeface="Calibri"/>
                        <a:cs typeface="Times New Roman"/>
                      </a:endParaRPr>
                    </a:p>
                  </a:txBody>
                  <a:tcPr marL="40096" marR="40096" marT="0" marB="0"/>
                </a:tc>
                <a:tc>
                  <a:txBody>
                    <a:bodyPr/>
                    <a:lstStyle/>
                    <a:p>
                      <a:endParaRPr lang="es-EC" sz="1000">
                        <a:effectLst/>
                        <a:latin typeface="Calibri"/>
                      </a:endParaRPr>
                    </a:p>
                  </a:txBody>
                  <a:tcPr marL="40096" marR="40096" marT="0" marB="0" anchor="ctr"/>
                </a:tc>
                <a:tc>
                  <a:txBody>
                    <a:bodyPr/>
                    <a:lstStyle/>
                    <a:p>
                      <a:pPr algn="ctr">
                        <a:lnSpc>
                          <a:spcPct val="115000"/>
                        </a:lnSpc>
                        <a:spcAft>
                          <a:spcPts val="0"/>
                        </a:spcAft>
                      </a:pPr>
                      <a:r>
                        <a:rPr lang="es-EC" sz="900">
                          <a:effectLst/>
                        </a:rPr>
                        <a:t>X</a:t>
                      </a:r>
                      <a:endParaRPr lang="es-EC" sz="1050">
                        <a:solidFill>
                          <a:srgbClr val="000000"/>
                        </a:solidFill>
                        <a:effectLst/>
                        <a:latin typeface="Times New Roman"/>
                        <a:ea typeface="Calibri"/>
                        <a:cs typeface="Times New Roman"/>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a:effectLst/>
                        <a:latin typeface="Calibri"/>
                      </a:endParaRPr>
                    </a:p>
                  </a:txBody>
                  <a:tcPr marL="40096" marR="40096" marT="0" marB="0" anchor="ctr"/>
                </a:tc>
                <a:tc>
                  <a:txBody>
                    <a:bodyPr/>
                    <a:lstStyle/>
                    <a:p>
                      <a:endParaRPr lang="es-EC" sz="1000" dirty="0">
                        <a:effectLst/>
                        <a:latin typeface="Calibri"/>
                      </a:endParaRPr>
                    </a:p>
                  </a:txBody>
                  <a:tcPr marL="40096" marR="40096" marT="0" marB="0" anchor="ctr"/>
                </a:tc>
              </a:tr>
            </a:tbl>
          </a:graphicData>
        </a:graphic>
      </p:graphicFrame>
    </p:spTree>
    <p:extLst>
      <p:ext uri="{BB962C8B-B14F-4D97-AF65-F5344CB8AC3E}">
        <p14:creationId xmlns:p14="http://schemas.microsoft.com/office/powerpoint/2010/main" val="1563114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0"/>
            <a:ext cx="10972800" cy="1143000"/>
          </a:xfrm>
        </p:spPr>
        <p:txBody>
          <a:bodyPr/>
          <a:lstStyle/>
          <a:p>
            <a:r>
              <a:rPr lang="es-EC" sz="2400" dirty="0" smtClean="0">
                <a:solidFill>
                  <a:schemeClr val="bg2">
                    <a:lumMod val="20000"/>
                    <a:lumOff val="80000"/>
                  </a:schemeClr>
                </a:solidFill>
              </a:rPr>
              <a:t>Contenido</a:t>
            </a:r>
            <a:endParaRPr lang="es-EC" sz="2400" dirty="0">
              <a:solidFill>
                <a:schemeClr val="bg2">
                  <a:lumMod val="20000"/>
                  <a:lumOff val="80000"/>
                </a:schemeClr>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Marcador de contenido 3"/>
          <p:cNvGraphicFramePr>
            <a:graphicFrameLocks/>
          </p:cNvGraphicFramePr>
          <p:nvPr>
            <p:extLst>
              <p:ext uri="{D42A27DB-BD31-4B8C-83A1-F6EECF244321}">
                <p14:modId xmlns:p14="http://schemas.microsoft.com/office/powerpoint/2010/main" val="2964354677"/>
              </p:ext>
            </p:extLst>
          </p:nvPr>
        </p:nvGraphicFramePr>
        <p:xfrm>
          <a:off x="1486832" y="669701"/>
          <a:ext cx="9144000" cy="4078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6680200" y="3111500"/>
            <a:ext cx="3022600" cy="179427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5"/>
          <p:cNvSpPr/>
          <p:nvPr/>
        </p:nvSpPr>
        <p:spPr>
          <a:xfrm>
            <a:off x="5483448" y="2590800"/>
            <a:ext cx="4219352" cy="231497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5"/>
          <p:cNvSpPr/>
          <p:nvPr/>
        </p:nvSpPr>
        <p:spPr>
          <a:xfrm>
            <a:off x="2638648" y="2120900"/>
            <a:ext cx="7064152" cy="278487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5"/>
          <p:cNvSpPr/>
          <p:nvPr/>
        </p:nvSpPr>
        <p:spPr>
          <a:xfrm>
            <a:off x="1228948" y="1663700"/>
            <a:ext cx="8473852" cy="324207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Título 1"/>
          <p:cNvSpPr txBox="1">
            <a:spLocks/>
          </p:cNvSpPr>
          <p:nvPr/>
        </p:nvSpPr>
        <p:spPr>
          <a:xfrm>
            <a:off x="782228" y="200951"/>
            <a:ext cx="4683646" cy="443317"/>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1400" dirty="0" smtClean="0">
                <a:solidFill>
                  <a:schemeClr val="tx1"/>
                </a:solidFill>
                <a:latin typeface="+mn-lt"/>
              </a:rPr>
              <a:t>EIA EXPOST UAASD IASA II HACIENDA  ZOILA LUZ</a:t>
            </a:r>
            <a:endParaRPr lang="es-EC" sz="1400" dirty="0">
              <a:solidFill>
                <a:schemeClr val="tx1"/>
              </a:solidFill>
              <a:latin typeface="+mn-lt"/>
            </a:endParaRPr>
          </a:p>
          <a:p>
            <a:pPr algn="l"/>
            <a:r>
              <a:rPr lang="es-EC" sz="2400" b="0" i="0" dirty="0" smtClean="0">
                <a:solidFill>
                  <a:schemeClr val="tx1"/>
                </a:solidFill>
                <a:effectLst/>
                <a:latin typeface="Arial" pitchFamily="34" charset="0"/>
                <a:ea typeface="Calibri" pitchFamily="34" charset="0"/>
                <a:cs typeface="Arial" pitchFamily="34" charset="0"/>
              </a:rPr>
              <a:t> </a:t>
            </a:r>
            <a:endParaRPr lang="es-EC" sz="2400" dirty="0">
              <a:solidFill>
                <a:schemeClr val="tx1"/>
              </a:solidFill>
            </a:endParaRPr>
          </a:p>
        </p:txBody>
      </p:sp>
    </p:spTree>
    <p:extLst>
      <p:ext uri="{BB962C8B-B14F-4D97-AF65-F5344CB8AC3E}">
        <p14:creationId xmlns:p14="http://schemas.microsoft.com/office/powerpoint/2010/main" val="2789454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ASPECTOS AMBIENTALES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09052936"/>
              </p:ext>
            </p:extLst>
          </p:nvPr>
        </p:nvGraphicFramePr>
        <p:xfrm>
          <a:off x="1214668" y="902499"/>
          <a:ext cx="10704957" cy="5798558"/>
        </p:xfrm>
        <a:graphic>
          <a:graphicData uri="http://schemas.openxmlformats.org/drawingml/2006/table">
            <a:tbl>
              <a:tblPr firstRow="1" firstCol="1" bandRow="1">
                <a:tableStyleId>{21E4AEA4-8DFA-4A89-87EB-49C32662AFE0}</a:tableStyleId>
              </a:tblPr>
              <a:tblGrid>
                <a:gridCol w="1978917"/>
                <a:gridCol w="1978917"/>
                <a:gridCol w="1978917"/>
                <a:gridCol w="497563"/>
                <a:gridCol w="551589"/>
                <a:gridCol w="704326"/>
                <a:gridCol w="1507364"/>
                <a:gridCol w="1507364"/>
              </a:tblGrid>
              <a:tr h="333296">
                <a:tc rowSpan="2">
                  <a:txBody>
                    <a:bodyPr/>
                    <a:lstStyle/>
                    <a:p>
                      <a:pPr marL="0" algn="l" defTabSz="914400" rtl="0" eaLnBrk="1" latinLnBrk="0" hangingPunct="1">
                        <a:lnSpc>
                          <a:spcPct val="115000"/>
                        </a:lnSpc>
                        <a:spcAft>
                          <a:spcPts val="0"/>
                        </a:spcAft>
                      </a:pPr>
                      <a:r>
                        <a:rPr lang="es-EC" sz="900" kern="1200" dirty="0">
                          <a:effectLst/>
                        </a:rPr>
                        <a:t>PROCESO</a:t>
                      </a:r>
                      <a:endParaRPr lang="es-EC" sz="900" kern="1200" dirty="0">
                        <a:solidFill>
                          <a:schemeClr val="dk1"/>
                        </a:solidFill>
                        <a:effectLst/>
                        <a:latin typeface="+mn-lt"/>
                        <a:ea typeface="+mn-ea"/>
                        <a:cs typeface="+mn-cs"/>
                      </a:endParaRPr>
                    </a:p>
                  </a:txBody>
                  <a:tcPr marL="60177" marR="60177" marT="0" marB="0" anchor="ctr"/>
                </a:tc>
                <a:tc rowSpan="2">
                  <a:txBody>
                    <a:bodyPr/>
                    <a:lstStyle/>
                    <a:p>
                      <a:pPr marL="0" algn="l" defTabSz="914400" rtl="0" eaLnBrk="1" latinLnBrk="0" hangingPunct="1">
                        <a:lnSpc>
                          <a:spcPct val="115000"/>
                        </a:lnSpc>
                        <a:spcAft>
                          <a:spcPts val="0"/>
                        </a:spcAft>
                      </a:pPr>
                      <a:r>
                        <a:rPr lang="es-EC" sz="900" kern="1200" dirty="0">
                          <a:effectLst/>
                        </a:rPr>
                        <a:t>ACTIVIDADES</a:t>
                      </a:r>
                      <a:endParaRPr lang="es-EC" sz="900" kern="1200" dirty="0">
                        <a:solidFill>
                          <a:schemeClr val="dk1"/>
                        </a:solidFill>
                        <a:effectLst/>
                        <a:latin typeface="+mn-lt"/>
                        <a:ea typeface="+mn-ea"/>
                        <a:cs typeface="+mn-cs"/>
                      </a:endParaRPr>
                    </a:p>
                  </a:txBody>
                  <a:tcPr marL="60177" marR="60177" marT="0" marB="0" anchor="ctr"/>
                </a:tc>
                <a:tc rowSpan="2">
                  <a:txBody>
                    <a:bodyPr/>
                    <a:lstStyle/>
                    <a:p>
                      <a:pPr marL="0" algn="l" defTabSz="914400" rtl="0" eaLnBrk="1" latinLnBrk="0" hangingPunct="1">
                        <a:lnSpc>
                          <a:spcPct val="115000"/>
                        </a:lnSpc>
                        <a:spcAft>
                          <a:spcPts val="0"/>
                        </a:spcAft>
                      </a:pPr>
                      <a:r>
                        <a:rPr lang="es-EC" sz="900" kern="1200">
                          <a:effectLst/>
                        </a:rPr>
                        <a:t>ASPECTO AMBIENTAL</a:t>
                      </a:r>
                      <a:endParaRPr lang="es-EC" sz="900" kern="1200">
                        <a:solidFill>
                          <a:schemeClr val="dk1"/>
                        </a:solidFill>
                        <a:effectLst/>
                        <a:latin typeface="+mn-lt"/>
                        <a:ea typeface="+mn-ea"/>
                        <a:cs typeface="+mn-cs"/>
                      </a:endParaRPr>
                    </a:p>
                  </a:txBody>
                  <a:tcPr marL="60177" marR="60177" marT="0" marB="0" anchor="ctr"/>
                </a:tc>
                <a:tc gridSpan="5">
                  <a:txBody>
                    <a:bodyPr/>
                    <a:lstStyle/>
                    <a:p>
                      <a:pPr algn="ctr">
                        <a:lnSpc>
                          <a:spcPct val="115000"/>
                        </a:lnSpc>
                        <a:spcAft>
                          <a:spcPts val="0"/>
                        </a:spcAft>
                      </a:pPr>
                      <a:r>
                        <a:rPr lang="es-EC" sz="800" dirty="0">
                          <a:effectLst/>
                        </a:rPr>
                        <a:t>IMPACTOS AMBIENTALES ASOCIADOS A LA CONTAMINACIÓN</a:t>
                      </a:r>
                      <a:endParaRPr lang="es-EC" sz="1100" dirty="0">
                        <a:solidFill>
                          <a:srgbClr val="000000"/>
                        </a:solidFill>
                        <a:effectLst/>
                        <a:latin typeface="Times New Roman"/>
                        <a:ea typeface="Calibri"/>
                        <a:cs typeface="Times New Roman"/>
                      </a:endParaRPr>
                    </a:p>
                  </a:txBody>
                  <a:tcPr marL="60177" marR="60177"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983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AGUA</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AIRE</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SUELO</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SER HUMANO</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AGOTAMIENTO DE RECURSOS</a:t>
                      </a:r>
                      <a:endParaRPr lang="es-EC" sz="900" kern="1200">
                        <a:solidFill>
                          <a:schemeClr val="dk1"/>
                        </a:solidFill>
                        <a:effectLst/>
                        <a:latin typeface="+mn-lt"/>
                        <a:ea typeface="+mn-ea"/>
                        <a:cs typeface="+mn-cs"/>
                      </a:endParaRPr>
                    </a:p>
                  </a:txBody>
                  <a:tcPr marL="60177" marR="60177" marT="0" marB="0" anchor="ctr"/>
                </a:tc>
              </a:tr>
              <a:tr h="201267">
                <a:tc rowSpan="4">
                  <a:txBody>
                    <a:bodyPr/>
                    <a:lstStyle/>
                    <a:p>
                      <a:pPr marL="0" algn="l" defTabSz="914400" rtl="0" eaLnBrk="1" latinLnBrk="0" hangingPunct="1">
                        <a:lnSpc>
                          <a:spcPct val="115000"/>
                        </a:lnSpc>
                        <a:spcAft>
                          <a:spcPts val="0"/>
                        </a:spcAft>
                      </a:pPr>
                      <a:r>
                        <a:rPr lang="es-EC" sz="900" kern="1200" dirty="0">
                          <a:effectLst/>
                        </a:rPr>
                        <a:t>Ganadería</a:t>
                      </a:r>
                      <a:endParaRPr lang="es-EC" sz="900" kern="1200" dirty="0">
                        <a:solidFill>
                          <a:schemeClr val="dk1"/>
                        </a:solidFill>
                        <a:effectLst/>
                        <a:latin typeface="+mn-lt"/>
                        <a:ea typeface="+mn-ea"/>
                        <a:cs typeface="+mn-cs"/>
                      </a:endParaRPr>
                    </a:p>
                  </a:txBody>
                  <a:tcPr marL="60177" marR="60177" marT="0" marB="0"/>
                </a:tc>
                <a:tc rowSpan="2">
                  <a:txBody>
                    <a:bodyPr/>
                    <a:lstStyle/>
                    <a:p>
                      <a:pPr marL="0" algn="l" defTabSz="914400" rtl="0" eaLnBrk="1" latinLnBrk="0" hangingPunct="1">
                        <a:lnSpc>
                          <a:spcPct val="115000"/>
                        </a:lnSpc>
                        <a:spcAft>
                          <a:spcPts val="0"/>
                        </a:spcAft>
                      </a:pPr>
                      <a:r>
                        <a:rPr lang="es-EC" sz="900" kern="1200" dirty="0">
                          <a:effectLst/>
                        </a:rPr>
                        <a:t>Construcción de jaulas</a:t>
                      </a:r>
                      <a:endParaRPr lang="es-EC" sz="900" kern="1200" dirty="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Deforestación</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r>
              <a:tr h="201267">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Pérdida de flora y fauna</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r>
              <a:tr h="569758">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dirty="0">
                          <a:effectLst/>
                        </a:rPr>
                        <a:t>Tratamiento veterinario</a:t>
                      </a:r>
                      <a:endParaRPr lang="es-EC" sz="900" kern="1200" dirty="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 Generación de residuos peligrosos (antiparasitarios, hormonas, etc)</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r>
              <a:tr h="201267">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dirty="0">
                          <a:effectLst/>
                        </a:rPr>
                        <a:t>Producción de cuyes</a:t>
                      </a:r>
                      <a:endParaRPr lang="es-EC" sz="900" kern="1200" dirty="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Generación de estiércol</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r>
              <a:tr h="201267">
                <a:tc rowSpan="7">
                  <a:txBody>
                    <a:bodyPr/>
                    <a:lstStyle/>
                    <a:p>
                      <a:pPr marL="0" algn="l" defTabSz="914400" rtl="0" eaLnBrk="1" latinLnBrk="0" hangingPunct="1">
                        <a:lnSpc>
                          <a:spcPct val="115000"/>
                        </a:lnSpc>
                        <a:spcAft>
                          <a:spcPts val="0"/>
                        </a:spcAft>
                      </a:pPr>
                      <a:r>
                        <a:rPr lang="es-EC" sz="900" kern="1200">
                          <a:effectLst/>
                        </a:rPr>
                        <a:t>Ganadería</a:t>
                      </a:r>
                      <a:endParaRPr lang="es-EC" sz="900" kern="1200">
                        <a:solidFill>
                          <a:schemeClr val="dk1"/>
                        </a:solidFill>
                        <a:effectLst/>
                        <a:latin typeface="+mn-lt"/>
                        <a:ea typeface="+mn-ea"/>
                        <a:cs typeface="+mn-cs"/>
                      </a:endParaRPr>
                    </a:p>
                  </a:txBody>
                  <a:tcPr marL="60177" marR="60177" marT="0" marB="0"/>
                </a:tc>
                <a:tc rowSpan="3">
                  <a:txBody>
                    <a:bodyPr/>
                    <a:lstStyle/>
                    <a:p>
                      <a:pPr marL="0" algn="l" defTabSz="914400" rtl="0" eaLnBrk="1" latinLnBrk="0" hangingPunct="1">
                        <a:lnSpc>
                          <a:spcPct val="115000"/>
                        </a:lnSpc>
                        <a:spcAft>
                          <a:spcPts val="0"/>
                        </a:spcAft>
                      </a:pPr>
                      <a:r>
                        <a:rPr lang="es-EC" sz="900" kern="1200" dirty="0">
                          <a:effectLst/>
                        </a:rPr>
                        <a:t>Construcción de establos</a:t>
                      </a:r>
                      <a:endParaRPr lang="es-EC" sz="900" kern="1200" dirty="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dirty="0">
                          <a:effectLst/>
                        </a:rPr>
                        <a:t>Deforestación</a:t>
                      </a:r>
                      <a:endParaRPr lang="es-EC" sz="900" kern="1200" dirty="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r>
              <a:tr h="201267">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Contaminación paisajística</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r>
              <a:tr h="201267">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Pérdida de flora y fauna</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r>
              <a:tr h="569758">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Tratamiento veterinario</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 Generación de residuos peligrosos (antiparasitarios, hormonas, etc)</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dirty="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r>
              <a:tr h="201267">
                <a:tc vMerge="1">
                  <a:txBody>
                    <a:bodyPr/>
                    <a:lstStyle/>
                    <a:p>
                      <a:endParaRPr lang="es-EC"/>
                    </a:p>
                  </a:txBody>
                  <a:tcPr/>
                </a:tc>
                <a:tc rowSpan="3">
                  <a:txBody>
                    <a:bodyPr/>
                    <a:lstStyle/>
                    <a:p>
                      <a:pPr marL="0" algn="l" defTabSz="914400" rtl="0" eaLnBrk="1" latinLnBrk="0" hangingPunct="1">
                        <a:lnSpc>
                          <a:spcPct val="115000"/>
                        </a:lnSpc>
                        <a:spcAft>
                          <a:spcPts val="0"/>
                        </a:spcAft>
                      </a:pPr>
                      <a:r>
                        <a:rPr lang="es-EC" sz="900" kern="1200">
                          <a:effectLst/>
                        </a:rPr>
                        <a:t>Producción de ganado vacuno</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Emisión de gases (CO2)</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dirty="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r>
              <a:tr h="379839">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Vertido de aguas residuales al estero</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r>
              <a:tr h="201267">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Generación de estiércol</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r>
              <a:tr h="201267">
                <a:tc rowSpan="7">
                  <a:txBody>
                    <a:bodyPr/>
                    <a:lstStyle/>
                    <a:p>
                      <a:pPr marL="0" algn="l" defTabSz="914400" rtl="0" eaLnBrk="1" latinLnBrk="0" hangingPunct="1">
                        <a:lnSpc>
                          <a:spcPct val="115000"/>
                        </a:lnSpc>
                        <a:spcAft>
                          <a:spcPts val="0"/>
                        </a:spcAft>
                      </a:pPr>
                      <a:r>
                        <a:rPr lang="es-EC" sz="900" kern="1200">
                          <a:effectLst/>
                        </a:rPr>
                        <a:t>Ganadería</a:t>
                      </a:r>
                      <a:endParaRPr lang="es-EC" sz="900" kern="1200">
                        <a:solidFill>
                          <a:schemeClr val="dk1"/>
                        </a:solidFill>
                        <a:effectLst/>
                        <a:latin typeface="+mn-lt"/>
                        <a:ea typeface="+mn-ea"/>
                        <a:cs typeface="+mn-cs"/>
                      </a:endParaRPr>
                    </a:p>
                  </a:txBody>
                  <a:tcPr marL="60177" marR="60177" marT="0" marB="0"/>
                </a:tc>
                <a:tc rowSpan="3">
                  <a:txBody>
                    <a:bodyPr/>
                    <a:lstStyle/>
                    <a:p>
                      <a:pPr marL="0" algn="l" defTabSz="914400" rtl="0" eaLnBrk="1" latinLnBrk="0" hangingPunct="1">
                        <a:lnSpc>
                          <a:spcPct val="115000"/>
                        </a:lnSpc>
                        <a:spcAft>
                          <a:spcPts val="0"/>
                        </a:spcAft>
                      </a:pPr>
                      <a:r>
                        <a:rPr lang="es-EC" sz="900" kern="1200">
                          <a:effectLst/>
                        </a:rPr>
                        <a:t>Construcción de criaderos</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Deforestación</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0177" marR="60177" marT="0" marB="0" anchor="ctr"/>
                </a:tc>
              </a:tr>
              <a:tr h="201267">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Contaminación paisajística</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dirty="0">
                        <a:solidFill>
                          <a:schemeClr val="dk1"/>
                        </a:solidFill>
                        <a:effectLst/>
                        <a:latin typeface="+mn-lt"/>
                        <a:ea typeface="+mn-ea"/>
                        <a:cs typeface="+mn-cs"/>
                      </a:endParaRPr>
                    </a:p>
                  </a:txBody>
                  <a:tcPr marL="60177" marR="60177" marT="0" marB="0" anchor="ctr"/>
                </a:tc>
              </a:tr>
              <a:tr h="201267">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Pérdida de flora y fauna</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r>
              <a:tr h="569758">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Tratamiento veterinario</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 Generación de residuos peligrosos (antiparasitarios, hormonas, etc)</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dirty="0">
                        <a:solidFill>
                          <a:schemeClr val="dk1"/>
                        </a:solidFill>
                        <a:effectLst/>
                        <a:latin typeface="+mn-lt"/>
                        <a:ea typeface="+mn-ea"/>
                        <a:cs typeface="+mn-cs"/>
                      </a:endParaRPr>
                    </a:p>
                  </a:txBody>
                  <a:tcPr marL="60177" marR="60177" marT="0" marB="0" anchor="ctr"/>
                </a:tc>
              </a:tr>
              <a:tr h="201267">
                <a:tc vMerge="1">
                  <a:txBody>
                    <a:bodyPr/>
                    <a:lstStyle/>
                    <a:p>
                      <a:endParaRPr lang="es-EC"/>
                    </a:p>
                  </a:txBody>
                  <a:tcPr/>
                </a:tc>
                <a:tc rowSpan="3">
                  <a:txBody>
                    <a:bodyPr/>
                    <a:lstStyle/>
                    <a:p>
                      <a:pPr marL="0" algn="l" defTabSz="914400" rtl="0" eaLnBrk="1" latinLnBrk="0" hangingPunct="1">
                        <a:lnSpc>
                          <a:spcPct val="115000"/>
                        </a:lnSpc>
                        <a:spcAft>
                          <a:spcPts val="0"/>
                        </a:spcAft>
                      </a:pPr>
                      <a:r>
                        <a:rPr lang="es-EC" sz="900" kern="1200">
                          <a:effectLst/>
                        </a:rPr>
                        <a:t>Producción de ganado porcino</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Emisión de gases (CO2)</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r>
              <a:tr h="379839">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Vertido de aguas residuales al estero</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dirty="0">
                        <a:solidFill>
                          <a:schemeClr val="dk1"/>
                        </a:solidFill>
                        <a:effectLst/>
                        <a:latin typeface="+mn-lt"/>
                        <a:ea typeface="+mn-ea"/>
                        <a:cs typeface="+mn-cs"/>
                      </a:endParaRPr>
                    </a:p>
                  </a:txBody>
                  <a:tcPr marL="60177" marR="60177" marT="0" marB="0" anchor="ctr"/>
                </a:tc>
              </a:tr>
              <a:tr h="201267">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Generación de estiércol</a:t>
                      </a:r>
                      <a:endParaRPr lang="es-EC" sz="900" kern="1200">
                        <a:solidFill>
                          <a:schemeClr val="dk1"/>
                        </a:solidFill>
                        <a:effectLst/>
                        <a:latin typeface="+mn-lt"/>
                        <a:ea typeface="+mn-ea"/>
                        <a:cs typeface="+mn-cs"/>
                      </a:endParaRPr>
                    </a:p>
                  </a:txBody>
                  <a:tcPr marL="60177" marR="60177"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0177" marR="60177" marT="0" marB="0" anchor="ctr"/>
                </a:tc>
                <a:tc>
                  <a:txBody>
                    <a:bodyPr/>
                    <a:lstStyle/>
                    <a:p>
                      <a:pPr marL="0" algn="l" defTabSz="914400" rtl="0" eaLnBrk="1" latinLnBrk="0" hangingPunct="1">
                        <a:lnSpc>
                          <a:spcPct val="115000"/>
                        </a:lnSpc>
                        <a:spcAft>
                          <a:spcPts val="0"/>
                        </a:spcAft>
                      </a:pPr>
                      <a:endParaRPr lang="es-EC" sz="900" kern="1200" dirty="0">
                        <a:solidFill>
                          <a:schemeClr val="dk1"/>
                        </a:solidFill>
                        <a:effectLst/>
                        <a:latin typeface="+mn-lt"/>
                        <a:ea typeface="+mn-ea"/>
                        <a:cs typeface="+mn-cs"/>
                      </a:endParaRPr>
                    </a:p>
                  </a:txBody>
                  <a:tcPr marL="60177" marR="60177" marT="0" marB="0" anchor="ctr"/>
                </a:tc>
              </a:tr>
            </a:tbl>
          </a:graphicData>
        </a:graphic>
      </p:graphicFrame>
    </p:spTree>
    <p:extLst>
      <p:ext uri="{BB962C8B-B14F-4D97-AF65-F5344CB8AC3E}">
        <p14:creationId xmlns:p14="http://schemas.microsoft.com/office/powerpoint/2010/main" val="2445857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ASPECTOS AMBIENTALES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12348558"/>
              </p:ext>
            </p:extLst>
          </p:nvPr>
        </p:nvGraphicFramePr>
        <p:xfrm>
          <a:off x="1296546" y="1173332"/>
          <a:ext cx="10426890" cy="3098422"/>
        </p:xfrm>
        <a:graphic>
          <a:graphicData uri="http://schemas.openxmlformats.org/drawingml/2006/table">
            <a:tbl>
              <a:tblPr firstRow="1" firstCol="1" bandRow="1">
                <a:tableStyleId>{21E4AEA4-8DFA-4A89-87EB-49C32662AFE0}</a:tableStyleId>
              </a:tblPr>
              <a:tblGrid>
                <a:gridCol w="1934340"/>
                <a:gridCol w="1934340"/>
                <a:gridCol w="1934340"/>
                <a:gridCol w="578971"/>
                <a:gridCol w="522404"/>
                <a:gridCol w="579741"/>
                <a:gridCol w="1471377"/>
                <a:gridCol w="1471377"/>
              </a:tblGrid>
              <a:tr h="327968">
                <a:tc rowSpan="2">
                  <a:txBody>
                    <a:bodyPr/>
                    <a:lstStyle/>
                    <a:p>
                      <a:pPr marL="0" algn="l" defTabSz="914400" rtl="0" eaLnBrk="1" latinLnBrk="0" hangingPunct="1">
                        <a:lnSpc>
                          <a:spcPct val="115000"/>
                        </a:lnSpc>
                        <a:spcAft>
                          <a:spcPts val="0"/>
                        </a:spcAft>
                      </a:pPr>
                      <a:r>
                        <a:rPr lang="es-EC" sz="900" kern="1200" dirty="0">
                          <a:effectLst/>
                        </a:rPr>
                        <a:t>PROCESO</a:t>
                      </a:r>
                      <a:endParaRPr lang="es-EC" sz="900" kern="1200" dirty="0">
                        <a:solidFill>
                          <a:schemeClr val="dk1"/>
                        </a:solidFill>
                        <a:effectLst/>
                        <a:latin typeface="+mn-lt"/>
                        <a:ea typeface="+mn-ea"/>
                        <a:cs typeface="+mn-cs"/>
                      </a:endParaRPr>
                    </a:p>
                  </a:txBody>
                  <a:tcPr marL="68580" marR="68580" marT="0" marB="0"/>
                </a:tc>
                <a:tc rowSpan="2">
                  <a:txBody>
                    <a:bodyPr/>
                    <a:lstStyle/>
                    <a:p>
                      <a:pPr marL="0" algn="l" defTabSz="914400" rtl="0" eaLnBrk="1" latinLnBrk="0" hangingPunct="1">
                        <a:lnSpc>
                          <a:spcPct val="115000"/>
                        </a:lnSpc>
                        <a:spcAft>
                          <a:spcPts val="0"/>
                        </a:spcAft>
                      </a:pPr>
                      <a:r>
                        <a:rPr lang="es-EC" sz="900" kern="1200">
                          <a:effectLst/>
                        </a:rPr>
                        <a:t>ACTIVIDADES</a:t>
                      </a:r>
                      <a:endParaRPr lang="es-EC" sz="900" kern="1200">
                        <a:solidFill>
                          <a:schemeClr val="dk1"/>
                        </a:solidFill>
                        <a:effectLst/>
                        <a:latin typeface="+mn-lt"/>
                        <a:ea typeface="+mn-ea"/>
                        <a:cs typeface="+mn-cs"/>
                      </a:endParaRPr>
                    </a:p>
                  </a:txBody>
                  <a:tcPr marL="68580" marR="68580" marT="0" marB="0"/>
                </a:tc>
                <a:tc rowSpan="2">
                  <a:txBody>
                    <a:bodyPr/>
                    <a:lstStyle/>
                    <a:p>
                      <a:pPr marL="0" algn="l" defTabSz="914400" rtl="0" eaLnBrk="1" latinLnBrk="0" hangingPunct="1">
                        <a:lnSpc>
                          <a:spcPct val="115000"/>
                        </a:lnSpc>
                        <a:spcAft>
                          <a:spcPts val="0"/>
                        </a:spcAft>
                      </a:pPr>
                      <a:r>
                        <a:rPr lang="es-EC" sz="900" kern="1200">
                          <a:effectLst/>
                        </a:rPr>
                        <a:t>ASPECTO AMBIENTAL</a:t>
                      </a:r>
                      <a:endParaRPr lang="es-EC" sz="900" kern="1200">
                        <a:solidFill>
                          <a:schemeClr val="dk1"/>
                        </a:solidFill>
                        <a:effectLst/>
                        <a:latin typeface="+mn-lt"/>
                        <a:ea typeface="+mn-ea"/>
                        <a:cs typeface="+mn-cs"/>
                      </a:endParaRPr>
                    </a:p>
                  </a:txBody>
                  <a:tcPr marL="68580" marR="68580" marT="0" marB="0"/>
                </a:tc>
                <a:tc gridSpan="5">
                  <a:txBody>
                    <a:bodyPr/>
                    <a:lstStyle/>
                    <a:p>
                      <a:pPr marL="0" algn="l" defTabSz="914400" rtl="0" eaLnBrk="1" latinLnBrk="0" hangingPunct="1">
                        <a:lnSpc>
                          <a:spcPct val="115000"/>
                        </a:lnSpc>
                        <a:spcAft>
                          <a:spcPts val="0"/>
                        </a:spcAft>
                      </a:pPr>
                      <a:r>
                        <a:rPr lang="es-EC" sz="900" kern="1200">
                          <a:effectLst/>
                        </a:rPr>
                        <a:t>IMPACTOS AMBIENTALES ASOCIADOS A LA CONTAMINACIÓN</a:t>
                      </a:r>
                      <a:endParaRPr lang="es-EC" sz="900" kern="1200">
                        <a:solidFill>
                          <a:schemeClr val="dk1"/>
                        </a:solidFill>
                        <a:effectLst/>
                        <a:latin typeface="+mn-lt"/>
                        <a:ea typeface="+mn-ea"/>
                        <a:cs typeface="+mn-cs"/>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4391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AGUA</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AIRE</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SUELO</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SER HUMANO</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AGOTAMIENTO DE RECURSOS</a:t>
                      </a:r>
                      <a:endParaRPr lang="es-EC" sz="900" kern="1200">
                        <a:solidFill>
                          <a:schemeClr val="dk1"/>
                        </a:solidFill>
                        <a:effectLst/>
                        <a:latin typeface="+mn-lt"/>
                        <a:ea typeface="+mn-ea"/>
                        <a:cs typeface="+mn-cs"/>
                      </a:endParaRPr>
                    </a:p>
                  </a:txBody>
                  <a:tcPr marL="68580" marR="68580" marT="0" marB="0" anchor="ctr"/>
                </a:tc>
              </a:tr>
              <a:tr h="327968">
                <a:tc rowSpan="5">
                  <a:txBody>
                    <a:bodyPr/>
                    <a:lstStyle/>
                    <a:p>
                      <a:pPr marL="0" algn="l" defTabSz="914400" rtl="0" eaLnBrk="1" latinLnBrk="0" hangingPunct="1">
                        <a:lnSpc>
                          <a:spcPct val="115000"/>
                        </a:lnSpc>
                        <a:spcAft>
                          <a:spcPts val="0"/>
                        </a:spcAft>
                      </a:pPr>
                      <a:r>
                        <a:rPr lang="es-EC" sz="900" kern="1200">
                          <a:effectLst/>
                        </a:rPr>
                        <a:t>Acuicultura</a:t>
                      </a:r>
                      <a:endParaRPr lang="es-EC" sz="900" kern="1200">
                        <a:solidFill>
                          <a:schemeClr val="dk1"/>
                        </a:solidFill>
                        <a:effectLst/>
                        <a:latin typeface="+mn-lt"/>
                        <a:ea typeface="+mn-ea"/>
                        <a:cs typeface="+mn-cs"/>
                      </a:endParaRPr>
                    </a:p>
                  </a:txBody>
                  <a:tcPr marL="68580" marR="68580" marT="0" marB="0"/>
                </a:tc>
                <a:tc rowSpan="3">
                  <a:txBody>
                    <a:bodyPr/>
                    <a:lstStyle/>
                    <a:p>
                      <a:pPr marL="0" algn="l" defTabSz="914400" rtl="0" eaLnBrk="1" latinLnBrk="0" hangingPunct="1">
                        <a:lnSpc>
                          <a:spcPct val="115000"/>
                        </a:lnSpc>
                        <a:spcAft>
                          <a:spcPts val="0"/>
                        </a:spcAft>
                      </a:pPr>
                      <a:r>
                        <a:rPr lang="es-EC" sz="900" kern="1200" dirty="0">
                          <a:effectLst/>
                        </a:rPr>
                        <a:t>Construcción de represa</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a:effectLst/>
                        </a:rPr>
                        <a:t>Deforestación</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r>
              <a:tr h="327968">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Pérdida de flora y fauna</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r>
              <a:tr h="327968">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dirty="0">
                          <a:effectLst/>
                        </a:rPr>
                        <a:t>Alteración de caudal del río</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r>
              <a:tr h="814672">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dirty="0">
                          <a:effectLst/>
                        </a:rPr>
                        <a:t>Tratamiento veterinario</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dirty="0">
                          <a:effectLst/>
                        </a:rPr>
                        <a:t>Generación de residuos peligrosos (aplicación de producto químicos</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r>
              <a:tr h="327968">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Producción de tilapia</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dirty="0">
                          <a:effectLst/>
                        </a:rPr>
                        <a:t>Consumo del recurso hídrico</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dirty="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dirty="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8580" marR="68580" marT="0" marB="0" anchor="ctr"/>
                </a:tc>
              </a:tr>
            </a:tbl>
          </a:graphicData>
        </a:graphic>
      </p:graphicFrame>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277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0"/>
            <a:ext cx="10972800" cy="1143000"/>
          </a:xfrm>
        </p:spPr>
        <p:txBody>
          <a:bodyPr/>
          <a:lstStyle/>
          <a:p>
            <a:r>
              <a:rPr lang="es-EC" dirty="0">
                <a:solidFill>
                  <a:schemeClr val="tx1"/>
                </a:solidFill>
              </a:rPr>
              <a:t>ASPECTOS AMBIENTALES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90782825"/>
              </p:ext>
            </p:extLst>
          </p:nvPr>
        </p:nvGraphicFramePr>
        <p:xfrm>
          <a:off x="600503" y="817705"/>
          <a:ext cx="10986447" cy="5323787"/>
        </p:xfrm>
        <a:graphic>
          <a:graphicData uri="http://schemas.openxmlformats.org/drawingml/2006/table">
            <a:tbl>
              <a:tblPr firstRow="1" firstCol="1" bandRow="1">
                <a:tableStyleId>{21E4AEA4-8DFA-4A89-87EB-49C32662AFE0}</a:tableStyleId>
              </a:tblPr>
              <a:tblGrid>
                <a:gridCol w="2014233"/>
                <a:gridCol w="2014233"/>
                <a:gridCol w="2014233"/>
                <a:gridCol w="607395"/>
                <a:gridCol w="597486"/>
                <a:gridCol w="780391"/>
                <a:gridCol w="1479238"/>
                <a:gridCol w="1479238"/>
              </a:tblGrid>
              <a:tr h="186494">
                <a:tc rowSpan="2">
                  <a:txBody>
                    <a:bodyPr/>
                    <a:lstStyle/>
                    <a:p>
                      <a:pPr marL="0" algn="l" defTabSz="914400" rtl="0" eaLnBrk="1" latinLnBrk="0" hangingPunct="1">
                        <a:lnSpc>
                          <a:spcPct val="115000"/>
                        </a:lnSpc>
                        <a:spcAft>
                          <a:spcPts val="0"/>
                        </a:spcAft>
                      </a:pPr>
                      <a:r>
                        <a:rPr lang="es-EC" sz="900" kern="1200" dirty="0">
                          <a:effectLst/>
                        </a:rPr>
                        <a:t>PROCESO</a:t>
                      </a:r>
                      <a:endParaRPr lang="es-EC" sz="900" kern="1200" dirty="0">
                        <a:solidFill>
                          <a:schemeClr val="dk1"/>
                        </a:solidFill>
                        <a:effectLst/>
                        <a:latin typeface="+mn-lt"/>
                        <a:ea typeface="+mn-ea"/>
                        <a:cs typeface="+mn-cs"/>
                      </a:endParaRPr>
                    </a:p>
                  </a:txBody>
                  <a:tcPr marL="67780" marR="67780" marT="0" marB="0"/>
                </a:tc>
                <a:tc rowSpan="2">
                  <a:txBody>
                    <a:bodyPr/>
                    <a:lstStyle/>
                    <a:p>
                      <a:pPr marL="0" algn="l" defTabSz="914400" rtl="0" eaLnBrk="1" latinLnBrk="0" hangingPunct="1">
                        <a:lnSpc>
                          <a:spcPct val="115000"/>
                        </a:lnSpc>
                        <a:spcAft>
                          <a:spcPts val="0"/>
                        </a:spcAft>
                      </a:pPr>
                      <a:r>
                        <a:rPr lang="es-EC" sz="900" kern="1200" dirty="0">
                          <a:effectLst/>
                        </a:rPr>
                        <a:t>ACTIVIDADES</a:t>
                      </a:r>
                      <a:endParaRPr lang="es-EC" sz="900" kern="1200" dirty="0">
                        <a:solidFill>
                          <a:schemeClr val="dk1"/>
                        </a:solidFill>
                        <a:effectLst/>
                        <a:latin typeface="+mn-lt"/>
                        <a:ea typeface="+mn-ea"/>
                        <a:cs typeface="+mn-cs"/>
                      </a:endParaRPr>
                    </a:p>
                  </a:txBody>
                  <a:tcPr marL="67780" marR="67780" marT="0" marB="0"/>
                </a:tc>
                <a:tc rowSpan="2">
                  <a:txBody>
                    <a:bodyPr/>
                    <a:lstStyle/>
                    <a:p>
                      <a:pPr marL="0" algn="l" defTabSz="914400" rtl="0" eaLnBrk="1" latinLnBrk="0" hangingPunct="1">
                        <a:lnSpc>
                          <a:spcPct val="115000"/>
                        </a:lnSpc>
                        <a:spcAft>
                          <a:spcPts val="0"/>
                        </a:spcAft>
                      </a:pPr>
                      <a:r>
                        <a:rPr lang="es-EC" sz="900" kern="1200">
                          <a:effectLst/>
                        </a:rPr>
                        <a:t>ASPECTO AMBIENTAL</a:t>
                      </a:r>
                      <a:endParaRPr lang="es-EC" sz="900" kern="1200">
                        <a:solidFill>
                          <a:schemeClr val="tx1"/>
                        </a:solidFill>
                        <a:effectLst/>
                        <a:latin typeface="+mn-lt"/>
                        <a:ea typeface="+mn-ea"/>
                        <a:cs typeface="+mn-cs"/>
                      </a:endParaRPr>
                    </a:p>
                  </a:txBody>
                  <a:tcPr marL="67780" marR="67780" marT="0" marB="0"/>
                </a:tc>
                <a:tc gridSpan="5">
                  <a:txBody>
                    <a:bodyPr/>
                    <a:lstStyle/>
                    <a:p>
                      <a:pPr algn="ctr">
                        <a:lnSpc>
                          <a:spcPct val="115000"/>
                        </a:lnSpc>
                        <a:spcAft>
                          <a:spcPts val="0"/>
                        </a:spcAft>
                      </a:pPr>
                      <a:r>
                        <a:rPr lang="es-EC" sz="900" dirty="0">
                          <a:effectLst/>
                        </a:rPr>
                        <a:t>IMPACTOS AMBIENTALES ASOCIADOS A LA CONTAMINACIÓN</a:t>
                      </a:r>
                      <a:endParaRPr lang="es-EC" sz="1200" dirty="0">
                        <a:solidFill>
                          <a:schemeClr val="tx1"/>
                        </a:solidFill>
                        <a:effectLst/>
                        <a:latin typeface="Times New Roman"/>
                        <a:ea typeface="Calibri"/>
                        <a:cs typeface="Times New Roman"/>
                      </a:endParaRPr>
                    </a:p>
                  </a:txBody>
                  <a:tcPr marL="67780" marR="677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298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AGUA</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AIRE</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SUELO</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SER HUMANO</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AGOTAMIENTO DE RECURSOS</a:t>
                      </a:r>
                      <a:endParaRPr lang="es-EC" sz="900" kern="1200">
                        <a:solidFill>
                          <a:schemeClr val="dk1"/>
                        </a:solidFill>
                        <a:effectLst/>
                        <a:latin typeface="+mn-lt"/>
                        <a:ea typeface="+mn-ea"/>
                        <a:cs typeface="+mn-cs"/>
                      </a:endParaRPr>
                    </a:p>
                  </a:txBody>
                  <a:tcPr marL="67780" marR="67780" marT="0" marB="0"/>
                </a:tc>
              </a:tr>
              <a:tr h="222608">
                <a:tc rowSpan="16">
                  <a:txBody>
                    <a:bodyPr/>
                    <a:lstStyle/>
                    <a:p>
                      <a:pPr marL="0" algn="l" defTabSz="914400" rtl="0" eaLnBrk="1" latinLnBrk="0" hangingPunct="1">
                        <a:lnSpc>
                          <a:spcPct val="115000"/>
                        </a:lnSpc>
                        <a:spcAft>
                          <a:spcPts val="0"/>
                        </a:spcAft>
                      </a:pPr>
                      <a:r>
                        <a:rPr lang="es-EC" sz="900" kern="1200">
                          <a:effectLst/>
                        </a:rPr>
                        <a:t>Bodega</a:t>
                      </a:r>
                      <a:endParaRPr lang="es-EC" sz="900" kern="1200">
                        <a:solidFill>
                          <a:schemeClr val="dk1"/>
                        </a:solidFill>
                        <a:effectLst/>
                        <a:latin typeface="+mn-lt"/>
                        <a:ea typeface="+mn-ea"/>
                        <a:cs typeface="+mn-cs"/>
                      </a:endParaRPr>
                    </a:p>
                  </a:txBody>
                  <a:tcPr marL="67780" marR="67780" marT="0" marB="0"/>
                </a:tc>
                <a:tc rowSpan="3">
                  <a:txBody>
                    <a:bodyPr/>
                    <a:lstStyle/>
                    <a:p>
                      <a:pPr marL="0" algn="l" defTabSz="914400" rtl="0" eaLnBrk="1" latinLnBrk="0" hangingPunct="1">
                        <a:lnSpc>
                          <a:spcPct val="115000"/>
                        </a:lnSpc>
                        <a:spcAft>
                          <a:spcPts val="0"/>
                        </a:spcAft>
                      </a:pPr>
                      <a:r>
                        <a:rPr lang="es-EC" sz="900" kern="1200" dirty="0">
                          <a:effectLst/>
                        </a:rPr>
                        <a:t>Operación de la bodega de fertilizantes</a:t>
                      </a:r>
                      <a:endParaRPr lang="es-EC" sz="900" kern="1200" dirty="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Contaminación paisajística</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r>
              <a:tr h="222608">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Emisión de gases</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r>
              <a:tr h="445216">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dirty="0">
                          <a:effectLst/>
                        </a:rPr>
                        <a:t>Generación de residuos peligrosos (envases plásticos)</a:t>
                      </a:r>
                      <a:endParaRPr lang="es-EC" sz="900" kern="1200" dirty="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r>
              <a:tr h="222608">
                <a:tc vMerge="1">
                  <a:txBody>
                    <a:bodyPr/>
                    <a:lstStyle/>
                    <a:p>
                      <a:endParaRPr lang="es-EC"/>
                    </a:p>
                  </a:txBody>
                  <a:tcPr/>
                </a:tc>
                <a:tc rowSpan="3">
                  <a:txBody>
                    <a:bodyPr/>
                    <a:lstStyle/>
                    <a:p>
                      <a:pPr marL="0" algn="l" defTabSz="914400" rtl="0" eaLnBrk="1" latinLnBrk="0" hangingPunct="1">
                        <a:lnSpc>
                          <a:spcPct val="115000"/>
                        </a:lnSpc>
                        <a:spcAft>
                          <a:spcPts val="0"/>
                        </a:spcAft>
                      </a:pPr>
                      <a:r>
                        <a:rPr lang="es-EC" sz="900" kern="1200">
                          <a:effectLst/>
                        </a:rPr>
                        <a:t>Operación de la bodega general</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dirty="0">
                          <a:effectLst/>
                        </a:rPr>
                        <a:t>Contaminación paisajística</a:t>
                      </a:r>
                      <a:endParaRPr lang="es-EC" sz="900" kern="1200" dirty="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r>
              <a:tr h="222608">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dirty="0">
                          <a:effectLst/>
                        </a:rPr>
                        <a:t>Generación de residuos comunes</a:t>
                      </a:r>
                      <a:endParaRPr lang="es-EC" sz="900" kern="1200" dirty="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r>
              <a:tr h="372989">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Generación de residuos peligrosos (envases plásticos)</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r>
              <a:tr h="222608">
                <a:tc vMerge="1">
                  <a:txBody>
                    <a:bodyPr/>
                    <a:lstStyle/>
                    <a:p>
                      <a:endParaRPr lang="es-EC"/>
                    </a:p>
                  </a:txBody>
                  <a:tcPr/>
                </a:tc>
                <a:tc rowSpan="3">
                  <a:txBody>
                    <a:bodyPr/>
                    <a:lstStyle/>
                    <a:p>
                      <a:pPr marL="0" algn="l" defTabSz="914400" rtl="0" eaLnBrk="1" latinLnBrk="0" hangingPunct="1">
                        <a:lnSpc>
                          <a:spcPct val="115000"/>
                        </a:lnSpc>
                        <a:spcAft>
                          <a:spcPts val="0"/>
                        </a:spcAft>
                      </a:pPr>
                      <a:r>
                        <a:rPr lang="es-EC" sz="900" kern="1200">
                          <a:effectLst/>
                        </a:rPr>
                        <a:t>Operación de la bodega de bienes</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dirty="0">
                          <a:effectLst/>
                        </a:rPr>
                        <a:t>Contaminación paisajística</a:t>
                      </a:r>
                      <a:endParaRPr lang="es-EC" sz="900" kern="1200" dirty="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r>
              <a:tr h="222608">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Generación de residuos comunes</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r>
              <a:tr h="445216">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Generación de residuos peligrosos (envases plásticos)</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r>
              <a:tr h="222608">
                <a:tc vMerge="1">
                  <a:txBody>
                    <a:bodyPr/>
                    <a:lstStyle/>
                    <a:p>
                      <a:endParaRPr lang="es-EC"/>
                    </a:p>
                  </a:txBody>
                  <a:tcPr/>
                </a:tc>
                <a:tc rowSpan="4">
                  <a:txBody>
                    <a:bodyPr/>
                    <a:lstStyle/>
                    <a:p>
                      <a:pPr marL="0" algn="l" defTabSz="914400" rtl="0" eaLnBrk="1" latinLnBrk="0" hangingPunct="1">
                        <a:lnSpc>
                          <a:spcPct val="115000"/>
                        </a:lnSpc>
                        <a:spcAft>
                          <a:spcPts val="0"/>
                        </a:spcAft>
                      </a:pPr>
                      <a:r>
                        <a:rPr lang="es-EC" sz="900" kern="1200">
                          <a:effectLst/>
                        </a:rPr>
                        <a:t>Operación de la bodega de ganadería</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Contaminación paisajística</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dirty="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r>
              <a:tr h="222608">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Generación de residuos comunes</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r>
              <a:tr h="445216">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Generación de residuos peligrosos (envases plásticos)</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r>
              <a:tr h="222608">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Vertido de sustancias químicas</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7780" marR="67780" marT="0" marB="0" anchor="ctr"/>
                </a:tc>
              </a:tr>
              <a:tr h="222608">
                <a:tc vMerge="1">
                  <a:txBody>
                    <a:bodyPr/>
                    <a:lstStyle/>
                    <a:p>
                      <a:endParaRPr lang="es-EC"/>
                    </a:p>
                  </a:txBody>
                  <a:tcPr/>
                </a:tc>
                <a:tc rowSpan="3">
                  <a:txBody>
                    <a:bodyPr/>
                    <a:lstStyle/>
                    <a:p>
                      <a:pPr marL="0" algn="l" defTabSz="914400" rtl="0" eaLnBrk="1" latinLnBrk="0" hangingPunct="1">
                        <a:lnSpc>
                          <a:spcPct val="115000"/>
                        </a:lnSpc>
                        <a:spcAft>
                          <a:spcPts val="0"/>
                        </a:spcAft>
                      </a:pPr>
                      <a:r>
                        <a:rPr lang="es-EC" sz="900" kern="1200">
                          <a:effectLst/>
                        </a:rPr>
                        <a:t>Operación de la bodega de maquinaria agrícola</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Contaminación paisajística</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7780" marR="67780" marT="0" marB="0" anchor="ctr"/>
                </a:tc>
              </a:tr>
              <a:tr h="222608">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Generación de residuos comunes</a:t>
                      </a:r>
                      <a:endParaRPr lang="es-EC" sz="900" kern="120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7780" marR="67780" marT="0" marB="0" anchor="ctr"/>
                </a:tc>
              </a:tr>
              <a:tr h="606979">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dirty="0">
                          <a:effectLst/>
                        </a:rPr>
                        <a:t>Generación de residuos peligrosos (envases plásticos)</a:t>
                      </a:r>
                      <a:endParaRPr lang="es-EC" sz="900" kern="1200" dirty="0">
                        <a:solidFill>
                          <a:schemeClr val="dk1"/>
                        </a:solidFill>
                        <a:effectLst/>
                        <a:latin typeface="+mn-lt"/>
                        <a:ea typeface="+mn-ea"/>
                        <a:cs typeface="+mn-cs"/>
                      </a:endParaRPr>
                    </a:p>
                  </a:txBody>
                  <a:tcPr marL="67780" marR="67780"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7780" marR="677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7780" marR="67780" marT="0" marB="0" anchor="ctr"/>
                </a:tc>
              </a:tr>
            </a:tbl>
          </a:graphicData>
        </a:graphic>
      </p:graphicFrame>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164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10865"/>
            <a:ext cx="10972800" cy="1143000"/>
          </a:xfrm>
        </p:spPr>
        <p:txBody>
          <a:bodyPr/>
          <a:lstStyle/>
          <a:p>
            <a:r>
              <a:rPr lang="es-EC" dirty="0">
                <a:solidFill>
                  <a:schemeClr val="tx1"/>
                </a:solidFill>
              </a:rPr>
              <a:t>ASPECTOS AMBIENTALES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54564115"/>
              </p:ext>
            </p:extLst>
          </p:nvPr>
        </p:nvGraphicFramePr>
        <p:xfrm>
          <a:off x="464024" y="655095"/>
          <a:ext cx="11286698" cy="5581933"/>
        </p:xfrm>
        <a:graphic>
          <a:graphicData uri="http://schemas.openxmlformats.org/drawingml/2006/table">
            <a:tbl>
              <a:tblPr firstRow="1" firstCol="1" bandRow="1">
                <a:tableStyleId>{21E4AEA4-8DFA-4A89-87EB-49C32662AFE0}</a:tableStyleId>
              </a:tblPr>
              <a:tblGrid>
                <a:gridCol w="2052209"/>
                <a:gridCol w="2093824"/>
                <a:gridCol w="1887914"/>
                <a:gridCol w="742596"/>
                <a:gridCol w="742596"/>
                <a:gridCol w="831907"/>
                <a:gridCol w="1467826"/>
                <a:gridCol w="1467826"/>
              </a:tblGrid>
              <a:tr h="372228">
                <a:tc rowSpan="2">
                  <a:txBody>
                    <a:bodyPr/>
                    <a:lstStyle/>
                    <a:p>
                      <a:pPr marL="0" algn="l" defTabSz="914400" rtl="0" eaLnBrk="1" latinLnBrk="0" hangingPunct="1">
                        <a:lnSpc>
                          <a:spcPct val="115000"/>
                        </a:lnSpc>
                        <a:spcAft>
                          <a:spcPts val="0"/>
                        </a:spcAft>
                      </a:pPr>
                      <a:r>
                        <a:rPr lang="es-EC" sz="900" kern="1200" dirty="0">
                          <a:effectLst/>
                        </a:rPr>
                        <a:t>	PROCESO</a:t>
                      </a:r>
                      <a:endParaRPr lang="es-EC" sz="900" kern="1200" dirty="0">
                        <a:solidFill>
                          <a:schemeClr val="dk1"/>
                        </a:solidFill>
                        <a:effectLst/>
                        <a:latin typeface="+mn-lt"/>
                        <a:ea typeface="+mn-ea"/>
                        <a:cs typeface="+mn-cs"/>
                      </a:endParaRPr>
                    </a:p>
                  </a:txBody>
                  <a:tcPr marL="68580" marR="68580" marT="0" marB="0"/>
                </a:tc>
                <a:tc rowSpan="2">
                  <a:txBody>
                    <a:bodyPr/>
                    <a:lstStyle/>
                    <a:p>
                      <a:pPr marL="0" algn="l" defTabSz="914400" rtl="0" eaLnBrk="1" latinLnBrk="0" hangingPunct="1">
                        <a:lnSpc>
                          <a:spcPct val="115000"/>
                        </a:lnSpc>
                        <a:spcAft>
                          <a:spcPts val="0"/>
                        </a:spcAft>
                      </a:pPr>
                      <a:r>
                        <a:rPr lang="es-EC" sz="900" kern="1200" dirty="0">
                          <a:effectLst/>
                        </a:rPr>
                        <a:t>ACTIVIDADES</a:t>
                      </a:r>
                      <a:endParaRPr lang="es-EC" sz="900" kern="1200" dirty="0">
                        <a:solidFill>
                          <a:schemeClr val="dk1"/>
                        </a:solidFill>
                        <a:effectLst/>
                        <a:latin typeface="+mn-lt"/>
                        <a:ea typeface="+mn-ea"/>
                        <a:cs typeface="+mn-cs"/>
                      </a:endParaRPr>
                    </a:p>
                  </a:txBody>
                  <a:tcPr marL="68580" marR="68580" marT="0" marB="0"/>
                </a:tc>
                <a:tc rowSpan="2">
                  <a:txBody>
                    <a:bodyPr/>
                    <a:lstStyle/>
                    <a:p>
                      <a:pPr marL="0" algn="l" defTabSz="914400" rtl="0" eaLnBrk="1" latinLnBrk="0" hangingPunct="1">
                        <a:lnSpc>
                          <a:spcPct val="115000"/>
                        </a:lnSpc>
                        <a:spcAft>
                          <a:spcPts val="0"/>
                        </a:spcAft>
                      </a:pPr>
                      <a:r>
                        <a:rPr lang="es-EC" sz="900" kern="1200">
                          <a:effectLst/>
                        </a:rPr>
                        <a:t>ASPECTO AMBIENTAL</a:t>
                      </a:r>
                      <a:endParaRPr lang="es-EC" sz="900" kern="1200">
                        <a:solidFill>
                          <a:schemeClr val="dk1"/>
                        </a:solidFill>
                        <a:effectLst/>
                        <a:latin typeface="+mn-lt"/>
                        <a:ea typeface="+mn-ea"/>
                        <a:cs typeface="+mn-cs"/>
                      </a:endParaRPr>
                    </a:p>
                  </a:txBody>
                  <a:tcPr marL="68580" marR="68580" marT="0" marB="0"/>
                </a:tc>
                <a:tc gridSpan="5">
                  <a:txBody>
                    <a:bodyPr/>
                    <a:lstStyle/>
                    <a:p>
                      <a:pPr marL="0" algn="l" defTabSz="914400" rtl="0" eaLnBrk="1" latinLnBrk="0" hangingPunct="1">
                        <a:lnSpc>
                          <a:spcPct val="115000"/>
                        </a:lnSpc>
                        <a:spcAft>
                          <a:spcPts val="0"/>
                        </a:spcAft>
                      </a:pPr>
                      <a:r>
                        <a:rPr lang="es-EC" sz="900" kern="1200">
                          <a:effectLst/>
                        </a:rPr>
                        <a:t>IMPACTOS AMBIENTALES ASOCIADOS A LA CONTAMINACIÓN</a:t>
                      </a:r>
                      <a:endParaRPr lang="es-EC" sz="900" kern="1200">
                        <a:solidFill>
                          <a:schemeClr val="dk1"/>
                        </a:solidFill>
                        <a:effectLst/>
                        <a:latin typeface="+mn-lt"/>
                        <a:ea typeface="+mn-ea"/>
                        <a:cs typeface="+mn-cs"/>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9010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AGUA</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a:effectLst/>
                        </a:rPr>
                        <a:t>AIRE</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a:effectLst/>
                        </a:rPr>
                        <a:t>SUELO</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a:effectLst/>
                        </a:rPr>
                        <a:t>SER HUMANO</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a:effectLst/>
                        </a:rPr>
                        <a:t>AGOTAMIENTO DE RECURSOS</a:t>
                      </a:r>
                      <a:endParaRPr lang="es-EC" sz="900" kern="1200">
                        <a:solidFill>
                          <a:schemeClr val="dk1"/>
                        </a:solidFill>
                        <a:effectLst/>
                        <a:latin typeface="+mn-lt"/>
                        <a:ea typeface="+mn-ea"/>
                        <a:cs typeface="+mn-cs"/>
                      </a:endParaRPr>
                    </a:p>
                  </a:txBody>
                  <a:tcPr marL="68580" marR="68580" marT="0" marB="0"/>
                </a:tc>
              </a:tr>
              <a:tr h="372228">
                <a:tc rowSpan="7">
                  <a:txBody>
                    <a:bodyPr/>
                    <a:lstStyle/>
                    <a:p>
                      <a:pPr marL="0" algn="l" defTabSz="914400" rtl="0" eaLnBrk="1" latinLnBrk="0" hangingPunct="1">
                        <a:lnSpc>
                          <a:spcPct val="115000"/>
                        </a:lnSpc>
                        <a:spcAft>
                          <a:spcPts val="0"/>
                        </a:spcAft>
                      </a:pPr>
                      <a:r>
                        <a:rPr lang="es-EC" sz="900" kern="1200">
                          <a:effectLst/>
                        </a:rPr>
                        <a:t>Administrativo</a:t>
                      </a:r>
                      <a:endParaRPr lang="es-EC" sz="900" kern="1200">
                        <a:solidFill>
                          <a:schemeClr val="dk1"/>
                        </a:solidFill>
                        <a:effectLst/>
                        <a:latin typeface="+mn-lt"/>
                        <a:ea typeface="+mn-ea"/>
                        <a:cs typeface="+mn-cs"/>
                      </a:endParaRPr>
                    </a:p>
                  </a:txBody>
                  <a:tcPr marL="68580" marR="68580" marT="0" marB="0"/>
                </a:tc>
                <a:tc rowSpan="3">
                  <a:txBody>
                    <a:bodyPr/>
                    <a:lstStyle/>
                    <a:p>
                      <a:pPr marL="0" algn="l" defTabSz="914400" rtl="0" eaLnBrk="1" latinLnBrk="0" hangingPunct="1">
                        <a:lnSpc>
                          <a:spcPct val="115000"/>
                        </a:lnSpc>
                        <a:spcAft>
                          <a:spcPts val="0"/>
                        </a:spcAft>
                      </a:pPr>
                      <a:r>
                        <a:rPr lang="es-EC" sz="900" kern="1200" dirty="0">
                          <a:effectLst/>
                        </a:rPr>
                        <a:t>Operación de la carpintería</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a:effectLst/>
                        </a:rPr>
                        <a:t>Generación de polvo</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r>
              <a:tr h="590106">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Contaminación paisajística</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r>
              <a:tr h="372228">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Generación de ruido</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r>
              <a:tr h="898311">
                <a:tc vMerge="1">
                  <a:txBody>
                    <a:bodyPr/>
                    <a:lstStyle/>
                    <a:p>
                      <a:endParaRPr lang="es-EC"/>
                    </a:p>
                  </a:txBody>
                  <a:tcPr/>
                </a:tc>
                <a:tc rowSpan="2">
                  <a:txBody>
                    <a:bodyPr/>
                    <a:lstStyle/>
                    <a:p>
                      <a:pPr marL="0" algn="l" defTabSz="914400" rtl="0" eaLnBrk="1" latinLnBrk="0" hangingPunct="1">
                        <a:lnSpc>
                          <a:spcPct val="115000"/>
                        </a:lnSpc>
                        <a:spcAft>
                          <a:spcPts val="0"/>
                        </a:spcAft>
                      </a:pPr>
                      <a:r>
                        <a:rPr lang="es-EC" sz="900" kern="1200" dirty="0">
                          <a:effectLst/>
                        </a:rPr>
                        <a:t>Operación del taller de electricidad</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dirty="0">
                          <a:effectLst/>
                        </a:rPr>
                        <a:t>Generación de residuos peligrosos y especiales (lámparas fluorescentes)</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r>
              <a:tr h="590106">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dirty="0">
                          <a:effectLst/>
                        </a:rPr>
                        <a:t>Contaminación paisajística</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r>
              <a:tr h="1206514">
                <a:tc vMerge="1">
                  <a:txBody>
                    <a:bodyPr/>
                    <a:lstStyle/>
                    <a:p>
                      <a:endParaRPr lang="es-EC"/>
                    </a:p>
                  </a:txBody>
                  <a:tcPr/>
                </a:tc>
                <a:tc rowSpan="2">
                  <a:txBody>
                    <a:bodyPr/>
                    <a:lstStyle/>
                    <a:p>
                      <a:pPr marL="0" algn="l" defTabSz="914400" rtl="0" eaLnBrk="1" latinLnBrk="0" hangingPunct="1">
                        <a:lnSpc>
                          <a:spcPct val="115000"/>
                        </a:lnSpc>
                        <a:spcAft>
                          <a:spcPts val="0"/>
                        </a:spcAft>
                      </a:pPr>
                      <a:r>
                        <a:rPr lang="es-EC" sz="900" kern="1200">
                          <a:effectLst/>
                        </a:rPr>
                        <a:t>Operación del taller de mecánica industrial</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a:effectLst/>
                        </a:rPr>
                        <a:t>Generación de residuos peligrosos y especiales (aceites, guaipes, diesel y gasolina)</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a:effectLst/>
                        </a:rPr>
                        <a:t>X</a:t>
                      </a:r>
                      <a:endParaRPr lang="es-EC" sz="900" kern="1200">
                        <a:solidFill>
                          <a:schemeClr val="dk1"/>
                        </a:solidFill>
                        <a:effectLst/>
                        <a:latin typeface="+mn-lt"/>
                        <a:ea typeface="+mn-ea"/>
                        <a:cs typeface="+mn-cs"/>
                      </a:endParaRPr>
                    </a:p>
                  </a:txBody>
                  <a:tcPr marL="68580" marR="68580" marT="0" marB="0" anchor="ctr"/>
                </a:tc>
              </a:tr>
              <a:tr h="590106">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900" kern="1200">
                          <a:effectLst/>
                        </a:rPr>
                        <a:t>Contaminación paisajística</a:t>
                      </a:r>
                      <a:endParaRPr lang="es-EC" sz="9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endParaRPr lang="es-EC" sz="900" kern="120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s-EC" sz="900" kern="1200" dirty="0">
                          <a:effectLst/>
                        </a:rPr>
                        <a:t>X</a:t>
                      </a:r>
                      <a:endParaRPr lang="es-EC" sz="900" kern="1200" dirty="0">
                        <a:solidFill>
                          <a:schemeClr val="dk1"/>
                        </a:solidFill>
                        <a:effectLst/>
                        <a:latin typeface="+mn-lt"/>
                        <a:ea typeface="+mn-ea"/>
                        <a:cs typeface="+mn-cs"/>
                      </a:endParaRPr>
                    </a:p>
                  </a:txBody>
                  <a:tcPr marL="68580" marR="68580" marT="0" marB="0" anchor="ctr"/>
                </a:tc>
              </a:tr>
            </a:tbl>
          </a:graphicData>
        </a:graphic>
      </p:graphicFrame>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62929"/>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080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r>
              <a:rPr lang="es-EC" sz="2400" dirty="0">
                <a:solidFill>
                  <a:schemeClr val="tx1"/>
                </a:solidFill>
                <a:effectLst/>
              </a:rPr>
              <a:t>MATRIZ DE VALORACIÓN AMBIENTAL</a:t>
            </a:r>
            <a:br>
              <a:rPr lang="es-EC" sz="2400" dirty="0">
                <a:solidFill>
                  <a:schemeClr val="tx1"/>
                </a:solidFill>
                <a:effectLst/>
              </a:rPr>
            </a:br>
            <a:endParaRPr lang="es-EC" sz="240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54588671"/>
              </p:ext>
            </p:extLst>
          </p:nvPr>
        </p:nvGraphicFramePr>
        <p:xfrm>
          <a:off x="532262" y="996288"/>
          <a:ext cx="11327641" cy="5092608"/>
        </p:xfrm>
        <a:graphic>
          <a:graphicData uri="http://schemas.openxmlformats.org/drawingml/2006/table">
            <a:tbl>
              <a:tblPr firstRow="1" firstCol="1" bandRow="1">
                <a:tableStyleId>{10A1B5D5-9B99-4C35-A422-299274C87663}</a:tableStyleId>
              </a:tblPr>
              <a:tblGrid>
                <a:gridCol w="518943"/>
                <a:gridCol w="2909030"/>
                <a:gridCol w="4283013"/>
                <a:gridCol w="1037230"/>
                <a:gridCol w="1160059"/>
                <a:gridCol w="1419366"/>
              </a:tblGrid>
              <a:tr h="447100">
                <a:tc gridSpan="6">
                  <a:txBody>
                    <a:bodyPr/>
                    <a:lstStyle/>
                    <a:p>
                      <a:pPr marL="0" algn="l" defTabSz="914400" rtl="0" eaLnBrk="1" latinLnBrk="0" hangingPunct="1">
                        <a:lnSpc>
                          <a:spcPct val="115000"/>
                        </a:lnSpc>
                        <a:spcAft>
                          <a:spcPts val="0"/>
                        </a:spcAft>
                      </a:pPr>
                      <a:r>
                        <a:rPr lang="es-EC" sz="1400" kern="1200" dirty="0">
                          <a:solidFill>
                            <a:sysClr val="windowText" lastClr="000000"/>
                          </a:solidFill>
                          <a:effectLst/>
                        </a:rPr>
                        <a:t>PRODUCCIÓN AGRICOLA: CACAO, CAFÉ, PLATANO, PALMITO, CAÑA DE AZUCAR.</a:t>
                      </a:r>
                      <a:endParaRPr lang="es-EC" sz="1400" kern="1200" dirty="0">
                        <a:solidFill>
                          <a:sysClr val="windowText" lastClr="000000"/>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47100">
                <a:tc rowSpan="2">
                  <a:txBody>
                    <a:bodyPr/>
                    <a:lstStyle/>
                    <a:p>
                      <a:pPr marL="0" algn="l" defTabSz="914400" rtl="0" eaLnBrk="1" latinLnBrk="0" hangingPunct="1">
                        <a:lnSpc>
                          <a:spcPct val="115000"/>
                        </a:lnSpc>
                        <a:spcAft>
                          <a:spcPts val="0"/>
                        </a:spcAft>
                      </a:pPr>
                      <a:r>
                        <a:rPr lang="es-EC" sz="1400" kern="1200" dirty="0">
                          <a:effectLst/>
                        </a:rPr>
                        <a:t>No</a:t>
                      </a:r>
                      <a:endParaRPr lang="es-EC" sz="1400"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0" algn="l" defTabSz="914400" rtl="0" eaLnBrk="1" latinLnBrk="0" hangingPunct="1">
                        <a:lnSpc>
                          <a:spcPct val="115000"/>
                        </a:lnSpc>
                        <a:spcAft>
                          <a:spcPts val="0"/>
                        </a:spcAft>
                      </a:pPr>
                      <a:r>
                        <a:rPr lang="es-EC" sz="1400" b="1" kern="1200" dirty="0">
                          <a:effectLst/>
                        </a:rPr>
                        <a:t>ASPECTO AMBIENTAL</a:t>
                      </a:r>
                      <a:endParaRPr lang="es-EC" sz="1400" b="1"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0" algn="l" defTabSz="914400" rtl="0" eaLnBrk="1" latinLnBrk="0" hangingPunct="1">
                        <a:lnSpc>
                          <a:spcPct val="115000"/>
                        </a:lnSpc>
                        <a:spcAft>
                          <a:spcPts val="0"/>
                        </a:spcAft>
                      </a:pPr>
                      <a:r>
                        <a:rPr lang="es-EC" sz="1400" b="1" kern="1200" dirty="0">
                          <a:effectLst/>
                        </a:rPr>
                        <a:t>DESCRIPCIÓN</a:t>
                      </a:r>
                      <a:endParaRPr lang="es-EC" sz="1400" b="1"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gridSpan="3">
                  <a:txBody>
                    <a:bodyPr/>
                    <a:lstStyle/>
                    <a:p>
                      <a:pPr marL="0" algn="l" defTabSz="914400" rtl="0" eaLnBrk="1" latinLnBrk="0" hangingPunct="1">
                        <a:lnSpc>
                          <a:spcPct val="115000"/>
                        </a:lnSpc>
                        <a:spcAft>
                          <a:spcPts val="0"/>
                        </a:spcAft>
                      </a:pPr>
                      <a:r>
                        <a:rPr lang="es-EC" sz="1400" b="1" kern="1200" dirty="0">
                          <a:effectLst/>
                        </a:rPr>
                        <a:t>CONDICIÓN DE FUNCIONAMIENTO</a:t>
                      </a:r>
                      <a:endParaRPr lang="es-EC" sz="1400" b="1"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r>
              <a:tr h="44710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1400" b="1" kern="1200" dirty="0">
                          <a:effectLst/>
                        </a:rPr>
                        <a:t>NORMAL</a:t>
                      </a:r>
                      <a:endParaRPr lang="es-EC" sz="1400" b="1"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b="1" kern="1200" dirty="0">
                          <a:effectLst/>
                        </a:rPr>
                        <a:t>ANORMAL</a:t>
                      </a:r>
                      <a:endParaRPr lang="es-EC" sz="1400" b="1"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b="1" kern="1200" dirty="0">
                          <a:effectLst/>
                        </a:rPr>
                        <a:t>EMERGENCIA</a:t>
                      </a:r>
                      <a:endParaRPr lang="es-EC" sz="1400" b="1"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894198">
                <a:tc>
                  <a:txBody>
                    <a:bodyPr/>
                    <a:lstStyle/>
                    <a:p>
                      <a:pPr marL="0" algn="l" defTabSz="914400" rtl="0" eaLnBrk="1" latinLnBrk="0" hangingPunct="1">
                        <a:lnSpc>
                          <a:spcPct val="115000"/>
                        </a:lnSpc>
                        <a:spcAft>
                          <a:spcPts val="0"/>
                        </a:spcAft>
                      </a:pPr>
                      <a:r>
                        <a:rPr lang="es-EC" sz="1400" kern="1200">
                          <a:effectLst/>
                        </a:rPr>
                        <a:t>1</a:t>
                      </a:r>
                      <a:endParaRPr lang="es-EC" sz="1400" kern="120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Deforestación </a:t>
                      </a:r>
                      <a:endParaRPr lang="es-EC" sz="1400"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Para la producción de estos cultivos se ha eliminado especies nativas en la preparación del terreno.</a:t>
                      </a:r>
                      <a:endParaRPr lang="es-EC" sz="1400"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X</a:t>
                      </a:r>
                      <a:endParaRPr lang="es-EC" sz="1400" kern="1200" dirty="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47100">
                <a:tc>
                  <a:txBody>
                    <a:bodyPr/>
                    <a:lstStyle/>
                    <a:p>
                      <a:pPr marL="0" algn="l" defTabSz="914400" rtl="0" eaLnBrk="1" latinLnBrk="0" hangingPunct="1">
                        <a:lnSpc>
                          <a:spcPct val="115000"/>
                        </a:lnSpc>
                        <a:spcAft>
                          <a:spcPts val="0"/>
                        </a:spcAft>
                      </a:pPr>
                      <a:r>
                        <a:rPr lang="es-EC" sz="1400" kern="1200">
                          <a:effectLst/>
                        </a:rPr>
                        <a:t>2</a:t>
                      </a:r>
                      <a:endParaRPr lang="es-EC" sz="1400" kern="120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Vertido de sustancias químicas</a:t>
                      </a:r>
                      <a:endParaRPr lang="es-EC" sz="1400"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Para mantener libre de enfermedades y plagas se aplican sustancias químicas.</a:t>
                      </a:r>
                      <a:endParaRPr lang="es-EC" sz="1400"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effectLst/>
                        </a:rPr>
                        <a:t>X</a:t>
                      </a:r>
                      <a:endParaRPr lang="es-EC" sz="1400" kern="120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47100">
                <a:tc>
                  <a:txBody>
                    <a:bodyPr/>
                    <a:lstStyle/>
                    <a:p>
                      <a:pPr marL="0" algn="l" defTabSz="914400" rtl="0" eaLnBrk="1" latinLnBrk="0" hangingPunct="1">
                        <a:lnSpc>
                          <a:spcPct val="115000"/>
                        </a:lnSpc>
                        <a:spcAft>
                          <a:spcPts val="0"/>
                        </a:spcAft>
                      </a:pPr>
                      <a:r>
                        <a:rPr lang="es-EC" sz="1400" kern="1200">
                          <a:effectLst/>
                        </a:rPr>
                        <a:t>3</a:t>
                      </a:r>
                      <a:endParaRPr lang="es-EC" sz="1400" kern="120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effectLst/>
                        </a:rPr>
                        <a:t>Generación de residuos peligrosos</a:t>
                      </a:r>
                      <a:endParaRPr lang="es-EC" sz="1400" kern="120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Y a la vez se generan residuos peligrosos de los plaguicidas e insecticidas químicos.</a:t>
                      </a:r>
                      <a:endParaRPr lang="es-EC" sz="1400"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effectLst/>
                        </a:rPr>
                        <a:t>X</a:t>
                      </a:r>
                      <a:endParaRPr lang="es-EC" sz="1400" kern="120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47100">
                <a:tc>
                  <a:txBody>
                    <a:bodyPr/>
                    <a:lstStyle/>
                    <a:p>
                      <a:pPr marL="0" algn="l" defTabSz="914400" rtl="0" eaLnBrk="1" latinLnBrk="0" hangingPunct="1">
                        <a:lnSpc>
                          <a:spcPct val="115000"/>
                        </a:lnSpc>
                        <a:spcAft>
                          <a:spcPts val="0"/>
                        </a:spcAft>
                      </a:pPr>
                      <a:r>
                        <a:rPr lang="es-EC" sz="1400" kern="1200">
                          <a:effectLst/>
                        </a:rPr>
                        <a:t>4</a:t>
                      </a:r>
                      <a:endParaRPr lang="es-EC" sz="1400" kern="120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effectLst/>
                        </a:rPr>
                        <a:t>Vertido de sustancias químicas</a:t>
                      </a:r>
                      <a:endParaRPr lang="es-EC" sz="1400" kern="120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La generación de residuos orgánicos durante el proceso y cosecha  de los productos.</a:t>
                      </a:r>
                      <a:endParaRPr lang="es-EC" sz="1400"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effectLst/>
                        </a:rPr>
                        <a:t>X</a:t>
                      </a:r>
                      <a:endParaRPr lang="es-EC" sz="1400" kern="120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894198">
                <a:tc>
                  <a:txBody>
                    <a:bodyPr/>
                    <a:lstStyle/>
                    <a:p>
                      <a:pPr marL="0" algn="l" defTabSz="914400" rtl="0" eaLnBrk="1" latinLnBrk="0" hangingPunct="1">
                        <a:lnSpc>
                          <a:spcPct val="115000"/>
                        </a:lnSpc>
                        <a:spcAft>
                          <a:spcPts val="0"/>
                        </a:spcAft>
                      </a:pPr>
                      <a:r>
                        <a:rPr lang="es-EC" sz="1400" kern="1200">
                          <a:effectLst/>
                        </a:rPr>
                        <a:t>5</a:t>
                      </a:r>
                      <a:endParaRPr lang="es-EC" sz="1400" kern="120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effectLst/>
                        </a:rPr>
                        <a:t>Generación de residuos peligrosos</a:t>
                      </a:r>
                      <a:endParaRPr lang="es-EC" sz="1400" kern="120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La contaminación del aire por la quema en el caso de caña de azúcar  producen gases y contaminación atmosférica.</a:t>
                      </a:r>
                      <a:endParaRPr lang="es-EC" sz="1400"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X</a:t>
                      </a:r>
                      <a:endParaRPr lang="es-EC" sz="1400" kern="1200" dirty="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47100">
                <a:tc>
                  <a:txBody>
                    <a:bodyPr/>
                    <a:lstStyle/>
                    <a:p>
                      <a:pPr marL="0" algn="l" defTabSz="914400" rtl="0" eaLnBrk="1" latinLnBrk="0" hangingPunct="1">
                        <a:lnSpc>
                          <a:spcPct val="115000"/>
                        </a:lnSpc>
                        <a:spcAft>
                          <a:spcPts val="0"/>
                        </a:spcAft>
                      </a:pPr>
                      <a:r>
                        <a:rPr lang="es-EC" sz="1400" kern="1200">
                          <a:effectLst/>
                        </a:rPr>
                        <a:t>6</a:t>
                      </a:r>
                      <a:endParaRPr lang="es-EC" sz="1400" kern="120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effectLst/>
                        </a:rPr>
                        <a:t>Riego</a:t>
                      </a:r>
                      <a:endParaRPr lang="es-EC" sz="1400" kern="120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El consumo del recurso agua en la aplicación de los cultivos.</a:t>
                      </a:r>
                      <a:endParaRPr lang="es-EC" sz="1400" kern="1200" dirty="0">
                        <a:solidFill>
                          <a:schemeClr val="dk1"/>
                        </a:solidFill>
                        <a:effectLst/>
                        <a:latin typeface="+mn-lt"/>
                        <a:ea typeface="+mn-ea"/>
                        <a:cs typeface="+mn-cs"/>
                      </a:endParaRPr>
                    </a:p>
                  </a:txBody>
                  <a:tcPr marL="61903" marR="619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effectLst/>
                        </a:rPr>
                        <a:t>X</a:t>
                      </a:r>
                      <a:endParaRPr lang="es-EC" sz="1400" kern="1200" dirty="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1903" marR="619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964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effectLst/>
              </a:rPr>
              <a:t>MATRIZ DE VALORACIÓN AMBIENTAL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08622156"/>
              </p:ext>
            </p:extLst>
          </p:nvPr>
        </p:nvGraphicFramePr>
        <p:xfrm>
          <a:off x="559558" y="887101"/>
          <a:ext cx="11341290" cy="5470704"/>
        </p:xfrm>
        <a:graphic>
          <a:graphicData uri="http://schemas.openxmlformats.org/drawingml/2006/table">
            <a:tbl>
              <a:tblPr firstRow="1" firstCol="1" bandRow="1">
                <a:tableStyleId>{5C22544A-7EE6-4342-B048-85BDC9FD1C3A}</a:tableStyleId>
              </a:tblPr>
              <a:tblGrid>
                <a:gridCol w="725753"/>
                <a:gridCol w="3231905"/>
                <a:gridCol w="3548611"/>
                <a:gridCol w="1160060"/>
                <a:gridCol w="1269241"/>
                <a:gridCol w="1405720"/>
              </a:tblGrid>
              <a:tr h="351384">
                <a:tc gridSpan="6">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PRODUCCIÓN GANADERA MAYOR Y MENOR: GANADO VACUNO, PORCINO, POLLOS BROILER, CODORNIZ, AVESTRUZ. </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51384">
                <a:tc rowSpan="2">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No</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ASPECTO AMBIENTAL</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DESCRIPCIÓN</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gridSpan="3">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CONDICIÓN DE FUNCIONAMIENTO</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r>
              <a:tr h="35138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NORMAL</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ANORMAL</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EMERGENCIA</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702768">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1</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Contaminación paisajística</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El proceso mal implementado de infraestructura puede causar contaminación paisajística</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X</a:t>
                      </a: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51384">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2</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Pérdida de flora y fauna</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La mala construcción de la infraestructura y procesos aplicados sin normativas.</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X</a:t>
                      </a: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702768">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3</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Generación de residuos peligrosos (antiparasitarios, hormonas, etc.)</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La aplicación para la crianza del ganado genera residuos peligrosos que no bien gestionados.</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X</a:t>
                      </a: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14701">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4</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Emisión de gases (CO2)</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La crianza de ganado vacuno produce demasiado CO2 al ambiente contaminando.</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X</a:t>
                      </a: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702768">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5</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Vertido de aguas residuales al estero</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El lavado de los criaderos genera aguas residuales que no son tratadas antes de enviar al alcantarillado o estero de agua dulce.</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X</a:t>
                      </a: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702768">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6</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Generación de estiércol</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La generación de estiércol no es utilizado en su totalidad de pr0cesos de abonos orgánicos</a:t>
                      </a:r>
                    </a:p>
                  </a:txBody>
                  <a:tcPr marL="62149" marR="62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X</a:t>
                      </a: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2149" marR="62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67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effectLst/>
              </a:rPr>
              <a:t>MATRIZ DE VALORACIÓN AMBIENTAL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33360913"/>
              </p:ext>
            </p:extLst>
          </p:nvPr>
        </p:nvGraphicFramePr>
        <p:xfrm>
          <a:off x="404883" y="900750"/>
          <a:ext cx="10972801" cy="5868008"/>
        </p:xfrm>
        <a:graphic>
          <a:graphicData uri="http://schemas.openxmlformats.org/drawingml/2006/table">
            <a:tbl>
              <a:tblPr firstRow="1" firstCol="1" bandRow="1">
                <a:tableStyleId>{5C22544A-7EE6-4342-B048-85BDC9FD1C3A}</a:tableStyleId>
              </a:tblPr>
              <a:tblGrid>
                <a:gridCol w="678420"/>
                <a:gridCol w="3686736"/>
                <a:gridCol w="3063776"/>
                <a:gridCol w="982639"/>
                <a:gridCol w="1146412"/>
                <a:gridCol w="1414818"/>
              </a:tblGrid>
              <a:tr h="388437">
                <a:tc gridSpan="6">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ACTIVIDADES ADMINISTRATIVAS</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8437">
                <a:tc rowSpan="2">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No</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ASPECTO AMBIENTAL</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DESCRIPCIÓN</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gridSpan="3">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CONDICIÓN DE FUNCIONAMIENTO</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r>
              <a:tr h="38843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1400" b="1" kern="1200">
                          <a:solidFill>
                            <a:schemeClr val="dk1"/>
                          </a:solidFill>
                          <a:effectLst/>
                          <a:latin typeface="+mn-lt"/>
                          <a:ea typeface="+mn-ea"/>
                          <a:cs typeface="+mn-cs"/>
                        </a:rPr>
                        <a:t>NORMAL</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ANORMAL</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EMERGENCIA</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776873">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1</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Generación de residuos comunes (papel, plástico, cartón)</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Los residuos comunes que generan en las áreas administrativas, comedor, aulas no existe una clasificación adecuada.</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X</a:t>
                      </a: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776873">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2</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Generación de residuos comunes (orgánicos)</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La generación de los residuos orgánicos es de mayor porcentaje debido a la demanda de estudiantes en la producción de alimentos.</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X</a:t>
                      </a: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776873">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3</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Generación de residuos peligrosos (tóner)</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La generación de tóner en las áreas administrativas no lo clasifica como un desecho peligroso o especial.</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X</a:t>
                      </a: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776873">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4</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Generación de residuos de productos de limpieza</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La acumulación de residuos  de limpieza puede ocasionar impactos negativos ya que pueden fusionar con otros.</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X</a:t>
                      </a: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776873">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5</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Contaminación paisajística</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El no tener una infraestructura adecuada en la  clasificación de los residuos produce contaminación paisajística.</a:t>
                      </a:r>
                    </a:p>
                  </a:txBody>
                  <a:tcPr marL="62516" marR="62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X</a:t>
                      </a:r>
                    </a:p>
                  </a:txBody>
                  <a:tcPr marL="62516" marR="625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10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effectLst/>
              </a:rPr>
              <a:t>MATRIZ DE VALORACIÓN AMBIENTAL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09644304"/>
              </p:ext>
            </p:extLst>
          </p:nvPr>
        </p:nvGraphicFramePr>
        <p:xfrm>
          <a:off x="627797" y="1241948"/>
          <a:ext cx="11341289" cy="4285399"/>
        </p:xfrm>
        <a:graphic>
          <a:graphicData uri="http://schemas.openxmlformats.org/drawingml/2006/table">
            <a:tbl>
              <a:tblPr firstRow="1" firstCol="1" bandRow="1">
                <a:tableStyleId>{5C22544A-7EE6-4342-B048-85BDC9FD1C3A}</a:tableStyleId>
              </a:tblPr>
              <a:tblGrid>
                <a:gridCol w="676660"/>
                <a:gridCol w="2972458"/>
                <a:gridCol w="4020924"/>
                <a:gridCol w="1187355"/>
                <a:gridCol w="1064525"/>
                <a:gridCol w="1419367"/>
              </a:tblGrid>
              <a:tr h="535675">
                <a:tc gridSpan="6">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MANTENIMIENTO Y MANEJO DE BODEGAS</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5675">
                <a:tc rowSpan="2">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No</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ASPECTO AMBIENTAL</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DESCRIPCIÓN</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gridSpan="3">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CONDICIÓN DE FUNCIONAMIENTO</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r>
              <a:tr h="53567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algn="l" defTabSz="914400" rtl="0" eaLnBrk="1" latinLnBrk="0" hangingPunct="1">
                        <a:lnSpc>
                          <a:spcPct val="115000"/>
                        </a:lnSpc>
                        <a:spcAft>
                          <a:spcPts val="0"/>
                        </a:spcAft>
                      </a:pPr>
                      <a:r>
                        <a:rPr lang="es-EC" sz="1400" b="1" kern="1200">
                          <a:solidFill>
                            <a:schemeClr val="dk1"/>
                          </a:solidFill>
                          <a:effectLst/>
                          <a:latin typeface="+mn-lt"/>
                          <a:ea typeface="+mn-ea"/>
                          <a:cs typeface="+mn-cs"/>
                        </a:rPr>
                        <a:t>NORMAL</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ANORMAL</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b="1" kern="1200" dirty="0">
                          <a:solidFill>
                            <a:schemeClr val="dk1"/>
                          </a:solidFill>
                          <a:effectLst/>
                          <a:latin typeface="+mn-lt"/>
                          <a:ea typeface="+mn-ea"/>
                          <a:cs typeface="+mn-cs"/>
                        </a:rPr>
                        <a:t>EMERGENCIA</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535675">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1</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Contaminación paisajística</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La infraestructura no adecuada y no cumple con normativas</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X</a:t>
                      </a: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535675">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2</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Generación de residuos comunes</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No cumplen con normativas INEN y ambientales</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X</a:t>
                      </a: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a:solidFill>
                          <a:schemeClr val="dk1"/>
                        </a:solidFill>
                        <a:effectLst/>
                        <a:latin typeface="+mn-lt"/>
                        <a:ea typeface="+mn-ea"/>
                        <a:cs typeface="+mn-cs"/>
                      </a:endParaRP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071349">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3</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Generación de residuos peligrosos (envases plásticos)</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No existe clasificación adecuada</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X</a:t>
                      </a: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535675">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4</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a:solidFill>
                            <a:schemeClr val="dk1"/>
                          </a:solidFill>
                          <a:effectLst/>
                          <a:latin typeface="+mn-lt"/>
                          <a:ea typeface="+mn-ea"/>
                          <a:cs typeface="+mn-cs"/>
                        </a:rPr>
                        <a:t>Derrames de aceites, combustibles. </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No existe normativa adecuada</a:t>
                      </a:r>
                    </a:p>
                  </a:txBody>
                  <a:tcPr marL="62254" marR="6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r>
                        <a:rPr lang="es-EC" sz="1400" kern="1200" dirty="0">
                          <a:solidFill>
                            <a:schemeClr val="dk1"/>
                          </a:solidFill>
                          <a:effectLst/>
                          <a:latin typeface="+mn-lt"/>
                          <a:ea typeface="+mn-ea"/>
                          <a:cs typeface="+mn-cs"/>
                        </a:rPr>
                        <a:t>X</a:t>
                      </a: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algn="l" defTabSz="914400" rtl="0" eaLnBrk="1" latinLnBrk="0" hangingPunct="1">
                        <a:lnSpc>
                          <a:spcPct val="115000"/>
                        </a:lnSpc>
                        <a:spcAft>
                          <a:spcPts val="0"/>
                        </a:spcAft>
                      </a:pPr>
                      <a:endParaRPr lang="es-EC" sz="1400" kern="1200" dirty="0">
                        <a:solidFill>
                          <a:schemeClr val="dk1"/>
                        </a:solidFill>
                        <a:effectLst/>
                        <a:latin typeface="+mn-lt"/>
                        <a:ea typeface="+mn-ea"/>
                        <a:cs typeface="+mn-cs"/>
                      </a:endParaRPr>
                    </a:p>
                  </a:txBody>
                  <a:tcPr marL="62254" marR="62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294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5952" y="-73618"/>
            <a:ext cx="10972800" cy="1143000"/>
          </a:xfrm>
        </p:spPr>
        <p:txBody>
          <a:bodyPr/>
          <a:lstStyle/>
          <a:p>
            <a:r>
              <a:rPr lang="es-EC" sz="2800" dirty="0">
                <a:solidFill>
                  <a:schemeClr val="tx1"/>
                </a:solidFill>
              </a:rPr>
              <a:t>Matriz de </a:t>
            </a:r>
            <a:r>
              <a:rPr lang="es-EC" sz="2800" dirty="0" err="1">
                <a:solidFill>
                  <a:schemeClr val="tx1"/>
                </a:solidFill>
              </a:rPr>
              <a:t>Leopold</a:t>
            </a:r>
            <a:endParaRPr lang="es-EC" sz="2800" dirty="0"/>
          </a:p>
        </p:txBody>
      </p:sp>
      <p:sp>
        <p:nvSpPr>
          <p:cNvPr id="4" name="CuadroTexto 8"/>
          <p:cNvSpPr txBox="1"/>
          <p:nvPr/>
        </p:nvSpPr>
        <p:spPr>
          <a:xfrm>
            <a:off x="8321154" y="519712"/>
            <a:ext cx="35433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t>Se evaluó:  </a:t>
            </a:r>
            <a:r>
              <a:rPr lang="es-ES" b="1" dirty="0"/>
              <a:t>Extensión, Duración, Reversibilidad, importancia, magnitud</a:t>
            </a:r>
            <a:endParaRPr lang="es-EC" dirty="0"/>
          </a:p>
          <a:p>
            <a:endParaRPr lang="es-EC"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02" y="497882"/>
            <a:ext cx="7519501" cy="636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995" y="5562530"/>
            <a:ext cx="5299881" cy="114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656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6896" y="0"/>
            <a:ext cx="10972800" cy="1143000"/>
          </a:xfrm>
        </p:spPr>
        <p:txBody>
          <a:bodyPr/>
          <a:lstStyle/>
          <a:p>
            <a:r>
              <a:rPr lang="es-EC" dirty="0" smtClean="0">
                <a:solidFill>
                  <a:schemeClr val="tx1"/>
                </a:solidFill>
              </a:rPr>
              <a:t>Matriz de Hallazgos</a:t>
            </a:r>
            <a:endParaRPr lang="es-EC" dirty="0">
              <a:solidFill>
                <a:schemeClr val="tx1"/>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title="RESULTADOS DE LA MATRIZ DE HALLAZGOS"/>
          <p:cNvGraphicFramePr>
            <a:graphicFrameLocks/>
          </p:cNvGraphicFramePr>
          <p:nvPr>
            <p:extLst>
              <p:ext uri="{D42A27DB-BD31-4B8C-83A1-F6EECF244321}">
                <p14:modId xmlns:p14="http://schemas.microsoft.com/office/powerpoint/2010/main" val="3734146253"/>
              </p:ext>
            </p:extLst>
          </p:nvPr>
        </p:nvGraphicFramePr>
        <p:xfrm>
          <a:off x="1351128" y="1064525"/>
          <a:ext cx="8824835" cy="4884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3638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255617" y="0"/>
            <a:ext cx="2936383" cy="830997"/>
          </a:xfrm>
          <a:prstGeom prst="rect">
            <a:avLst/>
          </a:prstGeom>
          <a:noFill/>
        </p:spPr>
        <p:txBody>
          <a:bodyPr wrap="square" rtlCol="0">
            <a:spAutoFit/>
          </a:bodyPr>
          <a:lstStyle/>
          <a:p>
            <a:pPr algn="r" fontAlgn="base">
              <a:spcBef>
                <a:spcPct val="0"/>
              </a:spcBef>
              <a:spcAft>
                <a:spcPct val="0"/>
              </a:spcAft>
            </a:pPr>
            <a:r>
              <a:rPr lang="es-EC" sz="2400" b="1" i="1" dirty="0">
                <a:solidFill>
                  <a:schemeClr val="bg2">
                    <a:lumMod val="20000"/>
                    <a:lumOff val="80000"/>
                  </a:schemeClr>
                </a:solidFill>
                <a:effectLst>
                  <a:outerShdw blurRad="38100" dist="38100" dir="2700000" algn="tl">
                    <a:srgbClr val="C0C0C0"/>
                  </a:outerShdw>
                </a:effectLst>
                <a:latin typeface="+mj-lt"/>
                <a:ea typeface="+mj-ea"/>
                <a:cs typeface="+mj-cs"/>
              </a:rPr>
              <a:t>Generalidades </a:t>
            </a:r>
            <a:br>
              <a:rPr lang="es-EC" sz="2400" b="1" i="1" dirty="0">
                <a:solidFill>
                  <a:schemeClr val="bg2">
                    <a:lumMod val="20000"/>
                    <a:lumOff val="80000"/>
                  </a:schemeClr>
                </a:solidFill>
                <a:effectLst>
                  <a:outerShdw blurRad="38100" dist="38100" dir="2700000" algn="tl">
                    <a:srgbClr val="C0C0C0"/>
                  </a:outerShdw>
                </a:effectLst>
                <a:latin typeface="+mj-lt"/>
                <a:ea typeface="+mj-ea"/>
                <a:cs typeface="+mj-cs"/>
              </a:rPr>
            </a:br>
            <a:endParaRPr lang="es-EC" sz="2400" b="1" i="1" dirty="0">
              <a:solidFill>
                <a:schemeClr val="bg2">
                  <a:lumMod val="20000"/>
                  <a:lumOff val="80000"/>
                </a:schemeClr>
              </a:solidFill>
              <a:effectLst>
                <a:outerShdw blurRad="38100" dist="38100" dir="2700000" algn="tl">
                  <a:srgbClr val="C0C0C0"/>
                </a:outerShdw>
              </a:effectLst>
              <a:latin typeface="+mj-lt"/>
              <a:ea typeface="+mj-ea"/>
              <a:cs typeface="+mj-cs"/>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2216"/>
            <a:ext cx="4347542" cy="248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C:\Users\User\Pictures\IASA 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08" y="761242"/>
            <a:ext cx="2826707" cy="2918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1"/>
          <p:cNvSpPr txBox="1">
            <a:spLocks/>
          </p:cNvSpPr>
          <p:nvPr/>
        </p:nvSpPr>
        <p:spPr>
          <a:xfrm>
            <a:off x="782228" y="200951"/>
            <a:ext cx="4683646" cy="443317"/>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1400" dirty="0" smtClean="0">
                <a:solidFill>
                  <a:schemeClr val="tx1"/>
                </a:solidFill>
                <a:latin typeface="+mn-lt"/>
              </a:rPr>
              <a:t>EIA EXPOST UAASD IASA II HACIENDA  ZOILA LUZ</a:t>
            </a:r>
            <a:endParaRPr lang="es-EC" sz="1400" dirty="0">
              <a:solidFill>
                <a:schemeClr val="tx1"/>
              </a:solidFill>
              <a:latin typeface="+mn-lt"/>
            </a:endParaRPr>
          </a:p>
          <a:p>
            <a:pPr algn="l"/>
            <a:r>
              <a:rPr lang="es-EC" sz="2400" b="0" i="0" dirty="0" smtClean="0">
                <a:solidFill>
                  <a:schemeClr val="tx1"/>
                </a:solidFill>
                <a:effectLst/>
                <a:latin typeface="Arial" pitchFamily="34" charset="0"/>
                <a:ea typeface="Calibri" pitchFamily="34" charset="0"/>
                <a:cs typeface="Arial" pitchFamily="34" charset="0"/>
              </a:rPr>
              <a:t> </a:t>
            </a:r>
            <a:endParaRPr lang="es-EC" sz="2400" dirty="0">
              <a:solidFill>
                <a:schemeClr val="tx1"/>
              </a:solidFill>
            </a:endParaRPr>
          </a:p>
        </p:txBody>
      </p:sp>
      <p:pic>
        <p:nvPicPr>
          <p:cNvPr id="3074" name="Picture 2" descr="C:\Users\acer\Desktop\proyecto 2\Hacienda Zoila Lu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5874" y="2475742"/>
            <a:ext cx="6557804" cy="34735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6">
            <a:extLst>
              <a:ext uri="{28A0092B-C50C-407E-A947-70E740481C1C}">
                <a14:useLocalDpi xmlns:a14="http://schemas.microsoft.com/office/drawing/2010/main" val="0"/>
              </a:ext>
            </a:extLst>
          </a:blip>
          <a:srcRect b="51617"/>
          <a:stretch/>
        </p:blipFill>
        <p:spPr bwMode="auto">
          <a:xfrm>
            <a:off x="5349922" y="761242"/>
            <a:ext cx="6673756" cy="17145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36064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395538"/>
            <a:ext cx="10972800" cy="1143000"/>
          </a:xfrm>
        </p:spPr>
        <p:txBody>
          <a:bodyPr/>
          <a:lstStyle/>
          <a:p>
            <a:r>
              <a:rPr lang="es-EC" sz="6600" dirty="0" smtClean="0">
                <a:solidFill>
                  <a:schemeClr val="tx1"/>
                </a:solidFill>
              </a:rPr>
              <a:t>PLAN DE MANEJO AMBIENTAL PROPUESTA</a:t>
            </a:r>
            <a:endParaRPr lang="es-EC" sz="6600" dirty="0">
              <a:solidFill>
                <a:schemeClr val="tx1"/>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631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Plan de Manejo Ambiental</a:t>
            </a:r>
            <a:endParaRPr lang="es-EC" dirty="0">
              <a:solidFill>
                <a:schemeClr val="tx1"/>
              </a:solidFill>
            </a:endParaRPr>
          </a:p>
        </p:txBody>
      </p:sp>
      <p:sp>
        <p:nvSpPr>
          <p:cNvPr id="4" name="3 Marcador de contenido"/>
          <p:cNvSpPr>
            <a:spLocks noGrp="1"/>
          </p:cNvSpPr>
          <p:nvPr>
            <p:ph idx="1"/>
          </p:nvPr>
        </p:nvSpPr>
        <p:spPr>
          <a:xfrm>
            <a:off x="-423080" y="2645320"/>
            <a:ext cx="2450697" cy="1334068"/>
          </a:xfrm>
        </p:spPr>
        <p:txBody>
          <a:bodyPr/>
          <a:lstStyle/>
          <a:p>
            <a:pPr marL="0" indent="0" algn="ctr">
              <a:buNone/>
            </a:pPr>
            <a:r>
              <a:rPr lang="es-EC" b="1" dirty="0" smtClean="0">
                <a:solidFill>
                  <a:schemeClr val="tx1"/>
                </a:solidFill>
              </a:rPr>
              <a:t>PMA</a:t>
            </a:r>
            <a:endParaRPr lang="es-EC" b="1" dirty="0">
              <a:solidFill>
                <a:schemeClr val="tx1"/>
              </a:solidFill>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575" y="1538145"/>
            <a:ext cx="4967784" cy="260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Abrir llave"/>
          <p:cNvSpPr/>
          <p:nvPr/>
        </p:nvSpPr>
        <p:spPr>
          <a:xfrm>
            <a:off x="1241946" y="805217"/>
            <a:ext cx="1228299" cy="4067033"/>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6" name="5 Abrir llave"/>
          <p:cNvSpPr/>
          <p:nvPr/>
        </p:nvSpPr>
        <p:spPr>
          <a:xfrm>
            <a:off x="6045958" y="1064525"/>
            <a:ext cx="1201003" cy="3548418"/>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EC"/>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550" y="1538145"/>
            <a:ext cx="5181600" cy="30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23879" y="4312693"/>
            <a:ext cx="3493826" cy="261610"/>
          </a:xfrm>
          <a:prstGeom prst="rect">
            <a:avLst/>
          </a:prstGeom>
          <a:noFill/>
        </p:spPr>
        <p:txBody>
          <a:bodyPr wrap="square" rtlCol="0">
            <a:spAutoFit/>
          </a:bodyPr>
          <a:lstStyle/>
          <a:p>
            <a:r>
              <a:rPr lang="es-EC" sz="1050" b="1" dirty="0" smtClean="0">
                <a:latin typeface="Times Bold Italic" pitchFamily="18" charset="0"/>
              </a:rPr>
              <a:t>Plan de cierre y abandono</a:t>
            </a:r>
            <a:endParaRPr lang="es-EC" sz="1050" b="1" dirty="0">
              <a:latin typeface="Times Bold Italic" pitchFamily="18" charset="0"/>
            </a:endParaRPr>
          </a:p>
        </p:txBody>
      </p:sp>
    </p:spTree>
    <p:extLst>
      <p:ext uri="{BB962C8B-B14F-4D97-AF65-F5344CB8AC3E}">
        <p14:creationId xmlns:p14="http://schemas.microsoft.com/office/powerpoint/2010/main" val="1197853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CONCLUSIONES</a:t>
            </a:r>
            <a:endParaRPr lang="es-EC" dirty="0"/>
          </a:p>
        </p:txBody>
      </p:sp>
      <p:sp>
        <p:nvSpPr>
          <p:cNvPr id="5" name="Rectangle 4"/>
          <p:cNvSpPr/>
          <p:nvPr/>
        </p:nvSpPr>
        <p:spPr>
          <a:xfrm>
            <a:off x="1419367" y="1892206"/>
            <a:ext cx="8830102" cy="3139321"/>
          </a:xfrm>
          <a:prstGeom prst="rect">
            <a:avLst/>
          </a:prstGeom>
        </p:spPr>
        <p:txBody>
          <a:bodyPr wrap="square">
            <a:spAutoFit/>
          </a:bodyPr>
          <a:lstStyle/>
          <a:p>
            <a:pPr lvl="0" algn="just"/>
            <a:r>
              <a:rPr lang="es-EC" dirty="0"/>
              <a:t>La construcción de la infraestructura disponible en la Hacienda Zoila Luz, así como también sus proyectos académicos – productivos han sido ejecutados sin tomar en cuenta las normas ambientales.</a:t>
            </a:r>
          </a:p>
          <a:p>
            <a:pPr algn="just"/>
            <a:r>
              <a:rPr lang="es-EC" dirty="0"/>
              <a:t> </a:t>
            </a:r>
          </a:p>
          <a:p>
            <a:pPr lvl="0" algn="just"/>
            <a:r>
              <a:rPr lang="es-EC" dirty="0"/>
              <a:t>La Revisión Ambiental Inicial (RAI), en el área agrícola se pudo evidenciar deforestación, perdida de flora y fauna, vertido de sustancias químicas, generación de residuos peligrosos, generación de residuos orgánicos, emisión de gases, contaminación paisajística, generación de lixiviados.</a:t>
            </a:r>
          </a:p>
          <a:p>
            <a:pPr algn="just"/>
            <a:r>
              <a:rPr lang="es-EC" dirty="0"/>
              <a:t> </a:t>
            </a:r>
          </a:p>
          <a:p>
            <a:pPr lvl="0" algn="just"/>
            <a:r>
              <a:rPr lang="es-EC" dirty="0"/>
              <a:t>En ganadería se evidenció deforestación, perdida de  flora y fauna, generación residuos peligrosos como medicamentos, hormonas, vacunas, etc.</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917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0501" y="0"/>
            <a:ext cx="10972800" cy="1143000"/>
          </a:xfrm>
        </p:spPr>
        <p:txBody>
          <a:bodyPr/>
          <a:lstStyle/>
          <a:p>
            <a:r>
              <a:rPr lang="es-EC" dirty="0" smtClean="0">
                <a:solidFill>
                  <a:schemeClr val="tx1"/>
                </a:solidFill>
              </a:rPr>
              <a:t>CONCLUSIONES</a:t>
            </a:r>
            <a:endParaRPr lang="es-EC" dirty="0">
              <a:solidFill>
                <a:schemeClr val="tx1"/>
              </a:solidFill>
            </a:endParaRPr>
          </a:p>
        </p:txBody>
      </p:sp>
      <p:sp>
        <p:nvSpPr>
          <p:cNvPr id="5" name="Rectangle 4"/>
          <p:cNvSpPr/>
          <p:nvPr/>
        </p:nvSpPr>
        <p:spPr>
          <a:xfrm>
            <a:off x="750627" y="1041485"/>
            <a:ext cx="10699845" cy="4247317"/>
          </a:xfrm>
          <a:prstGeom prst="rect">
            <a:avLst/>
          </a:prstGeom>
        </p:spPr>
        <p:txBody>
          <a:bodyPr wrap="square">
            <a:spAutoFit/>
          </a:bodyPr>
          <a:lstStyle/>
          <a:p>
            <a:pPr lvl="0" algn="just"/>
            <a:r>
              <a:rPr lang="es-EC" dirty="0"/>
              <a:t>En el área administrativa se evidencia la generación de residuos comunes, residuos orgánicos de los comedores	y residuos peligrosos de los productos de limpieza.</a:t>
            </a:r>
          </a:p>
          <a:p>
            <a:pPr algn="just"/>
            <a:r>
              <a:rPr lang="es-EC" dirty="0"/>
              <a:t> </a:t>
            </a:r>
          </a:p>
          <a:p>
            <a:pPr lvl="0" algn="just"/>
            <a:r>
              <a:rPr lang="es-EC" dirty="0"/>
              <a:t>En las bodegas se evidencio un manejo inadecuado de los materiales almacenados, emisión de gases y generación de residuos peligrosos, derrame de aceites y pesticidas</a:t>
            </a:r>
          </a:p>
          <a:p>
            <a:pPr algn="just"/>
            <a:r>
              <a:rPr lang="es-EC" dirty="0"/>
              <a:t> </a:t>
            </a:r>
          </a:p>
          <a:p>
            <a:pPr lvl="0" algn="just"/>
            <a:r>
              <a:rPr lang="es-EC" dirty="0"/>
              <a:t>En los talleres de carpintería, electricidad y mecánica se evidencio la generación de polvo, ruido,  lámparas fluorescentes, derrame de aceite y disolventes.</a:t>
            </a:r>
          </a:p>
          <a:p>
            <a:pPr algn="just"/>
            <a:r>
              <a:rPr lang="es-EC" dirty="0"/>
              <a:t> </a:t>
            </a:r>
          </a:p>
          <a:p>
            <a:pPr lvl="0" algn="just"/>
            <a:r>
              <a:rPr lang="es-EC" dirty="0"/>
              <a:t>Los resultados de la matriz de </a:t>
            </a:r>
            <a:r>
              <a:rPr lang="es-EC" dirty="0" err="1"/>
              <a:t>Leopold</a:t>
            </a:r>
            <a:r>
              <a:rPr lang="es-EC" dirty="0"/>
              <a:t>, indican que no tenemos impactos altamente significativos, tampoco tenemos impactos significativos. Tenemos impactos que son calificados como despreciables, sobre los cuales debemos tomar correctivos;  con el valor más alto es la  construcción y mantenimiento de la infraestructura 110,8</a:t>
            </a:r>
            <a:r>
              <a:rPr lang="es-ES" dirty="0"/>
              <a:t>; le sigue en orden de importancia el lavado de los corrales con 62,8; le sigue la deforestación con una ponderación de 46,2 y por último la generación de estiércol 26,8 de ponderación.</a:t>
            </a:r>
            <a:endParaRPr lang="es-EC"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283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4967" y="-189386"/>
            <a:ext cx="10972800" cy="1143000"/>
          </a:xfrm>
        </p:spPr>
        <p:txBody>
          <a:bodyPr/>
          <a:lstStyle/>
          <a:p>
            <a:r>
              <a:rPr lang="es-EC" dirty="0" smtClean="0">
                <a:solidFill>
                  <a:schemeClr val="tx1"/>
                </a:solidFill>
              </a:rPr>
              <a:t/>
            </a:r>
            <a:br>
              <a:rPr lang="es-EC" dirty="0" smtClean="0">
                <a:solidFill>
                  <a:schemeClr val="tx1"/>
                </a:solidFill>
              </a:rPr>
            </a:br>
            <a:r>
              <a:rPr lang="es-EC" dirty="0" smtClean="0">
                <a:solidFill>
                  <a:schemeClr val="tx1"/>
                </a:solidFill>
              </a:rPr>
              <a:t>CONCLUSIONES</a:t>
            </a:r>
            <a:endParaRPr lang="es-EC" dirty="0"/>
          </a:p>
        </p:txBody>
      </p:sp>
      <p:sp>
        <p:nvSpPr>
          <p:cNvPr id="5" name="Rectangle 4"/>
          <p:cNvSpPr/>
          <p:nvPr/>
        </p:nvSpPr>
        <p:spPr>
          <a:xfrm>
            <a:off x="545911" y="887321"/>
            <a:ext cx="11163869" cy="5355312"/>
          </a:xfrm>
          <a:prstGeom prst="rect">
            <a:avLst/>
          </a:prstGeom>
        </p:spPr>
        <p:txBody>
          <a:bodyPr wrap="square">
            <a:spAutoFit/>
          </a:bodyPr>
          <a:lstStyle/>
          <a:p>
            <a:pPr lvl="0" algn="just"/>
            <a:r>
              <a:rPr lang="es-EC" dirty="0"/>
              <a:t>Los resultados muestran que los parámetros medidos para las aguas residuales están dentro de los límites permitidos, mostrando únicamente un valor alto para </a:t>
            </a:r>
            <a:r>
              <a:rPr lang="es-EC" dirty="0" err="1"/>
              <a:t>organoclorados</a:t>
            </a:r>
            <a:r>
              <a:rPr lang="es-EC" dirty="0"/>
              <a:t>, posiblemente por el uso de pesticidas para el control de insectos en el área residencial.</a:t>
            </a:r>
          </a:p>
          <a:p>
            <a:pPr algn="just"/>
            <a:r>
              <a:rPr lang="es-EC" dirty="0"/>
              <a:t> </a:t>
            </a:r>
          </a:p>
          <a:p>
            <a:pPr lvl="0" algn="just"/>
            <a:r>
              <a:rPr lang="es-EC" dirty="0"/>
              <a:t>Los resultados del análisis de suelos muestran que los parámetros están dentro de los límites permisibles, excepto para cobre  y Zinc, posiblemente debido a su origen sedimentario</a:t>
            </a:r>
            <a:r>
              <a:rPr lang="es-EC" dirty="0" smtClean="0"/>
              <a:t>.</a:t>
            </a:r>
          </a:p>
          <a:p>
            <a:pPr lvl="0" algn="just"/>
            <a:endParaRPr lang="es-EC" dirty="0"/>
          </a:p>
          <a:p>
            <a:pPr lvl="0" algn="just"/>
            <a:r>
              <a:rPr lang="es-EC" dirty="0" smtClean="0"/>
              <a:t>Los resultados del análisis de ruido muestran que las actividades realizadas dentro de la hacienda Zoila Luz no contaminan con ruido al ambiente, ´reciben una contaminación externa.</a:t>
            </a:r>
            <a:endParaRPr lang="es-EC" dirty="0"/>
          </a:p>
          <a:p>
            <a:pPr algn="just"/>
            <a:r>
              <a:rPr lang="es-EC" dirty="0"/>
              <a:t> </a:t>
            </a:r>
          </a:p>
          <a:p>
            <a:pPr lvl="0" algn="just"/>
            <a:r>
              <a:rPr lang="es-EC" dirty="0"/>
              <a:t>De acuerdo a los resultados podemos señalar que existen 2 No Conformidades Mayores (NC+) lo que representa un 4,17 % de incumplimiento de la Normativa Ambiental; que se tienen 41  no conformidades menores (</a:t>
            </a:r>
            <a:r>
              <a:rPr lang="es-EC" dirty="0" err="1"/>
              <a:t>nc</a:t>
            </a:r>
            <a:r>
              <a:rPr lang="es-EC" dirty="0"/>
              <a:t>-), que representan un 85,42 %, situaciones que se pueden solucionar con la gestión de la institución, con la aplicación del PMA; y, que se tienen 5 cumplimientos, que representan un 10,42 %.</a:t>
            </a:r>
          </a:p>
          <a:p>
            <a:pPr algn="just"/>
            <a:r>
              <a:rPr lang="es-EC" dirty="0"/>
              <a:t> </a:t>
            </a:r>
          </a:p>
          <a:p>
            <a:pPr lvl="0" algn="just"/>
            <a:r>
              <a:rPr lang="es-EC" dirty="0"/>
              <a:t>Se ha definido un Plan de Acción en base a los resultados de la Matriz de Hallazgos.</a:t>
            </a:r>
          </a:p>
          <a:p>
            <a:pPr algn="just"/>
            <a:r>
              <a:rPr lang="es-EC" dirty="0"/>
              <a:t> </a:t>
            </a:r>
          </a:p>
          <a:p>
            <a:pPr lvl="0" algn="just"/>
            <a:r>
              <a:rPr lang="es-EC" dirty="0"/>
              <a:t>Se ha propuesto un PMA con los programas de prevención, mitigación, contingencia, capacitación, monitoreo y seguimiento y relaciones comunitarias.</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343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RECOMENDACIONES</a:t>
            </a:r>
            <a:endParaRPr lang="es-EC" dirty="0">
              <a:solidFill>
                <a:schemeClr val="tx1"/>
              </a:solidFill>
            </a:endParaRPr>
          </a:p>
        </p:txBody>
      </p:sp>
      <p:sp>
        <p:nvSpPr>
          <p:cNvPr id="5" name="Rectangle 4"/>
          <p:cNvSpPr/>
          <p:nvPr/>
        </p:nvSpPr>
        <p:spPr>
          <a:xfrm>
            <a:off x="1897038" y="972235"/>
            <a:ext cx="7806520" cy="2585323"/>
          </a:xfrm>
          <a:prstGeom prst="rect">
            <a:avLst/>
          </a:prstGeom>
        </p:spPr>
        <p:txBody>
          <a:bodyPr wrap="square">
            <a:spAutoFit/>
          </a:bodyPr>
          <a:lstStyle/>
          <a:p>
            <a:pPr lvl="0" algn="just"/>
            <a:r>
              <a:rPr lang="es-EC" dirty="0"/>
              <a:t>Establecer como política ambiental en la institución, que en todo proyecto y/o actividad a ejecutar se tome en cuenta el aspecto ambiental.</a:t>
            </a:r>
          </a:p>
          <a:p>
            <a:pPr algn="just"/>
            <a:r>
              <a:rPr lang="es-EC" dirty="0"/>
              <a:t> </a:t>
            </a:r>
          </a:p>
          <a:p>
            <a:pPr lvl="0" algn="just"/>
            <a:r>
              <a:rPr lang="es-EC" dirty="0"/>
              <a:t>Regularizar la institución, ante la autoridad ambiental, mediante la elaboración de una Ficha Técnica Ambiental.</a:t>
            </a:r>
          </a:p>
          <a:p>
            <a:pPr algn="just"/>
            <a:r>
              <a:rPr lang="es-EC" dirty="0"/>
              <a:t> </a:t>
            </a:r>
          </a:p>
          <a:p>
            <a:pPr lvl="0" algn="just"/>
            <a:r>
              <a:rPr lang="es-EC" dirty="0"/>
              <a:t>Ejecutar el PMA propuesto de acuerdo al cronograma establecido.</a:t>
            </a:r>
          </a:p>
          <a:p>
            <a:pPr algn="just"/>
            <a:r>
              <a:rPr lang="es-EC" dirty="0"/>
              <a:t> </a:t>
            </a:r>
          </a:p>
          <a:p>
            <a:pPr lvl="0" algn="just"/>
            <a:r>
              <a:rPr lang="es-EC" dirty="0"/>
              <a:t>Ejecutar las actividades propuestas en el Plan de Acción.</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059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91681" y="735758"/>
            <a:ext cx="6865388" cy="1084912"/>
          </a:xfrm>
          <a:prstGeom prst="rect">
            <a:avLst/>
          </a:prstGeom>
          <a:noFill/>
        </p:spPr>
        <p:txBody>
          <a:bodyPr wrap="square" lIns="68580" tIns="34290" rIns="68580" bIns="34290">
            <a:spAutoFit/>
          </a:bodyPr>
          <a:lstStyle/>
          <a:p>
            <a:r>
              <a:rPr lang="es-ES" sz="6600" b="1" dirty="0">
                <a:ln w="19050">
                  <a:solidFill>
                    <a:schemeClr val="tx2">
                      <a:tint val="1000"/>
                    </a:schemeClr>
                  </a:solidFill>
                  <a:prstDash val="solid"/>
                </a:ln>
                <a:solidFill>
                  <a:sysClr val="windowText" lastClr="000000"/>
                </a:solidFill>
                <a:effectLst>
                  <a:outerShdw blurRad="50000" dist="50800" dir="7500000" algn="tl">
                    <a:srgbClr val="000000">
                      <a:shade val="5000"/>
                      <a:alpha val="35000"/>
                    </a:srgbClr>
                  </a:outerShdw>
                </a:effectLst>
              </a:rPr>
              <a:t> </a:t>
            </a:r>
            <a:r>
              <a:rPr lang="es-ES" sz="6600" b="1" dirty="0" smtClean="0">
                <a:ln w="19050">
                  <a:solidFill>
                    <a:schemeClr val="tx2">
                      <a:tint val="1000"/>
                    </a:schemeClr>
                  </a:solidFill>
                  <a:prstDash val="solid"/>
                </a:ln>
                <a:solidFill>
                  <a:sysClr val="windowText" lastClr="000000"/>
                </a:solidFill>
                <a:effectLst>
                  <a:outerShdw blurRad="50000" dist="50800" dir="7500000" algn="tl">
                    <a:srgbClr val="000000">
                      <a:shade val="5000"/>
                      <a:alpha val="35000"/>
                    </a:srgbClr>
                  </a:outerShdw>
                </a:effectLst>
              </a:rPr>
              <a:t>GRACIAS</a:t>
            </a:r>
            <a:endParaRPr lang="es-ES" sz="6600" b="1" dirty="0">
              <a:ln w="19050">
                <a:solidFill>
                  <a:schemeClr val="tx2">
                    <a:tint val="1000"/>
                  </a:schemeClr>
                </a:solidFill>
                <a:prstDash val="solid"/>
              </a:ln>
              <a:solidFill>
                <a:sysClr val="windowText" lastClr="000000"/>
              </a:solidFill>
              <a:effectLst>
                <a:outerShdw blurRad="50000" dist="50800" dir="7500000" algn="tl">
                  <a:srgbClr val="000000">
                    <a:shade val="5000"/>
                    <a:alpha val="35000"/>
                  </a:srgb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600" y="2434068"/>
            <a:ext cx="7246683" cy="212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s://image.freepik.com/iconos-gratis/pulgar-arriba-signo_318-637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56" y="3280165"/>
            <a:ext cx="3197369" cy="319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2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5"/>
          <p:cNvSpPr txBox="1"/>
          <p:nvPr/>
        </p:nvSpPr>
        <p:spPr>
          <a:xfrm>
            <a:off x="9255617" y="0"/>
            <a:ext cx="2936383" cy="830997"/>
          </a:xfrm>
          <a:prstGeom prst="rect">
            <a:avLst/>
          </a:prstGeom>
          <a:noFill/>
        </p:spPr>
        <p:txBody>
          <a:bodyPr wrap="square" rtlCol="0">
            <a:spAutoFit/>
          </a:bodyPr>
          <a:lstStyle/>
          <a:p>
            <a:pPr algn="r" fontAlgn="base">
              <a:spcBef>
                <a:spcPct val="0"/>
              </a:spcBef>
              <a:spcAft>
                <a:spcPct val="0"/>
              </a:spcAft>
            </a:pPr>
            <a:r>
              <a:rPr lang="es-EC" sz="2400" b="1" i="1" dirty="0">
                <a:solidFill>
                  <a:schemeClr val="bg2">
                    <a:lumMod val="20000"/>
                    <a:lumOff val="80000"/>
                  </a:schemeClr>
                </a:solidFill>
                <a:effectLst>
                  <a:outerShdw blurRad="38100" dist="38100" dir="2700000" algn="tl">
                    <a:srgbClr val="C0C0C0"/>
                  </a:outerShdw>
                </a:effectLst>
                <a:latin typeface="+mj-lt"/>
                <a:ea typeface="+mj-ea"/>
                <a:cs typeface="+mj-cs"/>
              </a:rPr>
              <a:t>Generalidades </a:t>
            </a:r>
            <a:br>
              <a:rPr lang="es-EC" sz="2400" b="1" i="1" dirty="0">
                <a:solidFill>
                  <a:schemeClr val="bg2">
                    <a:lumMod val="20000"/>
                    <a:lumOff val="80000"/>
                  </a:schemeClr>
                </a:solidFill>
                <a:effectLst>
                  <a:outerShdw blurRad="38100" dist="38100" dir="2700000" algn="tl">
                    <a:srgbClr val="C0C0C0"/>
                  </a:outerShdw>
                </a:effectLst>
                <a:latin typeface="+mj-lt"/>
                <a:ea typeface="+mj-ea"/>
                <a:cs typeface="+mj-cs"/>
              </a:rPr>
            </a:br>
            <a:endParaRPr lang="es-EC" sz="2400" b="1" i="1" dirty="0">
              <a:solidFill>
                <a:schemeClr val="bg2">
                  <a:lumMod val="20000"/>
                  <a:lumOff val="80000"/>
                </a:schemeClr>
              </a:solidFill>
              <a:effectLst>
                <a:outerShdw blurRad="38100" dist="38100" dir="2700000" algn="tl">
                  <a:srgbClr val="C0C0C0"/>
                </a:outerShdw>
              </a:effectLst>
              <a:latin typeface="+mj-lt"/>
              <a:ea typeface="+mj-ea"/>
              <a:cs typeface="+mj-cs"/>
            </a:endParaRPr>
          </a:p>
        </p:txBody>
      </p:sp>
      <p:pic>
        <p:nvPicPr>
          <p:cNvPr id="5" name="Picture 4" descr="C:\Users\acer\Desktop\proyecto 2\documentos referencia\Mapas_Provincia_Tsáchila\MAPA_PARROQUIAL_SDT-100,0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150" y="819732"/>
            <a:ext cx="1702226" cy="1415965"/>
          </a:xfrm>
          <a:prstGeom prst="rect">
            <a:avLst/>
          </a:prstGeom>
          <a:noFill/>
          <a:ln>
            <a:noFill/>
          </a:ln>
        </p:spPr>
      </p:pic>
      <p:pic>
        <p:nvPicPr>
          <p:cNvPr id="6" name="Picture 5" descr="C:\Users\acer\Desktop\proyecto 2\documentos referencia\Mapas_Provincia_Tsáchila\MAPA _CLIMÁTICO_SD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469" y="806084"/>
            <a:ext cx="1743170" cy="1415965"/>
          </a:xfrm>
          <a:prstGeom prst="rect">
            <a:avLst/>
          </a:prstGeom>
          <a:noFill/>
          <a:ln>
            <a:noFill/>
          </a:ln>
        </p:spPr>
      </p:pic>
      <p:sp>
        <p:nvSpPr>
          <p:cNvPr id="7" name="TextBox 6"/>
          <p:cNvSpPr txBox="1"/>
          <p:nvPr/>
        </p:nvSpPr>
        <p:spPr>
          <a:xfrm>
            <a:off x="777921" y="2402005"/>
            <a:ext cx="1861407" cy="261610"/>
          </a:xfrm>
          <a:prstGeom prst="rect">
            <a:avLst/>
          </a:prstGeom>
          <a:noFill/>
        </p:spPr>
        <p:txBody>
          <a:bodyPr wrap="none" rtlCol="0">
            <a:spAutoFit/>
          </a:bodyPr>
          <a:lstStyle/>
          <a:p>
            <a:r>
              <a:rPr lang="es-EC" sz="1050" dirty="0" smtClean="0"/>
              <a:t>¨Parroquia Luz de América</a:t>
            </a:r>
            <a:endParaRPr lang="es-EC" sz="1050" dirty="0"/>
          </a:p>
        </p:txBody>
      </p:sp>
      <p:sp>
        <p:nvSpPr>
          <p:cNvPr id="8" name="TextBox 7"/>
          <p:cNvSpPr txBox="1"/>
          <p:nvPr/>
        </p:nvSpPr>
        <p:spPr>
          <a:xfrm>
            <a:off x="3520350" y="2409952"/>
            <a:ext cx="2045753" cy="253916"/>
          </a:xfrm>
          <a:prstGeom prst="rect">
            <a:avLst/>
          </a:prstGeom>
          <a:noFill/>
        </p:spPr>
        <p:txBody>
          <a:bodyPr wrap="none" rtlCol="0">
            <a:spAutoFit/>
          </a:bodyPr>
          <a:lstStyle/>
          <a:p>
            <a:r>
              <a:rPr lang="es-EC" sz="1050" dirty="0"/>
              <a:t>T</a:t>
            </a:r>
            <a:r>
              <a:rPr lang="es-EC" sz="1050" dirty="0" smtClean="0"/>
              <a:t>ropical mega térmico </a:t>
            </a:r>
            <a:r>
              <a:rPr lang="es-EC" sz="1050" dirty="0"/>
              <a:t>húmedo</a:t>
            </a:r>
          </a:p>
        </p:txBody>
      </p:sp>
      <p:pic>
        <p:nvPicPr>
          <p:cNvPr id="9" name="Picture 8" descr="C:\Users\acer\Desktop\proyecto 2\documentos referencia\Mapas_Provincia_Tsáchila\TEMPERATURA_SD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3242" y="778503"/>
            <a:ext cx="1676150" cy="1457194"/>
          </a:xfrm>
          <a:prstGeom prst="rect">
            <a:avLst/>
          </a:prstGeom>
          <a:noFill/>
          <a:ln>
            <a:noFill/>
          </a:ln>
        </p:spPr>
      </p:pic>
      <p:sp>
        <p:nvSpPr>
          <p:cNvPr id="11" name="TextBox 10"/>
          <p:cNvSpPr txBox="1"/>
          <p:nvPr/>
        </p:nvSpPr>
        <p:spPr>
          <a:xfrm>
            <a:off x="6432552" y="2430277"/>
            <a:ext cx="1125629" cy="253916"/>
          </a:xfrm>
          <a:prstGeom prst="rect">
            <a:avLst/>
          </a:prstGeom>
          <a:noFill/>
        </p:spPr>
        <p:txBody>
          <a:bodyPr wrap="none" rtlCol="0">
            <a:spAutoFit/>
          </a:bodyPr>
          <a:lstStyle/>
          <a:p>
            <a:r>
              <a:rPr lang="es-EC" sz="1050" dirty="0" smtClean="0"/>
              <a:t>23 °C promedio</a:t>
            </a:r>
            <a:endParaRPr lang="es-EC" sz="1050" dirty="0"/>
          </a:p>
        </p:txBody>
      </p:sp>
      <p:pic>
        <p:nvPicPr>
          <p:cNvPr id="12" name="Picture 11" descr="C:\Users\acer\Desktop\proyecto 2\documentos referencia\Mapas_Provincia_Tsáchila\PRECIPITACION_SDT.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7956" y="793124"/>
            <a:ext cx="1888007" cy="1428925"/>
          </a:xfrm>
          <a:prstGeom prst="rect">
            <a:avLst/>
          </a:prstGeom>
          <a:noFill/>
          <a:ln>
            <a:noFill/>
          </a:ln>
        </p:spPr>
      </p:pic>
      <p:sp>
        <p:nvSpPr>
          <p:cNvPr id="13" name="TextBox 12"/>
          <p:cNvSpPr txBox="1"/>
          <p:nvPr/>
        </p:nvSpPr>
        <p:spPr>
          <a:xfrm>
            <a:off x="8653535" y="2467223"/>
            <a:ext cx="821059" cy="253916"/>
          </a:xfrm>
          <a:prstGeom prst="rect">
            <a:avLst/>
          </a:prstGeom>
          <a:noFill/>
        </p:spPr>
        <p:txBody>
          <a:bodyPr wrap="none" rtlCol="0">
            <a:spAutoFit/>
          </a:bodyPr>
          <a:lstStyle/>
          <a:p>
            <a:r>
              <a:rPr lang="es-EC" sz="1050" dirty="0" smtClean="0"/>
              <a:t>3 150 mm </a:t>
            </a:r>
            <a:endParaRPr lang="es-EC" sz="1050" dirty="0"/>
          </a:p>
        </p:txBody>
      </p:sp>
      <p:pic>
        <p:nvPicPr>
          <p:cNvPr id="14" name="Picture 13" descr="C:\Users\acer\Desktop\proyecto 2\documentos referencia\Mapas_Provincia_Tsáchila\FERTILIDAD_DEL_SUELO_SDT.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2633" y="3563085"/>
            <a:ext cx="1470215" cy="1404540"/>
          </a:xfrm>
          <a:prstGeom prst="rect">
            <a:avLst/>
          </a:prstGeom>
          <a:noFill/>
          <a:ln>
            <a:noFill/>
          </a:ln>
        </p:spPr>
      </p:pic>
      <p:sp>
        <p:nvSpPr>
          <p:cNvPr id="15" name="TextBox 14"/>
          <p:cNvSpPr txBox="1"/>
          <p:nvPr/>
        </p:nvSpPr>
        <p:spPr>
          <a:xfrm>
            <a:off x="1220730" y="5330169"/>
            <a:ext cx="1003801" cy="253916"/>
          </a:xfrm>
          <a:prstGeom prst="rect">
            <a:avLst/>
          </a:prstGeom>
          <a:noFill/>
        </p:spPr>
        <p:txBody>
          <a:bodyPr wrap="none" rtlCol="0">
            <a:spAutoFit/>
          </a:bodyPr>
          <a:lstStyle/>
          <a:p>
            <a:r>
              <a:rPr lang="es-EC" sz="1050" dirty="0" smtClean="0"/>
              <a:t>Baja fertilidad</a:t>
            </a:r>
            <a:endParaRPr lang="es-EC" sz="1050" dirty="0"/>
          </a:p>
        </p:txBody>
      </p:sp>
      <p:pic>
        <p:nvPicPr>
          <p:cNvPr id="16" name="Picture 15" descr="C:\Users\acer\Desktop\proyecto 2\documentos referencia\Mapas_Provincia_Tsáchila\MAPA_CUT_SDT.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5823" y="3645992"/>
            <a:ext cx="1597479" cy="1281710"/>
          </a:xfrm>
          <a:prstGeom prst="rect">
            <a:avLst/>
          </a:prstGeom>
          <a:noFill/>
          <a:ln>
            <a:noFill/>
          </a:ln>
        </p:spPr>
      </p:pic>
      <p:sp>
        <p:nvSpPr>
          <p:cNvPr id="17" name="TextBox 16"/>
          <p:cNvSpPr txBox="1"/>
          <p:nvPr/>
        </p:nvSpPr>
        <p:spPr>
          <a:xfrm>
            <a:off x="3632560" y="5242106"/>
            <a:ext cx="1851789" cy="253916"/>
          </a:xfrm>
          <a:prstGeom prst="rect">
            <a:avLst/>
          </a:prstGeom>
          <a:noFill/>
        </p:spPr>
        <p:txBody>
          <a:bodyPr wrap="none" rtlCol="0">
            <a:spAutoFit/>
          </a:bodyPr>
          <a:lstStyle/>
          <a:p>
            <a:r>
              <a:rPr lang="es-EC" sz="1050" dirty="0" smtClean="0"/>
              <a:t>Cultivable , poca limitación</a:t>
            </a:r>
            <a:endParaRPr lang="es-EC" sz="1050" dirty="0"/>
          </a:p>
        </p:txBody>
      </p:sp>
      <p:pic>
        <p:nvPicPr>
          <p:cNvPr id="18" name="Picture 17" descr="C:\Users\acer\Desktop\proyecto 2\documentos referencia\Mapas_Provincia_Tsáchila\MAPA_PENDIENTES_SDT.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3538" y="3563085"/>
            <a:ext cx="1318026" cy="1309006"/>
          </a:xfrm>
          <a:prstGeom prst="rect">
            <a:avLst/>
          </a:prstGeom>
          <a:noFill/>
          <a:ln>
            <a:noFill/>
          </a:ln>
        </p:spPr>
      </p:pic>
      <p:sp>
        <p:nvSpPr>
          <p:cNvPr id="19" name="TextBox 18"/>
          <p:cNvSpPr txBox="1"/>
          <p:nvPr/>
        </p:nvSpPr>
        <p:spPr>
          <a:xfrm>
            <a:off x="6393538" y="5203211"/>
            <a:ext cx="1515158" cy="253916"/>
          </a:xfrm>
          <a:prstGeom prst="rect">
            <a:avLst/>
          </a:prstGeom>
          <a:noFill/>
        </p:spPr>
        <p:txBody>
          <a:bodyPr wrap="none" rtlCol="0">
            <a:spAutoFit/>
          </a:bodyPr>
          <a:lstStyle/>
          <a:p>
            <a:r>
              <a:rPr lang="es-EC" sz="1050" dirty="0" smtClean="0"/>
              <a:t>Ondulación moderada</a:t>
            </a:r>
            <a:endParaRPr lang="es-EC" sz="1050" dirty="0"/>
          </a:p>
        </p:txBody>
      </p:sp>
      <p:sp>
        <p:nvSpPr>
          <p:cNvPr id="20" name="TextBox 19"/>
          <p:cNvSpPr txBox="1"/>
          <p:nvPr/>
        </p:nvSpPr>
        <p:spPr>
          <a:xfrm>
            <a:off x="8893240" y="5203211"/>
            <a:ext cx="1282723" cy="253916"/>
          </a:xfrm>
          <a:prstGeom prst="rect">
            <a:avLst/>
          </a:prstGeom>
          <a:noFill/>
        </p:spPr>
        <p:txBody>
          <a:bodyPr wrap="none" rtlCol="0">
            <a:spAutoFit/>
          </a:bodyPr>
          <a:lstStyle/>
          <a:p>
            <a:r>
              <a:rPr lang="es-EC" sz="1050" dirty="0" smtClean="0"/>
              <a:t>Suelo subutilizado</a:t>
            </a:r>
            <a:endParaRPr lang="es-EC" sz="1050" dirty="0"/>
          </a:p>
        </p:txBody>
      </p:sp>
      <p:pic>
        <p:nvPicPr>
          <p:cNvPr id="21" name="Picture 20" descr="C:\Users\acer\Desktop\proyecto 2\documentos referencia\Mapas_Provincia_Tsáchila\MAPA_CONFLICTOS_SDT.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15581" y="3563085"/>
            <a:ext cx="1318026" cy="1199824"/>
          </a:xfrm>
          <a:prstGeom prst="rect">
            <a:avLst/>
          </a:prstGeom>
          <a:noFill/>
          <a:ln>
            <a:noFill/>
          </a:ln>
        </p:spPr>
      </p:pic>
      <p:pic>
        <p:nvPicPr>
          <p:cNvPr id="22"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25895" y="5795612"/>
            <a:ext cx="6025221" cy="369332"/>
          </a:xfrm>
          <a:prstGeom prst="rect">
            <a:avLst/>
          </a:prstGeom>
          <a:noFill/>
        </p:spPr>
        <p:txBody>
          <a:bodyPr wrap="square" rtlCol="0">
            <a:spAutoFit/>
          </a:bodyPr>
          <a:lstStyle/>
          <a:p>
            <a:r>
              <a:rPr lang="es-EC" dirty="0" smtClean="0"/>
              <a:t>Fuente: GAD Provincial Santo Domingo de los Tsáchilas</a:t>
            </a:r>
            <a:endParaRPr lang="es-EC" dirty="0"/>
          </a:p>
        </p:txBody>
      </p:sp>
    </p:spTree>
    <p:extLst>
      <p:ext uri="{BB962C8B-B14F-4D97-AF65-F5344CB8AC3E}">
        <p14:creationId xmlns:p14="http://schemas.microsoft.com/office/powerpoint/2010/main" val="2500911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7615" y="0"/>
            <a:ext cx="10972800" cy="1143000"/>
          </a:xfrm>
        </p:spPr>
        <p:txBody>
          <a:bodyPr/>
          <a:lstStyle/>
          <a:p>
            <a:r>
              <a:rPr lang="es-EC" dirty="0" smtClean="0">
                <a:solidFill>
                  <a:schemeClr val="tx1"/>
                </a:solidFill>
              </a:rPr>
              <a:t>Problema</a:t>
            </a:r>
            <a:endParaRPr lang="es-EC" dirty="0">
              <a:solidFill>
                <a:schemeClr val="tx1"/>
              </a:solidFill>
            </a:endParaRPr>
          </a:p>
        </p:txBody>
      </p:sp>
      <p:pic>
        <p:nvPicPr>
          <p:cNvPr id="5124" name="Picture 4" descr="http://jupiter.winkhosting.net/~magestas/moodle/imagenes_subidas/Perf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9756" cy="514975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1"/>
          <p:cNvSpPr>
            <a:spLocks noChangeArrowheads="1"/>
          </p:cNvSpPr>
          <p:nvPr/>
        </p:nvSpPr>
        <p:spPr bwMode="auto">
          <a:xfrm>
            <a:off x="5268055" y="2006016"/>
            <a:ext cx="6366478" cy="3416320"/>
          </a:xfrm>
          <a:prstGeom prst="rect">
            <a:avLst/>
          </a:prstGeom>
          <a:solidFill>
            <a:srgbClr val="99FF66"/>
          </a:solidFill>
          <a:ln w="9525">
            <a:solidFill>
              <a:srgbClr val="6633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s-EC" sz="2400" dirty="0">
                <a:latin typeface="Arial" pitchFamily="34" charset="0"/>
                <a:ea typeface="Calibri" pitchFamily="34" charset="0"/>
                <a:cs typeface="Arial" pitchFamily="34" charset="0"/>
              </a:rPr>
              <a:t> L</a:t>
            </a:r>
            <a:r>
              <a:rPr lang="es-EC" sz="2400" dirty="0" smtClean="0">
                <a:latin typeface="Arial" pitchFamily="34" charset="0"/>
                <a:ea typeface="Calibri" pitchFamily="34" charset="0"/>
                <a:cs typeface="Arial" pitchFamily="34" charset="0"/>
              </a:rPr>
              <a:t>a mayor parte de Instituciones Académicas en el país </a:t>
            </a:r>
            <a:r>
              <a:rPr lang="es-EC" sz="2800" b="1" dirty="0" smtClean="0">
                <a:solidFill>
                  <a:srgbClr val="FF0000"/>
                </a:solidFill>
                <a:latin typeface="Arial" pitchFamily="34" charset="0"/>
                <a:ea typeface="Calibri" pitchFamily="34" charset="0"/>
                <a:cs typeface="Arial" pitchFamily="34" charset="0"/>
              </a:rPr>
              <a:t>NO</a:t>
            </a:r>
            <a:r>
              <a:rPr lang="es-EC" sz="2400" dirty="0" smtClean="0">
                <a:latin typeface="Arial" pitchFamily="34" charset="0"/>
                <a:ea typeface="Calibri" pitchFamily="34" charset="0"/>
                <a:cs typeface="Arial" pitchFamily="34" charset="0"/>
              </a:rPr>
              <a:t> cuentan con:</a:t>
            </a:r>
            <a:endParaRPr kumimoji="0" lang="es-EC"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C"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Regularización Ambiental.</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s-EC" sz="2400" dirty="0" smtClean="0">
                <a:latin typeface="Arial" pitchFamily="34" charset="0"/>
                <a:ea typeface="Calibri" pitchFamily="34" charset="0"/>
                <a:cs typeface="Arial" pitchFamily="34" charset="0"/>
              </a:rPr>
              <a:t>Sistema de Gestión Ambiental</a:t>
            </a:r>
            <a:r>
              <a:rPr kumimoji="0" lang="es-EC" sz="2400" b="0" i="0" u="none" strike="noStrike" cap="none" normalizeH="0" dirty="0" smtClean="0">
                <a:ln>
                  <a:noFill/>
                </a:ln>
                <a:solidFill>
                  <a:schemeClr val="tx1"/>
                </a:solidFill>
                <a:effectLst/>
                <a:latin typeface="Arial" pitchFamily="34" charset="0"/>
                <a:ea typeface="Calibri" pitchFamily="34" charset="0"/>
                <a:cs typeface="Arial" pitchFamily="34" charset="0"/>
              </a:rPr>
              <a:t>.</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s-EC" sz="2400" dirty="0" smtClean="0">
                <a:latin typeface="Arial" pitchFamily="34" charset="0"/>
                <a:ea typeface="Calibri" pitchFamily="34" charset="0"/>
                <a:cs typeface="Arial" pitchFamily="34" charset="0"/>
              </a:rPr>
              <a:t>Normativas Ambientales.</a:t>
            </a:r>
            <a:endParaRPr kumimoji="0" lang="es-EC" sz="2400" b="0" i="0" u="none" strike="noStrike" cap="none" normalizeH="0" dirty="0" smtClean="0">
              <a:ln>
                <a:noFill/>
              </a:ln>
              <a:solidFill>
                <a:schemeClr val="tx1"/>
              </a:solidFill>
              <a:effectLst/>
              <a:latin typeface="Arial" pitchFamily="34" charset="0"/>
              <a:ea typeface="Calibri"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C" sz="2400" b="0" i="0" u="none" strike="noStrike" cap="none" normalizeH="0" dirty="0" smtClean="0">
                <a:ln>
                  <a:noFill/>
                </a:ln>
                <a:solidFill>
                  <a:schemeClr val="tx1"/>
                </a:solidFill>
                <a:effectLst/>
                <a:latin typeface="Arial" pitchFamily="34" charset="0"/>
                <a:ea typeface="Calibri" pitchFamily="34" charset="0"/>
                <a:cs typeface="Arial" pitchFamily="34" charset="0"/>
              </a:rPr>
              <a:t>Permisos.</a:t>
            </a:r>
            <a:r>
              <a:rPr lang="es-EC" sz="2400" dirty="0" smtClean="0">
                <a:latin typeface="Arial" pitchFamily="34" charset="0"/>
                <a:ea typeface="Calibri" pitchFamily="34" charset="0"/>
                <a:cs typeface="Arial" pitchFamily="34" charset="0"/>
              </a:rPr>
              <a:t> </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s-EC" sz="2400" dirty="0" smtClean="0">
                <a:latin typeface="Arial" pitchFamily="34" charset="0"/>
                <a:ea typeface="Calibri" pitchFamily="34" charset="0"/>
                <a:cs typeface="Arial" pitchFamily="34" charset="0"/>
              </a:rPr>
              <a:t>Planes de manejo ambiental.</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s-EC" sz="2400" dirty="0" smtClean="0">
                <a:latin typeface="Arial" pitchFamily="34" charset="0"/>
                <a:ea typeface="Calibri" pitchFamily="34" charset="0"/>
                <a:cs typeface="Arial" pitchFamily="34" charset="0"/>
              </a:rPr>
              <a:t>Plan de Seguridad Integrado.</a:t>
            </a:r>
            <a:endParaRPr kumimoji="0" lang="es-EC"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309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Justificación</a:t>
            </a:r>
            <a:endParaRPr lang="es-EC" dirty="0">
              <a:solidFill>
                <a:schemeClr val="tx1"/>
              </a:solidFill>
            </a:endParaRPr>
          </a:p>
        </p:txBody>
      </p:sp>
      <p:sp>
        <p:nvSpPr>
          <p:cNvPr id="4" name="Rectangle 1"/>
          <p:cNvSpPr>
            <a:spLocks noGrp="1" noChangeArrowheads="1"/>
          </p:cNvSpPr>
          <p:nvPr>
            <p:ph idx="1"/>
          </p:nvPr>
        </p:nvSpPr>
        <p:spPr bwMode="auto">
          <a:xfrm>
            <a:off x="4640239" y="1556288"/>
            <a:ext cx="7110483" cy="409342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s-EC" sz="2000" dirty="0" smtClean="0">
              <a:solidFill>
                <a:schemeClr val="tx1"/>
              </a:solidFill>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es-EC" sz="2000" dirty="0" smtClean="0">
                <a:solidFill>
                  <a:schemeClr val="tx1"/>
                </a:solidFill>
                <a:latin typeface="Arial" pitchFamily="34" charset="0"/>
                <a:ea typeface="Calibri" pitchFamily="34" charset="0"/>
                <a:cs typeface="Arial" pitchFamily="34" charset="0"/>
              </a:rPr>
              <a:t>Antecedentes Hacienda Zoila Luz.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es-EC" sz="2000" dirty="0" smtClean="0">
                <a:solidFill>
                  <a:schemeClr val="tx1"/>
                </a:solidFill>
                <a:latin typeface="Arial" pitchFamily="34" charset="0"/>
                <a:ea typeface="Calibri" pitchFamily="34" charset="0"/>
                <a:cs typeface="Arial" pitchFamily="34" charset="0"/>
              </a:rPr>
              <a:t>Diagnosticar </a:t>
            </a:r>
            <a:r>
              <a:rPr lang="es-EC" sz="2000" dirty="0" smtClean="0">
                <a:solidFill>
                  <a:schemeClr val="tx1"/>
                </a:solidFill>
                <a:latin typeface="Arial" pitchFamily="34" charset="0"/>
                <a:ea typeface="Calibri" pitchFamily="34" charset="0"/>
                <a:cs typeface="Arial" pitchFamily="34" charset="0"/>
              </a:rPr>
              <a:t>la situación  Ambiental actual.</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es-EC" sz="2000" dirty="0" smtClean="0">
                <a:solidFill>
                  <a:schemeClr val="tx1"/>
                </a:solidFill>
                <a:latin typeface="Arial" pitchFamily="34" charset="0"/>
                <a:ea typeface="Calibri" pitchFamily="34" charset="0"/>
                <a:cs typeface="Arial" pitchFamily="34" charset="0"/>
              </a:rPr>
              <a:t>Cumplir con los lineamientos y los objetivos del País, de sustentabilidad y del buen vivir. Objetivo No.4 PNBV.</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es-EC" sz="2000" dirty="0" smtClean="0">
                <a:solidFill>
                  <a:schemeClr val="tx1"/>
                </a:solidFill>
                <a:latin typeface="Arial" pitchFamily="34" charset="0"/>
                <a:ea typeface="Calibri" pitchFamily="34" charset="0"/>
                <a:cs typeface="Arial" pitchFamily="34" charset="0"/>
              </a:rPr>
              <a:t>El cumplimiento de la Normativa Ambiental Vigente</a:t>
            </a:r>
            <a:r>
              <a:rPr lang="es-EC" sz="2000" dirty="0">
                <a:solidFill>
                  <a:schemeClr val="tx1"/>
                </a:solidFill>
                <a:latin typeface="Arial" pitchFamily="34" charset="0"/>
                <a:ea typeface="Calibri" pitchFamily="34" charset="0"/>
                <a:cs typeface="Arial" pitchFamily="34" charset="0"/>
              </a:rPr>
              <a:t> </a:t>
            </a:r>
            <a:r>
              <a:rPr lang="es-EC" sz="2000" dirty="0" smtClean="0">
                <a:solidFill>
                  <a:schemeClr val="tx1"/>
                </a:solidFill>
                <a:latin typeface="Arial" pitchFamily="34" charset="0"/>
                <a:ea typeface="Calibri" pitchFamily="34" charset="0"/>
                <a:cs typeface="Arial" pitchFamily="34" charset="0"/>
              </a:rPr>
              <a:t>nacional. </a:t>
            </a:r>
            <a:endParaRPr lang="es-EC" sz="2000" dirty="0" smtClean="0">
              <a:latin typeface="Arial" pitchFamily="34" charset="0"/>
              <a:ea typeface="Calibri" pitchFamily="34" charset="0"/>
              <a:cs typeface="Arial" pitchFamily="34" charset="0"/>
            </a:endParaRPr>
          </a:p>
          <a:p>
            <a:pPr marL="0" indent="0" algn="just">
              <a:spcBef>
                <a:spcPct val="0"/>
              </a:spcBef>
              <a:buFont typeface="Arial" pitchFamily="34" charset="0"/>
              <a:buChar char="•"/>
            </a:pPr>
            <a:r>
              <a:rPr lang="es-EC" sz="2000" dirty="0" smtClean="0">
                <a:solidFill>
                  <a:schemeClr val="tx1"/>
                </a:solidFill>
                <a:latin typeface="Arial" pitchFamily="34" charset="0"/>
                <a:ea typeface="Calibri" pitchFamily="34" charset="0"/>
                <a:cs typeface="Arial" pitchFamily="34" charset="0"/>
              </a:rPr>
              <a:t>Cumplir con la normativa del MAGAP y de </a:t>
            </a:r>
            <a:r>
              <a:rPr lang="es-EC" sz="2000" dirty="0" err="1" smtClean="0">
                <a:solidFill>
                  <a:schemeClr val="tx1"/>
                </a:solidFill>
                <a:latin typeface="Arial" pitchFamily="34" charset="0"/>
                <a:ea typeface="Calibri" pitchFamily="34" charset="0"/>
                <a:cs typeface="Arial" pitchFamily="34" charset="0"/>
              </a:rPr>
              <a:t>Agrocalidad</a:t>
            </a:r>
            <a:r>
              <a:rPr lang="es-EC" sz="2000" dirty="0" smtClean="0">
                <a:solidFill>
                  <a:schemeClr val="tx1"/>
                </a:solidFill>
                <a:latin typeface="Arial" pitchFamily="34" charset="0"/>
                <a:ea typeface="Calibri" pitchFamily="34" charset="0"/>
                <a:cs typeface="Arial" pitchFamily="34" charset="0"/>
              </a:rPr>
              <a:t>.</a:t>
            </a:r>
          </a:p>
          <a:p>
            <a:pPr marL="0" indent="0" algn="just">
              <a:spcBef>
                <a:spcPct val="0"/>
              </a:spcBef>
              <a:buFont typeface="Arial" pitchFamily="34" charset="0"/>
              <a:buChar char="•"/>
            </a:pPr>
            <a:r>
              <a:rPr lang="es-EC" sz="2000" dirty="0" smtClean="0">
                <a:solidFill>
                  <a:schemeClr val="tx1"/>
                </a:solidFill>
                <a:latin typeface="Arial" pitchFamily="34" charset="0"/>
                <a:ea typeface="Calibri" pitchFamily="34" charset="0"/>
                <a:cs typeface="Arial" pitchFamily="34" charset="0"/>
              </a:rPr>
              <a:t>Cumplir con las políticas ambientales de la universidad.</a:t>
            </a:r>
            <a:endParaRPr lang="es-EC" sz="2000" dirty="0">
              <a:solidFill>
                <a:schemeClr val="tx1"/>
              </a:solidFill>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necesario contar con un PMA, para prevenir, mitigar</a:t>
            </a:r>
            <a:r>
              <a:rPr kumimoji="0" lang="es-EC" sz="2000" b="0" i="0" u="none" strike="noStrike" cap="none" normalizeH="0" dirty="0" smtClean="0">
                <a:ln>
                  <a:noFill/>
                </a:ln>
                <a:solidFill>
                  <a:schemeClr val="tx1"/>
                </a:solidFill>
                <a:effectLst/>
                <a:latin typeface="Arial" pitchFamily="34" charset="0"/>
                <a:ea typeface="Calibri" pitchFamily="34" charset="0"/>
                <a:cs typeface="Arial" pitchFamily="34" charset="0"/>
              </a:rPr>
              <a:t> y/o compensar  posibles impactos ambientales negativos.</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Contar con un documento que oriente la inversión a realizar para  aplicar el PMA</a:t>
            </a:r>
            <a:r>
              <a:rPr kumimoji="0" lang="es-EC"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pic>
        <p:nvPicPr>
          <p:cNvPr id="6146" name="Picture 2" descr="http://www.uh.cu/sites/default/files/images/encuesta-en-ver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1" y="1660905"/>
            <a:ext cx="4026448" cy="2706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348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Objetivos</a:t>
            </a:r>
            <a:endParaRPr lang="es-EC" dirty="0">
              <a:solidFill>
                <a:schemeClr val="tx1"/>
              </a:solidFill>
            </a:endParaRPr>
          </a:p>
        </p:txBody>
      </p:sp>
      <p:sp>
        <p:nvSpPr>
          <p:cNvPr id="3" name="Marcador de contenido 2"/>
          <p:cNvSpPr>
            <a:spLocks noGrp="1"/>
          </p:cNvSpPr>
          <p:nvPr>
            <p:ph idx="1"/>
          </p:nvPr>
        </p:nvSpPr>
        <p:spPr>
          <a:xfrm>
            <a:off x="650541" y="1707867"/>
            <a:ext cx="11086533" cy="2891429"/>
          </a:xfrm>
        </p:spPr>
        <p:txBody>
          <a:bodyPr/>
          <a:lstStyle/>
          <a:p>
            <a:r>
              <a:rPr lang="es-EC" dirty="0" smtClean="0">
                <a:solidFill>
                  <a:schemeClr val="tx1"/>
                </a:solidFill>
              </a:rPr>
              <a:t>Objetivo General</a:t>
            </a:r>
          </a:p>
          <a:p>
            <a:pPr indent="0" algn="just">
              <a:lnSpc>
                <a:spcPct val="150000"/>
              </a:lnSpc>
              <a:spcAft>
                <a:spcPts val="1000"/>
              </a:spcAft>
              <a:buNone/>
            </a:pPr>
            <a:endParaRPr lang="es-ES" dirty="0" smtClean="0">
              <a:solidFill>
                <a:srgbClr val="000000"/>
              </a:solidFill>
              <a:ea typeface="Calibri"/>
              <a:cs typeface="Times New Roman"/>
            </a:endParaRPr>
          </a:p>
          <a:p>
            <a:pPr indent="0" algn="just">
              <a:lnSpc>
                <a:spcPct val="150000"/>
              </a:lnSpc>
              <a:spcAft>
                <a:spcPts val="1000"/>
              </a:spcAft>
              <a:buNone/>
            </a:pPr>
            <a:r>
              <a:rPr lang="es-ES" dirty="0" smtClean="0">
                <a:solidFill>
                  <a:srgbClr val="000000"/>
                </a:solidFill>
                <a:ea typeface="Calibri"/>
                <a:cs typeface="Times New Roman"/>
              </a:rPr>
              <a:t>Realizar </a:t>
            </a:r>
            <a:r>
              <a:rPr lang="es-ES" dirty="0">
                <a:solidFill>
                  <a:srgbClr val="000000"/>
                </a:solidFill>
                <a:ea typeface="Calibri"/>
                <a:cs typeface="Times New Roman"/>
              </a:rPr>
              <a:t>el Estudio de </a:t>
            </a:r>
            <a:r>
              <a:rPr lang="es-ES" dirty="0" smtClean="0">
                <a:solidFill>
                  <a:srgbClr val="000000"/>
                </a:solidFill>
                <a:ea typeface="Calibri"/>
                <a:cs typeface="Times New Roman"/>
              </a:rPr>
              <a:t>Impacto </a:t>
            </a:r>
            <a:r>
              <a:rPr lang="es-ES" dirty="0">
                <a:solidFill>
                  <a:srgbClr val="000000"/>
                </a:solidFill>
                <a:ea typeface="Calibri"/>
                <a:cs typeface="Times New Roman"/>
              </a:rPr>
              <a:t>A</a:t>
            </a:r>
            <a:r>
              <a:rPr lang="es-ES" dirty="0" smtClean="0">
                <a:solidFill>
                  <a:srgbClr val="000000"/>
                </a:solidFill>
                <a:ea typeface="Calibri"/>
                <a:cs typeface="Times New Roman"/>
              </a:rPr>
              <a:t>mbiental </a:t>
            </a:r>
            <a:r>
              <a:rPr lang="es-ES" dirty="0" err="1">
                <a:solidFill>
                  <a:srgbClr val="000000"/>
                </a:solidFill>
                <a:ea typeface="Calibri"/>
                <a:cs typeface="Times New Roman"/>
              </a:rPr>
              <a:t>expost</a:t>
            </a:r>
            <a:r>
              <a:rPr lang="es-ES" dirty="0">
                <a:solidFill>
                  <a:srgbClr val="000000"/>
                </a:solidFill>
                <a:ea typeface="Calibri"/>
                <a:cs typeface="Times New Roman"/>
              </a:rPr>
              <a:t> y proponer un </a:t>
            </a:r>
            <a:r>
              <a:rPr lang="es-ES" dirty="0" smtClean="0">
                <a:solidFill>
                  <a:srgbClr val="000000"/>
                </a:solidFill>
                <a:ea typeface="Calibri"/>
                <a:cs typeface="Times New Roman"/>
              </a:rPr>
              <a:t>Plan </a:t>
            </a:r>
            <a:r>
              <a:rPr lang="es-ES" dirty="0">
                <a:solidFill>
                  <a:srgbClr val="000000"/>
                </a:solidFill>
                <a:ea typeface="Calibri"/>
                <a:cs typeface="Times New Roman"/>
              </a:rPr>
              <a:t>de </a:t>
            </a:r>
            <a:r>
              <a:rPr lang="es-ES" dirty="0" smtClean="0">
                <a:solidFill>
                  <a:srgbClr val="000000"/>
                </a:solidFill>
                <a:ea typeface="Calibri"/>
                <a:cs typeface="Times New Roman"/>
              </a:rPr>
              <a:t>Manejo </a:t>
            </a:r>
            <a:r>
              <a:rPr lang="es-ES" dirty="0">
                <a:solidFill>
                  <a:srgbClr val="000000"/>
                </a:solidFill>
                <a:ea typeface="Calibri"/>
                <a:cs typeface="Times New Roman"/>
              </a:rPr>
              <a:t>A</a:t>
            </a:r>
            <a:r>
              <a:rPr lang="es-ES" dirty="0" smtClean="0">
                <a:solidFill>
                  <a:srgbClr val="000000"/>
                </a:solidFill>
                <a:ea typeface="Calibri"/>
                <a:cs typeface="Times New Roman"/>
              </a:rPr>
              <a:t>mbiental</a:t>
            </a:r>
            <a:r>
              <a:rPr lang="es-ES" dirty="0">
                <a:solidFill>
                  <a:srgbClr val="000000"/>
                </a:solidFill>
                <a:ea typeface="Calibri"/>
                <a:cs typeface="Times New Roman"/>
              </a:rPr>
              <a:t>, para la Unidad de Apoyo Administrativo IASA II, ubicada en la Provincia de Santo Domingo de los </a:t>
            </a:r>
            <a:r>
              <a:rPr lang="es-ES" dirty="0" err="1">
                <a:solidFill>
                  <a:srgbClr val="000000"/>
                </a:solidFill>
                <a:ea typeface="Calibri"/>
                <a:cs typeface="Times New Roman"/>
              </a:rPr>
              <a:t>Tsachilas</a:t>
            </a:r>
            <a:r>
              <a:rPr lang="es-ES" dirty="0">
                <a:solidFill>
                  <a:srgbClr val="000000"/>
                </a:solidFill>
                <a:ea typeface="Calibri"/>
                <a:cs typeface="Times New Roman"/>
              </a:rPr>
              <a:t> - Ecuador</a:t>
            </a:r>
            <a:r>
              <a:rPr lang="es-ES" dirty="0" smtClean="0">
                <a:solidFill>
                  <a:srgbClr val="000000"/>
                </a:solidFill>
                <a:ea typeface="Calibri"/>
                <a:cs typeface="Times New Roman"/>
              </a:rPr>
              <a:t>.</a:t>
            </a:r>
            <a:endParaRPr lang="es-EC" sz="2000" dirty="0">
              <a:latin typeface="Calibri"/>
              <a:ea typeface="Calibri"/>
              <a:cs typeface="Times New Roman"/>
            </a:endParaRPr>
          </a:p>
          <a:p>
            <a:pPr marL="0" indent="0">
              <a:buNone/>
            </a:pPr>
            <a:endParaRPr lang="es-EC" dirty="0" smtClean="0">
              <a:solidFill>
                <a:schemeClr val="tx1"/>
              </a:solidFill>
            </a:endParaRPr>
          </a:p>
          <a:p>
            <a:pPr marL="0" indent="0">
              <a:buNone/>
            </a:pPr>
            <a:endParaRPr lang="es-EC" dirty="0" smtClean="0">
              <a:solidFill>
                <a:schemeClr val="tx1"/>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83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4" name="3 Rectángulo"/>
          <p:cNvSpPr/>
          <p:nvPr/>
        </p:nvSpPr>
        <p:spPr>
          <a:xfrm>
            <a:off x="796119" y="1481745"/>
            <a:ext cx="9849134" cy="4801314"/>
          </a:xfrm>
          <a:prstGeom prst="rect">
            <a:avLst/>
          </a:prstGeom>
        </p:spPr>
        <p:txBody>
          <a:bodyPr wrap="square">
            <a:spAutoFit/>
          </a:bodyPr>
          <a:lstStyle/>
          <a:p>
            <a:pPr marL="285750" lvl="0" indent="-285750">
              <a:buFont typeface="Arial" pitchFamily="34" charset="0"/>
              <a:buChar char="•"/>
            </a:pPr>
            <a:r>
              <a:rPr lang="es-EC" sz="2400" dirty="0"/>
              <a:t>Desarrollar la Revisión Ambiental Inicial (RAI) en la Hacienda Zoila Luz, en la Provincia de Santo Domingo de los </a:t>
            </a:r>
            <a:r>
              <a:rPr lang="es-EC" sz="2400" dirty="0" err="1"/>
              <a:t>Tsáchilas</a:t>
            </a:r>
            <a:r>
              <a:rPr lang="es-EC" sz="2400" dirty="0"/>
              <a:t>, con el fin de describir su estado ambiental actual.</a:t>
            </a:r>
          </a:p>
          <a:p>
            <a:pPr marL="285750" lvl="0" indent="-285750">
              <a:buFont typeface="Arial" pitchFamily="34" charset="0"/>
              <a:buChar char="•"/>
            </a:pPr>
            <a:r>
              <a:rPr lang="es-EC" sz="2400" dirty="0"/>
              <a:t>Identificar y evaluar los aspectos ambientales significativos de las diferentes actividades, productos y servicios, mediante la metodología de la Matriz de </a:t>
            </a:r>
            <a:r>
              <a:rPr lang="es-EC" sz="2400" dirty="0" smtClean="0"/>
              <a:t>LEOPOLD.</a:t>
            </a:r>
          </a:p>
          <a:p>
            <a:pPr marL="285750" lvl="0" indent="-285750">
              <a:buFont typeface="Arial" pitchFamily="34" charset="0"/>
              <a:buChar char="•"/>
            </a:pPr>
            <a:r>
              <a:rPr lang="es-EC" sz="2400" dirty="0" smtClean="0"/>
              <a:t>Elaboración </a:t>
            </a:r>
            <a:r>
              <a:rPr lang="es-EC" sz="2400" dirty="0"/>
              <a:t>de la Propuesta del  PMA , estableciendo medidas preventivas o correctivas, técnicas y económicamente factibles para la mitigación de los  impactos socio-ambientales que se pudieron generar como consecuencia de las actividades, realizadas en la Hacienda Zoila Luz, en la Provincia de Santo Domingo de los </a:t>
            </a:r>
            <a:r>
              <a:rPr lang="es-EC" sz="2400" dirty="0" err="1"/>
              <a:t>Tsáchilas</a:t>
            </a:r>
            <a:r>
              <a:rPr lang="es-EC" sz="2400" dirty="0"/>
              <a:t>.</a:t>
            </a:r>
          </a:p>
          <a:p>
            <a:pPr marL="285750" indent="-285750">
              <a:buFont typeface="Arial" pitchFamily="34" charset="0"/>
              <a:buChar char="•"/>
            </a:pPr>
            <a:endParaRPr lang="es-EC" dirty="0"/>
          </a:p>
        </p:txBody>
      </p:sp>
      <p:sp>
        <p:nvSpPr>
          <p:cNvPr id="5" name="Marcador de contenido 2"/>
          <p:cNvSpPr txBox="1">
            <a:spLocks/>
          </p:cNvSpPr>
          <p:nvPr/>
        </p:nvSpPr>
        <p:spPr>
          <a:xfrm>
            <a:off x="377588" y="518624"/>
            <a:ext cx="10972800" cy="2273299"/>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r>
              <a:rPr lang="es-EC" b="1" kern="0" dirty="0" smtClean="0">
                <a:solidFill>
                  <a:schemeClr val="tx1"/>
                </a:solidFill>
              </a:rPr>
              <a:t>Objetivos específicos</a:t>
            </a:r>
            <a:endParaRPr lang="es-EC" b="1" kern="0" dirty="0">
              <a:solidFill>
                <a:schemeClr val="tx1"/>
              </a:solidFill>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922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7344" y="1250861"/>
            <a:ext cx="10972800" cy="4525963"/>
          </a:xfrm>
        </p:spPr>
        <p:txBody>
          <a:bodyPr/>
          <a:lstStyle/>
          <a:p>
            <a:pPr marL="0" indent="0" algn="ctr">
              <a:buNone/>
            </a:pPr>
            <a:r>
              <a:rPr lang="es-EC" sz="8000" dirty="0" smtClean="0">
                <a:solidFill>
                  <a:schemeClr val="tx1"/>
                </a:solidFill>
              </a:rPr>
              <a:t>Diagnóstico </a:t>
            </a:r>
          </a:p>
          <a:p>
            <a:pPr marL="0" indent="0" algn="ctr">
              <a:buNone/>
            </a:pPr>
            <a:r>
              <a:rPr lang="es-EC" sz="8000" dirty="0" smtClean="0">
                <a:solidFill>
                  <a:schemeClr val="tx1"/>
                </a:solidFill>
              </a:rPr>
              <a:t>y Análisis Ambiental Inicial</a:t>
            </a:r>
            <a:endParaRPr lang="es-EC" sz="8000"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52"/>
          <a:stretch/>
        </p:blipFill>
        <p:spPr bwMode="auto">
          <a:xfrm>
            <a:off x="8328248" y="5949281"/>
            <a:ext cx="369543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45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2121</Words>
  <Application>Microsoft Office PowerPoint</Application>
  <PresentationFormat>Custom</PresentationFormat>
  <Paragraphs>668</Paragraphs>
  <Slides>36</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Tema de Office</vt:lpstr>
      <vt:lpstr>ESPE</vt:lpstr>
      <vt:lpstr>CorelDRAW</vt:lpstr>
      <vt:lpstr>PowerPoint Presentation</vt:lpstr>
      <vt:lpstr>Contenido</vt:lpstr>
      <vt:lpstr>PowerPoint Presentation</vt:lpstr>
      <vt:lpstr>PowerPoint Presentation</vt:lpstr>
      <vt:lpstr>Problema</vt:lpstr>
      <vt:lpstr>Justificación</vt:lpstr>
      <vt:lpstr>Objetivos</vt:lpstr>
      <vt:lpstr>PowerPoint Presentation</vt:lpstr>
      <vt:lpstr>PowerPoint Presentation</vt:lpstr>
      <vt:lpstr>PowerPoint Presentation</vt:lpstr>
      <vt:lpstr>PowerPoint Presentation</vt:lpstr>
      <vt:lpstr>PowerPoint Presentation</vt:lpstr>
      <vt:lpstr>Alcance </vt:lpstr>
      <vt:lpstr>PowerPoint Presentation</vt:lpstr>
      <vt:lpstr>Alcance</vt:lpstr>
      <vt:lpstr>PowerPoint Presentation</vt:lpstr>
      <vt:lpstr>PowerPoint Presentation</vt:lpstr>
      <vt:lpstr>PowerPoint Presentation</vt:lpstr>
      <vt:lpstr>ASPECTOS AMBIENTALES</vt:lpstr>
      <vt:lpstr>ASPECTOS AMBIENTALES</vt:lpstr>
      <vt:lpstr>ASPECTOS AMBIENTALES</vt:lpstr>
      <vt:lpstr>ASPECTOS AMBIENTALES</vt:lpstr>
      <vt:lpstr>ASPECTOS AMBIENTALES</vt:lpstr>
      <vt:lpstr>MATRIZ DE VALORACIÓN AMBIENTAL </vt:lpstr>
      <vt:lpstr>MATRIZ DE VALORACIÓN AMBIENTAL</vt:lpstr>
      <vt:lpstr>MATRIZ DE VALORACIÓN AMBIENTAL</vt:lpstr>
      <vt:lpstr>MATRIZ DE VALORACIÓN AMBIENTAL</vt:lpstr>
      <vt:lpstr>Matriz de Leopold</vt:lpstr>
      <vt:lpstr>Matriz de Hallazgos</vt:lpstr>
      <vt:lpstr>PLAN DE MANEJO AMBIENTAL PROPUESTA</vt:lpstr>
      <vt:lpstr>Plan de Manejo Ambiental</vt:lpstr>
      <vt:lpstr>CONCLUSIONES</vt:lpstr>
      <vt:lpstr>CONCLUSIONES</vt:lpstr>
      <vt:lpstr> CONCLUSIONES</vt:lpstr>
      <vt:lpstr>RECOMENDACIONES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dc:creator>
  <cp:lastModifiedBy>acer</cp:lastModifiedBy>
  <cp:revision>75</cp:revision>
  <dcterms:created xsi:type="dcterms:W3CDTF">2015-09-15T14:03:47Z</dcterms:created>
  <dcterms:modified xsi:type="dcterms:W3CDTF">2016-05-31T16:47:12Z</dcterms:modified>
</cp:coreProperties>
</file>