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  <p:sldId id="271" r:id="rId17"/>
    <p:sldId id="272" r:id="rId18"/>
    <p:sldId id="278" r:id="rId19"/>
    <p:sldId id="279" r:id="rId20"/>
    <p:sldId id="280" r:id="rId21"/>
    <p:sldId id="281" r:id="rId22"/>
    <p:sldId id="282" r:id="rId23"/>
    <p:sldId id="273" r:id="rId24"/>
    <p:sldId id="277" r:id="rId25"/>
    <p:sldId id="274" r:id="rId26"/>
    <p:sldId id="27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datos%20Inf\karen%20resultados%20fin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datos%20Inf\karen%20resultados%20fin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datos%20Inf\karen%20resultados%20fina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datos%20Inf\karen%20resultados%20fi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53171726769692"/>
          <c:y val="2.0066295024712476E-2"/>
          <c:w val="0.82570619806886447"/>
          <c:h val="0.7381837335317316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ADEVAS!$B$24</c:f>
              <c:strCache>
                <c:ptCount val="1"/>
                <c:pt idx="0">
                  <c:v>Medias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F06F5D45-0A48-41C3-A593-E6707056E6A4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615162B5-53C9-49AD-8380-DC758CDA2A63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BF69F4DD-FB33-41C3-9488-43D0120BBF27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ABC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360C3DE7-2963-4280-8624-2B122EDF1626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BC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1.656964897101572E-3"/>
                  <c:y val="0.32003719053432422"/>
                </c:manualLayout>
              </c:layout>
              <c:tx>
                <c:rich>
                  <a:bodyPr/>
                  <a:lstStyle/>
                  <a:p>
                    <a:fld id="{99CFE321-A4C3-40F7-9E8B-C54656770ED4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0BD81D84-A708-4B8D-84B3-A180919E7801}" type="VALUE">
                      <a:rPr lang="en-US"/>
                      <a:pPr/>
                      <a:t>[VALOR]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C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numFmt formatCode="@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ADEVAS!$A$25:$A$30</c:f>
              <c:numCache>
                <c:formatCode>General</c:formatCode>
                <c:ptCount val="6"/>
                <c:pt idx="0">
                  <c:v>80</c:v>
                </c:pt>
                <c:pt idx="1">
                  <c:v>10</c:v>
                </c:pt>
                <c:pt idx="2">
                  <c:v>20</c:v>
                </c:pt>
                <c:pt idx="3">
                  <c:v>5</c:v>
                </c:pt>
                <c:pt idx="4">
                  <c:v>40</c:v>
                </c:pt>
                <c:pt idx="5">
                  <c:v>0</c:v>
                </c:pt>
              </c:numCache>
            </c:numRef>
          </c:cat>
          <c:val>
            <c:numRef>
              <c:f>ADEVAS!$B$25:$B$30</c:f>
              <c:numCache>
                <c:formatCode>0.00</c:formatCode>
                <c:ptCount val="6"/>
                <c:pt idx="0">
                  <c:v>6.5</c:v>
                </c:pt>
                <c:pt idx="1">
                  <c:v>5.5</c:v>
                </c:pt>
                <c:pt idx="2">
                  <c:v>5</c:v>
                </c:pt>
                <c:pt idx="3">
                  <c:v>3.72</c:v>
                </c:pt>
                <c:pt idx="4">
                  <c:v>3.35</c:v>
                </c:pt>
                <c:pt idx="5">
                  <c:v>2.65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4"/>
        <c:axId val="171198280"/>
        <c:axId val="1711959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ADEVAS!$A$24</c15:sqref>
                        </c15:formulaRef>
                      </c:ext>
                    </c:extLst>
                    <c:strCache>
                      <c:ptCount val="1"/>
                      <c:pt idx="0">
                        <c:v>Tratamientos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errBars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cat>
                  <c:numRef>
                    <c:extLst>
                      <c:ext uri="{02D57815-91ED-43cb-92C2-25804820EDAC}">
                        <c15:formulaRef>
                          <c15:sqref>ADEVAS!$A$25:$A$30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80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5</c:v>
                      </c:pt>
                      <c:pt idx="4">
                        <c:v>40</c:v>
                      </c:pt>
                      <c:pt idx="5">
                        <c:v>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ADEVAS!$A$25:$A$30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80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5</c:v>
                      </c:pt>
                      <c:pt idx="4">
                        <c:v>40</c:v>
                      </c:pt>
                      <c:pt idx="5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711982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Dosis</a:t>
                </a:r>
                <a:r>
                  <a:rPr lang="es-ES" baseline="0"/>
                  <a:t> de biol 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1195960"/>
        <c:crosses val="autoZero"/>
        <c:auto val="1"/>
        <c:lblAlgn val="ctr"/>
        <c:lblOffset val="100"/>
        <c:noMultiLvlLbl val="0"/>
      </c:catAx>
      <c:valAx>
        <c:axId val="1711959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Materia</a:t>
                </a:r>
                <a:r>
                  <a:rPr lang="es-ES" baseline="0"/>
                  <a:t> verde en T/ha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1198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Hoja2!$I$26</c:f>
              <c:strCache>
                <c:ptCount val="1"/>
                <c:pt idx="0">
                  <c:v>T/ha MS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9D7AC00B-E699-4D2C-AB70-B5A77086080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77F64314-A7CB-4C46-8C4F-FD5B41693AF8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BD750952-7C9D-4D4A-9726-006E8EDD685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AB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horzOverflow="clip" vert="horz" wrap="square" lIns="38100" tIns="19050" rIns="38100" bIns="19050" anchor="ctr" anchorCtr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606C1F2-8E6A-4674-850F-72F328B0746F}" type="VALU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kern="1200" baseline="0">
                          <a:solidFill>
                            <a:sysClr val="windowText" lastClr="000000">
                              <a:lumMod val="75000"/>
                              <a:lumOff val="25000"/>
                            </a:sys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n-US"/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AB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s-EC"/>
                  </a:p>
                </c:rich>
              </c:tx>
              <c:numFmt formatCode="@" sourceLinked="0"/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1.0185067526415994E-16"/>
                  <c:y val="0.504231189851268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9CB9443-3C98-4C05-9CF6-8C8978C95EE1}" type="VALU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kern="1200" baseline="0">
                          <a:solidFill>
                            <a:sysClr val="windowText" lastClr="000000">
                              <a:lumMod val="75000"/>
                              <a:lumOff val="25000"/>
                            </a:sys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n-US"/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AB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s-EC"/>
                  </a:p>
                </c:rich>
              </c:tx>
              <c:numFmt formatCode="@" sourceLinked="0"/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1.0185067526415994E-16"/>
                  <c:y val="0.52374599008457268"/>
                </c:manualLayout>
              </c:layout>
              <c:tx>
                <c:rich>
                  <a:bodyPr/>
                  <a:lstStyle/>
                  <a:p>
                    <a:fld id="{6E7B8FDD-6409-4D14-B78F-F247F2B0459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numFmt formatCode="@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Hoja2!$H$27:$H$32</c:f>
              <c:numCache>
                <c:formatCode>General</c:formatCode>
                <c:ptCount val="6"/>
                <c:pt idx="0">
                  <c:v>0</c:v>
                </c:pt>
                <c:pt idx="1">
                  <c:v>40</c:v>
                </c:pt>
                <c:pt idx="2">
                  <c:v>5</c:v>
                </c:pt>
                <c:pt idx="3">
                  <c:v>20</c:v>
                </c:pt>
                <c:pt idx="4">
                  <c:v>10</c:v>
                </c:pt>
                <c:pt idx="5">
                  <c:v>80</c:v>
                </c:pt>
              </c:numCache>
            </c:numRef>
          </c:cat>
          <c:val>
            <c:numRef>
              <c:f>Hoja2!$I$27:$I$32</c:f>
              <c:numCache>
                <c:formatCode>General</c:formatCode>
                <c:ptCount val="6"/>
                <c:pt idx="0">
                  <c:v>0.79</c:v>
                </c:pt>
                <c:pt idx="1">
                  <c:v>0.99</c:v>
                </c:pt>
                <c:pt idx="2">
                  <c:v>1.06</c:v>
                </c:pt>
                <c:pt idx="3">
                  <c:v>1.33</c:v>
                </c:pt>
                <c:pt idx="4">
                  <c:v>1.48</c:v>
                </c:pt>
                <c:pt idx="5">
                  <c:v>1.73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2192552"/>
        <c:axId val="17219293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Hoja2!$H$26</c15:sqref>
                        </c15:formulaRef>
                      </c:ext>
                    </c:extLst>
                    <c:strCache>
                      <c:ptCount val="1"/>
                      <c:pt idx="0">
                        <c:v>Dosis 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Hoja2!$H$27:$H$32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40</c:v>
                      </c:pt>
                      <c:pt idx="2">
                        <c:v>5</c:v>
                      </c:pt>
                      <c:pt idx="3">
                        <c:v>20</c:v>
                      </c:pt>
                      <c:pt idx="4">
                        <c:v>10</c:v>
                      </c:pt>
                      <c:pt idx="5">
                        <c:v>80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Hoja2!$H$27:$H$32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40</c:v>
                      </c:pt>
                      <c:pt idx="2">
                        <c:v>5</c:v>
                      </c:pt>
                      <c:pt idx="3">
                        <c:v>20</c:v>
                      </c:pt>
                      <c:pt idx="4">
                        <c:v>10</c:v>
                      </c:pt>
                      <c:pt idx="5">
                        <c:v>80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72192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Dosis</a:t>
                </a:r>
                <a:r>
                  <a:rPr lang="es-ES" baseline="0"/>
                  <a:t> de Biol 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2192936"/>
        <c:crosses val="autoZero"/>
        <c:auto val="1"/>
        <c:lblAlgn val="ctr"/>
        <c:lblOffset val="100"/>
        <c:noMultiLvlLbl val="0"/>
      </c:catAx>
      <c:valAx>
        <c:axId val="1721929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t/ha</a:t>
                </a:r>
                <a:r>
                  <a:rPr lang="es-ES" baseline="0"/>
                  <a:t> de Materia Seca 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2192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Hoja4!$H$18</c:f>
              <c:strCache>
                <c:ptCount val="1"/>
                <c:pt idx="0">
                  <c:v>Altura en cm 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A8125640-6EF3-4467-89F0-4F63171A673F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97360484-0ABF-45D5-9B26-602B5F65A7D5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BBDE15AC-FEF9-4E3A-8F22-97C92E307949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2A6237A6-9BFA-4B05-B0EA-C03899AEFC1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B95BFE70-29E9-4CD8-B2D7-FE607F89CBC8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E9E36523-580C-45AE-842E-AAA49C314B50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numFmt formatCode="@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Hoja4!$G$19:$G$24</c:f>
              <c:numCache>
                <c:formatCode>General</c:formatCode>
                <c:ptCount val="6"/>
                <c:pt idx="0">
                  <c:v>0</c:v>
                </c:pt>
                <c:pt idx="1">
                  <c:v>20</c:v>
                </c:pt>
                <c:pt idx="2">
                  <c:v>5</c:v>
                </c:pt>
                <c:pt idx="3">
                  <c:v>40</c:v>
                </c:pt>
                <c:pt idx="4">
                  <c:v>80</c:v>
                </c:pt>
                <c:pt idx="5">
                  <c:v>10</c:v>
                </c:pt>
              </c:numCache>
            </c:numRef>
          </c:cat>
          <c:val>
            <c:numRef>
              <c:f>Hoja4!$H$19:$H$24</c:f>
              <c:numCache>
                <c:formatCode>General</c:formatCode>
                <c:ptCount val="6"/>
                <c:pt idx="0">
                  <c:v>45.25</c:v>
                </c:pt>
                <c:pt idx="1">
                  <c:v>59.5</c:v>
                </c:pt>
                <c:pt idx="2">
                  <c:v>59.75</c:v>
                </c:pt>
                <c:pt idx="3">
                  <c:v>61.25</c:v>
                </c:pt>
                <c:pt idx="4">
                  <c:v>61.5</c:v>
                </c:pt>
                <c:pt idx="5">
                  <c:v>64.75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798056"/>
        <c:axId val="17209739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Hoja4!$G$18</c15:sqref>
                        </c15:formulaRef>
                      </c:ext>
                    </c:extLst>
                    <c:strCache>
                      <c:ptCount val="1"/>
                      <c:pt idx="0">
                        <c:v>dosis  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errBars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cat>
                  <c:numRef>
                    <c:extLst>
                      <c:ext uri="{02D57815-91ED-43cb-92C2-25804820EDAC}">
                        <c15:formulaRef>
                          <c15:sqref>Hoja4!$G$19:$G$24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20</c:v>
                      </c:pt>
                      <c:pt idx="2">
                        <c:v>5</c:v>
                      </c:pt>
                      <c:pt idx="3">
                        <c:v>40</c:v>
                      </c:pt>
                      <c:pt idx="4">
                        <c:v>80</c:v>
                      </c:pt>
                      <c:pt idx="5">
                        <c:v>10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Hoja4!$G$19:$G$24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20</c:v>
                      </c:pt>
                      <c:pt idx="2">
                        <c:v>5</c:v>
                      </c:pt>
                      <c:pt idx="3">
                        <c:v>40</c:v>
                      </c:pt>
                      <c:pt idx="4">
                        <c:v>80</c:v>
                      </c:pt>
                      <c:pt idx="5">
                        <c:v>10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717980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Dosis</a:t>
                </a:r>
                <a:r>
                  <a:rPr lang="es-ES" baseline="0"/>
                  <a:t> de Biol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2097392"/>
        <c:crosses val="autoZero"/>
        <c:auto val="1"/>
        <c:lblAlgn val="ctr"/>
        <c:lblOffset val="100"/>
        <c:noMultiLvlLbl val="0"/>
      </c:catAx>
      <c:valAx>
        <c:axId val="172097392"/>
        <c:scaling>
          <c:orientation val="minMax"/>
          <c:max val="7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Atura</a:t>
                </a:r>
                <a:r>
                  <a:rPr lang="es-ES" baseline="0"/>
                  <a:t> en cm 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1798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ADEVAS!$B$80</c:f>
              <c:strCache>
                <c:ptCount val="1"/>
                <c:pt idx="0">
                  <c:v>Medias</c:v>
                </c:pt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777777777777728E-2"/>
                  <c:y val="0.13704870224555263"/>
                </c:manualLayout>
              </c:layout>
              <c:tx>
                <c:rich>
                  <a:bodyPr/>
                  <a:lstStyle/>
                  <a:p>
                    <a:fld id="{D0A55F69-EAB9-404A-A160-D56691E434EA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39022094-1BB4-4C2D-A086-813E5094AD58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8FE32D96-FDD4-41AF-86AB-D9BE75145D48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9D39DC6A-0CA4-4300-8D0B-F81BB4F458BA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AF40432D-3A4C-4791-81BE-C8973A6E6BDA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AB66E2A1-1376-4986-95D4-A8264B8ADB27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ADEVAS!$A$81:$A$86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80</c:v>
                </c:pt>
              </c:numCache>
            </c:numRef>
          </c:cat>
          <c:val>
            <c:numRef>
              <c:f>ADEVAS!$B$81:$B$86</c:f>
              <c:numCache>
                <c:formatCode>0.00</c:formatCode>
                <c:ptCount val="6"/>
                <c:pt idx="0">
                  <c:v>27.5</c:v>
                </c:pt>
                <c:pt idx="1">
                  <c:v>121</c:v>
                </c:pt>
                <c:pt idx="2" formatCode="General">
                  <c:v>115.25</c:v>
                </c:pt>
                <c:pt idx="3" formatCode="General">
                  <c:v>113.25</c:v>
                </c:pt>
                <c:pt idx="4" formatCode="General">
                  <c:v>99.25</c:v>
                </c:pt>
                <c:pt idx="5" formatCode="General">
                  <c:v>116.75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4"/>
        <c:overlap val="-27"/>
        <c:axId val="172137728"/>
        <c:axId val="172484680"/>
      </c:barChart>
      <c:catAx>
        <c:axId val="172137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Dosis de biol (litros/ha)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2484680"/>
        <c:crosses val="autoZero"/>
        <c:auto val="1"/>
        <c:lblAlgn val="ctr"/>
        <c:lblOffset val="100"/>
        <c:noMultiLvlLbl val="0"/>
      </c:catAx>
      <c:valAx>
        <c:axId val="1724846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Altura Pueraria (cm)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213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890A8-7A0A-4430-A4AA-852E5DA2E4F0}" type="datetimeFigureOut">
              <a:rPr lang="es-ES" smtClean="0"/>
              <a:t>09/03/2017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2B2D6-E973-4BD4-83D1-714B37650D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442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B2D6-E973-4BD4-83D1-714B37650DB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284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F3B3-E4E8-4B58-B53D-3F5690B3D5D3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37D4-6DB7-4CF8-954D-D8DEB99E7EFE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9C49A-05D4-4860-AEF5-DB87E350103D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6B76-B9A8-4229-BD67-ABA459F4597E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9B54-FE03-42EA-A657-D5ECF52854B7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2247C-E64F-433A-ADED-687C4B531CE3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0180-8DB8-4092-A3E7-17EB2CCC5DD0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68A17-08E8-4CF7-8EA4-5950A765DA1F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A5F4E-0067-401F-A708-790BBD566401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917A52B-4123-442D-8162-07D5CAE18F67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E8D09-35A1-4462-A4ED-5578B5B4CAB3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DD5EECE-C39F-4664-B6C0-3D0F67AAF2D5}" type="datetime1">
              <a:rPr lang="en-US" smtClean="0"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360.espe.edu.ec/images/Logo%20ESPE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4" r="4541"/>
          <a:stretch/>
        </p:blipFill>
        <p:spPr bwMode="auto">
          <a:xfrm>
            <a:off x="4159697" y="1864731"/>
            <a:ext cx="4259641" cy="459505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2" descr="http://blogs.espe.edu.ec/wp-content/uploads/2013/09/LOGO-PRINCIPAL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60" y="380785"/>
            <a:ext cx="7390808" cy="162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3048000" y="2687169"/>
            <a:ext cx="69846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“EVALUAR EL EFECTO DEL BIOL EN LA </a:t>
            </a:r>
            <a:r>
              <a:rPr lang="es-E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PRODUCCIÓN </a:t>
            </a:r>
            <a:r>
              <a:rPr lang="es-E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PRIMARIA Y CONTENIDO PROTEICO DE LA ASOCIACION </a:t>
            </a:r>
            <a:r>
              <a:rPr lang="es-ES" sz="20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Brachiaria</a:t>
            </a:r>
            <a:r>
              <a:rPr lang="es-ES" sz="2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20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brizantha</a:t>
            </a:r>
            <a:r>
              <a:rPr lang="es-ES" sz="2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brizantha</a:t>
            </a:r>
            <a:r>
              <a:rPr lang="es-E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) Y </a:t>
            </a:r>
            <a:r>
              <a:rPr lang="es-ES" sz="20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Pueraria</a:t>
            </a:r>
            <a:r>
              <a:rPr lang="es-ES" sz="2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20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phaseoloides</a:t>
            </a:r>
            <a:r>
              <a:rPr lang="es-E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s-E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kudzú</a:t>
            </a:r>
            <a:r>
              <a:rPr lang="es-E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).”</a:t>
            </a:r>
            <a:endParaRPr lang="es-ES" sz="2000" dirty="0"/>
          </a:p>
        </p:txBody>
      </p:sp>
      <p:sp>
        <p:nvSpPr>
          <p:cNvPr id="11" name="4 Rectángulo"/>
          <p:cNvSpPr/>
          <p:nvPr/>
        </p:nvSpPr>
        <p:spPr>
          <a:xfrm>
            <a:off x="6133338" y="538256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600" b="1" dirty="0" smtClean="0"/>
              <a:t>AUTOR: CORONEL MOREIRA KAREN LISSETH</a:t>
            </a:r>
            <a:endParaRPr lang="es-ES" sz="1600" dirty="0" smtClean="0">
              <a:effectLst/>
            </a:endParaRPr>
          </a:p>
          <a:p>
            <a:r>
              <a:rPr lang="es-ES_tradnl" sz="1600" b="1" dirty="0"/>
              <a:t>  </a:t>
            </a:r>
            <a:endParaRPr lang="es-ES" sz="1600" dirty="0" smtClean="0">
              <a:effectLst/>
            </a:endParaRPr>
          </a:p>
          <a:p>
            <a:r>
              <a:rPr lang="es-ES_tradnl" sz="1600" b="1" dirty="0"/>
              <a:t>DIRECTOR: 	Dr. </a:t>
            </a:r>
            <a:r>
              <a:rPr lang="es-ES_tradnl" sz="1600" b="1" dirty="0" smtClean="0"/>
              <a:t>GELACIO GÓMEZ Mg.</a:t>
            </a:r>
            <a:endParaRPr lang="es-ES" sz="1600" dirty="0"/>
          </a:p>
          <a:p>
            <a:endParaRPr lang="es-E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994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6 Marcador de contenido"/>
          <p:cNvSpPr txBox="1">
            <a:spLocks/>
          </p:cNvSpPr>
          <p:nvPr/>
        </p:nvSpPr>
        <p:spPr>
          <a:xfrm>
            <a:off x="1698469" y="553076"/>
            <a:ext cx="8543925" cy="541628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s-E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MÉTODOS ESPECIFICOS DE MANEJO DEL ENSAYO</a:t>
            </a:r>
          </a:p>
          <a:p>
            <a:pPr algn="just"/>
            <a:endParaRPr lang="es-EC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 descr="D:\RESPALDOS\TODO KARENCITA\Karencita\tesis\IMG_20161002_1154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529" y="1094702"/>
            <a:ext cx="3378907" cy="385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7" y="1094703"/>
            <a:ext cx="3147607" cy="38507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581" y="1094703"/>
            <a:ext cx="3147610" cy="400532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338900" y="5219842"/>
            <a:ext cx="3664786" cy="307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_tradnl" sz="1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Figura 3 </a:t>
            </a:r>
            <a:r>
              <a:rPr lang="es-ES_tradnl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Identificación </a:t>
            </a:r>
            <a:r>
              <a:rPr lang="es-ES_tradnl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del terreno </a:t>
            </a:r>
            <a:endParaRPr lang="es-ES" sz="1400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83964" y="5100032"/>
            <a:ext cx="5023664" cy="372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7075" marR="5080" algn="just">
              <a:lnSpc>
                <a:spcPct val="147000"/>
              </a:lnSpc>
              <a:spcAft>
                <a:spcPts val="710"/>
              </a:spcAft>
            </a:pPr>
            <a:r>
              <a:rPr lang="es-E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S_tradnl" sz="1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s-E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Medición del área de investigación a utilizar </a:t>
            </a:r>
            <a:endParaRPr lang="es-ES" sz="1400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873026" y="4931208"/>
            <a:ext cx="6096000" cy="754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27075" marR="5080" algn="just">
              <a:lnSpc>
                <a:spcPct val="147000"/>
              </a:lnSpc>
              <a:spcAft>
                <a:spcPts val="71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S_tradnl" sz="1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</a:t>
            </a:r>
            <a:r>
              <a:rPr lang="es-ES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Establecimiento del área de investigación </a:t>
            </a:r>
            <a:endParaRPr lang="es-ES" sz="1400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99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0" y="631066"/>
            <a:ext cx="4148879" cy="39280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4" y="746976"/>
            <a:ext cx="4965774" cy="387405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71492" y="4803731"/>
            <a:ext cx="4009431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1400" b="1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Figura 6 Antes del corte de igualación </a:t>
            </a:r>
            <a:endParaRPr lang="es-ES" sz="1400" b="1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294058" y="4803731"/>
            <a:ext cx="5942589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1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Figura 7 Después del</a:t>
            </a:r>
            <a:r>
              <a:rPr lang="es-ES" sz="1400" b="1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del corte de igualación a 20 cm de residuo </a:t>
            </a:r>
            <a:endParaRPr lang="es-ES" sz="1400" b="1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17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agen Etiqueta Biolmax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09" y="804417"/>
            <a:ext cx="3629175" cy="244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Group 1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840810"/>
              </p:ext>
            </p:extLst>
          </p:nvPr>
        </p:nvGraphicFramePr>
        <p:xfrm>
          <a:off x="5100399" y="1670206"/>
          <a:ext cx="5537200" cy="647700"/>
        </p:xfrm>
        <a:graphic>
          <a:graphicData uri="http://schemas.openxmlformats.org/drawingml/2006/table">
            <a:tbl>
              <a:tblPr/>
              <a:tblGrid>
                <a:gridCol w="1511300"/>
                <a:gridCol w="1443038"/>
                <a:gridCol w="1392237"/>
                <a:gridCol w="1190625"/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INIAP - PICHILINGE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REPORTE Nº- 4132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FECHA: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30.01.09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ANALISIS COMPLETO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5100399" y="2603656"/>
            <a:ext cx="2840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sz="1800" b="1">
                <a:latin typeface="Verdana" panose="020B0604030504040204" pitchFamily="34" charset="0"/>
                <a:cs typeface="Times New Roman" panose="02020603050405020304" pitchFamily="18" charset="0"/>
              </a:rPr>
              <a:t>CONCENTRACIÓN</a:t>
            </a:r>
            <a:r>
              <a:rPr lang="es-ES" sz="1200">
                <a:cs typeface="Times New Roman" panose="02020603050405020304" pitchFamily="18" charset="0"/>
              </a:rPr>
              <a:t> </a:t>
            </a:r>
            <a:r>
              <a:rPr lang="es-ES" sz="1800">
                <a:cs typeface="Times New Roman" panose="02020603050405020304" pitchFamily="18" charset="0"/>
              </a:rPr>
              <a:t>%</a:t>
            </a:r>
            <a:endParaRPr lang="es-ES" sz="1800"/>
          </a:p>
        </p:txBody>
      </p:sp>
      <p:graphicFrame>
        <p:nvGraphicFramePr>
          <p:cNvPr id="5" name="Group 1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939948"/>
              </p:ext>
            </p:extLst>
          </p:nvPr>
        </p:nvGraphicFramePr>
        <p:xfrm>
          <a:off x="5100399" y="3038631"/>
          <a:ext cx="4068763" cy="1006475"/>
        </p:xfrm>
        <a:graphic>
          <a:graphicData uri="http://schemas.openxmlformats.org/drawingml/2006/table">
            <a:tbl>
              <a:tblPr/>
              <a:tblGrid>
                <a:gridCol w="525463"/>
                <a:gridCol w="571500"/>
                <a:gridCol w="685800"/>
                <a:gridCol w="914400"/>
                <a:gridCol w="685800"/>
                <a:gridCol w="685800"/>
              </a:tblGrid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Mg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0.14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0.04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oup 1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717464"/>
              </p:ext>
            </p:extLst>
          </p:nvPr>
        </p:nvGraphicFramePr>
        <p:xfrm>
          <a:off x="5100399" y="4910293"/>
          <a:ext cx="4068763" cy="863600"/>
        </p:xfrm>
        <a:graphic>
          <a:graphicData uri="http://schemas.openxmlformats.org/drawingml/2006/table">
            <a:tbl>
              <a:tblPr/>
              <a:tblGrid>
                <a:gridCol w="754063"/>
                <a:gridCol w="800100"/>
                <a:gridCol w="800100"/>
                <a:gridCol w="914400"/>
                <a:gridCol w="800100"/>
              </a:tblGrid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Zn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Cu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Fe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Mn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171"/>
          <p:cNvSpPr>
            <a:spLocks noChangeArrowheads="1"/>
          </p:cNvSpPr>
          <p:nvPr/>
        </p:nvSpPr>
        <p:spPr bwMode="auto">
          <a:xfrm>
            <a:off x="5060712" y="4270531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sz="1800">
                <a:latin typeface="Verdana" panose="020B0604030504040204" pitchFamily="34" charset="0"/>
              </a:rPr>
              <a:t>PPM</a:t>
            </a:r>
          </a:p>
        </p:txBody>
      </p:sp>
      <p:sp>
        <p:nvSpPr>
          <p:cNvPr id="8" name="Rectangle 174"/>
          <p:cNvSpPr>
            <a:spLocks noChangeArrowheads="1"/>
          </p:cNvSpPr>
          <p:nvPr/>
        </p:nvSpPr>
        <p:spPr bwMode="auto">
          <a:xfrm>
            <a:off x="6214824" y="801843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sz="1800" b="1" dirty="0">
                <a:latin typeface="Verdana" panose="020B0604030504040204" pitchFamily="34" charset="0"/>
              </a:rPr>
              <a:t>ANALISIS DE LABORATORIO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2" descr="http://360.espe.edu.ec/images/Logo%20ESPE.pn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4" r="4541"/>
          <a:stretch/>
        </p:blipFill>
        <p:spPr bwMode="auto">
          <a:xfrm>
            <a:off x="10541270" y="239242"/>
            <a:ext cx="1275186" cy="13755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28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8" y="1018249"/>
            <a:ext cx="3567922" cy="294332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5" b="38216"/>
          <a:stretch/>
        </p:blipFill>
        <p:spPr>
          <a:xfrm>
            <a:off x="8563160" y="973299"/>
            <a:ext cx="2912504" cy="294332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640714" y="204921"/>
            <a:ext cx="3423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Determinación de Materia Verde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4069724" y="2279558"/>
            <a:ext cx="476518" cy="631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derecha 6"/>
          <p:cNvSpPr/>
          <p:nvPr/>
        </p:nvSpPr>
        <p:spPr>
          <a:xfrm>
            <a:off x="8063767" y="2174381"/>
            <a:ext cx="377252" cy="631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59" y="973299"/>
            <a:ext cx="3326213" cy="303322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33611" y="4287317"/>
            <a:ext cx="4074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F</a:t>
            </a:r>
            <a:r>
              <a:rPr lang="es-ES" sz="14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igura </a:t>
            </a:r>
            <a:r>
              <a:rPr lang="es-ES" sz="14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8 Cuadro </a:t>
            </a:r>
            <a:r>
              <a:rPr lang="es-ES" sz="14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metálico de 1m</a:t>
            </a:r>
            <a:r>
              <a:rPr lang="es-ES" sz="1400" u="sng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s-ES" sz="14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 lanzado al </a:t>
            </a:r>
            <a:r>
              <a:rPr lang="es-ES" sz="14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azar en cada una de las parcelas</a:t>
            </a:r>
            <a:endParaRPr lang="es-ES" sz="1400" u="sng" dirty="0"/>
          </a:p>
        </p:txBody>
      </p:sp>
      <p:sp>
        <p:nvSpPr>
          <p:cNvPr id="11" name="Rectángulo 10"/>
          <p:cNvSpPr/>
          <p:nvPr/>
        </p:nvSpPr>
        <p:spPr>
          <a:xfrm>
            <a:off x="4307983" y="4287317"/>
            <a:ext cx="4074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F</a:t>
            </a:r>
            <a:r>
              <a:rPr lang="es-ES" sz="14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igura 9 </a:t>
            </a:r>
            <a:r>
              <a:rPr lang="es-ES" sz="14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toma de toda la materia verde dentro del cuadrado metálico de 1m</a:t>
            </a:r>
            <a:r>
              <a:rPr lang="es-ES" sz="1400" u="sng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s-ES" sz="14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S" sz="1400" u="sng" dirty="0"/>
          </a:p>
        </p:txBody>
      </p:sp>
      <p:sp>
        <p:nvSpPr>
          <p:cNvPr id="13" name="Rectángulo 12"/>
          <p:cNvSpPr/>
          <p:nvPr/>
        </p:nvSpPr>
        <p:spPr>
          <a:xfrm>
            <a:off x="8111370" y="4291319"/>
            <a:ext cx="40743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F</a:t>
            </a:r>
            <a:r>
              <a:rPr lang="es-ES" sz="14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igura 9 </a:t>
            </a:r>
            <a:r>
              <a:rPr lang="es-ES" sz="14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toma del peso de toda a materia verde dentro  de </a:t>
            </a:r>
            <a:r>
              <a:rPr lang="es-ES" sz="14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1m</a:t>
            </a:r>
            <a:r>
              <a:rPr lang="es-ES" sz="1400" u="sng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s-ES" sz="14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S" sz="1400" u="sng" dirty="0"/>
          </a:p>
          <a:p>
            <a:endParaRPr lang="es-ES" sz="1400" u="sng" dirty="0"/>
          </a:p>
        </p:txBody>
      </p:sp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653050" y="515067"/>
            <a:ext cx="6375040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Determinación de la </a:t>
            </a: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s-E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roteína </a:t>
            </a:r>
            <a:r>
              <a:rPr lang="es-E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Materia seca  </a:t>
            </a:r>
            <a:endParaRPr lang="es-ES" sz="2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20" y="1421984"/>
            <a:ext cx="3130040" cy="23450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1471" r="-1757" b="-2495"/>
          <a:stretch/>
        </p:blipFill>
        <p:spPr>
          <a:xfrm>
            <a:off x="4881094" y="1421984"/>
            <a:ext cx="2833352" cy="23450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380" y="1421984"/>
            <a:ext cx="2923977" cy="234508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85940" y="3990722"/>
            <a:ext cx="3134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4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Figura 10</a:t>
            </a:r>
            <a:r>
              <a:rPr lang="es-ES" sz="14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 S</a:t>
            </a:r>
            <a:r>
              <a:rPr lang="es-ES" sz="14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 toma la muestra de cada</a:t>
            </a:r>
          </a:p>
          <a:p>
            <a:r>
              <a:rPr lang="es-ES" sz="14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una de las parcelas</a:t>
            </a:r>
            <a:endParaRPr lang="es-ES" sz="1400" u="sng" dirty="0"/>
          </a:p>
        </p:txBody>
      </p:sp>
      <p:sp>
        <p:nvSpPr>
          <p:cNvPr id="8" name="Rectángulo 7"/>
          <p:cNvSpPr/>
          <p:nvPr/>
        </p:nvSpPr>
        <p:spPr>
          <a:xfrm>
            <a:off x="4597759" y="3990722"/>
            <a:ext cx="3116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4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Figura 11</a:t>
            </a:r>
            <a:r>
              <a:rPr lang="es-ES" sz="14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4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s-ES" sz="14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 peso 500 gr. En total  para la determinación de Proteína y MS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182670" y="3976114"/>
            <a:ext cx="3116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4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Figura 12</a:t>
            </a:r>
            <a:r>
              <a:rPr lang="es-ES" sz="14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Se coloco en fundas de papel </a:t>
            </a:r>
            <a:endParaRPr lang="es-ES" sz="1400" u="sng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ES" sz="14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Respectivamente identificadas.</a:t>
            </a:r>
          </a:p>
        </p:txBody>
      </p:sp>
      <p:sp>
        <p:nvSpPr>
          <p:cNvPr id="10" name="Flecha derecha 9"/>
          <p:cNvSpPr/>
          <p:nvPr/>
        </p:nvSpPr>
        <p:spPr>
          <a:xfrm>
            <a:off x="4293049" y="2401344"/>
            <a:ext cx="515156" cy="586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 derecha 10"/>
          <p:cNvSpPr/>
          <p:nvPr/>
        </p:nvSpPr>
        <p:spPr>
          <a:xfrm>
            <a:off x="7710337" y="2301248"/>
            <a:ext cx="515156" cy="586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4018209" y="4847739"/>
            <a:ext cx="3940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Se llevo analizar las 24 muestras al laboratorio de INIAP (</a:t>
            </a:r>
            <a:r>
              <a:rPr lang="es-ES" sz="1400" u="sng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Pichilingue</a:t>
            </a:r>
            <a:r>
              <a:rPr lang="es-ES" sz="14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00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49411" y="450673"/>
            <a:ext cx="5122493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Toma de la altura de la planta </a:t>
            </a:r>
            <a:endParaRPr lang="es-E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59" y="1409146"/>
            <a:ext cx="3683833" cy="27599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76" y="1409146"/>
            <a:ext cx="3516407" cy="275999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562896" y="4666720"/>
            <a:ext cx="656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4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Figura 12-13 </a:t>
            </a:r>
            <a:r>
              <a:rPr lang="es-ES" sz="1400" dirty="0"/>
              <a:t>Se tomó  la altura de las </a:t>
            </a:r>
            <a:r>
              <a:rPr lang="es-ES" sz="1400" dirty="0" smtClean="0"/>
              <a:t>plantas </a:t>
            </a:r>
            <a:r>
              <a:rPr lang="es-ES" sz="1400" dirty="0"/>
              <a:t>de la asociación, con un </a:t>
            </a:r>
            <a:r>
              <a:rPr lang="es-ES" sz="1400" dirty="0" smtClean="0"/>
              <a:t>metro se </a:t>
            </a:r>
            <a:r>
              <a:rPr lang="es-ES" sz="1400" dirty="0"/>
              <a:t>procedió a medir desde la </a:t>
            </a:r>
            <a:r>
              <a:rPr lang="es-ES" sz="1400" dirty="0" smtClean="0"/>
              <a:t>base, </a:t>
            </a:r>
            <a:r>
              <a:rPr lang="es-ES" sz="1400" dirty="0"/>
              <a:t>hasta la parte </a:t>
            </a:r>
            <a:r>
              <a:rPr lang="es-ES" sz="1400" dirty="0" smtClean="0"/>
              <a:t>de la curvatura </a:t>
            </a:r>
            <a:r>
              <a:rPr lang="es-ES" sz="1400" dirty="0"/>
              <a:t>mayor de la hoja </a:t>
            </a:r>
            <a:r>
              <a:rPr lang="es-ES" sz="1400" dirty="0" smtClean="0"/>
              <a:t>bandera.</a:t>
            </a:r>
            <a:endParaRPr lang="es-ES" sz="1400" u="sng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46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809177"/>
              </p:ext>
            </p:extLst>
          </p:nvPr>
        </p:nvGraphicFramePr>
        <p:xfrm>
          <a:off x="345078" y="1369007"/>
          <a:ext cx="5612130" cy="186055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78610"/>
                <a:gridCol w="690245"/>
                <a:gridCol w="668655"/>
                <a:gridCol w="668655"/>
                <a:gridCol w="668655"/>
                <a:gridCol w="668655"/>
                <a:gridCol w="668655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F.V.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SC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gl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CM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F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p-valor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Modelo.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491666,67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61458,33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4,47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0,0061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**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Repetición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59179,17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19726,39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1,44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0,2717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Tratamiento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432487,5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86497,5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6,3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0,0024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**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Error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206095,83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13739,72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697762,5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CV%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26,41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Media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443,75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279042" y="551507"/>
            <a:ext cx="6096000" cy="7046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1000"/>
              </a:spcAft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E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de varianza para la producción de materia verde</a:t>
            </a:r>
            <a:endParaRPr lang="es-ES" sz="160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356533" y="211910"/>
            <a:ext cx="8543925" cy="702499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854355569"/>
              </p:ext>
            </p:extLst>
          </p:nvPr>
        </p:nvGraphicFramePr>
        <p:xfrm>
          <a:off x="6830035" y="903816"/>
          <a:ext cx="4588510" cy="3333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ángulo 7"/>
          <p:cNvSpPr/>
          <p:nvPr/>
        </p:nvSpPr>
        <p:spPr>
          <a:xfrm>
            <a:off x="6812924" y="4393723"/>
            <a:ext cx="5379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E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significancia (</a:t>
            </a:r>
            <a:r>
              <a:rPr lang="es-E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Tukey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5%) para el factor dosis de biol sobre la producción de materia verde en t/ha</a:t>
            </a:r>
            <a:endParaRPr lang="es-ES" sz="14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82074" y="366652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mayor producción de materia verde es de 6,5 toneladas con la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dosis de 80 l/ha. Según (Maldonado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 Ruiz , 2016) 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 20 cm de residuo y 30 días de descanso la producción de la mescla forrajera es de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6,9 toneladas por hectárea con dosis de 60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litros,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 lo cual se asemeja a la nuestra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obtenida,  ya nos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corrobora que al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aplicar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mayor cantidad de biol no se ve afectada la producción de materia verde y no hay un daño hacia la planta, ya que los rangos se encuentran con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similitud.</a:t>
            </a:r>
            <a:endParaRPr lang="es-E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3931424" y="347642"/>
            <a:ext cx="3672993" cy="399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_tradnl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Porcentaje de Materia seca.</a:t>
            </a:r>
            <a:endParaRPr lang="es-ES" sz="2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853844"/>
              </p:ext>
            </p:extLst>
          </p:nvPr>
        </p:nvGraphicFramePr>
        <p:xfrm>
          <a:off x="548538" y="1543296"/>
          <a:ext cx="5334000" cy="15240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885407"/>
                <a:gridCol w="638593"/>
                <a:gridCol w="762000"/>
                <a:gridCol w="762000"/>
                <a:gridCol w="762000"/>
                <a:gridCol w="762000"/>
                <a:gridCol w="762000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  F.V.    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SC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gl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CM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F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p-valor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Modelo.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60,50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7,56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1,34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0,2961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Repetición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3,79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1,26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0,22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0,8779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Tratamientos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56,71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11,34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2,01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0,1348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Error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84,46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5,63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144,96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CV%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8,39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Media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28,29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446468" y="87779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Análisis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Varianza para la variable Porcentaje de Materia Seca</a:t>
            </a:r>
            <a:endParaRPr lang="es-ES" sz="14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156100" y="2495261"/>
            <a:ext cx="57078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puede apreciar que para la variable porcentaje de materia seca, no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 diferencia 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significativa en cuanto al factor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dosis, esto 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dio ya que todos las unidades experimentales tuvieron el mismo corte de igualación a 20cm y a 30 días de descanso, por ende el porcentaje de materia seca no iba a tener una gran variación en la misma, la media del porcentaje de materia seca fue 28,29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%. Como lo cita 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(Canchila, Soca, </a:t>
            </a:r>
            <a:r>
              <a:rPr lang="es-E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Mildrey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Ojeda, &amp; Machado, 2009)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 el porcentaje de MS esta entre </a:t>
            </a:r>
            <a:r>
              <a:rPr lang="es-ES" sz="1600" dirty="0" smtClean="0"/>
              <a:t>23,4 </a:t>
            </a:r>
            <a:r>
              <a:rPr lang="es-ES" sz="1600" dirty="0"/>
              <a:t>a 25,7</a:t>
            </a:r>
            <a:r>
              <a:rPr lang="es-ES" sz="1600" dirty="0" smtClean="0"/>
              <a:t>%.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360.espe.edu.ec/images/Logo%20ESPE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4" r="4541"/>
          <a:stretch/>
        </p:blipFill>
        <p:spPr bwMode="auto">
          <a:xfrm>
            <a:off x="10541270" y="239242"/>
            <a:ext cx="1275186" cy="13755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2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3614423" y="321883"/>
            <a:ext cx="4415824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_trad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Producción de Materia Seca </a:t>
            </a:r>
            <a:endParaRPr lang="es-E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043613"/>
              </p:ext>
            </p:extLst>
          </p:nvPr>
        </p:nvGraphicFramePr>
        <p:xfrm>
          <a:off x="304800" y="1243672"/>
          <a:ext cx="5334000" cy="135255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879764"/>
                <a:gridCol w="644236"/>
                <a:gridCol w="762000"/>
                <a:gridCol w="762000"/>
                <a:gridCol w="762000"/>
                <a:gridCol w="762000"/>
                <a:gridCol w="762000"/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  F.V.    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SC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err="1">
                          <a:effectLst/>
                        </a:rPr>
                        <a:t>gl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CM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F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p-valor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Modelo.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2,75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0,34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3,61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0,0115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Repetición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0,37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1,31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0,3077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2,38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0,48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4,99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0,0069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*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Error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1,43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4,18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CV%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25,13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76011" y="78277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de Varianza para la variable Producción de Materia seca en t/ha</a:t>
            </a:r>
            <a:endParaRPr lang="es-ES" sz="14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499655421"/>
              </p:ext>
            </p:extLst>
          </p:nvPr>
        </p:nvGraphicFramePr>
        <p:xfrm>
          <a:off x="6605978" y="1073527"/>
          <a:ext cx="4773930" cy="2657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6"/>
          <p:cNvSpPr/>
          <p:nvPr/>
        </p:nvSpPr>
        <p:spPr>
          <a:xfrm>
            <a:off x="6684135" y="3981599"/>
            <a:ext cx="4842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significancia (</a:t>
            </a:r>
            <a:r>
              <a:rPr lang="es-E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Tukey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5%) para el factor dosis de biol sobre la producción de Materia seca en t/ha</a:t>
            </a:r>
            <a:endParaRPr lang="es-ES" sz="14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3284" y="350454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mayor producción 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materia seca </a:t>
            </a: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 observa en 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tratamiento número 6 de 80 </a:t>
            </a: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l/ha con 1,73 t/ha  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mensuales lo cual da 20,76 </a:t>
            </a: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t/ ha año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según 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(Palacios, 2015)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 30 días de </a:t>
            </a: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descanso 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da 15,68 t ha año sin aplicación de biol en la misma localidad y con un corte de residuo de 20cm, por ende podemos decir  </a:t>
            </a: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 la aplicación del biol </a:t>
            </a: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mejora la cantidad de producción de Materia </a:t>
            </a:r>
            <a:r>
              <a:rPr lang="es-ES_tradnl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seca.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58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3960377" y="313981"/>
            <a:ext cx="3701719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_tradnl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Porcentaje </a:t>
            </a:r>
            <a:r>
              <a:rPr lang="es-ES_trad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proteína </a:t>
            </a:r>
            <a:endParaRPr lang="es-E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662412" y="1575618"/>
            <a:ext cx="6096000" cy="352917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ES_tradnl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S_tradnl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porcentaje</a:t>
            </a:r>
            <a:r>
              <a:rPr lang="es-ES_tradnl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proteína no se obtuvo diferencias por dosis de biol obteniendo  una media de proteína de </a:t>
            </a:r>
            <a:r>
              <a:rPr lang="es-ES_tradnl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8,18 %. Como lo cita 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Canchila, Soca, </a:t>
            </a: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Mildrey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Ojeda, &amp; Machado, 2009)  que la proteína fluctúa entre 5,8 y 7,5%, entre diferentes variedades de </a:t>
            </a:r>
            <a:r>
              <a:rPr lang="es-ES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Brachiaria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ende podemos ver que la proteína se mantiene en un rango aceptable.</a:t>
            </a:r>
          </a:p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Según (</a:t>
            </a:r>
            <a:r>
              <a:rPr lang="es-E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Forages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s.f.) Los contenidos de proteína en praderas bien manejadas están entre 7 - 14 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 lo cual nuestro dato 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encuentra en el rango.</a:t>
            </a:r>
            <a:endParaRPr lang="es-ES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 embargo (Palacios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2015) 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nos da a conocer que  la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cantidad de proteína a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corte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con 20 cm de residuo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30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días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descanso es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(3,53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%)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 aplicación de </a:t>
            </a: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biol</a:t>
            </a:r>
            <a:r>
              <a:rPr lang="es-ES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836056"/>
              </p:ext>
            </p:extLst>
          </p:nvPr>
        </p:nvGraphicFramePr>
        <p:xfrm>
          <a:off x="183113" y="1889653"/>
          <a:ext cx="5350510" cy="15240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959887"/>
                <a:gridCol w="580623"/>
                <a:gridCol w="762000"/>
                <a:gridCol w="762000"/>
                <a:gridCol w="762000"/>
                <a:gridCol w="762000"/>
                <a:gridCol w="762000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  F.V.    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SC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gl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CM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F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p-valor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Modelo.   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11,94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1,49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0,2075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Repetición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0,52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0,9037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11,42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2,28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2,44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0,0828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Error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14,04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0,94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25,98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CV%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11,83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Media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8,18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111617" y="1252452"/>
            <a:ext cx="5323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de Varianza para la variable 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porcentaje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Proteína en el pasto</a:t>
            </a:r>
            <a:endParaRPr lang="es-ES" sz="14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137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41979" y="2025632"/>
            <a:ext cx="9720974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s-E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la parroquia </a:t>
            </a:r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Luz de América el pasto es el principal recurso alimenticio para la producción </a:t>
            </a:r>
            <a:r>
              <a:rPr lang="es-E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ganadera.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estudio está enfocado en uno de los problemas que afecta al productor ganadero, que es la baja productividad forrajera en cantidad y </a:t>
            </a:r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Según  (Refugio, 2013) indica que las mejores características agronómicas como altura de planta, porcentaje de cobertura, materia verde y materia seca, se dan a la mayor dosis de fertilización foliar orgánica de Biol.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s-E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659832" y="270458"/>
            <a:ext cx="8543925" cy="1113486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chemeClr val="bg2">
                    <a:lumMod val="25000"/>
                  </a:schemeClr>
                </a:solidFill>
                <a:latin typeface="ISOCTEUR" panose="020B0609020202020204" pitchFamily="49" charset="0"/>
                <a:cs typeface="ISOCT" panose="00000400000000000000" pitchFamily="2" charset="0"/>
              </a:rPr>
              <a:t>INTRODUCCIÓN</a:t>
            </a:r>
            <a:endParaRPr lang="es-ES" sz="320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2" descr="http://360.espe.edu.ec/images/Logo%20ESPE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4" r="4541"/>
          <a:stretch/>
        </p:blipFill>
        <p:spPr bwMode="auto">
          <a:xfrm>
            <a:off x="10541270" y="239242"/>
            <a:ext cx="1275186" cy="13755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53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2558603" y="244700"/>
            <a:ext cx="6096000" cy="982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_trad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Altura del pasto </a:t>
            </a:r>
            <a:r>
              <a:rPr lang="es-E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Brachiaria</a:t>
            </a:r>
            <a:r>
              <a:rPr lang="es-E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brizantha</a:t>
            </a:r>
            <a:endParaRPr lang="es-E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845571"/>
              </p:ext>
            </p:extLst>
          </p:nvPr>
        </p:nvGraphicFramePr>
        <p:xfrm>
          <a:off x="677326" y="1301952"/>
          <a:ext cx="5334000" cy="154305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881310"/>
                <a:gridCol w="642690"/>
                <a:gridCol w="762000"/>
                <a:gridCol w="762000"/>
                <a:gridCol w="762000"/>
                <a:gridCol w="762000"/>
                <a:gridCol w="762000"/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  F.V.    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SC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gl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CM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F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p-valor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Modelo.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1033,33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129,17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3,99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0,0102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Repetición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0,0412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934,33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186,87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5,77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0,0036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Error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486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32,4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1519,33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CV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9,7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Media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58,67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582124" y="919243"/>
            <a:ext cx="45011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s-E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E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Altura de  </a:t>
            </a:r>
            <a:r>
              <a:rPr lang="es-ES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Brachiaria</a:t>
            </a:r>
            <a:r>
              <a:rPr lang="es-ES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brizantha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los 30 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días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cm</a:t>
            </a:r>
            <a:endParaRPr lang="es-ES" sz="14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419891953"/>
              </p:ext>
            </p:extLst>
          </p:nvPr>
        </p:nvGraphicFramePr>
        <p:xfrm>
          <a:off x="6691312" y="947371"/>
          <a:ext cx="4905375" cy="2804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6"/>
          <p:cNvSpPr/>
          <p:nvPr/>
        </p:nvSpPr>
        <p:spPr>
          <a:xfrm>
            <a:off x="6619741" y="3891447"/>
            <a:ext cx="55722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significancia (</a:t>
            </a:r>
            <a:r>
              <a:rPr lang="es-E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Tukey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5%) para la variable  altura de planta  </a:t>
            </a:r>
            <a:r>
              <a:rPr lang="es-ES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Brachiaria</a:t>
            </a:r>
            <a:r>
              <a:rPr lang="es-ES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brizantha</a:t>
            </a:r>
            <a:r>
              <a:rPr lang="es-E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140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97983" y="2834747"/>
            <a:ext cx="6096000" cy="31598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_tradnl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ve diferencia significativa ya que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el tratamiento número 1 con dosis de 0 litros de biol se obtiene 45,25 cm de altura con respecto a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demás tratamientos, entre los cuales no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diferencia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significativa, por lo cual se puede decir que la aplicación del biol en 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sí,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ayuda a que mejoren las praderas respecto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la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aplicación de </a:t>
            </a:r>
            <a:r>
              <a:rPr lang="es-ES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biol.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Según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(Coronel, 2015) La altura de las plantas del pasto </a:t>
            </a:r>
            <a:r>
              <a:rPr lang="es-ES" sz="1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Brachiaria</a:t>
            </a:r>
            <a:r>
              <a:rPr lang="es-E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brizantha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registraron diferencias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significativas entre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tratamientos, por efecto de las dosis de biol, logrando la mejor altura de la planta (61,96 cm) lo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 se asemeja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 dato reportado por nuestra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investigación que con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una dosis de 10 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l/ha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logró obtener una altura de 64,75 cm. </a:t>
            </a:r>
          </a:p>
          <a:p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7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3469607" y="375230"/>
            <a:ext cx="6096000" cy="104150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_trad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Altura de la </a:t>
            </a:r>
            <a:r>
              <a:rPr lang="es-ES_tradnl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Pueraria</a:t>
            </a:r>
            <a:r>
              <a:rPr lang="es-ES_tradnl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phaseoloides</a:t>
            </a:r>
            <a:endParaRPr lang="es-E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53285" y="3717065"/>
            <a:ext cx="626432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observó los  mejores resultados en el tratamiento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dosis de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l/ha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los 30 días de descanso en el cual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mejor altura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121cm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según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CORPAL S.A.C, s.f.) La altura es de  75 cm después de la siembra, lo cual corrobora que al momento de hacer un corte de 20 cm de residuo y esperar 30 días se obtiene un buen crecimiento de la </a:t>
            </a:r>
            <a:r>
              <a:rPr lang="es-ES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Pueraria</a:t>
            </a:r>
            <a:r>
              <a:rPr lang="es-ES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phaseoloides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483131"/>
              </p:ext>
            </p:extLst>
          </p:nvPr>
        </p:nvGraphicFramePr>
        <p:xfrm>
          <a:off x="463998" y="1885010"/>
          <a:ext cx="5511800" cy="15240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9398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F.V.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SC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gl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CM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F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p-valor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Modelo.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31888,33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3986,04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6,93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0,0007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**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Repetición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6375,00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2125,00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3,69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0,0358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*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Tratamientos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25513,33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5102,67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8,87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0,0004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**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Error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8627,00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575,13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40515,33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CV 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24,27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Media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98,83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253285" y="115512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7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de Varianza de la Variable altura en cm de la </a:t>
            </a:r>
            <a:r>
              <a:rPr lang="es-ES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Pueraria</a:t>
            </a:r>
            <a:r>
              <a:rPr lang="es-ES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phaseoloides</a:t>
            </a:r>
            <a:endParaRPr lang="es-ES" sz="14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1952444346"/>
              </p:ext>
            </p:extLst>
          </p:nvPr>
        </p:nvGraphicFramePr>
        <p:xfrm>
          <a:off x="6848680" y="1416734"/>
          <a:ext cx="4650740" cy="2638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 7"/>
          <p:cNvSpPr/>
          <p:nvPr/>
        </p:nvSpPr>
        <p:spPr>
          <a:xfrm>
            <a:off x="6877318" y="4247939"/>
            <a:ext cx="5125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6 Prueba de </a:t>
            </a:r>
            <a:r>
              <a:rPr lang="es-E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Tukey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 5% para las medias de tratamientos en la variable Altura de </a:t>
            </a:r>
            <a:r>
              <a:rPr lang="es-ES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Pueraria</a:t>
            </a:r>
            <a:r>
              <a:rPr lang="es-ES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phaseoloides</a:t>
            </a:r>
            <a:r>
              <a:rPr lang="es-ES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cm en función de la dosis de Biol.</a:t>
            </a:r>
            <a:endParaRPr lang="es-ES" sz="14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92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3620380" y="540825"/>
            <a:ext cx="3437243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_trad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Análisis de costos </a:t>
            </a:r>
            <a:endParaRPr lang="es-E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996257"/>
              </p:ext>
            </p:extLst>
          </p:nvPr>
        </p:nvGraphicFramePr>
        <p:xfrm>
          <a:off x="1064654" y="1739652"/>
          <a:ext cx="5460838" cy="186599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48510"/>
                <a:gridCol w="771425"/>
                <a:gridCol w="854500"/>
                <a:gridCol w="919399"/>
                <a:gridCol w="735519"/>
                <a:gridCol w="693245"/>
                <a:gridCol w="555570"/>
                <a:gridCol w="582670"/>
              </a:tblGrid>
              <a:tr h="548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err="1">
                          <a:effectLst/>
                        </a:rPr>
                        <a:t>Tto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Cantidad de </a:t>
                      </a:r>
                      <a:r>
                        <a:rPr lang="es-EC" sz="1000" dirty="0" err="1">
                          <a:effectLst/>
                        </a:rPr>
                        <a:t>biol</a:t>
                      </a:r>
                      <a:r>
                        <a:rPr lang="es-EC" sz="1000" dirty="0">
                          <a:effectLst/>
                        </a:rPr>
                        <a:t> por </a:t>
                      </a:r>
                      <a:r>
                        <a:rPr lang="es-EC" sz="1000" dirty="0" err="1">
                          <a:effectLst/>
                        </a:rPr>
                        <a:t>tto</a:t>
                      </a:r>
                      <a:r>
                        <a:rPr lang="es-EC" sz="1000" dirty="0">
                          <a:effectLst/>
                        </a:rPr>
                        <a:t>/ha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Rendimiento por t/ha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Comparación </a:t>
                      </a:r>
                      <a:r>
                        <a:rPr lang="es-EC" sz="1000" dirty="0" err="1">
                          <a:effectLst/>
                        </a:rPr>
                        <a:t>tukey</a:t>
                      </a:r>
                      <a:r>
                        <a:rPr lang="es-EC" sz="1000" dirty="0">
                          <a:effectLst/>
                        </a:rPr>
                        <a:t>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Valor monetario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Jornal de corte de pasto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Bomba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Total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Por</a:t>
                      </a:r>
                      <a:r>
                        <a:rPr lang="es-EC" sz="1000" baseline="0" dirty="0" smtClean="0">
                          <a:effectLst/>
                        </a:rPr>
                        <a:t> </a:t>
                      </a:r>
                      <a:r>
                        <a:rPr lang="es-EC" sz="1000" dirty="0" err="1" smtClean="0">
                          <a:effectLst/>
                        </a:rPr>
                        <a:t>tto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2138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2,65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2138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3,72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BC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6,25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13,33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99,58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2138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5,5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12,5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13,33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105,83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3193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ABC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25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13,33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118,33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1084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3,35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BC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13,33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143,33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1084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6,5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13,33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193,33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871471" y="875064"/>
            <a:ext cx="6096000" cy="6408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8</a:t>
            </a:r>
            <a:r>
              <a:rPr lang="es-E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Costo de cada uno de los Tratamientos por ha con los factores utilizados </a:t>
            </a:r>
            <a:endParaRPr lang="es-ES" sz="14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377638" y="3707562"/>
            <a:ext cx="6096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observa que en costo de producción los dos mejores tratamientos son el 3 con 10 litros de biol una producción de 5,5 toneladas a 105.83 dólares y el tratamiento 6 con 80 litros de biol con una producción de 6,5 toneladas a 193,33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dólares, lo que nos da a entender que para producir 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toneladas/ha de MV el gasto seria de 87,5 dólares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más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14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4585241" y="324026"/>
            <a:ext cx="2820111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CONCLUSIONES</a:t>
            </a:r>
            <a:endParaRPr lang="es-ES" sz="24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661375" y="1196221"/>
            <a:ext cx="8384146" cy="502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mayor producción de materia verde  a diferentes dosis de biol  se obtuvo con 80 litros por hectárea con un valor de  6,5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toneladas,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seguido de la dosis de 10 litros  con un valor 5,5 toneladas por hectárea.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la producción de materia seca 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observó mayor cantidad en el tratamiento número 6 de 80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litros por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hectárea,</a:t>
            </a:r>
            <a:r>
              <a:rPr lang="es-ES_tradn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como resultado  se obtuvo </a:t>
            </a:r>
            <a:r>
              <a:rPr lang="es-ES_tradn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20,76 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toneladas por hectárea año.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lo que se refiere al porcentaje de materia seca no existe mayor diferencia significativa entre los tratamientos dándonos una media de 28,9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MS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lo que se refiere al contenido de proteína no existe mayor diferencia significativa entre los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tratamientos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3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1529191" y="1690460"/>
            <a:ext cx="8371267" cy="320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Respecto al crecimiento de </a:t>
            </a:r>
            <a:r>
              <a:rPr lang="es-E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Brachiaria</a:t>
            </a:r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brizantha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una dosis de 10 litros por hectárea se logró obtener una altura de 64,75 cm.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Respecto al a la altura de la </a:t>
            </a:r>
            <a:r>
              <a:rPr lang="es-E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Pueraria</a:t>
            </a:r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phaseoloides</a:t>
            </a:r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observó los  mejores resultados a los 5 litros por hectárea a los 30 días de descanso, se presenta la mejor altura con 121cm, seguido de la dosis de 80 litros con una altura de 116,75 cm.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lo que refiere a costos por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producción,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mejor se dio a 10 litros de biol una producción de 5,5 toneladas a 105.83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dólares.</a:t>
            </a:r>
            <a:endParaRPr lang="es-E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275786" y="542639"/>
            <a:ext cx="310380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CONCLUSIONES</a:t>
            </a:r>
            <a:endParaRPr lang="es-ES" sz="28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20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5117852" y="285389"/>
            <a:ext cx="2666114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RECOMENDACIONES </a:t>
            </a:r>
            <a:endParaRPr lang="es-ES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65161" y="942695"/>
            <a:ext cx="9654138" cy="4917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Utilizar una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dosis con 10 litros de biol con un costo de  105.83 dólares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Realizar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mismo estudio con mayor cantidad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muestreos cada 30 días de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descanso,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20 cm de residuo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corte.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Realizar la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misma investigación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aplicando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mayores dosis a partir  80 litros por ha para poder observar en que momento la línea de tendencia deja de ser lineal.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recomienda un estudio de aplicaciones de biol en el cultivo de solo </a:t>
            </a:r>
            <a:r>
              <a:rPr lang="es-E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Pueraria</a:t>
            </a:r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phaseoloides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ya que esta tuvo un buen resultado al adicionarle las dosis de biol en cuanto altura.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ealizar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investigaciones posteriores en la que se incluya época lluviosa así como localidades diferentes para conocer el comportamiento forrajero </a:t>
            </a:r>
            <a:r>
              <a:rPr lang="es-E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Brachiaria</a:t>
            </a:r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brizantha</a:t>
            </a:r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s-E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Pueraria</a:t>
            </a:r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phaseoloides</a:t>
            </a:r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36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30"/>
          <a:stretch/>
        </p:blipFill>
        <p:spPr>
          <a:xfrm>
            <a:off x="1468191" y="154547"/>
            <a:ext cx="9088279" cy="6078827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2012545" y="989536"/>
            <a:ext cx="8543925" cy="702499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ISOCTEUR" panose="020B0609020202020204" pitchFamily="49" charset="0"/>
                <a:cs typeface="ISOCT" panose="00000400000000000000" pitchFamily="2" charset="0"/>
              </a:rPr>
              <a:t/>
            </a:r>
            <a:br>
              <a:rPr lang="es-ES" sz="3200" b="1" dirty="0" smtClean="0">
                <a:solidFill>
                  <a:schemeClr val="bg1"/>
                </a:solidFill>
                <a:latin typeface="ISOCTEUR" panose="020B0609020202020204" pitchFamily="49" charset="0"/>
                <a:cs typeface="ISOCT" panose="00000400000000000000" pitchFamily="2" charset="0"/>
              </a:rPr>
            </a:br>
            <a:r>
              <a:rPr lang="es-EC" sz="4900" b="1" dirty="0" smtClean="0">
                <a:solidFill>
                  <a:schemeClr val="bg1"/>
                </a:solidFill>
                <a:latin typeface="Comic Sans MS" pitchFamily="66" charset="0"/>
                <a:cs typeface="ISOCT" panose="00000400000000000000" pitchFamily="2" charset="0"/>
              </a:rPr>
              <a:t>GRACIAS POR SU ATENCIÓN </a:t>
            </a:r>
            <a:endParaRPr lang="es-ES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82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es-E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 </a:t>
            </a:r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efecto del biol en la </a:t>
            </a:r>
            <a:r>
              <a:rPr lang="es-E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producción </a:t>
            </a:r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primaria y contenido proteico de la </a:t>
            </a:r>
            <a:r>
              <a:rPr lang="es-E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asociación </a:t>
            </a:r>
            <a:r>
              <a:rPr lang="es-E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ES" sz="24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rachiaria</a:t>
            </a:r>
            <a:r>
              <a:rPr lang="es-ES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brizantha</a:t>
            </a:r>
            <a:r>
              <a:rPr lang="es-E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brizantha</a:t>
            </a:r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E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S" sz="24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ueraria</a:t>
            </a:r>
            <a:r>
              <a:rPr lang="es-ES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phaseoloides</a:t>
            </a:r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kutzú</a:t>
            </a:r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>
              <a:buFont typeface="Wingdings" panose="05000000000000000000" pitchFamily="2" charset="2"/>
              <a:buChar char="v"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685590" y="648187"/>
            <a:ext cx="8543925" cy="70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ISOCTEUR" panose="020B0609020202020204" pitchFamily="49" charset="0"/>
                <a:cs typeface="ISOCT" panose="00000400000000000000" pitchFamily="2" charset="0"/>
              </a:rPr>
              <a:t>OBJETIVO</a:t>
            </a:r>
            <a:r>
              <a:rPr lang="es-ES" sz="3200" b="1" dirty="0" smtClean="0">
                <a:solidFill>
                  <a:schemeClr val="bg2">
                    <a:lumMod val="25000"/>
                  </a:schemeClr>
                </a:solidFill>
                <a:latin typeface="ISOCTEUR" panose="020B0609020202020204" pitchFamily="49" charset="0"/>
              </a:rPr>
              <a:t> GENERAL</a:t>
            </a:r>
            <a:endParaRPr lang="es-ES" sz="32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2" descr="http://360.espe.edu.ec/images/Logo%20ESPE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4" r="4541"/>
          <a:stretch/>
        </p:blipFill>
        <p:spPr bwMode="auto">
          <a:xfrm>
            <a:off x="10541270" y="239242"/>
            <a:ext cx="1275186" cy="13755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8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8038" y="1845734"/>
            <a:ext cx="9777641" cy="4023360"/>
          </a:xfrm>
        </p:spPr>
        <p:txBody>
          <a:bodyPr/>
          <a:lstStyle/>
          <a:p>
            <a:pPr lvl="0" algn="just">
              <a:buFont typeface="Wingdings" panose="05000000000000000000" pitchFamily="2" charset="2"/>
              <a:buChar char="Ø"/>
            </a:pP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Medir el efecto de la aplicación de diferentes dosis de </a:t>
            </a:r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sobre la 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producción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materia seca de la mezcla forrajera de </a:t>
            </a:r>
            <a:r>
              <a:rPr lang="es-EC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Brachiaria</a:t>
            </a:r>
            <a:r>
              <a:rPr lang="es-EC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brizantha</a:t>
            </a:r>
            <a:r>
              <a:rPr lang="es-EC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brizantha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EC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Pueraria</a:t>
            </a:r>
            <a:r>
              <a:rPr lang="es-EC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phaseoloides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kutzú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Conocer el contenido proteico de la mezcla forrajera de </a:t>
            </a:r>
            <a:r>
              <a:rPr lang="es-EC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Brachiaria</a:t>
            </a:r>
            <a:r>
              <a:rPr lang="es-EC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brizantha</a:t>
            </a:r>
            <a:r>
              <a:rPr lang="es-EC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brizantha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EC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Pueraria</a:t>
            </a:r>
            <a:r>
              <a:rPr lang="es-EC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phaseoloides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kutzú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al aplicar diferentes 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dosis de </a:t>
            </a:r>
            <a:r>
              <a:rPr lang="es-EC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biol.</a:t>
            </a:r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 las variables agronómicas 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 altura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planta y porcentaje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materia seca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Determinar el tratamiento de menor costo. </a:t>
            </a:r>
            <a:endPara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4" name="2 Título"/>
          <p:cNvSpPr>
            <a:spLocks noGrp="1"/>
          </p:cNvSpPr>
          <p:nvPr>
            <p:ph type="title"/>
          </p:nvPr>
        </p:nvSpPr>
        <p:spPr>
          <a:xfrm>
            <a:off x="1854517" y="171944"/>
            <a:ext cx="8543925" cy="1325563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ISOCTEUR" panose="020B0609020202020204" pitchFamily="49" charset="0"/>
                <a:cs typeface="ISOCT" panose="00000400000000000000" pitchFamily="2" charset="0"/>
              </a:rPr>
              <a:t>OBJETIVOS ESPECIFICOS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2" descr="http://360.espe.edu.ec/images/Logo%20ESPE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4" r="4541"/>
          <a:stretch/>
        </p:blipFill>
        <p:spPr bwMode="auto">
          <a:xfrm>
            <a:off x="10245056" y="296023"/>
            <a:ext cx="1275186" cy="13755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19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 txBox="1">
            <a:spLocks/>
          </p:cNvSpPr>
          <p:nvPr/>
        </p:nvSpPr>
        <p:spPr>
          <a:xfrm>
            <a:off x="604838" y="1267032"/>
            <a:ext cx="11089179" cy="490993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s-E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SITIO DE ESTUDIO</a:t>
            </a:r>
          </a:p>
          <a:p>
            <a:pPr marL="0" indent="0" algn="ctr">
              <a:lnSpc>
                <a:spcPct val="150000"/>
              </a:lnSpc>
              <a:buFont typeface="Calibri" panose="020F0502020204030204" pitchFamily="34" charset="0"/>
              <a:buNone/>
            </a:pPr>
            <a:r>
              <a:rPr lang="es-E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desarrolló en la Finca “Elvia Calderón”, localizada en el  km 17  de la Vía Santo Domingo – Quevedo ubicada en la parroquia Luz de América del cantón Santo Domingo, provincia Santo Domingo de los </a:t>
            </a:r>
            <a:r>
              <a:rPr lang="es-ES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Tsáchilas</a:t>
            </a:r>
            <a:r>
              <a:rPr lang="es-E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Font typeface="Calibri" panose="020F0502020204030204" pitchFamily="34" charset="0"/>
              <a:buNone/>
            </a:pPr>
            <a:endParaRPr lang="es-ES" sz="1539" dirty="0" smtClean="0">
              <a:solidFill>
                <a:schemeClr val="bg2">
                  <a:lumMod val="25000"/>
                </a:schemeClr>
              </a:solidFill>
              <a:latin typeface="Comic Sans MS" pitchFamily="66" charset="0"/>
              <a:cs typeface="ISOCT" panose="00000400000000000000" pitchFamily="2" charset="0"/>
            </a:endParaRPr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s-ES" sz="1539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UBICACIÓN GEOGRAFICA Y ECOLOGICA DEL ENSAYO</a:t>
            </a:r>
            <a:endParaRPr lang="es-EC" sz="1539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539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Latitud:	00° 21' 19"</a:t>
            </a:r>
            <a:endParaRPr lang="es-ES" sz="1539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539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Longitud:	79° 17' 54"</a:t>
            </a:r>
            <a:endParaRPr lang="es-ES" sz="1539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539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Zona de vida: Bosque Húmedo Tropical (BHT)</a:t>
            </a:r>
            <a:endParaRPr lang="es-ES" sz="1539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539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Altitud: 350 msnm</a:t>
            </a:r>
            <a:endParaRPr lang="es-ES" sz="1539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539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Temperatura media: 24,4 0 C</a:t>
            </a:r>
            <a:endParaRPr lang="es-ES" sz="1539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539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Suelos: franco arenoso</a:t>
            </a:r>
            <a:endParaRPr lang="es-ES" sz="1539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539" dirty="0">
              <a:solidFill>
                <a:schemeClr val="bg2">
                  <a:lumMod val="25000"/>
                </a:schemeClr>
              </a:solidFill>
              <a:latin typeface="Comic Sans MS" pitchFamily="66" charset="0"/>
              <a:cs typeface="ISOCT" panose="00000400000000000000" pitchFamily="2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492407" y="332713"/>
            <a:ext cx="8543925" cy="702499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  <a:r>
              <a:rPr lang="es-E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2" descr="http://360.espe.edu.ec/images/Logo%20ESPE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4" r="4541"/>
          <a:stretch/>
        </p:blipFill>
        <p:spPr bwMode="auto">
          <a:xfrm>
            <a:off x="10541270" y="239242"/>
            <a:ext cx="1275186" cy="13755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04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428013" y="203925"/>
            <a:ext cx="8543925" cy="7024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  <a:r>
              <a:rPr lang="es-E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35865" y="2017468"/>
            <a:ext cx="3043707" cy="181588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investigación se la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realizó 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con 6 dosis de biol (0, 5, 10, 20, 40 y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80) 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litros por hectárea a una altura de residuo de 20 cm a 30 días de descanso, dando un total de 6 tratamientos con 4 repeticiones 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bajo  un DBCA.</a:t>
            </a:r>
            <a:endParaRPr lang="es-ES" sz="16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656716"/>
              </p:ext>
            </p:extLst>
          </p:nvPr>
        </p:nvGraphicFramePr>
        <p:xfrm>
          <a:off x="5438435" y="1951141"/>
          <a:ext cx="5552629" cy="376441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018369"/>
                <a:gridCol w="1530868"/>
                <a:gridCol w="3003392"/>
              </a:tblGrid>
              <a:tr h="543308">
                <a:tc>
                  <a:txBody>
                    <a:bodyPr/>
                    <a:lstStyle/>
                    <a:p>
                      <a:pPr marL="238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</a:t>
                      </a:r>
                      <a:r>
                        <a:rPr lang="es-E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Tto</a:t>
                      </a: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Código 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50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  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>
                    <a:solidFill>
                      <a:schemeClr val="bg1"/>
                    </a:solidFill>
                  </a:tcPr>
                </a:tc>
              </a:tr>
              <a:tr h="405786">
                <a:tc>
                  <a:txBody>
                    <a:bodyPr/>
                    <a:lstStyle/>
                    <a:p>
                      <a:pPr marL="3632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litros de biol y 30 días al corte 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>
                    <a:solidFill>
                      <a:schemeClr val="bg1"/>
                    </a:solidFill>
                  </a:tcPr>
                </a:tc>
              </a:tr>
              <a:tr h="532655">
                <a:tc>
                  <a:txBody>
                    <a:bodyPr/>
                    <a:lstStyle/>
                    <a:p>
                      <a:pPr marL="3632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litros de biol y 30 días al corte 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>
                    <a:solidFill>
                      <a:schemeClr val="bg1"/>
                    </a:solidFill>
                  </a:tcPr>
                </a:tc>
              </a:tr>
              <a:tr h="534592">
                <a:tc>
                  <a:txBody>
                    <a:bodyPr/>
                    <a:lstStyle/>
                    <a:p>
                      <a:pPr marL="3632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litros de biol y 30 días al corte 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>
                    <a:solidFill>
                      <a:schemeClr val="bg1"/>
                    </a:solidFill>
                  </a:tcPr>
                </a:tc>
              </a:tr>
              <a:tr h="534592">
                <a:tc>
                  <a:txBody>
                    <a:bodyPr/>
                    <a:lstStyle/>
                    <a:p>
                      <a:pPr marL="3251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litros de biol y 30 días al corte 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>
                    <a:solidFill>
                      <a:schemeClr val="bg1"/>
                    </a:solidFill>
                  </a:tcPr>
                </a:tc>
              </a:tr>
              <a:tr h="534592">
                <a:tc>
                  <a:txBody>
                    <a:bodyPr/>
                    <a:lstStyle/>
                    <a:p>
                      <a:pPr marL="3251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litros de biol y 30 días al corte 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 anchor="ctr">
                    <a:solidFill>
                      <a:schemeClr val="bg1"/>
                    </a:solidFill>
                  </a:tcPr>
                </a:tc>
              </a:tr>
              <a:tr h="678893">
                <a:tc>
                  <a:txBody>
                    <a:bodyPr/>
                    <a:lstStyle/>
                    <a:p>
                      <a:pPr marL="3251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T6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litros de biol y 30 días al corte  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5477072" y="1267598"/>
            <a:ext cx="322120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Tratamientos a comparar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2" descr="http://360.espe.edu.ec/images/Logo%20ESPE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4" r="4541"/>
          <a:stretch/>
        </p:blipFill>
        <p:spPr bwMode="auto">
          <a:xfrm>
            <a:off x="10541270" y="239242"/>
            <a:ext cx="1275186" cy="13755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09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715992" y="1094634"/>
            <a:ext cx="4996126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Características de las UE</a:t>
            </a:r>
            <a:endParaRPr lang="es-ES" sz="2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762864" y="113773"/>
            <a:ext cx="8543925" cy="7024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  <a:r>
              <a:rPr lang="es-E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62864" y="2171808"/>
            <a:ext cx="87784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lnSpc>
                <a:spcPct val="200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evaluará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veinticuatro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unidades experimentales provenientes de los seis tratamientos con cuatro repeticiones, la superficie de cada unidad experimental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será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16 m</a:t>
            </a:r>
            <a:r>
              <a:rPr lang="es-ES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(4 m x 4 m), dando una superficie total de 384 m</a:t>
            </a:r>
            <a:r>
              <a:rPr lang="es-ES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2" descr="http://360.espe.edu.ec/images/Logo%20ESPE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4" r="4541"/>
          <a:stretch/>
        </p:blipFill>
        <p:spPr bwMode="auto">
          <a:xfrm>
            <a:off x="10541270" y="239242"/>
            <a:ext cx="1275186" cy="13755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09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260763"/>
              </p:ext>
            </p:extLst>
          </p:nvPr>
        </p:nvGraphicFramePr>
        <p:xfrm>
          <a:off x="540857" y="545496"/>
          <a:ext cx="4885722" cy="42196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21117"/>
                <a:gridCol w="1221117"/>
                <a:gridCol w="1221744"/>
                <a:gridCol w="1221744"/>
              </a:tblGrid>
              <a:tr h="709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T6R4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T1R4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T3R4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T5R2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</a:tr>
              <a:tr h="709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T3R1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T3R3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T5R4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T5R1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</a:tr>
              <a:tr h="6703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T2R2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T1R1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T5R3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T3R2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</a:tr>
              <a:tr h="709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T1R3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T2R4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T4R4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T1R2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</a:tr>
              <a:tr h="6703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T4R1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T4R2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T6R1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T4R3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</a:tr>
              <a:tr h="749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T2R1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T3R3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T6R2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T6R3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35" marR="67735" marT="0" marB="0"/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343437" y="4945437"/>
            <a:ext cx="5696755" cy="1341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1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Croquis de  distribución de los tratamientos con sus respectivas repeticiones.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6175420" y="4945438"/>
            <a:ext cx="5696755" cy="1341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Croquis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el campo de la distribución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los tratamientos con sus respectivas repeticiones.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3" b="34224"/>
          <a:stretch/>
        </p:blipFill>
        <p:spPr>
          <a:xfrm>
            <a:off x="6050924" y="566670"/>
            <a:ext cx="5945746" cy="4056845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3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751449" y="366145"/>
            <a:ext cx="8543925" cy="7024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  <a: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320601" y="2318199"/>
            <a:ext cx="6503831" cy="2034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Producción de forraje verde en t/ha/corte a los 30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días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Porcentaje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proteína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el pasto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Producción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materia seca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t/ha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corte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Altura de la planta a los 30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días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endParaRPr lang="es-E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626487" y="1324089"/>
            <a:ext cx="2976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DE ESTUDIO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2" descr="http://360.espe.edu.ec/images/Logo%20ESPE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4" r="4541"/>
          <a:stretch/>
        </p:blipFill>
        <p:spPr bwMode="auto">
          <a:xfrm>
            <a:off x="10541270" y="239242"/>
            <a:ext cx="1275186" cy="13755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72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399</TotalTime>
  <Words>2270</Words>
  <Application>Microsoft Office PowerPoint</Application>
  <PresentationFormat>Panorámica</PresentationFormat>
  <Paragraphs>630</Paragraphs>
  <Slides>26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ISOCT</vt:lpstr>
      <vt:lpstr>ISOCTEUR</vt:lpstr>
      <vt:lpstr>Times New Roman</vt:lpstr>
      <vt:lpstr>Verdana</vt:lpstr>
      <vt:lpstr>Wingdings</vt:lpstr>
      <vt:lpstr>Retrospección</vt:lpstr>
      <vt:lpstr>Presentación de PowerPoint</vt:lpstr>
      <vt:lpstr>INTRODUCCIÓN</vt:lpstr>
      <vt:lpstr>Presentación de PowerPoint</vt:lpstr>
      <vt:lpstr>OBJETIVOS ESPECIFICOS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pc10</cp:lastModifiedBy>
  <cp:revision>67</cp:revision>
  <dcterms:created xsi:type="dcterms:W3CDTF">2017-03-09T02:41:03Z</dcterms:created>
  <dcterms:modified xsi:type="dcterms:W3CDTF">2017-03-09T12:26:53Z</dcterms:modified>
</cp:coreProperties>
</file>