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355" r:id="rId31"/>
    <p:sldId id="286" r:id="rId32"/>
    <p:sldId id="287" r:id="rId33"/>
    <p:sldId id="341" r:id="rId34"/>
    <p:sldId id="342" r:id="rId35"/>
    <p:sldId id="343" r:id="rId36"/>
    <p:sldId id="344" r:id="rId37"/>
    <p:sldId id="345" r:id="rId38"/>
    <p:sldId id="346" r:id="rId39"/>
    <p:sldId id="347" r:id="rId40"/>
    <p:sldId id="348" r:id="rId41"/>
    <p:sldId id="349" r:id="rId42"/>
    <p:sldId id="350" r:id="rId43"/>
    <p:sldId id="351" r:id="rId44"/>
    <p:sldId id="352" r:id="rId45"/>
    <p:sldId id="353" r:id="rId46"/>
    <p:sldId id="354" r:id="rId47"/>
    <p:sldId id="288" r:id="rId48"/>
    <p:sldId id="289" r:id="rId49"/>
    <p:sldId id="290" r:id="rId50"/>
    <p:sldId id="291" r:id="rId51"/>
    <p:sldId id="292" r:id="rId52"/>
    <p:sldId id="293" r:id="rId53"/>
    <p:sldId id="294" r:id="rId54"/>
    <p:sldId id="295" r:id="rId55"/>
    <p:sldId id="296"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2AE56"/>
    <a:srgbClr val="DB9A2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76" d="100"/>
          <a:sy n="76" d="100"/>
        </p:scale>
        <p:origin x="78" y="4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diagrams/_rels/data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tesis_elaboracion/map_uso_suelo/usoyocupacion%20del%20suelo.jpg" TargetMode="External"/><Relationship Id="rId1" Type="http://schemas.openxmlformats.org/officeDocument/2006/relationships/image" Target="../media/image14.jpeg"/><Relationship Id="rId4" Type="http://schemas.openxmlformats.org/officeDocument/2006/relationships/hyperlink" Target="tesis_elaboracion/map_taxonomia_suelo/taxonomia1.jpg" TargetMode="External"/></Relationships>
</file>

<file path=ppt/diagrams/_rels/data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image" Target="../media/image3.JPG"/><Relationship Id="rId4" Type="http://schemas.openxmlformats.org/officeDocument/2006/relationships/image" Target="../media/image6.jpg"/></Relationships>
</file>

<file path=ppt/diagrams/_rels/data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hyperlink" Target="tesis_elaboracion/map_geologico/geologico.jpg" TargetMode="External"/><Relationship Id="rId1" Type="http://schemas.openxmlformats.org/officeDocument/2006/relationships/image" Target="../media/image8.jpeg"/><Relationship Id="rId6" Type="http://schemas.openxmlformats.org/officeDocument/2006/relationships/hyperlink" Target="tesis_elaboracion/map_hidrogeologico/hidrogeologico.jpg" TargetMode="External"/><Relationship Id="rId5" Type="http://schemas.openxmlformats.org/officeDocument/2006/relationships/image" Target="../media/image10.jpeg"/><Relationship Id="rId4" Type="http://schemas.openxmlformats.org/officeDocument/2006/relationships/hyperlink" Target="tesis_elaboracion/map_geomorfologica/gemorfologico.jpg" TargetMode="External"/></Relationships>
</file>

<file path=ppt/diagrams/_rels/data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tesis_elaboracion/map_isoterma/isoterma.jpg" TargetMode="External"/><Relationship Id="rId1" Type="http://schemas.openxmlformats.org/officeDocument/2006/relationships/image" Target="../media/image11.jpeg"/><Relationship Id="rId6" Type="http://schemas.openxmlformats.org/officeDocument/2006/relationships/hyperlink" Target="tesis_elaboracion/cobertura_vegetal/cobertura_vegetal.jpg" TargetMode="External"/><Relationship Id="rId5" Type="http://schemas.openxmlformats.org/officeDocument/2006/relationships/image" Target="../media/image13.jpeg"/><Relationship Id="rId4" Type="http://schemas.openxmlformats.org/officeDocument/2006/relationships/hyperlink" Target="tesis_elaboracion/map_isoyeta/isoyeta.jpg"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62C0CC6-D828-436E-9026-F757B86BCCD2}"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s-EC"/>
        </a:p>
      </dgm:t>
    </dgm:pt>
    <dgm:pt modelId="{8E6D32C8-F116-4C60-AF61-A6B5058E6848}">
      <dgm:prSet phldrT="[Texto]"/>
      <dgm:spPr/>
      <dgm:t>
        <a:bodyPr/>
        <a:lstStyle/>
        <a:p>
          <a:r>
            <a:rPr lang="es-EC" dirty="0" smtClean="0"/>
            <a:t>Antecedentes</a:t>
          </a:r>
          <a:endParaRPr lang="es-EC" dirty="0"/>
        </a:p>
      </dgm:t>
    </dgm:pt>
    <dgm:pt modelId="{F7A04CB1-5526-4F71-A3CF-7D9531710981}" type="parTrans" cxnId="{5948D77A-EA23-4DA9-8218-916EAD0EBEB5}">
      <dgm:prSet/>
      <dgm:spPr/>
      <dgm:t>
        <a:bodyPr/>
        <a:lstStyle/>
        <a:p>
          <a:endParaRPr lang="es-EC"/>
        </a:p>
      </dgm:t>
    </dgm:pt>
    <dgm:pt modelId="{B7887DF2-EE23-457F-9C39-8F6A5B267AA7}" type="sibTrans" cxnId="{5948D77A-EA23-4DA9-8218-916EAD0EBEB5}">
      <dgm:prSet/>
      <dgm:spPr/>
      <dgm:t>
        <a:bodyPr/>
        <a:lstStyle/>
        <a:p>
          <a:endParaRPr lang="es-EC"/>
        </a:p>
      </dgm:t>
    </dgm:pt>
    <dgm:pt modelId="{BBEAF394-69E7-4269-BEFE-C52531014360}">
      <dgm:prSet phldrT="[Texto]"/>
      <dgm:spPr>
        <a:solidFill>
          <a:schemeClr val="accent1">
            <a:hueOff val="0"/>
            <a:satOff val="0"/>
            <a:lumOff val="0"/>
            <a:alpha val="50000"/>
          </a:schemeClr>
        </a:solidFill>
      </dgm:spPr>
      <dgm:t>
        <a:bodyPr/>
        <a:lstStyle/>
        <a:p>
          <a:r>
            <a:rPr lang="es-EC" dirty="0" smtClean="0"/>
            <a:t>Surge la necesidad de las Fuerzas Armadas crear la Carta Básica del país, década de los 20.</a:t>
          </a:r>
          <a:endParaRPr lang="es-EC" dirty="0"/>
        </a:p>
      </dgm:t>
    </dgm:pt>
    <dgm:pt modelId="{5FBC5E11-9164-462A-874F-489793A14544}" type="parTrans" cxnId="{37777744-6797-4D2D-A38B-5D66F47D6F47}">
      <dgm:prSet/>
      <dgm:spPr/>
      <dgm:t>
        <a:bodyPr/>
        <a:lstStyle/>
        <a:p>
          <a:endParaRPr lang="es-EC"/>
        </a:p>
      </dgm:t>
    </dgm:pt>
    <dgm:pt modelId="{3132DBC5-3928-404E-A7AA-605DE05CD8CD}" type="sibTrans" cxnId="{37777744-6797-4D2D-A38B-5D66F47D6F47}">
      <dgm:prSet/>
      <dgm:spPr/>
      <dgm:t>
        <a:bodyPr/>
        <a:lstStyle/>
        <a:p>
          <a:endParaRPr lang="es-EC"/>
        </a:p>
      </dgm:t>
    </dgm:pt>
    <dgm:pt modelId="{F85E16F0-C30D-43B5-9B1F-3097F9933675}">
      <dgm:prSet phldrT="[Texto]"/>
      <dgm:spPr/>
      <dgm:t>
        <a:bodyPr/>
        <a:lstStyle/>
        <a:p>
          <a:r>
            <a:rPr lang="es-EC" dirty="0" smtClean="0"/>
            <a:t>El Dr. Isidro Ayora con el Decreto Ejecutivo No. 163 del 11 de abril de 1928, crea el Servicio Geográfico Militar </a:t>
          </a:r>
          <a:endParaRPr lang="es-EC" dirty="0"/>
        </a:p>
      </dgm:t>
    </dgm:pt>
    <dgm:pt modelId="{94C28FA4-62BB-4576-8185-509B5E2ED592}" type="parTrans" cxnId="{828A3A78-C112-4726-B86A-BF33F758415E}">
      <dgm:prSet/>
      <dgm:spPr/>
      <dgm:t>
        <a:bodyPr/>
        <a:lstStyle/>
        <a:p>
          <a:endParaRPr lang="es-EC"/>
        </a:p>
      </dgm:t>
    </dgm:pt>
    <dgm:pt modelId="{86390FA4-EF1E-43E6-9CF7-FF6F0A863A9C}" type="sibTrans" cxnId="{828A3A78-C112-4726-B86A-BF33F758415E}">
      <dgm:prSet/>
      <dgm:spPr/>
      <dgm:t>
        <a:bodyPr/>
        <a:lstStyle/>
        <a:p>
          <a:endParaRPr lang="es-EC"/>
        </a:p>
      </dgm:t>
    </dgm:pt>
    <dgm:pt modelId="{D03061DF-59CD-4A63-B599-E6B1FC855B70}">
      <dgm:prSet phldrT="[Texto]"/>
      <dgm:spPr/>
      <dgm:t>
        <a:bodyPr/>
        <a:lstStyle/>
        <a:p>
          <a:r>
            <a:rPr lang="es-EC" dirty="0" smtClean="0"/>
            <a:t>Gestión de Seguridad Documentaria planifica y ejecuta proyectos en el territorio nacional. </a:t>
          </a:r>
          <a:endParaRPr lang="es-EC" dirty="0"/>
        </a:p>
      </dgm:t>
    </dgm:pt>
    <dgm:pt modelId="{5C5DEDF5-F412-499D-98AB-E6EFB3C38DEA}" type="parTrans" cxnId="{3D33AECE-80E2-4F19-AB7E-F763F45B850B}">
      <dgm:prSet/>
      <dgm:spPr/>
      <dgm:t>
        <a:bodyPr/>
        <a:lstStyle/>
        <a:p>
          <a:endParaRPr lang="es-EC"/>
        </a:p>
      </dgm:t>
    </dgm:pt>
    <dgm:pt modelId="{50ED1664-A561-4690-B4EE-E71767DF6820}" type="sibTrans" cxnId="{3D33AECE-80E2-4F19-AB7E-F763F45B850B}">
      <dgm:prSet/>
      <dgm:spPr/>
      <dgm:t>
        <a:bodyPr/>
        <a:lstStyle/>
        <a:p>
          <a:endParaRPr lang="es-EC"/>
        </a:p>
      </dgm:t>
    </dgm:pt>
    <dgm:pt modelId="{C6D41547-9FC2-473C-B19C-DD95258778CE}">
      <dgm:prSet phldrT="[Texto]"/>
      <dgm:spPr/>
      <dgm:t>
        <a:bodyPr/>
        <a:lstStyle/>
        <a:p>
          <a:r>
            <a:rPr lang="es-EC" dirty="0" smtClean="0"/>
            <a:t>En 1978 se da la Ley de la Cartografía Nacional y la impresión de los documentos valorados y de seguridad. </a:t>
          </a:r>
          <a:endParaRPr lang="es-EC" dirty="0"/>
        </a:p>
      </dgm:t>
    </dgm:pt>
    <dgm:pt modelId="{728F32F0-92A8-48C9-8D1C-B544A50BCBB7}" type="parTrans" cxnId="{106419A8-B59E-4963-966A-320DE7CA44A0}">
      <dgm:prSet/>
      <dgm:spPr/>
      <dgm:t>
        <a:bodyPr/>
        <a:lstStyle/>
        <a:p>
          <a:endParaRPr lang="es-EC"/>
        </a:p>
      </dgm:t>
    </dgm:pt>
    <dgm:pt modelId="{48D6BE8E-0A9D-48FD-98C7-4E7684A3F498}" type="sibTrans" cxnId="{106419A8-B59E-4963-966A-320DE7CA44A0}">
      <dgm:prSet/>
      <dgm:spPr/>
      <dgm:t>
        <a:bodyPr/>
        <a:lstStyle/>
        <a:p>
          <a:endParaRPr lang="es-EC"/>
        </a:p>
      </dgm:t>
    </dgm:pt>
    <dgm:pt modelId="{B97B8DDC-B574-415A-9078-EEE3E39CE72E}">
      <dgm:prSet/>
      <dgm:spPr/>
      <dgm:t>
        <a:bodyPr/>
        <a:lstStyle/>
        <a:p>
          <a:r>
            <a:rPr lang="es-EC" dirty="0" smtClean="0"/>
            <a:t> Dr. José María Velasco Ibarra en 1947 le da el nombre como Instituto.</a:t>
          </a:r>
          <a:endParaRPr lang="es-EC" dirty="0"/>
        </a:p>
      </dgm:t>
    </dgm:pt>
    <dgm:pt modelId="{C9396F3E-6F98-4795-8B61-B7BEA55D115A}" type="parTrans" cxnId="{D7ED4FC1-0A80-4899-A35D-AB56576B2D5B}">
      <dgm:prSet/>
      <dgm:spPr/>
      <dgm:t>
        <a:bodyPr/>
        <a:lstStyle/>
        <a:p>
          <a:endParaRPr lang="es-EC"/>
        </a:p>
      </dgm:t>
    </dgm:pt>
    <dgm:pt modelId="{B0C9B380-7712-4AB3-AB72-ABE2D1C743B6}" type="sibTrans" cxnId="{D7ED4FC1-0A80-4899-A35D-AB56576B2D5B}">
      <dgm:prSet/>
      <dgm:spPr/>
      <dgm:t>
        <a:bodyPr/>
        <a:lstStyle/>
        <a:p>
          <a:endParaRPr lang="es-EC"/>
        </a:p>
      </dgm:t>
    </dgm:pt>
    <dgm:pt modelId="{F9C8CD00-D9A7-49C2-96FD-A9FCA4640076}" type="pres">
      <dgm:prSet presAssocID="{B62C0CC6-D828-436E-9026-F757B86BCCD2}" presName="composite" presStyleCnt="0">
        <dgm:presLayoutVars>
          <dgm:chMax val="1"/>
          <dgm:dir/>
          <dgm:resizeHandles val="exact"/>
        </dgm:presLayoutVars>
      </dgm:prSet>
      <dgm:spPr/>
      <dgm:t>
        <a:bodyPr/>
        <a:lstStyle/>
        <a:p>
          <a:endParaRPr lang="es-EC"/>
        </a:p>
      </dgm:t>
    </dgm:pt>
    <dgm:pt modelId="{DE963A73-F11D-4386-BEA2-93C343E37F58}" type="pres">
      <dgm:prSet presAssocID="{B62C0CC6-D828-436E-9026-F757B86BCCD2}" presName="radial" presStyleCnt="0">
        <dgm:presLayoutVars>
          <dgm:animLvl val="ctr"/>
        </dgm:presLayoutVars>
      </dgm:prSet>
      <dgm:spPr/>
    </dgm:pt>
    <dgm:pt modelId="{93ACD7D3-BA54-4C24-B911-3FA65FD11BB4}" type="pres">
      <dgm:prSet presAssocID="{8E6D32C8-F116-4C60-AF61-A6B5058E6848}" presName="centerShape" presStyleLbl="vennNode1" presStyleIdx="0" presStyleCnt="6"/>
      <dgm:spPr/>
      <dgm:t>
        <a:bodyPr/>
        <a:lstStyle/>
        <a:p>
          <a:endParaRPr lang="es-EC"/>
        </a:p>
      </dgm:t>
    </dgm:pt>
    <dgm:pt modelId="{12A28EAC-9B3E-44B4-8EB0-C3F0EB776F08}" type="pres">
      <dgm:prSet presAssocID="{BBEAF394-69E7-4269-BEFE-C52531014360}" presName="node" presStyleLbl="vennNode1" presStyleIdx="1" presStyleCnt="6">
        <dgm:presLayoutVars>
          <dgm:bulletEnabled val="1"/>
        </dgm:presLayoutVars>
      </dgm:prSet>
      <dgm:spPr/>
      <dgm:t>
        <a:bodyPr/>
        <a:lstStyle/>
        <a:p>
          <a:endParaRPr lang="es-EC"/>
        </a:p>
      </dgm:t>
    </dgm:pt>
    <dgm:pt modelId="{6A556B7F-91EE-4396-A914-CF41AC42148F}" type="pres">
      <dgm:prSet presAssocID="{F85E16F0-C30D-43B5-9B1F-3097F9933675}" presName="node" presStyleLbl="vennNode1" presStyleIdx="2" presStyleCnt="6">
        <dgm:presLayoutVars>
          <dgm:bulletEnabled val="1"/>
        </dgm:presLayoutVars>
      </dgm:prSet>
      <dgm:spPr/>
      <dgm:t>
        <a:bodyPr/>
        <a:lstStyle/>
        <a:p>
          <a:endParaRPr lang="es-EC"/>
        </a:p>
      </dgm:t>
    </dgm:pt>
    <dgm:pt modelId="{B9AFC704-CDB5-4D6C-91D9-52A347BCFE2C}" type="pres">
      <dgm:prSet presAssocID="{B97B8DDC-B574-415A-9078-EEE3E39CE72E}" presName="node" presStyleLbl="vennNode1" presStyleIdx="3" presStyleCnt="6">
        <dgm:presLayoutVars>
          <dgm:bulletEnabled val="1"/>
        </dgm:presLayoutVars>
      </dgm:prSet>
      <dgm:spPr/>
      <dgm:t>
        <a:bodyPr/>
        <a:lstStyle/>
        <a:p>
          <a:endParaRPr lang="es-EC"/>
        </a:p>
      </dgm:t>
    </dgm:pt>
    <dgm:pt modelId="{CB9AC3BE-978F-4BEF-9E2F-4D246B469721}" type="pres">
      <dgm:prSet presAssocID="{C6D41547-9FC2-473C-B19C-DD95258778CE}" presName="node" presStyleLbl="vennNode1" presStyleIdx="4" presStyleCnt="6">
        <dgm:presLayoutVars>
          <dgm:bulletEnabled val="1"/>
        </dgm:presLayoutVars>
      </dgm:prSet>
      <dgm:spPr/>
      <dgm:t>
        <a:bodyPr/>
        <a:lstStyle/>
        <a:p>
          <a:endParaRPr lang="es-EC"/>
        </a:p>
      </dgm:t>
    </dgm:pt>
    <dgm:pt modelId="{2D0D1434-49E1-43C0-BF20-F9F772BE4659}" type="pres">
      <dgm:prSet presAssocID="{D03061DF-59CD-4A63-B599-E6B1FC855B70}" presName="node" presStyleLbl="vennNode1" presStyleIdx="5" presStyleCnt="6">
        <dgm:presLayoutVars>
          <dgm:bulletEnabled val="1"/>
        </dgm:presLayoutVars>
      </dgm:prSet>
      <dgm:spPr/>
      <dgm:t>
        <a:bodyPr/>
        <a:lstStyle/>
        <a:p>
          <a:endParaRPr lang="es-EC"/>
        </a:p>
      </dgm:t>
    </dgm:pt>
  </dgm:ptLst>
  <dgm:cxnLst>
    <dgm:cxn modelId="{106419A8-B59E-4963-966A-320DE7CA44A0}" srcId="{8E6D32C8-F116-4C60-AF61-A6B5058E6848}" destId="{C6D41547-9FC2-473C-B19C-DD95258778CE}" srcOrd="3" destOrd="0" parTransId="{728F32F0-92A8-48C9-8D1C-B544A50BCBB7}" sibTransId="{48D6BE8E-0A9D-48FD-98C7-4E7684A3F498}"/>
    <dgm:cxn modelId="{3D33AECE-80E2-4F19-AB7E-F763F45B850B}" srcId="{8E6D32C8-F116-4C60-AF61-A6B5058E6848}" destId="{D03061DF-59CD-4A63-B599-E6B1FC855B70}" srcOrd="4" destOrd="0" parTransId="{5C5DEDF5-F412-499D-98AB-E6EFB3C38DEA}" sibTransId="{50ED1664-A561-4690-B4EE-E71767DF6820}"/>
    <dgm:cxn modelId="{CBCE3A17-269A-4E29-984D-55F4881C6ACA}" type="presOf" srcId="{B62C0CC6-D828-436E-9026-F757B86BCCD2}" destId="{F9C8CD00-D9A7-49C2-96FD-A9FCA4640076}" srcOrd="0" destOrd="0" presId="urn:microsoft.com/office/officeart/2005/8/layout/radial3"/>
    <dgm:cxn modelId="{12685502-6586-43B7-8A51-A7C9F2900E5A}" type="presOf" srcId="{D03061DF-59CD-4A63-B599-E6B1FC855B70}" destId="{2D0D1434-49E1-43C0-BF20-F9F772BE4659}" srcOrd="0" destOrd="0" presId="urn:microsoft.com/office/officeart/2005/8/layout/radial3"/>
    <dgm:cxn modelId="{DB2363C7-83F2-4C7A-8827-6260FA4412C4}" type="presOf" srcId="{C6D41547-9FC2-473C-B19C-DD95258778CE}" destId="{CB9AC3BE-978F-4BEF-9E2F-4D246B469721}" srcOrd="0" destOrd="0" presId="urn:microsoft.com/office/officeart/2005/8/layout/radial3"/>
    <dgm:cxn modelId="{F4779A5A-2AA2-47A3-9E9B-7A924513305E}" type="presOf" srcId="{BBEAF394-69E7-4269-BEFE-C52531014360}" destId="{12A28EAC-9B3E-44B4-8EB0-C3F0EB776F08}" srcOrd="0" destOrd="0" presId="urn:microsoft.com/office/officeart/2005/8/layout/radial3"/>
    <dgm:cxn modelId="{3C58D23C-FC1E-4954-BE3C-D756A742B021}" type="presOf" srcId="{F85E16F0-C30D-43B5-9B1F-3097F9933675}" destId="{6A556B7F-91EE-4396-A914-CF41AC42148F}" srcOrd="0" destOrd="0" presId="urn:microsoft.com/office/officeart/2005/8/layout/radial3"/>
    <dgm:cxn modelId="{828A3A78-C112-4726-B86A-BF33F758415E}" srcId="{8E6D32C8-F116-4C60-AF61-A6B5058E6848}" destId="{F85E16F0-C30D-43B5-9B1F-3097F9933675}" srcOrd="1" destOrd="0" parTransId="{94C28FA4-62BB-4576-8185-509B5E2ED592}" sibTransId="{86390FA4-EF1E-43E6-9CF7-FF6F0A863A9C}"/>
    <dgm:cxn modelId="{D7ED4FC1-0A80-4899-A35D-AB56576B2D5B}" srcId="{8E6D32C8-F116-4C60-AF61-A6B5058E6848}" destId="{B97B8DDC-B574-415A-9078-EEE3E39CE72E}" srcOrd="2" destOrd="0" parTransId="{C9396F3E-6F98-4795-8B61-B7BEA55D115A}" sibTransId="{B0C9B380-7712-4AB3-AB72-ABE2D1C743B6}"/>
    <dgm:cxn modelId="{37777744-6797-4D2D-A38B-5D66F47D6F47}" srcId="{8E6D32C8-F116-4C60-AF61-A6B5058E6848}" destId="{BBEAF394-69E7-4269-BEFE-C52531014360}" srcOrd="0" destOrd="0" parTransId="{5FBC5E11-9164-462A-874F-489793A14544}" sibTransId="{3132DBC5-3928-404E-A7AA-605DE05CD8CD}"/>
    <dgm:cxn modelId="{E1F3EA85-485E-4A93-AD68-CBD66DA4ADB0}" type="presOf" srcId="{B97B8DDC-B574-415A-9078-EEE3E39CE72E}" destId="{B9AFC704-CDB5-4D6C-91D9-52A347BCFE2C}" srcOrd="0" destOrd="0" presId="urn:microsoft.com/office/officeart/2005/8/layout/radial3"/>
    <dgm:cxn modelId="{5948D77A-EA23-4DA9-8218-916EAD0EBEB5}" srcId="{B62C0CC6-D828-436E-9026-F757B86BCCD2}" destId="{8E6D32C8-F116-4C60-AF61-A6B5058E6848}" srcOrd="0" destOrd="0" parTransId="{F7A04CB1-5526-4F71-A3CF-7D9531710981}" sibTransId="{B7887DF2-EE23-457F-9C39-8F6A5B267AA7}"/>
    <dgm:cxn modelId="{9377C695-234A-4D20-93A1-B91B95080111}" type="presOf" srcId="{8E6D32C8-F116-4C60-AF61-A6B5058E6848}" destId="{93ACD7D3-BA54-4C24-B911-3FA65FD11BB4}" srcOrd="0" destOrd="0" presId="urn:microsoft.com/office/officeart/2005/8/layout/radial3"/>
    <dgm:cxn modelId="{5D80883F-C8D0-4D19-9F0B-DF318322C124}" type="presParOf" srcId="{F9C8CD00-D9A7-49C2-96FD-A9FCA4640076}" destId="{DE963A73-F11D-4386-BEA2-93C343E37F58}" srcOrd="0" destOrd="0" presId="urn:microsoft.com/office/officeart/2005/8/layout/radial3"/>
    <dgm:cxn modelId="{C5FC6517-4265-4F1B-A48B-F6B5D367E7F8}" type="presParOf" srcId="{DE963A73-F11D-4386-BEA2-93C343E37F58}" destId="{93ACD7D3-BA54-4C24-B911-3FA65FD11BB4}" srcOrd="0" destOrd="0" presId="urn:microsoft.com/office/officeart/2005/8/layout/radial3"/>
    <dgm:cxn modelId="{8FE73CAC-F24E-4458-AF7E-9FD4A0367A3E}" type="presParOf" srcId="{DE963A73-F11D-4386-BEA2-93C343E37F58}" destId="{12A28EAC-9B3E-44B4-8EB0-C3F0EB776F08}" srcOrd="1" destOrd="0" presId="urn:microsoft.com/office/officeart/2005/8/layout/radial3"/>
    <dgm:cxn modelId="{7C179510-E81D-45F2-8BFF-6889B8E5EACD}" type="presParOf" srcId="{DE963A73-F11D-4386-BEA2-93C343E37F58}" destId="{6A556B7F-91EE-4396-A914-CF41AC42148F}" srcOrd="2" destOrd="0" presId="urn:microsoft.com/office/officeart/2005/8/layout/radial3"/>
    <dgm:cxn modelId="{1B6BF571-FA5E-45C1-80C3-3F37F2FCB031}" type="presParOf" srcId="{DE963A73-F11D-4386-BEA2-93C343E37F58}" destId="{B9AFC704-CDB5-4D6C-91D9-52A347BCFE2C}" srcOrd="3" destOrd="0" presId="urn:microsoft.com/office/officeart/2005/8/layout/radial3"/>
    <dgm:cxn modelId="{26B88414-CB30-470B-8401-7BCC3F76C83C}" type="presParOf" srcId="{DE963A73-F11D-4386-BEA2-93C343E37F58}" destId="{CB9AC3BE-978F-4BEF-9E2F-4D246B469721}" srcOrd="4" destOrd="0" presId="urn:microsoft.com/office/officeart/2005/8/layout/radial3"/>
    <dgm:cxn modelId="{6AEDCD14-81CA-4A80-8F9A-8BA309823F88}" type="presParOf" srcId="{DE963A73-F11D-4386-BEA2-93C343E37F58}" destId="{2D0D1434-49E1-43C0-BF20-F9F772BE4659}" srcOrd="5"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A219C9F-6CFD-4058-A08E-AD48C153CBF8}" type="doc">
      <dgm:prSet loTypeId="urn:microsoft.com/office/officeart/2005/8/layout/hList7" loCatId="process" qsTypeId="urn:microsoft.com/office/officeart/2005/8/quickstyle/simple1" qsCatId="simple" csTypeId="urn:microsoft.com/office/officeart/2005/8/colors/accent1_2" csCatId="accent1" phldr="1"/>
      <dgm:spPr/>
    </dgm:pt>
    <dgm:pt modelId="{3CCCDF59-1529-4A65-AA56-8130D0F7AC5F}">
      <dgm:prSet phldrT="[Texto]" custT="1"/>
      <dgm:spPr/>
      <dgm:t>
        <a:bodyPr/>
        <a:lstStyle/>
        <a:p>
          <a:r>
            <a:rPr lang="es-EC" sz="2000" b="1" dirty="0" smtClean="0">
              <a:solidFill>
                <a:schemeClr val="tx1"/>
              </a:solidFill>
            </a:rPr>
            <a:t>Uso del Suelo</a:t>
          </a:r>
        </a:p>
        <a:p>
          <a:r>
            <a:rPr lang="es-EC" sz="2000" dirty="0" smtClean="0">
              <a:solidFill>
                <a:schemeClr val="tx1"/>
              </a:solidFill>
            </a:rPr>
            <a:t>Uso del Suelo de Quito está dividido en: Agrícola Residencial, Área promoción, Equipamiento, Industrial, Múltiple, Patrimonial, Protección ecológica, Protección Beaterio, RNNR, Residencial 1, Residencial 1A, Residencial 1Q, Residencial 2 y Residencial 3. La zona de estudio se encuentra dentro del uso de suelo de Equipamiento</a:t>
          </a:r>
          <a:r>
            <a:rPr lang="es-EC" sz="2000" dirty="0" smtClean="0"/>
            <a:t>.</a:t>
          </a:r>
          <a:endParaRPr lang="es-EC" sz="1800" dirty="0">
            <a:solidFill>
              <a:schemeClr val="tx1"/>
            </a:solidFill>
          </a:endParaRPr>
        </a:p>
      </dgm:t>
    </dgm:pt>
    <dgm:pt modelId="{9BA43B5A-47EF-4305-AE2B-6E0AAC14C6F2}" type="parTrans" cxnId="{E9935F85-5683-4DD3-B8F3-86F8D6E01F61}">
      <dgm:prSet/>
      <dgm:spPr/>
      <dgm:t>
        <a:bodyPr/>
        <a:lstStyle/>
        <a:p>
          <a:endParaRPr lang="es-EC"/>
        </a:p>
      </dgm:t>
    </dgm:pt>
    <dgm:pt modelId="{99B13416-7BA6-42BF-AFCC-FEADE0659999}" type="sibTrans" cxnId="{E9935F85-5683-4DD3-B8F3-86F8D6E01F61}">
      <dgm:prSet/>
      <dgm:spPr/>
      <dgm:t>
        <a:bodyPr/>
        <a:lstStyle/>
        <a:p>
          <a:endParaRPr lang="es-EC"/>
        </a:p>
      </dgm:t>
    </dgm:pt>
    <dgm:pt modelId="{98C97CFF-F228-4F08-A43A-96639B3CC91D}">
      <dgm:prSet phldrT="[Texto]" custT="1"/>
      <dgm:spPr/>
      <dgm:t>
        <a:bodyPr/>
        <a:lstStyle/>
        <a:p>
          <a:r>
            <a:rPr lang="es-EC" sz="2400" b="1" dirty="0" smtClean="0">
              <a:solidFill>
                <a:schemeClr val="tx1"/>
              </a:solidFill>
            </a:rPr>
            <a:t>Taxonomía del suelo </a:t>
          </a:r>
        </a:p>
        <a:p>
          <a:r>
            <a:rPr lang="es-EC" sz="2400" dirty="0" smtClean="0">
              <a:solidFill>
                <a:schemeClr val="tx1"/>
              </a:solidFill>
            </a:rPr>
            <a:t>La zona de estudio se asienta en una unidad de suelos de tipo </a:t>
          </a:r>
          <a:r>
            <a:rPr lang="es-EC" sz="2400" dirty="0" err="1" smtClean="0">
              <a:solidFill>
                <a:schemeClr val="tx1"/>
              </a:solidFill>
            </a:rPr>
            <a:t>Inceptisoles</a:t>
          </a:r>
          <a:r>
            <a:rPr lang="es-EC" sz="2400" dirty="0" smtClean="0">
              <a:solidFill>
                <a:schemeClr val="tx1"/>
              </a:solidFill>
            </a:rPr>
            <a:t> Suborden </a:t>
          </a:r>
          <a:r>
            <a:rPr lang="es-EC" sz="2400" dirty="0" err="1" smtClean="0">
              <a:solidFill>
                <a:schemeClr val="tx1"/>
              </a:solidFill>
            </a:rPr>
            <a:t>Andepts</a:t>
          </a:r>
          <a:r>
            <a:rPr lang="es-EC" sz="2400" dirty="0" smtClean="0">
              <a:solidFill>
                <a:schemeClr val="tx1"/>
              </a:solidFill>
            </a:rPr>
            <a:t> la más predominante en Quito, correspondiente a suelos muy negros, profundos, limosos con arena muy fina y ligera. </a:t>
          </a:r>
          <a:endParaRPr lang="es-EC" sz="1900" dirty="0">
            <a:solidFill>
              <a:schemeClr val="tx1"/>
            </a:solidFill>
          </a:endParaRPr>
        </a:p>
      </dgm:t>
    </dgm:pt>
    <dgm:pt modelId="{3652EA41-B490-4351-BCB4-9A1776D6DD76}" type="parTrans" cxnId="{58A92B85-4A15-4886-BD7E-32DC50C01E10}">
      <dgm:prSet/>
      <dgm:spPr/>
      <dgm:t>
        <a:bodyPr/>
        <a:lstStyle/>
        <a:p>
          <a:endParaRPr lang="es-EC"/>
        </a:p>
      </dgm:t>
    </dgm:pt>
    <dgm:pt modelId="{4A0A9839-15F6-4EF3-9C59-36B09D4AFAA7}" type="sibTrans" cxnId="{58A92B85-4A15-4886-BD7E-32DC50C01E10}">
      <dgm:prSet/>
      <dgm:spPr/>
      <dgm:t>
        <a:bodyPr/>
        <a:lstStyle/>
        <a:p>
          <a:endParaRPr lang="es-EC"/>
        </a:p>
      </dgm:t>
    </dgm:pt>
    <dgm:pt modelId="{8574FB79-F89D-4408-94D4-C6B3D7168CBF}" type="pres">
      <dgm:prSet presAssocID="{9A219C9F-6CFD-4058-A08E-AD48C153CBF8}" presName="Name0" presStyleCnt="0">
        <dgm:presLayoutVars>
          <dgm:dir/>
          <dgm:resizeHandles val="exact"/>
        </dgm:presLayoutVars>
      </dgm:prSet>
      <dgm:spPr/>
    </dgm:pt>
    <dgm:pt modelId="{0E9C4C0E-7F69-4456-B2A4-4A1C6F3AC990}" type="pres">
      <dgm:prSet presAssocID="{9A219C9F-6CFD-4058-A08E-AD48C153CBF8}" presName="fgShape" presStyleLbl="fgShp" presStyleIdx="0" presStyleCnt="1"/>
      <dgm:spPr/>
    </dgm:pt>
    <dgm:pt modelId="{D89E3327-64CA-491E-9A3D-BE1570B42A1E}" type="pres">
      <dgm:prSet presAssocID="{9A219C9F-6CFD-4058-A08E-AD48C153CBF8}" presName="linComp" presStyleCnt="0"/>
      <dgm:spPr/>
    </dgm:pt>
    <dgm:pt modelId="{ABE40C24-46A9-497E-9DA1-21E7AC725EDA}" type="pres">
      <dgm:prSet presAssocID="{3CCCDF59-1529-4A65-AA56-8130D0F7AC5F}" presName="compNode" presStyleCnt="0"/>
      <dgm:spPr/>
    </dgm:pt>
    <dgm:pt modelId="{E76EB1DA-3FB5-49BB-A7CA-5124223593FA}" type="pres">
      <dgm:prSet presAssocID="{3CCCDF59-1529-4A65-AA56-8130D0F7AC5F}" presName="bkgdShape" presStyleLbl="node1" presStyleIdx="0" presStyleCnt="2"/>
      <dgm:spPr/>
      <dgm:t>
        <a:bodyPr/>
        <a:lstStyle/>
        <a:p>
          <a:endParaRPr lang="es-EC"/>
        </a:p>
      </dgm:t>
    </dgm:pt>
    <dgm:pt modelId="{8E556ECB-7359-4AB5-ADA8-6543E81CE404}" type="pres">
      <dgm:prSet presAssocID="{3CCCDF59-1529-4A65-AA56-8130D0F7AC5F}" presName="nodeTx" presStyleLbl="node1" presStyleIdx="0" presStyleCnt="2">
        <dgm:presLayoutVars>
          <dgm:bulletEnabled val="1"/>
        </dgm:presLayoutVars>
      </dgm:prSet>
      <dgm:spPr/>
      <dgm:t>
        <a:bodyPr/>
        <a:lstStyle/>
        <a:p>
          <a:endParaRPr lang="es-EC"/>
        </a:p>
      </dgm:t>
    </dgm:pt>
    <dgm:pt modelId="{42AC6654-3BFC-4E88-8021-C4D7BC30731D}" type="pres">
      <dgm:prSet presAssocID="{3CCCDF59-1529-4A65-AA56-8130D0F7AC5F}" presName="invisiNode" presStyleLbl="node1" presStyleIdx="0" presStyleCnt="2"/>
      <dgm:spPr/>
    </dgm:pt>
    <dgm:pt modelId="{35A893BF-D3B5-4F22-8903-3949B02F6988}" type="pres">
      <dgm:prSet presAssocID="{3CCCDF59-1529-4A65-AA56-8130D0F7AC5F}" presName="imagNode" presStyleLbl="fgImgPlace1" presStyleIdx="0" presStyleCnt="2"/>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F79B737E-F0FB-450F-8E9C-98F0D699ACAB}" type="pres">
      <dgm:prSet presAssocID="{99B13416-7BA6-42BF-AFCC-FEADE0659999}" presName="sibTrans" presStyleLbl="sibTrans2D1" presStyleIdx="0" presStyleCnt="0"/>
      <dgm:spPr/>
      <dgm:t>
        <a:bodyPr/>
        <a:lstStyle/>
        <a:p>
          <a:endParaRPr lang="es-EC"/>
        </a:p>
      </dgm:t>
    </dgm:pt>
    <dgm:pt modelId="{02C495FB-4ABD-442B-A6BD-E45BEADFE317}" type="pres">
      <dgm:prSet presAssocID="{98C97CFF-F228-4F08-A43A-96639B3CC91D}" presName="compNode" presStyleCnt="0"/>
      <dgm:spPr/>
    </dgm:pt>
    <dgm:pt modelId="{E3AB38B8-EB38-4392-956A-3A879229F6B6}" type="pres">
      <dgm:prSet presAssocID="{98C97CFF-F228-4F08-A43A-96639B3CC91D}" presName="bkgdShape" presStyleLbl="node1" presStyleIdx="1" presStyleCnt="2"/>
      <dgm:spPr/>
      <dgm:t>
        <a:bodyPr/>
        <a:lstStyle/>
        <a:p>
          <a:endParaRPr lang="es-EC"/>
        </a:p>
      </dgm:t>
    </dgm:pt>
    <dgm:pt modelId="{E65039EE-2A0A-4FE0-B4AC-766405F05C4A}" type="pres">
      <dgm:prSet presAssocID="{98C97CFF-F228-4F08-A43A-96639B3CC91D}" presName="nodeTx" presStyleLbl="node1" presStyleIdx="1" presStyleCnt="2">
        <dgm:presLayoutVars>
          <dgm:bulletEnabled val="1"/>
        </dgm:presLayoutVars>
      </dgm:prSet>
      <dgm:spPr/>
      <dgm:t>
        <a:bodyPr/>
        <a:lstStyle/>
        <a:p>
          <a:endParaRPr lang="es-EC"/>
        </a:p>
      </dgm:t>
    </dgm:pt>
    <dgm:pt modelId="{3E90A882-2377-4667-8328-E327B0742B81}" type="pres">
      <dgm:prSet presAssocID="{98C97CFF-F228-4F08-A43A-96639B3CC91D}" presName="invisiNode" presStyleLbl="node1" presStyleIdx="1" presStyleCnt="2"/>
      <dgm:spPr/>
    </dgm:pt>
    <dgm:pt modelId="{C848A3E6-22CC-43D7-9F2E-4D5C87AF7979}" type="pres">
      <dgm:prSet presAssocID="{98C97CFF-F228-4F08-A43A-96639B3CC91D}" presName="imagNode" presStyleLbl="fgImgPlace1" presStyleIdx="1" presStyleCnt="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a:hlinkClick xmlns:r="http://schemas.openxmlformats.org/officeDocument/2006/relationships" r:id="rId4" action="ppaction://hlinkfile"/>
          </dgm14:cNvPr>
        </a:ext>
      </dgm:extLst>
    </dgm:pt>
  </dgm:ptLst>
  <dgm:cxnLst>
    <dgm:cxn modelId="{E9935F85-5683-4DD3-B8F3-86F8D6E01F61}" srcId="{9A219C9F-6CFD-4058-A08E-AD48C153CBF8}" destId="{3CCCDF59-1529-4A65-AA56-8130D0F7AC5F}" srcOrd="0" destOrd="0" parTransId="{9BA43B5A-47EF-4305-AE2B-6E0AAC14C6F2}" sibTransId="{99B13416-7BA6-42BF-AFCC-FEADE0659999}"/>
    <dgm:cxn modelId="{EF1B6B0C-A05A-4FF4-B913-C8B26BF4B43A}" type="presOf" srcId="{98C97CFF-F228-4F08-A43A-96639B3CC91D}" destId="{E3AB38B8-EB38-4392-956A-3A879229F6B6}" srcOrd="0" destOrd="0" presId="urn:microsoft.com/office/officeart/2005/8/layout/hList7"/>
    <dgm:cxn modelId="{58A92B85-4A15-4886-BD7E-32DC50C01E10}" srcId="{9A219C9F-6CFD-4058-A08E-AD48C153CBF8}" destId="{98C97CFF-F228-4F08-A43A-96639B3CC91D}" srcOrd="1" destOrd="0" parTransId="{3652EA41-B490-4351-BCB4-9A1776D6DD76}" sibTransId="{4A0A9839-15F6-4EF3-9C59-36B09D4AFAA7}"/>
    <dgm:cxn modelId="{AA4111FD-4D08-4595-9ABA-A79687BF49C7}" type="presOf" srcId="{98C97CFF-F228-4F08-A43A-96639B3CC91D}" destId="{E65039EE-2A0A-4FE0-B4AC-766405F05C4A}" srcOrd="1" destOrd="0" presId="urn:microsoft.com/office/officeart/2005/8/layout/hList7"/>
    <dgm:cxn modelId="{E346E1A3-EB46-4C0D-A305-5EE5400969C4}" type="presOf" srcId="{99B13416-7BA6-42BF-AFCC-FEADE0659999}" destId="{F79B737E-F0FB-450F-8E9C-98F0D699ACAB}" srcOrd="0" destOrd="0" presId="urn:microsoft.com/office/officeart/2005/8/layout/hList7"/>
    <dgm:cxn modelId="{0FEC4EB1-0517-4B4B-B0DD-2C89AF863F45}" type="presOf" srcId="{9A219C9F-6CFD-4058-A08E-AD48C153CBF8}" destId="{8574FB79-F89D-4408-94D4-C6B3D7168CBF}" srcOrd="0" destOrd="0" presId="urn:microsoft.com/office/officeart/2005/8/layout/hList7"/>
    <dgm:cxn modelId="{104EB650-C651-4636-B458-E579B57ACBF0}" type="presOf" srcId="{3CCCDF59-1529-4A65-AA56-8130D0F7AC5F}" destId="{E76EB1DA-3FB5-49BB-A7CA-5124223593FA}" srcOrd="0" destOrd="0" presId="urn:microsoft.com/office/officeart/2005/8/layout/hList7"/>
    <dgm:cxn modelId="{647F46A4-961C-4DC4-952E-7CBBC26806CF}" type="presOf" srcId="{3CCCDF59-1529-4A65-AA56-8130D0F7AC5F}" destId="{8E556ECB-7359-4AB5-ADA8-6543E81CE404}" srcOrd="1" destOrd="0" presId="urn:microsoft.com/office/officeart/2005/8/layout/hList7"/>
    <dgm:cxn modelId="{67EB7486-807F-432B-B1C2-23EA23A96522}" type="presParOf" srcId="{8574FB79-F89D-4408-94D4-C6B3D7168CBF}" destId="{0E9C4C0E-7F69-4456-B2A4-4A1C6F3AC990}" srcOrd="0" destOrd="0" presId="urn:microsoft.com/office/officeart/2005/8/layout/hList7"/>
    <dgm:cxn modelId="{7F79972B-2A21-4D99-9203-F42D7C5CA600}" type="presParOf" srcId="{8574FB79-F89D-4408-94D4-C6B3D7168CBF}" destId="{D89E3327-64CA-491E-9A3D-BE1570B42A1E}" srcOrd="1" destOrd="0" presId="urn:microsoft.com/office/officeart/2005/8/layout/hList7"/>
    <dgm:cxn modelId="{0A322530-EE16-4110-9896-26CF950D7CC3}" type="presParOf" srcId="{D89E3327-64CA-491E-9A3D-BE1570B42A1E}" destId="{ABE40C24-46A9-497E-9DA1-21E7AC725EDA}" srcOrd="0" destOrd="0" presId="urn:microsoft.com/office/officeart/2005/8/layout/hList7"/>
    <dgm:cxn modelId="{FE0084FF-AA15-4818-90C5-CA2902508B19}" type="presParOf" srcId="{ABE40C24-46A9-497E-9DA1-21E7AC725EDA}" destId="{E76EB1DA-3FB5-49BB-A7CA-5124223593FA}" srcOrd="0" destOrd="0" presId="urn:microsoft.com/office/officeart/2005/8/layout/hList7"/>
    <dgm:cxn modelId="{244050C5-5C49-4274-A63E-2785A9E4A759}" type="presParOf" srcId="{ABE40C24-46A9-497E-9DA1-21E7AC725EDA}" destId="{8E556ECB-7359-4AB5-ADA8-6543E81CE404}" srcOrd="1" destOrd="0" presId="urn:microsoft.com/office/officeart/2005/8/layout/hList7"/>
    <dgm:cxn modelId="{080544B1-3286-4D71-A778-7B0201012076}" type="presParOf" srcId="{ABE40C24-46A9-497E-9DA1-21E7AC725EDA}" destId="{42AC6654-3BFC-4E88-8021-C4D7BC30731D}" srcOrd="2" destOrd="0" presId="urn:microsoft.com/office/officeart/2005/8/layout/hList7"/>
    <dgm:cxn modelId="{3C1AFD2F-D3FF-4D64-AE96-69764DAE89E1}" type="presParOf" srcId="{ABE40C24-46A9-497E-9DA1-21E7AC725EDA}" destId="{35A893BF-D3B5-4F22-8903-3949B02F6988}" srcOrd="3" destOrd="0" presId="urn:microsoft.com/office/officeart/2005/8/layout/hList7"/>
    <dgm:cxn modelId="{9D15682C-F9DD-4BF5-BA87-BB22CF82E290}" type="presParOf" srcId="{D89E3327-64CA-491E-9A3D-BE1570B42A1E}" destId="{F79B737E-F0FB-450F-8E9C-98F0D699ACAB}" srcOrd="1" destOrd="0" presId="urn:microsoft.com/office/officeart/2005/8/layout/hList7"/>
    <dgm:cxn modelId="{D76664E7-6625-49D2-A65B-81169B4226B8}" type="presParOf" srcId="{D89E3327-64CA-491E-9A3D-BE1570B42A1E}" destId="{02C495FB-4ABD-442B-A6BD-E45BEADFE317}" srcOrd="2" destOrd="0" presId="urn:microsoft.com/office/officeart/2005/8/layout/hList7"/>
    <dgm:cxn modelId="{9FC9ADF1-47F0-4F11-9873-2BE3C609D3CF}" type="presParOf" srcId="{02C495FB-4ABD-442B-A6BD-E45BEADFE317}" destId="{E3AB38B8-EB38-4392-956A-3A879229F6B6}" srcOrd="0" destOrd="0" presId="urn:microsoft.com/office/officeart/2005/8/layout/hList7"/>
    <dgm:cxn modelId="{CB721AA1-CF38-44C0-8988-57206E71A743}" type="presParOf" srcId="{02C495FB-4ABD-442B-A6BD-E45BEADFE317}" destId="{E65039EE-2A0A-4FE0-B4AC-766405F05C4A}" srcOrd="1" destOrd="0" presId="urn:microsoft.com/office/officeart/2005/8/layout/hList7"/>
    <dgm:cxn modelId="{937658F2-8BDB-44CA-852D-13D1E985C353}" type="presParOf" srcId="{02C495FB-4ABD-442B-A6BD-E45BEADFE317}" destId="{3E90A882-2377-4667-8328-E327B0742B81}" srcOrd="2" destOrd="0" presId="urn:microsoft.com/office/officeart/2005/8/layout/hList7"/>
    <dgm:cxn modelId="{9779CF53-F3DD-4783-8A8B-A5194142AA05}" type="presParOf" srcId="{02C495FB-4ABD-442B-A6BD-E45BEADFE317}" destId="{C848A3E6-22CC-43D7-9F2E-4D5C87AF7979}"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945D0D4-0342-42A8-8901-AE48AE95388C}" type="doc">
      <dgm:prSet loTypeId="urn:microsoft.com/office/officeart/2005/8/layout/hProcess10" loCatId="picture" qsTypeId="urn:microsoft.com/office/officeart/2005/8/quickstyle/simple1" qsCatId="simple" csTypeId="urn:microsoft.com/office/officeart/2005/8/colors/accent1_2" csCatId="accent1" phldr="1"/>
      <dgm:spPr/>
      <dgm:t>
        <a:bodyPr/>
        <a:lstStyle/>
        <a:p>
          <a:endParaRPr lang="es-EC"/>
        </a:p>
      </dgm:t>
    </dgm:pt>
    <dgm:pt modelId="{623934F1-998B-4009-8151-59BE370FF81E}">
      <dgm:prSet phldrT="[Texto]"/>
      <dgm:spPr/>
      <dgm:t>
        <a:bodyPr/>
        <a:lstStyle/>
        <a:p>
          <a:r>
            <a:rPr lang="es-EC" dirty="0" smtClean="0">
              <a:solidFill>
                <a:schemeClr val="tx1"/>
              </a:solidFill>
            </a:rPr>
            <a:t>La Unidad de Gestión de Seguridad Documentaria donde se imprimen los documentos valorados por el estado Ecuatoriano, cuenta con imprentas de gran escala que generan residuos sólidos y líquidos, además manejo de químicos propios de su actividad, el cual no cuenta con un sistema de gestión ambiental, estudios de impacto ambiental, auditorías ambientales que regulen sus emisiones contaminantes tampoco que describan la situación ambiental en la que se encuentra.</a:t>
          </a:r>
          <a:endParaRPr lang="es-EC" dirty="0">
            <a:solidFill>
              <a:schemeClr val="tx1"/>
            </a:solidFill>
          </a:endParaRPr>
        </a:p>
      </dgm:t>
    </dgm:pt>
    <dgm:pt modelId="{C2D64DE1-09CF-4E81-B703-AC3378817F93}" type="parTrans" cxnId="{D8419BF9-3DB8-4849-976F-A2A08901A502}">
      <dgm:prSet/>
      <dgm:spPr/>
      <dgm:t>
        <a:bodyPr/>
        <a:lstStyle/>
        <a:p>
          <a:endParaRPr lang="es-EC"/>
        </a:p>
      </dgm:t>
    </dgm:pt>
    <dgm:pt modelId="{A4B2E1F8-6BB5-4519-9A39-022795ABF3E2}" type="sibTrans" cxnId="{D8419BF9-3DB8-4849-976F-A2A08901A502}">
      <dgm:prSet/>
      <dgm:spPr>
        <a:solidFill>
          <a:srgbClr val="FF0000"/>
        </a:solidFill>
      </dgm:spPr>
      <dgm:t>
        <a:bodyPr/>
        <a:lstStyle/>
        <a:p>
          <a:endParaRPr lang="es-EC"/>
        </a:p>
      </dgm:t>
    </dgm:pt>
    <dgm:pt modelId="{EE7903CF-3887-46FB-A7E4-C436ABE827F7}">
      <dgm:prSet phldrT="[Texto]"/>
      <dgm:spPr/>
      <dgm:t>
        <a:bodyPr/>
        <a:lstStyle/>
        <a:p>
          <a:r>
            <a:rPr lang="es-EC" dirty="0" smtClean="0">
              <a:solidFill>
                <a:schemeClr val="tx1"/>
              </a:solidFill>
            </a:rPr>
            <a:t>Debido al trabajo como imprenta a gran escala el Catálogo de Categorización Ambiental Nacional (CCAN) del Acuerdo Ministerial 061 y el Sistema Único de Información Ambiental la determinó como Licencia Ambiental, de tal manera amerita realizar un Estudio de Impacto Ambiental (EIA) Ex–Post esto refleja el proceso de análisis de la situación ambiental considerando la actual operación de la Gestión de Seguridad Documentaria. Así, se constituye en una herramienta predictiva que permite identificar los potenciales impactos ambientales positivos y negativos ligados a la actividad y consecuentemente establecer las medidas de mitigación (Plan de Manejo) para aquellos impactos de naturaleza negativa o las de prevención y control de aquellos impactos negativos que por su naturaleza son inevitables.</a:t>
          </a:r>
          <a:endParaRPr lang="es-EC" dirty="0">
            <a:solidFill>
              <a:schemeClr val="tx1"/>
            </a:solidFill>
          </a:endParaRPr>
        </a:p>
      </dgm:t>
    </dgm:pt>
    <dgm:pt modelId="{6278C9F0-8A9E-4BB1-A7FA-6D59B5D4D97C}" type="parTrans" cxnId="{14C4F15D-7981-4763-B684-BA471C328F3B}">
      <dgm:prSet/>
      <dgm:spPr/>
      <dgm:t>
        <a:bodyPr/>
        <a:lstStyle/>
        <a:p>
          <a:endParaRPr lang="es-EC"/>
        </a:p>
      </dgm:t>
    </dgm:pt>
    <dgm:pt modelId="{B40FC7EF-C3C9-41EF-ABFA-3435D4759254}" type="sibTrans" cxnId="{14C4F15D-7981-4763-B684-BA471C328F3B}">
      <dgm:prSet/>
      <dgm:spPr/>
      <dgm:t>
        <a:bodyPr/>
        <a:lstStyle/>
        <a:p>
          <a:endParaRPr lang="es-EC"/>
        </a:p>
      </dgm:t>
    </dgm:pt>
    <dgm:pt modelId="{80B4F5D6-22DC-4EA2-8BA2-783C6D828A36}" type="pres">
      <dgm:prSet presAssocID="{A945D0D4-0342-42A8-8901-AE48AE95388C}" presName="Name0" presStyleCnt="0">
        <dgm:presLayoutVars>
          <dgm:dir/>
          <dgm:resizeHandles val="exact"/>
        </dgm:presLayoutVars>
      </dgm:prSet>
      <dgm:spPr/>
      <dgm:t>
        <a:bodyPr/>
        <a:lstStyle/>
        <a:p>
          <a:endParaRPr lang="es-EC"/>
        </a:p>
      </dgm:t>
    </dgm:pt>
    <dgm:pt modelId="{B7607A20-8FBD-420F-B7A7-56CC55CD2059}" type="pres">
      <dgm:prSet presAssocID="{623934F1-998B-4009-8151-59BE370FF81E}" presName="composite" presStyleCnt="0"/>
      <dgm:spPr/>
    </dgm:pt>
    <dgm:pt modelId="{5263F706-F9EB-4666-8033-1573C402D3D2}" type="pres">
      <dgm:prSet presAssocID="{623934F1-998B-4009-8151-59BE370FF81E}" presName="imagSh" presStyleLbl="bgImgPlace1" presStyleIdx="0" presStyleCnt="2" custLinFactNeighborX="3234" custLinFactNeighborY="2904"/>
      <dgm:spPr>
        <a:solidFill>
          <a:schemeClr val="bg2">
            <a:lumMod val="75000"/>
          </a:schemeClr>
        </a:solidFill>
      </dgm:spPr>
    </dgm:pt>
    <dgm:pt modelId="{3C3D5C71-9C69-4E35-8FF0-A587B8B4A845}" type="pres">
      <dgm:prSet presAssocID="{623934F1-998B-4009-8151-59BE370FF81E}" presName="txNode" presStyleLbl="node1" presStyleIdx="0" presStyleCnt="2" custScaleX="100000" custScaleY="101936" custLinFactNeighborX="-5706" custLinFactNeighborY="-12620">
        <dgm:presLayoutVars>
          <dgm:bulletEnabled val="1"/>
        </dgm:presLayoutVars>
      </dgm:prSet>
      <dgm:spPr/>
      <dgm:t>
        <a:bodyPr/>
        <a:lstStyle/>
        <a:p>
          <a:endParaRPr lang="es-EC"/>
        </a:p>
      </dgm:t>
    </dgm:pt>
    <dgm:pt modelId="{58E56CC7-642F-4723-AA8F-FE6005D96445}" type="pres">
      <dgm:prSet presAssocID="{A4B2E1F8-6BB5-4519-9A39-022795ABF3E2}" presName="sibTrans" presStyleLbl="sibTrans2D1" presStyleIdx="0" presStyleCnt="1" custLinFactNeighborX="15317" custLinFactNeighborY="51046"/>
      <dgm:spPr/>
      <dgm:t>
        <a:bodyPr/>
        <a:lstStyle/>
        <a:p>
          <a:endParaRPr lang="es-EC"/>
        </a:p>
      </dgm:t>
    </dgm:pt>
    <dgm:pt modelId="{70A6740A-B2DB-4E54-9F61-61A4D0CB0787}" type="pres">
      <dgm:prSet presAssocID="{A4B2E1F8-6BB5-4519-9A39-022795ABF3E2}" presName="connTx" presStyleLbl="sibTrans2D1" presStyleIdx="0" presStyleCnt="1"/>
      <dgm:spPr/>
      <dgm:t>
        <a:bodyPr/>
        <a:lstStyle/>
        <a:p>
          <a:endParaRPr lang="es-EC"/>
        </a:p>
      </dgm:t>
    </dgm:pt>
    <dgm:pt modelId="{9E9CBCA3-779D-4EBA-A0BB-910C8B99DEA8}" type="pres">
      <dgm:prSet presAssocID="{EE7903CF-3887-46FB-A7E4-C436ABE827F7}" presName="composite" presStyleCnt="0"/>
      <dgm:spPr/>
    </dgm:pt>
    <dgm:pt modelId="{961F58E2-EDAC-4163-896B-C130196DD61F}" type="pres">
      <dgm:prSet presAssocID="{EE7903CF-3887-46FB-A7E4-C436ABE827F7}" presName="imagSh" presStyleLbl="bgImgPlace1" presStyleIdx="1" presStyleCnt="2" custLinFactNeighborY="2904"/>
      <dgm:spPr>
        <a:solidFill>
          <a:schemeClr val="bg1">
            <a:lumMod val="65000"/>
          </a:schemeClr>
        </a:solidFill>
      </dgm:spPr>
    </dgm:pt>
    <dgm:pt modelId="{50D1414F-3DF0-4C5B-B1A9-C3E7BBBFAEA0}" type="pres">
      <dgm:prSet presAssocID="{EE7903CF-3887-46FB-A7E4-C436ABE827F7}" presName="txNode" presStyleLbl="node1" presStyleIdx="1" presStyleCnt="2" custLinFactNeighborX="-4860" custLinFactNeighborY="-14305">
        <dgm:presLayoutVars>
          <dgm:bulletEnabled val="1"/>
        </dgm:presLayoutVars>
      </dgm:prSet>
      <dgm:spPr/>
      <dgm:t>
        <a:bodyPr/>
        <a:lstStyle/>
        <a:p>
          <a:endParaRPr lang="es-EC"/>
        </a:p>
      </dgm:t>
    </dgm:pt>
  </dgm:ptLst>
  <dgm:cxnLst>
    <dgm:cxn modelId="{4AD7D92D-1BFB-4791-811E-3548725CB53A}" type="presOf" srcId="{EE7903CF-3887-46FB-A7E4-C436ABE827F7}" destId="{50D1414F-3DF0-4C5B-B1A9-C3E7BBBFAEA0}" srcOrd="0" destOrd="0" presId="urn:microsoft.com/office/officeart/2005/8/layout/hProcess10"/>
    <dgm:cxn modelId="{D8419BF9-3DB8-4849-976F-A2A08901A502}" srcId="{A945D0D4-0342-42A8-8901-AE48AE95388C}" destId="{623934F1-998B-4009-8151-59BE370FF81E}" srcOrd="0" destOrd="0" parTransId="{C2D64DE1-09CF-4E81-B703-AC3378817F93}" sibTransId="{A4B2E1F8-6BB5-4519-9A39-022795ABF3E2}"/>
    <dgm:cxn modelId="{14C4F15D-7981-4763-B684-BA471C328F3B}" srcId="{A945D0D4-0342-42A8-8901-AE48AE95388C}" destId="{EE7903CF-3887-46FB-A7E4-C436ABE827F7}" srcOrd="1" destOrd="0" parTransId="{6278C9F0-8A9E-4BB1-A7FA-6D59B5D4D97C}" sibTransId="{B40FC7EF-C3C9-41EF-ABFA-3435D4759254}"/>
    <dgm:cxn modelId="{224FDFA4-3596-4E50-9287-28AD1D489687}" type="presOf" srcId="{623934F1-998B-4009-8151-59BE370FF81E}" destId="{3C3D5C71-9C69-4E35-8FF0-A587B8B4A845}" srcOrd="0" destOrd="0" presId="urn:microsoft.com/office/officeart/2005/8/layout/hProcess10"/>
    <dgm:cxn modelId="{53417A9C-F868-4343-9965-263B61852893}" type="presOf" srcId="{A945D0D4-0342-42A8-8901-AE48AE95388C}" destId="{80B4F5D6-22DC-4EA2-8BA2-783C6D828A36}" srcOrd="0" destOrd="0" presId="urn:microsoft.com/office/officeart/2005/8/layout/hProcess10"/>
    <dgm:cxn modelId="{A82760A9-8B06-41C3-B0B0-452000F6B94B}" type="presOf" srcId="{A4B2E1F8-6BB5-4519-9A39-022795ABF3E2}" destId="{70A6740A-B2DB-4E54-9F61-61A4D0CB0787}" srcOrd="1" destOrd="0" presId="urn:microsoft.com/office/officeart/2005/8/layout/hProcess10"/>
    <dgm:cxn modelId="{3A901814-13DC-421D-B95E-BCD7B7FE04E9}" type="presOf" srcId="{A4B2E1F8-6BB5-4519-9A39-022795ABF3E2}" destId="{58E56CC7-642F-4723-AA8F-FE6005D96445}" srcOrd="0" destOrd="0" presId="urn:microsoft.com/office/officeart/2005/8/layout/hProcess10"/>
    <dgm:cxn modelId="{2CFF767E-F051-469D-A443-A204A763152A}" type="presParOf" srcId="{80B4F5D6-22DC-4EA2-8BA2-783C6D828A36}" destId="{B7607A20-8FBD-420F-B7A7-56CC55CD2059}" srcOrd="0" destOrd="0" presId="urn:microsoft.com/office/officeart/2005/8/layout/hProcess10"/>
    <dgm:cxn modelId="{7D1A58D5-73A0-4278-889D-1B4F9D6065CF}" type="presParOf" srcId="{B7607A20-8FBD-420F-B7A7-56CC55CD2059}" destId="{5263F706-F9EB-4666-8033-1573C402D3D2}" srcOrd="0" destOrd="0" presId="urn:microsoft.com/office/officeart/2005/8/layout/hProcess10"/>
    <dgm:cxn modelId="{A7C37336-1357-4801-A6DB-E88AA18212B0}" type="presParOf" srcId="{B7607A20-8FBD-420F-B7A7-56CC55CD2059}" destId="{3C3D5C71-9C69-4E35-8FF0-A587B8B4A845}" srcOrd="1" destOrd="0" presId="urn:microsoft.com/office/officeart/2005/8/layout/hProcess10"/>
    <dgm:cxn modelId="{F0C75C7A-D112-44D6-9740-30D4496BD09A}" type="presParOf" srcId="{80B4F5D6-22DC-4EA2-8BA2-783C6D828A36}" destId="{58E56CC7-642F-4723-AA8F-FE6005D96445}" srcOrd="1" destOrd="0" presId="urn:microsoft.com/office/officeart/2005/8/layout/hProcess10"/>
    <dgm:cxn modelId="{4AB33239-87F7-4E80-8DD9-65BD59024513}" type="presParOf" srcId="{58E56CC7-642F-4723-AA8F-FE6005D96445}" destId="{70A6740A-B2DB-4E54-9F61-61A4D0CB0787}" srcOrd="0" destOrd="0" presId="urn:microsoft.com/office/officeart/2005/8/layout/hProcess10"/>
    <dgm:cxn modelId="{FB2C05E7-4DEF-4CD5-814D-D0732596B861}" type="presParOf" srcId="{80B4F5D6-22DC-4EA2-8BA2-783C6D828A36}" destId="{9E9CBCA3-779D-4EBA-A0BB-910C8B99DEA8}" srcOrd="2" destOrd="0" presId="urn:microsoft.com/office/officeart/2005/8/layout/hProcess10"/>
    <dgm:cxn modelId="{C4BDA2EE-40EB-4B40-A4FA-9AE6CD6F977D}" type="presParOf" srcId="{9E9CBCA3-779D-4EBA-A0BB-910C8B99DEA8}" destId="{961F58E2-EDAC-4163-896B-C130196DD61F}" srcOrd="0" destOrd="0" presId="urn:microsoft.com/office/officeart/2005/8/layout/hProcess10"/>
    <dgm:cxn modelId="{0DA832F5-FB5F-421F-8370-00D012F4F930}" type="presParOf" srcId="{9E9CBCA3-779D-4EBA-A0BB-910C8B99DEA8}" destId="{50D1414F-3DF0-4C5B-B1A9-C3E7BBBFAEA0}"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DC4AA1-BDE3-4B7C-BD8D-3005D19D0171}" type="doc">
      <dgm:prSet loTypeId="urn:microsoft.com/office/officeart/2005/8/layout/venn3" loCatId="relationship" qsTypeId="urn:microsoft.com/office/officeart/2005/8/quickstyle/simple1" qsCatId="simple" csTypeId="urn:microsoft.com/office/officeart/2005/8/colors/accent1_2" csCatId="accent1" phldr="1"/>
      <dgm:spPr/>
      <dgm:t>
        <a:bodyPr/>
        <a:lstStyle/>
        <a:p>
          <a:endParaRPr lang="es-EC"/>
        </a:p>
      </dgm:t>
    </dgm:pt>
    <dgm:pt modelId="{E079389C-A5DA-4FE7-8302-97B3AEF03AF8}">
      <dgm:prSet phldrT="[Texto]" custT="1"/>
      <dgm:spPr>
        <a:solidFill>
          <a:srgbClr val="FFFF00">
            <a:alpha val="50000"/>
          </a:srgbClr>
        </a:solidFill>
      </dgm:spPr>
      <dgm:t>
        <a:bodyPr/>
        <a:lstStyle/>
        <a:p>
          <a:r>
            <a:rPr lang="es-EC" sz="2800" b="1" dirty="0" smtClean="0"/>
            <a:t>Objetivo General:</a:t>
          </a:r>
        </a:p>
        <a:p>
          <a:r>
            <a:rPr lang="es-EC" sz="2200" dirty="0" smtClean="0"/>
            <a:t>Elaboración de la Declaración de Impacto Ambiental Ex-Post y Propuesta de Plan de Manejo Ambiental de la Unidad de Gestión de Seguridad Documentaría del Instituto Geográfico Militar.</a:t>
          </a:r>
          <a:endParaRPr lang="es-EC" sz="2200" dirty="0"/>
        </a:p>
      </dgm:t>
    </dgm:pt>
    <dgm:pt modelId="{F9C0EED2-DFEB-4D91-9902-D8FFB552C342}" type="parTrans" cxnId="{91F773A1-A321-4FC4-999C-8B6B780A2EF9}">
      <dgm:prSet/>
      <dgm:spPr/>
      <dgm:t>
        <a:bodyPr/>
        <a:lstStyle/>
        <a:p>
          <a:endParaRPr lang="es-EC"/>
        </a:p>
      </dgm:t>
    </dgm:pt>
    <dgm:pt modelId="{9AFC0E8D-21DA-4686-8EDE-89029F0FB5E4}" type="sibTrans" cxnId="{91F773A1-A321-4FC4-999C-8B6B780A2EF9}">
      <dgm:prSet/>
      <dgm:spPr/>
      <dgm:t>
        <a:bodyPr/>
        <a:lstStyle/>
        <a:p>
          <a:endParaRPr lang="es-EC"/>
        </a:p>
      </dgm:t>
    </dgm:pt>
    <dgm:pt modelId="{81146BC8-BC77-4388-ACE5-501E20CFE96F}">
      <dgm:prSet phldrT="[Texto]" custT="1"/>
      <dgm:spPr/>
      <dgm:t>
        <a:bodyPr/>
        <a:lstStyle/>
        <a:p>
          <a:r>
            <a:rPr lang="es-EC" sz="2400" b="1" dirty="0" smtClean="0"/>
            <a:t>Objetivos Específicos:</a:t>
          </a:r>
        </a:p>
        <a:p>
          <a:r>
            <a:rPr lang="es-EC" sz="1300" dirty="0" smtClean="0"/>
            <a:t>- Identificar y predecir la magnitud de los impactos ambientales significativos, directos e indirectos positivos y negativos, de operación, y demás actividades relacionadas y complementarias.</a:t>
          </a:r>
        </a:p>
        <a:p>
          <a:r>
            <a:rPr lang="es-EC" sz="1300" dirty="0" smtClean="0"/>
            <a:t>- Determinar la necesidad de implementar programas de monitoreo de los impactos ambientales significativos durante la operación de la imprenta y a lo largo de la vida útil de Unidad de Gestión de Seguridad Documentaria.</a:t>
          </a:r>
        </a:p>
        <a:p>
          <a:r>
            <a:rPr lang="es-EC" sz="1300" dirty="0" smtClean="0"/>
            <a:t>- Evaluación de impactos con la matriz de causa-efecto.</a:t>
          </a:r>
        </a:p>
        <a:p>
          <a:r>
            <a:rPr lang="es-EC" sz="1300" dirty="0" smtClean="0"/>
            <a:t>- Determinar y recomendar medidas de prevención, mitigación y compensación en la forma de un plan de manejo ambiental para la operación.</a:t>
          </a:r>
          <a:endParaRPr lang="es-EC" sz="1300" dirty="0"/>
        </a:p>
      </dgm:t>
    </dgm:pt>
    <dgm:pt modelId="{29429781-D253-44F8-9042-F72B1F3E2BA1}" type="parTrans" cxnId="{81FC3348-7F34-43CC-BC14-136CB58C46D5}">
      <dgm:prSet/>
      <dgm:spPr/>
      <dgm:t>
        <a:bodyPr/>
        <a:lstStyle/>
        <a:p>
          <a:endParaRPr lang="es-EC"/>
        </a:p>
      </dgm:t>
    </dgm:pt>
    <dgm:pt modelId="{A49367FC-4FE4-4BAA-905E-BB66EAA4F20C}" type="sibTrans" cxnId="{81FC3348-7F34-43CC-BC14-136CB58C46D5}">
      <dgm:prSet/>
      <dgm:spPr/>
      <dgm:t>
        <a:bodyPr/>
        <a:lstStyle/>
        <a:p>
          <a:endParaRPr lang="es-EC"/>
        </a:p>
      </dgm:t>
    </dgm:pt>
    <dgm:pt modelId="{361F4A87-A365-48D8-B5F8-6DBB1D472785}">
      <dgm:prSet phldrT="[Texto]" custT="1"/>
      <dgm:spPr/>
      <dgm:t>
        <a:bodyPr/>
        <a:lstStyle/>
        <a:p>
          <a:r>
            <a:rPr lang="es-EC" sz="2800" b="1" dirty="0" smtClean="0"/>
            <a:t>Metas:</a:t>
          </a:r>
        </a:p>
        <a:p>
          <a:r>
            <a:rPr lang="es-EC" sz="2000" dirty="0" smtClean="0"/>
            <a:t>- Una Línea Base Ambiental.</a:t>
          </a:r>
        </a:p>
        <a:p>
          <a:r>
            <a:rPr lang="es-EC" sz="2000" dirty="0" smtClean="0"/>
            <a:t>- Listado de Impacto Ambientales Significativos.</a:t>
          </a:r>
        </a:p>
        <a:p>
          <a:r>
            <a:rPr lang="es-EC" sz="2000" dirty="0" smtClean="0"/>
            <a:t>- Una Matriz de Evaluación de Impactos Ambientales.</a:t>
          </a:r>
        </a:p>
        <a:p>
          <a:r>
            <a:rPr lang="es-EC" sz="2000" dirty="0" smtClean="0"/>
            <a:t>- Plan de Manejo Ambiental.</a:t>
          </a:r>
          <a:endParaRPr lang="es-EC" sz="2000" dirty="0"/>
        </a:p>
      </dgm:t>
    </dgm:pt>
    <dgm:pt modelId="{EF840795-F7D1-40FF-910C-95A4B92CAA01}" type="parTrans" cxnId="{8C404AEC-2AB7-4374-ADE5-423B407376BF}">
      <dgm:prSet/>
      <dgm:spPr/>
      <dgm:t>
        <a:bodyPr/>
        <a:lstStyle/>
        <a:p>
          <a:endParaRPr lang="es-EC"/>
        </a:p>
      </dgm:t>
    </dgm:pt>
    <dgm:pt modelId="{3057A05E-DFE2-4830-A087-177A91B326FC}" type="sibTrans" cxnId="{8C404AEC-2AB7-4374-ADE5-423B407376BF}">
      <dgm:prSet/>
      <dgm:spPr/>
      <dgm:t>
        <a:bodyPr/>
        <a:lstStyle/>
        <a:p>
          <a:endParaRPr lang="es-EC"/>
        </a:p>
      </dgm:t>
    </dgm:pt>
    <dgm:pt modelId="{483E6727-174F-448D-AE3D-5F347407D7E8}" type="pres">
      <dgm:prSet presAssocID="{C4DC4AA1-BDE3-4B7C-BD8D-3005D19D0171}" presName="Name0" presStyleCnt="0">
        <dgm:presLayoutVars>
          <dgm:dir/>
          <dgm:resizeHandles val="exact"/>
        </dgm:presLayoutVars>
      </dgm:prSet>
      <dgm:spPr/>
      <dgm:t>
        <a:bodyPr/>
        <a:lstStyle/>
        <a:p>
          <a:endParaRPr lang="es-EC"/>
        </a:p>
      </dgm:t>
    </dgm:pt>
    <dgm:pt modelId="{CFE60DC9-DAD8-4413-AC94-C78ED3FCC8FA}" type="pres">
      <dgm:prSet presAssocID="{E079389C-A5DA-4FE7-8302-97B3AEF03AF8}" presName="Name5" presStyleLbl="vennNode1" presStyleIdx="0" presStyleCnt="3">
        <dgm:presLayoutVars>
          <dgm:bulletEnabled val="1"/>
        </dgm:presLayoutVars>
      </dgm:prSet>
      <dgm:spPr/>
      <dgm:t>
        <a:bodyPr/>
        <a:lstStyle/>
        <a:p>
          <a:endParaRPr lang="es-EC"/>
        </a:p>
      </dgm:t>
    </dgm:pt>
    <dgm:pt modelId="{A7EFF874-74B5-4063-A9DE-8BBEB5F607E3}" type="pres">
      <dgm:prSet presAssocID="{9AFC0E8D-21DA-4686-8EDE-89029F0FB5E4}" presName="space" presStyleCnt="0"/>
      <dgm:spPr/>
    </dgm:pt>
    <dgm:pt modelId="{F0F61A2A-2704-4D50-A911-C21B7BA87E48}" type="pres">
      <dgm:prSet presAssocID="{81146BC8-BC77-4388-ACE5-501E20CFE96F}" presName="Name5" presStyleLbl="vennNode1" presStyleIdx="1" presStyleCnt="3">
        <dgm:presLayoutVars>
          <dgm:bulletEnabled val="1"/>
        </dgm:presLayoutVars>
      </dgm:prSet>
      <dgm:spPr/>
      <dgm:t>
        <a:bodyPr/>
        <a:lstStyle/>
        <a:p>
          <a:endParaRPr lang="es-EC"/>
        </a:p>
      </dgm:t>
    </dgm:pt>
    <dgm:pt modelId="{4251C76A-D22F-4C68-80A8-7E83BB1E02C8}" type="pres">
      <dgm:prSet presAssocID="{A49367FC-4FE4-4BAA-905E-BB66EAA4F20C}" presName="space" presStyleCnt="0"/>
      <dgm:spPr/>
    </dgm:pt>
    <dgm:pt modelId="{A01525AC-EEB3-4487-9CAB-42E1AEC658DB}" type="pres">
      <dgm:prSet presAssocID="{361F4A87-A365-48D8-B5F8-6DBB1D472785}" presName="Name5" presStyleLbl="vennNode1" presStyleIdx="2" presStyleCnt="3">
        <dgm:presLayoutVars>
          <dgm:bulletEnabled val="1"/>
        </dgm:presLayoutVars>
      </dgm:prSet>
      <dgm:spPr/>
      <dgm:t>
        <a:bodyPr/>
        <a:lstStyle/>
        <a:p>
          <a:endParaRPr lang="es-EC"/>
        </a:p>
      </dgm:t>
    </dgm:pt>
  </dgm:ptLst>
  <dgm:cxnLst>
    <dgm:cxn modelId="{8C404AEC-2AB7-4374-ADE5-423B407376BF}" srcId="{C4DC4AA1-BDE3-4B7C-BD8D-3005D19D0171}" destId="{361F4A87-A365-48D8-B5F8-6DBB1D472785}" srcOrd="2" destOrd="0" parTransId="{EF840795-F7D1-40FF-910C-95A4B92CAA01}" sibTransId="{3057A05E-DFE2-4830-A087-177A91B326FC}"/>
    <dgm:cxn modelId="{0E631BE6-1923-4196-8FA1-1D54AEDB8097}" type="presOf" srcId="{E079389C-A5DA-4FE7-8302-97B3AEF03AF8}" destId="{CFE60DC9-DAD8-4413-AC94-C78ED3FCC8FA}" srcOrd="0" destOrd="0" presId="urn:microsoft.com/office/officeart/2005/8/layout/venn3"/>
    <dgm:cxn modelId="{73417509-3630-4DC4-9242-C14692B69E61}" type="presOf" srcId="{361F4A87-A365-48D8-B5F8-6DBB1D472785}" destId="{A01525AC-EEB3-4487-9CAB-42E1AEC658DB}" srcOrd="0" destOrd="0" presId="urn:microsoft.com/office/officeart/2005/8/layout/venn3"/>
    <dgm:cxn modelId="{AB281E27-73DB-4234-A1A3-19B65FE8C1FE}" type="presOf" srcId="{C4DC4AA1-BDE3-4B7C-BD8D-3005D19D0171}" destId="{483E6727-174F-448D-AE3D-5F347407D7E8}" srcOrd="0" destOrd="0" presId="urn:microsoft.com/office/officeart/2005/8/layout/venn3"/>
    <dgm:cxn modelId="{91F773A1-A321-4FC4-999C-8B6B780A2EF9}" srcId="{C4DC4AA1-BDE3-4B7C-BD8D-3005D19D0171}" destId="{E079389C-A5DA-4FE7-8302-97B3AEF03AF8}" srcOrd="0" destOrd="0" parTransId="{F9C0EED2-DFEB-4D91-9902-D8FFB552C342}" sibTransId="{9AFC0E8D-21DA-4686-8EDE-89029F0FB5E4}"/>
    <dgm:cxn modelId="{D3EAE557-2F47-476D-9E3C-AD916A04B37E}" type="presOf" srcId="{81146BC8-BC77-4388-ACE5-501E20CFE96F}" destId="{F0F61A2A-2704-4D50-A911-C21B7BA87E48}" srcOrd="0" destOrd="0" presId="urn:microsoft.com/office/officeart/2005/8/layout/venn3"/>
    <dgm:cxn modelId="{81FC3348-7F34-43CC-BC14-136CB58C46D5}" srcId="{C4DC4AA1-BDE3-4B7C-BD8D-3005D19D0171}" destId="{81146BC8-BC77-4388-ACE5-501E20CFE96F}" srcOrd="1" destOrd="0" parTransId="{29429781-D253-44F8-9042-F72B1F3E2BA1}" sibTransId="{A49367FC-4FE4-4BAA-905E-BB66EAA4F20C}"/>
    <dgm:cxn modelId="{D94FF656-B2F1-41EB-80ED-7600F34CF252}" type="presParOf" srcId="{483E6727-174F-448D-AE3D-5F347407D7E8}" destId="{CFE60DC9-DAD8-4413-AC94-C78ED3FCC8FA}" srcOrd="0" destOrd="0" presId="urn:microsoft.com/office/officeart/2005/8/layout/venn3"/>
    <dgm:cxn modelId="{745A39BA-5B84-4AE5-96EF-A390EC3F7D8C}" type="presParOf" srcId="{483E6727-174F-448D-AE3D-5F347407D7E8}" destId="{A7EFF874-74B5-4063-A9DE-8BBEB5F607E3}" srcOrd="1" destOrd="0" presId="urn:microsoft.com/office/officeart/2005/8/layout/venn3"/>
    <dgm:cxn modelId="{4871EA09-8A77-4ACC-81D8-88DDF887FEDE}" type="presParOf" srcId="{483E6727-174F-448D-AE3D-5F347407D7E8}" destId="{F0F61A2A-2704-4D50-A911-C21B7BA87E48}" srcOrd="2" destOrd="0" presId="urn:microsoft.com/office/officeart/2005/8/layout/venn3"/>
    <dgm:cxn modelId="{34F97BEC-F98B-4378-BD69-B8F9E5E3F496}" type="presParOf" srcId="{483E6727-174F-448D-AE3D-5F347407D7E8}" destId="{4251C76A-D22F-4C68-80A8-7E83BB1E02C8}" srcOrd="3" destOrd="0" presId="urn:microsoft.com/office/officeart/2005/8/layout/venn3"/>
    <dgm:cxn modelId="{0CCCC709-F3C5-4E86-A144-886F7FA651B3}" type="presParOf" srcId="{483E6727-174F-448D-AE3D-5F347407D7E8}" destId="{A01525AC-EEB3-4487-9CAB-42E1AEC658DB}"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39D766C-B748-427D-A0E4-A7B78FD96F1F}" type="doc">
      <dgm:prSet loTypeId="urn:microsoft.com/office/officeart/2005/8/layout/hList7" loCatId="list" qsTypeId="urn:microsoft.com/office/officeart/2005/8/quickstyle/simple1" qsCatId="simple" csTypeId="urn:microsoft.com/office/officeart/2005/8/colors/accent1_2" csCatId="accent1" phldr="1"/>
      <dgm:spPr/>
    </dgm:pt>
    <dgm:pt modelId="{1A3896F5-3B51-4BCC-88A7-A0BE7BCD2E6F}">
      <dgm:prSet phldrT="[Texto]"/>
      <dgm:spPr>
        <a:solidFill>
          <a:srgbClr val="DB9A25"/>
        </a:solidFill>
      </dgm:spPr>
      <dgm:t>
        <a:bodyPr/>
        <a:lstStyle/>
        <a:p>
          <a:r>
            <a:rPr lang="es-EC" dirty="0" smtClean="0">
              <a:solidFill>
                <a:schemeClr val="tx1"/>
              </a:solidFill>
            </a:rPr>
            <a:t>1. </a:t>
          </a:r>
          <a:r>
            <a:rPr lang="es-EC" b="1" dirty="0" smtClean="0">
              <a:solidFill>
                <a:schemeClr val="tx1"/>
              </a:solidFill>
            </a:rPr>
            <a:t>Descripción de las actividades:</a:t>
          </a:r>
        </a:p>
        <a:p>
          <a:r>
            <a:rPr lang="es-EC" dirty="0" smtClean="0">
              <a:solidFill>
                <a:schemeClr val="tx1"/>
              </a:solidFill>
            </a:rPr>
            <a:t>- Juntas de trabajo con el personal de la imprenta.</a:t>
          </a:r>
        </a:p>
        <a:p>
          <a:r>
            <a:rPr lang="es-EC" dirty="0" smtClean="0">
              <a:solidFill>
                <a:schemeClr val="tx1"/>
              </a:solidFill>
            </a:rPr>
            <a:t>- Requerimiento de información técnica.</a:t>
          </a:r>
        </a:p>
        <a:p>
          <a:r>
            <a:rPr lang="es-EC" dirty="0" smtClean="0">
              <a:solidFill>
                <a:schemeClr val="tx1"/>
              </a:solidFill>
            </a:rPr>
            <a:t>- Recolección de información general.</a:t>
          </a:r>
        </a:p>
      </dgm:t>
    </dgm:pt>
    <dgm:pt modelId="{2E529471-67A1-45C4-958F-C117A438D538}" type="parTrans" cxnId="{09CC7199-BC13-4E29-B140-ECA7F4D2CFA2}">
      <dgm:prSet/>
      <dgm:spPr/>
      <dgm:t>
        <a:bodyPr/>
        <a:lstStyle/>
        <a:p>
          <a:endParaRPr lang="es-EC"/>
        </a:p>
      </dgm:t>
    </dgm:pt>
    <dgm:pt modelId="{CA30B256-3223-49B9-B857-A12FDB3A0CB1}" type="sibTrans" cxnId="{09CC7199-BC13-4E29-B140-ECA7F4D2CFA2}">
      <dgm:prSet/>
      <dgm:spPr/>
      <dgm:t>
        <a:bodyPr/>
        <a:lstStyle/>
        <a:p>
          <a:endParaRPr lang="es-EC"/>
        </a:p>
      </dgm:t>
    </dgm:pt>
    <dgm:pt modelId="{919E47C4-2CE2-4312-AD2D-4F517776E4A2}">
      <dgm:prSet phldrT="[Texto]"/>
      <dgm:spPr>
        <a:solidFill>
          <a:srgbClr val="52AE56"/>
        </a:solidFill>
      </dgm:spPr>
      <dgm:t>
        <a:bodyPr/>
        <a:lstStyle/>
        <a:p>
          <a:r>
            <a:rPr lang="es-EC" dirty="0" smtClean="0">
              <a:solidFill>
                <a:schemeClr val="tx1"/>
              </a:solidFill>
            </a:rPr>
            <a:t>2. </a:t>
          </a:r>
          <a:r>
            <a:rPr lang="es-EC" b="1" dirty="0" smtClean="0">
              <a:solidFill>
                <a:schemeClr val="tx1"/>
              </a:solidFill>
            </a:rPr>
            <a:t>Estructuración de la línea base y zona de implantación:</a:t>
          </a:r>
        </a:p>
        <a:p>
          <a:r>
            <a:rPr lang="es-EC" b="0" dirty="0" smtClean="0">
              <a:solidFill>
                <a:schemeClr val="tx1"/>
              </a:solidFill>
            </a:rPr>
            <a:t>- Área de Influencia: Criterios de carácter técnico, ambiental y socioeconómico.</a:t>
          </a:r>
        </a:p>
        <a:p>
          <a:r>
            <a:rPr lang="es-EC" b="0" dirty="0" smtClean="0">
              <a:solidFill>
                <a:schemeClr val="tx1"/>
              </a:solidFill>
            </a:rPr>
            <a:t>- </a:t>
          </a:r>
          <a:r>
            <a:rPr lang="es-EC" b="0" i="0" u="none" dirty="0" smtClean="0">
              <a:solidFill>
                <a:schemeClr val="tx1"/>
              </a:solidFill>
            </a:rPr>
            <a:t>Caracterización del medio físico, biótico y socioeconómico </a:t>
          </a:r>
          <a:endParaRPr lang="es-EC" b="0" i="0" u="none" dirty="0">
            <a:solidFill>
              <a:schemeClr val="tx1"/>
            </a:solidFill>
          </a:endParaRPr>
        </a:p>
      </dgm:t>
    </dgm:pt>
    <dgm:pt modelId="{3B9238ED-C339-41E2-AACA-29BAFD59E586}" type="parTrans" cxnId="{5567C56E-D382-4528-9D80-3ED76851C46A}">
      <dgm:prSet/>
      <dgm:spPr/>
      <dgm:t>
        <a:bodyPr/>
        <a:lstStyle/>
        <a:p>
          <a:endParaRPr lang="es-EC"/>
        </a:p>
      </dgm:t>
    </dgm:pt>
    <dgm:pt modelId="{F786F52A-15C0-4425-BA52-C7746C3F252D}" type="sibTrans" cxnId="{5567C56E-D382-4528-9D80-3ED76851C46A}">
      <dgm:prSet/>
      <dgm:spPr/>
      <dgm:t>
        <a:bodyPr/>
        <a:lstStyle/>
        <a:p>
          <a:endParaRPr lang="es-EC"/>
        </a:p>
      </dgm:t>
    </dgm:pt>
    <dgm:pt modelId="{F5F659AF-DEBC-41F1-855E-8B14300B73BC}">
      <dgm:prSet phldrT="[Texto]"/>
      <dgm:spPr>
        <a:solidFill>
          <a:schemeClr val="accent5">
            <a:lumMod val="75000"/>
          </a:schemeClr>
        </a:solidFill>
      </dgm:spPr>
      <dgm:t>
        <a:bodyPr/>
        <a:lstStyle/>
        <a:p>
          <a:r>
            <a:rPr lang="es-EC" b="1" dirty="0" smtClean="0">
              <a:solidFill>
                <a:schemeClr val="tx1"/>
              </a:solidFill>
            </a:rPr>
            <a:t>3. Identificación y Calificación de impactos ambientales:</a:t>
          </a:r>
        </a:p>
        <a:p>
          <a:r>
            <a:rPr lang="es-EC" b="0" dirty="0" smtClean="0">
              <a:solidFill>
                <a:schemeClr val="tx1"/>
              </a:solidFill>
            </a:rPr>
            <a:t>Se ejecuta a través de un estudio de la realidad actual y su relación con los componentes ambientales.</a:t>
          </a:r>
        </a:p>
      </dgm:t>
    </dgm:pt>
    <dgm:pt modelId="{64F5EB15-64F7-4EC6-81A7-EA21E5FBC9DF}" type="parTrans" cxnId="{60790478-5247-44E3-BAD0-DDFDBB482D10}">
      <dgm:prSet/>
      <dgm:spPr/>
      <dgm:t>
        <a:bodyPr/>
        <a:lstStyle/>
        <a:p>
          <a:endParaRPr lang="es-EC"/>
        </a:p>
      </dgm:t>
    </dgm:pt>
    <dgm:pt modelId="{99E92AD4-CC3D-4159-A483-B1D1F76175C6}" type="sibTrans" cxnId="{60790478-5247-44E3-BAD0-DDFDBB482D10}">
      <dgm:prSet/>
      <dgm:spPr/>
      <dgm:t>
        <a:bodyPr/>
        <a:lstStyle/>
        <a:p>
          <a:endParaRPr lang="es-EC"/>
        </a:p>
      </dgm:t>
    </dgm:pt>
    <dgm:pt modelId="{17B9D924-578A-4F51-B6BB-D33F9F6E2E1A}">
      <dgm:prSet phldrT="[Texto]"/>
      <dgm:spPr/>
      <dgm:t>
        <a:bodyPr/>
        <a:lstStyle/>
        <a:p>
          <a:r>
            <a:rPr lang="es-EC" b="1" dirty="0" smtClean="0">
              <a:solidFill>
                <a:schemeClr val="tx1"/>
              </a:solidFill>
            </a:rPr>
            <a:t>4. Elaboración del Plan de Manejo Ambiental:</a:t>
          </a:r>
        </a:p>
        <a:p>
          <a:r>
            <a:rPr lang="es-EC" b="0" dirty="0" smtClean="0">
              <a:solidFill>
                <a:schemeClr val="tx1"/>
              </a:solidFill>
            </a:rPr>
            <a:t>Como consecuencia de la identificación y valoración de los impactos ambientales que resulten de la evaluación de carácter predictivo de la información primaria y secundaria obtenida, se desarrollará un Plan de Manejo Ambiental.</a:t>
          </a:r>
          <a:endParaRPr lang="es-EC" b="0" dirty="0">
            <a:solidFill>
              <a:schemeClr val="tx1"/>
            </a:solidFill>
          </a:endParaRPr>
        </a:p>
      </dgm:t>
    </dgm:pt>
    <dgm:pt modelId="{04B3437D-D788-4A2C-9426-8C1CD6A88B11}" type="parTrans" cxnId="{CCFB6295-D632-45E3-9163-C7A84F62159C}">
      <dgm:prSet/>
      <dgm:spPr/>
      <dgm:t>
        <a:bodyPr/>
        <a:lstStyle/>
        <a:p>
          <a:endParaRPr lang="es-EC"/>
        </a:p>
      </dgm:t>
    </dgm:pt>
    <dgm:pt modelId="{929857E4-FC48-4020-AC3A-0CE8D06338E6}" type="sibTrans" cxnId="{CCFB6295-D632-45E3-9163-C7A84F62159C}">
      <dgm:prSet/>
      <dgm:spPr/>
      <dgm:t>
        <a:bodyPr/>
        <a:lstStyle/>
        <a:p>
          <a:endParaRPr lang="es-EC"/>
        </a:p>
      </dgm:t>
    </dgm:pt>
    <dgm:pt modelId="{41F1C4AA-D95A-4A3F-B216-8CF8F97FBBCD}" type="pres">
      <dgm:prSet presAssocID="{F39D766C-B748-427D-A0E4-A7B78FD96F1F}" presName="Name0" presStyleCnt="0">
        <dgm:presLayoutVars>
          <dgm:dir/>
          <dgm:resizeHandles val="exact"/>
        </dgm:presLayoutVars>
      </dgm:prSet>
      <dgm:spPr/>
    </dgm:pt>
    <dgm:pt modelId="{283D696E-5F42-4FD4-8D18-5BD14C594075}" type="pres">
      <dgm:prSet presAssocID="{F39D766C-B748-427D-A0E4-A7B78FD96F1F}" presName="fgShape" presStyleLbl="fgShp" presStyleIdx="0" presStyleCnt="1"/>
      <dgm:spPr/>
    </dgm:pt>
    <dgm:pt modelId="{09287184-3FBE-43D8-88EF-859B2DE08ADA}" type="pres">
      <dgm:prSet presAssocID="{F39D766C-B748-427D-A0E4-A7B78FD96F1F}" presName="linComp" presStyleCnt="0"/>
      <dgm:spPr/>
    </dgm:pt>
    <dgm:pt modelId="{14CBDDAC-7A2F-41B5-8A7B-53CC6DFB9541}" type="pres">
      <dgm:prSet presAssocID="{1A3896F5-3B51-4BCC-88A7-A0BE7BCD2E6F}" presName="compNode" presStyleCnt="0"/>
      <dgm:spPr/>
    </dgm:pt>
    <dgm:pt modelId="{3D3905DF-1A88-4262-B73A-94539F9325A6}" type="pres">
      <dgm:prSet presAssocID="{1A3896F5-3B51-4BCC-88A7-A0BE7BCD2E6F}" presName="bkgdShape" presStyleLbl="node1" presStyleIdx="0" presStyleCnt="4"/>
      <dgm:spPr/>
      <dgm:t>
        <a:bodyPr/>
        <a:lstStyle/>
        <a:p>
          <a:endParaRPr lang="es-EC"/>
        </a:p>
      </dgm:t>
    </dgm:pt>
    <dgm:pt modelId="{6F6575FE-D9EB-4DED-B452-1B547B467063}" type="pres">
      <dgm:prSet presAssocID="{1A3896F5-3B51-4BCC-88A7-A0BE7BCD2E6F}" presName="nodeTx" presStyleLbl="node1" presStyleIdx="0" presStyleCnt="4">
        <dgm:presLayoutVars>
          <dgm:bulletEnabled val="1"/>
        </dgm:presLayoutVars>
      </dgm:prSet>
      <dgm:spPr/>
      <dgm:t>
        <a:bodyPr/>
        <a:lstStyle/>
        <a:p>
          <a:endParaRPr lang="es-EC"/>
        </a:p>
      </dgm:t>
    </dgm:pt>
    <dgm:pt modelId="{F1C11289-D149-4E7B-B38B-819140963F64}" type="pres">
      <dgm:prSet presAssocID="{1A3896F5-3B51-4BCC-88A7-A0BE7BCD2E6F}" presName="invisiNode" presStyleLbl="node1" presStyleIdx="0" presStyleCnt="4"/>
      <dgm:spPr/>
    </dgm:pt>
    <dgm:pt modelId="{5A9B2877-1C02-45E1-81C8-6A55A54E253D}" type="pres">
      <dgm:prSet presAssocID="{1A3896F5-3B51-4BCC-88A7-A0BE7BCD2E6F}" presName="imagNode"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 modelId="{7428A3E5-AEF0-4633-9BF9-BE01C51FEDB8}" type="pres">
      <dgm:prSet presAssocID="{CA30B256-3223-49B9-B857-A12FDB3A0CB1}" presName="sibTrans" presStyleLbl="sibTrans2D1" presStyleIdx="0" presStyleCnt="0"/>
      <dgm:spPr/>
      <dgm:t>
        <a:bodyPr/>
        <a:lstStyle/>
        <a:p>
          <a:endParaRPr lang="es-EC"/>
        </a:p>
      </dgm:t>
    </dgm:pt>
    <dgm:pt modelId="{84DD2211-1CAA-4F5E-BF68-B2F059AAAD52}" type="pres">
      <dgm:prSet presAssocID="{919E47C4-2CE2-4312-AD2D-4F517776E4A2}" presName="compNode" presStyleCnt="0"/>
      <dgm:spPr/>
    </dgm:pt>
    <dgm:pt modelId="{7EA98C87-6FD1-4F8E-87DA-260469A6F3A4}" type="pres">
      <dgm:prSet presAssocID="{919E47C4-2CE2-4312-AD2D-4F517776E4A2}" presName="bkgdShape" presStyleLbl="node1" presStyleIdx="1" presStyleCnt="4"/>
      <dgm:spPr/>
      <dgm:t>
        <a:bodyPr/>
        <a:lstStyle/>
        <a:p>
          <a:endParaRPr lang="es-EC"/>
        </a:p>
      </dgm:t>
    </dgm:pt>
    <dgm:pt modelId="{04DA4BA4-53B1-4930-B732-19677D8E2DBA}" type="pres">
      <dgm:prSet presAssocID="{919E47C4-2CE2-4312-AD2D-4F517776E4A2}" presName="nodeTx" presStyleLbl="node1" presStyleIdx="1" presStyleCnt="4">
        <dgm:presLayoutVars>
          <dgm:bulletEnabled val="1"/>
        </dgm:presLayoutVars>
      </dgm:prSet>
      <dgm:spPr/>
      <dgm:t>
        <a:bodyPr/>
        <a:lstStyle/>
        <a:p>
          <a:endParaRPr lang="es-EC"/>
        </a:p>
      </dgm:t>
    </dgm:pt>
    <dgm:pt modelId="{E0DD18A9-2A31-47EF-BD03-9B68D9ED601D}" type="pres">
      <dgm:prSet presAssocID="{919E47C4-2CE2-4312-AD2D-4F517776E4A2}" presName="invisiNode" presStyleLbl="node1" presStyleIdx="1" presStyleCnt="4"/>
      <dgm:spPr/>
    </dgm:pt>
    <dgm:pt modelId="{15031407-4D62-4E11-A2F5-8F959E1AC688}" type="pres">
      <dgm:prSet presAssocID="{919E47C4-2CE2-4312-AD2D-4F517776E4A2}" presName="imagNode"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7C281C24-91DB-44DC-9030-42101C017030}" type="pres">
      <dgm:prSet presAssocID="{F786F52A-15C0-4425-BA52-C7746C3F252D}" presName="sibTrans" presStyleLbl="sibTrans2D1" presStyleIdx="0" presStyleCnt="0"/>
      <dgm:spPr/>
      <dgm:t>
        <a:bodyPr/>
        <a:lstStyle/>
        <a:p>
          <a:endParaRPr lang="es-EC"/>
        </a:p>
      </dgm:t>
    </dgm:pt>
    <dgm:pt modelId="{D5C01D88-FB7D-4A6A-85B4-7327F86BE5EA}" type="pres">
      <dgm:prSet presAssocID="{F5F659AF-DEBC-41F1-855E-8B14300B73BC}" presName="compNode" presStyleCnt="0"/>
      <dgm:spPr/>
    </dgm:pt>
    <dgm:pt modelId="{E7CDBB51-F608-48B2-ADF4-25088A317345}" type="pres">
      <dgm:prSet presAssocID="{F5F659AF-DEBC-41F1-855E-8B14300B73BC}" presName="bkgdShape" presStyleLbl="node1" presStyleIdx="2" presStyleCnt="4"/>
      <dgm:spPr/>
      <dgm:t>
        <a:bodyPr/>
        <a:lstStyle/>
        <a:p>
          <a:endParaRPr lang="es-EC"/>
        </a:p>
      </dgm:t>
    </dgm:pt>
    <dgm:pt modelId="{79861213-7EF0-4096-B3CD-9F4F89A2800E}" type="pres">
      <dgm:prSet presAssocID="{F5F659AF-DEBC-41F1-855E-8B14300B73BC}" presName="nodeTx" presStyleLbl="node1" presStyleIdx="2" presStyleCnt="4">
        <dgm:presLayoutVars>
          <dgm:bulletEnabled val="1"/>
        </dgm:presLayoutVars>
      </dgm:prSet>
      <dgm:spPr/>
      <dgm:t>
        <a:bodyPr/>
        <a:lstStyle/>
        <a:p>
          <a:endParaRPr lang="es-EC"/>
        </a:p>
      </dgm:t>
    </dgm:pt>
    <dgm:pt modelId="{5392EC00-80F0-47D1-842F-18E3AB5B53EE}" type="pres">
      <dgm:prSet presAssocID="{F5F659AF-DEBC-41F1-855E-8B14300B73BC}" presName="invisiNode" presStyleLbl="node1" presStyleIdx="2" presStyleCnt="4"/>
      <dgm:spPr/>
    </dgm:pt>
    <dgm:pt modelId="{9AAA3231-E78E-48C0-87A1-9E5BC3ABF830}" type="pres">
      <dgm:prSet presAssocID="{F5F659AF-DEBC-41F1-855E-8B14300B73BC}" presName="imagNode"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7000" r="-7000"/>
          </a:stretch>
        </a:blipFill>
      </dgm:spPr>
    </dgm:pt>
    <dgm:pt modelId="{0CE95E1C-D07A-4B24-9280-71260CC92355}" type="pres">
      <dgm:prSet presAssocID="{99E92AD4-CC3D-4159-A483-B1D1F76175C6}" presName="sibTrans" presStyleLbl="sibTrans2D1" presStyleIdx="0" presStyleCnt="0"/>
      <dgm:spPr/>
      <dgm:t>
        <a:bodyPr/>
        <a:lstStyle/>
        <a:p>
          <a:endParaRPr lang="es-EC"/>
        </a:p>
      </dgm:t>
    </dgm:pt>
    <dgm:pt modelId="{A33CC03F-C64C-404F-8A93-C22A876F963A}" type="pres">
      <dgm:prSet presAssocID="{17B9D924-578A-4F51-B6BB-D33F9F6E2E1A}" presName="compNode" presStyleCnt="0"/>
      <dgm:spPr/>
    </dgm:pt>
    <dgm:pt modelId="{8B5C5544-2539-4C11-B150-7B610A0B6AA8}" type="pres">
      <dgm:prSet presAssocID="{17B9D924-578A-4F51-B6BB-D33F9F6E2E1A}" presName="bkgdShape" presStyleLbl="node1" presStyleIdx="3" presStyleCnt="4"/>
      <dgm:spPr/>
      <dgm:t>
        <a:bodyPr/>
        <a:lstStyle/>
        <a:p>
          <a:endParaRPr lang="es-EC"/>
        </a:p>
      </dgm:t>
    </dgm:pt>
    <dgm:pt modelId="{70A8AF9E-923C-49F0-9527-DA738C1EF4AC}" type="pres">
      <dgm:prSet presAssocID="{17B9D924-578A-4F51-B6BB-D33F9F6E2E1A}" presName="nodeTx" presStyleLbl="node1" presStyleIdx="3" presStyleCnt="4">
        <dgm:presLayoutVars>
          <dgm:bulletEnabled val="1"/>
        </dgm:presLayoutVars>
      </dgm:prSet>
      <dgm:spPr/>
      <dgm:t>
        <a:bodyPr/>
        <a:lstStyle/>
        <a:p>
          <a:endParaRPr lang="es-EC"/>
        </a:p>
      </dgm:t>
    </dgm:pt>
    <dgm:pt modelId="{BCBBBA14-D62E-48CD-B804-B89442884036}" type="pres">
      <dgm:prSet presAssocID="{17B9D924-578A-4F51-B6BB-D33F9F6E2E1A}" presName="invisiNode" presStyleLbl="node1" presStyleIdx="3" presStyleCnt="4"/>
      <dgm:spPr/>
    </dgm:pt>
    <dgm:pt modelId="{78B63B89-527E-481F-8393-2AD970B64FEE}" type="pres">
      <dgm:prSet presAssocID="{17B9D924-578A-4F51-B6BB-D33F9F6E2E1A}" presName="imagNode"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dgm:spPr>
    </dgm:pt>
  </dgm:ptLst>
  <dgm:cxnLst>
    <dgm:cxn modelId="{A9496152-1F5E-43FE-BE76-E873C55CF779}" type="presOf" srcId="{919E47C4-2CE2-4312-AD2D-4F517776E4A2}" destId="{7EA98C87-6FD1-4F8E-87DA-260469A6F3A4}" srcOrd="0" destOrd="0" presId="urn:microsoft.com/office/officeart/2005/8/layout/hList7"/>
    <dgm:cxn modelId="{BF3F5267-4A2C-42B8-B928-0DDE71238EA2}" type="presOf" srcId="{919E47C4-2CE2-4312-AD2D-4F517776E4A2}" destId="{04DA4BA4-53B1-4930-B732-19677D8E2DBA}" srcOrd="1" destOrd="0" presId="urn:microsoft.com/office/officeart/2005/8/layout/hList7"/>
    <dgm:cxn modelId="{14430F91-82E5-4CCE-B021-EBB904C3980A}" type="presOf" srcId="{F39D766C-B748-427D-A0E4-A7B78FD96F1F}" destId="{41F1C4AA-D95A-4A3F-B216-8CF8F97FBBCD}" srcOrd="0" destOrd="0" presId="urn:microsoft.com/office/officeart/2005/8/layout/hList7"/>
    <dgm:cxn modelId="{4321E1A7-7849-46A0-8309-2CA9E3A58A05}" type="presOf" srcId="{F5F659AF-DEBC-41F1-855E-8B14300B73BC}" destId="{79861213-7EF0-4096-B3CD-9F4F89A2800E}" srcOrd="1" destOrd="0" presId="urn:microsoft.com/office/officeart/2005/8/layout/hList7"/>
    <dgm:cxn modelId="{DC28F171-5913-4DD2-AA0C-F544F545F4A8}" type="presOf" srcId="{CA30B256-3223-49B9-B857-A12FDB3A0CB1}" destId="{7428A3E5-AEF0-4633-9BF9-BE01C51FEDB8}" srcOrd="0" destOrd="0" presId="urn:microsoft.com/office/officeart/2005/8/layout/hList7"/>
    <dgm:cxn modelId="{CCFB6295-D632-45E3-9163-C7A84F62159C}" srcId="{F39D766C-B748-427D-A0E4-A7B78FD96F1F}" destId="{17B9D924-578A-4F51-B6BB-D33F9F6E2E1A}" srcOrd="3" destOrd="0" parTransId="{04B3437D-D788-4A2C-9426-8C1CD6A88B11}" sibTransId="{929857E4-FC48-4020-AC3A-0CE8D06338E6}"/>
    <dgm:cxn modelId="{F0E4A82E-3682-4E64-B80C-3C4DF112234B}" type="presOf" srcId="{F786F52A-15C0-4425-BA52-C7746C3F252D}" destId="{7C281C24-91DB-44DC-9030-42101C017030}" srcOrd="0" destOrd="0" presId="urn:microsoft.com/office/officeart/2005/8/layout/hList7"/>
    <dgm:cxn modelId="{5567C56E-D382-4528-9D80-3ED76851C46A}" srcId="{F39D766C-B748-427D-A0E4-A7B78FD96F1F}" destId="{919E47C4-2CE2-4312-AD2D-4F517776E4A2}" srcOrd="1" destOrd="0" parTransId="{3B9238ED-C339-41E2-AACA-29BAFD59E586}" sibTransId="{F786F52A-15C0-4425-BA52-C7746C3F252D}"/>
    <dgm:cxn modelId="{60790478-5247-44E3-BAD0-DDFDBB482D10}" srcId="{F39D766C-B748-427D-A0E4-A7B78FD96F1F}" destId="{F5F659AF-DEBC-41F1-855E-8B14300B73BC}" srcOrd="2" destOrd="0" parTransId="{64F5EB15-64F7-4EC6-81A7-EA21E5FBC9DF}" sibTransId="{99E92AD4-CC3D-4159-A483-B1D1F76175C6}"/>
    <dgm:cxn modelId="{38DAC13A-DA38-43F2-B0BB-E840B390A226}" type="presOf" srcId="{17B9D924-578A-4F51-B6BB-D33F9F6E2E1A}" destId="{70A8AF9E-923C-49F0-9527-DA738C1EF4AC}" srcOrd="1" destOrd="0" presId="urn:microsoft.com/office/officeart/2005/8/layout/hList7"/>
    <dgm:cxn modelId="{E7815E72-C877-4B43-B009-DE36CC9F6B3F}" type="presOf" srcId="{1A3896F5-3B51-4BCC-88A7-A0BE7BCD2E6F}" destId="{3D3905DF-1A88-4262-B73A-94539F9325A6}" srcOrd="0" destOrd="0" presId="urn:microsoft.com/office/officeart/2005/8/layout/hList7"/>
    <dgm:cxn modelId="{C88F3D48-A89F-4E87-A772-DDDD3DD32779}" type="presOf" srcId="{F5F659AF-DEBC-41F1-855E-8B14300B73BC}" destId="{E7CDBB51-F608-48B2-ADF4-25088A317345}" srcOrd="0" destOrd="0" presId="urn:microsoft.com/office/officeart/2005/8/layout/hList7"/>
    <dgm:cxn modelId="{09CC7199-BC13-4E29-B140-ECA7F4D2CFA2}" srcId="{F39D766C-B748-427D-A0E4-A7B78FD96F1F}" destId="{1A3896F5-3B51-4BCC-88A7-A0BE7BCD2E6F}" srcOrd="0" destOrd="0" parTransId="{2E529471-67A1-45C4-958F-C117A438D538}" sibTransId="{CA30B256-3223-49B9-B857-A12FDB3A0CB1}"/>
    <dgm:cxn modelId="{940160BB-7922-47C6-BEA4-F472A83F6285}" type="presOf" srcId="{1A3896F5-3B51-4BCC-88A7-A0BE7BCD2E6F}" destId="{6F6575FE-D9EB-4DED-B452-1B547B467063}" srcOrd="1" destOrd="0" presId="urn:microsoft.com/office/officeart/2005/8/layout/hList7"/>
    <dgm:cxn modelId="{DD762C11-B3A6-4C6B-A90A-AC1B2AB4FFCF}" type="presOf" srcId="{99E92AD4-CC3D-4159-A483-B1D1F76175C6}" destId="{0CE95E1C-D07A-4B24-9280-71260CC92355}" srcOrd="0" destOrd="0" presId="urn:microsoft.com/office/officeart/2005/8/layout/hList7"/>
    <dgm:cxn modelId="{16359D49-1BEB-46E7-862B-C707F7954535}" type="presOf" srcId="{17B9D924-578A-4F51-B6BB-D33F9F6E2E1A}" destId="{8B5C5544-2539-4C11-B150-7B610A0B6AA8}" srcOrd="0" destOrd="0" presId="urn:microsoft.com/office/officeart/2005/8/layout/hList7"/>
    <dgm:cxn modelId="{24A43C51-3494-4C39-B39B-88FED309CBB8}" type="presParOf" srcId="{41F1C4AA-D95A-4A3F-B216-8CF8F97FBBCD}" destId="{283D696E-5F42-4FD4-8D18-5BD14C594075}" srcOrd="0" destOrd="0" presId="urn:microsoft.com/office/officeart/2005/8/layout/hList7"/>
    <dgm:cxn modelId="{00088BAD-1C6A-4BA3-A8B1-50C0047AF53C}" type="presParOf" srcId="{41F1C4AA-D95A-4A3F-B216-8CF8F97FBBCD}" destId="{09287184-3FBE-43D8-88EF-859B2DE08ADA}" srcOrd="1" destOrd="0" presId="urn:microsoft.com/office/officeart/2005/8/layout/hList7"/>
    <dgm:cxn modelId="{B377B72D-2719-44C5-98BA-FD54375B80DE}" type="presParOf" srcId="{09287184-3FBE-43D8-88EF-859B2DE08ADA}" destId="{14CBDDAC-7A2F-41B5-8A7B-53CC6DFB9541}" srcOrd="0" destOrd="0" presId="urn:microsoft.com/office/officeart/2005/8/layout/hList7"/>
    <dgm:cxn modelId="{F4742ACA-7B28-445C-952F-CCCDF28312F5}" type="presParOf" srcId="{14CBDDAC-7A2F-41B5-8A7B-53CC6DFB9541}" destId="{3D3905DF-1A88-4262-B73A-94539F9325A6}" srcOrd="0" destOrd="0" presId="urn:microsoft.com/office/officeart/2005/8/layout/hList7"/>
    <dgm:cxn modelId="{4B845980-E2F3-48B6-9877-3D76C9A9BBC0}" type="presParOf" srcId="{14CBDDAC-7A2F-41B5-8A7B-53CC6DFB9541}" destId="{6F6575FE-D9EB-4DED-B452-1B547B467063}" srcOrd="1" destOrd="0" presId="urn:microsoft.com/office/officeart/2005/8/layout/hList7"/>
    <dgm:cxn modelId="{C4F047EF-03FF-43FC-9A96-7797A216B449}" type="presParOf" srcId="{14CBDDAC-7A2F-41B5-8A7B-53CC6DFB9541}" destId="{F1C11289-D149-4E7B-B38B-819140963F64}" srcOrd="2" destOrd="0" presId="urn:microsoft.com/office/officeart/2005/8/layout/hList7"/>
    <dgm:cxn modelId="{FC750559-454F-4816-B52A-38B5990224AE}" type="presParOf" srcId="{14CBDDAC-7A2F-41B5-8A7B-53CC6DFB9541}" destId="{5A9B2877-1C02-45E1-81C8-6A55A54E253D}" srcOrd="3" destOrd="0" presId="urn:microsoft.com/office/officeart/2005/8/layout/hList7"/>
    <dgm:cxn modelId="{B00A73EE-B65D-4C6C-87BF-695567A9C3F7}" type="presParOf" srcId="{09287184-3FBE-43D8-88EF-859B2DE08ADA}" destId="{7428A3E5-AEF0-4633-9BF9-BE01C51FEDB8}" srcOrd="1" destOrd="0" presId="urn:microsoft.com/office/officeart/2005/8/layout/hList7"/>
    <dgm:cxn modelId="{26B28868-53BB-4563-AE0A-A1A0615C81E3}" type="presParOf" srcId="{09287184-3FBE-43D8-88EF-859B2DE08ADA}" destId="{84DD2211-1CAA-4F5E-BF68-B2F059AAAD52}" srcOrd="2" destOrd="0" presId="urn:microsoft.com/office/officeart/2005/8/layout/hList7"/>
    <dgm:cxn modelId="{D6C8A30C-82A7-429A-BD83-844E24B4FED3}" type="presParOf" srcId="{84DD2211-1CAA-4F5E-BF68-B2F059AAAD52}" destId="{7EA98C87-6FD1-4F8E-87DA-260469A6F3A4}" srcOrd="0" destOrd="0" presId="urn:microsoft.com/office/officeart/2005/8/layout/hList7"/>
    <dgm:cxn modelId="{FFE4B6AF-7B6D-4C44-A219-7A7D93DB8AD4}" type="presParOf" srcId="{84DD2211-1CAA-4F5E-BF68-B2F059AAAD52}" destId="{04DA4BA4-53B1-4930-B732-19677D8E2DBA}" srcOrd="1" destOrd="0" presId="urn:microsoft.com/office/officeart/2005/8/layout/hList7"/>
    <dgm:cxn modelId="{132DBF01-700D-4E59-8D3C-0711C628CAD4}" type="presParOf" srcId="{84DD2211-1CAA-4F5E-BF68-B2F059AAAD52}" destId="{E0DD18A9-2A31-47EF-BD03-9B68D9ED601D}" srcOrd="2" destOrd="0" presId="urn:microsoft.com/office/officeart/2005/8/layout/hList7"/>
    <dgm:cxn modelId="{3F73DC3B-1AC3-4B37-9F27-E08AD6E702B0}" type="presParOf" srcId="{84DD2211-1CAA-4F5E-BF68-B2F059AAAD52}" destId="{15031407-4D62-4E11-A2F5-8F959E1AC688}" srcOrd="3" destOrd="0" presId="urn:microsoft.com/office/officeart/2005/8/layout/hList7"/>
    <dgm:cxn modelId="{602CA28B-21A4-4534-9070-C8F2FD2BA7D4}" type="presParOf" srcId="{09287184-3FBE-43D8-88EF-859B2DE08ADA}" destId="{7C281C24-91DB-44DC-9030-42101C017030}" srcOrd="3" destOrd="0" presId="urn:microsoft.com/office/officeart/2005/8/layout/hList7"/>
    <dgm:cxn modelId="{510BF782-66CC-4A79-BA29-C973140429B3}" type="presParOf" srcId="{09287184-3FBE-43D8-88EF-859B2DE08ADA}" destId="{D5C01D88-FB7D-4A6A-85B4-7327F86BE5EA}" srcOrd="4" destOrd="0" presId="urn:microsoft.com/office/officeart/2005/8/layout/hList7"/>
    <dgm:cxn modelId="{E7DBADD9-9FAE-4C4B-9315-C4B043D1985E}" type="presParOf" srcId="{D5C01D88-FB7D-4A6A-85B4-7327F86BE5EA}" destId="{E7CDBB51-F608-48B2-ADF4-25088A317345}" srcOrd="0" destOrd="0" presId="urn:microsoft.com/office/officeart/2005/8/layout/hList7"/>
    <dgm:cxn modelId="{36E4326D-008E-4989-B561-C1B95301B98C}" type="presParOf" srcId="{D5C01D88-FB7D-4A6A-85B4-7327F86BE5EA}" destId="{79861213-7EF0-4096-B3CD-9F4F89A2800E}" srcOrd="1" destOrd="0" presId="urn:microsoft.com/office/officeart/2005/8/layout/hList7"/>
    <dgm:cxn modelId="{657C1DBC-5EF0-422E-9B8E-FC70D4F437A5}" type="presParOf" srcId="{D5C01D88-FB7D-4A6A-85B4-7327F86BE5EA}" destId="{5392EC00-80F0-47D1-842F-18E3AB5B53EE}" srcOrd="2" destOrd="0" presId="urn:microsoft.com/office/officeart/2005/8/layout/hList7"/>
    <dgm:cxn modelId="{840A42E9-18A6-4669-BAE0-B20C9EC68F2F}" type="presParOf" srcId="{D5C01D88-FB7D-4A6A-85B4-7327F86BE5EA}" destId="{9AAA3231-E78E-48C0-87A1-9E5BC3ABF830}" srcOrd="3" destOrd="0" presId="urn:microsoft.com/office/officeart/2005/8/layout/hList7"/>
    <dgm:cxn modelId="{11C2C942-46C9-4303-8CB1-1D4A509D8859}" type="presParOf" srcId="{09287184-3FBE-43D8-88EF-859B2DE08ADA}" destId="{0CE95E1C-D07A-4B24-9280-71260CC92355}" srcOrd="5" destOrd="0" presId="urn:microsoft.com/office/officeart/2005/8/layout/hList7"/>
    <dgm:cxn modelId="{DF5F120E-05A1-424C-AE97-8ABFB2F373BA}" type="presParOf" srcId="{09287184-3FBE-43D8-88EF-859B2DE08ADA}" destId="{A33CC03F-C64C-404F-8A93-C22A876F963A}" srcOrd="6" destOrd="0" presId="urn:microsoft.com/office/officeart/2005/8/layout/hList7"/>
    <dgm:cxn modelId="{858F9DDA-5950-4850-B224-0310455BCCE6}" type="presParOf" srcId="{A33CC03F-C64C-404F-8A93-C22A876F963A}" destId="{8B5C5544-2539-4C11-B150-7B610A0B6AA8}" srcOrd="0" destOrd="0" presId="urn:microsoft.com/office/officeart/2005/8/layout/hList7"/>
    <dgm:cxn modelId="{45CD1852-50E4-46B1-9655-A5F7E8F3B651}" type="presParOf" srcId="{A33CC03F-C64C-404F-8A93-C22A876F963A}" destId="{70A8AF9E-923C-49F0-9527-DA738C1EF4AC}" srcOrd="1" destOrd="0" presId="urn:microsoft.com/office/officeart/2005/8/layout/hList7"/>
    <dgm:cxn modelId="{83256733-BE8B-4046-A87E-01E77022D910}" type="presParOf" srcId="{A33CC03F-C64C-404F-8A93-C22A876F963A}" destId="{BCBBBA14-D62E-48CD-B804-B89442884036}" srcOrd="2" destOrd="0" presId="urn:microsoft.com/office/officeart/2005/8/layout/hList7"/>
    <dgm:cxn modelId="{B96634E2-8B9A-4023-BD1F-E215F54898BF}" type="presParOf" srcId="{A33CC03F-C64C-404F-8A93-C22A876F963A}" destId="{78B63B89-527E-481F-8393-2AD970B64FEE}"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B842F28-EFFC-4834-9AB5-ACFDBDD0429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s-EC"/>
        </a:p>
      </dgm:t>
    </dgm:pt>
    <dgm:pt modelId="{80B24CC9-1FBD-4F1E-8754-F2F4F917F590}">
      <dgm:prSet phldrT="[Texto]" custT="1"/>
      <dgm:spPr>
        <a:solidFill>
          <a:srgbClr val="00B050"/>
        </a:solidFill>
      </dgm:spPr>
      <dgm:t>
        <a:bodyPr/>
        <a:lstStyle/>
        <a:p>
          <a:pPr algn="ctr"/>
          <a:r>
            <a:rPr lang="es-EC" sz="3200" b="1" dirty="0" smtClean="0">
              <a:solidFill>
                <a:schemeClr val="tx1"/>
              </a:solidFill>
            </a:rPr>
            <a:t>MARCO TEÓRICO</a:t>
          </a:r>
          <a:endParaRPr lang="es-EC" sz="3200" b="1" dirty="0">
            <a:solidFill>
              <a:schemeClr val="tx1"/>
            </a:solidFill>
          </a:endParaRPr>
        </a:p>
      </dgm:t>
    </dgm:pt>
    <dgm:pt modelId="{3790A76F-D4D4-49B3-8F91-6D9A38FE9D20}" type="parTrans" cxnId="{3D131785-9C82-48DE-8D80-0C6341804A4D}">
      <dgm:prSet/>
      <dgm:spPr/>
      <dgm:t>
        <a:bodyPr/>
        <a:lstStyle/>
        <a:p>
          <a:endParaRPr lang="es-EC"/>
        </a:p>
      </dgm:t>
    </dgm:pt>
    <dgm:pt modelId="{922ACB02-C96D-45D9-BD21-DBBB8565C6E3}" type="sibTrans" cxnId="{3D131785-9C82-48DE-8D80-0C6341804A4D}">
      <dgm:prSet/>
      <dgm:spPr/>
      <dgm:t>
        <a:bodyPr/>
        <a:lstStyle/>
        <a:p>
          <a:endParaRPr lang="es-EC"/>
        </a:p>
      </dgm:t>
    </dgm:pt>
    <dgm:pt modelId="{128A9EA7-46E9-4627-884E-A274D35D177B}">
      <dgm:prSet phldrT="[Texto]"/>
      <dgm:spPr/>
      <dgm:t>
        <a:bodyPr/>
        <a:lstStyle/>
        <a:p>
          <a:r>
            <a:rPr lang="es-EC" dirty="0" smtClean="0">
              <a:solidFill>
                <a:schemeClr val="tx1"/>
              </a:solidFill>
            </a:rPr>
            <a:t>EIA es el producto de la indagación, análisis y valoración de procedimientos de acciones enfocadas al crecimiento sustentable y saludable; desarrollado a través de métodos investigadores que ayuden a  detectar, deducir y transmitir los resultados o conclusiones fruto de las actividades antrópicas que intervienen al ambiente, salud pública y ecología</a:t>
          </a:r>
          <a:endParaRPr lang="es-EC" dirty="0">
            <a:solidFill>
              <a:schemeClr val="tx1"/>
            </a:solidFill>
          </a:endParaRPr>
        </a:p>
      </dgm:t>
    </dgm:pt>
    <dgm:pt modelId="{8AEDEF4B-E89B-4A55-BB48-5D691C7F2EDB}" type="parTrans" cxnId="{B4C2FD46-1029-4970-8D52-8A15A3BACABD}">
      <dgm:prSet/>
      <dgm:spPr/>
      <dgm:t>
        <a:bodyPr/>
        <a:lstStyle/>
        <a:p>
          <a:endParaRPr lang="es-EC"/>
        </a:p>
      </dgm:t>
    </dgm:pt>
    <dgm:pt modelId="{6D850434-A38F-48B7-80E1-27AECD926911}" type="sibTrans" cxnId="{B4C2FD46-1029-4970-8D52-8A15A3BACABD}">
      <dgm:prSet/>
      <dgm:spPr/>
      <dgm:t>
        <a:bodyPr/>
        <a:lstStyle/>
        <a:p>
          <a:endParaRPr lang="es-EC"/>
        </a:p>
      </dgm:t>
    </dgm:pt>
    <dgm:pt modelId="{AF2F6683-0296-43E1-AD2E-47E314E2576C}">
      <dgm:prSet phldrT="[Texto]" custT="1"/>
      <dgm:spPr>
        <a:solidFill>
          <a:srgbClr val="0070C0"/>
        </a:solidFill>
      </dgm:spPr>
      <dgm:t>
        <a:bodyPr/>
        <a:lstStyle/>
        <a:p>
          <a:r>
            <a:rPr lang="es-EC" sz="2400" b="1" dirty="0" smtClean="0">
              <a:solidFill>
                <a:schemeClr val="tx1"/>
              </a:solidFill>
            </a:rPr>
            <a:t>Importancia del EIA: </a:t>
          </a:r>
        </a:p>
        <a:p>
          <a:r>
            <a:rPr lang="es-EC" sz="1800" dirty="0" smtClean="0">
              <a:solidFill>
                <a:schemeClr val="tx1"/>
              </a:solidFill>
            </a:rPr>
            <a:t>- Adhiere la norma ambiental en la determinación de algún inconveniente. Se destacan los impactos positivos y se disminuyen los negativos.</a:t>
          </a:r>
        </a:p>
        <a:p>
          <a:r>
            <a:rPr lang="es-EC" sz="1800" dirty="0" smtClean="0">
              <a:solidFill>
                <a:schemeClr val="tx1"/>
              </a:solidFill>
            </a:rPr>
            <a:t>- Disminuye los gastos, economiza tiempo y produce un beneficio mayor, como conclusión de ser un mecanismo más de la planificación. Se debe tomar en cuenta que los costos provisorios son pequeños a los costos correctivos.</a:t>
          </a:r>
        </a:p>
        <a:p>
          <a:r>
            <a:rPr lang="es-EC" sz="1800" dirty="0" smtClean="0">
              <a:solidFill>
                <a:schemeClr val="tx1"/>
              </a:solidFill>
            </a:rPr>
            <a:t>- Simplifica y ayuda a la toma de resoluciones esenciales, ya que es la solución objetiva de decisiones estables y opciones que se valoran.</a:t>
          </a:r>
        </a:p>
        <a:p>
          <a:r>
            <a:rPr lang="es-EC" sz="1800" dirty="0" smtClean="0">
              <a:solidFill>
                <a:schemeClr val="tx1"/>
              </a:solidFill>
            </a:rPr>
            <a:t>- Impulsa la intervención de la comunidad. El informe final de la </a:t>
          </a:r>
          <a:r>
            <a:rPr lang="es-EC" sz="1800" dirty="0" err="1" smtClean="0">
              <a:solidFill>
                <a:schemeClr val="tx1"/>
              </a:solidFill>
            </a:rPr>
            <a:t>EsIA</a:t>
          </a:r>
          <a:r>
            <a:rPr lang="es-EC" sz="1800" dirty="0" smtClean="0">
              <a:solidFill>
                <a:schemeClr val="tx1"/>
              </a:solidFill>
            </a:rPr>
            <a:t> debe ser sencillamente entendida por la sociedad.</a:t>
          </a:r>
        </a:p>
        <a:p>
          <a:r>
            <a:rPr lang="es-EC" sz="1800" dirty="0" smtClean="0">
              <a:solidFill>
                <a:schemeClr val="tx1"/>
              </a:solidFill>
            </a:rPr>
            <a:t>- El </a:t>
          </a:r>
          <a:r>
            <a:rPr lang="es-EC" sz="1800" dirty="0" err="1" smtClean="0">
              <a:solidFill>
                <a:schemeClr val="tx1"/>
              </a:solidFill>
            </a:rPr>
            <a:t>EsIA</a:t>
          </a:r>
          <a:r>
            <a:rPr lang="es-EC" sz="1800" dirty="0" smtClean="0">
              <a:solidFill>
                <a:schemeClr val="tx1"/>
              </a:solidFill>
            </a:rPr>
            <a:t> simboliza un beneficio económico, político y por sobre todo ético.</a:t>
          </a:r>
          <a:endParaRPr lang="es-EC" sz="1800" dirty="0">
            <a:solidFill>
              <a:schemeClr val="tx1"/>
            </a:solidFill>
          </a:endParaRPr>
        </a:p>
      </dgm:t>
    </dgm:pt>
    <dgm:pt modelId="{C1A167D0-F55D-4FFF-9A28-B9502AD2885D}" type="parTrans" cxnId="{0EC38E20-C021-4152-A4FA-4A045872204D}">
      <dgm:prSet/>
      <dgm:spPr/>
      <dgm:t>
        <a:bodyPr/>
        <a:lstStyle/>
        <a:p>
          <a:endParaRPr lang="es-EC"/>
        </a:p>
      </dgm:t>
    </dgm:pt>
    <dgm:pt modelId="{0419643F-0025-4D17-A351-7FACDF10A0F1}" type="sibTrans" cxnId="{0EC38E20-C021-4152-A4FA-4A045872204D}">
      <dgm:prSet/>
      <dgm:spPr/>
      <dgm:t>
        <a:bodyPr/>
        <a:lstStyle/>
        <a:p>
          <a:endParaRPr lang="es-EC"/>
        </a:p>
      </dgm:t>
    </dgm:pt>
    <dgm:pt modelId="{84DC4C30-8193-4EC5-BC73-9984DF7A1472}" type="pres">
      <dgm:prSet presAssocID="{3B842F28-EFFC-4834-9AB5-ACFDBDD04290}" presName="outerComposite" presStyleCnt="0">
        <dgm:presLayoutVars>
          <dgm:chMax val="5"/>
          <dgm:dir/>
          <dgm:resizeHandles val="exact"/>
        </dgm:presLayoutVars>
      </dgm:prSet>
      <dgm:spPr/>
      <dgm:t>
        <a:bodyPr/>
        <a:lstStyle/>
        <a:p>
          <a:endParaRPr lang="es-EC"/>
        </a:p>
      </dgm:t>
    </dgm:pt>
    <dgm:pt modelId="{EEB4E5F4-67C0-45A9-959A-1217209444DD}" type="pres">
      <dgm:prSet presAssocID="{3B842F28-EFFC-4834-9AB5-ACFDBDD04290}" presName="dummyMaxCanvas" presStyleCnt="0">
        <dgm:presLayoutVars/>
      </dgm:prSet>
      <dgm:spPr/>
    </dgm:pt>
    <dgm:pt modelId="{396A6A4D-93DC-495C-9CB0-D053C539F39F}" type="pres">
      <dgm:prSet presAssocID="{3B842F28-EFFC-4834-9AB5-ACFDBDD04290}" presName="ThreeNodes_1" presStyleLbl="node1" presStyleIdx="0" presStyleCnt="3" custScaleY="53425" custLinFactNeighborX="0" custLinFactNeighborY="-7097">
        <dgm:presLayoutVars>
          <dgm:bulletEnabled val="1"/>
        </dgm:presLayoutVars>
      </dgm:prSet>
      <dgm:spPr/>
      <dgm:t>
        <a:bodyPr/>
        <a:lstStyle/>
        <a:p>
          <a:endParaRPr lang="es-EC"/>
        </a:p>
      </dgm:t>
    </dgm:pt>
    <dgm:pt modelId="{AAC0979E-6CAE-4435-86D4-5F23C572AA20}" type="pres">
      <dgm:prSet presAssocID="{3B842F28-EFFC-4834-9AB5-ACFDBDD04290}" presName="ThreeNodes_2" presStyleLbl="node1" presStyleIdx="1" presStyleCnt="3" custScaleY="73260" custLinFactNeighborX="1059" custLinFactNeighborY="-35312">
        <dgm:presLayoutVars>
          <dgm:bulletEnabled val="1"/>
        </dgm:presLayoutVars>
      </dgm:prSet>
      <dgm:spPr/>
      <dgm:t>
        <a:bodyPr/>
        <a:lstStyle/>
        <a:p>
          <a:endParaRPr lang="es-EC"/>
        </a:p>
      </dgm:t>
    </dgm:pt>
    <dgm:pt modelId="{2ED2255F-C8A8-498F-B5B6-3B87F58ED6AD}" type="pres">
      <dgm:prSet presAssocID="{3B842F28-EFFC-4834-9AB5-ACFDBDD04290}" presName="ThreeNodes_3" presStyleLbl="node1" presStyleIdx="2" presStyleCnt="3" custScaleY="164760" custLinFactNeighborX="-605" custLinFactNeighborY="-24360">
        <dgm:presLayoutVars>
          <dgm:bulletEnabled val="1"/>
        </dgm:presLayoutVars>
      </dgm:prSet>
      <dgm:spPr/>
      <dgm:t>
        <a:bodyPr/>
        <a:lstStyle/>
        <a:p>
          <a:endParaRPr lang="es-EC"/>
        </a:p>
      </dgm:t>
    </dgm:pt>
    <dgm:pt modelId="{45FADB4A-FAEA-4AB8-B6A1-A56C31244EA3}" type="pres">
      <dgm:prSet presAssocID="{3B842F28-EFFC-4834-9AB5-ACFDBDD04290}" presName="ThreeConn_1-2" presStyleLbl="fgAccFollowNode1" presStyleIdx="0" presStyleCnt="2" custLinFactNeighborX="-2810" custLinFactNeighborY="-50462">
        <dgm:presLayoutVars>
          <dgm:bulletEnabled val="1"/>
        </dgm:presLayoutVars>
      </dgm:prSet>
      <dgm:spPr/>
      <dgm:t>
        <a:bodyPr/>
        <a:lstStyle/>
        <a:p>
          <a:endParaRPr lang="es-EC"/>
        </a:p>
      </dgm:t>
    </dgm:pt>
    <dgm:pt modelId="{2D878BD8-C484-4B2E-92B5-20BC1CA5600C}" type="pres">
      <dgm:prSet presAssocID="{3B842F28-EFFC-4834-9AB5-ACFDBDD04290}" presName="ThreeConn_2-3" presStyleLbl="fgAccFollowNode1" presStyleIdx="1" presStyleCnt="2" custLinFactNeighborX="-937" custLinFactNeighborY="-68376">
        <dgm:presLayoutVars>
          <dgm:bulletEnabled val="1"/>
        </dgm:presLayoutVars>
      </dgm:prSet>
      <dgm:spPr/>
      <dgm:t>
        <a:bodyPr/>
        <a:lstStyle/>
        <a:p>
          <a:endParaRPr lang="es-EC"/>
        </a:p>
      </dgm:t>
    </dgm:pt>
    <dgm:pt modelId="{E3650688-F103-4307-92A3-C9F3E5CC2971}" type="pres">
      <dgm:prSet presAssocID="{3B842F28-EFFC-4834-9AB5-ACFDBDD04290}" presName="ThreeNodes_1_text" presStyleLbl="node1" presStyleIdx="2" presStyleCnt="3">
        <dgm:presLayoutVars>
          <dgm:bulletEnabled val="1"/>
        </dgm:presLayoutVars>
      </dgm:prSet>
      <dgm:spPr/>
      <dgm:t>
        <a:bodyPr/>
        <a:lstStyle/>
        <a:p>
          <a:endParaRPr lang="es-EC"/>
        </a:p>
      </dgm:t>
    </dgm:pt>
    <dgm:pt modelId="{2F6D3110-61E9-4E98-BE4B-D586C1FC6C4C}" type="pres">
      <dgm:prSet presAssocID="{3B842F28-EFFC-4834-9AB5-ACFDBDD04290}" presName="ThreeNodes_2_text" presStyleLbl="node1" presStyleIdx="2" presStyleCnt="3">
        <dgm:presLayoutVars>
          <dgm:bulletEnabled val="1"/>
        </dgm:presLayoutVars>
      </dgm:prSet>
      <dgm:spPr/>
      <dgm:t>
        <a:bodyPr/>
        <a:lstStyle/>
        <a:p>
          <a:endParaRPr lang="es-EC"/>
        </a:p>
      </dgm:t>
    </dgm:pt>
    <dgm:pt modelId="{7A15F9BA-9F4F-4654-876D-4E5904F6E1E7}" type="pres">
      <dgm:prSet presAssocID="{3B842F28-EFFC-4834-9AB5-ACFDBDD04290}" presName="ThreeNodes_3_text" presStyleLbl="node1" presStyleIdx="2" presStyleCnt="3">
        <dgm:presLayoutVars>
          <dgm:bulletEnabled val="1"/>
        </dgm:presLayoutVars>
      </dgm:prSet>
      <dgm:spPr/>
      <dgm:t>
        <a:bodyPr/>
        <a:lstStyle/>
        <a:p>
          <a:endParaRPr lang="es-EC"/>
        </a:p>
      </dgm:t>
    </dgm:pt>
  </dgm:ptLst>
  <dgm:cxnLst>
    <dgm:cxn modelId="{B4C2FD46-1029-4970-8D52-8A15A3BACABD}" srcId="{3B842F28-EFFC-4834-9AB5-ACFDBDD04290}" destId="{128A9EA7-46E9-4627-884E-A274D35D177B}" srcOrd="1" destOrd="0" parTransId="{8AEDEF4B-E89B-4A55-BB48-5D691C7F2EDB}" sibTransId="{6D850434-A38F-48B7-80E1-27AECD926911}"/>
    <dgm:cxn modelId="{4EC48DE9-765D-426C-86F4-70C5EB470C21}" type="presOf" srcId="{AF2F6683-0296-43E1-AD2E-47E314E2576C}" destId="{2ED2255F-C8A8-498F-B5B6-3B87F58ED6AD}" srcOrd="0" destOrd="0" presId="urn:microsoft.com/office/officeart/2005/8/layout/vProcess5"/>
    <dgm:cxn modelId="{B01E09C8-501B-4FEC-B7AD-F2B012200940}" type="presOf" srcId="{3B842F28-EFFC-4834-9AB5-ACFDBDD04290}" destId="{84DC4C30-8193-4EC5-BC73-9984DF7A1472}" srcOrd="0" destOrd="0" presId="urn:microsoft.com/office/officeart/2005/8/layout/vProcess5"/>
    <dgm:cxn modelId="{58994E09-CAAA-4ABE-A220-007B0E1F2645}" type="presOf" srcId="{128A9EA7-46E9-4627-884E-A274D35D177B}" destId="{2F6D3110-61E9-4E98-BE4B-D586C1FC6C4C}" srcOrd="1" destOrd="0" presId="urn:microsoft.com/office/officeart/2005/8/layout/vProcess5"/>
    <dgm:cxn modelId="{83DD0F38-E0EB-4465-92AF-5BC7F041A136}" type="presOf" srcId="{6D850434-A38F-48B7-80E1-27AECD926911}" destId="{2D878BD8-C484-4B2E-92B5-20BC1CA5600C}" srcOrd="0" destOrd="0" presId="urn:microsoft.com/office/officeart/2005/8/layout/vProcess5"/>
    <dgm:cxn modelId="{3D131785-9C82-48DE-8D80-0C6341804A4D}" srcId="{3B842F28-EFFC-4834-9AB5-ACFDBDD04290}" destId="{80B24CC9-1FBD-4F1E-8754-F2F4F917F590}" srcOrd="0" destOrd="0" parTransId="{3790A76F-D4D4-49B3-8F91-6D9A38FE9D20}" sibTransId="{922ACB02-C96D-45D9-BD21-DBBB8565C6E3}"/>
    <dgm:cxn modelId="{8C9155A5-E9A0-4221-8903-1486B40D3577}" type="presOf" srcId="{AF2F6683-0296-43E1-AD2E-47E314E2576C}" destId="{7A15F9BA-9F4F-4654-876D-4E5904F6E1E7}" srcOrd="1" destOrd="0" presId="urn:microsoft.com/office/officeart/2005/8/layout/vProcess5"/>
    <dgm:cxn modelId="{5022EDEA-CA28-4CE4-9605-5DAA55D31F60}" type="presOf" srcId="{80B24CC9-1FBD-4F1E-8754-F2F4F917F590}" destId="{E3650688-F103-4307-92A3-C9F3E5CC2971}" srcOrd="1" destOrd="0" presId="urn:microsoft.com/office/officeart/2005/8/layout/vProcess5"/>
    <dgm:cxn modelId="{688EE788-92C4-49DE-8956-C1382754B4E3}" type="presOf" srcId="{922ACB02-C96D-45D9-BD21-DBBB8565C6E3}" destId="{45FADB4A-FAEA-4AB8-B6A1-A56C31244EA3}" srcOrd="0" destOrd="0" presId="urn:microsoft.com/office/officeart/2005/8/layout/vProcess5"/>
    <dgm:cxn modelId="{61AA8F87-2DAE-4658-9C35-B3D588B7156C}" type="presOf" srcId="{80B24CC9-1FBD-4F1E-8754-F2F4F917F590}" destId="{396A6A4D-93DC-495C-9CB0-D053C539F39F}" srcOrd="0" destOrd="0" presId="urn:microsoft.com/office/officeart/2005/8/layout/vProcess5"/>
    <dgm:cxn modelId="{39B33D59-40B3-4E5A-A5C5-D79E564957FD}" type="presOf" srcId="{128A9EA7-46E9-4627-884E-A274D35D177B}" destId="{AAC0979E-6CAE-4435-86D4-5F23C572AA20}" srcOrd="0" destOrd="0" presId="urn:microsoft.com/office/officeart/2005/8/layout/vProcess5"/>
    <dgm:cxn modelId="{0EC38E20-C021-4152-A4FA-4A045872204D}" srcId="{3B842F28-EFFC-4834-9AB5-ACFDBDD04290}" destId="{AF2F6683-0296-43E1-AD2E-47E314E2576C}" srcOrd="2" destOrd="0" parTransId="{C1A167D0-F55D-4FFF-9A28-B9502AD2885D}" sibTransId="{0419643F-0025-4D17-A351-7FACDF10A0F1}"/>
    <dgm:cxn modelId="{B5BD1269-0E3C-4B2C-9296-08AD9F0F036B}" type="presParOf" srcId="{84DC4C30-8193-4EC5-BC73-9984DF7A1472}" destId="{EEB4E5F4-67C0-45A9-959A-1217209444DD}" srcOrd="0" destOrd="0" presId="urn:microsoft.com/office/officeart/2005/8/layout/vProcess5"/>
    <dgm:cxn modelId="{887B914D-A758-4260-AD2D-12D7C84F171C}" type="presParOf" srcId="{84DC4C30-8193-4EC5-BC73-9984DF7A1472}" destId="{396A6A4D-93DC-495C-9CB0-D053C539F39F}" srcOrd="1" destOrd="0" presId="urn:microsoft.com/office/officeart/2005/8/layout/vProcess5"/>
    <dgm:cxn modelId="{A2A05E89-36E5-46D0-AC8B-5071D7135E10}" type="presParOf" srcId="{84DC4C30-8193-4EC5-BC73-9984DF7A1472}" destId="{AAC0979E-6CAE-4435-86D4-5F23C572AA20}" srcOrd="2" destOrd="0" presId="urn:microsoft.com/office/officeart/2005/8/layout/vProcess5"/>
    <dgm:cxn modelId="{4BE96EA2-F183-4687-8BA9-400008DAE029}" type="presParOf" srcId="{84DC4C30-8193-4EC5-BC73-9984DF7A1472}" destId="{2ED2255F-C8A8-498F-B5B6-3B87F58ED6AD}" srcOrd="3" destOrd="0" presId="urn:microsoft.com/office/officeart/2005/8/layout/vProcess5"/>
    <dgm:cxn modelId="{419E109E-7193-470C-995D-D466BD8DC02C}" type="presParOf" srcId="{84DC4C30-8193-4EC5-BC73-9984DF7A1472}" destId="{45FADB4A-FAEA-4AB8-B6A1-A56C31244EA3}" srcOrd="4" destOrd="0" presId="urn:microsoft.com/office/officeart/2005/8/layout/vProcess5"/>
    <dgm:cxn modelId="{FA257348-13CC-4B46-B239-B558A154C712}" type="presParOf" srcId="{84DC4C30-8193-4EC5-BC73-9984DF7A1472}" destId="{2D878BD8-C484-4B2E-92B5-20BC1CA5600C}" srcOrd="5" destOrd="0" presId="urn:microsoft.com/office/officeart/2005/8/layout/vProcess5"/>
    <dgm:cxn modelId="{74D8D7D7-F56F-436C-8052-9A90D37E8B7B}" type="presParOf" srcId="{84DC4C30-8193-4EC5-BC73-9984DF7A1472}" destId="{E3650688-F103-4307-92A3-C9F3E5CC2971}" srcOrd="6" destOrd="0" presId="urn:microsoft.com/office/officeart/2005/8/layout/vProcess5"/>
    <dgm:cxn modelId="{D4E8844A-402D-41AC-B745-70EA4E5E0A76}" type="presParOf" srcId="{84DC4C30-8193-4EC5-BC73-9984DF7A1472}" destId="{2F6D3110-61E9-4E98-BE4B-D586C1FC6C4C}" srcOrd="7" destOrd="0" presId="urn:microsoft.com/office/officeart/2005/8/layout/vProcess5"/>
    <dgm:cxn modelId="{0443031C-B5F7-42AE-9377-081BEFBABF21}" type="presParOf" srcId="{84DC4C30-8193-4EC5-BC73-9984DF7A1472}" destId="{7A15F9BA-9F4F-4654-876D-4E5904F6E1E7}"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C5E5029-3B1B-4827-A2AD-FFBFEA08630A}"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s-EC"/>
        </a:p>
      </dgm:t>
    </dgm:pt>
    <dgm:pt modelId="{ECBEFA62-5009-4A0D-97CB-40BA2D40C53F}">
      <dgm:prSet phldrT="[Texto]"/>
      <dgm:spPr/>
      <dgm:t>
        <a:bodyPr/>
        <a:lstStyle/>
        <a:p>
          <a:r>
            <a:rPr lang="es-EC" dirty="0" smtClean="0"/>
            <a:t>MARCO LEGAL</a:t>
          </a:r>
          <a:endParaRPr lang="es-EC" dirty="0"/>
        </a:p>
      </dgm:t>
    </dgm:pt>
    <dgm:pt modelId="{8884A63E-AC46-4B0E-9EBA-49F6F93C1EEA}" type="parTrans" cxnId="{A4909D0B-C2E6-41FA-A5CE-C2AED56AFAC5}">
      <dgm:prSet/>
      <dgm:spPr/>
      <dgm:t>
        <a:bodyPr/>
        <a:lstStyle/>
        <a:p>
          <a:endParaRPr lang="es-EC"/>
        </a:p>
      </dgm:t>
    </dgm:pt>
    <dgm:pt modelId="{11FB3719-A007-4EE5-A6D0-0BF9F6593AAE}" type="sibTrans" cxnId="{A4909D0B-C2E6-41FA-A5CE-C2AED56AFAC5}">
      <dgm:prSet/>
      <dgm:spPr/>
      <dgm:t>
        <a:bodyPr/>
        <a:lstStyle/>
        <a:p>
          <a:endParaRPr lang="es-EC"/>
        </a:p>
      </dgm:t>
    </dgm:pt>
    <dgm:pt modelId="{04A03DB9-6442-4056-99C2-A8EF79F45054}">
      <dgm:prSet phldrT="[Texto]" custT="1"/>
      <dgm:spPr/>
      <dgm:t>
        <a:bodyPr/>
        <a:lstStyle/>
        <a:p>
          <a:r>
            <a:rPr lang="es-EC" sz="1600" b="1" dirty="0" smtClean="0"/>
            <a:t>Constitución Política del Ecuador</a:t>
          </a:r>
          <a:endParaRPr lang="es-EC" sz="1600" b="1" dirty="0"/>
        </a:p>
      </dgm:t>
    </dgm:pt>
    <dgm:pt modelId="{443260A8-BD11-4E58-B4A5-08A340300299}" type="parTrans" cxnId="{231B1839-3723-4DAF-AE4A-ABCFD4A42F77}">
      <dgm:prSet/>
      <dgm:spPr/>
      <dgm:t>
        <a:bodyPr/>
        <a:lstStyle/>
        <a:p>
          <a:endParaRPr lang="es-EC"/>
        </a:p>
      </dgm:t>
    </dgm:pt>
    <dgm:pt modelId="{B60C6BEB-EE62-46CA-9C79-35E97593A513}" type="sibTrans" cxnId="{231B1839-3723-4DAF-AE4A-ABCFD4A42F77}">
      <dgm:prSet/>
      <dgm:spPr/>
      <dgm:t>
        <a:bodyPr/>
        <a:lstStyle/>
        <a:p>
          <a:endParaRPr lang="es-EC"/>
        </a:p>
      </dgm:t>
    </dgm:pt>
    <dgm:pt modelId="{D947EF0E-7788-4DFC-AC68-7D7D79E35DD9}">
      <dgm:prSet phldrT="[Texto]"/>
      <dgm:spPr/>
      <dgm:t>
        <a:bodyPr/>
        <a:lstStyle/>
        <a:p>
          <a:r>
            <a:rPr lang="es-EC" b="1" dirty="0" smtClean="0"/>
            <a:t>Leyes Orgánicas: </a:t>
          </a:r>
        </a:p>
        <a:p>
          <a:r>
            <a:rPr lang="es-EC" b="0" dirty="0" smtClean="0"/>
            <a:t>Código de Ordenamiento Territorial Autonomía y Descentralización (COOTAD)</a:t>
          </a:r>
          <a:endParaRPr lang="es-EC" b="0" dirty="0"/>
        </a:p>
      </dgm:t>
    </dgm:pt>
    <dgm:pt modelId="{D8BECADD-BC80-4722-879A-0572C1B82CFA}" type="parTrans" cxnId="{5E49A0C2-68D1-4B0A-BEA9-EF5DCF7F5BA3}">
      <dgm:prSet/>
      <dgm:spPr/>
      <dgm:t>
        <a:bodyPr/>
        <a:lstStyle/>
        <a:p>
          <a:endParaRPr lang="es-EC"/>
        </a:p>
      </dgm:t>
    </dgm:pt>
    <dgm:pt modelId="{F3E25EFC-55B8-4F36-8A9C-02C8810F2E07}" type="sibTrans" cxnId="{5E49A0C2-68D1-4B0A-BEA9-EF5DCF7F5BA3}">
      <dgm:prSet/>
      <dgm:spPr/>
      <dgm:t>
        <a:bodyPr/>
        <a:lstStyle/>
        <a:p>
          <a:endParaRPr lang="es-EC"/>
        </a:p>
      </dgm:t>
    </dgm:pt>
    <dgm:pt modelId="{52C40288-EA7B-4FB6-9968-CACB547A1C0F}">
      <dgm:prSet phldrT="[Texto]"/>
      <dgm:spPr/>
      <dgm:t>
        <a:bodyPr/>
        <a:lstStyle/>
        <a:p>
          <a:r>
            <a:rPr lang="es-EC" b="1" dirty="0" smtClean="0"/>
            <a:t>Reglamentos:</a:t>
          </a:r>
        </a:p>
        <a:p>
          <a:r>
            <a:rPr lang="es-EC" dirty="0" smtClean="0"/>
            <a:t>- Seguridad y Salud de los Trabajadores y Mejoramiento del Medio Ambiente de Trabajo (Decreto Ejecutivo 2393), </a:t>
          </a:r>
        </a:p>
        <a:p>
          <a:r>
            <a:rPr lang="es-EC" dirty="0" smtClean="0"/>
            <a:t>- Control de Sustancias sujetas a Fiscalización y Medicamentos </a:t>
          </a:r>
          <a:endParaRPr lang="es-EC" dirty="0"/>
        </a:p>
      </dgm:t>
    </dgm:pt>
    <dgm:pt modelId="{E6F14A50-A3A1-4108-A0A6-C1A51A766EE0}" type="parTrans" cxnId="{CB7452BD-91AA-4AFC-9031-84F8EF427773}">
      <dgm:prSet/>
      <dgm:spPr/>
      <dgm:t>
        <a:bodyPr/>
        <a:lstStyle/>
        <a:p>
          <a:endParaRPr lang="es-EC"/>
        </a:p>
      </dgm:t>
    </dgm:pt>
    <dgm:pt modelId="{EF0A7288-B4FF-4554-9E4F-4C0172D414EC}" type="sibTrans" cxnId="{CB7452BD-91AA-4AFC-9031-84F8EF427773}">
      <dgm:prSet/>
      <dgm:spPr/>
      <dgm:t>
        <a:bodyPr/>
        <a:lstStyle/>
        <a:p>
          <a:endParaRPr lang="es-EC"/>
        </a:p>
      </dgm:t>
    </dgm:pt>
    <dgm:pt modelId="{AB87BE42-3B4E-42B7-9D8E-ACC661309A84}">
      <dgm:prSet phldrT="[Texto]" custT="1"/>
      <dgm:spPr/>
      <dgm:t>
        <a:bodyPr/>
        <a:lstStyle/>
        <a:p>
          <a:r>
            <a:rPr lang="es-EC" sz="1600" b="1" dirty="0" smtClean="0"/>
            <a:t>Acuerdos Ministeriales:</a:t>
          </a:r>
        </a:p>
        <a:p>
          <a:r>
            <a:rPr lang="es-EC" sz="1200" b="1" dirty="0" smtClean="0"/>
            <a:t>Acuerdo Ministerial 050</a:t>
          </a:r>
          <a:endParaRPr lang="es-EC" sz="1200" dirty="0" smtClean="0"/>
        </a:p>
        <a:p>
          <a:r>
            <a:rPr lang="es-EC" sz="1200" b="1" dirty="0" smtClean="0"/>
            <a:t>Acuerdo Ministerial 026</a:t>
          </a:r>
          <a:r>
            <a:rPr lang="es-EC" sz="1200" dirty="0" smtClean="0"/>
            <a:t> </a:t>
          </a:r>
        </a:p>
        <a:p>
          <a:r>
            <a:rPr lang="es-EC" sz="1200" b="1" dirty="0" smtClean="0"/>
            <a:t>Acuerdo Ministerial 161</a:t>
          </a:r>
          <a:endParaRPr lang="es-EC" sz="1200" dirty="0" smtClean="0"/>
        </a:p>
        <a:p>
          <a:r>
            <a:rPr lang="es-EC" sz="1200" b="1" dirty="0" smtClean="0"/>
            <a:t>Acuerdo Ministerial 142</a:t>
          </a:r>
          <a:endParaRPr lang="es-EC" sz="1200" dirty="0" smtClean="0"/>
        </a:p>
        <a:p>
          <a:r>
            <a:rPr lang="es-EC" sz="1200" b="1" dirty="0" smtClean="0"/>
            <a:t>Acuerdo Ministerial  061</a:t>
          </a:r>
          <a:r>
            <a:rPr lang="es-EC" sz="1200" dirty="0" smtClean="0"/>
            <a:t> </a:t>
          </a:r>
          <a:endParaRPr lang="es-EC" sz="1200" dirty="0"/>
        </a:p>
      </dgm:t>
    </dgm:pt>
    <dgm:pt modelId="{51B14E9F-8B1D-40CB-9CEC-5710ACDF8F0A}" type="parTrans" cxnId="{CDCB7C81-07C0-4EC3-81BB-8B7F865E3C51}">
      <dgm:prSet/>
      <dgm:spPr/>
      <dgm:t>
        <a:bodyPr/>
        <a:lstStyle/>
        <a:p>
          <a:endParaRPr lang="es-EC"/>
        </a:p>
      </dgm:t>
    </dgm:pt>
    <dgm:pt modelId="{8F5C1867-19BB-4582-9B4E-36E614904C52}" type="sibTrans" cxnId="{CDCB7C81-07C0-4EC3-81BB-8B7F865E3C51}">
      <dgm:prSet/>
      <dgm:spPr/>
      <dgm:t>
        <a:bodyPr/>
        <a:lstStyle/>
        <a:p>
          <a:endParaRPr lang="es-EC"/>
        </a:p>
      </dgm:t>
    </dgm:pt>
    <dgm:pt modelId="{653F116A-C82B-4AA9-9726-44CD66B352F2}">
      <dgm:prSet phldrT="[Texto]"/>
      <dgm:spPr/>
      <dgm:t>
        <a:bodyPr/>
        <a:lstStyle/>
        <a:p>
          <a:r>
            <a:rPr lang="es-EC" b="1" dirty="0" smtClean="0"/>
            <a:t>Leyes Ordinarias</a:t>
          </a:r>
        </a:p>
        <a:p>
          <a:r>
            <a:rPr lang="es-EC" b="1" dirty="0" smtClean="0"/>
            <a:t>Ley de Gestión Ambiental: </a:t>
          </a:r>
        </a:p>
        <a:p>
          <a:r>
            <a:rPr lang="es-EC" b="0" dirty="0" smtClean="0"/>
            <a:t>Art5, Art13, Art19, Art28, Art29. </a:t>
          </a:r>
          <a:endParaRPr lang="es-EC" b="0" dirty="0"/>
        </a:p>
      </dgm:t>
    </dgm:pt>
    <dgm:pt modelId="{5FCA5BA2-6E2B-4088-8745-3CF2FA4521C8}" type="parTrans" cxnId="{482B865B-1625-40A7-A9AC-E459B53BEFB4}">
      <dgm:prSet/>
      <dgm:spPr/>
      <dgm:t>
        <a:bodyPr/>
        <a:lstStyle/>
        <a:p>
          <a:endParaRPr lang="es-EC"/>
        </a:p>
      </dgm:t>
    </dgm:pt>
    <dgm:pt modelId="{3D219990-B3A9-421D-8D0C-5B51BAE89BB8}" type="sibTrans" cxnId="{482B865B-1625-40A7-A9AC-E459B53BEFB4}">
      <dgm:prSet/>
      <dgm:spPr/>
      <dgm:t>
        <a:bodyPr/>
        <a:lstStyle/>
        <a:p>
          <a:endParaRPr lang="es-EC"/>
        </a:p>
      </dgm:t>
    </dgm:pt>
    <dgm:pt modelId="{B3F802B1-5EEF-4043-8473-A0DA363A1A58}">
      <dgm:prSet phldrT="[Texto]"/>
      <dgm:spPr/>
      <dgm:t>
        <a:bodyPr/>
        <a:lstStyle/>
        <a:p>
          <a:r>
            <a:rPr lang="es-EC" b="1" dirty="0" smtClean="0"/>
            <a:t>Ordenanzas:</a:t>
          </a:r>
        </a:p>
        <a:p>
          <a:r>
            <a:rPr lang="es-EC" b="0" dirty="0" smtClean="0"/>
            <a:t>No. 213, No. 404, No. 172, No. 332, No. 308, </a:t>
          </a:r>
        </a:p>
        <a:p>
          <a:r>
            <a:rPr lang="es-EC" b="0" dirty="0" smtClean="0"/>
            <a:t>No. 002-SA-2014 </a:t>
          </a:r>
          <a:endParaRPr lang="es-EC" b="0" dirty="0"/>
        </a:p>
      </dgm:t>
    </dgm:pt>
    <dgm:pt modelId="{6E810955-292D-4105-B3FE-A65828FDBD4A}" type="parTrans" cxnId="{98291702-8EEB-41D0-B8E0-2D2CECAC4D98}">
      <dgm:prSet/>
      <dgm:spPr/>
      <dgm:t>
        <a:bodyPr/>
        <a:lstStyle/>
        <a:p>
          <a:endParaRPr lang="es-EC"/>
        </a:p>
      </dgm:t>
    </dgm:pt>
    <dgm:pt modelId="{DE78884C-9E98-4CA2-9930-6BBA586E9A7B}" type="sibTrans" cxnId="{98291702-8EEB-41D0-B8E0-2D2CECAC4D98}">
      <dgm:prSet/>
      <dgm:spPr/>
      <dgm:t>
        <a:bodyPr/>
        <a:lstStyle/>
        <a:p>
          <a:endParaRPr lang="es-EC"/>
        </a:p>
      </dgm:t>
    </dgm:pt>
    <dgm:pt modelId="{052E456D-0664-46AF-949D-A34724910EB1}" type="pres">
      <dgm:prSet presAssocID="{AC5E5029-3B1B-4827-A2AD-FFBFEA08630A}" presName="composite" presStyleCnt="0">
        <dgm:presLayoutVars>
          <dgm:chMax val="1"/>
          <dgm:dir/>
          <dgm:resizeHandles val="exact"/>
        </dgm:presLayoutVars>
      </dgm:prSet>
      <dgm:spPr/>
      <dgm:t>
        <a:bodyPr/>
        <a:lstStyle/>
        <a:p>
          <a:endParaRPr lang="es-EC"/>
        </a:p>
      </dgm:t>
    </dgm:pt>
    <dgm:pt modelId="{24B8D97F-3B85-4BC9-AD27-9DADBDA75CBC}" type="pres">
      <dgm:prSet presAssocID="{AC5E5029-3B1B-4827-A2AD-FFBFEA08630A}" presName="radial" presStyleCnt="0">
        <dgm:presLayoutVars>
          <dgm:animLvl val="ctr"/>
        </dgm:presLayoutVars>
      </dgm:prSet>
      <dgm:spPr/>
    </dgm:pt>
    <dgm:pt modelId="{75020C21-481C-4FCF-93AD-05C25F469E02}" type="pres">
      <dgm:prSet presAssocID="{ECBEFA62-5009-4A0D-97CB-40BA2D40C53F}" presName="centerShape" presStyleLbl="vennNode1" presStyleIdx="0" presStyleCnt="7" custScaleX="72662" custScaleY="70670"/>
      <dgm:spPr/>
      <dgm:t>
        <a:bodyPr/>
        <a:lstStyle/>
        <a:p>
          <a:endParaRPr lang="es-EC"/>
        </a:p>
      </dgm:t>
    </dgm:pt>
    <dgm:pt modelId="{8151BF72-430C-4539-8092-1F63F45D10AD}" type="pres">
      <dgm:prSet presAssocID="{04A03DB9-6442-4056-99C2-A8EF79F45054}" presName="node" presStyleLbl="vennNode1" presStyleIdx="1" presStyleCnt="7" custScaleX="131918" custScaleY="111853" custRadScaleRad="91904">
        <dgm:presLayoutVars>
          <dgm:bulletEnabled val="1"/>
        </dgm:presLayoutVars>
      </dgm:prSet>
      <dgm:spPr/>
      <dgm:t>
        <a:bodyPr/>
        <a:lstStyle/>
        <a:p>
          <a:endParaRPr lang="es-EC"/>
        </a:p>
      </dgm:t>
    </dgm:pt>
    <dgm:pt modelId="{60CCC60C-DB44-482C-8B23-7931370E01AD}" type="pres">
      <dgm:prSet presAssocID="{D947EF0E-7788-4DFC-AC68-7D7D79E35DD9}" presName="node" presStyleLbl="vennNode1" presStyleIdx="2" presStyleCnt="7" custScaleX="128952" custScaleY="110920" custRadScaleRad="98040" custRadScaleInc="3413">
        <dgm:presLayoutVars>
          <dgm:bulletEnabled val="1"/>
        </dgm:presLayoutVars>
      </dgm:prSet>
      <dgm:spPr/>
      <dgm:t>
        <a:bodyPr/>
        <a:lstStyle/>
        <a:p>
          <a:endParaRPr lang="es-EC"/>
        </a:p>
      </dgm:t>
    </dgm:pt>
    <dgm:pt modelId="{11744EE9-404F-46B1-AA4E-28B2E24655D5}" type="pres">
      <dgm:prSet presAssocID="{653F116A-C82B-4AA9-9726-44CD66B352F2}" presName="node" presStyleLbl="vennNode1" presStyleIdx="3" presStyleCnt="7" custScaleX="124570" custScaleY="118522" custRadScaleRad="98468" custRadScaleInc="-4740">
        <dgm:presLayoutVars>
          <dgm:bulletEnabled val="1"/>
        </dgm:presLayoutVars>
      </dgm:prSet>
      <dgm:spPr/>
      <dgm:t>
        <a:bodyPr/>
        <a:lstStyle/>
        <a:p>
          <a:endParaRPr lang="es-EC"/>
        </a:p>
      </dgm:t>
    </dgm:pt>
    <dgm:pt modelId="{A00CDB9D-C883-42FB-8B72-FFF45BBE5012}" type="pres">
      <dgm:prSet presAssocID="{B3F802B1-5EEF-4043-8473-A0DA363A1A58}" presName="node" presStyleLbl="vennNode1" presStyleIdx="4" presStyleCnt="7" custScaleX="136788" custScaleY="128055" custRadScaleRad="95451" custRadScaleInc="-1012">
        <dgm:presLayoutVars>
          <dgm:bulletEnabled val="1"/>
        </dgm:presLayoutVars>
      </dgm:prSet>
      <dgm:spPr/>
      <dgm:t>
        <a:bodyPr/>
        <a:lstStyle/>
        <a:p>
          <a:endParaRPr lang="es-EC"/>
        </a:p>
      </dgm:t>
    </dgm:pt>
    <dgm:pt modelId="{EDCF0EF3-9944-47AE-B64B-7BF57A25D43F}" type="pres">
      <dgm:prSet presAssocID="{52C40288-EA7B-4FB6-9968-CACB547A1C0F}" presName="node" presStyleLbl="vennNode1" presStyleIdx="5" presStyleCnt="7" custScaleX="124973" custScaleY="120697" custRadScaleRad="98121" custRadScaleInc="1212">
        <dgm:presLayoutVars>
          <dgm:bulletEnabled val="1"/>
        </dgm:presLayoutVars>
      </dgm:prSet>
      <dgm:spPr/>
      <dgm:t>
        <a:bodyPr/>
        <a:lstStyle/>
        <a:p>
          <a:endParaRPr lang="es-EC"/>
        </a:p>
      </dgm:t>
    </dgm:pt>
    <dgm:pt modelId="{CA4C604B-6E4A-4813-AD0D-C9095ABF9CE1}" type="pres">
      <dgm:prSet presAssocID="{AB87BE42-3B4E-42B7-9D8E-ACC661309A84}" presName="node" presStyleLbl="vennNode1" presStyleIdx="6" presStyleCnt="7" custScaleX="131871" custScaleY="114842" custRadScaleRad="97338" custRadScaleInc="-4727">
        <dgm:presLayoutVars>
          <dgm:bulletEnabled val="1"/>
        </dgm:presLayoutVars>
      </dgm:prSet>
      <dgm:spPr/>
      <dgm:t>
        <a:bodyPr/>
        <a:lstStyle/>
        <a:p>
          <a:endParaRPr lang="es-EC"/>
        </a:p>
      </dgm:t>
    </dgm:pt>
  </dgm:ptLst>
  <dgm:cxnLst>
    <dgm:cxn modelId="{91D4BFDF-2C9D-4C67-96FF-7D70B5AF57BD}" type="presOf" srcId="{52C40288-EA7B-4FB6-9968-CACB547A1C0F}" destId="{EDCF0EF3-9944-47AE-B64B-7BF57A25D43F}" srcOrd="0" destOrd="0" presId="urn:microsoft.com/office/officeart/2005/8/layout/radial3"/>
    <dgm:cxn modelId="{5CBA3439-7644-4DE0-8592-7BDAD66AFCEA}" type="presOf" srcId="{D947EF0E-7788-4DFC-AC68-7D7D79E35DD9}" destId="{60CCC60C-DB44-482C-8B23-7931370E01AD}" srcOrd="0" destOrd="0" presId="urn:microsoft.com/office/officeart/2005/8/layout/radial3"/>
    <dgm:cxn modelId="{231B1839-3723-4DAF-AE4A-ABCFD4A42F77}" srcId="{ECBEFA62-5009-4A0D-97CB-40BA2D40C53F}" destId="{04A03DB9-6442-4056-99C2-A8EF79F45054}" srcOrd="0" destOrd="0" parTransId="{443260A8-BD11-4E58-B4A5-08A340300299}" sibTransId="{B60C6BEB-EE62-46CA-9C79-35E97593A513}"/>
    <dgm:cxn modelId="{62A0067E-EC8A-458B-ADA7-143AAA60A0DC}" type="presOf" srcId="{04A03DB9-6442-4056-99C2-A8EF79F45054}" destId="{8151BF72-430C-4539-8092-1F63F45D10AD}" srcOrd="0" destOrd="0" presId="urn:microsoft.com/office/officeart/2005/8/layout/radial3"/>
    <dgm:cxn modelId="{CF82ACCD-0DD0-4A28-8013-508EF62F4C70}" type="presOf" srcId="{AC5E5029-3B1B-4827-A2AD-FFBFEA08630A}" destId="{052E456D-0664-46AF-949D-A34724910EB1}" srcOrd="0" destOrd="0" presId="urn:microsoft.com/office/officeart/2005/8/layout/radial3"/>
    <dgm:cxn modelId="{5E49A0C2-68D1-4B0A-BEA9-EF5DCF7F5BA3}" srcId="{ECBEFA62-5009-4A0D-97CB-40BA2D40C53F}" destId="{D947EF0E-7788-4DFC-AC68-7D7D79E35DD9}" srcOrd="1" destOrd="0" parTransId="{D8BECADD-BC80-4722-879A-0572C1B82CFA}" sibTransId="{F3E25EFC-55B8-4F36-8A9C-02C8810F2E07}"/>
    <dgm:cxn modelId="{6BD3DACF-A2E0-4E58-8015-F74E8A5F478D}" type="presOf" srcId="{AB87BE42-3B4E-42B7-9D8E-ACC661309A84}" destId="{CA4C604B-6E4A-4813-AD0D-C9095ABF9CE1}" srcOrd="0" destOrd="0" presId="urn:microsoft.com/office/officeart/2005/8/layout/radial3"/>
    <dgm:cxn modelId="{BD4E6151-EF2D-41FF-AC03-48F7E75FE0F4}" type="presOf" srcId="{ECBEFA62-5009-4A0D-97CB-40BA2D40C53F}" destId="{75020C21-481C-4FCF-93AD-05C25F469E02}" srcOrd="0" destOrd="0" presId="urn:microsoft.com/office/officeart/2005/8/layout/radial3"/>
    <dgm:cxn modelId="{482B865B-1625-40A7-A9AC-E459B53BEFB4}" srcId="{ECBEFA62-5009-4A0D-97CB-40BA2D40C53F}" destId="{653F116A-C82B-4AA9-9726-44CD66B352F2}" srcOrd="2" destOrd="0" parTransId="{5FCA5BA2-6E2B-4088-8745-3CF2FA4521C8}" sibTransId="{3D219990-B3A9-421D-8D0C-5B51BAE89BB8}"/>
    <dgm:cxn modelId="{98291702-8EEB-41D0-B8E0-2D2CECAC4D98}" srcId="{ECBEFA62-5009-4A0D-97CB-40BA2D40C53F}" destId="{B3F802B1-5EEF-4043-8473-A0DA363A1A58}" srcOrd="3" destOrd="0" parTransId="{6E810955-292D-4105-B3FE-A65828FDBD4A}" sibTransId="{DE78884C-9E98-4CA2-9930-6BBA586E9A7B}"/>
    <dgm:cxn modelId="{4C182508-AAB9-443C-A86F-8A598E7C776E}" type="presOf" srcId="{653F116A-C82B-4AA9-9726-44CD66B352F2}" destId="{11744EE9-404F-46B1-AA4E-28B2E24655D5}" srcOrd="0" destOrd="0" presId="urn:microsoft.com/office/officeart/2005/8/layout/radial3"/>
    <dgm:cxn modelId="{CB7452BD-91AA-4AFC-9031-84F8EF427773}" srcId="{ECBEFA62-5009-4A0D-97CB-40BA2D40C53F}" destId="{52C40288-EA7B-4FB6-9968-CACB547A1C0F}" srcOrd="4" destOrd="0" parTransId="{E6F14A50-A3A1-4108-A0A6-C1A51A766EE0}" sibTransId="{EF0A7288-B4FF-4554-9E4F-4C0172D414EC}"/>
    <dgm:cxn modelId="{D3CB0866-FE44-4337-8850-7CD3E13E0150}" type="presOf" srcId="{B3F802B1-5EEF-4043-8473-A0DA363A1A58}" destId="{A00CDB9D-C883-42FB-8B72-FFF45BBE5012}" srcOrd="0" destOrd="0" presId="urn:microsoft.com/office/officeart/2005/8/layout/radial3"/>
    <dgm:cxn modelId="{A4909D0B-C2E6-41FA-A5CE-C2AED56AFAC5}" srcId="{AC5E5029-3B1B-4827-A2AD-FFBFEA08630A}" destId="{ECBEFA62-5009-4A0D-97CB-40BA2D40C53F}" srcOrd="0" destOrd="0" parTransId="{8884A63E-AC46-4B0E-9EBA-49F6F93C1EEA}" sibTransId="{11FB3719-A007-4EE5-A6D0-0BF9F6593AAE}"/>
    <dgm:cxn modelId="{CDCB7C81-07C0-4EC3-81BB-8B7F865E3C51}" srcId="{ECBEFA62-5009-4A0D-97CB-40BA2D40C53F}" destId="{AB87BE42-3B4E-42B7-9D8E-ACC661309A84}" srcOrd="5" destOrd="0" parTransId="{51B14E9F-8B1D-40CB-9CEC-5710ACDF8F0A}" sibTransId="{8F5C1867-19BB-4582-9B4E-36E614904C52}"/>
    <dgm:cxn modelId="{DB9A9BDD-EA90-47A4-AD9B-831D3B0DE17D}" type="presParOf" srcId="{052E456D-0664-46AF-949D-A34724910EB1}" destId="{24B8D97F-3B85-4BC9-AD27-9DADBDA75CBC}" srcOrd="0" destOrd="0" presId="urn:microsoft.com/office/officeart/2005/8/layout/radial3"/>
    <dgm:cxn modelId="{BFBB154A-7046-477F-9CEA-00299DF60BCE}" type="presParOf" srcId="{24B8D97F-3B85-4BC9-AD27-9DADBDA75CBC}" destId="{75020C21-481C-4FCF-93AD-05C25F469E02}" srcOrd="0" destOrd="0" presId="urn:microsoft.com/office/officeart/2005/8/layout/radial3"/>
    <dgm:cxn modelId="{0553BD98-8578-4705-B389-DACECFD24C9D}" type="presParOf" srcId="{24B8D97F-3B85-4BC9-AD27-9DADBDA75CBC}" destId="{8151BF72-430C-4539-8092-1F63F45D10AD}" srcOrd="1" destOrd="0" presId="urn:microsoft.com/office/officeart/2005/8/layout/radial3"/>
    <dgm:cxn modelId="{541E7D25-9CF5-4E4C-884A-86C83646CEF4}" type="presParOf" srcId="{24B8D97F-3B85-4BC9-AD27-9DADBDA75CBC}" destId="{60CCC60C-DB44-482C-8B23-7931370E01AD}" srcOrd="2" destOrd="0" presId="urn:microsoft.com/office/officeart/2005/8/layout/radial3"/>
    <dgm:cxn modelId="{64EBAEC1-41B7-47FA-87A4-13D8BA89272E}" type="presParOf" srcId="{24B8D97F-3B85-4BC9-AD27-9DADBDA75CBC}" destId="{11744EE9-404F-46B1-AA4E-28B2E24655D5}" srcOrd="3" destOrd="0" presId="urn:microsoft.com/office/officeart/2005/8/layout/radial3"/>
    <dgm:cxn modelId="{82B8F723-420A-4DC6-9E72-7E333C15AAC5}" type="presParOf" srcId="{24B8D97F-3B85-4BC9-AD27-9DADBDA75CBC}" destId="{A00CDB9D-C883-42FB-8B72-FFF45BBE5012}" srcOrd="4" destOrd="0" presId="urn:microsoft.com/office/officeart/2005/8/layout/radial3"/>
    <dgm:cxn modelId="{D5695CBA-0E2A-41AF-8588-EFCB821164A2}" type="presParOf" srcId="{24B8D97F-3B85-4BC9-AD27-9DADBDA75CBC}" destId="{EDCF0EF3-9944-47AE-B64B-7BF57A25D43F}" srcOrd="5" destOrd="0" presId="urn:microsoft.com/office/officeart/2005/8/layout/radial3"/>
    <dgm:cxn modelId="{505EF82A-0538-4BFB-8619-34D0238CC69D}" type="presParOf" srcId="{24B8D97F-3B85-4BC9-AD27-9DADBDA75CBC}" destId="{CA4C604B-6E4A-4813-AD0D-C9095ABF9CE1}" srcOrd="6"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B894606-B0B0-4855-BBF6-CA54079CD3E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s-EC"/>
        </a:p>
      </dgm:t>
    </dgm:pt>
    <dgm:pt modelId="{508F28EF-4319-4A66-831B-5C6A47A04984}">
      <dgm:prSet phldrT="[Texto]" custT="1"/>
      <dgm:spPr/>
      <dgm:t>
        <a:bodyPr/>
        <a:lstStyle/>
        <a:p>
          <a:r>
            <a:rPr lang="es-EC" sz="2800" b="1" dirty="0" smtClean="0">
              <a:solidFill>
                <a:schemeClr val="tx1"/>
              </a:solidFill>
            </a:rPr>
            <a:t>Criterios Metodológicos</a:t>
          </a:r>
          <a:endParaRPr lang="es-EC" sz="2800" b="1" dirty="0">
            <a:solidFill>
              <a:schemeClr val="tx1"/>
            </a:solidFill>
          </a:endParaRPr>
        </a:p>
      </dgm:t>
    </dgm:pt>
    <dgm:pt modelId="{92F2C643-12C5-4F84-BD53-4938EBEB9856}" type="parTrans" cxnId="{95072F59-9E86-4E2F-8BFD-B76C6F687FFB}">
      <dgm:prSet/>
      <dgm:spPr/>
      <dgm:t>
        <a:bodyPr/>
        <a:lstStyle/>
        <a:p>
          <a:endParaRPr lang="es-EC"/>
        </a:p>
      </dgm:t>
    </dgm:pt>
    <dgm:pt modelId="{8829EF40-F6C9-43E4-91D1-72709AA0E786}" type="sibTrans" cxnId="{95072F59-9E86-4E2F-8BFD-B76C6F687FFB}">
      <dgm:prSet/>
      <dgm:spPr/>
      <dgm:t>
        <a:bodyPr/>
        <a:lstStyle/>
        <a:p>
          <a:endParaRPr lang="es-EC"/>
        </a:p>
      </dgm:t>
    </dgm:pt>
    <dgm:pt modelId="{477614FD-A188-4711-9AD3-31F794542A3F}" type="asst">
      <dgm:prSet phldrT="[Texto]"/>
      <dgm:spPr/>
      <dgm:t>
        <a:bodyPr/>
        <a:lstStyle/>
        <a:p>
          <a:r>
            <a:rPr lang="es-EC" dirty="0" smtClean="0">
              <a:solidFill>
                <a:schemeClr val="tx1"/>
              </a:solidFill>
            </a:rPr>
            <a:t>Para la determinación de la Línea Base del proyecto se emplearon como criterios metodológicos a la descripción de la actualidad de los componentes del entorno del área del proyecto, es decir de los parámetros:  </a:t>
          </a:r>
          <a:endParaRPr lang="es-EC" dirty="0">
            <a:solidFill>
              <a:schemeClr val="tx1"/>
            </a:solidFill>
          </a:endParaRPr>
        </a:p>
      </dgm:t>
    </dgm:pt>
    <dgm:pt modelId="{82005C0A-58D0-4F3C-90C8-62D1A2420F40}" type="parTrans" cxnId="{74E0935F-B7C0-4914-A903-920E163EF5B1}">
      <dgm:prSet/>
      <dgm:spPr/>
      <dgm:t>
        <a:bodyPr/>
        <a:lstStyle/>
        <a:p>
          <a:endParaRPr lang="es-EC"/>
        </a:p>
      </dgm:t>
    </dgm:pt>
    <dgm:pt modelId="{2186127F-4A5D-4A7B-85B2-56DC078F98ED}" type="sibTrans" cxnId="{74E0935F-B7C0-4914-A903-920E163EF5B1}">
      <dgm:prSet/>
      <dgm:spPr/>
      <dgm:t>
        <a:bodyPr/>
        <a:lstStyle/>
        <a:p>
          <a:endParaRPr lang="es-EC"/>
        </a:p>
      </dgm:t>
    </dgm:pt>
    <dgm:pt modelId="{21D9ED6A-3822-4A5F-8994-7949A4D43EF6}">
      <dgm:prSet phldrT="[Texto]"/>
      <dgm:spPr/>
      <dgm:t>
        <a:bodyPr/>
        <a:lstStyle/>
        <a:p>
          <a:r>
            <a:rPr lang="es-EC" b="1" dirty="0" smtClean="0">
              <a:solidFill>
                <a:schemeClr val="tx1"/>
              </a:solidFill>
            </a:rPr>
            <a:t>C. BIÓTICO</a:t>
          </a:r>
        </a:p>
      </dgm:t>
    </dgm:pt>
    <dgm:pt modelId="{456ACBBC-CB7C-4C33-B3C4-3D7A9215FE52}" type="parTrans" cxnId="{3BE9467A-BC26-40DA-8F03-5A69D503ACC5}">
      <dgm:prSet/>
      <dgm:spPr/>
      <dgm:t>
        <a:bodyPr/>
        <a:lstStyle/>
        <a:p>
          <a:endParaRPr lang="es-EC"/>
        </a:p>
      </dgm:t>
    </dgm:pt>
    <dgm:pt modelId="{26F988A8-586B-4CB7-B9D3-55D654B77621}" type="sibTrans" cxnId="{3BE9467A-BC26-40DA-8F03-5A69D503ACC5}">
      <dgm:prSet/>
      <dgm:spPr/>
      <dgm:t>
        <a:bodyPr/>
        <a:lstStyle/>
        <a:p>
          <a:endParaRPr lang="es-EC"/>
        </a:p>
      </dgm:t>
    </dgm:pt>
    <dgm:pt modelId="{A6CC76BB-6751-49B2-B74E-B1C17B1D96B4}">
      <dgm:prSet phldrT="[Texto]" custT="1"/>
      <dgm:spPr/>
      <dgm:t>
        <a:bodyPr/>
        <a:lstStyle/>
        <a:p>
          <a:r>
            <a:rPr lang="es-EC" sz="1800" b="1" dirty="0" smtClean="0">
              <a:solidFill>
                <a:schemeClr val="tx1"/>
              </a:solidFill>
            </a:rPr>
            <a:t>C. SOCIOECONÓMICO Y CULTURAL</a:t>
          </a:r>
        </a:p>
        <a:p>
          <a:r>
            <a:rPr lang="es-EC" sz="1600" b="0" dirty="0" smtClean="0">
              <a:solidFill>
                <a:schemeClr val="tx1"/>
              </a:solidFill>
            </a:rPr>
            <a:t>Demografía, Densidad Poblacional, Desarrollo Económico, Educación, Vivienda y Servicios, Vialidad, Luz Eléctrica, Alcantarillado, Servicio Telefónico, Recolección de basura, Servicio de agua, Salud.</a:t>
          </a:r>
          <a:endParaRPr lang="es-EC" sz="1600" b="0" dirty="0">
            <a:solidFill>
              <a:schemeClr val="tx1"/>
            </a:solidFill>
          </a:endParaRPr>
        </a:p>
      </dgm:t>
    </dgm:pt>
    <dgm:pt modelId="{27DDDA68-1038-45A7-A582-E26FC1A28817}" type="parTrans" cxnId="{14C1AAE3-01AF-4674-9593-1D0A1D2CCFE4}">
      <dgm:prSet/>
      <dgm:spPr/>
      <dgm:t>
        <a:bodyPr/>
        <a:lstStyle/>
        <a:p>
          <a:endParaRPr lang="es-EC"/>
        </a:p>
      </dgm:t>
    </dgm:pt>
    <dgm:pt modelId="{83B0E4BE-9F10-4C52-95DB-CA4FA136A6C2}" type="sibTrans" cxnId="{14C1AAE3-01AF-4674-9593-1D0A1D2CCFE4}">
      <dgm:prSet/>
      <dgm:spPr/>
      <dgm:t>
        <a:bodyPr/>
        <a:lstStyle/>
        <a:p>
          <a:endParaRPr lang="es-EC"/>
        </a:p>
      </dgm:t>
    </dgm:pt>
    <dgm:pt modelId="{B8AB380F-1167-46D6-B013-E04400B7FB5F}">
      <dgm:prSet phldrT="[Texto]"/>
      <dgm:spPr/>
      <dgm:t>
        <a:bodyPr/>
        <a:lstStyle/>
        <a:p>
          <a:r>
            <a:rPr lang="es-EC" b="1" dirty="0" smtClean="0">
              <a:solidFill>
                <a:schemeClr val="tx1"/>
              </a:solidFill>
            </a:rPr>
            <a:t>C. FÍSICO</a:t>
          </a:r>
        </a:p>
        <a:p>
          <a:r>
            <a:rPr lang="es-EC" b="0" dirty="0" smtClean="0">
              <a:solidFill>
                <a:schemeClr val="tx1"/>
              </a:solidFill>
            </a:rPr>
            <a:t>Geología, Geomorfología, Hidrogeología, Climatología, Cobertura Vegetal, Uso del Suelo, Agua, Aire, Ruido Ambiental.</a:t>
          </a:r>
          <a:endParaRPr lang="es-EC" b="0" dirty="0">
            <a:solidFill>
              <a:schemeClr val="tx1"/>
            </a:solidFill>
          </a:endParaRPr>
        </a:p>
      </dgm:t>
    </dgm:pt>
    <dgm:pt modelId="{9DAF9A99-5C37-4A43-8AD0-DE841DEE6CA4}" type="sibTrans" cxnId="{1BB39FE2-4A5A-4399-9A7F-4A28A2F38B46}">
      <dgm:prSet/>
      <dgm:spPr/>
      <dgm:t>
        <a:bodyPr/>
        <a:lstStyle/>
        <a:p>
          <a:endParaRPr lang="es-EC"/>
        </a:p>
      </dgm:t>
    </dgm:pt>
    <dgm:pt modelId="{2836461A-A223-422A-8CBC-EA55C2032739}" type="parTrans" cxnId="{1BB39FE2-4A5A-4399-9A7F-4A28A2F38B46}">
      <dgm:prSet/>
      <dgm:spPr/>
      <dgm:t>
        <a:bodyPr/>
        <a:lstStyle/>
        <a:p>
          <a:endParaRPr lang="es-EC"/>
        </a:p>
      </dgm:t>
    </dgm:pt>
    <dgm:pt modelId="{1198B841-7EB6-491E-BD10-A21774FDCB26}" type="pres">
      <dgm:prSet presAssocID="{AB894606-B0B0-4855-BBF6-CA54079CD3E5}" presName="hierChild1" presStyleCnt="0">
        <dgm:presLayoutVars>
          <dgm:orgChart val="1"/>
          <dgm:chPref val="1"/>
          <dgm:dir/>
          <dgm:animOne val="branch"/>
          <dgm:animLvl val="lvl"/>
          <dgm:resizeHandles/>
        </dgm:presLayoutVars>
      </dgm:prSet>
      <dgm:spPr/>
      <dgm:t>
        <a:bodyPr/>
        <a:lstStyle/>
        <a:p>
          <a:endParaRPr lang="es-EC"/>
        </a:p>
      </dgm:t>
    </dgm:pt>
    <dgm:pt modelId="{D4AF2482-B166-4AEB-AD69-19F9A5CC74EA}" type="pres">
      <dgm:prSet presAssocID="{508F28EF-4319-4A66-831B-5C6A47A04984}" presName="hierRoot1" presStyleCnt="0">
        <dgm:presLayoutVars>
          <dgm:hierBranch val="init"/>
        </dgm:presLayoutVars>
      </dgm:prSet>
      <dgm:spPr/>
    </dgm:pt>
    <dgm:pt modelId="{85388ED7-99DD-4D22-A216-45963ECE86CC}" type="pres">
      <dgm:prSet presAssocID="{508F28EF-4319-4A66-831B-5C6A47A04984}" presName="rootComposite1" presStyleCnt="0"/>
      <dgm:spPr/>
    </dgm:pt>
    <dgm:pt modelId="{57FED7F9-5025-4609-B34E-4D390A489FF4}" type="pres">
      <dgm:prSet presAssocID="{508F28EF-4319-4A66-831B-5C6A47A04984}" presName="rootText1" presStyleLbl="node0" presStyleIdx="0" presStyleCnt="1">
        <dgm:presLayoutVars>
          <dgm:chPref val="3"/>
        </dgm:presLayoutVars>
      </dgm:prSet>
      <dgm:spPr/>
      <dgm:t>
        <a:bodyPr/>
        <a:lstStyle/>
        <a:p>
          <a:endParaRPr lang="es-EC"/>
        </a:p>
      </dgm:t>
    </dgm:pt>
    <dgm:pt modelId="{1CB35326-5A0A-4841-AAD0-819600F3D1C1}" type="pres">
      <dgm:prSet presAssocID="{508F28EF-4319-4A66-831B-5C6A47A04984}" presName="rootConnector1" presStyleLbl="node1" presStyleIdx="0" presStyleCnt="0"/>
      <dgm:spPr/>
      <dgm:t>
        <a:bodyPr/>
        <a:lstStyle/>
        <a:p>
          <a:endParaRPr lang="es-EC"/>
        </a:p>
      </dgm:t>
    </dgm:pt>
    <dgm:pt modelId="{6CA56F7C-E779-48B3-9F1C-FCF58A8E2C1A}" type="pres">
      <dgm:prSet presAssocID="{508F28EF-4319-4A66-831B-5C6A47A04984}" presName="hierChild2" presStyleCnt="0"/>
      <dgm:spPr/>
    </dgm:pt>
    <dgm:pt modelId="{306F750D-FE9B-47D5-B063-E75E9A1168A3}" type="pres">
      <dgm:prSet presAssocID="{2836461A-A223-422A-8CBC-EA55C2032739}" presName="Name37" presStyleLbl="parChTrans1D2" presStyleIdx="0" presStyleCnt="4"/>
      <dgm:spPr/>
      <dgm:t>
        <a:bodyPr/>
        <a:lstStyle/>
        <a:p>
          <a:endParaRPr lang="es-EC"/>
        </a:p>
      </dgm:t>
    </dgm:pt>
    <dgm:pt modelId="{810CD166-FFA0-49F3-B212-94A5FF0C59EF}" type="pres">
      <dgm:prSet presAssocID="{B8AB380F-1167-46D6-B013-E04400B7FB5F}" presName="hierRoot2" presStyleCnt="0">
        <dgm:presLayoutVars>
          <dgm:hierBranch val="init"/>
        </dgm:presLayoutVars>
      </dgm:prSet>
      <dgm:spPr/>
    </dgm:pt>
    <dgm:pt modelId="{F39D54EA-EAA3-4120-9F04-DE8A8DDF5C3F}" type="pres">
      <dgm:prSet presAssocID="{B8AB380F-1167-46D6-B013-E04400B7FB5F}" presName="rootComposite" presStyleCnt="0"/>
      <dgm:spPr/>
    </dgm:pt>
    <dgm:pt modelId="{0D12B460-DB6C-46A5-BE07-DAA50CF6ADA3}" type="pres">
      <dgm:prSet presAssocID="{B8AB380F-1167-46D6-B013-E04400B7FB5F}" presName="rootText" presStyleLbl="node2" presStyleIdx="0" presStyleCnt="3">
        <dgm:presLayoutVars>
          <dgm:chPref val="3"/>
        </dgm:presLayoutVars>
      </dgm:prSet>
      <dgm:spPr/>
      <dgm:t>
        <a:bodyPr/>
        <a:lstStyle/>
        <a:p>
          <a:endParaRPr lang="es-EC"/>
        </a:p>
      </dgm:t>
    </dgm:pt>
    <dgm:pt modelId="{B8ED28BC-A9FB-44F8-BBAA-EFB28AA4AC2A}" type="pres">
      <dgm:prSet presAssocID="{B8AB380F-1167-46D6-B013-E04400B7FB5F}" presName="rootConnector" presStyleLbl="node2" presStyleIdx="0" presStyleCnt="3"/>
      <dgm:spPr/>
      <dgm:t>
        <a:bodyPr/>
        <a:lstStyle/>
        <a:p>
          <a:endParaRPr lang="es-EC"/>
        </a:p>
      </dgm:t>
    </dgm:pt>
    <dgm:pt modelId="{97DB8F64-5830-4A12-9974-656C564995F7}" type="pres">
      <dgm:prSet presAssocID="{B8AB380F-1167-46D6-B013-E04400B7FB5F}" presName="hierChild4" presStyleCnt="0"/>
      <dgm:spPr/>
    </dgm:pt>
    <dgm:pt modelId="{0632E180-EC14-46DA-B06C-04370246EABE}" type="pres">
      <dgm:prSet presAssocID="{B8AB380F-1167-46D6-B013-E04400B7FB5F}" presName="hierChild5" presStyleCnt="0"/>
      <dgm:spPr/>
    </dgm:pt>
    <dgm:pt modelId="{14F6C6AB-4464-4324-A92B-1C5B24438EEE}" type="pres">
      <dgm:prSet presAssocID="{456ACBBC-CB7C-4C33-B3C4-3D7A9215FE52}" presName="Name37" presStyleLbl="parChTrans1D2" presStyleIdx="1" presStyleCnt="4"/>
      <dgm:spPr/>
      <dgm:t>
        <a:bodyPr/>
        <a:lstStyle/>
        <a:p>
          <a:endParaRPr lang="es-EC"/>
        </a:p>
      </dgm:t>
    </dgm:pt>
    <dgm:pt modelId="{B603BF4A-84B4-4362-BA5D-C624F9E9B6FF}" type="pres">
      <dgm:prSet presAssocID="{21D9ED6A-3822-4A5F-8994-7949A4D43EF6}" presName="hierRoot2" presStyleCnt="0">
        <dgm:presLayoutVars>
          <dgm:hierBranch val="init"/>
        </dgm:presLayoutVars>
      </dgm:prSet>
      <dgm:spPr/>
    </dgm:pt>
    <dgm:pt modelId="{9EBF7BF1-EBD3-43F8-BCFD-401FF22FA77A}" type="pres">
      <dgm:prSet presAssocID="{21D9ED6A-3822-4A5F-8994-7949A4D43EF6}" presName="rootComposite" presStyleCnt="0"/>
      <dgm:spPr/>
    </dgm:pt>
    <dgm:pt modelId="{330AFFB6-8F3C-4CE4-BFBD-8BC9BC4ADD58}" type="pres">
      <dgm:prSet presAssocID="{21D9ED6A-3822-4A5F-8994-7949A4D43EF6}" presName="rootText" presStyleLbl="node2" presStyleIdx="1" presStyleCnt="3" custLinFactNeighborX="6861" custLinFactNeighborY="401">
        <dgm:presLayoutVars>
          <dgm:chPref val="3"/>
        </dgm:presLayoutVars>
      </dgm:prSet>
      <dgm:spPr/>
      <dgm:t>
        <a:bodyPr/>
        <a:lstStyle/>
        <a:p>
          <a:endParaRPr lang="es-EC"/>
        </a:p>
      </dgm:t>
    </dgm:pt>
    <dgm:pt modelId="{82208E3C-18BD-43B8-AC20-CCA889BDD52A}" type="pres">
      <dgm:prSet presAssocID="{21D9ED6A-3822-4A5F-8994-7949A4D43EF6}" presName="rootConnector" presStyleLbl="node2" presStyleIdx="1" presStyleCnt="3"/>
      <dgm:spPr/>
      <dgm:t>
        <a:bodyPr/>
        <a:lstStyle/>
        <a:p>
          <a:endParaRPr lang="es-EC"/>
        </a:p>
      </dgm:t>
    </dgm:pt>
    <dgm:pt modelId="{25B5A7DA-C76B-4A9C-B2EA-415149401B00}" type="pres">
      <dgm:prSet presAssocID="{21D9ED6A-3822-4A5F-8994-7949A4D43EF6}" presName="hierChild4" presStyleCnt="0"/>
      <dgm:spPr/>
    </dgm:pt>
    <dgm:pt modelId="{A20B78CC-FEC2-4C5A-A57E-DD0AB69F7572}" type="pres">
      <dgm:prSet presAssocID="{21D9ED6A-3822-4A5F-8994-7949A4D43EF6}" presName="hierChild5" presStyleCnt="0"/>
      <dgm:spPr/>
    </dgm:pt>
    <dgm:pt modelId="{4FC44D2A-FEAF-4C09-A9F0-5D756382AADF}" type="pres">
      <dgm:prSet presAssocID="{27DDDA68-1038-45A7-A582-E26FC1A28817}" presName="Name37" presStyleLbl="parChTrans1D2" presStyleIdx="2" presStyleCnt="4"/>
      <dgm:spPr/>
      <dgm:t>
        <a:bodyPr/>
        <a:lstStyle/>
        <a:p>
          <a:endParaRPr lang="es-EC"/>
        </a:p>
      </dgm:t>
    </dgm:pt>
    <dgm:pt modelId="{BCE8CB5C-DD38-4382-9A5F-1323C241C12B}" type="pres">
      <dgm:prSet presAssocID="{A6CC76BB-6751-49B2-B74E-B1C17B1D96B4}" presName="hierRoot2" presStyleCnt="0">
        <dgm:presLayoutVars>
          <dgm:hierBranch val="init"/>
        </dgm:presLayoutVars>
      </dgm:prSet>
      <dgm:spPr/>
    </dgm:pt>
    <dgm:pt modelId="{86641F63-B61E-4F35-A801-6A61E4EF1A90}" type="pres">
      <dgm:prSet presAssocID="{A6CC76BB-6751-49B2-B74E-B1C17B1D96B4}" presName="rootComposite" presStyleCnt="0"/>
      <dgm:spPr/>
    </dgm:pt>
    <dgm:pt modelId="{4A4AF0A1-A331-4BCF-9B2F-D5BF520775C9}" type="pres">
      <dgm:prSet presAssocID="{A6CC76BB-6751-49B2-B74E-B1C17B1D96B4}" presName="rootText" presStyleLbl="node2" presStyleIdx="2" presStyleCnt="3">
        <dgm:presLayoutVars>
          <dgm:chPref val="3"/>
        </dgm:presLayoutVars>
      </dgm:prSet>
      <dgm:spPr/>
      <dgm:t>
        <a:bodyPr/>
        <a:lstStyle/>
        <a:p>
          <a:endParaRPr lang="es-EC"/>
        </a:p>
      </dgm:t>
    </dgm:pt>
    <dgm:pt modelId="{A7CB407F-30E2-4EB3-8088-4BBCE8F5089F}" type="pres">
      <dgm:prSet presAssocID="{A6CC76BB-6751-49B2-B74E-B1C17B1D96B4}" presName="rootConnector" presStyleLbl="node2" presStyleIdx="2" presStyleCnt="3"/>
      <dgm:spPr/>
      <dgm:t>
        <a:bodyPr/>
        <a:lstStyle/>
        <a:p>
          <a:endParaRPr lang="es-EC"/>
        </a:p>
      </dgm:t>
    </dgm:pt>
    <dgm:pt modelId="{D1BE3BE5-90B5-42B4-83F2-6E53D2370EB0}" type="pres">
      <dgm:prSet presAssocID="{A6CC76BB-6751-49B2-B74E-B1C17B1D96B4}" presName="hierChild4" presStyleCnt="0"/>
      <dgm:spPr/>
    </dgm:pt>
    <dgm:pt modelId="{4F0C44FC-8B5B-4D06-B68E-E07ACAF20C49}" type="pres">
      <dgm:prSet presAssocID="{A6CC76BB-6751-49B2-B74E-B1C17B1D96B4}" presName="hierChild5" presStyleCnt="0"/>
      <dgm:spPr/>
    </dgm:pt>
    <dgm:pt modelId="{040B05A6-E9B2-4B6A-91AC-09EA39D1FE22}" type="pres">
      <dgm:prSet presAssocID="{508F28EF-4319-4A66-831B-5C6A47A04984}" presName="hierChild3" presStyleCnt="0"/>
      <dgm:spPr/>
    </dgm:pt>
    <dgm:pt modelId="{C7AB56C8-D815-4D66-8363-5554E9075956}" type="pres">
      <dgm:prSet presAssocID="{82005C0A-58D0-4F3C-90C8-62D1A2420F40}" presName="Name111" presStyleLbl="parChTrans1D2" presStyleIdx="3" presStyleCnt="4"/>
      <dgm:spPr/>
      <dgm:t>
        <a:bodyPr/>
        <a:lstStyle/>
        <a:p>
          <a:endParaRPr lang="es-EC"/>
        </a:p>
      </dgm:t>
    </dgm:pt>
    <dgm:pt modelId="{415FE3F5-F15F-4194-AA84-1DA328CA6A8F}" type="pres">
      <dgm:prSet presAssocID="{477614FD-A188-4711-9AD3-31F794542A3F}" presName="hierRoot3" presStyleCnt="0">
        <dgm:presLayoutVars>
          <dgm:hierBranch val="init"/>
        </dgm:presLayoutVars>
      </dgm:prSet>
      <dgm:spPr/>
    </dgm:pt>
    <dgm:pt modelId="{5CD1A91A-1B6D-4AEC-AB8C-B15E374A8D02}" type="pres">
      <dgm:prSet presAssocID="{477614FD-A188-4711-9AD3-31F794542A3F}" presName="rootComposite3" presStyleCnt="0"/>
      <dgm:spPr/>
    </dgm:pt>
    <dgm:pt modelId="{D1775DE1-36D0-4AFD-8962-20E550DDADB2}" type="pres">
      <dgm:prSet presAssocID="{477614FD-A188-4711-9AD3-31F794542A3F}" presName="rootText3" presStyleLbl="asst1" presStyleIdx="0" presStyleCnt="1">
        <dgm:presLayoutVars>
          <dgm:chPref val="3"/>
        </dgm:presLayoutVars>
      </dgm:prSet>
      <dgm:spPr/>
      <dgm:t>
        <a:bodyPr/>
        <a:lstStyle/>
        <a:p>
          <a:endParaRPr lang="es-EC"/>
        </a:p>
      </dgm:t>
    </dgm:pt>
    <dgm:pt modelId="{599612A1-E5EC-4837-AC77-5A9A50B752F3}" type="pres">
      <dgm:prSet presAssocID="{477614FD-A188-4711-9AD3-31F794542A3F}" presName="rootConnector3" presStyleLbl="asst1" presStyleIdx="0" presStyleCnt="1"/>
      <dgm:spPr/>
      <dgm:t>
        <a:bodyPr/>
        <a:lstStyle/>
        <a:p>
          <a:endParaRPr lang="es-EC"/>
        </a:p>
      </dgm:t>
    </dgm:pt>
    <dgm:pt modelId="{ED6B8F69-21D8-4EA7-A425-C83604C7A0F6}" type="pres">
      <dgm:prSet presAssocID="{477614FD-A188-4711-9AD3-31F794542A3F}" presName="hierChild6" presStyleCnt="0"/>
      <dgm:spPr/>
    </dgm:pt>
    <dgm:pt modelId="{2649BE9F-3D0A-4A9C-8619-52BDD6DC64AA}" type="pres">
      <dgm:prSet presAssocID="{477614FD-A188-4711-9AD3-31F794542A3F}" presName="hierChild7" presStyleCnt="0"/>
      <dgm:spPr/>
    </dgm:pt>
  </dgm:ptLst>
  <dgm:cxnLst>
    <dgm:cxn modelId="{BE5447E9-E1A0-48DB-9DF9-0C2261A5FAD3}" type="presOf" srcId="{B8AB380F-1167-46D6-B013-E04400B7FB5F}" destId="{B8ED28BC-A9FB-44F8-BBAA-EFB28AA4AC2A}" srcOrd="1" destOrd="0" presId="urn:microsoft.com/office/officeart/2005/8/layout/orgChart1"/>
    <dgm:cxn modelId="{1BB39FE2-4A5A-4399-9A7F-4A28A2F38B46}" srcId="{508F28EF-4319-4A66-831B-5C6A47A04984}" destId="{B8AB380F-1167-46D6-B013-E04400B7FB5F}" srcOrd="1" destOrd="0" parTransId="{2836461A-A223-422A-8CBC-EA55C2032739}" sibTransId="{9DAF9A99-5C37-4A43-8AD0-DE841DEE6CA4}"/>
    <dgm:cxn modelId="{F65223B2-28DE-47E0-8B0D-2A7FE0C30901}" type="presOf" srcId="{AB894606-B0B0-4855-BBF6-CA54079CD3E5}" destId="{1198B841-7EB6-491E-BD10-A21774FDCB26}" srcOrd="0" destOrd="0" presId="urn:microsoft.com/office/officeart/2005/8/layout/orgChart1"/>
    <dgm:cxn modelId="{260B375E-C176-4A7B-AA5E-ADAE4F4EE1B3}" type="presOf" srcId="{A6CC76BB-6751-49B2-B74E-B1C17B1D96B4}" destId="{4A4AF0A1-A331-4BCF-9B2F-D5BF520775C9}" srcOrd="0" destOrd="0" presId="urn:microsoft.com/office/officeart/2005/8/layout/orgChart1"/>
    <dgm:cxn modelId="{3BE9467A-BC26-40DA-8F03-5A69D503ACC5}" srcId="{508F28EF-4319-4A66-831B-5C6A47A04984}" destId="{21D9ED6A-3822-4A5F-8994-7949A4D43EF6}" srcOrd="2" destOrd="0" parTransId="{456ACBBC-CB7C-4C33-B3C4-3D7A9215FE52}" sibTransId="{26F988A8-586B-4CB7-B9D3-55D654B77621}"/>
    <dgm:cxn modelId="{D60E586B-8462-4D91-83C6-F37AD0E9742E}" type="presOf" srcId="{82005C0A-58D0-4F3C-90C8-62D1A2420F40}" destId="{C7AB56C8-D815-4D66-8363-5554E9075956}" srcOrd="0" destOrd="0" presId="urn:microsoft.com/office/officeart/2005/8/layout/orgChart1"/>
    <dgm:cxn modelId="{955CF208-BE3D-48B8-9443-4F28562C22B6}" type="presOf" srcId="{508F28EF-4319-4A66-831B-5C6A47A04984}" destId="{1CB35326-5A0A-4841-AAD0-819600F3D1C1}" srcOrd="1" destOrd="0" presId="urn:microsoft.com/office/officeart/2005/8/layout/orgChart1"/>
    <dgm:cxn modelId="{1C38272F-3231-4CE2-933D-709F92306829}" type="presOf" srcId="{2836461A-A223-422A-8CBC-EA55C2032739}" destId="{306F750D-FE9B-47D5-B063-E75E9A1168A3}" srcOrd="0" destOrd="0" presId="urn:microsoft.com/office/officeart/2005/8/layout/orgChart1"/>
    <dgm:cxn modelId="{74E0935F-B7C0-4914-A903-920E163EF5B1}" srcId="{508F28EF-4319-4A66-831B-5C6A47A04984}" destId="{477614FD-A188-4711-9AD3-31F794542A3F}" srcOrd="0" destOrd="0" parTransId="{82005C0A-58D0-4F3C-90C8-62D1A2420F40}" sibTransId="{2186127F-4A5D-4A7B-85B2-56DC078F98ED}"/>
    <dgm:cxn modelId="{14C1AAE3-01AF-4674-9593-1D0A1D2CCFE4}" srcId="{508F28EF-4319-4A66-831B-5C6A47A04984}" destId="{A6CC76BB-6751-49B2-B74E-B1C17B1D96B4}" srcOrd="3" destOrd="0" parTransId="{27DDDA68-1038-45A7-A582-E26FC1A28817}" sibTransId="{83B0E4BE-9F10-4C52-95DB-CA4FA136A6C2}"/>
    <dgm:cxn modelId="{56F401B0-A8DB-4293-B0FE-E4ABE0E62735}" type="presOf" srcId="{477614FD-A188-4711-9AD3-31F794542A3F}" destId="{599612A1-E5EC-4837-AC77-5A9A50B752F3}" srcOrd="1" destOrd="0" presId="urn:microsoft.com/office/officeart/2005/8/layout/orgChart1"/>
    <dgm:cxn modelId="{12589F8A-5798-40B2-BF08-B435CAEA3A39}" type="presOf" srcId="{21D9ED6A-3822-4A5F-8994-7949A4D43EF6}" destId="{82208E3C-18BD-43B8-AC20-CCA889BDD52A}" srcOrd="1" destOrd="0" presId="urn:microsoft.com/office/officeart/2005/8/layout/orgChart1"/>
    <dgm:cxn modelId="{E9E205C6-BE8E-4289-923D-87BFC438FBBF}" type="presOf" srcId="{477614FD-A188-4711-9AD3-31F794542A3F}" destId="{D1775DE1-36D0-4AFD-8962-20E550DDADB2}" srcOrd="0" destOrd="0" presId="urn:microsoft.com/office/officeart/2005/8/layout/orgChart1"/>
    <dgm:cxn modelId="{672E0C61-DF71-4502-B7B1-C3CB24F8464E}" type="presOf" srcId="{B8AB380F-1167-46D6-B013-E04400B7FB5F}" destId="{0D12B460-DB6C-46A5-BE07-DAA50CF6ADA3}" srcOrd="0" destOrd="0" presId="urn:microsoft.com/office/officeart/2005/8/layout/orgChart1"/>
    <dgm:cxn modelId="{95072F59-9E86-4E2F-8BFD-B76C6F687FFB}" srcId="{AB894606-B0B0-4855-BBF6-CA54079CD3E5}" destId="{508F28EF-4319-4A66-831B-5C6A47A04984}" srcOrd="0" destOrd="0" parTransId="{92F2C643-12C5-4F84-BD53-4938EBEB9856}" sibTransId="{8829EF40-F6C9-43E4-91D1-72709AA0E786}"/>
    <dgm:cxn modelId="{A4422882-65BA-43F7-9C03-10A03AE3554B}" type="presOf" srcId="{27DDDA68-1038-45A7-A582-E26FC1A28817}" destId="{4FC44D2A-FEAF-4C09-A9F0-5D756382AADF}" srcOrd="0" destOrd="0" presId="urn:microsoft.com/office/officeart/2005/8/layout/orgChart1"/>
    <dgm:cxn modelId="{36552887-39E7-4D38-8211-9BF81C3F42C5}" type="presOf" srcId="{21D9ED6A-3822-4A5F-8994-7949A4D43EF6}" destId="{330AFFB6-8F3C-4CE4-BFBD-8BC9BC4ADD58}" srcOrd="0" destOrd="0" presId="urn:microsoft.com/office/officeart/2005/8/layout/orgChart1"/>
    <dgm:cxn modelId="{BE56EBBF-CEF4-4454-98FD-E46AA3B422F6}" type="presOf" srcId="{508F28EF-4319-4A66-831B-5C6A47A04984}" destId="{57FED7F9-5025-4609-B34E-4D390A489FF4}" srcOrd="0" destOrd="0" presId="urn:microsoft.com/office/officeart/2005/8/layout/orgChart1"/>
    <dgm:cxn modelId="{61D08BBE-2ED7-45A9-A3B0-9B4AB296A14D}" type="presOf" srcId="{456ACBBC-CB7C-4C33-B3C4-3D7A9215FE52}" destId="{14F6C6AB-4464-4324-A92B-1C5B24438EEE}" srcOrd="0" destOrd="0" presId="urn:microsoft.com/office/officeart/2005/8/layout/orgChart1"/>
    <dgm:cxn modelId="{0D301CA4-A9E2-4674-988F-849AB0DBC2FD}" type="presOf" srcId="{A6CC76BB-6751-49B2-B74E-B1C17B1D96B4}" destId="{A7CB407F-30E2-4EB3-8088-4BBCE8F5089F}" srcOrd="1" destOrd="0" presId="urn:microsoft.com/office/officeart/2005/8/layout/orgChart1"/>
    <dgm:cxn modelId="{E90FAD2F-6146-4EC4-A122-3DD732AA2439}" type="presParOf" srcId="{1198B841-7EB6-491E-BD10-A21774FDCB26}" destId="{D4AF2482-B166-4AEB-AD69-19F9A5CC74EA}" srcOrd="0" destOrd="0" presId="urn:microsoft.com/office/officeart/2005/8/layout/orgChart1"/>
    <dgm:cxn modelId="{25949BB6-C62B-403B-AF9E-3B51C01DB328}" type="presParOf" srcId="{D4AF2482-B166-4AEB-AD69-19F9A5CC74EA}" destId="{85388ED7-99DD-4D22-A216-45963ECE86CC}" srcOrd="0" destOrd="0" presId="urn:microsoft.com/office/officeart/2005/8/layout/orgChart1"/>
    <dgm:cxn modelId="{F49443D2-8BA1-46B9-890D-A7A51671FD64}" type="presParOf" srcId="{85388ED7-99DD-4D22-A216-45963ECE86CC}" destId="{57FED7F9-5025-4609-B34E-4D390A489FF4}" srcOrd="0" destOrd="0" presId="urn:microsoft.com/office/officeart/2005/8/layout/orgChart1"/>
    <dgm:cxn modelId="{3BA0C1C1-11B7-443D-91E8-0A7C86207ABB}" type="presParOf" srcId="{85388ED7-99DD-4D22-A216-45963ECE86CC}" destId="{1CB35326-5A0A-4841-AAD0-819600F3D1C1}" srcOrd="1" destOrd="0" presId="urn:microsoft.com/office/officeart/2005/8/layout/orgChart1"/>
    <dgm:cxn modelId="{DF84A0B0-93B5-4089-A081-5ABE5A479792}" type="presParOf" srcId="{D4AF2482-B166-4AEB-AD69-19F9A5CC74EA}" destId="{6CA56F7C-E779-48B3-9F1C-FCF58A8E2C1A}" srcOrd="1" destOrd="0" presId="urn:microsoft.com/office/officeart/2005/8/layout/orgChart1"/>
    <dgm:cxn modelId="{01B9CA30-C0B4-4E32-A87A-9BF9C8EF468B}" type="presParOf" srcId="{6CA56F7C-E779-48B3-9F1C-FCF58A8E2C1A}" destId="{306F750D-FE9B-47D5-B063-E75E9A1168A3}" srcOrd="0" destOrd="0" presId="urn:microsoft.com/office/officeart/2005/8/layout/orgChart1"/>
    <dgm:cxn modelId="{583F2CBA-0DB9-4651-ACF8-0C06D8A6BC88}" type="presParOf" srcId="{6CA56F7C-E779-48B3-9F1C-FCF58A8E2C1A}" destId="{810CD166-FFA0-49F3-B212-94A5FF0C59EF}" srcOrd="1" destOrd="0" presId="urn:microsoft.com/office/officeart/2005/8/layout/orgChart1"/>
    <dgm:cxn modelId="{876C1363-CF16-4DCC-8DD8-3620EE59BAE2}" type="presParOf" srcId="{810CD166-FFA0-49F3-B212-94A5FF0C59EF}" destId="{F39D54EA-EAA3-4120-9F04-DE8A8DDF5C3F}" srcOrd="0" destOrd="0" presId="urn:microsoft.com/office/officeart/2005/8/layout/orgChart1"/>
    <dgm:cxn modelId="{EED9BBA8-B6AA-4BFD-AB5B-578C19975DB8}" type="presParOf" srcId="{F39D54EA-EAA3-4120-9F04-DE8A8DDF5C3F}" destId="{0D12B460-DB6C-46A5-BE07-DAA50CF6ADA3}" srcOrd="0" destOrd="0" presId="urn:microsoft.com/office/officeart/2005/8/layout/orgChart1"/>
    <dgm:cxn modelId="{3F510C8E-3146-40D3-81FC-0B512F107D74}" type="presParOf" srcId="{F39D54EA-EAA3-4120-9F04-DE8A8DDF5C3F}" destId="{B8ED28BC-A9FB-44F8-BBAA-EFB28AA4AC2A}" srcOrd="1" destOrd="0" presId="urn:microsoft.com/office/officeart/2005/8/layout/orgChart1"/>
    <dgm:cxn modelId="{1371CA83-DC09-4E58-9071-0A9E189B7823}" type="presParOf" srcId="{810CD166-FFA0-49F3-B212-94A5FF0C59EF}" destId="{97DB8F64-5830-4A12-9974-656C564995F7}" srcOrd="1" destOrd="0" presId="urn:microsoft.com/office/officeart/2005/8/layout/orgChart1"/>
    <dgm:cxn modelId="{A6BB6192-8027-4CC5-B082-D1D2176EA811}" type="presParOf" srcId="{810CD166-FFA0-49F3-B212-94A5FF0C59EF}" destId="{0632E180-EC14-46DA-B06C-04370246EABE}" srcOrd="2" destOrd="0" presId="urn:microsoft.com/office/officeart/2005/8/layout/orgChart1"/>
    <dgm:cxn modelId="{DB824EDC-890B-4A74-8243-36E71A3C04C5}" type="presParOf" srcId="{6CA56F7C-E779-48B3-9F1C-FCF58A8E2C1A}" destId="{14F6C6AB-4464-4324-A92B-1C5B24438EEE}" srcOrd="2" destOrd="0" presId="urn:microsoft.com/office/officeart/2005/8/layout/orgChart1"/>
    <dgm:cxn modelId="{5E7FA46D-3E8A-40DC-8429-8409C3E3E527}" type="presParOf" srcId="{6CA56F7C-E779-48B3-9F1C-FCF58A8E2C1A}" destId="{B603BF4A-84B4-4362-BA5D-C624F9E9B6FF}" srcOrd="3" destOrd="0" presId="urn:microsoft.com/office/officeart/2005/8/layout/orgChart1"/>
    <dgm:cxn modelId="{E68AC77F-EF5F-47E7-B773-004DCB74C267}" type="presParOf" srcId="{B603BF4A-84B4-4362-BA5D-C624F9E9B6FF}" destId="{9EBF7BF1-EBD3-43F8-BCFD-401FF22FA77A}" srcOrd="0" destOrd="0" presId="urn:microsoft.com/office/officeart/2005/8/layout/orgChart1"/>
    <dgm:cxn modelId="{80F610B2-D312-404D-9303-C9D067A3C0F5}" type="presParOf" srcId="{9EBF7BF1-EBD3-43F8-BCFD-401FF22FA77A}" destId="{330AFFB6-8F3C-4CE4-BFBD-8BC9BC4ADD58}" srcOrd="0" destOrd="0" presId="urn:microsoft.com/office/officeart/2005/8/layout/orgChart1"/>
    <dgm:cxn modelId="{CEA4FF04-9B82-4AED-86A2-8F6FCD8F1B0E}" type="presParOf" srcId="{9EBF7BF1-EBD3-43F8-BCFD-401FF22FA77A}" destId="{82208E3C-18BD-43B8-AC20-CCA889BDD52A}" srcOrd="1" destOrd="0" presId="urn:microsoft.com/office/officeart/2005/8/layout/orgChart1"/>
    <dgm:cxn modelId="{516BB602-33CF-47B1-B149-B4A8AC493161}" type="presParOf" srcId="{B603BF4A-84B4-4362-BA5D-C624F9E9B6FF}" destId="{25B5A7DA-C76B-4A9C-B2EA-415149401B00}" srcOrd="1" destOrd="0" presId="urn:microsoft.com/office/officeart/2005/8/layout/orgChart1"/>
    <dgm:cxn modelId="{9050F4E5-3EB9-4BC7-B5D5-61B33021AF83}" type="presParOf" srcId="{B603BF4A-84B4-4362-BA5D-C624F9E9B6FF}" destId="{A20B78CC-FEC2-4C5A-A57E-DD0AB69F7572}" srcOrd="2" destOrd="0" presId="urn:microsoft.com/office/officeart/2005/8/layout/orgChart1"/>
    <dgm:cxn modelId="{11AA761F-9EDD-43CF-8351-30651DD5B910}" type="presParOf" srcId="{6CA56F7C-E779-48B3-9F1C-FCF58A8E2C1A}" destId="{4FC44D2A-FEAF-4C09-A9F0-5D756382AADF}" srcOrd="4" destOrd="0" presId="urn:microsoft.com/office/officeart/2005/8/layout/orgChart1"/>
    <dgm:cxn modelId="{86F98E9D-9FAB-443D-B26C-AA03BC32D7C0}" type="presParOf" srcId="{6CA56F7C-E779-48B3-9F1C-FCF58A8E2C1A}" destId="{BCE8CB5C-DD38-4382-9A5F-1323C241C12B}" srcOrd="5" destOrd="0" presId="urn:microsoft.com/office/officeart/2005/8/layout/orgChart1"/>
    <dgm:cxn modelId="{A05B1322-8FDD-48E5-A7E2-7ACF9B7FDB79}" type="presParOf" srcId="{BCE8CB5C-DD38-4382-9A5F-1323C241C12B}" destId="{86641F63-B61E-4F35-A801-6A61E4EF1A90}" srcOrd="0" destOrd="0" presId="urn:microsoft.com/office/officeart/2005/8/layout/orgChart1"/>
    <dgm:cxn modelId="{3173B054-1E17-469A-AE5B-AE5BCE89450B}" type="presParOf" srcId="{86641F63-B61E-4F35-A801-6A61E4EF1A90}" destId="{4A4AF0A1-A331-4BCF-9B2F-D5BF520775C9}" srcOrd="0" destOrd="0" presId="urn:microsoft.com/office/officeart/2005/8/layout/orgChart1"/>
    <dgm:cxn modelId="{89FAB277-4FCB-49D5-87DD-7297E22E6305}" type="presParOf" srcId="{86641F63-B61E-4F35-A801-6A61E4EF1A90}" destId="{A7CB407F-30E2-4EB3-8088-4BBCE8F5089F}" srcOrd="1" destOrd="0" presId="urn:microsoft.com/office/officeart/2005/8/layout/orgChart1"/>
    <dgm:cxn modelId="{1EB77230-B584-460A-BD21-A9C59EF4E584}" type="presParOf" srcId="{BCE8CB5C-DD38-4382-9A5F-1323C241C12B}" destId="{D1BE3BE5-90B5-42B4-83F2-6E53D2370EB0}" srcOrd="1" destOrd="0" presId="urn:microsoft.com/office/officeart/2005/8/layout/orgChart1"/>
    <dgm:cxn modelId="{9F12C625-08E6-4252-B409-7930B9E1B139}" type="presParOf" srcId="{BCE8CB5C-DD38-4382-9A5F-1323C241C12B}" destId="{4F0C44FC-8B5B-4D06-B68E-E07ACAF20C49}" srcOrd="2" destOrd="0" presId="urn:microsoft.com/office/officeart/2005/8/layout/orgChart1"/>
    <dgm:cxn modelId="{FC9D1182-A7F0-4D5A-8642-C5871EAE68AA}" type="presParOf" srcId="{D4AF2482-B166-4AEB-AD69-19F9A5CC74EA}" destId="{040B05A6-E9B2-4B6A-91AC-09EA39D1FE22}" srcOrd="2" destOrd="0" presId="urn:microsoft.com/office/officeart/2005/8/layout/orgChart1"/>
    <dgm:cxn modelId="{765EE9C2-89EF-4C7D-9FA2-61F0D3C1FDC3}" type="presParOf" srcId="{040B05A6-E9B2-4B6A-91AC-09EA39D1FE22}" destId="{C7AB56C8-D815-4D66-8363-5554E9075956}" srcOrd="0" destOrd="0" presId="urn:microsoft.com/office/officeart/2005/8/layout/orgChart1"/>
    <dgm:cxn modelId="{423F59BE-D814-48A6-9D0A-65FA68A09DAD}" type="presParOf" srcId="{040B05A6-E9B2-4B6A-91AC-09EA39D1FE22}" destId="{415FE3F5-F15F-4194-AA84-1DA328CA6A8F}" srcOrd="1" destOrd="0" presId="urn:microsoft.com/office/officeart/2005/8/layout/orgChart1"/>
    <dgm:cxn modelId="{61DF97B9-C313-4103-B973-CF4DF7DCE605}" type="presParOf" srcId="{415FE3F5-F15F-4194-AA84-1DA328CA6A8F}" destId="{5CD1A91A-1B6D-4AEC-AB8C-B15E374A8D02}" srcOrd="0" destOrd="0" presId="urn:microsoft.com/office/officeart/2005/8/layout/orgChart1"/>
    <dgm:cxn modelId="{386730F2-1CC1-4EE8-BC4A-D90AB5A72E36}" type="presParOf" srcId="{5CD1A91A-1B6D-4AEC-AB8C-B15E374A8D02}" destId="{D1775DE1-36D0-4AFD-8962-20E550DDADB2}" srcOrd="0" destOrd="0" presId="urn:microsoft.com/office/officeart/2005/8/layout/orgChart1"/>
    <dgm:cxn modelId="{7C9C669F-3917-4A32-AC31-D9F28EF7C7A3}" type="presParOf" srcId="{5CD1A91A-1B6D-4AEC-AB8C-B15E374A8D02}" destId="{599612A1-E5EC-4837-AC77-5A9A50B752F3}" srcOrd="1" destOrd="0" presId="urn:microsoft.com/office/officeart/2005/8/layout/orgChart1"/>
    <dgm:cxn modelId="{3314E807-FCB1-4250-AAB9-FEBB328E6893}" type="presParOf" srcId="{415FE3F5-F15F-4194-AA84-1DA328CA6A8F}" destId="{ED6B8F69-21D8-4EA7-A425-C83604C7A0F6}" srcOrd="1" destOrd="0" presId="urn:microsoft.com/office/officeart/2005/8/layout/orgChart1"/>
    <dgm:cxn modelId="{A6407334-31D6-48D7-ABCA-000940F5F8ED}" type="presParOf" srcId="{415FE3F5-F15F-4194-AA84-1DA328CA6A8F}" destId="{2649BE9F-3D0A-4A9C-8619-52BDD6DC64AA}"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A219C9F-6CFD-4058-A08E-AD48C153CBF8}" type="doc">
      <dgm:prSet loTypeId="urn:microsoft.com/office/officeart/2005/8/layout/hList7" loCatId="process" qsTypeId="urn:microsoft.com/office/officeart/2005/8/quickstyle/simple1" qsCatId="simple" csTypeId="urn:microsoft.com/office/officeart/2005/8/colors/accent1_2" csCatId="accent1" phldr="1"/>
      <dgm:spPr/>
    </dgm:pt>
    <dgm:pt modelId="{3CCCDF59-1529-4A65-AA56-8130D0F7AC5F}">
      <dgm:prSet phldrT="[Texto]" custT="1"/>
      <dgm:spPr/>
      <dgm:t>
        <a:bodyPr/>
        <a:lstStyle/>
        <a:p>
          <a:r>
            <a:rPr lang="es-EC" sz="2400" b="1" dirty="0" smtClean="0">
              <a:solidFill>
                <a:schemeClr val="tx1"/>
              </a:solidFill>
            </a:rPr>
            <a:t>GEOLOGÍA</a:t>
          </a:r>
        </a:p>
        <a:p>
          <a:r>
            <a:rPr lang="es-EC" sz="2300" dirty="0" smtClean="0">
              <a:solidFill>
                <a:schemeClr val="tx1"/>
              </a:solidFill>
            </a:rPr>
            <a:t>La imprenta se encuentra ubicada en la Formación Volcánicos Cotopaxi, formada de </a:t>
          </a:r>
          <a:r>
            <a:rPr lang="es-EC" sz="2300" dirty="0" err="1" smtClean="0">
              <a:solidFill>
                <a:schemeClr val="tx1"/>
              </a:solidFill>
            </a:rPr>
            <a:t>piroclastos</a:t>
          </a:r>
          <a:r>
            <a:rPr lang="es-EC" sz="2300" dirty="0" smtClean="0">
              <a:solidFill>
                <a:schemeClr val="tx1"/>
              </a:solidFill>
            </a:rPr>
            <a:t> primarios y </a:t>
          </a:r>
          <a:r>
            <a:rPr lang="es-EC" sz="2300" dirty="0" err="1" smtClean="0">
              <a:solidFill>
                <a:schemeClr val="tx1"/>
              </a:solidFill>
            </a:rPr>
            <a:t>retrabajados</a:t>
          </a:r>
          <a:r>
            <a:rPr lang="es-EC" sz="2300" dirty="0" smtClean="0">
              <a:solidFill>
                <a:schemeClr val="tx1"/>
              </a:solidFill>
            </a:rPr>
            <a:t> (</a:t>
          </a:r>
          <a:r>
            <a:rPr lang="es-EC" sz="2300" dirty="0" err="1" smtClean="0">
              <a:solidFill>
                <a:schemeClr val="tx1"/>
              </a:solidFill>
            </a:rPr>
            <a:t>cangahua</a:t>
          </a:r>
          <a:r>
            <a:rPr lang="es-EC" sz="2300" dirty="0" smtClean="0">
              <a:solidFill>
                <a:schemeClr val="tx1"/>
              </a:solidFill>
            </a:rPr>
            <a:t>), avalanchas de escombros, </a:t>
          </a:r>
          <a:r>
            <a:rPr lang="es-EC" sz="2300" dirty="0" err="1" smtClean="0">
              <a:solidFill>
                <a:schemeClr val="tx1"/>
              </a:solidFill>
            </a:rPr>
            <a:t>lahares</a:t>
          </a:r>
          <a:r>
            <a:rPr lang="es-EC" sz="2300" dirty="0" smtClean="0">
              <a:solidFill>
                <a:schemeClr val="tx1"/>
              </a:solidFill>
            </a:rPr>
            <a:t> y flujos de lava. </a:t>
          </a:r>
          <a:endParaRPr lang="es-EC" sz="2300" dirty="0">
            <a:solidFill>
              <a:schemeClr val="tx1"/>
            </a:solidFill>
          </a:endParaRPr>
        </a:p>
      </dgm:t>
    </dgm:pt>
    <dgm:pt modelId="{9BA43B5A-47EF-4305-AE2B-6E0AAC14C6F2}" type="parTrans" cxnId="{E9935F85-5683-4DD3-B8F3-86F8D6E01F61}">
      <dgm:prSet/>
      <dgm:spPr/>
      <dgm:t>
        <a:bodyPr/>
        <a:lstStyle/>
        <a:p>
          <a:endParaRPr lang="es-EC"/>
        </a:p>
      </dgm:t>
    </dgm:pt>
    <dgm:pt modelId="{99B13416-7BA6-42BF-AFCC-FEADE0659999}" type="sibTrans" cxnId="{E9935F85-5683-4DD3-B8F3-86F8D6E01F61}">
      <dgm:prSet/>
      <dgm:spPr/>
      <dgm:t>
        <a:bodyPr/>
        <a:lstStyle/>
        <a:p>
          <a:endParaRPr lang="es-EC"/>
        </a:p>
      </dgm:t>
    </dgm:pt>
    <dgm:pt modelId="{98C97CFF-F228-4F08-A43A-96639B3CC91D}">
      <dgm:prSet phldrT="[Texto]" custT="1"/>
      <dgm:spPr/>
      <dgm:t>
        <a:bodyPr/>
        <a:lstStyle/>
        <a:p>
          <a:r>
            <a:rPr lang="es-EC" sz="2800" b="1" dirty="0" smtClean="0">
              <a:solidFill>
                <a:schemeClr val="tx1"/>
              </a:solidFill>
            </a:rPr>
            <a:t>Geomorfología</a:t>
          </a:r>
        </a:p>
        <a:p>
          <a:r>
            <a:rPr lang="es-EC" sz="1900" dirty="0" smtClean="0">
              <a:solidFill>
                <a:schemeClr val="tx1"/>
              </a:solidFill>
            </a:rPr>
            <a:t>Su relieve es notablemente heterogéneo: está formado por una amplia gama de variaciones que van desde planicies y terrenos con ondulaciones leves hasta vertientes con pendientes pronunciadas; los relieves </a:t>
          </a:r>
          <a:r>
            <a:rPr lang="es-EC" sz="1900" dirty="0" err="1" smtClean="0">
              <a:solidFill>
                <a:schemeClr val="tx1"/>
              </a:solidFill>
            </a:rPr>
            <a:t>glaciáricos</a:t>
          </a:r>
          <a:r>
            <a:rPr lang="es-EC" sz="1900" dirty="0" smtClean="0">
              <a:solidFill>
                <a:schemeClr val="tx1"/>
              </a:solidFill>
            </a:rPr>
            <a:t>  también son comunes en las partes más altas del DMQ.</a:t>
          </a:r>
          <a:endParaRPr lang="es-EC" sz="1900" dirty="0">
            <a:solidFill>
              <a:schemeClr val="tx1"/>
            </a:solidFill>
          </a:endParaRPr>
        </a:p>
      </dgm:t>
    </dgm:pt>
    <dgm:pt modelId="{3652EA41-B490-4351-BCB4-9A1776D6DD76}" type="parTrans" cxnId="{58A92B85-4A15-4886-BD7E-32DC50C01E10}">
      <dgm:prSet/>
      <dgm:spPr/>
      <dgm:t>
        <a:bodyPr/>
        <a:lstStyle/>
        <a:p>
          <a:endParaRPr lang="es-EC"/>
        </a:p>
      </dgm:t>
    </dgm:pt>
    <dgm:pt modelId="{4A0A9839-15F6-4EF3-9C59-36B09D4AFAA7}" type="sibTrans" cxnId="{58A92B85-4A15-4886-BD7E-32DC50C01E10}">
      <dgm:prSet/>
      <dgm:spPr/>
      <dgm:t>
        <a:bodyPr/>
        <a:lstStyle/>
        <a:p>
          <a:endParaRPr lang="es-EC"/>
        </a:p>
      </dgm:t>
    </dgm:pt>
    <dgm:pt modelId="{0382BA8F-2401-410E-9CB8-8268AAF4B600}">
      <dgm:prSet phldrT="[Texto]"/>
      <dgm:spPr/>
      <dgm:t>
        <a:bodyPr/>
        <a:lstStyle/>
        <a:p>
          <a:r>
            <a:rPr lang="es-EC" b="1" dirty="0" smtClean="0">
              <a:solidFill>
                <a:schemeClr val="tx1"/>
              </a:solidFill>
            </a:rPr>
            <a:t>Hidrogeología</a:t>
          </a:r>
        </a:p>
        <a:p>
          <a:r>
            <a:rPr lang="es-EC" dirty="0" smtClean="0">
              <a:solidFill>
                <a:schemeClr val="tx1"/>
              </a:solidFill>
            </a:rPr>
            <a:t>Muestra un área con permeabilidad baja y litología compuesta de toba, lapilli de pómez, ceniza y una porosidad </a:t>
          </a:r>
          <a:r>
            <a:rPr lang="es-EC" dirty="0" err="1" smtClean="0">
              <a:solidFill>
                <a:schemeClr val="tx1"/>
              </a:solidFill>
            </a:rPr>
            <a:t>intergranular</a:t>
          </a:r>
          <a:r>
            <a:rPr lang="es-EC" dirty="0" smtClean="0">
              <a:solidFill>
                <a:schemeClr val="tx1"/>
              </a:solidFill>
            </a:rPr>
            <a:t>. </a:t>
          </a:r>
          <a:endParaRPr lang="es-EC" dirty="0">
            <a:solidFill>
              <a:schemeClr val="tx1"/>
            </a:solidFill>
          </a:endParaRPr>
        </a:p>
      </dgm:t>
    </dgm:pt>
    <dgm:pt modelId="{6A09938B-D1B2-4935-B3B2-26304B2B2859}" type="parTrans" cxnId="{483B66D2-FC7D-40F5-B02B-CF5D9A2F4234}">
      <dgm:prSet/>
      <dgm:spPr/>
      <dgm:t>
        <a:bodyPr/>
        <a:lstStyle/>
        <a:p>
          <a:endParaRPr lang="es-EC"/>
        </a:p>
      </dgm:t>
    </dgm:pt>
    <dgm:pt modelId="{B4CC9690-E456-4014-BB6D-6BB8459BA965}" type="sibTrans" cxnId="{483B66D2-FC7D-40F5-B02B-CF5D9A2F4234}">
      <dgm:prSet/>
      <dgm:spPr/>
      <dgm:t>
        <a:bodyPr/>
        <a:lstStyle/>
        <a:p>
          <a:endParaRPr lang="es-EC"/>
        </a:p>
      </dgm:t>
    </dgm:pt>
    <dgm:pt modelId="{8574FB79-F89D-4408-94D4-C6B3D7168CBF}" type="pres">
      <dgm:prSet presAssocID="{9A219C9F-6CFD-4058-A08E-AD48C153CBF8}" presName="Name0" presStyleCnt="0">
        <dgm:presLayoutVars>
          <dgm:dir/>
          <dgm:resizeHandles val="exact"/>
        </dgm:presLayoutVars>
      </dgm:prSet>
      <dgm:spPr/>
    </dgm:pt>
    <dgm:pt modelId="{0E9C4C0E-7F69-4456-B2A4-4A1C6F3AC990}" type="pres">
      <dgm:prSet presAssocID="{9A219C9F-6CFD-4058-A08E-AD48C153CBF8}" presName="fgShape" presStyleLbl="fgShp" presStyleIdx="0" presStyleCnt="1"/>
      <dgm:spPr/>
    </dgm:pt>
    <dgm:pt modelId="{D89E3327-64CA-491E-9A3D-BE1570B42A1E}" type="pres">
      <dgm:prSet presAssocID="{9A219C9F-6CFD-4058-A08E-AD48C153CBF8}" presName="linComp" presStyleCnt="0"/>
      <dgm:spPr/>
    </dgm:pt>
    <dgm:pt modelId="{ABE40C24-46A9-497E-9DA1-21E7AC725EDA}" type="pres">
      <dgm:prSet presAssocID="{3CCCDF59-1529-4A65-AA56-8130D0F7AC5F}" presName="compNode" presStyleCnt="0"/>
      <dgm:spPr/>
    </dgm:pt>
    <dgm:pt modelId="{E76EB1DA-3FB5-49BB-A7CA-5124223593FA}" type="pres">
      <dgm:prSet presAssocID="{3CCCDF59-1529-4A65-AA56-8130D0F7AC5F}" presName="bkgdShape" presStyleLbl="node1" presStyleIdx="0" presStyleCnt="3"/>
      <dgm:spPr/>
      <dgm:t>
        <a:bodyPr/>
        <a:lstStyle/>
        <a:p>
          <a:endParaRPr lang="es-EC"/>
        </a:p>
      </dgm:t>
    </dgm:pt>
    <dgm:pt modelId="{8E556ECB-7359-4AB5-ADA8-6543E81CE404}" type="pres">
      <dgm:prSet presAssocID="{3CCCDF59-1529-4A65-AA56-8130D0F7AC5F}" presName="nodeTx" presStyleLbl="node1" presStyleIdx="0" presStyleCnt="3">
        <dgm:presLayoutVars>
          <dgm:bulletEnabled val="1"/>
        </dgm:presLayoutVars>
      </dgm:prSet>
      <dgm:spPr/>
      <dgm:t>
        <a:bodyPr/>
        <a:lstStyle/>
        <a:p>
          <a:endParaRPr lang="es-EC"/>
        </a:p>
      </dgm:t>
    </dgm:pt>
    <dgm:pt modelId="{42AC6654-3BFC-4E88-8021-C4D7BC30731D}" type="pres">
      <dgm:prSet presAssocID="{3CCCDF59-1529-4A65-AA56-8130D0F7AC5F}" presName="invisiNode" presStyleLbl="node1" presStyleIdx="0" presStyleCnt="3"/>
      <dgm:spPr/>
    </dgm:pt>
    <dgm:pt modelId="{35A893BF-D3B5-4F22-8903-3949B02F6988}" type="pres">
      <dgm:prSet presAssocID="{3CCCDF59-1529-4A65-AA56-8130D0F7AC5F}"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F79B737E-F0FB-450F-8E9C-98F0D699ACAB}" type="pres">
      <dgm:prSet presAssocID="{99B13416-7BA6-42BF-AFCC-FEADE0659999}" presName="sibTrans" presStyleLbl="sibTrans2D1" presStyleIdx="0" presStyleCnt="0"/>
      <dgm:spPr/>
      <dgm:t>
        <a:bodyPr/>
        <a:lstStyle/>
        <a:p>
          <a:endParaRPr lang="es-EC"/>
        </a:p>
      </dgm:t>
    </dgm:pt>
    <dgm:pt modelId="{02C495FB-4ABD-442B-A6BD-E45BEADFE317}" type="pres">
      <dgm:prSet presAssocID="{98C97CFF-F228-4F08-A43A-96639B3CC91D}" presName="compNode" presStyleCnt="0"/>
      <dgm:spPr/>
    </dgm:pt>
    <dgm:pt modelId="{E3AB38B8-EB38-4392-956A-3A879229F6B6}" type="pres">
      <dgm:prSet presAssocID="{98C97CFF-F228-4F08-A43A-96639B3CC91D}" presName="bkgdShape" presStyleLbl="node1" presStyleIdx="1" presStyleCnt="3"/>
      <dgm:spPr/>
      <dgm:t>
        <a:bodyPr/>
        <a:lstStyle/>
        <a:p>
          <a:endParaRPr lang="es-EC"/>
        </a:p>
      </dgm:t>
    </dgm:pt>
    <dgm:pt modelId="{E65039EE-2A0A-4FE0-B4AC-766405F05C4A}" type="pres">
      <dgm:prSet presAssocID="{98C97CFF-F228-4F08-A43A-96639B3CC91D}" presName="nodeTx" presStyleLbl="node1" presStyleIdx="1" presStyleCnt="3">
        <dgm:presLayoutVars>
          <dgm:bulletEnabled val="1"/>
        </dgm:presLayoutVars>
      </dgm:prSet>
      <dgm:spPr/>
      <dgm:t>
        <a:bodyPr/>
        <a:lstStyle/>
        <a:p>
          <a:endParaRPr lang="es-EC"/>
        </a:p>
      </dgm:t>
    </dgm:pt>
    <dgm:pt modelId="{3E90A882-2377-4667-8328-E327B0742B81}" type="pres">
      <dgm:prSet presAssocID="{98C97CFF-F228-4F08-A43A-96639B3CC91D}" presName="invisiNode" presStyleLbl="node1" presStyleIdx="1" presStyleCnt="3"/>
      <dgm:spPr/>
    </dgm:pt>
    <dgm:pt modelId="{C848A3E6-22CC-43D7-9F2E-4D5C87AF7979}" type="pres">
      <dgm:prSet presAssocID="{98C97CFF-F228-4F08-A43A-96639B3CC91D}" presName="imagNode"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a:hlinkClick xmlns:r="http://schemas.openxmlformats.org/officeDocument/2006/relationships" r:id="rId4" action="ppaction://hlinkfile"/>
          </dgm14:cNvPr>
        </a:ext>
      </dgm:extLst>
    </dgm:pt>
    <dgm:pt modelId="{E92BF2AF-EC9A-4026-B490-266F8DA78421}" type="pres">
      <dgm:prSet presAssocID="{4A0A9839-15F6-4EF3-9C59-36B09D4AFAA7}" presName="sibTrans" presStyleLbl="sibTrans2D1" presStyleIdx="0" presStyleCnt="0"/>
      <dgm:spPr/>
      <dgm:t>
        <a:bodyPr/>
        <a:lstStyle/>
        <a:p>
          <a:endParaRPr lang="es-EC"/>
        </a:p>
      </dgm:t>
    </dgm:pt>
    <dgm:pt modelId="{E370B640-2A73-4CCF-A47E-762E9F0B8A2A}" type="pres">
      <dgm:prSet presAssocID="{0382BA8F-2401-410E-9CB8-8268AAF4B600}" presName="compNode" presStyleCnt="0"/>
      <dgm:spPr/>
    </dgm:pt>
    <dgm:pt modelId="{0C08BC65-398C-4A9D-87FF-CBD6949CDF53}" type="pres">
      <dgm:prSet presAssocID="{0382BA8F-2401-410E-9CB8-8268AAF4B600}" presName="bkgdShape" presStyleLbl="node1" presStyleIdx="2" presStyleCnt="3"/>
      <dgm:spPr/>
      <dgm:t>
        <a:bodyPr/>
        <a:lstStyle/>
        <a:p>
          <a:endParaRPr lang="es-EC"/>
        </a:p>
      </dgm:t>
    </dgm:pt>
    <dgm:pt modelId="{B9BA88C0-7048-4E9F-8E68-AF8F28225E09}" type="pres">
      <dgm:prSet presAssocID="{0382BA8F-2401-410E-9CB8-8268AAF4B600}" presName="nodeTx" presStyleLbl="node1" presStyleIdx="2" presStyleCnt="3">
        <dgm:presLayoutVars>
          <dgm:bulletEnabled val="1"/>
        </dgm:presLayoutVars>
      </dgm:prSet>
      <dgm:spPr/>
      <dgm:t>
        <a:bodyPr/>
        <a:lstStyle/>
        <a:p>
          <a:endParaRPr lang="es-EC"/>
        </a:p>
      </dgm:t>
    </dgm:pt>
    <dgm:pt modelId="{CFE01F53-4972-44D0-B66A-E277012782C5}" type="pres">
      <dgm:prSet presAssocID="{0382BA8F-2401-410E-9CB8-8268AAF4B600}" presName="invisiNode" presStyleLbl="node1" presStyleIdx="2" presStyleCnt="3"/>
      <dgm:spPr/>
    </dgm:pt>
    <dgm:pt modelId="{C74786B4-2CEF-45B5-BD83-9A90B29137F8}" type="pres">
      <dgm:prSet presAssocID="{0382BA8F-2401-410E-9CB8-8268AAF4B600}" presName="imagNode"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a:hlinkClick xmlns:r="http://schemas.openxmlformats.org/officeDocument/2006/relationships" r:id="rId6" action="ppaction://hlinkfile"/>
          </dgm14:cNvPr>
        </a:ext>
      </dgm:extLst>
    </dgm:pt>
  </dgm:ptLst>
  <dgm:cxnLst>
    <dgm:cxn modelId="{E9935F85-5683-4DD3-B8F3-86F8D6E01F61}" srcId="{9A219C9F-6CFD-4058-A08E-AD48C153CBF8}" destId="{3CCCDF59-1529-4A65-AA56-8130D0F7AC5F}" srcOrd="0" destOrd="0" parTransId="{9BA43B5A-47EF-4305-AE2B-6E0AAC14C6F2}" sibTransId="{99B13416-7BA6-42BF-AFCC-FEADE0659999}"/>
    <dgm:cxn modelId="{483B66D2-FC7D-40F5-B02B-CF5D9A2F4234}" srcId="{9A219C9F-6CFD-4058-A08E-AD48C153CBF8}" destId="{0382BA8F-2401-410E-9CB8-8268AAF4B600}" srcOrd="2" destOrd="0" parTransId="{6A09938B-D1B2-4935-B3B2-26304B2B2859}" sibTransId="{B4CC9690-E456-4014-BB6D-6BB8459BA965}"/>
    <dgm:cxn modelId="{7F56DF36-9EFE-4D65-AA6C-1113BF10E3F5}" type="presOf" srcId="{98C97CFF-F228-4F08-A43A-96639B3CC91D}" destId="{E3AB38B8-EB38-4392-956A-3A879229F6B6}" srcOrd="0" destOrd="0" presId="urn:microsoft.com/office/officeart/2005/8/layout/hList7"/>
    <dgm:cxn modelId="{58A92B85-4A15-4886-BD7E-32DC50C01E10}" srcId="{9A219C9F-6CFD-4058-A08E-AD48C153CBF8}" destId="{98C97CFF-F228-4F08-A43A-96639B3CC91D}" srcOrd="1" destOrd="0" parTransId="{3652EA41-B490-4351-BCB4-9A1776D6DD76}" sibTransId="{4A0A9839-15F6-4EF3-9C59-36B09D4AFAA7}"/>
    <dgm:cxn modelId="{CCF4C120-6435-4FAA-89F4-CFB80E2679A6}" type="presOf" srcId="{4A0A9839-15F6-4EF3-9C59-36B09D4AFAA7}" destId="{E92BF2AF-EC9A-4026-B490-266F8DA78421}" srcOrd="0" destOrd="0" presId="urn:microsoft.com/office/officeart/2005/8/layout/hList7"/>
    <dgm:cxn modelId="{4A4954ED-8022-45F0-A6CD-61772086487C}" type="presOf" srcId="{3CCCDF59-1529-4A65-AA56-8130D0F7AC5F}" destId="{E76EB1DA-3FB5-49BB-A7CA-5124223593FA}" srcOrd="0" destOrd="0" presId="urn:microsoft.com/office/officeart/2005/8/layout/hList7"/>
    <dgm:cxn modelId="{08CB3D34-051C-4974-9257-C924E9D2F6D0}" type="presOf" srcId="{9A219C9F-6CFD-4058-A08E-AD48C153CBF8}" destId="{8574FB79-F89D-4408-94D4-C6B3D7168CBF}" srcOrd="0" destOrd="0" presId="urn:microsoft.com/office/officeart/2005/8/layout/hList7"/>
    <dgm:cxn modelId="{A6E92954-C17F-476B-BC55-505B056F7C9C}" type="presOf" srcId="{0382BA8F-2401-410E-9CB8-8268AAF4B600}" destId="{0C08BC65-398C-4A9D-87FF-CBD6949CDF53}" srcOrd="0" destOrd="0" presId="urn:microsoft.com/office/officeart/2005/8/layout/hList7"/>
    <dgm:cxn modelId="{2B130D9E-9B0D-4317-9939-7915213A8952}" type="presOf" srcId="{3CCCDF59-1529-4A65-AA56-8130D0F7AC5F}" destId="{8E556ECB-7359-4AB5-ADA8-6543E81CE404}" srcOrd="1" destOrd="0" presId="urn:microsoft.com/office/officeart/2005/8/layout/hList7"/>
    <dgm:cxn modelId="{FF316C77-9AC5-4BC4-A0C5-39D38B4360C2}" type="presOf" srcId="{0382BA8F-2401-410E-9CB8-8268AAF4B600}" destId="{B9BA88C0-7048-4E9F-8E68-AF8F28225E09}" srcOrd="1" destOrd="0" presId="urn:microsoft.com/office/officeart/2005/8/layout/hList7"/>
    <dgm:cxn modelId="{72A94F01-2C42-4924-8F52-5953D2148C86}" type="presOf" srcId="{99B13416-7BA6-42BF-AFCC-FEADE0659999}" destId="{F79B737E-F0FB-450F-8E9C-98F0D699ACAB}" srcOrd="0" destOrd="0" presId="urn:microsoft.com/office/officeart/2005/8/layout/hList7"/>
    <dgm:cxn modelId="{F588D1EE-0200-486E-BA7E-5088AD925DAE}" type="presOf" srcId="{98C97CFF-F228-4F08-A43A-96639B3CC91D}" destId="{E65039EE-2A0A-4FE0-B4AC-766405F05C4A}" srcOrd="1" destOrd="0" presId="urn:microsoft.com/office/officeart/2005/8/layout/hList7"/>
    <dgm:cxn modelId="{3D1AF022-DB96-4BD8-82DC-2188B09E0614}" type="presParOf" srcId="{8574FB79-F89D-4408-94D4-C6B3D7168CBF}" destId="{0E9C4C0E-7F69-4456-B2A4-4A1C6F3AC990}" srcOrd="0" destOrd="0" presId="urn:microsoft.com/office/officeart/2005/8/layout/hList7"/>
    <dgm:cxn modelId="{5E6DDC7D-B18B-4CE2-9BB0-E4BE13122A19}" type="presParOf" srcId="{8574FB79-F89D-4408-94D4-C6B3D7168CBF}" destId="{D89E3327-64CA-491E-9A3D-BE1570B42A1E}" srcOrd="1" destOrd="0" presId="urn:microsoft.com/office/officeart/2005/8/layout/hList7"/>
    <dgm:cxn modelId="{E2AA00E2-D8A4-4C50-8FB9-525585EE38B3}" type="presParOf" srcId="{D89E3327-64CA-491E-9A3D-BE1570B42A1E}" destId="{ABE40C24-46A9-497E-9DA1-21E7AC725EDA}" srcOrd="0" destOrd="0" presId="urn:microsoft.com/office/officeart/2005/8/layout/hList7"/>
    <dgm:cxn modelId="{987655C4-1F73-4B45-B21E-6315B54BFCCD}" type="presParOf" srcId="{ABE40C24-46A9-497E-9DA1-21E7AC725EDA}" destId="{E76EB1DA-3FB5-49BB-A7CA-5124223593FA}" srcOrd="0" destOrd="0" presId="urn:microsoft.com/office/officeart/2005/8/layout/hList7"/>
    <dgm:cxn modelId="{A97DA743-33EA-427D-9E13-386FF8260E78}" type="presParOf" srcId="{ABE40C24-46A9-497E-9DA1-21E7AC725EDA}" destId="{8E556ECB-7359-4AB5-ADA8-6543E81CE404}" srcOrd="1" destOrd="0" presId="urn:microsoft.com/office/officeart/2005/8/layout/hList7"/>
    <dgm:cxn modelId="{FE7212CE-624E-48CE-B07D-78F5B401C348}" type="presParOf" srcId="{ABE40C24-46A9-497E-9DA1-21E7AC725EDA}" destId="{42AC6654-3BFC-4E88-8021-C4D7BC30731D}" srcOrd="2" destOrd="0" presId="urn:microsoft.com/office/officeart/2005/8/layout/hList7"/>
    <dgm:cxn modelId="{13B37FF3-E620-409A-A910-17F8F8A975A6}" type="presParOf" srcId="{ABE40C24-46A9-497E-9DA1-21E7AC725EDA}" destId="{35A893BF-D3B5-4F22-8903-3949B02F6988}" srcOrd="3" destOrd="0" presId="urn:microsoft.com/office/officeart/2005/8/layout/hList7"/>
    <dgm:cxn modelId="{230F8E84-D5EC-449C-A4E8-D2EC6C712416}" type="presParOf" srcId="{D89E3327-64CA-491E-9A3D-BE1570B42A1E}" destId="{F79B737E-F0FB-450F-8E9C-98F0D699ACAB}" srcOrd="1" destOrd="0" presId="urn:microsoft.com/office/officeart/2005/8/layout/hList7"/>
    <dgm:cxn modelId="{540FAC5D-419D-4C59-AC2C-1D80A3FD09B4}" type="presParOf" srcId="{D89E3327-64CA-491E-9A3D-BE1570B42A1E}" destId="{02C495FB-4ABD-442B-A6BD-E45BEADFE317}" srcOrd="2" destOrd="0" presId="urn:microsoft.com/office/officeart/2005/8/layout/hList7"/>
    <dgm:cxn modelId="{691DBB5B-C9E2-406B-8D36-F4798D10D0FE}" type="presParOf" srcId="{02C495FB-4ABD-442B-A6BD-E45BEADFE317}" destId="{E3AB38B8-EB38-4392-956A-3A879229F6B6}" srcOrd="0" destOrd="0" presId="urn:microsoft.com/office/officeart/2005/8/layout/hList7"/>
    <dgm:cxn modelId="{8D07C910-4DB2-46ED-992E-C1ADC6856289}" type="presParOf" srcId="{02C495FB-4ABD-442B-A6BD-E45BEADFE317}" destId="{E65039EE-2A0A-4FE0-B4AC-766405F05C4A}" srcOrd="1" destOrd="0" presId="urn:microsoft.com/office/officeart/2005/8/layout/hList7"/>
    <dgm:cxn modelId="{B6F2DE95-622C-40FA-967C-ADACBA610504}" type="presParOf" srcId="{02C495FB-4ABD-442B-A6BD-E45BEADFE317}" destId="{3E90A882-2377-4667-8328-E327B0742B81}" srcOrd="2" destOrd="0" presId="urn:microsoft.com/office/officeart/2005/8/layout/hList7"/>
    <dgm:cxn modelId="{01539B38-6759-4E2F-9FA7-767146B7A1F1}" type="presParOf" srcId="{02C495FB-4ABD-442B-A6BD-E45BEADFE317}" destId="{C848A3E6-22CC-43D7-9F2E-4D5C87AF7979}" srcOrd="3" destOrd="0" presId="urn:microsoft.com/office/officeart/2005/8/layout/hList7"/>
    <dgm:cxn modelId="{EE9F6247-607B-4134-95CC-DE1533D7432E}" type="presParOf" srcId="{D89E3327-64CA-491E-9A3D-BE1570B42A1E}" destId="{E92BF2AF-EC9A-4026-B490-266F8DA78421}" srcOrd="3" destOrd="0" presId="urn:microsoft.com/office/officeart/2005/8/layout/hList7"/>
    <dgm:cxn modelId="{0456F81B-AC64-49DB-923C-6097CDAC8447}" type="presParOf" srcId="{D89E3327-64CA-491E-9A3D-BE1570B42A1E}" destId="{E370B640-2A73-4CCF-A47E-762E9F0B8A2A}" srcOrd="4" destOrd="0" presId="urn:microsoft.com/office/officeart/2005/8/layout/hList7"/>
    <dgm:cxn modelId="{E2BEC24F-714D-4820-A880-EFE7B123C590}" type="presParOf" srcId="{E370B640-2A73-4CCF-A47E-762E9F0B8A2A}" destId="{0C08BC65-398C-4A9D-87FF-CBD6949CDF53}" srcOrd="0" destOrd="0" presId="urn:microsoft.com/office/officeart/2005/8/layout/hList7"/>
    <dgm:cxn modelId="{081E1A1E-60A6-4E79-9C89-F576617205F7}" type="presParOf" srcId="{E370B640-2A73-4CCF-A47E-762E9F0B8A2A}" destId="{B9BA88C0-7048-4E9F-8E68-AF8F28225E09}" srcOrd="1" destOrd="0" presId="urn:microsoft.com/office/officeart/2005/8/layout/hList7"/>
    <dgm:cxn modelId="{94AEE704-C7D0-4E44-92E5-DF42236C59E1}" type="presParOf" srcId="{E370B640-2A73-4CCF-A47E-762E9F0B8A2A}" destId="{CFE01F53-4972-44D0-B66A-E277012782C5}" srcOrd="2" destOrd="0" presId="urn:microsoft.com/office/officeart/2005/8/layout/hList7"/>
    <dgm:cxn modelId="{0E68013B-EC71-4486-BE1A-C8D918FF05A7}" type="presParOf" srcId="{E370B640-2A73-4CCF-A47E-762E9F0B8A2A}" destId="{C74786B4-2CEF-45B5-BD83-9A90B29137F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A219C9F-6CFD-4058-A08E-AD48C153CBF8}" type="doc">
      <dgm:prSet loTypeId="urn:microsoft.com/office/officeart/2005/8/layout/hList7" loCatId="process" qsTypeId="urn:microsoft.com/office/officeart/2005/8/quickstyle/simple1" qsCatId="simple" csTypeId="urn:microsoft.com/office/officeart/2005/8/colors/accent1_2" csCatId="accent1" phldr="1"/>
      <dgm:spPr/>
    </dgm:pt>
    <dgm:pt modelId="{3CCCDF59-1529-4A65-AA56-8130D0F7AC5F}">
      <dgm:prSet phldrT="[Texto]" custT="1"/>
      <dgm:spPr/>
      <dgm:t>
        <a:bodyPr/>
        <a:lstStyle/>
        <a:p>
          <a:r>
            <a:rPr lang="es-EC" sz="2400" b="1" dirty="0" smtClean="0">
              <a:solidFill>
                <a:schemeClr val="tx1"/>
              </a:solidFill>
            </a:rPr>
            <a:t>Temperatura</a:t>
          </a:r>
        </a:p>
        <a:p>
          <a:r>
            <a:rPr lang="es-EC" sz="2000" dirty="0" smtClean="0">
              <a:solidFill>
                <a:schemeClr val="tx1"/>
              </a:solidFill>
            </a:rPr>
            <a:t>La temperatura media anual se  estima de 14.7 °C, en  los meses de mayo y septiembre ya que es la época más calurosa del año es de 15.5 °C. La estación más fría del año es en los meses de marzo y abril registrando una temperatura promedio de 13.9 °C. Estación Iñaquito.</a:t>
          </a:r>
          <a:endParaRPr lang="es-EC" sz="2000" dirty="0">
            <a:solidFill>
              <a:schemeClr val="tx1"/>
            </a:solidFill>
          </a:endParaRPr>
        </a:p>
      </dgm:t>
    </dgm:pt>
    <dgm:pt modelId="{9BA43B5A-47EF-4305-AE2B-6E0AAC14C6F2}" type="parTrans" cxnId="{E9935F85-5683-4DD3-B8F3-86F8D6E01F61}">
      <dgm:prSet/>
      <dgm:spPr/>
      <dgm:t>
        <a:bodyPr/>
        <a:lstStyle/>
        <a:p>
          <a:endParaRPr lang="es-EC"/>
        </a:p>
      </dgm:t>
    </dgm:pt>
    <dgm:pt modelId="{99B13416-7BA6-42BF-AFCC-FEADE0659999}" type="sibTrans" cxnId="{E9935F85-5683-4DD3-B8F3-86F8D6E01F61}">
      <dgm:prSet/>
      <dgm:spPr/>
      <dgm:t>
        <a:bodyPr/>
        <a:lstStyle/>
        <a:p>
          <a:endParaRPr lang="es-EC"/>
        </a:p>
      </dgm:t>
    </dgm:pt>
    <dgm:pt modelId="{98C97CFF-F228-4F08-A43A-96639B3CC91D}">
      <dgm:prSet phldrT="[Texto]" custT="1"/>
      <dgm:spPr/>
      <dgm:t>
        <a:bodyPr/>
        <a:lstStyle/>
        <a:p>
          <a:r>
            <a:rPr lang="es-EC" sz="2400" b="1" dirty="0" smtClean="0">
              <a:solidFill>
                <a:schemeClr val="tx1"/>
              </a:solidFill>
            </a:rPr>
            <a:t>Precipitación</a:t>
          </a:r>
        </a:p>
        <a:p>
          <a:r>
            <a:rPr lang="es-EC" sz="2000" dirty="0" smtClean="0">
              <a:solidFill>
                <a:schemeClr val="tx1"/>
              </a:solidFill>
            </a:rPr>
            <a:t>El promedio anual de precipitación se estima en  los 1486.8 mm, siendo el mes abril y diciembre el más lluvioso con 263.4 mm mientras que noviembre, enero y agosto son secos  con 31.4 mm aproximadamente según el Anuario meteorológico </a:t>
          </a:r>
          <a:r>
            <a:rPr lang="es-EC" sz="2000" dirty="0" err="1" smtClean="0">
              <a:solidFill>
                <a:schemeClr val="tx1"/>
              </a:solidFill>
            </a:rPr>
            <a:t>Inamhi</a:t>
          </a:r>
          <a:r>
            <a:rPr lang="es-EC" sz="2000" dirty="0" smtClean="0">
              <a:solidFill>
                <a:schemeClr val="tx1"/>
              </a:solidFill>
            </a:rPr>
            <a:t> 2010</a:t>
          </a:r>
          <a:r>
            <a:rPr lang="es-EC" sz="2800" dirty="0" smtClean="0">
              <a:solidFill>
                <a:schemeClr val="tx1"/>
              </a:solidFill>
            </a:rPr>
            <a:t>.</a:t>
          </a:r>
          <a:endParaRPr lang="es-EC" sz="1900" dirty="0">
            <a:solidFill>
              <a:schemeClr val="tx1"/>
            </a:solidFill>
          </a:endParaRPr>
        </a:p>
      </dgm:t>
    </dgm:pt>
    <dgm:pt modelId="{3652EA41-B490-4351-BCB4-9A1776D6DD76}" type="parTrans" cxnId="{58A92B85-4A15-4886-BD7E-32DC50C01E10}">
      <dgm:prSet/>
      <dgm:spPr/>
      <dgm:t>
        <a:bodyPr/>
        <a:lstStyle/>
        <a:p>
          <a:endParaRPr lang="es-EC"/>
        </a:p>
      </dgm:t>
    </dgm:pt>
    <dgm:pt modelId="{4A0A9839-15F6-4EF3-9C59-36B09D4AFAA7}" type="sibTrans" cxnId="{58A92B85-4A15-4886-BD7E-32DC50C01E10}">
      <dgm:prSet/>
      <dgm:spPr/>
      <dgm:t>
        <a:bodyPr/>
        <a:lstStyle/>
        <a:p>
          <a:endParaRPr lang="es-EC"/>
        </a:p>
      </dgm:t>
    </dgm:pt>
    <dgm:pt modelId="{0382BA8F-2401-410E-9CB8-8268AAF4B600}">
      <dgm:prSet phldrT="[Texto]"/>
      <dgm:spPr/>
      <dgm:t>
        <a:bodyPr/>
        <a:lstStyle/>
        <a:p>
          <a:r>
            <a:rPr lang="es-EC" b="1" dirty="0" smtClean="0">
              <a:solidFill>
                <a:schemeClr val="tx1"/>
              </a:solidFill>
            </a:rPr>
            <a:t>Cobertura Vegetal</a:t>
          </a:r>
        </a:p>
        <a:p>
          <a:r>
            <a:rPr lang="es-EC" dirty="0" smtClean="0">
              <a:solidFill>
                <a:schemeClr val="tx1"/>
              </a:solidFill>
            </a:rPr>
            <a:t>Quito posee el 85% de área urbana sin embargo dentro de este se ubican Pasto Cultivado y Maíz.</a:t>
          </a:r>
          <a:endParaRPr lang="es-EC" dirty="0">
            <a:solidFill>
              <a:schemeClr val="tx1"/>
            </a:solidFill>
          </a:endParaRPr>
        </a:p>
      </dgm:t>
    </dgm:pt>
    <dgm:pt modelId="{6A09938B-D1B2-4935-B3B2-26304B2B2859}" type="parTrans" cxnId="{483B66D2-FC7D-40F5-B02B-CF5D9A2F4234}">
      <dgm:prSet/>
      <dgm:spPr/>
      <dgm:t>
        <a:bodyPr/>
        <a:lstStyle/>
        <a:p>
          <a:endParaRPr lang="es-EC"/>
        </a:p>
      </dgm:t>
    </dgm:pt>
    <dgm:pt modelId="{B4CC9690-E456-4014-BB6D-6BB8459BA965}" type="sibTrans" cxnId="{483B66D2-FC7D-40F5-B02B-CF5D9A2F4234}">
      <dgm:prSet/>
      <dgm:spPr/>
      <dgm:t>
        <a:bodyPr/>
        <a:lstStyle/>
        <a:p>
          <a:endParaRPr lang="es-EC"/>
        </a:p>
      </dgm:t>
    </dgm:pt>
    <dgm:pt modelId="{8574FB79-F89D-4408-94D4-C6B3D7168CBF}" type="pres">
      <dgm:prSet presAssocID="{9A219C9F-6CFD-4058-A08E-AD48C153CBF8}" presName="Name0" presStyleCnt="0">
        <dgm:presLayoutVars>
          <dgm:dir/>
          <dgm:resizeHandles val="exact"/>
        </dgm:presLayoutVars>
      </dgm:prSet>
      <dgm:spPr/>
    </dgm:pt>
    <dgm:pt modelId="{0E9C4C0E-7F69-4456-B2A4-4A1C6F3AC990}" type="pres">
      <dgm:prSet presAssocID="{9A219C9F-6CFD-4058-A08E-AD48C153CBF8}" presName="fgShape" presStyleLbl="fgShp" presStyleIdx="0" presStyleCnt="1"/>
      <dgm:spPr/>
    </dgm:pt>
    <dgm:pt modelId="{D89E3327-64CA-491E-9A3D-BE1570B42A1E}" type="pres">
      <dgm:prSet presAssocID="{9A219C9F-6CFD-4058-A08E-AD48C153CBF8}" presName="linComp" presStyleCnt="0"/>
      <dgm:spPr/>
    </dgm:pt>
    <dgm:pt modelId="{ABE40C24-46A9-497E-9DA1-21E7AC725EDA}" type="pres">
      <dgm:prSet presAssocID="{3CCCDF59-1529-4A65-AA56-8130D0F7AC5F}" presName="compNode" presStyleCnt="0"/>
      <dgm:spPr/>
    </dgm:pt>
    <dgm:pt modelId="{E76EB1DA-3FB5-49BB-A7CA-5124223593FA}" type="pres">
      <dgm:prSet presAssocID="{3CCCDF59-1529-4A65-AA56-8130D0F7AC5F}" presName="bkgdShape" presStyleLbl="node1" presStyleIdx="0" presStyleCnt="3"/>
      <dgm:spPr/>
      <dgm:t>
        <a:bodyPr/>
        <a:lstStyle/>
        <a:p>
          <a:endParaRPr lang="es-EC"/>
        </a:p>
      </dgm:t>
    </dgm:pt>
    <dgm:pt modelId="{8E556ECB-7359-4AB5-ADA8-6543E81CE404}" type="pres">
      <dgm:prSet presAssocID="{3CCCDF59-1529-4A65-AA56-8130D0F7AC5F}" presName="nodeTx" presStyleLbl="node1" presStyleIdx="0" presStyleCnt="3">
        <dgm:presLayoutVars>
          <dgm:bulletEnabled val="1"/>
        </dgm:presLayoutVars>
      </dgm:prSet>
      <dgm:spPr/>
      <dgm:t>
        <a:bodyPr/>
        <a:lstStyle/>
        <a:p>
          <a:endParaRPr lang="es-EC"/>
        </a:p>
      </dgm:t>
    </dgm:pt>
    <dgm:pt modelId="{42AC6654-3BFC-4E88-8021-C4D7BC30731D}" type="pres">
      <dgm:prSet presAssocID="{3CCCDF59-1529-4A65-AA56-8130D0F7AC5F}" presName="invisiNode" presStyleLbl="node1" presStyleIdx="0" presStyleCnt="3"/>
      <dgm:spPr/>
    </dgm:pt>
    <dgm:pt modelId="{35A893BF-D3B5-4F22-8903-3949B02F6988}" type="pres">
      <dgm:prSet presAssocID="{3CCCDF59-1529-4A65-AA56-8130D0F7AC5F}" presName="imagNod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a:hlinkClick xmlns:r="http://schemas.openxmlformats.org/officeDocument/2006/relationships" r:id="rId2" action="ppaction://hlinkfile"/>
          </dgm14:cNvPr>
        </a:ext>
      </dgm:extLst>
    </dgm:pt>
    <dgm:pt modelId="{F79B737E-F0FB-450F-8E9C-98F0D699ACAB}" type="pres">
      <dgm:prSet presAssocID="{99B13416-7BA6-42BF-AFCC-FEADE0659999}" presName="sibTrans" presStyleLbl="sibTrans2D1" presStyleIdx="0" presStyleCnt="0"/>
      <dgm:spPr/>
      <dgm:t>
        <a:bodyPr/>
        <a:lstStyle/>
        <a:p>
          <a:endParaRPr lang="es-EC"/>
        </a:p>
      </dgm:t>
    </dgm:pt>
    <dgm:pt modelId="{02C495FB-4ABD-442B-A6BD-E45BEADFE317}" type="pres">
      <dgm:prSet presAssocID="{98C97CFF-F228-4F08-A43A-96639B3CC91D}" presName="compNode" presStyleCnt="0"/>
      <dgm:spPr/>
    </dgm:pt>
    <dgm:pt modelId="{E3AB38B8-EB38-4392-956A-3A879229F6B6}" type="pres">
      <dgm:prSet presAssocID="{98C97CFF-F228-4F08-A43A-96639B3CC91D}" presName="bkgdShape" presStyleLbl="node1" presStyleIdx="1" presStyleCnt="3"/>
      <dgm:spPr/>
      <dgm:t>
        <a:bodyPr/>
        <a:lstStyle/>
        <a:p>
          <a:endParaRPr lang="es-EC"/>
        </a:p>
      </dgm:t>
    </dgm:pt>
    <dgm:pt modelId="{E65039EE-2A0A-4FE0-B4AC-766405F05C4A}" type="pres">
      <dgm:prSet presAssocID="{98C97CFF-F228-4F08-A43A-96639B3CC91D}" presName="nodeTx" presStyleLbl="node1" presStyleIdx="1" presStyleCnt="3">
        <dgm:presLayoutVars>
          <dgm:bulletEnabled val="1"/>
        </dgm:presLayoutVars>
      </dgm:prSet>
      <dgm:spPr/>
      <dgm:t>
        <a:bodyPr/>
        <a:lstStyle/>
        <a:p>
          <a:endParaRPr lang="es-EC"/>
        </a:p>
      </dgm:t>
    </dgm:pt>
    <dgm:pt modelId="{3E90A882-2377-4667-8328-E327B0742B81}" type="pres">
      <dgm:prSet presAssocID="{98C97CFF-F228-4F08-A43A-96639B3CC91D}" presName="invisiNode" presStyleLbl="node1" presStyleIdx="1" presStyleCnt="3"/>
      <dgm:spPr/>
    </dgm:pt>
    <dgm:pt modelId="{C848A3E6-22CC-43D7-9F2E-4D5C87AF7979}" type="pres">
      <dgm:prSet presAssocID="{98C97CFF-F228-4F08-A43A-96639B3CC91D}" presName="imagNode" presStyleLbl="fgImgPlace1" presStyleIdx="1" presStyleCnt="3"/>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a:hlinkClick xmlns:r="http://schemas.openxmlformats.org/officeDocument/2006/relationships" r:id="rId4" action="ppaction://hlinkfile"/>
          </dgm14:cNvPr>
        </a:ext>
      </dgm:extLst>
    </dgm:pt>
    <dgm:pt modelId="{E92BF2AF-EC9A-4026-B490-266F8DA78421}" type="pres">
      <dgm:prSet presAssocID="{4A0A9839-15F6-4EF3-9C59-36B09D4AFAA7}" presName="sibTrans" presStyleLbl="sibTrans2D1" presStyleIdx="0" presStyleCnt="0"/>
      <dgm:spPr/>
      <dgm:t>
        <a:bodyPr/>
        <a:lstStyle/>
        <a:p>
          <a:endParaRPr lang="es-EC"/>
        </a:p>
      </dgm:t>
    </dgm:pt>
    <dgm:pt modelId="{E370B640-2A73-4CCF-A47E-762E9F0B8A2A}" type="pres">
      <dgm:prSet presAssocID="{0382BA8F-2401-410E-9CB8-8268AAF4B600}" presName="compNode" presStyleCnt="0"/>
      <dgm:spPr/>
    </dgm:pt>
    <dgm:pt modelId="{0C08BC65-398C-4A9D-87FF-CBD6949CDF53}" type="pres">
      <dgm:prSet presAssocID="{0382BA8F-2401-410E-9CB8-8268AAF4B600}" presName="bkgdShape" presStyleLbl="node1" presStyleIdx="2" presStyleCnt="3"/>
      <dgm:spPr/>
      <dgm:t>
        <a:bodyPr/>
        <a:lstStyle/>
        <a:p>
          <a:endParaRPr lang="es-EC"/>
        </a:p>
      </dgm:t>
    </dgm:pt>
    <dgm:pt modelId="{B9BA88C0-7048-4E9F-8E68-AF8F28225E09}" type="pres">
      <dgm:prSet presAssocID="{0382BA8F-2401-410E-9CB8-8268AAF4B600}" presName="nodeTx" presStyleLbl="node1" presStyleIdx="2" presStyleCnt="3">
        <dgm:presLayoutVars>
          <dgm:bulletEnabled val="1"/>
        </dgm:presLayoutVars>
      </dgm:prSet>
      <dgm:spPr/>
      <dgm:t>
        <a:bodyPr/>
        <a:lstStyle/>
        <a:p>
          <a:endParaRPr lang="es-EC"/>
        </a:p>
      </dgm:t>
    </dgm:pt>
    <dgm:pt modelId="{CFE01F53-4972-44D0-B66A-E277012782C5}" type="pres">
      <dgm:prSet presAssocID="{0382BA8F-2401-410E-9CB8-8268AAF4B600}" presName="invisiNode" presStyleLbl="node1" presStyleIdx="2" presStyleCnt="3"/>
      <dgm:spPr/>
    </dgm:pt>
    <dgm:pt modelId="{C74786B4-2CEF-45B5-BD83-9A90B29137F8}" type="pres">
      <dgm:prSet presAssocID="{0382BA8F-2401-410E-9CB8-8268AAF4B600}" presName="imagNode" presStyleLbl="fgImgPlace1" presStyleIdx="2" presStyleCnt="3"/>
      <dgm:spPr>
        <a:blipFill>
          <a:blip xmlns:r="http://schemas.openxmlformats.org/officeDocument/2006/relationships" r:embed="rId5" cstate="print">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a:hlinkClick xmlns:r="http://schemas.openxmlformats.org/officeDocument/2006/relationships" r:id="rId6" action="ppaction://hlinkfile"/>
          </dgm14:cNvPr>
        </a:ext>
      </dgm:extLst>
    </dgm:pt>
  </dgm:ptLst>
  <dgm:cxnLst>
    <dgm:cxn modelId="{E9935F85-5683-4DD3-B8F3-86F8D6E01F61}" srcId="{9A219C9F-6CFD-4058-A08E-AD48C153CBF8}" destId="{3CCCDF59-1529-4A65-AA56-8130D0F7AC5F}" srcOrd="0" destOrd="0" parTransId="{9BA43B5A-47EF-4305-AE2B-6E0AAC14C6F2}" sibTransId="{99B13416-7BA6-42BF-AFCC-FEADE0659999}"/>
    <dgm:cxn modelId="{5789E80E-2FC7-4E9E-9289-1C78C6A598ED}" type="presOf" srcId="{3CCCDF59-1529-4A65-AA56-8130D0F7AC5F}" destId="{E76EB1DA-3FB5-49BB-A7CA-5124223593FA}" srcOrd="0" destOrd="0" presId="urn:microsoft.com/office/officeart/2005/8/layout/hList7"/>
    <dgm:cxn modelId="{483B66D2-FC7D-40F5-B02B-CF5D9A2F4234}" srcId="{9A219C9F-6CFD-4058-A08E-AD48C153CBF8}" destId="{0382BA8F-2401-410E-9CB8-8268AAF4B600}" srcOrd="2" destOrd="0" parTransId="{6A09938B-D1B2-4935-B3B2-26304B2B2859}" sibTransId="{B4CC9690-E456-4014-BB6D-6BB8459BA965}"/>
    <dgm:cxn modelId="{7B7D46F8-B9CB-4BB7-AE6C-E53CAC9905D9}" type="presOf" srcId="{4A0A9839-15F6-4EF3-9C59-36B09D4AFAA7}" destId="{E92BF2AF-EC9A-4026-B490-266F8DA78421}" srcOrd="0" destOrd="0" presId="urn:microsoft.com/office/officeart/2005/8/layout/hList7"/>
    <dgm:cxn modelId="{B4B461C2-E593-4FA6-ACD2-9C886D0B547A}" type="presOf" srcId="{98C97CFF-F228-4F08-A43A-96639B3CC91D}" destId="{E65039EE-2A0A-4FE0-B4AC-766405F05C4A}" srcOrd="1" destOrd="0" presId="urn:microsoft.com/office/officeart/2005/8/layout/hList7"/>
    <dgm:cxn modelId="{58A92B85-4A15-4886-BD7E-32DC50C01E10}" srcId="{9A219C9F-6CFD-4058-A08E-AD48C153CBF8}" destId="{98C97CFF-F228-4F08-A43A-96639B3CC91D}" srcOrd="1" destOrd="0" parTransId="{3652EA41-B490-4351-BCB4-9A1776D6DD76}" sibTransId="{4A0A9839-15F6-4EF3-9C59-36B09D4AFAA7}"/>
    <dgm:cxn modelId="{B2C4A506-0804-4392-AAF6-F0BE82E4202A}" type="presOf" srcId="{0382BA8F-2401-410E-9CB8-8268AAF4B600}" destId="{B9BA88C0-7048-4E9F-8E68-AF8F28225E09}" srcOrd="1" destOrd="0" presId="urn:microsoft.com/office/officeart/2005/8/layout/hList7"/>
    <dgm:cxn modelId="{62F38490-8B88-4031-ADAB-112894DEB794}" type="presOf" srcId="{99B13416-7BA6-42BF-AFCC-FEADE0659999}" destId="{F79B737E-F0FB-450F-8E9C-98F0D699ACAB}" srcOrd="0" destOrd="0" presId="urn:microsoft.com/office/officeart/2005/8/layout/hList7"/>
    <dgm:cxn modelId="{92A0DE0B-EF5B-45A7-808B-E90908166F6C}" type="presOf" srcId="{98C97CFF-F228-4F08-A43A-96639B3CC91D}" destId="{E3AB38B8-EB38-4392-956A-3A879229F6B6}" srcOrd="0" destOrd="0" presId="urn:microsoft.com/office/officeart/2005/8/layout/hList7"/>
    <dgm:cxn modelId="{30DD216F-3B80-4DF5-95F7-F5FF304CC382}" type="presOf" srcId="{3CCCDF59-1529-4A65-AA56-8130D0F7AC5F}" destId="{8E556ECB-7359-4AB5-ADA8-6543E81CE404}" srcOrd="1" destOrd="0" presId="urn:microsoft.com/office/officeart/2005/8/layout/hList7"/>
    <dgm:cxn modelId="{44698247-7A43-461E-BB9E-340721D667A6}" type="presOf" srcId="{0382BA8F-2401-410E-9CB8-8268AAF4B600}" destId="{0C08BC65-398C-4A9D-87FF-CBD6949CDF53}" srcOrd="0" destOrd="0" presId="urn:microsoft.com/office/officeart/2005/8/layout/hList7"/>
    <dgm:cxn modelId="{E0E4E223-707B-4015-A3B1-940E67A80346}" type="presOf" srcId="{9A219C9F-6CFD-4058-A08E-AD48C153CBF8}" destId="{8574FB79-F89D-4408-94D4-C6B3D7168CBF}" srcOrd="0" destOrd="0" presId="urn:microsoft.com/office/officeart/2005/8/layout/hList7"/>
    <dgm:cxn modelId="{9EE1F87A-DE60-4916-B69B-E83E4AE028E7}" type="presParOf" srcId="{8574FB79-F89D-4408-94D4-C6B3D7168CBF}" destId="{0E9C4C0E-7F69-4456-B2A4-4A1C6F3AC990}" srcOrd="0" destOrd="0" presId="urn:microsoft.com/office/officeart/2005/8/layout/hList7"/>
    <dgm:cxn modelId="{5252F79F-C8BF-4497-A8BB-2CE6946757F0}" type="presParOf" srcId="{8574FB79-F89D-4408-94D4-C6B3D7168CBF}" destId="{D89E3327-64CA-491E-9A3D-BE1570B42A1E}" srcOrd="1" destOrd="0" presId="urn:microsoft.com/office/officeart/2005/8/layout/hList7"/>
    <dgm:cxn modelId="{BD9E5906-D582-4D79-BC10-B74BB71E6A75}" type="presParOf" srcId="{D89E3327-64CA-491E-9A3D-BE1570B42A1E}" destId="{ABE40C24-46A9-497E-9DA1-21E7AC725EDA}" srcOrd="0" destOrd="0" presId="urn:microsoft.com/office/officeart/2005/8/layout/hList7"/>
    <dgm:cxn modelId="{44EA370C-2715-4B6E-B6DC-4EEFDF574C50}" type="presParOf" srcId="{ABE40C24-46A9-497E-9DA1-21E7AC725EDA}" destId="{E76EB1DA-3FB5-49BB-A7CA-5124223593FA}" srcOrd="0" destOrd="0" presId="urn:microsoft.com/office/officeart/2005/8/layout/hList7"/>
    <dgm:cxn modelId="{C947FC42-CF77-4FA5-BBF0-A74FC8CFCC95}" type="presParOf" srcId="{ABE40C24-46A9-497E-9DA1-21E7AC725EDA}" destId="{8E556ECB-7359-4AB5-ADA8-6543E81CE404}" srcOrd="1" destOrd="0" presId="urn:microsoft.com/office/officeart/2005/8/layout/hList7"/>
    <dgm:cxn modelId="{715C3F8E-5899-4F3D-92AA-93FD4242E21F}" type="presParOf" srcId="{ABE40C24-46A9-497E-9DA1-21E7AC725EDA}" destId="{42AC6654-3BFC-4E88-8021-C4D7BC30731D}" srcOrd="2" destOrd="0" presId="urn:microsoft.com/office/officeart/2005/8/layout/hList7"/>
    <dgm:cxn modelId="{482FF997-6D5C-4BD1-A8EC-C3E9A3E04EF1}" type="presParOf" srcId="{ABE40C24-46A9-497E-9DA1-21E7AC725EDA}" destId="{35A893BF-D3B5-4F22-8903-3949B02F6988}" srcOrd="3" destOrd="0" presId="urn:microsoft.com/office/officeart/2005/8/layout/hList7"/>
    <dgm:cxn modelId="{0BDC386E-9825-4A2C-AA14-B12A862E6CCD}" type="presParOf" srcId="{D89E3327-64CA-491E-9A3D-BE1570B42A1E}" destId="{F79B737E-F0FB-450F-8E9C-98F0D699ACAB}" srcOrd="1" destOrd="0" presId="urn:microsoft.com/office/officeart/2005/8/layout/hList7"/>
    <dgm:cxn modelId="{23A5AD0E-5DC8-4D91-911E-0794E724E87A}" type="presParOf" srcId="{D89E3327-64CA-491E-9A3D-BE1570B42A1E}" destId="{02C495FB-4ABD-442B-A6BD-E45BEADFE317}" srcOrd="2" destOrd="0" presId="urn:microsoft.com/office/officeart/2005/8/layout/hList7"/>
    <dgm:cxn modelId="{0F815E7D-6DE4-4842-B344-E07EA9FB18D5}" type="presParOf" srcId="{02C495FB-4ABD-442B-A6BD-E45BEADFE317}" destId="{E3AB38B8-EB38-4392-956A-3A879229F6B6}" srcOrd="0" destOrd="0" presId="urn:microsoft.com/office/officeart/2005/8/layout/hList7"/>
    <dgm:cxn modelId="{07147618-EE68-4F58-B8FE-6FC80F3EE726}" type="presParOf" srcId="{02C495FB-4ABD-442B-A6BD-E45BEADFE317}" destId="{E65039EE-2A0A-4FE0-B4AC-766405F05C4A}" srcOrd="1" destOrd="0" presId="urn:microsoft.com/office/officeart/2005/8/layout/hList7"/>
    <dgm:cxn modelId="{AEEDA66E-0A5C-416D-9228-593471C243E3}" type="presParOf" srcId="{02C495FB-4ABD-442B-A6BD-E45BEADFE317}" destId="{3E90A882-2377-4667-8328-E327B0742B81}" srcOrd="2" destOrd="0" presId="urn:microsoft.com/office/officeart/2005/8/layout/hList7"/>
    <dgm:cxn modelId="{EBCFD6BC-2609-44C2-B83F-0B34E8BF47CF}" type="presParOf" srcId="{02C495FB-4ABD-442B-A6BD-E45BEADFE317}" destId="{C848A3E6-22CC-43D7-9F2E-4D5C87AF7979}" srcOrd="3" destOrd="0" presId="urn:microsoft.com/office/officeart/2005/8/layout/hList7"/>
    <dgm:cxn modelId="{091F588A-4E0E-4C2E-A49C-74076BEACBBC}" type="presParOf" srcId="{D89E3327-64CA-491E-9A3D-BE1570B42A1E}" destId="{E92BF2AF-EC9A-4026-B490-266F8DA78421}" srcOrd="3" destOrd="0" presId="urn:microsoft.com/office/officeart/2005/8/layout/hList7"/>
    <dgm:cxn modelId="{668DEC8F-1536-4300-B5EA-7615AC72C005}" type="presParOf" srcId="{D89E3327-64CA-491E-9A3D-BE1570B42A1E}" destId="{E370B640-2A73-4CCF-A47E-762E9F0B8A2A}" srcOrd="4" destOrd="0" presId="urn:microsoft.com/office/officeart/2005/8/layout/hList7"/>
    <dgm:cxn modelId="{3D4BC9BC-F909-4876-8EB4-D1E6FA1A8B1B}" type="presParOf" srcId="{E370B640-2A73-4CCF-A47E-762E9F0B8A2A}" destId="{0C08BC65-398C-4A9D-87FF-CBD6949CDF53}" srcOrd="0" destOrd="0" presId="urn:microsoft.com/office/officeart/2005/8/layout/hList7"/>
    <dgm:cxn modelId="{9D356C9B-E0E9-41D5-8706-156912E3821F}" type="presParOf" srcId="{E370B640-2A73-4CCF-A47E-762E9F0B8A2A}" destId="{B9BA88C0-7048-4E9F-8E68-AF8F28225E09}" srcOrd="1" destOrd="0" presId="urn:microsoft.com/office/officeart/2005/8/layout/hList7"/>
    <dgm:cxn modelId="{B27C9494-A6E4-4450-AF3B-E18544E745AF}" type="presParOf" srcId="{E370B640-2A73-4CCF-A47E-762E9F0B8A2A}" destId="{CFE01F53-4972-44D0-B66A-E277012782C5}" srcOrd="2" destOrd="0" presId="urn:microsoft.com/office/officeart/2005/8/layout/hList7"/>
    <dgm:cxn modelId="{475208DD-8A31-4D77-BA90-6810F34B1801}" type="presParOf" srcId="{E370B640-2A73-4CCF-A47E-762E9F0B8A2A}" destId="{C74786B4-2CEF-45B5-BD83-9A90B29137F8}"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lvl1pPr algn="l">
              <a:defRPr/>
            </a:lvl1pPr>
          </a:lstStyle>
          <a:p>
            <a:fld id="{34A62959-D528-4BF0-929B-A3AF83B96E2C}" type="datetimeFigureOut">
              <a:rPr lang="es-EC" smtClean="0"/>
              <a:t>13/02/2016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945AAB3-F7C8-46F2-A870-147635639B93}" type="slidenum">
              <a:rPr lang="es-EC" smtClean="0"/>
              <a:t>‹Nº›</a:t>
            </a:fld>
            <a:endParaRPr lang="es-EC"/>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64182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4A62959-D528-4BF0-929B-A3AF83B96E2C}" type="datetimeFigureOut">
              <a:rPr lang="es-EC" smtClean="0"/>
              <a:t>13/02/2016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945AAB3-F7C8-46F2-A870-147635639B93}" type="slidenum">
              <a:rPr lang="es-EC" smtClean="0"/>
              <a:t>‹Nº›</a:t>
            </a:fld>
            <a:endParaRPr lang="es-EC"/>
          </a:p>
        </p:txBody>
      </p:sp>
    </p:spTree>
    <p:extLst>
      <p:ext uri="{BB962C8B-B14F-4D97-AF65-F5344CB8AC3E}">
        <p14:creationId xmlns:p14="http://schemas.microsoft.com/office/powerpoint/2010/main" val="1717211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4A62959-D528-4BF0-929B-A3AF83B96E2C}" type="datetimeFigureOut">
              <a:rPr lang="es-EC" smtClean="0"/>
              <a:t>13/02/2016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945AAB3-F7C8-46F2-A870-147635639B93}" type="slidenum">
              <a:rPr lang="es-EC" smtClean="0"/>
              <a:t>‹Nº›</a:t>
            </a:fld>
            <a:endParaRPr lang="es-EC"/>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60407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34A62959-D528-4BF0-929B-A3AF83B96E2C}" type="datetimeFigureOut">
              <a:rPr lang="es-EC" smtClean="0"/>
              <a:t>13/02/2016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945AAB3-F7C8-46F2-A870-147635639B93}" type="slidenum">
              <a:rPr lang="es-EC" smtClean="0"/>
              <a:t>‹Nº›</a:t>
            </a:fld>
            <a:endParaRPr lang="es-EC"/>
          </a:p>
        </p:txBody>
      </p:sp>
    </p:spTree>
    <p:extLst>
      <p:ext uri="{BB962C8B-B14F-4D97-AF65-F5344CB8AC3E}">
        <p14:creationId xmlns:p14="http://schemas.microsoft.com/office/powerpoint/2010/main" val="2234074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34A62959-D528-4BF0-929B-A3AF83B96E2C}" type="datetimeFigureOut">
              <a:rPr lang="es-EC" smtClean="0"/>
              <a:t>13/02/2016</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3945AAB3-F7C8-46F2-A870-147635639B93}" type="slidenum">
              <a:rPr lang="es-EC" smtClean="0"/>
              <a:t>‹Nº›</a:t>
            </a:fld>
            <a:endParaRPr lang="es-EC"/>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53453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34A62959-D528-4BF0-929B-A3AF83B96E2C}" type="datetimeFigureOut">
              <a:rPr lang="es-EC" smtClean="0"/>
              <a:t>13/02/2016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945AAB3-F7C8-46F2-A870-147635639B93}" type="slidenum">
              <a:rPr lang="es-EC" smtClean="0"/>
              <a:t>‹Nº›</a:t>
            </a:fld>
            <a:endParaRPr lang="es-EC"/>
          </a:p>
        </p:txBody>
      </p:sp>
    </p:spTree>
    <p:extLst>
      <p:ext uri="{BB962C8B-B14F-4D97-AF65-F5344CB8AC3E}">
        <p14:creationId xmlns:p14="http://schemas.microsoft.com/office/powerpoint/2010/main" val="974593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2412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s-ES" smtClean="0"/>
              <a:t>Haga clic para modificar el estilo de texto del patrón</a:t>
            </a:r>
          </a:p>
        </p:txBody>
      </p:sp>
      <p:sp>
        <p:nvSpPr>
          <p:cNvPr id="6" name="Content Placeholder 5"/>
          <p:cNvSpPr>
            <a:spLocks noGrp="1"/>
          </p:cNvSpPr>
          <p:nvPr>
            <p:ph sz="quarter" idx="4"/>
          </p:nvPr>
        </p:nvSpPr>
        <p:spPr>
          <a:xfrm>
            <a:off x="5990888" y="2967788"/>
            <a:ext cx="4754880" cy="3341572"/>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34A62959-D528-4BF0-929B-A3AF83B96E2C}" type="datetimeFigureOut">
              <a:rPr lang="es-EC" smtClean="0"/>
              <a:t>13/02/2016</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3945AAB3-F7C8-46F2-A870-147635639B93}" type="slidenum">
              <a:rPr lang="es-EC" smtClean="0"/>
              <a:t>‹Nº›</a:t>
            </a:fld>
            <a:endParaRPr lang="es-EC"/>
          </a:p>
        </p:txBody>
      </p:sp>
    </p:spTree>
    <p:extLst>
      <p:ext uri="{BB962C8B-B14F-4D97-AF65-F5344CB8AC3E}">
        <p14:creationId xmlns:p14="http://schemas.microsoft.com/office/powerpoint/2010/main" val="40825244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34A62959-D528-4BF0-929B-A3AF83B96E2C}" type="datetimeFigureOut">
              <a:rPr lang="es-EC" smtClean="0"/>
              <a:t>13/02/2016</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3945AAB3-F7C8-46F2-A870-147635639B93}" type="slidenum">
              <a:rPr lang="es-EC" smtClean="0"/>
              <a:t>‹Nº›</a:t>
            </a:fld>
            <a:endParaRPr lang="es-EC"/>
          </a:p>
        </p:txBody>
      </p:sp>
    </p:spTree>
    <p:extLst>
      <p:ext uri="{BB962C8B-B14F-4D97-AF65-F5344CB8AC3E}">
        <p14:creationId xmlns:p14="http://schemas.microsoft.com/office/powerpoint/2010/main" val="20475317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62959-D528-4BF0-929B-A3AF83B96E2C}" type="datetimeFigureOut">
              <a:rPr lang="es-EC" smtClean="0"/>
              <a:t>13/02/2016</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3945AAB3-F7C8-46F2-A870-147635639B93}" type="slidenum">
              <a:rPr lang="es-EC" smtClean="0"/>
              <a:t>‹Nº›</a:t>
            </a:fld>
            <a:endParaRPr lang="es-EC"/>
          </a:p>
        </p:txBody>
      </p:sp>
    </p:spTree>
    <p:extLst>
      <p:ext uri="{BB962C8B-B14F-4D97-AF65-F5344CB8AC3E}">
        <p14:creationId xmlns:p14="http://schemas.microsoft.com/office/powerpoint/2010/main" val="3181940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4A62959-D528-4BF0-929B-A3AF83B96E2C}" type="datetimeFigureOut">
              <a:rPr lang="es-EC" smtClean="0"/>
              <a:t>13/02/2016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945AAB3-F7C8-46F2-A870-147635639B93}" type="slidenum">
              <a:rPr lang="es-EC" smtClean="0"/>
              <a:t>‹Nº›</a:t>
            </a:fld>
            <a:endParaRPr lang="es-EC"/>
          </a:p>
        </p:txBody>
      </p:sp>
    </p:spTree>
    <p:extLst>
      <p:ext uri="{BB962C8B-B14F-4D97-AF65-F5344CB8AC3E}">
        <p14:creationId xmlns:p14="http://schemas.microsoft.com/office/powerpoint/2010/main" val="3157887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34A62959-D528-4BF0-929B-A3AF83B96E2C}" type="datetimeFigureOut">
              <a:rPr lang="es-EC" smtClean="0"/>
              <a:t>13/02/2016</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3945AAB3-F7C8-46F2-A870-147635639B93}" type="slidenum">
              <a:rPr lang="es-EC" smtClean="0"/>
              <a:t>‹Nº›</a:t>
            </a:fld>
            <a:endParaRPr lang="es-EC"/>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45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4A62959-D528-4BF0-929B-A3AF83B96E2C}" type="datetimeFigureOut">
              <a:rPr lang="es-EC" smtClean="0"/>
              <a:t>13/02/2016</a:t>
            </a:fld>
            <a:endParaRPr lang="es-EC"/>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s-EC"/>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3945AAB3-F7C8-46F2-A870-147635639B93}" type="slidenum">
              <a:rPr lang="es-EC" smtClean="0"/>
              <a:t>‹Nº›</a:t>
            </a:fld>
            <a:endParaRPr lang="es-EC"/>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8153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5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83.e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5.e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7.emf"/><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9.em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0.xml.rels><?xml version="1.0" encoding="UTF-8" standalone="yes"?>
<Relationships xmlns="http://schemas.openxmlformats.org/package/2006/relationships"><Relationship Id="rId2" Type="http://schemas.openxmlformats.org/officeDocument/2006/relationships/image" Target="../media/image97.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8.emf"/><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9.e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00.emf"/><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1.emf"/><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3.e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4.emf"/><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6.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0.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2.emf"/><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3.emf"/><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diagBrick">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ctrTitle"/>
          </p:nvPr>
        </p:nvSpPr>
        <p:spPr/>
        <p:txBody>
          <a:bodyPr>
            <a:noAutofit/>
          </a:bodyPr>
          <a:lstStyle/>
          <a:p>
            <a:r>
              <a:rPr lang="es-EC" sz="2800" b="1" dirty="0" smtClean="0"/>
              <a:t>DECLARACIÓN DE IMPACTO AMBIENTAL EX-POST Y PROPUESTA DE PLAN DE MANEJO AMBIENTAL DE LA UNIDAD DE GESTIÓN DE SEGURIDAD DOCUMENTARÍA (IMPRENTA A GRAN ESCALA) DEL INSTITUTO GEOGRÁFICO MILITAR</a:t>
            </a:r>
            <a:endParaRPr lang="es-EC" sz="2800" b="1" dirty="0"/>
          </a:p>
        </p:txBody>
      </p:sp>
      <p:sp>
        <p:nvSpPr>
          <p:cNvPr id="3" name="Subtítulo 2"/>
          <p:cNvSpPr>
            <a:spLocks noGrp="1"/>
          </p:cNvSpPr>
          <p:nvPr>
            <p:ph type="subTitle" idx="1"/>
          </p:nvPr>
        </p:nvSpPr>
        <p:spPr/>
        <p:txBody>
          <a:bodyPr/>
          <a:lstStyle/>
          <a:p>
            <a:r>
              <a:rPr lang="es-EC" b="1" dirty="0" smtClean="0"/>
              <a:t>DAVID FREIRE GRANDA</a:t>
            </a:r>
            <a:endParaRPr lang="es-EC" b="1" dirty="0"/>
          </a:p>
        </p:txBody>
      </p:sp>
      <p:pic>
        <p:nvPicPr>
          <p:cNvPr id="4" name="Imagen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004390" y="1157645"/>
            <a:ext cx="9888384" cy="1959627"/>
          </a:xfrm>
          <a:prstGeom prst="rect">
            <a:avLst/>
          </a:prstGeom>
        </p:spPr>
      </p:pic>
    </p:spTree>
    <p:extLst>
      <p:ext uri="{BB962C8B-B14F-4D97-AF65-F5344CB8AC3E}">
        <p14:creationId xmlns:p14="http://schemas.microsoft.com/office/powerpoint/2010/main" val="15305239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914090982"/>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4341305" y="5644399"/>
            <a:ext cx="3554178" cy="769441"/>
          </a:xfrm>
          <a:prstGeom prst="rect">
            <a:avLst/>
          </a:prstGeom>
          <a:noFill/>
        </p:spPr>
        <p:txBody>
          <a:bodyPr wrap="none" rtlCol="0">
            <a:spAutoFit/>
          </a:bodyPr>
          <a:lstStyle/>
          <a:p>
            <a:r>
              <a:rPr lang="es-EC" sz="4400" b="1" dirty="0" smtClean="0">
                <a:solidFill>
                  <a:srgbClr val="FF0000"/>
                </a:solidFill>
              </a:rPr>
              <a:t>MEDIO FÍSICO</a:t>
            </a:r>
            <a:endParaRPr lang="es-EC" sz="2800" b="1" dirty="0">
              <a:solidFill>
                <a:srgbClr val="FF0000"/>
              </a:solidFill>
            </a:endParaRPr>
          </a:p>
        </p:txBody>
      </p:sp>
    </p:spTree>
    <p:extLst>
      <p:ext uri="{BB962C8B-B14F-4D97-AF65-F5344CB8AC3E}">
        <p14:creationId xmlns:p14="http://schemas.microsoft.com/office/powerpoint/2010/main" val="25532384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171734630"/>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4341305" y="5644399"/>
            <a:ext cx="3554178" cy="769441"/>
          </a:xfrm>
          <a:prstGeom prst="rect">
            <a:avLst/>
          </a:prstGeom>
          <a:noFill/>
        </p:spPr>
        <p:txBody>
          <a:bodyPr wrap="none" rtlCol="0">
            <a:spAutoFit/>
          </a:bodyPr>
          <a:lstStyle/>
          <a:p>
            <a:r>
              <a:rPr lang="es-EC" sz="4400" b="1" dirty="0" smtClean="0">
                <a:solidFill>
                  <a:srgbClr val="FF0000"/>
                </a:solidFill>
              </a:rPr>
              <a:t>MEDIO FÍSICO</a:t>
            </a:r>
            <a:endParaRPr lang="es-EC" sz="2800" b="1" dirty="0">
              <a:solidFill>
                <a:srgbClr val="FF0000"/>
              </a:solidFill>
            </a:endParaRPr>
          </a:p>
        </p:txBody>
      </p:sp>
    </p:spTree>
    <p:extLst>
      <p:ext uri="{BB962C8B-B14F-4D97-AF65-F5344CB8AC3E}">
        <p14:creationId xmlns:p14="http://schemas.microsoft.com/office/powerpoint/2010/main" val="12061678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22269159"/>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4341305" y="5644399"/>
            <a:ext cx="3554178" cy="769441"/>
          </a:xfrm>
          <a:prstGeom prst="rect">
            <a:avLst/>
          </a:prstGeom>
          <a:noFill/>
        </p:spPr>
        <p:txBody>
          <a:bodyPr wrap="none" rtlCol="0">
            <a:spAutoFit/>
          </a:bodyPr>
          <a:lstStyle/>
          <a:p>
            <a:r>
              <a:rPr lang="es-EC" sz="4400" b="1" dirty="0" smtClean="0">
                <a:solidFill>
                  <a:srgbClr val="FF0000"/>
                </a:solidFill>
              </a:rPr>
              <a:t>MEDIO FÍSICO</a:t>
            </a:r>
            <a:endParaRPr lang="es-EC" sz="2800" b="1" dirty="0">
              <a:solidFill>
                <a:srgbClr val="FF0000"/>
              </a:solidFill>
            </a:endParaRPr>
          </a:p>
        </p:txBody>
      </p:sp>
    </p:spTree>
    <p:extLst>
      <p:ext uri="{BB962C8B-B14F-4D97-AF65-F5344CB8AC3E}">
        <p14:creationId xmlns:p14="http://schemas.microsoft.com/office/powerpoint/2010/main" val="13927153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76428" y="438150"/>
            <a:ext cx="1376172" cy="1499616"/>
          </a:xfrm>
        </p:spPr>
        <p:txBody>
          <a:bodyPr/>
          <a:lstStyle/>
          <a:p>
            <a:r>
              <a:rPr lang="es-EC" dirty="0" smtClean="0"/>
              <a:t>agua</a:t>
            </a:r>
            <a:endParaRPr lang="es-EC" dirty="0"/>
          </a:p>
        </p:txBody>
      </p:sp>
      <p:sp>
        <p:nvSpPr>
          <p:cNvPr id="3" name="Marcador de contenido 2"/>
          <p:cNvSpPr>
            <a:spLocks noGrp="1"/>
          </p:cNvSpPr>
          <p:nvPr>
            <p:ph idx="1"/>
          </p:nvPr>
        </p:nvSpPr>
        <p:spPr>
          <a:xfrm>
            <a:off x="2262378" y="585216"/>
            <a:ext cx="9720073" cy="1352550"/>
          </a:xfrm>
        </p:spPr>
        <p:txBody>
          <a:bodyPr/>
          <a:lstStyle/>
          <a:p>
            <a:pPr algn="just"/>
            <a:r>
              <a:rPr lang="es-EC" dirty="0"/>
              <a:t>L</a:t>
            </a:r>
            <a:r>
              <a:rPr lang="es-EC" dirty="0" smtClean="0"/>
              <a:t>a </a:t>
            </a:r>
            <a:r>
              <a:rPr lang="es-EC" dirty="0"/>
              <a:t>imprenta realiza descargas líquidas procedentes del mantenimiento de los equipos y maquinarias manejadas para las diferentes impresiones de los documentos de seguridad nacional, la descarga se la realiza directamente al sistema de alcantarillado público sin tener ningún tratamiento</a:t>
            </a:r>
            <a:r>
              <a:rPr lang="es-EC" dirty="0" smtClean="0"/>
              <a:t>.</a:t>
            </a:r>
            <a:endParaRPr lang="es-EC" dirty="0"/>
          </a:p>
        </p:txBody>
      </p:sp>
      <p:pic>
        <p:nvPicPr>
          <p:cNvPr id="4" name="Imagen 3"/>
          <p:cNvPicPr>
            <a:picLocks noChangeAspect="1"/>
          </p:cNvPicPr>
          <p:nvPr/>
        </p:nvPicPr>
        <p:blipFill rotWithShape="1">
          <a:blip r:embed="rId2"/>
          <a:srcRect l="66400" t="39525" r="14044" b="22413"/>
          <a:stretch/>
        </p:blipFill>
        <p:spPr>
          <a:xfrm>
            <a:off x="144200" y="2271596"/>
            <a:ext cx="4936311" cy="4274348"/>
          </a:xfrm>
          <a:prstGeom prst="rect">
            <a:avLst/>
          </a:prstGeom>
        </p:spPr>
      </p:pic>
      <p:pic>
        <p:nvPicPr>
          <p:cNvPr id="5" name="Imagen 4" descr="E:\tesis\fotos\toma muestra agua\CAM0032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8544" y="1937766"/>
            <a:ext cx="2147740" cy="2329380"/>
          </a:xfrm>
          <a:prstGeom prst="rect">
            <a:avLst/>
          </a:prstGeom>
          <a:noFill/>
          <a:ln>
            <a:noFill/>
          </a:ln>
        </p:spPr>
      </p:pic>
      <p:pic>
        <p:nvPicPr>
          <p:cNvPr id="6" name="Imagen 5" descr="E:\tesis\fotos\toma muestra agua\CAM00327.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94770" y="1937766"/>
            <a:ext cx="2903232" cy="2329380"/>
          </a:xfrm>
          <a:prstGeom prst="rect">
            <a:avLst/>
          </a:prstGeom>
          <a:noFill/>
          <a:ln>
            <a:noFill/>
          </a:ln>
        </p:spPr>
      </p:pic>
      <p:pic>
        <p:nvPicPr>
          <p:cNvPr id="7" name="Imagen 6" descr="E:\tesis\fotos\toma muestra agua\CAM00328.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6231" y="4323095"/>
            <a:ext cx="2772365" cy="2282235"/>
          </a:xfrm>
          <a:prstGeom prst="rect">
            <a:avLst/>
          </a:prstGeom>
          <a:noFill/>
          <a:ln>
            <a:noFill/>
          </a:ln>
        </p:spPr>
      </p:pic>
      <p:pic>
        <p:nvPicPr>
          <p:cNvPr id="8" name="Imagen 7" descr="E:\tesis\fotos\toma muestra agua\CAM00333.jpg"/>
          <p:cNvPicPr/>
          <p:nvPr/>
        </p:nvPicPr>
        <p:blipFill rotWithShape="1">
          <a:blip r:embed="rId6" cstate="print">
            <a:extLst>
              <a:ext uri="{28A0092B-C50C-407E-A947-70E740481C1C}">
                <a14:useLocalDpi xmlns:a14="http://schemas.microsoft.com/office/drawing/2010/main" val="0"/>
              </a:ext>
            </a:extLst>
          </a:blip>
          <a:srcRect l="6723" t="4074" r="21366" b="12818"/>
          <a:stretch/>
        </p:blipFill>
        <p:spPr bwMode="auto">
          <a:xfrm>
            <a:off x="8820909" y="4372203"/>
            <a:ext cx="2322422" cy="217374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83746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37015" y="672300"/>
            <a:ext cx="3736557" cy="692041"/>
          </a:xfrm>
        </p:spPr>
        <p:txBody>
          <a:bodyPr>
            <a:normAutofit fontScale="90000"/>
          </a:bodyPr>
          <a:lstStyle/>
          <a:p>
            <a:pPr algn="ctr"/>
            <a:r>
              <a:rPr lang="es-EC" dirty="0" smtClean="0"/>
              <a:t>Para la toma de muestras de agua</a:t>
            </a:r>
            <a:endParaRPr lang="es-EC" dirty="0"/>
          </a:p>
        </p:txBody>
      </p:sp>
      <p:sp>
        <p:nvSpPr>
          <p:cNvPr id="3" name="Marcador de contenido 2"/>
          <p:cNvSpPr>
            <a:spLocks noGrp="1"/>
          </p:cNvSpPr>
          <p:nvPr>
            <p:ph idx="1"/>
          </p:nvPr>
        </p:nvSpPr>
        <p:spPr>
          <a:xfrm>
            <a:off x="3526970" y="368805"/>
            <a:ext cx="8505371" cy="1299029"/>
          </a:xfrm>
        </p:spPr>
        <p:txBody>
          <a:bodyPr/>
          <a:lstStyle/>
          <a:p>
            <a:pPr algn="just"/>
            <a:r>
              <a:rPr lang="es-EC" dirty="0"/>
              <a:t>Para la toma de muestras, manejo y traslado de las muestras de agua se establecerá, tal y como dice la Norma INEN 2 169: Calidad de Aguas, Muestreo, Manejo y Conservación de Muestras 1998. (Instituto Ecuatoriano de Normalización, 1998</a:t>
            </a:r>
            <a:r>
              <a:rPr lang="es-EC" dirty="0" smtClean="0"/>
              <a:t>)</a:t>
            </a:r>
            <a:endParaRPr lang="es-EC" dirty="0"/>
          </a:p>
        </p:txBody>
      </p:sp>
      <p:pic>
        <p:nvPicPr>
          <p:cNvPr id="4" name="Imagen 3"/>
          <p:cNvPicPr>
            <a:picLocks noChangeAspect="1"/>
          </p:cNvPicPr>
          <p:nvPr/>
        </p:nvPicPr>
        <p:blipFill rotWithShape="1">
          <a:blip r:embed="rId2"/>
          <a:srcRect l="65596" t="29296" r="15029" b="14448"/>
          <a:stretch/>
        </p:blipFill>
        <p:spPr>
          <a:xfrm>
            <a:off x="3406688" y="1667834"/>
            <a:ext cx="4880965" cy="5190166"/>
          </a:xfrm>
          <a:prstGeom prst="rect">
            <a:avLst/>
          </a:prstGeom>
        </p:spPr>
      </p:pic>
    </p:spTree>
    <p:extLst>
      <p:ext uri="{BB962C8B-B14F-4D97-AF65-F5344CB8AC3E}">
        <p14:creationId xmlns:p14="http://schemas.microsoft.com/office/powerpoint/2010/main" val="59114435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1070936"/>
            <a:ext cx="3286614" cy="967813"/>
          </a:xfrm>
        </p:spPr>
        <p:txBody>
          <a:bodyPr>
            <a:normAutofit fontScale="90000"/>
          </a:bodyPr>
          <a:lstStyle/>
          <a:p>
            <a:pPr algn="ctr"/>
            <a:r>
              <a:rPr lang="es-EC" dirty="0" smtClean="0"/>
              <a:t>Comparación de resultados</a:t>
            </a:r>
            <a:endParaRPr lang="es-EC" dirty="0"/>
          </a:p>
        </p:txBody>
      </p:sp>
      <p:sp>
        <p:nvSpPr>
          <p:cNvPr id="3" name="Marcador de contenido 2"/>
          <p:cNvSpPr>
            <a:spLocks noGrp="1"/>
          </p:cNvSpPr>
          <p:nvPr>
            <p:ph idx="1"/>
          </p:nvPr>
        </p:nvSpPr>
        <p:spPr>
          <a:xfrm>
            <a:off x="64443" y="2249714"/>
            <a:ext cx="3222171" cy="4209781"/>
          </a:xfrm>
        </p:spPr>
        <p:txBody>
          <a:bodyPr>
            <a:normAutofit/>
          </a:bodyPr>
          <a:lstStyle/>
          <a:p>
            <a:pPr algn="just"/>
            <a:r>
              <a:rPr lang="es-EC" dirty="0"/>
              <a:t>Analizando los resultados se puede afirmar que la Unidad de Gestión de Seguridad Documentaria cumple con los límites máximos permisibles establecidos en el Acuerdo Ministerial 028 en la tabla N° 7</a:t>
            </a:r>
            <a:r>
              <a:rPr lang="es-EC" dirty="0" smtClean="0"/>
              <a:t>.</a:t>
            </a:r>
            <a:endParaRPr lang="es-EC" dirty="0"/>
          </a:p>
        </p:txBody>
      </p:sp>
      <p:pic>
        <p:nvPicPr>
          <p:cNvPr id="4" name="Imagen 3"/>
          <p:cNvPicPr>
            <a:picLocks noChangeAspect="1"/>
          </p:cNvPicPr>
          <p:nvPr/>
        </p:nvPicPr>
        <p:blipFill rotWithShape="1">
          <a:blip r:embed="rId2"/>
          <a:srcRect l="57816" t="19923" r="5388" b="22038"/>
          <a:stretch/>
        </p:blipFill>
        <p:spPr>
          <a:xfrm>
            <a:off x="3715662" y="635004"/>
            <a:ext cx="8447315" cy="5679352"/>
          </a:xfrm>
          <a:prstGeom prst="rect">
            <a:avLst/>
          </a:prstGeom>
        </p:spPr>
      </p:pic>
    </p:spTree>
    <p:extLst>
      <p:ext uri="{BB962C8B-B14F-4D97-AF65-F5344CB8AC3E}">
        <p14:creationId xmlns:p14="http://schemas.microsoft.com/office/powerpoint/2010/main" val="3127664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11329" y="0"/>
            <a:ext cx="1341700" cy="1127470"/>
          </a:xfrm>
        </p:spPr>
        <p:txBody>
          <a:bodyPr/>
          <a:lstStyle/>
          <a:p>
            <a:r>
              <a:rPr lang="es-EC" dirty="0" smtClean="0"/>
              <a:t>aire</a:t>
            </a:r>
            <a:endParaRPr lang="es-EC" dirty="0"/>
          </a:p>
        </p:txBody>
      </p:sp>
      <p:sp>
        <p:nvSpPr>
          <p:cNvPr id="3" name="Marcador de contenido 2"/>
          <p:cNvSpPr>
            <a:spLocks noGrp="1"/>
          </p:cNvSpPr>
          <p:nvPr>
            <p:ph idx="1"/>
          </p:nvPr>
        </p:nvSpPr>
        <p:spPr>
          <a:xfrm>
            <a:off x="2098185" y="95358"/>
            <a:ext cx="9720073" cy="718457"/>
          </a:xfrm>
        </p:spPr>
        <p:txBody>
          <a:bodyPr/>
          <a:lstStyle/>
          <a:p>
            <a:r>
              <a:rPr lang="es-EC" dirty="0"/>
              <a:t>Se seleccionaron las estaciones más próximas al  área de intervención, en este caso, pertenece a la Estación Centro y Estación Belisario. </a:t>
            </a:r>
          </a:p>
        </p:txBody>
      </p:sp>
      <p:pic>
        <p:nvPicPr>
          <p:cNvPr id="4" name="Imagen 3" descr="E:\tesis\tesis_elaboracion\estacion_remmaq\estacion_remmaq.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9579" y="813815"/>
            <a:ext cx="3858078" cy="2756699"/>
          </a:xfrm>
          <a:prstGeom prst="rect">
            <a:avLst/>
          </a:prstGeom>
          <a:noFill/>
          <a:ln>
            <a:noFill/>
          </a:ln>
        </p:spPr>
      </p:pic>
      <p:sp>
        <p:nvSpPr>
          <p:cNvPr id="5" name="CuadroTexto 4"/>
          <p:cNvSpPr txBox="1"/>
          <p:nvPr/>
        </p:nvSpPr>
        <p:spPr>
          <a:xfrm>
            <a:off x="50074" y="4071933"/>
            <a:ext cx="4579983" cy="1754326"/>
          </a:xfrm>
          <a:prstGeom prst="rect">
            <a:avLst/>
          </a:prstGeom>
          <a:noFill/>
        </p:spPr>
        <p:txBody>
          <a:bodyPr wrap="square" rtlCol="0">
            <a:spAutoFit/>
          </a:bodyPr>
          <a:lstStyle/>
          <a:p>
            <a:pPr algn="just"/>
            <a:r>
              <a:rPr lang="es-EC" dirty="0"/>
              <a:t>Al confrontar los datos medidos en las redes de monitoreo cercanas al área de la imprenta, con los valores permisibles definidos en la Norma de Calidad de Aire, se constata que en todo el año 2014, los registros no sobrepasan los límites permisibles</a:t>
            </a:r>
            <a:r>
              <a:rPr lang="es-EC" dirty="0" smtClean="0"/>
              <a:t>.</a:t>
            </a:r>
            <a:endParaRPr lang="es-EC" dirty="0"/>
          </a:p>
        </p:txBody>
      </p:sp>
      <p:pic>
        <p:nvPicPr>
          <p:cNvPr id="6" name="Imagen 5"/>
          <p:cNvPicPr>
            <a:picLocks noChangeAspect="1"/>
          </p:cNvPicPr>
          <p:nvPr/>
        </p:nvPicPr>
        <p:blipFill rotWithShape="1">
          <a:blip r:embed="rId3"/>
          <a:srcRect l="58333" t="27088" r="5924" b="34917"/>
          <a:stretch/>
        </p:blipFill>
        <p:spPr>
          <a:xfrm>
            <a:off x="4601031" y="3672114"/>
            <a:ext cx="4223657" cy="3033486"/>
          </a:xfrm>
          <a:prstGeom prst="rect">
            <a:avLst/>
          </a:prstGeom>
        </p:spPr>
      </p:pic>
      <p:pic>
        <p:nvPicPr>
          <p:cNvPr id="7" name="Imagen 6"/>
          <p:cNvPicPr>
            <a:picLocks noChangeAspect="1"/>
          </p:cNvPicPr>
          <p:nvPr/>
        </p:nvPicPr>
        <p:blipFill rotWithShape="1">
          <a:blip r:embed="rId4"/>
          <a:srcRect l="65335" t="35149" r="12821" b="41701"/>
          <a:stretch/>
        </p:blipFill>
        <p:spPr>
          <a:xfrm>
            <a:off x="8889961" y="4071932"/>
            <a:ext cx="3200437" cy="1907953"/>
          </a:xfrm>
          <a:prstGeom prst="rect">
            <a:avLst/>
          </a:prstGeom>
        </p:spPr>
      </p:pic>
    </p:spTree>
    <p:extLst>
      <p:ext uri="{BB962C8B-B14F-4D97-AF65-F5344CB8AC3E}">
        <p14:creationId xmlns:p14="http://schemas.microsoft.com/office/powerpoint/2010/main" val="1101856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24243" y="193330"/>
            <a:ext cx="2459301" cy="1499616"/>
          </a:xfrm>
        </p:spPr>
        <p:txBody>
          <a:bodyPr/>
          <a:lstStyle/>
          <a:p>
            <a:pPr algn="ctr"/>
            <a:r>
              <a:rPr lang="es-EC" dirty="0" smtClean="0"/>
              <a:t>RUIDO AMBIENTAL</a:t>
            </a:r>
            <a:endParaRPr lang="es-EC" dirty="0"/>
          </a:p>
        </p:txBody>
      </p:sp>
      <p:sp>
        <p:nvSpPr>
          <p:cNvPr id="3" name="Marcador de contenido 2"/>
          <p:cNvSpPr>
            <a:spLocks noGrp="1"/>
          </p:cNvSpPr>
          <p:nvPr>
            <p:ph idx="1"/>
          </p:nvPr>
        </p:nvSpPr>
        <p:spPr>
          <a:xfrm>
            <a:off x="2940015" y="193330"/>
            <a:ext cx="8947186" cy="1589314"/>
          </a:xfrm>
        </p:spPr>
        <p:txBody>
          <a:bodyPr>
            <a:normAutofit lnSpcReduction="10000"/>
          </a:bodyPr>
          <a:lstStyle/>
          <a:p>
            <a:pPr algn="just"/>
            <a:r>
              <a:rPr lang="es-EC" dirty="0"/>
              <a:t>Según el análisis realizado por la Secretaría de Ambiente los decibeles de presión sonora en algunas administraciones zonales del Distrito, se puede determinar que en el área de la imprenta existe una influencia por acción antrópica, los niveles de sonido medio para la Administración Zonal son grandes y sobrepasan los valores permitidos para la zona. </a:t>
            </a:r>
          </a:p>
        </p:txBody>
      </p:sp>
      <p:pic>
        <p:nvPicPr>
          <p:cNvPr id="4" name="Imagen 3"/>
          <p:cNvPicPr>
            <a:picLocks noChangeAspect="1"/>
          </p:cNvPicPr>
          <p:nvPr/>
        </p:nvPicPr>
        <p:blipFill rotWithShape="1">
          <a:blip r:embed="rId2"/>
          <a:srcRect l="57453" t="26845" r="5154" b="33233"/>
          <a:stretch/>
        </p:blipFill>
        <p:spPr>
          <a:xfrm>
            <a:off x="2583544" y="2017485"/>
            <a:ext cx="7202325" cy="4325257"/>
          </a:xfrm>
          <a:prstGeom prst="rect">
            <a:avLst/>
          </a:prstGeom>
        </p:spPr>
      </p:pic>
    </p:spTree>
    <p:extLst>
      <p:ext uri="{BB962C8B-B14F-4D97-AF65-F5344CB8AC3E}">
        <p14:creationId xmlns:p14="http://schemas.microsoft.com/office/powerpoint/2010/main" val="27798719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7" y="0"/>
            <a:ext cx="9720072" cy="1499616"/>
          </a:xfrm>
        </p:spPr>
        <p:txBody>
          <a:bodyPr/>
          <a:lstStyle/>
          <a:p>
            <a:pPr algn="ctr"/>
            <a:r>
              <a:rPr lang="es-EC" dirty="0"/>
              <a:t>Reglamento de Seguridad y Salud de los Trabajadores</a:t>
            </a:r>
          </a:p>
        </p:txBody>
      </p:sp>
      <p:sp>
        <p:nvSpPr>
          <p:cNvPr id="3" name="Marcador de contenido 2"/>
          <p:cNvSpPr>
            <a:spLocks noGrp="1"/>
          </p:cNvSpPr>
          <p:nvPr>
            <p:ph idx="1"/>
          </p:nvPr>
        </p:nvSpPr>
        <p:spPr>
          <a:xfrm>
            <a:off x="1024127" y="1388146"/>
            <a:ext cx="9720073" cy="1299029"/>
          </a:xfrm>
        </p:spPr>
        <p:txBody>
          <a:bodyPr/>
          <a:lstStyle/>
          <a:p>
            <a:r>
              <a:rPr lang="es-EC" dirty="0"/>
              <a:t>E</a:t>
            </a:r>
            <a:r>
              <a:rPr lang="es-EC" dirty="0" smtClean="0"/>
              <a:t>stablece </a:t>
            </a:r>
            <a:r>
              <a:rPr lang="es-EC" dirty="0"/>
              <a:t>como límite máximo permisible de presión sonora es de 85 dB en un periodo estipulado de 8 horas calculadas en el puesto de trabajo. Mientras tanto que si la actividad a desarrollar es de carácter intelectual, vigilancia, cálculo, concentración, no deberán pasar de 70 dB. </a:t>
            </a:r>
          </a:p>
        </p:txBody>
      </p:sp>
      <p:pic>
        <p:nvPicPr>
          <p:cNvPr id="4" name="Imagen 3"/>
          <p:cNvPicPr>
            <a:picLocks noChangeAspect="1"/>
          </p:cNvPicPr>
          <p:nvPr/>
        </p:nvPicPr>
        <p:blipFill rotWithShape="1">
          <a:blip r:embed="rId2"/>
          <a:srcRect l="60385" t="26296" r="6603" b="40838"/>
          <a:stretch/>
        </p:blipFill>
        <p:spPr>
          <a:xfrm>
            <a:off x="3413965" y="3120571"/>
            <a:ext cx="5598369" cy="3135086"/>
          </a:xfrm>
          <a:prstGeom prst="rect">
            <a:avLst/>
          </a:prstGeom>
        </p:spPr>
      </p:pic>
    </p:spTree>
    <p:extLst>
      <p:ext uri="{BB962C8B-B14F-4D97-AF65-F5344CB8AC3E}">
        <p14:creationId xmlns:p14="http://schemas.microsoft.com/office/powerpoint/2010/main" val="5588301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9" y="0"/>
            <a:ext cx="9720072" cy="750098"/>
          </a:xfrm>
        </p:spPr>
        <p:txBody>
          <a:bodyPr/>
          <a:lstStyle/>
          <a:p>
            <a:pPr algn="ctr"/>
            <a:r>
              <a:rPr lang="es-EC" dirty="0" smtClean="0"/>
              <a:t>TOMA DE MEDIONES DE RUIDO</a:t>
            </a:r>
            <a:endParaRPr lang="es-EC" dirty="0"/>
          </a:p>
        </p:txBody>
      </p:sp>
      <p:pic>
        <p:nvPicPr>
          <p:cNvPr id="4" name="Marcador de contenido 3"/>
          <p:cNvPicPr>
            <a:picLocks noGrp="1" noChangeAspect="1"/>
          </p:cNvPicPr>
          <p:nvPr>
            <p:ph idx="1"/>
          </p:nvPr>
        </p:nvPicPr>
        <p:blipFill rotWithShape="1">
          <a:blip r:embed="rId2"/>
          <a:srcRect l="61488" t="33014" r="10301" b="42451"/>
          <a:stretch/>
        </p:blipFill>
        <p:spPr>
          <a:xfrm>
            <a:off x="5486829" y="3425371"/>
            <a:ext cx="6705171" cy="3280229"/>
          </a:xfrm>
          <a:prstGeom prst="rect">
            <a:avLst/>
          </a:prstGeom>
        </p:spPr>
      </p:pic>
      <p:sp>
        <p:nvSpPr>
          <p:cNvPr id="5"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25" name="Imagen 60" descr="DSC_00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0629" y="984595"/>
            <a:ext cx="2960914" cy="166061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3"/>
          <p:cNvSpPr>
            <a:spLocks noChangeArrowheads="1"/>
          </p:cNvSpPr>
          <p:nvPr/>
        </p:nvSpPr>
        <p:spPr bwMode="auto">
          <a:xfrm>
            <a:off x="130630" y="2649494"/>
            <a:ext cx="280499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Medición de ruido Impresión Offset 01.</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7" name="Rectangle 5"/>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28" name="Imagen 61" descr="DSC_001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42" y="3771898"/>
            <a:ext cx="2960914" cy="166061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6"/>
          <p:cNvSpPr>
            <a:spLocks noChangeArrowheads="1"/>
          </p:cNvSpPr>
          <p:nvPr/>
        </p:nvSpPr>
        <p:spPr bwMode="auto">
          <a:xfrm>
            <a:off x="3742" y="5450699"/>
            <a:ext cx="296091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Medición de ruido Impresión Offset 02.</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9" name="Rectangle 8"/>
          <p:cNvSpPr>
            <a:spLocks noChangeArrowheads="1"/>
          </p:cNvSpPr>
          <p:nvPr/>
        </p:nvSpPr>
        <p:spPr bwMode="auto">
          <a:xfrm>
            <a:off x="0" y="4783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031" name="Imagen 62" descr="DSC_00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06372" y="951661"/>
            <a:ext cx="2960914" cy="1660618"/>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a:spLocks noChangeArrowheads="1"/>
          </p:cNvSpPr>
          <p:nvPr/>
        </p:nvSpPr>
        <p:spPr bwMode="auto">
          <a:xfrm>
            <a:off x="4006372" y="2684886"/>
            <a:ext cx="296091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 Medición de ruido Tipografía.</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
        <p:nvSpPr>
          <p:cNvPr id="11" name="Rectangle 11"/>
          <p:cNvSpPr>
            <a:spLocks noChangeArrowheads="1"/>
          </p:cNvSpPr>
          <p:nvPr/>
        </p:nvSpPr>
        <p:spPr bwMode="auto">
          <a:xfrm>
            <a:off x="10452407" y="289971"/>
            <a:ext cx="6607265" cy="27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1034" name="Imagen 64" descr="DSC_002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31538" y="946892"/>
            <a:ext cx="2874563" cy="161218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2"/>
          <p:cNvSpPr>
            <a:spLocks noChangeArrowheads="1"/>
          </p:cNvSpPr>
          <p:nvPr/>
        </p:nvSpPr>
        <p:spPr bwMode="auto">
          <a:xfrm>
            <a:off x="8044107" y="2612279"/>
            <a:ext cx="316199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252413" algn="ctr" defTabSz="914400" rtl="0" eaLnBrk="0" fontAlgn="base" latinLnBrk="0" hangingPunct="0">
              <a:lnSpc>
                <a:spcPct val="100000"/>
              </a:lnSpc>
              <a:spcBef>
                <a:spcPct val="0"/>
              </a:spcBef>
              <a:spcAft>
                <a:spcPct val="0"/>
              </a:spcAft>
              <a:buClrTx/>
              <a:buSzTx/>
              <a:buFontTx/>
              <a:buNone/>
              <a:tabLst/>
            </a:pPr>
            <a:r>
              <a:rPr kumimoji="0" lang="es-EC" sz="1200" b="0" i="0" u="none" strike="noStrike" cap="none" normalizeH="0" baseline="0" dirty="0" smtClean="0">
                <a:ln>
                  <a:noFill/>
                </a:ln>
                <a:solidFill>
                  <a:schemeClr val="tx1"/>
                </a:solidFill>
                <a:effectLst/>
                <a:latin typeface="Arial" panose="020B0604020202020204" pitchFamily="34" charset="0"/>
                <a:ea typeface="Calibri" panose="020F0502020204030204" pitchFamily="34" charset="0"/>
                <a:cs typeface="Times New Roman" panose="02020603050405020304" pitchFamily="18" charset="0"/>
              </a:rPr>
              <a:t>Medición de ruido Numeradora Vertical.</a:t>
            </a:r>
            <a:endParaRPr kumimoji="0" lang="es-EC"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244766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575625581"/>
              </p:ext>
            </p:extLst>
          </p:nvPr>
        </p:nvGraphicFramePr>
        <p:xfrm>
          <a:off x="0" y="0"/>
          <a:ext cx="12192000" cy="68579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403239" y="506194"/>
            <a:ext cx="2904405" cy="679140"/>
          </a:xfrm>
        </p:spPr>
        <p:txBody>
          <a:bodyPr>
            <a:normAutofit fontScale="90000"/>
          </a:bodyPr>
          <a:lstStyle/>
          <a:p>
            <a:r>
              <a:rPr lang="es-EC" dirty="0" smtClean="0"/>
              <a:t>INTRODUCCIÓN</a:t>
            </a:r>
            <a:endParaRPr lang="es-EC" dirty="0"/>
          </a:p>
        </p:txBody>
      </p:sp>
    </p:spTree>
    <p:extLst>
      <p:ext uri="{BB962C8B-B14F-4D97-AF65-F5344CB8AC3E}">
        <p14:creationId xmlns:p14="http://schemas.microsoft.com/office/powerpoint/2010/main" val="38310818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3286615" cy="706555"/>
          </a:xfrm>
        </p:spPr>
        <p:txBody>
          <a:bodyPr/>
          <a:lstStyle/>
          <a:p>
            <a:r>
              <a:rPr lang="es-EC" dirty="0" smtClean="0"/>
              <a:t>MEDIO BIÓTICO</a:t>
            </a:r>
            <a:endParaRPr lang="es-EC" dirty="0"/>
          </a:p>
        </p:txBody>
      </p:sp>
      <p:sp>
        <p:nvSpPr>
          <p:cNvPr id="3" name="Marcador de contenido 2"/>
          <p:cNvSpPr>
            <a:spLocks noGrp="1"/>
          </p:cNvSpPr>
          <p:nvPr>
            <p:ph idx="1"/>
          </p:nvPr>
        </p:nvSpPr>
        <p:spPr>
          <a:xfrm>
            <a:off x="1024128" y="2286000"/>
            <a:ext cx="10151872" cy="2721429"/>
          </a:xfrm>
        </p:spPr>
        <p:txBody>
          <a:bodyPr/>
          <a:lstStyle/>
          <a:p>
            <a:pPr algn="just"/>
            <a:r>
              <a:rPr lang="es-EC" dirty="0"/>
              <a:t>De la inspección elaborada, se determina que el lugar donde se encuentra el Instituto Geográfico Militar ya es urbanizado, por el aumento y expansión de los habitantes que han construido muchas viviendas y el crecimiento del comercio entorno al predio, en relación a la disminución de la flora y fauna del sector, lo que se pudo mirar son escasos árboles ornamentales también poco de fauna como aves silvestres y animales domésticos; en relación a lo expuesto, no amerita realizar un estudio detallado del componente por su característica urbana.</a:t>
            </a:r>
          </a:p>
        </p:txBody>
      </p:sp>
    </p:spTree>
    <p:extLst>
      <p:ext uri="{BB962C8B-B14F-4D97-AF65-F5344CB8AC3E}">
        <p14:creationId xmlns:p14="http://schemas.microsoft.com/office/powerpoint/2010/main" val="114343965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404470" y="1470588"/>
            <a:ext cx="5391186" cy="851698"/>
          </a:xfrm>
        </p:spPr>
        <p:txBody>
          <a:bodyPr/>
          <a:lstStyle/>
          <a:p>
            <a:r>
              <a:rPr lang="es-EC" dirty="0" smtClean="0"/>
              <a:t>Medio </a:t>
            </a:r>
            <a:r>
              <a:rPr lang="es-EC" dirty="0"/>
              <a:t>Socio-Económico</a:t>
            </a:r>
          </a:p>
        </p:txBody>
      </p:sp>
      <p:sp>
        <p:nvSpPr>
          <p:cNvPr id="3" name="Marcador de contenido 2"/>
          <p:cNvSpPr>
            <a:spLocks noGrp="1"/>
          </p:cNvSpPr>
          <p:nvPr>
            <p:ph idx="1"/>
          </p:nvPr>
        </p:nvSpPr>
        <p:spPr>
          <a:xfrm>
            <a:off x="1428712" y="3360057"/>
            <a:ext cx="9720073" cy="950686"/>
          </a:xfrm>
        </p:spPr>
        <p:txBody>
          <a:bodyPr>
            <a:normAutofit lnSpcReduction="10000"/>
          </a:bodyPr>
          <a:lstStyle/>
          <a:p>
            <a:pPr algn="just"/>
            <a:r>
              <a:rPr lang="es-EC" dirty="0"/>
              <a:t>La meta del componente socio-económico es determinar cuáles son las entornos de las personas y comunidades antes de cualquier caso de intervención en la zona y cómo aflige las acciones operativas del proyecto al estilo de vida de los habitantes.</a:t>
            </a:r>
          </a:p>
        </p:txBody>
      </p:sp>
    </p:spTree>
    <p:extLst>
      <p:ext uri="{BB962C8B-B14F-4D97-AF65-F5344CB8AC3E}">
        <p14:creationId xmlns:p14="http://schemas.microsoft.com/office/powerpoint/2010/main" val="3545752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0" y="0"/>
            <a:ext cx="2967301" cy="1499616"/>
          </a:xfrm>
        </p:spPr>
        <p:txBody>
          <a:bodyPr/>
          <a:lstStyle/>
          <a:p>
            <a:r>
              <a:rPr lang="es-EC" dirty="0" smtClean="0"/>
              <a:t>DEMOGRAFÍA</a:t>
            </a:r>
            <a:endParaRPr lang="es-EC" dirty="0"/>
          </a:p>
        </p:txBody>
      </p:sp>
      <p:sp>
        <p:nvSpPr>
          <p:cNvPr id="3" name="Marcador de contenido 2"/>
          <p:cNvSpPr>
            <a:spLocks noGrp="1"/>
          </p:cNvSpPr>
          <p:nvPr>
            <p:ph idx="1"/>
          </p:nvPr>
        </p:nvSpPr>
        <p:spPr>
          <a:xfrm>
            <a:off x="3149964" y="546101"/>
            <a:ext cx="3532631" cy="1491342"/>
          </a:xfrm>
        </p:spPr>
        <p:txBody>
          <a:bodyPr>
            <a:normAutofit lnSpcReduction="10000"/>
          </a:bodyPr>
          <a:lstStyle/>
          <a:p>
            <a:pPr algn="just"/>
            <a:r>
              <a:rPr lang="es-EC" dirty="0"/>
              <a:t>Parroquia Itchimbía </a:t>
            </a:r>
            <a:r>
              <a:rPr lang="es-EC" dirty="0" smtClean="0"/>
              <a:t>tiene 217.509 </a:t>
            </a:r>
            <a:r>
              <a:rPr lang="es-EC" dirty="0"/>
              <a:t>habitantes, que equivale al 15% de la Administración Zonal Manuela Sáenz.</a:t>
            </a:r>
          </a:p>
        </p:txBody>
      </p:sp>
      <p:pic>
        <p:nvPicPr>
          <p:cNvPr id="4" name="Imagen 3"/>
          <p:cNvPicPr>
            <a:picLocks noChangeAspect="1"/>
          </p:cNvPicPr>
          <p:nvPr/>
        </p:nvPicPr>
        <p:blipFill rotWithShape="1">
          <a:blip r:embed="rId2"/>
          <a:srcRect l="62240" t="42714" r="6069" b="26990"/>
          <a:stretch/>
        </p:blipFill>
        <p:spPr>
          <a:xfrm>
            <a:off x="6865258" y="0"/>
            <a:ext cx="4804228" cy="2583545"/>
          </a:xfrm>
          <a:prstGeom prst="rect">
            <a:avLst/>
          </a:prstGeom>
        </p:spPr>
      </p:pic>
      <p:pic>
        <p:nvPicPr>
          <p:cNvPr id="6" name="Imagen 5"/>
          <p:cNvPicPr>
            <a:picLocks noChangeAspect="1"/>
          </p:cNvPicPr>
          <p:nvPr/>
        </p:nvPicPr>
        <p:blipFill rotWithShape="1">
          <a:blip r:embed="rId3"/>
          <a:srcRect l="59433" t="33315" r="6010" b="31070"/>
          <a:stretch/>
        </p:blipFill>
        <p:spPr>
          <a:xfrm>
            <a:off x="6625951" y="2946399"/>
            <a:ext cx="5282841" cy="3062516"/>
          </a:xfrm>
          <a:prstGeom prst="rect">
            <a:avLst/>
          </a:prstGeom>
        </p:spPr>
      </p:pic>
      <p:sp>
        <p:nvSpPr>
          <p:cNvPr id="7" name="CuadroTexto 6"/>
          <p:cNvSpPr txBox="1"/>
          <p:nvPr/>
        </p:nvSpPr>
        <p:spPr>
          <a:xfrm>
            <a:off x="3332625" y="3352800"/>
            <a:ext cx="3018971" cy="1754326"/>
          </a:xfrm>
          <a:prstGeom prst="rect">
            <a:avLst/>
          </a:prstGeom>
          <a:noFill/>
        </p:spPr>
        <p:txBody>
          <a:bodyPr wrap="square" rtlCol="0">
            <a:spAutoFit/>
          </a:bodyPr>
          <a:lstStyle/>
          <a:p>
            <a:r>
              <a:rPr lang="es-EC" b="1" u="sng" dirty="0"/>
              <a:t>Población según la edad</a:t>
            </a:r>
            <a:endParaRPr lang="es-EC" dirty="0"/>
          </a:p>
          <a:p>
            <a:r>
              <a:rPr lang="es-EC" dirty="0"/>
              <a:t>La división de la población según la edad nos indica que el mayor rango existen personas está entre los 20 a 40 años</a:t>
            </a:r>
            <a:r>
              <a:rPr lang="es-EC" dirty="0" smtClean="0"/>
              <a:t>.</a:t>
            </a:r>
            <a:endParaRPr lang="es-EC" dirty="0"/>
          </a:p>
        </p:txBody>
      </p:sp>
    </p:spTree>
    <p:extLst>
      <p:ext uri="{BB962C8B-B14F-4D97-AF65-F5344CB8AC3E}">
        <p14:creationId xmlns:p14="http://schemas.microsoft.com/office/powerpoint/2010/main" val="160972815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 y="0"/>
            <a:ext cx="2641601" cy="1262743"/>
          </a:xfrm>
        </p:spPr>
        <p:txBody>
          <a:bodyPr>
            <a:normAutofit/>
          </a:bodyPr>
          <a:lstStyle/>
          <a:p>
            <a:pPr algn="ctr"/>
            <a:r>
              <a:rPr lang="es-EC" sz="4400" dirty="0" smtClean="0"/>
              <a:t>DENSIDAD POBLACIONAL</a:t>
            </a:r>
            <a:endParaRPr lang="es-EC" sz="4400" dirty="0"/>
          </a:p>
        </p:txBody>
      </p:sp>
      <p:sp>
        <p:nvSpPr>
          <p:cNvPr id="3" name="Marcador de contenido 2"/>
          <p:cNvSpPr>
            <a:spLocks noGrp="1"/>
          </p:cNvSpPr>
          <p:nvPr>
            <p:ph idx="1"/>
          </p:nvPr>
        </p:nvSpPr>
        <p:spPr>
          <a:xfrm>
            <a:off x="1320799" y="1574800"/>
            <a:ext cx="9720073" cy="1052286"/>
          </a:xfrm>
        </p:spPr>
        <p:txBody>
          <a:bodyPr/>
          <a:lstStyle/>
          <a:p>
            <a:pPr algn="just"/>
            <a:r>
              <a:rPr lang="es-EC" dirty="0"/>
              <a:t>La relación de la población con el área total de la Parroquia Itchimbía, nos permite establecer una densidad demográfica de 73.3 </a:t>
            </a:r>
            <a:r>
              <a:rPr lang="es-EC" dirty="0" err="1"/>
              <a:t>hab</a:t>
            </a:r>
            <a:r>
              <a:rPr lang="es-EC" dirty="0"/>
              <a:t>/ha, respecto a 98.9 </a:t>
            </a:r>
            <a:r>
              <a:rPr lang="es-EC" dirty="0" err="1"/>
              <a:t>hab</a:t>
            </a:r>
            <a:r>
              <a:rPr lang="es-EC" dirty="0"/>
              <a:t>/ha determinados para la AZ Manuela Sáenz. </a:t>
            </a:r>
          </a:p>
        </p:txBody>
      </p:sp>
      <p:pic>
        <p:nvPicPr>
          <p:cNvPr id="4" name="Imagen 3"/>
          <p:cNvPicPr>
            <a:picLocks noChangeAspect="1"/>
          </p:cNvPicPr>
          <p:nvPr/>
        </p:nvPicPr>
        <p:blipFill rotWithShape="1">
          <a:blip r:embed="rId2"/>
          <a:srcRect l="64827" t="25994" r="11656" b="27107"/>
          <a:stretch/>
        </p:blipFill>
        <p:spPr>
          <a:xfrm>
            <a:off x="4731658" y="2627086"/>
            <a:ext cx="3454400" cy="3874938"/>
          </a:xfrm>
          <a:prstGeom prst="rect">
            <a:avLst/>
          </a:prstGeom>
        </p:spPr>
      </p:pic>
    </p:spTree>
    <p:extLst>
      <p:ext uri="{BB962C8B-B14F-4D97-AF65-F5344CB8AC3E}">
        <p14:creationId xmlns:p14="http://schemas.microsoft.com/office/powerpoint/2010/main" val="10942100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95073" y="445778"/>
            <a:ext cx="2670629" cy="943430"/>
          </a:xfrm>
        </p:spPr>
        <p:txBody>
          <a:bodyPr>
            <a:noAutofit/>
          </a:bodyPr>
          <a:lstStyle/>
          <a:p>
            <a:pPr algn="ctr"/>
            <a:r>
              <a:rPr lang="es-EC" sz="2400" b="1" dirty="0"/>
              <a:t>Población </a:t>
            </a:r>
            <a:r>
              <a:rPr lang="es-EC" sz="2400" b="1" dirty="0" smtClean="0"/>
              <a:t>Económicamente </a:t>
            </a:r>
            <a:r>
              <a:rPr lang="es-EC" sz="2400" b="1" dirty="0"/>
              <a:t>Activa (PEA)</a:t>
            </a:r>
          </a:p>
        </p:txBody>
      </p:sp>
      <p:sp>
        <p:nvSpPr>
          <p:cNvPr id="3" name="Marcador de contenido 2"/>
          <p:cNvSpPr>
            <a:spLocks noGrp="1"/>
          </p:cNvSpPr>
          <p:nvPr>
            <p:ph idx="1"/>
          </p:nvPr>
        </p:nvSpPr>
        <p:spPr>
          <a:xfrm>
            <a:off x="2475556" y="288980"/>
            <a:ext cx="3489815" cy="1473200"/>
          </a:xfrm>
        </p:spPr>
        <p:txBody>
          <a:bodyPr>
            <a:normAutofit lnSpcReduction="10000"/>
          </a:bodyPr>
          <a:lstStyle/>
          <a:p>
            <a:pPr algn="just"/>
            <a:r>
              <a:rPr lang="es-EC" dirty="0"/>
              <a:t>En la Parroquia Itchimbía la PEA es de 16.237 habitantes y la población en edad de trabajar de 27.238 habitantes.</a:t>
            </a:r>
          </a:p>
        </p:txBody>
      </p:sp>
      <p:pic>
        <p:nvPicPr>
          <p:cNvPr id="4" name="Imagen 3"/>
          <p:cNvPicPr>
            <a:picLocks noChangeAspect="1"/>
          </p:cNvPicPr>
          <p:nvPr/>
        </p:nvPicPr>
        <p:blipFill rotWithShape="1">
          <a:blip r:embed="rId2"/>
          <a:srcRect l="58005" t="39414" r="3583" b="40911"/>
          <a:stretch/>
        </p:blipFill>
        <p:spPr>
          <a:xfrm>
            <a:off x="6226628" y="72807"/>
            <a:ext cx="5863771" cy="1689373"/>
          </a:xfrm>
          <a:prstGeom prst="rect">
            <a:avLst/>
          </a:prstGeom>
        </p:spPr>
      </p:pic>
      <p:sp>
        <p:nvSpPr>
          <p:cNvPr id="5" name="Título 1"/>
          <p:cNvSpPr txBox="1">
            <a:spLocks/>
          </p:cNvSpPr>
          <p:nvPr/>
        </p:nvSpPr>
        <p:spPr>
          <a:xfrm>
            <a:off x="80698" y="2252271"/>
            <a:ext cx="2119086" cy="94343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sz="2400" b="1" dirty="0" smtClean="0"/>
              <a:t>Educación</a:t>
            </a:r>
            <a:endParaRPr lang="es-EC" sz="2400" b="1" dirty="0"/>
          </a:p>
        </p:txBody>
      </p:sp>
      <p:sp>
        <p:nvSpPr>
          <p:cNvPr id="6" name="Marcador de contenido 2"/>
          <p:cNvSpPr txBox="1">
            <a:spLocks/>
          </p:cNvSpPr>
          <p:nvPr/>
        </p:nvSpPr>
        <p:spPr>
          <a:xfrm>
            <a:off x="2475555" y="1987386"/>
            <a:ext cx="3489815" cy="147320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EC" sz="1800" dirty="0"/>
              <a:t>Analizando este indicador de la parroquia Itchimbía, se observa que la tasa de alfabetismo de los jóvenes es de 99,65%, el promedio de años de escolaridad es de 11,95 años y la tasa bruta de Asistencia Escolar es de 36,88%. </a:t>
            </a:r>
          </a:p>
        </p:txBody>
      </p:sp>
      <p:pic>
        <p:nvPicPr>
          <p:cNvPr id="7" name="Imagen 6"/>
          <p:cNvPicPr>
            <a:picLocks noChangeAspect="1"/>
          </p:cNvPicPr>
          <p:nvPr/>
        </p:nvPicPr>
        <p:blipFill rotWithShape="1">
          <a:blip r:embed="rId3"/>
          <a:srcRect l="59120" t="23595" r="5486" b="49977"/>
          <a:stretch/>
        </p:blipFill>
        <p:spPr>
          <a:xfrm>
            <a:off x="6255656" y="1976500"/>
            <a:ext cx="5428344" cy="2279905"/>
          </a:xfrm>
          <a:prstGeom prst="rect">
            <a:avLst/>
          </a:prstGeom>
        </p:spPr>
      </p:pic>
      <p:sp>
        <p:nvSpPr>
          <p:cNvPr id="8" name="Título 1"/>
          <p:cNvSpPr txBox="1">
            <a:spLocks/>
          </p:cNvSpPr>
          <p:nvPr/>
        </p:nvSpPr>
        <p:spPr>
          <a:xfrm>
            <a:off x="0" y="4814042"/>
            <a:ext cx="2119086" cy="943430"/>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sz="2400" b="1" dirty="0" smtClean="0"/>
              <a:t>VIVIENDA Y SERVICIOS</a:t>
            </a:r>
            <a:endParaRPr lang="es-EC" sz="2400" b="1" dirty="0"/>
          </a:p>
        </p:txBody>
      </p:sp>
      <p:sp>
        <p:nvSpPr>
          <p:cNvPr id="9" name="Marcador de contenido 2"/>
          <p:cNvSpPr txBox="1">
            <a:spLocks/>
          </p:cNvSpPr>
          <p:nvPr/>
        </p:nvSpPr>
        <p:spPr>
          <a:xfrm>
            <a:off x="2475554" y="4549157"/>
            <a:ext cx="3489815" cy="1473200"/>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algn="just"/>
            <a:r>
              <a:rPr lang="es-EC" sz="1800" dirty="0"/>
              <a:t>Según la Condición de Ocupación de las Viviendas Particulares tenemos que el 83,4% de la parroquia está ocupado por personas presentes. </a:t>
            </a:r>
          </a:p>
        </p:txBody>
      </p:sp>
      <p:pic>
        <p:nvPicPr>
          <p:cNvPr id="10" name="Imagen 9"/>
          <p:cNvPicPr>
            <a:picLocks noChangeAspect="1"/>
          </p:cNvPicPr>
          <p:nvPr/>
        </p:nvPicPr>
        <p:blipFill rotWithShape="1">
          <a:blip r:embed="rId4"/>
          <a:srcRect l="57914" t="33095" r="4055" b="31611"/>
          <a:stretch/>
        </p:blipFill>
        <p:spPr>
          <a:xfrm>
            <a:off x="6582227" y="4256404"/>
            <a:ext cx="4983732" cy="2601595"/>
          </a:xfrm>
          <a:prstGeom prst="rect">
            <a:avLst/>
          </a:prstGeom>
        </p:spPr>
      </p:pic>
    </p:spTree>
    <p:extLst>
      <p:ext uri="{BB962C8B-B14F-4D97-AF65-F5344CB8AC3E}">
        <p14:creationId xmlns:p14="http://schemas.microsoft.com/office/powerpoint/2010/main" val="194683054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24242" y="178816"/>
            <a:ext cx="2067415" cy="1499616"/>
          </a:xfrm>
        </p:spPr>
        <p:txBody>
          <a:bodyPr/>
          <a:lstStyle/>
          <a:p>
            <a:r>
              <a:rPr lang="es-EC" dirty="0" smtClean="0"/>
              <a:t>VIALIDAD</a:t>
            </a:r>
            <a:endParaRPr lang="es-EC" dirty="0"/>
          </a:p>
        </p:txBody>
      </p:sp>
      <p:sp>
        <p:nvSpPr>
          <p:cNvPr id="3" name="Marcador de contenido 2"/>
          <p:cNvSpPr>
            <a:spLocks noGrp="1"/>
          </p:cNvSpPr>
          <p:nvPr>
            <p:ph idx="1"/>
          </p:nvPr>
        </p:nvSpPr>
        <p:spPr>
          <a:xfrm>
            <a:off x="2380342" y="323959"/>
            <a:ext cx="3425372" cy="1676400"/>
          </a:xfrm>
        </p:spPr>
        <p:txBody>
          <a:bodyPr>
            <a:normAutofit fontScale="92500" lnSpcReduction="20000"/>
          </a:bodyPr>
          <a:lstStyle/>
          <a:p>
            <a:pPr algn="just"/>
            <a:r>
              <a:rPr lang="es-EC" dirty="0"/>
              <a:t>En cuanto a la accesibilidad a  la parroquia, se identificó que el 92.59% tiene como acceso la calle principal o carretera adoquinada, pavimentada o de concreto y el 3.54% cuenta con empedrada.</a:t>
            </a:r>
          </a:p>
          <a:p>
            <a:pPr algn="just"/>
            <a:endParaRPr lang="es-EC" dirty="0"/>
          </a:p>
        </p:txBody>
      </p:sp>
      <p:pic>
        <p:nvPicPr>
          <p:cNvPr id="4" name="Imagen 3"/>
          <p:cNvPicPr>
            <a:picLocks noChangeAspect="1"/>
          </p:cNvPicPr>
          <p:nvPr/>
        </p:nvPicPr>
        <p:blipFill rotWithShape="1">
          <a:blip r:embed="rId2"/>
          <a:srcRect l="57686" t="32152" r="4428" b="30430"/>
          <a:stretch/>
        </p:blipFill>
        <p:spPr>
          <a:xfrm>
            <a:off x="6792686" y="-167205"/>
            <a:ext cx="4846842" cy="2692691"/>
          </a:xfrm>
          <a:prstGeom prst="rect">
            <a:avLst/>
          </a:prstGeom>
        </p:spPr>
      </p:pic>
      <p:sp>
        <p:nvSpPr>
          <p:cNvPr id="5" name="Título 1"/>
          <p:cNvSpPr txBox="1">
            <a:spLocks/>
          </p:cNvSpPr>
          <p:nvPr/>
        </p:nvSpPr>
        <p:spPr>
          <a:xfrm>
            <a:off x="58056" y="2697045"/>
            <a:ext cx="2467430"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C" sz="2400" b="1" dirty="0" smtClean="0"/>
              <a:t>ALCANTARRILLADO</a:t>
            </a:r>
            <a:endParaRPr lang="es-EC" sz="2400" b="1" dirty="0"/>
          </a:p>
        </p:txBody>
      </p:sp>
      <p:sp>
        <p:nvSpPr>
          <p:cNvPr id="6" name="CuadroTexto 5"/>
          <p:cNvSpPr txBox="1"/>
          <p:nvPr/>
        </p:nvSpPr>
        <p:spPr>
          <a:xfrm>
            <a:off x="2699657" y="2846688"/>
            <a:ext cx="2989943" cy="1200329"/>
          </a:xfrm>
          <a:prstGeom prst="rect">
            <a:avLst/>
          </a:prstGeom>
          <a:noFill/>
        </p:spPr>
        <p:txBody>
          <a:bodyPr wrap="square" rtlCol="0">
            <a:spAutoFit/>
          </a:bodyPr>
          <a:lstStyle/>
          <a:p>
            <a:pPr algn="just"/>
            <a:r>
              <a:rPr lang="es-EC" dirty="0"/>
              <a:t>En la parroquia el 97.2% tiene el servicio de alcantarillado y el 0.4% utiliza un pozo séptico</a:t>
            </a:r>
            <a:r>
              <a:rPr lang="es-EC" dirty="0" smtClean="0"/>
              <a:t>.</a:t>
            </a:r>
            <a:endParaRPr lang="es-EC" dirty="0"/>
          </a:p>
        </p:txBody>
      </p:sp>
      <p:pic>
        <p:nvPicPr>
          <p:cNvPr id="7" name="Imagen 6"/>
          <p:cNvPicPr>
            <a:picLocks noChangeAspect="1"/>
          </p:cNvPicPr>
          <p:nvPr/>
        </p:nvPicPr>
        <p:blipFill rotWithShape="1">
          <a:blip r:embed="rId3"/>
          <a:srcRect l="59428" t="36653" r="6663" b="34843"/>
          <a:stretch/>
        </p:blipFill>
        <p:spPr>
          <a:xfrm>
            <a:off x="6632332" y="2537532"/>
            <a:ext cx="5167550" cy="2443482"/>
          </a:xfrm>
          <a:prstGeom prst="rect">
            <a:avLst/>
          </a:prstGeom>
        </p:spPr>
      </p:pic>
      <p:sp>
        <p:nvSpPr>
          <p:cNvPr id="8" name="Título 1"/>
          <p:cNvSpPr txBox="1">
            <a:spLocks/>
          </p:cNvSpPr>
          <p:nvPr/>
        </p:nvSpPr>
        <p:spPr>
          <a:xfrm>
            <a:off x="58056" y="4981014"/>
            <a:ext cx="2467430" cy="1499616"/>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C" sz="2400" b="1" dirty="0" smtClean="0"/>
              <a:t>LUZ ELECTRICA</a:t>
            </a:r>
            <a:endParaRPr lang="es-EC" sz="2400" b="1" dirty="0"/>
          </a:p>
        </p:txBody>
      </p:sp>
      <p:sp>
        <p:nvSpPr>
          <p:cNvPr id="9" name="CuadroTexto 8"/>
          <p:cNvSpPr txBox="1"/>
          <p:nvPr/>
        </p:nvSpPr>
        <p:spPr>
          <a:xfrm>
            <a:off x="2467428" y="4715159"/>
            <a:ext cx="3338286" cy="2031325"/>
          </a:xfrm>
          <a:prstGeom prst="rect">
            <a:avLst/>
          </a:prstGeom>
          <a:noFill/>
        </p:spPr>
        <p:txBody>
          <a:bodyPr wrap="square" rtlCol="0">
            <a:spAutoFit/>
          </a:bodyPr>
          <a:lstStyle/>
          <a:p>
            <a:r>
              <a:rPr lang="es-EC" dirty="0"/>
              <a:t>Al estar interconectados a la red eléctrica pública, el 99.8% de las casas cuentan con energía eléctrica y el 0.14% no tiene servicio.  A ninguna vivienda le interesa utilizar la energía solar como fuente eléctrica</a:t>
            </a:r>
            <a:r>
              <a:rPr lang="es-EC" dirty="0" smtClean="0"/>
              <a:t>.</a:t>
            </a:r>
            <a:endParaRPr lang="es-EC" dirty="0"/>
          </a:p>
        </p:txBody>
      </p:sp>
      <p:pic>
        <p:nvPicPr>
          <p:cNvPr id="10" name="Imagen 9"/>
          <p:cNvPicPr>
            <a:picLocks noChangeAspect="1"/>
          </p:cNvPicPr>
          <p:nvPr/>
        </p:nvPicPr>
        <p:blipFill rotWithShape="1">
          <a:blip r:embed="rId4"/>
          <a:srcRect l="59514" t="25846" r="5082" b="49952"/>
          <a:stretch/>
        </p:blipFill>
        <p:spPr>
          <a:xfrm>
            <a:off x="6965975" y="5016014"/>
            <a:ext cx="4500264" cy="1730470"/>
          </a:xfrm>
          <a:prstGeom prst="rect">
            <a:avLst/>
          </a:prstGeom>
        </p:spPr>
      </p:pic>
    </p:spTree>
    <p:extLst>
      <p:ext uri="{BB962C8B-B14F-4D97-AF65-F5344CB8AC3E}">
        <p14:creationId xmlns:p14="http://schemas.microsoft.com/office/powerpoint/2010/main" val="2343622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0"/>
            <a:ext cx="9720072" cy="851698"/>
          </a:xfrm>
        </p:spPr>
        <p:txBody>
          <a:bodyPr/>
          <a:lstStyle/>
          <a:p>
            <a:pPr algn="ctr"/>
            <a:r>
              <a:rPr lang="es-EC" dirty="0" smtClean="0"/>
              <a:t>Área de influencia directa</a:t>
            </a:r>
            <a:endParaRPr lang="es-EC" dirty="0"/>
          </a:p>
        </p:txBody>
      </p:sp>
      <p:sp>
        <p:nvSpPr>
          <p:cNvPr id="3" name="Marcador de contenido 2"/>
          <p:cNvSpPr>
            <a:spLocks noGrp="1"/>
          </p:cNvSpPr>
          <p:nvPr>
            <p:ph idx="1"/>
          </p:nvPr>
        </p:nvSpPr>
        <p:spPr>
          <a:xfrm>
            <a:off x="188686" y="965200"/>
            <a:ext cx="11654971" cy="1792514"/>
          </a:xfrm>
        </p:spPr>
        <p:txBody>
          <a:bodyPr>
            <a:normAutofit lnSpcReduction="10000"/>
          </a:bodyPr>
          <a:lstStyle/>
          <a:p>
            <a:r>
              <a:rPr lang="es-EC" dirty="0"/>
              <a:t>Para el cálculo del área de influencia directa (AID) se toma en cuenta los diferentes daños ambientales directos en los recursos: suelo, paisaje, agua, aire, ruido obtenidos en el funcionamiento de la imprenta</a:t>
            </a:r>
            <a:r>
              <a:rPr lang="es-EC" dirty="0" smtClean="0"/>
              <a:t>.</a:t>
            </a:r>
          </a:p>
          <a:p>
            <a:r>
              <a:rPr lang="es-EC" dirty="0"/>
              <a:t>Según la ley de la distancia, cuando una fuente sonora está al aire libre, el nivel de sonido baja 6 dB cada vez que la distancia se duplica. La fórmula para calcular esta intensidad es</a:t>
            </a:r>
            <a:r>
              <a:rPr lang="es-EC" dirty="0" smtClean="0"/>
              <a:t>:</a:t>
            </a:r>
          </a:p>
          <a:p>
            <a:endParaRPr lang="es-EC" dirty="0"/>
          </a:p>
          <a:p>
            <a:endParaRPr lang="es-EC" dirty="0"/>
          </a:p>
        </p:txBody>
      </p:sp>
      <mc:AlternateContent xmlns:mc="http://schemas.openxmlformats.org/markup-compatibility/2006" xmlns:a14="http://schemas.microsoft.com/office/drawing/2010/main">
        <mc:Choice Requires="a14">
          <p:sp>
            <p:nvSpPr>
              <p:cNvPr id="4" name="CuadroTexto 3"/>
              <p:cNvSpPr txBox="1"/>
              <p:nvPr/>
            </p:nvSpPr>
            <p:spPr>
              <a:xfrm>
                <a:off x="4306648" y="2885730"/>
                <a:ext cx="3155031" cy="257166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2</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m:t>
                          </m:r>
                        </m:sub>
                      </m:sSub>
                      <m:r>
                        <a:rPr lang="es-EC" i="1">
                          <a:latin typeface="Cambria Math" panose="02040503050406030204" pitchFamily="18" charset="0"/>
                        </a:rPr>
                        <m:t>+10 </m:t>
                      </m:r>
                      <m:r>
                        <m:rPr>
                          <m:sty m:val="p"/>
                        </m:rPr>
                        <a:rPr lang="es-EC">
                          <a:latin typeface="Cambria Math" panose="02040503050406030204" pitchFamily="18" charset="0"/>
                        </a:rPr>
                        <m:t>log</m:t>
                      </m:r>
                      <m:r>
                        <a:rPr lang="es-EC">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1</m:t>
                                      </m:r>
                                    </m:sub>
                                  </m:sSub>
                                </m:num>
                                <m:den>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2</m:t>
                                      </m:r>
                                    </m:sub>
                                  </m:sSub>
                                </m:den>
                              </m:f>
                            </m:e>
                          </m:d>
                        </m:e>
                        <m:sup>
                          <m:r>
                            <a:rPr lang="es-EC" i="1">
                              <a:latin typeface="Cambria Math" panose="02040503050406030204" pitchFamily="18" charset="0"/>
                            </a:rPr>
                            <m:t>2</m:t>
                          </m:r>
                        </m:sup>
                      </m:sSup>
                      <m:r>
                        <a:rPr lang="es-EC" i="1">
                          <a:latin typeface="Cambria Math" panose="02040503050406030204" pitchFamily="18" charset="0"/>
                        </a:rPr>
                        <m:t>(</m:t>
                      </m:r>
                      <m:r>
                        <a:rPr lang="es-EC" i="1">
                          <a:latin typeface="Cambria Math" panose="02040503050406030204" pitchFamily="18" charset="0"/>
                        </a:rPr>
                        <m:t>𝑑𝐵</m:t>
                      </m:r>
                      <m:r>
                        <a:rPr lang="es-EC" i="1">
                          <a:latin typeface="Cambria Math" panose="02040503050406030204" pitchFamily="18" charset="0"/>
                        </a:rPr>
                        <m:t>)</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2</m:t>
                          </m:r>
                        </m:sub>
                      </m:sSub>
                      <m:r>
                        <a:rPr lang="es-EC" i="1">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1</m:t>
                          </m:r>
                        </m:sub>
                      </m:sSub>
                      <m:r>
                        <a:rPr lang="es-EC" i="1">
                          <a:latin typeface="Cambria Math" panose="02040503050406030204" pitchFamily="18" charset="0"/>
                        </a:rPr>
                        <m:t>+20</m:t>
                      </m:r>
                      <m:func>
                        <m:funcPr>
                          <m:ctrlPr>
                            <a:rPr lang="es-EC" i="1">
                              <a:latin typeface="Cambria Math" panose="02040503050406030204" pitchFamily="18" charset="0"/>
                            </a:rPr>
                          </m:ctrlPr>
                        </m:funcPr>
                        <m:fName>
                          <m:r>
                            <m:rPr>
                              <m:sty m:val="p"/>
                            </m:rPr>
                            <a:rPr lang="es-EC">
                              <a:latin typeface="Cambria Math" panose="02040503050406030204" pitchFamily="18" charset="0"/>
                            </a:rPr>
                            <m:t>log</m:t>
                          </m:r>
                          <m:r>
                            <a:rPr lang="es-EC">
                              <a:latin typeface="Cambria Math" panose="02040503050406030204" pitchFamily="18" charset="0"/>
                            </a:rPr>
                            <m:t>(</m:t>
                          </m:r>
                        </m:fName>
                        <m:e>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1</m:t>
                                  </m:r>
                                </m:sub>
                              </m:sSub>
                            </m:num>
                            <m:den>
                              <m:sSub>
                                <m:sSubPr>
                                  <m:ctrlPr>
                                    <a:rPr lang="es-EC" i="1">
                                      <a:latin typeface="Cambria Math" panose="02040503050406030204" pitchFamily="18" charset="0"/>
                                    </a:rPr>
                                  </m:ctrlPr>
                                </m:sSubPr>
                                <m:e>
                                  <m:r>
                                    <a:rPr lang="es-EC" i="1">
                                      <a:latin typeface="Cambria Math" panose="02040503050406030204" pitchFamily="18" charset="0"/>
                                    </a:rPr>
                                    <m:t>𝑑</m:t>
                                  </m:r>
                                </m:e>
                                <m:sub>
                                  <m:r>
                                    <a:rPr lang="es-EC" i="1">
                                      <a:latin typeface="Cambria Math" panose="02040503050406030204" pitchFamily="18" charset="0"/>
                                    </a:rPr>
                                    <m:t>2</m:t>
                                  </m:r>
                                </m:sub>
                              </m:sSub>
                            </m:den>
                          </m:f>
                        </m:e>
                      </m:func>
                      <m:r>
                        <a:rPr lang="es-EC" i="1">
                          <a:latin typeface="Cambria Math" panose="02040503050406030204" pitchFamily="18" charset="0"/>
                        </a:rPr>
                        <m:t>)(</m:t>
                      </m:r>
                      <m:r>
                        <a:rPr lang="es-EC" i="1">
                          <a:latin typeface="Cambria Math" panose="02040503050406030204" pitchFamily="18" charset="0"/>
                        </a:rPr>
                        <m:t>𝑑𝐵</m:t>
                      </m:r>
                      <m:r>
                        <a:rPr lang="es-EC" i="1">
                          <a:latin typeface="Cambria Math" panose="02040503050406030204" pitchFamily="18" charset="0"/>
                        </a:rPr>
                        <m:t>)</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2</m:t>
                          </m:r>
                        </m:sub>
                      </m:sSub>
                      <m:r>
                        <a:rPr lang="es-EC" i="1">
                          <a:latin typeface="Cambria Math" panose="02040503050406030204" pitchFamily="18" charset="0"/>
                        </a:rPr>
                        <m:t>=65+10 </m:t>
                      </m:r>
                      <m:r>
                        <m:rPr>
                          <m:sty m:val="p"/>
                        </m:rPr>
                        <a:rPr lang="es-EC">
                          <a:latin typeface="Cambria Math" panose="02040503050406030204" pitchFamily="18" charset="0"/>
                        </a:rPr>
                        <m:t>log</m:t>
                      </m:r>
                      <m:r>
                        <a:rPr lang="es-EC">
                          <a:latin typeface="Cambria Math" panose="02040503050406030204" pitchFamily="18" charset="0"/>
                        </a:rPr>
                        <m:t>⁡</m:t>
                      </m:r>
                      <m:sSup>
                        <m:sSupPr>
                          <m:ctrlPr>
                            <a:rPr lang="es-EC" i="1">
                              <a:latin typeface="Cambria Math" panose="02040503050406030204" pitchFamily="18" charset="0"/>
                            </a:rPr>
                          </m:ctrlPr>
                        </m:sSupPr>
                        <m:e>
                          <m:d>
                            <m:dPr>
                              <m:ctrlPr>
                                <a:rPr lang="es-EC" i="1">
                                  <a:latin typeface="Cambria Math" panose="02040503050406030204" pitchFamily="18" charset="0"/>
                                </a:rPr>
                              </m:ctrlPr>
                            </m:dPr>
                            <m:e>
                              <m:f>
                                <m:fPr>
                                  <m:ctrlPr>
                                    <a:rPr lang="es-EC" i="1">
                                      <a:latin typeface="Cambria Math" panose="02040503050406030204" pitchFamily="18" charset="0"/>
                                    </a:rPr>
                                  </m:ctrlPr>
                                </m:fPr>
                                <m:num>
                                  <m:r>
                                    <a:rPr lang="es-EC" i="1">
                                      <a:latin typeface="Cambria Math" panose="02040503050406030204" pitchFamily="18" charset="0"/>
                                    </a:rPr>
                                    <m:t>5</m:t>
                                  </m:r>
                                </m:num>
                                <m:den>
                                  <m:r>
                                    <a:rPr lang="es-EC" i="1">
                                      <a:latin typeface="Cambria Math" panose="02040503050406030204" pitchFamily="18" charset="0"/>
                                    </a:rPr>
                                    <m:t>50</m:t>
                                  </m:r>
                                </m:den>
                              </m:f>
                            </m:e>
                          </m:d>
                        </m:e>
                        <m:sup>
                          <m:r>
                            <a:rPr lang="es-EC" i="1">
                              <a:latin typeface="Cambria Math" panose="02040503050406030204" pitchFamily="18" charset="0"/>
                            </a:rPr>
                            <m:t>2</m:t>
                          </m:r>
                        </m:sup>
                      </m:sSup>
                      <m:r>
                        <a:rPr lang="es-EC" i="1">
                          <a:latin typeface="Cambria Math" panose="02040503050406030204" pitchFamily="18" charset="0"/>
                        </a:rPr>
                        <m:t>(</m:t>
                      </m:r>
                      <m:r>
                        <a:rPr lang="es-EC" i="1">
                          <a:latin typeface="Cambria Math" panose="02040503050406030204" pitchFamily="18" charset="0"/>
                        </a:rPr>
                        <m:t>𝑑𝐵</m:t>
                      </m:r>
                      <m:r>
                        <a:rPr lang="es-EC" i="1">
                          <a:latin typeface="Cambria Math" panose="02040503050406030204" pitchFamily="18" charset="0"/>
                        </a:rPr>
                        <m:t>)</m:t>
                      </m:r>
                    </m:oMath>
                  </m:oMathPara>
                </a14:m>
                <a:endParaRPr lang="es-EC" dirty="0"/>
              </a:p>
              <a:p>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rPr>
                          </m:ctrlPr>
                        </m:sSubPr>
                        <m:e>
                          <m:r>
                            <a:rPr lang="es-EC" i="1">
                              <a:latin typeface="Cambria Math" panose="02040503050406030204" pitchFamily="18" charset="0"/>
                            </a:rPr>
                            <m:t>𝐿</m:t>
                          </m:r>
                        </m:e>
                        <m:sub>
                          <m:r>
                            <a:rPr lang="es-EC" i="1">
                              <a:latin typeface="Cambria Math" panose="02040503050406030204" pitchFamily="18" charset="0"/>
                            </a:rPr>
                            <m:t>2</m:t>
                          </m:r>
                        </m:sub>
                      </m:sSub>
                      <m:r>
                        <a:rPr lang="es-EC" i="1">
                          <a:latin typeface="Cambria Math" panose="02040503050406030204" pitchFamily="18" charset="0"/>
                        </a:rPr>
                        <m:t>=45 (</m:t>
                      </m:r>
                      <m:r>
                        <a:rPr lang="es-EC" i="1">
                          <a:latin typeface="Cambria Math" panose="02040503050406030204" pitchFamily="18" charset="0"/>
                        </a:rPr>
                        <m:t>𝑑𝐵</m:t>
                      </m:r>
                      <m:r>
                        <a:rPr lang="es-EC" i="1">
                          <a:latin typeface="Cambria Math" panose="02040503050406030204" pitchFamily="18" charset="0"/>
                        </a:rPr>
                        <m:t>)</m:t>
                      </m:r>
                    </m:oMath>
                  </m:oMathPara>
                </a14:m>
                <a:endParaRPr lang="es-EC" dirty="0"/>
              </a:p>
              <a:p>
                <a:endParaRPr lang="es-EC" dirty="0"/>
              </a:p>
            </p:txBody>
          </p:sp>
        </mc:Choice>
        <mc:Fallback xmlns="">
          <p:sp>
            <p:nvSpPr>
              <p:cNvPr id="4" name="CuadroTexto 3"/>
              <p:cNvSpPr txBox="1">
                <a:spLocks noRot="1" noChangeAspect="1" noMove="1" noResize="1" noEditPoints="1" noAdjustHandles="1" noChangeArrowheads="1" noChangeShapeType="1" noTextEdit="1"/>
              </p:cNvSpPr>
              <p:nvPr/>
            </p:nvSpPr>
            <p:spPr>
              <a:xfrm>
                <a:off x="4306648" y="2885730"/>
                <a:ext cx="3155031" cy="2571666"/>
              </a:xfrm>
              <a:prstGeom prst="rect">
                <a:avLst/>
              </a:prstGeom>
              <a:blipFill rotWithShape="0">
                <a:blip r:embed="rId2"/>
                <a:stretch>
                  <a:fillRect/>
                </a:stretch>
              </a:blipFill>
            </p:spPr>
            <p:txBody>
              <a:bodyPr/>
              <a:lstStyle/>
              <a:p>
                <a:r>
                  <a:rPr lang="es-EC">
                    <a:noFill/>
                  </a:rPr>
                  <a:t> </a:t>
                </a:r>
              </a:p>
            </p:txBody>
          </p:sp>
        </mc:Fallback>
      </mc:AlternateContent>
    </p:spTree>
    <p:extLst>
      <p:ext uri="{BB962C8B-B14F-4D97-AF65-F5344CB8AC3E}">
        <p14:creationId xmlns:p14="http://schemas.microsoft.com/office/powerpoint/2010/main" val="187275528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59569" t="26727" r="4982" b="29692"/>
          <a:stretch/>
        </p:blipFill>
        <p:spPr>
          <a:xfrm>
            <a:off x="6524642" y="1553028"/>
            <a:ext cx="5540908" cy="3831771"/>
          </a:xfrm>
          <a:prstGeom prst="rect">
            <a:avLst/>
          </a:prstGeom>
        </p:spPr>
      </p:pic>
      <p:pic>
        <p:nvPicPr>
          <p:cNvPr id="5" name="Imagen 4" descr="E:\tesis\tesis_elaboracion\area de influencia\a_influencia_directa.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819193"/>
            <a:ext cx="6524642" cy="5030063"/>
          </a:xfrm>
          <a:prstGeom prst="rect">
            <a:avLst/>
          </a:prstGeom>
          <a:noFill/>
          <a:ln>
            <a:noFill/>
          </a:ln>
        </p:spPr>
      </p:pic>
    </p:spTree>
    <p:extLst>
      <p:ext uri="{BB962C8B-B14F-4D97-AF65-F5344CB8AC3E}">
        <p14:creationId xmlns:p14="http://schemas.microsoft.com/office/powerpoint/2010/main" val="16857445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96701" y="1136758"/>
            <a:ext cx="9720072" cy="387241"/>
          </a:xfrm>
        </p:spPr>
        <p:txBody>
          <a:bodyPr>
            <a:normAutofit fontScale="90000"/>
          </a:bodyPr>
          <a:lstStyle/>
          <a:p>
            <a:pPr algn="ctr"/>
            <a:r>
              <a:rPr lang="es-EC" dirty="0"/>
              <a:t>Área de influencia </a:t>
            </a:r>
            <a:r>
              <a:rPr lang="es-EC" dirty="0" smtClean="0"/>
              <a:t>indirecta</a:t>
            </a:r>
            <a:endParaRPr lang="es-EC" dirty="0"/>
          </a:p>
        </p:txBody>
      </p:sp>
      <p:sp>
        <p:nvSpPr>
          <p:cNvPr id="3" name="Marcador de contenido 2"/>
          <p:cNvSpPr>
            <a:spLocks noGrp="1"/>
          </p:cNvSpPr>
          <p:nvPr>
            <p:ph idx="1"/>
          </p:nvPr>
        </p:nvSpPr>
        <p:spPr>
          <a:xfrm>
            <a:off x="725714" y="2663372"/>
            <a:ext cx="11219543" cy="2489200"/>
          </a:xfrm>
        </p:spPr>
        <p:txBody>
          <a:bodyPr>
            <a:normAutofit/>
          </a:bodyPr>
          <a:lstStyle/>
          <a:p>
            <a:pPr algn="just"/>
            <a:r>
              <a:rPr lang="es-EC" dirty="0"/>
              <a:t>Se tomó </a:t>
            </a:r>
            <a:r>
              <a:rPr lang="es-EC" dirty="0" smtClean="0"/>
              <a:t>la distancia de 100 m considerando </a:t>
            </a:r>
            <a:r>
              <a:rPr lang="es-EC" dirty="0"/>
              <a:t>los siguientes criterios:</a:t>
            </a:r>
          </a:p>
          <a:p>
            <a:pPr lvl="0" algn="just"/>
            <a:r>
              <a:rPr lang="es-EC" dirty="0"/>
              <a:t>Influencia Indirecta Física: Área que puede ser afectada por cambios en el relieve y vegetación.</a:t>
            </a:r>
          </a:p>
          <a:p>
            <a:pPr lvl="0" algn="just"/>
            <a:r>
              <a:rPr lang="es-EC" dirty="0"/>
              <a:t>Influencia Indirecta Social: Es el área socio-institucional que se origina de la relación del  proyecto con las unidades político-territoriales donde funcionan las instalaciones: Parroquia, Cantón y Provincia. El IGM guarda buenas relaciones con la comunidad aledaña.</a:t>
            </a:r>
          </a:p>
        </p:txBody>
      </p:sp>
    </p:spTree>
    <p:extLst>
      <p:ext uri="{BB962C8B-B14F-4D97-AF65-F5344CB8AC3E}">
        <p14:creationId xmlns:p14="http://schemas.microsoft.com/office/powerpoint/2010/main" val="15860961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62287" t="17567" r="8564" b="12169"/>
          <a:stretch/>
        </p:blipFill>
        <p:spPr>
          <a:xfrm>
            <a:off x="7112000" y="0"/>
            <a:ext cx="5080000" cy="6888140"/>
          </a:xfrm>
          <a:prstGeom prst="rect">
            <a:avLst/>
          </a:prstGeom>
        </p:spPr>
      </p:pic>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92" y="716973"/>
            <a:ext cx="7079207" cy="5470296"/>
          </a:xfrm>
          <a:prstGeom prst="rect">
            <a:avLst/>
          </a:prstGeom>
        </p:spPr>
      </p:pic>
    </p:spTree>
    <p:extLst>
      <p:ext uri="{BB962C8B-B14F-4D97-AF65-F5344CB8AC3E}">
        <p14:creationId xmlns:p14="http://schemas.microsoft.com/office/powerpoint/2010/main" val="7143142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1758970252"/>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1024128" y="585216"/>
            <a:ext cx="3297351" cy="905381"/>
          </a:xfrm>
        </p:spPr>
        <p:txBody>
          <a:bodyPr/>
          <a:lstStyle/>
          <a:p>
            <a:r>
              <a:rPr lang="es-EC" dirty="0" smtClean="0"/>
              <a:t>PROBLEMÁTICA</a:t>
            </a:r>
            <a:endParaRPr lang="es-EC" dirty="0"/>
          </a:p>
        </p:txBody>
      </p:sp>
      <p:sp>
        <p:nvSpPr>
          <p:cNvPr id="5" name="Título 1"/>
          <p:cNvSpPr txBox="1">
            <a:spLocks/>
          </p:cNvSpPr>
          <p:nvPr/>
        </p:nvSpPr>
        <p:spPr>
          <a:xfrm>
            <a:off x="7740166" y="585216"/>
            <a:ext cx="3297351" cy="905381"/>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C" dirty="0" smtClean="0"/>
              <a:t>JUSTIFICACIÓN</a:t>
            </a:r>
            <a:endParaRPr lang="es-EC" dirty="0"/>
          </a:p>
        </p:txBody>
      </p:sp>
    </p:spTree>
    <p:extLst>
      <p:ext uri="{BB962C8B-B14F-4D97-AF65-F5344CB8AC3E}">
        <p14:creationId xmlns:p14="http://schemas.microsoft.com/office/powerpoint/2010/main" val="27763098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8470" y="0"/>
            <a:ext cx="8875059" cy="6858000"/>
          </a:xfrm>
          <a:prstGeom prst="rect">
            <a:avLst/>
          </a:prstGeom>
        </p:spPr>
      </p:pic>
    </p:spTree>
    <p:extLst>
      <p:ext uri="{BB962C8B-B14F-4D97-AF65-F5344CB8AC3E}">
        <p14:creationId xmlns:p14="http://schemas.microsoft.com/office/powerpoint/2010/main" val="2023768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83785" y="207845"/>
            <a:ext cx="9720072" cy="851698"/>
          </a:xfrm>
        </p:spPr>
        <p:txBody>
          <a:bodyPr>
            <a:normAutofit fontScale="90000"/>
          </a:bodyPr>
          <a:lstStyle/>
          <a:p>
            <a:pPr lvl="0" algn="ctr"/>
            <a:r>
              <a:rPr lang="es-EC" b="1" dirty="0"/>
              <a:t>Descripción de la unidad de Gestión de Seguridad </a:t>
            </a:r>
            <a:r>
              <a:rPr lang="es-EC" b="1" dirty="0" smtClean="0"/>
              <a:t>Documentaria</a:t>
            </a:r>
            <a:endParaRPr lang="es-EC" dirty="0"/>
          </a:p>
        </p:txBody>
      </p:sp>
      <p:pic>
        <p:nvPicPr>
          <p:cNvPr id="7" name="Imagen 6"/>
          <p:cNvPicPr>
            <a:picLocks noChangeAspect="1"/>
          </p:cNvPicPr>
          <p:nvPr/>
        </p:nvPicPr>
        <p:blipFill rotWithShape="1">
          <a:blip r:embed="rId2"/>
          <a:srcRect l="60472" t="16587" r="8482" b="12234"/>
          <a:stretch/>
        </p:blipFill>
        <p:spPr>
          <a:xfrm>
            <a:off x="3786849" y="1059543"/>
            <a:ext cx="4513944" cy="5821262"/>
          </a:xfrm>
          <a:prstGeom prst="rect">
            <a:avLst/>
          </a:prstGeom>
        </p:spPr>
      </p:pic>
    </p:spTree>
    <p:extLst>
      <p:ext uri="{BB962C8B-B14F-4D97-AF65-F5344CB8AC3E}">
        <p14:creationId xmlns:p14="http://schemas.microsoft.com/office/powerpoint/2010/main" val="18597442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185166"/>
            <a:ext cx="9720072" cy="595884"/>
          </a:xfrm>
        </p:spPr>
        <p:txBody>
          <a:bodyPr>
            <a:normAutofit fontScale="90000"/>
          </a:bodyPr>
          <a:lstStyle/>
          <a:p>
            <a:pPr algn="ctr"/>
            <a:r>
              <a:rPr lang="es-EC" dirty="0" smtClean="0"/>
              <a:t>Pre-prensa (Diseño)</a:t>
            </a:r>
            <a:endParaRPr lang="es-EC" dirty="0"/>
          </a:p>
        </p:txBody>
      </p:sp>
      <p:pic>
        <p:nvPicPr>
          <p:cNvPr id="4" name="Imagen 3" descr="E:\tesis\fotos\CAM0009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29600" y="1321235"/>
            <a:ext cx="2895600" cy="2171700"/>
          </a:xfrm>
          <a:prstGeom prst="rect">
            <a:avLst/>
          </a:prstGeom>
          <a:noFill/>
          <a:ln>
            <a:noFill/>
          </a:ln>
        </p:spPr>
      </p:pic>
      <p:pic>
        <p:nvPicPr>
          <p:cNvPr id="6" name="Imagen 5" descr="E:\tesis\fotos\CAM00100.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29600" y="3653790"/>
            <a:ext cx="2876550" cy="2156460"/>
          </a:xfrm>
          <a:prstGeom prst="rect">
            <a:avLst/>
          </a:prstGeom>
          <a:noFill/>
          <a:ln>
            <a:noFill/>
          </a:ln>
        </p:spPr>
      </p:pic>
      <p:sp>
        <p:nvSpPr>
          <p:cNvPr id="7" name="CuadroTexto 6"/>
          <p:cNvSpPr txBox="1"/>
          <p:nvPr/>
        </p:nvSpPr>
        <p:spPr>
          <a:xfrm>
            <a:off x="237997" y="1305220"/>
            <a:ext cx="7553192" cy="4524315"/>
          </a:xfrm>
          <a:prstGeom prst="rect">
            <a:avLst/>
          </a:prstGeom>
          <a:noFill/>
        </p:spPr>
        <p:txBody>
          <a:bodyPr wrap="square" rtlCol="0">
            <a:spAutoFit/>
          </a:bodyPr>
          <a:lstStyle/>
          <a:p>
            <a:pPr algn="just"/>
            <a:r>
              <a:rPr lang="es-EC" dirty="0"/>
              <a:t>El Especialista o Supervisor de Pre-Prensa coordina con mercadotecnia para recomendación técnica y/o seguridad documentaria, recibe la orden de producción (OP) planificada y con la ficha de productividad.  En caso, se requiera cambios se debe realizar un proceso de montaje y placas o impresión digital, si se requiere realizar un nuevo arte se revisa la información, documentos y muestras para ejecutar la orden de producción. El Diseñador de Producción recepta y analiza los elementos de entrada que consta en la OP, diseña el arte e imprime para su revisión, es enviado al Corrector de Pruebas este recibe el arte y la OP para revisar formatos, elementos de entrada, acuerdos de rigor científico-lógico, ortografía y redacción. El Supervisor verifica que el diseño este acorde con la OP y se entrega el arte a Gestión de Mercadotecnia, el Ejecutivo de Cuenta Informador Gráfico entrega al cliente para su respectiva validación. Ya cuando el cliente aprobó el  diseño el Supervisor de Prensa entrega la muestra al operador de RIP u Operador de equipos de Impresión Digital y a los Diseñadores para archivar el documento aprobado</a:t>
            </a:r>
            <a:r>
              <a:rPr lang="es-EC" dirty="0" smtClean="0"/>
              <a:t>.</a:t>
            </a:r>
            <a:endParaRPr lang="es-EC" dirty="0"/>
          </a:p>
        </p:txBody>
      </p:sp>
    </p:spTree>
    <p:extLst>
      <p:ext uri="{BB962C8B-B14F-4D97-AF65-F5344CB8AC3E}">
        <p14:creationId xmlns:p14="http://schemas.microsoft.com/office/powerpoint/2010/main" val="113517639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1024128" y="185166"/>
            <a:ext cx="9720072" cy="595884"/>
          </a:xfrm>
        </p:spPr>
        <p:txBody>
          <a:bodyPr>
            <a:normAutofit fontScale="90000"/>
          </a:bodyPr>
          <a:lstStyle/>
          <a:p>
            <a:pPr algn="ctr"/>
            <a:r>
              <a:rPr lang="es-EC" dirty="0"/>
              <a:t>Pre-prensa </a:t>
            </a:r>
            <a:r>
              <a:rPr lang="es-EC" dirty="0" smtClean="0"/>
              <a:t>(RIP </a:t>
            </a:r>
            <a:r>
              <a:rPr lang="es-EC" dirty="0"/>
              <a:t>CTP)</a:t>
            </a:r>
          </a:p>
        </p:txBody>
      </p:sp>
      <p:pic>
        <p:nvPicPr>
          <p:cNvPr id="5" name="Imagen 4" descr="E:\tesis\fotos\CAM00097.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47027" y="425884"/>
            <a:ext cx="2839133" cy="2031435"/>
          </a:xfrm>
          <a:prstGeom prst="rect">
            <a:avLst/>
          </a:prstGeom>
          <a:noFill/>
          <a:ln>
            <a:noFill/>
          </a:ln>
        </p:spPr>
      </p:pic>
      <p:pic>
        <p:nvPicPr>
          <p:cNvPr id="6" name="Imagen 5" descr="E:\tesis\fotos\CAM00096.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96923" y="2580362"/>
            <a:ext cx="2889237" cy="1875142"/>
          </a:xfrm>
          <a:prstGeom prst="rect">
            <a:avLst/>
          </a:prstGeom>
          <a:noFill/>
          <a:ln>
            <a:noFill/>
          </a:ln>
        </p:spPr>
      </p:pic>
      <p:pic>
        <p:nvPicPr>
          <p:cNvPr id="7" name="Imagen 6" descr="E:\tesis\fotos\CAM0010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47027" y="4578546"/>
            <a:ext cx="2839133" cy="1950298"/>
          </a:xfrm>
          <a:prstGeom prst="rect">
            <a:avLst/>
          </a:prstGeom>
          <a:noFill/>
          <a:ln>
            <a:noFill/>
          </a:ln>
        </p:spPr>
      </p:pic>
      <p:sp>
        <p:nvSpPr>
          <p:cNvPr id="8" name="CuadroTexto 7"/>
          <p:cNvSpPr txBox="1"/>
          <p:nvPr/>
        </p:nvSpPr>
        <p:spPr>
          <a:xfrm>
            <a:off x="288098" y="781050"/>
            <a:ext cx="8033460" cy="5909310"/>
          </a:xfrm>
          <a:prstGeom prst="rect">
            <a:avLst/>
          </a:prstGeom>
          <a:solidFill>
            <a:schemeClr val="bg1"/>
          </a:solidFill>
        </p:spPr>
        <p:txBody>
          <a:bodyPr wrap="square" rtlCol="0">
            <a:spAutoFit/>
          </a:bodyPr>
          <a:lstStyle/>
          <a:p>
            <a:pPr algn="just"/>
            <a:r>
              <a:rPr lang="es-EC" dirty="0"/>
              <a:t>El Especialista revisa la OP y registra en el sistema, determina el armado, entrega la OP, información, artes, recomendaciones de alineamientos, revisa y coordina información con los Diseñadores de Seguridad Documentaria y Diseñadores de Producción. Estos diseñadores son los encargados de realizar las siguientes actividades:</a:t>
            </a:r>
          </a:p>
          <a:p>
            <a:pPr marL="285750" lvl="0" indent="-285750" algn="just">
              <a:buFont typeface="Arial" panose="020B0604020202020204" pitchFamily="34" charset="0"/>
              <a:buChar char="•"/>
            </a:pPr>
            <a:r>
              <a:rPr lang="es-EC" dirty="0"/>
              <a:t>Recibir lineamientos para la ejecución del trabajo.</a:t>
            </a:r>
          </a:p>
          <a:p>
            <a:pPr marL="285750" lvl="0" indent="-285750">
              <a:buFont typeface="Arial" panose="020B0604020202020204" pitchFamily="34" charset="0"/>
              <a:buChar char="•"/>
            </a:pPr>
            <a:r>
              <a:rPr lang="es-EC" dirty="0"/>
              <a:t>Realizar el archivo digital.</a:t>
            </a:r>
          </a:p>
          <a:p>
            <a:pPr marL="285750" lvl="0" indent="-285750">
              <a:buFont typeface="Arial" panose="020B0604020202020204" pitchFamily="34" charset="0"/>
              <a:buChar char="•"/>
            </a:pPr>
            <a:r>
              <a:rPr lang="es-EC" dirty="0"/>
              <a:t>Realizar imposición de guías de impresión.</a:t>
            </a:r>
          </a:p>
          <a:p>
            <a:pPr marL="285750" lvl="0" indent="-285750">
              <a:buFont typeface="Arial" panose="020B0604020202020204" pitchFamily="34" charset="0"/>
              <a:buChar char="•"/>
            </a:pPr>
            <a:r>
              <a:rPr lang="es-EC" dirty="0"/>
              <a:t>Colocar tiras de control de colores en archivo digital.</a:t>
            </a:r>
          </a:p>
          <a:p>
            <a:pPr marL="285750" lvl="0" indent="-285750">
              <a:buFont typeface="Arial" panose="020B0604020202020204" pitchFamily="34" charset="0"/>
              <a:buChar char="•"/>
            </a:pPr>
            <a:r>
              <a:rPr lang="es-EC" dirty="0"/>
              <a:t>Revisar configuración de archivos.</a:t>
            </a:r>
          </a:p>
          <a:p>
            <a:pPr marL="285750" lvl="0" indent="-285750">
              <a:buFont typeface="Arial" panose="020B0604020202020204" pitchFamily="34" charset="0"/>
              <a:buChar char="•"/>
            </a:pPr>
            <a:r>
              <a:rPr lang="es-EC" dirty="0"/>
              <a:t>Entregar archivo digital, información y OP a Operador RIP.</a:t>
            </a:r>
          </a:p>
          <a:p>
            <a:pPr marL="285750" indent="-285750">
              <a:buFont typeface="Arial" panose="020B0604020202020204" pitchFamily="34" charset="0"/>
              <a:buChar char="•"/>
            </a:pPr>
            <a:r>
              <a:rPr lang="es-EC" dirty="0"/>
              <a:t>Mientras que el Operador RIP (CTP) realiza estas actividades:</a:t>
            </a:r>
          </a:p>
          <a:p>
            <a:pPr marL="285750" lvl="0" indent="-285750">
              <a:buFont typeface="Arial" panose="020B0604020202020204" pitchFamily="34" charset="0"/>
              <a:buChar char="•"/>
            </a:pPr>
            <a:r>
              <a:rPr lang="es-EC" dirty="0"/>
              <a:t>Recibir la OP, diseño digital e información adicional.</a:t>
            </a:r>
          </a:p>
          <a:p>
            <a:pPr marL="285750" lvl="0" indent="-285750">
              <a:buFont typeface="Arial" panose="020B0604020202020204" pitchFamily="34" charset="0"/>
              <a:buChar char="•"/>
            </a:pPr>
            <a:r>
              <a:rPr lang="es-EC" dirty="0"/>
              <a:t>Calibrar CTP.</a:t>
            </a:r>
          </a:p>
          <a:p>
            <a:pPr marL="285750" lvl="0" indent="-285750">
              <a:buFont typeface="Arial" panose="020B0604020202020204" pitchFamily="34" charset="0"/>
              <a:buChar char="•"/>
            </a:pPr>
            <a:r>
              <a:rPr lang="es-EC" dirty="0"/>
              <a:t>Controlar Calidad a obtener en CTP.</a:t>
            </a:r>
          </a:p>
          <a:p>
            <a:pPr marL="285750" lvl="0" indent="-285750">
              <a:buFont typeface="Arial" panose="020B0604020202020204" pitchFamily="34" charset="0"/>
              <a:buChar char="•"/>
            </a:pPr>
            <a:r>
              <a:rPr lang="es-EC" dirty="0"/>
              <a:t>Grabar y revelar.</a:t>
            </a:r>
          </a:p>
          <a:p>
            <a:pPr marL="285750" lvl="0" indent="-285750">
              <a:buFont typeface="Arial" panose="020B0604020202020204" pitchFamily="34" charset="0"/>
              <a:buChar char="•"/>
            </a:pPr>
            <a:r>
              <a:rPr lang="es-EC" dirty="0"/>
              <a:t>Revisar y recortar placas.</a:t>
            </a:r>
          </a:p>
          <a:p>
            <a:pPr algn="just"/>
            <a:r>
              <a:rPr lang="es-EC" dirty="0"/>
              <a:t>Al realizar todo este procedimiento por criterio se necesita que la placa sea horneada con los diferentes parámetros que se registran en la OP y en el sistema, se entrega las placas, OP y artes finales al Regente de Impresión el cual es el encargado de la Prensa</a:t>
            </a:r>
            <a:r>
              <a:rPr lang="es-EC" dirty="0" smtClean="0"/>
              <a:t>.</a:t>
            </a:r>
            <a:endParaRPr lang="es-EC" dirty="0"/>
          </a:p>
        </p:txBody>
      </p:sp>
    </p:spTree>
    <p:extLst>
      <p:ext uri="{BB962C8B-B14F-4D97-AF65-F5344CB8AC3E}">
        <p14:creationId xmlns:p14="http://schemas.microsoft.com/office/powerpoint/2010/main" val="370217709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185166"/>
            <a:ext cx="9720072" cy="5958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prensa </a:t>
            </a:r>
            <a:r>
              <a:rPr lang="es-EC" dirty="0" smtClean="0"/>
              <a:t>(Preparación </a:t>
            </a:r>
            <a:r>
              <a:rPr lang="es-EC" dirty="0"/>
              <a:t>papel pliegos (Corte))</a:t>
            </a:r>
          </a:p>
        </p:txBody>
      </p:sp>
      <p:pic>
        <p:nvPicPr>
          <p:cNvPr id="5" name="Imagen 4" descr="E:\tesis\fotos\CAM0014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45776" y="1783233"/>
            <a:ext cx="3841115" cy="2879725"/>
          </a:xfrm>
          <a:prstGeom prst="rect">
            <a:avLst/>
          </a:prstGeom>
          <a:noFill/>
          <a:ln>
            <a:noFill/>
          </a:ln>
        </p:spPr>
      </p:pic>
      <p:sp>
        <p:nvSpPr>
          <p:cNvPr id="6" name="CuadroTexto 5"/>
          <p:cNvSpPr txBox="1"/>
          <p:nvPr/>
        </p:nvSpPr>
        <p:spPr>
          <a:xfrm>
            <a:off x="237995" y="1653436"/>
            <a:ext cx="7139835" cy="3139321"/>
          </a:xfrm>
          <a:prstGeom prst="rect">
            <a:avLst/>
          </a:prstGeom>
          <a:noFill/>
        </p:spPr>
        <p:txBody>
          <a:bodyPr wrap="square" rtlCol="0">
            <a:spAutoFit/>
          </a:bodyPr>
          <a:lstStyle/>
          <a:p>
            <a:pPr algn="just"/>
            <a:r>
              <a:rPr lang="es-EC" dirty="0"/>
              <a:t>En este subproceso el Regente de Impresión verifica la OP, programa la producción en base a lineamientos y disponibilidad de insumos, hecho este procedimiento está listo para entregar orden de producción a Prensista Offset. Al llegar la OP al prensista este solicita materia prima al Bodeguero y registra el material recibido para enviarlo al </a:t>
            </a:r>
            <a:r>
              <a:rPr lang="es-EC" dirty="0" err="1"/>
              <a:t>Guillotinero</a:t>
            </a:r>
            <a:r>
              <a:rPr lang="es-EC" dirty="0"/>
              <a:t> el cual es encargado de realizar el siguiente procedimiento:</a:t>
            </a:r>
          </a:p>
          <a:p>
            <a:pPr marL="285750" lvl="0" indent="-285750">
              <a:buFont typeface="Arial" panose="020B0604020202020204" pitchFamily="34" charset="0"/>
              <a:buChar char="•"/>
            </a:pPr>
            <a:r>
              <a:rPr lang="es-EC" dirty="0"/>
              <a:t>Coordinar formatos a realizar.</a:t>
            </a:r>
          </a:p>
          <a:p>
            <a:pPr marL="285750" lvl="0" indent="-285750">
              <a:buFont typeface="Arial" panose="020B0604020202020204" pitchFamily="34" charset="0"/>
              <a:buChar char="•"/>
            </a:pPr>
            <a:r>
              <a:rPr lang="es-EC" dirty="0"/>
              <a:t>Ejecutar el corte según la orden de producción.</a:t>
            </a:r>
          </a:p>
          <a:p>
            <a:pPr marL="285750" lvl="0" indent="-285750">
              <a:buFont typeface="Arial" panose="020B0604020202020204" pitchFamily="34" charset="0"/>
              <a:buChar char="•"/>
            </a:pPr>
            <a:r>
              <a:rPr lang="es-EC" dirty="0"/>
              <a:t>Registrar el trabajo en Ficha de productividad.</a:t>
            </a:r>
          </a:p>
          <a:p>
            <a:pPr marL="285750" lvl="0" indent="-285750">
              <a:buFont typeface="Arial" panose="020B0604020202020204" pitchFamily="34" charset="0"/>
              <a:buChar char="•"/>
            </a:pPr>
            <a:r>
              <a:rPr lang="es-EC" dirty="0"/>
              <a:t>Realizar limpieza y lubricación.</a:t>
            </a:r>
          </a:p>
          <a:p>
            <a:pPr marL="285750" lvl="0" indent="-285750">
              <a:buFont typeface="Arial" panose="020B0604020202020204" pitchFamily="34" charset="0"/>
              <a:buChar char="•"/>
            </a:pPr>
            <a:r>
              <a:rPr lang="es-EC" dirty="0"/>
              <a:t>Entregar material cortado con OP a Prensista Offset</a:t>
            </a:r>
            <a:r>
              <a:rPr lang="es-EC" dirty="0" smtClean="0"/>
              <a:t>.</a:t>
            </a:r>
            <a:endParaRPr lang="es-EC" dirty="0"/>
          </a:p>
        </p:txBody>
      </p:sp>
    </p:spTree>
    <p:extLst>
      <p:ext uri="{BB962C8B-B14F-4D97-AF65-F5344CB8AC3E}">
        <p14:creationId xmlns:p14="http://schemas.microsoft.com/office/powerpoint/2010/main" val="23353115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descr="E:\tesis\fotos\CAM00111.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83354" y="2177027"/>
            <a:ext cx="3841115" cy="2879725"/>
          </a:xfrm>
          <a:prstGeom prst="rect">
            <a:avLst/>
          </a:prstGeom>
          <a:noFill/>
          <a:ln>
            <a:noFill/>
          </a:ln>
        </p:spPr>
      </p:pic>
      <p:sp>
        <p:nvSpPr>
          <p:cNvPr id="5" name="Título 1"/>
          <p:cNvSpPr txBox="1">
            <a:spLocks/>
          </p:cNvSpPr>
          <p:nvPr/>
        </p:nvSpPr>
        <p:spPr>
          <a:xfrm>
            <a:off x="1024128" y="185166"/>
            <a:ext cx="9720072" cy="5958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prensa </a:t>
            </a:r>
            <a:r>
              <a:rPr lang="es-EC" dirty="0" smtClean="0"/>
              <a:t>(Impresión </a:t>
            </a:r>
            <a:r>
              <a:rPr lang="es-EC" dirty="0"/>
              <a:t>OFFSET en </a:t>
            </a:r>
            <a:r>
              <a:rPr lang="es-EC" dirty="0" smtClean="0"/>
              <a:t>pliegos)</a:t>
            </a:r>
            <a:endParaRPr lang="es-EC" dirty="0"/>
          </a:p>
        </p:txBody>
      </p:sp>
      <p:sp>
        <p:nvSpPr>
          <p:cNvPr id="6" name="CuadroTexto 5"/>
          <p:cNvSpPr txBox="1"/>
          <p:nvPr/>
        </p:nvSpPr>
        <p:spPr>
          <a:xfrm>
            <a:off x="150312" y="964504"/>
            <a:ext cx="7703508" cy="5355312"/>
          </a:xfrm>
          <a:prstGeom prst="rect">
            <a:avLst/>
          </a:prstGeom>
          <a:noFill/>
        </p:spPr>
        <p:txBody>
          <a:bodyPr wrap="square" rtlCol="0">
            <a:spAutoFit/>
          </a:bodyPr>
          <a:lstStyle/>
          <a:p>
            <a:pPr algn="just"/>
            <a:r>
              <a:rPr lang="es-EC" dirty="0"/>
              <a:t>El Regente de Impresión recepta la OP con artes aprobadas y/o muestras y placas, revisa el tipo de orden de producción y registra en el sistema de control. Los prensistas solicitan  la materia prima de acuerdo a los trabajos a elaborarse y revisan la cantidad, ingresan los datos de la OP en la consola de mando mientras tanto el Auxiliar Prensa OFFSET prepara el papel y coloca placas. Después el prensista resisa ajustes, regulación de los mecanismos del marcador, pH, conductividad y densitometría. Si fuera una impresión de seguridad, el prensista realiza los ajustes específicos para este procedimiento los cuales se encuentran en la orden de </a:t>
            </a:r>
            <a:r>
              <a:rPr lang="es-EC" dirty="0" smtClean="0"/>
              <a:t>producción. Para </a:t>
            </a:r>
            <a:r>
              <a:rPr lang="es-EC" dirty="0"/>
              <a:t>la puesta en marcha de la maquina se toma estas medidas:</a:t>
            </a:r>
          </a:p>
          <a:p>
            <a:pPr marL="285750" lvl="0" indent="-285750">
              <a:buFont typeface="Arial" panose="020B0604020202020204" pitchFamily="34" charset="0"/>
              <a:buChar char="•"/>
            </a:pPr>
            <a:r>
              <a:rPr lang="es-EC" dirty="0"/>
              <a:t>Preparar tinteros y revisar características del papel y del tiraje.</a:t>
            </a:r>
          </a:p>
          <a:p>
            <a:pPr marL="285750" lvl="0" indent="-285750">
              <a:buFont typeface="Arial" panose="020B0604020202020204" pitchFamily="34" charset="0"/>
              <a:buChar char="•"/>
            </a:pPr>
            <a:r>
              <a:rPr lang="es-EC" dirty="0"/>
              <a:t>Calibrar rodillos hacia la placa y regular los rodillos de humectación.</a:t>
            </a:r>
          </a:p>
          <a:p>
            <a:pPr marL="285750" lvl="0" indent="-285750">
              <a:buFont typeface="Arial" panose="020B0604020202020204" pitchFamily="34" charset="0"/>
              <a:buChar char="•"/>
            </a:pPr>
            <a:r>
              <a:rPr lang="es-EC" dirty="0"/>
              <a:t>Realizar y validar pruebas de impresión.</a:t>
            </a:r>
          </a:p>
          <a:p>
            <a:pPr marL="285750" lvl="0" indent="-285750">
              <a:buFont typeface="Arial" panose="020B0604020202020204" pitchFamily="34" charset="0"/>
              <a:buChar char="•"/>
            </a:pPr>
            <a:r>
              <a:rPr lang="es-EC" dirty="0"/>
              <a:t>Revisar y ajustar impresión.</a:t>
            </a:r>
          </a:p>
          <a:p>
            <a:pPr marL="285750" lvl="0" indent="-285750">
              <a:buFont typeface="Arial" panose="020B0604020202020204" pitchFamily="34" charset="0"/>
              <a:buChar char="•"/>
            </a:pPr>
            <a:r>
              <a:rPr lang="es-EC" dirty="0"/>
              <a:t>Realizar tiraje según OP y registrar en el sistema.</a:t>
            </a:r>
          </a:p>
          <a:p>
            <a:pPr marL="285750" lvl="0" indent="-285750">
              <a:buFont typeface="Arial" panose="020B0604020202020204" pitchFamily="34" charset="0"/>
              <a:buChar char="•"/>
            </a:pPr>
            <a:r>
              <a:rPr lang="es-EC" dirty="0"/>
              <a:t>Revisar cumplimiento de especificaciones de la OP y ajustar cantidades de materiales recibidos.</a:t>
            </a:r>
          </a:p>
          <a:p>
            <a:pPr marL="285750" indent="-285750">
              <a:buFont typeface="Arial" panose="020B0604020202020204" pitchFamily="34" charset="0"/>
              <a:buChar char="•"/>
            </a:pPr>
            <a:r>
              <a:rPr lang="es-EC" dirty="0"/>
              <a:t>Ya al término de la impresión se debe devolver el material sobrante, ejecutar limpieza, mantenimiento preventivo y entregar trabajo terminado con OP</a:t>
            </a:r>
            <a:r>
              <a:rPr lang="es-EC" dirty="0" smtClean="0"/>
              <a:t>.</a:t>
            </a:r>
            <a:endParaRPr lang="es-EC" dirty="0"/>
          </a:p>
        </p:txBody>
      </p:sp>
    </p:spTree>
    <p:extLst>
      <p:ext uri="{BB962C8B-B14F-4D97-AF65-F5344CB8AC3E}">
        <p14:creationId xmlns:p14="http://schemas.microsoft.com/office/powerpoint/2010/main" val="22186153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descr="E:\tesis\fotos\bobinas_papel_corte.JPG"/>
          <p:cNvPicPr/>
          <p:nvPr/>
        </p:nvPicPr>
        <p:blipFill rotWithShape="1">
          <a:blip r:embed="rId2" cstate="print">
            <a:extLst>
              <a:ext uri="{28A0092B-C50C-407E-A947-70E740481C1C}">
                <a14:useLocalDpi xmlns:a14="http://schemas.microsoft.com/office/drawing/2010/main" val="0"/>
              </a:ext>
            </a:extLst>
          </a:blip>
          <a:srcRect l="15286"/>
          <a:stretch/>
        </p:blipFill>
        <p:spPr bwMode="auto">
          <a:xfrm rot="5400000">
            <a:off x="7944521" y="2239658"/>
            <a:ext cx="4344670" cy="2879725"/>
          </a:xfrm>
          <a:prstGeom prst="rect">
            <a:avLst/>
          </a:prstGeom>
          <a:noFill/>
          <a:ln>
            <a:noFill/>
          </a:ln>
          <a:extLst>
            <a:ext uri="{53640926-AAD7-44D8-BBD7-CCE9431645EC}">
              <a14:shadowObscured xmlns:a14="http://schemas.microsoft.com/office/drawing/2010/main"/>
            </a:ext>
          </a:extLst>
        </p:spPr>
      </p:pic>
      <p:sp>
        <p:nvSpPr>
          <p:cNvPr id="5" name="CuadroTexto 4"/>
          <p:cNvSpPr txBox="1"/>
          <p:nvPr/>
        </p:nvSpPr>
        <p:spPr>
          <a:xfrm>
            <a:off x="162838" y="2141950"/>
            <a:ext cx="8342335" cy="2862322"/>
          </a:xfrm>
          <a:prstGeom prst="rect">
            <a:avLst/>
          </a:prstGeom>
          <a:noFill/>
        </p:spPr>
        <p:txBody>
          <a:bodyPr wrap="square" rtlCol="0">
            <a:spAutoFit/>
          </a:bodyPr>
          <a:lstStyle/>
          <a:p>
            <a:pPr algn="just"/>
            <a:r>
              <a:rPr lang="es-EC" dirty="0"/>
              <a:t>En este subproceso el Regente verifica OP y programa la producción en base a lineamientos y disponibilidad de insumos, entrega la orden de producción a Prensista Offset Rotativa este a su vez solicita materia prima al bodeguero, en la bodega se prepara y entrega el material al prensista para que facilite los insumos al Operador de Cortadora de Bobinas y este cumpla el siguiente procedimiento:</a:t>
            </a:r>
          </a:p>
          <a:p>
            <a:pPr marL="285750" lvl="0" indent="-285750" algn="just">
              <a:buFont typeface="Arial" panose="020B0604020202020204" pitchFamily="34" charset="0"/>
              <a:buChar char="•"/>
            </a:pPr>
            <a:r>
              <a:rPr lang="es-EC" dirty="0"/>
              <a:t>Recibir y registrar materia prima recibida y coordinar formatos según OP.</a:t>
            </a:r>
          </a:p>
          <a:p>
            <a:pPr marL="285750" lvl="0" indent="-285750">
              <a:buFont typeface="Arial" panose="020B0604020202020204" pitchFamily="34" charset="0"/>
              <a:buChar char="•"/>
            </a:pPr>
            <a:r>
              <a:rPr lang="es-EC" dirty="0"/>
              <a:t>Ejecutar corte según OP.</a:t>
            </a:r>
          </a:p>
          <a:p>
            <a:pPr marL="285750" lvl="0" indent="-285750">
              <a:buFont typeface="Arial" panose="020B0604020202020204" pitchFamily="34" charset="0"/>
              <a:buChar char="•"/>
            </a:pPr>
            <a:r>
              <a:rPr lang="es-EC" dirty="0"/>
              <a:t>Registrar el trabajo realizado en hoja de productividad.</a:t>
            </a:r>
          </a:p>
          <a:p>
            <a:pPr marL="285750" lvl="0" indent="-285750">
              <a:buFont typeface="Arial" panose="020B0604020202020204" pitchFamily="34" charset="0"/>
              <a:buChar char="•"/>
            </a:pPr>
            <a:r>
              <a:rPr lang="es-EC" dirty="0"/>
              <a:t>Ejecutar limpieza y lubricación.</a:t>
            </a:r>
          </a:p>
          <a:p>
            <a:pPr marL="285750" lvl="0" indent="-285750">
              <a:buFont typeface="Arial" panose="020B0604020202020204" pitchFamily="34" charset="0"/>
              <a:buChar char="•"/>
            </a:pPr>
            <a:r>
              <a:rPr lang="es-EC" dirty="0"/>
              <a:t>Entregar material cortado con OP a Prensista Offset Rotativa</a:t>
            </a:r>
            <a:r>
              <a:rPr lang="es-EC" dirty="0" smtClean="0"/>
              <a:t>.</a:t>
            </a:r>
            <a:endParaRPr lang="es-EC" dirty="0"/>
          </a:p>
        </p:txBody>
      </p:sp>
      <p:sp>
        <p:nvSpPr>
          <p:cNvPr id="6" name="Título 1"/>
          <p:cNvSpPr txBox="1">
            <a:spLocks/>
          </p:cNvSpPr>
          <p:nvPr/>
        </p:nvSpPr>
        <p:spPr>
          <a:xfrm>
            <a:off x="1024128" y="297900"/>
            <a:ext cx="9720072" cy="5958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prensa </a:t>
            </a:r>
            <a:r>
              <a:rPr lang="es-EC" dirty="0" smtClean="0"/>
              <a:t>(Preparación </a:t>
            </a:r>
            <a:r>
              <a:rPr lang="es-EC" dirty="0"/>
              <a:t>Papel Bobinas (Corte))</a:t>
            </a:r>
          </a:p>
        </p:txBody>
      </p:sp>
    </p:spTree>
    <p:extLst>
      <p:ext uri="{BB962C8B-B14F-4D97-AF65-F5344CB8AC3E}">
        <p14:creationId xmlns:p14="http://schemas.microsoft.com/office/powerpoint/2010/main" val="372346454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297900"/>
            <a:ext cx="9720072" cy="5958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prensa </a:t>
            </a:r>
            <a:r>
              <a:rPr lang="es-EC" dirty="0" smtClean="0"/>
              <a:t>(Impresión </a:t>
            </a:r>
            <a:r>
              <a:rPr lang="es-EC" dirty="0"/>
              <a:t>OFFSET </a:t>
            </a:r>
            <a:r>
              <a:rPr lang="es-EC" dirty="0" smtClean="0"/>
              <a:t>Rotativa)</a:t>
            </a:r>
            <a:endParaRPr lang="es-EC" dirty="0"/>
          </a:p>
        </p:txBody>
      </p:sp>
      <p:pic>
        <p:nvPicPr>
          <p:cNvPr id="5" name="Imagen 4" descr="E:\tesis\fotos\CAM0011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7051" y="2154463"/>
            <a:ext cx="3599815" cy="2699385"/>
          </a:xfrm>
          <a:prstGeom prst="rect">
            <a:avLst/>
          </a:prstGeom>
          <a:noFill/>
          <a:ln>
            <a:noFill/>
          </a:ln>
        </p:spPr>
      </p:pic>
      <p:sp>
        <p:nvSpPr>
          <p:cNvPr id="6" name="CuadroTexto 5"/>
          <p:cNvSpPr txBox="1"/>
          <p:nvPr/>
        </p:nvSpPr>
        <p:spPr>
          <a:xfrm>
            <a:off x="100208" y="893784"/>
            <a:ext cx="7991605" cy="5909310"/>
          </a:xfrm>
          <a:prstGeom prst="rect">
            <a:avLst/>
          </a:prstGeom>
          <a:noFill/>
        </p:spPr>
        <p:txBody>
          <a:bodyPr wrap="square" rtlCol="0">
            <a:spAutoFit/>
          </a:bodyPr>
          <a:lstStyle/>
          <a:p>
            <a:pPr algn="just"/>
            <a:r>
              <a:rPr lang="es-EC" sz="1400" dirty="0"/>
              <a:t>Regente de impresión recibe la OP artes aprobadas, registra orden de producción en sistema de control y revisa el tipo de orden, constata si es un trabajo a realizar es nuevo o antiguo. Si es nuevo, se recibe placas, materiales y materia prima. Si es antiguo, el prensista aparte de los materiales anteriores utiliza alcohol </a:t>
            </a:r>
            <a:r>
              <a:rPr lang="es-EC" sz="1400" dirty="0" err="1"/>
              <a:t>isopropilico</a:t>
            </a:r>
            <a:r>
              <a:rPr lang="es-EC" sz="1400" dirty="0"/>
              <a:t> de acuerdo a los trabajos a elaborarse especificados en OP. Además sigue estos pasos principales:</a:t>
            </a:r>
          </a:p>
          <a:p>
            <a:pPr marL="285750" lvl="0" indent="-285750">
              <a:buFont typeface="Arial" panose="020B0604020202020204" pitchFamily="34" charset="0"/>
              <a:buChar char="•"/>
            </a:pPr>
            <a:r>
              <a:rPr lang="es-EC" sz="1400" dirty="0"/>
              <a:t>Ingresar datos y preparar papel</a:t>
            </a:r>
          </a:p>
          <a:p>
            <a:pPr marL="285750" lvl="0" indent="-285750">
              <a:buFont typeface="Arial" panose="020B0604020202020204" pitchFamily="34" charset="0"/>
              <a:buChar char="•"/>
            </a:pPr>
            <a:r>
              <a:rPr lang="es-EC" sz="1400" dirty="0"/>
              <a:t>Encender la prensa</a:t>
            </a:r>
          </a:p>
          <a:p>
            <a:pPr marL="285750" lvl="0" indent="-285750">
              <a:buFont typeface="Arial" panose="020B0604020202020204" pitchFamily="34" charset="0"/>
              <a:buChar char="•"/>
            </a:pPr>
            <a:r>
              <a:rPr lang="es-EC" sz="1400" dirty="0"/>
              <a:t>Calibrar unidad cabezal móvil de perforación vertical y unidad de impresión</a:t>
            </a:r>
          </a:p>
          <a:p>
            <a:pPr marL="285750" lvl="0" indent="-285750">
              <a:buFont typeface="Arial" panose="020B0604020202020204" pitchFamily="34" charset="0"/>
              <a:buChar char="•"/>
            </a:pPr>
            <a:r>
              <a:rPr lang="es-EC" sz="1400" dirty="0"/>
              <a:t>Regular tintero </a:t>
            </a:r>
          </a:p>
          <a:p>
            <a:pPr marL="285750" lvl="0" indent="-285750">
              <a:buFont typeface="Arial" panose="020B0604020202020204" pitchFamily="34" charset="0"/>
              <a:buChar char="•"/>
            </a:pPr>
            <a:r>
              <a:rPr lang="es-EC" sz="1400" dirty="0"/>
              <a:t>Limpiar la superficie de la unidad de impresión (Auxiliar de Prensa).</a:t>
            </a:r>
          </a:p>
          <a:p>
            <a:pPr marL="285750" lvl="0" indent="-285750">
              <a:buFont typeface="Arial" panose="020B0604020202020204" pitchFamily="34" charset="0"/>
              <a:buChar char="•"/>
            </a:pPr>
            <a:r>
              <a:rPr lang="es-EC" sz="1400" dirty="0"/>
              <a:t>Realizar montaje y colocación de la plancha.</a:t>
            </a:r>
          </a:p>
          <a:p>
            <a:pPr marL="285750" lvl="0" indent="-285750">
              <a:buFont typeface="Arial" panose="020B0604020202020204" pitchFamily="34" charset="0"/>
              <a:buChar char="•"/>
            </a:pPr>
            <a:r>
              <a:rPr lang="es-EC" sz="1400" dirty="0"/>
              <a:t>Prender el sistema de humectación.</a:t>
            </a:r>
          </a:p>
          <a:p>
            <a:pPr marL="285750" lvl="0" indent="-285750">
              <a:buFont typeface="Arial" panose="020B0604020202020204" pitchFamily="34" charset="0"/>
              <a:buChar char="•"/>
            </a:pPr>
            <a:r>
              <a:rPr lang="es-EC" sz="1400" dirty="0"/>
              <a:t>Realizar montaje de colores.</a:t>
            </a:r>
          </a:p>
          <a:p>
            <a:pPr marL="285750" lvl="0" indent="-285750">
              <a:buFont typeface="Arial" panose="020B0604020202020204" pitchFamily="34" charset="0"/>
              <a:buChar char="•"/>
            </a:pPr>
            <a:r>
              <a:rPr lang="es-EC" sz="1400" dirty="0"/>
              <a:t>Graduar la presión entre el cilindro de caucho, y el cilindro de contra presión.</a:t>
            </a:r>
          </a:p>
          <a:p>
            <a:pPr marL="285750" lvl="0" indent="-285750">
              <a:buFont typeface="Arial" panose="020B0604020202020204" pitchFamily="34" charset="0"/>
              <a:buChar char="•"/>
            </a:pPr>
            <a:r>
              <a:rPr lang="es-EC" sz="1400" dirty="0"/>
              <a:t>Cambiar y ajustar porta pines y portadiscos: cuchillas de corte y perforación.</a:t>
            </a:r>
          </a:p>
          <a:p>
            <a:pPr marL="285750" lvl="0" indent="-285750">
              <a:buFont typeface="Arial" panose="020B0604020202020204" pitchFamily="34" charset="0"/>
              <a:buChar char="•"/>
            </a:pPr>
            <a:r>
              <a:rPr lang="es-EC" sz="1400" dirty="0"/>
              <a:t>Revisar unidad de entintado y tensión de banda de papel.</a:t>
            </a:r>
          </a:p>
          <a:p>
            <a:pPr marL="285750" lvl="0" indent="-285750">
              <a:buFont typeface="Arial" panose="020B0604020202020204" pitchFamily="34" charset="0"/>
              <a:buChar char="•"/>
            </a:pPr>
            <a:r>
              <a:rPr lang="es-EC" sz="1400" dirty="0"/>
              <a:t>Ajustar sistema de humectación.</a:t>
            </a:r>
          </a:p>
          <a:p>
            <a:pPr marL="285750" lvl="0" indent="-285750">
              <a:buFont typeface="Arial" panose="020B0604020202020204" pitchFamily="34" charset="0"/>
              <a:buChar char="•"/>
            </a:pPr>
            <a:r>
              <a:rPr lang="es-EC" sz="1400" dirty="0"/>
              <a:t>Revisar el tensiómetro, pH, conductividad en cada OP.</a:t>
            </a:r>
          </a:p>
          <a:p>
            <a:pPr marL="285750" lvl="0" indent="-285750">
              <a:buFont typeface="Arial" panose="020B0604020202020204" pitchFamily="34" charset="0"/>
              <a:buChar char="•"/>
            </a:pPr>
            <a:r>
              <a:rPr lang="es-EC" sz="1400" dirty="0"/>
              <a:t>Revisar tonalidad de acuerdo al arte aprobado.</a:t>
            </a:r>
          </a:p>
          <a:p>
            <a:pPr marL="285750" lvl="0" indent="-285750">
              <a:buFont typeface="Arial" panose="020B0604020202020204" pitchFamily="34" charset="0"/>
              <a:buChar char="•"/>
            </a:pPr>
            <a:r>
              <a:rPr lang="es-EC" sz="1400" dirty="0"/>
              <a:t>Realizar y validar pruebas de impresión. (Auxiliar y Prensista)</a:t>
            </a:r>
          </a:p>
          <a:p>
            <a:pPr marL="285750" lvl="0" indent="-285750">
              <a:buFont typeface="Arial" panose="020B0604020202020204" pitchFamily="34" charset="0"/>
              <a:buChar char="•"/>
            </a:pPr>
            <a:r>
              <a:rPr lang="es-EC" sz="1400" dirty="0"/>
              <a:t>Ajustar impresión. </a:t>
            </a:r>
          </a:p>
          <a:p>
            <a:pPr marL="285750" lvl="0" indent="-285750">
              <a:buFont typeface="Arial" panose="020B0604020202020204" pitchFamily="34" charset="0"/>
              <a:buChar char="•"/>
            </a:pPr>
            <a:r>
              <a:rPr lang="es-EC" sz="1400" dirty="0"/>
              <a:t>Revisar tiraje de acuerdo a OP. (Prensista y Auxiliar)</a:t>
            </a:r>
          </a:p>
          <a:p>
            <a:pPr marL="285750" lvl="0" indent="-285750">
              <a:buFont typeface="Arial" panose="020B0604020202020204" pitchFamily="34" charset="0"/>
              <a:buChar char="•"/>
            </a:pPr>
            <a:r>
              <a:rPr lang="es-EC" sz="1400" dirty="0"/>
              <a:t>Revisar cumplimiento de todos los requerimientos de la OP y ajustar cantidad de materiales de producción. (Regente de Impresión)</a:t>
            </a:r>
          </a:p>
          <a:p>
            <a:pPr marL="285750" lvl="0" indent="-285750">
              <a:buFont typeface="Arial" panose="020B0604020202020204" pitchFamily="34" charset="0"/>
              <a:buChar char="•"/>
            </a:pPr>
            <a:r>
              <a:rPr lang="es-EC" sz="1400" dirty="0"/>
              <a:t>Devolver material sobrante y registro en OP. (Prensista y Auxiliar)</a:t>
            </a:r>
          </a:p>
          <a:p>
            <a:pPr marL="285750" lvl="0" indent="-285750">
              <a:buFont typeface="Arial" panose="020B0604020202020204" pitchFamily="34" charset="0"/>
              <a:buChar char="•"/>
            </a:pPr>
            <a:r>
              <a:rPr lang="es-EC" sz="1400" dirty="0"/>
              <a:t>Ejecutar limpieza y mantenimiento preventivo de la máquina.</a:t>
            </a:r>
          </a:p>
          <a:p>
            <a:pPr marL="285750" lvl="0" indent="-285750">
              <a:buFont typeface="Arial" panose="020B0604020202020204" pitchFamily="34" charset="0"/>
              <a:buChar char="•"/>
            </a:pPr>
            <a:r>
              <a:rPr lang="es-EC" sz="1400" dirty="0"/>
              <a:t>Entregar bobinas impresas con la OP</a:t>
            </a:r>
            <a:r>
              <a:rPr lang="es-EC" sz="1400" dirty="0" smtClean="0"/>
              <a:t>.</a:t>
            </a:r>
            <a:endParaRPr lang="es-EC" sz="1400" dirty="0"/>
          </a:p>
        </p:txBody>
      </p:sp>
    </p:spTree>
    <p:extLst>
      <p:ext uri="{BB962C8B-B14F-4D97-AF65-F5344CB8AC3E}">
        <p14:creationId xmlns:p14="http://schemas.microsoft.com/office/powerpoint/2010/main" val="13416580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297900"/>
            <a:ext cx="9720072" cy="5958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prensa </a:t>
            </a:r>
            <a:r>
              <a:rPr lang="es-EC" dirty="0" smtClean="0"/>
              <a:t>(Colectado</a:t>
            </a:r>
            <a:r>
              <a:rPr lang="es-EC" dirty="0"/>
              <a:t>)</a:t>
            </a:r>
          </a:p>
        </p:txBody>
      </p:sp>
      <p:pic>
        <p:nvPicPr>
          <p:cNvPr id="5" name="Imagen 4" descr="E:\tesis\fotos\CAM0011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4733" y="1928994"/>
            <a:ext cx="3599815" cy="2699385"/>
          </a:xfrm>
          <a:prstGeom prst="rect">
            <a:avLst/>
          </a:prstGeom>
          <a:noFill/>
          <a:ln>
            <a:noFill/>
          </a:ln>
        </p:spPr>
      </p:pic>
      <p:sp>
        <p:nvSpPr>
          <p:cNvPr id="6" name="CuadroTexto 5"/>
          <p:cNvSpPr txBox="1"/>
          <p:nvPr/>
        </p:nvSpPr>
        <p:spPr>
          <a:xfrm>
            <a:off x="0" y="1194408"/>
            <a:ext cx="8291894" cy="4770537"/>
          </a:xfrm>
          <a:prstGeom prst="rect">
            <a:avLst/>
          </a:prstGeom>
          <a:noFill/>
        </p:spPr>
        <p:txBody>
          <a:bodyPr wrap="square" rtlCol="0">
            <a:spAutoFit/>
          </a:bodyPr>
          <a:lstStyle/>
          <a:p>
            <a:r>
              <a:rPr lang="es-EC" sz="1600" dirty="0"/>
              <a:t>En este subproceso el Prensista Offset recepta OP y bobina impresa, junto al </a:t>
            </a:r>
            <a:r>
              <a:rPr lang="es-EC" sz="1600" dirty="0" err="1"/>
              <a:t>Colectorista</a:t>
            </a:r>
            <a:r>
              <a:rPr lang="es-EC" sz="1600" dirty="0"/>
              <a:t> identifican procesos y formatos a ejecutarse según la orden de producción. Mientras que el Auxiliar prepara el material, el </a:t>
            </a:r>
            <a:r>
              <a:rPr lang="es-EC" sz="1600" dirty="0" err="1"/>
              <a:t>Colectorista</a:t>
            </a:r>
            <a:r>
              <a:rPr lang="es-EC" sz="1600" dirty="0"/>
              <a:t> procede a encender la  máquina, conjuntamente proceden a realizar cambio de mesa separable, mesa continuo pegador rápido, cabezal de perforación y/o corte móvil a formato. El </a:t>
            </a:r>
            <a:r>
              <a:rPr lang="es-EC" sz="1600" dirty="0" err="1"/>
              <a:t>Colectorista</a:t>
            </a:r>
            <a:r>
              <a:rPr lang="es-EC" sz="1600" dirty="0"/>
              <a:t> cumple el siguiente procedimiento:</a:t>
            </a:r>
          </a:p>
          <a:p>
            <a:pPr marL="285750" lvl="0" indent="-285750">
              <a:buFont typeface="Arial" panose="020B0604020202020204" pitchFamily="34" charset="0"/>
              <a:buChar char="•"/>
            </a:pPr>
            <a:r>
              <a:rPr lang="es-EC" sz="1600" dirty="0"/>
              <a:t>Instalar hoja de perforación transversal/corte.</a:t>
            </a:r>
          </a:p>
          <a:p>
            <a:pPr marL="285750" lvl="0" indent="-285750">
              <a:buFont typeface="Arial" panose="020B0604020202020204" pitchFamily="34" charset="0"/>
              <a:buChar char="•"/>
            </a:pPr>
            <a:r>
              <a:rPr lang="es-EC" sz="1600" dirty="0"/>
              <a:t>Graduar cilindro cabezal móvil para perforación y corte en el impreso.</a:t>
            </a:r>
          </a:p>
          <a:p>
            <a:pPr marL="285750" lvl="0" indent="-285750">
              <a:buFont typeface="Arial" panose="020B0604020202020204" pitchFamily="34" charset="0"/>
              <a:buChar char="•"/>
            </a:pPr>
            <a:r>
              <a:rPr lang="es-EC" sz="1600" dirty="0"/>
              <a:t>Ajustar, cambiar crines y verificar en OP. (Si fuese el caso de papel químico)</a:t>
            </a:r>
          </a:p>
          <a:p>
            <a:pPr marL="285750" lvl="0" indent="-285750">
              <a:buFont typeface="Arial" panose="020B0604020202020204" pitchFamily="34" charset="0"/>
              <a:buChar char="•"/>
            </a:pPr>
            <a:r>
              <a:rPr lang="es-EC" sz="1600" dirty="0"/>
              <a:t>Instalar y preparar numeradores en anillos y porta levas. (Si fuese el caso de Numeración)</a:t>
            </a:r>
          </a:p>
          <a:p>
            <a:pPr marL="285750" lvl="0" indent="-285750">
              <a:buFont typeface="Arial" panose="020B0604020202020204" pitchFamily="34" charset="0"/>
              <a:buChar char="•"/>
            </a:pPr>
            <a:r>
              <a:rPr lang="es-EC" sz="1600" dirty="0"/>
              <a:t>Cambiar ruedas de salto y lubricar Numeradora.</a:t>
            </a:r>
          </a:p>
          <a:p>
            <a:pPr marL="285750" lvl="0" indent="-285750">
              <a:buFont typeface="Arial" panose="020B0604020202020204" pitchFamily="34" charset="0"/>
              <a:buChar char="•"/>
            </a:pPr>
            <a:r>
              <a:rPr lang="es-EC" sz="1600" dirty="0"/>
              <a:t>Preparar tintero.</a:t>
            </a:r>
          </a:p>
          <a:p>
            <a:pPr marL="285750" lvl="0" indent="-285750">
              <a:buFont typeface="Arial" panose="020B0604020202020204" pitchFamily="34" charset="0"/>
              <a:buChar char="•"/>
            </a:pPr>
            <a:r>
              <a:rPr lang="es-EC" sz="1600" dirty="0"/>
              <a:t>Ajuste del sistema de gomas e inyectores, lavarlos del uso. (Si fuera el caso de Engomado)</a:t>
            </a:r>
          </a:p>
          <a:p>
            <a:pPr marL="285750" lvl="0" indent="-285750">
              <a:buFont typeface="Arial" panose="020B0604020202020204" pitchFamily="34" charset="0"/>
              <a:buChar char="•"/>
            </a:pPr>
            <a:r>
              <a:rPr lang="es-EC" sz="1600" dirty="0"/>
              <a:t>Revisar tráficos, fondos, numeración y posición en cada arreglo inicial. (Auxiliar y </a:t>
            </a:r>
            <a:r>
              <a:rPr lang="es-EC" sz="1600" dirty="0" err="1"/>
              <a:t>Colectorista</a:t>
            </a:r>
            <a:r>
              <a:rPr lang="es-EC" sz="1600" dirty="0"/>
              <a:t>)</a:t>
            </a:r>
          </a:p>
          <a:p>
            <a:pPr marL="285750" lvl="0" indent="-285750">
              <a:buFont typeface="Arial" panose="020B0604020202020204" pitchFamily="34" charset="0"/>
              <a:buChar char="•"/>
            </a:pPr>
            <a:r>
              <a:rPr lang="es-EC" sz="1600" dirty="0"/>
              <a:t>Colocar trabajo terminado en cartones, roturarlos y pegarlos. (Auxiliar)</a:t>
            </a:r>
          </a:p>
          <a:p>
            <a:pPr marL="285750" lvl="0" indent="-285750">
              <a:buFont typeface="Arial" panose="020B0604020202020204" pitchFamily="34" charset="0"/>
              <a:buChar char="•"/>
            </a:pPr>
            <a:r>
              <a:rPr lang="es-EC" sz="1600" dirty="0"/>
              <a:t>Registrar en OP y en sistema de datos de producción.</a:t>
            </a:r>
          </a:p>
          <a:p>
            <a:pPr marL="285750" lvl="0" indent="-285750">
              <a:buFont typeface="Arial" panose="020B0604020202020204" pitchFamily="34" charset="0"/>
              <a:buChar char="•"/>
            </a:pPr>
            <a:r>
              <a:rPr lang="es-EC" sz="1600" dirty="0"/>
              <a:t>Limpiar máquina y sitio de trabajo y ejecutar mantenimiento preventivo. (Auxiliar)</a:t>
            </a:r>
          </a:p>
          <a:p>
            <a:r>
              <a:rPr lang="es-EC" sz="1600" dirty="0"/>
              <a:t>Ya hecho todo el procedimiento el Regente revisa el resultado del proceso de colectado y ajusta cantidades. Después, el Supervisor de Tipográficas/</a:t>
            </a:r>
            <a:r>
              <a:rPr lang="es-EC" sz="1600" dirty="0" err="1"/>
              <a:t>Guillotinero</a:t>
            </a:r>
            <a:r>
              <a:rPr lang="es-EC" sz="1600" dirty="0"/>
              <a:t>/Jefe de Servicios Institucionales separa el producto a Pos prensa o a la Bodega de Producto terminado</a:t>
            </a:r>
            <a:r>
              <a:rPr lang="es-EC" sz="1600" dirty="0" smtClean="0"/>
              <a:t>.</a:t>
            </a:r>
            <a:endParaRPr lang="es-EC" sz="1600" dirty="0"/>
          </a:p>
        </p:txBody>
      </p:sp>
    </p:spTree>
    <p:extLst>
      <p:ext uri="{BB962C8B-B14F-4D97-AF65-F5344CB8AC3E}">
        <p14:creationId xmlns:p14="http://schemas.microsoft.com/office/powerpoint/2010/main" val="8572797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147588"/>
            <a:ext cx="9720072" cy="5958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prensa </a:t>
            </a:r>
            <a:r>
              <a:rPr lang="es-EC" dirty="0" smtClean="0"/>
              <a:t>(Impresión </a:t>
            </a:r>
            <a:r>
              <a:rPr lang="es-EC" dirty="0"/>
              <a:t>Tipográfica)</a:t>
            </a:r>
          </a:p>
        </p:txBody>
      </p:sp>
      <p:pic>
        <p:nvPicPr>
          <p:cNvPr id="5" name="Imagen 4" descr="E:\tesis\fotos\CAM0012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2312" y="1891416"/>
            <a:ext cx="3599815" cy="2699385"/>
          </a:xfrm>
          <a:prstGeom prst="rect">
            <a:avLst/>
          </a:prstGeom>
          <a:noFill/>
          <a:ln>
            <a:noFill/>
          </a:ln>
        </p:spPr>
      </p:pic>
      <p:sp>
        <p:nvSpPr>
          <p:cNvPr id="6" name="CuadroTexto 5"/>
          <p:cNvSpPr txBox="1"/>
          <p:nvPr/>
        </p:nvSpPr>
        <p:spPr>
          <a:xfrm>
            <a:off x="237996" y="671691"/>
            <a:ext cx="8254316" cy="6186309"/>
          </a:xfrm>
          <a:prstGeom prst="rect">
            <a:avLst/>
          </a:prstGeom>
          <a:noFill/>
        </p:spPr>
        <p:txBody>
          <a:bodyPr wrap="square" rtlCol="0">
            <a:spAutoFit/>
          </a:bodyPr>
          <a:lstStyle/>
          <a:p>
            <a:r>
              <a:rPr lang="es-EC" dirty="0"/>
              <a:t>La labor del Prensista Tipográfico es receptar OP con artes aprobadas y/o muestras, revisar tipo de OP, registrar en el sistema de control de producción y entregar a Supervisor de impresión tipográfico. Entre Regente y Supervisor de Impresión reciben OP con artes aprobados/muestras, revisan procesos a seguir y materiales recibidos, ingresan OP al sistema. </a:t>
            </a:r>
          </a:p>
          <a:p>
            <a:r>
              <a:rPr lang="es-EC" dirty="0"/>
              <a:t>Pasos a seguir del Supervisor de Impresión Tipográfica y Prensista Tipográfico de Seguridad:</a:t>
            </a:r>
          </a:p>
          <a:p>
            <a:pPr marL="285750" lvl="0" indent="-285750">
              <a:buFont typeface="Arial" panose="020B0604020202020204" pitchFamily="34" charset="0"/>
              <a:buChar char="•"/>
            </a:pPr>
            <a:r>
              <a:rPr lang="es-EC" dirty="0"/>
              <a:t>Determinar inclusión de tintas de seguridad. (Si fuese el caso de impresiones de seguridad, encargado Prensista Tipográfico de Seguridad)</a:t>
            </a:r>
          </a:p>
          <a:p>
            <a:pPr marL="285750" lvl="0" indent="-285750">
              <a:buFont typeface="Arial" panose="020B0604020202020204" pitchFamily="34" charset="0"/>
              <a:buChar char="•"/>
            </a:pPr>
            <a:r>
              <a:rPr lang="es-EC" dirty="0"/>
              <a:t>Incorporar tintas de seguridad. (Si fuese el caso de impresiones de seguridad, encargado Prensista Tipográfico de Seguridad)</a:t>
            </a:r>
          </a:p>
          <a:p>
            <a:pPr marL="285750" lvl="0" indent="-285750">
              <a:buFont typeface="Arial" panose="020B0604020202020204" pitchFamily="34" charset="0"/>
              <a:buChar char="•"/>
            </a:pPr>
            <a:r>
              <a:rPr lang="es-EC" dirty="0"/>
              <a:t>Colocar tinta, regular tintero y rodillos.</a:t>
            </a:r>
          </a:p>
          <a:p>
            <a:pPr marL="285750" lvl="0" indent="-285750">
              <a:buFont typeface="Arial" panose="020B0604020202020204" pitchFamily="34" charset="0"/>
              <a:buChar char="•"/>
            </a:pPr>
            <a:r>
              <a:rPr lang="es-EC" dirty="0"/>
              <a:t>Preparar y lubricar numeradoras.</a:t>
            </a:r>
          </a:p>
          <a:p>
            <a:pPr marL="285750" lvl="0" indent="-285750">
              <a:buFont typeface="Arial" panose="020B0604020202020204" pitchFamily="34" charset="0"/>
              <a:buChar char="•"/>
            </a:pPr>
            <a:r>
              <a:rPr lang="es-EC" dirty="0"/>
              <a:t>Arreglar flejas para perforación o grapado, encaminar la forma del marco y regular formato.</a:t>
            </a:r>
          </a:p>
          <a:p>
            <a:pPr marL="285750" lvl="0" indent="-285750">
              <a:buFont typeface="Arial" panose="020B0604020202020204" pitchFamily="34" charset="0"/>
              <a:buChar char="•"/>
            </a:pPr>
            <a:r>
              <a:rPr lang="es-EC" dirty="0"/>
              <a:t>Revisar estado de pinzas y corte del material pre impreso.</a:t>
            </a:r>
          </a:p>
          <a:p>
            <a:pPr marL="285750" lvl="0" indent="-285750">
              <a:buFont typeface="Arial" panose="020B0604020202020204" pitchFamily="34" charset="0"/>
              <a:buChar char="•"/>
            </a:pPr>
            <a:r>
              <a:rPr lang="es-EC" dirty="0"/>
              <a:t>Realizar pruebas y revisar que cumplan con lo determinado en la OP.</a:t>
            </a:r>
          </a:p>
          <a:p>
            <a:pPr marL="285750" lvl="0" indent="-285750">
              <a:buFont typeface="Arial" panose="020B0604020202020204" pitchFamily="34" charset="0"/>
              <a:buChar char="•"/>
            </a:pPr>
            <a:r>
              <a:rPr lang="es-EC" dirty="0"/>
              <a:t>Realizar la impresión tipográfica.</a:t>
            </a:r>
          </a:p>
          <a:p>
            <a:pPr marL="285750" lvl="0" indent="-285750">
              <a:buFont typeface="Arial" panose="020B0604020202020204" pitchFamily="34" charset="0"/>
              <a:buChar char="•"/>
            </a:pPr>
            <a:r>
              <a:rPr lang="es-EC" dirty="0"/>
              <a:t>Registrar en la OP y en sistema. Ajustar cantidades de material sobrante.</a:t>
            </a:r>
          </a:p>
          <a:p>
            <a:pPr marL="285750" lvl="0" indent="-285750">
              <a:buFont typeface="Arial" panose="020B0604020202020204" pitchFamily="34" charset="0"/>
              <a:buChar char="•"/>
            </a:pPr>
            <a:r>
              <a:rPr lang="es-EC" dirty="0"/>
              <a:t>Realizar la limpieza y lubricación de la maquina utilizada y limpieza del área de trabajo.</a:t>
            </a:r>
          </a:p>
          <a:p>
            <a:pPr marL="285750" lvl="0" indent="-285750">
              <a:buFont typeface="Arial" panose="020B0604020202020204" pitchFamily="34" charset="0"/>
              <a:buChar char="•"/>
            </a:pPr>
            <a:r>
              <a:rPr lang="es-EC" dirty="0"/>
              <a:t>Entregar material impreso y terminado con OP a Control de Calidad</a:t>
            </a:r>
            <a:r>
              <a:rPr lang="es-EC" dirty="0" smtClean="0"/>
              <a:t>.</a:t>
            </a:r>
            <a:endParaRPr lang="es-EC" dirty="0"/>
          </a:p>
        </p:txBody>
      </p:sp>
    </p:spTree>
    <p:extLst>
      <p:ext uri="{BB962C8B-B14F-4D97-AF65-F5344CB8AC3E}">
        <p14:creationId xmlns:p14="http://schemas.microsoft.com/office/powerpoint/2010/main" val="7320236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384952085"/>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047476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147588"/>
            <a:ext cx="9720072" cy="595884"/>
          </a:xfrm>
          <a:prstGeom prst="rect">
            <a:avLst/>
          </a:prstGeom>
        </p:spPr>
        <p:txBody>
          <a:bodyPr vert="horz" lIns="91440" tIns="45720" rIns="91440" bIns="45720" rtlCol="0" anchor="ctr">
            <a:normAutofit fontScale="825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prensa </a:t>
            </a:r>
            <a:r>
              <a:rPr lang="es-EC" dirty="0" smtClean="0"/>
              <a:t>(Estampado </a:t>
            </a:r>
            <a:r>
              <a:rPr lang="es-EC" dirty="0"/>
              <a:t>de Seguridades Holográficas)</a:t>
            </a:r>
          </a:p>
        </p:txBody>
      </p:sp>
      <p:pic>
        <p:nvPicPr>
          <p:cNvPr id="5" name="Imagen 4" descr="E:\tesis\fotos\CAM0012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185" y="2192041"/>
            <a:ext cx="3599815" cy="2699385"/>
          </a:xfrm>
          <a:prstGeom prst="rect">
            <a:avLst/>
          </a:prstGeom>
          <a:noFill/>
          <a:ln>
            <a:noFill/>
          </a:ln>
        </p:spPr>
      </p:pic>
      <p:sp>
        <p:nvSpPr>
          <p:cNvPr id="6" name="CuadroTexto 5"/>
          <p:cNvSpPr txBox="1"/>
          <p:nvPr/>
        </p:nvSpPr>
        <p:spPr>
          <a:xfrm>
            <a:off x="438411" y="1202499"/>
            <a:ext cx="7991605" cy="4524315"/>
          </a:xfrm>
          <a:prstGeom prst="rect">
            <a:avLst/>
          </a:prstGeom>
          <a:noFill/>
        </p:spPr>
        <p:txBody>
          <a:bodyPr wrap="square" rtlCol="0">
            <a:spAutoFit/>
          </a:bodyPr>
          <a:lstStyle/>
          <a:p>
            <a:r>
              <a:rPr lang="es-EC" dirty="0"/>
              <a:t>En este subproceso el Regente tiene la función de revisar OP, especificaciones técnicas del estampado de hologramas, registrar la orden de producción en el sistema de control y producción. </a:t>
            </a:r>
          </a:p>
          <a:p>
            <a:r>
              <a:rPr lang="es-EC" dirty="0"/>
              <a:t>Funciones del Operador Termo-Estampado:</a:t>
            </a:r>
          </a:p>
          <a:p>
            <a:pPr marL="285750" lvl="0" indent="-285750">
              <a:buFont typeface="Arial" panose="020B0604020202020204" pitchFamily="34" charset="0"/>
              <a:buChar char="•"/>
            </a:pPr>
            <a:r>
              <a:rPr lang="es-EC" dirty="0"/>
              <a:t>Solicitar material holográfico necesario al Bodeguero.</a:t>
            </a:r>
          </a:p>
          <a:p>
            <a:pPr marL="285750" lvl="0" indent="-285750">
              <a:buFont typeface="Arial" panose="020B0604020202020204" pitchFamily="34" charset="0"/>
              <a:buChar char="•"/>
            </a:pPr>
            <a:r>
              <a:rPr lang="es-EC" dirty="0"/>
              <a:t>Ajustar máquina para producción según especificaciones de OP y condiciones del material en proceso.</a:t>
            </a:r>
          </a:p>
          <a:p>
            <a:pPr marL="285750" lvl="0" indent="-285750">
              <a:buFont typeface="Arial" panose="020B0604020202020204" pitchFamily="34" charset="0"/>
              <a:buChar char="•"/>
            </a:pPr>
            <a:r>
              <a:rPr lang="es-EC" dirty="0"/>
              <a:t>Regular temperatura para una estampación de calidad.</a:t>
            </a:r>
          </a:p>
          <a:p>
            <a:pPr marL="285750" lvl="0" indent="-285750">
              <a:buFont typeface="Arial" panose="020B0604020202020204" pitchFamily="34" charset="0"/>
              <a:buChar char="•"/>
            </a:pPr>
            <a:r>
              <a:rPr lang="es-EC" dirty="0"/>
              <a:t>Calibrar presión de acuerdo al material con el cual se va a trabajar.</a:t>
            </a:r>
          </a:p>
          <a:p>
            <a:pPr marL="285750" lvl="0" indent="-285750">
              <a:buFont typeface="Arial" panose="020B0604020202020204" pitchFamily="34" charset="0"/>
              <a:buChar char="•"/>
            </a:pPr>
            <a:r>
              <a:rPr lang="es-EC" dirty="0"/>
              <a:t>Calibrar la velocidad de acuerdo al material con el que se está trabajando.</a:t>
            </a:r>
          </a:p>
          <a:p>
            <a:pPr marL="285750" lvl="0" indent="-285750">
              <a:buFont typeface="Arial" panose="020B0604020202020204" pitchFamily="34" charset="0"/>
              <a:buChar char="•"/>
            </a:pPr>
            <a:r>
              <a:rPr lang="es-EC" dirty="0"/>
              <a:t>Revisar pruebas de estampado. (Regente de Impresión)</a:t>
            </a:r>
          </a:p>
          <a:p>
            <a:pPr marL="285750" lvl="0" indent="-285750">
              <a:buFont typeface="Arial" panose="020B0604020202020204" pitchFamily="34" charset="0"/>
              <a:buChar char="•"/>
            </a:pPr>
            <a:r>
              <a:rPr lang="es-EC" dirty="0"/>
              <a:t>Realizar operación de producción de OP.</a:t>
            </a:r>
          </a:p>
          <a:p>
            <a:pPr marL="285750" lvl="0" indent="-285750">
              <a:buFont typeface="Arial" panose="020B0604020202020204" pitchFamily="34" charset="0"/>
              <a:buChar char="•"/>
            </a:pPr>
            <a:r>
              <a:rPr lang="es-EC" dirty="0"/>
              <a:t>Revisar cumplimiento de las condiciones de la OP y registrar en el sistema de control. (Regente de Impresión)</a:t>
            </a:r>
          </a:p>
          <a:p>
            <a:pPr marL="285750" lvl="0" indent="-285750">
              <a:buFont typeface="Arial" panose="020B0604020202020204" pitchFamily="34" charset="0"/>
              <a:buChar char="•"/>
            </a:pPr>
            <a:r>
              <a:rPr lang="es-EC" dirty="0"/>
              <a:t>Realizar mantenimiento preventivo de la maquina estampadora.</a:t>
            </a:r>
          </a:p>
          <a:p>
            <a:pPr marL="285750" lvl="0" indent="-285750">
              <a:buFont typeface="Arial" panose="020B0604020202020204" pitchFamily="34" charset="0"/>
              <a:buChar char="•"/>
            </a:pPr>
            <a:r>
              <a:rPr lang="es-EC" dirty="0"/>
              <a:t>Entregar el trabajo terminado con OP</a:t>
            </a:r>
            <a:r>
              <a:rPr lang="es-EC" dirty="0" smtClean="0"/>
              <a:t>.</a:t>
            </a:r>
            <a:endParaRPr lang="es-EC" dirty="0"/>
          </a:p>
        </p:txBody>
      </p:sp>
    </p:spTree>
    <p:extLst>
      <p:ext uri="{BB962C8B-B14F-4D97-AF65-F5344CB8AC3E}">
        <p14:creationId xmlns:p14="http://schemas.microsoft.com/office/powerpoint/2010/main" val="22979554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9802"/>
            <a:ext cx="9720072" cy="5958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Post </a:t>
            </a:r>
            <a:r>
              <a:rPr lang="es-EC" dirty="0" smtClean="0"/>
              <a:t>Prensa(Control </a:t>
            </a:r>
            <a:r>
              <a:rPr lang="es-EC" dirty="0"/>
              <a:t>de Calidad)</a:t>
            </a:r>
          </a:p>
        </p:txBody>
      </p:sp>
      <p:pic>
        <p:nvPicPr>
          <p:cNvPr id="6" name="Imagen 5" descr="E:\tesis\fotos\CAM00146.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92311" y="2029203"/>
            <a:ext cx="3599815" cy="2699385"/>
          </a:xfrm>
          <a:prstGeom prst="rect">
            <a:avLst/>
          </a:prstGeom>
          <a:noFill/>
          <a:ln>
            <a:noFill/>
          </a:ln>
        </p:spPr>
      </p:pic>
      <p:sp>
        <p:nvSpPr>
          <p:cNvPr id="7" name="CuadroTexto 6"/>
          <p:cNvSpPr txBox="1"/>
          <p:nvPr/>
        </p:nvSpPr>
        <p:spPr>
          <a:xfrm>
            <a:off x="125260" y="492952"/>
            <a:ext cx="8154444" cy="6494085"/>
          </a:xfrm>
          <a:prstGeom prst="rect">
            <a:avLst/>
          </a:prstGeom>
          <a:noFill/>
        </p:spPr>
        <p:txBody>
          <a:bodyPr wrap="square" rtlCol="0">
            <a:spAutoFit/>
          </a:bodyPr>
          <a:lstStyle/>
          <a:p>
            <a:r>
              <a:rPr lang="es-EC" sz="1600" dirty="0"/>
              <a:t>La función del  Supervisor de Post Prensa es recibir OP y material impreso, registrar, enviar, designar responsables de trabajo y distribuir el material con la OP al Operador de Artes Gráficas y este cumple las siguientes funciones:</a:t>
            </a:r>
          </a:p>
          <a:p>
            <a:pPr marL="285750" lvl="0" indent="-285750">
              <a:buFont typeface="Arial" panose="020B0604020202020204" pitchFamily="34" charset="0"/>
              <a:buChar char="•"/>
            </a:pPr>
            <a:r>
              <a:rPr lang="es-EC" sz="1600" dirty="0"/>
              <a:t>Revisar datos de la OP y anexos.</a:t>
            </a:r>
          </a:p>
          <a:p>
            <a:pPr marL="285750" lvl="0" indent="-285750">
              <a:buFont typeface="Arial" panose="020B0604020202020204" pitchFamily="34" charset="0"/>
              <a:buChar char="•"/>
            </a:pPr>
            <a:r>
              <a:rPr lang="es-EC" sz="1600" dirty="0"/>
              <a:t>Revisar material impreso con la muestra.</a:t>
            </a:r>
          </a:p>
          <a:p>
            <a:pPr marL="285750" lvl="0" indent="-285750">
              <a:buFont typeface="Arial" panose="020B0604020202020204" pitchFamily="34" charset="0"/>
              <a:buChar char="•"/>
            </a:pPr>
            <a:r>
              <a:rPr lang="es-EC" sz="1600" dirty="0"/>
              <a:t>Revisar fallas o errores en la impresión.</a:t>
            </a:r>
          </a:p>
          <a:p>
            <a:pPr marL="285750" lvl="0" indent="-285750">
              <a:buFont typeface="Arial" panose="020B0604020202020204" pitchFamily="34" charset="0"/>
              <a:buChar char="•"/>
            </a:pPr>
            <a:r>
              <a:rPr lang="es-EC" sz="1600" dirty="0"/>
              <a:t>Compaginar el material si el caso lo amerita.</a:t>
            </a:r>
          </a:p>
          <a:p>
            <a:pPr marL="285750" lvl="0" indent="-285750">
              <a:buFont typeface="Arial" panose="020B0604020202020204" pitchFamily="34" charset="0"/>
              <a:buChar char="•"/>
            </a:pPr>
            <a:r>
              <a:rPr lang="es-EC" sz="1600" dirty="0"/>
              <a:t>Realizar libretines de diferente cantidad</a:t>
            </a:r>
          </a:p>
          <a:p>
            <a:pPr marL="285750" lvl="0" indent="-285750">
              <a:buFont typeface="Arial" panose="020B0604020202020204" pitchFamily="34" charset="0"/>
              <a:buChar char="•"/>
            </a:pPr>
            <a:r>
              <a:rPr lang="es-EC" sz="1600" dirty="0"/>
              <a:t>Revisar material no conforme.</a:t>
            </a:r>
          </a:p>
          <a:p>
            <a:pPr marL="285750" lvl="0" indent="-285750">
              <a:buFont typeface="Arial" panose="020B0604020202020204" pitchFamily="34" charset="0"/>
              <a:buChar char="•"/>
            </a:pPr>
            <a:r>
              <a:rPr lang="es-EC" sz="1600" dirty="0"/>
              <a:t>Realizar la reposición del material y registrar en OP. (Si fuese el caso que el material dañado supera las 20 unidades, encargado Prensista Offset)</a:t>
            </a:r>
          </a:p>
          <a:p>
            <a:pPr marL="285750" lvl="0" indent="-285750">
              <a:buFont typeface="Arial" panose="020B0604020202020204" pitchFamily="34" charset="0"/>
              <a:buChar char="•"/>
            </a:pPr>
            <a:r>
              <a:rPr lang="es-EC" sz="1600" dirty="0"/>
              <a:t>Realizar la reposición del material y registrar en OP. (Si fuese el caso que el material dañado no supere las 20 unidades)</a:t>
            </a:r>
          </a:p>
          <a:p>
            <a:pPr marL="285750" lvl="0" indent="-285750">
              <a:buFont typeface="Arial" panose="020B0604020202020204" pitchFamily="34" charset="0"/>
              <a:buChar char="•"/>
            </a:pPr>
            <a:r>
              <a:rPr lang="es-EC" sz="1600" dirty="0"/>
              <a:t>Recibir material repuesto y colocar entre el material conforme.</a:t>
            </a:r>
          </a:p>
          <a:p>
            <a:r>
              <a:rPr lang="es-EC" sz="1600" dirty="0"/>
              <a:t>Si el producto necesita un acondicionamiento adicional sean estos: corte, grapado o cosido, encola y embalado, a continuación se detallan respectivamente:</a:t>
            </a:r>
          </a:p>
          <a:p>
            <a:r>
              <a:rPr lang="es-EC" sz="1600" b="1" dirty="0"/>
              <a:t>Corte; </a:t>
            </a:r>
            <a:r>
              <a:rPr lang="es-EC" sz="1600" dirty="0"/>
              <a:t>El </a:t>
            </a:r>
            <a:r>
              <a:rPr lang="es-EC" sz="1600" dirty="0" err="1"/>
              <a:t>guillotinero</a:t>
            </a:r>
            <a:r>
              <a:rPr lang="es-EC" sz="1600" dirty="0"/>
              <a:t> recepta el material, revisa OP con los respectivos anexos, revisa los datos, requerimientos, especificaciones para realizar el trabajo, iguala, corta, refila y entrega material a Control de Calidad.</a:t>
            </a:r>
          </a:p>
          <a:p>
            <a:r>
              <a:rPr lang="es-EC" sz="1600" b="1" dirty="0"/>
              <a:t>Grapado o Cosido; </a:t>
            </a:r>
            <a:r>
              <a:rPr lang="es-EC" sz="1600" dirty="0"/>
              <a:t>El Operador calibra máquina de grapado de acuerdo a lo requerido, ejecutar grapado o cosido para ajustar hojas y entregar producto a Control de Calidad.</a:t>
            </a:r>
          </a:p>
          <a:p>
            <a:r>
              <a:rPr lang="es-EC" sz="1600" b="1" dirty="0"/>
              <a:t>Encolado;</a:t>
            </a:r>
            <a:r>
              <a:rPr lang="es-EC" sz="1600" dirty="0"/>
              <a:t> El Operador cumple con colocar maquina encoladora según especificaciones requeridas, poner topes para obtener mejor resultado de encolado, ejecutar encolado de material de acuerdo a lo requerido en OP y entregar producto encolado a Control de Calidad. </a:t>
            </a:r>
          </a:p>
          <a:p>
            <a:r>
              <a:rPr lang="es-EC" sz="1600" b="1" dirty="0"/>
              <a:t>Embalaje;</a:t>
            </a:r>
            <a:r>
              <a:rPr lang="es-EC" sz="1600" dirty="0"/>
              <a:t> El Operador coloca fajas, etiquetas, rotula con etiquetas otorgadas por el supervisor. </a:t>
            </a:r>
          </a:p>
          <a:p>
            <a:pPr lvl="0"/>
            <a:r>
              <a:rPr lang="es-EC" sz="1600" dirty="0"/>
              <a:t>Finalmente entregar material con OP y respectiva liquidación a bodega de producto terminado</a:t>
            </a:r>
            <a:r>
              <a:rPr lang="es-EC" sz="1600" dirty="0" smtClean="0"/>
              <a:t>.</a:t>
            </a:r>
            <a:endParaRPr lang="es-EC" sz="1600" dirty="0"/>
          </a:p>
        </p:txBody>
      </p:sp>
    </p:spTree>
    <p:extLst>
      <p:ext uri="{BB962C8B-B14F-4D97-AF65-F5344CB8AC3E}">
        <p14:creationId xmlns:p14="http://schemas.microsoft.com/office/powerpoint/2010/main" val="95637965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9802"/>
            <a:ext cx="9720072" cy="5958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Post </a:t>
            </a:r>
            <a:r>
              <a:rPr lang="es-EC" dirty="0" smtClean="0"/>
              <a:t>Prensa(Control </a:t>
            </a:r>
            <a:r>
              <a:rPr lang="es-EC" dirty="0"/>
              <a:t>de Calidad)</a:t>
            </a:r>
          </a:p>
        </p:txBody>
      </p:sp>
      <p:pic>
        <p:nvPicPr>
          <p:cNvPr id="5" name="Imagen 4" descr="E:\tesis\fotos\CAM0015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185" y="1954046"/>
            <a:ext cx="3599815" cy="2699385"/>
          </a:xfrm>
          <a:prstGeom prst="rect">
            <a:avLst/>
          </a:prstGeom>
          <a:noFill/>
          <a:ln>
            <a:noFill/>
          </a:ln>
        </p:spPr>
      </p:pic>
      <p:sp>
        <p:nvSpPr>
          <p:cNvPr id="6" name="CuadroTexto 5"/>
          <p:cNvSpPr txBox="1"/>
          <p:nvPr/>
        </p:nvSpPr>
        <p:spPr>
          <a:xfrm>
            <a:off x="212943" y="801666"/>
            <a:ext cx="8229600" cy="5909310"/>
          </a:xfrm>
          <a:prstGeom prst="rect">
            <a:avLst/>
          </a:prstGeom>
          <a:noFill/>
        </p:spPr>
        <p:txBody>
          <a:bodyPr wrap="square" rtlCol="0">
            <a:spAutoFit/>
          </a:bodyPr>
          <a:lstStyle/>
          <a:p>
            <a:r>
              <a:rPr lang="es-EC" dirty="0"/>
              <a:t>En este subproceso el Supervisor Post-Prensa recepta la OP con el material impreso, revisa que la orden de producción coincida con el material recibido, registrar, definir modalidad de doblado.</a:t>
            </a:r>
          </a:p>
          <a:p>
            <a:r>
              <a:rPr lang="es-EC" b="1" dirty="0"/>
              <a:t>Doblado Manual; </a:t>
            </a:r>
            <a:r>
              <a:rPr lang="es-EC" dirty="0"/>
              <a:t>El Operador recibe material a doblar con especificaciones de la OP, realiza doblado manual, entrega material conforme y no conforme.</a:t>
            </a:r>
          </a:p>
          <a:p>
            <a:r>
              <a:rPr lang="es-EC" b="1" dirty="0"/>
              <a:t>Doblado No manual;</a:t>
            </a:r>
            <a:r>
              <a:rPr lang="es-EC" dirty="0"/>
              <a:t> El Operador cumple las siguientes especificaciones:</a:t>
            </a:r>
          </a:p>
          <a:p>
            <a:pPr marL="285750" lvl="0" indent="-285750">
              <a:buFont typeface="Arial" panose="020B0604020202020204" pitchFamily="34" charset="0"/>
              <a:buChar char="•"/>
            </a:pPr>
            <a:r>
              <a:rPr lang="es-EC" dirty="0"/>
              <a:t>Revisar OP con todos los anexos.</a:t>
            </a:r>
          </a:p>
          <a:p>
            <a:pPr marL="285750" lvl="0" indent="-285750">
              <a:buFont typeface="Arial" panose="020B0604020202020204" pitchFamily="34" charset="0"/>
              <a:buChar char="•"/>
            </a:pPr>
            <a:r>
              <a:rPr lang="es-EC" dirty="0"/>
              <a:t>Receptar el material a doblar.</a:t>
            </a:r>
          </a:p>
          <a:p>
            <a:pPr marL="285750" lvl="0" indent="-285750">
              <a:buFont typeface="Arial" panose="020B0604020202020204" pitchFamily="34" charset="0"/>
              <a:buChar char="•"/>
            </a:pPr>
            <a:r>
              <a:rPr lang="es-EC" dirty="0"/>
              <a:t>Revisar número de dobleces solicitados en la OP.</a:t>
            </a:r>
          </a:p>
          <a:p>
            <a:pPr marL="285750" lvl="0" indent="-285750">
              <a:buFont typeface="Arial" panose="020B0604020202020204" pitchFamily="34" charset="0"/>
              <a:buChar char="•"/>
            </a:pPr>
            <a:r>
              <a:rPr lang="es-EC" dirty="0"/>
              <a:t>Calibrar rodillos.</a:t>
            </a:r>
          </a:p>
          <a:p>
            <a:pPr marL="285750" lvl="0" indent="-285750">
              <a:buFont typeface="Arial" panose="020B0604020202020204" pitchFamily="34" charset="0"/>
              <a:buChar char="•"/>
            </a:pPr>
            <a:r>
              <a:rPr lang="es-EC" dirty="0"/>
              <a:t>Coger medidas de las regletas.</a:t>
            </a:r>
          </a:p>
          <a:p>
            <a:pPr marL="285750" lvl="0" indent="-285750">
              <a:buFont typeface="Arial" panose="020B0604020202020204" pitchFamily="34" charset="0"/>
              <a:buChar char="•"/>
            </a:pPr>
            <a:r>
              <a:rPr lang="es-EC" dirty="0"/>
              <a:t>Calibrar el control de dobles de las hojas.</a:t>
            </a:r>
          </a:p>
          <a:p>
            <a:pPr marL="285750" lvl="0" indent="-285750">
              <a:buFont typeface="Arial" panose="020B0604020202020204" pitchFamily="34" charset="0"/>
              <a:buChar char="•"/>
            </a:pPr>
            <a:r>
              <a:rPr lang="es-EC" dirty="0"/>
              <a:t>Regular la salida.</a:t>
            </a:r>
          </a:p>
          <a:p>
            <a:pPr marL="285750" lvl="0" indent="-285750">
              <a:buFont typeface="Arial" panose="020B0604020202020204" pitchFamily="34" charset="0"/>
              <a:buChar char="•"/>
            </a:pPr>
            <a:r>
              <a:rPr lang="es-EC" dirty="0"/>
              <a:t>Doblar material de acuerdo a las especificaciones de la OP.</a:t>
            </a:r>
          </a:p>
          <a:p>
            <a:pPr marL="285750" lvl="0" indent="-285750">
              <a:buFont typeface="Arial" panose="020B0604020202020204" pitchFamily="34" charset="0"/>
              <a:buChar char="•"/>
            </a:pPr>
            <a:r>
              <a:rPr lang="es-EC" dirty="0"/>
              <a:t>Entregar el material doblado.</a:t>
            </a:r>
          </a:p>
          <a:p>
            <a:pPr marL="285750" lvl="0" indent="-285750">
              <a:buFont typeface="Arial" panose="020B0604020202020204" pitchFamily="34" charset="0"/>
              <a:buChar char="•"/>
            </a:pPr>
            <a:r>
              <a:rPr lang="es-EC" dirty="0"/>
              <a:t>Entregar material conforme y no conforme.</a:t>
            </a:r>
          </a:p>
          <a:p>
            <a:pPr marL="285750" lvl="0" indent="-285750">
              <a:buFont typeface="Arial" panose="020B0604020202020204" pitchFamily="34" charset="0"/>
              <a:buChar char="•"/>
            </a:pPr>
            <a:r>
              <a:rPr lang="es-EC" dirty="0"/>
              <a:t>Entregar material doblado con OP.</a:t>
            </a:r>
          </a:p>
          <a:p>
            <a:pPr marL="285750" lvl="0" indent="-285750">
              <a:buFont typeface="Arial" panose="020B0604020202020204" pitchFamily="34" charset="0"/>
              <a:buChar char="•"/>
            </a:pPr>
            <a:r>
              <a:rPr lang="es-EC" dirty="0"/>
              <a:t>Ejecutar mantenimiento y limpieza.</a:t>
            </a:r>
          </a:p>
          <a:p>
            <a:r>
              <a:rPr lang="es-EC" dirty="0"/>
              <a:t>Después de realizar el doblado, revisar trabajo ejecutado con requerimientos OP y registrar en el sistema, entregar material a Control de Calidad.</a:t>
            </a:r>
          </a:p>
          <a:p>
            <a:endParaRPr lang="es-EC" dirty="0"/>
          </a:p>
        </p:txBody>
      </p:sp>
    </p:spTree>
    <p:extLst>
      <p:ext uri="{BB962C8B-B14F-4D97-AF65-F5344CB8AC3E}">
        <p14:creationId xmlns:p14="http://schemas.microsoft.com/office/powerpoint/2010/main" val="346318645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197692"/>
            <a:ext cx="9720072" cy="59588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Post </a:t>
            </a:r>
            <a:r>
              <a:rPr lang="es-EC" dirty="0" smtClean="0"/>
              <a:t>Prensa(Serigrafía</a:t>
            </a:r>
            <a:r>
              <a:rPr lang="es-EC" dirty="0"/>
              <a:t>)</a:t>
            </a:r>
          </a:p>
        </p:txBody>
      </p:sp>
      <p:pic>
        <p:nvPicPr>
          <p:cNvPr id="5" name="Imagen 4" descr="E:\tesis\fotos\CAM0015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185" y="2052350"/>
            <a:ext cx="3599815" cy="2703195"/>
          </a:xfrm>
          <a:prstGeom prst="rect">
            <a:avLst/>
          </a:prstGeom>
          <a:noFill/>
          <a:ln>
            <a:noFill/>
          </a:ln>
        </p:spPr>
      </p:pic>
      <p:sp>
        <p:nvSpPr>
          <p:cNvPr id="6" name="CuadroTexto 5"/>
          <p:cNvSpPr txBox="1"/>
          <p:nvPr/>
        </p:nvSpPr>
        <p:spPr>
          <a:xfrm>
            <a:off x="488515" y="1640910"/>
            <a:ext cx="7590773" cy="3970318"/>
          </a:xfrm>
          <a:prstGeom prst="rect">
            <a:avLst/>
          </a:prstGeom>
          <a:noFill/>
        </p:spPr>
        <p:txBody>
          <a:bodyPr wrap="square" rtlCol="0">
            <a:spAutoFit/>
          </a:bodyPr>
          <a:lstStyle/>
          <a:p>
            <a:r>
              <a:rPr lang="es-EC" dirty="0"/>
              <a:t>El Supervisor de Post Prensa se encarga de entregar OP con instrucciones de trabajo a efectuar, analizar muestra y obtener requerimientos para generar película.</a:t>
            </a:r>
          </a:p>
          <a:p>
            <a:r>
              <a:rPr lang="es-EC" dirty="0"/>
              <a:t>El Operador de Serigrafía Cumple con:</a:t>
            </a:r>
          </a:p>
          <a:p>
            <a:pPr marL="285750" lvl="0" indent="-285750">
              <a:buFont typeface="Arial" panose="020B0604020202020204" pitchFamily="34" charset="0"/>
              <a:buChar char="•"/>
            </a:pPr>
            <a:r>
              <a:rPr lang="es-EC" dirty="0"/>
              <a:t>Revisar OP con anexos y requerimientos.</a:t>
            </a:r>
          </a:p>
          <a:p>
            <a:pPr marL="285750" lvl="0" indent="-285750">
              <a:buFont typeface="Arial" panose="020B0604020202020204" pitchFamily="34" charset="0"/>
              <a:buChar char="•"/>
            </a:pPr>
            <a:r>
              <a:rPr lang="es-EC" dirty="0"/>
              <a:t>Solicitar matriz de serigrafía.</a:t>
            </a:r>
          </a:p>
          <a:p>
            <a:pPr marL="285750" lvl="0" indent="-285750">
              <a:buFont typeface="Arial" panose="020B0604020202020204" pitchFamily="34" charset="0"/>
              <a:buChar char="•"/>
            </a:pPr>
            <a:r>
              <a:rPr lang="es-EC" dirty="0"/>
              <a:t>Recibir matriz de serigrafía y materiales de bodega de materia prima.</a:t>
            </a:r>
          </a:p>
          <a:p>
            <a:pPr marL="285750" lvl="0" indent="-285750">
              <a:buFont typeface="Arial" panose="020B0604020202020204" pitchFamily="34" charset="0"/>
              <a:buChar char="•"/>
            </a:pPr>
            <a:r>
              <a:rPr lang="es-EC" dirty="0"/>
              <a:t> Preparar placas de serigrafía.</a:t>
            </a:r>
          </a:p>
          <a:p>
            <a:pPr marL="285750" lvl="0" indent="-285750">
              <a:buFont typeface="Arial" panose="020B0604020202020204" pitchFamily="34" charset="0"/>
              <a:buChar char="•"/>
            </a:pPr>
            <a:r>
              <a:rPr lang="es-EC" dirty="0"/>
              <a:t>Realizar impresión </a:t>
            </a:r>
            <a:r>
              <a:rPr lang="es-EC" dirty="0" err="1"/>
              <a:t>serigráfica</a:t>
            </a:r>
            <a:r>
              <a:rPr lang="es-EC" dirty="0"/>
              <a:t>.</a:t>
            </a:r>
          </a:p>
          <a:p>
            <a:pPr marL="285750" lvl="0" indent="-285750">
              <a:buFont typeface="Arial" panose="020B0604020202020204" pitchFamily="34" charset="0"/>
              <a:buChar char="•"/>
            </a:pPr>
            <a:r>
              <a:rPr lang="es-EC" dirty="0"/>
              <a:t>Realizar troquelado o numerado. (Si fuese el caso que necesite tipografía, encargado Diseñador de Aplicaciones Documentarias)</a:t>
            </a:r>
          </a:p>
          <a:p>
            <a:pPr marL="285750" lvl="0" indent="-285750">
              <a:buFont typeface="Arial" panose="020B0604020202020204" pitchFamily="34" charset="0"/>
              <a:buChar char="•"/>
            </a:pPr>
            <a:r>
              <a:rPr lang="es-EC" dirty="0"/>
              <a:t>Realizar guillotinado. (Si fuese el caso que necesite tipografía, encargado Diseñador de Aplicaciones Documentarias)</a:t>
            </a:r>
          </a:p>
          <a:p>
            <a:pPr marL="285750" lvl="0" indent="-285750">
              <a:buFont typeface="Arial" panose="020B0604020202020204" pitchFamily="34" charset="0"/>
              <a:buChar char="•"/>
            </a:pPr>
            <a:r>
              <a:rPr lang="es-EC" dirty="0"/>
              <a:t>Entregar a Control de Calidad material </a:t>
            </a:r>
            <a:r>
              <a:rPr lang="es-EC" dirty="0" err="1"/>
              <a:t>Serigrafiado</a:t>
            </a:r>
            <a:r>
              <a:rPr lang="es-EC" dirty="0" smtClean="0"/>
              <a:t>.</a:t>
            </a:r>
            <a:endParaRPr lang="es-EC" dirty="0"/>
          </a:p>
        </p:txBody>
      </p:sp>
    </p:spTree>
    <p:extLst>
      <p:ext uri="{BB962C8B-B14F-4D97-AF65-F5344CB8AC3E}">
        <p14:creationId xmlns:p14="http://schemas.microsoft.com/office/powerpoint/2010/main" val="410837598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335478"/>
            <a:ext cx="9720072" cy="595884"/>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pt-BR" dirty="0" smtClean="0"/>
              <a:t>Fábrica </a:t>
            </a:r>
            <a:r>
              <a:rPr lang="pt-BR" dirty="0"/>
              <a:t>de documentos </a:t>
            </a:r>
            <a:r>
              <a:rPr lang="pt-BR" dirty="0" smtClean="0"/>
              <a:t>electrónicos</a:t>
            </a:r>
          </a:p>
          <a:p>
            <a:pPr algn="ctr"/>
            <a:r>
              <a:rPr lang="pt-BR" dirty="0" smtClean="0"/>
              <a:t>(</a:t>
            </a:r>
            <a:r>
              <a:rPr lang="es-EC" dirty="0" smtClean="0"/>
              <a:t>Fabricación </a:t>
            </a:r>
            <a:r>
              <a:rPr lang="es-EC" dirty="0"/>
              <a:t>de Documentos Inteligentes</a:t>
            </a:r>
            <a:r>
              <a:rPr lang="pt-BR" dirty="0" smtClean="0"/>
              <a:t>)</a:t>
            </a:r>
            <a:endParaRPr lang="es-EC" dirty="0"/>
          </a:p>
        </p:txBody>
      </p:sp>
      <p:pic>
        <p:nvPicPr>
          <p:cNvPr id="5" name="Imagen 4" descr="E:\tesis\fotos\CAM00165.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185" y="2154464"/>
            <a:ext cx="3599815" cy="2699385"/>
          </a:xfrm>
          <a:prstGeom prst="rect">
            <a:avLst/>
          </a:prstGeom>
          <a:noFill/>
          <a:ln>
            <a:noFill/>
          </a:ln>
        </p:spPr>
      </p:pic>
      <p:sp>
        <p:nvSpPr>
          <p:cNvPr id="6" name="CuadroTexto 5"/>
          <p:cNvSpPr txBox="1"/>
          <p:nvPr/>
        </p:nvSpPr>
        <p:spPr>
          <a:xfrm>
            <a:off x="275574" y="2349994"/>
            <a:ext cx="8141917" cy="2308324"/>
          </a:xfrm>
          <a:prstGeom prst="rect">
            <a:avLst/>
          </a:prstGeom>
          <a:noFill/>
        </p:spPr>
        <p:txBody>
          <a:bodyPr wrap="square" rtlCol="0">
            <a:spAutoFit/>
          </a:bodyPr>
          <a:lstStyle/>
          <a:p>
            <a:r>
              <a:rPr lang="es-EC" dirty="0"/>
              <a:t>Se recibe la solicitud de desarrollo de nuevo producto por medio de un Oficio dirigido a la Dirección con las especificaciones y características a considerar y se evalúa su vialidad, en caso de ser favorable se solicitan muestras de los materiales a utilizarse, se desarrolla el prototipo, se analizan las pruebas respectivas Control de Calidad Físico, Gráfico de Tarjetas y documentos inteligentes y Control de Calidad INLAY; en caso de ser favorables se envía al cliente para aprobación. Finalmente se evidencia la aprobación del cliente y entrega del producto en el registro Aprobación de Artes y se lo envía a producción</a:t>
            </a:r>
            <a:r>
              <a:rPr lang="es-EC" dirty="0" smtClean="0"/>
              <a:t>.</a:t>
            </a:r>
            <a:endParaRPr lang="es-EC" dirty="0"/>
          </a:p>
        </p:txBody>
      </p:sp>
    </p:spTree>
    <p:extLst>
      <p:ext uri="{BB962C8B-B14F-4D97-AF65-F5344CB8AC3E}">
        <p14:creationId xmlns:p14="http://schemas.microsoft.com/office/powerpoint/2010/main" val="26334667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descr="E:\tesis\fotos\CAM0016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185" y="2317301"/>
            <a:ext cx="3599815" cy="2699385"/>
          </a:xfrm>
          <a:prstGeom prst="rect">
            <a:avLst/>
          </a:prstGeom>
          <a:noFill/>
          <a:ln>
            <a:noFill/>
          </a:ln>
        </p:spPr>
      </p:pic>
      <p:sp>
        <p:nvSpPr>
          <p:cNvPr id="5" name="Título 1"/>
          <p:cNvSpPr txBox="1">
            <a:spLocks/>
          </p:cNvSpPr>
          <p:nvPr/>
        </p:nvSpPr>
        <p:spPr>
          <a:xfrm>
            <a:off x="1024128" y="398108"/>
            <a:ext cx="9720072" cy="595884"/>
          </a:xfrm>
          <a:prstGeom prst="rect">
            <a:avLst/>
          </a:prstGeom>
        </p:spPr>
        <p:txBody>
          <a:bodyPr vert="horz" lIns="91440" tIns="45720" rIns="91440" bIns="45720" rtlCol="0" anchor="ctr">
            <a:normAutofit fontScale="52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pt-BR" dirty="0" smtClean="0"/>
              <a:t>Fábrica </a:t>
            </a:r>
            <a:r>
              <a:rPr lang="pt-BR" dirty="0"/>
              <a:t>de documentos </a:t>
            </a:r>
            <a:r>
              <a:rPr lang="pt-BR" dirty="0" smtClean="0"/>
              <a:t>electrónicos</a:t>
            </a:r>
          </a:p>
          <a:p>
            <a:pPr algn="ctr"/>
            <a:r>
              <a:rPr lang="pt-BR" dirty="0" smtClean="0"/>
              <a:t>(</a:t>
            </a:r>
            <a:r>
              <a:rPr lang="es-EC" dirty="0" smtClean="0"/>
              <a:t>Diseño </a:t>
            </a:r>
            <a:r>
              <a:rPr lang="es-EC" dirty="0"/>
              <a:t>y desarrollo de tarjetas y documentos inteligentes</a:t>
            </a:r>
            <a:r>
              <a:rPr lang="pt-BR" dirty="0" smtClean="0"/>
              <a:t>)</a:t>
            </a:r>
            <a:endParaRPr lang="es-EC" dirty="0"/>
          </a:p>
        </p:txBody>
      </p:sp>
      <p:sp>
        <p:nvSpPr>
          <p:cNvPr id="6" name="CuadroTexto 5"/>
          <p:cNvSpPr txBox="1"/>
          <p:nvPr/>
        </p:nvSpPr>
        <p:spPr>
          <a:xfrm>
            <a:off x="250520" y="2555310"/>
            <a:ext cx="8054236" cy="1754326"/>
          </a:xfrm>
          <a:prstGeom prst="rect">
            <a:avLst/>
          </a:prstGeom>
          <a:noFill/>
        </p:spPr>
        <p:txBody>
          <a:bodyPr wrap="square" rtlCol="0">
            <a:spAutoFit/>
          </a:bodyPr>
          <a:lstStyle/>
          <a:p>
            <a:r>
              <a:rPr lang="es-EC" dirty="0"/>
              <a:t>Se recibe la orden de producción con el diseño impreso y se indica el proceso de ensamblaje entre la antena y el chip para formar el </a:t>
            </a:r>
            <a:r>
              <a:rPr lang="es-EC" dirty="0" err="1"/>
              <a:t>Inlay</a:t>
            </a:r>
            <a:r>
              <a:rPr lang="es-EC" dirty="0"/>
              <a:t>, seguido del guillotinado y compaginado de las diferentes capas, proceso de laminación, troquelado, control de calidad, codificación del chip y grabado laser el producto finalmente es liberado cumpliendo las especificaciones que constan en el registro de Control de Calidad Físico y Grafico de Tarjetas y documentos Inteligentes y Control de Calidad INLAY</a:t>
            </a:r>
            <a:r>
              <a:rPr lang="es-EC" dirty="0" smtClean="0"/>
              <a:t>.</a:t>
            </a:r>
            <a:endParaRPr lang="es-EC" dirty="0"/>
          </a:p>
        </p:txBody>
      </p:sp>
    </p:spTree>
    <p:extLst>
      <p:ext uri="{BB962C8B-B14F-4D97-AF65-F5344CB8AC3E}">
        <p14:creationId xmlns:p14="http://schemas.microsoft.com/office/powerpoint/2010/main" val="104533997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024128" y="335478"/>
            <a:ext cx="9720072" cy="595884"/>
          </a:xfrm>
          <a:prstGeom prst="rect">
            <a:avLst/>
          </a:prstGeom>
        </p:spPr>
        <p:txBody>
          <a:bodyPr vert="horz" lIns="91440" tIns="45720" rIns="91440" bIns="45720" rtlCol="0" anchor="ctr">
            <a:normAutofit fontScale="67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a:t>Gestión de Ordenes de </a:t>
            </a:r>
            <a:r>
              <a:rPr lang="es-EC" dirty="0" smtClean="0"/>
              <a:t>Producción (Gestión </a:t>
            </a:r>
            <a:r>
              <a:rPr lang="es-EC" dirty="0"/>
              <a:t>de Producción)</a:t>
            </a:r>
          </a:p>
        </p:txBody>
      </p:sp>
      <p:pic>
        <p:nvPicPr>
          <p:cNvPr id="6" name="Imagen 5" descr="E:\tesis\fotos\CAM00200.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92185" y="2054255"/>
            <a:ext cx="3599815" cy="2699385"/>
          </a:xfrm>
          <a:prstGeom prst="rect">
            <a:avLst/>
          </a:prstGeom>
          <a:noFill/>
          <a:ln>
            <a:noFill/>
          </a:ln>
        </p:spPr>
      </p:pic>
      <p:sp>
        <p:nvSpPr>
          <p:cNvPr id="7" name="CuadroTexto 6"/>
          <p:cNvSpPr txBox="1"/>
          <p:nvPr/>
        </p:nvSpPr>
        <p:spPr>
          <a:xfrm>
            <a:off x="513567" y="1741118"/>
            <a:ext cx="7778663" cy="3416320"/>
          </a:xfrm>
          <a:prstGeom prst="rect">
            <a:avLst/>
          </a:prstGeom>
          <a:noFill/>
        </p:spPr>
        <p:txBody>
          <a:bodyPr wrap="square" rtlCol="0">
            <a:spAutoFit/>
          </a:bodyPr>
          <a:lstStyle/>
          <a:p>
            <a:r>
              <a:rPr lang="es-EC" dirty="0"/>
              <a:t>El proceso de gestión de producción involucra la ejecución de órdenes de producción en las áreas de pre-prensa, prensa y pos-prensa de especies valoradas, imprenta general y documentos de seguridad para clientes del sector público y privado, usando la Orden de Producción entregado por la Gestión de Mercadotecnia.</a:t>
            </a:r>
          </a:p>
          <a:p>
            <a:r>
              <a:rPr lang="es-EC" dirty="0"/>
              <a:t>La orden de producción recibida es registrada electrónicamente en Órdenes de Producción Ingresadas. Con este archivo se controla el ingreso y la entrega del producto final a bodegas de productos terminado.</a:t>
            </a:r>
          </a:p>
          <a:p>
            <a:r>
              <a:rPr lang="es-EC" dirty="0"/>
              <a:t>Los recursos necesarios para la producción son solicitados a la Gestión de Servicios institucionales de acuerdo a las diferentes modalidades de adquisición mediante la generación de una Nota de Pedido, Certificación de Fondos, Informe de Necesidad y la elaboración de Pliegos, excepto para la modalidad de infirma cuantía</a:t>
            </a:r>
            <a:r>
              <a:rPr lang="es-EC" dirty="0" smtClean="0"/>
              <a:t>.</a:t>
            </a:r>
            <a:endParaRPr lang="es-EC" dirty="0"/>
          </a:p>
        </p:txBody>
      </p:sp>
    </p:spTree>
    <p:extLst>
      <p:ext uri="{BB962C8B-B14F-4D97-AF65-F5344CB8AC3E}">
        <p14:creationId xmlns:p14="http://schemas.microsoft.com/office/powerpoint/2010/main" val="428585018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9" y="147066"/>
            <a:ext cx="9720072" cy="691134"/>
          </a:xfrm>
        </p:spPr>
        <p:txBody>
          <a:bodyPr>
            <a:normAutofit fontScale="90000"/>
          </a:bodyPr>
          <a:lstStyle/>
          <a:p>
            <a:pPr algn="ctr"/>
            <a:r>
              <a:rPr lang="es-EC" dirty="0" smtClean="0"/>
              <a:t>PRINCIPALES EQUIPOS DE PRE-PRENSA</a:t>
            </a:r>
            <a:endParaRPr lang="es-EC" dirty="0"/>
          </a:p>
        </p:txBody>
      </p:sp>
      <p:pic>
        <p:nvPicPr>
          <p:cNvPr id="6" name="Imagen 5"/>
          <p:cNvPicPr>
            <a:picLocks noChangeAspect="1"/>
          </p:cNvPicPr>
          <p:nvPr/>
        </p:nvPicPr>
        <p:blipFill rotWithShape="1">
          <a:blip r:embed="rId2"/>
          <a:srcRect l="60284" t="23878" r="9700" b="33279"/>
          <a:stretch/>
        </p:blipFill>
        <p:spPr>
          <a:xfrm>
            <a:off x="2960052" y="1175513"/>
            <a:ext cx="5848226" cy="4695351"/>
          </a:xfrm>
          <a:prstGeom prst="rect">
            <a:avLst/>
          </a:prstGeom>
        </p:spPr>
      </p:pic>
    </p:spTree>
    <p:extLst>
      <p:ext uri="{BB962C8B-B14F-4D97-AF65-F5344CB8AC3E}">
        <p14:creationId xmlns:p14="http://schemas.microsoft.com/office/powerpoint/2010/main" val="16276672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9" y="147066"/>
            <a:ext cx="9720072" cy="691134"/>
          </a:xfrm>
        </p:spPr>
        <p:txBody>
          <a:bodyPr>
            <a:normAutofit fontScale="90000"/>
          </a:bodyPr>
          <a:lstStyle/>
          <a:p>
            <a:pPr algn="ctr"/>
            <a:r>
              <a:rPr lang="es-EC" dirty="0" smtClean="0"/>
              <a:t>PRINCIPALES EQUIPOS DE PRENSA</a:t>
            </a:r>
            <a:endParaRPr lang="es-EC" dirty="0"/>
          </a:p>
        </p:txBody>
      </p:sp>
      <p:pic>
        <p:nvPicPr>
          <p:cNvPr id="3" name="Imagen 2"/>
          <p:cNvPicPr>
            <a:picLocks noChangeAspect="1"/>
          </p:cNvPicPr>
          <p:nvPr/>
        </p:nvPicPr>
        <p:blipFill rotWithShape="1">
          <a:blip r:embed="rId2"/>
          <a:srcRect l="60788" t="15982" r="8762" b="17513"/>
          <a:stretch/>
        </p:blipFill>
        <p:spPr>
          <a:xfrm>
            <a:off x="3504220" y="739037"/>
            <a:ext cx="4893887" cy="6012492"/>
          </a:xfrm>
          <a:prstGeom prst="rect">
            <a:avLst/>
          </a:prstGeom>
        </p:spPr>
      </p:pic>
    </p:spTree>
    <p:extLst>
      <p:ext uri="{BB962C8B-B14F-4D97-AF65-F5344CB8AC3E}">
        <p14:creationId xmlns:p14="http://schemas.microsoft.com/office/powerpoint/2010/main" val="379511975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9" y="147066"/>
            <a:ext cx="9720072" cy="691134"/>
          </a:xfrm>
        </p:spPr>
        <p:txBody>
          <a:bodyPr>
            <a:normAutofit fontScale="90000"/>
          </a:bodyPr>
          <a:lstStyle/>
          <a:p>
            <a:pPr algn="ctr"/>
            <a:r>
              <a:rPr lang="es-EC" dirty="0" smtClean="0"/>
              <a:t>PRINCIPALES EQUIPOS DE POST-PRENSA</a:t>
            </a:r>
            <a:endParaRPr lang="es-EC" dirty="0"/>
          </a:p>
        </p:txBody>
      </p:sp>
      <p:pic>
        <p:nvPicPr>
          <p:cNvPr id="4" name="Imagen 3"/>
          <p:cNvPicPr>
            <a:picLocks noChangeAspect="1"/>
          </p:cNvPicPr>
          <p:nvPr/>
        </p:nvPicPr>
        <p:blipFill rotWithShape="1">
          <a:blip r:embed="rId2"/>
          <a:srcRect l="62247" t="17222" r="11798" b="10805"/>
          <a:stretch/>
        </p:blipFill>
        <p:spPr>
          <a:xfrm>
            <a:off x="3854949" y="713983"/>
            <a:ext cx="3898662" cy="6081167"/>
          </a:xfrm>
          <a:prstGeom prst="rect">
            <a:avLst/>
          </a:prstGeom>
        </p:spPr>
      </p:pic>
    </p:spTree>
    <p:extLst>
      <p:ext uri="{BB962C8B-B14F-4D97-AF65-F5344CB8AC3E}">
        <p14:creationId xmlns:p14="http://schemas.microsoft.com/office/powerpoint/2010/main" val="52068938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535039498"/>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3915420" y="5631873"/>
            <a:ext cx="3937488" cy="769441"/>
          </a:xfrm>
          <a:prstGeom prst="rect">
            <a:avLst/>
          </a:prstGeom>
          <a:noFill/>
        </p:spPr>
        <p:txBody>
          <a:bodyPr wrap="none" rtlCol="0">
            <a:spAutoFit/>
          </a:bodyPr>
          <a:lstStyle/>
          <a:p>
            <a:r>
              <a:rPr lang="es-EC" sz="4400" b="1" dirty="0" smtClean="0">
                <a:solidFill>
                  <a:srgbClr val="FF0000"/>
                </a:solidFill>
              </a:rPr>
              <a:t>METODOLOGÍA</a:t>
            </a:r>
            <a:endParaRPr lang="es-EC" sz="2800" b="1" dirty="0">
              <a:solidFill>
                <a:srgbClr val="FF0000"/>
              </a:solidFill>
            </a:endParaRPr>
          </a:p>
        </p:txBody>
      </p:sp>
    </p:spTree>
    <p:extLst>
      <p:ext uri="{BB962C8B-B14F-4D97-AF65-F5344CB8AC3E}">
        <p14:creationId xmlns:p14="http://schemas.microsoft.com/office/powerpoint/2010/main" val="8214981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855277"/>
          </a:xfrm>
        </p:spPr>
        <p:txBody>
          <a:bodyPr/>
          <a:lstStyle/>
          <a:p>
            <a:pPr algn="ctr"/>
            <a:r>
              <a:rPr lang="es-EC" dirty="0" smtClean="0"/>
              <a:t>MAQUINARIA SUPLEMETARIA</a:t>
            </a:r>
            <a:endParaRPr lang="es-EC" dirty="0"/>
          </a:p>
        </p:txBody>
      </p:sp>
      <p:pic>
        <p:nvPicPr>
          <p:cNvPr id="4" name="Imagen 3"/>
          <p:cNvPicPr>
            <a:picLocks noChangeAspect="1"/>
          </p:cNvPicPr>
          <p:nvPr/>
        </p:nvPicPr>
        <p:blipFill rotWithShape="1">
          <a:blip r:embed="rId2"/>
          <a:srcRect l="62317" t="30193" r="10615" b="25461"/>
          <a:stretch/>
        </p:blipFill>
        <p:spPr>
          <a:xfrm>
            <a:off x="3118982" y="1440492"/>
            <a:ext cx="5699341" cy="5252335"/>
          </a:xfrm>
          <a:prstGeom prst="rect">
            <a:avLst/>
          </a:prstGeom>
        </p:spPr>
      </p:pic>
    </p:spTree>
    <p:extLst>
      <p:ext uri="{BB962C8B-B14F-4D97-AF65-F5344CB8AC3E}">
        <p14:creationId xmlns:p14="http://schemas.microsoft.com/office/powerpoint/2010/main" val="256655613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581922" y="305133"/>
            <a:ext cx="3090705" cy="692439"/>
          </a:xfrm>
        </p:spPr>
        <p:txBody>
          <a:bodyPr>
            <a:normAutofit fontScale="90000"/>
          </a:bodyPr>
          <a:lstStyle/>
          <a:p>
            <a:pPr algn="ctr"/>
            <a:r>
              <a:rPr lang="es-EC" dirty="0" smtClean="0"/>
              <a:t>Insumos o materia prima</a:t>
            </a:r>
            <a:endParaRPr lang="es-EC" dirty="0"/>
          </a:p>
        </p:txBody>
      </p:sp>
      <p:pic>
        <p:nvPicPr>
          <p:cNvPr id="4" name="Imagen 3"/>
          <p:cNvPicPr>
            <a:picLocks noChangeAspect="1"/>
          </p:cNvPicPr>
          <p:nvPr/>
        </p:nvPicPr>
        <p:blipFill rotWithShape="1">
          <a:blip r:embed="rId2"/>
          <a:srcRect l="64082" t="16968" r="12403" b="12747"/>
          <a:stretch/>
        </p:blipFill>
        <p:spPr>
          <a:xfrm>
            <a:off x="21981" y="651353"/>
            <a:ext cx="3602136" cy="6056335"/>
          </a:xfrm>
          <a:prstGeom prst="rect">
            <a:avLst/>
          </a:prstGeom>
        </p:spPr>
      </p:pic>
      <p:sp>
        <p:nvSpPr>
          <p:cNvPr id="5" name="Título 1"/>
          <p:cNvSpPr txBox="1">
            <a:spLocks/>
          </p:cNvSpPr>
          <p:nvPr/>
        </p:nvSpPr>
        <p:spPr>
          <a:xfrm>
            <a:off x="566895" y="37578"/>
            <a:ext cx="2687671" cy="692439"/>
          </a:xfrm>
          <a:prstGeom prst="rect">
            <a:avLst/>
          </a:prstGeom>
        </p:spPr>
        <p:txBody>
          <a:bodyPr vert="horz" lIns="91440" tIns="45720" rIns="91440" bIns="45720" rtlCol="0" anchor="ctr">
            <a:normAutofit fontScale="9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smtClean="0"/>
              <a:t>producción</a:t>
            </a:r>
            <a:endParaRPr lang="es-EC" dirty="0"/>
          </a:p>
        </p:txBody>
      </p:sp>
      <p:pic>
        <p:nvPicPr>
          <p:cNvPr id="6" name="Imagen 5"/>
          <p:cNvPicPr>
            <a:picLocks noChangeAspect="1"/>
          </p:cNvPicPr>
          <p:nvPr/>
        </p:nvPicPr>
        <p:blipFill rotWithShape="1">
          <a:blip r:embed="rId3"/>
          <a:srcRect l="62718" t="36640" r="11010" b="20573"/>
          <a:stretch/>
        </p:blipFill>
        <p:spPr>
          <a:xfrm>
            <a:off x="3682651" y="1240076"/>
            <a:ext cx="4546949" cy="4719962"/>
          </a:xfrm>
          <a:prstGeom prst="rect">
            <a:avLst/>
          </a:prstGeom>
        </p:spPr>
      </p:pic>
      <p:sp>
        <p:nvSpPr>
          <p:cNvPr id="7" name="Título 1"/>
          <p:cNvSpPr txBox="1">
            <a:spLocks/>
          </p:cNvSpPr>
          <p:nvPr/>
        </p:nvSpPr>
        <p:spPr>
          <a:xfrm>
            <a:off x="8685299" y="363253"/>
            <a:ext cx="3090705" cy="692439"/>
          </a:xfrm>
          <a:prstGeom prst="rect">
            <a:avLst/>
          </a:prstGeom>
        </p:spPr>
        <p:txBody>
          <a:bodyPr vert="horz" lIns="91440" tIns="45720" rIns="91440" bIns="45720" rtlCol="0" anchor="ctr">
            <a:normAutofit fontScale="600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smtClean="0"/>
              <a:t>Insumos peligrosos</a:t>
            </a:r>
            <a:endParaRPr lang="es-EC" dirty="0"/>
          </a:p>
        </p:txBody>
      </p:sp>
      <p:pic>
        <p:nvPicPr>
          <p:cNvPr id="8" name="Imagen 7"/>
          <p:cNvPicPr>
            <a:picLocks noChangeAspect="1"/>
          </p:cNvPicPr>
          <p:nvPr/>
        </p:nvPicPr>
        <p:blipFill rotWithShape="1">
          <a:blip r:embed="rId4"/>
          <a:srcRect l="62897" t="38945" r="11030" b="33550"/>
          <a:stretch/>
        </p:blipFill>
        <p:spPr>
          <a:xfrm>
            <a:off x="8288134" y="1953444"/>
            <a:ext cx="3885036" cy="2305405"/>
          </a:xfrm>
          <a:prstGeom prst="rect">
            <a:avLst/>
          </a:prstGeom>
        </p:spPr>
      </p:pic>
    </p:spTree>
    <p:extLst>
      <p:ext uri="{BB962C8B-B14F-4D97-AF65-F5344CB8AC3E}">
        <p14:creationId xmlns:p14="http://schemas.microsoft.com/office/powerpoint/2010/main" val="42568984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9" y="209435"/>
            <a:ext cx="9720072" cy="429392"/>
          </a:xfrm>
        </p:spPr>
        <p:txBody>
          <a:bodyPr>
            <a:noAutofit/>
          </a:bodyPr>
          <a:lstStyle/>
          <a:p>
            <a:r>
              <a:rPr lang="es-EC" sz="4400" dirty="0"/>
              <a:t>Almacenamiento de Residuos líquidos  y </a:t>
            </a:r>
            <a:r>
              <a:rPr lang="es-EC" sz="4400" dirty="0" smtClean="0"/>
              <a:t>sólidos</a:t>
            </a:r>
            <a:endParaRPr lang="es-EC" sz="4400" dirty="0"/>
          </a:p>
        </p:txBody>
      </p:sp>
      <p:pic>
        <p:nvPicPr>
          <p:cNvPr id="4" name="Imagen 3"/>
          <p:cNvPicPr>
            <a:picLocks noChangeAspect="1"/>
          </p:cNvPicPr>
          <p:nvPr/>
        </p:nvPicPr>
        <p:blipFill rotWithShape="1">
          <a:blip r:embed="rId2"/>
          <a:srcRect l="62580" t="24260" r="10772" b="26077"/>
          <a:stretch/>
        </p:blipFill>
        <p:spPr>
          <a:xfrm>
            <a:off x="300624" y="840362"/>
            <a:ext cx="5398718" cy="5659527"/>
          </a:xfrm>
          <a:prstGeom prst="rect">
            <a:avLst/>
          </a:prstGeom>
        </p:spPr>
      </p:pic>
      <p:pic>
        <p:nvPicPr>
          <p:cNvPr id="5" name="Imagen 4"/>
          <p:cNvPicPr>
            <a:picLocks noChangeAspect="1"/>
          </p:cNvPicPr>
          <p:nvPr/>
        </p:nvPicPr>
        <p:blipFill rotWithShape="1">
          <a:blip r:embed="rId3"/>
          <a:srcRect l="59552" t="28716" r="6808" b="42568"/>
          <a:stretch/>
        </p:blipFill>
        <p:spPr>
          <a:xfrm>
            <a:off x="5924811" y="2154477"/>
            <a:ext cx="6026159" cy="2893512"/>
          </a:xfrm>
          <a:prstGeom prst="rect">
            <a:avLst/>
          </a:prstGeom>
        </p:spPr>
      </p:pic>
    </p:spTree>
    <p:extLst>
      <p:ext uri="{BB962C8B-B14F-4D97-AF65-F5344CB8AC3E}">
        <p14:creationId xmlns:p14="http://schemas.microsoft.com/office/powerpoint/2010/main" val="397309348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585216"/>
            <a:ext cx="9720072" cy="228976"/>
          </a:xfrm>
        </p:spPr>
        <p:txBody>
          <a:bodyPr>
            <a:noAutofit/>
          </a:bodyPr>
          <a:lstStyle/>
          <a:p>
            <a:pPr algn="ctr"/>
            <a:r>
              <a:rPr lang="es-EC" sz="3200" dirty="0" smtClean="0"/>
              <a:t>PERSONAL </a:t>
            </a:r>
            <a:r>
              <a:rPr lang="es-EC" sz="3200" dirty="0"/>
              <a:t>DE LA UNIDAD DE GESTION SEGURIDAD </a:t>
            </a:r>
            <a:r>
              <a:rPr lang="es-EC" sz="3200" dirty="0" smtClean="0"/>
              <a:t>DOCUMENTARIA</a:t>
            </a:r>
            <a:endParaRPr lang="es-EC" sz="3200" dirty="0"/>
          </a:p>
        </p:txBody>
      </p:sp>
      <p:sp>
        <p:nvSpPr>
          <p:cNvPr id="3" name="Marcador de contenido 2"/>
          <p:cNvSpPr>
            <a:spLocks noGrp="1"/>
          </p:cNvSpPr>
          <p:nvPr>
            <p:ph idx="1"/>
          </p:nvPr>
        </p:nvSpPr>
        <p:spPr>
          <a:xfrm>
            <a:off x="1224544" y="1409178"/>
            <a:ext cx="9720073" cy="732773"/>
          </a:xfrm>
        </p:spPr>
        <p:txBody>
          <a:bodyPr/>
          <a:lstStyle/>
          <a:p>
            <a:r>
              <a:rPr lang="es-EC" dirty="0"/>
              <a:t>El personal administrativo y de planta de la imprenta está conformado por 148 empleados divididas de la siguiente forma</a:t>
            </a:r>
            <a:r>
              <a:rPr lang="es-EC" dirty="0" smtClean="0"/>
              <a:t>:</a:t>
            </a:r>
            <a:endParaRPr lang="es-EC" dirty="0"/>
          </a:p>
        </p:txBody>
      </p:sp>
      <p:pic>
        <p:nvPicPr>
          <p:cNvPr id="4" name="Imagen 3"/>
          <p:cNvPicPr>
            <a:picLocks noChangeAspect="1"/>
          </p:cNvPicPr>
          <p:nvPr/>
        </p:nvPicPr>
        <p:blipFill rotWithShape="1">
          <a:blip r:embed="rId2"/>
          <a:srcRect l="62893" t="42560" r="6579" b="31162"/>
          <a:stretch/>
        </p:blipFill>
        <p:spPr>
          <a:xfrm>
            <a:off x="2815286" y="2542783"/>
            <a:ext cx="6984628" cy="3382028"/>
          </a:xfrm>
          <a:prstGeom prst="rect">
            <a:avLst/>
          </a:prstGeom>
        </p:spPr>
      </p:pic>
    </p:spTree>
    <p:extLst>
      <p:ext uri="{BB962C8B-B14F-4D97-AF65-F5344CB8AC3E}">
        <p14:creationId xmlns:p14="http://schemas.microsoft.com/office/powerpoint/2010/main" val="4145756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005323" y="121753"/>
            <a:ext cx="3998809" cy="567179"/>
          </a:xfrm>
        </p:spPr>
        <p:txBody>
          <a:bodyPr>
            <a:normAutofit fontScale="90000"/>
          </a:bodyPr>
          <a:lstStyle/>
          <a:p>
            <a:r>
              <a:rPr lang="es-EC" dirty="0" smtClean="0"/>
              <a:t>ANÁLISIS </a:t>
            </a:r>
            <a:r>
              <a:rPr lang="es-EC" dirty="0"/>
              <a:t>DE RIESGOS</a:t>
            </a:r>
          </a:p>
        </p:txBody>
      </p:sp>
      <p:sp>
        <p:nvSpPr>
          <p:cNvPr id="3" name="Marcador de contenido 2"/>
          <p:cNvSpPr>
            <a:spLocks noGrp="1"/>
          </p:cNvSpPr>
          <p:nvPr>
            <p:ph idx="1"/>
          </p:nvPr>
        </p:nvSpPr>
        <p:spPr>
          <a:xfrm>
            <a:off x="425886" y="972521"/>
            <a:ext cx="11461314" cy="1277655"/>
          </a:xfrm>
        </p:spPr>
        <p:txBody>
          <a:bodyPr>
            <a:normAutofit lnSpcReduction="10000"/>
          </a:bodyPr>
          <a:lstStyle/>
          <a:p>
            <a:pPr algn="just"/>
            <a:r>
              <a:rPr lang="es-EC" dirty="0"/>
              <a:t>S</a:t>
            </a:r>
            <a:r>
              <a:rPr lang="es-EC" dirty="0" smtClean="0"/>
              <a:t>e </a:t>
            </a:r>
            <a:r>
              <a:rPr lang="es-EC" dirty="0"/>
              <a:t>ejecutará una breve caracterización de los diferentes riesgos que se generan de los procesos y del entorno, cuya interpretación permite construir el Plan de Contingencias. Por tal motivo se estudiarán los peligros del entorno físico así como los que perjudiquen a la seguridad y salud ocupacional por los procesos propios de Unidad de Gestión de Seguridad Documentaria.</a:t>
            </a:r>
          </a:p>
        </p:txBody>
      </p:sp>
      <p:pic>
        <p:nvPicPr>
          <p:cNvPr id="4" name="Imagen 3"/>
          <p:cNvPicPr>
            <a:picLocks noChangeAspect="1"/>
          </p:cNvPicPr>
          <p:nvPr/>
        </p:nvPicPr>
        <p:blipFill rotWithShape="1">
          <a:blip r:embed="rId2"/>
          <a:srcRect l="59479" t="35734" r="7963" b="42995"/>
          <a:stretch/>
        </p:blipFill>
        <p:spPr>
          <a:xfrm>
            <a:off x="1720873" y="2533766"/>
            <a:ext cx="8725833" cy="3206664"/>
          </a:xfrm>
          <a:prstGeom prst="rect">
            <a:avLst/>
          </a:prstGeom>
        </p:spPr>
      </p:pic>
    </p:spTree>
    <p:extLst>
      <p:ext uri="{BB962C8B-B14F-4D97-AF65-F5344CB8AC3E}">
        <p14:creationId xmlns:p14="http://schemas.microsoft.com/office/powerpoint/2010/main" val="22425216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374854" y="50104"/>
            <a:ext cx="8645968" cy="454444"/>
          </a:xfrm>
        </p:spPr>
        <p:txBody>
          <a:bodyPr>
            <a:normAutofit fontScale="90000"/>
          </a:bodyPr>
          <a:lstStyle/>
          <a:p>
            <a:pPr algn="ctr"/>
            <a:r>
              <a:rPr lang="es-EC" dirty="0" smtClean="0"/>
              <a:t>Riesgo </a:t>
            </a:r>
            <a:r>
              <a:rPr lang="es-EC" dirty="0"/>
              <a:t>por actividades de procesos</a:t>
            </a:r>
          </a:p>
        </p:txBody>
      </p:sp>
      <p:graphicFrame>
        <p:nvGraphicFramePr>
          <p:cNvPr id="14" name="Tabla 13"/>
          <p:cNvGraphicFramePr>
            <a:graphicFrameLocks noGrp="1"/>
          </p:cNvGraphicFramePr>
          <p:nvPr>
            <p:extLst>
              <p:ext uri="{D42A27DB-BD31-4B8C-83A1-F6EECF244321}">
                <p14:modId xmlns:p14="http://schemas.microsoft.com/office/powerpoint/2010/main" val="2745250996"/>
              </p:ext>
            </p:extLst>
          </p:nvPr>
        </p:nvGraphicFramePr>
        <p:xfrm>
          <a:off x="133349" y="504549"/>
          <a:ext cx="11906251" cy="6155719"/>
        </p:xfrm>
        <a:graphic>
          <a:graphicData uri="http://schemas.openxmlformats.org/drawingml/2006/table">
            <a:tbl>
              <a:tblPr firstRow="1" bandRow="1">
                <a:tableStyleId>{5C22544A-7EE6-4342-B048-85BDC9FD1C3A}</a:tableStyleId>
              </a:tblPr>
              <a:tblGrid>
                <a:gridCol w="1953369"/>
                <a:gridCol w="3218409"/>
                <a:gridCol w="2846338"/>
                <a:gridCol w="3888135"/>
              </a:tblGrid>
              <a:tr h="323712">
                <a:tc>
                  <a:txBody>
                    <a:bodyPr/>
                    <a:lstStyle/>
                    <a:p>
                      <a:pPr algn="ctr"/>
                      <a:r>
                        <a:rPr lang="es-EC" sz="1600" dirty="0" smtClean="0"/>
                        <a:t>Proceso</a:t>
                      </a:r>
                      <a:endParaRPr lang="es-EC" sz="1600" dirty="0"/>
                    </a:p>
                  </a:txBody>
                  <a:tcPr anchor="ctr"/>
                </a:tc>
                <a:tc>
                  <a:txBody>
                    <a:bodyPr/>
                    <a:lstStyle/>
                    <a:p>
                      <a:pPr algn="ctr"/>
                      <a:r>
                        <a:rPr lang="es-EC" sz="1600" dirty="0" smtClean="0"/>
                        <a:t>Actividad</a:t>
                      </a:r>
                      <a:endParaRPr lang="es-EC" sz="1600" dirty="0"/>
                    </a:p>
                  </a:txBody>
                  <a:tcPr anchor="ctr"/>
                </a:tc>
                <a:tc>
                  <a:txBody>
                    <a:bodyPr/>
                    <a:lstStyle/>
                    <a:p>
                      <a:pPr algn="ctr"/>
                      <a:r>
                        <a:rPr lang="es-EC" sz="1600" dirty="0" smtClean="0"/>
                        <a:t>Equipo e Insumos</a:t>
                      </a:r>
                      <a:endParaRPr lang="es-EC" sz="1600" dirty="0"/>
                    </a:p>
                  </a:txBody>
                  <a:tcPr anchor="ctr"/>
                </a:tc>
                <a:tc>
                  <a:txBody>
                    <a:bodyPr/>
                    <a:lstStyle/>
                    <a:p>
                      <a:pPr algn="ctr"/>
                      <a:r>
                        <a:rPr lang="es-EC" sz="1600" dirty="0" smtClean="0"/>
                        <a:t>Riesgo Asociado</a:t>
                      </a:r>
                      <a:endParaRPr lang="es-EC" sz="1600" dirty="0"/>
                    </a:p>
                  </a:txBody>
                  <a:tcPr anchor="ctr"/>
                </a:tc>
              </a:tr>
              <a:tr h="1125412">
                <a:tc rowSpan="3">
                  <a:txBody>
                    <a:bodyPr/>
                    <a:lstStyle/>
                    <a:p>
                      <a:pPr algn="ctr"/>
                      <a:r>
                        <a:rPr lang="es-EC" sz="1600" b="1" dirty="0" smtClean="0"/>
                        <a:t>DISEÑO</a:t>
                      </a:r>
                      <a:endParaRPr lang="es-EC" sz="1600" b="1" dirty="0"/>
                    </a:p>
                  </a:txBody>
                  <a:tcPr anchor="ctr"/>
                </a:tc>
                <a:tc>
                  <a:txBody>
                    <a:bodyPr/>
                    <a:lstStyle/>
                    <a:p>
                      <a:pPr algn="ctr"/>
                      <a:r>
                        <a:rPr lang="es-EC" sz="1600" dirty="0" smtClean="0"/>
                        <a:t>Diseño Gráfico</a:t>
                      </a:r>
                      <a:endParaRPr lang="es-EC" sz="1600" dirty="0"/>
                    </a:p>
                  </a:txBody>
                  <a:tcPr anchor="ctr"/>
                </a:tc>
                <a:tc>
                  <a:txBody>
                    <a:bodyPr/>
                    <a:lstStyle/>
                    <a:p>
                      <a:pPr algn="ctr"/>
                      <a:r>
                        <a:rPr lang="es-EC" sz="1600" dirty="0" smtClean="0"/>
                        <a:t>Computador</a:t>
                      </a:r>
                      <a:endParaRPr lang="es-EC" sz="1600" dirty="0"/>
                    </a:p>
                  </a:txBody>
                  <a:tcPr anchor="ctr"/>
                </a:tc>
                <a:tc>
                  <a:txBody>
                    <a:bodyPr/>
                    <a:lstStyle/>
                    <a:p>
                      <a:pPr algn="ctr"/>
                      <a:r>
                        <a:rPr lang="es-EC" sz="1600" dirty="0" smtClean="0"/>
                        <a:t>Daño del dorso por forma de asiento.</a:t>
                      </a:r>
                    </a:p>
                    <a:p>
                      <a:pPr algn="ctr"/>
                      <a:r>
                        <a:rPr lang="es-EC" sz="1600" dirty="0" smtClean="0"/>
                        <a:t>Cansancio visual</a:t>
                      </a:r>
                      <a:r>
                        <a:rPr lang="es-EC" sz="1600" baseline="0" dirty="0" smtClean="0"/>
                        <a:t> por manejo del computador.</a:t>
                      </a:r>
                    </a:p>
                    <a:p>
                      <a:pPr algn="ctr"/>
                      <a:r>
                        <a:rPr lang="es-EC" sz="1600" baseline="0" dirty="0" smtClean="0"/>
                        <a:t>Principios de túnel carpiano por uso del teclado.</a:t>
                      </a:r>
                      <a:endParaRPr lang="es-EC" sz="1600" dirty="0" smtClean="0"/>
                    </a:p>
                  </a:txBody>
                  <a:tcPr anchor="ctr"/>
                </a:tc>
              </a:tr>
              <a:tr h="414625">
                <a:tc vMerge="1">
                  <a:txBody>
                    <a:bodyPr/>
                    <a:lstStyle/>
                    <a:p>
                      <a:endParaRPr lang="es-EC" dirty="0"/>
                    </a:p>
                  </a:txBody>
                  <a:tcPr/>
                </a:tc>
                <a:tc>
                  <a:txBody>
                    <a:bodyPr/>
                    <a:lstStyle/>
                    <a:p>
                      <a:pPr algn="ctr"/>
                      <a:r>
                        <a:rPr lang="es-EC" sz="1600" dirty="0" smtClean="0"/>
                        <a:t>RIP CTP</a:t>
                      </a:r>
                      <a:endParaRPr lang="es-EC" sz="1600" dirty="0"/>
                    </a:p>
                  </a:txBody>
                  <a:tcPr anchor="ctr"/>
                </a:tc>
                <a:tc>
                  <a:txBody>
                    <a:bodyPr/>
                    <a:lstStyle/>
                    <a:p>
                      <a:pPr algn="ctr"/>
                      <a:r>
                        <a:rPr lang="es-EC" sz="1600" dirty="0" smtClean="0"/>
                        <a:t>Procesadora de Placas CTP</a:t>
                      </a:r>
                      <a:endParaRPr lang="es-EC" sz="1600" dirty="0"/>
                    </a:p>
                  </a:txBody>
                  <a:tcPr anchor="ctr"/>
                </a:tc>
                <a:tc>
                  <a:txBody>
                    <a:bodyPr/>
                    <a:lstStyle/>
                    <a:p>
                      <a:pPr algn="ctr"/>
                      <a:r>
                        <a:rPr lang="es-EC" sz="1600" dirty="0" smtClean="0"/>
                        <a:t>Atasco del equipo</a:t>
                      </a:r>
                      <a:endParaRPr lang="es-EC" sz="1600" dirty="0"/>
                    </a:p>
                  </a:txBody>
                  <a:tcPr anchor="ctr"/>
                </a:tc>
              </a:tr>
              <a:tr h="1433935">
                <a:tc vMerge="1">
                  <a:txBody>
                    <a:bodyPr/>
                    <a:lstStyle/>
                    <a:p>
                      <a:endParaRPr lang="es-EC" dirty="0"/>
                    </a:p>
                  </a:txBody>
                  <a:tcPr/>
                </a:tc>
                <a:tc>
                  <a:txBody>
                    <a:bodyPr/>
                    <a:lstStyle/>
                    <a:p>
                      <a:pPr algn="ctr"/>
                      <a:r>
                        <a:rPr lang="es-EC" sz="1600" dirty="0" smtClean="0"/>
                        <a:t>Disposición de placas</a:t>
                      </a:r>
                      <a:r>
                        <a:rPr lang="es-EC" sz="1600" baseline="0" dirty="0" smtClean="0"/>
                        <a:t> de revelado con efluentes de fijación.</a:t>
                      </a:r>
                      <a:endParaRPr lang="es-EC" sz="1600" dirty="0"/>
                    </a:p>
                  </a:txBody>
                  <a:tcPr anchor="ctr"/>
                </a:tc>
                <a:tc>
                  <a:txBody>
                    <a:bodyPr/>
                    <a:lstStyle/>
                    <a:p>
                      <a:pPr algn="ctr"/>
                      <a:r>
                        <a:rPr lang="es-EC" sz="1600" dirty="0" smtClean="0"/>
                        <a:t>Revelador de placas que tiene </a:t>
                      </a:r>
                      <a:r>
                        <a:rPr lang="es-EC" sz="1600" dirty="0" err="1" smtClean="0"/>
                        <a:t>metasilicato</a:t>
                      </a:r>
                      <a:r>
                        <a:rPr lang="es-EC" sz="1600" dirty="0" smtClean="0"/>
                        <a:t> de sodio.</a:t>
                      </a:r>
                      <a:endParaRPr lang="es-EC" sz="1600" dirty="0"/>
                    </a:p>
                  </a:txBody>
                  <a:tcPr anchor="ctr"/>
                </a:tc>
                <a:tc>
                  <a:txBody>
                    <a:bodyPr/>
                    <a:lstStyle/>
                    <a:p>
                      <a:pPr algn="ctr"/>
                      <a:r>
                        <a:rPr lang="es-EC" sz="1600" dirty="0" smtClean="0"/>
                        <a:t>Irritante al roce con la piel, ojos o vías respiratorias.</a:t>
                      </a:r>
                    </a:p>
                    <a:p>
                      <a:pPr algn="ctr"/>
                      <a:r>
                        <a:rPr lang="es-EC" sz="1600" dirty="0" smtClean="0"/>
                        <a:t>Al roce con piel u ojos, enjuagar con bastante agua e ir inmediatamente al medico.</a:t>
                      </a:r>
                    </a:p>
                    <a:p>
                      <a:pPr algn="ctr"/>
                      <a:r>
                        <a:rPr lang="es-EC" sz="1600" dirty="0" smtClean="0"/>
                        <a:t>En caso de accidente o desmayos consultar al doctor</a:t>
                      </a:r>
                      <a:endParaRPr lang="es-EC" sz="1600" dirty="0"/>
                    </a:p>
                  </a:txBody>
                  <a:tcPr anchor="ctr"/>
                </a:tc>
              </a:tr>
              <a:tr h="592322">
                <a:tc rowSpan="2">
                  <a:txBody>
                    <a:bodyPr/>
                    <a:lstStyle/>
                    <a:p>
                      <a:pPr algn="ctr"/>
                      <a:r>
                        <a:rPr lang="es-EC" sz="1600" b="1" dirty="0" smtClean="0"/>
                        <a:t>IMPRESIÓN OFFSET</a:t>
                      </a:r>
                      <a:endParaRPr lang="es-EC" sz="1600" b="1" dirty="0"/>
                    </a:p>
                  </a:txBody>
                  <a:tcPr anchor="ctr"/>
                </a:tc>
                <a:tc>
                  <a:txBody>
                    <a:bodyPr/>
                    <a:lstStyle/>
                    <a:p>
                      <a:pPr algn="ctr"/>
                      <a:r>
                        <a:rPr lang="es-EC" sz="1600" dirty="0" smtClean="0"/>
                        <a:t>Impresión Offset</a:t>
                      </a:r>
                      <a:endParaRPr lang="es-EC" sz="1600" dirty="0"/>
                    </a:p>
                  </a:txBody>
                  <a:tcPr anchor="ctr"/>
                </a:tc>
                <a:tc>
                  <a:txBody>
                    <a:bodyPr/>
                    <a:lstStyle/>
                    <a:p>
                      <a:pPr algn="ctr"/>
                      <a:r>
                        <a:rPr lang="es-EC" sz="1600" kern="1200" dirty="0" err="1" smtClean="0">
                          <a:solidFill>
                            <a:schemeClr val="dk1"/>
                          </a:solidFill>
                          <a:effectLst/>
                          <a:latin typeface="+mn-lt"/>
                          <a:ea typeface="+mn-ea"/>
                          <a:cs typeface="+mn-cs"/>
                        </a:rPr>
                        <a:t>Rotatek</a:t>
                      </a:r>
                      <a:r>
                        <a:rPr lang="es-EC" sz="1600" kern="1200" dirty="0" smtClean="0">
                          <a:solidFill>
                            <a:schemeClr val="dk1"/>
                          </a:solidFill>
                          <a:effectLst/>
                          <a:latin typeface="+mn-lt"/>
                          <a:ea typeface="+mn-ea"/>
                          <a:cs typeface="+mn-cs"/>
                        </a:rPr>
                        <a:t> RC Plus 250</a:t>
                      </a:r>
                    </a:p>
                    <a:p>
                      <a:pPr algn="ctr"/>
                      <a:r>
                        <a:rPr lang="es-EC" sz="1600" kern="1200" dirty="0" smtClean="0">
                          <a:solidFill>
                            <a:schemeClr val="dk1"/>
                          </a:solidFill>
                          <a:effectLst/>
                          <a:latin typeface="+mn-lt"/>
                          <a:ea typeface="+mn-ea"/>
                          <a:cs typeface="+mn-cs"/>
                        </a:rPr>
                        <a:t>AM-</a:t>
                      </a:r>
                      <a:r>
                        <a:rPr lang="es-EC" sz="1600" kern="1200" dirty="0" err="1" smtClean="0">
                          <a:solidFill>
                            <a:schemeClr val="dk1"/>
                          </a:solidFill>
                          <a:effectLst/>
                          <a:latin typeface="+mn-lt"/>
                          <a:ea typeface="+mn-ea"/>
                          <a:cs typeface="+mn-cs"/>
                        </a:rPr>
                        <a:t>Graphics</a:t>
                      </a:r>
                      <a:r>
                        <a:rPr lang="es-EC" sz="1600" kern="1200" dirty="0" smtClean="0">
                          <a:solidFill>
                            <a:schemeClr val="dk1"/>
                          </a:solidFill>
                          <a:effectLst/>
                          <a:latin typeface="+mn-lt"/>
                          <a:ea typeface="+mn-ea"/>
                          <a:cs typeface="+mn-cs"/>
                        </a:rPr>
                        <a:t> VS 920</a:t>
                      </a:r>
                      <a:endParaRPr lang="es-EC" sz="1600" dirty="0"/>
                    </a:p>
                  </a:txBody>
                  <a:tcPr anchor="ctr"/>
                </a:tc>
                <a:tc>
                  <a:txBody>
                    <a:bodyPr/>
                    <a:lstStyle/>
                    <a:p>
                      <a:pPr algn="ctr"/>
                      <a:r>
                        <a:rPr lang="es-EC" sz="1600" kern="1200" dirty="0" smtClean="0">
                          <a:solidFill>
                            <a:schemeClr val="dk1"/>
                          </a:solidFill>
                          <a:effectLst/>
                          <a:latin typeface="+mn-lt"/>
                          <a:ea typeface="+mn-ea"/>
                          <a:cs typeface="+mn-cs"/>
                        </a:rPr>
                        <a:t>Atasco del equipo.</a:t>
                      </a:r>
                    </a:p>
                    <a:p>
                      <a:pPr algn="ctr"/>
                      <a:r>
                        <a:rPr lang="es-EC" sz="1600" kern="1200" dirty="0" smtClean="0">
                          <a:solidFill>
                            <a:schemeClr val="dk1"/>
                          </a:solidFill>
                          <a:effectLst/>
                          <a:latin typeface="+mn-lt"/>
                          <a:ea typeface="+mn-ea"/>
                          <a:cs typeface="+mn-cs"/>
                        </a:rPr>
                        <a:t>Trabajadores expuestos al ruido.</a:t>
                      </a:r>
                      <a:endParaRPr lang="es-EC" sz="1600" dirty="0"/>
                    </a:p>
                  </a:txBody>
                  <a:tcPr anchor="ctr"/>
                </a:tc>
              </a:tr>
              <a:tr h="1658866">
                <a:tc vMerge="1">
                  <a:txBody>
                    <a:bodyPr/>
                    <a:lstStyle/>
                    <a:p>
                      <a:pPr algn="ctr"/>
                      <a:endParaRPr lang="es-EC" sz="1600" dirty="0"/>
                    </a:p>
                  </a:txBody>
                  <a:tcPr anchor="ctr"/>
                </a:tc>
                <a:tc>
                  <a:txBody>
                    <a:bodyPr/>
                    <a:lstStyle/>
                    <a:p>
                      <a:pPr algn="ctr"/>
                      <a:r>
                        <a:rPr lang="es-EC" sz="1600" kern="1200" dirty="0" smtClean="0">
                          <a:solidFill>
                            <a:schemeClr val="dk1"/>
                          </a:solidFill>
                          <a:effectLst/>
                          <a:latin typeface="+mn-lt"/>
                          <a:ea typeface="+mn-ea"/>
                          <a:cs typeface="+mn-cs"/>
                        </a:rPr>
                        <a:t>Disposición de impresora</a:t>
                      </a:r>
                      <a:endParaRPr lang="es-EC" sz="1600" dirty="0"/>
                    </a:p>
                  </a:txBody>
                  <a:tcPr anchor="ctr"/>
                </a:tc>
                <a:tc>
                  <a:txBody>
                    <a:bodyPr/>
                    <a:lstStyle/>
                    <a:p>
                      <a:pPr algn="ctr"/>
                      <a:r>
                        <a:rPr lang="es-EC" sz="1600" kern="1200" dirty="0" smtClean="0">
                          <a:solidFill>
                            <a:schemeClr val="dk1"/>
                          </a:solidFill>
                          <a:effectLst/>
                          <a:latin typeface="+mn-lt"/>
                          <a:ea typeface="+mn-ea"/>
                          <a:cs typeface="+mn-cs"/>
                        </a:rPr>
                        <a:t>Tinta que contiene </a:t>
                      </a:r>
                      <a:r>
                        <a:rPr lang="es-EC" sz="1600" kern="1200" dirty="0" err="1" smtClean="0">
                          <a:solidFill>
                            <a:schemeClr val="dk1"/>
                          </a:solidFill>
                          <a:effectLst/>
                          <a:latin typeface="+mn-lt"/>
                          <a:ea typeface="+mn-ea"/>
                          <a:cs typeface="+mn-cs"/>
                        </a:rPr>
                        <a:t>butoxi</a:t>
                      </a:r>
                      <a:r>
                        <a:rPr lang="es-EC" sz="1600" kern="1200" dirty="0" smtClean="0">
                          <a:solidFill>
                            <a:schemeClr val="dk1"/>
                          </a:solidFill>
                          <a:effectLst/>
                          <a:latin typeface="+mn-lt"/>
                          <a:ea typeface="+mn-ea"/>
                          <a:cs typeface="+mn-cs"/>
                        </a:rPr>
                        <a:t> etanol, glicol </a:t>
                      </a:r>
                      <a:r>
                        <a:rPr lang="es-EC" sz="1600" kern="1200" dirty="0" err="1" smtClean="0">
                          <a:solidFill>
                            <a:schemeClr val="dk1"/>
                          </a:solidFill>
                          <a:effectLst/>
                          <a:latin typeface="+mn-lt"/>
                          <a:ea typeface="+mn-ea"/>
                          <a:cs typeface="+mn-cs"/>
                        </a:rPr>
                        <a:t>propileno</a:t>
                      </a:r>
                      <a:r>
                        <a:rPr lang="es-EC" sz="1600" kern="1200" dirty="0" smtClean="0">
                          <a:solidFill>
                            <a:schemeClr val="dk1"/>
                          </a:solidFill>
                          <a:effectLst/>
                          <a:latin typeface="+mn-lt"/>
                          <a:ea typeface="+mn-ea"/>
                          <a:cs typeface="+mn-cs"/>
                        </a:rPr>
                        <a:t> y goma arábica, cero alcohol</a:t>
                      </a:r>
                      <a:endParaRPr lang="es-EC" sz="1600" dirty="0"/>
                    </a:p>
                  </a:txBody>
                  <a:tcPr anchor="ctr"/>
                </a:tc>
                <a:tc>
                  <a:txBody>
                    <a:bodyPr/>
                    <a:lstStyle/>
                    <a:p>
                      <a:pPr algn="ctr"/>
                      <a:r>
                        <a:rPr lang="es-EC" sz="1600" kern="1200" dirty="0" smtClean="0">
                          <a:solidFill>
                            <a:schemeClr val="dk1"/>
                          </a:solidFill>
                          <a:effectLst/>
                          <a:latin typeface="+mn-lt"/>
                          <a:ea typeface="+mn-ea"/>
                          <a:cs typeface="+mn-cs"/>
                        </a:rPr>
                        <a:t>En caso de sobre exposición al producto causaría:</a:t>
                      </a:r>
                    </a:p>
                    <a:p>
                      <a:pPr algn="ctr"/>
                      <a:r>
                        <a:rPr lang="es-EC" sz="1600" kern="1200" dirty="0" smtClean="0">
                          <a:solidFill>
                            <a:schemeClr val="dk1"/>
                          </a:solidFill>
                          <a:effectLst/>
                          <a:latin typeface="+mn-lt"/>
                          <a:ea typeface="+mn-ea"/>
                          <a:cs typeface="+mn-cs"/>
                        </a:rPr>
                        <a:t>Ojos: gran irritación, enrojecimiento e impresión de ardor.</a:t>
                      </a:r>
                    </a:p>
                    <a:p>
                      <a:pPr algn="ctr"/>
                      <a:r>
                        <a:rPr lang="es-EC" sz="1600" kern="1200" dirty="0" smtClean="0">
                          <a:solidFill>
                            <a:schemeClr val="dk1"/>
                          </a:solidFill>
                          <a:effectLst/>
                          <a:latin typeface="+mn-lt"/>
                          <a:ea typeface="+mn-ea"/>
                          <a:cs typeface="+mn-cs"/>
                        </a:rPr>
                        <a:t>Piel: irritación y sequedad.</a:t>
                      </a:r>
                    </a:p>
                    <a:p>
                      <a:pPr algn="ctr"/>
                      <a:r>
                        <a:rPr lang="es-EC" sz="1600" kern="1200" dirty="0" smtClean="0">
                          <a:solidFill>
                            <a:schemeClr val="dk1"/>
                          </a:solidFill>
                          <a:effectLst/>
                          <a:latin typeface="+mn-lt"/>
                          <a:ea typeface="+mn-ea"/>
                          <a:cs typeface="+mn-cs"/>
                        </a:rPr>
                        <a:t>Ingestión: irritación gastrointestinal, náuseas,</a:t>
                      </a:r>
                    </a:p>
                    <a:p>
                      <a:pPr algn="ctr"/>
                      <a:r>
                        <a:rPr lang="es-EC" sz="1600" kern="1200" dirty="0" smtClean="0">
                          <a:solidFill>
                            <a:schemeClr val="dk1"/>
                          </a:solidFill>
                          <a:effectLst/>
                          <a:latin typeface="+mn-lt"/>
                          <a:ea typeface="+mn-ea"/>
                          <a:cs typeface="+mn-cs"/>
                        </a:rPr>
                        <a:t>Vómitos y diarrea.</a:t>
                      </a:r>
                      <a:endParaRPr lang="es-EC" sz="1600" dirty="0"/>
                    </a:p>
                  </a:txBody>
                  <a:tcPr anchor="ctr"/>
                </a:tc>
              </a:tr>
              <a:tr h="309280">
                <a:tc>
                  <a:txBody>
                    <a:bodyPr/>
                    <a:lstStyle/>
                    <a:p>
                      <a:pPr algn="ctr"/>
                      <a:endParaRPr lang="es-EC" sz="1600"/>
                    </a:p>
                  </a:txBody>
                  <a:tcPr anchor="ctr"/>
                </a:tc>
                <a:tc>
                  <a:txBody>
                    <a:bodyPr/>
                    <a:lstStyle/>
                    <a:p>
                      <a:pPr algn="ctr"/>
                      <a:r>
                        <a:rPr lang="es-EC" sz="1600" kern="1200" dirty="0" smtClean="0">
                          <a:solidFill>
                            <a:schemeClr val="dk1"/>
                          </a:solidFill>
                          <a:effectLst/>
                          <a:latin typeface="+mn-lt"/>
                          <a:ea typeface="+mn-ea"/>
                          <a:cs typeface="+mn-cs"/>
                        </a:rPr>
                        <a:t>Manejo de papel</a:t>
                      </a:r>
                      <a:endParaRPr lang="es-EC" sz="1600" dirty="0"/>
                    </a:p>
                  </a:txBody>
                  <a:tcPr anchor="ctr"/>
                </a:tc>
                <a:tc>
                  <a:txBody>
                    <a:bodyPr/>
                    <a:lstStyle/>
                    <a:p>
                      <a:pPr algn="ctr"/>
                      <a:r>
                        <a:rPr lang="es-EC" sz="1600" kern="1200" dirty="0" smtClean="0">
                          <a:solidFill>
                            <a:schemeClr val="dk1"/>
                          </a:solidFill>
                          <a:effectLst/>
                          <a:latin typeface="+mn-lt"/>
                          <a:ea typeface="+mn-ea"/>
                          <a:cs typeface="+mn-cs"/>
                        </a:rPr>
                        <a:t>Papel</a:t>
                      </a:r>
                      <a:endParaRPr lang="es-EC" sz="1600" dirty="0"/>
                    </a:p>
                  </a:txBody>
                  <a:tcPr anchor="ctr"/>
                </a:tc>
                <a:tc>
                  <a:txBody>
                    <a:bodyPr/>
                    <a:lstStyle/>
                    <a:p>
                      <a:pPr algn="ctr"/>
                      <a:r>
                        <a:rPr lang="es-EC" sz="1600" kern="1200" dirty="0" smtClean="0">
                          <a:solidFill>
                            <a:schemeClr val="dk1"/>
                          </a:solidFill>
                          <a:effectLst/>
                          <a:latin typeface="+mn-lt"/>
                          <a:ea typeface="+mn-ea"/>
                          <a:cs typeface="+mn-cs"/>
                        </a:rPr>
                        <a:t>Corte</a:t>
                      </a:r>
                      <a:endParaRPr lang="es-EC" sz="1600" dirty="0"/>
                    </a:p>
                  </a:txBody>
                  <a:tcPr anchor="ctr"/>
                </a:tc>
              </a:tr>
            </a:tbl>
          </a:graphicData>
        </a:graphic>
      </p:graphicFrame>
    </p:spTree>
    <p:extLst>
      <p:ext uri="{BB962C8B-B14F-4D97-AF65-F5344CB8AC3E}">
        <p14:creationId xmlns:p14="http://schemas.microsoft.com/office/powerpoint/2010/main" val="36789250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74854" y="50104"/>
            <a:ext cx="8645968" cy="454444"/>
          </a:xfrm>
        </p:spPr>
        <p:txBody>
          <a:bodyPr>
            <a:normAutofit fontScale="90000"/>
          </a:bodyPr>
          <a:lstStyle/>
          <a:p>
            <a:pPr algn="ctr"/>
            <a:r>
              <a:rPr lang="es-EC" dirty="0" smtClean="0"/>
              <a:t>Riesgo </a:t>
            </a:r>
            <a:r>
              <a:rPr lang="es-EC" dirty="0"/>
              <a:t>por actividades de procesos</a:t>
            </a:r>
          </a:p>
        </p:txBody>
      </p:sp>
      <p:graphicFrame>
        <p:nvGraphicFramePr>
          <p:cNvPr id="14" name="Tabla 13"/>
          <p:cNvGraphicFramePr>
            <a:graphicFrameLocks noGrp="1"/>
          </p:cNvGraphicFramePr>
          <p:nvPr>
            <p:extLst>
              <p:ext uri="{D42A27DB-BD31-4B8C-83A1-F6EECF244321}">
                <p14:modId xmlns:p14="http://schemas.microsoft.com/office/powerpoint/2010/main" val="875014903"/>
              </p:ext>
            </p:extLst>
          </p:nvPr>
        </p:nvGraphicFramePr>
        <p:xfrm>
          <a:off x="133349" y="504549"/>
          <a:ext cx="11906251" cy="5754936"/>
        </p:xfrm>
        <a:graphic>
          <a:graphicData uri="http://schemas.openxmlformats.org/drawingml/2006/table">
            <a:tbl>
              <a:tblPr firstRow="1" bandRow="1">
                <a:tableStyleId>{5C22544A-7EE6-4342-B048-85BDC9FD1C3A}</a:tableStyleId>
              </a:tblPr>
              <a:tblGrid>
                <a:gridCol w="1953369"/>
                <a:gridCol w="3218409"/>
                <a:gridCol w="2846338"/>
                <a:gridCol w="3888135"/>
              </a:tblGrid>
              <a:tr h="323712">
                <a:tc>
                  <a:txBody>
                    <a:bodyPr/>
                    <a:lstStyle/>
                    <a:p>
                      <a:pPr algn="ctr"/>
                      <a:r>
                        <a:rPr lang="es-EC" sz="1600" dirty="0" smtClean="0"/>
                        <a:t>Proceso</a:t>
                      </a:r>
                      <a:endParaRPr lang="es-EC" sz="1600" dirty="0"/>
                    </a:p>
                  </a:txBody>
                  <a:tcPr anchor="ctr"/>
                </a:tc>
                <a:tc>
                  <a:txBody>
                    <a:bodyPr/>
                    <a:lstStyle/>
                    <a:p>
                      <a:pPr algn="ctr"/>
                      <a:r>
                        <a:rPr lang="es-EC" sz="1600" dirty="0" smtClean="0"/>
                        <a:t>Actividad</a:t>
                      </a:r>
                      <a:endParaRPr lang="es-EC" sz="1600" dirty="0"/>
                    </a:p>
                  </a:txBody>
                  <a:tcPr anchor="ctr"/>
                </a:tc>
                <a:tc>
                  <a:txBody>
                    <a:bodyPr/>
                    <a:lstStyle/>
                    <a:p>
                      <a:pPr algn="ctr"/>
                      <a:r>
                        <a:rPr lang="es-EC" sz="1600" dirty="0" smtClean="0"/>
                        <a:t>Equipo e Insumos</a:t>
                      </a:r>
                      <a:endParaRPr lang="es-EC" sz="1600" dirty="0"/>
                    </a:p>
                  </a:txBody>
                  <a:tcPr anchor="ctr"/>
                </a:tc>
                <a:tc>
                  <a:txBody>
                    <a:bodyPr/>
                    <a:lstStyle/>
                    <a:p>
                      <a:pPr algn="ctr"/>
                      <a:r>
                        <a:rPr lang="es-EC" sz="1600" dirty="0" smtClean="0"/>
                        <a:t>Riesgo Asociado</a:t>
                      </a:r>
                      <a:endParaRPr lang="es-EC" sz="1600" dirty="0"/>
                    </a:p>
                  </a:txBody>
                  <a:tcPr anchor="ctr"/>
                </a:tc>
              </a:tr>
              <a:tr h="760371">
                <a:tc rowSpan="6">
                  <a:txBody>
                    <a:bodyPr/>
                    <a:lstStyle/>
                    <a:p>
                      <a:pPr algn="ctr"/>
                      <a:r>
                        <a:rPr lang="es-EC" sz="1600" b="1" dirty="0" smtClean="0"/>
                        <a:t>ACABADOS</a:t>
                      </a:r>
                      <a:r>
                        <a:rPr lang="es-EC" sz="1600" b="1" baseline="0" dirty="0" smtClean="0"/>
                        <a:t> DEL PRODUCTO</a:t>
                      </a:r>
                      <a:endParaRPr lang="es-EC" sz="1600" b="1" dirty="0"/>
                    </a:p>
                  </a:txBody>
                  <a:tcPr anchor="ctr"/>
                </a:tc>
                <a:tc>
                  <a:txBody>
                    <a:bodyPr/>
                    <a:lstStyle/>
                    <a:p>
                      <a:pPr algn="ctr"/>
                      <a:r>
                        <a:rPr lang="es-EC" sz="1800" kern="1200" dirty="0" smtClean="0">
                          <a:solidFill>
                            <a:schemeClr val="dk1"/>
                          </a:solidFill>
                          <a:effectLst/>
                          <a:latin typeface="+mn-lt"/>
                          <a:ea typeface="+mn-ea"/>
                          <a:cs typeface="+mn-cs"/>
                        </a:rPr>
                        <a:t>Tipográfica</a:t>
                      </a:r>
                      <a:endParaRPr lang="es-EC" sz="1600" dirty="0"/>
                    </a:p>
                  </a:txBody>
                  <a:tcPr anchor="ctr"/>
                </a:tc>
                <a:tc>
                  <a:txBody>
                    <a:bodyPr/>
                    <a:lstStyle/>
                    <a:p>
                      <a:pPr algn="ctr"/>
                      <a:r>
                        <a:rPr lang="es-EC" sz="1800" kern="1200" dirty="0" smtClean="0">
                          <a:solidFill>
                            <a:schemeClr val="dk1"/>
                          </a:solidFill>
                          <a:effectLst/>
                          <a:latin typeface="+mn-lt"/>
                          <a:ea typeface="+mn-ea"/>
                          <a:cs typeface="+mn-cs"/>
                        </a:rPr>
                        <a:t>Heidelberg Prensa Minerva</a:t>
                      </a:r>
                      <a:endParaRPr lang="es-EC" sz="1600" dirty="0"/>
                    </a:p>
                  </a:txBody>
                  <a:tcPr anchor="ctr"/>
                </a:tc>
                <a:tc>
                  <a:txBody>
                    <a:bodyPr/>
                    <a:lstStyle/>
                    <a:p>
                      <a:pPr algn="ctr"/>
                      <a:r>
                        <a:rPr lang="es-EC" sz="1600" dirty="0" smtClean="0"/>
                        <a:t>Pinchazo  o corte</a:t>
                      </a:r>
                    </a:p>
                    <a:p>
                      <a:pPr algn="ctr"/>
                      <a:r>
                        <a:rPr lang="es-EC" sz="1600" dirty="0" smtClean="0"/>
                        <a:t>Trabajadores expuestos al ruido.</a:t>
                      </a:r>
                    </a:p>
                  </a:txBody>
                  <a:tcPr anchor="ctr"/>
                </a:tc>
              </a:tr>
              <a:tr h="414625">
                <a:tc vMerge="1">
                  <a:txBody>
                    <a:bodyPr/>
                    <a:lstStyle/>
                    <a:p>
                      <a:endParaRPr lang="es-EC" dirty="0"/>
                    </a:p>
                  </a:txBody>
                  <a:tcPr/>
                </a:tc>
                <a:tc>
                  <a:txBody>
                    <a:bodyPr/>
                    <a:lstStyle/>
                    <a:p>
                      <a:pPr algn="ctr"/>
                      <a:r>
                        <a:rPr lang="es-EC" sz="1800" kern="1200" dirty="0" smtClean="0">
                          <a:solidFill>
                            <a:schemeClr val="dk1"/>
                          </a:solidFill>
                          <a:effectLst/>
                          <a:latin typeface="+mn-lt"/>
                          <a:ea typeface="+mn-ea"/>
                          <a:cs typeface="+mn-cs"/>
                        </a:rPr>
                        <a:t>Numeradora</a:t>
                      </a:r>
                      <a:endParaRPr lang="es-EC" sz="1600" dirty="0"/>
                    </a:p>
                  </a:txBody>
                  <a:tcPr anchor="ctr"/>
                </a:tc>
                <a:tc>
                  <a:txBody>
                    <a:bodyPr/>
                    <a:lstStyle/>
                    <a:p>
                      <a:pPr algn="ctr"/>
                      <a:r>
                        <a:rPr lang="es-EC" sz="1800" kern="1200" dirty="0" smtClean="0">
                          <a:solidFill>
                            <a:schemeClr val="dk1"/>
                          </a:solidFill>
                          <a:effectLst/>
                          <a:latin typeface="+mn-lt"/>
                          <a:ea typeface="+mn-ea"/>
                          <a:cs typeface="+mn-cs"/>
                        </a:rPr>
                        <a:t>Heidelberg Prensa Vertical</a:t>
                      </a:r>
                      <a:endParaRPr lang="es-EC" sz="1600" dirty="0"/>
                    </a:p>
                  </a:txBody>
                  <a:tcPr anchor="ctr"/>
                </a:tc>
                <a:tc>
                  <a:txBody>
                    <a:bodyPr/>
                    <a:lstStyle/>
                    <a:p>
                      <a:pPr algn="ctr"/>
                      <a:r>
                        <a:rPr lang="es-EC" sz="1600" dirty="0" smtClean="0"/>
                        <a:t>Aplastamiento o corte.</a:t>
                      </a:r>
                    </a:p>
                    <a:p>
                      <a:pPr algn="ctr"/>
                      <a:r>
                        <a:rPr lang="es-EC" sz="1600" dirty="0" smtClean="0"/>
                        <a:t>Trabajadores expuestos al ruido.</a:t>
                      </a:r>
                    </a:p>
                  </a:txBody>
                  <a:tcPr anchor="ctr"/>
                </a:tc>
              </a:tr>
              <a:tr h="730135">
                <a:tc vMerge="1">
                  <a:txBody>
                    <a:bodyPr/>
                    <a:lstStyle/>
                    <a:p>
                      <a:endParaRPr lang="es-EC" dirty="0"/>
                    </a:p>
                  </a:txBody>
                  <a:tcPr/>
                </a:tc>
                <a:tc>
                  <a:txBody>
                    <a:bodyPr/>
                    <a:lstStyle/>
                    <a:p>
                      <a:pPr algn="ctr"/>
                      <a:r>
                        <a:rPr lang="es-EC" sz="1800" kern="1200" dirty="0" smtClean="0">
                          <a:solidFill>
                            <a:schemeClr val="dk1"/>
                          </a:solidFill>
                          <a:effectLst/>
                          <a:latin typeface="+mn-lt"/>
                          <a:ea typeface="+mn-ea"/>
                          <a:cs typeface="+mn-cs"/>
                        </a:rPr>
                        <a:t>Corte</a:t>
                      </a:r>
                      <a:endParaRPr lang="es-EC" sz="1600" dirty="0"/>
                    </a:p>
                  </a:txBody>
                  <a:tcPr anchor="ctr"/>
                </a:tc>
                <a:tc>
                  <a:txBody>
                    <a:bodyPr/>
                    <a:lstStyle/>
                    <a:p>
                      <a:pPr algn="ctr"/>
                      <a:r>
                        <a:rPr lang="es-EC" sz="1800" kern="1200" dirty="0" smtClean="0">
                          <a:solidFill>
                            <a:schemeClr val="dk1"/>
                          </a:solidFill>
                          <a:effectLst/>
                          <a:latin typeface="+mn-lt"/>
                          <a:ea typeface="+mn-ea"/>
                          <a:cs typeface="+mn-cs"/>
                        </a:rPr>
                        <a:t>Guillotina Polar </a:t>
                      </a:r>
                      <a:r>
                        <a:rPr lang="es-EC" sz="1800" kern="1200" dirty="0" err="1" smtClean="0">
                          <a:solidFill>
                            <a:schemeClr val="dk1"/>
                          </a:solidFill>
                          <a:effectLst/>
                          <a:latin typeface="+mn-lt"/>
                          <a:ea typeface="+mn-ea"/>
                          <a:cs typeface="+mn-cs"/>
                        </a:rPr>
                        <a:t>Mhor</a:t>
                      </a:r>
                      <a:endParaRPr lang="es-EC" sz="1600" dirty="0"/>
                    </a:p>
                  </a:txBody>
                  <a:tcPr anchor="ctr"/>
                </a:tc>
                <a:tc>
                  <a:txBody>
                    <a:bodyPr/>
                    <a:lstStyle/>
                    <a:p>
                      <a:pPr algn="ctr"/>
                      <a:r>
                        <a:rPr lang="es-EC" sz="1600" dirty="0" smtClean="0"/>
                        <a:t>Corte o mutilación</a:t>
                      </a:r>
                    </a:p>
                    <a:p>
                      <a:pPr algn="ctr"/>
                      <a:r>
                        <a:rPr lang="es-EC" sz="1600" dirty="0" smtClean="0"/>
                        <a:t>Trabajadores expuestos al ruido.</a:t>
                      </a:r>
                    </a:p>
                  </a:txBody>
                  <a:tcPr anchor="ctr"/>
                </a:tc>
              </a:tr>
              <a:tr h="730135">
                <a:tc vMerge="1">
                  <a:txBody>
                    <a:bodyPr/>
                    <a:lstStyle/>
                    <a:p>
                      <a:pPr algn="ctr"/>
                      <a:endParaRPr lang="es-EC" sz="1600" dirty="0"/>
                    </a:p>
                  </a:txBody>
                  <a:tcPr anchor="ctr"/>
                </a:tc>
                <a:tc>
                  <a:txBody>
                    <a:bodyPr/>
                    <a:lstStyle/>
                    <a:p>
                      <a:pPr algn="ctr"/>
                      <a:r>
                        <a:rPr lang="es-EC" sz="1800" kern="1200" dirty="0" smtClean="0">
                          <a:solidFill>
                            <a:schemeClr val="dk1"/>
                          </a:solidFill>
                          <a:effectLst/>
                          <a:latin typeface="+mn-lt"/>
                          <a:ea typeface="+mn-ea"/>
                          <a:cs typeface="+mn-cs"/>
                        </a:rPr>
                        <a:t>Doblado</a:t>
                      </a:r>
                      <a:endParaRPr lang="es-EC" sz="1600" dirty="0"/>
                    </a:p>
                  </a:txBody>
                  <a:tcPr anchor="ctr"/>
                </a:tc>
                <a:tc>
                  <a:txBody>
                    <a:bodyPr/>
                    <a:lstStyle/>
                    <a:p>
                      <a:pPr algn="ctr"/>
                      <a:r>
                        <a:rPr lang="es-EC" sz="1800" kern="1200" dirty="0" smtClean="0">
                          <a:solidFill>
                            <a:schemeClr val="dk1"/>
                          </a:solidFill>
                          <a:effectLst/>
                          <a:latin typeface="+mn-lt"/>
                          <a:ea typeface="+mn-ea"/>
                          <a:cs typeface="+mn-cs"/>
                        </a:rPr>
                        <a:t>Dobladora de Pliegos MBO</a:t>
                      </a:r>
                      <a:endParaRPr lang="es-EC" sz="1600" dirty="0"/>
                    </a:p>
                  </a:txBody>
                  <a:tcPr anchor="ctr"/>
                </a:tc>
                <a:tc>
                  <a:txBody>
                    <a:bodyPr/>
                    <a:lstStyle/>
                    <a:p>
                      <a:pPr algn="ctr"/>
                      <a:r>
                        <a:rPr lang="es-EC" sz="1600" dirty="0" smtClean="0"/>
                        <a:t>Aplastamiento o corte</a:t>
                      </a:r>
                    </a:p>
                    <a:p>
                      <a:pPr algn="ctr"/>
                      <a:r>
                        <a:rPr lang="es-EC" sz="1600" dirty="0" smtClean="0"/>
                        <a:t>Trabajadores expuestos al ruido.</a:t>
                      </a:r>
                    </a:p>
                    <a:p>
                      <a:pPr algn="ctr"/>
                      <a:endParaRPr lang="es-EC" sz="1600" dirty="0" smtClean="0"/>
                    </a:p>
                  </a:txBody>
                  <a:tcPr anchor="ctr"/>
                </a:tc>
              </a:tr>
              <a:tr h="730135">
                <a:tc vMerge="1">
                  <a:txBody>
                    <a:bodyPr/>
                    <a:lstStyle/>
                    <a:p>
                      <a:pPr algn="ctr"/>
                      <a:endParaRPr lang="es-EC" sz="1600" dirty="0"/>
                    </a:p>
                  </a:txBody>
                  <a:tcPr anchor="ctr"/>
                </a:tc>
                <a:tc>
                  <a:txBody>
                    <a:bodyPr/>
                    <a:lstStyle/>
                    <a:p>
                      <a:pPr algn="ctr"/>
                      <a:r>
                        <a:rPr lang="es-EC" sz="1800" kern="1200" dirty="0" smtClean="0">
                          <a:solidFill>
                            <a:schemeClr val="dk1"/>
                          </a:solidFill>
                          <a:effectLst/>
                          <a:latin typeface="+mn-lt"/>
                          <a:ea typeface="+mn-ea"/>
                          <a:cs typeface="+mn-cs"/>
                        </a:rPr>
                        <a:t>Pegado</a:t>
                      </a:r>
                      <a:endParaRPr lang="es-EC" sz="1600" dirty="0"/>
                    </a:p>
                  </a:txBody>
                  <a:tcPr anchor="ctr"/>
                </a:tc>
                <a:tc>
                  <a:txBody>
                    <a:bodyPr/>
                    <a:lstStyle/>
                    <a:p>
                      <a:pPr algn="ctr"/>
                      <a:r>
                        <a:rPr lang="es-EC" sz="1800" kern="1200" dirty="0" smtClean="0">
                          <a:solidFill>
                            <a:schemeClr val="dk1"/>
                          </a:solidFill>
                          <a:effectLst/>
                          <a:latin typeface="+mn-lt"/>
                          <a:ea typeface="+mn-ea"/>
                          <a:cs typeface="+mn-cs"/>
                        </a:rPr>
                        <a:t>Encoladora </a:t>
                      </a:r>
                      <a:r>
                        <a:rPr lang="es-EC" sz="1800" kern="1200" dirty="0" err="1" smtClean="0">
                          <a:solidFill>
                            <a:schemeClr val="dk1"/>
                          </a:solidFill>
                          <a:effectLst/>
                          <a:latin typeface="+mn-lt"/>
                          <a:ea typeface="+mn-ea"/>
                          <a:cs typeface="+mn-cs"/>
                        </a:rPr>
                        <a:t>Bourng</a:t>
                      </a:r>
                      <a:r>
                        <a:rPr lang="es-EC" sz="1800" kern="1200" dirty="0" smtClean="0">
                          <a:solidFill>
                            <a:schemeClr val="dk1"/>
                          </a:solidFill>
                          <a:effectLst/>
                          <a:latin typeface="+mn-lt"/>
                          <a:ea typeface="+mn-ea"/>
                          <a:cs typeface="+mn-cs"/>
                        </a:rPr>
                        <a:t> </a:t>
                      </a:r>
                      <a:r>
                        <a:rPr lang="es-EC" sz="1800" kern="1200" dirty="0" err="1" smtClean="0">
                          <a:solidFill>
                            <a:schemeClr val="dk1"/>
                          </a:solidFill>
                          <a:effectLst/>
                          <a:latin typeface="+mn-lt"/>
                          <a:ea typeface="+mn-ea"/>
                          <a:cs typeface="+mn-cs"/>
                        </a:rPr>
                        <a:t>Binding</a:t>
                      </a:r>
                      <a:endParaRPr lang="es-EC" sz="1600" dirty="0"/>
                    </a:p>
                  </a:txBody>
                  <a:tcPr anchor="ctr"/>
                </a:tc>
                <a:tc>
                  <a:txBody>
                    <a:bodyPr/>
                    <a:lstStyle/>
                    <a:p>
                      <a:pPr algn="ctr"/>
                      <a:r>
                        <a:rPr lang="es-EC" sz="1800" kern="1200" dirty="0" smtClean="0">
                          <a:solidFill>
                            <a:schemeClr val="dk1"/>
                          </a:solidFill>
                          <a:effectLst/>
                          <a:latin typeface="+mn-lt"/>
                          <a:ea typeface="+mn-ea"/>
                          <a:cs typeface="+mn-cs"/>
                        </a:rPr>
                        <a:t>Aspiración de pegantes</a:t>
                      </a:r>
                      <a:endParaRPr lang="es-EC" sz="1600" dirty="0" smtClean="0"/>
                    </a:p>
                  </a:txBody>
                  <a:tcPr anchor="ctr"/>
                </a:tc>
              </a:tr>
              <a:tr h="730135">
                <a:tc vMerge="1">
                  <a:txBody>
                    <a:bodyPr/>
                    <a:lstStyle/>
                    <a:p>
                      <a:pPr algn="ctr"/>
                      <a:endParaRPr lang="es-EC" sz="1600" dirty="0"/>
                    </a:p>
                  </a:txBody>
                  <a:tcPr anchor="ctr"/>
                </a:tc>
                <a:tc>
                  <a:txBody>
                    <a:bodyPr/>
                    <a:lstStyle/>
                    <a:p>
                      <a:pPr algn="ctr"/>
                      <a:r>
                        <a:rPr lang="es-EC" sz="1800" kern="1200" dirty="0" smtClean="0">
                          <a:solidFill>
                            <a:schemeClr val="dk1"/>
                          </a:solidFill>
                          <a:effectLst/>
                          <a:latin typeface="+mn-lt"/>
                          <a:ea typeface="+mn-ea"/>
                          <a:cs typeface="+mn-cs"/>
                        </a:rPr>
                        <a:t>Acabado manual</a:t>
                      </a:r>
                      <a:endParaRPr lang="es-EC" sz="1600" dirty="0"/>
                    </a:p>
                  </a:txBody>
                  <a:tcPr anchor="ctr"/>
                </a:tc>
                <a:tc>
                  <a:txBody>
                    <a:bodyPr/>
                    <a:lstStyle/>
                    <a:p>
                      <a:pPr algn="ctr"/>
                      <a:r>
                        <a:rPr lang="es-EC" sz="1600" dirty="0" smtClean="0"/>
                        <a:t>Estilete manual</a:t>
                      </a:r>
                    </a:p>
                    <a:p>
                      <a:pPr algn="ctr"/>
                      <a:r>
                        <a:rPr lang="es-EC" sz="1600" dirty="0" smtClean="0"/>
                        <a:t>Grapadora manual</a:t>
                      </a:r>
                    </a:p>
                  </a:txBody>
                  <a:tcPr anchor="ctr"/>
                </a:tc>
                <a:tc>
                  <a:txBody>
                    <a:bodyPr/>
                    <a:lstStyle/>
                    <a:p>
                      <a:pPr algn="ctr"/>
                      <a:r>
                        <a:rPr lang="es-EC" sz="1600" dirty="0" smtClean="0"/>
                        <a:t>Cortes</a:t>
                      </a:r>
                    </a:p>
                  </a:txBody>
                  <a:tcPr anchor="ctr"/>
                </a:tc>
              </a:tr>
              <a:tr h="730135">
                <a:tc>
                  <a:txBody>
                    <a:bodyPr/>
                    <a:lstStyle/>
                    <a:p>
                      <a:pPr algn="ctr"/>
                      <a:r>
                        <a:rPr lang="es-EC" sz="1800" b="1" kern="1200" dirty="0" smtClean="0">
                          <a:solidFill>
                            <a:schemeClr val="dk1"/>
                          </a:solidFill>
                          <a:effectLst/>
                          <a:latin typeface="+mn-lt"/>
                          <a:ea typeface="+mn-ea"/>
                          <a:cs typeface="+mn-cs"/>
                        </a:rPr>
                        <a:t>TRANSPORTE</a:t>
                      </a:r>
                      <a:endParaRPr lang="es-EC" sz="1600" b="1" dirty="0"/>
                    </a:p>
                  </a:txBody>
                  <a:tcPr anchor="ctr"/>
                </a:tc>
                <a:tc>
                  <a:txBody>
                    <a:bodyPr/>
                    <a:lstStyle/>
                    <a:p>
                      <a:pPr algn="ctr"/>
                      <a:r>
                        <a:rPr lang="es-EC" sz="1800" kern="1200" dirty="0" smtClean="0">
                          <a:solidFill>
                            <a:schemeClr val="dk1"/>
                          </a:solidFill>
                          <a:effectLst/>
                          <a:latin typeface="+mn-lt"/>
                          <a:ea typeface="+mn-ea"/>
                          <a:cs typeface="+mn-cs"/>
                        </a:rPr>
                        <a:t>Traslado de productos en el interior de la imprenta.</a:t>
                      </a:r>
                      <a:endParaRPr lang="es-EC" sz="1600" dirty="0"/>
                    </a:p>
                  </a:txBody>
                  <a:tcPr anchor="ctr"/>
                </a:tc>
                <a:tc>
                  <a:txBody>
                    <a:bodyPr/>
                    <a:lstStyle/>
                    <a:p>
                      <a:pPr algn="ctr"/>
                      <a:r>
                        <a:rPr lang="es-EC" sz="1600" dirty="0" smtClean="0"/>
                        <a:t>Montacargas</a:t>
                      </a:r>
                    </a:p>
                    <a:p>
                      <a:pPr algn="ctr"/>
                      <a:r>
                        <a:rPr lang="es-EC" sz="1600" dirty="0" smtClean="0"/>
                        <a:t>Estibado manual</a:t>
                      </a:r>
                    </a:p>
                  </a:txBody>
                  <a:tcPr anchor="ctr"/>
                </a:tc>
                <a:tc>
                  <a:txBody>
                    <a:bodyPr/>
                    <a:lstStyle/>
                    <a:p>
                      <a:pPr algn="ctr"/>
                      <a:r>
                        <a:rPr lang="es-EC" sz="1600" dirty="0" smtClean="0"/>
                        <a:t>Sobresfuerzo lumbar</a:t>
                      </a:r>
                    </a:p>
                    <a:p>
                      <a:pPr algn="ctr"/>
                      <a:r>
                        <a:rPr lang="es-EC" sz="1600" dirty="0" smtClean="0"/>
                        <a:t>Fatiga</a:t>
                      </a:r>
                    </a:p>
                    <a:p>
                      <a:pPr algn="ctr"/>
                      <a:r>
                        <a:rPr lang="es-EC" sz="1600" dirty="0" smtClean="0"/>
                        <a:t>Golpes o choques</a:t>
                      </a:r>
                    </a:p>
                    <a:p>
                      <a:pPr algn="ctr"/>
                      <a:r>
                        <a:rPr lang="es-EC" sz="1600" dirty="0" smtClean="0"/>
                        <a:t>Caída de objeto en manipulación</a:t>
                      </a:r>
                    </a:p>
                  </a:txBody>
                  <a:tcPr anchor="ctr"/>
                </a:tc>
              </a:tr>
            </a:tbl>
          </a:graphicData>
        </a:graphic>
      </p:graphicFrame>
    </p:spTree>
    <p:extLst>
      <p:ext uri="{BB962C8B-B14F-4D97-AF65-F5344CB8AC3E}">
        <p14:creationId xmlns:p14="http://schemas.microsoft.com/office/powerpoint/2010/main" val="26613506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89046" y="2788089"/>
            <a:ext cx="2841290" cy="339575"/>
          </a:xfrm>
        </p:spPr>
        <p:txBody>
          <a:bodyPr>
            <a:noAutofit/>
          </a:bodyPr>
          <a:lstStyle/>
          <a:p>
            <a:pPr algn="ctr"/>
            <a:r>
              <a:rPr lang="es-EC" sz="3200" dirty="0"/>
              <a:t>Matriz de Valoración  de Riesgos por actividades de </a:t>
            </a:r>
            <a:r>
              <a:rPr lang="es-EC" sz="3200" dirty="0" smtClean="0"/>
              <a:t>procesos</a:t>
            </a:r>
            <a:endParaRPr lang="es-EC" sz="3200" dirty="0"/>
          </a:p>
        </p:txBody>
      </p:sp>
      <p:pic>
        <p:nvPicPr>
          <p:cNvPr id="4" name="Imagen 3"/>
          <p:cNvPicPr>
            <a:picLocks noChangeAspect="1"/>
          </p:cNvPicPr>
          <p:nvPr/>
        </p:nvPicPr>
        <p:blipFill>
          <a:blip r:embed="rId2"/>
          <a:stretch>
            <a:fillRect/>
          </a:stretch>
        </p:blipFill>
        <p:spPr>
          <a:xfrm>
            <a:off x="5536504" y="0"/>
            <a:ext cx="5945451" cy="6827788"/>
          </a:xfrm>
          <a:prstGeom prst="rect">
            <a:avLst/>
          </a:prstGeom>
          <a:solidFill>
            <a:schemeClr val="bg1"/>
          </a:solidFill>
        </p:spPr>
      </p:pic>
    </p:spTree>
    <p:extLst>
      <p:ext uri="{BB962C8B-B14F-4D97-AF65-F5344CB8AC3E}">
        <p14:creationId xmlns:p14="http://schemas.microsoft.com/office/powerpoint/2010/main" val="18845023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149389" y="434904"/>
            <a:ext cx="9720072" cy="416866"/>
          </a:xfrm>
        </p:spPr>
        <p:txBody>
          <a:bodyPr>
            <a:noAutofit/>
          </a:bodyPr>
          <a:lstStyle/>
          <a:p>
            <a:pPr lvl="0"/>
            <a:r>
              <a:rPr lang="es-EC" sz="3200" b="1" dirty="0" smtClean="0"/>
              <a:t>Identificación </a:t>
            </a:r>
            <a:r>
              <a:rPr lang="es-EC" sz="3200" b="1" dirty="0"/>
              <a:t>y </a:t>
            </a:r>
            <a:r>
              <a:rPr lang="es-EC" sz="3200" b="1" dirty="0" smtClean="0"/>
              <a:t>Evaluación </a:t>
            </a:r>
            <a:r>
              <a:rPr lang="es-EC" sz="3200" b="1" dirty="0"/>
              <a:t>de Impactos </a:t>
            </a:r>
            <a:r>
              <a:rPr lang="es-EC" sz="3200" b="1" dirty="0" smtClean="0"/>
              <a:t>Ambientales</a:t>
            </a:r>
            <a:endParaRPr lang="es-EC" sz="3200" dirty="0"/>
          </a:p>
        </p:txBody>
      </p:sp>
      <p:pic>
        <p:nvPicPr>
          <p:cNvPr id="4" name="Marcador de contenido 3"/>
          <p:cNvPicPr>
            <a:picLocks noGrp="1" noChangeAspect="1"/>
          </p:cNvPicPr>
          <p:nvPr>
            <p:ph idx="1"/>
          </p:nvPr>
        </p:nvPicPr>
        <p:blipFill rotWithShape="1">
          <a:blip r:embed="rId2"/>
          <a:srcRect l="34981" t="32539" r="34017" b="31652"/>
          <a:stretch/>
        </p:blipFill>
        <p:spPr>
          <a:xfrm>
            <a:off x="2458296" y="1571556"/>
            <a:ext cx="7102257" cy="4614460"/>
          </a:xfrm>
          <a:prstGeom prst="rect">
            <a:avLst/>
          </a:prstGeom>
        </p:spPr>
      </p:pic>
    </p:spTree>
    <p:extLst>
      <p:ext uri="{BB962C8B-B14F-4D97-AF65-F5344CB8AC3E}">
        <p14:creationId xmlns:p14="http://schemas.microsoft.com/office/powerpoint/2010/main" val="303728758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374857" y="585216"/>
            <a:ext cx="9720072" cy="617283"/>
          </a:xfrm>
        </p:spPr>
        <p:txBody>
          <a:bodyPr>
            <a:noAutofit/>
          </a:bodyPr>
          <a:lstStyle/>
          <a:p>
            <a:r>
              <a:rPr lang="es-EC" sz="2800" dirty="0"/>
              <a:t>Componentes ambientales que pueden ser impactados por los procesos.</a:t>
            </a:r>
          </a:p>
        </p:txBody>
      </p:sp>
      <p:pic>
        <p:nvPicPr>
          <p:cNvPr id="4" name="Marcador de contenido 3"/>
          <p:cNvPicPr>
            <a:picLocks noGrp="1" noChangeAspect="1"/>
          </p:cNvPicPr>
          <p:nvPr>
            <p:ph idx="1"/>
          </p:nvPr>
        </p:nvPicPr>
        <p:blipFill rotWithShape="1">
          <a:blip r:embed="rId2"/>
          <a:srcRect l="33054" t="25066" r="27536" b="29161"/>
          <a:stretch/>
        </p:blipFill>
        <p:spPr>
          <a:xfrm>
            <a:off x="2642990" y="1871890"/>
            <a:ext cx="6914369" cy="4517388"/>
          </a:xfrm>
          <a:prstGeom prst="rect">
            <a:avLst/>
          </a:prstGeom>
        </p:spPr>
      </p:pic>
    </p:spTree>
    <p:extLst>
      <p:ext uri="{BB962C8B-B14F-4D97-AF65-F5344CB8AC3E}">
        <p14:creationId xmlns:p14="http://schemas.microsoft.com/office/powerpoint/2010/main" val="346013016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9" y="322171"/>
            <a:ext cx="9720072" cy="416865"/>
          </a:xfrm>
        </p:spPr>
        <p:txBody>
          <a:bodyPr>
            <a:normAutofit fontScale="90000"/>
          </a:bodyPr>
          <a:lstStyle/>
          <a:p>
            <a:pPr algn="ctr"/>
            <a:r>
              <a:rPr lang="es-EC" cap="none" dirty="0" smtClean="0"/>
              <a:t>Descripción del área de la Gestión de Seguridad </a:t>
            </a:r>
            <a:r>
              <a:rPr lang="es-EC" cap="none" dirty="0"/>
              <a:t>D</a:t>
            </a:r>
            <a:r>
              <a:rPr lang="es-EC" cap="none" dirty="0" smtClean="0"/>
              <a:t>ocumentaria</a:t>
            </a:r>
            <a:endParaRPr lang="es-EC" cap="none" dirty="0"/>
          </a:p>
        </p:txBody>
      </p:sp>
      <p:pic>
        <p:nvPicPr>
          <p:cNvPr id="4" name="Imagen 3" descr="E:\tesis\tesis_elaboracion\ubicacion_geografica\ubicacion.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9384" y="1052187"/>
            <a:ext cx="4392721" cy="5642975"/>
          </a:xfrm>
          <a:prstGeom prst="rect">
            <a:avLst/>
          </a:prstGeom>
          <a:noFill/>
          <a:ln>
            <a:noFill/>
          </a:ln>
        </p:spPr>
      </p:pic>
      <p:sp>
        <p:nvSpPr>
          <p:cNvPr id="5" name="CuadroTexto 4"/>
          <p:cNvSpPr txBox="1"/>
          <p:nvPr/>
        </p:nvSpPr>
        <p:spPr>
          <a:xfrm>
            <a:off x="5979613" y="1866377"/>
            <a:ext cx="4070959" cy="461665"/>
          </a:xfrm>
          <a:prstGeom prst="rect">
            <a:avLst/>
          </a:prstGeom>
          <a:noFill/>
        </p:spPr>
        <p:txBody>
          <a:bodyPr wrap="square" rtlCol="0">
            <a:spAutoFit/>
          </a:bodyPr>
          <a:lstStyle/>
          <a:p>
            <a:r>
              <a:rPr lang="es-EC" sz="2400" b="1" dirty="0" smtClean="0"/>
              <a:t>Características Generales</a:t>
            </a:r>
            <a:endParaRPr lang="es-EC" sz="2400" b="1" dirty="0"/>
          </a:p>
        </p:txBody>
      </p:sp>
      <p:sp>
        <p:nvSpPr>
          <p:cNvPr id="6" name="CuadroTexto 5"/>
          <p:cNvSpPr txBox="1"/>
          <p:nvPr/>
        </p:nvSpPr>
        <p:spPr>
          <a:xfrm>
            <a:off x="5586608" y="3135010"/>
            <a:ext cx="4856971" cy="1477328"/>
          </a:xfrm>
          <a:prstGeom prst="rect">
            <a:avLst/>
          </a:prstGeom>
          <a:noFill/>
        </p:spPr>
        <p:txBody>
          <a:bodyPr wrap="none" rtlCol="0">
            <a:spAutoFit/>
          </a:bodyPr>
          <a:lstStyle/>
          <a:p>
            <a:pPr marL="285750" indent="-285750">
              <a:buFontTx/>
              <a:buChar char="-"/>
            </a:pPr>
            <a:r>
              <a:rPr lang="es-EC" dirty="0" smtClean="0"/>
              <a:t>Predio </a:t>
            </a:r>
            <a:r>
              <a:rPr lang="es-EC" dirty="0"/>
              <a:t>número: </a:t>
            </a:r>
            <a:r>
              <a:rPr lang="es-EC" dirty="0" smtClean="0"/>
              <a:t>215236</a:t>
            </a:r>
          </a:p>
          <a:p>
            <a:pPr marL="285750" indent="-285750">
              <a:buFontTx/>
              <a:buChar char="-"/>
            </a:pPr>
            <a:r>
              <a:rPr lang="es-EC" dirty="0" smtClean="0"/>
              <a:t>Clave catastral: 1010416029000000000</a:t>
            </a:r>
          </a:p>
          <a:p>
            <a:pPr marL="285750" indent="-285750">
              <a:buFontTx/>
              <a:buChar char="-"/>
            </a:pPr>
            <a:r>
              <a:rPr lang="es-EC" dirty="0" smtClean="0"/>
              <a:t>Uso de suelo: Equipamiento (IRM)</a:t>
            </a:r>
          </a:p>
          <a:p>
            <a:pPr marL="285750" indent="-285750">
              <a:buFontTx/>
              <a:buChar char="-"/>
            </a:pPr>
            <a:r>
              <a:rPr lang="es-EC" dirty="0" smtClean="0"/>
              <a:t>Área </a:t>
            </a:r>
            <a:r>
              <a:rPr lang="es-EC" dirty="0"/>
              <a:t>del predio: 43648 </a:t>
            </a:r>
            <a:r>
              <a:rPr lang="es-EC" dirty="0" smtClean="0"/>
              <a:t>m²</a:t>
            </a:r>
            <a:endParaRPr lang="es-EC" dirty="0"/>
          </a:p>
          <a:p>
            <a:pPr marL="285750" indent="-285750">
              <a:buFontTx/>
              <a:buChar char="-"/>
            </a:pPr>
            <a:r>
              <a:rPr lang="es-EC" dirty="0" smtClean="0"/>
              <a:t>Área aproximada de </a:t>
            </a:r>
            <a:r>
              <a:rPr lang="es-EC" dirty="0"/>
              <a:t>la construcción: 2498 </a:t>
            </a:r>
            <a:r>
              <a:rPr lang="es-EC" dirty="0" smtClean="0"/>
              <a:t>m²</a:t>
            </a:r>
            <a:endParaRPr lang="es-EC" dirty="0"/>
          </a:p>
        </p:txBody>
      </p:sp>
    </p:spTree>
    <p:extLst>
      <p:ext uri="{BB962C8B-B14F-4D97-AF65-F5344CB8AC3E}">
        <p14:creationId xmlns:p14="http://schemas.microsoft.com/office/powerpoint/2010/main" val="369905185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637904" y="334696"/>
            <a:ext cx="9720072" cy="767595"/>
          </a:xfrm>
        </p:spPr>
        <p:txBody>
          <a:bodyPr>
            <a:noAutofit/>
          </a:bodyPr>
          <a:lstStyle/>
          <a:p>
            <a:r>
              <a:rPr lang="es-EC" sz="3600" dirty="0" smtClean="0"/>
              <a:t>Identificación </a:t>
            </a:r>
            <a:r>
              <a:rPr lang="es-EC" sz="3600" dirty="0"/>
              <a:t>de aspectos e impactos ambientales</a:t>
            </a:r>
          </a:p>
        </p:txBody>
      </p:sp>
      <p:pic>
        <p:nvPicPr>
          <p:cNvPr id="4" name="Marcador de contenido 3"/>
          <p:cNvPicPr>
            <a:picLocks noGrp="1" noChangeAspect="1"/>
          </p:cNvPicPr>
          <p:nvPr>
            <p:ph idx="1"/>
          </p:nvPr>
        </p:nvPicPr>
        <p:blipFill rotWithShape="1">
          <a:blip r:embed="rId2"/>
          <a:srcRect l="30953" t="26311" r="28062" b="29783"/>
          <a:stretch/>
        </p:blipFill>
        <p:spPr>
          <a:xfrm>
            <a:off x="1487591" y="1102291"/>
            <a:ext cx="9292179" cy="5599134"/>
          </a:xfrm>
          <a:prstGeom prst="rect">
            <a:avLst/>
          </a:prstGeom>
        </p:spPr>
      </p:pic>
    </p:spTree>
    <p:extLst>
      <p:ext uri="{BB962C8B-B14F-4D97-AF65-F5344CB8AC3E}">
        <p14:creationId xmlns:p14="http://schemas.microsoft.com/office/powerpoint/2010/main" val="334021607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0"/>
            <a:ext cx="9720072" cy="1499616"/>
          </a:xfrm>
        </p:spPr>
        <p:txBody>
          <a:bodyPr>
            <a:normAutofit/>
          </a:bodyPr>
          <a:lstStyle/>
          <a:p>
            <a:pPr algn="ctr"/>
            <a:r>
              <a:rPr lang="es-EC" sz="2800" dirty="0"/>
              <a:t>impactos encontrados en Matriz de Interacción entre procesos y factores ambientales</a:t>
            </a:r>
          </a:p>
        </p:txBody>
      </p:sp>
      <p:pic>
        <p:nvPicPr>
          <p:cNvPr id="4" name="Marcador de contenido 3"/>
          <p:cNvPicPr>
            <a:picLocks noGrp="1" noChangeAspect="1"/>
          </p:cNvPicPr>
          <p:nvPr>
            <p:ph idx="1"/>
          </p:nvPr>
        </p:nvPicPr>
        <p:blipFill rotWithShape="1">
          <a:blip r:embed="rId2"/>
          <a:srcRect l="32004" t="24755" r="28062" b="18885"/>
          <a:stretch/>
        </p:blipFill>
        <p:spPr>
          <a:xfrm>
            <a:off x="2755726" y="1290181"/>
            <a:ext cx="6633119" cy="5265766"/>
          </a:xfrm>
          <a:prstGeom prst="rect">
            <a:avLst/>
          </a:prstGeom>
        </p:spPr>
      </p:pic>
    </p:spTree>
    <p:extLst>
      <p:ext uri="{BB962C8B-B14F-4D97-AF65-F5344CB8AC3E}">
        <p14:creationId xmlns:p14="http://schemas.microsoft.com/office/powerpoint/2010/main" val="71235668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554902" y="134279"/>
            <a:ext cx="2658524" cy="504548"/>
          </a:xfrm>
        </p:spPr>
        <p:txBody>
          <a:bodyPr>
            <a:normAutofit fontScale="90000"/>
          </a:bodyPr>
          <a:lstStyle/>
          <a:p>
            <a:r>
              <a:rPr lang="es-EC" dirty="0" smtClean="0"/>
              <a:t>HALLAZGOS</a:t>
            </a:r>
            <a:endParaRPr lang="es-EC" dirty="0"/>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152395" y="993140"/>
            <a:ext cx="9507254" cy="5470290"/>
          </a:xfrm>
          <a:prstGeom prst="rect">
            <a:avLst/>
          </a:prstGeom>
          <a:solidFill>
            <a:schemeClr val="bg1"/>
          </a:solidFill>
          <a:ln>
            <a:noFill/>
          </a:ln>
        </p:spPr>
      </p:pic>
    </p:spTree>
    <p:extLst>
      <p:ext uri="{BB962C8B-B14F-4D97-AF65-F5344CB8AC3E}">
        <p14:creationId xmlns:p14="http://schemas.microsoft.com/office/powerpoint/2010/main" val="5336682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114817" y="626301"/>
            <a:ext cx="9983244" cy="5561556"/>
          </a:xfrm>
          <a:prstGeom prst="rect">
            <a:avLst/>
          </a:prstGeom>
          <a:solidFill>
            <a:schemeClr val="bg1"/>
          </a:solidFill>
          <a:ln>
            <a:noFill/>
          </a:ln>
        </p:spPr>
      </p:pic>
    </p:spTree>
    <p:extLst>
      <p:ext uri="{BB962C8B-B14F-4D97-AF65-F5344CB8AC3E}">
        <p14:creationId xmlns:p14="http://schemas.microsoft.com/office/powerpoint/2010/main" val="281265603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26301" y="488516"/>
            <a:ext cx="10672176" cy="5974914"/>
          </a:xfrm>
          <a:prstGeom prst="rect">
            <a:avLst/>
          </a:prstGeom>
          <a:solidFill>
            <a:schemeClr val="bg1"/>
          </a:solidFill>
          <a:ln>
            <a:noFill/>
          </a:ln>
        </p:spPr>
      </p:pic>
    </p:spTree>
    <p:extLst>
      <p:ext uri="{BB962C8B-B14F-4D97-AF65-F5344CB8AC3E}">
        <p14:creationId xmlns:p14="http://schemas.microsoft.com/office/powerpoint/2010/main" val="2064107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26510" y="307203"/>
            <a:ext cx="10860065" cy="6313992"/>
          </a:xfrm>
          <a:prstGeom prst="rect">
            <a:avLst/>
          </a:prstGeom>
          <a:solidFill>
            <a:schemeClr val="bg1"/>
          </a:solidFill>
        </p:spPr>
      </p:pic>
    </p:spTree>
    <p:extLst>
      <p:ext uri="{BB962C8B-B14F-4D97-AF65-F5344CB8AC3E}">
        <p14:creationId xmlns:p14="http://schemas.microsoft.com/office/powerpoint/2010/main" val="165041726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63879" y="363256"/>
            <a:ext cx="10885118" cy="5999966"/>
          </a:xfrm>
          <a:prstGeom prst="rect">
            <a:avLst/>
          </a:prstGeom>
          <a:solidFill>
            <a:schemeClr val="bg1"/>
          </a:solidFill>
          <a:ln>
            <a:noFill/>
          </a:ln>
        </p:spPr>
      </p:pic>
    </p:spTree>
    <p:extLst>
      <p:ext uri="{BB962C8B-B14F-4D97-AF65-F5344CB8AC3E}">
        <p14:creationId xmlns:p14="http://schemas.microsoft.com/office/powerpoint/2010/main" val="272586150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701457" y="385073"/>
            <a:ext cx="10584493" cy="6207847"/>
          </a:xfrm>
          <a:prstGeom prst="rect">
            <a:avLst/>
          </a:prstGeom>
          <a:solidFill>
            <a:schemeClr val="bg1"/>
          </a:solidFill>
        </p:spPr>
      </p:pic>
    </p:spTree>
    <p:extLst>
      <p:ext uri="{BB962C8B-B14F-4D97-AF65-F5344CB8AC3E}">
        <p14:creationId xmlns:p14="http://schemas.microsoft.com/office/powerpoint/2010/main" val="16294739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215025" y="1377863"/>
            <a:ext cx="9720197" cy="3745282"/>
          </a:xfrm>
          <a:prstGeom prst="rect">
            <a:avLst/>
          </a:prstGeom>
          <a:solidFill>
            <a:schemeClr val="bg1"/>
          </a:solidFill>
          <a:ln>
            <a:noFill/>
          </a:ln>
        </p:spPr>
      </p:pic>
    </p:spTree>
    <p:extLst>
      <p:ext uri="{BB962C8B-B14F-4D97-AF65-F5344CB8AC3E}">
        <p14:creationId xmlns:p14="http://schemas.microsoft.com/office/powerpoint/2010/main" val="220022591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262123" y="209435"/>
            <a:ext cx="9720072" cy="529600"/>
          </a:xfrm>
        </p:spPr>
        <p:txBody>
          <a:bodyPr>
            <a:normAutofit fontScale="90000"/>
          </a:bodyPr>
          <a:lstStyle/>
          <a:p>
            <a:pPr algn="ctr"/>
            <a:r>
              <a:rPr lang="es-EC" dirty="0" smtClean="0"/>
              <a:t>Análisis </a:t>
            </a:r>
            <a:r>
              <a:rPr lang="es-EC" dirty="0"/>
              <a:t>de la Matriz de Hallazgos</a:t>
            </a:r>
          </a:p>
        </p:txBody>
      </p:sp>
      <p:pic>
        <p:nvPicPr>
          <p:cNvPr id="4" name="Imagen 3"/>
          <p:cNvPicPr>
            <a:picLocks noChangeAspect="1"/>
          </p:cNvPicPr>
          <p:nvPr/>
        </p:nvPicPr>
        <p:blipFill rotWithShape="1">
          <a:blip r:embed="rId2"/>
          <a:srcRect l="35043" t="23140" r="30822" b="14062"/>
          <a:stretch/>
        </p:blipFill>
        <p:spPr>
          <a:xfrm>
            <a:off x="3265002" y="739035"/>
            <a:ext cx="5714314" cy="5913419"/>
          </a:xfrm>
          <a:prstGeom prst="rect">
            <a:avLst/>
          </a:prstGeom>
        </p:spPr>
      </p:pic>
    </p:spTree>
    <p:extLst>
      <p:ext uri="{BB962C8B-B14F-4D97-AF65-F5344CB8AC3E}">
        <p14:creationId xmlns:p14="http://schemas.microsoft.com/office/powerpoint/2010/main" val="3630872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54976969"/>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98656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498035" y="0"/>
            <a:ext cx="10700234" cy="542127"/>
          </a:xfrm>
        </p:spPr>
        <p:txBody>
          <a:bodyPr>
            <a:noAutofit/>
          </a:bodyPr>
          <a:lstStyle/>
          <a:p>
            <a:pPr algn="ctr"/>
            <a:r>
              <a:rPr lang="es-EC" sz="3200" dirty="0"/>
              <a:t> </a:t>
            </a:r>
            <a:br>
              <a:rPr lang="es-EC" sz="3200" dirty="0"/>
            </a:br>
            <a:r>
              <a:rPr lang="es-EC" sz="3200" b="1" dirty="0"/>
              <a:t>Metodología para la Evaluación de Impactos </a:t>
            </a:r>
            <a:r>
              <a:rPr lang="es-EC" sz="3200" b="1" dirty="0" smtClean="0"/>
              <a:t>Ambientales</a:t>
            </a:r>
            <a:endParaRPr lang="es-EC" sz="3200" dirty="0"/>
          </a:p>
        </p:txBody>
      </p:sp>
      <p:sp>
        <p:nvSpPr>
          <p:cNvPr id="3" name="Marcador de contenido 2"/>
          <p:cNvSpPr>
            <a:spLocks noGrp="1"/>
          </p:cNvSpPr>
          <p:nvPr>
            <p:ph idx="1"/>
          </p:nvPr>
        </p:nvSpPr>
        <p:spPr>
          <a:xfrm>
            <a:off x="1237069" y="870559"/>
            <a:ext cx="9720073" cy="1346548"/>
          </a:xfrm>
        </p:spPr>
        <p:txBody>
          <a:bodyPr/>
          <a:lstStyle/>
          <a:p>
            <a:pPr algn="just"/>
            <a:r>
              <a:rPr lang="es-EC" dirty="0"/>
              <a:t>Para la evaluación de los impactos ambientales se implementará la metodología de Valoración Cualitativa Numérica desarrollada por Vicente </a:t>
            </a:r>
            <a:r>
              <a:rPr lang="es-EC" dirty="0" err="1"/>
              <a:t>Conesa</a:t>
            </a:r>
            <a:r>
              <a:rPr lang="es-EC" dirty="0"/>
              <a:t> en la “Guía de Metodología para la Evaluación de Impacto Ambiental”,  mediante la cual se logra proporcionar una cantidad numérica a la importancia de un impacto explícito. </a:t>
            </a:r>
          </a:p>
        </p:txBody>
      </p:sp>
      <p:sp>
        <p:nvSpPr>
          <p:cNvPr id="4" name="CuadroTexto 3"/>
          <p:cNvSpPr txBox="1"/>
          <p:nvPr/>
        </p:nvSpPr>
        <p:spPr>
          <a:xfrm>
            <a:off x="316344" y="2329841"/>
            <a:ext cx="11561522" cy="923330"/>
          </a:xfrm>
          <a:prstGeom prst="rect">
            <a:avLst/>
          </a:prstGeom>
          <a:noFill/>
        </p:spPr>
        <p:txBody>
          <a:bodyPr wrap="square" rtlCol="0">
            <a:spAutoFit/>
          </a:bodyPr>
          <a:lstStyle/>
          <a:p>
            <a:pPr algn="ctr"/>
            <a:r>
              <a:rPr lang="es-EC" b="1" dirty="0"/>
              <a:t>Intensidad (IN): </a:t>
            </a:r>
            <a:r>
              <a:rPr lang="es-EC" dirty="0"/>
              <a:t>Se refiere al grado de incidencia o grado de destrucción de la acción sobre el factor, en el ámbito específico en el que actúa. Puede tomar los siguientes valores: </a:t>
            </a:r>
          </a:p>
          <a:p>
            <a:pPr algn="ctr"/>
            <a:r>
              <a:rPr lang="es-EC" dirty="0"/>
              <a:t>Baja: 1 </a:t>
            </a:r>
            <a:r>
              <a:rPr lang="es-EC" dirty="0" smtClean="0"/>
              <a:t>    Media</a:t>
            </a:r>
            <a:r>
              <a:rPr lang="es-EC" dirty="0"/>
              <a:t>: 2 </a:t>
            </a:r>
            <a:r>
              <a:rPr lang="es-EC" dirty="0" smtClean="0"/>
              <a:t>     Alta</a:t>
            </a:r>
            <a:r>
              <a:rPr lang="es-EC" dirty="0"/>
              <a:t>: 4 </a:t>
            </a:r>
            <a:r>
              <a:rPr lang="es-EC" dirty="0" smtClean="0"/>
              <a:t>     Muy </a:t>
            </a:r>
            <a:r>
              <a:rPr lang="es-EC" dirty="0"/>
              <a:t>alta: 8 </a:t>
            </a:r>
            <a:r>
              <a:rPr lang="es-EC" dirty="0" smtClean="0"/>
              <a:t>     Total</a:t>
            </a:r>
            <a:r>
              <a:rPr lang="es-EC" dirty="0"/>
              <a:t>: 12 </a:t>
            </a:r>
          </a:p>
        </p:txBody>
      </p:sp>
      <p:sp>
        <p:nvSpPr>
          <p:cNvPr id="5" name="CuadroTexto 4"/>
          <p:cNvSpPr txBox="1"/>
          <p:nvPr/>
        </p:nvSpPr>
        <p:spPr>
          <a:xfrm>
            <a:off x="726509" y="3331924"/>
            <a:ext cx="10860066" cy="923330"/>
          </a:xfrm>
          <a:prstGeom prst="rect">
            <a:avLst/>
          </a:prstGeom>
          <a:noFill/>
        </p:spPr>
        <p:txBody>
          <a:bodyPr wrap="square" rtlCol="0">
            <a:spAutoFit/>
          </a:bodyPr>
          <a:lstStyle/>
          <a:p>
            <a:pPr algn="ctr"/>
            <a:r>
              <a:rPr lang="es-EC" b="1" dirty="0"/>
              <a:t>Extensión (EX): </a:t>
            </a:r>
            <a:r>
              <a:rPr lang="es-EC" dirty="0"/>
              <a:t>Se refiere al área de influencia del impacto en relación con el entorno de la actividad. Podrá tomar los siguientes valores: </a:t>
            </a:r>
          </a:p>
          <a:p>
            <a:pPr algn="ctr"/>
            <a:r>
              <a:rPr lang="es-EC" dirty="0"/>
              <a:t>Puntual: 1 </a:t>
            </a:r>
            <a:r>
              <a:rPr lang="es-EC" dirty="0" smtClean="0"/>
              <a:t>      Parcial</a:t>
            </a:r>
            <a:r>
              <a:rPr lang="es-EC" dirty="0"/>
              <a:t>: 2 </a:t>
            </a:r>
            <a:r>
              <a:rPr lang="es-EC" dirty="0" smtClean="0"/>
              <a:t>     Extenso</a:t>
            </a:r>
            <a:r>
              <a:rPr lang="es-EC" dirty="0"/>
              <a:t>: 4 </a:t>
            </a:r>
            <a:r>
              <a:rPr lang="es-EC" dirty="0" smtClean="0"/>
              <a:t>      Total</a:t>
            </a:r>
            <a:r>
              <a:rPr lang="es-EC" dirty="0"/>
              <a:t>: 8 </a:t>
            </a:r>
            <a:r>
              <a:rPr lang="es-EC" dirty="0" smtClean="0"/>
              <a:t>      Total </a:t>
            </a:r>
            <a:r>
              <a:rPr lang="es-EC" dirty="0"/>
              <a:t>+ Crítico: 12 </a:t>
            </a:r>
          </a:p>
        </p:txBody>
      </p:sp>
      <p:sp>
        <p:nvSpPr>
          <p:cNvPr id="6" name="CuadroTexto 5"/>
          <p:cNvSpPr txBox="1"/>
          <p:nvPr/>
        </p:nvSpPr>
        <p:spPr>
          <a:xfrm>
            <a:off x="726509" y="4534422"/>
            <a:ext cx="10722280" cy="1754326"/>
          </a:xfrm>
          <a:prstGeom prst="rect">
            <a:avLst/>
          </a:prstGeom>
          <a:noFill/>
        </p:spPr>
        <p:txBody>
          <a:bodyPr wrap="square" rtlCol="0">
            <a:spAutoFit/>
          </a:bodyPr>
          <a:lstStyle/>
          <a:p>
            <a:pPr algn="ctr"/>
            <a:r>
              <a:rPr lang="es-EC" b="1" dirty="0"/>
              <a:t>Momento (MO</a:t>
            </a:r>
            <a:r>
              <a:rPr lang="es-EC" dirty="0"/>
              <a:t>): Es el plazo de manifestación del impacto; tiempo que transcurre entre la aparición de la acción y el comienzo del efecto. Puede tomar los siguientes valores: </a:t>
            </a:r>
          </a:p>
          <a:p>
            <a:pPr algn="ctr"/>
            <a:r>
              <a:rPr lang="es-EC" dirty="0"/>
              <a:t>Corto plazo o inmediato (menos de un </a:t>
            </a:r>
            <a:r>
              <a:rPr lang="es-EC" dirty="0" err="1"/>
              <a:t>año+Crítico</a:t>
            </a:r>
            <a:r>
              <a:rPr lang="es-EC" dirty="0"/>
              <a:t>): 8 </a:t>
            </a:r>
          </a:p>
          <a:p>
            <a:pPr algn="ctr"/>
            <a:r>
              <a:rPr lang="es-EC" dirty="0"/>
              <a:t>Corto plazo o inmediato (menos de un año): 4 </a:t>
            </a:r>
          </a:p>
          <a:p>
            <a:pPr algn="ctr"/>
            <a:r>
              <a:rPr lang="es-EC" dirty="0"/>
              <a:t>Medio plazo, (1 a 5 años): 2 </a:t>
            </a:r>
          </a:p>
          <a:p>
            <a:pPr algn="ctr"/>
            <a:r>
              <a:rPr lang="es-EC" dirty="0"/>
              <a:t>Largo plazo: más de 5 años: 1 </a:t>
            </a:r>
          </a:p>
        </p:txBody>
      </p:sp>
    </p:spTree>
    <p:extLst>
      <p:ext uri="{BB962C8B-B14F-4D97-AF65-F5344CB8AC3E}">
        <p14:creationId xmlns:p14="http://schemas.microsoft.com/office/powerpoint/2010/main" val="359666392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498035" y="0"/>
            <a:ext cx="10700234" cy="542127"/>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sz="3200" dirty="0" smtClean="0"/>
              <a:t> </a:t>
            </a:r>
            <a:br>
              <a:rPr lang="es-EC" sz="3200" dirty="0" smtClean="0"/>
            </a:br>
            <a:r>
              <a:rPr lang="es-EC" sz="3200" b="1" dirty="0" smtClean="0"/>
              <a:t>Metodología para la Evaluación de Impactos Ambientales</a:t>
            </a:r>
            <a:endParaRPr lang="es-EC" sz="3200" dirty="0"/>
          </a:p>
        </p:txBody>
      </p:sp>
      <p:sp>
        <p:nvSpPr>
          <p:cNvPr id="5" name="CuadroTexto 4"/>
          <p:cNvSpPr txBox="1"/>
          <p:nvPr/>
        </p:nvSpPr>
        <p:spPr>
          <a:xfrm>
            <a:off x="498035" y="751561"/>
            <a:ext cx="11201275" cy="1754326"/>
          </a:xfrm>
          <a:prstGeom prst="rect">
            <a:avLst/>
          </a:prstGeom>
          <a:noFill/>
        </p:spPr>
        <p:txBody>
          <a:bodyPr wrap="square" rtlCol="0">
            <a:spAutoFit/>
          </a:bodyPr>
          <a:lstStyle/>
          <a:p>
            <a:pPr algn="ctr"/>
            <a:r>
              <a:rPr lang="es-EC" b="1" dirty="0"/>
              <a:t>Persistencia (PE): </a:t>
            </a:r>
            <a:r>
              <a:rPr lang="es-EC" dirty="0"/>
              <a:t>Es el tiempo que permanecerá el efecto desde su aparición y, a partir del cual el factor afectado retornaría a las condiciones iniciales previas a la acción por medios naturales, o mediante la introducción de medidas correctoras. Puede tomar los siguientes valores: </a:t>
            </a:r>
          </a:p>
          <a:p>
            <a:pPr algn="ctr"/>
            <a:r>
              <a:rPr lang="es-EC" dirty="0"/>
              <a:t>Efecto fugaz, menos de 1 año: 1 </a:t>
            </a:r>
          </a:p>
          <a:p>
            <a:pPr algn="ctr"/>
            <a:r>
              <a:rPr lang="es-EC" dirty="0"/>
              <a:t>Temporal, 1 a 10 años: 2 </a:t>
            </a:r>
          </a:p>
          <a:p>
            <a:pPr algn="ctr"/>
            <a:r>
              <a:rPr lang="es-EC" dirty="0"/>
              <a:t>Permanente, más de 10 años: 4 </a:t>
            </a:r>
          </a:p>
        </p:txBody>
      </p:sp>
      <p:sp>
        <p:nvSpPr>
          <p:cNvPr id="6" name="CuadroTexto 5"/>
          <p:cNvSpPr txBox="1"/>
          <p:nvPr/>
        </p:nvSpPr>
        <p:spPr>
          <a:xfrm>
            <a:off x="460457" y="2627639"/>
            <a:ext cx="11424603" cy="923330"/>
          </a:xfrm>
          <a:prstGeom prst="rect">
            <a:avLst/>
          </a:prstGeom>
          <a:noFill/>
        </p:spPr>
        <p:txBody>
          <a:bodyPr wrap="square" rtlCol="0">
            <a:spAutoFit/>
          </a:bodyPr>
          <a:lstStyle/>
          <a:p>
            <a:pPr algn="ctr"/>
            <a:r>
              <a:rPr lang="es-EC" b="1" dirty="0"/>
              <a:t>Reversibilidad (RV): </a:t>
            </a:r>
            <a:r>
              <a:rPr lang="es-EC" dirty="0"/>
              <a:t>Se refiere a la posibilidad de reconstrucción del factor afectado por la actividad por medios naturales, una vez aquella deja de actuar sobre el medio. Puede tomar los siguientes valores: </a:t>
            </a:r>
          </a:p>
          <a:p>
            <a:pPr algn="ctr"/>
            <a:r>
              <a:rPr lang="es-EC" dirty="0"/>
              <a:t>Corto plazo: 1 </a:t>
            </a:r>
            <a:r>
              <a:rPr lang="es-EC" dirty="0" smtClean="0"/>
              <a:t>     Medio </a:t>
            </a:r>
            <a:r>
              <a:rPr lang="es-EC" dirty="0"/>
              <a:t>plazo: 2 </a:t>
            </a:r>
            <a:r>
              <a:rPr lang="es-EC" dirty="0" smtClean="0"/>
              <a:t>      Irreversible</a:t>
            </a:r>
            <a:r>
              <a:rPr lang="es-EC" dirty="0"/>
              <a:t>: 4 </a:t>
            </a:r>
          </a:p>
        </p:txBody>
      </p:sp>
      <p:sp>
        <p:nvSpPr>
          <p:cNvPr id="7" name="CuadroTexto 6"/>
          <p:cNvSpPr txBox="1"/>
          <p:nvPr/>
        </p:nvSpPr>
        <p:spPr>
          <a:xfrm>
            <a:off x="498034" y="3672721"/>
            <a:ext cx="11201275" cy="1200329"/>
          </a:xfrm>
          <a:prstGeom prst="rect">
            <a:avLst/>
          </a:prstGeom>
          <a:noFill/>
        </p:spPr>
        <p:txBody>
          <a:bodyPr wrap="square" rtlCol="0">
            <a:spAutoFit/>
          </a:bodyPr>
          <a:lstStyle/>
          <a:p>
            <a:pPr algn="ctr"/>
            <a:r>
              <a:rPr lang="es-EC" b="1" dirty="0"/>
              <a:t>Sinergia (SI): </a:t>
            </a:r>
            <a:r>
              <a:rPr lang="es-EC" dirty="0"/>
              <a:t>Este atributo contempla el reforzamiento de dos o más efectos simples, provocados por acciones que actúan simultáneamente, es superior a la que cabría de esperar de la manifestación de efectos cuando las acciones que las provocan actúan de manera independiente no simultánea. </a:t>
            </a:r>
          </a:p>
          <a:p>
            <a:pPr algn="ctr"/>
            <a:r>
              <a:rPr lang="es-EC" dirty="0"/>
              <a:t>Sin sinergismo (simple): 1 </a:t>
            </a:r>
            <a:r>
              <a:rPr lang="es-EC" dirty="0" smtClean="0"/>
              <a:t>     Sinérgico </a:t>
            </a:r>
            <a:r>
              <a:rPr lang="es-EC" dirty="0"/>
              <a:t>(Varios): 2 </a:t>
            </a:r>
            <a:r>
              <a:rPr lang="es-EC" dirty="0" smtClean="0"/>
              <a:t>     Muy </a:t>
            </a:r>
            <a:r>
              <a:rPr lang="es-EC" dirty="0"/>
              <a:t>sinérgico (Muchos): 4 </a:t>
            </a:r>
          </a:p>
        </p:txBody>
      </p:sp>
      <p:sp>
        <p:nvSpPr>
          <p:cNvPr id="8" name="CuadroTexto 7"/>
          <p:cNvSpPr txBox="1"/>
          <p:nvPr/>
        </p:nvSpPr>
        <p:spPr>
          <a:xfrm>
            <a:off x="498033" y="4994802"/>
            <a:ext cx="11201275" cy="923330"/>
          </a:xfrm>
          <a:prstGeom prst="rect">
            <a:avLst/>
          </a:prstGeom>
          <a:noFill/>
        </p:spPr>
        <p:txBody>
          <a:bodyPr wrap="square" rtlCol="0">
            <a:spAutoFit/>
          </a:bodyPr>
          <a:lstStyle/>
          <a:p>
            <a:pPr algn="ctr"/>
            <a:r>
              <a:rPr lang="es-EC" b="1" dirty="0"/>
              <a:t>Acumulación (AC): </a:t>
            </a:r>
            <a:r>
              <a:rPr lang="es-EC" dirty="0"/>
              <a:t>Este atributo da idea del incremento progresivo de la manifestación del efecto, cuando persiste de forma continuada o reiterada la acción que lo genera: </a:t>
            </a:r>
          </a:p>
          <a:p>
            <a:pPr algn="ctr"/>
            <a:r>
              <a:rPr lang="es-EC" dirty="0"/>
              <a:t>Simple: 1 </a:t>
            </a:r>
            <a:r>
              <a:rPr lang="es-EC" dirty="0" smtClean="0"/>
              <a:t>     Acumulativo</a:t>
            </a:r>
            <a:r>
              <a:rPr lang="es-EC" dirty="0"/>
              <a:t>: 4 </a:t>
            </a:r>
          </a:p>
        </p:txBody>
      </p:sp>
      <p:sp>
        <p:nvSpPr>
          <p:cNvPr id="9" name="CuadroTexto 8"/>
          <p:cNvSpPr txBox="1"/>
          <p:nvPr/>
        </p:nvSpPr>
        <p:spPr>
          <a:xfrm>
            <a:off x="776615" y="5962390"/>
            <a:ext cx="10922694" cy="923330"/>
          </a:xfrm>
          <a:prstGeom prst="rect">
            <a:avLst/>
          </a:prstGeom>
          <a:noFill/>
        </p:spPr>
        <p:txBody>
          <a:bodyPr wrap="square" rtlCol="0">
            <a:spAutoFit/>
          </a:bodyPr>
          <a:lstStyle/>
          <a:p>
            <a:pPr algn="ctr"/>
            <a:r>
              <a:rPr lang="es-EC" b="1" dirty="0"/>
              <a:t>Efecto (EF): </a:t>
            </a:r>
            <a:r>
              <a:rPr lang="es-EC" dirty="0"/>
              <a:t>Este atributo se refiere a la direccionalidad de la relación causa – efecto, es decir la forma como se manifiesta el efecto sobre un factor, como consecuencia de una acción: </a:t>
            </a:r>
            <a:endParaRPr lang="es-EC" dirty="0" smtClean="0"/>
          </a:p>
          <a:p>
            <a:pPr algn="ctr"/>
            <a:r>
              <a:rPr lang="es-EC" dirty="0" smtClean="0"/>
              <a:t>Indirecto</a:t>
            </a:r>
            <a:r>
              <a:rPr lang="es-EC" dirty="0"/>
              <a:t>: 1 </a:t>
            </a:r>
            <a:r>
              <a:rPr lang="es-EC" dirty="0" smtClean="0"/>
              <a:t>     Directo</a:t>
            </a:r>
            <a:r>
              <a:rPr lang="es-EC" dirty="0"/>
              <a:t>: 4 </a:t>
            </a:r>
          </a:p>
        </p:txBody>
      </p:sp>
    </p:spTree>
    <p:extLst>
      <p:ext uri="{BB962C8B-B14F-4D97-AF65-F5344CB8AC3E}">
        <p14:creationId xmlns:p14="http://schemas.microsoft.com/office/powerpoint/2010/main" val="170993309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498035" y="0"/>
            <a:ext cx="10700234" cy="542127"/>
          </a:xfrm>
          <a:prstGeom prst="rect">
            <a:avLst/>
          </a:prstGeom>
        </p:spPr>
        <p:txBody>
          <a:bodyPr vert="horz" lIns="91440" tIns="45720" rIns="91440" bIns="45720" rtlCol="0" anchor="ctr">
            <a:no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sz="3200" dirty="0" smtClean="0"/>
              <a:t> </a:t>
            </a:r>
            <a:br>
              <a:rPr lang="es-EC" sz="3200" dirty="0" smtClean="0"/>
            </a:br>
            <a:r>
              <a:rPr lang="es-EC" sz="3200" b="1" dirty="0" smtClean="0"/>
              <a:t>Metodología para la Evaluación de Impactos Ambientales</a:t>
            </a:r>
            <a:endParaRPr lang="es-EC" sz="3200" dirty="0"/>
          </a:p>
        </p:txBody>
      </p:sp>
      <p:sp>
        <p:nvSpPr>
          <p:cNvPr id="5" name="CuadroTexto 4"/>
          <p:cNvSpPr txBox="1"/>
          <p:nvPr/>
        </p:nvSpPr>
        <p:spPr>
          <a:xfrm>
            <a:off x="498035" y="1052186"/>
            <a:ext cx="11013384" cy="646331"/>
          </a:xfrm>
          <a:prstGeom prst="rect">
            <a:avLst/>
          </a:prstGeom>
          <a:noFill/>
        </p:spPr>
        <p:txBody>
          <a:bodyPr wrap="square" rtlCol="0">
            <a:spAutoFit/>
          </a:bodyPr>
          <a:lstStyle/>
          <a:p>
            <a:pPr algn="ctr"/>
            <a:r>
              <a:rPr lang="es-EC" b="1" dirty="0"/>
              <a:t>Periodicidad (PR): </a:t>
            </a:r>
            <a:r>
              <a:rPr lang="es-EC" dirty="0"/>
              <a:t>Se refiere a la regularidad de la manifestación del efecto. </a:t>
            </a:r>
          </a:p>
          <a:p>
            <a:pPr algn="ctr"/>
            <a:r>
              <a:rPr lang="pt-BR" dirty="0"/>
              <a:t>Irregular, esporádico o continuo: 1 </a:t>
            </a:r>
            <a:r>
              <a:rPr lang="pt-BR" dirty="0" smtClean="0"/>
              <a:t>     Periódico</a:t>
            </a:r>
            <a:r>
              <a:rPr lang="pt-BR" dirty="0"/>
              <a:t>: 2 Continuo: 4 </a:t>
            </a:r>
            <a:endParaRPr lang="es-EC" dirty="0"/>
          </a:p>
        </p:txBody>
      </p:sp>
      <p:sp>
        <p:nvSpPr>
          <p:cNvPr id="6" name="CuadroTexto 5"/>
          <p:cNvSpPr txBox="1"/>
          <p:nvPr/>
        </p:nvSpPr>
        <p:spPr>
          <a:xfrm>
            <a:off x="751562" y="2091847"/>
            <a:ext cx="10446707" cy="923330"/>
          </a:xfrm>
          <a:prstGeom prst="rect">
            <a:avLst/>
          </a:prstGeom>
          <a:noFill/>
        </p:spPr>
        <p:txBody>
          <a:bodyPr wrap="square" rtlCol="0">
            <a:spAutoFit/>
          </a:bodyPr>
          <a:lstStyle/>
          <a:p>
            <a:pPr algn="ctr"/>
            <a:r>
              <a:rPr lang="es-EC" b="1" dirty="0"/>
              <a:t>Recuperabilidad (MC): </a:t>
            </a:r>
            <a:r>
              <a:rPr lang="es-EC" dirty="0"/>
              <a:t>Se refiere a la posibilidad de reconstrucción, total o parcial del factor afectado por medio de la intervención humana con medidas correctoras. </a:t>
            </a:r>
            <a:endParaRPr lang="es-EC" dirty="0" smtClean="0"/>
          </a:p>
          <a:p>
            <a:pPr algn="ctr"/>
            <a:r>
              <a:rPr lang="es-EC" dirty="0"/>
              <a:t>Recuperable de inmediato: </a:t>
            </a:r>
            <a:r>
              <a:rPr lang="es-EC" dirty="0" smtClean="0"/>
              <a:t>1     </a:t>
            </a:r>
            <a:r>
              <a:rPr lang="es-EC" dirty="0"/>
              <a:t>Recuperable a mediano plazo: 2 </a:t>
            </a:r>
            <a:r>
              <a:rPr lang="es-EC" dirty="0" smtClean="0"/>
              <a:t>    Mitigable</a:t>
            </a:r>
            <a:r>
              <a:rPr lang="es-EC" dirty="0"/>
              <a:t>: </a:t>
            </a:r>
            <a:r>
              <a:rPr lang="es-EC" dirty="0" smtClean="0"/>
              <a:t>4       </a:t>
            </a:r>
            <a:r>
              <a:rPr lang="es-EC" dirty="0"/>
              <a:t>Irrecuperable: 8 </a:t>
            </a:r>
          </a:p>
        </p:txBody>
      </p:sp>
      <p:sp>
        <p:nvSpPr>
          <p:cNvPr id="7" name="CuadroTexto 6"/>
          <p:cNvSpPr txBox="1"/>
          <p:nvPr/>
        </p:nvSpPr>
        <p:spPr>
          <a:xfrm>
            <a:off x="1511516" y="3408507"/>
            <a:ext cx="8673272" cy="369332"/>
          </a:xfrm>
          <a:prstGeom prst="rect">
            <a:avLst/>
          </a:prstGeom>
          <a:solidFill>
            <a:schemeClr val="bg1">
              <a:lumMod val="75000"/>
            </a:schemeClr>
          </a:solidFill>
        </p:spPr>
        <p:txBody>
          <a:bodyPr wrap="none" rtlCol="0">
            <a:spAutoFit/>
          </a:bodyPr>
          <a:lstStyle/>
          <a:p>
            <a:r>
              <a:rPr lang="es-EC" dirty="0"/>
              <a:t>Para determinar el resultado de la importancia de cada impacto, se calcula con la ecuación</a:t>
            </a:r>
            <a:r>
              <a:rPr lang="es-EC" dirty="0" smtClean="0"/>
              <a:t>:</a:t>
            </a:r>
            <a:endParaRPr lang="es-EC" dirty="0"/>
          </a:p>
        </p:txBody>
      </p:sp>
      <mc:AlternateContent xmlns:mc="http://schemas.openxmlformats.org/markup-compatibility/2006" xmlns:a14="http://schemas.microsoft.com/office/drawing/2010/main">
        <mc:Choice Requires="a14">
          <p:sp>
            <p:nvSpPr>
              <p:cNvPr id="8" name="Rectángulo 7"/>
              <p:cNvSpPr/>
              <p:nvPr/>
            </p:nvSpPr>
            <p:spPr>
              <a:xfrm>
                <a:off x="2388296" y="4171169"/>
                <a:ext cx="7031277" cy="369332"/>
              </a:xfrm>
              <a:prstGeom prst="rect">
                <a:avLst/>
              </a:prstGeom>
              <a:solidFill>
                <a:schemeClr val="accent1"/>
              </a:solid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ctrlPr>
                            <a:rPr lang="es-EC" i="1">
                              <a:latin typeface="Cambria Math" panose="02040503050406030204" pitchFamily="18" charset="0"/>
                            </a:rPr>
                          </m:ctrlPr>
                        </m:dPr>
                        <m:e>
                          <m:r>
                            <a:rPr lang="es-EC" i="1">
                              <a:latin typeface="Cambria Math" panose="02040503050406030204" pitchFamily="18" charset="0"/>
                            </a:rPr>
                            <m:t>𝑖</m:t>
                          </m:r>
                          <m:r>
                            <a:rPr lang="es-EC" i="0">
                              <a:latin typeface="Cambria Math" panose="02040503050406030204" pitchFamily="18" charset="0"/>
                            </a:rPr>
                            <m:t>=</m:t>
                          </m:r>
                          <m:f>
                            <m:fPr>
                              <m:type m:val="lin"/>
                              <m:ctrlPr>
                                <a:rPr lang="es-EC" i="1">
                                  <a:latin typeface="Cambria Math" panose="02040503050406030204" pitchFamily="18" charset="0"/>
                                </a:rPr>
                              </m:ctrlPr>
                            </m:fPr>
                            <m:num>
                              <m:r>
                                <a:rPr lang="es-EC" i="0">
                                  <a:latin typeface="Cambria Math" panose="02040503050406030204" pitchFamily="18" charset="0"/>
                                </a:rPr>
                                <m:t>+</m:t>
                              </m:r>
                            </m:num>
                            <m:den>
                              <m:r>
                                <a:rPr lang="es-EC" i="0">
                                  <a:latin typeface="Cambria Math" panose="02040503050406030204" pitchFamily="18" charset="0"/>
                                </a:rPr>
                                <m:t>−</m:t>
                              </m:r>
                            </m:den>
                          </m:f>
                          <m:r>
                            <a:rPr lang="es-EC" i="0">
                              <a:latin typeface="Cambria Math" panose="02040503050406030204" pitchFamily="18" charset="0"/>
                            </a:rPr>
                            <m:t>  (3</m:t>
                          </m:r>
                          <m:r>
                            <a:rPr lang="es-EC" i="1">
                              <a:latin typeface="Cambria Math" panose="02040503050406030204" pitchFamily="18" charset="0"/>
                            </a:rPr>
                            <m:t>𝐼𝑁</m:t>
                          </m:r>
                          <m:r>
                            <a:rPr lang="es-EC" i="0">
                              <a:latin typeface="Cambria Math" panose="02040503050406030204" pitchFamily="18" charset="0"/>
                            </a:rPr>
                            <m:t>+2</m:t>
                          </m:r>
                          <m:r>
                            <a:rPr lang="es-EC" i="1">
                              <a:latin typeface="Cambria Math" panose="02040503050406030204" pitchFamily="18" charset="0"/>
                            </a:rPr>
                            <m:t>𝐸𝑋</m:t>
                          </m:r>
                          <m:r>
                            <a:rPr lang="es-EC" i="0">
                              <a:latin typeface="Cambria Math" panose="02040503050406030204" pitchFamily="18" charset="0"/>
                            </a:rPr>
                            <m:t>+</m:t>
                          </m:r>
                          <m:r>
                            <a:rPr lang="es-EC" i="1">
                              <a:latin typeface="Cambria Math" panose="02040503050406030204" pitchFamily="18" charset="0"/>
                            </a:rPr>
                            <m:t>𝑀𝑂</m:t>
                          </m:r>
                          <m:r>
                            <a:rPr lang="es-EC" i="0">
                              <a:latin typeface="Cambria Math" panose="02040503050406030204" pitchFamily="18" charset="0"/>
                            </a:rPr>
                            <m:t>+</m:t>
                          </m:r>
                          <m:r>
                            <a:rPr lang="es-EC" i="1">
                              <a:latin typeface="Cambria Math" panose="02040503050406030204" pitchFamily="18" charset="0"/>
                            </a:rPr>
                            <m:t>𝑃𝐸</m:t>
                          </m:r>
                          <m:r>
                            <a:rPr lang="es-EC" i="0">
                              <a:latin typeface="Cambria Math" panose="02040503050406030204" pitchFamily="18" charset="0"/>
                            </a:rPr>
                            <m:t>+</m:t>
                          </m:r>
                          <m:r>
                            <a:rPr lang="es-EC" i="1">
                              <a:latin typeface="Cambria Math" panose="02040503050406030204" pitchFamily="18" charset="0"/>
                            </a:rPr>
                            <m:t>𝑅𝑉</m:t>
                          </m:r>
                          <m:r>
                            <a:rPr lang="es-EC" i="0">
                              <a:latin typeface="Cambria Math" panose="02040503050406030204" pitchFamily="18" charset="0"/>
                            </a:rPr>
                            <m:t>+</m:t>
                          </m:r>
                          <m:r>
                            <a:rPr lang="es-EC" i="1">
                              <a:latin typeface="Cambria Math" panose="02040503050406030204" pitchFamily="18" charset="0"/>
                            </a:rPr>
                            <m:t>𝑆𝐼</m:t>
                          </m:r>
                          <m:r>
                            <a:rPr lang="es-EC" i="0">
                              <a:latin typeface="Cambria Math" panose="02040503050406030204" pitchFamily="18" charset="0"/>
                            </a:rPr>
                            <m:t>+</m:t>
                          </m:r>
                          <m:r>
                            <a:rPr lang="es-EC" i="1">
                              <a:latin typeface="Cambria Math" panose="02040503050406030204" pitchFamily="18" charset="0"/>
                            </a:rPr>
                            <m:t>𝐴𝐶</m:t>
                          </m:r>
                          <m:r>
                            <a:rPr lang="es-EC" i="0">
                              <a:latin typeface="Cambria Math" panose="02040503050406030204" pitchFamily="18" charset="0"/>
                            </a:rPr>
                            <m:t>+</m:t>
                          </m:r>
                          <m:r>
                            <a:rPr lang="es-EC" i="1">
                              <a:latin typeface="Cambria Math" panose="02040503050406030204" pitchFamily="18" charset="0"/>
                            </a:rPr>
                            <m:t>𝐸𝐹</m:t>
                          </m:r>
                          <m:r>
                            <a:rPr lang="es-EC" i="0">
                              <a:latin typeface="Cambria Math" panose="02040503050406030204" pitchFamily="18" charset="0"/>
                            </a:rPr>
                            <m:t>+</m:t>
                          </m:r>
                          <m:r>
                            <a:rPr lang="es-EC" i="1">
                              <a:latin typeface="Cambria Math" panose="02040503050406030204" pitchFamily="18" charset="0"/>
                            </a:rPr>
                            <m:t>𝑃𝑅</m:t>
                          </m:r>
                          <m:r>
                            <a:rPr lang="es-EC" i="0">
                              <a:latin typeface="Cambria Math" panose="02040503050406030204" pitchFamily="18" charset="0"/>
                            </a:rPr>
                            <m:t>+</m:t>
                          </m:r>
                          <m:r>
                            <a:rPr lang="es-EC" i="1">
                              <a:latin typeface="Cambria Math" panose="02040503050406030204" pitchFamily="18" charset="0"/>
                            </a:rPr>
                            <m:t>𝑀𝐶</m:t>
                          </m:r>
                        </m:e>
                      </m:d>
                    </m:oMath>
                  </m:oMathPara>
                </a14:m>
                <a:endParaRPr lang="es-EC" dirty="0"/>
              </a:p>
            </p:txBody>
          </p:sp>
        </mc:Choice>
        <mc:Fallback xmlns="">
          <p:sp>
            <p:nvSpPr>
              <p:cNvPr id="8" name="Rectángulo 7"/>
              <p:cNvSpPr>
                <a:spLocks noRot="1" noChangeAspect="1" noMove="1" noResize="1" noEditPoints="1" noAdjustHandles="1" noChangeArrowheads="1" noChangeShapeType="1" noTextEdit="1"/>
              </p:cNvSpPr>
              <p:nvPr/>
            </p:nvSpPr>
            <p:spPr>
              <a:xfrm>
                <a:off x="2388296" y="4171169"/>
                <a:ext cx="7031277" cy="369332"/>
              </a:xfrm>
              <a:prstGeom prst="rect">
                <a:avLst/>
              </a:prstGeom>
              <a:blipFill rotWithShape="0">
                <a:blip r:embed="rId2"/>
                <a:stretch>
                  <a:fillRect t="-119672" r="-7546" b="-183607"/>
                </a:stretch>
              </a:blipFill>
            </p:spPr>
            <p:txBody>
              <a:bodyPr/>
              <a:lstStyle/>
              <a:p>
                <a:r>
                  <a:rPr lang="es-EC">
                    <a:noFill/>
                  </a:rPr>
                  <a:t> </a:t>
                </a:r>
              </a:p>
            </p:txBody>
          </p:sp>
        </mc:Fallback>
      </mc:AlternateContent>
      <p:sp>
        <p:nvSpPr>
          <p:cNvPr id="9" name="CuadroTexto 8"/>
          <p:cNvSpPr txBox="1"/>
          <p:nvPr/>
        </p:nvSpPr>
        <p:spPr>
          <a:xfrm>
            <a:off x="926927" y="5035463"/>
            <a:ext cx="10121029" cy="1200329"/>
          </a:xfrm>
          <a:prstGeom prst="rect">
            <a:avLst/>
          </a:prstGeom>
          <a:noFill/>
        </p:spPr>
        <p:txBody>
          <a:bodyPr wrap="square" rtlCol="0">
            <a:spAutoFit/>
          </a:bodyPr>
          <a:lstStyle/>
          <a:p>
            <a:pPr algn="ctr"/>
            <a:r>
              <a:rPr lang="es-EC" dirty="0"/>
              <a:t> El valor de la importancia de un impacto tiene un rango entre 100 y 13. Las cantidades próximas a 13, formulan impactos de poca trascendencia y de baja influencia en el entorno; en cambio, cantidades próximos a 100 pertenecen a impactos de alta importancia o influencia sobre el medio, estén de signo positivo o negativo</a:t>
            </a:r>
            <a:r>
              <a:rPr lang="es-EC" dirty="0" smtClean="0"/>
              <a:t>.</a:t>
            </a:r>
            <a:endParaRPr lang="es-EC" dirty="0"/>
          </a:p>
        </p:txBody>
      </p:sp>
    </p:spTree>
    <p:extLst>
      <p:ext uri="{BB962C8B-B14F-4D97-AF65-F5344CB8AC3E}">
        <p14:creationId xmlns:p14="http://schemas.microsoft.com/office/powerpoint/2010/main" val="2802437671"/>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9" y="297118"/>
            <a:ext cx="9720072" cy="629809"/>
          </a:xfrm>
        </p:spPr>
        <p:txBody>
          <a:bodyPr>
            <a:normAutofit fontScale="90000"/>
          </a:bodyPr>
          <a:lstStyle/>
          <a:p>
            <a:pPr algn="ctr"/>
            <a:r>
              <a:rPr lang="es-EC" dirty="0" smtClean="0"/>
              <a:t>Categorización </a:t>
            </a:r>
            <a:r>
              <a:rPr lang="es-EC" dirty="0"/>
              <a:t>de Impactos Ambientales</a:t>
            </a:r>
          </a:p>
        </p:txBody>
      </p:sp>
      <p:pic>
        <p:nvPicPr>
          <p:cNvPr id="4" name="Marcador de contenido 3"/>
          <p:cNvPicPr>
            <a:picLocks noGrp="1" noChangeAspect="1"/>
          </p:cNvPicPr>
          <p:nvPr>
            <p:ph idx="1"/>
          </p:nvPr>
        </p:nvPicPr>
        <p:blipFill rotWithShape="1">
          <a:blip r:embed="rId2"/>
          <a:srcRect l="35157" t="32539" r="39096" b="41305"/>
          <a:stretch/>
        </p:blipFill>
        <p:spPr>
          <a:xfrm>
            <a:off x="3053282" y="1678489"/>
            <a:ext cx="5661765" cy="3235292"/>
          </a:xfrm>
          <a:prstGeom prst="rect">
            <a:avLst/>
          </a:prstGeom>
        </p:spPr>
      </p:pic>
    </p:spTree>
    <p:extLst>
      <p:ext uri="{BB962C8B-B14F-4D97-AF65-F5344CB8AC3E}">
        <p14:creationId xmlns:p14="http://schemas.microsoft.com/office/powerpoint/2010/main" val="30583592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5" name="Título 1"/>
          <p:cNvSpPr txBox="1">
            <a:spLocks/>
          </p:cNvSpPr>
          <p:nvPr/>
        </p:nvSpPr>
        <p:spPr>
          <a:xfrm>
            <a:off x="1024129" y="297118"/>
            <a:ext cx="9720072" cy="629809"/>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smtClean="0"/>
              <a:t>Categorización de Impactos Ambientales</a:t>
            </a:r>
            <a:endParaRPr lang="es-EC" dirty="0"/>
          </a:p>
        </p:txBody>
      </p:sp>
      <p:pic>
        <p:nvPicPr>
          <p:cNvPr id="6" name="Imagen 5"/>
          <p:cNvPicPr>
            <a:picLocks noChangeAspect="1"/>
          </p:cNvPicPr>
          <p:nvPr/>
        </p:nvPicPr>
        <p:blipFill rotWithShape="1">
          <a:blip r:embed="rId2"/>
          <a:srcRect l="31320" t="26846" r="28430" b="30423"/>
          <a:stretch/>
        </p:blipFill>
        <p:spPr>
          <a:xfrm>
            <a:off x="1245635" y="926927"/>
            <a:ext cx="9277059" cy="5540103"/>
          </a:xfrm>
          <a:prstGeom prst="rect">
            <a:avLst/>
          </a:prstGeom>
        </p:spPr>
      </p:pic>
    </p:spTree>
    <p:extLst>
      <p:ext uri="{BB962C8B-B14F-4D97-AF65-F5344CB8AC3E}">
        <p14:creationId xmlns:p14="http://schemas.microsoft.com/office/powerpoint/2010/main" val="92406900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529333" y="209435"/>
            <a:ext cx="5276464" cy="704965"/>
          </a:xfrm>
        </p:spPr>
        <p:txBody>
          <a:bodyPr/>
          <a:lstStyle/>
          <a:p>
            <a:r>
              <a:rPr lang="es-EC" dirty="0" smtClean="0"/>
              <a:t>Análisis </a:t>
            </a:r>
            <a:r>
              <a:rPr lang="es-EC" dirty="0"/>
              <a:t>de Resultados</a:t>
            </a:r>
          </a:p>
        </p:txBody>
      </p:sp>
      <p:pic>
        <p:nvPicPr>
          <p:cNvPr id="5" name="Imagen 4"/>
          <p:cNvPicPr>
            <a:picLocks noChangeAspect="1"/>
          </p:cNvPicPr>
          <p:nvPr/>
        </p:nvPicPr>
        <p:blipFill rotWithShape="1">
          <a:blip r:embed="rId2"/>
          <a:srcRect l="30989" t="22005" r="28385" b="27763"/>
          <a:stretch/>
        </p:blipFill>
        <p:spPr>
          <a:xfrm>
            <a:off x="2405873" y="1039659"/>
            <a:ext cx="7523384" cy="5232609"/>
          </a:xfrm>
          <a:prstGeom prst="rect">
            <a:avLst/>
          </a:prstGeom>
        </p:spPr>
      </p:pic>
    </p:spTree>
    <p:extLst>
      <p:ext uri="{BB962C8B-B14F-4D97-AF65-F5344CB8AC3E}">
        <p14:creationId xmlns:p14="http://schemas.microsoft.com/office/powerpoint/2010/main" val="68719510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814345" y="196910"/>
            <a:ext cx="5890239" cy="867802"/>
          </a:xfrm>
        </p:spPr>
        <p:txBody>
          <a:bodyPr/>
          <a:lstStyle/>
          <a:p>
            <a:r>
              <a:rPr lang="es-EC" dirty="0" smtClean="0"/>
              <a:t>PLAN DE MANEJO AMBIENTAL</a:t>
            </a:r>
            <a:endParaRPr lang="es-EC" dirty="0"/>
          </a:p>
        </p:txBody>
      </p:sp>
      <p:sp>
        <p:nvSpPr>
          <p:cNvPr id="3" name="Marcador de contenido 2"/>
          <p:cNvSpPr>
            <a:spLocks noGrp="1"/>
          </p:cNvSpPr>
          <p:nvPr>
            <p:ph idx="1"/>
          </p:nvPr>
        </p:nvSpPr>
        <p:spPr>
          <a:xfrm>
            <a:off x="1150951" y="2436311"/>
            <a:ext cx="9720073" cy="2899775"/>
          </a:xfrm>
        </p:spPr>
        <p:txBody>
          <a:bodyPr/>
          <a:lstStyle/>
          <a:p>
            <a:r>
              <a:rPr lang="es-EC" dirty="0"/>
              <a:t>La intención de implementar el plan de manejo ambiental, está determinado por los siguientes procedimientos de gestión futura:</a:t>
            </a:r>
          </a:p>
          <a:p>
            <a:r>
              <a:rPr lang="es-EC" dirty="0"/>
              <a:t>•	Especificar los procedimientos a efectuar para prevenir, controlar, mitigar y/o reparar los impactos biofísicos y sociales detectados en este análisis.</a:t>
            </a:r>
          </a:p>
          <a:p>
            <a:r>
              <a:rPr lang="es-EC" dirty="0"/>
              <a:t>•	Implantar las normas técnicas y operativas establecidas para desarrollar las medidas ambientales, estableciendo la metodología operativa, rubros, costos referenciales, control y monitoreo del cumplimiento, así como los indicadores de control de las normas señaladas</a:t>
            </a:r>
            <a:r>
              <a:rPr lang="es-EC" dirty="0" smtClean="0"/>
              <a:t>.</a:t>
            </a:r>
            <a:endParaRPr lang="es-EC" dirty="0"/>
          </a:p>
        </p:txBody>
      </p:sp>
      <p:sp>
        <p:nvSpPr>
          <p:cNvPr id="4" name="CuadroTexto 3"/>
          <p:cNvSpPr txBox="1"/>
          <p:nvPr/>
        </p:nvSpPr>
        <p:spPr>
          <a:xfrm>
            <a:off x="5120314" y="1537930"/>
            <a:ext cx="1278299" cy="400110"/>
          </a:xfrm>
          <a:prstGeom prst="rect">
            <a:avLst/>
          </a:prstGeom>
          <a:noFill/>
        </p:spPr>
        <p:txBody>
          <a:bodyPr wrap="none" rtlCol="0">
            <a:spAutoFit/>
          </a:bodyPr>
          <a:lstStyle/>
          <a:p>
            <a:r>
              <a:rPr lang="es-EC" sz="2000" b="1" dirty="0" smtClean="0"/>
              <a:t>OBJETIVO</a:t>
            </a:r>
            <a:endParaRPr lang="es-EC" sz="2000" b="1" dirty="0"/>
          </a:p>
        </p:txBody>
      </p:sp>
    </p:spTree>
    <p:extLst>
      <p:ext uri="{BB962C8B-B14F-4D97-AF65-F5344CB8AC3E}">
        <p14:creationId xmlns:p14="http://schemas.microsoft.com/office/powerpoint/2010/main" val="623438231"/>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51679" y="221961"/>
            <a:ext cx="6779587" cy="617283"/>
          </a:xfrm>
        </p:spPr>
        <p:txBody>
          <a:bodyPr>
            <a:normAutofit fontScale="90000"/>
          </a:bodyPr>
          <a:lstStyle/>
          <a:p>
            <a:pPr algn="ctr"/>
            <a:r>
              <a:rPr lang="es-EC" dirty="0" smtClean="0"/>
              <a:t>PLAN </a:t>
            </a:r>
            <a:r>
              <a:rPr lang="es-EC" dirty="0"/>
              <a:t>DE PREVENCIÓN Y MITIGACIÓN</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713984" y="1152394"/>
            <a:ext cx="10534389" cy="4772417"/>
          </a:xfrm>
          <a:prstGeom prst="rect">
            <a:avLst/>
          </a:prstGeom>
          <a:noFill/>
          <a:ln>
            <a:noFill/>
          </a:ln>
        </p:spPr>
      </p:pic>
    </p:spTree>
    <p:extLst>
      <p:ext uri="{BB962C8B-B14F-4D97-AF65-F5344CB8AC3E}">
        <p14:creationId xmlns:p14="http://schemas.microsoft.com/office/powerpoint/2010/main" val="115913758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2251679" y="221961"/>
            <a:ext cx="6779587" cy="617283"/>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smtClean="0"/>
              <a:t>PLAN DE PREVENCIÓN Y MITIGACIÓN</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563672" y="1139869"/>
            <a:ext cx="11047956" cy="4897676"/>
          </a:xfrm>
          <a:prstGeom prst="rect">
            <a:avLst/>
          </a:prstGeom>
          <a:noFill/>
          <a:ln>
            <a:noFill/>
          </a:ln>
        </p:spPr>
      </p:pic>
    </p:spTree>
    <p:extLst>
      <p:ext uri="{BB962C8B-B14F-4D97-AF65-F5344CB8AC3E}">
        <p14:creationId xmlns:p14="http://schemas.microsoft.com/office/powerpoint/2010/main" val="13286861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541860" y="272065"/>
            <a:ext cx="5151204" cy="805173"/>
          </a:xfrm>
        </p:spPr>
        <p:txBody>
          <a:bodyPr/>
          <a:lstStyle/>
          <a:p>
            <a:r>
              <a:rPr lang="es-EC" dirty="0" smtClean="0"/>
              <a:t>PLAN </a:t>
            </a:r>
            <a:r>
              <a:rPr lang="es-EC" dirty="0"/>
              <a:t>DE CONTINGENCIAS</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327759" y="1077237"/>
            <a:ext cx="9369468" cy="5636713"/>
          </a:xfrm>
          <a:prstGeom prst="rect">
            <a:avLst/>
          </a:prstGeom>
          <a:noFill/>
          <a:ln>
            <a:noFill/>
          </a:ln>
        </p:spPr>
      </p:pic>
    </p:spTree>
    <p:extLst>
      <p:ext uri="{BB962C8B-B14F-4D97-AF65-F5344CB8AC3E}">
        <p14:creationId xmlns:p14="http://schemas.microsoft.com/office/powerpoint/2010/main" val="30135878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es-EC"/>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772562144"/>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0344565"/>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3458874" y="259540"/>
            <a:ext cx="4850579" cy="704965"/>
          </a:xfrm>
        </p:spPr>
        <p:txBody>
          <a:bodyPr/>
          <a:lstStyle/>
          <a:p>
            <a:r>
              <a:rPr lang="es-EC" dirty="0" smtClean="0"/>
              <a:t>PLAN </a:t>
            </a:r>
            <a:r>
              <a:rPr lang="es-EC" dirty="0"/>
              <a:t>DE CAPACITACIÓN</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76405" y="1240078"/>
            <a:ext cx="10684702" cy="5073040"/>
          </a:xfrm>
          <a:prstGeom prst="rect">
            <a:avLst/>
          </a:prstGeom>
          <a:noFill/>
          <a:ln>
            <a:noFill/>
          </a:ln>
        </p:spPr>
      </p:pic>
    </p:spTree>
    <p:extLst>
      <p:ext uri="{BB962C8B-B14F-4D97-AF65-F5344CB8AC3E}">
        <p14:creationId xmlns:p14="http://schemas.microsoft.com/office/powerpoint/2010/main" val="25840180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899384" y="234488"/>
            <a:ext cx="7969560" cy="479496"/>
          </a:xfrm>
        </p:spPr>
        <p:txBody>
          <a:bodyPr>
            <a:normAutofit fontScale="90000"/>
          </a:bodyPr>
          <a:lstStyle/>
          <a:p>
            <a:r>
              <a:rPr lang="es-EC" dirty="0" smtClean="0"/>
              <a:t>PLAN </a:t>
            </a:r>
            <a:r>
              <a:rPr lang="es-EC" dirty="0"/>
              <a:t>DE SEGURIDAD Y SALUD OCUPACIONAL</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352811" y="964505"/>
            <a:ext cx="9319364" cy="5686816"/>
          </a:xfrm>
          <a:prstGeom prst="rect">
            <a:avLst/>
          </a:prstGeom>
          <a:noFill/>
          <a:ln>
            <a:noFill/>
          </a:ln>
        </p:spPr>
      </p:pic>
    </p:spTree>
    <p:extLst>
      <p:ext uri="{BB962C8B-B14F-4D97-AF65-F5344CB8AC3E}">
        <p14:creationId xmlns:p14="http://schemas.microsoft.com/office/powerpoint/2010/main" val="69881936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899384" y="234488"/>
            <a:ext cx="7969560" cy="479496"/>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C" dirty="0" smtClean="0"/>
              <a:t>PLAN DE SEGURIDAD Y SALUD OCUPACIONAL</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538619" y="864297"/>
            <a:ext cx="10885118" cy="5260930"/>
          </a:xfrm>
          <a:prstGeom prst="rect">
            <a:avLst/>
          </a:prstGeom>
          <a:noFill/>
          <a:ln>
            <a:noFill/>
          </a:ln>
        </p:spPr>
      </p:pic>
    </p:spTree>
    <p:extLst>
      <p:ext uri="{BB962C8B-B14F-4D97-AF65-F5344CB8AC3E}">
        <p14:creationId xmlns:p14="http://schemas.microsoft.com/office/powerpoint/2010/main" val="195585857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2600841" y="234488"/>
            <a:ext cx="7269668" cy="479496"/>
          </a:xfrm>
          <a:prstGeom prst="rect">
            <a:avLst/>
          </a:prstGeom>
        </p:spPr>
        <p:txBody>
          <a:bodyPr vert="horz" lIns="91440" tIns="45720" rIns="91440" bIns="45720" rtlCol="0" anchor="ctr">
            <a:normAutofit fontScale="750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C" dirty="0" smtClean="0"/>
              <a:t>PLAN DE SEGURIDAD Y SALUD OCUPACIONAL</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2104373" y="713984"/>
            <a:ext cx="7891397" cy="6012493"/>
          </a:xfrm>
          <a:prstGeom prst="rect">
            <a:avLst/>
          </a:prstGeom>
          <a:noFill/>
          <a:ln>
            <a:noFill/>
          </a:ln>
        </p:spPr>
      </p:pic>
    </p:spTree>
    <p:extLst>
      <p:ext uri="{BB962C8B-B14F-4D97-AF65-F5344CB8AC3E}">
        <p14:creationId xmlns:p14="http://schemas.microsoft.com/office/powerpoint/2010/main" val="912631354"/>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564830" y="221961"/>
            <a:ext cx="6278546" cy="717491"/>
          </a:xfrm>
        </p:spPr>
        <p:txBody>
          <a:bodyPr/>
          <a:lstStyle/>
          <a:p>
            <a:r>
              <a:rPr lang="es-EC" dirty="0" smtClean="0"/>
              <a:t>PLAN </a:t>
            </a:r>
            <a:r>
              <a:rPr lang="es-EC" dirty="0"/>
              <a:t>DE MANEJO DE DESECHOS</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563670" y="939453"/>
            <a:ext cx="10597019" cy="5248406"/>
          </a:xfrm>
          <a:prstGeom prst="rect">
            <a:avLst/>
          </a:prstGeom>
          <a:noFill/>
          <a:ln>
            <a:noFill/>
          </a:ln>
        </p:spPr>
      </p:pic>
    </p:spTree>
    <p:extLst>
      <p:ext uri="{BB962C8B-B14F-4D97-AF65-F5344CB8AC3E}">
        <p14:creationId xmlns:p14="http://schemas.microsoft.com/office/powerpoint/2010/main" val="193814571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2564830" y="221961"/>
            <a:ext cx="6278546" cy="717491"/>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C" dirty="0" smtClean="0"/>
              <a:t>PLAN DE MANEJO DE DESECHOS</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503123" y="939452"/>
            <a:ext cx="8931057" cy="5523977"/>
          </a:xfrm>
          <a:prstGeom prst="rect">
            <a:avLst/>
          </a:prstGeom>
          <a:noFill/>
          <a:ln>
            <a:noFill/>
          </a:ln>
        </p:spPr>
      </p:pic>
    </p:spTree>
    <p:extLst>
      <p:ext uri="{BB962C8B-B14F-4D97-AF65-F5344CB8AC3E}">
        <p14:creationId xmlns:p14="http://schemas.microsoft.com/office/powerpoint/2010/main" val="69019511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688007" y="221961"/>
            <a:ext cx="8808803" cy="717491"/>
          </a:xfrm>
          <a:prstGeom prst="rect">
            <a:avLst/>
          </a:prstGeom>
        </p:spPr>
        <p:txBody>
          <a:bodyPr vert="horz" lIns="91440" tIns="45720" rIns="91440" bIns="45720" rtlCol="0" anchor="ctr">
            <a:normAutofit/>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r>
              <a:rPr lang="es-EC" dirty="0" smtClean="0"/>
              <a:t>PLAN DE MANEJO DE DESECHOS PELIGROSOS</a:t>
            </a:r>
            <a:endParaRPr lang="es-EC" dirty="0"/>
          </a:p>
        </p:txBody>
      </p:sp>
      <p:pic>
        <p:nvPicPr>
          <p:cNvPr id="5" name="Imagen 4"/>
          <p:cNvPicPr/>
          <p:nvPr/>
        </p:nvPicPr>
        <p:blipFill>
          <a:blip r:embed="rId2">
            <a:extLst>
              <a:ext uri="{28A0092B-C50C-407E-A947-70E740481C1C}">
                <a14:useLocalDpi xmlns:a14="http://schemas.microsoft.com/office/drawing/2010/main" val="0"/>
              </a:ext>
            </a:extLst>
          </a:blip>
          <a:srcRect/>
          <a:stretch>
            <a:fillRect/>
          </a:stretch>
        </p:blipFill>
        <p:spPr bwMode="auto">
          <a:xfrm>
            <a:off x="1114816" y="939452"/>
            <a:ext cx="9820405" cy="5661764"/>
          </a:xfrm>
          <a:prstGeom prst="rect">
            <a:avLst/>
          </a:prstGeom>
          <a:noFill/>
          <a:ln>
            <a:noFill/>
          </a:ln>
        </p:spPr>
      </p:pic>
    </p:spTree>
    <p:extLst>
      <p:ext uri="{BB962C8B-B14F-4D97-AF65-F5344CB8AC3E}">
        <p14:creationId xmlns:p14="http://schemas.microsoft.com/office/powerpoint/2010/main" val="4170084221"/>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289258" y="146805"/>
            <a:ext cx="7443467" cy="692439"/>
          </a:xfrm>
        </p:spPr>
        <p:txBody>
          <a:bodyPr>
            <a:normAutofit fontScale="90000"/>
          </a:bodyPr>
          <a:lstStyle/>
          <a:p>
            <a:pPr algn="ctr"/>
            <a:r>
              <a:rPr lang="es-EC" dirty="0" smtClean="0"/>
              <a:t>PLAN </a:t>
            </a:r>
            <a:r>
              <a:rPr lang="es-EC" dirty="0"/>
              <a:t>DE RELACIONES COMUNITARIAS</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88932" y="1039660"/>
            <a:ext cx="10684701" cy="5123145"/>
          </a:xfrm>
          <a:prstGeom prst="rect">
            <a:avLst/>
          </a:prstGeom>
          <a:noFill/>
          <a:ln>
            <a:noFill/>
          </a:ln>
        </p:spPr>
      </p:pic>
    </p:spTree>
    <p:extLst>
      <p:ext uri="{BB962C8B-B14F-4D97-AF65-F5344CB8AC3E}">
        <p14:creationId xmlns:p14="http://schemas.microsoft.com/office/powerpoint/2010/main" val="427823807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688931" y="989557"/>
            <a:ext cx="10772383" cy="5436296"/>
          </a:xfrm>
          <a:prstGeom prst="rect">
            <a:avLst/>
          </a:prstGeom>
          <a:noFill/>
          <a:ln>
            <a:noFill/>
          </a:ln>
        </p:spPr>
      </p:pic>
      <p:sp>
        <p:nvSpPr>
          <p:cNvPr id="5" name="Título 1"/>
          <p:cNvSpPr>
            <a:spLocks noGrp="1"/>
          </p:cNvSpPr>
          <p:nvPr>
            <p:ph type="title"/>
          </p:nvPr>
        </p:nvSpPr>
        <p:spPr>
          <a:xfrm>
            <a:off x="2289258" y="146805"/>
            <a:ext cx="7443467" cy="692439"/>
          </a:xfrm>
        </p:spPr>
        <p:txBody>
          <a:bodyPr>
            <a:normAutofit fontScale="90000"/>
          </a:bodyPr>
          <a:lstStyle/>
          <a:p>
            <a:pPr algn="ctr"/>
            <a:r>
              <a:rPr lang="es-EC" dirty="0" smtClean="0"/>
              <a:t>PLAN </a:t>
            </a:r>
            <a:r>
              <a:rPr lang="es-EC" dirty="0"/>
              <a:t>DE RELACIONES COMUNITARIAS</a:t>
            </a:r>
          </a:p>
        </p:txBody>
      </p:sp>
    </p:spTree>
    <p:extLst>
      <p:ext uri="{BB962C8B-B14F-4D97-AF65-F5344CB8AC3E}">
        <p14:creationId xmlns:p14="http://schemas.microsoft.com/office/powerpoint/2010/main" val="84043626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2106063" y="184383"/>
            <a:ext cx="7556201" cy="830225"/>
          </a:xfrm>
        </p:spPr>
        <p:txBody>
          <a:bodyPr/>
          <a:lstStyle/>
          <a:p>
            <a:r>
              <a:rPr lang="es-EC" dirty="0" smtClean="0"/>
              <a:t>PLAN </a:t>
            </a:r>
            <a:r>
              <a:rPr lang="es-EC" dirty="0"/>
              <a:t>DE MONITOREO Y SEGUIMIENTO</a:t>
            </a:r>
          </a:p>
        </p:txBody>
      </p:sp>
      <p:pic>
        <p:nvPicPr>
          <p:cNvPr id="4" name="Imagen 3"/>
          <p:cNvPicPr/>
          <p:nvPr/>
        </p:nvPicPr>
        <p:blipFill>
          <a:blip r:embed="rId2">
            <a:extLst>
              <a:ext uri="{28A0092B-C50C-407E-A947-70E740481C1C}">
                <a14:useLocalDpi xmlns:a14="http://schemas.microsoft.com/office/drawing/2010/main" val="0"/>
              </a:ext>
            </a:extLst>
          </a:blip>
          <a:srcRect/>
          <a:stretch>
            <a:fillRect/>
          </a:stretch>
        </p:blipFill>
        <p:spPr bwMode="auto">
          <a:xfrm>
            <a:off x="1578279" y="1014609"/>
            <a:ext cx="9144000" cy="5411244"/>
          </a:xfrm>
          <a:prstGeom prst="rect">
            <a:avLst/>
          </a:prstGeom>
          <a:noFill/>
          <a:ln>
            <a:noFill/>
          </a:ln>
        </p:spPr>
      </p:pic>
    </p:spTree>
    <p:extLst>
      <p:ext uri="{BB962C8B-B14F-4D97-AF65-F5344CB8AC3E}">
        <p14:creationId xmlns:p14="http://schemas.microsoft.com/office/powerpoint/2010/main" val="32090588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503767256"/>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282472" y="473355"/>
            <a:ext cx="2216180" cy="805173"/>
          </a:xfrm>
          <a:pattFill prst="pct5">
            <a:fgClr>
              <a:schemeClr val="accent1"/>
            </a:fgClr>
            <a:bgClr>
              <a:schemeClr val="bg1"/>
            </a:bgClr>
          </a:pattFill>
        </p:spPr>
        <p:txBody>
          <a:bodyPr>
            <a:normAutofit fontScale="90000"/>
          </a:bodyPr>
          <a:lstStyle/>
          <a:p>
            <a:r>
              <a:rPr lang="es-EC" dirty="0" smtClean="0"/>
              <a:t>LÍNEA BASE AMBIENTAL </a:t>
            </a:r>
            <a:endParaRPr lang="es-EC" dirty="0"/>
          </a:p>
        </p:txBody>
      </p:sp>
    </p:spTree>
    <p:extLst>
      <p:ext uri="{BB962C8B-B14F-4D97-AF65-F5344CB8AC3E}">
        <p14:creationId xmlns:p14="http://schemas.microsoft.com/office/powerpoint/2010/main" val="852200884"/>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84884" y="221961"/>
            <a:ext cx="11539478" cy="479497"/>
          </a:xfrm>
        </p:spPr>
        <p:txBody>
          <a:bodyPr>
            <a:normAutofit fontScale="90000"/>
          </a:bodyPr>
          <a:lstStyle/>
          <a:p>
            <a:pPr algn="ctr"/>
            <a:r>
              <a:rPr lang="es-EC" dirty="0" smtClean="0"/>
              <a:t>PLAN </a:t>
            </a:r>
            <a:r>
              <a:rPr lang="es-EC" dirty="0"/>
              <a:t>DE ACCIÓN PARA LA MATRIZ DE HALLAZGOS</a:t>
            </a:r>
          </a:p>
        </p:txBody>
      </p:sp>
      <p:pic>
        <p:nvPicPr>
          <p:cNvPr id="4" name="Marcador de contenido 3"/>
          <p:cNvPicPr>
            <a:picLocks noGrp="1" noChangeAspect="1"/>
          </p:cNvPicPr>
          <p:nvPr>
            <p:ph idx="1"/>
          </p:nvPr>
        </p:nvPicPr>
        <p:blipFill rotWithShape="1">
          <a:blip r:embed="rId2"/>
          <a:srcRect l="18692" t="21202" r="19304" b="17017"/>
          <a:stretch/>
        </p:blipFill>
        <p:spPr>
          <a:xfrm>
            <a:off x="800495" y="814192"/>
            <a:ext cx="10084623" cy="5652281"/>
          </a:xfrm>
          <a:prstGeom prst="rect">
            <a:avLst/>
          </a:prstGeom>
        </p:spPr>
      </p:pic>
    </p:spTree>
    <p:extLst>
      <p:ext uri="{BB962C8B-B14F-4D97-AF65-F5344CB8AC3E}">
        <p14:creationId xmlns:p14="http://schemas.microsoft.com/office/powerpoint/2010/main" val="261157454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84884" y="221961"/>
            <a:ext cx="11539478" cy="479497"/>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smtClean="0"/>
              <a:t>PLAN DE ACCIÓN PARA LA MATRIZ DE HALLAZGOS</a:t>
            </a:r>
            <a:endParaRPr lang="es-EC" dirty="0"/>
          </a:p>
        </p:txBody>
      </p:sp>
      <p:pic>
        <p:nvPicPr>
          <p:cNvPr id="5" name="Imagen 4"/>
          <p:cNvPicPr>
            <a:picLocks noChangeAspect="1"/>
          </p:cNvPicPr>
          <p:nvPr/>
        </p:nvPicPr>
        <p:blipFill rotWithShape="1">
          <a:blip r:embed="rId2"/>
          <a:srcRect l="19672" t="23407" r="20600" b="17436"/>
          <a:stretch/>
        </p:blipFill>
        <p:spPr>
          <a:xfrm>
            <a:off x="811337" y="901873"/>
            <a:ext cx="10286571" cy="5730795"/>
          </a:xfrm>
          <a:prstGeom prst="rect">
            <a:avLst/>
          </a:prstGeom>
        </p:spPr>
      </p:pic>
    </p:spTree>
    <p:extLst>
      <p:ext uri="{BB962C8B-B14F-4D97-AF65-F5344CB8AC3E}">
        <p14:creationId xmlns:p14="http://schemas.microsoft.com/office/powerpoint/2010/main" val="109226971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84884" y="221961"/>
            <a:ext cx="11539478" cy="479497"/>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smtClean="0"/>
              <a:t>PLAN DE ACCIÓN PARA LA MATRIZ DE HALLAZGOS</a:t>
            </a:r>
            <a:endParaRPr lang="es-EC" dirty="0"/>
          </a:p>
        </p:txBody>
      </p:sp>
      <p:pic>
        <p:nvPicPr>
          <p:cNvPr id="8" name="Imagen 7"/>
          <p:cNvPicPr>
            <a:picLocks noChangeAspect="1"/>
          </p:cNvPicPr>
          <p:nvPr/>
        </p:nvPicPr>
        <p:blipFill rotWithShape="1">
          <a:blip r:embed="rId2"/>
          <a:srcRect l="19405" t="21886" r="20757" b="14490"/>
          <a:stretch/>
        </p:blipFill>
        <p:spPr>
          <a:xfrm>
            <a:off x="1064212" y="839244"/>
            <a:ext cx="9529299" cy="5699342"/>
          </a:xfrm>
          <a:prstGeom prst="rect">
            <a:avLst/>
          </a:prstGeom>
        </p:spPr>
      </p:pic>
    </p:spTree>
    <p:extLst>
      <p:ext uri="{BB962C8B-B14F-4D97-AF65-F5344CB8AC3E}">
        <p14:creationId xmlns:p14="http://schemas.microsoft.com/office/powerpoint/2010/main" val="43943902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txBox="1">
            <a:spLocks/>
          </p:cNvSpPr>
          <p:nvPr/>
        </p:nvSpPr>
        <p:spPr>
          <a:xfrm>
            <a:off x="184884" y="359747"/>
            <a:ext cx="11539478" cy="479497"/>
          </a:xfrm>
          <a:prstGeom prst="rect">
            <a:avLst/>
          </a:prstGeom>
        </p:spPr>
        <p:txBody>
          <a:bodyPr vert="horz" lIns="91440" tIns="45720" rIns="91440" bIns="45720" rtlCol="0" anchor="ctr">
            <a:normAutofit fontScale="82500" lnSpcReduction="20000"/>
          </a:bodyPr>
          <a:lst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a:lstStyle>
          <a:p>
            <a:pPr algn="ctr"/>
            <a:r>
              <a:rPr lang="es-EC" dirty="0" smtClean="0"/>
              <a:t>PLAN DE ACCIÓN PARA LA MATRIZ DE HALLAZGOS</a:t>
            </a:r>
            <a:endParaRPr lang="es-EC" dirty="0"/>
          </a:p>
        </p:txBody>
      </p:sp>
      <p:pic>
        <p:nvPicPr>
          <p:cNvPr id="5" name="Imagen 4"/>
          <p:cNvPicPr>
            <a:picLocks noChangeAspect="1"/>
          </p:cNvPicPr>
          <p:nvPr/>
        </p:nvPicPr>
        <p:blipFill rotWithShape="1">
          <a:blip r:embed="rId2"/>
          <a:srcRect l="19717" t="28004" r="20338" b="42606"/>
          <a:stretch/>
        </p:blipFill>
        <p:spPr>
          <a:xfrm>
            <a:off x="1039659" y="1954061"/>
            <a:ext cx="10355334" cy="2855934"/>
          </a:xfrm>
          <a:prstGeom prst="rect">
            <a:avLst/>
          </a:prstGeom>
        </p:spPr>
      </p:pic>
    </p:spTree>
    <p:extLst>
      <p:ext uri="{BB962C8B-B14F-4D97-AF65-F5344CB8AC3E}">
        <p14:creationId xmlns:p14="http://schemas.microsoft.com/office/powerpoint/2010/main" val="454955131"/>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28454" y="272066"/>
            <a:ext cx="11511420" cy="404340"/>
          </a:xfrm>
        </p:spPr>
        <p:txBody>
          <a:bodyPr>
            <a:normAutofit fontScale="90000"/>
          </a:bodyPr>
          <a:lstStyle/>
          <a:p>
            <a:pPr algn="ctr"/>
            <a:r>
              <a:rPr lang="es-EC" dirty="0" smtClean="0"/>
              <a:t>CRONOGRAMA </a:t>
            </a:r>
            <a:r>
              <a:rPr lang="es-EC" dirty="0"/>
              <a:t>VALORADO DEL PLAN DE MANEJO AMBIENTAL</a:t>
            </a:r>
          </a:p>
        </p:txBody>
      </p:sp>
      <p:pic>
        <p:nvPicPr>
          <p:cNvPr id="6" name="Imagen 5"/>
          <p:cNvPicPr>
            <a:picLocks noChangeAspect="1"/>
          </p:cNvPicPr>
          <p:nvPr/>
        </p:nvPicPr>
        <p:blipFill>
          <a:blip r:embed="rId2"/>
          <a:stretch>
            <a:fillRect/>
          </a:stretch>
        </p:blipFill>
        <p:spPr>
          <a:xfrm>
            <a:off x="2873528" y="676407"/>
            <a:ext cx="5781957" cy="6203374"/>
          </a:xfrm>
          <a:prstGeom prst="rect">
            <a:avLst/>
          </a:prstGeom>
          <a:solidFill>
            <a:schemeClr val="bg1"/>
          </a:solidFill>
        </p:spPr>
      </p:pic>
    </p:spTree>
    <p:extLst>
      <p:ext uri="{BB962C8B-B14F-4D97-AF65-F5344CB8AC3E}">
        <p14:creationId xmlns:p14="http://schemas.microsoft.com/office/powerpoint/2010/main" val="68462526"/>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128454" y="272066"/>
            <a:ext cx="11511420" cy="404340"/>
          </a:xfrm>
        </p:spPr>
        <p:txBody>
          <a:bodyPr>
            <a:normAutofit fontScale="90000"/>
          </a:bodyPr>
          <a:lstStyle/>
          <a:p>
            <a:pPr algn="ctr"/>
            <a:r>
              <a:rPr lang="es-EC" dirty="0" smtClean="0"/>
              <a:t>CRONOGRAMA </a:t>
            </a:r>
            <a:r>
              <a:rPr lang="es-EC" dirty="0"/>
              <a:t>VALORADO DEL PLAN DE MANEJO AMBIENTAL</a:t>
            </a:r>
          </a:p>
        </p:txBody>
      </p:sp>
      <p:pic>
        <p:nvPicPr>
          <p:cNvPr id="7" name="Imagen 6"/>
          <p:cNvPicPr>
            <a:picLocks noChangeAspect="1"/>
          </p:cNvPicPr>
          <p:nvPr/>
        </p:nvPicPr>
        <p:blipFill>
          <a:blip r:embed="rId2"/>
          <a:stretch>
            <a:fillRect/>
          </a:stretch>
        </p:blipFill>
        <p:spPr>
          <a:xfrm>
            <a:off x="2408744" y="676406"/>
            <a:ext cx="7540148" cy="6181594"/>
          </a:xfrm>
          <a:prstGeom prst="rect">
            <a:avLst/>
          </a:prstGeom>
        </p:spPr>
      </p:pic>
    </p:spTree>
    <p:extLst>
      <p:ext uri="{BB962C8B-B14F-4D97-AF65-F5344CB8AC3E}">
        <p14:creationId xmlns:p14="http://schemas.microsoft.com/office/powerpoint/2010/main" val="3524344903"/>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4" name="Título 1"/>
          <p:cNvSpPr>
            <a:spLocks noGrp="1"/>
          </p:cNvSpPr>
          <p:nvPr>
            <p:ph type="title"/>
          </p:nvPr>
        </p:nvSpPr>
        <p:spPr>
          <a:xfrm>
            <a:off x="128454" y="247014"/>
            <a:ext cx="11511420" cy="404340"/>
          </a:xfrm>
        </p:spPr>
        <p:txBody>
          <a:bodyPr>
            <a:normAutofit fontScale="90000"/>
          </a:bodyPr>
          <a:lstStyle/>
          <a:p>
            <a:pPr algn="ctr"/>
            <a:r>
              <a:rPr lang="es-EC" dirty="0" smtClean="0"/>
              <a:t>CRONOGRAMA </a:t>
            </a:r>
            <a:r>
              <a:rPr lang="es-EC" dirty="0"/>
              <a:t>VALORADO DEL PLAN DE MANEJO AMBIENTAL</a:t>
            </a:r>
          </a:p>
        </p:txBody>
      </p:sp>
      <p:pic>
        <p:nvPicPr>
          <p:cNvPr id="5" name="Imagen 4"/>
          <p:cNvPicPr>
            <a:picLocks noChangeAspect="1"/>
          </p:cNvPicPr>
          <p:nvPr/>
        </p:nvPicPr>
        <p:blipFill>
          <a:blip r:embed="rId2"/>
          <a:stretch>
            <a:fillRect/>
          </a:stretch>
        </p:blipFill>
        <p:spPr>
          <a:xfrm>
            <a:off x="2959889" y="663697"/>
            <a:ext cx="5420023" cy="6194303"/>
          </a:xfrm>
          <a:prstGeom prst="rect">
            <a:avLst/>
          </a:prstGeom>
        </p:spPr>
      </p:pic>
    </p:spTree>
    <p:extLst>
      <p:ext uri="{BB962C8B-B14F-4D97-AF65-F5344CB8AC3E}">
        <p14:creationId xmlns:p14="http://schemas.microsoft.com/office/powerpoint/2010/main" val="85551003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9019"/>
            <a:ext cx="9720072" cy="679913"/>
          </a:xfrm>
        </p:spPr>
        <p:txBody>
          <a:bodyPr>
            <a:normAutofit fontScale="90000"/>
          </a:bodyPr>
          <a:lstStyle/>
          <a:p>
            <a:pPr algn="ctr"/>
            <a:r>
              <a:rPr lang="es-EC" dirty="0" smtClean="0"/>
              <a:t>CONCLUSIONES</a:t>
            </a:r>
            <a:endParaRPr lang="es-EC" dirty="0"/>
          </a:p>
        </p:txBody>
      </p:sp>
      <p:sp>
        <p:nvSpPr>
          <p:cNvPr id="3" name="Marcador de contenido 2"/>
          <p:cNvSpPr>
            <a:spLocks noGrp="1"/>
          </p:cNvSpPr>
          <p:nvPr>
            <p:ph idx="1"/>
          </p:nvPr>
        </p:nvSpPr>
        <p:spPr>
          <a:xfrm>
            <a:off x="187890" y="576197"/>
            <a:ext cx="11686784" cy="5987441"/>
          </a:xfrm>
        </p:spPr>
        <p:txBody>
          <a:bodyPr>
            <a:noAutofit/>
          </a:bodyPr>
          <a:lstStyle/>
          <a:p>
            <a:pPr algn="just"/>
            <a:r>
              <a:rPr lang="es-EC" sz="1100" dirty="0"/>
              <a:t>La determinación cualitativa y cuantitativa ejecutada en función a la metodología de </a:t>
            </a:r>
            <a:r>
              <a:rPr lang="es-EC" sz="1100" dirty="0" err="1"/>
              <a:t>Conesa</a:t>
            </a:r>
            <a:r>
              <a:rPr lang="es-EC" sz="1100" dirty="0"/>
              <a:t> posibilitó comprender la severidad de los impactos producidos por el funcionamiento de la Unidad de Gestión de Seguridad Documentaria. El Impacto Moderado es el que más se destaca en esta valoración; en este puntaje la actividad se desarrolla con bajo impacto y no provoca destrucciones definitivas a corto plazo. Las medidas correctivas no exigen un gasto considerado, solo que la imprenta resuelva modernizar los procesos afectados.</a:t>
            </a:r>
          </a:p>
          <a:p>
            <a:pPr algn="just"/>
            <a:r>
              <a:rPr lang="es-EC" sz="1100" dirty="0"/>
              <a:t>El funcionamiento de la Imprenta empezó en 1978, la variedad de servicios ofrecidos han aumentado según los requerimientos de los usuarios y con esto los impactos ambientales han cambiado según las recientes actividades, el crecimiento de la imprenta no ha posibilitado un progreso programado, por lo cual los impactos ambientales han sido detectados ya cuando el proceso estaba en funcionamiento.</a:t>
            </a:r>
          </a:p>
          <a:p>
            <a:pPr algn="just"/>
            <a:r>
              <a:rPr lang="es-EC" sz="1100" dirty="0"/>
              <a:t>Los impactos ambientales significativos detectados al componente aire son las que ocasionan el ruido, material </a:t>
            </a:r>
            <a:r>
              <a:rPr lang="es-EC" sz="1100" dirty="0" err="1"/>
              <a:t>particulado</a:t>
            </a:r>
            <a:r>
              <a:rPr lang="es-EC" sz="1100" dirty="0"/>
              <a:t> y gases producidos por el funcionamiento de equipos de los distintos procedimientos, entretanto que al componente agua el mayor impacto, se origina en la descarga de residuos de aseo, la misma no se efectúa de manera constante.</a:t>
            </a:r>
          </a:p>
          <a:p>
            <a:pPr algn="just"/>
            <a:r>
              <a:rPr lang="es-EC" sz="1100" dirty="0"/>
              <a:t>El origen de gases, material </a:t>
            </a:r>
            <a:r>
              <a:rPr lang="es-EC" sz="1100" dirty="0" err="1"/>
              <a:t>particulado</a:t>
            </a:r>
            <a:r>
              <a:rPr lang="es-EC" sz="1100" dirty="0"/>
              <a:t> y vapores no ha sido evaluado no obstante dadas los medios de trabajo el ruido, material </a:t>
            </a:r>
            <a:r>
              <a:rPr lang="es-EC" sz="1100" dirty="0" err="1"/>
              <a:t>particulado</a:t>
            </a:r>
            <a:r>
              <a:rPr lang="es-EC" sz="1100" dirty="0"/>
              <a:t> y los gases perturban de forma significativa la salud de los empleados. La importancia del impacto es de Moderado en los procesos: Corte, Plastificado, Doblado, Engrapado y Tipografía. </a:t>
            </a:r>
          </a:p>
          <a:p>
            <a:pPr algn="just"/>
            <a:r>
              <a:rPr lang="es-EC" sz="1100" dirty="0"/>
              <a:t>El ruido promedio en la imprenta en el Proceso de Prensa,  Área de Impresiones Offset es de 78,65 dB, en el área de Tipografía es de 76,9 dB y en las Numeradoras es de 86,8 dB cumple con los límites permisibles del Ministerio de Trabajo.</a:t>
            </a:r>
          </a:p>
          <a:p>
            <a:pPr algn="just"/>
            <a:r>
              <a:rPr lang="es-EC" sz="1100" dirty="0"/>
              <a:t>Los estudios del laboratorio OSP elaborado a la muestra de agua indican que si cumple con los límites permisibles del TUSMA no obstante los productos utilizados para el mantenimiento afectan a otros medios.</a:t>
            </a:r>
          </a:p>
          <a:p>
            <a:pPr algn="just"/>
            <a:r>
              <a:rPr lang="es-EC" sz="1100" dirty="0"/>
              <a:t>El análisis de riesgos a través de la matriz de Valoración de Riesgos permitió ratificar como Riesgo Importante el ruido, corte o amputación; los procedimientos que deben empezar con los tendientes a disminuir y chequear la generación de estos riesgos.</a:t>
            </a:r>
          </a:p>
          <a:p>
            <a:pPr algn="just"/>
            <a:r>
              <a:rPr lang="es-EC" sz="1100" dirty="0"/>
              <a:t>La evaluación cualitativa, cuantitativa, el análisis de riesgo y las diferentes mediciones ha facilitado, detectar los impactos ambientales ocasionados por la imprenta y en función a ello generar un plan de manejo ambiental que facilitará prevenir, mitigar y controlar los impactos detectados. La generación de fuentes de trabajo es el impacto positivo que origina el funcionamiento de la imprenta.</a:t>
            </a:r>
          </a:p>
          <a:p>
            <a:pPr algn="just"/>
            <a:r>
              <a:rPr lang="es-EC" sz="1100" dirty="0"/>
              <a:t>La difusión del actual estudio con el personal de la Unidad de Gestión de Seguridad Documentaria ayudó a crear conciencia ambiental, generar la necesidad e importancia de establecer el plan de manejo ambiental en el funcionamiento de la imprenta.</a:t>
            </a:r>
          </a:p>
          <a:p>
            <a:pPr algn="just"/>
            <a:r>
              <a:rPr lang="es-EC" sz="1100" dirty="0"/>
              <a:t>La actual propuesta de Plan de Manejo integra normas de aplicación ambiental, que implica actividades encaminadas a prevenir y restar los impactos ambientales negativos y sus principales daños en el ambiente. Estas normas serán puestas en  marcha por trabajadores de la Seguridad Documentaria.</a:t>
            </a:r>
          </a:p>
          <a:p>
            <a:pPr algn="just"/>
            <a:r>
              <a:rPr lang="es-EC" sz="1100" dirty="0"/>
              <a:t>El Plan de Manejo Ambiental está conformado por de siete planes que deberán ponerse en marcha en un plazo de doce meses como lo determina  el cronograma valorado, cada uno establece el desarrollo de normas que se encuentran detalladas en el Plan de Manejo Ambiental.</a:t>
            </a:r>
          </a:p>
          <a:p>
            <a:pPr algn="just"/>
            <a:r>
              <a:rPr lang="es-EC" sz="1100" dirty="0"/>
              <a:t>La afectación por el componente de Flora y Fauna es Nula ya que la zona en la que se encuentra la imprenta está urbanizada totalmente.</a:t>
            </a:r>
          </a:p>
          <a:p>
            <a:pPr algn="just"/>
            <a:r>
              <a:rPr lang="es-EC" sz="1100" dirty="0"/>
              <a:t>El manejo de los desechos sólidos especialmente del  </a:t>
            </a:r>
            <a:r>
              <a:rPr lang="es-EC" sz="1100" dirty="0" err="1"/>
              <a:t>Wypall</a:t>
            </a:r>
            <a:r>
              <a:rPr lang="es-EC" sz="1100" dirty="0"/>
              <a:t>, ya que tiene residuos de tintas y disolventes que afectan al ambiente, deben ser ejecutados estrictamente por el Plan de Manejo Ambiental</a:t>
            </a:r>
            <a:r>
              <a:rPr lang="es-EC" sz="1100" dirty="0" smtClean="0"/>
              <a:t>.</a:t>
            </a:r>
            <a:endParaRPr lang="es-EC" sz="1100" dirty="0"/>
          </a:p>
        </p:txBody>
      </p:sp>
    </p:spTree>
    <p:extLst>
      <p:ext uri="{BB962C8B-B14F-4D97-AF65-F5344CB8AC3E}">
        <p14:creationId xmlns:p14="http://schemas.microsoft.com/office/powerpoint/2010/main" val="569865950"/>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24128" y="109227"/>
            <a:ext cx="9720072" cy="479496"/>
          </a:xfrm>
        </p:spPr>
        <p:txBody>
          <a:bodyPr>
            <a:normAutofit fontScale="90000"/>
          </a:bodyPr>
          <a:lstStyle/>
          <a:p>
            <a:pPr algn="ctr"/>
            <a:r>
              <a:rPr lang="es-EC" dirty="0" smtClean="0"/>
              <a:t>RECOMENDACIONES</a:t>
            </a:r>
            <a:endParaRPr lang="es-EC" dirty="0"/>
          </a:p>
        </p:txBody>
      </p:sp>
      <p:sp>
        <p:nvSpPr>
          <p:cNvPr id="3" name="Marcador de contenido 2"/>
          <p:cNvSpPr>
            <a:spLocks noGrp="1"/>
          </p:cNvSpPr>
          <p:nvPr>
            <p:ph idx="1"/>
          </p:nvPr>
        </p:nvSpPr>
        <p:spPr>
          <a:xfrm>
            <a:off x="250522" y="688932"/>
            <a:ext cx="11686782" cy="5924810"/>
          </a:xfrm>
        </p:spPr>
        <p:txBody>
          <a:bodyPr>
            <a:normAutofit lnSpcReduction="10000"/>
          </a:bodyPr>
          <a:lstStyle/>
          <a:p>
            <a:r>
              <a:rPr lang="es-EC" dirty="0"/>
              <a:t>Poner en marcha las actividades, programas y planes dados en el Plan de Manejo Ambiental, los que ayudarán a proteger la salud y la estabilidad laboral tanto de los trabajadores de la imprenta como del ambiente.</a:t>
            </a:r>
          </a:p>
          <a:p>
            <a:r>
              <a:rPr lang="es-EC" dirty="0"/>
              <a:t>Transmitir charlas de capacitaciones ambientales periódicamente para concientizar al personal del cuidado del ambiente.</a:t>
            </a:r>
          </a:p>
          <a:p>
            <a:r>
              <a:rPr lang="es-EC" dirty="0"/>
              <a:t>Realizar acuerdos con Gestores Ambientales debidamente acreditados por el Ministerio del Ambiente para la recolección de los desechos sólidos y líquidos generados en la imprenta.</a:t>
            </a:r>
          </a:p>
          <a:p>
            <a:r>
              <a:rPr lang="es-EC" dirty="0"/>
              <a:t>Señalizar la imprenta de acuerdo a lo estipulado en el PMA acerca de los sitios seguros y vías de evacuación para eventuales catástrofes naturales.</a:t>
            </a:r>
          </a:p>
          <a:p>
            <a:r>
              <a:rPr lang="es-EC" dirty="0"/>
              <a:t>Establecer mantenimiento preventivo y constante de todos los procesos que constan en el funcionamiento de la imprenta como los sanitarios, lavabos, mangueras, tuberías, etc.</a:t>
            </a:r>
          </a:p>
          <a:p>
            <a:r>
              <a:rPr lang="es-EC" dirty="0"/>
              <a:t>Que se establezca la ejecución del sistema de tratamiento de descargas del lavado de rodillos.</a:t>
            </a:r>
          </a:p>
          <a:p>
            <a:r>
              <a:rPr lang="es-EC" dirty="0"/>
              <a:t>Predisposición del personal que labora en la imprenta para acatar y ejecutar  el PMA a la brevedad posible.</a:t>
            </a:r>
          </a:p>
          <a:p>
            <a:r>
              <a:rPr lang="es-EC" dirty="0"/>
              <a:t>Establecer un departamento de Gestión Ambiental que cumpla con las funciones específicas del control y monitoreo de los desechos sólidos y líquidos de la imprenta.</a:t>
            </a:r>
          </a:p>
        </p:txBody>
      </p:sp>
    </p:spTree>
    <p:extLst>
      <p:ext uri="{BB962C8B-B14F-4D97-AF65-F5344CB8AC3E}">
        <p14:creationId xmlns:p14="http://schemas.microsoft.com/office/powerpoint/2010/main" val="271395113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docProps/app.xml><?xml version="1.0" encoding="utf-8"?>
<Properties xmlns="http://schemas.openxmlformats.org/officeDocument/2006/extended-properties" xmlns:vt="http://schemas.openxmlformats.org/officeDocument/2006/docPropsVTypes">
  <Template>Integral</Template>
  <TotalTime>856</TotalTime>
  <Words>7199</Words>
  <Application>Microsoft Office PowerPoint</Application>
  <PresentationFormat>Panorámica</PresentationFormat>
  <Paragraphs>483</Paragraphs>
  <Slides>98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98</vt:i4>
      </vt:variant>
    </vt:vector>
  </HeadingPairs>
  <TitlesOfParts>
    <vt:vector size="106" baseType="lpstr">
      <vt:lpstr>Arial</vt:lpstr>
      <vt:lpstr>Calibri</vt:lpstr>
      <vt:lpstr>Cambria Math</vt:lpstr>
      <vt:lpstr>Times New Roman</vt:lpstr>
      <vt:lpstr>Tw Cen MT</vt:lpstr>
      <vt:lpstr>Tw Cen MT Condensed</vt:lpstr>
      <vt:lpstr>Wingdings 3</vt:lpstr>
      <vt:lpstr>Integral</vt:lpstr>
      <vt:lpstr>DECLARACIÓN DE IMPACTO AMBIENTAL EX-POST Y PROPUESTA DE PLAN DE MANEJO AMBIENTAL DE LA UNIDAD DE GESTIÓN DE SEGURIDAD DOCUMENTARÍA (IMPRENTA A GRAN ESCALA) DEL INSTITUTO GEOGRÁFICO MILITAR</vt:lpstr>
      <vt:lpstr>INTRODUCCIÓN</vt:lpstr>
      <vt:lpstr>PROBLEMÁTICA</vt:lpstr>
      <vt:lpstr>Presentación de PowerPoint</vt:lpstr>
      <vt:lpstr>Presentación de PowerPoint</vt:lpstr>
      <vt:lpstr>Descripción del área de la Gestión de Seguridad Documentaria</vt:lpstr>
      <vt:lpstr>Presentación de PowerPoint</vt:lpstr>
      <vt:lpstr>Presentación de PowerPoint</vt:lpstr>
      <vt:lpstr>LÍNEA BASE AMBIENTAL </vt:lpstr>
      <vt:lpstr>Presentación de PowerPoint</vt:lpstr>
      <vt:lpstr>Presentación de PowerPoint</vt:lpstr>
      <vt:lpstr>Presentación de PowerPoint</vt:lpstr>
      <vt:lpstr>agua</vt:lpstr>
      <vt:lpstr>Para la toma de muestras de agua</vt:lpstr>
      <vt:lpstr>Comparación de resultados</vt:lpstr>
      <vt:lpstr>aire</vt:lpstr>
      <vt:lpstr>RUIDO AMBIENTAL</vt:lpstr>
      <vt:lpstr>Reglamento de Seguridad y Salud de los Trabajadores</vt:lpstr>
      <vt:lpstr>TOMA DE MEDIONES DE RUIDO</vt:lpstr>
      <vt:lpstr>MEDIO BIÓTICO</vt:lpstr>
      <vt:lpstr>Medio Socio-Económico</vt:lpstr>
      <vt:lpstr>DEMOGRAFÍA</vt:lpstr>
      <vt:lpstr>DENSIDAD POBLACIONAL</vt:lpstr>
      <vt:lpstr>Población Económicamente Activa (PEA)</vt:lpstr>
      <vt:lpstr>VIALIDAD</vt:lpstr>
      <vt:lpstr>Área de influencia directa</vt:lpstr>
      <vt:lpstr>Presentación de PowerPoint</vt:lpstr>
      <vt:lpstr>Área de influencia indirecta</vt:lpstr>
      <vt:lpstr>Presentación de PowerPoint</vt:lpstr>
      <vt:lpstr>Presentación de PowerPoint</vt:lpstr>
      <vt:lpstr>Descripción de la unidad de Gestión de Seguridad Documentaria</vt:lpstr>
      <vt:lpstr>Pre-prensa (Diseño)</vt:lpstr>
      <vt:lpstr>Pre-prensa (RIP CTP)</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PRINCIPALES EQUIPOS DE PRE-PRENSA</vt:lpstr>
      <vt:lpstr>PRINCIPALES EQUIPOS DE PRENSA</vt:lpstr>
      <vt:lpstr>PRINCIPALES EQUIPOS DE POST-PRENSA</vt:lpstr>
      <vt:lpstr>MAQUINARIA SUPLEMETARIA</vt:lpstr>
      <vt:lpstr>Insumos o materia prima</vt:lpstr>
      <vt:lpstr>Almacenamiento de Residuos líquidos  y sólidos</vt:lpstr>
      <vt:lpstr>PERSONAL DE LA UNIDAD DE GESTION SEGURIDAD DOCUMENTARIA</vt:lpstr>
      <vt:lpstr>ANÁLISIS DE RIESGOS</vt:lpstr>
      <vt:lpstr>Riesgo por actividades de procesos</vt:lpstr>
      <vt:lpstr>Riesgo por actividades de procesos</vt:lpstr>
      <vt:lpstr>Matriz de Valoración  de Riesgos por actividades de procesos</vt:lpstr>
      <vt:lpstr>Identificación y Evaluación de Impactos Ambientales</vt:lpstr>
      <vt:lpstr>Componentes ambientales que pueden ser impactados por los procesos.</vt:lpstr>
      <vt:lpstr>Identificación de aspectos e impactos ambientales</vt:lpstr>
      <vt:lpstr>impactos encontrados en Matriz de Interacción entre procesos y factores ambientales</vt:lpstr>
      <vt:lpstr>HALLAZGOS</vt:lpstr>
      <vt:lpstr>Presentación de PowerPoint</vt:lpstr>
      <vt:lpstr>Presentación de PowerPoint</vt:lpstr>
      <vt:lpstr>Presentación de PowerPoint</vt:lpstr>
      <vt:lpstr>Presentación de PowerPoint</vt:lpstr>
      <vt:lpstr>Presentación de PowerPoint</vt:lpstr>
      <vt:lpstr>Presentación de PowerPoint</vt:lpstr>
      <vt:lpstr>Análisis de la Matriz de Hallazgos</vt:lpstr>
      <vt:lpstr>  Metodología para la Evaluación de Impactos Ambientales</vt:lpstr>
      <vt:lpstr>Presentación de PowerPoint</vt:lpstr>
      <vt:lpstr>Presentación de PowerPoint</vt:lpstr>
      <vt:lpstr>Categorización de Impactos Ambientales</vt:lpstr>
      <vt:lpstr>Presentación de PowerPoint</vt:lpstr>
      <vt:lpstr>Análisis de Resultados</vt:lpstr>
      <vt:lpstr>PLAN DE MANEJO AMBIENTAL</vt:lpstr>
      <vt:lpstr>PLAN DE PREVENCIÓN Y MITIGACIÓN</vt:lpstr>
      <vt:lpstr>Presentación de PowerPoint</vt:lpstr>
      <vt:lpstr>PLAN DE CONTINGENCIAS</vt:lpstr>
      <vt:lpstr>PLAN DE CAPACITACIÓN</vt:lpstr>
      <vt:lpstr>PLAN DE SEGURIDAD Y SALUD OCUPACIONAL</vt:lpstr>
      <vt:lpstr>Presentación de PowerPoint</vt:lpstr>
      <vt:lpstr>Presentación de PowerPoint</vt:lpstr>
      <vt:lpstr>PLAN DE MANEJO DE DESECHOS</vt:lpstr>
      <vt:lpstr>Presentación de PowerPoint</vt:lpstr>
      <vt:lpstr>Presentación de PowerPoint</vt:lpstr>
      <vt:lpstr>PLAN DE RELACIONES COMUNITARIAS</vt:lpstr>
      <vt:lpstr>PLAN DE RELACIONES COMUNITARIAS</vt:lpstr>
      <vt:lpstr>PLAN DE MONITOREO Y SEGUIMIENTO</vt:lpstr>
      <vt:lpstr>PLAN DE ACCIÓN PARA LA MATRIZ DE HALLAZGOS</vt:lpstr>
      <vt:lpstr>Presentación de PowerPoint</vt:lpstr>
      <vt:lpstr>Presentación de PowerPoint</vt:lpstr>
      <vt:lpstr>Presentación de PowerPoint</vt:lpstr>
      <vt:lpstr>CRONOGRAMA VALORADO DEL PLAN DE MANEJO AMBIENTAL</vt:lpstr>
      <vt:lpstr>CRONOGRAMA VALORADO DEL PLAN DE MANEJO AMBIENTAL</vt:lpstr>
      <vt:lpstr>CRONOGRAMA VALORADO DEL PLAN DE MANEJO AMBIENTAL</vt:lpstr>
      <vt:lpstr>CONCLUSIONES</vt:lpstr>
      <vt:lpstr>RECOMENDACIONES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DECLARACIÓN DE IMPACTO AMBIENTAL EX-POST Y PROPUESTA DE PLAN DE MANEJO AMBIENTAL DE LA UNIDAD DE GESTIÓN DE SEGURIDAD DOCUMENTARÍA (IMPRENTA A GRAN ESCALA) DEL INSTITUTO GEOGRÁFICO MILITAR</dc:title>
  <dc:creator>hp</dc:creator>
  <cp:lastModifiedBy>hp</cp:lastModifiedBy>
  <cp:revision>80</cp:revision>
  <dcterms:created xsi:type="dcterms:W3CDTF">2016-02-10T02:07:51Z</dcterms:created>
  <dcterms:modified xsi:type="dcterms:W3CDTF">2016-02-13T16:29:47Z</dcterms:modified>
</cp:coreProperties>
</file>