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charts/chart5.xml" ContentType="application/vnd.openxmlformats-officedocument.drawingml.chart+xml"/>
  <Override PartName="/ppt/notesSlides/notesSlide15.xml" ContentType="application/vnd.openxmlformats-officedocument.presentationml.notesSlide+xml"/>
  <Override PartName="/ppt/charts/chart6.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45"/>
  </p:notesMasterIdLst>
  <p:sldIdLst>
    <p:sldId id="256" r:id="rId2"/>
    <p:sldId id="276" r:id="rId3"/>
    <p:sldId id="277" r:id="rId4"/>
    <p:sldId id="283" r:id="rId5"/>
    <p:sldId id="285" r:id="rId6"/>
    <p:sldId id="286" r:id="rId7"/>
    <p:sldId id="278" r:id="rId8"/>
    <p:sldId id="288" r:id="rId9"/>
    <p:sldId id="289" r:id="rId10"/>
    <p:sldId id="293" r:id="rId11"/>
    <p:sldId id="294" r:id="rId12"/>
    <p:sldId id="295" r:id="rId13"/>
    <p:sldId id="311" r:id="rId14"/>
    <p:sldId id="312" r:id="rId15"/>
    <p:sldId id="299" r:id="rId16"/>
    <p:sldId id="279" r:id="rId17"/>
    <p:sldId id="307" r:id="rId18"/>
    <p:sldId id="304" r:id="rId19"/>
    <p:sldId id="305" r:id="rId20"/>
    <p:sldId id="306" r:id="rId21"/>
    <p:sldId id="308" r:id="rId22"/>
    <p:sldId id="309" r:id="rId23"/>
    <p:sldId id="310" r:id="rId24"/>
    <p:sldId id="334" r:id="rId25"/>
    <p:sldId id="328" r:id="rId26"/>
    <p:sldId id="329" r:id="rId27"/>
    <p:sldId id="330" r:id="rId28"/>
    <p:sldId id="280" r:id="rId29"/>
    <p:sldId id="313" r:id="rId30"/>
    <p:sldId id="314" r:id="rId31"/>
    <p:sldId id="315" r:id="rId32"/>
    <p:sldId id="316" r:id="rId33"/>
    <p:sldId id="317" r:id="rId34"/>
    <p:sldId id="281" r:id="rId35"/>
    <p:sldId id="331" r:id="rId36"/>
    <p:sldId id="332" r:id="rId37"/>
    <p:sldId id="325" r:id="rId38"/>
    <p:sldId id="324" r:id="rId39"/>
    <p:sldId id="333" r:id="rId40"/>
    <p:sldId id="282" r:id="rId41"/>
    <p:sldId id="302" r:id="rId42"/>
    <p:sldId id="303" r:id="rId43"/>
    <p:sldId id="263" r:id="rId44"/>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79BCD"/>
    <a:srgbClr val="28B628"/>
    <a:srgbClr val="39A581"/>
    <a:srgbClr val="C4C387"/>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711" autoAdjust="0"/>
  </p:normalViewPr>
  <p:slideViewPr>
    <p:cSldViewPr snapToGrid="0" snapToObjects="1">
      <p:cViewPr>
        <p:scale>
          <a:sx n="60" d="100"/>
          <a:sy n="60" d="100"/>
        </p:scale>
        <p:origin x="-1434" y="-4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8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G:\para%20presentaci&#243;n\ESPA&#209;OL_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para%20presentaci&#243;n\ESPA&#209;OL_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para%20presentaci&#243;n\ESPA&#209;OL_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para%20presentaci&#243;n\ESPA&#209;OL_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G:\para%20presentaci&#243;n\ESPA&#209;OL_5.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G:\para%20presentaci&#243;n\ESPA&#209;OL_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7641490386995"/>
          <c:y val="0.1200998155205345"/>
          <c:w val="0.51846770967852529"/>
          <c:h val="0.79829916642872578"/>
        </c:manualLayout>
      </c:layout>
      <c:radarChart>
        <c:radarStyle val="marker"/>
        <c:varyColors val="0"/>
        <c:ser>
          <c:idx val="0"/>
          <c:order val="0"/>
          <c:tx>
            <c:strRef>
              <c:f>IDI!$A$3</c:f>
              <c:strCache>
                <c:ptCount val="1"/>
                <c:pt idx="0">
                  <c:v>República de Corea (2)</c:v>
                </c:pt>
              </c:strCache>
            </c:strRef>
          </c:tx>
          <c:marker>
            <c:symbol val="none"/>
          </c:marker>
          <c:cat>
            <c:strRef>
              <c:f>IDI!$B$2:$D$2</c:f>
              <c:strCache>
                <c:ptCount val="3"/>
                <c:pt idx="0">
                  <c:v>Acceso</c:v>
                </c:pt>
                <c:pt idx="1">
                  <c:v>Uso</c:v>
                </c:pt>
                <c:pt idx="2">
                  <c:v>Habilidades</c:v>
                </c:pt>
              </c:strCache>
            </c:strRef>
          </c:cat>
          <c:val>
            <c:numRef>
              <c:f>IDI!$B$3:$D$3</c:f>
              <c:numCache>
                <c:formatCode>General</c:formatCode>
                <c:ptCount val="3"/>
                <c:pt idx="0" formatCode="0.00">
                  <c:v>8.94</c:v>
                </c:pt>
                <c:pt idx="1">
                  <c:v>8.26</c:v>
                </c:pt>
                <c:pt idx="2">
                  <c:v>9.81</c:v>
                </c:pt>
              </c:numCache>
            </c:numRef>
          </c:val>
        </c:ser>
        <c:ser>
          <c:idx val="1"/>
          <c:order val="1"/>
          <c:tx>
            <c:strRef>
              <c:f>IDI!$A$4</c:f>
              <c:strCache>
                <c:ptCount val="1"/>
                <c:pt idx="0">
                  <c:v>Singapur (16)</c:v>
                </c:pt>
              </c:strCache>
            </c:strRef>
          </c:tx>
          <c:marker>
            <c:symbol val="none"/>
          </c:marker>
          <c:cat>
            <c:strRef>
              <c:f>IDI!$B$2:$D$2</c:f>
              <c:strCache>
                <c:ptCount val="3"/>
                <c:pt idx="0">
                  <c:v>Acceso</c:v>
                </c:pt>
                <c:pt idx="1">
                  <c:v>Uso</c:v>
                </c:pt>
                <c:pt idx="2">
                  <c:v>Habilidades</c:v>
                </c:pt>
              </c:strCache>
            </c:strRef>
          </c:cat>
          <c:val>
            <c:numRef>
              <c:f>IDI!$B$4:$D$4</c:f>
              <c:numCache>
                <c:formatCode>General</c:formatCode>
                <c:ptCount val="3"/>
                <c:pt idx="0" formatCode="0.00">
                  <c:v>8.61</c:v>
                </c:pt>
                <c:pt idx="1">
                  <c:v>7.19</c:v>
                </c:pt>
                <c:pt idx="2" formatCode="0.00">
                  <c:v>7.9</c:v>
                </c:pt>
              </c:numCache>
            </c:numRef>
          </c:val>
        </c:ser>
        <c:ser>
          <c:idx val="2"/>
          <c:order val="2"/>
          <c:tx>
            <c:strRef>
              <c:f>IDI!$A$5</c:f>
              <c:strCache>
                <c:ptCount val="1"/>
                <c:pt idx="0">
                  <c:v>Uruguay (48)</c:v>
                </c:pt>
              </c:strCache>
            </c:strRef>
          </c:tx>
          <c:marker>
            <c:symbol val="none"/>
          </c:marker>
          <c:cat>
            <c:strRef>
              <c:f>IDI!$B$2:$D$2</c:f>
              <c:strCache>
                <c:ptCount val="3"/>
                <c:pt idx="0">
                  <c:v>Acceso</c:v>
                </c:pt>
                <c:pt idx="1">
                  <c:v>Uso</c:v>
                </c:pt>
                <c:pt idx="2">
                  <c:v>Habilidades</c:v>
                </c:pt>
              </c:strCache>
            </c:strRef>
          </c:cat>
          <c:val>
            <c:numRef>
              <c:f>IDI!$B$5:$D$5</c:f>
              <c:numCache>
                <c:formatCode>General</c:formatCode>
                <c:ptCount val="3"/>
                <c:pt idx="0" formatCode="0.00">
                  <c:v>7.05</c:v>
                </c:pt>
                <c:pt idx="1">
                  <c:v>4.5599999999999996</c:v>
                </c:pt>
                <c:pt idx="2">
                  <c:v>8.39</c:v>
                </c:pt>
              </c:numCache>
            </c:numRef>
          </c:val>
        </c:ser>
        <c:ser>
          <c:idx val="3"/>
          <c:order val="3"/>
          <c:tx>
            <c:strRef>
              <c:f>IDI!$A$6</c:f>
              <c:strCache>
                <c:ptCount val="1"/>
                <c:pt idx="0">
                  <c:v>Chile (56)</c:v>
                </c:pt>
              </c:strCache>
            </c:strRef>
          </c:tx>
          <c:marker>
            <c:symbol val="none"/>
          </c:marker>
          <c:cat>
            <c:strRef>
              <c:f>IDI!$B$2:$D$2</c:f>
              <c:strCache>
                <c:ptCount val="3"/>
                <c:pt idx="0">
                  <c:v>Acceso</c:v>
                </c:pt>
                <c:pt idx="1">
                  <c:v>Uso</c:v>
                </c:pt>
                <c:pt idx="2">
                  <c:v>Habilidades</c:v>
                </c:pt>
              </c:strCache>
            </c:strRef>
          </c:cat>
          <c:val>
            <c:numRef>
              <c:f>IDI!$B$6:$D$6</c:f>
              <c:numCache>
                <c:formatCode>General</c:formatCode>
                <c:ptCount val="3"/>
                <c:pt idx="0" formatCode="0.00">
                  <c:v>6.35</c:v>
                </c:pt>
                <c:pt idx="1">
                  <c:v>4.08</c:v>
                </c:pt>
                <c:pt idx="2">
                  <c:v>8.82</c:v>
                </c:pt>
              </c:numCache>
            </c:numRef>
          </c:val>
        </c:ser>
        <c:ser>
          <c:idx val="4"/>
          <c:order val="4"/>
          <c:tx>
            <c:strRef>
              <c:f>IDI!$A$7</c:f>
              <c:strCache>
                <c:ptCount val="1"/>
                <c:pt idx="0">
                  <c:v>Ecuador (88)</c:v>
                </c:pt>
              </c:strCache>
            </c:strRef>
          </c:tx>
          <c:marker>
            <c:symbol val="none"/>
          </c:marker>
          <c:cat>
            <c:strRef>
              <c:f>IDI!$B$2:$D$2</c:f>
              <c:strCache>
                <c:ptCount val="3"/>
                <c:pt idx="0">
                  <c:v>Acceso</c:v>
                </c:pt>
                <c:pt idx="1">
                  <c:v>Uso</c:v>
                </c:pt>
                <c:pt idx="2">
                  <c:v>Habilidades</c:v>
                </c:pt>
              </c:strCache>
            </c:strRef>
          </c:cat>
          <c:val>
            <c:numRef>
              <c:f>IDI!$B$7:$D$7</c:f>
              <c:numCache>
                <c:formatCode>General</c:formatCode>
                <c:ptCount val="3"/>
                <c:pt idx="0" formatCode="0.00">
                  <c:v>5.16</c:v>
                </c:pt>
                <c:pt idx="1">
                  <c:v>2.58</c:v>
                </c:pt>
                <c:pt idx="2">
                  <c:v>7.29</c:v>
                </c:pt>
              </c:numCache>
            </c:numRef>
          </c:val>
        </c:ser>
        <c:dLbls>
          <c:showLegendKey val="0"/>
          <c:showVal val="0"/>
          <c:showCatName val="0"/>
          <c:showSerName val="0"/>
          <c:showPercent val="0"/>
          <c:showBubbleSize val="0"/>
        </c:dLbls>
        <c:axId val="61521920"/>
        <c:axId val="61523456"/>
      </c:radarChart>
      <c:catAx>
        <c:axId val="61521920"/>
        <c:scaling>
          <c:orientation val="minMax"/>
        </c:scaling>
        <c:delete val="0"/>
        <c:axPos val="b"/>
        <c:majorGridlines/>
        <c:majorTickMark val="none"/>
        <c:minorTickMark val="none"/>
        <c:tickLblPos val="nextTo"/>
        <c:spPr>
          <a:ln w="9525">
            <a:noFill/>
          </a:ln>
        </c:spPr>
        <c:txPr>
          <a:bodyPr/>
          <a:lstStyle/>
          <a:p>
            <a:pPr>
              <a:defRPr sz="800" b="1"/>
            </a:pPr>
            <a:endParaRPr lang="es-ES"/>
          </a:p>
        </c:txPr>
        <c:crossAx val="61523456"/>
        <c:crosses val="autoZero"/>
        <c:auto val="1"/>
        <c:lblAlgn val="ctr"/>
        <c:lblOffset val="100"/>
        <c:noMultiLvlLbl val="0"/>
      </c:catAx>
      <c:valAx>
        <c:axId val="61523456"/>
        <c:scaling>
          <c:orientation val="minMax"/>
        </c:scaling>
        <c:delete val="0"/>
        <c:axPos val="l"/>
        <c:majorGridlines/>
        <c:numFmt formatCode="0.00" sourceLinked="0"/>
        <c:majorTickMark val="none"/>
        <c:minorTickMark val="none"/>
        <c:tickLblPos val="nextTo"/>
        <c:txPr>
          <a:bodyPr/>
          <a:lstStyle/>
          <a:p>
            <a:pPr>
              <a:defRPr sz="700" b="1"/>
            </a:pPr>
            <a:endParaRPr lang="es-ES"/>
          </a:p>
        </c:txPr>
        <c:crossAx val="61521920"/>
        <c:crosses val="autoZero"/>
        <c:crossBetween val="between"/>
      </c:valAx>
    </c:plotArea>
    <c:legend>
      <c:legendPos val="r"/>
      <c:layout>
        <c:manualLayout>
          <c:xMode val="edge"/>
          <c:yMode val="edge"/>
          <c:x val="0.73939971581926711"/>
          <c:y val="0.70575396215578434"/>
          <c:w val="0.25866511243424034"/>
          <c:h val="0.28656264185109515"/>
        </c:manualLayout>
      </c:layout>
      <c:overlay val="0"/>
      <c:txPr>
        <a:bodyPr/>
        <a:lstStyle/>
        <a:p>
          <a:pPr>
            <a:defRPr sz="900"/>
          </a:pPr>
          <a:endParaRPr lang="es-E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1"/>
    </mc:Choice>
    <mc:Fallback>
      <c:style val="31"/>
    </mc:Fallback>
  </mc:AlternateContent>
  <c:chart>
    <c:title>
      <c:tx>
        <c:rich>
          <a:bodyPr/>
          <a:lstStyle/>
          <a:p>
            <a:pPr>
              <a:defRPr/>
            </a:pPr>
            <a:r>
              <a:rPr lang="es-ES"/>
              <a:t>Ranking  IDI</a:t>
            </a:r>
          </a:p>
        </c:rich>
      </c:tx>
      <c:layout/>
      <c:overlay val="0"/>
    </c:title>
    <c:autoTitleDeleted val="0"/>
    <c:plotArea>
      <c:layout/>
      <c:barChart>
        <c:barDir val="bar"/>
        <c:grouping val="clustered"/>
        <c:varyColors val="0"/>
        <c:ser>
          <c:idx val="0"/>
          <c:order val="0"/>
          <c:spPr>
            <a:ln>
              <a:gradFill>
                <a:gsLst>
                  <a:gs pos="0">
                    <a:srgbClr val="8488C4"/>
                  </a:gs>
                  <a:gs pos="53000">
                    <a:srgbClr val="D4DEFF"/>
                  </a:gs>
                  <a:gs pos="83000">
                    <a:srgbClr val="D4DEFF"/>
                  </a:gs>
                  <a:gs pos="100000">
                    <a:srgbClr val="96AB94"/>
                  </a:gs>
                </a:gsLst>
                <a:lin ang="5400000" scaled="0"/>
              </a:gradFill>
            </a:ln>
            <a:effectLst>
              <a:innerShdw blurRad="63500" dist="50800" dir="13500000">
                <a:prstClr val="black">
                  <a:alpha val="50000"/>
                </a:prstClr>
              </a:innerShdw>
            </a:effectLst>
          </c:spPr>
          <c:invertIfNegative val="0"/>
          <c:dPt>
            <c:idx val="0"/>
            <c:invertIfNegative val="0"/>
            <c:bubble3D val="0"/>
            <c:spPr>
              <a:solidFill>
                <a:schemeClr val="accent4">
                  <a:lumMod val="40000"/>
                  <a:lumOff val="60000"/>
                </a:schemeClr>
              </a:solidFill>
              <a:ln>
                <a:gradFill>
                  <a:gsLst>
                    <a:gs pos="0">
                      <a:srgbClr val="8488C4"/>
                    </a:gs>
                    <a:gs pos="53000">
                      <a:srgbClr val="D4DEFF"/>
                    </a:gs>
                    <a:gs pos="83000">
                      <a:srgbClr val="D4DEFF"/>
                    </a:gs>
                    <a:gs pos="100000">
                      <a:srgbClr val="96AB94"/>
                    </a:gs>
                  </a:gsLst>
                  <a:lin ang="5400000" scaled="0"/>
                </a:gradFill>
              </a:ln>
              <a:effectLst>
                <a:innerShdw blurRad="63500" dist="50800" dir="13500000">
                  <a:prstClr val="black">
                    <a:alpha val="50000"/>
                  </a:prstClr>
                </a:innerShdw>
              </a:effectLst>
            </c:spPr>
          </c:dPt>
          <c:dPt>
            <c:idx val="1"/>
            <c:invertIfNegative val="0"/>
            <c:bubble3D val="0"/>
            <c:spPr>
              <a:solidFill>
                <a:schemeClr val="accent4">
                  <a:lumMod val="40000"/>
                  <a:lumOff val="60000"/>
                </a:schemeClr>
              </a:solidFill>
              <a:ln>
                <a:gradFill>
                  <a:gsLst>
                    <a:gs pos="0">
                      <a:srgbClr val="8488C4"/>
                    </a:gs>
                    <a:gs pos="53000">
                      <a:srgbClr val="D4DEFF"/>
                    </a:gs>
                    <a:gs pos="83000">
                      <a:srgbClr val="D4DEFF"/>
                    </a:gs>
                    <a:gs pos="100000">
                      <a:srgbClr val="96AB94"/>
                    </a:gs>
                  </a:gsLst>
                  <a:lin ang="5400000" scaled="0"/>
                </a:gradFill>
              </a:ln>
              <a:effectLst>
                <a:innerShdw blurRad="63500" dist="50800" dir="13500000">
                  <a:prstClr val="black">
                    <a:alpha val="50000"/>
                  </a:prstClr>
                </a:innerShdw>
              </a:effectLst>
            </c:spPr>
          </c:dPt>
          <c:dPt>
            <c:idx val="2"/>
            <c:invertIfNegative val="0"/>
            <c:bubble3D val="0"/>
            <c:spPr>
              <a:solidFill>
                <a:schemeClr val="accent4">
                  <a:lumMod val="40000"/>
                  <a:lumOff val="60000"/>
                </a:schemeClr>
              </a:solidFill>
              <a:ln>
                <a:gradFill>
                  <a:gsLst>
                    <a:gs pos="0">
                      <a:srgbClr val="8488C4"/>
                    </a:gs>
                    <a:gs pos="53000">
                      <a:srgbClr val="D4DEFF"/>
                    </a:gs>
                    <a:gs pos="83000">
                      <a:srgbClr val="D4DEFF"/>
                    </a:gs>
                    <a:gs pos="100000">
                      <a:srgbClr val="96AB94"/>
                    </a:gs>
                  </a:gsLst>
                  <a:lin ang="5400000" scaled="0"/>
                </a:gradFill>
              </a:ln>
              <a:effectLst>
                <a:innerShdw blurRad="63500" dist="50800" dir="13500000">
                  <a:prstClr val="black">
                    <a:alpha val="50000"/>
                  </a:prstClr>
                </a:innerShdw>
              </a:effectLst>
            </c:spPr>
          </c:dPt>
          <c:dPt>
            <c:idx val="3"/>
            <c:invertIfNegative val="0"/>
            <c:bubble3D val="0"/>
            <c:spPr>
              <a:solidFill>
                <a:schemeClr val="accent4">
                  <a:lumMod val="40000"/>
                  <a:lumOff val="60000"/>
                </a:schemeClr>
              </a:solidFill>
              <a:ln>
                <a:gradFill flip="none" rotWithShape="1">
                  <a:gsLst>
                    <a:gs pos="0">
                      <a:schemeClr val="accent5">
                        <a:lumMod val="40000"/>
                        <a:lumOff val="60000"/>
                      </a:schemeClr>
                    </a:gs>
                    <a:gs pos="53000">
                      <a:srgbClr val="D4DEFF"/>
                    </a:gs>
                    <a:gs pos="83000">
                      <a:srgbClr val="D4DEFF"/>
                    </a:gs>
                    <a:gs pos="100000">
                      <a:srgbClr val="96AB94"/>
                    </a:gs>
                  </a:gsLst>
                  <a:lin ang="5400000" scaled="1"/>
                  <a:tileRect/>
                </a:gradFill>
              </a:ln>
              <a:effectLst>
                <a:innerShdw blurRad="63500" dist="50800" dir="13500000">
                  <a:prstClr val="black">
                    <a:alpha val="50000"/>
                  </a:prstClr>
                </a:innerShdw>
              </a:effectLst>
            </c:spPr>
          </c:dPt>
          <c:dPt>
            <c:idx val="4"/>
            <c:invertIfNegative val="0"/>
            <c:bubble3D val="0"/>
            <c:spPr>
              <a:solidFill>
                <a:schemeClr val="accent4">
                  <a:lumMod val="40000"/>
                  <a:lumOff val="60000"/>
                </a:schemeClr>
              </a:solidFill>
              <a:ln>
                <a:gradFill>
                  <a:gsLst>
                    <a:gs pos="0">
                      <a:srgbClr val="8488C4"/>
                    </a:gs>
                    <a:gs pos="53000">
                      <a:srgbClr val="D4DEFF"/>
                    </a:gs>
                    <a:gs pos="83000">
                      <a:srgbClr val="D4DEFF"/>
                    </a:gs>
                    <a:gs pos="100000">
                      <a:srgbClr val="96AB94"/>
                    </a:gs>
                  </a:gsLst>
                  <a:lin ang="5400000" scaled="0"/>
                </a:gradFill>
              </a:ln>
              <a:effectLst>
                <a:innerShdw blurRad="63500" dist="50800" dir="13500000">
                  <a:prstClr val="black">
                    <a:alpha val="50000"/>
                  </a:prstClr>
                </a:innerShdw>
              </a:effectLst>
            </c:spPr>
          </c:dPt>
          <c:cat>
            <c:strRef>
              <c:f>IDI!$A$38:$A$42</c:f>
              <c:strCache>
                <c:ptCount val="5"/>
                <c:pt idx="0">
                  <c:v>Ecuador</c:v>
                </c:pt>
                <c:pt idx="1">
                  <c:v>Chile</c:v>
                </c:pt>
                <c:pt idx="2">
                  <c:v>Uruguay</c:v>
                </c:pt>
                <c:pt idx="3">
                  <c:v>Singapur</c:v>
                </c:pt>
                <c:pt idx="4">
                  <c:v>República de Corea</c:v>
                </c:pt>
              </c:strCache>
            </c:strRef>
          </c:cat>
          <c:val>
            <c:numRef>
              <c:f>IDI!$B$38:$B$42</c:f>
              <c:numCache>
                <c:formatCode>0.00</c:formatCode>
                <c:ptCount val="5"/>
                <c:pt idx="0">
                  <c:v>4.5599999999999996</c:v>
                </c:pt>
                <c:pt idx="1">
                  <c:v>5.92</c:v>
                </c:pt>
                <c:pt idx="2">
                  <c:v>6.32</c:v>
                </c:pt>
                <c:pt idx="3">
                  <c:v>7.9</c:v>
                </c:pt>
                <c:pt idx="4">
                  <c:v>8.85</c:v>
                </c:pt>
              </c:numCache>
            </c:numRef>
          </c:val>
        </c:ser>
        <c:dLbls>
          <c:showLegendKey val="0"/>
          <c:showVal val="1"/>
          <c:showCatName val="0"/>
          <c:showSerName val="0"/>
          <c:showPercent val="0"/>
          <c:showBubbleSize val="0"/>
        </c:dLbls>
        <c:gapWidth val="9"/>
        <c:overlap val="-25"/>
        <c:axId val="66984192"/>
        <c:axId val="66990080"/>
      </c:barChart>
      <c:catAx>
        <c:axId val="66984192"/>
        <c:scaling>
          <c:orientation val="minMax"/>
        </c:scaling>
        <c:delete val="0"/>
        <c:axPos val="l"/>
        <c:majorTickMark val="none"/>
        <c:minorTickMark val="none"/>
        <c:tickLblPos val="nextTo"/>
        <c:txPr>
          <a:bodyPr/>
          <a:lstStyle/>
          <a:p>
            <a:pPr>
              <a:defRPr b="1"/>
            </a:pPr>
            <a:endParaRPr lang="es-ES"/>
          </a:p>
        </c:txPr>
        <c:crossAx val="66990080"/>
        <c:crosses val="autoZero"/>
        <c:auto val="1"/>
        <c:lblAlgn val="ctr"/>
        <c:lblOffset val="100"/>
        <c:noMultiLvlLbl val="0"/>
      </c:catAx>
      <c:valAx>
        <c:axId val="66990080"/>
        <c:scaling>
          <c:orientation val="minMax"/>
        </c:scaling>
        <c:delete val="1"/>
        <c:axPos val="b"/>
        <c:numFmt formatCode="0.00" sourceLinked="1"/>
        <c:majorTickMark val="out"/>
        <c:minorTickMark val="none"/>
        <c:tickLblPos val="nextTo"/>
        <c:crossAx val="66984192"/>
        <c:crosses val="autoZero"/>
        <c:crossBetween val="between"/>
      </c:valAx>
      <c:spPr>
        <a:effectLst>
          <a:outerShdw blurRad="50800" dir="5400000" algn="ctr" rotWithShape="0">
            <a:srgbClr val="000000">
              <a:alpha val="43137"/>
            </a:srgbClr>
          </a:outerShdw>
        </a:effectLst>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57703014395929"/>
          <c:y val="0.16337257126409277"/>
          <c:w val="0.46620825289400808"/>
          <c:h val="0.7727559599813133"/>
        </c:manualLayout>
      </c:layout>
      <c:radarChart>
        <c:radarStyle val="marker"/>
        <c:varyColors val="0"/>
        <c:ser>
          <c:idx val="1"/>
          <c:order val="0"/>
          <c:tx>
            <c:strRef>
              <c:f>NRI!$A$28</c:f>
              <c:strCache>
                <c:ptCount val="1"/>
                <c:pt idx="0">
                  <c:v>Singapur (2)</c:v>
                </c:pt>
              </c:strCache>
            </c:strRef>
          </c:tx>
          <c:marker>
            <c:symbol val="none"/>
          </c:marker>
          <c:cat>
            <c:strRef>
              <c:f>NRI!$B$27:$E$27</c:f>
              <c:strCache>
                <c:ptCount val="4"/>
                <c:pt idx="0">
                  <c:v>Ambiente (Político y Regulatorio)</c:v>
                </c:pt>
                <c:pt idx="1">
                  <c:v>Preparación (Infraestructura, contenidos, habilidades)</c:v>
                </c:pt>
                <c:pt idx="2">
                  <c:v>Uso (Individual,  Negocios, Gobierno)</c:v>
                </c:pt>
                <c:pt idx="3">
                  <c:v>Impacto (Económico, Social)</c:v>
                </c:pt>
              </c:strCache>
            </c:strRef>
          </c:cat>
          <c:val>
            <c:numRef>
              <c:f>NRI!$B$28:$E$28</c:f>
              <c:numCache>
                <c:formatCode>0.0000</c:formatCode>
                <c:ptCount val="4"/>
                <c:pt idx="0">
                  <c:v>5.8669000000000002</c:v>
                </c:pt>
                <c:pt idx="1">
                  <c:v>6.1988000000000003</c:v>
                </c:pt>
                <c:pt idx="2">
                  <c:v>5.87</c:v>
                </c:pt>
                <c:pt idx="3">
                  <c:v>5.9344000000000001</c:v>
                </c:pt>
              </c:numCache>
            </c:numRef>
          </c:val>
        </c:ser>
        <c:ser>
          <c:idx val="2"/>
          <c:order val="1"/>
          <c:tx>
            <c:strRef>
              <c:f>NRI!$A$29</c:f>
              <c:strCache>
                <c:ptCount val="1"/>
                <c:pt idx="0">
                  <c:v>Corea (10)</c:v>
                </c:pt>
              </c:strCache>
            </c:strRef>
          </c:tx>
          <c:marker>
            <c:symbol val="none"/>
          </c:marker>
          <c:cat>
            <c:strRef>
              <c:f>NRI!$B$27:$E$27</c:f>
              <c:strCache>
                <c:ptCount val="4"/>
                <c:pt idx="0">
                  <c:v>Ambiente (Político y Regulatorio)</c:v>
                </c:pt>
                <c:pt idx="1">
                  <c:v>Preparación (Infraestructura, contenidos, habilidades)</c:v>
                </c:pt>
                <c:pt idx="2">
                  <c:v>Uso (Individual,  Negocios, Gobierno)</c:v>
                </c:pt>
                <c:pt idx="3">
                  <c:v>Impacto (Económico, Social)</c:v>
                </c:pt>
              </c:strCache>
            </c:strRef>
          </c:cat>
          <c:val>
            <c:numRef>
              <c:f>NRI!$B$29:$E$29</c:f>
              <c:numCache>
                <c:formatCode>0.0000</c:formatCode>
                <c:ptCount val="4"/>
                <c:pt idx="0">
                  <c:v>4.6840000000000002</c:v>
                </c:pt>
                <c:pt idx="1">
                  <c:v>5.9335000000000004</c:v>
                </c:pt>
                <c:pt idx="2">
                  <c:v>5.8855000000000004</c:v>
                </c:pt>
                <c:pt idx="3">
                  <c:v>5.6668000000000003</c:v>
                </c:pt>
              </c:numCache>
            </c:numRef>
          </c:val>
        </c:ser>
        <c:ser>
          <c:idx val="3"/>
          <c:order val="2"/>
          <c:tx>
            <c:strRef>
              <c:f>NRI!$A$30</c:f>
              <c:strCache>
                <c:ptCount val="1"/>
                <c:pt idx="0">
                  <c:v>Chile (35)</c:v>
                </c:pt>
              </c:strCache>
            </c:strRef>
          </c:tx>
          <c:marker>
            <c:symbol val="none"/>
          </c:marker>
          <c:cat>
            <c:strRef>
              <c:f>NRI!$B$27:$E$27</c:f>
              <c:strCache>
                <c:ptCount val="4"/>
                <c:pt idx="0">
                  <c:v>Ambiente (Político y Regulatorio)</c:v>
                </c:pt>
                <c:pt idx="1">
                  <c:v>Preparación (Infraestructura, contenidos, habilidades)</c:v>
                </c:pt>
                <c:pt idx="2">
                  <c:v>Uso (Individual,  Negocios, Gobierno)</c:v>
                </c:pt>
                <c:pt idx="3">
                  <c:v>Impacto (Económico, Social)</c:v>
                </c:pt>
              </c:strCache>
            </c:strRef>
          </c:cat>
          <c:val>
            <c:numRef>
              <c:f>NRI!$B$30:$E$30</c:f>
              <c:numCache>
                <c:formatCode>General</c:formatCode>
                <c:ptCount val="4"/>
                <c:pt idx="0">
                  <c:v>4.8303000000000003</c:v>
                </c:pt>
                <c:pt idx="1">
                  <c:v>5.0050999999999997</c:v>
                </c:pt>
                <c:pt idx="2">
                  <c:v>4.3699000000000003</c:v>
                </c:pt>
                <c:pt idx="3">
                  <c:v>4.2278000000000002</c:v>
                </c:pt>
              </c:numCache>
            </c:numRef>
          </c:val>
        </c:ser>
        <c:ser>
          <c:idx val="4"/>
          <c:order val="3"/>
          <c:tx>
            <c:strRef>
              <c:f>NRI!$A$31</c:f>
              <c:strCache>
                <c:ptCount val="1"/>
                <c:pt idx="0">
                  <c:v>Uruguay (56)</c:v>
                </c:pt>
              </c:strCache>
            </c:strRef>
          </c:tx>
          <c:marker>
            <c:symbol val="none"/>
          </c:marker>
          <c:cat>
            <c:strRef>
              <c:f>NRI!$B$27:$E$27</c:f>
              <c:strCache>
                <c:ptCount val="4"/>
                <c:pt idx="0">
                  <c:v>Ambiente (Político y Regulatorio)</c:v>
                </c:pt>
                <c:pt idx="1">
                  <c:v>Preparación (Infraestructura, contenidos, habilidades)</c:v>
                </c:pt>
                <c:pt idx="2">
                  <c:v>Uso (Individual,  Negocios, Gobierno)</c:v>
                </c:pt>
                <c:pt idx="3">
                  <c:v>Impacto (Económico, Social)</c:v>
                </c:pt>
              </c:strCache>
            </c:strRef>
          </c:cat>
          <c:val>
            <c:numRef>
              <c:f>NRI!$B$31:$E$31</c:f>
              <c:numCache>
                <c:formatCode>General</c:formatCode>
                <c:ptCount val="4"/>
                <c:pt idx="0">
                  <c:v>4.2114000000000003</c:v>
                </c:pt>
                <c:pt idx="1">
                  <c:v>4.8836000000000004</c:v>
                </c:pt>
                <c:pt idx="2">
                  <c:v>4.0461999999999998</c:v>
                </c:pt>
                <c:pt idx="3">
                  <c:v>3.7307000000000001</c:v>
                </c:pt>
              </c:numCache>
            </c:numRef>
          </c:val>
        </c:ser>
        <c:ser>
          <c:idx val="5"/>
          <c:order val="4"/>
          <c:tx>
            <c:strRef>
              <c:f>NRI!$A$32</c:f>
              <c:strCache>
                <c:ptCount val="1"/>
                <c:pt idx="0">
                  <c:v>Ecuador (82)</c:v>
                </c:pt>
              </c:strCache>
            </c:strRef>
          </c:tx>
          <c:marker>
            <c:symbol val="none"/>
          </c:marker>
          <c:cat>
            <c:strRef>
              <c:f>NRI!$B$27:$E$27</c:f>
              <c:strCache>
                <c:ptCount val="4"/>
                <c:pt idx="0">
                  <c:v>Ambiente (Político y Regulatorio)</c:v>
                </c:pt>
                <c:pt idx="1">
                  <c:v>Preparación (Infraestructura, contenidos, habilidades)</c:v>
                </c:pt>
                <c:pt idx="2">
                  <c:v>Uso (Individual,  Negocios, Gobierno)</c:v>
                </c:pt>
                <c:pt idx="3">
                  <c:v>Impacto (Económico, Social)</c:v>
                </c:pt>
              </c:strCache>
            </c:strRef>
          </c:cat>
          <c:val>
            <c:numRef>
              <c:f>NRI!$B$32:$E$32</c:f>
              <c:numCache>
                <c:formatCode>General</c:formatCode>
                <c:ptCount val="4"/>
                <c:pt idx="0">
                  <c:v>3.8144999999999998</c:v>
                </c:pt>
                <c:pt idx="1">
                  <c:v>4.5911999999999997</c:v>
                </c:pt>
                <c:pt idx="2">
                  <c:v>3.6320999999999999</c:v>
                </c:pt>
                <c:pt idx="3">
                  <c:v>3.3809</c:v>
                </c:pt>
              </c:numCache>
            </c:numRef>
          </c:val>
        </c:ser>
        <c:dLbls>
          <c:showLegendKey val="0"/>
          <c:showVal val="0"/>
          <c:showCatName val="0"/>
          <c:showSerName val="0"/>
          <c:showPercent val="0"/>
          <c:showBubbleSize val="0"/>
        </c:dLbls>
        <c:axId val="67035904"/>
        <c:axId val="67037440"/>
      </c:radarChart>
      <c:catAx>
        <c:axId val="67035904"/>
        <c:scaling>
          <c:orientation val="minMax"/>
        </c:scaling>
        <c:delete val="0"/>
        <c:axPos val="b"/>
        <c:majorGridlines/>
        <c:majorTickMark val="none"/>
        <c:minorTickMark val="none"/>
        <c:tickLblPos val="nextTo"/>
        <c:spPr>
          <a:ln w="9525">
            <a:noFill/>
          </a:ln>
        </c:spPr>
        <c:txPr>
          <a:bodyPr/>
          <a:lstStyle/>
          <a:p>
            <a:pPr>
              <a:defRPr sz="800" b="1"/>
            </a:pPr>
            <a:endParaRPr lang="es-ES"/>
          </a:p>
        </c:txPr>
        <c:crossAx val="67037440"/>
        <c:crosses val="autoZero"/>
        <c:auto val="1"/>
        <c:lblAlgn val="ctr"/>
        <c:lblOffset val="100"/>
        <c:noMultiLvlLbl val="0"/>
      </c:catAx>
      <c:valAx>
        <c:axId val="67037440"/>
        <c:scaling>
          <c:orientation val="minMax"/>
        </c:scaling>
        <c:delete val="0"/>
        <c:axPos val="l"/>
        <c:majorGridlines/>
        <c:numFmt formatCode="0" sourceLinked="0"/>
        <c:majorTickMark val="none"/>
        <c:minorTickMark val="none"/>
        <c:tickLblPos val="nextTo"/>
        <c:txPr>
          <a:bodyPr/>
          <a:lstStyle/>
          <a:p>
            <a:pPr>
              <a:defRPr sz="700" b="1"/>
            </a:pPr>
            <a:endParaRPr lang="es-ES"/>
          </a:p>
        </c:txPr>
        <c:crossAx val="67035904"/>
        <c:crosses val="autoZero"/>
        <c:crossBetween val="between"/>
      </c:valAx>
    </c:plotArea>
    <c:legend>
      <c:legendPos val="r"/>
      <c:layout>
        <c:manualLayout>
          <c:xMode val="edge"/>
          <c:yMode val="edge"/>
          <c:x val="0.76649183314895553"/>
          <c:y val="0.77574575070134055"/>
          <c:w val="0.15820972791624188"/>
          <c:h val="0.22261100004178289"/>
        </c:manualLayout>
      </c:layout>
      <c:overlay val="0"/>
      <c:txPr>
        <a:bodyPr/>
        <a:lstStyle/>
        <a:p>
          <a:pPr>
            <a:defRPr sz="900"/>
          </a:pPr>
          <a:endParaRPr lang="es-E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1"/>
    </mc:Choice>
    <mc:Fallback>
      <c:style val="31"/>
    </mc:Fallback>
  </mc:AlternateContent>
  <c:chart>
    <c:title>
      <c:tx>
        <c:rich>
          <a:bodyPr/>
          <a:lstStyle/>
          <a:p>
            <a:pPr>
              <a:defRPr/>
            </a:pPr>
            <a:r>
              <a:rPr lang="es-ES"/>
              <a:t>Ranking  NRI</a:t>
            </a:r>
          </a:p>
        </c:rich>
      </c:tx>
      <c:layout/>
      <c:overlay val="0"/>
    </c:title>
    <c:autoTitleDeleted val="0"/>
    <c:plotArea>
      <c:layout>
        <c:manualLayout>
          <c:layoutTarget val="inner"/>
          <c:xMode val="edge"/>
          <c:yMode val="edge"/>
          <c:x val="0.20709220029261702"/>
          <c:y val="0.19432892881703498"/>
          <c:w val="0.71435479867342189"/>
          <c:h val="0.75474518810148772"/>
        </c:manualLayout>
      </c:layout>
      <c:barChart>
        <c:barDir val="bar"/>
        <c:grouping val="clustered"/>
        <c:varyColors val="0"/>
        <c:ser>
          <c:idx val="0"/>
          <c:order val="0"/>
          <c:spPr>
            <a:solidFill>
              <a:schemeClr val="accent5">
                <a:lumMod val="40000"/>
                <a:lumOff val="60000"/>
              </a:schemeClr>
            </a:solidFill>
          </c:spPr>
          <c:invertIfNegative val="0"/>
          <c:cat>
            <c:strRef>
              <c:f>NRI!$A$66:$A$70</c:f>
              <c:strCache>
                <c:ptCount val="5"/>
                <c:pt idx="0">
                  <c:v>Ecuador</c:v>
                </c:pt>
                <c:pt idx="1">
                  <c:v>Uruguay</c:v>
                </c:pt>
                <c:pt idx="2">
                  <c:v>Chile</c:v>
                </c:pt>
                <c:pt idx="3">
                  <c:v>República de Corea</c:v>
                </c:pt>
                <c:pt idx="4">
                  <c:v>Singapur</c:v>
                </c:pt>
              </c:strCache>
            </c:strRef>
          </c:cat>
          <c:val>
            <c:numRef>
              <c:f>NRI!$B$66:$B$70</c:f>
              <c:numCache>
                <c:formatCode>General</c:formatCode>
                <c:ptCount val="5"/>
                <c:pt idx="0">
                  <c:v>3.855</c:v>
                </c:pt>
                <c:pt idx="1">
                  <c:v>4.218</c:v>
                </c:pt>
                <c:pt idx="2">
                  <c:v>4.6079999999999997</c:v>
                </c:pt>
                <c:pt idx="3">
                  <c:v>5.5419999999999998</c:v>
                </c:pt>
                <c:pt idx="4">
                  <c:v>5.968</c:v>
                </c:pt>
              </c:numCache>
            </c:numRef>
          </c:val>
        </c:ser>
        <c:dLbls>
          <c:showLegendKey val="0"/>
          <c:showVal val="1"/>
          <c:showCatName val="0"/>
          <c:showSerName val="0"/>
          <c:showPercent val="0"/>
          <c:showBubbleSize val="0"/>
        </c:dLbls>
        <c:gapWidth val="15"/>
        <c:overlap val="-25"/>
        <c:axId val="32760960"/>
        <c:axId val="32762496"/>
      </c:barChart>
      <c:catAx>
        <c:axId val="32760960"/>
        <c:scaling>
          <c:orientation val="minMax"/>
        </c:scaling>
        <c:delete val="0"/>
        <c:axPos val="l"/>
        <c:majorTickMark val="none"/>
        <c:minorTickMark val="none"/>
        <c:tickLblPos val="nextTo"/>
        <c:txPr>
          <a:bodyPr/>
          <a:lstStyle/>
          <a:p>
            <a:pPr>
              <a:defRPr b="1"/>
            </a:pPr>
            <a:endParaRPr lang="es-ES"/>
          </a:p>
        </c:txPr>
        <c:crossAx val="32762496"/>
        <c:crosses val="autoZero"/>
        <c:auto val="1"/>
        <c:lblAlgn val="ctr"/>
        <c:lblOffset val="100"/>
        <c:noMultiLvlLbl val="0"/>
      </c:catAx>
      <c:valAx>
        <c:axId val="32762496"/>
        <c:scaling>
          <c:orientation val="minMax"/>
        </c:scaling>
        <c:delete val="1"/>
        <c:axPos val="b"/>
        <c:numFmt formatCode="General" sourceLinked="1"/>
        <c:majorTickMark val="out"/>
        <c:minorTickMark val="none"/>
        <c:tickLblPos val="nextTo"/>
        <c:crossAx val="32760960"/>
        <c:crosses val="autoZero"/>
        <c:crossBetween val="between"/>
      </c:valAx>
      <c:spPr>
        <a:effectLst>
          <a:outerShdw blurRad="50800" dir="5400000" algn="ctr" rotWithShape="0">
            <a:srgbClr val="000000">
              <a:alpha val="43137"/>
            </a:srgbClr>
          </a:outerShdw>
        </a:effectLst>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98028242851"/>
          <c:y val="7.5966263306242954E-2"/>
          <c:w val="0.45795847158045955"/>
          <c:h val="0.89622011034236115"/>
        </c:manualLayout>
      </c:layout>
      <c:radarChart>
        <c:radarStyle val="marker"/>
        <c:varyColors val="0"/>
        <c:ser>
          <c:idx val="0"/>
          <c:order val="0"/>
          <c:tx>
            <c:strRef>
              <c:f>EDGI!$A$4</c:f>
              <c:strCache>
                <c:ptCount val="1"/>
                <c:pt idx="0">
                  <c:v>República de Corea (1)</c:v>
                </c:pt>
              </c:strCache>
            </c:strRef>
          </c:tx>
          <c:marker>
            <c:symbol val="none"/>
          </c:marker>
          <c:cat>
            <c:strRef>
              <c:f>EDGI!$B$3:$D$3</c:f>
              <c:strCache>
                <c:ptCount val="3"/>
                <c:pt idx="0">
                  <c:v>Calidad y alcance de los servicios en línea</c:v>
                </c:pt>
                <c:pt idx="1">
                  <c:v>Conectividad de las Telecomunicaciones</c:v>
                </c:pt>
                <c:pt idx="2">
                  <c:v>Capacidad Humana</c:v>
                </c:pt>
              </c:strCache>
            </c:strRef>
          </c:cat>
          <c:val>
            <c:numRef>
              <c:f>EDGI!$B$4:$D$4</c:f>
              <c:numCache>
                <c:formatCode>0.0000</c:formatCode>
                <c:ptCount val="3"/>
                <c:pt idx="0">
                  <c:v>0.97640000000000005</c:v>
                </c:pt>
                <c:pt idx="1">
                  <c:v>0.93500000000000005</c:v>
                </c:pt>
                <c:pt idx="2">
                  <c:v>0.92730000000000001</c:v>
                </c:pt>
              </c:numCache>
            </c:numRef>
          </c:val>
        </c:ser>
        <c:ser>
          <c:idx val="2"/>
          <c:order val="1"/>
          <c:tx>
            <c:strRef>
              <c:f>EDGI!$A$5</c:f>
              <c:strCache>
                <c:ptCount val="1"/>
                <c:pt idx="0">
                  <c:v>Singapur (3)</c:v>
                </c:pt>
              </c:strCache>
            </c:strRef>
          </c:tx>
          <c:marker>
            <c:symbol val="none"/>
          </c:marker>
          <c:cat>
            <c:strRef>
              <c:f>EDGI!$B$3:$D$3</c:f>
              <c:strCache>
                <c:ptCount val="3"/>
                <c:pt idx="0">
                  <c:v>Calidad y alcance de los servicios en línea</c:v>
                </c:pt>
                <c:pt idx="1">
                  <c:v>Conectividad de las Telecomunicaciones</c:v>
                </c:pt>
                <c:pt idx="2">
                  <c:v>Capacidad Humana</c:v>
                </c:pt>
              </c:strCache>
            </c:strRef>
          </c:cat>
          <c:val>
            <c:numRef>
              <c:f>EDGI!$B$5:$D$5</c:f>
              <c:numCache>
                <c:formatCode>0.0000</c:formatCode>
                <c:ptCount val="3"/>
                <c:pt idx="0">
                  <c:v>0.99209999999999998</c:v>
                </c:pt>
                <c:pt idx="1">
                  <c:v>0.87929999999999997</c:v>
                </c:pt>
                <c:pt idx="2">
                  <c:v>0.85150000000000003</c:v>
                </c:pt>
              </c:numCache>
            </c:numRef>
          </c:val>
        </c:ser>
        <c:ser>
          <c:idx val="3"/>
          <c:order val="2"/>
          <c:tx>
            <c:strRef>
              <c:f>EDGI!$A$6</c:f>
              <c:strCache>
                <c:ptCount val="1"/>
                <c:pt idx="0">
                  <c:v>Uruguay (26)</c:v>
                </c:pt>
              </c:strCache>
            </c:strRef>
          </c:tx>
          <c:marker>
            <c:symbol val="none"/>
          </c:marker>
          <c:cat>
            <c:strRef>
              <c:f>EDGI!$B$3:$D$3</c:f>
              <c:strCache>
                <c:ptCount val="3"/>
                <c:pt idx="0">
                  <c:v>Calidad y alcance de los servicios en línea</c:v>
                </c:pt>
                <c:pt idx="1">
                  <c:v>Conectividad de las Telecomunicaciones</c:v>
                </c:pt>
                <c:pt idx="2">
                  <c:v>Capacidad Humana</c:v>
                </c:pt>
              </c:strCache>
            </c:strRef>
          </c:cat>
          <c:val>
            <c:numRef>
              <c:f>EDGI!$B$6:$D$6</c:f>
              <c:numCache>
                <c:formatCode>0.0000</c:formatCode>
                <c:ptCount val="3"/>
                <c:pt idx="0">
                  <c:v>0.85040000000000004</c:v>
                </c:pt>
                <c:pt idx="1">
                  <c:v>0.56069999999999998</c:v>
                </c:pt>
                <c:pt idx="2">
                  <c:v>0.81479999999999997</c:v>
                </c:pt>
              </c:numCache>
            </c:numRef>
          </c:val>
        </c:ser>
        <c:ser>
          <c:idx val="4"/>
          <c:order val="3"/>
          <c:tx>
            <c:strRef>
              <c:f>EDGI!$A$7</c:f>
              <c:strCache>
                <c:ptCount val="1"/>
                <c:pt idx="0">
                  <c:v>Chile (33)</c:v>
                </c:pt>
              </c:strCache>
            </c:strRef>
          </c:tx>
          <c:marker>
            <c:symbol val="none"/>
          </c:marker>
          <c:cat>
            <c:strRef>
              <c:f>EDGI!$B$3:$D$3</c:f>
              <c:strCache>
                <c:ptCount val="3"/>
                <c:pt idx="0">
                  <c:v>Calidad y alcance de los servicios en línea</c:v>
                </c:pt>
                <c:pt idx="1">
                  <c:v>Conectividad de las Telecomunicaciones</c:v>
                </c:pt>
                <c:pt idx="2">
                  <c:v>Capacidad Humana</c:v>
                </c:pt>
              </c:strCache>
            </c:strRef>
          </c:cat>
          <c:val>
            <c:numRef>
              <c:f>EDGI!$B$7:$D$7</c:f>
              <c:numCache>
                <c:formatCode>0.0000</c:formatCode>
                <c:ptCount val="3"/>
                <c:pt idx="0">
                  <c:v>0.81889999999999996</c:v>
                </c:pt>
                <c:pt idx="1">
                  <c:v>0.49399999999999999</c:v>
                </c:pt>
                <c:pt idx="2">
                  <c:v>0.8236</c:v>
                </c:pt>
              </c:numCache>
            </c:numRef>
          </c:val>
        </c:ser>
        <c:ser>
          <c:idx val="5"/>
          <c:order val="4"/>
          <c:tx>
            <c:strRef>
              <c:f>EDGI!$A$8</c:f>
              <c:strCache>
                <c:ptCount val="1"/>
                <c:pt idx="0">
                  <c:v>Ecuador (83)</c:v>
                </c:pt>
              </c:strCache>
            </c:strRef>
          </c:tx>
          <c:marker>
            <c:symbol val="none"/>
          </c:marker>
          <c:cat>
            <c:strRef>
              <c:f>EDGI!$B$3:$D$3</c:f>
              <c:strCache>
                <c:ptCount val="3"/>
                <c:pt idx="0">
                  <c:v>Calidad y alcance de los servicios en línea</c:v>
                </c:pt>
                <c:pt idx="1">
                  <c:v>Conectividad de las Telecomunicaciones</c:v>
                </c:pt>
                <c:pt idx="2">
                  <c:v>Capacidad Humana</c:v>
                </c:pt>
              </c:strCache>
            </c:strRef>
          </c:cat>
          <c:val>
            <c:numRef>
              <c:f>EDGI!$B$8:$D$8</c:f>
              <c:numCache>
                <c:formatCode>0.0000</c:formatCode>
                <c:ptCount val="3"/>
                <c:pt idx="0">
                  <c:v>0.4803</c:v>
                </c:pt>
                <c:pt idx="1">
                  <c:v>0.33179999999999998</c:v>
                </c:pt>
                <c:pt idx="2">
                  <c:v>0.70369999999999999</c:v>
                </c:pt>
              </c:numCache>
            </c:numRef>
          </c:val>
        </c:ser>
        <c:dLbls>
          <c:showLegendKey val="0"/>
          <c:showVal val="0"/>
          <c:showCatName val="0"/>
          <c:showSerName val="0"/>
          <c:showPercent val="0"/>
          <c:showBubbleSize val="0"/>
        </c:dLbls>
        <c:axId val="32350976"/>
        <c:axId val="32352512"/>
      </c:radarChart>
      <c:catAx>
        <c:axId val="32350976"/>
        <c:scaling>
          <c:orientation val="minMax"/>
        </c:scaling>
        <c:delete val="0"/>
        <c:axPos val="b"/>
        <c:majorGridlines/>
        <c:majorTickMark val="none"/>
        <c:minorTickMark val="none"/>
        <c:tickLblPos val="nextTo"/>
        <c:spPr>
          <a:ln w="9525">
            <a:noFill/>
          </a:ln>
        </c:spPr>
        <c:txPr>
          <a:bodyPr/>
          <a:lstStyle/>
          <a:p>
            <a:pPr>
              <a:defRPr sz="800" b="1"/>
            </a:pPr>
            <a:endParaRPr lang="es-ES"/>
          </a:p>
        </c:txPr>
        <c:crossAx val="32352512"/>
        <c:crosses val="autoZero"/>
        <c:auto val="1"/>
        <c:lblAlgn val="ctr"/>
        <c:lblOffset val="100"/>
        <c:noMultiLvlLbl val="0"/>
      </c:catAx>
      <c:valAx>
        <c:axId val="32352512"/>
        <c:scaling>
          <c:orientation val="minMax"/>
        </c:scaling>
        <c:delete val="0"/>
        <c:axPos val="l"/>
        <c:majorGridlines/>
        <c:numFmt formatCode="0.00" sourceLinked="0"/>
        <c:majorTickMark val="none"/>
        <c:minorTickMark val="none"/>
        <c:tickLblPos val="nextTo"/>
        <c:txPr>
          <a:bodyPr/>
          <a:lstStyle/>
          <a:p>
            <a:pPr>
              <a:defRPr sz="700" b="1"/>
            </a:pPr>
            <a:endParaRPr lang="es-ES"/>
          </a:p>
        </c:txPr>
        <c:crossAx val="32350976"/>
        <c:crosses val="autoZero"/>
        <c:crossBetween val="between"/>
      </c:valAx>
    </c:plotArea>
    <c:legend>
      <c:legendPos val="r"/>
      <c:layout>
        <c:manualLayout>
          <c:xMode val="edge"/>
          <c:yMode val="edge"/>
          <c:x val="0.75580193754989045"/>
          <c:y val="0.72213128374820845"/>
          <c:w val="0.19584641967679967"/>
          <c:h val="0.23817463679048045"/>
        </c:manualLayout>
      </c:layout>
      <c:overlay val="0"/>
      <c:txPr>
        <a:bodyPr/>
        <a:lstStyle/>
        <a:p>
          <a:pPr>
            <a:defRPr sz="900"/>
          </a:pPr>
          <a:endParaRPr lang="es-E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1"/>
    </mc:Choice>
    <mc:Fallback>
      <c:style val="31"/>
    </mc:Fallback>
  </mc:AlternateContent>
  <c:chart>
    <c:title>
      <c:tx>
        <c:rich>
          <a:bodyPr/>
          <a:lstStyle/>
          <a:p>
            <a:pPr>
              <a:defRPr/>
            </a:pPr>
            <a:r>
              <a:rPr lang="es-ES"/>
              <a:t>Ranking  EDGI</a:t>
            </a:r>
          </a:p>
        </c:rich>
      </c:tx>
      <c:layout/>
      <c:overlay val="0"/>
    </c:title>
    <c:autoTitleDeleted val="0"/>
    <c:plotArea>
      <c:layout>
        <c:manualLayout>
          <c:layoutTarget val="inner"/>
          <c:xMode val="edge"/>
          <c:yMode val="edge"/>
          <c:x val="0.20709222975035096"/>
          <c:y val="0.19432888597258677"/>
          <c:w val="0.71435479867342166"/>
          <c:h val="0.75474518810148727"/>
        </c:manualLayout>
      </c:layout>
      <c:barChart>
        <c:barDir val="bar"/>
        <c:grouping val="clustered"/>
        <c:varyColors val="0"/>
        <c:ser>
          <c:idx val="0"/>
          <c:order val="0"/>
          <c:invertIfNegative val="0"/>
          <c:dPt>
            <c:idx val="0"/>
            <c:invertIfNegative val="0"/>
            <c:bubble3D val="0"/>
            <c:spPr>
              <a:solidFill>
                <a:schemeClr val="accent5">
                  <a:lumMod val="60000"/>
                  <a:lumOff val="40000"/>
                </a:schemeClr>
              </a:solidFill>
            </c:spPr>
          </c:dPt>
          <c:dPt>
            <c:idx val="1"/>
            <c:invertIfNegative val="0"/>
            <c:bubble3D val="0"/>
            <c:spPr>
              <a:solidFill>
                <a:schemeClr val="accent5">
                  <a:lumMod val="60000"/>
                  <a:lumOff val="40000"/>
                </a:schemeClr>
              </a:solidFill>
            </c:spPr>
          </c:dPt>
          <c:dPt>
            <c:idx val="2"/>
            <c:invertIfNegative val="0"/>
            <c:bubble3D val="0"/>
            <c:spPr>
              <a:solidFill>
                <a:schemeClr val="accent5">
                  <a:lumMod val="60000"/>
                  <a:lumOff val="40000"/>
                </a:schemeClr>
              </a:solidFill>
            </c:spPr>
          </c:dPt>
          <c:dPt>
            <c:idx val="3"/>
            <c:invertIfNegative val="0"/>
            <c:bubble3D val="0"/>
            <c:spPr>
              <a:solidFill>
                <a:schemeClr val="accent5">
                  <a:lumMod val="60000"/>
                  <a:lumOff val="40000"/>
                </a:schemeClr>
              </a:solidFill>
            </c:spPr>
          </c:dPt>
          <c:dPt>
            <c:idx val="4"/>
            <c:invertIfNegative val="0"/>
            <c:bubble3D val="0"/>
            <c:spPr>
              <a:solidFill>
                <a:schemeClr val="accent5">
                  <a:lumMod val="60000"/>
                  <a:lumOff val="40000"/>
                </a:schemeClr>
              </a:solidFill>
            </c:spPr>
          </c:dPt>
          <c:cat>
            <c:strRef>
              <c:f>EDGI!$A$56:$A$60</c:f>
              <c:strCache>
                <c:ptCount val="5"/>
                <c:pt idx="0">
                  <c:v>Ecuador</c:v>
                </c:pt>
                <c:pt idx="1">
                  <c:v>Chile</c:v>
                </c:pt>
                <c:pt idx="2">
                  <c:v>Uruguay</c:v>
                </c:pt>
                <c:pt idx="3">
                  <c:v>Singapur</c:v>
                </c:pt>
                <c:pt idx="4">
                  <c:v>República de Corea</c:v>
                </c:pt>
              </c:strCache>
            </c:strRef>
          </c:cat>
          <c:val>
            <c:numRef>
              <c:f>EDGI!$B$56:$B$60</c:f>
              <c:numCache>
                <c:formatCode>0.0000</c:formatCode>
                <c:ptCount val="5"/>
                <c:pt idx="0">
                  <c:v>0.50529999999999997</c:v>
                </c:pt>
                <c:pt idx="1">
                  <c:v>0.71220000000000006</c:v>
                </c:pt>
                <c:pt idx="2">
                  <c:v>0.74199999999999999</c:v>
                </c:pt>
                <c:pt idx="3">
                  <c:v>0.90759999999999996</c:v>
                </c:pt>
                <c:pt idx="4">
                  <c:v>0.94620000000000004</c:v>
                </c:pt>
              </c:numCache>
            </c:numRef>
          </c:val>
        </c:ser>
        <c:dLbls>
          <c:showLegendKey val="0"/>
          <c:showVal val="1"/>
          <c:showCatName val="0"/>
          <c:showSerName val="0"/>
          <c:showPercent val="0"/>
          <c:showBubbleSize val="0"/>
        </c:dLbls>
        <c:gapWidth val="33"/>
        <c:overlap val="-25"/>
        <c:axId val="32615808"/>
        <c:axId val="32629888"/>
      </c:barChart>
      <c:catAx>
        <c:axId val="32615808"/>
        <c:scaling>
          <c:orientation val="minMax"/>
        </c:scaling>
        <c:delete val="0"/>
        <c:axPos val="l"/>
        <c:majorTickMark val="none"/>
        <c:minorTickMark val="none"/>
        <c:tickLblPos val="nextTo"/>
        <c:txPr>
          <a:bodyPr/>
          <a:lstStyle/>
          <a:p>
            <a:pPr>
              <a:defRPr b="1"/>
            </a:pPr>
            <a:endParaRPr lang="es-ES"/>
          </a:p>
        </c:txPr>
        <c:crossAx val="32629888"/>
        <c:crosses val="autoZero"/>
        <c:auto val="1"/>
        <c:lblAlgn val="ctr"/>
        <c:lblOffset val="100"/>
        <c:noMultiLvlLbl val="0"/>
      </c:catAx>
      <c:valAx>
        <c:axId val="32629888"/>
        <c:scaling>
          <c:orientation val="minMax"/>
        </c:scaling>
        <c:delete val="1"/>
        <c:axPos val="b"/>
        <c:numFmt formatCode="0.0000" sourceLinked="1"/>
        <c:majorTickMark val="out"/>
        <c:minorTickMark val="none"/>
        <c:tickLblPos val="nextTo"/>
        <c:crossAx val="32615808"/>
        <c:crosses val="autoZero"/>
        <c:crossBetween val="between"/>
      </c:valAx>
      <c:spPr>
        <a:effectLst>
          <a:outerShdw blurRad="1130300" dist="2540000" dir="21540000" sx="12000" sy="12000" algn="ctr" rotWithShape="0">
            <a:srgbClr val="000000">
              <a:alpha val="43137"/>
            </a:srgbClr>
          </a:outerShdw>
        </a:effectLst>
      </c:spPr>
    </c:plotArea>
    <c:plotVisOnly val="1"/>
    <c:dispBlanksAs val="gap"/>
    <c:showDLblsOverMax val="0"/>
  </c:chart>
  <c:externalData r:id="rId1">
    <c:autoUpdate val="0"/>
  </c:externalData>
</c:chartSpace>
</file>

<file path=ppt/diagrams/_rels/data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6ACFF-4C9F-4319-B2E0-702A9FCA6EB1}" type="doc">
      <dgm:prSet loTypeId="urn:microsoft.com/office/officeart/2005/8/layout/hProcess3" loCatId="process" qsTypeId="urn:microsoft.com/office/officeart/2009/2/quickstyle/3d8" qsCatId="3D" csTypeId="urn:microsoft.com/office/officeart/2005/8/colors/accent5_4" csCatId="accent5" phldr="1"/>
      <dgm:spPr/>
    </dgm:pt>
    <dgm:pt modelId="{2FA8B157-D3DD-42C1-A1AF-3472C5CCB4D6}">
      <dgm:prSet phldrT="[Texto]" custT="1"/>
      <dgm:spPr/>
      <dgm:t>
        <a:bodyPr/>
        <a:lstStyle/>
        <a:p>
          <a:r>
            <a:rPr lang="es-ES" sz="2000" b="1" dirty="0" smtClean="0">
              <a:solidFill>
                <a:schemeClr val="bg1"/>
              </a:solidFill>
            </a:rPr>
            <a:t>General</a:t>
          </a:r>
          <a:endParaRPr lang="es-ES" sz="2000" b="1" dirty="0">
            <a:solidFill>
              <a:schemeClr val="bg1"/>
            </a:solidFill>
          </a:endParaRPr>
        </a:p>
      </dgm:t>
    </dgm:pt>
    <dgm:pt modelId="{AD32E2A7-F13F-46E3-BC94-38EEC7AF7183}" type="parTrans" cxnId="{0F479A91-1C43-49B8-B8BD-89F4F1433759}">
      <dgm:prSet/>
      <dgm:spPr/>
      <dgm:t>
        <a:bodyPr/>
        <a:lstStyle/>
        <a:p>
          <a:endParaRPr lang="es-ES" sz="1400">
            <a:solidFill>
              <a:schemeClr val="bg1"/>
            </a:solidFill>
          </a:endParaRPr>
        </a:p>
      </dgm:t>
    </dgm:pt>
    <dgm:pt modelId="{D767C46C-1D5B-499F-9FB5-FF84614B89B8}" type="sibTrans" cxnId="{0F479A91-1C43-49B8-B8BD-89F4F1433759}">
      <dgm:prSet/>
      <dgm:spPr/>
      <dgm:t>
        <a:bodyPr/>
        <a:lstStyle/>
        <a:p>
          <a:endParaRPr lang="es-ES" sz="1400">
            <a:solidFill>
              <a:schemeClr val="bg1"/>
            </a:solidFill>
          </a:endParaRPr>
        </a:p>
      </dgm:t>
    </dgm:pt>
    <dgm:pt modelId="{10A96FBC-0D63-453E-9C4E-9DADB09C0754}" type="pres">
      <dgm:prSet presAssocID="{4E76ACFF-4C9F-4319-B2E0-702A9FCA6EB1}" presName="Name0" presStyleCnt="0">
        <dgm:presLayoutVars>
          <dgm:dir/>
          <dgm:animLvl val="lvl"/>
          <dgm:resizeHandles val="exact"/>
        </dgm:presLayoutVars>
      </dgm:prSet>
      <dgm:spPr/>
    </dgm:pt>
    <dgm:pt modelId="{08C96C8F-7670-46F4-88AA-A59D6E4137E9}" type="pres">
      <dgm:prSet presAssocID="{4E76ACFF-4C9F-4319-B2E0-702A9FCA6EB1}" presName="dummy" presStyleCnt="0"/>
      <dgm:spPr/>
    </dgm:pt>
    <dgm:pt modelId="{9C5C157A-7B7E-48F6-BFD7-D148F11EED28}" type="pres">
      <dgm:prSet presAssocID="{4E76ACFF-4C9F-4319-B2E0-702A9FCA6EB1}" presName="linH" presStyleCnt="0"/>
      <dgm:spPr/>
    </dgm:pt>
    <dgm:pt modelId="{2F5E5811-F3F2-48E5-829A-D53E4EB8C728}" type="pres">
      <dgm:prSet presAssocID="{4E76ACFF-4C9F-4319-B2E0-702A9FCA6EB1}" presName="padding1" presStyleCnt="0"/>
      <dgm:spPr/>
    </dgm:pt>
    <dgm:pt modelId="{26C7740F-FFFD-4198-8A82-69AE7464D60A}" type="pres">
      <dgm:prSet presAssocID="{2FA8B157-D3DD-42C1-A1AF-3472C5CCB4D6}" presName="linV" presStyleCnt="0"/>
      <dgm:spPr/>
    </dgm:pt>
    <dgm:pt modelId="{6A745869-BCC7-4E5E-B383-4C88178D8F07}" type="pres">
      <dgm:prSet presAssocID="{2FA8B157-D3DD-42C1-A1AF-3472C5CCB4D6}" presName="spVertical1" presStyleCnt="0"/>
      <dgm:spPr/>
    </dgm:pt>
    <dgm:pt modelId="{E06D18EE-540A-43CD-8449-16C7B11472E3}" type="pres">
      <dgm:prSet presAssocID="{2FA8B157-D3DD-42C1-A1AF-3472C5CCB4D6}" presName="parTx" presStyleLbl="revTx" presStyleIdx="0" presStyleCnt="1">
        <dgm:presLayoutVars>
          <dgm:chMax val="0"/>
          <dgm:chPref val="0"/>
          <dgm:bulletEnabled val="1"/>
        </dgm:presLayoutVars>
      </dgm:prSet>
      <dgm:spPr/>
      <dgm:t>
        <a:bodyPr/>
        <a:lstStyle/>
        <a:p>
          <a:endParaRPr lang="es-ES"/>
        </a:p>
      </dgm:t>
    </dgm:pt>
    <dgm:pt modelId="{A244F98A-D71A-42B3-B1E0-D03CB27B279F}" type="pres">
      <dgm:prSet presAssocID="{2FA8B157-D3DD-42C1-A1AF-3472C5CCB4D6}" presName="spVertical2" presStyleCnt="0"/>
      <dgm:spPr/>
    </dgm:pt>
    <dgm:pt modelId="{D1033013-5DA3-41E1-8B33-BDE836F6D9F6}" type="pres">
      <dgm:prSet presAssocID="{2FA8B157-D3DD-42C1-A1AF-3472C5CCB4D6}" presName="spVertical3" presStyleCnt="0"/>
      <dgm:spPr/>
    </dgm:pt>
    <dgm:pt modelId="{5ABB1B3F-0812-4877-8A47-038561DCC896}" type="pres">
      <dgm:prSet presAssocID="{4E76ACFF-4C9F-4319-B2E0-702A9FCA6EB1}" presName="padding2" presStyleCnt="0"/>
      <dgm:spPr/>
    </dgm:pt>
    <dgm:pt modelId="{61554F2E-F198-4267-ABEC-C710CD173DFE}" type="pres">
      <dgm:prSet presAssocID="{4E76ACFF-4C9F-4319-B2E0-702A9FCA6EB1}" presName="negArrow" presStyleCnt="0"/>
      <dgm:spPr/>
    </dgm:pt>
    <dgm:pt modelId="{52CAEEAB-1DE8-444F-AC1F-342C00FCB14A}" type="pres">
      <dgm:prSet presAssocID="{4E76ACFF-4C9F-4319-B2E0-702A9FCA6EB1}" presName="backgroundArrow" presStyleLbl="node1" presStyleIdx="0" presStyleCnt="1" custLinFactNeighborX="8041" custLinFactNeighborY="-22016"/>
      <dgm:spPr/>
      <dgm:t>
        <a:bodyPr/>
        <a:lstStyle/>
        <a:p>
          <a:endParaRPr lang="es-ES"/>
        </a:p>
      </dgm:t>
    </dgm:pt>
  </dgm:ptLst>
  <dgm:cxnLst>
    <dgm:cxn modelId="{0F479A91-1C43-49B8-B8BD-89F4F1433759}" srcId="{4E76ACFF-4C9F-4319-B2E0-702A9FCA6EB1}" destId="{2FA8B157-D3DD-42C1-A1AF-3472C5CCB4D6}" srcOrd="0" destOrd="0" parTransId="{AD32E2A7-F13F-46E3-BC94-38EEC7AF7183}" sibTransId="{D767C46C-1D5B-499F-9FB5-FF84614B89B8}"/>
    <dgm:cxn modelId="{F34BFE54-8B5D-40D1-B616-D93B4719634C}" type="presOf" srcId="{4E76ACFF-4C9F-4319-B2E0-702A9FCA6EB1}" destId="{10A96FBC-0D63-453E-9C4E-9DADB09C0754}" srcOrd="0" destOrd="0" presId="urn:microsoft.com/office/officeart/2005/8/layout/hProcess3"/>
    <dgm:cxn modelId="{37E98AA0-D6D8-4828-9F55-89178C8091D2}" type="presOf" srcId="{2FA8B157-D3DD-42C1-A1AF-3472C5CCB4D6}" destId="{E06D18EE-540A-43CD-8449-16C7B11472E3}" srcOrd="0" destOrd="0" presId="urn:microsoft.com/office/officeart/2005/8/layout/hProcess3"/>
    <dgm:cxn modelId="{F1B20A71-40EC-4042-8367-2FF34A31C7A1}" type="presParOf" srcId="{10A96FBC-0D63-453E-9C4E-9DADB09C0754}" destId="{08C96C8F-7670-46F4-88AA-A59D6E4137E9}" srcOrd="0" destOrd="0" presId="urn:microsoft.com/office/officeart/2005/8/layout/hProcess3"/>
    <dgm:cxn modelId="{C1372036-95B5-4F92-8DE1-9B0B36576B93}" type="presParOf" srcId="{10A96FBC-0D63-453E-9C4E-9DADB09C0754}" destId="{9C5C157A-7B7E-48F6-BFD7-D148F11EED28}" srcOrd="1" destOrd="0" presId="urn:microsoft.com/office/officeart/2005/8/layout/hProcess3"/>
    <dgm:cxn modelId="{7E07B6F7-CE57-46C5-A446-6EA387D321DA}" type="presParOf" srcId="{9C5C157A-7B7E-48F6-BFD7-D148F11EED28}" destId="{2F5E5811-F3F2-48E5-829A-D53E4EB8C728}" srcOrd="0" destOrd="0" presId="urn:microsoft.com/office/officeart/2005/8/layout/hProcess3"/>
    <dgm:cxn modelId="{4E726C9A-4C6D-4B09-8714-89291100E535}" type="presParOf" srcId="{9C5C157A-7B7E-48F6-BFD7-D148F11EED28}" destId="{26C7740F-FFFD-4198-8A82-69AE7464D60A}" srcOrd="1" destOrd="0" presId="urn:microsoft.com/office/officeart/2005/8/layout/hProcess3"/>
    <dgm:cxn modelId="{E9615073-1C85-494F-8DB2-09F5E9724926}" type="presParOf" srcId="{26C7740F-FFFD-4198-8A82-69AE7464D60A}" destId="{6A745869-BCC7-4E5E-B383-4C88178D8F07}" srcOrd="0" destOrd="0" presId="urn:microsoft.com/office/officeart/2005/8/layout/hProcess3"/>
    <dgm:cxn modelId="{6D222CAF-CB1A-4B0C-9F16-9C017C2AE5E4}" type="presParOf" srcId="{26C7740F-FFFD-4198-8A82-69AE7464D60A}" destId="{E06D18EE-540A-43CD-8449-16C7B11472E3}" srcOrd="1" destOrd="0" presId="urn:microsoft.com/office/officeart/2005/8/layout/hProcess3"/>
    <dgm:cxn modelId="{3BA584EE-0299-4851-AD98-66B60175B7F8}" type="presParOf" srcId="{26C7740F-FFFD-4198-8A82-69AE7464D60A}" destId="{A244F98A-D71A-42B3-B1E0-D03CB27B279F}" srcOrd="2" destOrd="0" presId="urn:microsoft.com/office/officeart/2005/8/layout/hProcess3"/>
    <dgm:cxn modelId="{6779400F-DE1C-4269-B2CC-DC41F2A9FF6F}" type="presParOf" srcId="{26C7740F-FFFD-4198-8A82-69AE7464D60A}" destId="{D1033013-5DA3-41E1-8B33-BDE836F6D9F6}" srcOrd="3" destOrd="0" presId="urn:microsoft.com/office/officeart/2005/8/layout/hProcess3"/>
    <dgm:cxn modelId="{8CFCE249-6B75-4DE8-AE4B-778BE56F1E0F}" type="presParOf" srcId="{9C5C157A-7B7E-48F6-BFD7-D148F11EED28}" destId="{5ABB1B3F-0812-4877-8A47-038561DCC896}" srcOrd="2" destOrd="0" presId="urn:microsoft.com/office/officeart/2005/8/layout/hProcess3"/>
    <dgm:cxn modelId="{04EF2625-7239-4C3B-890D-9F0C667F36B1}" type="presParOf" srcId="{9C5C157A-7B7E-48F6-BFD7-D148F11EED28}" destId="{61554F2E-F198-4267-ABEC-C710CD173DFE}" srcOrd="3" destOrd="0" presId="urn:microsoft.com/office/officeart/2005/8/layout/hProcess3"/>
    <dgm:cxn modelId="{6A32B8C2-D025-4C92-AA91-22B1776A474E}" type="presParOf" srcId="{9C5C157A-7B7E-48F6-BFD7-D148F11EED28}" destId="{52CAEEAB-1DE8-444F-AC1F-342C00FCB14A}"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9146A2-8876-41C3-BEA4-AE010BC1F72B}" type="doc">
      <dgm:prSet loTypeId="urn:microsoft.com/office/officeart/2005/8/layout/vList2" loCatId="list" qsTypeId="urn:microsoft.com/office/officeart/2005/8/quickstyle/3d2" qsCatId="3D" csTypeId="urn:microsoft.com/office/officeart/2005/8/colors/accent4_5" csCatId="accent4" phldr="1"/>
      <dgm:spPr/>
      <dgm:t>
        <a:bodyPr/>
        <a:lstStyle/>
        <a:p>
          <a:endParaRPr lang="es-ES"/>
        </a:p>
      </dgm:t>
    </dgm:pt>
    <dgm:pt modelId="{DA3ECA93-17C5-4709-A55A-FC6C863A63E4}">
      <dgm:prSet phldrT="[Texto]" custT="1"/>
      <dgm:spPr>
        <a:solidFill>
          <a:schemeClr val="accent5">
            <a:lumMod val="40000"/>
            <a:lumOff val="60000"/>
            <a:alpha val="90000"/>
          </a:schemeClr>
        </a:solidFill>
      </dgm:spPr>
      <dgm:t>
        <a:bodyPr/>
        <a:lstStyle/>
        <a:p>
          <a:pPr algn="just"/>
          <a:r>
            <a:rPr lang="es-ES" sz="1400" b="1" i="0" dirty="0" smtClean="0">
              <a:solidFill>
                <a:schemeClr val="tx1"/>
              </a:solidFill>
              <a:effectLst/>
            </a:rPr>
            <a:t>Identificar los factores que fomentan el uso y aprovechamiento de las Tecnologías de la Información y Comunicación (TIC) en los procesos de gobernabilidad local con la finalidad de mejorar la Gestión Pública local.</a:t>
          </a:r>
          <a:endParaRPr lang="es-ES" sz="1400" b="1" i="0" dirty="0">
            <a:solidFill>
              <a:schemeClr val="tx1"/>
            </a:solidFill>
            <a:effectLst/>
          </a:endParaRPr>
        </a:p>
      </dgm:t>
    </dgm:pt>
    <dgm:pt modelId="{2A1EEFB8-0570-43FF-97B2-609E5067A6C3}" type="parTrans" cxnId="{571E1D99-FF31-4117-A37A-525126727951}">
      <dgm:prSet/>
      <dgm:spPr/>
      <dgm:t>
        <a:bodyPr/>
        <a:lstStyle/>
        <a:p>
          <a:pPr algn="just"/>
          <a:endParaRPr lang="es-ES"/>
        </a:p>
      </dgm:t>
    </dgm:pt>
    <dgm:pt modelId="{5A1062BC-9D3B-4230-8023-115F9E7D518A}" type="sibTrans" cxnId="{571E1D99-FF31-4117-A37A-525126727951}">
      <dgm:prSet/>
      <dgm:spPr/>
      <dgm:t>
        <a:bodyPr/>
        <a:lstStyle/>
        <a:p>
          <a:pPr algn="just"/>
          <a:endParaRPr lang="es-ES"/>
        </a:p>
      </dgm:t>
    </dgm:pt>
    <dgm:pt modelId="{27627D26-095E-45A8-AB87-A880660FC453}" type="pres">
      <dgm:prSet presAssocID="{1F9146A2-8876-41C3-BEA4-AE010BC1F72B}" presName="linear" presStyleCnt="0">
        <dgm:presLayoutVars>
          <dgm:animLvl val="lvl"/>
          <dgm:resizeHandles val="exact"/>
        </dgm:presLayoutVars>
      </dgm:prSet>
      <dgm:spPr/>
      <dgm:t>
        <a:bodyPr/>
        <a:lstStyle/>
        <a:p>
          <a:endParaRPr lang="es-ES"/>
        </a:p>
      </dgm:t>
    </dgm:pt>
    <dgm:pt modelId="{5F1F1105-BFB9-4AF5-837D-27422D1E3B7E}" type="pres">
      <dgm:prSet presAssocID="{DA3ECA93-17C5-4709-A55A-FC6C863A63E4}" presName="parentText" presStyleLbl="node1" presStyleIdx="0" presStyleCnt="1">
        <dgm:presLayoutVars>
          <dgm:chMax val="0"/>
          <dgm:bulletEnabled val="1"/>
        </dgm:presLayoutVars>
      </dgm:prSet>
      <dgm:spPr/>
      <dgm:t>
        <a:bodyPr/>
        <a:lstStyle/>
        <a:p>
          <a:endParaRPr lang="es-ES"/>
        </a:p>
      </dgm:t>
    </dgm:pt>
  </dgm:ptLst>
  <dgm:cxnLst>
    <dgm:cxn modelId="{D6F173A3-99FE-49B4-8767-CFEAC68DAC38}" type="presOf" srcId="{DA3ECA93-17C5-4709-A55A-FC6C863A63E4}" destId="{5F1F1105-BFB9-4AF5-837D-27422D1E3B7E}" srcOrd="0" destOrd="0" presId="urn:microsoft.com/office/officeart/2005/8/layout/vList2"/>
    <dgm:cxn modelId="{571E1D99-FF31-4117-A37A-525126727951}" srcId="{1F9146A2-8876-41C3-BEA4-AE010BC1F72B}" destId="{DA3ECA93-17C5-4709-A55A-FC6C863A63E4}" srcOrd="0" destOrd="0" parTransId="{2A1EEFB8-0570-43FF-97B2-609E5067A6C3}" sibTransId="{5A1062BC-9D3B-4230-8023-115F9E7D518A}"/>
    <dgm:cxn modelId="{3E247A52-8269-4D8E-B328-C689957729F9}" type="presOf" srcId="{1F9146A2-8876-41C3-BEA4-AE010BC1F72B}" destId="{27627D26-095E-45A8-AB87-A880660FC453}" srcOrd="0" destOrd="0" presId="urn:microsoft.com/office/officeart/2005/8/layout/vList2"/>
    <dgm:cxn modelId="{5AF7D5AC-3C3B-4BCA-8765-DEE7389A84DC}" type="presParOf" srcId="{27627D26-095E-45A8-AB87-A880660FC453}" destId="{5F1F1105-BFB9-4AF5-837D-27422D1E3B7E}"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76ACFF-4C9F-4319-B2E0-702A9FCA6EB1}" type="doc">
      <dgm:prSet loTypeId="urn:microsoft.com/office/officeart/2005/8/layout/hProcess3" loCatId="process" qsTypeId="urn:microsoft.com/office/officeart/2009/2/quickstyle/3d8" qsCatId="3D" csTypeId="urn:microsoft.com/office/officeart/2005/8/colors/accent5_4" csCatId="accent5" phldr="1"/>
      <dgm:spPr/>
    </dgm:pt>
    <dgm:pt modelId="{2FA8B157-D3DD-42C1-A1AF-3472C5CCB4D6}">
      <dgm:prSet phldrT="[Texto]" custT="1"/>
      <dgm:spPr/>
      <dgm:t>
        <a:bodyPr/>
        <a:lstStyle/>
        <a:p>
          <a:r>
            <a:rPr lang="es-ES" sz="2000" b="1" dirty="0" smtClean="0">
              <a:solidFill>
                <a:schemeClr val="bg1"/>
              </a:solidFill>
            </a:rPr>
            <a:t>Específicos</a:t>
          </a:r>
          <a:endParaRPr lang="es-ES" sz="2000" b="1" dirty="0">
            <a:solidFill>
              <a:schemeClr val="bg1"/>
            </a:solidFill>
          </a:endParaRPr>
        </a:p>
      </dgm:t>
    </dgm:pt>
    <dgm:pt modelId="{AD32E2A7-F13F-46E3-BC94-38EEC7AF7183}" type="parTrans" cxnId="{0F479A91-1C43-49B8-B8BD-89F4F1433759}">
      <dgm:prSet/>
      <dgm:spPr/>
      <dgm:t>
        <a:bodyPr/>
        <a:lstStyle/>
        <a:p>
          <a:endParaRPr lang="es-ES" sz="1400">
            <a:solidFill>
              <a:schemeClr val="bg1"/>
            </a:solidFill>
          </a:endParaRPr>
        </a:p>
      </dgm:t>
    </dgm:pt>
    <dgm:pt modelId="{D767C46C-1D5B-499F-9FB5-FF84614B89B8}" type="sibTrans" cxnId="{0F479A91-1C43-49B8-B8BD-89F4F1433759}">
      <dgm:prSet/>
      <dgm:spPr/>
      <dgm:t>
        <a:bodyPr/>
        <a:lstStyle/>
        <a:p>
          <a:endParaRPr lang="es-ES" sz="1400">
            <a:solidFill>
              <a:schemeClr val="bg1"/>
            </a:solidFill>
          </a:endParaRPr>
        </a:p>
      </dgm:t>
    </dgm:pt>
    <dgm:pt modelId="{10A96FBC-0D63-453E-9C4E-9DADB09C0754}" type="pres">
      <dgm:prSet presAssocID="{4E76ACFF-4C9F-4319-B2E0-702A9FCA6EB1}" presName="Name0" presStyleCnt="0">
        <dgm:presLayoutVars>
          <dgm:dir/>
          <dgm:animLvl val="lvl"/>
          <dgm:resizeHandles val="exact"/>
        </dgm:presLayoutVars>
      </dgm:prSet>
      <dgm:spPr/>
    </dgm:pt>
    <dgm:pt modelId="{08C96C8F-7670-46F4-88AA-A59D6E4137E9}" type="pres">
      <dgm:prSet presAssocID="{4E76ACFF-4C9F-4319-B2E0-702A9FCA6EB1}" presName="dummy" presStyleCnt="0"/>
      <dgm:spPr/>
    </dgm:pt>
    <dgm:pt modelId="{9C5C157A-7B7E-48F6-BFD7-D148F11EED28}" type="pres">
      <dgm:prSet presAssocID="{4E76ACFF-4C9F-4319-B2E0-702A9FCA6EB1}" presName="linH" presStyleCnt="0"/>
      <dgm:spPr/>
    </dgm:pt>
    <dgm:pt modelId="{2F5E5811-F3F2-48E5-829A-D53E4EB8C728}" type="pres">
      <dgm:prSet presAssocID="{4E76ACFF-4C9F-4319-B2E0-702A9FCA6EB1}" presName="padding1" presStyleCnt="0"/>
      <dgm:spPr/>
    </dgm:pt>
    <dgm:pt modelId="{26C7740F-FFFD-4198-8A82-69AE7464D60A}" type="pres">
      <dgm:prSet presAssocID="{2FA8B157-D3DD-42C1-A1AF-3472C5CCB4D6}" presName="linV" presStyleCnt="0"/>
      <dgm:spPr/>
    </dgm:pt>
    <dgm:pt modelId="{6A745869-BCC7-4E5E-B383-4C88178D8F07}" type="pres">
      <dgm:prSet presAssocID="{2FA8B157-D3DD-42C1-A1AF-3472C5CCB4D6}" presName="spVertical1" presStyleCnt="0"/>
      <dgm:spPr/>
    </dgm:pt>
    <dgm:pt modelId="{E06D18EE-540A-43CD-8449-16C7B11472E3}" type="pres">
      <dgm:prSet presAssocID="{2FA8B157-D3DD-42C1-A1AF-3472C5CCB4D6}" presName="parTx" presStyleLbl="revTx" presStyleIdx="0" presStyleCnt="1">
        <dgm:presLayoutVars>
          <dgm:chMax val="0"/>
          <dgm:chPref val="0"/>
          <dgm:bulletEnabled val="1"/>
        </dgm:presLayoutVars>
      </dgm:prSet>
      <dgm:spPr/>
      <dgm:t>
        <a:bodyPr/>
        <a:lstStyle/>
        <a:p>
          <a:endParaRPr lang="es-ES"/>
        </a:p>
      </dgm:t>
    </dgm:pt>
    <dgm:pt modelId="{A244F98A-D71A-42B3-B1E0-D03CB27B279F}" type="pres">
      <dgm:prSet presAssocID="{2FA8B157-D3DD-42C1-A1AF-3472C5CCB4D6}" presName="spVertical2" presStyleCnt="0"/>
      <dgm:spPr/>
    </dgm:pt>
    <dgm:pt modelId="{D1033013-5DA3-41E1-8B33-BDE836F6D9F6}" type="pres">
      <dgm:prSet presAssocID="{2FA8B157-D3DD-42C1-A1AF-3472C5CCB4D6}" presName="spVertical3" presStyleCnt="0"/>
      <dgm:spPr/>
    </dgm:pt>
    <dgm:pt modelId="{5ABB1B3F-0812-4877-8A47-038561DCC896}" type="pres">
      <dgm:prSet presAssocID="{4E76ACFF-4C9F-4319-B2E0-702A9FCA6EB1}" presName="padding2" presStyleCnt="0"/>
      <dgm:spPr/>
    </dgm:pt>
    <dgm:pt modelId="{61554F2E-F198-4267-ABEC-C710CD173DFE}" type="pres">
      <dgm:prSet presAssocID="{4E76ACFF-4C9F-4319-B2E0-702A9FCA6EB1}" presName="negArrow" presStyleCnt="0"/>
      <dgm:spPr/>
    </dgm:pt>
    <dgm:pt modelId="{52CAEEAB-1DE8-444F-AC1F-342C00FCB14A}" type="pres">
      <dgm:prSet presAssocID="{4E76ACFF-4C9F-4319-B2E0-702A9FCA6EB1}" presName="backgroundArrow" presStyleLbl="node1" presStyleIdx="0" presStyleCnt="1" custLinFactNeighborX="8041" custLinFactNeighborY="-22016"/>
      <dgm:spPr/>
      <dgm:t>
        <a:bodyPr/>
        <a:lstStyle/>
        <a:p>
          <a:endParaRPr lang="es-ES"/>
        </a:p>
      </dgm:t>
    </dgm:pt>
  </dgm:ptLst>
  <dgm:cxnLst>
    <dgm:cxn modelId="{0F479A91-1C43-49B8-B8BD-89F4F1433759}" srcId="{4E76ACFF-4C9F-4319-B2E0-702A9FCA6EB1}" destId="{2FA8B157-D3DD-42C1-A1AF-3472C5CCB4D6}" srcOrd="0" destOrd="0" parTransId="{AD32E2A7-F13F-46E3-BC94-38EEC7AF7183}" sibTransId="{D767C46C-1D5B-499F-9FB5-FF84614B89B8}"/>
    <dgm:cxn modelId="{6AF7E4DA-C52B-4908-B6D0-C708A4F28CCC}" type="presOf" srcId="{4E76ACFF-4C9F-4319-B2E0-702A9FCA6EB1}" destId="{10A96FBC-0D63-453E-9C4E-9DADB09C0754}" srcOrd="0" destOrd="0" presId="urn:microsoft.com/office/officeart/2005/8/layout/hProcess3"/>
    <dgm:cxn modelId="{9C7D3688-1CC6-46AD-900D-4C125847FD01}" type="presOf" srcId="{2FA8B157-D3DD-42C1-A1AF-3472C5CCB4D6}" destId="{E06D18EE-540A-43CD-8449-16C7B11472E3}" srcOrd="0" destOrd="0" presId="urn:microsoft.com/office/officeart/2005/8/layout/hProcess3"/>
    <dgm:cxn modelId="{30C40C2D-C072-460B-9DC2-51CE95D64F40}" type="presParOf" srcId="{10A96FBC-0D63-453E-9C4E-9DADB09C0754}" destId="{08C96C8F-7670-46F4-88AA-A59D6E4137E9}" srcOrd="0" destOrd="0" presId="urn:microsoft.com/office/officeart/2005/8/layout/hProcess3"/>
    <dgm:cxn modelId="{4D26248E-7BF2-4BD2-8988-F0A8B10E3167}" type="presParOf" srcId="{10A96FBC-0D63-453E-9C4E-9DADB09C0754}" destId="{9C5C157A-7B7E-48F6-BFD7-D148F11EED28}" srcOrd="1" destOrd="0" presId="urn:microsoft.com/office/officeart/2005/8/layout/hProcess3"/>
    <dgm:cxn modelId="{1809DD1E-DB4D-439E-8885-1CF99028D77F}" type="presParOf" srcId="{9C5C157A-7B7E-48F6-BFD7-D148F11EED28}" destId="{2F5E5811-F3F2-48E5-829A-D53E4EB8C728}" srcOrd="0" destOrd="0" presId="urn:microsoft.com/office/officeart/2005/8/layout/hProcess3"/>
    <dgm:cxn modelId="{083CDF33-36FA-4DF7-9525-11C92A4E2C4B}" type="presParOf" srcId="{9C5C157A-7B7E-48F6-BFD7-D148F11EED28}" destId="{26C7740F-FFFD-4198-8A82-69AE7464D60A}" srcOrd="1" destOrd="0" presId="urn:microsoft.com/office/officeart/2005/8/layout/hProcess3"/>
    <dgm:cxn modelId="{C2C2B09E-7676-4E38-94A1-478C5B25C453}" type="presParOf" srcId="{26C7740F-FFFD-4198-8A82-69AE7464D60A}" destId="{6A745869-BCC7-4E5E-B383-4C88178D8F07}" srcOrd="0" destOrd="0" presId="urn:microsoft.com/office/officeart/2005/8/layout/hProcess3"/>
    <dgm:cxn modelId="{FECB3639-19F9-4682-8115-5A237351FC70}" type="presParOf" srcId="{26C7740F-FFFD-4198-8A82-69AE7464D60A}" destId="{E06D18EE-540A-43CD-8449-16C7B11472E3}" srcOrd="1" destOrd="0" presId="urn:microsoft.com/office/officeart/2005/8/layout/hProcess3"/>
    <dgm:cxn modelId="{A602D975-B729-46ED-891C-398D120DAF5B}" type="presParOf" srcId="{26C7740F-FFFD-4198-8A82-69AE7464D60A}" destId="{A244F98A-D71A-42B3-B1E0-D03CB27B279F}" srcOrd="2" destOrd="0" presId="urn:microsoft.com/office/officeart/2005/8/layout/hProcess3"/>
    <dgm:cxn modelId="{4277A821-95B4-4A20-B082-499843617298}" type="presParOf" srcId="{26C7740F-FFFD-4198-8A82-69AE7464D60A}" destId="{D1033013-5DA3-41E1-8B33-BDE836F6D9F6}" srcOrd="3" destOrd="0" presId="urn:microsoft.com/office/officeart/2005/8/layout/hProcess3"/>
    <dgm:cxn modelId="{940F8522-6B8E-4BD2-AB09-7377C44CB426}" type="presParOf" srcId="{9C5C157A-7B7E-48F6-BFD7-D148F11EED28}" destId="{5ABB1B3F-0812-4877-8A47-038561DCC896}" srcOrd="2" destOrd="0" presId="urn:microsoft.com/office/officeart/2005/8/layout/hProcess3"/>
    <dgm:cxn modelId="{81C83A0A-985C-42A4-B8E9-9EDC3B502B74}" type="presParOf" srcId="{9C5C157A-7B7E-48F6-BFD7-D148F11EED28}" destId="{61554F2E-F198-4267-ABEC-C710CD173DFE}" srcOrd="3" destOrd="0" presId="urn:microsoft.com/office/officeart/2005/8/layout/hProcess3"/>
    <dgm:cxn modelId="{EA72B3B6-D4DA-4142-AFFE-344FC3DAE3A4}" type="presParOf" srcId="{9C5C157A-7B7E-48F6-BFD7-D148F11EED28}" destId="{52CAEEAB-1DE8-444F-AC1F-342C00FCB14A}" srcOrd="4" destOrd="0" presId="urn:microsoft.com/office/officeart/2005/8/layout/hProcess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496E5D-44B1-4A78-B0E8-0CD5DAE3E029}" type="doc">
      <dgm:prSet loTypeId="urn:microsoft.com/office/officeart/2005/8/layout/cycle4" loCatId="matrix" qsTypeId="urn:microsoft.com/office/officeart/2005/8/quickstyle/simple1" qsCatId="simple" csTypeId="urn:microsoft.com/office/officeart/2005/8/colors/colorful5" csCatId="colorful" phldr="1"/>
      <dgm:spPr/>
      <dgm:t>
        <a:bodyPr/>
        <a:lstStyle/>
        <a:p>
          <a:endParaRPr lang="es-ES"/>
        </a:p>
      </dgm:t>
    </dgm:pt>
    <dgm:pt modelId="{B81205A0-9360-499D-8B22-AF0E66125A45}">
      <dgm:prSet phldrT="[Texto]" custT="1"/>
      <dgm:spPr/>
      <dgm:t>
        <a:bodyPr/>
        <a:lstStyle/>
        <a:p>
          <a:pPr algn="just"/>
          <a:endParaRPr lang="es-ES" sz="1200" b="1" dirty="0"/>
        </a:p>
      </dgm:t>
    </dgm:pt>
    <dgm:pt modelId="{8D55F29C-B421-4F8F-BFF3-DA8D2A315F9C}" type="parTrans" cxnId="{3BF9DDC5-A74A-48B4-B2E6-74383B0A5B32}">
      <dgm:prSet/>
      <dgm:spPr/>
      <dgm:t>
        <a:bodyPr/>
        <a:lstStyle/>
        <a:p>
          <a:endParaRPr lang="es-ES"/>
        </a:p>
      </dgm:t>
    </dgm:pt>
    <dgm:pt modelId="{ADE4FEA5-EC07-41EF-9C3C-04FE6177F7DC}" type="sibTrans" cxnId="{3BF9DDC5-A74A-48B4-B2E6-74383B0A5B32}">
      <dgm:prSet/>
      <dgm:spPr/>
      <dgm:t>
        <a:bodyPr/>
        <a:lstStyle/>
        <a:p>
          <a:endParaRPr lang="es-ES"/>
        </a:p>
      </dgm:t>
    </dgm:pt>
    <dgm:pt modelId="{094207B2-D31E-4654-8FFC-51CA80EE2870}">
      <dgm:prSet phldrT="[Texto]" phldr="1"/>
      <dgm:spPr/>
      <dgm:t>
        <a:bodyPr/>
        <a:lstStyle/>
        <a:p>
          <a:endParaRPr lang="es-ES" dirty="0"/>
        </a:p>
      </dgm:t>
    </dgm:pt>
    <dgm:pt modelId="{4D4FBF96-1D90-4126-BE6B-5CCF0DA00976}" type="parTrans" cxnId="{E8649D4F-7CEE-45B6-937E-35D34EA0C0E3}">
      <dgm:prSet/>
      <dgm:spPr/>
      <dgm:t>
        <a:bodyPr/>
        <a:lstStyle/>
        <a:p>
          <a:endParaRPr lang="es-ES"/>
        </a:p>
      </dgm:t>
    </dgm:pt>
    <dgm:pt modelId="{907548DE-815F-4263-80F9-07012EAE9191}" type="sibTrans" cxnId="{E8649D4F-7CEE-45B6-937E-35D34EA0C0E3}">
      <dgm:prSet/>
      <dgm:spPr/>
      <dgm:t>
        <a:bodyPr/>
        <a:lstStyle/>
        <a:p>
          <a:endParaRPr lang="es-ES"/>
        </a:p>
      </dgm:t>
    </dgm:pt>
    <dgm:pt modelId="{4736D768-C51D-4759-A0AA-3AF3853C286D}">
      <dgm:prSet phldrT="[Texto]" custT="1"/>
      <dgm:spPr/>
      <dgm:t>
        <a:bodyPr/>
        <a:lstStyle/>
        <a:p>
          <a:r>
            <a:rPr lang="es-ES" sz="1600" b="1" dirty="0" smtClean="0"/>
            <a:t>GE</a:t>
          </a:r>
          <a:endParaRPr lang="es-ES" sz="1600" b="1" dirty="0"/>
        </a:p>
      </dgm:t>
    </dgm:pt>
    <dgm:pt modelId="{2F79CC5A-06C7-4EDF-A106-2DC6C6A9240E}" type="parTrans" cxnId="{E8AEE292-53F3-4F67-8218-8E518DE7F575}">
      <dgm:prSet/>
      <dgm:spPr/>
      <dgm:t>
        <a:bodyPr/>
        <a:lstStyle/>
        <a:p>
          <a:endParaRPr lang="es-ES"/>
        </a:p>
      </dgm:t>
    </dgm:pt>
    <dgm:pt modelId="{A85C20BC-52C7-49FF-BB4A-249E03FC1A54}" type="sibTrans" cxnId="{E8AEE292-53F3-4F67-8218-8E518DE7F575}">
      <dgm:prSet/>
      <dgm:spPr/>
      <dgm:t>
        <a:bodyPr/>
        <a:lstStyle/>
        <a:p>
          <a:endParaRPr lang="es-ES"/>
        </a:p>
      </dgm:t>
    </dgm:pt>
    <dgm:pt modelId="{905C1277-1CEC-4857-9CE6-96EE561ED216}">
      <dgm:prSet phldrT="[Texto]" custT="1"/>
      <dgm:spPr/>
      <dgm:t>
        <a:bodyPr/>
        <a:lstStyle/>
        <a:p>
          <a:r>
            <a:rPr lang="es-ES" sz="1600" b="1" dirty="0" smtClean="0"/>
            <a:t>TIC</a:t>
          </a:r>
          <a:endParaRPr lang="es-ES" sz="1600" b="1" dirty="0"/>
        </a:p>
      </dgm:t>
    </dgm:pt>
    <dgm:pt modelId="{067BC9D8-CAF4-4E38-8BCD-781E638675D3}" type="parTrans" cxnId="{E8B22E84-2C85-4497-BA4D-70B94D2CDD9A}">
      <dgm:prSet/>
      <dgm:spPr/>
      <dgm:t>
        <a:bodyPr/>
        <a:lstStyle/>
        <a:p>
          <a:endParaRPr lang="es-ES"/>
        </a:p>
      </dgm:t>
    </dgm:pt>
    <dgm:pt modelId="{9A6342BC-BACF-4678-A324-E6C8BDB88CD5}" type="sibTrans" cxnId="{E8B22E84-2C85-4497-BA4D-70B94D2CDD9A}">
      <dgm:prSet/>
      <dgm:spPr/>
      <dgm:t>
        <a:bodyPr/>
        <a:lstStyle/>
        <a:p>
          <a:endParaRPr lang="es-ES"/>
        </a:p>
      </dgm:t>
    </dgm:pt>
    <dgm:pt modelId="{07EDE6B7-36EB-4EEB-AD51-92384818FF80}" type="pres">
      <dgm:prSet presAssocID="{5A496E5D-44B1-4A78-B0E8-0CD5DAE3E029}" presName="cycleMatrixDiagram" presStyleCnt="0">
        <dgm:presLayoutVars>
          <dgm:chMax val="1"/>
          <dgm:dir/>
          <dgm:animLvl val="lvl"/>
          <dgm:resizeHandles val="exact"/>
        </dgm:presLayoutVars>
      </dgm:prSet>
      <dgm:spPr/>
      <dgm:t>
        <a:bodyPr/>
        <a:lstStyle/>
        <a:p>
          <a:endParaRPr lang="es-ES"/>
        </a:p>
      </dgm:t>
    </dgm:pt>
    <dgm:pt modelId="{4BFC2C8B-2CA7-42B2-B6BE-8D35692B3EE2}" type="pres">
      <dgm:prSet presAssocID="{5A496E5D-44B1-4A78-B0E8-0CD5DAE3E029}" presName="children" presStyleCnt="0"/>
      <dgm:spPr/>
    </dgm:pt>
    <dgm:pt modelId="{567559FB-7B0C-43B5-AACC-8755A4C481ED}" type="pres">
      <dgm:prSet presAssocID="{5A496E5D-44B1-4A78-B0E8-0CD5DAE3E029}" presName="childPlaceholder" presStyleCnt="0"/>
      <dgm:spPr/>
    </dgm:pt>
    <dgm:pt modelId="{18B3E12E-8EFD-4C85-B406-0BB01965E949}" type="pres">
      <dgm:prSet presAssocID="{5A496E5D-44B1-4A78-B0E8-0CD5DAE3E029}" presName="circle" presStyleCnt="0"/>
      <dgm:spPr/>
    </dgm:pt>
    <dgm:pt modelId="{9C527E9C-1C53-40B9-975C-9AF9F913569B}" type="pres">
      <dgm:prSet presAssocID="{5A496E5D-44B1-4A78-B0E8-0CD5DAE3E029}" presName="quadrant1" presStyleLbl="node1" presStyleIdx="0" presStyleCnt="4" custLinFactNeighborX="-2626" custLinFactNeighborY="827">
        <dgm:presLayoutVars>
          <dgm:chMax val="1"/>
          <dgm:bulletEnabled val="1"/>
        </dgm:presLayoutVars>
      </dgm:prSet>
      <dgm:spPr/>
      <dgm:t>
        <a:bodyPr/>
        <a:lstStyle/>
        <a:p>
          <a:endParaRPr lang="es-ES"/>
        </a:p>
      </dgm:t>
    </dgm:pt>
    <dgm:pt modelId="{1BB39EB3-0A52-463B-9193-BBF818521092}" type="pres">
      <dgm:prSet presAssocID="{5A496E5D-44B1-4A78-B0E8-0CD5DAE3E029}" presName="quadrant2" presStyleLbl="node1" presStyleIdx="1" presStyleCnt="4">
        <dgm:presLayoutVars>
          <dgm:chMax val="1"/>
          <dgm:bulletEnabled val="1"/>
        </dgm:presLayoutVars>
      </dgm:prSet>
      <dgm:spPr/>
      <dgm:t>
        <a:bodyPr/>
        <a:lstStyle/>
        <a:p>
          <a:endParaRPr lang="es-ES"/>
        </a:p>
      </dgm:t>
    </dgm:pt>
    <dgm:pt modelId="{FD67BEE2-77DB-4A55-A933-8C376F725346}" type="pres">
      <dgm:prSet presAssocID="{5A496E5D-44B1-4A78-B0E8-0CD5DAE3E029}" presName="quadrant3" presStyleLbl="node1" presStyleIdx="2" presStyleCnt="4">
        <dgm:presLayoutVars>
          <dgm:chMax val="1"/>
          <dgm:bulletEnabled val="1"/>
        </dgm:presLayoutVars>
      </dgm:prSet>
      <dgm:spPr/>
      <dgm:t>
        <a:bodyPr/>
        <a:lstStyle/>
        <a:p>
          <a:endParaRPr lang="es-ES"/>
        </a:p>
      </dgm:t>
    </dgm:pt>
    <dgm:pt modelId="{C8E039BD-E70E-493D-B92A-7A2B680FFDBB}" type="pres">
      <dgm:prSet presAssocID="{5A496E5D-44B1-4A78-B0E8-0CD5DAE3E029}" presName="quadrant4" presStyleLbl="node1" presStyleIdx="3" presStyleCnt="4">
        <dgm:presLayoutVars>
          <dgm:chMax val="1"/>
          <dgm:bulletEnabled val="1"/>
        </dgm:presLayoutVars>
      </dgm:prSet>
      <dgm:spPr/>
      <dgm:t>
        <a:bodyPr/>
        <a:lstStyle/>
        <a:p>
          <a:endParaRPr lang="es-ES"/>
        </a:p>
      </dgm:t>
    </dgm:pt>
    <dgm:pt modelId="{6685188D-55A9-4EED-9B45-1DD7919DEA0A}" type="pres">
      <dgm:prSet presAssocID="{5A496E5D-44B1-4A78-B0E8-0CD5DAE3E029}" presName="quadrantPlaceholder" presStyleCnt="0"/>
      <dgm:spPr/>
    </dgm:pt>
    <dgm:pt modelId="{40BAFF9B-66C8-4B75-994B-6C8EAAA29E3C}" type="pres">
      <dgm:prSet presAssocID="{5A496E5D-44B1-4A78-B0E8-0CD5DAE3E029}" presName="center1" presStyleLbl="fgShp" presStyleIdx="0" presStyleCnt="2"/>
      <dgm:spPr/>
    </dgm:pt>
    <dgm:pt modelId="{46A47914-B023-449B-8FC7-F7858F8512A5}" type="pres">
      <dgm:prSet presAssocID="{5A496E5D-44B1-4A78-B0E8-0CD5DAE3E029}" presName="center2" presStyleLbl="fgShp" presStyleIdx="1" presStyleCnt="2"/>
      <dgm:spPr/>
    </dgm:pt>
  </dgm:ptLst>
  <dgm:cxnLst>
    <dgm:cxn modelId="{3BF9DDC5-A74A-48B4-B2E6-74383B0A5B32}" srcId="{5A496E5D-44B1-4A78-B0E8-0CD5DAE3E029}" destId="{B81205A0-9360-499D-8B22-AF0E66125A45}" srcOrd="0" destOrd="0" parTransId="{8D55F29C-B421-4F8F-BFF3-DA8D2A315F9C}" sibTransId="{ADE4FEA5-EC07-41EF-9C3C-04FE6177F7DC}"/>
    <dgm:cxn modelId="{E8B22E84-2C85-4497-BA4D-70B94D2CDD9A}" srcId="{5A496E5D-44B1-4A78-B0E8-0CD5DAE3E029}" destId="{905C1277-1CEC-4857-9CE6-96EE561ED216}" srcOrd="3" destOrd="0" parTransId="{067BC9D8-CAF4-4E38-8BCD-781E638675D3}" sibTransId="{9A6342BC-BACF-4678-A324-E6C8BDB88CD5}"/>
    <dgm:cxn modelId="{E8AEE292-53F3-4F67-8218-8E518DE7F575}" srcId="{5A496E5D-44B1-4A78-B0E8-0CD5DAE3E029}" destId="{4736D768-C51D-4759-A0AA-3AF3853C286D}" srcOrd="2" destOrd="0" parTransId="{2F79CC5A-06C7-4EDF-A106-2DC6C6A9240E}" sibTransId="{A85C20BC-52C7-49FF-BB4A-249E03FC1A54}"/>
    <dgm:cxn modelId="{A59B1B47-772D-4236-8827-2A501511893F}" type="presOf" srcId="{905C1277-1CEC-4857-9CE6-96EE561ED216}" destId="{C8E039BD-E70E-493D-B92A-7A2B680FFDBB}" srcOrd="0" destOrd="0" presId="urn:microsoft.com/office/officeart/2005/8/layout/cycle4"/>
    <dgm:cxn modelId="{4D460295-B9B3-4D57-9B75-4750F8306E41}" type="presOf" srcId="{B81205A0-9360-499D-8B22-AF0E66125A45}" destId="{9C527E9C-1C53-40B9-975C-9AF9F913569B}" srcOrd="0" destOrd="0" presId="urn:microsoft.com/office/officeart/2005/8/layout/cycle4"/>
    <dgm:cxn modelId="{E25360E8-B614-41E0-9CD4-7095BBD54DC6}" type="presOf" srcId="{094207B2-D31E-4654-8FFC-51CA80EE2870}" destId="{1BB39EB3-0A52-463B-9193-BBF818521092}" srcOrd="0" destOrd="0" presId="urn:microsoft.com/office/officeart/2005/8/layout/cycle4"/>
    <dgm:cxn modelId="{E8649D4F-7CEE-45B6-937E-35D34EA0C0E3}" srcId="{5A496E5D-44B1-4A78-B0E8-0CD5DAE3E029}" destId="{094207B2-D31E-4654-8FFC-51CA80EE2870}" srcOrd="1" destOrd="0" parTransId="{4D4FBF96-1D90-4126-BE6B-5CCF0DA00976}" sibTransId="{907548DE-815F-4263-80F9-07012EAE9191}"/>
    <dgm:cxn modelId="{7D2C7BE7-124D-408B-84FE-BF986FD91701}" type="presOf" srcId="{5A496E5D-44B1-4A78-B0E8-0CD5DAE3E029}" destId="{07EDE6B7-36EB-4EEB-AD51-92384818FF80}" srcOrd="0" destOrd="0" presId="urn:microsoft.com/office/officeart/2005/8/layout/cycle4"/>
    <dgm:cxn modelId="{78135D8C-69E9-4AB9-9750-95E5790C65D1}" type="presOf" srcId="{4736D768-C51D-4759-A0AA-3AF3853C286D}" destId="{FD67BEE2-77DB-4A55-A933-8C376F725346}" srcOrd="0" destOrd="0" presId="urn:microsoft.com/office/officeart/2005/8/layout/cycle4"/>
    <dgm:cxn modelId="{6C7A6229-7F61-463C-9448-A26AF5241C1A}" type="presParOf" srcId="{07EDE6B7-36EB-4EEB-AD51-92384818FF80}" destId="{4BFC2C8B-2CA7-42B2-B6BE-8D35692B3EE2}" srcOrd="0" destOrd="0" presId="urn:microsoft.com/office/officeart/2005/8/layout/cycle4"/>
    <dgm:cxn modelId="{0388E3F7-4CF8-4BA6-9BD5-F9A033162008}" type="presParOf" srcId="{4BFC2C8B-2CA7-42B2-B6BE-8D35692B3EE2}" destId="{567559FB-7B0C-43B5-AACC-8755A4C481ED}" srcOrd="0" destOrd="0" presId="urn:microsoft.com/office/officeart/2005/8/layout/cycle4"/>
    <dgm:cxn modelId="{8CD62EA2-CD39-4329-8D7E-0F57672E7413}" type="presParOf" srcId="{07EDE6B7-36EB-4EEB-AD51-92384818FF80}" destId="{18B3E12E-8EFD-4C85-B406-0BB01965E949}" srcOrd="1" destOrd="0" presId="urn:microsoft.com/office/officeart/2005/8/layout/cycle4"/>
    <dgm:cxn modelId="{AC18372A-B56F-43D5-8CA4-EFCFB532193E}" type="presParOf" srcId="{18B3E12E-8EFD-4C85-B406-0BB01965E949}" destId="{9C527E9C-1C53-40B9-975C-9AF9F913569B}" srcOrd="0" destOrd="0" presId="urn:microsoft.com/office/officeart/2005/8/layout/cycle4"/>
    <dgm:cxn modelId="{3DABEDB6-6625-4F98-A8E9-6DD2F1F54698}" type="presParOf" srcId="{18B3E12E-8EFD-4C85-B406-0BB01965E949}" destId="{1BB39EB3-0A52-463B-9193-BBF818521092}" srcOrd="1" destOrd="0" presId="urn:microsoft.com/office/officeart/2005/8/layout/cycle4"/>
    <dgm:cxn modelId="{9E953D2F-AE6C-40F0-8AB0-A2C267C8935F}" type="presParOf" srcId="{18B3E12E-8EFD-4C85-B406-0BB01965E949}" destId="{FD67BEE2-77DB-4A55-A933-8C376F725346}" srcOrd="2" destOrd="0" presId="urn:microsoft.com/office/officeart/2005/8/layout/cycle4"/>
    <dgm:cxn modelId="{5399DC56-0DC9-4268-BC67-E237EBC3F304}" type="presParOf" srcId="{18B3E12E-8EFD-4C85-B406-0BB01965E949}" destId="{C8E039BD-E70E-493D-B92A-7A2B680FFDBB}" srcOrd="3" destOrd="0" presId="urn:microsoft.com/office/officeart/2005/8/layout/cycle4"/>
    <dgm:cxn modelId="{5EB06330-685C-42C0-845C-F1E86289D630}" type="presParOf" srcId="{18B3E12E-8EFD-4C85-B406-0BB01965E949}" destId="{6685188D-55A9-4EED-9B45-1DD7919DEA0A}" srcOrd="4" destOrd="0" presId="urn:microsoft.com/office/officeart/2005/8/layout/cycle4"/>
    <dgm:cxn modelId="{958FEA82-CE5A-4FBD-A976-C5845037B687}" type="presParOf" srcId="{07EDE6B7-36EB-4EEB-AD51-92384818FF80}" destId="{40BAFF9B-66C8-4B75-994B-6C8EAAA29E3C}" srcOrd="2" destOrd="0" presId="urn:microsoft.com/office/officeart/2005/8/layout/cycle4"/>
    <dgm:cxn modelId="{E7377347-6C49-49DF-A6FE-562914D9DFA7}" type="presParOf" srcId="{07EDE6B7-36EB-4EEB-AD51-92384818FF80}" destId="{46A47914-B023-449B-8FC7-F7858F8512A5}"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496E5D-44B1-4A78-B0E8-0CD5DAE3E029}" type="doc">
      <dgm:prSet loTypeId="urn:microsoft.com/office/officeart/2005/8/layout/cycle4" loCatId="matrix" qsTypeId="urn:microsoft.com/office/officeart/2005/8/quickstyle/simple1" qsCatId="simple" csTypeId="urn:microsoft.com/office/officeart/2005/8/colors/colorful5" csCatId="colorful" phldr="1"/>
      <dgm:spPr/>
      <dgm:t>
        <a:bodyPr/>
        <a:lstStyle/>
        <a:p>
          <a:endParaRPr lang="es-ES"/>
        </a:p>
      </dgm:t>
    </dgm:pt>
    <dgm:pt modelId="{B81205A0-9360-499D-8B22-AF0E66125A45}">
      <dgm:prSet phldrT="[Texto]" custT="1"/>
      <dgm:spPr/>
      <dgm:t>
        <a:bodyPr/>
        <a:lstStyle/>
        <a:p>
          <a:pPr algn="just"/>
          <a:endParaRPr lang="es-ES" sz="1200" b="1" dirty="0"/>
        </a:p>
      </dgm:t>
    </dgm:pt>
    <dgm:pt modelId="{8D55F29C-B421-4F8F-BFF3-DA8D2A315F9C}" type="parTrans" cxnId="{3BF9DDC5-A74A-48B4-B2E6-74383B0A5B32}">
      <dgm:prSet/>
      <dgm:spPr/>
      <dgm:t>
        <a:bodyPr/>
        <a:lstStyle/>
        <a:p>
          <a:endParaRPr lang="es-ES"/>
        </a:p>
      </dgm:t>
    </dgm:pt>
    <dgm:pt modelId="{ADE4FEA5-EC07-41EF-9C3C-04FE6177F7DC}" type="sibTrans" cxnId="{3BF9DDC5-A74A-48B4-B2E6-74383B0A5B32}">
      <dgm:prSet/>
      <dgm:spPr/>
      <dgm:t>
        <a:bodyPr/>
        <a:lstStyle/>
        <a:p>
          <a:endParaRPr lang="es-ES"/>
        </a:p>
      </dgm:t>
    </dgm:pt>
    <dgm:pt modelId="{07EDE6B7-36EB-4EEB-AD51-92384818FF80}" type="pres">
      <dgm:prSet presAssocID="{5A496E5D-44B1-4A78-B0E8-0CD5DAE3E029}" presName="cycleMatrixDiagram" presStyleCnt="0">
        <dgm:presLayoutVars>
          <dgm:chMax val="1"/>
          <dgm:dir/>
          <dgm:animLvl val="lvl"/>
          <dgm:resizeHandles val="exact"/>
        </dgm:presLayoutVars>
      </dgm:prSet>
      <dgm:spPr/>
      <dgm:t>
        <a:bodyPr/>
        <a:lstStyle/>
        <a:p>
          <a:endParaRPr lang="es-ES"/>
        </a:p>
      </dgm:t>
    </dgm:pt>
    <dgm:pt modelId="{4BFC2C8B-2CA7-42B2-B6BE-8D35692B3EE2}" type="pres">
      <dgm:prSet presAssocID="{5A496E5D-44B1-4A78-B0E8-0CD5DAE3E029}" presName="children" presStyleCnt="0"/>
      <dgm:spPr/>
    </dgm:pt>
    <dgm:pt modelId="{567559FB-7B0C-43B5-AACC-8755A4C481ED}" type="pres">
      <dgm:prSet presAssocID="{5A496E5D-44B1-4A78-B0E8-0CD5DAE3E029}" presName="childPlaceholder" presStyleCnt="0"/>
      <dgm:spPr/>
    </dgm:pt>
    <dgm:pt modelId="{18B3E12E-8EFD-4C85-B406-0BB01965E949}" type="pres">
      <dgm:prSet presAssocID="{5A496E5D-44B1-4A78-B0E8-0CD5DAE3E029}" presName="circle" presStyleCnt="0"/>
      <dgm:spPr/>
    </dgm:pt>
    <dgm:pt modelId="{9C527E9C-1C53-40B9-975C-9AF9F913569B}" type="pres">
      <dgm:prSet presAssocID="{5A496E5D-44B1-4A78-B0E8-0CD5DAE3E029}" presName="quadrant1" presStyleLbl="node1" presStyleIdx="0" presStyleCnt="4" custLinFactNeighborX="-2626" custLinFactNeighborY="827">
        <dgm:presLayoutVars>
          <dgm:chMax val="1"/>
          <dgm:bulletEnabled val="1"/>
        </dgm:presLayoutVars>
      </dgm:prSet>
      <dgm:spPr/>
      <dgm:t>
        <a:bodyPr/>
        <a:lstStyle/>
        <a:p>
          <a:endParaRPr lang="es-ES"/>
        </a:p>
      </dgm:t>
    </dgm:pt>
    <dgm:pt modelId="{1BB39EB3-0A52-463B-9193-BBF818521092}" type="pres">
      <dgm:prSet presAssocID="{5A496E5D-44B1-4A78-B0E8-0CD5DAE3E029}" presName="quadrant2" presStyleLbl="node1" presStyleIdx="1" presStyleCnt="4">
        <dgm:presLayoutVars>
          <dgm:chMax val="1"/>
          <dgm:bulletEnabled val="1"/>
        </dgm:presLayoutVars>
      </dgm:prSet>
      <dgm:spPr/>
      <dgm:t>
        <a:bodyPr/>
        <a:lstStyle/>
        <a:p>
          <a:endParaRPr lang="es-ES"/>
        </a:p>
      </dgm:t>
    </dgm:pt>
    <dgm:pt modelId="{FD67BEE2-77DB-4A55-A933-8C376F725346}" type="pres">
      <dgm:prSet presAssocID="{5A496E5D-44B1-4A78-B0E8-0CD5DAE3E029}" presName="quadrant3" presStyleLbl="node1" presStyleIdx="2" presStyleCnt="4">
        <dgm:presLayoutVars>
          <dgm:chMax val="1"/>
          <dgm:bulletEnabled val="1"/>
        </dgm:presLayoutVars>
      </dgm:prSet>
      <dgm:spPr/>
      <dgm:t>
        <a:bodyPr/>
        <a:lstStyle/>
        <a:p>
          <a:endParaRPr lang="es-ES"/>
        </a:p>
      </dgm:t>
    </dgm:pt>
    <dgm:pt modelId="{C8E039BD-E70E-493D-B92A-7A2B680FFDBB}" type="pres">
      <dgm:prSet presAssocID="{5A496E5D-44B1-4A78-B0E8-0CD5DAE3E029}" presName="quadrant4" presStyleLbl="node1" presStyleIdx="3" presStyleCnt="4">
        <dgm:presLayoutVars>
          <dgm:chMax val="1"/>
          <dgm:bulletEnabled val="1"/>
        </dgm:presLayoutVars>
      </dgm:prSet>
      <dgm:spPr/>
      <dgm:t>
        <a:bodyPr/>
        <a:lstStyle/>
        <a:p>
          <a:endParaRPr lang="es-ES"/>
        </a:p>
      </dgm:t>
    </dgm:pt>
    <dgm:pt modelId="{6685188D-55A9-4EED-9B45-1DD7919DEA0A}" type="pres">
      <dgm:prSet presAssocID="{5A496E5D-44B1-4A78-B0E8-0CD5DAE3E029}" presName="quadrantPlaceholder" presStyleCnt="0"/>
      <dgm:spPr/>
    </dgm:pt>
    <dgm:pt modelId="{40BAFF9B-66C8-4B75-994B-6C8EAAA29E3C}" type="pres">
      <dgm:prSet presAssocID="{5A496E5D-44B1-4A78-B0E8-0CD5DAE3E029}" presName="center1" presStyleLbl="fgShp" presStyleIdx="0" presStyleCnt="2"/>
      <dgm:spPr/>
    </dgm:pt>
    <dgm:pt modelId="{46A47914-B023-449B-8FC7-F7858F8512A5}" type="pres">
      <dgm:prSet presAssocID="{5A496E5D-44B1-4A78-B0E8-0CD5DAE3E029}" presName="center2" presStyleLbl="fgShp" presStyleIdx="1" presStyleCnt="2"/>
      <dgm:spPr/>
    </dgm:pt>
  </dgm:ptLst>
  <dgm:cxnLst>
    <dgm:cxn modelId="{3BF9DDC5-A74A-48B4-B2E6-74383B0A5B32}" srcId="{5A496E5D-44B1-4A78-B0E8-0CD5DAE3E029}" destId="{B81205A0-9360-499D-8B22-AF0E66125A45}" srcOrd="0" destOrd="0" parTransId="{8D55F29C-B421-4F8F-BFF3-DA8D2A315F9C}" sibTransId="{ADE4FEA5-EC07-41EF-9C3C-04FE6177F7DC}"/>
    <dgm:cxn modelId="{2AB5D9FC-3A9B-40C7-94E8-3E81F67AF514}" type="presOf" srcId="{5A496E5D-44B1-4A78-B0E8-0CD5DAE3E029}" destId="{07EDE6B7-36EB-4EEB-AD51-92384818FF80}" srcOrd="0" destOrd="0" presId="urn:microsoft.com/office/officeart/2005/8/layout/cycle4"/>
    <dgm:cxn modelId="{477C9716-F9E3-4B26-8C47-5D362F552EAD}" type="presOf" srcId="{B81205A0-9360-499D-8B22-AF0E66125A45}" destId="{9C527E9C-1C53-40B9-975C-9AF9F913569B}" srcOrd="0" destOrd="0" presId="urn:microsoft.com/office/officeart/2005/8/layout/cycle4"/>
    <dgm:cxn modelId="{C900F6BC-5D4F-400E-8C91-4AD0423E6A2F}" type="presParOf" srcId="{07EDE6B7-36EB-4EEB-AD51-92384818FF80}" destId="{4BFC2C8B-2CA7-42B2-B6BE-8D35692B3EE2}" srcOrd="0" destOrd="0" presId="urn:microsoft.com/office/officeart/2005/8/layout/cycle4"/>
    <dgm:cxn modelId="{E988A6E6-B169-4AC2-B455-52C99E9B637F}" type="presParOf" srcId="{4BFC2C8B-2CA7-42B2-B6BE-8D35692B3EE2}" destId="{567559FB-7B0C-43B5-AACC-8755A4C481ED}" srcOrd="0" destOrd="0" presId="urn:microsoft.com/office/officeart/2005/8/layout/cycle4"/>
    <dgm:cxn modelId="{FA27D512-1E34-41DD-99FF-9D9D7FE15F58}" type="presParOf" srcId="{07EDE6B7-36EB-4EEB-AD51-92384818FF80}" destId="{18B3E12E-8EFD-4C85-B406-0BB01965E949}" srcOrd="1" destOrd="0" presId="urn:microsoft.com/office/officeart/2005/8/layout/cycle4"/>
    <dgm:cxn modelId="{F650D3D6-A6F8-451B-A3B9-414D3BA272EC}" type="presParOf" srcId="{18B3E12E-8EFD-4C85-B406-0BB01965E949}" destId="{9C527E9C-1C53-40B9-975C-9AF9F913569B}" srcOrd="0" destOrd="0" presId="urn:microsoft.com/office/officeart/2005/8/layout/cycle4"/>
    <dgm:cxn modelId="{5BC4ED4B-2995-44EA-A892-ACAC1A23EF37}" type="presParOf" srcId="{18B3E12E-8EFD-4C85-B406-0BB01965E949}" destId="{1BB39EB3-0A52-463B-9193-BBF818521092}" srcOrd="1" destOrd="0" presId="urn:microsoft.com/office/officeart/2005/8/layout/cycle4"/>
    <dgm:cxn modelId="{E73A464F-D12A-455B-86B8-489A29B4B08D}" type="presParOf" srcId="{18B3E12E-8EFD-4C85-B406-0BB01965E949}" destId="{FD67BEE2-77DB-4A55-A933-8C376F725346}" srcOrd="2" destOrd="0" presId="urn:microsoft.com/office/officeart/2005/8/layout/cycle4"/>
    <dgm:cxn modelId="{E1A8BC3B-187C-4435-8D66-F74D7CFBD41F}" type="presParOf" srcId="{18B3E12E-8EFD-4C85-B406-0BB01965E949}" destId="{C8E039BD-E70E-493D-B92A-7A2B680FFDBB}" srcOrd="3" destOrd="0" presId="urn:microsoft.com/office/officeart/2005/8/layout/cycle4"/>
    <dgm:cxn modelId="{CB90543B-F5A7-4730-B744-51B8BB484236}" type="presParOf" srcId="{18B3E12E-8EFD-4C85-B406-0BB01965E949}" destId="{6685188D-55A9-4EED-9B45-1DD7919DEA0A}" srcOrd="4" destOrd="0" presId="urn:microsoft.com/office/officeart/2005/8/layout/cycle4"/>
    <dgm:cxn modelId="{8289D920-874A-4518-A6EB-F49AB3352A9D}" type="presParOf" srcId="{07EDE6B7-36EB-4EEB-AD51-92384818FF80}" destId="{40BAFF9B-66C8-4B75-994B-6C8EAAA29E3C}" srcOrd="2" destOrd="0" presId="urn:microsoft.com/office/officeart/2005/8/layout/cycle4"/>
    <dgm:cxn modelId="{B843652D-B6F5-4D9D-804A-1536DFECADCC}" type="presParOf" srcId="{07EDE6B7-36EB-4EEB-AD51-92384818FF80}" destId="{46A47914-B023-449B-8FC7-F7858F8512A5}"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B16AA3-D37A-4985-9822-B3CA1D401ABD}"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EF594692-BFA2-4858-8EB2-A7CD79E708FC}">
      <dgm:prSet phldrT="[Texto]" custT="1"/>
      <dgm:spPr>
        <a:solidFill>
          <a:schemeClr val="accent5">
            <a:lumMod val="40000"/>
            <a:lumOff val="60000"/>
          </a:schemeClr>
        </a:solidFill>
      </dgm:spPr>
      <dgm:t>
        <a:bodyPr/>
        <a:lstStyle/>
        <a:p>
          <a:r>
            <a:rPr lang="es-EC" sz="1400" b="1" dirty="0" smtClean="0">
              <a:solidFill>
                <a:schemeClr val="tx1"/>
              </a:solidFill>
            </a:rPr>
            <a:t>Es indispensable  determinar cuáles son los servicios más demandados en la ciudad. Estos servicios deberán ser priorizados a la hora de digitalizar los procesos y los mecanismos de gestión</a:t>
          </a:r>
          <a:r>
            <a:rPr lang="es-EC" sz="1300" b="1" dirty="0" smtClean="0">
              <a:solidFill>
                <a:schemeClr val="tx1"/>
              </a:solidFill>
            </a:rPr>
            <a:t>.</a:t>
          </a:r>
          <a:endParaRPr lang="es-ES" sz="1300" b="1" dirty="0">
            <a:solidFill>
              <a:schemeClr val="tx1"/>
            </a:solidFill>
          </a:endParaRPr>
        </a:p>
      </dgm:t>
    </dgm:pt>
    <dgm:pt modelId="{280EAEEA-FF82-4F8C-8DA4-6523F1567948}" type="parTrans" cxnId="{9F91959A-D136-44AB-AA58-426160722369}">
      <dgm:prSet/>
      <dgm:spPr/>
      <dgm:t>
        <a:bodyPr/>
        <a:lstStyle/>
        <a:p>
          <a:endParaRPr lang="es-ES"/>
        </a:p>
      </dgm:t>
    </dgm:pt>
    <dgm:pt modelId="{9E7AD86F-44C4-4399-9C0D-3F479F240E1F}" type="sibTrans" cxnId="{9F91959A-D136-44AB-AA58-426160722369}">
      <dgm:prSet/>
      <dgm:spPr/>
      <dgm:t>
        <a:bodyPr/>
        <a:lstStyle/>
        <a:p>
          <a:endParaRPr lang="es-ES"/>
        </a:p>
      </dgm:t>
    </dgm:pt>
    <dgm:pt modelId="{9C8E6001-95C6-483C-A9C0-8C285372B97E}">
      <dgm:prSet phldrT="[Texto]" custT="1"/>
      <dgm:spPr>
        <a:solidFill>
          <a:srgbClr val="39A581"/>
        </a:solidFill>
      </dgm:spPr>
      <dgm:t>
        <a:bodyPr/>
        <a:lstStyle/>
        <a:p>
          <a:r>
            <a:rPr lang="es-EC" sz="1400" b="1" smtClean="0">
              <a:solidFill>
                <a:schemeClr val="tx1"/>
              </a:solidFill>
            </a:rPr>
            <a:t>Se deberá priorizar la implantación de servicios que estén directamente alineados con la visión de ciudad.</a:t>
          </a:r>
          <a:endParaRPr lang="es-ES" sz="1400" b="1" dirty="0">
            <a:solidFill>
              <a:schemeClr val="tx1"/>
            </a:solidFill>
          </a:endParaRPr>
        </a:p>
      </dgm:t>
    </dgm:pt>
    <dgm:pt modelId="{97B2CB0D-0730-4CBC-85E9-9907BA3FE4CF}" type="parTrans" cxnId="{38330519-48A1-4F14-B71C-F7E9C61F2887}">
      <dgm:prSet/>
      <dgm:spPr/>
      <dgm:t>
        <a:bodyPr/>
        <a:lstStyle/>
        <a:p>
          <a:endParaRPr lang="es-ES"/>
        </a:p>
      </dgm:t>
    </dgm:pt>
    <dgm:pt modelId="{1373745C-A317-40A6-979B-5F8D03F195DB}" type="sibTrans" cxnId="{38330519-48A1-4F14-B71C-F7E9C61F2887}">
      <dgm:prSet/>
      <dgm:spPr/>
      <dgm:t>
        <a:bodyPr/>
        <a:lstStyle/>
        <a:p>
          <a:endParaRPr lang="es-ES"/>
        </a:p>
      </dgm:t>
    </dgm:pt>
    <dgm:pt modelId="{B40B3C86-F3F8-444E-A862-18D77567060C}">
      <dgm:prSet phldrT="[Texto]"/>
      <dgm:spPr>
        <a:solidFill>
          <a:srgbClr val="28B628"/>
        </a:solidFill>
      </dgm:spPr>
      <dgm:t>
        <a:bodyPr/>
        <a:lstStyle/>
        <a:p>
          <a:pPr algn="just"/>
          <a:r>
            <a:rPr lang="es-EC" b="1" smtClean="0">
              <a:solidFill>
                <a:schemeClr val="tx1"/>
              </a:solidFill>
            </a:rPr>
            <a:t>La digitalización de servicios se ajusta al grado de preparación de la ciudad y sus habitantes. Esto incluye tanto la capa tecnológica como el resto de la infraestructura de ciudad que permite ofrecer todos los servicios básicos y desarrollar políticas que mejoren la calidad de vida del ciudadano</a:t>
          </a:r>
          <a:r>
            <a:rPr lang="es-EC" smtClean="0"/>
            <a:t>. </a:t>
          </a:r>
          <a:endParaRPr lang="es-ES" dirty="0"/>
        </a:p>
      </dgm:t>
    </dgm:pt>
    <dgm:pt modelId="{8B79194E-75B3-4A76-9E2C-3DDEADCCF1C4}" type="parTrans" cxnId="{A7060C56-67DD-4AEE-A06F-93BDB614D69B}">
      <dgm:prSet/>
      <dgm:spPr/>
      <dgm:t>
        <a:bodyPr/>
        <a:lstStyle/>
        <a:p>
          <a:endParaRPr lang="es-ES"/>
        </a:p>
      </dgm:t>
    </dgm:pt>
    <dgm:pt modelId="{82E97E23-56CA-4AA9-A22E-1EC60A92939C}" type="sibTrans" cxnId="{A7060C56-67DD-4AEE-A06F-93BDB614D69B}">
      <dgm:prSet/>
      <dgm:spPr/>
      <dgm:t>
        <a:bodyPr/>
        <a:lstStyle/>
        <a:p>
          <a:endParaRPr lang="es-ES"/>
        </a:p>
      </dgm:t>
    </dgm:pt>
    <dgm:pt modelId="{C98678D3-283A-428D-9CBE-CE57B0BEFF14}">
      <dgm:prSet custT="1"/>
      <dgm:spPr>
        <a:solidFill>
          <a:schemeClr val="accent6">
            <a:lumMod val="75000"/>
          </a:schemeClr>
        </a:solidFill>
      </dgm:spPr>
      <dgm:t>
        <a:bodyPr/>
        <a:lstStyle/>
        <a:p>
          <a:pPr algn="just"/>
          <a:r>
            <a:rPr lang="es-EC" sz="1400" b="1" dirty="0" smtClean="0">
              <a:solidFill>
                <a:schemeClr val="tx1"/>
              </a:solidFill>
            </a:rPr>
            <a:t>La Normativa, Acuerdos, reglamentos, que se elaboren debe estar alineada con la estrategia de planificación gubernamental a nivel de todo el país</a:t>
          </a:r>
          <a:r>
            <a:rPr lang="es-EC" sz="1300" b="1" dirty="0" smtClean="0">
              <a:solidFill>
                <a:schemeClr val="tx1"/>
              </a:solidFill>
            </a:rPr>
            <a:t>.</a:t>
          </a:r>
          <a:endParaRPr lang="es-ES" sz="1300" b="1" dirty="0">
            <a:solidFill>
              <a:schemeClr val="tx1"/>
            </a:solidFill>
          </a:endParaRPr>
        </a:p>
      </dgm:t>
    </dgm:pt>
    <dgm:pt modelId="{7F6B4CE4-85C3-4C3E-9E03-67B7253E9A2F}" type="parTrans" cxnId="{88B0C1B3-6E35-4665-B721-AF5D67DC8CF9}">
      <dgm:prSet/>
      <dgm:spPr/>
      <dgm:t>
        <a:bodyPr/>
        <a:lstStyle/>
        <a:p>
          <a:endParaRPr lang="es-ES"/>
        </a:p>
      </dgm:t>
    </dgm:pt>
    <dgm:pt modelId="{4AD452EA-326A-4773-A774-92E59931E15B}" type="sibTrans" cxnId="{88B0C1B3-6E35-4665-B721-AF5D67DC8CF9}">
      <dgm:prSet/>
      <dgm:spPr/>
      <dgm:t>
        <a:bodyPr/>
        <a:lstStyle/>
        <a:p>
          <a:endParaRPr lang="es-ES"/>
        </a:p>
      </dgm:t>
    </dgm:pt>
    <dgm:pt modelId="{C6090D48-3A04-4DA6-B75E-F826FC5037D0}" type="pres">
      <dgm:prSet presAssocID="{67B16AA3-D37A-4985-9822-B3CA1D401ABD}" presName="linear" presStyleCnt="0">
        <dgm:presLayoutVars>
          <dgm:dir/>
          <dgm:resizeHandles val="exact"/>
        </dgm:presLayoutVars>
      </dgm:prSet>
      <dgm:spPr/>
      <dgm:t>
        <a:bodyPr/>
        <a:lstStyle/>
        <a:p>
          <a:endParaRPr lang="es-ES"/>
        </a:p>
      </dgm:t>
    </dgm:pt>
    <dgm:pt modelId="{97FD2898-CAEC-4B9B-B3E2-D4C87F66EC2A}" type="pres">
      <dgm:prSet presAssocID="{EF594692-BFA2-4858-8EB2-A7CD79E708FC}" presName="comp" presStyleCnt="0"/>
      <dgm:spPr/>
      <dgm:t>
        <a:bodyPr/>
        <a:lstStyle/>
        <a:p>
          <a:endParaRPr lang="es-ES"/>
        </a:p>
      </dgm:t>
    </dgm:pt>
    <dgm:pt modelId="{94721AB2-55D2-4589-AECB-BF47C9C9806C}" type="pres">
      <dgm:prSet presAssocID="{EF594692-BFA2-4858-8EB2-A7CD79E708FC}" presName="box" presStyleLbl="node1" presStyleIdx="0" presStyleCnt="4"/>
      <dgm:spPr/>
      <dgm:t>
        <a:bodyPr/>
        <a:lstStyle/>
        <a:p>
          <a:endParaRPr lang="es-ES"/>
        </a:p>
      </dgm:t>
    </dgm:pt>
    <dgm:pt modelId="{DC95E48A-3E6B-4337-931C-79E7D1BB586A}" type="pres">
      <dgm:prSet presAssocID="{EF594692-BFA2-4858-8EB2-A7CD79E708FC}" presName="img" presStyleLbl="fgImgPlace1" presStyleIdx="0" presStyleCnt="4"/>
      <dgm:spPr/>
      <dgm:t>
        <a:bodyPr/>
        <a:lstStyle/>
        <a:p>
          <a:endParaRPr lang="es-ES"/>
        </a:p>
      </dgm:t>
    </dgm:pt>
    <dgm:pt modelId="{076D1E73-0EC4-41DE-AE66-AAAA919FDF5F}" type="pres">
      <dgm:prSet presAssocID="{EF594692-BFA2-4858-8EB2-A7CD79E708FC}" presName="text" presStyleLbl="node1" presStyleIdx="0" presStyleCnt="4">
        <dgm:presLayoutVars>
          <dgm:bulletEnabled val="1"/>
        </dgm:presLayoutVars>
      </dgm:prSet>
      <dgm:spPr/>
      <dgm:t>
        <a:bodyPr/>
        <a:lstStyle/>
        <a:p>
          <a:endParaRPr lang="es-ES"/>
        </a:p>
      </dgm:t>
    </dgm:pt>
    <dgm:pt modelId="{E4D6C9C4-9366-45FF-ACAF-84AE9CE0EADC}" type="pres">
      <dgm:prSet presAssocID="{9E7AD86F-44C4-4399-9C0D-3F479F240E1F}" presName="spacer" presStyleCnt="0"/>
      <dgm:spPr/>
      <dgm:t>
        <a:bodyPr/>
        <a:lstStyle/>
        <a:p>
          <a:endParaRPr lang="es-ES"/>
        </a:p>
      </dgm:t>
    </dgm:pt>
    <dgm:pt modelId="{A6388243-D108-4936-A6EF-B69A80DB9A14}" type="pres">
      <dgm:prSet presAssocID="{9C8E6001-95C6-483C-A9C0-8C285372B97E}" presName="comp" presStyleCnt="0"/>
      <dgm:spPr/>
      <dgm:t>
        <a:bodyPr/>
        <a:lstStyle/>
        <a:p>
          <a:endParaRPr lang="es-ES"/>
        </a:p>
      </dgm:t>
    </dgm:pt>
    <dgm:pt modelId="{F2A9EAFA-3C30-4DAD-AB45-ACE76A546D21}" type="pres">
      <dgm:prSet presAssocID="{9C8E6001-95C6-483C-A9C0-8C285372B97E}" presName="box" presStyleLbl="node1" presStyleIdx="1" presStyleCnt="4"/>
      <dgm:spPr/>
      <dgm:t>
        <a:bodyPr/>
        <a:lstStyle/>
        <a:p>
          <a:endParaRPr lang="es-ES"/>
        </a:p>
      </dgm:t>
    </dgm:pt>
    <dgm:pt modelId="{12FF4137-DE02-4D1F-9DD7-0E55B9B1B95D}" type="pres">
      <dgm:prSet presAssocID="{9C8E6001-95C6-483C-A9C0-8C285372B97E}" presName="img" presStyleLbl="fgImgPlace1" presStyleIdx="1" presStyleCnt="4"/>
      <dgm:spPr/>
      <dgm:t>
        <a:bodyPr/>
        <a:lstStyle/>
        <a:p>
          <a:endParaRPr lang="es-ES"/>
        </a:p>
      </dgm:t>
    </dgm:pt>
    <dgm:pt modelId="{C3C63FDA-7F38-4AF6-B906-5B3A62CFACA0}" type="pres">
      <dgm:prSet presAssocID="{9C8E6001-95C6-483C-A9C0-8C285372B97E}" presName="text" presStyleLbl="node1" presStyleIdx="1" presStyleCnt="4">
        <dgm:presLayoutVars>
          <dgm:bulletEnabled val="1"/>
        </dgm:presLayoutVars>
      </dgm:prSet>
      <dgm:spPr/>
      <dgm:t>
        <a:bodyPr/>
        <a:lstStyle/>
        <a:p>
          <a:endParaRPr lang="es-ES"/>
        </a:p>
      </dgm:t>
    </dgm:pt>
    <dgm:pt modelId="{B123C448-5A52-48E1-83A4-27D16731CBCC}" type="pres">
      <dgm:prSet presAssocID="{1373745C-A317-40A6-979B-5F8D03F195DB}" presName="spacer" presStyleCnt="0"/>
      <dgm:spPr/>
      <dgm:t>
        <a:bodyPr/>
        <a:lstStyle/>
        <a:p>
          <a:endParaRPr lang="es-ES"/>
        </a:p>
      </dgm:t>
    </dgm:pt>
    <dgm:pt modelId="{6746F054-6746-45F5-BD11-DF7798749C2B}" type="pres">
      <dgm:prSet presAssocID="{B40B3C86-F3F8-444E-A862-18D77567060C}" presName="comp" presStyleCnt="0"/>
      <dgm:spPr/>
      <dgm:t>
        <a:bodyPr/>
        <a:lstStyle/>
        <a:p>
          <a:endParaRPr lang="es-ES"/>
        </a:p>
      </dgm:t>
    </dgm:pt>
    <dgm:pt modelId="{0A841785-D3B3-41E4-9758-C7F7E7E2032D}" type="pres">
      <dgm:prSet presAssocID="{B40B3C86-F3F8-444E-A862-18D77567060C}" presName="box" presStyleLbl="node1" presStyleIdx="2" presStyleCnt="4"/>
      <dgm:spPr/>
      <dgm:t>
        <a:bodyPr/>
        <a:lstStyle/>
        <a:p>
          <a:endParaRPr lang="es-ES"/>
        </a:p>
      </dgm:t>
    </dgm:pt>
    <dgm:pt modelId="{ADBC83AF-DB62-4F64-8EA6-A68796020B66}" type="pres">
      <dgm:prSet presAssocID="{B40B3C86-F3F8-444E-A862-18D77567060C}" presName="img" presStyleLbl="fgImgPlace1" presStyleIdx="2" presStyleCnt="4"/>
      <dgm:spPr/>
      <dgm:t>
        <a:bodyPr/>
        <a:lstStyle/>
        <a:p>
          <a:endParaRPr lang="es-ES"/>
        </a:p>
      </dgm:t>
    </dgm:pt>
    <dgm:pt modelId="{72B81A4C-1978-4DB5-A882-F44C09BF814B}" type="pres">
      <dgm:prSet presAssocID="{B40B3C86-F3F8-444E-A862-18D77567060C}" presName="text" presStyleLbl="node1" presStyleIdx="2" presStyleCnt="4">
        <dgm:presLayoutVars>
          <dgm:bulletEnabled val="1"/>
        </dgm:presLayoutVars>
      </dgm:prSet>
      <dgm:spPr/>
      <dgm:t>
        <a:bodyPr/>
        <a:lstStyle/>
        <a:p>
          <a:endParaRPr lang="es-ES"/>
        </a:p>
      </dgm:t>
    </dgm:pt>
    <dgm:pt modelId="{D27EDDA4-38EE-44C0-8C6A-1D712E0B9B69}" type="pres">
      <dgm:prSet presAssocID="{82E97E23-56CA-4AA9-A22E-1EC60A92939C}" presName="spacer" presStyleCnt="0"/>
      <dgm:spPr/>
      <dgm:t>
        <a:bodyPr/>
        <a:lstStyle/>
        <a:p>
          <a:endParaRPr lang="es-ES"/>
        </a:p>
      </dgm:t>
    </dgm:pt>
    <dgm:pt modelId="{9C9EA982-48BA-458D-A492-1FD344531610}" type="pres">
      <dgm:prSet presAssocID="{C98678D3-283A-428D-9CBE-CE57B0BEFF14}" presName="comp" presStyleCnt="0"/>
      <dgm:spPr/>
      <dgm:t>
        <a:bodyPr/>
        <a:lstStyle/>
        <a:p>
          <a:endParaRPr lang="es-ES"/>
        </a:p>
      </dgm:t>
    </dgm:pt>
    <dgm:pt modelId="{70279A73-D8DB-4D2A-A71D-FCFBCB6643A2}" type="pres">
      <dgm:prSet presAssocID="{C98678D3-283A-428D-9CBE-CE57B0BEFF14}" presName="box" presStyleLbl="node1" presStyleIdx="3" presStyleCnt="4"/>
      <dgm:spPr/>
      <dgm:t>
        <a:bodyPr/>
        <a:lstStyle/>
        <a:p>
          <a:endParaRPr lang="es-ES"/>
        </a:p>
      </dgm:t>
    </dgm:pt>
    <dgm:pt modelId="{2A463E38-2B7D-4FB3-9FF2-8875748A35BA}" type="pres">
      <dgm:prSet presAssocID="{C98678D3-283A-428D-9CBE-CE57B0BEFF14}" presName="img" presStyleLbl="fgImgPlace1" presStyleIdx="3" presStyleCnt="4"/>
      <dgm:spPr/>
      <dgm:t>
        <a:bodyPr/>
        <a:lstStyle/>
        <a:p>
          <a:endParaRPr lang="es-ES"/>
        </a:p>
      </dgm:t>
    </dgm:pt>
    <dgm:pt modelId="{C5E68AFF-7C5D-4B26-9FA7-F13728F8905F}" type="pres">
      <dgm:prSet presAssocID="{C98678D3-283A-428D-9CBE-CE57B0BEFF14}" presName="text" presStyleLbl="node1" presStyleIdx="3" presStyleCnt="4">
        <dgm:presLayoutVars>
          <dgm:bulletEnabled val="1"/>
        </dgm:presLayoutVars>
      </dgm:prSet>
      <dgm:spPr/>
      <dgm:t>
        <a:bodyPr/>
        <a:lstStyle/>
        <a:p>
          <a:endParaRPr lang="es-ES"/>
        </a:p>
      </dgm:t>
    </dgm:pt>
  </dgm:ptLst>
  <dgm:cxnLst>
    <dgm:cxn modelId="{AB8A137B-CFCA-462A-B1CA-2D392690FB34}" type="presOf" srcId="{C98678D3-283A-428D-9CBE-CE57B0BEFF14}" destId="{C5E68AFF-7C5D-4B26-9FA7-F13728F8905F}" srcOrd="1" destOrd="0" presId="urn:microsoft.com/office/officeart/2005/8/layout/vList4"/>
    <dgm:cxn modelId="{9179A970-5A6A-463F-B7AA-7D5C56541689}" type="presOf" srcId="{C98678D3-283A-428D-9CBE-CE57B0BEFF14}" destId="{70279A73-D8DB-4D2A-A71D-FCFBCB6643A2}" srcOrd="0" destOrd="0" presId="urn:microsoft.com/office/officeart/2005/8/layout/vList4"/>
    <dgm:cxn modelId="{53439F9F-4DAC-456A-912F-D93E40C98343}" type="presOf" srcId="{B40B3C86-F3F8-444E-A862-18D77567060C}" destId="{72B81A4C-1978-4DB5-A882-F44C09BF814B}" srcOrd="1" destOrd="0" presId="urn:microsoft.com/office/officeart/2005/8/layout/vList4"/>
    <dgm:cxn modelId="{B3BF97F8-6BAA-40D1-B10E-214446F3CD8A}" type="presOf" srcId="{67B16AA3-D37A-4985-9822-B3CA1D401ABD}" destId="{C6090D48-3A04-4DA6-B75E-F826FC5037D0}" srcOrd="0" destOrd="0" presId="urn:microsoft.com/office/officeart/2005/8/layout/vList4"/>
    <dgm:cxn modelId="{88B0C1B3-6E35-4665-B721-AF5D67DC8CF9}" srcId="{67B16AA3-D37A-4985-9822-B3CA1D401ABD}" destId="{C98678D3-283A-428D-9CBE-CE57B0BEFF14}" srcOrd="3" destOrd="0" parTransId="{7F6B4CE4-85C3-4C3E-9E03-67B7253E9A2F}" sibTransId="{4AD452EA-326A-4773-A774-92E59931E15B}"/>
    <dgm:cxn modelId="{29031CAB-1E57-4B7D-8774-C9300FA66092}" type="presOf" srcId="{9C8E6001-95C6-483C-A9C0-8C285372B97E}" destId="{F2A9EAFA-3C30-4DAD-AB45-ACE76A546D21}" srcOrd="0" destOrd="0" presId="urn:microsoft.com/office/officeart/2005/8/layout/vList4"/>
    <dgm:cxn modelId="{9F91959A-D136-44AB-AA58-426160722369}" srcId="{67B16AA3-D37A-4985-9822-B3CA1D401ABD}" destId="{EF594692-BFA2-4858-8EB2-A7CD79E708FC}" srcOrd="0" destOrd="0" parTransId="{280EAEEA-FF82-4F8C-8DA4-6523F1567948}" sibTransId="{9E7AD86F-44C4-4399-9C0D-3F479F240E1F}"/>
    <dgm:cxn modelId="{38330519-48A1-4F14-B71C-F7E9C61F2887}" srcId="{67B16AA3-D37A-4985-9822-B3CA1D401ABD}" destId="{9C8E6001-95C6-483C-A9C0-8C285372B97E}" srcOrd="1" destOrd="0" parTransId="{97B2CB0D-0730-4CBC-85E9-9907BA3FE4CF}" sibTransId="{1373745C-A317-40A6-979B-5F8D03F195DB}"/>
    <dgm:cxn modelId="{8CF25DEF-70DD-4264-ADD3-68D4BB3C694C}" type="presOf" srcId="{9C8E6001-95C6-483C-A9C0-8C285372B97E}" destId="{C3C63FDA-7F38-4AF6-B906-5B3A62CFACA0}" srcOrd="1" destOrd="0" presId="urn:microsoft.com/office/officeart/2005/8/layout/vList4"/>
    <dgm:cxn modelId="{F237F6AE-5E46-4737-BA12-2C37006A3BE3}" type="presOf" srcId="{EF594692-BFA2-4858-8EB2-A7CD79E708FC}" destId="{076D1E73-0EC4-41DE-AE66-AAAA919FDF5F}" srcOrd="1" destOrd="0" presId="urn:microsoft.com/office/officeart/2005/8/layout/vList4"/>
    <dgm:cxn modelId="{4B95B9C4-B8FC-4512-9A98-389224ECBB64}" type="presOf" srcId="{B40B3C86-F3F8-444E-A862-18D77567060C}" destId="{0A841785-D3B3-41E4-9758-C7F7E7E2032D}" srcOrd="0" destOrd="0" presId="urn:microsoft.com/office/officeart/2005/8/layout/vList4"/>
    <dgm:cxn modelId="{A7060C56-67DD-4AEE-A06F-93BDB614D69B}" srcId="{67B16AA3-D37A-4985-9822-B3CA1D401ABD}" destId="{B40B3C86-F3F8-444E-A862-18D77567060C}" srcOrd="2" destOrd="0" parTransId="{8B79194E-75B3-4A76-9E2C-3DDEADCCF1C4}" sibTransId="{82E97E23-56CA-4AA9-A22E-1EC60A92939C}"/>
    <dgm:cxn modelId="{D993D1BC-3096-4228-BA71-ED2197B16EE9}" type="presOf" srcId="{EF594692-BFA2-4858-8EB2-A7CD79E708FC}" destId="{94721AB2-55D2-4589-AECB-BF47C9C9806C}" srcOrd="0" destOrd="0" presId="urn:microsoft.com/office/officeart/2005/8/layout/vList4"/>
    <dgm:cxn modelId="{AE46C9C7-5F2A-4873-882F-88E0AB692714}" type="presParOf" srcId="{C6090D48-3A04-4DA6-B75E-F826FC5037D0}" destId="{97FD2898-CAEC-4B9B-B3E2-D4C87F66EC2A}" srcOrd="0" destOrd="0" presId="urn:microsoft.com/office/officeart/2005/8/layout/vList4"/>
    <dgm:cxn modelId="{D58E07A0-7669-4D3A-B933-EB9484DD7F51}" type="presParOf" srcId="{97FD2898-CAEC-4B9B-B3E2-D4C87F66EC2A}" destId="{94721AB2-55D2-4589-AECB-BF47C9C9806C}" srcOrd="0" destOrd="0" presId="urn:microsoft.com/office/officeart/2005/8/layout/vList4"/>
    <dgm:cxn modelId="{045E4B89-3026-4CEC-8996-3CA340A86A94}" type="presParOf" srcId="{97FD2898-CAEC-4B9B-B3E2-D4C87F66EC2A}" destId="{DC95E48A-3E6B-4337-931C-79E7D1BB586A}" srcOrd="1" destOrd="0" presId="urn:microsoft.com/office/officeart/2005/8/layout/vList4"/>
    <dgm:cxn modelId="{B5BBABC9-4C6C-4FAD-BC1D-BCB27E9DC158}" type="presParOf" srcId="{97FD2898-CAEC-4B9B-B3E2-D4C87F66EC2A}" destId="{076D1E73-0EC4-41DE-AE66-AAAA919FDF5F}" srcOrd="2" destOrd="0" presId="urn:microsoft.com/office/officeart/2005/8/layout/vList4"/>
    <dgm:cxn modelId="{C9BD3280-C5E4-453D-BFFE-A6767C2A6B61}" type="presParOf" srcId="{C6090D48-3A04-4DA6-B75E-F826FC5037D0}" destId="{E4D6C9C4-9366-45FF-ACAF-84AE9CE0EADC}" srcOrd="1" destOrd="0" presId="urn:microsoft.com/office/officeart/2005/8/layout/vList4"/>
    <dgm:cxn modelId="{BCFCE2F8-9942-40C5-BD5A-1AD93861FF6B}" type="presParOf" srcId="{C6090D48-3A04-4DA6-B75E-F826FC5037D0}" destId="{A6388243-D108-4936-A6EF-B69A80DB9A14}" srcOrd="2" destOrd="0" presId="urn:microsoft.com/office/officeart/2005/8/layout/vList4"/>
    <dgm:cxn modelId="{01572E46-AB53-4E60-B5AD-B2C850C4098A}" type="presParOf" srcId="{A6388243-D108-4936-A6EF-B69A80DB9A14}" destId="{F2A9EAFA-3C30-4DAD-AB45-ACE76A546D21}" srcOrd="0" destOrd="0" presId="urn:microsoft.com/office/officeart/2005/8/layout/vList4"/>
    <dgm:cxn modelId="{AA706018-CA3B-4226-96AF-960CF4758FB0}" type="presParOf" srcId="{A6388243-D108-4936-A6EF-B69A80DB9A14}" destId="{12FF4137-DE02-4D1F-9DD7-0E55B9B1B95D}" srcOrd="1" destOrd="0" presId="urn:microsoft.com/office/officeart/2005/8/layout/vList4"/>
    <dgm:cxn modelId="{46203455-A509-4FB1-A97F-ACBAD837671F}" type="presParOf" srcId="{A6388243-D108-4936-A6EF-B69A80DB9A14}" destId="{C3C63FDA-7F38-4AF6-B906-5B3A62CFACA0}" srcOrd="2" destOrd="0" presId="urn:microsoft.com/office/officeart/2005/8/layout/vList4"/>
    <dgm:cxn modelId="{B7A6C3A9-9B06-4860-AF04-4EF8A2AD752F}" type="presParOf" srcId="{C6090D48-3A04-4DA6-B75E-F826FC5037D0}" destId="{B123C448-5A52-48E1-83A4-27D16731CBCC}" srcOrd="3" destOrd="0" presId="urn:microsoft.com/office/officeart/2005/8/layout/vList4"/>
    <dgm:cxn modelId="{03F9F598-DA52-43FB-B9FC-81DE9D336342}" type="presParOf" srcId="{C6090D48-3A04-4DA6-B75E-F826FC5037D0}" destId="{6746F054-6746-45F5-BD11-DF7798749C2B}" srcOrd="4" destOrd="0" presId="urn:microsoft.com/office/officeart/2005/8/layout/vList4"/>
    <dgm:cxn modelId="{E3D0AB90-828B-44DE-A3FE-C49E64CA14BD}" type="presParOf" srcId="{6746F054-6746-45F5-BD11-DF7798749C2B}" destId="{0A841785-D3B3-41E4-9758-C7F7E7E2032D}" srcOrd="0" destOrd="0" presId="urn:microsoft.com/office/officeart/2005/8/layout/vList4"/>
    <dgm:cxn modelId="{EA35955A-3111-4C23-9A92-9544C4E23AD2}" type="presParOf" srcId="{6746F054-6746-45F5-BD11-DF7798749C2B}" destId="{ADBC83AF-DB62-4F64-8EA6-A68796020B66}" srcOrd="1" destOrd="0" presId="urn:microsoft.com/office/officeart/2005/8/layout/vList4"/>
    <dgm:cxn modelId="{FD3BDC1F-4C7A-41FE-A80E-4C6D55F6095C}" type="presParOf" srcId="{6746F054-6746-45F5-BD11-DF7798749C2B}" destId="{72B81A4C-1978-4DB5-A882-F44C09BF814B}" srcOrd="2" destOrd="0" presId="urn:microsoft.com/office/officeart/2005/8/layout/vList4"/>
    <dgm:cxn modelId="{B8595E40-4FA6-44CC-A6D7-69FA3E82E600}" type="presParOf" srcId="{C6090D48-3A04-4DA6-B75E-F826FC5037D0}" destId="{D27EDDA4-38EE-44C0-8C6A-1D712E0B9B69}" srcOrd="5" destOrd="0" presId="urn:microsoft.com/office/officeart/2005/8/layout/vList4"/>
    <dgm:cxn modelId="{B73E6B39-4590-4A8A-B553-5717CAE2BA0C}" type="presParOf" srcId="{C6090D48-3A04-4DA6-B75E-F826FC5037D0}" destId="{9C9EA982-48BA-458D-A492-1FD344531610}" srcOrd="6" destOrd="0" presId="urn:microsoft.com/office/officeart/2005/8/layout/vList4"/>
    <dgm:cxn modelId="{68CD17B0-A473-4CED-9782-2BF565E11EE8}" type="presParOf" srcId="{9C9EA982-48BA-458D-A492-1FD344531610}" destId="{70279A73-D8DB-4D2A-A71D-FCFBCB6643A2}" srcOrd="0" destOrd="0" presId="urn:microsoft.com/office/officeart/2005/8/layout/vList4"/>
    <dgm:cxn modelId="{1C7BD99B-9BC5-4653-9683-ABDB636BA271}" type="presParOf" srcId="{9C9EA982-48BA-458D-A492-1FD344531610}" destId="{2A463E38-2B7D-4FB3-9FF2-8875748A35BA}" srcOrd="1" destOrd="0" presId="urn:microsoft.com/office/officeart/2005/8/layout/vList4"/>
    <dgm:cxn modelId="{042E1580-9B9F-4F2F-B278-25325754CFB5}" type="presParOf" srcId="{9C9EA982-48BA-458D-A492-1FD344531610}" destId="{C5E68AFF-7C5D-4B26-9FA7-F13728F8905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B16AA3-D37A-4985-9822-B3CA1D401ABD}"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EF594692-BFA2-4858-8EB2-A7CD79E708FC}">
      <dgm:prSet phldrT="[Texto]" custT="1"/>
      <dgm:spPr>
        <a:solidFill>
          <a:schemeClr val="accent4"/>
        </a:solidFill>
      </dgm:spPr>
      <dgm:t>
        <a:bodyPr/>
        <a:lstStyle/>
        <a:p>
          <a:r>
            <a:rPr lang="es-EC" sz="1400" b="1" dirty="0" smtClean="0">
              <a:solidFill>
                <a:schemeClr val="tx1"/>
              </a:solidFill>
            </a:rPr>
            <a:t>Plan Nacional de Gobierno Electrónico. </a:t>
          </a:r>
          <a:endParaRPr lang="es-ES" sz="1400" b="1" dirty="0">
            <a:solidFill>
              <a:schemeClr val="tx1"/>
            </a:solidFill>
          </a:endParaRPr>
        </a:p>
      </dgm:t>
    </dgm:pt>
    <dgm:pt modelId="{280EAEEA-FF82-4F8C-8DA4-6523F1567948}" type="parTrans" cxnId="{9F91959A-D136-44AB-AA58-426160722369}">
      <dgm:prSet/>
      <dgm:spPr/>
      <dgm:t>
        <a:bodyPr/>
        <a:lstStyle/>
        <a:p>
          <a:endParaRPr lang="es-ES"/>
        </a:p>
      </dgm:t>
    </dgm:pt>
    <dgm:pt modelId="{9E7AD86F-44C4-4399-9C0D-3F479F240E1F}" type="sibTrans" cxnId="{9F91959A-D136-44AB-AA58-426160722369}">
      <dgm:prSet/>
      <dgm:spPr/>
      <dgm:t>
        <a:bodyPr/>
        <a:lstStyle/>
        <a:p>
          <a:endParaRPr lang="es-ES"/>
        </a:p>
      </dgm:t>
    </dgm:pt>
    <dgm:pt modelId="{9C8E6001-95C6-483C-A9C0-8C285372B97E}">
      <dgm:prSet phldrT="[Texto]" custT="1"/>
      <dgm:spPr>
        <a:solidFill>
          <a:schemeClr val="accent5">
            <a:lumMod val="60000"/>
            <a:lumOff val="40000"/>
          </a:schemeClr>
        </a:solidFill>
      </dgm:spPr>
      <dgm:t>
        <a:bodyPr/>
        <a:lstStyle/>
        <a:p>
          <a:r>
            <a:rPr lang="es-EC" sz="1400" b="1" dirty="0" smtClean="0">
              <a:solidFill>
                <a:schemeClr val="tx1"/>
              </a:solidFill>
            </a:rPr>
            <a:t>Libro Blanco de Territorios Digitales </a:t>
          </a:r>
          <a:endParaRPr lang="es-ES" sz="1400" b="1" dirty="0">
            <a:solidFill>
              <a:schemeClr val="tx1"/>
            </a:solidFill>
          </a:endParaRPr>
        </a:p>
      </dgm:t>
    </dgm:pt>
    <dgm:pt modelId="{97B2CB0D-0730-4CBC-85E9-9907BA3FE4CF}" type="parTrans" cxnId="{38330519-48A1-4F14-B71C-F7E9C61F2887}">
      <dgm:prSet/>
      <dgm:spPr/>
      <dgm:t>
        <a:bodyPr/>
        <a:lstStyle/>
        <a:p>
          <a:endParaRPr lang="es-ES"/>
        </a:p>
      </dgm:t>
    </dgm:pt>
    <dgm:pt modelId="{1373745C-A317-40A6-979B-5F8D03F195DB}" type="sibTrans" cxnId="{38330519-48A1-4F14-B71C-F7E9C61F2887}">
      <dgm:prSet/>
      <dgm:spPr/>
      <dgm:t>
        <a:bodyPr/>
        <a:lstStyle/>
        <a:p>
          <a:endParaRPr lang="es-ES"/>
        </a:p>
      </dgm:t>
    </dgm:pt>
    <dgm:pt modelId="{B40B3C86-F3F8-444E-A862-18D77567060C}">
      <dgm:prSet phldrT="[Texto]" custT="1"/>
      <dgm:spPr>
        <a:solidFill>
          <a:schemeClr val="accent5">
            <a:lumMod val="40000"/>
            <a:lumOff val="60000"/>
          </a:schemeClr>
        </a:solidFill>
      </dgm:spPr>
      <dgm:t>
        <a:bodyPr/>
        <a:lstStyle/>
        <a:p>
          <a:pPr algn="just"/>
          <a:r>
            <a:rPr lang="es-EC" sz="1400" b="1" dirty="0" smtClean="0">
              <a:solidFill>
                <a:schemeClr val="tx1"/>
              </a:solidFill>
            </a:rPr>
            <a:t>Norma Técnica para la Aplicación de la Ley Orgánica de Transparencia y Acceso a la Información Pública</a:t>
          </a:r>
          <a:endParaRPr lang="es-ES" sz="1400" b="1" dirty="0">
            <a:solidFill>
              <a:schemeClr val="tx1"/>
            </a:solidFill>
          </a:endParaRPr>
        </a:p>
      </dgm:t>
    </dgm:pt>
    <dgm:pt modelId="{8B79194E-75B3-4A76-9E2C-3DDEADCCF1C4}" type="parTrans" cxnId="{A7060C56-67DD-4AEE-A06F-93BDB614D69B}">
      <dgm:prSet/>
      <dgm:spPr/>
      <dgm:t>
        <a:bodyPr/>
        <a:lstStyle/>
        <a:p>
          <a:endParaRPr lang="es-ES"/>
        </a:p>
      </dgm:t>
    </dgm:pt>
    <dgm:pt modelId="{82E97E23-56CA-4AA9-A22E-1EC60A92939C}" type="sibTrans" cxnId="{A7060C56-67DD-4AEE-A06F-93BDB614D69B}">
      <dgm:prSet/>
      <dgm:spPr/>
      <dgm:t>
        <a:bodyPr/>
        <a:lstStyle/>
        <a:p>
          <a:endParaRPr lang="es-ES"/>
        </a:p>
      </dgm:t>
    </dgm:pt>
    <dgm:pt modelId="{BD4FA07E-6E50-494B-A662-5CF5C5D1A96C}">
      <dgm:prSet phldrT="[Texto]" custT="1"/>
      <dgm:spPr>
        <a:solidFill>
          <a:schemeClr val="accent4">
            <a:lumMod val="75000"/>
          </a:schemeClr>
        </a:solidFill>
      </dgm:spPr>
      <dgm:t>
        <a:bodyPr/>
        <a:lstStyle/>
        <a:p>
          <a:r>
            <a:rPr lang="es-EC" sz="1400" b="1" dirty="0" smtClean="0">
              <a:solidFill>
                <a:schemeClr val="tx1"/>
              </a:solidFill>
            </a:rPr>
            <a:t>Observatorio TIC</a:t>
          </a:r>
          <a:endParaRPr lang="es-ES" sz="1400" b="1" dirty="0">
            <a:solidFill>
              <a:schemeClr val="tx1"/>
            </a:solidFill>
          </a:endParaRPr>
        </a:p>
      </dgm:t>
    </dgm:pt>
    <dgm:pt modelId="{6C6C7E9D-C5F7-40AF-BB68-542413B0D89D}" type="parTrans" cxnId="{2DB96C7B-DF4A-4388-87E7-C8C357A631E3}">
      <dgm:prSet/>
      <dgm:spPr/>
      <dgm:t>
        <a:bodyPr/>
        <a:lstStyle/>
        <a:p>
          <a:endParaRPr lang="es-ES"/>
        </a:p>
      </dgm:t>
    </dgm:pt>
    <dgm:pt modelId="{2A02419D-59BE-425D-8137-D4165EC26BDB}" type="sibTrans" cxnId="{2DB96C7B-DF4A-4388-87E7-C8C357A631E3}">
      <dgm:prSet/>
      <dgm:spPr/>
      <dgm:t>
        <a:bodyPr/>
        <a:lstStyle/>
        <a:p>
          <a:endParaRPr lang="es-ES"/>
        </a:p>
      </dgm:t>
    </dgm:pt>
    <dgm:pt modelId="{C6090D48-3A04-4DA6-B75E-F826FC5037D0}" type="pres">
      <dgm:prSet presAssocID="{67B16AA3-D37A-4985-9822-B3CA1D401ABD}" presName="linear" presStyleCnt="0">
        <dgm:presLayoutVars>
          <dgm:dir/>
          <dgm:resizeHandles val="exact"/>
        </dgm:presLayoutVars>
      </dgm:prSet>
      <dgm:spPr/>
      <dgm:t>
        <a:bodyPr/>
        <a:lstStyle/>
        <a:p>
          <a:endParaRPr lang="es-ES"/>
        </a:p>
      </dgm:t>
    </dgm:pt>
    <dgm:pt modelId="{97FD2898-CAEC-4B9B-B3E2-D4C87F66EC2A}" type="pres">
      <dgm:prSet presAssocID="{EF594692-BFA2-4858-8EB2-A7CD79E708FC}" presName="comp" presStyleCnt="0"/>
      <dgm:spPr/>
    </dgm:pt>
    <dgm:pt modelId="{94721AB2-55D2-4589-AECB-BF47C9C9806C}" type="pres">
      <dgm:prSet presAssocID="{EF594692-BFA2-4858-8EB2-A7CD79E708FC}" presName="box" presStyleLbl="node1" presStyleIdx="0" presStyleCnt="4" custLinFactNeighborY="-20682"/>
      <dgm:spPr/>
      <dgm:t>
        <a:bodyPr/>
        <a:lstStyle/>
        <a:p>
          <a:endParaRPr lang="es-ES"/>
        </a:p>
      </dgm:t>
    </dgm:pt>
    <dgm:pt modelId="{DC95E48A-3E6B-4337-931C-79E7D1BB586A}" type="pres">
      <dgm:prSet presAssocID="{EF594692-BFA2-4858-8EB2-A7CD79E708FC}" presName="img" presStyleLbl="fgImgPlace1" presStyleIdx="0" presStyleCnt="4" custScaleX="76979" custScaleY="125000"/>
      <dgm:spPr>
        <a:blipFill rotWithShape="1">
          <a:blip xmlns:r="http://schemas.openxmlformats.org/officeDocument/2006/relationships" r:embed="rId1"/>
          <a:stretch>
            <a:fillRect/>
          </a:stretch>
        </a:blipFill>
      </dgm:spPr>
      <dgm:t>
        <a:bodyPr/>
        <a:lstStyle/>
        <a:p>
          <a:endParaRPr lang="es-ES"/>
        </a:p>
      </dgm:t>
    </dgm:pt>
    <dgm:pt modelId="{076D1E73-0EC4-41DE-AE66-AAAA919FDF5F}" type="pres">
      <dgm:prSet presAssocID="{EF594692-BFA2-4858-8EB2-A7CD79E708FC}" presName="text" presStyleLbl="node1" presStyleIdx="0" presStyleCnt="4">
        <dgm:presLayoutVars>
          <dgm:bulletEnabled val="1"/>
        </dgm:presLayoutVars>
      </dgm:prSet>
      <dgm:spPr/>
      <dgm:t>
        <a:bodyPr/>
        <a:lstStyle/>
        <a:p>
          <a:endParaRPr lang="es-ES"/>
        </a:p>
      </dgm:t>
    </dgm:pt>
    <dgm:pt modelId="{E4D6C9C4-9366-45FF-ACAF-84AE9CE0EADC}" type="pres">
      <dgm:prSet presAssocID="{9E7AD86F-44C4-4399-9C0D-3F479F240E1F}" presName="spacer" presStyleCnt="0"/>
      <dgm:spPr/>
    </dgm:pt>
    <dgm:pt modelId="{A6388243-D108-4936-A6EF-B69A80DB9A14}" type="pres">
      <dgm:prSet presAssocID="{9C8E6001-95C6-483C-A9C0-8C285372B97E}" presName="comp" presStyleCnt="0"/>
      <dgm:spPr/>
    </dgm:pt>
    <dgm:pt modelId="{F2A9EAFA-3C30-4DAD-AB45-ACE76A546D21}" type="pres">
      <dgm:prSet presAssocID="{9C8E6001-95C6-483C-A9C0-8C285372B97E}" presName="box" presStyleLbl="node1" presStyleIdx="1" presStyleCnt="4" custLinFactNeighborY="-8182"/>
      <dgm:spPr/>
      <dgm:t>
        <a:bodyPr/>
        <a:lstStyle/>
        <a:p>
          <a:endParaRPr lang="es-ES"/>
        </a:p>
      </dgm:t>
    </dgm:pt>
    <dgm:pt modelId="{12FF4137-DE02-4D1F-9DD7-0E55B9B1B95D}" type="pres">
      <dgm:prSet presAssocID="{9C8E6001-95C6-483C-A9C0-8C285372B97E}" presName="img" presStyleLbl="fgImgPlace1" presStyleIdx="1" presStyleCnt="4" custScaleX="70625" custScaleY="111042" custLinFactNeighborX="-635" custLinFactNeighborY="-10566"/>
      <dgm:spPr>
        <a:blipFill rotWithShape="1">
          <a:blip xmlns:r="http://schemas.openxmlformats.org/officeDocument/2006/relationships" r:embed="rId2"/>
          <a:stretch>
            <a:fillRect/>
          </a:stretch>
        </a:blipFill>
      </dgm:spPr>
      <dgm:t>
        <a:bodyPr/>
        <a:lstStyle/>
        <a:p>
          <a:endParaRPr lang="es-ES"/>
        </a:p>
      </dgm:t>
    </dgm:pt>
    <dgm:pt modelId="{C3C63FDA-7F38-4AF6-B906-5B3A62CFACA0}" type="pres">
      <dgm:prSet presAssocID="{9C8E6001-95C6-483C-A9C0-8C285372B97E}" presName="text" presStyleLbl="node1" presStyleIdx="1" presStyleCnt="4">
        <dgm:presLayoutVars>
          <dgm:bulletEnabled val="1"/>
        </dgm:presLayoutVars>
      </dgm:prSet>
      <dgm:spPr/>
      <dgm:t>
        <a:bodyPr/>
        <a:lstStyle/>
        <a:p>
          <a:endParaRPr lang="es-ES"/>
        </a:p>
      </dgm:t>
    </dgm:pt>
    <dgm:pt modelId="{B123C448-5A52-48E1-83A4-27D16731CBCC}" type="pres">
      <dgm:prSet presAssocID="{1373745C-A317-40A6-979B-5F8D03F195DB}" presName="spacer" presStyleCnt="0"/>
      <dgm:spPr/>
    </dgm:pt>
    <dgm:pt modelId="{6746F054-6746-45F5-BD11-DF7798749C2B}" type="pres">
      <dgm:prSet presAssocID="{B40B3C86-F3F8-444E-A862-18D77567060C}" presName="comp" presStyleCnt="0"/>
      <dgm:spPr/>
    </dgm:pt>
    <dgm:pt modelId="{0A841785-D3B3-41E4-9758-C7F7E7E2032D}" type="pres">
      <dgm:prSet presAssocID="{B40B3C86-F3F8-444E-A862-18D77567060C}" presName="box" presStyleLbl="node1" presStyleIdx="2" presStyleCnt="4" custLinFactNeighborY="-14491"/>
      <dgm:spPr/>
      <dgm:t>
        <a:bodyPr/>
        <a:lstStyle/>
        <a:p>
          <a:endParaRPr lang="es-ES"/>
        </a:p>
      </dgm:t>
    </dgm:pt>
    <dgm:pt modelId="{ADBC83AF-DB62-4F64-8EA6-A68796020B66}" type="pres">
      <dgm:prSet presAssocID="{B40B3C86-F3F8-444E-A862-18D77567060C}" presName="img" presStyleLbl="fgImgPlace1" presStyleIdx="2" presStyleCnt="4" custScaleX="67683" custScaleY="115186" custLinFactNeighborX="-2341" custLinFactNeighborY="-19660"/>
      <dgm:spPr>
        <a:blipFill rotWithShape="1">
          <a:blip xmlns:r="http://schemas.openxmlformats.org/officeDocument/2006/relationships" r:embed="rId3"/>
          <a:stretch>
            <a:fillRect/>
          </a:stretch>
        </a:blipFill>
      </dgm:spPr>
      <dgm:t>
        <a:bodyPr/>
        <a:lstStyle/>
        <a:p>
          <a:endParaRPr lang="es-ES"/>
        </a:p>
      </dgm:t>
    </dgm:pt>
    <dgm:pt modelId="{72B81A4C-1978-4DB5-A882-F44C09BF814B}" type="pres">
      <dgm:prSet presAssocID="{B40B3C86-F3F8-444E-A862-18D77567060C}" presName="text" presStyleLbl="node1" presStyleIdx="2" presStyleCnt="4">
        <dgm:presLayoutVars>
          <dgm:bulletEnabled val="1"/>
        </dgm:presLayoutVars>
      </dgm:prSet>
      <dgm:spPr/>
      <dgm:t>
        <a:bodyPr/>
        <a:lstStyle/>
        <a:p>
          <a:endParaRPr lang="es-ES"/>
        </a:p>
      </dgm:t>
    </dgm:pt>
    <dgm:pt modelId="{D27EDDA4-38EE-44C0-8C6A-1D712E0B9B69}" type="pres">
      <dgm:prSet presAssocID="{82E97E23-56CA-4AA9-A22E-1EC60A92939C}" presName="spacer" presStyleCnt="0"/>
      <dgm:spPr/>
    </dgm:pt>
    <dgm:pt modelId="{84FAE7B7-0F2F-4FDC-9E7B-4A6D42AE33F0}" type="pres">
      <dgm:prSet presAssocID="{BD4FA07E-6E50-494B-A662-5CF5C5D1A96C}" presName="comp" presStyleCnt="0"/>
      <dgm:spPr/>
    </dgm:pt>
    <dgm:pt modelId="{B4768F53-EDF7-46C7-99CC-C5C09FA08FAB}" type="pres">
      <dgm:prSet presAssocID="{BD4FA07E-6E50-494B-A662-5CF5C5D1A96C}" presName="box" presStyleLbl="node1" presStyleIdx="3" presStyleCnt="4" custLinFactNeighborY="-21737"/>
      <dgm:spPr/>
      <dgm:t>
        <a:bodyPr/>
        <a:lstStyle/>
        <a:p>
          <a:endParaRPr lang="es-ES"/>
        </a:p>
      </dgm:t>
    </dgm:pt>
    <dgm:pt modelId="{232A1892-44C7-4E22-B2C1-816D0C77FDAB}" type="pres">
      <dgm:prSet presAssocID="{BD4FA07E-6E50-494B-A662-5CF5C5D1A96C}" presName="img" presStyleLbl="fgImgPlace1" presStyleIdx="3" presStyleCnt="4" custScaleX="72650" custScaleY="96166" custLinFactNeighborX="258" custLinFactNeighborY="-27665"/>
      <dgm:spPr>
        <a:blipFill rotWithShape="1">
          <a:blip xmlns:r="http://schemas.openxmlformats.org/officeDocument/2006/relationships" r:embed="rId4"/>
          <a:stretch>
            <a:fillRect/>
          </a:stretch>
        </a:blipFill>
      </dgm:spPr>
      <dgm:t>
        <a:bodyPr/>
        <a:lstStyle/>
        <a:p>
          <a:endParaRPr lang="es-ES"/>
        </a:p>
      </dgm:t>
    </dgm:pt>
    <dgm:pt modelId="{88776AFC-F77B-4727-9FEE-4E67006642FF}" type="pres">
      <dgm:prSet presAssocID="{BD4FA07E-6E50-494B-A662-5CF5C5D1A96C}" presName="text" presStyleLbl="node1" presStyleIdx="3" presStyleCnt="4">
        <dgm:presLayoutVars>
          <dgm:bulletEnabled val="1"/>
        </dgm:presLayoutVars>
      </dgm:prSet>
      <dgm:spPr/>
      <dgm:t>
        <a:bodyPr/>
        <a:lstStyle/>
        <a:p>
          <a:endParaRPr lang="es-ES"/>
        </a:p>
      </dgm:t>
    </dgm:pt>
  </dgm:ptLst>
  <dgm:cxnLst>
    <dgm:cxn modelId="{0256CC7F-8602-4F09-A91B-B21F313F8E59}" type="presOf" srcId="{9C8E6001-95C6-483C-A9C0-8C285372B97E}" destId="{F2A9EAFA-3C30-4DAD-AB45-ACE76A546D21}" srcOrd="0" destOrd="0" presId="urn:microsoft.com/office/officeart/2005/8/layout/vList4"/>
    <dgm:cxn modelId="{2D6CEE6C-25EE-4F23-8430-5C0D6F42BB14}" type="presOf" srcId="{BD4FA07E-6E50-494B-A662-5CF5C5D1A96C}" destId="{88776AFC-F77B-4727-9FEE-4E67006642FF}" srcOrd="1" destOrd="0" presId="urn:microsoft.com/office/officeart/2005/8/layout/vList4"/>
    <dgm:cxn modelId="{A43CF114-25A3-47B2-A4D4-C690C02DFA9F}" type="presOf" srcId="{67B16AA3-D37A-4985-9822-B3CA1D401ABD}" destId="{C6090D48-3A04-4DA6-B75E-F826FC5037D0}" srcOrd="0" destOrd="0" presId="urn:microsoft.com/office/officeart/2005/8/layout/vList4"/>
    <dgm:cxn modelId="{64DFCCF7-111A-44F0-B848-2C3DB8EA890A}" type="presOf" srcId="{B40B3C86-F3F8-444E-A862-18D77567060C}" destId="{0A841785-D3B3-41E4-9758-C7F7E7E2032D}" srcOrd="0" destOrd="0" presId="urn:microsoft.com/office/officeart/2005/8/layout/vList4"/>
    <dgm:cxn modelId="{969CDE32-98B2-49FE-9224-05DDD60EE711}" type="presOf" srcId="{EF594692-BFA2-4858-8EB2-A7CD79E708FC}" destId="{076D1E73-0EC4-41DE-AE66-AAAA919FDF5F}" srcOrd="1" destOrd="0" presId="urn:microsoft.com/office/officeart/2005/8/layout/vList4"/>
    <dgm:cxn modelId="{E0E31FED-5654-4213-92E4-FCDA6F53F94F}" type="presOf" srcId="{9C8E6001-95C6-483C-A9C0-8C285372B97E}" destId="{C3C63FDA-7F38-4AF6-B906-5B3A62CFACA0}" srcOrd="1" destOrd="0" presId="urn:microsoft.com/office/officeart/2005/8/layout/vList4"/>
    <dgm:cxn modelId="{020B36BE-5D5A-4AB2-98FE-F17C438F1AE9}" type="presOf" srcId="{BD4FA07E-6E50-494B-A662-5CF5C5D1A96C}" destId="{B4768F53-EDF7-46C7-99CC-C5C09FA08FAB}" srcOrd="0" destOrd="0" presId="urn:microsoft.com/office/officeart/2005/8/layout/vList4"/>
    <dgm:cxn modelId="{9F91959A-D136-44AB-AA58-426160722369}" srcId="{67B16AA3-D37A-4985-9822-B3CA1D401ABD}" destId="{EF594692-BFA2-4858-8EB2-A7CD79E708FC}" srcOrd="0" destOrd="0" parTransId="{280EAEEA-FF82-4F8C-8DA4-6523F1567948}" sibTransId="{9E7AD86F-44C4-4399-9C0D-3F479F240E1F}"/>
    <dgm:cxn modelId="{2DB96C7B-DF4A-4388-87E7-C8C357A631E3}" srcId="{67B16AA3-D37A-4985-9822-B3CA1D401ABD}" destId="{BD4FA07E-6E50-494B-A662-5CF5C5D1A96C}" srcOrd="3" destOrd="0" parTransId="{6C6C7E9D-C5F7-40AF-BB68-542413B0D89D}" sibTransId="{2A02419D-59BE-425D-8137-D4165EC26BDB}"/>
    <dgm:cxn modelId="{38330519-48A1-4F14-B71C-F7E9C61F2887}" srcId="{67B16AA3-D37A-4985-9822-B3CA1D401ABD}" destId="{9C8E6001-95C6-483C-A9C0-8C285372B97E}" srcOrd="1" destOrd="0" parTransId="{97B2CB0D-0730-4CBC-85E9-9907BA3FE4CF}" sibTransId="{1373745C-A317-40A6-979B-5F8D03F195DB}"/>
    <dgm:cxn modelId="{74A544B0-C20A-4244-A048-745CF4A7195F}" type="presOf" srcId="{B40B3C86-F3F8-444E-A862-18D77567060C}" destId="{72B81A4C-1978-4DB5-A882-F44C09BF814B}" srcOrd="1" destOrd="0" presId="urn:microsoft.com/office/officeart/2005/8/layout/vList4"/>
    <dgm:cxn modelId="{AA72DD2D-F712-4D40-A91B-2E59576664C4}" type="presOf" srcId="{EF594692-BFA2-4858-8EB2-A7CD79E708FC}" destId="{94721AB2-55D2-4589-AECB-BF47C9C9806C}" srcOrd="0" destOrd="0" presId="urn:microsoft.com/office/officeart/2005/8/layout/vList4"/>
    <dgm:cxn modelId="{A7060C56-67DD-4AEE-A06F-93BDB614D69B}" srcId="{67B16AA3-D37A-4985-9822-B3CA1D401ABD}" destId="{B40B3C86-F3F8-444E-A862-18D77567060C}" srcOrd="2" destOrd="0" parTransId="{8B79194E-75B3-4A76-9E2C-3DDEADCCF1C4}" sibTransId="{82E97E23-56CA-4AA9-A22E-1EC60A92939C}"/>
    <dgm:cxn modelId="{77976376-199D-469D-9373-901B55E204D3}" type="presParOf" srcId="{C6090D48-3A04-4DA6-B75E-F826FC5037D0}" destId="{97FD2898-CAEC-4B9B-B3E2-D4C87F66EC2A}" srcOrd="0" destOrd="0" presId="urn:microsoft.com/office/officeart/2005/8/layout/vList4"/>
    <dgm:cxn modelId="{50B268B1-E0EA-4734-A132-E925D89DF2D5}" type="presParOf" srcId="{97FD2898-CAEC-4B9B-B3E2-D4C87F66EC2A}" destId="{94721AB2-55D2-4589-AECB-BF47C9C9806C}" srcOrd="0" destOrd="0" presId="urn:microsoft.com/office/officeart/2005/8/layout/vList4"/>
    <dgm:cxn modelId="{933AA653-C874-4BF6-B94E-11CD88D5D865}" type="presParOf" srcId="{97FD2898-CAEC-4B9B-B3E2-D4C87F66EC2A}" destId="{DC95E48A-3E6B-4337-931C-79E7D1BB586A}" srcOrd="1" destOrd="0" presId="urn:microsoft.com/office/officeart/2005/8/layout/vList4"/>
    <dgm:cxn modelId="{7502C7C5-E7C3-4E4D-A6CB-D88A43D18B90}" type="presParOf" srcId="{97FD2898-CAEC-4B9B-B3E2-D4C87F66EC2A}" destId="{076D1E73-0EC4-41DE-AE66-AAAA919FDF5F}" srcOrd="2" destOrd="0" presId="urn:microsoft.com/office/officeart/2005/8/layout/vList4"/>
    <dgm:cxn modelId="{8128B555-3CDB-434E-9B3A-CA2EA27F6C02}" type="presParOf" srcId="{C6090D48-3A04-4DA6-B75E-F826FC5037D0}" destId="{E4D6C9C4-9366-45FF-ACAF-84AE9CE0EADC}" srcOrd="1" destOrd="0" presId="urn:microsoft.com/office/officeart/2005/8/layout/vList4"/>
    <dgm:cxn modelId="{6609F67C-57F4-4A76-BD65-D914A5C9DE56}" type="presParOf" srcId="{C6090D48-3A04-4DA6-B75E-F826FC5037D0}" destId="{A6388243-D108-4936-A6EF-B69A80DB9A14}" srcOrd="2" destOrd="0" presId="urn:microsoft.com/office/officeart/2005/8/layout/vList4"/>
    <dgm:cxn modelId="{9A7D1A99-4CEC-4EC3-A7E9-D1BBF4D67A5C}" type="presParOf" srcId="{A6388243-D108-4936-A6EF-B69A80DB9A14}" destId="{F2A9EAFA-3C30-4DAD-AB45-ACE76A546D21}" srcOrd="0" destOrd="0" presId="urn:microsoft.com/office/officeart/2005/8/layout/vList4"/>
    <dgm:cxn modelId="{F7762E72-1DBE-404B-98DA-C92C42E0797A}" type="presParOf" srcId="{A6388243-D108-4936-A6EF-B69A80DB9A14}" destId="{12FF4137-DE02-4D1F-9DD7-0E55B9B1B95D}" srcOrd="1" destOrd="0" presId="urn:microsoft.com/office/officeart/2005/8/layout/vList4"/>
    <dgm:cxn modelId="{D9810FA9-B7FB-4375-AB83-C4D9AF4BFFE3}" type="presParOf" srcId="{A6388243-D108-4936-A6EF-B69A80DB9A14}" destId="{C3C63FDA-7F38-4AF6-B906-5B3A62CFACA0}" srcOrd="2" destOrd="0" presId="urn:microsoft.com/office/officeart/2005/8/layout/vList4"/>
    <dgm:cxn modelId="{5D75E176-A602-4402-95F3-CF7893484AED}" type="presParOf" srcId="{C6090D48-3A04-4DA6-B75E-F826FC5037D0}" destId="{B123C448-5A52-48E1-83A4-27D16731CBCC}" srcOrd="3" destOrd="0" presId="urn:microsoft.com/office/officeart/2005/8/layout/vList4"/>
    <dgm:cxn modelId="{48B4D55D-8725-4491-9B1E-14AD01F944D7}" type="presParOf" srcId="{C6090D48-3A04-4DA6-B75E-F826FC5037D0}" destId="{6746F054-6746-45F5-BD11-DF7798749C2B}" srcOrd="4" destOrd="0" presId="urn:microsoft.com/office/officeart/2005/8/layout/vList4"/>
    <dgm:cxn modelId="{8A893875-2A18-4536-945F-5BC49166C561}" type="presParOf" srcId="{6746F054-6746-45F5-BD11-DF7798749C2B}" destId="{0A841785-D3B3-41E4-9758-C7F7E7E2032D}" srcOrd="0" destOrd="0" presId="urn:microsoft.com/office/officeart/2005/8/layout/vList4"/>
    <dgm:cxn modelId="{CF77DB4B-A208-471D-BA4A-B857869B9245}" type="presParOf" srcId="{6746F054-6746-45F5-BD11-DF7798749C2B}" destId="{ADBC83AF-DB62-4F64-8EA6-A68796020B66}" srcOrd="1" destOrd="0" presId="urn:microsoft.com/office/officeart/2005/8/layout/vList4"/>
    <dgm:cxn modelId="{CDF96896-AC16-4933-A17D-E6E75BE7836B}" type="presParOf" srcId="{6746F054-6746-45F5-BD11-DF7798749C2B}" destId="{72B81A4C-1978-4DB5-A882-F44C09BF814B}" srcOrd="2" destOrd="0" presId="urn:microsoft.com/office/officeart/2005/8/layout/vList4"/>
    <dgm:cxn modelId="{C15C4EA4-45E3-44D8-A3E0-0880DD4DA912}" type="presParOf" srcId="{C6090D48-3A04-4DA6-B75E-F826FC5037D0}" destId="{D27EDDA4-38EE-44C0-8C6A-1D712E0B9B69}" srcOrd="5" destOrd="0" presId="urn:microsoft.com/office/officeart/2005/8/layout/vList4"/>
    <dgm:cxn modelId="{7C20C417-D0C6-4197-9B02-27B2150C073F}" type="presParOf" srcId="{C6090D48-3A04-4DA6-B75E-F826FC5037D0}" destId="{84FAE7B7-0F2F-4FDC-9E7B-4A6D42AE33F0}" srcOrd="6" destOrd="0" presId="urn:microsoft.com/office/officeart/2005/8/layout/vList4"/>
    <dgm:cxn modelId="{DE58C3E9-0BBE-4662-829B-253CEC47569F}" type="presParOf" srcId="{84FAE7B7-0F2F-4FDC-9E7B-4A6D42AE33F0}" destId="{B4768F53-EDF7-46C7-99CC-C5C09FA08FAB}" srcOrd="0" destOrd="0" presId="urn:microsoft.com/office/officeart/2005/8/layout/vList4"/>
    <dgm:cxn modelId="{190A91FE-25D7-4BA6-99CA-2291C5DE55D5}" type="presParOf" srcId="{84FAE7B7-0F2F-4FDC-9E7B-4A6D42AE33F0}" destId="{232A1892-44C7-4E22-B2C1-816D0C77FDAB}" srcOrd="1" destOrd="0" presId="urn:microsoft.com/office/officeart/2005/8/layout/vList4"/>
    <dgm:cxn modelId="{3175E14A-FFBB-4D36-9FA9-B24F46472C1B}" type="presParOf" srcId="{84FAE7B7-0F2F-4FDC-9E7B-4A6D42AE33F0}" destId="{88776AFC-F77B-4727-9FEE-4E67006642F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AEEAB-1DE8-444F-AC1F-342C00FCB14A}">
      <dsp:nvSpPr>
        <dsp:cNvPr id="0" name=""/>
        <dsp:cNvSpPr/>
      </dsp:nvSpPr>
      <dsp:spPr>
        <a:xfrm>
          <a:off x="0" y="0"/>
          <a:ext cx="1847131" cy="1440000"/>
        </a:xfrm>
        <a:prstGeom prst="rightArrow">
          <a:avLst/>
        </a:prstGeom>
        <a:solidFill>
          <a:schemeClr val="accent5">
            <a:shade val="50000"/>
            <a:hueOff val="0"/>
            <a:satOff val="0"/>
            <a:lumOff val="0"/>
            <a:alphaOff val="0"/>
          </a:schemeClr>
        </a:solidFill>
        <a:ln>
          <a:noFill/>
        </a:ln>
        <a:effectLst/>
        <a:scene3d>
          <a:camera prst="obliqueTopRight"/>
          <a:lightRig rig="threePt" dir="tl"/>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06D18EE-540A-43CD-8449-16C7B11472E3}">
      <dsp:nvSpPr>
        <dsp:cNvPr id="0" name=""/>
        <dsp:cNvSpPr/>
      </dsp:nvSpPr>
      <dsp:spPr>
        <a:xfrm>
          <a:off x="148997" y="378442"/>
          <a:ext cx="15134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bg1"/>
              </a:solidFill>
            </a:rPr>
            <a:t>General</a:t>
          </a:r>
          <a:endParaRPr lang="es-ES" sz="2000" b="1" kern="1200" dirty="0">
            <a:solidFill>
              <a:schemeClr val="bg1"/>
            </a:solidFill>
          </a:endParaRPr>
        </a:p>
      </dsp:txBody>
      <dsp:txXfrm>
        <a:off x="148997" y="378442"/>
        <a:ext cx="151342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F1105-BFB9-4AF5-837D-27422D1E3B7E}">
      <dsp:nvSpPr>
        <dsp:cNvPr id="0" name=""/>
        <dsp:cNvSpPr/>
      </dsp:nvSpPr>
      <dsp:spPr>
        <a:xfrm>
          <a:off x="0" y="7137"/>
          <a:ext cx="6769805" cy="1141920"/>
        </a:xfrm>
        <a:prstGeom prst="roundRect">
          <a:avLst/>
        </a:prstGeom>
        <a:solidFill>
          <a:schemeClr val="accent5">
            <a:lumMod val="40000"/>
            <a:lumOff val="60000"/>
            <a:alpha val="9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b="1" i="0" kern="1200" dirty="0" smtClean="0">
              <a:solidFill>
                <a:schemeClr val="tx1"/>
              </a:solidFill>
              <a:effectLst/>
            </a:rPr>
            <a:t>Identificar los factores que fomentan el uso y aprovechamiento de las Tecnologías de la Información y Comunicación (TIC) en los procesos de gobernabilidad local con la finalidad de mejorar la Gestión Pública local.</a:t>
          </a:r>
          <a:endParaRPr lang="es-ES" sz="1400" b="1" i="0" kern="1200" dirty="0">
            <a:solidFill>
              <a:schemeClr val="tx1"/>
            </a:solidFill>
            <a:effectLst/>
          </a:endParaRPr>
        </a:p>
      </dsp:txBody>
      <dsp:txXfrm>
        <a:off x="55744" y="62881"/>
        <a:ext cx="6658317" cy="1030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AEEAB-1DE8-444F-AC1F-342C00FCB14A}">
      <dsp:nvSpPr>
        <dsp:cNvPr id="0" name=""/>
        <dsp:cNvSpPr/>
      </dsp:nvSpPr>
      <dsp:spPr>
        <a:xfrm>
          <a:off x="0" y="0"/>
          <a:ext cx="1847131" cy="1440000"/>
        </a:xfrm>
        <a:prstGeom prst="rightArrow">
          <a:avLst/>
        </a:prstGeom>
        <a:solidFill>
          <a:schemeClr val="accent5">
            <a:shade val="50000"/>
            <a:hueOff val="0"/>
            <a:satOff val="0"/>
            <a:lumOff val="0"/>
            <a:alphaOff val="0"/>
          </a:schemeClr>
        </a:solidFill>
        <a:ln>
          <a:noFill/>
        </a:ln>
        <a:effectLst/>
        <a:scene3d>
          <a:camera prst="obliqueTopRight"/>
          <a:lightRig rig="threePt" dir="tl"/>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06D18EE-540A-43CD-8449-16C7B11472E3}">
      <dsp:nvSpPr>
        <dsp:cNvPr id="0" name=""/>
        <dsp:cNvSpPr/>
      </dsp:nvSpPr>
      <dsp:spPr>
        <a:xfrm>
          <a:off x="148997" y="378442"/>
          <a:ext cx="15134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bg1"/>
              </a:solidFill>
            </a:rPr>
            <a:t>Específicos</a:t>
          </a:r>
          <a:endParaRPr lang="es-ES" sz="2000" b="1" kern="1200" dirty="0">
            <a:solidFill>
              <a:schemeClr val="bg1"/>
            </a:solidFill>
          </a:endParaRPr>
        </a:p>
      </dsp:txBody>
      <dsp:txXfrm>
        <a:off x="148997" y="378442"/>
        <a:ext cx="151342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27E9C-1C53-40B9-975C-9AF9F913569B}">
      <dsp:nvSpPr>
        <dsp:cNvPr id="0" name=""/>
        <dsp:cNvSpPr/>
      </dsp:nvSpPr>
      <dsp:spPr>
        <a:xfrm>
          <a:off x="1201437" y="246200"/>
          <a:ext cx="1759712" cy="1759712"/>
        </a:xfrm>
        <a:prstGeom prst="pieWedg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90000"/>
            </a:lnSpc>
            <a:spcBef>
              <a:spcPct val="0"/>
            </a:spcBef>
            <a:spcAft>
              <a:spcPct val="35000"/>
            </a:spcAft>
          </a:pPr>
          <a:endParaRPr lang="es-ES" sz="1200" b="1" kern="1200" dirty="0"/>
        </a:p>
      </dsp:txBody>
      <dsp:txXfrm>
        <a:off x="1716845" y="761608"/>
        <a:ext cx="1244304" cy="1244304"/>
      </dsp:txXfrm>
    </dsp:sp>
    <dsp:sp modelId="{1BB39EB3-0A52-463B-9193-BBF818521092}">
      <dsp:nvSpPr>
        <dsp:cNvPr id="0" name=""/>
        <dsp:cNvSpPr/>
      </dsp:nvSpPr>
      <dsp:spPr>
        <a:xfrm rot="5400000">
          <a:off x="3088640" y="231647"/>
          <a:ext cx="1759712" cy="1759712"/>
        </a:xfrm>
        <a:prstGeom prst="pieWedge">
          <a:avLst/>
        </a:prstGeom>
        <a:solidFill>
          <a:schemeClr val="accent5">
            <a:hueOff val="-2978807"/>
            <a:satOff val="-11827"/>
            <a:lumOff val="66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endParaRPr lang="es-ES" sz="2200" kern="1200" dirty="0"/>
        </a:p>
      </dsp:txBody>
      <dsp:txXfrm rot="-5400000">
        <a:off x="3088640" y="747055"/>
        <a:ext cx="1244304" cy="1244304"/>
      </dsp:txXfrm>
    </dsp:sp>
    <dsp:sp modelId="{FD67BEE2-77DB-4A55-A933-8C376F725346}">
      <dsp:nvSpPr>
        <dsp:cNvPr id="0" name=""/>
        <dsp:cNvSpPr/>
      </dsp:nvSpPr>
      <dsp:spPr>
        <a:xfrm rot="10800000">
          <a:off x="3088640" y="2072640"/>
          <a:ext cx="1759712" cy="1759712"/>
        </a:xfrm>
        <a:prstGeom prst="pieWedge">
          <a:avLst/>
        </a:prstGeom>
        <a:solidFill>
          <a:schemeClr val="accent5">
            <a:hueOff val="-5957614"/>
            <a:satOff val="-23653"/>
            <a:lumOff val="132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b="1" kern="1200" dirty="0" smtClean="0"/>
            <a:t>GE</a:t>
          </a:r>
          <a:endParaRPr lang="es-ES" sz="1600" b="1" kern="1200" dirty="0"/>
        </a:p>
      </dsp:txBody>
      <dsp:txXfrm rot="10800000">
        <a:off x="3088640" y="2072640"/>
        <a:ext cx="1244304" cy="1244304"/>
      </dsp:txXfrm>
    </dsp:sp>
    <dsp:sp modelId="{C8E039BD-E70E-493D-B92A-7A2B680FFDBB}">
      <dsp:nvSpPr>
        <dsp:cNvPr id="0" name=""/>
        <dsp:cNvSpPr/>
      </dsp:nvSpPr>
      <dsp:spPr>
        <a:xfrm rot="16200000">
          <a:off x="1247648" y="2072640"/>
          <a:ext cx="1759712" cy="1759712"/>
        </a:xfrm>
        <a:prstGeom prst="pieWedge">
          <a:avLst/>
        </a:prstGeom>
        <a:solidFill>
          <a:schemeClr val="accent5">
            <a:hueOff val="-8936421"/>
            <a:satOff val="-35480"/>
            <a:lumOff val="19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b="1" kern="1200" dirty="0" smtClean="0"/>
            <a:t>TIC</a:t>
          </a:r>
          <a:endParaRPr lang="es-ES" sz="1600" b="1" kern="1200" dirty="0"/>
        </a:p>
      </dsp:txBody>
      <dsp:txXfrm rot="5400000">
        <a:off x="1763056" y="2072640"/>
        <a:ext cx="1244304" cy="1244304"/>
      </dsp:txXfrm>
    </dsp:sp>
    <dsp:sp modelId="{40BAFF9B-66C8-4B75-994B-6C8EAAA29E3C}">
      <dsp:nvSpPr>
        <dsp:cNvPr id="0" name=""/>
        <dsp:cNvSpPr/>
      </dsp:nvSpPr>
      <dsp:spPr>
        <a:xfrm>
          <a:off x="2744216" y="1666240"/>
          <a:ext cx="607568" cy="528320"/>
        </a:xfrm>
        <a:prstGeom prst="circular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A47914-B023-449B-8FC7-F7858F8512A5}">
      <dsp:nvSpPr>
        <dsp:cNvPr id="0" name=""/>
        <dsp:cNvSpPr/>
      </dsp:nvSpPr>
      <dsp:spPr>
        <a:xfrm rot="10800000">
          <a:off x="2744216" y="1869440"/>
          <a:ext cx="607568" cy="528320"/>
        </a:xfrm>
        <a:prstGeom prst="circular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27E9C-1C53-40B9-975C-9AF9F913569B}">
      <dsp:nvSpPr>
        <dsp:cNvPr id="0" name=""/>
        <dsp:cNvSpPr/>
      </dsp:nvSpPr>
      <dsp:spPr>
        <a:xfrm>
          <a:off x="1201437" y="246200"/>
          <a:ext cx="1759712" cy="1759712"/>
        </a:xfrm>
        <a:prstGeom prst="pieWedg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90000"/>
            </a:lnSpc>
            <a:spcBef>
              <a:spcPct val="0"/>
            </a:spcBef>
            <a:spcAft>
              <a:spcPct val="35000"/>
            </a:spcAft>
          </a:pPr>
          <a:endParaRPr lang="es-ES" sz="1200" b="1" kern="1200" dirty="0"/>
        </a:p>
      </dsp:txBody>
      <dsp:txXfrm>
        <a:off x="1716845" y="761608"/>
        <a:ext cx="1244304" cy="1244304"/>
      </dsp:txXfrm>
    </dsp:sp>
    <dsp:sp modelId="{1BB39EB3-0A52-463B-9193-BBF818521092}">
      <dsp:nvSpPr>
        <dsp:cNvPr id="0" name=""/>
        <dsp:cNvSpPr/>
      </dsp:nvSpPr>
      <dsp:spPr>
        <a:xfrm rot="5400000">
          <a:off x="3088639" y="231647"/>
          <a:ext cx="1759712" cy="1759712"/>
        </a:xfrm>
        <a:prstGeom prst="pieWedge">
          <a:avLst/>
        </a:prstGeom>
        <a:solidFill>
          <a:schemeClr val="accent5">
            <a:hueOff val="-2978807"/>
            <a:satOff val="-11827"/>
            <a:lumOff val="66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67BEE2-77DB-4A55-A933-8C376F725346}">
      <dsp:nvSpPr>
        <dsp:cNvPr id="0" name=""/>
        <dsp:cNvSpPr/>
      </dsp:nvSpPr>
      <dsp:spPr>
        <a:xfrm rot="10800000">
          <a:off x="3088639" y="2072639"/>
          <a:ext cx="1759712" cy="1759712"/>
        </a:xfrm>
        <a:prstGeom prst="pieWedge">
          <a:avLst/>
        </a:prstGeom>
        <a:solidFill>
          <a:schemeClr val="accent5">
            <a:hueOff val="-5957614"/>
            <a:satOff val="-23653"/>
            <a:lumOff val="132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E039BD-E70E-493D-B92A-7A2B680FFDBB}">
      <dsp:nvSpPr>
        <dsp:cNvPr id="0" name=""/>
        <dsp:cNvSpPr/>
      </dsp:nvSpPr>
      <dsp:spPr>
        <a:xfrm rot="16200000">
          <a:off x="1247648" y="2072639"/>
          <a:ext cx="1759712" cy="1759712"/>
        </a:xfrm>
        <a:prstGeom prst="pieWedge">
          <a:avLst/>
        </a:prstGeom>
        <a:solidFill>
          <a:schemeClr val="accent5">
            <a:hueOff val="-8936421"/>
            <a:satOff val="-35480"/>
            <a:lumOff val="19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BAFF9B-66C8-4B75-994B-6C8EAAA29E3C}">
      <dsp:nvSpPr>
        <dsp:cNvPr id="0" name=""/>
        <dsp:cNvSpPr/>
      </dsp:nvSpPr>
      <dsp:spPr>
        <a:xfrm>
          <a:off x="2744216" y="1666240"/>
          <a:ext cx="607568" cy="528320"/>
        </a:xfrm>
        <a:prstGeom prst="circular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A47914-B023-449B-8FC7-F7858F8512A5}">
      <dsp:nvSpPr>
        <dsp:cNvPr id="0" name=""/>
        <dsp:cNvSpPr/>
      </dsp:nvSpPr>
      <dsp:spPr>
        <a:xfrm rot="10800000">
          <a:off x="2744216" y="1869439"/>
          <a:ext cx="607568" cy="528320"/>
        </a:xfrm>
        <a:prstGeom prst="circular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21AB2-55D2-4589-AECB-BF47C9C9806C}">
      <dsp:nvSpPr>
        <dsp:cNvPr id="0" name=""/>
        <dsp:cNvSpPr/>
      </dsp:nvSpPr>
      <dsp:spPr>
        <a:xfrm>
          <a:off x="0" y="0"/>
          <a:ext cx="8367548" cy="880467"/>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rPr>
            <a:t>Es indispensable  determinar cuáles son los servicios más demandados en la ciudad. Estos servicios deberán ser priorizados a la hora de digitalizar los procesos y los mecanismos de gestión</a:t>
          </a:r>
          <a:r>
            <a:rPr lang="es-EC" sz="1300" b="1" kern="1200" dirty="0" smtClean="0">
              <a:solidFill>
                <a:schemeClr val="tx1"/>
              </a:solidFill>
            </a:rPr>
            <a:t>.</a:t>
          </a:r>
          <a:endParaRPr lang="es-ES" sz="1300" b="1" kern="1200" dirty="0">
            <a:solidFill>
              <a:schemeClr val="tx1"/>
            </a:solidFill>
          </a:endParaRPr>
        </a:p>
      </dsp:txBody>
      <dsp:txXfrm>
        <a:off x="1761556" y="0"/>
        <a:ext cx="6605991" cy="880467"/>
      </dsp:txXfrm>
    </dsp:sp>
    <dsp:sp modelId="{DC95E48A-3E6B-4337-931C-79E7D1BB586A}">
      <dsp:nvSpPr>
        <dsp:cNvPr id="0" name=""/>
        <dsp:cNvSpPr/>
      </dsp:nvSpPr>
      <dsp:spPr>
        <a:xfrm>
          <a:off x="88046" y="88046"/>
          <a:ext cx="1673509" cy="704373"/>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9EAFA-3C30-4DAD-AB45-ACE76A546D21}">
      <dsp:nvSpPr>
        <dsp:cNvPr id="0" name=""/>
        <dsp:cNvSpPr/>
      </dsp:nvSpPr>
      <dsp:spPr>
        <a:xfrm>
          <a:off x="0" y="968514"/>
          <a:ext cx="8367548" cy="880467"/>
        </a:xfrm>
        <a:prstGeom prst="roundRect">
          <a:avLst>
            <a:gd name="adj" fmla="val 10000"/>
          </a:avLst>
        </a:prstGeom>
        <a:solidFill>
          <a:srgbClr val="39A58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b="1" kern="1200" smtClean="0">
              <a:solidFill>
                <a:schemeClr val="tx1"/>
              </a:solidFill>
            </a:rPr>
            <a:t>Se deberá priorizar la implantación de servicios que estén directamente alineados con la visión de ciudad.</a:t>
          </a:r>
          <a:endParaRPr lang="es-ES" sz="1400" b="1" kern="1200" dirty="0">
            <a:solidFill>
              <a:schemeClr val="tx1"/>
            </a:solidFill>
          </a:endParaRPr>
        </a:p>
      </dsp:txBody>
      <dsp:txXfrm>
        <a:off x="1761556" y="968514"/>
        <a:ext cx="6605991" cy="880467"/>
      </dsp:txXfrm>
    </dsp:sp>
    <dsp:sp modelId="{12FF4137-DE02-4D1F-9DD7-0E55B9B1B95D}">
      <dsp:nvSpPr>
        <dsp:cNvPr id="0" name=""/>
        <dsp:cNvSpPr/>
      </dsp:nvSpPr>
      <dsp:spPr>
        <a:xfrm>
          <a:off x="88046" y="1056560"/>
          <a:ext cx="1673509" cy="704373"/>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841785-D3B3-41E4-9758-C7F7E7E2032D}">
      <dsp:nvSpPr>
        <dsp:cNvPr id="0" name=""/>
        <dsp:cNvSpPr/>
      </dsp:nvSpPr>
      <dsp:spPr>
        <a:xfrm>
          <a:off x="0" y="1937028"/>
          <a:ext cx="8367548" cy="880467"/>
        </a:xfrm>
        <a:prstGeom prst="roundRect">
          <a:avLst>
            <a:gd name="adj" fmla="val 10000"/>
          </a:avLst>
        </a:prstGeom>
        <a:solidFill>
          <a:srgbClr val="28B62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just" defTabSz="577850">
            <a:lnSpc>
              <a:spcPct val="90000"/>
            </a:lnSpc>
            <a:spcBef>
              <a:spcPct val="0"/>
            </a:spcBef>
            <a:spcAft>
              <a:spcPct val="35000"/>
            </a:spcAft>
          </a:pPr>
          <a:r>
            <a:rPr lang="es-EC" sz="1300" b="1" kern="1200" smtClean="0">
              <a:solidFill>
                <a:schemeClr val="tx1"/>
              </a:solidFill>
            </a:rPr>
            <a:t>La digitalización de servicios se ajusta al grado de preparación de la ciudad y sus habitantes. Esto incluye tanto la capa tecnológica como el resto de la infraestructura de ciudad que permite ofrecer todos los servicios básicos y desarrollar políticas que mejoren la calidad de vida del ciudadano</a:t>
          </a:r>
          <a:r>
            <a:rPr lang="es-EC" sz="1300" kern="1200" smtClean="0"/>
            <a:t>. </a:t>
          </a:r>
          <a:endParaRPr lang="es-ES" sz="1300" kern="1200" dirty="0"/>
        </a:p>
      </dsp:txBody>
      <dsp:txXfrm>
        <a:off x="1761556" y="1937028"/>
        <a:ext cx="6605991" cy="880467"/>
      </dsp:txXfrm>
    </dsp:sp>
    <dsp:sp modelId="{ADBC83AF-DB62-4F64-8EA6-A68796020B66}">
      <dsp:nvSpPr>
        <dsp:cNvPr id="0" name=""/>
        <dsp:cNvSpPr/>
      </dsp:nvSpPr>
      <dsp:spPr>
        <a:xfrm>
          <a:off x="88046" y="2025074"/>
          <a:ext cx="1673509" cy="704373"/>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279A73-D8DB-4D2A-A71D-FCFBCB6643A2}">
      <dsp:nvSpPr>
        <dsp:cNvPr id="0" name=""/>
        <dsp:cNvSpPr/>
      </dsp:nvSpPr>
      <dsp:spPr>
        <a:xfrm>
          <a:off x="0" y="2905542"/>
          <a:ext cx="8367548" cy="880467"/>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b="1" kern="1200" dirty="0" smtClean="0">
              <a:solidFill>
                <a:schemeClr val="tx1"/>
              </a:solidFill>
            </a:rPr>
            <a:t>La Normativa, Acuerdos, reglamentos, que se elaboren debe estar alineada con la estrategia de planificación gubernamental a nivel de todo el país</a:t>
          </a:r>
          <a:r>
            <a:rPr lang="es-EC" sz="1300" b="1" kern="1200" dirty="0" smtClean="0">
              <a:solidFill>
                <a:schemeClr val="tx1"/>
              </a:solidFill>
            </a:rPr>
            <a:t>.</a:t>
          </a:r>
          <a:endParaRPr lang="es-ES" sz="1300" b="1" kern="1200" dirty="0">
            <a:solidFill>
              <a:schemeClr val="tx1"/>
            </a:solidFill>
          </a:endParaRPr>
        </a:p>
      </dsp:txBody>
      <dsp:txXfrm>
        <a:off x="1761556" y="2905542"/>
        <a:ext cx="6605991" cy="880467"/>
      </dsp:txXfrm>
    </dsp:sp>
    <dsp:sp modelId="{2A463E38-2B7D-4FB3-9FF2-8875748A35BA}">
      <dsp:nvSpPr>
        <dsp:cNvPr id="0" name=""/>
        <dsp:cNvSpPr/>
      </dsp:nvSpPr>
      <dsp:spPr>
        <a:xfrm>
          <a:off x="88046" y="2993588"/>
          <a:ext cx="1673509" cy="704373"/>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21AB2-55D2-4589-AECB-BF47C9C9806C}">
      <dsp:nvSpPr>
        <dsp:cNvPr id="0" name=""/>
        <dsp:cNvSpPr/>
      </dsp:nvSpPr>
      <dsp:spPr>
        <a:xfrm>
          <a:off x="0" y="0"/>
          <a:ext cx="8367548" cy="880467"/>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rPr>
            <a:t>Plan Nacional de Gobierno Electrónico. </a:t>
          </a:r>
          <a:endParaRPr lang="es-ES" sz="1400" b="1" kern="1200" dirty="0">
            <a:solidFill>
              <a:schemeClr val="tx1"/>
            </a:solidFill>
          </a:endParaRPr>
        </a:p>
      </dsp:txBody>
      <dsp:txXfrm>
        <a:off x="1761556" y="0"/>
        <a:ext cx="6605991" cy="880467"/>
      </dsp:txXfrm>
    </dsp:sp>
    <dsp:sp modelId="{DC95E48A-3E6B-4337-931C-79E7D1BB586A}">
      <dsp:nvSpPr>
        <dsp:cNvPr id="0" name=""/>
        <dsp:cNvSpPr/>
      </dsp:nvSpPr>
      <dsp:spPr>
        <a:xfrm>
          <a:off x="280676" y="0"/>
          <a:ext cx="1288250" cy="88046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9EAFA-3C30-4DAD-AB45-ACE76A546D21}">
      <dsp:nvSpPr>
        <dsp:cNvPr id="0" name=""/>
        <dsp:cNvSpPr/>
      </dsp:nvSpPr>
      <dsp:spPr>
        <a:xfrm>
          <a:off x="0" y="896474"/>
          <a:ext cx="8367548" cy="880467"/>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rPr>
            <a:t>Libro Blanco de Territorios Digitales </a:t>
          </a:r>
          <a:endParaRPr lang="es-ES" sz="1400" b="1" kern="1200" dirty="0">
            <a:solidFill>
              <a:schemeClr val="tx1"/>
            </a:solidFill>
          </a:endParaRPr>
        </a:p>
      </dsp:txBody>
      <dsp:txXfrm>
        <a:off x="1761556" y="896474"/>
        <a:ext cx="6605991" cy="880467"/>
      </dsp:txXfrm>
    </dsp:sp>
    <dsp:sp modelId="{12FF4137-DE02-4D1F-9DD7-0E55B9B1B95D}">
      <dsp:nvSpPr>
        <dsp:cNvPr id="0" name=""/>
        <dsp:cNvSpPr/>
      </dsp:nvSpPr>
      <dsp:spPr>
        <a:xfrm>
          <a:off x="323216" y="943248"/>
          <a:ext cx="1181916" cy="782150"/>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841785-D3B3-41E4-9758-C7F7E7E2032D}">
      <dsp:nvSpPr>
        <dsp:cNvPr id="0" name=""/>
        <dsp:cNvSpPr/>
      </dsp:nvSpPr>
      <dsp:spPr>
        <a:xfrm>
          <a:off x="0" y="1809439"/>
          <a:ext cx="8367548" cy="880467"/>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b="1" kern="1200" dirty="0" smtClean="0">
              <a:solidFill>
                <a:schemeClr val="tx1"/>
              </a:solidFill>
            </a:rPr>
            <a:t>Norma Técnica para la Aplicación de la Ley Orgánica de Transparencia y Acceso a la Información Pública</a:t>
          </a:r>
          <a:endParaRPr lang="es-ES" sz="1400" b="1" kern="1200" dirty="0">
            <a:solidFill>
              <a:schemeClr val="tx1"/>
            </a:solidFill>
          </a:endParaRPr>
        </a:p>
      </dsp:txBody>
      <dsp:txXfrm>
        <a:off x="1761556" y="1809439"/>
        <a:ext cx="6605991" cy="880467"/>
      </dsp:txXfrm>
    </dsp:sp>
    <dsp:sp modelId="{ADBC83AF-DB62-4F64-8EA6-A68796020B66}">
      <dsp:nvSpPr>
        <dsp:cNvPr id="0" name=""/>
        <dsp:cNvSpPr/>
      </dsp:nvSpPr>
      <dsp:spPr>
        <a:xfrm>
          <a:off x="319283" y="1833111"/>
          <a:ext cx="1132681" cy="811340"/>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768F53-EDF7-46C7-99CC-C5C09FA08FAB}">
      <dsp:nvSpPr>
        <dsp:cNvPr id="0" name=""/>
        <dsp:cNvSpPr/>
      </dsp:nvSpPr>
      <dsp:spPr>
        <a:xfrm>
          <a:off x="0" y="2714154"/>
          <a:ext cx="8367548" cy="880467"/>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rPr>
            <a:t>Observatorio TIC</a:t>
          </a:r>
          <a:endParaRPr lang="es-ES" sz="1400" b="1" kern="1200" dirty="0">
            <a:solidFill>
              <a:schemeClr val="tx1"/>
            </a:solidFill>
          </a:endParaRPr>
        </a:p>
      </dsp:txBody>
      <dsp:txXfrm>
        <a:off x="1761556" y="2714154"/>
        <a:ext cx="6605991" cy="880467"/>
      </dsp:txXfrm>
    </dsp:sp>
    <dsp:sp modelId="{232A1892-44C7-4E22-B2C1-816D0C77FDAB}">
      <dsp:nvSpPr>
        <dsp:cNvPr id="0" name=""/>
        <dsp:cNvSpPr/>
      </dsp:nvSpPr>
      <dsp:spPr>
        <a:xfrm>
          <a:off x="321216" y="2812226"/>
          <a:ext cx="1215804" cy="677368"/>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3A57D7-DDC1-40EE-ACA5-19024536DB76}" type="datetimeFigureOut">
              <a:rPr lang="es-ES" smtClean="0"/>
              <a:t>29/07/2015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5218CF-55C6-45A0-80E8-37F8351E548F}" type="slidenum">
              <a:rPr lang="es-ES" smtClean="0"/>
              <a:t>‹Nº›</a:t>
            </a:fld>
            <a:endParaRPr lang="es-ES"/>
          </a:p>
        </p:txBody>
      </p:sp>
    </p:spTree>
    <p:extLst>
      <p:ext uri="{BB962C8B-B14F-4D97-AF65-F5344CB8AC3E}">
        <p14:creationId xmlns:p14="http://schemas.microsoft.com/office/powerpoint/2010/main" val="4002473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weforum.org/reports/global-information-technology-report-201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500" kern="1200" dirty="0" smtClean="0">
                <a:solidFill>
                  <a:schemeClr val="tx1"/>
                </a:solidFill>
                <a:effectLst/>
                <a:latin typeface="+mn-lt"/>
                <a:ea typeface="+mn-ea"/>
                <a:cs typeface="+mn-cs"/>
              </a:rPr>
              <a:t>La ausencia de un modelo de gobernabilidad  que incorpore el uso y aprovechamiento de las (TIC) y sus innovaciones tecnológicas de manera efectiva y como respuesta a necesidades </a:t>
            </a:r>
            <a:r>
              <a:rPr lang="es-EC" sz="500" kern="1200" smtClean="0">
                <a:solidFill>
                  <a:schemeClr val="tx1"/>
                </a:solidFill>
                <a:effectLst/>
                <a:latin typeface="+mn-lt"/>
                <a:ea typeface="+mn-ea"/>
                <a:cs typeface="+mn-cs"/>
              </a:rPr>
              <a:t>reales:</a:t>
            </a:r>
            <a:r>
              <a:rPr lang="es-EC" sz="500" kern="1200" baseline="0" smtClean="0">
                <a:solidFill>
                  <a:schemeClr val="tx1"/>
                </a:solidFill>
                <a:effectLst/>
                <a:latin typeface="+mn-lt"/>
                <a:ea typeface="+mn-ea"/>
                <a:cs typeface="+mn-cs"/>
              </a:rPr>
              <a:t> </a:t>
            </a:r>
            <a:r>
              <a:rPr lang="es-EC" sz="500" kern="1200" smtClean="0">
                <a:solidFill>
                  <a:schemeClr val="tx1"/>
                </a:solidFill>
                <a:effectLst/>
                <a:latin typeface="+mn-lt"/>
                <a:ea typeface="+mn-ea"/>
                <a:cs typeface="+mn-cs"/>
              </a:rPr>
              <a:t>falta </a:t>
            </a:r>
            <a:r>
              <a:rPr lang="es-EC" sz="500" kern="1200" dirty="0" smtClean="0">
                <a:solidFill>
                  <a:schemeClr val="tx1"/>
                </a:solidFill>
                <a:effectLst/>
                <a:latin typeface="+mn-lt"/>
                <a:ea typeface="+mn-ea"/>
                <a:cs typeface="+mn-cs"/>
              </a:rPr>
              <a:t>de eficiencia, transparencia en los procesos, baja competitividad, mayores costos operativos, niveles de satisfacción relativamente bajos, baja calidad de los servicios públicos.</a:t>
            </a:r>
            <a:endParaRPr lang="es-ES" sz="500" kern="1200" dirty="0" smtClean="0">
              <a:solidFill>
                <a:schemeClr val="tx1"/>
              </a:solidFill>
              <a:effectLst/>
              <a:latin typeface="+mn-lt"/>
              <a:ea typeface="+mn-ea"/>
              <a:cs typeface="+mn-cs"/>
            </a:endParaRPr>
          </a:p>
          <a:p>
            <a:endParaRPr lang="es-ES" sz="500"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4</a:t>
            </a:fld>
            <a:endParaRPr lang="es-ES"/>
          </a:p>
        </p:txBody>
      </p:sp>
    </p:spTree>
    <p:extLst>
      <p:ext uri="{BB962C8B-B14F-4D97-AF65-F5344CB8AC3E}">
        <p14:creationId xmlns:p14="http://schemas.microsoft.com/office/powerpoint/2010/main" val="1813148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17</a:t>
            </a:fld>
            <a:endParaRPr lang="es-ES"/>
          </a:p>
        </p:txBody>
      </p:sp>
    </p:spTree>
    <p:extLst>
      <p:ext uri="{BB962C8B-B14F-4D97-AF65-F5344CB8AC3E}">
        <p14:creationId xmlns:p14="http://schemas.microsoft.com/office/powerpoint/2010/main" val="3609190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Medición de la Sociedad de la Información 2014. ITU</a:t>
            </a:r>
          </a:p>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18</a:t>
            </a:fld>
            <a:endParaRPr lang="es-ES"/>
          </a:p>
        </p:txBody>
      </p:sp>
    </p:spTree>
    <p:extLst>
      <p:ext uri="{BB962C8B-B14F-4D97-AF65-F5344CB8AC3E}">
        <p14:creationId xmlns:p14="http://schemas.microsoft.com/office/powerpoint/2010/main" val="3609190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NRI: (</a:t>
            </a:r>
            <a:r>
              <a:rPr lang="es-ES" sz="1200" kern="1200" dirty="0" err="1" smtClean="0">
                <a:solidFill>
                  <a:schemeClr val="tx1"/>
                </a:solidFill>
                <a:effectLst/>
                <a:latin typeface="+mn-lt"/>
                <a:ea typeface="+mn-ea"/>
                <a:cs typeface="+mn-cs"/>
              </a:rPr>
              <a:t>Networked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Readiness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Index</a:t>
            </a:r>
            <a:r>
              <a:rPr lang="es-ES" sz="1200" kern="1200" dirty="0" smtClean="0">
                <a:solidFill>
                  <a:schemeClr val="tx1"/>
                </a:solidFill>
                <a:effectLst/>
                <a:latin typeface="+mn-lt"/>
                <a:ea typeface="+mn-ea"/>
                <a:cs typeface="+mn-cs"/>
              </a:rPr>
              <a:t>), es un indicador compuesto que mide la habilidad de una economía para apalancar sus avances en las TIC en beneficio de su competitividad y el buen vivir de sus ciudadanos. Los cuatro grandes subíndices sobre los que se construye este indicador son: subíndice de entorno, subíndice de preparación, subíndice de uso, subíndice de impacto.</a:t>
            </a:r>
          </a:p>
          <a:p>
            <a:r>
              <a:rPr lang="en-US" sz="1200" u="sng" kern="1200" dirty="0" smtClean="0">
                <a:solidFill>
                  <a:schemeClr val="tx1"/>
                </a:solidFill>
                <a:effectLst/>
                <a:latin typeface="+mn-lt"/>
                <a:ea typeface="+mn-ea"/>
                <a:cs typeface="+mn-cs"/>
                <a:hlinkClick r:id="rId3"/>
              </a:rPr>
              <a:t>The Global Information Technology Report 2014</a:t>
            </a:r>
            <a:r>
              <a:rPr lang="en-US" sz="1200" kern="1200" dirty="0" smtClean="0">
                <a:solidFill>
                  <a:schemeClr val="tx1"/>
                </a:solidFill>
                <a:effectLst/>
                <a:latin typeface="+mn-lt"/>
                <a:ea typeface="+mn-ea"/>
                <a:cs typeface="+mn-cs"/>
              </a:rPr>
              <a:t>, The World Economic Forum. </a:t>
            </a:r>
            <a:r>
              <a:rPr lang="es-ES" sz="1200" kern="1200" dirty="0" smtClean="0">
                <a:solidFill>
                  <a:schemeClr val="tx1"/>
                </a:solidFill>
                <a:effectLst/>
                <a:latin typeface="+mn-lt"/>
                <a:ea typeface="+mn-ea"/>
                <a:cs typeface="+mn-cs"/>
              </a:rPr>
              <a:t>Escala del 1 al 7, 148 países.</a:t>
            </a:r>
          </a:p>
          <a:p>
            <a:r>
              <a:rPr lang="es-ES" sz="1200" i="1" kern="1200" dirty="0" smtClean="0">
                <a:solidFill>
                  <a:schemeClr val="tx1"/>
                </a:solidFill>
                <a:effectLst/>
                <a:latin typeface="+mn-lt"/>
                <a:ea typeface="+mn-ea"/>
                <a:cs typeface="+mn-cs"/>
              </a:rPr>
              <a:t>Subíndice del Entorno: </a:t>
            </a:r>
            <a:r>
              <a:rPr lang="es-ES" sz="1200" kern="1200" dirty="0" smtClean="0">
                <a:solidFill>
                  <a:schemeClr val="tx1"/>
                </a:solidFill>
                <a:effectLst/>
                <a:latin typeface="+mn-lt"/>
                <a:ea typeface="+mn-ea"/>
                <a:cs typeface="+mn-cs"/>
              </a:rPr>
              <a:t>Mide lo amigable del mercado y el marco regulatorio del país.</a:t>
            </a:r>
          </a:p>
          <a:p>
            <a:r>
              <a:rPr lang="es-ES" sz="1200" i="1" kern="1200" dirty="0" smtClean="0">
                <a:solidFill>
                  <a:schemeClr val="tx1"/>
                </a:solidFill>
                <a:effectLst/>
                <a:latin typeface="+mn-lt"/>
                <a:ea typeface="+mn-ea"/>
                <a:cs typeface="+mn-cs"/>
              </a:rPr>
              <a:t>Subíndice de Preparación: </a:t>
            </a:r>
            <a:r>
              <a:rPr lang="es-ES" sz="1200" kern="1200" dirty="0" smtClean="0">
                <a:solidFill>
                  <a:schemeClr val="tx1"/>
                </a:solidFill>
                <a:effectLst/>
                <a:latin typeface="+mn-lt"/>
                <a:ea typeface="+mn-ea"/>
                <a:cs typeface="+mn-cs"/>
              </a:rPr>
              <a:t>Mide la preparación de la sociedad para hacer buen uso de las TIC.</a:t>
            </a:r>
          </a:p>
          <a:p>
            <a:r>
              <a:rPr lang="es-ES" sz="1200" i="1" kern="1200" dirty="0" smtClean="0">
                <a:solidFill>
                  <a:schemeClr val="tx1"/>
                </a:solidFill>
                <a:effectLst/>
                <a:latin typeface="+mn-lt"/>
                <a:ea typeface="+mn-ea"/>
                <a:cs typeface="+mn-cs"/>
              </a:rPr>
              <a:t>Subíndice de Uso: </a:t>
            </a:r>
            <a:r>
              <a:rPr lang="es-ES" sz="1200" kern="1200" dirty="0" smtClean="0">
                <a:solidFill>
                  <a:schemeClr val="tx1"/>
                </a:solidFill>
                <a:effectLst/>
                <a:latin typeface="+mn-lt"/>
                <a:ea typeface="+mn-ea"/>
                <a:cs typeface="+mn-cs"/>
              </a:rPr>
              <a:t>Mide los esfuerzos de los principales actores sociales para incrementar el aprovechamiento de las TIC.</a:t>
            </a:r>
          </a:p>
          <a:p>
            <a:r>
              <a:rPr lang="es-ES" sz="1200" i="1" kern="1200" dirty="0" smtClean="0">
                <a:solidFill>
                  <a:schemeClr val="tx1"/>
                </a:solidFill>
                <a:effectLst/>
                <a:latin typeface="+mn-lt"/>
                <a:ea typeface="+mn-ea"/>
                <a:cs typeface="+mn-cs"/>
              </a:rPr>
              <a:t>Subíndice de Impacto: </a:t>
            </a:r>
            <a:r>
              <a:rPr lang="es-ES" sz="1200" kern="1200" dirty="0" smtClean="0">
                <a:solidFill>
                  <a:schemeClr val="tx1"/>
                </a:solidFill>
                <a:effectLst/>
                <a:latin typeface="+mn-lt"/>
                <a:ea typeface="+mn-ea"/>
                <a:cs typeface="+mn-cs"/>
              </a:rPr>
              <a:t>Mide los impactos sociales y económicos devengados por las TIC.</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F05218CF-55C6-45A0-80E8-37F8351E548F}" type="slidenum">
              <a:rPr lang="es-ES" smtClean="0"/>
              <a:t>19</a:t>
            </a:fld>
            <a:endParaRPr lang="es-ES"/>
          </a:p>
        </p:txBody>
      </p:sp>
    </p:spTree>
    <p:extLst>
      <p:ext uri="{BB962C8B-B14F-4D97-AF65-F5344CB8AC3E}">
        <p14:creationId xmlns:p14="http://schemas.microsoft.com/office/powerpoint/2010/main" val="360919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NRI: Índice de Desarrollo de las TIC. </a:t>
            </a:r>
            <a:r>
              <a:rPr lang="es-ES" sz="1200" b="0" i="0" kern="1200" dirty="0" smtClean="0">
                <a:solidFill>
                  <a:schemeClr val="tx1"/>
                </a:solidFill>
                <a:effectLst/>
                <a:latin typeface="+mn-lt"/>
                <a:ea typeface="+mn-ea"/>
                <a:cs typeface="+mn-cs"/>
              </a:rPr>
              <a:t>El informe pone de relieve la relación entre el desarrollo de las TIC y los Objetivos de Desarrollo del Milenio (ODM).</a:t>
            </a:r>
          </a:p>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20</a:t>
            </a:fld>
            <a:endParaRPr lang="es-ES"/>
          </a:p>
        </p:txBody>
      </p:sp>
    </p:spTree>
    <p:extLst>
      <p:ext uri="{BB962C8B-B14F-4D97-AF65-F5344CB8AC3E}">
        <p14:creationId xmlns:p14="http://schemas.microsoft.com/office/powerpoint/2010/main" val="3609190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b="0" i="0" u="none" strike="noStrike" kern="1200" baseline="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21</a:t>
            </a:fld>
            <a:endParaRPr lang="es-ES"/>
          </a:p>
        </p:txBody>
      </p:sp>
    </p:spTree>
    <p:extLst>
      <p:ext uri="{BB962C8B-B14F-4D97-AF65-F5344CB8AC3E}">
        <p14:creationId xmlns:p14="http://schemas.microsoft.com/office/powerpoint/2010/main" val="3609190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IDI: Índice de Desarrollo de las TIC. </a:t>
            </a:r>
            <a:r>
              <a:rPr lang="es-ES" sz="1200" b="0" i="0" kern="1200" dirty="0" smtClean="0">
                <a:solidFill>
                  <a:schemeClr val="tx1"/>
                </a:solidFill>
                <a:effectLst/>
                <a:latin typeface="+mn-lt"/>
                <a:ea typeface="+mn-ea"/>
                <a:cs typeface="+mn-cs"/>
              </a:rPr>
              <a:t>El informe pone de relieve la relación entre el desarrollo de las TIC y los Objetivos de Desarrollo del Milenio (ODM).</a:t>
            </a:r>
          </a:p>
          <a:p>
            <a:r>
              <a:rPr lang="es-ES" sz="1200" b="0" i="0" u="none" strike="noStrike" kern="1200" baseline="0" dirty="0" smtClean="0">
                <a:solidFill>
                  <a:schemeClr val="tx1"/>
                </a:solidFill>
                <a:latin typeface="+mn-lt"/>
                <a:ea typeface="+mn-ea"/>
                <a:cs typeface="+mn-cs"/>
              </a:rPr>
              <a:t>El ICT </a:t>
            </a:r>
            <a:r>
              <a:rPr lang="es-ES" sz="1200" b="0" i="0" u="none" strike="noStrike" kern="1200" baseline="0" dirty="0" err="1" smtClean="0">
                <a:solidFill>
                  <a:schemeClr val="tx1"/>
                </a:solidFill>
                <a:latin typeface="+mn-lt"/>
                <a:ea typeface="+mn-ea"/>
                <a:cs typeface="+mn-cs"/>
              </a:rPr>
              <a:t>Development</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Index</a:t>
            </a:r>
            <a:r>
              <a:rPr lang="es-ES" sz="1200" b="0" i="0" u="none" strike="noStrike" kern="1200" baseline="0" dirty="0" smtClean="0">
                <a:solidFill>
                  <a:schemeClr val="tx1"/>
                </a:solidFill>
                <a:latin typeface="+mn-lt"/>
                <a:ea typeface="+mn-ea"/>
                <a:cs typeface="+mn-cs"/>
              </a:rPr>
              <a:t> (IDI), Índice de Desarrollo de las TIC que clasifica el avance de los países en materia de infraestructura y absorción de las TIC. Es un indicador que mide el nivel y la evolución de las tecnologías de la información y las comunicaciones y está compuesta por 11 indicadores que cubren acceso, uso y habilidades relacionadas con las TIC., Ecuador está en el puesto 83</a:t>
            </a:r>
          </a:p>
          <a:p>
            <a:endParaRPr lang="es-ES" dirty="0" smtClean="0"/>
          </a:p>
          <a:p>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Medición de la Sociedad de la Información 2014. ITU</a:t>
            </a:r>
          </a:p>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22</a:t>
            </a:fld>
            <a:endParaRPr lang="es-ES"/>
          </a:p>
        </p:txBody>
      </p:sp>
    </p:spTree>
    <p:extLst>
      <p:ext uri="{BB962C8B-B14F-4D97-AF65-F5344CB8AC3E}">
        <p14:creationId xmlns:p14="http://schemas.microsoft.com/office/powerpoint/2010/main" val="3609190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23</a:t>
            </a:fld>
            <a:endParaRPr lang="es-ES"/>
          </a:p>
        </p:txBody>
      </p:sp>
    </p:spTree>
    <p:extLst>
      <p:ext uri="{BB962C8B-B14F-4D97-AF65-F5344CB8AC3E}">
        <p14:creationId xmlns:p14="http://schemas.microsoft.com/office/powerpoint/2010/main" val="3609190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solidFill>
                  <a:prstClr val="black"/>
                </a:solidFill>
              </a:rPr>
              <a:pPr/>
              <a:t>24</a:t>
            </a:fld>
            <a:endParaRPr lang="es-ES">
              <a:solidFill>
                <a:prstClr val="black"/>
              </a:solidFill>
            </a:endParaRPr>
          </a:p>
        </p:txBody>
      </p:sp>
    </p:spTree>
    <p:extLst>
      <p:ext uri="{BB962C8B-B14F-4D97-AF65-F5344CB8AC3E}">
        <p14:creationId xmlns:p14="http://schemas.microsoft.com/office/powerpoint/2010/main" val="3609190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b="0" i="0" u="none" strike="noStrike" kern="1200" baseline="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25</a:t>
            </a:fld>
            <a:endParaRPr lang="es-ES"/>
          </a:p>
        </p:txBody>
      </p:sp>
    </p:spTree>
    <p:extLst>
      <p:ext uri="{BB962C8B-B14F-4D97-AF65-F5344CB8AC3E}">
        <p14:creationId xmlns:p14="http://schemas.microsoft.com/office/powerpoint/2010/main" val="2608470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contenido que abarcan los sitios web de las instituciones públicas, permanece disponible las 24 horas del día y a escala global para cualquier usuario. El servicio público puede establecer un contacto con el ciudadano sin necesidad de obligarlo a acudir físicamente a determinado lugar o tener a un funcionario atendiendo en un despacho o en una línea telefónica. La información, noticias, documentos, programas y servicios de cada entidad, pueden ser obtenidas a cualquier hora y desde cualquier lugar. La universalidad del uso de sitios web, además, nos brinda la oportunidad de presentar al Gobierno Nacional a nivel internacional, estrechando los lazos de comunicación institucional con usuarios del exterior.</a:t>
            </a:r>
          </a:p>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26</a:t>
            </a:fld>
            <a:endParaRPr lang="es-ES"/>
          </a:p>
        </p:txBody>
      </p:sp>
    </p:spTree>
    <p:extLst>
      <p:ext uri="{BB962C8B-B14F-4D97-AF65-F5344CB8AC3E}">
        <p14:creationId xmlns:p14="http://schemas.microsoft.com/office/powerpoint/2010/main" val="3825572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5</a:t>
            </a:fld>
            <a:endParaRPr lang="es-ES"/>
          </a:p>
        </p:txBody>
      </p:sp>
    </p:spTree>
    <p:extLst>
      <p:ext uri="{BB962C8B-B14F-4D97-AF65-F5344CB8AC3E}">
        <p14:creationId xmlns:p14="http://schemas.microsoft.com/office/powerpoint/2010/main" val="3975604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Participación ciudadana contemplada en las leyes y códigos, el cual fue elaborado como guía para técnicos, autoridades de </a:t>
            </a:r>
            <a:r>
              <a:rPr lang="es-ES_tradnl" sz="1200" kern="1200" dirty="0" err="1" smtClean="0">
                <a:solidFill>
                  <a:schemeClr val="tx1"/>
                </a:solidFill>
                <a:effectLst/>
                <a:latin typeface="+mn-lt"/>
                <a:ea typeface="+mn-ea"/>
                <a:cs typeface="+mn-cs"/>
              </a:rPr>
              <a:t>GADs</a:t>
            </a:r>
            <a:r>
              <a:rPr lang="es-ES_tradnl" sz="1200" kern="1200" dirty="0" smtClean="0">
                <a:solidFill>
                  <a:schemeClr val="tx1"/>
                </a:solidFill>
                <a:effectLst/>
                <a:latin typeface="+mn-lt"/>
                <a:ea typeface="+mn-ea"/>
                <a:cs typeface="+mn-cs"/>
              </a:rPr>
              <a:t> y ciudadanos, a manera de orientación de rápida referencia:</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 participación en la Ley Orgánica de Participación Ciudadana, art. 29, 50, 57.</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 participación en el COOTAD, 241-255</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 participación en el Código de Planificación y Finanzas Públicas, 28, 29</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 participación en La participación en los lineamientos de SENPLADES, 5</a:t>
            </a:r>
            <a:endParaRPr lang="es-ES"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30</a:t>
            </a:fld>
            <a:endParaRPr lang="es-ES"/>
          </a:p>
        </p:txBody>
      </p:sp>
    </p:spTree>
    <p:extLst>
      <p:ext uri="{BB962C8B-B14F-4D97-AF65-F5344CB8AC3E}">
        <p14:creationId xmlns:p14="http://schemas.microsoft.com/office/powerpoint/2010/main" val="3240990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b="1" dirty="0" smtClean="0"/>
              <a:t>Portafolio y Catálogo de Servicios, </a:t>
            </a:r>
            <a:r>
              <a:rPr lang="es-ES_tradnl" dirty="0" smtClean="0"/>
              <a:t> Son herramientas para la documentación y administración de todos los servicios que presta una institución. Permite gestionar el ciclo de vida completo de los servicios desde que éstos se encuentran en el diseño, en la etapa de operación hasta el retiro.</a:t>
            </a:r>
            <a:endParaRPr lang="es-ES" dirty="0" smtClean="0"/>
          </a:p>
          <a:p>
            <a:pPr lvl="0"/>
            <a:r>
              <a:rPr lang="es-ES_tradnl" b="1" dirty="0" smtClean="0"/>
              <a:t>Carta de Servicios:</a:t>
            </a:r>
            <a:r>
              <a:rPr lang="es-ES_tradnl" dirty="0" smtClean="0"/>
              <a:t> Documento de acceso público a través del cual la Administración Pública informa a la ciudadanía sobre los compromisos de los servicios públicos que se prestan.</a:t>
            </a:r>
            <a:endParaRPr lang="es-ES" dirty="0" smtClean="0"/>
          </a:p>
          <a:p>
            <a:pPr lvl="0"/>
            <a:r>
              <a:rPr lang="es-ES_tradnl" b="1" dirty="0" smtClean="0"/>
              <a:t>Procesos Sustantivos:</a:t>
            </a:r>
            <a:r>
              <a:rPr lang="es-ES_tradnl" dirty="0" smtClean="0"/>
              <a:t> Son aquellos que realizan las actividades esenciales para proveer los servicios y los productos que ofrece a sus clientes una institución. Los procesos sustantivos se enfocan a cumplir la misión de la institución.</a:t>
            </a:r>
            <a:endParaRPr lang="es-ES" dirty="0" smtClean="0"/>
          </a:p>
          <a:p>
            <a:pPr lvl="0"/>
            <a:r>
              <a:rPr lang="es-ES_tradnl" b="1" dirty="0" smtClean="0"/>
              <a:t>Procesos Adjetivos:</a:t>
            </a:r>
            <a:r>
              <a:rPr lang="es-ES_tradnl" dirty="0" smtClean="0"/>
              <a:t> Son aquellos que proporcionan productos o servicios a los procesos sustantivos.</a:t>
            </a:r>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31</a:t>
            </a:fld>
            <a:endParaRPr lang="es-ES"/>
          </a:p>
        </p:txBody>
      </p:sp>
    </p:spTree>
    <p:extLst>
      <p:ext uri="{BB962C8B-B14F-4D97-AF65-F5344CB8AC3E}">
        <p14:creationId xmlns:p14="http://schemas.microsoft.com/office/powerpoint/2010/main" val="3240990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 sz="1200" b="1" kern="1200" dirty="0" smtClean="0">
                <a:solidFill>
                  <a:schemeClr val="tx1"/>
                </a:solidFill>
                <a:effectLst/>
                <a:latin typeface="+mn-lt"/>
                <a:ea typeface="+mn-ea"/>
                <a:cs typeface="+mn-cs"/>
              </a:rPr>
              <a:t>Plataforma de Pasarela de Pagos:</a:t>
            </a:r>
            <a:r>
              <a:rPr lang="es-ES" sz="1200" kern="1200" dirty="0" smtClean="0">
                <a:solidFill>
                  <a:schemeClr val="tx1"/>
                </a:solidFill>
                <a:effectLst/>
                <a:latin typeface="+mn-lt"/>
                <a:ea typeface="+mn-ea"/>
                <a:cs typeface="+mn-cs"/>
              </a:rPr>
              <a:t> Facilita el pago por un bien o servicio a través de un canal electrónico, los ciudadanos y las empresas podrán acceder a esta solución y escoger desde que fuente de dinero quieren realizar la transacción.</a:t>
            </a:r>
          </a:p>
          <a:p>
            <a:pPr lvl="0"/>
            <a:r>
              <a:rPr lang="es-ES" sz="1200" b="1" kern="1200" dirty="0" smtClean="0">
                <a:solidFill>
                  <a:schemeClr val="tx1"/>
                </a:solidFill>
                <a:effectLst/>
                <a:latin typeface="+mn-lt"/>
                <a:ea typeface="+mn-ea"/>
                <a:cs typeface="+mn-cs"/>
              </a:rPr>
              <a:t>Plataforma de Interoperabilidad:</a:t>
            </a:r>
            <a:r>
              <a:rPr lang="es-ES" sz="1200" kern="1200" dirty="0" smtClean="0">
                <a:solidFill>
                  <a:schemeClr val="tx1"/>
                </a:solidFill>
                <a:effectLst/>
                <a:latin typeface="+mn-lt"/>
                <a:ea typeface="+mn-ea"/>
                <a:cs typeface="+mn-cs"/>
              </a:rPr>
              <a:t> Medio por el cual se realiza el intercambio de datos e información entre instituciones públicas, mediante el uso de estándares, normas y otras soluciones tecnológicas.</a:t>
            </a:r>
          </a:p>
          <a:p>
            <a:pPr lvl="0"/>
            <a:r>
              <a:rPr lang="es-ES" sz="1200" b="1" kern="1200" dirty="0" smtClean="0">
                <a:solidFill>
                  <a:schemeClr val="tx1"/>
                </a:solidFill>
                <a:effectLst/>
                <a:latin typeface="+mn-lt"/>
                <a:ea typeface="+mn-ea"/>
                <a:cs typeface="+mn-cs"/>
              </a:rPr>
              <a:t>Plataforma de autentificación:</a:t>
            </a:r>
            <a:r>
              <a:rPr lang="es-ES" sz="1200" kern="1200" dirty="0" smtClean="0">
                <a:solidFill>
                  <a:schemeClr val="tx1"/>
                </a:solidFill>
                <a:effectLst/>
                <a:latin typeface="+mn-lt"/>
                <a:ea typeface="+mn-ea"/>
                <a:cs typeface="+mn-cs"/>
              </a:rPr>
              <a:t> Permite contar con servicios tecnológicos para contar con una identidad digital única y segura.</a:t>
            </a:r>
          </a:p>
          <a:p>
            <a:pPr lvl="0"/>
            <a:r>
              <a:rPr lang="es-ES" sz="1200" b="1" kern="1200" dirty="0" smtClean="0">
                <a:solidFill>
                  <a:schemeClr val="tx1"/>
                </a:solidFill>
                <a:effectLst/>
                <a:latin typeface="+mn-lt"/>
                <a:ea typeface="+mn-ea"/>
                <a:cs typeface="+mn-cs"/>
              </a:rPr>
              <a:t>Red de Alta Velocidad:</a:t>
            </a:r>
            <a:r>
              <a:rPr lang="es-ES" sz="1200" kern="1200" dirty="0" smtClean="0">
                <a:solidFill>
                  <a:schemeClr val="tx1"/>
                </a:solidFill>
                <a:effectLst/>
                <a:latin typeface="+mn-lt"/>
                <a:ea typeface="+mn-ea"/>
                <a:cs typeface="+mn-cs"/>
              </a:rPr>
              <a:t> Son tecnologías que permiten transmitir grandes volúmenes de datos a altas velocidades, con una excelente calidad de servicio, además de recibir información en cualquier momento y desde cualquier punto donde se encuentre el usuario. </a:t>
            </a:r>
          </a:p>
          <a:p>
            <a:pPr lvl="0"/>
            <a:r>
              <a:rPr lang="es-ES" sz="1200" b="1" kern="1200" dirty="0" smtClean="0">
                <a:solidFill>
                  <a:schemeClr val="tx1"/>
                </a:solidFill>
                <a:effectLst/>
                <a:latin typeface="+mn-lt"/>
                <a:ea typeface="+mn-ea"/>
                <a:cs typeface="+mn-cs"/>
              </a:rPr>
              <a:t>Centro de Servicios Compartidos:</a:t>
            </a:r>
            <a:r>
              <a:rPr lang="es-ES" sz="1200" kern="1200" dirty="0" smtClean="0">
                <a:solidFill>
                  <a:schemeClr val="tx1"/>
                </a:solidFill>
                <a:effectLst/>
                <a:latin typeface="+mn-lt"/>
                <a:ea typeface="+mn-ea"/>
                <a:cs typeface="+mn-cs"/>
              </a:rPr>
              <a:t> Es un ambiente controlado en el cual están alojados los recursos necesarios para el procesamiento de información de una organización.</a:t>
            </a:r>
          </a:p>
          <a:p>
            <a:pPr lvl="0"/>
            <a:r>
              <a:rPr lang="es-ES" sz="1200" b="1" kern="1200" dirty="0" smtClean="0">
                <a:solidFill>
                  <a:schemeClr val="tx1"/>
                </a:solidFill>
                <a:effectLst/>
                <a:latin typeface="+mn-lt"/>
                <a:ea typeface="+mn-ea"/>
                <a:cs typeface="+mn-cs"/>
              </a:rPr>
              <a:t>Anillo Interministerial:</a:t>
            </a:r>
            <a:r>
              <a:rPr lang="es-ES" sz="1200" kern="1200" dirty="0" smtClean="0">
                <a:solidFill>
                  <a:schemeClr val="tx1"/>
                </a:solidFill>
                <a:effectLst/>
                <a:latin typeface="+mn-lt"/>
                <a:ea typeface="+mn-ea"/>
                <a:cs typeface="+mn-cs"/>
              </a:rPr>
              <a:t> Interfaz de datos Gubernamental, distribuida por fibra óptica para la transmisión de información ministerial en una red interconectada de Ministerios, Secretarías y otras instituciones en línea, que permite definir niveles de acceso, seguridad, ancho de banda e interoperabilidad.</a:t>
            </a:r>
          </a:p>
          <a:p>
            <a:r>
              <a:rPr lang="es-ES" sz="1200" b="1" kern="1200" dirty="0" smtClean="0">
                <a:solidFill>
                  <a:schemeClr val="tx1"/>
                </a:solidFill>
                <a:effectLst/>
                <a:latin typeface="+mn-lt"/>
                <a:ea typeface="+mn-ea"/>
                <a:cs typeface="+mn-cs"/>
              </a:rPr>
              <a:t>Anillo Institucional:</a:t>
            </a:r>
            <a:r>
              <a:rPr lang="es-ES" sz="1200" kern="1200" dirty="0" smtClean="0">
                <a:solidFill>
                  <a:schemeClr val="tx1"/>
                </a:solidFill>
                <a:effectLst/>
                <a:latin typeface="+mn-lt"/>
                <a:ea typeface="+mn-ea"/>
                <a:cs typeface="+mn-cs"/>
              </a:rPr>
              <a:t> Interfaz de datos Institucional, distribuida por fibra óptica para la transmisión de información en una red interconectada institucional y sus entidades adscritas, que permite definir niveles de acceso, seguridad, ancho de banda e interoperabilidad.</a:t>
            </a:r>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32</a:t>
            </a:fld>
            <a:endParaRPr lang="es-ES"/>
          </a:p>
        </p:txBody>
      </p:sp>
    </p:spTree>
    <p:extLst>
      <p:ext uri="{BB962C8B-B14F-4D97-AF65-F5344CB8AC3E}">
        <p14:creationId xmlns:p14="http://schemas.microsoft.com/office/powerpoint/2010/main" val="3240990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C" sz="1200" b="1" kern="1200" dirty="0" smtClean="0">
                <a:solidFill>
                  <a:schemeClr val="tx1"/>
                </a:solidFill>
                <a:effectLst/>
                <a:latin typeface="+mn-lt"/>
                <a:ea typeface="+mn-ea"/>
                <a:cs typeface="+mn-cs"/>
              </a:rPr>
              <a:t>Ley de Gobierno Electrónico</a:t>
            </a:r>
            <a:r>
              <a:rPr lang="es-EC" sz="1200" kern="1200" dirty="0" smtClean="0">
                <a:solidFill>
                  <a:schemeClr val="tx1"/>
                </a:solidFill>
                <a:effectLst/>
                <a:latin typeface="+mn-lt"/>
                <a:ea typeface="+mn-ea"/>
                <a:cs typeface="+mn-cs"/>
              </a:rPr>
              <a:t>: Es el marco legal que rige el acceso a la información pública y el diseño, ejecución e implementación de procesos y servicios soportados por tecnologías de la información y comunicaciones, con el fin último de desarrollar el Gobierno Electrónico en el Ecuador.</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Ley Orgánica de Transparencia y Acceso a la Información Pública:</a:t>
            </a:r>
            <a:r>
              <a:rPr lang="es-EC" sz="1200" kern="1200" dirty="0" smtClean="0">
                <a:solidFill>
                  <a:schemeClr val="tx1"/>
                </a:solidFill>
                <a:effectLst/>
                <a:latin typeface="+mn-lt"/>
                <a:ea typeface="+mn-ea"/>
                <a:cs typeface="+mn-cs"/>
              </a:rPr>
              <a:t> Esta ley regula el ejercicio del derecho fundamental de las personas a acceder a la información pública, conforme a las garantías consagradas en la Constitución del Ecuador y otros instrumentos internacionales vigentes. La aplicación de lo establecido en esta ley está normado en su reglamento general.</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Decreto Ejecutivo 1014 Software Libre y estándares abiertos</a:t>
            </a:r>
            <a:r>
              <a:rPr lang="es-EC" sz="1200" kern="1200" dirty="0" smtClean="0">
                <a:solidFill>
                  <a:schemeClr val="tx1"/>
                </a:solidFill>
                <a:effectLst/>
                <a:latin typeface="+mn-lt"/>
                <a:ea typeface="+mn-ea"/>
                <a:cs typeface="+mn-cs"/>
              </a:rPr>
              <a:t>: Decreto ejecutivo del 10 de abril del 2008 en el cual se establece como política pública la utilización de software libre en los sistemas y equipamientos informáticos de la función ejecutiva.</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Decreto Ejecutivo 1384 Interoperabilidad:</a:t>
            </a:r>
            <a:r>
              <a:rPr lang="es-EC" sz="1200" kern="1200" dirty="0" smtClean="0">
                <a:solidFill>
                  <a:schemeClr val="tx1"/>
                </a:solidFill>
                <a:effectLst/>
                <a:latin typeface="+mn-lt"/>
                <a:ea typeface="+mn-ea"/>
                <a:cs typeface="+mn-cs"/>
              </a:rPr>
              <a:t> Decreto ejecutivo del 13 de diciembre de 2012. Establece como política pública el desarrollo de la interoperabilidad gubernamental, que consiste en el esfuerzo mancomunado y permanente de todas las entidades de la Administración Pública central, institucional y dependiente de la función ejecutiva para compartir e intercambiar entre ellas datos e información necesarios para la prestación de servicios públicos.</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Decreto Ejecutivo de Firma Electrónica: </a:t>
            </a:r>
            <a:r>
              <a:rPr lang="es-EC" sz="1200" kern="1200" dirty="0" smtClean="0">
                <a:solidFill>
                  <a:schemeClr val="tx1"/>
                </a:solidFill>
                <a:effectLst/>
                <a:latin typeface="+mn-lt"/>
                <a:ea typeface="+mn-ea"/>
                <a:cs typeface="+mn-cs"/>
              </a:rPr>
              <a:t>Este decreto regula la vigencia de la firma electrónica a la vez que fomenta la utilidad de los certificados de firma electrónica de las personas naturales.</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Decreto Ejecutivo 149 Gobierno Electrónico y Simplificación de Trámites:</a:t>
            </a:r>
            <a:r>
              <a:rPr lang="es-EC" sz="1200" kern="1200" dirty="0" smtClean="0">
                <a:solidFill>
                  <a:schemeClr val="tx1"/>
                </a:solidFill>
                <a:effectLst/>
                <a:latin typeface="+mn-lt"/>
                <a:ea typeface="+mn-ea"/>
                <a:cs typeface="+mn-cs"/>
              </a:rPr>
              <a:t> Decreto ejecutivo del 20 de Noviembre del 2013. Establece la rectoría de la Secretaría Nacional de la Administración Pública en el ámbito de Gobierno Electrónico. Adicionalmente define los mecanismos y lineamientos para la simplificación de trámites institucionales de la Administración Pública Central, institucional y dependiente de la Función Ejecutiva.</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Acuerdo 166 Esquema de Seguridad de la Información: </a:t>
            </a:r>
            <a:r>
              <a:rPr lang="es-EC" sz="1200" kern="1200" dirty="0" smtClean="0">
                <a:solidFill>
                  <a:schemeClr val="tx1"/>
                </a:solidFill>
                <a:effectLst/>
                <a:latin typeface="+mn-lt"/>
                <a:ea typeface="+mn-ea"/>
                <a:cs typeface="+mn-cs"/>
              </a:rPr>
              <a:t>Acuerdo emitido el 19 de septiembre del 2013 donde se establece las directrices y lineamientos para la Seguridad de la Información dentro de las entidades de la Administración Pública Central institucional y dependiente de la Función Ejecutiva.</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Accesibilidad WEB (Norma NTE INEN-ISO/IEC 40500):</a:t>
            </a:r>
            <a:r>
              <a:rPr lang="es-EC" sz="1200" kern="1200" dirty="0" smtClean="0">
                <a:solidFill>
                  <a:schemeClr val="tx1"/>
                </a:solidFill>
                <a:effectLst/>
                <a:latin typeface="+mn-lt"/>
                <a:ea typeface="+mn-ea"/>
                <a:cs typeface="+mn-cs"/>
              </a:rPr>
              <a:t> Todos los usuarios pueden acceder en condiciones de igualdad a los contenidos, mediante ciertas pautas de accesibilidad para que las personas con discapacidad puedan navegar en la web.</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Acuerdo de constitución y operación del Observatorio de Gobierno Electrónico: </a:t>
            </a:r>
            <a:r>
              <a:rPr lang="es-EC" sz="1200" kern="1200" dirty="0" smtClean="0">
                <a:solidFill>
                  <a:schemeClr val="tx1"/>
                </a:solidFill>
                <a:effectLst/>
                <a:latin typeface="+mn-lt"/>
                <a:ea typeface="+mn-ea"/>
                <a:cs typeface="+mn-cs"/>
              </a:rPr>
              <a:t>Normativa que establecerá los procedimientos, metodología de gestión y operación del Observatorio de Gobierno Electrónico.</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Acuerdo de difusión de conocimiento público, libre y/o abierto:</a:t>
            </a:r>
            <a:r>
              <a:rPr lang="es-EC" sz="1200" kern="1200" dirty="0" smtClean="0">
                <a:solidFill>
                  <a:schemeClr val="tx1"/>
                </a:solidFill>
                <a:effectLst/>
                <a:latin typeface="+mn-lt"/>
                <a:ea typeface="+mn-ea"/>
                <a:cs typeface="+mn-cs"/>
              </a:rPr>
              <a:t> Son el conjunto de normas que regulan el proceso de declaración de propiedad intelectual y derechos de autor, para el desarrollo de software público.</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 de Estandarización de Sitios Web:</a:t>
            </a:r>
            <a:r>
              <a:rPr lang="es-EC" sz="1200" kern="1200" dirty="0" smtClean="0">
                <a:solidFill>
                  <a:schemeClr val="tx1"/>
                </a:solidFill>
                <a:effectLst/>
                <a:latin typeface="+mn-lt"/>
                <a:ea typeface="+mn-ea"/>
                <a:cs typeface="+mn-cs"/>
              </a:rPr>
              <a:t> Esta norma busca facilitar la usabilidad y accesibilidad de los sitios web de las instituciones de la Administración Pública central, institucional y dependiente de la Función Ejecutiva.</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 de Datos Abiertos:</a:t>
            </a:r>
            <a:r>
              <a:rPr lang="es-EC" sz="1200" kern="1200" dirty="0" smtClean="0">
                <a:solidFill>
                  <a:schemeClr val="tx1"/>
                </a:solidFill>
                <a:effectLst/>
                <a:latin typeface="+mn-lt"/>
                <a:ea typeface="+mn-ea"/>
                <a:cs typeface="+mn-cs"/>
              </a:rPr>
              <a:t> Busca establecer el modelo, que deben aplicar los organismos e instituciones del Estado, para lograr una efectiva publicación de sus datos, de modo que se facilite la reutilización de los mismos por parte de los actores de Gobierno Electrónico.</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Normativa de Evaluación de Proyectos TI:</a:t>
            </a:r>
            <a:r>
              <a:rPr lang="es-EC" sz="1200" kern="1200" dirty="0" smtClean="0">
                <a:solidFill>
                  <a:schemeClr val="tx1"/>
                </a:solidFill>
                <a:effectLst/>
                <a:latin typeface="+mn-lt"/>
                <a:ea typeface="+mn-ea"/>
                <a:cs typeface="+mn-cs"/>
              </a:rPr>
              <a:t> Son un conjunto de Normas que regulan la correcta postulación, evaluación y seguimiento de Proyectos de TI, con la finalidad de garantizar que los mismos contribuyan a los intereses nacionales e institucionales.</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Normativa de Hot Spots:</a:t>
            </a:r>
            <a:r>
              <a:rPr lang="es-EC" sz="1200" kern="1200" dirty="0" smtClean="0">
                <a:solidFill>
                  <a:schemeClr val="tx1"/>
                </a:solidFill>
                <a:effectLst/>
                <a:latin typeface="+mn-lt"/>
                <a:ea typeface="+mn-ea"/>
                <a:cs typeface="+mn-cs"/>
              </a:rPr>
              <a:t> Son un conjunto de normas que establece mecanismos y lineamientos para la dotación gratuita a la ciudadanía de servicios de Internet a través de redes inalámbricas instaladas en las instituciones públicas.</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Normativa de Interoperabilidad:</a:t>
            </a:r>
            <a:r>
              <a:rPr lang="es-EC" sz="1200" kern="1200" dirty="0" smtClean="0">
                <a:solidFill>
                  <a:schemeClr val="tx1"/>
                </a:solidFill>
                <a:effectLst/>
                <a:latin typeface="+mn-lt"/>
                <a:ea typeface="+mn-ea"/>
                <a:cs typeface="+mn-cs"/>
              </a:rPr>
              <a:t> Son un conjunto de normas técnicas que establecen mecanismos y lineamientos sobre la arquitectura, instrumentación y plataforma de interoperabilidad.</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Normativa de Calidad</a:t>
            </a:r>
            <a:r>
              <a:rPr lang="es-EC" sz="1200" kern="1200" dirty="0" smtClean="0">
                <a:solidFill>
                  <a:schemeClr val="tx1"/>
                </a:solidFill>
                <a:effectLst/>
                <a:latin typeface="+mn-lt"/>
                <a:ea typeface="+mn-ea"/>
                <a:cs typeface="+mn-cs"/>
              </a:rPr>
              <a:t>: Normativa que establecerá los lineamientos y mecanismos para planificar, evaluar y mejorar la calidad de los procesos y servicios que proveen las instituciones de la Administración Pública Central, institucional y dependiente de la Función Ejecutiva.</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 Técnica de Gestión por Servicios:</a:t>
            </a:r>
            <a:r>
              <a:rPr lang="es-EC" sz="1200" kern="1200" dirty="0" smtClean="0">
                <a:solidFill>
                  <a:schemeClr val="tx1"/>
                </a:solidFill>
                <a:effectLst/>
                <a:latin typeface="+mn-lt"/>
                <a:ea typeface="+mn-ea"/>
                <a:cs typeface="+mn-cs"/>
              </a:rPr>
              <a:t> Establecerá los lineamientos generales para la adecuada gestión de los servicios públicos, por parte de las entidades prestadoras. Tiene el propósito de asegurar la satisfacción de las necesidades y expectativas de la ciudadanía con eficacia, eficiencia y calidad.</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Normativa de Gobierno de TI:</a:t>
            </a:r>
            <a:r>
              <a:rPr lang="es-EC" sz="1200" kern="1200" dirty="0" smtClean="0">
                <a:solidFill>
                  <a:schemeClr val="tx1"/>
                </a:solidFill>
                <a:effectLst/>
                <a:latin typeface="+mn-lt"/>
                <a:ea typeface="+mn-ea"/>
                <a:cs typeface="+mn-cs"/>
              </a:rPr>
              <a:t> Definen estándares para garantizar que las unidades de TI soporten los objetivos institucionales y tengan, a la vez, un proceso de madurez continuo en TI y Gobierno Electrónico.</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Normativa de Software Público</a:t>
            </a:r>
            <a:r>
              <a:rPr lang="es-EC" sz="1200" kern="1200" dirty="0" smtClean="0">
                <a:solidFill>
                  <a:schemeClr val="tx1"/>
                </a:solidFill>
                <a:effectLst/>
                <a:latin typeface="+mn-lt"/>
                <a:ea typeface="+mn-ea"/>
                <a:cs typeface="+mn-cs"/>
              </a:rPr>
              <a:t>: Busca establecer el concepto de software público, que implica el derecho de uso público de los sistemas desarrollados o adquiridos por institución pública en particular.</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 de Utilización de Nube de Gobierno:</a:t>
            </a:r>
            <a:r>
              <a:rPr lang="es-EC" sz="1200" kern="1200" dirty="0" smtClean="0">
                <a:solidFill>
                  <a:schemeClr val="tx1"/>
                </a:solidFill>
                <a:effectLst/>
                <a:latin typeface="+mn-lt"/>
                <a:ea typeface="+mn-ea"/>
                <a:cs typeface="+mn-cs"/>
              </a:rPr>
              <a:t> Normativa que regula el uso de los distintos servicios que se prestan a través de la nube gubernamental.</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 de Identidad digital única:</a:t>
            </a:r>
            <a:r>
              <a:rPr lang="es-EC" sz="1200" kern="1200" dirty="0" smtClean="0">
                <a:solidFill>
                  <a:schemeClr val="tx1"/>
                </a:solidFill>
                <a:effectLst/>
                <a:latin typeface="+mn-lt"/>
                <a:ea typeface="+mn-ea"/>
                <a:cs typeface="+mn-cs"/>
              </a:rPr>
              <a:t> Normativa que regula y establece los lineamientos técnicos y de procedimientos para la implementación de enrolamiento, verificación y validación de identidad digital, en forma segura y confiable, con la finalidad de facilitar la implementación del modelo centralizado de acceso para las soluciones de Gobierno Electrónico.</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Normativa de generación de contenidos de capacitación:</a:t>
            </a:r>
            <a:r>
              <a:rPr lang="es-EC" sz="1200" kern="1200" dirty="0" smtClean="0">
                <a:solidFill>
                  <a:schemeClr val="tx1"/>
                </a:solidFill>
                <a:effectLst/>
                <a:latin typeface="+mn-lt"/>
                <a:ea typeface="+mn-ea"/>
                <a:cs typeface="+mn-cs"/>
              </a:rPr>
              <a:t> Normativa que regula la generación de contenidos de capacitación de las soluciones de Gobierno Electrónico con la finalidad de habilitar material y mecanismos para la capacitación en el uso, operación y mantenimiento de las soluciones de Gobierno Electrónico.</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Normativa para utilización de mecanismos participación ciudadana: </a:t>
            </a:r>
            <a:r>
              <a:rPr lang="es-EC" sz="1200" kern="1200" dirty="0" smtClean="0">
                <a:solidFill>
                  <a:schemeClr val="tx1"/>
                </a:solidFill>
                <a:effectLst/>
                <a:latin typeface="+mn-lt"/>
                <a:ea typeface="+mn-ea"/>
                <a:cs typeface="+mn-cs"/>
              </a:rPr>
              <a:t>Normativa que regula la implementación de plataformas tecnológicas y de modelo de gestión con la finalidad de incentivar la participación y colaboración ciudadana, a través de las soluciones de Gobierno Electrónico.</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Normativa de usabilidad:</a:t>
            </a:r>
            <a:r>
              <a:rPr lang="es-EC" sz="1200" kern="1200" dirty="0" smtClean="0">
                <a:solidFill>
                  <a:schemeClr val="tx1"/>
                </a:solidFill>
                <a:effectLst/>
                <a:latin typeface="+mn-lt"/>
                <a:ea typeface="+mn-ea"/>
                <a:cs typeface="+mn-cs"/>
              </a:rPr>
              <a:t> Normativa que regula la implementación de mecanismos para generar, mantener y desarrollar la facilidad de la interfaz y facilitad uso de las soluciones de Gobierno Electrónico.</a:t>
            </a:r>
            <a:endParaRPr lang="es-ES" sz="1200" kern="1200" dirty="0" smtClean="0">
              <a:solidFill>
                <a:schemeClr val="tx1"/>
              </a:solidFill>
              <a:effectLst/>
              <a:latin typeface="+mn-lt"/>
              <a:ea typeface="+mn-ea"/>
              <a:cs typeface="+mn-cs"/>
            </a:endParaRPr>
          </a:p>
          <a:p>
            <a:pPr lvl="0"/>
            <a:r>
              <a:rPr lang="es-EC" sz="1200" b="1" kern="1200" dirty="0" smtClean="0">
                <a:solidFill>
                  <a:schemeClr val="tx1"/>
                </a:solidFill>
                <a:effectLst/>
                <a:latin typeface="+mn-lt"/>
                <a:ea typeface="+mn-ea"/>
                <a:cs typeface="+mn-cs"/>
              </a:rPr>
              <a:t>Normativa de Ventanilla Única:</a:t>
            </a:r>
            <a:r>
              <a:rPr lang="es-EC" sz="1200" kern="1200" dirty="0" smtClean="0">
                <a:solidFill>
                  <a:schemeClr val="tx1"/>
                </a:solidFill>
                <a:effectLst/>
                <a:latin typeface="+mn-lt"/>
                <a:ea typeface="+mn-ea"/>
                <a:cs typeface="+mn-cs"/>
              </a:rPr>
              <a:t> Regula la publicación de los servicios públicos de las distintas instituciones en un portal único Gubernamental.</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F05218CF-55C6-45A0-80E8-37F8351E548F}" type="slidenum">
              <a:rPr lang="es-ES" smtClean="0"/>
              <a:t>33</a:t>
            </a:fld>
            <a:endParaRPr lang="es-ES"/>
          </a:p>
        </p:txBody>
      </p:sp>
    </p:spTree>
    <p:extLst>
      <p:ext uri="{BB962C8B-B14F-4D97-AF65-F5344CB8AC3E}">
        <p14:creationId xmlns:p14="http://schemas.microsoft.com/office/powerpoint/2010/main" val="3240990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35</a:t>
            </a:fld>
            <a:endParaRPr lang="es-ES"/>
          </a:p>
        </p:txBody>
      </p:sp>
    </p:spTree>
    <p:extLst>
      <p:ext uri="{BB962C8B-B14F-4D97-AF65-F5344CB8AC3E}">
        <p14:creationId xmlns:p14="http://schemas.microsoft.com/office/powerpoint/2010/main" val="3469892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Como resultado del análisis,  considerando exclusivamente  la información y servicios disponibles en el portal del Gobierno Autónomo Descentralizado de Antonio Ante, se encontró que el portal del GAD de Antonio Ante, aún está en fase de presencia, se ha evidenciado una implementación de los servicios y trámites, sin embargo aún es necesario trabajar en las fases de interacción, transacción y transformación</a:t>
            </a:r>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36</a:t>
            </a:fld>
            <a:endParaRPr lang="es-ES"/>
          </a:p>
        </p:txBody>
      </p:sp>
    </p:spTree>
    <p:extLst>
      <p:ext uri="{BB962C8B-B14F-4D97-AF65-F5344CB8AC3E}">
        <p14:creationId xmlns:p14="http://schemas.microsoft.com/office/powerpoint/2010/main" val="2608470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Con el segundo procedimiento, se encontró que tanto el portal del GAD de Antonio Ante, como de las empresas que dependen del Municipio: Fábrica Imbabura, Empresa Pública de Servicios Municipales (SERMA), Empresa de Agua Potable y Alcantarillado de Antonio Ante (EPAA), obtuvieron una puntuación baja, ya que no consta, o en su defecto hay información escasa y no actualizada de los ítems requeridos en la LOTAIP, en consecuencia se encuentra en un nivel básico, con información esencial, siendo el intercambio de información de tipo unidireccional.</a:t>
            </a:r>
            <a:endParaRPr lang="es-ES" sz="1200" kern="1200" dirty="0" smtClean="0">
              <a:solidFill>
                <a:schemeClr val="tx1"/>
              </a:solidFill>
              <a:effectLst/>
              <a:latin typeface="+mn-lt"/>
              <a:ea typeface="+mn-ea"/>
              <a:cs typeface="+mn-cs"/>
            </a:endParaRPr>
          </a:p>
          <a:p>
            <a:endParaRPr lang="es-ES" sz="1200" b="1" i="0" u="none" strike="noStrike" kern="1200" baseline="0" dirty="0" smtClean="0">
              <a:solidFill>
                <a:schemeClr val="tx1"/>
              </a:solidFill>
              <a:latin typeface="+mn-lt"/>
              <a:ea typeface="+mn-ea"/>
              <a:cs typeface="+mn-cs"/>
            </a:endParaRPr>
          </a:p>
          <a:p>
            <a:r>
              <a:rPr lang="es-ES" sz="1200" b="1" i="0" u="none" strike="noStrike" kern="1200" baseline="0" dirty="0" smtClean="0">
                <a:solidFill>
                  <a:schemeClr val="tx1"/>
                </a:solidFill>
                <a:latin typeface="+mn-lt"/>
                <a:ea typeface="+mn-ea"/>
                <a:cs typeface="+mn-cs"/>
              </a:rPr>
              <a:t>Contenido</a:t>
            </a:r>
          </a:p>
          <a:p>
            <a:r>
              <a:rPr lang="es-ES" sz="1200" b="0" i="0" u="none" strike="noStrike" kern="1200" baseline="0" dirty="0" smtClean="0">
                <a:solidFill>
                  <a:schemeClr val="tx1"/>
                </a:solidFill>
                <a:latin typeface="+mn-lt"/>
                <a:ea typeface="+mn-ea"/>
                <a:cs typeface="+mn-cs"/>
              </a:rPr>
              <a:t>Es aspecto más valorado de un sitio web </a:t>
            </a:r>
            <a:r>
              <a:rPr lang="es-ES" sz="1200" b="0" i="0" u="none" strike="noStrike" kern="1200" baseline="0" dirty="0" err="1" smtClean="0">
                <a:solidFill>
                  <a:schemeClr val="tx1"/>
                </a:solidFill>
                <a:latin typeface="+mn-lt"/>
                <a:ea typeface="+mn-ea"/>
                <a:cs typeface="+mn-cs"/>
              </a:rPr>
              <a:t>gubernamentel</a:t>
            </a:r>
            <a:r>
              <a:rPr lang="es-ES" sz="1200" b="0" i="0" u="none" strike="noStrike" kern="1200" baseline="0" dirty="0" smtClean="0">
                <a:solidFill>
                  <a:schemeClr val="tx1"/>
                </a:solidFill>
                <a:latin typeface="+mn-lt"/>
                <a:ea typeface="+mn-ea"/>
                <a:cs typeface="+mn-cs"/>
              </a:rPr>
              <a:t> por los ciudadanos es su contenido, este deber ser completo, exacto y estar actualizado. Es de vital importancia que el gobierno se esfuerce por “ciudadanizar” el contenido de carácter técnico, para que este sea </a:t>
            </a:r>
            <a:r>
              <a:rPr lang="es-ES" sz="1200" b="0" i="0" u="none" strike="noStrike" kern="1200" baseline="0" dirty="0" err="1" smtClean="0">
                <a:solidFill>
                  <a:schemeClr val="tx1"/>
                </a:solidFill>
                <a:latin typeface="+mn-lt"/>
                <a:ea typeface="+mn-ea"/>
                <a:cs typeface="+mn-cs"/>
              </a:rPr>
              <a:t>entedible</a:t>
            </a:r>
            <a:r>
              <a:rPr lang="es-ES" sz="1200" b="0" i="0" u="none" strike="noStrike" kern="1200" baseline="0" dirty="0" smtClean="0">
                <a:solidFill>
                  <a:schemeClr val="tx1"/>
                </a:solidFill>
                <a:latin typeface="+mn-lt"/>
                <a:ea typeface="+mn-ea"/>
                <a:cs typeface="+mn-cs"/>
              </a:rPr>
              <a:t> para la  mayoría de visitantes y usuarios.</a:t>
            </a:r>
          </a:p>
          <a:p>
            <a:r>
              <a:rPr lang="es-ES" sz="1200" b="1" i="0" u="none" strike="noStrike" kern="1200" baseline="0" dirty="0" smtClean="0">
                <a:solidFill>
                  <a:schemeClr val="tx1"/>
                </a:solidFill>
                <a:latin typeface="+mn-lt"/>
                <a:ea typeface="+mn-ea"/>
                <a:cs typeface="+mn-cs"/>
              </a:rPr>
              <a:t>Estructura</a:t>
            </a:r>
          </a:p>
          <a:p>
            <a:r>
              <a:rPr lang="es-ES" sz="1200" b="0" i="0" u="none" strike="noStrike" kern="1200" baseline="0" dirty="0" smtClean="0">
                <a:solidFill>
                  <a:schemeClr val="tx1"/>
                </a:solidFill>
                <a:latin typeface="+mn-lt"/>
                <a:ea typeface="+mn-ea"/>
                <a:cs typeface="+mn-cs"/>
              </a:rPr>
              <a:t>Se refiere a la forma en la que está diseñado el sitio, la forma de navegación y la facilidad para encontrar información. Un sitio web gubernamental debe ser amigable, rápido de descargar, fácil de usar y de recordar.</a:t>
            </a:r>
          </a:p>
          <a:p>
            <a:r>
              <a:rPr lang="es-ES" sz="1200" b="1" i="0" u="none" strike="noStrike" kern="1200" baseline="0" dirty="0" smtClean="0">
                <a:solidFill>
                  <a:schemeClr val="tx1"/>
                </a:solidFill>
                <a:latin typeface="+mn-lt"/>
                <a:ea typeface="+mn-ea"/>
                <a:cs typeface="+mn-cs"/>
              </a:rPr>
              <a:t>Diseño gráfico</a:t>
            </a:r>
          </a:p>
          <a:p>
            <a:r>
              <a:rPr lang="es-ES" sz="1200" b="0" i="0" u="none" strike="noStrike" kern="1200" baseline="0" dirty="0" smtClean="0">
                <a:solidFill>
                  <a:schemeClr val="tx1"/>
                </a:solidFill>
                <a:latin typeface="+mn-lt"/>
                <a:ea typeface="+mn-ea"/>
                <a:cs typeface="+mn-cs"/>
              </a:rPr>
              <a:t>El contenido adecuado y una estructura óptima no son suficientes.</a:t>
            </a:r>
          </a:p>
          <a:p>
            <a:r>
              <a:rPr lang="es-ES" sz="1200" b="0" i="0" u="none" strike="noStrike" kern="1200" baseline="0" dirty="0" smtClean="0">
                <a:solidFill>
                  <a:schemeClr val="tx1"/>
                </a:solidFill>
                <a:latin typeface="+mn-lt"/>
                <a:ea typeface="+mn-ea"/>
                <a:cs typeface="+mn-cs"/>
              </a:rPr>
              <a:t>Un sitio web gubernamental debe ser estéticamente aceptable.</a:t>
            </a:r>
          </a:p>
          <a:p>
            <a:r>
              <a:rPr lang="es-ES" sz="1200" b="0" i="0" u="none" strike="noStrike" kern="1200" baseline="0" dirty="0" smtClean="0">
                <a:solidFill>
                  <a:schemeClr val="tx1"/>
                </a:solidFill>
                <a:latin typeface="+mn-lt"/>
                <a:ea typeface="+mn-ea"/>
                <a:cs typeface="+mn-cs"/>
              </a:rPr>
              <a:t>Un enfoque minimalista con gráficos optimizados y una identidad corporativa unificada ayuda a fortalecer la imagen del gobierno y fidelizar al ciudadano.</a:t>
            </a:r>
          </a:p>
          <a:p>
            <a:r>
              <a:rPr lang="es-ES" sz="1200" b="1" i="0" u="none" strike="noStrike" kern="1200" baseline="0" dirty="0" smtClean="0">
                <a:solidFill>
                  <a:schemeClr val="tx1"/>
                </a:solidFill>
                <a:latin typeface="+mn-lt"/>
                <a:ea typeface="+mn-ea"/>
                <a:cs typeface="+mn-cs"/>
              </a:rPr>
              <a:t>Accesibilidad</a:t>
            </a:r>
          </a:p>
          <a:p>
            <a:r>
              <a:rPr lang="es-ES" sz="1200" b="0" i="0" u="none" strike="noStrike" kern="1200" baseline="0" dirty="0" smtClean="0">
                <a:solidFill>
                  <a:schemeClr val="tx1"/>
                </a:solidFill>
                <a:latin typeface="+mn-lt"/>
                <a:ea typeface="+mn-ea"/>
                <a:cs typeface="+mn-cs"/>
              </a:rPr>
              <a:t>Todos los sitios web gubernamentales deben asegurar que estos podrán ser accedidos por personas con diferente equipamiento y capacidades. Es importante que cada sitio sea accesible por cualquier persona independiente del navegador y equipamiento que posea, y que tome en cuenta las limitaciones de personas con discapacidades.</a:t>
            </a:r>
          </a:p>
          <a:p>
            <a:r>
              <a:rPr lang="es-ES" sz="1200" b="1" i="0" u="none" strike="noStrike" kern="1200" baseline="0" dirty="0" smtClean="0">
                <a:solidFill>
                  <a:schemeClr val="tx1"/>
                </a:solidFill>
                <a:latin typeface="+mn-lt"/>
                <a:ea typeface="+mn-ea"/>
                <a:cs typeface="+mn-cs"/>
              </a:rPr>
              <a:t>Pantallas</a:t>
            </a:r>
          </a:p>
          <a:p>
            <a:r>
              <a:rPr lang="es-ES" sz="1200" b="0" i="0" u="none" strike="noStrike" kern="1200" baseline="0" dirty="0" smtClean="0">
                <a:solidFill>
                  <a:schemeClr val="tx1"/>
                </a:solidFill>
                <a:latin typeface="+mn-lt"/>
                <a:ea typeface="+mn-ea"/>
                <a:cs typeface="+mn-cs"/>
              </a:rPr>
              <a:t>Un nuevo reto que deben enfrentar los sitios web en general y los gubernamentales en particular es la amplitud de dispositivos a través de los cuales los ciudadanos pueden conectarse. La computadora, teléfono móvil, </a:t>
            </a:r>
            <a:r>
              <a:rPr lang="es-ES" sz="1200" b="0" i="0" u="none" strike="noStrike" kern="1200" baseline="0" dirty="0" err="1" smtClean="0">
                <a:solidFill>
                  <a:schemeClr val="tx1"/>
                </a:solidFill>
                <a:latin typeface="+mn-lt"/>
                <a:ea typeface="+mn-ea"/>
                <a:cs typeface="+mn-cs"/>
              </a:rPr>
              <a:t>PDAs</a:t>
            </a:r>
            <a:r>
              <a:rPr lang="es-ES" sz="1200" b="0" i="0" u="none" strike="noStrike" kern="1200" baseline="0" dirty="0" smtClean="0">
                <a:solidFill>
                  <a:schemeClr val="tx1"/>
                </a:solidFill>
                <a:latin typeface="+mn-lt"/>
                <a:ea typeface="+mn-ea"/>
                <a:cs typeface="+mn-cs"/>
              </a:rPr>
              <a:t>, Tabletas e incluso la televisión son las nuevas pantallas en donde deberán desplegar su contenido.</a:t>
            </a:r>
          </a:p>
          <a:p>
            <a:endParaRPr lang="es-ES" sz="1200" b="0" i="0" u="none" strike="noStrike" kern="1200" baseline="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37</a:t>
            </a:fld>
            <a:endParaRPr lang="es-ES"/>
          </a:p>
        </p:txBody>
      </p:sp>
    </p:spTree>
    <p:extLst>
      <p:ext uri="{BB962C8B-B14F-4D97-AF65-F5344CB8AC3E}">
        <p14:creationId xmlns:p14="http://schemas.microsoft.com/office/powerpoint/2010/main" val="2608470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38</a:t>
            </a:fld>
            <a:endParaRPr lang="es-ES"/>
          </a:p>
        </p:txBody>
      </p:sp>
    </p:spTree>
    <p:extLst>
      <p:ext uri="{BB962C8B-B14F-4D97-AF65-F5344CB8AC3E}">
        <p14:creationId xmlns:p14="http://schemas.microsoft.com/office/powerpoint/2010/main" val="2608470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39</a:t>
            </a:fld>
            <a:endParaRPr lang="es-ES"/>
          </a:p>
        </p:txBody>
      </p:sp>
    </p:spTree>
    <p:extLst>
      <p:ext uri="{BB962C8B-B14F-4D97-AF65-F5344CB8AC3E}">
        <p14:creationId xmlns:p14="http://schemas.microsoft.com/office/powerpoint/2010/main" val="2608470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i="0" kern="1200" dirty="0" smtClean="0">
                <a:solidFill>
                  <a:schemeClr val="tx1"/>
                </a:solidFill>
                <a:effectLst/>
                <a:latin typeface="+mn-lt"/>
                <a:ea typeface="+mn-ea"/>
                <a:cs typeface="+mn-cs"/>
              </a:rPr>
              <a:t>La Función Pública o Administración Pública que es la encargada de planificar, dirigir y ejecutar las distintas actividades del Estado (económicas, sociales, de salud, de defensa, de educación, de vivienda y de prestación de servicios públicos óptimos), en otras palabras, está encargada de administrar el Estado para lograr el bien común de su población.</a:t>
            </a:r>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9</a:t>
            </a:fld>
            <a:endParaRPr lang="es-ES"/>
          </a:p>
        </p:txBody>
      </p:sp>
    </p:spTree>
    <p:extLst>
      <p:ext uri="{BB962C8B-B14F-4D97-AF65-F5344CB8AC3E}">
        <p14:creationId xmlns:p14="http://schemas.microsoft.com/office/powerpoint/2010/main" val="3240990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Sociedad de la información es un estadio de desarrollo social caracterizado por la capacidad de sus miembros (ciudadanos, empresas y administración pública) para obtener y compartir cualquier información, instantáneamente, desde cualquier lugar y en la forma que se prefiera.</a:t>
            </a:r>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10</a:t>
            </a:fld>
            <a:endParaRPr lang="es-ES"/>
          </a:p>
        </p:txBody>
      </p:sp>
    </p:spTree>
    <p:extLst>
      <p:ext uri="{BB962C8B-B14F-4D97-AF65-F5344CB8AC3E}">
        <p14:creationId xmlns:p14="http://schemas.microsoft.com/office/powerpoint/2010/main" val="3240990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i="0" kern="1200" dirty="0" smtClean="0">
                <a:solidFill>
                  <a:schemeClr val="tx1"/>
                </a:solidFill>
                <a:effectLst/>
                <a:latin typeface="+mn-lt"/>
                <a:ea typeface="+mn-ea"/>
                <a:cs typeface="+mn-cs"/>
              </a:rPr>
              <a:t>La Función Pública o Administración Pública que es la encargada de planificar, dirigir y ejecutar las distintas actividades del Estado (económicas, sociales, de salud, de defensa, de educación, de vivienda y de prestación de servicios públicos óptimos), en otras palabras, está encargada de administrar el Estado para lograr el bien común de su población.</a:t>
            </a:r>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11</a:t>
            </a:fld>
            <a:endParaRPr lang="es-ES"/>
          </a:p>
        </p:txBody>
      </p:sp>
    </p:spTree>
    <p:extLst>
      <p:ext uri="{BB962C8B-B14F-4D97-AF65-F5344CB8AC3E}">
        <p14:creationId xmlns:p14="http://schemas.microsoft.com/office/powerpoint/2010/main" val="3240990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smtClean="0"/>
              <a:t>El Gobierno Electrónico, es considerado como el uso de las TIC en los órganos de la administración para mejorar la información y los servicios ofrecidos a los ciudadanos, orientar la eficacia y eficiencia de la gestión pública e incrementar sustancialmente la transparencia del sector público y la participación de los ciudadanos.</a:t>
            </a:r>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12</a:t>
            </a:fld>
            <a:endParaRPr lang="es-ES"/>
          </a:p>
        </p:txBody>
      </p:sp>
    </p:spTree>
    <p:extLst>
      <p:ext uri="{BB962C8B-B14F-4D97-AF65-F5344CB8AC3E}">
        <p14:creationId xmlns:p14="http://schemas.microsoft.com/office/powerpoint/2010/main" val="3240990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13</a:t>
            </a:fld>
            <a:endParaRPr lang="es-ES"/>
          </a:p>
        </p:txBody>
      </p:sp>
    </p:spTree>
    <p:extLst>
      <p:ext uri="{BB962C8B-B14F-4D97-AF65-F5344CB8AC3E}">
        <p14:creationId xmlns:p14="http://schemas.microsoft.com/office/powerpoint/2010/main" val="1979716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El desarrollo del Gobierno Electrónico debe asumirse como un proceso evolutivo, que comprende al menos las 4 fases.</a:t>
            </a:r>
          </a:p>
          <a:p>
            <a:r>
              <a:rPr lang="es-ES" sz="1200" kern="1200" dirty="0" smtClean="0">
                <a:solidFill>
                  <a:schemeClr val="tx1"/>
                </a:solidFill>
                <a:effectLst/>
                <a:latin typeface="+mn-lt"/>
                <a:ea typeface="+mn-ea"/>
                <a:cs typeface="+mn-cs"/>
              </a:rPr>
              <a:t>Estas fases no son dependientes una de la otra, ni tampoco es necesario que termine una para comenzar la otra. Cada una de ellas tiene distinto objetivo e implica distintas exigencias en términos de costos, necesidades de conocimiento y nivel de uso de las TIC.</a:t>
            </a:r>
          </a:p>
          <a:p>
            <a:endParaRPr lang="es-ES" dirty="0"/>
          </a:p>
        </p:txBody>
      </p:sp>
      <p:sp>
        <p:nvSpPr>
          <p:cNvPr id="4" name="3 Marcador de número de diapositiva"/>
          <p:cNvSpPr>
            <a:spLocks noGrp="1"/>
          </p:cNvSpPr>
          <p:nvPr>
            <p:ph type="sldNum" sz="quarter" idx="10"/>
          </p:nvPr>
        </p:nvSpPr>
        <p:spPr/>
        <p:txBody>
          <a:bodyPr/>
          <a:lstStyle/>
          <a:p>
            <a:fld id="{F05218CF-55C6-45A0-80E8-37F8351E548F}" type="slidenum">
              <a:rPr lang="es-ES" smtClean="0"/>
              <a:t>14</a:t>
            </a:fld>
            <a:endParaRPr lang="es-ES"/>
          </a:p>
        </p:txBody>
      </p:sp>
    </p:spTree>
    <p:extLst>
      <p:ext uri="{BB962C8B-B14F-4D97-AF65-F5344CB8AC3E}">
        <p14:creationId xmlns:p14="http://schemas.microsoft.com/office/powerpoint/2010/main" val="131449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Hay experiencias más exitosas y efectivas que otras. Hay experiencias de fracasos que también contribuyen para que podamos formarnos una opinión a la hora de aproximarnos a la temática del Gobierno Electrónico. Pero básicamente, el análisis de las experiencias y lecciones aprendidas es una excelente forma de abordar este tema.</a:t>
            </a:r>
          </a:p>
        </p:txBody>
      </p:sp>
      <p:sp>
        <p:nvSpPr>
          <p:cNvPr id="4" name="3 Marcador de número de diapositiva"/>
          <p:cNvSpPr>
            <a:spLocks noGrp="1"/>
          </p:cNvSpPr>
          <p:nvPr>
            <p:ph type="sldNum" sz="quarter" idx="10"/>
          </p:nvPr>
        </p:nvSpPr>
        <p:spPr/>
        <p:txBody>
          <a:bodyPr/>
          <a:lstStyle/>
          <a:p>
            <a:fld id="{F05218CF-55C6-45A0-80E8-37F8351E548F}" type="slidenum">
              <a:rPr lang="es-ES" smtClean="0"/>
              <a:t>16</a:t>
            </a:fld>
            <a:endParaRPr lang="es-ES"/>
          </a:p>
        </p:txBody>
      </p:sp>
    </p:spTree>
    <p:extLst>
      <p:ext uri="{BB962C8B-B14F-4D97-AF65-F5344CB8AC3E}">
        <p14:creationId xmlns:p14="http://schemas.microsoft.com/office/powerpoint/2010/main" val="1220499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s-ES_tradnl" smtClean="0"/>
              <a:t>Clic para editar título</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7E14F1C3-58C8-D045-B53F-DFE573D96F60}" type="datetimeFigureOut">
              <a:rPr lang="es-ES" smtClean="0"/>
              <a:t>29/07/2015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A822907-8A9D-4F6B-98F6-913902AD56B5}" type="slidenum">
              <a:rPr lang="en-US" smtClean="0"/>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smtClean="0"/>
              <a:t>Clic para editar título</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s-ES_tradnl" smtClean="0"/>
              <a:t>Haga clic para modificar el estilo de texto del patrón</a:t>
            </a:r>
          </a:p>
        </p:txBody>
      </p:sp>
      <p:sp>
        <p:nvSpPr>
          <p:cNvPr id="5" name="Date Placeholder 4"/>
          <p:cNvSpPr>
            <a:spLocks noGrp="1"/>
          </p:cNvSpPr>
          <p:nvPr>
            <p:ph type="dt" sz="half" idx="10"/>
          </p:nvPr>
        </p:nvSpPr>
        <p:spPr>
          <a:xfrm>
            <a:off x="6580094" y="188259"/>
            <a:ext cx="2133600" cy="365125"/>
          </a:xfrm>
        </p:spPr>
        <p:txBody>
          <a:bodyPr/>
          <a:lstStyle/>
          <a:p>
            <a:fld id="{7E14F1C3-58C8-D045-B53F-DFE573D96F60}" type="datetimeFigureOut">
              <a:rPr lang="es-ES" smtClean="0"/>
              <a:t>29/07/2015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BAF6337-6E1F-FB44-AA6F-AC4238AE7772}"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n encima del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smtClean="0"/>
              <a:t>Clic para editar título</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7E14F1C3-58C8-D045-B53F-DFE573D96F60}" type="datetimeFigureOut">
              <a:rPr lang="es-ES" smtClean="0"/>
              <a:t>29/07/2015</a:t>
            </a:fld>
            <a:endParaRPr lang="es-ES"/>
          </a:p>
        </p:txBody>
      </p:sp>
      <p:sp>
        <p:nvSpPr>
          <p:cNvPr id="5" name="Footer Placeholder 4"/>
          <p:cNvSpPr>
            <a:spLocks noGrp="1"/>
          </p:cNvSpPr>
          <p:nvPr>
            <p:ph type="ftr" sz="quarter" idx="11"/>
          </p:nvPr>
        </p:nvSpPr>
        <p:spPr/>
        <p:txBody>
          <a:bodyPr/>
          <a:lstStyle/>
          <a:p>
            <a:endParaRPr lang="es-E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imágenes con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smtClean="0"/>
              <a:t>Clic para editar título</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a:xfrm>
            <a:off x="6580094" y="188259"/>
            <a:ext cx="2133600" cy="365125"/>
          </a:xfrm>
        </p:spPr>
        <p:txBody>
          <a:bodyPr/>
          <a:lstStyle/>
          <a:p>
            <a:fld id="{7E14F1C3-58C8-D045-B53F-DFE573D96F60}" type="datetimeFigureOut">
              <a:rPr lang="es-ES" smtClean="0"/>
              <a:t>29/07/2015</a:t>
            </a:fld>
            <a:endParaRPr lang="es-ES"/>
          </a:p>
        </p:txBody>
      </p:sp>
      <p:sp>
        <p:nvSpPr>
          <p:cNvPr id="5" name="Footer Placeholder 4"/>
          <p:cNvSpPr>
            <a:spLocks noGrp="1"/>
          </p:cNvSpPr>
          <p:nvPr>
            <p:ph type="ftr" sz="quarter" idx="11"/>
          </p:nvPr>
        </p:nvSpPr>
        <p:spPr/>
        <p:txBody>
          <a:bodyPr/>
          <a:lstStyle/>
          <a:p>
            <a:endParaRPr lang="es-E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ágenes con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smtClean="0"/>
              <a:t>Clic para editar título</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a:p>
        </p:txBody>
      </p:sp>
      <p:sp>
        <p:nvSpPr>
          <p:cNvPr id="4" name="Date Placeholder 3"/>
          <p:cNvSpPr>
            <a:spLocks noGrp="1"/>
          </p:cNvSpPr>
          <p:nvPr>
            <p:ph type="dt" sz="half" idx="10"/>
          </p:nvPr>
        </p:nvSpPr>
        <p:spPr>
          <a:xfrm>
            <a:off x="6580094" y="188259"/>
            <a:ext cx="2133600" cy="365125"/>
          </a:xfrm>
        </p:spPr>
        <p:txBody>
          <a:bodyPr/>
          <a:lstStyle/>
          <a:p>
            <a:fld id="{7E14F1C3-58C8-D045-B53F-DFE573D96F60}" type="datetimeFigureOut">
              <a:rPr lang="es-ES" smtClean="0"/>
              <a:t>29/07/2015</a:t>
            </a:fld>
            <a:endParaRPr lang="es-ES"/>
          </a:p>
        </p:txBody>
      </p:sp>
      <p:sp>
        <p:nvSpPr>
          <p:cNvPr id="5" name="Footer Placeholder 4"/>
          <p:cNvSpPr>
            <a:spLocks noGrp="1"/>
          </p:cNvSpPr>
          <p:nvPr>
            <p:ph type="ftr" sz="quarter" idx="11"/>
          </p:nvPr>
        </p:nvSpPr>
        <p:spPr/>
        <p:txBody>
          <a:bodyPr/>
          <a:lstStyle/>
          <a:p>
            <a:endParaRPr lang="es-E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7E14F1C3-58C8-D045-B53F-DFE573D96F60}" type="datetimeFigureOut">
              <a:rPr lang="es-ES" smtClean="0"/>
              <a:t>29/07/2015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BAF6337-6E1F-FB44-AA6F-AC4238AE7772}"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s-ES_tradnl" smtClean="0"/>
              <a:t>Clic para editar título</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7E14F1C3-58C8-D045-B53F-DFE573D96F60}" type="datetimeFigureOut">
              <a:rPr lang="es-ES" smtClean="0"/>
              <a:t>29/07/2015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BAF6337-6E1F-FB44-AA6F-AC4238AE7772}"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idx="1"/>
          </p:nvPr>
        </p:nvSpPr>
        <p:spPr/>
        <p:txBody>
          <a:bodyPr/>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7E14F1C3-58C8-D045-B53F-DFE573D96F60}" type="datetimeFigureOut">
              <a:rPr lang="es-ES" smtClean="0"/>
              <a:t>29/07/2015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BAF6337-6E1F-FB44-AA6F-AC4238AE7772}"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s-ES_tradnl" smtClean="0"/>
              <a:t>Clic para editar título</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7E14F1C3-58C8-D045-B53F-DFE573D96F60}" type="datetimeFigureOut">
              <a:rPr lang="es-ES" smtClean="0"/>
              <a:t>29/07/2015</a:t>
            </a:fld>
            <a:endParaRPr lang="es-ES"/>
          </a:p>
        </p:txBody>
      </p:sp>
      <p:sp>
        <p:nvSpPr>
          <p:cNvPr id="5" name="Footer Placeholder 4"/>
          <p:cNvSpPr>
            <a:spLocks noGrp="1"/>
          </p:cNvSpPr>
          <p:nvPr>
            <p:ph type="ftr" sz="quarter" idx="11"/>
          </p:nvPr>
        </p:nvSpPr>
        <p:spPr/>
        <p:txBody>
          <a:bodyPr/>
          <a:lstStyle/>
          <a:p>
            <a:endParaRPr lang="es-E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smtClean="0"/>
              <a:t>Clic para editar título</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7E14F1C3-58C8-D045-B53F-DFE573D96F60}" type="datetimeFigureOut">
              <a:rPr lang="es-ES" smtClean="0"/>
              <a:t>29/07/2015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BAF6337-6E1F-FB44-AA6F-AC4238AE7772}"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Date Placeholder 4"/>
          <p:cNvSpPr>
            <a:spLocks noGrp="1"/>
          </p:cNvSpPr>
          <p:nvPr>
            <p:ph type="dt" sz="half" idx="10"/>
          </p:nvPr>
        </p:nvSpPr>
        <p:spPr>
          <a:xfrm>
            <a:off x="6580094" y="188259"/>
            <a:ext cx="2133600" cy="365125"/>
          </a:xfrm>
        </p:spPr>
        <p:txBody>
          <a:bodyPr/>
          <a:lstStyle/>
          <a:p>
            <a:fld id="{7E14F1C3-58C8-D045-B53F-DFE573D96F60}" type="datetimeFigureOut">
              <a:rPr lang="es-ES" smtClean="0"/>
              <a:t>29/07/2015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BAF6337-6E1F-FB44-AA6F-AC4238AE7772}"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7" name="Date Placeholder 6"/>
          <p:cNvSpPr>
            <a:spLocks noGrp="1"/>
          </p:cNvSpPr>
          <p:nvPr>
            <p:ph type="dt" sz="half" idx="10"/>
          </p:nvPr>
        </p:nvSpPr>
        <p:spPr>
          <a:xfrm>
            <a:off x="6580094" y="188259"/>
            <a:ext cx="2133600" cy="365125"/>
          </a:xfrm>
        </p:spPr>
        <p:txBody>
          <a:bodyPr/>
          <a:lstStyle/>
          <a:p>
            <a:fld id="{7E14F1C3-58C8-D045-B53F-DFE573D96F60}" type="datetimeFigureOut">
              <a:rPr lang="es-ES" smtClean="0"/>
              <a:t>29/07/2015</a:t>
            </a:fld>
            <a:endParaRPr lang="es-ES"/>
          </a:p>
        </p:txBody>
      </p:sp>
      <p:sp>
        <p:nvSpPr>
          <p:cNvPr id="8" name="Footer Placeholder 7"/>
          <p:cNvSpPr>
            <a:spLocks noGrp="1"/>
          </p:cNvSpPr>
          <p:nvPr>
            <p:ph type="ftr" sz="quarter" idx="11"/>
          </p:nvPr>
        </p:nvSpPr>
        <p:spPr>
          <a:xfrm>
            <a:off x="1120588" y="188259"/>
            <a:ext cx="2895600" cy="365125"/>
          </a:xfrm>
        </p:spPr>
        <p:txBody>
          <a:bodyPr/>
          <a:lstStyle/>
          <a:p>
            <a:endParaRPr lang="es-ES"/>
          </a:p>
        </p:txBody>
      </p:sp>
      <p:sp>
        <p:nvSpPr>
          <p:cNvPr id="9" name="Slide Number Placeholder 8"/>
          <p:cNvSpPr>
            <a:spLocks noGrp="1"/>
          </p:cNvSpPr>
          <p:nvPr>
            <p:ph type="sldNum" sz="quarter" idx="12"/>
          </p:nvPr>
        </p:nvSpPr>
        <p:spPr/>
        <p:txBody>
          <a:bodyPr/>
          <a:lstStyle/>
          <a:p>
            <a:fld id="{EBAF6337-6E1F-FB44-AA6F-AC4238AE7772}" type="slidenum">
              <a:rPr lang="es-ES" smtClean="0"/>
              <a:t>‹Nº›</a:t>
            </a:fld>
            <a:endParaRPr lang="es-E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Date Placeholder 2"/>
          <p:cNvSpPr>
            <a:spLocks noGrp="1"/>
          </p:cNvSpPr>
          <p:nvPr>
            <p:ph type="dt" sz="half" idx="10"/>
          </p:nvPr>
        </p:nvSpPr>
        <p:spPr/>
        <p:txBody>
          <a:bodyPr/>
          <a:lstStyle/>
          <a:p>
            <a:fld id="{7E14F1C3-58C8-D045-B53F-DFE573D96F60}" type="datetimeFigureOut">
              <a:rPr lang="es-ES" smtClean="0"/>
              <a:t>29/07/2015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BAF6337-6E1F-FB44-AA6F-AC4238AE7772}"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4F1C3-58C8-D045-B53F-DFE573D96F60}" type="datetimeFigureOut">
              <a:rPr lang="es-ES" smtClean="0"/>
              <a:t>29/07/2015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EBAF6337-6E1F-FB44-AA6F-AC4238AE7772}"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smtClean="0"/>
              <a:t>Clic para editar título</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a:xfrm>
            <a:off x="6580094" y="188259"/>
            <a:ext cx="2133600" cy="365125"/>
          </a:xfrm>
        </p:spPr>
        <p:txBody>
          <a:bodyPr/>
          <a:lstStyle/>
          <a:p>
            <a:fld id="{7E14F1C3-58C8-D045-B53F-DFE573D96F60}" type="datetimeFigureOut">
              <a:rPr lang="es-ES" smtClean="0"/>
              <a:t>29/07/2015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BAF6337-6E1F-FB44-AA6F-AC4238AE7772}"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s-ES_tradnl" smtClean="0"/>
              <a:t>Clic para editar título</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E14F1C3-58C8-D045-B53F-DFE573D96F60}" type="datetimeFigureOut">
              <a:rPr lang="es-ES" smtClean="0"/>
              <a:t>29/07/2015</a:t>
            </a:fld>
            <a:endParaRPr lang="es-E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s-E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EBAF6337-6E1F-FB44-AA6F-AC4238AE7772}" type="slidenum">
              <a:rPr lang="es-ES" smtClean="0"/>
              <a:t>‹Nº›</a:t>
            </a:fld>
            <a:endParaRPr lang="es-E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package" Target="../embeddings/Hoja_de_c_lculo_de_Microsoft_Excel1.xlsx"/><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jpeg"/><Relationship Id="rId4" Type="http://schemas.openxmlformats.org/officeDocument/2006/relationships/image" Target="../media/image14.gif"/></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6.gif"/><Relationship Id="rId4" Type="http://schemas.openxmlformats.org/officeDocument/2006/relationships/image" Target="../media/image15.jpeg"/><Relationship Id="rId9" Type="http://schemas.openxmlformats.org/officeDocument/2006/relationships/image" Target="../media/image17.gif"/></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8.wdp"/><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microsoft.com/office/2007/relationships/hdphoto" Target="../media/hdphoto7.wdp"/><Relationship Id="rId5" Type="http://schemas.openxmlformats.org/officeDocument/2006/relationships/diagramQuickStyle" Target="../diagrams/quickStyle5.xml"/><Relationship Id="rId10" Type="http://schemas.openxmlformats.org/officeDocument/2006/relationships/image" Target="../media/image29.png"/><Relationship Id="rId4" Type="http://schemas.openxmlformats.org/officeDocument/2006/relationships/diagramLayout" Target="../diagrams/layout5.xml"/><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8.wdp"/><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microsoft.com/office/2007/relationships/hdphoto" Target="../media/hdphoto5.wdp"/><Relationship Id="rId5" Type="http://schemas.openxmlformats.org/officeDocument/2006/relationships/diagramQuickStyle" Target="../diagrams/quickStyle6.xml"/><Relationship Id="rId15" Type="http://schemas.microsoft.com/office/2007/relationships/hdphoto" Target="../media/hdphoto9.wdp"/><Relationship Id="rId10" Type="http://schemas.openxmlformats.org/officeDocument/2006/relationships/image" Target="../media/image6.png"/><Relationship Id="rId4" Type="http://schemas.openxmlformats.org/officeDocument/2006/relationships/diagramLayout" Target="../diagrams/layout6.xml"/><Relationship Id="rId9" Type="http://schemas.microsoft.com/office/2007/relationships/hdphoto" Target="../media/hdphoto7.wdp"/><Relationship Id="rId1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 Type="http://schemas.openxmlformats.org/officeDocument/2006/relationships/notesSlide" Target="../notesSlides/notesSlide2.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diagramData" Target="../diagrams/data3.xml"/><Relationship Id="rId10" Type="http://schemas.openxmlformats.org/officeDocument/2006/relationships/diagramData" Target="../diagrams/data2.xml"/><Relationship Id="rId19" Type="http://schemas.microsoft.com/office/2007/relationships/diagramDrawing" Target="../diagrams/drawing3.xml"/><Relationship Id="rId4" Type="http://schemas.microsoft.com/office/2007/relationships/hdphoto" Target="../media/hdphoto1.wdp"/><Relationship Id="rId9" Type="http://schemas.microsoft.com/office/2007/relationships/diagramDrawing" Target="../diagrams/drawing1.xml"/><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png"/><Relationship Id="rId3" Type="http://schemas.openxmlformats.org/officeDocument/2006/relationships/diagramLayout" Target="../diagrams/layout4.xml"/><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6.png"/><Relationship Id="rId5" Type="http://schemas.openxmlformats.org/officeDocument/2006/relationships/diagramColors" Target="../diagrams/colors4.xml"/><Relationship Id="rId10" Type="http://schemas.microsoft.com/office/2007/relationships/hdphoto" Target="../media/hdphoto4.wdp"/><Relationship Id="rId4" Type="http://schemas.openxmlformats.org/officeDocument/2006/relationships/diagramQuickStyle" Target="../diagrams/quickStyle4.xml"/><Relationship Id="rId9" Type="http://schemas.openxmlformats.org/officeDocument/2006/relationships/image" Target="../media/image5.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62070" y="2806150"/>
            <a:ext cx="8708136" cy="4051849"/>
          </a:xfrm>
        </p:spPr>
        <p:txBody>
          <a:bodyPr/>
          <a:lstStyle/>
          <a:p>
            <a:pPr algn="ctr"/>
            <a:endParaRPr lang="es-ES" sz="2000" dirty="0" smtClean="0"/>
          </a:p>
          <a:p>
            <a:pPr algn="ctr"/>
            <a:r>
              <a:rPr lang="es-ES" sz="2000" b="1" dirty="0" smtClean="0"/>
              <a:t>ESTUDIO </a:t>
            </a:r>
            <a:r>
              <a:rPr lang="es-ES" sz="2000" b="1" dirty="0"/>
              <a:t>DE LOS FACTORES QUE FOMENTAN LA IMPLEMENTACIÓN, GESTIÓN Y  DESARROLLO DEL GOBIERNO ELECTRÓNICO. CASO DE ESTUDIO: GOBIERNO MUNICIPAL DE ANTONIO ANTE, CANTÓN </a:t>
            </a:r>
            <a:r>
              <a:rPr lang="es-ES" sz="2000" b="1" dirty="0" smtClean="0"/>
              <a:t>ATUNTAQUI.</a:t>
            </a:r>
          </a:p>
          <a:p>
            <a:pPr algn="ctr"/>
            <a:r>
              <a:rPr lang="es-ES" b="1" i="1" dirty="0" smtClean="0"/>
              <a:t>Autor: </a:t>
            </a:r>
            <a:r>
              <a:rPr lang="es-ES" i="1" dirty="0" smtClean="0"/>
              <a:t> Ing. Tania Pinto.</a:t>
            </a:r>
          </a:p>
          <a:p>
            <a:pPr algn="ctr"/>
            <a:r>
              <a:rPr lang="es-ES" b="1" i="1" dirty="0" smtClean="0"/>
              <a:t>Tutor: </a:t>
            </a:r>
            <a:r>
              <a:rPr lang="es-ES" i="1" dirty="0" smtClean="0"/>
              <a:t>Ing. Darwin Aguilar, </a:t>
            </a:r>
            <a:r>
              <a:rPr lang="es-ES" i="1" dirty="0" err="1" smtClean="0"/>
              <a:t>MsC</a:t>
            </a:r>
            <a:endParaRPr lang="es-ES" i="1" dirty="0" smtClean="0"/>
          </a:p>
          <a:p>
            <a:pPr algn="ctr"/>
            <a:r>
              <a:rPr lang="es-ES" b="1" i="1" dirty="0" smtClean="0"/>
              <a:t>Oponente:  </a:t>
            </a:r>
            <a:r>
              <a:rPr lang="es-ES" i="1" dirty="0" smtClean="0"/>
              <a:t>Dr. </a:t>
            </a:r>
            <a:r>
              <a:rPr lang="es-ES" i="1" dirty="0" err="1" smtClean="0"/>
              <a:t>Nicolai</a:t>
            </a:r>
            <a:r>
              <a:rPr lang="es-ES" i="1" dirty="0" smtClean="0"/>
              <a:t> Espinosa, PhD.</a:t>
            </a:r>
            <a:endParaRPr lang="es-ES" i="1" dirty="0"/>
          </a:p>
        </p:txBody>
      </p:sp>
      <p:sp>
        <p:nvSpPr>
          <p:cNvPr id="2" name="Título 1"/>
          <p:cNvSpPr>
            <a:spLocks noGrp="1"/>
          </p:cNvSpPr>
          <p:nvPr>
            <p:ph type="ctrTitle"/>
          </p:nvPr>
        </p:nvSpPr>
        <p:spPr>
          <a:xfrm>
            <a:off x="0" y="1133191"/>
            <a:ext cx="8915400" cy="1672960"/>
          </a:xfrm>
        </p:spPr>
        <p:txBody>
          <a:bodyPr>
            <a:normAutofit/>
          </a:bodyPr>
          <a:lstStyle/>
          <a:p>
            <a:pPr algn="ctr"/>
            <a:r>
              <a:rPr lang="es-ES" sz="2800" dirty="0" smtClean="0"/>
              <a:t>Universidad de las Fuerzas Armadas ESPE</a:t>
            </a:r>
            <a:br>
              <a:rPr lang="es-ES" sz="2800" dirty="0" smtClean="0"/>
            </a:br>
            <a:r>
              <a:rPr lang="es-ES" sz="2200" dirty="0" smtClean="0"/>
              <a:t>Unidad de Gestión de Postgrados</a:t>
            </a:r>
            <a:br>
              <a:rPr lang="es-ES" sz="2200" dirty="0" smtClean="0"/>
            </a:br>
            <a:r>
              <a:rPr lang="es-ES" sz="2200" dirty="0" smtClean="0"/>
              <a:t>Departamento de Eléctrica y Electrónica</a:t>
            </a:r>
            <a:endParaRPr lang="es-ES" sz="2200" dirty="0"/>
          </a:p>
        </p:txBody>
      </p:sp>
      <p:pic>
        <p:nvPicPr>
          <p:cNvPr id="5" name="Picture 2" descr="http://ugi.espe.edu.ec/ugi/wp-content/uploads/2014/06/Logo-RP-UFA-ESPE2.jpg"/>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9235" y="6184010"/>
            <a:ext cx="2214245" cy="60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49676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Sociedad de la Información</a:t>
            </a:r>
            <a:endParaRPr lang="es-ES" dirty="0"/>
          </a:p>
        </p:txBody>
      </p:sp>
      <p:pic>
        <p:nvPicPr>
          <p:cNvPr id="5" name="Picture 8" descr="la sociedad de la informac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842" l="0" r="89189">
                        <a14:foregroundMark x1="15444" y1="26842" x2="15444" y2="26842"/>
                        <a14:foregroundMark x1="14672" y1="39474" x2="14672" y2="39474"/>
                        <a14:foregroundMark x1="13127" y1="74211" x2="13127" y2="74211"/>
                        <a14:foregroundMark x1="13127" y1="86316" x2="13127" y2="86316"/>
                        <a14:foregroundMark x1="13127" y1="82105" x2="13127" y2="82105"/>
                        <a14:foregroundMark x1="14672" y1="92105" x2="14672" y2="92105"/>
                        <a14:foregroundMark x1="27027" y1="71053" x2="27027" y2="71053"/>
                        <a14:foregroundMark x1="25097" y1="77895" x2="25097" y2="77895"/>
                        <a14:foregroundMark x1="17375" y1="77895" x2="17375" y2="77895"/>
                        <a14:foregroundMark x1="78764" y1="87895" x2="78764" y2="87895"/>
                        <a14:foregroundMark x1="79537" y1="83684" x2="79537" y2="83684"/>
                        <a14:foregroundMark x1="76062" y1="76316" x2="76062" y2="76316"/>
                        <a14:foregroundMark x1="74903" y1="88947" x2="74903" y2="88947"/>
                        <a14:foregroundMark x1="85714" y1="69474" x2="85714" y2="69474"/>
                        <a14:foregroundMark x1="85714" y1="65263" x2="85714" y2="65263"/>
                        <a14:foregroundMark x1="84170" y1="78421" x2="84170" y2="78421"/>
                        <a14:foregroundMark x1="82625" y1="90526" x2="82625" y2="90526"/>
                        <a14:foregroundMark x1="72587" y1="90526" x2="72587" y2="90526"/>
                        <a14:foregroundMark x1="79537" y1="93158" x2="79537" y2="93158"/>
                        <a14:foregroundMark x1="84170" y1="91053" x2="84170" y2="91053"/>
                        <a14:foregroundMark x1="86873" y1="83684" x2="86873" y2="83684"/>
                        <a14:foregroundMark x1="14672" y1="50526" x2="14672" y2="505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9482" y="3055794"/>
            <a:ext cx="1830746" cy="1492053"/>
          </a:xfrm>
          <a:prstGeom prst="rect">
            <a:avLst/>
          </a:prstGeom>
          <a:noFill/>
          <a:extLst>
            <a:ext uri="{909E8E84-426E-40DD-AFC4-6F175D3DCCD1}">
              <a14:hiddenFill xmlns:a14="http://schemas.microsoft.com/office/drawing/2010/main">
                <a:solidFill>
                  <a:srgbClr val="FFFFFF"/>
                </a:solidFill>
              </a14:hiddenFill>
            </a:ext>
          </a:extLst>
        </p:spPr>
      </p:pic>
      <p:sp>
        <p:nvSpPr>
          <p:cNvPr id="7" name="6 Forma libre"/>
          <p:cNvSpPr/>
          <p:nvPr/>
        </p:nvSpPr>
        <p:spPr>
          <a:xfrm>
            <a:off x="2417650" y="3302695"/>
            <a:ext cx="6496163" cy="1167386"/>
          </a:xfrm>
          <a:custGeom>
            <a:avLst/>
            <a:gdLst>
              <a:gd name="connsiteX0" fmla="*/ 0 w 2177995"/>
              <a:gd name="connsiteY0" fmla="*/ 124776 h 1247764"/>
              <a:gd name="connsiteX1" fmla="*/ 124776 w 2177995"/>
              <a:gd name="connsiteY1" fmla="*/ 0 h 1247764"/>
              <a:gd name="connsiteX2" fmla="*/ 2053219 w 2177995"/>
              <a:gd name="connsiteY2" fmla="*/ 0 h 1247764"/>
              <a:gd name="connsiteX3" fmla="*/ 2177995 w 2177995"/>
              <a:gd name="connsiteY3" fmla="*/ 124776 h 1247764"/>
              <a:gd name="connsiteX4" fmla="*/ 2177995 w 2177995"/>
              <a:gd name="connsiteY4" fmla="*/ 1122988 h 1247764"/>
              <a:gd name="connsiteX5" fmla="*/ 2053219 w 2177995"/>
              <a:gd name="connsiteY5" fmla="*/ 1247764 h 1247764"/>
              <a:gd name="connsiteX6" fmla="*/ 124776 w 2177995"/>
              <a:gd name="connsiteY6" fmla="*/ 1247764 h 1247764"/>
              <a:gd name="connsiteX7" fmla="*/ 0 w 2177995"/>
              <a:gd name="connsiteY7" fmla="*/ 1122988 h 1247764"/>
              <a:gd name="connsiteX8" fmla="*/ 0 w 2177995"/>
              <a:gd name="connsiteY8" fmla="*/ 124776 h 124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995" h="1247764">
                <a:moveTo>
                  <a:pt x="0" y="124776"/>
                </a:moveTo>
                <a:cubicBezTo>
                  <a:pt x="0" y="55864"/>
                  <a:pt x="55864" y="0"/>
                  <a:pt x="124776" y="0"/>
                </a:cubicBezTo>
                <a:lnTo>
                  <a:pt x="2053219" y="0"/>
                </a:lnTo>
                <a:cubicBezTo>
                  <a:pt x="2122131" y="0"/>
                  <a:pt x="2177995" y="55864"/>
                  <a:pt x="2177995" y="124776"/>
                </a:cubicBezTo>
                <a:lnTo>
                  <a:pt x="2177995" y="1122988"/>
                </a:lnTo>
                <a:cubicBezTo>
                  <a:pt x="2177995" y="1191900"/>
                  <a:pt x="2122131" y="1247764"/>
                  <a:pt x="2053219" y="1247764"/>
                </a:cubicBezTo>
                <a:lnTo>
                  <a:pt x="124776" y="1247764"/>
                </a:lnTo>
                <a:cubicBezTo>
                  <a:pt x="55864" y="1247764"/>
                  <a:pt x="0" y="1191900"/>
                  <a:pt x="0" y="1122988"/>
                </a:cubicBezTo>
                <a:lnTo>
                  <a:pt x="0" y="124776"/>
                </a:lnTo>
                <a:close/>
              </a:path>
            </a:pathLst>
          </a:custGeom>
          <a:solidFill>
            <a:srgbClr val="00CC99"/>
          </a:solidFill>
          <a:ln>
            <a:solidFill>
              <a:srgbClr val="00CC99"/>
            </a:solidFill>
          </a:ln>
        </p:spPr>
        <p:style>
          <a:lnRef idx="0">
            <a:schemeClr val="accent5"/>
          </a:lnRef>
          <a:fillRef idx="3">
            <a:schemeClr val="accent5"/>
          </a:fillRef>
          <a:effectRef idx="3">
            <a:schemeClr val="accent5"/>
          </a:effectRef>
          <a:fontRef idx="minor">
            <a:schemeClr val="lt1"/>
          </a:fontRef>
        </p:style>
        <p:txBody>
          <a:bodyPr spcFirstLastPara="0" vert="horz" wrap="square" lIns="88369" tIns="88369" rIns="741768" bIns="400310" numCol="1" spcCol="1270" anchor="ctr" anchorCtr="0">
            <a:noAutofit/>
          </a:bodyPr>
          <a:lstStyle/>
          <a:p>
            <a:pPr marL="0" lvl="1" algn="just" defTabSz="711200">
              <a:lnSpc>
                <a:spcPct val="90000"/>
              </a:lnSpc>
              <a:spcBef>
                <a:spcPct val="0"/>
              </a:spcBef>
              <a:spcAft>
                <a:spcPct val="15000"/>
              </a:spcAft>
            </a:pPr>
            <a:endParaRPr lang="es-ES" b="1" kern="1200" dirty="0" smtClean="0">
              <a:solidFill>
                <a:schemeClr val="tx1"/>
              </a:solidFill>
            </a:endParaRPr>
          </a:p>
          <a:p>
            <a:pPr marL="457200" lvl="2" algn="just" defTabSz="711200">
              <a:lnSpc>
                <a:spcPct val="90000"/>
              </a:lnSpc>
              <a:spcBef>
                <a:spcPct val="0"/>
              </a:spcBef>
              <a:spcAft>
                <a:spcPct val="15000"/>
              </a:spcAft>
            </a:pPr>
            <a:r>
              <a:rPr lang="es-ES" sz="1400" b="1" dirty="0">
                <a:solidFill>
                  <a:schemeClr val="tx1"/>
                </a:solidFill>
              </a:rPr>
              <a:t>Una sociedad de la información es aquella en la cual las tecnologías que facilitan la creación, distribución </a:t>
            </a:r>
            <a:r>
              <a:rPr lang="es-ES" sz="1400" b="1" dirty="0" smtClean="0">
                <a:solidFill>
                  <a:schemeClr val="tx1"/>
                </a:solidFill>
              </a:rPr>
              <a:t>y manipulación </a:t>
            </a:r>
            <a:r>
              <a:rPr lang="es-ES" sz="1400" b="1" dirty="0">
                <a:solidFill>
                  <a:schemeClr val="tx1"/>
                </a:solidFill>
              </a:rPr>
              <a:t>de la información juegan un papel importante en las actividades sociales, culturales y </a:t>
            </a:r>
            <a:r>
              <a:rPr lang="es-ES" sz="1400" b="1" dirty="0" smtClean="0">
                <a:solidFill>
                  <a:schemeClr val="tx1"/>
                </a:solidFill>
              </a:rPr>
              <a:t>económicas.</a:t>
            </a:r>
            <a:endParaRPr lang="es-ES" sz="1400" b="1" dirty="0">
              <a:solidFill>
                <a:schemeClr val="tx1"/>
              </a:solidFill>
            </a:endParaRPr>
          </a:p>
        </p:txBody>
      </p:sp>
    </p:spTree>
    <p:extLst>
      <p:ext uri="{BB962C8B-B14F-4D97-AF65-F5344CB8AC3E}">
        <p14:creationId xmlns:p14="http://schemas.microsoft.com/office/powerpoint/2010/main" val="3119112211"/>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Tecnologías de la Información y Comunicación</a:t>
            </a:r>
            <a:endParaRPr lang="es-ES" dirty="0"/>
          </a:p>
        </p:txBody>
      </p:sp>
      <p:pic>
        <p:nvPicPr>
          <p:cNvPr id="10" name="9 Imagen" descr="https://inclusiondigitaleducativa.files.wordpress.com/2014/09/tic.png"/>
          <p:cNvPicPr/>
          <p:nvPr/>
        </p:nvPicPr>
        <p:blipFill>
          <a:blip r:embed="rId3">
            <a:extLst>
              <a:ext uri="{BEBA8EAE-BF5A-486C-A8C5-ECC9F3942E4B}">
                <a14:imgProps xmlns:a14="http://schemas.microsoft.com/office/drawing/2010/main">
                  <a14:imgLayer r:embed="rId4">
                    <a14:imgEffect>
                      <a14:backgroundRemoval t="0" b="100000" l="8333" r="89683">
                        <a14:foregroundMark x1="54762" y1="10000" x2="54762" y2="10000"/>
                        <a14:foregroundMark x1="81349" y1="44000" x2="81349" y2="44000"/>
                        <a14:foregroundMark x1="80556" y1="54500" x2="80556" y2="54500"/>
                        <a14:foregroundMark x1="86111" y1="40500" x2="86111" y2="40500"/>
                      </a14:backgroundRemoval>
                    </a14:imgEffect>
                  </a14:imgLayer>
                </a14:imgProps>
              </a:ext>
              <a:ext uri="{28A0092B-C50C-407E-A947-70E740481C1C}">
                <a14:useLocalDpi xmlns:a14="http://schemas.microsoft.com/office/drawing/2010/main" val="0"/>
              </a:ext>
            </a:extLst>
          </a:blip>
          <a:srcRect/>
          <a:stretch>
            <a:fillRect/>
          </a:stretch>
        </p:blipFill>
        <p:spPr bwMode="auto">
          <a:xfrm>
            <a:off x="578313" y="3178006"/>
            <a:ext cx="1918234" cy="1401373"/>
          </a:xfrm>
          <a:prstGeom prst="rect">
            <a:avLst/>
          </a:prstGeom>
          <a:noFill/>
          <a:ln>
            <a:noFill/>
          </a:ln>
        </p:spPr>
      </p:pic>
      <p:sp>
        <p:nvSpPr>
          <p:cNvPr id="15" name="14 Forma libre"/>
          <p:cNvSpPr/>
          <p:nvPr/>
        </p:nvSpPr>
        <p:spPr>
          <a:xfrm>
            <a:off x="2417651" y="3153324"/>
            <a:ext cx="6496162" cy="1420979"/>
          </a:xfrm>
          <a:custGeom>
            <a:avLst/>
            <a:gdLst>
              <a:gd name="connsiteX0" fmla="*/ 0 w 2177995"/>
              <a:gd name="connsiteY0" fmla="*/ 124776 h 1247764"/>
              <a:gd name="connsiteX1" fmla="*/ 124776 w 2177995"/>
              <a:gd name="connsiteY1" fmla="*/ 0 h 1247764"/>
              <a:gd name="connsiteX2" fmla="*/ 2053219 w 2177995"/>
              <a:gd name="connsiteY2" fmla="*/ 0 h 1247764"/>
              <a:gd name="connsiteX3" fmla="*/ 2177995 w 2177995"/>
              <a:gd name="connsiteY3" fmla="*/ 124776 h 1247764"/>
              <a:gd name="connsiteX4" fmla="*/ 2177995 w 2177995"/>
              <a:gd name="connsiteY4" fmla="*/ 1122988 h 1247764"/>
              <a:gd name="connsiteX5" fmla="*/ 2053219 w 2177995"/>
              <a:gd name="connsiteY5" fmla="*/ 1247764 h 1247764"/>
              <a:gd name="connsiteX6" fmla="*/ 124776 w 2177995"/>
              <a:gd name="connsiteY6" fmla="*/ 1247764 h 1247764"/>
              <a:gd name="connsiteX7" fmla="*/ 0 w 2177995"/>
              <a:gd name="connsiteY7" fmla="*/ 1122988 h 1247764"/>
              <a:gd name="connsiteX8" fmla="*/ 0 w 2177995"/>
              <a:gd name="connsiteY8" fmla="*/ 124776 h 124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995" h="1247764">
                <a:moveTo>
                  <a:pt x="0" y="124776"/>
                </a:moveTo>
                <a:cubicBezTo>
                  <a:pt x="0" y="55864"/>
                  <a:pt x="55864" y="0"/>
                  <a:pt x="124776" y="0"/>
                </a:cubicBezTo>
                <a:lnTo>
                  <a:pt x="2053219" y="0"/>
                </a:lnTo>
                <a:cubicBezTo>
                  <a:pt x="2122131" y="0"/>
                  <a:pt x="2177995" y="55864"/>
                  <a:pt x="2177995" y="124776"/>
                </a:cubicBezTo>
                <a:lnTo>
                  <a:pt x="2177995" y="1122988"/>
                </a:lnTo>
                <a:cubicBezTo>
                  <a:pt x="2177995" y="1191900"/>
                  <a:pt x="2122131" y="1247764"/>
                  <a:pt x="2053219" y="1247764"/>
                </a:cubicBezTo>
                <a:lnTo>
                  <a:pt x="124776" y="1247764"/>
                </a:lnTo>
                <a:cubicBezTo>
                  <a:pt x="55864" y="1247764"/>
                  <a:pt x="0" y="1191900"/>
                  <a:pt x="0" y="1122988"/>
                </a:cubicBezTo>
                <a:lnTo>
                  <a:pt x="0" y="124776"/>
                </a:lnTo>
                <a:close/>
              </a:path>
            </a:pathLst>
          </a:custGeom>
          <a:solidFill>
            <a:srgbClr val="00B050"/>
          </a:solidFill>
          <a:ln>
            <a:solidFill>
              <a:srgbClr val="C4C387"/>
            </a:solidFill>
          </a:ln>
        </p:spPr>
        <p:style>
          <a:lnRef idx="0">
            <a:schemeClr val="accent5"/>
          </a:lnRef>
          <a:fillRef idx="3">
            <a:schemeClr val="accent5"/>
          </a:fillRef>
          <a:effectRef idx="3">
            <a:schemeClr val="accent5"/>
          </a:effectRef>
          <a:fontRef idx="minor">
            <a:schemeClr val="lt1"/>
          </a:fontRef>
        </p:style>
        <p:txBody>
          <a:bodyPr spcFirstLastPara="0" vert="horz" wrap="square" lIns="88369" tIns="88369" rIns="741768" bIns="400310" numCol="1" spcCol="1270" anchor="ctr" anchorCtr="0">
            <a:noAutofit/>
          </a:bodyPr>
          <a:lstStyle/>
          <a:p>
            <a:pPr marL="0" lvl="1" algn="ctr" defTabSz="711200">
              <a:lnSpc>
                <a:spcPct val="90000"/>
              </a:lnSpc>
              <a:spcBef>
                <a:spcPct val="0"/>
              </a:spcBef>
              <a:spcAft>
                <a:spcPct val="15000"/>
              </a:spcAft>
            </a:pPr>
            <a:endParaRPr lang="es-ES" sz="1400" b="1" kern="1200" dirty="0" smtClean="0"/>
          </a:p>
          <a:p>
            <a:pPr marL="457200" lvl="2" algn="just" defTabSz="711200">
              <a:lnSpc>
                <a:spcPct val="90000"/>
              </a:lnSpc>
              <a:spcBef>
                <a:spcPct val="0"/>
              </a:spcBef>
              <a:spcAft>
                <a:spcPct val="15000"/>
              </a:spcAft>
            </a:pPr>
            <a:r>
              <a:rPr lang="es-ES" sz="1400" b="1" dirty="0">
                <a:solidFill>
                  <a:schemeClr val="tx1"/>
                </a:solidFill>
              </a:rPr>
              <a:t>Las tecnologías de la información y la </a:t>
            </a:r>
            <a:r>
              <a:rPr lang="es-ES" sz="1400" b="1" dirty="0" smtClean="0">
                <a:solidFill>
                  <a:schemeClr val="tx1"/>
                </a:solidFill>
              </a:rPr>
              <a:t>comunicación, TIC</a:t>
            </a:r>
            <a:r>
              <a:rPr lang="es-ES" sz="1400" b="1" dirty="0">
                <a:solidFill>
                  <a:schemeClr val="tx1"/>
                </a:solidFill>
              </a:rPr>
              <a:t>, </a:t>
            </a:r>
            <a:r>
              <a:rPr lang="es-ES" sz="1400" b="1" dirty="0" smtClean="0">
                <a:solidFill>
                  <a:schemeClr val="tx1"/>
                </a:solidFill>
              </a:rPr>
              <a:t>agrupan </a:t>
            </a:r>
            <a:r>
              <a:rPr lang="es-ES" sz="1400" b="1" dirty="0">
                <a:solidFill>
                  <a:schemeClr val="tx1"/>
                </a:solidFill>
              </a:rPr>
              <a:t>los elementos y </a:t>
            </a:r>
            <a:r>
              <a:rPr lang="es-ES" sz="1400" b="1" dirty="0" smtClean="0">
                <a:solidFill>
                  <a:schemeClr val="tx1"/>
                </a:solidFill>
              </a:rPr>
              <a:t>las técnicas </a:t>
            </a:r>
            <a:r>
              <a:rPr lang="es-ES" sz="1400" b="1" dirty="0">
                <a:solidFill>
                  <a:schemeClr val="tx1"/>
                </a:solidFill>
              </a:rPr>
              <a:t>utilizadas en el tratamiento y la transmisión </a:t>
            </a:r>
            <a:r>
              <a:rPr lang="es-ES" sz="1400" b="1" dirty="0" smtClean="0">
                <a:solidFill>
                  <a:schemeClr val="tx1"/>
                </a:solidFill>
              </a:rPr>
              <a:t>de la información, </a:t>
            </a:r>
            <a:r>
              <a:rPr lang="es-ES" sz="1400" b="1" dirty="0">
                <a:solidFill>
                  <a:schemeClr val="tx1"/>
                </a:solidFill>
              </a:rPr>
              <a:t>principalmente de informática</a:t>
            </a:r>
            <a:r>
              <a:rPr lang="es-ES" sz="1400" b="1" dirty="0" smtClean="0">
                <a:solidFill>
                  <a:schemeClr val="tx1"/>
                </a:solidFill>
              </a:rPr>
              <a:t>, internet </a:t>
            </a:r>
            <a:r>
              <a:rPr lang="es-ES" sz="1400" b="1" dirty="0">
                <a:solidFill>
                  <a:schemeClr val="tx1"/>
                </a:solidFill>
              </a:rPr>
              <a:t>y </a:t>
            </a:r>
            <a:r>
              <a:rPr lang="es-ES" sz="1400" b="1" dirty="0" smtClean="0">
                <a:solidFill>
                  <a:schemeClr val="tx1"/>
                </a:solidFill>
              </a:rPr>
              <a:t>telecomunicaciones</a:t>
            </a:r>
            <a:r>
              <a:rPr lang="es-ES" sz="1400" b="1" dirty="0" smtClean="0"/>
              <a:t>.</a:t>
            </a:r>
            <a:endParaRPr lang="es-ES" sz="1400" b="1" kern="1200" dirty="0"/>
          </a:p>
        </p:txBody>
      </p:sp>
    </p:spTree>
    <p:extLst>
      <p:ext uri="{BB962C8B-B14F-4D97-AF65-F5344CB8AC3E}">
        <p14:creationId xmlns:p14="http://schemas.microsoft.com/office/powerpoint/2010/main" val="3856865327"/>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Gobierno Electrónico</a:t>
            </a:r>
            <a:endParaRPr lang="es-ES" dirty="0"/>
          </a:p>
        </p:txBody>
      </p:sp>
      <p:pic>
        <p:nvPicPr>
          <p:cNvPr id="5" name="Picture 2" descr="http://www.itu.int/ITU-D/ict_stories/Images/e-government/e-gove3.gi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19" b="99424" l="4667" r="94889">
                        <a14:foregroundMark x1="16889" y1="7869" x2="16889" y2="7869"/>
                        <a14:foregroundMark x1="16889" y1="4223" x2="16889" y2="4223"/>
                        <a14:foregroundMark x1="81333" y1="9405" x2="81333" y2="9405"/>
                        <a14:foregroundMark x1="58889" y1="18810" x2="58889" y2="18810"/>
                        <a14:foregroundMark x1="58222" y1="14203" x2="58222" y2="14203"/>
                        <a14:foregroundMark x1="56222" y1="12092" x2="56222" y2="12092"/>
                        <a14:foregroundMark x1="59111" y1="11708" x2="59111" y2="11708"/>
                        <a14:foregroundMark x1="59111" y1="11708" x2="59111" y2="11708"/>
                        <a14:foregroundMark x1="51111" y1="14395" x2="51111" y2="14395"/>
                        <a14:foregroundMark x1="42222" y1="14779" x2="42222" y2="14779"/>
                        <a14:foregroundMark x1="22444" y1="32821" x2="22444" y2="32821"/>
                        <a14:foregroundMark x1="22444" y1="32821" x2="22444" y2="32821"/>
                        <a14:foregroundMark x1="28000" y1="31094" x2="28000" y2="31094"/>
                        <a14:foregroundMark x1="28000" y1="31094" x2="28000" y2="31094"/>
                        <a14:foregroundMark x1="28000" y1="31094" x2="28000" y2="31094"/>
                        <a14:foregroundMark x1="29556" y1="32821" x2="29556" y2="32821"/>
                        <a14:foregroundMark x1="32889" y1="38004" x2="32889" y2="38004"/>
                        <a14:foregroundMark x1="75111" y1="12668" x2="75111" y2="12668"/>
                        <a14:foregroundMark x1="78444" y1="22649" x2="78444" y2="22649"/>
                        <a14:foregroundMark x1="72000" y1="22841" x2="89111" y2="24376"/>
                        <a14:foregroundMark x1="85556" y1="19002" x2="85556" y2="19002"/>
                        <a14:foregroundMark x1="79111" y1="14395" x2="79111" y2="14395"/>
                        <a14:foregroundMark x1="76444" y1="9405" x2="76444" y2="9405"/>
                        <a14:foregroundMark x1="77556" y1="32438" x2="79333" y2="26488"/>
                        <a14:foregroundMark x1="79333" y1="26488" x2="68889" y2="26488"/>
                        <a14:foregroundMark x1="68889" y1="26488" x2="70667" y2="33205"/>
                        <a14:foregroundMark x1="70667" y1="32821" x2="78222" y2="33205"/>
                        <a14:foregroundMark x1="82889" y1="79655" x2="80222" y2="64299"/>
                        <a14:foregroundMark x1="80222" y1="64683" x2="68444" y2="64107"/>
                        <a14:foregroundMark x1="68444" y1="64107" x2="72889" y2="84261"/>
                        <a14:foregroundMark x1="72889" y1="84261" x2="82667" y2="80038"/>
                        <a14:foregroundMark x1="81333" y1="79271" x2="74000" y2="71785"/>
                        <a14:foregroundMark x1="74000" y1="71785" x2="74000" y2="71785"/>
                        <a14:foregroundMark x1="12000" y1="69674" x2="22222" y2="79463"/>
                        <a14:foregroundMark x1="14667" y1="76967" x2="14667" y2="76967"/>
                        <a14:foregroundMark x1="14667" y1="76967" x2="13778" y2="79655"/>
                        <a14:foregroundMark x1="14222" y1="80038" x2="21778" y2="79655"/>
                        <a14:foregroundMark x1="21778" y1="79655" x2="16889" y2="92706"/>
                        <a14:foregroundMark x1="17111" y1="92706" x2="42667" y2="96545"/>
                        <a14:foregroundMark x1="42667" y1="96353" x2="43778" y2="80806"/>
                        <a14:foregroundMark x1="43778" y1="80806" x2="52000" y2="68522"/>
                        <a14:foregroundMark x1="52000" y1="68522" x2="35111" y2="70825"/>
                        <a14:foregroundMark x1="35111" y1="70825" x2="19111" y2="82534"/>
                        <a14:foregroundMark x1="19111" y1="82534" x2="20889" y2="90979"/>
                        <a14:foregroundMark x1="20889" y1="90979" x2="29778" y2="90403"/>
                        <a14:foregroundMark x1="29778" y1="90403" x2="29778" y2="86372"/>
                        <a14:foregroundMark x1="29778" y1="86372" x2="34667" y2="85605"/>
                        <a14:foregroundMark x1="34667" y1="85605" x2="34667" y2="85605"/>
                        <a14:foregroundMark x1="34667" y1="89443" x2="34667" y2="89443"/>
                        <a14:foregroundMark x1="31111" y1="88484" x2="31111" y2="88484"/>
                        <a14:foregroundMark x1="20667" y1="80038" x2="21778" y2="87332"/>
                        <a14:foregroundMark x1="21778" y1="87332" x2="48222" y2="90403"/>
                        <a14:foregroundMark x1="48222" y1="90403" x2="48222" y2="83301"/>
                        <a14:foregroundMark x1="48222" y1="83301" x2="35556" y2="81574"/>
                        <a14:foregroundMark x1="35556" y1="81574" x2="26000" y2="73512"/>
                        <a14:foregroundMark x1="26000" y1="73512" x2="47333" y2="82534"/>
                        <a14:foregroundMark x1="47333" y1="82534" x2="51111" y2="96353"/>
                        <a14:foregroundMark x1="51111" y1="96353" x2="55556" y2="98656"/>
                        <a14:foregroundMark x1="16444" y1="16699" x2="16444" y2="16699"/>
                        <a14:foregroundMark x1="27778" y1="13436" x2="27778" y2="13436"/>
                        <a14:foregroundMark x1="13333" y1="7869" x2="13333" y2="7869"/>
                        <a14:foregroundMark x1="10889" y1="5182" x2="10889" y2="5182"/>
                        <a14:foregroundMark x1="10889" y1="5182" x2="8889" y2="26679"/>
                        <a14:foregroundMark x1="9333" y1="27831" x2="30444" y2="26488"/>
                        <a14:foregroundMark x1="30222" y1="26488" x2="42667" y2="11900"/>
                        <a14:foregroundMark x1="42667" y1="11900" x2="38444" y2="5950"/>
                        <a14:foregroundMark x1="38444" y1="5950" x2="32444" y2="2111"/>
                        <a14:foregroundMark x1="32444" y1="2111" x2="30444" y2="3263"/>
                        <a14:foregroundMark x1="29556" y1="8637" x2="29556" y2="8637"/>
                        <a14:foregroundMark x1="26667" y1="12092" x2="26667" y2="12092"/>
                        <a14:foregroundMark x1="11556" y1="8829" x2="11778" y2="12668"/>
                        <a14:foregroundMark x1="12000" y1="12860" x2="32444" y2="22457"/>
                        <a14:foregroundMark x1="32444" y1="22457" x2="15556" y2="26296"/>
                        <a14:foregroundMark x1="12000" y1="24184" x2="23556" y2="22649"/>
                        <a14:foregroundMark x1="25111" y1="26679" x2="24222" y2="35701"/>
                        <a14:foregroundMark x1="24222" y1="35701" x2="48000" y2="33397"/>
                        <a14:foregroundMark x1="48000" y1="33397" x2="48000" y2="20154"/>
                        <a14:foregroundMark x1="48000" y1="20154" x2="48000" y2="9597"/>
                        <a14:foregroundMark x1="48000" y1="9597" x2="38667" y2="8637"/>
                        <a14:foregroundMark x1="39111" y1="8637" x2="34000" y2="25144"/>
                        <a14:foregroundMark x1="34000" y1="25144" x2="42222" y2="24376"/>
                        <a14:foregroundMark x1="12444" y1="44722" x2="18000" y2="60077"/>
                        <a14:foregroundMark x1="18000" y1="60077" x2="23111" y2="58733"/>
                        <a14:foregroundMark x1="23111" y1="58733" x2="20667" y2="48177"/>
                        <a14:foregroundMark x1="20667" y1="48177" x2="14444" y2="47985"/>
                        <a14:foregroundMark x1="56889" y1="73896" x2="61778" y2="83301"/>
                        <a14:foregroundMark x1="61778" y1="83301" x2="67111" y2="79655"/>
                        <a14:foregroundMark x1="67111" y1="79655" x2="64000" y2="72361"/>
                        <a14:foregroundMark x1="64000" y1="72361" x2="59111" y2="77927"/>
                        <a14:foregroundMark x1="54222" y1="94818" x2="53333" y2="98464"/>
                        <a14:foregroundMark x1="53333" y1="98464" x2="74667" y2="99424"/>
                        <a14:foregroundMark x1="79333" y1="97697" x2="78667" y2="95393"/>
                        <a14:foregroundMark x1="78667" y1="95393" x2="52889" y2="95010"/>
                        <a14:foregroundMark x1="52889" y1="95010" x2="53333" y2="98081"/>
                        <a14:foregroundMark x1="53333" y1="98081" x2="80889" y2="98848"/>
                        <a14:foregroundMark x1="80444" y1="99232" x2="81333" y2="94242"/>
                        <a14:foregroundMark x1="81333" y1="94242" x2="56444" y2="79271"/>
                        <a14:foregroundMark x1="56444" y1="79271" x2="51556" y2="91555"/>
                        <a14:foregroundMark x1="51556" y1="91555" x2="62444" y2="88868"/>
                        <a14:foregroundMark x1="62444" y1="89251" x2="58000" y2="83877"/>
                        <a14:foregroundMark x1="53333" y1="10365" x2="52889" y2="16315"/>
                        <a14:foregroundMark x1="52889" y1="15931" x2="61333" y2="14971"/>
                        <a14:foregroundMark x1="60667" y1="15163" x2="62667" y2="11900"/>
                        <a14:foregroundMark x1="62667" y1="11900" x2="61556" y2="9021"/>
                        <a14:foregroundMark x1="61556" y1="9021" x2="52444" y2="10173"/>
                        <a14:foregroundMark x1="89111" y1="27255" x2="88444" y2="21881"/>
                        <a14:foregroundMark x1="88444" y1="21881" x2="80222" y2="22649"/>
                        <a14:foregroundMark x1="36667" y1="27063" x2="36667" y2="27063"/>
                        <a14:foregroundMark x1="32000" y1="30326" x2="32000" y2="30326"/>
                        <a14:foregroundMark x1="27111" y1="36660" x2="27111" y2="43954"/>
                        <a14:foregroundMark x1="27111" y1="43954" x2="27111" y2="43954"/>
                      </a14:backgroundRemoval>
                    </a14:imgEffect>
                  </a14:imgLayer>
                </a14:imgProps>
              </a:ext>
              <a:ext uri="{28A0092B-C50C-407E-A947-70E740481C1C}">
                <a14:useLocalDpi xmlns:a14="http://schemas.microsoft.com/office/drawing/2010/main" val="0"/>
              </a:ext>
            </a:extLst>
          </a:blip>
          <a:srcRect/>
          <a:stretch>
            <a:fillRect/>
          </a:stretch>
        </p:blipFill>
        <p:spPr bwMode="auto">
          <a:xfrm>
            <a:off x="674118" y="2837846"/>
            <a:ext cx="1825241" cy="2113223"/>
          </a:xfrm>
          <a:prstGeom prst="rect">
            <a:avLst/>
          </a:prstGeom>
          <a:noFill/>
          <a:extLst>
            <a:ext uri="{909E8E84-426E-40DD-AFC4-6F175D3DCCD1}">
              <a14:hiddenFill xmlns:a14="http://schemas.microsoft.com/office/drawing/2010/main">
                <a:solidFill>
                  <a:srgbClr val="FFFFFF"/>
                </a:solidFill>
              </a14:hiddenFill>
            </a:ext>
          </a:extLst>
        </p:spPr>
      </p:pic>
      <p:sp>
        <p:nvSpPr>
          <p:cNvPr id="6" name="5 Forma libre"/>
          <p:cNvSpPr/>
          <p:nvPr/>
        </p:nvSpPr>
        <p:spPr>
          <a:xfrm>
            <a:off x="2452061" y="3194382"/>
            <a:ext cx="6461752" cy="1354303"/>
          </a:xfrm>
          <a:custGeom>
            <a:avLst/>
            <a:gdLst>
              <a:gd name="connsiteX0" fmla="*/ 0 w 2177995"/>
              <a:gd name="connsiteY0" fmla="*/ 124776 h 1247764"/>
              <a:gd name="connsiteX1" fmla="*/ 124776 w 2177995"/>
              <a:gd name="connsiteY1" fmla="*/ 0 h 1247764"/>
              <a:gd name="connsiteX2" fmla="*/ 2053219 w 2177995"/>
              <a:gd name="connsiteY2" fmla="*/ 0 h 1247764"/>
              <a:gd name="connsiteX3" fmla="*/ 2177995 w 2177995"/>
              <a:gd name="connsiteY3" fmla="*/ 124776 h 1247764"/>
              <a:gd name="connsiteX4" fmla="*/ 2177995 w 2177995"/>
              <a:gd name="connsiteY4" fmla="*/ 1122988 h 1247764"/>
              <a:gd name="connsiteX5" fmla="*/ 2053219 w 2177995"/>
              <a:gd name="connsiteY5" fmla="*/ 1247764 h 1247764"/>
              <a:gd name="connsiteX6" fmla="*/ 124776 w 2177995"/>
              <a:gd name="connsiteY6" fmla="*/ 1247764 h 1247764"/>
              <a:gd name="connsiteX7" fmla="*/ 0 w 2177995"/>
              <a:gd name="connsiteY7" fmla="*/ 1122988 h 1247764"/>
              <a:gd name="connsiteX8" fmla="*/ 0 w 2177995"/>
              <a:gd name="connsiteY8" fmla="*/ 124776 h 124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995" h="1247764">
                <a:moveTo>
                  <a:pt x="0" y="124776"/>
                </a:moveTo>
                <a:cubicBezTo>
                  <a:pt x="0" y="55864"/>
                  <a:pt x="55864" y="0"/>
                  <a:pt x="124776" y="0"/>
                </a:cubicBezTo>
                <a:lnTo>
                  <a:pt x="2053219" y="0"/>
                </a:lnTo>
                <a:cubicBezTo>
                  <a:pt x="2122131" y="0"/>
                  <a:pt x="2177995" y="55864"/>
                  <a:pt x="2177995" y="124776"/>
                </a:cubicBezTo>
                <a:lnTo>
                  <a:pt x="2177995" y="1122988"/>
                </a:lnTo>
                <a:cubicBezTo>
                  <a:pt x="2177995" y="1191900"/>
                  <a:pt x="2122131" y="1247764"/>
                  <a:pt x="2053219" y="1247764"/>
                </a:cubicBezTo>
                <a:lnTo>
                  <a:pt x="124776" y="1247764"/>
                </a:lnTo>
                <a:cubicBezTo>
                  <a:pt x="55864" y="1247764"/>
                  <a:pt x="0" y="1191900"/>
                  <a:pt x="0" y="1122988"/>
                </a:cubicBezTo>
                <a:lnTo>
                  <a:pt x="0" y="124776"/>
                </a:lnTo>
                <a:close/>
              </a:path>
            </a:pathLst>
          </a:custGeom>
          <a:ln/>
        </p:spPr>
        <p:style>
          <a:lnRef idx="0">
            <a:schemeClr val="accent6"/>
          </a:lnRef>
          <a:fillRef idx="3">
            <a:schemeClr val="accent6"/>
          </a:fillRef>
          <a:effectRef idx="3">
            <a:schemeClr val="accent6"/>
          </a:effectRef>
          <a:fontRef idx="minor">
            <a:schemeClr val="lt1"/>
          </a:fontRef>
        </p:style>
        <p:txBody>
          <a:bodyPr spcFirstLastPara="0" vert="horz" wrap="square" lIns="88369" tIns="88369" rIns="741768" bIns="400310" numCol="1" spcCol="1270" anchor="ctr" anchorCtr="0">
            <a:noAutofit/>
          </a:bodyPr>
          <a:lstStyle/>
          <a:p>
            <a:pPr marL="457200" lvl="2" algn="just" defTabSz="711200">
              <a:lnSpc>
                <a:spcPct val="90000"/>
              </a:lnSpc>
              <a:spcBef>
                <a:spcPct val="0"/>
              </a:spcBef>
              <a:spcAft>
                <a:spcPct val="15000"/>
              </a:spcAft>
            </a:pPr>
            <a:endParaRPr lang="es-ES" sz="1400" b="1" dirty="0" smtClean="0"/>
          </a:p>
          <a:p>
            <a:pPr marL="457200" lvl="2" algn="just" defTabSz="711200">
              <a:lnSpc>
                <a:spcPct val="90000"/>
              </a:lnSpc>
              <a:spcBef>
                <a:spcPct val="0"/>
              </a:spcBef>
              <a:spcAft>
                <a:spcPct val="15000"/>
              </a:spcAft>
            </a:pPr>
            <a:r>
              <a:rPr lang="es-ES" sz="1400" b="1" dirty="0" smtClean="0"/>
              <a:t>Uso </a:t>
            </a:r>
            <a:r>
              <a:rPr lang="es-ES" sz="1400" b="1" dirty="0"/>
              <a:t>de las TIC en los órganos de la administración para mejorar la información y los servicios ofrecidos a los ciudadanos, aumentar la eficiencia </a:t>
            </a:r>
            <a:r>
              <a:rPr lang="es-ES" sz="1400" b="1" dirty="0" smtClean="0"/>
              <a:t>y eficacia </a:t>
            </a:r>
            <a:r>
              <a:rPr lang="es-ES" sz="1400" b="1" dirty="0"/>
              <a:t>de la gestión pública e </a:t>
            </a:r>
            <a:r>
              <a:rPr lang="es-ES" sz="1400" b="1" dirty="0" smtClean="0"/>
              <a:t>incrementar sustantivamente </a:t>
            </a:r>
            <a:r>
              <a:rPr lang="es-ES" sz="1400" b="1" dirty="0"/>
              <a:t>la transparencia del sector público </a:t>
            </a:r>
            <a:r>
              <a:rPr lang="es-ES" sz="1400" b="1" dirty="0" smtClean="0"/>
              <a:t>y la </a:t>
            </a:r>
            <a:r>
              <a:rPr lang="es-ES" sz="1400" b="1" dirty="0"/>
              <a:t>participación ciudadana..</a:t>
            </a:r>
            <a:endParaRPr lang="es-ES" sz="1400" b="1" kern="1200" dirty="0"/>
          </a:p>
        </p:txBody>
      </p:sp>
    </p:spTree>
    <p:extLst>
      <p:ext uri="{BB962C8B-B14F-4D97-AF65-F5344CB8AC3E}">
        <p14:creationId xmlns:p14="http://schemas.microsoft.com/office/powerpoint/2010/main" val="2175046766"/>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 y="818570"/>
            <a:ext cx="8913813" cy="914400"/>
          </a:xfrm>
        </p:spPr>
        <p:txBody>
          <a:bodyPr>
            <a:normAutofit/>
          </a:bodyPr>
          <a:lstStyle/>
          <a:p>
            <a:r>
              <a:rPr lang="es-ES" dirty="0" smtClean="0"/>
              <a:t>TIPOS DE RELACIONES GE</a:t>
            </a:r>
            <a:endParaRPr lang="es-ES" dirty="0"/>
          </a:p>
        </p:txBody>
      </p:sp>
      <p:pic>
        <p:nvPicPr>
          <p:cNvPr id="3" name="2 Imagen"/>
          <p:cNvPicPr/>
          <p:nvPr/>
        </p:nvPicPr>
        <p:blipFill rotWithShape="1">
          <a:blip r:embed="rId3"/>
          <a:srcRect l="13199" t="29888" r="14309" b="34079"/>
          <a:stretch/>
        </p:blipFill>
        <p:spPr bwMode="auto">
          <a:xfrm>
            <a:off x="502728" y="1927188"/>
            <a:ext cx="8251128" cy="38030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6450973"/>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 y="818570"/>
            <a:ext cx="8913813" cy="914400"/>
          </a:xfrm>
        </p:spPr>
        <p:txBody>
          <a:bodyPr>
            <a:normAutofit/>
          </a:bodyPr>
          <a:lstStyle/>
          <a:p>
            <a:r>
              <a:rPr lang="es-ES" dirty="0" smtClean="0"/>
              <a:t>FASES DE DESARROLLO DEL GE</a:t>
            </a:r>
            <a:endParaRPr lang="es-E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25" t="23667" r="14750" b="20000"/>
          <a:stretch/>
        </p:blipFill>
        <p:spPr bwMode="auto">
          <a:xfrm>
            <a:off x="548637" y="1732970"/>
            <a:ext cx="8241793" cy="482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5053006"/>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0" y="817717"/>
            <a:ext cx="8913813" cy="914400"/>
          </a:xfrm>
        </p:spPr>
        <p:txBody>
          <a:bodyPr>
            <a:normAutofit/>
          </a:bodyPr>
          <a:lstStyle/>
          <a:p>
            <a:r>
              <a:rPr lang="es-ES" dirty="0" smtClean="0"/>
              <a:t>BENEFICIOS</a:t>
            </a:r>
            <a:endParaRPr lang="es-ES" dirty="0"/>
          </a:p>
        </p:txBody>
      </p:sp>
      <p:sp>
        <p:nvSpPr>
          <p:cNvPr id="2" name="1 Rectángulo"/>
          <p:cNvSpPr/>
          <p:nvPr/>
        </p:nvSpPr>
        <p:spPr>
          <a:xfrm>
            <a:off x="847344" y="3421898"/>
            <a:ext cx="4572000" cy="646331"/>
          </a:xfrm>
          <a:prstGeom prst="rect">
            <a:avLst/>
          </a:prstGeom>
        </p:spPr>
        <p:txBody>
          <a:bodyPr>
            <a:spAutoFit/>
          </a:bodyPr>
          <a:lstStyle/>
          <a:p>
            <a:pPr algn="just"/>
            <a:r>
              <a:rPr lang="es-ES_tradnl" dirty="0">
                <a:solidFill>
                  <a:schemeClr val="tx2">
                    <a:lumMod val="75000"/>
                  </a:schemeClr>
                </a:solidFill>
                <a:latin typeface="Palatino Linotype" pitchFamily="18" charset="0"/>
              </a:rPr>
              <a:t> </a:t>
            </a:r>
          </a:p>
          <a:p>
            <a:pPr algn="just"/>
            <a:endParaRPr lang="es-ES_tradnl" dirty="0">
              <a:solidFill>
                <a:schemeClr val="tx2">
                  <a:lumMod val="75000"/>
                </a:schemeClr>
              </a:solidFill>
              <a:latin typeface="Palatino Linotype" pitchFamily="18" charset="0"/>
            </a:endParaRPr>
          </a:p>
        </p:txBody>
      </p:sp>
      <p:graphicFrame>
        <p:nvGraphicFramePr>
          <p:cNvPr id="8" name="7 Tabla"/>
          <p:cNvGraphicFramePr>
            <a:graphicFrameLocks noGrp="1"/>
          </p:cNvGraphicFramePr>
          <p:nvPr>
            <p:extLst>
              <p:ext uri="{D42A27DB-BD31-4B8C-83A1-F6EECF244321}">
                <p14:modId xmlns:p14="http://schemas.microsoft.com/office/powerpoint/2010/main" val="1914957268"/>
              </p:ext>
            </p:extLst>
          </p:nvPr>
        </p:nvGraphicFramePr>
        <p:xfrm>
          <a:off x="631049" y="2195549"/>
          <a:ext cx="7556501" cy="3720465"/>
        </p:xfrm>
        <a:graphic>
          <a:graphicData uri="http://schemas.openxmlformats.org/drawingml/2006/table">
            <a:tbl>
              <a:tblPr/>
              <a:tblGrid>
                <a:gridCol w="2678575"/>
                <a:gridCol w="2542107"/>
                <a:gridCol w="2335819"/>
              </a:tblGrid>
              <a:tr h="200025">
                <a:tc>
                  <a:txBody>
                    <a:bodyPr/>
                    <a:lstStyle/>
                    <a:p>
                      <a:pPr algn="ctr" rtl="0" fontAlgn="ctr"/>
                      <a:r>
                        <a:rPr lang="es-ES" sz="1050" b="1" i="0" u="none" strike="noStrike" dirty="0">
                          <a:solidFill>
                            <a:srgbClr val="FFFFFF"/>
                          </a:solidFill>
                          <a:effectLst/>
                          <a:latin typeface="Century Gothic"/>
                        </a:rPr>
                        <a:t>Iniciativas de GE</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rtl="0" fontAlgn="ctr"/>
                      <a:r>
                        <a:rPr lang="es-ES" sz="1050" b="1" i="0" u="none" strike="noStrike">
                          <a:solidFill>
                            <a:srgbClr val="FFFFFF"/>
                          </a:solidFill>
                          <a:effectLst/>
                          <a:latin typeface="Century Gothic"/>
                        </a:rPr>
                        <a:t>Ejemplos</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rtl="0" fontAlgn="ctr"/>
                      <a:r>
                        <a:rPr lang="es-ES" sz="1050" b="1" i="0" u="none" strike="noStrike">
                          <a:solidFill>
                            <a:srgbClr val="FFFFFF"/>
                          </a:solidFill>
                          <a:effectLst/>
                          <a:latin typeface="Century Gothic"/>
                        </a:rPr>
                        <a:t>Beneficios</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r>
              <a:tr h="200025">
                <a:tc rowSpan="6">
                  <a:txBody>
                    <a:bodyPr/>
                    <a:lstStyle/>
                    <a:p>
                      <a:pPr algn="ctr" rtl="0" fontAlgn="ctr"/>
                      <a:r>
                        <a:rPr lang="es-ES" sz="1050" b="1" i="0" u="none" strike="noStrike" dirty="0">
                          <a:solidFill>
                            <a:srgbClr val="FFFFFF"/>
                          </a:solidFill>
                          <a:effectLst/>
                          <a:latin typeface="Century Gothic"/>
                        </a:rPr>
                        <a:t>Ciudadanos</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l" rtl="0" fontAlgn="ctr"/>
                      <a:r>
                        <a:rPr lang="es-ES" sz="1050" b="1" i="0" u="none" strike="noStrike">
                          <a:solidFill>
                            <a:srgbClr val="000000"/>
                          </a:solidFill>
                          <a:effectLst/>
                          <a:latin typeface="Century Gothic"/>
                        </a:rPr>
                        <a:t>Acceso a la información</a:t>
                      </a:r>
                    </a:p>
                  </a:txBody>
                  <a:tcPr marL="4286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rowSpan="6">
                  <a:txBody>
                    <a:bodyPr/>
                    <a:lstStyle/>
                    <a:p>
                      <a:pPr algn="ctr" rtl="0" fontAlgn="ctr"/>
                      <a:r>
                        <a:rPr lang="es-ES" sz="1050" b="1" i="0" u="none" strike="noStrike" dirty="0">
                          <a:solidFill>
                            <a:srgbClr val="000000"/>
                          </a:solidFill>
                          <a:effectLst/>
                          <a:latin typeface="Century Gothic"/>
                        </a:rPr>
                        <a:t>Mayor amplitud de canales, disminución de costos de </a:t>
                      </a:r>
                      <a:r>
                        <a:rPr lang="es-ES" sz="1050" b="1" i="0" u="none" strike="noStrike" dirty="0" smtClean="0">
                          <a:solidFill>
                            <a:srgbClr val="000000"/>
                          </a:solidFill>
                          <a:effectLst/>
                          <a:latin typeface="Century Gothic"/>
                        </a:rPr>
                        <a:t>operación, </a:t>
                      </a:r>
                      <a:r>
                        <a:rPr lang="es-ES" sz="1050" b="1" i="0" u="none" strike="noStrike" dirty="0">
                          <a:solidFill>
                            <a:srgbClr val="000000"/>
                          </a:solidFill>
                          <a:effectLst/>
                          <a:latin typeface="Century Gothic"/>
                        </a:rPr>
                        <a:t>servicios más</a:t>
                      </a:r>
                      <a:br>
                        <a:rPr lang="es-ES" sz="1050" b="1" i="0" u="none" strike="noStrike" dirty="0">
                          <a:solidFill>
                            <a:srgbClr val="000000"/>
                          </a:solidFill>
                          <a:effectLst/>
                          <a:latin typeface="Century Gothic"/>
                        </a:rPr>
                      </a:br>
                      <a:r>
                        <a:rPr lang="es-ES" sz="1050" b="1" i="0" u="none" strike="noStrike" dirty="0">
                          <a:solidFill>
                            <a:srgbClr val="000000"/>
                          </a:solidFill>
                          <a:effectLst/>
                          <a:latin typeface="Century Gothic"/>
                        </a:rPr>
                        <a:t>ágiles y personalizados, mayor participación ciudadana</a:t>
                      </a:r>
                    </a:p>
                  </a:txBody>
                  <a:tcPr marL="9525" marR="9525" marT="9525" marB="0" anchor="ctr">
                    <a:lnL w="12700" cap="flat" cmpd="sng" algn="ctr">
                      <a:solidFill>
                        <a:srgbClr val="8DB4E2"/>
                      </a:solidFill>
                      <a:prstDash val="solid"/>
                      <a:round/>
                      <a:headEnd type="none" w="med" len="med"/>
                      <a:tailEnd type="none" w="med" len="med"/>
                    </a:lnL>
                    <a:lnR w="19050" cap="flat" cmpd="sng" algn="ctr">
                      <a:solidFill>
                        <a:srgbClr val="95B3D7"/>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95B3D7"/>
                      </a:solidFill>
                      <a:prstDash val="solid"/>
                      <a:round/>
                      <a:headEnd type="none" w="med" len="med"/>
                      <a:tailEnd type="none" w="med" len="med"/>
                    </a:lnB>
                    <a:cell3D prstMaterial="dkEdge">
                      <a:bevel/>
                      <a:lightRig rig="flood" dir="t"/>
                    </a:cell3D>
                    <a:solidFill>
                      <a:srgbClr val="DCE6F1"/>
                    </a:solidFill>
                  </a:tcPr>
                </a:tc>
              </a:tr>
              <a:tr h="200025">
                <a:tc vMerge="1">
                  <a:txBody>
                    <a:bodyPr/>
                    <a:lstStyle/>
                    <a:p>
                      <a:endParaRPr lang="es-ES"/>
                    </a:p>
                  </a:txBody>
                  <a:tcPr/>
                </a:tc>
                <a:tc>
                  <a:txBody>
                    <a:bodyPr/>
                    <a:lstStyle/>
                    <a:p>
                      <a:pPr algn="l" rtl="0" fontAlgn="ctr"/>
                      <a:r>
                        <a:rPr lang="es-ES" sz="1050" b="1" i="0" u="none" strike="noStrike">
                          <a:solidFill>
                            <a:srgbClr val="000000"/>
                          </a:solidFill>
                          <a:effectLst/>
                          <a:latin typeface="Century Gothic"/>
                        </a:rPr>
                        <a:t>Acceso a la cultura</a:t>
                      </a:r>
                    </a:p>
                  </a:txBody>
                  <a:tcPr marL="4286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00025">
                <a:tc vMerge="1">
                  <a:txBody>
                    <a:bodyPr/>
                    <a:lstStyle/>
                    <a:p>
                      <a:endParaRPr lang="es-ES"/>
                    </a:p>
                  </a:txBody>
                  <a:tcPr/>
                </a:tc>
                <a:tc>
                  <a:txBody>
                    <a:bodyPr/>
                    <a:lstStyle/>
                    <a:p>
                      <a:pPr algn="l" rtl="0" fontAlgn="ctr"/>
                      <a:r>
                        <a:rPr lang="es-ES" sz="1050" b="1" i="0" u="none" strike="noStrike">
                          <a:solidFill>
                            <a:srgbClr val="000000"/>
                          </a:solidFill>
                          <a:effectLst/>
                          <a:latin typeface="Century Gothic"/>
                        </a:rPr>
                        <a:t>Educación</a:t>
                      </a:r>
                    </a:p>
                  </a:txBody>
                  <a:tcPr marL="4286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00025">
                <a:tc vMerge="1">
                  <a:txBody>
                    <a:bodyPr/>
                    <a:lstStyle/>
                    <a:p>
                      <a:endParaRPr lang="es-ES"/>
                    </a:p>
                  </a:txBody>
                  <a:tcPr/>
                </a:tc>
                <a:tc>
                  <a:txBody>
                    <a:bodyPr/>
                    <a:lstStyle/>
                    <a:p>
                      <a:pPr algn="l" rtl="0" fontAlgn="ctr"/>
                      <a:r>
                        <a:rPr lang="es-ES" sz="1050" b="1" i="0" u="none" strike="noStrike">
                          <a:solidFill>
                            <a:srgbClr val="000000"/>
                          </a:solidFill>
                          <a:effectLst/>
                          <a:latin typeface="Century Gothic"/>
                        </a:rPr>
                        <a:t>Subsidios</a:t>
                      </a:r>
                    </a:p>
                  </a:txBody>
                  <a:tcPr marL="4286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00025">
                <a:tc vMerge="1">
                  <a:txBody>
                    <a:bodyPr/>
                    <a:lstStyle/>
                    <a:p>
                      <a:endParaRPr lang="es-ES"/>
                    </a:p>
                  </a:txBody>
                  <a:tcPr/>
                </a:tc>
                <a:tc>
                  <a:txBody>
                    <a:bodyPr/>
                    <a:lstStyle/>
                    <a:p>
                      <a:pPr algn="l" rtl="0" fontAlgn="ctr"/>
                      <a:r>
                        <a:rPr lang="es-ES" sz="1050" b="1" i="0" u="none" strike="noStrike">
                          <a:solidFill>
                            <a:srgbClr val="000000"/>
                          </a:solidFill>
                          <a:effectLst/>
                          <a:latin typeface="Century Gothic"/>
                        </a:rPr>
                        <a:t>Impuesto</a:t>
                      </a:r>
                    </a:p>
                  </a:txBody>
                  <a:tcPr marL="4286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00025">
                <a:tc vMerge="1">
                  <a:txBody>
                    <a:bodyPr/>
                    <a:lstStyle/>
                    <a:p>
                      <a:endParaRPr lang="es-ES"/>
                    </a:p>
                  </a:txBody>
                  <a:tcPr/>
                </a:tc>
                <a:tc>
                  <a:txBody>
                    <a:bodyPr/>
                    <a:lstStyle/>
                    <a:p>
                      <a:pPr algn="l" rtl="0" fontAlgn="ctr"/>
                      <a:r>
                        <a:rPr lang="es-ES" sz="1050" b="1" i="0" u="none" strike="noStrike" dirty="0">
                          <a:solidFill>
                            <a:srgbClr val="000000"/>
                          </a:solidFill>
                          <a:effectLst/>
                          <a:latin typeface="Century Gothic"/>
                        </a:rPr>
                        <a:t>Salud</a:t>
                      </a:r>
                    </a:p>
                  </a:txBody>
                  <a:tcPr marL="4286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00025">
                <a:tc rowSpan="5">
                  <a:txBody>
                    <a:bodyPr/>
                    <a:lstStyle/>
                    <a:p>
                      <a:pPr algn="ctr" rtl="0" fontAlgn="ctr"/>
                      <a:r>
                        <a:rPr lang="es-ES" sz="1050" b="1" i="0" u="none" strike="noStrike">
                          <a:solidFill>
                            <a:srgbClr val="FFFFFF"/>
                          </a:solidFill>
                          <a:effectLst/>
                          <a:latin typeface="Century Gothic"/>
                        </a:rPr>
                        <a:t>Empresas</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l" rtl="0" fontAlgn="ctr"/>
                      <a:r>
                        <a:rPr lang="es-ES" sz="1050" b="1" i="0" u="none" strike="noStrike" dirty="0">
                          <a:solidFill>
                            <a:srgbClr val="000000"/>
                          </a:solidFill>
                          <a:effectLst/>
                          <a:latin typeface="Century Gothic"/>
                        </a:rPr>
                        <a:t>Acceso a la información</a:t>
                      </a:r>
                    </a:p>
                  </a:txBody>
                  <a:tcPr marL="4286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rowSpan="5">
                  <a:txBody>
                    <a:bodyPr/>
                    <a:lstStyle/>
                    <a:p>
                      <a:pPr algn="ctr" rtl="0" fontAlgn="ctr"/>
                      <a:r>
                        <a:rPr lang="es-ES" sz="1050" b="1" i="0" u="none" strike="noStrike">
                          <a:solidFill>
                            <a:srgbClr val="000000"/>
                          </a:solidFill>
                          <a:effectLst/>
                          <a:latin typeface="Century Gothic"/>
                        </a:rPr>
                        <a:t>Interacciones más rápidas, disminución de costos de operación, disminución y/o eliminación de aspectos normativos</a:t>
                      </a:r>
                    </a:p>
                  </a:txBody>
                  <a:tcPr marL="9525" marR="9525" marT="9525" marB="0" anchor="ctr">
                    <a:lnL w="12700" cap="flat" cmpd="sng" algn="ctr">
                      <a:solidFill>
                        <a:srgbClr val="8DB4E2"/>
                      </a:solidFill>
                      <a:prstDash val="solid"/>
                      <a:round/>
                      <a:headEnd type="none" w="med" len="med"/>
                      <a:tailEnd type="none" w="med" len="med"/>
                    </a:lnL>
                    <a:lnR w="1905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cell3D prstMaterial="dkEdge">
                      <a:bevel/>
                      <a:lightRig rig="flood" dir="t"/>
                    </a:cell3D>
                    <a:solidFill>
                      <a:srgbClr val="DCE6F1"/>
                    </a:solidFill>
                  </a:tcPr>
                </a:tc>
              </a:tr>
              <a:tr h="200025">
                <a:tc vMerge="1">
                  <a:txBody>
                    <a:bodyPr/>
                    <a:lstStyle/>
                    <a:p>
                      <a:endParaRPr lang="es-ES"/>
                    </a:p>
                  </a:txBody>
                  <a:tcPr/>
                </a:tc>
                <a:tc>
                  <a:txBody>
                    <a:bodyPr/>
                    <a:lstStyle/>
                    <a:p>
                      <a:pPr algn="l" rtl="0" fontAlgn="ctr"/>
                      <a:r>
                        <a:rPr lang="es-ES" sz="1050" b="1" i="0" u="none" strike="noStrike">
                          <a:solidFill>
                            <a:srgbClr val="000000"/>
                          </a:solidFill>
                          <a:effectLst/>
                          <a:latin typeface="Century Gothic"/>
                        </a:rPr>
                        <a:t>Obtención de apoyo y subsidios</a:t>
                      </a:r>
                    </a:p>
                  </a:txBody>
                  <a:tcPr marL="4286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00025">
                <a:tc vMerge="1">
                  <a:txBody>
                    <a:bodyPr/>
                    <a:lstStyle/>
                    <a:p>
                      <a:endParaRPr lang="es-ES"/>
                    </a:p>
                  </a:txBody>
                  <a:tcPr/>
                </a:tc>
                <a:tc>
                  <a:txBody>
                    <a:bodyPr/>
                    <a:lstStyle/>
                    <a:p>
                      <a:pPr algn="l" rtl="0" fontAlgn="ctr"/>
                      <a:r>
                        <a:rPr lang="es-ES" sz="1050" b="1" i="0" u="none" strike="noStrike">
                          <a:solidFill>
                            <a:srgbClr val="000000"/>
                          </a:solidFill>
                          <a:effectLst/>
                          <a:latin typeface="Century Gothic"/>
                        </a:rPr>
                        <a:t>Obligaciones legales</a:t>
                      </a:r>
                    </a:p>
                  </a:txBody>
                  <a:tcPr marL="4286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00025">
                <a:tc vMerge="1">
                  <a:txBody>
                    <a:bodyPr/>
                    <a:lstStyle/>
                    <a:p>
                      <a:endParaRPr lang="es-ES"/>
                    </a:p>
                  </a:txBody>
                  <a:tcPr/>
                </a:tc>
                <a:tc>
                  <a:txBody>
                    <a:bodyPr/>
                    <a:lstStyle/>
                    <a:p>
                      <a:pPr algn="l" rtl="0" fontAlgn="ctr"/>
                      <a:r>
                        <a:rPr lang="es-ES" sz="1050" b="1" i="0" u="none" strike="noStrike">
                          <a:solidFill>
                            <a:srgbClr val="000000"/>
                          </a:solidFill>
                          <a:effectLst/>
                          <a:latin typeface="Century Gothic"/>
                        </a:rPr>
                        <a:t>Pago de impuestos y obligaciones</a:t>
                      </a:r>
                    </a:p>
                  </a:txBody>
                  <a:tcPr marL="4286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00025">
                <a:tc vMerge="1">
                  <a:txBody>
                    <a:bodyPr/>
                    <a:lstStyle/>
                    <a:p>
                      <a:endParaRPr lang="es-ES"/>
                    </a:p>
                  </a:txBody>
                  <a:tcPr/>
                </a:tc>
                <a:tc>
                  <a:txBody>
                    <a:bodyPr/>
                    <a:lstStyle/>
                    <a:p>
                      <a:pPr algn="l" rtl="0" fontAlgn="ctr"/>
                      <a:r>
                        <a:rPr lang="es-ES" sz="1050" b="1" i="0" u="none" strike="noStrike">
                          <a:solidFill>
                            <a:srgbClr val="000000"/>
                          </a:solidFill>
                          <a:effectLst/>
                          <a:latin typeface="Century Gothic"/>
                        </a:rPr>
                        <a:t>Ventas en línea</a:t>
                      </a:r>
                    </a:p>
                  </a:txBody>
                  <a:tcPr marL="4286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371475">
                <a:tc rowSpan="3">
                  <a:txBody>
                    <a:bodyPr/>
                    <a:lstStyle/>
                    <a:p>
                      <a:pPr algn="ctr" rtl="0" fontAlgn="ctr"/>
                      <a:r>
                        <a:rPr lang="es-ES" sz="1050" b="1" i="0" u="none" strike="noStrike">
                          <a:solidFill>
                            <a:srgbClr val="FFFFFF"/>
                          </a:solidFill>
                          <a:effectLst/>
                          <a:latin typeface="Century Gothic"/>
                        </a:rPr>
                        <a:t>Instituciones públicas</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l" rtl="0" fontAlgn="ctr"/>
                      <a:r>
                        <a:rPr lang="es-ES" sz="1050" b="1" i="0" u="none" strike="noStrike">
                          <a:solidFill>
                            <a:srgbClr val="000000"/>
                          </a:solidFill>
                          <a:effectLst/>
                          <a:latin typeface="Century Gothic"/>
                        </a:rPr>
                        <a:t>Acceso a servicios de información entre reparticiones públicas</a:t>
                      </a:r>
                    </a:p>
                  </a:txBody>
                  <a:tcPr marL="4286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rowSpan="3">
                  <a:txBody>
                    <a:bodyPr/>
                    <a:lstStyle/>
                    <a:p>
                      <a:pPr algn="ctr" rtl="0" fontAlgn="ctr"/>
                      <a:r>
                        <a:rPr lang="es-ES" sz="1050" b="1" i="0" u="none" strike="noStrike">
                          <a:solidFill>
                            <a:srgbClr val="000000"/>
                          </a:solidFill>
                          <a:effectLst/>
                          <a:latin typeface="Century Gothic"/>
                        </a:rPr>
                        <a:t>Mayor rapidez y eficiencia, disminución de costos de operación, mejor utilización de inversiones tecnológicas</a:t>
                      </a:r>
                    </a:p>
                  </a:txBody>
                  <a:tcPr marL="9525" marR="9525" marT="9525" marB="0" anchor="ctr">
                    <a:lnL w="12700" cap="flat" cmpd="sng" algn="ctr">
                      <a:solidFill>
                        <a:srgbClr val="8DB4E2"/>
                      </a:solidFill>
                      <a:prstDash val="solid"/>
                      <a:round/>
                      <a:headEnd type="none" w="med" len="med"/>
                      <a:tailEnd type="none" w="med" len="med"/>
                    </a:lnL>
                    <a:lnR w="1905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cell3D prstMaterial="dkEdge">
                      <a:bevel/>
                      <a:lightRig rig="flood" dir="t"/>
                    </a:cell3D>
                    <a:solidFill>
                      <a:srgbClr val="DCE6F1"/>
                    </a:solidFill>
                  </a:tcPr>
                </a:tc>
              </a:tr>
              <a:tr h="200025">
                <a:tc vMerge="1">
                  <a:txBody>
                    <a:bodyPr/>
                    <a:lstStyle/>
                    <a:p>
                      <a:endParaRPr lang="es-ES"/>
                    </a:p>
                  </a:txBody>
                  <a:tcPr/>
                </a:tc>
                <a:tc>
                  <a:txBody>
                    <a:bodyPr/>
                    <a:lstStyle/>
                    <a:p>
                      <a:pPr algn="l" rtl="0" fontAlgn="ctr"/>
                      <a:r>
                        <a:rPr lang="es-ES" sz="1050" b="1" i="0" u="none" strike="noStrike" dirty="0">
                          <a:solidFill>
                            <a:srgbClr val="000000"/>
                          </a:solidFill>
                          <a:effectLst/>
                          <a:latin typeface="Century Gothic"/>
                        </a:rPr>
                        <a:t>Provisión de servicios centralizados</a:t>
                      </a:r>
                    </a:p>
                  </a:txBody>
                  <a:tcPr marL="4286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371475">
                <a:tc vMerge="1">
                  <a:txBody>
                    <a:bodyPr/>
                    <a:lstStyle/>
                    <a:p>
                      <a:endParaRPr lang="es-ES"/>
                    </a:p>
                  </a:txBody>
                  <a:tcPr/>
                </a:tc>
                <a:tc>
                  <a:txBody>
                    <a:bodyPr/>
                    <a:lstStyle/>
                    <a:p>
                      <a:pPr algn="l" rtl="0" fontAlgn="ctr"/>
                      <a:r>
                        <a:rPr lang="es-ES" sz="1050" b="1" i="0" u="none" strike="noStrike" dirty="0">
                          <a:solidFill>
                            <a:srgbClr val="000000"/>
                          </a:solidFill>
                          <a:effectLst/>
                          <a:latin typeface="Century Gothic"/>
                        </a:rPr>
                        <a:t>Compras publicas y licitaciones en línea</a:t>
                      </a:r>
                    </a:p>
                  </a:txBody>
                  <a:tcPr marL="4286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bl>
          </a:graphicData>
        </a:graphic>
      </p:graphicFrame>
    </p:spTree>
    <p:extLst>
      <p:ext uri="{BB962C8B-B14F-4D97-AF65-F5344CB8AC3E}">
        <p14:creationId xmlns:p14="http://schemas.microsoft.com/office/powerpoint/2010/main" val="4002562725"/>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redondeado"/>
          <p:cNvSpPr/>
          <p:nvPr/>
        </p:nvSpPr>
        <p:spPr>
          <a:xfrm>
            <a:off x="877824" y="3558318"/>
            <a:ext cx="7632848" cy="504056"/>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solidFill>
                <a:schemeClr val="bg1"/>
              </a:solidFill>
            </a:endParaRPr>
          </a:p>
        </p:txBody>
      </p:sp>
      <p:sp>
        <p:nvSpPr>
          <p:cNvPr id="2" name="1 Título"/>
          <p:cNvSpPr>
            <a:spLocks noGrp="1"/>
          </p:cNvSpPr>
          <p:nvPr>
            <p:ph type="title"/>
          </p:nvPr>
        </p:nvSpPr>
        <p:spPr/>
        <p:txBody>
          <a:bodyPr/>
          <a:lstStyle/>
          <a:p>
            <a:r>
              <a:rPr lang="es-ES" dirty="0" smtClean="0"/>
              <a:t>AGENDA</a:t>
            </a:r>
            <a:endParaRPr lang="es-ES" dirty="0"/>
          </a:p>
        </p:txBody>
      </p:sp>
      <p:sp>
        <p:nvSpPr>
          <p:cNvPr id="4" name="3 CuadroTexto"/>
          <p:cNvSpPr txBox="1"/>
          <p:nvPr/>
        </p:nvSpPr>
        <p:spPr>
          <a:xfrm>
            <a:off x="1114422" y="2583370"/>
            <a:ext cx="7559675" cy="400110"/>
          </a:xfrm>
          <a:prstGeom prst="rect">
            <a:avLst/>
          </a:prstGeom>
          <a:noFill/>
          <a:ln>
            <a:noFill/>
          </a:ln>
        </p:spPr>
        <p:txBody>
          <a:bodyPr wrap="square">
            <a:spAutoFit/>
          </a:bodyPr>
          <a:lstStyle/>
          <a:p>
            <a:pPr marL="342900" indent="-342900" fontAlgn="auto">
              <a:spcBef>
                <a:spcPts val="0"/>
              </a:spcBef>
              <a:spcAft>
                <a:spcPts val="0"/>
              </a:spcAft>
              <a:buFont typeface="Arial" pitchFamily="34" charset="0"/>
              <a:buChar char="•"/>
              <a:defRPr/>
            </a:pPr>
            <a:r>
              <a:rPr lang="es-EC" sz="2000" dirty="0">
                <a:latin typeface="+mj-lt"/>
              </a:rPr>
              <a:t>Introducción</a:t>
            </a:r>
          </a:p>
        </p:txBody>
      </p:sp>
      <p:sp>
        <p:nvSpPr>
          <p:cNvPr id="5" name="15 Rectángulo"/>
          <p:cNvSpPr>
            <a:spLocks noChangeArrowheads="1"/>
          </p:cNvSpPr>
          <p:nvPr/>
        </p:nvSpPr>
        <p:spPr bwMode="auto">
          <a:xfrm>
            <a:off x="1138806" y="3588507"/>
            <a:ext cx="681789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S" sz="2000" b="1" dirty="0" smtClean="0">
                <a:solidFill>
                  <a:schemeClr val="bg1"/>
                </a:solidFill>
                <a:latin typeface="+mj-lt"/>
              </a:rPr>
              <a:t>Comparativo Madurez de GE: Internacional, Local</a:t>
            </a:r>
            <a:endParaRPr lang="es-EC" sz="2000" b="1" dirty="0">
              <a:solidFill>
                <a:schemeClr val="bg1"/>
              </a:solidFill>
              <a:latin typeface="+mj-lt"/>
            </a:endParaRPr>
          </a:p>
        </p:txBody>
      </p:sp>
      <p:sp>
        <p:nvSpPr>
          <p:cNvPr id="6" name="16 Rectángulo"/>
          <p:cNvSpPr>
            <a:spLocks noChangeArrowheads="1"/>
          </p:cNvSpPr>
          <p:nvPr/>
        </p:nvSpPr>
        <p:spPr bwMode="auto">
          <a:xfrm>
            <a:off x="1138806" y="4110904"/>
            <a:ext cx="3275256"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smtClean="0">
                <a:latin typeface="+mj-lt"/>
              </a:rPr>
              <a:t>Definición de factores</a:t>
            </a:r>
            <a:endParaRPr lang="es-EC" sz="2000" dirty="0">
              <a:latin typeface="+mj-lt"/>
            </a:endParaRPr>
          </a:p>
        </p:txBody>
      </p:sp>
      <p:sp>
        <p:nvSpPr>
          <p:cNvPr id="7" name="20 Rectángulo"/>
          <p:cNvSpPr>
            <a:spLocks noChangeArrowheads="1"/>
          </p:cNvSpPr>
          <p:nvPr/>
        </p:nvSpPr>
        <p:spPr bwMode="auto">
          <a:xfrm>
            <a:off x="1138806" y="4614540"/>
            <a:ext cx="433003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smtClean="0">
                <a:latin typeface="+mj-lt"/>
              </a:rPr>
              <a:t>Caso de Estudio: Antonio Ante</a:t>
            </a:r>
            <a:endParaRPr lang="es-EC" sz="2000" dirty="0">
              <a:latin typeface="+mj-lt"/>
            </a:endParaRPr>
          </a:p>
        </p:txBody>
      </p:sp>
      <p:sp>
        <p:nvSpPr>
          <p:cNvPr id="8" name="20 Rectángulo"/>
          <p:cNvSpPr>
            <a:spLocks noChangeArrowheads="1"/>
          </p:cNvSpPr>
          <p:nvPr/>
        </p:nvSpPr>
        <p:spPr bwMode="auto">
          <a:xfrm>
            <a:off x="1138808" y="5106668"/>
            <a:ext cx="4841390"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a:latin typeface="+mj-lt"/>
              </a:rPr>
              <a:t>Conclusiones y Recomendaciones</a:t>
            </a:r>
          </a:p>
        </p:txBody>
      </p:sp>
      <p:sp>
        <p:nvSpPr>
          <p:cNvPr id="9" name="8 CuadroTexto"/>
          <p:cNvSpPr txBox="1"/>
          <p:nvPr/>
        </p:nvSpPr>
        <p:spPr>
          <a:xfrm>
            <a:off x="1126614" y="3088635"/>
            <a:ext cx="2933816" cy="400110"/>
          </a:xfrm>
          <a:prstGeom prst="rect">
            <a:avLst/>
          </a:prstGeom>
          <a:noFill/>
          <a:ln w="9525">
            <a:noFill/>
            <a:miter lim="800000"/>
            <a:headEnd/>
            <a:tailEnd/>
          </a:ln>
        </p:spPr>
        <p:txBody>
          <a:bodyPr wrap="none">
            <a:spAutoFit/>
          </a:bodyPr>
          <a:lstStyle>
            <a:defPPr>
              <a:defRPr lang="es-ES"/>
            </a:defPPr>
            <a:lvl1pPr marL="342900" indent="-342900">
              <a:buFont typeface="Arial" pitchFamily="34" charset="0"/>
              <a:buChar char="•"/>
              <a:defRPr sz="2000">
                <a:latin typeface="+mj-lt"/>
              </a:defRPr>
            </a:lvl1pPr>
          </a:lstStyle>
          <a:p>
            <a:r>
              <a:rPr lang="es-EC" dirty="0" smtClean="0"/>
              <a:t>Marco Conceptual</a:t>
            </a:r>
            <a:endParaRPr lang="es-EC" dirty="0"/>
          </a:p>
        </p:txBody>
      </p:sp>
    </p:spTree>
    <p:extLst>
      <p:ext uri="{BB962C8B-B14F-4D97-AF65-F5344CB8AC3E}">
        <p14:creationId xmlns:p14="http://schemas.microsoft.com/office/powerpoint/2010/main" val="313947655"/>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Estadísticas – Medición de la SI</a:t>
            </a:r>
            <a:endParaRPr lang="es-ES" dirty="0"/>
          </a:p>
        </p:txBody>
      </p:sp>
      <p:pic>
        <p:nvPicPr>
          <p:cNvPr id="8" name="chart"/>
          <p:cNvPicPr>
            <a:picLocks noChangeAspect="1"/>
          </p:cNvPicPr>
          <p:nvPr/>
        </p:nvPicPr>
        <p:blipFill>
          <a:blip r:embed="rId3"/>
          <a:stretch>
            <a:fillRect/>
          </a:stretch>
        </p:blipFill>
        <p:spPr>
          <a:xfrm>
            <a:off x="5656514" y="2081388"/>
            <a:ext cx="3257299" cy="2277022"/>
          </a:xfrm>
          <a:prstGeom prst="rect">
            <a:avLst/>
          </a:prstGeom>
          <a:ln w="12700">
            <a:solidFill>
              <a:schemeClr val="tx1"/>
            </a:solidFill>
          </a:ln>
        </p:spPr>
      </p:pic>
      <p:graphicFrame>
        <p:nvGraphicFramePr>
          <p:cNvPr id="9" name="3 Gráfico"/>
          <p:cNvGraphicFramePr>
            <a:graphicFrameLocks/>
          </p:cNvGraphicFramePr>
          <p:nvPr>
            <p:extLst>
              <p:ext uri="{D42A27DB-BD31-4B8C-83A1-F6EECF244321}">
                <p14:modId xmlns:p14="http://schemas.microsoft.com/office/powerpoint/2010/main" val="4032223066"/>
              </p:ext>
            </p:extLst>
          </p:nvPr>
        </p:nvGraphicFramePr>
        <p:xfrm>
          <a:off x="241744" y="2243312"/>
          <a:ext cx="6562725" cy="42622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5570731"/>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Estadísticas – Medición de la SI</a:t>
            </a:r>
            <a:endParaRPr lang="es-ES" dirty="0"/>
          </a:p>
        </p:txBody>
      </p:sp>
      <p:graphicFrame>
        <p:nvGraphicFramePr>
          <p:cNvPr id="10" name="9 Tabla"/>
          <p:cNvGraphicFramePr>
            <a:graphicFrameLocks noGrp="1"/>
          </p:cNvGraphicFramePr>
          <p:nvPr>
            <p:extLst>
              <p:ext uri="{D42A27DB-BD31-4B8C-83A1-F6EECF244321}">
                <p14:modId xmlns:p14="http://schemas.microsoft.com/office/powerpoint/2010/main" val="2836398001"/>
              </p:ext>
            </p:extLst>
          </p:nvPr>
        </p:nvGraphicFramePr>
        <p:xfrm>
          <a:off x="2290191" y="5136070"/>
          <a:ext cx="5084063" cy="1196340"/>
        </p:xfrm>
        <a:graphic>
          <a:graphicData uri="http://schemas.openxmlformats.org/drawingml/2006/table">
            <a:tbl>
              <a:tblPr/>
              <a:tblGrid>
                <a:gridCol w="1600150"/>
                <a:gridCol w="887018"/>
                <a:gridCol w="709540"/>
                <a:gridCol w="1151133"/>
                <a:gridCol w="736222"/>
              </a:tblGrid>
              <a:tr h="0">
                <a:tc>
                  <a:txBody>
                    <a:bodyPr/>
                    <a:lstStyle/>
                    <a:p>
                      <a:pPr algn="ctr" fontAlgn="ctr"/>
                      <a:r>
                        <a:rPr lang="es-ES" sz="1100" b="1" i="0" u="none" strike="noStrike" dirty="0">
                          <a:solidFill>
                            <a:srgbClr val="FFFFFF"/>
                          </a:solidFill>
                          <a:effectLst/>
                          <a:latin typeface="+mj-lt"/>
                        </a:rPr>
                        <a:t>PAÍS</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dirty="0">
                          <a:solidFill>
                            <a:srgbClr val="FFFFFF"/>
                          </a:solidFill>
                          <a:effectLst/>
                          <a:latin typeface="+mj-lt"/>
                        </a:rPr>
                        <a:t>Acceso</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dirty="0">
                          <a:solidFill>
                            <a:srgbClr val="FFFFFF"/>
                          </a:solidFill>
                          <a:effectLst/>
                          <a:latin typeface="+mj-lt"/>
                        </a:rPr>
                        <a:t>Uso</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dirty="0">
                          <a:solidFill>
                            <a:srgbClr val="FFFFFF"/>
                          </a:solidFill>
                          <a:effectLst/>
                          <a:latin typeface="+mj-lt"/>
                        </a:rPr>
                        <a:t>Habilidades</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2013</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r>
              <a:tr h="219075">
                <a:tc>
                  <a:txBody>
                    <a:bodyPr/>
                    <a:lstStyle/>
                    <a:p>
                      <a:pPr algn="ctr" fontAlgn="ctr"/>
                      <a:r>
                        <a:rPr lang="es-ES" sz="1100" b="1" i="0" u="none" strike="noStrike" dirty="0">
                          <a:solidFill>
                            <a:srgbClr val="FFFFFF"/>
                          </a:solidFill>
                          <a:effectLst/>
                          <a:latin typeface="+mj-lt"/>
                        </a:rPr>
                        <a:t>República de Corea</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b"/>
                      <a:r>
                        <a:rPr lang="es-ES" sz="1100" b="0" i="0" u="none" strike="noStrike" dirty="0">
                          <a:solidFill>
                            <a:srgbClr val="000000"/>
                          </a:solidFill>
                          <a:effectLst/>
                          <a:latin typeface="+mj-lt"/>
                        </a:rPr>
                        <a:t>8,94</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100" b="0" i="0" u="none" strike="noStrike" dirty="0">
                          <a:solidFill>
                            <a:srgbClr val="000000"/>
                          </a:solidFill>
                          <a:effectLst/>
                          <a:latin typeface="+mj-lt"/>
                        </a:rPr>
                        <a:t>8,26</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b"/>
                      <a:r>
                        <a:rPr lang="es-ES" sz="1100" b="0" i="0" u="none" strike="noStrike" dirty="0">
                          <a:solidFill>
                            <a:srgbClr val="000000"/>
                          </a:solidFill>
                          <a:effectLst/>
                          <a:latin typeface="+mj-lt"/>
                        </a:rPr>
                        <a:t>9,81</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100" b="0" i="0" u="none" strike="noStrike">
                          <a:solidFill>
                            <a:srgbClr val="000000"/>
                          </a:solidFill>
                          <a:effectLst/>
                          <a:latin typeface="+mj-lt"/>
                        </a:rPr>
                        <a:t>8,85</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00025">
                <a:tc>
                  <a:txBody>
                    <a:bodyPr/>
                    <a:lstStyle/>
                    <a:p>
                      <a:pPr algn="ctr" fontAlgn="ctr"/>
                      <a:r>
                        <a:rPr lang="es-ES" sz="1100" b="1" i="0" u="none" strike="noStrike">
                          <a:solidFill>
                            <a:srgbClr val="FFFFFF"/>
                          </a:solidFill>
                          <a:effectLst/>
                          <a:latin typeface="+mj-lt"/>
                        </a:rPr>
                        <a:t>Singapur</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b"/>
                      <a:r>
                        <a:rPr lang="es-ES" sz="1100" b="0" i="0" u="none" strike="noStrike" dirty="0">
                          <a:solidFill>
                            <a:srgbClr val="000000"/>
                          </a:solidFill>
                          <a:effectLst/>
                          <a:latin typeface="+mj-lt"/>
                        </a:rPr>
                        <a:t>8,61</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100" b="0" i="0" u="none" strike="noStrike" dirty="0">
                          <a:solidFill>
                            <a:srgbClr val="000000"/>
                          </a:solidFill>
                          <a:effectLst/>
                          <a:latin typeface="+mj-lt"/>
                        </a:rPr>
                        <a:t>7,19</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b"/>
                      <a:r>
                        <a:rPr lang="es-ES" sz="1100" b="0" i="0" u="none" strike="noStrike" dirty="0">
                          <a:solidFill>
                            <a:srgbClr val="000000"/>
                          </a:solidFill>
                          <a:effectLst/>
                          <a:latin typeface="+mj-lt"/>
                        </a:rPr>
                        <a:t>7,90</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100" b="0" i="0" u="none" strike="noStrike">
                          <a:solidFill>
                            <a:srgbClr val="000000"/>
                          </a:solidFill>
                          <a:effectLst/>
                          <a:latin typeface="+mj-lt"/>
                        </a:rPr>
                        <a:t>7,90</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00025">
                <a:tc>
                  <a:txBody>
                    <a:bodyPr/>
                    <a:lstStyle/>
                    <a:p>
                      <a:pPr algn="ctr" fontAlgn="ctr"/>
                      <a:r>
                        <a:rPr lang="es-ES" sz="1100" b="1" i="0" u="none" strike="noStrike">
                          <a:solidFill>
                            <a:srgbClr val="FFFFFF"/>
                          </a:solidFill>
                          <a:effectLst/>
                          <a:latin typeface="+mj-lt"/>
                        </a:rPr>
                        <a:t>Uruguay</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b"/>
                      <a:r>
                        <a:rPr lang="es-ES" sz="1100" b="0" i="0" u="none" strike="noStrike">
                          <a:solidFill>
                            <a:srgbClr val="000000"/>
                          </a:solidFill>
                          <a:effectLst/>
                          <a:latin typeface="+mj-lt"/>
                        </a:rPr>
                        <a:t>7,05</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100" b="0" i="0" u="none" strike="noStrike" dirty="0">
                          <a:solidFill>
                            <a:srgbClr val="000000"/>
                          </a:solidFill>
                          <a:effectLst/>
                          <a:latin typeface="+mj-lt"/>
                        </a:rPr>
                        <a:t>4,56</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b"/>
                      <a:r>
                        <a:rPr lang="es-ES" sz="1100" b="0" i="0" u="none" strike="noStrike" dirty="0">
                          <a:solidFill>
                            <a:srgbClr val="000000"/>
                          </a:solidFill>
                          <a:effectLst/>
                          <a:latin typeface="+mj-lt"/>
                        </a:rPr>
                        <a:t>8,39</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100" b="0" i="0" u="none" strike="noStrike" dirty="0">
                          <a:solidFill>
                            <a:srgbClr val="000000"/>
                          </a:solidFill>
                          <a:effectLst/>
                          <a:latin typeface="+mj-lt"/>
                        </a:rPr>
                        <a:t>6,32</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00025">
                <a:tc>
                  <a:txBody>
                    <a:bodyPr/>
                    <a:lstStyle/>
                    <a:p>
                      <a:pPr algn="ctr" fontAlgn="ctr"/>
                      <a:r>
                        <a:rPr lang="es-ES" sz="1100" b="1" i="0" u="none" strike="noStrike">
                          <a:solidFill>
                            <a:srgbClr val="FFFFFF"/>
                          </a:solidFill>
                          <a:effectLst/>
                          <a:latin typeface="+mj-lt"/>
                        </a:rPr>
                        <a:t>Chile</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b"/>
                      <a:r>
                        <a:rPr lang="es-ES" sz="1100" b="0" i="0" u="none" strike="noStrike">
                          <a:solidFill>
                            <a:srgbClr val="000000"/>
                          </a:solidFill>
                          <a:effectLst/>
                          <a:latin typeface="+mj-lt"/>
                        </a:rPr>
                        <a:t>6,35</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100" b="0" i="0" u="none" strike="noStrike" dirty="0">
                          <a:solidFill>
                            <a:srgbClr val="000000"/>
                          </a:solidFill>
                          <a:effectLst/>
                          <a:latin typeface="+mj-lt"/>
                        </a:rPr>
                        <a:t>4,08</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b"/>
                      <a:r>
                        <a:rPr lang="es-ES" sz="1100" b="0" i="0" u="none" strike="noStrike" dirty="0">
                          <a:solidFill>
                            <a:srgbClr val="000000"/>
                          </a:solidFill>
                          <a:effectLst/>
                          <a:latin typeface="+mj-lt"/>
                        </a:rPr>
                        <a:t>8,82</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100" b="0" i="0" u="none" strike="noStrike" dirty="0">
                          <a:solidFill>
                            <a:srgbClr val="000000"/>
                          </a:solidFill>
                          <a:effectLst/>
                          <a:latin typeface="+mj-lt"/>
                        </a:rPr>
                        <a:t>5,92</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00025">
                <a:tc>
                  <a:txBody>
                    <a:bodyPr/>
                    <a:lstStyle/>
                    <a:p>
                      <a:pPr algn="ctr" fontAlgn="ctr"/>
                      <a:r>
                        <a:rPr lang="es-ES" sz="1100" b="1" i="0" u="none" strike="noStrike">
                          <a:solidFill>
                            <a:srgbClr val="FFFFFF"/>
                          </a:solidFill>
                          <a:effectLst/>
                          <a:latin typeface="+mj-lt"/>
                        </a:rPr>
                        <a:t>Ecuador</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a:noFill/>
                    </a:lnB>
                    <a:cell3D prstMaterial="dkEdge">
                      <a:bevel/>
                      <a:lightRig rig="flood" dir="t"/>
                    </a:cell3D>
                    <a:solidFill>
                      <a:srgbClr val="366092"/>
                    </a:solidFill>
                  </a:tcPr>
                </a:tc>
                <a:tc>
                  <a:txBody>
                    <a:bodyPr/>
                    <a:lstStyle/>
                    <a:p>
                      <a:pPr algn="ctr" fontAlgn="b"/>
                      <a:r>
                        <a:rPr lang="es-ES" sz="1100" b="0" i="0" u="none" strike="noStrike">
                          <a:solidFill>
                            <a:srgbClr val="000000"/>
                          </a:solidFill>
                          <a:effectLst/>
                          <a:latin typeface="+mj-lt"/>
                        </a:rPr>
                        <a:t>5,16</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100" b="0" i="0" u="none" strike="noStrike">
                          <a:solidFill>
                            <a:srgbClr val="000000"/>
                          </a:solidFill>
                          <a:effectLst/>
                          <a:latin typeface="+mj-lt"/>
                        </a:rPr>
                        <a:t>2,58</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b"/>
                      <a:r>
                        <a:rPr lang="es-ES" sz="1100" b="0" i="0" u="none" strike="noStrike" dirty="0">
                          <a:solidFill>
                            <a:srgbClr val="000000"/>
                          </a:solidFill>
                          <a:effectLst/>
                          <a:latin typeface="+mj-lt"/>
                        </a:rPr>
                        <a:t>7,29</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100" b="0" i="0" u="none" strike="noStrike" dirty="0">
                          <a:solidFill>
                            <a:srgbClr val="000000"/>
                          </a:solidFill>
                          <a:effectLst/>
                          <a:latin typeface="+mj-lt"/>
                        </a:rPr>
                        <a:t>4,56</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bl>
          </a:graphicData>
        </a:graphic>
      </p:graphicFrame>
      <p:graphicFrame>
        <p:nvGraphicFramePr>
          <p:cNvPr id="16" name="8 Gráfico"/>
          <p:cNvGraphicFramePr>
            <a:graphicFrameLocks/>
          </p:cNvGraphicFramePr>
          <p:nvPr>
            <p:extLst>
              <p:ext uri="{D42A27DB-BD31-4B8C-83A1-F6EECF244321}">
                <p14:modId xmlns:p14="http://schemas.microsoft.com/office/powerpoint/2010/main" val="2865780872"/>
              </p:ext>
            </p:extLst>
          </p:nvPr>
        </p:nvGraphicFramePr>
        <p:xfrm>
          <a:off x="858582" y="2423540"/>
          <a:ext cx="6515672" cy="25696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4926671"/>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0" y="1123856"/>
            <a:ext cx="8913813" cy="914400"/>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 smtClean="0"/>
              <a:t>Estadísticas – Medición de la SI</a:t>
            </a:r>
            <a:endParaRPr lang="es-ES" dirty="0"/>
          </a:p>
        </p:txBody>
      </p:sp>
      <p:sp>
        <p:nvSpPr>
          <p:cNvPr id="3" name="2 Título"/>
          <p:cNvSpPr>
            <a:spLocks noGrp="1"/>
          </p:cNvSpPr>
          <p:nvPr>
            <p:ph type="title"/>
          </p:nvPr>
        </p:nvSpPr>
        <p:spPr/>
        <p:txBody>
          <a:bodyPr/>
          <a:lstStyle/>
          <a:p>
            <a:r>
              <a:rPr lang="es-ES" dirty="0"/>
              <a:t>Estadísticas – Medición de las TIC</a:t>
            </a:r>
          </a:p>
        </p:txBody>
      </p:sp>
      <p:graphicFrame>
        <p:nvGraphicFramePr>
          <p:cNvPr id="7" name="10 Gráfico"/>
          <p:cNvGraphicFramePr>
            <a:graphicFrameLocks/>
          </p:cNvGraphicFramePr>
          <p:nvPr>
            <p:extLst>
              <p:ext uri="{D42A27DB-BD31-4B8C-83A1-F6EECF244321}">
                <p14:modId xmlns:p14="http://schemas.microsoft.com/office/powerpoint/2010/main" val="4278088276"/>
              </p:ext>
            </p:extLst>
          </p:nvPr>
        </p:nvGraphicFramePr>
        <p:xfrm>
          <a:off x="0" y="1933480"/>
          <a:ext cx="6915150" cy="4738782"/>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097" y="2100075"/>
            <a:ext cx="2327716" cy="221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1164168"/>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4" name="3 CuadroTexto"/>
          <p:cNvSpPr txBox="1"/>
          <p:nvPr/>
        </p:nvSpPr>
        <p:spPr>
          <a:xfrm>
            <a:off x="1114422" y="2583370"/>
            <a:ext cx="7559675" cy="400110"/>
          </a:xfrm>
          <a:prstGeom prst="rect">
            <a:avLst/>
          </a:prstGeom>
          <a:noFill/>
          <a:ln>
            <a:noFill/>
          </a:ln>
        </p:spPr>
        <p:txBody>
          <a:bodyPr wrap="square">
            <a:spAutoFit/>
          </a:bodyPr>
          <a:lstStyle/>
          <a:p>
            <a:pPr marL="342900" indent="-342900" fontAlgn="auto">
              <a:spcBef>
                <a:spcPts val="0"/>
              </a:spcBef>
              <a:spcAft>
                <a:spcPts val="0"/>
              </a:spcAft>
              <a:buFont typeface="Arial" pitchFamily="34" charset="0"/>
              <a:buChar char="•"/>
              <a:defRPr/>
            </a:pPr>
            <a:r>
              <a:rPr lang="es-EC" sz="2000" dirty="0">
                <a:latin typeface="+mj-lt"/>
              </a:rPr>
              <a:t>Introducción</a:t>
            </a:r>
          </a:p>
        </p:txBody>
      </p:sp>
      <p:sp>
        <p:nvSpPr>
          <p:cNvPr id="5" name="15 Rectángulo"/>
          <p:cNvSpPr>
            <a:spLocks noChangeArrowheads="1"/>
          </p:cNvSpPr>
          <p:nvPr/>
        </p:nvSpPr>
        <p:spPr bwMode="auto">
          <a:xfrm>
            <a:off x="1138806" y="3588507"/>
            <a:ext cx="681789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S" sz="2000" dirty="0" smtClean="0">
                <a:latin typeface="+mj-lt"/>
              </a:rPr>
              <a:t>Comparativo Madurez de GE: Internacional, Local</a:t>
            </a:r>
            <a:endParaRPr lang="es-EC" sz="2000" dirty="0">
              <a:latin typeface="+mj-lt"/>
            </a:endParaRPr>
          </a:p>
        </p:txBody>
      </p:sp>
      <p:sp>
        <p:nvSpPr>
          <p:cNvPr id="6" name="16 Rectángulo"/>
          <p:cNvSpPr>
            <a:spLocks noChangeArrowheads="1"/>
          </p:cNvSpPr>
          <p:nvPr/>
        </p:nvSpPr>
        <p:spPr bwMode="auto">
          <a:xfrm>
            <a:off x="1138806" y="4110904"/>
            <a:ext cx="3275256"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smtClean="0">
                <a:latin typeface="+mj-lt"/>
              </a:rPr>
              <a:t>Definición de factores</a:t>
            </a:r>
            <a:endParaRPr lang="es-EC" sz="2000" dirty="0">
              <a:latin typeface="+mj-lt"/>
            </a:endParaRPr>
          </a:p>
        </p:txBody>
      </p:sp>
      <p:sp>
        <p:nvSpPr>
          <p:cNvPr id="7" name="20 Rectángulo"/>
          <p:cNvSpPr>
            <a:spLocks noChangeArrowheads="1"/>
          </p:cNvSpPr>
          <p:nvPr/>
        </p:nvSpPr>
        <p:spPr bwMode="auto">
          <a:xfrm>
            <a:off x="1138806" y="4614540"/>
            <a:ext cx="433003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smtClean="0">
                <a:latin typeface="+mj-lt"/>
              </a:rPr>
              <a:t>Caso de Estudio: Antonio Ante</a:t>
            </a:r>
            <a:endParaRPr lang="es-EC" sz="2000" dirty="0">
              <a:latin typeface="+mj-lt"/>
            </a:endParaRPr>
          </a:p>
        </p:txBody>
      </p:sp>
      <p:sp>
        <p:nvSpPr>
          <p:cNvPr id="8" name="20 Rectángulo"/>
          <p:cNvSpPr>
            <a:spLocks noChangeArrowheads="1"/>
          </p:cNvSpPr>
          <p:nvPr/>
        </p:nvSpPr>
        <p:spPr bwMode="auto">
          <a:xfrm>
            <a:off x="1138808" y="5106668"/>
            <a:ext cx="4841390"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a:latin typeface="+mj-lt"/>
              </a:rPr>
              <a:t>Conclusiones y Recomendaciones</a:t>
            </a:r>
          </a:p>
        </p:txBody>
      </p:sp>
      <p:sp>
        <p:nvSpPr>
          <p:cNvPr id="9" name="8 CuadroTexto"/>
          <p:cNvSpPr txBox="1"/>
          <p:nvPr/>
        </p:nvSpPr>
        <p:spPr>
          <a:xfrm>
            <a:off x="1126614" y="3088635"/>
            <a:ext cx="2933816" cy="400110"/>
          </a:xfrm>
          <a:prstGeom prst="rect">
            <a:avLst/>
          </a:prstGeom>
          <a:noFill/>
          <a:ln w="9525">
            <a:noFill/>
            <a:miter lim="800000"/>
            <a:headEnd/>
            <a:tailEnd/>
          </a:ln>
        </p:spPr>
        <p:txBody>
          <a:bodyPr wrap="none">
            <a:spAutoFit/>
          </a:bodyPr>
          <a:lstStyle>
            <a:defPPr>
              <a:defRPr lang="es-ES"/>
            </a:defPPr>
            <a:lvl1pPr marL="342900" indent="-342900">
              <a:buFont typeface="Arial" pitchFamily="34" charset="0"/>
              <a:buChar char="•"/>
              <a:defRPr sz="2000">
                <a:latin typeface="+mj-lt"/>
              </a:defRPr>
            </a:lvl1pPr>
          </a:lstStyle>
          <a:p>
            <a:r>
              <a:rPr lang="es-EC" dirty="0" smtClean="0"/>
              <a:t>Marco Conceptual</a:t>
            </a:r>
            <a:endParaRPr lang="es-EC" dirty="0"/>
          </a:p>
        </p:txBody>
      </p:sp>
    </p:spTree>
    <p:extLst>
      <p:ext uri="{BB962C8B-B14F-4D97-AF65-F5344CB8AC3E}">
        <p14:creationId xmlns:p14="http://schemas.microsoft.com/office/powerpoint/2010/main" val="1341374851"/>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Gráfico"/>
          <p:cNvGraphicFramePr>
            <a:graphicFrameLocks/>
          </p:cNvGraphicFramePr>
          <p:nvPr>
            <p:extLst>
              <p:ext uri="{D42A27DB-BD31-4B8C-83A1-F6EECF244321}">
                <p14:modId xmlns:p14="http://schemas.microsoft.com/office/powerpoint/2010/main" val="2667948657"/>
              </p:ext>
            </p:extLst>
          </p:nvPr>
        </p:nvGraphicFramePr>
        <p:xfrm>
          <a:off x="852488" y="2038256"/>
          <a:ext cx="7121079" cy="2810827"/>
        </p:xfrm>
        <a:graphic>
          <a:graphicData uri="http://schemas.openxmlformats.org/drawingml/2006/chart">
            <c:chart xmlns:c="http://schemas.openxmlformats.org/drawingml/2006/chart" xmlns:r="http://schemas.openxmlformats.org/officeDocument/2006/relationships" r:id="rId3"/>
          </a:graphicData>
        </a:graphic>
      </p:graphicFrame>
      <p:sp>
        <p:nvSpPr>
          <p:cNvPr id="7" name="1 Título"/>
          <p:cNvSpPr txBox="1">
            <a:spLocks/>
          </p:cNvSpPr>
          <p:nvPr/>
        </p:nvSpPr>
        <p:spPr>
          <a:xfrm>
            <a:off x="0" y="1123856"/>
            <a:ext cx="8913813" cy="914400"/>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 smtClean="0"/>
              <a:t>Estadísticas – Medición de la SI</a:t>
            </a:r>
            <a:endParaRPr lang="es-ES" dirty="0"/>
          </a:p>
        </p:txBody>
      </p:sp>
      <p:sp>
        <p:nvSpPr>
          <p:cNvPr id="3" name="2 Título"/>
          <p:cNvSpPr>
            <a:spLocks noGrp="1"/>
          </p:cNvSpPr>
          <p:nvPr>
            <p:ph type="title"/>
          </p:nvPr>
        </p:nvSpPr>
        <p:spPr/>
        <p:txBody>
          <a:bodyPr/>
          <a:lstStyle/>
          <a:p>
            <a:r>
              <a:rPr lang="es-ES" dirty="0"/>
              <a:t>Estadísticas – Medición de las TIC</a:t>
            </a:r>
          </a:p>
        </p:txBody>
      </p:sp>
      <p:graphicFrame>
        <p:nvGraphicFramePr>
          <p:cNvPr id="6" name="5 Tabla"/>
          <p:cNvGraphicFramePr>
            <a:graphicFrameLocks noGrp="1"/>
          </p:cNvGraphicFramePr>
          <p:nvPr>
            <p:extLst>
              <p:ext uri="{D42A27DB-BD31-4B8C-83A1-F6EECF244321}">
                <p14:modId xmlns:p14="http://schemas.microsoft.com/office/powerpoint/2010/main" val="3914939022"/>
              </p:ext>
            </p:extLst>
          </p:nvPr>
        </p:nvGraphicFramePr>
        <p:xfrm>
          <a:off x="1062038" y="4763358"/>
          <a:ext cx="7104199" cy="1854436"/>
        </p:xfrm>
        <a:graphic>
          <a:graphicData uri="http://schemas.openxmlformats.org/drawingml/2006/table">
            <a:tbl>
              <a:tblPr/>
              <a:tblGrid>
                <a:gridCol w="911481"/>
                <a:gridCol w="1252460"/>
                <a:gridCol w="1461203"/>
                <a:gridCol w="1461203"/>
                <a:gridCol w="1322041"/>
                <a:gridCol w="695811"/>
              </a:tblGrid>
              <a:tr h="635767">
                <a:tc>
                  <a:txBody>
                    <a:bodyPr/>
                    <a:lstStyle/>
                    <a:p>
                      <a:pPr algn="ctr" fontAlgn="ctr"/>
                      <a:r>
                        <a:rPr lang="es-ES" sz="1050" b="1" i="0" u="none" strike="noStrike" dirty="0">
                          <a:solidFill>
                            <a:srgbClr val="FFFFFF"/>
                          </a:solidFill>
                          <a:effectLst/>
                          <a:latin typeface="Century Gothic"/>
                        </a:rPr>
                        <a:t>PAÍS</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050" b="1" i="0" u="none" strike="noStrike" dirty="0">
                          <a:solidFill>
                            <a:srgbClr val="FFFFFF"/>
                          </a:solidFill>
                          <a:effectLst/>
                          <a:latin typeface="Century Gothic"/>
                        </a:rPr>
                        <a:t>Ambiente (Político y Regulatorio)</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050" b="1" i="0" u="none" strike="noStrike">
                          <a:solidFill>
                            <a:srgbClr val="FFFFFF"/>
                          </a:solidFill>
                          <a:effectLst/>
                          <a:latin typeface="Century Gothic"/>
                        </a:rPr>
                        <a:t>Preparación (Infraestructura, contenidos, habilidades)</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050" b="1" i="0" u="none" strike="noStrike" dirty="0">
                          <a:solidFill>
                            <a:srgbClr val="FFFFFF"/>
                          </a:solidFill>
                          <a:effectLst/>
                          <a:latin typeface="Century Gothic"/>
                        </a:rPr>
                        <a:t>Uso (Individual,  Negocios, Gobierno)</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050" b="1" i="0" u="none" strike="noStrike" dirty="0">
                          <a:solidFill>
                            <a:srgbClr val="FFFFFF"/>
                          </a:solidFill>
                          <a:effectLst/>
                          <a:latin typeface="Century Gothic"/>
                        </a:rPr>
                        <a:t>Impacto (Económico, Social)</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050" b="1" i="0" u="none" strike="noStrike" dirty="0">
                          <a:solidFill>
                            <a:srgbClr val="FFFFFF"/>
                          </a:solidFill>
                          <a:effectLst/>
                          <a:latin typeface="Century Gothic"/>
                        </a:rPr>
                        <a:t>2014</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r>
              <a:tr h="269512">
                <a:tc>
                  <a:txBody>
                    <a:bodyPr/>
                    <a:lstStyle/>
                    <a:p>
                      <a:pPr algn="ctr" fontAlgn="ctr"/>
                      <a:r>
                        <a:rPr lang="es-ES" sz="1050" b="1" i="0" u="none" strike="noStrike">
                          <a:solidFill>
                            <a:srgbClr val="FFFFFF"/>
                          </a:solidFill>
                          <a:effectLst/>
                          <a:latin typeface="Century Gothic"/>
                        </a:rPr>
                        <a:t>Singapur</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050" b="0" i="0" u="none" strike="noStrike" dirty="0">
                          <a:solidFill>
                            <a:srgbClr val="000000"/>
                          </a:solidFill>
                          <a:effectLst/>
                          <a:latin typeface="Century Gothic"/>
                        </a:rPr>
                        <a:t>5,8669</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a:solidFill>
                            <a:srgbClr val="000000"/>
                          </a:solidFill>
                          <a:effectLst/>
                          <a:latin typeface="Century Gothic"/>
                        </a:rPr>
                        <a:t>6,1988</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050" b="0" i="0" u="none" strike="noStrike">
                          <a:solidFill>
                            <a:srgbClr val="000000"/>
                          </a:solidFill>
                          <a:effectLst/>
                          <a:latin typeface="Century Gothic"/>
                        </a:rPr>
                        <a:t>5,8700</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a:solidFill>
                            <a:srgbClr val="000000"/>
                          </a:solidFill>
                          <a:effectLst/>
                          <a:latin typeface="Century Gothic"/>
                        </a:rPr>
                        <a:t>5,9344</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a:solidFill>
                            <a:srgbClr val="000000"/>
                          </a:solidFill>
                          <a:effectLst/>
                          <a:latin typeface="Century Gothic"/>
                        </a:rPr>
                        <a:t>5,968</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r>
              <a:tr h="230101">
                <a:tc>
                  <a:txBody>
                    <a:bodyPr/>
                    <a:lstStyle/>
                    <a:p>
                      <a:pPr algn="ctr" fontAlgn="ctr"/>
                      <a:r>
                        <a:rPr lang="es-ES" sz="1050" b="1" i="0" u="none" strike="noStrike">
                          <a:solidFill>
                            <a:srgbClr val="FFFFFF"/>
                          </a:solidFill>
                          <a:effectLst/>
                          <a:latin typeface="Century Gothic"/>
                        </a:rPr>
                        <a:t>Corea</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050" b="0" i="0" u="none" strike="noStrike">
                          <a:solidFill>
                            <a:srgbClr val="000000"/>
                          </a:solidFill>
                          <a:effectLst/>
                          <a:latin typeface="Century Gothic"/>
                        </a:rPr>
                        <a:t>4,6840</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dirty="0">
                          <a:solidFill>
                            <a:srgbClr val="000000"/>
                          </a:solidFill>
                          <a:effectLst/>
                          <a:latin typeface="Century Gothic"/>
                        </a:rPr>
                        <a:t>5,9335</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050" b="0" i="0" u="none" strike="noStrike">
                          <a:solidFill>
                            <a:srgbClr val="000000"/>
                          </a:solidFill>
                          <a:effectLst/>
                          <a:latin typeface="Century Gothic"/>
                        </a:rPr>
                        <a:t>5,8855</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a:solidFill>
                            <a:srgbClr val="000000"/>
                          </a:solidFill>
                          <a:effectLst/>
                          <a:latin typeface="Century Gothic"/>
                        </a:rPr>
                        <a:t>5,6668</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a:solidFill>
                            <a:srgbClr val="000000"/>
                          </a:solidFill>
                          <a:effectLst/>
                          <a:latin typeface="Century Gothic"/>
                        </a:rPr>
                        <a:t>5,542</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r>
              <a:tr h="242757">
                <a:tc>
                  <a:txBody>
                    <a:bodyPr/>
                    <a:lstStyle/>
                    <a:p>
                      <a:pPr algn="ctr" fontAlgn="ctr"/>
                      <a:r>
                        <a:rPr lang="es-ES" sz="1050" b="1" i="0" u="none" strike="noStrike">
                          <a:solidFill>
                            <a:srgbClr val="FFFFFF"/>
                          </a:solidFill>
                          <a:effectLst/>
                          <a:latin typeface="Century Gothic"/>
                        </a:rPr>
                        <a:t>Chile</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050" b="0" i="0" u="none" strike="noStrike">
                          <a:solidFill>
                            <a:srgbClr val="000000"/>
                          </a:solidFill>
                          <a:effectLst/>
                          <a:latin typeface="Century Gothic"/>
                        </a:rPr>
                        <a:t>4,8303</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dirty="0">
                          <a:solidFill>
                            <a:srgbClr val="000000"/>
                          </a:solidFill>
                          <a:effectLst/>
                          <a:latin typeface="Century Gothic"/>
                        </a:rPr>
                        <a:t>5,0051</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050" b="0" i="0" u="none" strike="noStrike">
                          <a:solidFill>
                            <a:srgbClr val="000000"/>
                          </a:solidFill>
                          <a:effectLst/>
                          <a:latin typeface="Century Gothic"/>
                        </a:rPr>
                        <a:t>4,3699</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a:solidFill>
                            <a:srgbClr val="000000"/>
                          </a:solidFill>
                          <a:effectLst/>
                          <a:latin typeface="Century Gothic"/>
                        </a:rPr>
                        <a:t>4,2278</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a:solidFill>
                            <a:srgbClr val="000000"/>
                          </a:solidFill>
                          <a:effectLst/>
                          <a:latin typeface="Century Gothic"/>
                        </a:rPr>
                        <a:t>4,608</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r>
              <a:tr h="224336">
                <a:tc>
                  <a:txBody>
                    <a:bodyPr/>
                    <a:lstStyle/>
                    <a:p>
                      <a:pPr algn="ctr" fontAlgn="ctr"/>
                      <a:r>
                        <a:rPr lang="es-ES" sz="1050" b="1" i="0" u="none" strike="noStrike">
                          <a:solidFill>
                            <a:srgbClr val="FFFFFF"/>
                          </a:solidFill>
                          <a:effectLst/>
                          <a:latin typeface="Century Gothic"/>
                        </a:rPr>
                        <a:t>Uruguay</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050" b="0" i="0" u="none" strike="noStrike">
                          <a:solidFill>
                            <a:srgbClr val="000000"/>
                          </a:solidFill>
                          <a:effectLst/>
                          <a:latin typeface="Century Gothic"/>
                        </a:rPr>
                        <a:t>4,2114</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dirty="0">
                          <a:solidFill>
                            <a:srgbClr val="000000"/>
                          </a:solidFill>
                          <a:effectLst/>
                          <a:latin typeface="Century Gothic"/>
                        </a:rPr>
                        <a:t>4,8836</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050" b="0" i="0" u="none" strike="noStrike" dirty="0">
                          <a:solidFill>
                            <a:srgbClr val="000000"/>
                          </a:solidFill>
                          <a:effectLst/>
                          <a:latin typeface="Century Gothic"/>
                        </a:rPr>
                        <a:t>4,0462</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dirty="0">
                          <a:solidFill>
                            <a:srgbClr val="000000"/>
                          </a:solidFill>
                          <a:effectLst/>
                          <a:latin typeface="Century Gothic"/>
                        </a:rPr>
                        <a:t>3,7307</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a:solidFill>
                            <a:srgbClr val="000000"/>
                          </a:solidFill>
                          <a:effectLst/>
                          <a:latin typeface="Century Gothic"/>
                        </a:rPr>
                        <a:t>4,218</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r>
              <a:tr h="238125">
                <a:tc>
                  <a:txBody>
                    <a:bodyPr/>
                    <a:lstStyle/>
                    <a:p>
                      <a:pPr algn="ctr" fontAlgn="ctr"/>
                      <a:r>
                        <a:rPr lang="es-ES" sz="1050" b="1" i="0" u="none" strike="noStrike">
                          <a:solidFill>
                            <a:srgbClr val="FFFFFF"/>
                          </a:solidFill>
                          <a:effectLst/>
                          <a:latin typeface="Century Gothic"/>
                        </a:rPr>
                        <a:t>Ecuador</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050" b="0" i="0" u="none" strike="noStrike">
                          <a:solidFill>
                            <a:srgbClr val="000000"/>
                          </a:solidFill>
                          <a:effectLst/>
                          <a:latin typeface="Century Gothic"/>
                        </a:rPr>
                        <a:t>3,8145</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a:solidFill>
                            <a:srgbClr val="000000"/>
                          </a:solidFill>
                          <a:effectLst/>
                          <a:latin typeface="Century Gothic"/>
                        </a:rPr>
                        <a:t>4,5912</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050" b="0" i="0" u="none" strike="noStrike" dirty="0">
                          <a:solidFill>
                            <a:srgbClr val="000000"/>
                          </a:solidFill>
                          <a:effectLst/>
                          <a:latin typeface="Century Gothic"/>
                        </a:rPr>
                        <a:t>3,6321</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a:solidFill>
                            <a:srgbClr val="000000"/>
                          </a:solidFill>
                          <a:effectLst/>
                          <a:latin typeface="Century Gothic"/>
                        </a:rPr>
                        <a:t>3,3809</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050" b="0" i="0" u="none" strike="noStrike" dirty="0">
                          <a:solidFill>
                            <a:srgbClr val="000000"/>
                          </a:solidFill>
                          <a:effectLst/>
                          <a:latin typeface="Century Gothic"/>
                        </a:rPr>
                        <a:t>3,855</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r>
            </a:tbl>
          </a:graphicData>
        </a:graphic>
      </p:graphicFrame>
    </p:spTree>
    <p:extLst>
      <p:ext uri="{BB962C8B-B14F-4D97-AF65-F5344CB8AC3E}">
        <p14:creationId xmlns:p14="http://schemas.microsoft.com/office/powerpoint/2010/main" val="2437006476"/>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0" y="1123856"/>
            <a:ext cx="8913813" cy="914400"/>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 smtClean="0"/>
              <a:t>Estadísticas – Medición de la SI</a:t>
            </a:r>
            <a:endParaRPr lang="es-ES" dirty="0"/>
          </a:p>
        </p:txBody>
      </p:sp>
      <p:sp>
        <p:nvSpPr>
          <p:cNvPr id="3" name="2 Título"/>
          <p:cNvSpPr>
            <a:spLocks noGrp="1"/>
          </p:cNvSpPr>
          <p:nvPr>
            <p:ph type="title"/>
          </p:nvPr>
        </p:nvSpPr>
        <p:spPr/>
        <p:txBody>
          <a:bodyPr/>
          <a:lstStyle/>
          <a:p>
            <a:r>
              <a:rPr lang="es-ES" dirty="0"/>
              <a:t>Estadísticas – </a:t>
            </a:r>
            <a:r>
              <a:rPr lang="es-ES" dirty="0" smtClean="0"/>
              <a:t>Medición GE</a:t>
            </a:r>
            <a:endParaRPr lang="es-ES" dirty="0"/>
          </a:p>
        </p:txBody>
      </p:sp>
      <p:graphicFrame>
        <p:nvGraphicFramePr>
          <p:cNvPr id="6" name="2 Gráfico"/>
          <p:cNvGraphicFramePr>
            <a:graphicFrameLocks/>
          </p:cNvGraphicFramePr>
          <p:nvPr>
            <p:extLst>
              <p:ext uri="{D42A27DB-BD31-4B8C-83A1-F6EECF244321}">
                <p14:modId xmlns:p14="http://schemas.microsoft.com/office/powerpoint/2010/main" val="3064570858"/>
              </p:ext>
            </p:extLst>
          </p:nvPr>
        </p:nvGraphicFramePr>
        <p:xfrm>
          <a:off x="-190500" y="2352676"/>
          <a:ext cx="8667751" cy="44291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2137503168"/>
              </p:ext>
            </p:extLst>
          </p:nvPr>
        </p:nvGraphicFramePr>
        <p:xfrm>
          <a:off x="5446713" y="2052638"/>
          <a:ext cx="3467100" cy="2752725"/>
        </p:xfrm>
        <a:graphic>
          <a:graphicData uri="http://schemas.openxmlformats.org/presentationml/2006/ole">
            <mc:AlternateContent xmlns:mc="http://schemas.openxmlformats.org/markup-compatibility/2006">
              <mc:Choice xmlns:v="urn:schemas-microsoft-com:vml" Requires="v">
                <p:oleObj spid="_x0000_s3136" name="Hoja de cálculo" r:id="rId5" imgW="3467167" imgH="2752657" progId="Excel.Sheet.12">
                  <p:embed/>
                </p:oleObj>
              </mc:Choice>
              <mc:Fallback>
                <p:oleObj name="Hoja de cálculo" r:id="rId5" imgW="3467167" imgH="2752657" progId="Excel.Sheet.12">
                  <p:embed/>
                  <p:pic>
                    <p:nvPicPr>
                      <p:cNvPr id="0" name=""/>
                      <p:cNvPicPr/>
                      <p:nvPr/>
                    </p:nvPicPr>
                    <p:blipFill>
                      <a:blip r:embed="rId6"/>
                      <a:stretch>
                        <a:fillRect/>
                      </a:stretch>
                    </p:blipFill>
                    <p:spPr>
                      <a:xfrm>
                        <a:off x="5446713" y="2052638"/>
                        <a:ext cx="3467100" cy="2752725"/>
                      </a:xfrm>
                      <a:prstGeom prst="rect">
                        <a:avLst/>
                      </a:prstGeom>
                    </p:spPr>
                  </p:pic>
                </p:oleObj>
              </mc:Fallback>
            </mc:AlternateContent>
          </a:graphicData>
        </a:graphic>
      </p:graphicFrame>
    </p:spTree>
    <p:extLst>
      <p:ext uri="{BB962C8B-B14F-4D97-AF65-F5344CB8AC3E}">
        <p14:creationId xmlns:p14="http://schemas.microsoft.com/office/powerpoint/2010/main" val="78932892"/>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Tabla"/>
          <p:cNvGraphicFramePr>
            <a:graphicFrameLocks noGrp="1"/>
          </p:cNvGraphicFramePr>
          <p:nvPr>
            <p:extLst>
              <p:ext uri="{D42A27DB-BD31-4B8C-83A1-F6EECF244321}">
                <p14:modId xmlns:p14="http://schemas.microsoft.com/office/powerpoint/2010/main" val="2677245408"/>
              </p:ext>
            </p:extLst>
          </p:nvPr>
        </p:nvGraphicFramePr>
        <p:xfrm>
          <a:off x="1500185" y="4952451"/>
          <a:ext cx="6631878" cy="1348740"/>
        </p:xfrm>
        <a:graphic>
          <a:graphicData uri="http://schemas.openxmlformats.org/drawingml/2006/table">
            <a:tbl>
              <a:tblPr/>
              <a:tblGrid>
                <a:gridCol w="1512521"/>
                <a:gridCol w="1731851"/>
                <a:gridCol w="1473363"/>
                <a:gridCol w="953782"/>
                <a:gridCol w="960361"/>
              </a:tblGrid>
              <a:tr h="200025">
                <a:tc>
                  <a:txBody>
                    <a:bodyPr/>
                    <a:lstStyle/>
                    <a:p>
                      <a:pPr algn="ctr" fontAlgn="ctr"/>
                      <a:r>
                        <a:rPr lang="es-ES" sz="1050" b="1" i="0" u="none" strike="noStrike" dirty="0">
                          <a:solidFill>
                            <a:srgbClr val="FFFFFF"/>
                          </a:solidFill>
                          <a:effectLst/>
                          <a:latin typeface="+mj-lt"/>
                        </a:rPr>
                        <a:t>PAÍS</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050" b="1" i="0" u="none" strike="noStrike" dirty="0">
                          <a:solidFill>
                            <a:srgbClr val="FFFFFF"/>
                          </a:solidFill>
                          <a:effectLst/>
                          <a:latin typeface="+mj-lt"/>
                        </a:rPr>
                        <a:t>Calidad y alcance de los servicios en línea</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050" b="1" i="0" u="none" strike="noStrike" dirty="0">
                          <a:solidFill>
                            <a:srgbClr val="FFFFFF"/>
                          </a:solidFill>
                          <a:effectLst/>
                          <a:latin typeface="+mj-lt"/>
                        </a:rPr>
                        <a:t>Conectividad de las Telecomunicaciones</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050" b="1" i="0" u="none" strike="noStrike" dirty="0">
                          <a:solidFill>
                            <a:srgbClr val="FFFFFF"/>
                          </a:solidFill>
                          <a:effectLst/>
                          <a:latin typeface="+mj-lt"/>
                        </a:rPr>
                        <a:t>Capacidad Humana</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050" b="1" i="0" u="none" strike="noStrike" dirty="0">
                          <a:solidFill>
                            <a:srgbClr val="FFFFFF"/>
                          </a:solidFill>
                          <a:effectLst/>
                          <a:latin typeface="+mj-lt"/>
                        </a:rPr>
                        <a:t>2014</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r>
              <a:tr h="219075">
                <a:tc>
                  <a:txBody>
                    <a:bodyPr/>
                    <a:lstStyle/>
                    <a:p>
                      <a:pPr algn="ctr" fontAlgn="ctr"/>
                      <a:r>
                        <a:rPr lang="es-ES" sz="1050" b="1" i="0" u="none" strike="noStrike">
                          <a:solidFill>
                            <a:srgbClr val="FFFFFF"/>
                          </a:solidFill>
                          <a:effectLst/>
                          <a:latin typeface="+mj-lt"/>
                        </a:rPr>
                        <a:t>República de Corea</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b"/>
                      <a:r>
                        <a:rPr lang="es-ES" sz="1050" b="0" i="0" u="none" strike="noStrike" dirty="0">
                          <a:solidFill>
                            <a:srgbClr val="000000"/>
                          </a:solidFill>
                          <a:effectLst/>
                          <a:latin typeface="+mj-lt"/>
                        </a:rPr>
                        <a:t>0,9764</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050" b="0" i="0" u="none" strike="noStrike">
                          <a:solidFill>
                            <a:srgbClr val="000000"/>
                          </a:solidFill>
                          <a:effectLst/>
                          <a:latin typeface="+mj-lt"/>
                        </a:rPr>
                        <a:t>0,9350</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b"/>
                      <a:r>
                        <a:rPr lang="es-ES" sz="1050" b="0" i="0" u="none" strike="noStrike">
                          <a:solidFill>
                            <a:srgbClr val="000000"/>
                          </a:solidFill>
                          <a:effectLst/>
                          <a:latin typeface="+mj-lt"/>
                        </a:rPr>
                        <a:t>0,9273</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050" b="0" i="0" u="none" strike="noStrike" dirty="0">
                          <a:solidFill>
                            <a:srgbClr val="000000"/>
                          </a:solidFill>
                          <a:effectLst/>
                          <a:latin typeface="+mj-lt"/>
                        </a:rPr>
                        <a:t>0,9462</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00025">
                <a:tc>
                  <a:txBody>
                    <a:bodyPr/>
                    <a:lstStyle/>
                    <a:p>
                      <a:pPr algn="ctr" fontAlgn="ctr"/>
                      <a:r>
                        <a:rPr lang="es-ES" sz="1050" b="1" i="0" u="none" strike="noStrike">
                          <a:solidFill>
                            <a:srgbClr val="FFFFFF"/>
                          </a:solidFill>
                          <a:effectLst/>
                          <a:latin typeface="+mj-lt"/>
                        </a:rPr>
                        <a:t>Singapur</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b"/>
                      <a:r>
                        <a:rPr lang="es-ES" sz="1050" b="0" i="0" u="none" strike="noStrike">
                          <a:solidFill>
                            <a:srgbClr val="000000"/>
                          </a:solidFill>
                          <a:effectLst/>
                          <a:latin typeface="+mj-lt"/>
                        </a:rPr>
                        <a:t>0,9921</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050" b="0" i="0" u="none" strike="noStrike" dirty="0">
                          <a:solidFill>
                            <a:srgbClr val="000000"/>
                          </a:solidFill>
                          <a:effectLst/>
                          <a:latin typeface="+mj-lt"/>
                        </a:rPr>
                        <a:t>0,8793</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b"/>
                      <a:r>
                        <a:rPr lang="es-ES" sz="1050" b="0" i="0" u="none" strike="noStrike" dirty="0">
                          <a:solidFill>
                            <a:srgbClr val="000000"/>
                          </a:solidFill>
                          <a:effectLst/>
                          <a:latin typeface="+mj-lt"/>
                        </a:rPr>
                        <a:t>0,8515</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050" b="0" i="0" u="none" strike="noStrike" dirty="0">
                          <a:solidFill>
                            <a:srgbClr val="000000"/>
                          </a:solidFill>
                          <a:effectLst/>
                          <a:latin typeface="+mj-lt"/>
                        </a:rPr>
                        <a:t>0,9076</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00025">
                <a:tc>
                  <a:txBody>
                    <a:bodyPr/>
                    <a:lstStyle/>
                    <a:p>
                      <a:pPr algn="ctr" fontAlgn="ctr"/>
                      <a:r>
                        <a:rPr lang="es-ES" sz="1050" b="1" i="0" u="none" strike="noStrike">
                          <a:solidFill>
                            <a:srgbClr val="FFFFFF"/>
                          </a:solidFill>
                          <a:effectLst/>
                          <a:latin typeface="+mj-lt"/>
                        </a:rPr>
                        <a:t>Uruguay</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b"/>
                      <a:r>
                        <a:rPr lang="es-ES" sz="1050" b="0" i="0" u="none" strike="noStrike" dirty="0">
                          <a:solidFill>
                            <a:srgbClr val="000000"/>
                          </a:solidFill>
                          <a:effectLst/>
                          <a:latin typeface="+mj-lt"/>
                        </a:rPr>
                        <a:t>0,8504</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050" b="0" i="0" u="none" strike="noStrike" dirty="0">
                          <a:solidFill>
                            <a:srgbClr val="000000"/>
                          </a:solidFill>
                          <a:effectLst/>
                          <a:latin typeface="+mj-lt"/>
                        </a:rPr>
                        <a:t>0,5607</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b"/>
                      <a:r>
                        <a:rPr lang="es-ES" sz="1050" b="0" i="0" u="none" strike="noStrike" dirty="0">
                          <a:solidFill>
                            <a:srgbClr val="000000"/>
                          </a:solidFill>
                          <a:effectLst/>
                          <a:latin typeface="+mj-lt"/>
                        </a:rPr>
                        <a:t>0,8148</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050" b="0" i="0" u="none" strike="noStrike" dirty="0">
                          <a:solidFill>
                            <a:srgbClr val="000000"/>
                          </a:solidFill>
                          <a:effectLst/>
                          <a:latin typeface="+mj-lt"/>
                        </a:rPr>
                        <a:t>0,7420</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00025">
                <a:tc>
                  <a:txBody>
                    <a:bodyPr/>
                    <a:lstStyle/>
                    <a:p>
                      <a:pPr algn="ctr" fontAlgn="ctr"/>
                      <a:r>
                        <a:rPr lang="es-ES" sz="1050" b="1" i="0" u="none" strike="noStrike">
                          <a:solidFill>
                            <a:srgbClr val="FFFFFF"/>
                          </a:solidFill>
                          <a:effectLst/>
                          <a:latin typeface="+mj-lt"/>
                        </a:rPr>
                        <a:t>Chile</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b"/>
                      <a:r>
                        <a:rPr lang="es-ES" sz="1050" b="0" i="0" u="none" strike="noStrike" dirty="0">
                          <a:solidFill>
                            <a:srgbClr val="000000"/>
                          </a:solidFill>
                          <a:effectLst/>
                          <a:latin typeface="+mj-lt"/>
                        </a:rPr>
                        <a:t>0,8189</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050" b="0" i="0" u="none" strike="noStrike">
                          <a:solidFill>
                            <a:srgbClr val="000000"/>
                          </a:solidFill>
                          <a:effectLst/>
                          <a:latin typeface="+mj-lt"/>
                        </a:rPr>
                        <a:t>0,4940</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b"/>
                      <a:r>
                        <a:rPr lang="es-ES" sz="1050" b="0" i="0" u="none" strike="noStrike">
                          <a:solidFill>
                            <a:srgbClr val="000000"/>
                          </a:solidFill>
                          <a:effectLst/>
                          <a:latin typeface="+mj-lt"/>
                        </a:rPr>
                        <a:t>0,8236</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050" b="0" i="0" u="none" strike="noStrike" dirty="0">
                          <a:solidFill>
                            <a:srgbClr val="000000"/>
                          </a:solidFill>
                          <a:effectLst/>
                          <a:latin typeface="+mj-lt"/>
                        </a:rPr>
                        <a:t>0,7122</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00025">
                <a:tc>
                  <a:txBody>
                    <a:bodyPr/>
                    <a:lstStyle/>
                    <a:p>
                      <a:pPr algn="ctr" fontAlgn="ctr"/>
                      <a:r>
                        <a:rPr lang="es-ES" sz="1050" b="1" i="0" u="none" strike="noStrike">
                          <a:solidFill>
                            <a:srgbClr val="FFFFFF"/>
                          </a:solidFill>
                          <a:effectLst/>
                          <a:latin typeface="+mj-lt"/>
                        </a:rPr>
                        <a:t>Ecuador</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a:noFill/>
                    </a:lnB>
                    <a:cell3D prstMaterial="dkEdge">
                      <a:bevel/>
                      <a:lightRig rig="flood" dir="t"/>
                    </a:cell3D>
                    <a:solidFill>
                      <a:srgbClr val="366092"/>
                    </a:solidFill>
                  </a:tcPr>
                </a:tc>
                <a:tc>
                  <a:txBody>
                    <a:bodyPr/>
                    <a:lstStyle/>
                    <a:p>
                      <a:pPr algn="ctr" fontAlgn="b"/>
                      <a:r>
                        <a:rPr lang="es-ES" sz="1050" b="0" i="0" u="none" strike="noStrike">
                          <a:solidFill>
                            <a:srgbClr val="000000"/>
                          </a:solidFill>
                          <a:effectLst/>
                          <a:latin typeface="+mj-lt"/>
                        </a:rPr>
                        <a:t>0,4803</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050" b="0" i="0" u="none" strike="noStrike">
                          <a:solidFill>
                            <a:srgbClr val="000000"/>
                          </a:solidFill>
                          <a:effectLst/>
                          <a:latin typeface="+mj-lt"/>
                        </a:rPr>
                        <a:t>0,3318</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b"/>
                      <a:r>
                        <a:rPr lang="es-ES" sz="1050" b="0" i="0" u="none" strike="noStrike" dirty="0">
                          <a:solidFill>
                            <a:srgbClr val="000000"/>
                          </a:solidFill>
                          <a:effectLst/>
                          <a:latin typeface="+mj-lt"/>
                        </a:rPr>
                        <a:t>0,7037</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b"/>
                      <a:r>
                        <a:rPr lang="es-ES" sz="1050" b="0" i="0" u="none" strike="noStrike" dirty="0">
                          <a:solidFill>
                            <a:srgbClr val="000000"/>
                          </a:solidFill>
                          <a:effectLst/>
                          <a:latin typeface="+mj-lt"/>
                        </a:rPr>
                        <a:t>0,5053</a:t>
                      </a:r>
                    </a:p>
                  </a:txBody>
                  <a:tcPr marL="9525" marR="9525" marT="9525" marB="0" anchor="b">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bl>
          </a:graphicData>
        </a:graphic>
      </p:graphicFrame>
      <p:sp>
        <p:nvSpPr>
          <p:cNvPr id="7" name="1 Título"/>
          <p:cNvSpPr txBox="1">
            <a:spLocks/>
          </p:cNvSpPr>
          <p:nvPr/>
        </p:nvSpPr>
        <p:spPr>
          <a:xfrm>
            <a:off x="0" y="1123856"/>
            <a:ext cx="8913813" cy="914400"/>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 smtClean="0"/>
              <a:t>Estadísticas – Medición de la SI</a:t>
            </a:r>
            <a:endParaRPr lang="es-ES" dirty="0"/>
          </a:p>
        </p:txBody>
      </p:sp>
      <p:sp>
        <p:nvSpPr>
          <p:cNvPr id="3" name="2 Título"/>
          <p:cNvSpPr>
            <a:spLocks noGrp="1"/>
          </p:cNvSpPr>
          <p:nvPr>
            <p:ph type="title"/>
          </p:nvPr>
        </p:nvSpPr>
        <p:spPr/>
        <p:txBody>
          <a:bodyPr/>
          <a:lstStyle/>
          <a:p>
            <a:r>
              <a:rPr lang="es-ES" dirty="0"/>
              <a:t>Estadísticas – Medición </a:t>
            </a:r>
            <a:r>
              <a:rPr lang="es-ES" dirty="0" smtClean="0"/>
              <a:t>del GE</a:t>
            </a:r>
            <a:endParaRPr lang="es-ES" dirty="0"/>
          </a:p>
        </p:txBody>
      </p:sp>
      <p:graphicFrame>
        <p:nvGraphicFramePr>
          <p:cNvPr id="8" name="4 Gráfico"/>
          <p:cNvGraphicFramePr>
            <a:graphicFrameLocks/>
          </p:cNvGraphicFramePr>
          <p:nvPr>
            <p:extLst>
              <p:ext uri="{D42A27DB-BD31-4B8C-83A1-F6EECF244321}">
                <p14:modId xmlns:p14="http://schemas.microsoft.com/office/powerpoint/2010/main" val="3521242740"/>
              </p:ext>
            </p:extLst>
          </p:nvPr>
        </p:nvGraphicFramePr>
        <p:xfrm>
          <a:off x="1500187" y="2057400"/>
          <a:ext cx="6143625"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69975060"/>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0" y="1123856"/>
            <a:ext cx="8913813" cy="914400"/>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 smtClean="0"/>
              <a:t>Estadísticas – Medición de la SI</a:t>
            </a:r>
            <a:endParaRPr lang="es-ES" dirty="0"/>
          </a:p>
        </p:txBody>
      </p:sp>
      <p:sp>
        <p:nvSpPr>
          <p:cNvPr id="3" name="2 Título"/>
          <p:cNvSpPr>
            <a:spLocks noGrp="1"/>
          </p:cNvSpPr>
          <p:nvPr>
            <p:ph type="title"/>
          </p:nvPr>
        </p:nvSpPr>
        <p:spPr/>
        <p:txBody>
          <a:bodyPr/>
          <a:lstStyle/>
          <a:p>
            <a:r>
              <a:rPr lang="es-ES" dirty="0"/>
              <a:t>Estadísticas – </a:t>
            </a:r>
            <a:r>
              <a:rPr lang="es-ES" dirty="0" smtClean="0"/>
              <a:t>Histórico</a:t>
            </a:r>
            <a:endParaRPr lang="es-ES" dirty="0"/>
          </a:p>
        </p:txBody>
      </p:sp>
      <p:graphicFrame>
        <p:nvGraphicFramePr>
          <p:cNvPr id="9" name="8 Tabla"/>
          <p:cNvGraphicFramePr>
            <a:graphicFrameLocks noGrp="1"/>
          </p:cNvGraphicFramePr>
          <p:nvPr>
            <p:extLst>
              <p:ext uri="{D42A27DB-BD31-4B8C-83A1-F6EECF244321}">
                <p14:modId xmlns:p14="http://schemas.microsoft.com/office/powerpoint/2010/main" val="1437226434"/>
              </p:ext>
            </p:extLst>
          </p:nvPr>
        </p:nvGraphicFramePr>
        <p:xfrm>
          <a:off x="2834036" y="2315147"/>
          <a:ext cx="3822795" cy="3709720"/>
        </p:xfrm>
        <a:graphic>
          <a:graphicData uri="http://schemas.openxmlformats.org/drawingml/2006/table">
            <a:tbl>
              <a:tblPr/>
              <a:tblGrid>
                <a:gridCol w="764559"/>
                <a:gridCol w="764559"/>
                <a:gridCol w="764559"/>
                <a:gridCol w="764559"/>
                <a:gridCol w="764559"/>
              </a:tblGrid>
              <a:tr h="188266">
                <a:tc>
                  <a:txBody>
                    <a:bodyPr/>
                    <a:lstStyle/>
                    <a:p>
                      <a:pPr algn="ctr" fontAlgn="ctr"/>
                      <a:r>
                        <a:rPr lang="es-ES" sz="1100" b="1" i="0" u="none" strike="noStrike" dirty="0">
                          <a:solidFill>
                            <a:srgbClr val="FFFFFF"/>
                          </a:solidFill>
                          <a:effectLst/>
                          <a:latin typeface="+mj-lt"/>
                        </a:rPr>
                        <a:t>AÑO</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2014</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2012</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2010</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2008</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r>
              <a:tr h="206197">
                <a:tc>
                  <a:txBody>
                    <a:bodyPr/>
                    <a:lstStyle/>
                    <a:p>
                      <a:pPr algn="ctr" fontAlgn="ctr"/>
                      <a:r>
                        <a:rPr lang="es-ES" sz="1100" b="1" i="0" u="none" strike="noStrike">
                          <a:solidFill>
                            <a:srgbClr val="FFFFFF"/>
                          </a:solidFill>
                          <a:effectLst/>
                          <a:latin typeface="+mj-lt"/>
                        </a:rPr>
                        <a:t>EDGI</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0" i="0" u="none" strike="noStrike">
                          <a:solidFill>
                            <a:srgbClr val="000000"/>
                          </a:solidFill>
                          <a:effectLst/>
                          <a:latin typeface="+mj-lt"/>
                        </a:rPr>
                        <a:t>0,9462</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0,9283</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100" b="0" i="0" u="none" strike="noStrike">
                          <a:solidFill>
                            <a:srgbClr val="000000"/>
                          </a:solidFill>
                          <a:effectLst/>
                          <a:latin typeface="+mj-lt"/>
                        </a:rPr>
                        <a:t>0,8785</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0,8317</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06197">
                <a:tc>
                  <a:txBody>
                    <a:bodyPr/>
                    <a:lstStyle/>
                    <a:p>
                      <a:pPr algn="ctr" fontAlgn="ctr"/>
                      <a:r>
                        <a:rPr lang="es-ES" sz="1100" b="1" i="0" u="none" strike="noStrike" dirty="0">
                          <a:solidFill>
                            <a:srgbClr val="FFFFFF"/>
                          </a:solidFill>
                          <a:effectLst/>
                          <a:latin typeface="+mj-lt"/>
                        </a:rPr>
                        <a:t>POSICIÓN</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a:noFill/>
                    </a:lnB>
                    <a:cell3D prstMaterial="dkEdge">
                      <a:bevel/>
                      <a:lightRig rig="flood" dir="t"/>
                    </a:cell3D>
                    <a:solidFill>
                      <a:srgbClr val="366092"/>
                    </a:solidFill>
                  </a:tcPr>
                </a:tc>
                <a:tc>
                  <a:txBody>
                    <a:bodyPr/>
                    <a:lstStyle/>
                    <a:p>
                      <a:pPr algn="ctr" fontAlgn="ctr"/>
                      <a:r>
                        <a:rPr lang="es-ES" sz="1100" b="0" i="0" u="none" strike="noStrike">
                          <a:solidFill>
                            <a:srgbClr val="000000"/>
                          </a:solidFill>
                          <a:effectLst/>
                          <a:latin typeface="+mj-lt"/>
                        </a:rPr>
                        <a:t>1</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1</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100" b="0" i="0" u="none" strike="noStrike">
                          <a:solidFill>
                            <a:srgbClr val="000000"/>
                          </a:solidFill>
                          <a:effectLst/>
                          <a:latin typeface="+mj-lt"/>
                        </a:rPr>
                        <a:t>1</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6</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166750">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a:noFill/>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r>
              <a:tr h="188266">
                <a:tc>
                  <a:txBody>
                    <a:bodyPr/>
                    <a:lstStyle/>
                    <a:p>
                      <a:pPr algn="ctr" fontAlgn="ctr"/>
                      <a:r>
                        <a:rPr lang="es-ES" sz="1100" b="1" i="0" u="none" strike="noStrike">
                          <a:solidFill>
                            <a:srgbClr val="FFFFFF"/>
                          </a:solidFill>
                          <a:effectLst/>
                          <a:latin typeface="+mj-lt"/>
                        </a:rPr>
                        <a:t>AÑO</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2014</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2012</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2010</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2008</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r>
              <a:tr h="206197">
                <a:tc>
                  <a:txBody>
                    <a:bodyPr/>
                    <a:lstStyle/>
                    <a:p>
                      <a:pPr algn="ctr" fontAlgn="ctr"/>
                      <a:r>
                        <a:rPr lang="es-ES" sz="1100" b="1" i="0" u="none" strike="noStrike">
                          <a:solidFill>
                            <a:srgbClr val="FFFFFF"/>
                          </a:solidFill>
                          <a:effectLst/>
                          <a:latin typeface="+mj-lt"/>
                        </a:rPr>
                        <a:t>EDGI</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0" i="0" u="none" strike="noStrike" dirty="0">
                          <a:solidFill>
                            <a:srgbClr val="000000"/>
                          </a:solidFill>
                          <a:effectLst/>
                          <a:latin typeface="+mj-lt"/>
                        </a:rPr>
                        <a:t>0,9076</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0,8474</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100" b="0" i="0" u="none" strike="noStrike">
                          <a:solidFill>
                            <a:srgbClr val="000000"/>
                          </a:solidFill>
                          <a:effectLst/>
                          <a:latin typeface="+mj-lt"/>
                        </a:rPr>
                        <a:t>0,7476</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0,7009</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06197">
                <a:tc>
                  <a:txBody>
                    <a:bodyPr/>
                    <a:lstStyle/>
                    <a:p>
                      <a:pPr algn="ctr" fontAlgn="ctr"/>
                      <a:r>
                        <a:rPr lang="es-ES" sz="1100" b="1" i="0" u="none" strike="noStrike">
                          <a:solidFill>
                            <a:srgbClr val="FFFFFF"/>
                          </a:solidFill>
                          <a:effectLst/>
                          <a:latin typeface="+mj-lt"/>
                        </a:rPr>
                        <a:t>POSICIÓN</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a:noFill/>
                    </a:lnB>
                    <a:cell3D prstMaterial="dkEdge">
                      <a:bevel/>
                      <a:lightRig rig="flood" dir="t"/>
                    </a:cell3D>
                    <a:solidFill>
                      <a:srgbClr val="366092"/>
                    </a:solidFill>
                  </a:tcPr>
                </a:tc>
                <a:tc>
                  <a:txBody>
                    <a:bodyPr/>
                    <a:lstStyle/>
                    <a:p>
                      <a:pPr algn="ctr" fontAlgn="ctr"/>
                      <a:r>
                        <a:rPr lang="es-ES" sz="1100" b="0" i="0" u="none" strike="noStrike">
                          <a:solidFill>
                            <a:srgbClr val="000000"/>
                          </a:solidFill>
                          <a:effectLst/>
                          <a:latin typeface="+mj-lt"/>
                        </a:rPr>
                        <a:t>3</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10</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100" b="0" i="0" u="none" strike="noStrike">
                          <a:solidFill>
                            <a:srgbClr val="000000"/>
                          </a:solidFill>
                          <a:effectLst/>
                          <a:latin typeface="+mj-lt"/>
                        </a:rPr>
                        <a:t>11</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23</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166750">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a:noFill/>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dirty="0">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r>
              <a:tr h="188266">
                <a:tc>
                  <a:txBody>
                    <a:bodyPr/>
                    <a:lstStyle/>
                    <a:p>
                      <a:pPr algn="ctr" fontAlgn="ctr"/>
                      <a:r>
                        <a:rPr lang="es-ES" sz="1100" b="1" i="0" u="none" strike="noStrike">
                          <a:solidFill>
                            <a:srgbClr val="FFFFFF"/>
                          </a:solidFill>
                          <a:effectLst/>
                          <a:latin typeface="+mj-lt"/>
                        </a:rPr>
                        <a:t>AÑO</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2014</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2012</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2010</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2008</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r>
              <a:tr h="206197">
                <a:tc>
                  <a:txBody>
                    <a:bodyPr/>
                    <a:lstStyle/>
                    <a:p>
                      <a:pPr algn="ctr" fontAlgn="ctr"/>
                      <a:r>
                        <a:rPr lang="es-ES" sz="1100" b="1" i="0" u="none" strike="noStrike">
                          <a:solidFill>
                            <a:srgbClr val="FFFFFF"/>
                          </a:solidFill>
                          <a:effectLst/>
                          <a:latin typeface="+mj-lt"/>
                        </a:rPr>
                        <a:t>EDGI</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0" i="0" u="none" strike="noStrike">
                          <a:solidFill>
                            <a:srgbClr val="000000"/>
                          </a:solidFill>
                          <a:effectLst/>
                          <a:latin typeface="+mj-lt"/>
                        </a:rPr>
                        <a:t>0,7420</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0,6315</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100" b="0" i="0" u="none" strike="noStrike">
                          <a:solidFill>
                            <a:srgbClr val="000000"/>
                          </a:solidFill>
                          <a:effectLst/>
                          <a:latin typeface="+mj-lt"/>
                        </a:rPr>
                        <a:t>0,5848</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0,5645</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06197">
                <a:tc>
                  <a:txBody>
                    <a:bodyPr/>
                    <a:lstStyle/>
                    <a:p>
                      <a:pPr algn="ctr" fontAlgn="ctr"/>
                      <a:r>
                        <a:rPr lang="es-ES" sz="1100" b="1" i="0" u="none" strike="noStrike">
                          <a:solidFill>
                            <a:srgbClr val="FFFFFF"/>
                          </a:solidFill>
                          <a:effectLst/>
                          <a:latin typeface="+mj-lt"/>
                        </a:rPr>
                        <a:t>POSICIÓN</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a:noFill/>
                    </a:lnB>
                    <a:cell3D prstMaterial="dkEdge">
                      <a:bevel/>
                      <a:lightRig rig="flood" dir="t"/>
                    </a:cell3D>
                    <a:solidFill>
                      <a:srgbClr val="366092"/>
                    </a:solidFill>
                  </a:tcPr>
                </a:tc>
                <a:tc>
                  <a:txBody>
                    <a:bodyPr/>
                    <a:lstStyle/>
                    <a:p>
                      <a:pPr algn="ctr" fontAlgn="ctr"/>
                      <a:r>
                        <a:rPr lang="es-ES" sz="1100" b="0" i="0" u="none" strike="noStrike">
                          <a:solidFill>
                            <a:srgbClr val="000000"/>
                          </a:solidFill>
                          <a:effectLst/>
                          <a:latin typeface="+mj-lt"/>
                        </a:rPr>
                        <a:t>26</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50</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100" b="0" i="0" u="none" strike="noStrike">
                          <a:solidFill>
                            <a:srgbClr val="000000"/>
                          </a:solidFill>
                          <a:effectLst/>
                          <a:latin typeface="+mj-lt"/>
                        </a:rPr>
                        <a:t>36</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48</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166750">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a:noFill/>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r>
              <a:tr h="188266">
                <a:tc>
                  <a:txBody>
                    <a:bodyPr/>
                    <a:lstStyle/>
                    <a:p>
                      <a:pPr algn="ctr" fontAlgn="ctr"/>
                      <a:r>
                        <a:rPr lang="es-ES" sz="1100" b="1" i="0" u="none" strike="noStrike">
                          <a:solidFill>
                            <a:srgbClr val="FFFFFF"/>
                          </a:solidFill>
                          <a:effectLst/>
                          <a:latin typeface="+mj-lt"/>
                        </a:rPr>
                        <a:t>AÑO</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2014</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2012</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2010</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dirty="0">
                          <a:solidFill>
                            <a:srgbClr val="FFFFFF"/>
                          </a:solidFill>
                          <a:effectLst/>
                          <a:latin typeface="+mj-lt"/>
                        </a:rPr>
                        <a:t>2008</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r>
              <a:tr h="206197">
                <a:tc>
                  <a:txBody>
                    <a:bodyPr/>
                    <a:lstStyle/>
                    <a:p>
                      <a:pPr algn="ctr" fontAlgn="ctr"/>
                      <a:r>
                        <a:rPr lang="es-ES" sz="1100" b="1" i="0" u="none" strike="noStrike">
                          <a:solidFill>
                            <a:srgbClr val="FFFFFF"/>
                          </a:solidFill>
                          <a:effectLst/>
                          <a:latin typeface="+mj-lt"/>
                        </a:rPr>
                        <a:t>EDGI</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0" i="0" u="none" strike="noStrike">
                          <a:solidFill>
                            <a:srgbClr val="000000"/>
                          </a:solidFill>
                          <a:effectLst/>
                          <a:latin typeface="+mj-lt"/>
                        </a:rPr>
                        <a:t>0,7122</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0,6769</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100" b="0" i="0" u="none" strike="noStrike" dirty="0">
                          <a:solidFill>
                            <a:srgbClr val="000000"/>
                          </a:solidFill>
                          <a:effectLst/>
                          <a:latin typeface="+mj-lt"/>
                        </a:rPr>
                        <a:t>0,6014</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0,5819</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06197">
                <a:tc>
                  <a:txBody>
                    <a:bodyPr/>
                    <a:lstStyle/>
                    <a:p>
                      <a:pPr algn="ctr" fontAlgn="ctr"/>
                      <a:r>
                        <a:rPr lang="es-ES" sz="1100" b="1" i="0" u="none" strike="noStrike">
                          <a:solidFill>
                            <a:srgbClr val="FFFFFF"/>
                          </a:solidFill>
                          <a:effectLst/>
                          <a:latin typeface="+mj-lt"/>
                        </a:rPr>
                        <a:t>POSICIÓN</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a:noFill/>
                    </a:lnB>
                    <a:cell3D prstMaterial="dkEdge">
                      <a:bevel/>
                      <a:lightRig rig="flood" dir="t"/>
                    </a:cell3D>
                    <a:solidFill>
                      <a:srgbClr val="366092"/>
                    </a:solidFill>
                  </a:tcPr>
                </a:tc>
                <a:tc>
                  <a:txBody>
                    <a:bodyPr/>
                    <a:lstStyle/>
                    <a:p>
                      <a:pPr algn="ctr" fontAlgn="ctr"/>
                      <a:r>
                        <a:rPr lang="es-ES" sz="1100" b="0" i="0" u="none" strike="noStrike">
                          <a:solidFill>
                            <a:srgbClr val="000000"/>
                          </a:solidFill>
                          <a:effectLst/>
                          <a:latin typeface="+mj-lt"/>
                        </a:rPr>
                        <a:t>33</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39</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100" b="0" i="0" u="none" strike="noStrike" dirty="0">
                          <a:solidFill>
                            <a:srgbClr val="000000"/>
                          </a:solidFill>
                          <a:effectLst/>
                          <a:latin typeface="+mj-lt"/>
                        </a:rPr>
                        <a:t>34</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40</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166750">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a:noFill/>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c>
                  <a:txBody>
                    <a:bodyPr/>
                    <a:lstStyle/>
                    <a:p>
                      <a:pPr algn="l" fontAlgn="b"/>
                      <a:endParaRPr lang="es-ES" sz="1100" b="0" i="0" u="none" strike="noStrike">
                        <a:solidFill>
                          <a:srgbClr val="000000"/>
                        </a:solidFill>
                        <a:effectLst/>
                        <a:latin typeface="+mj-lt"/>
                      </a:endParaRPr>
                    </a:p>
                  </a:txBody>
                  <a:tcPr marL="8965" marR="8965" marT="8965" marB="0" anchor="b">
                    <a:lnL>
                      <a:noFill/>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tcPr>
                </a:tc>
              </a:tr>
              <a:tr h="188266">
                <a:tc>
                  <a:txBody>
                    <a:bodyPr/>
                    <a:lstStyle/>
                    <a:p>
                      <a:pPr algn="ctr" fontAlgn="ctr"/>
                      <a:r>
                        <a:rPr lang="es-ES" sz="1100" b="1" i="0" u="none" strike="noStrike">
                          <a:solidFill>
                            <a:srgbClr val="FFFFFF"/>
                          </a:solidFill>
                          <a:effectLst/>
                          <a:latin typeface="+mj-lt"/>
                        </a:rPr>
                        <a:t>AÑO</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2014</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2012</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2010</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1" i="0" u="none" strike="noStrike">
                          <a:solidFill>
                            <a:srgbClr val="FFFFFF"/>
                          </a:solidFill>
                          <a:effectLst/>
                          <a:latin typeface="+mj-lt"/>
                        </a:rPr>
                        <a:t>2008</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r>
              <a:tr h="206197">
                <a:tc>
                  <a:txBody>
                    <a:bodyPr/>
                    <a:lstStyle/>
                    <a:p>
                      <a:pPr algn="ctr" fontAlgn="ctr"/>
                      <a:r>
                        <a:rPr lang="es-ES" sz="1100" b="1" i="0" u="none" strike="noStrike">
                          <a:solidFill>
                            <a:srgbClr val="FFFFFF"/>
                          </a:solidFill>
                          <a:effectLst/>
                          <a:latin typeface="+mj-lt"/>
                        </a:rPr>
                        <a:t>EDGI</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fontAlgn="ctr"/>
                      <a:r>
                        <a:rPr lang="es-ES" sz="1100" b="0" i="0" u="none" strike="noStrike">
                          <a:solidFill>
                            <a:srgbClr val="000000"/>
                          </a:solidFill>
                          <a:effectLst/>
                          <a:latin typeface="+mj-lt"/>
                        </a:rPr>
                        <a:t>0,5053</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0,4869</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100" b="0" i="0" u="none" strike="noStrike" dirty="0">
                          <a:solidFill>
                            <a:srgbClr val="000000"/>
                          </a:solidFill>
                          <a:effectLst/>
                          <a:latin typeface="+mj-lt"/>
                        </a:rPr>
                        <a:t>0,4322</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0,4840</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06197">
                <a:tc>
                  <a:txBody>
                    <a:bodyPr/>
                    <a:lstStyle/>
                    <a:p>
                      <a:pPr algn="ctr" fontAlgn="ctr"/>
                      <a:r>
                        <a:rPr lang="es-ES" sz="1100" b="1" i="0" u="none" strike="noStrike">
                          <a:solidFill>
                            <a:srgbClr val="FFFFFF"/>
                          </a:solidFill>
                          <a:effectLst/>
                          <a:latin typeface="+mj-lt"/>
                        </a:rPr>
                        <a:t>POSICIÓN</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a:noFill/>
                    </a:lnB>
                    <a:cell3D prstMaterial="dkEdge">
                      <a:bevel/>
                      <a:lightRig rig="flood" dir="t"/>
                    </a:cell3D>
                    <a:solidFill>
                      <a:srgbClr val="366092"/>
                    </a:solidFill>
                  </a:tcPr>
                </a:tc>
                <a:tc>
                  <a:txBody>
                    <a:bodyPr/>
                    <a:lstStyle/>
                    <a:p>
                      <a:pPr algn="ctr" fontAlgn="ctr"/>
                      <a:r>
                        <a:rPr lang="es-ES" sz="1100" b="0" i="0" u="none" strike="noStrike">
                          <a:solidFill>
                            <a:srgbClr val="000000"/>
                          </a:solidFill>
                          <a:effectLst/>
                          <a:latin typeface="+mj-lt"/>
                        </a:rPr>
                        <a:t>83</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a:solidFill>
                            <a:srgbClr val="000000"/>
                          </a:solidFill>
                          <a:effectLst/>
                          <a:latin typeface="+mj-lt"/>
                        </a:rPr>
                        <a:t>102</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ctr" fontAlgn="ctr"/>
                      <a:r>
                        <a:rPr lang="es-ES" sz="1100" b="0" i="0" u="none" strike="noStrike">
                          <a:solidFill>
                            <a:srgbClr val="000000"/>
                          </a:solidFill>
                          <a:effectLst/>
                          <a:latin typeface="+mj-lt"/>
                        </a:rPr>
                        <a:t>95</a:t>
                      </a:r>
                    </a:p>
                  </a:txBody>
                  <a:tcPr marL="8965" marR="8965" marT="896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1100" b="0" i="0" u="none" strike="noStrike" dirty="0">
                          <a:solidFill>
                            <a:srgbClr val="000000"/>
                          </a:solidFill>
                          <a:effectLst/>
                          <a:latin typeface="+mj-lt"/>
                        </a:rPr>
                        <a:t>74</a:t>
                      </a:r>
                    </a:p>
                  </a:txBody>
                  <a:tcPr marL="8965" marR="8965" marT="8965" marB="0" anchor="ctr">
                    <a:lnL w="12700" cap="flat" cmpd="sng" algn="ctr">
                      <a:solidFill>
                        <a:srgbClr val="8DB4E2"/>
                      </a:solidFill>
                      <a:prstDash val="solid"/>
                      <a:round/>
                      <a:headEnd type="none" w="med" len="med"/>
                      <a:tailEnd type="none" w="med" len="med"/>
                    </a:lnL>
                    <a:lnR>
                      <a:noFill/>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bl>
          </a:graphicData>
        </a:graphic>
      </p:graphicFrame>
      <p:sp>
        <p:nvSpPr>
          <p:cNvPr id="11" name="AutoShape 2" descr="http://upload.wikimedia.org/wikipedia/commons/0/09/Flag_of_South_Korea.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2" name="chart"/>
          <p:cNvPicPr>
            <a:picLocks noChangeAspect="1"/>
          </p:cNvPicPr>
          <p:nvPr/>
        </p:nvPicPr>
        <p:blipFill>
          <a:blip r:embed="rId3"/>
          <a:stretch>
            <a:fillRect/>
          </a:stretch>
        </p:blipFill>
        <p:spPr>
          <a:xfrm>
            <a:off x="2175274" y="2339766"/>
            <a:ext cx="599387" cy="3670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12 CuadroTexto"/>
          <p:cNvSpPr txBox="1"/>
          <p:nvPr/>
        </p:nvSpPr>
        <p:spPr>
          <a:xfrm>
            <a:off x="1090580" y="2674700"/>
            <a:ext cx="1743456" cy="276999"/>
          </a:xfrm>
          <a:prstGeom prst="rect">
            <a:avLst/>
          </a:prstGeom>
          <a:noFill/>
        </p:spPr>
        <p:txBody>
          <a:bodyPr wrap="square" rtlCol="0">
            <a:spAutoFit/>
          </a:bodyPr>
          <a:lstStyle/>
          <a:p>
            <a:pPr algn="r"/>
            <a:r>
              <a:rPr lang="es-ES" sz="1200" b="1" dirty="0" smtClean="0"/>
              <a:t>República de Corea</a:t>
            </a:r>
            <a:endParaRPr lang="es-ES" sz="1200" b="1" dirty="0"/>
          </a:p>
        </p:txBody>
      </p:sp>
      <p:sp>
        <p:nvSpPr>
          <p:cNvPr id="14" name="13 CuadroTexto"/>
          <p:cNvSpPr txBox="1"/>
          <p:nvPr/>
        </p:nvSpPr>
        <p:spPr>
          <a:xfrm>
            <a:off x="1090580" y="3409990"/>
            <a:ext cx="1743456" cy="276999"/>
          </a:xfrm>
          <a:prstGeom prst="rect">
            <a:avLst/>
          </a:prstGeom>
          <a:noFill/>
        </p:spPr>
        <p:txBody>
          <a:bodyPr wrap="square" rtlCol="0">
            <a:spAutoFit/>
          </a:bodyPr>
          <a:lstStyle/>
          <a:p>
            <a:pPr algn="r"/>
            <a:r>
              <a:rPr lang="es-ES" sz="1200" b="1" dirty="0" smtClean="0"/>
              <a:t>Singapur</a:t>
            </a:r>
            <a:endParaRPr lang="es-ES" sz="1200" b="1" dirty="0"/>
          </a:p>
        </p:txBody>
      </p:sp>
      <p:sp>
        <p:nvSpPr>
          <p:cNvPr id="15" name="14 CuadroTexto"/>
          <p:cNvSpPr txBox="1"/>
          <p:nvPr/>
        </p:nvSpPr>
        <p:spPr>
          <a:xfrm>
            <a:off x="1090579" y="4171990"/>
            <a:ext cx="1743456" cy="276999"/>
          </a:xfrm>
          <a:prstGeom prst="rect">
            <a:avLst/>
          </a:prstGeom>
          <a:noFill/>
        </p:spPr>
        <p:txBody>
          <a:bodyPr wrap="square" rtlCol="0">
            <a:spAutoFit/>
          </a:bodyPr>
          <a:lstStyle/>
          <a:p>
            <a:pPr algn="r"/>
            <a:r>
              <a:rPr lang="es-ES" sz="1200" b="1" dirty="0" smtClean="0"/>
              <a:t>Uruguay</a:t>
            </a:r>
            <a:endParaRPr lang="es-ES" sz="1200" b="1" dirty="0"/>
          </a:p>
        </p:txBody>
      </p:sp>
      <p:sp>
        <p:nvSpPr>
          <p:cNvPr id="16" name="15 CuadroTexto"/>
          <p:cNvSpPr txBox="1"/>
          <p:nvPr/>
        </p:nvSpPr>
        <p:spPr>
          <a:xfrm>
            <a:off x="1090580" y="4946182"/>
            <a:ext cx="1743456" cy="276999"/>
          </a:xfrm>
          <a:prstGeom prst="rect">
            <a:avLst/>
          </a:prstGeom>
          <a:noFill/>
        </p:spPr>
        <p:txBody>
          <a:bodyPr wrap="square" rtlCol="0">
            <a:spAutoFit/>
          </a:bodyPr>
          <a:lstStyle/>
          <a:p>
            <a:pPr algn="r"/>
            <a:r>
              <a:rPr lang="es-ES" sz="1200" b="1" dirty="0" smtClean="0"/>
              <a:t>Chile</a:t>
            </a:r>
            <a:endParaRPr lang="es-ES" sz="1200" b="1" dirty="0"/>
          </a:p>
        </p:txBody>
      </p:sp>
      <p:sp>
        <p:nvSpPr>
          <p:cNvPr id="17" name="16 CuadroTexto"/>
          <p:cNvSpPr txBox="1"/>
          <p:nvPr/>
        </p:nvSpPr>
        <p:spPr>
          <a:xfrm>
            <a:off x="1090579" y="5758969"/>
            <a:ext cx="1743456" cy="276999"/>
          </a:xfrm>
          <a:prstGeom prst="rect">
            <a:avLst/>
          </a:prstGeom>
          <a:noFill/>
        </p:spPr>
        <p:txBody>
          <a:bodyPr wrap="square" rtlCol="0">
            <a:spAutoFit/>
          </a:bodyPr>
          <a:lstStyle/>
          <a:p>
            <a:pPr algn="r"/>
            <a:r>
              <a:rPr lang="es-ES" sz="1200" b="1" dirty="0" smtClean="0"/>
              <a:t>Ecuador</a:t>
            </a:r>
            <a:endParaRPr lang="es-ES" sz="1200" b="1" dirty="0"/>
          </a:p>
        </p:txBody>
      </p:sp>
      <p:sp>
        <p:nvSpPr>
          <p:cNvPr id="18" name="AutoShape 4" descr="http://upload.wikimedia.org/wikipedia/commons/4/48/Flag_of_Singapore.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 name="Picture 16" descr="http://www.mapsofworld.com/images/world-countries-flags/ecuador-fla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926" y="5417039"/>
            <a:ext cx="524584" cy="35644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1" name="Picture 20" descr="http://www.sitiosuruguay.com/imagenes-2008/bandera_ur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4649" y="3883216"/>
            <a:ext cx="556109" cy="3705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2" name="Picture 22" descr="http://www.banderas.pro/banderas/bandera-chile-8.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7926" y="4643712"/>
            <a:ext cx="510855" cy="34057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AutoShape 2" descr="Resultado de imagen para bandera de singapu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4" descr="data:image/png;base64,iVBORw0KGgoAAAANSUhEUgAAARIAAAC4CAMAAAAYGZMtAAAA51BMVEX////VGSAAAADYGSC1GB3SAADS0ND43M7VFB3UCxjUABLYNDHUERv+9vLgZVrTAAnlgXb/+/bTAAXZPzv76uHZNSz88vH66uj65uD87eX54dfxwLrnj4jbSUL32c/hbWLOtavgYEqzAADrnY/zyMLaPCqvq6zcSjrcVFPYNjPXHQXmhXPWIyXsoYrYKxrha1byuaL1ybbtppbsqKPfaW2cGBvYLRjdVknwuq3308bmjozmiHjkeGLusqrfXEzrop3bRTbjfnfbPiHvuLPvr6Hwvr3fVjfdXFrgaGPbS0zplID11tXfX1NE1HaoAAAHGklEQVR4nO2ca3/SSBSHh11HZ0JCCLdCgWDF2otpu6W6gG2p1apd9ft/ng3XzuQkJFSxDL//8wYa8iJ5embOmUvC/gIR2FNfwOYRKnn/DCx4P1Hy7G+w4NlMSQ7MgBIClBCghAAlBCghQAkBSghQQnikEiGlyzk/DrHWc2FPx6OUSJ77r3My2KnVak69K9d1bU/E6krC8Nj7MvTYlGbbXePVPQmrKrHdfrfG5vgHrr3Wy3sKVlMi+H7TWQhhXXvbGs2YlZS41cGDD7Y74mLdl/cUrKDE5sW6YsT/GJtrhPEtKbsSGdwpQthrHtto7HbfdCeZlcjqrmrksxXfaKzbgekpKKsSd1TTYyShG+HnHv/tF/lnyahEdhzVyDBI6liPGds3vOVkU2L1PdWIcxpz18IK4UXGLvj4m7nJKJMS2ddixCnE5ZpqcYzPWP1y/OXAWCdZlNhSTb5hhRbbWwRd9Zxm2djmk0WJe64Z8eP7T1Fq+/NTGh1urJEsStyiZsQpJFXx1ry4HfZNTsTpSkSgda3sLjnJ2nyaqT8ZPYeSroRf60FylNwkrFk83ZgcJOlK5L0eJMtu1/3M2OAm7G1OjU03uQxK+Gs9SD5qQWKrf4l8w2m5vFNn39TuxrSBYJoS8UkzwgZaT2K3y0o8yEKjH/5s7fsnSmciyodmOUlTwj/rSrT/f8760FPakRjlJr/a1pkiQb4zbCCYosQuVzQju3mtl+DDuho1Yv6jGhZuzzGruk9RYt3qQXKtZ2AeDvLSbjdMzHtGzUemKOEDXcnVvJMQMsS9YqzFx99ivUzPGXmhyMRzNpA0JboRNg8SUe4UCoWfPxj7EX4WOu2Y+xX5yTlhxto5SzpnE1muxN7TjSx6DhH0PM+ZjI8dx/EG1bjbDb6r55zHnrOBLFfi3uhK7krzX0Sp2Jgf9VoJc2ylzsMQuusaYiRFCf+iKykq9YbbHk4P+oeJSdbKN2eZ6r5kipEUJVIvXdk7dTwnj6cxsr9kkGfznclJXw0qTZYqEVVfM+Jphdp8kNddcruy4ERa3OazXEmkUGu01RqsFBa2wzBJN5cNBMeDwIFZA8GlSqK1q6bEPmp4Xc5bjtdOHMOI3C7rlfhVhd2bU62tFCW7ah6VHec+bA683ygmdiZ227sNs5FV3u2Z05mspMTXlZxOVEheTIwA+2za99r87ZZGSUVrIosKfcnd2hnO2TR+oXvdVlKSsLY0zpxDg/7Zj2Z5qXY6XFKqbSvLlZSaupLk3LJFpCi50JUkFqrmFGLppIxxznQlCWufueAodnKg+vuu8w+SMoV0rCth8Uqsyw8xLcr+eWJkO0ubVYv0r/GzqLweNwnvthIMbjhp09HfdSUXcSNa8S+Lm4TnPjszMWmnKJGH2mYbNox2pCIkDAe2Z42/qUftsNE1ua0eNoO0pS03MokUKdby5Xw+Xw3PaQbhl3IwPRqMjwZvGau3wy9HR+u9hd9NmhIZmZDuaS1HtM8blUplvJAefjT+mSYeUT1xlKMvzswaBqQvk+s1fU2fC7IDZaHnIpjdu5Cth/bmlw3rUFKVWPoeJNbSc4vgt7PNFk5Rmafn/bnJC9cwIxm23JT03qQe3fLqjqYRwbUiRPLpesWleY8epCuRbT1MLiMlyHzZWN94ImZF3oV5pUmG7Xulnt6bRLZvWuHQ0K9HV9DH7a02jMxNmkEGJSLQly70XTcicNggyL+O3LzbZJU2v/GiWdsAsux7lR/1eq2jLXBdsbBftXnRe6fcvF1uXB9LwUeNO3PmoWdk2jBuFbUtfPUDpelY3f7EEO9cqUpGl5M1YJnvGTf0y/ZYAW9pYeKracSa+ZH6vj5L/zSIjA+fuNoGeXZtzP6ZR5D1EaVInPTMy62ZyfwgW0l/SOm7eQ0iK9kfd3RH6mjH65pXlmZkhYdiJb9TE8+1ZdYANzOrPTr9TQ2UZnU7G89qD9hLXlSkNDpb2XhWfQ2DVS36D81nEGxhoKz8sg5h8dHNYtBTacU/VG4yj3mliyzlyld3OyGO5/mGTSOm87gX/whblvjx/kGh0On013RlT8avvB4qFGPQ1vjM4I1ZBCghQAkBSghQQoASApQQoIQAJYSZklccLHg1UfLyBVjwcqLkOQMLnkNJFCghQAkBSghQQoASApQQoIQAJQQoIUAJAUoIUEKAEgKUEKCEACUEKCFACQFKCFBCgBIClBCghAAlBCghQAkBSghQQoASApQQoIQAJQQoIUAJAUoIUEKAEgKUEKCEACUEKCFACQFKCFBCgBIClBCghAAlBCghQAkBSghQQoASApQQoIQAJQQoIUAJAUoIUEKAEgKUEKCEACUEKCFACQFKCFBCgBIClBCghAAlBCghQAkBSghQQoASApQQoIQAJQQoIUAJAUoIUEKAEgKUEKZK3jwHC95MlAAdKCH8D8lq4C1fT0LT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3" name="Picture 4" descr="Bandera de Singapu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4649" y="3102608"/>
            <a:ext cx="550580" cy="3705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953410"/>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0" y="1123856"/>
            <a:ext cx="8913813" cy="914400"/>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 smtClean="0">
                <a:solidFill>
                  <a:prstClr val="white"/>
                </a:solidFill>
              </a:rPr>
              <a:t>Estadísticas – Medición de la SI</a:t>
            </a:r>
            <a:endParaRPr lang="es-ES" dirty="0">
              <a:solidFill>
                <a:prstClr val="white"/>
              </a:solidFill>
            </a:endParaRPr>
          </a:p>
        </p:txBody>
      </p:sp>
      <p:sp>
        <p:nvSpPr>
          <p:cNvPr id="3" name="2 Título"/>
          <p:cNvSpPr>
            <a:spLocks noGrp="1"/>
          </p:cNvSpPr>
          <p:nvPr>
            <p:ph type="title"/>
          </p:nvPr>
        </p:nvSpPr>
        <p:spPr/>
        <p:txBody>
          <a:bodyPr/>
          <a:lstStyle/>
          <a:p>
            <a:r>
              <a:rPr lang="es-ES" dirty="0" smtClean="0"/>
              <a:t>Comparativo - GE</a:t>
            </a:r>
            <a:endParaRPr lang="es-ES" dirty="0"/>
          </a:p>
        </p:txBody>
      </p:sp>
      <p:sp>
        <p:nvSpPr>
          <p:cNvPr id="11" name="AutoShape 2" descr="http://upload.wikimedia.org/wikipedia/commons/0/09/Flag_of_South_Korea.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sp>
        <p:nvSpPr>
          <p:cNvPr id="18" name="AutoShape 4" descr="http://upload.wikimedia.org/wikipedia/commons/4/48/Flag_of_Singapore.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pic>
        <p:nvPicPr>
          <p:cNvPr id="25" name="chart"/>
          <p:cNvPicPr>
            <a:picLocks noChangeAspect="1"/>
          </p:cNvPicPr>
          <p:nvPr/>
        </p:nvPicPr>
        <p:blipFill>
          <a:blip r:embed="rId3"/>
          <a:stretch>
            <a:fillRect/>
          </a:stretch>
        </p:blipFill>
        <p:spPr>
          <a:xfrm>
            <a:off x="528098" y="2457254"/>
            <a:ext cx="599387" cy="3670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6" name="Picture 20" descr="http://www.sitiosuruguay.com/imagenes-2008/bandera_ur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75" y="3963163"/>
            <a:ext cx="556109" cy="3705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7" name="Picture 22" descr="http://www.banderas.pro/banderas/bandera-chile-8.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823" y="4573715"/>
            <a:ext cx="510855" cy="34057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8" name="Picture 16" descr="http://www.mapsofworld.com/images/world-countries-flags/ecuador-flag.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677" y="5098045"/>
            <a:ext cx="524584" cy="35644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9" name="Picture 2" descr="http://www.elecuatoriano.com/imag/bandera_azua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325" y="6061843"/>
            <a:ext cx="506559" cy="2964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0484" name="Picture 4" descr="http://upload.wikimedia.org/wikipedia/commons/thumb/d/dc/Flag_of_Quito.svg/200px-Flag_of_Quito.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175" y="5575989"/>
            <a:ext cx="510855" cy="35644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5" name="Picture 4" descr="Bandera de Singapu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098" y="3241825"/>
            <a:ext cx="550580" cy="3705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1135155350"/>
              </p:ext>
            </p:extLst>
          </p:nvPr>
        </p:nvGraphicFramePr>
        <p:xfrm>
          <a:off x="1137683" y="2092914"/>
          <a:ext cx="7623544" cy="4302463"/>
        </p:xfrm>
        <a:graphic>
          <a:graphicData uri="http://schemas.openxmlformats.org/drawingml/2006/table">
            <a:tbl>
              <a:tblPr/>
              <a:tblGrid>
                <a:gridCol w="754912"/>
                <a:gridCol w="3407535"/>
                <a:gridCol w="1483442"/>
                <a:gridCol w="1977655"/>
              </a:tblGrid>
              <a:tr h="116281">
                <a:tc>
                  <a:txBody>
                    <a:bodyPr/>
                    <a:lstStyle/>
                    <a:p>
                      <a:pPr algn="ctr" rtl="0" fontAlgn="ctr"/>
                      <a:r>
                        <a:rPr lang="es-ES" sz="800" b="1" i="0" u="none" strike="noStrike" dirty="0">
                          <a:solidFill>
                            <a:srgbClr val="FFFFFF"/>
                          </a:solidFill>
                          <a:effectLst/>
                          <a:latin typeface="Century Gothic"/>
                        </a:rPr>
                        <a:t>País</a:t>
                      </a:r>
                    </a:p>
                  </a:txBody>
                  <a:tcPr marL="4087"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rtl="0" fontAlgn="ctr"/>
                      <a:r>
                        <a:rPr lang="es-ES" sz="900" b="1" i="0" u="none" strike="noStrike" dirty="0">
                          <a:solidFill>
                            <a:srgbClr val="FFFFFF"/>
                          </a:solidFill>
                          <a:effectLst/>
                          <a:latin typeface="Century Gothic"/>
                        </a:rPr>
                        <a:t>Estrategias</a:t>
                      </a:r>
                    </a:p>
                  </a:txBody>
                  <a:tcPr marL="4087"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rtl="0" fontAlgn="ctr"/>
                      <a:r>
                        <a:rPr lang="es-ES" sz="900" b="1" i="0" u="none" strike="noStrike" dirty="0">
                          <a:solidFill>
                            <a:srgbClr val="FFFFFF"/>
                          </a:solidFill>
                          <a:effectLst/>
                          <a:latin typeface="Century Gothic"/>
                        </a:rPr>
                        <a:t>PLANES NACIONALES</a:t>
                      </a:r>
                    </a:p>
                  </a:txBody>
                  <a:tcPr marL="4087"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rtl="0" fontAlgn="ctr"/>
                      <a:r>
                        <a:rPr lang="es-ES" sz="900" b="1" i="0" u="none" strike="noStrike" dirty="0">
                          <a:solidFill>
                            <a:srgbClr val="FFFFFF"/>
                          </a:solidFill>
                          <a:effectLst/>
                          <a:latin typeface="Century Gothic"/>
                        </a:rPr>
                        <a:t>PORTAL</a:t>
                      </a:r>
                    </a:p>
                  </a:txBody>
                  <a:tcPr marL="4087"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r>
              <a:tr h="785486">
                <a:tc>
                  <a:txBody>
                    <a:bodyPr/>
                    <a:lstStyle/>
                    <a:p>
                      <a:pPr algn="ctr" rtl="0" fontAlgn="ctr"/>
                      <a:r>
                        <a:rPr lang="es-ES" sz="800" b="1" i="0" u="none" strike="noStrike" dirty="0">
                          <a:solidFill>
                            <a:srgbClr val="FFFFFF"/>
                          </a:solidFill>
                          <a:effectLst/>
                          <a:latin typeface="Century Gothic"/>
                        </a:rPr>
                        <a:t>República de Corea</a:t>
                      </a:r>
                    </a:p>
                  </a:txBody>
                  <a:tcPr marL="4087"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l" rtl="0" fontAlgn="ctr"/>
                      <a:r>
                        <a:rPr lang="es-ES" sz="850" b="1" i="0" u="none" strike="noStrike" dirty="0">
                          <a:solidFill>
                            <a:srgbClr val="000000"/>
                          </a:solidFill>
                          <a:effectLst/>
                          <a:latin typeface="+mj-lt"/>
                        </a:rPr>
                        <a:t>• Labor administrativa más eficiente y transparente</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 Compenetración con el sector privado</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•Fortalecimiento de la comunicación con la ciudadanía </a:t>
                      </a:r>
                      <a:endParaRPr lang="es-ES" sz="850" b="1" i="0" u="none" strike="noStrike" dirty="0" smtClean="0">
                        <a:solidFill>
                          <a:srgbClr val="000000"/>
                        </a:solidFill>
                        <a:effectLst/>
                        <a:latin typeface="+mj-lt"/>
                      </a:endParaRPr>
                    </a:p>
                    <a:p>
                      <a:pPr algn="l" rtl="0" fontAlgn="ctr"/>
                      <a:r>
                        <a:rPr lang="es-ES" sz="850" b="1" i="0" u="none" strike="noStrike" dirty="0" smtClean="0">
                          <a:solidFill>
                            <a:srgbClr val="000000"/>
                          </a:solidFill>
                          <a:effectLst/>
                          <a:latin typeface="+mj-lt"/>
                        </a:rPr>
                        <a:t>• </a:t>
                      </a:r>
                      <a:r>
                        <a:rPr lang="es-ES" sz="850" b="1" i="0" u="none" strike="noStrike" dirty="0">
                          <a:solidFill>
                            <a:srgbClr val="000000"/>
                          </a:solidFill>
                          <a:effectLst/>
                          <a:latin typeface="+mj-lt"/>
                        </a:rPr>
                        <a:t>Un sistema seguro y a prueba de errores</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•El "BPS </a:t>
                      </a:r>
                      <a:r>
                        <a:rPr lang="es-ES" sz="850" b="1" i="0" u="none" strike="noStrike" dirty="0" err="1">
                          <a:solidFill>
                            <a:srgbClr val="000000"/>
                          </a:solidFill>
                          <a:effectLst/>
                          <a:latin typeface="+mj-lt"/>
                        </a:rPr>
                        <a:t>On-nara</a:t>
                      </a:r>
                      <a:endParaRPr lang="es-ES" sz="850" b="1" i="0" u="none" strike="noStrike" dirty="0">
                        <a:solidFill>
                          <a:srgbClr val="000000"/>
                        </a:solidFill>
                        <a:effectLst/>
                        <a:latin typeface="+mj-lt"/>
                      </a:endParaRP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l" rtl="0" fontAlgn="ctr"/>
                      <a:r>
                        <a:rPr lang="es-ES" sz="900" b="1" i="0" u="none" strike="noStrike">
                          <a:solidFill>
                            <a:srgbClr val="000000"/>
                          </a:solidFill>
                          <a:effectLst/>
                          <a:latin typeface="Century Gothic"/>
                        </a:rPr>
                        <a:t>Government 3.0</a:t>
                      </a: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marL="0" algn="l" defTabSz="914400" rtl="0" eaLnBrk="1" fontAlgn="ctr" latinLnBrk="0" hangingPunct="1"/>
                      <a:r>
                        <a:rPr lang="es-ES" sz="900" b="1" i="0" u="none" strike="noStrike" kern="1200" dirty="0" smtClean="0">
                          <a:solidFill>
                            <a:schemeClr val="tx1"/>
                          </a:solidFill>
                          <a:effectLst/>
                          <a:latin typeface="+mn-lt"/>
                          <a:ea typeface="+mn-ea"/>
                          <a:cs typeface="+mn-cs"/>
                        </a:rPr>
                        <a:t>http://korea.go.kr/eng/sub/about_egov01_1.jsp</a:t>
                      </a:r>
                      <a:endParaRPr lang="es-ES" sz="900" b="1" i="0" u="none" strike="noStrike" kern="1200" dirty="0">
                        <a:solidFill>
                          <a:schemeClr val="tx1"/>
                        </a:solidFill>
                        <a:effectLst/>
                        <a:latin typeface="+mn-lt"/>
                        <a:ea typeface="+mn-ea"/>
                        <a:cs typeface="+mn-cs"/>
                      </a:endParaRP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r>
              <a:tr h="744279">
                <a:tc>
                  <a:txBody>
                    <a:bodyPr/>
                    <a:lstStyle/>
                    <a:p>
                      <a:pPr algn="ctr" rtl="0" fontAlgn="ctr"/>
                      <a:r>
                        <a:rPr lang="es-ES" sz="800" b="1" i="0" u="none" strike="noStrike" dirty="0">
                          <a:solidFill>
                            <a:srgbClr val="FFFFFF"/>
                          </a:solidFill>
                          <a:effectLst/>
                          <a:latin typeface="Century Gothic"/>
                        </a:rPr>
                        <a:t>Singapur</a:t>
                      </a:r>
                    </a:p>
                  </a:txBody>
                  <a:tcPr marL="4087"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a:noFill/>
                    </a:lnB>
                    <a:cell3D prstMaterial="dkEdge">
                      <a:bevel/>
                      <a:lightRig rig="flood" dir="t"/>
                    </a:cell3D>
                    <a:solidFill>
                      <a:srgbClr val="366092"/>
                    </a:solidFill>
                  </a:tcPr>
                </a:tc>
                <a:tc>
                  <a:txBody>
                    <a:bodyPr/>
                    <a:lstStyle/>
                    <a:p>
                      <a:pPr algn="l" rtl="0" fontAlgn="ctr"/>
                      <a:r>
                        <a:rPr lang="es-ES" sz="850" b="1" i="0" u="none" strike="noStrike" dirty="0">
                          <a:solidFill>
                            <a:srgbClr val="000000"/>
                          </a:solidFill>
                          <a:effectLst/>
                          <a:latin typeface="+mj-lt"/>
                        </a:rPr>
                        <a:t>• Proveer servicios electrónicos  al ciudadano</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 Construir nuevas capacidades</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 Desarrollar e investigar sobre nuevas tecnologías </a:t>
                      </a:r>
                      <a:r>
                        <a:rPr lang="es-ES" sz="850" b="1" i="0" u="none" strike="noStrike" dirty="0" err="1">
                          <a:solidFill>
                            <a:srgbClr val="000000"/>
                          </a:solidFill>
                          <a:effectLst/>
                          <a:latin typeface="+mj-lt"/>
                        </a:rPr>
                        <a:t>Infocomm</a:t>
                      </a:r>
                      <a:r>
                        <a:rPr lang="es-ES" sz="850" b="1" i="0" u="none" strike="noStrike" dirty="0">
                          <a:solidFill>
                            <a:srgbClr val="000000"/>
                          </a:solidFill>
                          <a:effectLst/>
                          <a:latin typeface="+mj-lt"/>
                        </a:rPr>
                        <a:t> </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 Establecer tendencias</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 Desarrollar el liderazgo del sector </a:t>
                      </a:r>
                      <a:r>
                        <a:rPr lang="es-ES" sz="850" b="1" i="0" u="none" strike="noStrike" dirty="0" smtClean="0">
                          <a:solidFill>
                            <a:srgbClr val="000000"/>
                          </a:solidFill>
                          <a:effectLst/>
                          <a:latin typeface="+mj-lt"/>
                        </a:rPr>
                        <a:t>público</a:t>
                      </a:r>
                      <a:endParaRPr lang="es-ES" sz="850" b="1" i="0" u="none" strike="noStrike" dirty="0">
                        <a:solidFill>
                          <a:srgbClr val="000000"/>
                        </a:solidFill>
                        <a:effectLst/>
                        <a:latin typeface="+mj-lt"/>
                      </a:endParaRP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l" rtl="0" fontAlgn="ctr"/>
                      <a:r>
                        <a:rPr lang="es-ES" sz="900" b="1" i="0" u="none" strike="noStrike">
                          <a:solidFill>
                            <a:srgbClr val="000000"/>
                          </a:solidFill>
                          <a:effectLst/>
                          <a:latin typeface="Century Gothic"/>
                        </a:rPr>
                        <a:t>eGov2015</a:t>
                      </a:r>
                      <a:br>
                        <a:rPr lang="es-ES" sz="900" b="1" i="0" u="none" strike="noStrike">
                          <a:solidFill>
                            <a:srgbClr val="000000"/>
                          </a:solidFill>
                          <a:effectLst/>
                          <a:latin typeface="Century Gothic"/>
                        </a:rPr>
                      </a:br>
                      <a:r>
                        <a:rPr lang="es-ES" sz="900" b="1" i="0" u="none" strike="noStrike">
                          <a:solidFill>
                            <a:srgbClr val="000000"/>
                          </a:solidFill>
                          <a:effectLst/>
                          <a:latin typeface="Century Gothic"/>
                        </a:rPr>
                        <a:t>"Government-with-You"</a:t>
                      </a: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marL="0" algn="l" defTabSz="914400" rtl="0" eaLnBrk="1" fontAlgn="ctr" latinLnBrk="0" hangingPunct="1"/>
                      <a:r>
                        <a:rPr lang="es-ES" sz="900" b="1" i="0" u="none" strike="noStrike" kern="1200" dirty="0" smtClean="0">
                          <a:solidFill>
                            <a:schemeClr val="tx1"/>
                          </a:solidFill>
                          <a:effectLst/>
                          <a:latin typeface="+mn-lt"/>
                          <a:ea typeface="+mn-ea"/>
                          <a:cs typeface="+mn-cs"/>
                        </a:rPr>
                        <a:t>http://www.egov.gov.sg/</a:t>
                      </a:r>
                    </a:p>
                    <a:p>
                      <a:pPr marL="0" algn="l" defTabSz="914400" rtl="0" eaLnBrk="1" fontAlgn="ctr" latinLnBrk="0" hangingPunct="1"/>
                      <a:endParaRPr lang="es-ES" sz="900" b="1" i="0" u="none" strike="noStrike" kern="1200" dirty="0">
                        <a:solidFill>
                          <a:schemeClr val="tx1"/>
                        </a:solidFill>
                        <a:effectLst/>
                        <a:latin typeface="Century Gothic"/>
                        <a:ea typeface="+mn-ea"/>
                        <a:cs typeface="+mn-cs"/>
                      </a:endParaRP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r>
              <a:tr h="701748">
                <a:tc>
                  <a:txBody>
                    <a:bodyPr/>
                    <a:lstStyle/>
                    <a:p>
                      <a:pPr algn="ctr" rtl="0" fontAlgn="ctr"/>
                      <a:r>
                        <a:rPr lang="es-ES" sz="800" b="1" i="0" u="none" strike="noStrike" dirty="0">
                          <a:solidFill>
                            <a:srgbClr val="FFFFFF"/>
                          </a:solidFill>
                          <a:effectLst/>
                          <a:latin typeface="Century Gothic"/>
                        </a:rPr>
                        <a:t>Uruguay</a:t>
                      </a:r>
                    </a:p>
                  </a:txBody>
                  <a:tcPr marL="4087"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a:noFill/>
                    </a:lnT>
                    <a:lnB>
                      <a:noFill/>
                    </a:lnB>
                    <a:cell3D prstMaterial="dkEdge">
                      <a:bevel/>
                      <a:lightRig rig="flood" dir="t"/>
                    </a:cell3D>
                    <a:solidFill>
                      <a:srgbClr val="366092"/>
                    </a:solidFill>
                  </a:tcPr>
                </a:tc>
                <a:tc>
                  <a:txBody>
                    <a:bodyPr/>
                    <a:lstStyle/>
                    <a:p>
                      <a:pPr marL="0" marR="0" lvl="1" indent="0" algn="l" defTabSz="914400" rtl="0" eaLnBrk="1" fontAlgn="ctr" latinLnBrk="0" hangingPunct="1">
                        <a:lnSpc>
                          <a:spcPct val="100000"/>
                        </a:lnSpc>
                        <a:spcBef>
                          <a:spcPts val="0"/>
                        </a:spcBef>
                        <a:spcAft>
                          <a:spcPts val="0"/>
                        </a:spcAft>
                        <a:buClrTx/>
                        <a:buSzTx/>
                        <a:buFontTx/>
                        <a:buNone/>
                        <a:tabLst/>
                        <a:defRPr/>
                      </a:pPr>
                      <a:r>
                        <a:rPr lang="es-ES" sz="850" b="1" i="0" u="none" strike="noStrike" dirty="0">
                          <a:solidFill>
                            <a:srgbClr val="000000"/>
                          </a:solidFill>
                          <a:effectLst/>
                          <a:latin typeface="+mj-lt"/>
                        </a:rPr>
                        <a:t>• </a:t>
                      </a:r>
                      <a:r>
                        <a:rPr lang="es-ES" sz="850" b="1" i="0" u="none" strike="noStrike" dirty="0" smtClean="0">
                          <a:solidFill>
                            <a:srgbClr val="000000"/>
                          </a:solidFill>
                          <a:effectLst/>
                          <a:latin typeface="+mj-lt"/>
                        </a:rPr>
                        <a:t>Trámites disponibles en línea</a:t>
                      </a:r>
                      <a:br>
                        <a:rPr lang="es-ES" sz="850" b="1" i="0" u="none" strike="noStrike" dirty="0" smtClean="0">
                          <a:solidFill>
                            <a:srgbClr val="000000"/>
                          </a:solidFill>
                          <a:effectLst/>
                          <a:latin typeface="+mj-lt"/>
                        </a:rPr>
                      </a:br>
                      <a:r>
                        <a:rPr lang="es-ES" sz="850" b="1" i="0" u="none" strike="noStrike" dirty="0" smtClean="0">
                          <a:solidFill>
                            <a:srgbClr val="000000"/>
                          </a:solidFill>
                          <a:effectLst/>
                          <a:latin typeface="+mj-lt"/>
                        </a:rPr>
                        <a:t>•Ventanilla única</a:t>
                      </a:r>
                      <a:br>
                        <a:rPr lang="es-ES" sz="850" b="1" i="0" u="none" strike="noStrike" dirty="0" smtClean="0">
                          <a:solidFill>
                            <a:srgbClr val="000000"/>
                          </a:solidFill>
                          <a:effectLst/>
                          <a:latin typeface="+mj-lt"/>
                        </a:rPr>
                      </a:br>
                      <a:r>
                        <a:rPr lang="es-ES" sz="850" b="1" i="0" u="none" strike="noStrike" dirty="0" smtClean="0">
                          <a:solidFill>
                            <a:srgbClr val="000000"/>
                          </a:solidFill>
                          <a:effectLst/>
                          <a:latin typeface="+mj-lt"/>
                        </a:rPr>
                        <a:t>•Atención ciudadana</a:t>
                      </a:r>
                      <a:br>
                        <a:rPr lang="es-ES" sz="850" b="1" i="0" u="none" strike="noStrike" dirty="0" smtClean="0">
                          <a:solidFill>
                            <a:srgbClr val="000000"/>
                          </a:solidFill>
                          <a:effectLst/>
                          <a:latin typeface="+mj-lt"/>
                        </a:rPr>
                      </a:br>
                      <a:r>
                        <a:rPr lang="es-ES" sz="850" b="1" i="0" u="none" strike="noStrike" dirty="0" smtClean="0">
                          <a:solidFill>
                            <a:srgbClr val="000000"/>
                          </a:solidFill>
                          <a:effectLst/>
                          <a:latin typeface="+mj-lt"/>
                        </a:rPr>
                        <a:t>•Marco Normativo</a:t>
                      </a:r>
                      <a:br>
                        <a:rPr lang="es-ES" sz="850" b="1" i="0" u="none" strike="noStrike" dirty="0" smtClean="0">
                          <a:solidFill>
                            <a:srgbClr val="000000"/>
                          </a:solidFill>
                          <a:effectLst/>
                          <a:latin typeface="+mj-lt"/>
                        </a:rPr>
                      </a:br>
                      <a:r>
                        <a:rPr lang="es-ES" sz="850" b="1" i="0" u="none" strike="noStrike" dirty="0" smtClean="0">
                          <a:solidFill>
                            <a:srgbClr val="000000"/>
                          </a:solidFill>
                          <a:effectLst/>
                          <a:latin typeface="+mj-lt"/>
                        </a:rPr>
                        <a:t>•Buen uso de las TIC</a:t>
                      </a:r>
                      <a:endParaRPr lang="es-ES" sz="850" b="1" i="0" u="none" strike="noStrike" dirty="0">
                        <a:solidFill>
                          <a:srgbClr val="000000"/>
                        </a:solidFill>
                        <a:effectLst/>
                        <a:latin typeface="+mj-lt"/>
                      </a:endParaRP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l" rtl="0" fontAlgn="ctr"/>
                      <a:r>
                        <a:rPr lang="es-ES" sz="900" b="1" i="0" u="none" strike="noStrike" dirty="0">
                          <a:solidFill>
                            <a:srgbClr val="000000"/>
                          </a:solidFill>
                          <a:effectLst/>
                          <a:latin typeface="Century Gothic"/>
                        </a:rPr>
                        <a:t>Agenda Digital Uruguay 2011-2015</a:t>
                      </a:r>
                      <a:br>
                        <a:rPr lang="es-ES" sz="900" b="1" i="0" u="none" strike="noStrike" dirty="0">
                          <a:solidFill>
                            <a:srgbClr val="000000"/>
                          </a:solidFill>
                          <a:effectLst/>
                          <a:latin typeface="Century Gothic"/>
                        </a:rPr>
                      </a:br>
                      <a:endParaRPr lang="es-ES" sz="900" b="1" i="0" u="none" strike="noStrike" dirty="0">
                        <a:solidFill>
                          <a:srgbClr val="000000"/>
                        </a:solidFill>
                        <a:effectLst/>
                        <a:latin typeface="Century Gothic"/>
                      </a:endParaRP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marL="0" algn="l" defTabSz="914400" rtl="0" eaLnBrk="1" fontAlgn="ctr" latinLnBrk="0" hangingPunct="1"/>
                      <a:r>
                        <a:rPr lang="es-ES" sz="900" b="1" i="0" u="none" strike="noStrike" kern="1200" dirty="0" smtClean="0">
                          <a:solidFill>
                            <a:schemeClr val="tx1"/>
                          </a:solidFill>
                          <a:effectLst/>
                          <a:latin typeface="+mn-lt"/>
                          <a:ea typeface="+mn-ea"/>
                          <a:cs typeface="+mn-cs"/>
                        </a:rPr>
                        <a:t>http://www.agesic.gub.uy/</a:t>
                      </a:r>
                      <a:endParaRPr lang="es-ES" sz="900" b="1" i="0" u="none" strike="noStrike" kern="1200" dirty="0">
                        <a:solidFill>
                          <a:schemeClr val="tx1"/>
                        </a:solidFill>
                        <a:effectLst/>
                        <a:latin typeface="+mn-lt"/>
                        <a:ea typeface="+mn-ea"/>
                        <a:cs typeface="+mn-cs"/>
                      </a:endParaRP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r>
              <a:tr h="512305">
                <a:tc>
                  <a:txBody>
                    <a:bodyPr/>
                    <a:lstStyle/>
                    <a:p>
                      <a:pPr algn="ctr" rtl="0" fontAlgn="ctr"/>
                      <a:r>
                        <a:rPr lang="es-ES" sz="800" b="1" i="0" u="none" strike="noStrike" dirty="0">
                          <a:solidFill>
                            <a:srgbClr val="FFFFFF"/>
                          </a:solidFill>
                          <a:effectLst/>
                          <a:latin typeface="Century Gothic"/>
                        </a:rPr>
                        <a:t>Chile</a:t>
                      </a:r>
                    </a:p>
                  </a:txBody>
                  <a:tcPr marL="4087"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a:noFill/>
                    </a:lnT>
                    <a:lnB>
                      <a:noFill/>
                    </a:lnB>
                    <a:cell3D prstMaterial="dkEdge">
                      <a:bevel/>
                      <a:lightRig rig="flood" dir="t"/>
                    </a:cell3D>
                    <a:solidFill>
                      <a:srgbClr val="366092"/>
                    </a:solidFill>
                  </a:tcPr>
                </a:tc>
                <a:tc>
                  <a:txBody>
                    <a:bodyPr/>
                    <a:lstStyle/>
                    <a:p>
                      <a:pPr algn="l" rtl="0" fontAlgn="ctr"/>
                      <a:r>
                        <a:rPr lang="es-ES" sz="850" b="1" i="0" u="none" strike="noStrike" dirty="0">
                          <a:solidFill>
                            <a:srgbClr val="000000"/>
                          </a:solidFill>
                          <a:effectLst/>
                          <a:latin typeface="+mj-lt"/>
                        </a:rPr>
                        <a:t>• </a:t>
                      </a:r>
                      <a:r>
                        <a:rPr lang="es-ES" sz="850" b="1" i="0" u="none" strike="noStrike" dirty="0" smtClean="0">
                          <a:solidFill>
                            <a:srgbClr val="000000"/>
                          </a:solidFill>
                          <a:effectLst/>
                          <a:latin typeface="+mj-lt"/>
                        </a:rPr>
                        <a:t>Atención </a:t>
                      </a:r>
                      <a:r>
                        <a:rPr lang="es-ES" sz="850" b="1" i="0" u="none" strike="noStrike" dirty="0">
                          <a:solidFill>
                            <a:srgbClr val="000000"/>
                          </a:solidFill>
                          <a:effectLst/>
                          <a:latin typeface="+mj-lt"/>
                        </a:rPr>
                        <a:t>al ciudadano </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 Procesos internos</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 Desarrollo de la </a:t>
                      </a:r>
                      <a:r>
                        <a:rPr lang="es-ES" sz="850" b="1" i="0" u="none" strike="noStrike" dirty="0" smtClean="0">
                          <a:solidFill>
                            <a:srgbClr val="000000"/>
                          </a:solidFill>
                          <a:effectLst/>
                          <a:latin typeface="+mj-lt"/>
                        </a:rPr>
                        <a:t>Democracia</a:t>
                      </a:r>
                      <a:endParaRPr lang="es-ES" sz="850" b="1" i="0" u="none" strike="noStrike" dirty="0">
                        <a:solidFill>
                          <a:srgbClr val="000000"/>
                        </a:solidFill>
                        <a:effectLst/>
                        <a:latin typeface="+mj-lt"/>
                      </a:endParaRP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l" rtl="0" fontAlgn="ctr"/>
                      <a:r>
                        <a:rPr lang="es-ES" sz="900" b="1" i="0" u="none" strike="noStrike" dirty="0">
                          <a:solidFill>
                            <a:srgbClr val="000000"/>
                          </a:solidFill>
                          <a:effectLst/>
                          <a:latin typeface="Century Gothic"/>
                        </a:rPr>
                        <a:t>Agenda Digital Imagina Chile 2022</a:t>
                      </a: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marL="0" algn="l" defTabSz="914400" rtl="0" eaLnBrk="1" fontAlgn="ctr" latinLnBrk="0" hangingPunct="1"/>
                      <a:r>
                        <a:rPr lang="es-ES" sz="900" b="1" i="0" u="none" strike="noStrike" kern="1200" dirty="0" smtClean="0">
                          <a:solidFill>
                            <a:schemeClr val="tx1"/>
                          </a:solidFill>
                          <a:effectLst/>
                          <a:latin typeface="+mn-lt"/>
                          <a:ea typeface="+mn-ea"/>
                          <a:cs typeface="+mn-cs"/>
                        </a:rPr>
                        <a:t>http://www.agesic.gub.uy/</a:t>
                      </a:r>
                    </a:p>
                    <a:p>
                      <a:pPr marL="0" algn="l" defTabSz="914400" rtl="0" eaLnBrk="1" fontAlgn="ctr" latinLnBrk="0" hangingPunct="1"/>
                      <a:endParaRPr lang="es-ES" sz="900" b="1" i="0" u="none" strike="noStrike" kern="1200" dirty="0">
                        <a:solidFill>
                          <a:schemeClr val="tx1"/>
                        </a:solidFill>
                        <a:effectLst/>
                        <a:latin typeface="Century Gothic"/>
                        <a:ea typeface="+mn-ea"/>
                        <a:cs typeface="+mn-cs"/>
                      </a:endParaRP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r>
              <a:tr h="465396">
                <a:tc>
                  <a:txBody>
                    <a:bodyPr/>
                    <a:lstStyle/>
                    <a:p>
                      <a:pPr algn="ctr" rtl="0" fontAlgn="ctr"/>
                      <a:r>
                        <a:rPr lang="es-ES" sz="800" b="1" i="0" u="none" strike="noStrike" dirty="0">
                          <a:solidFill>
                            <a:srgbClr val="FFFFFF"/>
                          </a:solidFill>
                          <a:effectLst/>
                          <a:latin typeface="Century Gothic"/>
                        </a:rPr>
                        <a:t>Ecuador</a:t>
                      </a:r>
                    </a:p>
                  </a:txBody>
                  <a:tcPr marL="4087"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a:noFill/>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l" rtl="0" fontAlgn="ctr"/>
                      <a:r>
                        <a:rPr lang="es-ES" sz="850" b="1" i="0" u="none" strike="noStrike" dirty="0">
                          <a:solidFill>
                            <a:srgbClr val="000000"/>
                          </a:solidFill>
                          <a:effectLst/>
                          <a:latin typeface="+mj-lt"/>
                        </a:rPr>
                        <a:t>•  Marco Normativo </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  Servicios y Procesos </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  TIC </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  </a:t>
                      </a:r>
                      <a:r>
                        <a:rPr lang="es-ES" sz="850" b="1" i="0" u="none" strike="noStrike" dirty="0" smtClean="0">
                          <a:solidFill>
                            <a:srgbClr val="000000"/>
                          </a:solidFill>
                          <a:effectLst/>
                          <a:latin typeface="+mj-lt"/>
                        </a:rPr>
                        <a:t>Personas</a:t>
                      </a:r>
                      <a:endParaRPr lang="es-ES" sz="850" b="1" i="0" u="none" strike="noStrike" dirty="0">
                        <a:solidFill>
                          <a:srgbClr val="000000"/>
                        </a:solidFill>
                        <a:effectLst/>
                        <a:latin typeface="+mj-lt"/>
                      </a:endParaRP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l" rtl="0" fontAlgn="ctr"/>
                      <a:r>
                        <a:rPr lang="es-ES" sz="900" b="1" i="0" u="none" strike="noStrike" dirty="0">
                          <a:solidFill>
                            <a:srgbClr val="000000"/>
                          </a:solidFill>
                          <a:effectLst/>
                          <a:latin typeface="Century Gothic"/>
                        </a:rPr>
                        <a:t>Plan Nacional de Gobierno Electrónico 2014-2017</a:t>
                      </a: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marL="0" algn="l" defTabSz="914400" rtl="0" eaLnBrk="1" fontAlgn="ctr" latinLnBrk="0" hangingPunct="1"/>
                      <a:r>
                        <a:rPr lang="es-ES" sz="900" b="1" i="0" u="none" strike="noStrike" kern="1200" dirty="0" smtClean="0">
                          <a:solidFill>
                            <a:schemeClr val="tx1"/>
                          </a:solidFill>
                          <a:effectLst/>
                          <a:latin typeface="+mn-lt"/>
                          <a:ea typeface="+mn-ea"/>
                          <a:cs typeface="+mn-cs"/>
                        </a:rPr>
                        <a:t>http://www.gobiernoelectronico.gob.ec/</a:t>
                      </a:r>
                      <a:endParaRPr lang="es-ES" sz="900" b="1" i="0" u="none" strike="noStrike" kern="1200" dirty="0">
                        <a:solidFill>
                          <a:schemeClr val="tx1"/>
                        </a:solidFill>
                        <a:effectLst/>
                        <a:latin typeface="+mn-lt"/>
                        <a:ea typeface="+mn-ea"/>
                        <a:cs typeface="+mn-cs"/>
                      </a:endParaRP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r>
              <a:tr h="465396">
                <a:tc>
                  <a:txBody>
                    <a:bodyPr/>
                    <a:lstStyle/>
                    <a:p>
                      <a:pPr algn="ctr" rtl="0" fontAlgn="ctr"/>
                      <a:r>
                        <a:rPr lang="es-ES" sz="800" b="1" i="0" u="none" strike="noStrike" dirty="0">
                          <a:solidFill>
                            <a:srgbClr val="FFFFFF"/>
                          </a:solidFill>
                          <a:effectLst/>
                          <a:latin typeface="Century Gothic"/>
                        </a:rPr>
                        <a:t>Quito</a:t>
                      </a:r>
                    </a:p>
                  </a:txBody>
                  <a:tcPr marL="4087"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a:noFill/>
                    </a:lnB>
                    <a:cell3D prstMaterial="dkEdge">
                      <a:bevel/>
                      <a:lightRig rig="flood" dir="t"/>
                    </a:cell3D>
                    <a:solidFill>
                      <a:srgbClr val="366092"/>
                    </a:solidFill>
                  </a:tcPr>
                </a:tc>
                <a:tc>
                  <a:txBody>
                    <a:bodyPr/>
                    <a:lstStyle/>
                    <a:p>
                      <a:pPr algn="l" rtl="0" fontAlgn="ctr"/>
                      <a:r>
                        <a:rPr lang="es-ES" sz="850" b="1" i="0" u="none" strike="noStrike" dirty="0">
                          <a:solidFill>
                            <a:srgbClr val="000000"/>
                          </a:solidFill>
                          <a:effectLst/>
                          <a:latin typeface="+mj-lt"/>
                        </a:rPr>
                        <a:t>• Mecanismos de gobierno de cercanía, ágil y transparente </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 Participación ciudadana   </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 Democratización de la información </a:t>
                      </a: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l" rtl="0" fontAlgn="ctr"/>
                      <a:r>
                        <a:rPr lang="es-ES" sz="900" b="1" i="0" u="none" strike="noStrike" dirty="0">
                          <a:solidFill>
                            <a:srgbClr val="000000"/>
                          </a:solidFill>
                          <a:effectLst/>
                          <a:latin typeface="Century Gothic"/>
                        </a:rPr>
                        <a:t>Agenda Digital Quito - 2022</a:t>
                      </a: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marL="0" algn="l" defTabSz="914400" rtl="0" eaLnBrk="1" fontAlgn="ctr" latinLnBrk="0" hangingPunct="1"/>
                      <a:r>
                        <a:rPr lang="es-ES" sz="900" b="1" i="0" u="none" strike="noStrike" kern="1200" dirty="0">
                          <a:solidFill>
                            <a:schemeClr val="tx1"/>
                          </a:solidFill>
                          <a:effectLst/>
                          <a:latin typeface="Century Gothic"/>
                          <a:ea typeface="+mn-ea"/>
                          <a:cs typeface="+mn-cs"/>
                        </a:rPr>
                        <a:t>http://www.quito.gob.ec/</a:t>
                      </a: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r>
              <a:tr h="368438">
                <a:tc>
                  <a:txBody>
                    <a:bodyPr/>
                    <a:lstStyle/>
                    <a:p>
                      <a:pPr algn="ctr" rtl="0" fontAlgn="ctr"/>
                      <a:r>
                        <a:rPr lang="es-ES" sz="800" b="1" i="0" u="none" strike="noStrike" dirty="0">
                          <a:solidFill>
                            <a:srgbClr val="FFFFFF"/>
                          </a:solidFill>
                          <a:effectLst/>
                          <a:latin typeface="Century Gothic"/>
                        </a:rPr>
                        <a:t>Cuenca</a:t>
                      </a:r>
                    </a:p>
                  </a:txBody>
                  <a:tcPr marL="4087"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a:noFill/>
                    </a:lnT>
                    <a:lnB>
                      <a:noFill/>
                    </a:lnB>
                    <a:cell3D prstMaterial="dkEdge">
                      <a:bevel/>
                      <a:lightRig rig="flood" dir="t"/>
                    </a:cell3D>
                    <a:solidFill>
                      <a:srgbClr val="366092"/>
                    </a:solidFill>
                  </a:tcPr>
                </a:tc>
                <a:tc>
                  <a:txBody>
                    <a:bodyPr/>
                    <a:lstStyle/>
                    <a:p>
                      <a:pPr algn="l" rtl="0" fontAlgn="ctr"/>
                      <a:r>
                        <a:rPr lang="es-ES" sz="850" b="1" i="0" u="none" strike="noStrike" dirty="0">
                          <a:solidFill>
                            <a:srgbClr val="000000"/>
                          </a:solidFill>
                          <a:effectLst/>
                          <a:latin typeface="+mj-lt"/>
                        </a:rPr>
                        <a:t>• Participación Acceso e igualdad  </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•Transparencia </a:t>
                      </a:r>
                      <a:br>
                        <a:rPr lang="es-ES" sz="850" b="1" i="0" u="none" strike="noStrike" dirty="0">
                          <a:solidFill>
                            <a:srgbClr val="000000"/>
                          </a:solidFill>
                          <a:effectLst/>
                          <a:latin typeface="+mj-lt"/>
                        </a:rPr>
                      </a:br>
                      <a:r>
                        <a:rPr lang="es-ES" sz="850" b="1" i="0" u="none" strike="noStrike" dirty="0">
                          <a:solidFill>
                            <a:srgbClr val="000000"/>
                          </a:solidFill>
                          <a:effectLst/>
                          <a:latin typeface="+mj-lt"/>
                        </a:rPr>
                        <a:t>• Seguridad y confidencialidad de los </a:t>
                      </a:r>
                      <a:r>
                        <a:rPr lang="es-ES" sz="850" b="1" i="0" u="none" strike="noStrike" dirty="0" smtClean="0">
                          <a:solidFill>
                            <a:srgbClr val="000000"/>
                          </a:solidFill>
                          <a:effectLst/>
                          <a:latin typeface="+mj-lt"/>
                        </a:rPr>
                        <a:t>datos</a:t>
                      </a:r>
                      <a:endParaRPr lang="es-ES" sz="850" b="1" i="0" u="none" strike="noStrike" dirty="0">
                        <a:solidFill>
                          <a:srgbClr val="000000"/>
                        </a:solidFill>
                        <a:effectLst/>
                        <a:latin typeface="+mj-lt"/>
                      </a:endParaRP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a:noFill/>
                    </a:lnB>
                    <a:cell3D prstMaterial="dkEdge">
                      <a:bevel/>
                      <a:lightRig rig="flood" dir="t"/>
                    </a:cell3D>
                    <a:solidFill>
                      <a:srgbClr val="B8CCE4"/>
                    </a:solidFill>
                  </a:tcPr>
                </a:tc>
                <a:tc>
                  <a:txBody>
                    <a:bodyPr/>
                    <a:lstStyle/>
                    <a:p>
                      <a:pPr algn="l" rtl="0" fontAlgn="ctr"/>
                      <a:r>
                        <a:rPr lang="es-ES" sz="900" b="1" i="0" u="none" strike="noStrike" dirty="0">
                          <a:solidFill>
                            <a:srgbClr val="000000"/>
                          </a:solidFill>
                          <a:effectLst/>
                          <a:latin typeface="Century Gothic"/>
                        </a:rPr>
                        <a:t>Cuenca - Ciudad Digital</a:t>
                      </a: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a:noFill/>
                    </a:lnB>
                    <a:cell3D prstMaterial="dkEdge">
                      <a:bevel/>
                      <a:lightRig rig="flood" dir="t"/>
                    </a:cell3D>
                    <a:solidFill>
                      <a:srgbClr val="B8CCE4"/>
                    </a:solidFill>
                  </a:tcPr>
                </a:tc>
                <a:tc>
                  <a:txBody>
                    <a:bodyPr/>
                    <a:lstStyle/>
                    <a:p>
                      <a:pPr marL="0" algn="l" defTabSz="914400" rtl="0" eaLnBrk="1" fontAlgn="ctr" latinLnBrk="0" hangingPunct="1"/>
                      <a:r>
                        <a:rPr lang="es-ES" sz="900" b="1" i="0" u="none" strike="noStrike" kern="1200" dirty="0" smtClean="0">
                          <a:solidFill>
                            <a:schemeClr val="tx1"/>
                          </a:solidFill>
                          <a:effectLst/>
                          <a:latin typeface="+mn-lt"/>
                          <a:ea typeface="+mn-ea"/>
                          <a:cs typeface="+mn-cs"/>
                        </a:rPr>
                        <a:t>http://www.cuenca.gov.ec/</a:t>
                      </a:r>
                      <a:endParaRPr lang="es-ES" sz="900" b="1" i="0" u="none" strike="noStrike" kern="1200" dirty="0">
                        <a:solidFill>
                          <a:schemeClr val="tx1"/>
                        </a:solidFill>
                        <a:effectLst/>
                        <a:latin typeface="+mn-lt"/>
                        <a:ea typeface="+mn-ea"/>
                        <a:cs typeface="+mn-cs"/>
                      </a:endParaRPr>
                    </a:p>
                  </a:txBody>
                  <a:tcPr marL="183924" marR="4087" marT="4087"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a:noFill/>
                    </a:lnB>
                    <a:cell3D prstMaterial="dkEdge">
                      <a:bevel/>
                      <a:lightRig rig="flood" dir="t"/>
                    </a:cell3D>
                    <a:solidFill>
                      <a:srgbClr val="B8CCE4"/>
                    </a:solidFill>
                  </a:tcPr>
                </a:tc>
              </a:tr>
            </a:tbl>
          </a:graphicData>
        </a:graphic>
      </p:graphicFrame>
    </p:spTree>
    <p:extLst>
      <p:ext uri="{BB962C8B-B14F-4D97-AF65-F5344CB8AC3E}">
        <p14:creationId xmlns:p14="http://schemas.microsoft.com/office/powerpoint/2010/main" val="1250403365"/>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PORTALES WEB</a:t>
            </a:r>
            <a:endParaRPr lang="es-ES" dirty="0"/>
          </a:p>
        </p:txBody>
      </p:sp>
      <p:sp>
        <p:nvSpPr>
          <p:cNvPr id="3" name="2 Rectángulo"/>
          <p:cNvSpPr/>
          <p:nvPr/>
        </p:nvSpPr>
        <p:spPr>
          <a:xfrm>
            <a:off x="578765" y="2144210"/>
            <a:ext cx="8240045" cy="1169551"/>
          </a:xfrm>
          <a:prstGeom prst="rect">
            <a:avLst/>
          </a:prstGeom>
        </p:spPr>
        <p:txBody>
          <a:bodyPr wrap="square">
            <a:spAutoFit/>
          </a:bodyPr>
          <a:lstStyle/>
          <a:p>
            <a:pPr algn="just"/>
            <a:r>
              <a:rPr lang="es-EC" sz="1400" dirty="0" smtClean="0"/>
              <a:t>Para </a:t>
            </a:r>
            <a:r>
              <a:rPr lang="es-EC" sz="1400" dirty="0"/>
              <a:t>desarrollar un moderno y eficiente Gobierno Electrónico </a:t>
            </a:r>
            <a:r>
              <a:rPr lang="es-EC" sz="1400" dirty="0" smtClean="0"/>
              <a:t>la </a:t>
            </a:r>
            <a:r>
              <a:rPr lang="es-EC" sz="1400" dirty="0"/>
              <a:t>presencia en Internet de la administración pública es elemental para el desarrollo de la Sociedad de la Información, ya que promueve el uso de las aplicaciones TIC y con esto se optimiza la prestación de servicios a los ciudadanos, y mejora los servicios de transparencia y democracia mediante mayor difusión de información. </a:t>
            </a:r>
            <a:endParaRPr lang="es-ES" sz="1400" dirty="0"/>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570" y="3227609"/>
            <a:ext cx="2605676" cy="3630391"/>
          </a:xfrm>
          <a:prstGeom prst="rect">
            <a:avLst/>
          </a:prstGeom>
          <a:ln w="34925"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 name="6 Imagen"/>
          <p:cNvPicPr>
            <a:picLocks noChangeAspect="1"/>
          </p:cNvPicPr>
          <p:nvPr/>
        </p:nvPicPr>
        <p:blipFill rotWithShape="1">
          <a:blip r:embed="rId4">
            <a:extLst>
              <a:ext uri="{28A0092B-C50C-407E-A947-70E740481C1C}">
                <a14:useLocalDpi xmlns:a14="http://schemas.microsoft.com/office/drawing/2010/main" val="0"/>
              </a:ext>
            </a:extLst>
          </a:blip>
          <a:srcRect r="1237"/>
          <a:stretch/>
        </p:blipFill>
        <p:spPr>
          <a:xfrm>
            <a:off x="4212140" y="3110878"/>
            <a:ext cx="2734925" cy="3602428"/>
          </a:xfrm>
          <a:prstGeom prst="rect">
            <a:avLst/>
          </a:prstGeom>
          <a:ln w="34925"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2390753406"/>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Portales web</a:t>
            </a:r>
            <a:endParaRPr lang="es-ES" dirty="0"/>
          </a:p>
        </p:txBody>
      </p:sp>
      <p:pic>
        <p:nvPicPr>
          <p:cNvPr id="5" name="3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27024" y="2900272"/>
            <a:ext cx="2590394" cy="3967131"/>
          </a:xfrm>
          <a:prstGeom prst="rect">
            <a:avLst/>
          </a:prstGeom>
          <a:ln w="34925"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 name="5 Marcador de contenid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076" y="2706738"/>
            <a:ext cx="3004679" cy="4160665"/>
          </a:xfrm>
          <a:prstGeom prst="rect">
            <a:avLst/>
          </a:prstGeom>
          <a:ln w="34925"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 name="3 Marcador de contenid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9281" y="3082015"/>
            <a:ext cx="2836133" cy="3531620"/>
          </a:xfrm>
          <a:prstGeom prst="rect">
            <a:avLst/>
          </a:prstGeom>
          <a:ln w="34925"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3 Rectángulo"/>
          <p:cNvSpPr/>
          <p:nvPr/>
        </p:nvSpPr>
        <p:spPr>
          <a:xfrm>
            <a:off x="240128" y="2161608"/>
            <a:ext cx="8733059" cy="738664"/>
          </a:xfrm>
          <a:prstGeom prst="rect">
            <a:avLst/>
          </a:prstGeom>
        </p:spPr>
        <p:txBody>
          <a:bodyPr wrap="square">
            <a:spAutoFit/>
          </a:bodyPr>
          <a:lstStyle/>
          <a:p>
            <a:pPr algn="just"/>
            <a:r>
              <a:rPr lang="es-ES" sz="1400" dirty="0"/>
              <a:t>El posicionamiento que ha logrado el uso de Internet a </a:t>
            </a:r>
            <a:r>
              <a:rPr lang="es-ES" sz="1400" dirty="0" smtClean="0"/>
              <a:t>nivel mundial</a:t>
            </a:r>
            <a:r>
              <a:rPr lang="es-ES" sz="1400" dirty="0"/>
              <a:t>, invita a que el producto mostrado por las </a:t>
            </a:r>
            <a:r>
              <a:rPr lang="es-ES" sz="1400" dirty="0" smtClean="0"/>
              <a:t>entidades gubernamentales </a:t>
            </a:r>
            <a:r>
              <a:rPr lang="es-ES" sz="1400" dirty="0"/>
              <a:t>sea de óptima calidad, con el propósito </a:t>
            </a:r>
            <a:r>
              <a:rPr lang="es-ES" sz="1400" dirty="0" smtClean="0"/>
              <a:t>de presentar </a:t>
            </a:r>
            <a:r>
              <a:rPr lang="es-ES" sz="1400" dirty="0"/>
              <a:t>a un gobierno moderno y ordenado en su </a:t>
            </a:r>
            <a:r>
              <a:rPr lang="es-ES" sz="1400" dirty="0" smtClean="0"/>
              <a:t>identidad informática.</a:t>
            </a:r>
            <a:endParaRPr lang="es-ES" sz="1400" dirty="0"/>
          </a:p>
        </p:txBody>
      </p:sp>
    </p:spTree>
    <p:extLst>
      <p:ext uri="{BB962C8B-B14F-4D97-AF65-F5344CB8AC3E}">
        <p14:creationId xmlns:p14="http://schemas.microsoft.com/office/powerpoint/2010/main" val="291078425"/>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Portales: Quito, Cuenca, Antonio Ante</a:t>
            </a:r>
            <a:endParaRPr lang="es-ES" dirty="0"/>
          </a:p>
        </p:txBody>
      </p:sp>
      <p:pic>
        <p:nvPicPr>
          <p:cNvPr id="8" name="7 Imagen"/>
          <p:cNvPicPr/>
          <p:nvPr/>
        </p:nvPicPr>
        <p:blipFill rotWithShape="1">
          <a:blip r:embed="rId2"/>
          <a:srcRect t="2813" r="1211" b="4603"/>
          <a:stretch/>
        </p:blipFill>
        <p:spPr bwMode="auto">
          <a:xfrm>
            <a:off x="422171" y="2224112"/>
            <a:ext cx="3673525" cy="4129187"/>
          </a:xfrm>
          <a:prstGeom prst="rect">
            <a:avLst/>
          </a:prstGeom>
          <a:ln w="34925"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a:ext uri="{53640926-AAD7-44D8-BBD7-CCE9431645EC}">
              <a14:shadowObscured xmlns:a14="http://schemas.microsoft.com/office/drawing/2010/main"/>
            </a:ext>
          </a:extLst>
        </p:spPr>
      </p:pic>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615" y="2038256"/>
            <a:ext cx="3609778" cy="4315043"/>
          </a:xfrm>
          <a:prstGeom prst="rect">
            <a:avLst/>
          </a:prstGeom>
          <a:ln w="34925"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142" r="1160" b="5613"/>
          <a:stretch/>
        </p:blipFill>
        <p:spPr bwMode="auto">
          <a:xfrm>
            <a:off x="4672680" y="1879377"/>
            <a:ext cx="3936930" cy="4632799"/>
          </a:xfrm>
          <a:prstGeom prst="rect">
            <a:avLst/>
          </a:prstGeom>
          <a:ln w="34925"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1472997"/>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redondeado"/>
          <p:cNvSpPr/>
          <p:nvPr/>
        </p:nvSpPr>
        <p:spPr>
          <a:xfrm>
            <a:off x="877824" y="4062830"/>
            <a:ext cx="7632848" cy="504056"/>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solidFill>
                <a:schemeClr val="bg1"/>
              </a:solidFill>
            </a:endParaRPr>
          </a:p>
        </p:txBody>
      </p:sp>
      <p:sp>
        <p:nvSpPr>
          <p:cNvPr id="2" name="1 Título"/>
          <p:cNvSpPr>
            <a:spLocks noGrp="1"/>
          </p:cNvSpPr>
          <p:nvPr>
            <p:ph type="title"/>
          </p:nvPr>
        </p:nvSpPr>
        <p:spPr/>
        <p:txBody>
          <a:bodyPr/>
          <a:lstStyle/>
          <a:p>
            <a:r>
              <a:rPr lang="es-ES" dirty="0" smtClean="0"/>
              <a:t>AGENDA</a:t>
            </a:r>
            <a:endParaRPr lang="es-ES" dirty="0"/>
          </a:p>
        </p:txBody>
      </p:sp>
      <p:sp>
        <p:nvSpPr>
          <p:cNvPr id="4" name="3 CuadroTexto"/>
          <p:cNvSpPr txBox="1"/>
          <p:nvPr/>
        </p:nvSpPr>
        <p:spPr>
          <a:xfrm>
            <a:off x="1114422" y="2583370"/>
            <a:ext cx="7559675" cy="400110"/>
          </a:xfrm>
          <a:prstGeom prst="rect">
            <a:avLst/>
          </a:prstGeom>
          <a:noFill/>
          <a:ln>
            <a:noFill/>
          </a:ln>
        </p:spPr>
        <p:txBody>
          <a:bodyPr wrap="square">
            <a:spAutoFit/>
          </a:bodyPr>
          <a:lstStyle/>
          <a:p>
            <a:pPr marL="342900" indent="-342900" fontAlgn="auto">
              <a:spcBef>
                <a:spcPts val="0"/>
              </a:spcBef>
              <a:spcAft>
                <a:spcPts val="0"/>
              </a:spcAft>
              <a:buFont typeface="Arial" pitchFamily="34" charset="0"/>
              <a:buChar char="•"/>
              <a:defRPr/>
            </a:pPr>
            <a:r>
              <a:rPr lang="es-EC" sz="2000" dirty="0">
                <a:latin typeface="+mj-lt"/>
              </a:rPr>
              <a:t>Introducción</a:t>
            </a:r>
          </a:p>
        </p:txBody>
      </p:sp>
      <p:sp>
        <p:nvSpPr>
          <p:cNvPr id="5" name="15 Rectángulo"/>
          <p:cNvSpPr>
            <a:spLocks noChangeArrowheads="1"/>
          </p:cNvSpPr>
          <p:nvPr/>
        </p:nvSpPr>
        <p:spPr bwMode="auto">
          <a:xfrm>
            <a:off x="1138806" y="3588507"/>
            <a:ext cx="681789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S" sz="2000" dirty="0" smtClean="0">
                <a:latin typeface="+mj-lt"/>
              </a:rPr>
              <a:t>Comparativo Madurez de GE: Internacional, Local</a:t>
            </a:r>
            <a:endParaRPr lang="es-EC" sz="2000" dirty="0">
              <a:latin typeface="+mj-lt"/>
            </a:endParaRPr>
          </a:p>
        </p:txBody>
      </p:sp>
      <p:sp>
        <p:nvSpPr>
          <p:cNvPr id="6" name="16 Rectángulo"/>
          <p:cNvSpPr>
            <a:spLocks noChangeArrowheads="1"/>
          </p:cNvSpPr>
          <p:nvPr/>
        </p:nvSpPr>
        <p:spPr bwMode="auto">
          <a:xfrm>
            <a:off x="1138806" y="4110904"/>
            <a:ext cx="3275256"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b="1" dirty="0" smtClean="0">
                <a:solidFill>
                  <a:schemeClr val="bg1"/>
                </a:solidFill>
                <a:latin typeface="+mj-lt"/>
              </a:rPr>
              <a:t>Definición de factores</a:t>
            </a:r>
            <a:endParaRPr lang="es-EC" sz="2000" b="1" dirty="0">
              <a:solidFill>
                <a:schemeClr val="bg1"/>
              </a:solidFill>
              <a:latin typeface="+mj-lt"/>
            </a:endParaRPr>
          </a:p>
        </p:txBody>
      </p:sp>
      <p:sp>
        <p:nvSpPr>
          <p:cNvPr id="7" name="20 Rectángulo"/>
          <p:cNvSpPr>
            <a:spLocks noChangeArrowheads="1"/>
          </p:cNvSpPr>
          <p:nvPr/>
        </p:nvSpPr>
        <p:spPr bwMode="auto">
          <a:xfrm>
            <a:off x="1138806" y="4614540"/>
            <a:ext cx="433003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smtClean="0">
                <a:latin typeface="+mj-lt"/>
              </a:rPr>
              <a:t>Caso de Estudio: Antonio Ante</a:t>
            </a:r>
            <a:endParaRPr lang="es-EC" sz="2000" dirty="0">
              <a:latin typeface="+mj-lt"/>
            </a:endParaRPr>
          </a:p>
        </p:txBody>
      </p:sp>
      <p:sp>
        <p:nvSpPr>
          <p:cNvPr id="8" name="20 Rectángulo"/>
          <p:cNvSpPr>
            <a:spLocks noChangeArrowheads="1"/>
          </p:cNvSpPr>
          <p:nvPr/>
        </p:nvSpPr>
        <p:spPr bwMode="auto">
          <a:xfrm>
            <a:off x="1138808" y="5106668"/>
            <a:ext cx="4841390"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a:latin typeface="+mj-lt"/>
              </a:rPr>
              <a:t>Conclusiones y Recomendaciones</a:t>
            </a:r>
          </a:p>
        </p:txBody>
      </p:sp>
      <p:sp>
        <p:nvSpPr>
          <p:cNvPr id="9" name="8 CuadroTexto"/>
          <p:cNvSpPr txBox="1"/>
          <p:nvPr/>
        </p:nvSpPr>
        <p:spPr>
          <a:xfrm>
            <a:off x="1126614" y="3088635"/>
            <a:ext cx="2933816" cy="400110"/>
          </a:xfrm>
          <a:prstGeom prst="rect">
            <a:avLst/>
          </a:prstGeom>
          <a:noFill/>
          <a:ln w="9525">
            <a:noFill/>
            <a:miter lim="800000"/>
            <a:headEnd/>
            <a:tailEnd/>
          </a:ln>
        </p:spPr>
        <p:txBody>
          <a:bodyPr wrap="none">
            <a:spAutoFit/>
          </a:bodyPr>
          <a:lstStyle>
            <a:defPPr>
              <a:defRPr lang="es-ES"/>
            </a:defPPr>
            <a:lvl1pPr marL="342900" indent="-342900">
              <a:buFont typeface="Arial" pitchFamily="34" charset="0"/>
              <a:buChar char="•"/>
              <a:defRPr sz="2000">
                <a:latin typeface="+mj-lt"/>
              </a:defRPr>
            </a:lvl1pPr>
          </a:lstStyle>
          <a:p>
            <a:r>
              <a:rPr lang="es-EC" dirty="0" smtClean="0"/>
              <a:t>Marco Conceptual</a:t>
            </a:r>
            <a:endParaRPr lang="es-EC" dirty="0"/>
          </a:p>
        </p:txBody>
      </p:sp>
    </p:spTree>
    <p:extLst>
      <p:ext uri="{BB962C8B-B14F-4D97-AF65-F5344CB8AC3E}">
        <p14:creationId xmlns:p14="http://schemas.microsoft.com/office/powerpoint/2010/main" val="313947655"/>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 descr="http://d2d0q1f1n1mcba.cloudfront.net/wp-content/uploads/2013/10/BizAgi-aplicado-a-la-mejora-de-procesos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624" y="2295730"/>
            <a:ext cx="1766889" cy="13251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Diagrama"/>
          <p:cNvGraphicFramePr/>
          <p:nvPr>
            <p:extLst>
              <p:ext uri="{D42A27DB-BD31-4B8C-83A1-F6EECF244321}">
                <p14:modId xmlns:p14="http://schemas.microsoft.com/office/powerpoint/2010/main" val="2234990939"/>
              </p:ext>
            </p:extLst>
          </p:nvPr>
        </p:nvGraphicFramePr>
        <p:xfrm>
          <a:off x="1568513" y="227482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Título"/>
          <p:cNvSpPr>
            <a:spLocks noGrp="1"/>
          </p:cNvSpPr>
          <p:nvPr>
            <p:ph type="title"/>
          </p:nvPr>
        </p:nvSpPr>
        <p:spPr/>
        <p:txBody>
          <a:bodyPr/>
          <a:lstStyle/>
          <a:p>
            <a:r>
              <a:rPr lang="es-ES" dirty="0" smtClean="0"/>
              <a:t>Factores</a:t>
            </a:r>
            <a:endParaRPr lang="es-ES" dirty="0"/>
          </a:p>
        </p:txBody>
      </p:sp>
      <p:sp>
        <p:nvSpPr>
          <p:cNvPr id="10" name="9 CuadroTexto"/>
          <p:cNvSpPr txBox="1"/>
          <p:nvPr/>
        </p:nvSpPr>
        <p:spPr>
          <a:xfrm>
            <a:off x="2790268" y="3328510"/>
            <a:ext cx="1889760" cy="584775"/>
          </a:xfrm>
          <a:prstGeom prst="rect">
            <a:avLst/>
          </a:prstGeom>
          <a:noFill/>
        </p:spPr>
        <p:txBody>
          <a:bodyPr wrap="square" rtlCol="0">
            <a:spAutoFit/>
          </a:bodyPr>
          <a:lstStyle/>
          <a:p>
            <a:pPr algn="ctr"/>
            <a:r>
              <a:rPr lang="es-ES" sz="1600" b="1" dirty="0" smtClean="0">
                <a:solidFill>
                  <a:schemeClr val="bg1"/>
                </a:solidFill>
              </a:rPr>
              <a:t>Relación con la ciudadanía</a:t>
            </a:r>
            <a:endParaRPr lang="es-ES" sz="1600" b="1" dirty="0">
              <a:solidFill>
                <a:schemeClr val="bg1"/>
              </a:solidFill>
            </a:endParaRPr>
          </a:p>
        </p:txBody>
      </p:sp>
      <p:sp>
        <p:nvSpPr>
          <p:cNvPr id="14" name="13 CuadroTexto"/>
          <p:cNvSpPr txBox="1"/>
          <p:nvPr/>
        </p:nvSpPr>
        <p:spPr>
          <a:xfrm>
            <a:off x="4497148" y="3304116"/>
            <a:ext cx="1889760" cy="584775"/>
          </a:xfrm>
          <a:prstGeom prst="rect">
            <a:avLst/>
          </a:prstGeom>
          <a:noFill/>
        </p:spPr>
        <p:txBody>
          <a:bodyPr wrap="square" rtlCol="0">
            <a:spAutoFit/>
          </a:bodyPr>
          <a:lstStyle/>
          <a:p>
            <a:pPr algn="ctr"/>
            <a:r>
              <a:rPr lang="es-ES" sz="1600" b="1" dirty="0" smtClean="0">
                <a:solidFill>
                  <a:schemeClr val="bg1"/>
                </a:solidFill>
              </a:rPr>
              <a:t>Proceso en Organismos</a:t>
            </a:r>
            <a:endParaRPr lang="es-ES" sz="1600" b="1" dirty="0">
              <a:solidFill>
                <a:schemeClr val="bg1"/>
              </a:solidFill>
            </a:endParaRPr>
          </a:p>
        </p:txBody>
      </p:sp>
      <p:pic>
        <p:nvPicPr>
          <p:cNvPr id="16" name="15 Imagen" descr="https://inclusiondigitaleducativa.files.wordpress.com/2014/09/tic.png"/>
          <p:cNvPicPr/>
          <p:nvPr/>
        </p:nvPicPr>
        <p:blipFill>
          <a:blip r:embed="rId8">
            <a:extLst>
              <a:ext uri="{BEBA8EAE-BF5A-486C-A8C5-ECC9F3942E4B}">
                <a14:imgProps xmlns:a14="http://schemas.microsoft.com/office/drawing/2010/main">
                  <a14:imgLayer r:embed="rId9">
                    <a14:imgEffect>
                      <a14:backgroundRemoval t="0" b="100000" l="8333" r="89683">
                        <a14:foregroundMark x1="54762" y1="10000" x2="54762" y2="10000"/>
                        <a14:foregroundMark x1="81349" y1="44000" x2="81349" y2="44000"/>
                        <a14:foregroundMark x1="80556" y1="54500" x2="80556" y2="54500"/>
                        <a14:foregroundMark x1="86111" y1="40500" x2="86111" y2="40500"/>
                      </a14:backgroundRemoval>
                    </a14:imgEffect>
                  </a14:imgLayer>
                </a14:imgProps>
              </a:ext>
              <a:ext uri="{28A0092B-C50C-407E-A947-70E740481C1C}">
                <a14:useLocalDpi xmlns:a14="http://schemas.microsoft.com/office/drawing/2010/main" val="0"/>
              </a:ext>
            </a:extLst>
          </a:blip>
          <a:srcRect/>
          <a:stretch>
            <a:fillRect/>
          </a:stretch>
        </p:blipFill>
        <p:spPr bwMode="auto">
          <a:xfrm>
            <a:off x="1434401" y="4823317"/>
            <a:ext cx="1735645" cy="1420446"/>
          </a:xfrm>
          <a:prstGeom prst="rect">
            <a:avLst/>
          </a:prstGeom>
          <a:noFill/>
          <a:ln>
            <a:noFill/>
          </a:ln>
        </p:spPr>
      </p:pic>
      <p:sp>
        <p:nvSpPr>
          <p:cNvPr id="11" name="10 CuadroTexto"/>
          <p:cNvSpPr txBox="1"/>
          <p:nvPr/>
        </p:nvSpPr>
        <p:spPr>
          <a:xfrm>
            <a:off x="2790268" y="4795730"/>
            <a:ext cx="1889760" cy="338554"/>
          </a:xfrm>
          <a:prstGeom prst="rect">
            <a:avLst/>
          </a:prstGeom>
          <a:noFill/>
        </p:spPr>
        <p:txBody>
          <a:bodyPr wrap="square" rtlCol="0">
            <a:spAutoFit/>
          </a:bodyPr>
          <a:lstStyle/>
          <a:p>
            <a:pPr algn="ctr"/>
            <a:r>
              <a:rPr lang="es-ES" sz="1600" b="1" dirty="0" smtClean="0">
                <a:solidFill>
                  <a:schemeClr val="bg1"/>
                </a:solidFill>
              </a:rPr>
              <a:t>Tecnología</a:t>
            </a:r>
            <a:endParaRPr lang="es-ES" sz="1600" b="1" dirty="0">
              <a:solidFill>
                <a:schemeClr val="bg1"/>
              </a:solidFill>
            </a:endParaRPr>
          </a:p>
        </p:txBody>
      </p:sp>
      <p:sp>
        <p:nvSpPr>
          <p:cNvPr id="13" name="12 CuadroTexto"/>
          <p:cNvSpPr txBox="1"/>
          <p:nvPr/>
        </p:nvSpPr>
        <p:spPr>
          <a:xfrm>
            <a:off x="4497148" y="4795730"/>
            <a:ext cx="1889760" cy="584775"/>
          </a:xfrm>
          <a:prstGeom prst="rect">
            <a:avLst/>
          </a:prstGeom>
          <a:noFill/>
        </p:spPr>
        <p:txBody>
          <a:bodyPr wrap="square" rtlCol="0">
            <a:spAutoFit/>
          </a:bodyPr>
          <a:lstStyle/>
          <a:p>
            <a:pPr algn="ctr"/>
            <a:r>
              <a:rPr lang="es-ES" sz="1600" b="1" dirty="0" smtClean="0">
                <a:solidFill>
                  <a:schemeClr val="bg1"/>
                </a:solidFill>
              </a:rPr>
              <a:t>Seguridad y Regulación</a:t>
            </a:r>
            <a:endParaRPr lang="es-ES" sz="1600" b="1" dirty="0">
              <a:solidFill>
                <a:schemeClr val="bg1"/>
              </a:solidFill>
            </a:endParaRPr>
          </a:p>
        </p:txBody>
      </p:sp>
      <p:pic>
        <p:nvPicPr>
          <p:cNvPr id="18" name="Picture 26" descr="http://www.secretariadojmv.org/jmv/wp-content/uploads/proceso-formativo-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8799" l="2128" r="100000">
                        <a14:backgroundMark x1="95532" y1="90691" x2="95532" y2="90691"/>
                        <a14:backgroundMark x1="93830" y1="91592" x2="93830" y2="91592"/>
                        <a14:backgroundMark x1="84255" y1="79880" x2="84255" y2="98498"/>
                        <a14:backgroundMark x1="84255" y1="98799" x2="97447" y2="99099"/>
                        <a14:backgroundMark x1="97234" y1="99700" x2="96596" y2="79279"/>
                        <a14:backgroundMark x1="96596" y1="79279" x2="83830" y2="79580"/>
                      </a14:backgroundRemoval>
                    </a14:imgEffect>
                  </a14:imgLayer>
                </a14:imgProps>
              </a:ext>
              <a:ext uri="{28A0092B-C50C-407E-A947-70E740481C1C}">
                <a14:useLocalDpi xmlns:a14="http://schemas.microsoft.com/office/drawing/2010/main" val="0"/>
              </a:ext>
            </a:extLst>
          </a:blip>
          <a:srcRect r="-2070"/>
          <a:stretch/>
        </p:blipFill>
        <p:spPr bwMode="auto">
          <a:xfrm>
            <a:off x="1801918" y="2274824"/>
            <a:ext cx="1585576" cy="110061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AQDxAQDw8PDw8NDw0ODw8NDw8PDQ0PFBEWFhQUFBQYHCggGBolHBQUITEiJSkrLi8uFx8zODMsNygtLisBCgoKDg0OGhAQGS4kHiUrMC03NDY3NC0tLCwsNS8rLCwsKywvLCwsLCwsLDcrLCwsLCwsLCwsLCwsLCw3LCwsLP/AABEIAMIBAwMBIgACEQEDEQH/xAAcAAABBQEBAQAAAAAAAAAAAAAAAQIFBgcEAwj/xABEEAACAQICBgYHBQUIAgMAAAABAgADEQQFBhIhMUFREyJhcYGRFjJSkqHB0RRCU7HSI0NygpMVJDNUYqLw8Qfho7LC/8QAGgEBAAMBAQEAAAAAAAAAAAAAAAEEBQMCBv/EACcRAQACAgIBAgYDAQAAAAAAAAABAgMRBFETFCESMTJBUnEVM5Ei/9oADAMBAAIRAxEAPwDcYkIQCEI0tAdCM1oa8B8IzWigwHQiXheAsIl4XgLCNvDWgOhGa0NeA+EZrRQYDoRLwvAWES8WAQhCARYkICwiQgLCEIBCEIBCEICRCYGedRoEbpFmow2GrVbgMlNigbi9urs47bTKPTzMv8wv9Ch+mTn/AJLx1+oDxC/M/lM+mrw8NZx7tG9qXIyTFtRKy+nWY/5gf0aP6Y705zH/ADA/o0f0ysxwlzw4/wAY/wAV/JfuVxy/THHtctXBsRs6KiAf9s0zL8eKqK3tKCe+22Ytl+xL82sPgJbM3zl6GGRMNVCVukpg6oVmCWN9hBHKZ/OpSuorGlrjWtO9y0kVIhqzLqekGM44hvdpj5T2GeYo767+S/SZy2uekmkK4Oj0lg7a9NQl7FgW63+286cszmliED02uCNoOxlPIiZbmjNWddZixvcknkOXjJ7IaLU7FTY/nA0B8QALk2A4ndKLpDpXWXEFMNWUUlRNyI13Ja+0g9klc5xZGHcnduvyNjs+BmcI93c9o+cucOkWye8b9nDkWmKeyxeleN/G/wDjpfpj6ek+MJ/x+HCnS/TIAGe1A7fCanhx/jH+KPkv3Kd9JMZ+Of6dH9MsGimd1a3SrWfXKlNQ6qqbEG46oHISkXkrozXCVKhJAFlNzsHGceTipGKZisOuG9pvG5aStSO15TaWfGriHp0at6dOihOqBYVNdr7SOWrO37XV/EbyT6TGloLLrxdaVn7ZV/EPup9I4Y6r7Z8VT6SBZdaLeV+lmlQbwrDxBkhhswVtm48j8jAkbxZ5K8eDAdCEIBFiQgLCEIBCEIDDOfEPYE8gTOgyMztytFyN5FhJgY/pli+kxBHs3Pn/ANSBkvnOFdarE0ncMbhgCfDZI00X/Bq+RmzizY60iNs/JjvNpnTzjxA0H/Cre7E6Cp+HW90Tp6nH28eG/SWwNO/QrzfXPctzG5hX1KwNS/RkttClusN3zkvoZlVapUBelUFNAbNVXVuTwHOaCuQUCLGkh7xM7mZIvf26W8FJrX3ZT/a1LgWPchjameoBsDn+QzWPR3D/AIKe6JG55kdFaLlaSA22EASksKHkeN6cs9iArao1hY7gT+ctGIzalhaWu/Xb7lNWC6x4azfdHcCezjKphsPXNQ0qFBmJNy7XWgl+JPE9glxyXRQKRUrHpavBmFlT+BeHfvgVHEnH4pxisSejo0wwo0FBREDKRcJw37zdjxM4cI3Xfw/MzTNIcBahYDjMtxmGr06jWSrv2FApBHjLnDvWl5m3SvyKzauoSgM9qO/wkCKmJH3Kx70X6R4xGJH7ur7oml6nH2qeG/SwEx+EF+lA9gSt9PivZr+4v0lw0Gy2u7VHr03CMFA6UBS3PZy3Tjnz0tjmIl0xYrReJmFfwGaHB4h2JA6RFFmVmBsb7LSW9NhyX3X+svraO4dgL0lPhGejGG/BTymRK+ovpsOS+4/1j6emqE7TT8Q4+Zl1bRbDH90s4MZoTh3GxdX4iQI3CaTUX3jxpsKgHhsPwk3hq6VFD03V1PFTf/oyk5zoS1K7U7i20FNnwkPgc1xGEqgsdt7X3JXHsv28jvHwgbBhMWV2NtHPiJLUql5WsBiVrU0qp6tRQwvvHYe0SRwlbVIU7ju7Dy/5ygTQMdPGm09AYDoQhAIsSEBYQhAaYx0B37Z6RIHHUwaHeq+QnkcvT2F8hJC0LSdiO/s9PYXyEUZensL5Cd9oWjY56eHA3CeoSPhIDNWedbDK4swDDkd094kDl+yLssoAG4AAAT0WkBPaEDyakDvF++eD4NDvVfITrMYWkjj+wJ7K+Qh9gT2V8hOvWhrSUOUYBPZXyE96dADcI/WjgZAAsLRbxpaQkERpWeOIxiIpZjsHAbSTyA4mPFUEAg3BAI7jA8sRSDAgi4MzPTXKFUtYbG2jsM06o8o2m9TWKooLOxCqq7SxO4CA/QB2bBDW4VHHwUn4kyx1Nik+zZvI3nDo/l/2fDU6RtrKt3tu1ybt+dvCduLNqbduqo7SxA/K58IEthXuBOtZHYH1RJBYDxFiCLAIQhAIQiwEhCEAiQiXgES8Qmeb1IHpeIWldzLSzC0SRrmq4+7RAfzb1fjIWrpyxPUw4tzert8gvzgXrXhrygemVY/uqY8XPzjhpZXP3KXk/wCqBfNeGvKMNJ8QeFL3X/VO3AZ7VZl6TUCM4p3AIOsUdhvP+iBN5vmi0KTuWUFUYqGPrMBsHnM9w2muNdblqd7kbKYtPbTfFXY7dgEqmXHqnv8AlNLhYq2iZtG1Tk3tExqVrGlmL9tP6YnpT0pxZ++vgiyvCe1Hj4S94Mf4wreW/ae9JsV+IvuJ9JM6MZ/VrPUSsVOqqspChTvII2eEppkhotU/vD9gHy+s48jDjjHMxWHTFktN43LSulkfmGYBBzZjqqo9Zm5CcuZ5itCi1RtyKWsN5sNwkFkObUcV+0D3qkHqtsNNeSjlzPG3dMaWglwCTrObt/tUch9YuHxRp9UhiB6tlZhbhuEcI4SAr4p22KpH+p+qPLf8J44fAqH6VuvVOzXI9UcQo4fnOhRExGIp0heq6pxsfXPco2wPdFka+IFasFQ3p0SbsNoeqd5HMAbL9pkfiM2fFE0sMGSmdlSqfWI4gW2DuF+08JPZPl4pqABugSmFSwE61nnTWeogOEWIIsAhCEAhCEAiRYhgIYxmisZw47FrTVnY2VQSSYDcyzFKKNUqNqqvmewDiZm+e6S1sSSqk06O7UU9Zx/rPHu3Tn0gzl8VUvtFJCejT/8AR7Zy4DAtVJsQiJY1Kj31EB3d5PADafAwPBZ7Ihtext8J0tiaSHUw9Fq9T2mAY99vVX498X+y8xr8VpA8BtaB4qf+WM9VqDt8jHjQvFN61dvetHeg2I/Gb3oCrXXmfdb6STpuupQQMpZ61SrYMpYItMKCQNouXbfyMi/QXEfjN70ncg0TNBi9Sq9VrWANtVefaYFZ0sfrH+UfGQ2Wn1vD5ya0xWzt2Mv5yCy47T3fOa/Aj/if2o8r6oSaz3o8fCc6z3onfLyq9TOnRNr4qp/P8NQTlM9tDT/eW7ek/NZx5H9VnTF9cLXn2VvWQkG4tbV4TM8ZlVbC1Oko6wsblLkG/NTwM2+glxODNckp1gdlm5iYUtNUNGNKlrAU6rWqDYSRqsDydfmJK6UZrWwuHWpQQVGavTpkFVZgpRzcX2b1EqukGirI2st0dfVqJsI75IaK5hi6391xNLXWiVqLXC8rqAT26x2dk8pMw+YZpXFlU0lPFmCbP5ZI4HRV3OtiKjVDvKi6p48T5y34TCAAbJ3JRAgR2AyxaYAVQANgAFgJKU6do9UjwIAojhCLAWEIQCEIQCEIQEMaY4xjGB5VXtM400zk1H6FD1FPWtxMuekOL6OixG87BMmqOWZmO3WZj8TaAU6ZZlVRdmKqoHFibAecn8Vh9Zxg6JtSw5PSOv72rud+0kiw5KB48OjY/vdI+walQfxJTZ1+KiT+i+H6usd7ksT37vhaBKZRk6U1AVQPn385OUsKBwjsOmydKiB5CiOUcKQnsBFgePRQansnvEIgZrpRkNasX1UO+4uNhlSOjGMH7ryLTdGWeLURynama9I1EvFqVt82IjR3HD7h95470fx3sHzabV0A5Q6Acp79Tk7efDTpiY0ZxhP+F8Wlw0K0YrUXNStqqSNVVUk8QST5CX4UBynolMCebZ8kxqZTGKsTvRKVOwnrqxwEdOLo5a+FVxZlBHbChg0QWVQo5AWnVCQGBI4CLCARYQvAWLG3heA6LGXigwHQiRYBCEIDTGPHmMeBU9Mn6qiZtR3dxceIYj5TS9MKV1BmagatSonb0i9zb/jf3hA7sqxApV6NRvVSohb+C9m+BMuGRp0f7M76ZKdhsbA+O+Ua0m8pzbVKh+AC63MDYL9oGzwgaLQbZOgNITBY5WAIIM6MTjwiFjuAgSnSDn2/88xFFSZljc8qVsQtVCU+zgrTsb31iC4bmCAuzsltynNOkUE7Cd47YFiBikzmp1bxmKxS01LMbAQOhnnkawmVaYaR1amIHQ1atOmiAaquVBbWN2IHh5ThwuY12UE16xO394/1l/HwpvWLb+atfkRW2tNi6YQ6cTJRja341X+o/wBZ7U8XVI21av8AUf6z3/Hz+Tz6qOmqisJ6o8yb7TU/Fq/1an1kvoLmlQ1Ky1KjupPVDsW1bHheeMvCmlZtt6pyItbWmjgxbzmp1LiONWUVl73ia05zWnjXxQUE8pA7deJrzPs50qL1Fw9MEB3S76xDAqwbZbtEs2X4xmG3aRv525wJzXjTUnG2KFrk7BKLpjpaVApYd2Ri661QWHVB2gfWe6V+K0Q82tqNtD6Yc4dOOcxE6QYz/NVvfMkcvzrFMpLYiqSDb1zyEvegt3Ct6qvTXenHOOFcc5lgzbEfj1PeMUZtiPx6nvGP4+3cJ9VHTV1qR4My3CZ9iEdGas5RXQurG6lNYawt3XmmUal5Wz8ecWt/d1x5Yv8AJ0QjbxJXdSmNYR5jTAiM8wvSUiOImV55hGVtdR16ZNr7iOKnsP0PCbNUW8p2kmS73UXB3iBQaFYOtx3EHep4g9s9hPHF4JqTl1uOdhe/eOP5/lFo4gN2HjxH/rxtA7sLi6lM9RiOzhOvFZrVqIUJAvxAN5HCeiwDD09UWvfiTzMlcqxnRuNa+ox61tpT/UBx7uMjlnRh6TOwVFLMxsFUXJMC9YbE22Eg7AQQbqyncwPEGc2klb9ge2QaZitF6WEVunrdJd+jN6eFQ31k1vvbdp4A3tfbJDSRv2EmEMyzJr1W8p0YA9TxM48Yf2j/AMXyE6svPVPf8pv4I1jr+mZl+uXaJ0Ut051nRS3Tq5nGe+hD/tG7b/mv1nLVNlY8gT8J66Gf4nf0nw6P6zjyP6rOuL64aNUxq001nYKAN7G0hsuzmriDUKsgQVHWmVRiWQeqTdt8idLCdnd8p4aB1LowP3ajj6TClpQtl6p/eDwT/wBxtXDu4INQ2O+ygGdSWnsoE8pVc6JUg4q9JWLodYXKapPaLSdyymbgjYeyddUC09soo8eUBmb5c3Rs1MX2XZBv71HymLaSP1r8mIn0JMa/8vnBivq0L/agNfEqluiUH1S3Kod9hw2neL+6Tq0S82jcKux29+3zkllR6rfxfKRNJrqh5qPhs+UlMqOxu8T6GPkypSQiiNEWSg61xbnsmk6PYkvQpMTc6gDfxDY3xBmbCXbQ+velq+ybgdhH6g0p86u8e+lnjTq2lsBhGAxJkLzpiGOiTykwieFWmCLEXE6TGkQKxmmjqVLldhlOzTRV1NwpuNzJsM1Rknk9KBi1XC4mlu6w5Om3zE5cPiqzV0VgEXrXCm4aynZtF5sGY4RdRjqjceAmXZiFp1g7bANe2y5JOwADjvMDvw9EsbXCjizbFUds7hii4NDAXVW6tfGMOtU5qnJewePKcuWZPVxFjVDU6R3U79d/4zwHYJd8uytUUAKAALAAWAgRmR5ElEbBtO1mO1mPMmJpZspgS0JRtKzpkOqBJhDK8Seu3eZ15cdjeE4q56zX9pv/ALGdGBrKt7kC9t8+gx+1I/TLv9UpRZ70t041rL7Q857piEA9YTpt4OxZ6j/wt+U6dDfXHfW/KlI3F4umUYBtpFrWP0kloSwNTV43c+BCfSceR/XLpi+uFh0jwpe1h5DslRoDF4YstKmfWLawdgDfsAmt0KAIFwD3iOfBIfujyEwpacMpOa5j7P8AuqTzqZpmduXi81Y4BfZHkJ418Atj1RuPATyljlXSHMFdQ9VgCyqdVmBFzabZo9W1qSN7VND5gGZNpXgtUuQNxuPCWjAZrWaklChdNVQtSpxHYvhAsek+fshOHwpHTkWqVdhXDA8ub8hw3nkcjz3KejLnaS1yzMSzOx2ksTvJPGadl+WBRu7STtJJ3kniZAaX4Kx3bwZMIZ7g/wDDA5Ej8j85LZUfW/l+ciqI1dYHmPmPlJPLDYtcjaBbaJ9BindIll3jVpSgjowMOcXWHMTo8PQSx6IV7VCvtA/CxUfF5WtccxJDI8WEr07kbXRR2ljqfkxnLPX4scw6Y51aJaap2Qnmh2CEwmmkYQhPCSRDHRIDSI0rPSJaByYnD66ld15E09G6C7Suu/Bm26vcOEsFohWBG0cEF3CdaU57asW0Dz1ZC55lTVrattnOT1ohWBmON0HqMxIa1+AOycp0Gq+2fOao1OMNKdYyW7l4+CvTLfQar7Z84eg1X2z5zUuih0UeW3cnwV6ZemgtX8Qjxlp0c0YTDXNy7nezW3chLQKUetOROS0+2yKRH2Mp07T01Y8CLac3t5FI1qc97RLQKxjNF0rOTVPUP3RvbsvOrC5OlPYosBuk7qxpSByU6FpE59lJrAaolh1YFYGVYzQmtrEp1bm5A3X8pynQzEe0fh9JrjU55mj2TrGW8e23iaV6ZP6GYjmfh9IehmI5n4fSax0I5Q6ESfNftHjr0ygaGYj2vy+ks2jeiYosKlUipUG1bgAIezmZchREetOJy3n7p+CvRi09kJ76sWcnp6QhCQkQhCARIsICQiwgJC0WEBIlo6EBloWjrQtAZaFo+0LQG2i2iwgJaLFhASEWEBtoRYQEtC0WEBtolo+FoDNWGrH2haA3Vi2i2iwEtCLCAQhCAQhCAQhCAQhCAQhCAQhCAQhCAQhCAQhCAQhCAQhCAQhCAQhCAQhCAQhCAQhCAQhC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1" name="Picture 32" descr="http://2.bp.blogspot.com/-_j5S9k_OZis/VGEZyVwZvAI/AAAAAAAAAKY/ipuy807cn-g/s1600/1.jpg"/>
          <p:cNvPicPr>
            <a:picLocks noChangeAspect="1" noChangeArrowheads="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backgroundRemoval t="10000" b="93696" l="5313" r="96875"/>
                    </a14:imgEffect>
                  </a14:imgLayer>
                </a14:imgProps>
              </a:ext>
              <a:ext uri="{28A0092B-C50C-407E-A947-70E740481C1C}">
                <a14:useLocalDpi xmlns:a14="http://schemas.microsoft.com/office/drawing/2010/main" val="0"/>
              </a:ext>
            </a:extLst>
          </a:blip>
          <a:srcRect/>
          <a:stretch>
            <a:fillRect/>
          </a:stretch>
        </p:blipFill>
        <p:spPr bwMode="auto">
          <a:xfrm>
            <a:off x="5988161" y="4858609"/>
            <a:ext cx="1878067" cy="1349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315175"/>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redondeado"/>
          <p:cNvSpPr/>
          <p:nvPr/>
        </p:nvSpPr>
        <p:spPr>
          <a:xfrm>
            <a:off x="877824" y="2533528"/>
            <a:ext cx="7632848" cy="504056"/>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solidFill>
                <a:schemeClr val="bg1"/>
              </a:solidFill>
            </a:endParaRPr>
          </a:p>
        </p:txBody>
      </p:sp>
      <p:sp>
        <p:nvSpPr>
          <p:cNvPr id="2" name="1 Título"/>
          <p:cNvSpPr>
            <a:spLocks noGrp="1"/>
          </p:cNvSpPr>
          <p:nvPr>
            <p:ph type="title"/>
          </p:nvPr>
        </p:nvSpPr>
        <p:spPr/>
        <p:txBody>
          <a:bodyPr/>
          <a:lstStyle/>
          <a:p>
            <a:r>
              <a:rPr lang="es-ES" dirty="0" smtClean="0"/>
              <a:t>AGENDA</a:t>
            </a:r>
            <a:endParaRPr lang="es-ES" dirty="0"/>
          </a:p>
        </p:txBody>
      </p:sp>
      <p:sp>
        <p:nvSpPr>
          <p:cNvPr id="4" name="3 CuadroTexto"/>
          <p:cNvSpPr txBox="1"/>
          <p:nvPr/>
        </p:nvSpPr>
        <p:spPr>
          <a:xfrm>
            <a:off x="1114422" y="2583370"/>
            <a:ext cx="7559675" cy="400110"/>
          </a:xfrm>
          <a:prstGeom prst="rect">
            <a:avLst/>
          </a:prstGeom>
          <a:noFill/>
          <a:ln>
            <a:noFill/>
          </a:ln>
        </p:spPr>
        <p:txBody>
          <a:bodyPr wrap="square">
            <a:spAutoFit/>
          </a:bodyPr>
          <a:lstStyle/>
          <a:p>
            <a:pPr marL="342900" indent="-342900" fontAlgn="auto">
              <a:spcBef>
                <a:spcPts val="0"/>
              </a:spcBef>
              <a:spcAft>
                <a:spcPts val="0"/>
              </a:spcAft>
              <a:buFont typeface="Arial" pitchFamily="34" charset="0"/>
              <a:buChar char="•"/>
              <a:defRPr/>
            </a:pPr>
            <a:r>
              <a:rPr lang="es-EC" sz="2000" b="1" dirty="0">
                <a:solidFill>
                  <a:schemeClr val="bg1"/>
                </a:solidFill>
                <a:latin typeface="+mj-lt"/>
              </a:rPr>
              <a:t>Introducción</a:t>
            </a:r>
          </a:p>
        </p:txBody>
      </p:sp>
      <p:sp>
        <p:nvSpPr>
          <p:cNvPr id="5" name="15 Rectángulo"/>
          <p:cNvSpPr>
            <a:spLocks noChangeArrowheads="1"/>
          </p:cNvSpPr>
          <p:nvPr/>
        </p:nvSpPr>
        <p:spPr bwMode="auto">
          <a:xfrm>
            <a:off x="1138806" y="3588507"/>
            <a:ext cx="681789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S" sz="2000" dirty="0" smtClean="0">
                <a:latin typeface="+mj-lt"/>
              </a:rPr>
              <a:t>Comparativo Madurez de GE: Internacional, Local</a:t>
            </a:r>
            <a:endParaRPr lang="es-EC" sz="2000" dirty="0">
              <a:latin typeface="+mj-lt"/>
            </a:endParaRPr>
          </a:p>
        </p:txBody>
      </p:sp>
      <p:sp>
        <p:nvSpPr>
          <p:cNvPr id="6" name="16 Rectángulo"/>
          <p:cNvSpPr>
            <a:spLocks noChangeArrowheads="1"/>
          </p:cNvSpPr>
          <p:nvPr/>
        </p:nvSpPr>
        <p:spPr bwMode="auto">
          <a:xfrm>
            <a:off x="1138806" y="4110904"/>
            <a:ext cx="3275256"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smtClean="0">
                <a:latin typeface="+mj-lt"/>
              </a:rPr>
              <a:t>Definición de factores</a:t>
            </a:r>
            <a:endParaRPr lang="es-EC" sz="2000" dirty="0">
              <a:latin typeface="+mj-lt"/>
            </a:endParaRPr>
          </a:p>
        </p:txBody>
      </p:sp>
      <p:sp>
        <p:nvSpPr>
          <p:cNvPr id="7" name="20 Rectángulo"/>
          <p:cNvSpPr>
            <a:spLocks noChangeArrowheads="1"/>
          </p:cNvSpPr>
          <p:nvPr/>
        </p:nvSpPr>
        <p:spPr bwMode="auto">
          <a:xfrm>
            <a:off x="1138806" y="4614540"/>
            <a:ext cx="433003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smtClean="0">
                <a:latin typeface="+mj-lt"/>
              </a:rPr>
              <a:t>Caso de Estudio: Antonio Ante</a:t>
            </a:r>
            <a:endParaRPr lang="es-EC" sz="2000" dirty="0">
              <a:latin typeface="+mj-lt"/>
            </a:endParaRPr>
          </a:p>
        </p:txBody>
      </p:sp>
      <p:sp>
        <p:nvSpPr>
          <p:cNvPr id="8" name="20 Rectángulo"/>
          <p:cNvSpPr>
            <a:spLocks noChangeArrowheads="1"/>
          </p:cNvSpPr>
          <p:nvPr/>
        </p:nvSpPr>
        <p:spPr bwMode="auto">
          <a:xfrm>
            <a:off x="1138808" y="5106668"/>
            <a:ext cx="4841390"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a:latin typeface="+mj-lt"/>
              </a:rPr>
              <a:t>Conclusiones y Recomendaciones</a:t>
            </a:r>
          </a:p>
        </p:txBody>
      </p:sp>
      <p:sp>
        <p:nvSpPr>
          <p:cNvPr id="9" name="8 CuadroTexto"/>
          <p:cNvSpPr txBox="1"/>
          <p:nvPr/>
        </p:nvSpPr>
        <p:spPr>
          <a:xfrm>
            <a:off x="1126614" y="3088635"/>
            <a:ext cx="2933816" cy="400110"/>
          </a:xfrm>
          <a:prstGeom prst="rect">
            <a:avLst/>
          </a:prstGeom>
          <a:noFill/>
          <a:ln w="9525">
            <a:noFill/>
            <a:miter lim="800000"/>
            <a:headEnd/>
            <a:tailEnd/>
          </a:ln>
        </p:spPr>
        <p:txBody>
          <a:bodyPr wrap="none">
            <a:spAutoFit/>
          </a:bodyPr>
          <a:lstStyle>
            <a:defPPr>
              <a:defRPr lang="es-ES"/>
            </a:defPPr>
            <a:lvl1pPr marL="342900" indent="-342900">
              <a:buFont typeface="Arial" pitchFamily="34" charset="0"/>
              <a:buChar char="•"/>
              <a:defRPr sz="2000">
                <a:latin typeface="+mj-lt"/>
              </a:defRPr>
            </a:lvl1pPr>
          </a:lstStyle>
          <a:p>
            <a:r>
              <a:rPr lang="es-EC" dirty="0" smtClean="0"/>
              <a:t>Marco Conceptual</a:t>
            </a:r>
            <a:endParaRPr lang="es-EC" dirty="0"/>
          </a:p>
        </p:txBody>
      </p:sp>
    </p:spTree>
    <p:extLst>
      <p:ext uri="{BB962C8B-B14F-4D97-AF65-F5344CB8AC3E}">
        <p14:creationId xmlns:p14="http://schemas.microsoft.com/office/powerpoint/2010/main" val="313947655"/>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Forma libre"/>
          <p:cNvSpPr/>
          <p:nvPr/>
        </p:nvSpPr>
        <p:spPr>
          <a:xfrm>
            <a:off x="2460766" y="2560365"/>
            <a:ext cx="6024866" cy="1215856"/>
          </a:xfrm>
          <a:custGeom>
            <a:avLst/>
            <a:gdLst>
              <a:gd name="connsiteX0" fmla="*/ 0 w 2177995"/>
              <a:gd name="connsiteY0" fmla="*/ 124776 h 1247764"/>
              <a:gd name="connsiteX1" fmla="*/ 124776 w 2177995"/>
              <a:gd name="connsiteY1" fmla="*/ 0 h 1247764"/>
              <a:gd name="connsiteX2" fmla="*/ 2053219 w 2177995"/>
              <a:gd name="connsiteY2" fmla="*/ 0 h 1247764"/>
              <a:gd name="connsiteX3" fmla="*/ 2177995 w 2177995"/>
              <a:gd name="connsiteY3" fmla="*/ 124776 h 1247764"/>
              <a:gd name="connsiteX4" fmla="*/ 2177995 w 2177995"/>
              <a:gd name="connsiteY4" fmla="*/ 1122988 h 1247764"/>
              <a:gd name="connsiteX5" fmla="*/ 2053219 w 2177995"/>
              <a:gd name="connsiteY5" fmla="*/ 1247764 h 1247764"/>
              <a:gd name="connsiteX6" fmla="*/ 124776 w 2177995"/>
              <a:gd name="connsiteY6" fmla="*/ 1247764 h 1247764"/>
              <a:gd name="connsiteX7" fmla="*/ 0 w 2177995"/>
              <a:gd name="connsiteY7" fmla="*/ 1122988 h 1247764"/>
              <a:gd name="connsiteX8" fmla="*/ 0 w 2177995"/>
              <a:gd name="connsiteY8" fmla="*/ 124776 h 124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995" h="1247764">
                <a:moveTo>
                  <a:pt x="0" y="124776"/>
                </a:moveTo>
                <a:cubicBezTo>
                  <a:pt x="0" y="55864"/>
                  <a:pt x="55864" y="0"/>
                  <a:pt x="124776" y="0"/>
                </a:cubicBezTo>
                <a:lnTo>
                  <a:pt x="2053219" y="0"/>
                </a:lnTo>
                <a:cubicBezTo>
                  <a:pt x="2122131" y="0"/>
                  <a:pt x="2177995" y="55864"/>
                  <a:pt x="2177995" y="124776"/>
                </a:cubicBezTo>
                <a:lnTo>
                  <a:pt x="2177995" y="1122988"/>
                </a:lnTo>
                <a:cubicBezTo>
                  <a:pt x="2177995" y="1191900"/>
                  <a:pt x="2122131" y="1247764"/>
                  <a:pt x="2053219" y="1247764"/>
                </a:cubicBezTo>
                <a:lnTo>
                  <a:pt x="124776" y="1247764"/>
                </a:lnTo>
                <a:cubicBezTo>
                  <a:pt x="55864" y="1247764"/>
                  <a:pt x="0" y="1191900"/>
                  <a:pt x="0" y="1122988"/>
                </a:cubicBezTo>
                <a:lnTo>
                  <a:pt x="0" y="124776"/>
                </a:lnTo>
                <a:close/>
              </a:path>
            </a:pathLst>
          </a:custGeom>
        </p:spPr>
        <p:style>
          <a:lnRef idx="0">
            <a:schemeClr val="accent5"/>
          </a:lnRef>
          <a:fillRef idx="3">
            <a:schemeClr val="accent5"/>
          </a:fillRef>
          <a:effectRef idx="3">
            <a:schemeClr val="accent5"/>
          </a:effectRef>
          <a:fontRef idx="minor">
            <a:schemeClr val="lt1"/>
          </a:fontRef>
        </p:style>
        <p:txBody>
          <a:bodyPr spcFirstLastPara="0" vert="horz" wrap="square" lIns="88369" tIns="88369" rIns="741768" bIns="400310" numCol="1" spcCol="1270" anchor="ctr" anchorCtr="0">
            <a:noAutofit/>
          </a:bodyPr>
          <a:lstStyle/>
          <a:p>
            <a:pPr marL="0" lvl="1" algn="ctr" defTabSz="711200">
              <a:lnSpc>
                <a:spcPct val="90000"/>
              </a:lnSpc>
              <a:spcBef>
                <a:spcPct val="0"/>
              </a:spcBef>
              <a:spcAft>
                <a:spcPct val="15000"/>
              </a:spcAft>
            </a:pPr>
            <a:endParaRPr lang="es-ES" sz="2000" b="1" kern="1200" dirty="0" smtClean="0"/>
          </a:p>
          <a:p>
            <a:pPr marL="457200" lvl="2" algn="just" defTabSz="711200">
              <a:lnSpc>
                <a:spcPct val="90000"/>
              </a:lnSpc>
              <a:spcBef>
                <a:spcPct val="0"/>
              </a:spcBef>
              <a:spcAft>
                <a:spcPct val="15000"/>
              </a:spcAft>
            </a:pPr>
            <a:r>
              <a:rPr lang="es-ES" sz="1400" b="1" dirty="0"/>
              <a:t>En la Constitución del Ecuador, la participación ciudadana está considerada </a:t>
            </a:r>
            <a:r>
              <a:rPr lang="es-ES" sz="1400" b="1" dirty="0" smtClean="0"/>
              <a:t>como </a:t>
            </a:r>
            <a:r>
              <a:rPr lang="es-ES" sz="1400" b="1" dirty="0"/>
              <a:t>un derecho, una garantía y un principio.</a:t>
            </a:r>
            <a:endParaRPr lang="es-ES" sz="1400" b="1" kern="1200" dirty="0"/>
          </a:p>
        </p:txBody>
      </p:sp>
      <p:sp>
        <p:nvSpPr>
          <p:cNvPr id="2" name="1 Título"/>
          <p:cNvSpPr>
            <a:spLocks noGrp="1"/>
          </p:cNvSpPr>
          <p:nvPr>
            <p:ph type="title"/>
          </p:nvPr>
        </p:nvSpPr>
        <p:spPr/>
        <p:txBody>
          <a:bodyPr>
            <a:normAutofit/>
          </a:bodyPr>
          <a:lstStyle/>
          <a:p>
            <a:r>
              <a:rPr lang="es-ES" dirty="0" smtClean="0"/>
              <a:t>Relación con la ciudadanía</a:t>
            </a:r>
            <a:endParaRPr lang="es-ES" dirty="0"/>
          </a:p>
        </p:txBody>
      </p:sp>
      <p:pic>
        <p:nvPicPr>
          <p:cNvPr id="5" name="Picture 26" descr="http://www.secretariadojmv.org/jmv/wp-content/uploads/proceso-formativo-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8799" l="2128" r="100000">
                        <a14:backgroundMark x1="95532" y1="90691" x2="95532" y2="90691"/>
                        <a14:backgroundMark x1="93830" y1="91592" x2="93830" y2="91592"/>
                        <a14:backgroundMark x1="84255" y1="79880" x2="84255" y2="98498"/>
                        <a14:backgroundMark x1="84255" y1="98799" x2="97447" y2="99099"/>
                        <a14:backgroundMark x1="97234" y1="99700" x2="96596" y2="79279"/>
                        <a14:backgroundMark x1="96596" y1="79279" x2="83830" y2="79580"/>
                      </a14:backgroundRemoval>
                    </a14:imgEffect>
                  </a14:imgLayer>
                </a14:imgProps>
              </a:ext>
              <a:ext uri="{28A0092B-C50C-407E-A947-70E740481C1C}">
                <a14:useLocalDpi xmlns:a14="http://schemas.microsoft.com/office/drawing/2010/main" val="0"/>
              </a:ext>
            </a:extLst>
          </a:blip>
          <a:srcRect r="-2070"/>
          <a:stretch/>
        </p:blipFill>
        <p:spPr bwMode="auto">
          <a:xfrm>
            <a:off x="729022" y="2612542"/>
            <a:ext cx="1585576" cy="1100615"/>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940735" y="4414162"/>
            <a:ext cx="7900416" cy="2585323"/>
          </a:xfrm>
          <a:prstGeom prst="rect">
            <a:avLst/>
          </a:prstGeom>
          <a:noFill/>
        </p:spPr>
        <p:txBody>
          <a:bodyPr wrap="square" rtlCol="0">
            <a:spAutoFit/>
          </a:bodyPr>
          <a:lstStyle/>
          <a:p>
            <a:pPr marL="285750" lvl="0" indent="-285750" algn="just">
              <a:buFont typeface="Arial" pitchFamily="34" charset="0"/>
              <a:buChar char="•"/>
            </a:pPr>
            <a:r>
              <a:rPr lang="es-EC" sz="1400" dirty="0"/>
              <a:t>Ley Orgánica de Participación Ciudadana (LOPC</a:t>
            </a:r>
            <a:r>
              <a:rPr lang="es-EC" sz="1400" dirty="0" smtClean="0"/>
              <a:t>)</a:t>
            </a:r>
          </a:p>
          <a:p>
            <a:pPr lvl="0" algn="just"/>
            <a:endParaRPr lang="es-EC" sz="1400" dirty="0" smtClean="0"/>
          </a:p>
          <a:p>
            <a:pPr marL="285750" lvl="0" indent="-285750" algn="just">
              <a:buFont typeface="Arial" pitchFamily="34" charset="0"/>
              <a:buChar char="•"/>
            </a:pPr>
            <a:r>
              <a:rPr lang="es-EC" sz="1400" dirty="0"/>
              <a:t>Código Orgánico de Organización Territorial, Autonomías y Descentralización (COOTAD</a:t>
            </a:r>
            <a:r>
              <a:rPr lang="es-EC" sz="1400" dirty="0" smtClean="0"/>
              <a:t>)</a:t>
            </a:r>
          </a:p>
          <a:p>
            <a:pPr lvl="0" algn="just"/>
            <a:endParaRPr lang="es-EC" sz="1400" dirty="0" smtClean="0"/>
          </a:p>
          <a:p>
            <a:pPr marL="285750" indent="-285750" algn="just">
              <a:buFont typeface="Arial" pitchFamily="34" charset="0"/>
              <a:buChar char="•"/>
            </a:pPr>
            <a:r>
              <a:rPr lang="es-EC" sz="1400" dirty="0"/>
              <a:t>Código de Planificación y Finanzas Públicas (COPFP</a:t>
            </a:r>
            <a:r>
              <a:rPr lang="es-EC" sz="1400" dirty="0" smtClean="0"/>
              <a:t>)</a:t>
            </a:r>
          </a:p>
          <a:p>
            <a:pPr algn="just"/>
            <a:endParaRPr lang="es-ES" sz="1400" dirty="0"/>
          </a:p>
          <a:p>
            <a:pPr marL="285750" indent="-285750" algn="just">
              <a:buFont typeface="Arial" pitchFamily="34" charset="0"/>
              <a:buChar char="•"/>
            </a:pPr>
            <a:r>
              <a:rPr lang="es-EC" sz="1400" dirty="0"/>
              <a:t>Lineamientos de SENPLADES para la Planificación del Desarrollo y Ordenamiento Territorial</a:t>
            </a:r>
            <a:endParaRPr lang="es-ES" sz="1400" dirty="0"/>
          </a:p>
          <a:p>
            <a:pPr marL="285750" lvl="0" indent="-285750">
              <a:buFont typeface="Arial" pitchFamily="34" charset="0"/>
              <a:buChar char="•"/>
            </a:pPr>
            <a:endParaRPr lang="es-ES" sz="1600" dirty="0"/>
          </a:p>
          <a:p>
            <a:endParaRPr lang="es-ES" sz="1600" dirty="0"/>
          </a:p>
        </p:txBody>
      </p:sp>
    </p:spTree>
    <p:extLst>
      <p:ext uri="{BB962C8B-B14F-4D97-AF65-F5344CB8AC3E}">
        <p14:creationId xmlns:p14="http://schemas.microsoft.com/office/powerpoint/2010/main" val="4040157200"/>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Procesos en organismos</a:t>
            </a:r>
            <a:endParaRPr lang="es-ES" dirty="0"/>
          </a:p>
        </p:txBody>
      </p:sp>
      <p:sp>
        <p:nvSpPr>
          <p:cNvPr id="3" name="2 Rectángulo"/>
          <p:cNvSpPr/>
          <p:nvPr/>
        </p:nvSpPr>
        <p:spPr>
          <a:xfrm>
            <a:off x="1186528" y="4414162"/>
            <a:ext cx="7408831" cy="1815882"/>
          </a:xfrm>
          <a:prstGeom prst="rect">
            <a:avLst/>
          </a:prstGeom>
        </p:spPr>
        <p:txBody>
          <a:bodyPr wrap="square">
            <a:spAutoFit/>
          </a:bodyPr>
          <a:lstStyle/>
          <a:p>
            <a:pPr lvl="0" algn="just"/>
            <a:r>
              <a:rPr lang="es-ES_tradnl" sz="1400" b="1" dirty="0"/>
              <a:t>Portafolio y Catálogo de </a:t>
            </a:r>
            <a:r>
              <a:rPr lang="es-ES_tradnl" sz="1400" b="1" dirty="0" smtClean="0"/>
              <a:t>Servicios, </a:t>
            </a:r>
            <a:r>
              <a:rPr lang="es-ES_tradnl" sz="1400" dirty="0" smtClean="0"/>
              <a:t> </a:t>
            </a:r>
            <a:r>
              <a:rPr lang="es-ES_tradnl" sz="1400" dirty="0"/>
              <a:t>Son herramientas para la documentación y administración de todos los servicios que presta una institución. </a:t>
            </a:r>
            <a:endParaRPr lang="es-ES_tradnl" sz="1400" dirty="0" smtClean="0"/>
          </a:p>
          <a:p>
            <a:pPr lvl="0" algn="just"/>
            <a:r>
              <a:rPr lang="es-ES_tradnl" sz="1400" b="1" dirty="0" smtClean="0"/>
              <a:t>Carta </a:t>
            </a:r>
            <a:r>
              <a:rPr lang="es-ES_tradnl" sz="1400" b="1" dirty="0"/>
              <a:t>de Servicios:</a:t>
            </a:r>
            <a:r>
              <a:rPr lang="es-ES_tradnl" sz="1400" dirty="0"/>
              <a:t> </a:t>
            </a:r>
            <a:r>
              <a:rPr lang="es-ES_tradnl" sz="1400" dirty="0" smtClean="0"/>
              <a:t>Se informa </a:t>
            </a:r>
            <a:r>
              <a:rPr lang="es-ES_tradnl" sz="1400" dirty="0"/>
              <a:t>a la ciudadanía sobre los compromisos de los servicios públicos que se prestan.</a:t>
            </a:r>
            <a:endParaRPr lang="es-ES" sz="1400" dirty="0"/>
          </a:p>
          <a:p>
            <a:pPr lvl="0" algn="just"/>
            <a:r>
              <a:rPr lang="es-ES_tradnl" sz="1400" b="1" dirty="0"/>
              <a:t>Procesos Sustantivos:</a:t>
            </a:r>
            <a:r>
              <a:rPr lang="es-ES_tradnl" sz="1400" dirty="0"/>
              <a:t> Son aquellos que realizan las actividades esenciales para proveer los servicios y los productos que ofrece a sus clientes una institución. </a:t>
            </a:r>
            <a:endParaRPr lang="es-ES_tradnl" sz="1400" dirty="0" smtClean="0"/>
          </a:p>
          <a:p>
            <a:pPr lvl="0" algn="just"/>
            <a:r>
              <a:rPr lang="es-ES_tradnl" sz="1400" b="1" dirty="0" smtClean="0"/>
              <a:t>Procesos </a:t>
            </a:r>
            <a:r>
              <a:rPr lang="es-ES_tradnl" sz="1400" b="1" dirty="0"/>
              <a:t>Adjetivos:</a:t>
            </a:r>
            <a:r>
              <a:rPr lang="es-ES_tradnl" sz="1400" dirty="0"/>
              <a:t> Son aquellos que proporcionan productos o servicios a los procesos sustantivos.</a:t>
            </a:r>
            <a:endParaRPr lang="es-ES" sz="1400" dirty="0"/>
          </a:p>
        </p:txBody>
      </p:sp>
      <p:pic>
        <p:nvPicPr>
          <p:cNvPr id="11" name="Picture 28" descr="http://d2d0q1f1n1mcba.cloudfront.net/wp-content/uploads/2013/10/BizAgi-aplicado-a-la-mejora-de-procesos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65" y="2361200"/>
            <a:ext cx="1766889" cy="1325167"/>
          </a:xfrm>
          <a:prstGeom prst="rect">
            <a:avLst/>
          </a:prstGeom>
          <a:noFill/>
          <a:extLst>
            <a:ext uri="{909E8E84-426E-40DD-AFC4-6F175D3DCCD1}">
              <a14:hiddenFill xmlns:a14="http://schemas.microsoft.com/office/drawing/2010/main">
                <a:solidFill>
                  <a:srgbClr val="FFFFFF"/>
                </a:solidFill>
              </a14:hiddenFill>
            </a:ext>
          </a:extLst>
        </p:spPr>
      </p:pic>
      <p:sp>
        <p:nvSpPr>
          <p:cNvPr id="12" name="11 Forma libre"/>
          <p:cNvSpPr/>
          <p:nvPr/>
        </p:nvSpPr>
        <p:spPr>
          <a:xfrm>
            <a:off x="2479054" y="2424264"/>
            <a:ext cx="5988290" cy="1162765"/>
          </a:xfrm>
          <a:custGeom>
            <a:avLst/>
            <a:gdLst>
              <a:gd name="connsiteX0" fmla="*/ 0 w 2177995"/>
              <a:gd name="connsiteY0" fmla="*/ 124776 h 1247764"/>
              <a:gd name="connsiteX1" fmla="*/ 124776 w 2177995"/>
              <a:gd name="connsiteY1" fmla="*/ 0 h 1247764"/>
              <a:gd name="connsiteX2" fmla="*/ 2053219 w 2177995"/>
              <a:gd name="connsiteY2" fmla="*/ 0 h 1247764"/>
              <a:gd name="connsiteX3" fmla="*/ 2177995 w 2177995"/>
              <a:gd name="connsiteY3" fmla="*/ 124776 h 1247764"/>
              <a:gd name="connsiteX4" fmla="*/ 2177995 w 2177995"/>
              <a:gd name="connsiteY4" fmla="*/ 1122988 h 1247764"/>
              <a:gd name="connsiteX5" fmla="*/ 2053219 w 2177995"/>
              <a:gd name="connsiteY5" fmla="*/ 1247764 h 1247764"/>
              <a:gd name="connsiteX6" fmla="*/ 124776 w 2177995"/>
              <a:gd name="connsiteY6" fmla="*/ 1247764 h 1247764"/>
              <a:gd name="connsiteX7" fmla="*/ 0 w 2177995"/>
              <a:gd name="connsiteY7" fmla="*/ 1122988 h 1247764"/>
              <a:gd name="connsiteX8" fmla="*/ 0 w 2177995"/>
              <a:gd name="connsiteY8" fmla="*/ 124776 h 124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995" h="1247764">
                <a:moveTo>
                  <a:pt x="0" y="124776"/>
                </a:moveTo>
                <a:cubicBezTo>
                  <a:pt x="0" y="55864"/>
                  <a:pt x="55864" y="0"/>
                  <a:pt x="124776" y="0"/>
                </a:cubicBezTo>
                <a:lnTo>
                  <a:pt x="2053219" y="0"/>
                </a:lnTo>
                <a:cubicBezTo>
                  <a:pt x="2122131" y="0"/>
                  <a:pt x="2177995" y="55864"/>
                  <a:pt x="2177995" y="124776"/>
                </a:cubicBezTo>
                <a:lnTo>
                  <a:pt x="2177995" y="1122988"/>
                </a:lnTo>
                <a:cubicBezTo>
                  <a:pt x="2177995" y="1191900"/>
                  <a:pt x="2122131" y="1247764"/>
                  <a:pt x="2053219" y="1247764"/>
                </a:cubicBezTo>
                <a:lnTo>
                  <a:pt x="124776" y="1247764"/>
                </a:lnTo>
                <a:cubicBezTo>
                  <a:pt x="55864" y="1247764"/>
                  <a:pt x="0" y="1191900"/>
                  <a:pt x="0" y="1122988"/>
                </a:cubicBezTo>
                <a:lnTo>
                  <a:pt x="0" y="124776"/>
                </a:lnTo>
                <a:close/>
              </a:path>
            </a:pathLst>
          </a:custGeom>
          <a:solidFill>
            <a:srgbClr val="00CC99"/>
          </a:solidFill>
          <a:ln>
            <a:solidFill>
              <a:srgbClr val="00CC99"/>
            </a:solidFill>
          </a:ln>
        </p:spPr>
        <p:style>
          <a:lnRef idx="0">
            <a:schemeClr val="accent5"/>
          </a:lnRef>
          <a:fillRef idx="3">
            <a:schemeClr val="accent5"/>
          </a:fillRef>
          <a:effectRef idx="3">
            <a:schemeClr val="accent5"/>
          </a:effectRef>
          <a:fontRef idx="minor">
            <a:schemeClr val="lt1"/>
          </a:fontRef>
        </p:style>
        <p:txBody>
          <a:bodyPr spcFirstLastPara="0" vert="horz" wrap="square" lIns="88369" tIns="88369" rIns="741768" bIns="400310" numCol="1" spcCol="1270" anchor="ctr" anchorCtr="1">
            <a:noAutofit/>
          </a:bodyPr>
          <a:lstStyle/>
          <a:p>
            <a:pPr marL="0" lvl="1" algn="just" defTabSz="711200">
              <a:lnSpc>
                <a:spcPct val="90000"/>
              </a:lnSpc>
              <a:spcBef>
                <a:spcPct val="0"/>
              </a:spcBef>
              <a:spcAft>
                <a:spcPct val="15000"/>
              </a:spcAft>
            </a:pPr>
            <a:endParaRPr lang="es-ES" sz="1400" b="1" dirty="0" smtClean="0"/>
          </a:p>
          <a:p>
            <a:pPr marL="0" lvl="1" algn="just" defTabSz="711200">
              <a:lnSpc>
                <a:spcPct val="90000"/>
              </a:lnSpc>
              <a:spcBef>
                <a:spcPct val="0"/>
              </a:spcBef>
              <a:spcAft>
                <a:spcPct val="15000"/>
              </a:spcAft>
            </a:pPr>
            <a:r>
              <a:rPr lang="es-ES" sz="1400" b="1" dirty="0">
                <a:solidFill>
                  <a:sysClr val="windowText" lastClr="000000"/>
                </a:solidFill>
              </a:rPr>
              <a:t>C</a:t>
            </a:r>
            <a:r>
              <a:rPr lang="es-ES" sz="1400" b="1" dirty="0" smtClean="0">
                <a:solidFill>
                  <a:sysClr val="windowText" lastClr="000000"/>
                </a:solidFill>
              </a:rPr>
              <a:t>on </a:t>
            </a:r>
            <a:r>
              <a:rPr lang="es-ES" sz="1400" b="1" dirty="0">
                <a:solidFill>
                  <a:sysClr val="windowText" lastClr="000000"/>
                </a:solidFill>
              </a:rPr>
              <a:t>el fin de alcanzar una gestión pública moderna, eficaz y eficiente. La adopción de una gestión por procesos permite la mejora de las actividades de la Administración Pública  orientada al servicio público y para resultados</a:t>
            </a:r>
            <a:r>
              <a:rPr lang="es-ES" sz="1400" b="1" dirty="0" smtClean="0">
                <a:solidFill>
                  <a:sysClr val="windowText" lastClr="000000"/>
                </a:solidFill>
              </a:rPr>
              <a:t>.</a:t>
            </a:r>
            <a:r>
              <a:rPr lang="es-ES" sz="1400" b="1" dirty="0" smtClean="0"/>
              <a:t> </a:t>
            </a:r>
            <a:endParaRPr lang="es-ES" sz="1400" b="1" kern="1200" dirty="0" smtClean="0"/>
          </a:p>
        </p:txBody>
      </p:sp>
    </p:spTree>
    <p:extLst>
      <p:ext uri="{BB962C8B-B14F-4D97-AF65-F5344CB8AC3E}">
        <p14:creationId xmlns:p14="http://schemas.microsoft.com/office/powerpoint/2010/main" val="540462390"/>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Tecnología</a:t>
            </a:r>
            <a:endParaRPr lang="es-ES" dirty="0"/>
          </a:p>
        </p:txBody>
      </p:sp>
      <p:sp>
        <p:nvSpPr>
          <p:cNvPr id="9" name="8 Forma libre"/>
          <p:cNvSpPr/>
          <p:nvPr/>
        </p:nvSpPr>
        <p:spPr>
          <a:xfrm>
            <a:off x="2470919" y="2518860"/>
            <a:ext cx="5988290" cy="1169665"/>
          </a:xfrm>
          <a:custGeom>
            <a:avLst/>
            <a:gdLst>
              <a:gd name="connsiteX0" fmla="*/ 0 w 2177995"/>
              <a:gd name="connsiteY0" fmla="*/ 124776 h 1247764"/>
              <a:gd name="connsiteX1" fmla="*/ 124776 w 2177995"/>
              <a:gd name="connsiteY1" fmla="*/ 0 h 1247764"/>
              <a:gd name="connsiteX2" fmla="*/ 2053219 w 2177995"/>
              <a:gd name="connsiteY2" fmla="*/ 0 h 1247764"/>
              <a:gd name="connsiteX3" fmla="*/ 2177995 w 2177995"/>
              <a:gd name="connsiteY3" fmla="*/ 124776 h 1247764"/>
              <a:gd name="connsiteX4" fmla="*/ 2177995 w 2177995"/>
              <a:gd name="connsiteY4" fmla="*/ 1122988 h 1247764"/>
              <a:gd name="connsiteX5" fmla="*/ 2053219 w 2177995"/>
              <a:gd name="connsiteY5" fmla="*/ 1247764 h 1247764"/>
              <a:gd name="connsiteX6" fmla="*/ 124776 w 2177995"/>
              <a:gd name="connsiteY6" fmla="*/ 1247764 h 1247764"/>
              <a:gd name="connsiteX7" fmla="*/ 0 w 2177995"/>
              <a:gd name="connsiteY7" fmla="*/ 1122988 h 1247764"/>
              <a:gd name="connsiteX8" fmla="*/ 0 w 2177995"/>
              <a:gd name="connsiteY8" fmla="*/ 124776 h 124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995" h="1247764">
                <a:moveTo>
                  <a:pt x="0" y="124776"/>
                </a:moveTo>
                <a:cubicBezTo>
                  <a:pt x="0" y="55864"/>
                  <a:pt x="55864" y="0"/>
                  <a:pt x="124776" y="0"/>
                </a:cubicBezTo>
                <a:lnTo>
                  <a:pt x="2053219" y="0"/>
                </a:lnTo>
                <a:cubicBezTo>
                  <a:pt x="2122131" y="0"/>
                  <a:pt x="2177995" y="55864"/>
                  <a:pt x="2177995" y="124776"/>
                </a:cubicBezTo>
                <a:lnTo>
                  <a:pt x="2177995" y="1122988"/>
                </a:lnTo>
                <a:cubicBezTo>
                  <a:pt x="2177995" y="1191900"/>
                  <a:pt x="2122131" y="1247764"/>
                  <a:pt x="2053219" y="1247764"/>
                </a:cubicBezTo>
                <a:lnTo>
                  <a:pt x="124776" y="1247764"/>
                </a:lnTo>
                <a:cubicBezTo>
                  <a:pt x="55864" y="1247764"/>
                  <a:pt x="0" y="1191900"/>
                  <a:pt x="0" y="1122988"/>
                </a:cubicBezTo>
                <a:lnTo>
                  <a:pt x="0" y="124776"/>
                </a:lnTo>
                <a:close/>
              </a:path>
            </a:pathLst>
          </a:custGeom>
          <a:solidFill>
            <a:srgbClr val="00B050"/>
          </a:solidFill>
          <a:ln>
            <a:solidFill>
              <a:srgbClr val="C4C387"/>
            </a:solidFill>
          </a:ln>
        </p:spPr>
        <p:style>
          <a:lnRef idx="0">
            <a:schemeClr val="accent5"/>
          </a:lnRef>
          <a:fillRef idx="3">
            <a:schemeClr val="accent5"/>
          </a:fillRef>
          <a:effectRef idx="3">
            <a:schemeClr val="accent5"/>
          </a:effectRef>
          <a:fontRef idx="minor">
            <a:schemeClr val="lt1"/>
          </a:fontRef>
        </p:style>
        <p:txBody>
          <a:bodyPr spcFirstLastPara="0" vert="horz" wrap="square" lIns="88369" tIns="88369" rIns="741768" bIns="400310" numCol="1" spcCol="1270" anchor="t" anchorCtr="0">
            <a:noAutofit/>
          </a:bodyPr>
          <a:lstStyle/>
          <a:p>
            <a:pPr marL="0" lvl="1" algn="ctr" defTabSz="711200">
              <a:lnSpc>
                <a:spcPct val="90000"/>
              </a:lnSpc>
              <a:spcBef>
                <a:spcPct val="0"/>
              </a:spcBef>
              <a:spcAft>
                <a:spcPct val="15000"/>
              </a:spcAft>
            </a:pPr>
            <a:endParaRPr lang="es-ES" sz="2000" b="1" kern="1200" dirty="0" smtClean="0"/>
          </a:p>
        </p:txBody>
      </p:sp>
      <p:sp>
        <p:nvSpPr>
          <p:cNvPr id="3" name="2 Rectángulo"/>
          <p:cNvSpPr/>
          <p:nvPr/>
        </p:nvSpPr>
        <p:spPr>
          <a:xfrm>
            <a:off x="2627376" y="2740790"/>
            <a:ext cx="5675376" cy="738664"/>
          </a:xfrm>
          <a:prstGeom prst="rect">
            <a:avLst/>
          </a:prstGeom>
        </p:spPr>
        <p:txBody>
          <a:bodyPr wrap="square">
            <a:spAutoFit/>
          </a:bodyPr>
          <a:lstStyle/>
          <a:p>
            <a:pPr algn="just"/>
            <a:r>
              <a:rPr lang="es-EC" sz="1400" b="1" dirty="0"/>
              <a:t>El buen uso de las </a:t>
            </a:r>
            <a:r>
              <a:rPr lang="es-EC" sz="1400" b="1" dirty="0" smtClean="0"/>
              <a:t>TIC </a:t>
            </a:r>
            <a:r>
              <a:rPr lang="es-EC" sz="1400" b="1" dirty="0"/>
              <a:t>permite la simplificación y unificación de procesos, así como la integración e intercambio de información</a:t>
            </a:r>
            <a:endParaRPr lang="es-ES" sz="1400" b="1" dirty="0"/>
          </a:p>
        </p:txBody>
      </p:sp>
      <p:pic>
        <p:nvPicPr>
          <p:cNvPr id="12" name="11 Imagen" descr="https://inclusiondigitaleducativa.files.wordpress.com/2014/09/tic.png"/>
          <p:cNvPicPr/>
          <p:nvPr/>
        </p:nvPicPr>
        <p:blipFill>
          <a:blip r:embed="rId3">
            <a:extLst>
              <a:ext uri="{BEBA8EAE-BF5A-486C-A8C5-ECC9F3942E4B}">
                <a14:imgProps xmlns:a14="http://schemas.microsoft.com/office/drawing/2010/main">
                  <a14:imgLayer r:embed="rId4">
                    <a14:imgEffect>
                      <a14:backgroundRemoval t="0" b="100000" l="8333" r="89683">
                        <a14:foregroundMark x1="54762" y1="10000" x2="54762" y2="10000"/>
                        <a14:foregroundMark x1="81349" y1="44000" x2="81349" y2="44000"/>
                        <a14:foregroundMark x1="80556" y1="54500" x2="80556" y2="54500"/>
                        <a14:foregroundMark x1="86111" y1="40500" x2="86111" y2="40500"/>
                      </a14:backgroundRemoval>
                    </a14:imgEffect>
                  </a14:imgLayer>
                </a14:imgProps>
              </a:ext>
              <a:ext uri="{28A0092B-C50C-407E-A947-70E740481C1C}">
                <a14:useLocalDpi xmlns:a14="http://schemas.microsoft.com/office/drawing/2010/main" val="0"/>
              </a:ext>
            </a:extLst>
          </a:blip>
          <a:srcRect/>
          <a:stretch>
            <a:fillRect/>
          </a:stretch>
        </p:blipFill>
        <p:spPr bwMode="auto">
          <a:xfrm>
            <a:off x="518552" y="2377904"/>
            <a:ext cx="1918234" cy="1401373"/>
          </a:xfrm>
          <a:prstGeom prst="rect">
            <a:avLst/>
          </a:prstGeom>
          <a:noFill/>
          <a:ln>
            <a:noFill/>
          </a:ln>
        </p:spPr>
      </p:pic>
      <p:sp>
        <p:nvSpPr>
          <p:cNvPr id="15" name="14 Rectángulo"/>
          <p:cNvSpPr/>
          <p:nvPr/>
        </p:nvSpPr>
        <p:spPr>
          <a:xfrm>
            <a:off x="902718" y="4435793"/>
            <a:ext cx="5870448" cy="1600438"/>
          </a:xfrm>
          <a:prstGeom prst="rect">
            <a:avLst/>
          </a:prstGeom>
        </p:spPr>
        <p:txBody>
          <a:bodyPr wrap="square">
            <a:spAutoFit/>
          </a:bodyPr>
          <a:lstStyle/>
          <a:p>
            <a:pPr marL="285750" lvl="0" indent="-285750">
              <a:buFont typeface="Arial" pitchFamily="34" charset="0"/>
              <a:buChar char="•"/>
            </a:pPr>
            <a:r>
              <a:rPr lang="es-ES" sz="1400" dirty="0"/>
              <a:t>Plataforma de Pasarela de </a:t>
            </a:r>
            <a:r>
              <a:rPr lang="es-ES" sz="1400" dirty="0" smtClean="0"/>
              <a:t>Pagos</a:t>
            </a:r>
          </a:p>
          <a:p>
            <a:pPr marL="285750" lvl="0" indent="-285750">
              <a:buFont typeface="Arial" pitchFamily="34" charset="0"/>
              <a:buChar char="•"/>
            </a:pPr>
            <a:r>
              <a:rPr lang="es-ES" sz="1400" dirty="0" smtClean="0"/>
              <a:t>Plataforma </a:t>
            </a:r>
            <a:r>
              <a:rPr lang="es-ES" sz="1400" dirty="0"/>
              <a:t>de </a:t>
            </a:r>
            <a:r>
              <a:rPr lang="es-ES" sz="1400" dirty="0" smtClean="0"/>
              <a:t>Interoperabilidad </a:t>
            </a:r>
          </a:p>
          <a:p>
            <a:pPr marL="285750" lvl="0" indent="-285750">
              <a:buFont typeface="Arial" pitchFamily="34" charset="0"/>
              <a:buChar char="•"/>
            </a:pPr>
            <a:r>
              <a:rPr lang="es-ES" sz="1400" dirty="0" smtClean="0"/>
              <a:t>Plataforma </a:t>
            </a:r>
            <a:r>
              <a:rPr lang="es-ES" sz="1400" dirty="0"/>
              <a:t>de </a:t>
            </a:r>
            <a:r>
              <a:rPr lang="es-ES" sz="1400" dirty="0" smtClean="0"/>
              <a:t>autentificación</a:t>
            </a:r>
          </a:p>
          <a:p>
            <a:pPr marL="285750" lvl="0" indent="-285750">
              <a:buFont typeface="Arial" pitchFamily="34" charset="0"/>
              <a:buChar char="•"/>
            </a:pPr>
            <a:r>
              <a:rPr lang="es-ES" sz="1400" dirty="0" smtClean="0"/>
              <a:t>Red </a:t>
            </a:r>
            <a:r>
              <a:rPr lang="es-ES" sz="1400" dirty="0"/>
              <a:t>de Alta </a:t>
            </a:r>
            <a:r>
              <a:rPr lang="es-ES" sz="1400" dirty="0" smtClean="0"/>
              <a:t>Velocidad</a:t>
            </a:r>
          </a:p>
          <a:p>
            <a:pPr marL="285750" lvl="0" indent="-285750">
              <a:buFont typeface="Arial" pitchFamily="34" charset="0"/>
              <a:buChar char="•"/>
            </a:pPr>
            <a:r>
              <a:rPr lang="es-ES" sz="1400" dirty="0" smtClean="0"/>
              <a:t>Centro </a:t>
            </a:r>
            <a:r>
              <a:rPr lang="es-ES" sz="1400" dirty="0"/>
              <a:t>de Servicios </a:t>
            </a:r>
            <a:r>
              <a:rPr lang="es-ES" sz="1400" dirty="0" smtClean="0"/>
              <a:t>Compartidos</a:t>
            </a:r>
          </a:p>
          <a:p>
            <a:pPr marL="285750" lvl="0" indent="-285750">
              <a:buFont typeface="Arial" pitchFamily="34" charset="0"/>
              <a:buChar char="•"/>
            </a:pPr>
            <a:r>
              <a:rPr lang="es-ES" sz="1400" dirty="0" smtClean="0"/>
              <a:t>Red Interministerial</a:t>
            </a:r>
            <a:endParaRPr lang="es-ES" sz="1400" dirty="0"/>
          </a:p>
          <a:p>
            <a:endParaRPr lang="es-ES" sz="1400" dirty="0"/>
          </a:p>
        </p:txBody>
      </p:sp>
    </p:spTree>
    <p:extLst>
      <p:ext uri="{BB962C8B-B14F-4D97-AF65-F5344CB8AC3E}">
        <p14:creationId xmlns:p14="http://schemas.microsoft.com/office/powerpoint/2010/main" val="1276640838"/>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Seguridad y regulación</a:t>
            </a:r>
            <a:endParaRPr lang="es-ES" dirty="0"/>
          </a:p>
        </p:txBody>
      </p:sp>
      <p:pic>
        <p:nvPicPr>
          <p:cNvPr id="7" name="Picture 32" descr="http://2.bp.blogspot.com/-_j5S9k_OZis/VGEZyVwZvAI/AAAAAAAAAKY/ipuy807cn-g/s1600/1.jpg"/>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0000" b="93696" l="5313" r="96875"/>
                    </a14:imgEffect>
                  </a14:imgLayer>
                </a14:imgProps>
              </a:ext>
              <a:ext uri="{28A0092B-C50C-407E-A947-70E740481C1C}">
                <a14:useLocalDpi xmlns:a14="http://schemas.microsoft.com/office/drawing/2010/main" val="0"/>
              </a:ext>
            </a:extLst>
          </a:blip>
          <a:srcRect/>
          <a:stretch>
            <a:fillRect/>
          </a:stretch>
        </p:blipFill>
        <p:spPr bwMode="auto">
          <a:xfrm>
            <a:off x="581616" y="2429416"/>
            <a:ext cx="1878067" cy="1349861"/>
          </a:xfrm>
          <a:prstGeom prst="rect">
            <a:avLst/>
          </a:prstGeom>
          <a:noFill/>
          <a:extLst>
            <a:ext uri="{909E8E84-426E-40DD-AFC4-6F175D3DCCD1}">
              <a14:hiddenFill xmlns:a14="http://schemas.microsoft.com/office/drawing/2010/main">
                <a:solidFill>
                  <a:srgbClr val="FFFFFF"/>
                </a:solidFill>
              </a14:hiddenFill>
            </a:ext>
          </a:extLst>
        </p:spPr>
      </p:pic>
      <p:sp>
        <p:nvSpPr>
          <p:cNvPr id="8" name="7 Forma libre"/>
          <p:cNvSpPr/>
          <p:nvPr/>
        </p:nvSpPr>
        <p:spPr>
          <a:xfrm>
            <a:off x="2470919" y="2551267"/>
            <a:ext cx="6013862" cy="1106157"/>
          </a:xfrm>
          <a:custGeom>
            <a:avLst/>
            <a:gdLst>
              <a:gd name="connsiteX0" fmla="*/ 0 w 2177995"/>
              <a:gd name="connsiteY0" fmla="*/ 124776 h 1247764"/>
              <a:gd name="connsiteX1" fmla="*/ 124776 w 2177995"/>
              <a:gd name="connsiteY1" fmla="*/ 0 h 1247764"/>
              <a:gd name="connsiteX2" fmla="*/ 2053219 w 2177995"/>
              <a:gd name="connsiteY2" fmla="*/ 0 h 1247764"/>
              <a:gd name="connsiteX3" fmla="*/ 2177995 w 2177995"/>
              <a:gd name="connsiteY3" fmla="*/ 124776 h 1247764"/>
              <a:gd name="connsiteX4" fmla="*/ 2177995 w 2177995"/>
              <a:gd name="connsiteY4" fmla="*/ 1122988 h 1247764"/>
              <a:gd name="connsiteX5" fmla="*/ 2053219 w 2177995"/>
              <a:gd name="connsiteY5" fmla="*/ 1247764 h 1247764"/>
              <a:gd name="connsiteX6" fmla="*/ 124776 w 2177995"/>
              <a:gd name="connsiteY6" fmla="*/ 1247764 h 1247764"/>
              <a:gd name="connsiteX7" fmla="*/ 0 w 2177995"/>
              <a:gd name="connsiteY7" fmla="*/ 1122988 h 1247764"/>
              <a:gd name="connsiteX8" fmla="*/ 0 w 2177995"/>
              <a:gd name="connsiteY8" fmla="*/ 124776 h 124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995" h="1247764">
                <a:moveTo>
                  <a:pt x="0" y="124776"/>
                </a:moveTo>
                <a:cubicBezTo>
                  <a:pt x="0" y="55864"/>
                  <a:pt x="55864" y="0"/>
                  <a:pt x="124776" y="0"/>
                </a:cubicBezTo>
                <a:lnTo>
                  <a:pt x="2053219" y="0"/>
                </a:lnTo>
                <a:cubicBezTo>
                  <a:pt x="2122131" y="0"/>
                  <a:pt x="2177995" y="55864"/>
                  <a:pt x="2177995" y="124776"/>
                </a:cubicBezTo>
                <a:lnTo>
                  <a:pt x="2177995" y="1122988"/>
                </a:lnTo>
                <a:cubicBezTo>
                  <a:pt x="2177995" y="1191900"/>
                  <a:pt x="2122131" y="1247764"/>
                  <a:pt x="2053219" y="1247764"/>
                </a:cubicBezTo>
                <a:lnTo>
                  <a:pt x="124776" y="1247764"/>
                </a:lnTo>
                <a:cubicBezTo>
                  <a:pt x="55864" y="1247764"/>
                  <a:pt x="0" y="1191900"/>
                  <a:pt x="0" y="1122988"/>
                </a:cubicBezTo>
                <a:lnTo>
                  <a:pt x="0" y="124776"/>
                </a:lnTo>
                <a:close/>
              </a:path>
            </a:pathLst>
          </a:custGeom>
          <a:solidFill>
            <a:srgbClr val="C4C387"/>
          </a:solidFill>
          <a:ln>
            <a:solidFill>
              <a:srgbClr val="C4C387"/>
            </a:solidFill>
          </a:ln>
        </p:spPr>
        <p:style>
          <a:lnRef idx="0">
            <a:schemeClr val="accent5"/>
          </a:lnRef>
          <a:fillRef idx="3">
            <a:schemeClr val="accent5"/>
          </a:fillRef>
          <a:effectRef idx="3">
            <a:schemeClr val="accent5"/>
          </a:effectRef>
          <a:fontRef idx="minor">
            <a:schemeClr val="lt1"/>
          </a:fontRef>
        </p:style>
        <p:txBody>
          <a:bodyPr spcFirstLastPara="0" vert="horz" wrap="square" lIns="88369" tIns="88369" rIns="741768" bIns="400310" numCol="1" spcCol="1270" anchor="t" anchorCtr="0">
            <a:noAutofit/>
          </a:bodyPr>
          <a:lstStyle/>
          <a:p>
            <a:pPr marL="457200" lvl="2" algn="just" defTabSz="711200">
              <a:lnSpc>
                <a:spcPct val="90000"/>
              </a:lnSpc>
              <a:spcBef>
                <a:spcPct val="0"/>
              </a:spcBef>
              <a:spcAft>
                <a:spcPct val="15000"/>
              </a:spcAft>
            </a:pPr>
            <a:r>
              <a:rPr lang="es-ES" sz="1400" b="1" dirty="0">
                <a:solidFill>
                  <a:schemeClr val="tx1"/>
                </a:solidFill>
              </a:rPr>
              <a:t>Establecer un marco normativo sencillo, que facilite la eficiencia, eficacia agilidad, transparencia y adaptabilidad de los proceso y procedimientos, y en consecuencia la mejora en la prestación del servicio a los </a:t>
            </a:r>
            <a:r>
              <a:rPr lang="es-ES" sz="1400" b="1" dirty="0" smtClean="0">
                <a:solidFill>
                  <a:schemeClr val="tx1"/>
                </a:solidFill>
              </a:rPr>
              <a:t>ciudadanos.</a:t>
            </a:r>
            <a:endParaRPr lang="es-ES" sz="1400" b="1" kern="1200" dirty="0">
              <a:solidFill>
                <a:schemeClr val="tx1"/>
              </a:solidFill>
            </a:endParaRPr>
          </a:p>
        </p:txBody>
      </p:sp>
      <p:sp>
        <p:nvSpPr>
          <p:cNvPr id="10" name="9 Rectángulo"/>
          <p:cNvSpPr/>
          <p:nvPr/>
        </p:nvSpPr>
        <p:spPr>
          <a:xfrm>
            <a:off x="902332" y="4450888"/>
            <a:ext cx="7260336" cy="1815882"/>
          </a:xfrm>
          <a:prstGeom prst="rect">
            <a:avLst/>
          </a:prstGeom>
        </p:spPr>
        <p:txBody>
          <a:bodyPr wrap="square">
            <a:spAutoFit/>
          </a:bodyPr>
          <a:lstStyle/>
          <a:p>
            <a:pPr marL="285750" lvl="0" indent="-285750">
              <a:buFont typeface="Arial" pitchFamily="34" charset="0"/>
              <a:buChar char="•"/>
            </a:pPr>
            <a:r>
              <a:rPr lang="es-EC" sz="1400" dirty="0" smtClean="0"/>
              <a:t>Plan Nacional de Gobierno Electrónico.</a:t>
            </a:r>
            <a:endParaRPr lang="es-ES" sz="1400" dirty="0"/>
          </a:p>
          <a:p>
            <a:pPr marL="285750" lvl="0" indent="-285750">
              <a:buFont typeface="Arial" pitchFamily="34" charset="0"/>
              <a:buChar char="•"/>
            </a:pPr>
            <a:r>
              <a:rPr lang="es-EC" sz="1400" dirty="0"/>
              <a:t>Ley Orgánica de Transparencia y Acceso a la Información </a:t>
            </a:r>
            <a:r>
              <a:rPr lang="es-EC" sz="1400" dirty="0" smtClean="0"/>
              <a:t>Pública. </a:t>
            </a:r>
          </a:p>
          <a:p>
            <a:pPr marL="285750" lvl="0" indent="-285750">
              <a:buFont typeface="Arial" pitchFamily="34" charset="0"/>
              <a:buChar char="•"/>
            </a:pPr>
            <a:r>
              <a:rPr lang="es-EC" sz="1400" dirty="0" smtClean="0"/>
              <a:t>Decreto </a:t>
            </a:r>
            <a:r>
              <a:rPr lang="es-EC" sz="1400" dirty="0"/>
              <a:t>Ejecutivo 1014 Software Libre y estándares </a:t>
            </a:r>
            <a:r>
              <a:rPr lang="es-EC" sz="1400" dirty="0" smtClean="0"/>
              <a:t>abiertos.</a:t>
            </a:r>
          </a:p>
          <a:p>
            <a:pPr marL="285750" lvl="0" indent="-285750">
              <a:buFont typeface="Arial" pitchFamily="34" charset="0"/>
              <a:buChar char="•"/>
            </a:pPr>
            <a:r>
              <a:rPr lang="es-EC" sz="1400" dirty="0" smtClean="0"/>
              <a:t>Decreto </a:t>
            </a:r>
            <a:r>
              <a:rPr lang="es-EC" sz="1400" dirty="0"/>
              <a:t>Ejecutivo 1384 </a:t>
            </a:r>
            <a:r>
              <a:rPr lang="es-EC" sz="1400" dirty="0" smtClean="0"/>
              <a:t>Interoperabilidad.</a:t>
            </a:r>
          </a:p>
          <a:p>
            <a:pPr marL="285750" lvl="0" indent="-285750">
              <a:buFont typeface="Arial" pitchFamily="34" charset="0"/>
              <a:buChar char="•"/>
            </a:pPr>
            <a:r>
              <a:rPr lang="es-EC" sz="1400" dirty="0" smtClean="0"/>
              <a:t>Decreto </a:t>
            </a:r>
            <a:r>
              <a:rPr lang="es-EC" sz="1400" dirty="0"/>
              <a:t>Ejecutivo de Firma </a:t>
            </a:r>
            <a:r>
              <a:rPr lang="es-EC" sz="1400" dirty="0" smtClean="0"/>
              <a:t>Electrónica</a:t>
            </a:r>
            <a:r>
              <a:rPr lang="es-EC" sz="1400" dirty="0"/>
              <a:t>.</a:t>
            </a:r>
            <a:endParaRPr lang="es-EC" sz="1400" dirty="0" smtClean="0"/>
          </a:p>
          <a:p>
            <a:pPr marL="285750" lvl="0" indent="-285750">
              <a:buFont typeface="Arial" pitchFamily="34" charset="0"/>
              <a:buChar char="•"/>
            </a:pPr>
            <a:r>
              <a:rPr lang="es-EC" sz="1400" dirty="0" smtClean="0"/>
              <a:t>Decreto </a:t>
            </a:r>
            <a:r>
              <a:rPr lang="es-EC" sz="1400" dirty="0"/>
              <a:t>Ejecutivo 149 Gobierno Electrónico y Simplificación de </a:t>
            </a:r>
            <a:r>
              <a:rPr lang="es-EC" sz="1400" dirty="0" smtClean="0"/>
              <a:t>Trámites.</a:t>
            </a:r>
          </a:p>
          <a:p>
            <a:pPr marL="285750" lvl="0" indent="-285750">
              <a:buFont typeface="Arial" pitchFamily="34" charset="0"/>
              <a:buChar char="•"/>
            </a:pPr>
            <a:r>
              <a:rPr lang="es-EC" sz="1400" dirty="0" smtClean="0"/>
              <a:t>Acuerdo </a:t>
            </a:r>
            <a:r>
              <a:rPr lang="es-EC" sz="1400" dirty="0"/>
              <a:t>166 Esquema de Seguridad de la </a:t>
            </a:r>
            <a:r>
              <a:rPr lang="es-EC" sz="1400" dirty="0" smtClean="0"/>
              <a:t>Información.</a:t>
            </a:r>
          </a:p>
          <a:p>
            <a:pPr marL="285750" lvl="0" indent="-285750">
              <a:buFont typeface="Arial" pitchFamily="34" charset="0"/>
              <a:buChar char="•"/>
            </a:pPr>
            <a:r>
              <a:rPr lang="es-EC" sz="1400" dirty="0" smtClean="0"/>
              <a:t>Accesibilidad </a:t>
            </a:r>
            <a:r>
              <a:rPr lang="es-EC" sz="1400" dirty="0"/>
              <a:t>WEB (Norma NTE INEN-ISO/IEC </a:t>
            </a:r>
            <a:r>
              <a:rPr lang="es-EC" sz="1400" dirty="0" smtClean="0"/>
              <a:t>40500.</a:t>
            </a:r>
          </a:p>
        </p:txBody>
      </p:sp>
    </p:spTree>
    <p:extLst>
      <p:ext uri="{BB962C8B-B14F-4D97-AF65-F5344CB8AC3E}">
        <p14:creationId xmlns:p14="http://schemas.microsoft.com/office/powerpoint/2010/main" val="1041694343"/>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redondeado"/>
          <p:cNvSpPr/>
          <p:nvPr/>
        </p:nvSpPr>
        <p:spPr>
          <a:xfrm>
            <a:off x="877824" y="4583108"/>
            <a:ext cx="7632848" cy="504056"/>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solidFill>
                <a:schemeClr val="bg1"/>
              </a:solidFill>
            </a:endParaRPr>
          </a:p>
        </p:txBody>
      </p:sp>
      <p:sp>
        <p:nvSpPr>
          <p:cNvPr id="2" name="1 Título"/>
          <p:cNvSpPr>
            <a:spLocks noGrp="1"/>
          </p:cNvSpPr>
          <p:nvPr>
            <p:ph type="title"/>
          </p:nvPr>
        </p:nvSpPr>
        <p:spPr/>
        <p:txBody>
          <a:bodyPr/>
          <a:lstStyle/>
          <a:p>
            <a:r>
              <a:rPr lang="es-ES" dirty="0" smtClean="0"/>
              <a:t>AGENDA</a:t>
            </a:r>
            <a:endParaRPr lang="es-ES" dirty="0"/>
          </a:p>
        </p:txBody>
      </p:sp>
      <p:sp>
        <p:nvSpPr>
          <p:cNvPr id="4" name="3 CuadroTexto"/>
          <p:cNvSpPr txBox="1"/>
          <p:nvPr/>
        </p:nvSpPr>
        <p:spPr>
          <a:xfrm>
            <a:off x="1114422" y="2583370"/>
            <a:ext cx="7559675" cy="400110"/>
          </a:xfrm>
          <a:prstGeom prst="rect">
            <a:avLst/>
          </a:prstGeom>
          <a:noFill/>
          <a:ln>
            <a:noFill/>
          </a:ln>
        </p:spPr>
        <p:txBody>
          <a:bodyPr wrap="square">
            <a:spAutoFit/>
          </a:bodyPr>
          <a:lstStyle/>
          <a:p>
            <a:pPr marL="342900" indent="-342900" fontAlgn="auto">
              <a:spcBef>
                <a:spcPts val="0"/>
              </a:spcBef>
              <a:spcAft>
                <a:spcPts val="0"/>
              </a:spcAft>
              <a:buFont typeface="Arial" pitchFamily="34" charset="0"/>
              <a:buChar char="•"/>
              <a:defRPr/>
            </a:pPr>
            <a:r>
              <a:rPr lang="es-EC" sz="2000" dirty="0">
                <a:latin typeface="+mj-lt"/>
              </a:rPr>
              <a:t>Introducción</a:t>
            </a:r>
          </a:p>
        </p:txBody>
      </p:sp>
      <p:sp>
        <p:nvSpPr>
          <p:cNvPr id="5" name="15 Rectángulo"/>
          <p:cNvSpPr>
            <a:spLocks noChangeArrowheads="1"/>
          </p:cNvSpPr>
          <p:nvPr/>
        </p:nvSpPr>
        <p:spPr bwMode="auto">
          <a:xfrm>
            <a:off x="1138806" y="3588507"/>
            <a:ext cx="681789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S" sz="2000" dirty="0" smtClean="0">
                <a:latin typeface="+mj-lt"/>
              </a:rPr>
              <a:t>Comparativo Madurez de GE: Internacional, Local</a:t>
            </a:r>
            <a:endParaRPr lang="es-EC" sz="2000" dirty="0">
              <a:latin typeface="+mj-lt"/>
            </a:endParaRPr>
          </a:p>
        </p:txBody>
      </p:sp>
      <p:sp>
        <p:nvSpPr>
          <p:cNvPr id="6" name="16 Rectángulo"/>
          <p:cNvSpPr>
            <a:spLocks noChangeArrowheads="1"/>
          </p:cNvSpPr>
          <p:nvPr/>
        </p:nvSpPr>
        <p:spPr bwMode="auto">
          <a:xfrm>
            <a:off x="1138806" y="4110904"/>
            <a:ext cx="3275256"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smtClean="0">
                <a:latin typeface="+mj-lt"/>
              </a:rPr>
              <a:t>Definición de factores</a:t>
            </a:r>
            <a:endParaRPr lang="es-EC" sz="2000" dirty="0">
              <a:latin typeface="+mj-lt"/>
            </a:endParaRPr>
          </a:p>
        </p:txBody>
      </p:sp>
      <p:sp>
        <p:nvSpPr>
          <p:cNvPr id="7" name="20 Rectángulo"/>
          <p:cNvSpPr>
            <a:spLocks noChangeArrowheads="1"/>
          </p:cNvSpPr>
          <p:nvPr/>
        </p:nvSpPr>
        <p:spPr bwMode="auto">
          <a:xfrm>
            <a:off x="1138806" y="4614540"/>
            <a:ext cx="433003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b="1" dirty="0" smtClean="0">
                <a:solidFill>
                  <a:schemeClr val="bg1"/>
                </a:solidFill>
                <a:latin typeface="+mj-lt"/>
              </a:rPr>
              <a:t>Caso de Estudio: Antonio Ante</a:t>
            </a:r>
            <a:endParaRPr lang="es-EC" sz="2000" b="1" dirty="0">
              <a:solidFill>
                <a:schemeClr val="bg1"/>
              </a:solidFill>
              <a:latin typeface="+mj-lt"/>
            </a:endParaRPr>
          </a:p>
        </p:txBody>
      </p:sp>
      <p:sp>
        <p:nvSpPr>
          <p:cNvPr id="8" name="20 Rectángulo"/>
          <p:cNvSpPr>
            <a:spLocks noChangeArrowheads="1"/>
          </p:cNvSpPr>
          <p:nvPr/>
        </p:nvSpPr>
        <p:spPr bwMode="auto">
          <a:xfrm>
            <a:off x="1138808" y="5106668"/>
            <a:ext cx="4841390"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a:latin typeface="+mj-lt"/>
              </a:rPr>
              <a:t>Conclusiones y Recomendaciones</a:t>
            </a:r>
          </a:p>
        </p:txBody>
      </p:sp>
      <p:sp>
        <p:nvSpPr>
          <p:cNvPr id="9" name="8 CuadroTexto"/>
          <p:cNvSpPr txBox="1"/>
          <p:nvPr/>
        </p:nvSpPr>
        <p:spPr>
          <a:xfrm>
            <a:off x="1126614" y="3088635"/>
            <a:ext cx="2933816" cy="400110"/>
          </a:xfrm>
          <a:prstGeom prst="rect">
            <a:avLst/>
          </a:prstGeom>
          <a:noFill/>
          <a:ln w="9525">
            <a:noFill/>
            <a:miter lim="800000"/>
            <a:headEnd/>
            <a:tailEnd/>
          </a:ln>
        </p:spPr>
        <p:txBody>
          <a:bodyPr wrap="none">
            <a:spAutoFit/>
          </a:bodyPr>
          <a:lstStyle>
            <a:defPPr>
              <a:defRPr lang="es-ES"/>
            </a:defPPr>
            <a:lvl1pPr marL="342900" indent="-342900">
              <a:buFont typeface="Arial" pitchFamily="34" charset="0"/>
              <a:buChar char="•"/>
              <a:defRPr sz="2000">
                <a:latin typeface="+mj-lt"/>
              </a:defRPr>
            </a:lvl1pPr>
          </a:lstStyle>
          <a:p>
            <a:r>
              <a:rPr lang="es-EC" dirty="0" smtClean="0"/>
              <a:t>Marco Conceptual</a:t>
            </a:r>
            <a:endParaRPr lang="es-EC" dirty="0"/>
          </a:p>
        </p:txBody>
      </p:sp>
    </p:spTree>
    <p:extLst>
      <p:ext uri="{BB962C8B-B14F-4D97-AF65-F5344CB8AC3E}">
        <p14:creationId xmlns:p14="http://schemas.microsoft.com/office/powerpoint/2010/main" val="313947655"/>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Antonio Ante - Diagnóstico</a:t>
            </a:r>
            <a:endParaRPr lang="es-ES" dirty="0"/>
          </a:p>
        </p:txBody>
      </p:sp>
      <p:sp>
        <p:nvSpPr>
          <p:cNvPr id="7" name="20 Rectángulo"/>
          <p:cNvSpPr>
            <a:spLocks noChangeArrowheads="1"/>
          </p:cNvSpPr>
          <p:nvPr/>
        </p:nvSpPr>
        <p:spPr bwMode="auto">
          <a:xfrm>
            <a:off x="1138806" y="4614540"/>
            <a:ext cx="433003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b="1" dirty="0" smtClean="0">
                <a:solidFill>
                  <a:schemeClr val="bg1"/>
                </a:solidFill>
                <a:latin typeface="+mj-lt"/>
              </a:rPr>
              <a:t>Caso de Estudio: Antonio Ante</a:t>
            </a:r>
            <a:endParaRPr lang="es-EC" sz="2000" b="1" dirty="0">
              <a:solidFill>
                <a:schemeClr val="bg1"/>
              </a:solidFill>
              <a:latin typeface="+mj-lt"/>
            </a:endParaRPr>
          </a:p>
        </p:txBody>
      </p:sp>
      <p:sp>
        <p:nvSpPr>
          <p:cNvPr id="11" name="10 Rectángulo"/>
          <p:cNvSpPr/>
          <p:nvPr/>
        </p:nvSpPr>
        <p:spPr>
          <a:xfrm>
            <a:off x="667685" y="2059994"/>
            <a:ext cx="7260336" cy="4401205"/>
          </a:xfrm>
          <a:prstGeom prst="rect">
            <a:avLst/>
          </a:prstGeom>
        </p:spPr>
        <p:txBody>
          <a:bodyPr wrap="square">
            <a:spAutoFit/>
          </a:bodyPr>
          <a:lstStyle/>
          <a:p>
            <a:pPr lvl="0"/>
            <a:r>
              <a:rPr lang="es-ES" sz="1400" b="1" dirty="0" smtClean="0"/>
              <a:t>Visión.</a:t>
            </a:r>
          </a:p>
          <a:p>
            <a:pPr lvl="0" algn="just"/>
            <a:endParaRPr lang="es-ES" sz="1400" dirty="0"/>
          </a:p>
          <a:p>
            <a:pPr lvl="0" algn="just"/>
            <a:r>
              <a:rPr lang="es-EC" sz="1400" dirty="0" smtClean="0"/>
              <a:t>El </a:t>
            </a:r>
            <a:r>
              <a:rPr lang="es-EC" sz="1400" dirty="0"/>
              <a:t>Gobierno Municipal de Antonio Ante será una institución promotora del desarrollo local, con una amplia cobertura de servicios de calidad, transparente y participativa, que sustentará su gestión en la responsabilidad ciudadana y el mejoramiento continuo, con  el respaldo de autoridades y servidores capaces y comprometidos, convirtiéndose en un referente en el ámbito nacional</a:t>
            </a:r>
            <a:endParaRPr lang="es-ES" sz="1400" dirty="0" smtClean="0"/>
          </a:p>
          <a:p>
            <a:pPr lvl="0"/>
            <a:endParaRPr lang="es-ES" sz="1400" dirty="0" smtClean="0"/>
          </a:p>
          <a:p>
            <a:pPr lvl="0"/>
            <a:r>
              <a:rPr lang="es-ES" sz="1400" b="1" dirty="0" smtClean="0"/>
              <a:t>Políticas</a:t>
            </a:r>
          </a:p>
          <a:p>
            <a:pPr lvl="0" algn="just"/>
            <a:endParaRPr lang="es-ES" sz="1400" dirty="0" smtClean="0"/>
          </a:p>
          <a:p>
            <a:pPr algn="just"/>
            <a:r>
              <a:rPr lang="es-EC" sz="1400" dirty="0" smtClean="0"/>
              <a:t>Impulsar </a:t>
            </a:r>
            <a:r>
              <a:rPr lang="es-EC" sz="1400" dirty="0"/>
              <a:t>la implementación de un modelo de gestión, con participación ciudadana que incorpore el uso de las TIC, para la circunscripción cantonal</a:t>
            </a:r>
            <a:r>
              <a:rPr lang="es-EC" sz="1400" dirty="0" smtClean="0"/>
              <a:t>.</a:t>
            </a:r>
          </a:p>
          <a:p>
            <a:pPr algn="just"/>
            <a:endParaRPr lang="es-EC" sz="1400" dirty="0"/>
          </a:p>
          <a:p>
            <a:pPr algn="just"/>
            <a:r>
              <a:rPr lang="es-EC" sz="1400" b="1" dirty="0" smtClean="0"/>
              <a:t>Planes – Proyectos</a:t>
            </a:r>
            <a:r>
              <a:rPr lang="es-EC" sz="1200" dirty="0" smtClean="0"/>
              <a:t>*</a:t>
            </a:r>
            <a:endParaRPr lang="es-EC" sz="1400" dirty="0" smtClean="0"/>
          </a:p>
          <a:p>
            <a:pPr algn="just"/>
            <a:endParaRPr lang="es-EC" sz="1400" dirty="0"/>
          </a:p>
          <a:p>
            <a:pPr marL="285750" indent="-285750" algn="just">
              <a:buFont typeface="Arial" pitchFamily="34" charset="0"/>
              <a:buChar char="•"/>
            </a:pPr>
            <a:r>
              <a:rPr lang="es-ES" sz="1400" dirty="0"/>
              <a:t>Plataforma de integración municipal</a:t>
            </a:r>
          </a:p>
          <a:p>
            <a:pPr marL="285750" indent="-285750" algn="just">
              <a:buFont typeface="Arial" pitchFamily="34" charset="0"/>
              <a:buChar char="•"/>
            </a:pPr>
            <a:r>
              <a:rPr lang="es-ES" sz="1400" dirty="0"/>
              <a:t>Portal del ciudadano para servicios municipales</a:t>
            </a:r>
          </a:p>
          <a:p>
            <a:pPr marL="285750" indent="-285750" algn="just">
              <a:buFont typeface="Arial" pitchFamily="34" charset="0"/>
              <a:buChar char="•"/>
            </a:pPr>
            <a:r>
              <a:rPr lang="es-ES" sz="1400" dirty="0"/>
              <a:t>Gestión integral de la administración local</a:t>
            </a:r>
          </a:p>
          <a:p>
            <a:pPr marL="285750" indent="-285750" algn="just">
              <a:buFont typeface="Arial" pitchFamily="34" charset="0"/>
              <a:buChar char="•"/>
            </a:pPr>
            <a:r>
              <a:rPr lang="es-ES" sz="1400" dirty="0" err="1"/>
              <a:t>Kiosko</a:t>
            </a:r>
            <a:r>
              <a:rPr lang="es-ES" sz="1400" dirty="0"/>
              <a:t> digital </a:t>
            </a:r>
          </a:p>
          <a:p>
            <a:pPr algn="just"/>
            <a:endParaRPr lang="es-ES" sz="1400" dirty="0" smtClean="0"/>
          </a:p>
        </p:txBody>
      </p:sp>
    </p:spTree>
    <p:extLst>
      <p:ext uri="{BB962C8B-B14F-4D97-AF65-F5344CB8AC3E}">
        <p14:creationId xmlns:p14="http://schemas.microsoft.com/office/powerpoint/2010/main" val="725573563"/>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Madurez del GE</a:t>
            </a:r>
            <a:endParaRPr lang="es-ES" dirty="0"/>
          </a:p>
        </p:txBody>
      </p:sp>
      <p:sp>
        <p:nvSpPr>
          <p:cNvPr id="3" name="2 Rectángulo"/>
          <p:cNvSpPr/>
          <p:nvPr/>
        </p:nvSpPr>
        <p:spPr>
          <a:xfrm>
            <a:off x="323584" y="2590505"/>
            <a:ext cx="3312752" cy="1815882"/>
          </a:xfrm>
          <a:prstGeom prst="rect">
            <a:avLst/>
          </a:prstGeom>
        </p:spPr>
        <p:txBody>
          <a:bodyPr wrap="square">
            <a:spAutoFit/>
          </a:bodyPr>
          <a:lstStyle/>
          <a:p>
            <a:pPr marL="285750" lvl="0" indent="-285750" algn="just">
              <a:buFont typeface="Arial" pitchFamily="34" charset="0"/>
              <a:buChar char="•"/>
            </a:pPr>
            <a:endParaRPr lang="es-EC" sz="1400" dirty="0" smtClean="0"/>
          </a:p>
          <a:p>
            <a:pPr lvl="0" algn="just"/>
            <a:r>
              <a:rPr lang="es-EC" sz="1400" dirty="0" smtClean="0"/>
              <a:t>Análisis </a:t>
            </a:r>
            <a:r>
              <a:rPr lang="es-EC" sz="1400" dirty="0"/>
              <a:t>del Portal Web desde la perspectiva del ciudadano, con el fin de conocer el nivel de madurez del GE, analizando las 4 fases: Presencia, Interacción, Transacción, </a:t>
            </a:r>
            <a:r>
              <a:rPr lang="es-EC" sz="1400" dirty="0" smtClean="0"/>
              <a:t>Transformación.</a:t>
            </a:r>
          </a:p>
          <a:p>
            <a:pPr lvl="0" algn="just"/>
            <a:endParaRPr lang="es-EC" sz="1400" dirty="0" smtClean="0"/>
          </a:p>
        </p:txBody>
      </p:sp>
      <p:graphicFrame>
        <p:nvGraphicFramePr>
          <p:cNvPr id="5" name="4 Tabla"/>
          <p:cNvGraphicFramePr>
            <a:graphicFrameLocks noGrp="1"/>
          </p:cNvGraphicFramePr>
          <p:nvPr>
            <p:extLst>
              <p:ext uri="{D42A27DB-BD31-4B8C-83A1-F6EECF244321}">
                <p14:modId xmlns:p14="http://schemas.microsoft.com/office/powerpoint/2010/main" val="3892881721"/>
              </p:ext>
            </p:extLst>
          </p:nvPr>
        </p:nvGraphicFramePr>
        <p:xfrm>
          <a:off x="4162931" y="2261569"/>
          <a:ext cx="4098199" cy="4107698"/>
        </p:xfrm>
        <a:graphic>
          <a:graphicData uri="http://schemas.openxmlformats.org/drawingml/2006/table">
            <a:tbl>
              <a:tblPr/>
              <a:tblGrid>
                <a:gridCol w="896069"/>
                <a:gridCol w="2334913"/>
                <a:gridCol w="867217"/>
              </a:tblGrid>
              <a:tr h="161493">
                <a:tc>
                  <a:txBody>
                    <a:bodyPr/>
                    <a:lstStyle/>
                    <a:p>
                      <a:pPr algn="ctr" rtl="0" fontAlgn="ctr"/>
                      <a:r>
                        <a:rPr lang="es-EC" sz="900" b="1" i="0" u="none" strike="noStrike" dirty="0">
                          <a:solidFill>
                            <a:srgbClr val="FFFFFF"/>
                          </a:solidFill>
                          <a:effectLst/>
                          <a:latin typeface="Century Gothic"/>
                        </a:rPr>
                        <a:t>Dimensión</a:t>
                      </a:r>
                      <a:endParaRPr lang="es-ES" sz="900" b="1" i="0" u="none" strike="noStrike" dirty="0">
                        <a:solidFill>
                          <a:srgbClr val="FFFFFF"/>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rtl="0" fontAlgn="ctr"/>
                      <a:r>
                        <a:rPr lang="es-EC" sz="900" b="1" i="0" u="none" strike="noStrike" dirty="0">
                          <a:solidFill>
                            <a:srgbClr val="FFFFFF"/>
                          </a:solidFill>
                          <a:effectLst/>
                          <a:latin typeface="Century Gothic"/>
                        </a:rPr>
                        <a:t>e-servicio</a:t>
                      </a:r>
                      <a:endParaRPr lang="es-ES" sz="900" b="1" i="0" u="none" strike="noStrike" dirty="0">
                        <a:solidFill>
                          <a:srgbClr val="FFFFFF"/>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rtl="0" fontAlgn="ctr"/>
                      <a:r>
                        <a:rPr lang="es-EC" sz="900" b="1" i="0" u="none" strike="noStrike" dirty="0">
                          <a:solidFill>
                            <a:srgbClr val="FFFFFF"/>
                          </a:solidFill>
                          <a:effectLst/>
                          <a:latin typeface="Century Gothic"/>
                        </a:rPr>
                        <a:t>Ponderación</a:t>
                      </a:r>
                      <a:endParaRPr lang="es-ES" sz="900" b="1" i="0" u="none" strike="noStrike" dirty="0">
                        <a:solidFill>
                          <a:srgbClr val="FFFFFF"/>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r>
              <a:tr h="224489">
                <a:tc rowSpan="5">
                  <a:txBody>
                    <a:bodyPr/>
                    <a:lstStyle/>
                    <a:p>
                      <a:pPr algn="ctr" rtl="0" fontAlgn="ctr"/>
                      <a:r>
                        <a:rPr lang="es-EC" sz="900" b="1" i="0" u="none" strike="noStrike" dirty="0">
                          <a:solidFill>
                            <a:srgbClr val="FFFFFF"/>
                          </a:solidFill>
                          <a:effectLst/>
                          <a:latin typeface="Century Gothic"/>
                        </a:rPr>
                        <a:t>Presencia</a:t>
                      </a:r>
                      <a:endParaRPr lang="es-ES" sz="900" b="1" i="0" u="none" strike="noStrike" dirty="0">
                        <a:solidFill>
                          <a:srgbClr val="FFFFFF"/>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lvl="1" algn="l" rtl="0" fontAlgn="ctr"/>
                      <a:r>
                        <a:rPr lang="es-EC" sz="900" b="1" i="0" u="none" strike="noStrike" dirty="0">
                          <a:solidFill>
                            <a:srgbClr val="000000"/>
                          </a:solidFill>
                          <a:effectLst/>
                          <a:latin typeface="Century Gothic"/>
                        </a:rPr>
                        <a:t>Leyes/regulaciones</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rowSpan="5">
                  <a:txBody>
                    <a:bodyPr/>
                    <a:lstStyle/>
                    <a:p>
                      <a:pPr algn="ctr" fontAlgn="ctr"/>
                      <a:r>
                        <a:rPr lang="es-ES" sz="900" b="1" i="0" u="none" strike="noStrike" dirty="0" smtClean="0">
                          <a:solidFill>
                            <a:srgbClr val="000000"/>
                          </a:solidFill>
                          <a:effectLst/>
                          <a:latin typeface="Century Gothic"/>
                        </a:rPr>
                        <a:t>6,27%</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9050" cap="flat" cmpd="sng" algn="ctr">
                      <a:solidFill>
                        <a:srgbClr val="95B3D7"/>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95B3D7"/>
                      </a:solidFill>
                      <a:prstDash val="solid"/>
                      <a:round/>
                      <a:headEnd type="none" w="med" len="med"/>
                      <a:tailEnd type="none" w="med" len="med"/>
                    </a:lnB>
                    <a:cell3D prstMaterial="dkEdge">
                      <a:bevel/>
                      <a:lightRig rig="flood" dir="t"/>
                    </a:cell3D>
                    <a:solidFill>
                      <a:srgbClr val="DCE6F1"/>
                    </a:solidFill>
                  </a:tcPr>
                </a:tc>
              </a:tr>
              <a:tr h="214213">
                <a:tc vMerge="1">
                  <a:txBody>
                    <a:bodyPr/>
                    <a:lstStyle/>
                    <a:p>
                      <a:endParaRPr lang="es-ES"/>
                    </a:p>
                  </a:txBody>
                  <a:tcPr/>
                </a:tc>
                <a:tc>
                  <a:txBody>
                    <a:bodyPr/>
                    <a:lstStyle/>
                    <a:p>
                      <a:pPr lvl="1" algn="l" rtl="0" fontAlgn="ctr"/>
                      <a:r>
                        <a:rPr lang="es-EC" sz="900" b="1" i="0" u="none" strike="noStrike" dirty="0">
                          <a:solidFill>
                            <a:srgbClr val="000000"/>
                          </a:solidFill>
                          <a:effectLst/>
                          <a:latin typeface="Century Gothic"/>
                        </a:rPr>
                        <a:t>Documentos</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14213">
                <a:tc vMerge="1">
                  <a:txBody>
                    <a:bodyPr/>
                    <a:lstStyle/>
                    <a:p>
                      <a:endParaRPr lang="es-ES"/>
                    </a:p>
                  </a:txBody>
                  <a:tcPr/>
                </a:tc>
                <a:tc>
                  <a:txBody>
                    <a:bodyPr/>
                    <a:lstStyle/>
                    <a:p>
                      <a:pPr lvl="1" algn="l" rtl="0" fontAlgn="ctr"/>
                      <a:r>
                        <a:rPr lang="es-EC" sz="900" b="1" i="0" u="none" strike="noStrike">
                          <a:solidFill>
                            <a:srgbClr val="000000"/>
                          </a:solidFill>
                          <a:effectLst/>
                          <a:latin typeface="Century Gothic"/>
                        </a:rPr>
                        <a:t>Estructura organizacional</a:t>
                      </a:r>
                      <a:endParaRPr lang="es-ES" sz="900" b="1" i="0" u="none" strike="noStrike">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14213">
                <a:tc vMerge="1">
                  <a:txBody>
                    <a:bodyPr/>
                    <a:lstStyle/>
                    <a:p>
                      <a:endParaRPr lang="es-ES"/>
                    </a:p>
                  </a:txBody>
                  <a:tcPr/>
                </a:tc>
                <a:tc>
                  <a:txBody>
                    <a:bodyPr/>
                    <a:lstStyle/>
                    <a:p>
                      <a:pPr lvl="1" algn="l" rtl="0" fontAlgn="ctr"/>
                      <a:r>
                        <a:rPr lang="es-EC" sz="900" b="1" i="0" u="none" strike="noStrike">
                          <a:solidFill>
                            <a:srgbClr val="000000"/>
                          </a:solidFill>
                          <a:effectLst/>
                          <a:latin typeface="Century Gothic"/>
                        </a:rPr>
                        <a:t>Actividades productivas</a:t>
                      </a:r>
                      <a:endParaRPr lang="es-ES" sz="900" b="1" i="0" u="none" strike="noStrike">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14213">
                <a:tc vMerge="1">
                  <a:txBody>
                    <a:bodyPr/>
                    <a:lstStyle/>
                    <a:p>
                      <a:endParaRPr lang="es-ES"/>
                    </a:p>
                  </a:txBody>
                  <a:tcPr/>
                </a:tc>
                <a:tc>
                  <a:txBody>
                    <a:bodyPr/>
                    <a:lstStyle/>
                    <a:p>
                      <a:pPr lvl="1" algn="l" rtl="0" fontAlgn="ctr"/>
                      <a:r>
                        <a:rPr lang="es-EC" sz="900" b="1" i="0" u="none" strike="noStrike" dirty="0">
                          <a:solidFill>
                            <a:srgbClr val="000000"/>
                          </a:solidFill>
                          <a:effectLst/>
                          <a:latin typeface="Century Gothic"/>
                        </a:rPr>
                        <a:t>Horarios de atención</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95587">
                <a:tc rowSpan="5">
                  <a:txBody>
                    <a:bodyPr/>
                    <a:lstStyle/>
                    <a:p>
                      <a:pPr algn="ctr" rtl="0" fontAlgn="ctr"/>
                      <a:r>
                        <a:rPr lang="es-EC" sz="900" b="1" i="0" u="none" strike="noStrike">
                          <a:solidFill>
                            <a:srgbClr val="FFFFFF"/>
                          </a:solidFill>
                          <a:effectLst/>
                          <a:latin typeface="Century Gothic"/>
                        </a:rPr>
                        <a:t>Interacción</a:t>
                      </a:r>
                      <a:endParaRPr lang="es-ES" sz="900" b="1" i="0" u="none" strike="noStrike">
                        <a:solidFill>
                          <a:srgbClr val="FFFFFF"/>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lvl="1" algn="l" rtl="0" fontAlgn="ctr"/>
                      <a:r>
                        <a:rPr lang="es-EC" sz="900" b="1" i="0" u="none" strike="noStrike" dirty="0">
                          <a:solidFill>
                            <a:srgbClr val="000000"/>
                          </a:solidFill>
                          <a:effectLst/>
                          <a:latin typeface="Century Gothic"/>
                        </a:rPr>
                        <a:t>Correo Electrónico</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rowSpan="5">
                  <a:txBody>
                    <a:bodyPr/>
                    <a:lstStyle/>
                    <a:p>
                      <a:pPr algn="ctr" fontAlgn="ctr"/>
                      <a:r>
                        <a:rPr lang="es-EC" sz="900" b="1" i="0" u="none" strike="noStrike" dirty="0" smtClean="0">
                          <a:solidFill>
                            <a:srgbClr val="000000"/>
                          </a:solidFill>
                          <a:effectLst/>
                          <a:latin typeface="Century Gothic"/>
                        </a:rPr>
                        <a:t>16,08%</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905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cell3D prstMaterial="dkEdge">
                      <a:bevel/>
                      <a:lightRig rig="flood" dir="t"/>
                    </a:cell3D>
                    <a:solidFill>
                      <a:srgbClr val="DCE6F1"/>
                    </a:solidFill>
                  </a:tcPr>
                </a:tc>
              </a:tr>
              <a:tr h="195587">
                <a:tc vMerge="1">
                  <a:txBody>
                    <a:bodyPr/>
                    <a:lstStyle/>
                    <a:p>
                      <a:endParaRPr lang="es-ES"/>
                    </a:p>
                  </a:txBody>
                  <a:tcPr/>
                </a:tc>
                <a:tc>
                  <a:txBody>
                    <a:bodyPr/>
                    <a:lstStyle/>
                    <a:p>
                      <a:pPr lvl="1" algn="l" rtl="0" fontAlgn="ctr"/>
                      <a:r>
                        <a:rPr lang="es-EC" sz="900" b="1" i="0" u="none" strike="noStrike" dirty="0">
                          <a:solidFill>
                            <a:srgbClr val="000000"/>
                          </a:solidFill>
                          <a:effectLst/>
                          <a:latin typeface="Century Gothic"/>
                        </a:rPr>
                        <a:t>Direcciones de contacto</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333420">
                <a:tc vMerge="1">
                  <a:txBody>
                    <a:bodyPr/>
                    <a:lstStyle/>
                    <a:p>
                      <a:endParaRPr lang="es-ES"/>
                    </a:p>
                  </a:txBody>
                  <a:tcPr/>
                </a:tc>
                <a:tc>
                  <a:txBody>
                    <a:bodyPr/>
                    <a:lstStyle/>
                    <a:p>
                      <a:pPr lvl="1" algn="l" rtl="0" fontAlgn="ctr"/>
                      <a:r>
                        <a:rPr lang="es-EC" sz="900" b="1" i="0" u="none" strike="noStrike" dirty="0">
                          <a:solidFill>
                            <a:srgbClr val="000000"/>
                          </a:solidFill>
                          <a:effectLst/>
                          <a:latin typeface="Century Gothic"/>
                        </a:rPr>
                        <a:t>Presencia en redes sociales(</a:t>
                      </a:r>
                      <a:r>
                        <a:rPr lang="es-EC" sz="900" b="1" i="0" u="none" strike="noStrike" dirty="0" err="1">
                          <a:solidFill>
                            <a:srgbClr val="000000"/>
                          </a:solidFill>
                          <a:effectLst/>
                          <a:latin typeface="Century Gothic"/>
                        </a:rPr>
                        <a:t>Twitter</a:t>
                      </a:r>
                      <a:r>
                        <a:rPr lang="es-EC" sz="900" b="1" i="0" u="none" strike="noStrike" dirty="0">
                          <a:solidFill>
                            <a:srgbClr val="000000"/>
                          </a:solidFill>
                          <a:effectLst/>
                          <a:latin typeface="Century Gothic"/>
                        </a:rPr>
                        <a:t>, </a:t>
                      </a:r>
                      <a:r>
                        <a:rPr lang="es-EC" sz="900" b="1" i="0" u="none" strike="noStrike" dirty="0" err="1">
                          <a:solidFill>
                            <a:srgbClr val="000000"/>
                          </a:solidFill>
                          <a:effectLst/>
                          <a:latin typeface="Century Gothic"/>
                        </a:rPr>
                        <a:t>facebook</a:t>
                      </a:r>
                      <a:r>
                        <a:rPr lang="es-EC" sz="900" b="1" i="0" u="none" strike="noStrike" dirty="0">
                          <a:solidFill>
                            <a:srgbClr val="000000"/>
                          </a:solidFill>
                          <a:effectLst/>
                          <a:latin typeface="Century Gothic"/>
                        </a:rPr>
                        <a:t>)</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95587">
                <a:tc vMerge="1">
                  <a:txBody>
                    <a:bodyPr/>
                    <a:lstStyle/>
                    <a:p>
                      <a:endParaRPr lang="es-ES"/>
                    </a:p>
                  </a:txBody>
                  <a:tcPr/>
                </a:tc>
                <a:tc>
                  <a:txBody>
                    <a:bodyPr/>
                    <a:lstStyle/>
                    <a:p>
                      <a:pPr lvl="1" algn="l" rtl="0" fontAlgn="ctr"/>
                      <a:r>
                        <a:rPr lang="es-EC" sz="900" b="1" i="0" u="none" strike="noStrike" dirty="0">
                          <a:solidFill>
                            <a:srgbClr val="000000"/>
                          </a:solidFill>
                          <a:effectLst/>
                          <a:latin typeface="Century Gothic"/>
                        </a:rPr>
                        <a:t>Opiniones, sugerencias</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95587">
                <a:tc vMerge="1">
                  <a:txBody>
                    <a:bodyPr/>
                    <a:lstStyle/>
                    <a:p>
                      <a:endParaRPr lang="es-ES"/>
                    </a:p>
                  </a:txBody>
                  <a:tcPr/>
                </a:tc>
                <a:tc>
                  <a:txBody>
                    <a:bodyPr/>
                    <a:lstStyle/>
                    <a:p>
                      <a:pPr lvl="1" algn="l" rtl="0" fontAlgn="ctr"/>
                      <a:r>
                        <a:rPr lang="es-EC" sz="900" b="1" i="0" u="none" strike="noStrike" dirty="0">
                          <a:solidFill>
                            <a:srgbClr val="000000"/>
                          </a:solidFill>
                          <a:effectLst/>
                          <a:latin typeface="Century Gothic"/>
                        </a:rPr>
                        <a:t>Denuncias y reclamos</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95587">
                <a:tc rowSpan="4">
                  <a:txBody>
                    <a:bodyPr/>
                    <a:lstStyle/>
                    <a:p>
                      <a:pPr algn="ctr" rtl="0" fontAlgn="ctr"/>
                      <a:r>
                        <a:rPr lang="es-EC" sz="900" b="1" i="0" u="none" strike="noStrike">
                          <a:solidFill>
                            <a:srgbClr val="FFFFFF"/>
                          </a:solidFill>
                          <a:effectLst/>
                          <a:latin typeface="Century Gothic"/>
                        </a:rPr>
                        <a:t>Transacción</a:t>
                      </a:r>
                      <a:endParaRPr lang="es-ES" sz="900" b="1" i="0" u="none" strike="noStrike">
                        <a:solidFill>
                          <a:srgbClr val="FFFFFF"/>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lvl="1" algn="l" rtl="0" fontAlgn="ctr"/>
                      <a:r>
                        <a:rPr lang="es-EC" sz="900" b="1" i="0" u="none" strike="noStrike">
                          <a:solidFill>
                            <a:srgbClr val="000000"/>
                          </a:solidFill>
                          <a:effectLst/>
                          <a:latin typeface="Century Gothic"/>
                        </a:rPr>
                        <a:t>Carpeta ciudadana</a:t>
                      </a:r>
                      <a:endParaRPr lang="es-ES" sz="900" b="1" i="0" u="none" strike="noStrike">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rowSpan="4">
                  <a:txBody>
                    <a:bodyPr/>
                    <a:lstStyle/>
                    <a:p>
                      <a:pPr algn="ctr" fontAlgn="ctr"/>
                      <a:r>
                        <a:rPr lang="es-EC" sz="900" b="1" i="0" u="none" strike="noStrike" dirty="0" smtClean="0">
                          <a:solidFill>
                            <a:srgbClr val="000000"/>
                          </a:solidFill>
                          <a:effectLst/>
                          <a:latin typeface="Century Gothic"/>
                        </a:rPr>
                        <a:t>1,96%</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905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cell3D prstMaterial="dkEdge">
                      <a:bevel/>
                      <a:lightRig rig="flood" dir="t"/>
                    </a:cell3D>
                    <a:solidFill>
                      <a:srgbClr val="DCE6F1"/>
                    </a:solidFill>
                  </a:tcPr>
                </a:tc>
              </a:tr>
              <a:tr h="204900">
                <a:tc vMerge="1">
                  <a:txBody>
                    <a:bodyPr/>
                    <a:lstStyle/>
                    <a:p>
                      <a:endParaRPr lang="es-ES"/>
                    </a:p>
                  </a:txBody>
                  <a:tcPr/>
                </a:tc>
                <a:tc>
                  <a:txBody>
                    <a:bodyPr/>
                    <a:lstStyle/>
                    <a:p>
                      <a:pPr lvl="1" algn="l" rtl="0" fontAlgn="ctr"/>
                      <a:r>
                        <a:rPr lang="es-EC" sz="900" b="1" i="0" u="none" strike="noStrike" dirty="0">
                          <a:solidFill>
                            <a:srgbClr val="000000"/>
                          </a:solidFill>
                          <a:effectLst/>
                          <a:latin typeface="Century Gothic"/>
                        </a:rPr>
                        <a:t>Pagos en línea</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95587">
                <a:tc vMerge="1">
                  <a:txBody>
                    <a:bodyPr/>
                    <a:lstStyle/>
                    <a:p>
                      <a:endParaRPr lang="es-ES"/>
                    </a:p>
                  </a:txBody>
                  <a:tcPr/>
                </a:tc>
                <a:tc>
                  <a:txBody>
                    <a:bodyPr/>
                    <a:lstStyle/>
                    <a:p>
                      <a:pPr lvl="1" algn="l" rtl="0" fontAlgn="ctr"/>
                      <a:r>
                        <a:rPr lang="es-EC" sz="900" b="1" i="0" u="none" strike="noStrike" dirty="0">
                          <a:solidFill>
                            <a:srgbClr val="000000"/>
                          </a:solidFill>
                          <a:effectLst/>
                          <a:latin typeface="Century Gothic"/>
                        </a:rPr>
                        <a:t>Trámites en línea</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32841">
                <a:tc vMerge="1">
                  <a:txBody>
                    <a:bodyPr/>
                    <a:lstStyle/>
                    <a:p>
                      <a:endParaRPr lang="es-ES"/>
                    </a:p>
                  </a:txBody>
                  <a:tcPr/>
                </a:tc>
                <a:tc>
                  <a:txBody>
                    <a:bodyPr/>
                    <a:lstStyle/>
                    <a:p>
                      <a:pPr lvl="1" algn="l" rtl="0" fontAlgn="ctr"/>
                      <a:r>
                        <a:rPr lang="es-EC" sz="900" b="1" i="0" u="none" strike="noStrike" dirty="0">
                          <a:solidFill>
                            <a:srgbClr val="000000"/>
                          </a:solidFill>
                          <a:effectLst/>
                          <a:latin typeface="Century Gothic"/>
                        </a:rPr>
                        <a:t>Seguimiento</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95587">
                <a:tc rowSpan="3">
                  <a:txBody>
                    <a:bodyPr/>
                    <a:lstStyle/>
                    <a:p>
                      <a:pPr algn="ctr" rtl="0" fontAlgn="ctr"/>
                      <a:r>
                        <a:rPr lang="es-EC" sz="900" b="1" i="0" u="none" strike="noStrike">
                          <a:solidFill>
                            <a:srgbClr val="FFFFFF"/>
                          </a:solidFill>
                          <a:effectLst/>
                          <a:latin typeface="Century Gothic"/>
                        </a:rPr>
                        <a:t>Trasformación</a:t>
                      </a:r>
                      <a:endParaRPr lang="es-ES" sz="900" b="1" i="0" u="none" strike="noStrike">
                        <a:solidFill>
                          <a:srgbClr val="FFFFFF"/>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lvl="1" algn="l" rtl="0" fontAlgn="ctr"/>
                      <a:r>
                        <a:rPr lang="es-EC" sz="900" b="1" i="0" u="none" strike="noStrike" dirty="0">
                          <a:solidFill>
                            <a:srgbClr val="000000"/>
                          </a:solidFill>
                          <a:effectLst/>
                          <a:latin typeface="Century Gothic"/>
                        </a:rPr>
                        <a:t>Transparencia</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rowSpan="2">
                  <a:txBody>
                    <a:bodyPr/>
                    <a:lstStyle/>
                    <a:p>
                      <a:pPr algn="ctr" fontAlgn="ctr"/>
                      <a:r>
                        <a:rPr lang="es-EC" sz="900" b="1" i="0" u="none" strike="noStrike" dirty="0" smtClean="0">
                          <a:solidFill>
                            <a:srgbClr val="000000"/>
                          </a:solidFill>
                          <a:effectLst/>
                          <a:latin typeface="Century Gothic"/>
                        </a:rPr>
                        <a:t>7,06%</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905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cell3D prstMaterial="dkEdge">
                      <a:bevel/>
                      <a:lightRig rig="flood" dir="t"/>
                    </a:cell3D>
                    <a:solidFill>
                      <a:srgbClr val="DCE6F1"/>
                    </a:solidFill>
                  </a:tcPr>
                </a:tc>
              </a:tr>
              <a:tr h="195587">
                <a:tc vMerge="1">
                  <a:txBody>
                    <a:bodyPr/>
                    <a:lstStyle/>
                    <a:p>
                      <a:endParaRPr lang="es-ES"/>
                    </a:p>
                  </a:txBody>
                  <a:tcPr/>
                </a:tc>
                <a:tc>
                  <a:txBody>
                    <a:bodyPr/>
                    <a:lstStyle/>
                    <a:p>
                      <a:pPr lvl="1" algn="l" rtl="0" fontAlgn="ctr"/>
                      <a:r>
                        <a:rPr lang="es-EC" sz="900" b="1" i="0" u="none" strike="noStrike">
                          <a:solidFill>
                            <a:srgbClr val="000000"/>
                          </a:solidFill>
                          <a:effectLst/>
                          <a:latin typeface="Century Gothic"/>
                        </a:rPr>
                        <a:t>Web 2.0</a:t>
                      </a:r>
                      <a:endParaRPr lang="es-ES" sz="900" b="1" i="0" u="none" strike="noStrike">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333420">
                <a:tc vMerge="1">
                  <a:txBody>
                    <a:bodyPr/>
                    <a:lstStyle/>
                    <a:p>
                      <a:endParaRPr lang="es-ES"/>
                    </a:p>
                  </a:txBody>
                  <a:tcPr/>
                </a:tc>
                <a:tc>
                  <a:txBody>
                    <a:bodyPr/>
                    <a:lstStyle/>
                    <a:p>
                      <a:pPr lvl="1" algn="l" rtl="0" fontAlgn="ctr"/>
                      <a:r>
                        <a:rPr lang="es-EC" sz="900" b="1" i="0" u="none" strike="noStrike" dirty="0">
                          <a:solidFill>
                            <a:srgbClr val="000000"/>
                          </a:solidFill>
                          <a:effectLst/>
                          <a:latin typeface="Century Gothic"/>
                        </a:rPr>
                        <a:t>Participación ciudadana (encuestas/BLOGS)</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S" sz="900" b="1" i="0" u="none" strike="noStrike" dirty="0" smtClean="0">
                          <a:solidFill>
                            <a:srgbClr val="000000"/>
                          </a:solidFill>
                          <a:effectLst/>
                          <a:latin typeface="Century Gothic"/>
                        </a:rPr>
                        <a:t>1,57%</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95B3D7"/>
                      </a:solidFill>
                      <a:prstDash val="solid"/>
                      <a:round/>
                      <a:headEnd type="none" w="med" len="med"/>
                      <a:tailEnd type="none" w="med" len="med"/>
                    </a:lnL>
                    <a:lnR w="1905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cell3D prstMaterial="dkEdge">
                      <a:bevel/>
                      <a:lightRig rig="flood" dir="t"/>
                    </a:cell3D>
                    <a:solidFill>
                      <a:srgbClr val="DCE6F1"/>
                    </a:solidFill>
                  </a:tcPr>
                </a:tc>
              </a:tr>
              <a:tr h="195587">
                <a:tc>
                  <a:txBody>
                    <a:bodyPr/>
                    <a:lstStyle/>
                    <a:p>
                      <a:pPr algn="l" fontAlgn="ctr"/>
                      <a:r>
                        <a:rPr lang="es-ES" sz="900" b="1" i="0" u="none" strike="noStrike" dirty="0">
                          <a:solidFill>
                            <a:srgbClr val="000000"/>
                          </a:solidFill>
                          <a:effectLst/>
                          <a:latin typeface="Century Gothic"/>
                        </a:rPr>
                        <a:t> </a:t>
                      </a:r>
                    </a:p>
                  </a:txBody>
                  <a:tcPr marL="7883" marR="7883" marT="7883" marB="0" anchor="ctr">
                    <a:lnL w="19050" cap="flat" cmpd="sng" algn="ctr">
                      <a:solidFill>
                        <a:srgbClr val="95B3D7"/>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9050" cap="flat" cmpd="sng" algn="ctr">
                      <a:solidFill>
                        <a:srgbClr val="95B3D7"/>
                      </a:solidFill>
                      <a:prstDash val="solid"/>
                      <a:round/>
                      <a:headEnd type="none" w="med" len="med"/>
                      <a:tailEnd type="none" w="med" len="med"/>
                    </a:lnB>
                    <a:cell3D prstMaterial="dkEdge">
                      <a:bevel/>
                      <a:lightRig rig="flood" dir="t"/>
                    </a:cell3D>
                  </a:tcPr>
                </a:tc>
                <a:tc>
                  <a:txBody>
                    <a:bodyPr/>
                    <a:lstStyle/>
                    <a:p>
                      <a:pPr algn="r" rtl="0" fontAlgn="ctr"/>
                      <a:r>
                        <a:rPr lang="es-ES" sz="900" b="1" i="0" u="none" strike="noStrike" dirty="0">
                          <a:solidFill>
                            <a:srgbClr val="000000"/>
                          </a:solidFill>
                          <a:effectLst/>
                          <a:latin typeface="Century Gothic"/>
                        </a:rPr>
                        <a:t>TOTAL</a:t>
                      </a:r>
                    </a:p>
                  </a:txBody>
                  <a:tcPr marL="7883" marR="7883" marT="7883" marB="0" anchor="ctr">
                    <a:lnL w="12700" cap="flat" cmpd="sng" algn="ctr">
                      <a:solidFill>
                        <a:srgbClr val="8DB4E2"/>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fontAlgn="ctr"/>
                      <a:r>
                        <a:rPr lang="es-EC" sz="900" b="1" i="0" u="none" strike="noStrike" dirty="0" smtClean="0">
                          <a:solidFill>
                            <a:srgbClr val="000000"/>
                          </a:solidFill>
                          <a:effectLst/>
                          <a:latin typeface="Century Gothic"/>
                        </a:rPr>
                        <a:t>32,94%</a:t>
                      </a:r>
                      <a:endParaRPr lang="es-ES" sz="900" b="1" i="0" u="none" strike="noStrike" dirty="0">
                        <a:solidFill>
                          <a:srgbClr val="000000"/>
                        </a:solidFill>
                        <a:effectLst/>
                        <a:latin typeface="Century Gothic"/>
                      </a:endParaRPr>
                    </a:p>
                  </a:txBody>
                  <a:tcPr marL="7883" marR="7883" marT="7883" marB="0" anchor="ctr">
                    <a:lnL w="12700" cap="flat" cmpd="sng" algn="ctr">
                      <a:solidFill>
                        <a:srgbClr val="95B3D7"/>
                      </a:solidFill>
                      <a:prstDash val="solid"/>
                      <a:round/>
                      <a:headEnd type="none" w="med" len="med"/>
                      <a:tailEnd type="none" w="med" len="med"/>
                    </a:lnL>
                    <a:lnR w="1905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9050" cap="flat" cmpd="sng" algn="ctr">
                      <a:solidFill>
                        <a:srgbClr val="95B3D7"/>
                      </a:solidFill>
                      <a:prstDash val="solid"/>
                      <a:round/>
                      <a:headEnd type="none" w="med" len="med"/>
                      <a:tailEnd type="none" w="med" len="med"/>
                    </a:lnB>
                    <a:cell3D prstMaterial="dkEdge">
                      <a:bevel/>
                      <a:lightRig rig="flood" dir="t"/>
                    </a:cell3D>
                    <a:solidFill>
                      <a:srgbClr val="DCE6F1"/>
                    </a:solidFill>
                  </a:tcPr>
                </a:tc>
              </a:tr>
            </a:tbl>
          </a:graphicData>
        </a:graphic>
      </p:graphicFrame>
      <p:sp>
        <p:nvSpPr>
          <p:cNvPr id="6" name="5 Rectángulo"/>
          <p:cNvSpPr/>
          <p:nvPr/>
        </p:nvSpPr>
        <p:spPr>
          <a:xfrm>
            <a:off x="433703" y="4528945"/>
            <a:ext cx="3092513" cy="307777"/>
          </a:xfrm>
          <a:prstGeom prst="rect">
            <a:avLst/>
          </a:prstGeom>
        </p:spPr>
        <p:txBody>
          <a:bodyPr wrap="none">
            <a:spAutoFit/>
          </a:bodyPr>
          <a:lstStyle/>
          <a:p>
            <a:r>
              <a:rPr lang="es-ES" sz="1400" b="1" dirty="0"/>
              <a:t>http://www.antonioante.gob.ec/</a:t>
            </a:r>
          </a:p>
        </p:txBody>
      </p:sp>
    </p:spTree>
    <p:extLst>
      <p:ext uri="{BB962C8B-B14F-4D97-AF65-F5344CB8AC3E}">
        <p14:creationId xmlns:p14="http://schemas.microsoft.com/office/powerpoint/2010/main" val="2540563937"/>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Madurez del GE</a:t>
            </a:r>
            <a:endParaRPr lang="es-ES" dirty="0"/>
          </a:p>
        </p:txBody>
      </p:sp>
      <p:sp>
        <p:nvSpPr>
          <p:cNvPr id="3" name="2 Rectángulo"/>
          <p:cNvSpPr/>
          <p:nvPr/>
        </p:nvSpPr>
        <p:spPr>
          <a:xfrm>
            <a:off x="355481" y="2466110"/>
            <a:ext cx="3163895" cy="2800767"/>
          </a:xfrm>
          <a:prstGeom prst="rect">
            <a:avLst/>
          </a:prstGeom>
        </p:spPr>
        <p:txBody>
          <a:bodyPr wrap="square">
            <a:spAutoFit/>
          </a:bodyPr>
          <a:lstStyle/>
          <a:p>
            <a:pPr lvl="0" algn="just"/>
            <a:endParaRPr lang="es-EC" dirty="0" smtClean="0"/>
          </a:p>
          <a:p>
            <a:pPr lvl="0" algn="just"/>
            <a:r>
              <a:rPr lang="es-EC" sz="1400" dirty="0" smtClean="0"/>
              <a:t>Evaluación de transparencia, a través del cumplimiento de la Ley Orgánica de Transparencia y Acceso a la Información, LOTAIP, considerando la metodología de evaluación del Municipio del Distrito Metropolitano de Quito, que contempla los estándares de calificación y cantidad de la información pública.</a:t>
            </a:r>
            <a:endParaRPr lang="es-ES" sz="1400" dirty="0" smtClean="0"/>
          </a:p>
          <a:p>
            <a:pPr algn="just"/>
            <a:endParaRPr lang="es-ES" dirty="0"/>
          </a:p>
        </p:txBody>
      </p:sp>
      <p:graphicFrame>
        <p:nvGraphicFramePr>
          <p:cNvPr id="5" name="4 Tabla"/>
          <p:cNvGraphicFramePr>
            <a:graphicFrameLocks noGrp="1"/>
          </p:cNvGraphicFramePr>
          <p:nvPr>
            <p:extLst>
              <p:ext uri="{D42A27DB-BD31-4B8C-83A1-F6EECF244321}">
                <p14:modId xmlns:p14="http://schemas.microsoft.com/office/powerpoint/2010/main" val="306162866"/>
              </p:ext>
            </p:extLst>
          </p:nvPr>
        </p:nvGraphicFramePr>
        <p:xfrm>
          <a:off x="4160874" y="2100701"/>
          <a:ext cx="4544293" cy="4582178"/>
        </p:xfrm>
        <a:graphic>
          <a:graphicData uri="http://schemas.openxmlformats.org/drawingml/2006/table">
            <a:tbl>
              <a:tblPr/>
              <a:tblGrid>
                <a:gridCol w="1383205"/>
                <a:gridCol w="2420286"/>
                <a:gridCol w="740802"/>
              </a:tblGrid>
              <a:tr h="316728">
                <a:tc>
                  <a:txBody>
                    <a:bodyPr/>
                    <a:lstStyle/>
                    <a:p>
                      <a:pPr algn="ctr" rtl="0" fontAlgn="ctr"/>
                      <a:r>
                        <a:rPr lang="es-ES" sz="800" b="1" i="0" u="none" strike="noStrike" dirty="0">
                          <a:solidFill>
                            <a:srgbClr val="FFFFFF"/>
                          </a:solidFill>
                          <a:effectLst/>
                          <a:latin typeface="Century Gothic"/>
                        </a:rPr>
                        <a:t>Descripción</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lvl="0" algn="ctr" rtl="0" fontAlgn="ctr"/>
                      <a:r>
                        <a:rPr lang="es-ES" sz="800" b="1" i="0" u="none" strike="noStrike" dirty="0">
                          <a:solidFill>
                            <a:srgbClr val="FFFFFF"/>
                          </a:solidFill>
                          <a:effectLst/>
                          <a:latin typeface="Century Gothic"/>
                        </a:rPr>
                        <a:t>Servicio</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rtl="0" fontAlgn="ctr"/>
                      <a:r>
                        <a:rPr lang="es-ES" sz="800" b="1" i="0" u="none" strike="noStrike" dirty="0">
                          <a:solidFill>
                            <a:srgbClr val="FFFFFF"/>
                          </a:solidFill>
                          <a:effectLst/>
                          <a:latin typeface="Century Gothic"/>
                        </a:rPr>
                        <a:t>Ponderación</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r>
              <a:tr h="292975">
                <a:tc>
                  <a:txBody>
                    <a:bodyPr/>
                    <a:lstStyle/>
                    <a:p>
                      <a:pPr lvl="0" algn="l" rtl="0" fontAlgn="ctr"/>
                      <a:r>
                        <a:rPr lang="es-ES" sz="800" b="1" i="0" u="none" strike="noStrike" dirty="0">
                          <a:solidFill>
                            <a:srgbClr val="FFFFFF"/>
                          </a:solidFill>
                          <a:effectLst/>
                          <a:latin typeface="Century Gothic"/>
                        </a:rPr>
                        <a:t>Disponibilidad de </a:t>
                      </a:r>
                      <a:endParaRPr lang="es-ES" sz="800" b="1" i="0" u="none" strike="noStrike" dirty="0" smtClean="0">
                        <a:solidFill>
                          <a:srgbClr val="FFFFFF"/>
                        </a:solidFill>
                        <a:effectLst/>
                        <a:latin typeface="Century Gothic"/>
                      </a:endParaRPr>
                    </a:p>
                    <a:p>
                      <a:pPr lvl="0" algn="l" rtl="0" fontAlgn="ctr"/>
                      <a:r>
                        <a:rPr lang="es-ES" sz="800" b="1" i="0" u="none" strike="noStrike" dirty="0" smtClean="0">
                          <a:solidFill>
                            <a:srgbClr val="FFFFFF"/>
                          </a:solidFill>
                          <a:effectLst/>
                          <a:latin typeface="Century Gothic"/>
                        </a:rPr>
                        <a:t>Información </a:t>
                      </a:r>
                      <a:r>
                        <a:rPr lang="es-ES" sz="800" b="1" i="0" u="none" strike="noStrike" dirty="0">
                          <a:solidFill>
                            <a:srgbClr val="FFFFFF"/>
                          </a:solidFill>
                          <a:effectLst/>
                          <a:latin typeface="Century Gothic"/>
                        </a:rPr>
                        <a:t>Pública</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lvl="0" algn="l" rtl="0" fontAlgn="ctr"/>
                      <a:r>
                        <a:rPr lang="es-ES" sz="800" b="0" i="0" u="none" strike="noStrike" dirty="0">
                          <a:solidFill>
                            <a:srgbClr val="000000"/>
                          </a:solidFill>
                          <a:effectLst/>
                          <a:latin typeface="Century Gothic"/>
                        </a:rPr>
                        <a:t>Cumplimiento de la LOTAIP (Calidad y cantidad)</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rtl="0" fontAlgn="ctr"/>
                      <a:r>
                        <a:rPr lang="es-ES" sz="800" b="0" i="0" u="none" strike="noStrike">
                          <a:solidFill>
                            <a:srgbClr val="000000"/>
                          </a:solidFill>
                          <a:effectLst/>
                          <a:latin typeface="Century Gothic"/>
                        </a:rPr>
                        <a:t>28,80%</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182119">
                <a:tc rowSpan="10">
                  <a:txBody>
                    <a:bodyPr/>
                    <a:lstStyle/>
                    <a:p>
                      <a:pPr lvl="0" algn="l" rtl="0" fontAlgn="ctr"/>
                      <a:r>
                        <a:rPr lang="es-ES" sz="800" b="1" i="0" u="none" strike="noStrike" dirty="0">
                          <a:solidFill>
                            <a:srgbClr val="FFFFFF"/>
                          </a:solidFill>
                          <a:effectLst/>
                          <a:latin typeface="Century Gothic"/>
                        </a:rPr>
                        <a:t>Usabilidad </a:t>
                      </a:r>
                      <a:endParaRPr lang="es-ES" sz="800" b="1" i="0" u="none" strike="noStrike" dirty="0" smtClean="0">
                        <a:solidFill>
                          <a:srgbClr val="FFFFFF"/>
                        </a:solidFill>
                        <a:effectLst/>
                        <a:latin typeface="Century Gothic"/>
                      </a:endParaRPr>
                    </a:p>
                    <a:p>
                      <a:pPr lvl="0" algn="l" rtl="0" fontAlgn="ctr"/>
                      <a:r>
                        <a:rPr lang="es-ES" sz="800" b="1" i="0" u="none" strike="noStrike" dirty="0" smtClean="0">
                          <a:solidFill>
                            <a:srgbClr val="FFFFFF"/>
                          </a:solidFill>
                          <a:effectLst/>
                          <a:latin typeface="Century Gothic"/>
                        </a:rPr>
                        <a:t>del </a:t>
                      </a:r>
                      <a:r>
                        <a:rPr lang="es-ES" sz="800" b="1" i="0" u="none" strike="noStrike" dirty="0">
                          <a:solidFill>
                            <a:srgbClr val="FFFFFF"/>
                          </a:solidFill>
                          <a:effectLst/>
                          <a:latin typeface="Century Gothic"/>
                        </a:rPr>
                        <a:t>sitio web</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lvl="0" algn="l" rtl="0" fontAlgn="ctr"/>
                      <a:r>
                        <a:rPr lang="es-ES" sz="800" b="0" i="0" u="none" strike="noStrike">
                          <a:solidFill>
                            <a:srgbClr val="000000"/>
                          </a:solidFill>
                          <a:effectLst/>
                          <a:latin typeface="Century Gothic"/>
                        </a:rPr>
                        <a:t>El título de la página principal</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rowSpan="10">
                  <a:txBody>
                    <a:bodyPr/>
                    <a:lstStyle/>
                    <a:p>
                      <a:pPr algn="ctr" rtl="0" fontAlgn="ctr"/>
                      <a:r>
                        <a:rPr lang="es-ES" sz="800" b="0" i="0" u="none" strike="noStrike">
                          <a:solidFill>
                            <a:srgbClr val="000000"/>
                          </a:solidFill>
                          <a:effectLst/>
                          <a:latin typeface="Century Gothic"/>
                        </a:rPr>
                        <a:t>18,90%</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182119">
                <a:tc vMerge="1">
                  <a:txBody>
                    <a:bodyPr/>
                    <a:lstStyle/>
                    <a:p>
                      <a:endParaRPr lang="es-ES"/>
                    </a:p>
                  </a:txBody>
                  <a:tcPr/>
                </a:tc>
                <a:tc>
                  <a:txBody>
                    <a:bodyPr/>
                    <a:lstStyle/>
                    <a:p>
                      <a:pPr lvl="0" algn="l" rtl="0" fontAlgn="ctr"/>
                      <a:r>
                        <a:rPr lang="es-ES" sz="800" b="0" i="0" u="none" strike="noStrike">
                          <a:solidFill>
                            <a:srgbClr val="000000"/>
                          </a:solidFill>
                          <a:effectLst/>
                          <a:latin typeface="Century Gothic"/>
                        </a:rPr>
                        <a:t>Metadatos de descripción</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82119">
                <a:tc vMerge="1">
                  <a:txBody>
                    <a:bodyPr/>
                    <a:lstStyle/>
                    <a:p>
                      <a:endParaRPr lang="es-ES"/>
                    </a:p>
                  </a:txBody>
                  <a:tcPr/>
                </a:tc>
                <a:tc>
                  <a:txBody>
                    <a:bodyPr/>
                    <a:lstStyle/>
                    <a:p>
                      <a:pPr lvl="0" algn="l" rtl="0" fontAlgn="ctr"/>
                      <a:r>
                        <a:rPr lang="es-ES" sz="800" b="0" i="0" u="none" strike="noStrike" dirty="0">
                          <a:solidFill>
                            <a:srgbClr val="000000"/>
                          </a:solidFill>
                          <a:effectLst/>
                          <a:latin typeface="Century Gothic"/>
                        </a:rPr>
                        <a:t>Metadatos de palabras claves</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82119">
                <a:tc vMerge="1">
                  <a:txBody>
                    <a:bodyPr/>
                    <a:lstStyle/>
                    <a:p>
                      <a:endParaRPr lang="es-ES"/>
                    </a:p>
                  </a:txBody>
                  <a:tcPr/>
                </a:tc>
                <a:tc>
                  <a:txBody>
                    <a:bodyPr/>
                    <a:lstStyle/>
                    <a:p>
                      <a:pPr lvl="0" algn="l" rtl="0" fontAlgn="ctr"/>
                      <a:r>
                        <a:rPr lang="es-ES" sz="800" b="0" i="0" u="none" strike="noStrike" dirty="0">
                          <a:solidFill>
                            <a:srgbClr val="000000"/>
                          </a:solidFill>
                          <a:effectLst/>
                          <a:latin typeface="Century Gothic"/>
                        </a:rPr>
                        <a:t>Buscador de mapa y sitio</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66283">
                <a:tc vMerge="1">
                  <a:txBody>
                    <a:bodyPr/>
                    <a:lstStyle/>
                    <a:p>
                      <a:endParaRPr lang="es-ES"/>
                    </a:p>
                  </a:txBody>
                  <a:tcPr/>
                </a:tc>
                <a:tc>
                  <a:txBody>
                    <a:bodyPr/>
                    <a:lstStyle/>
                    <a:p>
                      <a:pPr lvl="0" algn="l" rtl="0" fontAlgn="ctr"/>
                      <a:r>
                        <a:rPr lang="es-ES" sz="800" b="0" i="0" u="none" strike="noStrike">
                          <a:solidFill>
                            <a:srgbClr val="000000"/>
                          </a:solidFill>
                          <a:effectLst/>
                          <a:latin typeface="Century Gothic"/>
                        </a:rPr>
                        <a:t>Peso de la página inicial</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66283">
                <a:tc vMerge="1">
                  <a:txBody>
                    <a:bodyPr/>
                    <a:lstStyle/>
                    <a:p>
                      <a:endParaRPr lang="es-ES"/>
                    </a:p>
                  </a:txBody>
                  <a:tcPr/>
                </a:tc>
                <a:tc>
                  <a:txBody>
                    <a:bodyPr/>
                    <a:lstStyle/>
                    <a:p>
                      <a:pPr lvl="0" algn="l" rtl="0" fontAlgn="ctr"/>
                      <a:r>
                        <a:rPr lang="es-ES" sz="800" b="0" i="0" u="none" strike="noStrike">
                          <a:solidFill>
                            <a:srgbClr val="000000"/>
                          </a:solidFill>
                          <a:effectLst/>
                          <a:latin typeface="Century Gothic"/>
                        </a:rPr>
                        <a:t>Archivos de descarga</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66283">
                <a:tc vMerge="1">
                  <a:txBody>
                    <a:bodyPr/>
                    <a:lstStyle/>
                    <a:p>
                      <a:endParaRPr lang="es-ES"/>
                    </a:p>
                  </a:txBody>
                  <a:tcPr/>
                </a:tc>
                <a:tc>
                  <a:txBody>
                    <a:bodyPr/>
                    <a:lstStyle/>
                    <a:p>
                      <a:pPr lvl="0" algn="l" rtl="0" fontAlgn="ctr"/>
                      <a:r>
                        <a:rPr lang="es-ES" sz="800" b="0" i="0" u="none" strike="noStrike" dirty="0">
                          <a:solidFill>
                            <a:srgbClr val="000000"/>
                          </a:solidFill>
                          <a:effectLst/>
                          <a:latin typeface="Century Gothic"/>
                        </a:rPr>
                        <a:t>Estructura</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66283">
                <a:tc vMerge="1">
                  <a:txBody>
                    <a:bodyPr/>
                    <a:lstStyle/>
                    <a:p>
                      <a:endParaRPr lang="es-ES"/>
                    </a:p>
                  </a:txBody>
                  <a:tcPr/>
                </a:tc>
                <a:tc>
                  <a:txBody>
                    <a:bodyPr/>
                    <a:lstStyle/>
                    <a:p>
                      <a:pPr lvl="0" algn="l" rtl="0" fontAlgn="ctr"/>
                      <a:r>
                        <a:rPr lang="es-ES" sz="800" b="0" i="0" u="none" strike="noStrike">
                          <a:solidFill>
                            <a:srgbClr val="000000"/>
                          </a:solidFill>
                          <a:effectLst/>
                          <a:latin typeface="Century Gothic"/>
                        </a:rPr>
                        <a:t>Menú vertical</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66283">
                <a:tc vMerge="1">
                  <a:txBody>
                    <a:bodyPr/>
                    <a:lstStyle/>
                    <a:p>
                      <a:endParaRPr lang="es-ES"/>
                    </a:p>
                  </a:txBody>
                  <a:tcPr/>
                </a:tc>
                <a:tc>
                  <a:txBody>
                    <a:bodyPr/>
                    <a:lstStyle/>
                    <a:p>
                      <a:pPr lvl="0" algn="l" rtl="0" fontAlgn="ctr"/>
                      <a:r>
                        <a:rPr lang="es-ES" sz="800" b="0" i="0" u="none" strike="noStrike">
                          <a:solidFill>
                            <a:srgbClr val="000000"/>
                          </a:solidFill>
                          <a:effectLst/>
                          <a:latin typeface="Century Gothic"/>
                        </a:rPr>
                        <a:t>Menú horizontal</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66283">
                <a:tc vMerge="1">
                  <a:txBody>
                    <a:bodyPr/>
                    <a:lstStyle/>
                    <a:p>
                      <a:endParaRPr lang="es-ES"/>
                    </a:p>
                  </a:txBody>
                  <a:tcPr/>
                </a:tc>
                <a:tc>
                  <a:txBody>
                    <a:bodyPr/>
                    <a:lstStyle/>
                    <a:p>
                      <a:pPr lvl="0" algn="l" rtl="0" fontAlgn="ctr"/>
                      <a:r>
                        <a:rPr lang="es-ES" sz="800" b="0" i="0" u="none" strike="noStrike">
                          <a:solidFill>
                            <a:srgbClr val="000000"/>
                          </a:solidFill>
                          <a:effectLst/>
                          <a:latin typeface="Century Gothic"/>
                        </a:rPr>
                        <a:t>Enlaces</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74201">
                <a:tc rowSpan="5">
                  <a:txBody>
                    <a:bodyPr/>
                    <a:lstStyle/>
                    <a:p>
                      <a:pPr lvl="0" algn="l" rtl="0" fontAlgn="ctr"/>
                      <a:r>
                        <a:rPr lang="es-ES" sz="800" b="1" i="0" u="none" strike="noStrike" dirty="0">
                          <a:solidFill>
                            <a:srgbClr val="FFFFFF"/>
                          </a:solidFill>
                          <a:effectLst/>
                          <a:latin typeface="Century Gothic"/>
                        </a:rPr>
                        <a:t>Actualización </a:t>
                      </a:r>
                      <a:endParaRPr lang="es-ES" sz="800" b="1" i="0" u="none" strike="noStrike" dirty="0" smtClean="0">
                        <a:solidFill>
                          <a:srgbClr val="FFFFFF"/>
                        </a:solidFill>
                        <a:effectLst/>
                        <a:latin typeface="Century Gothic"/>
                      </a:endParaRPr>
                    </a:p>
                    <a:p>
                      <a:pPr lvl="0" algn="l" rtl="0" fontAlgn="ctr"/>
                      <a:r>
                        <a:rPr lang="es-ES" sz="800" b="1" i="0" u="none" strike="noStrike" dirty="0" smtClean="0">
                          <a:solidFill>
                            <a:srgbClr val="FFFFFF"/>
                          </a:solidFill>
                          <a:effectLst/>
                          <a:latin typeface="Century Gothic"/>
                        </a:rPr>
                        <a:t>de </a:t>
                      </a:r>
                      <a:r>
                        <a:rPr lang="es-ES" sz="800" b="1" i="0" u="none" strike="noStrike" dirty="0">
                          <a:solidFill>
                            <a:srgbClr val="FFFFFF"/>
                          </a:solidFill>
                          <a:effectLst/>
                          <a:latin typeface="Century Gothic"/>
                        </a:rPr>
                        <a:t>la información</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lvl="0" algn="l" rtl="0" fontAlgn="ctr"/>
                      <a:r>
                        <a:rPr lang="es-ES" sz="800" b="0" i="0" u="none" strike="noStrike">
                          <a:solidFill>
                            <a:srgbClr val="000000"/>
                          </a:solidFill>
                          <a:effectLst/>
                          <a:latin typeface="Century Gothic"/>
                        </a:rPr>
                        <a:t>Fecha de la noticia más reciente</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rowSpan="5">
                  <a:txBody>
                    <a:bodyPr/>
                    <a:lstStyle/>
                    <a:p>
                      <a:pPr algn="ctr" rtl="0" fontAlgn="ctr"/>
                      <a:r>
                        <a:rPr lang="es-ES" sz="800" b="0" i="0" u="none" strike="noStrike">
                          <a:solidFill>
                            <a:srgbClr val="000000"/>
                          </a:solidFill>
                          <a:effectLst/>
                          <a:latin typeface="Century Gothic"/>
                        </a:rPr>
                        <a:t>12,00%</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35962">
                <a:tc vMerge="1">
                  <a:txBody>
                    <a:bodyPr/>
                    <a:lstStyle/>
                    <a:p>
                      <a:endParaRPr lang="es-ES"/>
                    </a:p>
                  </a:txBody>
                  <a:tcPr/>
                </a:tc>
                <a:tc>
                  <a:txBody>
                    <a:bodyPr/>
                    <a:lstStyle/>
                    <a:p>
                      <a:pPr lvl="0" algn="l" rtl="0" fontAlgn="ctr"/>
                      <a:r>
                        <a:rPr lang="es-ES" sz="800" b="0" i="0" u="none" strike="noStrike" dirty="0">
                          <a:solidFill>
                            <a:srgbClr val="000000"/>
                          </a:solidFill>
                          <a:effectLst/>
                          <a:latin typeface="Century Gothic"/>
                        </a:rPr>
                        <a:t>Disponibilidad presupuesto año en curso</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65165">
                <a:tc vMerge="1">
                  <a:txBody>
                    <a:bodyPr/>
                    <a:lstStyle/>
                    <a:p>
                      <a:endParaRPr lang="es-ES"/>
                    </a:p>
                  </a:txBody>
                  <a:tcPr/>
                </a:tc>
                <a:tc>
                  <a:txBody>
                    <a:bodyPr/>
                    <a:lstStyle/>
                    <a:p>
                      <a:pPr lvl="0" algn="l" rtl="0" fontAlgn="ctr"/>
                      <a:r>
                        <a:rPr lang="es-ES" sz="800" b="0" i="0" u="none" strike="noStrike">
                          <a:solidFill>
                            <a:srgbClr val="000000"/>
                          </a:solidFill>
                          <a:effectLst/>
                          <a:latin typeface="Century Gothic"/>
                        </a:rPr>
                        <a:t>Disponibilidad auditoría financiera del último año</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66283">
                <a:tc vMerge="1">
                  <a:txBody>
                    <a:bodyPr/>
                    <a:lstStyle/>
                    <a:p>
                      <a:endParaRPr lang="es-ES"/>
                    </a:p>
                  </a:txBody>
                  <a:tcPr/>
                </a:tc>
                <a:tc>
                  <a:txBody>
                    <a:bodyPr/>
                    <a:lstStyle/>
                    <a:p>
                      <a:pPr lvl="0" algn="l" rtl="0" fontAlgn="ctr"/>
                      <a:r>
                        <a:rPr lang="es-ES" sz="800" b="0" i="0" u="none" strike="noStrike">
                          <a:solidFill>
                            <a:srgbClr val="000000"/>
                          </a:solidFill>
                          <a:effectLst/>
                          <a:latin typeface="Century Gothic"/>
                        </a:rPr>
                        <a:t>Disponibilidad Actas de Sesiones</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35962">
                <a:tc vMerge="1">
                  <a:txBody>
                    <a:bodyPr/>
                    <a:lstStyle/>
                    <a:p>
                      <a:endParaRPr lang="es-ES"/>
                    </a:p>
                  </a:txBody>
                  <a:tcPr/>
                </a:tc>
                <a:tc>
                  <a:txBody>
                    <a:bodyPr/>
                    <a:lstStyle/>
                    <a:p>
                      <a:pPr lvl="0" algn="l" rtl="0" fontAlgn="ctr"/>
                      <a:r>
                        <a:rPr lang="es-ES" sz="800" b="0" i="0" u="none" strike="noStrike">
                          <a:solidFill>
                            <a:srgbClr val="000000"/>
                          </a:solidFill>
                          <a:effectLst/>
                          <a:latin typeface="Century Gothic"/>
                        </a:rPr>
                        <a:t>Disponibilidad de POA año en curso</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90037">
                <a:tc rowSpan="3">
                  <a:txBody>
                    <a:bodyPr/>
                    <a:lstStyle/>
                    <a:p>
                      <a:pPr lvl="0" algn="l" rtl="0" fontAlgn="ctr"/>
                      <a:r>
                        <a:rPr lang="es-ES" sz="800" b="1" i="0" u="none" strike="noStrike" dirty="0">
                          <a:solidFill>
                            <a:srgbClr val="FFFFFF"/>
                          </a:solidFill>
                          <a:effectLst/>
                          <a:latin typeface="Century Gothic"/>
                        </a:rPr>
                        <a:t>Nivel de interacción </a:t>
                      </a:r>
                      <a:r>
                        <a:rPr lang="es-ES" sz="800" b="1" i="0" u="none" strike="noStrike" dirty="0" smtClean="0">
                          <a:solidFill>
                            <a:srgbClr val="FFFFFF"/>
                          </a:solidFill>
                          <a:effectLst/>
                          <a:latin typeface="Century Gothic"/>
                        </a:rPr>
                        <a:t> </a:t>
                      </a:r>
                    </a:p>
                    <a:p>
                      <a:pPr lvl="0" algn="l" rtl="0" fontAlgn="ctr"/>
                      <a:r>
                        <a:rPr lang="es-ES" sz="800" b="1" i="0" u="none" strike="noStrike" dirty="0" smtClean="0">
                          <a:solidFill>
                            <a:srgbClr val="FFFFFF"/>
                          </a:solidFill>
                          <a:effectLst/>
                          <a:latin typeface="Century Gothic"/>
                        </a:rPr>
                        <a:t>y </a:t>
                      </a:r>
                      <a:r>
                        <a:rPr lang="es-ES" sz="800" b="1" i="0" u="none" strike="noStrike" dirty="0">
                          <a:solidFill>
                            <a:srgbClr val="FFFFFF"/>
                          </a:solidFill>
                          <a:effectLst/>
                          <a:latin typeface="Century Gothic"/>
                        </a:rPr>
                        <a:t>respuesta</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lvl="0" algn="l" rtl="0" fontAlgn="ctr"/>
                      <a:r>
                        <a:rPr lang="es-ES" sz="800" b="0" i="0" u="none" strike="noStrike" dirty="0">
                          <a:solidFill>
                            <a:srgbClr val="000000"/>
                          </a:solidFill>
                          <a:effectLst/>
                          <a:latin typeface="Century Gothic"/>
                        </a:rPr>
                        <a:t>Correo Institucional</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rowSpan="3">
                  <a:txBody>
                    <a:bodyPr/>
                    <a:lstStyle/>
                    <a:p>
                      <a:pPr algn="ctr" rtl="0" fontAlgn="ctr"/>
                      <a:r>
                        <a:rPr lang="es-ES" sz="800" b="0" i="0" u="none" strike="noStrike">
                          <a:solidFill>
                            <a:srgbClr val="000000"/>
                          </a:solidFill>
                          <a:effectLst/>
                          <a:latin typeface="Century Gothic"/>
                        </a:rPr>
                        <a:t>8,33%</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166283">
                <a:tc vMerge="1">
                  <a:txBody>
                    <a:bodyPr/>
                    <a:lstStyle/>
                    <a:p>
                      <a:endParaRPr lang="es-ES"/>
                    </a:p>
                  </a:txBody>
                  <a:tcPr/>
                </a:tc>
                <a:tc>
                  <a:txBody>
                    <a:bodyPr/>
                    <a:lstStyle/>
                    <a:p>
                      <a:pPr lvl="0" algn="l" rtl="0" fontAlgn="ctr"/>
                      <a:r>
                        <a:rPr lang="es-ES" sz="800" b="0" i="0" u="none" strike="noStrike">
                          <a:solidFill>
                            <a:srgbClr val="000000"/>
                          </a:solidFill>
                          <a:effectLst/>
                          <a:latin typeface="Century Gothic"/>
                        </a:rPr>
                        <a:t>Interactividad de formularios</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74201">
                <a:tc vMerge="1">
                  <a:txBody>
                    <a:bodyPr/>
                    <a:lstStyle/>
                    <a:p>
                      <a:endParaRPr lang="es-ES"/>
                    </a:p>
                  </a:txBody>
                  <a:tcPr/>
                </a:tc>
                <a:tc>
                  <a:txBody>
                    <a:bodyPr/>
                    <a:lstStyle/>
                    <a:p>
                      <a:pPr lvl="0" algn="l" rtl="0" fontAlgn="ctr"/>
                      <a:r>
                        <a:rPr lang="es-ES" sz="800" b="0" i="0" u="none" strike="noStrike">
                          <a:solidFill>
                            <a:srgbClr val="000000"/>
                          </a:solidFill>
                          <a:effectLst/>
                          <a:latin typeface="Century Gothic"/>
                        </a:rPr>
                        <a:t>Recursos interactivos</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235962">
                <a:tc rowSpan="2">
                  <a:txBody>
                    <a:bodyPr/>
                    <a:lstStyle/>
                    <a:p>
                      <a:pPr lvl="0" algn="l" rtl="0" fontAlgn="ctr"/>
                      <a:r>
                        <a:rPr lang="es-ES" sz="800" b="1" i="0" u="none" strike="noStrike" dirty="0">
                          <a:solidFill>
                            <a:srgbClr val="FFFFFF"/>
                          </a:solidFill>
                          <a:effectLst/>
                          <a:latin typeface="Century Gothic"/>
                        </a:rPr>
                        <a:t>Exactitud de </a:t>
                      </a:r>
                      <a:endParaRPr lang="es-ES" sz="800" b="1" i="0" u="none" strike="noStrike" dirty="0" smtClean="0">
                        <a:solidFill>
                          <a:srgbClr val="FFFFFF"/>
                        </a:solidFill>
                        <a:effectLst/>
                        <a:latin typeface="Century Gothic"/>
                      </a:endParaRPr>
                    </a:p>
                    <a:p>
                      <a:pPr lvl="0" algn="l" rtl="0" fontAlgn="ctr"/>
                      <a:r>
                        <a:rPr lang="es-ES" sz="800" b="1" i="0" u="none" strike="noStrike" dirty="0" smtClean="0">
                          <a:solidFill>
                            <a:srgbClr val="FFFFFF"/>
                          </a:solidFill>
                          <a:effectLst/>
                          <a:latin typeface="Century Gothic"/>
                        </a:rPr>
                        <a:t>la </a:t>
                      </a:r>
                      <a:r>
                        <a:rPr lang="es-ES" sz="800" b="1" i="0" u="none" strike="noStrike" dirty="0">
                          <a:solidFill>
                            <a:srgbClr val="FFFFFF"/>
                          </a:solidFill>
                          <a:effectLst/>
                          <a:latin typeface="Century Gothic"/>
                        </a:rPr>
                        <a:t>información </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lvl="0" algn="l" rtl="0" fontAlgn="ctr"/>
                      <a:r>
                        <a:rPr lang="es-ES" sz="800" b="0" i="0" u="none" strike="noStrike">
                          <a:solidFill>
                            <a:srgbClr val="000000"/>
                          </a:solidFill>
                          <a:effectLst/>
                          <a:latin typeface="Century Gothic"/>
                        </a:rPr>
                        <a:t>Confirmación de cargo funcionario</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rowSpan="2">
                  <a:txBody>
                    <a:bodyPr/>
                    <a:lstStyle/>
                    <a:p>
                      <a:pPr algn="ctr" rtl="0" fontAlgn="ctr"/>
                      <a:r>
                        <a:rPr lang="es-ES" sz="800" b="0" i="0" u="none" strike="noStrike">
                          <a:solidFill>
                            <a:srgbClr val="000000"/>
                          </a:solidFill>
                          <a:effectLst/>
                          <a:latin typeface="Century Gothic"/>
                        </a:rPr>
                        <a:t>3,00%</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r h="235962">
                <a:tc vMerge="1">
                  <a:txBody>
                    <a:bodyPr/>
                    <a:lstStyle/>
                    <a:p>
                      <a:endParaRPr lang="es-ES"/>
                    </a:p>
                  </a:txBody>
                  <a:tcPr/>
                </a:tc>
                <a:tc>
                  <a:txBody>
                    <a:bodyPr/>
                    <a:lstStyle/>
                    <a:p>
                      <a:pPr lvl="0" algn="l" rtl="0" fontAlgn="ctr"/>
                      <a:r>
                        <a:rPr lang="es-ES" sz="800" b="0" i="0" u="none" strike="noStrike" dirty="0">
                          <a:solidFill>
                            <a:srgbClr val="000000"/>
                          </a:solidFill>
                          <a:effectLst/>
                          <a:latin typeface="Century Gothic"/>
                        </a:rPr>
                        <a:t>Confirmación de horario de atención</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vMerge="1">
                  <a:txBody>
                    <a:bodyPr/>
                    <a:lstStyle/>
                    <a:p>
                      <a:endParaRPr lang="es-ES"/>
                    </a:p>
                  </a:txBody>
                  <a:tcPr/>
                </a:tc>
              </a:tr>
              <a:tr h="166283">
                <a:tc>
                  <a:txBody>
                    <a:bodyPr/>
                    <a:lstStyle/>
                    <a:p>
                      <a:pPr algn="l" fontAlgn="ctr"/>
                      <a:r>
                        <a:rPr lang="es-ES" sz="800" b="0" i="0" u="none" strike="noStrike">
                          <a:solidFill>
                            <a:srgbClr val="000000"/>
                          </a:solidFill>
                          <a:effectLst/>
                          <a:latin typeface="Century Gothic"/>
                        </a:rPr>
                        <a:t> </a:t>
                      </a:r>
                    </a:p>
                  </a:txBody>
                  <a:tcPr marL="6383" marR="6383" marT="6383" marB="0" anchor="ctr">
                    <a:lnL w="19050" cap="flat" cmpd="sng" algn="ctr">
                      <a:solidFill>
                        <a:srgbClr val="95B3D7"/>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9050" cap="flat" cmpd="sng" algn="ctr">
                      <a:solidFill>
                        <a:srgbClr val="95B3D7"/>
                      </a:solidFill>
                      <a:prstDash val="solid"/>
                      <a:round/>
                      <a:headEnd type="none" w="med" len="med"/>
                      <a:tailEnd type="none" w="med" len="med"/>
                    </a:lnB>
                    <a:cell3D prstMaterial="dkEdge">
                      <a:bevel/>
                      <a:lightRig rig="flood" dir="t"/>
                    </a:cell3D>
                    <a:solidFill>
                      <a:srgbClr val="DCE6F1"/>
                    </a:solidFill>
                  </a:tcPr>
                </a:tc>
                <a:tc>
                  <a:txBody>
                    <a:bodyPr/>
                    <a:lstStyle/>
                    <a:p>
                      <a:pPr algn="r" rtl="0" fontAlgn="ctr"/>
                      <a:r>
                        <a:rPr lang="es-ES" sz="800" b="1" i="0" u="none" strike="noStrike">
                          <a:solidFill>
                            <a:srgbClr val="000000"/>
                          </a:solidFill>
                          <a:effectLst/>
                          <a:latin typeface="Century Gothic"/>
                        </a:rPr>
                        <a:t>TOTAL</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ctr" rtl="0" fontAlgn="ctr"/>
                      <a:r>
                        <a:rPr lang="es-ES" sz="800" b="1" i="0" u="none" strike="noStrike" dirty="0">
                          <a:solidFill>
                            <a:srgbClr val="000000"/>
                          </a:solidFill>
                          <a:effectLst/>
                          <a:latin typeface="Century Gothic"/>
                        </a:rPr>
                        <a:t>71,03%</a:t>
                      </a:r>
                    </a:p>
                  </a:txBody>
                  <a:tcPr marL="6383" marR="6383" marT="6383"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r>
            </a:tbl>
          </a:graphicData>
        </a:graphic>
      </p:graphicFrame>
    </p:spTree>
    <p:extLst>
      <p:ext uri="{BB962C8B-B14F-4D97-AF65-F5344CB8AC3E}">
        <p14:creationId xmlns:p14="http://schemas.microsoft.com/office/powerpoint/2010/main" val="333562314"/>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Hoja de ruta</a:t>
            </a:r>
            <a:endParaRPr lang="es-ES" dirty="0"/>
          </a:p>
        </p:txBody>
      </p:sp>
      <p:graphicFrame>
        <p:nvGraphicFramePr>
          <p:cNvPr id="4" name="3 Diagrama"/>
          <p:cNvGraphicFramePr/>
          <p:nvPr>
            <p:extLst>
              <p:ext uri="{D42A27DB-BD31-4B8C-83A1-F6EECF244321}">
                <p14:modId xmlns:p14="http://schemas.microsoft.com/office/powerpoint/2010/main" val="2162998170"/>
              </p:ext>
            </p:extLst>
          </p:nvPr>
        </p:nvGraphicFramePr>
        <p:xfrm>
          <a:off x="451263" y="2268187"/>
          <a:ext cx="8367548" cy="3788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6" descr="http://www.secretariadojmv.org/jmv/wp-content/uploads/proceso-formativo-1.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799" l="2128" r="100000">
                        <a14:backgroundMark x1="95532" y1="90691" x2="95532" y2="90691"/>
                        <a14:backgroundMark x1="93830" y1="91592" x2="93830" y2="91592"/>
                        <a14:backgroundMark x1="84255" y1="79880" x2="84255" y2="98498"/>
                        <a14:backgroundMark x1="84255" y1="98799" x2="97447" y2="99099"/>
                        <a14:backgroundMark x1="97234" y1="99700" x2="96596" y2="79279"/>
                        <a14:backgroundMark x1="96596" y1="79279" x2="83830" y2="79580"/>
                      </a14:backgroundRemoval>
                    </a14:imgEffect>
                  </a14:imgLayer>
                </a14:imgProps>
              </a:ext>
              <a:ext uri="{28A0092B-C50C-407E-A947-70E740481C1C}">
                <a14:useLocalDpi xmlns:a14="http://schemas.microsoft.com/office/drawing/2010/main" val="0"/>
              </a:ext>
            </a:extLst>
          </a:blip>
          <a:srcRect r="-2070"/>
          <a:stretch/>
        </p:blipFill>
        <p:spPr bwMode="auto">
          <a:xfrm>
            <a:off x="851892" y="2376363"/>
            <a:ext cx="1012533" cy="702842"/>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descr="https://inclusiondigitaleducativa.files.wordpress.com/2014/09/tic.png"/>
          <p:cNvPicPr/>
          <p:nvPr/>
        </p:nvPicPr>
        <p:blipFill>
          <a:blip r:embed="rId10">
            <a:extLst>
              <a:ext uri="{BEBA8EAE-BF5A-486C-A8C5-ECC9F3942E4B}">
                <a14:imgProps xmlns:a14="http://schemas.microsoft.com/office/drawing/2010/main">
                  <a14:imgLayer r:embed="rId11">
                    <a14:imgEffect>
                      <a14:backgroundRemoval t="0" b="100000" l="8333" r="89683">
                        <a14:foregroundMark x1="54762" y1="10000" x2="54762" y2="10000"/>
                        <a14:foregroundMark x1="81349" y1="44000" x2="81349" y2="44000"/>
                        <a14:foregroundMark x1="80556" y1="54500" x2="80556" y2="54500"/>
                        <a14:foregroundMark x1="86111" y1="40500" x2="86111" y2="40500"/>
                      </a14:backgroundRemoval>
                    </a14:imgEffect>
                  </a14:imgLayer>
                </a14:imgProps>
              </a:ext>
              <a:ext uri="{28A0092B-C50C-407E-A947-70E740481C1C}">
                <a14:useLocalDpi xmlns:a14="http://schemas.microsoft.com/office/drawing/2010/main" val="0"/>
              </a:ext>
            </a:extLst>
          </a:blip>
          <a:srcRect/>
          <a:stretch>
            <a:fillRect/>
          </a:stretch>
        </p:blipFill>
        <p:spPr bwMode="auto">
          <a:xfrm>
            <a:off x="822511" y="4334131"/>
            <a:ext cx="1071293" cy="710223"/>
          </a:xfrm>
          <a:prstGeom prst="rect">
            <a:avLst/>
          </a:prstGeom>
          <a:noFill/>
          <a:ln>
            <a:noFill/>
          </a:ln>
        </p:spPr>
      </p:pic>
      <p:pic>
        <p:nvPicPr>
          <p:cNvPr id="7" name="Picture 32" descr="http://2.bp.blogspot.com/-_j5S9k_OZis/VGEZyVwZvAI/AAAAAAAAAKY/ipuy807cn-g/s1600/1.jpg"/>
          <p:cNvPicPr>
            <a:picLocks noChangeAspect="1" noChangeArrowheads="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backgroundRemoval t="10000" b="93696" l="5313" r="96875"/>
                    </a14:imgEffect>
                  </a14:imgLayer>
                </a14:imgProps>
              </a:ext>
              <a:ext uri="{28A0092B-C50C-407E-A947-70E740481C1C}">
                <a14:useLocalDpi xmlns:a14="http://schemas.microsoft.com/office/drawing/2010/main" val="0"/>
              </a:ext>
            </a:extLst>
          </a:blip>
          <a:srcRect/>
          <a:stretch>
            <a:fillRect/>
          </a:stretch>
        </p:blipFill>
        <p:spPr bwMode="auto">
          <a:xfrm>
            <a:off x="679890" y="5168899"/>
            <a:ext cx="1184535" cy="851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8" descr="http://d2d0q1f1n1mcba.cloudfront.net/wp-content/uploads/2013/10/BizAgi-aplicado-a-la-mejora-de-procesos_.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3500">
                        <a14:foregroundMark x1="13375" y1="16917" x2="13375" y2="16917"/>
                        <a14:foregroundMark x1="33875" y1="14417" x2="33875" y2="14417"/>
                        <a14:foregroundMark x1="49688" y1="18167" x2="49688" y2="18167"/>
                        <a14:foregroundMark x1="76688" y1="24333" x2="76688" y2="24333"/>
                        <a14:foregroundMark x1="48750" y1="44250" x2="48750" y2="44250"/>
                        <a14:foregroundMark x1="29188" y1="39250" x2="29188" y2="39250"/>
                        <a14:foregroundMark x1="49688" y1="70333" x2="49688" y2="70333"/>
                        <a14:foregroundMark x1="73938" y1="66583" x2="73938" y2="66583"/>
                        <a14:foregroundMark x1="93500" y1="72833" x2="93500" y2="72833"/>
                        <a14:foregroundMark x1="68313" y1="72833" x2="68313" y2="72833"/>
                        <a14:foregroundMark x1="73938" y1="74000" x2="73938" y2="74000"/>
                        <a14:foregroundMark x1="19188" y1="16333" x2="19188" y2="16333"/>
                        <a14:foregroundMark x1="77375" y1="72250" x2="77375" y2="72250"/>
                      </a14:backgroundRemoval>
                    </a14:imgEffect>
                  </a14:imgLayer>
                </a14:imgProps>
              </a:ext>
              <a:ext uri="{28A0092B-C50C-407E-A947-70E740481C1C}">
                <a14:useLocalDpi xmlns:a14="http://schemas.microsoft.com/office/drawing/2010/main" val="0"/>
              </a:ext>
            </a:extLst>
          </a:blip>
          <a:srcRect/>
          <a:stretch>
            <a:fillRect/>
          </a:stretch>
        </p:blipFill>
        <p:spPr bwMode="auto">
          <a:xfrm>
            <a:off x="851892" y="3317442"/>
            <a:ext cx="1012533" cy="75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62314"/>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Guías, Herramientas</a:t>
            </a:r>
            <a:endParaRPr lang="es-ES" dirty="0"/>
          </a:p>
        </p:txBody>
      </p:sp>
      <p:graphicFrame>
        <p:nvGraphicFramePr>
          <p:cNvPr id="4" name="3 Diagrama"/>
          <p:cNvGraphicFramePr/>
          <p:nvPr>
            <p:extLst>
              <p:ext uri="{D42A27DB-BD31-4B8C-83A1-F6EECF244321}">
                <p14:modId xmlns:p14="http://schemas.microsoft.com/office/powerpoint/2010/main" val="2352568489"/>
              </p:ext>
            </p:extLst>
          </p:nvPr>
        </p:nvGraphicFramePr>
        <p:xfrm>
          <a:off x="451263" y="2182727"/>
          <a:ext cx="8367548" cy="3788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5255256"/>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703238" y="2184332"/>
            <a:ext cx="7715628" cy="3660466"/>
            <a:chOff x="835909" y="2123673"/>
            <a:chExt cx="7715628" cy="3660466"/>
          </a:xfrm>
        </p:grpSpPr>
        <p:sp>
          <p:nvSpPr>
            <p:cNvPr id="6" name="5 Rectángulo redondeado"/>
            <p:cNvSpPr/>
            <p:nvPr/>
          </p:nvSpPr>
          <p:spPr>
            <a:xfrm>
              <a:off x="3665028" y="3417961"/>
              <a:ext cx="2160241" cy="1080120"/>
            </a:xfrm>
            <a:prstGeom prst="roundRect">
              <a:avLst/>
            </a:prstGeom>
            <a:solidFill>
              <a:schemeClr val="accent5">
                <a:lumMod val="40000"/>
                <a:lumOff val="60000"/>
              </a:schemeClr>
            </a:solidFill>
            <a:effectLst>
              <a:outerShdw blurRad="50800" dist="139700" dir="21540000" algn="ctr" rotWithShape="0">
                <a:srgbClr val="000000">
                  <a:alpha val="78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t>Desigualdad en la implementación del Gobierno Electrónico</a:t>
              </a:r>
            </a:p>
          </p:txBody>
        </p:sp>
        <p:sp>
          <p:nvSpPr>
            <p:cNvPr id="8" name="7 Rectángulo redondeado"/>
            <p:cNvSpPr/>
            <p:nvPr/>
          </p:nvSpPr>
          <p:spPr>
            <a:xfrm>
              <a:off x="835909" y="4283913"/>
              <a:ext cx="2160241" cy="1080120"/>
            </a:xfrm>
            <a:prstGeom prst="roundRect">
              <a:avLst/>
            </a:prstGeom>
            <a:solidFill>
              <a:schemeClr val="accent5">
                <a:lumMod val="40000"/>
                <a:lumOff val="60000"/>
              </a:schemeClr>
            </a:solidFill>
            <a:effectLst>
              <a:outerShdw blurRad="50800" dist="139700" dir="21540000" algn="ctr" rotWithShape="0">
                <a:srgbClr val="000000">
                  <a:alpha val="78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t>Incipiente avance del derecho de acceso a la información pública</a:t>
              </a:r>
            </a:p>
          </p:txBody>
        </p:sp>
        <p:sp>
          <p:nvSpPr>
            <p:cNvPr id="9" name="8 Rectángulo redondeado"/>
            <p:cNvSpPr/>
            <p:nvPr/>
          </p:nvSpPr>
          <p:spPr>
            <a:xfrm>
              <a:off x="6391295" y="2467897"/>
              <a:ext cx="2160242" cy="1080120"/>
            </a:xfrm>
            <a:prstGeom prst="roundRect">
              <a:avLst/>
            </a:prstGeom>
            <a:solidFill>
              <a:schemeClr val="accent5">
                <a:lumMod val="40000"/>
                <a:lumOff val="60000"/>
              </a:schemeClr>
            </a:solidFill>
            <a:effectLst>
              <a:outerShdw blurRad="50800" dist="139700" dir="21540000" algn="ctr" rotWithShape="0">
                <a:srgbClr val="000000">
                  <a:alpha val="78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t>Baja o nula inversión en Infraestructura tecnológica</a:t>
              </a:r>
            </a:p>
          </p:txBody>
        </p:sp>
        <p:sp>
          <p:nvSpPr>
            <p:cNvPr id="10" name="9 Rectángulo redondeado"/>
            <p:cNvSpPr/>
            <p:nvPr/>
          </p:nvSpPr>
          <p:spPr>
            <a:xfrm>
              <a:off x="3665028" y="2123673"/>
              <a:ext cx="2160242" cy="1080120"/>
            </a:xfrm>
            <a:prstGeom prst="roundRect">
              <a:avLst/>
            </a:prstGeom>
            <a:solidFill>
              <a:schemeClr val="accent5">
                <a:lumMod val="40000"/>
                <a:lumOff val="60000"/>
              </a:schemeClr>
            </a:solidFill>
            <a:effectLst>
              <a:outerShdw blurRad="50800" dist="139700" dir="21540000" algn="ctr" rotWithShape="0">
                <a:srgbClr val="000000">
                  <a:alpha val="78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t>Presencia de corrupción y la falta de una visión estratégica</a:t>
              </a:r>
            </a:p>
          </p:txBody>
        </p:sp>
        <p:sp>
          <p:nvSpPr>
            <p:cNvPr id="11" name="10 Rectángulo redondeado"/>
            <p:cNvSpPr/>
            <p:nvPr/>
          </p:nvSpPr>
          <p:spPr>
            <a:xfrm>
              <a:off x="835909" y="2467897"/>
              <a:ext cx="2160241" cy="1080120"/>
            </a:xfrm>
            <a:prstGeom prst="roundRect">
              <a:avLst/>
            </a:prstGeom>
            <a:solidFill>
              <a:schemeClr val="accent5">
                <a:lumMod val="40000"/>
                <a:lumOff val="60000"/>
              </a:schemeClr>
            </a:solidFill>
            <a:effectLst>
              <a:outerShdw blurRad="50800" dist="139700" dir="21540000" algn="ctr" rotWithShape="0">
                <a:srgbClr val="000000">
                  <a:alpha val="78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t>Falta de políticas para la eliminación de </a:t>
              </a:r>
              <a:r>
                <a:rPr lang="es-ES_tradnl" sz="1400" b="1" dirty="0" smtClean="0"/>
                <a:t>la </a:t>
              </a:r>
              <a:r>
                <a:rPr lang="es-ES_tradnl" sz="1400" b="1" dirty="0"/>
                <a:t>brecha digital </a:t>
              </a:r>
            </a:p>
          </p:txBody>
        </p:sp>
        <p:sp>
          <p:nvSpPr>
            <p:cNvPr id="12" name="11 Rectángulo redondeado"/>
            <p:cNvSpPr/>
            <p:nvPr/>
          </p:nvSpPr>
          <p:spPr>
            <a:xfrm>
              <a:off x="3665029" y="4704019"/>
              <a:ext cx="2160241" cy="1080120"/>
            </a:xfrm>
            <a:prstGeom prst="roundRect">
              <a:avLst/>
            </a:prstGeom>
            <a:solidFill>
              <a:schemeClr val="accent5">
                <a:lumMod val="40000"/>
                <a:lumOff val="60000"/>
              </a:schemeClr>
            </a:solidFill>
            <a:effectLst>
              <a:outerShdw blurRad="50800" dist="139700" dir="21540000" algn="ctr" rotWithShape="0">
                <a:srgbClr val="000000">
                  <a:alpha val="78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t>Bajo </a:t>
              </a:r>
              <a:r>
                <a:rPr lang="es-ES_tradnl" sz="1400" b="1" dirty="0"/>
                <a:t>nivel de comunicación gobierno – ciudadano</a:t>
              </a:r>
            </a:p>
          </p:txBody>
        </p:sp>
        <p:sp>
          <p:nvSpPr>
            <p:cNvPr id="13" name="12 Rectángulo redondeado"/>
            <p:cNvSpPr/>
            <p:nvPr/>
          </p:nvSpPr>
          <p:spPr>
            <a:xfrm>
              <a:off x="6391295" y="4283913"/>
              <a:ext cx="2160242" cy="1080120"/>
            </a:xfrm>
            <a:prstGeom prst="roundRect">
              <a:avLst/>
            </a:prstGeom>
            <a:solidFill>
              <a:schemeClr val="accent5">
                <a:lumMod val="40000"/>
                <a:lumOff val="60000"/>
              </a:schemeClr>
            </a:solidFill>
            <a:effectLst>
              <a:outerShdw blurRad="50800" dist="139700" dir="21540000" algn="ctr" rotWithShape="0">
                <a:srgbClr val="000000">
                  <a:alpha val="78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t>Mínima inversión en capacitación al usuario</a:t>
              </a:r>
              <a:endParaRPr lang="es-ES" sz="1400" b="1" dirty="0"/>
            </a:p>
          </p:txBody>
        </p:sp>
      </p:grpSp>
      <p:sp>
        <p:nvSpPr>
          <p:cNvPr id="14" name="Título 1"/>
          <p:cNvSpPr txBox="1">
            <a:spLocks/>
          </p:cNvSpPr>
          <p:nvPr/>
        </p:nvSpPr>
        <p:spPr>
          <a:xfrm>
            <a:off x="0" y="782480"/>
            <a:ext cx="8913813" cy="914400"/>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 smtClean="0"/>
              <a:t>Planteamiento del problema</a:t>
            </a:r>
            <a:endParaRPr lang="es-ES" dirty="0"/>
          </a:p>
        </p:txBody>
      </p:sp>
    </p:spTree>
    <p:extLst>
      <p:ext uri="{BB962C8B-B14F-4D97-AF65-F5344CB8AC3E}">
        <p14:creationId xmlns:p14="http://schemas.microsoft.com/office/powerpoint/2010/main" val="1295804577"/>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redondeado"/>
          <p:cNvSpPr/>
          <p:nvPr/>
        </p:nvSpPr>
        <p:spPr>
          <a:xfrm>
            <a:off x="877824" y="5056088"/>
            <a:ext cx="7632848" cy="504056"/>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solidFill>
                <a:schemeClr val="bg1"/>
              </a:solidFill>
            </a:endParaRPr>
          </a:p>
        </p:txBody>
      </p:sp>
      <p:sp>
        <p:nvSpPr>
          <p:cNvPr id="2" name="1 Título"/>
          <p:cNvSpPr>
            <a:spLocks noGrp="1"/>
          </p:cNvSpPr>
          <p:nvPr>
            <p:ph type="title"/>
          </p:nvPr>
        </p:nvSpPr>
        <p:spPr/>
        <p:txBody>
          <a:bodyPr/>
          <a:lstStyle/>
          <a:p>
            <a:r>
              <a:rPr lang="es-ES" dirty="0" smtClean="0"/>
              <a:t>AGENDA</a:t>
            </a:r>
            <a:endParaRPr lang="es-ES" dirty="0"/>
          </a:p>
        </p:txBody>
      </p:sp>
      <p:sp>
        <p:nvSpPr>
          <p:cNvPr id="4" name="3 CuadroTexto"/>
          <p:cNvSpPr txBox="1"/>
          <p:nvPr/>
        </p:nvSpPr>
        <p:spPr>
          <a:xfrm>
            <a:off x="1114422" y="2583370"/>
            <a:ext cx="7559675" cy="400110"/>
          </a:xfrm>
          <a:prstGeom prst="rect">
            <a:avLst/>
          </a:prstGeom>
          <a:noFill/>
          <a:ln>
            <a:noFill/>
          </a:ln>
        </p:spPr>
        <p:txBody>
          <a:bodyPr wrap="square">
            <a:spAutoFit/>
          </a:bodyPr>
          <a:lstStyle/>
          <a:p>
            <a:pPr marL="342900" indent="-342900" fontAlgn="auto">
              <a:spcBef>
                <a:spcPts val="0"/>
              </a:spcBef>
              <a:spcAft>
                <a:spcPts val="0"/>
              </a:spcAft>
              <a:buFont typeface="Arial" pitchFamily="34" charset="0"/>
              <a:buChar char="•"/>
              <a:defRPr/>
            </a:pPr>
            <a:r>
              <a:rPr lang="es-EC" sz="2000" dirty="0">
                <a:latin typeface="+mj-lt"/>
              </a:rPr>
              <a:t>Introducción</a:t>
            </a:r>
          </a:p>
        </p:txBody>
      </p:sp>
      <p:sp>
        <p:nvSpPr>
          <p:cNvPr id="5" name="15 Rectángulo"/>
          <p:cNvSpPr>
            <a:spLocks noChangeArrowheads="1"/>
          </p:cNvSpPr>
          <p:nvPr/>
        </p:nvSpPr>
        <p:spPr bwMode="auto">
          <a:xfrm>
            <a:off x="1138806" y="3588507"/>
            <a:ext cx="681789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S" sz="2000" dirty="0" smtClean="0">
                <a:latin typeface="+mj-lt"/>
              </a:rPr>
              <a:t>Comparativo Madurez de GE: Internacional, Local</a:t>
            </a:r>
            <a:endParaRPr lang="es-EC" sz="2000" dirty="0">
              <a:latin typeface="+mj-lt"/>
            </a:endParaRPr>
          </a:p>
        </p:txBody>
      </p:sp>
      <p:sp>
        <p:nvSpPr>
          <p:cNvPr id="6" name="16 Rectángulo"/>
          <p:cNvSpPr>
            <a:spLocks noChangeArrowheads="1"/>
          </p:cNvSpPr>
          <p:nvPr/>
        </p:nvSpPr>
        <p:spPr bwMode="auto">
          <a:xfrm>
            <a:off x="1138806" y="4110904"/>
            <a:ext cx="3275256"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smtClean="0">
                <a:latin typeface="+mj-lt"/>
              </a:rPr>
              <a:t>Definición de factores</a:t>
            </a:r>
            <a:endParaRPr lang="es-EC" sz="2000" dirty="0">
              <a:latin typeface="+mj-lt"/>
            </a:endParaRPr>
          </a:p>
        </p:txBody>
      </p:sp>
      <p:sp>
        <p:nvSpPr>
          <p:cNvPr id="7" name="20 Rectángulo"/>
          <p:cNvSpPr>
            <a:spLocks noChangeArrowheads="1"/>
          </p:cNvSpPr>
          <p:nvPr/>
        </p:nvSpPr>
        <p:spPr bwMode="auto">
          <a:xfrm>
            <a:off x="1138806" y="4614540"/>
            <a:ext cx="433003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smtClean="0">
                <a:latin typeface="+mj-lt"/>
              </a:rPr>
              <a:t>Caso de Estudio: Antonio Ante</a:t>
            </a:r>
            <a:endParaRPr lang="es-EC" sz="2000" dirty="0">
              <a:latin typeface="+mj-lt"/>
            </a:endParaRPr>
          </a:p>
        </p:txBody>
      </p:sp>
      <p:sp>
        <p:nvSpPr>
          <p:cNvPr id="8" name="20 Rectángulo"/>
          <p:cNvSpPr>
            <a:spLocks noChangeArrowheads="1"/>
          </p:cNvSpPr>
          <p:nvPr/>
        </p:nvSpPr>
        <p:spPr bwMode="auto">
          <a:xfrm>
            <a:off x="1138808" y="5106668"/>
            <a:ext cx="4841390"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b="1" dirty="0">
                <a:solidFill>
                  <a:schemeClr val="bg1"/>
                </a:solidFill>
                <a:latin typeface="+mj-lt"/>
              </a:rPr>
              <a:t>Conclusiones y Recomendaciones</a:t>
            </a:r>
          </a:p>
        </p:txBody>
      </p:sp>
      <p:sp>
        <p:nvSpPr>
          <p:cNvPr id="9" name="8 CuadroTexto"/>
          <p:cNvSpPr txBox="1"/>
          <p:nvPr/>
        </p:nvSpPr>
        <p:spPr>
          <a:xfrm>
            <a:off x="1126614" y="3088635"/>
            <a:ext cx="2933816" cy="400110"/>
          </a:xfrm>
          <a:prstGeom prst="rect">
            <a:avLst/>
          </a:prstGeom>
          <a:noFill/>
          <a:ln w="9525">
            <a:noFill/>
            <a:miter lim="800000"/>
            <a:headEnd/>
            <a:tailEnd/>
          </a:ln>
        </p:spPr>
        <p:txBody>
          <a:bodyPr wrap="none">
            <a:spAutoFit/>
          </a:bodyPr>
          <a:lstStyle>
            <a:defPPr>
              <a:defRPr lang="es-ES"/>
            </a:defPPr>
            <a:lvl1pPr marL="342900" indent="-342900">
              <a:buFont typeface="Arial" pitchFamily="34" charset="0"/>
              <a:buChar char="•"/>
              <a:defRPr sz="2000">
                <a:latin typeface="+mj-lt"/>
              </a:defRPr>
            </a:lvl1pPr>
          </a:lstStyle>
          <a:p>
            <a:r>
              <a:rPr lang="es-EC" dirty="0" smtClean="0"/>
              <a:t>Marco Conceptual</a:t>
            </a:r>
            <a:endParaRPr lang="es-EC" dirty="0"/>
          </a:p>
        </p:txBody>
      </p:sp>
    </p:spTree>
    <p:extLst>
      <p:ext uri="{BB962C8B-B14F-4D97-AF65-F5344CB8AC3E}">
        <p14:creationId xmlns:p14="http://schemas.microsoft.com/office/powerpoint/2010/main" val="2794127068"/>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Conclusiones</a:t>
            </a:r>
            <a:endParaRPr lang="es-ES" dirty="0"/>
          </a:p>
        </p:txBody>
      </p:sp>
      <p:sp>
        <p:nvSpPr>
          <p:cNvPr id="3" name="2 Rectángulo"/>
          <p:cNvSpPr/>
          <p:nvPr/>
        </p:nvSpPr>
        <p:spPr>
          <a:xfrm>
            <a:off x="573024" y="2123600"/>
            <a:ext cx="8022336" cy="5355312"/>
          </a:xfrm>
          <a:prstGeom prst="rect">
            <a:avLst/>
          </a:prstGeom>
        </p:spPr>
        <p:txBody>
          <a:bodyPr wrap="square">
            <a:spAutoFit/>
          </a:bodyPr>
          <a:lstStyle/>
          <a:p>
            <a:pPr marL="285750" indent="-285750" algn="just">
              <a:buFont typeface="Wingdings" pitchFamily="2" charset="2"/>
              <a:buChar char="ü"/>
            </a:pPr>
            <a:r>
              <a:rPr lang="es-ES_tradnl" dirty="0"/>
              <a:t>Las posibilidades que ofrecen las TIC aplicadas a la Administración Pública son innumerables, éstas dependen en buena medida de la innovación y capacidad inventiva de sus ejecutores</a:t>
            </a:r>
            <a:r>
              <a:rPr lang="es-ES_tradnl" dirty="0" smtClean="0"/>
              <a:t>.</a:t>
            </a:r>
          </a:p>
          <a:p>
            <a:pPr algn="just"/>
            <a:endParaRPr lang="es-ES_tradnl" dirty="0" smtClean="0"/>
          </a:p>
          <a:p>
            <a:pPr marL="285750" indent="-285750" algn="just">
              <a:buFont typeface="Wingdings" pitchFamily="2" charset="2"/>
              <a:buChar char="ü"/>
            </a:pPr>
            <a:r>
              <a:rPr lang="es-ES" dirty="0" smtClean="0"/>
              <a:t>El GE requiere </a:t>
            </a:r>
            <a:r>
              <a:rPr lang="es-ES" dirty="0"/>
              <a:t>un fuerte compromiso por parte de los líderes del gobierno. Los recursos necesarios para la creación de un entorno propicio para la administración electrónica, incluyen nuevos marcos de política, capacidad de organización y de métodos para el despliegue de recursos humanos y financieros</a:t>
            </a:r>
            <a:r>
              <a:rPr lang="es-ES" dirty="0" smtClean="0"/>
              <a:t>.</a:t>
            </a:r>
          </a:p>
          <a:p>
            <a:pPr algn="just"/>
            <a:r>
              <a:rPr lang="es-ES" dirty="0" smtClean="0"/>
              <a:t> 	</a:t>
            </a:r>
          </a:p>
          <a:p>
            <a:pPr marL="285750" indent="-285750" algn="just">
              <a:buFont typeface="Wingdings" pitchFamily="2" charset="2"/>
              <a:buChar char="ü"/>
            </a:pPr>
            <a:r>
              <a:rPr lang="es-EC" dirty="0"/>
              <a:t>La utilización de un portal web oficial para una </a:t>
            </a:r>
            <a:r>
              <a:rPr lang="es-EC" dirty="0" smtClean="0"/>
              <a:t>GAD </a:t>
            </a:r>
            <a:r>
              <a:rPr lang="es-EC" dirty="0"/>
              <a:t>es una oportunidad </a:t>
            </a:r>
            <a:r>
              <a:rPr lang="es-EC" dirty="0" smtClean="0"/>
              <a:t>para </a:t>
            </a:r>
            <a:r>
              <a:rPr lang="es-EC" dirty="0"/>
              <a:t>modernizar su gestión, simplificar procesos, aumentar su </a:t>
            </a:r>
            <a:r>
              <a:rPr lang="es-EC" dirty="0" err="1"/>
              <a:t>nodalidad</a:t>
            </a:r>
            <a:r>
              <a:rPr lang="es-EC" dirty="0"/>
              <a:t> y volver más eficientes sus actividades. La correcta operación de un portal web da a los ciudadanos la posibilidad de encontrar a su gobierno las </a:t>
            </a:r>
            <a:r>
              <a:rPr lang="es-EC" dirty="0" smtClean="0"/>
              <a:t>24x7.</a:t>
            </a:r>
            <a:endParaRPr lang="es-ES_tradnl" dirty="0" smtClean="0"/>
          </a:p>
          <a:p>
            <a:pPr algn="just"/>
            <a:endParaRPr lang="es-ES_tradnl" dirty="0"/>
          </a:p>
          <a:p>
            <a:pPr algn="just"/>
            <a:endParaRPr lang="es-ES_tradnl" dirty="0" smtClean="0"/>
          </a:p>
          <a:p>
            <a:pPr algn="just"/>
            <a:endParaRPr lang="es-ES_tradnl" dirty="0"/>
          </a:p>
          <a:p>
            <a:pPr algn="just"/>
            <a:endParaRPr lang="es-ES" dirty="0"/>
          </a:p>
        </p:txBody>
      </p:sp>
      <p:sp>
        <p:nvSpPr>
          <p:cNvPr id="10" name="AutoShape 2" descr="Resultado de imagen para conclusion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1" name="AutoShape 4" descr="Resultado de imagen para conclusion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3" name="Picture 6" descr="http://questgarden.com/72/63/4/090923120618/images/Writing%20man.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00" b="94792" l="9845" r="92228">
                        <a14:foregroundMark x1="9845" y1="95208" x2="9845" y2="95208"/>
                        <a14:foregroundMark x1="92487" y1="78750" x2="92487" y2="78750"/>
                        <a14:foregroundMark x1="64767" y1="7083" x2="64767" y2="7083"/>
                        <a14:foregroundMark x1="67617" y1="2500" x2="67617" y2="2500"/>
                      </a14:backgroundRemoval>
                    </a14:imgEffect>
                  </a14:imgLayer>
                </a14:imgProps>
              </a:ext>
              <a:ext uri="{28A0092B-C50C-407E-A947-70E740481C1C}">
                <a14:useLocalDpi xmlns:a14="http://schemas.microsoft.com/office/drawing/2010/main" val="0"/>
              </a:ext>
            </a:extLst>
          </a:blip>
          <a:srcRect/>
          <a:stretch>
            <a:fillRect/>
          </a:stretch>
        </p:blipFill>
        <p:spPr bwMode="auto">
          <a:xfrm>
            <a:off x="7671793" y="579120"/>
            <a:ext cx="1242020" cy="154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893467"/>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Recomendaciones</a:t>
            </a:r>
            <a:endParaRPr lang="es-ES" dirty="0"/>
          </a:p>
        </p:txBody>
      </p:sp>
      <p:sp>
        <p:nvSpPr>
          <p:cNvPr id="3" name="2 Rectángulo"/>
          <p:cNvSpPr/>
          <p:nvPr/>
        </p:nvSpPr>
        <p:spPr>
          <a:xfrm>
            <a:off x="573024" y="2245520"/>
            <a:ext cx="8022336" cy="3693319"/>
          </a:xfrm>
          <a:prstGeom prst="rect">
            <a:avLst/>
          </a:prstGeom>
        </p:spPr>
        <p:txBody>
          <a:bodyPr wrap="square">
            <a:spAutoFit/>
          </a:bodyPr>
          <a:lstStyle/>
          <a:p>
            <a:pPr marL="285750" indent="-285750" algn="just">
              <a:buFont typeface="Wingdings" pitchFamily="2" charset="2"/>
              <a:buChar char="ü"/>
            </a:pPr>
            <a:r>
              <a:rPr lang="es-EC" dirty="0"/>
              <a:t>Se hace necesario avanzar en el desarrollo del </a:t>
            </a:r>
            <a:r>
              <a:rPr lang="es-EC" dirty="0" smtClean="0"/>
              <a:t>GE en </a:t>
            </a:r>
            <a:r>
              <a:rPr lang="es-EC" dirty="0"/>
              <a:t>el ámbito local, con el propósito de  habilitar y/o fortalecer las capacidades de prestación de servicios </a:t>
            </a:r>
            <a:r>
              <a:rPr lang="es-EC" dirty="0" smtClean="0"/>
              <a:t>a la comunidad, </a:t>
            </a:r>
            <a:r>
              <a:rPr lang="es-EC" dirty="0"/>
              <a:t>con énfasis en la atención de trámites en línea. </a:t>
            </a:r>
            <a:endParaRPr lang="es-EC" dirty="0" smtClean="0"/>
          </a:p>
          <a:p>
            <a:pPr algn="just"/>
            <a:endParaRPr lang="es-ES_tradnl" dirty="0" smtClean="0"/>
          </a:p>
          <a:p>
            <a:pPr marL="285750" lvl="0" indent="-285750" algn="just">
              <a:buFont typeface="Wingdings" pitchFamily="2" charset="2"/>
              <a:buChar char="ü"/>
            </a:pPr>
            <a:r>
              <a:rPr lang="es-EC" dirty="0"/>
              <a:t>E</a:t>
            </a:r>
            <a:r>
              <a:rPr lang="es-EC" dirty="0" smtClean="0"/>
              <a:t>s </a:t>
            </a:r>
            <a:r>
              <a:rPr lang="es-EC" dirty="0"/>
              <a:t>importante fomentar la utilización y sistematización de las TIC como medios para difundir y compartir experiencias en la administración  local y en el </a:t>
            </a:r>
            <a:r>
              <a:rPr lang="es-EC" dirty="0" smtClean="0"/>
              <a:t>GE </a:t>
            </a:r>
            <a:r>
              <a:rPr lang="es-EC" dirty="0"/>
              <a:t>municipal, y en esto tiene un papel fundamental las organizaciones de la sociedad civil y principalmente los programas nacionales de fortalecimiento de las capacidades de GE a nivel local.</a:t>
            </a:r>
            <a:endParaRPr lang="es-ES" dirty="0"/>
          </a:p>
          <a:p>
            <a:pPr marL="285750" indent="-285750" algn="just">
              <a:buFont typeface="Wingdings" pitchFamily="2" charset="2"/>
              <a:buChar char="ü"/>
            </a:pPr>
            <a:endParaRPr lang="es-ES" dirty="0" smtClean="0"/>
          </a:p>
          <a:p>
            <a:pPr algn="just"/>
            <a:r>
              <a:rPr lang="es-ES" dirty="0" smtClean="0"/>
              <a:t> </a:t>
            </a:r>
            <a:endParaRPr lang="es-ES" dirty="0"/>
          </a:p>
        </p:txBody>
      </p:sp>
      <p:pic>
        <p:nvPicPr>
          <p:cNvPr id="4" name="Picture 6" descr="http://questgarden.com/72/63/4/090923120618/images/Writing%20man.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00" b="94792" l="9845" r="92228">
                        <a14:foregroundMark x1="9845" y1="95208" x2="9845" y2="95208"/>
                        <a14:foregroundMark x1="92487" y1="78750" x2="92487" y2="78750"/>
                        <a14:foregroundMark x1="64767" y1="7083" x2="64767" y2="7083"/>
                        <a14:foregroundMark x1="67617" y1="2500" x2="67617" y2="2500"/>
                      </a14:backgroundRemoval>
                    </a14:imgEffect>
                  </a14:imgLayer>
                </a14:imgProps>
              </a:ext>
              <a:ext uri="{28A0092B-C50C-407E-A947-70E740481C1C}">
                <a14:useLocalDpi xmlns:a14="http://schemas.microsoft.com/office/drawing/2010/main" val="0"/>
              </a:ext>
            </a:extLst>
          </a:blip>
          <a:srcRect/>
          <a:stretch>
            <a:fillRect/>
          </a:stretch>
        </p:blipFill>
        <p:spPr bwMode="auto">
          <a:xfrm>
            <a:off x="7671793" y="579120"/>
            <a:ext cx="1242020" cy="154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30415"/>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97536" y="2329525"/>
            <a:ext cx="8913813" cy="1296544"/>
          </a:xfrm>
        </p:spPr>
        <p:txBody>
          <a:bodyPr>
            <a:normAutofit/>
          </a:bodyPr>
          <a:lstStyle/>
          <a:p>
            <a:pPr algn="ctr"/>
            <a:r>
              <a:rPr lang="es-ES" dirty="0"/>
              <a:t>MUCHAS GRACIAS </a:t>
            </a:r>
            <a:r>
              <a:rPr lang="es-ES" dirty="0" smtClean="0"/>
              <a:t>POR </a:t>
            </a:r>
            <a:r>
              <a:rPr lang="es-ES" dirty="0"/>
              <a:t>SU ATENCIÓN</a:t>
            </a:r>
          </a:p>
        </p:txBody>
      </p:sp>
    </p:spTree>
    <p:extLst>
      <p:ext uri="{BB962C8B-B14F-4D97-AF65-F5344CB8AC3E}">
        <p14:creationId xmlns:p14="http://schemas.microsoft.com/office/powerpoint/2010/main" val="930994104"/>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0" y="782480"/>
            <a:ext cx="8913813" cy="914400"/>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 dirty="0" smtClean="0"/>
              <a:t>Objetivos</a:t>
            </a:r>
            <a:endParaRPr lang="es-ES" dirty="0"/>
          </a:p>
        </p:txBody>
      </p:sp>
      <p:pic>
        <p:nvPicPr>
          <p:cNvPr id="4" name="Picture 6" descr="Resultado de imagen para objetivos"/>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0" b="89744" l="9722" r="100000"/>
                    </a14:imgEffect>
                  </a14:imgLayer>
                </a14:imgProps>
              </a:ext>
              <a:ext uri="{28A0092B-C50C-407E-A947-70E740481C1C}">
                <a14:useLocalDpi xmlns:a14="http://schemas.microsoft.com/office/drawing/2010/main" val="0"/>
              </a:ext>
            </a:extLst>
          </a:blip>
          <a:srcRect/>
          <a:stretch>
            <a:fillRect/>
          </a:stretch>
        </p:blipFill>
        <p:spPr bwMode="auto">
          <a:xfrm>
            <a:off x="7781608" y="626401"/>
            <a:ext cx="1132205" cy="12265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17 Diagrama"/>
          <p:cNvGraphicFramePr/>
          <p:nvPr>
            <p:extLst>
              <p:ext uri="{D42A27DB-BD31-4B8C-83A1-F6EECF244321}">
                <p14:modId xmlns:p14="http://schemas.microsoft.com/office/powerpoint/2010/main" val="1100746708"/>
              </p:ext>
            </p:extLst>
          </p:nvPr>
        </p:nvGraphicFramePr>
        <p:xfrm>
          <a:off x="154379" y="1923806"/>
          <a:ext cx="1847131" cy="14768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9" name="18 Diagrama"/>
          <p:cNvGraphicFramePr/>
          <p:nvPr>
            <p:extLst>
              <p:ext uri="{D42A27DB-BD31-4B8C-83A1-F6EECF244321}">
                <p14:modId xmlns:p14="http://schemas.microsoft.com/office/powerpoint/2010/main" val="77729812"/>
              </p:ext>
            </p:extLst>
          </p:nvPr>
        </p:nvGraphicFramePr>
        <p:xfrm>
          <a:off x="2001511" y="1983181"/>
          <a:ext cx="6769805" cy="115619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2" name="21 Diagrama"/>
          <p:cNvGraphicFramePr/>
          <p:nvPr>
            <p:extLst>
              <p:ext uri="{D42A27DB-BD31-4B8C-83A1-F6EECF244321}">
                <p14:modId xmlns:p14="http://schemas.microsoft.com/office/powerpoint/2010/main" val="2095188742"/>
              </p:ext>
            </p:extLst>
          </p:nvPr>
        </p:nvGraphicFramePr>
        <p:xfrm>
          <a:off x="154379" y="4284956"/>
          <a:ext cx="1847131" cy="147688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pSp>
        <p:nvGrpSpPr>
          <p:cNvPr id="27" name="26 Grupo"/>
          <p:cNvGrpSpPr/>
          <p:nvPr/>
        </p:nvGrpSpPr>
        <p:grpSpPr>
          <a:xfrm>
            <a:off x="1994618" y="3612146"/>
            <a:ext cx="6769804" cy="739673"/>
            <a:chOff x="0" y="-125207"/>
            <a:chExt cx="6769804" cy="1030431"/>
          </a:xfrm>
          <a:scene3d>
            <a:camera prst="orthographicFront"/>
            <a:lightRig rig="threePt" dir="t">
              <a:rot lat="0" lon="0" rev="7500000"/>
            </a:lightRig>
          </a:scene3d>
        </p:grpSpPr>
        <p:sp>
          <p:nvSpPr>
            <p:cNvPr id="28" name="27 Rectángulo redondeado"/>
            <p:cNvSpPr/>
            <p:nvPr/>
          </p:nvSpPr>
          <p:spPr>
            <a:xfrm>
              <a:off x="0" y="7137"/>
              <a:ext cx="6769804" cy="791672"/>
            </a:xfrm>
            <a:prstGeom prst="roundRect">
              <a:avLst/>
            </a:prstGeom>
            <a:solidFill>
              <a:schemeClr val="accent5">
                <a:lumMod val="20000"/>
                <a:lumOff val="80000"/>
                <a:alpha val="9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4">
                <a:alpha val="90000"/>
                <a:hueOff val="0"/>
                <a:satOff val="0"/>
                <a:lumOff val="0"/>
                <a:alphaOff val="0"/>
              </a:schemeClr>
            </a:effectRef>
            <a:fontRef idx="minor">
              <a:schemeClr val="lt1"/>
            </a:fontRef>
          </p:style>
        </p:sp>
        <p:sp>
          <p:nvSpPr>
            <p:cNvPr id="29" name="28 Rectángulo"/>
            <p:cNvSpPr/>
            <p:nvPr/>
          </p:nvSpPr>
          <p:spPr>
            <a:xfrm>
              <a:off x="33650" y="-125207"/>
              <a:ext cx="6658316" cy="10304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400" b="1" dirty="0">
                  <a:solidFill>
                    <a:schemeClr val="tx1"/>
                  </a:solidFill>
                </a:rPr>
                <a:t>Analizar la situación actual del gobierno electrónico a nivel </a:t>
              </a:r>
              <a:r>
                <a:rPr lang="es-ES" sz="1400" b="1" dirty="0" smtClean="0">
                  <a:solidFill>
                    <a:schemeClr val="tx1"/>
                  </a:solidFill>
                </a:rPr>
                <a:t>mundial.</a:t>
              </a:r>
              <a:endParaRPr lang="es-ES" sz="1600" b="1" dirty="0">
                <a:solidFill>
                  <a:schemeClr val="tx1"/>
                </a:solidFill>
              </a:endParaRPr>
            </a:p>
          </p:txBody>
        </p:sp>
      </p:grpSp>
      <p:grpSp>
        <p:nvGrpSpPr>
          <p:cNvPr id="30" name="29 Grupo"/>
          <p:cNvGrpSpPr/>
          <p:nvPr/>
        </p:nvGrpSpPr>
        <p:grpSpPr>
          <a:xfrm>
            <a:off x="1964943" y="4231357"/>
            <a:ext cx="6785629" cy="739668"/>
            <a:chOff x="-15825" y="-120071"/>
            <a:chExt cx="6785629" cy="1030426"/>
          </a:xfrm>
          <a:scene3d>
            <a:camera prst="orthographicFront"/>
            <a:lightRig rig="threePt" dir="t">
              <a:rot lat="0" lon="0" rev="7500000"/>
            </a:lightRig>
          </a:scene3d>
        </p:grpSpPr>
        <p:sp>
          <p:nvSpPr>
            <p:cNvPr id="31" name="30 Rectángulo redondeado"/>
            <p:cNvSpPr/>
            <p:nvPr/>
          </p:nvSpPr>
          <p:spPr>
            <a:xfrm>
              <a:off x="0" y="7137"/>
              <a:ext cx="6769804" cy="791672"/>
            </a:xfrm>
            <a:prstGeom prst="roundRect">
              <a:avLst/>
            </a:prstGeom>
            <a:solidFill>
              <a:schemeClr val="accent5">
                <a:lumMod val="40000"/>
                <a:lumOff val="60000"/>
                <a:alpha val="90000"/>
              </a:schemeClr>
            </a:solidFill>
            <a:ln>
              <a:solidFill>
                <a:schemeClr val="accent5">
                  <a:lumMod val="40000"/>
                  <a:lumOff val="60000"/>
                </a:schemeClr>
              </a:solidFill>
            </a:ln>
            <a:sp3d prstMaterial="plastic">
              <a:bevelT w="127000" h="25400" prst="relaxedInset"/>
            </a:sp3d>
          </p:spPr>
          <p:style>
            <a:lnRef idx="0">
              <a:schemeClr val="lt1">
                <a:hueOff val="0"/>
                <a:satOff val="0"/>
                <a:lumOff val="0"/>
                <a:alphaOff val="0"/>
              </a:schemeClr>
            </a:lnRef>
            <a:fillRef idx="3">
              <a:scrgbClr r="0" g="0" b="0"/>
            </a:fillRef>
            <a:effectRef idx="2">
              <a:schemeClr val="accent4">
                <a:alpha val="90000"/>
                <a:hueOff val="0"/>
                <a:satOff val="0"/>
                <a:lumOff val="0"/>
                <a:alphaOff val="0"/>
              </a:schemeClr>
            </a:effectRef>
            <a:fontRef idx="minor">
              <a:schemeClr val="lt1"/>
            </a:fontRef>
          </p:style>
        </p:sp>
        <p:sp>
          <p:nvSpPr>
            <p:cNvPr id="32" name="31 Rectángulo"/>
            <p:cNvSpPr/>
            <p:nvPr/>
          </p:nvSpPr>
          <p:spPr>
            <a:xfrm>
              <a:off x="-15825" y="-120071"/>
              <a:ext cx="6658316" cy="103042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400" b="1" dirty="0">
                  <a:solidFill>
                    <a:schemeClr val="tx1"/>
                  </a:solidFill>
                </a:rPr>
                <a:t>Analizar casos de éxito a nivel internacional y n</a:t>
              </a:r>
              <a:r>
                <a:rPr lang="es-ES" sz="1400" b="1" dirty="0" smtClean="0">
                  <a:solidFill>
                    <a:schemeClr val="tx1"/>
                  </a:solidFill>
                </a:rPr>
                <a:t>acional.</a:t>
              </a:r>
              <a:endParaRPr lang="es-ES" sz="1400" b="1" i="0" kern="1200" dirty="0">
                <a:solidFill>
                  <a:schemeClr val="tx1"/>
                </a:solidFill>
                <a:effectLst/>
              </a:endParaRPr>
            </a:p>
          </p:txBody>
        </p:sp>
      </p:grpSp>
      <p:grpSp>
        <p:nvGrpSpPr>
          <p:cNvPr id="36" name="35 Grupo"/>
          <p:cNvGrpSpPr/>
          <p:nvPr/>
        </p:nvGrpSpPr>
        <p:grpSpPr>
          <a:xfrm>
            <a:off x="1964943" y="5563246"/>
            <a:ext cx="6769804" cy="779688"/>
            <a:chOff x="0" y="7137"/>
            <a:chExt cx="6769804" cy="1086176"/>
          </a:xfrm>
          <a:scene3d>
            <a:camera prst="orthographicFront"/>
            <a:lightRig rig="threePt" dir="t">
              <a:rot lat="0" lon="0" rev="7500000"/>
            </a:lightRig>
          </a:scene3d>
        </p:grpSpPr>
        <p:sp>
          <p:nvSpPr>
            <p:cNvPr id="37" name="36 Rectángulo redondeado"/>
            <p:cNvSpPr/>
            <p:nvPr/>
          </p:nvSpPr>
          <p:spPr>
            <a:xfrm>
              <a:off x="0" y="7137"/>
              <a:ext cx="6769804" cy="791672"/>
            </a:xfrm>
            <a:prstGeom prst="roundRect">
              <a:avLst/>
            </a:prstGeom>
            <a:solidFill>
              <a:schemeClr val="accent5">
                <a:lumMod val="75000"/>
                <a:alpha val="90000"/>
              </a:schemeClr>
            </a:solidFill>
            <a:ln>
              <a:solidFill>
                <a:schemeClr val="accent5">
                  <a:lumMod val="50000"/>
                </a:schemeClr>
              </a:solidFill>
            </a:ln>
            <a:sp3d prstMaterial="plastic">
              <a:bevelT w="127000" h="25400" prst="relaxedInset"/>
            </a:sp3d>
          </p:spPr>
          <p:style>
            <a:lnRef idx="0">
              <a:schemeClr val="lt1">
                <a:hueOff val="0"/>
                <a:satOff val="0"/>
                <a:lumOff val="0"/>
                <a:alphaOff val="0"/>
              </a:schemeClr>
            </a:lnRef>
            <a:fillRef idx="3">
              <a:scrgbClr r="0" g="0" b="0"/>
            </a:fillRef>
            <a:effectRef idx="2">
              <a:schemeClr val="accent4">
                <a:alpha val="90000"/>
                <a:hueOff val="0"/>
                <a:satOff val="0"/>
                <a:lumOff val="0"/>
                <a:alphaOff val="0"/>
              </a:schemeClr>
            </a:effectRef>
            <a:fontRef idx="minor">
              <a:schemeClr val="lt1"/>
            </a:fontRef>
          </p:style>
        </p:sp>
        <p:sp>
          <p:nvSpPr>
            <p:cNvPr id="38" name="37 Rectángulo"/>
            <p:cNvSpPr/>
            <p:nvPr/>
          </p:nvSpPr>
          <p:spPr>
            <a:xfrm>
              <a:off x="55744" y="62881"/>
              <a:ext cx="6658316" cy="1030432"/>
            </a:xfrm>
            <a:prstGeom prst="rect">
              <a:avLst/>
            </a:prstGeom>
            <a:ln>
              <a:noFill/>
            </a:ln>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endParaRPr lang="es-ES" sz="1600" i="0" kern="1200" dirty="0">
                <a:effectLst/>
              </a:endParaRPr>
            </a:p>
          </p:txBody>
        </p:sp>
      </p:grpSp>
      <p:sp>
        <p:nvSpPr>
          <p:cNvPr id="39" name="38 Rectángulo"/>
          <p:cNvSpPr/>
          <p:nvPr/>
        </p:nvSpPr>
        <p:spPr>
          <a:xfrm>
            <a:off x="1992643" y="5612043"/>
            <a:ext cx="6642491" cy="480131"/>
          </a:xfrm>
          <a:prstGeom prst="rect">
            <a:avLst/>
          </a:prstGeom>
        </p:spPr>
        <p:txBody>
          <a:bodyPr wrap="square">
            <a:spAutoFit/>
          </a:bodyPr>
          <a:lstStyle/>
          <a:p>
            <a:pPr marL="0" lvl="1" defTabSz="711200">
              <a:lnSpc>
                <a:spcPct val="90000"/>
              </a:lnSpc>
              <a:spcBef>
                <a:spcPct val="0"/>
              </a:spcBef>
              <a:spcAft>
                <a:spcPct val="15000"/>
              </a:spcAft>
            </a:pPr>
            <a:r>
              <a:rPr lang="es-ES" sz="1400" b="1" dirty="0"/>
              <a:t>Realizar  el análisis de la madurez del </a:t>
            </a:r>
            <a:r>
              <a:rPr lang="es-ES" sz="1400" b="1" dirty="0" smtClean="0"/>
              <a:t>Gobierno  Electrónico </a:t>
            </a:r>
            <a:r>
              <a:rPr lang="es-ES" sz="1400" b="1" dirty="0"/>
              <a:t>de Antonio </a:t>
            </a:r>
            <a:r>
              <a:rPr lang="es-ES" sz="1400" b="1" dirty="0" smtClean="0"/>
              <a:t>Ante.</a:t>
            </a:r>
            <a:endParaRPr lang="es-ES" sz="1400" b="1" dirty="0"/>
          </a:p>
        </p:txBody>
      </p:sp>
      <p:grpSp>
        <p:nvGrpSpPr>
          <p:cNvPr id="40" name="39 Grupo"/>
          <p:cNvGrpSpPr/>
          <p:nvPr/>
        </p:nvGrpSpPr>
        <p:grpSpPr>
          <a:xfrm>
            <a:off x="1978793" y="4813607"/>
            <a:ext cx="6769804" cy="739675"/>
            <a:chOff x="0" y="-169700"/>
            <a:chExt cx="6769804" cy="1030433"/>
          </a:xfrm>
          <a:scene3d>
            <a:camera prst="orthographicFront"/>
            <a:lightRig rig="threePt" dir="t">
              <a:rot lat="0" lon="0" rev="7500000"/>
            </a:lightRig>
          </a:scene3d>
        </p:grpSpPr>
        <p:sp>
          <p:nvSpPr>
            <p:cNvPr id="41" name="40 Rectángulo redondeado"/>
            <p:cNvSpPr/>
            <p:nvPr/>
          </p:nvSpPr>
          <p:spPr>
            <a:xfrm>
              <a:off x="0" y="7138"/>
              <a:ext cx="6769804" cy="791672"/>
            </a:xfrm>
            <a:prstGeom prst="roundRect">
              <a:avLst/>
            </a:prstGeom>
            <a:solidFill>
              <a:schemeClr val="accent5">
                <a:lumMod val="60000"/>
                <a:lumOff val="40000"/>
                <a:alpha val="90000"/>
              </a:schemeClr>
            </a:solidFill>
            <a:ln>
              <a:solidFill>
                <a:schemeClr val="accent5">
                  <a:lumMod val="40000"/>
                  <a:lumOff val="60000"/>
                </a:schemeClr>
              </a:solidFill>
            </a:ln>
            <a:sp3d prstMaterial="plastic">
              <a:bevelT w="127000" h="25400" prst="relaxedInset"/>
            </a:sp3d>
          </p:spPr>
          <p:style>
            <a:lnRef idx="0">
              <a:schemeClr val="lt1">
                <a:hueOff val="0"/>
                <a:satOff val="0"/>
                <a:lumOff val="0"/>
                <a:alphaOff val="0"/>
              </a:schemeClr>
            </a:lnRef>
            <a:fillRef idx="3">
              <a:scrgbClr r="0" g="0" b="0"/>
            </a:fillRef>
            <a:effectRef idx="2">
              <a:schemeClr val="accent4">
                <a:alpha val="90000"/>
                <a:hueOff val="0"/>
                <a:satOff val="0"/>
                <a:lumOff val="0"/>
                <a:alphaOff val="0"/>
              </a:schemeClr>
            </a:effectRef>
            <a:fontRef idx="minor">
              <a:schemeClr val="lt1"/>
            </a:fontRef>
          </p:style>
        </p:sp>
        <p:sp>
          <p:nvSpPr>
            <p:cNvPr id="42" name="41 Rectángulo"/>
            <p:cNvSpPr/>
            <p:nvPr/>
          </p:nvSpPr>
          <p:spPr>
            <a:xfrm>
              <a:off x="7925" y="-169700"/>
              <a:ext cx="6658316" cy="103043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400" b="1" dirty="0">
                  <a:solidFill>
                    <a:schemeClr val="tx1"/>
                  </a:solidFill>
                </a:rPr>
                <a:t>Determinar los factores que fomentan los procesos de Gobernabilidad local</a:t>
              </a:r>
              <a:r>
                <a:rPr lang="es-ES" sz="1600" b="1" dirty="0">
                  <a:solidFill>
                    <a:schemeClr val="tx1"/>
                  </a:solidFill>
                </a:rPr>
                <a:t>.</a:t>
              </a:r>
            </a:p>
          </p:txBody>
        </p:sp>
      </p:grpSp>
    </p:spTree>
    <p:extLst>
      <p:ext uri="{BB962C8B-B14F-4D97-AF65-F5344CB8AC3E}">
        <p14:creationId xmlns:p14="http://schemas.microsoft.com/office/powerpoint/2010/main" val="406631579"/>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782480"/>
            <a:ext cx="8913813" cy="914400"/>
          </a:xfrm>
        </p:spPr>
        <p:txBody>
          <a:bodyPr>
            <a:normAutofit/>
          </a:bodyPr>
          <a:lstStyle/>
          <a:p>
            <a:r>
              <a:rPr lang="es-ES" dirty="0" smtClean="0"/>
              <a:t>Metodología de investigación</a:t>
            </a:r>
            <a:endParaRPr lang="es-ES" dirty="0"/>
          </a:p>
        </p:txBody>
      </p:sp>
      <p:graphicFrame>
        <p:nvGraphicFramePr>
          <p:cNvPr id="4" name="3 Tabla"/>
          <p:cNvGraphicFramePr>
            <a:graphicFrameLocks noGrp="1"/>
          </p:cNvGraphicFramePr>
          <p:nvPr>
            <p:extLst>
              <p:ext uri="{D42A27DB-BD31-4B8C-83A1-F6EECF244321}">
                <p14:modId xmlns:p14="http://schemas.microsoft.com/office/powerpoint/2010/main" val="3855894950"/>
              </p:ext>
            </p:extLst>
          </p:nvPr>
        </p:nvGraphicFramePr>
        <p:xfrm>
          <a:off x="503341" y="2533195"/>
          <a:ext cx="8221559" cy="2499715"/>
        </p:xfrm>
        <a:graphic>
          <a:graphicData uri="http://schemas.openxmlformats.org/drawingml/2006/table">
            <a:tbl>
              <a:tblPr/>
              <a:tblGrid>
                <a:gridCol w="733997"/>
                <a:gridCol w="2608811"/>
                <a:gridCol w="1471461"/>
                <a:gridCol w="3407290"/>
              </a:tblGrid>
              <a:tr h="719813">
                <a:tc>
                  <a:txBody>
                    <a:bodyPr/>
                    <a:lstStyle/>
                    <a:p>
                      <a:pPr algn="ctr" rtl="0" fontAlgn="ctr"/>
                      <a:r>
                        <a:rPr lang="es-ES" sz="1400" b="1" i="0" u="none" strike="noStrike" dirty="0">
                          <a:solidFill>
                            <a:srgbClr val="FFFFFF"/>
                          </a:solidFill>
                          <a:effectLst/>
                          <a:latin typeface="Century Gothic"/>
                        </a:rPr>
                        <a:t>FASES</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rtl="0" fontAlgn="ctr"/>
                      <a:r>
                        <a:rPr lang="es-ES" sz="1400" b="1" i="0" u="none" strike="noStrike" dirty="0">
                          <a:solidFill>
                            <a:srgbClr val="FFFFFF"/>
                          </a:solidFill>
                          <a:effectLst/>
                          <a:latin typeface="Century Gothic"/>
                        </a:rPr>
                        <a:t>ACTIVIDAD</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rtl="0" fontAlgn="ctr"/>
                      <a:r>
                        <a:rPr lang="es-ES" sz="1400" b="1" i="0" u="none" strike="noStrike" dirty="0">
                          <a:solidFill>
                            <a:srgbClr val="FFFFFF"/>
                          </a:solidFill>
                          <a:effectLst/>
                          <a:latin typeface="Century Gothic"/>
                        </a:rPr>
                        <a:t>TIPO DE INVESTIGACIÓN</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ctr" rtl="0" fontAlgn="ctr"/>
                      <a:r>
                        <a:rPr lang="es-ES" sz="1400" b="1" i="0" u="none" strike="noStrike" dirty="0">
                          <a:solidFill>
                            <a:srgbClr val="FFFFFF"/>
                          </a:solidFill>
                          <a:effectLst/>
                          <a:latin typeface="Century Gothic"/>
                        </a:rPr>
                        <a:t>TÉCNICAS DE INVESTIGACIÓN</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r>
              <a:tr h="510413">
                <a:tc>
                  <a:txBody>
                    <a:bodyPr/>
                    <a:lstStyle/>
                    <a:p>
                      <a:pPr algn="ctr" rtl="0" fontAlgn="ctr"/>
                      <a:r>
                        <a:rPr lang="es-ES" sz="1400" b="1" i="0" u="none" strike="noStrike">
                          <a:solidFill>
                            <a:srgbClr val="FFFFFF"/>
                          </a:solidFill>
                          <a:effectLst/>
                          <a:latin typeface="Century Gothic"/>
                        </a:rPr>
                        <a:t>1ra</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l" rtl="0" fontAlgn="ctr">
                        <a:buClr>
                          <a:srgbClr val="000000"/>
                        </a:buClr>
                        <a:buSzPts val="900"/>
                        <a:buFont typeface="Century Gothic"/>
                        <a:buNone/>
                      </a:pPr>
                      <a:r>
                        <a:rPr lang="es-ES" sz="1200" b="1" i="0" u="none" strike="noStrike" dirty="0" smtClean="0">
                          <a:solidFill>
                            <a:srgbClr val="262626"/>
                          </a:solidFill>
                          <a:effectLst/>
                          <a:latin typeface="Century Gothic"/>
                        </a:rPr>
                        <a:t>  Análisis </a:t>
                      </a:r>
                      <a:r>
                        <a:rPr lang="es-ES" sz="1200" b="1" i="0" u="none" strike="noStrike" dirty="0">
                          <a:solidFill>
                            <a:srgbClr val="262626"/>
                          </a:solidFill>
                          <a:effectLst/>
                          <a:latin typeface="Century Gothic"/>
                        </a:rPr>
                        <a:t>Situacional</a:t>
                      </a:r>
                      <a:endParaRPr lang="es-ES" sz="1200" b="1" i="0" u="none" strike="noStrike" dirty="0">
                        <a:solidFill>
                          <a:srgbClr val="000000"/>
                        </a:solidFill>
                        <a:effectLst/>
                        <a:latin typeface="Century Gothic"/>
                      </a:endParaRP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l" rtl="0" fontAlgn="ctr"/>
                      <a:r>
                        <a:rPr lang="es-ES" sz="1200" b="1" i="0" u="none" strike="noStrike" dirty="0" smtClean="0">
                          <a:solidFill>
                            <a:srgbClr val="000000"/>
                          </a:solidFill>
                          <a:effectLst/>
                          <a:latin typeface="Century Gothic"/>
                        </a:rPr>
                        <a:t>     Documental</a:t>
                      </a:r>
                      <a:endParaRPr lang="es-ES" sz="1200" b="1" i="0" u="none" strike="noStrike" dirty="0">
                        <a:solidFill>
                          <a:srgbClr val="000000"/>
                        </a:solidFill>
                        <a:effectLst/>
                        <a:latin typeface="Century Gothic"/>
                      </a:endParaRP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l" rtl="0" fontAlgn="ctr">
                        <a:buClr>
                          <a:srgbClr val="000000"/>
                        </a:buClr>
                        <a:buSzPts val="900"/>
                        <a:buFont typeface="Century Gothic"/>
                        <a:buNone/>
                      </a:pPr>
                      <a:r>
                        <a:rPr lang="es-ES" sz="1200" b="1" i="0" u="none" strike="noStrike" dirty="0" smtClean="0">
                          <a:solidFill>
                            <a:srgbClr val="262626"/>
                          </a:solidFill>
                          <a:effectLst/>
                          <a:latin typeface="Century Gothic"/>
                        </a:rPr>
                        <a:t>   Revisión </a:t>
                      </a:r>
                      <a:r>
                        <a:rPr lang="es-ES" sz="1200" b="1" i="0" u="none" strike="noStrike" dirty="0">
                          <a:solidFill>
                            <a:srgbClr val="262626"/>
                          </a:solidFill>
                          <a:effectLst/>
                          <a:latin typeface="Century Gothic"/>
                        </a:rPr>
                        <a:t>Bibliográfica</a:t>
                      </a:r>
                      <a:br>
                        <a:rPr lang="es-ES" sz="1200" b="1" i="0" u="none" strike="noStrike" dirty="0">
                          <a:solidFill>
                            <a:srgbClr val="262626"/>
                          </a:solidFill>
                          <a:effectLst/>
                          <a:latin typeface="Century Gothic"/>
                        </a:rPr>
                      </a:br>
                      <a:r>
                        <a:rPr lang="es-ES" sz="1200" b="1" i="0" u="none" strike="noStrike" baseline="0" dirty="0" smtClean="0">
                          <a:solidFill>
                            <a:srgbClr val="262626"/>
                          </a:solidFill>
                          <a:effectLst/>
                          <a:latin typeface="Century Gothic"/>
                        </a:rPr>
                        <a:t>   </a:t>
                      </a:r>
                      <a:r>
                        <a:rPr lang="es-ES" sz="1200" b="1" i="0" u="none" strike="noStrike" dirty="0" smtClean="0">
                          <a:solidFill>
                            <a:srgbClr val="262626"/>
                          </a:solidFill>
                          <a:effectLst/>
                          <a:latin typeface="Century Gothic"/>
                        </a:rPr>
                        <a:t>Recolección </a:t>
                      </a:r>
                      <a:r>
                        <a:rPr lang="es-ES" sz="1200" b="1" i="0" u="none" strike="noStrike" dirty="0">
                          <a:solidFill>
                            <a:srgbClr val="262626"/>
                          </a:solidFill>
                          <a:effectLst/>
                          <a:latin typeface="Century Gothic"/>
                        </a:rPr>
                        <a:t>y análisis de datos estadísticos</a:t>
                      </a:r>
                      <a:endParaRPr lang="es-ES" sz="1200" b="1" i="0" u="none" strike="noStrike" dirty="0">
                        <a:solidFill>
                          <a:srgbClr val="000000"/>
                        </a:solidFill>
                        <a:effectLst/>
                        <a:latin typeface="Century Gothic"/>
                      </a:endParaRP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r>
              <a:tr h="510413">
                <a:tc>
                  <a:txBody>
                    <a:bodyPr/>
                    <a:lstStyle/>
                    <a:p>
                      <a:pPr algn="ctr" rtl="0" fontAlgn="ctr"/>
                      <a:r>
                        <a:rPr lang="es-ES" sz="1400" b="1" i="0" u="none" strike="noStrike">
                          <a:solidFill>
                            <a:srgbClr val="FFFFFF"/>
                          </a:solidFill>
                          <a:effectLst/>
                          <a:latin typeface="Century Gothic"/>
                        </a:rPr>
                        <a:t>2da</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l" rtl="0" fontAlgn="ctr">
                        <a:buClr>
                          <a:srgbClr val="000000"/>
                        </a:buClr>
                        <a:buSzPts val="900"/>
                        <a:buFont typeface="Century Gothic"/>
                        <a:buNone/>
                      </a:pPr>
                      <a:r>
                        <a:rPr lang="es-ES" sz="1200" b="1" i="0" u="none" strike="noStrike" dirty="0" smtClean="0">
                          <a:solidFill>
                            <a:srgbClr val="262626"/>
                          </a:solidFill>
                          <a:effectLst/>
                          <a:latin typeface="Century Gothic"/>
                        </a:rPr>
                        <a:t>  Caso </a:t>
                      </a:r>
                      <a:r>
                        <a:rPr lang="es-ES" sz="1200" b="1" i="0" u="none" strike="noStrike" dirty="0">
                          <a:solidFill>
                            <a:srgbClr val="262626"/>
                          </a:solidFill>
                          <a:effectLst/>
                          <a:latin typeface="Century Gothic"/>
                        </a:rPr>
                        <a:t>de Estudio</a:t>
                      </a:r>
                      <a:br>
                        <a:rPr lang="es-ES" sz="1200" b="1" i="0" u="none" strike="noStrike" dirty="0">
                          <a:solidFill>
                            <a:srgbClr val="262626"/>
                          </a:solidFill>
                          <a:effectLst/>
                          <a:latin typeface="Century Gothic"/>
                        </a:rPr>
                      </a:br>
                      <a:r>
                        <a:rPr lang="es-ES" sz="1200" b="1" i="0" u="none" strike="noStrike" baseline="0" dirty="0" smtClean="0">
                          <a:solidFill>
                            <a:srgbClr val="262626"/>
                          </a:solidFill>
                          <a:effectLst/>
                          <a:latin typeface="Century Gothic"/>
                        </a:rPr>
                        <a:t>  </a:t>
                      </a:r>
                      <a:r>
                        <a:rPr lang="es-ES" sz="1200" b="1" i="0" u="none" strike="noStrike" dirty="0" smtClean="0">
                          <a:solidFill>
                            <a:srgbClr val="262626"/>
                          </a:solidFill>
                          <a:effectLst/>
                          <a:latin typeface="Century Gothic"/>
                        </a:rPr>
                        <a:t>Levantamiento </a:t>
                      </a:r>
                      <a:r>
                        <a:rPr lang="es-ES" sz="1200" b="1" i="0" u="none" strike="noStrike" dirty="0">
                          <a:solidFill>
                            <a:srgbClr val="262626"/>
                          </a:solidFill>
                          <a:effectLst/>
                          <a:latin typeface="Century Gothic"/>
                        </a:rPr>
                        <a:t>de Información.</a:t>
                      </a:r>
                      <a:endParaRPr lang="es-ES" sz="1200" b="1" i="0" u="none" strike="noStrike" dirty="0">
                        <a:solidFill>
                          <a:srgbClr val="000000"/>
                        </a:solidFill>
                        <a:effectLst/>
                        <a:latin typeface="Century Gothic"/>
                      </a:endParaRP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l" rtl="0" fontAlgn="ctr"/>
                      <a:r>
                        <a:rPr lang="es-ES" sz="1200" b="1" i="0" u="none" strike="noStrike" dirty="0" smtClean="0">
                          <a:solidFill>
                            <a:srgbClr val="000000"/>
                          </a:solidFill>
                          <a:effectLst/>
                          <a:latin typeface="Century Gothic"/>
                        </a:rPr>
                        <a:t>      Empírica</a:t>
                      </a:r>
                      <a:endParaRPr lang="es-ES" sz="1200" b="1" i="0" u="none" strike="noStrike" dirty="0">
                        <a:solidFill>
                          <a:srgbClr val="000000"/>
                        </a:solidFill>
                        <a:effectLst/>
                        <a:latin typeface="Century Gothic"/>
                      </a:endParaRP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l" rtl="0" fontAlgn="ctr">
                        <a:buClr>
                          <a:srgbClr val="000000"/>
                        </a:buClr>
                        <a:buSzPts val="900"/>
                        <a:buFont typeface="Century Gothic"/>
                        <a:buNone/>
                      </a:pPr>
                      <a:r>
                        <a:rPr lang="es-ES" sz="1200" b="1" i="0" u="none" strike="noStrike" dirty="0" smtClean="0">
                          <a:solidFill>
                            <a:srgbClr val="262626"/>
                          </a:solidFill>
                          <a:effectLst/>
                          <a:latin typeface="Century Gothic"/>
                        </a:rPr>
                        <a:t>   Técnica </a:t>
                      </a:r>
                      <a:r>
                        <a:rPr lang="es-ES" sz="1200" b="1" i="0" u="none" strike="noStrike" dirty="0">
                          <a:solidFill>
                            <a:srgbClr val="262626"/>
                          </a:solidFill>
                          <a:effectLst/>
                          <a:latin typeface="Century Gothic"/>
                        </a:rPr>
                        <a:t>de investigación de campo.</a:t>
                      </a:r>
                      <a:endParaRPr lang="es-ES" sz="1200" b="1" i="0" u="none" strike="noStrike" dirty="0">
                        <a:solidFill>
                          <a:srgbClr val="000000"/>
                        </a:solidFill>
                        <a:effectLst/>
                        <a:latin typeface="Century Gothic"/>
                      </a:endParaRP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r>
              <a:tr h="759076">
                <a:tc>
                  <a:txBody>
                    <a:bodyPr/>
                    <a:lstStyle/>
                    <a:p>
                      <a:pPr algn="ctr" rtl="0" fontAlgn="ctr"/>
                      <a:r>
                        <a:rPr lang="es-ES" sz="1400" b="1" i="0" u="none" strike="noStrike">
                          <a:solidFill>
                            <a:srgbClr val="FFFFFF"/>
                          </a:solidFill>
                          <a:effectLst/>
                          <a:latin typeface="Century Gothic"/>
                        </a:rPr>
                        <a:t>3ra</a:t>
                      </a: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366092"/>
                    </a:solidFill>
                  </a:tcPr>
                </a:tc>
                <a:tc>
                  <a:txBody>
                    <a:bodyPr/>
                    <a:lstStyle/>
                    <a:p>
                      <a:pPr algn="l" rtl="0" fontAlgn="ctr">
                        <a:buClr>
                          <a:srgbClr val="000000"/>
                        </a:buClr>
                        <a:buSzPts val="900"/>
                        <a:buFont typeface="Century Gothic"/>
                        <a:buNone/>
                      </a:pPr>
                      <a:r>
                        <a:rPr lang="es-ES" sz="1200" b="1" i="0" u="none" strike="noStrike" dirty="0" smtClean="0">
                          <a:solidFill>
                            <a:srgbClr val="262626"/>
                          </a:solidFill>
                          <a:effectLst/>
                          <a:latin typeface="Century Gothic"/>
                        </a:rPr>
                        <a:t>  Definición </a:t>
                      </a:r>
                      <a:r>
                        <a:rPr lang="es-ES" sz="1200" b="1" i="0" u="none" strike="noStrike" dirty="0">
                          <a:solidFill>
                            <a:srgbClr val="262626"/>
                          </a:solidFill>
                          <a:effectLst/>
                          <a:latin typeface="Century Gothic"/>
                        </a:rPr>
                        <a:t>de factores</a:t>
                      </a:r>
                      <a:br>
                        <a:rPr lang="es-ES" sz="1200" b="1" i="0" u="none" strike="noStrike" dirty="0">
                          <a:solidFill>
                            <a:srgbClr val="262626"/>
                          </a:solidFill>
                          <a:effectLst/>
                          <a:latin typeface="Century Gothic"/>
                        </a:rPr>
                      </a:br>
                      <a:r>
                        <a:rPr lang="es-ES" sz="1200" b="1" i="0" u="none" strike="noStrike" baseline="0" dirty="0" smtClean="0">
                          <a:solidFill>
                            <a:srgbClr val="262626"/>
                          </a:solidFill>
                          <a:effectLst/>
                          <a:latin typeface="Century Gothic"/>
                        </a:rPr>
                        <a:t>  </a:t>
                      </a:r>
                      <a:r>
                        <a:rPr lang="es-ES" sz="1200" b="1" i="0" u="none" strike="noStrike" dirty="0" smtClean="0">
                          <a:solidFill>
                            <a:srgbClr val="262626"/>
                          </a:solidFill>
                          <a:effectLst/>
                          <a:latin typeface="Century Gothic"/>
                        </a:rPr>
                        <a:t>Análisis </a:t>
                      </a:r>
                      <a:r>
                        <a:rPr lang="es-ES" sz="1200" b="1" i="0" u="none" strike="noStrike" dirty="0">
                          <a:solidFill>
                            <a:srgbClr val="262626"/>
                          </a:solidFill>
                          <a:effectLst/>
                          <a:latin typeface="Century Gothic"/>
                        </a:rPr>
                        <a:t>de la información.</a:t>
                      </a:r>
                      <a:br>
                        <a:rPr lang="es-ES" sz="1200" b="1" i="0" u="none" strike="noStrike" dirty="0">
                          <a:solidFill>
                            <a:srgbClr val="262626"/>
                          </a:solidFill>
                          <a:effectLst/>
                          <a:latin typeface="Century Gothic"/>
                        </a:rPr>
                      </a:br>
                      <a:r>
                        <a:rPr lang="es-ES" sz="1200" b="1" i="0" u="none" strike="noStrike" baseline="0" dirty="0" smtClean="0">
                          <a:solidFill>
                            <a:srgbClr val="262626"/>
                          </a:solidFill>
                          <a:effectLst/>
                          <a:latin typeface="Century Gothic"/>
                        </a:rPr>
                        <a:t>  </a:t>
                      </a:r>
                      <a:r>
                        <a:rPr lang="es-ES" sz="1200" b="1" i="0" u="none" strike="noStrike" dirty="0" smtClean="0">
                          <a:solidFill>
                            <a:srgbClr val="262626"/>
                          </a:solidFill>
                          <a:effectLst/>
                          <a:latin typeface="Century Gothic"/>
                        </a:rPr>
                        <a:t>Interpretación </a:t>
                      </a:r>
                      <a:r>
                        <a:rPr lang="es-ES" sz="1200" b="1" i="0" u="none" strike="noStrike" dirty="0">
                          <a:solidFill>
                            <a:srgbClr val="262626"/>
                          </a:solidFill>
                          <a:effectLst/>
                          <a:latin typeface="Century Gothic"/>
                        </a:rPr>
                        <a:t>de resultados</a:t>
                      </a:r>
                      <a:endParaRPr lang="es-ES" sz="1200" b="1" i="0" u="none" strike="noStrike" dirty="0">
                        <a:solidFill>
                          <a:srgbClr val="000000"/>
                        </a:solidFill>
                        <a:effectLst/>
                        <a:latin typeface="Century Gothic"/>
                      </a:endParaRP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c>
                  <a:txBody>
                    <a:bodyPr/>
                    <a:lstStyle/>
                    <a:p>
                      <a:pPr algn="l" rtl="0" fontAlgn="ctr"/>
                      <a:r>
                        <a:rPr lang="es-ES" sz="1200" b="1" i="0" u="none" strike="noStrike" dirty="0" smtClean="0">
                          <a:solidFill>
                            <a:srgbClr val="000000"/>
                          </a:solidFill>
                          <a:effectLst/>
                          <a:latin typeface="Century Gothic"/>
                        </a:rPr>
                        <a:t>     Cuantitativa</a:t>
                      </a:r>
                      <a:endParaRPr lang="es-ES" sz="1200" b="1" i="0" u="none" strike="noStrike" dirty="0">
                        <a:solidFill>
                          <a:srgbClr val="000000"/>
                        </a:solidFill>
                        <a:effectLst/>
                        <a:latin typeface="Century Gothic"/>
                      </a:endParaRP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DCE6F1"/>
                    </a:solidFill>
                  </a:tcPr>
                </a:tc>
                <a:tc>
                  <a:txBody>
                    <a:bodyPr/>
                    <a:lstStyle/>
                    <a:p>
                      <a:pPr algn="l" rtl="0" fontAlgn="ctr">
                        <a:buClr>
                          <a:srgbClr val="000000"/>
                        </a:buClr>
                        <a:buSzPts val="900"/>
                        <a:buFont typeface="Century Gothic"/>
                        <a:buNone/>
                      </a:pPr>
                      <a:r>
                        <a:rPr lang="es-ES" sz="1200" b="1" i="0" u="none" strike="noStrike" dirty="0" smtClean="0">
                          <a:solidFill>
                            <a:srgbClr val="262626"/>
                          </a:solidFill>
                          <a:effectLst/>
                          <a:latin typeface="Century Gothic"/>
                        </a:rPr>
                        <a:t>   Análisis </a:t>
                      </a:r>
                      <a:r>
                        <a:rPr lang="es-ES" sz="1200" b="1" i="0" u="none" strike="noStrike" dirty="0">
                          <a:solidFill>
                            <a:srgbClr val="262626"/>
                          </a:solidFill>
                          <a:effectLst/>
                          <a:latin typeface="Century Gothic"/>
                        </a:rPr>
                        <a:t>descriptivo</a:t>
                      </a:r>
                      <a:endParaRPr lang="es-ES" sz="1200" b="1" i="0" u="none" strike="noStrike" dirty="0">
                        <a:solidFill>
                          <a:srgbClr val="000000"/>
                        </a:solidFill>
                        <a:effectLst/>
                        <a:latin typeface="Century Gothic"/>
                      </a:endParaRPr>
                    </a:p>
                  </a:txBody>
                  <a:tcPr marL="9525" marR="9525" marT="9525" marB="0" anchor="ctr">
                    <a:lnL w="12700" cap="flat" cmpd="sng" algn="ctr">
                      <a:solidFill>
                        <a:srgbClr val="8DB4E2"/>
                      </a:solidFill>
                      <a:prstDash val="solid"/>
                      <a:round/>
                      <a:headEnd type="none" w="med" len="med"/>
                      <a:tailEnd type="none" w="med" len="med"/>
                    </a:lnL>
                    <a:lnR w="12700" cap="flat" cmpd="sng" algn="ctr">
                      <a:solidFill>
                        <a:srgbClr val="8DB4E2"/>
                      </a:solidFill>
                      <a:prstDash val="solid"/>
                      <a:round/>
                      <a:headEnd type="none" w="med" len="med"/>
                      <a:tailEnd type="none" w="med" len="med"/>
                    </a:lnR>
                    <a:lnT w="12700" cap="flat" cmpd="sng" algn="ctr">
                      <a:solidFill>
                        <a:srgbClr val="8DB4E2"/>
                      </a:solidFill>
                      <a:prstDash val="solid"/>
                      <a:round/>
                      <a:headEnd type="none" w="med" len="med"/>
                      <a:tailEnd type="none" w="med" len="med"/>
                    </a:lnT>
                    <a:lnB w="12700" cap="flat" cmpd="sng" algn="ctr">
                      <a:solidFill>
                        <a:srgbClr val="8DB4E2"/>
                      </a:solidFill>
                      <a:prstDash val="solid"/>
                      <a:round/>
                      <a:headEnd type="none" w="med" len="med"/>
                      <a:tailEnd type="none" w="med" len="med"/>
                    </a:lnB>
                    <a:cell3D prstMaterial="dkEdge">
                      <a:bevel/>
                      <a:lightRig rig="flood" dir="t"/>
                    </a:cell3D>
                    <a:solidFill>
                      <a:srgbClr val="B8CCE4"/>
                    </a:solidFill>
                  </a:tcPr>
                </a:tc>
              </a:tr>
            </a:tbl>
          </a:graphicData>
        </a:graphic>
      </p:graphicFrame>
      <p:pic>
        <p:nvPicPr>
          <p:cNvPr id="8" name="Picture 8" descr="http://diarium.usal.es/mpalacios/files/2013/05/investigacion.jpg"/>
          <p:cNvPicPr>
            <a:picLocks noChangeAspect="1" noChangeArrowheads="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backgroundRemoval t="3333" b="90000" l="10000" r="90000">
                        <a14:foregroundMark x1="57500" y1="23750" x2="57500" y2="23750"/>
                        <a14:foregroundMark x1="61563" y1="21250" x2="61563" y2="21250"/>
                        <a14:foregroundMark x1="66563" y1="20000" x2="66563" y2="20000"/>
                        <a14:foregroundMark x1="68750" y1="21667" x2="68750" y2="21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47087" y="5373207"/>
            <a:ext cx="2296913" cy="172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621005"/>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AGENDA</a:t>
            </a:r>
            <a:endParaRPr lang="es-ES" dirty="0"/>
          </a:p>
        </p:txBody>
      </p:sp>
      <p:sp>
        <p:nvSpPr>
          <p:cNvPr id="4" name="3 CuadroTexto"/>
          <p:cNvSpPr txBox="1"/>
          <p:nvPr/>
        </p:nvSpPr>
        <p:spPr>
          <a:xfrm>
            <a:off x="1114422" y="2583370"/>
            <a:ext cx="7559675" cy="400110"/>
          </a:xfrm>
          <a:prstGeom prst="rect">
            <a:avLst/>
          </a:prstGeom>
          <a:noFill/>
          <a:ln>
            <a:noFill/>
          </a:ln>
        </p:spPr>
        <p:txBody>
          <a:bodyPr wrap="square">
            <a:spAutoFit/>
          </a:bodyPr>
          <a:lstStyle/>
          <a:p>
            <a:pPr marL="342900" indent="-342900" fontAlgn="auto">
              <a:spcBef>
                <a:spcPts val="0"/>
              </a:spcBef>
              <a:spcAft>
                <a:spcPts val="0"/>
              </a:spcAft>
              <a:buFont typeface="Arial" pitchFamily="34" charset="0"/>
              <a:buChar char="•"/>
              <a:defRPr/>
            </a:pPr>
            <a:r>
              <a:rPr lang="es-EC" sz="2000" dirty="0">
                <a:latin typeface="+mj-lt"/>
              </a:rPr>
              <a:t>Introducción</a:t>
            </a:r>
          </a:p>
        </p:txBody>
      </p:sp>
      <p:sp>
        <p:nvSpPr>
          <p:cNvPr id="5" name="15 Rectángulo"/>
          <p:cNvSpPr>
            <a:spLocks noChangeArrowheads="1"/>
          </p:cNvSpPr>
          <p:nvPr/>
        </p:nvSpPr>
        <p:spPr bwMode="auto">
          <a:xfrm>
            <a:off x="1138806" y="3588507"/>
            <a:ext cx="681789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S" sz="2000" dirty="0" smtClean="0">
                <a:latin typeface="+mj-lt"/>
              </a:rPr>
              <a:t>Comparativo Madurez de GE: Internacional, Local</a:t>
            </a:r>
            <a:endParaRPr lang="es-EC" sz="2000" dirty="0">
              <a:latin typeface="+mj-lt"/>
            </a:endParaRPr>
          </a:p>
        </p:txBody>
      </p:sp>
      <p:sp>
        <p:nvSpPr>
          <p:cNvPr id="6" name="16 Rectángulo"/>
          <p:cNvSpPr>
            <a:spLocks noChangeArrowheads="1"/>
          </p:cNvSpPr>
          <p:nvPr/>
        </p:nvSpPr>
        <p:spPr bwMode="auto">
          <a:xfrm>
            <a:off x="1138806" y="4110904"/>
            <a:ext cx="3275256"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smtClean="0">
                <a:latin typeface="+mj-lt"/>
              </a:rPr>
              <a:t>Definición de factores</a:t>
            </a:r>
            <a:endParaRPr lang="es-EC" sz="2000" dirty="0">
              <a:latin typeface="+mj-lt"/>
            </a:endParaRPr>
          </a:p>
        </p:txBody>
      </p:sp>
      <p:sp>
        <p:nvSpPr>
          <p:cNvPr id="7" name="20 Rectángulo"/>
          <p:cNvSpPr>
            <a:spLocks noChangeArrowheads="1"/>
          </p:cNvSpPr>
          <p:nvPr/>
        </p:nvSpPr>
        <p:spPr bwMode="auto">
          <a:xfrm>
            <a:off x="1138806" y="4614540"/>
            <a:ext cx="4330032"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smtClean="0">
                <a:latin typeface="+mj-lt"/>
              </a:rPr>
              <a:t>Caso de Estudio: Antonio Ante</a:t>
            </a:r>
            <a:endParaRPr lang="es-EC" sz="2000" dirty="0">
              <a:latin typeface="+mj-lt"/>
            </a:endParaRPr>
          </a:p>
        </p:txBody>
      </p:sp>
      <p:sp>
        <p:nvSpPr>
          <p:cNvPr id="8" name="20 Rectángulo"/>
          <p:cNvSpPr>
            <a:spLocks noChangeArrowheads="1"/>
          </p:cNvSpPr>
          <p:nvPr/>
        </p:nvSpPr>
        <p:spPr bwMode="auto">
          <a:xfrm>
            <a:off x="1138808" y="5106668"/>
            <a:ext cx="4841390" cy="400110"/>
          </a:xfrm>
          <a:prstGeom prst="rect">
            <a:avLst/>
          </a:prstGeom>
          <a:noFill/>
          <a:ln w="9525">
            <a:noFill/>
            <a:miter lim="800000"/>
            <a:headEnd/>
            <a:tailEnd/>
          </a:ln>
        </p:spPr>
        <p:txBody>
          <a:bodyPr wrap="none">
            <a:spAutoFit/>
          </a:bodyPr>
          <a:lstStyle/>
          <a:p>
            <a:pPr marL="342900" indent="-342900">
              <a:buFont typeface="Arial" pitchFamily="34" charset="0"/>
              <a:buChar char="•"/>
            </a:pPr>
            <a:r>
              <a:rPr lang="es-EC" sz="2000" dirty="0">
                <a:latin typeface="+mj-lt"/>
              </a:rPr>
              <a:t>Conclusiones y Recomendaciones</a:t>
            </a:r>
          </a:p>
        </p:txBody>
      </p:sp>
      <p:sp>
        <p:nvSpPr>
          <p:cNvPr id="11" name="10 Rectángulo redondeado"/>
          <p:cNvSpPr/>
          <p:nvPr/>
        </p:nvSpPr>
        <p:spPr>
          <a:xfrm>
            <a:off x="877824" y="3038040"/>
            <a:ext cx="7632848" cy="504056"/>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solidFill>
                <a:schemeClr val="bg1"/>
              </a:solidFill>
            </a:endParaRPr>
          </a:p>
        </p:txBody>
      </p:sp>
      <p:sp>
        <p:nvSpPr>
          <p:cNvPr id="9" name="8 CuadroTexto"/>
          <p:cNvSpPr txBox="1"/>
          <p:nvPr/>
        </p:nvSpPr>
        <p:spPr>
          <a:xfrm>
            <a:off x="1126614" y="3088635"/>
            <a:ext cx="2933816" cy="400110"/>
          </a:xfrm>
          <a:prstGeom prst="rect">
            <a:avLst/>
          </a:prstGeom>
          <a:noFill/>
          <a:ln w="9525">
            <a:noFill/>
            <a:miter lim="800000"/>
            <a:headEnd/>
            <a:tailEnd/>
          </a:ln>
        </p:spPr>
        <p:txBody>
          <a:bodyPr wrap="none">
            <a:spAutoFit/>
          </a:bodyPr>
          <a:lstStyle>
            <a:defPPr>
              <a:defRPr lang="es-ES"/>
            </a:defPPr>
            <a:lvl1pPr marL="342900" indent="-342900">
              <a:buFont typeface="Arial" pitchFamily="34" charset="0"/>
              <a:buChar char="•"/>
              <a:defRPr sz="2000">
                <a:latin typeface="+mj-lt"/>
              </a:defRPr>
            </a:lvl1pPr>
          </a:lstStyle>
          <a:p>
            <a:r>
              <a:rPr lang="es-EC" b="1" dirty="0" smtClean="0">
                <a:solidFill>
                  <a:schemeClr val="bg1"/>
                </a:solidFill>
              </a:rPr>
              <a:t>Marco Conceptual</a:t>
            </a:r>
            <a:endParaRPr lang="es-EC" b="1" dirty="0">
              <a:solidFill>
                <a:schemeClr val="bg1"/>
              </a:solidFill>
            </a:endParaRPr>
          </a:p>
        </p:txBody>
      </p:sp>
    </p:spTree>
    <p:extLst>
      <p:ext uri="{BB962C8B-B14F-4D97-AF65-F5344CB8AC3E}">
        <p14:creationId xmlns:p14="http://schemas.microsoft.com/office/powerpoint/2010/main" val="313947655"/>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2911074591"/>
              </p:ext>
            </p:extLst>
          </p:nvPr>
        </p:nvGraphicFramePr>
        <p:xfrm>
          <a:off x="1568513" y="22748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p:txBody>
          <a:bodyPr/>
          <a:lstStyle/>
          <a:p>
            <a:r>
              <a:rPr lang="es-ES" dirty="0" smtClean="0"/>
              <a:t>Marco Conceptual</a:t>
            </a:r>
            <a:endParaRPr lang="es-ES" dirty="0"/>
          </a:p>
        </p:txBody>
      </p:sp>
      <p:pic>
        <p:nvPicPr>
          <p:cNvPr id="12" name="Picture 2" descr="http://www.serviceone.es/pfw_files/cma/Content/16_Sectores_administracion.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96" b="100000" l="2000" r="99111">
                        <a14:foregroundMark x1="8889" y1="70167" x2="8889" y2="70167"/>
                        <a14:foregroundMark x1="25111" y1="22434" x2="25111" y2="22434"/>
                        <a14:foregroundMark x1="17111" y1="19809" x2="17111" y2="19809"/>
                        <a14:foregroundMark x1="53556" y1="16706" x2="53556" y2="16706"/>
                        <a14:foregroundMark x1="74444" y1="29594" x2="74444" y2="29594"/>
                        <a14:foregroundMark x1="85778" y1="30788" x2="85778" y2="30788"/>
                        <a14:foregroundMark x1="83556" y1="30788" x2="83556" y2="30788"/>
                        <a14:foregroundMark x1="22889" y1="19570" x2="22889" y2="19570"/>
                        <a14:foregroundMark x1="43556" y1="33652" x2="43556" y2="33652"/>
                        <a14:foregroundMark x1="84889" y1="25060" x2="84889" y2="25060"/>
                      </a14:backgroundRemoval>
                    </a14:imgEffect>
                  </a14:imgLayer>
                </a14:imgProps>
              </a:ext>
              <a:ext uri="{28A0092B-C50C-407E-A947-70E740481C1C}">
                <a14:useLocalDpi xmlns:a14="http://schemas.microsoft.com/office/drawing/2010/main" val="0"/>
              </a:ext>
            </a:extLst>
          </a:blip>
          <a:srcRect/>
          <a:stretch>
            <a:fillRect/>
          </a:stretch>
        </p:blipFill>
        <p:spPr bwMode="auto">
          <a:xfrm>
            <a:off x="1528031" y="2274824"/>
            <a:ext cx="1548384" cy="1441718"/>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2790268" y="3328510"/>
            <a:ext cx="1889760" cy="584775"/>
          </a:xfrm>
          <a:prstGeom prst="rect">
            <a:avLst/>
          </a:prstGeom>
          <a:noFill/>
        </p:spPr>
        <p:txBody>
          <a:bodyPr wrap="square" rtlCol="0">
            <a:spAutoFit/>
          </a:bodyPr>
          <a:lstStyle/>
          <a:p>
            <a:pPr algn="ctr"/>
            <a:r>
              <a:rPr lang="es-ES" sz="1600" b="1" dirty="0" smtClean="0">
                <a:solidFill>
                  <a:schemeClr val="bg1"/>
                </a:solidFill>
              </a:rPr>
              <a:t>Administración Pública</a:t>
            </a:r>
            <a:endParaRPr lang="es-ES" sz="1600" b="1" dirty="0">
              <a:solidFill>
                <a:schemeClr val="bg1"/>
              </a:solidFill>
            </a:endParaRPr>
          </a:p>
        </p:txBody>
      </p:sp>
      <p:sp>
        <p:nvSpPr>
          <p:cNvPr id="14" name="13 CuadroTexto"/>
          <p:cNvSpPr txBox="1"/>
          <p:nvPr/>
        </p:nvSpPr>
        <p:spPr>
          <a:xfrm>
            <a:off x="4545916" y="3328510"/>
            <a:ext cx="1889760" cy="584775"/>
          </a:xfrm>
          <a:prstGeom prst="rect">
            <a:avLst/>
          </a:prstGeom>
          <a:noFill/>
        </p:spPr>
        <p:txBody>
          <a:bodyPr wrap="square" rtlCol="0">
            <a:spAutoFit/>
          </a:bodyPr>
          <a:lstStyle/>
          <a:p>
            <a:pPr algn="ctr"/>
            <a:r>
              <a:rPr lang="es-ES" sz="1600" b="1" dirty="0" smtClean="0">
                <a:solidFill>
                  <a:schemeClr val="bg1"/>
                </a:solidFill>
              </a:rPr>
              <a:t>Sociedad de</a:t>
            </a:r>
          </a:p>
          <a:p>
            <a:pPr algn="ctr"/>
            <a:r>
              <a:rPr lang="es-ES" sz="1600" b="1" dirty="0" smtClean="0">
                <a:solidFill>
                  <a:schemeClr val="bg1"/>
                </a:solidFill>
              </a:rPr>
              <a:t> la Información</a:t>
            </a:r>
            <a:endParaRPr lang="es-ES" sz="1600" b="1" dirty="0">
              <a:solidFill>
                <a:schemeClr val="bg1"/>
              </a:solidFill>
            </a:endParaRPr>
          </a:p>
        </p:txBody>
      </p:sp>
      <p:pic>
        <p:nvPicPr>
          <p:cNvPr id="15" name="Picture 8" descr="la sociedad de la informacio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6842" l="0" r="89189">
                        <a14:foregroundMark x1="15444" y1="26842" x2="15444" y2="26842"/>
                        <a14:foregroundMark x1="14672" y1="39474" x2="14672" y2="39474"/>
                        <a14:foregroundMark x1="13127" y1="74211" x2="13127" y2="74211"/>
                        <a14:foregroundMark x1="13127" y1="86316" x2="13127" y2="86316"/>
                        <a14:foregroundMark x1="13127" y1="82105" x2="13127" y2="82105"/>
                        <a14:foregroundMark x1="14672" y1="92105" x2="14672" y2="92105"/>
                        <a14:foregroundMark x1="27027" y1="71053" x2="27027" y2="71053"/>
                        <a14:foregroundMark x1="25097" y1="77895" x2="25097" y2="77895"/>
                        <a14:foregroundMark x1="17375" y1="77895" x2="17375" y2="77895"/>
                        <a14:foregroundMark x1="78764" y1="87895" x2="78764" y2="87895"/>
                        <a14:foregroundMark x1="79537" y1="83684" x2="79537" y2="83684"/>
                        <a14:foregroundMark x1="76062" y1="76316" x2="76062" y2="76316"/>
                        <a14:foregroundMark x1="74903" y1="88947" x2="74903" y2="88947"/>
                        <a14:foregroundMark x1="85714" y1="69474" x2="85714" y2="69474"/>
                        <a14:foregroundMark x1="85714" y1="65263" x2="85714" y2="65263"/>
                        <a14:foregroundMark x1="84170" y1="78421" x2="84170" y2="78421"/>
                        <a14:foregroundMark x1="82625" y1="90526" x2="82625" y2="90526"/>
                        <a14:foregroundMark x1="72587" y1="90526" x2="72587" y2="90526"/>
                        <a14:foregroundMark x1="79537" y1="93158" x2="79537" y2="93158"/>
                        <a14:foregroundMark x1="84170" y1="91053" x2="84170" y2="91053"/>
                        <a14:foregroundMark x1="86873" y1="83684" x2="86873" y2="83684"/>
                        <a14:foregroundMark x1="14672" y1="50526" x2="14672" y2="505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44590" y="2189480"/>
            <a:ext cx="1830746" cy="1492053"/>
          </a:xfrm>
          <a:prstGeom prst="rect">
            <a:avLst/>
          </a:prstGeom>
          <a:noFill/>
          <a:extLst>
            <a:ext uri="{909E8E84-426E-40DD-AFC4-6F175D3DCCD1}">
              <a14:hiddenFill xmlns:a14="http://schemas.microsoft.com/office/drawing/2010/main">
                <a:solidFill>
                  <a:srgbClr val="FFFFFF"/>
                </a:solidFill>
              </a14:hiddenFill>
            </a:ext>
          </a:extLst>
        </p:spPr>
      </p:pic>
      <p:pic>
        <p:nvPicPr>
          <p:cNvPr id="16" name="15 Imagen" descr="https://inclusiondigitaleducativa.files.wordpress.com/2014/09/tic.png"/>
          <p:cNvPicPr/>
          <p:nvPr/>
        </p:nvPicPr>
        <p:blipFill>
          <a:blip r:embed="rId11">
            <a:extLst>
              <a:ext uri="{BEBA8EAE-BF5A-486C-A8C5-ECC9F3942E4B}">
                <a14:imgProps xmlns:a14="http://schemas.microsoft.com/office/drawing/2010/main">
                  <a14:imgLayer r:embed="rId12">
                    <a14:imgEffect>
                      <a14:backgroundRemoval t="0" b="100000" l="8333" r="89683">
                        <a14:foregroundMark x1="54762" y1="10000" x2="54762" y2="10000"/>
                        <a14:foregroundMark x1="81349" y1="44000" x2="81349" y2="44000"/>
                        <a14:foregroundMark x1="80556" y1="54500" x2="80556" y2="54500"/>
                        <a14:foregroundMark x1="86111" y1="40500" x2="86111" y2="40500"/>
                      </a14:backgroundRemoval>
                    </a14:imgEffect>
                  </a14:imgLayer>
                </a14:imgProps>
              </a:ext>
              <a:ext uri="{28A0092B-C50C-407E-A947-70E740481C1C}">
                <a14:useLocalDpi xmlns:a14="http://schemas.microsoft.com/office/drawing/2010/main" val="0"/>
              </a:ext>
            </a:extLst>
          </a:blip>
          <a:srcRect/>
          <a:stretch>
            <a:fillRect/>
          </a:stretch>
        </p:blipFill>
        <p:spPr bwMode="auto">
          <a:xfrm>
            <a:off x="1434401" y="4823317"/>
            <a:ext cx="1735645" cy="1420446"/>
          </a:xfrm>
          <a:prstGeom prst="rect">
            <a:avLst/>
          </a:prstGeom>
          <a:noFill/>
          <a:ln>
            <a:noFill/>
          </a:ln>
        </p:spPr>
      </p:pic>
      <p:pic>
        <p:nvPicPr>
          <p:cNvPr id="17" name="Picture 2" descr="http://www.itu.int/ITU-D/ict_stories/Images/e-government/e-gove3.gif"/>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919" b="99424" l="4667" r="94889">
                        <a14:foregroundMark x1="16889" y1="7869" x2="16889" y2="7869"/>
                        <a14:foregroundMark x1="16889" y1="4223" x2="16889" y2="4223"/>
                        <a14:foregroundMark x1="81333" y1="9405" x2="81333" y2="9405"/>
                        <a14:foregroundMark x1="58889" y1="18810" x2="58889" y2="18810"/>
                        <a14:foregroundMark x1="58222" y1="14203" x2="58222" y2="14203"/>
                        <a14:foregroundMark x1="56222" y1="12092" x2="56222" y2="12092"/>
                        <a14:foregroundMark x1="59111" y1="11708" x2="59111" y2="11708"/>
                        <a14:foregroundMark x1="59111" y1="11708" x2="59111" y2="11708"/>
                        <a14:foregroundMark x1="51111" y1="14395" x2="51111" y2="14395"/>
                        <a14:foregroundMark x1="42222" y1="14779" x2="42222" y2="14779"/>
                        <a14:foregroundMark x1="22444" y1="32821" x2="22444" y2="32821"/>
                        <a14:foregroundMark x1="22444" y1="32821" x2="22444" y2="32821"/>
                        <a14:foregroundMark x1="28000" y1="31094" x2="28000" y2="31094"/>
                        <a14:foregroundMark x1="28000" y1="31094" x2="28000" y2="31094"/>
                        <a14:foregroundMark x1="28000" y1="31094" x2="28000" y2="31094"/>
                        <a14:foregroundMark x1="29556" y1="32821" x2="29556" y2="32821"/>
                        <a14:foregroundMark x1="32889" y1="38004" x2="32889" y2="38004"/>
                        <a14:foregroundMark x1="75111" y1="12668" x2="75111" y2="12668"/>
                        <a14:foregroundMark x1="78444" y1="22649" x2="78444" y2="22649"/>
                        <a14:foregroundMark x1="72000" y1="22841" x2="89111" y2="24376"/>
                        <a14:foregroundMark x1="85556" y1="19002" x2="85556" y2="19002"/>
                        <a14:foregroundMark x1="79111" y1="14395" x2="79111" y2="14395"/>
                        <a14:foregroundMark x1="76444" y1="9405" x2="76444" y2="9405"/>
                        <a14:foregroundMark x1="77556" y1="32438" x2="79333" y2="26488"/>
                        <a14:foregroundMark x1="79333" y1="26488" x2="68889" y2="26488"/>
                        <a14:foregroundMark x1="68889" y1="26488" x2="70667" y2="33205"/>
                        <a14:foregroundMark x1="70667" y1="32821" x2="78222" y2="33205"/>
                        <a14:foregroundMark x1="82889" y1="79655" x2="80222" y2="64299"/>
                        <a14:foregroundMark x1="80222" y1="64683" x2="68444" y2="64107"/>
                        <a14:foregroundMark x1="68444" y1="64107" x2="72889" y2="84261"/>
                        <a14:foregroundMark x1="72889" y1="84261" x2="82667" y2="80038"/>
                        <a14:foregroundMark x1="81333" y1="79271" x2="74000" y2="71785"/>
                        <a14:foregroundMark x1="74000" y1="71785" x2="74000" y2="71785"/>
                        <a14:foregroundMark x1="12000" y1="69674" x2="22222" y2="79463"/>
                        <a14:foregroundMark x1="14667" y1="76967" x2="14667" y2="76967"/>
                        <a14:foregroundMark x1="14667" y1="76967" x2="13778" y2="79655"/>
                        <a14:foregroundMark x1="14222" y1="80038" x2="21778" y2="79655"/>
                        <a14:foregroundMark x1="21778" y1="79655" x2="16889" y2="92706"/>
                        <a14:foregroundMark x1="17111" y1="92706" x2="42667" y2="96545"/>
                        <a14:foregroundMark x1="42667" y1="96353" x2="43778" y2="80806"/>
                        <a14:foregroundMark x1="43778" y1="80806" x2="52000" y2="68522"/>
                        <a14:foregroundMark x1="52000" y1="68522" x2="35111" y2="70825"/>
                        <a14:foregroundMark x1="35111" y1="70825" x2="19111" y2="82534"/>
                        <a14:foregroundMark x1="19111" y1="82534" x2="20889" y2="90979"/>
                        <a14:foregroundMark x1="20889" y1="90979" x2="29778" y2="90403"/>
                        <a14:foregroundMark x1="29778" y1="90403" x2="29778" y2="86372"/>
                        <a14:foregroundMark x1="29778" y1="86372" x2="34667" y2="85605"/>
                        <a14:foregroundMark x1="34667" y1="85605" x2="34667" y2="85605"/>
                        <a14:foregroundMark x1="34667" y1="89443" x2="34667" y2="89443"/>
                        <a14:foregroundMark x1="31111" y1="88484" x2="31111" y2="88484"/>
                        <a14:foregroundMark x1="20667" y1="80038" x2="21778" y2="87332"/>
                        <a14:foregroundMark x1="21778" y1="87332" x2="48222" y2="90403"/>
                        <a14:foregroundMark x1="48222" y1="90403" x2="48222" y2="83301"/>
                        <a14:foregroundMark x1="48222" y1="83301" x2="35556" y2="81574"/>
                        <a14:foregroundMark x1="35556" y1="81574" x2="26000" y2="73512"/>
                        <a14:foregroundMark x1="26000" y1="73512" x2="47333" y2="82534"/>
                        <a14:foregroundMark x1="47333" y1="82534" x2="51111" y2="96353"/>
                        <a14:foregroundMark x1="51111" y1="96353" x2="55556" y2="98656"/>
                        <a14:foregroundMark x1="16444" y1="16699" x2="16444" y2="16699"/>
                        <a14:foregroundMark x1="27778" y1="13436" x2="27778" y2="13436"/>
                        <a14:foregroundMark x1="13333" y1="7869" x2="13333" y2="7869"/>
                        <a14:foregroundMark x1="10889" y1="5182" x2="10889" y2="5182"/>
                        <a14:foregroundMark x1="10889" y1="5182" x2="8889" y2="26679"/>
                        <a14:foregroundMark x1="9333" y1="27831" x2="30444" y2="26488"/>
                        <a14:foregroundMark x1="30222" y1="26488" x2="42667" y2="11900"/>
                        <a14:foregroundMark x1="42667" y1="11900" x2="38444" y2="5950"/>
                        <a14:foregroundMark x1="38444" y1="5950" x2="32444" y2="2111"/>
                        <a14:foregroundMark x1="32444" y1="2111" x2="30444" y2="3263"/>
                        <a14:foregroundMark x1="29556" y1="8637" x2="29556" y2="8637"/>
                        <a14:foregroundMark x1="26667" y1="12092" x2="26667" y2="12092"/>
                        <a14:foregroundMark x1="11556" y1="8829" x2="11778" y2="12668"/>
                        <a14:foregroundMark x1="12000" y1="12860" x2="32444" y2="22457"/>
                        <a14:foregroundMark x1="32444" y1="22457" x2="15556" y2="26296"/>
                        <a14:foregroundMark x1="12000" y1="24184" x2="23556" y2="22649"/>
                        <a14:foregroundMark x1="25111" y1="26679" x2="24222" y2="35701"/>
                        <a14:foregroundMark x1="24222" y1="35701" x2="48000" y2="33397"/>
                        <a14:foregroundMark x1="48000" y1="33397" x2="48000" y2="20154"/>
                        <a14:foregroundMark x1="48000" y1="20154" x2="48000" y2="9597"/>
                        <a14:foregroundMark x1="48000" y1="9597" x2="38667" y2="8637"/>
                        <a14:foregroundMark x1="39111" y1="8637" x2="34000" y2="25144"/>
                        <a14:foregroundMark x1="34000" y1="25144" x2="42222" y2="24376"/>
                        <a14:foregroundMark x1="12444" y1="44722" x2="18000" y2="60077"/>
                        <a14:foregroundMark x1="18000" y1="60077" x2="23111" y2="58733"/>
                        <a14:foregroundMark x1="23111" y1="58733" x2="20667" y2="48177"/>
                        <a14:foregroundMark x1="20667" y1="48177" x2="14444" y2="47985"/>
                        <a14:foregroundMark x1="56889" y1="73896" x2="61778" y2="83301"/>
                        <a14:foregroundMark x1="61778" y1="83301" x2="67111" y2="79655"/>
                        <a14:foregroundMark x1="67111" y1="79655" x2="64000" y2="72361"/>
                        <a14:foregroundMark x1="64000" y1="72361" x2="59111" y2="77927"/>
                        <a14:foregroundMark x1="54222" y1="94818" x2="53333" y2="98464"/>
                        <a14:foregroundMark x1="53333" y1="98464" x2="74667" y2="99424"/>
                        <a14:foregroundMark x1="79333" y1="97697" x2="78667" y2="95393"/>
                        <a14:foregroundMark x1="78667" y1="95393" x2="52889" y2="95010"/>
                        <a14:foregroundMark x1="52889" y1="95010" x2="53333" y2="98081"/>
                        <a14:foregroundMark x1="53333" y1="98081" x2="80889" y2="98848"/>
                        <a14:foregroundMark x1="80444" y1="99232" x2="81333" y2="94242"/>
                        <a14:foregroundMark x1="81333" y1="94242" x2="56444" y2="79271"/>
                        <a14:foregroundMark x1="56444" y1="79271" x2="51556" y2="91555"/>
                        <a14:foregroundMark x1="51556" y1="91555" x2="62444" y2="88868"/>
                        <a14:foregroundMark x1="62444" y1="89251" x2="58000" y2="83877"/>
                        <a14:foregroundMark x1="53333" y1="10365" x2="52889" y2="16315"/>
                        <a14:foregroundMark x1="52889" y1="15931" x2="61333" y2="14971"/>
                        <a14:foregroundMark x1="60667" y1="15163" x2="62667" y2="11900"/>
                        <a14:foregroundMark x1="62667" y1="11900" x2="61556" y2="9021"/>
                        <a14:foregroundMark x1="61556" y1="9021" x2="52444" y2="10173"/>
                        <a14:foregroundMark x1="89111" y1="27255" x2="88444" y2="21881"/>
                        <a14:foregroundMark x1="88444" y1="21881" x2="80222" y2="22649"/>
                        <a14:foregroundMark x1="36667" y1="27063" x2="36667" y2="27063"/>
                        <a14:foregroundMark x1="32000" y1="30326" x2="32000" y2="30326"/>
                        <a14:foregroundMark x1="27111" y1="36660" x2="27111" y2="43954"/>
                        <a14:foregroundMark x1="27111" y1="43954" x2="27111" y2="43954"/>
                      </a14:backgroundRemoval>
                    </a14:imgEffect>
                  </a14:imgLayer>
                </a14:imgProps>
              </a:ext>
              <a:ext uri="{28A0092B-C50C-407E-A947-70E740481C1C}">
                <a14:useLocalDpi xmlns:a14="http://schemas.microsoft.com/office/drawing/2010/main" val="0"/>
              </a:ext>
            </a:extLst>
          </a:blip>
          <a:srcRect/>
          <a:stretch>
            <a:fillRect/>
          </a:stretch>
        </p:blipFill>
        <p:spPr bwMode="auto">
          <a:xfrm>
            <a:off x="6209286" y="4318145"/>
            <a:ext cx="1825241" cy="211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232822"/>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Forma libre"/>
          <p:cNvSpPr/>
          <p:nvPr/>
        </p:nvSpPr>
        <p:spPr>
          <a:xfrm>
            <a:off x="2442051" y="3440765"/>
            <a:ext cx="6019914" cy="829339"/>
          </a:xfrm>
          <a:custGeom>
            <a:avLst/>
            <a:gdLst>
              <a:gd name="connsiteX0" fmla="*/ 0 w 2177995"/>
              <a:gd name="connsiteY0" fmla="*/ 124776 h 1247764"/>
              <a:gd name="connsiteX1" fmla="*/ 124776 w 2177995"/>
              <a:gd name="connsiteY1" fmla="*/ 0 h 1247764"/>
              <a:gd name="connsiteX2" fmla="*/ 2053219 w 2177995"/>
              <a:gd name="connsiteY2" fmla="*/ 0 h 1247764"/>
              <a:gd name="connsiteX3" fmla="*/ 2177995 w 2177995"/>
              <a:gd name="connsiteY3" fmla="*/ 124776 h 1247764"/>
              <a:gd name="connsiteX4" fmla="*/ 2177995 w 2177995"/>
              <a:gd name="connsiteY4" fmla="*/ 1122988 h 1247764"/>
              <a:gd name="connsiteX5" fmla="*/ 2053219 w 2177995"/>
              <a:gd name="connsiteY5" fmla="*/ 1247764 h 1247764"/>
              <a:gd name="connsiteX6" fmla="*/ 124776 w 2177995"/>
              <a:gd name="connsiteY6" fmla="*/ 1247764 h 1247764"/>
              <a:gd name="connsiteX7" fmla="*/ 0 w 2177995"/>
              <a:gd name="connsiteY7" fmla="*/ 1122988 h 1247764"/>
              <a:gd name="connsiteX8" fmla="*/ 0 w 2177995"/>
              <a:gd name="connsiteY8" fmla="*/ 124776 h 124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995" h="1247764">
                <a:moveTo>
                  <a:pt x="0" y="124776"/>
                </a:moveTo>
                <a:cubicBezTo>
                  <a:pt x="0" y="55864"/>
                  <a:pt x="55864" y="0"/>
                  <a:pt x="124776" y="0"/>
                </a:cubicBezTo>
                <a:lnTo>
                  <a:pt x="2053219" y="0"/>
                </a:lnTo>
                <a:cubicBezTo>
                  <a:pt x="2122131" y="0"/>
                  <a:pt x="2177995" y="55864"/>
                  <a:pt x="2177995" y="124776"/>
                </a:cubicBezTo>
                <a:lnTo>
                  <a:pt x="2177995" y="1122988"/>
                </a:lnTo>
                <a:cubicBezTo>
                  <a:pt x="2177995" y="1191900"/>
                  <a:pt x="2122131" y="1247764"/>
                  <a:pt x="2053219" y="1247764"/>
                </a:cubicBezTo>
                <a:lnTo>
                  <a:pt x="124776" y="1247764"/>
                </a:lnTo>
                <a:cubicBezTo>
                  <a:pt x="55864" y="1247764"/>
                  <a:pt x="0" y="1191900"/>
                  <a:pt x="0" y="1122988"/>
                </a:cubicBezTo>
                <a:lnTo>
                  <a:pt x="0" y="124776"/>
                </a:lnTo>
                <a:close/>
              </a:path>
            </a:pathLst>
          </a:custGeom>
        </p:spPr>
        <p:style>
          <a:lnRef idx="0">
            <a:schemeClr val="accent5"/>
          </a:lnRef>
          <a:fillRef idx="3">
            <a:schemeClr val="accent5"/>
          </a:fillRef>
          <a:effectRef idx="3">
            <a:schemeClr val="accent5"/>
          </a:effectRef>
          <a:fontRef idx="minor">
            <a:schemeClr val="lt1"/>
          </a:fontRef>
        </p:style>
        <p:txBody>
          <a:bodyPr spcFirstLastPara="0" vert="horz" wrap="square" lIns="88369" tIns="88369" rIns="741768" bIns="400310" numCol="1" spcCol="1270" anchor="ctr" anchorCtr="0">
            <a:noAutofit/>
          </a:bodyPr>
          <a:lstStyle/>
          <a:p>
            <a:pPr marL="0" lvl="1" algn="ctr" defTabSz="711200">
              <a:lnSpc>
                <a:spcPct val="90000"/>
              </a:lnSpc>
              <a:spcBef>
                <a:spcPct val="0"/>
              </a:spcBef>
              <a:spcAft>
                <a:spcPct val="15000"/>
              </a:spcAft>
            </a:pPr>
            <a:endParaRPr lang="es-ES" sz="1400" b="1" kern="1200" dirty="0" smtClean="0"/>
          </a:p>
          <a:p>
            <a:pPr marL="457200" lvl="2" algn="just" defTabSz="711200">
              <a:lnSpc>
                <a:spcPct val="90000"/>
              </a:lnSpc>
              <a:spcBef>
                <a:spcPct val="0"/>
              </a:spcBef>
              <a:spcAft>
                <a:spcPct val="15000"/>
              </a:spcAft>
            </a:pPr>
            <a:r>
              <a:rPr lang="es-ES" sz="1400" b="1" kern="1200" dirty="0" smtClean="0"/>
              <a:t>Encargada de administrar el Estado para lograr el bien común de su población.</a:t>
            </a:r>
            <a:endParaRPr lang="es-ES" sz="1400" b="1" kern="1200" dirty="0"/>
          </a:p>
        </p:txBody>
      </p:sp>
      <p:sp>
        <p:nvSpPr>
          <p:cNvPr id="2" name="1 Título"/>
          <p:cNvSpPr>
            <a:spLocks noGrp="1"/>
          </p:cNvSpPr>
          <p:nvPr>
            <p:ph type="title"/>
          </p:nvPr>
        </p:nvSpPr>
        <p:spPr/>
        <p:txBody>
          <a:bodyPr>
            <a:normAutofit/>
          </a:bodyPr>
          <a:lstStyle/>
          <a:p>
            <a:r>
              <a:rPr lang="es-ES" dirty="0" smtClean="0"/>
              <a:t>Administración Pública</a:t>
            </a:r>
            <a:endParaRPr lang="es-ES" dirty="0"/>
          </a:p>
        </p:txBody>
      </p:sp>
      <p:pic>
        <p:nvPicPr>
          <p:cNvPr id="21" name="Picture 2" descr="http://www.serviceone.es/pfw_files/cma/Content/16_Sectores_administracion.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96" b="100000" l="2000" r="99111">
                        <a14:foregroundMark x1="8889" y1="70167" x2="8889" y2="70167"/>
                        <a14:foregroundMark x1="25111" y1="22434" x2="25111" y2="22434"/>
                        <a14:foregroundMark x1="17111" y1="19809" x2="17111" y2="19809"/>
                        <a14:foregroundMark x1="53556" y1="16706" x2="53556" y2="16706"/>
                        <a14:foregroundMark x1="74444" y1="29594" x2="74444" y2="29594"/>
                        <a14:foregroundMark x1="85778" y1="30788" x2="85778" y2="30788"/>
                        <a14:foregroundMark x1="83556" y1="30788" x2="83556" y2="30788"/>
                        <a14:foregroundMark x1="22889" y1="19570" x2="22889" y2="19570"/>
                        <a14:foregroundMark x1="43556" y1="33652" x2="43556" y2="33652"/>
                        <a14:foregroundMark x1="84889" y1="25060" x2="84889" y2="25060"/>
                      </a14:backgroundRemoval>
                    </a14:imgEffect>
                  </a14:imgLayer>
                </a14:imgProps>
              </a:ext>
              <a:ext uri="{28A0092B-C50C-407E-A947-70E740481C1C}">
                <a14:useLocalDpi xmlns:a14="http://schemas.microsoft.com/office/drawing/2010/main" val="0"/>
              </a:ext>
            </a:extLst>
          </a:blip>
          <a:srcRect/>
          <a:stretch>
            <a:fillRect/>
          </a:stretch>
        </p:blipFill>
        <p:spPr bwMode="auto">
          <a:xfrm>
            <a:off x="595390" y="3055112"/>
            <a:ext cx="1719072" cy="160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707438"/>
      </p:ext>
    </p:extLst>
  </p:cSld>
  <p:clrMapOvr>
    <a:masterClrMapping/>
  </p:clrMapOvr>
  <mc:AlternateContent xmlns:mc="http://schemas.openxmlformats.org/markup-compatibility/2006" xmlns:p14="http://schemas.microsoft.com/office/powerpoint/2010/main">
    <mc:Choice Requires="p14">
      <p:transition spd="slow" p14:dur="20000" advTm="34791"/>
    </mc:Choice>
    <mc:Fallback xmlns="">
      <p:transition spd="slow" advTm="34791"/>
    </mc:Fallback>
  </mc:AlternateContent>
  <p:timing>
    <p:tnLst>
      <p:par>
        <p:cT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majorFont>
      <a:minorFont>
        <a:latin typeface="Century Gothic"/>
        <a:ea typeface=""/>
        <a:cs typeface=""/>
        <a:font script="Jpan" typeface="メイリオ"/>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2171</TotalTime>
  <Words>5099</Words>
  <Application>Microsoft Office PowerPoint</Application>
  <PresentationFormat>Presentación en pantalla (4:3)</PresentationFormat>
  <Paragraphs>632</Paragraphs>
  <Slides>43</Slides>
  <Notes>28</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43</vt:i4>
      </vt:variant>
    </vt:vector>
  </HeadingPairs>
  <TitlesOfParts>
    <vt:vector size="45" baseType="lpstr">
      <vt:lpstr>Perception</vt:lpstr>
      <vt:lpstr>Hoja de cálculo</vt:lpstr>
      <vt:lpstr>Universidad de las Fuerzas Armadas ESPE Unidad de Gestión de Postgrados Departamento de Eléctrica y Electrónica</vt:lpstr>
      <vt:lpstr>AGENDA</vt:lpstr>
      <vt:lpstr>AGENDA</vt:lpstr>
      <vt:lpstr>Presentación de PowerPoint</vt:lpstr>
      <vt:lpstr>Presentación de PowerPoint</vt:lpstr>
      <vt:lpstr>Metodología de investigación</vt:lpstr>
      <vt:lpstr>AGENDA</vt:lpstr>
      <vt:lpstr>Marco Conceptual</vt:lpstr>
      <vt:lpstr>Administración Pública</vt:lpstr>
      <vt:lpstr>Sociedad de la Información</vt:lpstr>
      <vt:lpstr>Tecnologías de la Información y Comunicación</vt:lpstr>
      <vt:lpstr>Gobierno Electrónico</vt:lpstr>
      <vt:lpstr>TIPOS DE RELACIONES GE</vt:lpstr>
      <vt:lpstr>FASES DE DESARROLLO DEL GE</vt:lpstr>
      <vt:lpstr>BENEFICIOS</vt:lpstr>
      <vt:lpstr>AGENDA</vt:lpstr>
      <vt:lpstr>Estadísticas – Medición de la SI</vt:lpstr>
      <vt:lpstr>Estadísticas – Medición de la SI</vt:lpstr>
      <vt:lpstr>Estadísticas – Medición de las TIC</vt:lpstr>
      <vt:lpstr>Estadísticas – Medición de las TIC</vt:lpstr>
      <vt:lpstr>Estadísticas – Medición GE</vt:lpstr>
      <vt:lpstr>Estadísticas – Medición del GE</vt:lpstr>
      <vt:lpstr>Estadísticas – Histórico</vt:lpstr>
      <vt:lpstr>Comparativo - GE</vt:lpstr>
      <vt:lpstr>PORTALES WEB</vt:lpstr>
      <vt:lpstr>Portales web</vt:lpstr>
      <vt:lpstr>Portales: Quito, Cuenca, Antonio Ante</vt:lpstr>
      <vt:lpstr>AGENDA</vt:lpstr>
      <vt:lpstr>Factores</vt:lpstr>
      <vt:lpstr>Relación con la ciudadanía</vt:lpstr>
      <vt:lpstr>Procesos en organismos</vt:lpstr>
      <vt:lpstr>Tecnología</vt:lpstr>
      <vt:lpstr>Seguridad y regulación</vt:lpstr>
      <vt:lpstr>AGENDA</vt:lpstr>
      <vt:lpstr>Antonio Ante - Diagnóstico</vt:lpstr>
      <vt:lpstr>Madurez del GE</vt:lpstr>
      <vt:lpstr>Madurez del GE</vt:lpstr>
      <vt:lpstr>Hoja de ruta</vt:lpstr>
      <vt:lpstr>Guías, Herramientas</vt:lpstr>
      <vt:lpstr>AGENDA</vt:lpstr>
      <vt:lpstr>Conclusiones</vt:lpstr>
      <vt:lpstr>Recomendaciones</vt:lpstr>
      <vt:lpstr>MUCHAS GRACIAS POR SU ATENCIÓN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 ESPE Unidad de Gestión de Postgrados Departamento de Eléctrica y Electrónica</dc:title>
  <dc:creator>imac</dc:creator>
  <cp:lastModifiedBy>Tania</cp:lastModifiedBy>
  <cp:revision>188</cp:revision>
  <dcterms:created xsi:type="dcterms:W3CDTF">2015-04-15T20:55:42Z</dcterms:created>
  <dcterms:modified xsi:type="dcterms:W3CDTF">2015-07-30T04:04:19Z</dcterms:modified>
</cp:coreProperties>
</file>