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sdx" ContentType="application/vnd.ms-visio.drawing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59" r:id="rId1"/>
  </p:sldMasterIdLst>
  <p:handoutMasterIdLst>
    <p:handoutMasterId r:id="rId60"/>
  </p:handoutMasterIdLst>
  <p:sldIdLst>
    <p:sldId id="256" r:id="rId2"/>
    <p:sldId id="341" r:id="rId3"/>
    <p:sldId id="257" r:id="rId4"/>
    <p:sldId id="266" r:id="rId5"/>
    <p:sldId id="342" r:id="rId6"/>
    <p:sldId id="267" r:id="rId7"/>
    <p:sldId id="258" r:id="rId8"/>
    <p:sldId id="329" r:id="rId9"/>
    <p:sldId id="260" r:id="rId10"/>
    <p:sldId id="261" r:id="rId11"/>
    <p:sldId id="262" r:id="rId12"/>
    <p:sldId id="263" r:id="rId13"/>
    <p:sldId id="332" r:id="rId14"/>
    <p:sldId id="283" r:id="rId15"/>
    <p:sldId id="288" r:id="rId16"/>
    <p:sldId id="284" r:id="rId17"/>
    <p:sldId id="285" r:id="rId18"/>
    <p:sldId id="289" r:id="rId19"/>
    <p:sldId id="286" r:id="rId20"/>
    <p:sldId id="287" r:id="rId21"/>
    <p:sldId id="298" r:id="rId22"/>
    <p:sldId id="282" r:id="rId23"/>
    <p:sldId id="291" r:id="rId24"/>
    <p:sldId id="292" r:id="rId25"/>
    <p:sldId id="296" r:id="rId26"/>
    <p:sldId id="300" r:id="rId27"/>
    <p:sldId id="301" r:id="rId28"/>
    <p:sldId id="320" r:id="rId29"/>
    <p:sldId id="302" r:id="rId30"/>
    <p:sldId id="303" r:id="rId31"/>
    <p:sldId id="321" r:id="rId32"/>
    <p:sldId id="304" r:id="rId33"/>
    <p:sldId id="305" r:id="rId34"/>
    <p:sldId id="322" r:id="rId35"/>
    <p:sldId id="306" r:id="rId36"/>
    <p:sldId id="307" r:id="rId37"/>
    <p:sldId id="315" r:id="rId38"/>
    <p:sldId id="323" r:id="rId39"/>
    <p:sldId id="308" r:id="rId40"/>
    <p:sldId id="310" r:id="rId41"/>
    <p:sldId id="324" r:id="rId42"/>
    <p:sldId id="311" r:id="rId43"/>
    <p:sldId id="312" r:id="rId44"/>
    <p:sldId id="325" r:id="rId45"/>
    <p:sldId id="313" r:id="rId46"/>
    <p:sldId id="314" r:id="rId47"/>
    <p:sldId id="326" r:id="rId48"/>
    <p:sldId id="316" r:id="rId49"/>
    <p:sldId id="327" r:id="rId50"/>
    <p:sldId id="293" r:id="rId51"/>
    <p:sldId id="294" r:id="rId52"/>
    <p:sldId id="299" r:id="rId53"/>
    <p:sldId id="309" r:id="rId54"/>
    <p:sldId id="319" r:id="rId55"/>
    <p:sldId id="295" r:id="rId56"/>
    <p:sldId id="290" r:id="rId57"/>
    <p:sldId id="317" r:id="rId58"/>
    <p:sldId id="328" r:id="rId59"/>
  </p:sldIdLst>
  <p:sldSz cx="12192000" cy="6858000"/>
  <p:notesSz cx="6888163" cy="100203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09" autoAdjust="0"/>
    <p:restoredTop sz="94660"/>
  </p:normalViewPr>
  <p:slideViewPr>
    <p:cSldViewPr snapToGrid="0">
      <p:cViewPr varScale="1">
        <p:scale>
          <a:sx n="74" d="100"/>
          <a:sy n="74" d="100"/>
        </p:scale>
        <p:origin x="44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Usuario\Documents\Universidad\Tesis\tesis\An&#225;lsis%20de%20los%20PDOT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uario\Documents\Universidad\Tesis\tesis\porcentajes%20de%20sostenibilidad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normalizeH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defRPr>
          </a:pPr>
          <a:endParaRPr lang="es-E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Variables</c:v>
          </c:tx>
          <c:spPr>
            <a:ln w="25400" cap="flat" cmpd="dbl" algn="ctr">
              <a:noFill/>
              <a:round/>
            </a:ln>
            <a:effectLst/>
          </c:spPr>
          <c:marker>
            <c:symbol val="circle"/>
            <c:size val="6"/>
            <c:spPr>
              <a:noFill/>
              <a:ln w="34925" cap="flat" cmpd="dbl" algn="ctr">
                <a:solidFill>
                  <a:schemeClr val="accent1">
                    <a:lumMod val="75000"/>
                    <a:alpha val="70000"/>
                  </a:schemeClr>
                </a:solidFill>
                <a:round/>
              </a:ln>
              <a:effectLst/>
            </c:spPr>
          </c:marker>
          <c:dLbls>
            <c:dLbl>
              <c:idx val="0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/>
                      <a:t>Datos generales</a:t>
                    </a:r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</c:extLst>
            </c:dLbl>
            <c:dLbl>
              <c:idx val="1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Diagnóstico</a:t>
                    </a:r>
                    <a:r>
                      <a:rPr lang="en-US" baseline="0"/>
                      <a:t> por componente</a:t>
                    </a:r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</c:extLst>
            </c:dLbl>
            <c:dLbl>
              <c:idx val="2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Propuesta 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</c:extLst>
            </c:dLbl>
            <c:dLbl>
              <c:idx val="3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Modelo de gestión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'Método de ponderación'!$C$30:$C$33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3</c:v>
                </c:pt>
              </c:numCache>
            </c:numRef>
          </c:xVal>
          <c:yVal>
            <c:numRef>
              <c:f>'Método de ponderación'!$B$30:$B$33</c:f>
              <c:numCache>
                <c:formatCode>General</c:formatCode>
                <c:ptCount val="4"/>
                <c:pt idx="0">
                  <c:v>0.22</c:v>
                </c:pt>
                <c:pt idx="1">
                  <c:v>0.44</c:v>
                </c:pt>
                <c:pt idx="2">
                  <c:v>0.22</c:v>
                </c:pt>
                <c:pt idx="3">
                  <c:v>0.11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52184752"/>
        <c:axId val="322091456"/>
      </c:scatterChart>
      <c:valAx>
        <c:axId val="252184752"/>
        <c:scaling>
          <c:orientation val="minMax"/>
          <c:max val="4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322091456"/>
        <c:crosses val="autoZero"/>
        <c:crossBetween val="midCat"/>
      </c:valAx>
      <c:valAx>
        <c:axId val="322091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5218475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[porcentajes de sostenibilidad.xlsx]Hoja1!Tabla dinámica1</c:name>
    <c:fmtId val="-1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Porcentajes de sostenibilidad alcanzados 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ivotFmts>
      <c:pivotFmt>
        <c:idx val="0"/>
        <c:spPr>
          <a:solidFill>
            <a:schemeClr val="accent6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rgbClr val="FFFF00"/>
          </a:solidFill>
          <a:ln>
            <a:noFill/>
          </a:ln>
          <a:effectLst/>
        </c:spPr>
      </c:pivotFmt>
      <c:pivotFmt>
        <c:idx val="2"/>
        <c:spPr>
          <a:solidFill>
            <a:srgbClr val="FF66FF"/>
          </a:solidFill>
          <a:ln>
            <a:noFill/>
          </a:ln>
          <a:effectLst/>
        </c:spPr>
      </c:pivotFmt>
      <c:pivotFmt>
        <c:idx val="3"/>
        <c:spPr>
          <a:solidFill>
            <a:srgbClr val="00FFFF"/>
          </a:solidFill>
          <a:ln>
            <a:noFill/>
          </a:ln>
          <a:effectLst/>
        </c:spPr>
      </c:pivotFmt>
      <c:pivotFmt>
        <c:idx val="4"/>
        <c:spPr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c:spPr>
      </c:pivotFmt>
      <c:pivotFmt>
        <c:idx val="5"/>
        <c:spPr>
          <a:solidFill>
            <a:srgbClr val="77A24C"/>
          </a:solidFill>
          <a:ln>
            <a:noFill/>
          </a:ln>
          <a:effectLst/>
        </c:spPr>
      </c:pivotFmt>
      <c:pivotFmt>
        <c:idx val="6"/>
        <c:spPr>
          <a:solidFill>
            <a:srgbClr val="CCFF66"/>
          </a:solidFill>
          <a:ln>
            <a:noFill/>
          </a:ln>
          <a:effectLst/>
        </c:spPr>
      </c:pivotFmt>
      <c:pivotFmt>
        <c:idx val="7"/>
        <c:spPr>
          <a:solidFill>
            <a:schemeClr val="bg1">
              <a:lumMod val="75000"/>
            </a:schemeClr>
          </a:solidFill>
          <a:ln>
            <a:noFill/>
          </a:ln>
          <a:effectLst/>
        </c:spPr>
      </c:pivotFmt>
      <c:pivotFmt>
        <c:idx val="8"/>
        <c:spPr>
          <a:solidFill>
            <a:schemeClr val="accent6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bg1">
              <a:lumMod val="75000"/>
            </a:schemeClr>
          </a:solidFill>
          <a:ln>
            <a:noFill/>
          </a:ln>
          <a:effectLst/>
        </c:spPr>
      </c:pivotFmt>
      <c:pivotFmt>
        <c:idx val="10"/>
        <c:spPr>
          <a:solidFill>
            <a:srgbClr val="77A24C"/>
          </a:solidFill>
          <a:ln>
            <a:noFill/>
          </a:ln>
          <a:effectLst/>
        </c:spPr>
      </c:pivotFmt>
      <c:pivotFmt>
        <c:idx val="11"/>
        <c:spPr>
          <a:solidFill>
            <a:srgbClr val="00FFFF"/>
          </a:solidFill>
          <a:ln>
            <a:noFill/>
          </a:ln>
          <a:effectLst/>
        </c:spPr>
      </c:pivotFmt>
      <c:pivotFmt>
        <c:idx val="12"/>
        <c:spPr>
          <a:solidFill>
            <a:srgbClr val="CCFF66"/>
          </a:solidFill>
          <a:ln>
            <a:noFill/>
          </a:ln>
          <a:effectLst/>
        </c:spPr>
      </c:pivotFmt>
      <c:pivotFmt>
        <c:idx val="13"/>
        <c:spPr>
          <a:solidFill>
            <a:srgbClr val="FFFF00"/>
          </a:solidFill>
          <a:ln>
            <a:noFill/>
          </a:ln>
          <a:effectLst/>
        </c:spPr>
      </c:pivotFmt>
      <c:pivotFmt>
        <c:idx val="14"/>
        <c:spPr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c:spPr>
      </c:pivotFmt>
      <c:pivotFmt>
        <c:idx val="15"/>
        <c:spPr>
          <a:solidFill>
            <a:srgbClr val="FF66FF"/>
          </a:solidFill>
          <a:ln>
            <a:noFill/>
          </a:ln>
          <a:effectLst/>
        </c:spPr>
      </c:pivotFmt>
      <c:pivotFmt>
        <c:idx val="16"/>
        <c:spPr>
          <a:solidFill>
            <a:schemeClr val="accent6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chemeClr val="bg1">
              <a:lumMod val="75000"/>
            </a:schemeClr>
          </a:solidFill>
          <a:ln>
            <a:noFill/>
          </a:ln>
          <a:effectLst/>
        </c:spPr>
      </c:pivotFmt>
      <c:pivotFmt>
        <c:idx val="18"/>
        <c:spPr>
          <a:solidFill>
            <a:srgbClr val="77A24C"/>
          </a:solidFill>
          <a:ln>
            <a:noFill/>
          </a:ln>
          <a:effectLst/>
        </c:spPr>
      </c:pivotFmt>
      <c:pivotFmt>
        <c:idx val="19"/>
        <c:spPr>
          <a:solidFill>
            <a:srgbClr val="00FFFF"/>
          </a:solidFill>
          <a:ln>
            <a:noFill/>
          </a:ln>
          <a:effectLst/>
        </c:spPr>
      </c:pivotFmt>
      <c:pivotFmt>
        <c:idx val="20"/>
        <c:spPr>
          <a:solidFill>
            <a:srgbClr val="CCFF66"/>
          </a:solidFill>
          <a:ln>
            <a:noFill/>
          </a:ln>
          <a:effectLst/>
        </c:spPr>
      </c:pivotFmt>
      <c:pivotFmt>
        <c:idx val="21"/>
        <c:spPr>
          <a:solidFill>
            <a:srgbClr val="FFFF00"/>
          </a:solidFill>
          <a:ln>
            <a:noFill/>
          </a:ln>
          <a:effectLst/>
        </c:spPr>
      </c:pivotFmt>
      <c:pivotFmt>
        <c:idx val="22"/>
        <c:spPr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c:spPr>
      </c:pivotFmt>
      <c:pivotFmt>
        <c:idx val="23"/>
        <c:spPr>
          <a:solidFill>
            <a:srgbClr val="FF66FF"/>
          </a:solidFill>
          <a:ln>
            <a:noFill/>
          </a:ln>
          <a:effectLst/>
        </c:spP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Hoja1!$D$14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77A24C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00FFFF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CCFF66"/>
              </a:solid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</c:dPt>
          <c:dPt>
            <c:idx val="6"/>
            <c:invertIfNegative val="0"/>
            <c:bubble3D val="0"/>
            <c:spPr>
              <a:solidFill>
                <a:srgbClr val="FF66FF"/>
              </a:solidFill>
              <a:ln>
                <a:noFill/>
              </a:ln>
              <a:effectLst/>
            </c:spPr>
          </c:dPt>
          <c:dLbls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smtClean="0"/>
                      <a:t>46,61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Hoja1!$C$15:$C$22</c:f>
              <c:strCache>
                <c:ptCount val="7"/>
                <c:pt idx="0">
                  <c:v>DMQ</c:v>
                </c:pt>
                <c:pt idx="1">
                  <c:v>Loja </c:v>
                </c:pt>
                <c:pt idx="2">
                  <c:v>Riobamba </c:v>
                </c:pt>
                <c:pt idx="3">
                  <c:v>Santa Elena </c:v>
                </c:pt>
                <c:pt idx="4">
                  <c:v>Latacunga </c:v>
                </c:pt>
                <c:pt idx="5">
                  <c:v>Esmeraldas </c:v>
                </c:pt>
                <c:pt idx="6">
                  <c:v>Otavalo</c:v>
                </c:pt>
              </c:strCache>
            </c:strRef>
          </c:cat>
          <c:val>
            <c:numRef>
              <c:f>Hoja1!$D$15:$D$22</c:f>
              <c:numCache>
                <c:formatCode>0.00</c:formatCode>
                <c:ptCount val="7"/>
                <c:pt idx="0">
                  <c:v>62.123432423186138</c:v>
                </c:pt>
                <c:pt idx="1">
                  <c:v>59.370214287666911</c:v>
                </c:pt>
                <c:pt idx="2">
                  <c:v>54.084826517677804</c:v>
                </c:pt>
                <c:pt idx="3">
                  <c:v>49.428273302340486</c:v>
                </c:pt>
                <c:pt idx="4">
                  <c:v>48.809230453590146</c:v>
                </c:pt>
                <c:pt idx="5">
                  <c:v>46.947511014670944</c:v>
                </c:pt>
                <c:pt idx="6">
                  <c:v>37.214630100604673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22091848"/>
        <c:axId val="322084400"/>
      </c:barChart>
      <c:catAx>
        <c:axId val="322091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322084400"/>
        <c:crosses val="autoZero"/>
        <c:auto val="1"/>
        <c:lblAlgn val="ctr"/>
        <c:lblOffset val="100"/>
        <c:noMultiLvlLbl val="0"/>
      </c:catAx>
      <c:valAx>
        <c:axId val="322084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322091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s-E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D131B5-DAD3-4B26-93F1-7879D11003C7}" type="doc">
      <dgm:prSet loTypeId="urn:microsoft.com/office/officeart/2005/8/layout/radial3" loCatId="cycle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4D00D55D-8409-48A5-A72D-69A4D7B910B1}">
      <dgm:prSet phldrT="[Texto]" custT="1"/>
      <dgm:spPr/>
      <dgm:t>
        <a:bodyPr/>
        <a:lstStyle/>
        <a:p>
          <a:r>
            <a:rPr lang="es-ES" sz="2000" b="1" smtClean="0"/>
            <a:t>SOSTENIBILIDAD</a:t>
          </a:r>
          <a:endParaRPr lang="es-ES" sz="2000" b="1" dirty="0"/>
        </a:p>
      </dgm:t>
    </dgm:pt>
    <dgm:pt modelId="{7FF6BA8E-D729-4D4C-93AC-A4B60BB82282}" type="parTrans" cxnId="{8AE6CEBC-3D5B-4D77-8CBA-0CFFD95E84DD}">
      <dgm:prSet/>
      <dgm:spPr/>
      <dgm:t>
        <a:bodyPr/>
        <a:lstStyle/>
        <a:p>
          <a:endParaRPr lang="es-ES" sz="2800" b="1" dirty="0">
            <a:solidFill>
              <a:schemeClr val="tx1"/>
            </a:solidFill>
          </a:endParaRPr>
        </a:p>
      </dgm:t>
    </dgm:pt>
    <dgm:pt modelId="{91537167-F822-4C0A-95C0-9BD2114238EF}" type="sibTrans" cxnId="{8AE6CEBC-3D5B-4D77-8CBA-0CFFD95E84DD}">
      <dgm:prSet/>
      <dgm:spPr/>
      <dgm:t>
        <a:bodyPr/>
        <a:lstStyle/>
        <a:p>
          <a:endParaRPr lang="es-ES" sz="2800" b="1" dirty="0">
            <a:solidFill>
              <a:schemeClr val="tx1"/>
            </a:solidFill>
          </a:endParaRPr>
        </a:p>
      </dgm:t>
    </dgm:pt>
    <dgm:pt modelId="{9F920D8D-C410-410E-9A7D-E961D6F1B0C5}">
      <dgm:prSet phldrT="[Texto]" custT="1"/>
      <dgm:spPr/>
      <dgm:t>
        <a:bodyPr/>
        <a:lstStyle/>
        <a:p>
          <a:r>
            <a:rPr lang="es-ES" sz="1000" b="1" smtClean="0"/>
            <a:t>ANTECEDENTES</a:t>
          </a:r>
          <a:endParaRPr lang="es-ES" sz="1000" b="1" dirty="0"/>
        </a:p>
      </dgm:t>
    </dgm:pt>
    <dgm:pt modelId="{D89C11B4-430E-4464-9820-DBACFE619345}" type="parTrans" cxnId="{1E54503B-65C5-4648-A6D5-C643CB0608DB}">
      <dgm:prSet/>
      <dgm:spPr/>
      <dgm:t>
        <a:bodyPr/>
        <a:lstStyle/>
        <a:p>
          <a:endParaRPr lang="es-ES" sz="2800" b="1" dirty="0">
            <a:solidFill>
              <a:schemeClr val="tx1"/>
            </a:solidFill>
          </a:endParaRPr>
        </a:p>
      </dgm:t>
    </dgm:pt>
    <dgm:pt modelId="{2034769E-220E-4B0E-9F1F-A82A401A281F}" type="sibTrans" cxnId="{1E54503B-65C5-4648-A6D5-C643CB0608DB}">
      <dgm:prSet/>
      <dgm:spPr/>
      <dgm:t>
        <a:bodyPr/>
        <a:lstStyle/>
        <a:p>
          <a:endParaRPr lang="es-ES" sz="2800" b="1" dirty="0">
            <a:solidFill>
              <a:schemeClr val="tx1"/>
            </a:solidFill>
          </a:endParaRPr>
        </a:p>
      </dgm:t>
    </dgm:pt>
    <dgm:pt modelId="{F0668E84-9732-43BE-80D5-9D3AC4839232}">
      <dgm:prSet phldrT="[Texto]" custT="1"/>
      <dgm:spPr/>
      <dgm:t>
        <a:bodyPr/>
        <a:lstStyle/>
        <a:p>
          <a:r>
            <a:rPr lang="es-ES" sz="1200" b="1" smtClean="0"/>
            <a:t>PROBLEMAS</a:t>
          </a:r>
          <a:endParaRPr lang="es-ES" sz="1200" b="1" dirty="0"/>
        </a:p>
      </dgm:t>
    </dgm:pt>
    <dgm:pt modelId="{585005DB-A818-4F02-8A9E-F39D3D1B3142}" type="parTrans" cxnId="{A24E9D75-458C-42D5-9379-75EFE4A050D2}">
      <dgm:prSet/>
      <dgm:spPr/>
      <dgm:t>
        <a:bodyPr/>
        <a:lstStyle/>
        <a:p>
          <a:endParaRPr lang="es-ES" sz="2800" b="1" dirty="0">
            <a:solidFill>
              <a:schemeClr val="tx1"/>
            </a:solidFill>
          </a:endParaRPr>
        </a:p>
      </dgm:t>
    </dgm:pt>
    <dgm:pt modelId="{BAE0EC8A-84C9-4B96-B07B-3551E67754F2}" type="sibTrans" cxnId="{A24E9D75-458C-42D5-9379-75EFE4A050D2}">
      <dgm:prSet/>
      <dgm:spPr/>
      <dgm:t>
        <a:bodyPr/>
        <a:lstStyle/>
        <a:p>
          <a:endParaRPr lang="es-ES" sz="2800" b="1" dirty="0">
            <a:solidFill>
              <a:schemeClr val="tx1"/>
            </a:solidFill>
          </a:endParaRPr>
        </a:p>
      </dgm:t>
    </dgm:pt>
    <dgm:pt modelId="{AC654AD1-4114-48EB-BA7F-5FC8E49F76D6}">
      <dgm:prSet phldrT="[Texto]" custT="1"/>
      <dgm:spPr/>
      <dgm:t>
        <a:bodyPr/>
        <a:lstStyle/>
        <a:p>
          <a:r>
            <a:rPr lang="es-ES" sz="1200" b="1" dirty="0" smtClean="0"/>
            <a:t>OBJETIVOS</a:t>
          </a:r>
          <a:endParaRPr lang="es-ES" sz="900" b="1" dirty="0"/>
        </a:p>
      </dgm:t>
    </dgm:pt>
    <dgm:pt modelId="{9DC87FC1-1272-4807-8C0D-AEB2D0ACAD32}" type="parTrans" cxnId="{8FAF3E83-1B7F-4B59-A4C8-2FD743E38257}">
      <dgm:prSet/>
      <dgm:spPr/>
      <dgm:t>
        <a:bodyPr/>
        <a:lstStyle/>
        <a:p>
          <a:endParaRPr lang="es-ES" sz="2800" b="1" dirty="0">
            <a:solidFill>
              <a:schemeClr val="tx1"/>
            </a:solidFill>
          </a:endParaRPr>
        </a:p>
      </dgm:t>
    </dgm:pt>
    <dgm:pt modelId="{02105566-FBEE-41AA-B768-D35EB67C1598}" type="sibTrans" cxnId="{8FAF3E83-1B7F-4B59-A4C8-2FD743E38257}">
      <dgm:prSet/>
      <dgm:spPr/>
      <dgm:t>
        <a:bodyPr/>
        <a:lstStyle/>
        <a:p>
          <a:endParaRPr lang="es-ES" sz="2800" b="1" dirty="0">
            <a:solidFill>
              <a:schemeClr val="tx1"/>
            </a:solidFill>
          </a:endParaRPr>
        </a:p>
      </dgm:t>
    </dgm:pt>
    <dgm:pt modelId="{B24F558F-FC48-4EA4-8B9A-46ED937F3B2F}">
      <dgm:prSet phldrT="[Texto]" custT="1"/>
      <dgm:spPr/>
      <dgm:t>
        <a:bodyPr/>
        <a:lstStyle/>
        <a:p>
          <a:r>
            <a:rPr lang="es-ES" sz="1200" b="1" smtClean="0"/>
            <a:t>METAS</a:t>
          </a:r>
          <a:endParaRPr lang="es-ES" sz="1200" b="1" dirty="0" smtClean="0"/>
        </a:p>
      </dgm:t>
    </dgm:pt>
    <dgm:pt modelId="{07B3E6BE-91F3-4479-A00B-33A7A669670E}" type="parTrans" cxnId="{9373FF36-43DC-4B04-9CEE-C95F172C2769}">
      <dgm:prSet/>
      <dgm:spPr/>
      <dgm:t>
        <a:bodyPr/>
        <a:lstStyle/>
        <a:p>
          <a:endParaRPr lang="es-ES" sz="2800" b="1" dirty="0">
            <a:solidFill>
              <a:schemeClr val="tx1"/>
            </a:solidFill>
          </a:endParaRPr>
        </a:p>
      </dgm:t>
    </dgm:pt>
    <dgm:pt modelId="{38683D25-31A6-4D71-BBDB-9BFBAC891130}" type="sibTrans" cxnId="{9373FF36-43DC-4B04-9CEE-C95F172C2769}">
      <dgm:prSet/>
      <dgm:spPr/>
      <dgm:t>
        <a:bodyPr/>
        <a:lstStyle/>
        <a:p>
          <a:endParaRPr lang="es-ES" sz="2800" b="1" dirty="0">
            <a:solidFill>
              <a:schemeClr val="tx1"/>
            </a:solidFill>
          </a:endParaRPr>
        </a:p>
      </dgm:t>
    </dgm:pt>
    <dgm:pt modelId="{9A2922D5-BE11-4FCD-82F1-7D9D84385AC9}">
      <dgm:prSet phldrT="[Texto]" custT="1"/>
      <dgm:spPr/>
      <dgm:t>
        <a:bodyPr/>
        <a:lstStyle/>
        <a:p>
          <a:r>
            <a:rPr lang="es-ES" sz="1200" b="1" dirty="0" smtClean="0"/>
            <a:t>HIPÓTESIS</a:t>
          </a:r>
        </a:p>
      </dgm:t>
    </dgm:pt>
    <dgm:pt modelId="{76E20868-30D1-4935-A588-D1F4E9FA10B8}" type="parTrans" cxnId="{F2D22F4F-D592-4779-8BF3-D38C50FF25C7}">
      <dgm:prSet/>
      <dgm:spPr/>
      <dgm:t>
        <a:bodyPr/>
        <a:lstStyle/>
        <a:p>
          <a:endParaRPr lang="es-ES" sz="2800" b="1" dirty="0">
            <a:solidFill>
              <a:schemeClr val="tx1"/>
            </a:solidFill>
          </a:endParaRPr>
        </a:p>
      </dgm:t>
    </dgm:pt>
    <dgm:pt modelId="{B680CE4A-2B66-4EB6-8D50-B77F93528E91}" type="sibTrans" cxnId="{F2D22F4F-D592-4779-8BF3-D38C50FF25C7}">
      <dgm:prSet/>
      <dgm:spPr/>
      <dgm:t>
        <a:bodyPr/>
        <a:lstStyle/>
        <a:p>
          <a:endParaRPr lang="es-ES" sz="2800" b="1" dirty="0">
            <a:solidFill>
              <a:schemeClr val="tx1"/>
            </a:solidFill>
          </a:endParaRPr>
        </a:p>
      </dgm:t>
    </dgm:pt>
    <dgm:pt modelId="{E4494633-8D0C-40D7-B041-C80C9B53FEF2}">
      <dgm:prSet phldrT="[Texto]" custT="1"/>
      <dgm:spPr/>
      <dgm:t>
        <a:bodyPr/>
        <a:lstStyle/>
        <a:p>
          <a:r>
            <a:rPr lang="es-ES" sz="900" b="1" smtClean="0"/>
            <a:t>METODOLOGÍA</a:t>
          </a:r>
          <a:r>
            <a:rPr lang="es-ES" sz="1000" b="1" smtClean="0"/>
            <a:t> </a:t>
          </a:r>
          <a:endParaRPr lang="es-ES" sz="1000" b="1" dirty="0" smtClean="0"/>
        </a:p>
      </dgm:t>
    </dgm:pt>
    <dgm:pt modelId="{81F5878F-81B3-4C01-B6AD-94DD0E839DDC}" type="parTrans" cxnId="{C0DED5A9-33A6-4BC2-AD0C-536CCACF4277}">
      <dgm:prSet/>
      <dgm:spPr/>
      <dgm:t>
        <a:bodyPr/>
        <a:lstStyle/>
        <a:p>
          <a:endParaRPr lang="es-ES" sz="2800" b="1" dirty="0">
            <a:solidFill>
              <a:schemeClr val="tx1"/>
            </a:solidFill>
          </a:endParaRPr>
        </a:p>
      </dgm:t>
    </dgm:pt>
    <dgm:pt modelId="{CA15B0B7-202C-45BD-A14F-CBC70A02E40F}" type="sibTrans" cxnId="{C0DED5A9-33A6-4BC2-AD0C-536CCACF4277}">
      <dgm:prSet/>
      <dgm:spPr/>
      <dgm:t>
        <a:bodyPr/>
        <a:lstStyle/>
        <a:p>
          <a:endParaRPr lang="es-ES" sz="2800" b="1" dirty="0">
            <a:solidFill>
              <a:schemeClr val="tx1"/>
            </a:solidFill>
          </a:endParaRPr>
        </a:p>
      </dgm:t>
    </dgm:pt>
    <dgm:pt modelId="{0ECC4023-D84E-4EFC-83C1-34E7A010E6BA}">
      <dgm:prSet phldrT="[Texto]" custT="1"/>
      <dgm:spPr/>
      <dgm:t>
        <a:bodyPr/>
        <a:lstStyle/>
        <a:p>
          <a:r>
            <a:rPr lang="es-ES" sz="1200" b="1" dirty="0" smtClean="0"/>
            <a:t>RESULTADOS</a:t>
          </a:r>
        </a:p>
      </dgm:t>
    </dgm:pt>
    <dgm:pt modelId="{7E883C70-DE4A-413D-935E-33CB2FC4DFDE}" type="parTrans" cxnId="{3D27EFC7-CB0B-48E5-BB96-AB3183FE6C44}">
      <dgm:prSet/>
      <dgm:spPr/>
      <dgm:t>
        <a:bodyPr/>
        <a:lstStyle/>
        <a:p>
          <a:endParaRPr lang="es-ES" sz="2800" b="1" dirty="0">
            <a:solidFill>
              <a:schemeClr val="tx1"/>
            </a:solidFill>
          </a:endParaRPr>
        </a:p>
      </dgm:t>
    </dgm:pt>
    <dgm:pt modelId="{0CDD4E7B-4692-4BC2-81A6-CE6A26B9CDF4}" type="sibTrans" cxnId="{3D27EFC7-CB0B-48E5-BB96-AB3183FE6C44}">
      <dgm:prSet/>
      <dgm:spPr/>
      <dgm:t>
        <a:bodyPr/>
        <a:lstStyle/>
        <a:p>
          <a:endParaRPr lang="es-ES" sz="2800" b="1" dirty="0">
            <a:solidFill>
              <a:schemeClr val="tx1"/>
            </a:solidFill>
          </a:endParaRPr>
        </a:p>
      </dgm:t>
    </dgm:pt>
    <dgm:pt modelId="{FEDF0141-2CAE-4EB7-96CE-9236F72FF7D2}">
      <dgm:prSet phldrT="[Texto]" custT="1"/>
      <dgm:spPr/>
      <dgm:t>
        <a:bodyPr/>
        <a:lstStyle/>
        <a:p>
          <a:r>
            <a:rPr lang="es-ES" sz="1200" b="1" smtClean="0"/>
            <a:t>ÁREA DE ESTUDIO</a:t>
          </a:r>
          <a:endParaRPr lang="es-ES" sz="1200" b="1" dirty="0"/>
        </a:p>
      </dgm:t>
    </dgm:pt>
    <dgm:pt modelId="{606B9A4A-22B7-4E40-9E51-8F0EC29DAF91}" type="parTrans" cxnId="{CA7800C8-B6E6-440C-BC19-63C127346DC1}">
      <dgm:prSet/>
      <dgm:spPr/>
      <dgm:t>
        <a:bodyPr/>
        <a:lstStyle/>
        <a:p>
          <a:endParaRPr lang="es-ES" sz="2800" b="1" dirty="0">
            <a:solidFill>
              <a:schemeClr val="tx1"/>
            </a:solidFill>
          </a:endParaRPr>
        </a:p>
      </dgm:t>
    </dgm:pt>
    <dgm:pt modelId="{EB1B5EDC-75AC-4E92-B3A2-5D3FB105A606}" type="sibTrans" cxnId="{CA7800C8-B6E6-440C-BC19-63C127346DC1}">
      <dgm:prSet/>
      <dgm:spPr/>
      <dgm:t>
        <a:bodyPr/>
        <a:lstStyle/>
        <a:p>
          <a:endParaRPr lang="es-ES" sz="2800" b="1" dirty="0">
            <a:solidFill>
              <a:schemeClr val="tx1"/>
            </a:solidFill>
          </a:endParaRPr>
        </a:p>
      </dgm:t>
    </dgm:pt>
    <dgm:pt modelId="{7A2928A0-8C90-4F84-A2B4-F2FB84A877C2}">
      <dgm:prSet phldrT="[Texto]" custT="1"/>
      <dgm:spPr/>
      <dgm:t>
        <a:bodyPr/>
        <a:lstStyle/>
        <a:p>
          <a:r>
            <a:rPr lang="es-ES" sz="1200" b="1" dirty="0" smtClean="0"/>
            <a:t>CONCLUSIONES Y</a:t>
          </a:r>
        </a:p>
        <a:p>
          <a:r>
            <a:rPr lang="es-ES" sz="1200" b="1" dirty="0" smtClean="0"/>
            <a:t>RECOMENDACIONES</a:t>
          </a:r>
        </a:p>
      </dgm:t>
    </dgm:pt>
    <dgm:pt modelId="{42D3A6B0-A9F1-4D8F-AC65-6253EF069149}" type="parTrans" cxnId="{ECC8CD71-9C4B-4961-8D50-13BC1FDFC869}">
      <dgm:prSet/>
      <dgm:spPr/>
      <dgm:t>
        <a:bodyPr/>
        <a:lstStyle/>
        <a:p>
          <a:endParaRPr lang="es-ES"/>
        </a:p>
      </dgm:t>
    </dgm:pt>
    <dgm:pt modelId="{ED2C70AD-A897-48DA-AFDC-EBBF0E95B81F}" type="sibTrans" cxnId="{ECC8CD71-9C4B-4961-8D50-13BC1FDFC869}">
      <dgm:prSet/>
      <dgm:spPr/>
      <dgm:t>
        <a:bodyPr/>
        <a:lstStyle/>
        <a:p>
          <a:endParaRPr lang="es-ES"/>
        </a:p>
      </dgm:t>
    </dgm:pt>
    <dgm:pt modelId="{D72AF0F7-C812-4493-9C3F-8FDDB3A69970}" type="pres">
      <dgm:prSet presAssocID="{36D131B5-DAD3-4B26-93F1-7879D11003C7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2BB8B00-0A84-4286-B28A-E4D35125C32C}" type="pres">
      <dgm:prSet presAssocID="{36D131B5-DAD3-4B26-93F1-7879D11003C7}" presName="radial" presStyleCnt="0">
        <dgm:presLayoutVars>
          <dgm:animLvl val="ctr"/>
        </dgm:presLayoutVars>
      </dgm:prSet>
      <dgm:spPr/>
    </dgm:pt>
    <dgm:pt modelId="{64491D7E-6B80-42E4-9DF9-E631CF7F5F21}" type="pres">
      <dgm:prSet presAssocID="{4D00D55D-8409-48A5-A72D-69A4D7B910B1}" presName="centerShape" presStyleLbl="vennNode1" presStyleIdx="0" presStyleCnt="10"/>
      <dgm:spPr/>
      <dgm:t>
        <a:bodyPr/>
        <a:lstStyle/>
        <a:p>
          <a:endParaRPr lang="es-ES"/>
        </a:p>
      </dgm:t>
    </dgm:pt>
    <dgm:pt modelId="{FAF82EF7-D615-4FB0-AA7B-58945AE7A554}" type="pres">
      <dgm:prSet presAssocID="{9F920D8D-C410-410E-9A7D-E961D6F1B0C5}" presName="node" presStyleLbl="vennNode1" presStyleIdx="1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DF986B9-ABD9-4F85-8544-2FA7D99BFEE4}" type="pres">
      <dgm:prSet presAssocID="{F0668E84-9732-43BE-80D5-9D3AC4839232}" presName="node" presStyleLbl="vennNode1" presStyleIdx="2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FDC0E48-61BE-4048-B9CB-9333735F8EEC}" type="pres">
      <dgm:prSet presAssocID="{FEDF0141-2CAE-4EB7-96CE-9236F72FF7D2}" presName="node" presStyleLbl="vennNode1" presStyleIdx="3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C90A5A8-3B4A-4CB8-A531-E2BDEC7DB308}" type="pres">
      <dgm:prSet presAssocID="{AC654AD1-4114-48EB-BA7F-5FC8E49F76D6}" presName="node" presStyleLbl="vennNode1" presStyleIdx="4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A5648CB-F19C-49BC-8E7E-2AF156C71A31}" type="pres">
      <dgm:prSet presAssocID="{B24F558F-FC48-4EA4-8B9A-46ED937F3B2F}" presName="node" presStyleLbl="vennNode1" presStyleIdx="5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006D337-62A9-473D-891E-88539B2ABEEF}" type="pres">
      <dgm:prSet presAssocID="{9A2922D5-BE11-4FCD-82F1-7D9D84385AC9}" presName="node" presStyleLbl="vennNode1" presStyleIdx="6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FC4D3F9-DB66-44B4-B843-BE27D6A302BE}" type="pres">
      <dgm:prSet presAssocID="{E4494633-8D0C-40D7-B041-C80C9B53FEF2}" presName="node" presStyleLbl="vennNode1" presStyleIdx="7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5CB7E99-60F5-4C19-9C12-B21778441ED0}" type="pres">
      <dgm:prSet presAssocID="{0ECC4023-D84E-4EFC-83C1-34E7A010E6BA}" presName="node" presStyleLbl="vennNode1" presStyleIdx="8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16D222E-5C72-4D4F-9C0E-7F5F29B7F21E}" type="pres">
      <dgm:prSet presAssocID="{7A2928A0-8C90-4F84-A2B4-F2FB84A877C2}" presName="node" presStyleLbl="vennNode1" presStyleIdx="9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21EF24B-01AC-40F3-B6C9-B0F3A3D43CDE}" type="presOf" srcId="{FEDF0141-2CAE-4EB7-96CE-9236F72FF7D2}" destId="{0FDC0E48-61BE-4048-B9CB-9333735F8EEC}" srcOrd="0" destOrd="0" presId="urn:microsoft.com/office/officeart/2005/8/layout/radial3"/>
    <dgm:cxn modelId="{B410C2DC-9916-4591-970E-582C46640F33}" type="presOf" srcId="{9F920D8D-C410-410E-9A7D-E961D6F1B0C5}" destId="{FAF82EF7-D615-4FB0-AA7B-58945AE7A554}" srcOrd="0" destOrd="0" presId="urn:microsoft.com/office/officeart/2005/8/layout/radial3"/>
    <dgm:cxn modelId="{617843B0-903E-4668-AD68-77539B696CFF}" type="presOf" srcId="{B24F558F-FC48-4EA4-8B9A-46ED937F3B2F}" destId="{DA5648CB-F19C-49BC-8E7E-2AF156C71A31}" srcOrd="0" destOrd="0" presId="urn:microsoft.com/office/officeart/2005/8/layout/radial3"/>
    <dgm:cxn modelId="{1CE34E50-4F7D-4D7E-B031-4A032C964148}" type="presOf" srcId="{F0668E84-9732-43BE-80D5-9D3AC4839232}" destId="{FDF986B9-ABD9-4F85-8544-2FA7D99BFEE4}" srcOrd="0" destOrd="0" presId="urn:microsoft.com/office/officeart/2005/8/layout/radial3"/>
    <dgm:cxn modelId="{F2D22F4F-D592-4779-8BF3-D38C50FF25C7}" srcId="{4D00D55D-8409-48A5-A72D-69A4D7B910B1}" destId="{9A2922D5-BE11-4FCD-82F1-7D9D84385AC9}" srcOrd="5" destOrd="0" parTransId="{76E20868-30D1-4935-A588-D1F4E9FA10B8}" sibTransId="{B680CE4A-2B66-4EB6-8D50-B77F93528E91}"/>
    <dgm:cxn modelId="{3E9E527B-E461-4ACA-9E2C-3DC8D824A934}" type="presOf" srcId="{4D00D55D-8409-48A5-A72D-69A4D7B910B1}" destId="{64491D7E-6B80-42E4-9DF9-E631CF7F5F21}" srcOrd="0" destOrd="0" presId="urn:microsoft.com/office/officeart/2005/8/layout/radial3"/>
    <dgm:cxn modelId="{97AC2935-875A-492E-80BA-929E86B801EB}" type="presOf" srcId="{0ECC4023-D84E-4EFC-83C1-34E7A010E6BA}" destId="{C5CB7E99-60F5-4C19-9C12-B21778441ED0}" srcOrd="0" destOrd="0" presId="urn:microsoft.com/office/officeart/2005/8/layout/radial3"/>
    <dgm:cxn modelId="{CA7800C8-B6E6-440C-BC19-63C127346DC1}" srcId="{4D00D55D-8409-48A5-A72D-69A4D7B910B1}" destId="{FEDF0141-2CAE-4EB7-96CE-9236F72FF7D2}" srcOrd="2" destOrd="0" parTransId="{606B9A4A-22B7-4E40-9E51-8F0EC29DAF91}" sibTransId="{EB1B5EDC-75AC-4E92-B3A2-5D3FB105A606}"/>
    <dgm:cxn modelId="{5BAF42D7-447E-43FF-B110-8966FCCF8900}" type="presOf" srcId="{E4494633-8D0C-40D7-B041-C80C9B53FEF2}" destId="{5FC4D3F9-DB66-44B4-B843-BE27D6A302BE}" srcOrd="0" destOrd="0" presId="urn:microsoft.com/office/officeart/2005/8/layout/radial3"/>
    <dgm:cxn modelId="{E81DADA5-BD86-423A-91DC-10746472A534}" type="presOf" srcId="{7A2928A0-8C90-4F84-A2B4-F2FB84A877C2}" destId="{B16D222E-5C72-4D4F-9C0E-7F5F29B7F21E}" srcOrd="0" destOrd="0" presId="urn:microsoft.com/office/officeart/2005/8/layout/radial3"/>
    <dgm:cxn modelId="{8AE6CEBC-3D5B-4D77-8CBA-0CFFD95E84DD}" srcId="{36D131B5-DAD3-4B26-93F1-7879D11003C7}" destId="{4D00D55D-8409-48A5-A72D-69A4D7B910B1}" srcOrd="0" destOrd="0" parTransId="{7FF6BA8E-D729-4D4C-93AC-A4B60BB82282}" sibTransId="{91537167-F822-4C0A-95C0-9BD2114238EF}"/>
    <dgm:cxn modelId="{A24E9D75-458C-42D5-9379-75EFE4A050D2}" srcId="{4D00D55D-8409-48A5-A72D-69A4D7B910B1}" destId="{F0668E84-9732-43BE-80D5-9D3AC4839232}" srcOrd="1" destOrd="0" parTransId="{585005DB-A818-4F02-8A9E-F39D3D1B3142}" sibTransId="{BAE0EC8A-84C9-4B96-B07B-3551E67754F2}"/>
    <dgm:cxn modelId="{CFE35B0D-2DDE-4038-8BB9-9B016C95AE80}" type="presOf" srcId="{AC654AD1-4114-48EB-BA7F-5FC8E49F76D6}" destId="{CC90A5A8-3B4A-4CB8-A531-E2BDEC7DB308}" srcOrd="0" destOrd="0" presId="urn:microsoft.com/office/officeart/2005/8/layout/radial3"/>
    <dgm:cxn modelId="{9373FF36-43DC-4B04-9CEE-C95F172C2769}" srcId="{4D00D55D-8409-48A5-A72D-69A4D7B910B1}" destId="{B24F558F-FC48-4EA4-8B9A-46ED937F3B2F}" srcOrd="4" destOrd="0" parTransId="{07B3E6BE-91F3-4479-A00B-33A7A669670E}" sibTransId="{38683D25-31A6-4D71-BBDB-9BFBAC891130}"/>
    <dgm:cxn modelId="{3D27EFC7-CB0B-48E5-BB96-AB3183FE6C44}" srcId="{4D00D55D-8409-48A5-A72D-69A4D7B910B1}" destId="{0ECC4023-D84E-4EFC-83C1-34E7A010E6BA}" srcOrd="7" destOrd="0" parTransId="{7E883C70-DE4A-413D-935E-33CB2FC4DFDE}" sibTransId="{0CDD4E7B-4692-4BC2-81A6-CE6A26B9CDF4}"/>
    <dgm:cxn modelId="{ECC8CD71-9C4B-4961-8D50-13BC1FDFC869}" srcId="{4D00D55D-8409-48A5-A72D-69A4D7B910B1}" destId="{7A2928A0-8C90-4F84-A2B4-F2FB84A877C2}" srcOrd="8" destOrd="0" parTransId="{42D3A6B0-A9F1-4D8F-AC65-6253EF069149}" sibTransId="{ED2C70AD-A897-48DA-AFDC-EBBF0E95B81F}"/>
    <dgm:cxn modelId="{8FAF3E83-1B7F-4B59-A4C8-2FD743E38257}" srcId="{4D00D55D-8409-48A5-A72D-69A4D7B910B1}" destId="{AC654AD1-4114-48EB-BA7F-5FC8E49F76D6}" srcOrd="3" destOrd="0" parTransId="{9DC87FC1-1272-4807-8C0D-AEB2D0ACAD32}" sibTransId="{02105566-FBEE-41AA-B768-D35EB67C1598}"/>
    <dgm:cxn modelId="{1E54503B-65C5-4648-A6D5-C643CB0608DB}" srcId="{4D00D55D-8409-48A5-A72D-69A4D7B910B1}" destId="{9F920D8D-C410-410E-9A7D-E961D6F1B0C5}" srcOrd="0" destOrd="0" parTransId="{D89C11B4-430E-4464-9820-DBACFE619345}" sibTransId="{2034769E-220E-4B0E-9F1F-A82A401A281F}"/>
    <dgm:cxn modelId="{0BB5CE1E-E63C-4E08-B33D-86522D178CCD}" type="presOf" srcId="{36D131B5-DAD3-4B26-93F1-7879D11003C7}" destId="{D72AF0F7-C812-4493-9C3F-8FDDB3A69970}" srcOrd="0" destOrd="0" presId="urn:microsoft.com/office/officeart/2005/8/layout/radial3"/>
    <dgm:cxn modelId="{0ABAF5D3-C7C8-48E4-BDA5-272115CB5CBA}" type="presOf" srcId="{9A2922D5-BE11-4FCD-82F1-7D9D84385AC9}" destId="{6006D337-62A9-473D-891E-88539B2ABEEF}" srcOrd="0" destOrd="0" presId="urn:microsoft.com/office/officeart/2005/8/layout/radial3"/>
    <dgm:cxn modelId="{C0DED5A9-33A6-4BC2-AD0C-536CCACF4277}" srcId="{4D00D55D-8409-48A5-A72D-69A4D7B910B1}" destId="{E4494633-8D0C-40D7-B041-C80C9B53FEF2}" srcOrd="6" destOrd="0" parTransId="{81F5878F-81B3-4C01-B6AD-94DD0E839DDC}" sibTransId="{CA15B0B7-202C-45BD-A14F-CBC70A02E40F}"/>
    <dgm:cxn modelId="{629E045B-8FE3-448F-A719-1ED5C5B8FDE0}" type="presParOf" srcId="{D72AF0F7-C812-4493-9C3F-8FDDB3A69970}" destId="{72BB8B00-0A84-4286-B28A-E4D35125C32C}" srcOrd="0" destOrd="0" presId="urn:microsoft.com/office/officeart/2005/8/layout/radial3"/>
    <dgm:cxn modelId="{83052749-585C-41F0-B05C-2735742DE790}" type="presParOf" srcId="{72BB8B00-0A84-4286-B28A-E4D35125C32C}" destId="{64491D7E-6B80-42E4-9DF9-E631CF7F5F21}" srcOrd="0" destOrd="0" presId="urn:microsoft.com/office/officeart/2005/8/layout/radial3"/>
    <dgm:cxn modelId="{BF43116E-D37A-47DA-8900-2B48F42F7F0D}" type="presParOf" srcId="{72BB8B00-0A84-4286-B28A-E4D35125C32C}" destId="{FAF82EF7-D615-4FB0-AA7B-58945AE7A554}" srcOrd="1" destOrd="0" presId="urn:microsoft.com/office/officeart/2005/8/layout/radial3"/>
    <dgm:cxn modelId="{838F12AA-EC20-4F63-8C55-17BB5F2CAF80}" type="presParOf" srcId="{72BB8B00-0A84-4286-B28A-E4D35125C32C}" destId="{FDF986B9-ABD9-4F85-8544-2FA7D99BFEE4}" srcOrd="2" destOrd="0" presId="urn:microsoft.com/office/officeart/2005/8/layout/radial3"/>
    <dgm:cxn modelId="{E5E1FF95-66CF-4837-AD42-24A34E18B43F}" type="presParOf" srcId="{72BB8B00-0A84-4286-B28A-E4D35125C32C}" destId="{0FDC0E48-61BE-4048-B9CB-9333735F8EEC}" srcOrd="3" destOrd="0" presId="urn:microsoft.com/office/officeart/2005/8/layout/radial3"/>
    <dgm:cxn modelId="{425A4788-EC24-46A5-9783-32534AF84569}" type="presParOf" srcId="{72BB8B00-0A84-4286-B28A-E4D35125C32C}" destId="{CC90A5A8-3B4A-4CB8-A531-E2BDEC7DB308}" srcOrd="4" destOrd="0" presId="urn:microsoft.com/office/officeart/2005/8/layout/radial3"/>
    <dgm:cxn modelId="{3F0351B1-F9A7-4925-B82E-84B1B85D56DE}" type="presParOf" srcId="{72BB8B00-0A84-4286-B28A-E4D35125C32C}" destId="{DA5648CB-F19C-49BC-8E7E-2AF156C71A31}" srcOrd="5" destOrd="0" presId="urn:microsoft.com/office/officeart/2005/8/layout/radial3"/>
    <dgm:cxn modelId="{EA8AB712-ABF9-41DB-A762-1489A44CAE84}" type="presParOf" srcId="{72BB8B00-0A84-4286-B28A-E4D35125C32C}" destId="{6006D337-62A9-473D-891E-88539B2ABEEF}" srcOrd="6" destOrd="0" presId="urn:microsoft.com/office/officeart/2005/8/layout/radial3"/>
    <dgm:cxn modelId="{AA385CF5-2EF7-4E83-8E55-676663DAD3E2}" type="presParOf" srcId="{72BB8B00-0A84-4286-B28A-E4D35125C32C}" destId="{5FC4D3F9-DB66-44B4-B843-BE27D6A302BE}" srcOrd="7" destOrd="0" presId="urn:microsoft.com/office/officeart/2005/8/layout/radial3"/>
    <dgm:cxn modelId="{58BEEE59-38A7-469E-B6B9-D1B7DA45C886}" type="presParOf" srcId="{72BB8B00-0A84-4286-B28A-E4D35125C32C}" destId="{C5CB7E99-60F5-4C19-9C12-B21778441ED0}" srcOrd="8" destOrd="0" presId="urn:microsoft.com/office/officeart/2005/8/layout/radial3"/>
    <dgm:cxn modelId="{AEA1A0EA-321C-4156-9A45-B65C2C888024}" type="presParOf" srcId="{72BB8B00-0A84-4286-B28A-E4D35125C32C}" destId="{B16D222E-5C72-4D4F-9C0E-7F5F29B7F21E}" srcOrd="9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941EC90-1574-444D-8B19-BCF6397355CF}" type="doc">
      <dgm:prSet loTypeId="urn:microsoft.com/office/officeart/2009/3/layout/HorizontalOrganizationChart" loCatId="hierarchy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792570CB-F4A4-42D6-8B27-278BD6BBF1C6}">
      <dgm:prSet phldrT="[Texto]"/>
      <dgm:spPr/>
      <dgm:t>
        <a:bodyPr/>
        <a:lstStyle/>
        <a:p>
          <a:r>
            <a:rPr lang="es-ES" b="1" smtClean="0">
              <a:solidFill>
                <a:schemeClr val="tx1"/>
              </a:solidFill>
            </a:rPr>
            <a:t>Falta de implementación de medidas para la sostenibilidad urbana </a:t>
          </a:r>
          <a:endParaRPr lang="es-ES" b="1" dirty="0">
            <a:solidFill>
              <a:schemeClr val="tx1"/>
            </a:solidFill>
          </a:endParaRPr>
        </a:p>
      </dgm:t>
    </dgm:pt>
    <dgm:pt modelId="{4A10FE43-5705-48B2-A1C3-F5F36165816C}" type="parTrans" cxnId="{DCD71E52-2231-4C2D-BD8B-EE3AD7AEEB6A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E8C79AEC-674C-4C6F-9E61-6689FA81DE32}" type="sibTrans" cxnId="{DCD71E52-2231-4C2D-BD8B-EE3AD7AEEB6A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AA7E77D4-E40F-4F9F-955B-E869F9FBFD18}" type="asst">
      <dgm:prSet phldrT="[Texto]"/>
      <dgm:spPr/>
      <dgm:t>
        <a:bodyPr/>
        <a:lstStyle/>
        <a:p>
          <a:r>
            <a:rPr lang="es-ES" b="1" smtClean="0">
              <a:solidFill>
                <a:schemeClr val="tx1"/>
              </a:solidFill>
            </a:rPr>
            <a:t>Efectos</a:t>
          </a:r>
          <a:endParaRPr lang="es-ES" b="1" dirty="0">
            <a:solidFill>
              <a:schemeClr val="tx1"/>
            </a:solidFill>
          </a:endParaRPr>
        </a:p>
      </dgm:t>
    </dgm:pt>
    <dgm:pt modelId="{0F6E8448-AD34-4A8B-B0A2-AC885F90BF4A}" type="parTrans" cxnId="{4D4C7F12-CDEF-4473-8FD5-97400978BC40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0CE04E78-0DEB-494F-AED1-D71D0D6EE733}" type="sibTrans" cxnId="{4D4C7F12-CDEF-4473-8FD5-97400978BC40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91D52D47-CE9D-4BF7-9D47-74FB988BA32C}">
      <dgm:prSet phldrT="[Texto]"/>
      <dgm:spPr/>
      <dgm:t>
        <a:bodyPr/>
        <a:lstStyle/>
        <a:p>
          <a:r>
            <a:rPr lang="es-ES" b="1" dirty="0" smtClean="0">
              <a:solidFill>
                <a:schemeClr val="tx1"/>
              </a:solidFill>
            </a:rPr>
            <a:t>Falta de corresponsabilidad ciudadana</a:t>
          </a:r>
          <a:endParaRPr lang="es-ES" b="1" dirty="0">
            <a:solidFill>
              <a:schemeClr val="tx1"/>
            </a:solidFill>
          </a:endParaRPr>
        </a:p>
      </dgm:t>
    </dgm:pt>
    <dgm:pt modelId="{460FCFBB-10CA-4129-82C1-2C11BC257F61}" type="parTrans" cxnId="{EAE49E26-B275-465F-9EEE-6B6A338C7CEB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2D267B79-F0B7-4DB2-BB7F-B66EE4E88809}" type="sibTrans" cxnId="{EAE49E26-B275-465F-9EEE-6B6A338C7CEB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F3C986B1-2121-4B7E-B729-89FC195838CD}">
      <dgm:prSet phldrT="[Texto]"/>
      <dgm:spPr/>
      <dgm:t>
        <a:bodyPr/>
        <a:lstStyle/>
        <a:p>
          <a:r>
            <a:rPr lang="es-ES" b="1" smtClean="0">
              <a:solidFill>
                <a:schemeClr val="tx1"/>
              </a:solidFill>
            </a:rPr>
            <a:t>Información heterogénea GAD</a:t>
          </a:r>
          <a:endParaRPr lang="es-ES" b="1" dirty="0">
            <a:solidFill>
              <a:schemeClr val="tx1"/>
            </a:solidFill>
          </a:endParaRPr>
        </a:p>
      </dgm:t>
    </dgm:pt>
    <dgm:pt modelId="{FD2CB55A-922F-4748-A340-2B007BC9B721}" type="parTrans" cxnId="{B08E0EED-04B0-4AD8-9BA2-426363DE3124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E783FB93-B210-4CB1-92D8-BF09B46A2D49}" type="sibTrans" cxnId="{B08E0EED-04B0-4AD8-9BA2-426363DE3124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164EA300-559C-4951-BC1C-95FBE6D8207B}">
      <dgm:prSet phldrT="[Texto]"/>
      <dgm:spPr/>
      <dgm:t>
        <a:bodyPr/>
        <a:lstStyle/>
        <a:p>
          <a:r>
            <a:rPr lang="es-ES" b="1" smtClean="0">
              <a:solidFill>
                <a:schemeClr val="tx1"/>
              </a:solidFill>
            </a:rPr>
            <a:t>Intereses propios de los ministerios</a:t>
          </a:r>
          <a:endParaRPr lang="es-ES" b="1" dirty="0">
            <a:solidFill>
              <a:schemeClr val="tx1"/>
            </a:solidFill>
          </a:endParaRPr>
        </a:p>
      </dgm:t>
    </dgm:pt>
    <dgm:pt modelId="{11EE9F9A-765F-42E8-B122-703E6F3661E5}" type="parTrans" cxnId="{3746D44D-76A3-4ED7-8E8B-5EB949DA121A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05241145-2A78-42CD-8EE4-87E14A8555A9}" type="sibTrans" cxnId="{3746D44D-76A3-4ED7-8E8B-5EB949DA121A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2E2868F5-4CA3-474B-9C7A-34BF63E9E495}" type="pres">
      <dgm:prSet presAssocID="{9941EC90-1574-444D-8B19-BCF6397355C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D0BAC42F-A800-471F-9D88-37017D0B1615}" type="pres">
      <dgm:prSet presAssocID="{792570CB-F4A4-42D6-8B27-278BD6BBF1C6}" presName="hierRoot1" presStyleCnt="0">
        <dgm:presLayoutVars>
          <dgm:hierBranch val="init"/>
        </dgm:presLayoutVars>
      </dgm:prSet>
      <dgm:spPr/>
    </dgm:pt>
    <dgm:pt modelId="{FB4668BC-C3C8-453B-98DA-CC71A0CE302F}" type="pres">
      <dgm:prSet presAssocID="{792570CB-F4A4-42D6-8B27-278BD6BBF1C6}" presName="rootComposite1" presStyleCnt="0"/>
      <dgm:spPr/>
    </dgm:pt>
    <dgm:pt modelId="{0C14079F-443E-4EA4-A134-CD32024DB413}" type="pres">
      <dgm:prSet presAssocID="{792570CB-F4A4-42D6-8B27-278BD6BBF1C6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905E4C79-8B3A-40A3-A3F0-BE9DDDB361D7}" type="pres">
      <dgm:prSet presAssocID="{792570CB-F4A4-42D6-8B27-278BD6BBF1C6}" presName="rootConnector1" presStyleLbl="node1" presStyleIdx="0" presStyleCnt="0"/>
      <dgm:spPr/>
      <dgm:t>
        <a:bodyPr/>
        <a:lstStyle/>
        <a:p>
          <a:endParaRPr lang="es-ES"/>
        </a:p>
      </dgm:t>
    </dgm:pt>
    <dgm:pt modelId="{AC3BA0E6-38A6-4E04-8D44-9FFACA7A386C}" type="pres">
      <dgm:prSet presAssocID="{792570CB-F4A4-42D6-8B27-278BD6BBF1C6}" presName="hierChild2" presStyleCnt="0"/>
      <dgm:spPr/>
    </dgm:pt>
    <dgm:pt modelId="{766B28CB-21C1-4CFE-B2B9-2EDE676C90DD}" type="pres">
      <dgm:prSet presAssocID="{460FCFBB-10CA-4129-82C1-2C11BC257F61}" presName="Name64" presStyleLbl="parChTrans1D2" presStyleIdx="0" presStyleCnt="4"/>
      <dgm:spPr/>
      <dgm:t>
        <a:bodyPr/>
        <a:lstStyle/>
        <a:p>
          <a:endParaRPr lang="es-ES"/>
        </a:p>
      </dgm:t>
    </dgm:pt>
    <dgm:pt modelId="{A5812BD6-617E-43BD-8D85-90AC833F22B9}" type="pres">
      <dgm:prSet presAssocID="{91D52D47-CE9D-4BF7-9D47-74FB988BA32C}" presName="hierRoot2" presStyleCnt="0">
        <dgm:presLayoutVars>
          <dgm:hierBranch val="init"/>
        </dgm:presLayoutVars>
      </dgm:prSet>
      <dgm:spPr/>
    </dgm:pt>
    <dgm:pt modelId="{4DD0706F-0E89-4190-9B91-E1C75326592A}" type="pres">
      <dgm:prSet presAssocID="{91D52D47-CE9D-4BF7-9D47-74FB988BA32C}" presName="rootComposite" presStyleCnt="0"/>
      <dgm:spPr/>
    </dgm:pt>
    <dgm:pt modelId="{0222482D-D70D-4C0C-95F0-20F6EDBDE757}" type="pres">
      <dgm:prSet presAssocID="{91D52D47-CE9D-4BF7-9D47-74FB988BA32C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6ADEE8E6-FFAE-41CA-81E8-CEC72D51F9C6}" type="pres">
      <dgm:prSet presAssocID="{91D52D47-CE9D-4BF7-9D47-74FB988BA32C}" presName="rootConnector" presStyleLbl="node2" presStyleIdx="0" presStyleCnt="3"/>
      <dgm:spPr/>
      <dgm:t>
        <a:bodyPr/>
        <a:lstStyle/>
        <a:p>
          <a:endParaRPr lang="es-ES"/>
        </a:p>
      </dgm:t>
    </dgm:pt>
    <dgm:pt modelId="{C980DC12-1693-4620-8EDC-A82C4B982F73}" type="pres">
      <dgm:prSet presAssocID="{91D52D47-CE9D-4BF7-9D47-74FB988BA32C}" presName="hierChild4" presStyleCnt="0"/>
      <dgm:spPr/>
    </dgm:pt>
    <dgm:pt modelId="{E89341FA-A5A5-43EE-8BC3-6FDC16A4AB9B}" type="pres">
      <dgm:prSet presAssocID="{91D52D47-CE9D-4BF7-9D47-74FB988BA32C}" presName="hierChild5" presStyleCnt="0"/>
      <dgm:spPr/>
    </dgm:pt>
    <dgm:pt modelId="{CC0E6467-325B-414B-9166-95D6C4EF5172}" type="pres">
      <dgm:prSet presAssocID="{FD2CB55A-922F-4748-A340-2B007BC9B721}" presName="Name64" presStyleLbl="parChTrans1D2" presStyleIdx="1" presStyleCnt="4"/>
      <dgm:spPr/>
      <dgm:t>
        <a:bodyPr/>
        <a:lstStyle/>
        <a:p>
          <a:endParaRPr lang="es-ES"/>
        </a:p>
      </dgm:t>
    </dgm:pt>
    <dgm:pt modelId="{1B6F0051-9171-4703-B8D7-900A449AD75E}" type="pres">
      <dgm:prSet presAssocID="{F3C986B1-2121-4B7E-B729-89FC195838CD}" presName="hierRoot2" presStyleCnt="0">
        <dgm:presLayoutVars>
          <dgm:hierBranch val="init"/>
        </dgm:presLayoutVars>
      </dgm:prSet>
      <dgm:spPr/>
    </dgm:pt>
    <dgm:pt modelId="{403F545B-C8E1-40B6-8C53-413194F1225E}" type="pres">
      <dgm:prSet presAssocID="{F3C986B1-2121-4B7E-B729-89FC195838CD}" presName="rootComposite" presStyleCnt="0"/>
      <dgm:spPr/>
    </dgm:pt>
    <dgm:pt modelId="{D28CEECC-7091-4BEF-A515-0FA584585B63}" type="pres">
      <dgm:prSet presAssocID="{F3C986B1-2121-4B7E-B729-89FC195838CD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6343DB9D-31D4-49E1-B677-987F808D0811}" type="pres">
      <dgm:prSet presAssocID="{F3C986B1-2121-4B7E-B729-89FC195838CD}" presName="rootConnector" presStyleLbl="node2" presStyleIdx="1" presStyleCnt="3"/>
      <dgm:spPr/>
      <dgm:t>
        <a:bodyPr/>
        <a:lstStyle/>
        <a:p>
          <a:endParaRPr lang="es-ES"/>
        </a:p>
      </dgm:t>
    </dgm:pt>
    <dgm:pt modelId="{E5A8A82B-0767-41DC-9EED-6C6CD82E5F10}" type="pres">
      <dgm:prSet presAssocID="{F3C986B1-2121-4B7E-B729-89FC195838CD}" presName="hierChild4" presStyleCnt="0"/>
      <dgm:spPr/>
    </dgm:pt>
    <dgm:pt modelId="{7534FE1D-97EC-4272-9384-B19CC777C790}" type="pres">
      <dgm:prSet presAssocID="{F3C986B1-2121-4B7E-B729-89FC195838CD}" presName="hierChild5" presStyleCnt="0"/>
      <dgm:spPr/>
    </dgm:pt>
    <dgm:pt modelId="{EC54563B-19ED-448D-90D8-6AA4DAC9463F}" type="pres">
      <dgm:prSet presAssocID="{11EE9F9A-765F-42E8-B122-703E6F3661E5}" presName="Name64" presStyleLbl="parChTrans1D2" presStyleIdx="2" presStyleCnt="4"/>
      <dgm:spPr/>
      <dgm:t>
        <a:bodyPr/>
        <a:lstStyle/>
        <a:p>
          <a:endParaRPr lang="es-ES"/>
        </a:p>
      </dgm:t>
    </dgm:pt>
    <dgm:pt modelId="{5E961BF3-BDD7-492B-B63A-81AD4B1226EA}" type="pres">
      <dgm:prSet presAssocID="{164EA300-559C-4951-BC1C-95FBE6D8207B}" presName="hierRoot2" presStyleCnt="0">
        <dgm:presLayoutVars>
          <dgm:hierBranch val="init"/>
        </dgm:presLayoutVars>
      </dgm:prSet>
      <dgm:spPr/>
    </dgm:pt>
    <dgm:pt modelId="{D0F57489-CB07-450C-9B27-D383D47D9750}" type="pres">
      <dgm:prSet presAssocID="{164EA300-559C-4951-BC1C-95FBE6D8207B}" presName="rootComposite" presStyleCnt="0"/>
      <dgm:spPr/>
    </dgm:pt>
    <dgm:pt modelId="{7465716B-B193-4706-9A2E-A353FEEDDBE3}" type="pres">
      <dgm:prSet presAssocID="{164EA300-559C-4951-BC1C-95FBE6D8207B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6805890-412E-41AE-8676-21DD2746179C}" type="pres">
      <dgm:prSet presAssocID="{164EA300-559C-4951-BC1C-95FBE6D8207B}" presName="rootConnector" presStyleLbl="node2" presStyleIdx="2" presStyleCnt="3"/>
      <dgm:spPr/>
      <dgm:t>
        <a:bodyPr/>
        <a:lstStyle/>
        <a:p>
          <a:endParaRPr lang="es-ES"/>
        </a:p>
      </dgm:t>
    </dgm:pt>
    <dgm:pt modelId="{FA596B1B-A2DA-42B1-99E6-4E7337A9EFF8}" type="pres">
      <dgm:prSet presAssocID="{164EA300-559C-4951-BC1C-95FBE6D8207B}" presName="hierChild4" presStyleCnt="0"/>
      <dgm:spPr/>
    </dgm:pt>
    <dgm:pt modelId="{1FBBE00B-81FB-4ED5-AC4C-B17159B6F9C7}" type="pres">
      <dgm:prSet presAssocID="{164EA300-559C-4951-BC1C-95FBE6D8207B}" presName="hierChild5" presStyleCnt="0"/>
      <dgm:spPr/>
    </dgm:pt>
    <dgm:pt modelId="{70FCC787-C95A-4C99-B831-015880F228CE}" type="pres">
      <dgm:prSet presAssocID="{792570CB-F4A4-42D6-8B27-278BD6BBF1C6}" presName="hierChild3" presStyleCnt="0"/>
      <dgm:spPr/>
    </dgm:pt>
    <dgm:pt modelId="{DA3BBDE3-8ADD-4BEA-9012-F06160655376}" type="pres">
      <dgm:prSet presAssocID="{0F6E8448-AD34-4A8B-B0A2-AC885F90BF4A}" presName="Name115" presStyleLbl="parChTrans1D2" presStyleIdx="3" presStyleCnt="4"/>
      <dgm:spPr/>
      <dgm:t>
        <a:bodyPr/>
        <a:lstStyle/>
        <a:p>
          <a:endParaRPr lang="es-ES"/>
        </a:p>
      </dgm:t>
    </dgm:pt>
    <dgm:pt modelId="{F01B7F96-9C40-45A6-8064-9114ED8A2AE8}" type="pres">
      <dgm:prSet presAssocID="{AA7E77D4-E40F-4F9F-955B-E869F9FBFD18}" presName="hierRoot3" presStyleCnt="0">
        <dgm:presLayoutVars>
          <dgm:hierBranch val="init"/>
        </dgm:presLayoutVars>
      </dgm:prSet>
      <dgm:spPr/>
    </dgm:pt>
    <dgm:pt modelId="{9B4BCD8C-12CF-4E62-9BCF-4DC298071CA5}" type="pres">
      <dgm:prSet presAssocID="{AA7E77D4-E40F-4F9F-955B-E869F9FBFD18}" presName="rootComposite3" presStyleCnt="0"/>
      <dgm:spPr/>
    </dgm:pt>
    <dgm:pt modelId="{F7A0B141-D989-452B-A079-03A6C10D0FB9}" type="pres">
      <dgm:prSet presAssocID="{AA7E77D4-E40F-4F9F-955B-E869F9FBFD18}" presName="rootText3" presStyleLbl="asst1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91518050-A8E1-401D-AAE5-DF889245F24C}" type="pres">
      <dgm:prSet presAssocID="{AA7E77D4-E40F-4F9F-955B-E869F9FBFD18}" presName="rootConnector3" presStyleLbl="asst1" presStyleIdx="0" presStyleCnt="1"/>
      <dgm:spPr/>
      <dgm:t>
        <a:bodyPr/>
        <a:lstStyle/>
        <a:p>
          <a:endParaRPr lang="es-ES"/>
        </a:p>
      </dgm:t>
    </dgm:pt>
    <dgm:pt modelId="{6C9B768D-C20F-4A7E-817A-C9F7D5838D4A}" type="pres">
      <dgm:prSet presAssocID="{AA7E77D4-E40F-4F9F-955B-E869F9FBFD18}" presName="hierChild6" presStyleCnt="0"/>
      <dgm:spPr/>
    </dgm:pt>
    <dgm:pt modelId="{F9084180-91B9-44D9-BE89-ED3AA518B235}" type="pres">
      <dgm:prSet presAssocID="{AA7E77D4-E40F-4F9F-955B-E869F9FBFD18}" presName="hierChild7" presStyleCnt="0"/>
      <dgm:spPr/>
    </dgm:pt>
  </dgm:ptLst>
  <dgm:cxnLst>
    <dgm:cxn modelId="{3E20BAA7-0EFA-42B6-9B23-4B26BAD17708}" type="presOf" srcId="{11EE9F9A-765F-42E8-B122-703E6F3661E5}" destId="{EC54563B-19ED-448D-90D8-6AA4DAC9463F}" srcOrd="0" destOrd="0" presId="urn:microsoft.com/office/officeart/2009/3/layout/HorizontalOrganizationChart"/>
    <dgm:cxn modelId="{B1E561D4-8D43-49F8-A241-ED78576F236F}" type="presOf" srcId="{F3C986B1-2121-4B7E-B729-89FC195838CD}" destId="{D28CEECC-7091-4BEF-A515-0FA584585B63}" srcOrd="0" destOrd="0" presId="urn:microsoft.com/office/officeart/2009/3/layout/HorizontalOrganizationChart"/>
    <dgm:cxn modelId="{EAE49E26-B275-465F-9EEE-6B6A338C7CEB}" srcId="{792570CB-F4A4-42D6-8B27-278BD6BBF1C6}" destId="{91D52D47-CE9D-4BF7-9D47-74FB988BA32C}" srcOrd="1" destOrd="0" parTransId="{460FCFBB-10CA-4129-82C1-2C11BC257F61}" sibTransId="{2D267B79-F0B7-4DB2-BB7F-B66EE4E88809}"/>
    <dgm:cxn modelId="{9A3C6E52-743A-42E8-85B5-CEFFD22C918E}" type="presOf" srcId="{9941EC90-1574-444D-8B19-BCF6397355CF}" destId="{2E2868F5-4CA3-474B-9C7A-34BF63E9E495}" srcOrd="0" destOrd="0" presId="urn:microsoft.com/office/officeart/2009/3/layout/HorizontalOrganizationChart"/>
    <dgm:cxn modelId="{DCD71E52-2231-4C2D-BD8B-EE3AD7AEEB6A}" srcId="{9941EC90-1574-444D-8B19-BCF6397355CF}" destId="{792570CB-F4A4-42D6-8B27-278BD6BBF1C6}" srcOrd="0" destOrd="0" parTransId="{4A10FE43-5705-48B2-A1C3-F5F36165816C}" sibTransId="{E8C79AEC-674C-4C6F-9E61-6689FA81DE32}"/>
    <dgm:cxn modelId="{C0B5C48D-A229-4EC8-BCB8-3005E3C81605}" type="presOf" srcId="{0F6E8448-AD34-4A8B-B0A2-AC885F90BF4A}" destId="{DA3BBDE3-8ADD-4BEA-9012-F06160655376}" srcOrd="0" destOrd="0" presId="urn:microsoft.com/office/officeart/2009/3/layout/HorizontalOrganizationChart"/>
    <dgm:cxn modelId="{2618A672-C54B-4A9D-B9C3-CFFA3DE1F22E}" type="presOf" srcId="{FD2CB55A-922F-4748-A340-2B007BC9B721}" destId="{CC0E6467-325B-414B-9166-95D6C4EF5172}" srcOrd="0" destOrd="0" presId="urn:microsoft.com/office/officeart/2009/3/layout/HorizontalOrganizationChart"/>
    <dgm:cxn modelId="{E0684EB7-0CE5-4D8C-8BCC-1A800FC7927D}" type="presOf" srcId="{164EA300-559C-4951-BC1C-95FBE6D8207B}" destId="{C6805890-412E-41AE-8676-21DD2746179C}" srcOrd="1" destOrd="0" presId="urn:microsoft.com/office/officeart/2009/3/layout/HorizontalOrganizationChart"/>
    <dgm:cxn modelId="{4D4C7F12-CDEF-4473-8FD5-97400978BC40}" srcId="{792570CB-F4A4-42D6-8B27-278BD6BBF1C6}" destId="{AA7E77D4-E40F-4F9F-955B-E869F9FBFD18}" srcOrd="0" destOrd="0" parTransId="{0F6E8448-AD34-4A8B-B0A2-AC885F90BF4A}" sibTransId="{0CE04E78-0DEB-494F-AED1-D71D0D6EE733}"/>
    <dgm:cxn modelId="{BC1D2C3E-5C33-48F3-8AC9-D31E27F2BB73}" type="presOf" srcId="{91D52D47-CE9D-4BF7-9D47-74FB988BA32C}" destId="{6ADEE8E6-FFAE-41CA-81E8-CEC72D51F9C6}" srcOrd="1" destOrd="0" presId="urn:microsoft.com/office/officeart/2009/3/layout/HorizontalOrganizationChart"/>
    <dgm:cxn modelId="{3746D44D-76A3-4ED7-8E8B-5EB949DA121A}" srcId="{792570CB-F4A4-42D6-8B27-278BD6BBF1C6}" destId="{164EA300-559C-4951-BC1C-95FBE6D8207B}" srcOrd="3" destOrd="0" parTransId="{11EE9F9A-765F-42E8-B122-703E6F3661E5}" sibTransId="{05241145-2A78-42CD-8EE4-87E14A8555A9}"/>
    <dgm:cxn modelId="{E0DAABBF-CA3B-4D60-833F-DBBED3317C79}" type="presOf" srcId="{460FCFBB-10CA-4129-82C1-2C11BC257F61}" destId="{766B28CB-21C1-4CFE-B2B9-2EDE676C90DD}" srcOrd="0" destOrd="0" presId="urn:microsoft.com/office/officeart/2009/3/layout/HorizontalOrganizationChart"/>
    <dgm:cxn modelId="{A6F0D26E-06C5-4A95-83BD-C2BBD2F09094}" type="presOf" srcId="{AA7E77D4-E40F-4F9F-955B-E869F9FBFD18}" destId="{91518050-A8E1-401D-AAE5-DF889245F24C}" srcOrd="1" destOrd="0" presId="urn:microsoft.com/office/officeart/2009/3/layout/HorizontalOrganizationChart"/>
    <dgm:cxn modelId="{B08E0EED-04B0-4AD8-9BA2-426363DE3124}" srcId="{792570CB-F4A4-42D6-8B27-278BD6BBF1C6}" destId="{F3C986B1-2121-4B7E-B729-89FC195838CD}" srcOrd="2" destOrd="0" parTransId="{FD2CB55A-922F-4748-A340-2B007BC9B721}" sibTransId="{E783FB93-B210-4CB1-92D8-BF09B46A2D49}"/>
    <dgm:cxn modelId="{27FA86DA-2418-4DE1-9821-EFC97E02C6AF}" type="presOf" srcId="{792570CB-F4A4-42D6-8B27-278BD6BBF1C6}" destId="{0C14079F-443E-4EA4-A134-CD32024DB413}" srcOrd="0" destOrd="0" presId="urn:microsoft.com/office/officeart/2009/3/layout/HorizontalOrganizationChart"/>
    <dgm:cxn modelId="{7B54AD92-878E-4AA5-BFA5-9FEB4A4182C4}" type="presOf" srcId="{91D52D47-CE9D-4BF7-9D47-74FB988BA32C}" destId="{0222482D-D70D-4C0C-95F0-20F6EDBDE757}" srcOrd="0" destOrd="0" presId="urn:microsoft.com/office/officeart/2009/3/layout/HorizontalOrganizationChart"/>
    <dgm:cxn modelId="{106C3DA4-C9BA-49D1-B1E4-324F76C88506}" type="presOf" srcId="{792570CB-F4A4-42D6-8B27-278BD6BBF1C6}" destId="{905E4C79-8B3A-40A3-A3F0-BE9DDDB361D7}" srcOrd="1" destOrd="0" presId="urn:microsoft.com/office/officeart/2009/3/layout/HorizontalOrganizationChart"/>
    <dgm:cxn modelId="{33F6B203-75FC-4D8A-8AD7-DC82154F2409}" type="presOf" srcId="{AA7E77D4-E40F-4F9F-955B-E869F9FBFD18}" destId="{F7A0B141-D989-452B-A079-03A6C10D0FB9}" srcOrd="0" destOrd="0" presId="urn:microsoft.com/office/officeart/2009/3/layout/HorizontalOrganizationChart"/>
    <dgm:cxn modelId="{0A6092E9-582A-4219-99A3-F309A130C682}" type="presOf" srcId="{F3C986B1-2121-4B7E-B729-89FC195838CD}" destId="{6343DB9D-31D4-49E1-B677-987F808D0811}" srcOrd="1" destOrd="0" presId="urn:microsoft.com/office/officeart/2009/3/layout/HorizontalOrganizationChart"/>
    <dgm:cxn modelId="{3A01AFFE-7A03-4591-B483-1CD319C075ED}" type="presOf" srcId="{164EA300-559C-4951-BC1C-95FBE6D8207B}" destId="{7465716B-B193-4706-9A2E-A353FEEDDBE3}" srcOrd="0" destOrd="0" presId="urn:microsoft.com/office/officeart/2009/3/layout/HorizontalOrganizationChart"/>
    <dgm:cxn modelId="{5F07389C-8823-49BB-947D-E078B401B338}" type="presParOf" srcId="{2E2868F5-4CA3-474B-9C7A-34BF63E9E495}" destId="{D0BAC42F-A800-471F-9D88-37017D0B1615}" srcOrd="0" destOrd="0" presId="urn:microsoft.com/office/officeart/2009/3/layout/HorizontalOrganizationChart"/>
    <dgm:cxn modelId="{8D287E73-9805-4AF3-9AA1-C0577FD6BBD5}" type="presParOf" srcId="{D0BAC42F-A800-471F-9D88-37017D0B1615}" destId="{FB4668BC-C3C8-453B-98DA-CC71A0CE302F}" srcOrd="0" destOrd="0" presId="urn:microsoft.com/office/officeart/2009/3/layout/HorizontalOrganizationChart"/>
    <dgm:cxn modelId="{C8E580C8-3B9D-49F3-8A4A-EDCF5E200D08}" type="presParOf" srcId="{FB4668BC-C3C8-453B-98DA-CC71A0CE302F}" destId="{0C14079F-443E-4EA4-A134-CD32024DB413}" srcOrd="0" destOrd="0" presId="urn:microsoft.com/office/officeart/2009/3/layout/HorizontalOrganizationChart"/>
    <dgm:cxn modelId="{2F5DD29D-F361-42F7-B4D4-A5AE215E0596}" type="presParOf" srcId="{FB4668BC-C3C8-453B-98DA-CC71A0CE302F}" destId="{905E4C79-8B3A-40A3-A3F0-BE9DDDB361D7}" srcOrd="1" destOrd="0" presId="urn:microsoft.com/office/officeart/2009/3/layout/HorizontalOrganizationChart"/>
    <dgm:cxn modelId="{41E2E367-6BDF-4C71-8B2D-63508B4D7DA6}" type="presParOf" srcId="{D0BAC42F-A800-471F-9D88-37017D0B1615}" destId="{AC3BA0E6-38A6-4E04-8D44-9FFACA7A386C}" srcOrd="1" destOrd="0" presId="urn:microsoft.com/office/officeart/2009/3/layout/HorizontalOrganizationChart"/>
    <dgm:cxn modelId="{CACCF21B-A81D-4E3E-8B51-8A19A642F719}" type="presParOf" srcId="{AC3BA0E6-38A6-4E04-8D44-9FFACA7A386C}" destId="{766B28CB-21C1-4CFE-B2B9-2EDE676C90DD}" srcOrd="0" destOrd="0" presId="urn:microsoft.com/office/officeart/2009/3/layout/HorizontalOrganizationChart"/>
    <dgm:cxn modelId="{3E27837A-ED5A-42FF-A8F9-3306EC78ABCC}" type="presParOf" srcId="{AC3BA0E6-38A6-4E04-8D44-9FFACA7A386C}" destId="{A5812BD6-617E-43BD-8D85-90AC833F22B9}" srcOrd="1" destOrd="0" presId="urn:microsoft.com/office/officeart/2009/3/layout/HorizontalOrganizationChart"/>
    <dgm:cxn modelId="{37589269-934B-478F-90F2-4BDA3F8AE08F}" type="presParOf" srcId="{A5812BD6-617E-43BD-8D85-90AC833F22B9}" destId="{4DD0706F-0E89-4190-9B91-E1C75326592A}" srcOrd="0" destOrd="0" presId="urn:microsoft.com/office/officeart/2009/3/layout/HorizontalOrganizationChart"/>
    <dgm:cxn modelId="{218A1D67-15E2-4946-9EF5-FA059A4EDF55}" type="presParOf" srcId="{4DD0706F-0E89-4190-9B91-E1C75326592A}" destId="{0222482D-D70D-4C0C-95F0-20F6EDBDE757}" srcOrd="0" destOrd="0" presId="urn:microsoft.com/office/officeart/2009/3/layout/HorizontalOrganizationChart"/>
    <dgm:cxn modelId="{EB8CA50C-4D77-4ACF-B1AF-382AB61FF23D}" type="presParOf" srcId="{4DD0706F-0E89-4190-9B91-E1C75326592A}" destId="{6ADEE8E6-FFAE-41CA-81E8-CEC72D51F9C6}" srcOrd="1" destOrd="0" presId="urn:microsoft.com/office/officeart/2009/3/layout/HorizontalOrganizationChart"/>
    <dgm:cxn modelId="{5805FF46-E8F2-452F-B7EB-3DBD61295579}" type="presParOf" srcId="{A5812BD6-617E-43BD-8D85-90AC833F22B9}" destId="{C980DC12-1693-4620-8EDC-A82C4B982F73}" srcOrd="1" destOrd="0" presId="urn:microsoft.com/office/officeart/2009/3/layout/HorizontalOrganizationChart"/>
    <dgm:cxn modelId="{EB7E90DB-46B3-4FE8-BBF8-623AFFF1A122}" type="presParOf" srcId="{A5812BD6-617E-43BD-8D85-90AC833F22B9}" destId="{E89341FA-A5A5-43EE-8BC3-6FDC16A4AB9B}" srcOrd="2" destOrd="0" presId="urn:microsoft.com/office/officeart/2009/3/layout/HorizontalOrganizationChart"/>
    <dgm:cxn modelId="{6A3D2D71-D7E1-4BB7-B5AA-9D0481C36ED3}" type="presParOf" srcId="{AC3BA0E6-38A6-4E04-8D44-9FFACA7A386C}" destId="{CC0E6467-325B-414B-9166-95D6C4EF5172}" srcOrd="2" destOrd="0" presId="urn:microsoft.com/office/officeart/2009/3/layout/HorizontalOrganizationChart"/>
    <dgm:cxn modelId="{2D0C55E9-CFB2-4FD8-B7C7-EBEE794906F6}" type="presParOf" srcId="{AC3BA0E6-38A6-4E04-8D44-9FFACA7A386C}" destId="{1B6F0051-9171-4703-B8D7-900A449AD75E}" srcOrd="3" destOrd="0" presId="urn:microsoft.com/office/officeart/2009/3/layout/HorizontalOrganizationChart"/>
    <dgm:cxn modelId="{57B5A134-1E6E-4B24-856F-B7ADF12732A6}" type="presParOf" srcId="{1B6F0051-9171-4703-B8D7-900A449AD75E}" destId="{403F545B-C8E1-40B6-8C53-413194F1225E}" srcOrd="0" destOrd="0" presId="urn:microsoft.com/office/officeart/2009/3/layout/HorizontalOrganizationChart"/>
    <dgm:cxn modelId="{34B0DC00-5CBA-4C46-8CB9-8C921C09DFAA}" type="presParOf" srcId="{403F545B-C8E1-40B6-8C53-413194F1225E}" destId="{D28CEECC-7091-4BEF-A515-0FA584585B63}" srcOrd="0" destOrd="0" presId="urn:microsoft.com/office/officeart/2009/3/layout/HorizontalOrganizationChart"/>
    <dgm:cxn modelId="{D4EFFACD-EF02-4431-A14B-76C9C058F78B}" type="presParOf" srcId="{403F545B-C8E1-40B6-8C53-413194F1225E}" destId="{6343DB9D-31D4-49E1-B677-987F808D0811}" srcOrd="1" destOrd="0" presId="urn:microsoft.com/office/officeart/2009/3/layout/HorizontalOrganizationChart"/>
    <dgm:cxn modelId="{E6F2DBBE-5E15-42AD-8B27-F85A085BC716}" type="presParOf" srcId="{1B6F0051-9171-4703-B8D7-900A449AD75E}" destId="{E5A8A82B-0767-41DC-9EED-6C6CD82E5F10}" srcOrd="1" destOrd="0" presId="urn:microsoft.com/office/officeart/2009/3/layout/HorizontalOrganizationChart"/>
    <dgm:cxn modelId="{1F0062B1-20FC-414D-AD4A-A186029FA55E}" type="presParOf" srcId="{1B6F0051-9171-4703-B8D7-900A449AD75E}" destId="{7534FE1D-97EC-4272-9384-B19CC777C790}" srcOrd="2" destOrd="0" presId="urn:microsoft.com/office/officeart/2009/3/layout/HorizontalOrganizationChart"/>
    <dgm:cxn modelId="{A575B4B5-9763-482C-A642-D49434E79B83}" type="presParOf" srcId="{AC3BA0E6-38A6-4E04-8D44-9FFACA7A386C}" destId="{EC54563B-19ED-448D-90D8-6AA4DAC9463F}" srcOrd="4" destOrd="0" presId="urn:microsoft.com/office/officeart/2009/3/layout/HorizontalOrganizationChart"/>
    <dgm:cxn modelId="{652D20CA-6F61-4ECD-A604-819855F17AB6}" type="presParOf" srcId="{AC3BA0E6-38A6-4E04-8D44-9FFACA7A386C}" destId="{5E961BF3-BDD7-492B-B63A-81AD4B1226EA}" srcOrd="5" destOrd="0" presId="urn:microsoft.com/office/officeart/2009/3/layout/HorizontalOrganizationChart"/>
    <dgm:cxn modelId="{1E594DE4-F987-40C0-9F6F-D4D0E18DF0AF}" type="presParOf" srcId="{5E961BF3-BDD7-492B-B63A-81AD4B1226EA}" destId="{D0F57489-CB07-450C-9B27-D383D47D9750}" srcOrd="0" destOrd="0" presId="urn:microsoft.com/office/officeart/2009/3/layout/HorizontalOrganizationChart"/>
    <dgm:cxn modelId="{80F8E9E5-D91C-4E47-A311-4AAB24F86F89}" type="presParOf" srcId="{D0F57489-CB07-450C-9B27-D383D47D9750}" destId="{7465716B-B193-4706-9A2E-A353FEEDDBE3}" srcOrd="0" destOrd="0" presId="urn:microsoft.com/office/officeart/2009/3/layout/HorizontalOrganizationChart"/>
    <dgm:cxn modelId="{8BF89BDE-4E63-4A6A-B596-2F2200B03B49}" type="presParOf" srcId="{D0F57489-CB07-450C-9B27-D383D47D9750}" destId="{C6805890-412E-41AE-8676-21DD2746179C}" srcOrd="1" destOrd="0" presId="urn:microsoft.com/office/officeart/2009/3/layout/HorizontalOrganizationChart"/>
    <dgm:cxn modelId="{C3362A68-8EFB-43C2-808E-6FAF689FE098}" type="presParOf" srcId="{5E961BF3-BDD7-492B-B63A-81AD4B1226EA}" destId="{FA596B1B-A2DA-42B1-99E6-4E7337A9EFF8}" srcOrd="1" destOrd="0" presId="urn:microsoft.com/office/officeart/2009/3/layout/HorizontalOrganizationChart"/>
    <dgm:cxn modelId="{64D0F6CA-0257-4894-8A5D-271A1857316D}" type="presParOf" srcId="{5E961BF3-BDD7-492B-B63A-81AD4B1226EA}" destId="{1FBBE00B-81FB-4ED5-AC4C-B17159B6F9C7}" srcOrd="2" destOrd="0" presId="urn:microsoft.com/office/officeart/2009/3/layout/HorizontalOrganizationChart"/>
    <dgm:cxn modelId="{9A0A1336-813E-499F-A9C6-E8082C2D8ACB}" type="presParOf" srcId="{D0BAC42F-A800-471F-9D88-37017D0B1615}" destId="{70FCC787-C95A-4C99-B831-015880F228CE}" srcOrd="2" destOrd="0" presId="urn:microsoft.com/office/officeart/2009/3/layout/HorizontalOrganizationChart"/>
    <dgm:cxn modelId="{6A733B82-81B9-4F70-ADE8-65EC01F9FE2B}" type="presParOf" srcId="{70FCC787-C95A-4C99-B831-015880F228CE}" destId="{DA3BBDE3-8ADD-4BEA-9012-F06160655376}" srcOrd="0" destOrd="0" presId="urn:microsoft.com/office/officeart/2009/3/layout/HorizontalOrganizationChart"/>
    <dgm:cxn modelId="{10353893-FE5D-4DBC-A477-2CE9EE5FA7A7}" type="presParOf" srcId="{70FCC787-C95A-4C99-B831-015880F228CE}" destId="{F01B7F96-9C40-45A6-8064-9114ED8A2AE8}" srcOrd="1" destOrd="0" presId="urn:microsoft.com/office/officeart/2009/3/layout/HorizontalOrganizationChart"/>
    <dgm:cxn modelId="{673D0015-7AB6-4E81-8B95-7999B6D52EB0}" type="presParOf" srcId="{F01B7F96-9C40-45A6-8064-9114ED8A2AE8}" destId="{9B4BCD8C-12CF-4E62-9BCF-4DC298071CA5}" srcOrd="0" destOrd="0" presId="urn:microsoft.com/office/officeart/2009/3/layout/HorizontalOrganizationChart"/>
    <dgm:cxn modelId="{63385E10-A98C-4FA5-9B55-8779CB163E3B}" type="presParOf" srcId="{9B4BCD8C-12CF-4E62-9BCF-4DC298071CA5}" destId="{F7A0B141-D989-452B-A079-03A6C10D0FB9}" srcOrd="0" destOrd="0" presId="urn:microsoft.com/office/officeart/2009/3/layout/HorizontalOrganizationChart"/>
    <dgm:cxn modelId="{8565148B-E80B-48A0-A422-7B383CF45F3D}" type="presParOf" srcId="{9B4BCD8C-12CF-4E62-9BCF-4DC298071CA5}" destId="{91518050-A8E1-401D-AAE5-DF889245F24C}" srcOrd="1" destOrd="0" presId="urn:microsoft.com/office/officeart/2009/3/layout/HorizontalOrganizationChart"/>
    <dgm:cxn modelId="{42DDE12C-31B1-474D-8879-ACDC5E5E70A6}" type="presParOf" srcId="{F01B7F96-9C40-45A6-8064-9114ED8A2AE8}" destId="{6C9B768D-C20F-4A7E-817A-C9F7D5838D4A}" srcOrd="1" destOrd="0" presId="urn:microsoft.com/office/officeart/2009/3/layout/HorizontalOrganizationChart"/>
    <dgm:cxn modelId="{43A456AE-76DF-4EF8-9C2D-0B4F681A14D5}" type="presParOf" srcId="{F01B7F96-9C40-45A6-8064-9114ED8A2AE8}" destId="{F9084180-91B9-44D9-BE89-ED3AA518B235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C5D3894-7BBD-4FE6-A22E-C3820BF8C725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CD52D8DA-79BD-4458-BF2B-455F54F236D5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Analizar el estado de sostenibilidad urbana de 7 ciudades del Ecuador seleccionadas para el concurso Mayors Challenge 2016 en base a los criterios del BID.</a:t>
          </a:r>
          <a:endParaRPr lang="es-ES" dirty="0">
            <a:solidFill>
              <a:schemeClr val="tx1"/>
            </a:solidFill>
          </a:endParaRPr>
        </a:p>
      </dgm:t>
    </dgm:pt>
    <dgm:pt modelId="{1946FC6E-7EAA-4D11-B065-6FFB8AF63875}" type="parTrans" cxnId="{5F79EAC5-6963-42E2-B9D7-2AA1CB518320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E3616277-83A9-47D3-8C71-9881F0BD89A6}" type="sibTrans" cxnId="{5F79EAC5-6963-42E2-B9D7-2AA1CB518320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B33A43EE-988E-4CAE-A377-68D5A4AC8617}" type="pres">
      <dgm:prSet presAssocID="{0C5D3894-7BBD-4FE6-A22E-C3820BF8C72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463B1E53-7580-4803-A7BF-C7C1F569B1D3}" type="pres">
      <dgm:prSet presAssocID="{CD52D8DA-79BD-4458-BF2B-455F54F236D5}" presName="node" presStyleLbl="node1" presStyleIdx="0" presStyleCnt="1" custScaleX="17571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47D2D38-07A5-4DFC-A356-96ECE40E35B2}" type="presOf" srcId="{0C5D3894-7BBD-4FE6-A22E-C3820BF8C725}" destId="{B33A43EE-988E-4CAE-A377-68D5A4AC8617}" srcOrd="0" destOrd="0" presId="urn:microsoft.com/office/officeart/2005/8/layout/default"/>
    <dgm:cxn modelId="{5F79EAC5-6963-42E2-B9D7-2AA1CB518320}" srcId="{0C5D3894-7BBD-4FE6-A22E-C3820BF8C725}" destId="{CD52D8DA-79BD-4458-BF2B-455F54F236D5}" srcOrd="0" destOrd="0" parTransId="{1946FC6E-7EAA-4D11-B065-6FFB8AF63875}" sibTransId="{E3616277-83A9-47D3-8C71-9881F0BD89A6}"/>
    <dgm:cxn modelId="{5A90067C-0FF5-4E0A-B460-54B8AC5246AC}" type="presOf" srcId="{CD52D8DA-79BD-4458-BF2B-455F54F236D5}" destId="{463B1E53-7580-4803-A7BF-C7C1F569B1D3}" srcOrd="0" destOrd="0" presId="urn:microsoft.com/office/officeart/2005/8/layout/default"/>
    <dgm:cxn modelId="{16866718-0BF8-473F-8A66-EC379D7248C8}" type="presParOf" srcId="{B33A43EE-988E-4CAE-A377-68D5A4AC8617}" destId="{463B1E53-7580-4803-A7BF-C7C1F569B1D3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4197412-2E38-44EC-99E0-A4F9F718142A}" type="doc">
      <dgm:prSet loTypeId="urn:microsoft.com/office/officeart/2005/8/layout/target3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1C347638-AA15-4C81-BE94-FE6B6EA80E42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Analizar los Planes de Desarrollo y Ordenamiento Territorial de las 7 ciudades seleccionadas según la guía SENPLADES (2015).   </a:t>
          </a:r>
          <a:endParaRPr lang="es-ES" dirty="0">
            <a:solidFill>
              <a:schemeClr val="tx1"/>
            </a:solidFill>
          </a:endParaRPr>
        </a:p>
      </dgm:t>
    </dgm:pt>
    <dgm:pt modelId="{5039DD58-1676-41F4-B898-92BB0DA270B5}" type="parTrans" cxnId="{944CF74E-C9D3-4023-82CE-82CE67FFC3CA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A8266879-4A61-4470-BCB6-3EF4177757DE}" type="sibTrans" cxnId="{944CF74E-C9D3-4023-82CE-82CE67FFC3CA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5E3D276F-30F1-4547-9B29-97CD11E891B0}">
      <dgm:prSet/>
      <dgm:spPr/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Determinar los niveles de sostenibilidad alcanzados por las ciudades de acuerdo a los criterios establecidos por el BID </a:t>
          </a:r>
          <a:endParaRPr lang="es-ES" dirty="0">
            <a:solidFill>
              <a:schemeClr val="tx1"/>
            </a:solidFill>
          </a:endParaRPr>
        </a:p>
      </dgm:t>
    </dgm:pt>
    <dgm:pt modelId="{49B1F353-7AA6-408A-B328-19A7EA3C5F08}" type="parTrans" cxnId="{4E71DAA1-C646-4470-BB0F-5DA27035FED0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6BD788B8-466B-40ED-8A02-7BE86219017F}" type="sibTrans" cxnId="{4E71DAA1-C646-4470-BB0F-5DA27035FED0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662FCF86-138A-4645-AA4F-83D1A37B2791}">
      <dgm:prSet/>
      <dgm:spPr/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Diseñar una geodatabase estandarizada para ciudades sostenibles</a:t>
          </a:r>
          <a:endParaRPr lang="es-ES" dirty="0">
            <a:solidFill>
              <a:schemeClr val="tx1"/>
            </a:solidFill>
          </a:endParaRPr>
        </a:p>
      </dgm:t>
    </dgm:pt>
    <dgm:pt modelId="{5ED38516-1C3E-4EE4-AA61-060E03594EE4}" type="parTrans" cxnId="{17FFB9FC-14F7-47B2-8FD1-A62587BE84D8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0EC827BA-10DC-4B98-A2B6-62032A5F6C9A}" type="sibTrans" cxnId="{17FFB9FC-14F7-47B2-8FD1-A62587BE84D8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89207E8D-D6C1-4DF4-81FD-1375C4F4224B}">
      <dgm:prSet/>
      <dgm:spPr/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Diseñar un sitio web para ciudades sostenibles </a:t>
          </a:r>
          <a:endParaRPr lang="es-ES" dirty="0">
            <a:solidFill>
              <a:schemeClr val="tx1"/>
            </a:solidFill>
          </a:endParaRPr>
        </a:p>
      </dgm:t>
    </dgm:pt>
    <dgm:pt modelId="{E859FDC5-872D-4F03-92DF-6AE6BE7E3F8F}" type="parTrans" cxnId="{76B659B4-CBF1-4BC1-9B66-AB3F01B759DC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F8369A00-6A5B-4B0E-8B37-9DC77B3B79B9}" type="sibTrans" cxnId="{76B659B4-CBF1-4BC1-9B66-AB3F01B759DC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5AEAC5B9-1D13-43FD-9821-A6CC52510215}" type="pres">
      <dgm:prSet presAssocID="{A4197412-2E38-44EC-99E0-A4F9F718142A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F35C5C7-0230-4BB5-823A-09740AB3E311}" type="pres">
      <dgm:prSet presAssocID="{1C347638-AA15-4C81-BE94-FE6B6EA80E42}" presName="circle1" presStyleLbl="node1" presStyleIdx="0" presStyleCnt="4"/>
      <dgm:spPr/>
    </dgm:pt>
    <dgm:pt modelId="{38566C19-18D0-47A9-BCF0-1AA2C2E692AA}" type="pres">
      <dgm:prSet presAssocID="{1C347638-AA15-4C81-BE94-FE6B6EA80E42}" presName="space" presStyleCnt="0"/>
      <dgm:spPr/>
    </dgm:pt>
    <dgm:pt modelId="{D3CC8529-FEC4-44D4-91A7-9D71074BE06B}" type="pres">
      <dgm:prSet presAssocID="{1C347638-AA15-4C81-BE94-FE6B6EA80E42}" presName="rect1" presStyleLbl="alignAcc1" presStyleIdx="0" presStyleCnt="4"/>
      <dgm:spPr/>
      <dgm:t>
        <a:bodyPr/>
        <a:lstStyle/>
        <a:p>
          <a:endParaRPr lang="es-ES"/>
        </a:p>
      </dgm:t>
    </dgm:pt>
    <dgm:pt modelId="{4362BB41-0E9C-41A5-8EDA-09D5F1168B78}" type="pres">
      <dgm:prSet presAssocID="{5E3D276F-30F1-4547-9B29-97CD11E891B0}" presName="vertSpace2" presStyleLbl="node1" presStyleIdx="0" presStyleCnt="4"/>
      <dgm:spPr/>
    </dgm:pt>
    <dgm:pt modelId="{CDF791B0-6673-407A-AF25-4FE6A78B2CA6}" type="pres">
      <dgm:prSet presAssocID="{5E3D276F-30F1-4547-9B29-97CD11E891B0}" presName="circle2" presStyleLbl="node1" presStyleIdx="1" presStyleCnt="4"/>
      <dgm:spPr/>
    </dgm:pt>
    <dgm:pt modelId="{38E21BE1-AF3C-44A3-81E5-B8B24070CF82}" type="pres">
      <dgm:prSet presAssocID="{5E3D276F-30F1-4547-9B29-97CD11E891B0}" presName="rect2" presStyleLbl="alignAcc1" presStyleIdx="1" presStyleCnt="4"/>
      <dgm:spPr/>
      <dgm:t>
        <a:bodyPr/>
        <a:lstStyle/>
        <a:p>
          <a:endParaRPr lang="es-ES"/>
        </a:p>
      </dgm:t>
    </dgm:pt>
    <dgm:pt modelId="{43D689F1-0085-41A2-BE20-F6FA8FDD0BE6}" type="pres">
      <dgm:prSet presAssocID="{662FCF86-138A-4645-AA4F-83D1A37B2791}" presName="vertSpace3" presStyleLbl="node1" presStyleIdx="1" presStyleCnt="4"/>
      <dgm:spPr/>
    </dgm:pt>
    <dgm:pt modelId="{CF21D758-1F62-470E-9BFF-3E13B4432C36}" type="pres">
      <dgm:prSet presAssocID="{662FCF86-138A-4645-AA4F-83D1A37B2791}" presName="circle3" presStyleLbl="node1" presStyleIdx="2" presStyleCnt="4"/>
      <dgm:spPr/>
    </dgm:pt>
    <dgm:pt modelId="{EAD4DDF8-B457-4B60-BD13-806447B7BF37}" type="pres">
      <dgm:prSet presAssocID="{662FCF86-138A-4645-AA4F-83D1A37B2791}" presName="rect3" presStyleLbl="alignAcc1" presStyleIdx="2" presStyleCnt="4"/>
      <dgm:spPr/>
      <dgm:t>
        <a:bodyPr/>
        <a:lstStyle/>
        <a:p>
          <a:endParaRPr lang="es-ES"/>
        </a:p>
      </dgm:t>
    </dgm:pt>
    <dgm:pt modelId="{2870E0F2-ADA2-4A2B-9A19-AB0A18596CD3}" type="pres">
      <dgm:prSet presAssocID="{89207E8D-D6C1-4DF4-81FD-1375C4F4224B}" presName="vertSpace4" presStyleLbl="node1" presStyleIdx="2" presStyleCnt="4"/>
      <dgm:spPr/>
    </dgm:pt>
    <dgm:pt modelId="{691E2195-BE47-4311-A474-B792A577B572}" type="pres">
      <dgm:prSet presAssocID="{89207E8D-D6C1-4DF4-81FD-1375C4F4224B}" presName="circle4" presStyleLbl="node1" presStyleIdx="3" presStyleCnt="4"/>
      <dgm:spPr/>
    </dgm:pt>
    <dgm:pt modelId="{C454BA42-DED4-46A6-B652-F02176896697}" type="pres">
      <dgm:prSet presAssocID="{89207E8D-D6C1-4DF4-81FD-1375C4F4224B}" presName="rect4" presStyleLbl="alignAcc1" presStyleIdx="3" presStyleCnt="4"/>
      <dgm:spPr/>
      <dgm:t>
        <a:bodyPr/>
        <a:lstStyle/>
        <a:p>
          <a:endParaRPr lang="es-ES"/>
        </a:p>
      </dgm:t>
    </dgm:pt>
    <dgm:pt modelId="{FBC4D43B-6971-42C5-85E4-69721C3F2323}" type="pres">
      <dgm:prSet presAssocID="{1C347638-AA15-4C81-BE94-FE6B6EA80E42}" presName="rect1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E0D25EA-8021-425B-8769-292C152CF27D}" type="pres">
      <dgm:prSet presAssocID="{5E3D276F-30F1-4547-9B29-97CD11E891B0}" presName="rect2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1623A3D-1916-4444-AFF4-7A89C5D6F812}" type="pres">
      <dgm:prSet presAssocID="{662FCF86-138A-4645-AA4F-83D1A37B2791}" presName="rect3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3176541-3EF4-4D32-B2A3-314036406548}" type="pres">
      <dgm:prSet presAssocID="{89207E8D-D6C1-4DF4-81FD-1375C4F4224B}" presName="rect4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3B7122D-CDCE-47B7-854B-FD65209A012A}" type="presOf" srcId="{1C347638-AA15-4C81-BE94-FE6B6EA80E42}" destId="{D3CC8529-FEC4-44D4-91A7-9D71074BE06B}" srcOrd="0" destOrd="0" presId="urn:microsoft.com/office/officeart/2005/8/layout/target3"/>
    <dgm:cxn modelId="{76B659B4-CBF1-4BC1-9B66-AB3F01B759DC}" srcId="{A4197412-2E38-44EC-99E0-A4F9F718142A}" destId="{89207E8D-D6C1-4DF4-81FD-1375C4F4224B}" srcOrd="3" destOrd="0" parTransId="{E859FDC5-872D-4F03-92DF-6AE6BE7E3F8F}" sibTransId="{F8369A00-6A5B-4B0E-8B37-9DC77B3B79B9}"/>
    <dgm:cxn modelId="{01480A55-654C-4017-90DF-3BA7FDE823B5}" type="presOf" srcId="{A4197412-2E38-44EC-99E0-A4F9F718142A}" destId="{5AEAC5B9-1D13-43FD-9821-A6CC52510215}" srcOrd="0" destOrd="0" presId="urn:microsoft.com/office/officeart/2005/8/layout/target3"/>
    <dgm:cxn modelId="{D1D45E77-63FE-4731-97F5-D43393582F2D}" type="presOf" srcId="{5E3D276F-30F1-4547-9B29-97CD11E891B0}" destId="{38E21BE1-AF3C-44A3-81E5-B8B24070CF82}" srcOrd="0" destOrd="0" presId="urn:microsoft.com/office/officeart/2005/8/layout/target3"/>
    <dgm:cxn modelId="{C7F2FCC9-D66D-4D99-95FD-8CBB3D5B09B6}" type="presOf" srcId="{89207E8D-D6C1-4DF4-81FD-1375C4F4224B}" destId="{63176541-3EF4-4D32-B2A3-314036406548}" srcOrd="1" destOrd="0" presId="urn:microsoft.com/office/officeart/2005/8/layout/target3"/>
    <dgm:cxn modelId="{23E5A1DD-F440-4F34-BF9A-7BC79E7DC1C7}" type="presOf" srcId="{662FCF86-138A-4645-AA4F-83D1A37B2791}" destId="{EAD4DDF8-B457-4B60-BD13-806447B7BF37}" srcOrd="0" destOrd="0" presId="urn:microsoft.com/office/officeart/2005/8/layout/target3"/>
    <dgm:cxn modelId="{701C99CF-9FB5-4D28-83D1-842EE53319EB}" type="presOf" srcId="{89207E8D-D6C1-4DF4-81FD-1375C4F4224B}" destId="{C454BA42-DED4-46A6-B652-F02176896697}" srcOrd="0" destOrd="0" presId="urn:microsoft.com/office/officeart/2005/8/layout/target3"/>
    <dgm:cxn modelId="{AFBA4228-EE19-41B0-89FE-54DEC174D90C}" type="presOf" srcId="{662FCF86-138A-4645-AA4F-83D1A37B2791}" destId="{01623A3D-1916-4444-AFF4-7A89C5D6F812}" srcOrd="1" destOrd="0" presId="urn:microsoft.com/office/officeart/2005/8/layout/target3"/>
    <dgm:cxn modelId="{4E71DAA1-C646-4470-BB0F-5DA27035FED0}" srcId="{A4197412-2E38-44EC-99E0-A4F9F718142A}" destId="{5E3D276F-30F1-4547-9B29-97CD11E891B0}" srcOrd="1" destOrd="0" parTransId="{49B1F353-7AA6-408A-B328-19A7EA3C5F08}" sibTransId="{6BD788B8-466B-40ED-8A02-7BE86219017F}"/>
    <dgm:cxn modelId="{C04DBBD4-1776-4FBE-A413-7E4667F7A9B4}" type="presOf" srcId="{5E3D276F-30F1-4547-9B29-97CD11E891B0}" destId="{EE0D25EA-8021-425B-8769-292C152CF27D}" srcOrd="1" destOrd="0" presId="urn:microsoft.com/office/officeart/2005/8/layout/target3"/>
    <dgm:cxn modelId="{17FFB9FC-14F7-47B2-8FD1-A62587BE84D8}" srcId="{A4197412-2E38-44EC-99E0-A4F9F718142A}" destId="{662FCF86-138A-4645-AA4F-83D1A37B2791}" srcOrd="2" destOrd="0" parTransId="{5ED38516-1C3E-4EE4-AA61-060E03594EE4}" sibTransId="{0EC827BA-10DC-4B98-A2B6-62032A5F6C9A}"/>
    <dgm:cxn modelId="{73877504-D13A-4817-AC92-F77038C6C36C}" type="presOf" srcId="{1C347638-AA15-4C81-BE94-FE6B6EA80E42}" destId="{FBC4D43B-6971-42C5-85E4-69721C3F2323}" srcOrd="1" destOrd="0" presId="urn:microsoft.com/office/officeart/2005/8/layout/target3"/>
    <dgm:cxn modelId="{944CF74E-C9D3-4023-82CE-82CE67FFC3CA}" srcId="{A4197412-2E38-44EC-99E0-A4F9F718142A}" destId="{1C347638-AA15-4C81-BE94-FE6B6EA80E42}" srcOrd="0" destOrd="0" parTransId="{5039DD58-1676-41F4-B898-92BB0DA270B5}" sibTransId="{A8266879-4A61-4470-BCB6-3EF4177757DE}"/>
    <dgm:cxn modelId="{6D2BBBB5-4711-46BD-AAEC-D51AC8A5F547}" type="presParOf" srcId="{5AEAC5B9-1D13-43FD-9821-A6CC52510215}" destId="{1F35C5C7-0230-4BB5-823A-09740AB3E311}" srcOrd="0" destOrd="0" presId="urn:microsoft.com/office/officeart/2005/8/layout/target3"/>
    <dgm:cxn modelId="{343FFECA-AEAF-44F5-8231-53F0A59E225A}" type="presParOf" srcId="{5AEAC5B9-1D13-43FD-9821-A6CC52510215}" destId="{38566C19-18D0-47A9-BCF0-1AA2C2E692AA}" srcOrd="1" destOrd="0" presId="urn:microsoft.com/office/officeart/2005/8/layout/target3"/>
    <dgm:cxn modelId="{F2B335F5-E718-4389-B0EE-9A2B7309160C}" type="presParOf" srcId="{5AEAC5B9-1D13-43FD-9821-A6CC52510215}" destId="{D3CC8529-FEC4-44D4-91A7-9D71074BE06B}" srcOrd="2" destOrd="0" presId="urn:microsoft.com/office/officeart/2005/8/layout/target3"/>
    <dgm:cxn modelId="{22E7D474-ABE7-4425-99A7-2B670F67EFE5}" type="presParOf" srcId="{5AEAC5B9-1D13-43FD-9821-A6CC52510215}" destId="{4362BB41-0E9C-41A5-8EDA-09D5F1168B78}" srcOrd="3" destOrd="0" presId="urn:microsoft.com/office/officeart/2005/8/layout/target3"/>
    <dgm:cxn modelId="{C99D147F-B5E3-4D37-97B8-85858A64EF46}" type="presParOf" srcId="{5AEAC5B9-1D13-43FD-9821-A6CC52510215}" destId="{CDF791B0-6673-407A-AF25-4FE6A78B2CA6}" srcOrd="4" destOrd="0" presId="urn:microsoft.com/office/officeart/2005/8/layout/target3"/>
    <dgm:cxn modelId="{F318B66C-15BB-407E-8925-921AC95EEE43}" type="presParOf" srcId="{5AEAC5B9-1D13-43FD-9821-A6CC52510215}" destId="{38E21BE1-AF3C-44A3-81E5-B8B24070CF82}" srcOrd="5" destOrd="0" presId="urn:microsoft.com/office/officeart/2005/8/layout/target3"/>
    <dgm:cxn modelId="{5DDEAF9F-3DB0-4EEF-9EDF-15B13F575800}" type="presParOf" srcId="{5AEAC5B9-1D13-43FD-9821-A6CC52510215}" destId="{43D689F1-0085-41A2-BE20-F6FA8FDD0BE6}" srcOrd="6" destOrd="0" presId="urn:microsoft.com/office/officeart/2005/8/layout/target3"/>
    <dgm:cxn modelId="{E308B3B4-FB57-448F-9DB8-B0EC6AEF2736}" type="presParOf" srcId="{5AEAC5B9-1D13-43FD-9821-A6CC52510215}" destId="{CF21D758-1F62-470E-9BFF-3E13B4432C36}" srcOrd="7" destOrd="0" presId="urn:microsoft.com/office/officeart/2005/8/layout/target3"/>
    <dgm:cxn modelId="{77CF1DD7-3A2E-47B6-9E62-62C91ADD4915}" type="presParOf" srcId="{5AEAC5B9-1D13-43FD-9821-A6CC52510215}" destId="{EAD4DDF8-B457-4B60-BD13-806447B7BF37}" srcOrd="8" destOrd="0" presId="urn:microsoft.com/office/officeart/2005/8/layout/target3"/>
    <dgm:cxn modelId="{66024E92-44FA-44DE-8CD4-4F29750A94B0}" type="presParOf" srcId="{5AEAC5B9-1D13-43FD-9821-A6CC52510215}" destId="{2870E0F2-ADA2-4A2B-9A19-AB0A18596CD3}" srcOrd="9" destOrd="0" presId="urn:microsoft.com/office/officeart/2005/8/layout/target3"/>
    <dgm:cxn modelId="{5775EBE0-3E6D-4C8B-829F-C68BDD4AD5C1}" type="presParOf" srcId="{5AEAC5B9-1D13-43FD-9821-A6CC52510215}" destId="{691E2195-BE47-4311-A474-B792A577B572}" srcOrd="10" destOrd="0" presId="urn:microsoft.com/office/officeart/2005/8/layout/target3"/>
    <dgm:cxn modelId="{1BC6DA84-C4C7-49C4-83E8-E738C6489536}" type="presParOf" srcId="{5AEAC5B9-1D13-43FD-9821-A6CC52510215}" destId="{C454BA42-DED4-46A6-B652-F02176896697}" srcOrd="11" destOrd="0" presId="urn:microsoft.com/office/officeart/2005/8/layout/target3"/>
    <dgm:cxn modelId="{ADB8E448-5D17-42C2-BE79-596F854CAD26}" type="presParOf" srcId="{5AEAC5B9-1D13-43FD-9821-A6CC52510215}" destId="{FBC4D43B-6971-42C5-85E4-69721C3F2323}" srcOrd="12" destOrd="0" presId="urn:microsoft.com/office/officeart/2005/8/layout/target3"/>
    <dgm:cxn modelId="{59C86E8B-CB9C-4E3D-9BFD-E7FBDE9E32C8}" type="presParOf" srcId="{5AEAC5B9-1D13-43FD-9821-A6CC52510215}" destId="{EE0D25EA-8021-425B-8769-292C152CF27D}" srcOrd="13" destOrd="0" presId="urn:microsoft.com/office/officeart/2005/8/layout/target3"/>
    <dgm:cxn modelId="{1E150A2C-A364-4E4E-AB95-E30CDC43091A}" type="presParOf" srcId="{5AEAC5B9-1D13-43FD-9821-A6CC52510215}" destId="{01623A3D-1916-4444-AFF4-7A89C5D6F812}" srcOrd="14" destOrd="0" presId="urn:microsoft.com/office/officeart/2005/8/layout/target3"/>
    <dgm:cxn modelId="{64CAE7FF-4358-4746-9B3C-9CF18EA6A46A}" type="presParOf" srcId="{5AEAC5B9-1D13-43FD-9821-A6CC52510215}" destId="{63176541-3EF4-4D32-B2A3-314036406548}" srcOrd="15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7756014-1098-467A-9849-A2D06CA8808E}" type="doc">
      <dgm:prSet loTypeId="urn:microsoft.com/office/officeart/2005/8/layout/hList6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408415A6-09E9-4AAB-9CD3-E28CFA149148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Un informe </a:t>
          </a:r>
          <a:r>
            <a:rPr lang="es-ES" dirty="0" smtClean="0">
              <a:solidFill>
                <a:schemeClr val="tx1"/>
              </a:solidFill>
            </a:rPr>
            <a:t>de cumplimiento de los planes de desarrollo y ordenamiento territorial según la guía SENPLADES (2015).</a:t>
          </a:r>
          <a:endParaRPr lang="es-ES" dirty="0">
            <a:solidFill>
              <a:schemeClr val="tx1"/>
            </a:solidFill>
          </a:endParaRPr>
        </a:p>
      </dgm:t>
    </dgm:pt>
    <dgm:pt modelId="{180C94A5-97B4-48FB-8D95-8C00B5ADC31D}" type="parTrans" cxnId="{D1D826EF-C668-407D-904C-766F99022523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7A8F00D6-9969-4AEF-A42E-B90692411E30}" type="sibTrans" cxnId="{D1D826EF-C668-407D-904C-766F99022523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1BA80855-9A92-4391-867D-4DEA3AED1760}">
      <dgm:prSet/>
      <dgm:spPr/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Un informe </a:t>
          </a:r>
          <a:r>
            <a:rPr lang="es-ES" dirty="0" smtClean="0">
              <a:solidFill>
                <a:schemeClr val="tx1"/>
              </a:solidFill>
            </a:rPr>
            <a:t>de los niveles de sostenibilidad alcanzados por los cantones en estudio según los indicadores del BID. </a:t>
          </a:r>
          <a:endParaRPr lang="es-ES" dirty="0">
            <a:solidFill>
              <a:schemeClr val="tx1"/>
            </a:solidFill>
          </a:endParaRPr>
        </a:p>
      </dgm:t>
    </dgm:pt>
    <dgm:pt modelId="{CB174412-02CD-482B-AA03-934619B1ED00}" type="parTrans" cxnId="{4F6F2B68-CE16-4003-82FD-E2AFC607CA71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E60FB8D5-9D4A-4275-BB47-C6A7F5B84770}" type="sibTrans" cxnId="{4F6F2B68-CE16-4003-82FD-E2AFC607CA71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D6CDA44E-B543-44FE-99D4-2FFC779623B5}">
      <dgm:prSet/>
      <dgm:spPr/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Una geodatabase estandarizada con la información que debería tener de acuerdo a los criterios del BID.</a:t>
          </a:r>
          <a:endParaRPr lang="es-ES" dirty="0">
            <a:solidFill>
              <a:schemeClr val="tx1"/>
            </a:solidFill>
          </a:endParaRPr>
        </a:p>
      </dgm:t>
    </dgm:pt>
    <dgm:pt modelId="{AE4C9F1B-BFB5-420E-99DB-5EE52A687673}" type="parTrans" cxnId="{6FC6F369-3578-4D5E-B325-668074EF8894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53E41C0B-8090-4FF0-8710-2F976D37216B}" type="sibTrans" cxnId="{6FC6F369-3578-4D5E-B325-668074EF8894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F409A696-E772-4943-8362-27574FA7AB64}">
      <dgm:prSet/>
      <dgm:spPr/>
      <dgm:t>
        <a:bodyPr/>
        <a:lstStyle/>
        <a:p>
          <a:r>
            <a:rPr lang="es-ES" smtClean="0">
              <a:solidFill>
                <a:schemeClr val="tx1"/>
              </a:solidFill>
            </a:rPr>
            <a:t>Un sitio web que contenga la información de los cantones en estudio del Ecuador </a:t>
          </a:r>
          <a:endParaRPr lang="es-ES">
            <a:solidFill>
              <a:schemeClr val="tx1"/>
            </a:solidFill>
          </a:endParaRPr>
        </a:p>
      </dgm:t>
    </dgm:pt>
    <dgm:pt modelId="{8F5FCEC0-6E65-4B57-B53B-61922D637277}" type="parTrans" cxnId="{9C9E62EB-8D82-44FA-810F-420E361C3B24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5BA17690-B9A2-4243-AC50-43971D0E0517}" type="sibTrans" cxnId="{9C9E62EB-8D82-44FA-810F-420E361C3B24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F14CF64B-C5DB-432D-8AC4-136A11BB376D}" type="pres">
      <dgm:prSet presAssocID="{A7756014-1098-467A-9849-A2D06CA8808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A228D8C9-0562-4FBD-84AD-C3B903499240}" type="pres">
      <dgm:prSet presAssocID="{408415A6-09E9-4AAB-9CD3-E28CFA149148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4D2F890-8BF2-44D8-9A54-5F9D93867EBB}" type="pres">
      <dgm:prSet presAssocID="{7A8F00D6-9969-4AEF-A42E-B90692411E30}" presName="sibTrans" presStyleCnt="0"/>
      <dgm:spPr/>
    </dgm:pt>
    <dgm:pt modelId="{A229E448-F9C3-4A07-87B5-D3D18A1D9F9D}" type="pres">
      <dgm:prSet presAssocID="{1BA80855-9A92-4391-867D-4DEA3AED1760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48E17E7-DB72-40F6-9683-41A53400F2E1}" type="pres">
      <dgm:prSet presAssocID="{E60FB8D5-9D4A-4275-BB47-C6A7F5B84770}" presName="sibTrans" presStyleCnt="0"/>
      <dgm:spPr/>
    </dgm:pt>
    <dgm:pt modelId="{C3BA8E62-B6BE-4CE9-B7C1-36010D4462E4}" type="pres">
      <dgm:prSet presAssocID="{D6CDA44E-B543-44FE-99D4-2FFC779623B5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9891CA0-58DA-4DD3-9F9B-CE5F76C354B1}" type="pres">
      <dgm:prSet presAssocID="{53E41C0B-8090-4FF0-8710-2F976D37216B}" presName="sibTrans" presStyleCnt="0"/>
      <dgm:spPr/>
    </dgm:pt>
    <dgm:pt modelId="{73A5F20A-0128-490F-8426-E20F457C684C}" type="pres">
      <dgm:prSet presAssocID="{F409A696-E772-4943-8362-27574FA7AB64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1D826EF-C668-407D-904C-766F99022523}" srcId="{A7756014-1098-467A-9849-A2D06CA8808E}" destId="{408415A6-09E9-4AAB-9CD3-E28CFA149148}" srcOrd="0" destOrd="0" parTransId="{180C94A5-97B4-48FB-8D95-8C00B5ADC31D}" sibTransId="{7A8F00D6-9969-4AEF-A42E-B90692411E30}"/>
    <dgm:cxn modelId="{4F6F2B68-CE16-4003-82FD-E2AFC607CA71}" srcId="{A7756014-1098-467A-9849-A2D06CA8808E}" destId="{1BA80855-9A92-4391-867D-4DEA3AED1760}" srcOrd="1" destOrd="0" parTransId="{CB174412-02CD-482B-AA03-934619B1ED00}" sibTransId="{E60FB8D5-9D4A-4275-BB47-C6A7F5B84770}"/>
    <dgm:cxn modelId="{66DF9237-AD16-4ADE-8485-58FEEF27D7A8}" type="presOf" srcId="{408415A6-09E9-4AAB-9CD3-E28CFA149148}" destId="{A228D8C9-0562-4FBD-84AD-C3B903499240}" srcOrd="0" destOrd="0" presId="urn:microsoft.com/office/officeart/2005/8/layout/hList6"/>
    <dgm:cxn modelId="{E2D51B7F-BDFE-4DF8-B2A3-8B5EE0C49E1A}" type="presOf" srcId="{D6CDA44E-B543-44FE-99D4-2FFC779623B5}" destId="{C3BA8E62-B6BE-4CE9-B7C1-36010D4462E4}" srcOrd="0" destOrd="0" presId="urn:microsoft.com/office/officeart/2005/8/layout/hList6"/>
    <dgm:cxn modelId="{7FEE9048-90B1-40BC-8CA9-069CC705D440}" type="presOf" srcId="{F409A696-E772-4943-8362-27574FA7AB64}" destId="{73A5F20A-0128-490F-8426-E20F457C684C}" srcOrd="0" destOrd="0" presId="urn:microsoft.com/office/officeart/2005/8/layout/hList6"/>
    <dgm:cxn modelId="{9C9E62EB-8D82-44FA-810F-420E361C3B24}" srcId="{A7756014-1098-467A-9849-A2D06CA8808E}" destId="{F409A696-E772-4943-8362-27574FA7AB64}" srcOrd="3" destOrd="0" parTransId="{8F5FCEC0-6E65-4B57-B53B-61922D637277}" sibTransId="{5BA17690-B9A2-4243-AC50-43971D0E0517}"/>
    <dgm:cxn modelId="{79211A8E-B19F-4375-B5AD-AC0EB97DF77F}" type="presOf" srcId="{A7756014-1098-467A-9849-A2D06CA8808E}" destId="{F14CF64B-C5DB-432D-8AC4-136A11BB376D}" srcOrd="0" destOrd="0" presId="urn:microsoft.com/office/officeart/2005/8/layout/hList6"/>
    <dgm:cxn modelId="{DE358535-7FC8-48E5-8E56-F9F1E2F75CF0}" type="presOf" srcId="{1BA80855-9A92-4391-867D-4DEA3AED1760}" destId="{A229E448-F9C3-4A07-87B5-D3D18A1D9F9D}" srcOrd="0" destOrd="0" presId="urn:microsoft.com/office/officeart/2005/8/layout/hList6"/>
    <dgm:cxn modelId="{6FC6F369-3578-4D5E-B325-668074EF8894}" srcId="{A7756014-1098-467A-9849-A2D06CA8808E}" destId="{D6CDA44E-B543-44FE-99D4-2FFC779623B5}" srcOrd="2" destOrd="0" parTransId="{AE4C9F1B-BFB5-420E-99DB-5EE52A687673}" sibTransId="{53E41C0B-8090-4FF0-8710-2F976D37216B}"/>
    <dgm:cxn modelId="{4ADEDA4D-C347-43F8-AAFD-E1D0493C996F}" type="presParOf" srcId="{F14CF64B-C5DB-432D-8AC4-136A11BB376D}" destId="{A228D8C9-0562-4FBD-84AD-C3B903499240}" srcOrd="0" destOrd="0" presId="urn:microsoft.com/office/officeart/2005/8/layout/hList6"/>
    <dgm:cxn modelId="{2755B653-D37C-45D2-A381-8EA6CF79FF5C}" type="presParOf" srcId="{F14CF64B-C5DB-432D-8AC4-136A11BB376D}" destId="{54D2F890-8BF2-44D8-9A54-5F9D93867EBB}" srcOrd="1" destOrd="0" presId="urn:microsoft.com/office/officeart/2005/8/layout/hList6"/>
    <dgm:cxn modelId="{AA245470-156B-4866-87CF-29FC407E622A}" type="presParOf" srcId="{F14CF64B-C5DB-432D-8AC4-136A11BB376D}" destId="{A229E448-F9C3-4A07-87B5-D3D18A1D9F9D}" srcOrd="2" destOrd="0" presId="urn:microsoft.com/office/officeart/2005/8/layout/hList6"/>
    <dgm:cxn modelId="{BEF9DB93-5775-4693-AC58-AA93A9A586F4}" type="presParOf" srcId="{F14CF64B-C5DB-432D-8AC4-136A11BB376D}" destId="{948E17E7-DB72-40F6-9683-41A53400F2E1}" srcOrd="3" destOrd="0" presId="urn:microsoft.com/office/officeart/2005/8/layout/hList6"/>
    <dgm:cxn modelId="{EA21D0A5-BAD9-4849-8568-196A91704CAC}" type="presParOf" srcId="{F14CF64B-C5DB-432D-8AC4-136A11BB376D}" destId="{C3BA8E62-B6BE-4CE9-B7C1-36010D4462E4}" srcOrd="4" destOrd="0" presId="urn:microsoft.com/office/officeart/2005/8/layout/hList6"/>
    <dgm:cxn modelId="{343CA089-AAC0-4FE4-AF1F-3BC862F351E7}" type="presParOf" srcId="{F14CF64B-C5DB-432D-8AC4-136A11BB376D}" destId="{D9891CA0-58DA-4DD3-9F9B-CE5F76C354B1}" srcOrd="5" destOrd="0" presId="urn:microsoft.com/office/officeart/2005/8/layout/hList6"/>
    <dgm:cxn modelId="{26FB07A4-20B9-42EB-96C8-DB192A058936}" type="presParOf" srcId="{F14CF64B-C5DB-432D-8AC4-136A11BB376D}" destId="{73A5F20A-0128-490F-8426-E20F457C684C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8B9AE73-7865-44AD-A23C-CC3004581630}" type="doc">
      <dgm:prSet loTypeId="urn:microsoft.com/office/officeart/2005/8/layout/target3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E2EAB1A7-9527-4328-A1AA-B4B27EC58F63}">
      <dgm:prSet phldrT="[Texto]"/>
      <dgm:spPr/>
      <dgm:t>
        <a:bodyPr/>
        <a:lstStyle/>
        <a:p>
          <a:r>
            <a:rPr lang="es-ES" dirty="0" smtClean="0"/>
            <a:t>H1: Los 7 cantones elegidos del Ecuador cumplen el 45% de los indicadores expuestos por el BID</a:t>
          </a:r>
          <a:endParaRPr lang="es-ES" dirty="0"/>
        </a:p>
      </dgm:t>
    </dgm:pt>
    <dgm:pt modelId="{9FC03E23-6895-460D-9A13-C6D0CE8EE05E}" type="parTrans" cxnId="{CC04BBA8-E685-445B-AADB-3707EE5A69E7}">
      <dgm:prSet/>
      <dgm:spPr/>
      <dgm:t>
        <a:bodyPr/>
        <a:lstStyle/>
        <a:p>
          <a:endParaRPr lang="es-ES"/>
        </a:p>
      </dgm:t>
    </dgm:pt>
    <dgm:pt modelId="{4C156A91-BD10-4779-BE8B-169123E65B91}" type="sibTrans" cxnId="{CC04BBA8-E685-445B-AADB-3707EE5A69E7}">
      <dgm:prSet/>
      <dgm:spPr/>
      <dgm:t>
        <a:bodyPr/>
        <a:lstStyle/>
        <a:p>
          <a:endParaRPr lang="es-ES"/>
        </a:p>
      </dgm:t>
    </dgm:pt>
    <dgm:pt modelId="{8EE230A6-811A-4A2B-B987-4D8B2751B817}">
      <dgm:prSet/>
      <dgm:spPr/>
      <dgm:t>
        <a:bodyPr/>
        <a:lstStyle/>
        <a:p>
          <a:r>
            <a:rPr lang="es-ES" dirty="0" smtClean="0"/>
            <a:t>H0:  Los 7 cantones del Ecuador no cumplen el 45% de los indicadores expuestos por el BID </a:t>
          </a:r>
          <a:endParaRPr lang="es-ES" dirty="0"/>
        </a:p>
      </dgm:t>
    </dgm:pt>
    <dgm:pt modelId="{A9E686D4-BA60-4507-85B3-1FB8B4C939D4}" type="parTrans" cxnId="{AC93422B-92E6-4153-AB3B-323EB196A229}">
      <dgm:prSet/>
      <dgm:spPr/>
      <dgm:t>
        <a:bodyPr/>
        <a:lstStyle/>
        <a:p>
          <a:endParaRPr lang="es-ES"/>
        </a:p>
      </dgm:t>
    </dgm:pt>
    <dgm:pt modelId="{AF411C9D-5C10-423E-8CC0-6EB2572A9049}" type="sibTrans" cxnId="{AC93422B-92E6-4153-AB3B-323EB196A229}">
      <dgm:prSet/>
      <dgm:spPr/>
      <dgm:t>
        <a:bodyPr/>
        <a:lstStyle/>
        <a:p>
          <a:endParaRPr lang="es-ES"/>
        </a:p>
      </dgm:t>
    </dgm:pt>
    <dgm:pt modelId="{845213DB-931E-4DCC-889F-309343F588E7}" type="pres">
      <dgm:prSet presAssocID="{C8B9AE73-7865-44AD-A23C-CC3004581630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ABE3277D-6246-4254-859F-BFB9E3921966}" type="pres">
      <dgm:prSet presAssocID="{E2EAB1A7-9527-4328-A1AA-B4B27EC58F63}" presName="circle1" presStyleLbl="node1" presStyleIdx="0" presStyleCnt="2"/>
      <dgm:spPr/>
    </dgm:pt>
    <dgm:pt modelId="{7704E477-67C0-4FB6-9B20-71B4C4B3DCFB}" type="pres">
      <dgm:prSet presAssocID="{E2EAB1A7-9527-4328-A1AA-B4B27EC58F63}" presName="space" presStyleCnt="0"/>
      <dgm:spPr/>
    </dgm:pt>
    <dgm:pt modelId="{6F702C33-0AEE-4A67-AE52-9317007D29E8}" type="pres">
      <dgm:prSet presAssocID="{E2EAB1A7-9527-4328-A1AA-B4B27EC58F63}" presName="rect1" presStyleLbl="alignAcc1" presStyleIdx="0" presStyleCnt="2" custLinFactNeighborY="427"/>
      <dgm:spPr/>
      <dgm:t>
        <a:bodyPr/>
        <a:lstStyle/>
        <a:p>
          <a:endParaRPr lang="es-ES"/>
        </a:p>
      </dgm:t>
    </dgm:pt>
    <dgm:pt modelId="{AB351F91-83E2-4A52-AD8E-C2EE4665A4D6}" type="pres">
      <dgm:prSet presAssocID="{8EE230A6-811A-4A2B-B987-4D8B2751B817}" presName="vertSpace2" presStyleLbl="node1" presStyleIdx="0" presStyleCnt="2"/>
      <dgm:spPr/>
    </dgm:pt>
    <dgm:pt modelId="{80C84347-CDCD-4FD8-8AEB-A447E9372236}" type="pres">
      <dgm:prSet presAssocID="{8EE230A6-811A-4A2B-B987-4D8B2751B817}" presName="circle2" presStyleLbl="node1" presStyleIdx="1" presStyleCnt="2"/>
      <dgm:spPr/>
    </dgm:pt>
    <dgm:pt modelId="{77AA9D7C-03C4-4EA0-9D42-DD6E2A641A1E}" type="pres">
      <dgm:prSet presAssocID="{8EE230A6-811A-4A2B-B987-4D8B2751B817}" presName="rect2" presStyleLbl="alignAcc1" presStyleIdx="1" presStyleCnt="2"/>
      <dgm:spPr/>
      <dgm:t>
        <a:bodyPr/>
        <a:lstStyle/>
        <a:p>
          <a:endParaRPr lang="es-ES"/>
        </a:p>
      </dgm:t>
    </dgm:pt>
    <dgm:pt modelId="{676FF2D3-B119-4217-9395-96EAF3E76F9C}" type="pres">
      <dgm:prSet presAssocID="{E2EAB1A7-9527-4328-A1AA-B4B27EC58F63}" presName="rect1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F5F6161-DC59-41A3-A8E7-6E188F726FE4}" type="pres">
      <dgm:prSet presAssocID="{8EE230A6-811A-4A2B-B987-4D8B2751B817}" presName="rect2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D84807E-661D-47AD-8A14-966A66358F4E}" type="presOf" srcId="{E2EAB1A7-9527-4328-A1AA-B4B27EC58F63}" destId="{676FF2D3-B119-4217-9395-96EAF3E76F9C}" srcOrd="1" destOrd="0" presId="urn:microsoft.com/office/officeart/2005/8/layout/target3"/>
    <dgm:cxn modelId="{799CA074-0CBB-4067-BD51-5823669E4002}" type="presOf" srcId="{E2EAB1A7-9527-4328-A1AA-B4B27EC58F63}" destId="{6F702C33-0AEE-4A67-AE52-9317007D29E8}" srcOrd="0" destOrd="0" presId="urn:microsoft.com/office/officeart/2005/8/layout/target3"/>
    <dgm:cxn modelId="{AC93422B-92E6-4153-AB3B-323EB196A229}" srcId="{C8B9AE73-7865-44AD-A23C-CC3004581630}" destId="{8EE230A6-811A-4A2B-B987-4D8B2751B817}" srcOrd="1" destOrd="0" parTransId="{A9E686D4-BA60-4507-85B3-1FB8B4C939D4}" sibTransId="{AF411C9D-5C10-423E-8CC0-6EB2572A9049}"/>
    <dgm:cxn modelId="{4B02C765-4C81-4B6C-BFDF-1B504A19D10E}" type="presOf" srcId="{C8B9AE73-7865-44AD-A23C-CC3004581630}" destId="{845213DB-931E-4DCC-889F-309343F588E7}" srcOrd="0" destOrd="0" presId="urn:microsoft.com/office/officeart/2005/8/layout/target3"/>
    <dgm:cxn modelId="{CC04BBA8-E685-445B-AADB-3707EE5A69E7}" srcId="{C8B9AE73-7865-44AD-A23C-CC3004581630}" destId="{E2EAB1A7-9527-4328-A1AA-B4B27EC58F63}" srcOrd="0" destOrd="0" parTransId="{9FC03E23-6895-460D-9A13-C6D0CE8EE05E}" sibTransId="{4C156A91-BD10-4779-BE8B-169123E65B91}"/>
    <dgm:cxn modelId="{1BE87B44-A35F-41F4-93B2-C5A84AD9F8EC}" type="presOf" srcId="{8EE230A6-811A-4A2B-B987-4D8B2751B817}" destId="{77AA9D7C-03C4-4EA0-9D42-DD6E2A641A1E}" srcOrd="0" destOrd="0" presId="urn:microsoft.com/office/officeart/2005/8/layout/target3"/>
    <dgm:cxn modelId="{33B52021-ACF8-4A7B-9492-F88D2282C3CA}" type="presOf" srcId="{8EE230A6-811A-4A2B-B987-4D8B2751B817}" destId="{3F5F6161-DC59-41A3-A8E7-6E188F726FE4}" srcOrd="1" destOrd="0" presId="urn:microsoft.com/office/officeart/2005/8/layout/target3"/>
    <dgm:cxn modelId="{67897A55-80D4-411F-9348-496C0E91BCB7}" type="presParOf" srcId="{845213DB-931E-4DCC-889F-309343F588E7}" destId="{ABE3277D-6246-4254-859F-BFB9E3921966}" srcOrd="0" destOrd="0" presId="urn:microsoft.com/office/officeart/2005/8/layout/target3"/>
    <dgm:cxn modelId="{87995BDC-1C71-4A13-A885-256E4561F451}" type="presParOf" srcId="{845213DB-931E-4DCC-889F-309343F588E7}" destId="{7704E477-67C0-4FB6-9B20-71B4C4B3DCFB}" srcOrd="1" destOrd="0" presId="urn:microsoft.com/office/officeart/2005/8/layout/target3"/>
    <dgm:cxn modelId="{A8A2CFCD-52D9-4993-ABE0-84CC31F3BD7B}" type="presParOf" srcId="{845213DB-931E-4DCC-889F-309343F588E7}" destId="{6F702C33-0AEE-4A67-AE52-9317007D29E8}" srcOrd="2" destOrd="0" presId="urn:microsoft.com/office/officeart/2005/8/layout/target3"/>
    <dgm:cxn modelId="{A8CFA362-CD9A-4B10-BCE0-71683DB5B3F6}" type="presParOf" srcId="{845213DB-931E-4DCC-889F-309343F588E7}" destId="{AB351F91-83E2-4A52-AD8E-C2EE4665A4D6}" srcOrd="3" destOrd="0" presId="urn:microsoft.com/office/officeart/2005/8/layout/target3"/>
    <dgm:cxn modelId="{0CA37D53-717D-4442-91D0-795B6C34B534}" type="presParOf" srcId="{845213DB-931E-4DCC-889F-309343F588E7}" destId="{80C84347-CDCD-4FD8-8AEB-A447E9372236}" srcOrd="4" destOrd="0" presId="urn:microsoft.com/office/officeart/2005/8/layout/target3"/>
    <dgm:cxn modelId="{23AFF0A0-F775-4739-BBFD-46852FFEC8F8}" type="presParOf" srcId="{845213DB-931E-4DCC-889F-309343F588E7}" destId="{77AA9D7C-03C4-4EA0-9D42-DD6E2A641A1E}" srcOrd="5" destOrd="0" presId="urn:microsoft.com/office/officeart/2005/8/layout/target3"/>
    <dgm:cxn modelId="{B9A7399D-79A1-43B4-8E5C-C20A0FF85F5F}" type="presParOf" srcId="{845213DB-931E-4DCC-889F-309343F588E7}" destId="{676FF2D3-B119-4217-9395-96EAF3E76F9C}" srcOrd="6" destOrd="0" presId="urn:microsoft.com/office/officeart/2005/8/layout/target3"/>
    <dgm:cxn modelId="{BF009F5A-CF6E-458A-B7F0-3B4EC349E883}" type="presParOf" srcId="{845213DB-931E-4DCC-889F-309343F588E7}" destId="{3F5F6161-DC59-41A3-A8E7-6E188F726FE4}" srcOrd="7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3189BBC-05B6-4BD8-8252-919E15DA6258}" type="doc">
      <dgm:prSet loTypeId="urn:microsoft.com/office/officeart/2005/8/layout/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676D62D2-7AB3-4E6D-880B-0FD431FA7E92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Recolección de datos</a:t>
          </a:r>
          <a:endParaRPr lang="es-ES" dirty="0">
            <a:solidFill>
              <a:schemeClr val="tx1"/>
            </a:solidFill>
          </a:endParaRPr>
        </a:p>
      </dgm:t>
    </dgm:pt>
    <dgm:pt modelId="{17A0157C-18F9-468C-A2E0-2E0392EBBFF7}" type="parTrans" cxnId="{122F73B7-D928-48D5-8C2B-A493E02C2081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86848E9F-FF80-434E-82F7-624589E8F16E}" type="sibTrans" cxnId="{122F73B7-D928-48D5-8C2B-A493E02C2081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03D67DD9-CD44-4179-84E3-94F8FCC6FC42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Análisis de PDOT</a:t>
          </a:r>
          <a:endParaRPr lang="es-ES" dirty="0">
            <a:solidFill>
              <a:schemeClr val="tx1"/>
            </a:solidFill>
          </a:endParaRPr>
        </a:p>
      </dgm:t>
    </dgm:pt>
    <dgm:pt modelId="{3C9167FA-0864-4DFA-A1D5-79DF8666ABD8}" type="parTrans" cxnId="{22432EA0-289E-4AD8-B451-1CB16CAFC474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94DDBD60-6FE1-4C39-9113-C383274C38DF}" type="sibTrans" cxnId="{22432EA0-289E-4AD8-B451-1CB16CAFC474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C342BB06-29C5-480D-886B-13DB8E679F7A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Priorización de variables</a:t>
          </a:r>
          <a:endParaRPr lang="es-ES" dirty="0">
            <a:solidFill>
              <a:schemeClr val="tx1"/>
            </a:solidFill>
          </a:endParaRPr>
        </a:p>
      </dgm:t>
    </dgm:pt>
    <dgm:pt modelId="{B614683C-227E-4B6F-9E00-46CE298E9575}" type="parTrans" cxnId="{C84BC577-045F-498F-AF0E-FF0D5DB0530D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29CABFD7-AEE1-4F5A-B57D-41C7F437860E}" type="sibTrans" cxnId="{C84BC577-045F-498F-AF0E-FF0D5DB0530D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7EA45157-51FD-455D-8442-C841FF633AEA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Verificación de indicadores</a:t>
          </a:r>
          <a:endParaRPr lang="es-ES" dirty="0">
            <a:solidFill>
              <a:schemeClr val="tx1"/>
            </a:solidFill>
          </a:endParaRPr>
        </a:p>
      </dgm:t>
    </dgm:pt>
    <dgm:pt modelId="{4A5770EF-2AFB-4235-BA5F-286433B466A9}" type="parTrans" cxnId="{6B71A4BB-BCB6-4E35-9043-5FDBD999499E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7E358E5C-257B-4FD4-A1F4-A35F3A0481C1}" type="sibTrans" cxnId="{6B71A4BB-BCB6-4E35-9043-5FDBD999499E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48CEE98B-4C45-450F-917B-67873D48076F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Semaforización de indicadores</a:t>
          </a:r>
          <a:endParaRPr lang="es-ES" dirty="0">
            <a:solidFill>
              <a:schemeClr val="tx1"/>
            </a:solidFill>
          </a:endParaRPr>
        </a:p>
      </dgm:t>
    </dgm:pt>
    <dgm:pt modelId="{DFF15203-90BA-4A89-8798-8C7CF5B39D22}" type="parTrans" cxnId="{0DF11393-B19E-4225-8879-748EF3C7E441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BC1A614E-022F-4591-88F3-D1A96C427A82}" type="sibTrans" cxnId="{0DF11393-B19E-4225-8879-748EF3C7E441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AA93E5F5-D921-4E78-83D8-05E1452443C5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Aplicación del método </a:t>
          </a:r>
          <a:r>
            <a:rPr lang="es-ES" dirty="0" err="1" smtClean="0">
              <a:solidFill>
                <a:schemeClr val="tx1"/>
              </a:solidFill>
            </a:rPr>
            <a:t>AHP</a:t>
          </a:r>
          <a:endParaRPr lang="es-ES" dirty="0">
            <a:solidFill>
              <a:schemeClr val="tx1"/>
            </a:solidFill>
          </a:endParaRPr>
        </a:p>
      </dgm:t>
    </dgm:pt>
    <dgm:pt modelId="{4CCA4540-3133-40D8-B71A-370561CB36DD}" type="parTrans" cxnId="{E2F18673-6896-414A-BBA1-4E323B1F20D2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48940997-66E3-46BB-9D70-502549824965}" type="sibTrans" cxnId="{E2F18673-6896-414A-BBA1-4E323B1F20D2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7A68A29C-5A9C-4961-8B31-FEF4BD8A96C7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Recolección de  información geográfica</a:t>
          </a:r>
          <a:endParaRPr lang="es-ES" dirty="0">
            <a:solidFill>
              <a:schemeClr val="tx1"/>
            </a:solidFill>
          </a:endParaRPr>
        </a:p>
      </dgm:t>
    </dgm:pt>
    <dgm:pt modelId="{3BE81048-9CFD-48F3-8D9A-8F47EBA9CF16}" type="parTrans" cxnId="{0CC6C5ED-B7C2-44F6-B237-2851AB5D1071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D16376E5-2746-4940-843F-1008AA334369}" type="sibTrans" cxnId="{0CC6C5ED-B7C2-44F6-B237-2851AB5D1071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16010BDA-3C0A-4929-869F-17A91C715C7C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Geodatabase</a:t>
          </a:r>
          <a:endParaRPr lang="es-ES" dirty="0">
            <a:solidFill>
              <a:schemeClr val="tx1"/>
            </a:solidFill>
          </a:endParaRPr>
        </a:p>
      </dgm:t>
    </dgm:pt>
    <dgm:pt modelId="{2406CBD6-E7FB-4264-ACAC-24D7DCB31244}" type="parTrans" cxnId="{921A845F-FB05-4C77-913F-4BD37E690B94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AF267773-D8B3-48E8-9158-1AD0018DDC25}" type="sibTrans" cxnId="{921A845F-FB05-4C77-913F-4BD37E690B94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DD9578CE-9022-4C31-A92F-0D9706BF3CC0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Sitio web</a:t>
          </a:r>
          <a:endParaRPr lang="es-ES" dirty="0">
            <a:solidFill>
              <a:schemeClr val="tx1"/>
            </a:solidFill>
          </a:endParaRPr>
        </a:p>
      </dgm:t>
    </dgm:pt>
    <dgm:pt modelId="{2EFA95A2-4E8F-4C01-88D1-6E7C465A242C}" type="parTrans" cxnId="{8076E9C2-8854-4443-B938-55B4D5BBE833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EC98404A-AD8A-463B-8DEB-D27D36D1E4B1}" type="sibTrans" cxnId="{8076E9C2-8854-4443-B938-55B4D5BBE833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DFB3172E-3927-4D4F-A10B-8D1DC0AAF399}" type="pres">
      <dgm:prSet presAssocID="{A3189BBC-05B6-4BD8-8252-919E15DA625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824CE6A4-8174-428D-88B7-FF559C7F99B2}" type="pres">
      <dgm:prSet presAssocID="{676D62D2-7AB3-4E6D-880B-0FD431FA7E92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4F4B7CD-CA26-409E-89D6-1AE89120C142}" type="pres">
      <dgm:prSet presAssocID="{86848E9F-FF80-434E-82F7-624589E8F16E}" presName="sibTrans" presStyleLbl="sibTrans2D1" presStyleIdx="0" presStyleCnt="8"/>
      <dgm:spPr/>
      <dgm:t>
        <a:bodyPr/>
        <a:lstStyle/>
        <a:p>
          <a:endParaRPr lang="es-ES"/>
        </a:p>
      </dgm:t>
    </dgm:pt>
    <dgm:pt modelId="{0AA93640-2B36-412C-898C-419ECBC6B10E}" type="pres">
      <dgm:prSet presAssocID="{86848E9F-FF80-434E-82F7-624589E8F16E}" presName="connectorText" presStyleLbl="sibTrans2D1" presStyleIdx="0" presStyleCnt="8"/>
      <dgm:spPr/>
      <dgm:t>
        <a:bodyPr/>
        <a:lstStyle/>
        <a:p>
          <a:endParaRPr lang="es-ES"/>
        </a:p>
      </dgm:t>
    </dgm:pt>
    <dgm:pt modelId="{446B235E-A24F-43CC-8F70-DC0200AFD914}" type="pres">
      <dgm:prSet presAssocID="{03D67DD9-CD44-4179-84E3-94F8FCC6FC42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0A8B811-3458-4792-B4E6-92975B56C9BA}" type="pres">
      <dgm:prSet presAssocID="{94DDBD60-6FE1-4C39-9113-C383274C38DF}" presName="sibTrans" presStyleLbl="sibTrans2D1" presStyleIdx="1" presStyleCnt="8"/>
      <dgm:spPr/>
      <dgm:t>
        <a:bodyPr/>
        <a:lstStyle/>
        <a:p>
          <a:endParaRPr lang="es-ES"/>
        </a:p>
      </dgm:t>
    </dgm:pt>
    <dgm:pt modelId="{4722D95A-908A-4845-97B6-A8C75D9736F7}" type="pres">
      <dgm:prSet presAssocID="{94DDBD60-6FE1-4C39-9113-C383274C38DF}" presName="connectorText" presStyleLbl="sibTrans2D1" presStyleIdx="1" presStyleCnt="8"/>
      <dgm:spPr/>
      <dgm:t>
        <a:bodyPr/>
        <a:lstStyle/>
        <a:p>
          <a:endParaRPr lang="es-ES"/>
        </a:p>
      </dgm:t>
    </dgm:pt>
    <dgm:pt modelId="{E68C01B5-2DFE-4BA6-9DF5-7DAA62E73C52}" type="pres">
      <dgm:prSet presAssocID="{C342BB06-29C5-480D-886B-13DB8E679F7A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5F40226-74DE-4353-81FF-3BCC4AD960A1}" type="pres">
      <dgm:prSet presAssocID="{29CABFD7-AEE1-4F5A-B57D-41C7F437860E}" presName="sibTrans" presStyleLbl="sibTrans2D1" presStyleIdx="2" presStyleCnt="8"/>
      <dgm:spPr/>
      <dgm:t>
        <a:bodyPr/>
        <a:lstStyle/>
        <a:p>
          <a:endParaRPr lang="es-ES"/>
        </a:p>
      </dgm:t>
    </dgm:pt>
    <dgm:pt modelId="{8096464E-6D5E-4C8B-9983-C79042F40805}" type="pres">
      <dgm:prSet presAssocID="{29CABFD7-AEE1-4F5A-B57D-41C7F437860E}" presName="connectorText" presStyleLbl="sibTrans2D1" presStyleIdx="2" presStyleCnt="8"/>
      <dgm:spPr/>
      <dgm:t>
        <a:bodyPr/>
        <a:lstStyle/>
        <a:p>
          <a:endParaRPr lang="es-ES"/>
        </a:p>
      </dgm:t>
    </dgm:pt>
    <dgm:pt modelId="{F1733E1A-0B51-4587-A6C9-E60F590859D6}" type="pres">
      <dgm:prSet presAssocID="{7EA45157-51FD-455D-8442-C841FF633AEA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646512F-AA66-4A6C-A9F5-9661D726A707}" type="pres">
      <dgm:prSet presAssocID="{7E358E5C-257B-4FD4-A1F4-A35F3A0481C1}" presName="sibTrans" presStyleLbl="sibTrans2D1" presStyleIdx="3" presStyleCnt="8"/>
      <dgm:spPr/>
      <dgm:t>
        <a:bodyPr/>
        <a:lstStyle/>
        <a:p>
          <a:endParaRPr lang="es-ES"/>
        </a:p>
      </dgm:t>
    </dgm:pt>
    <dgm:pt modelId="{A96368FC-3ED5-4252-BEA1-059E2D09D45C}" type="pres">
      <dgm:prSet presAssocID="{7E358E5C-257B-4FD4-A1F4-A35F3A0481C1}" presName="connectorText" presStyleLbl="sibTrans2D1" presStyleIdx="3" presStyleCnt="8"/>
      <dgm:spPr/>
      <dgm:t>
        <a:bodyPr/>
        <a:lstStyle/>
        <a:p>
          <a:endParaRPr lang="es-ES"/>
        </a:p>
      </dgm:t>
    </dgm:pt>
    <dgm:pt modelId="{87773FD3-916C-4A1A-9491-E286FCB6ADED}" type="pres">
      <dgm:prSet presAssocID="{48CEE98B-4C45-450F-917B-67873D48076F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CCDEC55-9D82-4AA7-B25C-10E9138BEBAF}" type="pres">
      <dgm:prSet presAssocID="{BC1A614E-022F-4591-88F3-D1A96C427A82}" presName="sibTrans" presStyleLbl="sibTrans2D1" presStyleIdx="4" presStyleCnt="8"/>
      <dgm:spPr/>
      <dgm:t>
        <a:bodyPr/>
        <a:lstStyle/>
        <a:p>
          <a:endParaRPr lang="es-ES"/>
        </a:p>
      </dgm:t>
    </dgm:pt>
    <dgm:pt modelId="{AC349595-5D87-4D3F-9C0B-63AD53E75962}" type="pres">
      <dgm:prSet presAssocID="{BC1A614E-022F-4591-88F3-D1A96C427A82}" presName="connectorText" presStyleLbl="sibTrans2D1" presStyleIdx="4" presStyleCnt="8"/>
      <dgm:spPr/>
      <dgm:t>
        <a:bodyPr/>
        <a:lstStyle/>
        <a:p>
          <a:endParaRPr lang="es-ES"/>
        </a:p>
      </dgm:t>
    </dgm:pt>
    <dgm:pt modelId="{D075E82C-A452-48CF-9B91-CC86886DF659}" type="pres">
      <dgm:prSet presAssocID="{AA93E5F5-D921-4E78-83D8-05E1452443C5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AC8904C-0650-47E8-B0E5-DA77BE61A3CE}" type="pres">
      <dgm:prSet presAssocID="{48940997-66E3-46BB-9D70-502549824965}" presName="sibTrans" presStyleLbl="sibTrans2D1" presStyleIdx="5" presStyleCnt="8"/>
      <dgm:spPr/>
      <dgm:t>
        <a:bodyPr/>
        <a:lstStyle/>
        <a:p>
          <a:endParaRPr lang="es-ES"/>
        </a:p>
      </dgm:t>
    </dgm:pt>
    <dgm:pt modelId="{D35A327E-79D6-47E3-911B-FACE5CF3DF1F}" type="pres">
      <dgm:prSet presAssocID="{48940997-66E3-46BB-9D70-502549824965}" presName="connectorText" presStyleLbl="sibTrans2D1" presStyleIdx="5" presStyleCnt="8"/>
      <dgm:spPr/>
      <dgm:t>
        <a:bodyPr/>
        <a:lstStyle/>
        <a:p>
          <a:endParaRPr lang="es-ES"/>
        </a:p>
      </dgm:t>
    </dgm:pt>
    <dgm:pt modelId="{1A329EF2-431D-4245-ABB3-09195B729E6E}" type="pres">
      <dgm:prSet presAssocID="{7A68A29C-5A9C-4961-8B31-FEF4BD8A96C7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F26349B-4B36-444B-ABE6-48B543698082}" type="pres">
      <dgm:prSet presAssocID="{D16376E5-2746-4940-843F-1008AA334369}" presName="sibTrans" presStyleLbl="sibTrans2D1" presStyleIdx="6" presStyleCnt="8"/>
      <dgm:spPr/>
      <dgm:t>
        <a:bodyPr/>
        <a:lstStyle/>
        <a:p>
          <a:endParaRPr lang="es-ES"/>
        </a:p>
      </dgm:t>
    </dgm:pt>
    <dgm:pt modelId="{1921C8A9-A851-4A9D-88A4-35933528A71B}" type="pres">
      <dgm:prSet presAssocID="{D16376E5-2746-4940-843F-1008AA334369}" presName="connectorText" presStyleLbl="sibTrans2D1" presStyleIdx="6" presStyleCnt="8"/>
      <dgm:spPr/>
      <dgm:t>
        <a:bodyPr/>
        <a:lstStyle/>
        <a:p>
          <a:endParaRPr lang="es-ES"/>
        </a:p>
      </dgm:t>
    </dgm:pt>
    <dgm:pt modelId="{FD98AF84-FE96-4430-92CD-B8BA3D39B3F2}" type="pres">
      <dgm:prSet presAssocID="{16010BDA-3C0A-4929-869F-17A91C715C7C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FDE9874-5438-44C6-8377-494A81903FD6}" type="pres">
      <dgm:prSet presAssocID="{AF267773-D8B3-48E8-9158-1AD0018DDC25}" presName="sibTrans" presStyleLbl="sibTrans2D1" presStyleIdx="7" presStyleCnt="8"/>
      <dgm:spPr/>
      <dgm:t>
        <a:bodyPr/>
        <a:lstStyle/>
        <a:p>
          <a:endParaRPr lang="es-ES"/>
        </a:p>
      </dgm:t>
    </dgm:pt>
    <dgm:pt modelId="{A1A28A8F-F80B-4631-9BBE-358D3B7F8A27}" type="pres">
      <dgm:prSet presAssocID="{AF267773-D8B3-48E8-9158-1AD0018DDC25}" presName="connectorText" presStyleLbl="sibTrans2D1" presStyleIdx="7" presStyleCnt="8"/>
      <dgm:spPr/>
      <dgm:t>
        <a:bodyPr/>
        <a:lstStyle/>
        <a:p>
          <a:endParaRPr lang="es-ES"/>
        </a:p>
      </dgm:t>
    </dgm:pt>
    <dgm:pt modelId="{9E6871F4-FFD2-4970-9F9F-E909D15644FD}" type="pres">
      <dgm:prSet presAssocID="{DD9578CE-9022-4C31-A92F-0D9706BF3CC0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33239DD-1758-45F7-B08E-BFAA984792E6}" type="presOf" srcId="{16010BDA-3C0A-4929-869F-17A91C715C7C}" destId="{FD98AF84-FE96-4430-92CD-B8BA3D39B3F2}" srcOrd="0" destOrd="0" presId="urn:microsoft.com/office/officeart/2005/8/layout/process5"/>
    <dgm:cxn modelId="{281BF6E7-447B-4E3F-A4B5-87053AEFAE2F}" type="presOf" srcId="{AA93E5F5-D921-4E78-83D8-05E1452443C5}" destId="{D075E82C-A452-48CF-9B91-CC86886DF659}" srcOrd="0" destOrd="0" presId="urn:microsoft.com/office/officeart/2005/8/layout/process5"/>
    <dgm:cxn modelId="{C7CB6EEA-989E-44A8-9D9A-0BC7123529D7}" type="presOf" srcId="{7EA45157-51FD-455D-8442-C841FF633AEA}" destId="{F1733E1A-0B51-4587-A6C9-E60F590859D6}" srcOrd="0" destOrd="0" presId="urn:microsoft.com/office/officeart/2005/8/layout/process5"/>
    <dgm:cxn modelId="{AD5F27DD-321B-4D55-BC31-6AEC185828B0}" type="presOf" srcId="{BC1A614E-022F-4591-88F3-D1A96C427A82}" destId="{AC349595-5D87-4D3F-9C0B-63AD53E75962}" srcOrd="1" destOrd="0" presId="urn:microsoft.com/office/officeart/2005/8/layout/process5"/>
    <dgm:cxn modelId="{6B71A4BB-BCB6-4E35-9043-5FDBD999499E}" srcId="{A3189BBC-05B6-4BD8-8252-919E15DA6258}" destId="{7EA45157-51FD-455D-8442-C841FF633AEA}" srcOrd="3" destOrd="0" parTransId="{4A5770EF-2AFB-4235-BA5F-286433B466A9}" sibTransId="{7E358E5C-257B-4FD4-A1F4-A35F3A0481C1}"/>
    <dgm:cxn modelId="{0D098AFD-0B89-445B-97C6-D3D5EE22C19F}" type="presOf" srcId="{94DDBD60-6FE1-4C39-9113-C383274C38DF}" destId="{4722D95A-908A-4845-97B6-A8C75D9736F7}" srcOrd="1" destOrd="0" presId="urn:microsoft.com/office/officeart/2005/8/layout/process5"/>
    <dgm:cxn modelId="{765A9A35-3FF7-4258-A6B2-B74083312D23}" type="presOf" srcId="{BC1A614E-022F-4591-88F3-D1A96C427A82}" destId="{DCCDEC55-9D82-4AA7-B25C-10E9138BEBAF}" srcOrd="0" destOrd="0" presId="urn:microsoft.com/office/officeart/2005/8/layout/process5"/>
    <dgm:cxn modelId="{05CB9B7A-EEF3-49D5-B444-69BC10119B86}" type="presOf" srcId="{48CEE98B-4C45-450F-917B-67873D48076F}" destId="{87773FD3-916C-4A1A-9491-E286FCB6ADED}" srcOrd="0" destOrd="0" presId="urn:microsoft.com/office/officeart/2005/8/layout/process5"/>
    <dgm:cxn modelId="{7818D176-1E69-417D-8FAC-FCB444D5B779}" type="presOf" srcId="{29CABFD7-AEE1-4F5A-B57D-41C7F437860E}" destId="{25F40226-74DE-4353-81FF-3BCC4AD960A1}" srcOrd="0" destOrd="0" presId="urn:microsoft.com/office/officeart/2005/8/layout/process5"/>
    <dgm:cxn modelId="{14C95C81-1A4A-451E-9F17-A3ED2253DCA1}" type="presOf" srcId="{94DDBD60-6FE1-4C39-9113-C383274C38DF}" destId="{D0A8B811-3458-4792-B4E6-92975B56C9BA}" srcOrd="0" destOrd="0" presId="urn:microsoft.com/office/officeart/2005/8/layout/process5"/>
    <dgm:cxn modelId="{0DF11393-B19E-4225-8879-748EF3C7E441}" srcId="{A3189BBC-05B6-4BD8-8252-919E15DA6258}" destId="{48CEE98B-4C45-450F-917B-67873D48076F}" srcOrd="4" destOrd="0" parTransId="{DFF15203-90BA-4A89-8798-8C7CF5B39D22}" sibTransId="{BC1A614E-022F-4591-88F3-D1A96C427A82}"/>
    <dgm:cxn modelId="{8076E9C2-8854-4443-B938-55B4D5BBE833}" srcId="{A3189BBC-05B6-4BD8-8252-919E15DA6258}" destId="{DD9578CE-9022-4C31-A92F-0D9706BF3CC0}" srcOrd="8" destOrd="0" parTransId="{2EFA95A2-4E8F-4C01-88D1-6E7C465A242C}" sibTransId="{EC98404A-AD8A-463B-8DEB-D27D36D1E4B1}"/>
    <dgm:cxn modelId="{3415B44B-AECF-4800-B0F2-BDB7FDF66254}" type="presOf" srcId="{D16376E5-2746-4940-843F-1008AA334369}" destId="{2F26349B-4B36-444B-ABE6-48B543698082}" srcOrd="0" destOrd="0" presId="urn:microsoft.com/office/officeart/2005/8/layout/process5"/>
    <dgm:cxn modelId="{C84BC577-045F-498F-AF0E-FF0D5DB0530D}" srcId="{A3189BBC-05B6-4BD8-8252-919E15DA6258}" destId="{C342BB06-29C5-480D-886B-13DB8E679F7A}" srcOrd="2" destOrd="0" parTransId="{B614683C-227E-4B6F-9E00-46CE298E9575}" sibTransId="{29CABFD7-AEE1-4F5A-B57D-41C7F437860E}"/>
    <dgm:cxn modelId="{6FE91941-CBDE-4B76-82C6-524464F17E4F}" type="presOf" srcId="{48940997-66E3-46BB-9D70-502549824965}" destId="{D35A327E-79D6-47E3-911B-FACE5CF3DF1F}" srcOrd="1" destOrd="0" presId="urn:microsoft.com/office/officeart/2005/8/layout/process5"/>
    <dgm:cxn modelId="{E2F18673-6896-414A-BBA1-4E323B1F20D2}" srcId="{A3189BBC-05B6-4BD8-8252-919E15DA6258}" destId="{AA93E5F5-D921-4E78-83D8-05E1452443C5}" srcOrd="5" destOrd="0" parTransId="{4CCA4540-3133-40D8-B71A-370561CB36DD}" sibTransId="{48940997-66E3-46BB-9D70-502549824965}"/>
    <dgm:cxn modelId="{76462275-5EA9-4C82-806C-D24AF8462ED1}" type="presOf" srcId="{29CABFD7-AEE1-4F5A-B57D-41C7F437860E}" destId="{8096464E-6D5E-4C8B-9983-C79042F40805}" srcOrd="1" destOrd="0" presId="urn:microsoft.com/office/officeart/2005/8/layout/process5"/>
    <dgm:cxn modelId="{6B861A3A-105F-4D3B-8118-D1AC0BE6169B}" type="presOf" srcId="{AF267773-D8B3-48E8-9158-1AD0018DDC25}" destId="{A1A28A8F-F80B-4631-9BBE-358D3B7F8A27}" srcOrd="1" destOrd="0" presId="urn:microsoft.com/office/officeart/2005/8/layout/process5"/>
    <dgm:cxn modelId="{921A845F-FB05-4C77-913F-4BD37E690B94}" srcId="{A3189BBC-05B6-4BD8-8252-919E15DA6258}" destId="{16010BDA-3C0A-4929-869F-17A91C715C7C}" srcOrd="7" destOrd="0" parTransId="{2406CBD6-E7FB-4264-ACAC-24D7DCB31244}" sibTransId="{AF267773-D8B3-48E8-9158-1AD0018DDC25}"/>
    <dgm:cxn modelId="{229F6D53-2E1F-48BC-A476-41F1A8CFD7FB}" type="presOf" srcId="{AF267773-D8B3-48E8-9158-1AD0018DDC25}" destId="{BFDE9874-5438-44C6-8377-494A81903FD6}" srcOrd="0" destOrd="0" presId="urn:microsoft.com/office/officeart/2005/8/layout/process5"/>
    <dgm:cxn modelId="{8FE4425B-908C-444A-AF64-F4DA70D575D5}" type="presOf" srcId="{A3189BBC-05B6-4BD8-8252-919E15DA6258}" destId="{DFB3172E-3927-4D4F-A10B-8D1DC0AAF399}" srcOrd="0" destOrd="0" presId="urn:microsoft.com/office/officeart/2005/8/layout/process5"/>
    <dgm:cxn modelId="{FFD6947B-7505-4709-9B75-D14EC0C7B55D}" type="presOf" srcId="{676D62D2-7AB3-4E6D-880B-0FD431FA7E92}" destId="{824CE6A4-8174-428D-88B7-FF559C7F99B2}" srcOrd="0" destOrd="0" presId="urn:microsoft.com/office/officeart/2005/8/layout/process5"/>
    <dgm:cxn modelId="{22432EA0-289E-4AD8-B451-1CB16CAFC474}" srcId="{A3189BBC-05B6-4BD8-8252-919E15DA6258}" destId="{03D67DD9-CD44-4179-84E3-94F8FCC6FC42}" srcOrd="1" destOrd="0" parTransId="{3C9167FA-0864-4DFA-A1D5-79DF8666ABD8}" sibTransId="{94DDBD60-6FE1-4C39-9113-C383274C38DF}"/>
    <dgm:cxn modelId="{738B7240-DEB6-4EC8-8663-75A3D268369C}" type="presOf" srcId="{86848E9F-FF80-434E-82F7-624589E8F16E}" destId="{04F4B7CD-CA26-409E-89D6-1AE89120C142}" srcOrd="0" destOrd="0" presId="urn:microsoft.com/office/officeart/2005/8/layout/process5"/>
    <dgm:cxn modelId="{FF78DA63-B424-4FC5-A34B-36C10559E43E}" type="presOf" srcId="{D16376E5-2746-4940-843F-1008AA334369}" destId="{1921C8A9-A851-4A9D-88A4-35933528A71B}" srcOrd="1" destOrd="0" presId="urn:microsoft.com/office/officeart/2005/8/layout/process5"/>
    <dgm:cxn modelId="{A3D86636-339B-4FBD-81C5-E0461DFE341D}" type="presOf" srcId="{86848E9F-FF80-434E-82F7-624589E8F16E}" destId="{0AA93640-2B36-412C-898C-419ECBC6B10E}" srcOrd="1" destOrd="0" presId="urn:microsoft.com/office/officeart/2005/8/layout/process5"/>
    <dgm:cxn modelId="{054E8C75-1790-494E-9B54-153EEC5EAADE}" type="presOf" srcId="{C342BB06-29C5-480D-886B-13DB8E679F7A}" destId="{E68C01B5-2DFE-4BA6-9DF5-7DAA62E73C52}" srcOrd="0" destOrd="0" presId="urn:microsoft.com/office/officeart/2005/8/layout/process5"/>
    <dgm:cxn modelId="{0CC6C5ED-B7C2-44F6-B237-2851AB5D1071}" srcId="{A3189BBC-05B6-4BD8-8252-919E15DA6258}" destId="{7A68A29C-5A9C-4961-8B31-FEF4BD8A96C7}" srcOrd="6" destOrd="0" parTransId="{3BE81048-9CFD-48F3-8D9A-8F47EBA9CF16}" sibTransId="{D16376E5-2746-4940-843F-1008AA334369}"/>
    <dgm:cxn modelId="{5A091794-2FAC-4192-8B60-4657F433B6E2}" type="presOf" srcId="{7E358E5C-257B-4FD4-A1F4-A35F3A0481C1}" destId="{0646512F-AA66-4A6C-A9F5-9661D726A707}" srcOrd="0" destOrd="0" presId="urn:microsoft.com/office/officeart/2005/8/layout/process5"/>
    <dgm:cxn modelId="{122F73B7-D928-48D5-8C2B-A493E02C2081}" srcId="{A3189BBC-05B6-4BD8-8252-919E15DA6258}" destId="{676D62D2-7AB3-4E6D-880B-0FD431FA7E92}" srcOrd="0" destOrd="0" parTransId="{17A0157C-18F9-468C-A2E0-2E0392EBBFF7}" sibTransId="{86848E9F-FF80-434E-82F7-624589E8F16E}"/>
    <dgm:cxn modelId="{05EF4E25-3B06-4C59-8512-DA45CFAE20BC}" type="presOf" srcId="{DD9578CE-9022-4C31-A92F-0D9706BF3CC0}" destId="{9E6871F4-FFD2-4970-9F9F-E909D15644FD}" srcOrd="0" destOrd="0" presId="urn:microsoft.com/office/officeart/2005/8/layout/process5"/>
    <dgm:cxn modelId="{AAE80C8E-5EFE-4498-9AA8-1F28FEA9B012}" type="presOf" srcId="{48940997-66E3-46BB-9D70-502549824965}" destId="{3AC8904C-0650-47E8-B0E5-DA77BE61A3CE}" srcOrd="0" destOrd="0" presId="urn:microsoft.com/office/officeart/2005/8/layout/process5"/>
    <dgm:cxn modelId="{03C839B4-9EEE-41F3-8952-355A34701C87}" type="presOf" srcId="{03D67DD9-CD44-4179-84E3-94F8FCC6FC42}" destId="{446B235E-A24F-43CC-8F70-DC0200AFD914}" srcOrd="0" destOrd="0" presId="urn:microsoft.com/office/officeart/2005/8/layout/process5"/>
    <dgm:cxn modelId="{DF898FAB-1403-436B-8C7A-6CD21280EE85}" type="presOf" srcId="{7E358E5C-257B-4FD4-A1F4-A35F3A0481C1}" destId="{A96368FC-3ED5-4252-BEA1-059E2D09D45C}" srcOrd="1" destOrd="0" presId="urn:microsoft.com/office/officeart/2005/8/layout/process5"/>
    <dgm:cxn modelId="{300D8530-CD50-415F-A73C-A91BD88927B2}" type="presOf" srcId="{7A68A29C-5A9C-4961-8B31-FEF4BD8A96C7}" destId="{1A329EF2-431D-4245-ABB3-09195B729E6E}" srcOrd="0" destOrd="0" presId="urn:microsoft.com/office/officeart/2005/8/layout/process5"/>
    <dgm:cxn modelId="{88C494D0-AEDB-438D-A67F-9E4FFB16FD78}" type="presParOf" srcId="{DFB3172E-3927-4D4F-A10B-8D1DC0AAF399}" destId="{824CE6A4-8174-428D-88B7-FF559C7F99B2}" srcOrd="0" destOrd="0" presId="urn:microsoft.com/office/officeart/2005/8/layout/process5"/>
    <dgm:cxn modelId="{EF36B097-0D37-48F7-97F7-23ABEDBFE703}" type="presParOf" srcId="{DFB3172E-3927-4D4F-A10B-8D1DC0AAF399}" destId="{04F4B7CD-CA26-409E-89D6-1AE89120C142}" srcOrd="1" destOrd="0" presId="urn:microsoft.com/office/officeart/2005/8/layout/process5"/>
    <dgm:cxn modelId="{07D0C5E6-D397-4D7E-BBC6-43B30A773AFE}" type="presParOf" srcId="{04F4B7CD-CA26-409E-89D6-1AE89120C142}" destId="{0AA93640-2B36-412C-898C-419ECBC6B10E}" srcOrd="0" destOrd="0" presId="urn:microsoft.com/office/officeart/2005/8/layout/process5"/>
    <dgm:cxn modelId="{629A1294-68FB-4DE1-A334-AE09BE51A311}" type="presParOf" srcId="{DFB3172E-3927-4D4F-A10B-8D1DC0AAF399}" destId="{446B235E-A24F-43CC-8F70-DC0200AFD914}" srcOrd="2" destOrd="0" presId="urn:microsoft.com/office/officeart/2005/8/layout/process5"/>
    <dgm:cxn modelId="{DE9E283E-0636-4284-98EC-4E0EDFFA0EFB}" type="presParOf" srcId="{DFB3172E-3927-4D4F-A10B-8D1DC0AAF399}" destId="{D0A8B811-3458-4792-B4E6-92975B56C9BA}" srcOrd="3" destOrd="0" presId="urn:microsoft.com/office/officeart/2005/8/layout/process5"/>
    <dgm:cxn modelId="{1F9F9D4E-8A35-4ED1-B818-D2AF4FEE8609}" type="presParOf" srcId="{D0A8B811-3458-4792-B4E6-92975B56C9BA}" destId="{4722D95A-908A-4845-97B6-A8C75D9736F7}" srcOrd="0" destOrd="0" presId="urn:microsoft.com/office/officeart/2005/8/layout/process5"/>
    <dgm:cxn modelId="{8F11D3B8-E204-4643-BB83-5848B064276F}" type="presParOf" srcId="{DFB3172E-3927-4D4F-A10B-8D1DC0AAF399}" destId="{E68C01B5-2DFE-4BA6-9DF5-7DAA62E73C52}" srcOrd="4" destOrd="0" presId="urn:microsoft.com/office/officeart/2005/8/layout/process5"/>
    <dgm:cxn modelId="{B4772269-29CC-4749-B0BE-AE0D7E1A0404}" type="presParOf" srcId="{DFB3172E-3927-4D4F-A10B-8D1DC0AAF399}" destId="{25F40226-74DE-4353-81FF-3BCC4AD960A1}" srcOrd="5" destOrd="0" presId="urn:microsoft.com/office/officeart/2005/8/layout/process5"/>
    <dgm:cxn modelId="{2E21E41E-C7B0-4190-B73A-9638C27223DF}" type="presParOf" srcId="{25F40226-74DE-4353-81FF-3BCC4AD960A1}" destId="{8096464E-6D5E-4C8B-9983-C79042F40805}" srcOrd="0" destOrd="0" presId="urn:microsoft.com/office/officeart/2005/8/layout/process5"/>
    <dgm:cxn modelId="{0D14A31C-FC61-4F1B-9867-383613695510}" type="presParOf" srcId="{DFB3172E-3927-4D4F-A10B-8D1DC0AAF399}" destId="{F1733E1A-0B51-4587-A6C9-E60F590859D6}" srcOrd="6" destOrd="0" presId="urn:microsoft.com/office/officeart/2005/8/layout/process5"/>
    <dgm:cxn modelId="{1D6D058F-DA87-436E-8CBF-1723AEAB8CDE}" type="presParOf" srcId="{DFB3172E-3927-4D4F-A10B-8D1DC0AAF399}" destId="{0646512F-AA66-4A6C-A9F5-9661D726A707}" srcOrd="7" destOrd="0" presId="urn:microsoft.com/office/officeart/2005/8/layout/process5"/>
    <dgm:cxn modelId="{ED2BA507-509A-4ABD-8911-0E62762C5365}" type="presParOf" srcId="{0646512F-AA66-4A6C-A9F5-9661D726A707}" destId="{A96368FC-3ED5-4252-BEA1-059E2D09D45C}" srcOrd="0" destOrd="0" presId="urn:microsoft.com/office/officeart/2005/8/layout/process5"/>
    <dgm:cxn modelId="{38E79D01-1BE8-415B-839D-1A1723BEC483}" type="presParOf" srcId="{DFB3172E-3927-4D4F-A10B-8D1DC0AAF399}" destId="{87773FD3-916C-4A1A-9491-E286FCB6ADED}" srcOrd="8" destOrd="0" presId="urn:microsoft.com/office/officeart/2005/8/layout/process5"/>
    <dgm:cxn modelId="{5F23C62A-2D4D-499A-BB43-2486745456D5}" type="presParOf" srcId="{DFB3172E-3927-4D4F-A10B-8D1DC0AAF399}" destId="{DCCDEC55-9D82-4AA7-B25C-10E9138BEBAF}" srcOrd="9" destOrd="0" presId="urn:microsoft.com/office/officeart/2005/8/layout/process5"/>
    <dgm:cxn modelId="{EC7CEB68-0A0E-4328-A382-C5BFB51B7945}" type="presParOf" srcId="{DCCDEC55-9D82-4AA7-B25C-10E9138BEBAF}" destId="{AC349595-5D87-4D3F-9C0B-63AD53E75962}" srcOrd="0" destOrd="0" presId="urn:microsoft.com/office/officeart/2005/8/layout/process5"/>
    <dgm:cxn modelId="{E49E8621-0BDE-4B19-9C24-339A1519C55A}" type="presParOf" srcId="{DFB3172E-3927-4D4F-A10B-8D1DC0AAF399}" destId="{D075E82C-A452-48CF-9B91-CC86886DF659}" srcOrd="10" destOrd="0" presId="urn:microsoft.com/office/officeart/2005/8/layout/process5"/>
    <dgm:cxn modelId="{C094BDD1-3DDF-4A91-A9B0-47EAA4DFD4C4}" type="presParOf" srcId="{DFB3172E-3927-4D4F-A10B-8D1DC0AAF399}" destId="{3AC8904C-0650-47E8-B0E5-DA77BE61A3CE}" srcOrd="11" destOrd="0" presId="urn:microsoft.com/office/officeart/2005/8/layout/process5"/>
    <dgm:cxn modelId="{155F79A9-B153-47B1-B9E8-1DAA82FF271A}" type="presParOf" srcId="{3AC8904C-0650-47E8-B0E5-DA77BE61A3CE}" destId="{D35A327E-79D6-47E3-911B-FACE5CF3DF1F}" srcOrd="0" destOrd="0" presId="urn:microsoft.com/office/officeart/2005/8/layout/process5"/>
    <dgm:cxn modelId="{76A1B6DF-7600-4DB4-A450-259A6162A6E3}" type="presParOf" srcId="{DFB3172E-3927-4D4F-A10B-8D1DC0AAF399}" destId="{1A329EF2-431D-4245-ABB3-09195B729E6E}" srcOrd="12" destOrd="0" presId="urn:microsoft.com/office/officeart/2005/8/layout/process5"/>
    <dgm:cxn modelId="{C28DA947-2958-41D4-844A-7657FEE4AFFE}" type="presParOf" srcId="{DFB3172E-3927-4D4F-A10B-8D1DC0AAF399}" destId="{2F26349B-4B36-444B-ABE6-48B543698082}" srcOrd="13" destOrd="0" presId="urn:microsoft.com/office/officeart/2005/8/layout/process5"/>
    <dgm:cxn modelId="{E2685969-F1B7-465F-A0AC-CE1C98D6E379}" type="presParOf" srcId="{2F26349B-4B36-444B-ABE6-48B543698082}" destId="{1921C8A9-A851-4A9D-88A4-35933528A71B}" srcOrd="0" destOrd="0" presId="urn:microsoft.com/office/officeart/2005/8/layout/process5"/>
    <dgm:cxn modelId="{70D1F985-1911-4068-8453-85CF52543679}" type="presParOf" srcId="{DFB3172E-3927-4D4F-A10B-8D1DC0AAF399}" destId="{FD98AF84-FE96-4430-92CD-B8BA3D39B3F2}" srcOrd="14" destOrd="0" presId="urn:microsoft.com/office/officeart/2005/8/layout/process5"/>
    <dgm:cxn modelId="{F14636D0-0BD3-48E6-8480-3DE102E26E86}" type="presParOf" srcId="{DFB3172E-3927-4D4F-A10B-8D1DC0AAF399}" destId="{BFDE9874-5438-44C6-8377-494A81903FD6}" srcOrd="15" destOrd="0" presId="urn:microsoft.com/office/officeart/2005/8/layout/process5"/>
    <dgm:cxn modelId="{A11A62FC-FB60-44E2-9069-E5A9180F8200}" type="presParOf" srcId="{BFDE9874-5438-44C6-8377-494A81903FD6}" destId="{A1A28A8F-F80B-4631-9BBE-358D3B7F8A27}" srcOrd="0" destOrd="0" presId="urn:microsoft.com/office/officeart/2005/8/layout/process5"/>
    <dgm:cxn modelId="{B3D4857D-BC5D-4BC6-8816-B4C01F11BFEA}" type="presParOf" srcId="{DFB3172E-3927-4D4F-A10B-8D1DC0AAF399}" destId="{9E6871F4-FFD2-4970-9F9F-E909D15644FD}" srcOrd="1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7A7340C-6786-45C2-B512-774FB9BA75D7}" type="doc">
      <dgm:prSet loTypeId="urn:microsoft.com/office/officeart/2005/8/layout/default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2E7E0A8C-34E0-47CB-8094-73EC8A031F8B}">
      <dgm:prSet phldrT="[Texto]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b="1" smtClean="0">
              <a:solidFill>
                <a:schemeClr val="tx1"/>
              </a:solidFill>
            </a:rPr>
            <a:t>Se cumplió en promedio 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b="1" smtClean="0">
              <a:solidFill>
                <a:schemeClr val="tx1"/>
              </a:solidFill>
            </a:rPr>
            <a:t>59,03% de los lineamientos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b="1" smtClean="0">
              <a:solidFill>
                <a:schemeClr val="tx1"/>
              </a:solidFill>
            </a:rPr>
            <a:t> planteados </a:t>
          </a:r>
        </a:p>
        <a:p>
          <a:pPr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b="1" dirty="0">
            <a:solidFill>
              <a:schemeClr val="tx1"/>
            </a:solidFill>
          </a:endParaRPr>
        </a:p>
      </dgm:t>
    </dgm:pt>
    <dgm:pt modelId="{39509627-A7B6-4F18-945D-4F3A46C59A57}" type="parTrans" cxnId="{F8BE4E12-58EF-401F-9F5C-9C3D83B6E955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9E3A88C0-FEDC-48E3-B8A8-3B97ACE0F485}" type="sibTrans" cxnId="{F8BE4E12-58EF-401F-9F5C-9C3D83B6E955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CBB9153D-BD0D-49A7-BFFE-0B9FFD9C5CD9}">
      <dgm:prSet phldrT="[Texto]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b="1" smtClean="0">
              <a:solidFill>
                <a:schemeClr val="tx1"/>
              </a:solidFill>
            </a:rPr>
            <a:t>Se encontró en promedio el 30,84% de la información requerida de los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b="1" smtClean="0">
              <a:solidFill>
                <a:schemeClr val="tx1"/>
              </a:solidFill>
            </a:rPr>
            <a:t>indicadores del BID</a:t>
          </a:r>
          <a:endParaRPr lang="es-ES" b="1" dirty="0">
            <a:solidFill>
              <a:schemeClr val="tx1"/>
            </a:solidFill>
          </a:endParaRPr>
        </a:p>
      </dgm:t>
    </dgm:pt>
    <dgm:pt modelId="{F0B4BCD3-4A3C-4833-843F-9ACE5424D0A0}" type="parTrans" cxnId="{A41F419D-C2D6-417D-907C-A8035615719E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D51B9971-6E19-4721-B235-CB6E4349F93C}" type="sibTrans" cxnId="{A41F419D-C2D6-417D-907C-A8035615719E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46EA7B53-39F0-4100-89EA-B0D7DAF8F6DE}">
      <dgm:prSet phldrT="[Texto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b="1" smtClean="0">
              <a:solidFill>
                <a:schemeClr val="tx1"/>
              </a:solidFill>
            </a:rPr>
            <a:t>Se notó una fuerte diferencia entre el cumplimiento de los lineamientos expuestos por la guía SENPLADES y la existencia de los indicadores expuestos por el BID</a:t>
          </a:r>
          <a:endParaRPr lang="es-ES" b="1" dirty="0">
            <a:solidFill>
              <a:schemeClr val="tx1"/>
            </a:solidFill>
          </a:endParaRPr>
        </a:p>
      </dgm:t>
    </dgm:pt>
    <dgm:pt modelId="{1B55C493-339E-4DC6-B107-CA4AC8A5CC29}" type="parTrans" cxnId="{3A7FF37F-5B6C-4754-AFF1-A4F52BAB9C89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C51A3DE3-4CF0-4C1F-A584-B4B9FA9CABC6}" type="sibTrans" cxnId="{3A7FF37F-5B6C-4754-AFF1-A4F52BAB9C89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1FAD8B9F-42FB-4D72-9106-6DFA8198EDEF}">
      <dgm:prSet phldrT="[Texto]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b="1" smtClean="0">
              <a:solidFill>
                <a:schemeClr val="tx1"/>
              </a:solidFill>
            </a:rPr>
            <a:t>Se obtuvieron porcentajes de sostenibilidad alcanzados por los cantones en base a los indicadores expuestos por el BID</a:t>
          </a:r>
          <a:endParaRPr lang="es-ES" b="1" dirty="0">
            <a:solidFill>
              <a:schemeClr val="tx1"/>
            </a:solidFill>
          </a:endParaRPr>
        </a:p>
      </dgm:t>
    </dgm:pt>
    <dgm:pt modelId="{EB54FCAE-3D9E-45AA-9B88-499037D732F6}" type="parTrans" cxnId="{97ED4A7D-7075-4C09-BB7B-4ED55A99741D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232C34A2-8D54-4FF1-9A4D-80824E1F14AC}" type="sibTrans" cxnId="{97ED4A7D-7075-4C09-BB7B-4ED55A99741D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CE29CA31-8E00-4D7A-94E9-6F5888634BD4}">
      <dgm:prSet phldrT="[Texto]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b="1" smtClean="0">
              <a:solidFill>
                <a:schemeClr val="tx1"/>
              </a:solidFill>
            </a:rPr>
            <a:t>Se concluye que los siete cantones analizados poseen en promedio un cumplimiento del 51,14% de los indicadores del BID encontrados en cada cantón</a:t>
          </a:r>
          <a:endParaRPr lang="es-ES" b="1" dirty="0">
            <a:solidFill>
              <a:schemeClr val="tx1"/>
            </a:solidFill>
          </a:endParaRPr>
        </a:p>
      </dgm:t>
    </dgm:pt>
    <dgm:pt modelId="{E1F74DBB-83B8-448E-A272-F23096542394}" type="parTrans" cxnId="{185EEF48-F35C-4D53-B46A-B36C4D6AF6EB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65104774-01C6-472F-9265-2F854E3B0C94}" type="sibTrans" cxnId="{185EEF48-F35C-4D53-B46A-B36C4D6AF6EB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6DD757D5-E98B-498A-BAAD-7CD63584D14E}">
      <dgm:prSet/>
      <dgm:spPr/>
      <dgm:t>
        <a:bodyPr/>
        <a:lstStyle/>
        <a:p>
          <a:r>
            <a:rPr lang="es-ES" b="1" smtClean="0">
              <a:solidFill>
                <a:schemeClr val="tx1"/>
              </a:solidFill>
            </a:rPr>
            <a:t>Se cumplió con el sitio web de sostenibilidad para los cantones estudiados, exponiendo la información de los análisis realizados en cada cantón</a:t>
          </a:r>
          <a:endParaRPr lang="es-ES" b="1" dirty="0" smtClean="0">
            <a:solidFill>
              <a:schemeClr val="tx1"/>
            </a:solidFill>
          </a:endParaRPr>
        </a:p>
      </dgm:t>
    </dgm:pt>
    <dgm:pt modelId="{7981FEAD-3D10-435B-9162-FA0D44C39884}" type="parTrans" cxnId="{AC976627-6DAE-47CE-8C19-E65171DAA9A7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8FBC2602-75D3-439D-A513-EC72CEFBF83A}" type="sibTrans" cxnId="{AC976627-6DAE-47CE-8C19-E65171DAA9A7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656BA680-A54B-4B07-9F5D-7E555C7E9F8A}" type="pres">
      <dgm:prSet presAssocID="{C7A7340C-6786-45C2-B512-774FB9BA75D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9BB2E08-62D3-4878-9A50-5278C2C2CB15}" type="pres">
      <dgm:prSet presAssocID="{2E7E0A8C-34E0-47CB-8094-73EC8A031F8B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9F2AD65-5B03-467A-A582-6BE326A9DB3A}" type="pres">
      <dgm:prSet presAssocID="{9E3A88C0-FEDC-48E3-B8A8-3B97ACE0F485}" presName="sibTrans" presStyleCnt="0"/>
      <dgm:spPr/>
    </dgm:pt>
    <dgm:pt modelId="{7F5F34FE-2D05-44B9-B6C7-01CD58223AEE}" type="pres">
      <dgm:prSet presAssocID="{CBB9153D-BD0D-49A7-BFFE-0B9FFD9C5CD9}" presName="node" presStyleLbl="node1" presStyleIdx="1" presStyleCnt="6" custLinFactNeighborX="2196" custLinFactNeighborY="-80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158F7C7-4D05-4931-85D9-8B35C2354B48}" type="pres">
      <dgm:prSet presAssocID="{D51B9971-6E19-4721-B235-CB6E4349F93C}" presName="sibTrans" presStyleCnt="0"/>
      <dgm:spPr/>
    </dgm:pt>
    <dgm:pt modelId="{A997B5B4-6F83-4047-A490-8FBA1CCD6924}" type="pres">
      <dgm:prSet presAssocID="{46EA7B53-39F0-4100-89EA-B0D7DAF8F6DE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ABAD53D-A16D-407A-9F52-AE991EBA7849}" type="pres">
      <dgm:prSet presAssocID="{C51A3DE3-4CF0-4C1F-A584-B4B9FA9CABC6}" presName="sibTrans" presStyleCnt="0"/>
      <dgm:spPr/>
    </dgm:pt>
    <dgm:pt modelId="{7D5433A2-BC94-4372-B662-1EAA21EAC4FE}" type="pres">
      <dgm:prSet presAssocID="{1FAD8B9F-42FB-4D72-9106-6DFA8198EDEF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DA90D0F-9490-4BA0-9922-25DAF34B9CCF}" type="pres">
      <dgm:prSet presAssocID="{232C34A2-8D54-4FF1-9A4D-80824E1F14AC}" presName="sibTrans" presStyleCnt="0"/>
      <dgm:spPr/>
    </dgm:pt>
    <dgm:pt modelId="{DD770E95-B4F7-472E-ADD5-461D7C5D56AC}" type="pres">
      <dgm:prSet presAssocID="{CE29CA31-8E00-4D7A-94E9-6F5888634BD4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FCFB920-915F-4DF6-AB7F-C08FE0BAC2D9}" type="pres">
      <dgm:prSet presAssocID="{65104774-01C6-472F-9265-2F854E3B0C94}" presName="sibTrans" presStyleCnt="0"/>
      <dgm:spPr/>
    </dgm:pt>
    <dgm:pt modelId="{72FC9097-9158-45D3-A8AF-4C22155C7597}" type="pres">
      <dgm:prSet presAssocID="{6DD757D5-E98B-498A-BAAD-7CD63584D14E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41F419D-C2D6-417D-907C-A8035615719E}" srcId="{C7A7340C-6786-45C2-B512-774FB9BA75D7}" destId="{CBB9153D-BD0D-49A7-BFFE-0B9FFD9C5CD9}" srcOrd="1" destOrd="0" parTransId="{F0B4BCD3-4A3C-4833-843F-9ACE5424D0A0}" sibTransId="{D51B9971-6E19-4721-B235-CB6E4349F93C}"/>
    <dgm:cxn modelId="{3BED7134-4845-4E22-B9ED-ABC8AE2C4915}" type="presOf" srcId="{1FAD8B9F-42FB-4D72-9106-6DFA8198EDEF}" destId="{7D5433A2-BC94-4372-B662-1EAA21EAC4FE}" srcOrd="0" destOrd="0" presId="urn:microsoft.com/office/officeart/2005/8/layout/default"/>
    <dgm:cxn modelId="{F5260FF8-E390-4FCB-9E0F-3C922371C2CE}" type="presOf" srcId="{CE29CA31-8E00-4D7A-94E9-6F5888634BD4}" destId="{DD770E95-B4F7-472E-ADD5-461D7C5D56AC}" srcOrd="0" destOrd="0" presId="urn:microsoft.com/office/officeart/2005/8/layout/default"/>
    <dgm:cxn modelId="{30058BD9-3B75-4FF8-B818-9E4B6443042D}" type="presOf" srcId="{46EA7B53-39F0-4100-89EA-B0D7DAF8F6DE}" destId="{A997B5B4-6F83-4047-A490-8FBA1CCD6924}" srcOrd="0" destOrd="0" presId="urn:microsoft.com/office/officeart/2005/8/layout/default"/>
    <dgm:cxn modelId="{AC976627-6DAE-47CE-8C19-E65171DAA9A7}" srcId="{C7A7340C-6786-45C2-B512-774FB9BA75D7}" destId="{6DD757D5-E98B-498A-BAAD-7CD63584D14E}" srcOrd="5" destOrd="0" parTransId="{7981FEAD-3D10-435B-9162-FA0D44C39884}" sibTransId="{8FBC2602-75D3-439D-A513-EC72CEFBF83A}"/>
    <dgm:cxn modelId="{B0DF9204-D6C6-457F-A457-B29B364E71D8}" type="presOf" srcId="{CBB9153D-BD0D-49A7-BFFE-0B9FFD9C5CD9}" destId="{7F5F34FE-2D05-44B9-B6C7-01CD58223AEE}" srcOrd="0" destOrd="0" presId="urn:microsoft.com/office/officeart/2005/8/layout/default"/>
    <dgm:cxn modelId="{F8BE4E12-58EF-401F-9F5C-9C3D83B6E955}" srcId="{C7A7340C-6786-45C2-B512-774FB9BA75D7}" destId="{2E7E0A8C-34E0-47CB-8094-73EC8A031F8B}" srcOrd="0" destOrd="0" parTransId="{39509627-A7B6-4F18-945D-4F3A46C59A57}" sibTransId="{9E3A88C0-FEDC-48E3-B8A8-3B97ACE0F485}"/>
    <dgm:cxn modelId="{E5F588C2-A414-4960-B0BD-34BEEF111218}" type="presOf" srcId="{6DD757D5-E98B-498A-BAAD-7CD63584D14E}" destId="{72FC9097-9158-45D3-A8AF-4C22155C7597}" srcOrd="0" destOrd="0" presId="urn:microsoft.com/office/officeart/2005/8/layout/default"/>
    <dgm:cxn modelId="{97ED4A7D-7075-4C09-BB7B-4ED55A99741D}" srcId="{C7A7340C-6786-45C2-B512-774FB9BA75D7}" destId="{1FAD8B9F-42FB-4D72-9106-6DFA8198EDEF}" srcOrd="3" destOrd="0" parTransId="{EB54FCAE-3D9E-45AA-9B88-499037D732F6}" sibTransId="{232C34A2-8D54-4FF1-9A4D-80824E1F14AC}"/>
    <dgm:cxn modelId="{27D4FBC8-FCC9-4E4D-B09C-3C99ACE75752}" type="presOf" srcId="{2E7E0A8C-34E0-47CB-8094-73EC8A031F8B}" destId="{79BB2E08-62D3-4878-9A50-5278C2C2CB15}" srcOrd="0" destOrd="0" presId="urn:microsoft.com/office/officeart/2005/8/layout/default"/>
    <dgm:cxn modelId="{3A7FF37F-5B6C-4754-AFF1-A4F52BAB9C89}" srcId="{C7A7340C-6786-45C2-B512-774FB9BA75D7}" destId="{46EA7B53-39F0-4100-89EA-B0D7DAF8F6DE}" srcOrd="2" destOrd="0" parTransId="{1B55C493-339E-4DC6-B107-CA4AC8A5CC29}" sibTransId="{C51A3DE3-4CF0-4C1F-A584-B4B9FA9CABC6}"/>
    <dgm:cxn modelId="{5BB37846-C9C4-4DA9-80C8-CFBDCCBB1E37}" type="presOf" srcId="{C7A7340C-6786-45C2-B512-774FB9BA75D7}" destId="{656BA680-A54B-4B07-9F5D-7E555C7E9F8A}" srcOrd="0" destOrd="0" presId="urn:microsoft.com/office/officeart/2005/8/layout/default"/>
    <dgm:cxn modelId="{185EEF48-F35C-4D53-B46A-B36C4D6AF6EB}" srcId="{C7A7340C-6786-45C2-B512-774FB9BA75D7}" destId="{CE29CA31-8E00-4D7A-94E9-6F5888634BD4}" srcOrd="4" destOrd="0" parTransId="{E1F74DBB-83B8-448E-A272-F23096542394}" sibTransId="{65104774-01C6-472F-9265-2F854E3B0C94}"/>
    <dgm:cxn modelId="{52CBBD52-A7AB-4E8B-B172-2EB08C2B7A1A}" type="presParOf" srcId="{656BA680-A54B-4B07-9F5D-7E555C7E9F8A}" destId="{79BB2E08-62D3-4878-9A50-5278C2C2CB15}" srcOrd="0" destOrd="0" presId="urn:microsoft.com/office/officeart/2005/8/layout/default"/>
    <dgm:cxn modelId="{BA71F520-30F3-4DA3-A56C-9F144FD14384}" type="presParOf" srcId="{656BA680-A54B-4B07-9F5D-7E555C7E9F8A}" destId="{39F2AD65-5B03-467A-A582-6BE326A9DB3A}" srcOrd="1" destOrd="0" presId="urn:microsoft.com/office/officeart/2005/8/layout/default"/>
    <dgm:cxn modelId="{0E24F1BD-8D4F-414B-9DE1-3E0FF7AA6F47}" type="presParOf" srcId="{656BA680-A54B-4B07-9F5D-7E555C7E9F8A}" destId="{7F5F34FE-2D05-44B9-B6C7-01CD58223AEE}" srcOrd="2" destOrd="0" presId="urn:microsoft.com/office/officeart/2005/8/layout/default"/>
    <dgm:cxn modelId="{A2C8DD99-FF42-4280-B0F2-BEFFB2E91A46}" type="presParOf" srcId="{656BA680-A54B-4B07-9F5D-7E555C7E9F8A}" destId="{3158F7C7-4D05-4931-85D9-8B35C2354B48}" srcOrd="3" destOrd="0" presId="urn:microsoft.com/office/officeart/2005/8/layout/default"/>
    <dgm:cxn modelId="{3E56B555-64F9-4971-9349-5BB3105A7358}" type="presParOf" srcId="{656BA680-A54B-4B07-9F5D-7E555C7E9F8A}" destId="{A997B5B4-6F83-4047-A490-8FBA1CCD6924}" srcOrd="4" destOrd="0" presId="urn:microsoft.com/office/officeart/2005/8/layout/default"/>
    <dgm:cxn modelId="{7C979707-D2FA-49B1-962E-3E4B39A79F88}" type="presParOf" srcId="{656BA680-A54B-4B07-9F5D-7E555C7E9F8A}" destId="{0ABAD53D-A16D-407A-9F52-AE991EBA7849}" srcOrd="5" destOrd="0" presId="urn:microsoft.com/office/officeart/2005/8/layout/default"/>
    <dgm:cxn modelId="{AC8BD367-D0F4-406F-90B8-96831A306F99}" type="presParOf" srcId="{656BA680-A54B-4B07-9F5D-7E555C7E9F8A}" destId="{7D5433A2-BC94-4372-B662-1EAA21EAC4FE}" srcOrd="6" destOrd="0" presId="urn:microsoft.com/office/officeart/2005/8/layout/default"/>
    <dgm:cxn modelId="{D3AC8F1C-3D8A-42BB-BC97-FA50BC30760F}" type="presParOf" srcId="{656BA680-A54B-4B07-9F5D-7E555C7E9F8A}" destId="{3DA90D0F-9490-4BA0-9922-25DAF34B9CCF}" srcOrd="7" destOrd="0" presId="urn:microsoft.com/office/officeart/2005/8/layout/default"/>
    <dgm:cxn modelId="{D293C73B-F6A7-4552-B7DF-DAA6D3755A9B}" type="presParOf" srcId="{656BA680-A54B-4B07-9F5D-7E555C7E9F8A}" destId="{DD770E95-B4F7-472E-ADD5-461D7C5D56AC}" srcOrd="8" destOrd="0" presId="urn:microsoft.com/office/officeart/2005/8/layout/default"/>
    <dgm:cxn modelId="{CD62538A-8ACD-4DF6-9515-A03A5186D557}" type="presParOf" srcId="{656BA680-A54B-4B07-9F5D-7E555C7E9F8A}" destId="{9FCFB920-915F-4DF6-AB7F-C08FE0BAC2D9}" srcOrd="9" destOrd="0" presId="urn:microsoft.com/office/officeart/2005/8/layout/default"/>
    <dgm:cxn modelId="{23759D14-9288-44CE-8EA1-B6E57269B3DA}" type="presParOf" srcId="{656BA680-A54B-4B07-9F5D-7E555C7E9F8A}" destId="{72FC9097-9158-45D3-A8AF-4C22155C7597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7513D7E-9955-4BCA-9DDE-B9AF4F24FB7C}" type="doc">
      <dgm:prSet loTypeId="urn:microsoft.com/office/officeart/2005/8/layout/default" loCatId="list" qsTypeId="urn:microsoft.com/office/officeart/2005/8/quickstyle/3d2" qsCatId="3D" csTypeId="urn:microsoft.com/office/officeart/2005/8/colors/accent3_4" csCatId="accent3" phldr="1"/>
      <dgm:spPr/>
      <dgm:t>
        <a:bodyPr/>
        <a:lstStyle/>
        <a:p>
          <a:endParaRPr lang="es-ES"/>
        </a:p>
      </dgm:t>
    </dgm:pt>
    <dgm:pt modelId="{0D78373C-1A68-4713-861B-DA7C2FBB7977}">
      <dgm:prSet phldrT="[Texto]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b="1" smtClean="0">
              <a:solidFill>
                <a:schemeClr val="tx1"/>
              </a:solidFill>
            </a:rPr>
            <a:t>Profundizar el tema en base a la segunda fase de sostenibilidad expuesta por el BID</a:t>
          </a:r>
          <a:endParaRPr lang="es-ES" b="1" dirty="0">
            <a:solidFill>
              <a:schemeClr val="tx1"/>
            </a:solidFill>
          </a:endParaRPr>
        </a:p>
      </dgm:t>
    </dgm:pt>
    <dgm:pt modelId="{00CA3CA8-0A69-4D75-AE5C-5D0F97D06E7B}" type="parTrans" cxnId="{3C30D3AB-00DB-48CE-833C-9BEA19F509CC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22825E9D-CFCC-4721-ACD8-79FE07AD3F70}" type="sibTrans" cxnId="{3C30D3AB-00DB-48CE-833C-9BEA19F509CC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22B433E6-4D21-4C79-B741-445D9F65023C}">
      <dgm:prSet phldrT="[Texto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b="1" smtClean="0">
              <a:solidFill>
                <a:schemeClr val="tx1"/>
              </a:solidFill>
            </a:rPr>
            <a:t>Incluir información 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b="1" smtClean="0">
              <a:solidFill>
                <a:schemeClr val="tx1"/>
              </a:solidFill>
            </a:rPr>
            <a:t>extra que complemente los temas expuestos en la Geodatabase </a:t>
          </a:r>
        </a:p>
        <a:p>
          <a:pPr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b="1" dirty="0">
            <a:solidFill>
              <a:schemeClr val="tx1"/>
            </a:solidFill>
          </a:endParaRPr>
        </a:p>
      </dgm:t>
    </dgm:pt>
    <dgm:pt modelId="{C3EEA2FF-D806-40C2-B0EC-85B9A11EC719}" type="parTrans" cxnId="{5BBA3B77-09CC-49B6-A175-BB1ACDAC28FA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F7D3BDF2-739A-4C51-A1B6-8F1DBBF14BCD}" type="sibTrans" cxnId="{5BBA3B77-09CC-49B6-A175-BB1ACDAC28FA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DD9C10EC-E405-4ECC-97B2-DB6E4C5C9213}">
      <dgm:prSet phldrT="[Texto]"/>
      <dgm:spPr/>
      <dgm:t>
        <a:bodyPr/>
        <a:lstStyle/>
        <a:p>
          <a:pPr lvl="0"/>
          <a:r>
            <a:rPr lang="es-ES" b="1" smtClean="0">
              <a:solidFill>
                <a:schemeClr val="tx1"/>
              </a:solidFill>
            </a:rPr>
            <a:t>Darle seguimiento al sitio, subiendo información periódicamente, impartiendo nuevos conocimientos y a su vez para obtener una mayor audiencia</a:t>
          </a:r>
          <a:endParaRPr lang="es-ES" b="1" dirty="0">
            <a:solidFill>
              <a:schemeClr val="tx1"/>
            </a:solidFill>
          </a:endParaRPr>
        </a:p>
      </dgm:t>
    </dgm:pt>
    <dgm:pt modelId="{1406E820-2DBE-4790-86FB-3F59C44338E9}" type="parTrans" cxnId="{B9F055FB-5DD1-4CBF-9466-24959B080D15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39ACB216-F772-42F1-BF42-92BC6C58EF84}" type="sibTrans" cxnId="{B9F055FB-5DD1-4CBF-9466-24959B080D15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F7AB4B14-3DCB-4185-8964-DBCF42BC8C10}" type="pres">
      <dgm:prSet presAssocID="{57513D7E-9955-4BCA-9DDE-B9AF4F24FB7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E9CAC20-CF5A-4116-BB79-495270E69A1E}" type="pres">
      <dgm:prSet presAssocID="{0D78373C-1A68-4713-861B-DA7C2FBB7977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61BE56C-95F7-4C43-BECB-8B1ED0B827C4}" type="pres">
      <dgm:prSet presAssocID="{22825E9D-CFCC-4721-ACD8-79FE07AD3F70}" presName="sibTrans" presStyleCnt="0"/>
      <dgm:spPr/>
    </dgm:pt>
    <dgm:pt modelId="{38974D67-BCD2-4FCA-8FA5-9BE64F7571A9}" type="pres">
      <dgm:prSet presAssocID="{22B433E6-4D21-4C79-B741-445D9F65023C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18F2891-1772-4E59-BEF5-945519F3DB68}" type="pres">
      <dgm:prSet presAssocID="{F7D3BDF2-739A-4C51-A1B6-8F1DBBF14BCD}" presName="sibTrans" presStyleCnt="0"/>
      <dgm:spPr/>
    </dgm:pt>
    <dgm:pt modelId="{F848DE49-B964-4464-AA71-E2328A5D565C}" type="pres">
      <dgm:prSet presAssocID="{DD9C10EC-E405-4ECC-97B2-DB6E4C5C9213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31112B4-02C8-4719-9EAB-FFF47A2AEEBA}" type="presOf" srcId="{DD9C10EC-E405-4ECC-97B2-DB6E4C5C9213}" destId="{F848DE49-B964-4464-AA71-E2328A5D565C}" srcOrd="0" destOrd="0" presId="urn:microsoft.com/office/officeart/2005/8/layout/default"/>
    <dgm:cxn modelId="{5BBA3B77-09CC-49B6-A175-BB1ACDAC28FA}" srcId="{57513D7E-9955-4BCA-9DDE-B9AF4F24FB7C}" destId="{22B433E6-4D21-4C79-B741-445D9F65023C}" srcOrd="1" destOrd="0" parTransId="{C3EEA2FF-D806-40C2-B0EC-85B9A11EC719}" sibTransId="{F7D3BDF2-739A-4C51-A1B6-8F1DBBF14BCD}"/>
    <dgm:cxn modelId="{3C30D3AB-00DB-48CE-833C-9BEA19F509CC}" srcId="{57513D7E-9955-4BCA-9DDE-B9AF4F24FB7C}" destId="{0D78373C-1A68-4713-861B-DA7C2FBB7977}" srcOrd="0" destOrd="0" parTransId="{00CA3CA8-0A69-4D75-AE5C-5D0F97D06E7B}" sibTransId="{22825E9D-CFCC-4721-ACD8-79FE07AD3F70}"/>
    <dgm:cxn modelId="{A028172D-2486-45EE-AAA7-A33DDF4E3EAE}" type="presOf" srcId="{57513D7E-9955-4BCA-9DDE-B9AF4F24FB7C}" destId="{F7AB4B14-3DCB-4185-8964-DBCF42BC8C10}" srcOrd="0" destOrd="0" presId="urn:microsoft.com/office/officeart/2005/8/layout/default"/>
    <dgm:cxn modelId="{B9F055FB-5DD1-4CBF-9466-24959B080D15}" srcId="{57513D7E-9955-4BCA-9DDE-B9AF4F24FB7C}" destId="{DD9C10EC-E405-4ECC-97B2-DB6E4C5C9213}" srcOrd="2" destOrd="0" parTransId="{1406E820-2DBE-4790-86FB-3F59C44338E9}" sibTransId="{39ACB216-F772-42F1-BF42-92BC6C58EF84}"/>
    <dgm:cxn modelId="{C1B50836-BF8B-4FF0-A72F-C35EB3EBF58E}" type="presOf" srcId="{0D78373C-1A68-4713-861B-DA7C2FBB7977}" destId="{BE9CAC20-CF5A-4116-BB79-495270E69A1E}" srcOrd="0" destOrd="0" presId="urn:microsoft.com/office/officeart/2005/8/layout/default"/>
    <dgm:cxn modelId="{F6417626-8289-4C4E-8EB3-80B73C97028D}" type="presOf" srcId="{22B433E6-4D21-4C79-B741-445D9F65023C}" destId="{38974D67-BCD2-4FCA-8FA5-9BE64F7571A9}" srcOrd="0" destOrd="0" presId="urn:microsoft.com/office/officeart/2005/8/layout/default"/>
    <dgm:cxn modelId="{521FF027-DCBB-4B68-A7F7-B9E930D02C72}" type="presParOf" srcId="{F7AB4B14-3DCB-4185-8964-DBCF42BC8C10}" destId="{BE9CAC20-CF5A-4116-BB79-495270E69A1E}" srcOrd="0" destOrd="0" presId="urn:microsoft.com/office/officeart/2005/8/layout/default"/>
    <dgm:cxn modelId="{BB1321DF-7872-4008-A1E9-E93C668355F7}" type="presParOf" srcId="{F7AB4B14-3DCB-4185-8964-DBCF42BC8C10}" destId="{D61BE56C-95F7-4C43-BECB-8B1ED0B827C4}" srcOrd="1" destOrd="0" presId="urn:microsoft.com/office/officeart/2005/8/layout/default"/>
    <dgm:cxn modelId="{BB9DCC9B-447D-40CB-B316-7A5F7D5505EF}" type="presParOf" srcId="{F7AB4B14-3DCB-4185-8964-DBCF42BC8C10}" destId="{38974D67-BCD2-4FCA-8FA5-9BE64F7571A9}" srcOrd="2" destOrd="0" presId="urn:microsoft.com/office/officeart/2005/8/layout/default"/>
    <dgm:cxn modelId="{FF18DB66-24F7-44A5-B6F6-05C98D32D426}" type="presParOf" srcId="{F7AB4B14-3DCB-4185-8964-DBCF42BC8C10}" destId="{C18F2891-1772-4E59-BEF5-945519F3DB68}" srcOrd="3" destOrd="0" presId="urn:microsoft.com/office/officeart/2005/8/layout/default"/>
    <dgm:cxn modelId="{18519558-4DAE-4063-859B-FD6D48FD774C}" type="presParOf" srcId="{F7AB4B14-3DCB-4185-8964-DBCF42BC8C10}" destId="{F848DE49-B964-4464-AA71-E2328A5D565C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491D7E-6B80-42E4-9DF9-E631CF7F5F21}">
      <dsp:nvSpPr>
        <dsp:cNvPr id="0" name=""/>
        <dsp:cNvSpPr/>
      </dsp:nvSpPr>
      <dsp:spPr>
        <a:xfrm>
          <a:off x="4070853" y="1582434"/>
          <a:ext cx="3844230" cy="3844230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smtClean="0"/>
            <a:t>SOSTENIBILIDAD</a:t>
          </a:r>
          <a:endParaRPr lang="es-ES" sz="2000" b="1" kern="1200" dirty="0"/>
        </a:p>
      </dsp:txBody>
      <dsp:txXfrm>
        <a:off x="4633827" y="2145408"/>
        <a:ext cx="2718282" cy="2718282"/>
      </dsp:txXfrm>
    </dsp:sp>
    <dsp:sp modelId="{FAF82EF7-D615-4FB0-AA7B-58945AE7A554}">
      <dsp:nvSpPr>
        <dsp:cNvPr id="0" name=""/>
        <dsp:cNvSpPr/>
      </dsp:nvSpPr>
      <dsp:spPr>
        <a:xfrm>
          <a:off x="5031910" y="38010"/>
          <a:ext cx="1922115" cy="1922115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b="1" kern="1200" smtClean="0"/>
            <a:t>ANTECEDENTES</a:t>
          </a:r>
          <a:endParaRPr lang="es-ES" sz="1000" b="1" kern="1200" dirty="0"/>
        </a:p>
      </dsp:txBody>
      <dsp:txXfrm>
        <a:off x="5313397" y="319497"/>
        <a:ext cx="1359141" cy="1359141"/>
      </dsp:txXfrm>
    </dsp:sp>
    <dsp:sp modelId="{FDF986B9-ABD9-4F85-8544-2FA7D99BFEE4}">
      <dsp:nvSpPr>
        <dsp:cNvPr id="0" name=""/>
        <dsp:cNvSpPr/>
      </dsp:nvSpPr>
      <dsp:spPr>
        <a:xfrm>
          <a:off x="6642403" y="624181"/>
          <a:ext cx="1922115" cy="1922115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smtClean="0"/>
            <a:t>PROBLEMAS</a:t>
          </a:r>
          <a:endParaRPr lang="es-ES" sz="1200" b="1" kern="1200" dirty="0"/>
        </a:p>
      </dsp:txBody>
      <dsp:txXfrm>
        <a:off x="6923890" y="905668"/>
        <a:ext cx="1359141" cy="1359141"/>
      </dsp:txXfrm>
    </dsp:sp>
    <dsp:sp modelId="{0FDC0E48-61BE-4048-B9CB-9333735F8EEC}">
      <dsp:nvSpPr>
        <dsp:cNvPr id="0" name=""/>
        <dsp:cNvSpPr/>
      </dsp:nvSpPr>
      <dsp:spPr>
        <a:xfrm>
          <a:off x="7499328" y="2108419"/>
          <a:ext cx="1922115" cy="1922115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smtClean="0"/>
            <a:t>ÁREA DE ESTUDIO</a:t>
          </a:r>
          <a:endParaRPr lang="es-ES" sz="1200" b="1" kern="1200" dirty="0"/>
        </a:p>
      </dsp:txBody>
      <dsp:txXfrm>
        <a:off x="7780815" y="2389906"/>
        <a:ext cx="1359141" cy="1359141"/>
      </dsp:txXfrm>
    </dsp:sp>
    <dsp:sp modelId="{CC90A5A8-3B4A-4CB8-A531-E2BDEC7DB308}">
      <dsp:nvSpPr>
        <dsp:cNvPr id="0" name=""/>
        <dsp:cNvSpPr/>
      </dsp:nvSpPr>
      <dsp:spPr>
        <a:xfrm>
          <a:off x="7201721" y="3796232"/>
          <a:ext cx="1922115" cy="1922115"/>
        </a:xfrm>
        <a:prstGeom prst="ellipse">
          <a:avLst/>
        </a:prstGeom>
        <a:gradFill rotWithShape="0">
          <a:gsLst>
            <a:gs pos="0">
              <a:schemeClr val="accent6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/>
            <a:t>OBJETIVOS</a:t>
          </a:r>
          <a:endParaRPr lang="es-ES" sz="900" b="1" kern="1200" dirty="0"/>
        </a:p>
      </dsp:txBody>
      <dsp:txXfrm>
        <a:off x="7483208" y="4077719"/>
        <a:ext cx="1359141" cy="1359141"/>
      </dsp:txXfrm>
    </dsp:sp>
    <dsp:sp modelId="{DA5648CB-F19C-49BC-8E7E-2AF156C71A31}">
      <dsp:nvSpPr>
        <dsp:cNvPr id="0" name=""/>
        <dsp:cNvSpPr/>
      </dsp:nvSpPr>
      <dsp:spPr>
        <a:xfrm>
          <a:off x="5888835" y="4897874"/>
          <a:ext cx="1922115" cy="1922115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smtClean="0"/>
            <a:t>METAS</a:t>
          </a:r>
          <a:endParaRPr lang="es-ES" sz="1200" b="1" kern="1200" dirty="0" smtClean="0"/>
        </a:p>
      </dsp:txBody>
      <dsp:txXfrm>
        <a:off x="6170322" y="5179361"/>
        <a:ext cx="1359141" cy="1359141"/>
      </dsp:txXfrm>
    </dsp:sp>
    <dsp:sp modelId="{6006D337-62A9-473D-891E-88539B2ABEEF}">
      <dsp:nvSpPr>
        <dsp:cNvPr id="0" name=""/>
        <dsp:cNvSpPr/>
      </dsp:nvSpPr>
      <dsp:spPr>
        <a:xfrm>
          <a:off x="4174985" y="4897874"/>
          <a:ext cx="1922115" cy="1922115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/>
            <a:t>HIPÓTESIS</a:t>
          </a:r>
        </a:p>
      </dsp:txBody>
      <dsp:txXfrm>
        <a:off x="4456472" y="5179361"/>
        <a:ext cx="1359141" cy="1359141"/>
      </dsp:txXfrm>
    </dsp:sp>
    <dsp:sp modelId="{5FC4D3F9-DB66-44B4-B843-BE27D6A302BE}">
      <dsp:nvSpPr>
        <dsp:cNvPr id="0" name=""/>
        <dsp:cNvSpPr/>
      </dsp:nvSpPr>
      <dsp:spPr>
        <a:xfrm>
          <a:off x="2862100" y="3796232"/>
          <a:ext cx="1922115" cy="1922115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b="1" kern="1200" smtClean="0"/>
            <a:t>METODOLOGÍA</a:t>
          </a:r>
          <a:r>
            <a:rPr lang="es-ES" sz="1000" b="1" kern="1200" smtClean="0"/>
            <a:t> </a:t>
          </a:r>
          <a:endParaRPr lang="es-ES" sz="1000" b="1" kern="1200" dirty="0" smtClean="0"/>
        </a:p>
      </dsp:txBody>
      <dsp:txXfrm>
        <a:off x="3143587" y="4077719"/>
        <a:ext cx="1359141" cy="1359141"/>
      </dsp:txXfrm>
    </dsp:sp>
    <dsp:sp modelId="{C5CB7E99-60F5-4C19-9C12-B21778441ED0}">
      <dsp:nvSpPr>
        <dsp:cNvPr id="0" name=""/>
        <dsp:cNvSpPr/>
      </dsp:nvSpPr>
      <dsp:spPr>
        <a:xfrm>
          <a:off x="2564493" y="2108419"/>
          <a:ext cx="1922115" cy="1922115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/>
            <a:t>RESULTADOS</a:t>
          </a:r>
        </a:p>
      </dsp:txBody>
      <dsp:txXfrm>
        <a:off x="2845980" y="2389906"/>
        <a:ext cx="1359141" cy="1359141"/>
      </dsp:txXfrm>
    </dsp:sp>
    <dsp:sp modelId="{B16D222E-5C72-4D4F-9C0E-7F5F29B7F21E}">
      <dsp:nvSpPr>
        <dsp:cNvPr id="0" name=""/>
        <dsp:cNvSpPr/>
      </dsp:nvSpPr>
      <dsp:spPr>
        <a:xfrm>
          <a:off x="3421418" y="624181"/>
          <a:ext cx="1922115" cy="1922115"/>
        </a:xfrm>
        <a:prstGeom prst="ellipse">
          <a:avLst/>
        </a:prstGeom>
        <a:gradFill rotWithShape="0">
          <a:gsLst>
            <a:gs pos="0">
              <a:schemeClr val="accent6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/>
            <a:t>CONCLUSIONES Y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/>
            <a:t>RECOMENDACIONES</a:t>
          </a:r>
        </a:p>
      </dsp:txBody>
      <dsp:txXfrm>
        <a:off x="3702905" y="905668"/>
        <a:ext cx="1359141" cy="13591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3BBDE3-8ADD-4BEA-9012-F06160655376}">
      <dsp:nvSpPr>
        <dsp:cNvPr id="0" name=""/>
        <dsp:cNvSpPr/>
      </dsp:nvSpPr>
      <dsp:spPr>
        <a:xfrm>
          <a:off x="2834925" y="3171563"/>
          <a:ext cx="1981772" cy="176943"/>
        </a:xfrm>
        <a:custGeom>
          <a:avLst/>
          <a:gdLst/>
          <a:ahLst/>
          <a:cxnLst/>
          <a:rect l="0" t="0" r="0" b="0"/>
          <a:pathLst>
            <a:path>
              <a:moveTo>
                <a:pt x="0" y="176943"/>
              </a:moveTo>
              <a:lnTo>
                <a:pt x="1981772" y="176943"/>
              </a:lnTo>
              <a:lnTo>
                <a:pt x="1981772" y="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54563B-19ED-448D-90D8-6AA4DAC9463F}">
      <dsp:nvSpPr>
        <dsp:cNvPr id="0" name=""/>
        <dsp:cNvSpPr/>
      </dsp:nvSpPr>
      <dsp:spPr>
        <a:xfrm>
          <a:off x="2834925" y="3348507"/>
          <a:ext cx="3963545" cy="12173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680435" y="0"/>
              </a:lnTo>
              <a:lnTo>
                <a:pt x="3680435" y="1217374"/>
              </a:lnTo>
              <a:lnTo>
                <a:pt x="3963545" y="1217374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0E6467-325B-414B-9166-95D6C4EF5172}">
      <dsp:nvSpPr>
        <dsp:cNvPr id="0" name=""/>
        <dsp:cNvSpPr/>
      </dsp:nvSpPr>
      <dsp:spPr>
        <a:xfrm>
          <a:off x="2834925" y="3302787"/>
          <a:ext cx="396354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963545" y="4572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6B28CB-21C1-4CFE-B2B9-2EDE676C90DD}">
      <dsp:nvSpPr>
        <dsp:cNvPr id="0" name=""/>
        <dsp:cNvSpPr/>
      </dsp:nvSpPr>
      <dsp:spPr>
        <a:xfrm>
          <a:off x="2834925" y="2131132"/>
          <a:ext cx="3963545" cy="1217374"/>
        </a:xfrm>
        <a:custGeom>
          <a:avLst/>
          <a:gdLst/>
          <a:ahLst/>
          <a:cxnLst/>
          <a:rect l="0" t="0" r="0" b="0"/>
          <a:pathLst>
            <a:path>
              <a:moveTo>
                <a:pt x="0" y="1217374"/>
              </a:moveTo>
              <a:lnTo>
                <a:pt x="3680435" y="1217374"/>
              </a:lnTo>
              <a:lnTo>
                <a:pt x="3680435" y="0"/>
              </a:lnTo>
              <a:lnTo>
                <a:pt x="3963545" y="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14079F-443E-4EA4-A134-CD32024DB413}">
      <dsp:nvSpPr>
        <dsp:cNvPr id="0" name=""/>
        <dsp:cNvSpPr/>
      </dsp:nvSpPr>
      <dsp:spPr>
        <a:xfrm>
          <a:off x="3821" y="2916763"/>
          <a:ext cx="2831103" cy="86348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smtClean="0">
              <a:solidFill>
                <a:schemeClr val="tx1"/>
              </a:solidFill>
            </a:rPr>
            <a:t>Falta de implementación de medidas para la sostenibilidad urbana </a:t>
          </a:r>
          <a:endParaRPr lang="es-ES" sz="2000" b="1" kern="1200" dirty="0">
            <a:solidFill>
              <a:schemeClr val="tx1"/>
            </a:solidFill>
          </a:endParaRPr>
        </a:p>
      </dsp:txBody>
      <dsp:txXfrm>
        <a:off x="3821" y="2916763"/>
        <a:ext cx="2831103" cy="863486"/>
      </dsp:txXfrm>
    </dsp:sp>
    <dsp:sp modelId="{0222482D-D70D-4C0C-95F0-20F6EDBDE757}">
      <dsp:nvSpPr>
        <dsp:cNvPr id="0" name=""/>
        <dsp:cNvSpPr/>
      </dsp:nvSpPr>
      <dsp:spPr>
        <a:xfrm>
          <a:off x="6798471" y="1699388"/>
          <a:ext cx="2831103" cy="86348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chemeClr val="tx1"/>
              </a:solidFill>
            </a:rPr>
            <a:t>Falta de corresponsabilidad ciudadana</a:t>
          </a:r>
          <a:endParaRPr lang="es-ES" sz="2000" b="1" kern="1200" dirty="0">
            <a:solidFill>
              <a:schemeClr val="tx1"/>
            </a:solidFill>
          </a:endParaRPr>
        </a:p>
      </dsp:txBody>
      <dsp:txXfrm>
        <a:off x="6798471" y="1699388"/>
        <a:ext cx="2831103" cy="863486"/>
      </dsp:txXfrm>
    </dsp:sp>
    <dsp:sp modelId="{D28CEECC-7091-4BEF-A515-0FA584585B63}">
      <dsp:nvSpPr>
        <dsp:cNvPr id="0" name=""/>
        <dsp:cNvSpPr/>
      </dsp:nvSpPr>
      <dsp:spPr>
        <a:xfrm>
          <a:off x="6798471" y="2916763"/>
          <a:ext cx="2831103" cy="86348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smtClean="0">
              <a:solidFill>
                <a:schemeClr val="tx1"/>
              </a:solidFill>
            </a:rPr>
            <a:t>Información heterogénea GAD</a:t>
          </a:r>
          <a:endParaRPr lang="es-ES" sz="2000" b="1" kern="1200" dirty="0">
            <a:solidFill>
              <a:schemeClr val="tx1"/>
            </a:solidFill>
          </a:endParaRPr>
        </a:p>
      </dsp:txBody>
      <dsp:txXfrm>
        <a:off x="6798471" y="2916763"/>
        <a:ext cx="2831103" cy="863486"/>
      </dsp:txXfrm>
    </dsp:sp>
    <dsp:sp modelId="{7465716B-B193-4706-9A2E-A353FEEDDBE3}">
      <dsp:nvSpPr>
        <dsp:cNvPr id="0" name=""/>
        <dsp:cNvSpPr/>
      </dsp:nvSpPr>
      <dsp:spPr>
        <a:xfrm>
          <a:off x="6798471" y="4134138"/>
          <a:ext cx="2831103" cy="86348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smtClean="0">
              <a:solidFill>
                <a:schemeClr val="tx1"/>
              </a:solidFill>
            </a:rPr>
            <a:t>Intereses propios de los ministerios</a:t>
          </a:r>
          <a:endParaRPr lang="es-ES" sz="2000" b="1" kern="1200" dirty="0">
            <a:solidFill>
              <a:schemeClr val="tx1"/>
            </a:solidFill>
          </a:endParaRPr>
        </a:p>
      </dsp:txBody>
      <dsp:txXfrm>
        <a:off x="6798471" y="4134138"/>
        <a:ext cx="2831103" cy="863486"/>
      </dsp:txXfrm>
    </dsp:sp>
    <dsp:sp modelId="{F7A0B141-D989-452B-A079-03A6C10D0FB9}">
      <dsp:nvSpPr>
        <dsp:cNvPr id="0" name=""/>
        <dsp:cNvSpPr/>
      </dsp:nvSpPr>
      <dsp:spPr>
        <a:xfrm>
          <a:off x="3401146" y="2308076"/>
          <a:ext cx="2831103" cy="86348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smtClean="0">
              <a:solidFill>
                <a:schemeClr val="tx1"/>
              </a:solidFill>
            </a:rPr>
            <a:t>Efectos</a:t>
          </a:r>
          <a:endParaRPr lang="es-ES" sz="2000" b="1" kern="1200" dirty="0">
            <a:solidFill>
              <a:schemeClr val="tx1"/>
            </a:solidFill>
          </a:endParaRPr>
        </a:p>
      </dsp:txBody>
      <dsp:txXfrm>
        <a:off x="3401146" y="2308076"/>
        <a:ext cx="2831103" cy="86348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3B1E53-7580-4803-A7BF-C7C1F569B1D3}">
      <dsp:nvSpPr>
        <dsp:cNvPr id="0" name=""/>
        <dsp:cNvSpPr/>
      </dsp:nvSpPr>
      <dsp:spPr>
        <a:xfrm>
          <a:off x="2911" y="227668"/>
          <a:ext cx="4507776" cy="153920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>
              <a:solidFill>
                <a:schemeClr val="tx1"/>
              </a:solidFill>
            </a:rPr>
            <a:t>Analizar el estado de sostenibilidad urbana de 7 ciudades del Ecuador seleccionadas para el concurso Mayors Challenge 2016 en base a los criterios del BID.</a:t>
          </a:r>
          <a:endParaRPr lang="es-ES" sz="1900" kern="1200" dirty="0">
            <a:solidFill>
              <a:schemeClr val="tx1"/>
            </a:solidFill>
          </a:endParaRPr>
        </a:p>
      </dsp:txBody>
      <dsp:txXfrm>
        <a:off x="2911" y="227668"/>
        <a:ext cx="4507776" cy="153920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35C5C7-0230-4BB5-823A-09740AB3E311}">
      <dsp:nvSpPr>
        <dsp:cNvPr id="0" name=""/>
        <dsp:cNvSpPr/>
      </dsp:nvSpPr>
      <dsp:spPr>
        <a:xfrm>
          <a:off x="0" y="0"/>
          <a:ext cx="4743719" cy="4743719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CC8529-FEC4-44D4-91A7-9D71074BE06B}">
      <dsp:nvSpPr>
        <dsp:cNvPr id="0" name=""/>
        <dsp:cNvSpPr/>
      </dsp:nvSpPr>
      <dsp:spPr>
        <a:xfrm>
          <a:off x="2371859" y="0"/>
          <a:ext cx="8497350" cy="474371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>
              <a:solidFill>
                <a:schemeClr val="tx1"/>
              </a:solidFill>
            </a:rPr>
            <a:t>Analizar los Planes de Desarrollo y Ordenamiento Territorial de las 7 ciudades seleccionadas según la guía SENPLADES (2015).   </a:t>
          </a:r>
          <a:endParaRPr lang="es-ES" sz="2500" kern="1200" dirty="0">
            <a:solidFill>
              <a:schemeClr val="tx1"/>
            </a:solidFill>
          </a:endParaRPr>
        </a:p>
      </dsp:txBody>
      <dsp:txXfrm>
        <a:off x="2371859" y="0"/>
        <a:ext cx="8497350" cy="1008040"/>
      </dsp:txXfrm>
    </dsp:sp>
    <dsp:sp modelId="{CDF791B0-6673-407A-AF25-4FE6A78B2CA6}">
      <dsp:nvSpPr>
        <dsp:cNvPr id="0" name=""/>
        <dsp:cNvSpPr/>
      </dsp:nvSpPr>
      <dsp:spPr>
        <a:xfrm>
          <a:off x="622613" y="1008040"/>
          <a:ext cx="3498492" cy="3498492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E21BE1-AF3C-44A3-81E5-B8B24070CF82}">
      <dsp:nvSpPr>
        <dsp:cNvPr id="0" name=""/>
        <dsp:cNvSpPr/>
      </dsp:nvSpPr>
      <dsp:spPr>
        <a:xfrm>
          <a:off x="2371859" y="1008040"/>
          <a:ext cx="8497350" cy="349849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>
              <a:solidFill>
                <a:schemeClr val="tx1"/>
              </a:solidFill>
            </a:rPr>
            <a:t>Determinar los niveles de sostenibilidad alcanzados por las ciudades de acuerdo a los criterios establecidos por el BID </a:t>
          </a:r>
          <a:endParaRPr lang="es-ES" sz="2500" kern="1200" dirty="0">
            <a:solidFill>
              <a:schemeClr val="tx1"/>
            </a:solidFill>
          </a:endParaRPr>
        </a:p>
      </dsp:txBody>
      <dsp:txXfrm>
        <a:off x="2371859" y="1008040"/>
        <a:ext cx="8497350" cy="1008040"/>
      </dsp:txXfrm>
    </dsp:sp>
    <dsp:sp modelId="{CF21D758-1F62-470E-9BFF-3E13B4432C36}">
      <dsp:nvSpPr>
        <dsp:cNvPr id="0" name=""/>
        <dsp:cNvSpPr/>
      </dsp:nvSpPr>
      <dsp:spPr>
        <a:xfrm>
          <a:off x="1245226" y="2016080"/>
          <a:ext cx="2253266" cy="2253266"/>
        </a:xfrm>
        <a:prstGeom prst="pie">
          <a:avLst>
            <a:gd name="adj1" fmla="val 5400000"/>
            <a:gd name="adj2" fmla="val 162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D4DDF8-B457-4B60-BD13-806447B7BF37}">
      <dsp:nvSpPr>
        <dsp:cNvPr id="0" name=""/>
        <dsp:cNvSpPr/>
      </dsp:nvSpPr>
      <dsp:spPr>
        <a:xfrm>
          <a:off x="2371859" y="2016080"/>
          <a:ext cx="8497350" cy="225326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>
              <a:solidFill>
                <a:schemeClr val="tx1"/>
              </a:solidFill>
            </a:rPr>
            <a:t>Diseñar una geodatabase estandarizada para ciudades sostenibles</a:t>
          </a:r>
          <a:endParaRPr lang="es-ES" sz="2500" kern="1200" dirty="0">
            <a:solidFill>
              <a:schemeClr val="tx1"/>
            </a:solidFill>
          </a:endParaRPr>
        </a:p>
      </dsp:txBody>
      <dsp:txXfrm>
        <a:off x="2371859" y="2016080"/>
        <a:ext cx="8497350" cy="1008040"/>
      </dsp:txXfrm>
    </dsp:sp>
    <dsp:sp modelId="{691E2195-BE47-4311-A474-B792A577B572}">
      <dsp:nvSpPr>
        <dsp:cNvPr id="0" name=""/>
        <dsp:cNvSpPr/>
      </dsp:nvSpPr>
      <dsp:spPr>
        <a:xfrm>
          <a:off x="1867839" y="3024120"/>
          <a:ext cx="1008040" cy="1008040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54BA42-DED4-46A6-B652-F02176896697}">
      <dsp:nvSpPr>
        <dsp:cNvPr id="0" name=""/>
        <dsp:cNvSpPr/>
      </dsp:nvSpPr>
      <dsp:spPr>
        <a:xfrm>
          <a:off x="2371859" y="3024120"/>
          <a:ext cx="8497350" cy="100804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>
              <a:solidFill>
                <a:schemeClr val="tx1"/>
              </a:solidFill>
            </a:rPr>
            <a:t>Diseñar un sitio web para ciudades sostenibles </a:t>
          </a:r>
          <a:endParaRPr lang="es-ES" sz="2500" kern="1200" dirty="0">
            <a:solidFill>
              <a:schemeClr val="tx1"/>
            </a:solidFill>
          </a:endParaRPr>
        </a:p>
      </dsp:txBody>
      <dsp:txXfrm>
        <a:off x="2371859" y="3024120"/>
        <a:ext cx="8497350" cy="100804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28D8C9-0562-4FBD-84AD-C3B903499240}">
      <dsp:nvSpPr>
        <dsp:cNvPr id="0" name=""/>
        <dsp:cNvSpPr/>
      </dsp:nvSpPr>
      <dsp:spPr>
        <a:xfrm rot="16200000">
          <a:off x="-832407" y="834556"/>
          <a:ext cx="3778250" cy="2109136"/>
        </a:xfrm>
        <a:prstGeom prst="flowChartManualOperati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0" tIns="0" rIns="121233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>
              <a:solidFill>
                <a:schemeClr val="tx1"/>
              </a:solidFill>
            </a:rPr>
            <a:t>Un informe </a:t>
          </a:r>
          <a:r>
            <a:rPr lang="es-ES" sz="1900" kern="1200" dirty="0" smtClean="0">
              <a:solidFill>
                <a:schemeClr val="tx1"/>
              </a:solidFill>
            </a:rPr>
            <a:t>de cumplimiento de los planes de desarrollo y ordenamiento territorial según la guía SENPLADES (2015).</a:t>
          </a:r>
          <a:endParaRPr lang="es-ES" sz="1900" kern="1200" dirty="0">
            <a:solidFill>
              <a:schemeClr val="tx1"/>
            </a:solidFill>
          </a:endParaRPr>
        </a:p>
      </dsp:txBody>
      <dsp:txXfrm rot="5400000">
        <a:off x="2150" y="755649"/>
        <a:ext cx="2109136" cy="2266950"/>
      </dsp:txXfrm>
    </dsp:sp>
    <dsp:sp modelId="{A229E448-F9C3-4A07-87B5-D3D18A1D9F9D}">
      <dsp:nvSpPr>
        <dsp:cNvPr id="0" name=""/>
        <dsp:cNvSpPr/>
      </dsp:nvSpPr>
      <dsp:spPr>
        <a:xfrm rot="16200000">
          <a:off x="1434914" y="834556"/>
          <a:ext cx="3778250" cy="2109136"/>
        </a:xfrm>
        <a:prstGeom prst="flowChartManualOperati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0" tIns="0" rIns="121233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>
              <a:solidFill>
                <a:schemeClr val="tx1"/>
              </a:solidFill>
            </a:rPr>
            <a:t>Un informe </a:t>
          </a:r>
          <a:r>
            <a:rPr lang="es-ES" sz="1900" kern="1200" dirty="0" smtClean="0">
              <a:solidFill>
                <a:schemeClr val="tx1"/>
              </a:solidFill>
            </a:rPr>
            <a:t>de los niveles de sostenibilidad alcanzados por los cantones en estudio según los indicadores del BID. </a:t>
          </a:r>
          <a:endParaRPr lang="es-ES" sz="1900" kern="1200" dirty="0">
            <a:solidFill>
              <a:schemeClr val="tx1"/>
            </a:solidFill>
          </a:endParaRPr>
        </a:p>
      </dsp:txBody>
      <dsp:txXfrm rot="5400000">
        <a:off x="2269471" y="755649"/>
        <a:ext cx="2109136" cy="2266950"/>
      </dsp:txXfrm>
    </dsp:sp>
    <dsp:sp modelId="{C3BA8E62-B6BE-4CE9-B7C1-36010D4462E4}">
      <dsp:nvSpPr>
        <dsp:cNvPr id="0" name=""/>
        <dsp:cNvSpPr/>
      </dsp:nvSpPr>
      <dsp:spPr>
        <a:xfrm rot="16200000">
          <a:off x="3702235" y="834556"/>
          <a:ext cx="3778250" cy="2109136"/>
        </a:xfrm>
        <a:prstGeom prst="flowChartManualOperati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0" tIns="0" rIns="121233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>
              <a:solidFill>
                <a:schemeClr val="tx1"/>
              </a:solidFill>
            </a:rPr>
            <a:t>Una geodatabase estandarizada con la información que debería tener de acuerdo a los criterios del BID.</a:t>
          </a:r>
          <a:endParaRPr lang="es-ES" sz="1900" kern="1200" dirty="0">
            <a:solidFill>
              <a:schemeClr val="tx1"/>
            </a:solidFill>
          </a:endParaRPr>
        </a:p>
      </dsp:txBody>
      <dsp:txXfrm rot="5400000">
        <a:off x="4536792" y="755649"/>
        <a:ext cx="2109136" cy="2266950"/>
      </dsp:txXfrm>
    </dsp:sp>
    <dsp:sp modelId="{73A5F20A-0128-490F-8426-E20F457C684C}">
      <dsp:nvSpPr>
        <dsp:cNvPr id="0" name=""/>
        <dsp:cNvSpPr/>
      </dsp:nvSpPr>
      <dsp:spPr>
        <a:xfrm rot="16200000">
          <a:off x="5969557" y="834556"/>
          <a:ext cx="3778250" cy="2109136"/>
        </a:xfrm>
        <a:prstGeom prst="flowChartManualOperati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0" tIns="0" rIns="121233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smtClean="0">
              <a:solidFill>
                <a:schemeClr val="tx1"/>
              </a:solidFill>
            </a:rPr>
            <a:t>Un sitio web que contenga la información de los cantones en estudio del Ecuador </a:t>
          </a:r>
          <a:endParaRPr lang="es-ES" sz="1900" kern="1200">
            <a:solidFill>
              <a:schemeClr val="tx1"/>
            </a:solidFill>
          </a:endParaRPr>
        </a:p>
      </dsp:txBody>
      <dsp:txXfrm rot="5400000">
        <a:off x="6804114" y="755649"/>
        <a:ext cx="2109136" cy="226695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E3277D-6246-4254-859F-BFB9E3921966}">
      <dsp:nvSpPr>
        <dsp:cNvPr id="0" name=""/>
        <dsp:cNvSpPr/>
      </dsp:nvSpPr>
      <dsp:spPr>
        <a:xfrm>
          <a:off x="0" y="0"/>
          <a:ext cx="2035935" cy="2035935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702C33-0AEE-4A67-AE52-9317007D29E8}">
      <dsp:nvSpPr>
        <dsp:cNvPr id="0" name=""/>
        <dsp:cNvSpPr/>
      </dsp:nvSpPr>
      <dsp:spPr>
        <a:xfrm>
          <a:off x="1017967" y="0"/>
          <a:ext cx="7431087" cy="203593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700" kern="1200" dirty="0" smtClean="0"/>
            <a:t>H1: Los 7 cantones elegidos del Ecuador cumplen el 45% de los indicadores expuestos por el BID</a:t>
          </a:r>
          <a:endParaRPr lang="es-ES" sz="2700" kern="1200" dirty="0"/>
        </a:p>
      </dsp:txBody>
      <dsp:txXfrm>
        <a:off x="1017967" y="0"/>
        <a:ext cx="7431087" cy="967069"/>
      </dsp:txXfrm>
    </dsp:sp>
    <dsp:sp modelId="{80C84347-CDCD-4FD8-8AEB-A447E9372236}">
      <dsp:nvSpPr>
        <dsp:cNvPr id="0" name=""/>
        <dsp:cNvSpPr/>
      </dsp:nvSpPr>
      <dsp:spPr>
        <a:xfrm>
          <a:off x="534432" y="967069"/>
          <a:ext cx="967069" cy="967069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AA9D7C-03C4-4EA0-9D42-DD6E2A641A1E}">
      <dsp:nvSpPr>
        <dsp:cNvPr id="0" name=""/>
        <dsp:cNvSpPr/>
      </dsp:nvSpPr>
      <dsp:spPr>
        <a:xfrm>
          <a:off x="1017967" y="967069"/>
          <a:ext cx="7431087" cy="96706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700" kern="1200" dirty="0" smtClean="0"/>
            <a:t>H0:  Los 7 cantones del Ecuador no cumplen el 45% de los indicadores expuestos por el BID </a:t>
          </a:r>
          <a:endParaRPr lang="es-ES" sz="2700" kern="1200" dirty="0"/>
        </a:p>
      </dsp:txBody>
      <dsp:txXfrm>
        <a:off x="1017967" y="967069"/>
        <a:ext cx="7431087" cy="96706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4CE6A4-8174-428D-88B7-FF559C7F99B2}">
      <dsp:nvSpPr>
        <dsp:cNvPr id="0" name=""/>
        <dsp:cNvSpPr/>
      </dsp:nvSpPr>
      <dsp:spPr>
        <a:xfrm>
          <a:off x="105171" y="661"/>
          <a:ext cx="2083593" cy="125015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>
              <a:solidFill>
                <a:schemeClr val="tx1"/>
              </a:solidFill>
            </a:rPr>
            <a:t>Recolección de datos</a:t>
          </a:r>
          <a:endParaRPr lang="es-ES" sz="2300" kern="1200" dirty="0">
            <a:solidFill>
              <a:schemeClr val="tx1"/>
            </a:solidFill>
          </a:endParaRPr>
        </a:p>
      </dsp:txBody>
      <dsp:txXfrm>
        <a:off x="141787" y="37277"/>
        <a:ext cx="2010361" cy="1176924"/>
      </dsp:txXfrm>
    </dsp:sp>
    <dsp:sp modelId="{04F4B7CD-CA26-409E-89D6-1AE89120C142}">
      <dsp:nvSpPr>
        <dsp:cNvPr id="0" name=""/>
        <dsp:cNvSpPr/>
      </dsp:nvSpPr>
      <dsp:spPr>
        <a:xfrm>
          <a:off x="2372121" y="367374"/>
          <a:ext cx="441721" cy="5167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kern="1200">
            <a:solidFill>
              <a:schemeClr val="tx1"/>
            </a:solidFill>
          </a:endParaRPr>
        </a:p>
      </dsp:txBody>
      <dsp:txXfrm>
        <a:off x="2372121" y="470720"/>
        <a:ext cx="309205" cy="310039"/>
      </dsp:txXfrm>
    </dsp:sp>
    <dsp:sp modelId="{446B235E-A24F-43CC-8F70-DC0200AFD914}">
      <dsp:nvSpPr>
        <dsp:cNvPr id="0" name=""/>
        <dsp:cNvSpPr/>
      </dsp:nvSpPr>
      <dsp:spPr>
        <a:xfrm>
          <a:off x="3022203" y="661"/>
          <a:ext cx="2083593" cy="125015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>
              <a:solidFill>
                <a:schemeClr val="tx1"/>
              </a:solidFill>
            </a:rPr>
            <a:t>Análisis de PDOT</a:t>
          </a:r>
          <a:endParaRPr lang="es-ES" sz="2300" kern="1200" dirty="0">
            <a:solidFill>
              <a:schemeClr val="tx1"/>
            </a:solidFill>
          </a:endParaRPr>
        </a:p>
      </dsp:txBody>
      <dsp:txXfrm>
        <a:off x="3058819" y="37277"/>
        <a:ext cx="2010361" cy="1176924"/>
      </dsp:txXfrm>
    </dsp:sp>
    <dsp:sp modelId="{D0A8B811-3458-4792-B4E6-92975B56C9BA}">
      <dsp:nvSpPr>
        <dsp:cNvPr id="0" name=""/>
        <dsp:cNvSpPr/>
      </dsp:nvSpPr>
      <dsp:spPr>
        <a:xfrm>
          <a:off x="5289153" y="367374"/>
          <a:ext cx="441721" cy="5167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kern="1200">
            <a:solidFill>
              <a:schemeClr val="tx1"/>
            </a:solidFill>
          </a:endParaRPr>
        </a:p>
      </dsp:txBody>
      <dsp:txXfrm>
        <a:off x="5289153" y="470720"/>
        <a:ext cx="309205" cy="310039"/>
      </dsp:txXfrm>
    </dsp:sp>
    <dsp:sp modelId="{E68C01B5-2DFE-4BA6-9DF5-7DAA62E73C52}">
      <dsp:nvSpPr>
        <dsp:cNvPr id="0" name=""/>
        <dsp:cNvSpPr/>
      </dsp:nvSpPr>
      <dsp:spPr>
        <a:xfrm>
          <a:off x="5939234" y="661"/>
          <a:ext cx="2083593" cy="125015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>
              <a:solidFill>
                <a:schemeClr val="tx1"/>
              </a:solidFill>
            </a:rPr>
            <a:t>Priorización de variables</a:t>
          </a:r>
          <a:endParaRPr lang="es-ES" sz="2300" kern="1200" dirty="0">
            <a:solidFill>
              <a:schemeClr val="tx1"/>
            </a:solidFill>
          </a:endParaRPr>
        </a:p>
      </dsp:txBody>
      <dsp:txXfrm>
        <a:off x="5975850" y="37277"/>
        <a:ext cx="2010361" cy="1176924"/>
      </dsp:txXfrm>
    </dsp:sp>
    <dsp:sp modelId="{25F40226-74DE-4353-81FF-3BCC4AD960A1}">
      <dsp:nvSpPr>
        <dsp:cNvPr id="0" name=""/>
        <dsp:cNvSpPr/>
      </dsp:nvSpPr>
      <dsp:spPr>
        <a:xfrm rot="5400000">
          <a:off x="6760170" y="1396669"/>
          <a:ext cx="441721" cy="5167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kern="1200">
            <a:solidFill>
              <a:schemeClr val="tx1"/>
            </a:solidFill>
          </a:endParaRPr>
        </a:p>
      </dsp:txBody>
      <dsp:txXfrm rot="-5400000">
        <a:off x="6826011" y="1434174"/>
        <a:ext cx="310039" cy="309205"/>
      </dsp:txXfrm>
    </dsp:sp>
    <dsp:sp modelId="{F1733E1A-0B51-4587-A6C9-E60F590859D6}">
      <dsp:nvSpPr>
        <dsp:cNvPr id="0" name=""/>
        <dsp:cNvSpPr/>
      </dsp:nvSpPr>
      <dsp:spPr>
        <a:xfrm>
          <a:off x="5939234" y="2084255"/>
          <a:ext cx="2083593" cy="125015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>
              <a:solidFill>
                <a:schemeClr val="tx1"/>
              </a:solidFill>
            </a:rPr>
            <a:t>Verificación de indicadores</a:t>
          </a:r>
          <a:endParaRPr lang="es-ES" sz="2300" kern="1200" dirty="0">
            <a:solidFill>
              <a:schemeClr val="tx1"/>
            </a:solidFill>
          </a:endParaRPr>
        </a:p>
      </dsp:txBody>
      <dsp:txXfrm>
        <a:off x="5975850" y="2120871"/>
        <a:ext cx="2010361" cy="1176924"/>
      </dsp:txXfrm>
    </dsp:sp>
    <dsp:sp modelId="{0646512F-AA66-4A6C-A9F5-9661D726A707}">
      <dsp:nvSpPr>
        <dsp:cNvPr id="0" name=""/>
        <dsp:cNvSpPr/>
      </dsp:nvSpPr>
      <dsp:spPr>
        <a:xfrm rot="10800000">
          <a:off x="5314156" y="2450967"/>
          <a:ext cx="441721" cy="5167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kern="1200">
            <a:solidFill>
              <a:schemeClr val="tx1"/>
            </a:solidFill>
          </a:endParaRPr>
        </a:p>
      </dsp:txBody>
      <dsp:txXfrm rot="10800000">
        <a:off x="5446672" y="2554313"/>
        <a:ext cx="309205" cy="310039"/>
      </dsp:txXfrm>
    </dsp:sp>
    <dsp:sp modelId="{87773FD3-916C-4A1A-9491-E286FCB6ADED}">
      <dsp:nvSpPr>
        <dsp:cNvPr id="0" name=""/>
        <dsp:cNvSpPr/>
      </dsp:nvSpPr>
      <dsp:spPr>
        <a:xfrm>
          <a:off x="3022203" y="2084255"/>
          <a:ext cx="2083593" cy="125015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>
              <a:solidFill>
                <a:schemeClr val="tx1"/>
              </a:solidFill>
            </a:rPr>
            <a:t>Semaforización de indicadores</a:t>
          </a:r>
          <a:endParaRPr lang="es-ES" sz="2300" kern="1200" dirty="0">
            <a:solidFill>
              <a:schemeClr val="tx1"/>
            </a:solidFill>
          </a:endParaRPr>
        </a:p>
      </dsp:txBody>
      <dsp:txXfrm>
        <a:off x="3058819" y="2120871"/>
        <a:ext cx="2010361" cy="1176924"/>
      </dsp:txXfrm>
    </dsp:sp>
    <dsp:sp modelId="{DCCDEC55-9D82-4AA7-B25C-10E9138BEBAF}">
      <dsp:nvSpPr>
        <dsp:cNvPr id="0" name=""/>
        <dsp:cNvSpPr/>
      </dsp:nvSpPr>
      <dsp:spPr>
        <a:xfrm rot="10800000">
          <a:off x="2397125" y="2450967"/>
          <a:ext cx="441721" cy="5167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kern="1200">
            <a:solidFill>
              <a:schemeClr val="tx1"/>
            </a:solidFill>
          </a:endParaRPr>
        </a:p>
      </dsp:txBody>
      <dsp:txXfrm rot="10800000">
        <a:off x="2529641" y="2554313"/>
        <a:ext cx="309205" cy="310039"/>
      </dsp:txXfrm>
    </dsp:sp>
    <dsp:sp modelId="{D075E82C-A452-48CF-9B91-CC86886DF659}">
      <dsp:nvSpPr>
        <dsp:cNvPr id="0" name=""/>
        <dsp:cNvSpPr/>
      </dsp:nvSpPr>
      <dsp:spPr>
        <a:xfrm>
          <a:off x="105171" y="2084255"/>
          <a:ext cx="2083593" cy="125015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>
              <a:solidFill>
                <a:schemeClr val="tx1"/>
              </a:solidFill>
            </a:rPr>
            <a:t>Aplicación del método </a:t>
          </a:r>
          <a:r>
            <a:rPr lang="es-ES" sz="2300" kern="1200" dirty="0" err="1" smtClean="0">
              <a:solidFill>
                <a:schemeClr val="tx1"/>
              </a:solidFill>
            </a:rPr>
            <a:t>AHP</a:t>
          </a:r>
          <a:endParaRPr lang="es-ES" sz="2300" kern="1200" dirty="0">
            <a:solidFill>
              <a:schemeClr val="tx1"/>
            </a:solidFill>
          </a:endParaRPr>
        </a:p>
      </dsp:txBody>
      <dsp:txXfrm>
        <a:off x="141787" y="2120871"/>
        <a:ext cx="2010361" cy="1176924"/>
      </dsp:txXfrm>
    </dsp:sp>
    <dsp:sp modelId="{3AC8904C-0650-47E8-B0E5-DA77BE61A3CE}">
      <dsp:nvSpPr>
        <dsp:cNvPr id="0" name=""/>
        <dsp:cNvSpPr/>
      </dsp:nvSpPr>
      <dsp:spPr>
        <a:xfrm rot="5400000">
          <a:off x="926107" y="3480263"/>
          <a:ext cx="441721" cy="5167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kern="1200">
            <a:solidFill>
              <a:schemeClr val="tx1"/>
            </a:solidFill>
          </a:endParaRPr>
        </a:p>
      </dsp:txBody>
      <dsp:txXfrm rot="-5400000">
        <a:off x="991948" y="3517768"/>
        <a:ext cx="310039" cy="309205"/>
      </dsp:txXfrm>
    </dsp:sp>
    <dsp:sp modelId="{1A329EF2-431D-4245-ABB3-09195B729E6E}">
      <dsp:nvSpPr>
        <dsp:cNvPr id="0" name=""/>
        <dsp:cNvSpPr/>
      </dsp:nvSpPr>
      <dsp:spPr>
        <a:xfrm>
          <a:off x="105171" y="4167849"/>
          <a:ext cx="2083593" cy="125015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>
              <a:solidFill>
                <a:schemeClr val="tx1"/>
              </a:solidFill>
            </a:rPr>
            <a:t>Recolección de  información geográfica</a:t>
          </a:r>
          <a:endParaRPr lang="es-ES" sz="2300" kern="1200" dirty="0">
            <a:solidFill>
              <a:schemeClr val="tx1"/>
            </a:solidFill>
          </a:endParaRPr>
        </a:p>
      </dsp:txBody>
      <dsp:txXfrm>
        <a:off x="141787" y="4204465"/>
        <a:ext cx="2010361" cy="1176924"/>
      </dsp:txXfrm>
    </dsp:sp>
    <dsp:sp modelId="{2F26349B-4B36-444B-ABE6-48B543698082}">
      <dsp:nvSpPr>
        <dsp:cNvPr id="0" name=""/>
        <dsp:cNvSpPr/>
      </dsp:nvSpPr>
      <dsp:spPr>
        <a:xfrm>
          <a:off x="2372121" y="4534561"/>
          <a:ext cx="441721" cy="5167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kern="1200">
            <a:solidFill>
              <a:schemeClr val="tx1"/>
            </a:solidFill>
          </a:endParaRPr>
        </a:p>
      </dsp:txBody>
      <dsp:txXfrm>
        <a:off x="2372121" y="4637907"/>
        <a:ext cx="309205" cy="310039"/>
      </dsp:txXfrm>
    </dsp:sp>
    <dsp:sp modelId="{FD98AF84-FE96-4430-92CD-B8BA3D39B3F2}">
      <dsp:nvSpPr>
        <dsp:cNvPr id="0" name=""/>
        <dsp:cNvSpPr/>
      </dsp:nvSpPr>
      <dsp:spPr>
        <a:xfrm>
          <a:off x="3022203" y="4167849"/>
          <a:ext cx="2083593" cy="125015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>
              <a:solidFill>
                <a:schemeClr val="tx1"/>
              </a:solidFill>
            </a:rPr>
            <a:t>Geodatabase</a:t>
          </a:r>
          <a:endParaRPr lang="es-ES" sz="2300" kern="1200" dirty="0">
            <a:solidFill>
              <a:schemeClr val="tx1"/>
            </a:solidFill>
          </a:endParaRPr>
        </a:p>
      </dsp:txBody>
      <dsp:txXfrm>
        <a:off x="3058819" y="4204465"/>
        <a:ext cx="2010361" cy="1176924"/>
      </dsp:txXfrm>
    </dsp:sp>
    <dsp:sp modelId="{BFDE9874-5438-44C6-8377-494A81903FD6}">
      <dsp:nvSpPr>
        <dsp:cNvPr id="0" name=""/>
        <dsp:cNvSpPr/>
      </dsp:nvSpPr>
      <dsp:spPr>
        <a:xfrm>
          <a:off x="5289153" y="4534561"/>
          <a:ext cx="441721" cy="5167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kern="1200">
            <a:solidFill>
              <a:schemeClr val="tx1"/>
            </a:solidFill>
          </a:endParaRPr>
        </a:p>
      </dsp:txBody>
      <dsp:txXfrm>
        <a:off x="5289153" y="4637907"/>
        <a:ext cx="309205" cy="310039"/>
      </dsp:txXfrm>
    </dsp:sp>
    <dsp:sp modelId="{9E6871F4-FFD2-4970-9F9F-E909D15644FD}">
      <dsp:nvSpPr>
        <dsp:cNvPr id="0" name=""/>
        <dsp:cNvSpPr/>
      </dsp:nvSpPr>
      <dsp:spPr>
        <a:xfrm>
          <a:off x="5939234" y="4167849"/>
          <a:ext cx="2083593" cy="125015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>
              <a:solidFill>
                <a:schemeClr val="tx1"/>
              </a:solidFill>
            </a:rPr>
            <a:t>Sitio web</a:t>
          </a:r>
          <a:endParaRPr lang="es-ES" sz="2300" kern="1200" dirty="0">
            <a:solidFill>
              <a:schemeClr val="tx1"/>
            </a:solidFill>
          </a:endParaRPr>
        </a:p>
      </dsp:txBody>
      <dsp:txXfrm>
        <a:off x="5975850" y="4204465"/>
        <a:ext cx="2010361" cy="117692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BB2E08-62D3-4878-9A50-5278C2C2CB15}">
      <dsp:nvSpPr>
        <dsp:cNvPr id="0" name=""/>
        <dsp:cNvSpPr/>
      </dsp:nvSpPr>
      <dsp:spPr>
        <a:xfrm>
          <a:off x="0" y="1052330"/>
          <a:ext cx="3662180" cy="219730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2100" b="1" kern="1200" smtClean="0">
              <a:solidFill>
                <a:schemeClr val="tx1"/>
              </a:solidFill>
            </a:rPr>
            <a:t>Se cumplió en promedio 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2100" b="1" kern="1200" smtClean="0">
              <a:solidFill>
                <a:schemeClr val="tx1"/>
              </a:solidFill>
            </a:rPr>
            <a:t>59,03% de los lineamientos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2100" b="1" kern="1200" smtClean="0">
              <a:solidFill>
                <a:schemeClr val="tx1"/>
              </a:solidFill>
            </a:rPr>
            <a:t> planteados </a:t>
          </a:r>
        </a:p>
        <a:p>
          <a:pPr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100" b="1" kern="1200" dirty="0">
            <a:solidFill>
              <a:schemeClr val="tx1"/>
            </a:solidFill>
          </a:endParaRPr>
        </a:p>
      </dsp:txBody>
      <dsp:txXfrm>
        <a:off x="0" y="1052330"/>
        <a:ext cx="3662180" cy="2197308"/>
      </dsp:txXfrm>
    </dsp:sp>
    <dsp:sp modelId="{7F5F34FE-2D05-44B9-B6C7-01CD58223AEE}">
      <dsp:nvSpPr>
        <dsp:cNvPr id="0" name=""/>
        <dsp:cNvSpPr/>
      </dsp:nvSpPr>
      <dsp:spPr>
        <a:xfrm>
          <a:off x="4108819" y="1034664"/>
          <a:ext cx="3662180" cy="2197308"/>
        </a:xfrm>
        <a:prstGeom prst="rect">
          <a:avLst/>
        </a:prstGeom>
        <a:solidFill>
          <a:schemeClr val="accent5">
            <a:hueOff val="221250"/>
            <a:satOff val="2512"/>
            <a:lumOff val="227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2100" b="1" kern="1200" smtClean="0">
              <a:solidFill>
                <a:schemeClr val="tx1"/>
              </a:solidFill>
            </a:rPr>
            <a:t>Se encontró en promedio el 30,84% de la información requerida de los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2100" b="1" kern="1200" smtClean="0">
              <a:solidFill>
                <a:schemeClr val="tx1"/>
              </a:solidFill>
            </a:rPr>
            <a:t>indicadores del BID</a:t>
          </a:r>
          <a:endParaRPr lang="es-ES" sz="2100" b="1" kern="1200" dirty="0">
            <a:solidFill>
              <a:schemeClr val="tx1"/>
            </a:solidFill>
          </a:endParaRPr>
        </a:p>
      </dsp:txBody>
      <dsp:txXfrm>
        <a:off x="4108819" y="1034664"/>
        <a:ext cx="3662180" cy="2197308"/>
      </dsp:txXfrm>
    </dsp:sp>
    <dsp:sp modelId="{A997B5B4-6F83-4047-A490-8FBA1CCD6924}">
      <dsp:nvSpPr>
        <dsp:cNvPr id="0" name=""/>
        <dsp:cNvSpPr/>
      </dsp:nvSpPr>
      <dsp:spPr>
        <a:xfrm>
          <a:off x="8056796" y="1052330"/>
          <a:ext cx="3662180" cy="2197308"/>
        </a:xfrm>
        <a:prstGeom prst="rect">
          <a:avLst/>
        </a:prstGeom>
        <a:solidFill>
          <a:schemeClr val="accent5">
            <a:hueOff val="442499"/>
            <a:satOff val="5024"/>
            <a:lumOff val="454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2100" b="1" kern="1200" smtClean="0">
              <a:solidFill>
                <a:schemeClr val="tx1"/>
              </a:solidFill>
            </a:rPr>
            <a:t>Se notó una fuerte diferencia entre el cumplimiento de los lineamientos expuestos por la guía SENPLADES y la existencia de los indicadores expuestos por el BID</a:t>
          </a:r>
          <a:endParaRPr lang="es-ES" sz="2100" b="1" kern="1200" dirty="0">
            <a:solidFill>
              <a:schemeClr val="tx1"/>
            </a:solidFill>
          </a:endParaRPr>
        </a:p>
      </dsp:txBody>
      <dsp:txXfrm>
        <a:off x="8056796" y="1052330"/>
        <a:ext cx="3662180" cy="2197308"/>
      </dsp:txXfrm>
    </dsp:sp>
    <dsp:sp modelId="{7D5433A2-BC94-4372-B662-1EAA21EAC4FE}">
      <dsp:nvSpPr>
        <dsp:cNvPr id="0" name=""/>
        <dsp:cNvSpPr/>
      </dsp:nvSpPr>
      <dsp:spPr>
        <a:xfrm>
          <a:off x="0" y="3615856"/>
          <a:ext cx="3662180" cy="2197308"/>
        </a:xfrm>
        <a:prstGeom prst="rect">
          <a:avLst/>
        </a:prstGeom>
        <a:solidFill>
          <a:schemeClr val="accent5">
            <a:hueOff val="663749"/>
            <a:satOff val="7537"/>
            <a:lumOff val="682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2100" b="1" kern="1200" smtClean="0">
              <a:solidFill>
                <a:schemeClr val="tx1"/>
              </a:solidFill>
            </a:rPr>
            <a:t>Se obtuvieron porcentajes de sostenibilidad alcanzados por los cantones en base a los indicadores expuestos por el BID</a:t>
          </a:r>
          <a:endParaRPr lang="es-ES" sz="2100" b="1" kern="1200" dirty="0">
            <a:solidFill>
              <a:schemeClr val="tx1"/>
            </a:solidFill>
          </a:endParaRPr>
        </a:p>
      </dsp:txBody>
      <dsp:txXfrm>
        <a:off x="0" y="3615856"/>
        <a:ext cx="3662180" cy="2197308"/>
      </dsp:txXfrm>
    </dsp:sp>
    <dsp:sp modelId="{DD770E95-B4F7-472E-ADD5-461D7C5D56AC}">
      <dsp:nvSpPr>
        <dsp:cNvPr id="0" name=""/>
        <dsp:cNvSpPr/>
      </dsp:nvSpPr>
      <dsp:spPr>
        <a:xfrm>
          <a:off x="4028398" y="3615856"/>
          <a:ext cx="3662180" cy="2197308"/>
        </a:xfrm>
        <a:prstGeom prst="rect">
          <a:avLst/>
        </a:prstGeom>
        <a:solidFill>
          <a:schemeClr val="accent5">
            <a:hueOff val="884998"/>
            <a:satOff val="10049"/>
            <a:lumOff val="909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2100" b="1" kern="1200" smtClean="0">
              <a:solidFill>
                <a:schemeClr val="tx1"/>
              </a:solidFill>
            </a:rPr>
            <a:t>Se concluye que los siete cantones analizados poseen en promedio un cumplimiento del 51,14% de los indicadores del BID encontrados en cada cantón</a:t>
          </a:r>
          <a:endParaRPr lang="es-ES" sz="2100" b="1" kern="1200" dirty="0">
            <a:solidFill>
              <a:schemeClr val="tx1"/>
            </a:solidFill>
          </a:endParaRPr>
        </a:p>
      </dsp:txBody>
      <dsp:txXfrm>
        <a:off x="4028398" y="3615856"/>
        <a:ext cx="3662180" cy="2197308"/>
      </dsp:txXfrm>
    </dsp:sp>
    <dsp:sp modelId="{72FC9097-9158-45D3-A8AF-4C22155C7597}">
      <dsp:nvSpPr>
        <dsp:cNvPr id="0" name=""/>
        <dsp:cNvSpPr/>
      </dsp:nvSpPr>
      <dsp:spPr>
        <a:xfrm>
          <a:off x="8056796" y="3615856"/>
          <a:ext cx="3662180" cy="2197308"/>
        </a:xfrm>
        <a:prstGeom prst="rect">
          <a:avLst/>
        </a:prstGeom>
        <a:solidFill>
          <a:schemeClr val="accent5">
            <a:hueOff val="1106248"/>
            <a:satOff val="12561"/>
            <a:lumOff val="1137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b="1" kern="1200" smtClean="0">
              <a:solidFill>
                <a:schemeClr val="tx1"/>
              </a:solidFill>
            </a:rPr>
            <a:t>Se cumplió con el sitio web de sostenibilidad para los cantones estudiados, exponiendo la información de los análisis realizados en cada cantón</a:t>
          </a:r>
          <a:endParaRPr lang="es-ES" sz="2100" b="1" kern="1200" dirty="0" smtClean="0">
            <a:solidFill>
              <a:schemeClr val="tx1"/>
            </a:solidFill>
          </a:endParaRPr>
        </a:p>
      </dsp:txBody>
      <dsp:txXfrm>
        <a:off x="8056796" y="3615856"/>
        <a:ext cx="3662180" cy="219730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9CAC20-CF5A-4116-BB79-495270E69A1E}">
      <dsp:nvSpPr>
        <dsp:cNvPr id="0" name=""/>
        <dsp:cNvSpPr/>
      </dsp:nvSpPr>
      <dsp:spPr>
        <a:xfrm>
          <a:off x="992" y="194138"/>
          <a:ext cx="3869531" cy="2321718"/>
        </a:xfrm>
        <a:prstGeom prst="rect">
          <a:avLst/>
        </a:prstGeom>
        <a:gradFill rotWithShape="0">
          <a:gsLst>
            <a:gs pos="0">
              <a:schemeClr val="accent3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2300" b="1" kern="1200" smtClean="0">
              <a:solidFill>
                <a:schemeClr val="tx1"/>
              </a:solidFill>
            </a:rPr>
            <a:t>Profundizar el tema en base a la segunda fase de sostenibilidad expuesta por el BID</a:t>
          </a:r>
          <a:endParaRPr lang="es-ES" sz="2300" b="1" kern="1200" dirty="0">
            <a:solidFill>
              <a:schemeClr val="tx1"/>
            </a:solidFill>
          </a:endParaRPr>
        </a:p>
      </dsp:txBody>
      <dsp:txXfrm>
        <a:off x="992" y="194138"/>
        <a:ext cx="3869531" cy="2321718"/>
      </dsp:txXfrm>
    </dsp:sp>
    <dsp:sp modelId="{38974D67-BCD2-4FCA-8FA5-9BE64F7571A9}">
      <dsp:nvSpPr>
        <dsp:cNvPr id="0" name=""/>
        <dsp:cNvSpPr/>
      </dsp:nvSpPr>
      <dsp:spPr>
        <a:xfrm>
          <a:off x="4257476" y="194138"/>
          <a:ext cx="3869531" cy="2321718"/>
        </a:xfrm>
        <a:prstGeom prst="rect">
          <a:avLst/>
        </a:prstGeom>
        <a:gradFill rotWithShape="0">
          <a:gsLst>
            <a:gs pos="0">
              <a:schemeClr val="accent3">
                <a:shade val="50000"/>
                <a:hueOff val="214912"/>
                <a:satOff val="-8169"/>
                <a:lumOff val="2934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shade val="50000"/>
                <a:hueOff val="214912"/>
                <a:satOff val="-8169"/>
                <a:lumOff val="2934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shade val="50000"/>
                <a:hueOff val="214912"/>
                <a:satOff val="-8169"/>
                <a:lumOff val="2934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2300" b="1" kern="1200" smtClean="0">
              <a:solidFill>
                <a:schemeClr val="tx1"/>
              </a:solidFill>
            </a:rPr>
            <a:t>Incluir información 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2300" b="1" kern="1200" smtClean="0">
              <a:solidFill>
                <a:schemeClr val="tx1"/>
              </a:solidFill>
            </a:rPr>
            <a:t>extra que complemente los temas expuestos en la Geodatabase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300" b="1" kern="1200" dirty="0">
            <a:solidFill>
              <a:schemeClr val="tx1"/>
            </a:solidFill>
          </a:endParaRPr>
        </a:p>
      </dsp:txBody>
      <dsp:txXfrm>
        <a:off x="4257476" y="194138"/>
        <a:ext cx="3869531" cy="2321718"/>
      </dsp:txXfrm>
    </dsp:sp>
    <dsp:sp modelId="{F848DE49-B964-4464-AA71-E2328A5D565C}">
      <dsp:nvSpPr>
        <dsp:cNvPr id="0" name=""/>
        <dsp:cNvSpPr/>
      </dsp:nvSpPr>
      <dsp:spPr>
        <a:xfrm>
          <a:off x="2129234" y="2902810"/>
          <a:ext cx="3869531" cy="2321718"/>
        </a:xfrm>
        <a:prstGeom prst="rect">
          <a:avLst/>
        </a:prstGeom>
        <a:gradFill rotWithShape="0">
          <a:gsLst>
            <a:gs pos="0">
              <a:schemeClr val="accent3">
                <a:shade val="50000"/>
                <a:hueOff val="214912"/>
                <a:satOff val="-8169"/>
                <a:lumOff val="2934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shade val="50000"/>
                <a:hueOff val="214912"/>
                <a:satOff val="-8169"/>
                <a:lumOff val="2934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shade val="50000"/>
                <a:hueOff val="214912"/>
                <a:satOff val="-8169"/>
                <a:lumOff val="2934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b="1" kern="1200" smtClean="0">
              <a:solidFill>
                <a:schemeClr val="tx1"/>
              </a:solidFill>
            </a:rPr>
            <a:t>Darle seguimiento al sitio, subiendo información periódicamente, impartiendo nuevos conocimientos y a su vez para obtener una mayor audiencia</a:t>
          </a:r>
          <a:endParaRPr lang="es-ES" sz="2300" b="1" kern="1200" dirty="0">
            <a:solidFill>
              <a:schemeClr val="tx1"/>
            </a:solidFill>
          </a:endParaRPr>
        </a:p>
      </dsp:txBody>
      <dsp:txXfrm>
        <a:off x="2129234" y="2902810"/>
        <a:ext cx="3869531" cy="23217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0.58125</cdr:x>
      <cdr:y>0.2066</cdr:y>
    </cdr:from>
    <cdr:to>
      <cdr:x>0.58125</cdr:x>
      <cdr:y>0.89063</cdr:y>
    </cdr:to>
    <cdr:cxnSp macro="">
      <cdr:nvCxnSpPr>
        <cdr:cNvPr id="3" name="Conector recto 2"/>
        <cdr:cNvCxnSpPr/>
      </cdr:nvCxnSpPr>
      <cdr:spPr>
        <a:xfrm xmlns:a="http://schemas.openxmlformats.org/drawingml/2006/main" flipV="1">
          <a:off x="2657475" y="566738"/>
          <a:ext cx="0" cy="1876425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0.09167</cdr:x>
      <cdr:y>0.54688</cdr:y>
    </cdr:from>
    <cdr:to>
      <cdr:x>0.96875</cdr:x>
      <cdr:y>0.54688</cdr:y>
    </cdr:to>
    <cdr:cxnSp macro="">
      <cdr:nvCxnSpPr>
        <cdr:cNvPr id="5" name="Conector recto 4"/>
        <cdr:cNvCxnSpPr/>
      </cdr:nvCxnSpPr>
      <cdr:spPr>
        <a:xfrm xmlns:a="http://schemas.openxmlformats.org/drawingml/2006/main">
          <a:off x="419100" y="1500188"/>
          <a:ext cx="4010025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0.07917</cdr:x>
      <cdr:y>0.18924</cdr:y>
    </cdr:from>
    <cdr:to>
      <cdr:x>0.31458</cdr:x>
      <cdr:y>0.28299</cdr:y>
    </cdr:to>
    <cdr:sp macro="" textlink="">
      <cdr:nvSpPr>
        <cdr:cNvPr id="7" name="CuadroTexto 6"/>
        <cdr:cNvSpPr txBox="1"/>
      </cdr:nvSpPr>
      <cdr:spPr>
        <a:xfrm xmlns:a="http://schemas.openxmlformats.org/drawingml/2006/main">
          <a:off x="361950" y="519113"/>
          <a:ext cx="1076325" cy="2571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ES" sz="1100"/>
            <a:t>Zona poder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901699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8BEA88E4-18F4-439A-ADE5-743E80807CAD}" type="datetimeFigureOut">
              <a:rPr lang="es-ES" smtClean="0"/>
              <a:t>01/03/2017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1" y="9517547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901699" y="9517547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B49E8B25-D970-4B96-B457-3FC1D234619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344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505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87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745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927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233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590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565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301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335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226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201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93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diagramLayout" Target="../diagrams/layout5.xml"/><Relationship Id="rId7" Type="http://schemas.openxmlformats.org/officeDocument/2006/relationships/image" Target="../media/image18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10" Type="http://schemas.openxmlformats.org/officeDocument/2006/relationships/image" Target="../media/image21.jpe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ibujo_de_Microsoft_Visio1.vs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8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ibujo_de_Microsoft_Visio2.vs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1.tmp"/><Relationship Id="rId4" Type="http://schemas.openxmlformats.org/officeDocument/2006/relationships/image" Target="../media/image4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ibujo_de_Microsoft_Visio3.vs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8.tmp"/><Relationship Id="rId4" Type="http://schemas.openxmlformats.org/officeDocument/2006/relationships/image" Target="../media/image47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ibujo_de_Microsoft_Visio4.vs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55.tmp"/><Relationship Id="rId4" Type="http://schemas.openxmlformats.org/officeDocument/2006/relationships/image" Target="../media/image54.e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emf"/><Relationship Id="rId4" Type="http://schemas.openxmlformats.org/officeDocument/2006/relationships/image" Target="../media/image60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ibujo_de_Microsoft_Visio5.vs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63.tmp"/><Relationship Id="rId4" Type="http://schemas.openxmlformats.org/officeDocument/2006/relationships/image" Target="../media/image6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emf"/><Relationship Id="rId4" Type="http://schemas.openxmlformats.org/officeDocument/2006/relationships/image" Target="../media/image67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ibujo_de_Microsoft_Visio6.vs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70.tmp"/><Relationship Id="rId4" Type="http://schemas.openxmlformats.org/officeDocument/2006/relationships/image" Target="../media/image69.e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emf"/><Relationship Id="rId4" Type="http://schemas.openxmlformats.org/officeDocument/2006/relationships/image" Target="../media/image74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ibujo_de_Microsoft_Visio7.vs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77.tmp"/><Relationship Id="rId4" Type="http://schemas.openxmlformats.org/officeDocument/2006/relationships/image" Target="../media/image76.e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emf"/><Relationship Id="rId4" Type="http://schemas.openxmlformats.org/officeDocument/2006/relationships/image" Target="../media/image81.em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ibujo_de_Microsoft_Visio8.vs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84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tmp"/><Relationship Id="rId2" Type="http://schemas.openxmlformats.org/officeDocument/2006/relationships/image" Target="../media/image87.tmp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ibujo_de_Microsoft_Visio9.vs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94.png"/><Relationship Id="rId4" Type="http://schemas.openxmlformats.org/officeDocument/2006/relationships/image" Target="../media/image93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6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ctrTitle"/>
          </p:nvPr>
        </p:nvSpPr>
        <p:spPr>
          <a:xfrm>
            <a:off x="1677405" y="2011141"/>
            <a:ext cx="8482445" cy="496599"/>
          </a:xfrm>
        </p:spPr>
        <p:txBody>
          <a:bodyPr>
            <a:normAutofit/>
          </a:bodyPr>
          <a:lstStyle/>
          <a:p>
            <a:pPr algn="ctr"/>
            <a:r>
              <a:rPr lang="es-EC" sz="2000" b="1" dirty="0"/>
              <a:t>DEPARTAMENTO DE CIENCIAS DE LA TIERRA Y LA CONSTRUCCIÓN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851" y="377245"/>
            <a:ext cx="5275551" cy="1362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5 Rectángulo"/>
          <p:cNvSpPr/>
          <p:nvPr/>
        </p:nvSpPr>
        <p:spPr>
          <a:xfrm>
            <a:off x="2351784" y="2753409"/>
            <a:ext cx="71336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/>
              <a:t>CARRERA DE INGENIERÍA GEOGRÁFICA Y DEL MEDIO AMBIENTE</a:t>
            </a:r>
          </a:p>
        </p:txBody>
      </p:sp>
      <p:sp>
        <p:nvSpPr>
          <p:cNvPr id="8" name="7 Rectángulo"/>
          <p:cNvSpPr/>
          <p:nvPr/>
        </p:nvSpPr>
        <p:spPr>
          <a:xfrm>
            <a:off x="1677405" y="3438412"/>
            <a:ext cx="84824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b="1" dirty="0"/>
              <a:t>TEMA:</a:t>
            </a:r>
            <a:r>
              <a:rPr lang="es-EC" dirty="0"/>
              <a:t> </a:t>
            </a:r>
            <a:r>
              <a:rPr lang="es-EC" dirty="0" smtClean="0"/>
              <a:t>ANÁLISIS DEL ESTADO DE SOSTENIBILIDAD URBANA DE CIUDADES GRANDES Y MEDIANAS DEL ECUADOR</a:t>
            </a:r>
            <a:endParaRPr lang="es-EC" dirty="0"/>
          </a:p>
        </p:txBody>
      </p:sp>
      <p:sp>
        <p:nvSpPr>
          <p:cNvPr id="9" name="8 Rectángulo"/>
          <p:cNvSpPr/>
          <p:nvPr/>
        </p:nvSpPr>
        <p:spPr>
          <a:xfrm>
            <a:off x="2847306" y="432982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C" b="1" dirty="0" smtClean="0"/>
              <a:t>AUTOR:</a:t>
            </a:r>
            <a:endParaRPr lang="es-EC" dirty="0"/>
          </a:p>
          <a:p>
            <a:pPr algn="ctr"/>
            <a:r>
              <a:rPr lang="es-EC" dirty="0" smtClean="0"/>
              <a:t>WOLF MUÑOZ GABRIELA ELIZABETH</a:t>
            </a:r>
            <a:endParaRPr lang="es-EC" dirty="0"/>
          </a:p>
        </p:txBody>
      </p:sp>
      <p:sp>
        <p:nvSpPr>
          <p:cNvPr id="10" name="10 Rectángulo"/>
          <p:cNvSpPr/>
          <p:nvPr/>
        </p:nvSpPr>
        <p:spPr>
          <a:xfrm>
            <a:off x="4163979" y="5491696"/>
            <a:ext cx="35092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 smtClean="0"/>
              <a:t>DIRECTOR: </a:t>
            </a:r>
            <a:r>
              <a:rPr lang="es-EC" dirty="0" smtClean="0"/>
              <a:t>ING. PABLO PÉREZ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989541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OBJETIVOS ESPECÍFICOS </a:t>
            </a:r>
            <a:endParaRPr lang="es-ES" b="1" u="sng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9137242"/>
              </p:ext>
            </p:extLst>
          </p:nvPr>
        </p:nvGraphicFramePr>
        <p:xfrm>
          <a:off x="541472" y="1772991"/>
          <a:ext cx="10869210" cy="47437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4905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7915" y="161925"/>
            <a:ext cx="2500086" cy="1325563"/>
          </a:xfrm>
        </p:spPr>
        <p:txBody>
          <a:bodyPr>
            <a:noAutofit/>
          </a:bodyPr>
          <a:lstStyle/>
          <a:p>
            <a:r>
              <a:rPr lang="es-ES" b="1" dirty="0" smtClean="0">
                <a:solidFill>
                  <a:srgbClr val="0070C0"/>
                </a:solidFill>
              </a:rPr>
              <a:t>METAS </a:t>
            </a:r>
            <a:endParaRPr lang="es-ES" b="1" dirty="0">
              <a:solidFill>
                <a:srgbClr val="0070C0"/>
              </a:solidFill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1506328"/>
              </p:ext>
            </p:extLst>
          </p:nvPr>
        </p:nvGraphicFramePr>
        <p:xfrm>
          <a:off x="2563455" y="1360867"/>
          <a:ext cx="8915400" cy="3778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146" name="Picture 2" descr="Resultado de imagen para informe dibuj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987" y="5335874"/>
            <a:ext cx="954063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esultado de imagen para informe dibuj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030" y="5335874"/>
            <a:ext cx="135376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Resultado de imagen para geodatabas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13" y="5335874"/>
            <a:ext cx="1005668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Resultado de imagen para sitio web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7104" y="5310563"/>
            <a:ext cx="1696815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423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HIPÓTESIS </a:t>
            </a:r>
            <a:endParaRPr lang="es-ES" b="1" u="sng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6756687"/>
              </p:ext>
            </p:extLst>
          </p:nvPr>
        </p:nvGraphicFramePr>
        <p:xfrm>
          <a:off x="2188894" y="2662540"/>
          <a:ext cx="8449055" cy="20359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ángulo 4"/>
          <p:cNvSpPr/>
          <p:nvPr/>
        </p:nvSpPr>
        <p:spPr>
          <a:xfrm>
            <a:off x="2188894" y="5456015"/>
            <a:ext cx="93157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porcentaje de cumplimiento se ha basado en el informe técnico de seguimiento del Plan Nacional del Buen vivir 2013-2017 en donde se evaluaron 96 indicadores, cumpliéndose el 45% y con un avance del 22%. Se estima que los indicadores del BID deben tener como mínimo el mismo cumplimiento que los indicadores del PNBV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87443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16200000">
            <a:off x="-1675578" y="2281758"/>
            <a:ext cx="5057405" cy="809786"/>
          </a:xfrm>
        </p:spPr>
        <p:txBody>
          <a:bodyPr vert="horz">
            <a:noAutofit/>
          </a:bodyPr>
          <a:lstStyle/>
          <a:p>
            <a:r>
              <a:rPr lang="es-ES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METODOLOGÍA </a:t>
            </a:r>
            <a:endParaRPr lang="es-ES" b="1" u="sng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016447858"/>
              </p:ext>
            </p:extLst>
          </p:nvPr>
        </p:nvGraphicFramePr>
        <p:xfrm>
          <a:off x="2380342" y="47292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2806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16200000">
            <a:off x="-2136490" y="2637228"/>
            <a:ext cx="6098146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 smtClean="0"/>
              <a:t>Criterios para la elaboración de los PDOT</a:t>
            </a:r>
            <a:endParaRPr lang="es-ES" b="1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6" name="Rectángulo 5"/>
          <p:cNvSpPr/>
          <p:nvPr/>
        </p:nvSpPr>
        <p:spPr>
          <a:xfrm>
            <a:off x="3462954" y="6642556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800" dirty="0">
                <a:latin typeface="Arial" panose="020B0604020202020204" pitchFamily="34" charset="0"/>
                <a:ea typeface="Times New Roman" panose="02020603050405020304" pitchFamily="18" charset="0"/>
              </a:rPr>
              <a:t>(SENPLADES, Guía Metodológica para la elaboración de planes de desarrollo y ordenamiento, 2014)</a:t>
            </a:r>
            <a:endParaRPr lang="es-ES" sz="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0498" y="175496"/>
            <a:ext cx="7849635" cy="628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16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1943" y="90407"/>
            <a:ext cx="7271658" cy="6637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59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Cumplimiento de los PDOT</a:t>
            </a:r>
            <a:endParaRPr lang="es-ES" b="1" dirty="0"/>
          </a:p>
        </p:txBody>
      </p:sp>
      <p:pic>
        <p:nvPicPr>
          <p:cNvPr id="4" name="Marcador de contenido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83" y="1905000"/>
            <a:ext cx="11229818" cy="34696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796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85475" y="-146002"/>
            <a:ext cx="8911687" cy="1280890"/>
          </a:xfrm>
        </p:spPr>
        <p:txBody>
          <a:bodyPr>
            <a:normAutofit/>
          </a:bodyPr>
          <a:lstStyle/>
          <a:p>
            <a:r>
              <a:rPr lang="es-ES" b="1" dirty="0" smtClean="0"/>
              <a:t>Método de priorización de variables </a:t>
            </a:r>
            <a:endParaRPr lang="es-ES" b="1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6568240"/>
              </p:ext>
            </p:extLst>
          </p:nvPr>
        </p:nvGraphicFramePr>
        <p:xfrm>
          <a:off x="1614684" y="1088061"/>
          <a:ext cx="6086881" cy="3931378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049258"/>
                <a:gridCol w="1001155"/>
                <a:gridCol w="4036468"/>
              </a:tblGrid>
              <a:tr h="5616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</a:rPr>
                        <a:t>Tipo de relación 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chemeClr val="tx1"/>
                          </a:solidFill>
                          <a:effectLst/>
                        </a:rPr>
                        <a:t>Valor numérico </a:t>
                      </a:r>
                      <a:endParaRPr lang="es-E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</a:rPr>
                        <a:t>Descripción 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1232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chemeClr val="tx1"/>
                          </a:solidFill>
                          <a:effectLst/>
                        </a:rPr>
                        <a:t>Alta o muy influyente </a:t>
                      </a:r>
                      <a:endParaRPr lang="es-E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s-E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chemeClr val="tx1"/>
                          </a:solidFill>
                          <a:effectLst/>
                        </a:rPr>
                        <a:t>Cuando el parámetro que está influenciando afecta, cambia o modifica en la totalidad o mayoría de las variables (&gt;70%) del parámetro influenciado. </a:t>
                      </a:r>
                      <a:endParaRPr lang="es-E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1232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chemeClr val="tx1"/>
                          </a:solidFill>
                          <a:effectLst/>
                        </a:rPr>
                        <a:t>Media o poco influyente </a:t>
                      </a:r>
                      <a:endParaRPr lang="es-E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s-E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chemeClr val="tx1"/>
                          </a:solidFill>
                          <a:effectLst/>
                        </a:rPr>
                        <a:t>Cuando el parámetro que está influenciando afecta, cambia o modifica una gran parte de las variables (70%-30%) del parámetro influenciado, sin llevar a su totalidad.</a:t>
                      </a:r>
                      <a:endParaRPr lang="es-E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1232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chemeClr val="tx1"/>
                          </a:solidFill>
                          <a:effectLst/>
                        </a:rPr>
                        <a:t>Baja o nada influyente </a:t>
                      </a:r>
                      <a:endParaRPr lang="es-E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s-ES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  <a:effectLst/>
                        </a:rPr>
                        <a:t>Cuando el parámetro que está influenciando afecta, cambia o modifica muy pocas variables o en algunos casos no hay relación entre el parámetro influenciado (&lt;30%)</a:t>
                      </a:r>
                      <a:endParaRPr lang="es-E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Rectángulo 4"/>
          <p:cNvSpPr/>
          <p:nvPr/>
        </p:nvSpPr>
        <p:spPr>
          <a:xfrm>
            <a:off x="1614684" y="5031744"/>
            <a:ext cx="197682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800" dirty="0">
                <a:latin typeface="Arial" panose="020B0604020202020204" pitchFamily="34" charset="0"/>
                <a:ea typeface="Calibri" panose="020F0502020204030204" pitchFamily="34" charset="0"/>
              </a:rPr>
              <a:t>(Casas Rivera &amp; Giraldo Gómez, 2012)</a:t>
            </a:r>
            <a:endParaRPr lang="es-ES" sz="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ángulo 5"/>
              <p:cNvSpPr/>
              <p:nvPr/>
            </p:nvSpPr>
            <p:spPr>
              <a:xfrm>
                <a:off x="8367615" y="4610188"/>
                <a:ext cx="3029547" cy="369332"/>
              </a:xfrm>
              <a:prstGeom prst="rect">
                <a:avLst/>
              </a:prstGeom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i="1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s-ES" i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s-ES" i="1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s-ES" i="0">
                          <a:latin typeface="Cambria Math" panose="02040503050406030204" pitchFamily="18" charset="0"/>
                        </a:rPr>
                        <m:t>            </m:t>
                      </m:r>
                      <m:r>
                        <a:rPr lang="es-ES" i="1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s-ES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S" i="1">
                          <a:latin typeface="Cambria Math" panose="02040503050406030204" pitchFamily="18" charset="0"/>
                        </a:rPr>
                        <m:t>𝑖𝑛𝑓𝑙𝑢𝑦𝑒</m:t>
                      </m:r>
                      <m:r>
                        <a:rPr lang="es-ES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S" i="1">
                          <a:latin typeface="Cambria Math" panose="02040503050406030204" pitchFamily="18" charset="0"/>
                        </a:rPr>
                        <m:t>𝑒𝑛</m:t>
                      </m:r>
                      <m:r>
                        <a:rPr lang="es-ES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S" i="1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s-ES" i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6" name="Rectá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7615" y="4610188"/>
                <a:ext cx="3029547" cy="369332"/>
              </a:xfrm>
              <a:prstGeom prst="rect">
                <a:avLst/>
              </a:prstGeom>
              <a:blipFill rotWithShape="0">
                <a:blip r:embed="rId2"/>
                <a:stretch>
                  <a:fillRect b="-10448"/>
                </a:stretch>
              </a:blip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8770162"/>
              </p:ext>
            </p:extLst>
          </p:nvPr>
        </p:nvGraphicFramePr>
        <p:xfrm>
          <a:off x="2962142" y="5365559"/>
          <a:ext cx="9242736" cy="133350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2485621"/>
                <a:gridCol w="1429555"/>
                <a:gridCol w="2253803"/>
                <a:gridCol w="1068947"/>
                <a:gridCol w="1674253"/>
                <a:gridCol w="330557"/>
              </a:tblGrid>
              <a:tr h="381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chemeClr val="tx1"/>
                          </a:solidFill>
                          <a:effectLst/>
                        </a:rPr>
                        <a:t>Datos generales </a:t>
                      </a:r>
                      <a:endParaRPr lang="es-ES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chemeClr val="tx1"/>
                          </a:solidFill>
                          <a:effectLst/>
                        </a:rPr>
                        <a:t>Diagnóstico por componentes </a:t>
                      </a:r>
                      <a:endParaRPr lang="es-ES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</a:rPr>
                        <a:t>Propuesta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chemeClr val="tx1"/>
                          </a:solidFill>
                          <a:effectLst/>
                        </a:rPr>
                        <a:t>Modelo de gestión </a:t>
                      </a:r>
                      <a:endParaRPr lang="es-ES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chemeClr val="tx1"/>
                          </a:solidFill>
                          <a:effectLst/>
                        </a:rPr>
                        <a:t>Datos generales </a:t>
                      </a:r>
                      <a:endParaRPr lang="es-ES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s-ES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s-ES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s-ES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s-ES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solidFill>
                            <a:schemeClr val="tx1"/>
                          </a:solidFill>
                          <a:effectLst/>
                        </a:rPr>
                        <a:t>Diagnóstico por componentes 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s-ES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s-ES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s-ES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s-ES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chemeClr val="tx1"/>
                          </a:solidFill>
                          <a:effectLst/>
                        </a:rPr>
                        <a:t>Propuesta</a:t>
                      </a:r>
                      <a:endParaRPr lang="es-ES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s-ES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s-ES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s-ES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s-ES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chemeClr val="tx1"/>
                          </a:solidFill>
                          <a:effectLst/>
                        </a:rPr>
                        <a:t>Modelo de gestión </a:t>
                      </a:r>
                      <a:endParaRPr lang="es-ES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s-ES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s-ES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s-ES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s-ES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s-ES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s-ES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s-ES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s-ES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  <p:sp>
        <p:nvSpPr>
          <p:cNvPr id="8" name="Rectángulo 7"/>
          <p:cNvSpPr/>
          <p:nvPr/>
        </p:nvSpPr>
        <p:spPr>
          <a:xfrm>
            <a:off x="5550792" y="5807515"/>
            <a:ext cx="1197737" cy="1419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/>
          <p:cNvSpPr/>
          <p:nvPr/>
        </p:nvSpPr>
        <p:spPr>
          <a:xfrm>
            <a:off x="7431110" y="5949451"/>
            <a:ext cx="1462393" cy="1559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/>
          <p:cNvSpPr/>
          <p:nvPr/>
        </p:nvSpPr>
        <p:spPr>
          <a:xfrm>
            <a:off x="9182636" y="6137638"/>
            <a:ext cx="965916" cy="1416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/>
          <p:cNvSpPr/>
          <p:nvPr/>
        </p:nvSpPr>
        <p:spPr>
          <a:xfrm>
            <a:off x="10418367" y="6279306"/>
            <a:ext cx="1224133" cy="2116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672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495618"/>
              </p:ext>
            </p:extLst>
          </p:nvPr>
        </p:nvGraphicFramePr>
        <p:xfrm>
          <a:off x="1499919" y="132790"/>
          <a:ext cx="3896329" cy="1369698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3365728"/>
                <a:gridCol w="530601"/>
              </a:tblGrid>
              <a:tr h="190500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Variables de la influencia</a:t>
                      </a:r>
                      <a:endParaRPr lang="es-ES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Datos generales 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0,22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Diagnóstico por componentes 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0,44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Propuesta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0,22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Modelo de gestión 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0,11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Promedio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0,25</a:t>
                      </a:r>
                      <a:endParaRPr lang="es-ES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6857271"/>
              </p:ext>
            </p:extLst>
          </p:nvPr>
        </p:nvGraphicFramePr>
        <p:xfrm>
          <a:off x="5543885" y="132788"/>
          <a:ext cx="5557703" cy="13696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00856"/>
                <a:gridCol w="756847"/>
              </a:tblGrid>
              <a:tr h="216578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Valores de dependencia</a:t>
                      </a:r>
                      <a:endParaRPr lang="es-ES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165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Datos generales </a:t>
                      </a:r>
                      <a:endParaRPr lang="es-ES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1,00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165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Diagnóstico por componentes 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2,00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165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Propuesta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3,00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165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Modelo de gestión 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3,00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165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Promedio</a:t>
                      </a:r>
                      <a:endParaRPr lang="es-ES" sz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2,25</a:t>
                      </a:r>
                      <a:endParaRPr lang="es-ES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6" name="Imagen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48" y="2031048"/>
            <a:ext cx="5020593" cy="436975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Gráfico 6"/>
          <p:cNvGraphicFramePr/>
          <p:nvPr>
            <p:extLst>
              <p:ext uri="{D42A27DB-BD31-4B8C-83A1-F6EECF244321}">
                <p14:modId xmlns:p14="http://schemas.microsoft.com/office/powerpoint/2010/main" val="2449452618"/>
              </p:ext>
            </p:extLst>
          </p:nvPr>
        </p:nvGraphicFramePr>
        <p:xfrm>
          <a:off x="5904493" y="2031048"/>
          <a:ext cx="6034222" cy="43697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6553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1963658"/>
              </p:ext>
            </p:extLst>
          </p:nvPr>
        </p:nvGraphicFramePr>
        <p:xfrm>
          <a:off x="0" y="-28091"/>
          <a:ext cx="9054925" cy="2518302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108656"/>
                <a:gridCol w="4005329"/>
                <a:gridCol w="476519"/>
                <a:gridCol w="450760"/>
                <a:gridCol w="476519"/>
                <a:gridCol w="463639"/>
                <a:gridCol w="437882"/>
                <a:gridCol w="463639"/>
                <a:gridCol w="489397"/>
                <a:gridCol w="399245"/>
                <a:gridCol w="283340"/>
              </a:tblGrid>
              <a:tr h="137183"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09" marR="32009" marT="0" marB="0" anchor="ctr"/>
                </a:tc>
                <a:tc rowSpan="2"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Componentes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09" marR="32009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009" marR="32009" marT="0" marB="0" anchor="b"/>
                </a:tc>
              </a:tr>
              <a:tr h="137183">
                <a:tc gridSpan="2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09" marR="320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09" marR="320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3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09" marR="320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4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09" marR="320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5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09" marR="320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6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09" marR="320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7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09" marR="320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8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09" marR="3200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009" marR="32009" marT="0" marB="0" anchor="b"/>
                </a:tc>
              </a:tr>
              <a:tr h="137183">
                <a:tc rowSpan="8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Componentes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09" marR="3200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1. Biofísico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09" marR="320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09" marR="320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2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09" marR="320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09" marR="320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09" marR="320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09" marR="320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09" marR="320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09" marR="320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09" marR="3200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9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09" marR="32009" marT="0" marB="0" anchor="b"/>
                </a:tc>
              </a:tr>
              <a:tr h="258361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2. Socio-cultural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09" marR="320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09" marR="320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09" marR="320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09" marR="320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09" marR="320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09" marR="320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09" marR="320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09" marR="320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09" marR="3200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9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09" marR="32009" marT="0" marB="0" anchor="b"/>
                </a:tc>
              </a:tr>
              <a:tr h="258361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3. Económico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09" marR="320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09" marR="320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09" marR="320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09" marR="320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09" marR="320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09" marR="320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09" marR="320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09" marR="320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09" marR="3200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9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09" marR="32009" marT="0" marB="0" anchor="b"/>
                </a:tc>
              </a:tr>
              <a:tr h="240839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4. Asentamientos Humanos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09" marR="320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09" marR="320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09" marR="320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09" marR="320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09" marR="320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09" marR="320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09" marR="320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09" marR="320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09" marR="3200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9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09" marR="32009" marT="0" marB="0" anchor="b"/>
                </a:tc>
              </a:tr>
              <a:tr h="27045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5. Movilidad energía y conectividad 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09" marR="320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09" marR="320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09" marR="320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09" marR="320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09" marR="320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09" marR="320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09" marR="320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09" marR="320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09" marR="3200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10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09" marR="32009" marT="0" marB="0" anchor="b"/>
                </a:tc>
              </a:tr>
              <a:tr h="257578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6. Político institucional y participación ciudadana 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09" marR="320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09" marR="320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09" marR="320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09" marR="320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09" marR="320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09" marR="320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09" marR="320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09" marR="320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09" marR="3200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9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09" marR="32009" marT="0" marB="0" anchor="b"/>
                </a:tc>
              </a:tr>
              <a:tr h="206062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7. Priorización de problemas y potencialidades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09" marR="320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09" marR="320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09" marR="320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09" marR="320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09" marR="320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09" marR="320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09" marR="320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09" marR="320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09" marR="3200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09" marR="32009" marT="0" marB="0" anchor="b"/>
                </a:tc>
              </a:tr>
              <a:tr h="309093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8. Análisis estratégico territorial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09" marR="320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09" marR="320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09" marR="320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09" marR="320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09" marR="320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09" marR="320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09" marR="320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09" marR="3200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09" marR="32009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6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09" marR="32009" marT="0" marB="0" anchor="b"/>
                </a:tc>
              </a:tr>
              <a:tr h="1371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009" marR="3200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009" marR="3200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6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09" marR="3200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4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09" marR="3200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8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09" marR="3200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10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09" marR="3200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7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09" marR="3200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4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09" marR="3200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12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09" marR="32009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12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09" marR="32009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2009" marR="32009" marT="0" marB="0" anchor="b"/>
                </a:tc>
              </a:tr>
            </a:tbl>
          </a:graphicData>
        </a:graphic>
      </p:graphicFrame>
      <p:sp>
        <p:nvSpPr>
          <p:cNvPr id="5" name="Rectángulo 4"/>
          <p:cNvSpPr/>
          <p:nvPr/>
        </p:nvSpPr>
        <p:spPr>
          <a:xfrm>
            <a:off x="5255653" y="378992"/>
            <a:ext cx="283335" cy="90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/>
          <p:cNvSpPr/>
          <p:nvPr/>
        </p:nvSpPr>
        <p:spPr>
          <a:xfrm>
            <a:off x="5719292" y="533538"/>
            <a:ext cx="244699" cy="1931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/>
          <p:cNvSpPr/>
          <p:nvPr/>
        </p:nvSpPr>
        <p:spPr>
          <a:xfrm>
            <a:off x="6157174" y="842631"/>
            <a:ext cx="309093" cy="1416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/>
          <p:cNvSpPr/>
          <p:nvPr/>
        </p:nvSpPr>
        <p:spPr>
          <a:xfrm>
            <a:off x="6607935" y="1074451"/>
            <a:ext cx="309093" cy="1416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/>
          <p:cNvSpPr/>
          <p:nvPr/>
        </p:nvSpPr>
        <p:spPr>
          <a:xfrm>
            <a:off x="7097332" y="1306271"/>
            <a:ext cx="244698" cy="2060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/>
          <p:cNvSpPr/>
          <p:nvPr/>
        </p:nvSpPr>
        <p:spPr>
          <a:xfrm>
            <a:off x="7535214" y="1538090"/>
            <a:ext cx="321971" cy="193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/>
          <p:cNvSpPr/>
          <p:nvPr/>
        </p:nvSpPr>
        <p:spPr>
          <a:xfrm>
            <a:off x="7960216" y="1808547"/>
            <a:ext cx="321972" cy="1674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/>
          <p:cNvSpPr/>
          <p:nvPr/>
        </p:nvSpPr>
        <p:spPr>
          <a:xfrm>
            <a:off x="8501129" y="2053245"/>
            <a:ext cx="218941" cy="193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14" name="Tab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6263973"/>
              </p:ext>
            </p:extLst>
          </p:nvPr>
        </p:nvGraphicFramePr>
        <p:xfrm>
          <a:off x="4319232" y="4057308"/>
          <a:ext cx="7872768" cy="1931353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5401550"/>
                <a:gridCol w="978053"/>
                <a:gridCol w="295691"/>
                <a:gridCol w="784719"/>
                <a:gridCol w="412755"/>
              </a:tblGrid>
              <a:tr h="190500">
                <a:tc>
                  <a:txBody>
                    <a:bodyPr/>
                    <a:lstStyle/>
                    <a:p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Variables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Promedio 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I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D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I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D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Biofísico 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0,14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6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0,13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7,88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Socio-cultural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0,14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4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0,13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7,88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Económico 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0,14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8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0,13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7,88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Asentamientos Humanos 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0,14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10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0,13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7,88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Movilidad energía y conectividad 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0,16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7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0,13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7,88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5049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Político institucional y participación ciudadana 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0,14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4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0,13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7,88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796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Priorización de problemas y potencialidades 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0,03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12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0,13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7,88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Análisis estratégico territorial 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0,1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12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0,13</a:t>
                      </a:r>
                      <a:endParaRPr lang="es-E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7,88</a:t>
                      </a:r>
                      <a:endParaRPr lang="es-E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5" name="Imagen 1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9" y="2481002"/>
            <a:ext cx="6387856" cy="43769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2690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349515799"/>
              </p:ext>
            </p:extLst>
          </p:nvPr>
        </p:nvGraphicFramePr>
        <p:xfrm>
          <a:off x="206062" y="0"/>
          <a:ext cx="11985937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4393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47467" y="160469"/>
            <a:ext cx="8911687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 smtClean="0"/>
              <a:t>Matriz de existencia de los indicadores del BID en los PDOT </a:t>
            </a:r>
            <a:endParaRPr lang="es-ES" b="1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1176003"/>
              </p:ext>
            </p:extLst>
          </p:nvPr>
        </p:nvGraphicFramePr>
        <p:xfrm>
          <a:off x="2329666" y="1680917"/>
          <a:ext cx="7947290" cy="4041621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550822"/>
                <a:gridCol w="1780989"/>
                <a:gridCol w="3561978"/>
                <a:gridCol w="1185319"/>
                <a:gridCol w="425003"/>
                <a:gridCol w="443179"/>
              </a:tblGrid>
              <a:tr h="3908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  <a:effectLst/>
                        </a:rPr>
                        <a:t>#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08" marR="49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</a:rPr>
                        <a:t>Indicador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08" marR="49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</a:rPr>
                        <a:t>Descripción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08" marR="49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  <a:effectLst/>
                        </a:rPr>
                        <a:t>Unidad de medida 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08" marR="49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</a:rPr>
                        <a:t>T 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08" marR="49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</a:rPr>
                        <a:t>NT 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08" marR="49808" marT="0" marB="0"/>
                </a:tc>
              </a:tr>
              <a:tr h="7817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08" marR="49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</a:rPr>
                        <a:t>Porcentaje de hogares con conexiones domiciliarias a la red de agua de la ciudad 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08" marR="49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</a:rPr>
                        <a:t>Porcentaje de hogares con conexiones domiciliarias a la red de agua de la ciudad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08" marR="49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</a:rPr>
                        <a:t>%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08" marR="49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08" marR="49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08" marR="49808" marT="0" marB="0"/>
                </a:tc>
              </a:tr>
              <a:tr h="5211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08" marR="49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</a:rPr>
                        <a:t>Consumo anual del agua per cápita 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08" marR="49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</a:rPr>
                        <a:t>Consumo anual de agua per cápita de personas cuyas viviendas tienen conexión a la red de agua de la ciudad (en litros/persona/día)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08" marR="49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</a:rPr>
                        <a:t>L/persona/día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08" marR="49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08" marR="49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08" marR="49808" marT="0" marB="0"/>
                </a:tc>
              </a:tr>
              <a:tr h="3908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08" marR="49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</a:rPr>
                        <a:t>Continuidad del servicio del agua 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08" marR="49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</a:rPr>
                        <a:t>Promedio anual de la cantidad de horas diarias de suministro continuo de agua por hogar (en horas/día)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08" marR="49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</a:rPr>
                        <a:t>Hrs./día 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08" marR="49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08" marR="49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08" marR="49808" marT="0" marB="0"/>
                </a:tc>
              </a:tr>
              <a:tr h="3908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08" marR="49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</a:rPr>
                        <a:t>Calidad del agua 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08" marR="49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</a:rPr>
                        <a:t>Porcentaje de muestras de agua en un año que cumplen con las normas nacionales de calidad del agua potable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08" marR="49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</a:rPr>
                        <a:t>%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08" marR="49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08" marR="49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08" marR="49808" marT="0" marB="0"/>
                </a:tc>
              </a:tr>
              <a:tr h="13028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08" marR="49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</a:rPr>
                        <a:t>Agua no contabilizada 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08" marR="49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</a:rPr>
                        <a:t>Porcentaje de agua que se pierde del agua tratada que ingresa al sistema de distribución y que el proveedor de agua registra y factura. Este porcentaje comprende pérdidas reales de agua (p. ej., fugas en las tuberías) y pérdidas de facturación (p. ej., medidores de agua rotos, falta de medidores de agua y conexiones ilegales)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08" marR="49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</a:rPr>
                        <a:t>%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08" marR="49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08" marR="498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808" marR="49808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323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12964" y="624110"/>
            <a:ext cx="2610140" cy="689535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Resultado</a:t>
            </a:r>
            <a:endParaRPr lang="es-ES" b="1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2596315"/>
              </p:ext>
            </p:extLst>
          </p:nvPr>
        </p:nvGraphicFramePr>
        <p:xfrm>
          <a:off x="2412964" y="2069527"/>
          <a:ext cx="8572714" cy="425400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2432333"/>
                <a:gridCol w="3147904"/>
                <a:gridCol w="2992477"/>
              </a:tblGrid>
              <a:tr h="1276200"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solidFill>
                            <a:schemeClr val="tx1"/>
                          </a:solidFill>
                          <a:effectLst/>
                        </a:rPr>
                        <a:t>Cantón</a:t>
                      </a:r>
                      <a:endParaRPr lang="es-E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Porcentaje de cumplimiento en los PDOT</a:t>
                      </a:r>
                      <a:endParaRPr lang="es-E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solidFill>
                            <a:schemeClr val="tx1"/>
                          </a:solidFill>
                          <a:effectLst/>
                        </a:rPr>
                        <a:t>Porcentaje de existencia de indicadores</a:t>
                      </a:r>
                      <a:endParaRPr lang="es-E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25400"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Esmeraldas </a:t>
                      </a:r>
                      <a:endParaRPr lang="es-E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 smtClean="0">
                          <a:solidFill>
                            <a:schemeClr val="tx1"/>
                          </a:solidFill>
                          <a:effectLst/>
                        </a:rPr>
                        <a:t>61,64</a:t>
                      </a:r>
                      <a:endParaRPr lang="es-E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 smtClean="0">
                          <a:solidFill>
                            <a:schemeClr val="tx1"/>
                          </a:solidFill>
                          <a:effectLst/>
                        </a:rPr>
                        <a:t>13,49</a:t>
                      </a:r>
                      <a:endParaRPr lang="es-E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25400"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Latacunga</a:t>
                      </a:r>
                      <a:endParaRPr lang="es-E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 smtClean="0">
                          <a:solidFill>
                            <a:schemeClr val="tx1"/>
                          </a:solidFill>
                          <a:effectLst/>
                        </a:rPr>
                        <a:t>70,07</a:t>
                      </a:r>
                      <a:endParaRPr lang="es-E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 smtClean="0">
                          <a:solidFill>
                            <a:schemeClr val="tx1"/>
                          </a:solidFill>
                          <a:effectLst/>
                        </a:rPr>
                        <a:t>30,16</a:t>
                      </a:r>
                      <a:endParaRPr lang="es-E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25400"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Loja </a:t>
                      </a:r>
                      <a:endParaRPr lang="es-E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 smtClean="0">
                          <a:solidFill>
                            <a:schemeClr val="tx1"/>
                          </a:solidFill>
                          <a:effectLst/>
                        </a:rPr>
                        <a:t>71,62</a:t>
                      </a:r>
                      <a:endParaRPr lang="es-E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 smtClean="0">
                          <a:solidFill>
                            <a:schemeClr val="tx1"/>
                          </a:solidFill>
                          <a:effectLst/>
                        </a:rPr>
                        <a:t>43,65</a:t>
                      </a:r>
                      <a:endParaRPr lang="es-E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25400"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Otavalo</a:t>
                      </a:r>
                      <a:endParaRPr lang="es-E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 smtClean="0">
                          <a:solidFill>
                            <a:schemeClr val="tx1"/>
                          </a:solidFill>
                          <a:effectLst/>
                        </a:rPr>
                        <a:t>77,27</a:t>
                      </a:r>
                      <a:endParaRPr lang="es-E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 smtClean="0">
                          <a:solidFill>
                            <a:schemeClr val="tx1"/>
                          </a:solidFill>
                          <a:effectLst/>
                        </a:rPr>
                        <a:t>25,40</a:t>
                      </a:r>
                      <a:endParaRPr lang="es-E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25400"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DMQ</a:t>
                      </a:r>
                      <a:endParaRPr lang="es-E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 smtClean="0">
                          <a:solidFill>
                            <a:schemeClr val="tx1"/>
                          </a:solidFill>
                          <a:effectLst/>
                        </a:rPr>
                        <a:t>30,86</a:t>
                      </a:r>
                      <a:endParaRPr lang="es-E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 smtClean="0">
                          <a:solidFill>
                            <a:schemeClr val="tx1"/>
                          </a:solidFill>
                          <a:effectLst/>
                        </a:rPr>
                        <a:t>47,61</a:t>
                      </a:r>
                      <a:endParaRPr lang="es-E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25400"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Riobamba</a:t>
                      </a:r>
                      <a:endParaRPr lang="es-E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 smtClean="0">
                          <a:solidFill>
                            <a:schemeClr val="tx1"/>
                          </a:solidFill>
                          <a:effectLst/>
                        </a:rPr>
                        <a:t>79,51</a:t>
                      </a:r>
                      <a:endParaRPr lang="es-E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 smtClean="0">
                          <a:solidFill>
                            <a:schemeClr val="tx1"/>
                          </a:solidFill>
                          <a:effectLst/>
                        </a:rPr>
                        <a:t>25,40</a:t>
                      </a:r>
                      <a:endParaRPr lang="es-E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25400">
                <a:tc>
                  <a:txBody>
                    <a:bodyPr/>
                    <a:lstStyle/>
                    <a:p>
                      <a:pPr indent="2286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Santa Elena</a:t>
                      </a:r>
                      <a:endParaRPr lang="es-E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 smtClean="0">
                          <a:solidFill>
                            <a:schemeClr val="tx1"/>
                          </a:solidFill>
                          <a:effectLst/>
                        </a:rPr>
                        <a:t>52,71</a:t>
                      </a:r>
                      <a:endParaRPr lang="es-E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 smtClean="0">
                          <a:solidFill>
                            <a:schemeClr val="tx1"/>
                          </a:solidFill>
                          <a:effectLst/>
                        </a:rPr>
                        <a:t>30,16</a:t>
                      </a:r>
                      <a:endParaRPr lang="es-E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234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92925" y="211986"/>
            <a:ext cx="8911687" cy="766808"/>
          </a:xfrm>
        </p:spPr>
        <p:txBody>
          <a:bodyPr>
            <a:normAutofit/>
          </a:bodyPr>
          <a:lstStyle/>
          <a:p>
            <a:r>
              <a:rPr lang="es-ES" b="1" dirty="0" smtClean="0"/>
              <a:t>Semaforización de los indicadores </a:t>
            </a:r>
            <a:endParaRPr lang="es-ES" b="1" dirty="0"/>
          </a:p>
        </p:txBody>
      </p:sp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91" y="1292157"/>
            <a:ext cx="11176993" cy="53018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749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/>
              <a:t>Método Proceso Analítico Jerárquico de Saaty (AHP)  </a:t>
            </a:r>
            <a:br>
              <a:rPr lang="es-ES" b="1" dirty="0"/>
            </a:br>
            <a:endParaRPr lang="es-ES" dirty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0795159"/>
              </p:ext>
            </p:extLst>
          </p:nvPr>
        </p:nvGraphicFramePr>
        <p:xfrm>
          <a:off x="3288137" y="1429555"/>
          <a:ext cx="7521262" cy="51562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14" name="Visio" r:id="rId3" imgW="6886616" imgH="4724464" progId="Visio.Drawing.15">
                  <p:embed/>
                </p:oleObj>
              </mc:Choice>
              <mc:Fallback>
                <p:oleObj name="Visio" r:id="rId3" imgW="6886616" imgH="4724464" progId="Visio.Drawing.15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8137" y="1429555"/>
                        <a:ext cx="7521262" cy="515625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3365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779402"/>
              </p:ext>
            </p:extLst>
          </p:nvPr>
        </p:nvGraphicFramePr>
        <p:xfrm>
          <a:off x="0" y="0"/>
          <a:ext cx="7031865" cy="3292467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214439"/>
                <a:gridCol w="2701354"/>
                <a:gridCol w="3116072"/>
              </a:tblGrid>
              <a:tr h="3912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Escala numérica 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</a:rPr>
                        <a:t>Escala verbal 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</a:rPr>
                        <a:t>Explicación 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869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</a:rPr>
                        <a:t>Igual importancia 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</a:rPr>
                        <a:t>Los dos elementos contribuyen de igual manera a la propiedad o criterio 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869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</a:rPr>
                        <a:t>Moderadamente más importante uno que otro 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</a:rPr>
                        <a:t>El juicio y la experiencia previa favorecen a un elemento frente al otro 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375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</a:rPr>
                        <a:t>Fuertemente más importante un elemento que otro 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</a:rPr>
                        <a:t>Favorecen fuertemente a un elemento frente al otro 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869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</a:rPr>
                        <a:t>Mucho más fuerte la importancia de un elemento para la del otro</a:t>
                      </a:r>
                      <a:endParaRPr lang="es-ES" sz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Un elemento domina fuertemente y está comprobado en la práctica 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375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Importancia extrema de un elemento frente al otro 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Un elemento domina al otro con el mayor orden de magnitud posible 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5" name="Imagen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52621"/>
            <a:ext cx="8503447" cy="1872602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ángulo 5"/>
              <p:cNvSpPr/>
              <p:nvPr/>
            </p:nvSpPr>
            <p:spPr>
              <a:xfrm>
                <a:off x="7031865" y="676231"/>
                <a:ext cx="5045997" cy="11821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s-E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e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mr>
                          </m:m>
                        </m:e>
                      </m:d>
                      <m:r>
                        <a:rPr lang="es-ES" i="0">
                          <a:latin typeface="Cambria Math" panose="02040503050406030204" pitchFamily="18" charset="0"/>
                        </a:rPr>
                        <m:t>→</m:t>
                      </m:r>
                      <m:d>
                        <m:dPr>
                          <m:begChr m:val="["/>
                          <m:endChr m:val="]"/>
                          <m:ctrlPr>
                            <a:rPr lang="es-E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s-E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S" i="1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num>
                                  <m:den>
                                    <m:r>
                                      <a:rPr lang="es-ES" i="1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  <m:r>
                                      <a:rPr lang="es-ES" i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s-ES" i="1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den>
                                </m:f>
                                <m:r>
                                  <a:rPr lang="es-ES" i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  <m:e>
                                <m:f>
                                  <m:fPr>
                                    <m:ctrlPr>
                                      <a:rPr lang="es-E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S" i="1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num>
                                  <m:den>
                                    <m:r>
                                      <a:rPr lang="es-ES" i="1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  <m:r>
                                      <a:rPr lang="es-ES" i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s-ES" i="1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den>
                                </m:f>
                                <m:r>
                                  <a:rPr lang="es-ES" i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s-E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S" i="1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num>
                                  <m:den>
                                    <m:r>
                                      <a:rPr lang="es-ES" i="1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  <m:r>
                                      <a:rPr lang="es-ES" i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s-ES" i="1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den>
                                </m:f>
                                <m:r>
                                  <a:rPr lang="es-ES" i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  <m:e>
                                <m:f>
                                  <m:fPr>
                                    <m:ctrlPr>
                                      <a:rPr lang="es-E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S" i="1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num>
                                  <m:den>
                                    <m:r>
                                      <a:rPr lang="es-ES" i="1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  <m:r>
                                      <a:rPr lang="es-ES" i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s-ES" i="1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den>
                                </m:f>
                                <m:r>
                                  <a:rPr lang="es-ES" i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s-ES" i="1"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</m:e>
                            </m:mr>
                          </m:m>
                        </m:e>
                      </m:d>
                      <m:r>
                        <a:rPr lang="es-ES" i="0">
                          <a:latin typeface="Cambria Math" panose="02040503050406030204" pitchFamily="18" charset="0"/>
                        </a:rPr>
                        <m:t>→</m:t>
                      </m:r>
                      <m:d>
                        <m:dPr>
                          <m:begChr m:val="["/>
                          <m:endChr m:val="]"/>
                          <m:ctrlPr>
                            <a:rPr lang="es-E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s-E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S" i="1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  <m:r>
                                      <a:rPr lang="es-ES" i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s-ES" i="1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num>
                                  <m:den>
                                    <m:r>
                                      <a:rPr lang="es-ES" i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s-E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S" i="1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  <m:r>
                                      <a:rPr lang="es-ES" i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s-ES" i="1">
                                        <a:latin typeface="Cambria Math" panose="02040503050406030204" pitchFamily="18" charset="0"/>
                                      </a:rPr>
                                      <m:t>𝑍</m:t>
                                    </m:r>
                                  </m:num>
                                  <m:den>
                                    <m:r>
                                      <a:rPr lang="es-ES" i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6" name="Rectá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1865" y="676231"/>
                <a:ext cx="5045997" cy="118218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uadroTexto 6"/>
          <p:cNvSpPr txBox="1"/>
          <p:nvPr/>
        </p:nvSpPr>
        <p:spPr>
          <a:xfrm>
            <a:off x="8438211" y="306899"/>
            <a:ext cx="2233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/>
              <a:t>Vector propio = V </a:t>
            </a:r>
            <a:endParaRPr lang="es-E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ángulo 7"/>
              <p:cNvSpPr/>
              <p:nvPr/>
            </p:nvSpPr>
            <p:spPr>
              <a:xfrm>
                <a:off x="7146256" y="2672414"/>
                <a:ext cx="4931606" cy="7146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1" i="1">
                          <a:latin typeface="Cambria Math" panose="02040503050406030204" pitchFamily="18" charset="0"/>
                        </a:rPr>
                        <m:t>𝝀</m:t>
                      </m:r>
                      <m:r>
                        <a:rPr lang="es-ES" b="0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s-ES" b="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s-ES" b="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ctrlPr>
                                    <a:rPr lang="es-ES" b="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s-ES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s-ES" b="1" i="1">
                                          <a:latin typeface="Cambria Math" panose="02040503050406030204" pitchFamily="18" charset="0"/>
                                        </a:rPr>
                                        <m:t>𝑾</m:t>
                                      </m:r>
                                      <m:r>
                                        <a:rPr lang="es-ES" b="0" i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s-ES" b="1" i="1">
                                          <a:latin typeface="Cambria Math" panose="02040503050406030204" pitchFamily="18" charset="0"/>
                                        </a:rPr>
                                        <m:t>𝑿</m:t>
                                      </m:r>
                                    </m:num>
                                    <m:den>
                                      <m:r>
                                        <a:rPr lang="es-ES" b="0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es-ES" b="0" i="0">
                                      <a:latin typeface="Cambria Math" panose="02040503050406030204" pitchFamily="18" charset="0"/>
                                    </a:rPr>
                                    <m:t>∗(</m:t>
                                  </m:r>
                                  <m:r>
                                    <a:rPr lang="es-ES" b="1" i="1">
                                      <a:latin typeface="Cambria Math" panose="02040503050406030204" pitchFamily="18" charset="0"/>
                                    </a:rPr>
                                    <m:t>𝑨</m:t>
                                  </m:r>
                                  <m:r>
                                    <a:rPr lang="es-ES" b="0" i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s-ES" b="1" i="1">
                                      <a:latin typeface="Cambria Math" panose="02040503050406030204" pitchFamily="18" charset="0"/>
                                    </a:rPr>
                                    <m:t>𝑪</m:t>
                                  </m:r>
                                </m:e>
                              </m:d>
                            </m:e>
                          </m:d>
                          <m:r>
                            <a:rPr lang="es-ES" b="0" i="0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s-ES" b="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ctrlPr>
                                    <a:rPr lang="es-ES" b="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s-ES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s-ES" b="1" i="1">
                                          <a:latin typeface="Cambria Math" panose="02040503050406030204" pitchFamily="18" charset="0"/>
                                        </a:rPr>
                                        <m:t>𝒀</m:t>
                                      </m:r>
                                      <m:r>
                                        <a:rPr lang="es-ES" b="0" i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s-ES" b="1" i="1">
                                          <a:latin typeface="Cambria Math" panose="02040503050406030204" pitchFamily="18" charset="0"/>
                                        </a:rPr>
                                        <m:t>𝒁</m:t>
                                      </m:r>
                                    </m:num>
                                    <m:den>
                                      <m:r>
                                        <a:rPr lang="es-ES" b="0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es-ES" b="0" i="0">
                                      <a:latin typeface="Cambria Math" panose="02040503050406030204" pitchFamily="18" charset="0"/>
                                    </a:rPr>
                                    <m:t>∗(</m:t>
                                  </m:r>
                                  <m:r>
                                    <a:rPr lang="es-ES" b="1" i="1">
                                      <a:latin typeface="Cambria Math" panose="02040503050406030204" pitchFamily="18" charset="0"/>
                                    </a:rPr>
                                    <m:t>𝑩</m:t>
                                  </m:r>
                                  <m:r>
                                    <a:rPr lang="es-ES" b="0" i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s-ES" b="1" i="1">
                                      <a:latin typeface="Cambria Math" panose="02040503050406030204" pitchFamily="18" charset="0"/>
                                    </a:rPr>
                                    <m:t>𝑫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8" name="Rectángu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6256" y="2672414"/>
                <a:ext cx="4931606" cy="71468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uadroTexto 8"/>
          <p:cNvSpPr txBox="1"/>
          <p:nvPr/>
        </p:nvSpPr>
        <p:spPr>
          <a:xfrm>
            <a:off x="8829633" y="2283947"/>
            <a:ext cx="1564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/>
              <a:t>Valor propio</a:t>
            </a:r>
            <a:endParaRPr lang="es-E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ángulo 14"/>
              <p:cNvSpPr/>
              <p:nvPr/>
            </p:nvSpPr>
            <p:spPr>
              <a:xfrm>
                <a:off x="6544698" y="5676208"/>
                <a:ext cx="1088567" cy="6109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i="1">
                          <a:latin typeface="Cambria Math" panose="02040503050406030204" pitchFamily="18" charset="0"/>
                        </a:rPr>
                        <m:t>𝑅𝐶</m:t>
                      </m:r>
                      <m:r>
                        <a:rPr lang="es-E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i="1">
                              <a:latin typeface="Cambria Math" panose="02040503050406030204" pitchFamily="18" charset="0"/>
                            </a:rPr>
                            <m:t>𝐶𝐼</m:t>
                          </m:r>
                        </m:num>
                        <m:den>
                          <m:r>
                            <a:rPr lang="es-ES" i="1">
                              <a:latin typeface="Cambria Math" panose="02040503050406030204" pitchFamily="18" charset="0"/>
                            </a:rPr>
                            <m:t>𝑅𝐼</m:t>
                          </m:r>
                        </m:den>
                      </m:f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15" name="Rectángulo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4698" y="5676208"/>
                <a:ext cx="1088567" cy="610936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ángulo 15"/>
          <p:cNvSpPr/>
          <p:nvPr/>
        </p:nvSpPr>
        <p:spPr>
          <a:xfrm>
            <a:off x="5955570" y="6374814"/>
            <a:ext cx="22676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Razón </a:t>
            </a:r>
            <a:r>
              <a:rPr lang="es-ES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consistencia</a:t>
            </a:r>
            <a:endParaRPr lang="es-E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ángulo 16"/>
              <p:cNvSpPr/>
              <p:nvPr/>
            </p:nvSpPr>
            <p:spPr>
              <a:xfrm>
                <a:off x="8503447" y="5918366"/>
                <a:ext cx="3469880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ES" dirty="0" smtClean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Consistencia </a:t>
                </a:r>
                <a:r>
                  <a:rPr lang="es-ES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razonable </a:t>
                </a:r>
                <a14:m>
                  <m:oMath xmlns:m="http://schemas.openxmlformats.org/officeDocument/2006/math">
                    <m:r>
                      <a:rPr lang="es-ES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𝑅𝐶</m:t>
                    </m:r>
                    <m:r>
                      <a:rPr lang="es-ES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≤0.10</m:t>
                    </m:r>
                  </m:oMath>
                </a14:m>
                <a:r>
                  <a:rPr lang="es-ES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s-ES" dirty="0" smtClean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s-ES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s-ES" dirty="0" smtClean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nconsistencia </a:t>
                </a:r>
                <a14:m>
                  <m:oMath xmlns:m="http://schemas.openxmlformats.org/officeDocument/2006/math">
                    <m:r>
                      <a:rPr lang="es-ES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𝑅𝐶</m:t>
                    </m:r>
                    <m:r>
                      <a:rPr lang="es-ES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&gt;0.10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17" name="Rectángulo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3447" y="5918366"/>
                <a:ext cx="3469880" cy="646331"/>
              </a:xfrm>
              <a:prstGeom prst="rect">
                <a:avLst/>
              </a:prstGeom>
              <a:blipFill rotWithShape="0">
                <a:blip r:embed="rId6"/>
                <a:stretch>
                  <a:fillRect l="-1582" t="-5660" b="-14151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ángulo 17"/>
              <p:cNvSpPr/>
              <p:nvPr/>
            </p:nvSpPr>
            <p:spPr>
              <a:xfrm>
                <a:off x="9590766" y="3959653"/>
                <a:ext cx="1155381" cy="4971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ES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s-ES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𝐶𝐼</m:t>
                    </m:r>
                    <m:r>
                      <a:rPr lang="es-ES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s-ES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s-ES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𝝀</m:t>
                        </m:r>
                        <m:r>
                          <a:rPr lang="es-ES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s-ES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</m:num>
                      <m:den>
                        <m:r>
                          <a:rPr lang="es-ES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  <m:r>
                          <a:rPr lang="es-ES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s-ES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  <m:r>
                      <a:rPr lang="es-ES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18" name="Rectángulo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0766" y="3959653"/>
                <a:ext cx="1155381" cy="497124"/>
              </a:xfrm>
              <a:prstGeom prst="rect">
                <a:avLst/>
              </a:prstGeom>
              <a:blipFill rotWithShape="0">
                <a:blip r:embed="rId7"/>
                <a:stretch>
                  <a:fillRect b="-2469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ángulo 18"/>
          <p:cNvSpPr/>
          <p:nvPr/>
        </p:nvSpPr>
        <p:spPr>
          <a:xfrm>
            <a:off x="8985454" y="3532194"/>
            <a:ext cx="23181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Índice </a:t>
            </a: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consistencia </a:t>
            </a:r>
            <a:endParaRPr lang="es-E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ángulo 19"/>
              <p:cNvSpPr/>
              <p:nvPr/>
            </p:nvSpPr>
            <p:spPr>
              <a:xfrm>
                <a:off x="9063857" y="5161235"/>
                <a:ext cx="2173287" cy="6298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i="1">
                          <a:latin typeface="Cambria Math" panose="02040503050406030204" pitchFamily="18" charset="0"/>
                        </a:rPr>
                        <m:t>𝑅𝐼</m:t>
                      </m:r>
                      <m:r>
                        <a:rPr lang="es-E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i="0">
                              <a:latin typeface="Cambria Math" panose="02040503050406030204" pitchFamily="18" charset="0"/>
                            </a:rPr>
                            <m:t>1.98∗</m:t>
                          </m:r>
                          <m:d>
                            <m:dPr>
                              <m:ctrlPr>
                                <a:rPr lang="es-E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s-ES" i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num>
                        <m:den>
                          <m:r>
                            <a:rPr lang="es-ES" i="1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20" name="Rectángulo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3857" y="5161235"/>
                <a:ext cx="2173287" cy="62985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ángulo 20"/>
          <p:cNvSpPr/>
          <p:nvPr/>
        </p:nvSpPr>
        <p:spPr>
          <a:xfrm>
            <a:off x="9028797" y="4514904"/>
            <a:ext cx="22793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Índice </a:t>
            </a:r>
            <a:r>
              <a:rPr lang="es-ES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consistencia aleatorio</a:t>
            </a:r>
            <a:endParaRPr lang="es-ES" b="1" dirty="0"/>
          </a:p>
        </p:txBody>
      </p:sp>
      <p:graphicFrame>
        <p:nvGraphicFramePr>
          <p:cNvPr id="22" name="Tabla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9770325"/>
              </p:ext>
            </p:extLst>
          </p:nvPr>
        </p:nvGraphicFramePr>
        <p:xfrm>
          <a:off x="0" y="5676208"/>
          <a:ext cx="4829577" cy="1043688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243668"/>
                <a:gridCol w="1243668"/>
                <a:gridCol w="2342241"/>
              </a:tblGrid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  <a:endParaRPr lang="es-ES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s-ES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ES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tx1"/>
                          </a:solidFill>
                          <a:effectLst/>
                        </a:rPr>
                        <a:t>CI</a:t>
                      </a:r>
                      <a:endParaRPr lang="es-ES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tx1"/>
                          </a:solidFill>
                          <a:effectLst/>
                        </a:rPr>
                        <a:t>0,01</a:t>
                      </a:r>
                      <a:endParaRPr lang="es-ES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ES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tx1"/>
                          </a:solidFill>
                          <a:effectLst/>
                        </a:rPr>
                        <a:t>RI</a:t>
                      </a:r>
                      <a:endParaRPr lang="es-ES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tx1"/>
                          </a:solidFill>
                          <a:effectLst/>
                        </a:rPr>
                        <a:t>0,66</a:t>
                      </a:r>
                      <a:endParaRPr lang="es-ES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ES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tx1"/>
                          </a:solidFill>
                          <a:effectLst/>
                        </a:rPr>
                        <a:t>RC</a:t>
                      </a:r>
                      <a:endParaRPr lang="es-ES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solidFill>
                            <a:schemeClr val="tx1"/>
                          </a:solidFill>
                          <a:effectLst/>
                        </a:rPr>
                        <a:t>0,01</a:t>
                      </a:r>
                      <a:endParaRPr lang="es-ES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chemeClr val="tx1"/>
                          </a:solidFill>
                          <a:effectLst/>
                        </a:rPr>
                        <a:t>Criterios Consistentes</a:t>
                      </a:r>
                      <a:endParaRPr lang="es-E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353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5" y="0"/>
            <a:ext cx="5434464" cy="2807482"/>
          </a:xfrm>
          <a:prstGeom prst="rect">
            <a:avLst/>
          </a:prstGeom>
        </p:spPr>
      </p:pic>
      <p:pic>
        <p:nvPicPr>
          <p:cNvPr id="9" name="Imagen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4355276"/>
            <a:ext cx="6773411" cy="252336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2" name="Tab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9057539"/>
              </p:ext>
            </p:extLst>
          </p:nvPr>
        </p:nvGraphicFramePr>
        <p:xfrm>
          <a:off x="5437639" y="0"/>
          <a:ext cx="6743541" cy="4334639"/>
        </p:xfrm>
        <a:graphic>
          <a:graphicData uri="http://schemas.openxmlformats.org/drawingml/2006/table">
            <a:tbl>
              <a:tblPr/>
              <a:tblGrid>
                <a:gridCol w="1203779"/>
                <a:gridCol w="891207"/>
                <a:gridCol w="497519"/>
                <a:gridCol w="752767"/>
                <a:gridCol w="657590"/>
                <a:gridCol w="744115"/>
                <a:gridCol w="462909"/>
                <a:gridCol w="425054"/>
                <a:gridCol w="527802"/>
                <a:gridCol w="580799"/>
              </a:tblGrid>
              <a:tr h="158721">
                <a:tc>
                  <a:txBody>
                    <a:bodyPr/>
                    <a:lstStyle/>
                    <a:p>
                      <a:pPr algn="ctr" fontAlgn="b"/>
                      <a:r>
                        <a:rPr lang="es-E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Indicador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Descripción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Unidad de medida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Valores de Referencia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Cantón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Puntaje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Puntaje alcanzado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Puntaje total por tema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022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Densidad (neta) de la población urbana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Personas que viven en el área urbanizada de la municipalidad, por km2 de área urbanizada de la municipalidad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Hab/ km2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7.000–20.000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4.000–7.000; 20.000–25.000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 4.000; &gt; 25.000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1425,91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24,59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81,47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022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Porcentaje de viviendas que no cumplen con los estándares de habitabilidad definidos por el país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Proporción de unidades de vivienda en condiciones inferiores a los estándares de habitabilidad definidos por el país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 10%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10–25%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&gt; 25%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17,19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11,46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04028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Existencia e implementación activa de un plan de uso del suelo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ciudad tiene un plan de uso de suelo que incluye zonificación con zonas de protección ambiental y de preservación, y está implementado activamente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Si/No e implementación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Existe un plan maestro único con componentes ecológicos; la ciudad lo implementa activamente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Existe un plan maestro único, pero sin componentes ecológicos; no hay avances en la implementación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existe un plan maestro o este tiene más de 10 años de antigüedad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Sin componentes ecológicos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71,03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47,35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818194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 maestro actualizado y vinculante legalmente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Existencia e implementación activa de un plan maestro completo y legalmente vinculante creado o actualizado durante los últimos 10 años.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 a ambos criterios/ si a un criterio/ no a ambos criterios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ciudad tiene un plan maestro legalmente vinculante que ha sido actualizado en los últimos 10 años, y lo implementa de forma activa.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 bien: i) la ciudad tiene un plan maestro y es legalmente vinculante pero no ha sido actualizado en los últimos 10 años; o ii) la ciudad tiene un plan maestro que ha sido actualizado en los últimos 10 años pero que no es legalmente vinculante.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ciudad no tiene un plan maestro, o tiene un plan maestro pero no es legalmente vinculante ni se ha actualizado en los últimos años.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Existe un plan maestro legalmente vinculante pero no ha sido actualizado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33,90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216113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Sistema de planificación y administración de transporte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Este indicador tiene por objetivo establecer si la ciudad tiene un sistema de planificación y administración adecuado. Se mide respondiendo tres preguntas: 1. ¿Hay alguna encuesta reciente (de dos años de antigüedad como máximo) de origen/destino que abarque el área urbana o metropolitana? 2. ¿Hay un plan maestro de transporte publicado basado en los resultados de la encuesta u otros estudios de respaldo? 3. ¿Ha implementado la ciudad un sistema de administración del transporte, que incluya distintos indicadores para medir y monitorear el sistema de transporte?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Si/No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ciudad tiene los tres elementos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ciudad tiene una encuesta de origen/ destino reciente y tiene o se encuentra en proceso de diseñar y publicar un plan maestro de transporte basado en la encuesta u otros documentos de respaldo.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ciudad no posee una encuesta de origen/ destino que no tenga más de dos años de antigüedad al momento de medir el indicador.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4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La ciudad no posee una encuesta de origen/ destino que no tenga más de dos años de antigüedad al momento de medir el indicador.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305,41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101,80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101,80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9455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Aeropuertos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Aeropuertos nacionales- con conexiones regulares a los principales destinos y ciudades del país, y/o existencia de aeropuertos internacionales- con conexiones regulares a destinos internacionales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Dispone de un aeropuerto nacional e internacional en el mismo municipio, en el área metropolitana o en municipios colindantes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Dispone de un aeropuerto nacional en el municipio, en el área metropolitana del municipio o en municipios colindantes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dispone de un aeropuerto nacional ni internacional, ni en el municipio ni en su área metropolitana o municipios colindantes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14,47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14,47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43,42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028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Puertos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Puertos con infraestructura y servicios para la recepción y carga de contenedores y mercaderías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Dispone de un puerto marítimo o fluvial en el mismo municipio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Dispone de un puerto marítimo o fluvial en el área metropolitana del municipio o en municipios colindantes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dispone de un puerto marítimo o fluvial, ni en el municipio ni en su área metropolitana o municipios colindantes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28,94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28,94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04028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Existencia de clusters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Existencia de clusters o iniciativas para su implementación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Si/No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Existe uno o más clusters diseñdos e implementados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Existe un programa o iniciativa de apoyo a clusters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No existe ningún programa de apoyo o iniciativas de apoyo a clusters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4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No existe ningún programa de apoyo o iniciativas de apoyo a clusters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28,94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9,65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14,47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028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Existencia de una plataforma logística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ciudad brinda servicios especializados exclusivamente para las operaciones de logistica en distintas actividades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Si/No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Existe una plataforma logistica diseñada e implementada para el transporte marítimo, aéreo y terrestre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Existe una plataforma logística diseñada para al menos un tipo de transporte (marítimo, aéreo o terrestre)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No se ha diseñado una plataforma logística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4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No se ha diseñado una plataforma logistica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14,47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4,82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7" name="CuadroTexto 16"/>
          <p:cNvSpPr txBox="1"/>
          <p:nvPr/>
        </p:nvSpPr>
        <p:spPr>
          <a:xfrm>
            <a:off x="3802255" y="3396713"/>
            <a:ext cx="1635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dirty="0" smtClean="0"/>
              <a:t>ESMERALDAS</a:t>
            </a:r>
            <a:endParaRPr lang="es-E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9670" y="4830415"/>
            <a:ext cx="5145433" cy="157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03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1180" y="18830"/>
            <a:ext cx="8911687" cy="1280890"/>
          </a:xfrm>
        </p:spPr>
        <p:txBody>
          <a:bodyPr/>
          <a:lstStyle/>
          <a:p>
            <a:r>
              <a:rPr lang="es-ES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</a:t>
            </a:r>
            <a:endParaRPr lang="es-ES" b="1" u="sng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uadroTexto 5"/>
          <p:cNvSpPr txBox="1"/>
          <p:nvPr/>
        </p:nvSpPr>
        <p:spPr>
          <a:xfrm rot="19319005">
            <a:off x="901522" y="2656474"/>
            <a:ext cx="24032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 smtClean="0"/>
              <a:t>ESMERALDAS</a:t>
            </a:r>
            <a:endParaRPr lang="es-ES" sz="2800" b="1" dirty="0"/>
          </a:p>
        </p:txBody>
      </p:sp>
      <p:pic>
        <p:nvPicPr>
          <p:cNvPr id="8" name="Imagen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39" y="4691270"/>
            <a:ext cx="2727992" cy="200967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635" y="454259"/>
            <a:ext cx="8112122" cy="528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75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07155" y="-159657"/>
            <a:ext cx="8911687" cy="1280890"/>
          </a:xfrm>
        </p:spPr>
        <p:txBody>
          <a:bodyPr>
            <a:normAutofit/>
          </a:bodyPr>
          <a:lstStyle/>
          <a:p>
            <a:r>
              <a:rPr lang="es-ES" b="1" dirty="0" smtClean="0"/>
              <a:t>Temas críticos del cantón Esmeraldas</a:t>
            </a:r>
            <a:endParaRPr lang="es-ES" b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996" y="1018221"/>
            <a:ext cx="9871263" cy="561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542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00000" cy="6840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9606" y="316835"/>
            <a:ext cx="3008802" cy="118999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9605" y="1900938"/>
            <a:ext cx="3008803" cy="74304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9605" y="3038095"/>
            <a:ext cx="3008803" cy="63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54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Latacunga</a:t>
            </a:r>
            <a:endParaRPr lang="es-ES" dirty="0"/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08312"/>
              </p:ext>
            </p:extLst>
          </p:nvPr>
        </p:nvGraphicFramePr>
        <p:xfrm>
          <a:off x="3591339" y="1050984"/>
          <a:ext cx="8600661" cy="5807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51" name="Visio" r:id="rId3" imgW="7696281" imgH="5191097" progId="Visio.Drawing.15">
                  <p:embed/>
                </p:oleObj>
              </mc:Choice>
              <mc:Fallback>
                <p:oleObj name="Visio" r:id="rId3" imgW="7696281" imgH="5191097" progId="Visio.Drawing.15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1339" y="1050984"/>
                        <a:ext cx="8600661" cy="580701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Imagen 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28" y="3137452"/>
            <a:ext cx="2464904" cy="212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882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146717" y="222817"/>
            <a:ext cx="3794996" cy="766461"/>
          </a:xfrm>
        </p:spPr>
        <p:txBody>
          <a:bodyPr>
            <a:normAutofit/>
          </a:bodyPr>
          <a:lstStyle/>
          <a:p>
            <a:r>
              <a:rPr lang="es-ES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ANTECEDENTES </a:t>
            </a:r>
            <a:endParaRPr lang="es-ES" b="1" u="sng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 descr="Resultado de imagen para onu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086" y="974764"/>
            <a:ext cx="2524259" cy="252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n para america latina y el cari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287" y="2966715"/>
            <a:ext cx="2958780" cy="295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sultado de imagen para BI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922" y="2779023"/>
            <a:ext cx="3677870" cy="367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lecha derecha 5"/>
          <p:cNvSpPr/>
          <p:nvPr/>
        </p:nvSpPr>
        <p:spPr>
          <a:xfrm>
            <a:off x="5602310" y="4288665"/>
            <a:ext cx="1841679" cy="901521"/>
          </a:xfrm>
          <a:prstGeom prst="rightArrow">
            <a:avLst/>
          </a:prstGeom>
          <a:solidFill>
            <a:schemeClr val="accent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479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76" y="1161939"/>
            <a:ext cx="11285884" cy="5406286"/>
          </a:xfrm>
          <a:prstGeom prst="rect">
            <a:avLst/>
          </a:prstGeom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2036185" y="0"/>
            <a:ext cx="8911687" cy="1280890"/>
          </a:xfrm>
        </p:spPr>
        <p:txBody>
          <a:bodyPr>
            <a:normAutofit/>
          </a:bodyPr>
          <a:lstStyle/>
          <a:p>
            <a:r>
              <a:rPr lang="es-ES" b="1" dirty="0" smtClean="0"/>
              <a:t>Temas críticos del cantón Latacunga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1401591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00000" cy="6840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7841" y="188046"/>
            <a:ext cx="2985422" cy="118759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7842" y="1826931"/>
            <a:ext cx="2985422" cy="152213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7842" y="3800350"/>
            <a:ext cx="2985422" cy="63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45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Loja </a:t>
            </a:r>
            <a:endParaRPr lang="es-ES" b="1" dirty="0"/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5269114"/>
              </p:ext>
            </p:extLst>
          </p:nvPr>
        </p:nvGraphicFramePr>
        <p:xfrm>
          <a:off x="3524217" y="624110"/>
          <a:ext cx="8403149" cy="56736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75" name="Visio" r:id="rId3" imgW="7696281" imgH="5191097" progId="Visio.Drawing.15">
                  <p:embed/>
                </p:oleObj>
              </mc:Choice>
              <mc:Fallback>
                <p:oleObj name="Visio" r:id="rId3" imgW="7696281" imgH="5191097" progId="Visio.Drawing.15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24217" y="624110"/>
                        <a:ext cx="8403149" cy="567365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Imagen 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40" y="2988502"/>
            <a:ext cx="2688801" cy="222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80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3280313" y="-146936"/>
            <a:ext cx="8911687" cy="1280890"/>
          </a:xfrm>
        </p:spPr>
        <p:txBody>
          <a:bodyPr>
            <a:normAutofit/>
          </a:bodyPr>
          <a:lstStyle/>
          <a:p>
            <a:r>
              <a:rPr lang="es-ES" b="1" dirty="0" smtClean="0"/>
              <a:t>Temas críticos del cantón Loja</a:t>
            </a:r>
            <a:endParaRPr lang="es-ES" b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1396" y="1133954"/>
            <a:ext cx="8686406" cy="572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58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00000" cy="68400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0000" y="343681"/>
            <a:ext cx="3087322" cy="134345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0000" y="2030815"/>
            <a:ext cx="3090565" cy="169118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0001" y="4065677"/>
            <a:ext cx="3087322" cy="76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87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Otavalo</a:t>
            </a:r>
            <a:endParaRPr lang="es-ES" b="1" dirty="0"/>
          </a:p>
        </p:txBody>
      </p:sp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0681342"/>
              </p:ext>
            </p:extLst>
          </p:nvPr>
        </p:nvGraphicFramePr>
        <p:xfrm>
          <a:off x="3483656" y="624110"/>
          <a:ext cx="8708344" cy="58797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70" name="Visio" r:id="rId3" imgW="7696281" imgH="5191097" progId="Visio.Drawing.15">
                  <p:embed/>
                </p:oleObj>
              </mc:Choice>
              <mc:Fallback>
                <p:oleObj name="Visio" r:id="rId3" imgW="7696281" imgH="5191097" progId="Visio.Drawing.15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83656" y="624110"/>
                        <a:ext cx="8708344" cy="587972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Imagen 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99" y="3525333"/>
            <a:ext cx="2448110" cy="185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27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2602241" y="-174171"/>
            <a:ext cx="8911687" cy="1280890"/>
          </a:xfrm>
        </p:spPr>
        <p:txBody>
          <a:bodyPr>
            <a:normAutofit/>
          </a:bodyPr>
          <a:lstStyle/>
          <a:p>
            <a:r>
              <a:rPr lang="es-ES" b="1" dirty="0" smtClean="0"/>
              <a:t>Temas críticos del cantón Otavalo</a:t>
            </a:r>
            <a:endParaRPr lang="es-ES" b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539" y="1001179"/>
            <a:ext cx="9375565" cy="560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3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629" y="508291"/>
            <a:ext cx="10222516" cy="604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1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000000" cy="6840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0000" y="176256"/>
            <a:ext cx="3116916" cy="135633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0000" y="1914904"/>
            <a:ext cx="3116916" cy="135633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9999" y="3653553"/>
            <a:ext cx="3121681" cy="100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04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Distrito Metropolitano de Quito</a:t>
            </a:r>
            <a:endParaRPr lang="es-ES" b="1" dirty="0"/>
          </a:p>
        </p:txBody>
      </p:sp>
      <p:graphicFrame>
        <p:nvGraphicFramePr>
          <p:cNvPr id="6" name="Obje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6832592"/>
              </p:ext>
            </p:extLst>
          </p:nvPr>
        </p:nvGraphicFramePr>
        <p:xfrm>
          <a:off x="4224270" y="1264555"/>
          <a:ext cx="7820608" cy="5280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92" name="Visio" r:id="rId3" imgW="7696281" imgH="5191097" progId="Visio.Drawing.15">
                  <p:embed/>
                </p:oleObj>
              </mc:Choice>
              <mc:Fallback>
                <p:oleObj name="Visio" r:id="rId3" imgW="7696281" imgH="5191097" progId="Visio.Drawing.15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24270" y="1264555"/>
                        <a:ext cx="7820608" cy="52803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Imagen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93" y="3281630"/>
            <a:ext cx="2984959" cy="224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60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02092" y="0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es-ES" b="1" dirty="0" smtClean="0"/>
              <a:t>ALC (América Latina y el Caribe) </a:t>
            </a:r>
            <a:endParaRPr lang="es-ES" b="1" dirty="0"/>
          </a:p>
        </p:txBody>
      </p:sp>
      <p:pic>
        <p:nvPicPr>
          <p:cNvPr id="2050" name="Picture 2" descr="Population density maps of LAC, year 1960-2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20" y="1149067"/>
            <a:ext cx="5796688" cy="5260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opulation density maps of LAC, year 1960-20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936" y="1149067"/>
            <a:ext cx="5796688" cy="5260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4633979" y="6379765"/>
            <a:ext cx="477806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800" dirty="0"/>
              <a:t>http://gisweb.ciat.cgiar.org/population/esp/reporte.htm</a:t>
            </a:r>
          </a:p>
        </p:txBody>
      </p:sp>
    </p:spTree>
    <p:extLst>
      <p:ext uri="{BB962C8B-B14F-4D97-AF65-F5344CB8AC3E}">
        <p14:creationId xmlns:p14="http://schemas.microsoft.com/office/powerpoint/2010/main" val="26822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2108756" y="237744"/>
            <a:ext cx="8911687" cy="1280890"/>
          </a:xfrm>
        </p:spPr>
        <p:txBody>
          <a:bodyPr/>
          <a:lstStyle/>
          <a:p>
            <a:r>
              <a:rPr lang="es-ES" b="1" dirty="0" smtClean="0"/>
              <a:t>Temas críticos del DMQ</a:t>
            </a:r>
            <a:endParaRPr lang="es-ES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466" y="1518634"/>
            <a:ext cx="10514174" cy="407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30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00000" cy="68400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0001" y="240650"/>
            <a:ext cx="3116916" cy="135633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0000" y="1968598"/>
            <a:ext cx="3110629" cy="158597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0000" y="3926188"/>
            <a:ext cx="3110629" cy="77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2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Riobamba</a:t>
            </a:r>
            <a:endParaRPr lang="es-ES" b="1" dirty="0"/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7026015"/>
              </p:ext>
            </p:extLst>
          </p:nvPr>
        </p:nvGraphicFramePr>
        <p:xfrm>
          <a:off x="3773510" y="891068"/>
          <a:ext cx="8318638" cy="56165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15" name="Visio" r:id="rId3" imgW="7696281" imgH="5191097" progId="Visio.Drawing.15">
                  <p:embed/>
                </p:oleObj>
              </mc:Choice>
              <mc:Fallback>
                <p:oleObj name="Visio" r:id="rId3" imgW="7696281" imgH="5191097" progId="Visio.Drawing.15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3510" y="891068"/>
                        <a:ext cx="8318638" cy="561659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Imagen 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93" y="3238232"/>
            <a:ext cx="2484168" cy="218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276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2108756" y="237744"/>
            <a:ext cx="8911687" cy="1280890"/>
          </a:xfrm>
        </p:spPr>
        <p:txBody>
          <a:bodyPr>
            <a:normAutofit/>
          </a:bodyPr>
          <a:lstStyle/>
          <a:p>
            <a:r>
              <a:rPr lang="es-ES" b="1" dirty="0" smtClean="0"/>
              <a:t>Temas críticos del cantón Riobamba</a:t>
            </a:r>
            <a:endParaRPr lang="es-ES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524" y="1366558"/>
            <a:ext cx="11502938" cy="507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85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000000" cy="68400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0000" y="292165"/>
            <a:ext cx="3105236" cy="134345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9999" y="2054392"/>
            <a:ext cx="3105237" cy="111281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9999" y="3585984"/>
            <a:ext cx="3105237" cy="76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9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Santa Elena </a:t>
            </a:r>
            <a:endParaRPr lang="es-ES" b="1" dirty="0"/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2524073"/>
              </p:ext>
            </p:extLst>
          </p:nvPr>
        </p:nvGraphicFramePr>
        <p:xfrm>
          <a:off x="3670478" y="1004552"/>
          <a:ext cx="8364237" cy="56473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39" name="Visio" r:id="rId3" imgW="7696281" imgH="5191097" progId="Visio.Drawing.15">
                  <p:embed/>
                </p:oleObj>
              </mc:Choice>
              <mc:Fallback>
                <p:oleObj name="Visio" r:id="rId3" imgW="7696281" imgH="5191097" progId="Visio.Drawing.15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70478" y="1004552"/>
                        <a:ext cx="8364237" cy="564738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Imagen 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29" y="3295917"/>
            <a:ext cx="2917267" cy="233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2108756" y="237744"/>
            <a:ext cx="8911687" cy="1280890"/>
          </a:xfrm>
        </p:spPr>
        <p:txBody>
          <a:bodyPr>
            <a:normAutofit/>
          </a:bodyPr>
          <a:lstStyle/>
          <a:p>
            <a:r>
              <a:rPr lang="es-ES" b="1" dirty="0" smtClean="0"/>
              <a:t>Temas críticos del cantón Santa Elena </a:t>
            </a:r>
            <a:endParaRPr lang="es-ES" b="1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96" y="1341891"/>
            <a:ext cx="11923229" cy="526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64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000000" cy="68400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0000" y="253529"/>
            <a:ext cx="3116916" cy="135633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9999" y="1966419"/>
            <a:ext cx="3146513" cy="136920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9999" y="3692188"/>
            <a:ext cx="3116917" cy="89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38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10006" y="366533"/>
            <a:ext cx="9613555" cy="1280890"/>
          </a:xfrm>
        </p:spPr>
        <p:txBody>
          <a:bodyPr>
            <a:normAutofit/>
          </a:bodyPr>
          <a:lstStyle/>
          <a:p>
            <a:r>
              <a:rPr lang="es-ES" b="1" dirty="0" smtClean="0"/>
              <a:t>Porcentajes de sostenibilidad alcanzados</a:t>
            </a:r>
            <a:endParaRPr lang="es-ES" b="1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6550711"/>
              </p:ext>
            </p:extLst>
          </p:nvPr>
        </p:nvGraphicFramePr>
        <p:xfrm>
          <a:off x="1175738" y="1403797"/>
          <a:ext cx="10882089" cy="53447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6700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549" y="97879"/>
            <a:ext cx="9036000" cy="66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12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Resultado de imagen para condiciones de pobreza en urbes AL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7932">
            <a:off x="7759224" y="1890482"/>
            <a:ext cx="4029371" cy="233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Resultado de imagen para catastrofes en  AL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95398">
            <a:off x="776964" y="1493239"/>
            <a:ext cx="6327510" cy="4170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 rot="991744">
            <a:off x="8319752" y="4239568"/>
            <a:ext cx="228383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800" dirty="0"/>
              <a:t>http://www.lne.es/sociedad/2017/02/12/</a:t>
            </a:r>
          </a:p>
        </p:txBody>
      </p:sp>
      <p:sp>
        <p:nvSpPr>
          <p:cNvPr id="7" name="Rectángulo 6"/>
          <p:cNvSpPr/>
          <p:nvPr/>
        </p:nvSpPr>
        <p:spPr>
          <a:xfrm rot="20790281">
            <a:off x="2693827" y="5571777"/>
            <a:ext cx="47114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800" dirty="0"/>
              <a:t>http://alc-noticias.net/es/2016/04/18/catastrofes-en-el-continente-el-clai-se-solidariza-y-pide-oraciones-por-las-zonas-afectadas/</a:t>
            </a:r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2227577" y="-55931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es-ES" b="1" dirty="0" smtClean="0"/>
              <a:t>ALC (América Latina y el Caribe) 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341953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16200000">
            <a:off x="-1671266" y="2548740"/>
            <a:ext cx="5138672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 smtClean="0"/>
              <a:t>Geodatabase para sostenibilidad</a:t>
            </a:r>
            <a:endParaRPr lang="es-ES" b="1" dirty="0"/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0048777"/>
              </p:ext>
            </p:extLst>
          </p:nvPr>
        </p:nvGraphicFramePr>
        <p:xfrm>
          <a:off x="1906071" y="31676"/>
          <a:ext cx="7868994" cy="68263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84" name="Visio" r:id="rId3" imgW="8257991" imgH="8334323" progId="Visio.Drawing.15">
                  <p:embed/>
                </p:oleObj>
              </mc:Choice>
              <mc:Fallback>
                <p:oleObj name="Visio" r:id="rId3" imgW="8257991" imgH="8334323" progId="Visio.Drawing.15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6071" y="31676"/>
                        <a:ext cx="7868994" cy="682632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04180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140" y="115096"/>
            <a:ext cx="4767321" cy="674290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2957" y="115096"/>
            <a:ext cx="5417877" cy="674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52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949" y="0"/>
            <a:ext cx="5100034" cy="6858000"/>
          </a:xfrm>
          <a:prstGeom prst="rect">
            <a:avLst/>
          </a:prstGeom>
        </p:spPr>
      </p:pic>
      <p:pic>
        <p:nvPicPr>
          <p:cNvPr id="5" name="Imagen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983" y="-103031"/>
            <a:ext cx="42370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94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29145" cy="5039995"/>
          </a:xfrm>
          <a:prstGeom prst="rect">
            <a:avLst/>
          </a:prstGeom>
        </p:spPr>
      </p:pic>
      <p:pic>
        <p:nvPicPr>
          <p:cNvPr id="3" name="Imagen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325" y="1513840"/>
            <a:ext cx="7559675" cy="534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27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9675" cy="5344160"/>
          </a:xfrm>
          <a:prstGeom prst="rect">
            <a:avLst/>
          </a:prstGeom>
        </p:spPr>
      </p:pic>
      <p:pic>
        <p:nvPicPr>
          <p:cNvPr id="4" name="Imagen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325" y="1513840"/>
            <a:ext cx="7559675" cy="534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12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Sitio Web </a:t>
            </a:r>
            <a:endParaRPr lang="es-ES" b="1" dirty="0"/>
          </a:p>
        </p:txBody>
      </p:sp>
      <p:graphicFrame>
        <p:nvGraphicFramePr>
          <p:cNvPr id="8" name="Objeto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791451"/>
              </p:ext>
            </p:extLst>
          </p:nvPr>
        </p:nvGraphicFramePr>
        <p:xfrm>
          <a:off x="3175428" y="365125"/>
          <a:ext cx="6870093" cy="6249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65" name="Visio" r:id="rId3" imgW="4105204" imgH="3743457" progId="Visio.Drawing.15">
                  <p:embed/>
                </p:oleObj>
              </mc:Choice>
              <mc:Fallback>
                <p:oleObj name="Visio" r:id="rId3" imgW="4105204" imgH="3743457" progId="Visio.Drawing.15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5428" y="365125"/>
                        <a:ext cx="6870093" cy="62498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702" name="Picture 6" descr="Resultado de imagen para wordpress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71063">
            <a:off x="9296465" y="839614"/>
            <a:ext cx="2160079" cy="134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82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7628" y="0"/>
            <a:ext cx="3907971" cy="1325563"/>
          </a:xfrm>
        </p:spPr>
        <p:txBody>
          <a:bodyPr/>
          <a:lstStyle/>
          <a:p>
            <a:r>
              <a:rPr lang="es-ES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CONCLUSIONES</a:t>
            </a:r>
            <a:endParaRPr lang="es-ES" b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954847946"/>
              </p:ext>
            </p:extLst>
          </p:nvPr>
        </p:nvGraphicFramePr>
        <p:xfrm>
          <a:off x="257628" y="434714"/>
          <a:ext cx="11718976" cy="68654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4427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086377" y="231819"/>
            <a:ext cx="9418235" cy="6387921"/>
          </a:xfrm>
        </p:spPr>
        <p:txBody>
          <a:bodyPr>
            <a:normAutofit/>
          </a:bodyPr>
          <a:lstStyle/>
          <a:p>
            <a:endParaRPr lang="es-ES" dirty="0"/>
          </a:p>
          <a:p>
            <a:endParaRPr lang="es-ES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04370607"/>
              </p:ext>
            </p:extLst>
          </p:nvPr>
        </p:nvGraphicFramePr>
        <p:xfrm>
          <a:off x="1792157" y="929528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257628" y="0"/>
            <a:ext cx="4869008" cy="1325563"/>
          </a:xfrm>
        </p:spPr>
        <p:txBody>
          <a:bodyPr/>
          <a:lstStyle/>
          <a:p>
            <a:r>
              <a:rPr lang="es-ES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RECOMENDACIONES</a:t>
            </a:r>
            <a:endParaRPr lang="es-ES" b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8133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Resultado de imagen para gracias por su atencion con movimiento para power point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592" y="1169718"/>
            <a:ext cx="6399772" cy="4266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37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9464" y="3470748"/>
            <a:ext cx="2257542" cy="1280890"/>
          </a:xfrm>
        </p:spPr>
        <p:txBody>
          <a:bodyPr>
            <a:normAutofit/>
          </a:bodyPr>
          <a:lstStyle/>
          <a:p>
            <a:r>
              <a:rPr lang="es-ES" b="1" dirty="0" smtClean="0"/>
              <a:t>Ecuador </a:t>
            </a:r>
            <a:endParaRPr lang="es-ES" b="1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9219" y="3462582"/>
            <a:ext cx="2862618" cy="2242760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2936383" y="5781501"/>
            <a:ext cx="29654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800" dirty="0"/>
              <a:t>http://lahora.com.ec/index.php/noticias/show/1101025405/-1/Inconformidad%20por%20falta%20de%20agua.html#.WK8Ijm81_IU</a:t>
            </a:r>
          </a:p>
        </p:txBody>
      </p:sp>
      <p:pic>
        <p:nvPicPr>
          <p:cNvPr id="3078" name="Picture 6" descr="Resultado de imagen para problemas de alcantarillado Ecuad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33" y="19127"/>
            <a:ext cx="32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ángulo 11"/>
          <p:cNvSpPr/>
          <p:nvPr/>
        </p:nvSpPr>
        <p:spPr>
          <a:xfrm>
            <a:off x="7235833" y="1815163"/>
            <a:ext cx="3200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800" dirty="0"/>
              <a:t>http://www.ecuavisa.com/articulo/noticias/actualidad/240396-colapso-alcantarillado-perdida-cultivos-costa-lluvias</a:t>
            </a:r>
          </a:p>
        </p:txBody>
      </p:sp>
      <p:pic>
        <p:nvPicPr>
          <p:cNvPr id="3080" name="Picture 8" descr="Resultado de imagen para problemas planificacion urbana ecuad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33" y="2189531"/>
            <a:ext cx="3200000" cy="1820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ángulo 12"/>
          <p:cNvSpPr/>
          <p:nvPr/>
        </p:nvSpPr>
        <p:spPr>
          <a:xfrm>
            <a:off x="7235833" y="3983580"/>
            <a:ext cx="386333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800" dirty="0"/>
              <a:t>http://es.unhabitat.org/temas-urbanos/planificacion-y-disenho/</a:t>
            </a:r>
          </a:p>
        </p:txBody>
      </p:sp>
      <p:pic>
        <p:nvPicPr>
          <p:cNvPr id="3082" name="Picture 10" descr="Resultado de imagen para Ecuad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044" y="1851893"/>
            <a:ext cx="1632595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Resultado de imagen para mala planificacion urbana en ecuado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840" y="4265738"/>
            <a:ext cx="3200000" cy="209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ángulo 14"/>
          <p:cNvSpPr/>
          <p:nvPr/>
        </p:nvSpPr>
        <p:spPr>
          <a:xfrm>
            <a:off x="7235833" y="6376356"/>
            <a:ext cx="32130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800" dirty="0"/>
              <a:t>http://elordenurbano.com/vulnerabilidad-y-reconstruccion-el-caso-del-terremoto-del-16-de-abril-de-2016-en-ecuador/</a:t>
            </a:r>
          </a:p>
        </p:txBody>
      </p:sp>
      <p:pic>
        <p:nvPicPr>
          <p:cNvPr id="48130" name="Picture 2" descr="Resultado de imagen para empleo informal en ecuador 20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219" y="539041"/>
            <a:ext cx="2902573" cy="2159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3039219" y="2760085"/>
            <a:ext cx="290257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800" dirty="0"/>
              <a:t>http://www.elcomercio.com/actualidad/guayaquil-informalidad-comercio.html</a:t>
            </a:r>
          </a:p>
        </p:txBody>
      </p:sp>
    </p:spTree>
    <p:extLst>
      <p:ext uri="{BB962C8B-B14F-4D97-AF65-F5344CB8AC3E}">
        <p14:creationId xmlns:p14="http://schemas.microsoft.com/office/powerpoint/2010/main" val="265694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25715" y="291469"/>
            <a:ext cx="6748800" cy="763534"/>
          </a:xfrm>
        </p:spPr>
        <p:txBody>
          <a:bodyPr>
            <a:normAutofit/>
          </a:bodyPr>
          <a:lstStyle/>
          <a:p>
            <a:r>
              <a:rPr lang="es-ES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DEFINICIÓN DEL PROBLEMA </a:t>
            </a:r>
            <a:endParaRPr lang="es-ES" b="1" u="sng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1846009263"/>
              </p:ext>
            </p:extLst>
          </p:nvPr>
        </p:nvGraphicFramePr>
        <p:xfrm>
          <a:off x="1418129" y="337835"/>
          <a:ext cx="9633397" cy="66970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7278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16200000">
            <a:off x="-2736086" y="3108778"/>
            <a:ext cx="6858001" cy="640445"/>
          </a:xfrm>
        </p:spPr>
        <p:txBody>
          <a:bodyPr>
            <a:normAutofit/>
          </a:bodyPr>
          <a:lstStyle/>
          <a:p>
            <a:pPr algn="ctr"/>
            <a:r>
              <a:rPr lang="es-ES" sz="36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DESCRIPCIÓN DEL ÁREA DE ESTUDIO</a:t>
            </a:r>
            <a:endParaRPr lang="es-ES" sz="3600" b="1" u="sng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agen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449" y="-1"/>
            <a:ext cx="9817746" cy="6858001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0303100" y="3477296"/>
            <a:ext cx="412124" cy="2318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700" dirty="0" smtClean="0"/>
              <a:t>DMQ</a:t>
            </a:r>
            <a:endParaRPr lang="es-ES" sz="700" dirty="0"/>
          </a:p>
        </p:txBody>
      </p:sp>
    </p:spTree>
    <p:extLst>
      <p:ext uri="{BB962C8B-B14F-4D97-AF65-F5344CB8AC3E}">
        <p14:creationId xmlns:p14="http://schemas.microsoft.com/office/powerpoint/2010/main" val="219738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 GENERAL</a:t>
            </a:r>
            <a:endParaRPr lang="es-ES" b="1" u="sng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3171720"/>
              </p:ext>
            </p:extLst>
          </p:nvPr>
        </p:nvGraphicFramePr>
        <p:xfrm>
          <a:off x="3849955" y="1431235"/>
          <a:ext cx="4513600" cy="19945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122" name="Picture 2" descr="Resultado de imagen para Mayors Challenge que e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260" y="3192226"/>
            <a:ext cx="5196991" cy="3317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esultado de imagen para sostenibilidad bi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251" y="0"/>
            <a:ext cx="3481673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8705251" y="1800000"/>
            <a:ext cx="348167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800" dirty="0"/>
              <a:t>http://www.marcaciudad.cl/2016/03/21/crece-iniciativa-ciudades-emergentes-sostenibles-ices-del-bid/</a:t>
            </a:r>
          </a:p>
        </p:txBody>
      </p:sp>
      <p:sp>
        <p:nvSpPr>
          <p:cNvPr id="6" name="Rectángulo 5"/>
          <p:cNvSpPr/>
          <p:nvPr/>
        </p:nvSpPr>
        <p:spPr>
          <a:xfrm>
            <a:off x="3508260" y="6510108"/>
            <a:ext cx="519699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800" dirty="0"/>
              <a:t>http://imco.org.mx/politica_buen_gobierno/mayor-challenge-2016/</a:t>
            </a:r>
          </a:p>
        </p:txBody>
      </p:sp>
    </p:spTree>
    <p:extLst>
      <p:ext uri="{BB962C8B-B14F-4D97-AF65-F5344CB8AC3E}">
        <p14:creationId xmlns:p14="http://schemas.microsoft.com/office/powerpoint/2010/main" val="181382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2054</TotalTime>
  <Words>2323</Words>
  <Application>Microsoft Office PowerPoint</Application>
  <PresentationFormat>Panorámica</PresentationFormat>
  <Paragraphs>523</Paragraphs>
  <Slides>58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58</vt:i4>
      </vt:variant>
    </vt:vector>
  </HeadingPairs>
  <TitlesOfParts>
    <vt:vector size="65" baseType="lpstr">
      <vt:lpstr>Arial</vt:lpstr>
      <vt:lpstr>Calibri</vt:lpstr>
      <vt:lpstr>Calibri Light</vt:lpstr>
      <vt:lpstr>Cambria Math</vt:lpstr>
      <vt:lpstr>Times New Roman</vt:lpstr>
      <vt:lpstr>Office Theme</vt:lpstr>
      <vt:lpstr>Visio</vt:lpstr>
      <vt:lpstr>DEPARTAMENTO DE CIENCIAS DE LA TIERRA Y LA CONSTRUCCIÓN</vt:lpstr>
      <vt:lpstr>Presentación de PowerPoint</vt:lpstr>
      <vt:lpstr>ANTECEDENTES </vt:lpstr>
      <vt:lpstr>ALC (América Latina y el Caribe) </vt:lpstr>
      <vt:lpstr>ALC (América Latina y el Caribe) </vt:lpstr>
      <vt:lpstr>Ecuador </vt:lpstr>
      <vt:lpstr>DEFINICIÓN DEL PROBLEMA </vt:lpstr>
      <vt:lpstr>DESCRIPCIÓN DEL ÁREA DE ESTUDIO</vt:lpstr>
      <vt:lpstr>OBJETIVO GENERAL</vt:lpstr>
      <vt:lpstr>OBJETIVOS ESPECÍFICOS </vt:lpstr>
      <vt:lpstr>METAS </vt:lpstr>
      <vt:lpstr>HIPÓTESIS </vt:lpstr>
      <vt:lpstr>METODOLOGÍA </vt:lpstr>
      <vt:lpstr>Criterios para la elaboración de los PDOT</vt:lpstr>
      <vt:lpstr>Presentación de PowerPoint</vt:lpstr>
      <vt:lpstr>Cumplimiento de los PDOT</vt:lpstr>
      <vt:lpstr>Método de priorización de variables </vt:lpstr>
      <vt:lpstr>Presentación de PowerPoint</vt:lpstr>
      <vt:lpstr>Presentación de PowerPoint</vt:lpstr>
      <vt:lpstr>Matriz de existencia de los indicadores del BID en los PDOT </vt:lpstr>
      <vt:lpstr>Resultado</vt:lpstr>
      <vt:lpstr>Semaforización de los indicadores </vt:lpstr>
      <vt:lpstr>Método Proceso Analítico Jerárquico de Saaty (AHP)   </vt:lpstr>
      <vt:lpstr>Presentación de PowerPoint</vt:lpstr>
      <vt:lpstr>Presentación de PowerPoint</vt:lpstr>
      <vt:lpstr>RESULTADOS</vt:lpstr>
      <vt:lpstr>Temas críticos del cantón Esmeraldas</vt:lpstr>
      <vt:lpstr>Presentación de PowerPoint</vt:lpstr>
      <vt:lpstr>Latacunga</vt:lpstr>
      <vt:lpstr>Temas críticos del cantón Latacunga</vt:lpstr>
      <vt:lpstr>Presentación de PowerPoint</vt:lpstr>
      <vt:lpstr>Loja </vt:lpstr>
      <vt:lpstr>Temas críticos del cantón Loja</vt:lpstr>
      <vt:lpstr>Presentación de PowerPoint</vt:lpstr>
      <vt:lpstr>Otavalo</vt:lpstr>
      <vt:lpstr>Temas críticos del cantón Otavalo</vt:lpstr>
      <vt:lpstr>Presentación de PowerPoint</vt:lpstr>
      <vt:lpstr>Presentación de PowerPoint</vt:lpstr>
      <vt:lpstr>Distrito Metropolitano de Quito</vt:lpstr>
      <vt:lpstr>Temas críticos del DMQ</vt:lpstr>
      <vt:lpstr>Presentación de PowerPoint</vt:lpstr>
      <vt:lpstr>Riobamba</vt:lpstr>
      <vt:lpstr>Temas críticos del cantón Riobamba</vt:lpstr>
      <vt:lpstr>Presentación de PowerPoint</vt:lpstr>
      <vt:lpstr>Santa Elena </vt:lpstr>
      <vt:lpstr>Temas críticos del cantón Santa Elena </vt:lpstr>
      <vt:lpstr>Presentación de PowerPoint</vt:lpstr>
      <vt:lpstr>Porcentajes de sostenibilidad alcanzados</vt:lpstr>
      <vt:lpstr>Presentación de PowerPoint</vt:lpstr>
      <vt:lpstr>Geodatabase para sostenibilidad</vt:lpstr>
      <vt:lpstr>Presentación de PowerPoint</vt:lpstr>
      <vt:lpstr>Presentación de PowerPoint</vt:lpstr>
      <vt:lpstr>Presentación de PowerPoint</vt:lpstr>
      <vt:lpstr>Presentación de PowerPoint</vt:lpstr>
      <vt:lpstr>Sitio Web </vt:lpstr>
      <vt:lpstr>CONCLUSIONES</vt:lpstr>
      <vt:lpstr>RECOMENDACIONES</vt:lpstr>
      <vt:lpstr>Presentación de PowerPoint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DEPARTAMENTO DE CIENCIAS DE LA TIERRA Y LA CONSTRUCCIÓN</dc:title>
  <dc:creator>Elizabeth Wolf</dc:creator>
  <cp:lastModifiedBy>Elizabeth Wolf</cp:lastModifiedBy>
  <cp:revision>100</cp:revision>
  <cp:lastPrinted>2017-02-27T17:39:55Z</cp:lastPrinted>
  <dcterms:created xsi:type="dcterms:W3CDTF">2017-02-23T12:13:25Z</dcterms:created>
  <dcterms:modified xsi:type="dcterms:W3CDTF">2017-03-01T12:34:42Z</dcterms:modified>
</cp:coreProperties>
</file>