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0">
  <p:sldMasterIdLst>
    <p:sldMasterId id="2147483659" r:id="rId1"/>
  </p:sldMasterIdLst>
  <p:notesMasterIdLst>
    <p:notesMasterId r:id="rId64"/>
  </p:notesMasterIdLst>
  <p:sldIdLst>
    <p:sldId id="277" r:id="rId2"/>
    <p:sldId id="359" r:id="rId3"/>
    <p:sldId id="276" r:id="rId4"/>
    <p:sldId id="389" r:id="rId5"/>
    <p:sldId id="388" r:id="rId6"/>
    <p:sldId id="387" r:id="rId7"/>
    <p:sldId id="383" r:id="rId8"/>
    <p:sldId id="360" r:id="rId9"/>
    <p:sldId id="390" r:id="rId10"/>
    <p:sldId id="361" r:id="rId11"/>
    <p:sldId id="363" r:id="rId12"/>
    <p:sldId id="364" r:id="rId13"/>
    <p:sldId id="411" r:id="rId14"/>
    <p:sldId id="365" r:id="rId15"/>
    <p:sldId id="366" r:id="rId16"/>
    <p:sldId id="362" r:id="rId17"/>
    <p:sldId id="309" r:id="rId18"/>
    <p:sldId id="355" r:id="rId19"/>
    <p:sldId id="356" r:id="rId20"/>
    <p:sldId id="349" r:id="rId21"/>
    <p:sldId id="337" r:id="rId22"/>
    <p:sldId id="357" r:id="rId23"/>
    <p:sldId id="367" r:id="rId24"/>
    <p:sldId id="368" r:id="rId25"/>
    <p:sldId id="369" r:id="rId26"/>
    <p:sldId id="375" r:id="rId27"/>
    <p:sldId id="376" r:id="rId28"/>
    <p:sldId id="378" r:id="rId29"/>
    <p:sldId id="379" r:id="rId30"/>
    <p:sldId id="380" r:id="rId31"/>
    <p:sldId id="377" r:id="rId32"/>
    <p:sldId id="370" r:id="rId33"/>
    <p:sldId id="414" r:id="rId34"/>
    <p:sldId id="372" r:id="rId35"/>
    <p:sldId id="381" r:id="rId36"/>
    <p:sldId id="373" r:id="rId37"/>
    <p:sldId id="371" r:id="rId38"/>
    <p:sldId id="382" r:id="rId39"/>
    <p:sldId id="351" r:id="rId40"/>
    <p:sldId id="344" r:id="rId41"/>
    <p:sldId id="324" r:id="rId42"/>
    <p:sldId id="392" r:id="rId43"/>
    <p:sldId id="393" r:id="rId44"/>
    <p:sldId id="394" r:id="rId45"/>
    <p:sldId id="395" r:id="rId46"/>
    <p:sldId id="396" r:id="rId47"/>
    <p:sldId id="397" r:id="rId48"/>
    <p:sldId id="398" r:id="rId49"/>
    <p:sldId id="413" r:id="rId50"/>
    <p:sldId id="399" r:id="rId51"/>
    <p:sldId id="415" r:id="rId52"/>
    <p:sldId id="400" r:id="rId53"/>
    <p:sldId id="401" r:id="rId54"/>
    <p:sldId id="402" r:id="rId55"/>
    <p:sldId id="403" r:id="rId56"/>
    <p:sldId id="405" r:id="rId57"/>
    <p:sldId id="406" r:id="rId58"/>
    <p:sldId id="412" r:id="rId59"/>
    <p:sldId id="391" r:id="rId60"/>
    <p:sldId id="333" r:id="rId61"/>
    <p:sldId id="325" r:id="rId62"/>
    <p:sldId id="358" r:id="rId6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Quiroz" initials="EQ" lastIdx="1" clrIdx="0"/>
  <p:cmAuthor id="2" name="LIGIA AYALA" initials="L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E1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F01EFD-CF5A-4C91-B87D-4F6092FAC9CE}">
  <a:tblStyle styleId="{79F01EFD-CF5A-4C91-B87D-4F6092FAC9CE}" styleName="Table_0"/>
  <a:tblStyle styleId="{FF29E815-E7AD-4FCB-AC0B-0A51C9067D9C}" styleName="Table_1"/>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9257" autoAdjust="0"/>
  </p:normalViewPr>
  <p:slideViewPr>
    <p:cSldViewPr>
      <p:cViewPr varScale="1">
        <p:scale>
          <a:sx n="102" d="100"/>
          <a:sy n="102" d="100"/>
        </p:scale>
        <p:origin x="72"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Casos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Hoja1!$B$8</c:f>
              <c:strCache>
                <c:ptCount val="1"/>
                <c:pt idx="0">
                  <c:v>Hombre </c:v>
                </c:pt>
              </c:strCache>
            </c:strRef>
          </c:tx>
          <c:spPr>
            <a:solidFill>
              <a:schemeClr val="accent1"/>
            </a:solidFill>
            <a:ln>
              <a:noFill/>
            </a:ln>
            <a:effectLst/>
          </c:spPr>
          <c:invertIfNegative val="0"/>
          <c:cat>
            <c:strRef>
              <c:f>Hoja1!$A$9:$A$11</c:f>
              <c:strCache>
                <c:ptCount val="3"/>
                <c:pt idx="0">
                  <c:v>&lt;35</c:v>
                </c:pt>
                <c:pt idx="1">
                  <c:v>35-49</c:v>
                </c:pt>
                <c:pt idx="2">
                  <c:v>≥ 50</c:v>
                </c:pt>
              </c:strCache>
            </c:strRef>
          </c:cat>
          <c:val>
            <c:numRef>
              <c:f>Hoja1!$B$9:$B$11</c:f>
              <c:numCache>
                <c:formatCode>General</c:formatCode>
                <c:ptCount val="3"/>
                <c:pt idx="0">
                  <c:v>6.7</c:v>
                </c:pt>
                <c:pt idx="1">
                  <c:v>6.7</c:v>
                </c:pt>
                <c:pt idx="2">
                  <c:v>86.7</c:v>
                </c:pt>
              </c:numCache>
            </c:numRef>
          </c:val>
        </c:ser>
        <c:ser>
          <c:idx val="1"/>
          <c:order val="1"/>
          <c:tx>
            <c:strRef>
              <c:f>Hoja1!$C$8</c:f>
              <c:strCache>
                <c:ptCount val="1"/>
                <c:pt idx="0">
                  <c:v>Mujeres</c:v>
                </c:pt>
              </c:strCache>
            </c:strRef>
          </c:tx>
          <c:spPr>
            <a:solidFill>
              <a:schemeClr val="accent2"/>
            </a:solidFill>
            <a:ln>
              <a:noFill/>
            </a:ln>
            <a:effectLst/>
          </c:spPr>
          <c:invertIfNegative val="0"/>
          <c:cat>
            <c:strRef>
              <c:f>Hoja1!$A$9:$A$11</c:f>
              <c:strCache>
                <c:ptCount val="3"/>
                <c:pt idx="0">
                  <c:v>&lt;35</c:v>
                </c:pt>
                <c:pt idx="1">
                  <c:v>35-49</c:v>
                </c:pt>
                <c:pt idx="2">
                  <c:v>≥ 50</c:v>
                </c:pt>
              </c:strCache>
            </c:strRef>
          </c:cat>
          <c:val>
            <c:numRef>
              <c:f>Hoja1!$C$9:$C$11</c:f>
              <c:numCache>
                <c:formatCode>General</c:formatCode>
                <c:ptCount val="3"/>
                <c:pt idx="0">
                  <c:v>1.8</c:v>
                </c:pt>
                <c:pt idx="1">
                  <c:v>10.9</c:v>
                </c:pt>
                <c:pt idx="2">
                  <c:v>87.3</c:v>
                </c:pt>
              </c:numCache>
            </c:numRef>
          </c:val>
        </c:ser>
        <c:dLbls>
          <c:showLegendKey val="0"/>
          <c:showVal val="0"/>
          <c:showCatName val="0"/>
          <c:showSerName val="0"/>
          <c:showPercent val="0"/>
          <c:showBubbleSize val="0"/>
        </c:dLbls>
        <c:gapWidth val="150"/>
        <c:axId val="175230112"/>
        <c:axId val="3163136"/>
      </c:barChart>
      <c:catAx>
        <c:axId val="17523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63136"/>
        <c:crosses val="autoZero"/>
        <c:auto val="1"/>
        <c:lblAlgn val="ctr"/>
        <c:lblOffset val="100"/>
        <c:noMultiLvlLbl val="0"/>
      </c:catAx>
      <c:valAx>
        <c:axId val="3163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Porcentaje</a:t>
                </a:r>
                <a:r>
                  <a:rPr lang="es-MX" baseline="0"/>
                  <a:t> %</a:t>
                </a:r>
                <a:endParaRPr lang="es-MX"/>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5230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Controles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Hoja1!$I$8</c:f>
              <c:strCache>
                <c:ptCount val="1"/>
                <c:pt idx="0">
                  <c:v>Hombres </c:v>
                </c:pt>
              </c:strCache>
            </c:strRef>
          </c:tx>
          <c:spPr>
            <a:solidFill>
              <a:schemeClr val="accent1"/>
            </a:solidFill>
            <a:ln>
              <a:noFill/>
            </a:ln>
            <a:effectLst/>
          </c:spPr>
          <c:invertIfNegative val="0"/>
          <c:cat>
            <c:strRef>
              <c:f>Hoja1!$H$9:$H$11</c:f>
              <c:strCache>
                <c:ptCount val="3"/>
                <c:pt idx="0">
                  <c:v>&lt;35</c:v>
                </c:pt>
                <c:pt idx="1">
                  <c:v>35-49</c:v>
                </c:pt>
                <c:pt idx="2">
                  <c:v>≥ 50</c:v>
                </c:pt>
              </c:strCache>
            </c:strRef>
          </c:cat>
          <c:val>
            <c:numRef>
              <c:f>Hoja1!$I$9:$I$11</c:f>
              <c:numCache>
                <c:formatCode>General</c:formatCode>
                <c:ptCount val="3"/>
                <c:pt idx="0">
                  <c:v>29.1</c:v>
                </c:pt>
                <c:pt idx="1">
                  <c:v>30</c:v>
                </c:pt>
                <c:pt idx="2">
                  <c:v>40.9</c:v>
                </c:pt>
              </c:numCache>
            </c:numRef>
          </c:val>
        </c:ser>
        <c:ser>
          <c:idx val="1"/>
          <c:order val="1"/>
          <c:tx>
            <c:strRef>
              <c:f>Hoja1!$J$8</c:f>
              <c:strCache>
                <c:ptCount val="1"/>
                <c:pt idx="0">
                  <c:v>Mujeres</c:v>
                </c:pt>
              </c:strCache>
            </c:strRef>
          </c:tx>
          <c:spPr>
            <a:solidFill>
              <a:schemeClr val="accent2"/>
            </a:solidFill>
            <a:ln>
              <a:noFill/>
            </a:ln>
            <a:effectLst/>
          </c:spPr>
          <c:invertIfNegative val="0"/>
          <c:cat>
            <c:strRef>
              <c:f>Hoja1!$H$9:$H$11</c:f>
              <c:strCache>
                <c:ptCount val="3"/>
                <c:pt idx="0">
                  <c:v>&lt;35</c:v>
                </c:pt>
                <c:pt idx="1">
                  <c:v>35-49</c:v>
                </c:pt>
                <c:pt idx="2">
                  <c:v>≥ 50</c:v>
                </c:pt>
              </c:strCache>
            </c:strRef>
          </c:cat>
          <c:val>
            <c:numRef>
              <c:f>Hoja1!$J$9:$J$11</c:f>
              <c:numCache>
                <c:formatCode>General</c:formatCode>
                <c:ptCount val="3"/>
                <c:pt idx="0">
                  <c:v>30.8</c:v>
                </c:pt>
                <c:pt idx="1">
                  <c:v>39.5</c:v>
                </c:pt>
                <c:pt idx="2">
                  <c:v>29.7</c:v>
                </c:pt>
              </c:numCache>
            </c:numRef>
          </c:val>
        </c:ser>
        <c:dLbls>
          <c:showLegendKey val="0"/>
          <c:showVal val="0"/>
          <c:showCatName val="0"/>
          <c:showSerName val="0"/>
          <c:showPercent val="0"/>
          <c:showBubbleSize val="0"/>
        </c:dLbls>
        <c:gapWidth val="150"/>
        <c:axId val="175855032"/>
        <c:axId val="175882848"/>
      </c:barChart>
      <c:catAx>
        <c:axId val="17585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5882848"/>
        <c:crosses val="autoZero"/>
        <c:auto val="1"/>
        <c:lblAlgn val="ctr"/>
        <c:lblOffset val="100"/>
        <c:noMultiLvlLbl val="0"/>
      </c:catAx>
      <c:valAx>
        <c:axId val="175882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Porcentaje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5855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
        <p:cNvGrpSpPr/>
        <p:nvPr/>
      </p:nvGrpSpPr>
      <p:grpSpPr>
        <a:xfrm>
          <a:off x="0" y="0"/>
          <a:ext cx="0" cy="0"/>
          <a:chOff x="0" y="0"/>
          <a:chExt cx="0" cy="0"/>
        </a:xfrm>
      </p:grpSpPr>
      <p:sp>
        <p:nvSpPr>
          <p:cNvPr id="2" name="Shape 2"/>
          <p:cNvSpPr/>
          <p:nvPr/>
        </p:nvSpPr>
        <p:spPr>
          <a:xfrm>
            <a:off x="0" y="0"/>
            <a:ext cx="6858000" cy="9144000"/>
          </a:xfrm>
          <a:prstGeom prst="roundRect">
            <a:avLst>
              <a:gd name="adj" fmla="val 23"/>
            </a:avLst>
          </a:prstGeom>
          <a:solidFill>
            <a:srgbClr val="FFFFFF"/>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dirty="0">
              <a:solidFill>
                <a:schemeClr val="lt1"/>
              </a:solidFill>
              <a:latin typeface="Calibri"/>
              <a:ea typeface="Calibri"/>
              <a:cs typeface="Calibri"/>
              <a:sym typeface="Calibri"/>
            </a:endParaRPr>
          </a:p>
        </p:txBody>
      </p:sp>
      <p:sp>
        <p:nvSpPr>
          <p:cNvPr id="3" name="Shape 3"/>
          <p:cNvSpPr txBox="1"/>
          <p:nvPr/>
        </p:nvSpPr>
        <p:spPr>
          <a:xfrm>
            <a:off x="0" y="0"/>
            <a:ext cx="297179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dirty="0">
              <a:solidFill>
                <a:schemeClr val="lt1"/>
              </a:solidFill>
              <a:latin typeface="Calibri"/>
              <a:ea typeface="Calibri"/>
              <a:cs typeface="Calibri"/>
              <a:sym typeface="Calibri"/>
            </a:endParaRPr>
          </a:p>
        </p:txBody>
      </p:sp>
      <p:sp>
        <p:nvSpPr>
          <p:cNvPr id="4" name="Shape 4"/>
          <p:cNvSpPr txBox="1">
            <a:spLocks noGrp="1"/>
          </p:cNvSpPr>
          <p:nvPr>
            <p:ph type="dt" idx="10"/>
          </p:nvPr>
        </p:nvSpPr>
        <p:spPr>
          <a:xfrm>
            <a:off x="3884612" y="0"/>
            <a:ext cx="2970211" cy="455612"/>
          </a:xfrm>
          <a:prstGeom prst="rect">
            <a:avLst/>
          </a:prstGeom>
          <a:noFill/>
          <a:ln>
            <a:noFill/>
          </a:ln>
        </p:spPr>
        <p:txBody>
          <a:bodyPr lIns="91425" tIns="91425" rIns="91425" bIns="91425" anchor="t" anchorCtr="0"/>
          <a:lstStyle>
            <a:lvl1pPr marL="0" marR="0" indent="0" algn="r" rtl="0">
              <a:spcBef>
                <a:spcPts val="0"/>
              </a:spcBef>
              <a:spcAft>
                <a:spcPts val="0"/>
              </a:spcAft>
              <a:buClr>
                <a:srgbClr val="000000"/>
              </a:buClr>
              <a:buFont typeface="Times New Roman"/>
              <a:buNone/>
              <a:defRPr/>
            </a:lvl1pPr>
            <a:lvl2pPr marL="742950" marR="0" indent="-285750" algn="l" rtl="0">
              <a:spcBef>
                <a:spcPts val="0"/>
              </a:spcBef>
              <a:spcAft>
                <a:spcPts val="0"/>
              </a:spcAft>
              <a:defRPr/>
            </a:lvl2pPr>
            <a:lvl3pPr marL="1143000" marR="0" indent="-228600" algn="l" rtl="0">
              <a:spcBef>
                <a:spcPts val="0"/>
              </a:spcBef>
              <a:spcAft>
                <a:spcPts val="0"/>
              </a:spcAft>
              <a:defRPr/>
            </a:lvl3pPr>
            <a:lvl4pPr marL="1600200" marR="0" indent="-228600" algn="l" rtl="0">
              <a:spcBef>
                <a:spcPts val="0"/>
              </a:spcBef>
              <a:spcAft>
                <a:spcPts val="0"/>
              </a:spcAft>
              <a:defRPr/>
            </a:lvl4pPr>
            <a:lvl5pPr marL="2057400" marR="0" indent="-22860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 name="Shape 5"/>
          <p:cNvSpPr>
            <a:spLocks noGrp="1" noRot="1" noChangeAspect="1"/>
          </p:cNvSpPr>
          <p:nvPr>
            <p:ph type="sldImg" idx="2"/>
          </p:nvPr>
        </p:nvSpPr>
        <p:spPr>
          <a:xfrm>
            <a:off x="1143000" y="685800"/>
            <a:ext cx="4570412" cy="34274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4813" cy="4113212"/>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742950" marR="0" indent="-285750" algn="l" rtl="0">
              <a:spcBef>
                <a:spcPts val="360"/>
              </a:spcBef>
              <a:spcAft>
                <a:spcPts val="0"/>
              </a:spcAft>
              <a:defRPr/>
            </a:lvl2pPr>
            <a:lvl3pPr marL="1143000" marR="0" indent="-228600" algn="l" rtl="0">
              <a:spcBef>
                <a:spcPts val="360"/>
              </a:spcBef>
              <a:spcAft>
                <a:spcPts val="0"/>
              </a:spcAft>
              <a:defRPr/>
            </a:lvl3pPr>
            <a:lvl4pPr marL="1600200" marR="0" indent="-228600" algn="l" rtl="0">
              <a:spcBef>
                <a:spcPts val="360"/>
              </a:spcBef>
              <a:spcAft>
                <a:spcPts val="0"/>
              </a:spcAft>
              <a:defRPr/>
            </a:lvl4pPr>
            <a:lvl5pPr marL="2057400" marR="0" indent="-22860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p:nvPr/>
        </p:nvSpPr>
        <p:spPr>
          <a:xfrm>
            <a:off x="0" y="8685213"/>
            <a:ext cx="297179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dirty="0">
              <a:solidFill>
                <a:schemeClr val="lt1"/>
              </a:solidFill>
              <a:latin typeface="Calibri"/>
              <a:ea typeface="Calibri"/>
              <a:cs typeface="Calibri"/>
              <a:sym typeface="Calibri"/>
            </a:endParaRPr>
          </a:p>
        </p:txBody>
      </p:sp>
      <p:sp>
        <p:nvSpPr>
          <p:cNvPr id="8" name="Shape 8"/>
          <p:cNvSpPr txBox="1">
            <a:spLocks noGrp="1"/>
          </p:cNvSpPr>
          <p:nvPr>
            <p:ph type="sldNum" idx="12"/>
          </p:nvPr>
        </p:nvSpPr>
        <p:spPr>
          <a:xfrm>
            <a:off x="3884612" y="8685213"/>
            <a:ext cx="2970211" cy="455612"/>
          </a:xfrm>
          <a:prstGeom prst="rect">
            <a:avLst/>
          </a:prstGeom>
          <a:noFill/>
          <a:ln>
            <a:noFill/>
          </a:ln>
        </p:spPr>
        <p:txBody>
          <a:bodyPr lIns="90000" tIns="46800" rIns="90000" bIns="46800" anchor="b" anchorCtr="0">
            <a:noAutofit/>
          </a:bodyPr>
          <a:lstStyle>
            <a:lvl1pPr marL="0" marR="0" indent="0" algn="r" rtl="0">
              <a:spcBef>
                <a:spcPts val="0"/>
              </a:spcBef>
              <a:spcAft>
                <a:spcPts val="0"/>
              </a:spcAft>
              <a:buNone/>
              <a:defRPr sz="1200" b="0" i="0" u="none" strike="noStrike" cap="none" baseline="0">
                <a:solidFill>
                  <a:srgbClr val="000000"/>
                </a:solidFill>
                <a:latin typeface="Calibri"/>
                <a:ea typeface="Calibri"/>
                <a:cs typeface="Calibri"/>
                <a:sym typeface="Calibri"/>
              </a:defRPr>
            </a:lvl1pPr>
          </a:lstStyle>
          <a:p>
            <a:pPr marL="0" lvl="0" indent="0">
              <a:spcBef>
                <a:spcPts val="0"/>
              </a:spcBef>
              <a:buClr>
                <a:srgbClr val="000000"/>
              </a:buClr>
              <a:buSzPct val="25000"/>
              <a:buFont typeface="Times New Roman"/>
              <a:buNone/>
            </a:pPr>
            <a:fld id="{00000000-1234-1234-1234-123412341234}" type="slidenum">
              <a:rPr lang="es-EC"/>
              <a:t>‹Nº›</a:t>
            </a:fld>
            <a:endParaRPr lang="es-EC" dirty="0"/>
          </a:p>
        </p:txBody>
      </p:sp>
    </p:spTree>
    <p:extLst>
      <p:ext uri="{BB962C8B-B14F-4D97-AF65-F5344CB8AC3E}">
        <p14:creationId xmlns:p14="http://schemas.microsoft.com/office/powerpoint/2010/main" val="30210933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lvl="0" rtl="0"/>
            <a:r>
              <a:rPr lang="es-ES" sz="2400" b="1" i="0" baseline="0" dirty="0" smtClean="0"/>
              <a:t>Salmonelosis</a:t>
            </a:r>
            <a:r>
              <a:rPr lang="es-ES" sz="1800" b="1" i="0" baseline="0" dirty="0" smtClean="0"/>
              <a:t>: </a:t>
            </a:r>
            <a:r>
              <a:rPr lang="es-ES" sz="1400" b="0" i="0" baseline="0" dirty="0" smtClean="0"/>
              <a:t>Enfermedad zoonósica </a:t>
            </a:r>
            <a:r>
              <a:rPr lang="es-US" sz="1400" b="0" i="0" baseline="0" dirty="0" smtClean="0"/>
              <a:t>,</a:t>
            </a:r>
            <a:r>
              <a:rPr lang="es-ES" sz="1200" b="0" i="0" baseline="0" dirty="0" smtClean="0"/>
              <a:t>↑ </a:t>
            </a:r>
            <a:r>
              <a:rPr lang="es-ES" sz="1400" b="0" i="0" baseline="0" dirty="0" smtClean="0"/>
              <a:t>índice morbilidad y mortalidad, ETAS más comunes y agresivas</a:t>
            </a:r>
            <a:r>
              <a:rPr lang="es-US" sz="1400" b="0" i="0" baseline="0" dirty="0" smtClean="0"/>
              <a:t>, </a:t>
            </a:r>
            <a:r>
              <a:rPr lang="es-ES" sz="1200" dirty="0" smtClean="0"/>
              <a:t>Afecta al ganado, aves de corral y sus productos derivados</a:t>
            </a:r>
            <a:r>
              <a:rPr lang="es-US" sz="1200" dirty="0" smtClean="0"/>
              <a:t>,</a:t>
            </a:r>
            <a:r>
              <a:rPr lang="es-US" sz="1200" baseline="0" dirty="0" smtClean="0"/>
              <a:t> </a:t>
            </a:r>
            <a:r>
              <a:rPr lang="es-EC" sz="1400" dirty="0" smtClean="0"/>
              <a:t>Pérdidas económicas a nivel mundial</a:t>
            </a:r>
          </a:p>
          <a:p>
            <a:pPr lvl="0" rtl="0"/>
            <a:r>
              <a:rPr lang="es-EC" sz="1400" dirty="0" smtClean="0"/>
              <a:t>Producida</a:t>
            </a:r>
            <a:r>
              <a:rPr lang="es-EC" sz="1400" baseline="0" dirty="0" smtClean="0"/>
              <a:t> por la bacteria salmonella,  la cual afecta principalmente a los animales desteñidos para el consumo (ganado y aves de corral)</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i="1" kern="1200" dirty="0" smtClean="0">
                <a:solidFill>
                  <a:schemeClr val="tx1"/>
                </a:solidFill>
                <a:effectLst/>
                <a:latin typeface="+mn-lt"/>
                <a:ea typeface="+mn-ea"/>
                <a:cs typeface="+mn-cs"/>
              </a:rPr>
              <a:t>En las ultimas décadas han</a:t>
            </a:r>
            <a:r>
              <a:rPr lang="es-EC" sz="1200" i="1" kern="1200" baseline="0" dirty="0" smtClean="0">
                <a:solidFill>
                  <a:schemeClr val="tx1"/>
                </a:solidFill>
                <a:effectLst/>
                <a:latin typeface="+mn-lt"/>
                <a:ea typeface="+mn-ea"/>
                <a:cs typeface="+mn-cs"/>
              </a:rPr>
              <a:t> aparecido </a:t>
            </a:r>
            <a:r>
              <a:rPr lang="es-EC" sz="1200" i="1" kern="1200" dirty="0" smtClean="0">
                <a:solidFill>
                  <a:schemeClr val="tx1"/>
                </a:solidFill>
                <a:effectLst/>
                <a:latin typeface="+mn-lt"/>
                <a:ea typeface="+mn-ea"/>
                <a:cs typeface="+mn-cs"/>
              </a:rPr>
              <a:t>Salmonella</a:t>
            </a:r>
            <a:r>
              <a:rPr lang="es-EC" sz="1200" kern="1200" dirty="0" smtClean="0">
                <a:solidFill>
                  <a:schemeClr val="tx1"/>
                </a:solidFill>
                <a:effectLst/>
                <a:latin typeface="+mn-lt"/>
                <a:ea typeface="+mn-ea"/>
                <a:cs typeface="+mn-cs"/>
              </a:rPr>
              <a:t> spp. resistentes a antibióticos aisladas a partir de humanos, animales y alimentos de origen animal. Además se las ha utilizado ampliamente en la parte veterinaria con fines terapéuticos y como promotores de crecimiento.</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kern="1200" dirty="0" smtClean="0">
                <a:solidFill>
                  <a:schemeClr val="tx1"/>
                </a:solidFill>
                <a:effectLst/>
                <a:latin typeface="+mn-lt"/>
                <a:ea typeface="+mn-ea"/>
                <a:cs typeface="+mn-cs"/>
              </a:rPr>
              <a:t>Estas prácticas contribuyen a la propagación de patógenos resistentes a los fármacos, lo que representa una importante amenaza para la salud pública. La corriente difusión de genes de resistencia a antibióticos en bacterias patógenas pone en duda la eficacia de los antibióticos en el futuro.</a:t>
            </a:r>
            <a:endParaRPr lang="es-EC" sz="1400" dirty="0" smtClean="0"/>
          </a:p>
          <a:p>
            <a:pPr lvl="0" rtl="0"/>
            <a:endParaRPr lang="en-US" sz="1400" dirty="0" smtClean="0"/>
          </a:p>
          <a:p>
            <a:pPr marL="0" marR="0" indent="0" algn="l" defTabSz="914400" rtl="0" eaLnBrk="1" fontAlgn="auto" latinLnBrk="0" hangingPunct="1">
              <a:lnSpc>
                <a:spcPct val="100000"/>
              </a:lnSpc>
              <a:spcBef>
                <a:spcPts val="360"/>
              </a:spcBef>
              <a:spcAft>
                <a:spcPts val="0"/>
              </a:spcAft>
              <a:buClrTx/>
              <a:buSzTx/>
              <a:buFontTx/>
              <a:buNone/>
              <a:tabLst/>
              <a:defRPr/>
            </a:pPr>
            <a:endParaRPr lang="es-US" dirty="0" smtClean="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3</a:t>
            </a:fld>
            <a:endParaRPr lang="es-EC" dirty="0"/>
          </a:p>
        </p:txBody>
      </p:sp>
    </p:spTree>
    <p:extLst>
      <p:ext uri="{BB962C8B-B14F-4D97-AF65-F5344CB8AC3E}">
        <p14:creationId xmlns:p14="http://schemas.microsoft.com/office/powerpoint/2010/main" val="22531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lvl="0" rtl="0"/>
            <a:r>
              <a:rPr lang="es-ES" sz="2400" b="1" i="0" baseline="0" dirty="0" smtClean="0"/>
              <a:t>Salmonelosis</a:t>
            </a:r>
            <a:r>
              <a:rPr lang="es-ES" sz="1800" b="1" i="0" baseline="0" dirty="0" smtClean="0"/>
              <a:t>: </a:t>
            </a:r>
            <a:r>
              <a:rPr lang="es-ES" sz="1400" b="0" i="0" baseline="0" dirty="0" smtClean="0"/>
              <a:t>Enfermedad zoonósica </a:t>
            </a:r>
            <a:r>
              <a:rPr lang="es-US" sz="1400" b="0" i="0" baseline="0" dirty="0" smtClean="0"/>
              <a:t>,</a:t>
            </a:r>
            <a:r>
              <a:rPr lang="es-ES" sz="1200" b="0" i="0" baseline="0" dirty="0" smtClean="0"/>
              <a:t>↑ </a:t>
            </a:r>
            <a:r>
              <a:rPr lang="es-ES" sz="1400" b="0" i="0" baseline="0" dirty="0" smtClean="0"/>
              <a:t>índice morbilidad y mortalidad, ETAS más comunes y agresivas</a:t>
            </a:r>
            <a:r>
              <a:rPr lang="es-US" sz="1400" b="0" i="0" baseline="0" dirty="0" smtClean="0"/>
              <a:t>, </a:t>
            </a:r>
            <a:r>
              <a:rPr lang="es-ES" sz="1200" dirty="0" smtClean="0"/>
              <a:t>Afecta al ganado, aves de corral y sus productos derivados</a:t>
            </a:r>
            <a:r>
              <a:rPr lang="es-US" sz="1200" dirty="0" smtClean="0"/>
              <a:t>,</a:t>
            </a:r>
            <a:r>
              <a:rPr lang="es-US" sz="1200" baseline="0" dirty="0" smtClean="0"/>
              <a:t> </a:t>
            </a:r>
            <a:r>
              <a:rPr lang="es-EC" sz="1400" dirty="0" smtClean="0"/>
              <a:t>Pérdidas económicas a nivel mundial</a:t>
            </a:r>
          </a:p>
          <a:p>
            <a:pPr lvl="0" rtl="0"/>
            <a:r>
              <a:rPr lang="es-EC" sz="1400" dirty="0" smtClean="0"/>
              <a:t>Producida</a:t>
            </a:r>
            <a:r>
              <a:rPr lang="es-EC" sz="1400" baseline="0" dirty="0" smtClean="0"/>
              <a:t> por la bacteria salmonella,  la cual afecta principalmente a los animales desteñidos para el consumo (ganado y aves de corral)</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i="1" kern="1200" dirty="0" smtClean="0">
                <a:solidFill>
                  <a:schemeClr val="tx1"/>
                </a:solidFill>
                <a:effectLst/>
                <a:latin typeface="+mn-lt"/>
                <a:ea typeface="+mn-ea"/>
                <a:cs typeface="+mn-cs"/>
              </a:rPr>
              <a:t>En las ultimas décadas han</a:t>
            </a:r>
            <a:r>
              <a:rPr lang="es-EC" sz="1200" i="1" kern="1200" baseline="0" dirty="0" smtClean="0">
                <a:solidFill>
                  <a:schemeClr val="tx1"/>
                </a:solidFill>
                <a:effectLst/>
                <a:latin typeface="+mn-lt"/>
                <a:ea typeface="+mn-ea"/>
                <a:cs typeface="+mn-cs"/>
              </a:rPr>
              <a:t> aparecido </a:t>
            </a:r>
            <a:r>
              <a:rPr lang="es-EC" sz="1200" i="1" kern="1200" dirty="0" smtClean="0">
                <a:solidFill>
                  <a:schemeClr val="tx1"/>
                </a:solidFill>
                <a:effectLst/>
                <a:latin typeface="+mn-lt"/>
                <a:ea typeface="+mn-ea"/>
                <a:cs typeface="+mn-cs"/>
              </a:rPr>
              <a:t>Salmonella</a:t>
            </a:r>
            <a:r>
              <a:rPr lang="es-EC" sz="1200" kern="1200" dirty="0" smtClean="0">
                <a:solidFill>
                  <a:schemeClr val="tx1"/>
                </a:solidFill>
                <a:effectLst/>
                <a:latin typeface="+mn-lt"/>
                <a:ea typeface="+mn-ea"/>
                <a:cs typeface="+mn-cs"/>
              </a:rPr>
              <a:t> spp. resistentes a antibióticos aisladas a partir de humanos, animales y alimentos de origen animal. Además se las ha utilizado ampliamente en la parte veterinaria con fines terapéuticos y como promotores de crecimiento.</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kern="1200" dirty="0" smtClean="0">
                <a:solidFill>
                  <a:schemeClr val="tx1"/>
                </a:solidFill>
                <a:effectLst/>
                <a:latin typeface="+mn-lt"/>
                <a:ea typeface="+mn-ea"/>
                <a:cs typeface="+mn-cs"/>
              </a:rPr>
              <a:t>Estas prácticas contribuyen a la propagación de patógenos resistentes a los fármacos, lo que representa una importante amenaza para la salud pública. La corriente difusión de genes de resistencia a antibióticos en bacterias patógenas pone en duda la eficacia de los antibióticos en el futuro.</a:t>
            </a:r>
            <a:endParaRPr lang="es-EC" sz="1400" dirty="0" smtClean="0"/>
          </a:p>
          <a:p>
            <a:pPr lvl="0" rtl="0"/>
            <a:endParaRPr lang="en-US" sz="1400" dirty="0" smtClean="0"/>
          </a:p>
          <a:p>
            <a:pPr marL="0" marR="0" indent="0" algn="l" defTabSz="914400" rtl="0" eaLnBrk="1" fontAlgn="auto" latinLnBrk="0" hangingPunct="1">
              <a:lnSpc>
                <a:spcPct val="100000"/>
              </a:lnSpc>
              <a:spcBef>
                <a:spcPts val="360"/>
              </a:spcBef>
              <a:spcAft>
                <a:spcPts val="0"/>
              </a:spcAft>
              <a:buClrTx/>
              <a:buSzTx/>
              <a:buFontTx/>
              <a:buNone/>
              <a:tabLst/>
              <a:defRPr/>
            </a:pPr>
            <a:endParaRPr lang="es-US" dirty="0" smtClean="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4</a:t>
            </a:fld>
            <a:endParaRPr lang="es-EC" dirty="0"/>
          </a:p>
        </p:txBody>
      </p:sp>
    </p:spTree>
    <p:extLst>
      <p:ext uri="{BB962C8B-B14F-4D97-AF65-F5344CB8AC3E}">
        <p14:creationId xmlns:p14="http://schemas.microsoft.com/office/powerpoint/2010/main" val="317990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lvl="0" rtl="0"/>
            <a:r>
              <a:rPr lang="es-ES" sz="2400" b="1" i="0" baseline="0" dirty="0" smtClean="0"/>
              <a:t>Salmonelosis</a:t>
            </a:r>
            <a:r>
              <a:rPr lang="es-ES" sz="1800" b="1" i="0" baseline="0" dirty="0" smtClean="0"/>
              <a:t>: </a:t>
            </a:r>
            <a:r>
              <a:rPr lang="es-ES" sz="1400" b="0" i="0" baseline="0" dirty="0" smtClean="0"/>
              <a:t>Enfermedad zoonósica </a:t>
            </a:r>
            <a:r>
              <a:rPr lang="es-US" sz="1400" b="0" i="0" baseline="0" dirty="0" smtClean="0"/>
              <a:t>,</a:t>
            </a:r>
            <a:r>
              <a:rPr lang="es-ES" sz="1200" b="0" i="0" baseline="0" dirty="0" smtClean="0"/>
              <a:t>↑ </a:t>
            </a:r>
            <a:r>
              <a:rPr lang="es-ES" sz="1400" b="0" i="0" baseline="0" dirty="0" smtClean="0"/>
              <a:t>índice morbilidad y mortalidad, ETAS más comunes y agresivas</a:t>
            </a:r>
            <a:r>
              <a:rPr lang="es-US" sz="1400" b="0" i="0" baseline="0" dirty="0" smtClean="0"/>
              <a:t>, </a:t>
            </a:r>
            <a:r>
              <a:rPr lang="es-ES" sz="1200" dirty="0" smtClean="0"/>
              <a:t>Afecta al ganado, aves de corral y sus productos derivados</a:t>
            </a:r>
            <a:r>
              <a:rPr lang="es-US" sz="1200" dirty="0" smtClean="0"/>
              <a:t>,</a:t>
            </a:r>
            <a:r>
              <a:rPr lang="es-US" sz="1200" baseline="0" dirty="0" smtClean="0"/>
              <a:t> </a:t>
            </a:r>
            <a:r>
              <a:rPr lang="es-EC" sz="1400" dirty="0" smtClean="0"/>
              <a:t>Pérdidas económicas a nivel mundial</a:t>
            </a:r>
          </a:p>
          <a:p>
            <a:pPr lvl="0" rtl="0"/>
            <a:r>
              <a:rPr lang="es-EC" sz="1400" dirty="0" smtClean="0"/>
              <a:t>Producida</a:t>
            </a:r>
            <a:r>
              <a:rPr lang="es-EC" sz="1400" baseline="0" dirty="0" smtClean="0"/>
              <a:t> por la bacteria salmonella,  la cual afecta principalmente a los animales desteñidos para el consumo (ganado y aves de corral)</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i="1" kern="1200" dirty="0" smtClean="0">
                <a:solidFill>
                  <a:schemeClr val="tx1"/>
                </a:solidFill>
                <a:effectLst/>
                <a:latin typeface="+mn-lt"/>
                <a:ea typeface="+mn-ea"/>
                <a:cs typeface="+mn-cs"/>
              </a:rPr>
              <a:t>En las ultimas décadas han</a:t>
            </a:r>
            <a:r>
              <a:rPr lang="es-EC" sz="1200" i="1" kern="1200" baseline="0" dirty="0" smtClean="0">
                <a:solidFill>
                  <a:schemeClr val="tx1"/>
                </a:solidFill>
                <a:effectLst/>
                <a:latin typeface="+mn-lt"/>
                <a:ea typeface="+mn-ea"/>
                <a:cs typeface="+mn-cs"/>
              </a:rPr>
              <a:t> aparecido </a:t>
            </a:r>
            <a:r>
              <a:rPr lang="es-EC" sz="1200" i="1" kern="1200" dirty="0" smtClean="0">
                <a:solidFill>
                  <a:schemeClr val="tx1"/>
                </a:solidFill>
                <a:effectLst/>
                <a:latin typeface="+mn-lt"/>
                <a:ea typeface="+mn-ea"/>
                <a:cs typeface="+mn-cs"/>
              </a:rPr>
              <a:t>Salmonella</a:t>
            </a:r>
            <a:r>
              <a:rPr lang="es-EC" sz="1200" kern="1200" dirty="0" smtClean="0">
                <a:solidFill>
                  <a:schemeClr val="tx1"/>
                </a:solidFill>
                <a:effectLst/>
                <a:latin typeface="+mn-lt"/>
                <a:ea typeface="+mn-ea"/>
                <a:cs typeface="+mn-cs"/>
              </a:rPr>
              <a:t> spp. resistentes a antibióticos aisladas a partir de humanos, animales y alimentos de origen animal. Además se las ha utilizado ampliamente en la parte veterinaria con fines terapéuticos y como promotores de crecimiento.</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kern="1200" dirty="0" smtClean="0">
                <a:solidFill>
                  <a:schemeClr val="tx1"/>
                </a:solidFill>
                <a:effectLst/>
                <a:latin typeface="+mn-lt"/>
                <a:ea typeface="+mn-ea"/>
                <a:cs typeface="+mn-cs"/>
              </a:rPr>
              <a:t>Estas prácticas contribuyen a la propagación de patógenos resistentes a los fármacos, lo que representa una importante amenaza para la salud pública. La corriente difusión de genes de resistencia a antibióticos en bacterias patógenas pone en duda la eficacia de los antibióticos en el futuro.</a:t>
            </a:r>
            <a:endParaRPr lang="es-EC" sz="1400" dirty="0" smtClean="0"/>
          </a:p>
          <a:p>
            <a:pPr lvl="0" rtl="0"/>
            <a:endParaRPr lang="en-US" sz="1400" dirty="0" smtClean="0"/>
          </a:p>
          <a:p>
            <a:pPr marL="0" marR="0" indent="0" algn="l" defTabSz="914400" rtl="0" eaLnBrk="1" fontAlgn="auto" latinLnBrk="0" hangingPunct="1">
              <a:lnSpc>
                <a:spcPct val="100000"/>
              </a:lnSpc>
              <a:spcBef>
                <a:spcPts val="360"/>
              </a:spcBef>
              <a:spcAft>
                <a:spcPts val="0"/>
              </a:spcAft>
              <a:buClrTx/>
              <a:buSzTx/>
              <a:buFontTx/>
              <a:buNone/>
              <a:tabLst/>
              <a:defRPr/>
            </a:pPr>
            <a:endParaRPr lang="es-US" dirty="0" smtClean="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5</a:t>
            </a:fld>
            <a:endParaRPr lang="es-EC" dirty="0"/>
          </a:p>
        </p:txBody>
      </p:sp>
    </p:spTree>
    <p:extLst>
      <p:ext uri="{BB962C8B-B14F-4D97-AF65-F5344CB8AC3E}">
        <p14:creationId xmlns:p14="http://schemas.microsoft.com/office/powerpoint/2010/main" val="170070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lvl="0" rtl="0"/>
            <a:r>
              <a:rPr lang="es-ES" sz="2400" b="1" i="0" baseline="0" dirty="0" smtClean="0"/>
              <a:t>Salmonelosis</a:t>
            </a:r>
            <a:r>
              <a:rPr lang="es-ES" sz="1800" b="1" i="0" baseline="0" dirty="0" smtClean="0"/>
              <a:t>: </a:t>
            </a:r>
            <a:r>
              <a:rPr lang="es-ES" sz="1400" b="0" i="0" baseline="0" dirty="0" smtClean="0"/>
              <a:t>Enfermedad zoonósica </a:t>
            </a:r>
            <a:r>
              <a:rPr lang="es-US" sz="1400" b="0" i="0" baseline="0" dirty="0" smtClean="0"/>
              <a:t>,</a:t>
            </a:r>
            <a:r>
              <a:rPr lang="es-ES" sz="1200" b="0" i="0" baseline="0" dirty="0" smtClean="0"/>
              <a:t>↑ </a:t>
            </a:r>
            <a:r>
              <a:rPr lang="es-ES" sz="1400" b="0" i="0" baseline="0" dirty="0" smtClean="0"/>
              <a:t>índice morbilidad y mortalidad, ETAS más comunes y agresivas</a:t>
            </a:r>
            <a:r>
              <a:rPr lang="es-US" sz="1400" b="0" i="0" baseline="0" dirty="0" smtClean="0"/>
              <a:t>, </a:t>
            </a:r>
            <a:r>
              <a:rPr lang="es-ES" sz="1200" dirty="0" smtClean="0"/>
              <a:t>Afecta al ganado, aves de corral y sus productos derivados</a:t>
            </a:r>
            <a:r>
              <a:rPr lang="es-US" sz="1200" dirty="0" smtClean="0"/>
              <a:t>,</a:t>
            </a:r>
            <a:r>
              <a:rPr lang="es-US" sz="1200" baseline="0" dirty="0" smtClean="0"/>
              <a:t> </a:t>
            </a:r>
            <a:r>
              <a:rPr lang="es-EC" sz="1400" dirty="0" smtClean="0"/>
              <a:t>Pérdidas económicas a nivel mundial</a:t>
            </a:r>
          </a:p>
          <a:p>
            <a:pPr lvl="0" rtl="0"/>
            <a:r>
              <a:rPr lang="es-EC" sz="1400" dirty="0" smtClean="0"/>
              <a:t>Producida</a:t>
            </a:r>
            <a:r>
              <a:rPr lang="es-EC" sz="1400" baseline="0" dirty="0" smtClean="0"/>
              <a:t> por la bacteria salmonella,  la cual afecta principalmente a los animales desteñidos para el consumo (ganado y aves de corral)</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i="1" kern="1200" dirty="0" smtClean="0">
                <a:solidFill>
                  <a:schemeClr val="tx1"/>
                </a:solidFill>
                <a:effectLst/>
                <a:latin typeface="+mn-lt"/>
                <a:ea typeface="+mn-ea"/>
                <a:cs typeface="+mn-cs"/>
              </a:rPr>
              <a:t>En las ultimas décadas han</a:t>
            </a:r>
            <a:r>
              <a:rPr lang="es-EC" sz="1200" i="1" kern="1200" baseline="0" dirty="0" smtClean="0">
                <a:solidFill>
                  <a:schemeClr val="tx1"/>
                </a:solidFill>
                <a:effectLst/>
                <a:latin typeface="+mn-lt"/>
                <a:ea typeface="+mn-ea"/>
                <a:cs typeface="+mn-cs"/>
              </a:rPr>
              <a:t> aparecido </a:t>
            </a:r>
            <a:r>
              <a:rPr lang="es-EC" sz="1200" i="1" kern="1200" dirty="0" smtClean="0">
                <a:solidFill>
                  <a:schemeClr val="tx1"/>
                </a:solidFill>
                <a:effectLst/>
                <a:latin typeface="+mn-lt"/>
                <a:ea typeface="+mn-ea"/>
                <a:cs typeface="+mn-cs"/>
              </a:rPr>
              <a:t>Salmonella</a:t>
            </a:r>
            <a:r>
              <a:rPr lang="es-EC" sz="1200" kern="1200" dirty="0" smtClean="0">
                <a:solidFill>
                  <a:schemeClr val="tx1"/>
                </a:solidFill>
                <a:effectLst/>
                <a:latin typeface="+mn-lt"/>
                <a:ea typeface="+mn-ea"/>
                <a:cs typeface="+mn-cs"/>
              </a:rPr>
              <a:t> spp. resistentes a antibióticos aisladas a partir de humanos, animales y alimentos de origen animal. Además se las ha utilizado ampliamente en la parte veterinaria con fines terapéuticos y como promotores de crecimiento.</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kern="1200" dirty="0" smtClean="0">
                <a:solidFill>
                  <a:schemeClr val="tx1"/>
                </a:solidFill>
                <a:effectLst/>
                <a:latin typeface="+mn-lt"/>
                <a:ea typeface="+mn-ea"/>
                <a:cs typeface="+mn-cs"/>
              </a:rPr>
              <a:t>Estas prácticas contribuyen a la propagación de patógenos resistentes a los fármacos, lo que representa una importante amenaza para la salud pública. La corriente difusión de genes de resistencia a antibióticos en bacterias patógenas pone en duda la eficacia de los antibióticos en el futuro.</a:t>
            </a:r>
            <a:endParaRPr lang="es-EC" sz="1400" dirty="0" smtClean="0"/>
          </a:p>
          <a:p>
            <a:pPr lvl="0" rtl="0"/>
            <a:endParaRPr lang="en-US" sz="1400" dirty="0" smtClean="0"/>
          </a:p>
          <a:p>
            <a:pPr marL="0" marR="0" indent="0" algn="l" defTabSz="914400" rtl="0" eaLnBrk="1" fontAlgn="auto" latinLnBrk="0" hangingPunct="1">
              <a:lnSpc>
                <a:spcPct val="100000"/>
              </a:lnSpc>
              <a:spcBef>
                <a:spcPts val="360"/>
              </a:spcBef>
              <a:spcAft>
                <a:spcPts val="0"/>
              </a:spcAft>
              <a:buClrTx/>
              <a:buSzTx/>
              <a:buFontTx/>
              <a:buNone/>
              <a:tabLst/>
              <a:defRPr/>
            </a:pPr>
            <a:endParaRPr lang="es-US" dirty="0" smtClean="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6</a:t>
            </a:fld>
            <a:endParaRPr lang="es-EC" dirty="0"/>
          </a:p>
        </p:txBody>
      </p:sp>
    </p:spTree>
    <p:extLst>
      <p:ext uri="{BB962C8B-B14F-4D97-AF65-F5344CB8AC3E}">
        <p14:creationId xmlns:p14="http://schemas.microsoft.com/office/powerpoint/2010/main" val="30359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lvl="0" rtl="0"/>
            <a:r>
              <a:rPr lang="es-ES" sz="2400" b="1" i="0" baseline="0" dirty="0" smtClean="0"/>
              <a:t>Salmonelosis</a:t>
            </a:r>
            <a:r>
              <a:rPr lang="es-ES" sz="1800" b="1" i="0" baseline="0" dirty="0" smtClean="0"/>
              <a:t>: </a:t>
            </a:r>
            <a:r>
              <a:rPr lang="es-ES" sz="1400" b="0" i="0" baseline="0" dirty="0" smtClean="0"/>
              <a:t>Enfermedad zoonósica </a:t>
            </a:r>
            <a:r>
              <a:rPr lang="es-US" sz="1400" b="0" i="0" baseline="0" dirty="0" smtClean="0"/>
              <a:t>,</a:t>
            </a:r>
            <a:r>
              <a:rPr lang="es-ES" sz="1200" b="0" i="0" baseline="0" dirty="0" smtClean="0"/>
              <a:t>↑ </a:t>
            </a:r>
            <a:r>
              <a:rPr lang="es-ES" sz="1400" b="0" i="0" baseline="0" dirty="0" smtClean="0"/>
              <a:t>índice morbilidad y mortalidad, ETAS más comunes y agresivas</a:t>
            </a:r>
            <a:r>
              <a:rPr lang="es-US" sz="1400" b="0" i="0" baseline="0" dirty="0" smtClean="0"/>
              <a:t>, </a:t>
            </a:r>
            <a:r>
              <a:rPr lang="es-ES" sz="1200" dirty="0" smtClean="0"/>
              <a:t>Afecta al ganado, aves de corral y sus productos derivados</a:t>
            </a:r>
            <a:r>
              <a:rPr lang="es-US" sz="1200" dirty="0" smtClean="0"/>
              <a:t>,</a:t>
            </a:r>
            <a:r>
              <a:rPr lang="es-US" sz="1200" baseline="0" dirty="0" smtClean="0"/>
              <a:t> </a:t>
            </a:r>
            <a:r>
              <a:rPr lang="es-EC" sz="1400" dirty="0" smtClean="0"/>
              <a:t>Pérdidas económicas a nivel mundial</a:t>
            </a:r>
          </a:p>
          <a:p>
            <a:pPr lvl="0" rtl="0"/>
            <a:r>
              <a:rPr lang="es-EC" sz="1400" dirty="0" smtClean="0"/>
              <a:t>Producida</a:t>
            </a:r>
            <a:r>
              <a:rPr lang="es-EC" sz="1400" baseline="0" dirty="0" smtClean="0"/>
              <a:t> por la bacteria salmonella,  la cual afecta principalmente a los animales desteñidos para el consumo (ganado y aves de corral)</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i="1" kern="1200" dirty="0" smtClean="0">
                <a:solidFill>
                  <a:schemeClr val="tx1"/>
                </a:solidFill>
                <a:effectLst/>
                <a:latin typeface="+mn-lt"/>
                <a:ea typeface="+mn-ea"/>
                <a:cs typeface="+mn-cs"/>
              </a:rPr>
              <a:t>En las ultimas décadas han</a:t>
            </a:r>
            <a:r>
              <a:rPr lang="es-EC" sz="1200" i="1" kern="1200" baseline="0" dirty="0" smtClean="0">
                <a:solidFill>
                  <a:schemeClr val="tx1"/>
                </a:solidFill>
                <a:effectLst/>
                <a:latin typeface="+mn-lt"/>
                <a:ea typeface="+mn-ea"/>
                <a:cs typeface="+mn-cs"/>
              </a:rPr>
              <a:t> aparecido </a:t>
            </a:r>
            <a:r>
              <a:rPr lang="es-EC" sz="1200" i="1" kern="1200" dirty="0" smtClean="0">
                <a:solidFill>
                  <a:schemeClr val="tx1"/>
                </a:solidFill>
                <a:effectLst/>
                <a:latin typeface="+mn-lt"/>
                <a:ea typeface="+mn-ea"/>
                <a:cs typeface="+mn-cs"/>
              </a:rPr>
              <a:t>Salmonella</a:t>
            </a:r>
            <a:r>
              <a:rPr lang="es-EC" sz="1200" kern="1200" dirty="0" smtClean="0">
                <a:solidFill>
                  <a:schemeClr val="tx1"/>
                </a:solidFill>
                <a:effectLst/>
                <a:latin typeface="+mn-lt"/>
                <a:ea typeface="+mn-ea"/>
                <a:cs typeface="+mn-cs"/>
              </a:rPr>
              <a:t> spp. resistentes a antibióticos aisladas a partir de humanos, animales y alimentos de origen animal. Además se las ha utilizado ampliamente en la parte veterinaria con fines terapéuticos y como promotores de crecimiento.</a:t>
            </a:r>
          </a:p>
          <a:p>
            <a:pPr marL="0" marR="0" lvl="0" indent="0" algn="l" defTabSz="914400" rtl="0" eaLnBrk="1" fontAlgn="auto" latinLnBrk="0" hangingPunct="1">
              <a:lnSpc>
                <a:spcPct val="100000"/>
              </a:lnSpc>
              <a:spcBef>
                <a:spcPts val="360"/>
              </a:spcBef>
              <a:spcAft>
                <a:spcPts val="0"/>
              </a:spcAft>
              <a:buClrTx/>
              <a:buSzTx/>
              <a:buFontTx/>
              <a:buNone/>
              <a:tabLst/>
              <a:defRPr/>
            </a:pPr>
            <a:r>
              <a:rPr lang="es-EC" sz="1200" kern="1200" dirty="0" smtClean="0">
                <a:solidFill>
                  <a:schemeClr val="tx1"/>
                </a:solidFill>
                <a:effectLst/>
                <a:latin typeface="+mn-lt"/>
                <a:ea typeface="+mn-ea"/>
                <a:cs typeface="+mn-cs"/>
              </a:rPr>
              <a:t>Estas prácticas contribuyen a la propagación de patógenos resistentes a los fármacos, lo que representa una importante amenaza para la salud pública. La corriente difusión de genes de resistencia a antibióticos en bacterias patógenas pone en duda la eficacia de los antibióticos en el futuro.</a:t>
            </a:r>
            <a:endParaRPr lang="es-EC" sz="1400" dirty="0" smtClean="0"/>
          </a:p>
          <a:p>
            <a:pPr lvl="0" rtl="0"/>
            <a:endParaRPr lang="en-US" sz="1400" dirty="0" smtClean="0"/>
          </a:p>
          <a:p>
            <a:pPr marL="0" marR="0" indent="0" algn="l" defTabSz="914400" rtl="0" eaLnBrk="1" fontAlgn="auto" latinLnBrk="0" hangingPunct="1">
              <a:lnSpc>
                <a:spcPct val="100000"/>
              </a:lnSpc>
              <a:spcBef>
                <a:spcPts val="360"/>
              </a:spcBef>
              <a:spcAft>
                <a:spcPts val="0"/>
              </a:spcAft>
              <a:buClrTx/>
              <a:buSzTx/>
              <a:buFontTx/>
              <a:buNone/>
              <a:tabLst/>
              <a:defRPr/>
            </a:pPr>
            <a:endParaRPr lang="es-US" dirty="0" smtClean="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7</a:t>
            </a:fld>
            <a:endParaRPr lang="es-EC" dirty="0"/>
          </a:p>
        </p:txBody>
      </p:sp>
    </p:spTree>
    <p:extLst>
      <p:ext uri="{BB962C8B-B14F-4D97-AF65-F5344CB8AC3E}">
        <p14:creationId xmlns:p14="http://schemas.microsoft.com/office/powerpoint/2010/main" val="374799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360"/>
              </a:spcBef>
              <a:spcAft>
                <a:spcPts val="0"/>
              </a:spcAft>
              <a:buClrTx/>
              <a:buSzTx/>
              <a:buFontTx/>
              <a:buNone/>
              <a:tabLst/>
              <a:defRPr/>
            </a:pPr>
            <a:endParaRPr lang="es-US" dirty="0" smtClean="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9</a:t>
            </a:fld>
            <a:endParaRPr lang="es-EC" dirty="0"/>
          </a:p>
        </p:txBody>
      </p:sp>
    </p:spTree>
    <p:extLst>
      <p:ext uri="{BB962C8B-B14F-4D97-AF65-F5344CB8AC3E}">
        <p14:creationId xmlns:p14="http://schemas.microsoft.com/office/powerpoint/2010/main" val="156870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marL="285750" indent="-285750">
              <a:buFont typeface="Arial" panose="020B0604020202020204" pitchFamily="34" charset="0"/>
              <a:buChar char="•"/>
            </a:pPr>
            <a:endParaRPr lang="es-EC" sz="1600" dirty="0" smtClean="0"/>
          </a:p>
          <a:p>
            <a:endParaRPr lang="en-US"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21</a:t>
            </a:fld>
            <a:endParaRPr lang="es-EC" dirty="0"/>
          </a:p>
        </p:txBody>
      </p:sp>
    </p:spTree>
    <p:extLst>
      <p:ext uri="{BB962C8B-B14F-4D97-AF65-F5344CB8AC3E}">
        <p14:creationId xmlns:p14="http://schemas.microsoft.com/office/powerpoint/2010/main" val="162357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COLONIAS:</a:t>
            </a:r>
            <a:endParaRPr lang="en-US"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40</a:t>
            </a:fld>
            <a:endParaRPr lang="es-EC" dirty="0"/>
          </a:p>
        </p:txBody>
      </p:sp>
    </p:spTree>
    <p:extLst>
      <p:ext uri="{BB962C8B-B14F-4D97-AF65-F5344CB8AC3E}">
        <p14:creationId xmlns:p14="http://schemas.microsoft.com/office/powerpoint/2010/main" val="239873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800"/>
              </a:spcBef>
              <a:spcAft>
                <a:spcPts val="0"/>
              </a:spcAft>
              <a:buClr>
                <a:srgbClr val="000000"/>
              </a:buClr>
              <a:buFont typeface="Times New Roman"/>
              <a:buChar char="•"/>
              <a:defRPr/>
            </a:lvl1pPr>
            <a:lvl2pPr marL="742950" indent="-107950" algn="l" rtl="0">
              <a:spcBef>
                <a:spcPts val="700"/>
              </a:spcBef>
              <a:spcAft>
                <a:spcPts val="0"/>
              </a:spcAft>
              <a:buClr>
                <a:srgbClr val="000000"/>
              </a:buClr>
              <a:buFont typeface="Times New Roman"/>
              <a:buChar char="–"/>
              <a:defRPr/>
            </a:lvl2pPr>
            <a:lvl3pPr marL="1143000" indent="-76200" algn="l" rtl="0">
              <a:spcBef>
                <a:spcPts val="600"/>
              </a:spcBef>
              <a:spcAft>
                <a:spcPts val="0"/>
              </a:spcAft>
              <a:buClr>
                <a:srgbClr val="000000"/>
              </a:buClr>
              <a:buFont typeface="Times New Roman"/>
              <a:buChar char="•"/>
              <a:defRPr/>
            </a:lvl3pPr>
            <a:lvl4pPr marL="1600200" indent="-101600" algn="l" rtl="0">
              <a:spcBef>
                <a:spcPts val="500"/>
              </a:spcBef>
              <a:spcAft>
                <a:spcPts val="0"/>
              </a:spcAft>
              <a:buClr>
                <a:srgbClr val="000000"/>
              </a:buClr>
              <a:buFont typeface="Times New Roman"/>
              <a:buChar char="–"/>
              <a:defRPr/>
            </a:lvl4pPr>
            <a:lvl5pPr marL="2057400" indent="-101600" algn="l" rtl="0">
              <a:spcBef>
                <a:spcPts val="500"/>
              </a:spcBef>
              <a:spcAft>
                <a:spcPts val="0"/>
              </a:spcAft>
              <a:buClr>
                <a:srgbClr val="000000"/>
              </a:buClr>
              <a:buFont typeface="Times New Roman"/>
              <a:buChar char="»"/>
              <a:defRPr/>
            </a:lvl5pPr>
            <a:lvl6pPr marL="2514600" indent="-228600" algn="l" rtl="0">
              <a:spcBef>
                <a:spcPts val="500"/>
              </a:spcBef>
              <a:spcAft>
                <a:spcPts val="0"/>
              </a:spcAft>
              <a:defRPr/>
            </a:lvl6pPr>
            <a:lvl7pPr marL="2971800" indent="-228600" algn="l" rtl="0">
              <a:spcBef>
                <a:spcPts val="500"/>
              </a:spcBef>
              <a:spcAft>
                <a:spcPts val="0"/>
              </a:spcAft>
              <a:defRPr/>
            </a:lvl7pPr>
            <a:lvl8pPr marL="3429000" indent="-228600" algn="l" rtl="0">
              <a:spcBef>
                <a:spcPts val="500"/>
              </a:spcBef>
              <a:spcAft>
                <a:spcPts val="0"/>
              </a:spcAft>
              <a:defRPr/>
            </a:lvl8pPr>
            <a:lvl9pPr marL="3886200" indent="-228600" algn="l" rtl="0">
              <a:spcBef>
                <a:spcPts val="50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endParaRPr/>
          </a:p>
        </p:txBody>
      </p:sp>
      <p:sp>
        <p:nvSpPr>
          <p:cNvPr id="24" name="Shape 2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9" name="Shape 2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1" name="Shape 3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2"/>
          </p:nvPr>
        </p:nvSpPr>
        <p:spPr>
          <a:xfrm>
            <a:off x="1792288" y="612775"/>
            <a:ext cx="5486399" cy="4114800"/>
          </a:xfrm>
          <a:prstGeom prst="rect">
            <a:avLst/>
          </a:prstGeom>
          <a:noFill/>
          <a:ln>
            <a:noFill/>
          </a:ln>
        </p:spPr>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endParaRPr/>
          </a:p>
        </p:txBody>
      </p:sp>
      <p:sp>
        <p:nvSpPr>
          <p:cNvPr id="44" name="Shape 4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800"/>
              </a:spcBef>
              <a:spcAft>
                <a:spcPts val="0"/>
              </a:spcAft>
              <a:buClr>
                <a:srgbClr val="000000"/>
              </a:buClr>
              <a:buFont typeface="Times New Roman"/>
              <a:buChar char="•"/>
              <a:defRPr/>
            </a:lvl1pPr>
            <a:lvl2pPr marL="742950" indent="-107950" algn="l" rtl="0">
              <a:spcBef>
                <a:spcPts val="700"/>
              </a:spcBef>
              <a:spcAft>
                <a:spcPts val="0"/>
              </a:spcAft>
              <a:buClr>
                <a:srgbClr val="000000"/>
              </a:buClr>
              <a:buFont typeface="Times New Roman"/>
              <a:buChar char="–"/>
              <a:defRPr/>
            </a:lvl2pPr>
            <a:lvl3pPr marL="1143000" indent="-76200" algn="l" rtl="0">
              <a:spcBef>
                <a:spcPts val="600"/>
              </a:spcBef>
              <a:spcAft>
                <a:spcPts val="0"/>
              </a:spcAft>
              <a:buClr>
                <a:srgbClr val="000000"/>
              </a:buClr>
              <a:buFont typeface="Times New Roman"/>
              <a:buChar char="•"/>
              <a:defRPr/>
            </a:lvl3pPr>
            <a:lvl4pPr marL="1600200" indent="-101600" algn="l" rtl="0">
              <a:spcBef>
                <a:spcPts val="500"/>
              </a:spcBef>
              <a:spcAft>
                <a:spcPts val="0"/>
              </a:spcAft>
              <a:buClr>
                <a:srgbClr val="000000"/>
              </a:buClr>
              <a:buFont typeface="Times New Roman"/>
              <a:buChar char="–"/>
              <a:defRPr/>
            </a:lvl4pPr>
            <a:lvl5pPr marL="2057400" indent="-101600" algn="l" rtl="0">
              <a:spcBef>
                <a:spcPts val="500"/>
              </a:spcBef>
              <a:spcAft>
                <a:spcPts val="0"/>
              </a:spcAft>
              <a:buClr>
                <a:srgbClr val="000000"/>
              </a:buClr>
              <a:buFont typeface="Times New Roman"/>
              <a:buChar char="»"/>
              <a:defRPr/>
            </a:lvl5pPr>
            <a:lvl6pPr marL="2514600" indent="-228600" algn="l" rtl="0">
              <a:spcBef>
                <a:spcPts val="500"/>
              </a:spcBef>
              <a:spcAft>
                <a:spcPts val="0"/>
              </a:spcAft>
              <a:defRPr/>
            </a:lvl6pPr>
            <a:lvl7pPr marL="2971800" indent="-228600" algn="l" rtl="0">
              <a:spcBef>
                <a:spcPts val="500"/>
              </a:spcBef>
              <a:spcAft>
                <a:spcPts val="0"/>
              </a:spcAft>
              <a:defRPr/>
            </a:lvl7pPr>
            <a:lvl8pPr marL="3429000" indent="-228600" algn="l" rtl="0">
              <a:spcBef>
                <a:spcPts val="500"/>
              </a:spcBef>
              <a:spcAft>
                <a:spcPts val="0"/>
              </a:spcAft>
              <a:defRPr/>
            </a:lvl8pPr>
            <a:lvl9pPr marL="3886200" indent="-228600" algn="l" rtl="0">
              <a:spcBef>
                <a:spcPts val="50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endParaRPr/>
          </a:p>
        </p:txBody>
      </p:sp>
      <p:sp>
        <p:nvSpPr>
          <p:cNvPr id="47" name="Shape 4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800"/>
              </a:spcBef>
              <a:spcAft>
                <a:spcPts val="0"/>
              </a:spcAft>
              <a:buClr>
                <a:srgbClr val="000000"/>
              </a:buClr>
              <a:buFont typeface="Times New Roman"/>
              <a:buChar char="•"/>
              <a:defRPr/>
            </a:lvl1pPr>
            <a:lvl2pPr marL="742950" indent="-107950" algn="l" rtl="0">
              <a:spcBef>
                <a:spcPts val="700"/>
              </a:spcBef>
              <a:spcAft>
                <a:spcPts val="0"/>
              </a:spcAft>
              <a:buClr>
                <a:srgbClr val="000000"/>
              </a:buClr>
              <a:buFont typeface="Times New Roman"/>
              <a:buChar char="–"/>
              <a:defRPr/>
            </a:lvl2pPr>
            <a:lvl3pPr marL="1143000" indent="-76200" algn="l" rtl="0">
              <a:spcBef>
                <a:spcPts val="600"/>
              </a:spcBef>
              <a:spcAft>
                <a:spcPts val="0"/>
              </a:spcAft>
              <a:buClr>
                <a:srgbClr val="000000"/>
              </a:buClr>
              <a:buFont typeface="Times New Roman"/>
              <a:buChar char="•"/>
              <a:defRPr/>
            </a:lvl3pPr>
            <a:lvl4pPr marL="1600200" indent="-101600" algn="l" rtl="0">
              <a:spcBef>
                <a:spcPts val="500"/>
              </a:spcBef>
              <a:spcAft>
                <a:spcPts val="0"/>
              </a:spcAft>
              <a:buClr>
                <a:srgbClr val="000000"/>
              </a:buClr>
              <a:buFont typeface="Times New Roman"/>
              <a:buChar char="–"/>
              <a:defRPr/>
            </a:lvl4pPr>
            <a:lvl5pPr marL="2057400" indent="-101600" algn="l" rtl="0">
              <a:spcBef>
                <a:spcPts val="500"/>
              </a:spcBef>
              <a:spcAft>
                <a:spcPts val="0"/>
              </a:spcAft>
              <a:buClr>
                <a:srgbClr val="000000"/>
              </a:buClr>
              <a:buFont typeface="Times New Roman"/>
              <a:buChar char="»"/>
              <a:defRPr/>
            </a:lvl5pPr>
            <a:lvl6pPr marL="2514600" indent="-228600" algn="l" rtl="0">
              <a:spcBef>
                <a:spcPts val="500"/>
              </a:spcBef>
              <a:spcAft>
                <a:spcPts val="0"/>
              </a:spcAft>
              <a:defRPr/>
            </a:lvl6pPr>
            <a:lvl7pPr marL="2971800" indent="-228600" algn="l" rtl="0">
              <a:spcBef>
                <a:spcPts val="500"/>
              </a:spcBef>
              <a:spcAft>
                <a:spcPts val="0"/>
              </a:spcAft>
              <a:defRPr/>
            </a:lvl7pPr>
            <a:lvl8pPr marL="3429000" indent="-228600" algn="l" rtl="0">
              <a:spcBef>
                <a:spcPts val="500"/>
              </a:spcBef>
              <a:spcAft>
                <a:spcPts val="0"/>
              </a:spcAft>
              <a:defRPr/>
            </a:lvl8pPr>
            <a:lvl9pPr marL="3886200" indent="-228600" algn="l" rtl="0">
              <a:spcBef>
                <a:spcPts val="500"/>
              </a:spcBef>
              <a:spcAft>
                <a:spcPts val="0"/>
              </a:spcAf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6E01247-D3DF-4970-AB3E-8F527DB3B73C}" type="datetimeFigureOut">
              <a:rPr lang="en-US" smtClean="0"/>
              <a:t>4/24/2017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97C4B1-B432-41BE-9736-1BC4896F8709}" type="slidenum">
              <a:rPr lang="en-US" smtClean="0"/>
              <a:t>‹Nº›</a:t>
            </a:fld>
            <a:endParaRPr lang="en-US" dirty="0"/>
          </a:p>
        </p:txBody>
      </p:sp>
    </p:spTree>
    <p:extLst>
      <p:ext uri="{BB962C8B-B14F-4D97-AF65-F5344CB8AC3E}">
        <p14:creationId xmlns:p14="http://schemas.microsoft.com/office/powerpoint/2010/main" val="345078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76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C090"/>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1">
            <a:alphaModFix/>
          </a:blip>
          <a:srcRect/>
          <a:stretch/>
        </p:blipFill>
        <p:spPr>
          <a:xfrm>
            <a:off x="1588" y="1588"/>
            <a:ext cx="9144000" cy="6858000"/>
          </a:xfrm>
          <a:prstGeom prst="rect">
            <a:avLst/>
          </a:prstGeom>
          <a:noFill/>
          <a:ln>
            <a:noFill/>
          </a:ln>
        </p:spPr>
      </p:pic>
      <p:pic>
        <p:nvPicPr>
          <p:cNvPr id="11" name="Shape 11"/>
          <p:cNvPicPr preferRelativeResize="0"/>
          <p:nvPr/>
        </p:nvPicPr>
        <p:blipFill rotWithShape="1">
          <a:blip r:embed="rId12">
            <a:alphaModFix/>
          </a:blip>
          <a:srcRect/>
          <a:stretch/>
        </p:blipFill>
        <p:spPr>
          <a:xfrm>
            <a:off x="6659563" y="5949950"/>
            <a:ext cx="2305050" cy="563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 id="2147483657" r:id="rId6"/>
    <p:sldLayoutId id="2147483658" r:id="rId7"/>
    <p:sldLayoutId id="2147483660" r:id="rId8"/>
    <p:sldLayoutId id="2147483661"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2.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1000"/>
          <a:stretch/>
        </p:blipFill>
        <p:spPr>
          <a:xfrm>
            <a:off x="0" y="-25398"/>
            <a:ext cx="9148769" cy="6883397"/>
          </a:xfrm>
          <a:prstGeom prst="rect">
            <a:avLst/>
          </a:prstGeom>
        </p:spPr>
      </p:pic>
      <p:sp>
        <p:nvSpPr>
          <p:cNvPr id="5" name="2 CuadroTexto"/>
          <p:cNvSpPr txBox="1"/>
          <p:nvPr/>
        </p:nvSpPr>
        <p:spPr>
          <a:xfrm>
            <a:off x="765175" y="650873"/>
            <a:ext cx="8286808" cy="5293757"/>
          </a:xfrm>
          <a:prstGeom prst="rect">
            <a:avLst/>
          </a:prstGeom>
          <a:noFill/>
        </p:spPr>
        <p:txBody>
          <a:bodyPr wrap="square" rtlCol="0">
            <a:spAutoFit/>
          </a:bodyPr>
          <a:lstStyle/>
          <a:p>
            <a:pPr lvl="0" algn="ctr" fontAlgn="base">
              <a:spcBef>
                <a:spcPct val="0"/>
              </a:spcBef>
              <a:spcAft>
                <a:spcPct val="0"/>
              </a:spcAft>
            </a:pPr>
            <a:endParaRPr lang="es-EC" sz="1800" b="1" dirty="0">
              <a:solidFill>
                <a:schemeClr val="tx1"/>
              </a:solidFill>
              <a:latin typeface="Arial" pitchFamily="34" charset="0"/>
              <a:ea typeface="Calibri" pitchFamily="34" charset="0"/>
              <a:cs typeface="Arial" pitchFamily="34" charset="0"/>
            </a:endParaRPr>
          </a:p>
          <a:p>
            <a:pPr lvl="0" algn="ctr" fontAlgn="base">
              <a:spcBef>
                <a:spcPct val="0"/>
              </a:spcBef>
              <a:spcAft>
                <a:spcPct val="0"/>
              </a:spcAft>
            </a:pPr>
            <a:r>
              <a:rPr lang="es-EC" b="1" dirty="0">
                <a:solidFill>
                  <a:schemeClr val="tx1"/>
                </a:solidFill>
                <a:latin typeface="Arial" pitchFamily="34" charset="0"/>
                <a:ea typeface="Calibri" pitchFamily="34" charset="0"/>
                <a:cs typeface="Arial" pitchFamily="34" charset="0"/>
              </a:rPr>
              <a:t>DEPARTAMENTO DE CIENCIAS DE LA VIDA</a:t>
            </a:r>
          </a:p>
          <a:p>
            <a:pPr lvl="0" algn="ctr" fontAlgn="base">
              <a:spcBef>
                <a:spcPct val="0"/>
              </a:spcBef>
              <a:spcAft>
                <a:spcPct val="0"/>
              </a:spcAft>
            </a:pPr>
            <a:endParaRPr lang="es-EC" dirty="0">
              <a:solidFill>
                <a:schemeClr val="tx1"/>
              </a:solidFill>
              <a:latin typeface="Arial" pitchFamily="34" charset="0"/>
              <a:cs typeface="Arial" pitchFamily="34" charset="0"/>
            </a:endParaRPr>
          </a:p>
          <a:p>
            <a:pPr lvl="0" algn="ctr" eaLnBrk="0" fontAlgn="base" hangingPunct="0">
              <a:spcBef>
                <a:spcPct val="0"/>
              </a:spcBef>
              <a:spcAft>
                <a:spcPct val="0"/>
              </a:spcAft>
            </a:pPr>
            <a:r>
              <a:rPr lang="es-EC" b="1" dirty="0">
                <a:solidFill>
                  <a:schemeClr val="tx1"/>
                </a:solidFill>
                <a:latin typeface="Arial" pitchFamily="34" charset="0"/>
                <a:ea typeface="Calibri" pitchFamily="34" charset="0"/>
                <a:cs typeface="Arial" pitchFamily="34" charset="0"/>
              </a:rPr>
              <a:t>CARRERA DE INGENIER</a:t>
            </a:r>
            <a:r>
              <a:rPr lang="es-EC" b="1" dirty="0">
                <a:solidFill>
                  <a:schemeClr val="tx1"/>
                </a:solidFill>
                <a:latin typeface="Calibri"/>
                <a:ea typeface="Calibri" pitchFamily="34" charset="0"/>
                <a:cs typeface="Arial" pitchFamily="34" charset="0"/>
              </a:rPr>
              <a:t>Í</a:t>
            </a:r>
            <a:r>
              <a:rPr lang="es-EC" b="1" dirty="0">
                <a:solidFill>
                  <a:schemeClr val="tx1"/>
                </a:solidFill>
                <a:latin typeface="Arial" pitchFamily="34" charset="0"/>
                <a:ea typeface="Calibri" pitchFamily="34" charset="0"/>
                <a:cs typeface="Arial" pitchFamily="34" charset="0"/>
              </a:rPr>
              <a:t>A EN </a:t>
            </a:r>
            <a:r>
              <a:rPr lang="es-EC" b="1" dirty="0" smtClean="0">
                <a:solidFill>
                  <a:schemeClr val="tx1"/>
                </a:solidFill>
                <a:latin typeface="Arial" pitchFamily="34" charset="0"/>
                <a:ea typeface="Calibri" pitchFamily="34" charset="0"/>
                <a:cs typeface="Arial" pitchFamily="34" charset="0"/>
              </a:rPr>
              <a:t>BIOTECNOLOG</a:t>
            </a:r>
            <a:r>
              <a:rPr lang="es-EC" b="1" dirty="0" smtClean="0">
                <a:solidFill>
                  <a:schemeClr val="tx1"/>
                </a:solidFill>
                <a:latin typeface="Calibri"/>
                <a:ea typeface="Calibri" pitchFamily="34" charset="0"/>
                <a:cs typeface="Arial" pitchFamily="34" charset="0"/>
              </a:rPr>
              <a:t>Í</a:t>
            </a:r>
            <a:r>
              <a:rPr lang="es-EC" b="1" dirty="0" smtClean="0">
                <a:solidFill>
                  <a:schemeClr val="tx1"/>
                </a:solidFill>
                <a:latin typeface="Arial" pitchFamily="34" charset="0"/>
                <a:ea typeface="Calibri" pitchFamily="34" charset="0"/>
                <a:cs typeface="Arial" pitchFamily="34" charset="0"/>
              </a:rPr>
              <a:t>A</a:t>
            </a:r>
          </a:p>
          <a:p>
            <a:pPr algn="ctr" eaLnBrk="0" fontAlgn="base" hangingPunct="0">
              <a:spcBef>
                <a:spcPct val="0"/>
              </a:spcBef>
              <a:spcAft>
                <a:spcPct val="0"/>
              </a:spcAft>
            </a:pPr>
            <a:endParaRPr lang="es-ES" sz="1800" b="1" dirty="0" smtClean="0"/>
          </a:p>
          <a:p>
            <a:pPr algn="ctr" eaLnBrk="0" fontAlgn="base" hangingPunct="0">
              <a:spcBef>
                <a:spcPct val="0"/>
              </a:spcBef>
              <a:spcAft>
                <a:spcPct val="0"/>
              </a:spcAft>
            </a:pPr>
            <a:r>
              <a:rPr lang="es-ES" b="1" dirty="0" smtClean="0"/>
              <a:t>PROYECTO DE TITULACIÓN</a:t>
            </a:r>
          </a:p>
          <a:p>
            <a:pPr algn="ctr" eaLnBrk="0" fontAlgn="base" hangingPunct="0">
              <a:spcBef>
                <a:spcPct val="0"/>
              </a:spcBef>
              <a:spcAft>
                <a:spcPct val="0"/>
              </a:spcAft>
            </a:pPr>
            <a:endParaRPr lang="es-ES" sz="1800" b="1" i="1" dirty="0"/>
          </a:p>
          <a:p>
            <a:pPr algn="ctr"/>
            <a:r>
              <a:rPr lang="es-EC" b="1" dirty="0" smtClean="0"/>
              <a:t>TEMA: “POLIMORFISMOS </a:t>
            </a:r>
            <a:r>
              <a:rPr lang="es-EC" b="1" dirty="0"/>
              <a:t>DE NUCLEÓTIDO SIMPLE (SNP) EN GENES ASOCIADOS AL METABOLÍSMO DEL ÁCIDO FÓLICO Y SU RELACION CON EL RIESGO DE PRESENTAR CANCER DE PIEL TIPO MELANOMA EN UN ESTUDIO CASO CONTROL DE LA POBLACIÓN </a:t>
            </a:r>
            <a:r>
              <a:rPr lang="es-EC" b="1" dirty="0" smtClean="0"/>
              <a:t>ECUATORIANA”</a:t>
            </a:r>
          </a:p>
          <a:p>
            <a:pPr algn="ctr"/>
            <a:endParaRPr lang="es-EC" sz="2400" b="1" dirty="0" smtClean="0"/>
          </a:p>
          <a:p>
            <a:pPr algn="ctr"/>
            <a:r>
              <a:rPr lang="es-ES" b="1" dirty="0" smtClean="0"/>
              <a:t>Elaborado por:</a:t>
            </a:r>
          </a:p>
          <a:p>
            <a:pPr algn="ctr"/>
            <a:r>
              <a:rPr lang="es-ES" dirty="0" smtClean="0"/>
              <a:t>Fabián Aragón</a:t>
            </a:r>
          </a:p>
          <a:p>
            <a:pPr algn="ctr"/>
            <a:endParaRPr lang="es-ES" sz="1600" dirty="0" smtClean="0"/>
          </a:p>
          <a:p>
            <a:pPr algn="ctr"/>
            <a:r>
              <a:rPr lang="es-ES" b="1" dirty="0" smtClean="0"/>
              <a:t>Directora del Proyecto: </a:t>
            </a:r>
          </a:p>
          <a:p>
            <a:pPr algn="ctr"/>
            <a:r>
              <a:rPr lang="es-ES" dirty="0" smtClean="0"/>
              <a:t>Patricia </a:t>
            </a:r>
            <a:r>
              <a:rPr lang="es-ES" dirty="0" err="1" smtClean="0"/>
              <a:t>Jimenez</a:t>
            </a:r>
            <a:r>
              <a:rPr lang="es-ES" dirty="0" smtClean="0"/>
              <a:t> PhD.</a:t>
            </a:r>
          </a:p>
          <a:p>
            <a:pPr algn="ctr"/>
            <a:r>
              <a:rPr lang="es-ES" sz="1600" dirty="0" smtClean="0"/>
              <a:t> </a:t>
            </a:r>
          </a:p>
          <a:p>
            <a:pPr algn="ctr"/>
            <a:r>
              <a:rPr lang="es-EC" dirty="0" smtClean="0"/>
              <a:t>Sangolquí, 2017</a:t>
            </a:r>
            <a:endParaRPr lang="en-US" dirty="0"/>
          </a:p>
          <a:p>
            <a:pPr algn="ctr"/>
            <a:endParaRPr lang="es-ES" sz="1600" dirty="0" smtClean="0"/>
          </a:p>
          <a:p>
            <a:pPr algn="ctr"/>
            <a:endParaRPr lang="es-ES" sz="1600" dirty="0" smtClean="0"/>
          </a:p>
          <a:p>
            <a:pPr algn="ctr"/>
            <a:endParaRPr lang="es-ES" b="1" dirty="0"/>
          </a:p>
        </p:txBody>
      </p:sp>
      <p:sp>
        <p:nvSpPr>
          <p:cNvPr id="2" name="AutoShape 4" descr="Résultat de recherche d'images pour &quot;senescy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AutoShape 8" descr="Résultat de recherche d'images pour &quot;senescy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7" name="AutoShape 10" descr="Résultat de recherche d'images pour &quot;senescyt&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AutoShape 12" descr="Résultat de recherche d'images pour &quot;senescyt&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 name="AutoShape 14" descr="Résultat de recherche d'images pour &quot;senescyt&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85365520"/>
      </p:ext>
    </p:extLst>
  </p:cSld>
  <p:clrMapOvr>
    <a:masterClrMapping/>
  </p:clrMapOvr>
  <mc:AlternateContent xmlns:mc="http://schemas.openxmlformats.org/markup-compatibility/2006" xmlns:p14="http://schemas.microsoft.com/office/powerpoint/2010/main">
    <mc:Choice Requires="p14">
      <p:transition spd="slow" p14:dur="2000" advTm="14980"/>
    </mc:Choice>
    <mc:Fallback xmlns="">
      <p:transition spd="slow" advTm="149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395536" y="2708920"/>
            <a:ext cx="8229600" cy="237626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US" sz="4000" b="1" dirty="0" smtClean="0"/>
              <a:t>INTRODUCCIÓN</a:t>
            </a:r>
          </a:p>
        </p:txBody>
      </p:sp>
    </p:spTree>
    <p:extLst>
      <p:ext uri="{BB962C8B-B14F-4D97-AF65-F5344CB8AC3E}">
        <p14:creationId xmlns:p14="http://schemas.microsoft.com/office/powerpoint/2010/main" val="2594121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52120" y="0"/>
            <a:ext cx="3111571" cy="764704"/>
          </a:xfrm>
        </p:spPr>
        <p:txBody>
          <a:bodyPr/>
          <a:lstStyle/>
          <a:p>
            <a:pPr algn="r"/>
            <a:r>
              <a:rPr lang="es-US" sz="2800" b="1" i="1" dirty="0" smtClean="0"/>
              <a:t>INTRODUCCIÓN</a:t>
            </a:r>
            <a:endParaRPr lang="es-US" sz="2800" b="1" i="1" dirty="0"/>
          </a:p>
        </p:txBody>
      </p:sp>
      <p:sp>
        <p:nvSpPr>
          <p:cNvPr id="2" name="CuadroTexto 1"/>
          <p:cNvSpPr txBox="1"/>
          <p:nvPr/>
        </p:nvSpPr>
        <p:spPr>
          <a:xfrm>
            <a:off x="107504" y="503094"/>
            <a:ext cx="4392488" cy="523220"/>
          </a:xfrm>
          <a:prstGeom prst="rect">
            <a:avLst/>
          </a:prstGeom>
          <a:noFill/>
        </p:spPr>
        <p:txBody>
          <a:bodyPr wrap="square" rtlCol="0">
            <a:spAutoFit/>
          </a:bodyPr>
          <a:lstStyle/>
          <a:p>
            <a:r>
              <a:rPr lang="es-MX" sz="2800" dirty="0" smtClean="0"/>
              <a:t>Genes de metilación</a:t>
            </a:r>
            <a:endParaRPr lang="es-MX" sz="2800" dirty="0"/>
          </a:p>
        </p:txBody>
      </p:sp>
      <p:sp>
        <p:nvSpPr>
          <p:cNvPr id="3" name="Rectángulo redondeado 2"/>
          <p:cNvSpPr/>
          <p:nvPr/>
        </p:nvSpPr>
        <p:spPr>
          <a:xfrm>
            <a:off x="2851990" y="1379585"/>
            <a:ext cx="5032378"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800" b="1" i="1" dirty="0" err="1" smtClean="0"/>
              <a:t>Metilentetrahidrofolato</a:t>
            </a:r>
            <a:r>
              <a:rPr lang="es-MX" sz="2800" b="1" i="1" dirty="0" smtClean="0"/>
              <a:t> </a:t>
            </a:r>
            <a:r>
              <a:rPr lang="es-MX" sz="2800" b="1" i="1" dirty="0" err="1" smtClean="0"/>
              <a:t>Reductasa</a:t>
            </a:r>
            <a:endParaRPr lang="es-MX" sz="2800" b="1" i="1" dirty="0"/>
          </a:p>
        </p:txBody>
      </p:sp>
      <p:sp>
        <p:nvSpPr>
          <p:cNvPr id="6" name="Rectángulo redondeado 5"/>
          <p:cNvSpPr/>
          <p:nvPr/>
        </p:nvSpPr>
        <p:spPr>
          <a:xfrm>
            <a:off x="2851990" y="2853987"/>
            <a:ext cx="5176394"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b="1" i="1" dirty="0" smtClean="0"/>
              <a:t>5-Metilentetrahidrofolato- </a:t>
            </a:r>
            <a:r>
              <a:rPr lang="es-MX" sz="2400" b="1" i="1" dirty="0" err="1" smtClean="0"/>
              <a:t>Homocistein</a:t>
            </a:r>
            <a:r>
              <a:rPr lang="es-MX" sz="2400" b="1" i="1" dirty="0" smtClean="0"/>
              <a:t> </a:t>
            </a:r>
            <a:r>
              <a:rPr lang="es-MX" sz="2400" b="1" i="1" dirty="0" err="1" smtClean="0"/>
              <a:t>Metiltransferasa</a:t>
            </a:r>
            <a:endParaRPr lang="es-MX" sz="2400" b="1" i="1" dirty="0"/>
          </a:p>
        </p:txBody>
      </p:sp>
      <p:sp>
        <p:nvSpPr>
          <p:cNvPr id="7" name="Rectángulo redondeado 6"/>
          <p:cNvSpPr/>
          <p:nvPr/>
        </p:nvSpPr>
        <p:spPr>
          <a:xfrm>
            <a:off x="2851990" y="4464184"/>
            <a:ext cx="5176394"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000" b="1" i="1" dirty="0" smtClean="0"/>
              <a:t>5-Metiltetrahidrofolato-Homocistein </a:t>
            </a:r>
            <a:r>
              <a:rPr lang="es-MX" sz="2000" b="1" i="1" dirty="0" err="1" smtClean="0"/>
              <a:t>Metiltransferasa</a:t>
            </a:r>
            <a:r>
              <a:rPr lang="es-MX" sz="2000" b="1" i="1" dirty="0" smtClean="0"/>
              <a:t> </a:t>
            </a:r>
            <a:r>
              <a:rPr lang="es-MX" sz="2000" b="1" i="1" dirty="0" err="1" smtClean="0"/>
              <a:t>Reductasa</a:t>
            </a:r>
            <a:endParaRPr lang="es-MX" sz="2000" b="1" i="1" dirty="0"/>
          </a:p>
        </p:txBody>
      </p:sp>
      <p:sp>
        <p:nvSpPr>
          <p:cNvPr id="8" name="Rectángulo redondeado 7"/>
          <p:cNvSpPr/>
          <p:nvPr/>
        </p:nvSpPr>
        <p:spPr>
          <a:xfrm>
            <a:off x="223900" y="1344920"/>
            <a:ext cx="1368152"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rgbClr val="0070C0"/>
                </a:solidFill>
              </a:rPr>
              <a:t>MTHFR</a:t>
            </a:r>
            <a:endParaRPr lang="es-MX" sz="2400" b="1" dirty="0">
              <a:solidFill>
                <a:srgbClr val="0070C0"/>
              </a:solidFill>
            </a:endParaRPr>
          </a:p>
        </p:txBody>
      </p:sp>
      <p:sp>
        <p:nvSpPr>
          <p:cNvPr id="10" name="Rectángulo redondeado 9"/>
          <p:cNvSpPr/>
          <p:nvPr/>
        </p:nvSpPr>
        <p:spPr>
          <a:xfrm>
            <a:off x="223900" y="2853987"/>
            <a:ext cx="1368152"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rgbClr val="0070C0"/>
                </a:solidFill>
              </a:rPr>
              <a:t>MTR</a:t>
            </a:r>
            <a:endParaRPr lang="es-MX" sz="2400" b="1" dirty="0">
              <a:solidFill>
                <a:srgbClr val="0070C0"/>
              </a:solidFill>
            </a:endParaRPr>
          </a:p>
        </p:txBody>
      </p:sp>
      <p:sp>
        <p:nvSpPr>
          <p:cNvPr id="11" name="Rectángulo redondeado 10"/>
          <p:cNvSpPr/>
          <p:nvPr/>
        </p:nvSpPr>
        <p:spPr>
          <a:xfrm>
            <a:off x="223900" y="4500495"/>
            <a:ext cx="1368152"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rgbClr val="0070C0"/>
                </a:solidFill>
              </a:rPr>
              <a:t>MTRR</a:t>
            </a:r>
            <a:endParaRPr lang="es-MX" sz="2400" b="1" dirty="0">
              <a:solidFill>
                <a:srgbClr val="0070C0"/>
              </a:solidFill>
            </a:endParaRPr>
          </a:p>
        </p:txBody>
      </p:sp>
      <p:sp>
        <p:nvSpPr>
          <p:cNvPr id="13" name="CuadroTexto 12"/>
          <p:cNvSpPr txBox="1"/>
          <p:nvPr/>
        </p:nvSpPr>
        <p:spPr>
          <a:xfrm>
            <a:off x="4183569" y="648771"/>
            <a:ext cx="3024336" cy="307777"/>
          </a:xfrm>
          <a:prstGeom prst="rect">
            <a:avLst/>
          </a:prstGeom>
          <a:noFill/>
        </p:spPr>
        <p:txBody>
          <a:bodyPr wrap="square" rtlCol="0">
            <a:spAutoFit/>
          </a:bodyPr>
          <a:lstStyle/>
          <a:p>
            <a:r>
              <a:rPr lang="es-MX" b="1" dirty="0" smtClean="0"/>
              <a:t>Genes involucrados en el M.F</a:t>
            </a:r>
            <a:endParaRPr lang="es-MX" b="1" dirty="0"/>
          </a:p>
        </p:txBody>
      </p:sp>
    </p:spTree>
    <p:extLst>
      <p:ext uri="{BB962C8B-B14F-4D97-AF65-F5344CB8AC3E}">
        <p14:creationId xmlns:p14="http://schemas.microsoft.com/office/powerpoint/2010/main" val="925652996"/>
      </p:ext>
    </p:extLst>
  </p:cSld>
  <p:clrMapOvr>
    <a:masterClrMapping/>
  </p:clrMapOvr>
  <mc:AlternateContent xmlns:mc="http://schemas.openxmlformats.org/markup-compatibility/2006" xmlns:p14="http://schemas.microsoft.com/office/powerpoint/2010/main">
    <mc:Choice Requires="p14">
      <p:transition spd="slow" p14:dur="2000" advTm="44949"/>
    </mc:Choice>
    <mc:Fallback xmlns="">
      <p:transition spd="slow" advTm="449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52120" y="0"/>
            <a:ext cx="3111571" cy="764704"/>
          </a:xfrm>
        </p:spPr>
        <p:txBody>
          <a:bodyPr/>
          <a:lstStyle/>
          <a:p>
            <a:pPr algn="r"/>
            <a:r>
              <a:rPr lang="es-US" sz="2800" b="1" i="1" dirty="0" smtClean="0"/>
              <a:t>INTRODUCCIÓN</a:t>
            </a:r>
            <a:endParaRPr lang="es-US" sz="2800" b="1" i="1" dirty="0"/>
          </a:p>
        </p:txBody>
      </p:sp>
      <p:sp>
        <p:nvSpPr>
          <p:cNvPr id="2" name="CuadroTexto 1"/>
          <p:cNvSpPr txBox="1"/>
          <p:nvPr/>
        </p:nvSpPr>
        <p:spPr>
          <a:xfrm>
            <a:off x="107504" y="503094"/>
            <a:ext cx="4392488" cy="523220"/>
          </a:xfrm>
          <a:prstGeom prst="rect">
            <a:avLst/>
          </a:prstGeom>
          <a:noFill/>
          <a:ln>
            <a:solidFill>
              <a:schemeClr val="tx1"/>
            </a:solidFill>
          </a:ln>
        </p:spPr>
        <p:txBody>
          <a:bodyPr wrap="square" rtlCol="0">
            <a:spAutoFit/>
          </a:bodyPr>
          <a:lstStyle/>
          <a:p>
            <a:r>
              <a:rPr lang="es-MX" sz="2800" dirty="0" smtClean="0"/>
              <a:t>Genes de metilación</a:t>
            </a:r>
            <a:endParaRPr lang="es-MX" sz="2800" dirty="0"/>
          </a:p>
        </p:txBody>
      </p:sp>
      <p:sp>
        <p:nvSpPr>
          <p:cNvPr id="8" name="Rectángulo redondeado 7"/>
          <p:cNvSpPr/>
          <p:nvPr/>
        </p:nvSpPr>
        <p:spPr>
          <a:xfrm>
            <a:off x="223900" y="1344920"/>
            <a:ext cx="1368152"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rgbClr val="0070C0"/>
                </a:solidFill>
              </a:rPr>
              <a:t>MTHFR</a:t>
            </a:r>
            <a:endParaRPr lang="es-MX" sz="2400" b="1" dirty="0">
              <a:solidFill>
                <a:srgbClr val="0070C0"/>
              </a:solidFill>
            </a:endParaRPr>
          </a:p>
        </p:txBody>
      </p:sp>
      <p:sp>
        <p:nvSpPr>
          <p:cNvPr id="10" name="Rectángulo redondeado 9"/>
          <p:cNvSpPr/>
          <p:nvPr/>
        </p:nvSpPr>
        <p:spPr>
          <a:xfrm>
            <a:off x="223900" y="2897252"/>
            <a:ext cx="1368152" cy="93610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1">
                    <a:lumMod val="85000"/>
                  </a:schemeClr>
                </a:solidFill>
                <a:effectLst>
                  <a:glow>
                    <a:schemeClr val="accent1">
                      <a:alpha val="99000"/>
                    </a:schemeClr>
                  </a:glow>
                  <a:outerShdw blurRad="50800" dist="50800" dir="5400000" algn="ctr" rotWithShape="0">
                    <a:srgbClr val="000000">
                      <a:alpha val="0"/>
                    </a:srgbClr>
                  </a:outerShdw>
                </a:effectLst>
              </a:rPr>
              <a:t>MTR</a:t>
            </a:r>
            <a:endParaRPr lang="es-MX" sz="2400" b="1" dirty="0">
              <a:solidFill>
                <a:schemeClr val="bg1">
                  <a:lumMod val="85000"/>
                </a:schemeClr>
              </a:solidFill>
              <a:effectLst>
                <a:glow>
                  <a:schemeClr val="accent1">
                    <a:alpha val="99000"/>
                  </a:schemeClr>
                </a:glow>
                <a:outerShdw blurRad="50800" dist="50800" dir="5400000" algn="ctr" rotWithShape="0">
                  <a:srgbClr val="000000">
                    <a:alpha val="0"/>
                  </a:srgbClr>
                </a:outerShdw>
              </a:effectLst>
            </a:endParaRPr>
          </a:p>
        </p:txBody>
      </p:sp>
      <p:sp>
        <p:nvSpPr>
          <p:cNvPr id="11" name="Rectángulo redondeado 10"/>
          <p:cNvSpPr/>
          <p:nvPr/>
        </p:nvSpPr>
        <p:spPr>
          <a:xfrm>
            <a:off x="223900" y="4500495"/>
            <a:ext cx="1368152" cy="93610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1">
                    <a:lumMod val="85000"/>
                  </a:schemeClr>
                </a:solidFill>
              </a:rPr>
              <a:t>MTRR</a:t>
            </a:r>
            <a:endParaRPr lang="es-MX" sz="2400" b="1" dirty="0">
              <a:solidFill>
                <a:schemeClr val="bg1">
                  <a:lumMod val="85000"/>
                </a:schemeClr>
              </a:solidFill>
            </a:endParaRPr>
          </a:p>
        </p:txBody>
      </p:sp>
      <p:pic>
        <p:nvPicPr>
          <p:cNvPr id="4098" name="Picture 2" descr="Genomic Location for MTHFR G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694" y="1438904"/>
            <a:ext cx="6912763" cy="864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4339208" y="2780928"/>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MTHFR</a:t>
            </a:r>
            <a:r>
              <a:rPr lang="es-MX" b="1" dirty="0" smtClean="0">
                <a:solidFill>
                  <a:srgbClr val="FF0000"/>
                </a:solidFill>
              </a:rPr>
              <a:t>C</a:t>
            </a:r>
            <a:r>
              <a:rPr lang="es-MX" dirty="0" smtClean="0"/>
              <a:t>677</a:t>
            </a:r>
            <a:r>
              <a:rPr lang="es-MX" b="1" dirty="0" smtClean="0">
                <a:solidFill>
                  <a:srgbClr val="FF0000"/>
                </a:solidFill>
              </a:rPr>
              <a:t>T</a:t>
            </a:r>
            <a:endParaRPr lang="es-MX" b="1" dirty="0">
              <a:solidFill>
                <a:srgbClr val="FF0000"/>
              </a:solidFill>
            </a:endParaRPr>
          </a:p>
        </p:txBody>
      </p:sp>
      <p:sp>
        <p:nvSpPr>
          <p:cNvPr id="9" name="Flecha derecha 8"/>
          <p:cNvSpPr/>
          <p:nvPr/>
        </p:nvSpPr>
        <p:spPr>
          <a:xfrm>
            <a:off x="3555504" y="3032956"/>
            <a:ext cx="648072"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redondeado 12"/>
          <p:cNvSpPr/>
          <p:nvPr/>
        </p:nvSpPr>
        <p:spPr>
          <a:xfrm>
            <a:off x="2051720" y="2780928"/>
            <a:ext cx="136815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Exón 4</a:t>
            </a:r>
            <a:endParaRPr lang="es-MX" dirty="0"/>
          </a:p>
        </p:txBody>
      </p:sp>
      <p:sp>
        <p:nvSpPr>
          <p:cNvPr id="14" name="Flecha derecha 13"/>
          <p:cNvSpPr/>
          <p:nvPr/>
        </p:nvSpPr>
        <p:spPr>
          <a:xfrm rot="16200000">
            <a:off x="2184022" y="2469946"/>
            <a:ext cx="239452" cy="108012"/>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s-MX">
              <a:solidFill>
                <a:srgbClr val="FF0000"/>
              </a:solidFill>
            </a:endParaRPr>
          </a:p>
        </p:txBody>
      </p:sp>
      <p:sp>
        <p:nvSpPr>
          <p:cNvPr id="16" name="Flecha derecha 15"/>
          <p:cNvSpPr/>
          <p:nvPr/>
        </p:nvSpPr>
        <p:spPr>
          <a:xfrm>
            <a:off x="5915000" y="3032956"/>
            <a:ext cx="648072"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redondeado 16"/>
          <p:cNvSpPr/>
          <p:nvPr/>
        </p:nvSpPr>
        <p:spPr>
          <a:xfrm>
            <a:off x="6709384" y="2780928"/>
            <a:ext cx="1959443"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Alanina</a:t>
            </a:r>
            <a:r>
              <a:rPr lang="es-MX" dirty="0" smtClean="0"/>
              <a:t>222</a:t>
            </a:r>
            <a:r>
              <a:rPr lang="es-MX" b="1" dirty="0" smtClean="0">
                <a:solidFill>
                  <a:srgbClr val="FF0000"/>
                </a:solidFill>
              </a:rPr>
              <a:t>Valina</a:t>
            </a:r>
            <a:endParaRPr lang="es-MX" b="1" dirty="0">
              <a:solidFill>
                <a:srgbClr val="FF0000"/>
              </a:solidFill>
            </a:endParaRPr>
          </a:p>
        </p:txBody>
      </p:sp>
      <p:sp>
        <p:nvSpPr>
          <p:cNvPr id="18" name="Rectángulo 17"/>
          <p:cNvSpPr/>
          <p:nvPr/>
        </p:nvSpPr>
        <p:spPr>
          <a:xfrm>
            <a:off x="2639396" y="2303000"/>
            <a:ext cx="648072" cy="3406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1p36</a:t>
            </a:r>
            <a:endParaRPr lang="es-MX" dirty="0"/>
          </a:p>
        </p:txBody>
      </p:sp>
      <p:sp>
        <p:nvSpPr>
          <p:cNvPr id="26" name="Rectángulo 25"/>
          <p:cNvSpPr/>
          <p:nvPr/>
        </p:nvSpPr>
        <p:spPr>
          <a:xfrm>
            <a:off x="3513031" y="3833356"/>
            <a:ext cx="2800767" cy="1477328"/>
          </a:xfrm>
          <a:prstGeom prst="rect">
            <a:avLst/>
          </a:prstGeom>
        </p:spPr>
        <p:txBody>
          <a:bodyPr wrap="none">
            <a:spAutoFit/>
          </a:bodyPr>
          <a:lstStyle/>
          <a:p>
            <a:r>
              <a:rPr lang="es-MX" sz="1800" b="1" dirty="0" smtClean="0"/>
              <a:t>GCGGGAG</a:t>
            </a:r>
            <a:r>
              <a:rPr lang="es-MX" sz="1800" b="1" dirty="0" smtClean="0">
                <a:solidFill>
                  <a:srgbClr val="002060"/>
                </a:solidFill>
              </a:rPr>
              <a:t>C</a:t>
            </a:r>
            <a:r>
              <a:rPr lang="es-MX" sz="1800" b="1" dirty="0" smtClean="0"/>
              <a:t>CGATTTC</a:t>
            </a:r>
          </a:p>
          <a:p>
            <a:endParaRPr lang="es-MX" sz="1800" b="1" dirty="0"/>
          </a:p>
          <a:p>
            <a:r>
              <a:rPr lang="es-MX" sz="1800" b="1" dirty="0" smtClean="0"/>
              <a:t>GCGGGAG</a:t>
            </a:r>
            <a:r>
              <a:rPr lang="es-MX" sz="1800" b="1" u="sng" dirty="0" smtClean="0">
                <a:solidFill>
                  <a:srgbClr val="002060"/>
                </a:solidFill>
              </a:rPr>
              <a:t>C</a:t>
            </a:r>
            <a:r>
              <a:rPr lang="es-MX" sz="1800" b="1" u="sng" dirty="0" smtClean="0">
                <a:solidFill>
                  <a:srgbClr val="FF0000"/>
                </a:solidFill>
              </a:rPr>
              <a:t>T</a:t>
            </a:r>
            <a:r>
              <a:rPr lang="es-MX" sz="1800" b="1" dirty="0" smtClean="0"/>
              <a:t>CGATTTC</a:t>
            </a:r>
          </a:p>
          <a:p>
            <a:endParaRPr lang="es-MX" sz="1800" b="1" dirty="0"/>
          </a:p>
          <a:p>
            <a:r>
              <a:rPr lang="es-MX" sz="1800" b="1" dirty="0" smtClean="0"/>
              <a:t>GCGGGAG</a:t>
            </a:r>
            <a:r>
              <a:rPr lang="es-MX" sz="1800" b="1" dirty="0" smtClean="0">
                <a:solidFill>
                  <a:srgbClr val="FF0000"/>
                </a:solidFill>
              </a:rPr>
              <a:t>T</a:t>
            </a:r>
            <a:r>
              <a:rPr lang="es-MX" sz="1800" b="1" dirty="0" smtClean="0"/>
              <a:t>CGATTTC</a:t>
            </a:r>
            <a:endParaRPr lang="es-MX" sz="1800" b="1" dirty="0"/>
          </a:p>
        </p:txBody>
      </p:sp>
      <p:sp>
        <p:nvSpPr>
          <p:cNvPr id="27" name="Flecha abajo 26"/>
          <p:cNvSpPr/>
          <p:nvPr/>
        </p:nvSpPr>
        <p:spPr>
          <a:xfrm>
            <a:off x="4915271" y="3573016"/>
            <a:ext cx="144016" cy="2603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28" name="Rectángulo redondeado 27"/>
          <p:cNvSpPr/>
          <p:nvPr/>
        </p:nvSpPr>
        <p:spPr>
          <a:xfrm>
            <a:off x="2051720" y="3649035"/>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002060"/>
                </a:solidFill>
              </a:rPr>
              <a:t>Homocigoto Normal</a:t>
            </a:r>
            <a:endParaRPr lang="es-MX" b="1" dirty="0">
              <a:solidFill>
                <a:srgbClr val="002060"/>
              </a:solidFill>
            </a:endParaRPr>
          </a:p>
        </p:txBody>
      </p:sp>
      <p:sp>
        <p:nvSpPr>
          <p:cNvPr id="30" name="Rectángulo redondeado 29"/>
          <p:cNvSpPr/>
          <p:nvPr/>
        </p:nvSpPr>
        <p:spPr>
          <a:xfrm>
            <a:off x="2051720" y="4904874"/>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Homocigoto Mutante</a:t>
            </a:r>
            <a:endParaRPr lang="es-MX" b="1" dirty="0">
              <a:solidFill>
                <a:srgbClr val="FF0000"/>
              </a:solidFill>
            </a:endParaRPr>
          </a:p>
        </p:txBody>
      </p:sp>
      <p:sp>
        <p:nvSpPr>
          <p:cNvPr id="31" name="Rectángulo redondeado 30"/>
          <p:cNvSpPr/>
          <p:nvPr/>
        </p:nvSpPr>
        <p:spPr>
          <a:xfrm>
            <a:off x="2038152" y="4293096"/>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00B050"/>
                </a:solidFill>
              </a:rPr>
              <a:t>Heterocigoto</a:t>
            </a:r>
            <a:endParaRPr lang="es-MX" b="1" dirty="0">
              <a:solidFill>
                <a:srgbClr val="00B050"/>
              </a:solidFill>
            </a:endParaRPr>
          </a:p>
        </p:txBody>
      </p:sp>
      <p:sp>
        <p:nvSpPr>
          <p:cNvPr id="32" name="Rectángulo redondeado 31"/>
          <p:cNvSpPr/>
          <p:nvPr/>
        </p:nvSpPr>
        <p:spPr>
          <a:xfrm>
            <a:off x="7092281" y="5090248"/>
            <a:ext cx="1988152" cy="6927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smtClean="0">
                <a:solidFill>
                  <a:srgbClr val="FF0000"/>
                </a:solidFill>
              </a:rPr>
              <a:t>Disminución de la actividad enzimática</a:t>
            </a:r>
            <a:endParaRPr lang="es-MX" b="1" dirty="0">
              <a:solidFill>
                <a:srgbClr val="FF0000"/>
              </a:solidFill>
            </a:endParaRPr>
          </a:p>
        </p:txBody>
      </p:sp>
    </p:spTree>
    <p:extLst>
      <p:ext uri="{BB962C8B-B14F-4D97-AF65-F5344CB8AC3E}">
        <p14:creationId xmlns:p14="http://schemas.microsoft.com/office/powerpoint/2010/main" val="2648712510"/>
      </p:ext>
    </p:extLst>
  </p:cSld>
  <p:clrMapOvr>
    <a:masterClrMapping/>
  </p:clrMapOvr>
  <mc:AlternateContent xmlns:mc="http://schemas.openxmlformats.org/markup-compatibility/2006" xmlns:p14="http://schemas.microsoft.com/office/powerpoint/2010/main">
    <mc:Choice Requires="p14">
      <p:transition p14:dur="10" advTm="44949"/>
    </mc:Choice>
    <mc:Fallback xmlns="">
      <p:transition advTm="4494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52120" y="0"/>
            <a:ext cx="3111571" cy="764704"/>
          </a:xfrm>
        </p:spPr>
        <p:txBody>
          <a:bodyPr/>
          <a:lstStyle/>
          <a:p>
            <a:pPr algn="r"/>
            <a:r>
              <a:rPr lang="es-US" sz="2800" b="1" i="1" dirty="0" smtClean="0"/>
              <a:t>INTRODUCCIÓN</a:t>
            </a:r>
            <a:endParaRPr lang="es-US" sz="2800" b="1" i="1" dirty="0"/>
          </a:p>
        </p:txBody>
      </p:sp>
      <p:sp>
        <p:nvSpPr>
          <p:cNvPr id="2" name="CuadroTexto 1"/>
          <p:cNvSpPr txBox="1"/>
          <p:nvPr/>
        </p:nvSpPr>
        <p:spPr>
          <a:xfrm>
            <a:off x="107504" y="503094"/>
            <a:ext cx="4392488" cy="523220"/>
          </a:xfrm>
          <a:prstGeom prst="rect">
            <a:avLst/>
          </a:prstGeom>
          <a:noFill/>
          <a:ln>
            <a:solidFill>
              <a:schemeClr val="tx1"/>
            </a:solidFill>
          </a:ln>
        </p:spPr>
        <p:txBody>
          <a:bodyPr wrap="square" rtlCol="0">
            <a:spAutoFit/>
          </a:bodyPr>
          <a:lstStyle/>
          <a:p>
            <a:r>
              <a:rPr lang="es-MX" sz="2800" dirty="0" smtClean="0"/>
              <a:t>Genes de metilación</a:t>
            </a:r>
            <a:endParaRPr lang="es-MX" sz="2800" dirty="0"/>
          </a:p>
        </p:txBody>
      </p:sp>
      <p:sp>
        <p:nvSpPr>
          <p:cNvPr id="8" name="Rectángulo redondeado 7"/>
          <p:cNvSpPr/>
          <p:nvPr/>
        </p:nvSpPr>
        <p:spPr>
          <a:xfrm>
            <a:off x="223900" y="1344920"/>
            <a:ext cx="1368152"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rgbClr val="0070C0"/>
                </a:solidFill>
              </a:rPr>
              <a:t>MTHFR</a:t>
            </a:r>
            <a:endParaRPr lang="es-MX" sz="2400" b="1" dirty="0">
              <a:solidFill>
                <a:srgbClr val="0070C0"/>
              </a:solidFill>
            </a:endParaRPr>
          </a:p>
        </p:txBody>
      </p:sp>
      <p:sp>
        <p:nvSpPr>
          <p:cNvPr id="10" name="Rectángulo redondeado 9"/>
          <p:cNvSpPr/>
          <p:nvPr/>
        </p:nvSpPr>
        <p:spPr>
          <a:xfrm>
            <a:off x="223900" y="2897252"/>
            <a:ext cx="1368152" cy="93610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1">
                    <a:lumMod val="85000"/>
                  </a:schemeClr>
                </a:solidFill>
                <a:effectLst>
                  <a:glow>
                    <a:schemeClr val="accent1">
                      <a:alpha val="99000"/>
                    </a:schemeClr>
                  </a:glow>
                  <a:outerShdw blurRad="50800" dist="50800" dir="5400000" algn="ctr" rotWithShape="0">
                    <a:srgbClr val="000000">
                      <a:alpha val="0"/>
                    </a:srgbClr>
                  </a:outerShdw>
                </a:effectLst>
              </a:rPr>
              <a:t>MTR</a:t>
            </a:r>
            <a:endParaRPr lang="es-MX" sz="2400" b="1" dirty="0">
              <a:solidFill>
                <a:schemeClr val="bg1">
                  <a:lumMod val="85000"/>
                </a:schemeClr>
              </a:solidFill>
              <a:effectLst>
                <a:glow>
                  <a:schemeClr val="accent1">
                    <a:alpha val="99000"/>
                  </a:schemeClr>
                </a:glow>
                <a:outerShdw blurRad="50800" dist="50800" dir="5400000" algn="ctr" rotWithShape="0">
                  <a:srgbClr val="000000">
                    <a:alpha val="0"/>
                  </a:srgbClr>
                </a:outerShdw>
              </a:effectLst>
            </a:endParaRPr>
          </a:p>
        </p:txBody>
      </p:sp>
      <p:sp>
        <p:nvSpPr>
          <p:cNvPr id="11" name="Rectángulo redondeado 10"/>
          <p:cNvSpPr/>
          <p:nvPr/>
        </p:nvSpPr>
        <p:spPr>
          <a:xfrm>
            <a:off x="223900" y="4500495"/>
            <a:ext cx="1368152" cy="93610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1">
                    <a:lumMod val="85000"/>
                  </a:schemeClr>
                </a:solidFill>
              </a:rPr>
              <a:t>MTRR</a:t>
            </a:r>
            <a:endParaRPr lang="es-MX" sz="2400" b="1" dirty="0">
              <a:solidFill>
                <a:schemeClr val="bg1">
                  <a:lumMod val="85000"/>
                </a:schemeClr>
              </a:solidFill>
            </a:endParaRPr>
          </a:p>
        </p:txBody>
      </p:sp>
      <p:pic>
        <p:nvPicPr>
          <p:cNvPr id="4098" name="Picture 2" descr="Genomic Location for MTHFR G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694" y="1438904"/>
            <a:ext cx="6912763" cy="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Flecha derecha 13"/>
          <p:cNvSpPr/>
          <p:nvPr/>
        </p:nvSpPr>
        <p:spPr>
          <a:xfrm rot="16200000">
            <a:off x="2184022" y="2469946"/>
            <a:ext cx="239452" cy="108012"/>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s-MX">
              <a:solidFill>
                <a:srgbClr val="FF0000"/>
              </a:solidFill>
            </a:endParaRPr>
          </a:p>
        </p:txBody>
      </p:sp>
      <p:sp>
        <p:nvSpPr>
          <p:cNvPr id="19" name="Rectángulo redondeado 18"/>
          <p:cNvSpPr/>
          <p:nvPr/>
        </p:nvSpPr>
        <p:spPr>
          <a:xfrm>
            <a:off x="4272540" y="2852936"/>
            <a:ext cx="157579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300" dirty="0" smtClean="0"/>
              <a:t>MTHFR</a:t>
            </a:r>
            <a:r>
              <a:rPr lang="es-MX" sz="1300" b="1" dirty="0" smtClean="0">
                <a:solidFill>
                  <a:srgbClr val="FF0000"/>
                </a:solidFill>
              </a:rPr>
              <a:t>A</a:t>
            </a:r>
            <a:r>
              <a:rPr lang="es-MX" sz="1300" dirty="0" smtClean="0"/>
              <a:t>1298</a:t>
            </a:r>
            <a:r>
              <a:rPr lang="es-MX" sz="1300" b="1" dirty="0" smtClean="0">
                <a:solidFill>
                  <a:srgbClr val="FF0000"/>
                </a:solidFill>
              </a:rPr>
              <a:t>C</a:t>
            </a:r>
            <a:endParaRPr lang="es-MX" sz="1300" b="1" dirty="0">
              <a:solidFill>
                <a:srgbClr val="FF0000"/>
              </a:solidFill>
            </a:endParaRPr>
          </a:p>
        </p:txBody>
      </p:sp>
      <p:sp>
        <p:nvSpPr>
          <p:cNvPr id="20" name="Flecha derecha 19"/>
          <p:cNvSpPr/>
          <p:nvPr/>
        </p:nvSpPr>
        <p:spPr>
          <a:xfrm>
            <a:off x="3555504" y="3104964"/>
            <a:ext cx="648072"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redondeado 20"/>
          <p:cNvSpPr/>
          <p:nvPr/>
        </p:nvSpPr>
        <p:spPr>
          <a:xfrm>
            <a:off x="2051720" y="2852936"/>
            <a:ext cx="136815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Exón 7</a:t>
            </a:r>
            <a:endParaRPr lang="es-MX" dirty="0"/>
          </a:p>
        </p:txBody>
      </p:sp>
      <p:sp>
        <p:nvSpPr>
          <p:cNvPr id="22" name="Flecha derecha 21"/>
          <p:cNvSpPr/>
          <p:nvPr/>
        </p:nvSpPr>
        <p:spPr>
          <a:xfrm>
            <a:off x="5915000" y="3104964"/>
            <a:ext cx="648072"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redondeado 22"/>
          <p:cNvSpPr/>
          <p:nvPr/>
        </p:nvSpPr>
        <p:spPr>
          <a:xfrm>
            <a:off x="6701000" y="2852936"/>
            <a:ext cx="2077073"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Glutamato</a:t>
            </a:r>
            <a:r>
              <a:rPr lang="es-MX" dirty="0" smtClean="0"/>
              <a:t>429</a:t>
            </a:r>
            <a:r>
              <a:rPr lang="es-MX" b="1" dirty="0" smtClean="0">
                <a:solidFill>
                  <a:srgbClr val="FF0000"/>
                </a:solidFill>
              </a:rPr>
              <a:t>Alanina</a:t>
            </a:r>
            <a:endParaRPr lang="es-MX" b="1" dirty="0">
              <a:solidFill>
                <a:srgbClr val="FF0000"/>
              </a:solidFill>
            </a:endParaRPr>
          </a:p>
        </p:txBody>
      </p:sp>
      <p:sp>
        <p:nvSpPr>
          <p:cNvPr id="18" name="Rectángulo 17"/>
          <p:cNvSpPr/>
          <p:nvPr/>
        </p:nvSpPr>
        <p:spPr>
          <a:xfrm>
            <a:off x="2639396" y="2303000"/>
            <a:ext cx="648072" cy="3406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1p36</a:t>
            </a:r>
            <a:endParaRPr lang="es-MX" dirty="0"/>
          </a:p>
        </p:txBody>
      </p:sp>
      <p:sp>
        <p:nvSpPr>
          <p:cNvPr id="24" name="Rectángulo redondeado 23"/>
          <p:cNvSpPr/>
          <p:nvPr/>
        </p:nvSpPr>
        <p:spPr>
          <a:xfrm>
            <a:off x="2051720" y="3959515"/>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002060"/>
                </a:solidFill>
              </a:rPr>
              <a:t>Homocigoto Normal</a:t>
            </a:r>
            <a:endParaRPr lang="es-MX" b="1" dirty="0">
              <a:solidFill>
                <a:srgbClr val="002060"/>
              </a:solidFill>
            </a:endParaRPr>
          </a:p>
        </p:txBody>
      </p:sp>
      <p:sp>
        <p:nvSpPr>
          <p:cNvPr id="27" name="Rectángulo redondeado 26"/>
          <p:cNvSpPr/>
          <p:nvPr/>
        </p:nvSpPr>
        <p:spPr>
          <a:xfrm>
            <a:off x="2051720" y="5215354"/>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Homocigoto Mutante</a:t>
            </a:r>
            <a:endParaRPr lang="es-MX" b="1" dirty="0">
              <a:solidFill>
                <a:srgbClr val="FF0000"/>
              </a:solidFill>
            </a:endParaRPr>
          </a:p>
        </p:txBody>
      </p:sp>
      <p:sp>
        <p:nvSpPr>
          <p:cNvPr id="28" name="Rectángulo redondeado 27"/>
          <p:cNvSpPr/>
          <p:nvPr/>
        </p:nvSpPr>
        <p:spPr>
          <a:xfrm>
            <a:off x="2038152" y="4603576"/>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00B050"/>
                </a:solidFill>
              </a:rPr>
              <a:t>Heterocigoto</a:t>
            </a:r>
            <a:endParaRPr lang="es-MX" b="1" dirty="0">
              <a:solidFill>
                <a:srgbClr val="00B050"/>
              </a:solidFill>
            </a:endParaRPr>
          </a:p>
        </p:txBody>
      </p:sp>
      <p:sp>
        <p:nvSpPr>
          <p:cNvPr id="29" name="Flecha abajo 28"/>
          <p:cNvSpPr/>
          <p:nvPr/>
        </p:nvSpPr>
        <p:spPr>
          <a:xfrm>
            <a:off x="5060436" y="3665063"/>
            <a:ext cx="144016" cy="2603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3" name="CuadroTexto 2"/>
          <p:cNvSpPr txBox="1"/>
          <p:nvPr/>
        </p:nvSpPr>
        <p:spPr>
          <a:xfrm>
            <a:off x="3656336" y="4091384"/>
            <a:ext cx="3096232" cy="1754326"/>
          </a:xfrm>
          <a:prstGeom prst="rect">
            <a:avLst/>
          </a:prstGeom>
          <a:noFill/>
        </p:spPr>
        <p:txBody>
          <a:bodyPr wrap="square" rtlCol="0">
            <a:spAutoFit/>
          </a:bodyPr>
          <a:lstStyle/>
          <a:p>
            <a:r>
              <a:rPr lang="es-MX" sz="1800" b="1" dirty="0" smtClean="0"/>
              <a:t>CCAGTGAAG</a:t>
            </a:r>
            <a:r>
              <a:rPr lang="es-MX" sz="1800" b="1" dirty="0" smtClean="0">
                <a:solidFill>
                  <a:srgbClr val="0070C0"/>
                </a:solidFill>
              </a:rPr>
              <a:t>A</a:t>
            </a:r>
            <a:r>
              <a:rPr lang="es-MX" sz="1800" b="1" dirty="0" smtClean="0">
                <a:solidFill>
                  <a:schemeClr val="tx1"/>
                </a:solidFill>
              </a:rPr>
              <a:t>AAGTGT</a:t>
            </a:r>
          </a:p>
          <a:p>
            <a:endParaRPr lang="es-MX" sz="1800" b="1" dirty="0" smtClean="0">
              <a:solidFill>
                <a:schemeClr val="tx1"/>
              </a:solidFill>
            </a:endParaRPr>
          </a:p>
          <a:p>
            <a:r>
              <a:rPr lang="es-MX" sz="1800" b="1" dirty="0" smtClean="0"/>
              <a:t>CCAGTGAAG</a:t>
            </a:r>
            <a:r>
              <a:rPr lang="es-MX" sz="1800" b="1" dirty="0" smtClean="0">
                <a:solidFill>
                  <a:srgbClr val="0070C0"/>
                </a:solidFill>
              </a:rPr>
              <a:t>A</a:t>
            </a:r>
            <a:r>
              <a:rPr lang="es-MX" sz="1800" b="1" dirty="0" smtClean="0">
                <a:solidFill>
                  <a:srgbClr val="FF0000"/>
                </a:solidFill>
              </a:rPr>
              <a:t>C</a:t>
            </a:r>
            <a:r>
              <a:rPr lang="es-MX" sz="1800" b="1" dirty="0" smtClean="0">
                <a:solidFill>
                  <a:schemeClr val="tx1"/>
                </a:solidFill>
              </a:rPr>
              <a:t>AAGTGT</a:t>
            </a:r>
            <a:endParaRPr lang="es-MX" sz="1800" b="1" dirty="0">
              <a:solidFill>
                <a:srgbClr val="002060"/>
              </a:solidFill>
            </a:endParaRPr>
          </a:p>
          <a:p>
            <a:endParaRPr lang="es-MX" sz="1800" b="1" dirty="0">
              <a:solidFill>
                <a:srgbClr val="002060"/>
              </a:solidFill>
            </a:endParaRPr>
          </a:p>
          <a:p>
            <a:r>
              <a:rPr lang="es-MX" sz="1800" b="1" dirty="0" smtClean="0"/>
              <a:t>CCAGTGAAG</a:t>
            </a:r>
            <a:r>
              <a:rPr lang="es-MX" sz="1800" b="1" dirty="0" smtClean="0">
                <a:solidFill>
                  <a:srgbClr val="FF0000"/>
                </a:solidFill>
              </a:rPr>
              <a:t>C</a:t>
            </a:r>
            <a:r>
              <a:rPr lang="es-MX" sz="1800" b="1" dirty="0" smtClean="0">
                <a:solidFill>
                  <a:schemeClr val="tx1"/>
                </a:solidFill>
              </a:rPr>
              <a:t>AAGTGT</a:t>
            </a:r>
            <a:endParaRPr lang="es-MX" sz="1800" b="1" dirty="0">
              <a:solidFill>
                <a:srgbClr val="002060"/>
              </a:solidFill>
            </a:endParaRPr>
          </a:p>
          <a:p>
            <a:endParaRPr lang="es-MX" sz="1800" dirty="0">
              <a:solidFill>
                <a:srgbClr val="002060"/>
              </a:solidFill>
            </a:endParaRPr>
          </a:p>
        </p:txBody>
      </p:sp>
      <p:sp>
        <p:nvSpPr>
          <p:cNvPr id="30" name="Rectángulo redondeado 29"/>
          <p:cNvSpPr/>
          <p:nvPr/>
        </p:nvSpPr>
        <p:spPr>
          <a:xfrm>
            <a:off x="7092281" y="5090248"/>
            <a:ext cx="1988152" cy="6927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smtClean="0">
                <a:solidFill>
                  <a:srgbClr val="FF0000"/>
                </a:solidFill>
              </a:rPr>
              <a:t>Disminución de la actividad enzimática</a:t>
            </a:r>
            <a:endParaRPr lang="es-MX" b="1" dirty="0">
              <a:solidFill>
                <a:srgbClr val="FF0000"/>
              </a:solidFill>
            </a:endParaRPr>
          </a:p>
        </p:txBody>
      </p:sp>
    </p:spTree>
    <p:extLst>
      <p:ext uri="{BB962C8B-B14F-4D97-AF65-F5344CB8AC3E}">
        <p14:creationId xmlns:p14="http://schemas.microsoft.com/office/powerpoint/2010/main" val="3047004001"/>
      </p:ext>
    </p:extLst>
  </p:cSld>
  <p:clrMapOvr>
    <a:masterClrMapping/>
  </p:clrMapOvr>
  <mc:AlternateContent xmlns:mc="http://schemas.openxmlformats.org/markup-compatibility/2006" xmlns:p14="http://schemas.microsoft.com/office/powerpoint/2010/main">
    <mc:Choice Requires="p14">
      <p:transition p14:dur="10" advTm="44949"/>
    </mc:Choice>
    <mc:Fallback xmlns="">
      <p:transition advTm="4494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52120" y="0"/>
            <a:ext cx="3111571" cy="764704"/>
          </a:xfrm>
        </p:spPr>
        <p:txBody>
          <a:bodyPr/>
          <a:lstStyle/>
          <a:p>
            <a:pPr algn="r"/>
            <a:r>
              <a:rPr lang="es-US" sz="2800" b="1" i="1" dirty="0" smtClean="0"/>
              <a:t>INTRODUCCIÓN</a:t>
            </a:r>
            <a:endParaRPr lang="es-US" sz="2800" b="1" i="1" dirty="0"/>
          </a:p>
        </p:txBody>
      </p:sp>
      <p:sp>
        <p:nvSpPr>
          <p:cNvPr id="2" name="CuadroTexto 1"/>
          <p:cNvSpPr txBox="1"/>
          <p:nvPr/>
        </p:nvSpPr>
        <p:spPr>
          <a:xfrm>
            <a:off x="107504" y="503094"/>
            <a:ext cx="4392488" cy="523220"/>
          </a:xfrm>
          <a:prstGeom prst="rect">
            <a:avLst/>
          </a:prstGeom>
          <a:noFill/>
        </p:spPr>
        <p:txBody>
          <a:bodyPr wrap="square" rtlCol="0">
            <a:spAutoFit/>
          </a:bodyPr>
          <a:lstStyle/>
          <a:p>
            <a:r>
              <a:rPr lang="es-MX" sz="2800" dirty="0" smtClean="0"/>
              <a:t>Genes de metilación</a:t>
            </a:r>
            <a:endParaRPr lang="es-MX" sz="2800" dirty="0"/>
          </a:p>
        </p:txBody>
      </p:sp>
      <p:sp>
        <p:nvSpPr>
          <p:cNvPr id="8" name="Rectángulo redondeado 7"/>
          <p:cNvSpPr/>
          <p:nvPr/>
        </p:nvSpPr>
        <p:spPr>
          <a:xfrm>
            <a:off x="223900" y="1344920"/>
            <a:ext cx="1368152" cy="936104"/>
          </a:xfrm>
          <a:prstGeom prst="round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1">
                    <a:lumMod val="95000"/>
                  </a:schemeClr>
                </a:solidFill>
              </a:rPr>
              <a:t>MTHFR</a:t>
            </a:r>
            <a:endParaRPr lang="es-MX" sz="2400" b="1" dirty="0">
              <a:solidFill>
                <a:schemeClr val="bg1">
                  <a:lumMod val="95000"/>
                </a:schemeClr>
              </a:solidFill>
            </a:endParaRPr>
          </a:p>
        </p:txBody>
      </p:sp>
      <p:sp>
        <p:nvSpPr>
          <p:cNvPr id="10" name="Rectángulo redondeado 9"/>
          <p:cNvSpPr/>
          <p:nvPr/>
        </p:nvSpPr>
        <p:spPr>
          <a:xfrm>
            <a:off x="223900" y="2897252"/>
            <a:ext cx="1368152" cy="93610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2"/>
                </a:solidFill>
                <a:effectLst>
                  <a:glow>
                    <a:schemeClr val="accent1">
                      <a:alpha val="99000"/>
                    </a:schemeClr>
                  </a:glow>
                  <a:outerShdw blurRad="50800" dist="50800" dir="5400000" algn="ctr" rotWithShape="0">
                    <a:srgbClr val="000000">
                      <a:alpha val="0"/>
                    </a:srgbClr>
                  </a:outerShdw>
                </a:effectLst>
              </a:rPr>
              <a:t>MTR</a:t>
            </a:r>
            <a:endParaRPr lang="es-MX" sz="2400" b="1" dirty="0">
              <a:solidFill>
                <a:schemeClr val="bg2"/>
              </a:solidFill>
              <a:effectLst>
                <a:glow>
                  <a:schemeClr val="accent1">
                    <a:alpha val="99000"/>
                  </a:schemeClr>
                </a:glow>
                <a:outerShdw blurRad="50800" dist="50800" dir="5400000" algn="ctr" rotWithShape="0">
                  <a:srgbClr val="000000">
                    <a:alpha val="0"/>
                  </a:srgbClr>
                </a:outerShdw>
              </a:effectLst>
            </a:endParaRPr>
          </a:p>
        </p:txBody>
      </p:sp>
      <p:sp>
        <p:nvSpPr>
          <p:cNvPr id="11" name="Rectángulo redondeado 10"/>
          <p:cNvSpPr/>
          <p:nvPr/>
        </p:nvSpPr>
        <p:spPr>
          <a:xfrm>
            <a:off x="223900" y="4500495"/>
            <a:ext cx="1368152" cy="93610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1">
                    <a:lumMod val="85000"/>
                  </a:schemeClr>
                </a:solidFill>
              </a:rPr>
              <a:t>MTRR</a:t>
            </a:r>
            <a:endParaRPr lang="es-MX" sz="2400" b="1" dirty="0">
              <a:solidFill>
                <a:schemeClr val="bg1">
                  <a:lumMod val="85000"/>
                </a:schemeClr>
              </a:solidFill>
            </a:endParaRPr>
          </a:p>
        </p:txBody>
      </p:sp>
      <p:sp>
        <p:nvSpPr>
          <p:cNvPr id="12" name="Rectángulo redondeado 11"/>
          <p:cNvSpPr/>
          <p:nvPr/>
        </p:nvSpPr>
        <p:spPr>
          <a:xfrm>
            <a:off x="4339208" y="3140968"/>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MTR</a:t>
            </a:r>
            <a:r>
              <a:rPr lang="es-MX" b="1" dirty="0" smtClean="0">
                <a:solidFill>
                  <a:srgbClr val="FF0000"/>
                </a:solidFill>
              </a:rPr>
              <a:t>A</a:t>
            </a:r>
            <a:r>
              <a:rPr lang="es-MX" dirty="0" smtClean="0"/>
              <a:t>2756</a:t>
            </a:r>
            <a:r>
              <a:rPr lang="es-MX" b="1" dirty="0" smtClean="0">
                <a:solidFill>
                  <a:srgbClr val="FF0000"/>
                </a:solidFill>
              </a:rPr>
              <a:t>G</a:t>
            </a:r>
            <a:endParaRPr lang="es-MX" b="1" dirty="0">
              <a:solidFill>
                <a:srgbClr val="FF0000"/>
              </a:solidFill>
            </a:endParaRPr>
          </a:p>
        </p:txBody>
      </p:sp>
      <p:sp>
        <p:nvSpPr>
          <p:cNvPr id="13" name="Flecha derecha 12"/>
          <p:cNvSpPr/>
          <p:nvPr/>
        </p:nvSpPr>
        <p:spPr>
          <a:xfrm>
            <a:off x="3555504" y="3392996"/>
            <a:ext cx="648072"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2051720" y="3140968"/>
            <a:ext cx="136815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Exón 26</a:t>
            </a:r>
            <a:endParaRPr lang="es-MX" dirty="0"/>
          </a:p>
        </p:txBody>
      </p:sp>
      <p:sp>
        <p:nvSpPr>
          <p:cNvPr id="15" name="Flecha derecha 14"/>
          <p:cNvSpPr/>
          <p:nvPr/>
        </p:nvSpPr>
        <p:spPr>
          <a:xfrm>
            <a:off x="5915000" y="3392996"/>
            <a:ext cx="648072"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redondeado 15"/>
          <p:cNvSpPr/>
          <p:nvPr/>
        </p:nvSpPr>
        <p:spPr>
          <a:xfrm>
            <a:off x="6709384" y="3140968"/>
            <a:ext cx="215724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A.Aspartico</a:t>
            </a:r>
            <a:r>
              <a:rPr lang="es-MX" dirty="0" smtClean="0"/>
              <a:t>919</a:t>
            </a:r>
            <a:r>
              <a:rPr lang="es-MX" b="1" dirty="0" smtClean="0">
                <a:solidFill>
                  <a:srgbClr val="FF0000"/>
                </a:solidFill>
              </a:rPr>
              <a:t>Glicina</a:t>
            </a:r>
            <a:endParaRPr lang="es-MX" b="1" dirty="0">
              <a:solidFill>
                <a:srgbClr val="FF0000"/>
              </a:solidFill>
            </a:endParaRPr>
          </a:p>
        </p:txBody>
      </p:sp>
      <p:pic>
        <p:nvPicPr>
          <p:cNvPr id="9218" name="Picture 2" descr="Genomic Location for MTR G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43449"/>
            <a:ext cx="7102936" cy="88786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7668344" y="2492896"/>
            <a:ext cx="648072" cy="288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1q43</a:t>
            </a:r>
            <a:endParaRPr lang="es-MX" dirty="0"/>
          </a:p>
        </p:txBody>
      </p:sp>
      <p:sp>
        <p:nvSpPr>
          <p:cNvPr id="5" name="Flecha derecha 4"/>
          <p:cNvSpPr/>
          <p:nvPr/>
        </p:nvSpPr>
        <p:spPr>
          <a:xfrm rot="16200000">
            <a:off x="8233234" y="2567580"/>
            <a:ext cx="360040" cy="1526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17" name="Rectángulo redondeado 16"/>
          <p:cNvSpPr/>
          <p:nvPr/>
        </p:nvSpPr>
        <p:spPr>
          <a:xfrm>
            <a:off x="2051720" y="4103531"/>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002060"/>
                </a:solidFill>
              </a:rPr>
              <a:t>Homocigoto Normal</a:t>
            </a:r>
            <a:endParaRPr lang="es-MX" b="1" dirty="0">
              <a:solidFill>
                <a:srgbClr val="002060"/>
              </a:solidFill>
            </a:endParaRPr>
          </a:p>
        </p:txBody>
      </p:sp>
      <p:sp>
        <p:nvSpPr>
          <p:cNvPr id="18" name="Rectángulo redondeado 17"/>
          <p:cNvSpPr/>
          <p:nvPr/>
        </p:nvSpPr>
        <p:spPr>
          <a:xfrm>
            <a:off x="2051720" y="5359370"/>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Homocigoto Mutante</a:t>
            </a:r>
            <a:endParaRPr lang="es-MX" b="1" dirty="0">
              <a:solidFill>
                <a:srgbClr val="FF0000"/>
              </a:solidFill>
            </a:endParaRPr>
          </a:p>
        </p:txBody>
      </p:sp>
      <p:sp>
        <p:nvSpPr>
          <p:cNvPr id="19" name="Rectángulo redondeado 18"/>
          <p:cNvSpPr/>
          <p:nvPr/>
        </p:nvSpPr>
        <p:spPr>
          <a:xfrm>
            <a:off x="2038152" y="4747592"/>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00B050"/>
                </a:solidFill>
              </a:rPr>
              <a:t>Heterocigoto</a:t>
            </a:r>
            <a:endParaRPr lang="es-MX" b="1" dirty="0">
              <a:solidFill>
                <a:srgbClr val="00B050"/>
              </a:solidFill>
            </a:endParaRPr>
          </a:p>
        </p:txBody>
      </p:sp>
      <p:sp>
        <p:nvSpPr>
          <p:cNvPr id="20" name="Flecha abajo 19"/>
          <p:cNvSpPr/>
          <p:nvPr/>
        </p:nvSpPr>
        <p:spPr>
          <a:xfrm>
            <a:off x="4940920" y="3933056"/>
            <a:ext cx="144016" cy="2603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22" name="CuadroTexto 21"/>
          <p:cNvSpPr txBox="1"/>
          <p:nvPr/>
        </p:nvSpPr>
        <p:spPr>
          <a:xfrm>
            <a:off x="3995936" y="4293096"/>
            <a:ext cx="2160240" cy="369332"/>
          </a:xfrm>
          <a:prstGeom prst="rect">
            <a:avLst/>
          </a:prstGeom>
          <a:noFill/>
        </p:spPr>
        <p:txBody>
          <a:bodyPr wrap="square" rtlCol="0">
            <a:spAutoFit/>
          </a:bodyPr>
          <a:lstStyle/>
          <a:p>
            <a:r>
              <a:rPr lang="es-MX" sz="1800" b="1" dirty="0" smtClean="0"/>
              <a:t>GACAGG</a:t>
            </a:r>
            <a:r>
              <a:rPr lang="es-MX" sz="1800" b="1" dirty="0" smtClean="0">
                <a:solidFill>
                  <a:srgbClr val="0070C0"/>
                </a:solidFill>
              </a:rPr>
              <a:t>A</a:t>
            </a:r>
            <a:r>
              <a:rPr lang="es-MX" sz="1800" b="1" dirty="0" smtClean="0">
                <a:solidFill>
                  <a:schemeClr val="tx1"/>
                </a:solidFill>
              </a:rPr>
              <a:t>CCATT</a:t>
            </a:r>
            <a:endParaRPr lang="es-MX" sz="1800" b="1" dirty="0">
              <a:solidFill>
                <a:schemeClr val="tx1"/>
              </a:solidFill>
            </a:endParaRPr>
          </a:p>
        </p:txBody>
      </p:sp>
      <p:sp>
        <p:nvSpPr>
          <p:cNvPr id="25" name="CuadroTexto 24"/>
          <p:cNvSpPr txBox="1"/>
          <p:nvPr/>
        </p:nvSpPr>
        <p:spPr>
          <a:xfrm>
            <a:off x="3923928" y="4800818"/>
            <a:ext cx="2448272" cy="369332"/>
          </a:xfrm>
          <a:prstGeom prst="rect">
            <a:avLst/>
          </a:prstGeom>
          <a:noFill/>
        </p:spPr>
        <p:txBody>
          <a:bodyPr wrap="square" rtlCol="0">
            <a:spAutoFit/>
          </a:bodyPr>
          <a:lstStyle/>
          <a:p>
            <a:r>
              <a:rPr lang="es-MX" sz="1800" b="1" dirty="0" smtClean="0"/>
              <a:t>GACAGG</a:t>
            </a:r>
            <a:r>
              <a:rPr lang="es-MX" sz="1800" b="1" dirty="0" smtClean="0">
                <a:solidFill>
                  <a:srgbClr val="0070C0"/>
                </a:solidFill>
              </a:rPr>
              <a:t>A</a:t>
            </a:r>
            <a:r>
              <a:rPr lang="es-MX" sz="1800" b="1" dirty="0">
                <a:solidFill>
                  <a:srgbClr val="FF0000"/>
                </a:solidFill>
              </a:rPr>
              <a:t>G</a:t>
            </a:r>
            <a:r>
              <a:rPr lang="es-MX" sz="1800" b="1" dirty="0" smtClean="0">
                <a:solidFill>
                  <a:schemeClr val="tx1"/>
                </a:solidFill>
              </a:rPr>
              <a:t>CCATT</a:t>
            </a:r>
            <a:endParaRPr lang="es-MX" sz="1800" b="1" dirty="0">
              <a:solidFill>
                <a:schemeClr val="tx1"/>
              </a:solidFill>
            </a:endParaRPr>
          </a:p>
        </p:txBody>
      </p:sp>
      <p:sp>
        <p:nvSpPr>
          <p:cNvPr id="26" name="CuadroTexto 25"/>
          <p:cNvSpPr txBox="1"/>
          <p:nvPr/>
        </p:nvSpPr>
        <p:spPr>
          <a:xfrm>
            <a:off x="3995936" y="5358141"/>
            <a:ext cx="2304256" cy="369332"/>
          </a:xfrm>
          <a:prstGeom prst="rect">
            <a:avLst/>
          </a:prstGeom>
          <a:noFill/>
        </p:spPr>
        <p:txBody>
          <a:bodyPr wrap="square" rtlCol="0">
            <a:spAutoFit/>
          </a:bodyPr>
          <a:lstStyle/>
          <a:p>
            <a:r>
              <a:rPr lang="es-MX" sz="1800" b="1" dirty="0" smtClean="0"/>
              <a:t>GACAGG</a:t>
            </a:r>
            <a:r>
              <a:rPr lang="es-MX" sz="1800" b="1" dirty="0">
                <a:solidFill>
                  <a:srgbClr val="FF0000"/>
                </a:solidFill>
              </a:rPr>
              <a:t>G</a:t>
            </a:r>
            <a:r>
              <a:rPr lang="es-MX" sz="1800" b="1" dirty="0" smtClean="0">
                <a:solidFill>
                  <a:schemeClr val="tx1"/>
                </a:solidFill>
              </a:rPr>
              <a:t>CCATT</a:t>
            </a:r>
            <a:endParaRPr lang="es-MX" sz="1800" b="1" dirty="0">
              <a:solidFill>
                <a:schemeClr val="tx1"/>
              </a:solidFill>
            </a:endParaRPr>
          </a:p>
        </p:txBody>
      </p:sp>
      <p:sp>
        <p:nvSpPr>
          <p:cNvPr id="27" name="Rectángulo redondeado 26"/>
          <p:cNvSpPr/>
          <p:nvPr/>
        </p:nvSpPr>
        <p:spPr>
          <a:xfrm>
            <a:off x="7092281" y="5090248"/>
            <a:ext cx="1988152" cy="6927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smtClean="0">
                <a:solidFill>
                  <a:srgbClr val="0070C0"/>
                </a:solidFill>
              </a:rPr>
              <a:t>Aumento</a:t>
            </a:r>
            <a:r>
              <a:rPr lang="es-MX" b="1" dirty="0" smtClean="0">
                <a:solidFill>
                  <a:srgbClr val="FF0000"/>
                </a:solidFill>
              </a:rPr>
              <a:t> de la actividad enzimática</a:t>
            </a:r>
            <a:endParaRPr lang="es-MX" b="1" dirty="0">
              <a:solidFill>
                <a:srgbClr val="FF0000"/>
              </a:solidFill>
            </a:endParaRPr>
          </a:p>
        </p:txBody>
      </p:sp>
    </p:spTree>
    <p:extLst>
      <p:ext uri="{BB962C8B-B14F-4D97-AF65-F5344CB8AC3E}">
        <p14:creationId xmlns:p14="http://schemas.microsoft.com/office/powerpoint/2010/main" val="546439715"/>
      </p:ext>
    </p:extLst>
  </p:cSld>
  <p:clrMapOvr>
    <a:masterClrMapping/>
  </p:clrMapOvr>
  <mc:AlternateContent xmlns:mc="http://schemas.openxmlformats.org/markup-compatibility/2006" xmlns:p14="http://schemas.microsoft.com/office/powerpoint/2010/main">
    <mc:Choice Requires="p14">
      <p:transition spd="slow" p14:dur="2000" advTm="44949"/>
    </mc:Choice>
    <mc:Fallback xmlns="">
      <p:transition spd="slow" advTm="4494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52120" y="0"/>
            <a:ext cx="3111571" cy="764704"/>
          </a:xfrm>
        </p:spPr>
        <p:txBody>
          <a:bodyPr/>
          <a:lstStyle/>
          <a:p>
            <a:pPr algn="r"/>
            <a:r>
              <a:rPr lang="es-US" sz="2800" b="1" i="1" dirty="0" smtClean="0"/>
              <a:t>INTRODUCCIÓN</a:t>
            </a:r>
            <a:endParaRPr lang="es-US" sz="2800" b="1" i="1" dirty="0"/>
          </a:p>
        </p:txBody>
      </p:sp>
      <p:sp>
        <p:nvSpPr>
          <p:cNvPr id="2" name="CuadroTexto 1"/>
          <p:cNvSpPr txBox="1"/>
          <p:nvPr/>
        </p:nvSpPr>
        <p:spPr>
          <a:xfrm>
            <a:off x="107504" y="503094"/>
            <a:ext cx="4392488" cy="523220"/>
          </a:xfrm>
          <a:prstGeom prst="rect">
            <a:avLst/>
          </a:prstGeom>
          <a:noFill/>
        </p:spPr>
        <p:txBody>
          <a:bodyPr wrap="square" rtlCol="0">
            <a:spAutoFit/>
          </a:bodyPr>
          <a:lstStyle/>
          <a:p>
            <a:r>
              <a:rPr lang="es-MX" sz="2800" dirty="0" smtClean="0"/>
              <a:t>Genes de metilación</a:t>
            </a:r>
            <a:endParaRPr lang="es-MX" sz="2800" dirty="0"/>
          </a:p>
        </p:txBody>
      </p:sp>
      <p:sp>
        <p:nvSpPr>
          <p:cNvPr id="8" name="Rectángulo redondeado 7"/>
          <p:cNvSpPr/>
          <p:nvPr/>
        </p:nvSpPr>
        <p:spPr>
          <a:xfrm>
            <a:off x="223900" y="1344920"/>
            <a:ext cx="1368152" cy="936104"/>
          </a:xfrm>
          <a:prstGeom prst="round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1">
                    <a:lumMod val="95000"/>
                  </a:schemeClr>
                </a:solidFill>
              </a:rPr>
              <a:t>MTHFR</a:t>
            </a:r>
            <a:endParaRPr lang="es-MX" sz="2400" b="1" dirty="0">
              <a:solidFill>
                <a:schemeClr val="bg1">
                  <a:lumMod val="95000"/>
                </a:schemeClr>
              </a:solidFill>
            </a:endParaRPr>
          </a:p>
        </p:txBody>
      </p:sp>
      <p:sp>
        <p:nvSpPr>
          <p:cNvPr id="10" name="Rectángulo redondeado 9"/>
          <p:cNvSpPr/>
          <p:nvPr/>
        </p:nvSpPr>
        <p:spPr>
          <a:xfrm>
            <a:off x="223900" y="2897252"/>
            <a:ext cx="1368152" cy="93610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1">
                    <a:lumMod val="85000"/>
                  </a:schemeClr>
                </a:solidFill>
                <a:effectLst>
                  <a:glow>
                    <a:schemeClr val="accent1">
                      <a:alpha val="99000"/>
                    </a:schemeClr>
                  </a:glow>
                  <a:outerShdw blurRad="50800" dist="50800" dir="5400000" algn="ctr" rotWithShape="0">
                    <a:srgbClr val="000000">
                      <a:alpha val="0"/>
                    </a:srgbClr>
                  </a:outerShdw>
                </a:effectLst>
              </a:rPr>
              <a:t>MTR</a:t>
            </a:r>
            <a:endParaRPr lang="es-MX" sz="2400" b="1" dirty="0">
              <a:solidFill>
                <a:schemeClr val="bg1">
                  <a:lumMod val="85000"/>
                </a:schemeClr>
              </a:solidFill>
              <a:effectLst>
                <a:glow>
                  <a:schemeClr val="accent1">
                    <a:alpha val="99000"/>
                  </a:schemeClr>
                </a:glow>
                <a:outerShdw blurRad="50800" dist="50800" dir="5400000" algn="ctr" rotWithShape="0">
                  <a:srgbClr val="000000">
                    <a:alpha val="0"/>
                  </a:srgbClr>
                </a:outerShdw>
              </a:effectLst>
            </a:endParaRPr>
          </a:p>
        </p:txBody>
      </p:sp>
      <p:sp>
        <p:nvSpPr>
          <p:cNvPr id="11" name="Rectángulo redondeado 10"/>
          <p:cNvSpPr/>
          <p:nvPr/>
        </p:nvSpPr>
        <p:spPr>
          <a:xfrm>
            <a:off x="223900" y="4500495"/>
            <a:ext cx="1368152" cy="93610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2"/>
                </a:solidFill>
              </a:rPr>
              <a:t>MTRR</a:t>
            </a:r>
            <a:endParaRPr lang="es-MX" sz="2400" b="1" dirty="0">
              <a:solidFill>
                <a:schemeClr val="bg2"/>
              </a:solidFill>
            </a:endParaRPr>
          </a:p>
        </p:txBody>
      </p:sp>
      <p:sp>
        <p:nvSpPr>
          <p:cNvPr id="9" name="Rectángulo redondeado 8"/>
          <p:cNvSpPr/>
          <p:nvPr/>
        </p:nvSpPr>
        <p:spPr>
          <a:xfrm>
            <a:off x="7092281" y="5090248"/>
            <a:ext cx="1988152" cy="6927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smtClean="0">
                <a:solidFill>
                  <a:srgbClr val="FF0000"/>
                </a:solidFill>
              </a:rPr>
              <a:t>Disminución de la actividad enzimática</a:t>
            </a:r>
            <a:endParaRPr lang="es-MX" b="1" dirty="0">
              <a:solidFill>
                <a:srgbClr val="FF0000"/>
              </a:solidFill>
            </a:endParaRPr>
          </a:p>
        </p:txBody>
      </p:sp>
      <p:sp>
        <p:nvSpPr>
          <p:cNvPr id="12" name="Rectángulo redondeado 11"/>
          <p:cNvSpPr/>
          <p:nvPr/>
        </p:nvSpPr>
        <p:spPr>
          <a:xfrm>
            <a:off x="4339208" y="3068960"/>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MTRR</a:t>
            </a:r>
            <a:r>
              <a:rPr lang="es-MX" b="1" dirty="0" smtClean="0">
                <a:solidFill>
                  <a:srgbClr val="FF0000"/>
                </a:solidFill>
              </a:rPr>
              <a:t>A</a:t>
            </a:r>
            <a:r>
              <a:rPr lang="es-MX" dirty="0" smtClean="0"/>
              <a:t>66</a:t>
            </a:r>
            <a:r>
              <a:rPr lang="es-MX" b="1" dirty="0" smtClean="0">
                <a:solidFill>
                  <a:srgbClr val="FF0000"/>
                </a:solidFill>
              </a:rPr>
              <a:t>G</a:t>
            </a:r>
            <a:endParaRPr lang="es-MX" b="1" dirty="0">
              <a:solidFill>
                <a:srgbClr val="FF0000"/>
              </a:solidFill>
            </a:endParaRPr>
          </a:p>
        </p:txBody>
      </p:sp>
      <p:sp>
        <p:nvSpPr>
          <p:cNvPr id="13" name="Flecha derecha 12"/>
          <p:cNvSpPr/>
          <p:nvPr/>
        </p:nvSpPr>
        <p:spPr>
          <a:xfrm>
            <a:off x="3555504" y="3320988"/>
            <a:ext cx="648072"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2051720" y="3068960"/>
            <a:ext cx="136815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Exón 2</a:t>
            </a:r>
            <a:endParaRPr lang="es-MX" dirty="0"/>
          </a:p>
        </p:txBody>
      </p:sp>
      <p:sp>
        <p:nvSpPr>
          <p:cNvPr id="15" name="Flecha derecha 14"/>
          <p:cNvSpPr/>
          <p:nvPr/>
        </p:nvSpPr>
        <p:spPr>
          <a:xfrm>
            <a:off x="5915000" y="3320988"/>
            <a:ext cx="648072"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redondeado 15"/>
          <p:cNvSpPr/>
          <p:nvPr/>
        </p:nvSpPr>
        <p:spPr>
          <a:xfrm>
            <a:off x="6709384" y="3068960"/>
            <a:ext cx="21830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Isoleucina</a:t>
            </a:r>
            <a:r>
              <a:rPr lang="es-MX" dirty="0" smtClean="0"/>
              <a:t>22</a:t>
            </a:r>
            <a:r>
              <a:rPr lang="es-MX" b="1" dirty="0" smtClean="0">
                <a:solidFill>
                  <a:srgbClr val="FF0000"/>
                </a:solidFill>
              </a:rPr>
              <a:t>Metionina</a:t>
            </a:r>
            <a:endParaRPr lang="es-MX" b="1" dirty="0">
              <a:solidFill>
                <a:srgbClr val="FF0000"/>
              </a:solidFill>
            </a:endParaRPr>
          </a:p>
        </p:txBody>
      </p:sp>
      <p:pic>
        <p:nvPicPr>
          <p:cNvPr id="8194" name="Picture 2" descr="Genomic Location for MTRR G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002" y="1475045"/>
            <a:ext cx="7787799" cy="973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047516" y="2445265"/>
            <a:ext cx="674637" cy="3356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5p15</a:t>
            </a:r>
            <a:endParaRPr lang="es-MX" dirty="0"/>
          </a:p>
        </p:txBody>
      </p:sp>
      <p:sp>
        <p:nvSpPr>
          <p:cNvPr id="5" name="Flecha derecha 4"/>
          <p:cNvSpPr/>
          <p:nvPr/>
        </p:nvSpPr>
        <p:spPr>
          <a:xfrm rot="16200000">
            <a:off x="1640421" y="2590875"/>
            <a:ext cx="376808" cy="1302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7" name="Rectángulo redondeado 16"/>
          <p:cNvSpPr/>
          <p:nvPr/>
        </p:nvSpPr>
        <p:spPr>
          <a:xfrm>
            <a:off x="2051720" y="4319555"/>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002060"/>
                </a:solidFill>
              </a:rPr>
              <a:t>Homocigoto Normal</a:t>
            </a:r>
            <a:endParaRPr lang="es-MX" b="1" dirty="0">
              <a:solidFill>
                <a:srgbClr val="002060"/>
              </a:solidFill>
            </a:endParaRPr>
          </a:p>
        </p:txBody>
      </p:sp>
      <p:sp>
        <p:nvSpPr>
          <p:cNvPr id="18" name="Rectángulo redondeado 17"/>
          <p:cNvSpPr/>
          <p:nvPr/>
        </p:nvSpPr>
        <p:spPr>
          <a:xfrm>
            <a:off x="2051720" y="5575394"/>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Homocigoto Mutante</a:t>
            </a:r>
            <a:endParaRPr lang="es-MX" b="1" dirty="0">
              <a:solidFill>
                <a:srgbClr val="FF0000"/>
              </a:solidFill>
            </a:endParaRPr>
          </a:p>
        </p:txBody>
      </p:sp>
      <p:sp>
        <p:nvSpPr>
          <p:cNvPr id="19" name="Rectángulo redondeado 18"/>
          <p:cNvSpPr/>
          <p:nvPr/>
        </p:nvSpPr>
        <p:spPr>
          <a:xfrm>
            <a:off x="2038152" y="4963616"/>
            <a:ext cx="1368152" cy="5899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00B050"/>
                </a:solidFill>
              </a:rPr>
              <a:t>Heterocigoto</a:t>
            </a:r>
            <a:endParaRPr lang="es-MX" b="1" dirty="0">
              <a:solidFill>
                <a:srgbClr val="00B050"/>
              </a:solidFill>
            </a:endParaRPr>
          </a:p>
        </p:txBody>
      </p:sp>
      <p:sp>
        <p:nvSpPr>
          <p:cNvPr id="20" name="Flecha abajo 19"/>
          <p:cNvSpPr/>
          <p:nvPr/>
        </p:nvSpPr>
        <p:spPr>
          <a:xfrm>
            <a:off x="4987280" y="3881787"/>
            <a:ext cx="144016" cy="2603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6" name="CuadroTexto 5"/>
          <p:cNvSpPr txBox="1"/>
          <p:nvPr/>
        </p:nvSpPr>
        <p:spPr>
          <a:xfrm>
            <a:off x="3666560" y="4364183"/>
            <a:ext cx="2785456" cy="369332"/>
          </a:xfrm>
          <a:prstGeom prst="rect">
            <a:avLst/>
          </a:prstGeom>
          <a:noFill/>
        </p:spPr>
        <p:txBody>
          <a:bodyPr wrap="square" rtlCol="0">
            <a:spAutoFit/>
          </a:bodyPr>
          <a:lstStyle/>
          <a:p>
            <a:r>
              <a:rPr lang="es-MX" sz="1800" dirty="0" smtClean="0"/>
              <a:t>GAAGAAAT</a:t>
            </a:r>
            <a:r>
              <a:rPr lang="es-MX" sz="1800" dirty="0" smtClean="0">
                <a:solidFill>
                  <a:srgbClr val="0070C0"/>
                </a:solidFill>
              </a:rPr>
              <a:t>A</a:t>
            </a:r>
            <a:r>
              <a:rPr lang="es-MX" sz="1800" dirty="0" smtClean="0">
                <a:solidFill>
                  <a:schemeClr val="tx1"/>
                </a:solidFill>
              </a:rPr>
              <a:t>TGTGAGC</a:t>
            </a:r>
            <a:endParaRPr lang="es-MX" sz="1800" dirty="0">
              <a:solidFill>
                <a:schemeClr val="tx1"/>
              </a:solidFill>
            </a:endParaRPr>
          </a:p>
        </p:txBody>
      </p:sp>
      <p:sp>
        <p:nvSpPr>
          <p:cNvPr id="22" name="CuadroTexto 21"/>
          <p:cNvSpPr txBox="1"/>
          <p:nvPr/>
        </p:nvSpPr>
        <p:spPr>
          <a:xfrm>
            <a:off x="3589356" y="5067266"/>
            <a:ext cx="2939864" cy="369332"/>
          </a:xfrm>
          <a:prstGeom prst="rect">
            <a:avLst/>
          </a:prstGeom>
          <a:noFill/>
        </p:spPr>
        <p:txBody>
          <a:bodyPr wrap="square" rtlCol="0">
            <a:spAutoFit/>
          </a:bodyPr>
          <a:lstStyle/>
          <a:p>
            <a:r>
              <a:rPr lang="es-MX" sz="1800" dirty="0" smtClean="0"/>
              <a:t>GAAGAAAT</a:t>
            </a:r>
            <a:r>
              <a:rPr lang="es-MX" sz="1800" dirty="0" smtClean="0">
                <a:solidFill>
                  <a:srgbClr val="0070C0"/>
                </a:solidFill>
              </a:rPr>
              <a:t>A</a:t>
            </a:r>
            <a:r>
              <a:rPr lang="es-MX" sz="1800" dirty="0" smtClean="0">
                <a:solidFill>
                  <a:srgbClr val="FF0000"/>
                </a:solidFill>
              </a:rPr>
              <a:t>G</a:t>
            </a:r>
            <a:r>
              <a:rPr lang="es-MX" sz="1800" dirty="0" smtClean="0">
                <a:solidFill>
                  <a:schemeClr val="tx1"/>
                </a:solidFill>
              </a:rPr>
              <a:t>TGTGAGC</a:t>
            </a:r>
            <a:endParaRPr lang="es-MX" sz="1800" dirty="0">
              <a:solidFill>
                <a:schemeClr val="tx1"/>
              </a:solidFill>
            </a:endParaRPr>
          </a:p>
        </p:txBody>
      </p:sp>
      <p:sp>
        <p:nvSpPr>
          <p:cNvPr id="23" name="CuadroTexto 22"/>
          <p:cNvSpPr txBox="1"/>
          <p:nvPr/>
        </p:nvSpPr>
        <p:spPr>
          <a:xfrm>
            <a:off x="3635040" y="5710272"/>
            <a:ext cx="2785456" cy="369332"/>
          </a:xfrm>
          <a:prstGeom prst="rect">
            <a:avLst/>
          </a:prstGeom>
          <a:noFill/>
        </p:spPr>
        <p:txBody>
          <a:bodyPr wrap="square" rtlCol="0">
            <a:spAutoFit/>
          </a:bodyPr>
          <a:lstStyle/>
          <a:p>
            <a:r>
              <a:rPr lang="es-MX" sz="1800" dirty="0" smtClean="0"/>
              <a:t>GAAGAAAT</a:t>
            </a:r>
            <a:r>
              <a:rPr lang="es-MX" sz="1800" dirty="0">
                <a:solidFill>
                  <a:srgbClr val="FF0000"/>
                </a:solidFill>
              </a:rPr>
              <a:t>G</a:t>
            </a:r>
            <a:r>
              <a:rPr lang="es-MX" sz="1800" dirty="0" smtClean="0">
                <a:solidFill>
                  <a:schemeClr val="tx1"/>
                </a:solidFill>
              </a:rPr>
              <a:t>TGTGAGC</a:t>
            </a:r>
            <a:endParaRPr lang="es-MX" sz="1800" dirty="0">
              <a:solidFill>
                <a:schemeClr val="tx1"/>
              </a:solidFill>
            </a:endParaRPr>
          </a:p>
        </p:txBody>
      </p:sp>
    </p:spTree>
    <p:extLst>
      <p:ext uri="{BB962C8B-B14F-4D97-AF65-F5344CB8AC3E}">
        <p14:creationId xmlns:p14="http://schemas.microsoft.com/office/powerpoint/2010/main" val="4137014712"/>
      </p:ext>
    </p:extLst>
  </p:cSld>
  <p:clrMapOvr>
    <a:masterClrMapping/>
  </p:clrMapOvr>
  <mc:AlternateContent xmlns:mc="http://schemas.openxmlformats.org/markup-compatibility/2006" xmlns:p14="http://schemas.microsoft.com/office/powerpoint/2010/main">
    <mc:Choice Requires="p14">
      <p:transition spd="slow" p14:dur="2000" advTm="44949"/>
    </mc:Choice>
    <mc:Fallback xmlns="">
      <p:transition spd="slow" advTm="4494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26314"/>
            <a:ext cx="7056784" cy="4957852"/>
          </a:xfrm>
          <a:prstGeom prst="rect">
            <a:avLst/>
          </a:prstGeom>
          <a:noFill/>
          <a:ln>
            <a:noFill/>
          </a:ln>
        </p:spPr>
      </p:pic>
      <p:sp>
        <p:nvSpPr>
          <p:cNvPr id="4" name="Título 3"/>
          <p:cNvSpPr>
            <a:spLocks noGrp="1"/>
          </p:cNvSpPr>
          <p:nvPr>
            <p:ph type="title"/>
          </p:nvPr>
        </p:nvSpPr>
        <p:spPr>
          <a:xfrm>
            <a:off x="5652120" y="0"/>
            <a:ext cx="3111571" cy="764704"/>
          </a:xfrm>
        </p:spPr>
        <p:txBody>
          <a:bodyPr/>
          <a:lstStyle/>
          <a:p>
            <a:pPr algn="r"/>
            <a:r>
              <a:rPr lang="es-US" sz="2800" b="1" i="1" dirty="0" smtClean="0"/>
              <a:t>INTRODUCCIÓN</a:t>
            </a:r>
            <a:endParaRPr lang="es-US" sz="2800" b="1" i="1" dirty="0"/>
          </a:p>
        </p:txBody>
      </p:sp>
      <p:sp>
        <p:nvSpPr>
          <p:cNvPr id="2" name="CuadroTexto 1"/>
          <p:cNvSpPr txBox="1"/>
          <p:nvPr/>
        </p:nvSpPr>
        <p:spPr>
          <a:xfrm>
            <a:off x="107504" y="503094"/>
            <a:ext cx="4392488" cy="523220"/>
          </a:xfrm>
          <a:prstGeom prst="rect">
            <a:avLst/>
          </a:prstGeom>
          <a:noFill/>
        </p:spPr>
        <p:txBody>
          <a:bodyPr wrap="square" rtlCol="0">
            <a:spAutoFit/>
          </a:bodyPr>
          <a:lstStyle/>
          <a:p>
            <a:r>
              <a:rPr lang="es-MX" sz="2800" dirty="0" smtClean="0"/>
              <a:t>Genes de metilación</a:t>
            </a:r>
            <a:endParaRPr lang="es-MX" sz="2800" dirty="0"/>
          </a:p>
        </p:txBody>
      </p:sp>
      <p:sp>
        <p:nvSpPr>
          <p:cNvPr id="3" name="Rectángulo 2"/>
          <p:cNvSpPr/>
          <p:nvPr/>
        </p:nvSpPr>
        <p:spPr>
          <a:xfrm>
            <a:off x="4355976" y="3356992"/>
            <a:ext cx="7200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5448122" y="3364181"/>
            <a:ext cx="636046" cy="42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2303381" y="3922366"/>
            <a:ext cx="7200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6" name="CuadroTexto 5"/>
          <p:cNvSpPr txBox="1"/>
          <p:nvPr/>
        </p:nvSpPr>
        <p:spPr>
          <a:xfrm>
            <a:off x="3275856" y="4797152"/>
            <a:ext cx="936104" cy="400110"/>
          </a:xfrm>
          <a:prstGeom prst="rect">
            <a:avLst/>
          </a:prstGeom>
          <a:noFill/>
        </p:spPr>
        <p:txBody>
          <a:bodyPr wrap="square" rtlCol="0">
            <a:spAutoFit/>
          </a:bodyPr>
          <a:lstStyle/>
          <a:p>
            <a:r>
              <a:rPr lang="es-MX" sz="1000" dirty="0" smtClean="0"/>
              <a:t>Donador del grupo metilo</a:t>
            </a:r>
            <a:endParaRPr lang="es-MX" sz="1000" dirty="0"/>
          </a:p>
        </p:txBody>
      </p:sp>
      <p:sp>
        <p:nvSpPr>
          <p:cNvPr id="10" name="Flecha derecha 9"/>
          <p:cNvSpPr/>
          <p:nvPr/>
        </p:nvSpPr>
        <p:spPr>
          <a:xfrm>
            <a:off x="3671900" y="633899"/>
            <a:ext cx="936104" cy="2616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1" name="Rectángulo redondeado 10"/>
          <p:cNvSpPr/>
          <p:nvPr/>
        </p:nvSpPr>
        <p:spPr>
          <a:xfrm>
            <a:off x="4716016" y="503094"/>
            <a:ext cx="2736304" cy="523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smtClean="0"/>
              <a:t>Rol importante en el metabolismo del folato</a:t>
            </a:r>
            <a:endParaRPr lang="es-MX" b="1" dirty="0"/>
          </a:p>
        </p:txBody>
      </p:sp>
      <p:sp>
        <p:nvSpPr>
          <p:cNvPr id="12" name="Rectángulo 11"/>
          <p:cNvSpPr/>
          <p:nvPr/>
        </p:nvSpPr>
        <p:spPr>
          <a:xfrm>
            <a:off x="159333" y="6273225"/>
            <a:ext cx="6233045" cy="584775"/>
          </a:xfrm>
          <a:prstGeom prst="rect">
            <a:avLst/>
          </a:prstGeom>
        </p:spPr>
        <p:txBody>
          <a:bodyPr wrap="square">
            <a:spAutoFit/>
          </a:bodyPr>
          <a:lstStyle/>
          <a:p>
            <a:r>
              <a:rPr lang="es-MX" sz="800" dirty="0" smtClean="0"/>
              <a:t>Modificado de :</a:t>
            </a:r>
            <a:r>
              <a:rPr lang="es-MX" sz="800" dirty="0" err="1" smtClean="0"/>
              <a:t>Lopez</a:t>
            </a:r>
            <a:r>
              <a:rPr lang="es-MX" sz="800" dirty="0" smtClean="0"/>
              <a:t>-Cortes</a:t>
            </a:r>
            <a:r>
              <a:rPr lang="es-MX" sz="800" dirty="0"/>
              <a:t>, A., Jaramillo-</a:t>
            </a:r>
            <a:r>
              <a:rPr lang="es-MX" sz="800" dirty="0" err="1"/>
              <a:t>Koupermann</a:t>
            </a:r>
            <a:r>
              <a:rPr lang="es-MX" sz="800" dirty="0"/>
              <a:t>, G., </a:t>
            </a:r>
            <a:r>
              <a:rPr lang="es-MX" sz="800" dirty="0" err="1"/>
              <a:t>Munoz</a:t>
            </a:r>
            <a:r>
              <a:rPr lang="es-MX" sz="800" dirty="0"/>
              <a:t>, M. J., Cabrera, A., </a:t>
            </a:r>
            <a:r>
              <a:rPr lang="es-MX" sz="800" dirty="0" err="1"/>
              <a:t>Echeverria</a:t>
            </a:r>
            <a:r>
              <a:rPr lang="es-MX" sz="800" dirty="0"/>
              <a:t>, C., Rosales, F., . . . Paz-y-Mino, C. (2013). </a:t>
            </a:r>
            <a:r>
              <a:rPr lang="es-MX" sz="800" dirty="0" err="1"/>
              <a:t>Genetic</a:t>
            </a:r>
            <a:r>
              <a:rPr lang="es-MX" sz="800" dirty="0"/>
              <a:t> </a:t>
            </a:r>
            <a:r>
              <a:rPr lang="es-MX" sz="800" dirty="0" err="1"/>
              <a:t>polymorphisms</a:t>
            </a:r>
            <a:r>
              <a:rPr lang="es-MX" sz="800" dirty="0"/>
              <a:t> in MTHFR (C677T, A1298C), MTR (A2756G) and MTRR (A66G) genes </a:t>
            </a:r>
            <a:r>
              <a:rPr lang="es-MX" sz="800" dirty="0" err="1"/>
              <a:t>associated</a:t>
            </a:r>
            <a:r>
              <a:rPr lang="es-MX" sz="800" dirty="0"/>
              <a:t> </a:t>
            </a:r>
            <a:r>
              <a:rPr lang="es-MX" sz="800" dirty="0" err="1"/>
              <a:t>with</a:t>
            </a:r>
            <a:r>
              <a:rPr lang="es-MX" sz="800" dirty="0"/>
              <a:t> </a:t>
            </a:r>
            <a:r>
              <a:rPr lang="es-MX" sz="800" dirty="0" err="1"/>
              <a:t>pathological</a:t>
            </a:r>
            <a:r>
              <a:rPr lang="es-MX" sz="800" dirty="0"/>
              <a:t> </a:t>
            </a:r>
            <a:r>
              <a:rPr lang="es-MX" sz="800" dirty="0" err="1"/>
              <a:t>characteristics</a:t>
            </a:r>
            <a:r>
              <a:rPr lang="es-MX" sz="800" dirty="0"/>
              <a:t> of </a:t>
            </a:r>
            <a:r>
              <a:rPr lang="es-MX" sz="800" dirty="0" err="1"/>
              <a:t>prostate</a:t>
            </a:r>
            <a:r>
              <a:rPr lang="es-MX" sz="800" dirty="0"/>
              <a:t> </a:t>
            </a:r>
            <a:r>
              <a:rPr lang="es-MX" sz="800" dirty="0" err="1"/>
              <a:t>cancer</a:t>
            </a:r>
            <a:r>
              <a:rPr lang="es-MX" sz="800" dirty="0"/>
              <a:t> in </a:t>
            </a:r>
            <a:r>
              <a:rPr lang="es-MX" sz="800" dirty="0" err="1"/>
              <a:t>the</a:t>
            </a:r>
            <a:r>
              <a:rPr lang="es-MX" sz="800" dirty="0"/>
              <a:t> </a:t>
            </a:r>
            <a:r>
              <a:rPr lang="es-MX" sz="800" dirty="0" err="1"/>
              <a:t>Ecuadorian</a:t>
            </a:r>
            <a:r>
              <a:rPr lang="es-MX" sz="800" dirty="0"/>
              <a:t> </a:t>
            </a:r>
            <a:r>
              <a:rPr lang="es-MX" sz="800" dirty="0" err="1"/>
              <a:t>population</a:t>
            </a:r>
            <a:r>
              <a:rPr lang="es-MX" sz="800" dirty="0"/>
              <a:t>. Am J </a:t>
            </a:r>
            <a:r>
              <a:rPr lang="es-MX" sz="800" dirty="0" err="1"/>
              <a:t>Med</a:t>
            </a:r>
            <a:r>
              <a:rPr lang="es-MX" sz="800" dirty="0"/>
              <a:t> </a:t>
            </a:r>
            <a:r>
              <a:rPr lang="es-MX" sz="800" dirty="0" err="1"/>
              <a:t>Sci</a:t>
            </a:r>
            <a:r>
              <a:rPr lang="es-MX" sz="800" dirty="0"/>
              <a:t>, 346(6), 447-454. doi:10.1097/MAJ.0b013e3182882578</a:t>
            </a:r>
          </a:p>
        </p:txBody>
      </p:sp>
      <p:sp>
        <p:nvSpPr>
          <p:cNvPr id="13" name="CuadroTexto 12"/>
          <p:cNvSpPr txBox="1"/>
          <p:nvPr/>
        </p:nvSpPr>
        <p:spPr>
          <a:xfrm>
            <a:off x="5292080" y="2068542"/>
            <a:ext cx="1100298" cy="246221"/>
          </a:xfrm>
          <a:prstGeom prst="rect">
            <a:avLst/>
          </a:prstGeom>
          <a:noFill/>
        </p:spPr>
        <p:txBody>
          <a:bodyPr wrap="square" rtlCol="0">
            <a:spAutoFit/>
          </a:bodyPr>
          <a:lstStyle/>
          <a:p>
            <a:r>
              <a:rPr lang="es-MX" sz="1000" dirty="0" smtClean="0"/>
              <a:t>Precursora</a:t>
            </a:r>
            <a:endParaRPr lang="es-MX" sz="1000" dirty="0"/>
          </a:p>
        </p:txBody>
      </p:sp>
      <p:sp>
        <p:nvSpPr>
          <p:cNvPr id="14" name="CuadroTexto 13"/>
          <p:cNvSpPr txBox="1"/>
          <p:nvPr/>
        </p:nvSpPr>
        <p:spPr>
          <a:xfrm rot="16200000">
            <a:off x="4371076" y="2732347"/>
            <a:ext cx="936104" cy="246221"/>
          </a:xfrm>
          <a:prstGeom prst="rect">
            <a:avLst/>
          </a:prstGeom>
          <a:noFill/>
        </p:spPr>
        <p:txBody>
          <a:bodyPr wrap="square" rtlCol="0">
            <a:spAutoFit/>
          </a:bodyPr>
          <a:lstStyle/>
          <a:p>
            <a:r>
              <a:rPr lang="es-MX" sz="1000" dirty="0" err="1" smtClean="0"/>
              <a:t>Remetilación</a:t>
            </a:r>
            <a:endParaRPr lang="es-MX" sz="1000" dirty="0"/>
          </a:p>
        </p:txBody>
      </p:sp>
      <p:sp>
        <p:nvSpPr>
          <p:cNvPr id="15" name="CuadroTexto 14"/>
          <p:cNvSpPr txBox="1"/>
          <p:nvPr/>
        </p:nvSpPr>
        <p:spPr>
          <a:xfrm>
            <a:off x="4277928" y="5308410"/>
            <a:ext cx="1014152" cy="461665"/>
          </a:xfrm>
          <a:prstGeom prst="rect">
            <a:avLst/>
          </a:prstGeom>
          <a:noFill/>
        </p:spPr>
        <p:txBody>
          <a:bodyPr wrap="square" rtlCol="0">
            <a:spAutoFit/>
          </a:bodyPr>
          <a:lstStyle/>
          <a:p>
            <a:pPr algn="ctr"/>
            <a:r>
              <a:rPr lang="es-MX" sz="800" dirty="0" smtClean="0"/>
              <a:t>Intermediario portador del g. metilo</a:t>
            </a:r>
            <a:endParaRPr lang="es-MX" sz="800" dirty="0"/>
          </a:p>
        </p:txBody>
      </p:sp>
      <p:sp>
        <p:nvSpPr>
          <p:cNvPr id="17" name="Flecha derecha 16"/>
          <p:cNvSpPr/>
          <p:nvPr/>
        </p:nvSpPr>
        <p:spPr>
          <a:xfrm rot="16200000">
            <a:off x="4410626" y="4814505"/>
            <a:ext cx="688141" cy="16886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19" name="CuadroTexto 18"/>
          <p:cNvSpPr txBox="1"/>
          <p:nvPr/>
        </p:nvSpPr>
        <p:spPr>
          <a:xfrm>
            <a:off x="5297264" y="3789040"/>
            <a:ext cx="1212110" cy="246221"/>
          </a:xfrm>
          <a:prstGeom prst="rect">
            <a:avLst/>
          </a:prstGeom>
          <a:noFill/>
        </p:spPr>
        <p:txBody>
          <a:bodyPr wrap="square" rtlCol="0">
            <a:spAutoFit/>
          </a:bodyPr>
          <a:lstStyle/>
          <a:p>
            <a:r>
              <a:rPr lang="es-MX" sz="1000" dirty="0" smtClean="0"/>
              <a:t>Regula y reactiva</a:t>
            </a:r>
            <a:endParaRPr lang="es-MX" sz="1000" dirty="0"/>
          </a:p>
        </p:txBody>
      </p:sp>
      <p:sp>
        <p:nvSpPr>
          <p:cNvPr id="20" name="CuadroTexto 19"/>
          <p:cNvSpPr txBox="1"/>
          <p:nvPr/>
        </p:nvSpPr>
        <p:spPr>
          <a:xfrm>
            <a:off x="1691680" y="1730574"/>
            <a:ext cx="1100298" cy="246221"/>
          </a:xfrm>
          <a:prstGeom prst="rect">
            <a:avLst/>
          </a:prstGeom>
          <a:noFill/>
        </p:spPr>
        <p:txBody>
          <a:bodyPr wrap="square" rtlCol="0">
            <a:spAutoFit/>
          </a:bodyPr>
          <a:lstStyle/>
          <a:p>
            <a:r>
              <a:rPr lang="es-MX" sz="1000" dirty="0" err="1" smtClean="0"/>
              <a:t>Metilacion</a:t>
            </a:r>
            <a:endParaRPr lang="es-MX" sz="1000" dirty="0"/>
          </a:p>
        </p:txBody>
      </p:sp>
      <p:sp>
        <p:nvSpPr>
          <p:cNvPr id="21" name="CuadroTexto 20"/>
          <p:cNvSpPr txBox="1"/>
          <p:nvPr/>
        </p:nvSpPr>
        <p:spPr>
          <a:xfrm>
            <a:off x="1099723" y="2732346"/>
            <a:ext cx="1100298" cy="246221"/>
          </a:xfrm>
          <a:prstGeom prst="rect">
            <a:avLst/>
          </a:prstGeom>
          <a:noFill/>
        </p:spPr>
        <p:txBody>
          <a:bodyPr wrap="square" rtlCol="0">
            <a:spAutoFit/>
          </a:bodyPr>
          <a:lstStyle/>
          <a:p>
            <a:r>
              <a:rPr lang="es-MX" sz="1000" dirty="0" err="1" smtClean="0"/>
              <a:t>Deoxiuridilato</a:t>
            </a:r>
            <a:endParaRPr lang="es-MX" sz="1000" dirty="0"/>
          </a:p>
        </p:txBody>
      </p:sp>
      <p:sp>
        <p:nvSpPr>
          <p:cNvPr id="22" name="CuadroTexto 21"/>
          <p:cNvSpPr txBox="1"/>
          <p:nvPr/>
        </p:nvSpPr>
        <p:spPr>
          <a:xfrm>
            <a:off x="1203083" y="1113592"/>
            <a:ext cx="1100298" cy="246221"/>
          </a:xfrm>
          <a:prstGeom prst="rect">
            <a:avLst/>
          </a:prstGeom>
          <a:noFill/>
        </p:spPr>
        <p:txBody>
          <a:bodyPr wrap="square" rtlCol="0">
            <a:spAutoFit/>
          </a:bodyPr>
          <a:lstStyle/>
          <a:p>
            <a:r>
              <a:rPr lang="es-MX" sz="1000" dirty="0" err="1" smtClean="0"/>
              <a:t>Deoxitimilato</a:t>
            </a:r>
            <a:endParaRPr lang="es-MX" sz="1000" dirty="0"/>
          </a:p>
        </p:txBody>
      </p:sp>
      <p:sp>
        <p:nvSpPr>
          <p:cNvPr id="23" name="CuadroTexto 22"/>
          <p:cNvSpPr txBox="1"/>
          <p:nvPr/>
        </p:nvSpPr>
        <p:spPr>
          <a:xfrm>
            <a:off x="3383867" y="1028513"/>
            <a:ext cx="1224137" cy="400110"/>
          </a:xfrm>
          <a:prstGeom prst="rect">
            <a:avLst/>
          </a:prstGeom>
          <a:noFill/>
        </p:spPr>
        <p:txBody>
          <a:bodyPr wrap="square" rtlCol="0">
            <a:spAutoFit/>
          </a:bodyPr>
          <a:lstStyle/>
          <a:p>
            <a:r>
              <a:rPr lang="es-MX" sz="1000" dirty="0" err="1" smtClean="0"/>
              <a:t>Sintesis</a:t>
            </a:r>
            <a:r>
              <a:rPr lang="es-MX" sz="1000" dirty="0" smtClean="0"/>
              <a:t> de ADN y reparación</a:t>
            </a:r>
            <a:endParaRPr lang="es-MX" sz="1000" dirty="0"/>
          </a:p>
        </p:txBody>
      </p:sp>
      <p:cxnSp>
        <p:nvCxnSpPr>
          <p:cNvPr id="25" name="Conector recto de flecha 24"/>
          <p:cNvCxnSpPr>
            <a:endCxn id="23" idx="1"/>
          </p:cNvCxnSpPr>
          <p:nvPr/>
        </p:nvCxnSpPr>
        <p:spPr>
          <a:xfrm>
            <a:off x="3167477" y="1219711"/>
            <a:ext cx="216390" cy="8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6840252" y="1020058"/>
            <a:ext cx="3240360" cy="1815882"/>
          </a:xfrm>
          <a:prstGeom prst="rect">
            <a:avLst/>
          </a:prstGeom>
          <a:noFill/>
        </p:spPr>
        <p:txBody>
          <a:bodyPr wrap="square" rtlCol="0">
            <a:spAutoFit/>
          </a:bodyPr>
          <a:lstStyle/>
          <a:p>
            <a:r>
              <a:rPr lang="es-MX" b="1" dirty="0" smtClean="0"/>
              <a:t>Elevadas cantidades de homocisteina</a:t>
            </a:r>
          </a:p>
          <a:p>
            <a:pPr marL="285750" indent="-285750">
              <a:buFont typeface="Arial" panose="020B0604020202020204" pitchFamily="34" charset="0"/>
              <a:buChar char="•"/>
            </a:pPr>
            <a:r>
              <a:rPr lang="es-MX" dirty="0" smtClean="0"/>
              <a:t>Síndrome de Down</a:t>
            </a:r>
          </a:p>
          <a:p>
            <a:pPr marL="285750" indent="-285750">
              <a:buFont typeface="Arial" panose="020B0604020202020204" pitchFamily="34" charset="0"/>
              <a:buChar char="•"/>
            </a:pPr>
            <a:r>
              <a:rPr lang="es-MX" dirty="0" smtClean="0"/>
              <a:t>Anemia</a:t>
            </a:r>
          </a:p>
          <a:p>
            <a:pPr marL="285750" indent="-285750">
              <a:buFont typeface="Arial" panose="020B0604020202020204" pitchFamily="34" charset="0"/>
              <a:buChar char="•"/>
            </a:pPr>
            <a:r>
              <a:rPr lang="es-MX" dirty="0" smtClean="0"/>
              <a:t>Coronarias</a:t>
            </a:r>
          </a:p>
          <a:p>
            <a:pPr marL="285750" indent="-285750">
              <a:buFont typeface="Arial" panose="020B0604020202020204" pitchFamily="34" charset="0"/>
              <a:buChar char="•"/>
            </a:pPr>
            <a:r>
              <a:rPr lang="es-MX" dirty="0" smtClean="0"/>
              <a:t>Cerebro vasculares </a:t>
            </a:r>
          </a:p>
          <a:p>
            <a:pPr marL="285750" indent="-285750">
              <a:buFont typeface="Arial" panose="020B0604020202020204" pitchFamily="34" charset="0"/>
              <a:buChar char="•"/>
            </a:pPr>
            <a:r>
              <a:rPr lang="es-MX" dirty="0" smtClean="0"/>
              <a:t>Cáncer</a:t>
            </a:r>
          </a:p>
          <a:p>
            <a:endParaRPr lang="es-MX" dirty="0"/>
          </a:p>
        </p:txBody>
      </p:sp>
      <p:sp>
        <p:nvSpPr>
          <p:cNvPr id="8" name="CuadroTexto 7"/>
          <p:cNvSpPr txBox="1"/>
          <p:nvPr/>
        </p:nvSpPr>
        <p:spPr>
          <a:xfrm>
            <a:off x="4354064" y="1525387"/>
            <a:ext cx="1111839" cy="707886"/>
          </a:xfrm>
          <a:prstGeom prst="rect">
            <a:avLst/>
          </a:prstGeom>
          <a:noFill/>
        </p:spPr>
        <p:txBody>
          <a:bodyPr wrap="square" rtlCol="0">
            <a:spAutoFit/>
          </a:bodyPr>
          <a:lstStyle/>
          <a:p>
            <a:r>
              <a:rPr lang="es-MX" sz="1000" b="1" dirty="0" smtClean="0"/>
              <a:t>Sobre expresión</a:t>
            </a:r>
          </a:p>
          <a:p>
            <a:r>
              <a:rPr lang="es-MX" sz="1000" dirty="0" smtClean="0"/>
              <a:t>Agota niveles B12</a:t>
            </a:r>
            <a:endParaRPr lang="es-MX" sz="1000" dirty="0"/>
          </a:p>
        </p:txBody>
      </p:sp>
      <p:cxnSp>
        <p:nvCxnSpPr>
          <p:cNvPr id="18" name="Conector recto de flecha 17"/>
          <p:cNvCxnSpPr/>
          <p:nvPr/>
        </p:nvCxnSpPr>
        <p:spPr>
          <a:xfrm>
            <a:off x="4669991" y="2261029"/>
            <a:ext cx="0" cy="91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5298093" y="2965365"/>
            <a:ext cx="936104" cy="400110"/>
          </a:xfrm>
          <a:prstGeom prst="rect">
            <a:avLst/>
          </a:prstGeom>
          <a:noFill/>
        </p:spPr>
        <p:txBody>
          <a:bodyPr wrap="square" rtlCol="0">
            <a:spAutoFit/>
          </a:bodyPr>
          <a:lstStyle/>
          <a:p>
            <a:pPr algn="ctr"/>
            <a:r>
              <a:rPr lang="es-MX" sz="1000" dirty="0" smtClean="0"/>
              <a:t>Disminución actividad</a:t>
            </a:r>
            <a:endParaRPr lang="es-MX" sz="1000" dirty="0"/>
          </a:p>
        </p:txBody>
      </p:sp>
    </p:spTree>
    <p:extLst>
      <p:ext uri="{BB962C8B-B14F-4D97-AF65-F5344CB8AC3E}">
        <p14:creationId xmlns:p14="http://schemas.microsoft.com/office/powerpoint/2010/main" val="4272432694"/>
      </p:ext>
    </p:extLst>
  </p:cSld>
  <p:clrMapOvr>
    <a:masterClrMapping/>
  </p:clrMapOvr>
  <mc:AlternateContent xmlns:mc="http://schemas.openxmlformats.org/markup-compatibility/2006" xmlns:p14="http://schemas.microsoft.com/office/powerpoint/2010/main">
    <mc:Choice Requires="p14">
      <p:transition spd="slow" p14:dur="2000" advTm="44949"/>
    </mc:Choice>
    <mc:Fallback xmlns="">
      <p:transition spd="slow" advTm="449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3" grpId="0"/>
      <p:bldP spid="14" grpId="0"/>
      <p:bldP spid="15" grpId="0"/>
      <p:bldP spid="17" grpId="0" animBg="1"/>
      <p:bldP spid="19" grpId="0"/>
      <p:bldP spid="20" grpId="0"/>
      <p:bldP spid="21" grpId="0"/>
      <p:bldP spid="22" grpId="0"/>
      <p:bldP spid="23" grpId="0"/>
      <p:bldP spid="2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82771" y="2060848"/>
            <a:ext cx="8280920" cy="3508653"/>
          </a:xfrm>
          <a:prstGeom prst="rect">
            <a:avLst/>
          </a:prstGeom>
        </p:spPr>
        <p:txBody>
          <a:bodyPr wrap="square">
            <a:spAutoFit/>
          </a:bodyPr>
          <a:lstStyle/>
          <a:p>
            <a:pPr lvl="0" algn="just">
              <a:spcBef>
                <a:spcPts val="600"/>
              </a:spcBef>
              <a:spcAft>
                <a:spcPts val="1200"/>
              </a:spcAft>
            </a:pPr>
            <a:r>
              <a:rPr lang="es-US" sz="2400" b="1" dirty="0" smtClean="0">
                <a:solidFill>
                  <a:srgbClr val="3E762A"/>
                </a:solidFill>
                <a:latin typeface="+mn-lt"/>
                <a:ea typeface="Times New Roman" panose="02020603050405020304" pitchFamily="18" charset="0"/>
                <a:cs typeface="Times New Roman" panose="02020603050405020304" pitchFamily="18" charset="0"/>
              </a:rPr>
              <a:t>OBJETIVO GENERAL:</a:t>
            </a:r>
          </a:p>
          <a:p>
            <a:pPr algn="just"/>
            <a:r>
              <a:rPr lang="es-EC" sz="2000" dirty="0"/>
              <a:t>Asociar las frecuencias de Polimorfismos de Nucleótido Simple (SNP) en genes involucrados en el metabolismo del ácido fólico, con el riesgo de presentar cáncer de piel tipo melanoma en un estudio caso control de la población ecuatoriana.</a:t>
            </a:r>
            <a:endParaRPr lang="es-MX" sz="2000" dirty="0"/>
          </a:p>
          <a:p>
            <a:pPr lvl="0" algn="just">
              <a:spcBef>
                <a:spcPts val="600"/>
              </a:spcBef>
              <a:spcAft>
                <a:spcPts val="1200"/>
              </a:spcAft>
            </a:pPr>
            <a:endParaRPr lang="es-US" sz="2400" b="1" dirty="0" smtClean="0">
              <a:solidFill>
                <a:srgbClr val="3E762A"/>
              </a:solidFill>
              <a:ea typeface="Times New Roman" panose="02020603050405020304" pitchFamily="18" charset="0"/>
              <a:cs typeface="Times New Roman" panose="02020603050405020304" pitchFamily="18" charset="0"/>
            </a:endParaRPr>
          </a:p>
          <a:p>
            <a:pPr lvl="0" algn="just">
              <a:spcBef>
                <a:spcPts val="600"/>
              </a:spcBef>
              <a:spcAft>
                <a:spcPts val="1200"/>
              </a:spcAft>
            </a:pPr>
            <a:endParaRPr lang="es-US" sz="2400" b="1" dirty="0">
              <a:solidFill>
                <a:srgbClr val="3E762A"/>
              </a:solidFill>
              <a:ea typeface="Times New Roman" panose="02020603050405020304" pitchFamily="18" charset="0"/>
              <a:cs typeface="Times New Roman" panose="02020603050405020304" pitchFamily="18" charset="0"/>
            </a:endParaRPr>
          </a:p>
          <a:p>
            <a:pPr algn="just">
              <a:lnSpc>
                <a:spcPct val="150000"/>
              </a:lnSpc>
            </a:pPr>
            <a:endParaRPr lang="en-US" sz="2000" dirty="0"/>
          </a:p>
        </p:txBody>
      </p:sp>
      <p:sp>
        <p:nvSpPr>
          <p:cNvPr id="10" name="Título 3"/>
          <p:cNvSpPr txBox="1">
            <a:spLocks/>
          </p:cNvSpPr>
          <p:nvPr/>
        </p:nvSpPr>
        <p:spPr>
          <a:xfrm>
            <a:off x="5652120" y="0"/>
            <a:ext cx="3111571" cy="76470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800" b="1" i="1" smtClean="0"/>
              <a:t>INTRODUCCIÓN</a:t>
            </a:r>
            <a:endParaRPr lang="es-US" sz="2800" b="1" i="1" dirty="0"/>
          </a:p>
        </p:txBody>
      </p:sp>
    </p:spTree>
    <p:extLst>
      <p:ext uri="{BB962C8B-B14F-4D97-AF65-F5344CB8AC3E}">
        <p14:creationId xmlns:p14="http://schemas.microsoft.com/office/powerpoint/2010/main" val="364836436"/>
      </p:ext>
    </p:extLst>
  </p:cSld>
  <p:clrMapOvr>
    <a:masterClrMapping/>
  </p:clrMapOvr>
  <mc:AlternateContent xmlns:mc="http://schemas.openxmlformats.org/markup-compatibility/2006" xmlns:p14="http://schemas.microsoft.com/office/powerpoint/2010/main">
    <mc:Choice Requires="p14">
      <p:transition spd="slow" p14:dur="2000" advTm="44949"/>
    </mc:Choice>
    <mc:Fallback xmlns="">
      <p:transition spd="slow" advTm="4494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2"/>
          </p:nvPr>
        </p:nvSpPr>
        <p:spPr>
          <a:xfrm>
            <a:off x="4352963" y="3012976"/>
            <a:ext cx="4513348" cy="2308294"/>
          </a:xfrm>
          <a:prstGeom prst="rect">
            <a:avLst/>
          </a:prstGeom>
        </p:spPr>
        <p:txBody>
          <a:bodyPr wrap="square">
            <a:spAutoFit/>
          </a:bodyPr>
          <a:lstStyle/>
          <a:p>
            <a:pPr lvl="0" algn="just">
              <a:spcBef>
                <a:spcPts val="600"/>
              </a:spcBef>
              <a:spcAft>
                <a:spcPts val="1200"/>
              </a:spcAft>
            </a:pPr>
            <a:endParaRPr lang="es-MX" sz="2000" dirty="0"/>
          </a:p>
          <a:p>
            <a:pPr lvl="0" algn="just">
              <a:spcBef>
                <a:spcPts val="600"/>
              </a:spcBef>
              <a:spcAft>
                <a:spcPts val="1200"/>
              </a:spcAft>
            </a:pPr>
            <a:endParaRPr lang="es-US" sz="2400" b="1" dirty="0" smtClean="0">
              <a:solidFill>
                <a:srgbClr val="3E762A"/>
              </a:solidFill>
              <a:ea typeface="Times New Roman" panose="02020603050405020304" pitchFamily="18" charset="0"/>
              <a:cs typeface="Times New Roman" panose="02020603050405020304" pitchFamily="18" charset="0"/>
            </a:endParaRPr>
          </a:p>
          <a:p>
            <a:pPr lvl="0" algn="just">
              <a:spcBef>
                <a:spcPts val="600"/>
              </a:spcBef>
              <a:spcAft>
                <a:spcPts val="1200"/>
              </a:spcAft>
            </a:pPr>
            <a:endParaRPr lang="es-US" sz="2400" b="1" dirty="0">
              <a:solidFill>
                <a:srgbClr val="3E762A"/>
              </a:solidFill>
              <a:ea typeface="Times New Roman" panose="02020603050405020304" pitchFamily="18" charset="0"/>
              <a:cs typeface="Times New Roman" panose="02020603050405020304" pitchFamily="18" charset="0"/>
            </a:endParaRPr>
          </a:p>
          <a:p>
            <a:pPr algn="just">
              <a:lnSpc>
                <a:spcPct val="150000"/>
              </a:lnSpc>
            </a:pPr>
            <a:endParaRPr lang="en-US" sz="2000" dirty="0"/>
          </a:p>
        </p:txBody>
      </p:sp>
      <p:sp>
        <p:nvSpPr>
          <p:cNvPr id="9" name="Rectangle 4"/>
          <p:cNvSpPr>
            <a:spLocks noChangeArrowheads="1"/>
          </p:cNvSpPr>
          <p:nvPr/>
        </p:nvSpPr>
        <p:spPr bwMode="auto">
          <a:xfrm>
            <a:off x="1007096" y="4218282"/>
            <a:ext cx="863994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altLang="es-MX"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es-ES" altLang="es-MX" sz="1200" dirty="0">
              <a:ea typeface="Calibri" panose="020F0502020204030204" pitchFamily="34" charset="0"/>
              <a:cs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179512" y="-27178"/>
            <a:ext cx="8820472"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MX"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MX"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s-US" sz="2400" b="1" dirty="0">
                <a:solidFill>
                  <a:srgbClr val="3E762A"/>
                </a:solidFill>
                <a:ea typeface="Times New Roman" panose="02020603050405020304" pitchFamily="18" charset="0"/>
                <a:cs typeface="Times New Roman" panose="02020603050405020304" pitchFamily="18" charset="0"/>
              </a:rPr>
              <a:t>OBJETIVO ESPECÍFICOS: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MX"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Extraer ADN genómico de 100 muestras de melanoma fijadas en parafina obtenidas del Hospital Carlos Andrade Marín y SOLCA – Quito y extraer ADN genómico del grupo control.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Detectar la presencia de los polimorfismos MTHFR C677T, MTHFR A1298C, MTR A2756G y MTRR A66G, en el ADN de las muestras de melanoma y muestras control mediante el uso de la técnica de secuenciación SANGER.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Determinar las frecuencias alélicas y genotípicas de los polimorfismos de nucleótido simple de las muestras de melanoma y muestras control.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smtClean="0">
                <a:ln>
                  <a:noFill/>
                </a:ln>
                <a:solidFill>
                  <a:schemeClr val="tx1"/>
                </a:solidFill>
                <a:effectLst/>
                <a:latin typeface="+mn-lt"/>
              </a:rPr>
              <a:t>Determinar</a:t>
            </a:r>
            <a:r>
              <a:rPr kumimoji="0" lang="es-MX" altLang="es-MX" sz="2000" b="0" i="0" u="none" strike="noStrike" cap="none" normalizeH="0" dirty="0" smtClean="0">
                <a:ln>
                  <a:noFill/>
                </a:ln>
                <a:solidFill>
                  <a:schemeClr val="tx1"/>
                </a:solidFill>
                <a:effectLst/>
                <a:latin typeface="+mn-lt"/>
              </a:rPr>
              <a:t> el riesgo de adquirir melanoma bajo la presencia de los polimorfismos estudiados a través de un análisis estadístico ODDS RATIO.</a:t>
            </a:r>
            <a:endParaRPr kumimoji="0" lang="es-MX" altLang="es-MX" sz="2000" b="0" i="0" u="none" strike="noStrike" cap="none" normalizeH="0" baseline="0" dirty="0" smtClean="0">
              <a:ln>
                <a:noFill/>
              </a:ln>
              <a:solidFill>
                <a:schemeClr val="tx1"/>
              </a:solidFill>
              <a:effectLst/>
              <a:latin typeface="+mn-lt"/>
            </a:endParaRPr>
          </a:p>
        </p:txBody>
      </p:sp>
      <p:sp>
        <p:nvSpPr>
          <p:cNvPr id="16" name="Título 3"/>
          <p:cNvSpPr>
            <a:spLocks noGrp="1"/>
          </p:cNvSpPr>
          <p:nvPr>
            <p:ph type="title"/>
          </p:nvPr>
        </p:nvSpPr>
        <p:spPr>
          <a:xfrm>
            <a:off x="5652120" y="0"/>
            <a:ext cx="3111571" cy="764704"/>
          </a:xfrm>
        </p:spPr>
        <p:txBody>
          <a:bodyPr/>
          <a:lstStyle/>
          <a:p>
            <a:pPr algn="r"/>
            <a:r>
              <a:rPr lang="es-US" sz="2800" b="1" i="1" dirty="0" smtClean="0"/>
              <a:t>INTRODUCCIÓN</a:t>
            </a:r>
            <a:endParaRPr lang="es-US" sz="2800" b="1" i="1" dirty="0"/>
          </a:p>
        </p:txBody>
      </p:sp>
    </p:spTree>
    <p:extLst>
      <p:ext uri="{BB962C8B-B14F-4D97-AF65-F5344CB8AC3E}">
        <p14:creationId xmlns:p14="http://schemas.microsoft.com/office/powerpoint/2010/main" val="182667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39552" y="1484784"/>
            <a:ext cx="8136904" cy="2523768"/>
          </a:xfrm>
          <a:prstGeom prst="rect">
            <a:avLst/>
          </a:prstGeom>
        </p:spPr>
        <p:txBody>
          <a:bodyPr wrap="square">
            <a:spAutoFit/>
          </a:bodyPr>
          <a:lstStyle/>
          <a:p>
            <a:pPr lvl="0" algn="just">
              <a:spcBef>
                <a:spcPts val="600"/>
              </a:spcBef>
              <a:spcAft>
                <a:spcPts val="1200"/>
              </a:spcAft>
            </a:pPr>
            <a:r>
              <a:rPr lang="es-US" sz="2400" b="1" dirty="0" smtClean="0">
                <a:solidFill>
                  <a:srgbClr val="3E762A"/>
                </a:solidFill>
                <a:ea typeface="Times New Roman" panose="02020603050405020304" pitchFamily="18" charset="0"/>
                <a:cs typeface="Times New Roman" panose="02020603050405020304" pitchFamily="18" charset="0"/>
              </a:rPr>
              <a:t>HIPÓTESIS:</a:t>
            </a:r>
          </a:p>
          <a:p>
            <a:pPr algn="just">
              <a:spcBef>
                <a:spcPts val="600"/>
              </a:spcBef>
              <a:spcAft>
                <a:spcPts val="1200"/>
              </a:spcAft>
            </a:pPr>
            <a:r>
              <a:rPr lang="es-EC" sz="2000" dirty="0"/>
              <a:t>Existe asociación estadísticamente significativa </a:t>
            </a:r>
            <a:r>
              <a:rPr lang="es-EC" sz="2000" dirty="0" smtClean="0"/>
              <a:t>entre </a:t>
            </a:r>
            <a:r>
              <a:rPr lang="es-EC" sz="2000" dirty="0"/>
              <a:t>la presencia de los polimorfismos MTHFRC677T, MTHFRA1298C, MTRA2756G y MTRR A66G y el riesgo a desarrollar cáncer de piel tipo melanoma en población ecuatoriana.</a:t>
            </a:r>
            <a:endParaRPr lang="es-MX" sz="2000" dirty="0"/>
          </a:p>
          <a:p>
            <a:pPr lvl="0" algn="just">
              <a:spcBef>
                <a:spcPts val="600"/>
              </a:spcBef>
              <a:spcAft>
                <a:spcPts val="1200"/>
              </a:spcAft>
            </a:pPr>
            <a:endParaRPr lang="es-US" sz="2400" b="1" dirty="0">
              <a:solidFill>
                <a:srgbClr val="3E762A"/>
              </a:solidFill>
              <a:ea typeface="Times New Roman" panose="02020603050405020304" pitchFamily="18" charset="0"/>
              <a:cs typeface="Times New Roman" panose="02020603050405020304" pitchFamily="18" charset="0"/>
            </a:endParaRPr>
          </a:p>
        </p:txBody>
      </p:sp>
      <p:sp>
        <p:nvSpPr>
          <p:cNvPr id="6" name="Título 3"/>
          <p:cNvSpPr>
            <a:spLocks noGrp="1"/>
          </p:cNvSpPr>
          <p:nvPr>
            <p:ph type="title"/>
          </p:nvPr>
        </p:nvSpPr>
        <p:spPr>
          <a:xfrm>
            <a:off x="1789078" y="0"/>
            <a:ext cx="6974613" cy="764704"/>
          </a:xfrm>
        </p:spPr>
        <p:txBody>
          <a:bodyPr/>
          <a:lstStyle/>
          <a:p>
            <a:pPr algn="r"/>
            <a:r>
              <a:rPr lang="es-US" sz="2800" b="1" i="1" dirty="0" smtClean="0"/>
              <a:t>INTRODUCCIÓN</a:t>
            </a:r>
            <a:endParaRPr lang="es-US" sz="2800" b="1" i="1" dirty="0"/>
          </a:p>
        </p:txBody>
      </p:sp>
    </p:spTree>
    <p:extLst>
      <p:ext uri="{BB962C8B-B14F-4D97-AF65-F5344CB8AC3E}">
        <p14:creationId xmlns:p14="http://schemas.microsoft.com/office/powerpoint/2010/main" val="338201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899592" y="2060848"/>
            <a:ext cx="7221488" cy="237626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US" sz="4000" b="1" dirty="0" smtClean="0"/>
              <a:t>FORMULACIÓN DEL PROBLEMA</a:t>
            </a:r>
            <a:endParaRPr lang="es-US" sz="4000" b="1" dirty="0"/>
          </a:p>
        </p:txBody>
      </p:sp>
    </p:spTree>
    <p:extLst>
      <p:ext uri="{BB962C8B-B14F-4D97-AF65-F5344CB8AC3E}">
        <p14:creationId xmlns:p14="http://schemas.microsoft.com/office/powerpoint/2010/main" val="3156600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467544" y="2060848"/>
            <a:ext cx="8229600" cy="237626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US" sz="4000" b="1" dirty="0" smtClean="0"/>
              <a:t>MATERIALES </a:t>
            </a:r>
          </a:p>
          <a:p>
            <a:r>
              <a:rPr lang="es-US" sz="4000" b="1" dirty="0" smtClean="0"/>
              <a:t>Y </a:t>
            </a:r>
          </a:p>
          <a:p>
            <a:r>
              <a:rPr lang="es-US" sz="4000" b="1" dirty="0" smtClean="0"/>
              <a:t>MÉTODOS</a:t>
            </a:r>
            <a:endParaRPr lang="es-US" sz="4000" b="1" dirty="0"/>
          </a:p>
        </p:txBody>
      </p:sp>
    </p:spTree>
    <p:extLst>
      <p:ext uri="{BB962C8B-B14F-4D97-AF65-F5344CB8AC3E}">
        <p14:creationId xmlns:p14="http://schemas.microsoft.com/office/powerpoint/2010/main" val="743842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p:cNvSpPr txBox="1"/>
          <p:nvPr/>
        </p:nvSpPr>
        <p:spPr>
          <a:xfrm>
            <a:off x="604594" y="3220935"/>
            <a:ext cx="439442" cy="381098"/>
          </a:xfrm>
          <a:prstGeom prst="rect">
            <a:avLst/>
          </a:prstGeom>
          <a:noFill/>
        </p:spPr>
        <p:txBody>
          <a:bodyPr wrap="none" rtlCol="0">
            <a:spAutoFit/>
          </a:bodyPr>
          <a:lstStyle/>
          <a:p>
            <a:r>
              <a:rPr lang="es-EC" sz="1100" b="1" dirty="0">
                <a:solidFill>
                  <a:schemeClr val="bg1"/>
                </a:solidFill>
              </a:rPr>
              <a:t>B</a:t>
            </a:r>
            <a:endParaRPr lang="en-US" sz="1100" b="1" dirty="0">
              <a:solidFill>
                <a:schemeClr val="bg1"/>
              </a:solidFill>
            </a:endParaRPr>
          </a:p>
        </p:txBody>
      </p:sp>
      <p:sp>
        <p:nvSpPr>
          <p:cNvPr id="5" name="CuadroTexto 4"/>
          <p:cNvSpPr txBox="1"/>
          <p:nvPr/>
        </p:nvSpPr>
        <p:spPr>
          <a:xfrm>
            <a:off x="608538" y="1451220"/>
            <a:ext cx="6048672"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lgn="just">
              <a:buFont typeface="+mj-lt"/>
              <a:buAutoNum type="arabicPeriod"/>
            </a:pPr>
            <a:r>
              <a:rPr lang="es-MX" sz="2800" b="1" dirty="0" smtClean="0"/>
              <a:t>Obtención de muestras</a:t>
            </a:r>
          </a:p>
          <a:p>
            <a:pPr marL="514350" indent="-514350" algn="just">
              <a:buFont typeface="+mj-lt"/>
              <a:buAutoNum type="arabicPeriod"/>
            </a:pPr>
            <a:endParaRPr lang="es-MX" sz="2800" b="1" dirty="0" smtClean="0"/>
          </a:p>
          <a:p>
            <a:pPr marL="514350" indent="-514350" algn="just">
              <a:buFont typeface="+mj-lt"/>
              <a:buAutoNum type="arabicPeriod"/>
            </a:pPr>
            <a:r>
              <a:rPr lang="es-MX" sz="2800" b="1" dirty="0" smtClean="0"/>
              <a:t>Extracción y cuantificación de    ADN</a:t>
            </a:r>
          </a:p>
          <a:p>
            <a:pPr marL="514350" indent="-514350" algn="just">
              <a:buFont typeface="+mj-lt"/>
              <a:buAutoNum type="arabicPeriod"/>
            </a:pPr>
            <a:endParaRPr lang="es-MX" sz="2800" b="1" dirty="0" smtClean="0"/>
          </a:p>
          <a:p>
            <a:pPr marL="514350" indent="-514350" algn="just">
              <a:buFont typeface="+mj-lt"/>
              <a:buAutoNum type="arabicPeriod"/>
            </a:pPr>
            <a:r>
              <a:rPr lang="es-MX" sz="2800" b="1" dirty="0" smtClean="0"/>
              <a:t>Determinación del genotipo</a:t>
            </a:r>
          </a:p>
          <a:p>
            <a:pPr marL="514350" indent="-514350" algn="just">
              <a:buFont typeface="+mj-lt"/>
              <a:buAutoNum type="arabicPeriod"/>
            </a:pPr>
            <a:endParaRPr lang="es-MX" sz="2800" b="1" dirty="0" smtClean="0"/>
          </a:p>
          <a:p>
            <a:pPr marL="514350" indent="-514350" algn="just">
              <a:buFont typeface="+mj-lt"/>
              <a:buAutoNum type="arabicPeriod"/>
            </a:pPr>
            <a:r>
              <a:rPr lang="es-MX" sz="2800" b="1" dirty="0" smtClean="0"/>
              <a:t>Análisis de datos</a:t>
            </a:r>
          </a:p>
        </p:txBody>
      </p:sp>
      <p:sp>
        <p:nvSpPr>
          <p:cNvPr id="21" name="Título 1"/>
          <p:cNvSpPr>
            <a:spLocks noGrp="1"/>
          </p:cNvSpPr>
          <p:nvPr>
            <p:ph type="title"/>
          </p:nvPr>
        </p:nvSpPr>
        <p:spPr>
          <a:xfrm>
            <a:off x="5037345" y="7889"/>
            <a:ext cx="4086237" cy="490067"/>
          </a:xfrm>
        </p:spPr>
        <p:txBody>
          <a:bodyPr/>
          <a:lstStyle/>
          <a:p>
            <a:pPr algn="r"/>
            <a:r>
              <a:rPr lang="en-US" sz="2400" b="1" i="1" dirty="0" smtClean="0"/>
              <a:t>MATERIALES Y METODOS </a:t>
            </a:r>
            <a:endParaRPr lang="en-US" sz="2400" b="1" i="1" dirty="0"/>
          </a:p>
        </p:txBody>
      </p:sp>
      <p:sp>
        <p:nvSpPr>
          <p:cNvPr id="7" name="CuadroTexto 6"/>
          <p:cNvSpPr txBox="1"/>
          <p:nvPr/>
        </p:nvSpPr>
        <p:spPr>
          <a:xfrm>
            <a:off x="179512" y="526184"/>
            <a:ext cx="2664296" cy="461665"/>
          </a:xfrm>
          <a:prstGeom prst="rect">
            <a:avLst/>
          </a:prstGeom>
          <a:noFill/>
        </p:spPr>
        <p:txBody>
          <a:bodyPr wrap="square" rtlCol="0">
            <a:spAutoFit/>
          </a:bodyPr>
          <a:lstStyle/>
          <a:p>
            <a:r>
              <a:rPr lang="es-MX" sz="2400" dirty="0" smtClean="0"/>
              <a:t>Procedimiento</a:t>
            </a:r>
            <a:endParaRPr lang="es-MX" sz="2400" dirty="0"/>
          </a:p>
        </p:txBody>
      </p:sp>
      <p:pic>
        <p:nvPicPr>
          <p:cNvPr id="8" name="Imagen 7"/>
          <p:cNvPicPr>
            <a:picLocks noChangeAspect="1"/>
          </p:cNvPicPr>
          <p:nvPr/>
        </p:nvPicPr>
        <p:blipFill>
          <a:blip r:embed="rId3"/>
          <a:stretch>
            <a:fillRect/>
          </a:stretch>
        </p:blipFill>
        <p:spPr>
          <a:xfrm>
            <a:off x="7408077" y="1313690"/>
            <a:ext cx="836479" cy="1960665"/>
          </a:xfrm>
          <a:prstGeom prst="rect">
            <a:avLst/>
          </a:prstGeom>
        </p:spPr>
      </p:pic>
      <p:pic>
        <p:nvPicPr>
          <p:cNvPr id="24"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r="52330"/>
          <a:stretch/>
        </p:blipFill>
        <p:spPr bwMode="auto">
          <a:xfrm>
            <a:off x="7080463" y="3221431"/>
            <a:ext cx="1196141" cy="2509224"/>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7446754" y="3170026"/>
            <a:ext cx="896292" cy="313924"/>
          </a:xfrm>
          <a:prstGeom prst="rect">
            <a:avLst/>
          </a:prstGeom>
          <a:noFill/>
        </p:spPr>
        <p:txBody>
          <a:bodyPr wrap="square" rtlCol="0">
            <a:spAutoFit/>
          </a:bodyPr>
          <a:lstStyle/>
          <a:p>
            <a:r>
              <a:rPr lang="es-MX" dirty="0" smtClean="0"/>
              <a:t>Casos</a:t>
            </a:r>
            <a:endParaRPr lang="es-MX" dirty="0"/>
          </a:p>
        </p:txBody>
      </p:sp>
      <p:sp>
        <p:nvSpPr>
          <p:cNvPr id="26" name="CuadroTexto 25"/>
          <p:cNvSpPr txBox="1"/>
          <p:nvPr/>
        </p:nvSpPr>
        <p:spPr>
          <a:xfrm>
            <a:off x="7299305" y="5422878"/>
            <a:ext cx="1043741" cy="307777"/>
          </a:xfrm>
          <a:prstGeom prst="rect">
            <a:avLst/>
          </a:prstGeom>
          <a:noFill/>
        </p:spPr>
        <p:txBody>
          <a:bodyPr wrap="square" rtlCol="0">
            <a:spAutoFit/>
          </a:bodyPr>
          <a:lstStyle/>
          <a:p>
            <a:r>
              <a:rPr lang="es-MX" dirty="0" smtClean="0"/>
              <a:t>Controles</a:t>
            </a:r>
            <a:endParaRPr lang="es-MX" dirty="0"/>
          </a:p>
        </p:txBody>
      </p:sp>
      <p:sp>
        <p:nvSpPr>
          <p:cNvPr id="22" name="CuadroTexto 21"/>
          <p:cNvSpPr txBox="1"/>
          <p:nvPr/>
        </p:nvSpPr>
        <p:spPr>
          <a:xfrm>
            <a:off x="6850440" y="655245"/>
            <a:ext cx="1898023" cy="523220"/>
          </a:xfrm>
          <a:prstGeom prst="rect">
            <a:avLst/>
          </a:prstGeom>
          <a:noFill/>
        </p:spPr>
        <p:txBody>
          <a:bodyPr wrap="square" rtlCol="0">
            <a:spAutoFit/>
          </a:bodyPr>
          <a:lstStyle/>
          <a:p>
            <a:pPr algn="ctr"/>
            <a:r>
              <a:rPr lang="es-MX" b="1" dirty="0" smtClean="0"/>
              <a:t>Variantes Alélicas de cada SNP</a:t>
            </a:r>
            <a:endParaRPr lang="es-MX" b="1" dirty="0"/>
          </a:p>
        </p:txBody>
      </p:sp>
    </p:spTree>
    <p:extLst>
      <p:ext uri="{BB962C8B-B14F-4D97-AF65-F5344CB8AC3E}">
        <p14:creationId xmlns:p14="http://schemas.microsoft.com/office/powerpoint/2010/main" val="3576929448"/>
      </p:ext>
    </p:extLst>
  </p:cSld>
  <p:clrMapOvr>
    <a:masterClrMapping/>
  </p:clrMapOvr>
  <mc:AlternateContent xmlns:mc="http://schemas.openxmlformats.org/markup-compatibility/2006" xmlns:p14="http://schemas.microsoft.com/office/powerpoint/2010/main">
    <mc:Choice Requires="p14">
      <p:transition spd="slow" p14:dur="2000" advTm="59745"/>
    </mc:Choice>
    <mc:Fallback xmlns="">
      <p:transition spd="slow" advTm="5974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5037345" y="7889"/>
            <a:ext cx="4086237" cy="490067"/>
          </a:xfrm>
        </p:spPr>
        <p:txBody>
          <a:bodyPr/>
          <a:lstStyle/>
          <a:p>
            <a:pPr algn="r"/>
            <a:r>
              <a:rPr lang="en-US" sz="2400" b="1" i="1" dirty="0" smtClean="0"/>
              <a:t>MATERIALES Y METODOS </a:t>
            </a:r>
            <a:endParaRPr lang="en-US" sz="2400" b="1" i="1" dirty="0"/>
          </a:p>
        </p:txBody>
      </p:sp>
      <p:sp>
        <p:nvSpPr>
          <p:cNvPr id="6" name="CuadroTexto 5"/>
          <p:cNvSpPr txBox="1"/>
          <p:nvPr/>
        </p:nvSpPr>
        <p:spPr>
          <a:xfrm>
            <a:off x="395536" y="497956"/>
            <a:ext cx="4032448" cy="461665"/>
          </a:xfrm>
          <a:prstGeom prst="rect">
            <a:avLst/>
          </a:prstGeom>
          <a:noFill/>
        </p:spPr>
        <p:txBody>
          <a:bodyPr wrap="square" rtlCol="0">
            <a:spAutoFit/>
          </a:bodyPr>
          <a:lstStyle/>
          <a:p>
            <a:r>
              <a:rPr lang="es-MX" sz="2400" dirty="0" smtClean="0"/>
              <a:t>1.- Obtención de muestras</a:t>
            </a:r>
            <a:endParaRPr lang="es-MX" sz="2400" dirty="0"/>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13" y="135424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03" y="400506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79365" y="3129382"/>
            <a:ext cx="1472938" cy="307777"/>
          </a:xfrm>
          <a:prstGeom prst="rect">
            <a:avLst/>
          </a:prstGeom>
          <a:noFill/>
        </p:spPr>
        <p:txBody>
          <a:bodyPr wrap="square" rtlCol="0">
            <a:spAutoFit/>
          </a:bodyPr>
          <a:lstStyle/>
          <a:p>
            <a:r>
              <a:rPr lang="es-MX" dirty="0" smtClean="0"/>
              <a:t>45     +   55=100</a:t>
            </a:r>
            <a:endParaRPr lang="es-MX" dirty="0"/>
          </a:p>
        </p:txBody>
      </p:sp>
      <p:sp>
        <p:nvSpPr>
          <p:cNvPr id="10" name="CuadroTexto 9"/>
          <p:cNvSpPr txBox="1"/>
          <p:nvPr/>
        </p:nvSpPr>
        <p:spPr>
          <a:xfrm>
            <a:off x="836048" y="1149377"/>
            <a:ext cx="727509" cy="307777"/>
          </a:xfrm>
          <a:prstGeom prst="rect">
            <a:avLst/>
          </a:prstGeom>
          <a:noFill/>
        </p:spPr>
        <p:txBody>
          <a:bodyPr wrap="square" rtlCol="0">
            <a:spAutoFit/>
          </a:bodyPr>
          <a:lstStyle/>
          <a:p>
            <a:r>
              <a:rPr lang="es-MX" b="1" dirty="0" smtClean="0"/>
              <a:t>Casos   </a:t>
            </a:r>
            <a:r>
              <a:rPr lang="es-MX" dirty="0" smtClean="0"/>
              <a:t> </a:t>
            </a:r>
            <a:endParaRPr lang="es-MX" dirty="0"/>
          </a:p>
        </p:txBody>
      </p:sp>
      <p:sp>
        <p:nvSpPr>
          <p:cNvPr id="12" name="CuadroTexto 11"/>
          <p:cNvSpPr txBox="1"/>
          <p:nvPr/>
        </p:nvSpPr>
        <p:spPr>
          <a:xfrm>
            <a:off x="703119" y="3851175"/>
            <a:ext cx="1071805" cy="307777"/>
          </a:xfrm>
          <a:prstGeom prst="rect">
            <a:avLst/>
          </a:prstGeom>
          <a:noFill/>
        </p:spPr>
        <p:txBody>
          <a:bodyPr wrap="square" rtlCol="0">
            <a:spAutoFit/>
          </a:bodyPr>
          <a:lstStyle/>
          <a:p>
            <a:r>
              <a:rPr lang="es-MX" b="1" dirty="0" smtClean="0"/>
              <a:t>Controles</a:t>
            </a:r>
            <a:r>
              <a:rPr lang="es-MX" dirty="0" smtClean="0"/>
              <a:t> </a:t>
            </a:r>
            <a:endParaRPr lang="es-MX" dirty="0"/>
          </a:p>
        </p:txBody>
      </p:sp>
      <p:sp>
        <p:nvSpPr>
          <p:cNvPr id="13" name="CuadroTexto 12"/>
          <p:cNvSpPr txBox="1"/>
          <p:nvPr/>
        </p:nvSpPr>
        <p:spPr>
          <a:xfrm>
            <a:off x="588847" y="5805534"/>
            <a:ext cx="1750905" cy="307777"/>
          </a:xfrm>
          <a:prstGeom prst="rect">
            <a:avLst/>
          </a:prstGeom>
          <a:noFill/>
        </p:spPr>
        <p:txBody>
          <a:bodyPr wrap="square" rtlCol="0">
            <a:spAutoFit/>
          </a:bodyPr>
          <a:lstStyle/>
          <a:p>
            <a:r>
              <a:rPr lang="es-MX" dirty="0" smtClean="0"/>
              <a:t>110    +    195 =305</a:t>
            </a:r>
            <a:endParaRPr lang="es-MX" dirty="0"/>
          </a:p>
        </p:txBody>
      </p:sp>
      <p:sp>
        <p:nvSpPr>
          <p:cNvPr id="11" name="Flecha derecha 10"/>
          <p:cNvSpPr/>
          <p:nvPr/>
        </p:nvSpPr>
        <p:spPr>
          <a:xfrm>
            <a:off x="2214288" y="1920188"/>
            <a:ext cx="845544" cy="50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erecha 15"/>
          <p:cNvSpPr/>
          <p:nvPr/>
        </p:nvSpPr>
        <p:spPr>
          <a:xfrm>
            <a:off x="2411760" y="4669532"/>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44" name="Picture 4" descr="Resultado de imagen para venas sangre periferica"/>
          <p:cNvPicPr>
            <a:picLocks noChangeAspect="1" noChangeArrowheads="1"/>
          </p:cNvPicPr>
          <p:nvPr/>
        </p:nvPicPr>
        <p:blipFill rotWithShape="1">
          <a:blip r:embed="rId3">
            <a:extLst>
              <a:ext uri="{28A0092B-C50C-407E-A947-70E740481C1C}">
                <a14:useLocalDpi xmlns:a14="http://schemas.microsoft.com/office/drawing/2010/main" val="0"/>
              </a:ext>
            </a:extLst>
          </a:blip>
          <a:srcRect l="46109" t="44924" r="36881" b="-1623"/>
          <a:stretch/>
        </p:blipFill>
        <p:spPr bwMode="auto">
          <a:xfrm>
            <a:off x="7772300" y="3638158"/>
            <a:ext cx="64807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venas sangre periferica"/>
          <p:cNvPicPr>
            <a:picLocks noChangeAspect="1" noChangeArrowheads="1"/>
          </p:cNvPicPr>
          <p:nvPr/>
        </p:nvPicPr>
        <p:blipFill rotWithShape="1">
          <a:blip r:embed="rId3">
            <a:extLst>
              <a:ext uri="{28A0092B-C50C-407E-A947-70E740481C1C}">
                <a14:useLocalDpi xmlns:a14="http://schemas.microsoft.com/office/drawing/2010/main" val="0"/>
              </a:ext>
            </a:extLst>
          </a:blip>
          <a:srcRect r="63462" b="12767"/>
          <a:stretch/>
        </p:blipFill>
        <p:spPr bwMode="auto">
          <a:xfrm>
            <a:off x="4188615" y="3804701"/>
            <a:ext cx="1122114" cy="2143197"/>
          </a:xfrm>
          <a:prstGeom prst="rect">
            <a:avLst/>
          </a:prstGeom>
          <a:noFill/>
          <a:extLst>
            <a:ext uri="{909E8E84-426E-40DD-AFC4-6F175D3DCCD1}">
              <a14:hiddenFill xmlns:a14="http://schemas.microsoft.com/office/drawing/2010/main">
                <a:solidFill>
                  <a:srgbClr val="FFFFFF"/>
                </a:solidFill>
              </a14:hiddenFill>
            </a:ext>
          </a:extLst>
        </p:spPr>
      </p:pic>
      <p:sp>
        <p:nvSpPr>
          <p:cNvPr id="19" name="Flecha derecha 18"/>
          <p:cNvSpPr/>
          <p:nvPr/>
        </p:nvSpPr>
        <p:spPr>
          <a:xfrm>
            <a:off x="6079473" y="4641803"/>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48" name="Picture 8" descr="Resultado de imagen para tejido embebido en parafina"/>
          <p:cNvPicPr>
            <a:picLocks noChangeAspect="1" noChangeArrowheads="1"/>
          </p:cNvPicPr>
          <p:nvPr/>
        </p:nvPicPr>
        <p:blipFill rotWithShape="1">
          <a:blip r:embed="rId4">
            <a:extLst>
              <a:ext uri="{28A0092B-C50C-407E-A947-70E740481C1C}">
                <a14:useLocalDpi xmlns:a14="http://schemas.microsoft.com/office/drawing/2010/main" val="0"/>
              </a:ext>
            </a:extLst>
          </a:blip>
          <a:srcRect l="9906" t="11965" r="12424" b="16341"/>
          <a:stretch/>
        </p:blipFill>
        <p:spPr bwMode="auto">
          <a:xfrm flipV="1">
            <a:off x="3112920" y="1574779"/>
            <a:ext cx="1790820" cy="1239797"/>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descr="Resultado de imagen para microtomo slee"/>
          <p:cNvPicPr/>
          <p:nvPr/>
        </p:nvPicPr>
        <p:blipFill>
          <a:blip r:embed="rId5">
            <a:extLst>
              <a:ext uri="{28A0092B-C50C-407E-A947-70E740481C1C}">
                <a14:useLocalDpi xmlns:a14="http://schemas.microsoft.com/office/drawing/2010/main" val="0"/>
              </a:ext>
            </a:extLst>
          </a:blip>
          <a:srcRect/>
          <a:stretch>
            <a:fillRect/>
          </a:stretch>
        </p:blipFill>
        <p:spPr bwMode="auto">
          <a:xfrm>
            <a:off x="5772050" y="1233625"/>
            <a:ext cx="2000250" cy="2000250"/>
          </a:xfrm>
          <a:prstGeom prst="rect">
            <a:avLst/>
          </a:prstGeom>
          <a:noFill/>
          <a:ln>
            <a:noFill/>
          </a:ln>
        </p:spPr>
      </p:pic>
      <p:pic>
        <p:nvPicPr>
          <p:cNvPr id="23" name="Picture 6" descr="http://images.clipartlogo.com/files/images/43/435164/eppendorf-closed-clip-art_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1324" y="1535502"/>
            <a:ext cx="565170" cy="1396495"/>
          </a:xfrm>
          <a:prstGeom prst="rect">
            <a:avLst/>
          </a:prstGeom>
          <a:noFill/>
          <a:extLst>
            <a:ext uri="{909E8E84-426E-40DD-AFC4-6F175D3DCCD1}">
              <a14:hiddenFill xmlns:a14="http://schemas.microsoft.com/office/drawing/2010/main">
                <a:solidFill>
                  <a:srgbClr val="FFFFFF"/>
                </a:solidFill>
              </a14:hiddenFill>
            </a:ext>
          </a:extLst>
        </p:spPr>
      </p:pic>
      <p:sp>
        <p:nvSpPr>
          <p:cNvPr id="24" name="Flecha derecha 23"/>
          <p:cNvSpPr/>
          <p:nvPr/>
        </p:nvSpPr>
        <p:spPr>
          <a:xfrm>
            <a:off x="5063026" y="1793397"/>
            <a:ext cx="845544" cy="50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derecha 24"/>
          <p:cNvSpPr/>
          <p:nvPr/>
        </p:nvSpPr>
        <p:spPr>
          <a:xfrm>
            <a:off x="7673564" y="1994404"/>
            <a:ext cx="746809" cy="382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7540239" y="5412702"/>
            <a:ext cx="1112193" cy="3928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Tubos EDTA</a:t>
            </a:r>
            <a:endParaRPr lang="es-MX" dirty="0"/>
          </a:p>
        </p:txBody>
      </p:sp>
      <p:sp>
        <p:nvSpPr>
          <p:cNvPr id="18" name="CuadroTexto 17"/>
          <p:cNvSpPr txBox="1"/>
          <p:nvPr/>
        </p:nvSpPr>
        <p:spPr>
          <a:xfrm>
            <a:off x="6138390" y="3153009"/>
            <a:ext cx="1267569" cy="523220"/>
          </a:xfrm>
          <a:prstGeom prst="rect">
            <a:avLst/>
          </a:prstGeom>
          <a:noFill/>
        </p:spPr>
        <p:txBody>
          <a:bodyPr wrap="square" rtlCol="0">
            <a:spAutoFit/>
          </a:bodyPr>
          <a:lstStyle/>
          <a:p>
            <a:pPr algn="ctr"/>
            <a:r>
              <a:rPr lang="es-MX" dirty="0" smtClean="0"/>
              <a:t>5-10 cortes  10µm</a:t>
            </a:r>
            <a:endParaRPr lang="es-MX" dirty="0"/>
          </a:p>
        </p:txBody>
      </p:sp>
      <p:sp>
        <p:nvSpPr>
          <p:cNvPr id="20" name="CuadroTexto 19"/>
          <p:cNvSpPr txBox="1"/>
          <p:nvPr/>
        </p:nvSpPr>
        <p:spPr>
          <a:xfrm>
            <a:off x="3112920" y="2859357"/>
            <a:ext cx="1890857" cy="738664"/>
          </a:xfrm>
          <a:prstGeom prst="rect">
            <a:avLst/>
          </a:prstGeom>
          <a:noFill/>
        </p:spPr>
        <p:txBody>
          <a:bodyPr wrap="square" rtlCol="0">
            <a:spAutoFit/>
          </a:bodyPr>
          <a:lstStyle/>
          <a:p>
            <a:pPr algn="ctr"/>
            <a:r>
              <a:rPr lang="es-MX" dirty="0" smtClean="0"/>
              <a:t>Biopsias de tejido tumoral embebido en parafina</a:t>
            </a:r>
            <a:endParaRPr lang="es-MX" dirty="0"/>
          </a:p>
        </p:txBody>
      </p:sp>
      <p:sp>
        <p:nvSpPr>
          <p:cNvPr id="29" name="CuadroTexto 28"/>
          <p:cNvSpPr txBox="1"/>
          <p:nvPr/>
        </p:nvSpPr>
        <p:spPr>
          <a:xfrm>
            <a:off x="4680964" y="5371948"/>
            <a:ext cx="1890857" cy="307777"/>
          </a:xfrm>
          <a:prstGeom prst="rect">
            <a:avLst/>
          </a:prstGeom>
          <a:noFill/>
        </p:spPr>
        <p:txBody>
          <a:bodyPr wrap="square" rtlCol="0">
            <a:spAutoFit/>
          </a:bodyPr>
          <a:lstStyle/>
          <a:p>
            <a:pPr algn="ctr"/>
            <a:r>
              <a:rPr lang="es-MX" dirty="0" smtClean="0"/>
              <a:t>Sangre periférica</a:t>
            </a:r>
            <a:endParaRPr lang="es-MX" dirty="0"/>
          </a:p>
        </p:txBody>
      </p:sp>
    </p:spTree>
    <p:extLst>
      <p:ext uri="{BB962C8B-B14F-4D97-AF65-F5344CB8AC3E}">
        <p14:creationId xmlns:p14="http://schemas.microsoft.com/office/powerpoint/2010/main" val="3121981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Resultado de imagen para kit de extraccion de adn PURELINK"/>
          <p:cNvPicPr/>
          <p:nvPr/>
        </p:nvPicPr>
        <p:blipFill rotWithShape="1">
          <a:blip r:embed="rId2">
            <a:extLst>
              <a:ext uri="{28A0092B-C50C-407E-A947-70E740481C1C}">
                <a14:useLocalDpi xmlns:a14="http://schemas.microsoft.com/office/drawing/2010/main" val="0"/>
              </a:ext>
            </a:extLst>
          </a:blip>
          <a:srcRect l="-126" t="1157" r="126" b="31791"/>
          <a:stretch/>
        </p:blipFill>
        <p:spPr bwMode="auto">
          <a:xfrm>
            <a:off x="4863501" y="925507"/>
            <a:ext cx="2743200" cy="1698873"/>
          </a:xfrm>
          <a:prstGeom prst="rect">
            <a:avLst/>
          </a:prstGeom>
          <a:noFill/>
          <a:ln>
            <a:noFill/>
          </a:ln>
        </p:spPr>
      </p:pic>
      <p:sp>
        <p:nvSpPr>
          <p:cNvPr id="5" name="CuadroTexto 4"/>
          <p:cNvSpPr txBox="1"/>
          <p:nvPr/>
        </p:nvSpPr>
        <p:spPr>
          <a:xfrm>
            <a:off x="23978" y="506935"/>
            <a:ext cx="4536504" cy="830997"/>
          </a:xfrm>
          <a:prstGeom prst="rect">
            <a:avLst/>
          </a:prstGeom>
          <a:noFill/>
        </p:spPr>
        <p:txBody>
          <a:bodyPr wrap="square" rtlCol="0">
            <a:spAutoFit/>
          </a:bodyPr>
          <a:lstStyle/>
          <a:p>
            <a:pPr algn="ctr"/>
            <a:r>
              <a:rPr lang="es-MX" sz="2400" dirty="0"/>
              <a:t>2</a:t>
            </a:r>
            <a:r>
              <a:rPr lang="es-MX" sz="2400" dirty="0" smtClean="0"/>
              <a:t>.- Extracción y cuantificación de ADN</a:t>
            </a:r>
            <a:endParaRPr lang="es-MX" sz="2400" dirty="0"/>
          </a:p>
        </p:txBody>
      </p:sp>
      <p:sp>
        <p:nvSpPr>
          <p:cNvPr id="6" name="Título 1"/>
          <p:cNvSpPr>
            <a:spLocks noGrp="1"/>
          </p:cNvSpPr>
          <p:nvPr>
            <p:ph type="title"/>
          </p:nvPr>
        </p:nvSpPr>
        <p:spPr>
          <a:xfrm>
            <a:off x="5037345" y="7889"/>
            <a:ext cx="4086237" cy="490067"/>
          </a:xfrm>
        </p:spPr>
        <p:txBody>
          <a:bodyPr/>
          <a:lstStyle/>
          <a:p>
            <a:pPr algn="r"/>
            <a:r>
              <a:rPr lang="en-US" sz="2400" b="1" i="1" dirty="0" smtClean="0"/>
              <a:t>MATERIALES Y METODOS </a:t>
            </a:r>
            <a:endParaRPr lang="en-US" sz="2400" b="1" i="1" dirty="0"/>
          </a:p>
        </p:txBody>
      </p:sp>
      <p:pic>
        <p:nvPicPr>
          <p:cNvPr id="11266" name="Picture 2" descr="https://www.thermofisher.com/content/dam/LifeTech/migration/images/nucleic-acid-purification-analysis/data.par.79715.image.640.176.1.downstream-applications--genomic-dna-jpg.gif"/>
          <p:cNvPicPr>
            <a:picLocks noChangeAspect="1" noChangeArrowheads="1"/>
          </p:cNvPicPr>
          <p:nvPr/>
        </p:nvPicPr>
        <p:blipFill rotWithShape="1">
          <a:blip r:embed="rId3">
            <a:extLst>
              <a:ext uri="{28A0092B-C50C-407E-A947-70E740481C1C}">
                <a14:useLocalDpi xmlns:a14="http://schemas.microsoft.com/office/drawing/2010/main" val="0"/>
              </a:ext>
            </a:extLst>
          </a:blip>
          <a:srcRect r="27945" b="29129"/>
          <a:stretch/>
        </p:blipFill>
        <p:spPr bwMode="auto">
          <a:xfrm>
            <a:off x="1276685" y="2840765"/>
            <a:ext cx="4591459" cy="1380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venas sangre periferica"/>
          <p:cNvPicPr>
            <a:picLocks noChangeAspect="1" noChangeArrowheads="1"/>
          </p:cNvPicPr>
          <p:nvPr/>
        </p:nvPicPr>
        <p:blipFill rotWithShape="1">
          <a:blip r:embed="rId4">
            <a:extLst>
              <a:ext uri="{28A0092B-C50C-407E-A947-70E740481C1C}">
                <a14:useLocalDpi xmlns:a14="http://schemas.microsoft.com/office/drawing/2010/main" val="0"/>
              </a:ext>
            </a:extLst>
          </a:blip>
          <a:srcRect l="46109" t="44924" r="36881" b="-1623"/>
          <a:stretch/>
        </p:blipFill>
        <p:spPr bwMode="auto">
          <a:xfrm>
            <a:off x="282076" y="4653136"/>
            <a:ext cx="64807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images.clipartlogo.com/files/images/43/435164/eppendorf-closed-clip-art_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536484"/>
            <a:ext cx="565170" cy="1396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356126" y="1708237"/>
            <a:ext cx="1872208" cy="705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2 Lavados previos con </a:t>
            </a:r>
            <a:r>
              <a:rPr lang="es-MX" dirty="0" err="1" smtClean="0"/>
              <a:t>Xilol</a:t>
            </a:r>
            <a:r>
              <a:rPr lang="es-MX" dirty="0" smtClean="0"/>
              <a:t> y Etanol</a:t>
            </a:r>
            <a:endParaRPr lang="es-MX" dirty="0"/>
          </a:p>
        </p:txBody>
      </p:sp>
      <p:sp>
        <p:nvSpPr>
          <p:cNvPr id="11" name="Flecha derecha 10"/>
          <p:cNvSpPr/>
          <p:nvPr/>
        </p:nvSpPr>
        <p:spPr>
          <a:xfrm rot="10800000">
            <a:off x="874417" y="1947754"/>
            <a:ext cx="509815" cy="1738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derecha 11"/>
          <p:cNvSpPr/>
          <p:nvPr/>
        </p:nvSpPr>
        <p:spPr>
          <a:xfrm rot="1658786">
            <a:off x="916645" y="2427537"/>
            <a:ext cx="720080" cy="1512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derecha 13"/>
          <p:cNvSpPr/>
          <p:nvPr/>
        </p:nvSpPr>
        <p:spPr>
          <a:xfrm rot="19558181" flipV="1">
            <a:off x="769284" y="4229427"/>
            <a:ext cx="720080" cy="1589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1524604" y="4239778"/>
            <a:ext cx="939573" cy="307777"/>
          </a:xfrm>
          <a:prstGeom prst="rect">
            <a:avLst/>
          </a:prstGeom>
          <a:noFill/>
        </p:spPr>
        <p:txBody>
          <a:bodyPr wrap="square" rtlCol="0">
            <a:spAutoFit/>
          </a:bodyPr>
          <a:lstStyle/>
          <a:p>
            <a:r>
              <a:rPr lang="es-MX" dirty="0" smtClean="0"/>
              <a:t>Digestión</a:t>
            </a:r>
            <a:endParaRPr lang="es-MX" dirty="0"/>
          </a:p>
        </p:txBody>
      </p:sp>
      <p:sp>
        <p:nvSpPr>
          <p:cNvPr id="17" name="CuadroTexto 16"/>
          <p:cNvSpPr txBox="1"/>
          <p:nvPr/>
        </p:nvSpPr>
        <p:spPr>
          <a:xfrm>
            <a:off x="2919285" y="4268497"/>
            <a:ext cx="939573" cy="307777"/>
          </a:xfrm>
          <a:prstGeom prst="rect">
            <a:avLst/>
          </a:prstGeom>
          <a:noFill/>
        </p:spPr>
        <p:txBody>
          <a:bodyPr wrap="square" rtlCol="0">
            <a:spAutoFit/>
          </a:bodyPr>
          <a:lstStyle/>
          <a:p>
            <a:r>
              <a:rPr lang="es-MX" dirty="0" smtClean="0"/>
              <a:t>Lisis</a:t>
            </a:r>
            <a:endParaRPr lang="es-MX" dirty="0"/>
          </a:p>
        </p:txBody>
      </p:sp>
      <p:sp>
        <p:nvSpPr>
          <p:cNvPr id="18" name="CuadroTexto 17"/>
          <p:cNvSpPr txBox="1"/>
          <p:nvPr/>
        </p:nvSpPr>
        <p:spPr>
          <a:xfrm>
            <a:off x="3923928" y="4219812"/>
            <a:ext cx="939573" cy="307777"/>
          </a:xfrm>
          <a:prstGeom prst="rect">
            <a:avLst/>
          </a:prstGeom>
          <a:noFill/>
        </p:spPr>
        <p:txBody>
          <a:bodyPr wrap="square" rtlCol="0">
            <a:spAutoFit/>
          </a:bodyPr>
          <a:lstStyle/>
          <a:p>
            <a:r>
              <a:rPr lang="es-MX" dirty="0" smtClean="0"/>
              <a:t>Lavado</a:t>
            </a:r>
            <a:endParaRPr lang="es-MX" dirty="0"/>
          </a:p>
        </p:txBody>
      </p:sp>
      <p:sp>
        <p:nvSpPr>
          <p:cNvPr id="19" name="CuadroTexto 18"/>
          <p:cNvSpPr txBox="1"/>
          <p:nvPr/>
        </p:nvSpPr>
        <p:spPr>
          <a:xfrm>
            <a:off x="5236525" y="4239778"/>
            <a:ext cx="939573" cy="307777"/>
          </a:xfrm>
          <a:prstGeom prst="rect">
            <a:avLst/>
          </a:prstGeom>
          <a:noFill/>
        </p:spPr>
        <p:txBody>
          <a:bodyPr wrap="square" rtlCol="0">
            <a:spAutoFit/>
          </a:bodyPr>
          <a:lstStyle/>
          <a:p>
            <a:r>
              <a:rPr lang="es-MX" dirty="0" smtClean="0"/>
              <a:t>Elución</a:t>
            </a:r>
            <a:endParaRPr lang="es-MX" dirty="0"/>
          </a:p>
        </p:txBody>
      </p:sp>
      <p:pic>
        <p:nvPicPr>
          <p:cNvPr id="22" name="Imagen 21" descr="Resultado de imagen para nanodrop 2000"/>
          <p:cNvPicPr/>
          <p:nvPr/>
        </p:nvPicPr>
        <p:blipFill rotWithShape="1">
          <a:blip r:embed="rId6">
            <a:extLst>
              <a:ext uri="{28A0092B-C50C-407E-A947-70E740481C1C}">
                <a14:useLocalDpi xmlns:a14="http://schemas.microsoft.com/office/drawing/2010/main" val="0"/>
              </a:ext>
            </a:extLst>
          </a:blip>
          <a:srcRect b="8000"/>
          <a:stretch/>
        </p:blipFill>
        <p:spPr bwMode="auto">
          <a:xfrm>
            <a:off x="7171668" y="2662812"/>
            <a:ext cx="1659698" cy="1913461"/>
          </a:xfrm>
          <a:prstGeom prst="rect">
            <a:avLst/>
          </a:prstGeom>
          <a:noFill/>
          <a:ln>
            <a:noFill/>
          </a:ln>
        </p:spPr>
      </p:pic>
      <p:sp>
        <p:nvSpPr>
          <p:cNvPr id="23" name="Flecha derecha 22"/>
          <p:cNvSpPr/>
          <p:nvPr/>
        </p:nvSpPr>
        <p:spPr>
          <a:xfrm>
            <a:off x="6103460" y="3530977"/>
            <a:ext cx="628780" cy="258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p:cNvSpPr txBox="1"/>
          <p:nvPr/>
        </p:nvSpPr>
        <p:spPr>
          <a:xfrm>
            <a:off x="7080463" y="4653136"/>
            <a:ext cx="1663101" cy="523220"/>
          </a:xfrm>
          <a:prstGeom prst="rect">
            <a:avLst/>
          </a:prstGeom>
          <a:noFill/>
        </p:spPr>
        <p:txBody>
          <a:bodyPr wrap="square" rtlCol="0">
            <a:spAutoFit/>
          </a:bodyPr>
          <a:lstStyle/>
          <a:p>
            <a:r>
              <a:rPr lang="es-MX" dirty="0" err="1" smtClean="0"/>
              <a:t>Espectofotómetro</a:t>
            </a:r>
            <a:endParaRPr lang="es-MX" dirty="0" smtClean="0"/>
          </a:p>
          <a:p>
            <a:r>
              <a:rPr lang="es-MX" dirty="0" err="1" smtClean="0"/>
              <a:t>Nanodrop</a:t>
            </a:r>
            <a:r>
              <a:rPr lang="es-MX" dirty="0" smtClean="0"/>
              <a:t> 2000 </a:t>
            </a:r>
            <a:endParaRPr lang="es-MX" dirty="0"/>
          </a:p>
        </p:txBody>
      </p:sp>
      <p:sp>
        <p:nvSpPr>
          <p:cNvPr id="25" name="CuadroTexto 24"/>
          <p:cNvSpPr txBox="1"/>
          <p:nvPr/>
        </p:nvSpPr>
        <p:spPr>
          <a:xfrm>
            <a:off x="-166528" y="3114906"/>
            <a:ext cx="1890857" cy="523220"/>
          </a:xfrm>
          <a:prstGeom prst="rect">
            <a:avLst/>
          </a:prstGeom>
          <a:noFill/>
        </p:spPr>
        <p:txBody>
          <a:bodyPr wrap="square" rtlCol="0">
            <a:spAutoFit/>
          </a:bodyPr>
          <a:lstStyle/>
          <a:p>
            <a:pPr algn="ctr"/>
            <a:r>
              <a:rPr lang="es-MX" dirty="0" smtClean="0"/>
              <a:t>Tejido embebido en parafina</a:t>
            </a:r>
            <a:endParaRPr lang="es-MX" dirty="0"/>
          </a:p>
        </p:txBody>
      </p:sp>
      <p:sp>
        <p:nvSpPr>
          <p:cNvPr id="26" name="CuadroTexto 25"/>
          <p:cNvSpPr txBox="1"/>
          <p:nvPr/>
        </p:nvSpPr>
        <p:spPr>
          <a:xfrm>
            <a:off x="1061220" y="5556141"/>
            <a:ext cx="1890857" cy="307777"/>
          </a:xfrm>
          <a:prstGeom prst="rect">
            <a:avLst/>
          </a:prstGeom>
          <a:noFill/>
        </p:spPr>
        <p:txBody>
          <a:bodyPr wrap="square" rtlCol="0">
            <a:spAutoFit/>
          </a:bodyPr>
          <a:lstStyle/>
          <a:p>
            <a:pPr algn="ctr"/>
            <a:r>
              <a:rPr lang="es-MX" dirty="0" smtClean="0"/>
              <a:t>Sangre periférica</a:t>
            </a:r>
            <a:endParaRPr lang="es-MX" dirty="0"/>
          </a:p>
        </p:txBody>
      </p:sp>
      <p:sp>
        <p:nvSpPr>
          <p:cNvPr id="24" name="CuadroTexto 23"/>
          <p:cNvSpPr txBox="1"/>
          <p:nvPr/>
        </p:nvSpPr>
        <p:spPr>
          <a:xfrm>
            <a:off x="7606701" y="1890438"/>
            <a:ext cx="1224136" cy="523220"/>
          </a:xfrm>
          <a:prstGeom prst="rect">
            <a:avLst/>
          </a:prstGeom>
          <a:noFill/>
        </p:spPr>
        <p:txBody>
          <a:bodyPr wrap="square" rtlCol="0">
            <a:spAutoFit/>
          </a:bodyPr>
          <a:lstStyle/>
          <a:p>
            <a:r>
              <a:rPr lang="es-MX" dirty="0" err="1" smtClean="0"/>
              <a:t>Pure</a:t>
            </a:r>
            <a:r>
              <a:rPr lang="es-MX" dirty="0" smtClean="0"/>
              <a:t> Link (Invitrogen)</a:t>
            </a:r>
            <a:endParaRPr lang="es-MX" dirty="0"/>
          </a:p>
        </p:txBody>
      </p:sp>
      <p:sp>
        <p:nvSpPr>
          <p:cNvPr id="2" name="CuadroTexto 1"/>
          <p:cNvSpPr txBox="1"/>
          <p:nvPr/>
        </p:nvSpPr>
        <p:spPr>
          <a:xfrm>
            <a:off x="2937998" y="4734726"/>
            <a:ext cx="1368152" cy="307777"/>
          </a:xfrm>
          <a:prstGeom prst="rect">
            <a:avLst/>
          </a:prstGeom>
          <a:noFill/>
        </p:spPr>
        <p:txBody>
          <a:bodyPr wrap="square" rtlCol="0">
            <a:spAutoFit/>
          </a:bodyPr>
          <a:lstStyle/>
          <a:p>
            <a:r>
              <a:rPr lang="es-MX" b="1" dirty="0" smtClean="0"/>
              <a:t>PROTOCOLO</a:t>
            </a:r>
            <a:endParaRPr lang="es-MX" b="1" dirty="0"/>
          </a:p>
        </p:txBody>
      </p:sp>
    </p:spTree>
    <p:extLst>
      <p:ext uri="{BB962C8B-B14F-4D97-AF65-F5344CB8AC3E}">
        <p14:creationId xmlns:p14="http://schemas.microsoft.com/office/powerpoint/2010/main" val="3180802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415218"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PCR convencional</a:t>
            </a:r>
            <a:endParaRPr lang="es-MX" dirty="0"/>
          </a:p>
        </p:txBody>
      </p:sp>
      <p:sp>
        <p:nvSpPr>
          <p:cNvPr id="7" name="Rectángulo redondeado 6"/>
          <p:cNvSpPr/>
          <p:nvPr/>
        </p:nvSpPr>
        <p:spPr>
          <a:xfrm>
            <a:off x="3331161"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PCR de secuencia</a:t>
            </a:r>
            <a:endParaRPr lang="es-MX" dirty="0"/>
          </a:p>
        </p:txBody>
      </p:sp>
      <p:sp>
        <p:nvSpPr>
          <p:cNvPr id="8" name="Rectángulo redondeado 7"/>
          <p:cNvSpPr/>
          <p:nvPr/>
        </p:nvSpPr>
        <p:spPr>
          <a:xfrm>
            <a:off x="6273579"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Electroforesis capilar</a:t>
            </a:r>
            <a:endParaRPr lang="es-MX" dirty="0"/>
          </a:p>
        </p:txBody>
      </p:sp>
      <p:sp>
        <p:nvSpPr>
          <p:cNvPr id="9" name="Flecha derecha 8"/>
          <p:cNvSpPr/>
          <p:nvPr/>
        </p:nvSpPr>
        <p:spPr>
          <a:xfrm>
            <a:off x="2339752" y="1700808"/>
            <a:ext cx="792088" cy="360040"/>
          </a:xfrm>
          <a:prstGeom prst="rightArrow">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76800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323528" y="1484784"/>
            <a:ext cx="189189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b="1" dirty="0" smtClean="0"/>
              <a:t>PCR convencional</a:t>
            </a:r>
            <a:endParaRPr lang="es-MX" sz="1600" b="1" dirty="0"/>
          </a:p>
        </p:txBody>
      </p:sp>
      <p:sp>
        <p:nvSpPr>
          <p:cNvPr id="7" name="Rectángulo redondeado 6"/>
          <p:cNvSpPr/>
          <p:nvPr/>
        </p:nvSpPr>
        <p:spPr>
          <a:xfrm>
            <a:off x="3331161"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de secuencia</a:t>
            </a:r>
            <a:endParaRPr lang="es-MX" dirty="0">
              <a:solidFill>
                <a:schemeClr val="bg1">
                  <a:lumMod val="85000"/>
                </a:schemeClr>
              </a:solidFill>
            </a:endParaRPr>
          </a:p>
        </p:txBody>
      </p:sp>
      <p:sp>
        <p:nvSpPr>
          <p:cNvPr id="8" name="Rectángulo redondeado 7"/>
          <p:cNvSpPr/>
          <p:nvPr/>
        </p:nvSpPr>
        <p:spPr>
          <a:xfrm>
            <a:off x="6273579" y="1484784"/>
            <a:ext cx="1800200" cy="864096"/>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9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4" name="Tabla 3"/>
          <p:cNvGraphicFramePr>
            <a:graphicFrameLocks noGrp="1"/>
          </p:cNvGraphicFramePr>
          <p:nvPr>
            <p:extLst>
              <p:ext uri="{D42A27DB-BD31-4B8C-83A1-F6EECF244321}">
                <p14:modId xmlns:p14="http://schemas.microsoft.com/office/powerpoint/2010/main" val="335898521"/>
              </p:ext>
            </p:extLst>
          </p:nvPr>
        </p:nvGraphicFramePr>
        <p:xfrm>
          <a:off x="294928" y="3332880"/>
          <a:ext cx="7279208" cy="2618842"/>
        </p:xfrm>
        <a:graphic>
          <a:graphicData uri="http://schemas.openxmlformats.org/drawingml/2006/table">
            <a:tbl>
              <a:tblPr firstRow="1" firstCol="1" bandRow="1"/>
              <a:tblGrid>
                <a:gridCol w="1590575"/>
                <a:gridCol w="936104"/>
                <a:gridCol w="2880320"/>
                <a:gridCol w="936104"/>
                <a:gridCol w="936105"/>
              </a:tblGrid>
              <a:tr h="715603">
                <a:tc>
                  <a:txBody>
                    <a:bodyPr/>
                    <a:lstStyle/>
                    <a:p>
                      <a:pPr algn="ctr">
                        <a:lnSpc>
                          <a:spcPct val="107000"/>
                        </a:lnSpc>
                        <a:spcAft>
                          <a:spcPts val="0"/>
                        </a:spcAft>
                      </a:pPr>
                      <a:r>
                        <a:rPr lang="es-EC" sz="1100" b="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b="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SNP</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Longitud del </a:t>
                      </a:r>
                      <a:r>
                        <a:rPr lang="es-EC"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amplicon</a:t>
                      </a:r>
                      <a:r>
                        <a:rPr lang="es-EC"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pb</a:t>
                      </a:r>
                      <a:r>
                        <a:rPr lang="es-EC"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Secuencia del primer</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Tamaño del primer</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s-EC"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pb</a:t>
                      </a:r>
                      <a:r>
                        <a:rPr lang="es-EC"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es-EC" sz="1100" b="1" baseline="-25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 </a:t>
                      </a: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50">
                <a:tc rowSpan="2">
                  <a:txBody>
                    <a:bodyPr/>
                    <a:lstStyle/>
                    <a:p>
                      <a:pPr algn="ctr">
                        <a:lnSpc>
                          <a:spcPct val="107000"/>
                        </a:lnSpc>
                        <a:spcAft>
                          <a:spcPts val="0"/>
                        </a:spcAft>
                      </a:pPr>
                      <a:r>
                        <a:rPr lang="es-EC" sz="1100" b="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MTHFR C677T</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a:lnSpc>
                          <a:spcPct val="1070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278</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FW 5´-</a:t>
                      </a:r>
                      <a:r>
                        <a:rPr lang="es-EC" sz="1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GCAAGATCAGAGCCCCCAAA</a:t>
                      </a: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60.32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17950">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RV 5´-</a:t>
                      </a:r>
                      <a:r>
                        <a:rPr lang="es-EC" sz="1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AAGTGATGCCCATGTCGGTG</a:t>
                      </a: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60.68</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17950">
                <a:tc rowSpan="2">
                  <a:txBody>
                    <a:bodyPr/>
                    <a:lstStyle/>
                    <a:p>
                      <a:pPr algn="ctr">
                        <a:lnSpc>
                          <a:spcPct val="107000"/>
                        </a:lnSpc>
                        <a:spcAft>
                          <a:spcPts val="0"/>
                        </a:spcAft>
                      </a:pPr>
                      <a:r>
                        <a:rPr lang="es-EC" sz="1100" b="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MTHFR A1298C</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rowSpan="2">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176</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FW 5´-</a:t>
                      </a:r>
                      <a:r>
                        <a:rPr lang="es-EC" sz="1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TGGGGAGCTGAAGGACTACT</a:t>
                      </a: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59.78</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17950">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RV 5´-</a:t>
                      </a:r>
                      <a:r>
                        <a:rPr lang="es-EC" sz="1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CCACTCCAGCATCACTCACT</a:t>
                      </a: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59.57</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17950">
                <a:tc rowSpan="2">
                  <a:txBody>
                    <a:bodyPr/>
                    <a:lstStyle/>
                    <a:p>
                      <a:pPr algn="ctr">
                        <a:lnSpc>
                          <a:spcPct val="107000"/>
                        </a:lnSpc>
                        <a:spcAft>
                          <a:spcPts val="0"/>
                        </a:spcAft>
                      </a:pPr>
                      <a:r>
                        <a:rPr lang="es-EC" sz="1100" b="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MTR A2756G</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rowSpan="2">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FW 5´- CCAGGCAGGAATTAGCACAG -3´</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58.61</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96796">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RV 5´- GCCTTTTACACTCCTCAAAACC -3´</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57.76</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17950">
                <a:tc rowSpan="2">
                  <a:txBody>
                    <a:bodyPr/>
                    <a:lstStyle/>
                    <a:p>
                      <a:pPr algn="ctr">
                        <a:lnSpc>
                          <a:spcPct val="107000"/>
                        </a:lnSpc>
                        <a:spcAft>
                          <a:spcPts val="0"/>
                        </a:spcAft>
                      </a:pPr>
                      <a:r>
                        <a:rPr lang="es-EC"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MTRR A66G</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FW 5´-</a:t>
                      </a:r>
                      <a:r>
                        <a:rPr lang="es-EC" sz="1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TCCCCCATTTTTCAGTTTCA</a:t>
                      </a: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EC"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55.02</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96796">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RV 5´-</a:t>
                      </a:r>
                      <a:r>
                        <a:rPr lang="es-EC" sz="1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GCACAAAACGGTAAAATCCAC</a:t>
                      </a:r>
                      <a:r>
                        <a:rPr lang="es-EC"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a:t>
                      </a:r>
                      <a:endParaRPr lang="es-MX"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56.61</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Rectángulo 10"/>
          <p:cNvSpPr/>
          <p:nvPr/>
        </p:nvSpPr>
        <p:spPr>
          <a:xfrm>
            <a:off x="323528" y="2935854"/>
            <a:ext cx="6912768" cy="307777"/>
          </a:xfrm>
          <a:prstGeom prst="rect">
            <a:avLst/>
          </a:prstGeom>
        </p:spPr>
        <p:txBody>
          <a:bodyPr wrap="square">
            <a:spAutoFit/>
          </a:bodyPr>
          <a:lstStyle/>
          <a:p>
            <a:r>
              <a:rPr lang="es-EC" b="1" dirty="0">
                <a:latin typeface="+mn-lt"/>
                <a:ea typeface="Calibri" panose="020F0502020204030204" pitchFamily="34" charset="0"/>
                <a:cs typeface="Times New Roman" panose="02020603050405020304" pitchFamily="18" charset="0"/>
              </a:rPr>
              <a:t>Tabla 2.Parámetros generales de </a:t>
            </a:r>
            <a:r>
              <a:rPr lang="es-EC" b="1" dirty="0" err="1">
                <a:latin typeface="+mn-lt"/>
                <a:ea typeface="Calibri" panose="020F0502020204030204" pitchFamily="34" charset="0"/>
                <a:cs typeface="Times New Roman" panose="02020603050405020304" pitchFamily="18" charset="0"/>
              </a:rPr>
              <a:t>primers</a:t>
            </a:r>
            <a:r>
              <a:rPr lang="es-EC" b="1" dirty="0">
                <a:latin typeface="+mn-lt"/>
                <a:ea typeface="Calibri" panose="020F0502020204030204" pitchFamily="34" charset="0"/>
                <a:cs typeface="Times New Roman" panose="02020603050405020304" pitchFamily="18" charset="0"/>
              </a:rPr>
              <a:t> diseñados en el presente estudio</a:t>
            </a:r>
            <a:r>
              <a:rPr lang="es-EC" b="1" dirty="0">
                <a:latin typeface="Calibri" panose="020F0502020204030204" pitchFamily="34" charset="0"/>
                <a:ea typeface="Calibri" panose="020F0502020204030204" pitchFamily="34" charset="0"/>
                <a:cs typeface="Times New Roman" panose="02020603050405020304" pitchFamily="18" charset="0"/>
              </a:rPr>
              <a:t>.</a:t>
            </a:r>
            <a:endParaRPr lang="es-MX" b="1" dirty="0"/>
          </a:p>
        </p:txBody>
      </p:sp>
      <p:sp>
        <p:nvSpPr>
          <p:cNvPr id="12" name="Rectángulo 11"/>
          <p:cNvSpPr/>
          <p:nvPr/>
        </p:nvSpPr>
        <p:spPr>
          <a:xfrm>
            <a:off x="2123728" y="4077072"/>
            <a:ext cx="504056" cy="17281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pic>
        <p:nvPicPr>
          <p:cNvPr id="13" name="Imagen 12"/>
          <p:cNvPicPr/>
          <p:nvPr/>
        </p:nvPicPr>
        <p:blipFill rotWithShape="1">
          <a:blip r:embed="rId2"/>
          <a:srcRect t="12036" r="78634" b="80589"/>
          <a:stretch/>
        </p:blipFill>
        <p:spPr bwMode="auto">
          <a:xfrm>
            <a:off x="6732240" y="2438129"/>
            <a:ext cx="2125637" cy="560501"/>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835696" y="5887717"/>
            <a:ext cx="1080120" cy="338554"/>
          </a:xfrm>
          <a:prstGeom prst="rect">
            <a:avLst/>
          </a:prstGeom>
          <a:noFill/>
        </p:spPr>
        <p:txBody>
          <a:bodyPr wrap="square" rtlCol="0">
            <a:spAutoFit/>
          </a:bodyPr>
          <a:lstStyle/>
          <a:p>
            <a:r>
              <a:rPr lang="es-MX" sz="800" dirty="0" smtClean="0"/>
              <a:t>Mejor calidad en resultados de PCR</a:t>
            </a:r>
            <a:endParaRPr lang="es-MX" sz="800" dirty="0"/>
          </a:p>
        </p:txBody>
      </p:sp>
    </p:spTree>
    <p:extLst>
      <p:ext uri="{BB962C8B-B14F-4D97-AF65-F5344CB8AC3E}">
        <p14:creationId xmlns:p14="http://schemas.microsoft.com/office/powerpoint/2010/main" val="209905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323528" y="1484784"/>
            <a:ext cx="189189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b="1" dirty="0" smtClean="0"/>
              <a:t>PCR convencional</a:t>
            </a:r>
            <a:endParaRPr lang="es-MX" sz="1600" b="1" dirty="0"/>
          </a:p>
        </p:txBody>
      </p:sp>
      <p:sp>
        <p:nvSpPr>
          <p:cNvPr id="7" name="Rectángulo redondeado 6"/>
          <p:cNvSpPr/>
          <p:nvPr/>
        </p:nvSpPr>
        <p:spPr>
          <a:xfrm>
            <a:off x="3331161"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de secuencia</a:t>
            </a:r>
            <a:endParaRPr lang="es-MX" dirty="0">
              <a:solidFill>
                <a:schemeClr val="bg1">
                  <a:lumMod val="85000"/>
                </a:schemeClr>
              </a:solidFill>
            </a:endParaRPr>
          </a:p>
        </p:txBody>
      </p:sp>
      <p:sp>
        <p:nvSpPr>
          <p:cNvPr id="8" name="Rectángulo redondeado 7"/>
          <p:cNvSpPr/>
          <p:nvPr/>
        </p:nvSpPr>
        <p:spPr>
          <a:xfrm>
            <a:off x="6273579" y="1484784"/>
            <a:ext cx="1800200" cy="864096"/>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9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3" name="Tabla 2"/>
          <p:cNvGraphicFramePr>
            <a:graphicFrameLocks noGrp="1"/>
          </p:cNvGraphicFramePr>
          <p:nvPr>
            <p:extLst>
              <p:ext uri="{D42A27DB-BD31-4B8C-83A1-F6EECF244321}">
                <p14:modId xmlns:p14="http://schemas.microsoft.com/office/powerpoint/2010/main" val="1257572173"/>
              </p:ext>
            </p:extLst>
          </p:nvPr>
        </p:nvGraphicFramePr>
        <p:xfrm>
          <a:off x="3563888" y="3537110"/>
          <a:ext cx="4719320" cy="2157095"/>
        </p:xfrm>
        <a:graphic>
          <a:graphicData uri="http://schemas.openxmlformats.org/drawingml/2006/table">
            <a:tbl>
              <a:tblPr firstRow="1" firstCol="1" bandRow="1"/>
              <a:tblGrid>
                <a:gridCol w="1257300"/>
                <a:gridCol w="876300"/>
                <a:gridCol w="876300"/>
                <a:gridCol w="1016000"/>
                <a:gridCol w="693420"/>
              </a:tblGrid>
              <a:tr h="190500">
                <a:tc>
                  <a:txBody>
                    <a:bodyPr/>
                    <a:lstStyle/>
                    <a:p>
                      <a:pPr algn="ctr">
                        <a:lnSpc>
                          <a:spcPct val="107000"/>
                        </a:lnSpc>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Componente</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Stock</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Dilución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 Final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Vol1x(</a:t>
                      </a:r>
                      <a:r>
                        <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µl)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Agua MQ</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Buffer</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5X</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1x</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190500">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MgCl2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50mM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3mM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0.96</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190500">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dNTPs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100mM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10mM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0,2mM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190500">
                <a:tc>
                  <a:txBody>
                    <a:bodyPr/>
                    <a:lstStyle/>
                    <a:p>
                      <a:pPr algn="ctr">
                        <a:lnSpc>
                          <a:spcPct val="107000"/>
                        </a:lnSpc>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Forward</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100uM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10uM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0,2uM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190500">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Reverse</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100uM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10uM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0,2uM</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190500">
                <a:tc>
                  <a:txBody>
                    <a:bodyPr/>
                    <a:lstStyle/>
                    <a:p>
                      <a:pPr algn="ctr">
                        <a:lnSpc>
                          <a:spcPct val="107000"/>
                        </a:lnSpc>
                        <a:spcAft>
                          <a:spcPts val="0"/>
                        </a:spcAft>
                      </a:pPr>
                      <a:r>
                        <a:rPr lang="es-MX" sz="1200" b="1"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Taq</a:t>
                      </a:r>
                      <a:r>
                        <a:rPr lang="es-MX"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MX" sz="1200" b="1"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Platinum</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500U</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4U</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0.13</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190500">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40ng/ul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4ng/</a:t>
                      </a:r>
                      <a:r>
                        <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µl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00025">
                <a:tc>
                  <a:txBody>
                    <a:bodyPr/>
                    <a:lstStyle/>
                    <a:p>
                      <a:endParaRPr lang="es-MX" sz="1100" dirty="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s-MX" sz="1100">
                        <a:solidFill>
                          <a:srgbClr val="000000"/>
                        </a:solidFill>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 total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8434" name="Picture 2" descr="Resultado de imagen para termociclador multigene tc9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96" y="3356992"/>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735796" y="2796500"/>
            <a:ext cx="5619317" cy="646331"/>
          </a:xfrm>
          <a:prstGeom prst="rect">
            <a:avLst/>
          </a:prstGeom>
        </p:spPr>
        <p:txBody>
          <a:bodyPr wrap="square">
            <a:spAutoFit/>
          </a:bodyPr>
          <a:lstStyle/>
          <a:p>
            <a:pPr indent="449580" algn="ctr">
              <a:lnSpc>
                <a:spcPct val="150000"/>
              </a:lnSpc>
              <a:spcAft>
                <a:spcPts val="800"/>
              </a:spcAft>
            </a:pPr>
            <a:r>
              <a:rPr lang="es-EC" sz="1200" b="1" dirty="0">
                <a:latin typeface="Arial" panose="020B0604020202020204" pitchFamily="34" charset="0"/>
                <a:ea typeface="Calibri" panose="020F0502020204030204" pitchFamily="34" charset="0"/>
              </a:rPr>
              <a:t>Tabla 3.Mater mix estandarizada para cada polimorfismo en la reacción de PCR.</a:t>
            </a:r>
            <a:endParaRPr lang="es-MX" sz="1200" dirty="0">
              <a:effectLst/>
              <a:latin typeface="Arial" panose="020B0604020202020204" pitchFamily="34" charset="0"/>
              <a:ea typeface="Calibri" panose="020F0502020204030204" pitchFamily="34" charset="0"/>
            </a:endParaRPr>
          </a:p>
        </p:txBody>
      </p:sp>
      <p:sp>
        <p:nvSpPr>
          <p:cNvPr id="12" name="CuadroTexto 11"/>
          <p:cNvSpPr txBox="1"/>
          <p:nvPr/>
        </p:nvSpPr>
        <p:spPr>
          <a:xfrm>
            <a:off x="606996" y="5587486"/>
            <a:ext cx="2183611" cy="307777"/>
          </a:xfrm>
          <a:prstGeom prst="rect">
            <a:avLst/>
          </a:prstGeom>
          <a:noFill/>
        </p:spPr>
        <p:txBody>
          <a:bodyPr wrap="none" rtlCol="0">
            <a:spAutoFit/>
          </a:bodyPr>
          <a:lstStyle/>
          <a:p>
            <a:r>
              <a:rPr lang="es-MX" dirty="0" err="1" smtClean="0"/>
              <a:t>Termociclador</a:t>
            </a:r>
            <a:r>
              <a:rPr lang="es-MX" dirty="0" smtClean="0"/>
              <a:t> </a:t>
            </a:r>
            <a:r>
              <a:rPr lang="es-MX" dirty="0" err="1" smtClean="0"/>
              <a:t>MultiGene</a:t>
            </a:r>
            <a:endParaRPr lang="es-MX" dirty="0"/>
          </a:p>
        </p:txBody>
      </p:sp>
    </p:spTree>
    <p:extLst>
      <p:ext uri="{BB962C8B-B14F-4D97-AF65-F5344CB8AC3E}">
        <p14:creationId xmlns:p14="http://schemas.microsoft.com/office/powerpoint/2010/main" val="1415565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323528" y="1484784"/>
            <a:ext cx="189189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b="1" dirty="0" smtClean="0"/>
              <a:t>PCR convencional</a:t>
            </a:r>
            <a:endParaRPr lang="es-MX" sz="1600" b="1" dirty="0"/>
          </a:p>
        </p:txBody>
      </p:sp>
      <p:sp>
        <p:nvSpPr>
          <p:cNvPr id="7" name="Rectángulo redondeado 6"/>
          <p:cNvSpPr/>
          <p:nvPr/>
        </p:nvSpPr>
        <p:spPr>
          <a:xfrm>
            <a:off x="3331161"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de secuencia</a:t>
            </a:r>
            <a:endParaRPr lang="es-MX" dirty="0">
              <a:solidFill>
                <a:schemeClr val="bg1">
                  <a:lumMod val="85000"/>
                </a:schemeClr>
              </a:solidFill>
            </a:endParaRPr>
          </a:p>
        </p:txBody>
      </p:sp>
      <p:sp>
        <p:nvSpPr>
          <p:cNvPr id="8" name="Rectángulo redondeado 7"/>
          <p:cNvSpPr/>
          <p:nvPr/>
        </p:nvSpPr>
        <p:spPr>
          <a:xfrm>
            <a:off x="6273579" y="1484784"/>
            <a:ext cx="1800200" cy="864096"/>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9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4" name="Tabla 3"/>
          <p:cNvGraphicFramePr>
            <a:graphicFrameLocks noGrp="1"/>
          </p:cNvGraphicFramePr>
          <p:nvPr>
            <p:extLst>
              <p:ext uri="{D42A27DB-BD31-4B8C-83A1-F6EECF244321}">
                <p14:modId xmlns:p14="http://schemas.microsoft.com/office/powerpoint/2010/main" val="321812374"/>
              </p:ext>
            </p:extLst>
          </p:nvPr>
        </p:nvGraphicFramePr>
        <p:xfrm>
          <a:off x="3470222" y="3789038"/>
          <a:ext cx="4464495" cy="1800202"/>
        </p:xfrm>
        <a:graphic>
          <a:graphicData uri="http://schemas.openxmlformats.org/drawingml/2006/table">
            <a:tbl>
              <a:tblPr firstRow="1" firstCol="1" bandRow="1"/>
              <a:tblGrid>
                <a:gridCol w="1317802"/>
                <a:gridCol w="881759"/>
                <a:gridCol w="1206424"/>
                <a:gridCol w="1058510"/>
              </a:tblGrid>
              <a:tr h="279066">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PASO</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TEMPERATURA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#CICLOS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371">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 INICIAL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24798">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rowSpan="3">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4798">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HIBRIDACION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224798">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423371">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 FINAL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 name="Rectangle 1"/>
          <p:cNvSpPr>
            <a:spLocks noChangeArrowheads="1"/>
          </p:cNvSpPr>
          <p:nvPr/>
        </p:nvSpPr>
        <p:spPr bwMode="auto">
          <a:xfrm>
            <a:off x="2601679" y="34177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es-EC" altLang="es-MX" sz="1200" b="1" i="0" u="none" strike="noStrike" cap="none" normalizeH="0" baseline="0" dirty="0" smtClean="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abla </a:t>
            </a:r>
            <a:r>
              <a:rPr kumimoji="0" lang="es-EC" altLang="es-MX" sz="1200" b="1" i="0" u="none" strike="noStrike" cap="none" normalizeH="0" baseline="0" dirty="0" smtClean="0" bmk="_Toc473204438">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4. Programa de PCR usado para el polimorfismo MTHFR C677T</a:t>
            </a:r>
            <a:endParaRPr kumimoji="0" lang="es-MX" altLang="es-MX" sz="8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descr="Resultado de imagen para termociclador multigene tc9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12" y="3356992"/>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redondeado 14"/>
          <p:cNvSpPr/>
          <p:nvPr/>
        </p:nvSpPr>
        <p:spPr>
          <a:xfrm>
            <a:off x="549393" y="2722909"/>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MTHFR</a:t>
            </a:r>
            <a:r>
              <a:rPr lang="es-MX" b="1" dirty="0" smtClean="0">
                <a:solidFill>
                  <a:srgbClr val="FF0000"/>
                </a:solidFill>
              </a:rPr>
              <a:t>C</a:t>
            </a:r>
            <a:r>
              <a:rPr lang="es-MX" dirty="0" smtClean="0"/>
              <a:t>677</a:t>
            </a:r>
            <a:r>
              <a:rPr lang="es-MX" b="1" dirty="0" smtClean="0">
                <a:solidFill>
                  <a:srgbClr val="FF0000"/>
                </a:solidFill>
              </a:rPr>
              <a:t>T</a:t>
            </a:r>
            <a:endParaRPr lang="es-MX" b="1" dirty="0">
              <a:solidFill>
                <a:srgbClr val="FF0000"/>
              </a:solidFill>
            </a:endParaRPr>
          </a:p>
        </p:txBody>
      </p:sp>
      <p:sp>
        <p:nvSpPr>
          <p:cNvPr id="16" name="CuadroTexto 15"/>
          <p:cNvSpPr txBox="1"/>
          <p:nvPr/>
        </p:nvSpPr>
        <p:spPr>
          <a:xfrm>
            <a:off x="606996" y="5589240"/>
            <a:ext cx="2183611" cy="307777"/>
          </a:xfrm>
          <a:prstGeom prst="rect">
            <a:avLst/>
          </a:prstGeom>
          <a:noFill/>
        </p:spPr>
        <p:txBody>
          <a:bodyPr wrap="none" rtlCol="0">
            <a:spAutoFit/>
          </a:bodyPr>
          <a:lstStyle/>
          <a:p>
            <a:r>
              <a:rPr lang="es-MX" dirty="0" err="1" smtClean="0"/>
              <a:t>Termociclador</a:t>
            </a:r>
            <a:r>
              <a:rPr lang="es-MX" dirty="0" smtClean="0"/>
              <a:t> </a:t>
            </a:r>
            <a:r>
              <a:rPr lang="es-MX" dirty="0" err="1" smtClean="0"/>
              <a:t>MultiGene</a:t>
            </a:r>
            <a:endParaRPr lang="es-MX" dirty="0"/>
          </a:p>
        </p:txBody>
      </p:sp>
    </p:spTree>
    <p:extLst>
      <p:ext uri="{BB962C8B-B14F-4D97-AF65-F5344CB8AC3E}">
        <p14:creationId xmlns:p14="http://schemas.microsoft.com/office/powerpoint/2010/main" val="2469813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323528" y="1484784"/>
            <a:ext cx="189189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b="1" dirty="0" smtClean="0"/>
              <a:t>PCR convencional</a:t>
            </a:r>
            <a:endParaRPr lang="es-MX" sz="1600" b="1" dirty="0"/>
          </a:p>
        </p:txBody>
      </p:sp>
      <p:sp>
        <p:nvSpPr>
          <p:cNvPr id="7" name="Rectángulo redondeado 6"/>
          <p:cNvSpPr/>
          <p:nvPr/>
        </p:nvSpPr>
        <p:spPr>
          <a:xfrm>
            <a:off x="3331161"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de secuencia</a:t>
            </a:r>
            <a:endParaRPr lang="es-MX" dirty="0">
              <a:solidFill>
                <a:schemeClr val="bg1">
                  <a:lumMod val="85000"/>
                </a:schemeClr>
              </a:solidFill>
            </a:endParaRPr>
          </a:p>
        </p:txBody>
      </p:sp>
      <p:sp>
        <p:nvSpPr>
          <p:cNvPr id="8" name="Rectángulo redondeado 7"/>
          <p:cNvSpPr/>
          <p:nvPr/>
        </p:nvSpPr>
        <p:spPr>
          <a:xfrm>
            <a:off x="6273579" y="1484784"/>
            <a:ext cx="1800200" cy="864096"/>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9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Picture 2" descr="Resultado de imagen para termociclador multigene tc9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12" y="3358357"/>
            <a:ext cx="2514600" cy="251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24111773"/>
              </p:ext>
            </p:extLst>
          </p:nvPr>
        </p:nvGraphicFramePr>
        <p:xfrm>
          <a:off x="3555852" y="3724693"/>
          <a:ext cx="4293235" cy="1479550"/>
        </p:xfrm>
        <a:graphic>
          <a:graphicData uri="http://schemas.openxmlformats.org/drawingml/2006/table">
            <a:tbl>
              <a:tblPr firstRow="1" firstCol="1" bandRow="1"/>
              <a:tblGrid>
                <a:gridCol w="1304180"/>
                <a:gridCol w="811005"/>
                <a:gridCol w="1205219"/>
                <a:gridCol w="972831"/>
              </a:tblGrid>
              <a:tr h="190500">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PASO</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TEMPERATURA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#CICLOS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 INICIAL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rowSpan="3">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HIBRIDACION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 FINAL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2" name="Rectangle 1"/>
          <p:cNvSpPr>
            <a:spLocks noChangeArrowheads="1"/>
          </p:cNvSpPr>
          <p:nvPr/>
        </p:nvSpPr>
        <p:spPr bwMode="auto">
          <a:xfrm>
            <a:off x="3222696" y="331048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es-EC" altLang="es-MX" sz="1200" b="1" i="0" u="none" strike="noStrike" cap="none" normalizeH="0" baseline="0" dirty="0" smtClean="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abla </a:t>
            </a:r>
            <a:r>
              <a:rPr kumimoji="0" lang="es-EC" altLang="es-MX" sz="1200" b="1" i="0" u="none" strike="noStrike" cap="none" normalizeH="0" baseline="0" dirty="0" smtClean="0" bmk="_Toc473204439">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5. Programa de PCR usado para el polimorfismo MTHFR A1298C</a:t>
            </a:r>
            <a:endParaRPr kumimoji="0" lang="es-MX" altLang="es-MX"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5" name="Rectángulo redondeado 14"/>
          <p:cNvSpPr/>
          <p:nvPr/>
        </p:nvSpPr>
        <p:spPr>
          <a:xfrm>
            <a:off x="588524" y="2746993"/>
            <a:ext cx="157579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300" dirty="0" smtClean="0"/>
              <a:t>MTHFR</a:t>
            </a:r>
            <a:r>
              <a:rPr lang="es-MX" sz="1300" b="1" dirty="0" smtClean="0">
                <a:solidFill>
                  <a:srgbClr val="FF0000"/>
                </a:solidFill>
              </a:rPr>
              <a:t>A</a:t>
            </a:r>
            <a:r>
              <a:rPr lang="es-MX" sz="1300" dirty="0" smtClean="0"/>
              <a:t>1298</a:t>
            </a:r>
            <a:r>
              <a:rPr lang="es-MX" sz="1300" b="1" dirty="0" smtClean="0">
                <a:solidFill>
                  <a:srgbClr val="FF0000"/>
                </a:solidFill>
              </a:rPr>
              <a:t>C</a:t>
            </a:r>
            <a:endParaRPr lang="es-MX" sz="1300" b="1" dirty="0">
              <a:solidFill>
                <a:srgbClr val="FF0000"/>
              </a:solidFill>
            </a:endParaRPr>
          </a:p>
        </p:txBody>
      </p:sp>
      <p:sp>
        <p:nvSpPr>
          <p:cNvPr id="16" name="CuadroTexto 15"/>
          <p:cNvSpPr txBox="1"/>
          <p:nvPr/>
        </p:nvSpPr>
        <p:spPr>
          <a:xfrm>
            <a:off x="606996" y="5587486"/>
            <a:ext cx="2183611" cy="307777"/>
          </a:xfrm>
          <a:prstGeom prst="rect">
            <a:avLst/>
          </a:prstGeom>
          <a:noFill/>
        </p:spPr>
        <p:txBody>
          <a:bodyPr wrap="none" rtlCol="0">
            <a:spAutoFit/>
          </a:bodyPr>
          <a:lstStyle/>
          <a:p>
            <a:r>
              <a:rPr lang="es-MX" dirty="0" err="1" smtClean="0"/>
              <a:t>Termociclador</a:t>
            </a:r>
            <a:r>
              <a:rPr lang="es-MX" dirty="0" smtClean="0"/>
              <a:t> </a:t>
            </a:r>
            <a:r>
              <a:rPr lang="es-MX" dirty="0" err="1" smtClean="0"/>
              <a:t>MultiGene</a:t>
            </a:r>
            <a:endParaRPr lang="es-MX" dirty="0"/>
          </a:p>
        </p:txBody>
      </p:sp>
    </p:spTree>
    <p:extLst>
      <p:ext uri="{BB962C8B-B14F-4D97-AF65-F5344CB8AC3E}">
        <p14:creationId xmlns:p14="http://schemas.microsoft.com/office/powerpoint/2010/main" val="247073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323528" y="1484784"/>
            <a:ext cx="189189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b="1" dirty="0" smtClean="0"/>
              <a:t>PCR convencional</a:t>
            </a:r>
            <a:endParaRPr lang="es-MX" sz="1600" b="1" dirty="0"/>
          </a:p>
        </p:txBody>
      </p:sp>
      <p:sp>
        <p:nvSpPr>
          <p:cNvPr id="7" name="Rectángulo redondeado 6"/>
          <p:cNvSpPr/>
          <p:nvPr/>
        </p:nvSpPr>
        <p:spPr>
          <a:xfrm>
            <a:off x="3331161"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de secuencia</a:t>
            </a:r>
            <a:endParaRPr lang="es-MX" dirty="0">
              <a:solidFill>
                <a:schemeClr val="bg1">
                  <a:lumMod val="85000"/>
                </a:schemeClr>
              </a:solidFill>
            </a:endParaRPr>
          </a:p>
        </p:txBody>
      </p:sp>
      <p:sp>
        <p:nvSpPr>
          <p:cNvPr id="8" name="Rectángulo redondeado 7"/>
          <p:cNvSpPr/>
          <p:nvPr/>
        </p:nvSpPr>
        <p:spPr>
          <a:xfrm>
            <a:off x="6273579" y="1484784"/>
            <a:ext cx="1800200" cy="864096"/>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9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Picture 2" descr="Resultado de imagen para termociclador multigene tc9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12" y="3358357"/>
            <a:ext cx="2514600" cy="251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a 12"/>
          <p:cNvGraphicFramePr>
            <a:graphicFrameLocks noGrp="1"/>
          </p:cNvGraphicFramePr>
          <p:nvPr>
            <p:extLst>
              <p:ext uri="{D42A27DB-BD31-4B8C-83A1-F6EECF244321}">
                <p14:modId xmlns:p14="http://schemas.microsoft.com/office/powerpoint/2010/main" val="141894757"/>
              </p:ext>
            </p:extLst>
          </p:nvPr>
        </p:nvGraphicFramePr>
        <p:xfrm>
          <a:off x="3555852" y="3951470"/>
          <a:ext cx="4293235" cy="1479550"/>
        </p:xfrm>
        <a:graphic>
          <a:graphicData uri="http://schemas.openxmlformats.org/drawingml/2006/table">
            <a:tbl>
              <a:tblPr firstRow="1" firstCol="1" bandRow="1"/>
              <a:tblGrid>
                <a:gridCol w="1304180"/>
                <a:gridCol w="811005"/>
                <a:gridCol w="1205219"/>
                <a:gridCol w="972831"/>
              </a:tblGrid>
              <a:tr h="190500">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PASO</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TEMPERATURA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#CICLOS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 INICIAL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rowSpan="3">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HIBRIDACION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00:45</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 FINAL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5" name="Rectangle 2"/>
          <p:cNvSpPr>
            <a:spLocks noChangeArrowheads="1"/>
          </p:cNvSpPr>
          <p:nvPr/>
        </p:nvSpPr>
        <p:spPr bwMode="auto">
          <a:xfrm>
            <a:off x="2601679" y="34942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t>
            </a:r>
            <a:r>
              <a:rPr kumimoji="0" lang="es-EC" altLang="es-MX" sz="1200" b="1"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abla </a:t>
            </a:r>
            <a:r>
              <a:rPr kumimoji="0" lang="es-EC" altLang="es-MX" sz="1200" b="1" i="0" u="none" strike="noStrike" cap="none" normalizeH="0" baseline="0" dirty="0" smtClean="0" bmk="_Toc47320444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6.Programa de PCR</a:t>
            </a:r>
            <a:r>
              <a:rPr kumimoji="0" lang="es-EC" altLang="es-MX" sz="1200" b="0" i="0" u="none" strike="noStrike" cap="none" normalizeH="0" baseline="0" dirty="0" smtClean="0" bmk="_Toc47320444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altLang="es-MX" sz="1200" b="1" i="0" u="none" strike="noStrike" cap="none" normalizeH="0" baseline="0" dirty="0" smtClean="0" bmk="_Toc47320444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usado para el polimorfismo MTR A2756G</a:t>
            </a:r>
            <a:endParaRPr kumimoji="0" lang="es-MX" altLang="es-MX" sz="8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7" name="Rectángulo redondeado 16"/>
          <p:cNvSpPr/>
          <p:nvPr/>
        </p:nvSpPr>
        <p:spPr>
          <a:xfrm>
            <a:off x="323528" y="2645566"/>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MTR</a:t>
            </a:r>
            <a:r>
              <a:rPr lang="es-MX" b="1" dirty="0" smtClean="0">
                <a:solidFill>
                  <a:srgbClr val="FF0000"/>
                </a:solidFill>
              </a:rPr>
              <a:t>A</a:t>
            </a:r>
            <a:r>
              <a:rPr lang="es-MX" dirty="0" smtClean="0"/>
              <a:t>2756</a:t>
            </a:r>
            <a:r>
              <a:rPr lang="es-MX" b="1" dirty="0" smtClean="0">
                <a:solidFill>
                  <a:srgbClr val="FF0000"/>
                </a:solidFill>
              </a:rPr>
              <a:t>G</a:t>
            </a:r>
            <a:endParaRPr lang="es-MX" b="1" dirty="0">
              <a:solidFill>
                <a:srgbClr val="FF0000"/>
              </a:solidFill>
            </a:endParaRPr>
          </a:p>
        </p:txBody>
      </p:sp>
      <p:sp>
        <p:nvSpPr>
          <p:cNvPr id="18" name="CuadroTexto 17"/>
          <p:cNvSpPr txBox="1"/>
          <p:nvPr/>
        </p:nvSpPr>
        <p:spPr>
          <a:xfrm>
            <a:off x="606996" y="5587486"/>
            <a:ext cx="2183611" cy="307777"/>
          </a:xfrm>
          <a:prstGeom prst="rect">
            <a:avLst/>
          </a:prstGeom>
          <a:noFill/>
        </p:spPr>
        <p:txBody>
          <a:bodyPr wrap="none" rtlCol="0">
            <a:spAutoFit/>
          </a:bodyPr>
          <a:lstStyle/>
          <a:p>
            <a:r>
              <a:rPr lang="es-MX" dirty="0" err="1" smtClean="0"/>
              <a:t>Termociclador</a:t>
            </a:r>
            <a:r>
              <a:rPr lang="es-MX" dirty="0" smtClean="0"/>
              <a:t> </a:t>
            </a:r>
            <a:r>
              <a:rPr lang="es-MX" dirty="0" err="1" smtClean="0"/>
              <a:t>MultiGene</a:t>
            </a:r>
            <a:endParaRPr lang="es-MX" dirty="0"/>
          </a:p>
        </p:txBody>
      </p:sp>
    </p:spTree>
    <p:extLst>
      <p:ext uri="{BB962C8B-B14F-4D97-AF65-F5344CB8AC3E}">
        <p14:creationId xmlns:p14="http://schemas.microsoft.com/office/powerpoint/2010/main" val="759180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2206257" y="2230111"/>
            <a:ext cx="1903916" cy="1790328"/>
          </a:xfrm>
          <a:prstGeom prst="rect">
            <a:avLst/>
          </a:prstGeom>
        </p:spPr>
      </p:pic>
      <p:sp>
        <p:nvSpPr>
          <p:cNvPr id="2" name="Título 1"/>
          <p:cNvSpPr>
            <a:spLocks noGrp="1"/>
          </p:cNvSpPr>
          <p:nvPr>
            <p:ph type="title"/>
          </p:nvPr>
        </p:nvSpPr>
        <p:spPr>
          <a:xfrm>
            <a:off x="1531794" y="0"/>
            <a:ext cx="7360686" cy="706091"/>
          </a:xfrm>
        </p:spPr>
        <p:txBody>
          <a:bodyPr/>
          <a:lstStyle/>
          <a:p>
            <a:pPr algn="r"/>
            <a:r>
              <a:rPr lang="es-US" sz="2800" b="1" i="1" dirty="0" smtClean="0"/>
              <a:t>FORMULACIÓN DEL PROBLEMA</a:t>
            </a:r>
            <a:endParaRPr lang="es-US" sz="2800" b="1" i="1" dirty="0"/>
          </a:p>
        </p:txBody>
      </p:sp>
      <p:pic>
        <p:nvPicPr>
          <p:cNvPr id="27650" name="Picture 2" descr="http://piel-l.org/blog/wp-content/uploads/2008/08/dsc02077-300x1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37" y="1694458"/>
            <a:ext cx="1941416" cy="128780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Resultado de imagen para l melan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1" y="3360020"/>
            <a:ext cx="2045232" cy="136008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78228" y="892886"/>
            <a:ext cx="2107080" cy="461665"/>
          </a:xfrm>
          <a:prstGeom prst="rect">
            <a:avLst/>
          </a:prstGeom>
          <a:noFill/>
        </p:spPr>
        <p:txBody>
          <a:bodyPr wrap="square" rtlCol="0">
            <a:spAutoFit/>
          </a:bodyPr>
          <a:lstStyle/>
          <a:p>
            <a:pPr algn="ctr"/>
            <a:r>
              <a:rPr lang="es-MX" sz="2400" b="1" dirty="0" smtClean="0"/>
              <a:t>MELANOMA</a:t>
            </a:r>
            <a:endParaRPr lang="es-MX" sz="2400" b="1" dirty="0"/>
          </a:p>
        </p:txBody>
      </p:sp>
      <p:pic>
        <p:nvPicPr>
          <p:cNvPr id="27656" name="Picture 8" descr="Resultado de imagen para melanoci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1031" y="1737692"/>
            <a:ext cx="3619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5297194" y="1399138"/>
            <a:ext cx="2071510" cy="307777"/>
          </a:xfrm>
          <a:prstGeom prst="rect">
            <a:avLst/>
          </a:prstGeom>
          <a:noFill/>
        </p:spPr>
        <p:txBody>
          <a:bodyPr wrap="square" rtlCol="0">
            <a:spAutoFit/>
          </a:bodyPr>
          <a:lstStyle/>
          <a:p>
            <a:r>
              <a:rPr lang="es-MX" b="1" dirty="0" smtClean="0"/>
              <a:t>Neoplasia maligna </a:t>
            </a:r>
            <a:endParaRPr lang="es-MX" b="1" dirty="0"/>
          </a:p>
        </p:txBody>
      </p:sp>
      <p:sp>
        <p:nvSpPr>
          <p:cNvPr id="29" name="CuadroTexto 28"/>
          <p:cNvSpPr txBox="1"/>
          <p:nvPr/>
        </p:nvSpPr>
        <p:spPr>
          <a:xfrm>
            <a:off x="135037" y="6453336"/>
            <a:ext cx="5805115" cy="576064"/>
          </a:xfrm>
          <a:prstGeom prst="rect">
            <a:avLst/>
          </a:prstGeom>
          <a:noFill/>
        </p:spPr>
        <p:txBody>
          <a:bodyPr wrap="square" rtlCol="0">
            <a:spAutoFit/>
          </a:bodyPr>
          <a:lstStyle/>
          <a:p>
            <a:endParaRPr lang="es-MX" dirty="0"/>
          </a:p>
        </p:txBody>
      </p:sp>
      <p:sp>
        <p:nvSpPr>
          <p:cNvPr id="30" name="CuadroTexto 29"/>
          <p:cNvSpPr txBox="1"/>
          <p:nvPr/>
        </p:nvSpPr>
        <p:spPr>
          <a:xfrm>
            <a:off x="206610" y="6316683"/>
            <a:ext cx="5904656" cy="584775"/>
          </a:xfrm>
          <a:prstGeom prst="rect">
            <a:avLst/>
          </a:prstGeom>
          <a:noFill/>
        </p:spPr>
        <p:txBody>
          <a:bodyPr wrap="square" rtlCol="0">
            <a:spAutoFit/>
          </a:bodyPr>
          <a:lstStyle/>
          <a:p>
            <a:r>
              <a:rPr lang="es-MX" sz="900" dirty="0" smtClean="0"/>
              <a:t>Imágenes </a:t>
            </a:r>
            <a:r>
              <a:rPr lang="es-MX" sz="900" dirty="0" err="1" smtClean="0"/>
              <a:t>tomádas</a:t>
            </a:r>
            <a:r>
              <a:rPr lang="es-MX" sz="900" dirty="0" smtClean="0"/>
              <a:t> de:</a:t>
            </a:r>
            <a:r>
              <a:rPr lang="es-EC" sz="900" dirty="0"/>
              <a:t>Acosta, A. E., Fierro, E., Velásquez, V., &amp; Rueda, X. (2009). Melanoma: patogénesis, clínica e histopatología. </a:t>
            </a:r>
            <a:r>
              <a:rPr lang="es-EC" sz="900" i="1" dirty="0" err="1"/>
              <a:t>Rev</a:t>
            </a:r>
            <a:r>
              <a:rPr lang="es-EC" sz="900" i="1" dirty="0"/>
              <a:t> </a:t>
            </a:r>
            <a:r>
              <a:rPr lang="es-EC" sz="900" i="1" dirty="0" err="1"/>
              <a:t>Asoc</a:t>
            </a:r>
            <a:r>
              <a:rPr lang="es-EC" sz="900" i="1" dirty="0"/>
              <a:t> Col </a:t>
            </a:r>
            <a:r>
              <a:rPr lang="es-EC" sz="900" i="1" dirty="0" err="1"/>
              <a:t>Dermatol</a:t>
            </a:r>
            <a:r>
              <a:rPr lang="es-EC" sz="900" i="1" dirty="0"/>
              <a:t>, 17</a:t>
            </a:r>
            <a:r>
              <a:rPr lang="es-EC" sz="900" dirty="0"/>
              <a:t>(2), 87-108.</a:t>
            </a:r>
            <a:endParaRPr lang="es-MX" sz="900" dirty="0"/>
          </a:p>
          <a:p>
            <a:endParaRPr lang="es-MX" dirty="0"/>
          </a:p>
        </p:txBody>
      </p:sp>
    </p:spTree>
    <p:extLst>
      <p:ext uri="{BB962C8B-B14F-4D97-AF65-F5344CB8AC3E}">
        <p14:creationId xmlns:p14="http://schemas.microsoft.com/office/powerpoint/2010/main" val="3169110876"/>
      </p:ext>
    </p:extLst>
  </p:cSld>
  <p:clrMapOvr>
    <a:masterClrMapping/>
  </p:clrMapOvr>
  <mc:AlternateContent xmlns:mc="http://schemas.openxmlformats.org/markup-compatibility/2006" xmlns:p14="http://schemas.microsoft.com/office/powerpoint/2010/main">
    <mc:Choice Requires="p14">
      <p:transition spd="slow" p14:dur="2000" advTm="40471"/>
    </mc:Choice>
    <mc:Fallback xmlns="">
      <p:transition spd="slow" advTm="4047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323528" y="1484784"/>
            <a:ext cx="189189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b="1" dirty="0" smtClean="0"/>
              <a:t>PCR convencional</a:t>
            </a:r>
            <a:endParaRPr lang="es-MX" sz="1600" b="1" dirty="0"/>
          </a:p>
        </p:txBody>
      </p:sp>
      <p:sp>
        <p:nvSpPr>
          <p:cNvPr id="7" name="Rectángulo redondeado 6"/>
          <p:cNvSpPr/>
          <p:nvPr/>
        </p:nvSpPr>
        <p:spPr>
          <a:xfrm>
            <a:off x="3331161"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de secuencia</a:t>
            </a:r>
            <a:endParaRPr lang="es-MX" dirty="0">
              <a:solidFill>
                <a:schemeClr val="bg1">
                  <a:lumMod val="85000"/>
                </a:schemeClr>
              </a:solidFill>
            </a:endParaRPr>
          </a:p>
        </p:txBody>
      </p:sp>
      <p:sp>
        <p:nvSpPr>
          <p:cNvPr id="8" name="Rectángulo redondeado 7"/>
          <p:cNvSpPr/>
          <p:nvPr/>
        </p:nvSpPr>
        <p:spPr>
          <a:xfrm>
            <a:off x="6273579" y="1484784"/>
            <a:ext cx="1800200" cy="864096"/>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9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Picture 2" descr="Resultado de imagen para termociclador multigene tc9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12" y="3358357"/>
            <a:ext cx="2514600" cy="251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a 15"/>
          <p:cNvGraphicFramePr>
            <a:graphicFrameLocks noGrp="1"/>
          </p:cNvGraphicFramePr>
          <p:nvPr>
            <p:extLst>
              <p:ext uri="{D42A27DB-BD31-4B8C-83A1-F6EECF244321}">
                <p14:modId xmlns:p14="http://schemas.microsoft.com/office/powerpoint/2010/main" val="716811230"/>
              </p:ext>
            </p:extLst>
          </p:nvPr>
        </p:nvGraphicFramePr>
        <p:xfrm>
          <a:off x="3501461" y="3605634"/>
          <a:ext cx="4293235" cy="1479550"/>
        </p:xfrm>
        <a:graphic>
          <a:graphicData uri="http://schemas.openxmlformats.org/drawingml/2006/table">
            <a:tbl>
              <a:tblPr firstRow="1" firstCol="1" bandRow="1"/>
              <a:tblGrid>
                <a:gridCol w="1358571"/>
                <a:gridCol w="756614"/>
                <a:gridCol w="1259610"/>
                <a:gridCol w="918440"/>
              </a:tblGrid>
              <a:tr h="190500">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PASO</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TEMPERATURA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#CICLOS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 INICIAL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rowSpan="3">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HIBRIDACION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190500">
                <a:tc>
                  <a:txBody>
                    <a:bodyPr/>
                    <a:lstStyle/>
                    <a:p>
                      <a:pPr algn="ctr">
                        <a:lnSpc>
                          <a:spcPct val="107000"/>
                        </a:lnSpc>
                        <a:spcAft>
                          <a:spcPts val="0"/>
                        </a:spcAft>
                      </a:pPr>
                      <a:r>
                        <a:rPr lang="es-MX"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 FINAL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7" name="Rectangle 3"/>
          <p:cNvSpPr>
            <a:spLocks noChangeArrowheads="1"/>
          </p:cNvSpPr>
          <p:nvPr/>
        </p:nvSpPr>
        <p:spPr bwMode="auto">
          <a:xfrm>
            <a:off x="2747119" y="32383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es-EC" altLang="es-MX" sz="1200" b="1" i="0" u="none" strike="noStrike" cap="none" normalizeH="0" baseline="0" dirty="0" smtClean="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abla </a:t>
            </a:r>
            <a:r>
              <a:rPr kumimoji="0" lang="es-EC" altLang="es-MX" sz="1200" b="1" i="0" u="none" strike="noStrike" cap="none" normalizeH="0" baseline="0" dirty="0" smtClean="0" bmk="_Toc47320444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7. Programa de PCR usado para el polimorfismo MTRR A66G.</a:t>
            </a:r>
            <a:endParaRPr kumimoji="0" lang="es-MX" altLang="es-MX" sz="8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20" name="Rectángulo redondeado 19"/>
          <p:cNvSpPr/>
          <p:nvPr/>
        </p:nvSpPr>
        <p:spPr>
          <a:xfrm>
            <a:off x="641712" y="2674910"/>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MTRR</a:t>
            </a:r>
            <a:r>
              <a:rPr lang="es-MX" b="1" dirty="0" smtClean="0">
                <a:solidFill>
                  <a:srgbClr val="FF0000"/>
                </a:solidFill>
              </a:rPr>
              <a:t>A</a:t>
            </a:r>
            <a:r>
              <a:rPr lang="es-MX" dirty="0" smtClean="0"/>
              <a:t>66</a:t>
            </a:r>
            <a:r>
              <a:rPr lang="es-MX" b="1" dirty="0" smtClean="0">
                <a:solidFill>
                  <a:srgbClr val="FF0000"/>
                </a:solidFill>
              </a:rPr>
              <a:t>G</a:t>
            </a:r>
            <a:endParaRPr lang="es-MX" b="1" dirty="0">
              <a:solidFill>
                <a:srgbClr val="FF0000"/>
              </a:solidFill>
            </a:endParaRPr>
          </a:p>
        </p:txBody>
      </p:sp>
      <p:sp>
        <p:nvSpPr>
          <p:cNvPr id="21" name="CuadroTexto 20"/>
          <p:cNvSpPr txBox="1"/>
          <p:nvPr/>
        </p:nvSpPr>
        <p:spPr>
          <a:xfrm>
            <a:off x="606996" y="5589240"/>
            <a:ext cx="2183611" cy="307777"/>
          </a:xfrm>
          <a:prstGeom prst="rect">
            <a:avLst/>
          </a:prstGeom>
          <a:noFill/>
        </p:spPr>
        <p:txBody>
          <a:bodyPr wrap="none" rtlCol="0">
            <a:spAutoFit/>
          </a:bodyPr>
          <a:lstStyle/>
          <a:p>
            <a:r>
              <a:rPr lang="es-MX" dirty="0" err="1" smtClean="0"/>
              <a:t>Termociclador</a:t>
            </a:r>
            <a:r>
              <a:rPr lang="es-MX" dirty="0" smtClean="0"/>
              <a:t> </a:t>
            </a:r>
            <a:r>
              <a:rPr lang="es-MX" dirty="0" err="1" smtClean="0"/>
              <a:t>MultiGene</a:t>
            </a:r>
            <a:endParaRPr lang="es-MX" dirty="0"/>
          </a:p>
        </p:txBody>
      </p:sp>
    </p:spTree>
    <p:extLst>
      <p:ext uri="{BB962C8B-B14F-4D97-AF65-F5344CB8AC3E}">
        <p14:creationId xmlns:p14="http://schemas.microsoft.com/office/powerpoint/2010/main" val="946319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323528" y="1484784"/>
            <a:ext cx="189189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b="1" dirty="0" smtClean="0"/>
              <a:t>PCR convencional</a:t>
            </a:r>
            <a:endParaRPr lang="es-MX" sz="1600" b="1" dirty="0"/>
          </a:p>
        </p:txBody>
      </p:sp>
      <p:sp>
        <p:nvSpPr>
          <p:cNvPr id="7" name="Rectángulo redondeado 6"/>
          <p:cNvSpPr/>
          <p:nvPr/>
        </p:nvSpPr>
        <p:spPr>
          <a:xfrm>
            <a:off x="3331161"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de secuencia</a:t>
            </a:r>
            <a:endParaRPr lang="es-MX" dirty="0">
              <a:solidFill>
                <a:schemeClr val="bg1">
                  <a:lumMod val="85000"/>
                </a:schemeClr>
              </a:solidFill>
            </a:endParaRPr>
          </a:p>
        </p:txBody>
      </p:sp>
      <p:sp>
        <p:nvSpPr>
          <p:cNvPr id="8" name="Rectángulo redondeado 7"/>
          <p:cNvSpPr/>
          <p:nvPr/>
        </p:nvSpPr>
        <p:spPr>
          <a:xfrm>
            <a:off x="6273579" y="1484784"/>
            <a:ext cx="1800200" cy="864096"/>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95000"/>
            </a:schemeClr>
          </a:solidFill>
          <a:ln>
            <a:solidFill>
              <a:schemeClr val="bg1">
                <a:lumMod val="9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554" name="Picture 2" descr="Resultado de imagen para camara de electroforesis horizontal"/>
          <p:cNvPicPr>
            <a:picLocks noChangeAspect="1" noChangeArrowheads="1"/>
          </p:cNvPicPr>
          <p:nvPr/>
        </p:nvPicPr>
        <p:blipFill rotWithShape="1">
          <a:blip r:embed="rId2">
            <a:extLst>
              <a:ext uri="{28A0092B-C50C-407E-A947-70E740481C1C}">
                <a14:useLocalDpi xmlns:a14="http://schemas.microsoft.com/office/drawing/2010/main" val="0"/>
              </a:ext>
            </a:extLst>
          </a:blip>
          <a:srcRect l="8804" t="20380" r="14945" b="2771"/>
          <a:stretch/>
        </p:blipFill>
        <p:spPr bwMode="auto">
          <a:xfrm>
            <a:off x="2830951" y="3789040"/>
            <a:ext cx="2313797" cy="151105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3544" t="24354" r="48813" b="32150"/>
          <a:stretch/>
        </p:blipFill>
        <p:spPr>
          <a:xfrm>
            <a:off x="5984009" y="3670916"/>
            <a:ext cx="2868895" cy="1964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2" descr="Resultado de imagen para termociclador multigene tc9600"/>
          <p:cNvPicPr>
            <a:picLocks noChangeAspect="1" noChangeArrowheads="1"/>
          </p:cNvPicPr>
          <p:nvPr/>
        </p:nvPicPr>
        <p:blipFill rotWithShape="1">
          <a:blip r:embed="rId4">
            <a:extLst>
              <a:ext uri="{28A0092B-C50C-407E-A947-70E740481C1C}">
                <a14:useLocalDpi xmlns:a14="http://schemas.microsoft.com/office/drawing/2010/main" val="0"/>
              </a:ext>
            </a:extLst>
          </a:blip>
          <a:srcRect r="3837"/>
          <a:stretch/>
        </p:blipFill>
        <p:spPr bwMode="auto">
          <a:xfrm>
            <a:off x="298022" y="3526628"/>
            <a:ext cx="2185746" cy="2272955"/>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curvada hacia abajo 11"/>
          <p:cNvSpPr/>
          <p:nvPr/>
        </p:nvSpPr>
        <p:spPr>
          <a:xfrm>
            <a:off x="4730362" y="2884218"/>
            <a:ext cx="1944216" cy="601956"/>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Flecha curvada hacia abajo 16"/>
          <p:cNvSpPr/>
          <p:nvPr/>
        </p:nvSpPr>
        <p:spPr>
          <a:xfrm>
            <a:off x="1844080" y="3221360"/>
            <a:ext cx="1944216" cy="601956"/>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CuadroTexto 18"/>
          <p:cNvSpPr txBox="1"/>
          <p:nvPr/>
        </p:nvSpPr>
        <p:spPr>
          <a:xfrm>
            <a:off x="323528" y="5567483"/>
            <a:ext cx="2183611" cy="307777"/>
          </a:xfrm>
          <a:prstGeom prst="rect">
            <a:avLst/>
          </a:prstGeom>
          <a:noFill/>
        </p:spPr>
        <p:txBody>
          <a:bodyPr wrap="none" rtlCol="0">
            <a:spAutoFit/>
          </a:bodyPr>
          <a:lstStyle/>
          <a:p>
            <a:r>
              <a:rPr lang="es-MX" dirty="0" err="1" smtClean="0"/>
              <a:t>Termociclador</a:t>
            </a:r>
            <a:r>
              <a:rPr lang="es-MX" dirty="0" smtClean="0"/>
              <a:t> </a:t>
            </a:r>
            <a:r>
              <a:rPr lang="es-MX" dirty="0" err="1" smtClean="0"/>
              <a:t>MultiGene</a:t>
            </a:r>
            <a:endParaRPr lang="es-MX" dirty="0"/>
          </a:p>
        </p:txBody>
      </p:sp>
      <p:sp>
        <p:nvSpPr>
          <p:cNvPr id="18" name="CuadroTexto 17"/>
          <p:cNvSpPr txBox="1"/>
          <p:nvPr/>
        </p:nvSpPr>
        <p:spPr>
          <a:xfrm>
            <a:off x="3203850" y="5300091"/>
            <a:ext cx="216077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dirty="0" smtClean="0"/>
              <a:t>Cámara de electroforesis horizontal</a:t>
            </a:r>
            <a:endParaRPr lang="es-MX" dirty="0"/>
          </a:p>
        </p:txBody>
      </p:sp>
      <p:sp>
        <p:nvSpPr>
          <p:cNvPr id="20" name="CuadroTexto 19"/>
          <p:cNvSpPr txBox="1"/>
          <p:nvPr/>
        </p:nvSpPr>
        <p:spPr>
          <a:xfrm>
            <a:off x="6876256" y="2892478"/>
            <a:ext cx="176873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dirty="0" smtClean="0"/>
              <a:t>Gel de Agarosa al 2%</a:t>
            </a:r>
            <a:endParaRPr lang="es-MX" dirty="0"/>
          </a:p>
        </p:txBody>
      </p:sp>
    </p:spTree>
    <p:extLst>
      <p:ext uri="{BB962C8B-B14F-4D97-AF65-F5344CB8AC3E}">
        <p14:creationId xmlns:p14="http://schemas.microsoft.com/office/powerpoint/2010/main" val="992508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415218"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PCR convencional</a:t>
            </a:r>
            <a:endParaRPr lang="es-MX" dirty="0"/>
          </a:p>
        </p:txBody>
      </p:sp>
      <p:sp>
        <p:nvSpPr>
          <p:cNvPr id="7" name="Rectángulo redondeado 6"/>
          <p:cNvSpPr/>
          <p:nvPr/>
        </p:nvSpPr>
        <p:spPr>
          <a:xfrm>
            <a:off x="3331161"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PCR de secuencia</a:t>
            </a:r>
            <a:endParaRPr lang="es-MX" dirty="0"/>
          </a:p>
        </p:txBody>
      </p:sp>
      <p:sp>
        <p:nvSpPr>
          <p:cNvPr id="8" name="Rectángulo redondeado 7"/>
          <p:cNvSpPr/>
          <p:nvPr/>
        </p:nvSpPr>
        <p:spPr>
          <a:xfrm>
            <a:off x="6273579"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Electroforesis capilar</a:t>
            </a:r>
            <a:endParaRPr lang="es-MX" dirty="0"/>
          </a:p>
        </p:txBody>
      </p:sp>
      <p:sp>
        <p:nvSpPr>
          <p:cNvPr id="9" name="Flecha derecha 8"/>
          <p:cNvSpPr/>
          <p:nvPr/>
        </p:nvSpPr>
        <p:spPr>
          <a:xfrm>
            <a:off x="2339752" y="1700808"/>
            <a:ext cx="792088" cy="360040"/>
          </a:xfrm>
          <a:prstGeom prst="rightArrow">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Flecha derecha 2"/>
          <p:cNvSpPr/>
          <p:nvPr/>
        </p:nvSpPr>
        <p:spPr>
          <a:xfrm rot="16200000">
            <a:off x="2312572" y="2467576"/>
            <a:ext cx="894960" cy="3666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53245" y="3335708"/>
            <a:ext cx="5616624" cy="2070164"/>
          </a:xfrm>
          <a:prstGeom prst="rect">
            <a:avLst/>
          </a:prstGeom>
          <a:noFill/>
          <a:ln>
            <a:noFill/>
          </a:ln>
        </p:spPr>
      </p:pic>
      <p:pic>
        <p:nvPicPr>
          <p:cNvPr id="15362" name="Picture 2" descr="http://www.beckman.com/Media/nucleic-acid-sample-preparation/post-reaction-clean-up/ampure-xp.jpg?ext=.jpg"/>
          <p:cNvPicPr>
            <a:picLocks noChangeAspect="1" noChangeArrowheads="1"/>
          </p:cNvPicPr>
          <p:nvPr/>
        </p:nvPicPr>
        <p:blipFill rotWithShape="1">
          <a:blip r:embed="rId3">
            <a:extLst>
              <a:ext uri="{28A0092B-C50C-407E-A947-70E740481C1C}">
                <a14:useLocalDpi xmlns:a14="http://schemas.microsoft.com/office/drawing/2010/main" val="0"/>
              </a:ext>
            </a:extLst>
          </a:blip>
          <a:srcRect l="28664" r="27237"/>
          <a:stretch/>
        </p:blipFill>
        <p:spPr bwMode="auto">
          <a:xfrm>
            <a:off x="6098514" y="2396080"/>
            <a:ext cx="1008112"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rotWithShape="1">
          <a:blip r:embed="rId4"/>
          <a:srcRect l="59233" t="26565" r="4616" b="34494"/>
          <a:stretch/>
        </p:blipFill>
        <p:spPr bwMode="auto">
          <a:xfrm>
            <a:off x="7002807" y="4595943"/>
            <a:ext cx="2028825" cy="1228725"/>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7086887" y="3900708"/>
            <a:ext cx="1569830" cy="307777"/>
          </a:xfrm>
          <a:prstGeom prst="rect">
            <a:avLst/>
          </a:prstGeom>
          <a:noFill/>
        </p:spPr>
        <p:txBody>
          <a:bodyPr wrap="square" rtlCol="0">
            <a:spAutoFit/>
          </a:bodyPr>
          <a:lstStyle/>
          <a:p>
            <a:r>
              <a:rPr lang="es-MX" dirty="0" err="1" smtClean="0"/>
              <a:t>Ampuere</a:t>
            </a:r>
            <a:r>
              <a:rPr lang="es-MX" dirty="0" smtClean="0"/>
              <a:t> XP</a:t>
            </a:r>
            <a:endParaRPr lang="es-MX" dirty="0"/>
          </a:p>
        </p:txBody>
      </p:sp>
      <p:sp>
        <p:nvSpPr>
          <p:cNvPr id="13" name="CuadroTexto 12"/>
          <p:cNvSpPr txBox="1"/>
          <p:nvPr/>
        </p:nvSpPr>
        <p:spPr>
          <a:xfrm>
            <a:off x="486863" y="5489310"/>
            <a:ext cx="4766874" cy="307777"/>
          </a:xfrm>
          <a:prstGeom prst="rect">
            <a:avLst/>
          </a:prstGeom>
          <a:noFill/>
        </p:spPr>
        <p:txBody>
          <a:bodyPr wrap="square" rtlCol="0">
            <a:spAutoFit/>
          </a:bodyPr>
          <a:lstStyle/>
          <a:p>
            <a:r>
              <a:rPr lang="es-MX" dirty="0" smtClean="0"/>
              <a:t>Sistema de perlas magnéticas con alta afinidad al ADN</a:t>
            </a:r>
            <a:endParaRPr lang="es-MX" dirty="0"/>
          </a:p>
        </p:txBody>
      </p:sp>
      <p:sp>
        <p:nvSpPr>
          <p:cNvPr id="14" name="CuadroTexto 13"/>
          <p:cNvSpPr txBox="1"/>
          <p:nvPr/>
        </p:nvSpPr>
        <p:spPr>
          <a:xfrm>
            <a:off x="537871" y="2522463"/>
            <a:ext cx="1924534"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100" dirty="0" smtClean="0"/>
              <a:t>Exceso de </a:t>
            </a:r>
            <a:r>
              <a:rPr lang="es-MX" sz="1100" dirty="0" err="1" smtClean="0"/>
              <a:t>primers</a:t>
            </a:r>
            <a:r>
              <a:rPr lang="es-MX" sz="1100" dirty="0" smtClean="0"/>
              <a:t>, dímeros, nucleótidos, sales y enzimas</a:t>
            </a:r>
            <a:endParaRPr lang="es-MX" sz="1100" dirty="0"/>
          </a:p>
        </p:txBody>
      </p:sp>
      <p:sp>
        <p:nvSpPr>
          <p:cNvPr id="15" name="CuadroTexto 14"/>
          <p:cNvSpPr txBox="1"/>
          <p:nvPr/>
        </p:nvSpPr>
        <p:spPr>
          <a:xfrm>
            <a:off x="3276663" y="2741154"/>
            <a:ext cx="197707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b="1" i="1" dirty="0" smtClean="0"/>
              <a:t>Purificación de secuencias de ADN</a:t>
            </a:r>
            <a:endParaRPr lang="es-MX" b="1" i="1" dirty="0"/>
          </a:p>
        </p:txBody>
      </p:sp>
    </p:spTree>
    <p:extLst>
      <p:ext uri="{BB962C8B-B14F-4D97-AF65-F5344CB8AC3E}">
        <p14:creationId xmlns:p14="http://schemas.microsoft.com/office/powerpoint/2010/main" val="2169897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415218"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convencional</a:t>
            </a:r>
            <a:endParaRPr lang="es-MX" dirty="0">
              <a:solidFill>
                <a:schemeClr val="bg1">
                  <a:lumMod val="85000"/>
                </a:schemeClr>
              </a:solidFill>
            </a:endParaRPr>
          </a:p>
        </p:txBody>
      </p:sp>
      <p:sp>
        <p:nvSpPr>
          <p:cNvPr id="7" name="Rectángulo redondeado 6"/>
          <p:cNvSpPr/>
          <p:nvPr/>
        </p:nvSpPr>
        <p:spPr>
          <a:xfrm>
            <a:off x="3309870" y="1484784"/>
            <a:ext cx="1821491"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PCR de secuencia</a:t>
            </a:r>
            <a:endParaRPr lang="es-MX" b="1" dirty="0"/>
          </a:p>
        </p:txBody>
      </p:sp>
      <p:sp>
        <p:nvSpPr>
          <p:cNvPr id="8" name="Rectángulo redondeado 7"/>
          <p:cNvSpPr/>
          <p:nvPr/>
        </p:nvSpPr>
        <p:spPr>
          <a:xfrm>
            <a:off x="6273579"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8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2"/>
          <a:stretch>
            <a:fillRect/>
          </a:stretch>
        </p:blipFill>
        <p:spPr>
          <a:xfrm>
            <a:off x="6948264" y="3335708"/>
            <a:ext cx="2044839" cy="1439733"/>
          </a:xfrm>
          <a:prstGeom prst="rect">
            <a:avLst/>
          </a:prstGeom>
        </p:spPr>
      </p:pic>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2200908" y="2614521"/>
            <a:ext cx="4281075" cy="3356721"/>
          </a:xfrm>
          <a:prstGeom prst="rect">
            <a:avLst/>
          </a:prstGeom>
          <a:noFill/>
          <a:ln w="12700">
            <a:solidFill>
              <a:schemeClr val="tx1">
                <a:lumMod val="95000"/>
                <a:lumOff val="5000"/>
              </a:schemeClr>
            </a:solidFill>
          </a:ln>
        </p:spPr>
      </p:pic>
      <p:sp>
        <p:nvSpPr>
          <p:cNvPr id="3" name="Rectángulo 2"/>
          <p:cNvSpPr/>
          <p:nvPr/>
        </p:nvSpPr>
        <p:spPr>
          <a:xfrm>
            <a:off x="449796" y="6309320"/>
            <a:ext cx="4572000" cy="400110"/>
          </a:xfrm>
          <a:prstGeom prst="rect">
            <a:avLst/>
          </a:prstGeom>
        </p:spPr>
        <p:txBody>
          <a:bodyPr>
            <a:spAutoFit/>
          </a:bodyPr>
          <a:lstStyle/>
          <a:p>
            <a:r>
              <a:rPr lang="en-US" sz="1000" dirty="0"/>
              <a:t>Applied Biosystems. (2009). DNA Sequencing by </a:t>
            </a:r>
            <a:r>
              <a:rPr lang="en-US" sz="1000" dirty="0" err="1"/>
              <a:t>Capilary</a:t>
            </a:r>
            <a:r>
              <a:rPr lang="en-US" sz="1000" dirty="0"/>
              <a:t> Electrophoresis (</a:t>
            </a:r>
            <a:r>
              <a:rPr lang="en-US" sz="1000" dirty="0" err="1"/>
              <a:t>Segunda</a:t>
            </a:r>
            <a:r>
              <a:rPr lang="en-US" sz="1000" dirty="0"/>
              <a:t> ed., Vol. </a:t>
            </a:r>
            <a:r>
              <a:rPr lang="en-US" sz="1000" dirty="0" err="1"/>
              <a:t>Segunda</a:t>
            </a:r>
            <a:r>
              <a:rPr lang="en-US" sz="1000" dirty="0"/>
              <a:t> </a:t>
            </a:r>
            <a:r>
              <a:rPr lang="en-US" sz="1000" dirty="0" err="1"/>
              <a:t>edicion</a:t>
            </a:r>
            <a:r>
              <a:rPr lang="en-US" sz="1000" dirty="0"/>
              <a:t>).</a:t>
            </a:r>
            <a:endParaRPr lang="es-MX" sz="1000" dirty="0"/>
          </a:p>
        </p:txBody>
      </p:sp>
      <p:sp>
        <p:nvSpPr>
          <p:cNvPr id="4" name="CuadroTexto 3"/>
          <p:cNvSpPr txBox="1"/>
          <p:nvPr/>
        </p:nvSpPr>
        <p:spPr>
          <a:xfrm>
            <a:off x="222459" y="2614521"/>
            <a:ext cx="176455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err="1" smtClean="0">
                <a:solidFill>
                  <a:srgbClr val="FF0000"/>
                </a:solidFill>
              </a:rPr>
              <a:t>Dideoxi</a:t>
            </a:r>
            <a:r>
              <a:rPr lang="es-MX" b="1" dirty="0" smtClean="0">
                <a:solidFill>
                  <a:srgbClr val="FF0000"/>
                </a:solidFill>
              </a:rPr>
              <a:t> de </a:t>
            </a:r>
            <a:r>
              <a:rPr lang="es-MX" b="1" dirty="0" err="1" smtClean="0">
                <a:solidFill>
                  <a:srgbClr val="FF0000"/>
                </a:solidFill>
              </a:rPr>
              <a:t>Sanger</a:t>
            </a:r>
            <a:endParaRPr lang="es-MX" b="1" dirty="0">
              <a:solidFill>
                <a:srgbClr val="FF0000"/>
              </a:solidFill>
            </a:endParaRPr>
          </a:p>
        </p:txBody>
      </p:sp>
      <p:sp>
        <p:nvSpPr>
          <p:cNvPr id="16" name="CuadroTexto 15"/>
          <p:cNvSpPr txBox="1"/>
          <p:nvPr/>
        </p:nvSpPr>
        <p:spPr>
          <a:xfrm>
            <a:off x="78008" y="3052427"/>
            <a:ext cx="2015953" cy="1600438"/>
          </a:xfrm>
          <a:prstGeom prst="rect">
            <a:avLst/>
          </a:prstGeom>
          <a:noFill/>
        </p:spPr>
        <p:txBody>
          <a:bodyPr wrap="square" rtlCol="0">
            <a:spAutoFit/>
          </a:bodyPr>
          <a:lstStyle/>
          <a:p>
            <a:pPr marL="285750" indent="-285750">
              <a:buFont typeface="Arial" panose="020B0604020202020204" pitchFamily="34" charset="0"/>
              <a:buChar char="•"/>
            </a:pPr>
            <a:r>
              <a:rPr lang="es-MX" dirty="0" smtClean="0"/>
              <a:t>Variación de PCR</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err="1" smtClean="0"/>
              <a:t>Dideoxinucleótidos</a:t>
            </a:r>
            <a:endParaRPr lang="es-MX" dirty="0" smtClean="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smtClean="0"/>
              <a:t>Marcados con </a:t>
            </a:r>
            <a:r>
              <a:rPr lang="es-MX" dirty="0" err="1" smtClean="0"/>
              <a:t>fluorocromo</a:t>
            </a:r>
            <a:endParaRPr lang="es-MX" dirty="0" smtClean="0"/>
          </a:p>
          <a:p>
            <a:endParaRPr lang="es-MX" dirty="0"/>
          </a:p>
        </p:txBody>
      </p:sp>
      <p:sp>
        <p:nvSpPr>
          <p:cNvPr id="17" name="Flecha derecha 16"/>
          <p:cNvSpPr/>
          <p:nvPr/>
        </p:nvSpPr>
        <p:spPr>
          <a:xfrm>
            <a:off x="6588930" y="4005064"/>
            <a:ext cx="287326"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91217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415218"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convencional</a:t>
            </a:r>
            <a:endParaRPr lang="es-MX" dirty="0">
              <a:solidFill>
                <a:schemeClr val="bg1">
                  <a:lumMod val="85000"/>
                </a:schemeClr>
              </a:solidFill>
            </a:endParaRPr>
          </a:p>
        </p:txBody>
      </p:sp>
      <p:sp>
        <p:nvSpPr>
          <p:cNvPr id="7" name="Rectángulo redondeado 6"/>
          <p:cNvSpPr/>
          <p:nvPr/>
        </p:nvSpPr>
        <p:spPr>
          <a:xfrm>
            <a:off x="3309870" y="1484784"/>
            <a:ext cx="1821491"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PCR de secuencia</a:t>
            </a:r>
            <a:endParaRPr lang="es-MX" b="1" dirty="0"/>
          </a:p>
        </p:txBody>
      </p:sp>
      <p:sp>
        <p:nvSpPr>
          <p:cNvPr id="8" name="Rectángulo redondeado 7"/>
          <p:cNvSpPr/>
          <p:nvPr/>
        </p:nvSpPr>
        <p:spPr>
          <a:xfrm>
            <a:off x="6273579"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8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1" name="Tabla 10"/>
          <p:cNvGraphicFramePr>
            <a:graphicFrameLocks noGrp="1"/>
          </p:cNvGraphicFramePr>
          <p:nvPr>
            <p:extLst>
              <p:ext uri="{D42A27DB-BD31-4B8C-83A1-F6EECF244321}">
                <p14:modId xmlns:p14="http://schemas.microsoft.com/office/powerpoint/2010/main" val="3954464203"/>
              </p:ext>
            </p:extLst>
          </p:nvPr>
        </p:nvGraphicFramePr>
        <p:xfrm>
          <a:off x="3817266" y="3439333"/>
          <a:ext cx="5070077" cy="2286972"/>
        </p:xfrm>
        <a:graphic>
          <a:graphicData uri="http://schemas.openxmlformats.org/drawingml/2006/table">
            <a:tbl>
              <a:tblPr firstRow="1" firstCol="1" bandRow="1"/>
              <a:tblGrid>
                <a:gridCol w="1551144"/>
                <a:gridCol w="1230695"/>
                <a:gridCol w="1140512"/>
                <a:gridCol w="1147726"/>
              </a:tblGrid>
              <a:tr h="381162">
                <a:tc>
                  <a:txBody>
                    <a:bodyPr/>
                    <a:lstStyle/>
                    <a:p>
                      <a:pPr marL="414655" algn="ctr">
                        <a:lnSpc>
                          <a:spcPct val="107000"/>
                        </a:lnSpc>
                        <a:spcAft>
                          <a:spcPts val="0"/>
                        </a:spcAft>
                      </a:pPr>
                      <a:r>
                        <a:rPr lang="es-EC"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Reactivo</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Concentración</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90830" algn="ctr">
                        <a:lnSpc>
                          <a:spcPct val="107000"/>
                        </a:lnSpc>
                        <a:spcAft>
                          <a:spcPts val="0"/>
                        </a:spcAft>
                      </a:pPr>
                      <a:r>
                        <a:rPr lang="es-EC"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Inicial</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indent="-326390" algn="ctr">
                        <a:lnSpc>
                          <a:spcPct val="107000"/>
                        </a:lnSpc>
                        <a:spcAft>
                          <a:spcPts val="0"/>
                        </a:spcAft>
                      </a:pPr>
                      <a:r>
                        <a:rPr lang="es-EC"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Concentración Final</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Volumen X 1 (</a:t>
                      </a:r>
                      <a:r>
                        <a:rPr lang="es-EC" sz="105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uL</a:t>
                      </a:r>
                      <a:r>
                        <a:rPr lang="es-EC"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81">
                <a:tc>
                  <a:txBody>
                    <a:bodyPr/>
                    <a:lstStyle/>
                    <a:p>
                      <a:pPr marL="67310" algn="ctr">
                        <a:lnSpc>
                          <a:spcPct val="107000"/>
                        </a:lnSpc>
                        <a:spcAft>
                          <a:spcPts val="0"/>
                        </a:spcAft>
                      </a:pPr>
                      <a:r>
                        <a:rPr lang="es-EC"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Agua Mili-Q</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488950"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R="77470"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R="37465"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571743">
                <a:tc>
                  <a:txBody>
                    <a:bodyPr/>
                    <a:lstStyle/>
                    <a:p>
                      <a:pPr marL="67310" algn="ctr">
                        <a:lnSpc>
                          <a:spcPct val="107000"/>
                        </a:lnSpc>
                        <a:spcAft>
                          <a:spcPts val="0"/>
                        </a:spcAft>
                      </a:pPr>
                      <a:r>
                        <a:rPr lang="en-US" sz="105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BigDye</a:t>
                      </a:r>
                      <a:r>
                        <a:rPr lang="en-US"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Terminator mix v 3.1</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488950" algn="ctr">
                        <a:lnSpc>
                          <a:spcPct val="107000"/>
                        </a:lnSpc>
                        <a:spcAft>
                          <a:spcPts val="0"/>
                        </a:spcAft>
                      </a:pPr>
                      <a:r>
                        <a:rPr lang="en-US"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R="77470" algn="ctr">
                        <a:lnSpc>
                          <a:spcPct val="107000"/>
                        </a:lnSpc>
                        <a:spcAft>
                          <a:spcPts val="0"/>
                        </a:spcAft>
                      </a:pPr>
                      <a:r>
                        <a:rPr lang="en-US"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R="37465" algn="ctr">
                        <a:lnSpc>
                          <a:spcPct val="107000"/>
                        </a:lnSpc>
                        <a:spcAft>
                          <a:spcPts val="0"/>
                        </a:spcAft>
                      </a:pPr>
                      <a:r>
                        <a:rPr lang="es-EC"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571743">
                <a:tc>
                  <a:txBody>
                    <a:bodyPr/>
                    <a:lstStyle/>
                    <a:p>
                      <a:pPr marL="67310" algn="ctr">
                        <a:lnSpc>
                          <a:spcPct val="107000"/>
                        </a:lnSpc>
                        <a:spcAft>
                          <a:spcPts val="0"/>
                        </a:spcAft>
                      </a:pPr>
                      <a:r>
                        <a:rPr lang="en-US" sz="105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BigDye</a:t>
                      </a:r>
                      <a:r>
                        <a:rPr lang="en-US"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Terminator  Sequencing Buffer 5x</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403860" algn="ctr">
                        <a:lnSpc>
                          <a:spcPct val="107000"/>
                        </a:lnSpc>
                        <a:spcAft>
                          <a:spcPts val="0"/>
                        </a:spcAft>
                      </a:pPr>
                      <a:r>
                        <a:rPr lang="es-EC"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5X</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286385"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0.75 X</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R="37465"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190581">
                <a:tc>
                  <a:txBody>
                    <a:bodyPr/>
                    <a:lstStyle/>
                    <a:p>
                      <a:pPr marL="67310" algn="ctr">
                        <a:lnSpc>
                          <a:spcPct val="107000"/>
                        </a:lnSpc>
                        <a:spcAft>
                          <a:spcPts val="0"/>
                        </a:spcAft>
                      </a:pPr>
                      <a:r>
                        <a:rPr lang="es-EC"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Primer Fw/Rv</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334010"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uM</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236220"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0,27 uM</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R="37465"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190581">
                <a:tc>
                  <a:txBody>
                    <a:bodyPr/>
                    <a:lstStyle/>
                    <a:p>
                      <a:pPr marL="67310" algn="ctr">
                        <a:lnSpc>
                          <a:spcPct val="107000"/>
                        </a:lnSpc>
                        <a:spcAft>
                          <a:spcPts val="0"/>
                        </a:spcAft>
                      </a:pPr>
                      <a:r>
                        <a:rPr lang="es-EC"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ADN amplificado</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488950" algn="ctr">
                        <a:lnSpc>
                          <a:spcPct val="107000"/>
                        </a:lnSpc>
                        <a:spcAft>
                          <a:spcPts val="0"/>
                        </a:spcAft>
                      </a:pPr>
                      <a:r>
                        <a:rPr lang="es-EC"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R="77470"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R="37465" algn="ctr">
                        <a:lnSpc>
                          <a:spcPct val="107000"/>
                        </a:lnSpc>
                        <a:spcAft>
                          <a:spcPts val="0"/>
                        </a:spcAft>
                      </a:pPr>
                      <a:r>
                        <a:rPr lang="es-EC"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s-MX"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190581">
                <a:tc gridSpan="2">
                  <a:txBody>
                    <a:bodyPr/>
                    <a:lstStyle/>
                    <a:p>
                      <a:pPr marR="20320" algn="ctr">
                        <a:lnSpc>
                          <a:spcPct val="107000"/>
                        </a:lnSpc>
                        <a:spcAft>
                          <a:spcPts val="0"/>
                        </a:spcAft>
                      </a:pPr>
                      <a:r>
                        <a:rPr lang="es-EC"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Volumen Final de Reacción</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a:txBody>
                    <a:bodyPr/>
                    <a:lstStyle/>
                    <a:p>
                      <a:pPr marR="77470" algn="ctr">
                        <a:lnSpc>
                          <a:spcPct val="107000"/>
                        </a:lnSpc>
                        <a:spcAft>
                          <a:spcPts val="0"/>
                        </a:spcAft>
                      </a:pPr>
                      <a:r>
                        <a:rPr lang="es-EC"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R="38100" algn="ctr">
                        <a:lnSpc>
                          <a:spcPct val="107000"/>
                        </a:lnSpc>
                        <a:spcAft>
                          <a:spcPts val="0"/>
                        </a:spcAft>
                      </a:pPr>
                      <a:r>
                        <a:rPr lang="es-EC"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Rectangle 2"/>
          <p:cNvSpPr>
            <a:spLocks noChangeArrowheads="1"/>
          </p:cNvSpPr>
          <p:nvPr/>
        </p:nvSpPr>
        <p:spPr bwMode="auto">
          <a:xfrm>
            <a:off x="3807947" y="30774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es-EC" altLang="es-MX" sz="1200" b="1" i="0" u="none" strike="noStrike" cap="none" normalizeH="0" baseline="0" dirty="0" smtClean="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abla </a:t>
            </a:r>
            <a:r>
              <a:rPr kumimoji="0" lang="es-EC" altLang="es-MX" sz="1200" b="1" i="0" u="none" strike="noStrike" cap="none" normalizeH="0" baseline="0" dirty="0" smtClean="0" bmk="_Toc473204442">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8.Conformación de la master mix para la PCR se secuencia.</a:t>
            </a:r>
            <a:endParaRPr kumimoji="0" lang="es-MX" altLang="es-MX"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pic>
        <p:nvPicPr>
          <p:cNvPr id="13316" name="Picture 4" descr="Resultado de imagen para big dye terminator 3.1"/>
          <p:cNvPicPr>
            <a:picLocks noChangeAspect="1" noChangeArrowheads="1"/>
          </p:cNvPicPr>
          <p:nvPr/>
        </p:nvPicPr>
        <p:blipFill rotWithShape="1">
          <a:blip r:embed="rId2">
            <a:extLst>
              <a:ext uri="{28A0092B-C50C-407E-A947-70E740481C1C}">
                <a14:useLocalDpi xmlns:a14="http://schemas.microsoft.com/office/drawing/2010/main" val="0"/>
              </a:ext>
            </a:extLst>
          </a:blip>
          <a:srcRect t="902" r="5405" b="42400"/>
          <a:stretch/>
        </p:blipFill>
        <p:spPr bwMode="auto">
          <a:xfrm>
            <a:off x="179512" y="3527425"/>
            <a:ext cx="3422273" cy="189349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071643" y="5456189"/>
            <a:ext cx="2736304" cy="307777"/>
          </a:xfrm>
          <a:prstGeom prst="rect">
            <a:avLst/>
          </a:prstGeom>
          <a:noFill/>
        </p:spPr>
        <p:txBody>
          <a:bodyPr wrap="square" rtlCol="0">
            <a:spAutoFit/>
          </a:bodyPr>
          <a:lstStyle/>
          <a:p>
            <a:r>
              <a:rPr lang="es-MX" dirty="0" err="1" smtClean="0"/>
              <a:t>Applied</a:t>
            </a:r>
            <a:r>
              <a:rPr lang="es-MX" dirty="0" smtClean="0"/>
              <a:t> </a:t>
            </a:r>
            <a:r>
              <a:rPr lang="es-MX" dirty="0" err="1" smtClean="0"/>
              <a:t>Biosystems</a:t>
            </a:r>
            <a:endParaRPr lang="es-MX" dirty="0"/>
          </a:p>
        </p:txBody>
      </p:sp>
    </p:spTree>
    <p:extLst>
      <p:ext uri="{BB962C8B-B14F-4D97-AF65-F5344CB8AC3E}">
        <p14:creationId xmlns:p14="http://schemas.microsoft.com/office/powerpoint/2010/main" val="1914001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415218"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convencional</a:t>
            </a:r>
            <a:endParaRPr lang="es-MX" dirty="0">
              <a:solidFill>
                <a:schemeClr val="bg1">
                  <a:lumMod val="85000"/>
                </a:schemeClr>
              </a:solidFill>
            </a:endParaRPr>
          </a:p>
        </p:txBody>
      </p:sp>
      <p:sp>
        <p:nvSpPr>
          <p:cNvPr id="7" name="Rectángulo redondeado 6"/>
          <p:cNvSpPr/>
          <p:nvPr/>
        </p:nvSpPr>
        <p:spPr>
          <a:xfrm>
            <a:off x="3309870" y="1484784"/>
            <a:ext cx="1821491"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PCR de secuencia</a:t>
            </a:r>
            <a:endParaRPr lang="es-MX" b="1" dirty="0"/>
          </a:p>
        </p:txBody>
      </p:sp>
      <p:sp>
        <p:nvSpPr>
          <p:cNvPr id="8" name="Rectángulo redondeado 7"/>
          <p:cNvSpPr/>
          <p:nvPr/>
        </p:nvSpPr>
        <p:spPr>
          <a:xfrm>
            <a:off x="6273579"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Electroforesis capilar</a:t>
            </a:r>
            <a:endParaRPr lang="es-MX" dirty="0">
              <a:solidFill>
                <a:schemeClr val="bg1">
                  <a:lumMod val="85000"/>
                </a:schemeClr>
              </a:solidFill>
            </a:endParaRPr>
          </a:p>
        </p:txBody>
      </p:sp>
      <p:sp>
        <p:nvSpPr>
          <p:cNvPr id="9" name="Flecha derecha 8"/>
          <p:cNvSpPr/>
          <p:nvPr/>
        </p:nvSpPr>
        <p:spPr>
          <a:xfrm>
            <a:off x="2339752" y="1700808"/>
            <a:ext cx="792088" cy="360040"/>
          </a:xfrm>
          <a:prstGeom prst="rightArrow">
            <a:avLst/>
          </a:prstGeom>
          <a:solidFill>
            <a:schemeClr val="bg1">
              <a:lumMod val="8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Picture 2" descr="Resultado de imagen para termociclador multigene tc9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92" y="3284984"/>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3635578" y="34594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es-EC" altLang="es-MX" sz="1200" b="1" i="0" u="none" strike="noStrike" cap="none" normalizeH="0" baseline="0" dirty="0" smtClean="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abla </a:t>
            </a:r>
            <a:r>
              <a:rPr kumimoji="0" lang="es-EC" altLang="es-MX" sz="1200" b="1" i="0" u="none" strike="noStrike" cap="none" normalizeH="0" baseline="0" dirty="0" smtClean="0" bmk="_Toc473204443">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9.Parametros utilizados para la PCR de secuencia.</a:t>
            </a:r>
            <a:endParaRPr kumimoji="0" lang="es-MX" altLang="es-MX"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1751412206"/>
              </p:ext>
            </p:extLst>
          </p:nvPr>
        </p:nvGraphicFramePr>
        <p:xfrm>
          <a:off x="3482827" y="3916648"/>
          <a:ext cx="4439285" cy="1174242"/>
        </p:xfrm>
        <a:graphic>
          <a:graphicData uri="http://schemas.openxmlformats.org/drawingml/2006/table">
            <a:tbl>
              <a:tblPr firstRow="1" firstCol="1" bandRow="1"/>
              <a:tblGrid>
                <a:gridCol w="1377205"/>
                <a:gridCol w="786875"/>
                <a:gridCol w="1373365"/>
                <a:gridCol w="901840"/>
              </a:tblGrid>
              <a:tr h="190500">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PASO</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TEMPERATURA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#CICLOS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 INICIAL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DENATURACION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rowSpan="3">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HIBRIDACION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s-MX"/>
                    </a:p>
                  </a:txBody>
                  <a:tcPr/>
                </a:tc>
              </a:tr>
              <a:tr h="190500">
                <a:tc>
                  <a:txBody>
                    <a:bodyPr/>
                    <a:lstStyle/>
                    <a:p>
                      <a:pPr algn="ctr">
                        <a:lnSpc>
                          <a:spcPct val="107000"/>
                        </a:lnSpc>
                        <a:spcAft>
                          <a:spcPts val="0"/>
                        </a:spcAft>
                      </a:pPr>
                      <a:r>
                        <a:rPr lang="es-MX"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ELONGACION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04:00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MX"/>
                    </a:p>
                  </a:txBody>
                  <a:tcPr/>
                </a:tc>
              </a:tr>
            </a:tbl>
          </a:graphicData>
        </a:graphic>
      </p:graphicFrame>
      <p:sp>
        <p:nvSpPr>
          <p:cNvPr id="16" name="CuadroTexto 15"/>
          <p:cNvSpPr txBox="1"/>
          <p:nvPr/>
        </p:nvSpPr>
        <p:spPr>
          <a:xfrm>
            <a:off x="606996" y="5587486"/>
            <a:ext cx="2183611" cy="307777"/>
          </a:xfrm>
          <a:prstGeom prst="rect">
            <a:avLst/>
          </a:prstGeom>
          <a:noFill/>
        </p:spPr>
        <p:txBody>
          <a:bodyPr wrap="none" rtlCol="0">
            <a:spAutoFit/>
          </a:bodyPr>
          <a:lstStyle/>
          <a:p>
            <a:r>
              <a:rPr lang="es-MX" dirty="0" err="1" smtClean="0"/>
              <a:t>Termociclador</a:t>
            </a:r>
            <a:r>
              <a:rPr lang="es-MX" dirty="0" smtClean="0"/>
              <a:t> </a:t>
            </a:r>
            <a:r>
              <a:rPr lang="es-MX" dirty="0" err="1" smtClean="0"/>
              <a:t>MultiGene</a:t>
            </a:r>
            <a:endParaRPr lang="es-MX" dirty="0"/>
          </a:p>
        </p:txBody>
      </p:sp>
    </p:spTree>
    <p:extLst>
      <p:ext uri="{BB962C8B-B14F-4D97-AF65-F5344CB8AC3E}">
        <p14:creationId xmlns:p14="http://schemas.microsoft.com/office/powerpoint/2010/main" val="2165062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smtClean="0"/>
              <a:t>MATERIALES Y METODOS </a:t>
            </a:r>
            <a:endParaRPr lang="en-US" sz="2400" b="1" i="1" dirty="0"/>
          </a:p>
        </p:txBody>
      </p:sp>
      <p:sp>
        <p:nvSpPr>
          <p:cNvPr id="6" name="Rectángulo redondeado 5"/>
          <p:cNvSpPr/>
          <p:nvPr/>
        </p:nvSpPr>
        <p:spPr>
          <a:xfrm>
            <a:off x="415218"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PCR convencional</a:t>
            </a:r>
            <a:endParaRPr lang="es-MX" dirty="0"/>
          </a:p>
        </p:txBody>
      </p:sp>
      <p:sp>
        <p:nvSpPr>
          <p:cNvPr id="7" name="Rectángulo redondeado 6"/>
          <p:cNvSpPr/>
          <p:nvPr/>
        </p:nvSpPr>
        <p:spPr>
          <a:xfrm>
            <a:off x="3331161"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PCR de secuencia</a:t>
            </a:r>
            <a:endParaRPr lang="es-MX" dirty="0"/>
          </a:p>
        </p:txBody>
      </p:sp>
      <p:sp>
        <p:nvSpPr>
          <p:cNvPr id="8" name="Rectángulo redondeado 7"/>
          <p:cNvSpPr/>
          <p:nvPr/>
        </p:nvSpPr>
        <p:spPr>
          <a:xfrm>
            <a:off x="6273579" y="1484784"/>
            <a:ext cx="18002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Electroforesis capilar</a:t>
            </a:r>
            <a:endParaRPr lang="es-MX" dirty="0"/>
          </a:p>
        </p:txBody>
      </p:sp>
      <p:sp>
        <p:nvSpPr>
          <p:cNvPr id="9" name="Flecha derecha 8"/>
          <p:cNvSpPr/>
          <p:nvPr/>
        </p:nvSpPr>
        <p:spPr>
          <a:xfrm>
            <a:off x="2339752" y="1700808"/>
            <a:ext cx="792088" cy="360040"/>
          </a:xfrm>
          <a:prstGeom prst="rightArrow">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Flecha derecha 9"/>
          <p:cNvSpPr/>
          <p:nvPr/>
        </p:nvSpPr>
        <p:spPr>
          <a:xfrm>
            <a:off x="5306426" y="1688157"/>
            <a:ext cx="792088" cy="3600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290" name="Picture 2" descr="http://www.beckman.com/Media/nucleic-acid-sample-preparation/post-reaction-clean-up/cleanseq.jpg?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426" y="2908315"/>
            <a:ext cx="2286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rot="16200000">
            <a:off x="5342430" y="2384884"/>
            <a:ext cx="720080"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p:nvPr/>
        </p:nvPicPr>
        <p:blipFill rotWithShape="1">
          <a:blip r:embed="rId3"/>
          <a:srcRect l="59233" t="26565" r="4616" b="34494"/>
          <a:stretch/>
        </p:blipFill>
        <p:spPr bwMode="auto">
          <a:xfrm>
            <a:off x="7059366" y="4669042"/>
            <a:ext cx="2028825" cy="1228725"/>
          </a:xfrm>
          <a:prstGeom prst="rect">
            <a:avLst/>
          </a:prstGeom>
          <a:ln>
            <a:noFill/>
          </a:ln>
          <a:extLst>
            <a:ext uri="{53640926-AAD7-44D8-BBD7-CCE9431645EC}">
              <a14:shadowObscured xmlns:a14="http://schemas.microsoft.com/office/drawing/2010/main"/>
            </a:ext>
          </a:extLst>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265866" y="3633960"/>
            <a:ext cx="5616624" cy="2070164"/>
          </a:xfrm>
          <a:prstGeom prst="rect">
            <a:avLst/>
          </a:prstGeom>
          <a:noFill/>
          <a:ln>
            <a:noFill/>
          </a:ln>
        </p:spPr>
      </p:pic>
      <p:sp>
        <p:nvSpPr>
          <p:cNvPr id="4" name="Rectángulo 3"/>
          <p:cNvSpPr/>
          <p:nvPr/>
        </p:nvSpPr>
        <p:spPr>
          <a:xfrm>
            <a:off x="280774" y="3633960"/>
            <a:ext cx="834842" cy="417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err="1" smtClean="0">
                <a:solidFill>
                  <a:schemeClr val="tx1"/>
                </a:solidFill>
              </a:rPr>
              <a:t>CleanSeq</a:t>
            </a:r>
            <a:endParaRPr lang="es-MX" sz="1000" dirty="0" smtClean="0">
              <a:solidFill>
                <a:schemeClr val="tx1"/>
              </a:solidFill>
            </a:endParaRPr>
          </a:p>
          <a:p>
            <a:pPr algn="ctr"/>
            <a:r>
              <a:rPr lang="es-MX" sz="1000" dirty="0" smtClean="0">
                <a:solidFill>
                  <a:schemeClr val="tx1"/>
                </a:solidFill>
              </a:rPr>
              <a:t>+Etanol</a:t>
            </a:r>
            <a:endParaRPr lang="es-MX" sz="1000" dirty="0">
              <a:solidFill>
                <a:schemeClr val="tx1"/>
              </a:solidFill>
            </a:endParaRPr>
          </a:p>
        </p:txBody>
      </p:sp>
      <p:sp>
        <p:nvSpPr>
          <p:cNvPr id="15" name="Rectángulo 14"/>
          <p:cNvSpPr/>
          <p:nvPr/>
        </p:nvSpPr>
        <p:spPr>
          <a:xfrm>
            <a:off x="7145527" y="3708801"/>
            <a:ext cx="928251" cy="532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rPr>
              <a:t>Reactivo con diferente composición </a:t>
            </a:r>
            <a:endParaRPr lang="es-MX" sz="1000" dirty="0">
              <a:solidFill>
                <a:schemeClr val="tx1"/>
              </a:solidFill>
            </a:endParaRPr>
          </a:p>
        </p:txBody>
      </p:sp>
      <p:sp>
        <p:nvSpPr>
          <p:cNvPr id="16" name="CuadroTexto 15"/>
          <p:cNvSpPr txBox="1"/>
          <p:nvPr/>
        </p:nvSpPr>
        <p:spPr>
          <a:xfrm>
            <a:off x="486358" y="5633977"/>
            <a:ext cx="4766874" cy="523220"/>
          </a:xfrm>
          <a:prstGeom prst="rect">
            <a:avLst/>
          </a:prstGeom>
          <a:noFill/>
        </p:spPr>
        <p:txBody>
          <a:bodyPr wrap="square" rtlCol="0">
            <a:spAutoFit/>
          </a:bodyPr>
          <a:lstStyle/>
          <a:p>
            <a:r>
              <a:rPr lang="es-MX" dirty="0" smtClean="0"/>
              <a:t>Mismo principio de </a:t>
            </a:r>
            <a:r>
              <a:rPr lang="es-MX" dirty="0"/>
              <a:t>s</a:t>
            </a:r>
            <a:r>
              <a:rPr lang="es-MX" dirty="0" smtClean="0"/>
              <a:t>istema de perlas magnéticas con alta afinidad al ADN</a:t>
            </a:r>
            <a:endParaRPr lang="es-MX" dirty="0"/>
          </a:p>
        </p:txBody>
      </p:sp>
      <p:sp>
        <p:nvSpPr>
          <p:cNvPr id="12" name="Rectángulo 11"/>
          <p:cNvSpPr/>
          <p:nvPr/>
        </p:nvSpPr>
        <p:spPr>
          <a:xfrm>
            <a:off x="6956164" y="3198994"/>
            <a:ext cx="1117614" cy="338554"/>
          </a:xfrm>
          <a:prstGeom prst="rect">
            <a:avLst/>
          </a:prstGeom>
        </p:spPr>
        <p:txBody>
          <a:bodyPr wrap="none">
            <a:spAutoFit/>
          </a:bodyPr>
          <a:lstStyle/>
          <a:p>
            <a:pPr algn="ctr"/>
            <a:r>
              <a:rPr lang="es-MX" sz="1600" b="1" dirty="0" err="1">
                <a:solidFill>
                  <a:schemeClr val="tx1"/>
                </a:solidFill>
              </a:rPr>
              <a:t>CleanSeq</a:t>
            </a:r>
            <a:endParaRPr lang="es-MX" sz="1600" b="1" dirty="0">
              <a:solidFill>
                <a:schemeClr val="tx1"/>
              </a:solidFill>
            </a:endParaRPr>
          </a:p>
        </p:txBody>
      </p:sp>
      <p:sp>
        <p:nvSpPr>
          <p:cNvPr id="17" name="CuadroTexto 16"/>
          <p:cNvSpPr txBox="1"/>
          <p:nvPr/>
        </p:nvSpPr>
        <p:spPr>
          <a:xfrm>
            <a:off x="2322558" y="3009528"/>
            <a:ext cx="197707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b="1" i="1" dirty="0" smtClean="0"/>
              <a:t>Purificación de secuencias de ADN</a:t>
            </a:r>
            <a:endParaRPr lang="es-MX" b="1" i="1" dirty="0"/>
          </a:p>
        </p:txBody>
      </p:sp>
    </p:spTree>
    <p:extLst>
      <p:ext uri="{BB962C8B-B14F-4D97-AF65-F5344CB8AC3E}">
        <p14:creationId xmlns:p14="http://schemas.microsoft.com/office/powerpoint/2010/main" val="2274379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3754760" cy="706091"/>
          </a:xfrm>
        </p:spPr>
        <p:txBody>
          <a:bodyPr/>
          <a:lstStyle/>
          <a:p>
            <a:r>
              <a:rPr lang="es-MX" sz="2400" dirty="0" smtClean="0"/>
              <a:t>3.- Determinación del genotipo </a:t>
            </a:r>
            <a:endParaRPr lang="es-MX" sz="2400" dirty="0"/>
          </a:p>
        </p:txBody>
      </p:sp>
      <p:sp>
        <p:nvSpPr>
          <p:cNvPr id="5"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dirty="0" smtClean="0"/>
              <a:t>MATERIALES Y METODOS </a:t>
            </a:r>
            <a:endParaRPr lang="en-US" sz="2400" b="1" i="1" dirty="0"/>
          </a:p>
        </p:txBody>
      </p:sp>
      <p:sp>
        <p:nvSpPr>
          <p:cNvPr id="6" name="Rectángulo redondeado 5"/>
          <p:cNvSpPr/>
          <p:nvPr/>
        </p:nvSpPr>
        <p:spPr>
          <a:xfrm>
            <a:off x="415218"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convencional</a:t>
            </a:r>
            <a:endParaRPr lang="es-MX" dirty="0">
              <a:solidFill>
                <a:schemeClr val="bg1">
                  <a:lumMod val="85000"/>
                </a:schemeClr>
              </a:solidFill>
            </a:endParaRPr>
          </a:p>
        </p:txBody>
      </p:sp>
      <p:sp>
        <p:nvSpPr>
          <p:cNvPr id="7" name="Rectángulo redondeado 6"/>
          <p:cNvSpPr/>
          <p:nvPr/>
        </p:nvSpPr>
        <p:spPr>
          <a:xfrm>
            <a:off x="3331161" y="1484784"/>
            <a:ext cx="1800200" cy="8640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chemeClr val="bg1">
                    <a:lumMod val="85000"/>
                  </a:schemeClr>
                </a:solidFill>
              </a:rPr>
              <a:t>PCR de secuencia</a:t>
            </a:r>
            <a:endParaRPr lang="es-MX" dirty="0">
              <a:solidFill>
                <a:schemeClr val="bg1">
                  <a:lumMod val="85000"/>
                </a:schemeClr>
              </a:solidFill>
            </a:endParaRPr>
          </a:p>
        </p:txBody>
      </p:sp>
      <p:sp>
        <p:nvSpPr>
          <p:cNvPr id="8" name="Rectángulo redondeado 7"/>
          <p:cNvSpPr/>
          <p:nvPr/>
        </p:nvSpPr>
        <p:spPr>
          <a:xfrm>
            <a:off x="6273578" y="1484784"/>
            <a:ext cx="1826813"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500" b="1" dirty="0" smtClean="0"/>
              <a:t>Electroforesis capilar</a:t>
            </a:r>
            <a:endParaRPr lang="es-MX" sz="1500" b="1" dirty="0"/>
          </a:p>
        </p:txBody>
      </p:sp>
      <p:sp>
        <p:nvSpPr>
          <p:cNvPr id="9" name="Flecha derecha 8"/>
          <p:cNvSpPr/>
          <p:nvPr/>
        </p:nvSpPr>
        <p:spPr>
          <a:xfrm>
            <a:off x="2339752" y="1700808"/>
            <a:ext cx="792088" cy="360040"/>
          </a:xfrm>
          <a:prstGeom prst="rightArrow">
            <a:avLst/>
          </a:prstGeom>
          <a:solidFill>
            <a:schemeClr val="bg1">
              <a:lumMod val="8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solidFill>
                <a:schemeClr val="bg1">
                  <a:lumMod val="85000"/>
                </a:schemeClr>
              </a:solidFill>
            </a:endParaRPr>
          </a:p>
        </p:txBody>
      </p:sp>
      <p:sp>
        <p:nvSpPr>
          <p:cNvPr id="10" name="Flecha derecha 9"/>
          <p:cNvSpPr/>
          <p:nvPr/>
        </p:nvSpPr>
        <p:spPr>
          <a:xfrm>
            <a:off x="5306426" y="1688157"/>
            <a:ext cx="792088" cy="36004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lumMod val="85000"/>
                </a:schemeClr>
              </a:solidFill>
            </a:endParaRPr>
          </a:p>
        </p:txBody>
      </p:sp>
      <p:pic>
        <p:nvPicPr>
          <p:cNvPr id="14338" name="Picture 2" descr="Resultado de imagen para genetic analyzer 3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45" y="2492896"/>
            <a:ext cx="4217611"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4155949" y="3269940"/>
            <a:ext cx="1142217"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273578" y="3969060"/>
            <a:ext cx="1534197" cy="1717848"/>
          </a:xfrm>
          <a:prstGeom prst="rect">
            <a:avLst/>
          </a:prstGeom>
          <a:noFill/>
          <a:ln w="19050">
            <a:solidFill>
              <a:schemeClr val="tx1"/>
            </a:solidFill>
          </a:ln>
        </p:spPr>
      </p:pic>
      <p:sp>
        <p:nvSpPr>
          <p:cNvPr id="4" name="Rectángulo 3"/>
          <p:cNvSpPr/>
          <p:nvPr/>
        </p:nvSpPr>
        <p:spPr>
          <a:xfrm>
            <a:off x="436063" y="5271120"/>
            <a:ext cx="4734272" cy="307777"/>
          </a:xfrm>
          <a:prstGeom prst="rect">
            <a:avLst/>
          </a:prstGeom>
        </p:spPr>
        <p:txBody>
          <a:bodyPr wrap="square">
            <a:spAutoFit/>
          </a:bodyPr>
          <a:lstStyle/>
          <a:p>
            <a:r>
              <a:rPr lang="en-US" dirty="0"/>
              <a:t>Genetic Analyzer 3130 (Applied Biosystems, Austin, TX). </a:t>
            </a:r>
            <a:endParaRPr lang="es-MX" dirty="0"/>
          </a:p>
        </p:txBody>
      </p:sp>
      <p:sp>
        <p:nvSpPr>
          <p:cNvPr id="12" name="CuadroTexto 11"/>
          <p:cNvSpPr txBox="1"/>
          <p:nvPr/>
        </p:nvSpPr>
        <p:spPr>
          <a:xfrm>
            <a:off x="5803427" y="2574194"/>
            <a:ext cx="2232248"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b="1" dirty="0" smtClean="0"/>
              <a:t>Láser excita los fluorocromos emitiendo una luz de longitud de onda distinta por cada ddntp</a:t>
            </a:r>
            <a:endParaRPr lang="es-MX" b="1" dirty="0"/>
          </a:p>
        </p:txBody>
      </p:sp>
    </p:spTree>
    <p:extLst>
      <p:ext uri="{BB962C8B-B14F-4D97-AF65-F5344CB8AC3E}">
        <p14:creationId xmlns:p14="http://schemas.microsoft.com/office/powerpoint/2010/main" val="3234533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5037345" y="7889"/>
            <a:ext cx="4086237" cy="4900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n-US" sz="2400" b="1" i="1" dirty="0" smtClean="0"/>
              <a:t>MATERIALES Y METODOS </a:t>
            </a:r>
            <a:endParaRPr lang="en-US" sz="2400" b="1" i="1" dirty="0"/>
          </a:p>
        </p:txBody>
      </p:sp>
      <p:sp>
        <p:nvSpPr>
          <p:cNvPr id="7" name="Título 1"/>
          <p:cNvSpPr>
            <a:spLocks noGrp="1"/>
          </p:cNvSpPr>
          <p:nvPr>
            <p:ph type="title"/>
          </p:nvPr>
        </p:nvSpPr>
        <p:spPr>
          <a:xfrm>
            <a:off x="323528" y="404664"/>
            <a:ext cx="3754760" cy="706091"/>
          </a:xfrm>
        </p:spPr>
        <p:txBody>
          <a:bodyPr/>
          <a:lstStyle/>
          <a:p>
            <a:r>
              <a:rPr lang="es-MX" sz="2400" dirty="0" smtClean="0"/>
              <a:t>4.- Análisis de datos </a:t>
            </a:r>
            <a:endParaRPr lang="es-MX" sz="2400" dirty="0"/>
          </a:p>
        </p:txBody>
      </p:sp>
      <p:sp>
        <p:nvSpPr>
          <p:cNvPr id="12" name="CuadroTexto 11"/>
          <p:cNvSpPr txBox="1"/>
          <p:nvPr/>
        </p:nvSpPr>
        <p:spPr>
          <a:xfrm>
            <a:off x="611560" y="1268760"/>
            <a:ext cx="5328592" cy="403187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pPr>
            <a:r>
              <a:rPr lang="es-MX" sz="3200" dirty="0" smtClean="0"/>
              <a:t>Historias clínicas</a:t>
            </a:r>
          </a:p>
          <a:p>
            <a:endParaRPr lang="es-MX" sz="3200" dirty="0" smtClean="0"/>
          </a:p>
          <a:p>
            <a:pPr marL="457200" indent="-457200">
              <a:buFont typeface="Arial" panose="020B0604020202020204" pitchFamily="34" charset="0"/>
              <a:buChar char="•"/>
            </a:pPr>
            <a:r>
              <a:rPr lang="es-MX" sz="3200" dirty="0" smtClean="0"/>
              <a:t>Frecuencia alélica y genotípica</a:t>
            </a:r>
          </a:p>
          <a:p>
            <a:endParaRPr lang="es-MX" sz="3200" dirty="0" smtClean="0"/>
          </a:p>
          <a:p>
            <a:pPr marL="457200" indent="-457200">
              <a:buFont typeface="Arial" panose="020B0604020202020204" pitchFamily="34" charset="0"/>
              <a:buChar char="•"/>
            </a:pPr>
            <a:r>
              <a:rPr lang="es-MX" sz="3200" dirty="0" smtClean="0"/>
              <a:t>HEW</a:t>
            </a:r>
          </a:p>
          <a:p>
            <a:pPr marL="457200" indent="-457200">
              <a:buFont typeface="Arial" panose="020B0604020202020204" pitchFamily="34" charset="0"/>
              <a:buChar char="•"/>
            </a:pPr>
            <a:endParaRPr lang="es-MX" sz="3200" dirty="0" smtClean="0"/>
          </a:p>
          <a:p>
            <a:pPr marL="457200" indent="-457200">
              <a:buFont typeface="Arial" panose="020B0604020202020204" pitchFamily="34" charset="0"/>
              <a:buChar char="•"/>
            </a:pPr>
            <a:r>
              <a:rPr lang="es-ES" sz="3200" dirty="0" smtClean="0"/>
              <a:t>Prueba </a:t>
            </a:r>
            <a:r>
              <a:rPr lang="es-ES" sz="3200" dirty="0" err="1" smtClean="0"/>
              <a:t>Odss</a:t>
            </a:r>
            <a:r>
              <a:rPr lang="es-ES" sz="3200" dirty="0" smtClean="0"/>
              <a:t> Ratio y X</a:t>
            </a:r>
            <a:r>
              <a:rPr lang="es-ES" sz="3200" baseline="30000" dirty="0" smtClean="0"/>
              <a:t>2</a:t>
            </a:r>
          </a:p>
        </p:txBody>
      </p:sp>
      <p:pic>
        <p:nvPicPr>
          <p:cNvPr id="13" name="Imagen 12"/>
          <p:cNvPicPr>
            <a:picLocks noChangeAspect="1"/>
          </p:cNvPicPr>
          <p:nvPr/>
        </p:nvPicPr>
        <p:blipFill>
          <a:blip r:embed="rId2"/>
          <a:stretch>
            <a:fillRect/>
          </a:stretch>
        </p:blipFill>
        <p:spPr>
          <a:xfrm>
            <a:off x="6084169" y="4700121"/>
            <a:ext cx="2160240" cy="540060"/>
          </a:xfrm>
          <a:prstGeom prst="rect">
            <a:avLst/>
          </a:prstGeom>
        </p:spPr>
      </p:pic>
      <p:sp>
        <p:nvSpPr>
          <p:cNvPr id="14" name="CuadroTexto 13"/>
          <p:cNvSpPr txBox="1"/>
          <p:nvPr/>
        </p:nvSpPr>
        <p:spPr>
          <a:xfrm>
            <a:off x="5360889" y="1484784"/>
            <a:ext cx="288032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MX" dirty="0" smtClean="0"/>
              <a:t>Edad </a:t>
            </a:r>
          </a:p>
          <a:p>
            <a:pPr marL="285750" indent="-285750">
              <a:buFont typeface="Arial" panose="020B0604020202020204" pitchFamily="34" charset="0"/>
              <a:buChar char="•"/>
            </a:pPr>
            <a:r>
              <a:rPr lang="es-MX" dirty="0" smtClean="0"/>
              <a:t>Género</a:t>
            </a:r>
          </a:p>
          <a:p>
            <a:pPr marL="285750" indent="-285750">
              <a:buFont typeface="Arial" panose="020B0604020202020204" pitchFamily="34" charset="0"/>
              <a:buChar char="•"/>
            </a:pPr>
            <a:r>
              <a:rPr lang="es-MX" dirty="0" smtClean="0"/>
              <a:t>Localización</a:t>
            </a:r>
          </a:p>
          <a:p>
            <a:pPr marL="285750" indent="-285750">
              <a:buFont typeface="Arial" panose="020B0604020202020204" pitchFamily="34" charset="0"/>
              <a:buChar char="•"/>
            </a:pPr>
            <a:r>
              <a:rPr lang="es-MX" dirty="0" smtClean="0"/>
              <a:t>Clasificación Patológica TNM</a:t>
            </a:r>
          </a:p>
          <a:p>
            <a:pPr marL="285750" indent="-285750">
              <a:buFont typeface="Arial" panose="020B0604020202020204" pitchFamily="34" charset="0"/>
              <a:buChar char="•"/>
            </a:pPr>
            <a:r>
              <a:rPr lang="es-MX" dirty="0" smtClean="0"/>
              <a:t>Clasificación </a:t>
            </a:r>
            <a:r>
              <a:rPr lang="es-MX" dirty="0" err="1" smtClean="0"/>
              <a:t>Breslow</a:t>
            </a:r>
            <a:endParaRPr lang="es-MX" dirty="0" smtClean="0"/>
          </a:p>
          <a:p>
            <a:pPr marL="285750" indent="-285750">
              <a:buFont typeface="Arial" panose="020B0604020202020204" pitchFamily="34" charset="0"/>
              <a:buChar char="•"/>
            </a:pPr>
            <a:r>
              <a:rPr lang="es-MX" dirty="0" smtClean="0"/>
              <a:t>Clasificación Clark</a:t>
            </a:r>
            <a:endParaRPr lang="es-MX" dirty="0"/>
          </a:p>
        </p:txBody>
      </p:sp>
      <p:sp>
        <p:nvSpPr>
          <p:cNvPr id="15" name="Flecha derecha 14"/>
          <p:cNvSpPr/>
          <p:nvPr/>
        </p:nvSpPr>
        <p:spPr>
          <a:xfrm>
            <a:off x="4355976" y="1556792"/>
            <a:ext cx="681369"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6" name="CuadroTexto 15"/>
          <p:cNvSpPr txBox="1"/>
          <p:nvPr/>
        </p:nvSpPr>
        <p:spPr>
          <a:xfrm>
            <a:off x="5360889" y="1110755"/>
            <a:ext cx="1299343" cy="307777"/>
          </a:xfrm>
          <a:prstGeom prst="rect">
            <a:avLst/>
          </a:prstGeom>
          <a:noFill/>
        </p:spPr>
        <p:txBody>
          <a:bodyPr wrap="square" rtlCol="0">
            <a:spAutoFit/>
          </a:bodyPr>
          <a:lstStyle/>
          <a:p>
            <a:r>
              <a:rPr lang="es-MX" b="1" dirty="0" smtClean="0"/>
              <a:t>TABULAR</a:t>
            </a:r>
            <a:endParaRPr lang="es-MX" b="1" dirty="0"/>
          </a:p>
        </p:txBody>
      </p:sp>
      <p:pic>
        <p:nvPicPr>
          <p:cNvPr id="18" name="Imagen 17"/>
          <p:cNvPicPr>
            <a:picLocks noChangeAspect="1"/>
          </p:cNvPicPr>
          <p:nvPr/>
        </p:nvPicPr>
        <p:blipFill>
          <a:blip r:embed="rId3"/>
          <a:stretch>
            <a:fillRect/>
          </a:stretch>
        </p:blipFill>
        <p:spPr>
          <a:xfrm>
            <a:off x="2915816" y="3686069"/>
            <a:ext cx="5761261" cy="419100"/>
          </a:xfrm>
          <a:prstGeom prst="rect">
            <a:avLst/>
          </a:prstGeom>
        </p:spPr>
      </p:pic>
      <p:sp>
        <p:nvSpPr>
          <p:cNvPr id="19" name="CuadroTexto 18"/>
          <p:cNvSpPr txBox="1"/>
          <p:nvPr/>
        </p:nvSpPr>
        <p:spPr>
          <a:xfrm>
            <a:off x="4761584" y="3203121"/>
            <a:ext cx="2645170" cy="523220"/>
          </a:xfrm>
          <a:prstGeom prst="rect">
            <a:avLst/>
          </a:prstGeom>
          <a:noFill/>
        </p:spPr>
        <p:txBody>
          <a:bodyPr wrap="square" rtlCol="0">
            <a:spAutoFit/>
          </a:bodyPr>
          <a:lstStyle/>
          <a:p>
            <a:pPr algn="ctr"/>
            <a:r>
              <a:rPr lang="es-MX" b="1" dirty="0" smtClean="0"/>
              <a:t>PROGRAMAS  BIOINFORMATICOS</a:t>
            </a:r>
            <a:endParaRPr lang="es-MX" b="1" dirty="0"/>
          </a:p>
        </p:txBody>
      </p:sp>
    </p:spTree>
    <p:extLst>
      <p:ext uri="{BB962C8B-B14F-4D97-AF65-F5344CB8AC3E}">
        <p14:creationId xmlns:p14="http://schemas.microsoft.com/office/powerpoint/2010/main" val="20628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539552" y="1700808"/>
            <a:ext cx="8229600" cy="198884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US" sz="4400" b="1" dirty="0" smtClean="0"/>
              <a:t>RESULTADOS </a:t>
            </a:r>
          </a:p>
          <a:p>
            <a:r>
              <a:rPr lang="es-US" sz="4400" b="1" dirty="0" smtClean="0"/>
              <a:t>Y </a:t>
            </a:r>
          </a:p>
          <a:p>
            <a:r>
              <a:rPr lang="es-US" sz="4400" b="1" dirty="0" smtClean="0"/>
              <a:t>DISCUSIÓN</a:t>
            </a:r>
            <a:endParaRPr lang="es-US" sz="4400" b="1" dirty="0"/>
          </a:p>
        </p:txBody>
      </p:sp>
    </p:spTree>
    <p:extLst>
      <p:ext uri="{BB962C8B-B14F-4D97-AF65-F5344CB8AC3E}">
        <p14:creationId xmlns:p14="http://schemas.microsoft.com/office/powerpoint/2010/main" val="1853532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2206257" y="2230111"/>
            <a:ext cx="1903916" cy="1790328"/>
          </a:xfrm>
          <a:prstGeom prst="rect">
            <a:avLst/>
          </a:prstGeom>
        </p:spPr>
      </p:pic>
      <p:sp>
        <p:nvSpPr>
          <p:cNvPr id="2" name="Título 1"/>
          <p:cNvSpPr>
            <a:spLocks noGrp="1"/>
          </p:cNvSpPr>
          <p:nvPr>
            <p:ph type="title"/>
          </p:nvPr>
        </p:nvSpPr>
        <p:spPr>
          <a:xfrm>
            <a:off x="1531794" y="0"/>
            <a:ext cx="7360686" cy="706091"/>
          </a:xfrm>
        </p:spPr>
        <p:txBody>
          <a:bodyPr/>
          <a:lstStyle/>
          <a:p>
            <a:pPr algn="r"/>
            <a:r>
              <a:rPr lang="es-US" sz="2800" b="1" i="1" dirty="0" smtClean="0"/>
              <a:t>FORMULACIÓN DEL PROBLEMA</a:t>
            </a:r>
            <a:endParaRPr lang="es-US" sz="2800" b="1" i="1" dirty="0"/>
          </a:p>
        </p:txBody>
      </p:sp>
      <p:sp>
        <p:nvSpPr>
          <p:cNvPr id="9" name="CuadroTexto 8"/>
          <p:cNvSpPr txBox="1"/>
          <p:nvPr/>
        </p:nvSpPr>
        <p:spPr>
          <a:xfrm>
            <a:off x="4604808" y="5207693"/>
            <a:ext cx="151216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smtClean="0">
                <a:solidFill>
                  <a:schemeClr val="accent6">
                    <a:lumMod val="75000"/>
                  </a:schemeClr>
                </a:solidFill>
              </a:rPr>
              <a:t>Radiación UV</a:t>
            </a:r>
            <a:endParaRPr lang="es-MX" b="1" dirty="0">
              <a:solidFill>
                <a:schemeClr val="accent6">
                  <a:lumMod val="75000"/>
                </a:schemeClr>
              </a:solidFill>
            </a:endParaRPr>
          </a:p>
        </p:txBody>
      </p:sp>
      <p:sp>
        <p:nvSpPr>
          <p:cNvPr id="11" name="CuadroTexto 10"/>
          <p:cNvSpPr txBox="1"/>
          <p:nvPr/>
        </p:nvSpPr>
        <p:spPr>
          <a:xfrm>
            <a:off x="1443165" y="5235199"/>
            <a:ext cx="266429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s-MX" b="1" dirty="0" smtClean="0"/>
              <a:t>Deterioro de la capa de ozono</a:t>
            </a:r>
          </a:p>
          <a:p>
            <a:pPr marL="285750" indent="-285750">
              <a:buFont typeface="Arial" panose="020B0604020202020204" pitchFamily="34" charset="0"/>
              <a:buChar char="•"/>
            </a:pPr>
            <a:r>
              <a:rPr lang="es-MX" b="1" dirty="0" smtClean="0"/>
              <a:t>Perdida de hábitos de cuidado de piel</a:t>
            </a:r>
            <a:endParaRPr lang="es-MX" b="1" dirty="0"/>
          </a:p>
        </p:txBody>
      </p:sp>
      <p:pic>
        <p:nvPicPr>
          <p:cNvPr id="27650" name="Picture 2" descr="http://piel-l.org/blog/wp-content/uploads/2008/08/dsc02077-300x1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37" y="1694458"/>
            <a:ext cx="1941416" cy="128780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Resultado de imagen para l melan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1" y="3360020"/>
            <a:ext cx="2045232" cy="136008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78228" y="892886"/>
            <a:ext cx="2107080" cy="461665"/>
          </a:xfrm>
          <a:prstGeom prst="rect">
            <a:avLst/>
          </a:prstGeom>
          <a:noFill/>
        </p:spPr>
        <p:txBody>
          <a:bodyPr wrap="square" rtlCol="0">
            <a:spAutoFit/>
          </a:bodyPr>
          <a:lstStyle/>
          <a:p>
            <a:pPr algn="ctr"/>
            <a:r>
              <a:rPr lang="es-MX" sz="2400" b="1" dirty="0" smtClean="0"/>
              <a:t>MELANOMA</a:t>
            </a:r>
            <a:endParaRPr lang="es-MX" sz="2400" b="1" dirty="0"/>
          </a:p>
        </p:txBody>
      </p:sp>
      <p:pic>
        <p:nvPicPr>
          <p:cNvPr id="27656" name="Picture 8" descr="Resultado de imagen para melanoci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4281" y="1751445"/>
            <a:ext cx="3619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5216519" y="1332032"/>
            <a:ext cx="2071510" cy="523220"/>
          </a:xfrm>
          <a:prstGeom prst="rect">
            <a:avLst/>
          </a:prstGeom>
          <a:noFill/>
        </p:spPr>
        <p:txBody>
          <a:bodyPr wrap="square" rtlCol="0">
            <a:spAutoFit/>
          </a:bodyPr>
          <a:lstStyle/>
          <a:p>
            <a:pPr algn="ctr"/>
            <a:r>
              <a:rPr lang="es-MX" b="1" dirty="0" smtClean="0"/>
              <a:t>Acumulación de alteraciones </a:t>
            </a:r>
            <a:endParaRPr lang="es-MX" b="1" dirty="0"/>
          </a:p>
        </p:txBody>
      </p:sp>
      <p:sp>
        <p:nvSpPr>
          <p:cNvPr id="23" name="Flecha derecha 22"/>
          <p:cNvSpPr/>
          <p:nvPr/>
        </p:nvSpPr>
        <p:spPr>
          <a:xfrm rot="1340557">
            <a:off x="3993852" y="1459887"/>
            <a:ext cx="892228" cy="166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lecha derecha 31"/>
          <p:cNvSpPr/>
          <p:nvPr/>
        </p:nvSpPr>
        <p:spPr>
          <a:xfrm rot="16200000">
            <a:off x="5961586" y="4423127"/>
            <a:ext cx="742726" cy="210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Flecha derecha 32"/>
          <p:cNvSpPr/>
          <p:nvPr/>
        </p:nvSpPr>
        <p:spPr>
          <a:xfrm rot="8972866">
            <a:off x="7430512" y="1433655"/>
            <a:ext cx="790173" cy="200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2881960" y="1091465"/>
            <a:ext cx="1103670" cy="4909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Genéticas</a:t>
            </a:r>
            <a:r>
              <a:rPr lang="es-MX" dirty="0" smtClean="0"/>
              <a:t> </a:t>
            </a:r>
            <a:endParaRPr lang="es-MX" dirty="0"/>
          </a:p>
        </p:txBody>
      </p:sp>
      <p:sp>
        <p:nvSpPr>
          <p:cNvPr id="37" name="Rectángulo 36"/>
          <p:cNvSpPr/>
          <p:nvPr/>
        </p:nvSpPr>
        <p:spPr>
          <a:xfrm>
            <a:off x="7434160" y="780693"/>
            <a:ext cx="1530212" cy="4909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Inmunológicas </a:t>
            </a:r>
            <a:r>
              <a:rPr lang="es-MX" dirty="0" smtClean="0"/>
              <a:t> </a:t>
            </a:r>
            <a:endParaRPr lang="es-MX" dirty="0"/>
          </a:p>
        </p:txBody>
      </p:sp>
      <p:sp>
        <p:nvSpPr>
          <p:cNvPr id="38" name="Rectángulo 37"/>
          <p:cNvSpPr/>
          <p:nvPr/>
        </p:nvSpPr>
        <p:spPr>
          <a:xfrm>
            <a:off x="4586764" y="4553872"/>
            <a:ext cx="1530212" cy="4909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Ambientales</a:t>
            </a:r>
            <a:r>
              <a:rPr lang="es-MX" dirty="0" smtClean="0"/>
              <a:t> </a:t>
            </a:r>
            <a:endParaRPr lang="es-MX" dirty="0"/>
          </a:p>
        </p:txBody>
      </p:sp>
      <p:sp>
        <p:nvSpPr>
          <p:cNvPr id="3" name="Flecha derecha 2"/>
          <p:cNvSpPr/>
          <p:nvPr/>
        </p:nvSpPr>
        <p:spPr>
          <a:xfrm>
            <a:off x="4161225" y="5301208"/>
            <a:ext cx="389819" cy="16552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6520679" y="4276637"/>
            <a:ext cx="2609837" cy="1169551"/>
          </a:xfrm>
          <a:prstGeom prst="rect">
            <a:avLst/>
          </a:prstGeom>
          <a:noFill/>
        </p:spPr>
        <p:txBody>
          <a:bodyPr wrap="square" rtlCol="0">
            <a:spAutoFit/>
          </a:bodyPr>
          <a:lstStyle/>
          <a:p>
            <a:pPr algn="just"/>
            <a:r>
              <a:rPr lang="es-MX" b="1" dirty="0" smtClean="0">
                <a:solidFill>
                  <a:srgbClr val="FF0000"/>
                </a:solidFill>
              </a:rPr>
              <a:t>Acumulación de mutaciones generando, </a:t>
            </a:r>
            <a:r>
              <a:rPr lang="es-MX" b="1" dirty="0">
                <a:solidFill>
                  <a:srgbClr val="FF0000"/>
                </a:solidFill>
              </a:rPr>
              <a:t>alteración en el ciclo celular y una proliferación </a:t>
            </a:r>
            <a:r>
              <a:rPr lang="es-MX" b="1" dirty="0" smtClean="0">
                <a:solidFill>
                  <a:srgbClr val="FF0000"/>
                </a:solidFill>
              </a:rPr>
              <a:t>descontrolada.</a:t>
            </a:r>
            <a:endParaRPr lang="es-MX" b="1" dirty="0">
              <a:solidFill>
                <a:srgbClr val="FF0000"/>
              </a:solidFill>
            </a:endParaRPr>
          </a:p>
          <a:p>
            <a:endParaRPr lang="es-MX" dirty="0"/>
          </a:p>
        </p:txBody>
      </p:sp>
      <p:sp>
        <p:nvSpPr>
          <p:cNvPr id="22" name="Flecha derecha 21"/>
          <p:cNvSpPr/>
          <p:nvPr/>
        </p:nvSpPr>
        <p:spPr>
          <a:xfrm rot="13144658">
            <a:off x="7166629" y="3849748"/>
            <a:ext cx="742726" cy="21032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a:off x="206610" y="6316683"/>
            <a:ext cx="5904656" cy="584775"/>
          </a:xfrm>
          <a:prstGeom prst="rect">
            <a:avLst/>
          </a:prstGeom>
          <a:noFill/>
        </p:spPr>
        <p:txBody>
          <a:bodyPr wrap="square" rtlCol="0">
            <a:spAutoFit/>
          </a:bodyPr>
          <a:lstStyle/>
          <a:p>
            <a:r>
              <a:rPr lang="es-MX" sz="900" dirty="0" smtClean="0"/>
              <a:t>Imágenes </a:t>
            </a:r>
            <a:r>
              <a:rPr lang="es-MX" sz="900" dirty="0" err="1" smtClean="0"/>
              <a:t>tomádas</a:t>
            </a:r>
            <a:r>
              <a:rPr lang="es-MX" sz="900" dirty="0" smtClean="0"/>
              <a:t> de:</a:t>
            </a:r>
            <a:r>
              <a:rPr lang="es-EC" sz="900" dirty="0"/>
              <a:t>Acosta, A. E., Fierro, E., Velásquez, V., &amp; Rueda, X. (2009). Melanoma: patogénesis, clínica e histopatología. </a:t>
            </a:r>
            <a:r>
              <a:rPr lang="es-EC" sz="900" i="1" dirty="0" err="1"/>
              <a:t>Rev</a:t>
            </a:r>
            <a:r>
              <a:rPr lang="es-EC" sz="900" i="1" dirty="0"/>
              <a:t> </a:t>
            </a:r>
            <a:r>
              <a:rPr lang="es-EC" sz="900" i="1" dirty="0" err="1"/>
              <a:t>Asoc</a:t>
            </a:r>
            <a:r>
              <a:rPr lang="es-EC" sz="900" i="1" dirty="0"/>
              <a:t> Col </a:t>
            </a:r>
            <a:r>
              <a:rPr lang="es-EC" sz="900" i="1" dirty="0" err="1"/>
              <a:t>Dermatol</a:t>
            </a:r>
            <a:r>
              <a:rPr lang="es-EC" sz="900" i="1" dirty="0"/>
              <a:t>, 17</a:t>
            </a:r>
            <a:r>
              <a:rPr lang="es-EC" sz="900" dirty="0"/>
              <a:t>(2), 87-108.</a:t>
            </a:r>
            <a:endParaRPr lang="es-MX" sz="900" dirty="0"/>
          </a:p>
          <a:p>
            <a:endParaRPr lang="es-MX" dirty="0"/>
          </a:p>
        </p:txBody>
      </p:sp>
    </p:spTree>
    <p:extLst>
      <p:ext uri="{BB962C8B-B14F-4D97-AF65-F5344CB8AC3E}">
        <p14:creationId xmlns:p14="http://schemas.microsoft.com/office/powerpoint/2010/main" val="1419397917"/>
      </p:ext>
    </p:extLst>
  </p:cSld>
  <p:clrMapOvr>
    <a:masterClrMapping/>
  </p:clrMapOvr>
  <mc:AlternateContent xmlns:mc="http://schemas.openxmlformats.org/markup-compatibility/2006" xmlns:p14="http://schemas.microsoft.com/office/powerpoint/2010/main">
    <mc:Choice Requires="p14">
      <p:transition spd="slow" p14:dur="2000" advTm="40471"/>
    </mc:Choice>
    <mc:Fallback xmlns="">
      <p:transition spd="slow" advTm="40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7"/>
          <p:cNvSpPr>
            <a:spLocks noGrp="1"/>
          </p:cNvSpPr>
          <p:nvPr>
            <p:ph type="title"/>
          </p:nvPr>
        </p:nvSpPr>
        <p:spPr>
          <a:xfrm>
            <a:off x="6732240" y="0"/>
            <a:ext cx="2304256" cy="553968"/>
          </a:xfrm>
          <a:prstGeom prst="rect">
            <a:avLst/>
          </a:prstGeom>
        </p:spPr>
        <p:txBody>
          <a:bodyPr wrap="square">
            <a:spAutoFit/>
          </a:bodyPr>
          <a:lstStyle/>
          <a:p>
            <a:pPr algn="r"/>
            <a:r>
              <a:rPr lang="es-US" sz="2400" b="1" i="1" dirty="0" smtClean="0"/>
              <a:t>RESULTADOS</a:t>
            </a:r>
            <a:endParaRPr lang="en-US" sz="2400" i="1" dirty="0"/>
          </a:p>
        </p:txBody>
      </p:sp>
      <p:cxnSp>
        <p:nvCxnSpPr>
          <p:cNvPr id="24" name="Conector recto de flecha 23"/>
          <p:cNvCxnSpPr/>
          <p:nvPr/>
        </p:nvCxnSpPr>
        <p:spPr>
          <a:xfrm>
            <a:off x="1447700" y="2217485"/>
            <a:ext cx="247328" cy="1962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179512" y="570332"/>
            <a:ext cx="5328592" cy="461665"/>
          </a:xfrm>
          <a:prstGeom prst="rect">
            <a:avLst/>
          </a:prstGeom>
          <a:noFill/>
        </p:spPr>
        <p:txBody>
          <a:bodyPr wrap="square" rtlCol="0">
            <a:spAutoFit/>
          </a:bodyPr>
          <a:lstStyle/>
          <a:p>
            <a:r>
              <a:rPr lang="es-MX" sz="2400" dirty="0" smtClean="0"/>
              <a:t>1.- Evaluación de muestras de ADN</a:t>
            </a:r>
            <a:endParaRPr lang="es-MX" sz="2400" dirty="0"/>
          </a:p>
        </p:txBody>
      </p:sp>
      <p:pic>
        <p:nvPicPr>
          <p:cNvPr id="15" name="Imagen 14" descr="Resultado de imagen para nanodrop 2000"/>
          <p:cNvPicPr/>
          <p:nvPr/>
        </p:nvPicPr>
        <p:blipFill rotWithShape="1">
          <a:blip r:embed="rId3">
            <a:extLst>
              <a:ext uri="{28A0092B-C50C-407E-A947-70E740481C1C}">
                <a14:useLocalDpi xmlns:a14="http://schemas.microsoft.com/office/drawing/2010/main" val="0"/>
              </a:ext>
            </a:extLst>
          </a:blip>
          <a:srcRect b="8000"/>
          <a:stretch/>
        </p:blipFill>
        <p:spPr bwMode="auto">
          <a:xfrm>
            <a:off x="612912" y="1916832"/>
            <a:ext cx="2603252" cy="2808312"/>
          </a:xfrm>
          <a:prstGeom prst="rect">
            <a:avLst/>
          </a:prstGeom>
          <a:noFill/>
          <a:ln>
            <a:noFill/>
          </a:ln>
        </p:spPr>
      </p:pic>
      <p:sp>
        <p:nvSpPr>
          <p:cNvPr id="20" name="Flecha curvada hacia abajo 19"/>
          <p:cNvSpPr/>
          <p:nvPr/>
        </p:nvSpPr>
        <p:spPr>
          <a:xfrm>
            <a:off x="3335288" y="1693684"/>
            <a:ext cx="2160240" cy="7200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aphicFrame>
        <p:nvGraphicFramePr>
          <p:cNvPr id="22" name="Tabla 21"/>
          <p:cNvGraphicFramePr>
            <a:graphicFrameLocks noGrp="1"/>
          </p:cNvGraphicFramePr>
          <p:nvPr>
            <p:extLst>
              <p:ext uri="{D42A27DB-BD31-4B8C-83A1-F6EECF244321}">
                <p14:modId xmlns:p14="http://schemas.microsoft.com/office/powerpoint/2010/main" val="3336010226"/>
              </p:ext>
            </p:extLst>
          </p:nvPr>
        </p:nvGraphicFramePr>
        <p:xfrm>
          <a:off x="4078288" y="2924944"/>
          <a:ext cx="4795212" cy="1408356"/>
        </p:xfrm>
        <a:graphic>
          <a:graphicData uri="http://schemas.openxmlformats.org/drawingml/2006/table">
            <a:tbl>
              <a:tblPr firstRow="1" firstCol="1" bandRow="1"/>
              <a:tblGrid>
                <a:gridCol w="1598042"/>
                <a:gridCol w="1598585"/>
                <a:gridCol w="1598585"/>
              </a:tblGrid>
              <a:tr h="306034">
                <a:tc gridSpan="3">
                  <a:txBody>
                    <a:bodyPr/>
                    <a:lstStyle/>
                    <a:p>
                      <a:pPr algn="ctr">
                        <a:lnSpc>
                          <a:spcPct val="107000"/>
                        </a:lnSpc>
                        <a:spcAft>
                          <a:spcPts val="0"/>
                        </a:spcAft>
                      </a:pPr>
                      <a:r>
                        <a:rPr lang="es-E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Concentración de ADN</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306034">
                <a:tc>
                  <a:txBody>
                    <a:bodyPr/>
                    <a:lstStyle/>
                    <a:p>
                      <a:pPr algn="ctr">
                        <a:lnSpc>
                          <a:spcPct val="107000"/>
                        </a:lnSpc>
                        <a:spcAft>
                          <a:spcPts val="0"/>
                        </a:spcAft>
                      </a:pPr>
                      <a:r>
                        <a:rPr lang="es-E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s-MX"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Rango (</a:t>
                      </a:r>
                      <a:r>
                        <a:rPr lang="es-ES"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a:t>
                      </a: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/µl)</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Promedio (</a:t>
                      </a:r>
                      <a:r>
                        <a:rPr lang="es-ES"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a:t>
                      </a: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/µl)</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06034">
                <a:tc>
                  <a:txBody>
                    <a:bodyPr/>
                    <a:lstStyle/>
                    <a:p>
                      <a:pPr algn="ctr">
                        <a:lnSpc>
                          <a:spcPct val="107000"/>
                        </a:lnSpc>
                        <a:spcAft>
                          <a:spcPts val="0"/>
                        </a:spcAft>
                      </a:pPr>
                      <a:r>
                        <a:rPr lang="es-E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Afectos</a:t>
                      </a:r>
                      <a:endParaRPr lang="es-MX"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5.2-885.9</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175.80</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50050">
                <a:tc>
                  <a:txBody>
                    <a:bodyPr/>
                    <a:lstStyle/>
                    <a:p>
                      <a:pPr algn="ctr">
                        <a:lnSpc>
                          <a:spcPct val="107000"/>
                        </a:lnSpc>
                        <a:spcAft>
                          <a:spcPts val="0"/>
                        </a:spcAft>
                      </a:pPr>
                      <a:r>
                        <a:rPr lang="es-E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Controles</a:t>
                      </a:r>
                      <a:endParaRPr lang="es-MX"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8.8-161.4</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35.15</a:t>
                      </a:r>
                      <a:endParaRPr lang="es-MX"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CuadroTexto 3"/>
          <p:cNvSpPr txBox="1"/>
          <p:nvPr/>
        </p:nvSpPr>
        <p:spPr>
          <a:xfrm>
            <a:off x="4078288" y="2583011"/>
            <a:ext cx="4958208" cy="307777"/>
          </a:xfrm>
          <a:prstGeom prst="rect">
            <a:avLst/>
          </a:prstGeom>
          <a:noFill/>
        </p:spPr>
        <p:txBody>
          <a:bodyPr wrap="square" rtlCol="0">
            <a:spAutoFit/>
          </a:bodyPr>
          <a:lstStyle/>
          <a:p>
            <a:r>
              <a:rPr lang="es-MX" dirty="0" smtClean="0"/>
              <a:t>Tabla 10. Concentración promedio grupos afectos y control</a:t>
            </a:r>
            <a:endParaRPr lang="es-MX" dirty="0"/>
          </a:p>
        </p:txBody>
      </p:sp>
      <p:sp>
        <p:nvSpPr>
          <p:cNvPr id="25" name="CuadroTexto 24"/>
          <p:cNvSpPr txBox="1"/>
          <p:nvPr/>
        </p:nvSpPr>
        <p:spPr>
          <a:xfrm>
            <a:off x="1082987" y="4760044"/>
            <a:ext cx="1663101" cy="523220"/>
          </a:xfrm>
          <a:prstGeom prst="rect">
            <a:avLst/>
          </a:prstGeom>
          <a:noFill/>
        </p:spPr>
        <p:txBody>
          <a:bodyPr wrap="square" rtlCol="0">
            <a:spAutoFit/>
          </a:bodyPr>
          <a:lstStyle/>
          <a:p>
            <a:r>
              <a:rPr lang="es-MX" dirty="0" err="1" smtClean="0"/>
              <a:t>Espectofotómetro</a:t>
            </a:r>
            <a:endParaRPr lang="es-MX" dirty="0" smtClean="0"/>
          </a:p>
          <a:p>
            <a:r>
              <a:rPr lang="es-MX" dirty="0" err="1" smtClean="0"/>
              <a:t>Nanodrop</a:t>
            </a:r>
            <a:r>
              <a:rPr lang="es-MX" dirty="0" smtClean="0"/>
              <a:t> 2000 </a:t>
            </a:r>
            <a:endParaRPr lang="es-MX" dirty="0"/>
          </a:p>
        </p:txBody>
      </p:sp>
    </p:spTree>
    <p:extLst>
      <p:ext uri="{BB962C8B-B14F-4D97-AF65-F5344CB8AC3E}">
        <p14:creationId xmlns:p14="http://schemas.microsoft.com/office/powerpoint/2010/main" val="1638694556"/>
      </p:ext>
    </p:extLst>
  </p:cSld>
  <p:clrMapOvr>
    <a:masterClrMapping/>
  </p:clrMapOvr>
  <mc:AlternateContent xmlns:mc="http://schemas.openxmlformats.org/markup-compatibility/2006" xmlns:p14="http://schemas.microsoft.com/office/powerpoint/2010/main">
    <mc:Choice Requires="p14">
      <p:transition spd="slow" p14:dur="2000" advTm="23726"/>
    </mc:Choice>
    <mc:Fallback xmlns="">
      <p:transition spd="slow" advTm="23726"/>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570332"/>
            <a:ext cx="5328592" cy="461665"/>
          </a:xfrm>
          <a:prstGeom prst="rect">
            <a:avLst/>
          </a:prstGeom>
          <a:noFill/>
        </p:spPr>
        <p:txBody>
          <a:bodyPr wrap="square" rtlCol="0">
            <a:spAutoFit/>
          </a:bodyPr>
          <a:lstStyle/>
          <a:p>
            <a:r>
              <a:rPr lang="es-MX" sz="2400" dirty="0"/>
              <a:t>2</a:t>
            </a:r>
            <a:r>
              <a:rPr lang="es-MX" sz="2400" dirty="0" smtClean="0"/>
              <a:t>.- Amplificación mediante PCR</a:t>
            </a:r>
            <a:endParaRPr lang="es-MX"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640124" y="2204864"/>
            <a:ext cx="6120680" cy="2673627"/>
          </a:xfrm>
          <a:prstGeom prst="rect">
            <a:avLst/>
          </a:prstGeom>
          <a:noFill/>
          <a:ln>
            <a:noFill/>
          </a:ln>
        </p:spPr>
      </p:pic>
      <p:sp>
        <p:nvSpPr>
          <p:cNvPr id="3" name="Rectangle 1"/>
          <p:cNvSpPr>
            <a:spLocks noChangeArrowheads="1"/>
          </p:cNvSpPr>
          <p:nvPr/>
        </p:nvSpPr>
        <p:spPr bwMode="auto">
          <a:xfrm>
            <a:off x="1403648" y="4878491"/>
            <a:ext cx="9144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MX" sz="1100" b="0" i="0" u="none" strike="noStrike" cap="none" normalizeH="0" baseline="0" dirty="0" smtClean="0" bmk="_Toc47320440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Figura 1. Electroforesis en gel de agarosa al 2%de </a:t>
            </a:r>
            <a:r>
              <a:rPr kumimoji="0" lang="es-EC" altLang="es-MX" sz="1100" b="0" i="0" u="none" strike="noStrike" cap="none" normalizeH="0" baseline="0" dirty="0" err="1" smtClean="0" bmk="_Toc47320440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amplicones</a:t>
            </a:r>
            <a:r>
              <a:rPr kumimoji="0" lang="es-EC" altLang="es-MX" sz="1100" b="0" i="0" u="none" strike="noStrike" cap="none" normalizeH="0" baseline="0" dirty="0" smtClean="0" bmk="_Toc47320440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278 </a:t>
            </a:r>
            <a:r>
              <a:rPr kumimoji="0" lang="es-EC" altLang="es-MX" sz="1100" b="0" i="0" u="none" strike="noStrike" cap="none" normalizeH="0" baseline="0" dirty="0" err="1" smtClean="0" bmk="_Toc47320440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pb</a:t>
            </a:r>
            <a:r>
              <a:rPr kumimoji="0" lang="es-EC" altLang="es-MX" sz="1100" b="0" i="0" u="none" strike="noStrike" cap="none" normalizeH="0" baseline="0" dirty="0" smtClean="0" bmk="_Toc47320440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del gen MTHFR (variante C677T).</a:t>
            </a:r>
            <a:r>
              <a:rPr kumimoji="0" lang="es-EC" altLang="es-MX" sz="1100" b="0" i="0" u="sng" strike="noStrike" cap="none" normalizeH="0" baseline="0" dirty="0" smtClean="0">
                <a:ln>
                  <a:noFill/>
                </a:ln>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8"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sp>
        <p:nvSpPr>
          <p:cNvPr id="9" name="Rectángulo redondeado 8"/>
          <p:cNvSpPr/>
          <p:nvPr/>
        </p:nvSpPr>
        <p:spPr>
          <a:xfrm>
            <a:off x="230300" y="1160749"/>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MTHFR</a:t>
            </a:r>
            <a:r>
              <a:rPr lang="es-MX" b="1" dirty="0" smtClean="0">
                <a:solidFill>
                  <a:srgbClr val="FF0000"/>
                </a:solidFill>
              </a:rPr>
              <a:t>C</a:t>
            </a:r>
            <a:r>
              <a:rPr lang="es-MX" dirty="0" smtClean="0"/>
              <a:t>677</a:t>
            </a:r>
            <a:r>
              <a:rPr lang="es-MX" b="1" dirty="0" smtClean="0">
                <a:solidFill>
                  <a:srgbClr val="FF0000"/>
                </a:solidFill>
              </a:rPr>
              <a:t>T</a:t>
            </a:r>
            <a:endParaRPr lang="es-MX" b="1" dirty="0">
              <a:solidFill>
                <a:srgbClr val="FF0000"/>
              </a:solidFill>
            </a:endParaRPr>
          </a:p>
        </p:txBody>
      </p:sp>
      <p:sp>
        <p:nvSpPr>
          <p:cNvPr id="7" name="CuadroTexto 6"/>
          <p:cNvSpPr txBox="1"/>
          <p:nvPr/>
        </p:nvSpPr>
        <p:spPr>
          <a:xfrm>
            <a:off x="611560" y="3957651"/>
            <a:ext cx="792088"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b="1" dirty="0" smtClean="0">
                <a:solidFill>
                  <a:srgbClr val="FF0000"/>
                </a:solidFill>
              </a:rPr>
              <a:t>278pb</a:t>
            </a:r>
            <a:endParaRPr lang="es-MX" b="1" dirty="0">
              <a:solidFill>
                <a:srgbClr val="FF0000"/>
              </a:solidFill>
            </a:endParaRPr>
          </a:p>
        </p:txBody>
      </p:sp>
      <p:cxnSp>
        <p:nvCxnSpPr>
          <p:cNvPr id="11" name="Conector recto de flecha 10"/>
          <p:cNvCxnSpPr/>
          <p:nvPr/>
        </p:nvCxnSpPr>
        <p:spPr>
          <a:xfrm>
            <a:off x="1403648" y="4005064"/>
            <a:ext cx="5760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4644008" y="2204864"/>
            <a:ext cx="0" cy="26736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617640"/>
      </p:ext>
    </p:extLst>
  </p:cSld>
  <p:clrMapOvr>
    <a:masterClrMapping/>
  </p:clrMapOvr>
  <mc:AlternateContent xmlns:mc="http://schemas.openxmlformats.org/markup-compatibility/2006" xmlns:p14="http://schemas.microsoft.com/office/powerpoint/2010/main">
    <mc:Choice Requires="p14">
      <p:transition spd="slow" p14:dur="2000" advTm="38718"/>
    </mc:Choice>
    <mc:Fallback xmlns="">
      <p:transition spd="slow" advTm="38718"/>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570332"/>
            <a:ext cx="5328592" cy="461665"/>
          </a:xfrm>
          <a:prstGeom prst="rect">
            <a:avLst/>
          </a:prstGeom>
          <a:noFill/>
        </p:spPr>
        <p:txBody>
          <a:bodyPr wrap="square" rtlCol="0">
            <a:spAutoFit/>
          </a:bodyPr>
          <a:lstStyle/>
          <a:p>
            <a:r>
              <a:rPr lang="es-MX" sz="2400" dirty="0"/>
              <a:t>2</a:t>
            </a:r>
            <a:r>
              <a:rPr lang="es-MX" sz="2400" dirty="0" smtClean="0"/>
              <a:t>.- Amplificación mediante PCR</a:t>
            </a:r>
            <a:endParaRPr lang="es-MX" sz="2400" dirty="0"/>
          </a:p>
        </p:txBody>
      </p:sp>
      <p:sp>
        <p:nvSpPr>
          <p:cNvPr id="8"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594019" y="2288923"/>
            <a:ext cx="6330672" cy="2664296"/>
          </a:xfrm>
          <a:prstGeom prst="rect">
            <a:avLst/>
          </a:prstGeom>
          <a:noFill/>
          <a:ln>
            <a:noFill/>
          </a:ln>
        </p:spPr>
      </p:pic>
      <p:sp>
        <p:nvSpPr>
          <p:cNvPr id="2" name="Rectángulo 1"/>
          <p:cNvSpPr/>
          <p:nvPr/>
        </p:nvSpPr>
        <p:spPr>
          <a:xfrm>
            <a:off x="1594019" y="4967035"/>
            <a:ext cx="7058883" cy="261610"/>
          </a:xfrm>
          <a:prstGeom prst="rect">
            <a:avLst/>
          </a:prstGeom>
        </p:spPr>
        <p:txBody>
          <a:bodyPr wrap="square">
            <a:spAutoFit/>
          </a:bodyPr>
          <a:lstStyle/>
          <a:p>
            <a:r>
              <a:rPr lang="es-EC" sz="1100" dirty="0">
                <a:latin typeface="+mj-lt"/>
                <a:ea typeface="Calibri" panose="020F0502020204030204" pitchFamily="34" charset="0"/>
                <a:cs typeface="Times New Roman" panose="02020603050405020304" pitchFamily="18" charset="0"/>
              </a:rPr>
              <a:t>Figura 2</a:t>
            </a:r>
            <a:r>
              <a:rPr lang="es-EC" sz="1100" dirty="0" smtClean="0">
                <a:latin typeface="+mj-lt"/>
                <a:ea typeface="Calibri" panose="020F0502020204030204" pitchFamily="34" charset="0"/>
                <a:cs typeface="Times New Roman" panose="02020603050405020304" pitchFamily="18" charset="0"/>
              </a:rPr>
              <a:t>. </a:t>
            </a:r>
            <a:r>
              <a:rPr lang="es-EC" sz="1100" dirty="0">
                <a:latin typeface="+mj-lt"/>
                <a:ea typeface="Calibri" panose="020F0502020204030204" pitchFamily="34" charset="0"/>
                <a:cs typeface="Times New Roman" panose="02020603050405020304" pitchFamily="18" charset="0"/>
              </a:rPr>
              <a:t>Electroforesis en gel de agarosa al 2%de </a:t>
            </a:r>
            <a:r>
              <a:rPr lang="es-EC" sz="1100" dirty="0" err="1">
                <a:latin typeface="+mj-lt"/>
                <a:ea typeface="Calibri" panose="020F0502020204030204" pitchFamily="34" charset="0"/>
                <a:cs typeface="Times New Roman" panose="02020603050405020304" pitchFamily="18" charset="0"/>
              </a:rPr>
              <a:t>amplicones</a:t>
            </a:r>
            <a:r>
              <a:rPr lang="es-EC" sz="1100" dirty="0">
                <a:latin typeface="+mj-lt"/>
                <a:ea typeface="Calibri" panose="020F0502020204030204" pitchFamily="34" charset="0"/>
                <a:cs typeface="Times New Roman" panose="02020603050405020304" pitchFamily="18" charset="0"/>
              </a:rPr>
              <a:t> de 176 </a:t>
            </a:r>
            <a:r>
              <a:rPr lang="es-EC" sz="1100" dirty="0" err="1">
                <a:latin typeface="+mj-lt"/>
                <a:ea typeface="Calibri" panose="020F0502020204030204" pitchFamily="34" charset="0"/>
                <a:cs typeface="Times New Roman" panose="02020603050405020304" pitchFamily="18" charset="0"/>
              </a:rPr>
              <a:t>pb</a:t>
            </a:r>
            <a:r>
              <a:rPr lang="es-EC" sz="1100" dirty="0">
                <a:latin typeface="+mj-lt"/>
                <a:ea typeface="Calibri" panose="020F0502020204030204" pitchFamily="34" charset="0"/>
                <a:cs typeface="Times New Roman" panose="02020603050405020304" pitchFamily="18" charset="0"/>
              </a:rPr>
              <a:t> del gen MTHFR (variante A1298C).</a:t>
            </a:r>
            <a:endParaRPr lang="es-MX" sz="1100" dirty="0">
              <a:latin typeface="+mj-lt"/>
            </a:endParaRPr>
          </a:p>
        </p:txBody>
      </p:sp>
      <p:sp>
        <p:nvSpPr>
          <p:cNvPr id="9" name="Rectángulo redondeado 8"/>
          <p:cNvSpPr/>
          <p:nvPr/>
        </p:nvSpPr>
        <p:spPr>
          <a:xfrm>
            <a:off x="467544" y="1264416"/>
            <a:ext cx="157579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300" dirty="0" smtClean="0"/>
              <a:t>MTHFR</a:t>
            </a:r>
            <a:r>
              <a:rPr lang="es-MX" sz="1300" b="1" dirty="0" smtClean="0">
                <a:solidFill>
                  <a:srgbClr val="FF0000"/>
                </a:solidFill>
              </a:rPr>
              <a:t>A</a:t>
            </a:r>
            <a:r>
              <a:rPr lang="es-MX" sz="1300" dirty="0" smtClean="0"/>
              <a:t>1298</a:t>
            </a:r>
            <a:r>
              <a:rPr lang="es-MX" sz="1300" b="1" dirty="0" smtClean="0">
                <a:solidFill>
                  <a:srgbClr val="FF0000"/>
                </a:solidFill>
              </a:rPr>
              <a:t>C</a:t>
            </a:r>
            <a:endParaRPr lang="es-MX" sz="1300" b="1" dirty="0">
              <a:solidFill>
                <a:srgbClr val="FF0000"/>
              </a:solidFill>
            </a:endParaRPr>
          </a:p>
        </p:txBody>
      </p:sp>
      <p:sp>
        <p:nvSpPr>
          <p:cNvPr id="10" name="CuadroTexto 9"/>
          <p:cNvSpPr txBox="1"/>
          <p:nvPr/>
        </p:nvSpPr>
        <p:spPr>
          <a:xfrm>
            <a:off x="611560" y="4345359"/>
            <a:ext cx="792088"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b="1" dirty="0" smtClean="0">
                <a:solidFill>
                  <a:srgbClr val="FF0000"/>
                </a:solidFill>
              </a:rPr>
              <a:t>176pb</a:t>
            </a:r>
            <a:endParaRPr lang="es-MX" b="1" dirty="0">
              <a:solidFill>
                <a:srgbClr val="FF0000"/>
              </a:solidFill>
            </a:endParaRPr>
          </a:p>
        </p:txBody>
      </p:sp>
      <p:cxnSp>
        <p:nvCxnSpPr>
          <p:cNvPr id="11" name="Conector recto de flecha 10"/>
          <p:cNvCxnSpPr/>
          <p:nvPr/>
        </p:nvCxnSpPr>
        <p:spPr>
          <a:xfrm>
            <a:off x="1403648" y="4509120"/>
            <a:ext cx="5760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4716016" y="2288923"/>
            <a:ext cx="0" cy="2664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738487"/>
      </p:ext>
    </p:extLst>
  </p:cSld>
  <p:clrMapOvr>
    <a:masterClrMapping/>
  </p:clrMapOvr>
  <mc:AlternateContent xmlns:mc="http://schemas.openxmlformats.org/markup-compatibility/2006" xmlns:p14="http://schemas.microsoft.com/office/powerpoint/2010/main">
    <mc:Choice Requires="p14">
      <p:transition spd="slow" p14:dur="2000" advTm="38718"/>
    </mc:Choice>
    <mc:Fallback xmlns="">
      <p:transition spd="slow" advTm="3871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570332"/>
            <a:ext cx="5328592" cy="461665"/>
          </a:xfrm>
          <a:prstGeom prst="rect">
            <a:avLst/>
          </a:prstGeom>
          <a:noFill/>
        </p:spPr>
        <p:txBody>
          <a:bodyPr wrap="square" rtlCol="0">
            <a:spAutoFit/>
          </a:bodyPr>
          <a:lstStyle/>
          <a:p>
            <a:r>
              <a:rPr lang="es-MX" sz="2400" dirty="0"/>
              <a:t>2</a:t>
            </a:r>
            <a:r>
              <a:rPr lang="es-MX" sz="2400" dirty="0" smtClean="0"/>
              <a:t>.- Amplificación mediante PCR</a:t>
            </a:r>
            <a:endParaRPr lang="es-MX" sz="2400" dirty="0"/>
          </a:p>
        </p:txBody>
      </p:sp>
      <p:sp>
        <p:nvSpPr>
          <p:cNvPr id="8"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559508" y="2014364"/>
            <a:ext cx="5832648" cy="2880320"/>
          </a:xfrm>
          <a:prstGeom prst="rect">
            <a:avLst/>
          </a:prstGeom>
          <a:noFill/>
          <a:ln>
            <a:noFill/>
          </a:ln>
        </p:spPr>
      </p:pic>
      <p:sp>
        <p:nvSpPr>
          <p:cNvPr id="2" name="Rectángulo 1"/>
          <p:cNvSpPr/>
          <p:nvPr/>
        </p:nvSpPr>
        <p:spPr>
          <a:xfrm>
            <a:off x="1694396" y="5013176"/>
            <a:ext cx="5904656" cy="430887"/>
          </a:xfrm>
          <a:prstGeom prst="rect">
            <a:avLst/>
          </a:prstGeom>
        </p:spPr>
        <p:txBody>
          <a:bodyPr wrap="square">
            <a:spAutoFit/>
          </a:bodyPr>
          <a:lstStyle/>
          <a:p>
            <a:r>
              <a:rPr lang="es-EC" sz="1100" dirty="0">
                <a:latin typeface="+mj-lt"/>
                <a:ea typeface="Calibri" panose="020F0502020204030204" pitchFamily="34" charset="0"/>
                <a:cs typeface="Times New Roman" panose="02020603050405020304" pitchFamily="18" charset="0"/>
              </a:rPr>
              <a:t>Figura 12. Electroforesis en gel de agarosa al 2%de </a:t>
            </a:r>
            <a:r>
              <a:rPr lang="es-EC" sz="1100" dirty="0" err="1">
                <a:latin typeface="+mj-lt"/>
                <a:ea typeface="Calibri" panose="020F0502020204030204" pitchFamily="34" charset="0"/>
                <a:cs typeface="Times New Roman" panose="02020603050405020304" pitchFamily="18" charset="0"/>
              </a:rPr>
              <a:t>amplicones</a:t>
            </a:r>
            <a:r>
              <a:rPr lang="es-EC" sz="1100" dirty="0">
                <a:latin typeface="+mj-lt"/>
                <a:ea typeface="Calibri" panose="020F0502020204030204" pitchFamily="34" charset="0"/>
                <a:cs typeface="Times New Roman" panose="02020603050405020304" pitchFamily="18" charset="0"/>
              </a:rPr>
              <a:t> de 344 </a:t>
            </a:r>
            <a:r>
              <a:rPr lang="es-EC" sz="1100" dirty="0" err="1">
                <a:latin typeface="+mj-lt"/>
                <a:ea typeface="Calibri" panose="020F0502020204030204" pitchFamily="34" charset="0"/>
                <a:cs typeface="Times New Roman" panose="02020603050405020304" pitchFamily="18" charset="0"/>
              </a:rPr>
              <a:t>pb</a:t>
            </a:r>
            <a:r>
              <a:rPr lang="es-EC" sz="1100" dirty="0">
                <a:latin typeface="+mj-lt"/>
                <a:ea typeface="Calibri" panose="020F0502020204030204" pitchFamily="34" charset="0"/>
                <a:cs typeface="Times New Roman" panose="02020603050405020304" pitchFamily="18" charset="0"/>
              </a:rPr>
              <a:t> del gen MTR (variante A2756G).</a:t>
            </a:r>
            <a:endParaRPr lang="es-MX" sz="1100" dirty="0">
              <a:latin typeface="+mj-lt"/>
            </a:endParaRPr>
          </a:p>
        </p:txBody>
      </p:sp>
      <p:sp>
        <p:nvSpPr>
          <p:cNvPr id="9" name="Rectángulo redondeado 8"/>
          <p:cNvSpPr/>
          <p:nvPr/>
        </p:nvSpPr>
        <p:spPr>
          <a:xfrm>
            <a:off x="177280" y="1260004"/>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MTR</a:t>
            </a:r>
            <a:r>
              <a:rPr lang="es-MX" b="1" dirty="0" smtClean="0">
                <a:solidFill>
                  <a:srgbClr val="FF0000"/>
                </a:solidFill>
              </a:rPr>
              <a:t>A</a:t>
            </a:r>
            <a:r>
              <a:rPr lang="es-MX" dirty="0" smtClean="0"/>
              <a:t>2756</a:t>
            </a:r>
            <a:r>
              <a:rPr lang="es-MX" b="1" dirty="0" smtClean="0">
                <a:solidFill>
                  <a:srgbClr val="FF0000"/>
                </a:solidFill>
              </a:rPr>
              <a:t>G</a:t>
            </a:r>
            <a:endParaRPr lang="es-MX" b="1" dirty="0">
              <a:solidFill>
                <a:srgbClr val="FF0000"/>
              </a:solidFill>
            </a:endParaRPr>
          </a:p>
        </p:txBody>
      </p:sp>
      <p:sp>
        <p:nvSpPr>
          <p:cNvPr id="10" name="CuadroTexto 9"/>
          <p:cNvSpPr txBox="1"/>
          <p:nvPr/>
        </p:nvSpPr>
        <p:spPr>
          <a:xfrm>
            <a:off x="611560" y="3717032"/>
            <a:ext cx="792088"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b="1" dirty="0" smtClean="0">
                <a:solidFill>
                  <a:srgbClr val="FF0000"/>
                </a:solidFill>
              </a:rPr>
              <a:t>344pb</a:t>
            </a:r>
            <a:endParaRPr lang="es-MX" b="1" dirty="0">
              <a:solidFill>
                <a:srgbClr val="FF0000"/>
              </a:solidFill>
            </a:endParaRPr>
          </a:p>
        </p:txBody>
      </p:sp>
      <p:cxnSp>
        <p:nvCxnSpPr>
          <p:cNvPr id="11" name="Conector recto de flecha 10"/>
          <p:cNvCxnSpPr/>
          <p:nvPr/>
        </p:nvCxnSpPr>
        <p:spPr>
          <a:xfrm>
            <a:off x="1403648" y="3861048"/>
            <a:ext cx="5760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4"/>
          <p:cNvCxnSpPr>
            <a:stCxn id="6" idx="0"/>
            <a:endCxn id="6" idx="2"/>
          </p:cNvCxnSpPr>
          <p:nvPr/>
        </p:nvCxnSpPr>
        <p:spPr>
          <a:xfrm>
            <a:off x="4475832" y="2014364"/>
            <a:ext cx="0" cy="2880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581817"/>
      </p:ext>
    </p:extLst>
  </p:cSld>
  <p:clrMapOvr>
    <a:masterClrMapping/>
  </p:clrMapOvr>
  <mc:AlternateContent xmlns:mc="http://schemas.openxmlformats.org/markup-compatibility/2006" xmlns:p14="http://schemas.microsoft.com/office/powerpoint/2010/main">
    <mc:Choice Requires="p14">
      <p:transition spd="slow" p14:dur="2000" advTm="38718"/>
    </mc:Choice>
    <mc:Fallback xmlns="">
      <p:transition spd="slow" advTm="38718"/>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570332"/>
            <a:ext cx="5328592" cy="461665"/>
          </a:xfrm>
          <a:prstGeom prst="rect">
            <a:avLst/>
          </a:prstGeom>
          <a:noFill/>
        </p:spPr>
        <p:txBody>
          <a:bodyPr wrap="square" rtlCol="0">
            <a:spAutoFit/>
          </a:bodyPr>
          <a:lstStyle/>
          <a:p>
            <a:r>
              <a:rPr lang="es-MX" sz="2400" dirty="0"/>
              <a:t>2</a:t>
            </a:r>
            <a:r>
              <a:rPr lang="es-MX" sz="2400" dirty="0" smtClean="0"/>
              <a:t>.- Amplificación mediante PCR</a:t>
            </a:r>
            <a:endParaRPr lang="es-MX" sz="2400" dirty="0"/>
          </a:p>
        </p:txBody>
      </p:sp>
      <p:sp>
        <p:nvSpPr>
          <p:cNvPr id="8"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48880"/>
            <a:ext cx="5976664" cy="2016224"/>
          </a:xfrm>
          <a:prstGeom prst="rect">
            <a:avLst/>
          </a:prstGeom>
          <a:noFill/>
          <a:ln>
            <a:noFill/>
          </a:ln>
        </p:spPr>
      </p:pic>
      <p:sp>
        <p:nvSpPr>
          <p:cNvPr id="2" name="Rectángulo 1"/>
          <p:cNvSpPr/>
          <p:nvPr/>
        </p:nvSpPr>
        <p:spPr>
          <a:xfrm>
            <a:off x="1691680" y="4509120"/>
            <a:ext cx="5904656" cy="461665"/>
          </a:xfrm>
          <a:prstGeom prst="rect">
            <a:avLst/>
          </a:prstGeom>
        </p:spPr>
        <p:txBody>
          <a:bodyPr wrap="square">
            <a:spAutoFit/>
          </a:bodyPr>
          <a:lstStyle/>
          <a:p>
            <a:r>
              <a:rPr lang="es-EC" sz="1200" dirty="0">
                <a:latin typeface="Calibri" panose="020F0502020204030204" pitchFamily="34" charset="0"/>
                <a:ea typeface="Calibri" panose="020F0502020204030204" pitchFamily="34" charset="0"/>
                <a:cs typeface="Times New Roman" panose="02020603050405020304" pitchFamily="18" charset="0"/>
              </a:rPr>
              <a:t>Figura 13. Electroforesis en gel de agarosa al 2%de </a:t>
            </a:r>
            <a:r>
              <a:rPr lang="es-EC" sz="1200" dirty="0" err="1">
                <a:latin typeface="Calibri" panose="020F0502020204030204" pitchFamily="34" charset="0"/>
                <a:ea typeface="Calibri" panose="020F0502020204030204" pitchFamily="34" charset="0"/>
                <a:cs typeface="Times New Roman" panose="02020603050405020304" pitchFamily="18" charset="0"/>
              </a:rPr>
              <a:t>amplicones</a:t>
            </a:r>
            <a:r>
              <a:rPr lang="es-EC" sz="1200" dirty="0">
                <a:latin typeface="Calibri" panose="020F0502020204030204" pitchFamily="34" charset="0"/>
                <a:ea typeface="Calibri" panose="020F0502020204030204" pitchFamily="34" charset="0"/>
                <a:cs typeface="Times New Roman" panose="02020603050405020304" pitchFamily="18" charset="0"/>
              </a:rPr>
              <a:t> de 205 </a:t>
            </a:r>
            <a:r>
              <a:rPr lang="es-EC" sz="1200" dirty="0" err="1">
                <a:latin typeface="Calibri" panose="020F0502020204030204" pitchFamily="34" charset="0"/>
                <a:ea typeface="Calibri" panose="020F0502020204030204" pitchFamily="34" charset="0"/>
                <a:cs typeface="Times New Roman" panose="02020603050405020304" pitchFamily="18" charset="0"/>
              </a:rPr>
              <a:t>pb</a:t>
            </a:r>
            <a:r>
              <a:rPr lang="es-EC" sz="1200" dirty="0">
                <a:latin typeface="Calibri" panose="020F0502020204030204" pitchFamily="34" charset="0"/>
                <a:ea typeface="Calibri" panose="020F0502020204030204" pitchFamily="34" charset="0"/>
                <a:cs typeface="Times New Roman" panose="02020603050405020304" pitchFamily="18" charset="0"/>
              </a:rPr>
              <a:t> del gen MTRR (variante A66G).</a:t>
            </a:r>
            <a:endParaRPr lang="es-MX" sz="1200" dirty="0"/>
          </a:p>
        </p:txBody>
      </p:sp>
      <p:sp>
        <p:nvSpPr>
          <p:cNvPr id="9" name="Rectángulo redondeado 8"/>
          <p:cNvSpPr/>
          <p:nvPr/>
        </p:nvSpPr>
        <p:spPr>
          <a:xfrm>
            <a:off x="467544" y="1363849"/>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MTRR</a:t>
            </a:r>
            <a:r>
              <a:rPr lang="es-MX" b="1" dirty="0" smtClean="0">
                <a:solidFill>
                  <a:srgbClr val="FF0000"/>
                </a:solidFill>
              </a:rPr>
              <a:t>A</a:t>
            </a:r>
            <a:r>
              <a:rPr lang="es-MX" dirty="0" smtClean="0"/>
              <a:t>66</a:t>
            </a:r>
            <a:r>
              <a:rPr lang="es-MX" b="1" dirty="0" smtClean="0">
                <a:solidFill>
                  <a:srgbClr val="FF0000"/>
                </a:solidFill>
              </a:rPr>
              <a:t>G</a:t>
            </a:r>
            <a:endParaRPr lang="es-MX" b="1" dirty="0">
              <a:solidFill>
                <a:srgbClr val="FF0000"/>
              </a:solidFill>
            </a:endParaRPr>
          </a:p>
        </p:txBody>
      </p:sp>
      <p:sp>
        <p:nvSpPr>
          <p:cNvPr id="10" name="CuadroTexto 9"/>
          <p:cNvSpPr txBox="1"/>
          <p:nvPr/>
        </p:nvSpPr>
        <p:spPr>
          <a:xfrm>
            <a:off x="611560" y="3645024"/>
            <a:ext cx="792088"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b="1" dirty="0" smtClean="0">
                <a:solidFill>
                  <a:srgbClr val="FF0000"/>
                </a:solidFill>
              </a:rPr>
              <a:t>205pb</a:t>
            </a:r>
            <a:endParaRPr lang="es-MX" b="1" dirty="0">
              <a:solidFill>
                <a:srgbClr val="FF0000"/>
              </a:solidFill>
            </a:endParaRPr>
          </a:p>
        </p:txBody>
      </p:sp>
      <p:cxnSp>
        <p:nvCxnSpPr>
          <p:cNvPr id="11" name="Conector recto de flecha 10"/>
          <p:cNvCxnSpPr/>
          <p:nvPr/>
        </p:nvCxnSpPr>
        <p:spPr>
          <a:xfrm>
            <a:off x="1403648" y="3789040"/>
            <a:ext cx="5760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4427984" y="2348880"/>
            <a:ext cx="0" cy="20162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835595"/>
      </p:ext>
    </p:extLst>
  </p:cSld>
  <p:clrMapOvr>
    <a:masterClrMapping/>
  </p:clrMapOvr>
  <mc:AlternateContent xmlns:mc="http://schemas.openxmlformats.org/markup-compatibility/2006" xmlns:p14="http://schemas.microsoft.com/office/powerpoint/2010/main">
    <mc:Choice Requires="p14">
      <p:transition spd="slow" p14:dur="2000" advTm="38718"/>
    </mc:Choice>
    <mc:Fallback xmlns="">
      <p:transition spd="slow" advTm="38718"/>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570332"/>
            <a:ext cx="7776864" cy="461665"/>
          </a:xfrm>
          <a:prstGeom prst="rect">
            <a:avLst/>
          </a:prstGeom>
          <a:noFill/>
        </p:spPr>
        <p:txBody>
          <a:bodyPr wrap="square" rtlCol="0">
            <a:spAutoFit/>
          </a:bodyPr>
          <a:lstStyle/>
          <a:p>
            <a:r>
              <a:rPr lang="es-MX" sz="2400" dirty="0" smtClean="0"/>
              <a:t>3.- Identificación de genotipos – Electroforesis capilar</a:t>
            </a:r>
            <a:endParaRPr lang="es-MX" sz="2400" dirty="0"/>
          </a:p>
        </p:txBody>
      </p:sp>
      <p:sp>
        <p:nvSpPr>
          <p:cNvPr id="8"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943708" y="1564556"/>
            <a:ext cx="6696744" cy="1944216"/>
          </a:xfrm>
          <a:prstGeom prst="rect">
            <a:avLst/>
          </a:prstGeom>
          <a:noFill/>
          <a:ln>
            <a:noFill/>
          </a:ln>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501008"/>
            <a:ext cx="6624736" cy="1872208"/>
          </a:xfrm>
          <a:prstGeom prst="rect">
            <a:avLst/>
          </a:prstGeom>
          <a:noFill/>
          <a:ln>
            <a:noFill/>
          </a:ln>
        </p:spPr>
      </p:pic>
      <p:sp>
        <p:nvSpPr>
          <p:cNvPr id="10" name="Rectángulo redondeado 9"/>
          <p:cNvSpPr/>
          <p:nvPr/>
        </p:nvSpPr>
        <p:spPr>
          <a:xfrm>
            <a:off x="179512" y="1237549"/>
            <a:ext cx="1368152"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rgbClr val="0070C0"/>
                </a:solidFill>
              </a:rPr>
              <a:t>MTHFR</a:t>
            </a:r>
            <a:endParaRPr lang="es-MX" sz="2400" b="1" dirty="0">
              <a:solidFill>
                <a:srgbClr val="0070C0"/>
              </a:solidFill>
            </a:endParaRPr>
          </a:p>
        </p:txBody>
      </p:sp>
      <p:sp>
        <p:nvSpPr>
          <p:cNvPr id="11" name="Rectángulo redondeado 10"/>
          <p:cNvSpPr/>
          <p:nvPr/>
        </p:nvSpPr>
        <p:spPr>
          <a:xfrm>
            <a:off x="223900" y="2536664"/>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MTHFR</a:t>
            </a:r>
            <a:r>
              <a:rPr lang="es-MX" b="1" dirty="0" smtClean="0">
                <a:solidFill>
                  <a:srgbClr val="FF0000"/>
                </a:solidFill>
              </a:rPr>
              <a:t>C</a:t>
            </a:r>
            <a:r>
              <a:rPr lang="es-MX" dirty="0" smtClean="0"/>
              <a:t>677</a:t>
            </a:r>
            <a:r>
              <a:rPr lang="es-MX" b="1" dirty="0" smtClean="0">
                <a:solidFill>
                  <a:srgbClr val="FF0000"/>
                </a:solidFill>
              </a:rPr>
              <a:t>T</a:t>
            </a:r>
            <a:endParaRPr lang="es-MX" b="1" dirty="0">
              <a:solidFill>
                <a:srgbClr val="FF0000"/>
              </a:solidFill>
            </a:endParaRPr>
          </a:p>
        </p:txBody>
      </p:sp>
      <p:sp>
        <p:nvSpPr>
          <p:cNvPr id="12" name="Rectángulo redondeado 11"/>
          <p:cNvSpPr/>
          <p:nvPr/>
        </p:nvSpPr>
        <p:spPr>
          <a:xfrm>
            <a:off x="223900" y="4054775"/>
            <a:ext cx="157579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300" dirty="0" smtClean="0"/>
              <a:t>MTHFR</a:t>
            </a:r>
            <a:r>
              <a:rPr lang="es-MX" sz="1300" b="1" dirty="0" smtClean="0">
                <a:solidFill>
                  <a:srgbClr val="FF0000"/>
                </a:solidFill>
              </a:rPr>
              <a:t>A</a:t>
            </a:r>
            <a:r>
              <a:rPr lang="es-MX" sz="1300" dirty="0" smtClean="0"/>
              <a:t>1298</a:t>
            </a:r>
            <a:r>
              <a:rPr lang="es-MX" sz="1300" b="1" dirty="0" smtClean="0">
                <a:solidFill>
                  <a:srgbClr val="FF0000"/>
                </a:solidFill>
              </a:rPr>
              <a:t>C</a:t>
            </a:r>
            <a:endParaRPr lang="es-MX" sz="1300" b="1" dirty="0">
              <a:solidFill>
                <a:srgbClr val="FF0000"/>
              </a:solidFill>
            </a:endParaRPr>
          </a:p>
        </p:txBody>
      </p:sp>
    </p:spTree>
    <p:extLst>
      <p:ext uri="{BB962C8B-B14F-4D97-AF65-F5344CB8AC3E}">
        <p14:creationId xmlns:p14="http://schemas.microsoft.com/office/powerpoint/2010/main" val="1554683427"/>
      </p:ext>
    </p:extLst>
  </p:cSld>
  <p:clrMapOvr>
    <a:masterClrMapping/>
  </p:clrMapOvr>
  <mc:AlternateContent xmlns:mc="http://schemas.openxmlformats.org/markup-compatibility/2006" xmlns:p14="http://schemas.microsoft.com/office/powerpoint/2010/main">
    <mc:Choice Requires="p14">
      <p:transition spd="slow" p14:dur="2000" advTm="38718"/>
    </mc:Choice>
    <mc:Fallback xmlns="">
      <p:transition spd="slow" advTm="38718"/>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570332"/>
            <a:ext cx="7776864" cy="461665"/>
          </a:xfrm>
          <a:prstGeom prst="rect">
            <a:avLst/>
          </a:prstGeom>
          <a:noFill/>
        </p:spPr>
        <p:txBody>
          <a:bodyPr wrap="square" rtlCol="0">
            <a:spAutoFit/>
          </a:bodyPr>
          <a:lstStyle/>
          <a:p>
            <a:r>
              <a:rPr lang="es-MX" sz="2400" dirty="0" smtClean="0"/>
              <a:t>3.- Identificación de genotipos – Electroforesis capilar</a:t>
            </a:r>
            <a:endParaRPr lang="es-MX" sz="2400" dirty="0"/>
          </a:p>
        </p:txBody>
      </p:sp>
      <p:sp>
        <p:nvSpPr>
          <p:cNvPr id="8"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pic>
        <p:nvPicPr>
          <p:cNvPr id="13" name="Imagen 12"/>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171972"/>
            <a:ext cx="6264696" cy="2410948"/>
          </a:xfrm>
          <a:prstGeom prst="rect">
            <a:avLst/>
          </a:prstGeom>
          <a:noFill/>
          <a:ln>
            <a:noFill/>
          </a:ln>
        </p:spPr>
      </p:pic>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546615"/>
            <a:ext cx="6264696" cy="2294352"/>
          </a:xfrm>
          <a:prstGeom prst="rect">
            <a:avLst/>
          </a:prstGeom>
          <a:noFill/>
          <a:ln>
            <a:noFill/>
          </a:ln>
        </p:spPr>
      </p:pic>
      <p:sp>
        <p:nvSpPr>
          <p:cNvPr id="15" name="Rectángulo redondeado 14"/>
          <p:cNvSpPr/>
          <p:nvPr/>
        </p:nvSpPr>
        <p:spPr>
          <a:xfrm>
            <a:off x="179512" y="1171972"/>
            <a:ext cx="1368152" cy="93610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2"/>
                </a:solidFill>
                <a:effectLst>
                  <a:glow>
                    <a:schemeClr val="accent1">
                      <a:alpha val="99000"/>
                    </a:schemeClr>
                  </a:glow>
                  <a:outerShdw blurRad="50800" dist="50800" dir="5400000" algn="ctr" rotWithShape="0">
                    <a:srgbClr val="000000">
                      <a:alpha val="0"/>
                    </a:srgbClr>
                  </a:outerShdw>
                </a:effectLst>
              </a:rPr>
              <a:t>MTR</a:t>
            </a:r>
            <a:endParaRPr lang="es-MX" sz="2400" b="1" dirty="0">
              <a:solidFill>
                <a:schemeClr val="bg2"/>
              </a:solidFill>
              <a:effectLst>
                <a:glow>
                  <a:schemeClr val="accent1">
                    <a:alpha val="99000"/>
                  </a:schemeClr>
                </a:glow>
                <a:outerShdw blurRad="50800" dist="50800" dir="5400000" algn="ctr" rotWithShape="0">
                  <a:srgbClr val="000000">
                    <a:alpha val="0"/>
                  </a:srgbClr>
                </a:outerShdw>
              </a:effectLst>
            </a:endParaRPr>
          </a:p>
        </p:txBody>
      </p:sp>
      <p:sp>
        <p:nvSpPr>
          <p:cNvPr id="16" name="Rectángulo redondeado 15"/>
          <p:cNvSpPr/>
          <p:nvPr/>
        </p:nvSpPr>
        <p:spPr>
          <a:xfrm>
            <a:off x="827584" y="2108076"/>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MTR</a:t>
            </a:r>
            <a:r>
              <a:rPr lang="es-MX" b="1" dirty="0" smtClean="0">
                <a:solidFill>
                  <a:srgbClr val="FF0000"/>
                </a:solidFill>
              </a:rPr>
              <a:t>A</a:t>
            </a:r>
            <a:r>
              <a:rPr lang="es-MX" dirty="0" smtClean="0"/>
              <a:t>2756</a:t>
            </a:r>
            <a:r>
              <a:rPr lang="es-MX" b="1" dirty="0" smtClean="0">
                <a:solidFill>
                  <a:srgbClr val="FF0000"/>
                </a:solidFill>
              </a:rPr>
              <a:t>G</a:t>
            </a:r>
            <a:endParaRPr lang="es-MX" b="1" dirty="0">
              <a:solidFill>
                <a:srgbClr val="FF0000"/>
              </a:solidFill>
            </a:endParaRPr>
          </a:p>
        </p:txBody>
      </p:sp>
      <p:sp>
        <p:nvSpPr>
          <p:cNvPr id="17" name="Rectángulo redondeado 16"/>
          <p:cNvSpPr/>
          <p:nvPr/>
        </p:nvSpPr>
        <p:spPr>
          <a:xfrm>
            <a:off x="192076" y="3336404"/>
            <a:ext cx="1368152" cy="93610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solidFill>
                  <a:schemeClr val="bg2"/>
                </a:solidFill>
              </a:rPr>
              <a:t>MTRR</a:t>
            </a:r>
            <a:endParaRPr lang="es-MX" sz="2400" b="1" dirty="0">
              <a:solidFill>
                <a:schemeClr val="bg2"/>
              </a:solidFill>
            </a:endParaRPr>
          </a:p>
        </p:txBody>
      </p:sp>
      <p:sp>
        <p:nvSpPr>
          <p:cNvPr id="18" name="Rectángulo redondeado 17"/>
          <p:cNvSpPr/>
          <p:nvPr/>
        </p:nvSpPr>
        <p:spPr>
          <a:xfrm>
            <a:off x="863588" y="4272508"/>
            <a:ext cx="1440160"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MTRR</a:t>
            </a:r>
            <a:r>
              <a:rPr lang="es-MX" b="1" dirty="0" smtClean="0">
                <a:solidFill>
                  <a:srgbClr val="FF0000"/>
                </a:solidFill>
              </a:rPr>
              <a:t>A</a:t>
            </a:r>
            <a:r>
              <a:rPr lang="es-MX" dirty="0" smtClean="0"/>
              <a:t>66</a:t>
            </a:r>
            <a:r>
              <a:rPr lang="es-MX" b="1" dirty="0" smtClean="0">
                <a:solidFill>
                  <a:srgbClr val="FF0000"/>
                </a:solidFill>
              </a:rPr>
              <a:t>G</a:t>
            </a:r>
            <a:endParaRPr lang="es-MX" b="1" dirty="0">
              <a:solidFill>
                <a:srgbClr val="FF0000"/>
              </a:solidFill>
            </a:endParaRPr>
          </a:p>
        </p:txBody>
      </p:sp>
    </p:spTree>
    <p:extLst>
      <p:ext uri="{BB962C8B-B14F-4D97-AF65-F5344CB8AC3E}">
        <p14:creationId xmlns:p14="http://schemas.microsoft.com/office/powerpoint/2010/main" val="2711976352"/>
      </p:ext>
    </p:extLst>
  </p:cSld>
  <p:clrMapOvr>
    <a:masterClrMapping/>
  </p:clrMapOvr>
  <mc:AlternateContent xmlns:mc="http://schemas.openxmlformats.org/markup-compatibility/2006" xmlns:p14="http://schemas.microsoft.com/office/powerpoint/2010/main">
    <mc:Choice Requires="p14">
      <p:transition spd="slow" p14:dur="2000" advTm="38718"/>
    </mc:Choice>
    <mc:Fallback xmlns="">
      <p:transition spd="slow" advTm="38718"/>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9512" y="570332"/>
            <a:ext cx="7776864" cy="461665"/>
          </a:xfrm>
          <a:prstGeom prst="rect">
            <a:avLst/>
          </a:prstGeom>
          <a:noFill/>
        </p:spPr>
        <p:txBody>
          <a:bodyPr wrap="square" rtlCol="0">
            <a:spAutoFit/>
          </a:bodyPr>
          <a:lstStyle/>
          <a:p>
            <a:r>
              <a:rPr lang="es-MX" sz="2400" dirty="0" smtClean="0"/>
              <a:t>4.- Análisis estadísticos-Equilibrio HWE</a:t>
            </a:r>
            <a:endParaRPr lang="es-MX" sz="2400" dirty="0"/>
          </a:p>
        </p:txBody>
      </p:sp>
      <p:sp>
        <p:nvSpPr>
          <p:cNvPr id="6"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graphicFrame>
        <p:nvGraphicFramePr>
          <p:cNvPr id="7" name="Tabla 6"/>
          <p:cNvGraphicFramePr>
            <a:graphicFrameLocks noGrp="1"/>
          </p:cNvGraphicFramePr>
          <p:nvPr>
            <p:extLst>
              <p:ext uri="{D42A27DB-BD31-4B8C-83A1-F6EECF244321}">
                <p14:modId xmlns:p14="http://schemas.microsoft.com/office/powerpoint/2010/main" val="4079781175"/>
              </p:ext>
            </p:extLst>
          </p:nvPr>
        </p:nvGraphicFramePr>
        <p:xfrm>
          <a:off x="565679" y="1852124"/>
          <a:ext cx="7056785" cy="3646118"/>
        </p:xfrm>
        <a:graphic>
          <a:graphicData uri="http://schemas.openxmlformats.org/drawingml/2006/table">
            <a:tbl>
              <a:tblPr firstRow="1" firstCol="1" bandRow="1"/>
              <a:tblGrid>
                <a:gridCol w="874155"/>
                <a:gridCol w="626414"/>
                <a:gridCol w="586583"/>
                <a:gridCol w="1008112"/>
                <a:gridCol w="720080"/>
                <a:gridCol w="804459"/>
                <a:gridCol w="896620"/>
                <a:gridCol w="770181"/>
                <a:gridCol w="770181"/>
              </a:tblGrid>
              <a:tr h="244980">
                <a:tc rowSpan="2">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GENES</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Genotipo</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07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FRECUENCIA GENOTIPICA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a:lnSpc>
                          <a:spcPct val="107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FRECUENCIAS ALELICAS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rowSpan="2">
                  <a:txBody>
                    <a:bodyPr/>
                    <a:lstStyle/>
                    <a:p>
                      <a:pPr algn="ctr">
                        <a:lnSpc>
                          <a:spcPct val="107000"/>
                        </a:lnSpc>
                        <a:spcAft>
                          <a:spcPts val="0"/>
                        </a:spcAft>
                      </a:pPr>
                      <a:r>
                        <a:rPr lang="es-EC"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 value HWE</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61378">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CASOS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CONTROLES</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TODOS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CASOS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CONTROLES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TODOS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es-MX"/>
                    </a:p>
                  </a:txBody>
                  <a:tcPr/>
                </a:tc>
              </a:tr>
              <a:tr h="244980">
                <a:tc rowSpan="3">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MTHFR </a:t>
                      </a:r>
                      <a:r>
                        <a:rPr lang="es-EC"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a:t>
                      </a: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677</a:t>
                      </a:r>
                      <a:r>
                        <a:rPr lang="es-EC"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s-MX"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0.36</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0.530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0.675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0.640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X</a:t>
                      </a:r>
                      <a:r>
                        <a:rPr lang="es-EC" sz="12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0.06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C/T</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 &gt; 0.05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T/T</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0.470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0.325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0.360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rowSpan="3">
                  <a:txBody>
                    <a:bodyPr/>
                    <a:lstStyle/>
                    <a:p>
                      <a:pPr algn="ctr">
                        <a:lnSpc>
                          <a:spcPct val="107000"/>
                        </a:lnSpc>
                        <a:spcAft>
                          <a:spcPts val="0"/>
                        </a:spcAft>
                      </a:pPr>
                      <a:r>
                        <a:rPr lang="es-EC"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MTHFR</a:t>
                      </a:r>
                    </a:p>
                    <a:p>
                      <a:pPr algn="ctr">
                        <a:lnSpc>
                          <a:spcPct val="107000"/>
                        </a:lnSpc>
                        <a:spcAft>
                          <a:spcPts val="0"/>
                        </a:spcAft>
                      </a:pPr>
                      <a:r>
                        <a:rPr lang="es-EC" sz="1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es-EC"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1298</a:t>
                      </a:r>
                      <a:r>
                        <a:rPr lang="es-EC" sz="1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s-MX"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0.880</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0.987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0.960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X</a:t>
                      </a:r>
                      <a:r>
                        <a:rPr lang="es-EC" sz="12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0.23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 &gt; 0.05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0.120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0.040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rowSpan="3">
                  <a:txBody>
                    <a:bodyPr/>
                    <a:lstStyle/>
                    <a:p>
                      <a:pPr algn="ctr">
                        <a:lnSpc>
                          <a:spcPct val="107000"/>
                        </a:lnSpc>
                        <a:spcAft>
                          <a:spcPts val="0"/>
                        </a:spcAft>
                      </a:pPr>
                      <a:r>
                        <a:rPr lang="es-EC"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MTR</a:t>
                      </a:r>
                    </a:p>
                    <a:p>
                      <a:pPr algn="ctr">
                        <a:lnSpc>
                          <a:spcPct val="107000"/>
                        </a:lnSpc>
                        <a:spcAft>
                          <a:spcPts val="0"/>
                        </a:spcAft>
                      </a:pPr>
                      <a:r>
                        <a:rPr lang="es-EC" sz="1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es-EC"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2756</a:t>
                      </a:r>
                      <a:r>
                        <a:rPr lang="es-EC" sz="1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s-MX"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0.915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0.857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0.872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X</a:t>
                      </a:r>
                      <a:r>
                        <a:rPr lang="es-EC" sz="12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0.07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0.19</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 &gt; 0.05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0.143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0.128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rowSpan="3">
                  <a:txBody>
                    <a:bodyPr/>
                    <a:lstStyle/>
                    <a:p>
                      <a:pPr algn="ctr">
                        <a:lnSpc>
                          <a:spcPct val="107000"/>
                        </a:lnSpc>
                        <a:spcAft>
                          <a:spcPts val="0"/>
                        </a:spcAft>
                      </a:pPr>
                      <a:r>
                        <a:rPr lang="es-EC"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MTRR</a:t>
                      </a:r>
                    </a:p>
                    <a:p>
                      <a:pPr algn="ctr">
                        <a:lnSpc>
                          <a:spcPct val="107000"/>
                        </a:lnSpc>
                        <a:spcAft>
                          <a:spcPts val="0"/>
                        </a:spcAft>
                      </a:pPr>
                      <a:r>
                        <a:rPr lang="es-EC" sz="1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a:t>
                      </a:r>
                      <a:r>
                        <a:rPr lang="es-EC"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r>
                        <a:rPr lang="es-EC" sz="1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s-MX"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0.19</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0.474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0.556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X</a:t>
                      </a:r>
                      <a:r>
                        <a:rPr lang="es-EC" sz="12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0.18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0.89</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 &gt; 0.05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4980">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0.195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0.526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0.444</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Rectángulo 7"/>
          <p:cNvSpPr/>
          <p:nvPr/>
        </p:nvSpPr>
        <p:spPr>
          <a:xfrm>
            <a:off x="6876256" y="2420888"/>
            <a:ext cx="648072" cy="288032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9" name="Rectángulo 8"/>
          <p:cNvSpPr/>
          <p:nvPr/>
        </p:nvSpPr>
        <p:spPr>
          <a:xfrm>
            <a:off x="327987" y="1393012"/>
            <a:ext cx="7479914" cy="415498"/>
          </a:xfrm>
          <a:prstGeom prst="rect">
            <a:avLst/>
          </a:prstGeom>
        </p:spPr>
        <p:txBody>
          <a:bodyPr wrap="square">
            <a:spAutoFit/>
          </a:bodyPr>
          <a:lstStyle/>
          <a:p>
            <a:pPr indent="449580" algn="just">
              <a:lnSpc>
                <a:spcPct val="150000"/>
              </a:lnSpc>
              <a:spcAft>
                <a:spcPts val="800"/>
              </a:spcAft>
            </a:pPr>
            <a:r>
              <a:rPr lang="es-EC" b="1" dirty="0">
                <a:latin typeface="Arial" panose="020B0604020202020204" pitchFamily="34" charset="0"/>
                <a:ea typeface="Calibri" panose="020F0502020204030204" pitchFamily="34" charset="0"/>
              </a:rPr>
              <a:t>Tabla </a:t>
            </a:r>
            <a:r>
              <a:rPr lang="es-EC" b="1" dirty="0" smtClean="0">
                <a:latin typeface="Arial" panose="020B0604020202020204" pitchFamily="34" charset="0"/>
                <a:ea typeface="Calibri" panose="020F0502020204030204" pitchFamily="34" charset="0"/>
              </a:rPr>
              <a:t>11. </a:t>
            </a:r>
            <a:r>
              <a:rPr lang="es-EC" b="1" dirty="0">
                <a:latin typeface="Arial" panose="020B0604020202020204" pitchFamily="34" charset="0"/>
                <a:ea typeface="Calibri" panose="020F0502020204030204" pitchFamily="34" charset="0"/>
              </a:rPr>
              <a:t>Frecuencias alélicas y genotípicas de cada polimorfismo estudiado.</a:t>
            </a:r>
            <a:endParaRPr lang="es-MX" dirty="0">
              <a:effectLst/>
              <a:latin typeface="Arial" panose="020B0604020202020204" pitchFamily="34" charset="0"/>
              <a:ea typeface="Calibri" panose="020F0502020204030204" pitchFamily="34" charset="0"/>
            </a:endParaRPr>
          </a:p>
        </p:txBody>
      </p:sp>
      <p:sp>
        <p:nvSpPr>
          <p:cNvPr id="10" name="CuadroTexto 9"/>
          <p:cNvSpPr txBox="1"/>
          <p:nvPr/>
        </p:nvSpPr>
        <p:spPr>
          <a:xfrm>
            <a:off x="7807901" y="3151963"/>
            <a:ext cx="118762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smtClean="0"/>
              <a:t>Población en Equilibrio</a:t>
            </a:r>
            <a:endParaRPr lang="es-MX" dirty="0"/>
          </a:p>
        </p:txBody>
      </p:sp>
      <p:sp>
        <p:nvSpPr>
          <p:cNvPr id="2" name="Rectángulo redondeado 1"/>
          <p:cNvSpPr/>
          <p:nvPr/>
        </p:nvSpPr>
        <p:spPr>
          <a:xfrm>
            <a:off x="7733663" y="3946998"/>
            <a:ext cx="1336099" cy="11521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200" b="1" dirty="0" smtClean="0">
                <a:solidFill>
                  <a:schemeClr val="tx1"/>
                </a:solidFill>
              </a:rPr>
              <a:t>No hay factores externos que influyan en la mutación</a:t>
            </a:r>
            <a:endParaRPr lang="es-MX" sz="1200" b="1" dirty="0">
              <a:solidFill>
                <a:schemeClr val="tx1"/>
              </a:solidFill>
            </a:endParaRPr>
          </a:p>
        </p:txBody>
      </p:sp>
    </p:spTree>
    <p:extLst>
      <p:ext uri="{BB962C8B-B14F-4D97-AF65-F5344CB8AC3E}">
        <p14:creationId xmlns:p14="http://schemas.microsoft.com/office/powerpoint/2010/main" val="33254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smtClean="0"/>
              <a:t> Ratio(OR)</a:t>
            </a:r>
            <a:endParaRPr lang="es-MX" sz="2400" i="1" dirty="0"/>
          </a:p>
        </p:txBody>
      </p:sp>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graphicFrame>
        <p:nvGraphicFramePr>
          <p:cNvPr id="12" name="Tabla 11"/>
          <p:cNvGraphicFramePr>
            <a:graphicFrameLocks noGrp="1"/>
          </p:cNvGraphicFramePr>
          <p:nvPr>
            <p:extLst>
              <p:ext uri="{D42A27DB-BD31-4B8C-83A1-F6EECF244321}">
                <p14:modId xmlns:p14="http://schemas.microsoft.com/office/powerpoint/2010/main" val="174614124"/>
              </p:ext>
            </p:extLst>
          </p:nvPr>
        </p:nvGraphicFramePr>
        <p:xfrm>
          <a:off x="395536" y="1556792"/>
          <a:ext cx="6890712" cy="3522726"/>
        </p:xfrm>
        <a:graphic>
          <a:graphicData uri="http://schemas.openxmlformats.org/drawingml/2006/table">
            <a:tbl>
              <a:tblPr firstRow="1" firstCol="1" bandRow="1"/>
              <a:tblGrid>
                <a:gridCol w="1137992"/>
                <a:gridCol w="806224"/>
                <a:gridCol w="610403"/>
                <a:gridCol w="662104"/>
                <a:gridCol w="655207"/>
                <a:gridCol w="655207"/>
                <a:gridCol w="934533"/>
                <a:gridCol w="934533"/>
                <a:gridCol w="494509"/>
              </a:tblGrid>
              <a:tr h="190500">
                <a:tc rowSpan="2">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GENES</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Genotipo</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Casos</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Controles </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rowSpan="2">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95%CI</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0500">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es-MX"/>
                    </a:p>
                  </a:txBody>
                  <a:tcPr/>
                </a:tc>
                <a:tc vMerge="1">
                  <a:txBody>
                    <a:bodyPr/>
                    <a:lstStyle/>
                    <a:p>
                      <a:endParaRPr lang="es-MX"/>
                    </a:p>
                  </a:txBody>
                  <a:tcPr/>
                </a:tc>
                <a:tc vMerge="1">
                  <a:txBody>
                    <a:bodyPr/>
                    <a:lstStyle/>
                    <a:p>
                      <a:endParaRPr lang="es-MX"/>
                    </a:p>
                  </a:txBody>
                  <a:tcPr/>
                </a:tc>
              </a:tr>
              <a:tr h="190500">
                <a:tc rowSpan="4">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MTHFR </a:t>
                      </a:r>
                      <a:r>
                        <a:rPr lang="es-EC"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677</a:t>
                      </a:r>
                      <a:r>
                        <a:rPr lang="es-EC"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s-MX"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MX"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121.00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39.67</a:t>
                      </a:r>
                      <a:endParaRPr lang="es-MX"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3">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Reference</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hMerge="1">
                  <a:txBody>
                    <a:bodyPr/>
                    <a:lstStyle/>
                    <a:p>
                      <a:endParaRPr lang="es-MX"/>
                    </a:p>
                  </a:txBody>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C/T</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55.74</a:t>
                      </a:r>
                      <a:endParaRPr lang="es-MX"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1.0 - 2.9</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0.05</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T/T</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4.59</a:t>
                      </a:r>
                      <a:endParaRPr lang="es-MX"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2.8-14.7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C/T+T/T</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184.00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60.33</a:t>
                      </a:r>
                      <a:endParaRPr lang="es-MX"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1.24-3.48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rowSpan="4">
                  <a:txBody>
                    <a:bodyPr/>
                    <a:lstStyle/>
                    <a:p>
                      <a:pPr algn="ctr">
                        <a:lnSpc>
                          <a:spcPct val="107000"/>
                        </a:lnSpc>
                        <a:spcAft>
                          <a:spcPts val="0"/>
                        </a:spcAft>
                      </a:pPr>
                      <a:r>
                        <a:rPr lang="es-EC"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MTHFR</a:t>
                      </a:r>
                    </a:p>
                    <a:p>
                      <a:pPr algn="ctr">
                        <a:lnSpc>
                          <a:spcPct val="107000"/>
                        </a:lnSpc>
                        <a:spcAft>
                          <a:spcPts val="0"/>
                        </a:spcAft>
                      </a:pPr>
                      <a:r>
                        <a:rPr lang="es-EC"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s-EC"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1298</a:t>
                      </a:r>
                      <a:r>
                        <a:rPr lang="es-EC"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s-MX"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299.00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98.03</a:t>
                      </a:r>
                      <a:endParaRPr lang="es-MX"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3">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Reference</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hMerge="1">
                  <a:txBody>
                    <a:bodyPr/>
                    <a:lstStyle/>
                    <a:p>
                      <a:endParaRPr lang="es-MX"/>
                    </a:p>
                  </a:txBody>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a:t>
                      </a:r>
                      <a:endParaRPr lang="es-MX"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4.14-40.31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0.66</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9.22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1.75-48.4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1.97</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11.68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4.52-30.22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rowSpan="4">
                  <a:txBody>
                    <a:bodyPr/>
                    <a:lstStyle/>
                    <a:p>
                      <a:pPr algn="ctr">
                        <a:lnSpc>
                          <a:spcPct val="107000"/>
                        </a:lnSpc>
                        <a:spcAft>
                          <a:spcPts val="0"/>
                        </a:spcAft>
                      </a:pPr>
                      <a:r>
                        <a:rPr lang="es-EC"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MTR</a:t>
                      </a:r>
                    </a:p>
                    <a:p>
                      <a:pPr algn="ctr">
                        <a:lnSpc>
                          <a:spcPct val="107000"/>
                        </a:lnSpc>
                        <a:spcAft>
                          <a:spcPts val="0"/>
                        </a:spcAft>
                      </a:pPr>
                      <a:r>
                        <a:rPr lang="es-EC"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s-EC"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2756</a:t>
                      </a:r>
                      <a:r>
                        <a:rPr lang="es-EC"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s-MX"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228.00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74.75</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3">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Reference</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hMerge="1">
                  <a:txBody>
                    <a:bodyPr/>
                    <a:lstStyle/>
                    <a:p>
                      <a:endParaRPr lang="es-MX"/>
                    </a:p>
                  </a:txBody>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21.97</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0.22-0.86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3.28</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0.214-2.95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0.98</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AG+GG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25.25</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0.259-0.89</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rowSpan="4">
                  <a:txBody>
                    <a:bodyPr/>
                    <a:lstStyle/>
                    <a:p>
                      <a:pPr algn="ctr">
                        <a:lnSpc>
                          <a:spcPct val="107000"/>
                        </a:lnSpc>
                        <a:spcAft>
                          <a:spcPts val="0"/>
                        </a:spcAft>
                      </a:pPr>
                      <a:r>
                        <a:rPr lang="es-EC"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MTRR</a:t>
                      </a:r>
                    </a:p>
                    <a:p>
                      <a:pPr algn="ctr">
                        <a:lnSpc>
                          <a:spcPct val="107000"/>
                        </a:lnSpc>
                        <a:spcAft>
                          <a:spcPts val="0"/>
                        </a:spcAft>
                      </a:pPr>
                      <a:r>
                        <a:rPr lang="es-EC"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s-EC"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a:t>
                      </a:r>
                      <a:r>
                        <a:rPr lang="es-EC"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s-MX"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2.95</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3">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Reference</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hMerge="1">
                  <a:txBody>
                    <a:bodyPr/>
                    <a:lstStyle/>
                    <a:p>
                      <a:endParaRPr lang="es-MX"/>
                    </a:p>
                  </a:txBody>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271.00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88.85</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0.006-0.03</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0.010-0.10</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vMerge="1">
                  <a:txBody>
                    <a:bodyPr/>
                    <a:lstStyle/>
                    <a:p>
                      <a:endParaRPr lang="es-MX"/>
                    </a:p>
                  </a:txBody>
                  <a:tcPr/>
                </a:tc>
                <a:tc>
                  <a:txBody>
                    <a:bodyPr/>
                    <a:lstStyle/>
                    <a:p>
                      <a:pP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AG+GG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33.00</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296.00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97.05</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0.007-0.03</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3" name="Rectángulo 12"/>
          <p:cNvSpPr/>
          <p:nvPr/>
        </p:nvSpPr>
        <p:spPr>
          <a:xfrm>
            <a:off x="180504" y="1107115"/>
            <a:ext cx="6601668" cy="369332"/>
          </a:xfrm>
          <a:prstGeom prst="rect">
            <a:avLst/>
          </a:prstGeom>
        </p:spPr>
        <p:txBody>
          <a:bodyPr wrap="square">
            <a:spAutoFit/>
          </a:bodyPr>
          <a:lstStyle/>
          <a:p>
            <a:pPr indent="449580" algn="just">
              <a:lnSpc>
                <a:spcPct val="150000"/>
              </a:lnSpc>
              <a:spcAft>
                <a:spcPts val="800"/>
              </a:spcAft>
            </a:pPr>
            <a:r>
              <a:rPr lang="es-EC" sz="1200" b="1" dirty="0">
                <a:latin typeface="Arial" panose="020B0604020202020204" pitchFamily="34" charset="0"/>
                <a:ea typeface="Calibri" panose="020F0502020204030204" pitchFamily="34" charset="0"/>
              </a:rPr>
              <a:t>Tabla </a:t>
            </a:r>
            <a:r>
              <a:rPr lang="es-EC" sz="1200" b="1" dirty="0" smtClean="0">
                <a:latin typeface="Arial" panose="020B0604020202020204" pitchFamily="34" charset="0"/>
                <a:ea typeface="Calibri" panose="020F0502020204030204" pitchFamily="34" charset="0"/>
              </a:rPr>
              <a:t>12. </a:t>
            </a:r>
            <a:r>
              <a:rPr lang="es-EC" sz="1200" b="1" dirty="0">
                <a:latin typeface="Arial" panose="020B0604020202020204" pitchFamily="34" charset="0"/>
                <a:ea typeface="Calibri" panose="020F0502020204030204" pitchFamily="34" charset="0"/>
              </a:rPr>
              <a:t>Asociación entre cada polimorfismo y el riesgo de presentar melanoma.</a:t>
            </a:r>
            <a:endParaRPr lang="es-MX" sz="1200" dirty="0">
              <a:effectLst/>
              <a:latin typeface="Arial" panose="020B0604020202020204" pitchFamily="34" charset="0"/>
              <a:ea typeface="Calibri" panose="020F0502020204030204" pitchFamily="34" charset="0"/>
            </a:endParaRPr>
          </a:p>
        </p:txBody>
      </p:sp>
      <p:sp>
        <p:nvSpPr>
          <p:cNvPr id="14" name="Rectángulo 13"/>
          <p:cNvSpPr/>
          <p:nvPr/>
        </p:nvSpPr>
        <p:spPr>
          <a:xfrm>
            <a:off x="6801442" y="2140342"/>
            <a:ext cx="504076" cy="55094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15" name="Rectángulo 14"/>
          <p:cNvSpPr/>
          <p:nvPr/>
        </p:nvSpPr>
        <p:spPr>
          <a:xfrm>
            <a:off x="6776042" y="2928047"/>
            <a:ext cx="504076" cy="57606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16" name="Rectángulo 15"/>
          <p:cNvSpPr/>
          <p:nvPr/>
        </p:nvSpPr>
        <p:spPr>
          <a:xfrm>
            <a:off x="6801442" y="4503454"/>
            <a:ext cx="504076" cy="57606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17" name="Rectángulo 16"/>
          <p:cNvSpPr/>
          <p:nvPr/>
        </p:nvSpPr>
        <p:spPr>
          <a:xfrm>
            <a:off x="6791807" y="3715750"/>
            <a:ext cx="504076" cy="57606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18" name="Rectángulo 17"/>
          <p:cNvSpPr/>
          <p:nvPr/>
        </p:nvSpPr>
        <p:spPr>
          <a:xfrm>
            <a:off x="5125682" y="4492271"/>
            <a:ext cx="504076" cy="576064"/>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19" name="Rectángulo 18"/>
          <p:cNvSpPr/>
          <p:nvPr/>
        </p:nvSpPr>
        <p:spPr>
          <a:xfrm>
            <a:off x="5148064" y="3667584"/>
            <a:ext cx="514861" cy="62423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20" name="Rectángulo 19"/>
          <p:cNvSpPr/>
          <p:nvPr/>
        </p:nvSpPr>
        <p:spPr>
          <a:xfrm>
            <a:off x="5148064" y="2928047"/>
            <a:ext cx="504076" cy="57606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21" name="Rectángulo 20"/>
          <p:cNvSpPr/>
          <p:nvPr/>
        </p:nvSpPr>
        <p:spPr>
          <a:xfrm>
            <a:off x="5148064" y="2140343"/>
            <a:ext cx="504076" cy="57606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2" name="Rectángulo redondeado 1"/>
          <p:cNvSpPr/>
          <p:nvPr/>
        </p:nvSpPr>
        <p:spPr>
          <a:xfrm>
            <a:off x="7080030" y="705503"/>
            <a:ext cx="1956466" cy="6857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Riesgo que se de la enfermedad por un factor determinado </a:t>
            </a:r>
            <a:endParaRPr lang="es-MX" dirty="0"/>
          </a:p>
        </p:txBody>
      </p:sp>
      <p:sp>
        <p:nvSpPr>
          <p:cNvPr id="3" name="Rectángulo 2"/>
          <p:cNvSpPr/>
          <p:nvPr/>
        </p:nvSpPr>
        <p:spPr>
          <a:xfrm>
            <a:off x="7596336" y="2140342"/>
            <a:ext cx="1440160" cy="21514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100" b="1" dirty="0" smtClean="0"/>
              <a:t>OR&gt;1 Asociación positiva con mayor ocurrencia</a:t>
            </a:r>
          </a:p>
          <a:p>
            <a:pPr algn="ctr"/>
            <a:endParaRPr lang="es-MX" sz="1100" b="1" dirty="0"/>
          </a:p>
          <a:p>
            <a:pPr algn="ctr"/>
            <a:endParaRPr lang="es-MX" sz="1100" b="1" dirty="0" smtClean="0"/>
          </a:p>
          <a:p>
            <a:pPr algn="ctr"/>
            <a:r>
              <a:rPr lang="es-MX" sz="1100" b="1" dirty="0" smtClean="0"/>
              <a:t>OR&lt;1 Alelo funcionan como factor protector</a:t>
            </a:r>
            <a:endParaRPr lang="es-MX" sz="1100" b="1" dirty="0"/>
          </a:p>
        </p:txBody>
      </p:sp>
      <p:sp>
        <p:nvSpPr>
          <p:cNvPr id="5" name="Rectángulo redondeado 4"/>
          <p:cNvSpPr/>
          <p:nvPr/>
        </p:nvSpPr>
        <p:spPr>
          <a:xfrm>
            <a:off x="6693440" y="3904858"/>
            <a:ext cx="720080" cy="14968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8" name="CuadroTexto 7"/>
          <p:cNvSpPr txBox="1"/>
          <p:nvPr/>
        </p:nvSpPr>
        <p:spPr>
          <a:xfrm>
            <a:off x="7475827" y="1613181"/>
            <a:ext cx="163616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000" b="1" dirty="0" smtClean="0"/>
              <a:t>Asociación estadística significativa</a:t>
            </a:r>
            <a:endParaRPr lang="es-MX" sz="1000" b="1" dirty="0"/>
          </a:p>
        </p:txBody>
      </p:sp>
      <p:sp>
        <p:nvSpPr>
          <p:cNvPr id="9" name="CuadroTexto 8"/>
          <p:cNvSpPr txBox="1"/>
          <p:nvPr/>
        </p:nvSpPr>
        <p:spPr>
          <a:xfrm>
            <a:off x="15658" y="2386343"/>
            <a:ext cx="864096" cy="523220"/>
          </a:xfrm>
          <a:prstGeom prst="rect">
            <a:avLst/>
          </a:prstGeom>
          <a:noFill/>
        </p:spPr>
        <p:txBody>
          <a:bodyPr wrap="square" rtlCol="0">
            <a:spAutoFit/>
          </a:bodyPr>
          <a:lstStyle/>
          <a:p>
            <a:r>
              <a:rPr lang="es-MX" sz="900" b="1" dirty="0" smtClean="0"/>
              <a:t>Presencia</a:t>
            </a:r>
            <a:r>
              <a:rPr lang="es-MX" dirty="0" smtClean="0"/>
              <a:t> </a:t>
            </a:r>
          </a:p>
          <a:p>
            <a:endParaRPr lang="es-MX" dirty="0"/>
          </a:p>
        </p:txBody>
      </p:sp>
    </p:spTree>
    <p:extLst>
      <p:ext uri="{BB962C8B-B14F-4D97-AF65-F5344CB8AC3E}">
        <p14:creationId xmlns:p14="http://schemas.microsoft.com/office/powerpoint/2010/main" val="21136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5"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sp>
        <p:nvSpPr>
          <p:cNvPr id="18" name="Rectángulo 17"/>
          <p:cNvSpPr/>
          <p:nvPr/>
        </p:nvSpPr>
        <p:spPr>
          <a:xfrm>
            <a:off x="3552696" y="5284557"/>
            <a:ext cx="371231" cy="565521"/>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19" name="Rectángulo 18"/>
          <p:cNvSpPr/>
          <p:nvPr/>
        </p:nvSpPr>
        <p:spPr>
          <a:xfrm>
            <a:off x="3563888" y="4772291"/>
            <a:ext cx="360039" cy="504056"/>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pic>
        <p:nvPicPr>
          <p:cNvPr id="2" name="Imagen 1"/>
          <p:cNvPicPr>
            <a:picLocks noChangeAspect="1"/>
          </p:cNvPicPr>
          <p:nvPr/>
        </p:nvPicPr>
        <p:blipFill>
          <a:blip r:embed="rId2"/>
          <a:stretch>
            <a:fillRect/>
          </a:stretch>
        </p:blipFill>
        <p:spPr>
          <a:xfrm>
            <a:off x="0" y="3134464"/>
            <a:ext cx="5123458" cy="2715614"/>
          </a:xfrm>
          <a:prstGeom prst="rect">
            <a:avLst/>
          </a:prstGeom>
        </p:spPr>
      </p:pic>
      <p:pic>
        <p:nvPicPr>
          <p:cNvPr id="22" name="Imagen 21"/>
          <p:cNvPicPr/>
          <p:nvPr/>
        </p:nvPicPr>
        <p:blipFill rotWithShape="1">
          <a:blip r:embed="rId3">
            <a:extLst>
              <a:ext uri="{28A0092B-C50C-407E-A947-70E740481C1C}">
                <a14:useLocalDpi xmlns:a14="http://schemas.microsoft.com/office/drawing/2010/main" val="0"/>
              </a:ext>
            </a:extLst>
          </a:blip>
          <a:srcRect l="51020" t="25223" b="2156"/>
          <a:stretch/>
        </p:blipFill>
        <p:spPr bwMode="auto">
          <a:xfrm>
            <a:off x="5724128" y="908720"/>
            <a:ext cx="3048942" cy="3049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p:cNvSpPr txBox="1"/>
          <p:nvPr/>
        </p:nvSpPr>
        <p:spPr>
          <a:xfrm>
            <a:off x="6372200" y="2780928"/>
            <a:ext cx="936104" cy="35353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MX" dirty="0"/>
          </a:p>
        </p:txBody>
      </p:sp>
      <p:sp>
        <p:nvSpPr>
          <p:cNvPr id="4" name="CuadroTexto 3"/>
          <p:cNvSpPr txBox="1"/>
          <p:nvPr/>
        </p:nvSpPr>
        <p:spPr>
          <a:xfrm>
            <a:off x="5696272" y="4142416"/>
            <a:ext cx="2484276" cy="307777"/>
          </a:xfrm>
          <a:prstGeom prst="rect">
            <a:avLst/>
          </a:prstGeom>
          <a:noFill/>
        </p:spPr>
        <p:txBody>
          <a:bodyPr wrap="square" rtlCol="0">
            <a:spAutoFit/>
          </a:bodyPr>
          <a:lstStyle/>
          <a:p>
            <a:r>
              <a:rPr lang="es-MX" dirty="0" smtClean="0"/>
              <a:t>OR&lt;1:Factor de protección </a:t>
            </a:r>
            <a:endParaRPr lang="es-MX" dirty="0"/>
          </a:p>
        </p:txBody>
      </p:sp>
      <p:cxnSp>
        <p:nvCxnSpPr>
          <p:cNvPr id="8" name="Conector recto de flecha 7"/>
          <p:cNvCxnSpPr/>
          <p:nvPr/>
        </p:nvCxnSpPr>
        <p:spPr>
          <a:xfrm>
            <a:off x="3923927" y="5157192"/>
            <a:ext cx="2016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3851920" y="5733256"/>
            <a:ext cx="2016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uadroTexto 8"/>
              <p:cNvSpPr txBox="1"/>
              <p:nvPr/>
            </p:nvSpPr>
            <p:spPr>
              <a:xfrm>
                <a:off x="1248440" y="1836230"/>
                <a:ext cx="2603480" cy="500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𝑃𝑟𝑜𝑏𝑎𝑏𝑖𝑙𝑖𝑑𝑎𝑑</m:t>
                      </m:r>
                      <m:r>
                        <a:rPr lang="es-MX" b="0" i="1" smtClean="0">
                          <a:latin typeface="Cambria Math" panose="02040503050406030204" pitchFamily="18" charset="0"/>
                        </a:rPr>
                        <m:t>=</m:t>
                      </m:r>
                      <m:f>
                        <m:fPr>
                          <m:ctrlPr>
                            <a:rPr lang="es-MX" i="1" smtClean="0">
                              <a:latin typeface="Cambria Math" panose="02040503050406030204" pitchFamily="18" charset="0"/>
                            </a:rPr>
                          </m:ctrlPr>
                        </m:fPr>
                        <m:num>
                          <m:r>
                            <a:rPr lang="es-MX" b="0" i="1" smtClean="0">
                              <a:latin typeface="Cambria Math" panose="02040503050406030204" pitchFamily="18" charset="0"/>
                            </a:rPr>
                            <m:t>𝑂𝑅</m:t>
                          </m:r>
                        </m:num>
                        <m:den>
                          <m:r>
                            <a:rPr lang="es-MX" b="0" i="1" smtClean="0">
                              <a:latin typeface="Cambria Math" panose="02040503050406030204" pitchFamily="18" charset="0"/>
                            </a:rPr>
                            <m:t>𝑂𝑅</m:t>
                          </m:r>
                          <m:r>
                            <a:rPr lang="es-MX" b="0" i="1" smtClean="0">
                              <a:latin typeface="Cambria Math" panose="02040503050406030204" pitchFamily="18" charset="0"/>
                            </a:rPr>
                            <m:t>+1</m:t>
                          </m:r>
                        </m:den>
                      </m:f>
                    </m:oMath>
                  </m:oMathPara>
                </a14:m>
                <a:endParaRPr lang="es-MX" dirty="0"/>
              </a:p>
            </p:txBody>
          </p:sp>
        </mc:Choice>
        <mc:Fallback xmlns="">
          <p:sp>
            <p:nvSpPr>
              <p:cNvPr id="9" name="CuadroTexto 8"/>
              <p:cNvSpPr txBox="1">
                <a:spLocks noRot="1" noChangeAspect="1" noMove="1" noResize="1" noEditPoints="1" noAdjustHandles="1" noChangeArrowheads="1" noChangeShapeType="1" noTextEdit="1"/>
              </p:cNvSpPr>
              <p:nvPr/>
            </p:nvSpPr>
            <p:spPr>
              <a:xfrm>
                <a:off x="1248440" y="1836230"/>
                <a:ext cx="2603480" cy="500650"/>
              </a:xfrm>
              <a:prstGeom prst="rect">
                <a:avLst/>
              </a:prstGeom>
              <a:blipFill rotWithShape="0">
                <a:blip r:embed="rId4"/>
                <a:stretch>
                  <a:fillRect b="-1220"/>
                </a:stretch>
              </a:blipFill>
            </p:spPr>
            <p:txBody>
              <a:bodyPr/>
              <a:lstStyle/>
              <a:p>
                <a:r>
                  <a:rPr lang="es-MX">
                    <a:noFill/>
                  </a:rPr>
                  <a:t> </a:t>
                </a:r>
              </a:p>
            </p:txBody>
          </p:sp>
        </mc:Fallback>
      </mc:AlternateContent>
      <p:sp>
        <p:nvSpPr>
          <p:cNvPr id="10" name="CuadroTexto 9"/>
          <p:cNvSpPr txBox="1"/>
          <p:nvPr/>
        </p:nvSpPr>
        <p:spPr>
          <a:xfrm>
            <a:off x="6225231" y="5003303"/>
            <a:ext cx="792088" cy="307777"/>
          </a:xfrm>
          <a:prstGeom prst="rect">
            <a:avLst/>
          </a:prstGeom>
          <a:noFill/>
        </p:spPr>
        <p:txBody>
          <a:bodyPr wrap="square" rtlCol="0">
            <a:spAutoFit/>
          </a:bodyPr>
          <a:lstStyle/>
          <a:p>
            <a:r>
              <a:rPr lang="es-MX" dirty="0" smtClean="0"/>
              <a:t>32.43%</a:t>
            </a:r>
            <a:endParaRPr lang="es-MX" dirty="0"/>
          </a:p>
        </p:txBody>
      </p:sp>
      <p:sp>
        <p:nvSpPr>
          <p:cNvPr id="24" name="CuadroTexto 23"/>
          <p:cNvSpPr txBox="1"/>
          <p:nvPr/>
        </p:nvSpPr>
        <p:spPr>
          <a:xfrm>
            <a:off x="6225231" y="5542301"/>
            <a:ext cx="792088" cy="307777"/>
          </a:xfrm>
          <a:prstGeom prst="rect">
            <a:avLst/>
          </a:prstGeom>
          <a:noFill/>
        </p:spPr>
        <p:txBody>
          <a:bodyPr wrap="square" rtlCol="0">
            <a:spAutoFit/>
          </a:bodyPr>
          <a:lstStyle/>
          <a:p>
            <a:r>
              <a:rPr lang="es-MX" dirty="0" smtClean="0"/>
              <a:t>1.96%</a:t>
            </a:r>
            <a:endParaRPr lang="es-MX" dirty="0"/>
          </a:p>
        </p:txBody>
      </p:sp>
      <p:sp>
        <p:nvSpPr>
          <p:cNvPr id="11" name="CuadroTexto 10"/>
          <p:cNvSpPr txBox="1"/>
          <p:nvPr/>
        </p:nvSpPr>
        <p:spPr>
          <a:xfrm>
            <a:off x="1619672" y="2411596"/>
            <a:ext cx="230425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dirty="0" smtClean="0"/>
              <a:t>Del desarrollo del melanoma asociado a la presencia de polimorfismo</a:t>
            </a:r>
            <a:endParaRPr lang="es-MX" dirty="0"/>
          </a:p>
        </p:txBody>
      </p:sp>
      <p:sp>
        <p:nvSpPr>
          <p:cNvPr id="5" name="CuadroTexto 4"/>
          <p:cNvSpPr txBox="1"/>
          <p:nvPr/>
        </p:nvSpPr>
        <p:spPr>
          <a:xfrm>
            <a:off x="7393910" y="4953181"/>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1200" b="1" dirty="0" smtClean="0">
                <a:solidFill>
                  <a:srgbClr val="FF0000"/>
                </a:solidFill>
              </a:rPr>
              <a:t>Sugerir mutación compleja, numero de muestra bajo</a:t>
            </a:r>
            <a:endParaRPr lang="es-MX" sz="1200" b="1" dirty="0">
              <a:solidFill>
                <a:srgbClr val="FF0000"/>
              </a:solidFill>
            </a:endParaRPr>
          </a:p>
        </p:txBody>
      </p:sp>
      <p:sp>
        <p:nvSpPr>
          <p:cNvPr id="17" name="CuadroTexto 16"/>
          <p:cNvSpPr txBox="1"/>
          <p:nvPr/>
        </p:nvSpPr>
        <p:spPr>
          <a:xfrm>
            <a:off x="6312218" y="2164261"/>
            <a:ext cx="1212110" cy="246221"/>
          </a:xfrm>
          <a:prstGeom prst="rect">
            <a:avLst/>
          </a:prstGeom>
          <a:noFill/>
        </p:spPr>
        <p:txBody>
          <a:bodyPr wrap="square" rtlCol="0">
            <a:spAutoFit/>
          </a:bodyPr>
          <a:lstStyle/>
          <a:p>
            <a:r>
              <a:rPr lang="es-MX" sz="1000" dirty="0" smtClean="0"/>
              <a:t>Regula y reactiva</a:t>
            </a:r>
            <a:endParaRPr lang="es-MX" sz="1000" dirty="0"/>
          </a:p>
        </p:txBody>
      </p:sp>
      <p:sp>
        <p:nvSpPr>
          <p:cNvPr id="20" name="CuadroTexto 19"/>
          <p:cNvSpPr txBox="1"/>
          <p:nvPr/>
        </p:nvSpPr>
        <p:spPr>
          <a:xfrm>
            <a:off x="4618766" y="1541032"/>
            <a:ext cx="1111839" cy="707886"/>
          </a:xfrm>
          <a:prstGeom prst="rect">
            <a:avLst/>
          </a:prstGeom>
          <a:noFill/>
        </p:spPr>
        <p:txBody>
          <a:bodyPr wrap="square" rtlCol="0">
            <a:spAutoFit/>
          </a:bodyPr>
          <a:lstStyle/>
          <a:p>
            <a:r>
              <a:rPr lang="es-MX" sz="1000" b="1" dirty="0" smtClean="0"/>
              <a:t>Sobre expresión</a:t>
            </a:r>
          </a:p>
          <a:p>
            <a:r>
              <a:rPr lang="es-MX" sz="1000" dirty="0" smtClean="0"/>
              <a:t>Agota niveles B12</a:t>
            </a:r>
            <a:endParaRPr lang="es-MX" sz="1000" dirty="0"/>
          </a:p>
        </p:txBody>
      </p:sp>
      <p:sp>
        <p:nvSpPr>
          <p:cNvPr id="25" name="CuadroTexto 24"/>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smtClean="0"/>
              <a:t> Ratio(OR)</a:t>
            </a:r>
            <a:endParaRPr lang="es-MX" sz="2400" i="1" dirty="0"/>
          </a:p>
        </p:txBody>
      </p:sp>
    </p:spTree>
    <p:extLst>
      <p:ext uri="{BB962C8B-B14F-4D97-AF65-F5344CB8AC3E}">
        <p14:creationId xmlns:p14="http://schemas.microsoft.com/office/powerpoint/2010/main" val="38203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24" grpId="0"/>
      <p:bldP spid="11" grpId="0" animBg="1"/>
      <p:bldP spid="5" grpId="0" animBg="1"/>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2206257" y="2230111"/>
            <a:ext cx="1903916" cy="1790328"/>
          </a:xfrm>
          <a:prstGeom prst="rect">
            <a:avLst/>
          </a:prstGeom>
        </p:spPr>
      </p:pic>
      <p:sp>
        <p:nvSpPr>
          <p:cNvPr id="2" name="Título 1"/>
          <p:cNvSpPr>
            <a:spLocks noGrp="1"/>
          </p:cNvSpPr>
          <p:nvPr>
            <p:ph type="title"/>
          </p:nvPr>
        </p:nvSpPr>
        <p:spPr>
          <a:xfrm>
            <a:off x="1531794" y="0"/>
            <a:ext cx="7360686" cy="706091"/>
          </a:xfrm>
        </p:spPr>
        <p:txBody>
          <a:bodyPr/>
          <a:lstStyle/>
          <a:p>
            <a:pPr algn="r"/>
            <a:r>
              <a:rPr lang="es-US" sz="2800" b="1" i="1" dirty="0" smtClean="0"/>
              <a:t>FORMULACIÓN DEL PROBLEMA</a:t>
            </a:r>
            <a:endParaRPr lang="es-US" sz="2800" b="1" i="1" dirty="0"/>
          </a:p>
        </p:txBody>
      </p:sp>
      <p:pic>
        <p:nvPicPr>
          <p:cNvPr id="27650" name="Picture 2" descr="http://piel-l.org/blog/wp-content/uploads/2008/08/dsc02077-300x1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37" y="1694458"/>
            <a:ext cx="1941416" cy="128780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Resultado de imagen para l melan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1" y="3360020"/>
            <a:ext cx="2045232" cy="136008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78228" y="892886"/>
            <a:ext cx="2107080" cy="461665"/>
          </a:xfrm>
          <a:prstGeom prst="rect">
            <a:avLst/>
          </a:prstGeom>
          <a:noFill/>
        </p:spPr>
        <p:txBody>
          <a:bodyPr wrap="square" rtlCol="0">
            <a:spAutoFit/>
          </a:bodyPr>
          <a:lstStyle/>
          <a:p>
            <a:pPr algn="ctr"/>
            <a:r>
              <a:rPr lang="es-MX" sz="2400" b="1" dirty="0" smtClean="0"/>
              <a:t>MELANOMA</a:t>
            </a:r>
            <a:endParaRPr lang="es-MX" sz="2400" b="1" dirty="0"/>
          </a:p>
        </p:txBody>
      </p:sp>
      <p:pic>
        <p:nvPicPr>
          <p:cNvPr id="27656" name="Picture 8" descr="Resultado de imagen para melanoci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2928" y="1694458"/>
            <a:ext cx="3619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20825" t="18829" r="13573" b="14220"/>
          <a:stretch/>
        </p:blipFill>
        <p:spPr bwMode="auto">
          <a:xfrm>
            <a:off x="4932040" y="4487613"/>
            <a:ext cx="2520280" cy="1440160"/>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p:cNvSpPr/>
          <p:nvPr/>
        </p:nvSpPr>
        <p:spPr>
          <a:xfrm>
            <a:off x="135036" y="4762530"/>
            <a:ext cx="3627777"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MX" b="1" dirty="0" smtClean="0"/>
              <a:t>De los 3 tipos de cáncer de piel tiene mayor crecimiento y mayor facilidad </a:t>
            </a:r>
            <a:r>
              <a:rPr lang="es-MX" b="1" dirty="0"/>
              <a:t>de </a:t>
            </a:r>
            <a:r>
              <a:rPr lang="es-MX" b="1" dirty="0" smtClean="0"/>
              <a:t>diseminarse.</a:t>
            </a:r>
            <a:endParaRPr lang="es-MX" b="1" dirty="0"/>
          </a:p>
        </p:txBody>
      </p:sp>
      <p:sp>
        <p:nvSpPr>
          <p:cNvPr id="24" name="CuadroTexto 23"/>
          <p:cNvSpPr txBox="1"/>
          <p:nvPr/>
        </p:nvSpPr>
        <p:spPr>
          <a:xfrm>
            <a:off x="135036" y="5528226"/>
            <a:ext cx="3627777"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smtClean="0"/>
              <a:t>El melanoma se considera una de las neoplasias cutáneas más peligrosas y agresivas</a:t>
            </a:r>
            <a:endParaRPr lang="es-MX" b="1" dirty="0"/>
          </a:p>
        </p:txBody>
      </p:sp>
      <p:sp>
        <p:nvSpPr>
          <p:cNvPr id="5" name="Flecha abajo 4"/>
          <p:cNvSpPr/>
          <p:nvPr/>
        </p:nvSpPr>
        <p:spPr>
          <a:xfrm>
            <a:off x="6192180" y="4020439"/>
            <a:ext cx="252028" cy="4671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7589037" y="4746235"/>
            <a:ext cx="1008112"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000" dirty="0" smtClean="0"/>
              <a:t>Crecimiento diametral y vertical</a:t>
            </a:r>
            <a:endParaRPr lang="es-MX" sz="1000" dirty="0"/>
          </a:p>
        </p:txBody>
      </p:sp>
      <p:sp>
        <p:nvSpPr>
          <p:cNvPr id="7" name="CuadroTexto 6"/>
          <p:cNvSpPr txBox="1"/>
          <p:nvPr/>
        </p:nvSpPr>
        <p:spPr>
          <a:xfrm>
            <a:off x="2473222" y="4159696"/>
            <a:ext cx="128959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200" dirty="0" smtClean="0"/>
              <a:t>Zonas mucosas o pigmentadas</a:t>
            </a:r>
            <a:endParaRPr lang="es-MX" sz="1200" dirty="0"/>
          </a:p>
        </p:txBody>
      </p:sp>
      <p:sp>
        <p:nvSpPr>
          <p:cNvPr id="8" name="Flecha derecha 7"/>
          <p:cNvSpPr/>
          <p:nvPr/>
        </p:nvSpPr>
        <p:spPr>
          <a:xfrm rot="10800000">
            <a:off x="2083403" y="4313682"/>
            <a:ext cx="389819" cy="72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9" name="CuadroTexto 28"/>
          <p:cNvSpPr txBox="1"/>
          <p:nvPr/>
        </p:nvSpPr>
        <p:spPr>
          <a:xfrm>
            <a:off x="206610" y="6309320"/>
            <a:ext cx="5904656" cy="584775"/>
          </a:xfrm>
          <a:prstGeom prst="rect">
            <a:avLst/>
          </a:prstGeom>
          <a:noFill/>
        </p:spPr>
        <p:txBody>
          <a:bodyPr wrap="square" rtlCol="0">
            <a:spAutoFit/>
          </a:bodyPr>
          <a:lstStyle/>
          <a:p>
            <a:r>
              <a:rPr lang="es-MX" sz="900" dirty="0" smtClean="0"/>
              <a:t>Imágenes </a:t>
            </a:r>
            <a:r>
              <a:rPr lang="es-MX" sz="900" dirty="0" err="1" smtClean="0"/>
              <a:t>tomádas</a:t>
            </a:r>
            <a:r>
              <a:rPr lang="es-MX" sz="900" dirty="0" smtClean="0"/>
              <a:t> de:</a:t>
            </a:r>
            <a:r>
              <a:rPr lang="es-EC" sz="900" dirty="0"/>
              <a:t>Acosta, A. E., Fierro, E., Velásquez, V., &amp; Rueda, X. (2009). Melanoma: patogénesis, clínica e histopatología. </a:t>
            </a:r>
            <a:r>
              <a:rPr lang="es-EC" sz="900" i="1" dirty="0" err="1"/>
              <a:t>Rev</a:t>
            </a:r>
            <a:r>
              <a:rPr lang="es-EC" sz="900" i="1" dirty="0"/>
              <a:t> </a:t>
            </a:r>
            <a:r>
              <a:rPr lang="es-EC" sz="900" i="1" dirty="0" err="1"/>
              <a:t>Asoc</a:t>
            </a:r>
            <a:r>
              <a:rPr lang="es-EC" sz="900" i="1" dirty="0"/>
              <a:t> Col </a:t>
            </a:r>
            <a:r>
              <a:rPr lang="es-EC" sz="900" i="1" dirty="0" err="1"/>
              <a:t>Dermatol</a:t>
            </a:r>
            <a:r>
              <a:rPr lang="es-EC" sz="900" i="1" dirty="0"/>
              <a:t>, 17</a:t>
            </a:r>
            <a:r>
              <a:rPr lang="es-EC" sz="900" dirty="0"/>
              <a:t>(2), 87-108.</a:t>
            </a:r>
            <a:endParaRPr lang="es-MX" sz="900" dirty="0"/>
          </a:p>
          <a:p>
            <a:endParaRPr lang="es-MX" dirty="0"/>
          </a:p>
        </p:txBody>
      </p:sp>
    </p:spTree>
    <p:extLst>
      <p:ext uri="{BB962C8B-B14F-4D97-AF65-F5344CB8AC3E}">
        <p14:creationId xmlns:p14="http://schemas.microsoft.com/office/powerpoint/2010/main" val="301829429"/>
      </p:ext>
    </p:extLst>
  </p:cSld>
  <p:clrMapOvr>
    <a:masterClrMapping/>
  </p:clrMapOvr>
  <mc:AlternateContent xmlns:mc="http://schemas.openxmlformats.org/markup-compatibility/2006" xmlns:p14="http://schemas.microsoft.com/office/powerpoint/2010/main">
    <mc:Choice Requires="p14">
      <p:transition spd="slow" p14:dur="2000" advTm="40471"/>
    </mc:Choice>
    <mc:Fallback xmlns="">
      <p:transition spd="slow" advTm="40471"/>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smtClean="0"/>
              <a:t>Edad y Género</a:t>
            </a:r>
            <a:endParaRPr lang="es-MX" sz="2400" i="1" dirty="0"/>
          </a:p>
        </p:txBody>
      </p:sp>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graphicFrame>
        <p:nvGraphicFramePr>
          <p:cNvPr id="4" name="Gráfico 3"/>
          <p:cNvGraphicFramePr>
            <a:graphicFrameLocks/>
          </p:cNvGraphicFramePr>
          <p:nvPr>
            <p:extLst>
              <p:ext uri="{D42A27DB-BD31-4B8C-83A1-F6EECF244321}">
                <p14:modId xmlns:p14="http://schemas.microsoft.com/office/powerpoint/2010/main" val="2402776850"/>
              </p:ext>
            </p:extLst>
          </p:nvPr>
        </p:nvGraphicFramePr>
        <p:xfrm>
          <a:off x="1547664" y="2580556"/>
          <a:ext cx="3718396" cy="2940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1127388046"/>
              </p:ext>
            </p:extLst>
          </p:nvPr>
        </p:nvGraphicFramePr>
        <p:xfrm>
          <a:off x="4929584" y="2580556"/>
          <a:ext cx="4104456" cy="29401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47316" y="4869160"/>
            <a:ext cx="1728192" cy="2160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200" b="1" dirty="0" smtClean="0"/>
              <a:t>Rangos de edad </a:t>
            </a:r>
            <a:endParaRPr lang="es-MX" sz="1200" b="1" dirty="0"/>
          </a:p>
        </p:txBody>
      </p:sp>
      <p:sp>
        <p:nvSpPr>
          <p:cNvPr id="3" name="Flecha derecha 2"/>
          <p:cNvSpPr/>
          <p:nvPr/>
        </p:nvSpPr>
        <p:spPr>
          <a:xfrm>
            <a:off x="1875508" y="5012825"/>
            <a:ext cx="390332"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graphicFrame>
        <p:nvGraphicFramePr>
          <p:cNvPr id="9" name="Tabla 8"/>
          <p:cNvGraphicFramePr>
            <a:graphicFrameLocks noGrp="1"/>
          </p:cNvGraphicFramePr>
          <p:nvPr>
            <p:extLst>
              <p:ext uri="{D42A27DB-BD31-4B8C-83A1-F6EECF244321}">
                <p14:modId xmlns:p14="http://schemas.microsoft.com/office/powerpoint/2010/main" val="2582137266"/>
              </p:ext>
            </p:extLst>
          </p:nvPr>
        </p:nvGraphicFramePr>
        <p:xfrm>
          <a:off x="2265840" y="1384975"/>
          <a:ext cx="4928739" cy="717552"/>
        </p:xfrm>
        <a:graphic>
          <a:graphicData uri="http://schemas.openxmlformats.org/drawingml/2006/table">
            <a:tbl>
              <a:tblPr firstRow="1" firstCol="1" bandRow="1"/>
              <a:tblGrid>
                <a:gridCol w="1642541"/>
                <a:gridCol w="1643099"/>
                <a:gridCol w="1643099"/>
              </a:tblGrid>
              <a:tr h="0">
                <a:tc gridSpan="3">
                  <a:txBody>
                    <a:bodyPr/>
                    <a:lstStyle/>
                    <a:p>
                      <a:pPr algn="ctr">
                        <a:lnSpc>
                          <a:spcPct val="107000"/>
                        </a:lnSpc>
                        <a:spcAft>
                          <a:spcPts val="0"/>
                        </a:spcAft>
                      </a:pPr>
                      <a:r>
                        <a:rPr lang="es-E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0">
                <a:tc>
                  <a:txBody>
                    <a:bodyPr/>
                    <a:lstStyle/>
                    <a:p>
                      <a:pPr algn="ct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GRUPO</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Rango </a:t>
                      </a: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(años)</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Promedio (años)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ct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Afecto</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23-93</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algn="ct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Control</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30-61</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0" name="CuadroTexto 9"/>
          <p:cNvSpPr txBox="1"/>
          <p:nvPr/>
        </p:nvSpPr>
        <p:spPr>
          <a:xfrm>
            <a:off x="4499992" y="2447567"/>
            <a:ext cx="1080120" cy="276999"/>
          </a:xfrm>
          <a:prstGeom prst="rect">
            <a:avLst/>
          </a:prstGeom>
          <a:noFill/>
        </p:spPr>
        <p:txBody>
          <a:bodyPr wrap="square" rtlCol="0">
            <a:spAutoFit/>
          </a:bodyPr>
          <a:lstStyle/>
          <a:p>
            <a:r>
              <a:rPr lang="es-MX" sz="1200" b="1" dirty="0" smtClean="0"/>
              <a:t>GENERO</a:t>
            </a:r>
            <a:endParaRPr lang="es-MX" sz="1200" b="1" dirty="0"/>
          </a:p>
        </p:txBody>
      </p:sp>
      <p:sp>
        <p:nvSpPr>
          <p:cNvPr id="11" name="Rectángulo 10"/>
          <p:cNvSpPr/>
          <p:nvPr/>
        </p:nvSpPr>
        <p:spPr>
          <a:xfrm>
            <a:off x="2295184" y="1046903"/>
            <a:ext cx="6601668" cy="323165"/>
          </a:xfrm>
          <a:prstGeom prst="rect">
            <a:avLst/>
          </a:prstGeom>
        </p:spPr>
        <p:txBody>
          <a:bodyPr wrap="square">
            <a:spAutoFit/>
          </a:bodyPr>
          <a:lstStyle/>
          <a:p>
            <a:pPr indent="449580" algn="just">
              <a:lnSpc>
                <a:spcPct val="150000"/>
              </a:lnSpc>
              <a:spcAft>
                <a:spcPts val="800"/>
              </a:spcAft>
            </a:pPr>
            <a:r>
              <a:rPr lang="es-EC" sz="1000" b="1" dirty="0">
                <a:latin typeface="Arial" panose="020B0604020202020204" pitchFamily="34" charset="0"/>
                <a:ea typeface="Calibri" panose="020F0502020204030204" pitchFamily="34" charset="0"/>
              </a:rPr>
              <a:t>Tabla </a:t>
            </a:r>
            <a:r>
              <a:rPr lang="es-EC" sz="1000" b="1" dirty="0" smtClean="0">
                <a:latin typeface="Arial" panose="020B0604020202020204" pitchFamily="34" charset="0"/>
                <a:ea typeface="Calibri" panose="020F0502020204030204" pitchFamily="34" charset="0"/>
              </a:rPr>
              <a:t>13. Edad promedio grupo afecto y control </a:t>
            </a:r>
            <a:endParaRPr lang="es-MX" sz="1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68050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a:t> </a:t>
            </a:r>
            <a:r>
              <a:rPr lang="es-MX" sz="2400" i="1" dirty="0" smtClean="0"/>
              <a:t>Ratio</a:t>
            </a:r>
            <a:endParaRPr lang="es-MX" sz="2400" i="1" dirty="0"/>
          </a:p>
        </p:txBody>
      </p:sp>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sp>
        <p:nvSpPr>
          <p:cNvPr id="9" name="Rectángulo 8"/>
          <p:cNvSpPr/>
          <p:nvPr/>
        </p:nvSpPr>
        <p:spPr>
          <a:xfrm>
            <a:off x="462484" y="1392037"/>
            <a:ext cx="3024336" cy="740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s-EC" sz="2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Historias Clínicas</a:t>
            </a:r>
            <a:endParaRPr lang="es-MX"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p:cNvSpPr txBox="1"/>
          <p:nvPr/>
        </p:nvSpPr>
        <p:spPr>
          <a:xfrm>
            <a:off x="683568" y="2636912"/>
            <a:ext cx="3525193"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MX" sz="2000" b="1" dirty="0" smtClean="0"/>
              <a:t>Edad </a:t>
            </a:r>
          </a:p>
          <a:p>
            <a:pPr marL="285750" indent="-285750">
              <a:buFont typeface="Arial" panose="020B0604020202020204" pitchFamily="34" charset="0"/>
              <a:buChar char="•"/>
            </a:pPr>
            <a:r>
              <a:rPr lang="es-MX" sz="2000" b="1" dirty="0" smtClean="0"/>
              <a:t>Género</a:t>
            </a:r>
          </a:p>
          <a:p>
            <a:pPr marL="285750" indent="-285750">
              <a:buFont typeface="Arial" panose="020B0604020202020204" pitchFamily="34" charset="0"/>
              <a:buChar char="•"/>
            </a:pPr>
            <a:r>
              <a:rPr lang="es-MX" sz="2000" b="1" dirty="0" smtClean="0"/>
              <a:t>Localización</a:t>
            </a:r>
          </a:p>
          <a:p>
            <a:pPr marL="285750" indent="-285750">
              <a:buFont typeface="Arial" panose="020B0604020202020204" pitchFamily="34" charset="0"/>
              <a:buChar char="•"/>
            </a:pPr>
            <a:r>
              <a:rPr lang="es-MX" sz="2000" b="1" dirty="0" smtClean="0"/>
              <a:t>Clasificación Patológica TNM</a:t>
            </a:r>
          </a:p>
          <a:p>
            <a:pPr marL="285750" indent="-285750">
              <a:buFont typeface="Arial" panose="020B0604020202020204" pitchFamily="34" charset="0"/>
              <a:buChar char="•"/>
            </a:pPr>
            <a:r>
              <a:rPr lang="es-MX" sz="2000" b="1" dirty="0" smtClean="0"/>
              <a:t>Clasificación </a:t>
            </a:r>
            <a:r>
              <a:rPr lang="es-MX" sz="2000" b="1" dirty="0" err="1" smtClean="0"/>
              <a:t>Breslow</a:t>
            </a:r>
            <a:endParaRPr lang="es-MX" sz="2000" b="1" dirty="0" smtClean="0"/>
          </a:p>
          <a:p>
            <a:pPr marL="285750" indent="-285750">
              <a:buFont typeface="Arial" panose="020B0604020202020204" pitchFamily="34" charset="0"/>
              <a:buChar char="•"/>
            </a:pPr>
            <a:r>
              <a:rPr lang="es-MX" sz="2000" b="1" dirty="0" smtClean="0"/>
              <a:t>Clasificación Clark</a:t>
            </a:r>
            <a:endParaRPr lang="es-MX" sz="2000" b="1" dirty="0"/>
          </a:p>
        </p:txBody>
      </p:sp>
      <p:sp>
        <p:nvSpPr>
          <p:cNvPr id="2" name="Flecha derecha 1"/>
          <p:cNvSpPr/>
          <p:nvPr/>
        </p:nvSpPr>
        <p:spPr>
          <a:xfrm>
            <a:off x="4355976" y="3573016"/>
            <a:ext cx="720080" cy="1872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 name="CuadroTexto 2"/>
          <p:cNvSpPr txBox="1"/>
          <p:nvPr/>
        </p:nvSpPr>
        <p:spPr>
          <a:xfrm>
            <a:off x="5652120" y="3068960"/>
            <a:ext cx="2304256"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dirty="0" smtClean="0"/>
              <a:t>No se encontró asociación estadísticas entre los genotipos y las variables</a:t>
            </a:r>
          </a:p>
          <a:p>
            <a:pPr algn="just"/>
            <a:endParaRPr lang="es-MX" dirty="0"/>
          </a:p>
          <a:p>
            <a:pPr algn="ctr"/>
            <a:r>
              <a:rPr lang="es-MX" b="1" dirty="0" smtClean="0">
                <a:solidFill>
                  <a:srgbClr val="FF0000"/>
                </a:solidFill>
              </a:rPr>
              <a:t>P&gt;0.05</a:t>
            </a:r>
            <a:endParaRPr lang="es-MX" b="1" dirty="0">
              <a:solidFill>
                <a:srgbClr val="FF0000"/>
              </a:solidFill>
            </a:endParaRPr>
          </a:p>
        </p:txBody>
      </p:sp>
    </p:spTree>
    <p:extLst>
      <p:ext uri="{BB962C8B-B14F-4D97-AF65-F5344CB8AC3E}">
        <p14:creationId xmlns:p14="http://schemas.microsoft.com/office/powerpoint/2010/main" val="4216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a:t> </a:t>
            </a:r>
            <a:r>
              <a:rPr lang="es-MX" sz="2400" i="1" dirty="0" smtClean="0"/>
              <a:t>Ratio</a:t>
            </a:r>
            <a:endParaRPr lang="es-MX" sz="2400" i="1" dirty="0"/>
          </a:p>
        </p:txBody>
      </p:sp>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graphicFrame>
        <p:nvGraphicFramePr>
          <p:cNvPr id="4" name="Tabla 3"/>
          <p:cNvGraphicFramePr>
            <a:graphicFrameLocks noGrp="1"/>
          </p:cNvGraphicFramePr>
          <p:nvPr>
            <p:extLst>
              <p:ext uri="{D42A27DB-BD31-4B8C-83A1-F6EECF244321}">
                <p14:modId xmlns:p14="http://schemas.microsoft.com/office/powerpoint/2010/main" val="3059461202"/>
              </p:ext>
            </p:extLst>
          </p:nvPr>
        </p:nvGraphicFramePr>
        <p:xfrm>
          <a:off x="462484" y="2720332"/>
          <a:ext cx="8208911" cy="2641472"/>
        </p:xfrm>
        <a:graphic>
          <a:graphicData uri="http://schemas.openxmlformats.org/drawingml/2006/table">
            <a:tbl>
              <a:tblPr firstRow="1" firstCol="1" bandRow="1"/>
              <a:tblGrid>
                <a:gridCol w="1684889"/>
                <a:gridCol w="827567"/>
                <a:gridCol w="732666"/>
                <a:gridCol w="829175"/>
                <a:gridCol w="763227"/>
                <a:gridCol w="829175"/>
                <a:gridCol w="817111"/>
                <a:gridCol w="829175"/>
                <a:gridCol w="895926"/>
              </a:tblGrid>
              <a:tr h="275975">
                <a:tc>
                  <a:txBody>
                    <a:bodyPr/>
                    <a:lstStyle/>
                    <a:p>
                      <a:pPr algn="ctr">
                        <a:lnSpc>
                          <a:spcPct val="107000"/>
                        </a:lnSpc>
                        <a:spcAft>
                          <a:spcPts val="0"/>
                        </a:spcAft>
                      </a:pPr>
                      <a:r>
                        <a:rPr lang="es-MX"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C677T</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A1298C</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 A2756G</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MTRRA66G</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62833">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C/T+T/T</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A/C+C/C</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2833">
                <a:tc gridSpan="2">
                  <a:txBody>
                    <a:bodyPr/>
                    <a:lstStyle/>
                    <a:p>
                      <a:pPr algn="ctr">
                        <a:lnSpc>
                          <a:spcPct val="107000"/>
                        </a:lnSpc>
                        <a:spcAft>
                          <a:spcPts val="0"/>
                        </a:spcAft>
                      </a:pPr>
                      <a:r>
                        <a:rPr lang="es-EC"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Edad de diagnóstico</a:t>
                      </a:r>
                      <a:endParaRPr lang="es-MX"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a:txBody>
                    <a:bodyPr/>
                    <a:lstStyle/>
                    <a:p>
                      <a:endParaRPr lang="es-MX" sz="14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dirty="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dirty="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dirty="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dirty="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dirty="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dirty="0">
                        <a:solidFill>
                          <a:srgbClr val="000000"/>
                        </a:solidFill>
                        <a:effectLst/>
                        <a:latin typeface="Calibri" panose="020F0502020204030204" pitchFamily="34" charset="0"/>
                      </a:endParaRPr>
                    </a:p>
                  </a:txBody>
                  <a:tcPr marL="68580" marR="68580" marT="0" marB="0">
                    <a:lnL>
                      <a:noFill/>
                    </a:lnL>
                    <a:lnR>
                      <a:noFill/>
                    </a:lnR>
                    <a:lnT>
                      <a:noFill/>
                    </a:lnT>
                    <a:lnB>
                      <a:noFill/>
                    </a:lnB>
                  </a:tcPr>
                </a:tc>
              </a:tr>
              <a:tr h="262833">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&lt;35</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62833">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35-49</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62833">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50</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21(21%)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66(66%)</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70(70%)</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17(17%)</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71(71%)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14(14%)</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59(59%)</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28(28%)</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62833">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(95% CI)</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(0.1 - 18.3)</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0.37(0.01-8.10)</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0.44(0.022-9.032)</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0.5(0.04-5.51)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62833">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62833">
                <a:tc>
                  <a:txBody>
                    <a:bodyPr/>
                    <a:lstStyle/>
                    <a:p>
                      <a:pPr algn="ctr">
                        <a:lnSpc>
                          <a:spcPct val="107000"/>
                        </a:lnSpc>
                        <a:spcAft>
                          <a:spcPts val="0"/>
                        </a:spcAft>
                      </a:pPr>
                      <a:r>
                        <a:rPr lang="es-EC" sz="1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t>
                      </a: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(95% CI)</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1.04(0.10-10.61)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0.72(0.07-7.44)</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0.789(0.082-7.597)</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0.47(0.06-3.54)</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62833">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0.84</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
        <p:nvSpPr>
          <p:cNvPr id="5" name="Rectángulo 4"/>
          <p:cNvSpPr/>
          <p:nvPr/>
        </p:nvSpPr>
        <p:spPr>
          <a:xfrm>
            <a:off x="2555776" y="4581128"/>
            <a:ext cx="5472608"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8" name="Rectángulo 7"/>
          <p:cNvSpPr/>
          <p:nvPr/>
        </p:nvSpPr>
        <p:spPr>
          <a:xfrm>
            <a:off x="2627784" y="5085184"/>
            <a:ext cx="5472608"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9" name="Rectángulo 8"/>
          <p:cNvSpPr/>
          <p:nvPr/>
        </p:nvSpPr>
        <p:spPr>
          <a:xfrm>
            <a:off x="462484" y="1392037"/>
            <a:ext cx="3024336" cy="740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s-EC"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Edad de diagnóstico</a:t>
            </a:r>
            <a:endParaRPr lang="es-MX"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323528" y="2247634"/>
            <a:ext cx="6601668" cy="369332"/>
          </a:xfrm>
          <a:prstGeom prst="rect">
            <a:avLst/>
          </a:prstGeom>
        </p:spPr>
        <p:txBody>
          <a:bodyPr wrap="square">
            <a:spAutoFit/>
          </a:bodyPr>
          <a:lstStyle/>
          <a:p>
            <a:pPr indent="449580" algn="just">
              <a:lnSpc>
                <a:spcPct val="150000"/>
              </a:lnSpc>
              <a:spcAft>
                <a:spcPts val="800"/>
              </a:spcAft>
            </a:pPr>
            <a:r>
              <a:rPr lang="es-EC" sz="1200" b="1" dirty="0">
                <a:latin typeface="Arial" panose="020B0604020202020204" pitchFamily="34" charset="0"/>
                <a:ea typeface="Calibri" panose="020F0502020204030204" pitchFamily="34" charset="0"/>
              </a:rPr>
              <a:t>Tabla </a:t>
            </a:r>
            <a:r>
              <a:rPr lang="es-EC" sz="1200" b="1" dirty="0" smtClean="0">
                <a:latin typeface="Arial" panose="020B0604020202020204" pitchFamily="34" charset="0"/>
                <a:ea typeface="Calibri" panose="020F0502020204030204" pitchFamily="34" charset="0"/>
              </a:rPr>
              <a:t>14. </a:t>
            </a:r>
            <a:r>
              <a:rPr lang="es-EC" sz="1200" b="1" dirty="0">
                <a:latin typeface="Arial" panose="020B0604020202020204" pitchFamily="34" charset="0"/>
                <a:ea typeface="Calibri" panose="020F0502020204030204" pitchFamily="34" charset="0"/>
              </a:rPr>
              <a:t>Asociación </a:t>
            </a:r>
            <a:r>
              <a:rPr lang="es-EC" sz="1200" b="1" dirty="0" smtClean="0">
                <a:latin typeface="Arial" panose="020B0604020202020204" pitchFamily="34" charset="0"/>
                <a:ea typeface="Calibri" panose="020F0502020204030204" pitchFamily="34" charset="0"/>
              </a:rPr>
              <a:t>entre genotipos y edad de diagnóstico.</a:t>
            </a:r>
            <a:endParaRPr lang="es-MX" sz="1200" dirty="0">
              <a:effectLst/>
              <a:latin typeface="Arial" panose="020B0604020202020204" pitchFamily="34" charset="0"/>
              <a:ea typeface="Calibri" panose="020F0502020204030204" pitchFamily="34" charset="0"/>
            </a:endParaRPr>
          </a:p>
        </p:txBody>
      </p:sp>
      <p:sp>
        <p:nvSpPr>
          <p:cNvPr id="11" name="CuadroTexto 10"/>
          <p:cNvSpPr txBox="1"/>
          <p:nvPr/>
        </p:nvSpPr>
        <p:spPr>
          <a:xfrm>
            <a:off x="827584" y="3750421"/>
            <a:ext cx="144016" cy="938719"/>
          </a:xfrm>
          <a:prstGeom prst="rect">
            <a:avLst/>
          </a:prstGeom>
          <a:noFill/>
        </p:spPr>
        <p:txBody>
          <a:bodyPr wrap="square" rtlCol="0">
            <a:spAutoFit/>
          </a:bodyPr>
          <a:lstStyle/>
          <a:p>
            <a:r>
              <a:rPr lang="es-MX" sz="1100" dirty="0" smtClean="0">
                <a:solidFill>
                  <a:srgbClr val="FF0000"/>
                </a:solidFill>
              </a:rPr>
              <a:t>a</a:t>
            </a:r>
            <a:endParaRPr lang="es-MX" sz="1100" dirty="0">
              <a:solidFill>
                <a:srgbClr val="FF0000"/>
              </a:solidFill>
            </a:endParaRPr>
          </a:p>
          <a:p>
            <a:endParaRPr lang="es-MX" sz="1100" dirty="0" smtClean="0">
              <a:solidFill>
                <a:srgbClr val="FF0000"/>
              </a:solidFill>
            </a:endParaRPr>
          </a:p>
          <a:p>
            <a:r>
              <a:rPr lang="es-MX" sz="1100" dirty="0" smtClean="0">
                <a:solidFill>
                  <a:srgbClr val="FF0000"/>
                </a:solidFill>
              </a:rPr>
              <a:t>b</a:t>
            </a:r>
            <a:endParaRPr lang="es-MX" sz="1100" dirty="0">
              <a:solidFill>
                <a:srgbClr val="FF0000"/>
              </a:solidFill>
            </a:endParaRPr>
          </a:p>
          <a:p>
            <a:endParaRPr lang="es-MX" sz="1100" dirty="0" smtClean="0">
              <a:solidFill>
                <a:srgbClr val="FF0000"/>
              </a:solidFill>
            </a:endParaRPr>
          </a:p>
          <a:p>
            <a:endParaRPr lang="es-MX" sz="1100" dirty="0">
              <a:solidFill>
                <a:srgbClr val="FF0000"/>
              </a:solidFill>
            </a:endParaRPr>
          </a:p>
        </p:txBody>
      </p:sp>
    </p:spTree>
    <p:extLst>
      <p:ext uri="{BB962C8B-B14F-4D97-AF65-F5344CB8AC3E}">
        <p14:creationId xmlns:p14="http://schemas.microsoft.com/office/powerpoint/2010/main" val="407373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sp>
        <p:nvSpPr>
          <p:cNvPr id="8" name="Rectángulo 7"/>
          <p:cNvSpPr/>
          <p:nvPr/>
        </p:nvSpPr>
        <p:spPr>
          <a:xfrm>
            <a:off x="470525" y="1356033"/>
            <a:ext cx="3024336" cy="740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s-EC"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Género</a:t>
            </a:r>
            <a:endParaRPr lang="es-MX"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redondeado 4"/>
          <p:cNvSpPr/>
          <p:nvPr/>
        </p:nvSpPr>
        <p:spPr>
          <a:xfrm>
            <a:off x="1999957" y="4677451"/>
            <a:ext cx="6192688" cy="2880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2" name="Tabla 11"/>
          <p:cNvGraphicFramePr>
            <a:graphicFrameLocks noGrp="1"/>
          </p:cNvGraphicFramePr>
          <p:nvPr>
            <p:extLst>
              <p:ext uri="{D42A27DB-BD31-4B8C-83A1-F6EECF244321}">
                <p14:modId xmlns:p14="http://schemas.microsoft.com/office/powerpoint/2010/main" val="2528458752"/>
              </p:ext>
            </p:extLst>
          </p:nvPr>
        </p:nvGraphicFramePr>
        <p:xfrm>
          <a:off x="395536" y="2636912"/>
          <a:ext cx="8136904" cy="2329342"/>
        </p:xfrm>
        <a:graphic>
          <a:graphicData uri="http://schemas.openxmlformats.org/drawingml/2006/table">
            <a:tbl>
              <a:tblPr firstRow="1" firstCol="1" bandRow="1"/>
              <a:tblGrid>
                <a:gridCol w="1444685"/>
                <a:gridCol w="761755"/>
                <a:gridCol w="745888"/>
                <a:gridCol w="792088"/>
                <a:gridCol w="864096"/>
                <a:gridCol w="792088"/>
                <a:gridCol w="864096"/>
                <a:gridCol w="792088"/>
                <a:gridCol w="1080120"/>
              </a:tblGrid>
              <a:tr h="247200">
                <a:tc>
                  <a:txBody>
                    <a:bodyPr/>
                    <a:lstStyle/>
                    <a:p>
                      <a:pPr algn="ctr">
                        <a:lnSpc>
                          <a:spcPct val="107000"/>
                        </a:lnSpc>
                        <a:spcAft>
                          <a:spcPts val="0"/>
                        </a:spcAft>
                      </a:pPr>
                      <a:r>
                        <a:rPr lang="es-MX"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C677T</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A1298C</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 A2756G</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MTRRA66G</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328864">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C/T+T/T</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A/C+C/C</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47200">
                <a:tc gridSpan="2">
                  <a:txBody>
                    <a:bodyPr/>
                    <a:lstStyle/>
                    <a:p>
                      <a:pPr algn="ctr">
                        <a:lnSpc>
                          <a:spcPct val="107000"/>
                        </a:lnSpc>
                        <a:spcAft>
                          <a:spcPts val="0"/>
                        </a:spcAft>
                      </a:pPr>
                      <a:r>
                        <a:rPr lang="es-EC"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Género</a:t>
                      </a:r>
                      <a:endParaRPr lang="es-MX"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a:txBody>
                    <a:bodyPr/>
                    <a:lstStyle/>
                    <a:p>
                      <a:endParaRPr lang="es-MX" sz="14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400">
                        <a:solidFill>
                          <a:srgbClr val="000000"/>
                        </a:solidFill>
                        <a:effectLst/>
                        <a:latin typeface="Calibri" panose="020F0502020204030204" pitchFamily="34" charset="0"/>
                      </a:endParaRPr>
                    </a:p>
                  </a:txBody>
                  <a:tcPr marL="68580" marR="68580" marT="0" marB="0">
                    <a:lnL>
                      <a:noFill/>
                    </a:lnL>
                    <a:lnR>
                      <a:noFill/>
                    </a:lnR>
                    <a:lnT>
                      <a:noFill/>
                    </a:lnT>
                    <a:lnB>
                      <a:noFill/>
                    </a:lnB>
                  </a:tcPr>
                </a:tc>
              </a:tr>
              <a:tr h="505839">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Femenino</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17(17%)</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38(38%)</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43(43%)</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12(12%)</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47(47%)</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35(35%)</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505839">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Masculino</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38(38%)</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38(38%)</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39(39%)</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32(32%)</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13(13%)</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7200">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(95% CI)</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2.42(0.90-6.52)</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0.66(0.23-1.84)</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0.9(0.28-2.82)</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0.71(0.30-1.65)</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47200">
                <a:tc>
                  <a:txBody>
                    <a:bodyPr/>
                    <a:lstStyle/>
                    <a:p>
                      <a:pPr algn="ctr">
                        <a:lnSpc>
                          <a:spcPct val="107000"/>
                        </a:lnSpc>
                        <a:spcAft>
                          <a:spcPts val="0"/>
                        </a:spcAft>
                      </a:pPr>
                      <a:r>
                        <a:rPr lang="es-EC"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0.12</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0.59</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0.56</a:t>
                      </a:r>
                      <a:endParaRPr lang="es-MX"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
        <p:nvSpPr>
          <p:cNvPr id="13" name="CuadroTexto 12"/>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a:t> </a:t>
            </a:r>
            <a:r>
              <a:rPr lang="es-MX" sz="2400" i="1" dirty="0" smtClean="0"/>
              <a:t>Ratio</a:t>
            </a:r>
            <a:endParaRPr lang="es-MX" sz="2400" i="1" dirty="0"/>
          </a:p>
        </p:txBody>
      </p:sp>
      <p:sp>
        <p:nvSpPr>
          <p:cNvPr id="14" name="Rectángulo 13"/>
          <p:cNvSpPr/>
          <p:nvPr/>
        </p:nvSpPr>
        <p:spPr>
          <a:xfrm>
            <a:off x="323528" y="2247634"/>
            <a:ext cx="6601668" cy="369332"/>
          </a:xfrm>
          <a:prstGeom prst="rect">
            <a:avLst/>
          </a:prstGeom>
        </p:spPr>
        <p:txBody>
          <a:bodyPr wrap="square">
            <a:spAutoFit/>
          </a:bodyPr>
          <a:lstStyle/>
          <a:p>
            <a:pPr indent="449580" algn="just">
              <a:lnSpc>
                <a:spcPct val="150000"/>
              </a:lnSpc>
              <a:spcAft>
                <a:spcPts val="800"/>
              </a:spcAft>
            </a:pPr>
            <a:r>
              <a:rPr lang="es-EC" sz="1200" b="1" dirty="0">
                <a:latin typeface="Arial" panose="020B0604020202020204" pitchFamily="34" charset="0"/>
                <a:ea typeface="Calibri" panose="020F0502020204030204" pitchFamily="34" charset="0"/>
              </a:rPr>
              <a:t>Tabla </a:t>
            </a:r>
            <a:r>
              <a:rPr lang="es-EC" sz="1200" b="1" dirty="0" smtClean="0">
                <a:latin typeface="Arial" panose="020B0604020202020204" pitchFamily="34" charset="0"/>
                <a:ea typeface="Calibri" panose="020F0502020204030204" pitchFamily="34" charset="0"/>
              </a:rPr>
              <a:t>15. </a:t>
            </a:r>
            <a:r>
              <a:rPr lang="es-EC" sz="1200" b="1" dirty="0">
                <a:latin typeface="Arial" panose="020B0604020202020204" pitchFamily="34" charset="0"/>
                <a:ea typeface="Calibri" panose="020F0502020204030204" pitchFamily="34" charset="0"/>
              </a:rPr>
              <a:t>Asociación </a:t>
            </a:r>
            <a:r>
              <a:rPr lang="es-EC" sz="1200" b="1" dirty="0" smtClean="0">
                <a:latin typeface="Arial" panose="020B0604020202020204" pitchFamily="34" charset="0"/>
                <a:ea typeface="Calibri" panose="020F0502020204030204" pitchFamily="34" charset="0"/>
              </a:rPr>
              <a:t>entre genotipos y género.</a:t>
            </a:r>
            <a:endParaRPr lang="es-MX"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1146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p:cNvGraphicFramePr>
            <a:graphicFrameLocks noGrp="1"/>
          </p:cNvGraphicFramePr>
          <p:nvPr>
            <p:extLst>
              <p:ext uri="{D42A27DB-BD31-4B8C-83A1-F6EECF244321}">
                <p14:modId xmlns:p14="http://schemas.microsoft.com/office/powerpoint/2010/main" val="179925625"/>
              </p:ext>
            </p:extLst>
          </p:nvPr>
        </p:nvGraphicFramePr>
        <p:xfrm>
          <a:off x="431539" y="2131490"/>
          <a:ext cx="8208914" cy="3804385"/>
        </p:xfrm>
        <a:graphic>
          <a:graphicData uri="http://schemas.openxmlformats.org/drawingml/2006/table">
            <a:tbl>
              <a:tblPr firstRow="1" firstCol="1" bandRow="1"/>
              <a:tblGrid>
                <a:gridCol w="1452606"/>
                <a:gridCol w="918536"/>
                <a:gridCol w="677240"/>
                <a:gridCol w="919340"/>
                <a:gridCol w="704587"/>
                <a:gridCol w="919340"/>
                <a:gridCol w="752847"/>
                <a:gridCol w="919340"/>
                <a:gridCol w="945078"/>
              </a:tblGrid>
              <a:tr h="214683">
                <a:tc>
                  <a:txBody>
                    <a:bodyPr/>
                    <a:lstStyle/>
                    <a:p>
                      <a:pPr algn="ctr">
                        <a:lnSpc>
                          <a:spcPct val="107000"/>
                        </a:lnSpc>
                        <a:spcAft>
                          <a:spcPts val="0"/>
                        </a:spcAft>
                      </a:pPr>
                      <a:r>
                        <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C677T</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A1298C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 A2756G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MTRRA66G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385066">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C/T+T/T</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A/C+C/C</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22861">
                <a:tc gridSpan="2">
                  <a:txBody>
                    <a:bodyPr/>
                    <a:lstStyle/>
                    <a:p>
                      <a:pPr algn="ctr">
                        <a:lnSpc>
                          <a:spcPct val="107000"/>
                        </a:lnSpc>
                        <a:spcAft>
                          <a:spcPts val="0"/>
                        </a:spcAft>
                      </a:pPr>
                      <a:r>
                        <a:rPr lang="es-EC"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Localización</a:t>
                      </a:r>
                      <a:endParaRPr lang="es-MX"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a:txBody>
                    <a:bodyPr/>
                    <a:lstStyle/>
                    <a:p>
                      <a:endParaRPr lang="es-MX" sz="12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2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2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2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2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2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200">
                        <a:solidFill>
                          <a:srgbClr val="000000"/>
                        </a:solidFill>
                        <a:effectLst/>
                        <a:latin typeface="Calibri" panose="020F0502020204030204" pitchFamily="34" charset="0"/>
                      </a:endParaRPr>
                    </a:p>
                  </a:txBody>
                  <a:tcPr marL="68580" marR="68580" marT="0" marB="0">
                    <a:lnL>
                      <a:noFill/>
                    </a:lnL>
                    <a:lnR>
                      <a:noFill/>
                    </a:lnR>
                    <a:lnT>
                      <a:noFill/>
                    </a:lnT>
                    <a:lnB>
                      <a:noFill/>
                    </a:lnB>
                  </a:tcPr>
                </a:tc>
              </a:tr>
              <a:tr h="385066">
                <a:tc>
                  <a:txBody>
                    <a:bodyPr/>
                    <a:lstStyle/>
                    <a:p>
                      <a:pPr algn="ctr">
                        <a:lnSpc>
                          <a:spcPct val="107000"/>
                        </a:lnSpc>
                        <a:spcAft>
                          <a:spcPts val="0"/>
                        </a:spcAft>
                      </a:pPr>
                      <a:r>
                        <a:rPr lang="es-EC"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Extremidades</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43(43%)</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44(44%)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47(47%)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35(35%)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19(19</a:t>
                      </a:r>
                      <a:r>
                        <a:rPr lang="es-EC"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0"/>
                        </a:spcAft>
                      </a:pPr>
                      <a:endParaRPr lang="es-EC"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04460">
                <a:tc>
                  <a:txBody>
                    <a:bodyPr/>
                    <a:lstStyle/>
                    <a:p>
                      <a:pPr algn="ctr">
                        <a:lnSpc>
                          <a:spcPct val="107000"/>
                        </a:lnSpc>
                        <a:spcAft>
                          <a:spcPts val="0"/>
                        </a:spcAft>
                      </a:pPr>
                      <a:r>
                        <a:rPr lang="es-MX"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Tronco</a:t>
                      </a:r>
                      <a:endParaRPr lang="es-MX"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r>
                        <a:rPr lang="es-EC"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0"/>
                        </a:spcAft>
                      </a:pP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85066">
                <a:tc>
                  <a:txBody>
                    <a:bodyPr/>
                    <a:lstStyle/>
                    <a:p>
                      <a:pPr algn="ctr">
                        <a:lnSpc>
                          <a:spcPct val="107000"/>
                        </a:lnSpc>
                        <a:spcAft>
                          <a:spcPts val="0"/>
                        </a:spcAft>
                      </a:pPr>
                      <a:r>
                        <a:rPr lang="es-EC"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Extremidad </a:t>
                      </a: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cefálica</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21(21%)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22(22%)</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04460">
                <a:tc>
                  <a:txBody>
                    <a:bodyPr/>
                    <a:lstStyle/>
                    <a:p>
                      <a:pPr algn="ctr">
                        <a:lnSpc>
                          <a:spcPct val="107000"/>
                        </a:lnSpc>
                        <a:spcAft>
                          <a:spcPts val="0"/>
                        </a:spcAft>
                      </a:pPr>
                      <a:r>
                        <a:rPr lang="es-EC"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Manos</a:t>
                      </a:r>
                      <a:r>
                        <a:rPr lang="es-EC" sz="12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pies o cuero cabelludo</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04460">
                <a:tc>
                  <a:txBody>
                    <a:bodyPr/>
                    <a:lstStyle/>
                    <a:p>
                      <a:pPr algn="ctr">
                        <a:lnSpc>
                          <a:spcPct val="107000"/>
                        </a:lnSpc>
                        <a:spcAft>
                          <a:spcPts val="0"/>
                        </a:spcAft>
                      </a:pPr>
                      <a:r>
                        <a:rPr lang="es-EC"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200" b="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es-EC"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CI)</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0.57(0.14-2.22)</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1.95(0.5-7.64)</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2.01(0.44-9.16)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0.81(0.22-3.01)</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4460">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0.62</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4460">
                <a:tc>
                  <a:txBody>
                    <a:bodyPr/>
                    <a:lstStyle/>
                    <a:p>
                      <a:pPr algn="ctr">
                        <a:lnSpc>
                          <a:spcPct val="107000"/>
                        </a:lnSpc>
                        <a:spcAft>
                          <a:spcPts val="0"/>
                        </a:spcAft>
                      </a:pPr>
                      <a:r>
                        <a:rPr lang="es-EC" sz="12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200" b="1"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t>
                      </a:r>
                      <a:r>
                        <a:rPr lang="es-EC"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CI)</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1.02(0.31-3.33)</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0.83(0.23-2.98)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0.91(0.21-3.88)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1.22(0.46-3.25)</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4460">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0.87</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4460">
                <a:tc>
                  <a:txBody>
                    <a:bodyPr/>
                    <a:lstStyle/>
                    <a:p>
                      <a:pPr algn="ctr">
                        <a:lnSpc>
                          <a:spcPct val="107000"/>
                        </a:lnSpc>
                        <a:spcAft>
                          <a:spcPts val="0"/>
                        </a:spcAft>
                      </a:pPr>
                      <a:r>
                        <a:rPr lang="es-EC" sz="12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200" b="1"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t>
                      </a:r>
                      <a:r>
                        <a:rPr lang="es-EC"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CI)</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0.25(0.05-1.18)</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0.62(0.06-5.70)</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0.95(0.10-9.01)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0.814(0.706-0.939)</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4460">
                <a:tc>
                  <a:txBody>
                    <a:bodyPr/>
                    <a:lstStyle/>
                    <a:p>
                      <a:pPr algn="ctr">
                        <a:lnSpc>
                          <a:spcPct val="107000"/>
                        </a:lnSpc>
                        <a:spcAft>
                          <a:spcPts val="0"/>
                        </a:spcAft>
                      </a:pPr>
                      <a:r>
                        <a:rPr lang="es-EC"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0.16</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0.109</a:t>
                      </a:r>
                      <a:endParaRPr lang="es-MX"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
        <p:nvSpPr>
          <p:cNvPr id="4" name="Rectángulo 3"/>
          <p:cNvSpPr/>
          <p:nvPr/>
        </p:nvSpPr>
        <p:spPr>
          <a:xfrm>
            <a:off x="2196108" y="4725145"/>
            <a:ext cx="6048300" cy="1910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8" name="Rectángulo 7"/>
          <p:cNvSpPr/>
          <p:nvPr/>
        </p:nvSpPr>
        <p:spPr>
          <a:xfrm>
            <a:off x="2196108" y="5120384"/>
            <a:ext cx="6048300" cy="19101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9" name="Rectángulo 8"/>
          <p:cNvSpPr/>
          <p:nvPr/>
        </p:nvSpPr>
        <p:spPr>
          <a:xfrm>
            <a:off x="2196108" y="5515624"/>
            <a:ext cx="6192316" cy="2176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sp>
        <p:nvSpPr>
          <p:cNvPr id="10" name="Rectángulo 9"/>
          <p:cNvSpPr/>
          <p:nvPr/>
        </p:nvSpPr>
        <p:spPr>
          <a:xfrm>
            <a:off x="467544" y="1189291"/>
            <a:ext cx="3024336" cy="740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s-EC"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Localización</a:t>
            </a:r>
            <a:endParaRPr lang="es-MX"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a:t> </a:t>
            </a:r>
            <a:r>
              <a:rPr lang="es-MX" sz="2400" i="1" dirty="0" smtClean="0"/>
              <a:t>Ratio</a:t>
            </a:r>
            <a:endParaRPr lang="es-MX" sz="2400" i="1" dirty="0"/>
          </a:p>
        </p:txBody>
      </p:sp>
      <p:sp>
        <p:nvSpPr>
          <p:cNvPr id="13" name="Rectángulo 12"/>
          <p:cNvSpPr/>
          <p:nvPr/>
        </p:nvSpPr>
        <p:spPr>
          <a:xfrm>
            <a:off x="3635896" y="1627166"/>
            <a:ext cx="6601668" cy="369332"/>
          </a:xfrm>
          <a:prstGeom prst="rect">
            <a:avLst/>
          </a:prstGeom>
        </p:spPr>
        <p:txBody>
          <a:bodyPr wrap="square">
            <a:spAutoFit/>
          </a:bodyPr>
          <a:lstStyle/>
          <a:p>
            <a:pPr indent="449580" algn="just">
              <a:lnSpc>
                <a:spcPct val="150000"/>
              </a:lnSpc>
              <a:spcAft>
                <a:spcPts val="800"/>
              </a:spcAft>
            </a:pPr>
            <a:r>
              <a:rPr lang="es-EC" sz="1200" b="1" dirty="0">
                <a:latin typeface="Arial" panose="020B0604020202020204" pitchFamily="34" charset="0"/>
                <a:ea typeface="Calibri" panose="020F0502020204030204" pitchFamily="34" charset="0"/>
              </a:rPr>
              <a:t>Tabla </a:t>
            </a:r>
            <a:r>
              <a:rPr lang="es-EC" sz="1200" b="1" dirty="0" smtClean="0">
                <a:latin typeface="Arial" panose="020B0604020202020204" pitchFamily="34" charset="0"/>
                <a:ea typeface="Calibri" panose="020F0502020204030204" pitchFamily="34" charset="0"/>
              </a:rPr>
              <a:t>16. </a:t>
            </a:r>
            <a:r>
              <a:rPr lang="es-EC" sz="1200" b="1" dirty="0">
                <a:latin typeface="Arial" panose="020B0604020202020204" pitchFamily="34" charset="0"/>
                <a:ea typeface="Calibri" panose="020F0502020204030204" pitchFamily="34" charset="0"/>
              </a:rPr>
              <a:t>Asociación </a:t>
            </a:r>
            <a:r>
              <a:rPr lang="es-EC" sz="1200" b="1" dirty="0" smtClean="0">
                <a:latin typeface="Arial" panose="020B0604020202020204" pitchFamily="34" charset="0"/>
                <a:ea typeface="Calibri" panose="020F0502020204030204" pitchFamily="34" charset="0"/>
              </a:rPr>
              <a:t>entre genotipos y localización del melanoma.</a:t>
            </a:r>
            <a:endParaRPr lang="es-MX" sz="1200" dirty="0">
              <a:effectLst/>
              <a:latin typeface="Arial" panose="020B0604020202020204" pitchFamily="34" charset="0"/>
              <a:ea typeface="Calibri" panose="020F0502020204030204" pitchFamily="34" charset="0"/>
            </a:endParaRPr>
          </a:p>
        </p:txBody>
      </p:sp>
      <p:sp>
        <p:nvSpPr>
          <p:cNvPr id="14" name="CuadroTexto 13"/>
          <p:cNvSpPr txBox="1"/>
          <p:nvPr/>
        </p:nvSpPr>
        <p:spPr>
          <a:xfrm>
            <a:off x="268151" y="3501008"/>
            <a:ext cx="144016" cy="1015663"/>
          </a:xfrm>
          <a:prstGeom prst="rect">
            <a:avLst/>
          </a:prstGeom>
          <a:noFill/>
        </p:spPr>
        <p:txBody>
          <a:bodyPr wrap="square" rtlCol="0">
            <a:spAutoFit/>
          </a:bodyPr>
          <a:lstStyle/>
          <a:p>
            <a:r>
              <a:rPr lang="es-MX" sz="1200" dirty="0" smtClean="0">
                <a:solidFill>
                  <a:srgbClr val="FF0000"/>
                </a:solidFill>
              </a:rPr>
              <a:t>a</a:t>
            </a:r>
            <a:endParaRPr lang="es-MX" sz="1200" dirty="0">
              <a:solidFill>
                <a:srgbClr val="FF0000"/>
              </a:solidFill>
            </a:endParaRPr>
          </a:p>
          <a:p>
            <a:endParaRPr lang="es-MX" sz="1200" dirty="0" smtClean="0">
              <a:solidFill>
                <a:srgbClr val="FF0000"/>
              </a:solidFill>
            </a:endParaRPr>
          </a:p>
          <a:p>
            <a:r>
              <a:rPr lang="es-MX" sz="1200" dirty="0" smtClean="0">
                <a:solidFill>
                  <a:srgbClr val="FF0000"/>
                </a:solidFill>
              </a:rPr>
              <a:t>b</a:t>
            </a:r>
            <a:endParaRPr lang="es-MX" sz="1200" dirty="0">
              <a:solidFill>
                <a:srgbClr val="FF0000"/>
              </a:solidFill>
            </a:endParaRPr>
          </a:p>
          <a:p>
            <a:endParaRPr lang="es-MX" sz="1200" dirty="0" smtClean="0">
              <a:solidFill>
                <a:srgbClr val="FF0000"/>
              </a:solidFill>
            </a:endParaRPr>
          </a:p>
          <a:p>
            <a:r>
              <a:rPr lang="es-MX" sz="1200" dirty="0" smtClean="0">
                <a:solidFill>
                  <a:srgbClr val="FF0000"/>
                </a:solidFill>
              </a:rPr>
              <a:t>c</a:t>
            </a:r>
            <a:endParaRPr lang="es-MX" sz="1200" dirty="0">
              <a:solidFill>
                <a:srgbClr val="FF0000"/>
              </a:solidFill>
            </a:endParaRPr>
          </a:p>
        </p:txBody>
      </p:sp>
    </p:spTree>
    <p:extLst>
      <p:ext uri="{BB962C8B-B14F-4D97-AF65-F5344CB8AC3E}">
        <p14:creationId xmlns:p14="http://schemas.microsoft.com/office/powerpoint/2010/main" val="721006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3145904416"/>
              </p:ext>
            </p:extLst>
          </p:nvPr>
        </p:nvGraphicFramePr>
        <p:xfrm>
          <a:off x="611560" y="2579355"/>
          <a:ext cx="7704856" cy="2619248"/>
        </p:xfrm>
        <a:graphic>
          <a:graphicData uri="http://schemas.openxmlformats.org/drawingml/2006/table">
            <a:tbl>
              <a:tblPr firstRow="1" firstCol="1" bandRow="1"/>
              <a:tblGrid>
                <a:gridCol w="1542609"/>
                <a:gridCol w="784706"/>
                <a:gridCol w="713233"/>
                <a:gridCol w="783961"/>
                <a:gridCol w="743014"/>
                <a:gridCol w="783961"/>
                <a:gridCol w="795873"/>
                <a:gridCol w="783961"/>
                <a:gridCol w="773538"/>
              </a:tblGrid>
              <a:tr h="270306">
                <a:tc>
                  <a:txBody>
                    <a:bodyPr/>
                    <a:lstStyle/>
                    <a:p>
                      <a:pPr algn="ctr">
                        <a:lnSpc>
                          <a:spcPct val="107000"/>
                        </a:lnSpc>
                        <a:spcAft>
                          <a:spcPts val="0"/>
                        </a:spcAft>
                      </a:pPr>
                      <a:r>
                        <a:rPr lang="es-MX"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C677T</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A1298C</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 A2756G</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MTRRA66G</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484834">
                <a:tc>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C/T+T/T</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A/C+C/C</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80603">
                <a:tc gridSpan="2">
                  <a:txBody>
                    <a:bodyPr/>
                    <a:lstStyle/>
                    <a:p>
                      <a:pPr algn="ctr">
                        <a:lnSpc>
                          <a:spcPct val="107000"/>
                        </a:lnSpc>
                        <a:spcAft>
                          <a:spcPts val="0"/>
                        </a:spcAft>
                      </a:pPr>
                      <a:r>
                        <a:rPr lang="es-EC" sz="13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Clasificación patológica</a:t>
                      </a:r>
                      <a:endParaRPr lang="es-MX" sz="1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a:txBody>
                    <a:bodyPr/>
                    <a:lstStyle/>
                    <a:p>
                      <a:endParaRPr lang="es-MX" sz="1300" dirty="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r>
              <a:tr h="484834">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T1-T2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51(51%)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55(55%)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16(16%)</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60(60%)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46(46%)</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25(25%)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84834">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T3-T4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19(19%)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17(17%)</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56402">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(95% CI)</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1.86(0.56-6.15)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0.51(0.13-1.96)</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0.81(0.20-3.23)</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0.64(0.22-1.85)</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57435">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0.49</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0.58</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sp>
        <p:nvSpPr>
          <p:cNvPr id="4" name="Rectángulo 3"/>
          <p:cNvSpPr/>
          <p:nvPr/>
        </p:nvSpPr>
        <p:spPr>
          <a:xfrm>
            <a:off x="2339752" y="4968127"/>
            <a:ext cx="5760640" cy="2304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1" name="Rectángulo 10"/>
          <p:cNvSpPr/>
          <p:nvPr/>
        </p:nvSpPr>
        <p:spPr>
          <a:xfrm>
            <a:off x="323528" y="1435267"/>
            <a:ext cx="3024336" cy="740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s-EC"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Clasificación patológica</a:t>
            </a:r>
            <a:endParaRPr lang="es-MX"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a:t> </a:t>
            </a:r>
            <a:r>
              <a:rPr lang="es-MX" sz="2400" i="1" dirty="0" smtClean="0"/>
              <a:t>Ratio</a:t>
            </a:r>
            <a:endParaRPr lang="es-MX" sz="2400" i="1" dirty="0"/>
          </a:p>
        </p:txBody>
      </p:sp>
      <p:sp>
        <p:nvSpPr>
          <p:cNvPr id="14" name="Rectángulo 13"/>
          <p:cNvSpPr/>
          <p:nvPr/>
        </p:nvSpPr>
        <p:spPr>
          <a:xfrm>
            <a:off x="3059832" y="2101326"/>
            <a:ext cx="6601668" cy="369332"/>
          </a:xfrm>
          <a:prstGeom prst="rect">
            <a:avLst/>
          </a:prstGeom>
        </p:spPr>
        <p:txBody>
          <a:bodyPr wrap="square">
            <a:spAutoFit/>
          </a:bodyPr>
          <a:lstStyle/>
          <a:p>
            <a:pPr indent="449580" algn="just">
              <a:lnSpc>
                <a:spcPct val="150000"/>
              </a:lnSpc>
              <a:spcAft>
                <a:spcPts val="800"/>
              </a:spcAft>
            </a:pPr>
            <a:r>
              <a:rPr lang="es-EC" sz="1200" b="1" dirty="0">
                <a:latin typeface="Arial" panose="020B0604020202020204" pitchFamily="34" charset="0"/>
                <a:ea typeface="Calibri" panose="020F0502020204030204" pitchFamily="34" charset="0"/>
              </a:rPr>
              <a:t>Tabla </a:t>
            </a:r>
            <a:r>
              <a:rPr lang="es-EC" sz="1200" b="1" dirty="0" smtClean="0">
                <a:latin typeface="Arial" panose="020B0604020202020204" pitchFamily="34" charset="0"/>
                <a:ea typeface="Calibri" panose="020F0502020204030204" pitchFamily="34" charset="0"/>
              </a:rPr>
              <a:t>17. </a:t>
            </a:r>
            <a:r>
              <a:rPr lang="es-EC" sz="1200" b="1" dirty="0">
                <a:latin typeface="Arial" panose="020B0604020202020204" pitchFamily="34" charset="0"/>
                <a:ea typeface="Calibri" panose="020F0502020204030204" pitchFamily="34" charset="0"/>
              </a:rPr>
              <a:t>Asociación </a:t>
            </a:r>
            <a:r>
              <a:rPr lang="es-EC" sz="1200" b="1" dirty="0" smtClean="0">
                <a:latin typeface="Arial" panose="020B0604020202020204" pitchFamily="34" charset="0"/>
                <a:ea typeface="Calibri" panose="020F0502020204030204" pitchFamily="34" charset="0"/>
              </a:rPr>
              <a:t>entre genotipos y clasificación patológica.</a:t>
            </a:r>
            <a:endParaRPr lang="es-MX"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664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381366784"/>
              </p:ext>
            </p:extLst>
          </p:nvPr>
        </p:nvGraphicFramePr>
        <p:xfrm>
          <a:off x="467546" y="2204864"/>
          <a:ext cx="8280918" cy="3814063"/>
        </p:xfrm>
        <a:graphic>
          <a:graphicData uri="http://schemas.openxmlformats.org/drawingml/2006/table">
            <a:tbl>
              <a:tblPr firstRow="1" firstCol="1" bandRow="1"/>
              <a:tblGrid>
                <a:gridCol w="1375473"/>
                <a:gridCol w="869761"/>
                <a:gridCol w="729626"/>
                <a:gridCol w="870524"/>
                <a:gridCol w="760090"/>
                <a:gridCol w="870524"/>
                <a:gridCol w="814165"/>
                <a:gridCol w="870524"/>
                <a:gridCol w="1120231"/>
              </a:tblGrid>
              <a:tr h="198950">
                <a:tc>
                  <a:txBody>
                    <a:bodyPr/>
                    <a:lstStyle/>
                    <a:p>
                      <a:pPr algn="ctr">
                        <a:lnSpc>
                          <a:spcPct val="107000"/>
                        </a:lnSpc>
                        <a:spcAft>
                          <a:spcPts val="0"/>
                        </a:spcAft>
                      </a:pPr>
                      <a:r>
                        <a:rPr lang="es-MX"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C677T</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A1298C</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 A2756G</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MTRRA66G</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412301">
                <a:tc>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C/T+T/T</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A/C+C/C</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06529">
                <a:tc gridSpan="2">
                  <a:txBody>
                    <a:bodyPr/>
                    <a:lstStyle/>
                    <a:p>
                      <a:pPr algn="ctr">
                        <a:lnSpc>
                          <a:spcPct val="107000"/>
                        </a:lnSpc>
                        <a:spcAft>
                          <a:spcPts val="0"/>
                        </a:spcAft>
                      </a:pPr>
                      <a:r>
                        <a:rPr lang="es-EC" sz="1300" b="1"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BRESLOW</a:t>
                      </a:r>
                      <a:endParaRPr lang="es-MX" sz="13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a:txBody>
                    <a:bodyPr/>
                    <a:lstStyle/>
                    <a:p>
                      <a:pPr algn="l"/>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l"/>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l"/>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l"/>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l"/>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l"/>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pPr algn="l"/>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r>
              <a:tr h="412301">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22(22%)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27(27%)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27(27%)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12301">
                <a:tc>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1.01-2.00</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12301">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2.01-4.00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18(18%)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17(17%</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18(18%)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12301">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&gt;4.00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25(25%)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28(28%)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32(32%)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24(24%)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12(12%)</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01477">
                <a:tc>
                  <a:txBody>
                    <a:bodyPr/>
                    <a:lstStyle/>
                    <a:p>
                      <a:pPr algn="ctr">
                        <a:lnSpc>
                          <a:spcPct val="107000"/>
                        </a:lnSpc>
                        <a:spcAft>
                          <a:spcPts val="0"/>
                        </a:spcAft>
                      </a:pP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3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CI)</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2(0.36-11)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4(0.74-21.38)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4(0.74-21.38)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1.25(0.32-4.82)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81830">
                <a:tc>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1477">
                <a:tc>
                  <a:txBody>
                    <a:bodyPr/>
                    <a:lstStyle/>
                    <a:p>
                      <a:pPr algn="ctr">
                        <a:lnSpc>
                          <a:spcPct val="107000"/>
                        </a:lnSpc>
                        <a:spcAft>
                          <a:spcPts val="0"/>
                        </a:spcAft>
                      </a:pPr>
                      <a:r>
                        <a:rPr lang="es-EC" sz="13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300" b="1"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t>
                      </a: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CI)</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2.18(0.5-9.45)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2.11(0.42-10.65)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1.5(0.27-8.27)</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0.8(0.23-2.69)</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1477">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0.95</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1477">
                <a:tc>
                  <a:txBody>
                    <a:bodyPr/>
                    <a:lstStyle/>
                    <a:p>
                      <a:pPr algn="ctr">
                        <a:lnSpc>
                          <a:spcPct val="107000"/>
                        </a:lnSpc>
                        <a:spcAft>
                          <a:spcPts val="0"/>
                        </a:spcAft>
                      </a:pPr>
                      <a:r>
                        <a:rPr lang="es-EC" sz="13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300" b="1"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t>
                      </a: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CI)</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0.82(0.28-2.42)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2.57(0.61-10.72)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1.12(0.23-5.47)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1(0.35-2.79)</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01477">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
        <p:nvSpPr>
          <p:cNvPr id="7"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sp>
        <p:nvSpPr>
          <p:cNvPr id="4" name="Rectángulo 3"/>
          <p:cNvSpPr/>
          <p:nvPr/>
        </p:nvSpPr>
        <p:spPr>
          <a:xfrm>
            <a:off x="2259236" y="4869160"/>
            <a:ext cx="5688632"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8" name="Rectángulo 7"/>
          <p:cNvSpPr/>
          <p:nvPr/>
        </p:nvSpPr>
        <p:spPr>
          <a:xfrm>
            <a:off x="2259236" y="5833473"/>
            <a:ext cx="5688632"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9" name="Rectángulo 8"/>
          <p:cNvSpPr/>
          <p:nvPr/>
        </p:nvSpPr>
        <p:spPr>
          <a:xfrm>
            <a:off x="2293020" y="5373216"/>
            <a:ext cx="5688632"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0" name="Rectángulo 9"/>
          <p:cNvSpPr/>
          <p:nvPr/>
        </p:nvSpPr>
        <p:spPr>
          <a:xfrm>
            <a:off x="323528" y="1219644"/>
            <a:ext cx="3024336" cy="740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s-EC"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Clasificación Breslow</a:t>
            </a:r>
            <a:endParaRPr lang="es-MX"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a:t> </a:t>
            </a:r>
            <a:r>
              <a:rPr lang="es-MX" sz="2400" i="1" dirty="0" smtClean="0"/>
              <a:t>Ratio</a:t>
            </a:r>
            <a:endParaRPr lang="es-MX" sz="2400" i="1" dirty="0"/>
          </a:p>
        </p:txBody>
      </p:sp>
      <p:sp>
        <p:nvSpPr>
          <p:cNvPr id="12" name="Rectángulo 11"/>
          <p:cNvSpPr/>
          <p:nvPr/>
        </p:nvSpPr>
        <p:spPr>
          <a:xfrm>
            <a:off x="3369444" y="1778778"/>
            <a:ext cx="6601668" cy="369332"/>
          </a:xfrm>
          <a:prstGeom prst="rect">
            <a:avLst/>
          </a:prstGeom>
        </p:spPr>
        <p:txBody>
          <a:bodyPr wrap="square">
            <a:spAutoFit/>
          </a:bodyPr>
          <a:lstStyle/>
          <a:p>
            <a:pPr indent="449580" algn="just">
              <a:lnSpc>
                <a:spcPct val="150000"/>
              </a:lnSpc>
              <a:spcAft>
                <a:spcPts val="800"/>
              </a:spcAft>
            </a:pPr>
            <a:r>
              <a:rPr lang="es-EC" sz="1200" b="1" dirty="0">
                <a:latin typeface="Arial" panose="020B0604020202020204" pitchFamily="34" charset="0"/>
                <a:ea typeface="Calibri" panose="020F0502020204030204" pitchFamily="34" charset="0"/>
              </a:rPr>
              <a:t>Tabla </a:t>
            </a:r>
            <a:r>
              <a:rPr lang="es-EC" sz="1200" b="1" dirty="0" smtClean="0">
                <a:latin typeface="Arial" panose="020B0604020202020204" pitchFamily="34" charset="0"/>
                <a:ea typeface="Calibri" panose="020F0502020204030204" pitchFamily="34" charset="0"/>
              </a:rPr>
              <a:t>18. </a:t>
            </a:r>
            <a:r>
              <a:rPr lang="es-EC" sz="1200" b="1" dirty="0">
                <a:latin typeface="Arial" panose="020B0604020202020204" pitchFamily="34" charset="0"/>
                <a:ea typeface="Calibri" panose="020F0502020204030204" pitchFamily="34" charset="0"/>
              </a:rPr>
              <a:t>Asociación </a:t>
            </a:r>
            <a:r>
              <a:rPr lang="es-EC" sz="1200" b="1" dirty="0" smtClean="0">
                <a:latin typeface="Arial" panose="020B0604020202020204" pitchFamily="34" charset="0"/>
                <a:ea typeface="Calibri" panose="020F0502020204030204" pitchFamily="34" charset="0"/>
              </a:rPr>
              <a:t>entre genotipos y clasificación Breslow.</a:t>
            </a:r>
            <a:endParaRPr lang="es-MX" sz="1200" dirty="0">
              <a:effectLst/>
              <a:latin typeface="Arial" panose="020B0604020202020204" pitchFamily="34" charset="0"/>
              <a:ea typeface="Calibri" panose="020F0502020204030204" pitchFamily="34" charset="0"/>
            </a:endParaRPr>
          </a:p>
        </p:txBody>
      </p:sp>
      <p:sp>
        <p:nvSpPr>
          <p:cNvPr id="13" name="CuadroTexto 12"/>
          <p:cNvSpPr txBox="1"/>
          <p:nvPr/>
        </p:nvSpPr>
        <p:spPr>
          <a:xfrm>
            <a:off x="539552" y="3429000"/>
            <a:ext cx="144016" cy="1015663"/>
          </a:xfrm>
          <a:prstGeom prst="rect">
            <a:avLst/>
          </a:prstGeom>
          <a:noFill/>
        </p:spPr>
        <p:txBody>
          <a:bodyPr wrap="square" rtlCol="0">
            <a:spAutoFit/>
          </a:bodyPr>
          <a:lstStyle/>
          <a:p>
            <a:r>
              <a:rPr lang="es-MX" sz="1200" dirty="0" smtClean="0">
                <a:solidFill>
                  <a:srgbClr val="FF0000"/>
                </a:solidFill>
              </a:rPr>
              <a:t>a</a:t>
            </a:r>
            <a:endParaRPr lang="es-MX" sz="1200" dirty="0">
              <a:solidFill>
                <a:srgbClr val="FF0000"/>
              </a:solidFill>
            </a:endParaRPr>
          </a:p>
          <a:p>
            <a:endParaRPr lang="es-MX" sz="1200" dirty="0" smtClean="0">
              <a:solidFill>
                <a:srgbClr val="FF0000"/>
              </a:solidFill>
            </a:endParaRPr>
          </a:p>
          <a:p>
            <a:r>
              <a:rPr lang="es-MX" sz="1200" dirty="0" smtClean="0">
                <a:solidFill>
                  <a:srgbClr val="FF0000"/>
                </a:solidFill>
              </a:rPr>
              <a:t>b</a:t>
            </a:r>
            <a:endParaRPr lang="es-MX" sz="1200" dirty="0">
              <a:solidFill>
                <a:srgbClr val="FF0000"/>
              </a:solidFill>
            </a:endParaRPr>
          </a:p>
          <a:p>
            <a:endParaRPr lang="es-MX" sz="1200" dirty="0" smtClean="0">
              <a:solidFill>
                <a:srgbClr val="FF0000"/>
              </a:solidFill>
            </a:endParaRPr>
          </a:p>
          <a:p>
            <a:r>
              <a:rPr lang="es-MX" sz="1200" dirty="0" smtClean="0">
                <a:solidFill>
                  <a:srgbClr val="FF0000"/>
                </a:solidFill>
              </a:rPr>
              <a:t>c</a:t>
            </a:r>
            <a:endParaRPr lang="es-MX" sz="1200" dirty="0">
              <a:solidFill>
                <a:srgbClr val="FF0000"/>
              </a:solidFill>
            </a:endParaRPr>
          </a:p>
        </p:txBody>
      </p:sp>
    </p:spTree>
    <p:extLst>
      <p:ext uri="{BB962C8B-B14F-4D97-AF65-F5344CB8AC3E}">
        <p14:creationId xmlns:p14="http://schemas.microsoft.com/office/powerpoint/2010/main" val="879061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4203132720"/>
              </p:ext>
            </p:extLst>
          </p:nvPr>
        </p:nvGraphicFramePr>
        <p:xfrm>
          <a:off x="611560" y="2420888"/>
          <a:ext cx="7696139" cy="3396559"/>
        </p:xfrm>
        <a:graphic>
          <a:graphicData uri="http://schemas.openxmlformats.org/drawingml/2006/table">
            <a:tbl>
              <a:tblPr firstRow="1" firstCol="1" bandRow="1"/>
              <a:tblGrid>
                <a:gridCol w="1397785"/>
                <a:gridCol w="828826"/>
                <a:gridCol w="693463"/>
                <a:gridCol w="828826"/>
                <a:gridCol w="859612"/>
                <a:gridCol w="792088"/>
                <a:gridCol w="792088"/>
                <a:gridCol w="710094"/>
                <a:gridCol w="793357"/>
              </a:tblGrid>
              <a:tr h="200025">
                <a:tc>
                  <a:txBody>
                    <a:bodyPr/>
                    <a:lstStyle/>
                    <a:p>
                      <a:pPr algn="ctr">
                        <a:lnSpc>
                          <a:spcPct val="107000"/>
                        </a:lnSpc>
                        <a:spcAft>
                          <a:spcPts val="0"/>
                        </a:spcAft>
                      </a:pPr>
                      <a:r>
                        <a:rPr lang="es-MX"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C677T</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MTHFR A1298C</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 A2756G</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MTRRA66G</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190500">
                <a:tc>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C/T+T/T</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A/C+C/C</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A/G+G/G</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70180">
                <a:tc>
                  <a:txBody>
                    <a:bodyPr/>
                    <a:lstStyle/>
                    <a:p>
                      <a:pPr algn="ctr">
                        <a:lnSpc>
                          <a:spcPct val="107000"/>
                        </a:lnSpc>
                        <a:spcAft>
                          <a:spcPts val="0"/>
                        </a:spcAft>
                      </a:pPr>
                      <a:r>
                        <a:rPr lang="es-EC" sz="13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CLARK</a:t>
                      </a:r>
                      <a:endParaRPr lang="es-MX" sz="1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dirty="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c>
                  <a:txBody>
                    <a:bodyPr/>
                    <a:lstStyle/>
                    <a:p>
                      <a:endParaRPr lang="es-MX" sz="1300">
                        <a:solidFill>
                          <a:srgbClr val="000000"/>
                        </a:solidFill>
                        <a:effectLst/>
                        <a:latin typeface="Calibri" panose="020F0502020204030204" pitchFamily="34"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IV</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26(26%)</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25(25%)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29(29%)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23(23%)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25(25%)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29(29%)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29(29%)</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24(24%)</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0500">
                <a:tc>
                  <a:txBody>
                    <a:bodyPr/>
                    <a:lstStyle/>
                    <a:p>
                      <a:pPr algn="ctr">
                        <a:lnSpc>
                          <a:spcPct val="107000"/>
                        </a:lnSpc>
                        <a:spcAft>
                          <a:spcPts val="0"/>
                        </a:spcAft>
                      </a:pP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3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CI)</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0.95(0.12-7.27)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1.45(0.11-18.95)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1.3(0.96-1.75)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0.55(0.09-3.24)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190500">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0.83</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190500">
                <a:tc>
                  <a:txBody>
                    <a:bodyPr/>
                    <a:lstStyle/>
                    <a:p>
                      <a:pPr algn="ctr">
                        <a:lnSpc>
                          <a:spcPct val="107000"/>
                        </a:lnSpc>
                        <a:spcAft>
                          <a:spcPts val="0"/>
                        </a:spcAft>
                      </a:pPr>
                      <a:r>
                        <a:rPr lang="es-EC" sz="13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300" b="1"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t>
                      </a: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CI)</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0.76(0.09-5.95)</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3(0.25-35.33)</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1.22(0.92-1.61)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1.04(0.17-6.12)</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190500">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190500">
                <a:tc>
                  <a:txBody>
                    <a:bodyPr/>
                    <a:lstStyle/>
                    <a:p>
                      <a:pPr algn="ctr">
                        <a:lnSpc>
                          <a:spcPct val="107000"/>
                        </a:lnSpc>
                        <a:spcAft>
                          <a:spcPts val="0"/>
                        </a:spcAft>
                      </a:pPr>
                      <a:r>
                        <a:rPr lang="es-EC" sz="13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300" b="1"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t>
                      </a: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CI)</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1.23(0.20-7.52)</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2.24(0.23-21.07)</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1.10(0.98-1.23)</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0.48(0.1-2.24)</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190500">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190500">
                <a:tc>
                  <a:txBody>
                    <a:bodyPr/>
                    <a:lstStyle/>
                    <a:p>
                      <a:pPr algn="ctr">
                        <a:lnSpc>
                          <a:spcPct val="107000"/>
                        </a:lnSpc>
                        <a:spcAft>
                          <a:spcPts val="0"/>
                        </a:spcAft>
                      </a:pP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s-EC" sz="13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t>
                      </a:r>
                      <a:r>
                        <a:rPr lang="es-EC" sz="13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C"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CI)</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0.71(0.12-4)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1.65(0.17-15.81)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1.2(1-1.4)</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0.57(0.12-2.55)</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s-MX"/>
                    </a:p>
                  </a:txBody>
                  <a:tcPr/>
                </a:tc>
              </a:tr>
              <a:tr h="217114">
                <a:tc>
                  <a:txBody>
                    <a:bodyPr/>
                    <a:lstStyle/>
                    <a:p>
                      <a:pPr algn="ctr">
                        <a:lnSpc>
                          <a:spcPct val="107000"/>
                        </a:lnSpc>
                        <a:spcAft>
                          <a:spcPts val="0"/>
                        </a:spcAft>
                      </a:pPr>
                      <a:r>
                        <a:rPr lang="es-EC"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0.42</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lnSpc>
                          <a:spcPct val="107000"/>
                        </a:lnSpc>
                        <a:spcAft>
                          <a:spcPts val="0"/>
                        </a:spcAft>
                      </a:pPr>
                      <a:r>
                        <a:rPr lang="es-EC"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0.73</a:t>
                      </a:r>
                      <a:endPar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
        <p:nvSpPr>
          <p:cNvPr id="6" name="Título 7"/>
          <p:cNvSpPr txBox="1">
            <a:spLocks/>
          </p:cNvSpPr>
          <p:nvPr/>
        </p:nvSpPr>
        <p:spPr>
          <a:xfrm>
            <a:off x="6732240" y="0"/>
            <a:ext cx="2304256" cy="553968"/>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pPr algn="r"/>
            <a:r>
              <a:rPr lang="es-US" sz="2400" b="1" i="1" smtClean="0"/>
              <a:t>RESULTADOS</a:t>
            </a:r>
            <a:endParaRPr lang="en-US" sz="2400" i="1" dirty="0"/>
          </a:p>
        </p:txBody>
      </p:sp>
      <p:sp>
        <p:nvSpPr>
          <p:cNvPr id="7" name="Rectángulo 6"/>
          <p:cNvSpPr/>
          <p:nvPr/>
        </p:nvSpPr>
        <p:spPr>
          <a:xfrm>
            <a:off x="611560" y="1297388"/>
            <a:ext cx="3024336" cy="740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s-EC"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Clasificación Clark</a:t>
            </a:r>
            <a:endParaRPr lang="es-MX"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2191377" y="4317468"/>
            <a:ext cx="5692991" cy="23543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0" name="Rectángulo 9"/>
          <p:cNvSpPr/>
          <p:nvPr/>
        </p:nvSpPr>
        <p:spPr>
          <a:xfrm>
            <a:off x="2187349" y="5179745"/>
            <a:ext cx="5692991" cy="20623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1" name="Rectángulo 10"/>
          <p:cNvSpPr/>
          <p:nvPr/>
        </p:nvSpPr>
        <p:spPr>
          <a:xfrm>
            <a:off x="2192077" y="5605391"/>
            <a:ext cx="5692991"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2" name="Rectángulo 11"/>
          <p:cNvSpPr/>
          <p:nvPr/>
        </p:nvSpPr>
        <p:spPr>
          <a:xfrm>
            <a:off x="2238233" y="4712005"/>
            <a:ext cx="5692991" cy="2575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3" name="CuadroTexto 12"/>
          <p:cNvSpPr txBox="1"/>
          <p:nvPr/>
        </p:nvSpPr>
        <p:spPr>
          <a:xfrm>
            <a:off x="179512" y="570332"/>
            <a:ext cx="7776864" cy="461665"/>
          </a:xfrm>
          <a:prstGeom prst="rect">
            <a:avLst/>
          </a:prstGeom>
          <a:noFill/>
        </p:spPr>
        <p:txBody>
          <a:bodyPr wrap="square" rtlCol="0">
            <a:spAutoFit/>
          </a:bodyPr>
          <a:lstStyle/>
          <a:p>
            <a:r>
              <a:rPr lang="es-MX" sz="2400" dirty="0" smtClean="0"/>
              <a:t>4.- Análisis estadísticos- </a:t>
            </a:r>
            <a:r>
              <a:rPr lang="es-MX" sz="2400" i="1" dirty="0" err="1" smtClean="0"/>
              <a:t>Odds</a:t>
            </a:r>
            <a:r>
              <a:rPr lang="es-MX" sz="2400" i="1" dirty="0"/>
              <a:t> </a:t>
            </a:r>
            <a:r>
              <a:rPr lang="es-MX" sz="2400" i="1" dirty="0" smtClean="0"/>
              <a:t>Ratio</a:t>
            </a:r>
            <a:endParaRPr lang="es-MX" sz="2400" i="1" dirty="0"/>
          </a:p>
        </p:txBody>
      </p:sp>
      <p:sp>
        <p:nvSpPr>
          <p:cNvPr id="14" name="Rectángulo 13"/>
          <p:cNvSpPr/>
          <p:nvPr/>
        </p:nvSpPr>
        <p:spPr>
          <a:xfrm>
            <a:off x="3431406" y="1972004"/>
            <a:ext cx="6601668" cy="369332"/>
          </a:xfrm>
          <a:prstGeom prst="rect">
            <a:avLst/>
          </a:prstGeom>
        </p:spPr>
        <p:txBody>
          <a:bodyPr wrap="square">
            <a:spAutoFit/>
          </a:bodyPr>
          <a:lstStyle/>
          <a:p>
            <a:pPr indent="449580" algn="just">
              <a:lnSpc>
                <a:spcPct val="150000"/>
              </a:lnSpc>
              <a:spcAft>
                <a:spcPts val="800"/>
              </a:spcAft>
            </a:pPr>
            <a:r>
              <a:rPr lang="es-EC" sz="1200" b="1" dirty="0">
                <a:latin typeface="Arial" panose="020B0604020202020204" pitchFamily="34" charset="0"/>
                <a:ea typeface="Calibri" panose="020F0502020204030204" pitchFamily="34" charset="0"/>
              </a:rPr>
              <a:t>Tabla </a:t>
            </a:r>
            <a:r>
              <a:rPr lang="es-EC" sz="1200" b="1" dirty="0" smtClean="0">
                <a:latin typeface="Arial" panose="020B0604020202020204" pitchFamily="34" charset="0"/>
                <a:ea typeface="Calibri" panose="020F0502020204030204" pitchFamily="34" charset="0"/>
              </a:rPr>
              <a:t>19. </a:t>
            </a:r>
            <a:r>
              <a:rPr lang="es-EC" sz="1200" b="1" dirty="0">
                <a:latin typeface="Arial" panose="020B0604020202020204" pitchFamily="34" charset="0"/>
                <a:ea typeface="Calibri" panose="020F0502020204030204" pitchFamily="34" charset="0"/>
              </a:rPr>
              <a:t>Asociación </a:t>
            </a:r>
            <a:r>
              <a:rPr lang="es-EC" sz="1200" b="1" dirty="0" smtClean="0">
                <a:latin typeface="Arial" panose="020B0604020202020204" pitchFamily="34" charset="0"/>
                <a:ea typeface="Calibri" panose="020F0502020204030204" pitchFamily="34" charset="0"/>
              </a:rPr>
              <a:t>entre genotipos y clasificación Clark.</a:t>
            </a:r>
            <a:endParaRPr lang="es-MX" sz="1200" dirty="0">
              <a:effectLst/>
              <a:latin typeface="Arial" panose="020B0604020202020204" pitchFamily="34" charset="0"/>
              <a:ea typeface="Calibri" panose="020F0502020204030204" pitchFamily="34" charset="0"/>
            </a:endParaRPr>
          </a:p>
        </p:txBody>
      </p:sp>
      <p:sp>
        <p:nvSpPr>
          <p:cNvPr id="15" name="CuadroTexto 14"/>
          <p:cNvSpPr txBox="1"/>
          <p:nvPr/>
        </p:nvSpPr>
        <p:spPr>
          <a:xfrm>
            <a:off x="1043608" y="3249811"/>
            <a:ext cx="144016" cy="830997"/>
          </a:xfrm>
          <a:prstGeom prst="rect">
            <a:avLst/>
          </a:prstGeom>
          <a:noFill/>
        </p:spPr>
        <p:txBody>
          <a:bodyPr wrap="square" rtlCol="0">
            <a:spAutoFit/>
          </a:bodyPr>
          <a:lstStyle/>
          <a:p>
            <a:r>
              <a:rPr lang="es-MX" sz="1200" dirty="0" smtClean="0">
                <a:solidFill>
                  <a:srgbClr val="FF0000"/>
                </a:solidFill>
              </a:rPr>
              <a:t>a</a:t>
            </a:r>
            <a:endParaRPr lang="es-MX" sz="1200" dirty="0">
              <a:solidFill>
                <a:srgbClr val="FF0000"/>
              </a:solidFill>
            </a:endParaRPr>
          </a:p>
          <a:p>
            <a:r>
              <a:rPr lang="es-MX" sz="1200" dirty="0" smtClean="0">
                <a:solidFill>
                  <a:srgbClr val="FF0000"/>
                </a:solidFill>
              </a:rPr>
              <a:t>b</a:t>
            </a:r>
            <a:endParaRPr lang="es-MX" sz="1200" dirty="0">
              <a:solidFill>
                <a:srgbClr val="FF0000"/>
              </a:solidFill>
            </a:endParaRPr>
          </a:p>
          <a:p>
            <a:r>
              <a:rPr lang="es-MX" sz="1200" dirty="0" smtClean="0">
                <a:solidFill>
                  <a:srgbClr val="FF0000"/>
                </a:solidFill>
              </a:rPr>
              <a:t>c</a:t>
            </a:r>
            <a:endParaRPr lang="es-MX" sz="1200" dirty="0">
              <a:solidFill>
                <a:srgbClr val="FF0000"/>
              </a:solidFill>
            </a:endParaRPr>
          </a:p>
          <a:p>
            <a:r>
              <a:rPr lang="es-MX" sz="1200" dirty="0" smtClean="0">
                <a:solidFill>
                  <a:srgbClr val="FF0000"/>
                </a:solidFill>
              </a:rPr>
              <a:t>d</a:t>
            </a:r>
          </a:p>
        </p:txBody>
      </p:sp>
      <p:pic>
        <p:nvPicPr>
          <p:cNvPr id="16" name="Imagen 15"/>
          <p:cNvPicPr/>
          <p:nvPr/>
        </p:nvPicPr>
        <p:blipFill>
          <a:blip r:embed="rId2">
            <a:extLst>
              <a:ext uri="{28A0092B-C50C-407E-A947-70E740481C1C}">
                <a14:useLocalDpi xmlns:a14="http://schemas.microsoft.com/office/drawing/2010/main" val="0"/>
              </a:ext>
            </a:extLst>
          </a:blip>
          <a:srcRect/>
          <a:stretch>
            <a:fillRect/>
          </a:stretch>
        </p:blipFill>
        <p:spPr bwMode="auto">
          <a:xfrm>
            <a:off x="5425901" y="553968"/>
            <a:ext cx="3610595" cy="1534775"/>
          </a:xfrm>
          <a:prstGeom prst="rect">
            <a:avLst/>
          </a:prstGeom>
          <a:noFill/>
          <a:ln>
            <a:noFill/>
          </a:ln>
        </p:spPr>
      </p:pic>
    </p:spTree>
    <p:extLst>
      <p:ext uri="{BB962C8B-B14F-4D97-AF65-F5344CB8AC3E}">
        <p14:creationId xmlns:p14="http://schemas.microsoft.com/office/powerpoint/2010/main" val="5053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539552" y="1988840"/>
            <a:ext cx="8229600" cy="198884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US" sz="4400" b="1" dirty="0" smtClean="0"/>
              <a:t>CONCLUSIONES Y RECOMENDACIONES</a:t>
            </a:r>
          </a:p>
        </p:txBody>
      </p:sp>
    </p:spTree>
    <p:extLst>
      <p:ext uri="{BB962C8B-B14F-4D97-AF65-F5344CB8AC3E}">
        <p14:creationId xmlns:p14="http://schemas.microsoft.com/office/powerpoint/2010/main" val="1153331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0112" y="22995"/>
            <a:ext cx="3168352" cy="672317"/>
          </a:xfrm>
        </p:spPr>
        <p:txBody>
          <a:bodyPr/>
          <a:lstStyle/>
          <a:p>
            <a:pPr algn="l"/>
            <a:r>
              <a:rPr lang="es-EC" sz="2800" b="1" i="1" dirty="0" smtClean="0"/>
              <a:t>CONCLUSIONES</a:t>
            </a:r>
            <a:endParaRPr lang="es-EC" sz="2800" b="1" i="1" dirty="0"/>
          </a:p>
        </p:txBody>
      </p:sp>
      <p:sp>
        <p:nvSpPr>
          <p:cNvPr id="4" name="Rectángulo 3"/>
          <p:cNvSpPr/>
          <p:nvPr/>
        </p:nvSpPr>
        <p:spPr>
          <a:xfrm>
            <a:off x="395536" y="686715"/>
            <a:ext cx="7704856" cy="5755422"/>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sz="1600" b="1" dirty="0">
                <a:latin typeface="Arial" panose="020B0604020202020204" pitchFamily="34" charset="0"/>
                <a:ea typeface="Calibri" panose="020F0502020204030204" pitchFamily="34" charset="0"/>
              </a:rPr>
              <a:t>Los protocolos de extracción de ADN utilizados tanto para muestras de casos como para muestras control permitieron obtener la concentración de ADN adecuada para amplificar los fragmentos requeridos.</a:t>
            </a:r>
            <a:endParaRPr lang="es-MX" sz="1600" b="1" dirty="0">
              <a:latin typeface="Arial" panose="020B0604020202020204" pitchFamily="34" charset="0"/>
              <a:ea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C" sz="1600" b="1" dirty="0">
                <a:latin typeface="Arial" panose="020B0604020202020204" pitchFamily="34" charset="0"/>
                <a:ea typeface="Calibri" panose="020F0502020204030204" pitchFamily="34" charset="0"/>
              </a:rPr>
              <a:t>La técnica de secuenciación </a:t>
            </a:r>
            <a:r>
              <a:rPr lang="es-EC" sz="1600" b="1" dirty="0" err="1">
                <a:latin typeface="Arial" panose="020B0604020202020204" pitchFamily="34" charset="0"/>
                <a:ea typeface="Calibri" panose="020F0502020204030204" pitchFamily="34" charset="0"/>
              </a:rPr>
              <a:t>Sanger</a:t>
            </a:r>
            <a:r>
              <a:rPr lang="es-EC" sz="1600" b="1" dirty="0">
                <a:latin typeface="Arial" panose="020B0604020202020204" pitchFamily="34" charset="0"/>
                <a:ea typeface="Calibri" panose="020F0502020204030204" pitchFamily="34" charset="0"/>
              </a:rPr>
              <a:t> permitió </a:t>
            </a:r>
            <a:r>
              <a:rPr lang="es-EC" sz="1600" b="1" dirty="0" smtClean="0">
                <a:latin typeface="Arial" panose="020B0604020202020204" pitchFamily="34" charset="0"/>
                <a:ea typeface="Calibri" panose="020F0502020204030204" pitchFamily="34" charset="0"/>
              </a:rPr>
              <a:t>detectar </a:t>
            </a:r>
            <a:r>
              <a:rPr lang="es-EC" sz="1600" b="1" dirty="0">
                <a:latin typeface="Arial" panose="020B0604020202020204" pitchFamily="34" charset="0"/>
                <a:ea typeface="Calibri" panose="020F0502020204030204" pitchFamily="34" charset="0"/>
              </a:rPr>
              <a:t>los tres posibles alelos para </a:t>
            </a:r>
            <a:r>
              <a:rPr lang="es-EC" sz="1600" b="1" dirty="0" smtClean="0">
                <a:latin typeface="Arial" panose="020B0604020202020204" pitchFamily="34" charset="0"/>
                <a:ea typeface="Calibri" panose="020F0502020204030204" pitchFamily="34" charset="0"/>
              </a:rPr>
              <a:t>los cuatro </a:t>
            </a:r>
            <a:r>
              <a:rPr lang="es-EC" sz="1600" b="1" dirty="0">
                <a:latin typeface="Arial" panose="020B0604020202020204" pitchFamily="34" charset="0"/>
                <a:ea typeface="Calibri" panose="020F0502020204030204" pitchFamily="34" charset="0"/>
              </a:rPr>
              <a:t>polimorfismos estudiados en población ecuatoriana, tanto en muestras de pacientes con melanoma como muestras de personas sanas.</a:t>
            </a:r>
            <a:endParaRPr lang="es-MX" sz="1600" b="1" dirty="0">
              <a:latin typeface="Arial" panose="020B0604020202020204" pitchFamily="34" charset="0"/>
              <a:ea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C" sz="1600" b="1" dirty="0">
                <a:latin typeface="Arial" panose="020B0604020202020204" pitchFamily="34" charset="0"/>
                <a:ea typeface="Calibri" panose="020F0502020204030204" pitchFamily="34" charset="0"/>
              </a:rPr>
              <a:t>Las pruebas estadísticas </a:t>
            </a:r>
            <a:r>
              <a:rPr lang="es-EC" sz="1600" b="1" dirty="0" err="1">
                <a:latin typeface="Arial" panose="020B0604020202020204" pitchFamily="34" charset="0"/>
                <a:ea typeface="Calibri" panose="020F0502020204030204" pitchFamily="34" charset="0"/>
              </a:rPr>
              <a:t>chi</a:t>
            </a:r>
            <a:r>
              <a:rPr lang="es-EC" sz="1600" b="1" dirty="0">
                <a:latin typeface="Arial" panose="020B0604020202020204" pitchFamily="34" charset="0"/>
                <a:ea typeface="Calibri" panose="020F0502020204030204" pitchFamily="34" charset="0"/>
              </a:rPr>
              <a:t> cuadrado (X</a:t>
            </a:r>
            <a:r>
              <a:rPr lang="es-EC" sz="1600" b="1" baseline="30000" dirty="0">
                <a:latin typeface="Arial" panose="020B0604020202020204" pitchFamily="34" charset="0"/>
                <a:ea typeface="Calibri" panose="020F0502020204030204" pitchFamily="34" charset="0"/>
              </a:rPr>
              <a:t>2</a:t>
            </a:r>
            <a:r>
              <a:rPr lang="es-EC" sz="1600" b="1" dirty="0">
                <a:latin typeface="Arial" panose="020B0604020202020204" pitchFamily="34" charset="0"/>
                <a:ea typeface="Calibri" panose="020F0502020204030204" pitchFamily="34" charset="0"/>
              </a:rPr>
              <a:t>) y </a:t>
            </a:r>
            <a:r>
              <a:rPr lang="es-EC" sz="1600" b="1" dirty="0" err="1">
                <a:latin typeface="Arial" panose="020B0604020202020204" pitchFamily="34" charset="0"/>
                <a:ea typeface="Calibri" panose="020F0502020204030204" pitchFamily="34" charset="0"/>
              </a:rPr>
              <a:t>odds</a:t>
            </a:r>
            <a:r>
              <a:rPr lang="es-EC" sz="1600" b="1" dirty="0">
                <a:latin typeface="Arial" panose="020B0604020202020204" pitchFamily="34" charset="0"/>
                <a:ea typeface="Calibri" panose="020F0502020204030204" pitchFamily="34" charset="0"/>
              </a:rPr>
              <a:t> ratio (OR) con un intervalo de confianza del 95%, permitieron </a:t>
            </a:r>
            <a:r>
              <a:rPr lang="es-EC" sz="1600" b="1" dirty="0" smtClean="0">
                <a:latin typeface="Arial" panose="020B0604020202020204" pitchFamily="34" charset="0"/>
                <a:ea typeface="Calibri" panose="020F0502020204030204" pitchFamily="34" charset="0"/>
              </a:rPr>
              <a:t>establecer que </a:t>
            </a:r>
            <a:r>
              <a:rPr lang="es-EC" sz="1600" b="1" dirty="0">
                <a:latin typeface="Arial" panose="020B0604020202020204" pitchFamily="34" charset="0"/>
                <a:ea typeface="Calibri" panose="020F0502020204030204" pitchFamily="34" charset="0"/>
              </a:rPr>
              <a:t>la presencia de los polimorfismos de nucleótido simple estudiados </a:t>
            </a:r>
            <a:r>
              <a:rPr lang="es-ES" altLang="es-MX" sz="1600" b="1" dirty="0">
                <a:latin typeface="Arial" panose="020B0604020202020204" pitchFamily="34" charset="0"/>
                <a:ea typeface="Calibri" panose="020F0502020204030204" pitchFamily="34" charset="0"/>
              </a:rPr>
              <a:t>MTHFR C677T, MTHFR A1298C</a:t>
            </a:r>
            <a:r>
              <a:rPr lang="es-EC" sz="1600" b="1" dirty="0">
                <a:latin typeface="Arial" panose="020B0604020202020204" pitchFamily="34" charset="0"/>
                <a:ea typeface="Calibri" panose="020F0502020204030204" pitchFamily="34" charset="0"/>
              </a:rPr>
              <a:t>,</a:t>
            </a:r>
            <a:r>
              <a:rPr lang="es-EC" sz="1600" b="1" dirty="0" smtClean="0">
                <a:latin typeface="Arial" panose="020B0604020202020204" pitchFamily="34" charset="0"/>
                <a:ea typeface="Calibri" panose="020F0502020204030204" pitchFamily="34" charset="0"/>
              </a:rPr>
              <a:t> están asociados con el riesgo de </a:t>
            </a:r>
            <a:r>
              <a:rPr lang="es-EC" sz="1600" b="1" dirty="0">
                <a:latin typeface="Arial" panose="020B0604020202020204" pitchFamily="34" charset="0"/>
                <a:ea typeface="Calibri" panose="020F0502020204030204" pitchFamily="34" charset="0"/>
              </a:rPr>
              <a:t>presentar cáncer de piel tipo melanoma</a:t>
            </a:r>
            <a:r>
              <a:rPr lang="es-EC" sz="1600" b="1" dirty="0" smtClean="0">
                <a:latin typeface="Arial" panose="020B0604020202020204" pitchFamily="34" charset="0"/>
                <a:ea typeface="Calibri" panose="020F0502020204030204" pitchFamily="34" charset="0"/>
              </a:rPr>
              <a:t>.</a:t>
            </a:r>
          </a:p>
          <a:p>
            <a:pPr marL="285750" indent="-285750" algn="just">
              <a:lnSpc>
                <a:spcPct val="150000"/>
              </a:lnSpc>
              <a:spcAft>
                <a:spcPts val="800"/>
              </a:spcAft>
              <a:buFont typeface="Arial" panose="020B0604020202020204" pitchFamily="34" charset="0"/>
              <a:buChar char="•"/>
            </a:pPr>
            <a:r>
              <a:rPr lang="es-EC" sz="1600" b="1" dirty="0" smtClean="0">
                <a:effectLst/>
                <a:latin typeface="Arial" panose="020B0604020202020204" pitchFamily="34" charset="0"/>
                <a:ea typeface="Calibri" panose="020F0502020204030204" pitchFamily="34" charset="0"/>
              </a:rPr>
              <a:t>No hay relación estadística entre la presencia de polimorfismos y historiales clínicos</a:t>
            </a:r>
            <a:endParaRPr lang="es-MX" sz="16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42489106"/>
      </p:ext>
    </p:extLst>
  </p:cSld>
  <p:clrMapOvr>
    <a:masterClrMapping/>
  </p:clrMapOvr>
  <mc:AlternateContent xmlns:mc="http://schemas.openxmlformats.org/markup-compatibility/2006" xmlns:p14="http://schemas.microsoft.com/office/powerpoint/2010/main">
    <mc:Choice Requires="p14">
      <p:transition spd="slow" p14:dur="2000" advTm="38718"/>
    </mc:Choice>
    <mc:Fallback xmlns="">
      <p:transition spd="slow" advTm="3871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2206257" y="2230111"/>
            <a:ext cx="1903916" cy="1790328"/>
          </a:xfrm>
          <a:prstGeom prst="rect">
            <a:avLst/>
          </a:prstGeom>
        </p:spPr>
      </p:pic>
      <p:sp>
        <p:nvSpPr>
          <p:cNvPr id="2" name="Título 1"/>
          <p:cNvSpPr>
            <a:spLocks noGrp="1"/>
          </p:cNvSpPr>
          <p:nvPr>
            <p:ph type="title"/>
          </p:nvPr>
        </p:nvSpPr>
        <p:spPr>
          <a:xfrm>
            <a:off x="1531794" y="0"/>
            <a:ext cx="7360686" cy="706091"/>
          </a:xfrm>
        </p:spPr>
        <p:txBody>
          <a:bodyPr/>
          <a:lstStyle/>
          <a:p>
            <a:pPr algn="r"/>
            <a:r>
              <a:rPr lang="es-US" sz="2800" b="1" i="1" dirty="0" smtClean="0"/>
              <a:t>FORMULACIÓN DEL PROBLEMA</a:t>
            </a:r>
            <a:endParaRPr lang="es-US" sz="2800" b="1" i="1" dirty="0"/>
          </a:p>
        </p:txBody>
      </p:sp>
      <p:pic>
        <p:nvPicPr>
          <p:cNvPr id="27650" name="Picture 2" descr="http://piel-l.org/blog/wp-content/uploads/2008/08/dsc02077-300x1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37" y="1694458"/>
            <a:ext cx="1941416" cy="128780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Resultado de imagen para l melan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1" y="3360020"/>
            <a:ext cx="2045232" cy="13600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physio-pedia.com/images/thumb/f/f0/Male_female_race_melanoma.jpeg/552px-Male_female_race_melanoma.jpeg"/>
          <p:cNvPicPr>
            <a:picLocks noChangeAspect="1" noChangeArrowheads="1"/>
          </p:cNvPicPr>
          <p:nvPr/>
        </p:nvPicPr>
        <p:blipFill rotWithShape="1">
          <a:blip r:embed="rId6">
            <a:extLst>
              <a:ext uri="{28A0092B-C50C-407E-A947-70E740481C1C}">
                <a14:useLocalDpi xmlns:a14="http://schemas.microsoft.com/office/drawing/2010/main" val="0"/>
              </a:ext>
            </a:extLst>
          </a:blip>
          <a:srcRect l="11789" r="12914"/>
          <a:stretch/>
        </p:blipFill>
        <p:spPr bwMode="auto">
          <a:xfrm>
            <a:off x="4355976" y="1708126"/>
            <a:ext cx="4219827" cy="2548278"/>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78228" y="892886"/>
            <a:ext cx="2107080" cy="461665"/>
          </a:xfrm>
          <a:prstGeom prst="rect">
            <a:avLst/>
          </a:prstGeom>
          <a:noFill/>
        </p:spPr>
        <p:txBody>
          <a:bodyPr wrap="square" rtlCol="0">
            <a:spAutoFit/>
          </a:bodyPr>
          <a:lstStyle/>
          <a:p>
            <a:pPr algn="ctr"/>
            <a:r>
              <a:rPr lang="es-MX" sz="2400" b="1" dirty="0" smtClean="0"/>
              <a:t>MELANOMA</a:t>
            </a:r>
            <a:endParaRPr lang="es-MX" sz="2400" b="1" dirty="0"/>
          </a:p>
        </p:txBody>
      </p:sp>
      <p:sp>
        <p:nvSpPr>
          <p:cNvPr id="19" name="CuadroTexto 18"/>
          <p:cNvSpPr txBox="1"/>
          <p:nvPr/>
        </p:nvSpPr>
        <p:spPr>
          <a:xfrm>
            <a:off x="4716016" y="4535380"/>
            <a:ext cx="3217353" cy="138499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MX" b="1" dirty="0" smtClean="0"/>
          </a:p>
          <a:p>
            <a:r>
              <a:rPr lang="es-MX" b="1" dirty="0" smtClean="0"/>
              <a:t>Tasas de incidencia y mortalidad se triplicaron durante las ultimas 6 décadas sobre todo en población blanca </a:t>
            </a:r>
            <a:r>
              <a:rPr lang="es-ES" dirty="0"/>
              <a:t>(</a:t>
            </a:r>
            <a:r>
              <a:rPr lang="es-ES" dirty="0" err="1"/>
              <a:t>Erdmann</a:t>
            </a:r>
            <a:r>
              <a:rPr lang="es-ES" dirty="0"/>
              <a:t> </a:t>
            </a:r>
            <a:r>
              <a:rPr lang="es-ES" i="1" dirty="0"/>
              <a:t>et al</a:t>
            </a:r>
            <a:r>
              <a:rPr lang="es-ES" dirty="0"/>
              <a:t>., 2013)</a:t>
            </a:r>
            <a:endParaRPr lang="es-MX" dirty="0"/>
          </a:p>
          <a:p>
            <a:endParaRPr lang="es-MX" b="1" dirty="0"/>
          </a:p>
        </p:txBody>
      </p:sp>
      <p:sp>
        <p:nvSpPr>
          <p:cNvPr id="22" name="CuadroTexto 21"/>
          <p:cNvSpPr txBox="1"/>
          <p:nvPr/>
        </p:nvSpPr>
        <p:spPr>
          <a:xfrm>
            <a:off x="78228" y="6273225"/>
            <a:ext cx="5904656" cy="846386"/>
          </a:xfrm>
          <a:prstGeom prst="rect">
            <a:avLst/>
          </a:prstGeom>
          <a:noFill/>
        </p:spPr>
        <p:txBody>
          <a:bodyPr wrap="square" rtlCol="0">
            <a:spAutoFit/>
          </a:bodyPr>
          <a:lstStyle/>
          <a:p>
            <a:r>
              <a:rPr lang="es-MX" sz="700" dirty="0" smtClean="0"/>
              <a:t>Imágenes </a:t>
            </a:r>
            <a:r>
              <a:rPr lang="es-MX" sz="700" dirty="0" err="1" smtClean="0"/>
              <a:t>tomádas</a:t>
            </a:r>
            <a:r>
              <a:rPr lang="es-MX" sz="700" dirty="0" smtClean="0"/>
              <a:t> de:</a:t>
            </a:r>
            <a:r>
              <a:rPr lang="es-EC" sz="700" dirty="0"/>
              <a:t>Acosta, A. E., Fierro, E., Velásquez, V., &amp; Rueda, X. (2009). Melanoma: patogénesis, clínica e histopatología. </a:t>
            </a:r>
            <a:r>
              <a:rPr lang="es-EC" sz="700" i="1" dirty="0" err="1"/>
              <a:t>Rev</a:t>
            </a:r>
            <a:r>
              <a:rPr lang="es-EC" sz="700" i="1" dirty="0"/>
              <a:t> </a:t>
            </a:r>
            <a:r>
              <a:rPr lang="es-EC" sz="700" i="1" dirty="0" err="1"/>
              <a:t>Asoc</a:t>
            </a:r>
            <a:r>
              <a:rPr lang="es-EC" sz="700" i="1" dirty="0"/>
              <a:t> Col </a:t>
            </a:r>
            <a:r>
              <a:rPr lang="es-EC" sz="700" i="1" dirty="0" err="1"/>
              <a:t>Dermatol</a:t>
            </a:r>
            <a:r>
              <a:rPr lang="es-EC" sz="700" i="1" dirty="0"/>
              <a:t>, 17</a:t>
            </a:r>
            <a:r>
              <a:rPr lang="es-EC" sz="700" dirty="0"/>
              <a:t>(2), 87-108.</a:t>
            </a:r>
            <a:endParaRPr lang="es-MX" sz="700" dirty="0"/>
          </a:p>
          <a:p>
            <a:r>
              <a:rPr lang="es-MX" sz="700" dirty="0" err="1"/>
              <a:t>Erdmann</a:t>
            </a:r>
            <a:r>
              <a:rPr lang="es-MX" sz="700" dirty="0"/>
              <a:t>, F., </a:t>
            </a:r>
            <a:r>
              <a:rPr lang="es-MX" sz="700" dirty="0" err="1"/>
              <a:t>Lortet-Tieulent</a:t>
            </a:r>
            <a:r>
              <a:rPr lang="es-MX" sz="700" dirty="0"/>
              <a:t>, J., </a:t>
            </a:r>
            <a:r>
              <a:rPr lang="es-MX" sz="700" dirty="0" err="1"/>
              <a:t>Schüz</a:t>
            </a:r>
            <a:r>
              <a:rPr lang="es-MX" sz="700" dirty="0"/>
              <a:t>, J., </a:t>
            </a:r>
            <a:r>
              <a:rPr lang="es-MX" sz="700" dirty="0" err="1"/>
              <a:t>Zeeb</a:t>
            </a:r>
            <a:r>
              <a:rPr lang="es-MX" sz="700" dirty="0"/>
              <a:t>, H., </a:t>
            </a:r>
            <a:r>
              <a:rPr lang="es-MX" sz="700" dirty="0" err="1"/>
              <a:t>Greinert</a:t>
            </a:r>
            <a:r>
              <a:rPr lang="es-MX" sz="700" dirty="0"/>
              <a:t>, R., </a:t>
            </a:r>
            <a:r>
              <a:rPr lang="es-MX" sz="700" dirty="0" err="1"/>
              <a:t>Breitbart</a:t>
            </a:r>
            <a:r>
              <a:rPr lang="es-MX" sz="700" dirty="0"/>
              <a:t>, E. W., &amp; </a:t>
            </a:r>
            <a:r>
              <a:rPr lang="es-MX" sz="700" dirty="0" err="1"/>
              <a:t>Bray</a:t>
            </a:r>
            <a:r>
              <a:rPr lang="es-MX" sz="700" dirty="0"/>
              <a:t>, F. (2013). International </a:t>
            </a:r>
            <a:r>
              <a:rPr lang="es-MX" sz="700" dirty="0" err="1"/>
              <a:t>trends</a:t>
            </a:r>
            <a:r>
              <a:rPr lang="es-MX" sz="700" dirty="0"/>
              <a:t> in </a:t>
            </a:r>
            <a:r>
              <a:rPr lang="es-MX" sz="700" dirty="0" err="1"/>
              <a:t>the</a:t>
            </a:r>
            <a:r>
              <a:rPr lang="es-MX" sz="700" dirty="0"/>
              <a:t> </a:t>
            </a:r>
            <a:r>
              <a:rPr lang="es-MX" sz="700" dirty="0" err="1"/>
              <a:t>incidence</a:t>
            </a:r>
            <a:r>
              <a:rPr lang="es-MX" sz="700" dirty="0"/>
              <a:t> of </a:t>
            </a:r>
            <a:r>
              <a:rPr lang="es-MX" sz="700" dirty="0" err="1"/>
              <a:t>malignant</a:t>
            </a:r>
            <a:r>
              <a:rPr lang="es-MX" sz="700" dirty="0"/>
              <a:t>      melanoma 1953–2008—are </a:t>
            </a:r>
            <a:r>
              <a:rPr lang="es-MX" sz="700" dirty="0" err="1"/>
              <a:t>recent</a:t>
            </a:r>
            <a:r>
              <a:rPr lang="es-MX" sz="700" dirty="0"/>
              <a:t> </a:t>
            </a:r>
            <a:r>
              <a:rPr lang="es-MX" sz="700" dirty="0" err="1"/>
              <a:t>generations</a:t>
            </a:r>
            <a:r>
              <a:rPr lang="es-MX" sz="700" dirty="0"/>
              <a:t> at </a:t>
            </a:r>
            <a:r>
              <a:rPr lang="es-MX" sz="700" dirty="0" err="1"/>
              <a:t>higher</a:t>
            </a:r>
            <a:r>
              <a:rPr lang="es-MX" sz="700" dirty="0"/>
              <a:t> </a:t>
            </a:r>
            <a:r>
              <a:rPr lang="es-MX" sz="700" dirty="0" err="1"/>
              <a:t>or</a:t>
            </a:r>
            <a:r>
              <a:rPr lang="es-MX" sz="700" dirty="0"/>
              <a:t> </a:t>
            </a:r>
            <a:r>
              <a:rPr lang="es-MX" sz="700" dirty="0" err="1"/>
              <a:t>lower</a:t>
            </a:r>
            <a:r>
              <a:rPr lang="es-MX" sz="700" dirty="0"/>
              <a:t> </a:t>
            </a:r>
            <a:r>
              <a:rPr lang="es-MX" sz="700" dirty="0" err="1"/>
              <a:t>risk</a:t>
            </a:r>
            <a:r>
              <a:rPr lang="es-MX" sz="700" dirty="0"/>
              <a:t>? International </a:t>
            </a:r>
            <a:r>
              <a:rPr lang="es-MX" sz="700" dirty="0" err="1"/>
              <a:t>Journal</a:t>
            </a:r>
            <a:r>
              <a:rPr lang="es-MX" sz="700" dirty="0"/>
              <a:t> of </a:t>
            </a:r>
            <a:r>
              <a:rPr lang="es-MX" sz="700" dirty="0" err="1"/>
              <a:t>Cancer</a:t>
            </a:r>
            <a:r>
              <a:rPr lang="es-MX" sz="700" dirty="0"/>
              <a:t>, 132(2), 385-400. doi:10.1002/ijc.27616</a:t>
            </a:r>
          </a:p>
          <a:p>
            <a:endParaRPr lang="es-MX" dirty="0"/>
          </a:p>
        </p:txBody>
      </p:sp>
    </p:spTree>
    <p:extLst>
      <p:ext uri="{BB962C8B-B14F-4D97-AF65-F5344CB8AC3E}">
        <p14:creationId xmlns:p14="http://schemas.microsoft.com/office/powerpoint/2010/main" val="3875017912"/>
      </p:ext>
    </p:extLst>
  </p:cSld>
  <p:clrMapOvr>
    <a:masterClrMapping/>
  </p:clrMapOvr>
  <mc:AlternateContent xmlns:mc="http://schemas.openxmlformats.org/markup-compatibility/2006" xmlns:p14="http://schemas.microsoft.com/office/powerpoint/2010/main">
    <mc:Choice Requires="p14">
      <p:transition spd="slow" p14:dur="2000" advTm="40471"/>
    </mc:Choice>
    <mc:Fallback xmlns="">
      <p:transition spd="slow" advTm="4047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2995"/>
            <a:ext cx="6120680" cy="672317"/>
          </a:xfrm>
        </p:spPr>
        <p:txBody>
          <a:bodyPr/>
          <a:lstStyle/>
          <a:p>
            <a:pPr algn="r"/>
            <a:r>
              <a:rPr lang="es-EC" sz="2800" b="1" i="1" dirty="0" smtClean="0"/>
              <a:t>RECOMENDACIONES</a:t>
            </a:r>
            <a:endParaRPr lang="es-EC" sz="2800" b="1" i="1" dirty="0"/>
          </a:p>
        </p:txBody>
      </p:sp>
      <p:sp>
        <p:nvSpPr>
          <p:cNvPr id="9" name="Rectángulo 8"/>
          <p:cNvSpPr/>
          <p:nvPr/>
        </p:nvSpPr>
        <p:spPr>
          <a:xfrm>
            <a:off x="611560" y="1340768"/>
            <a:ext cx="7704856" cy="4031873"/>
          </a:xfrm>
          <a:prstGeom prst="rect">
            <a:avLst/>
          </a:prstGeom>
        </p:spPr>
        <p:txBody>
          <a:bodyPr wrap="square">
            <a:spAutoFit/>
          </a:bodyPr>
          <a:lstStyle/>
          <a:p>
            <a:pPr marL="285750" indent="-285750" algn="just">
              <a:buFont typeface="Arial" panose="020B0604020202020204" pitchFamily="34" charset="0"/>
              <a:buChar char="•"/>
            </a:pPr>
            <a:r>
              <a:rPr lang="es-MX" sz="1600" b="1" dirty="0"/>
              <a:t>Realizar estudios de </a:t>
            </a:r>
            <a:r>
              <a:rPr lang="es-MX" sz="1600" b="1" dirty="0" err="1"/>
              <a:t>ancestrías</a:t>
            </a:r>
            <a:r>
              <a:rPr lang="es-MX" sz="1600" b="1" dirty="0"/>
              <a:t> genéticas en población afectada con melanoma para caracterizar la composición étnica y evidenciar a que etnia afecta en mayor porcentaje la enfermedad en Ecuador</a:t>
            </a:r>
            <a:r>
              <a:rPr lang="es-MX" sz="1600" b="1" dirty="0" smtClean="0"/>
              <a:t>.</a:t>
            </a:r>
          </a:p>
          <a:p>
            <a:pPr marL="285750" indent="-285750" algn="just">
              <a:buFont typeface="Arial" panose="020B0604020202020204" pitchFamily="34" charset="0"/>
              <a:buChar char="•"/>
            </a:pPr>
            <a:endParaRPr lang="es-MX" sz="1600" b="1" dirty="0"/>
          </a:p>
          <a:p>
            <a:pPr marL="285750" indent="-285750" algn="just">
              <a:buFont typeface="Arial" panose="020B0604020202020204" pitchFamily="34" charset="0"/>
              <a:buChar char="•"/>
            </a:pPr>
            <a:r>
              <a:rPr lang="es-MX" sz="1600" b="1" dirty="0"/>
              <a:t>Analizar la relación entre la presencia de los polimorfismos estudiados y cambios a nivel de expresión genética de los genes del metabolismo del folato</a:t>
            </a:r>
            <a:r>
              <a:rPr lang="es-MX" sz="1600" b="1" dirty="0" smtClean="0"/>
              <a:t>.</a:t>
            </a:r>
          </a:p>
          <a:p>
            <a:pPr marL="285750" indent="-285750" algn="just">
              <a:buFont typeface="Arial" panose="020B0604020202020204" pitchFamily="34" charset="0"/>
              <a:buChar char="•"/>
            </a:pPr>
            <a:endParaRPr lang="es-MX" sz="1600" b="1" dirty="0"/>
          </a:p>
          <a:p>
            <a:pPr marL="285750" indent="-285750" algn="just">
              <a:buFont typeface="Arial" panose="020B0604020202020204" pitchFamily="34" charset="0"/>
              <a:buChar char="•"/>
            </a:pPr>
            <a:r>
              <a:rPr lang="es-MX" sz="1600" b="1" dirty="0"/>
              <a:t>Aumentar el tamaño de muestras de casos como muestras controles para evidenciar resultados estadísticos más </a:t>
            </a:r>
            <a:r>
              <a:rPr lang="es-MX" sz="1600" b="1" dirty="0" smtClean="0"/>
              <a:t>confiables.</a:t>
            </a:r>
          </a:p>
          <a:p>
            <a:pPr marL="285750" indent="-285750" algn="just">
              <a:buFont typeface="Arial" panose="020B0604020202020204" pitchFamily="34" charset="0"/>
              <a:buChar char="•"/>
            </a:pPr>
            <a:endParaRPr lang="es-MX" sz="1600" b="1" dirty="0" smtClean="0"/>
          </a:p>
          <a:p>
            <a:pPr marL="285750" indent="-285750" algn="just">
              <a:buFont typeface="Arial" panose="020B0604020202020204" pitchFamily="34" charset="0"/>
              <a:buChar char="•"/>
            </a:pPr>
            <a:r>
              <a:rPr lang="es-MX" sz="1600" b="1" dirty="0"/>
              <a:t>Para amplificar ADN de muestras de tejido embebidas en parafina se recomienda que el </a:t>
            </a:r>
            <a:r>
              <a:rPr lang="es-MX" sz="1600" b="1" dirty="0" err="1"/>
              <a:t>amplicon</a:t>
            </a:r>
            <a:r>
              <a:rPr lang="es-MX" sz="1600" b="1" dirty="0"/>
              <a:t> generado no sobrepase las 350 </a:t>
            </a:r>
            <a:r>
              <a:rPr lang="es-MX" sz="1600" b="1" dirty="0" err="1"/>
              <a:t>pb</a:t>
            </a:r>
            <a:r>
              <a:rPr lang="es-MX" sz="1600" b="1" dirty="0"/>
              <a:t>. Así mismo es recomendable que las muestras no sobrepasen 2 o 3 años de conservación para su estudio, el ADN puede degradarse dificultando la obtención de amplificados de interés.</a:t>
            </a:r>
          </a:p>
        </p:txBody>
      </p:sp>
    </p:spTree>
    <p:extLst>
      <p:ext uri="{BB962C8B-B14F-4D97-AF65-F5344CB8AC3E}">
        <p14:creationId xmlns:p14="http://schemas.microsoft.com/office/powerpoint/2010/main" val="2716935860"/>
      </p:ext>
    </p:extLst>
  </p:cSld>
  <p:clrMapOvr>
    <a:masterClrMapping/>
  </p:clrMapOvr>
  <mc:AlternateContent xmlns:mc="http://schemas.openxmlformats.org/markup-compatibility/2006" xmlns:p14="http://schemas.microsoft.com/office/powerpoint/2010/main">
    <mc:Choice Requires="p14">
      <p:transition spd="slow" p14:dur="2000" advTm="38718"/>
    </mc:Choice>
    <mc:Fallback xmlns="">
      <p:transition spd="slow" advTm="38718"/>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cencin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http://ugi.espe.edu.ec/ugi/wp-content/uploads/2014/06/Logo-RP-UFA-ESP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52736"/>
            <a:ext cx="5114713" cy="139541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711749" y="-13967"/>
            <a:ext cx="5948483" cy="634083"/>
          </a:xfrm>
        </p:spPr>
        <p:txBody>
          <a:bodyPr>
            <a:normAutofit/>
          </a:bodyPr>
          <a:lstStyle/>
          <a:p>
            <a:pPr algn="l"/>
            <a:r>
              <a:rPr lang="es-EC" sz="2800" b="1" dirty="0" smtClean="0"/>
              <a:t>AGRADECIMIENTOS</a:t>
            </a:r>
            <a:endParaRPr lang="en-US" sz="2800" b="1" dirty="0"/>
          </a:p>
        </p:txBody>
      </p:sp>
      <p:pic>
        <p:nvPicPr>
          <p:cNvPr id="2056" name="Picture 8" descr="http://decv.espe.edu.ec/wp-content/uploads/2015/01/sello-biot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658" y="3062830"/>
            <a:ext cx="1872208" cy="1931959"/>
          </a:xfrm>
          <a:prstGeom prst="rect">
            <a:avLst/>
          </a:prstGeom>
          <a:noFill/>
          <a:extLst>
            <a:ext uri="{909E8E84-426E-40DD-AFC4-6F175D3DCCD1}">
              <a14:hiddenFill xmlns:a14="http://schemas.microsoft.com/office/drawing/2010/main">
                <a:solidFill>
                  <a:srgbClr val="FFFFFF"/>
                </a:solidFill>
              </a14:hiddenFill>
            </a:ext>
          </a:extLst>
        </p:spPr>
      </p:pic>
      <p:pic>
        <p:nvPicPr>
          <p:cNvPr id="52226" name="Picture 2" descr="https://scontent.fuio4-1.fna.fbcdn.net/v/t1.0-1/p320x320/16508409_1364914376906631_8646502945731489289_n.jpg?oh=ad007b4a3a388261c719071c47dd6000&amp;oe=592C35B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912686"/>
            <a:ext cx="2232248" cy="223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57352"/>
      </p:ext>
    </p:extLst>
  </p:cSld>
  <p:clrMapOvr>
    <a:masterClrMapping/>
  </p:clrMapOvr>
  <mc:AlternateContent xmlns:mc="http://schemas.openxmlformats.org/markup-compatibility/2006" xmlns:p14="http://schemas.microsoft.com/office/powerpoint/2010/main">
    <mc:Choice Requires="p14">
      <p:transition spd="slow" p14:dur="2000" advTm="2021"/>
    </mc:Choice>
    <mc:Fallback xmlns="">
      <p:transition spd="slow" advTm="2021"/>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979712" y="2780928"/>
            <a:ext cx="5186035" cy="600164"/>
          </a:xfrm>
          <a:prstGeom prst="rect">
            <a:avLst/>
          </a:prstGeom>
          <a:noFill/>
        </p:spPr>
        <p:txBody>
          <a:bodyPr wrap="none" rtlCol="0">
            <a:spAutoFit/>
          </a:bodyPr>
          <a:lstStyle/>
          <a:p>
            <a:r>
              <a:rPr lang="es-EC" sz="3300" b="1" dirty="0">
                <a:latin typeface="Helvetica LT Std Light" panose="020B0403020202020204" pitchFamily="34" charset="0"/>
              </a:rPr>
              <a:t>GRACIAS POR SU ATENCIÓN</a:t>
            </a:r>
            <a:endParaRPr lang="es-EC" sz="3300" b="1" dirty="0"/>
          </a:p>
        </p:txBody>
      </p:sp>
      <p:pic>
        <p:nvPicPr>
          <p:cNvPr id="3" name="Picture 4" descr="http://sege.espe.edu.ec/wp-content/uploads/2013/08/cropped-Comunicado-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683" y="5238921"/>
            <a:ext cx="2406317" cy="6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5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1794" y="0"/>
            <a:ext cx="7360686" cy="706091"/>
          </a:xfrm>
        </p:spPr>
        <p:txBody>
          <a:bodyPr/>
          <a:lstStyle/>
          <a:p>
            <a:pPr algn="r"/>
            <a:r>
              <a:rPr lang="es-US" sz="2800" b="1" i="1" dirty="0" smtClean="0"/>
              <a:t>FORMULACIÓN DEL PROBLEMA</a:t>
            </a:r>
            <a:endParaRPr lang="es-US" sz="2800" b="1" i="1" dirty="0"/>
          </a:p>
        </p:txBody>
      </p:sp>
      <p:sp>
        <p:nvSpPr>
          <p:cNvPr id="4" name="CuadroTexto 3"/>
          <p:cNvSpPr txBox="1"/>
          <p:nvPr/>
        </p:nvSpPr>
        <p:spPr>
          <a:xfrm>
            <a:off x="5121738" y="1853206"/>
            <a:ext cx="1728192" cy="738664"/>
          </a:xfrm>
          <a:prstGeom prst="rect">
            <a:avLst/>
          </a:prstGeom>
          <a:noFill/>
        </p:spPr>
        <p:txBody>
          <a:bodyPr wrap="square" rtlCol="0">
            <a:spAutoFit/>
          </a:bodyPr>
          <a:lstStyle/>
          <a:p>
            <a:pPr marL="285750" indent="-285750">
              <a:buFont typeface="Arial" panose="020B0604020202020204" pitchFamily="34" charset="0"/>
              <a:buChar char="•"/>
            </a:pPr>
            <a:r>
              <a:rPr lang="es-MX" dirty="0" smtClean="0"/>
              <a:t>Escamo celular</a:t>
            </a:r>
          </a:p>
          <a:p>
            <a:pPr marL="285750" indent="-285750">
              <a:buFont typeface="Arial" panose="020B0604020202020204" pitchFamily="34" charset="0"/>
              <a:buChar char="•"/>
            </a:pPr>
            <a:r>
              <a:rPr lang="es-MX" dirty="0" smtClean="0"/>
              <a:t>Baso celular </a:t>
            </a:r>
            <a:endParaRPr lang="es-MX" dirty="0"/>
          </a:p>
          <a:p>
            <a:endParaRPr lang="es-MX" dirty="0" smtClean="0"/>
          </a:p>
        </p:txBody>
      </p:sp>
      <p:sp>
        <p:nvSpPr>
          <p:cNvPr id="5" name="CuadroTexto 4"/>
          <p:cNvSpPr txBox="1"/>
          <p:nvPr/>
        </p:nvSpPr>
        <p:spPr>
          <a:xfrm>
            <a:off x="5060038" y="2522889"/>
            <a:ext cx="1111514"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MX" dirty="0"/>
              <a:t>M</a:t>
            </a:r>
            <a:r>
              <a:rPr lang="es-MX" dirty="0" smtClean="0"/>
              <a:t>elanoma</a:t>
            </a:r>
            <a:endParaRPr lang="es-MX" dirty="0"/>
          </a:p>
        </p:txBody>
      </p:sp>
      <p:sp>
        <p:nvSpPr>
          <p:cNvPr id="6" name="CuadroTexto 5"/>
          <p:cNvSpPr txBox="1"/>
          <p:nvPr/>
        </p:nvSpPr>
        <p:spPr>
          <a:xfrm>
            <a:off x="5004048" y="1220288"/>
            <a:ext cx="108012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b="1" dirty="0" smtClean="0"/>
              <a:t>No melanoma</a:t>
            </a:r>
            <a:endParaRPr lang="es-MX" b="1" dirty="0"/>
          </a:p>
        </p:txBody>
      </p:sp>
      <p:sp>
        <p:nvSpPr>
          <p:cNvPr id="7" name="CuadroTexto 6"/>
          <p:cNvSpPr txBox="1"/>
          <p:nvPr/>
        </p:nvSpPr>
        <p:spPr>
          <a:xfrm>
            <a:off x="6687466" y="2566853"/>
            <a:ext cx="648072" cy="307777"/>
          </a:xfrm>
          <a:prstGeom prst="rect">
            <a:avLst/>
          </a:prstGeom>
          <a:noFill/>
        </p:spPr>
        <p:txBody>
          <a:bodyPr wrap="square" rtlCol="0">
            <a:spAutoFit/>
          </a:bodyPr>
          <a:lstStyle/>
          <a:p>
            <a:r>
              <a:rPr lang="es-MX" b="1" dirty="0" smtClean="0"/>
              <a:t>10%</a:t>
            </a:r>
            <a:endParaRPr lang="es-MX" b="1" dirty="0"/>
          </a:p>
        </p:txBody>
      </p:sp>
      <p:sp>
        <p:nvSpPr>
          <p:cNvPr id="8" name="CuadroTexto 7"/>
          <p:cNvSpPr txBox="1"/>
          <p:nvPr/>
        </p:nvSpPr>
        <p:spPr>
          <a:xfrm>
            <a:off x="6669304" y="1407970"/>
            <a:ext cx="648072" cy="307777"/>
          </a:xfrm>
          <a:prstGeom prst="rect">
            <a:avLst/>
          </a:prstGeom>
          <a:noFill/>
        </p:spPr>
        <p:txBody>
          <a:bodyPr wrap="square" rtlCol="0">
            <a:spAutoFit/>
          </a:bodyPr>
          <a:lstStyle/>
          <a:p>
            <a:r>
              <a:rPr lang="es-MX" b="1" dirty="0" smtClean="0"/>
              <a:t>90%</a:t>
            </a:r>
            <a:endParaRPr lang="es-MX" b="1" dirty="0"/>
          </a:p>
        </p:txBody>
      </p:sp>
      <p:sp>
        <p:nvSpPr>
          <p:cNvPr id="10" name="CuadroTexto 9"/>
          <p:cNvSpPr txBox="1"/>
          <p:nvPr/>
        </p:nvSpPr>
        <p:spPr>
          <a:xfrm>
            <a:off x="1223628" y="5187893"/>
            <a:ext cx="2232248" cy="1512168"/>
          </a:xfrm>
          <a:prstGeom prst="rect">
            <a:avLst/>
          </a:prstGeom>
          <a:noFill/>
        </p:spPr>
        <p:txBody>
          <a:bodyPr wrap="square" rtlCol="0">
            <a:spAutoFit/>
          </a:bodyPr>
          <a:lstStyle/>
          <a:p>
            <a:endParaRPr lang="es-MX" dirty="0"/>
          </a:p>
        </p:txBody>
      </p:sp>
      <p:sp>
        <p:nvSpPr>
          <p:cNvPr id="12" name="CuadroTexto 11"/>
          <p:cNvSpPr txBox="1"/>
          <p:nvPr/>
        </p:nvSpPr>
        <p:spPr>
          <a:xfrm>
            <a:off x="4769461" y="3516801"/>
            <a:ext cx="144016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smtClean="0"/>
              <a:t>Diagnósticos Tempranos</a:t>
            </a:r>
            <a:endParaRPr lang="es-MX" b="1" dirty="0"/>
          </a:p>
        </p:txBody>
      </p:sp>
      <p:sp>
        <p:nvSpPr>
          <p:cNvPr id="14" name="CuadroTexto 13"/>
          <p:cNvSpPr txBox="1"/>
          <p:nvPr/>
        </p:nvSpPr>
        <p:spPr>
          <a:xfrm>
            <a:off x="4769461" y="4482845"/>
            <a:ext cx="144016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smtClean="0"/>
              <a:t>Diagnósticos etapa IV</a:t>
            </a:r>
            <a:endParaRPr lang="es-MX" b="1" dirty="0"/>
          </a:p>
        </p:txBody>
      </p:sp>
      <p:sp>
        <p:nvSpPr>
          <p:cNvPr id="16" name="Multiplicar 15"/>
          <p:cNvSpPr/>
          <p:nvPr/>
        </p:nvSpPr>
        <p:spPr>
          <a:xfrm>
            <a:off x="6240816" y="4540291"/>
            <a:ext cx="720080" cy="57606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8678" name="Picture 6" descr="Mark, Verde, Tick, Símbolo, Signo, Corregir, Respue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412" y="3569595"/>
            <a:ext cx="660888" cy="4949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a 18"/>
          <p:cNvGraphicFramePr>
            <a:graphicFrameLocks noGrp="1"/>
          </p:cNvGraphicFramePr>
          <p:nvPr>
            <p:extLst>
              <p:ext uri="{D42A27DB-BD31-4B8C-83A1-F6EECF244321}">
                <p14:modId xmlns:p14="http://schemas.microsoft.com/office/powerpoint/2010/main" val="1753630123"/>
              </p:ext>
            </p:extLst>
          </p:nvPr>
        </p:nvGraphicFramePr>
        <p:xfrm>
          <a:off x="239445" y="1161202"/>
          <a:ext cx="4326194" cy="3575336"/>
        </p:xfrm>
        <a:graphic>
          <a:graphicData uri="http://schemas.openxmlformats.org/drawingml/2006/table">
            <a:tbl>
              <a:tblPr firstRow="1" firstCol="1" bandRow="1"/>
              <a:tblGrid>
                <a:gridCol w="735081"/>
                <a:gridCol w="863475"/>
                <a:gridCol w="1528477"/>
                <a:gridCol w="1199161"/>
              </a:tblGrid>
              <a:tr h="564526">
                <a:tc>
                  <a:txBody>
                    <a:bodyPr/>
                    <a:lstStyle/>
                    <a:p>
                      <a:pPr algn="ctr">
                        <a:lnSpc>
                          <a:spcPct val="107000"/>
                        </a:lnSpc>
                        <a:spcAft>
                          <a:spcPts val="0"/>
                        </a:spcAft>
                      </a:pPr>
                      <a:r>
                        <a:rPr lang="es-E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Continente</a:t>
                      </a:r>
                      <a:endParaRPr lang="es-MX"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País </a:t>
                      </a:r>
                      <a:endParaRPr lang="es-MX"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Periodo (Años)</a:t>
                      </a:r>
                      <a:endParaRPr lang="es-MX"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Incidencia (casos por </a:t>
                      </a:r>
                      <a:r>
                        <a:rPr lang="es-ES" sz="11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100.000 </a:t>
                      </a:r>
                      <a:r>
                        <a:rPr lang="es-E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año)</a:t>
                      </a:r>
                      <a:endParaRPr lang="es-MX"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Oceanía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Australia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1982-2004(23)</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39,3</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6350">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Nueva Zelanda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1983-2005(23)</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35,1</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Suiza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1980-2002(23)</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14,6</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Noruega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1953-2008(56)</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6350">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Dinamarca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1953-2008(56)</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6350">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América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Estados Unidos</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1975-2008(34)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15.5</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Canada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1983-2002(20)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Brazil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1988-2002(15)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Colombia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1983-2002(20)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Ecuador</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1985-2002(18)</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Costa Rica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1983-2002(20)</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Asia</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China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1988-2001(15)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88176">
                <a:tc>
                  <a:txBody>
                    <a:bodyPr/>
                    <a:lstStyle/>
                    <a:p>
                      <a:pPr>
                        <a:lnSpc>
                          <a:spcPct val="107000"/>
                        </a:lnSpc>
                        <a:spcAft>
                          <a:spcPts val="0"/>
                        </a:spcAft>
                      </a:pPr>
                      <a:r>
                        <a:rPr lang="es-E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Japón</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1978-2002(25)</a:t>
                      </a:r>
                      <a:endParaRPr lang="es-MX"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s-MX"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2" name="CuadroTexto 21"/>
          <p:cNvSpPr txBox="1"/>
          <p:nvPr/>
        </p:nvSpPr>
        <p:spPr>
          <a:xfrm>
            <a:off x="465365" y="4934550"/>
            <a:ext cx="3495181"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b="1" dirty="0" smtClean="0"/>
              <a:t>No hay sistemas de diagnósticos temprano de la enfermedad por eso se debe buscar alternativas para identificar de manera mas rápida.</a:t>
            </a:r>
            <a:endParaRPr lang="es-MX" b="1" dirty="0"/>
          </a:p>
        </p:txBody>
      </p:sp>
      <p:sp>
        <p:nvSpPr>
          <p:cNvPr id="20" name="CuadroTexto 19"/>
          <p:cNvSpPr txBox="1"/>
          <p:nvPr/>
        </p:nvSpPr>
        <p:spPr>
          <a:xfrm>
            <a:off x="7227695" y="2459131"/>
            <a:ext cx="1656184" cy="523220"/>
          </a:xfrm>
          <a:prstGeom prst="rect">
            <a:avLst/>
          </a:prstGeom>
          <a:noFill/>
          <a:ln>
            <a:solidFill>
              <a:srgbClr val="FF0000"/>
            </a:solidFill>
          </a:ln>
        </p:spPr>
        <p:txBody>
          <a:bodyPr wrap="square" rtlCol="0">
            <a:spAutoFit/>
          </a:bodyPr>
          <a:lstStyle/>
          <a:p>
            <a:pPr algn="ctr"/>
            <a:r>
              <a:rPr lang="es-MX" b="1" dirty="0" smtClean="0">
                <a:solidFill>
                  <a:srgbClr val="FF0000"/>
                </a:solidFill>
              </a:rPr>
              <a:t>Causante 70-80% Fallecimientos</a:t>
            </a:r>
            <a:endParaRPr lang="es-MX" b="1" dirty="0">
              <a:solidFill>
                <a:srgbClr val="FF0000"/>
              </a:solidFill>
            </a:endParaRPr>
          </a:p>
        </p:txBody>
      </p:sp>
      <p:sp>
        <p:nvSpPr>
          <p:cNvPr id="21" name="CuadroTexto 20"/>
          <p:cNvSpPr txBox="1"/>
          <p:nvPr/>
        </p:nvSpPr>
        <p:spPr>
          <a:xfrm>
            <a:off x="7511944" y="3541353"/>
            <a:ext cx="116072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b="1" dirty="0" smtClean="0"/>
              <a:t>Eliminar</a:t>
            </a:r>
          </a:p>
          <a:p>
            <a:r>
              <a:rPr lang="es-MX" b="1" dirty="0" smtClean="0"/>
              <a:t>Escisión quirúrgica</a:t>
            </a:r>
            <a:endParaRPr lang="es-MX" b="1" dirty="0"/>
          </a:p>
        </p:txBody>
      </p:sp>
      <p:sp>
        <p:nvSpPr>
          <p:cNvPr id="23" name="Flecha derecha 22"/>
          <p:cNvSpPr/>
          <p:nvPr/>
        </p:nvSpPr>
        <p:spPr>
          <a:xfrm rot="10800000">
            <a:off x="6928760" y="3818667"/>
            <a:ext cx="435081"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6" name="CuadroTexto 25"/>
          <p:cNvSpPr txBox="1"/>
          <p:nvPr/>
        </p:nvSpPr>
        <p:spPr>
          <a:xfrm>
            <a:off x="7332399" y="4377536"/>
            <a:ext cx="1617615" cy="1015663"/>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s-MX" sz="1200" b="1" dirty="0" smtClean="0"/>
              <a:t>Poca respuesta a quimioterapia</a:t>
            </a:r>
          </a:p>
          <a:p>
            <a:pPr marL="171450" indent="-171450">
              <a:buFont typeface="Arial" panose="020B0604020202020204" pitchFamily="34" charset="0"/>
              <a:buChar char="•"/>
            </a:pPr>
            <a:r>
              <a:rPr lang="es-MX" sz="1200" b="1" dirty="0" smtClean="0"/>
              <a:t>Terapias inmunológicas o radioterapia</a:t>
            </a:r>
            <a:endParaRPr lang="es-MX" sz="1200" b="1" dirty="0"/>
          </a:p>
        </p:txBody>
      </p:sp>
      <p:sp>
        <p:nvSpPr>
          <p:cNvPr id="27" name="Flecha derecha 26"/>
          <p:cNvSpPr/>
          <p:nvPr/>
        </p:nvSpPr>
        <p:spPr>
          <a:xfrm rot="10800000">
            <a:off x="6876257" y="4823440"/>
            <a:ext cx="435081"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8" name="CuadroTexto 27"/>
          <p:cNvSpPr txBox="1"/>
          <p:nvPr/>
        </p:nvSpPr>
        <p:spPr>
          <a:xfrm>
            <a:off x="4737880" y="5426992"/>
            <a:ext cx="1617615" cy="46166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200" b="1" dirty="0" smtClean="0"/>
              <a:t>Taza de sobrevida 20% en 5 años</a:t>
            </a:r>
            <a:endParaRPr lang="es-MX" sz="1200" b="1" dirty="0"/>
          </a:p>
        </p:txBody>
      </p:sp>
      <p:sp>
        <p:nvSpPr>
          <p:cNvPr id="29" name="Flecha derecha 28"/>
          <p:cNvSpPr/>
          <p:nvPr/>
        </p:nvSpPr>
        <p:spPr>
          <a:xfrm rot="16200000">
            <a:off x="5599181" y="5152799"/>
            <a:ext cx="435081"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4" name="CuadroTexto 23"/>
          <p:cNvSpPr txBox="1"/>
          <p:nvPr/>
        </p:nvSpPr>
        <p:spPr>
          <a:xfrm>
            <a:off x="755576" y="3970512"/>
            <a:ext cx="2933081" cy="188122"/>
          </a:xfrm>
          <a:prstGeom prst="rect">
            <a:avLst/>
          </a:prstGeom>
          <a:noFill/>
          <a:ln w="12700">
            <a:solidFill>
              <a:srgbClr val="FF0000"/>
            </a:solidFill>
          </a:ln>
        </p:spPr>
        <p:txBody>
          <a:bodyPr wrap="square" rtlCol="0">
            <a:spAutoFit/>
          </a:bodyPr>
          <a:lstStyle/>
          <a:p>
            <a:endParaRPr lang="es-MX" dirty="0"/>
          </a:p>
        </p:txBody>
      </p:sp>
      <p:sp>
        <p:nvSpPr>
          <p:cNvPr id="25" name="Flecha derecha 24"/>
          <p:cNvSpPr/>
          <p:nvPr/>
        </p:nvSpPr>
        <p:spPr>
          <a:xfrm rot="10800000">
            <a:off x="6084168" y="1498896"/>
            <a:ext cx="576064" cy="1876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2" name="Flecha derecha 31"/>
          <p:cNvSpPr/>
          <p:nvPr/>
        </p:nvSpPr>
        <p:spPr>
          <a:xfrm rot="10800000">
            <a:off x="6155617" y="2617427"/>
            <a:ext cx="576064" cy="1876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1" name="Rectángulo 30"/>
          <p:cNvSpPr/>
          <p:nvPr/>
        </p:nvSpPr>
        <p:spPr>
          <a:xfrm>
            <a:off x="99401" y="6304045"/>
            <a:ext cx="6282362" cy="507831"/>
          </a:xfrm>
          <a:prstGeom prst="rect">
            <a:avLst/>
          </a:prstGeom>
        </p:spPr>
        <p:txBody>
          <a:bodyPr wrap="square">
            <a:spAutoFit/>
          </a:bodyPr>
          <a:lstStyle/>
          <a:p>
            <a:r>
              <a:rPr lang="es-MX" sz="900" dirty="0" smtClean="0"/>
              <a:t>1.-Modificado </a:t>
            </a:r>
            <a:r>
              <a:rPr lang="es-MX" sz="900" dirty="0" err="1" smtClean="0"/>
              <a:t>de:Erdmann</a:t>
            </a:r>
            <a:r>
              <a:rPr lang="es-MX" sz="900" dirty="0"/>
              <a:t>, F., </a:t>
            </a:r>
            <a:r>
              <a:rPr lang="es-MX" sz="900" dirty="0" err="1"/>
              <a:t>Lortet-Tieulent</a:t>
            </a:r>
            <a:r>
              <a:rPr lang="es-MX" sz="900" dirty="0"/>
              <a:t>, J., </a:t>
            </a:r>
            <a:r>
              <a:rPr lang="es-MX" sz="900" dirty="0" err="1"/>
              <a:t>Schüz</a:t>
            </a:r>
            <a:r>
              <a:rPr lang="es-MX" sz="900" dirty="0"/>
              <a:t>, J., </a:t>
            </a:r>
            <a:r>
              <a:rPr lang="es-MX" sz="900" dirty="0" err="1"/>
              <a:t>Zeeb</a:t>
            </a:r>
            <a:r>
              <a:rPr lang="es-MX" sz="900" dirty="0"/>
              <a:t>, H., </a:t>
            </a:r>
            <a:r>
              <a:rPr lang="es-MX" sz="900" dirty="0" err="1"/>
              <a:t>Greinert</a:t>
            </a:r>
            <a:r>
              <a:rPr lang="es-MX" sz="900" dirty="0"/>
              <a:t>, R., </a:t>
            </a:r>
            <a:r>
              <a:rPr lang="es-MX" sz="900" dirty="0" err="1"/>
              <a:t>Breitbart</a:t>
            </a:r>
            <a:r>
              <a:rPr lang="es-MX" sz="900" dirty="0"/>
              <a:t>, E. W., &amp; </a:t>
            </a:r>
            <a:r>
              <a:rPr lang="es-MX" sz="900" dirty="0" err="1"/>
              <a:t>Bray</a:t>
            </a:r>
            <a:r>
              <a:rPr lang="es-MX" sz="900" dirty="0"/>
              <a:t>, F. (2013). International </a:t>
            </a:r>
            <a:r>
              <a:rPr lang="es-MX" sz="900" dirty="0" err="1"/>
              <a:t>trends</a:t>
            </a:r>
            <a:r>
              <a:rPr lang="es-MX" sz="900" dirty="0"/>
              <a:t> in </a:t>
            </a:r>
            <a:r>
              <a:rPr lang="es-MX" sz="900" dirty="0" err="1"/>
              <a:t>the</a:t>
            </a:r>
            <a:r>
              <a:rPr lang="es-MX" sz="900" dirty="0"/>
              <a:t> </a:t>
            </a:r>
            <a:r>
              <a:rPr lang="es-MX" sz="900" dirty="0" err="1"/>
              <a:t>incidence</a:t>
            </a:r>
            <a:r>
              <a:rPr lang="es-MX" sz="900" dirty="0"/>
              <a:t> of </a:t>
            </a:r>
            <a:r>
              <a:rPr lang="es-MX" sz="900" dirty="0" err="1"/>
              <a:t>malignant</a:t>
            </a:r>
            <a:r>
              <a:rPr lang="es-MX" sz="900" dirty="0"/>
              <a:t> </a:t>
            </a:r>
            <a:r>
              <a:rPr lang="es-MX" sz="900" dirty="0" smtClean="0"/>
              <a:t>     melanoma </a:t>
            </a:r>
            <a:r>
              <a:rPr lang="es-MX" sz="900" dirty="0"/>
              <a:t>1953–2008—are </a:t>
            </a:r>
            <a:r>
              <a:rPr lang="es-MX" sz="900" dirty="0" err="1"/>
              <a:t>recent</a:t>
            </a:r>
            <a:r>
              <a:rPr lang="es-MX" sz="900" dirty="0"/>
              <a:t> </a:t>
            </a:r>
            <a:r>
              <a:rPr lang="es-MX" sz="900" dirty="0" err="1"/>
              <a:t>generations</a:t>
            </a:r>
            <a:r>
              <a:rPr lang="es-MX" sz="900" dirty="0"/>
              <a:t> at </a:t>
            </a:r>
            <a:r>
              <a:rPr lang="es-MX" sz="900" dirty="0" err="1"/>
              <a:t>higher</a:t>
            </a:r>
            <a:r>
              <a:rPr lang="es-MX" sz="900" dirty="0"/>
              <a:t> </a:t>
            </a:r>
            <a:r>
              <a:rPr lang="es-MX" sz="900" dirty="0" err="1"/>
              <a:t>or</a:t>
            </a:r>
            <a:r>
              <a:rPr lang="es-MX" sz="900" dirty="0"/>
              <a:t> </a:t>
            </a:r>
            <a:r>
              <a:rPr lang="es-MX" sz="900" dirty="0" err="1"/>
              <a:t>lower</a:t>
            </a:r>
            <a:r>
              <a:rPr lang="es-MX" sz="900" dirty="0"/>
              <a:t> </a:t>
            </a:r>
            <a:r>
              <a:rPr lang="es-MX" sz="900" dirty="0" err="1"/>
              <a:t>risk</a:t>
            </a:r>
            <a:r>
              <a:rPr lang="es-MX" sz="900" dirty="0"/>
              <a:t>? International </a:t>
            </a:r>
            <a:r>
              <a:rPr lang="es-MX" sz="900" dirty="0" err="1"/>
              <a:t>Journal</a:t>
            </a:r>
            <a:r>
              <a:rPr lang="es-MX" sz="900" dirty="0"/>
              <a:t> of </a:t>
            </a:r>
            <a:r>
              <a:rPr lang="es-MX" sz="900" dirty="0" err="1"/>
              <a:t>Cancer</a:t>
            </a:r>
            <a:r>
              <a:rPr lang="es-MX" sz="900" dirty="0"/>
              <a:t>, 132(2), 385-400. doi:10.1002/ijc.27616</a:t>
            </a:r>
          </a:p>
        </p:txBody>
      </p:sp>
      <p:sp>
        <p:nvSpPr>
          <p:cNvPr id="28672" name="CuadroTexto 28671"/>
          <p:cNvSpPr txBox="1"/>
          <p:nvPr/>
        </p:nvSpPr>
        <p:spPr>
          <a:xfrm>
            <a:off x="23168" y="4648330"/>
            <a:ext cx="290211" cy="307777"/>
          </a:xfrm>
          <a:prstGeom prst="rect">
            <a:avLst/>
          </a:prstGeom>
          <a:noFill/>
        </p:spPr>
        <p:txBody>
          <a:bodyPr wrap="square" rtlCol="0">
            <a:spAutoFit/>
          </a:bodyPr>
          <a:lstStyle/>
          <a:p>
            <a:r>
              <a:rPr lang="es-MX" dirty="0" smtClean="0"/>
              <a:t>1</a:t>
            </a:r>
            <a:endParaRPr lang="es-MX" dirty="0"/>
          </a:p>
        </p:txBody>
      </p:sp>
      <p:sp>
        <p:nvSpPr>
          <p:cNvPr id="28673" name="CuadroTexto 28672"/>
          <p:cNvSpPr txBox="1"/>
          <p:nvPr/>
        </p:nvSpPr>
        <p:spPr>
          <a:xfrm>
            <a:off x="255593" y="801291"/>
            <a:ext cx="4594673" cy="276999"/>
          </a:xfrm>
          <a:prstGeom prst="rect">
            <a:avLst/>
          </a:prstGeom>
          <a:noFill/>
        </p:spPr>
        <p:txBody>
          <a:bodyPr wrap="square" rtlCol="0">
            <a:spAutoFit/>
          </a:bodyPr>
          <a:lstStyle/>
          <a:p>
            <a:r>
              <a:rPr lang="es-MX" sz="1200" dirty="0" smtClean="0"/>
              <a:t>Tabla1. Incidencia de Melanoma en diferentes regiones</a:t>
            </a:r>
            <a:endParaRPr lang="es-MX" sz="1200" dirty="0"/>
          </a:p>
        </p:txBody>
      </p:sp>
      <p:sp>
        <p:nvSpPr>
          <p:cNvPr id="28675" name="Rectángulo 28674"/>
          <p:cNvSpPr/>
          <p:nvPr/>
        </p:nvSpPr>
        <p:spPr>
          <a:xfrm>
            <a:off x="6577688" y="3026030"/>
            <a:ext cx="2661306" cy="224036"/>
          </a:xfrm>
          <a:prstGeom prst="rect">
            <a:avLst/>
          </a:prstGeom>
        </p:spPr>
        <p:txBody>
          <a:bodyPr wrap="none">
            <a:spAutoFit/>
          </a:bodyPr>
          <a:lstStyle/>
          <a:p>
            <a:pPr>
              <a:lnSpc>
                <a:spcPct val="107000"/>
              </a:lnSpc>
              <a:spcAft>
                <a:spcPts val="800"/>
              </a:spcAft>
              <a:tabLst>
                <a:tab pos="2806065" algn="ctr"/>
                <a:tab pos="3916680" algn="l"/>
              </a:tabLst>
            </a:pPr>
            <a:r>
              <a:rPr lang="es-ES" sz="800" dirty="0">
                <a:latin typeface="Calibri" panose="020F0502020204030204" pitchFamily="34" charset="0"/>
                <a:ea typeface="Calibri" panose="020F0502020204030204" pitchFamily="34" charset="0"/>
                <a:cs typeface="Times New Roman" panose="02020603050405020304" pitchFamily="18" charset="0"/>
              </a:rPr>
              <a:t>(Sociedad de lucha </a:t>
            </a:r>
            <a:r>
              <a:rPr lang="es-ES" sz="800" dirty="0" err="1">
                <a:latin typeface="Calibri" panose="020F0502020204030204" pitchFamily="34" charset="0"/>
                <a:ea typeface="Calibri" panose="020F0502020204030204" pitchFamily="34" charset="0"/>
                <a:cs typeface="Times New Roman" panose="02020603050405020304" pitchFamily="18" charset="0"/>
              </a:rPr>
              <a:t>contral</a:t>
            </a:r>
            <a:r>
              <a:rPr lang="es-ES" sz="800" dirty="0">
                <a:latin typeface="Calibri" panose="020F0502020204030204" pitchFamily="34" charset="0"/>
                <a:ea typeface="Calibri" panose="020F0502020204030204" pitchFamily="34" charset="0"/>
                <a:cs typeface="Times New Roman" panose="02020603050405020304" pitchFamily="18" charset="0"/>
              </a:rPr>
              <a:t> el </a:t>
            </a:r>
            <a:r>
              <a:rPr lang="es-ES" sz="800" dirty="0" err="1">
                <a:latin typeface="Calibri" panose="020F0502020204030204" pitchFamily="34" charset="0"/>
                <a:ea typeface="Calibri" panose="020F0502020204030204" pitchFamily="34" charset="0"/>
                <a:cs typeface="Times New Roman" panose="02020603050405020304" pitchFamily="18" charset="0"/>
              </a:rPr>
              <a:t>cancer</a:t>
            </a:r>
            <a:r>
              <a:rPr lang="es-ES" sz="800" dirty="0">
                <a:latin typeface="Calibri" panose="020F0502020204030204" pitchFamily="34" charset="0"/>
                <a:ea typeface="Calibri" panose="020F0502020204030204" pitchFamily="34" charset="0"/>
                <a:cs typeface="Times New Roman" panose="02020603050405020304" pitchFamily="18" charset="0"/>
              </a:rPr>
              <a:t>, Cueva, &amp; Yépez, 2014)</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820742"/>
      </p:ext>
    </p:extLst>
  </p:cSld>
  <p:clrMapOvr>
    <a:masterClrMapping/>
  </p:clrMapOvr>
  <mc:AlternateContent xmlns:mc="http://schemas.openxmlformats.org/markup-compatibility/2006" xmlns:p14="http://schemas.microsoft.com/office/powerpoint/2010/main">
    <mc:Choice Requires="p14">
      <p:transition spd="slow" p14:dur="2000" advTm="40471"/>
    </mc:Choice>
    <mc:Fallback xmlns="">
      <p:transition spd="slow" advTm="40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21" grpId="0" animBg="1"/>
      <p:bldP spid="23" grpId="0" animBg="1"/>
      <p:bldP spid="26" grpId="0" animBg="1"/>
      <p:bldP spid="27" grpId="0" animBg="1"/>
      <p:bldP spid="28" grpId="0" animBg="1"/>
      <p:bldP spid="29" grpId="0" animBg="1"/>
      <p:bldP spid="286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a:xfrm>
            <a:off x="467544" y="2204864"/>
            <a:ext cx="8229600" cy="237626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US" sz="4000" b="1" dirty="0" smtClean="0"/>
              <a:t>JUSTIFICACIÓN DEL PROBLEMA</a:t>
            </a:r>
          </a:p>
        </p:txBody>
      </p:sp>
    </p:spTree>
    <p:extLst>
      <p:ext uri="{BB962C8B-B14F-4D97-AF65-F5344CB8AC3E}">
        <p14:creationId xmlns:p14="http://schemas.microsoft.com/office/powerpoint/2010/main" val="3749409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965165" y="1532867"/>
            <a:ext cx="972108" cy="6480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t>&gt;1%</a:t>
            </a:r>
            <a:endParaRPr lang="es-MX" sz="2400" b="1" dirty="0"/>
          </a:p>
        </p:txBody>
      </p:sp>
      <p:sp>
        <p:nvSpPr>
          <p:cNvPr id="2" name="Título 1"/>
          <p:cNvSpPr>
            <a:spLocks noGrp="1"/>
          </p:cNvSpPr>
          <p:nvPr>
            <p:ph type="title"/>
          </p:nvPr>
        </p:nvSpPr>
        <p:spPr>
          <a:xfrm>
            <a:off x="1973655" y="0"/>
            <a:ext cx="7144662" cy="706091"/>
          </a:xfrm>
        </p:spPr>
        <p:txBody>
          <a:bodyPr/>
          <a:lstStyle/>
          <a:p>
            <a:pPr algn="r"/>
            <a:r>
              <a:rPr lang="es-US" sz="2800" b="1" i="1" dirty="0" smtClean="0"/>
              <a:t>JUSTIFICACIÓN DEL PROBLEMA</a:t>
            </a:r>
            <a:endParaRPr lang="es-US" sz="2800" b="1" i="1" dirty="0"/>
          </a:p>
        </p:txBody>
      </p:sp>
      <p:sp>
        <p:nvSpPr>
          <p:cNvPr id="3" name="Rectángulo redondeado 2"/>
          <p:cNvSpPr/>
          <p:nvPr/>
        </p:nvSpPr>
        <p:spPr>
          <a:xfrm>
            <a:off x="749519" y="908720"/>
            <a:ext cx="2238305"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Polimorfismo de nucleótido simple </a:t>
            </a:r>
            <a:endParaRPr lang="es-MX" b="1" dirty="0"/>
          </a:p>
        </p:txBody>
      </p:sp>
      <p:sp>
        <p:nvSpPr>
          <p:cNvPr id="4" name="Rectángulo redondeado 3"/>
          <p:cNvSpPr/>
          <p:nvPr/>
        </p:nvSpPr>
        <p:spPr>
          <a:xfrm>
            <a:off x="3923928" y="908720"/>
            <a:ext cx="1656184" cy="72008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600" b="1" dirty="0" smtClean="0">
                <a:solidFill>
                  <a:srgbClr val="FF0000"/>
                </a:solidFill>
              </a:rPr>
              <a:t>SNP</a:t>
            </a:r>
            <a:endParaRPr lang="es-MX" sz="3600" b="1" dirty="0">
              <a:solidFill>
                <a:srgbClr val="FF0000"/>
              </a:solidFill>
            </a:endParaRPr>
          </a:p>
        </p:txBody>
      </p:sp>
      <p:sp>
        <p:nvSpPr>
          <p:cNvPr id="5" name="Flecha derecha 4"/>
          <p:cNvSpPr/>
          <p:nvPr/>
        </p:nvSpPr>
        <p:spPr>
          <a:xfrm>
            <a:off x="3239852" y="1196752"/>
            <a:ext cx="432048"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25602" name="Picture 2" descr="Resultado de imagen para SIMBOLO pobl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244" y="875008"/>
            <a:ext cx="1992321" cy="2325666"/>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derecha 8"/>
          <p:cNvSpPr/>
          <p:nvPr/>
        </p:nvSpPr>
        <p:spPr>
          <a:xfrm>
            <a:off x="5832140" y="1186395"/>
            <a:ext cx="432048"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7" name="Imagen 6"/>
          <p:cNvPicPr>
            <a:picLocks noChangeAspect="1"/>
          </p:cNvPicPr>
          <p:nvPr/>
        </p:nvPicPr>
        <p:blipFill>
          <a:blip r:embed="rId4"/>
          <a:stretch>
            <a:fillRect/>
          </a:stretch>
        </p:blipFill>
        <p:spPr>
          <a:xfrm>
            <a:off x="702847" y="2417403"/>
            <a:ext cx="2410991" cy="722733"/>
          </a:xfrm>
          <a:prstGeom prst="rect">
            <a:avLst/>
          </a:prstGeom>
        </p:spPr>
      </p:pic>
      <p:sp>
        <p:nvSpPr>
          <p:cNvPr id="8" name="Flecha derecha 7"/>
          <p:cNvSpPr/>
          <p:nvPr/>
        </p:nvSpPr>
        <p:spPr>
          <a:xfrm rot="5400000">
            <a:off x="1606917" y="1903320"/>
            <a:ext cx="504056" cy="2294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2" name="Rectángulo 11"/>
          <p:cNvSpPr/>
          <p:nvPr/>
        </p:nvSpPr>
        <p:spPr>
          <a:xfrm>
            <a:off x="1728944" y="2251667"/>
            <a:ext cx="307485" cy="1152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redondeado 15"/>
          <p:cNvSpPr/>
          <p:nvPr/>
        </p:nvSpPr>
        <p:spPr>
          <a:xfrm>
            <a:off x="638479" y="3628062"/>
            <a:ext cx="2435688" cy="21602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s-MX" sz="1600" b="1" dirty="0" smtClean="0"/>
              <a:t>Exones</a:t>
            </a:r>
          </a:p>
          <a:p>
            <a:pPr marL="285750" indent="-285750">
              <a:buFont typeface="Arial" panose="020B0604020202020204" pitchFamily="34" charset="0"/>
              <a:buChar char="•"/>
            </a:pPr>
            <a:r>
              <a:rPr lang="es-MX" sz="1600" b="1" dirty="0" err="1" smtClean="0"/>
              <a:t>Intrones</a:t>
            </a:r>
            <a:endParaRPr lang="es-MX" sz="1600" b="1" dirty="0" smtClean="0"/>
          </a:p>
          <a:p>
            <a:pPr marL="285750" indent="-285750">
              <a:buFont typeface="Arial" panose="020B0604020202020204" pitchFamily="34" charset="0"/>
              <a:buChar char="•"/>
            </a:pPr>
            <a:r>
              <a:rPr lang="es-MX" sz="1600" b="1" dirty="0" smtClean="0"/>
              <a:t>Regiones promotoras </a:t>
            </a:r>
          </a:p>
          <a:p>
            <a:pPr marL="285750" indent="-285750">
              <a:buFont typeface="Arial" panose="020B0604020202020204" pitchFamily="34" charset="0"/>
              <a:buChar char="•"/>
            </a:pPr>
            <a:r>
              <a:rPr lang="es-MX" sz="1600" b="1" dirty="0" smtClean="0"/>
              <a:t>Sitios de </a:t>
            </a:r>
            <a:r>
              <a:rPr lang="es-MX" sz="1600" b="1" dirty="0" err="1" smtClean="0"/>
              <a:t>splicing</a:t>
            </a:r>
            <a:endParaRPr lang="es-MX" sz="1600" b="1" dirty="0" smtClean="0"/>
          </a:p>
          <a:p>
            <a:pPr marL="285750" indent="-285750">
              <a:buFont typeface="Arial" panose="020B0604020202020204" pitchFamily="34" charset="0"/>
              <a:buChar char="•"/>
            </a:pPr>
            <a:r>
              <a:rPr lang="es-MX" sz="1600" b="1" dirty="0" smtClean="0"/>
              <a:t>Regiones </a:t>
            </a:r>
            <a:r>
              <a:rPr lang="es-MX" sz="1600" b="1" dirty="0" err="1" smtClean="0"/>
              <a:t>intragénicas</a:t>
            </a:r>
            <a:endParaRPr lang="es-MX" sz="1600" b="1" dirty="0"/>
          </a:p>
        </p:txBody>
      </p:sp>
      <p:sp>
        <p:nvSpPr>
          <p:cNvPr id="17" name="Rectángulo 16"/>
          <p:cNvSpPr/>
          <p:nvPr/>
        </p:nvSpPr>
        <p:spPr>
          <a:xfrm>
            <a:off x="899592" y="3842697"/>
            <a:ext cx="1440160" cy="2678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derecha 17"/>
          <p:cNvSpPr/>
          <p:nvPr/>
        </p:nvSpPr>
        <p:spPr>
          <a:xfrm>
            <a:off x="2699792" y="3976608"/>
            <a:ext cx="1080120" cy="1339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9" name="Rectángulo redondeado 18"/>
          <p:cNvSpPr/>
          <p:nvPr/>
        </p:nvSpPr>
        <p:spPr>
          <a:xfrm>
            <a:off x="3940973" y="3608058"/>
            <a:ext cx="1548172" cy="9348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Cambios de aminoácidos  “no sinónimos”</a:t>
            </a:r>
            <a:endParaRPr lang="es-MX" dirty="0"/>
          </a:p>
        </p:txBody>
      </p:sp>
      <p:sp>
        <p:nvSpPr>
          <p:cNvPr id="21" name="Flecha derecha 20"/>
          <p:cNvSpPr/>
          <p:nvPr/>
        </p:nvSpPr>
        <p:spPr>
          <a:xfrm>
            <a:off x="5662168" y="4005394"/>
            <a:ext cx="866010" cy="7008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2" name="Rectángulo redondeado 21"/>
          <p:cNvSpPr/>
          <p:nvPr/>
        </p:nvSpPr>
        <p:spPr>
          <a:xfrm>
            <a:off x="6677277" y="3573016"/>
            <a:ext cx="1548172" cy="9348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Afectan función de la proteína </a:t>
            </a:r>
            <a:endParaRPr lang="es-MX" dirty="0"/>
          </a:p>
        </p:txBody>
      </p:sp>
      <p:sp>
        <p:nvSpPr>
          <p:cNvPr id="23" name="Rectángulo redondeado 22"/>
          <p:cNvSpPr/>
          <p:nvPr/>
        </p:nvSpPr>
        <p:spPr>
          <a:xfrm>
            <a:off x="5193190" y="4769655"/>
            <a:ext cx="1787653" cy="934840"/>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solidFill>
                  <a:srgbClr val="FF0000"/>
                </a:solidFill>
              </a:rPr>
              <a:t>Disminución de niveles de folato y aumento de homocisteina </a:t>
            </a:r>
            <a:endParaRPr lang="es-MX" dirty="0">
              <a:solidFill>
                <a:srgbClr val="FF0000"/>
              </a:solidFill>
            </a:endParaRPr>
          </a:p>
        </p:txBody>
      </p:sp>
      <p:sp>
        <p:nvSpPr>
          <p:cNvPr id="24" name="Rectángulo redondeado 23"/>
          <p:cNvSpPr/>
          <p:nvPr/>
        </p:nvSpPr>
        <p:spPr>
          <a:xfrm>
            <a:off x="3113838" y="4785325"/>
            <a:ext cx="1787653" cy="9348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rgbClr val="FF0000"/>
                </a:solidFill>
              </a:rPr>
              <a:t>Susceptibilidad a contraer</a:t>
            </a:r>
          </a:p>
          <a:p>
            <a:pPr algn="ctr"/>
            <a:r>
              <a:rPr lang="es-MX" b="1" dirty="0" smtClean="0">
                <a:solidFill>
                  <a:srgbClr val="FF0000"/>
                </a:solidFill>
              </a:rPr>
              <a:t>Enfermedades </a:t>
            </a:r>
            <a:endParaRPr lang="es-MX" b="1" dirty="0">
              <a:solidFill>
                <a:srgbClr val="FF0000"/>
              </a:solidFill>
            </a:endParaRPr>
          </a:p>
        </p:txBody>
      </p:sp>
      <p:sp>
        <p:nvSpPr>
          <p:cNvPr id="20" name="Flecha derecha 19"/>
          <p:cNvSpPr/>
          <p:nvPr/>
        </p:nvSpPr>
        <p:spPr>
          <a:xfrm rot="2362258">
            <a:off x="2838920" y="1847438"/>
            <a:ext cx="684076" cy="21122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5" name="Rectángulo redondeado 24"/>
          <p:cNvSpPr/>
          <p:nvPr/>
        </p:nvSpPr>
        <p:spPr>
          <a:xfrm>
            <a:off x="3750919" y="2071169"/>
            <a:ext cx="2513269" cy="9490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0.1%Genoma</a:t>
            </a:r>
          </a:p>
          <a:p>
            <a:pPr marL="285750" indent="-285750">
              <a:buFont typeface="Arial" panose="020B0604020202020204" pitchFamily="34" charset="0"/>
              <a:buChar char="•"/>
            </a:pPr>
            <a:r>
              <a:rPr lang="es-MX" dirty="0" smtClean="0"/>
              <a:t>Diferencias fenotípicas </a:t>
            </a:r>
          </a:p>
          <a:p>
            <a:pPr marL="285750" indent="-285750">
              <a:buFont typeface="Arial" panose="020B0604020202020204" pitchFamily="34" charset="0"/>
              <a:buChar char="•"/>
            </a:pPr>
            <a:r>
              <a:rPr lang="es-MX" dirty="0" smtClean="0"/>
              <a:t>Susceptibilidad a enfermedades</a:t>
            </a:r>
            <a:endParaRPr lang="es-MX" dirty="0"/>
          </a:p>
        </p:txBody>
      </p:sp>
      <p:sp>
        <p:nvSpPr>
          <p:cNvPr id="27" name="Rectángulo redondeado 26"/>
          <p:cNvSpPr/>
          <p:nvPr/>
        </p:nvSpPr>
        <p:spPr>
          <a:xfrm>
            <a:off x="7312213" y="4722122"/>
            <a:ext cx="1787653" cy="9348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solidFill>
                  <a:schemeClr val="bg2"/>
                </a:solidFill>
              </a:rPr>
              <a:t>Alteraciones en el metabolismo del folato </a:t>
            </a:r>
            <a:endParaRPr lang="es-MX" b="1" dirty="0">
              <a:solidFill>
                <a:schemeClr val="bg2"/>
              </a:solidFill>
            </a:endParaRPr>
          </a:p>
        </p:txBody>
      </p:sp>
      <p:sp>
        <p:nvSpPr>
          <p:cNvPr id="26" name="Flecha derecha 25"/>
          <p:cNvSpPr/>
          <p:nvPr/>
        </p:nvSpPr>
        <p:spPr>
          <a:xfrm rot="10800000">
            <a:off x="6980842" y="5143610"/>
            <a:ext cx="330543" cy="1575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9" name="Flecha derecha 28"/>
          <p:cNvSpPr/>
          <p:nvPr/>
        </p:nvSpPr>
        <p:spPr>
          <a:xfrm rot="10800000">
            <a:off x="4861818" y="5110743"/>
            <a:ext cx="330543" cy="1575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18769"/>
      </p:ext>
    </p:extLst>
  </p:cSld>
  <p:clrMapOvr>
    <a:masterClrMapping/>
  </p:clrMapOvr>
  <mc:AlternateContent xmlns:mc="http://schemas.openxmlformats.org/markup-compatibility/2006" xmlns:p14="http://schemas.microsoft.com/office/powerpoint/2010/main">
    <mc:Choice Requires="p14">
      <p:transition spd="slow" p14:dur="2000" advTm="40471"/>
    </mc:Choice>
    <mc:Fallback xmlns="">
      <p:transition spd="slow" advTm="40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21" grpId="0" animBg="1"/>
      <p:bldP spid="22" grpId="0" animBg="1"/>
      <p:bldP spid="23" grpId="0" animBg="1"/>
      <p:bldP spid="24" grpId="0" animBg="1"/>
      <p:bldP spid="27" grpId="0" animBg="1"/>
      <p:bldP spid="26" grpId="0" animBg="1"/>
      <p:bldP spid="2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9093</TotalTime>
  <Words>4542</Words>
  <Application>Microsoft Office PowerPoint</Application>
  <PresentationFormat>Presentación en pantalla (4:3)</PresentationFormat>
  <Paragraphs>1502</Paragraphs>
  <Slides>62</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62</vt:i4>
      </vt:variant>
    </vt:vector>
  </HeadingPairs>
  <TitlesOfParts>
    <vt:vector size="68" baseType="lpstr">
      <vt:lpstr>Arial</vt:lpstr>
      <vt:lpstr>Calibri</vt:lpstr>
      <vt:lpstr>Cambria Math</vt:lpstr>
      <vt:lpstr>Helvetica LT Std Light</vt:lpstr>
      <vt:lpstr>Times New Roman</vt:lpstr>
      <vt:lpstr>Tema de Office</vt:lpstr>
      <vt:lpstr>Presentación de PowerPoint</vt:lpstr>
      <vt:lpstr>Presentación de PowerPoint</vt:lpstr>
      <vt:lpstr>FORMULACIÓN DEL PROBLEMA</vt:lpstr>
      <vt:lpstr>FORMULACIÓN DEL PROBLEMA</vt:lpstr>
      <vt:lpstr>FORMULACIÓN DEL PROBLEMA</vt:lpstr>
      <vt:lpstr>FORMULACIÓN DEL PROBLEMA</vt:lpstr>
      <vt:lpstr>FORMULACIÓN DEL PROBLEMA</vt:lpstr>
      <vt:lpstr>Presentación de PowerPoint</vt:lpstr>
      <vt:lpstr>JUSTIFICACIÓN DEL PROBLEMA</vt:lpstr>
      <vt:lpstr>Presentación de PowerPoint</vt:lpstr>
      <vt:lpstr>INTRODUCCIÓN</vt:lpstr>
      <vt:lpstr>INTRODUCCIÓN</vt:lpstr>
      <vt:lpstr>INTRODUCCIÓN</vt:lpstr>
      <vt:lpstr>INTRODUCCIÓN</vt:lpstr>
      <vt:lpstr>INTRODUCCIÓN</vt:lpstr>
      <vt:lpstr>INTRODUCCIÓN</vt:lpstr>
      <vt:lpstr>Presentación de PowerPoint</vt:lpstr>
      <vt:lpstr>INTRODUCCIÓN</vt:lpstr>
      <vt:lpstr>INTRODUCCIÓN</vt:lpstr>
      <vt:lpstr>Presentación de PowerPoint</vt:lpstr>
      <vt:lpstr>MATERIALES Y METODOS </vt:lpstr>
      <vt:lpstr>MATERIALES Y METODOS </vt:lpstr>
      <vt:lpstr>MATERIALES Y METODOS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3.- Determinación del genotipo </vt:lpstr>
      <vt:lpstr>4.- Análisis de datos </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AGRADECIMIENTOS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Marbel   Torres Arias</dc:creator>
  <cp:lastModifiedBy>PC</cp:lastModifiedBy>
  <cp:revision>507</cp:revision>
  <dcterms:modified xsi:type="dcterms:W3CDTF">2017-04-24T16:53:46Z</dcterms:modified>
</cp:coreProperties>
</file>