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52C51BE8-35D4-45C2-82A2-F11015E1C4F4}" type="datetimeFigureOut">
              <a:rPr lang="es-EC" smtClean="0"/>
              <a:t>23/11/2015</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2B01056-BF7A-4DE7-B574-EB3F31E742AD}"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C51BE8-35D4-45C2-82A2-F11015E1C4F4}" type="datetimeFigureOut">
              <a:rPr lang="es-EC" smtClean="0"/>
              <a:t>23/11/2015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B01056-BF7A-4DE7-B574-EB3F31E742A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2C51BE8-35D4-45C2-82A2-F11015E1C4F4}" type="datetimeFigureOut">
              <a:rPr lang="es-EC" smtClean="0"/>
              <a:t>23/11/2015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2B01056-BF7A-4DE7-B574-EB3F31E742A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52C51BE8-35D4-45C2-82A2-F11015E1C4F4}" type="datetimeFigureOut">
              <a:rPr lang="es-EC" smtClean="0"/>
              <a:t>23/11/2015</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E2B01056-BF7A-4DE7-B574-EB3F31E742AD}"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52C51BE8-35D4-45C2-82A2-F11015E1C4F4}" type="datetimeFigureOut">
              <a:rPr lang="es-EC" smtClean="0"/>
              <a:t>23/11/2015</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E2B01056-BF7A-4DE7-B574-EB3F31E742AD}" type="slidenum">
              <a:rPr lang="es-EC" smtClean="0"/>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52C51BE8-35D4-45C2-82A2-F11015E1C4F4}" type="datetimeFigureOut">
              <a:rPr lang="es-EC" smtClean="0"/>
              <a:t>23/11/2015</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E2B01056-BF7A-4DE7-B574-EB3F31E742AD}"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52C51BE8-35D4-45C2-82A2-F11015E1C4F4}" type="datetimeFigureOut">
              <a:rPr lang="es-EC" smtClean="0"/>
              <a:t>23/11/2015</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E2B01056-BF7A-4DE7-B574-EB3F31E742AD}"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2C51BE8-35D4-45C2-82A2-F11015E1C4F4}" type="datetimeFigureOut">
              <a:rPr lang="es-EC" smtClean="0"/>
              <a:t>23/11/2015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2B01056-BF7A-4DE7-B574-EB3F31E742AD}"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52C51BE8-35D4-45C2-82A2-F11015E1C4F4}" type="datetimeFigureOut">
              <a:rPr lang="es-EC" smtClean="0"/>
              <a:t>23/11/2015</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E2B01056-BF7A-4DE7-B574-EB3F31E742AD}"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52C51BE8-35D4-45C2-82A2-F11015E1C4F4}" type="datetimeFigureOut">
              <a:rPr lang="es-EC" smtClean="0"/>
              <a:t>23/11/2015</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E2B01056-BF7A-4DE7-B574-EB3F31E742AD}"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52C51BE8-35D4-45C2-82A2-F11015E1C4F4}" type="datetimeFigureOut">
              <a:rPr lang="es-EC" smtClean="0"/>
              <a:t>23/11/2015</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E2B01056-BF7A-4DE7-B574-EB3F31E742AD}"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2C51BE8-35D4-45C2-82A2-F11015E1C4F4}" type="datetimeFigureOut">
              <a:rPr lang="es-EC" smtClean="0"/>
              <a:t>23/11/2015</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2B01056-BF7A-4DE7-B574-EB3F31E742AD}"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3356992"/>
            <a:ext cx="8062912" cy="1470025"/>
          </a:xfrm>
        </p:spPr>
        <p:txBody>
          <a:bodyPr>
            <a:normAutofit fontScale="90000"/>
          </a:bodyPr>
          <a:lstStyle/>
          <a:p>
            <a:pPr algn="ctr"/>
            <a:r>
              <a:rPr lang="es-EC" b="1" dirty="0" smtClean="0"/>
              <a:t>Planificación Estratégica del Gobierno Autónomo Descentralizado Municipal del cantón La Concordia 2015-2018</a:t>
            </a:r>
            <a:endParaRPr lang="es-EC" b="1" dirty="0"/>
          </a:p>
        </p:txBody>
      </p:sp>
    </p:spTree>
    <p:extLst>
      <p:ext uri="{BB962C8B-B14F-4D97-AF65-F5344CB8AC3E}">
        <p14:creationId xmlns:p14="http://schemas.microsoft.com/office/powerpoint/2010/main" val="354805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000" b="1" dirty="0" smtClean="0"/>
              <a:t>…Análisis Situacional</a:t>
            </a:r>
            <a:endParaRPr lang="es-EC" sz="3000" b="1" dirty="0"/>
          </a:p>
        </p:txBody>
      </p:sp>
      <p:sp>
        <p:nvSpPr>
          <p:cNvPr id="3" name="2 Marcador de contenido"/>
          <p:cNvSpPr>
            <a:spLocks noGrp="1"/>
          </p:cNvSpPr>
          <p:nvPr>
            <p:ph idx="1"/>
          </p:nvPr>
        </p:nvSpPr>
        <p:spPr/>
        <p:txBody>
          <a:bodyPr>
            <a:normAutofit fontScale="70000" lnSpcReduction="20000"/>
          </a:bodyPr>
          <a:lstStyle/>
          <a:p>
            <a:pPr algn="just"/>
            <a:r>
              <a:rPr lang="es-EC" dirty="0"/>
              <a:t>La MIE  -  Matriz Interna Externa es una herramienta que facilita la toma de decisiones, considerando tres regiones con implicaciones estratégicas o recomendaciones, se construye en base a los valores obtenidos en la MEFI y MEFE.</a:t>
            </a:r>
          </a:p>
          <a:p>
            <a:pPr algn="just"/>
            <a:r>
              <a:rPr lang="es-EC" dirty="0"/>
              <a:t>La MIE  -  Matriz Interna Externa es una herramienta que facilita la toma de decisiones, considerando tres regiones con implicaciones estratégicas o recomendaciones, se construye en base a los valores obtenidos en la MEFI y MEFE.</a:t>
            </a:r>
          </a:p>
          <a:p>
            <a:pPr algn="just"/>
            <a:r>
              <a:rPr lang="es-EC" dirty="0"/>
              <a:t>Mediante la Matriz de Análisis Interno Externo, se realiza un análisis comparativo y la valoración de factores internos y externos, para determinar los más relevantes, con los cuales se construirá la matriz de síntesis FODA, a partir de la cual, se determinan las acciones estratégicas a seguir</a:t>
            </a:r>
            <a:r>
              <a:rPr lang="es-EC" dirty="0" smtClean="0"/>
              <a:t>.</a:t>
            </a:r>
            <a:endParaRPr lang="es-EC" dirty="0"/>
          </a:p>
        </p:txBody>
      </p:sp>
    </p:spTree>
    <p:extLst>
      <p:ext uri="{BB962C8B-B14F-4D97-AF65-F5344CB8AC3E}">
        <p14:creationId xmlns:p14="http://schemas.microsoft.com/office/powerpoint/2010/main" val="113176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000" b="1" dirty="0" smtClean="0"/>
              <a:t>...Análisis Situacional</a:t>
            </a:r>
            <a:endParaRPr lang="es-EC" sz="3000" b="1" dirty="0"/>
          </a:p>
        </p:txBody>
      </p:sp>
      <p:sp>
        <p:nvSpPr>
          <p:cNvPr id="3" name="2 Marcador de contenido"/>
          <p:cNvSpPr>
            <a:spLocks noGrp="1"/>
          </p:cNvSpPr>
          <p:nvPr>
            <p:ph idx="1"/>
          </p:nvPr>
        </p:nvSpPr>
        <p:spPr/>
        <p:txBody>
          <a:bodyPr>
            <a:normAutofit lnSpcReduction="10000"/>
          </a:bodyPr>
          <a:lstStyle/>
          <a:p>
            <a:pPr algn="just"/>
            <a:r>
              <a:rPr lang="es-EC" dirty="0"/>
              <a:t>Matriz de síntesis FODA, en la cual se describen las acciones estratégicas a seguir. Se la construyó con la intervención del cuerpo directivo de la institución.</a:t>
            </a:r>
          </a:p>
          <a:p>
            <a:pPr algn="just"/>
            <a:r>
              <a:rPr lang="es-EC" dirty="0"/>
              <a:t>Este análisis determina la importancia para poder tomar los correctivos necesarios, así como para generar directrices que orienten al Municipio al establecimiento de objetivos y metas.</a:t>
            </a:r>
          </a:p>
        </p:txBody>
      </p:sp>
    </p:spTree>
    <p:extLst>
      <p:ext uri="{BB962C8B-B14F-4D97-AF65-F5344CB8AC3E}">
        <p14:creationId xmlns:p14="http://schemas.microsoft.com/office/powerpoint/2010/main" val="9097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b="1" dirty="0" smtClean="0"/>
              <a:t>Direccionamiento Estratégico</a:t>
            </a:r>
            <a:endParaRPr lang="es-EC" sz="3000" b="1" dirty="0"/>
          </a:p>
        </p:txBody>
      </p:sp>
      <p:sp>
        <p:nvSpPr>
          <p:cNvPr id="3" name="2 Marcador de contenido"/>
          <p:cNvSpPr>
            <a:spLocks noGrp="1"/>
          </p:cNvSpPr>
          <p:nvPr>
            <p:ph idx="1"/>
          </p:nvPr>
        </p:nvSpPr>
        <p:spPr>
          <a:xfrm>
            <a:off x="457200" y="1556792"/>
            <a:ext cx="8229600" cy="4536504"/>
          </a:xfrm>
        </p:spPr>
        <p:txBody>
          <a:bodyPr>
            <a:normAutofit fontScale="77500" lnSpcReduction="20000"/>
          </a:bodyPr>
          <a:lstStyle/>
          <a:p>
            <a:pPr algn="just"/>
            <a:endParaRPr lang="es-EC" dirty="0" smtClean="0"/>
          </a:p>
          <a:p>
            <a:pPr algn="just"/>
            <a:r>
              <a:rPr lang="es-EC" dirty="0" smtClean="0"/>
              <a:t>Mediante </a:t>
            </a:r>
            <a:r>
              <a:rPr lang="es-EC" dirty="0"/>
              <a:t>la herramienta lluvia de ideas con el personal administrativo de la entidad, se propuso la misión, visión, valores, principios, estrategia, matriz de objetivos estratégicos, mapa estratégico en perspectivas y alineación de objetivos estratégicos institucionales a los objetivos del PDyOT 2025 del GADMCLC y del Plan Nacional del Buen Vivir. </a:t>
            </a:r>
            <a:endParaRPr lang="es-EC" dirty="0" smtClean="0"/>
          </a:p>
          <a:p>
            <a:pPr marL="64008" indent="0" algn="just">
              <a:buNone/>
            </a:pPr>
            <a:endParaRPr lang="es-EC" dirty="0"/>
          </a:p>
          <a:p>
            <a:pPr algn="just"/>
            <a:r>
              <a:rPr lang="es-EC" dirty="0"/>
              <a:t>El mapa estratégico es una herramienta que nos permite alinear a todos los integrantes de una  organización hacia la obtención y consecución de los objetivos estratégicos planteados.</a:t>
            </a:r>
          </a:p>
          <a:p>
            <a:endParaRPr lang="es-EC" dirty="0"/>
          </a:p>
        </p:txBody>
      </p:sp>
    </p:spTree>
    <p:extLst>
      <p:ext uri="{BB962C8B-B14F-4D97-AF65-F5344CB8AC3E}">
        <p14:creationId xmlns:p14="http://schemas.microsoft.com/office/powerpoint/2010/main" val="4291118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145282"/>
          </a:xfrm>
        </p:spPr>
        <p:txBody>
          <a:bodyPr>
            <a:normAutofit/>
          </a:bodyPr>
          <a:lstStyle/>
          <a:p>
            <a:r>
              <a:rPr lang="es-EC" sz="3000" b="1" dirty="0" smtClean="0"/>
              <a:t>Cuadro de Mando Integral</a:t>
            </a:r>
            <a:endParaRPr lang="es-EC" sz="3000" b="1" dirty="0"/>
          </a:p>
        </p:txBody>
      </p:sp>
      <p:sp>
        <p:nvSpPr>
          <p:cNvPr id="3" name="2 Marcador de contenido"/>
          <p:cNvSpPr>
            <a:spLocks noGrp="1"/>
          </p:cNvSpPr>
          <p:nvPr>
            <p:ph idx="1"/>
          </p:nvPr>
        </p:nvSpPr>
        <p:spPr>
          <a:xfrm>
            <a:off x="457200" y="1484784"/>
            <a:ext cx="8229600" cy="4970024"/>
          </a:xfrm>
        </p:spPr>
        <p:txBody>
          <a:bodyPr>
            <a:normAutofit fontScale="77500" lnSpcReduction="20000"/>
          </a:bodyPr>
          <a:lstStyle/>
          <a:p>
            <a:pPr marL="64008" indent="0" algn="just">
              <a:buNone/>
            </a:pPr>
            <a:endParaRPr lang="es-EC" dirty="0" smtClean="0"/>
          </a:p>
          <a:p>
            <a:pPr algn="just"/>
            <a:r>
              <a:rPr lang="es-EC" dirty="0" smtClean="0"/>
              <a:t>El </a:t>
            </a:r>
            <a:r>
              <a:rPr lang="es-EC" dirty="0"/>
              <a:t>diseño del Cuadro de Mando Integral adaptado al sector público, se elaboró mediante entrevistas individuales con cada uno de los Directores de área asociados a cada perspectiva y objetivo, quienes se refirieron a los parámetros para la construcción del cuadro de mando integral, tales como, Mediciones, Metas y Medios, basados en la información constante en informes, reportes, POA. En el cuadro de mando integral se especifican aspectos tales como, objetivos estratégicos, indicadores de gestión, metas, iniciativas o proyectos, responsables de los proyectos, plazos, con el fin de realizar el seguimiento, control y evaluación de las acciones a implementar, las cuales mejorarán la gestión del GAD.</a:t>
            </a:r>
          </a:p>
        </p:txBody>
      </p:sp>
    </p:spTree>
    <p:extLst>
      <p:ext uri="{BB962C8B-B14F-4D97-AF65-F5344CB8AC3E}">
        <p14:creationId xmlns:p14="http://schemas.microsoft.com/office/powerpoint/2010/main" val="323904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b="1" dirty="0" smtClean="0"/>
              <a:t>Determinación y Priorización de Proyectos</a:t>
            </a:r>
            <a:endParaRPr lang="es-EC" sz="3000" b="1" dirty="0"/>
          </a:p>
        </p:txBody>
      </p:sp>
      <p:sp>
        <p:nvSpPr>
          <p:cNvPr id="3" name="2 Marcador de contenido"/>
          <p:cNvSpPr>
            <a:spLocks noGrp="1"/>
          </p:cNvSpPr>
          <p:nvPr>
            <p:ph idx="1"/>
          </p:nvPr>
        </p:nvSpPr>
        <p:spPr/>
        <p:txBody>
          <a:bodyPr>
            <a:normAutofit lnSpcReduction="10000"/>
          </a:bodyPr>
          <a:lstStyle/>
          <a:p>
            <a:pPr algn="just"/>
            <a:r>
              <a:rPr lang="es-EC" dirty="0" smtClean="0"/>
              <a:t>Se </a:t>
            </a:r>
            <a:r>
              <a:rPr lang="es-EC" dirty="0"/>
              <a:t>identificaron los proyectos estratégicos, se realiza la priorización de los mismos en función del impacto que produce en cada uno de los objetivos, con el fin de proceder a la elaboración de los perfiles de proyectos de los de mayor prioridad.</a:t>
            </a:r>
          </a:p>
          <a:p>
            <a:pPr algn="just"/>
            <a:r>
              <a:rPr lang="es-EC" dirty="0"/>
              <a:t>Finalmente se realiza la programación de todos los proyectos determinados en el cuadro de mando integral.</a:t>
            </a:r>
          </a:p>
        </p:txBody>
      </p:sp>
    </p:spTree>
    <p:extLst>
      <p:ext uri="{BB962C8B-B14F-4D97-AF65-F5344CB8AC3E}">
        <p14:creationId xmlns:p14="http://schemas.microsoft.com/office/powerpoint/2010/main" val="4593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a:bodyPr>
          <a:lstStyle/>
          <a:p>
            <a:r>
              <a:rPr lang="es-EC" sz="3500" b="1" dirty="0" smtClean="0"/>
              <a:t>Resultados</a:t>
            </a:r>
            <a:endParaRPr lang="es-EC" sz="3500" b="1" dirty="0"/>
          </a:p>
        </p:txBody>
      </p:sp>
      <p:sp>
        <p:nvSpPr>
          <p:cNvPr id="3" name="2 Marcador de contenido"/>
          <p:cNvSpPr>
            <a:spLocks noGrp="1"/>
          </p:cNvSpPr>
          <p:nvPr>
            <p:ph idx="1"/>
          </p:nvPr>
        </p:nvSpPr>
        <p:spPr>
          <a:xfrm>
            <a:off x="457200" y="1340768"/>
            <a:ext cx="8229600" cy="5114040"/>
          </a:xfrm>
        </p:spPr>
        <p:txBody>
          <a:bodyPr>
            <a:normAutofit fontScale="85000" lnSpcReduction="20000"/>
          </a:bodyPr>
          <a:lstStyle/>
          <a:p>
            <a:pPr marL="64008" indent="0">
              <a:buNone/>
            </a:pPr>
            <a:r>
              <a:rPr lang="es-EC" b="1" dirty="0"/>
              <a:t>Análisis de Matrices</a:t>
            </a:r>
            <a:endParaRPr lang="es-EC" dirty="0"/>
          </a:p>
          <a:p>
            <a:r>
              <a:rPr lang="es-EC" dirty="0"/>
              <a:t>MEFI:	Peso ponderado Fortalezas 0,94; Debilidades 2,46; Total </a:t>
            </a:r>
            <a:r>
              <a:rPr lang="es-EC" dirty="0" smtClean="0"/>
              <a:t>3,4</a:t>
            </a:r>
          </a:p>
          <a:p>
            <a:pPr marL="64008" indent="0">
              <a:buNone/>
            </a:pPr>
            <a:endParaRPr lang="es-EC" dirty="0"/>
          </a:p>
          <a:p>
            <a:r>
              <a:rPr lang="es-EC" dirty="0"/>
              <a:t>R: Los pesos ponderados de fortalezas vs debilidades, indican que las fuerzas internas no son favorables a la </a:t>
            </a:r>
            <a:r>
              <a:rPr lang="es-EC" dirty="0" smtClean="0"/>
              <a:t>institución</a:t>
            </a:r>
          </a:p>
          <a:p>
            <a:pPr marL="64008" indent="0">
              <a:buNone/>
            </a:pPr>
            <a:endParaRPr lang="es-EC" dirty="0"/>
          </a:p>
          <a:p>
            <a:r>
              <a:rPr lang="es-EC" dirty="0"/>
              <a:t>MEFE:	Oportunidades 2,31; Amenazas 1,08; Total </a:t>
            </a:r>
            <a:r>
              <a:rPr lang="es-EC" dirty="0" smtClean="0"/>
              <a:t>3,39</a:t>
            </a:r>
          </a:p>
          <a:p>
            <a:pPr marL="64008" indent="0">
              <a:buNone/>
            </a:pPr>
            <a:endParaRPr lang="es-EC" dirty="0"/>
          </a:p>
          <a:p>
            <a:r>
              <a:rPr lang="es-EC" dirty="0" smtClean="0"/>
              <a:t>R</a:t>
            </a:r>
            <a:r>
              <a:rPr lang="es-EC" dirty="0"/>
              <a:t>: Indican que el medio ambiente externo es favorable a la Institución </a:t>
            </a:r>
          </a:p>
          <a:p>
            <a:endParaRPr lang="es-EC" dirty="0"/>
          </a:p>
        </p:txBody>
      </p:sp>
    </p:spTree>
    <p:extLst>
      <p:ext uri="{BB962C8B-B14F-4D97-AF65-F5344CB8AC3E}">
        <p14:creationId xmlns:p14="http://schemas.microsoft.com/office/powerpoint/2010/main" val="323712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pPr algn="l"/>
            <a:r>
              <a:rPr lang="es-EC" sz="3000" b="1" dirty="0" smtClean="0"/>
              <a:t>…Resultados</a:t>
            </a:r>
            <a:endParaRPr lang="es-EC" sz="3000" b="1" dirty="0"/>
          </a:p>
        </p:txBody>
      </p:sp>
      <p:sp>
        <p:nvSpPr>
          <p:cNvPr id="3" name="2 Marcador de contenido"/>
          <p:cNvSpPr>
            <a:spLocks noGrp="1"/>
          </p:cNvSpPr>
          <p:nvPr>
            <p:ph idx="1"/>
          </p:nvPr>
        </p:nvSpPr>
        <p:spPr>
          <a:xfrm>
            <a:off x="457200" y="1124744"/>
            <a:ext cx="8229600" cy="5001419"/>
          </a:xfrm>
        </p:spPr>
        <p:txBody>
          <a:bodyPr/>
          <a:lstStyle/>
          <a:p>
            <a:pPr marL="0" indent="0" algn="ctr">
              <a:buNone/>
            </a:pPr>
            <a:r>
              <a:rPr lang="es-EC" sz="2600" dirty="0" smtClean="0"/>
              <a:t>MIE:  Primer </a:t>
            </a:r>
            <a:r>
              <a:rPr lang="es-EC" sz="2600" dirty="0"/>
              <a:t>Cuadrante: (3,09;3,71) </a:t>
            </a:r>
          </a:p>
          <a:p>
            <a:pPr algn="just"/>
            <a:r>
              <a:rPr lang="es-EC" sz="2600" dirty="0"/>
              <a:t>Crezca y Desarrolle: estrategias intensivas (desarrollo de productos y servicios) o integradoras</a:t>
            </a:r>
          </a:p>
          <a:p>
            <a:endParaRPr lang="es-EC" dirty="0"/>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6215" t="44047" r="30989" b="17828"/>
          <a:stretch/>
        </p:blipFill>
        <p:spPr bwMode="auto">
          <a:xfrm>
            <a:off x="1597564" y="3182657"/>
            <a:ext cx="6696744" cy="33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1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r>
              <a:rPr lang="es-EC" sz="3500" b="1" dirty="0" smtClean="0"/>
              <a:t>…Resultados</a:t>
            </a:r>
            <a:endParaRPr lang="es-EC" sz="3500" b="1" dirty="0"/>
          </a:p>
        </p:txBody>
      </p:sp>
      <p:sp>
        <p:nvSpPr>
          <p:cNvPr id="3" name="2 Marcador de contenido"/>
          <p:cNvSpPr>
            <a:spLocks noGrp="1"/>
          </p:cNvSpPr>
          <p:nvPr>
            <p:ph idx="1"/>
          </p:nvPr>
        </p:nvSpPr>
        <p:spPr>
          <a:xfrm>
            <a:off x="457200" y="1484784"/>
            <a:ext cx="8229600" cy="4970024"/>
          </a:xfrm>
        </p:spPr>
        <p:txBody>
          <a:bodyPr>
            <a:normAutofit fontScale="85000" lnSpcReduction="20000"/>
          </a:bodyPr>
          <a:lstStyle/>
          <a:p>
            <a:pPr marL="64008" indent="0" algn="just">
              <a:buNone/>
            </a:pPr>
            <a:r>
              <a:rPr lang="es-EC" b="1" dirty="0" smtClean="0"/>
              <a:t>Matriz de Análisis Interno Externo</a:t>
            </a:r>
          </a:p>
          <a:p>
            <a:pPr marL="64008" indent="0" algn="just">
              <a:buNone/>
            </a:pPr>
            <a:endParaRPr lang="es-EC" dirty="0" smtClean="0"/>
          </a:p>
          <a:p>
            <a:pPr algn="just"/>
            <a:r>
              <a:rPr lang="es-EC" dirty="0" smtClean="0"/>
              <a:t>Matriz </a:t>
            </a:r>
            <a:r>
              <a:rPr lang="es-EC" dirty="0"/>
              <a:t>de acción FO (Aprovechabilidad): Análisis de adentro hacia afuera. Califica o determina si la fortaleza permite aprovechar cada una de las oportunidades.</a:t>
            </a:r>
          </a:p>
          <a:p>
            <a:pPr algn="just"/>
            <a:r>
              <a:rPr lang="es-EC" dirty="0"/>
              <a:t>Matriz de acción DA (Vulnerabilidad): Análisis de afuera hacia adentro. Determina la incidencia que tiene la amenaza sobre cada una de mis debilidades.</a:t>
            </a:r>
          </a:p>
          <a:p>
            <a:pPr algn="just"/>
            <a:r>
              <a:rPr lang="es-EC" dirty="0"/>
              <a:t>Matriz de análisis FA (Respuesta): Determina el nivel en que mi fortaleza mitiga/reduce mi amenaza.</a:t>
            </a:r>
          </a:p>
          <a:p>
            <a:endParaRPr lang="es-EC" dirty="0"/>
          </a:p>
        </p:txBody>
      </p:sp>
    </p:spTree>
    <p:extLst>
      <p:ext uri="{BB962C8B-B14F-4D97-AF65-F5344CB8AC3E}">
        <p14:creationId xmlns:p14="http://schemas.microsoft.com/office/powerpoint/2010/main" val="327951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000" b="1" dirty="0" smtClean="0"/>
              <a:t>…Resultados</a:t>
            </a:r>
            <a:endParaRPr lang="es-EC" sz="3000" b="1" dirty="0"/>
          </a:p>
        </p:txBody>
      </p:sp>
      <p:sp>
        <p:nvSpPr>
          <p:cNvPr id="3" name="2 Marcador de contenido"/>
          <p:cNvSpPr>
            <a:spLocks noGrp="1"/>
          </p:cNvSpPr>
          <p:nvPr>
            <p:ph idx="1"/>
          </p:nvPr>
        </p:nvSpPr>
        <p:spPr/>
        <p:txBody>
          <a:bodyPr/>
          <a:lstStyle/>
          <a:p>
            <a:r>
              <a:rPr lang="es-EC" sz="2500" dirty="0"/>
              <a:t>Matriz de análisis DO (Mejoramiento): Determina el nivel en que ni debilidad limita aprovechar mi oportunidad.</a:t>
            </a:r>
          </a:p>
          <a:p>
            <a:endParaRPr lang="es-EC"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46" t="54762" r="28916" b="30738"/>
          <a:stretch/>
        </p:blipFill>
        <p:spPr bwMode="auto">
          <a:xfrm>
            <a:off x="539552" y="3717032"/>
            <a:ext cx="8158812" cy="146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26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571184" cy="1217290"/>
          </a:xfrm>
        </p:spPr>
        <p:txBody>
          <a:bodyPr>
            <a:normAutofit/>
          </a:bodyPr>
          <a:lstStyle/>
          <a:p>
            <a:r>
              <a:rPr lang="es-EC" sz="3500" b="1" dirty="0" smtClean="0"/>
              <a:t>Direccionamiento Estratégico</a:t>
            </a:r>
            <a:endParaRPr lang="es-EC" sz="3500" b="1" dirty="0"/>
          </a:p>
        </p:txBody>
      </p:sp>
      <p:pic>
        <p:nvPicPr>
          <p:cNvPr id="4" name="3 Marcador de contenido"/>
          <p:cNvPicPr>
            <a:picLocks noGrp="1"/>
          </p:cNvPicPr>
          <p:nvPr>
            <p:ph idx="1"/>
          </p:nvPr>
        </p:nvPicPr>
        <p:blipFill rotWithShape="1">
          <a:blip r:embed="rId2">
            <a:extLst>
              <a:ext uri="{28A0092B-C50C-407E-A947-70E740481C1C}">
                <a14:useLocalDpi xmlns:a14="http://schemas.microsoft.com/office/drawing/2010/main" val="0"/>
              </a:ext>
            </a:extLst>
          </a:blip>
          <a:srcRect l="15365" t="6028" r="16887" b="13625"/>
          <a:stretch/>
        </p:blipFill>
        <p:spPr bwMode="auto">
          <a:xfrm>
            <a:off x="611560" y="1556792"/>
            <a:ext cx="7992888" cy="4824536"/>
          </a:xfrm>
          <a:prstGeom prst="rect">
            <a:avLst/>
          </a:prstGeom>
          <a:solidFill>
            <a:srgbClr val="FFFFFF"/>
          </a:solidFill>
          <a:ln>
            <a:noFill/>
          </a:ln>
        </p:spPr>
      </p:pic>
    </p:spTree>
    <p:extLst>
      <p:ext uri="{BB962C8B-B14F-4D97-AF65-F5344CB8AC3E}">
        <p14:creationId xmlns:p14="http://schemas.microsoft.com/office/powerpoint/2010/main" val="365744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800" b="1" dirty="0" smtClean="0"/>
              <a:t>Antecedentes</a:t>
            </a:r>
            <a:endParaRPr lang="es-EC" sz="3800" b="1" dirty="0"/>
          </a:p>
        </p:txBody>
      </p:sp>
      <p:sp>
        <p:nvSpPr>
          <p:cNvPr id="3" name="2 Marcador de contenido"/>
          <p:cNvSpPr>
            <a:spLocks noGrp="1"/>
          </p:cNvSpPr>
          <p:nvPr>
            <p:ph idx="1"/>
          </p:nvPr>
        </p:nvSpPr>
        <p:spPr/>
        <p:txBody>
          <a:bodyPr>
            <a:normAutofit fontScale="92500" lnSpcReduction="10000"/>
          </a:bodyPr>
          <a:lstStyle/>
          <a:p>
            <a:pPr algn="just"/>
            <a:r>
              <a:rPr lang="es-EC" dirty="0" smtClean="0"/>
              <a:t>Los </a:t>
            </a:r>
            <a:r>
              <a:rPr lang="es-EC" dirty="0"/>
              <a:t>GADs Municipales son personas jurídicas de derecho público, con autonomía política, administrativa y financiera, que se rige en la base legal estipulara en La Constitución, el COOTAD y demás leyes emitidas para el efecto.</a:t>
            </a:r>
          </a:p>
          <a:p>
            <a:pPr algn="just"/>
            <a:r>
              <a:rPr lang="es-EC" dirty="0"/>
              <a:t>Integrados por las funciones: Ejecutiva (Alcalde  del cantón), Legislativa (Concejo Municipal) y de Participación Ciudadana; previstas en el COOTAD, para el ejercicio de sus funciones y competencias.</a:t>
            </a:r>
          </a:p>
        </p:txBody>
      </p:sp>
    </p:spTree>
    <p:extLst>
      <p:ext uri="{BB962C8B-B14F-4D97-AF65-F5344CB8AC3E}">
        <p14:creationId xmlns:p14="http://schemas.microsoft.com/office/powerpoint/2010/main" val="81682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850106"/>
          </a:xfrm>
        </p:spPr>
        <p:txBody>
          <a:bodyPr>
            <a:normAutofit/>
          </a:bodyPr>
          <a:lstStyle/>
          <a:p>
            <a:pPr algn="ctr"/>
            <a:r>
              <a:rPr lang="es-EC" sz="3000" b="1" dirty="0" smtClean="0"/>
              <a:t>Mapa Estratégico</a:t>
            </a:r>
            <a:endParaRPr lang="es-EC" sz="3000" dirty="0"/>
          </a:p>
        </p:txBody>
      </p:sp>
      <p:sp>
        <p:nvSpPr>
          <p:cNvPr id="3" name="2 Marcador de contenido"/>
          <p:cNvSpPr>
            <a:spLocks noGrp="1"/>
          </p:cNvSpPr>
          <p:nvPr>
            <p:ph idx="1"/>
          </p:nvPr>
        </p:nvSpPr>
        <p:spPr/>
        <p:txBody>
          <a:bodyPr/>
          <a:lstStyle/>
          <a:p>
            <a:endParaRPr lang="es-EC" dirty="0"/>
          </a:p>
        </p:txBody>
      </p:sp>
      <p:grpSp>
        <p:nvGrpSpPr>
          <p:cNvPr id="4" name="3 Grupo"/>
          <p:cNvGrpSpPr/>
          <p:nvPr/>
        </p:nvGrpSpPr>
        <p:grpSpPr>
          <a:xfrm>
            <a:off x="615465" y="1139956"/>
            <a:ext cx="8139118" cy="5306285"/>
            <a:chOff x="0" y="0"/>
            <a:chExt cx="7776864" cy="4966320"/>
          </a:xfrm>
        </p:grpSpPr>
        <p:sp>
          <p:nvSpPr>
            <p:cNvPr id="5" name="8 Rectángulo"/>
            <p:cNvSpPr/>
            <p:nvPr/>
          </p:nvSpPr>
          <p:spPr>
            <a:xfrm>
              <a:off x="0" y="647700"/>
              <a:ext cx="7776864" cy="1080120"/>
            </a:xfrm>
            <a:prstGeom prst="rect">
              <a:avLst/>
            </a:prstGeom>
            <a:solidFill>
              <a:srgbClr val="F8F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a:p>
          </p:txBody>
        </p:sp>
        <p:sp>
          <p:nvSpPr>
            <p:cNvPr id="6" name="9 Rectángulo"/>
            <p:cNvSpPr/>
            <p:nvPr/>
          </p:nvSpPr>
          <p:spPr>
            <a:xfrm>
              <a:off x="0" y="1724025"/>
              <a:ext cx="7776864" cy="1080120"/>
            </a:xfrm>
            <a:prstGeom prst="rect">
              <a:avLst/>
            </a:prstGeom>
            <a:solidFill>
              <a:srgbClr val="F0F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a:p>
          </p:txBody>
        </p:sp>
        <p:sp>
          <p:nvSpPr>
            <p:cNvPr id="7" name="10 Rectángulo"/>
            <p:cNvSpPr/>
            <p:nvPr/>
          </p:nvSpPr>
          <p:spPr>
            <a:xfrm>
              <a:off x="0" y="2809875"/>
              <a:ext cx="7776864" cy="1080120"/>
            </a:xfrm>
            <a:prstGeom prst="rect">
              <a:avLst/>
            </a:prstGeom>
            <a:solidFill>
              <a:srgbClr val="F8F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a:p>
          </p:txBody>
        </p:sp>
        <p:sp>
          <p:nvSpPr>
            <p:cNvPr id="8" name="11 Rectángulo"/>
            <p:cNvSpPr/>
            <p:nvPr/>
          </p:nvSpPr>
          <p:spPr>
            <a:xfrm>
              <a:off x="0" y="3886200"/>
              <a:ext cx="7776864" cy="1080120"/>
            </a:xfrm>
            <a:prstGeom prst="rect">
              <a:avLst/>
            </a:prstGeom>
            <a:solidFill>
              <a:srgbClr val="F0F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a:p>
          </p:txBody>
        </p:sp>
        <p:sp>
          <p:nvSpPr>
            <p:cNvPr id="9" name="22 CuadroTexto"/>
            <p:cNvSpPr txBox="1"/>
            <p:nvPr/>
          </p:nvSpPr>
          <p:spPr>
            <a:xfrm>
              <a:off x="0" y="1038225"/>
              <a:ext cx="1137429" cy="261610"/>
            </a:xfrm>
            <a:prstGeom prst="rect">
              <a:avLst/>
            </a:prstGeom>
            <a:noFill/>
          </p:spPr>
          <p:txBody>
            <a:bodyPr wrap="square" rtlCol="0">
              <a:spAutoFit/>
            </a:bodyPr>
            <a:lstStyle/>
            <a:p>
              <a:pPr>
                <a:spcAft>
                  <a:spcPts val="0"/>
                </a:spcAft>
              </a:pPr>
              <a:r>
                <a:rPr lang="es-EC" sz="1100" b="1" kern="1200">
                  <a:solidFill>
                    <a:srgbClr val="000000"/>
                  </a:solidFill>
                  <a:effectLst/>
                  <a:latin typeface="Albertus Medium"/>
                  <a:ea typeface="Times New Roman"/>
                  <a:cs typeface="Arial"/>
                </a:rPr>
                <a:t>CIUDADANIA</a:t>
              </a:r>
              <a:endParaRPr lang="es-EC" sz="1200">
                <a:effectLst/>
                <a:latin typeface="Times New Roman"/>
                <a:ea typeface="Times New Roman"/>
              </a:endParaRPr>
            </a:p>
          </p:txBody>
        </p:sp>
        <p:sp>
          <p:nvSpPr>
            <p:cNvPr id="10" name="23 CuadroTexto"/>
            <p:cNvSpPr txBox="1"/>
            <p:nvPr/>
          </p:nvSpPr>
          <p:spPr>
            <a:xfrm>
              <a:off x="0" y="2019300"/>
              <a:ext cx="1099247" cy="261610"/>
            </a:xfrm>
            <a:prstGeom prst="rect">
              <a:avLst/>
            </a:prstGeom>
            <a:noFill/>
          </p:spPr>
          <p:txBody>
            <a:bodyPr wrap="square" rtlCol="0">
              <a:spAutoFit/>
            </a:bodyPr>
            <a:lstStyle/>
            <a:p>
              <a:pPr>
                <a:spcAft>
                  <a:spcPts val="0"/>
                </a:spcAft>
              </a:pPr>
              <a:r>
                <a:rPr lang="es-EC" sz="1100" b="1" kern="1200">
                  <a:solidFill>
                    <a:srgbClr val="000000"/>
                  </a:solidFill>
                  <a:effectLst/>
                  <a:latin typeface="Albertus Medium"/>
                  <a:ea typeface="Times New Roman"/>
                  <a:cs typeface="Times New Roman"/>
                </a:rPr>
                <a:t>FINANCIERA</a:t>
              </a:r>
              <a:endParaRPr lang="es-EC" sz="1200">
                <a:effectLst/>
                <a:latin typeface="Times New Roman"/>
                <a:ea typeface="Times New Roman"/>
              </a:endParaRPr>
            </a:p>
          </p:txBody>
        </p:sp>
        <p:sp>
          <p:nvSpPr>
            <p:cNvPr id="11" name="24 CuadroTexto"/>
            <p:cNvSpPr txBox="1"/>
            <p:nvPr/>
          </p:nvSpPr>
          <p:spPr>
            <a:xfrm>
              <a:off x="0" y="3171429"/>
              <a:ext cx="1151890" cy="437515"/>
            </a:xfrm>
            <a:prstGeom prst="rect">
              <a:avLst/>
            </a:prstGeom>
            <a:noFill/>
          </p:spPr>
          <p:txBody>
            <a:bodyPr wrap="square" rtlCol="0">
              <a:spAutoFit/>
            </a:bodyPr>
            <a:lstStyle/>
            <a:p>
              <a:pPr>
                <a:spcAft>
                  <a:spcPts val="0"/>
                </a:spcAft>
              </a:pPr>
              <a:r>
                <a:rPr lang="es-EC" sz="1100" b="1" kern="1200">
                  <a:solidFill>
                    <a:srgbClr val="000000"/>
                  </a:solidFill>
                  <a:effectLst/>
                  <a:latin typeface="Albertus Medium"/>
                  <a:ea typeface="Times New Roman"/>
                  <a:cs typeface="Times New Roman"/>
                </a:rPr>
                <a:t>PROCESOS INTERNOS</a:t>
              </a:r>
              <a:endParaRPr lang="es-EC" sz="1200">
                <a:effectLst/>
                <a:latin typeface="Times New Roman"/>
                <a:ea typeface="Times New Roman"/>
              </a:endParaRPr>
            </a:p>
          </p:txBody>
        </p:sp>
        <p:sp>
          <p:nvSpPr>
            <p:cNvPr id="12" name="25 CuadroTexto"/>
            <p:cNvSpPr txBox="1"/>
            <p:nvPr/>
          </p:nvSpPr>
          <p:spPr>
            <a:xfrm>
              <a:off x="0" y="4247620"/>
              <a:ext cx="1368428" cy="437570"/>
            </a:xfrm>
            <a:prstGeom prst="rect">
              <a:avLst/>
            </a:prstGeom>
            <a:noFill/>
          </p:spPr>
          <p:txBody>
            <a:bodyPr wrap="square" rtlCol="0">
              <a:spAutoFit/>
            </a:bodyPr>
            <a:lstStyle/>
            <a:p>
              <a:pPr>
                <a:spcAft>
                  <a:spcPts val="0"/>
                </a:spcAft>
              </a:pPr>
              <a:r>
                <a:rPr lang="es-EC" sz="1100" b="1" kern="1200">
                  <a:solidFill>
                    <a:srgbClr val="000000"/>
                  </a:solidFill>
                  <a:effectLst/>
                  <a:latin typeface="Albertus Medium"/>
                  <a:ea typeface="Times New Roman"/>
                  <a:cs typeface="Times New Roman"/>
                </a:rPr>
                <a:t>DESARROLLO Y APRENDIZAJE</a:t>
              </a:r>
              <a:endParaRPr lang="es-EC" sz="1200">
                <a:effectLst/>
                <a:latin typeface="Times New Roman"/>
                <a:ea typeface="Times New Roman"/>
              </a:endParaRPr>
            </a:p>
          </p:txBody>
        </p:sp>
        <p:sp>
          <p:nvSpPr>
            <p:cNvPr id="13" name="27 Rectángulo redondeado"/>
            <p:cNvSpPr/>
            <p:nvPr/>
          </p:nvSpPr>
          <p:spPr>
            <a:xfrm>
              <a:off x="1219200" y="838200"/>
              <a:ext cx="1620198" cy="693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700" kern="1200">
                  <a:solidFill>
                    <a:srgbClr val="000000"/>
                  </a:solidFill>
                  <a:effectLst/>
                  <a:latin typeface="Arial"/>
                  <a:ea typeface="Times New Roman"/>
                </a:rPr>
                <a:t>Impulsar acciones de desarrollo agroproductivo, turístico, artesanal, comercial,  pequeña industria, que tiendan a mejorar el nivel de vida de la ciudadanía</a:t>
              </a:r>
              <a:endParaRPr lang="es-EC" sz="1200">
                <a:effectLst/>
                <a:latin typeface="Times New Roman"/>
                <a:ea typeface="Times New Roman"/>
              </a:endParaRPr>
            </a:p>
          </p:txBody>
        </p:sp>
        <p:sp>
          <p:nvSpPr>
            <p:cNvPr id="14" name="28 Rectángulo redondeado"/>
            <p:cNvSpPr/>
            <p:nvPr/>
          </p:nvSpPr>
          <p:spPr>
            <a:xfrm>
              <a:off x="2952749" y="838200"/>
              <a:ext cx="1476375" cy="7679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650" kern="1200">
                  <a:solidFill>
                    <a:srgbClr val="000000"/>
                  </a:solidFill>
                  <a:effectLst/>
                  <a:latin typeface="Arial"/>
                  <a:ea typeface="Times New Roman"/>
                </a:rPr>
                <a:t>Diseñar un modelo de infraestructura y desarrollo urbano orientado a elevar la seguridad ciudadana, la eficiencia urbana, ampliando la cobertura de servicios básicos</a:t>
              </a:r>
              <a:endParaRPr lang="es-EC" sz="1200">
                <a:effectLst/>
                <a:latin typeface="Times New Roman"/>
                <a:ea typeface="Times New Roman"/>
              </a:endParaRPr>
            </a:p>
          </p:txBody>
        </p:sp>
        <p:sp>
          <p:nvSpPr>
            <p:cNvPr id="15" name="29 Rectángulo redondeado"/>
            <p:cNvSpPr/>
            <p:nvPr/>
          </p:nvSpPr>
          <p:spPr>
            <a:xfrm>
              <a:off x="4533900" y="838200"/>
              <a:ext cx="1476182" cy="7143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700" kern="1200">
                  <a:solidFill>
                    <a:srgbClr val="000000"/>
                  </a:solidFill>
                  <a:effectLst/>
                  <a:latin typeface="Arial"/>
                  <a:ea typeface="Times New Roman"/>
                </a:rPr>
                <a:t>  Fortalecer la construcción de gobernanza local a través de la consolidación de modelos participativos, incluyentes y solidarios. </a:t>
              </a:r>
              <a:endParaRPr lang="es-EC" sz="1200">
                <a:effectLst/>
                <a:latin typeface="Times New Roman"/>
                <a:ea typeface="Times New Roman"/>
              </a:endParaRPr>
            </a:p>
          </p:txBody>
        </p:sp>
        <p:sp>
          <p:nvSpPr>
            <p:cNvPr id="16" name="30 Rectángulo redondeado"/>
            <p:cNvSpPr/>
            <p:nvPr/>
          </p:nvSpPr>
          <p:spPr>
            <a:xfrm>
              <a:off x="1295400" y="3019425"/>
              <a:ext cx="1296180" cy="6309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600" kern="1200">
                  <a:solidFill>
                    <a:srgbClr val="000000"/>
                  </a:solidFill>
                  <a:effectLst/>
                  <a:latin typeface="Arial"/>
                  <a:ea typeface="Times New Roman"/>
                </a:rPr>
                <a:t>Fortalecer las capacidades del GAD Municipal, para la asunción de competencias a las que legalmente esté facultado</a:t>
              </a:r>
              <a:endParaRPr lang="es-EC" sz="1200">
                <a:effectLst/>
                <a:latin typeface="Times New Roman"/>
                <a:ea typeface="Times New Roman"/>
              </a:endParaRPr>
            </a:p>
          </p:txBody>
        </p:sp>
        <p:sp>
          <p:nvSpPr>
            <p:cNvPr id="17" name="31 Rectángulo redondeado"/>
            <p:cNvSpPr/>
            <p:nvPr/>
          </p:nvSpPr>
          <p:spPr>
            <a:xfrm>
              <a:off x="6048375" y="3019425"/>
              <a:ext cx="1550698" cy="6693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700" kern="1200">
                  <a:solidFill>
                    <a:srgbClr val="000000"/>
                  </a:solidFill>
                  <a:effectLst/>
                  <a:latin typeface="Arial"/>
                  <a:ea typeface="Times New Roman"/>
                </a:rPr>
                <a:t>Consolidar un modelo de gestión estratégica municipal basado en el seguimiento, evaluación y mejora continua de la gestión</a:t>
              </a:r>
              <a:endParaRPr lang="es-EC" sz="1200">
                <a:effectLst/>
                <a:latin typeface="Times New Roman"/>
                <a:ea typeface="Times New Roman"/>
              </a:endParaRPr>
            </a:p>
          </p:txBody>
        </p:sp>
        <p:sp>
          <p:nvSpPr>
            <p:cNvPr id="18" name="32 Rectángulo redondeado"/>
            <p:cNvSpPr/>
            <p:nvPr/>
          </p:nvSpPr>
          <p:spPr>
            <a:xfrm>
              <a:off x="4429125" y="3038474"/>
              <a:ext cx="1404174" cy="70411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700" kern="1200">
                  <a:solidFill>
                    <a:srgbClr val="000000"/>
                  </a:solidFill>
                  <a:effectLst/>
                  <a:latin typeface="Arial"/>
                  <a:ea typeface="Times New Roman"/>
                </a:rPr>
                <a:t>Diseñar e implementar un efectivo sistema de comunicación organizacional y de relaciones públicas institucionales</a:t>
              </a:r>
              <a:endParaRPr lang="es-EC" sz="1200">
                <a:effectLst/>
                <a:latin typeface="Times New Roman"/>
                <a:ea typeface="Times New Roman"/>
              </a:endParaRPr>
            </a:p>
          </p:txBody>
        </p:sp>
        <p:sp>
          <p:nvSpPr>
            <p:cNvPr id="19" name="33 Rectángulo redondeado"/>
            <p:cNvSpPr/>
            <p:nvPr/>
          </p:nvSpPr>
          <p:spPr>
            <a:xfrm>
              <a:off x="3743325" y="2019300"/>
              <a:ext cx="1368188" cy="59855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600" kern="1200">
                  <a:solidFill>
                    <a:srgbClr val="000000"/>
                  </a:solidFill>
                  <a:effectLst/>
                  <a:latin typeface="Arial"/>
                  <a:ea typeface="Times New Roman"/>
                </a:rPr>
                <a:t>Implementar procesos técnicos financieros efectivos</a:t>
              </a:r>
              <a:endParaRPr lang="es-EC" sz="1200">
                <a:effectLst/>
                <a:latin typeface="Times New Roman"/>
                <a:ea typeface="Times New Roman"/>
              </a:endParaRPr>
            </a:p>
          </p:txBody>
        </p:sp>
        <p:sp>
          <p:nvSpPr>
            <p:cNvPr id="20" name="34 Rectángulo redondeado"/>
            <p:cNvSpPr/>
            <p:nvPr/>
          </p:nvSpPr>
          <p:spPr>
            <a:xfrm>
              <a:off x="1695450" y="1875139"/>
              <a:ext cx="1476182" cy="8376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800" kern="1200">
                  <a:solidFill>
                    <a:srgbClr val="000000"/>
                  </a:solidFill>
                  <a:effectLst/>
                  <a:ea typeface="Times New Roman"/>
                  <a:cs typeface="Times New Roman"/>
                </a:rPr>
                <a:t>Impulsar la inversión del gobierno y la cooperación internacional en la implementación de proyectos</a:t>
              </a:r>
              <a:endParaRPr lang="es-EC" sz="1200">
                <a:effectLst/>
                <a:latin typeface="Times New Roman"/>
                <a:ea typeface="Times New Roman"/>
              </a:endParaRPr>
            </a:p>
          </p:txBody>
        </p:sp>
        <p:sp>
          <p:nvSpPr>
            <p:cNvPr id="21" name="35 Rectángulo redondeado"/>
            <p:cNvSpPr/>
            <p:nvPr/>
          </p:nvSpPr>
          <p:spPr>
            <a:xfrm>
              <a:off x="4362450" y="4048125"/>
              <a:ext cx="1872207" cy="8164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800" kern="1200">
                  <a:solidFill>
                    <a:srgbClr val="000000"/>
                  </a:solidFill>
                  <a:effectLst/>
                  <a:ea typeface="Times New Roman"/>
                  <a:cs typeface="Times New Roman"/>
                </a:rPr>
                <a:t>Desarrollar políticas de gestión del talento humano, que promuevan la planificación, buen clima laboral, efectiva clasificación de puestos y políticas salariales</a:t>
              </a:r>
              <a:endParaRPr lang="es-EC" sz="1200">
                <a:effectLst/>
                <a:latin typeface="Times New Roman"/>
                <a:ea typeface="Times New Roman"/>
              </a:endParaRPr>
            </a:p>
          </p:txBody>
        </p:sp>
        <p:sp>
          <p:nvSpPr>
            <p:cNvPr id="22" name="36 Rectángulo redondeado"/>
            <p:cNvSpPr/>
            <p:nvPr/>
          </p:nvSpPr>
          <p:spPr>
            <a:xfrm>
              <a:off x="2390775" y="4048125"/>
              <a:ext cx="1476182" cy="8164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800" kern="1200">
                  <a:solidFill>
                    <a:srgbClr val="000000"/>
                  </a:solidFill>
                  <a:effectLst/>
                  <a:ea typeface="Times New Roman"/>
                  <a:cs typeface="Times New Roman"/>
                </a:rPr>
                <a:t>Fortalecer las competencias técnicas y de desarrollo humano, mediante la capacitación al personal de la Institución</a:t>
              </a:r>
              <a:endParaRPr lang="es-EC" sz="1200">
                <a:effectLst/>
                <a:latin typeface="Times New Roman"/>
                <a:ea typeface="Times New Roman"/>
              </a:endParaRPr>
            </a:p>
          </p:txBody>
        </p:sp>
        <p:sp>
          <p:nvSpPr>
            <p:cNvPr id="23" name="74 Rectángulo"/>
            <p:cNvSpPr/>
            <p:nvPr/>
          </p:nvSpPr>
          <p:spPr>
            <a:xfrm>
              <a:off x="0" y="0"/>
              <a:ext cx="7776864"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s-EC" sz="1100" b="1" kern="1200">
                  <a:solidFill>
                    <a:srgbClr val="000000"/>
                  </a:solidFill>
                  <a:effectLst/>
                  <a:latin typeface="Albertus Medium"/>
                  <a:ea typeface="Times New Roman"/>
                  <a:cs typeface="Times New Roman"/>
                </a:rPr>
                <a:t>MISION</a:t>
              </a:r>
              <a:endParaRPr lang="es-EC" sz="1200">
                <a:effectLst/>
                <a:latin typeface="Times New Roman"/>
                <a:ea typeface="Times New Roman"/>
              </a:endParaRPr>
            </a:p>
          </p:txBody>
        </p:sp>
        <p:sp>
          <p:nvSpPr>
            <p:cNvPr id="24" name="20 Rectángulo redondeado"/>
            <p:cNvSpPr/>
            <p:nvPr/>
          </p:nvSpPr>
          <p:spPr>
            <a:xfrm>
              <a:off x="6153150" y="857250"/>
              <a:ext cx="1476182" cy="69304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700" kern="1200">
                  <a:solidFill>
                    <a:srgbClr val="000000"/>
                  </a:solidFill>
                  <a:effectLst/>
                  <a:latin typeface="Arial"/>
                  <a:ea typeface="Times New Roman"/>
                </a:rPr>
                <a:t>Brindar atención de calidad y calidez, a la ciudadanía en la prestación de servicios institucionales</a:t>
              </a:r>
              <a:endParaRPr lang="es-EC" sz="1200">
                <a:effectLst/>
                <a:latin typeface="Times New Roman"/>
                <a:ea typeface="Times New Roman"/>
              </a:endParaRPr>
            </a:p>
          </p:txBody>
        </p:sp>
        <p:sp>
          <p:nvSpPr>
            <p:cNvPr id="25" name="21 Rectángulo redondeado"/>
            <p:cNvSpPr/>
            <p:nvPr/>
          </p:nvSpPr>
          <p:spPr>
            <a:xfrm>
              <a:off x="5543550" y="2019300"/>
              <a:ext cx="1357645" cy="62104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600" kern="1200">
                  <a:solidFill>
                    <a:srgbClr val="000000"/>
                  </a:solidFill>
                  <a:effectLst/>
                  <a:latin typeface="Arial"/>
                  <a:ea typeface="Times New Roman"/>
                </a:rPr>
                <a:t>Incrementar la productividad y eficiencia de cada unidad operativa</a:t>
              </a:r>
              <a:endParaRPr lang="es-EC" sz="1200">
                <a:effectLst/>
                <a:latin typeface="Times New Roman"/>
                <a:ea typeface="Times New Roman"/>
              </a:endParaRPr>
            </a:p>
          </p:txBody>
        </p:sp>
        <p:sp>
          <p:nvSpPr>
            <p:cNvPr id="26" name="26 Rectángulo redondeado"/>
            <p:cNvSpPr/>
            <p:nvPr/>
          </p:nvSpPr>
          <p:spPr>
            <a:xfrm>
              <a:off x="2867025" y="3038475"/>
              <a:ext cx="1368152" cy="57069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s-EC" sz="700" kern="1200">
                  <a:solidFill>
                    <a:srgbClr val="000000"/>
                  </a:solidFill>
                  <a:effectLst/>
                  <a:latin typeface="Arial"/>
                  <a:ea typeface="Times New Roman"/>
                </a:rPr>
                <a:t>Implementar el modelo de gestión organizacional por procesos</a:t>
              </a:r>
              <a:endParaRPr lang="es-EC" sz="1200">
                <a:effectLst/>
                <a:latin typeface="Times New Roman"/>
                <a:ea typeface="Times New Roman"/>
              </a:endParaRPr>
            </a:p>
          </p:txBody>
        </p:sp>
        <p:cxnSp>
          <p:nvCxnSpPr>
            <p:cNvPr id="27" name="37 Conector recto de flecha"/>
            <p:cNvCxnSpPr/>
            <p:nvPr/>
          </p:nvCxnSpPr>
          <p:spPr>
            <a:xfrm flipH="1" flipV="1">
              <a:off x="2543421" y="3650372"/>
              <a:ext cx="589739" cy="401349"/>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38 Conector recto de flecha"/>
            <p:cNvCxnSpPr/>
            <p:nvPr/>
          </p:nvCxnSpPr>
          <p:spPr>
            <a:xfrm flipH="1" flipV="1">
              <a:off x="5010002" y="3742593"/>
              <a:ext cx="184417" cy="305532"/>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39 Conector recto de flecha"/>
            <p:cNvCxnSpPr/>
            <p:nvPr/>
          </p:nvCxnSpPr>
          <p:spPr>
            <a:xfrm flipV="1">
              <a:off x="5943600" y="3688798"/>
              <a:ext cx="633950" cy="362923"/>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41 Conector recto de flecha"/>
            <p:cNvCxnSpPr/>
            <p:nvPr/>
          </p:nvCxnSpPr>
          <p:spPr>
            <a:xfrm flipV="1">
              <a:off x="3442455" y="3609976"/>
              <a:ext cx="243720" cy="438150"/>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43 Conector recto de flecha"/>
            <p:cNvCxnSpPr/>
            <p:nvPr/>
          </p:nvCxnSpPr>
          <p:spPr>
            <a:xfrm flipH="1" flipV="1">
              <a:off x="6619875" y="2638425"/>
              <a:ext cx="243058" cy="387073"/>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45 Conector recto de flecha"/>
            <p:cNvCxnSpPr/>
            <p:nvPr/>
          </p:nvCxnSpPr>
          <p:spPr>
            <a:xfrm flipH="1" flipV="1">
              <a:off x="3133725" y="2590800"/>
              <a:ext cx="1440126" cy="432049"/>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46 Conector recto de flecha"/>
            <p:cNvCxnSpPr/>
            <p:nvPr/>
          </p:nvCxnSpPr>
          <p:spPr>
            <a:xfrm flipV="1">
              <a:off x="4229100" y="2638425"/>
              <a:ext cx="1389237" cy="435998"/>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47 Conector recto de flecha"/>
            <p:cNvCxnSpPr/>
            <p:nvPr/>
          </p:nvCxnSpPr>
          <p:spPr>
            <a:xfrm flipV="1">
              <a:off x="3581400" y="2638425"/>
              <a:ext cx="774223" cy="384495"/>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51 Conector recto de flecha"/>
            <p:cNvCxnSpPr/>
            <p:nvPr/>
          </p:nvCxnSpPr>
          <p:spPr>
            <a:xfrm flipV="1">
              <a:off x="1943100" y="2712803"/>
              <a:ext cx="447675" cy="304030"/>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53 Conector recto de flecha"/>
            <p:cNvCxnSpPr>
              <a:stCxn id="20" idx="0"/>
            </p:cNvCxnSpPr>
            <p:nvPr/>
          </p:nvCxnSpPr>
          <p:spPr>
            <a:xfrm flipH="1" flipV="1">
              <a:off x="2038351" y="1533526"/>
              <a:ext cx="395190" cy="341613"/>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55 Conector recto de flecha"/>
            <p:cNvCxnSpPr/>
            <p:nvPr/>
          </p:nvCxnSpPr>
          <p:spPr>
            <a:xfrm flipV="1">
              <a:off x="2733675" y="1606164"/>
              <a:ext cx="532047" cy="268976"/>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59 Conector recto de flecha"/>
            <p:cNvCxnSpPr/>
            <p:nvPr/>
          </p:nvCxnSpPr>
          <p:spPr>
            <a:xfrm flipH="1" flipV="1">
              <a:off x="3866956" y="1606164"/>
              <a:ext cx="557274" cy="408903"/>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62 Conector recto de flecha"/>
            <p:cNvCxnSpPr/>
            <p:nvPr/>
          </p:nvCxnSpPr>
          <p:spPr>
            <a:xfrm flipV="1">
              <a:off x="6219825" y="1552575"/>
              <a:ext cx="671319" cy="464253"/>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67 Conector recto de flecha"/>
            <p:cNvCxnSpPr/>
            <p:nvPr/>
          </p:nvCxnSpPr>
          <p:spPr>
            <a:xfrm flipV="1">
              <a:off x="4552950" y="1543050"/>
              <a:ext cx="720062" cy="472017"/>
            </a:xfrm>
            <a:prstGeom prst="straightConnector1">
              <a:avLst/>
            </a:prstGeom>
            <a:ln w="2222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68 CuadroTexto"/>
            <p:cNvSpPr txBox="1"/>
            <p:nvPr/>
          </p:nvSpPr>
          <p:spPr>
            <a:xfrm>
              <a:off x="895350" y="76200"/>
              <a:ext cx="6807282" cy="584775"/>
            </a:xfrm>
            <a:prstGeom prst="rect">
              <a:avLst/>
            </a:prstGeom>
            <a:noFill/>
            <a:ln>
              <a:noFill/>
            </a:ln>
          </p:spPr>
          <p:txBody>
            <a:bodyPr wrap="square" rtlCol="0">
              <a:spAutoFit/>
            </a:bodyPr>
            <a:lstStyle/>
            <a:p>
              <a:pPr algn="just">
                <a:spcAft>
                  <a:spcPts val="0"/>
                </a:spcAft>
              </a:pPr>
              <a:r>
                <a:rPr lang="es-ES" sz="800" kern="1200" dirty="0">
                  <a:solidFill>
                    <a:srgbClr val="000000"/>
                  </a:solidFill>
                  <a:effectLst/>
                  <a:latin typeface="Calibri"/>
                  <a:ea typeface="Times New Roman"/>
                  <a:cs typeface="Times New Roman"/>
                </a:rPr>
                <a:t>Proporcionar a la ciudadanía del cantón La Concordia, servicios municipales de calidad, de forma equitativa y solidaria, a través de una administración con plena orientación de servicio, con procesos eficientes, de forma oportuna y responsable de sus recursos, mediante la ejecución de una planificación participativa, cuyos programas, planes y proyectos, contribuyan al bienestar integral y fomenten el desarrollo social, agroindustrial, cultural, económico y la conservación ambiental, del cantón y de sus habitantes.</a:t>
              </a:r>
              <a:endParaRPr lang="es-EC" sz="1200" dirty="0">
                <a:effectLst/>
                <a:latin typeface="Times New Roman"/>
                <a:ea typeface="Times New Roman"/>
              </a:endParaRPr>
            </a:p>
          </p:txBody>
        </p:sp>
      </p:grpSp>
    </p:spTree>
    <p:extLst>
      <p:ext uri="{BB962C8B-B14F-4D97-AF65-F5344CB8AC3E}">
        <p14:creationId xmlns:p14="http://schemas.microsoft.com/office/powerpoint/2010/main" val="347142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C" sz="3000" dirty="0" smtClean="0"/>
              <a:t>Mapa Estratégico…</a:t>
            </a:r>
            <a:endParaRPr lang="es-EC" sz="3000" dirty="0"/>
          </a:p>
        </p:txBody>
      </p:sp>
      <p:sp>
        <p:nvSpPr>
          <p:cNvPr id="3" name="2 Marcador de contenido"/>
          <p:cNvSpPr>
            <a:spLocks noGrp="1"/>
          </p:cNvSpPr>
          <p:nvPr>
            <p:ph idx="1"/>
          </p:nvPr>
        </p:nvSpPr>
        <p:spPr/>
        <p:txBody>
          <a:bodyPr>
            <a:normAutofit fontScale="92500"/>
          </a:bodyPr>
          <a:lstStyle/>
          <a:p>
            <a:pPr algn="just"/>
            <a:r>
              <a:rPr lang="es-EC" dirty="0"/>
              <a:t>En las organizaciones de gobierno y sin fines de lucro, el fin inherente es el logro de su misión. Si bien es cierto para su operación requieren mantener un objetivo de buen desempeño financiero, ya que el mal uso de presupuestos o la falta de recursos financieros sería un factor restrictivo para la Institución, sin embargo estos no representan una medida de su razón de ser.</a:t>
            </a:r>
          </a:p>
          <a:p>
            <a:endParaRPr lang="es-EC" dirty="0"/>
          </a:p>
        </p:txBody>
      </p:sp>
    </p:spTree>
    <p:extLst>
      <p:ext uri="{BB962C8B-B14F-4D97-AF65-F5344CB8AC3E}">
        <p14:creationId xmlns:p14="http://schemas.microsoft.com/office/powerpoint/2010/main" val="3087149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9657"/>
            <a:ext cx="8229600" cy="1399032"/>
          </a:xfrm>
        </p:spPr>
        <p:txBody>
          <a:bodyPr>
            <a:normAutofit/>
          </a:bodyPr>
          <a:lstStyle/>
          <a:p>
            <a:pPr algn="just"/>
            <a:r>
              <a:rPr lang="es-EC" sz="2000" b="1" dirty="0"/>
              <a:t>Alineación de objetivos estratégicos institucionales a los objetivos del PDyOT 2025 del GADMCLC y del Plan Nacional del Buen Vivir</a:t>
            </a:r>
            <a:endParaRPr lang="es-EC" sz="20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06" t="21517" r="23847" b="12705"/>
          <a:stretch/>
        </p:blipFill>
        <p:spPr bwMode="auto">
          <a:xfrm>
            <a:off x="1122914" y="1484784"/>
            <a:ext cx="715615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63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C" sz="2000" b="1" dirty="0" smtClean="0"/>
              <a:t>Alineación de objetivos estratégicos institucionales a los objetivos del PDyOT 2025 del GADMCLC y del Plan Nacional del Buen Vivir</a:t>
            </a:r>
            <a:endParaRPr lang="es-EC" sz="2000"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352" t="25942" r="24008" b="17907"/>
          <a:stretch/>
        </p:blipFill>
        <p:spPr bwMode="auto">
          <a:xfrm>
            <a:off x="971600" y="1700808"/>
            <a:ext cx="769951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68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000" b="1" dirty="0" smtClean="0"/>
              <a:t>Cuadro de Mando Integral</a:t>
            </a:r>
            <a:endParaRPr lang="es-EC" sz="3000" b="1"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43" t="23567" r="12556" b="10040"/>
          <a:stretch/>
        </p:blipFill>
        <p:spPr bwMode="auto">
          <a:xfrm>
            <a:off x="483991" y="1556792"/>
            <a:ext cx="833648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48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000" dirty="0" smtClean="0"/>
              <a:t>Metas </a:t>
            </a:r>
            <a:r>
              <a:rPr lang="es-EC" sz="3000" dirty="0"/>
              <a:t>de los KPIs: </a:t>
            </a:r>
            <a:r>
              <a:rPr lang="es-EC" sz="3000" dirty="0" smtClean="0"/>
              <a:t/>
            </a:r>
            <a:br>
              <a:rPr lang="es-EC" sz="3000" dirty="0" smtClean="0"/>
            </a:br>
            <a:r>
              <a:rPr lang="es-EC" sz="3000" dirty="0" smtClean="0"/>
              <a:t>Nivel </a:t>
            </a:r>
            <a:r>
              <a:rPr lang="es-EC" sz="3000" dirty="0"/>
              <a:t>Actual vs Mínimo </a:t>
            </a:r>
            <a:r>
              <a:rPr lang="es-EC" sz="3000" dirty="0" smtClean="0"/>
              <a:t>Aceptable</a:t>
            </a:r>
            <a:endParaRPr lang="es-EC" sz="30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88" t="28484" r="17049" b="16803"/>
          <a:stretch/>
        </p:blipFill>
        <p:spPr bwMode="auto">
          <a:xfrm>
            <a:off x="467544" y="1700808"/>
            <a:ext cx="8439462" cy="400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715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000" b="1" dirty="0" smtClean="0"/>
              <a:t>Priorización de Proyectos</a:t>
            </a:r>
            <a:endParaRPr lang="es-EC" sz="3000" b="1"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70" t="46721" r="42971" b="8607"/>
          <a:stretch/>
        </p:blipFill>
        <p:spPr bwMode="auto">
          <a:xfrm>
            <a:off x="1907704" y="1772816"/>
            <a:ext cx="6048672" cy="470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316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idx="1"/>
          </p:nvPr>
        </p:nvSpPr>
        <p:spPr/>
        <p:txBody>
          <a:bodyPr>
            <a:normAutofit fontScale="70000" lnSpcReduction="20000"/>
          </a:bodyPr>
          <a:lstStyle/>
          <a:p>
            <a:pPr algn="just"/>
            <a:r>
              <a:rPr lang="es-EC" dirty="0"/>
              <a:t>Es indispensable apuntar hacia un modelo de gobierno, que se ajuste a la realidad local, que destaque las potencialidades del cantón y apunte su trabajo en pro de explotar dichas potencialidades, para contribuir a la satisfacción de la ciudadanía y a mejorar su calidad de vida, a través de la ejecución de proyectos e iniciativas, que surgen del desarrollo de una planificación estratégica.</a:t>
            </a:r>
          </a:p>
          <a:p>
            <a:pPr algn="just"/>
            <a:r>
              <a:rPr lang="es-EC" dirty="0"/>
              <a:t>La metodología para la valoración de los factores, resultado del análisis situacional, permitió filtrar los factores más relevantes, los mismos que fueron el punto de partida para establecer las acciones estratégicas que responderán a ambientes o condiciones complejas o cambiantes, aprovechando las oportunidades, maximizando las fortalezas y atenuando las debilidades y amenazas.</a:t>
            </a:r>
          </a:p>
          <a:p>
            <a:endParaRPr lang="es-EC" dirty="0"/>
          </a:p>
        </p:txBody>
      </p:sp>
    </p:spTree>
    <p:extLst>
      <p:ext uri="{BB962C8B-B14F-4D97-AF65-F5344CB8AC3E}">
        <p14:creationId xmlns:p14="http://schemas.microsoft.com/office/powerpoint/2010/main" val="1883721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0000" lnSpcReduction="20000"/>
          </a:bodyPr>
          <a:lstStyle/>
          <a:p>
            <a:pPr algn="just"/>
            <a:r>
              <a:rPr lang="es-EC" dirty="0"/>
              <a:t>Con la implementación del Cuadro de Mando Integral, como una herramienta de control y gestión, en la que se establecen las medidas, métodos y medios para alcanzar los objetivos estratégicos planteados, permitirá al GAD La Concordia, obtener un eficiente control en su gestión, mediante el seguimiento y evaluación del cumplimiento de metas, a través de  indicadores de gestión.</a:t>
            </a:r>
          </a:p>
          <a:p>
            <a:pPr algn="just"/>
            <a:r>
              <a:rPr lang="es-EC" dirty="0"/>
              <a:t>La planificación estratégica propuesta para el Gobierno Autónomo Descentralizado Municipal del cantón La Concordia, plantea acciones o iniciativas, obtenidas en forma metódica y sistematizada, analizando y valorando todo un conjunto de aspectos que atañen a la entidad, destacando lo prioritario y ajustado a la realidad del GAD Municipal y del cantón La Concordia.</a:t>
            </a:r>
          </a:p>
        </p:txBody>
      </p:sp>
    </p:spTree>
    <p:extLst>
      <p:ext uri="{BB962C8B-B14F-4D97-AF65-F5344CB8AC3E}">
        <p14:creationId xmlns:p14="http://schemas.microsoft.com/office/powerpoint/2010/main" val="400552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Recomendaciones</a:t>
            </a:r>
            <a:endParaRPr lang="es-EC" b="1" dirty="0"/>
          </a:p>
        </p:txBody>
      </p:sp>
      <p:sp>
        <p:nvSpPr>
          <p:cNvPr id="3" name="2 Marcador de contenido"/>
          <p:cNvSpPr>
            <a:spLocks noGrp="1"/>
          </p:cNvSpPr>
          <p:nvPr>
            <p:ph idx="1"/>
          </p:nvPr>
        </p:nvSpPr>
        <p:spPr/>
        <p:txBody>
          <a:bodyPr>
            <a:normAutofit fontScale="77500" lnSpcReduction="20000"/>
          </a:bodyPr>
          <a:lstStyle/>
          <a:p>
            <a:pPr algn="just"/>
            <a:r>
              <a:rPr lang="es-EC" dirty="0"/>
              <a:t>Presentar el presente proyecto de planificación estratégica, al Alcalde en calidad de Máxima Autoridad del GAD Municipal, con la finalidad de que proceda a la aprobación, previo revisión y análisis del cuerpo directivo y asesor, y una vez que haya sido puesto a conocimiento del Concejo Municipal, de acuerdo a lo que establece la ley.</a:t>
            </a:r>
          </a:p>
          <a:p>
            <a:pPr algn="just"/>
            <a:r>
              <a:rPr lang="es-EC" dirty="0"/>
              <a:t>Posterior a la aprobación, se recomienda diseñar y ejecutar un plan de implementación y difusión de la planificación estratégica, que incluya actividades tales como, talleres teóricos sobre planificación estratégica para todo el personal, selección de medios de difusión, cronogramas para la presentación y capacitación al personal para su ejecución.</a:t>
            </a:r>
          </a:p>
          <a:p>
            <a:endParaRPr lang="es-EC" dirty="0"/>
          </a:p>
        </p:txBody>
      </p:sp>
    </p:spTree>
    <p:extLst>
      <p:ext uri="{BB962C8B-B14F-4D97-AF65-F5344CB8AC3E}">
        <p14:creationId xmlns:p14="http://schemas.microsoft.com/office/powerpoint/2010/main" val="157331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smtClean="0"/>
              <a:t>…Antecedentes</a:t>
            </a:r>
            <a:endParaRPr lang="es-EC" sz="3200" b="1" dirty="0"/>
          </a:p>
        </p:txBody>
      </p:sp>
      <p:sp>
        <p:nvSpPr>
          <p:cNvPr id="3" name="2 Marcador de contenido"/>
          <p:cNvSpPr>
            <a:spLocks noGrp="1"/>
          </p:cNvSpPr>
          <p:nvPr>
            <p:ph idx="1"/>
          </p:nvPr>
        </p:nvSpPr>
        <p:spPr/>
        <p:txBody>
          <a:bodyPr>
            <a:normAutofit fontScale="85000" lnSpcReduction="20000"/>
          </a:bodyPr>
          <a:lstStyle/>
          <a:p>
            <a:pPr algn="just"/>
            <a:r>
              <a:rPr lang="es-EC" dirty="0"/>
              <a:t>El GADMCLC se declara formalmente constituido el 31 de julio de 2009, según la Declaratoria de Constitución del Gobierno Municipal de La Concordia y conforme el Art. 115 de la Orgánica de Régimen Municipal del 26 de noviembre de 2007.</a:t>
            </a:r>
          </a:p>
          <a:p>
            <a:pPr algn="just"/>
            <a:r>
              <a:rPr lang="es-EC" dirty="0"/>
              <a:t>La sede del GAD Municipal es la cabecera cantonal prevista en la ley de creación del cantón, es decir el cantón La Concordia.</a:t>
            </a:r>
          </a:p>
          <a:p>
            <a:pPr algn="just"/>
            <a:r>
              <a:rPr lang="es-EC" dirty="0"/>
              <a:t>La continua disputa entre dos provincias por la jurisdicción político-administrativa del cantón La Concordia, distrajo a las autoridades de ejecutar obras en beneficio de la comunidad. </a:t>
            </a:r>
          </a:p>
          <a:p>
            <a:endParaRPr lang="es-EC" dirty="0"/>
          </a:p>
        </p:txBody>
      </p:sp>
    </p:spTree>
    <p:extLst>
      <p:ext uri="{BB962C8B-B14F-4D97-AF65-F5344CB8AC3E}">
        <p14:creationId xmlns:p14="http://schemas.microsoft.com/office/powerpoint/2010/main" val="108912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fontScale="92500" lnSpcReduction="20000"/>
          </a:bodyPr>
          <a:lstStyle/>
          <a:p>
            <a:pPr algn="just"/>
            <a:r>
              <a:rPr lang="es-EC" dirty="0"/>
              <a:t>Debido a la dinámica cambiante de las leyes, reglamentos, acuerdos, resoluciones, normas y demás instrumentos legales que rigen el accionar municipal, deben ser revisadas constantemente, ya que como entidad del sector público, debe regirse a lo contemplado en las mismas, a fin de evitar sanciones por incumplimientos.</a:t>
            </a:r>
          </a:p>
          <a:p>
            <a:pPr algn="just"/>
            <a:r>
              <a:rPr lang="es-EC" dirty="0"/>
              <a:t>Implementar los proyectos y planes propuestos en el presente estudio, a fin de cumplir con los objetivos estratégicos, la misión y la visión institucional planteados.</a:t>
            </a:r>
          </a:p>
        </p:txBody>
      </p:sp>
    </p:spTree>
    <p:extLst>
      <p:ext uri="{BB962C8B-B14F-4D97-AF65-F5344CB8AC3E}">
        <p14:creationId xmlns:p14="http://schemas.microsoft.com/office/powerpoint/2010/main" val="1606494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789040"/>
            <a:ext cx="8229600" cy="1143000"/>
          </a:xfrm>
        </p:spPr>
        <p:txBody>
          <a:bodyPr/>
          <a:lstStyle/>
          <a:p>
            <a:pPr algn="r"/>
            <a:r>
              <a:rPr lang="es-EC" b="1" dirty="0" smtClean="0"/>
              <a:t>Muchas Gracias</a:t>
            </a:r>
            <a:endParaRPr lang="es-EC" b="1" dirty="0"/>
          </a:p>
        </p:txBody>
      </p:sp>
    </p:spTree>
    <p:extLst>
      <p:ext uri="{BB962C8B-B14F-4D97-AF65-F5344CB8AC3E}">
        <p14:creationId xmlns:p14="http://schemas.microsoft.com/office/powerpoint/2010/main" val="250911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274638"/>
            <a:ext cx="8229600" cy="1143000"/>
          </a:xfrm>
        </p:spPr>
        <p:txBody>
          <a:bodyPr>
            <a:normAutofit/>
          </a:bodyPr>
          <a:lstStyle/>
          <a:p>
            <a:pPr algn="ctr"/>
            <a:r>
              <a:rPr lang="es-EC" sz="2500" b="1" dirty="0" smtClean="0"/>
              <a:t>Datos generales del cantón La Concordia</a:t>
            </a:r>
            <a:endParaRPr lang="es-EC" sz="2500" b="1" dirty="0"/>
          </a:p>
        </p:txBody>
      </p:sp>
      <p:graphicFrame>
        <p:nvGraphicFramePr>
          <p:cNvPr id="5" name="4 Tabla"/>
          <p:cNvGraphicFramePr>
            <a:graphicFrameLocks noGrp="1"/>
          </p:cNvGraphicFramePr>
          <p:nvPr>
            <p:extLst>
              <p:ext uri="{D42A27DB-BD31-4B8C-83A1-F6EECF244321}">
                <p14:modId xmlns:p14="http://schemas.microsoft.com/office/powerpoint/2010/main" val="3766343072"/>
              </p:ext>
            </p:extLst>
          </p:nvPr>
        </p:nvGraphicFramePr>
        <p:xfrm>
          <a:off x="1043608" y="1556792"/>
          <a:ext cx="7488832" cy="4824538"/>
        </p:xfrm>
        <a:graphic>
          <a:graphicData uri="http://schemas.openxmlformats.org/drawingml/2006/table">
            <a:tbl>
              <a:tblPr firstRow="1" firstCol="1" bandRow="1">
                <a:tableStyleId>{5C22544A-7EE6-4342-B048-85BDC9FD1C3A}</a:tableStyleId>
              </a:tblPr>
              <a:tblGrid>
                <a:gridCol w="2765298"/>
                <a:gridCol w="4723534"/>
              </a:tblGrid>
              <a:tr h="312552">
                <a:tc>
                  <a:txBody>
                    <a:bodyPr/>
                    <a:lstStyle/>
                    <a:p>
                      <a:pPr algn="just">
                        <a:lnSpc>
                          <a:spcPct val="115000"/>
                        </a:lnSpc>
                        <a:spcAft>
                          <a:spcPts val="0"/>
                        </a:spcAft>
                      </a:pPr>
                      <a:r>
                        <a:rPr lang="es-EC" sz="1100" dirty="0">
                          <a:effectLst/>
                        </a:rPr>
                        <a:t>Fecha creación cantón</a:t>
                      </a:r>
                      <a:endParaRPr lang="es-EC"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a:effectLst/>
                        </a:rPr>
                        <a:t>26 de noviembre 2007 (provincia de Esmeraldas)</a:t>
                      </a:r>
                      <a:endParaRPr lang="es-EC" sz="1100">
                        <a:effectLst/>
                        <a:latin typeface="Calibri"/>
                        <a:ea typeface="Calibri"/>
                        <a:cs typeface="Times New Roman"/>
                      </a:endParaRPr>
                    </a:p>
                  </a:txBody>
                  <a:tcPr marL="68580" marR="68580" marT="0" marB="0"/>
                </a:tc>
              </a:tr>
              <a:tr h="644569">
                <a:tc>
                  <a:txBody>
                    <a:bodyPr/>
                    <a:lstStyle/>
                    <a:p>
                      <a:pPr algn="just">
                        <a:lnSpc>
                          <a:spcPct val="115000"/>
                        </a:lnSpc>
                        <a:spcAft>
                          <a:spcPts val="0"/>
                        </a:spcAft>
                      </a:pPr>
                      <a:r>
                        <a:rPr lang="es-EC" sz="1100">
                          <a:effectLst/>
                        </a:rPr>
                        <a:t>Ubicación</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dirty="0">
                          <a:effectLst/>
                        </a:rPr>
                        <a:t>Noroccidente de la provincia de Santo Domingo de los Tsáchilas</a:t>
                      </a:r>
                      <a:endParaRPr lang="es-EC" sz="1100" dirty="0">
                        <a:effectLst/>
                        <a:latin typeface="Calibri"/>
                        <a:ea typeface="Calibri"/>
                        <a:cs typeface="Times New Roman"/>
                      </a:endParaRPr>
                    </a:p>
                  </a:txBody>
                  <a:tcPr marL="68580" marR="68580" marT="0" marB="0"/>
                </a:tc>
              </a:tr>
              <a:tr h="312552">
                <a:tc>
                  <a:txBody>
                    <a:bodyPr/>
                    <a:lstStyle/>
                    <a:p>
                      <a:pPr algn="just">
                        <a:lnSpc>
                          <a:spcPct val="115000"/>
                        </a:lnSpc>
                        <a:spcAft>
                          <a:spcPts val="0"/>
                        </a:spcAft>
                      </a:pPr>
                      <a:r>
                        <a:rPr lang="es-EC" sz="1100">
                          <a:effectLst/>
                        </a:rPr>
                        <a:t>Población al 2014</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a:effectLst/>
                        </a:rPr>
                        <a:t>47776 (INEC)</a:t>
                      </a:r>
                      <a:endParaRPr lang="es-EC" sz="1100">
                        <a:effectLst/>
                        <a:latin typeface="Calibri"/>
                        <a:ea typeface="Calibri"/>
                        <a:cs typeface="Times New Roman"/>
                      </a:endParaRPr>
                    </a:p>
                  </a:txBody>
                  <a:tcPr marL="68580" marR="68580" marT="0" marB="0"/>
                </a:tc>
              </a:tr>
              <a:tr h="312552">
                <a:tc>
                  <a:txBody>
                    <a:bodyPr/>
                    <a:lstStyle/>
                    <a:p>
                      <a:pPr algn="just">
                        <a:lnSpc>
                          <a:spcPct val="115000"/>
                        </a:lnSpc>
                        <a:spcAft>
                          <a:spcPts val="0"/>
                        </a:spcAft>
                      </a:pPr>
                      <a:r>
                        <a:rPr lang="es-EC" sz="1100">
                          <a:effectLst/>
                        </a:rPr>
                        <a:t>Extensión</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a:effectLst/>
                        </a:rPr>
                        <a:t>324,46 KM</a:t>
                      </a:r>
                      <a:r>
                        <a:rPr lang="es-EC" sz="1100" baseline="30000">
                          <a:effectLst/>
                        </a:rPr>
                        <a:t>2</a:t>
                      </a:r>
                      <a:endParaRPr lang="es-EC" sz="1100">
                        <a:effectLst/>
                        <a:latin typeface="Calibri"/>
                        <a:ea typeface="Calibri"/>
                        <a:cs typeface="Times New Roman"/>
                      </a:endParaRPr>
                    </a:p>
                  </a:txBody>
                  <a:tcPr marL="68580" marR="68580" marT="0" marB="0"/>
                </a:tc>
              </a:tr>
              <a:tr h="1308605">
                <a:tc>
                  <a:txBody>
                    <a:bodyPr/>
                    <a:lstStyle/>
                    <a:p>
                      <a:pPr algn="just">
                        <a:lnSpc>
                          <a:spcPct val="115000"/>
                        </a:lnSpc>
                        <a:spcAft>
                          <a:spcPts val="0"/>
                        </a:spcAft>
                      </a:pPr>
                      <a:r>
                        <a:rPr lang="es-EC" sz="1100">
                          <a:effectLst/>
                        </a:rPr>
                        <a:t>Límites</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a:effectLst/>
                        </a:rPr>
                        <a:t>Norte: Quinindé (Esmeraldas) y Puerto Quito (Pichincha)</a:t>
                      </a:r>
                    </a:p>
                    <a:p>
                      <a:pPr algn="just">
                        <a:lnSpc>
                          <a:spcPct val="115000"/>
                        </a:lnSpc>
                        <a:spcAft>
                          <a:spcPts val="0"/>
                        </a:spcAft>
                      </a:pPr>
                      <a:r>
                        <a:rPr lang="es-EC" sz="1100">
                          <a:effectLst/>
                        </a:rPr>
                        <a:t>Sur: Santo Domingo y El Carmen (Manabí)</a:t>
                      </a:r>
                    </a:p>
                    <a:p>
                      <a:pPr algn="just">
                        <a:lnSpc>
                          <a:spcPct val="115000"/>
                        </a:lnSpc>
                        <a:spcAft>
                          <a:spcPts val="0"/>
                        </a:spcAft>
                      </a:pPr>
                      <a:r>
                        <a:rPr lang="es-EC" sz="1100">
                          <a:effectLst/>
                        </a:rPr>
                        <a:t>Este: Santo Domingo</a:t>
                      </a:r>
                    </a:p>
                    <a:p>
                      <a:pPr algn="just">
                        <a:lnSpc>
                          <a:spcPct val="115000"/>
                        </a:lnSpc>
                        <a:spcAft>
                          <a:spcPts val="0"/>
                        </a:spcAft>
                      </a:pPr>
                      <a:r>
                        <a:rPr lang="es-EC" sz="1100">
                          <a:effectLst/>
                        </a:rPr>
                        <a:t>Oeste: Chone (Manabí)</a:t>
                      </a:r>
                      <a:endParaRPr lang="es-EC" sz="1100">
                        <a:effectLst/>
                        <a:latin typeface="Calibri"/>
                        <a:ea typeface="Calibri"/>
                        <a:cs typeface="Times New Roman"/>
                      </a:endParaRPr>
                    </a:p>
                  </a:txBody>
                  <a:tcPr marL="68580" marR="68580" marT="0" marB="0"/>
                </a:tc>
              </a:tr>
              <a:tr h="312552">
                <a:tc>
                  <a:txBody>
                    <a:bodyPr/>
                    <a:lstStyle/>
                    <a:p>
                      <a:pPr algn="just">
                        <a:lnSpc>
                          <a:spcPct val="115000"/>
                        </a:lnSpc>
                        <a:spcAft>
                          <a:spcPts val="0"/>
                        </a:spcAft>
                      </a:pPr>
                      <a:r>
                        <a:rPr lang="es-EC" sz="1100">
                          <a:effectLst/>
                        </a:rPr>
                        <a:t>Parroquias rurales</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a:effectLst/>
                        </a:rPr>
                        <a:t>La Villegas, Monterrey, Plan Piloto</a:t>
                      </a:r>
                      <a:endParaRPr lang="es-EC" sz="1100">
                        <a:effectLst/>
                        <a:latin typeface="Calibri"/>
                        <a:ea typeface="Calibri"/>
                        <a:cs typeface="Times New Roman"/>
                      </a:endParaRPr>
                    </a:p>
                  </a:txBody>
                  <a:tcPr marL="68580" marR="68580" marT="0" marB="0"/>
                </a:tc>
              </a:tr>
              <a:tr h="644569">
                <a:tc>
                  <a:txBody>
                    <a:bodyPr/>
                    <a:lstStyle/>
                    <a:p>
                      <a:pPr algn="just">
                        <a:lnSpc>
                          <a:spcPct val="115000"/>
                        </a:lnSpc>
                        <a:spcAft>
                          <a:spcPts val="0"/>
                        </a:spcAft>
                      </a:pPr>
                      <a:r>
                        <a:rPr lang="es-EC" sz="1100">
                          <a:effectLst/>
                        </a:rPr>
                        <a:t>Reforma al Estatuto de creación</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a:effectLst/>
                        </a:rPr>
                        <a:t>31 de mayo 2013, 2do. Cantón de la provincia de Santo Domingo de los Tsáchilas</a:t>
                      </a:r>
                      <a:endParaRPr lang="es-EC" sz="1100">
                        <a:effectLst/>
                        <a:latin typeface="Calibri"/>
                        <a:ea typeface="Calibri"/>
                        <a:cs typeface="Times New Roman"/>
                      </a:endParaRPr>
                    </a:p>
                  </a:txBody>
                  <a:tcPr marL="68580" marR="68580" marT="0" marB="0"/>
                </a:tc>
              </a:tr>
              <a:tr h="976587">
                <a:tc>
                  <a:txBody>
                    <a:bodyPr/>
                    <a:lstStyle/>
                    <a:p>
                      <a:pPr algn="just">
                        <a:lnSpc>
                          <a:spcPct val="115000"/>
                        </a:lnSpc>
                        <a:spcAft>
                          <a:spcPts val="0"/>
                        </a:spcAft>
                      </a:pPr>
                      <a:r>
                        <a:rPr lang="es-EC" sz="1100">
                          <a:effectLst/>
                        </a:rPr>
                        <a:t>Actividad económica</a:t>
                      </a:r>
                      <a:endParaRPr lang="es-EC"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100" dirty="0">
                          <a:effectLst/>
                        </a:rPr>
                        <a:t>Producción agrícola, agroindustrial, principales productos: palma africana, cacao, abacá, banano. Comercio, turismo</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8053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500" b="1" dirty="0" smtClean="0"/>
              <a:t>Identificación del Problema</a:t>
            </a:r>
            <a:endParaRPr lang="es-EC" sz="3500" b="1" dirty="0"/>
          </a:p>
        </p:txBody>
      </p:sp>
      <p:sp>
        <p:nvSpPr>
          <p:cNvPr id="3" name="2 Marcador de contenido"/>
          <p:cNvSpPr>
            <a:spLocks noGrp="1"/>
          </p:cNvSpPr>
          <p:nvPr>
            <p:ph idx="1"/>
          </p:nvPr>
        </p:nvSpPr>
        <p:spPr/>
        <p:txBody>
          <a:bodyPr>
            <a:normAutofit/>
          </a:bodyPr>
          <a:lstStyle/>
          <a:p>
            <a:pPr algn="just"/>
            <a:r>
              <a:rPr lang="es-EC" sz="2600" dirty="0"/>
              <a:t>El GAD Municipal La Concordia, no cuenta con una planificación estratégica, mediante la cual se defina un direccionamiento estratégico para la institución, que permita establecer los objetivos, metas y estrategias que la municipalidad debe asumir para alcanzar su fortalecimiento y sostenibilidad en el tiempo, tampoco cuenta con un diseño de Cuadro de Mando Integral, el cual constituye un instrumento de medición y una herramienta eficaz para llevar a cabo el plan estratégico</a:t>
            </a:r>
            <a:r>
              <a:rPr lang="es-EC" sz="2600" dirty="0" smtClean="0"/>
              <a:t>.</a:t>
            </a:r>
            <a:endParaRPr lang="es-EC" sz="2600" dirty="0"/>
          </a:p>
        </p:txBody>
      </p:sp>
    </p:spTree>
    <p:extLst>
      <p:ext uri="{BB962C8B-B14F-4D97-AF65-F5344CB8AC3E}">
        <p14:creationId xmlns:p14="http://schemas.microsoft.com/office/powerpoint/2010/main" val="387121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500" b="1" dirty="0" smtClean="0"/>
              <a:t>Justificación e Importancia</a:t>
            </a:r>
            <a:endParaRPr lang="es-EC" sz="3500" b="1" dirty="0"/>
          </a:p>
        </p:txBody>
      </p:sp>
      <p:sp>
        <p:nvSpPr>
          <p:cNvPr id="3" name="2 Marcador de contenido"/>
          <p:cNvSpPr>
            <a:spLocks noGrp="1"/>
          </p:cNvSpPr>
          <p:nvPr>
            <p:ph idx="1"/>
          </p:nvPr>
        </p:nvSpPr>
        <p:spPr/>
        <p:txBody>
          <a:bodyPr>
            <a:normAutofit fontScale="85000" lnSpcReduction="20000"/>
          </a:bodyPr>
          <a:lstStyle/>
          <a:p>
            <a:pPr algn="just"/>
            <a:r>
              <a:rPr lang="es-EC" dirty="0"/>
              <a:t>Se justifica y es importante la elaboración de la Planificación Estratégica y el diseño del Cuadro de Mando Integral orientado al sector público, ya que permitirá la implementación de una gestión basada en indicadores para un adecuado control y seguimiento, considerando que en las entidades públicas, el éxito se mide por la eficiencia y eficacia para lograr las expectativas de los ciudadanos, dentro de su ámbito de acción, miden objetivos tangibles para su misión, impacto en la calidad de vida del ciudadano y el logro del buen vivir.</a:t>
            </a:r>
          </a:p>
          <a:p>
            <a:pPr algn="just"/>
            <a:endParaRPr lang="es-EC" dirty="0"/>
          </a:p>
        </p:txBody>
      </p:sp>
    </p:spTree>
    <p:extLst>
      <p:ext uri="{BB962C8B-B14F-4D97-AF65-F5344CB8AC3E}">
        <p14:creationId xmlns:p14="http://schemas.microsoft.com/office/powerpoint/2010/main" val="271349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500" b="1" dirty="0" smtClean="0"/>
              <a:t>Metodología</a:t>
            </a:r>
            <a:endParaRPr lang="es-EC" sz="3500" b="1" dirty="0"/>
          </a:p>
        </p:txBody>
      </p:sp>
      <p:sp>
        <p:nvSpPr>
          <p:cNvPr id="3" name="2 Marcador de contenido"/>
          <p:cNvSpPr>
            <a:spLocks noGrp="1"/>
          </p:cNvSpPr>
          <p:nvPr>
            <p:ph idx="1"/>
          </p:nvPr>
        </p:nvSpPr>
        <p:spPr/>
        <p:txBody>
          <a:bodyPr>
            <a:normAutofit/>
          </a:bodyPr>
          <a:lstStyle/>
          <a:p>
            <a:pPr algn="just"/>
            <a:r>
              <a:rPr lang="es-EC" sz="2600" dirty="0"/>
              <a:t>Para el desarrollo del presente proyecto, se empleó el método deductivo (de lo general a lo particular), porque nos permite conocer una consecuencia desconocida a partir de un principio conocido (porque parte </a:t>
            </a:r>
            <a:r>
              <a:rPr lang="es-EC" sz="2600" dirty="0" smtClean="0"/>
              <a:t>de premisas generales </a:t>
            </a:r>
            <a:r>
              <a:rPr lang="es-EC" sz="2600" dirty="0"/>
              <a:t>para llegar a </a:t>
            </a:r>
            <a:r>
              <a:rPr lang="es-EC" sz="2600" dirty="0" smtClean="0"/>
              <a:t>una conclusión particular </a:t>
            </a:r>
            <a:r>
              <a:rPr lang="es-EC" sz="2600" dirty="0"/>
              <a:t>o concreta), ya que a partir del análisis y valoración de factores internos y externos de la institución, se diseña la planificación estratégica.</a:t>
            </a:r>
          </a:p>
          <a:p>
            <a:endParaRPr lang="es-EC" dirty="0"/>
          </a:p>
        </p:txBody>
      </p:sp>
    </p:spTree>
    <p:extLst>
      <p:ext uri="{BB962C8B-B14F-4D97-AF65-F5344CB8AC3E}">
        <p14:creationId xmlns:p14="http://schemas.microsoft.com/office/powerpoint/2010/main" val="219533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5" y="476672"/>
            <a:ext cx="8208912" cy="1143000"/>
          </a:xfrm>
        </p:spPr>
        <p:txBody>
          <a:bodyPr>
            <a:normAutofit/>
          </a:bodyPr>
          <a:lstStyle/>
          <a:p>
            <a:pPr algn="ctr"/>
            <a:r>
              <a:rPr lang="es-EC" sz="2500" b="1" dirty="0"/>
              <a:t>Etapas para el diseño de la planificación </a:t>
            </a:r>
            <a:r>
              <a:rPr lang="es-EC" sz="2500" b="1" dirty="0" smtClean="0"/>
              <a:t>estratégica</a:t>
            </a:r>
            <a:endParaRPr lang="es-EC" sz="2500" b="1"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8" t="38095" r="12785" b="20901"/>
          <a:stretch/>
        </p:blipFill>
        <p:spPr bwMode="auto">
          <a:xfrm>
            <a:off x="323528" y="2060848"/>
            <a:ext cx="849825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7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pPr algn="l"/>
            <a:r>
              <a:rPr lang="es-EC" sz="3000" b="1" dirty="0" smtClean="0"/>
              <a:t>Análisis Situacional</a:t>
            </a:r>
            <a:endParaRPr lang="es-EC" sz="3000" b="1" dirty="0"/>
          </a:p>
        </p:txBody>
      </p:sp>
      <p:sp>
        <p:nvSpPr>
          <p:cNvPr id="3" name="2 Marcador de contenido"/>
          <p:cNvSpPr>
            <a:spLocks noGrp="1"/>
          </p:cNvSpPr>
          <p:nvPr>
            <p:ph idx="1"/>
          </p:nvPr>
        </p:nvSpPr>
        <p:spPr>
          <a:xfrm>
            <a:off x="457200" y="1268760"/>
            <a:ext cx="8363272" cy="5040560"/>
          </a:xfrm>
        </p:spPr>
        <p:txBody>
          <a:bodyPr>
            <a:normAutofit fontScale="77500" lnSpcReduction="20000"/>
          </a:bodyPr>
          <a:lstStyle/>
          <a:p>
            <a:pPr marL="64008" indent="0">
              <a:buNone/>
            </a:pPr>
            <a:endParaRPr lang="es-EC" dirty="0"/>
          </a:p>
          <a:p>
            <a:pPr algn="just"/>
            <a:r>
              <a:rPr lang="es-EC" dirty="0"/>
              <a:t>Se realizó el análisis interno y del entorno de la institución, mediante talleres participativos con autoridades y personal directivo de la institución, se empleó la herramienta lluvia de ideas, donde expusieron sus opiniones, sugerencias e inquietudes en cuanto a la situación actual de la entidad, con los cuales se construyó la matriz FODA</a:t>
            </a:r>
            <a:r>
              <a:rPr lang="es-EC" dirty="0" smtClean="0"/>
              <a:t>.</a:t>
            </a:r>
          </a:p>
          <a:p>
            <a:pPr marL="64008" indent="0" algn="just">
              <a:buNone/>
            </a:pPr>
            <a:endParaRPr lang="es-EC" dirty="0"/>
          </a:p>
          <a:p>
            <a:pPr algn="just"/>
            <a:r>
              <a:rPr lang="es-EC" dirty="0"/>
              <a:t>La situación interna y externa de la institución se evalúa a través de la Matriz de Evaluación de Factores Internos y Externos (MEFI y MEFE), que permiten determinar si las fuerzas internas/externas son favorables o no para la entidad.</a:t>
            </a:r>
          </a:p>
        </p:txBody>
      </p:sp>
    </p:spTree>
    <p:extLst>
      <p:ext uri="{BB962C8B-B14F-4D97-AF65-F5344CB8AC3E}">
        <p14:creationId xmlns:p14="http://schemas.microsoft.com/office/powerpoint/2010/main" val="830739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138</TotalTime>
  <Words>2159</Words>
  <Application>Microsoft Office PowerPoint</Application>
  <PresentationFormat>Presentación en pantalla (4:3)</PresentationFormat>
  <Paragraphs>119</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Brío</vt:lpstr>
      <vt:lpstr>Planificación Estratégica del Gobierno Autónomo Descentralizado Municipal del cantón La Concordia 2015-2018</vt:lpstr>
      <vt:lpstr>Antecedentes</vt:lpstr>
      <vt:lpstr>…Antecedentes</vt:lpstr>
      <vt:lpstr>Datos generales del cantón La Concordia</vt:lpstr>
      <vt:lpstr>Identificación del Problema</vt:lpstr>
      <vt:lpstr>Justificación e Importancia</vt:lpstr>
      <vt:lpstr>Metodología</vt:lpstr>
      <vt:lpstr>Etapas para el diseño de la planificación estratégica</vt:lpstr>
      <vt:lpstr>Análisis Situacional</vt:lpstr>
      <vt:lpstr>…Análisis Situacional</vt:lpstr>
      <vt:lpstr>...Análisis Situacional</vt:lpstr>
      <vt:lpstr>Direccionamiento Estratégico</vt:lpstr>
      <vt:lpstr>Cuadro de Mando Integral</vt:lpstr>
      <vt:lpstr>Determinación y Priorización de Proyectos</vt:lpstr>
      <vt:lpstr>Resultados</vt:lpstr>
      <vt:lpstr>…Resultados</vt:lpstr>
      <vt:lpstr>…Resultados</vt:lpstr>
      <vt:lpstr>…Resultados</vt:lpstr>
      <vt:lpstr>Direccionamiento Estratégico</vt:lpstr>
      <vt:lpstr>Mapa Estratégico</vt:lpstr>
      <vt:lpstr>Mapa Estratégico…</vt:lpstr>
      <vt:lpstr>Alineación de objetivos estratégicos institucionales a los objetivos del PDyOT 2025 del GADMCLC y del Plan Nacional del Buen Vivir</vt:lpstr>
      <vt:lpstr>Alineación de objetivos estratégicos institucionales a los objetivos del PDyOT 2025 del GADMCLC y del Plan Nacional del Buen Vivir</vt:lpstr>
      <vt:lpstr>Cuadro de Mando Integral</vt:lpstr>
      <vt:lpstr>Metas de los KPIs:  Nivel Actual vs Mínimo Aceptable</vt:lpstr>
      <vt:lpstr>Priorización de Proyectos</vt:lpstr>
      <vt:lpstr>Conclusiones</vt:lpstr>
      <vt:lpstr>Conclusiones</vt:lpstr>
      <vt:lpstr>Recomendaciones</vt:lpstr>
      <vt:lpstr>Recomendaciones</vt:lpstr>
      <vt:lpstr>Muchas 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del Gobierno Autónomo Descentralizado Municipal del cantón La Concordia 2015-2018</dc:title>
  <dc:creator>Patricia</dc:creator>
  <cp:lastModifiedBy>Patricia</cp:lastModifiedBy>
  <cp:revision>45</cp:revision>
  <dcterms:created xsi:type="dcterms:W3CDTF">2015-11-23T15:42:37Z</dcterms:created>
  <dcterms:modified xsi:type="dcterms:W3CDTF">2015-11-23T19:21:39Z</dcterms:modified>
</cp:coreProperties>
</file>