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424" r:id="rId2"/>
    <p:sldId id="308" r:id="rId3"/>
    <p:sldId id="257" r:id="rId4"/>
    <p:sldId id="342" r:id="rId5"/>
    <p:sldId id="345" r:id="rId6"/>
    <p:sldId id="274" r:id="rId7"/>
    <p:sldId id="348" r:id="rId8"/>
    <p:sldId id="349" r:id="rId9"/>
    <p:sldId id="350" r:id="rId10"/>
    <p:sldId id="351" r:id="rId11"/>
    <p:sldId id="352" r:id="rId12"/>
    <p:sldId id="354" r:id="rId13"/>
    <p:sldId id="353" r:id="rId14"/>
    <p:sldId id="355" r:id="rId15"/>
    <p:sldId id="360" r:id="rId16"/>
    <p:sldId id="356" r:id="rId17"/>
    <p:sldId id="357" r:id="rId18"/>
    <p:sldId id="359" r:id="rId19"/>
    <p:sldId id="358" r:id="rId20"/>
    <p:sldId id="347" r:id="rId21"/>
    <p:sldId id="361" r:id="rId22"/>
    <p:sldId id="362" r:id="rId23"/>
    <p:sldId id="364" r:id="rId24"/>
    <p:sldId id="365" r:id="rId25"/>
    <p:sldId id="366" r:id="rId26"/>
    <p:sldId id="363" r:id="rId27"/>
    <p:sldId id="367" r:id="rId28"/>
    <p:sldId id="368" r:id="rId29"/>
    <p:sldId id="369" r:id="rId30"/>
    <p:sldId id="370" r:id="rId31"/>
    <p:sldId id="371" r:id="rId32"/>
    <p:sldId id="372" r:id="rId33"/>
    <p:sldId id="373" r:id="rId34"/>
    <p:sldId id="374" r:id="rId35"/>
    <p:sldId id="375" r:id="rId36"/>
    <p:sldId id="376" r:id="rId37"/>
    <p:sldId id="377" r:id="rId38"/>
    <p:sldId id="415" r:id="rId39"/>
    <p:sldId id="416" r:id="rId40"/>
    <p:sldId id="423" r:id="rId41"/>
    <p:sldId id="378" r:id="rId42"/>
    <p:sldId id="379" r:id="rId43"/>
    <p:sldId id="381" r:id="rId44"/>
    <p:sldId id="380" r:id="rId45"/>
    <p:sldId id="382" r:id="rId46"/>
    <p:sldId id="383" r:id="rId47"/>
    <p:sldId id="384" r:id="rId48"/>
    <p:sldId id="385" r:id="rId49"/>
    <p:sldId id="386" r:id="rId50"/>
    <p:sldId id="387" r:id="rId51"/>
    <p:sldId id="417" r:id="rId52"/>
    <p:sldId id="418" r:id="rId53"/>
    <p:sldId id="419" r:id="rId54"/>
    <p:sldId id="420" r:id="rId55"/>
    <p:sldId id="421" r:id="rId56"/>
    <p:sldId id="422" r:id="rId57"/>
    <p:sldId id="388" r:id="rId58"/>
    <p:sldId id="390" r:id="rId59"/>
    <p:sldId id="391" r:id="rId60"/>
    <p:sldId id="392" r:id="rId61"/>
    <p:sldId id="393" r:id="rId62"/>
    <p:sldId id="395" r:id="rId63"/>
    <p:sldId id="394" r:id="rId64"/>
    <p:sldId id="396" r:id="rId65"/>
    <p:sldId id="397" r:id="rId66"/>
    <p:sldId id="399" r:id="rId67"/>
    <p:sldId id="398" r:id="rId68"/>
    <p:sldId id="400" r:id="rId69"/>
    <p:sldId id="401" r:id="rId70"/>
    <p:sldId id="404" r:id="rId71"/>
    <p:sldId id="405" r:id="rId72"/>
    <p:sldId id="406" r:id="rId73"/>
    <p:sldId id="403" r:id="rId74"/>
    <p:sldId id="407" r:id="rId75"/>
    <p:sldId id="402" r:id="rId76"/>
    <p:sldId id="408" r:id="rId77"/>
    <p:sldId id="409" r:id="rId78"/>
    <p:sldId id="410" r:id="rId79"/>
    <p:sldId id="411" r:id="rId80"/>
    <p:sldId id="331" r:id="rId81"/>
    <p:sldId id="412" r:id="rId82"/>
    <p:sldId id="413" r:id="rId83"/>
    <p:sldId id="273" r:id="rId84"/>
    <p:sldId id="414" r:id="rId8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42" autoAdjust="0"/>
    <p:restoredTop sz="96860" autoAdjust="0"/>
  </p:normalViewPr>
  <p:slideViewPr>
    <p:cSldViewPr>
      <p:cViewPr>
        <p:scale>
          <a:sx n="70" d="100"/>
          <a:sy n="70" d="100"/>
        </p:scale>
        <p:origin x="-1086"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562E44-E94F-45AF-8119-F4ABD34755E3}" type="datetimeFigureOut">
              <a:rPr lang="es-ES" smtClean="0"/>
              <a:t>27/04/2017</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EC2643-241B-4361-9645-9FE446615B1E}" type="slidenum">
              <a:rPr lang="es-ES" smtClean="0"/>
              <a:t>‹Nº›</a:t>
            </a:fld>
            <a:endParaRPr lang="es-ES"/>
          </a:p>
        </p:txBody>
      </p:sp>
    </p:spTree>
    <p:extLst>
      <p:ext uri="{BB962C8B-B14F-4D97-AF65-F5344CB8AC3E}">
        <p14:creationId xmlns:p14="http://schemas.microsoft.com/office/powerpoint/2010/main" val="3711757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9E79B9EC-6034-4ACC-BCDF-80AD8E4C321A}" type="datetimeFigureOut">
              <a:rPr lang="es-ES" smtClean="0"/>
              <a:pPr/>
              <a:t>27/04/2017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BDA90E2-FA9F-4A3E-99F5-41D42F1B1ACC}" type="slidenum">
              <a:rPr lang="es-ES" smtClean="0"/>
              <a:pPr/>
              <a:t>‹Nº›</a:t>
            </a:fld>
            <a:endParaRPr lang="es-E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9E79B9EC-6034-4ACC-BCDF-80AD8E4C321A}" type="datetimeFigureOut">
              <a:rPr lang="es-ES" smtClean="0"/>
              <a:pPr/>
              <a:t>27/04/2017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BDA90E2-FA9F-4A3E-99F5-41D42F1B1ACC}" type="slidenum">
              <a:rPr lang="es-ES" smtClean="0"/>
              <a:pPr/>
              <a:t>‹Nº›</a:t>
            </a:fld>
            <a:endParaRPr lang="es-E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9E79B9EC-6034-4ACC-BCDF-80AD8E4C321A}" type="datetimeFigureOut">
              <a:rPr lang="es-ES" smtClean="0"/>
              <a:pPr/>
              <a:t>27/04/2017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BDA90E2-FA9F-4A3E-99F5-41D42F1B1ACC}" type="slidenum">
              <a:rPr lang="es-ES" smtClean="0"/>
              <a:pPr/>
              <a:t>‹Nº›</a:t>
            </a:fld>
            <a:endParaRPr lang="es-E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9E79B9EC-6034-4ACC-BCDF-80AD8E4C321A}" type="datetimeFigureOut">
              <a:rPr lang="es-ES" smtClean="0"/>
              <a:pPr/>
              <a:t>27/04/2017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BDA90E2-FA9F-4A3E-99F5-41D42F1B1ACC}" type="slidenum">
              <a:rPr lang="es-ES" smtClean="0"/>
              <a:pPr/>
              <a:t>‹Nº›</a:t>
            </a:fld>
            <a:endParaRPr lang="es-E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9E79B9EC-6034-4ACC-BCDF-80AD8E4C321A}" type="datetimeFigureOut">
              <a:rPr lang="es-ES" smtClean="0"/>
              <a:pPr/>
              <a:t>27/04/2017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BDA90E2-FA9F-4A3E-99F5-41D42F1B1ACC}" type="slidenum">
              <a:rPr lang="es-ES" smtClean="0"/>
              <a:pPr/>
              <a:t>‹Nº›</a:t>
            </a:fld>
            <a:endParaRPr lang="es-E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9E79B9EC-6034-4ACC-BCDF-80AD8E4C321A}" type="datetimeFigureOut">
              <a:rPr lang="es-ES" smtClean="0"/>
              <a:pPr/>
              <a:t>27/04/2017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BDA90E2-FA9F-4A3E-99F5-41D42F1B1ACC}" type="slidenum">
              <a:rPr lang="es-ES" smtClean="0"/>
              <a:pPr/>
              <a:t>‹Nº›</a:t>
            </a:fld>
            <a:endParaRPr lang="es-E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9E79B9EC-6034-4ACC-BCDF-80AD8E4C321A}" type="datetimeFigureOut">
              <a:rPr lang="es-ES" smtClean="0"/>
              <a:pPr/>
              <a:t>27/04/2017</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BBDA90E2-FA9F-4A3E-99F5-41D42F1B1ACC}" type="slidenum">
              <a:rPr lang="es-ES" smtClean="0"/>
              <a:pPr/>
              <a:t>‹Nº›</a:t>
            </a:fld>
            <a:endParaRPr lang="es-E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9E79B9EC-6034-4ACC-BCDF-80AD8E4C321A}" type="datetimeFigureOut">
              <a:rPr lang="es-ES" smtClean="0"/>
              <a:pPr/>
              <a:t>27/04/2017</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BBDA90E2-FA9F-4A3E-99F5-41D42F1B1ACC}" type="slidenum">
              <a:rPr lang="es-ES" smtClean="0"/>
              <a:pPr/>
              <a:t>‹Nº›</a:t>
            </a:fld>
            <a:endParaRPr lang="es-E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E79B9EC-6034-4ACC-BCDF-80AD8E4C321A}" type="datetimeFigureOut">
              <a:rPr lang="es-ES" smtClean="0"/>
              <a:pPr/>
              <a:t>27/04/2017</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BBDA90E2-FA9F-4A3E-99F5-41D42F1B1ACC}" type="slidenum">
              <a:rPr lang="es-ES" smtClean="0"/>
              <a:pPr/>
              <a:t>‹Nº›</a:t>
            </a:fld>
            <a:endParaRPr lang="es-E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E79B9EC-6034-4ACC-BCDF-80AD8E4C321A}" type="datetimeFigureOut">
              <a:rPr lang="es-ES" smtClean="0"/>
              <a:pPr/>
              <a:t>27/04/2017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BDA90E2-FA9F-4A3E-99F5-41D42F1B1ACC}" type="slidenum">
              <a:rPr lang="es-ES" smtClean="0"/>
              <a:pPr/>
              <a:t>‹Nº›</a:t>
            </a:fld>
            <a:endParaRPr lang="es-E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E79B9EC-6034-4ACC-BCDF-80AD8E4C321A}" type="datetimeFigureOut">
              <a:rPr lang="es-ES" smtClean="0"/>
              <a:pPr/>
              <a:t>27/04/2017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BDA90E2-FA9F-4A3E-99F5-41D42F1B1ACC}" type="slidenum">
              <a:rPr lang="es-ES" smtClean="0"/>
              <a:pPr/>
              <a:t>‹Nº›</a:t>
            </a:fld>
            <a:endParaRPr lang="es-E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79B9EC-6034-4ACC-BCDF-80AD8E4C321A}" type="datetimeFigureOut">
              <a:rPr lang="es-ES" smtClean="0"/>
              <a:pPr/>
              <a:t>27/04/2017</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DA90E2-FA9F-4A3E-99F5-41D42F1B1ACC}"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slide" Target="slide83.xml"/><Relationship Id="rId4" Type="http://schemas.openxmlformats.org/officeDocument/2006/relationships/slide" Target="slide6.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9.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31.xml"/></Relationships>
</file>

<file path=ppt/slides/_rels/slide3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33.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34.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35.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37.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38.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39.xml"/></Relationships>
</file>

<file path=ppt/slides/_rels/slide4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slideLayout" Target="../slideLayouts/slideLayout7.xml"/><Relationship Id="rId1" Type="http://schemas.openxmlformats.org/officeDocument/2006/relationships/tags" Target="../tags/tag40.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43.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44.xml"/></Relationships>
</file>

<file path=ppt/slides/_rels/slide4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slideLayout" Target="../slideLayouts/slideLayout7.xml"/><Relationship Id="rId1" Type="http://schemas.openxmlformats.org/officeDocument/2006/relationships/tags" Target="../tags/tag45.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6.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47.xml"/><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slideLayout" Target="../slideLayouts/slideLayout7.xml"/><Relationship Id="rId1" Type="http://schemas.openxmlformats.org/officeDocument/2006/relationships/tags" Target="../tags/tag48.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5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slideLayout" Target="../slideLayouts/slideLayout7.xml"/><Relationship Id="rId1" Type="http://schemas.openxmlformats.org/officeDocument/2006/relationships/tags" Target="../tags/tag49.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50.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51.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5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53.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ags" Target="../tags/tag54.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55.xml"/></Relationships>
</file>

<file path=ppt/slides/_rels/slide5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slideLayout" Target="../slideLayouts/slideLayout7.xml"/><Relationship Id="rId1" Type="http://schemas.openxmlformats.org/officeDocument/2006/relationships/tags" Target="../tags/tag56.xml"/></Relationships>
</file>

<file path=ppt/slides/_rels/slide5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slideLayout" Target="../slideLayouts/slideLayout7.xml"/><Relationship Id="rId1" Type="http://schemas.openxmlformats.org/officeDocument/2006/relationships/tags" Target="../tags/tag57.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8.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tags" Target="../tags/tag59.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tags" Target="../tags/tag60.xml"/><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tags" Target="../tags/tag61.xml"/><Relationship Id="rId4" Type="http://schemas.openxmlformats.org/officeDocument/2006/relationships/image" Target="../media/image47.jpeg"/></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tags" Target="../tags/tag62.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3.xml"/></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tags" Target="../tags/tag64.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5.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tags" Target="../tags/tag66.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7.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8.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ags" Target="../tags/tag69.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70.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tags" Target="../tags/tag71.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tags" Target="../tags/tag72.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tags" Target="../tags/tag73.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tags" Target="../tags/tag74.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tags" Target="../tags/tag75.xml"/></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7.xml"/><Relationship Id="rId1" Type="http://schemas.openxmlformats.org/officeDocument/2006/relationships/tags" Target="../tags/tag76.xml"/></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77.xml"/></Relationships>
</file>

<file path=ppt/slides/_rels/slide7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tags" Target="../tags/tag78.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9.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0.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1.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2.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3.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784" t="12358" r="13806" b="4896"/>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971600" y="836712"/>
            <a:ext cx="7920880" cy="313932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a:p>
        </p:txBody>
      </p:sp>
      <p:sp>
        <p:nvSpPr>
          <p:cNvPr id="3" name="2 Rectángulo"/>
          <p:cNvSpPr/>
          <p:nvPr/>
        </p:nvSpPr>
        <p:spPr>
          <a:xfrm>
            <a:off x="1115616" y="2300679"/>
            <a:ext cx="7920880" cy="1200329"/>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EC" sz="2400" b="1" dirty="0" smtClean="0">
                <a:latin typeface="Adobe Gothic Std B" pitchFamily="34" charset="-128"/>
                <a:ea typeface="Adobe Gothic Std B" pitchFamily="34" charset="-128"/>
              </a:rPr>
              <a:t>“</a:t>
            </a:r>
            <a:r>
              <a:rPr lang="es-EC" sz="2400" dirty="0">
                <a:latin typeface="Arial" pitchFamily="34" charset="0"/>
                <a:ea typeface="Adobe Gothic Std B" pitchFamily="34" charset="-128"/>
                <a:cs typeface="Arial" pitchFamily="34" charset="0"/>
              </a:rPr>
              <a:t>IMPLEMENTACIÓN DE UN CONTROL DOMÓTICO UTILIZANDO RASPBERRY PI  Y UNA BASE DE DATOS </a:t>
            </a:r>
            <a:r>
              <a:rPr lang="es-EC" sz="2400" dirty="0" smtClean="0">
                <a:latin typeface="Arial" pitchFamily="34" charset="0"/>
                <a:ea typeface="Adobe Gothic Std B" pitchFamily="34" charset="-128"/>
                <a:cs typeface="Arial" pitchFamily="34" charset="0"/>
              </a:rPr>
              <a:t>NoSQL.</a:t>
            </a:r>
            <a:endParaRPr lang="es-ES" sz="2400" dirty="0">
              <a:latin typeface="Arial" pitchFamily="34" charset="0"/>
              <a:ea typeface="Adobe Gothic Std B" pitchFamily="34" charset="-128"/>
              <a:cs typeface="Arial" pitchFamily="34" charset="0"/>
            </a:endParaRPr>
          </a:p>
        </p:txBody>
      </p:sp>
      <p:sp>
        <p:nvSpPr>
          <p:cNvPr id="5" name="4 CuadroTexto"/>
          <p:cNvSpPr txBox="1"/>
          <p:nvPr/>
        </p:nvSpPr>
        <p:spPr>
          <a:xfrm>
            <a:off x="827585" y="836712"/>
            <a:ext cx="8316416" cy="523220"/>
          </a:xfrm>
          <a:prstGeom prst="rect">
            <a:avLst/>
          </a:prstGeom>
          <a:solidFill>
            <a:schemeClr val="bg1"/>
          </a:solidFill>
        </p:spPr>
        <p:txBody>
          <a:bodyPr wrap="square" rtlCol="0">
            <a:spAutoFit/>
          </a:bodyPr>
          <a:lstStyle/>
          <a:p>
            <a:pPr algn="ctr"/>
            <a:r>
              <a:rPr lang="es-ES" sz="2700" dirty="0" smtClean="0">
                <a:solidFill>
                  <a:srgbClr val="002060"/>
                </a:solidFill>
                <a:latin typeface="Bauhaus 93" pitchFamily="82" charset="0"/>
              </a:rPr>
              <a:t>DEPARTAMENTO </a:t>
            </a:r>
            <a:r>
              <a:rPr lang="es-ES" sz="2700" dirty="0">
                <a:solidFill>
                  <a:srgbClr val="002060"/>
                </a:solidFill>
                <a:latin typeface="Bauhaus 93" pitchFamily="82" charset="0"/>
              </a:rPr>
              <a:t>DE SISTEMAS DE LA </a:t>
            </a:r>
            <a:r>
              <a:rPr lang="es-ES" sz="2700" dirty="0" smtClean="0">
                <a:solidFill>
                  <a:srgbClr val="002060"/>
                </a:solidFill>
                <a:latin typeface="Bauhaus 93" pitchFamily="82" charset="0"/>
              </a:rPr>
              <a:t>COMPUTACIÓN</a:t>
            </a:r>
            <a:endParaRPr lang="es-ES" sz="2700" dirty="0"/>
          </a:p>
        </p:txBody>
      </p:sp>
      <p:sp>
        <p:nvSpPr>
          <p:cNvPr id="6" name="5 Rectángulo"/>
          <p:cNvSpPr/>
          <p:nvPr/>
        </p:nvSpPr>
        <p:spPr>
          <a:xfrm>
            <a:off x="2834965" y="1484784"/>
            <a:ext cx="4545347" cy="369332"/>
          </a:xfrm>
          <a:prstGeom prst="rect">
            <a:avLst/>
          </a:prstGeom>
        </p:spPr>
        <p:txBody>
          <a:bodyPr wrap="none">
            <a:spAutoFit/>
          </a:bodyPr>
          <a:lstStyle/>
          <a:p>
            <a:r>
              <a:rPr lang="es-EC" b="1" dirty="0"/>
              <a:t>CARRERA DE TECNOLOGÍA EN COMPUTACIÓN</a:t>
            </a:r>
            <a:endParaRPr lang="es-ES" dirty="0"/>
          </a:p>
        </p:txBody>
      </p:sp>
      <p:sp>
        <p:nvSpPr>
          <p:cNvPr id="7" name="6 Rectángulo"/>
          <p:cNvSpPr/>
          <p:nvPr/>
        </p:nvSpPr>
        <p:spPr>
          <a:xfrm>
            <a:off x="4824536" y="3956283"/>
            <a:ext cx="4283968" cy="984885"/>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s-EC" b="1" dirty="0" smtClean="0"/>
              <a:t>Autores</a:t>
            </a:r>
            <a:r>
              <a:rPr lang="es-EC" b="1" dirty="0"/>
              <a:t>:</a:t>
            </a:r>
            <a:endParaRPr lang="es-ES" b="1" dirty="0"/>
          </a:p>
          <a:p>
            <a:r>
              <a:rPr lang="es-EC" sz="2000" b="1" dirty="0"/>
              <a:t>FABIÁN EDMUNDO VELASCO BONIFAZ.</a:t>
            </a:r>
            <a:endParaRPr lang="es-ES" sz="2000" b="1" dirty="0"/>
          </a:p>
          <a:p>
            <a:r>
              <a:rPr lang="es-EC" sz="2000" b="1" dirty="0"/>
              <a:t>BYRON WILMER JÁCOME LLERENA</a:t>
            </a:r>
            <a:r>
              <a:rPr lang="es-EC" sz="2000" b="1" dirty="0" smtClean="0"/>
              <a:t>.</a:t>
            </a:r>
            <a:endParaRPr lang="es-ES" sz="2000" b="1" dirty="0"/>
          </a:p>
        </p:txBody>
      </p:sp>
      <p:sp>
        <p:nvSpPr>
          <p:cNvPr id="8" name="7 Rectángulo"/>
          <p:cNvSpPr/>
          <p:nvPr/>
        </p:nvSpPr>
        <p:spPr>
          <a:xfrm>
            <a:off x="0" y="5157192"/>
            <a:ext cx="2051845" cy="646331"/>
          </a:xfrm>
          <a:prstGeom prst="rect">
            <a:avLst/>
          </a:prstGeom>
        </p:spPr>
        <p:txBody>
          <a:bodyPr wrap="square">
            <a:spAutoFit/>
          </a:bodyPr>
          <a:lstStyle/>
          <a:p>
            <a:r>
              <a:rPr lang="es-EC" dirty="0"/>
              <a:t>SANGOLQUÍ</a:t>
            </a:r>
            <a:endParaRPr lang="es-ES" dirty="0"/>
          </a:p>
          <a:p>
            <a:r>
              <a:rPr lang="es-EC" dirty="0"/>
              <a:t>FEBRERO de 2017</a:t>
            </a:r>
            <a:r>
              <a:rPr lang="es-EC" b="1" dirty="0"/>
              <a:t>.</a:t>
            </a:r>
            <a:endParaRPr lang="es-ES" dirty="0"/>
          </a:p>
        </p:txBody>
      </p:sp>
      <p:sp>
        <p:nvSpPr>
          <p:cNvPr id="9" name="8 Rectángulo"/>
          <p:cNvSpPr/>
          <p:nvPr/>
        </p:nvSpPr>
        <p:spPr>
          <a:xfrm>
            <a:off x="4644008" y="5229200"/>
            <a:ext cx="4480743" cy="40011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s-ES" sz="2000" b="1" dirty="0" smtClean="0"/>
              <a:t>Director</a:t>
            </a:r>
            <a:r>
              <a:rPr lang="es-ES" sz="2000" dirty="0" smtClean="0"/>
              <a:t>: Msc</a:t>
            </a:r>
            <a:r>
              <a:rPr lang="es-EC" sz="2000" dirty="0" smtClean="0"/>
              <a:t>. Ing. Mario Almache Cueva</a:t>
            </a:r>
            <a:endParaRPr lang="es-ES" sz="2000" dirty="0"/>
          </a:p>
        </p:txBody>
      </p:sp>
    </p:spTree>
    <p:extLst>
      <p:ext uri="{BB962C8B-B14F-4D97-AF65-F5344CB8AC3E}">
        <p14:creationId xmlns:p14="http://schemas.microsoft.com/office/powerpoint/2010/main" val="391536757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8936537"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8964636" cy="336550"/>
          </a:xfrm>
          <a:prstGeom prst="rect">
            <a:avLst/>
          </a:prstGeom>
          <a:solidFill>
            <a:srgbClr val="00B0F0">
              <a:alpha val="70000"/>
            </a:srgb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lvl="0" fontAlgn="base">
              <a:spcBef>
                <a:spcPct val="0"/>
              </a:spcBef>
              <a:spcAft>
                <a:spcPct val="0"/>
              </a:spcAft>
            </a:pPr>
            <a:r>
              <a:rPr lang="es-ES" sz="1600" b="1" dirty="0">
                <a:solidFill>
                  <a:srgbClr val="000000"/>
                </a:solidFill>
                <a:latin typeface="Verdana" pitchFamily="34" charset="0"/>
                <a:cs typeface="Arial" pitchFamily="34" charset="0"/>
              </a:rPr>
              <a:t>INTRODUCCIÓN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074" name="Imagen 1"/>
          <p:cNvPicPr>
            <a:picLocks noChangeAspect="1" noChangeArrowheads="1"/>
          </p:cNvPicPr>
          <p:nvPr/>
        </p:nvPicPr>
        <p:blipFill>
          <a:blip r:embed="rId3">
            <a:extLst>
              <a:ext uri="{28A0092B-C50C-407E-A947-70E740481C1C}">
                <a14:useLocalDpi xmlns:a14="http://schemas.microsoft.com/office/drawing/2010/main" val="0"/>
              </a:ext>
            </a:extLst>
          </a:blip>
          <a:srcRect l="25630" t="33212" r="39420" b="9496"/>
          <a:stretch>
            <a:fillRect/>
          </a:stretch>
        </p:blipFill>
        <p:spPr bwMode="auto">
          <a:xfrm>
            <a:off x="1922834" y="1052736"/>
            <a:ext cx="5313462" cy="481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Rectángulo"/>
          <p:cNvSpPr/>
          <p:nvPr/>
        </p:nvSpPr>
        <p:spPr>
          <a:xfrm>
            <a:off x="-6231" y="6211669"/>
            <a:ext cx="6107557" cy="646331"/>
          </a:xfrm>
          <a:prstGeom prst="rect">
            <a:avLst/>
          </a:prstGeom>
        </p:spPr>
        <p:txBody>
          <a:bodyPr wrap="square">
            <a:spAutoFit/>
          </a:bodyPr>
          <a:lstStyle/>
          <a:p>
            <a:r>
              <a:rPr lang="es-ES" dirty="0"/>
              <a:t>Tipos de Bases de Datos según </a:t>
            </a:r>
            <a:r>
              <a:rPr lang="es-ES" dirty="0" err="1"/>
              <a:t>C.J.Date</a:t>
            </a:r>
            <a:r>
              <a:rPr lang="es-ES" dirty="0"/>
              <a:t>, Séptima Edición.</a:t>
            </a:r>
          </a:p>
          <a:p>
            <a:r>
              <a:rPr lang="es-ES" b="1" dirty="0"/>
              <a:t>Autores</a:t>
            </a:r>
            <a:r>
              <a:rPr lang="es-ES" dirty="0"/>
              <a:t>: Byron Jácome. y Fabián Velasco.</a:t>
            </a:r>
          </a:p>
        </p:txBody>
      </p:sp>
    </p:spTree>
    <p:custDataLst>
      <p:tags r:id="rId1"/>
    </p:custDataLst>
    <p:extLst>
      <p:ext uri="{BB962C8B-B14F-4D97-AF65-F5344CB8AC3E}">
        <p14:creationId xmlns:p14="http://schemas.microsoft.com/office/powerpoint/2010/main" val="2258968823"/>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6"/>
          <p:cNvSpPr txBox="1">
            <a:spLocks noChangeArrowheads="1"/>
          </p:cNvSpPr>
          <p:nvPr/>
        </p:nvSpPr>
        <p:spPr bwMode="auto">
          <a:xfrm>
            <a:off x="-148" y="44624"/>
            <a:ext cx="8964636" cy="336550"/>
          </a:xfrm>
          <a:prstGeom prst="rect">
            <a:avLst/>
          </a:prstGeom>
          <a:solidFill>
            <a:srgbClr val="00B0F0">
              <a:alpha val="70000"/>
            </a:srgb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lvl="0" fontAlgn="base">
              <a:spcBef>
                <a:spcPct val="0"/>
              </a:spcBef>
              <a:spcAft>
                <a:spcPct val="0"/>
              </a:spcAft>
            </a:pPr>
            <a:r>
              <a:rPr lang="es-ES" sz="1600" b="1" dirty="0">
                <a:solidFill>
                  <a:srgbClr val="000000"/>
                </a:solidFill>
                <a:latin typeface="Verdana" pitchFamily="34" charset="0"/>
                <a:cs typeface="Arial" pitchFamily="34" charset="0"/>
              </a:rPr>
              <a:t>INTRODUCCIÓN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3565451746"/>
              </p:ext>
            </p:extLst>
          </p:nvPr>
        </p:nvGraphicFramePr>
        <p:xfrm>
          <a:off x="107503" y="417120"/>
          <a:ext cx="8856984" cy="6324248"/>
        </p:xfrm>
        <a:graphic>
          <a:graphicData uri="http://schemas.openxmlformats.org/drawingml/2006/table">
            <a:tbl>
              <a:tblPr firstRow="1" bandRow="1">
                <a:tableStyleId>{5C22544A-7EE6-4342-B048-85BDC9FD1C3A}</a:tableStyleId>
              </a:tblPr>
              <a:tblGrid>
                <a:gridCol w="4428492"/>
                <a:gridCol w="4428492"/>
              </a:tblGrid>
              <a:tr h="652442">
                <a:tc gridSpan="2">
                  <a:txBody>
                    <a:bodyPr/>
                    <a:lstStyle/>
                    <a:p>
                      <a:pPr algn="ctr"/>
                      <a:r>
                        <a:rPr lang="es-ES" dirty="0" smtClean="0"/>
                        <a:t>BASES DE DATOS </a:t>
                      </a:r>
                      <a:r>
                        <a:rPr lang="es-ES" dirty="0" err="1" smtClean="0"/>
                        <a:t>NoSQL</a:t>
                      </a:r>
                      <a:endParaRPr lang="es-ES" dirty="0"/>
                    </a:p>
                  </a:txBody>
                  <a:tcPr/>
                </a:tc>
                <a:tc hMerge="1">
                  <a:txBody>
                    <a:bodyPr/>
                    <a:lstStyle/>
                    <a:p>
                      <a:endParaRPr lang="es-ES" dirty="0"/>
                    </a:p>
                  </a:txBody>
                  <a:tcPr/>
                </a:tc>
              </a:tr>
              <a:tr h="1465566">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800" kern="1200" dirty="0" smtClean="0">
                          <a:solidFill>
                            <a:schemeClr val="dk1"/>
                          </a:solidFill>
                          <a:effectLst/>
                          <a:latin typeface="+mn-lt"/>
                          <a:ea typeface="+mn-ea"/>
                          <a:cs typeface="+mn-cs"/>
                        </a:rPr>
                        <a:t>Las bases de datos </a:t>
                      </a:r>
                      <a:r>
                        <a:rPr lang="es-ES" sz="1800" kern="1200" dirty="0" err="1" smtClean="0">
                          <a:solidFill>
                            <a:schemeClr val="dk1"/>
                          </a:solidFill>
                          <a:effectLst/>
                          <a:latin typeface="+mn-lt"/>
                          <a:ea typeface="+mn-ea"/>
                          <a:cs typeface="+mn-cs"/>
                        </a:rPr>
                        <a:t>NoSQL</a:t>
                      </a:r>
                      <a:r>
                        <a:rPr lang="es-ES" sz="1800" kern="1200" dirty="0" smtClean="0">
                          <a:solidFill>
                            <a:schemeClr val="dk1"/>
                          </a:solidFill>
                          <a:effectLst/>
                          <a:latin typeface="+mn-lt"/>
                          <a:ea typeface="+mn-ea"/>
                          <a:cs typeface="+mn-cs"/>
                        </a:rPr>
                        <a:t> son sistemas de almacenamiento de información que no cumplen con el esquema entidad–relación. Tampoco utilizan una estructura de datos en forma de tabla donde se van almacenando los datos sino que para el almacenamiento hacen uso de otros formatos como clave–valor, mapeo de columnas o grafos (</a:t>
                      </a:r>
                      <a:r>
                        <a:rPr lang="es-ES" sz="1800" kern="1200" dirty="0" err="1" smtClean="0">
                          <a:solidFill>
                            <a:schemeClr val="dk1"/>
                          </a:solidFill>
                          <a:effectLst/>
                          <a:latin typeface="+mn-lt"/>
                          <a:ea typeface="+mn-ea"/>
                          <a:cs typeface="+mn-cs"/>
                        </a:rPr>
                        <a:t>WHITEPAPER</a:t>
                      </a:r>
                      <a:r>
                        <a:rPr lang="es-ES" sz="1800" kern="1200" dirty="0" smtClean="0">
                          <a:solidFill>
                            <a:schemeClr val="dk1"/>
                          </a:solidFill>
                          <a:effectLst/>
                          <a:latin typeface="+mn-lt"/>
                          <a:ea typeface="+mn-ea"/>
                          <a:cs typeface="+mn-cs"/>
                        </a:rPr>
                        <a:t>: </a:t>
                      </a:r>
                      <a:r>
                        <a:rPr lang="es-ES" sz="1800" kern="1200" dirty="0" err="1" smtClean="0">
                          <a:solidFill>
                            <a:schemeClr val="dk1"/>
                          </a:solidFill>
                          <a:effectLst/>
                          <a:latin typeface="+mn-lt"/>
                          <a:ea typeface="+mn-ea"/>
                          <a:cs typeface="+mn-cs"/>
                        </a:rPr>
                        <a:t>BBDD</a:t>
                      </a:r>
                      <a:r>
                        <a:rPr lang="es-ES" sz="1800" kern="1200" dirty="0" smtClean="0">
                          <a:solidFill>
                            <a:schemeClr val="dk1"/>
                          </a:solidFill>
                          <a:effectLst/>
                          <a:latin typeface="+mn-lt"/>
                          <a:ea typeface="+mn-ea"/>
                          <a:cs typeface="+mn-cs"/>
                        </a:rPr>
                        <a:t> NO SQL, Telefónica, 2014).</a:t>
                      </a:r>
                    </a:p>
                  </a:txBody>
                  <a:tcPr/>
                </a:tc>
                <a:tc hMerge="1">
                  <a:txBody>
                    <a:bodyPr/>
                    <a:lstStyle/>
                    <a:p>
                      <a:endParaRPr lang="es-ES" dirty="0"/>
                    </a:p>
                  </a:txBody>
                  <a:tcPr/>
                </a:tc>
              </a:tr>
              <a:tr h="1563959">
                <a:tc>
                  <a:txBody>
                    <a:bodyPr/>
                    <a:lstStyle/>
                    <a:p>
                      <a:endParaRPr lang="es-E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b="1" kern="1200" dirty="0" err="1" smtClean="0">
                          <a:solidFill>
                            <a:srgbClr val="FF0000"/>
                          </a:solidFill>
                          <a:effectLst/>
                          <a:latin typeface="+mn-lt"/>
                          <a:ea typeface="+mn-ea"/>
                          <a:cs typeface="+mn-cs"/>
                        </a:rPr>
                        <a:t>FIREBASE</a:t>
                      </a:r>
                      <a:endParaRPr lang="es-ES" sz="1800" b="1" kern="1200" dirty="0" smtClean="0">
                        <a:solidFill>
                          <a:srgbClr val="FF0000"/>
                        </a:solidFill>
                        <a:effectLst/>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s-ES" sz="1800" kern="1200" dirty="0" err="1" smtClean="0">
                          <a:solidFill>
                            <a:schemeClr val="dk1"/>
                          </a:solidFill>
                          <a:effectLst/>
                          <a:latin typeface="+mn-lt"/>
                          <a:ea typeface="+mn-ea"/>
                          <a:cs typeface="+mn-cs"/>
                        </a:rPr>
                        <a:t>Firebase</a:t>
                      </a:r>
                      <a:r>
                        <a:rPr lang="es-ES" sz="1800" kern="1200" dirty="0" smtClean="0">
                          <a:solidFill>
                            <a:schemeClr val="dk1"/>
                          </a:solidFill>
                          <a:effectLst/>
                          <a:latin typeface="+mn-lt"/>
                          <a:ea typeface="+mn-ea"/>
                          <a:cs typeface="+mn-cs"/>
                        </a:rPr>
                        <a:t> es una tecnología que permite hacer aplicaciones web sin necesidad de programación. Con </a:t>
                      </a:r>
                      <a:r>
                        <a:rPr lang="es-ES" sz="1800" kern="1200" dirty="0" err="1" smtClean="0">
                          <a:solidFill>
                            <a:schemeClr val="dk1"/>
                          </a:solidFill>
                          <a:effectLst/>
                          <a:latin typeface="+mn-lt"/>
                          <a:ea typeface="+mn-ea"/>
                          <a:cs typeface="+mn-cs"/>
                        </a:rPr>
                        <a:t>Firebase</a:t>
                      </a:r>
                      <a:r>
                        <a:rPr lang="es-ES" sz="1800" kern="1200" dirty="0" smtClean="0">
                          <a:solidFill>
                            <a:schemeClr val="dk1"/>
                          </a:solidFill>
                          <a:effectLst/>
                          <a:latin typeface="+mn-lt"/>
                          <a:ea typeface="+mn-ea"/>
                          <a:cs typeface="+mn-cs"/>
                        </a:rPr>
                        <a:t>, no existe la necesidad de insistir en el sobre-aprovisionamiento de servidores o la construcción de las API </a:t>
                      </a:r>
                      <a:r>
                        <a:rPr lang="es-ES" sz="1800" kern="1200" dirty="0" err="1" smtClean="0">
                          <a:solidFill>
                            <a:schemeClr val="dk1"/>
                          </a:solidFill>
                          <a:effectLst/>
                          <a:latin typeface="+mn-lt"/>
                          <a:ea typeface="+mn-ea"/>
                          <a:cs typeface="+mn-cs"/>
                        </a:rPr>
                        <a:t>REST</a:t>
                      </a:r>
                      <a:r>
                        <a:rPr lang="es-ES" sz="1800" kern="1200" dirty="0" smtClean="0">
                          <a:solidFill>
                            <a:schemeClr val="dk1"/>
                          </a:solidFill>
                          <a:effectLst/>
                          <a:latin typeface="+mn-lt"/>
                          <a:ea typeface="+mn-ea"/>
                          <a:cs typeface="+mn-cs"/>
                        </a:rPr>
                        <a:t>. Es compatible con la web, </a:t>
                      </a:r>
                      <a:r>
                        <a:rPr lang="es-ES" sz="1800" kern="1200" dirty="0" err="1" smtClean="0">
                          <a:solidFill>
                            <a:schemeClr val="dk1"/>
                          </a:solidFill>
                          <a:effectLst/>
                          <a:latin typeface="+mn-lt"/>
                          <a:ea typeface="+mn-ea"/>
                          <a:cs typeface="+mn-cs"/>
                        </a:rPr>
                        <a:t>iOS</a:t>
                      </a:r>
                      <a:r>
                        <a:rPr lang="es-ES" sz="1800" kern="1200" dirty="0" smtClean="0">
                          <a:solidFill>
                            <a:schemeClr val="dk1"/>
                          </a:solidFill>
                          <a:effectLst/>
                          <a:latin typeface="+mn-lt"/>
                          <a:ea typeface="+mn-ea"/>
                          <a:cs typeface="+mn-cs"/>
                        </a:rPr>
                        <a:t>, OS X, y </a:t>
                      </a:r>
                      <a:r>
                        <a:rPr lang="es-ES" sz="1800" kern="1200" dirty="0" err="1" smtClean="0">
                          <a:solidFill>
                            <a:schemeClr val="dk1"/>
                          </a:solidFill>
                          <a:effectLst/>
                          <a:latin typeface="+mn-lt"/>
                          <a:ea typeface="+mn-ea"/>
                          <a:cs typeface="+mn-cs"/>
                        </a:rPr>
                        <a:t>Android</a:t>
                      </a:r>
                      <a:r>
                        <a:rPr lang="es-ES" sz="1800" kern="1200" dirty="0" smtClean="0">
                          <a:solidFill>
                            <a:schemeClr val="dk1"/>
                          </a:solidFill>
                          <a:effectLst/>
                          <a:latin typeface="+mn-lt"/>
                          <a:ea typeface="+mn-ea"/>
                          <a:cs typeface="+mn-cs"/>
                        </a:rPr>
                        <a:t>. Las aplicaciones que utilizan </a:t>
                      </a:r>
                      <a:r>
                        <a:rPr lang="es-ES" sz="1800" kern="1200" dirty="0" err="1" smtClean="0">
                          <a:solidFill>
                            <a:schemeClr val="dk1"/>
                          </a:solidFill>
                          <a:effectLst/>
                          <a:latin typeface="+mn-lt"/>
                          <a:ea typeface="+mn-ea"/>
                          <a:cs typeface="+mn-cs"/>
                        </a:rPr>
                        <a:t>Firebase</a:t>
                      </a:r>
                      <a:r>
                        <a:rPr lang="es-ES" sz="1800" kern="1200" dirty="0" smtClean="0">
                          <a:solidFill>
                            <a:schemeClr val="dk1"/>
                          </a:solidFill>
                          <a:effectLst/>
                          <a:latin typeface="+mn-lt"/>
                          <a:ea typeface="+mn-ea"/>
                          <a:cs typeface="+mn-cs"/>
                        </a:rPr>
                        <a:t> pueden utilizar y controlar los datos, sin tener que pensar en la forma en que se almacenan los datos, y se sincronizan a través de varios ejemplos de la aplicación en tiempo real. No hay necesidad de escribir código del lado del servidor</a:t>
                      </a:r>
                    </a:p>
                  </a:txBody>
                  <a:tcPr/>
                </a:tc>
              </a:tr>
            </a:tbl>
          </a:graphicData>
        </a:graphic>
      </p:graphicFrame>
      <p:pic>
        <p:nvPicPr>
          <p:cNvPr id="4098" name="Imagen 1"/>
          <p:cNvPicPr>
            <a:picLocks noChangeAspect="1" noChangeArrowheads="1"/>
          </p:cNvPicPr>
          <p:nvPr/>
        </p:nvPicPr>
        <p:blipFill>
          <a:blip r:embed="rId3">
            <a:extLst>
              <a:ext uri="{28A0092B-C50C-407E-A947-70E740481C1C}">
                <a14:useLocalDpi xmlns:a14="http://schemas.microsoft.com/office/drawing/2010/main" val="0"/>
              </a:ext>
            </a:extLst>
          </a:blip>
          <a:srcRect l="37473" t="32289" r="38559" b="31656"/>
          <a:stretch>
            <a:fillRect/>
          </a:stretch>
        </p:blipFill>
        <p:spPr bwMode="auto">
          <a:xfrm>
            <a:off x="467544" y="3429000"/>
            <a:ext cx="3600400"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446876" y="5877272"/>
            <a:ext cx="3621068" cy="553998"/>
          </a:xfrm>
          <a:prstGeom prst="rect">
            <a:avLst/>
          </a:prstGeom>
        </p:spPr>
        <p:txBody>
          <a:bodyPr wrap="square">
            <a:spAutoFit/>
          </a:bodyPr>
          <a:lstStyle/>
          <a:p>
            <a:r>
              <a:rPr lang="es-ES" b="1" dirty="0"/>
              <a:t> </a:t>
            </a:r>
            <a:r>
              <a:rPr lang="es-ES" sz="1200" dirty="0"/>
              <a:t>Bases de Datos Clave-Valor grafos.</a:t>
            </a:r>
          </a:p>
          <a:p>
            <a:r>
              <a:rPr lang="es-ES" sz="1200" b="1" dirty="0"/>
              <a:t>Fuente</a:t>
            </a:r>
            <a:r>
              <a:rPr lang="es-ES" sz="1200" dirty="0"/>
              <a:t>: </a:t>
            </a:r>
            <a:r>
              <a:rPr lang="es-ES" sz="1200" dirty="0" err="1"/>
              <a:t>WHITEPAPER</a:t>
            </a:r>
            <a:r>
              <a:rPr lang="es-ES" sz="1200" dirty="0"/>
              <a:t>: </a:t>
            </a:r>
            <a:r>
              <a:rPr lang="es-ES" sz="1200" dirty="0" err="1"/>
              <a:t>BBDD</a:t>
            </a:r>
            <a:r>
              <a:rPr lang="es-ES" sz="1200" dirty="0"/>
              <a:t> NO SQL, Telefónica, 2014.</a:t>
            </a:r>
          </a:p>
        </p:txBody>
      </p:sp>
    </p:spTree>
    <p:custDataLst>
      <p:tags r:id="rId1"/>
    </p:custDataLst>
    <p:extLst>
      <p:ext uri="{BB962C8B-B14F-4D97-AF65-F5344CB8AC3E}">
        <p14:creationId xmlns:p14="http://schemas.microsoft.com/office/powerpoint/2010/main" val="1480923203"/>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8936537"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8964636" cy="336550"/>
          </a:xfrm>
          <a:prstGeom prst="rect">
            <a:avLst/>
          </a:prstGeom>
          <a:solidFill>
            <a:srgbClr val="00B0F0">
              <a:alpha val="70000"/>
            </a:srgb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lvl="0" fontAlgn="base">
              <a:spcBef>
                <a:spcPct val="0"/>
              </a:spcBef>
              <a:spcAft>
                <a:spcPct val="0"/>
              </a:spcAft>
            </a:pPr>
            <a:r>
              <a:rPr lang="es-ES" sz="1600" b="1" dirty="0">
                <a:solidFill>
                  <a:srgbClr val="000000"/>
                </a:solidFill>
                <a:latin typeface="Verdana" pitchFamily="34" charset="0"/>
                <a:cs typeface="Arial" pitchFamily="34" charset="0"/>
              </a:rPr>
              <a:t>INTRODUCCIÓN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122" name="Imagen 1"/>
          <p:cNvPicPr>
            <a:picLocks noChangeAspect="1" noChangeArrowheads="1"/>
          </p:cNvPicPr>
          <p:nvPr/>
        </p:nvPicPr>
        <p:blipFill>
          <a:blip r:embed="rId3">
            <a:extLst>
              <a:ext uri="{28A0092B-C50C-407E-A947-70E740481C1C}">
                <a14:useLocalDpi xmlns:a14="http://schemas.microsoft.com/office/drawing/2010/main" val="0"/>
              </a:ext>
            </a:extLst>
          </a:blip>
          <a:srcRect l="9540" t="21474" r="58260" b="8691"/>
          <a:stretch>
            <a:fillRect/>
          </a:stretch>
        </p:blipFill>
        <p:spPr bwMode="auto">
          <a:xfrm>
            <a:off x="971600" y="764704"/>
            <a:ext cx="6912768" cy="583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Rectángulo"/>
          <p:cNvSpPr/>
          <p:nvPr/>
        </p:nvSpPr>
        <p:spPr>
          <a:xfrm>
            <a:off x="27950" y="6237312"/>
            <a:ext cx="5336138" cy="584775"/>
          </a:xfrm>
          <a:prstGeom prst="rect">
            <a:avLst/>
          </a:prstGeom>
        </p:spPr>
        <p:txBody>
          <a:bodyPr wrap="square">
            <a:spAutoFit/>
          </a:bodyPr>
          <a:lstStyle/>
          <a:p>
            <a:r>
              <a:rPr lang="es-ES" sz="1600" dirty="0"/>
              <a:t>Estructura y tipos de Servidores Web (MICHAEL </a:t>
            </a:r>
            <a:r>
              <a:rPr lang="es-ES" sz="1600" dirty="0" err="1"/>
              <a:t>GLASS</a:t>
            </a:r>
            <a:r>
              <a:rPr lang="es-ES" sz="1600" dirty="0"/>
              <a:t>, 2004)</a:t>
            </a:r>
          </a:p>
          <a:p>
            <a:r>
              <a:rPr lang="es-ES" sz="1600" b="1" dirty="0"/>
              <a:t>Autores</a:t>
            </a:r>
            <a:r>
              <a:rPr lang="es-ES" sz="1600" dirty="0"/>
              <a:t>: Byron Jácome. y Fabián Velasco.</a:t>
            </a:r>
          </a:p>
        </p:txBody>
      </p:sp>
    </p:spTree>
    <p:custDataLst>
      <p:tags r:id="rId1"/>
    </p:custDataLst>
    <p:extLst>
      <p:ext uri="{BB962C8B-B14F-4D97-AF65-F5344CB8AC3E}">
        <p14:creationId xmlns:p14="http://schemas.microsoft.com/office/powerpoint/2010/main" val="3256254753"/>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8936537"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0" name="9 CuadroTexto"/>
          <p:cNvSpPr txBox="1"/>
          <p:nvPr/>
        </p:nvSpPr>
        <p:spPr>
          <a:xfrm>
            <a:off x="2627784" y="987481"/>
            <a:ext cx="6336704" cy="163121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s-ES" sz="2000" dirty="0"/>
              <a:t>Son ordenadores que ofrecen sus servicios al resto de equipos conectados. Suelen tener una presencia estable en la red, lo que se concreta en tener asignadas direcciones IP permanentes. En ellos es donde están alojadas, por ejemplo, las páginas web (COBO, 2005, pág. 6)</a:t>
            </a:r>
          </a:p>
        </p:txBody>
      </p:sp>
      <p:sp>
        <p:nvSpPr>
          <p:cNvPr id="11" name="Text Box 6"/>
          <p:cNvSpPr txBox="1">
            <a:spLocks noChangeArrowheads="1"/>
          </p:cNvSpPr>
          <p:nvPr/>
        </p:nvSpPr>
        <p:spPr bwMode="auto">
          <a:xfrm>
            <a:off x="-148" y="44624"/>
            <a:ext cx="8964636" cy="336550"/>
          </a:xfrm>
          <a:prstGeom prst="rect">
            <a:avLst/>
          </a:prstGeom>
          <a:solidFill>
            <a:srgbClr val="00B0F0">
              <a:alpha val="70000"/>
            </a:srgb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lvl="0" fontAlgn="base">
              <a:spcBef>
                <a:spcPct val="0"/>
              </a:spcBef>
              <a:spcAft>
                <a:spcPct val="0"/>
              </a:spcAft>
            </a:pPr>
            <a:r>
              <a:rPr lang="es-ES" sz="1600" b="1" dirty="0">
                <a:solidFill>
                  <a:srgbClr val="000000"/>
                </a:solidFill>
                <a:latin typeface="Verdana" pitchFamily="34" charset="0"/>
                <a:cs typeface="Arial" pitchFamily="34" charset="0"/>
              </a:rPr>
              <a:t>INTRODUCCIÓN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AutoShape 2"/>
          <p:cNvSpPr>
            <a:spLocks/>
          </p:cNvSpPr>
          <p:nvPr/>
        </p:nvSpPr>
        <p:spPr bwMode="auto">
          <a:xfrm>
            <a:off x="51714" y="786522"/>
            <a:ext cx="360363" cy="5882838"/>
          </a:xfrm>
          <a:prstGeom prst="leftBrace">
            <a:avLst>
              <a:gd name="adj1" fmla="val 37239"/>
              <a:gd name="adj2" fmla="val 49801"/>
            </a:avLst>
          </a:prstGeom>
          <a:noFill/>
          <a:ln w="34925"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ES"/>
          </a:p>
        </p:txBody>
      </p:sp>
      <p:sp>
        <p:nvSpPr>
          <p:cNvPr id="2" name="1 Rectángulo"/>
          <p:cNvSpPr/>
          <p:nvPr/>
        </p:nvSpPr>
        <p:spPr>
          <a:xfrm>
            <a:off x="416633" y="1619508"/>
            <a:ext cx="1851111"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EC" b="1" dirty="0"/>
              <a:t>CONCEPTO DE SERVIDORES WEB</a:t>
            </a:r>
            <a:endParaRPr lang="es-ES" b="1" dirty="0"/>
          </a:p>
        </p:txBody>
      </p:sp>
      <p:sp>
        <p:nvSpPr>
          <p:cNvPr id="8" name="AutoShape 4"/>
          <p:cNvSpPr>
            <a:spLocks/>
          </p:cNvSpPr>
          <p:nvPr/>
        </p:nvSpPr>
        <p:spPr bwMode="auto">
          <a:xfrm>
            <a:off x="2267744" y="786523"/>
            <a:ext cx="273169" cy="2066413"/>
          </a:xfrm>
          <a:prstGeom prst="leftBrace">
            <a:avLst>
              <a:gd name="adj1" fmla="val 6236"/>
              <a:gd name="adj2" fmla="val 49801"/>
            </a:avLst>
          </a:prstGeom>
          <a:noFill/>
          <a:ln w="34925" algn="ctr">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ES"/>
          </a:p>
        </p:txBody>
      </p:sp>
      <p:sp>
        <p:nvSpPr>
          <p:cNvPr id="13" name="12 Rectángulo"/>
          <p:cNvSpPr/>
          <p:nvPr/>
        </p:nvSpPr>
        <p:spPr>
          <a:xfrm>
            <a:off x="377512" y="4543245"/>
            <a:ext cx="2163401"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s-ES" b="1" dirty="0"/>
              <a:t>CONCEPTO SERVIDOR APACHE</a:t>
            </a:r>
          </a:p>
        </p:txBody>
      </p:sp>
      <p:sp>
        <p:nvSpPr>
          <p:cNvPr id="18" name="AutoShape 4"/>
          <p:cNvSpPr>
            <a:spLocks/>
          </p:cNvSpPr>
          <p:nvPr/>
        </p:nvSpPr>
        <p:spPr bwMode="auto">
          <a:xfrm>
            <a:off x="2627784" y="3068960"/>
            <a:ext cx="361402" cy="3528392"/>
          </a:xfrm>
          <a:prstGeom prst="leftBrace">
            <a:avLst>
              <a:gd name="adj1" fmla="val 6236"/>
              <a:gd name="adj2" fmla="val 49801"/>
            </a:avLst>
          </a:prstGeom>
          <a:noFill/>
          <a:ln w="34925" algn="ctr">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ES"/>
          </a:p>
        </p:txBody>
      </p:sp>
      <p:sp>
        <p:nvSpPr>
          <p:cNvPr id="22" name="21 CuadroTexto"/>
          <p:cNvSpPr txBox="1"/>
          <p:nvPr/>
        </p:nvSpPr>
        <p:spPr>
          <a:xfrm>
            <a:off x="3023714" y="3212976"/>
            <a:ext cx="5921928" cy="317009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s-ES" sz="2000" dirty="0"/>
              <a:t>Actualmente más del 60 por 100 de los administradores de toda la Web utilizan Apache. Se trata de la plataforma de servidores Web de código fuente abierto más poderosa del mundo. Día a día aumenta el número de corporaciones que aceptan este maravilloso código fuente abierto en su infraestructura </a:t>
            </a:r>
            <a:r>
              <a:rPr lang="es-ES" sz="2000" dirty="0" err="1"/>
              <a:t>IT</a:t>
            </a:r>
            <a:r>
              <a:rPr lang="es-ES" sz="2000" dirty="0"/>
              <a:t>. Son muchas las grandes compañías, como IBM, que ofrecen Apache entre sus productos. El futuro de Apache parece muy prometedor (MOHAMMED J. </a:t>
            </a:r>
            <a:r>
              <a:rPr lang="es-ES" sz="2000" dirty="0" err="1"/>
              <a:t>KABIR</a:t>
            </a:r>
            <a:r>
              <a:rPr lang="es-ES" sz="2000" dirty="0"/>
              <a:t>, 2003). </a:t>
            </a:r>
          </a:p>
        </p:txBody>
      </p:sp>
    </p:spTree>
    <p:custDataLst>
      <p:tags r:id="rId1"/>
    </p:custDataLst>
    <p:extLst>
      <p:ext uri="{BB962C8B-B14F-4D97-AF65-F5344CB8AC3E}">
        <p14:creationId xmlns:p14="http://schemas.microsoft.com/office/powerpoint/2010/main" val="1706514049"/>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70" decel="100000"/>
                                        <p:tgtEl>
                                          <p:spTgt spid="11"/>
                                        </p:tgtEl>
                                      </p:cBhvr>
                                    </p:animEffect>
                                    <p:animScale>
                                      <p:cBhvr>
                                        <p:cTn id="12" dur="770" decel="100000"/>
                                        <p:tgtEl>
                                          <p:spTgt spid="11"/>
                                        </p:tgtEl>
                                      </p:cBhvr>
                                      <p:from x="10000" y="10000"/>
                                      <p:to x="200000" y="450000"/>
                                    </p:animScale>
                                    <p:animScale>
                                      <p:cBhvr>
                                        <p:cTn id="13" dur="1230" accel="100000" fill="hold">
                                          <p:stCondLst>
                                            <p:cond delay="770"/>
                                          </p:stCondLst>
                                        </p:cTn>
                                        <p:tgtEl>
                                          <p:spTgt spid="11"/>
                                        </p:tgtEl>
                                      </p:cBhvr>
                                      <p:from x="200000" y="450000"/>
                                      <p:to x="100000" y="100000"/>
                                    </p:animScale>
                                    <p:set>
                                      <p:cBhvr>
                                        <p:cTn id="14" dur="770" fill="hold"/>
                                        <p:tgtEl>
                                          <p:spTgt spid="11"/>
                                        </p:tgtEl>
                                        <p:attrNameLst>
                                          <p:attrName>ppt_x</p:attrName>
                                        </p:attrNameLst>
                                      </p:cBhvr>
                                      <p:to>
                                        <p:strVal val="(0.5)"/>
                                      </p:to>
                                    </p:set>
                                    <p:anim from="(0.5)" to="(#ppt_x)" calcmode="lin" valueType="num">
                                      <p:cBhvr>
                                        <p:cTn id="15" dur="1230" accel="100000" fill="hold">
                                          <p:stCondLst>
                                            <p:cond delay="770"/>
                                          </p:stCondLst>
                                        </p:cTn>
                                        <p:tgtEl>
                                          <p:spTgt spid="11"/>
                                        </p:tgtEl>
                                        <p:attrNameLst>
                                          <p:attrName>ppt_x</p:attrName>
                                        </p:attrNameLst>
                                      </p:cBhvr>
                                    </p:anim>
                                    <p:set>
                                      <p:cBhvr>
                                        <p:cTn id="16" dur="770" fill="hold"/>
                                        <p:tgtEl>
                                          <p:spTgt spid="11"/>
                                        </p:tgtEl>
                                        <p:attrNameLst>
                                          <p:attrName>ppt_y</p:attrName>
                                        </p:attrNameLst>
                                      </p:cBhvr>
                                      <p:to>
                                        <p:strVal val="(#ppt_y+0.4)"/>
                                      </p:to>
                                    </p:set>
                                    <p:anim from="(#ppt_y+0.4)" to="(#ppt_y)" calcmode="lin" valueType="num">
                                      <p:cBhvr>
                                        <p:cTn id="17" dur="1230" accel="100000" fill="hold">
                                          <p:stCondLst>
                                            <p:cond delay="770"/>
                                          </p:stCondLst>
                                        </p:cTn>
                                        <p:tgtEl>
                                          <p:spTgt spid="11"/>
                                        </p:tgtEl>
                                        <p:attrNameLst>
                                          <p:attrName>ppt_y</p:attrName>
                                        </p:attrNameLst>
                                      </p:cBhvr>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7" grpId="0" animBg="1"/>
      <p:bldP spid="8" grpId="0" animBg="1"/>
      <p:bldP spid="18"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8936537"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8964636" cy="336550"/>
          </a:xfrm>
          <a:prstGeom prst="rect">
            <a:avLst/>
          </a:prstGeom>
          <a:solidFill>
            <a:srgbClr val="00B0F0">
              <a:alpha val="70000"/>
            </a:srgb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lvl="0" fontAlgn="base">
              <a:spcBef>
                <a:spcPct val="0"/>
              </a:spcBef>
              <a:spcAft>
                <a:spcPct val="0"/>
              </a:spcAft>
            </a:pPr>
            <a:r>
              <a:rPr lang="es-ES" sz="1600" b="1" dirty="0">
                <a:solidFill>
                  <a:srgbClr val="000000"/>
                </a:solidFill>
                <a:latin typeface="Verdana" pitchFamily="34" charset="0"/>
                <a:cs typeface="Arial" pitchFamily="34" charset="0"/>
              </a:rPr>
              <a:t>INTRODUCCIÓN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AutoShape 2"/>
          <p:cNvSpPr>
            <a:spLocks/>
          </p:cNvSpPr>
          <p:nvPr/>
        </p:nvSpPr>
        <p:spPr bwMode="auto">
          <a:xfrm>
            <a:off x="51714" y="786522"/>
            <a:ext cx="360363" cy="5882838"/>
          </a:xfrm>
          <a:prstGeom prst="leftBrace">
            <a:avLst>
              <a:gd name="adj1" fmla="val 37239"/>
              <a:gd name="adj2" fmla="val 49801"/>
            </a:avLst>
          </a:prstGeom>
          <a:noFill/>
          <a:ln w="34925"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ES"/>
          </a:p>
        </p:txBody>
      </p:sp>
      <p:sp>
        <p:nvSpPr>
          <p:cNvPr id="2" name="1 Rectángulo"/>
          <p:cNvSpPr/>
          <p:nvPr/>
        </p:nvSpPr>
        <p:spPr>
          <a:xfrm>
            <a:off x="412077" y="3079705"/>
            <a:ext cx="1707095"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EC" b="1" dirty="0"/>
              <a:t>CONCEPTO DE SOFTWARE LIBRE</a:t>
            </a:r>
            <a:endParaRPr lang="es-ES" b="1" dirty="0"/>
          </a:p>
        </p:txBody>
      </p:sp>
      <p:sp>
        <p:nvSpPr>
          <p:cNvPr id="8" name="AutoShape 4"/>
          <p:cNvSpPr>
            <a:spLocks/>
          </p:cNvSpPr>
          <p:nvPr/>
        </p:nvSpPr>
        <p:spPr bwMode="auto">
          <a:xfrm>
            <a:off x="2267743" y="1124744"/>
            <a:ext cx="273169" cy="4896544"/>
          </a:xfrm>
          <a:prstGeom prst="leftBrace">
            <a:avLst>
              <a:gd name="adj1" fmla="val 6236"/>
              <a:gd name="adj2" fmla="val 49801"/>
            </a:avLst>
          </a:prstGeom>
          <a:noFill/>
          <a:ln w="34925" algn="ctr">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ES"/>
          </a:p>
        </p:txBody>
      </p:sp>
      <p:sp>
        <p:nvSpPr>
          <p:cNvPr id="22" name="21 CuadroTexto"/>
          <p:cNvSpPr txBox="1"/>
          <p:nvPr/>
        </p:nvSpPr>
        <p:spPr>
          <a:xfrm>
            <a:off x="2715375" y="1340768"/>
            <a:ext cx="6249113" cy="440120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ES" sz="2000" dirty="0"/>
              <a:t>Según la Licencia Pública General, para que se considere un software libre han de reunirse las siguientes libertades:(GARCÍA, 2003, pág. 246)</a:t>
            </a:r>
          </a:p>
          <a:p>
            <a:pPr marL="457200" lvl="0" indent="-457200">
              <a:buFont typeface="+mj-lt"/>
              <a:buAutoNum type="arabicPeriod"/>
            </a:pPr>
            <a:r>
              <a:rPr lang="es-ES" sz="2000" dirty="0"/>
              <a:t>La libertad de usar el programa, con cualquier propósito.</a:t>
            </a:r>
          </a:p>
          <a:p>
            <a:pPr marL="457200" lvl="0" indent="-457200">
              <a:buFont typeface="+mj-lt"/>
              <a:buAutoNum type="arabicPeriod"/>
            </a:pPr>
            <a:r>
              <a:rPr lang="es-ES" sz="2000" dirty="0"/>
              <a:t>La libertad de estudiar cómo funciona el programa y adaptando a tus necesidades. El acceso al código fuente es una condición previa para esto.</a:t>
            </a:r>
          </a:p>
          <a:p>
            <a:pPr marL="457200" lvl="0" indent="-457200">
              <a:buFont typeface="+mj-lt"/>
              <a:buAutoNum type="arabicPeriod"/>
            </a:pPr>
            <a:r>
              <a:rPr lang="es-ES" sz="2000" dirty="0"/>
              <a:t>La libertad de distribuir copias, con lo que puedes ayudar a tu vecino.</a:t>
            </a:r>
          </a:p>
          <a:p>
            <a:pPr marL="457200" lvl="0" indent="-457200">
              <a:buFont typeface="+mj-lt"/>
              <a:buAutoNum type="arabicPeriod"/>
            </a:pPr>
            <a:r>
              <a:rPr lang="es-ES" sz="2000" dirty="0"/>
              <a:t>La libertad de mejorar el programa y hacer públicas las mejoras a los demás, de modo que toda la comunidad se beneficie. El acceso al código fuente es un requisito previo para esto.</a:t>
            </a:r>
          </a:p>
        </p:txBody>
      </p:sp>
    </p:spTree>
    <p:custDataLst>
      <p:tags r:id="rId1"/>
    </p:custDataLst>
    <p:extLst>
      <p:ext uri="{BB962C8B-B14F-4D97-AF65-F5344CB8AC3E}">
        <p14:creationId xmlns:p14="http://schemas.microsoft.com/office/powerpoint/2010/main" val="2744625708"/>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8"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8936537"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0" name="9 CuadroTexto"/>
          <p:cNvSpPr txBox="1"/>
          <p:nvPr/>
        </p:nvSpPr>
        <p:spPr>
          <a:xfrm>
            <a:off x="2627784" y="987481"/>
            <a:ext cx="6336704" cy="163121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s-ES" sz="2000" dirty="0"/>
              <a:t>Son ordenadores que ofrecen sus servicios al resto de equipos conectados. Suelen tener una presencia estable en la red, lo que se concreta en tener asignadas direcciones IP permanentes. En ellos es donde están alojadas, por ejemplo, las páginas web (COBO, 2005, pág. 6)</a:t>
            </a:r>
          </a:p>
        </p:txBody>
      </p:sp>
      <p:sp>
        <p:nvSpPr>
          <p:cNvPr id="11" name="Text Box 6"/>
          <p:cNvSpPr txBox="1">
            <a:spLocks noChangeArrowheads="1"/>
          </p:cNvSpPr>
          <p:nvPr/>
        </p:nvSpPr>
        <p:spPr bwMode="auto">
          <a:xfrm>
            <a:off x="-148" y="44624"/>
            <a:ext cx="8964636" cy="336550"/>
          </a:xfrm>
          <a:prstGeom prst="rect">
            <a:avLst/>
          </a:prstGeom>
          <a:solidFill>
            <a:srgbClr val="00B0F0">
              <a:alpha val="70000"/>
            </a:srgb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lvl="0" fontAlgn="base">
              <a:spcBef>
                <a:spcPct val="0"/>
              </a:spcBef>
              <a:spcAft>
                <a:spcPct val="0"/>
              </a:spcAft>
            </a:pPr>
            <a:r>
              <a:rPr lang="es-ES" sz="1600" b="1" dirty="0">
                <a:solidFill>
                  <a:srgbClr val="000000"/>
                </a:solidFill>
                <a:latin typeface="Verdana" pitchFamily="34" charset="0"/>
                <a:cs typeface="Arial" pitchFamily="34" charset="0"/>
              </a:rPr>
              <a:t>INTRODUCCIÓN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AutoShape 2"/>
          <p:cNvSpPr>
            <a:spLocks/>
          </p:cNvSpPr>
          <p:nvPr/>
        </p:nvSpPr>
        <p:spPr bwMode="auto">
          <a:xfrm>
            <a:off x="51714" y="786522"/>
            <a:ext cx="360363" cy="5882838"/>
          </a:xfrm>
          <a:prstGeom prst="leftBrace">
            <a:avLst>
              <a:gd name="adj1" fmla="val 37239"/>
              <a:gd name="adj2" fmla="val 49801"/>
            </a:avLst>
          </a:prstGeom>
          <a:noFill/>
          <a:ln w="34925"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ES"/>
          </a:p>
        </p:txBody>
      </p:sp>
      <p:sp>
        <p:nvSpPr>
          <p:cNvPr id="2" name="1 Rectángulo"/>
          <p:cNvSpPr/>
          <p:nvPr/>
        </p:nvSpPr>
        <p:spPr>
          <a:xfrm>
            <a:off x="416633" y="1619508"/>
            <a:ext cx="1851111"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EC" b="1" dirty="0"/>
              <a:t>CONCEPTO DE SERVIDORES WEB</a:t>
            </a:r>
            <a:endParaRPr lang="es-ES" b="1" dirty="0"/>
          </a:p>
        </p:txBody>
      </p:sp>
      <p:sp>
        <p:nvSpPr>
          <p:cNvPr id="8" name="AutoShape 4"/>
          <p:cNvSpPr>
            <a:spLocks/>
          </p:cNvSpPr>
          <p:nvPr/>
        </p:nvSpPr>
        <p:spPr bwMode="auto">
          <a:xfrm>
            <a:off x="2267744" y="786523"/>
            <a:ext cx="273169" cy="2066413"/>
          </a:xfrm>
          <a:prstGeom prst="leftBrace">
            <a:avLst>
              <a:gd name="adj1" fmla="val 6236"/>
              <a:gd name="adj2" fmla="val 49801"/>
            </a:avLst>
          </a:prstGeom>
          <a:noFill/>
          <a:ln w="34925" algn="ctr">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ES"/>
          </a:p>
        </p:txBody>
      </p:sp>
      <p:sp>
        <p:nvSpPr>
          <p:cNvPr id="13" name="12 Rectángulo"/>
          <p:cNvSpPr/>
          <p:nvPr/>
        </p:nvSpPr>
        <p:spPr>
          <a:xfrm>
            <a:off x="377512" y="4543245"/>
            <a:ext cx="2163401"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s-ES" b="1" dirty="0"/>
              <a:t>CONCEPTO SERVIDOR APACHE</a:t>
            </a:r>
          </a:p>
        </p:txBody>
      </p:sp>
      <p:sp>
        <p:nvSpPr>
          <p:cNvPr id="18" name="AutoShape 4"/>
          <p:cNvSpPr>
            <a:spLocks/>
          </p:cNvSpPr>
          <p:nvPr/>
        </p:nvSpPr>
        <p:spPr bwMode="auto">
          <a:xfrm>
            <a:off x="2627784" y="3068960"/>
            <a:ext cx="361402" cy="3528392"/>
          </a:xfrm>
          <a:prstGeom prst="leftBrace">
            <a:avLst>
              <a:gd name="adj1" fmla="val 6236"/>
              <a:gd name="adj2" fmla="val 49801"/>
            </a:avLst>
          </a:prstGeom>
          <a:noFill/>
          <a:ln w="34925" algn="ctr">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ES"/>
          </a:p>
        </p:txBody>
      </p:sp>
      <p:sp>
        <p:nvSpPr>
          <p:cNvPr id="22" name="21 CuadroTexto"/>
          <p:cNvSpPr txBox="1"/>
          <p:nvPr/>
        </p:nvSpPr>
        <p:spPr>
          <a:xfrm>
            <a:off x="3023714" y="3212976"/>
            <a:ext cx="5921928" cy="317009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s-ES" sz="2000" dirty="0"/>
              <a:t>Actualmente más del 60 por 100 de los administradores de toda la Web utilizan Apache. Se trata de la plataforma de servidores Web de código fuente abierto más poderosa del mundo. Día a día aumenta el número de corporaciones que aceptan este maravilloso código fuente abierto en su infraestructura </a:t>
            </a:r>
            <a:r>
              <a:rPr lang="es-ES" sz="2000" dirty="0" err="1"/>
              <a:t>IT</a:t>
            </a:r>
            <a:r>
              <a:rPr lang="es-ES" sz="2000" dirty="0"/>
              <a:t>. Son muchas las grandes compañías, como IBM, que ofrecen Apache entre sus productos. El futuro de Apache parece muy prometedor (MOHAMMED J. </a:t>
            </a:r>
            <a:r>
              <a:rPr lang="es-ES" sz="2000" dirty="0" err="1"/>
              <a:t>KABIR</a:t>
            </a:r>
            <a:r>
              <a:rPr lang="es-ES" sz="2000" dirty="0"/>
              <a:t>, 2003). </a:t>
            </a:r>
          </a:p>
        </p:txBody>
      </p:sp>
    </p:spTree>
    <p:custDataLst>
      <p:tags r:id="rId1"/>
    </p:custDataLst>
    <p:extLst>
      <p:ext uri="{BB962C8B-B14F-4D97-AF65-F5344CB8AC3E}">
        <p14:creationId xmlns:p14="http://schemas.microsoft.com/office/powerpoint/2010/main" val="145716928"/>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70" decel="100000"/>
                                        <p:tgtEl>
                                          <p:spTgt spid="11"/>
                                        </p:tgtEl>
                                      </p:cBhvr>
                                    </p:animEffect>
                                    <p:animScale>
                                      <p:cBhvr>
                                        <p:cTn id="12" dur="770" decel="100000"/>
                                        <p:tgtEl>
                                          <p:spTgt spid="11"/>
                                        </p:tgtEl>
                                      </p:cBhvr>
                                      <p:from x="10000" y="10000"/>
                                      <p:to x="200000" y="450000"/>
                                    </p:animScale>
                                    <p:animScale>
                                      <p:cBhvr>
                                        <p:cTn id="13" dur="1230" accel="100000" fill="hold">
                                          <p:stCondLst>
                                            <p:cond delay="770"/>
                                          </p:stCondLst>
                                        </p:cTn>
                                        <p:tgtEl>
                                          <p:spTgt spid="11"/>
                                        </p:tgtEl>
                                      </p:cBhvr>
                                      <p:from x="200000" y="450000"/>
                                      <p:to x="100000" y="100000"/>
                                    </p:animScale>
                                    <p:set>
                                      <p:cBhvr>
                                        <p:cTn id="14" dur="770" fill="hold"/>
                                        <p:tgtEl>
                                          <p:spTgt spid="11"/>
                                        </p:tgtEl>
                                        <p:attrNameLst>
                                          <p:attrName>ppt_x</p:attrName>
                                        </p:attrNameLst>
                                      </p:cBhvr>
                                      <p:to>
                                        <p:strVal val="(0.5)"/>
                                      </p:to>
                                    </p:set>
                                    <p:anim from="(0.5)" to="(#ppt_x)" calcmode="lin" valueType="num">
                                      <p:cBhvr>
                                        <p:cTn id="15" dur="1230" accel="100000" fill="hold">
                                          <p:stCondLst>
                                            <p:cond delay="770"/>
                                          </p:stCondLst>
                                        </p:cTn>
                                        <p:tgtEl>
                                          <p:spTgt spid="11"/>
                                        </p:tgtEl>
                                        <p:attrNameLst>
                                          <p:attrName>ppt_x</p:attrName>
                                        </p:attrNameLst>
                                      </p:cBhvr>
                                    </p:anim>
                                    <p:set>
                                      <p:cBhvr>
                                        <p:cTn id="16" dur="770" fill="hold"/>
                                        <p:tgtEl>
                                          <p:spTgt spid="11"/>
                                        </p:tgtEl>
                                        <p:attrNameLst>
                                          <p:attrName>ppt_y</p:attrName>
                                        </p:attrNameLst>
                                      </p:cBhvr>
                                      <p:to>
                                        <p:strVal val="(#ppt_y+0.4)"/>
                                      </p:to>
                                    </p:set>
                                    <p:anim from="(#ppt_y+0.4)" to="(#ppt_y)" calcmode="lin" valueType="num">
                                      <p:cBhvr>
                                        <p:cTn id="17" dur="1230" accel="100000" fill="hold">
                                          <p:stCondLst>
                                            <p:cond delay="770"/>
                                          </p:stCondLst>
                                        </p:cTn>
                                        <p:tgtEl>
                                          <p:spTgt spid="11"/>
                                        </p:tgtEl>
                                        <p:attrNameLst>
                                          <p:attrName>ppt_y</p:attrName>
                                        </p:attrNameLst>
                                      </p:cBhvr>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7" grpId="0" animBg="1"/>
      <p:bldP spid="8" grpId="0" animBg="1"/>
      <p:bldP spid="18"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8936537"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8964636" cy="336550"/>
          </a:xfrm>
          <a:prstGeom prst="rect">
            <a:avLst/>
          </a:prstGeom>
          <a:solidFill>
            <a:srgbClr val="00B0F0">
              <a:alpha val="70000"/>
            </a:srgb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lvl="0" fontAlgn="base">
              <a:spcBef>
                <a:spcPct val="0"/>
              </a:spcBef>
              <a:spcAft>
                <a:spcPct val="0"/>
              </a:spcAft>
            </a:pPr>
            <a:r>
              <a:rPr lang="es-ES" sz="1600" b="1" dirty="0">
                <a:solidFill>
                  <a:srgbClr val="000000"/>
                </a:solidFill>
                <a:latin typeface="Verdana" pitchFamily="34" charset="0"/>
                <a:cs typeface="Arial" pitchFamily="34" charset="0"/>
              </a:rPr>
              <a:t>INTRODUCCIÓN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AutoShape 2"/>
          <p:cNvSpPr>
            <a:spLocks/>
          </p:cNvSpPr>
          <p:nvPr/>
        </p:nvSpPr>
        <p:spPr bwMode="auto">
          <a:xfrm>
            <a:off x="51714" y="786522"/>
            <a:ext cx="360363" cy="5882838"/>
          </a:xfrm>
          <a:prstGeom prst="leftBrace">
            <a:avLst>
              <a:gd name="adj1" fmla="val 37239"/>
              <a:gd name="adj2" fmla="val 49801"/>
            </a:avLst>
          </a:prstGeom>
          <a:noFill/>
          <a:ln w="34925"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ES"/>
          </a:p>
        </p:txBody>
      </p:sp>
      <p:sp>
        <p:nvSpPr>
          <p:cNvPr id="2" name="1 Rectángulo"/>
          <p:cNvSpPr/>
          <p:nvPr/>
        </p:nvSpPr>
        <p:spPr>
          <a:xfrm>
            <a:off x="412076" y="3230991"/>
            <a:ext cx="1565159"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EC" b="1" dirty="0"/>
              <a:t>DOMÓTICA</a:t>
            </a:r>
            <a:endParaRPr lang="es-ES" b="1" dirty="0"/>
          </a:p>
        </p:txBody>
      </p:sp>
      <p:sp>
        <p:nvSpPr>
          <p:cNvPr id="8" name="AutoShape 4"/>
          <p:cNvSpPr>
            <a:spLocks/>
          </p:cNvSpPr>
          <p:nvPr/>
        </p:nvSpPr>
        <p:spPr bwMode="auto">
          <a:xfrm>
            <a:off x="2124366" y="715953"/>
            <a:ext cx="431412" cy="5953407"/>
          </a:xfrm>
          <a:prstGeom prst="leftBrace">
            <a:avLst>
              <a:gd name="adj1" fmla="val 6236"/>
              <a:gd name="adj2" fmla="val 49801"/>
            </a:avLst>
          </a:prstGeom>
          <a:noFill/>
          <a:ln w="34925" algn="ctr">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ES"/>
          </a:p>
        </p:txBody>
      </p:sp>
      <p:sp>
        <p:nvSpPr>
          <p:cNvPr id="22" name="21 CuadroTexto"/>
          <p:cNvSpPr txBox="1"/>
          <p:nvPr/>
        </p:nvSpPr>
        <p:spPr>
          <a:xfrm>
            <a:off x="2555777" y="743213"/>
            <a:ext cx="6408712" cy="59093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s-ES" dirty="0"/>
              <a:t>Desde hace bastantes años se están desarrollando numerosas soluciones para la mayor integración entre todos los sistemas y equipos domésticos. La integración tecnológica de los sistemas electrotécnicos en el hogar se ha venido denominando en muchas ocasiones como Domótica. Sin embargo, es importante conocer que, de forma estricta, se define la vivienda domótica como: “aquella vivienda en la que existen agrupaciones automatizadas de equipos, normalmente asociados por funciones, que disponen de la capacidad de comunicarse interactivamente entre ellas a través de un bus doméstico multimedia que las integra” (STEFAN </a:t>
            </a:r>
            <a:r>
              <a:rPr lang="es-ES" dirty="0" err="1"/>
              <a:t>JUNESTRAND</a:t>
            </a:r>
            <a:r>
              <a:rPr lang="es-ES" dirty="0"/>
              <a:t>, XAVIER </a:t>
            </a:r>
            <a:r>
              <a:rPr lang="es-ES" dirty="0" err="1"/>
              <a:t>PASSARET</a:t>
            </a:r>
            <a:r>
              <a:rPr lang="es-ES" dirty="0"/>
              <a:t>, DANIEL VÁSQUEZ, </a:t>
            </a:r>
            <a:r>
              <a:rPr lang="es-ES" dirty="0" smtClean="0"/>
              <a:t>2005)</a:t>
            </a:r>
          </a:p>
          <a:p>
            <a:pPr algn="just"/>
            <a:endParaRPr lang="es-ES" sz="2000" dirty="0"/>
          </a:p>
          <a:p>
            <a:pPr algn="just"/>
            <a:endParaRPr lang="es-ES" sz="2000" dirty="0" smtClean="0"/>
          </a:p>
          <a:p>
            <a:pPr algn="just"/>
            <a:endParaRPr lang="es-ES" sz="2000" dirty="0"/>
          </a:p>
          <a:p>
            <a:pPr algn="just"/>
            <a:endParaRPr lang="es-ES" sz="2000" dirty="0" smtClean="0"/>
          </a:p>
          <a:p>
            <a:pPr algn="just"/>
            <a:endParaRPr lang="es-ES" sz="2000" dirty="0"/>
          </a:p>
          <a:p>
            <a:pPr algn="just"/>
            <a:endParaRPr lang="es-ES" sz="2000" dirty="0" smtClean="0"/>
          </a:p>
          <a:p>
            <a:pPr algn="just"/>
            <a:endParaRPr lang="es-ES" sz="2000" dirty="0"/>
          </a:p>
          <a:p>
            <a:pPr algn="just"/>
            <a:endParaRPr lang="es-ES" sz="2000" dirty="0" smtClean="0"/>
          </a:p>
          <a:p>
            <a:pPr algn="just"/>
            <a:endParaRPr lang="es-ES" sz="2000" dirty="0"/>
          </a:p>
        </p:txBody>
      </p:sp>
      <p:pic>
        <p:nvPicPr>
          <p:cNvPr id="6147" name="Imagen 1"/>
          <p:cNvPicPr>
            <a:picLocks noChangeAspect="1" noChangeArrowheads="1"/>
          </p:cNvPicPr>
          <p:nvPr/>
        </p:nvPicPr>
        <p:blipFill>
          <a:blip r:embed="rId3">
            <a:extLst>
              <a:ext uri="{28A0092B-C50C-407E-A947-70E740481C1C}">
                <a14:useLocalDpi xmlns:a14="http://schemas.microsoft.com/office/drawing/2010/main" val="0"/>
              </a:ext>
            </a:extLst>
          </a:blip>
          <a:srcRect l="36623" t="32126" r="17853" b="30008"/>
          <a:stretch>
            <a:fillRect/>
          </a:stretch>
        </p:blipFill>
        <p:spPr bwMode="auto">
          <a:xfrm>
            <a:off x="3698150" y="3933056"/>
            <a:ext cx="4536504" cy="244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Rectángulo"/>
          <p:cNvSpPr/>
          <p:nvPr/>
        </p:nvSpPr>
        <p:spPr>
          <a:xfrm>
            <a:off x="3779912" y="6269250"/>
            <a:ext cx="4608512" cy="400110"/>
          </a:xfrm>
          <a:prstGeom prst="rect">
            <a:avLst/>
          </a:prstGeom>
        </p:spPr>
        <p:txBody>
          <a:bodyPr wrap="square">
            <a:spAutoFit/>
          </a:bodyPr>
          <a:lstStyle/>
          <a:p>
            <a:r>
              <a:rPr lang="es-ES" sz="1000" dirty="0"/>
              <a:t>Hogar digital (STEFAN </a:t>
            </a:r>
            <a:r>
              <a:rPr lang="es-ES" sz="1000" dirty="0" err="1"/>
              <a:t>JUNESTRAND</a:t>
            </a:r>
            <a:r>
              <a:rPr lang="es-ES" sz="1000" dirty="0"/>
              <a:t>, XAVIER </a:t>
            </a:r>
            <a:r>
              <a:rPr lang="es-ES" sz="1000" dirty="0" err="1"/>
              <a:t>PASSARET</a:t>
            </a:r>
            <a:r>
              <a:rPr lang="es-ES" sz="1000" dirty="0"/>
              <a:t>, DANIEL VÁSQUEZ, 2005).</a:t>
            </a:r>
          </a:p>
          <a:p>
            <a:r>
              <a:rPr lang="es-ES" sz="1000" b="1" dirty="0"/>
              <a:t>Fuente</a:t>
            </a:r>
            <a:r>
              <a:rPr lang="es-ES" sz="1000" dirty="0"/>
              <a:t>: Domótica y hogar digital.</a:t>
            </a:r>
          </a:p>
        </p:txBody>
      </p:sp>
    </p:spTree>
    <p:custDataLst>
      <p:tags r:id="rId1"/>
    </p:custDataLst>
    <p:extLst>
      <p:ext uri="{BB962C8B-B14F-4D97-AF65-F5344CB8AC3E}">
        <p14:creationId xmlns:p14="http://schemas.microsoft.com/office/powerpoint/2010/main" val="145117861"/>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8"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8936537"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8964636" cy="336550"/>
          </a:xfrm>
          <a:prstGeom prst="rect">
            <a:avLst/>
          </a:prstGeom>
          <a:solidFill>
            <a:srgbClr val="00B0F0">
              <a:alpha val="70000"/>
            </a:srgb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lvl="0" fontAlgn="base">
              <a:spcBef>
                <a:spcPct val="0"/>
              </a:spcBef>
              <a:spcAft>
                <a:spcPct val="0"/>
              </a:spcAft>
            </a:pPr>
            <a:r>
              <a:rPr lang="es-ES" sz="1600" b="1" dirty="0">
                <a:solidFill>
                  <a:srgbClr val="000000"/>
                </a:solidFill>
                <a:latin typeface="Verdana" pitchFamily="34" charset="0"/>
                <a:cs typeface="Arial" pitchFamily="34" charset="0"/>
              </a:rPr>
              <a:t>INTRODUCCIÓN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AutoShape 2"/>
          <p:cNvSpPr>
            <a:spLocks/>
          </p:cNvSpPr>
          <p:nvPr/>
        </p:nvSpPr>
        <p:spPr bwMode="auto">
          <a:xfrm>
            <a:off x="51714" y="786522"/>
            <a:ext cx="360363" cy="5882838"/>
          </a:xfrm>
          <a:prstGeom prst="leftBrace">
            <a:avLst>
              <a:gd name="adj1" fmla="val 37239"/>
              <a:gd name="adj2" fmla="val 49801"/>
            </a:avLst>
          </a:prstGeom>
          <a:noFill/>
          <a:ln w="34925"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ES"/>
          </a:p>
        </p:txBody>
      </p:sp>
      <p:sp>
        <p:nvSpPr>
          <p:cNvPr id="2" name="1 Rectángulo"/>
          <p:cNvSpPr/>
          <p:nvPr/>
        </p:nvSpPr>
        <p:spPr>
          <a:xfrm>
            <a:off x="412076" y="3491716"/>
            <a:ext cx="1565159"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EC" b="1" dirty="0"/>
              <a:t>RASPBERRY Pi</a:t>
            </a:r>
            <a:endParaRPr lang="es-ES" b="1" dirty="0"/>
          </a:p>
        </p:txBody>
      </p:sp>
      <p:sp>
        <p:nvSpPr>
          <p:cNvPr id="8" name="AutoShape 4"/>
          <p:cNvSpPr>
            <a:spLocks/>
          </p:cNvSpPr>
          <p:nvPr/>
        </p:nvSpPr>
        <p:spPr bwMode="auto">
          <a:xfrm>
            <a:off x="2124366" y="715953"/>
            <a:ext cx="431412" cy="5953407"/>
          </a:xfrm>
          <a:prstGeom prst="leftBrace">
            <a:avLst>
              <a:gd name="adj1" fmla="val 6236"/>
              <a:gd name="adj2" fmla="val 49801"/>
            </a:avLst>
          </a:prstGeom>
          <a:noFill/>
          <a:ln w="34925" algn="ctr">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ES"/>
          </a:p>
        </p:txBody>
      </p:sp>
      <p:sp>
        <p:nvSpPr>
          <p:cNvPr id="22" name="21 CuadroTexto"/>
          <p:cNvSpPr txBox="1"/>
          <p:nvPr/>
        </p:nvSpPr>
        <p:spPr>
          <a:xfrm>
            <a:off x="2555777" y="743213"/>
            <a:ext cx="6408712" cy="286232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s-ES" sz="2000" dirty="0"/>
              <a:t>Los computadores de placa reducida o SBC (Single </a:t>
            </a:r>
            <a:r>
              <a:rPr lang="es-ES" sz="2000" dirty="0" err="1"/>
              <a:t>Board</a:t>
            </a:r>
            <a:r>
              <a:rPr lang="es-ES" sz="2000" dirty="0"/>
              <a:t> </a:t>
            </a:r>
            <a:r>
              <a:rPr lang="es-ES" sz="2000" dirty="0" err="1"/>
              <a:t>Computer</a:t>
            </a:r>
            <a:r>
              <a:rPr lang="es-ES" sz="2000" dirty="0"/>
              <a:t>) son computadores completos en una sola placa de tamaño reducido, que son lo suficientemente potentes para ejecutar un sistema operativo real, además estos son de bajo costo y versátiles. Por lo cual son dispositivos útiles para la ejecución de diversos proyectos ya sean educativos o de investigación científica (Single </a:t>
            </a:r>
            <a:r>
              <a:rPr lang="es-ES" sz="2000" dirty="0" err="1"/>
              <a:t>Board</a:t>
            </a:r>
            <a:r>
              <a:rPr lang="es-ES" sz="2000" dirty="0"/>
              <a:t> </a:t>
            </a:r>
            <a:r>
              <a:rPr lang="es-ES" sz="2000" dirty="0" err="1"/>
              <a:t>Computer</a:t>
            </a:r>
            <a:r>
              <a:rPr lang="es-ES" sz="2000" dirty="0"/>
              <a:t>. (2013). Recuperado el 5 de noviembre de 2013, de http://</a:t>
            </a:r>
            <a:r>
              <a:rPr lang="es-ES" sz="2000" dirty="0" smtClean="0"/>
              <a:t>www.tiloom.com/las-placas-sbc/)</a:t>
            </a:r>
            <a:endParaRPr lang="es-ES" sz="2000" dirty="0"/>
          </a:p>
        </p:txBody>
      </p:sp>
      <p:pic>
        <p:nvPicPr>
          <p:cNvPr id="7170" name="Picture 2" descr="Resultado de imagen para raspberry PI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9" y="3747465"/>
            <a:ext cx="4392488" cy="253174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203848" y="6597352"/>
            <a:ext cx="5976664" cy="307777"/>
          </a:xfrm>
          <a:prstGeom prst="rect">
            <a:avLst/>
          </a:prstGeom>
        </p:spPr>
        <p:txBody>
          <a:bodyPr wrap="square">
            <a:spAutoFit/>
          </a:bodyPr>
          <a:lstStyle/>
          <a:p>
            <a:r>
              <a:rPr lang="es-ES" sz="1400" dirty="0"/>
              <a:t>https://images-na.ssl-images-amazon.com/images/I/913XYU1VtjL._SX425_.jpg</a:t>
            </a:r>
          </a:p>
        </p:txBody>
      </p:sp>
    </p:spTree>
    <p:custDataLst>
      <p:tags r:id="rId1"/>
    </p:custDataLst>
    <p:extLst>
      <p:ext uri="{BB962C8B-B14F-4D97-AF65-F5344CB8AC3E}">
        <p14:creationId xmlns:p14="http://schemas.microsoft.com/office/powerpoint/2010/main" val="2132479079"/>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8"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8936537"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8964636" cy="336550"/>
          </a:xfrm>
          <a:prstGeom prst="rect">
            <a:avLst/>
          </a:prstGeom>
          <a:solidFill>
            <a:srgbClr val="00B0F0">
              <a:alpha val="70000"/>
            </a:srgb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lvl="0" fontAlgn="base">
              <a:spcBef>
                <a:spcPct val="0"/>
              </a:spcBef>
              <a:spcAft>
                <a:spcPct val="0"/>
              </a:spcAft>
            </a:pPr>
            <a:r>
              <a:rPr lang="es-ES" sz="1600" b="1" dirty="0">
                <a:solidFill>
                  <a:srgbClr val="000000"/>
                </a:solidFill>
                <a:latin typeface="Verdana" pitchFamily="34" charset="0"/>
                <a:cs typeface="Arial" pitchFamily="34" charset="0"/>
              </a:rPr>
              <a:t>INTRODUCCIÓN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254791"/>
            <a:ext cx="8424936" cy="5616624"/>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redondeado"/>
          <p:cNvSpPr/>
          <p:nvPr/>
        </p:nvSpPr>
        <p:spPr>
          <a:xfrm>
            <a:off x="395536" y="2842182"/>
            <a:ext cx="1944216" cy="432048"/>
          </a:xfrm>
          <a:prstGeom prst="roundRect">
            <a:avLst/>
          </a:prstGeom>
          <a:solidFill>
            <a:srgbClr val="FFFF00">
              <a:alpha val="3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CuadroTexto"/>
          <p:cNvSpPr txBox="1"/>
          <p:nvPr/>
        </p:nvSpPr>
        <p:spPr>
          <a:xfrm>
            <a:off x="3779912" y="3068960"/>
            <a:ext cx="360040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2400" b="1" dirty="0" smtClean="0"/>
              <a:t>Mejor precio del mercado</a:t>
            </a:r>
            <a:endParaRPr lang="es-ES" sz="2400" b="1" dirty="0"/>
          </a:p>
        </p:txBody>
      </p:sp>
      <p:cxnSp>
        <p:nvCxnSpPr>
          <p:cNvPr id="10" name="9 Conector recto de flecha"/>
          <p:cNvCxnSpPr/>
          <p:nvPr/>
        </p:nvCxnSpPr>
        <p:spPr>
          <a:xfrm>
            <a:off x="2371983" y="3058206"/>
            <a:ext cx="1407929" cy="24158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11 Rectángulo"/>
          <p:cNvSpPr/>
          <p:nvPr/>
        </p:nvSpPr>
        <p:spPr>
          <a:xfrm>
            <a:off x="2371983" y="724054"/>
            <a:ext cx="424847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EC" b="1" dirty="0" smtClean="0"/>
              <a:t>¿POR QUÉ ELEGIR RASPBERRY Pi?</a:t>
            </a:r>
            <a:endParaRPr lang="es-ES" b="1" dirty="0"/>
          </a:p>
        </p:txBody>
      </p:sp>
    </p:spTree>
    <p:custDataLst>
      <p:tags r:id="rId1"/>
    </p:custDataLst>
    <p:extLst>
      <p:ext uri="{BB962C8B-B14F-4D97-AF65-F5344CB8AC3E}">
        <p14:creationId xmlns:p14="http://schemas.microsoft.com/office/powerpoint/2010/main" val="1039096769"/>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8936537"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8964636" cy="336550"/>
          </a:xfrm>
          <a:prstGeom prst="rect">
            <a:avLst/>
          </a:prstGeom>
          <a:solidFill>
            <a:srgbClr val="00B0F0">
              <a:alpha val="70000"/>
            </a:srgb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lvl="0" fontAlgn="base">
              <a:spcBef>
                <a:spcPct val="0"/>
              </a:spcBef>
              <a:spcAft>
                <a:spcPct val="0"/>
              </a:spcAft>
            </a:pPr>
            <a:r>
              <a:rPr lang="es-ES" sz="1600" b="1" dirty="0">
                <a:solidFill>
                  <a:srgbClr val="000000"/>
                </a:solidFill>
                <a:latin typeface="Verdana" pitchFamily="34" charset="0"/>
                <a:cs typeface="Arial" pitchFamily="34" charset="0"/>
              </a:rPr>
              <a:t>INTRODUCCIÓN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1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3993" t="23090" r="21679" b="11000"/>
          <a:stretch/>
        </p:blipFill>
        <p:spPr bwMode="auto">
          <a:xfrm>
            <a:off x="1687766" y="1358952"/>
            <a:ext cx="5404514" cy="5382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14 Rectángulo"/>
          <p:cNvSpPr/>
          <p:nvPr/>
        </p:nvSpPr>
        <p:spPr>
          <a:xfrm>
            <a:off x="2123728" y="764704"/>
            <a:ext cx="424847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EC" b="1" dirty="0" smtClean="0"/>
              <a:t>ESPECIFICACIONES DE LA RASPBERRY </a:t>
            </a:r>
            <a:r>
              <a:rPr lang="es-EC" b="1" dirty="0"/>
              <a:t>Pi</a:t>
            </a:r>
            <a:endParaRPr lang="es-ES" b="1" dirty="0"/>
          </a:p>
        </p:txBody>
      </p:sp>
      <p:sp>
        <p:nvSpPr>
          <p:cNvPr id="10" name="9 Rectángulo"/>
          <p:cNvSpPr/>
          <p:nvPr/>
        </p:nvSpPr>
        <p:spPr>
          <a:xfrm>
            <a:off x="7177293" y="6280363"/>
            <a:ext cx="1944216" cy="507831"/>
          </a:xfrm>
          <a:prstGeom prst="rect">
            <a:avLst/>
          </a:prstGeom>
        </p:spPr>
        <p:txBody>
          <a:bodyPr wrap="square">
            <a:spAutoFit/>
          </a:bodyPr>
          <a:lstStyle/>
          <a:p>
            <a:r>
              <a:rPr lang="es-ES" sz="900" dirty="0" err="1"/>
              <a:t>ENGI</a:t>
            </a:r>
            <a:r>
              <a:rPr lang="es-ES" sz="900" dirty="0"/>
              <a:t> Revista Electrónica De La Facultad De Ingeniería Vol. 3 No. 1 Julio Año 3 </a:t>
            </a:r>
            <a:r>
              <a:rPr lang="es-ES" sz="900" dirty="0" err="1"/>
              <a:t>ISSN</a:t>
            </a:r>
            <a:r>
              <a:rPr lang="es-ES" sz="900" dirty="0"/>
              <a:t> 2256-5612.</a:t>
            </a:r>
          </a:p>
        </p:txBody>
      </p:sp>
    </p:spTree>
    <p:custDataLst>
      <p:tags r:id="rId1"/>
    </p:custDataLst>
    <p:extLst>
      <p:ext uri="{BB962C8B-B14F-4D97-AF65-F5344CB8AC3E}">
        <p14:creationId xmlns:p14="http://schemas.microsoft.com/office/powerpoint/2010/main" val="130480493"/>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143868" y="260648"/>
            <a:ext cx="8532588" cy="336550"/>
          </a:xfrm>
          <a:prstGeom prst="rect">
            <a:avLst/>
          </a:prstGeom>
          <a:solidFill>
            <a:srgbClr val="E6FD07">
              <a:alpha val="70000"/>
            </a:srgb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lang="es-ES" sz="1400" b="1" dirty="0" smtClean="0">
                <a:solidFill>
                  <a:srgbClr val="000000"/>
                </a:solidFill>
                <a:latin typeface="Verdana" pitchFamily="34" charset="0"/>
                <a:cs typeface="Arial" pitchFamily="34" charset="0"/>
              </a:rPr>
              <a:t>ÍNDICE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CuadroTexto"/>
          <p:cNvSpPr txBox="1"/>
          <p:nvPr/>
        </p:nvSpPr>
        <p:spPr>
          <a:xfrm>
            <a:off x="323528" y="1196752"/>
            <a:ext cx="8496944" cy="4770537"/>
          </a:xfrm>
          <a:prstGeom prst="rect">
            <a:avLst/>
          </a:prstGeom>
          <a:noFill/>
        </p:spPr>
        <p:txBody>
          <a:bodyPr wrap="square" rtlCol="0">
            <a:spAutoFit/>
          </a:bodyPr>
          <a:lstStyle/>
          <a:p>
            <a:r>
              <a:rPr lang="es-ES" sz="1600" dirty="0">
                <a:hlinkClick r:id="rId3" action="ppaction://hlinksldjump"/>
              </a:rPr>
              <a:t>3</a:t>
            </a:r>
            <a:r>
              <a:rPr lang="es-ES" sz="1600" dirty="0" smtClean="0">
                <a:hlinkClick r:id="rId3" action="ppaction://hlinksldjump"/>
              </a:rPr>
              <a:t>		</a:t>
            </a:r>
            <a:r>
              <a:rPr lang="es-ES" sz="1600" dirty="0" smtClean="0"/>
              <a:t>Generalidades. </a:t>
            </a:r>
            <a:endParaRPr lang="es-ES" sz="1600" dirty="0"/>
          </a:p>
          <a:p>
            <a:endParaRPr lang="es-ES" sz="1600" dirty="0" smtClean="0"/>
          </a:p>
          <a:p>
            <a:pPr marL="1789113" indent="-1789113"/>
            <a:r>
              <a:rPr lang="es-EC" sz="1600" dirty="0" smtClean="0">
                <a:hlinkClick r:id="rId4" action="ppaction://hlinksldjump"/>
              </a:rPr>
              <a:t>6	</a:t>
            </a:r>
            <a:r>
              <a:rPr lang="es-ES" sz="1600" dirty="0"/>
              <a:t> Introducción. </a:t>
            </a:r>
          </a:p>
          <a:p>
            <a:pPr marL="1789113" lvl="0" indent="-1789113"/>
            <a:endParaRPr lang="es-ES" sz="1600" dirty="0" smtClean="0"/>
          </a:p>
          <a:p>
            <a:r>
              <a:rPr lang="es-EC" sz="1600" dirty="0" smtClean="0">
                <a:hlinkClick r:id="rId5" action="ppaction://hlinksldjump"/>
              </a:rPr>
              <a:t>20		</a:t>
            </a:r>
            <a:r>
              <a:rPr lang="es-ES" sz="1600" dirty="0" smtClean="0"/>
              <a:t>Metodología. </a:t>
            </a:r>
            <a:endParaRPr lang="es-ES" sz="1600" dirty="0"/>
          </a:p>
          <a:p>
            <a:pPr lvl="0"/>
            <a:endParaRPr lang="es-ES" sz="1600" dirty="0" smtClean="0"/>
          </a:p>
          <a:p>
            <a:r>
              <a:rPr lang="es-EC" sz="1600" dirty="0" smtClean="0">
                <a:hlinkClick r:id="rId5" action="ppaction://hlinksldjump"/>
              </a:rPr>
              <a:t>26		</a:t>
            </a:r>
            <a:r>
              <a:rPr lang="es-ES" sz="1600" dirty="0" smtClean="0"/>
              <a:t>Desarrollo de la solución. </a:t>
            </a:r>
          </a:p>
          <a:p>
            <a:endParaRPr lang="es-ES" sz="1600" dirty="0"/>
          </a:p>
          <a:p>
            <a:pPr marL="1789113" indent="-1789113"/>
            <a:r>
              <a:rPr lang="es-EC" sz="1600" dirty="0" smtClean="0">
                <a:hlinkClick r:id="" action="ppaction://noaction"/>
              </a:rPr>
              <a:t>41		</a:t>
            </a:r>
            <a:r>
              <a:rPr lang="es-ES" sz="1600" dirty="0" smtClean="0"/>
              <a:t>Implementación. </a:t>
            </a:r>
            <a:endParaRPr lang="es-ES" sz="1600" dirty="0"/>
          </a:p>
          <a:p>
            <a:pPr lvl="0"/>
            <a:endParaRPr lang="es-ES" sz="1600" dirty="0"/>
          </a:p>
          <a:p>
            <a:pPr lvl="0"/>
            <a:r>
              <a:rPr lang="es-EC" sz="1600" dirty="0" smtClean="0">
                <a:hlinkClick r:id="" action="ppaction://noaction"/>
              </a:rPr>
              <a:t>60		</a:t>
            </a:r>
            <a:r>
              <a:rPr lang="es-EC" sz="1600" dirty="0" smtClean="0"/>
              <a:t> P</a:t>
            </a:r>
            <a:r>
              <a:rPr lang="es-ES" sz="1600" dirty="0" err="1" smtClean="0"/>
              <a:t>ruebas</a:t>
            </a:r>
            <a:r>
              <a:rPr lang="es-ES" sz="1600" dirty="0" smtClean="0"/>
              <a:t> del aplicativo en hardware/software</a:t>
            </a:r>
            <a:endParaRPr lang="es-ES" sz="1600" dirty="0"/>
          </a:p>
          <a:p>
            <a:pPr lvl="0"/>
            <a:r>
              <a:rPr lang="es-ES" sz="1600" dirty="0" smtClean="0"/>
              <a:t>.</a:t>
            </a:r>
          </a:p>
          <a:p>
            <a:pPr lvl="0"/>
            <a:endParaRPr lang="es-ES" sz="1600" dirty="0" smtClean="0"/>
          </a:p>
          <a:p>
            <a:pPr lvl="0"/>
            <a:r>
              <a:rPr lang="es-EC" sz="1600" dirty="0" smtClean="0">
                <a:hlinkClick r:id="" action="ppaction://noaction"/>
              </a:rPr>
              <a:t>80		Conclusiones.</a:t>
            </a:r>
            <a:endParaRPr lang="es-EC" sz="1600" dirty="0" smtClean="0"/>
          </a:p>
          <a:p>
            <a:pPr lvl="0"/>
            <a:endParaRPr lang="es-EC" sz="1600" dirty="0" smtClean="0"/>
          </a:p>
          <a:p>
            <a:r>
              <a:rPr lang="es-EC" sz="1600" dirty="0" smtClean="0">
                <a:hlinkClick r:id="" action="ppaction://noaction"/>
              </a:rPr>
              <a:t>81</a:t>
            </a:r>
            <a:r>
              <a:rPr lang="es-EC" sz="1600" dirty="0">
                <a:hlinkClick r:id="" action="ppaction://noaction"/>
              </a:rPr>
              <a:t>		</a:t>
            </a:r>
            <a:r>
              <a:rPr lang="es-EC" sz="1600" dirty="0" err="1" smtClean="0">
                <a:hlinkClick r:id="" action="ppaction://noaction"/>
              </a:rPr>
              <a:t>Recoemndaciones</a:t>
            </a:r>
            <a:r>
              <a:rPr lang="es-EC" sz="1600" dirty="0" smtClean="0">
                <a:hlinkClick r:id="" action="ppaction://noaction"/>
              </a:rPr>
              <a:t>.</a:t>
            </a:r>
            <a:endParaRPr lang="es-EC" sz="1600" dirty="0"/>
          </a:p>
          <a:p>
            <a:pPr lvl="0"/>
            <a:endParaRPr lang="es-EC" sz="1600" dirty="0" smtClean="0"/>
          </a:p>
          <a:p>
            <a:pPr lvl="0"/>
            <a:endParaRPr lang="es-EC" sz="1600" dirty="0" smtClean="0"/>
          </a:p>
          <a:p>
            <a:pPr lvl="0"/>
            <a:r>
              <a:rPr lang="es-EC" sz="1600" dirty="0" smtClean="0">
                <a:hlinkClick r:id="rId5" action="ppaction://hlinksldjump"/>
              </a:rPr>
              <a:t>83		bibliografía.</a:t>
            </a:r>
            <a:endParaRPr lang="es-ES" sz="1600" dirty="0"/>
          </a:p>
        </p:txBody>
      </p:sp>
    </p:spTree>
    <p:custDataLst>
      <p:tags r:id="rId1"/>
    </p:custDataLst>
    <p:extLst>
      <p:ext uri="{BB962C8B-B14F-4D97-AF65-F5344CB8AC3E}">
        <p14:creationId xmlns:p14="http://schemas.microsoft.com/office/powerpoint/2010/main" val="1581232505"/>
      </p:ext>
    </p:extLst>
  </p:cSld>
  <p:clrMapOvr>
    <a:masterClrMapping/>
  </p:clrMapOvr>
  <p:transition advTm="1063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1"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8936537"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9" name="AutoShape 2"/>
          <p:cNvSpPr>
            <a:spLocks/>
          </p:cNvSpPr>
          <p:nvPr/>
        </p:nvSpPr>
        <p:spPr bwMode="auto">
          <a:xfrm>
            <a:off x="51714" y="786522"/>
            <a:ext cx="360363" cy="5882838"/>
          </a:xfrm>
          <a:prstGeom prst="leftBrace">
            <a:avLst>
              <a:gd name="adj1" fmla="val 37239"/>
              <a:gd name="adj2" fmla="val 49801"/>
            </a:avLst>
          </a:prstGeom>
          <a:noFill/>
          <a:ln w="34925"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ES"/>
          </a:p>
        </p:txBody>
      </p:sp>
      <p:sp>
        <p:nvSpPr>
          <p:cNvPr id="10" name="9 CuadroTexto"/>
          <p:cNvSpPr txBox="1"/>
          <p:nvPr/>
        </p:nvSpPr>
        <p:spPr>
          <a:xfrm>
            <a:off x="3186949" y="1384315"/>
            <a:ext cx="5725121" cy="470898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s-ES" sz="2000" dirty="0"/>
              <a:t>Casi el ciento por ciento, de los aplicativos web, son ejecutados en la </a:t>
            </a:r>
            <a:r>
              <a:rPr lang="es-ES" sz="2000" dirty="0" err="1"/>
              <a:t>World</a:t>
            </a:r>
            <a:r>
              <a:rPr lang="es-ES" sz="2000" dirty="0"/>
              <a:t> Wide Web.</a:t>
            </a:r>
          </a:p>
          <a:p>
            <a:pPr algn="just"/>
            <a:endParaRPr lang="es-ES" sz="2000" dirty="0"/>
          </a:p>
          <a:p>
            <a:pPr algn="just"/>
            <a:r>
              <a:rPr lang="es-ES" sz="2000" dirty="0"/>
              <a:t>Mediante la utilización de páginas estáticas, la evolución de la web ha mejorado sus procesos de concurrencia, seguridad, organización y optimización, dentro de lo conocido como ingeniería web. </a:t>
            </a:r>
            <a:endParaRPr lang="es-ES" sz="2000" dirty="0" smtClean="0"/>
          </a:p>
          <a:p>
            <a:pPr algn="just"/>
            <a:endParaRPr lang="es-ES" sz="2000" dirty="0" smtClean="0"/>
          </a:p>
          <a:p>
            <a:pPr algn="just"/>
            <a:r>
              <a:rPr lang="es-ES" sz="2000" dirty="0"/>
              <a:t>La existencia de metodologías web, y sus procesos de desarrollo han demostrado que la metodología </a:t>
            </a:r>
            <a:r>
              <a:rPr lang="es-ES" sz="2000" dirty="0" err="1"/>
              <a:t>UWE</a:t>
            </a:r>
            <a:r>
              <a:rPr lang="es-ES" sz="2000" dirty="0"/>
              <a:t> es la más destacada, puesto que permite que un aplicativo web sea más detallado, sistematizado y organizado, basándose en la notación estándar del uso de </a:t>
            </a:r>
            <a:r>
              <a:rPr lang="es-ES" sz="2000" dirty="0" err="1"/>
              <a:t>UML</a:t>
            </a:r>
            <a:r>
              <a:rPr lang="es-ES" sz="2000" dirty="0"/>
              <a:t> (</a:t>
            </a:r>
            <a:r>
              <a:rPr lang="es-ES" sz="2000" dirty="0" err="1"/>
              <a:t>Unified</a:t>
            </a:r>
            <a:r>
              <a:rPr lang="es-ES" sz="2000" dirty="0"/>
              <a:t> </a:t>
            </a:r>
            <a:r>
              <a:rPr lang="es-ES" sz="2000" dirty="0" err="1"/>
              <a:t>Modeling</a:t>
            </a:r>
            <a:r>
              <a:rPr lang="es-ES" sz="2000" dirty="0"/>
              <a:t> </a:t>
            </a:r>
            <a:r>
              <a:rPr lang="es-ES" sz="2000" dirty="0" err="1"/>
              <a:t>Language</a:t>
            </a:r>
            <a:r>
              <a:rPr lang="es-ES" sz="2000" dirty="0"/>
              <a:t>), para ello utiliza varias etapas y modelos de implementación</a:t>
            </a:r>
            <a:r>
              <a:rPr lang="es-ES" sz="2000" dirty="0" smtClean="0"/>
              <a:t>.</a:t>
            </a:r>
            <a:endParaRPr lang="es-ES" sz="2000" dirty="0"/>
          </a:p>
        </p:txBody>
      </p:sp>
      <p:sp>
        <p:nvSpPr>
          <p:cNvPr id="11" name="Text Box 6"/>
          <p:cNvSpPr txBox="1">
            <a:spLocks noChangeArrowheads="1"/>
          </p:cNvSpPr>
          <p:nvPr/>
        </p:nvSpPr>
        <p:spPr bwMode="auto">
          <a:xfrm>
            <a:off x="-148" y="44624"/>
            <a:ext cx="8964636" cy="336550"/>
          </a:xfrm>
          <a:prstGeom prst="rect">
            <a:avLst/>
          </a:prstGeom>
          <a:solidFill>
            <a:srgbClr val="E6FD07">
              <a:alpha val="70000"/>
            </a:srgb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smtClean="0">
                <a:solidFill>
                  <a:srgbClr val="000000"/>
                </a:solidFill>
                <a:latin typeface="Verdana" pitchFamily="34" charset="0"/>
                <a:cs typeface="Arial" pitchFamily="34" charset="0"/>
              </a:rPr>
              <a:t>METODOLOGÍA</a:t>
            </a:r>
            <a:endParaRPr lang="es-ES" sz="2000" dirty="0">
              <a:latin typeface="Arial" pitchFamily="34" charset="0"/>
              <a:cs typeface="Arial" pitchFamily="34" charset="0"/>
            </a:endParaRPr>
          </a:p>
          <a:p>
            <a:pPr lvl="0" fontAlgn="base">
              <a:spcBef>
                <a:spcPct val="0"/>
              </a:spcBef>
              <a:spcAft>
                <a:spcPct val="0"/>
              </a:spcAft>
            </a:pPr>
            <a:r>
              <a:rPr lang="es-ES" sz="1600" b="1" dirty="0" smtClean="0">
                <a:solidFill>
                  <a:srgbClr val="000000"/>
                </a:solidFill>
                <a:latin typeface="Verdana" pitchFamily="34" charset="0"/>
                <a:cs typeface="Arial" pitchFamily="34" charset="0"/>
              </a:rPr>
              <a:t>. </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6 Rectángulo"/>
          <p:cNvSpPr/>
          <p:nvPr/>
        </p:nvSpPr>
        <p:spPr>
          <a:xfrm>
            <a:off x="395536" y="3284984"/>
            <a:ext cx="223224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EC" b="1" dirty="0" err="1"/>
              <a:t>UWE</a:t>
            </a:r>
            <a:r>
              <a:rPr lang="es-EC" b="1" dirty="0"/>
              <a:t> INTRODUCCIÓN</a:t>
            </a:r>
            <a:endParaRPr lang="es-ES" b="1" dirty="0"/>
          </a:p>
        </p:txBody>
      </p:sp>
      <p:sp>
        <p:nvSpPr>
          <p:cNvPr id="8" name="AutoShape 4"/>
          <p:cNvSpPr>
            <a:spLocks/>
          </p:cNvSpPr>
          <p:nvPr/>
        </p:nvSpPr>
        <p:spPr bwMode="auto">
          <a:xfrm>
            <a:off x="2729503" y="1124745"/>
            <a:ext cx="457446" cy="5328592"/>
          </a:xfrm>
          <a:prstGeom prst="leftBrace">
            <a:avLst>
              <a:gd name="adj1" fmla="val 6236"/>
              <a:gd name="adj2" fmla="val 49801"/>
            </a:avLst>
          </a:prstGeom>
          <a:noFill/>
          <a:ln w="34925" algn="ctr">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ES"/>
          </a:p>
        </p:txBody>
      </p:sp>
    </p:spTree>
    <p:custDataLst>
      <p:tags r:id="rId1"/>
    </p:custDataLst>
    <p:extLst>
      <p:ext uri="{BB962C8B-B14F-4D97-AF65-F5344CB8AC3E}">
        <p14:creationId xmlns:p14="http://schemas.microsoft.com/office/powerpoint/2010/main" val="2003275961"/>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770" decel="100000"/>
                                        <p:tgtEl>
                                          <p:spTgt spid="11"/>
                                        </p:tgtEl>
                                      </p:cBhvr>
                                    </p:animEffect>
                                    <p:animScale>
                                      <p:cBhvr>
                                        <p:cTn id="19" dur="770" decel="100000"/>
                                        <p:tgtEl>
                                          <p:spTgt spid="11"/>
                                        </p:tgtEl>
                                      </p:cBhvr>
                                      <p:from x="10000" y="10000"/>
                                      <p:to x="200000" y="450000"/>
                                    </p:animScale>
                                    <p:animScale>
                                      <p:cBhvr>
                                        <p:cTn id="20" dur="1230" accel="100000" fill="hold">
                                          <p:stCondLst>
                                            <p:cond delay="770"/>
                                          </p:stCondLst>
                                        </p:cTn>
                                        <p:tgtEl>
                                          <p:spTgt spid="11"/>
                                        </p:tgtEl>
                                      </p:cBhvr>
                                      <p:from x="200000" y="450000"/>
                                      <p:to x="100000" y="100000"/>
                                    </p:animScale>
                                    <p:set>
                                      <p:cBhvr>
                                        <p:cTn id="21" dur="770" fill="hold"/>
                                        <p:tgtEl>
                                          <p:spTgt spid="11"/>
                                        </p:tgtEl>
                                        <p:attrNameLst>
                                          <p:attrName>ppt_x</p:attrName>
                                        </p:attrNameLst>
                                      </p:cBhvr>
                                      <p:to>
                                        <p:strVal val="(0.5)"/>
                                      </p:to>
                                    </p:set>
                                    <p:anim from="(0.5)" to="(#ppt_x)" calcmode="lin" valueType="num">
                                      <p:cBhvr>
                                        <p:cTn id="22" dur="1230" accel="100000" fill="hold">
                                          <p:stCondLst>
                                            <p:cond delay="770"/>
                                          </p:stCondLst>
                                        </p:cTn>
                                        <p:tgtEl>
                                          <p:spTgt spid="11"/>
                                        </p:tgtEl>
                                        <p:attrNameLst>
                                          <p:attrName>ppt_x</p:attrName>
                                        </p:attrNameLst>
                                      </p:cBhvr>
                                    </p:anim>
                                    <p:set>
                                      <p:cBhvr>
                                        <p:cTn id="23" dur="770" fill="hold"/>
                                        <p:tgtEl>
                                          <p:spTgt spid="11"/>
                                        </p:tgtEl>
                                        <p:attrNameLst>
                                          <p:attrName>ppt_y</p:attrName>
                                        </p:attrNameLst>
                                      </p:cBhvr>
                                      <p:to>
                                        <p:strVal val="(#ppt_y+0.4)"/>
                                      </p:to>
                                    </p:set>
                                    <p:anim from="(#ppt_y+0.4)" to="(#ppt_y)" calcmode="lin" valueType="num">
                                      <p:cBhvr>
                                        <p:cTn id="24" dur="1230" accel="100000" fill="hold">
                                          <p:stCondLst>
                                            <p:cond delay="770"/>
                                          </p:stCondLst>
                                        </p:cTn>
                                        <p:tgtEl>
                                          <p:spTgt spid="11"/>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8936537"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8964636" cy="336550"/>
          </a:xfrm>
          <a:prstGeom prst="rect">
            <a:avLst/>
          </a:prstGeom>
          <a:solidFill>
            <a:srgbClr val="E6FD07">
              <a:alpha val="70000"/>
            </a:srgb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smtClean="0">
                <a:solidFill>
                  <a:srgbClr val="000000"/>
                </a:solidFill>
                <a:latin typeface="Verdana" pitchFamily="34" charset="0"/>
                <a:cs typeface="Arial" pitchFamily="34" charset="0"/>
              </a:rPr>
              <a:t>METODOLOGÍA</a:t>
            </a:r>
            <a:endParaRPr lang="es-ES" sz="2000" dirty="0">
              <a:latin typeface="Arial" pitchFamily="34" charset="0"/>
              <a:cs typeface="Arial" pitchFamily="34" charset="0"/>
            </a:endParaRPr>
          </a:p>
          <a:p>
            <a:pPr lvl="0" fontAlgn="base">
              <a:spcBef>
                <a:spcPct val="0"/>
              </a:spcBef>
              <a:spcAft>
                <a:spcPct val="0"/>
              </a:spcAft>
            </a:pPr>
            <a:r>
              <a:rPr lang="es-ES" sz="1600" b="1" dirty="0" smtClean="0">
                <a:solidFill>
                  <a:srgbClr val="000000"/>
                </a:solidFill>
                <a:latin typeface="Verdana" pitchFamily="34" charset="0"/>
                <a:cs typeface="Arial" pitchFamily="34" charset="0"/>
              </a:rPr>
              <a:t>. </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266" name="Imagen 1"/>
          <p:cNvPicPr>
            <a:picLocks noChangeAspect="1" noChangeArrowheads="1"/>
          </p:cNvPicPr>
          <p:nvPr/>
        </p:nvPicPr>
        <p:blipFill>
          <a:blip r:embed="rId3">
            <a:extLst>
              <a:ext uri="{28A0092B-C50C-407E-A947-70E740481C1C}">
                <a14:useLocalDpi xmlns:a14="http://schemas.microsoft.com/office/drawing/2010/main" val="0"/>
              </a:ext>
            </a:extLst>
          </a:blip>
          <a:srcRect l="19820" t="20290" r="18144" b="6740"/>
          <a:stretch>
            <a:fillRect/>
          </a:stretch>
        </p:blipFill>
        <p:spPr bwMode="auto">
          <a:xfrm>
            <a:off x="251520" y="692696"/>
            <a:ext cx="8568952" cy="619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Rectángulo"/>
          <p:cNvSpPr/>
          <p:nvPr/>
        </p:nvSpPr>
        <p:spPr>
          <a:xfrm>
            <a:off x="-51599" y="5805264"/>
            <a:ext cx="3399463" cy="1015663"/>
          </a:xfrm>
          <a:prstGeom prst="rect">
            <a:avLst/>
          </a:prstGeom>
        </p:spPr>
        <p:txBody>
          <a:bodyPr wrap="square">
            <a:spAutoFit/>
          </a:bodyPr>
          <a:lstStyle/>
          <a:p>
            <a:r>
              <a:rPr lang="es-ES" dirty="0"/>
              <a:t> </a:t>
            </a:r>
            <a:r>
              <a:rPr lang="es-ES" sz="1050" dirty="0"/>
              <a:t>Etapas y Modelos </a:t>
            </a:r>
            <a:r>
              <a:rPr lang="es-ES" sz="1050" dirty="0" err="1"/>
              <a:t>UWE</a:t>
            </a:r>
            <a:r>
              <a:rPr lang="es-ES" sz="1050" dirty="0"/>
              <a:t>.</a:t>
            </a:r>
          </a:p>
          <a:p>
            <a:r>
              <a:rPr lang="es-ES" sz="1050" b="1" dirty="0"/>
              <a:t>Fuente:</a:t>
            </a:r>
            <a:r>
              <a:rPr lang="es-ES" sz="1050" dirty="0"/>
              <a:t> (http://repositorio.espe.edu.ec/bitstream/21000/9962/1/T-ESPEL-SII-0133.pdf, 2015).</a:t>
            </a:r>
          </a:p>
          <a:p>
            <a:r>
              <a:rPr lang="es-ES" sz="1050" b="1" dirty="0"/>
              <a:t>Autores</a:t>
            </a:r>
            <a:r>
              <a:rPr lang="es-ES" sz="1050" dirty="0"/>
              <a:t>: Byron Jácome. y Fabián Velasco.</a:t>
            </a:r>
          </a:p>
        </p:txBody>
      </p:sp>
    </p:spTree>
    <p:custDataLst>
      <p:tags r:id="rId1"/>
    </p:custDataLst>
    <p:extLst>
      <p:ext uri="{BB962C8B-B14F-4D97-AF65-F5344CB8AC3E}">
        <p14:creationId xmlns:p14="http://schemas.microsoft.com/office/powerpoint/2010/main" val="53293250"/>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8936537"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8964636" cy="336550"/>
          </a:xfrm>
          <a:prstGeom prst="rect">
            <a:avLst/>
          </a:prstGeom>
          <a:solidFill>
            <a:srgbClr val="E6FD07">
              <a:alpha val="70000"/>
            </a:srgb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smtClean="0">
                <a:solidFill>
                  <a:srgbClr val="000000"/>
                </a:solidFill>
                <a:latin typeface="Verdana" pitchFamily="34" charset="0"/>
                <a:cs typeface="Arial" pitchFamily="34" charset="0"/>
              </a:rPr>
              <a:t>METODOLOGÍA</a:t>
            </a:r>
            <a:endParaRPr lang="es-ES" sz="2000" dirty="0">
              <a:latin typeface="Arial" pitchFamily="34" charset="0"/>
              <a:cs typeface="Arial" pitchFamily="34" charset="0"/>
            </a:endParaRPr>
          </a:p>
          <a:p>
            <a:pPr lvl="0" fontAlgn="base">
              <a:spcBef>
                <a:spcPct val="0"/>
              </a:spcBef>
              <a:spcAft>
                <a:spcPct val="0"/>
              </a:spcAft>
            </a:pPr>
            <a:r>
              <a:rPr lang="es-ES" sz="1600" b="1" dirty="0" smtClean="0">
                <a:solidFill>
                  <a:srgbClr val="000000"/>
                </a:solidFill>
                <a:latin typeface="Verdana" pitchFamily="34" charset="0"/>
                <a:cs typeface="Arial" pitchFamily="34" charset="0"/>
              </a:rPr>
              <a:t>. </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7 CuadroTexto"/>
          <p:cNvSpPr txBox="1"/>
          <p:nvPr/>
        </p:nvSpPr>
        <p:spPr>
          <a:xfrm>
            <a:off x="2365150" y="797497"/>
            <a:ext cx="6599338" cy="132343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lvl="0" algn="just"/>
            <a:r>
              <a:rPr lang="es-ES" sz="2000" b="1" dirty="0"/>
              <a:t>Análisis de requerimientos:</a:t>
            </a:r>
            <a:r>
              <a:rPr lang="es-ES" sz="2000" dirty="0"/>
              <a:t> El objetivo principal de este modelo es estructurar el alcance y el proceso del sistema, entendiendo que los requerimientos se han de clasificar en funcionales y no funcionales.</a:t>
            </a:r>
          </a:p>
        </p:txBody>
      </p:sp>
      <p:sp>
        <p:nvSpPr>
          <p:cNvPr id="9" name="8 Rectángulo"/>
          <p:cNvSpPr/>
          <p:nvPr/>
        </p:nvSpPr>
        <p:spPr>
          <a:xfrm>
            <a:off x="27951" y="3084672"/>
            <a:ext cx="1728192"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ES" b="1" dirty="0"/>
              <a:t>FASE DE LA METODOLOGÍA </a:t>
            </a:r>
            <a:r>
              <a:rPr lang="es-ES" b="1" dirty="0" err="1"/>
              <a:t>UWE</a:t>
            </a:r>
            <a:endParaRPr lang="es-ES" b="1" dirty="0"/>
          </a:p>
        </p:txBody>
      </p:sp>
      <p:sp>
        <p:nvSpPr>
          <p:cNvPr id="10" name="AutoShape 4"/>
          <p:cNvSpPr>
            <a:spLocks/>
          </p:cNvSpPr>
          <p:nvPr/>
        </p:nvSpPr>
        <p:spPr bwMode="auto">
          <a:xfrm>
            <a:off x="1907704" y="764704"/>
            <a:ext cx="457446" cy="5976664"/>
          </a:xfrm>
          <a:prstGeom prst="leftBrace">
            <a:avLst>
              <a:gd name="adj1" fmla="val 6236"/>
              <a:gd name="adj2" fmla="val 49801"/>
            </a:avLst>
          </a:prstGeom>
          <a:noFill/>
          <a:ln w="34925" algn="ctr">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ES"/>
          </a:p>
        </p:txBody>
      </p:sp>
      <p:sp>
        <p:nvSpPr>
          <p:cNvPr id="12" name="11 CuadroTexto"/>
          <p:cNvSpPr txBox="1"/>
          <p:nvPr/>
        </p:nvSpPr>
        <p:spPr>
          <a:xfrm>
            <a:off x="2365150" y="2280516"/>
            <a:ext cx="6599338" cy="132343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lvl="0" algn="just"/>
            <a:r>
              <a:rPr lang="es-ES" sz="2000" b="1" dirty="0"/>
              <a:t>Modelo Conceptual:</a:t>
            </a:r>
            <a:r>
              <a:rPr lang="es-ES" sz="2000" dirty="0"/>
              <a:t> En este modelo se presentará la relación de los contenidos del aplicativo web, utilizando los diagramas de clase para determinar la estructura de los datos hospedados en el aplicativo web. </a:t>
            </a:r>
          </a:p>
        </p:txBody>
      </p:sp>
      <p:sp>
        <p:nvSpPr>
          <p:cNvPr id="13" name="12 CuadroTexto"/>
          <p:cNvSpPr txBox="1"/>
          <p:nvPr/>
        </p:nvSpPr>
        <p:spPr>
          <a:xfrm>
            <a:off x="2365150" y="3755156"/>
            <a:ext cx="6599338" cy="132343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lvl="0" algn="just"/>
            <a:r>
              <a:rPr lang="es-ES" sz="2000" b="1" dirty="0"/>
              <a:t>Modelo </a:t>
            </a:r>
            <a:r>
              <a:rPr lang="es-ES" sz="2000" b="1" dirty="0" err="1"/>
              <a:t>Navegacional</a:t>
            </a:r>
            <a:r>
              <a:rPr lang="es-ES" sz="2000" b="1" dirty="0"/>
              <a:t>:</a:t>
            </a:r>
            <a:r>
              <a:rPr lang="es-ES" sz="2000" dirty="0"/>
              <a:t> En este modelo representa la interacción que tendrá el usuario con la interfaz del aplicativo web, mostrando las rutas estructuradas que el usuario utilizará para navegar por la interfaz.</a:t>
            </a:r>
          </a:p>
        </p:txBody>
      </p:sp>
      <p:sp>
        <p:nvSpPr>
          <p:cNvPr id="14" name="13 CuadroTexto"/>
          <p:cNvSpPr txBox="1"/>
          <p:nvPr/>
        </p:nvSpPr>
        <p:spPr>
          <a:xfrm>
            <a:off x="2365150" y="5273913"/>
            <a:ext cx="6599338" cy="132343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lvl="0" algn="just"/>
            <a:r>
              <a:rPr lang="es-ES" sz="2000" b="1" dirty="0" smtClean="0"/>
              <a:t>Modelo </a:t>
            </a:r>
            <a:r>
              <a:rPr lang="es-ES" sz="2000" b="1" dirty="0" err="1" smtClean="0"/>
              <a:t>Navegacional</a:t>
            </a:r>
            <a:r>
              <a:rPr lang="es-ES" sz="2000" b="1" dirty="0" smtClean="0"/>
              <a:t>:</a:t>
            </a:r>
            <a:r>
              <a:rPr lang="es-ES" sz="2000" dirty="0" smtClean="0"/>
              <a:t> En este modelo representa la interacción que tendrá el usuario con la interfaz del aplicativo web, mostrando las rutas estructuradas que el usuario utilizará para navegar por la interfaz.</a:t>
            </a:r>
            <a:endParaRPr lang="es-ES" sz="2000" dirty="0"/>
          </a:p>
        </p:txBody>
      </p:sp>
    </p:spTree>
    <p:custDataLst>
      <p:tags r:id="rId1"/>
    </p:custDataLst>
    <p:extLst>
      <p:ext uri="{BB962C8B-B14F-4D97-AF65-F5344CB8AC3E}">
        <p14:creationId xmlns:p14="http://schemas.microsoft.com/office/powerpoint/2010/main" val="1482722805"/>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10" grpId="0" animBg="1"/>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8936537"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8964636" cy="336550"/>
          </a:xfrm>
          <a:prstGeom prst="rect">
            <a:avLst/>
          </a:prstGeom>
          <a:solidFill>
            <a:srgbClr val="E6FD07">
              <a:alpha val="70000"/>
            </a:srgb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smtClean="0">
                <a:solidFill>
                  <a:srgbClr val="000000"/>
                </a:solidFill>
                <a:latin typeface="Verdana" pitchFamily="34" charset="0"/>
                <a:cs typeface="Arial" pitchFamily="34" charset="0"/>
              </a:rPr>
              <a:t>METODOLOGÍA</a:t>
            </a:r>
            <a:endParaRPr lang="es-ES" sz="2000" dirty="0">
              <a:latin typeface="Arial" pitchFamily="34" charset="0"/>
              <a:cs typeface="Arial" pitchFamily="34" charset="0"/>
            </a:endParaRPr>
          </a:p>
          <a:p>
            <a:pPr lvl="0" fontAlgn="base">
              <a:spcBef>
                <a:spcPct val="0"/>
              </a:spcBef>
              <a:spcAft>
                <a:spcPct val="0"/>
              </a:spcAft>
            </a:pPr>
            <a:r>
              <a:rPr lang="es-ES" sz="1600" b="1" dirty="0" smtClean="0">
                <a:solidFill>
                  <a:srgbClr val="000000"/>
                </a:solidFill>
                <a:latin typeface="Verdana" pitchFamily="34" charset="0"/>
                <a:cs typeface="Arial" pitchFamily="34" charset="0"/>
              </a:rPr>
              <a:t>. </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7 CuadroTexto"/>
          <p:cNvSpPr txBox="1"/>
          <p:nvPr/>
        </p:nvSpPr>
        <p:spPr>
          <a:xfrm>
            <a:off x="2365150" y="908720"/>
            <a:ext cx="6599338" cy="224676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 sz="2000" b="1" dirty="0"/>
              <a:t>CASO DE USO DIAGRAMAS.</a:t>
            </a:r>
            <a:endParaRPr lang="es-ES" sz="2000" dirty="0"/>
          </a:p>
          <a:p>
            <a:pPr algn="just"/>
            <a:r>
              <a:rPr lang="es-ES" sz="2000" dirty="0"/>
              <a:t> </a:t>
            </a:r>
            <a:r>
              <a:rPr lang="es-ES" sz="2000" dirty="0" smtClean="0"/>
              <a:t>Un </a:t>
            </a:r>
            <a:r>
              <a:rPr lang="es-ES" sz="2000" dirty="0"/>
              <a:t>diagrama de casos de uso es una colección de situaciones que se documentan a partir del punto de vista del usuario. Por lo tanto los casos de uso es una de las herramientas más importantes, en la conversión de los requisitos vistos desde el lado del usuario en requisitos a ser implementados por los profesionales del desarrollo de Software. (</a:t>
            </a:r>
            <a:r>
              <a:rPr lang="es-ES" sz="2000" dirty="0" err="1"/>
              <a:t>ROSSI</a:t>
            </a:r>
            <a:r>
              <a:rPr lang="es-ES" sz="2000" dirty="0"/>
              <a:t>, 2000</a:t>
            </a:r>
            <a:r>
              <a:rPr lang="es-ES" sz="2000" dirty="0" smtClean="0"/>
              <a:t>).</a:t>
            </a:r>
            <a:endParaRPr lang="es-ES" sz="2000" dirty="0"/>
          </a:p>
        </p:txBody>
      </p:sp>
      <p:sp>
        <p:nvSpPr>
          <p:cNvPr id="9" name="8 Rectángulo"/>
          <p:cNvSpPr/>
          <p:nvPr/>
        </p:nvSpPr>
        <p:spPr>
          <a:xfrm>
            <a:off x="27950" y="3297758"/>
            <a:ext cx="202377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ES" b="1" dirty="0" smtClean="0"/>
              <a:t>DIAGRAMAS DE </a:t>
            </a:r>
            <a:r>
              <a:rPr lang="es-ES" b="1" dirty="0"/>
              <a:t>LA METODOLOGÍA </a:t>
            </a:r>
            <a:r>
              <a:rPr lang="es-ES" b="1" dirty="0" err="1"/>
              <a:t>UWE</a:t>
            </a:r>
            <a:endParaRPr lang="es-ES" b="1" dirty="0"/>
          </a:p>
        </p:txBody>
      </p:sp>
      <p:sp>
        <p:nvSpPr>
          <p:cNvPr id="10" name="AutoShape 4"/>
          <p:cNvSpPr>
            <a:spLocks/>
          </p:cNvSpPr>
          <p:nvPr/>
        </p:nvSpPr>
        <p:spPr bwMode="auto">
          <a:xfrm>
            <a:off x="2051720" y="764704"/>
            <a:ext cx="457446" cy="5976664"/>
          </a:xfrm>
          <a:prstGeom prst="leftBrace">
            <a:avLst>
              <a:gd name="adj1" fmla="val 6236"/>
              <a:gd name="adj2" fmla="val 49801"/>
            </a:avLst>
          </a:prstGeom>
          <a:noFill/>
          <a:ln w="34925" algn="ctr">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ES"/>
          </a:p>
        </p:txBody>
      </p:sp>
      <p:sp>
        <p:nvSpPr>
          <p:cNvPr id="13" name="12 CuadroTexto"/>
          <p:cNvSpPr txBox="1"/>
          <p:nvPr/>
        </p:nvSpPr>
        <p:spPr>
          <a:xfrm>
            <a:off x="2437158" y="3499261"/>
            <a:ext cx="6599338" cy="31700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 sz="2000" b="1" dirty="0"/>
              <a:t>DIAGRAMA DE CLASES</a:t>
            </a:r>
          </a:p>
          <a:p>
            <a:pPr algn="just"/>
            <a:r>
              <a:rPr lang="es-ES" sz="2000" dirty="0"/>
              <a:t> </a:t>
            </a:r>
            <a:r>
              <a:rPr lang="es-ES" sz="2000" dirty="0" smtClean="0"/>
              <a:t>Este </a:t>
            </a:r>
            <a:r>
              <a:rPr lang="es-ES" sz="2000" dirty="0"/>
              <a:t>diagrama es la representación gráfica de la estructura del sistema, ya que los diagramas de clases son los utilizados durante el diseño y análisis del aplicativo web, utilizando relaciones entre los objetos que forman parte del aplicativo web, así pues, éstas relaciones pueden ser:</a:t>
            </a:r>
          </a:p>
          <a:p>
            <a:pPr lvl="0"/>
            <a:r>
              <a:rPr lang="es-ES" sz="2000" dirty="0"/>
              <a:t>Herencia</a:t>
            </a:r>
          </a:p>
          <a:p>
            <a:pPr lvl="0"/>
            <a:r>
              <a:rPr lang="es-ES" sz="2000" dirty="0"/>
              <a:t>Composición</a:t>
            </a:r>
          </a:p>
          <a:p>
            <a:pPr lvl="0"/>
            <a:r>
              <a:rPr lang="es-ES" sz="2000" dirty="0"/>
              <a:t>Agregación</a:t>
            </a:r>
          </a:p>
          <a:p>
            <a:pPr lvl="0"/>
            <a:r>
              <a:rPr lang="es-ES" sz="2000" dirty="0"/>
              <a:t>Asociación</a:t>
            </a:r>
          </a:p>
        </p:txBody>
      </p:sp>
    </p:spTree>
    <p:custDataLst>
      <p:tags r:id="rId1"/>
    </p:custDataLst>
    <p:extLst>
      <p:ext uri="{BB962C8B-B14F-4D97-AF65-F5344CB8AC3E}">
        <p14:creationId xmlns:p14="http://schemas.microsoft.com/office/powerpoint/2010/main" val="1936720196"/>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10"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8936537"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8964636" cy="336550"/>
          </a:xfrm>
          <a:prstGeom prst="rect">
            <a:avLst/>
          </a:prstGeom>
          <a:solidFill>
            <a:srgbClr val="E6FD07">
              <a:alpha val="70000"/>
            </a:srgb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smtClean="0">
                <a:solidFill>
                  <a:srgbClr val="000000"/>
                </a:solidFill>
                <a:latin typeface="Verdana" pitchFamily="34" charset="0"/>
                <a:cs typeface="Arial" pitchFamily="34" charset="0"/>
              </a:rPr>
              <a:t>METODOLOGÍA</a:t>
            </a:r>
            <a:endParaRPr lang="es-ES" sz="2000" dirty="0">
              <a:latin typeface="Arial" pitchFamily="34" charset="0"/>
              <a:cs typeface="Arial" pitchFamily="34" charset="0"/>
            </a:endParaRPr>
          </a:p>
          <a:p>
            <a:pPr lvl="0" fontAlgn="base">
              <a:spcBef>
                <a:spcPct val="0"/>
              </a:spcBef>
              <a:spcAft>
                <a:spcPct val="0"/>
              </a:spcAft>
            </a:pPr>
            <a:r>
              <a:rPr lang="es-ES" sz="1600" b="1" dirty="0" smtClean="0">
                <a:solidFill>
                  <a:srgbClr val="000000"/>
                </a:solidFill>
                <a:latin typeface="Verdana" pitchFamily="34" charset="0"/>
                <a:cs typeface="Arial" pitchFamily="34" charset="0"/>
              </a:rPr>
              <a:t>. </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7 CuadroTexto"/>
          <p:cNvSpPr txBox="1"/>
          <p:nvPr/>
        </p:nvSpPr>
        <p:spPr>
          <a:xfrm>
            <a:off x="2437158" y="692696"/>
            <a:ext cx="6599338" cy="255454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 sz="2000" b="1" dirty="0"/>
              <a:t>DIAGRAMAS DE SECUENCIA</a:t>
            </a:r>
          </a:p>
          <a:p>
            <a:pPr algn="just"/>
            <a:r>
              <a:rPr lang="es-ES" sz="2000" b="1" dirty="0"/>
              <a:t> </a:t>
            </a:r>
            <a:r>
              <a:rPr lang="es-ES" sz="2000" dirty="0" smtClean="0"/>
              <a:t>La </a:t>
            </a:r>
            <a:r>
              <a:rPr lang="es-ES" sz="2000" dirty="0"/>
              <a:t>funcionalidad de cada caso de uso estará detallada en la estructura secuencial de éste diagrama, mostrando por medio de módulos la intervención del usuario con la interfaz del aplicativo web, conteniendo los siguientes elementos:</a:t>
            </a:r>
          </a:p>
          <a:p>
            <a:pPr lvl="0"/>
            <a:r>
              <a:rPr lang="es-ES" sz="2000" dirty="0"/>
              <a:t>Objetos</a:t>
            </a:r>
          </a:p>
          <a:p>
            <a:pPr lvl="0"/>
            <a:r>
              <a:rPr lang="es-ES" sz="2000" dirty="0"/>
              <a:t>Mensajes</a:t>
            </a:r>
          </a:p>
          <a:p>
            <a:pPr lvl="0"/>
            <a:r>
              <a:rPr lang="es-ES" sz="2000" dirty="0"/>
              <a:t>Métodos</a:t>
            </a:r>
          </a:p>
        </p:txBody>
      </p:sp>
      <p:sp>
        <p:nvSpPr>
          <p:cNvPr id="9" name="8 Rectángulo"/>
          <p:cNvSpPr/>
          <p:nvPr/>
        </p:nvSpPr>
        <p:spPr>
          <a:xfrm>
            <a:off x="27950" y="3356992"/>
            <a:ext cx="202377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ES" b="1" dirty="0" smtClean="0"/>
              <a:t>DIAGRAMAS DE </a:t>
            </a:r>
            <a:r>
              <a:rPr lang="es-ES" b="1" dirty="0"/>
              <a:t>LA METODOLOGÍA </a:t>
            </a:r>
            <a:r>
              <a:rPr lang="es-ES" b="1" dirty="0" err="1"/>
              <a:t>UWE</a:t>
            </a:r>
            <a:endParaRPr lang="es-ES" b="1" dirty="0"/>
          </a:p>
        </p:txBody>
      </p:sp>
      <p:sp>
        <p:nvSpPr>
          <p:cNvPr id="10" name="AutoShape 4"/>
          <p:cNvSpPr>
            <a:spLocks/>
          </p:cNvSpPr>
          <p:nvPr/>
        </p:nvSpPr>
        <p:spPr bwMode="auto">
          <a:xfrm>
            <a:off x="2051720" y="692696"/>
            <a:ext cx="457446" cy="6120680"/>
          </a:xfrm>
          <a:prstGeom prst="leftBrace">
            <a:avLst>
              <a:gd name="adj1" fmla="val 27120"/>
              <a:gd name="adj2" fmla="val 49801"/>
            </a:avLst>
          </a:prstGeom>
          <a:noFill/>
          <a:ln w="34925" algn="ctr">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ES"/>
          </a:p>
        </p:txBody>
      </p:sp>
      <p:sp>
        <p:nvSpPr>
          <p:cNvPr id="13" name="12 CuadroTexto"/>
          <p:cNvSpPr txBox="1"/>
          <p:nvPr/>
        </p:nvSpPr>
        <p:spPr>
          <a:xfrm>
            <a:off x="2437158" y="3356992"/>
            <a:ext cx="6599338" cy="34778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 sz="2000" b="1" dirty="0"/>
              <a:t>DIAGRAMAS DE ESTADO</a:t>
            </a:r>
          </a:p>
          <a:p>
            <a:pPr algn="just"/>
            <a:r>
              <a:rPr lang="es-ES" sz="2000" b="1" dirty="0"/>
              <a:t> </a:t>
            </a:r>
            <a:r>
              <a:rPr lang="es-ES" sz="2000" dirty="0" smtClean="0"/>
              <a:t>En </a:t>
            </a:r>
            <a:r>
              <a:rPr lang="es-ES" sz="2000" dirty="0"/>
              <a:t>este diagrama se mostrara los sucesos temporales variables de un determinado objeto, es decir, mostrará la actividad del aplicativo web. Estos diagramas, se usan para identificar las vías que escogen los flujos de información después de realizar un proceso. Sus elementos principales son:</a:t>
            </a:r>
          </a:p>
          <a:p>
            <a:pPr lvl="0"/>
            <a:r>
              <a:rPr lang="es-ES" sz="2000" dirty="0"/>
              <a:t>Acciones</a:t>
            </a:r>
          </a:p>
          <a:p>
            <a:pPr lvl="0"/>
            <a:r>
              <a:rPr lang="es-ES" sz="2000" dirty="0"/>
              <a:t>Actividades</a:t>
            </a:r>
          </a:p>
          <a:p>
            <a:pPr lvl="0"/>
            <a:r>
              <a:rPr lang="es-ES" sz="2000" dirty="0"/>
              <a:t>Transiciones</a:t>
            </a:r>
          </a:p>
          <a:p>
            <a:pPr lvl="0"/>
            <a:r>
              <a:rPr lang="es-ES" sz="2000" dirty="0"/>
              <a:t>Estados</a:t>
            </a:r>
          </a:p>
        </p:txBody>
      </p:sp>
    </p:spTree>
    <p:custDataLst>
      <p:tags r:id="rId1"/>
    </p:custDataLst>
    <p:extLst>
      <p:ext uri="{BB962C8B-B14F-4D97-AF65-F5344CB8AC3E}">
        <p14:creationId xmlns:p14="http://schemas.microsoft.com/office/powerpoint/2010/main" val="3013593176"/>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10"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8936537"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8964636" cy="336550"/>
          </a:xfrm>
          <a:prstGeom prst="rect">
            <a:avLst/>
          </a:prstGeom>
          <a:solidFill>
            <a:srgbClr val="E6FD07">
              <a:alpha val="70000"/>
            </a:srgb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smtClean="0">
                <a:solidFill>
                  <a:srgbClr val="000000"/>
                </a:solidFill>
                <a:latin typeface="Verdana" pitchFamily="34" charset="0"/>
                <a:cs typeface="Arial" pitchFamily="34" charset="0"/>
              </a:rPr>
              <a:t>METODOLOGÍA</a:t>
            </a:r>
            <a:endParaRPr lang="es-ES" sz="2000" dirty="0">
              <a:latin typeface="Arial" pitchFamily="34" charset="0"/>
              <a:cs typeface="Arial" pitchFamily="34" charset="0"/>
            </a:endParaRPr>
          </a:p>
          <a:p>
            <a:pPr lvl="0" fontAlgn="base">
              <a:spcBef>
                <a:spcPct val="0"/>
              </a:spcBef>
              <a:spcAft>
                <a:spcPct val="0"/>
              </a:spcAft>
            </a:pPr>
            <a:r>
              <a:rPr lang="es-ES" sz="1600" b="1" dirty="0" smtClean="0">
                <a:solidFill>
                  <a:srgbClr val="000000"/>
                </a:solidFill>
                <a:latin typeface="Verdana" pitchFamily="34" charset="0"/>
                <a:cs typeface="Arial" pitchFamily="34" charset="0"/>
              </a:rPr>
              <a:t>. </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7 CuadroTexto"/>
          <p:cNvSpPr txBox="1"/>
          <p:nvPr/>
        </p:nvSpPr>
        <p:spPr>
          <a:xfrm>
            <a:off x="2437158" y="2204864"/>
            <a:ext cx="6599338" cy="1015663"/>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 sz="2000" b="1" dirty="0"/>
              <a:t>DIAGRAMAS DE DESPLIEGUE</a:t>
            </a:r>
          </a:p>
          <a:p>
            <a:pPr algn="just"/>
            <a:r>
              <a:rPr lang="es-ES" sz="2000" b="1" dirty="0"/>
              <a:t> </a:t>
            </a:r>
            <a:r>
              <a:rPr lang="es-ES" sz="2000" dirty="0" smtClean="0"/>
              <a:t>Hace </a:t>
            </a:r>
            <a:r>
              <a:rPr lang="es-ES" sz="2000" dirty="0"/>
              <a:t>referencia al enlace real entre componentes, archivos y elementos de hardware que forman parte del aplicativo web.</a:t>
            </a:r>
          </a:p>
        </p:txBody>
      </p:sp>
      <p:sp>
        <p:nvSpPr>
          <p:cNvPr id="9" name="8 Rectángulo"/>
          <p:cNvSpPr/>
          <p:nvPr/>
        </p:nvSpPr>
        <p:spPr>
          <a:xfrm>
            <a:off x="31989" y="3306179"/>
            <a:ext cx="202377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ES" b="1" dirty="0" smtClean="0"/>
              <a:t>DIAGRAMAS DE </a:t>
            </a:r>
            <a:r>
              <a:rPr lang="es-ES" b="1" dirty="0"/>
              <a:t>LA METODOLOGÍA </a:t>
            </a:r>
            <a:r>
              <a:rPr lang="es-ES" b="1" dirty="0" err="1"/>
              <a:t>UWE</a:t>
            </a:r>
            <a:endParaRPr lang="es-ES" b="1" dirty="0"/>
          </a:p>
        </p:txBody>
      </p:sp>
      <p:sp>
        <p:nvSpPr>
          <p:cNvPr id="10" name="AutoShape 4"/>
          <p:cNvSpPr>
            <a:spLocks/>
          </p:cNvSpPr>
          <p:nvPr/>
        </p:nvSpPr>
        <p:spPr bwMode="auto">
          <a:xfrm>
            <a:off x="2051720" y="2060848"/>
            <a:ext cx="457446" cy="2880321"/>
          </a:xfrm>
          <a:prstGeom prst="leftBrace">
            <a:avLst>
              <a:gd name="adj1" fmla="val 27120"/>
              <a:gd name="adj2" fmla="val 49801"/>
            </a:avLst>
          </a:prstGeom>
          <a:noFill/>
          <a:ln w="34925" algn="ctr">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ES"/>
          </a:p>
        </p:txBody>
      </p:sp>
      <p:sp>
        <p:nvSpPr>
          <p:cNvPr id="13" name="12 CuadroTexto"/>
          <p:cNvSpPr txBox="1"/>
          <p:nvPr/>
        </p:nvSpPr>
        <p:spPr>
          <a:xfrm>
            <a:off x="2437158" y="3429000"/>
            <a:ext cx="6599338" cy="132343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 sz="2000" b="1" dirty="0"/>
              <a:t>DIAGRAMAS DE ACTIVIDADES</a:t>
            </a:r>
          </a:p>
          <a:p>
            <a:pPr algn="just"/>
            <a:r>
              <a:rPr lang="es-ES" sz="2000" b="1" dirty="0"/>
              <a:t> </a:t>
            </a:r>
            <a:r>
              <a:rPr lang="es-ES" sz="2000" dirty="0" smtClean="0"/>
              <a:t>El </a:t>
            </a:r>
            <a:r>
              <a:rPr lang="es-ES" sz="2000" dirty="0"/>
              <a:t>diagrama de actividades permite ver el comportamiento de cada proceso de la aplicación web y las interfaces que permiten manejar dichos procesos (</a:t>
            </a:r>
            <a:r>
              <a:rPr lang="es-ES" sz="2000" dirty="0" err="1"/>
              <a:t>ROSSI</a:t>
            </a:r>
            <a:r>
              <a:rPr lang="es-ES" sz="2000" dirty="0"/>
              <a:t>, 2000).</a:t>
            </a:r>
          </a:p>
        </p:txBody>
      </p:sp>
    </p:spTree>
    <p:custDataLst>
      <p:tags r:id="rId1"/>
    </p:custDataLst>
    <p:extLst>
      <p:ext uri="{BB962C8B-B14F-4D97-AF65-F5344CB8AC3E}">
        <p14:creationId xmlns:p14="http://schemas.microsoft.com/office/powerpoint/2010/main" val="419620534"/>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10"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6">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DESARROLLO DE LA SOLUCIÓN. </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3 CuadroTexto"/>
          <p:cNvSpPr txBox="1"/>
          <p:nvPr/>
        </p:nvSpPr>
        <p:spPr>
          <a:xfrm>
            <a:off x="539553" y="2237751"/>
            <a:ext cx="8352927" cy="193899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s-ES" sz="2400" dirty="0"/>
              <a:t>El presente proyecto responde a la necesidad de desarrollar aplicativos </a:t>
            </a:r>
            <a:r>
              <a:rPr lang="es-ES" sz="2400" dirty="0" err="1"/>
              <a:t>domóticos</a:t>
            </a:r>
            <a:r>
              <a:rPr lang="es-ES" sz="2400" dirty="0"/>
              <a:t> dentro de los hogares, ya que en el Ecuador, este tipo de aplicativos se han visto marginados debido a su alto costo y/o a la falta de personal tecnificado para realizar estos </a:t>
            </a:r>
            <a:r>
              <a:rPr lang="es-ES" sz="2400" dirty="0" smtClean="0"/>
              <a:t>sistemas.</a:t>
            </a:r>
            <a:endParaRPr lang="es-ES" sz="2400" dirty="0"/>
          </a:p>
        </p:txBody>
      </p:sp>
    </p:spTree>
    <p:custDataLst>
      <p:tags r:id="rId1"/>
    </p:custDataLst>
    <p:extLst>
      <p:ext uri="{BB962C8B-B14F-4D97-AF65-F5344CB8AC3E}">
        <p14:creationId xmlns:p14="http://schemas.microsoft.com/office/powerpoint/2010/main" val="3935921595"/>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6">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DESARROLLO DE LA SOLUCIÓN. </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290641" y="1052736"/>
            <a:ext cx="8496944"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S" sz="2000" b="1" dirty="0"/>
              <a:t>Lista de Actores</a:t>
            </a:r>
          </a:p>
          <a:p>
            <a:pPr algn="just"/>
            <a:r>
              <a:rPr lang="es-ES" sz="2000" b="1" dirty="0"/>
              <a:t> </a:t>
            </a:r>
          </a:p>
          <a:p>
            <a:pPr algn="just"/>
            <a:r>
              <a:rPr lang="es-ES" sz="2000" dirty="0"/>
              <a:t>En la Tabla. 2  se identifica y conceptualiza, de forma general, el listado de los actores del aplicativo web:</a:t>
            </a: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552" t="36184" r="16866" b="19955"/>
          <a:stretch/>
        </p:blipFill>
        <p:spPr bwMode="auto">
          <a:xfrm>
            <a:off x="683568" y="2636912"/>
            <a:ext cx="7848872"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49506550"/>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6">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DESARROLLO DE LA SOLUCIÓN. </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907704" y="899428"/>
            <a:ext cx="5112568"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C" dirty="0"/>
              <a:t>CASOS DE USO DEL MÓDULO DE CONFIGURACIÓN</a:t>
            </a:r>
            <a:endParaRPr lang="es-E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701" t="34388" r="20239" b="24512"/>
          <a:stretch/>
        </p:blipFill>
        <p:spPr bwMode="auto">
          <a:xfrm>
            <a:off x="1153086" y="1700808"/>
            <a:ext cx="6947306"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58897630"/>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6">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DESARROLLO DE LA SOLUCIÓN. </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359458" y="908720"/>
            <a:ext cx="8424936" cy="163121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S" sz="2000" b="1" dirty="0"/>
              <a:t>CASOS DE USO DEL MÓDULO ACCESOS</a:t>
            </a:r>
          </a:p>
          <a:p>
            <a:pPr algn="just"/>
            <a:r>
              <a:rPr lang="es-ES" sz="2000" dirty="0"/>
              <a:t> </a:t>
            </a:r>
          </a:p>
          <a:p>
            <a:pPr algn="just"/>
            <a:r>
              <a:rPr lang="es-ES" sz="2000" dirty="0"/>
              <a:t>En el siguiente diagrama se pude ver como el usuario accede al sistema de iluminación, validando el aplicativo web desde su periférico inteligente (</a:t>
            </a:r>
            <a:r>
              <a:rPr lang="es-ES" sz="2000" dirty="0" err="1"/>
              <a:t>Dirección_IP</a:t>
            </a:r>
            <a:r>
              <a:rPr lang="es-ES" sz="2000" dirty="0"/>
              <a:t>/</a:t>
            </a:r>
            <a:r>
              <a:rPr lang="es-ES" sz="2000" dirty="0" err="1"/>
              <a:t>tiempo_real_sc</a:t>
            </a:r>
            <a:r>
              <a:rPr lang="es-ES" sz="2000" dirty="0"/>
              <a:t>/).   </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694" t="36896" r="19944" b="17791"/>
          <a:stretch/>
        </p:blipFill>
        <p:spPr bwMode="auto">
          <a:xfrm>
            <a:off x="1907704" y="2924944"/>
            <a:ext cx="5400600"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61207020"/>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data:image/jpeg;base64,/9j/4AAQSkZJRgABAQAAAQABAAD/2wCEAAkGBxQTEhUUExQWFRUXGBwbGBgXGR0fHxwfHBcaHRwgHBwcHSggGh0lHBwYITEiJSksLi4uHR8zODMsNygtLiwBCgoKDg0OGxAQGywkICQsLCwsLDQsLCwsLCwsLCwsLCwsLCwsLCwsLCwsLCwsLCwsLCwsLCwsLCwsLCwsLCwsLP/AABEIAN4A4wMBEQACEQEDEQH/xAAcAAACAwEBAQEAAAAAAAAAAAAFBgAEBwMBAgj/xABEEAABAgQEAwUFBQUHBAMBAAABAgMABAURBhIhMRNBUQciMmFxFEJSgZEjobHB0RUzYoLwFiRDU3Lh8TRUc7JjwtIl/8QAGgEBAQADAQEAAAAAAAAAAAAAAAECAwQFBv/EADQRAAIBAwIFAgQFBAIDAAAAAAABAgMEERIhBRMxQVFhcRQiMoEGM0KhsZHB0eEjUhVD8P/aAAwDAQACEQMRAD8A3GAJAEgCQBIAkASAJAHhMAC5zELDZtnzq+FHeP3QANer8woXQwG0/E8qw+mhgTIIrNVfZb4szOtsI/gSLn06wGQJRKxKTrnDRPvLc+E90keX1gMlJFRkjPGRcU+ly9gtThyk9N4EOtKTKzE4/KJD7amQSpXEVY26awGT4w2Wp0upl5mZa4JsrOq4566+kNhueHE6m3S21V0LXtZ1AsT0zCBcjG3iiosAF6VS8j42VXuOsAmEaf2iyqyEu5mHOaXBl+l94FGqVnEOAFCgq/QwB3gCQBIAkASAJAEgCQBIAkASAJAEgCQBIA8UbanSAA01Xbkol0F1XMjwj1POAFTEmIZdgEz82Cr/ACGj9xgTJSw/iBU0xMql5UyoSi7Dh1K7QIZtSakqcuZoTc4+lVg02SECx961hygUYe064dprr6ClgZc6DqEkclHrAgfmcQ05uelxLsoefdCQFtf4YJ5wAoVbD/tdYnGkqKXUJ4jSh8SdbfOAPvsvmnTPTjj4IdDKs1xbVIIgGcsELcFKqjrVytR5b2ub/dAF3CsnSv2QDNKRmcUQ4q/2iTfS0B3GupVhmlyDZaUXcwyywJ1WTsfSAFvB03MTM27K1JKXO5xMqgLpvsARAB93Ci2e9IzCmj/lr7yD5C+0ClyQx+9LqDc+0Ua24niQf5hty3gUfqbVmngChQN/60POAL8ASAJAEgCQBIAkASAJAEgCQBIApVGpIZGuqj4UjcwAHmG1um76sqdwyk6/zQApdptWm5Rhp6TsllCxxUpGv/BECHFzDMjUpZyabbu9Mt3zX8KwNQOmsCFTshq63GHJN4K4kuogactoAHt4JmZZ6YcE83JsOqvfMM5H5QKX5Kcp7UsqVUt6ohRzE5So38jygQ+6GlLCs0jR3Uk++vf5XgUKh+pZsyKa0lXxE94+pgTB6p2qAk/s9jXcpOp9TzgXBwRU5lm4NJUhJ8Qa2PqOcCC+JOiqe4j0q+wq9ylSTkv+ECl6fwfK1CYD3tgW2lOVtpCgC3bawgQpYXwzMSdWWXM7jKkEJeVzHIEwA24rrqJKVcfUe94Wx1UYAy2XbnZSSE+6sLbeWc8u7rmBO6QdoFGkUxyWS1MSDmVLoChLOq3O5DfQwGRxwhjpL5LSwpLqfG2od9PU67jzgUeWnQoXSQR5QB9wBIAkASAJAEgCQBIAkADqhUCDw2gFOHrskdVQAlVbGshIulDrxcfJ76gL5f8A8xCCjimddlZpqrSzxmJV2yXE3JCRzFthFAcnMbS00pMnLsrmg+mzthcNhX5iAKuHWkUVLrL7/HK1Esy7XeWOlxyMAGJSQqMzcttNU5pepVb7ZXrbY+sAEpDs6lUnO+pyaX1eVcfSJkDRKSTTQs20hA/hSBEywWCowB5AEiAgUfOLuQ5PspWLLQlQ/iSD+MMsZFqqYAknjmShTC/jZOX8IuSgt6iVOVH93eTONDdt7RdvI9YDAuV4SlVyy8wp2RmkeBDgsknna/i9YoKdRwRPPFsVCZbEnLi90HdI8tr6WgBYrVVM/MB5SXm6fLnIlbW7YGgWbQAzyFEfe+1U+nK0nNL1Bo2UbbJd69DeBBrwljJRdEvMZG5k2yFOjMyOrZ2S4fh2PLmIFNElJkLHQjRSTuDAp3gCQBIAkASAJAEgAdUZxV+E1+8PPkkdTAASYmWwHWGXUl/KTbMM6lW5wIZT2dTEhw5mXqKUpmCo8Rbu5GuxO1tIAudmEmhUtPtun/8AnEkJUvQeqb84AMYap63UFikt+yyuzk4sfaOcjw78vOAHnDmEZaT7zaM7p8TzneWo9bnaJkodV1P3xH6gWsQ43lZQd5XEX8KNY0Ous4ju/wBi6fIh1XtTmlGzLIaB2vqYw1Tl1lj2KFMF9oy1u8GdKU5vCvbXoYsajhu3lfwRof5ysMNAFx1AB21veNrqwXcmGcZvEMq21xVvIyeR1+kTnQ7MaWZbV+1CacdUZUBLSdri5PmY1ycn1ePQq9C9Ru1V2w9oYzJvYqRv9InMnF4ymMJj9R8Sy0yLtuC/wq0MZxrwls9mRxC9o3GINr1Cl5tGSYbCxyVspPmFcjFyXIjz9Om6akgg1Cnkd5KtXWx/9xr90UYBEjh0pImaO8lyWdP20u5qkJ9648tdIpATXqmqfdFKpiQ1LpP2pGg/i/lGsCjY/glj2NEqCo8MXQ77yVjmk8hflAFnBmI3uL7FNqyziE/ZOHaYQOvLOB9YA0aUmQsdCPEk7gwKd4AkASAJAEgCnUpzhp01WrRI8+voIAT8bT0xKSTq5ZHFfPjVzTfcjraBDI8MSKJqalTJLdM0CVzTizYDrbr6QBqOLcP01eabnGwAndQ0KrW0tzJgDjQsPLn8jkw37PIosWJQaZ7bKd636QBoSmilGVoJFhZKdgPpGLzjYoKmkTlrhSBbcJFz8vONE4VWtmXYWKmzNKSS/wAQN/CD3lfTaOWVKp+rcyyuwGfpybjM0C4oWbR8I6qPWNe8dig+boTeuRRzAhJUeZ6JhqWMIC7OUZYWWzZSifHyT536xs5mlZXbt5M6cFN4bwO2HmWZZlKVNcZzmtet/S8KV7p/9TTZlOzbbxNYRQ7QsNt3bdZQQpWpbG30jtr4ilLpk5Ib7AGSoi1KSsWQFcvSOFy2wzaG5GiNoNle/wCFXIHzjCT8lCLNNTmIS2A6ndI2WOoPWCTewC9OfmUJuznUm9ihe6T+kbqamumxi8DZJLfIBWEi+4O4jqiqncx2CAjYYiJX8JuS7ip2mAJc3eltkPDnYclRlkvUWHaSmeUmfpivZppCsr7StLG/eCh/V4oH5tJIF7ZrDMeV+Z9IAznG9Xk3325Zt20yk3beToELB0TfzgB2wPidU22orAROMWTMt/ENgtN97gX/AKEAPTDwWkKTqDAp0gCQBIA+VrABJ2AuYADIUVqLp56Ng8h19TAh8qbUNwfpvEAhVnAzbc0J5h72RtHemANiPLXnFAToVOVVHkzsykplWzeVYPvW/wARfW9rgGIDQxApIAloA8MAVJintrvmQLkWJG8YuKfUA3+zDGZJANk+EefWNXIh4LlnBWEGTmuTZS8x/SJ8PAZZn9cxW/TZp2XcQh1sWU1fQ5T5xmlODxF7GLSfUCpxu69NNLdA4Xvge6D8tY1VsyWZduhYrGyNUYwmyWxlWSknOg9L6xY0INZRcstt4XZ72YFQJBt0PlFVvDuMsKtyiBayRcbHnG1RSWEYnXLGQPYgJAHkCCNjDDrjTv7RkR9skfbsjZ9HP+YRkmUWsdVN6ZpqZmQWQydJhI8afiGuotFILNNwo2AhCP7xLziAW30iymXR8XO14FC07JzdNLM+SFvtdx8J2db2187a/KANco9QbUG3Wjdh8ZkHoo8vLp/xAocgCQBIAF1ZeZSWgd+8v0HL5wIzNu2ZEyWGnGFKDDavtQjxDz9IAVKPM1Jb6WqdOGZBQFFSwLI8j5wA6tS7lTfRKuKzS8rZU0sbOu7hA8hzgDTUJAAAFgNAByEQp9CAAU9XMrrjI8QTcHpfrHJVrOLcUZJFui1Np1Fm1hwp8RG1+cbaM04rBGgRjOtrbYJYI6KXfVPyjmuq8sYh07+T0eG29KrVxU/p5OOBKu6pgCZGW3gWo6rv1EZ0KiisS6dicRhSVV8p+68DKZ1v4xG/nU/J5+Gee3NfGIc6HkmGI+N2JGampUOqSohRCiDsLe9GEq0XJJP3M1B6c4E6l0qXQ4+G7KUlwhIPvJ8o5qtRyeDLThJmvUuaQlpCVKSCBt0jop1YqKTZraLftrfxpjZzYeSYZQq1RygcOyrnUjl8o8ri1eryWqPu34Om2pwlL5n7HSSqIKftCBrYdT8onCb2rVornfZ+TGvTjGXyl1DmpEeunvg5zpGQJAHkCGcYgkv2ZNmaQm8lNnJMt8kLVpntyB5xkUCVF0UmalmJUhEtMqK3FrN0m+uh5adIoPjE3aA0tz2aSZMySbLVbTLzt9+sAXuzSaMs+9Snu6hYLsvfkSLqT+f1gDVqc+VJIV4kmyv1gUtwB4pVgSdhAC27OJSlTriggOKsCo6AchEIeOFPDWpVlNZSV8wU21igyzD6kSjczMyKiUTa+DLtkahRNifQQBrWEaEmSlUMjVXicVzUs6qP1iMoZvAHi3QnVRAHUxHJLdgyfEFPm3ptbLQV9orvucgj19I4eS5TZnnY0ujUxuWZQ00AABYkczbU35x2xSSwjAUcRUsOu+yNK+0cBW4o7JSNRp1McU6SlU0R92erYf8AAvipdFsl5f8AoDMVUIl0rcWEJQS3r1Bt+UaFGT2RzXcdNZ+u/wDUsGop4QeLiQ18R2i6XnBzZKn9oWP+4b1jLlz8DKKft0ncnit3O/6xlomNXY9RPyYUFB1sEbeUTTMai0MQMa/3huJy5+CZRbfqKW0BxbiQhWx5GMVFspdpjxcKFIUCkncc45L16aTi/wBTUf6m2ksyz43DgooLxJXZQsU9LRlYUo0Zu0l1jun5RKrclzEWqy7w1pVsF6fzD9Y9asu5oR7Q6pxbjmBr5EQoz1PDDQWvG4xPCqAKtVkG5hlxh0XQ4kpPzGh9YqKjM6ZTUTLTtMnklS5Q9xWyi2NUkddIyILycbyVPCm6bKlSwbKdcHP1iFA8/WJpTnHeGSclVJdTYWug/iIoN9ptSS6liZQfs30C+uxtp9NR8oFDsAD6259nlG6yE/rACVjOXlJpSKe+4pCiM6Ak7W5q8oEEiewhUWGlNyU2JiWd7ls1zY6G1+g6QA0YJpCFTaG0i7VPbCR5uq8RPUiANNvEKewADxXNhttOdOZClWI6HkY0V5aVnsWKAc7X0tWbcJJmCEgI8RvppHMpPdYzkywOUm0EIQkAgADQ7j1jtitKSRgJVSnxJVF513RDrPcV5jlHNOXKqN+T26dP4myjCHWMt0KapJlcmn2xRbS64V+ep0EaoOUXlHHfyjKs1HosIW6rOqLS5dBCpVCu7pqfWM1JKSfdmhW9SVOVRLZdRacFibgR0pnIfBA6RQeEawIe6bEAg+UCjXTKomaSmWm1hEugd1Q0NxGhxcHqj1NieTQ8OpQhtsMnO2nwnraPJ4jGUqetLeLTOig0pYffYcGHA46FJ2Cd/wAolrWV5xBVYfTGO/uJxdOlpfVs+cSyBfl1pQbLHeQfMR704qUWjlTETDVYyzaVXsFizieihpHDCTjNN/c2NbGmC3KPQNRLQB82gBHx8ky01KVBI0zcF/zSrYn5xkUWHsM5Z+cluHeVnG8yXLaNqte+blrFIc6jR5dCGlTc42ZhtstHKR9oD4QfSADPY3OlyVmJJR78uslvySTcW8r/AIwMjT5OZCkJJ3I1gCjPqu+kckJufU/gYEZh2Mq481PTjhl3PtWuC0vKbJHM38/KAPqi1Zt1cqlhSwzIy6nHDe13Lc+ovAGq9m0kUSQcV45hRdUf9R0+6IyjVEBIoFXtECuAiwukL73lHNdJ6UZR6if2dtLmaip5YzpZTZKiNEnoPOJQhgNmtGOkxMt7SlvrfKsv2DNgCdio9OscVwpN5PpODKmlpzvIGYve4kvLLI8Sr25bchyjUm9LZ5lKmoXih4kCpalrcQVIykBVinY+vpGmMcrOT6SveUaM9E1jK8bexXncFO5rhTeXKSVX0TbleOuFXCwz5O6jSlPVR2T7Pt/oUFIsT5G0dOTjPlQi5AzSeDXlFNlIKVJzBV9PTbeNDrJmWgq1LDrrDanHMuUKygX1V5jyixqJvHcjjjc0jAisssyfWOG7rOlTnNdkb6cdUkh1pKVhf8CunWPN4HTrU56n9M1+50XLjKPqgwI+pOEzHFFD4U+VI8LyCTbkQI47iPzbGcWOeGZkuIKtwAB9I3UZZRiwzG0xIYoBGKqYJmTfZO6kEp9RqIqCM5dlFVGmS6lTJlgzdLyr2vlNrHqdNIoMwAkU+1Zi8ogf3V0+8ob3gUfOzOeUzVWc3dE0xYg9QLj7wIBGqTedC1JBUACbAE7HUc/OAOkw4SqYUBcjRPmQNIAzGaxdVm7iYp6HUa7pvp/xAEen5WYkFPSzAl3ph5LDqUjbXWANjkpcNtttjZCEj6CIU7wBIABVWazqdaWElnJ/Nm9I5qlTdp9DJIqUhYZDSGQ223f7W+6lHa3UxhCp0WcY/cYGgx2GIJxBREzSMi9hsOV+pjXOGs6rS7lbS1QM0xswENstp2Qu3rHA9lI2203O5jJ95A2g34pt0N40wPa43+UvcIVAK4C82nU3ivpseNY6OfFT6HOWosq4W3g0QAmxQPCo8yepjcq0sHPcUeVVcPBKhTpRvM+pk5UpIyW7tzsfWKpyeyNLSKmGMxlrpvYqJFzsL7RjVXzFj0BuO752gb21sI2UF1MZ9h57P0Xl2AdjeNdWmqjcJdGZKWndGiss5RYR1W1tG3hoiSc3J5Z0joMBH7SlcNUu/sBmSr5gCOa4XRmUS12dO2YKSdSSflEtns0JDbHSYEMARI19dIqBk8rSULTVJBxWRtLgXm+FJ1MZDuLP9sKc22hhqnl9ho/vFDUm+qr2gXB912rtKmpCdl9EcRIsNCnUXHlAI31cohRzFNyfWBRVnHHfZnlMi7xJyX5qgQQ/7TV9rurlQ4SLcucAcqTRHWfYkPizsxNF1aem5gDan3QkKUrQJBJ9BGMnhNsyjFyaS7mZy2P5l2bDLaUZCrprb/iOWVd0rGpdTfT6fc7r22hRrU6MHvjMh/ps4XCoHlHmcF4jWu9XNxtg016Kp4wKmOHQ1NNLGgI7/mBzj0LrGtM0xA2CVidqa3FE5GU/Zp5X6nzjOhFZyyNmpkx1GJIAyTtA2b/8hjzX+o7bL8+HuB6CBxTrbumNED3eNfkr3CjkslbZQleYG+hjYmfNA3E0wpmUaQhWUbG0ZwWp7kbPjDM0p6VeQs5hcAXizjplsQvyUqlCCgqy2I0Ea2/JQDjwd9rXNveOij3Nc+w99nv7mX+cYr80y7GjkR3mJIAUO1BgLlEp94rASOpJEaa6zEsSlhVopWpA8RypPkANY00OrQkNdQnShQSByjy+LcWrWdVQgljGTooUIzjliPI9oT3tXBfbQlIXlJHra8e5VninSrwfyySz7mdnaqvGrFv549F6GjRsOEzauSRXU55hGipiVFvUCMisG4BcdRT3mHJMJclkqHeT+8J/GBBDn6S7LybBeRw1LmOIEfCCqBT9Ps+Eeg/CBRCrlXMrT3X0jMpF7DzJtAgMlvb3aQFh9KZkgu8S4tlGuX1gAdQqyucdpTro74KkqPUjnADj2kVbgy5bB7zn/qN447ueygu56/CLfXW5kukdxD7OZXM648fdFh84878VVVQtKVqu+7NEanxFzUrfZGlYfcu4tPkI838OSxUkvKMr2PyRZUx1RC81xkC62wdOo/WPpq9LUsrqjgTwUezfDnsbannlBLr50SeQ5DzMZQcYpNkY8ARuISAMk7QNm/8AyGPMf6jtsvz4e4BpdWaZzFVlE6a8o1xjJLZHbxa7VWpy49I/yXBihgDwACMsT8Hk7HN/Ecu4AlbaVJGw6Rlia7E2JL4hl0ApQ2lIO4/oRMTfYbHQYlZ+AecTE12GwIxTOtzKEqRYKQb263jZSk4yw11JJZQ+dnf7mX9TGS/NHY0ciO8xPIgEftRmwhMvm2C830jnuH0LE++z9kjiOL1W4bgdBGFv1yJBSsu/bBP8MfKfiB6rn2SPStIf8WfUy/HUtw5sODQLAPzj6PgNT4rhUqL6wf7GNCp8Pfxk+ktmanguq+0SqSfGjuq+Wx+cddvU1w9UYcStuRXa7PdC3iFtRrFkGy1SpynoeRjqOBimKJXv+5T9RAbAfGDE4iXQJ1xLjnFTlKSDpcaaQIfotnwp9B+EDITVySH5ZxhwXQtRSf1gQzWoYHMuizlUDcoTYfp8oAYjLMS6qR7MoLZCykLHvEjf1gDQK5hyXmlAvoKiBYakafKNbhHVq7o6aV3VpQlCD2fUS8cyxprCDJDIlSjnvrc8t45L6zoXdeFS4We32OiwgnTnFdeqCGBKqXkNOqtmXcKt1jw40o2PFnSjtHOF90JSdW2y+qGSpzDrbwVmTwcpCkHxHzEfRVZOMs528HAugp1+qhpjiLTnDSszf+o7X6iOVNvb+hkO1FmVOS7Ti/EtIUfmI74Z0rJgy7GYMpxvJuOhIaQXClwlSRHm7NtN4OihU5VSM8dBJMsm6syMqkmygdwY1T1QeE8n0lo7a7Upumk8nnsqPhjHXLydfwVt/wBEH6ZgdbqQopDYOozbn5R5dxxqnSlpT1M4qrsqbwoJnxVcELZBXlC0jcp3HyjO24zTrPTnDLR+CqSxoSYBVJoIIAt5x6SqSTydFXh1vODio49fBTk6U4tZQhClr5AdI7FOMlnJ8lXt6lGbpzNXwJKrbQwhxOVYOo6RrTTqbGt9DRVCPQMT5IiAzTHjgmZxLY1blhmePK5tYescdaWZPHYySDOD21G+W/e7y1fCn3UiMqC/2SQOx1WiwhbqLZ8wSi8fPWttDiPE5KoswWc+y6HoNulQSXVnmGKUKpKhycBJCzky6aW8o9/hdrTsnN0ektvsa+IQScI90k37jZQcOsymbg5hmte5J29Y6Y04x+kwubyrcJKp2ErFky8mqurlkcR5uWGVPrG05GK05j2poacD0ja6CCvpcb7aQILk2gimyl1FRW9e5N91QKfp1nwj0H4QKKE+hXDnW2/HYlFvMcoEMWpDDUw5KyyuI4hkLcmUqvodcwgAxR9JJTzaVJl2Z8KZzbhJOsAb02sKAUNlAH6iIygHHVM9oknEjxJ7w+Uaqscx9jssaqp1lno9n9zO+zh1aULSpKkpCgpCiND1Aj578Q1ISqUq8JLVjde3Q66dF05zptbf5NTqEiiaYsdym6SNwbR7tGpG5oqa7r9zy5RcJYMhxFMOezrYXrlVqelo5IZjPDKzRezGoLfkG8w1R3AeoEd1HKWDBjWI2kMtxk9MJSTKXLmfUDpHnxUXP5uhn2FWpSq0cF1YIceBDoPUbG3KMamHBrx0PR4VKSuY479Qhg+SS7MgK1CRmt5iPF4pWdK3enq9j6K+qOFJ477BPGeI3UPCXZOXS6leuth0jfwLhltC0+NuI68vCXb7nzCp1bmvyKb07ZbOmCcROuuKl3+8oAlKvTrGv8QcMtlbxvbZad8Nf3QUKtCs6FR57pgTE8mlqZWlPhPeA9R+t4cOrSq28ZS69D6qzqOdJNlWmS76JczMuCp9SykW1skeXnHtLS8RfQ+Ru5ylWk298j9hFbhDJeB4p8V4kFiosHO+g+kx6JgUaxUEsMrdV7o09Y11J6ItlSyY9SULm8w1SlbmZ1Z0za6AekcDT6MyNbZCGJeyBZIGl9yesbLuure1lJeNvctKDnNIyPtDcW4tppKSU3uVAaXPK8eb+H9FOhVqt/PLZLvjyepy3UuIRxstzWcL072eVZaO4SCr1O8e9Tjpikefd1eZWlL1CwEZnOZHUcStys5UJxQK7FDLSRupVraRSMFTvaA64gsVCVcYYf7vEA1SDsYAHYwp6G1yEmyc6ApOU81AkW/GAR+hmxoPSBQDPIyzY/8AlR96f9rQIxDmsVS7ImXmpQBxpwNv6AEpO6vSAOE5MrdmJqQOUMuyvGlkpFrG1/mYAfMCVDjyDCz4gnIr1ToYjKBe1UPhlC2nFJReywnn0v5Rrc+XVjUfTo17no2VCncU50n9WMxfsVMNzjc0w2Fbp0XbS1tvrHx/ErONjxF6/wAuTyvZ/wCC2lxN08/qWzXqaBKsJQkJR4RtH19GnCnBRprCOCpOU5OUuouYmwciZzKbOR1QN/hPr0iVKKnuupimV6bIqYkhKNucJ5GpPXXW0aZS+Vwbwy+oVodfQ84tgG62ki569Y206mp6SNFw0hokmxud9Yy5UPAyZpjuXsEn4VkfWOCS6o7rCei4g/UD4fqIl5hKz4Tor0PP5R5d9bfEUHBdeqPq7ujzabihqxFhlE4UvNOBK7CyhqFDltHn8K45Ph8JW9eGqGendM+WqUZxqa4PTNH1h7DzciFuuuBSzuo6ADoPOMeK8YqcT00KMNMF0j3b9S0qM5Tcm9Un3E2uVHjPOO8uXoBHrWdvyKUaffufU0KfJpJPsOfZ9J3ZZSdlEqPpHpxjmphnxVSeqTl5Y9N0tpKswGo5x2qlFdDVkuKUACSbAakxm2ksshl+Lqx7cVNhfCk2j3183FD3U9Y4p1dTy+nb/JmlgsYakc5QpDZyp/dt+6P4nD+UY0oOTzjP8IMeZqRC2il1RPMqGlj5dBG26o0pUnzt0tzKjUlTmnHqZti2spYaLKAFZjZKiRcHmfWPnOB2arXnPl9MN/t2O27qzmlGP1S22Gzs4VMKlQt9ZXc9y+4AA59I+pptzcpvu9l4ML+jSoSjSh1S+Z+WMk/NBppxxWyEFX0EbTgMQnaFMPU5qaZTne46nig+8M2mnOKQ5V/FM3VWkyYkVNrUpOdZSbJA3sSNIAsUmVD9cl2b5ky6Rf8AlF/ygEbRN1MoWU5QbW5+V4DJWxQ3ZKHhu0oE+h0MCmYY4wrOuzjqpIJDMy2OKTsf94EOuFez16XmGpiYmitbYsEjbL8Nzy8oAZMFK9mnpuTVolauOz6K8QHziAcKjJJeaW0saKFv0jBxUlhm6jWlSmpx6ow9tCpGbU07mSjN3iNNtQfneOS6tvjLV0sJ1IdM90eheRjTqq5p/RPr6M2HDdWS8i3MbA72jzeD3bS+Fq/UunqvH2OS4p/rXRl2rSq3GlIbcLaj7wj3KkNcdOcHMngUqxVUoUlDpupItny2v6xw1W1s8v1MkhLqtSMlOpm5chQWLLHI+sZQepbbNA1iiV5qYlkTIIQg75tLG9rR1RqLTqlsY4F3G1LDgWBs4LpPLMNR9Y56qxLUujMlky8HqLEaEdCN45Jx0ywfZ2Nyriipd+j9y1KVF1r924pI6A6fSOerbUq31xTN1aFJrVUSx5PJuecc/eOKV5E6fSFKhTpfRFItOnTjvFIrply6tDKd1nXyHM+UdVJb6vBwcVueVR0J7y/jubLhWUCdR4UJCU/KOu3jmTkz5Nh9x0JBUohIG5JsI6nJRWWYmb4yxaZk+zSV1jZa07fXpHHUqczbov5M0sAugYe4i0trKnMm+UdxP6mNUY6nhIvQ1eRlktICEJCQOX6x6EI4WEjWCMT1HKgoBAvopXJI6mPneL3nNmrWlv5x38L/ACddvTwtcjJKdJLn50IGqUm2YbWG6v68o9qnbq2oq2X1PeXp6HXZYWq8qdI7R9WbrKsJbQlCRZKQAPkI6ksLCPMnNzk5S6vcUe1CdPAblG/3k04EADfKDdR+kUwL7bAaShtGgQkJHyikK1Vmg20tZsAASToOXWAE7sPky6/NTqticqb9Cf8AaANBMopwleneJIuT1NthEKHZuXDiFIOygRFAr0xRLZQrxtKKFfLY/SBCxaBRcxmytsMzzQu5Kq74+Js+IecCD1ITqHmkOtm6HEhST6xiyip2jYX9qb4qB9ogaj4h+ojXPVFqpDqv3PSsa8HF29b6Zfs/In4Mr6kHgqtnTayibXA5fKPE4xYKSV9a5SW8l4fn28mGmVCbt632flGr06eS6m4OvOO3h3EI3cMPaa6r+6OatSdN+h7UKe2+gocSFA87aj0j0mtSwzSZxVsBvgqSgBxs+E31/wCY4/h5Rfysz1LuW8N0QtSjknOXSlSszZHLnr87RXhZjUXUnsfOI8SBn2ZtQPDHcUbbW8KgYwk9ccLsXAvYqp+UiYRYtrsF2+Lkr0Ol4141xwuq6Hfw+7+Gq7/S+v8AkX3GlLIQgFSzqEjmPOMaOVLUj2OLzp8jS3u91jv7nt8qbqJ7u9979IxnGTnjG7N9lXoRtlKL2j18oa8G0kpBecslxzw39xPz2Jja8RWldD5q6uZXFVzf29ENjuMpdhPBYCn3E/CNCfX1jbz1FaYLPqcunyK1bn5h85p5wMscmkHvK9RGmUnJ5luzJeh1obTj5CZSVKGh7yxlBjYqNSe7JlIfqVSFNpAWoD+FAsPmecdMaOOrMclufnQgZR4jsI8zivFI2kNEfrf7er/sbqFHW8voY/i6sKdWWEFRcUqzhGwF9EjrGHCLF28fjK3V/Qu7b7s6o03dVFRh0/U/CRomAcMiUZuofarAv/COnr1j2KcWsyl1fUl/cxqNUqX0R2Xr6jTfroBvGw88zmlTPt1QdnD+5l7ssX5n3lCKQZbwAgdq1XyshlHjdOUAQIPOFKOJOnNMpHfWBf8A1LFz914GQ1MNBKQkchAHSAFmuo4Ewl//AA3bNueR91X5QIz7WLQB4QCCCLpULKB5g7wAt4SmTITaqe6fsHbrlFHbqpu/lyiA0CIUzTtCwWbmZlk2IN1pHLmSP0jCMnRlrjun9S8o9WlUheUlQrPEl9Ev7MG4PxWri8NyyFe6B7xjwOJ8MdHF5Y5x1fmP+jStVOToXCw/5HSfqz3EQR3UAa9CfOPMnxmvcOMobSXZd/Jvp21FQerqFGapxEKSDw3CO6TtfrHtWXGKddaKnyy/Y46ttKG63QKmWHmpa0y6hwi5BI1+Ud8oOMMOWTnzlifWJliZZU2okHcG2x5RoU9LyZYAOGKgppZlZgXac0Tfa8ZyS+qP3AxSlOblL8O5WfeVuB0HlGM552G76nr9JZmHEurFlJ1UBsroVekIzaWBugNWqs26shx3I0nQIRur1IjFZfbICFCm81kSjBQjmoJ1PzMZ8urJ9BlDfScPd7iOMAr+N03t6CN9Ok4LOyMW8hqaqwQMqbKUOmiRHmXvG4Uloo/NLz2OmjaylvLZAiWrziOIXNQfB/t5R5VHitxTi49ZPz+n/wC8HXWtqTUXH7iLirEz3ELaFArOuZOuTyj1OHcJgo/F3md90n1k/VGmPMrz5Nv934Gbs+wZw7TMwLuHVCTuD8R8+gj2251Z8yp9l4Rsr1qdtS+Ft+n6peWaDGw8sTO0OsrsiQlj/eZnQkf4bfvKPTTQQBZplPRLstsNiyG0gep5k+ZMUh9zLoQkqOwgDN8JyZqtXLytZeX1Hmb6fUwCNnR33yfdbFh/qO/3afKBS/AEgCtUZNLza21i6VAj/f1EALFKcUM0u7++Z5/Gj3VCBC2YFBmIaKicZ4SjkUk5mnBuhY2I8rwIdcFYlU8Vys0Mk6xYLTycHJaOoI3iMo1xAIGMsAB0l6W7q9yjbzJT0PlGMddKWul912Z6lO5pXEFRuvtLugaMOVCZp5StVlA6JOilpG2scys6ELhXdCGmT6rtnvg10+XSnKjXlqj2kuwtydempRXBfbU4AbAEWUOWh5xz3vDLO8zJ/wDFPz2fudLoVaUdVJ64/ujSKVNrUtDakXSrU5x4R+seJwm4qxrcpVE457/2NdxRpuk6ncIVnCsu+PDw1clJ/MR9XOnGS3PKUsCtM4LQghK3s673ShKdd9z0EcropPSnlmeoNTVHU0yFrIKxoR0+cJ0dEMkzueLoBcZzJ94d5I0JHkesVUNUE11Gdz5wzhKnIB4bWdafFxb5gfQx0QnF7dyMbm0hIskBI6AWjaQTq3WHRxcyVEN3Nk8wOkfGXlStcXPInUSTePRe569OlThTU4rLa+5nE1VpufVwmEKQg+6nc68zyEfRWfD7SyeYLmT8vovZF5FSpHVWeiP7jDVMOVCXlUJBDhXZKrC6kDkB18zG+FtRp1ZXEoapvt2z5ZolGFxUVKlLRBLdvv7B7BWAUy9nX7Kc3CdwD1PU/hG7TKctdV5f8GVa7p0oci1WI933Y9xmeYA8XYlRIs51DO6s5WWhutZ2A8vOKBdwxRnGiuZmTmnH9XD/AJaTs2nyEUgdgDO+0rECrJlGNXndAByGkAP2D8PimySGU2Lq9z1Urf6QKNEoxkQE79T1J3gDtAEgCQAv4qpa1BMwxo+1rb407qQfXlAFSQnUvth1GgPiHNKuYPzgQ6lMAB8SUD2nI40vgzTOrLo/9VdUnaAL2EsXe0KMvMp4E434mzssfEg8wYhRpgDwxAK3aG0oy2ZtkOOhQyqsCUa7xhU0tYnHVHujss4znJxhU0P+fQQm8dOpsHm9RuU6X6aR4dX8PWlV6rWppf8A1fb2ZvqQurf82GV5QeksdgpSeInv6ZfeT63jB8P4rafQ21/VP/BzKtb1OuzCtKrTTWcp+0UT33d/l5CNEOKXlFfPSWX7pszdCEukgu1Xm3EnuZgN7xlL8RaXidP9yK09Tq1WQR3E6DodIxl+JVHbl/uX4PywBV660Sh4K4a82UKTzPRQ6RP/ACN9cSxTp4a3yOTTj9UgZWsdZCUlaQoC9gb39LRujw3id3vVk0n522MedQh9O7/qLf8AbJ5YKGkkqVoSrXU9BHVT4FYUZaq0tTXRL+7OmlSvLjenHSvLNOwOxllEEshlw+PTVR6/OPYi1j5Y4Xg5btSVTTKevHcYBGRykgAJizEzUi1nX3nFaNNJ8TiuQA/OKBXolIdce9un7KmSPsmh4WEnkOqvOKQYhAoAxdiJEowpajryHMnkIEBPZThhS1Kqk5cLVctpPup1F4A02SQVq4qvRA6Dr84FCEASAJAEgCQAnV6QVKOKm2ElTSv+oaHPXxp8xzECYLMu+hxAcbUFNq2I/A9DAZPuBQTiChNzYTmJbdQbtPo0Ug8vUeRgCvTcXvSqxL1ROUbNzaR9mscs/wAKoEHll1K0hSFBSSLhSTcH5xCn1EAv4pw2iZbORCA7yURb8I1VaSqLwddC+r0Polt47CqvsrSpCTxMjvvC1x9YtONSmvlmzqd/RqbVqMX7bAl3sym0Aht0FJ3ANr/WNvPuEsPD90a3S4bN5WqP3yc2sIVRu4SVWP8AFGPM2+ajF/Yvwdk+leS+x7LYQqdstykf6ovNx0pR/oR2dj3ryf2OjHZfNLN3HEpB1sSTF59w+mI+yKocMh1UpfcJr7LMiLocC3b8xp9d401YVKv1TyzOPEaVHahSS9erHPD2H25ZtI4aOJbvKA3+sWnTUFg5K97Wr/XL7dg1Gw5TyAE7EGOUpX7PIo9rmjocvgb81q/KLgFOhYbLbhmZpz2icVus+Fv+FsbCKQO3gAXXqy3LNqWtQAA5/wBbwAlYQoLtYmhNzKFJk2z9mg6Zzy9YA14J4qglOjSNCBsojYC3If1ygUJAQB7AEgCQBIAkAeEX0MAI9WpD0k4p+UTxGVm70v8AipvoecCYLdNqLUwjiMKzJ5g+JJ6KHKALMCnxMMIcQUOJC0K3SoXEALSMPzMmSumvWTe5lniSg+SD7sCBKT7QW0kInmXJRzqoXbPoqJgZG2UmkOpCmlpcSeaSD+ETAO0CkgCQBLwBIAkAeOrCRdRCR1UbRcAT692lyEtmAcLyx7reov6wwBAbx6qqPhiYdXJS6zZKWwQXPIr/AEikNGpVMalUcNhAbTzturzJ3MAWyYFF/E2J2ZRBUtWvIDcnyECCth3C0zWHRMzmZmTSbob2K7ajQ8vOANal0JUlLTIyMoGW4FtByT+v9EUKNNhIAAsBAH1AEgCQBIAkASAJAEgBOr+EFcT2mRWGH/eSPA55KH5wANpuJkqXwZpHs0xtZXgWf4FQIH1aQKeEwBVqzrYYcU8lK0ISSQsAwIYPhpE26XHpGYDagokMZ7G3LKOcAO8zjmfkG2zMPtOOrFzLqSc6fW0AGaR2oPutF32RC0JNlFK/CfMHaACQ7SSEhS5F4JPvaZfrDAOU32qNtJC3JR9CDoFKsAfQwwCvPdpzyGg8JIpZV4XFq0MMACSnaTMzbqWQ+xKZjYKIJ+hMABa1T5ydnlSTM048poXdWtVkX6ADlAAydYdfadkXmUNzUpdaFNi3ESNwevWAPGVzk20zPIbZdTJkJ4KB3hbmobmANboGIDMsB51ky6uaVaX8xflACxiLHgz8CTSX3laAJ1APnaALuFuzklQnKsviODVLO6U+o5nygU0dppToAtw2gLBI0zDl6C3IQARQgAADQCAPqAJAEgCQBIAkASAJAEgCQAMrlAYm0ZXmwroeY9DACTMUefkDdhXtcvvw1+JI8lenWBD7p2MJZ05FlUu7zQ6La+R5wB9Yzpb03JLYllpClkXJOhHS4gBBotG4KpeVnqcsLSqyJpkm5594jlAH1RXGWq3NKqJSClJ4XFF0npvvpAHPFCZFchNTUgpYKnAh1I0SD1AEAXMUPKRhuWAWe8U7K1P5wAKxjPNu/s+UfdKGUM5nD5kaXgDhTp8TFHm5MqK1Sys7RJ3TmO0AfNfqEo9R5NLeT2xKgAlCe9oedtYAPP0Ofk32Z+Vb4qnGkh5q+t7a3gC/QKU/7a5UqhkaUpJSloHkfi++AKjWIpGnKdEmFOOuklSU63JO2nKALDGGqrUzmmFexy2+U6KI9OW3O0AP2GcOSsknJJtBbnvOqFz81fkIFGFmR1zOHOr7h6CALsASAJAEgCQBIAkASAJAEgCQBIAkASAA1bwxLTQs62k+dhACXN4AmJe6pOZWkfAo5k/Q6/SAKf7YqbGj8ul4Dmg6/Q7QIDaniSQmbCdlF3Gl1JNx8wIAutVSkrl1SoKW2VDVNrG/W/MwAAlsJ04KRmqK3GUKzJaJ0gA21LUpEyqZU6l1ZFsi9UgcrCAB85N0dDy3gohS05VIR4SLdIApyFfpzKgZORUtY2OQk/hABxD1amr8GV4A+J0hP3E3+6APpns2cdOaoz5V1bZ9drkX+6AHPD+G5aVt7HKpSf8ANc1V9Trt0IgUPCnlWrqyr+EaJ+kAXUIAFgAB5QB9QBIAkASAJAEgCQBIAkASAJAEgCQBIAkASAJAHw40lW4B9RAA+aoLK90/184ABz/Z9LObpH0t94P5RAAnezWSRmUtoLF/jWLa25EQBzRgWmgf9Lr/AOVy30v+cUgYo2GpRtV2pRgKA3VmV/7KMCjKzJuW0WhAt7iB+kAdP2YD41rV6nT6QBYalEJ8KQIA7wBIAkASAJAEgCQBIAkASA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data:image/jpeg;base64,/9j/4AAQSkZJRgABAQAAAQABAAD/2wCEAAkGBxQTEhUUExQWFRUXGBwbGBgXGR0fHxwfHBcaHRwgHBwcHSggGh0lHBwYITEiJSksLi4uHR8zODMsNygtLiwBCgoKDg0OGxAQGywkICQsLCwsLDQsLCwsLCwsLCwsLCwsLCwsLCwsLCwsLCwsLCwsLCwsLCwsLCwsLCwsLCwsLP/AABEIAN4A4wMBEQACEQEDEQH/xAAcAAACAwEBAQEAAAAAAAAAAAAFBgAEBwMBAgj/xABEEAABAgQEAwUFBQUHBAMBAAABAgMABAURBhIhMRNBUQciMmFxFEJSgZEjobHB0RUzYoLwFiRDU3Lh8TRUc7JjwtIl/8QAGgEBAQADAQEAAAAAAAAAAAAAAAECAwQFBv/EADQRAAIBAwIFAgQFBAIDAAAAAAABAgMEERIhBRMxQVFhcRQiMoEGM0KhsZHB0eEjUhVD8P/aAAwDAQACEQMRAD8A3GAJAEgCQBIAkASAJAHhMAC5zELDZtnzq+FHeP3QANer8woXQwG0/E8qw+mhgTIIrNVfZb4szOtsI/gSLn06wGQJRKxKTrnDRPvLc+E90keX1gMlJFRkjPGRcU+ly9gtThyk9N4EOtKTKzE4/KJD7amQSpXEVY26awGT4w2Wp0upl5mZa4JsrOq4566+kNhueHE6m3S21V0LXtZ1AsT0zCBcjG3iiosAF6VS8j42VXuOsAmEaf2iyqyEu5mHOaXBl+l94FGqVnEOAFCgq/QwB3gCQBIAkASAJAEgCQBIAkASAJAEgCQBIA8UbanSAA01Xbkol0F1XMjwj1POAFTEmIZdgEz82Cr/ACGj9xgTJSw/iBU0xMql5UyoSi7Dh1K7QIZtSakqcuZoTc4+lVg02SECx961hygUYe064dprr6ClgZc6DqEkclHrAgfmcQ05uelxLsoefdCQFtf4YJ5wAoVbD/tdYnGkqKXUJ4jSh8SdbfOAPvsvmnTPTjj4IdDKs1xbVIIgGcsELcFKqjrVytR5b2ub/dAF3CsnSv2QDNKRmcUQ4q/2iTfS0B3GupVhmlyDZaUXcwyywJ1WTsfSAFvB03MTM27K1JKXO5xMqgLpvsARAB93Ci2e9IzCmj/lr7yD5C+0ClyQx+9LqDc+0Ua24niQf5hty3gUfqbVmngChQN/60POAL8ASAJAEgCQBIAkASAJAEgCQBIApVGpIZGuqj4UjcwAHmG1um76sqdwyk6/zQApdptWm5Rhp6TsllCxxUpGv/BECHFzDMjUpZyabbu9Mt3zX8KwNQOmsCFTshq63GHJN4K4kuogactoAHt4JmZZ6YcE83JsOqvfMM5H5QKX5Kcp7UsqVUt6ohRzE5So38jygQ+6GlLCs0jR3Uk++vf5XgUKh+pZsyKa0lXxE94+pgTB6p2qAk/s9jXcpOp9TzgXBwRU5lm4NJUhJ8Qa2PqOcCC+JOiqe4j0q+wq9ylSTkv+ECl6fwfK1CYD3tgW2lOVtpCgC3bawgQpYXwzMSdWWXM7jKkEJeVzHIEwA24rrqJKVcfUe94Wx1UYAy2XbnZSSE+6sLbeWc8u7rmBO6QdoFGkUxyWS1MSDmVLoChLOq3O5DfQwGRxwhjpL5LSwpLqfG2od9PU67jzgUeWnQoXSQR5QB9wBIAkASAJAEgCQBIAkADqhUCDw2gFOHrskdVQAlVbGshIulDrxcfJ76gL5f8A8xCCjimddlZpqrSzxmJV2yXE3JCRzFthFAcnMbS00pMnLsrmg+mzthcNhX5iAKuHWkUVLrL7/HK1Esy7XeWOlxyMAGJSQqMzcttNU5pepVb7ZXrbY+sAEpDs6lUnO+pyaX1eVcfSJkDRKSTTQs20hA/hSBEywWCowB5AEiAgUfOLuQ5PspWLLQlQ/iSD+MMsZFqqYAknjmShTC/jZOX8IuSgt6iVOVH93eTONDdt7RdvI9YDAuV4SlVyy8wp2RmkeBDgsknna/i9YoKdRwRPPFsVCZbEnLi90HdI8tr6WgBYrVVM/MB5SXm6fLnIlbW7YGgWbQAzyFEfe+1U+nK0nNL1Bo2UbbJd69DeBBrwljJRdEvMZG5k2yFOjMyOrZ2S4fh2PLmIFNElJkLHQjRSTuDAp3gCQBIAkASAJAEgAdUZxV+E1+8PPkkdTAASYmWwHWGXUl/KTbMM6lW5wIZT2dTEhw5mXqKUpmCo8Rbu5GuxO1tIAudmEmhUtPtun/8AnEkJUvQeqb84AMYap63UFikt+yyuzk4sfaOcjw78vOAHnDmEZaT7zaM7p8TzneWo9bnaJkodV1P3xH6gWsQ43lZQd5XEX8KNY0Ous4ju/wBi6fIh1XtTmlGzLIaB2vqYw1Tl1lj2KFMF9oy1u8GdKU5vCvbXoYsajhu3lfwRof5ysMNAFx1AB21veNrqwXcmGcZvEMq21xVvIyeR1+kTnQ7MaWZbV+1CacdUZUBLSdri5PmY1ycn1ePQq9C9Ru1V2w9oYzJvYqRv9InMnF4ymMJj9R8Sy0yLtuC/wq0MZxrwls9mRxC9o3GINr1Cl5tGSYbCxyVspPmFcjFyXIjz9Om6akgg1Cnkd5KtXWx/9xr90UYBEjh0pImaO8lyWdP20u5qkJ9648tdIpATXqmqfdFKpiQ1LpP2pGg/i/lGsCjY/glj2NEqCo8MXQ77yVjmk8hflAFnBmI3uL7FNqyziE/ZOHaYQOvLOB9YA0aUmQsdCPEk7gwKd4AkASAJAEgCnUpzhp01WrRI8+voIAT8bT0xKSTq5ZHFfPjVzTfcjraBDI8MSKJqalTJLdM0CVzTizYDrbr6QBqOLcP01eabnGwAndQ0KrW0tzJgDjQsPLn8jkw37PIosWJQaZ7bKd636QBoSmilGVoJFhZKdgPpGLzjYoKmkTlrhSBbcJFz8vONE4VWtmXYWKmzNKSS/wAQN/CD3lfTaOWVKp+rcyyuwGfpybjM0C4oWbR8I6qPWNe8dig+boTeuRRzAhJUeZ6JhqWMIC7OUZYWWzZSifHyT536xs5mlZXbt5M6cFN4bwO2HmWZZlKVNcZzmtet/S8KV7p/9TTZlOzbbxNYRQ7QsNt3bdZQQpWpbG30jtr4ilLpk5Ib7AGSoi1KSsWQFcvSOFy2wzaG5GiNoNle/wCFXIHzjCT8lCLNNTmIS2A6ndI2WOoPWCTewC9OfmUJuznUm9ihe6T+kbqamumxi8DZJLfIBWEi+4O4jqiqncx2CAjYYiJX8JuS7ip2mAJc3eltkPDnYclRlkvUWHaSmeUmfpivZppCsr7StLG/eCh/V4oH5tJIF7ZrDMeV+Z9IAznG9Xk3325Zt20yk3beToELB0TfzgB2wPidU22orAROMWTMt/ENgtN97gX/AKEAPTDwWkKTqDAp0gCQBIA+VrABJ2AuYADIUVqLp56Ng8h19TAh8qbUNwfpvEAhVnAzbc0J5h72RtHemANiPLXnFAToVOVVHkzsykplWzeVYPvW/wARfW9rgGIDQxApIAloA8MAVJintrvmQLkWJG8YuKfUA3+zDGZJANk+EefWNXIh4LlnBWEGTmuTZS8x/SJ8PAZZn9cxW/TZp2XcQh1sWU1fQ5T5xmlODxF7GLSfUCpxu69NNLdA4Xvge6D8tY1VsyWZduhYrGyNUYwmyWxlWSknOg9L6xY0INZRcstt4XZ72YFQJBt0PlFVvDuMsKtyiBayRcbHnG1RSWEYnXLGQPYgJAHkCCNjDDrjTv7RkR9skfbsjZ9HP+YRkmUWsdVN6ZpqZmQWQydJhI8afiGuotFILNNwo2AhCP7xLziAW30iymXR8XO14FC07JzdNLM+SFvtdx8J2db2187a/KANco9QbUG3Wjdh8ZkHoo8vLp/xAocgCQBIAF1ZeZSWgd+8v0HL5wIzNu2ZEyWGnGFKDDavtQjxDz9IAVKPM1Jb6WqdOGZBQFFSwLI8j5wA6tS7lTfRKuKzS8rZU0sbOu7hA8hzgDTUJAAAFgNAByEQp9CAAU9XMrrjI8QTcHpfrHJVrOLcUZJFui1Np1Fm1hwp8RG1+cbaM04rBGgRjOtrbYJYI6KXfVPyjmuq8sYh07+T0eG29KrVxU/p5OOBKu6pgCZGW3gWo6rv1EZ0KiisS6dicRhSVV8p+68DKZ1v4xG/nU/J5+Gee3NfGIc6HkmGI+N2JGampUOqSohRCiDsLe9GEq0XJJP3M1B6c4E6l0qXQ4+G7KUlwhIPvJ8o5qtRyeDLThJmvUuaQlpCVKSCBt0jop1YqKTZraLftrfxpjZzYeSYZQq1RygcOyrnUjl8o8ri1eryWqPu34Om2pwlL5n7HSSqIKftCBrYdT8onCb2rVornfZ+TGvTjGXyl1DmpEeunvg5zpGQJAHkCGcYgkv2ZNmaQm8lNnJMt8kLVpntyB5xkUCVF0UmalmJUhEtMqK3FrN0m+uh5adIoPjE3aA0tz2aSZMySbLVbTLzt9+sAXuzSaMs+9Snu6hYLsvfkSLqT+f1gDVqc+VJIV4kmyv1gUtwB4pVgSdhAC27OJSlTriggOKsCo6AchEIeOFPDWpVlNZSV8wU21igyzD6kSjczMyKiUTa+DLtkahRNifQQBrWEaEmSlUMjVXicVzUs6qP1iMoZvAHi3QnVRAHUxHJLdgyfEFPm3ptbLQV9orvucgj19I4eS5TZnnY0ujUxuWZQ00AABYkczbU35x2xSSwjAUcRUsOu+yNK+0cBW4o7JSNRp1McU6SlU0R92erYf8AAvipdFsl5f8AoDMVUIl0rcWEJQS3r1Bt+UaFGT2RzXcdNZ+u/wDUsGop4QeLiQ18R2i6XnBzZKn9oWP+4b1jLlz8DKKft0ncnit3O/6xlomNXY9RPyYUFB1sEbeUTTMai0MQMa/3huJy5+CZRbfqKW0BxbiQhWx5GMVFspdpjxcKFIUCkncc45L16aTi/wBTUf6m2ksyz43DgooLxJXZQsU9LRlYUo0Zu0l1jun5RKrclzEWqy7w1pVsF6fzD9Y9asu5oR7Q6pxbjmBr5EQoz1PDDQWvG4xPCqAKtVkG5hlxh0XQ4kpPzGh9YqKjM6ZTUTLTtMnklS5Q9xWyi2NUkddIyILycbyVPCm6bKlSwbKdcHP1iFA8/WJpTnHeGSclVJdTYWug/iIoN9ptSS6liZQfs30C+uxtp9NR8oFDsAD6259nlG6yE/rACVjOXlJpSKe+4pCiM6Ak7W5q8oEEiewhUWGlNyU2JiWd7ls1zY6G1+g6QA0YJpCFTaG0i7VPbCR5uq8RPUiANNvEKewADxXNhttOdOZClWI6HkY0V5aVnsWKAc7X0tWbcJJmCEgI8RvppHMpPdYzkywOUm0EIQkAgADQ7j1jtitKSRgJVSnxJVF513RDrPcV5jlHNOXKqN+T26dP4myjCHWMt0KapJlcmn2xRbS64V+ep0EaoOUXlHHfyjKs1HosIW6rOqLS5dBCpVCu7pqfWM1JKSfdmhW9SVOVRLZdRacFibgR0pnIfBA6RQeEawIe6bEAg+UCjXTKomaSmWm1hEugd1Q0NxGhxcHqj1NieTQ8OpQhtsMnO2nwnraPJ4jGUqetLeLTOig0pYffYcGHA46FJ2Cd/wAolrWV5xBVYfTGO/uJxdOlpfVs+cSyBfl1pQbLHeQfMR704qUWjlTETDVYyzaVXsFizieihpHDCTjNN/c2NbGmC3KPQNRLQB82gBHx8ky01KVBI0zcF/zSrYn5xkUWHsM5Z+cluHeVnG8yXLaNqte+blrFIc6jR5dCGlTc42ZhtstHKR9oD4QfSADPY3OlyVmJJR78uslvySTcW8r/AIwMjT5OZCkJJ3I1gCjPqu+kckJufU/gYEZh2Mq481PTjhl3PtWuC0vKbJHM38/KAPqi1Zt1cqlhSwzIy6nHDe13Lc+ovAGq9m0kUSQcV45hRdUf9R0+6IyjVEBIoFXtECuAiwukL73lHNdJ6UZR6if2dtLmaip5YzpZTZKiNEnoPOJQhgNmtGOkxMt7SlvrfKsv2DNgCdio9OscVwpN5PpODKmlpzvIGYve4kvLLI8Sr25bchyjUm9LZ5lKmoXih4kCpalrcQVIykBVinY+vpGmMcrOT6SveUaM9E1jK8bexXncFO5rhTeXKSVX0TbleOuFXCwz5O6jSlPVR2T7Pt/oUFIsT5G0dOTjPlQi5AzSeDXlFNlIKVJzBV9PTbeNDrJmWgq1LDrrDanHMuUKygX1V5jyixqJvHcjjjc0jAisssyfWOG7rOlTnNdkb6cdUkh1pKVhf8CunWPN4HTrU56n9M1+50XLjKPqgwI+pOEzHFFD4U+VI8LyCTbkQI47iPzbGcWOeGZkuIKtwAB9I3UZZRiwzG0xIYoBGKqYJmTfZO6kEp9RqIqCM5dlFVGmS6lTJlgzdLyr2vlNrHqdNIoMwAkU+1Zi8ogf3V0+8ob3gUfOzOeUzVWc3dE0xYg9QLj7wIBGqTedC1JBUACbAE7HUc/OAOkw4SqYUBcjRPmQNIAzGaxdVm7iYp6HUa7pvp/xAEen5WYkFPSzAl3ph5LDqUjbXWANjkpcNtttjZCEj6CIU7wBIABVWazqdaWElnJ/Nm9I5qlTdp9DJIqUhYZDSGQ223f7W+6lHa3UxhCp0WcY/cYGgx2GIJxBREzSMi9hsOV+pjXOGs6rS7lbS1QM0xswENstp2Qu3rHA9lI2203O5jJ95A2g34pt0N40wPa43+UvcIVAK4C82nU3ivpseNY6OfFT6HOWosq4W3g0QAmxQPCo8yepjcq0sHPcUeVVcPBKhTpRvM+pk5UpIyW7tzsfWKpyeyNLSKmGMxlrpvYqJFzsL7RjVXzFj0BuO752gb21sI2UF1MZ9h57P0Xl2AdjeNdWmqjcJdGZKWndGiss5RYR1W1tG3hoiSc3J5Z0joMBH7SlcNUu/sBmSr5gCOa4XRmUS12dO2YKSdSSflEtns0JDbHSYEMARI19dIqBk8rSULTVJBxWRtLgXm+FJ1MZDuLP9sKc22hhqnl9ho/vFDUm+qr2gXB912rtKmpCdl9EcRIsNCnUXHlAI31cohRzFNyfWBRVnHHfZnlMi7xJyX5qgQQ/7TV9rurlQ4SLcucAcqTRHWfYkPizsxNF1aem5gDan3QkKUrQJBJ9BGMnhNsyjFyaS7mZy2P5l2bDLaUZCrprb/iOWVd0rGpdTfT6fc7r22hRrU6MHvjMh/ps4XCoHlHmcF4jWu9XNxtg016Kp4wKmOHQ1NNLGgI7/mBzj0LrGtM0xA2CVidqa3FE5GU/Zp5X6nzjOhFZyyNmpkx1GJIAyTtA2b/8hjzX+o7bL8+HuB6CBxTrbumNED3eNfkr3CjkslbZQleYG+hjYmfNA3E0wpmUaQhWUbG0ZwWp7kbPjDM0p6VeQs5hcAXizjplsQvyUqlCCgqy2I0Ea2/JQDjwd9rXNveOij3Nc+w99nv7mX+cYr80y7GjkR3mJIAUO1BgLlEp94rASOpJEaa6zEsSlhVopWpA8RypPkANY00OrQkNdQnShQSByjy+LcWrWdVQgljGTooUIzjliPI9oT3tXBfbQlIXlJHra8e5VninSrwfyySz7mdnaqvGrFv549F6GjRsOEzauSRXU55hGipiVFvUCMisG4BcdRT3mHJMJclkqHeT+8J/GBBDn6S7LybBeRw1LmOIEfCCqBT9Ps+Eeg/CBRCrlXMrT3X0jMpF7DzJtAgMlvb3aQFh9KZkgu8S4tlGuX1gAdQqyucdpTro74KkqPUjnADj2kVbgy5bB7zn/qN447ueygu56/CLfXW5kukdxD7OZXM648fdFh84878VVVQtKVqu+7NEanxFzUrfZGlYfcu4tPkI838OSxUkvKMr2PyRZUx1RC81xkC62wdOo/WPpq9LUsrqjgTwUezfDnsbannlBLr50SeQ5DzMZQcYpNkY8ARuISAMk7QNm/8AyGPMf6jtsvz4e4BpdWaZzFVlE6a8o1xjJLZHbxa7VWpy49I/yXBihgDwACMsT8Hk7HN/Ecu4AlbaVJGw6Rlia7E2JL4hl0ApQ2lIO4/oRMTfYbHQYlZ+AecTE12GwIxTOtzKEqRYKQb263jZSk4yw11JJZQ+dnf7mX9TGS/NHY0ciO8xPIgEftRmwhMvm2C830jnuH0LE++z9kjiOL1W4bgdBGFv1yJBSsu/bBP8MfKfiB6rn2SPStIf8WfUy/HUtw5sODQLAPzj6PgNT4rhUqL6wf7GNCp8Pfxk+ktmanguq+0SqSfGjuq+Wx+cddvU1w9UYcStuRXa7PdC3iFtRrFkGy1SpynoeRjqOBimKJXv+5T9RAbAfGDE4iXQJ1xLjnFTlKSDpcaaQIfotnwp9B+EDITVySH5ZxhwXQtRSf1gQzWoYHMuizlUDcoTYfp8oAYjLMS6qR7MoLZCykLHvEjf1gDQK5hyXmlAvoKiBYakafKNbhHVq7o6aV3VpQlCD2fUS8cyxprCDJDIlSjnvrc8t45L6zoXdeFS4We32OiwgnTnFdeqCGBKqXkNOqtmXcKt1jw40o2PFnSjtHOF90JSdW2y+qGSpzDrbwVmTwcpCkHxHzEfRVZOMs528HAugp1+qhpjiLTnDSszf+o7X6iOVNvb+hkO1FmVOS7Ti/EtIUfmI74Z0rJgy7GYMpxvJuOhIaQXClwlSRHm7NtN4OihU5VSM8dBJMsm6syMqkmygdwY1T1QeE8n0lo7a7Upumk8nnsqPhjHXLydfwVt/wBEH6ZgdbqQopDYOozbn5R5dxxqnSlpT1M4qrsqbwoJnxVcELZBXlC0jcp3HyjO24zTrPTnDLR+CqSxoSYBVJoIIAt5x6SqSTydFXh1vODio49fBTk6U4tZQhClr5AdI7FOMlnJ8lXt6lGbpzNXwJKrbQwhxOVYOo6RrTTqbGt9DRVCPQMT5IiAzTHjgmZxLY1blhmePK5tYescdaWZPHYySDOD21G+W/e7y1fCn3UiMqC/2SQOx1WiwhbqLZ8wSi8fPWttDiPE5KoswWc+y6HoNulQSXVnmGKUKpKhycBJCzky6aW8o9/hdrTsnN0ektvsa+IQScI90k37jZQcOsymbg5hmte5J29Y6Y04x+kwubyrcJKp2ErFky8mqurlkcR5uWGVPrG05GK05j2poacD0ja6CCvpcb7aQILk2gimyl1FRW9e5N91QKfp1nwj0H4QKKE+hXDnW2/HYlFvMcoEMWpDDUw5KyyuI4hkLcmUqvodcwgAxR9JJTzaVJl2Z8KZzbhJOsAb02sKAUNlAH6iIygHHVM9oknEjxJ7w+Uaqscx9jssaqp1lno9n9zO+zh1aULSpKkpCgpCiND1Aj578Q1ISqUq8JLVjde3Q66dF05zptbf5NTqEiiaYsdym6SNwbR7tGpG5oqa7r9zy5RcJYMhxFMOezrYXrlVqelo5IZjPDKzRezGoLfkG8w1R3AeoEd1HKWDBjWI2kMtxk9MJSTKXLmfUDpHnxUXP5uhn2FWpSq0cF1YIceBDoPUbG3KMamHBrx0PR4VKSuY479Qhg+SS7MgK1CRmt5iPF4pWdK3enq9j6K+qOFJ477BPGeI3UPCXZOXS6leuth0jfwLhltC0+NuI68vCXb7nzCp1bmvyKb07ZbOmCcROuuKl3+8oAlKvTrGv8QcMtlbxvbZad8Nf3QUKtCs6FR57pgTE8mlqZWlPhPeA9R+t4cOrSq28ZS69D6qzqOdJNlWmS76JczMuCp9SykW1skeXnHtLS8RfQ+Ru5ylWk298j9hFbhDJeB4p8V4kFiosHO+g+kx6JgUaxUEsMrdV7o09Y11J6ItlSyY9SULm8w1SlbmZ1Z0za6AekcDT6MyNbZCGJeyBZIGl9yesbLuure1lJeNvctKDnNIyPtDcW4tppKSU3uVAaXPK8eb+H9FOhVqt/PLZLvjyepy3UuIRxstzWcL072eVZaO4SCr1O8e9Tjpikefd1eZWlL1CwEZnOZHUcStys5UJxQK7FDLSRupVraRSMFTvaA64gsVCVcYYf7vEA1SDsYAHYwp6G1yEmyc6ApOU81AkW/GAR+hmxoPSBQDPIyzY/8AlR96f9rQIxDmsVS7ImXmpQBxpwNv6AEpO6vSAOE5MrdmJqQOUMuyvGlkpFrG1/mYAfMCVDjyDCz4gnIr1ToYjKBe1UPhlC2nFJReywnn0v5Rrc+XVjUfTo17no2VCncU50n9WMxfsVMNzjc0w2Fbp0XbS1tvrHx/ErONjxF6/wAuTyvZ/wCC2lxN08/qWzXqaBKsJQkJR4RtH19GnCnBRprCOCpOU5OUuouYmwciZzKbOR1QN/hPr0iVKKnuupimV6bIqYkhKNucJ5GpPXXW0aZS+Vwbwy+oVodfQ84tgG62ki569Y206mp6SNFw0hokmxud9Yy5UPAyZpjuXsEn4VkfWOCS6o7rCei4g/UD4fqIl5hKz4Tor0PP5R5d9bfEUHBdeqPq7ujzabihqxFhlE4UvNOBK7CyhqFDltHn8K45Ph8JW9eGqGendM+WqUZxqa4PTNH1h7DzciFuuuBSzuo6ADoPOMeK8YqcT00KMNMF0j3b9S0qM5Tcm9Un3E2uVHjPOO8uXoBHrWdvyKUaffufU0KfJpJPsOfZ9J3ZZSdlEqPpHpxjmphnxVSeqTl5Y9N0tpKswGo5x2qlFdDVkuKUACSbAakxm2ksshl+Lqx7cVNhfCk2j3183FD3U9Y4p1dTy+nb/JmlgsYakc5QpDZyp/dt+6P4nD+UY0oOTzjP8IMeZqRC2il1RPMqGlj5dBG26o0pUnzt0tzKjUlTmnHqZti2spYaLKAFZjZKiRcHmfWPnOB2arXnPl9MN/t2O27qzmlGP1S22Gzs4VMKlQt9ZXc9y+4AA59I+pptzcpvu9l4ML+jSoSjSh1S+Z+WMk/NBppxxWyEFX0EbTgMQnaFMPU5qaZTne46nig+8M2mnOKQ5V/FM3VWkyYkVNrUpOdZSbJA3sSNIAsUmVD9cl2b5ky6Rf8AlF/ygEbRN1MoWU5QbW5+V4DJWxQ3ZKHhu0oE+h0MCmYY4wrOuzjqpIJDMy2OKTsf94EOuFez16XmGpiYmitbYsEjbL8Nzy8oAZMFK9mnpuTVolauOz6K8QHziAcKjJJeaW0saKFv0jBxUlhm6jWlSmpx6ow9tCpGbU07mSjN3iNNtQfneOS6tvjLV0sJ1IdM90eheRjTqq5p/RPr6M2HDdWS8i3MbA72jzeD3bS+Fq/UunqvH2OS4p/rXRl2rSq3GlIbcLaj7wj3KkNcdOcHMngUqxVUoUlDpupItny2v6xw1W1s8v1MkhLqtSMlOpm5chQWLLHI+sZQepbbNA1iiV5qYlkTIIQg75tLG9rR1RqLTqlsY4F3G1LDgWBs4LpPLMNR9Y56qxLUujMlky8HqLEaEdCN45Jx0ywfZ2Nyriipd+j9y1KVF1r924pI6A6fSOerbUq31xTN1aFJrVUSx5PJuecc/eOKV5E6fSFKhTpfRFItOnTjvFIrply6tDKd1nXyHM+UdVJb6vBwcVueVR0J7y/jubLhWUCdR4UJCU/KOu3jmTkz5Nh9x0JBUohIG5JsI6nJRWWYmb4yxaZk+zSV1jZa07fXpHHUqczbov5M0sAugYe4i0trKnMm+UdxP6mNUY6nhIvQ1eRlktICEJCQOX6x6EI4WEjWCMT1HKgoBAvopXJI6mPneL3nNmrWlv5x38L/ACddvTwtcjJKdJLn50IGqUm2YbWG6v68o9qnbq2oq2X1PeXp6HXZYWq8qdI7R9WbrKsJbQlCRZKQAPkI6ksLCPMnNzk5S6vcUe1CdPAblG/3k04EADfKDdR+kUwL7bAaShtGgQkJHyikK1Vmg20tZsAASToOXWAE7sPky6/NTqticqb9Cf8AaANBMopwleneJIuT1NthEKHZuXDiFIOygRFAr0xRLZQrxtKKFfLY/SBCxaBRcxmytsMzzQu5Kq74+Js+IecCD1ITqHmkOtm6HEhST6xiyip2jYX9qb4qB9ogaj4h+ojXPVFqpDqv3PSsa8HF29b6Zfs/In4Mr6kHgqtnTayibXA5fKPE4xYKSV9a5SW8l4fn28mGmVCbt632flGr06eS6m4OvOO3h3EI3cMPaa6r+6OatSdN+h7UKe2+gocSFA87aj0j0mtSwzSZxVsBvgqSgBxs+E31/wCY4/h5Rfysz1LuW8N0QtSjknOXSlSszZHLnr87RXhZjUXUnsfOI8SBn2ZtQPDHcUbbW8KgYwk9ccLsXAvYqp+UiYRYtrsF2+Lkr0Ol4141xwuq6Hfw+7+Gq7/S+v8AkX3GlLIQgFSzqEjmPOMaOVLUj2OLzp8jS3u91jv7nt8qbqJ7u9979IxnGTnjG7N9lXoRtlKL2j18oa8G0kpBecslxzw39xPz2Jja8RWldD5q6uZXFVzf29ENjuMpdhPBYCn3E/CNCfX1jbz1FaYLPqcunyK1bn5h85p5wMscmkHvK9RGmUnJ5luzJeh1obTj5CZSVKGh7yxlBjYqNSe7JlIfqVSFNpAWoD+FAsPmecdMaOOrMclufnQgZR4jsI8zivFI2kNEfrf7er/sbqFHW8voY/i6sKdWWEFRcUqzhGwF9EjrGHCLF28fjK3V/Qu7b7s6o03dVFRh0/U/CRomAcMiUZuofarAv/COnr1j2KcWsyl1fUl/cxqNUqX0R2Xr6jTfroBvGw88zmlTPt1QdnD+5l7ssX5n3lCKQZbwAgdq1XyshlHjdOUAQIPOFKOJOnNMpHfWBf8A1LFz914GQ1MNBKQkchAHSAFmuo4Ewl//AA3bNueR91X5QIz7WLQB4QCCCLpULKB5g7wAt4SmTITaqe6fsHbrlFHbqpu/lyiA0CIUzTtCwWbmZlk2IN1pHLmSP0jCMnRlrjun9S8o9WlUheUlQrPEl9Ev7MG4PxWri8NyyFe6B7xjwOJ8MdHF5Y5x1fmP+jStVOToXCw/5HSfqz3EQR3UAa9CfOPMnxmvcOMobSXZd/Jvp21FQerqFGapxEKSDw3CO6TtfrHtWXGKddaKnyy/Y46ttKG63QKmWHmpa0y6hwi5BI1+Ud8oOMMOWTnzlifWJliZZU2okHcG2x5RoU9LyZYAOGKgppZlZgXac0Tfa8ZyS+qP3AxSlOblL8O5WfeVuB0HlGM552G76nr9JZmHEurFlJ1UBsroVekIzaWBugNWqs26shx3I0nQIRur1IjFZfbICFCm81kSjBQjmoJ1PzMZ8urJ9BlDfScPd7iOMAr+N03t6CN9Ok4LOyMW8hqaqwQMqbKUOmiRHmXvG4Uloo/NLz2OmjaylvLZAiWrziOIXNQfB/t5R5VHitxTi49ZPz+n/wC8HXWtqTUXH7iLirEz3ELaFArOuZOuTyj1OHcJgo/F3md90n1k/VGmPMrz5Nv934Gbs+wZw7TMwLuHVCTuD8R8+gj2251Z8yp9l4Rsr1qdtS+Ft+n6peWaDGw8sTO0OsrsiQlj/eZnQkf4bfvKPTTQQBZplPRLstsNiyG0gep5k+ZMUh9zLoQkqOwgDN8JyZqtXLytZeX1Hmb6fUwCNnR33yfdbFh/qO/3afKBS/AEgCtUZNLza21i6VAj/f1EALFKcUM0u7++Z5/Gj3VCBC2YFBmIaKicZ4SjkUk5mnBuhY2I8rwIdcFYlU8Vys0Mk6xYLTycHJaOoI3iMo1xAIGMsAB0l6W7q9yjbzJT0PlGMddKWul912Z6lO5pXEFRuvtLugaMOVCZp5StVlA6JOilpG2scys6ELhXdCGmT6rtnvg10+XSnKjXlqj2kuwtydempRXBfbU4AbAEWUOWh5xz3vDLO8zJ/wDFPz2fudLoVaUdVJ64/ujSKVNrUtDakXSrU5x4R+seJwm4qxrcpVE457/2NdxRpuk6ncIVnCsu+PDw1clJ/MR9XOnGS3PKUsCtM4LQghK3s673ShKdd9z0EcropPSnlmeoNTVHU0yFrIKxoR0+cJ0dEMkzueLoBcZzJ94d5I0JHkesVUNUE11Gdz5wzhKnIB4bWdafFxb5gfQx0QnF7dyMbm0hIskBI6AWjaQTq3WHRxcyVEN3Nk8wOkfGXlStcXPInUSTePRe569OlThTU4rLa+5nE1VpufVwmEKQg+6nc68zyEfRWfD7SyeYLmT8vovZF5FSpHVWeiP7jDVMOVCXlUJBDhXZKrC6kDkB18zG+FtRp1ZXEoapvt2z5ZolGFxUVKlLRBLdvv7B7BWAUy9nX7Kc3CdwD1PU/hG7TKctdV5f8GVa7p0oci1WI933Y9xmeYA8XYlRIs51DO6s5WWhutZ2A8vOKBdwxRnGiuZmTmnH9XD/AJaTs2nyEUgdgDO+0rECrJlGNXndAByGkAP2D8PimySGU2Lq9z1Urf6QKNEoxkQE79T1J3gDtAEgCQAv4qpa1BMwxo+1rb407qQfXlAFSQnUvth1GgPiHNKuYPzgQ6lMAB8SUD2nI40vgzTOrLo/9VdUnaAL2EsXe0KMvMp4E434mzssfEg8wYhRpgDwxAK3aG0oy2ZtkOOhQyqsCUa7xhU0tYnHVHujss4znJxhU0P+fQQm8dOpsHm9RuU6X6aR4dX8PWlV6rWppf8A1fb2ZvqQurf82GV5QeksdgpSeInv6ZfeT63jB8P4rafQ21/VP/BzKtb1OuzCtKrTTWcp+0UT33d/l5CNEOKXlFfPSWX7pszdCEukgu1Xm3EnuZgN7xlL8RaXidP9yK09Tq1WQR3E6DodIxl+JVHbl/uX4PywBV660Sh4K4a82UKTzPRQ6RP/ACN9cSxTp4a3yOTTj9UgZWsdZCUlaQoC9gb39LRujw3id3vVk0n522MedQh9O7/qLf8AbJ5YKGkkqVoSrXU9BHVT4FYUZaq0tTXRL+7OmlSvLjenHSvLNOwOxllEEshlw+PTVR6/OPYi1j5Y4Xg5btSVTTKevHcYBGRykgAJizEzUi1nX3nFaNNJ8TiuQA/OKBXolIdce9un7KmSPsmh4WEnkOqvOKQYhAoAxdiJEowpajryHMnkIEBPZThhS1Kqk5cLVctpPup1F4A02SQVq4qvRA6Dr84FCEASAJAEgCQAnV6QVKOKm2ElTSv+oaHPXxp8xzECYLMu+hxAcbUFNq2I/A9DAZPuBQTiChNzYTmJbdQbtPo0Ug8vUeRgCvTcXvSqxL1ROUbNzaR9mscs/wAKoEHll1K0hSFBSSLhSTcH5xCn1EAv4pw2iZbORCA7yURb8I1VaSqLwddC+r0Polt47CqvsrSpCTxMjvvC1x9YtONSmvlmzqd/RqbVqMX7bAl3sym0Aht0FJ3ANr/WNvPuEsPD90a3S4bN5WqP3yc2sIVRu4SVWP8AFGPM2+ajF/Yvwdk+leS+x7LYQqdstykf6ovNx0pR/oR2dj3ryf2OjHZfNLN3HEpB1sSTF59w+mI+yKocMh1UpfcJr7LMiLocC3b8xp9d401YVKv1TyzOPEaVHahSS9erHPD2H25ZtI4aOJbvKA3+sWnTUFg5K97Wr/XL7dg1Gw5TyAE7EGOUpX7PIo9rmjocvgb81q/KLgFOhYbLbhmZpz2icVus+Fv+FsbCKQO3gAXXqy3LNqWtQAA5/wBbwAlYQoLtYmhNzKFJk2z9mg6Zzy9YA14J4qglOjSNCBsojYC3If1ygUJAQB7AEgCQBIAkAeEX0MAI9WpD0k4p+UTxGVm70v8AipvoecCYLdNqLUwjiMKzJ5g+JJ6KHKALMCnxMMIcQUOJC0K3SoXEALSMPzMmSumvWTe5lniSg+SD7sCBKT7QW0kInmXJRzqoXbPoqJgZG2UmkOpCmlpcSeaSD+ETAO0CkgCQBLwBIAkAeOrCRdRCR1UbRcAT692lyEtmAcLyx7reov6wwBAbx6qqPhiYdXJS6zZKWwQXPIr/AEikNGpVMalUcNhAbTzturzJ3MAWyYFF/E2J2ZRBUtWvIDcnyECCth3C0zWHRMzmZmTSbob2K7ajQ8vOANal0JUlLTIyMoGW4FtByT+v9EUKNNhIAAsBAH1AEgCQBIAkASAJAEgBOr+EFcT2mRWGH/eSPA55KH5wANpuJkqXwZpHs0xtZXgWf4FQIH1aQKeEwBVqzrYYcU8lK0ISSQsAwIYPhpE26XHpGYDagokMZ7G3LKOcAO8zjmfkG2zMPtOOrFzLqSc6fW0AGaR2oPutF32RC0JNlFK/CfMHaACQ7SSEhS5F4JPvaZfrDAOU32qNtJC3JR9CDoFKsAfQwwCvPdpzyGg8JIpZV4XFq0MMACSnaTMzbqWQ+xKZjYKIJ+hMABa1T5ydnlSTM048poXdWtVkX6ADlAAydYdfadkXmUNzUpdaFNi3ESNwevWAPGVzk20zPIbZdTJkJ4KB3hbmobmANboGIDMsB51ky6uaVaX8xflACxiLHgz8CTSX3laAJ1APnaALuFuzklQnKsviODVLO6U+o5nygU0dppToAtw2gLBI0zDl6C3IQARQgAADQCAPqAJAEgCQBIAkASAJAEgCQAMrlAYm0ZXmwroeY9DACTMUefkDdhXtcvvw1+JI8lenWBD7p2MJZ05FlUu7zQ6La+R5wB9Yzpb03JLYllpClkXJOhHS4gBBotG4KpeVnqcsLSqyJpkm5594jlAH1RXGWq3NKqJSClJ4XFF0npvvpAHPFCZFchNTUgpYKnAh1I0SD1AEAXMUPKRhuWAWe8U7K1P5wAKxjPNu/s+UfdKGUM5nD5kaXgDhTp8TFHm5MqK1Sys7RJ3TmO0AfNfqEo9R5NLeT2xKgAlCe9oedtYAPP0Ofk32Z+Vb4qnGkh5q+t7a3gC/QKU/7a5UqhkaUpJSloHkfi++AKjWIpGnKdEmFOOuklSU63JO2nKALDGGqrUzmmFexy2+U6KI9OW3O0AP2GcOSsknJJtBbnvOqFz81fkIFGFmR1zOHOr7h6CALsASAJAEgCQBIAkASAJAEgCQBIAkASAA1bwxLTQs62k+dhACXN4AmJe6pOZWkfAo5k/Q6/SAKf7YqbGj8ul4Dmg6/Q7QIDaniSQmbCdlF3Gl1JNx8wIAutVSkrl1SoKW2VDVNrG/W/MwAAlsJ04KRmqK3GUKzJaJ0gA21LUpEyqZU6l1ZFsi9UgcrCAB85N0dDy3gohS05VIR4SLdIApyFfpzKgZORUtY2OQk/hABxD1amr8GV4A+J0hP3E3+6APpns2cdOaoz5V1bZ9drkX+6AHPD+G5aVt7HKpSf8ANc1V9Trt0IgUPCnlWrqyr+EaJ+kAXUIAFgAB5QB9QBIAkASAJAEgCQBIAkASAJAEgCQBIAkASAJAHw40lW4B9RAA+aoLK90/184ABz/Z9LObpH0t94P5RAAnezWSRmUtoLF/jWLa25EQBzRgWmgf9Lr/AOVy30v+cUgYo2GpRtV2pRgKA3VmV/7KMCjKzJuW0WhAt7iB+kAdP2YD41rV6nT6QBYalEJ8KQIA7wBIAkASAJAEgCQBIAkASA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30" name="AutoShape 6" descr="data:image/jpeg;base64,/9j/4AAQSkZJRgABAQAAAQABAAD/2wCEAAkGBxQTEhUUExQWFRUXGBwbGBgXGR0fHxwfHBcaHRwgHBwcHSggGh0lHBwYITEiJSksLi4uHR8zODMsNygtLiwBCgoKDg0OGxAQGywkICQsLCwsLDQsLCwsLCwsLCwsLCwsLCwsLCwsLCwsLCwsLCwsLCwsLCwsLCwsLCwsLCwsLP/AABEIAN4A4wMBEQACEQEDEQH/xAAcAAACAwEBAQEAAAAAAAAAAAAFBgAEBwMBAgj/xABEEAABAgQEAwUFBQUHBAMBAAABAgMABAURBhIhMRNBUQciMmFxFEJSgZEjobHB0RUzYoLwFiRDU3Lh8TRUc7JjwtIl/8QAGgEBAQADAQEAAAAAAAAAAAAAAAECAwQFBv/EADQRAAIBAwIFAgQFBAIDAAAAAAABAgMEERIhBRMxQVFhcRQiMoEGM0KhsZHB0eEjUhVD8P/aAAwDAQACEQMRAD8A3GAJAEgCQBIAkASAJAHhMAC5zELDZtnzq+FHeP3QANer8woXQwG0/E8qw+mhgTIIrNVfZb4szOtsI/gSLn06wGQJRKxKTrnDRPvLc+E90keX1gMlJFRkjPGRcU+ly9gtThyk9N4EOtKTKzE4/KJD7amQSpXEVY26awGT4w2Wp0upl5mZa4JsrOq4566+kNhueHE6m3S21V0LXtZ1AsT0zCBcjG3iiosAF6VS8j42VXuOsAmEaf2iyqyEu5mHOaXBl+l94FGqVnEOAFCgq/QwB3gCQBIAkASAJAEgCQBIAkASAJAEgCQBIA8UbanSAA01Xbkol0F1XMjwj1POAFTEmIZdgEz82Cr/ACGj9xgTJSw/iBU0xMql5UyoSi7Dh1K7QIZtSakqcuZoTc4+lVg02SECx961hygUYe064dprr6ClgZc6DqEkclHrAgfmcQ05uelxLsoefdCQFtf4YJ5wAoVbD/tdYnGkqKXUJ4jSh8SdbfOAPvsvmnTPTjj4IdDKs1xbVIIgGcsELcFKqjrVytR5b2ub/dAF3CsnSv2QDNKRmcUQ4q/2iTfS0B3GupVhmlyDZaUXcwyywJ1WTsfSAFvB03MTM27K1JKXO5xMqgLpvsARAB93Ci2e9IzCmj/lr7yD5C+0ClyQx+9LqDc+0Ua24niQf5hty3gUfqbVmngChQN/60POAL8ASAJAEgCQBIAkASAJAEgCQBIApVGpIZGuqj4UjcwAHmG1um76sqdwyk6/zQApdptWm5Rhp6TsllCxxUpGv/BECHFzDMjUpZyabbu9Mt3zX8KwNQOmsCFTshq63GHJN4K4kuogactoAHt4JmZZ6YcE83JsOqvfMM5H5QKX5Kcp7UsqVUt6ohRzE5So38jygQ+6GlLCs0jR3Uk++vf5XgUKh+pZsyKa0lXxE94+pgTB6p2qAk/s9jXcpOp9TzgXBwRU5lm4NJUhJ8Qa2PqOcCC+JOiqe4j0q+wq9ylSTkv+ECl6fwfK1CYD3tgW2lOVtpCgC3bawgQpYXwzMSdWWXM7jKkEJeVzHIEwA24rrqJKVcfUe94Wx1UYAy2XbnZSSE+6sLbeWc8u7rmBO6QdoFGkUxyWS1MSDmVLoChLOq3O5DfQwGRxwhjpL5LSwpLqfG2od9PU67jzgUeWnQoXSQR5QB9wBIAkASAJAEgCQBIAkADqhUCDw2gFOHrskdVQAlVbGshIulDrxcfJ76gL5f8A8xCCjimddlZpqrSzxmJV2yXE3JCRzFthFAcnMbS00pMnLsrmg+mzthcNhX5iAKuHWkUVLrL7/HK1Esy7XeWOlxyMAGJSQqMzcttNU5pepVb7ZXrbY+sAEpDs6lUnO+pyaX1eVcfSJkDRKSTTQs20hA/hSBEywWCowB5AEiAgUfOLuQ5PspWLLQlQ/iSD+MMsZFqqYAknjmShTC/jZOX8IuSgt6iVOVH93eTONDdt7RdvI9YDAuV4SlVyy8wp2RmkeBDgsknna/i9YoKdRwRPPFsVCZbEnLi90HdI8tr6WgBYrVVM/MB5SXm6fLnIlbW7YGgWbQAzyFEfe+1U+nK0nNL1Bo2UbbJd69DeBBrwljJRdEvMZG5k2yFOjMyOrZ2S4fh2PLmIFNElJkLHQjRSTuDAp3gCQBIAkASAJAEgAdUZxV+E1+8PPkkdTAASYmWwHWGXUl/KTbMM6lW5wIZT2dTEhw5mXqKUpmCo8Rbu5GuxO1tIAudmEmhUtPtun/8AnEkJUvQeqb84AMYap63UFikt+yyuzk4sfaOcjw78vOAHnDmEZaT7zaM7p8TzneWo9bnaJkodV1P3xH6gWsQ43lZQd5XEX8KNY0Ous4ju/wBi6fIh1XtTmlGzLIaB2vqYw1Tl1lj2KFMF9oy1u8GdKU5vCvbXoYsajhu3lfwRof5ysMNAFx1AB21veNrqwXcmGcZvEMq21xVvIyeR1+kTnQ7MaWZbV+1CacdUZUBLSdri5PmY1ycn1ePQq9C9Ru1V2w9oYzJvYqRv9InMnF4ymMJj9R8Sy0yLtuC/wq0MZxrwls9mRxC9o3GINr1Cl5tGSYbCxyVspPmFcjFyXIjz9Om6akgg1Cnkd5KtXWx/9xr90UYBEjh0pImaO8lyWdP20u5qkJ9648tdIpATXqmqfdFKpiQ1LpP2pGg/i/lGsCjY/glj2NEqCo8MXQ77yVjmk8hflAFnBmI3uL7FNqyziE/ZOHaYQOvLOB9YA0aUmQsdCPEk7gwKd4AkASAJAEgCnUpzhp01WrRI8+voIAT8bT0xKSTq5ZHFfPjVzTfcjraBDI8MSKJqalTJLdM0CVzTizYDrbr6QBqOLcP01eabnGwAndQ0KrW0tzJgDjQsPLn8jkw37PIosWJQaZ7bKd636QBoSmilGVoJFhZKdgPpGLzjYoKmkTlrhSBbcJFz8vONE4VWtmXYWKmzNKSS/wAQN/CD3lfTaOWVKp+rcyyuwGfpybjM0C4oWbR8I6qPWNe8dig+boTeuRRzAhJUeZ6JhqWMIC7OUZYWWzZSifHyT536xs5mlZXbt5M6cFN4bwO2HmWZZlKVNcZzmtet/S8KV7p/9TTZlOzbbxNYRQ7QsNt3bdZQQpWpbG30jtr4ilLpk5Ib7AGSoi1KSsWQFcvSOFy2wzaG5GiNoNle/wCFXIHzjCT8lCLNNTmIS2A6ndI2WOoPWCTewC9OfmUJuznUm9ihe6T+kbqamumxi8DZJLfIBWEi+4O4jqiqncx2CAjYYiJX8JuS7ip2mAJc3eltkPDnYclRlkvUWHaSmeUmfpivZppCsr7StLG/eCh/V4oH5tJIF7ZrDMeV+Z9IAznG9Xk3325Zt20yk3beToELB0TfzgB2wPidU22orAROMWTMt/ENgtN97gX/AKEAPTDwWkKTqDAp0gCQBIA+VrABJ2AuYADIUVqLp56Ng8h19TAh8qbUNwfpvEAhVnAzbc0J5h72RtHemANiPLXnFAToVOVVHkzsykplWzeVYPvW/wARfW9rgGIDQxApIAloA8MAVJintrvmQLkWJG8YuKfUA3+zDGZJANk+EefWNXIh4LlnBWEGTmuTZS8x/SJ8PAZZn9cxW/TZp2XcQh1sWU1fQ5T5xmlODxF7GLSfUCpxu69NNLdA4Xvge6D8tY1VsyWZduhYrGyNUYwmyWxlWSknOg9L6xY0INZRcstt4XZ72YFQJBt0PlFVvDuMsKtyiBayRcbHnG1RSWEYnXLGQPYgJAHkCCNjDDrjTv7RkR9skfbsjZ9HP+YRkmUWsdVN6ZpqZmQWQydJhI8afiGuotFILNNwo2AhCP7xLziAW30iymXR8XO14FC07JzdNLM+SFvtdx8J2db2187a/KANco9QbUG3Wjdh8ZkHoo8vLp/xAocgCQBIAF1ZeZSWgd+8v0HL5wIzNu2ZEyWGnGFKDDavtQjxDz9IAVKPM1Jb6WqdOGZBQFFSwLI8j5wA6tS7lTfRKuKzS8rZU0sbOu7hA8hzgDTUJAAAFgNAByEQp9CAAU9XMrrjI8QTcHpfrHJVrOLcUZJFui1Np1Fm1hwp8RG1+cbaM04rBGgRjOtrbYJYI6KXfVPyjmuq8sYh07+T0eG29KrVxU/p5OOBKu6pgCZGW3gWo6rv1EZ0KiisS6dicRhSVV8p+68DKZ1v4xG/nU/J5+Gee3NfGIc6HkmGI+N2JGampUOqSohRCiDsLe9GEq0XJJP3M1B6c4E6l0qXQ4+G7KUlwhIPvJ8o5qtRyeDLThJmvUuaQlpCVKSCBt0jop1YqKTZraLftrfxpjZzYeSYZQq1RygcOyrnUjl8o8ri1eryWqPu34Om2pwlL5n7HSSqIKftCBrYdT8onCb2rVornfZ+TGvTjGXyl1DmpEeunvg5zpGQJAHkCGcYgkv2ZNmaQm8lNnJMt8kLVpntyB5xkUCVF0UmalmJUhEtMqK3FrN0m+uh5adIoPjE3aA0tz2aSZMySbLVbTLzt9+sAXuzSaMs+9Snu6hYLsvfkSLqT+f1gDVqc+VJIV4kmyv1gUtwB4pVgSdhAC27OJSlTriggOKsCo6AchEIeOFPDWpVlNZSV8wU21igyzD6kSjczMyKiUTa+DLtkahRNifQQBrWEaEmSlUMjVXicVzUs6qP1iMoZvAHi3QnVRAHUxHJLdgyfEFPm3ptbLQV9orvucgj19I4eS5TZnnY0ujUxuWZQ00AABYkczbU35x2xSSwjAUcRUsOu+yNK+0cBW4o7JSNRp1McU6SlU0R92erYf8AAvipdFsl5f8AoDMVUIl0rcWEJQS3r1Bt+UaFGT2RzXcdNZ+u/wDUsGop4QeLiQ18R2i6XnBzZKn9oWP+4b1jLlz8DKKft0ncnit3O/6xlomNXY9RPyYUFB1sEbeUTTMai0MQMa/3huJy5+CZRbfqKW0BxbiQhWx5GMVFspdpjxcKFIUCkncc45L16aTi/wBTUf6m2ksyz43DgooLxJXZQsU9LRlYUo0Zu0l1jun5RKrclzEWqy7w1pVsF6fzD9Y9asu5oR7Q6pxbjmBr5EQoz1PDDQWvG4xPCqAKtVkG5hlxh0XQ4kpPzGh9YqKjM6ZTUTLTtMnklS5Q9xWyi2NUkddIyILycbyVPCm6bKlSwbKdcHP1iFA8/WJpTnHeGSclVJdTYWug/iIoN9ptSS6liZQfs30C+uxtp9NR8oFDsAD6259nlG6yE/rACVjOXlJpSKe+4pCiM6Ak7W5q8oEEiewhUWGlNyU2JiWd7ls1zY6G1+g6QA0YJpCFTaG0i7VPbCR5uq8RPUiANNvEKewADxXNhttOdOZClWI6HkY0V5aVnsWKAc7X0tWbcJJmCEgI8RvppHMpPdYzkywOUm0EIQkAgADQ7j1jtitKSRgJVSnxJVF513RDrPcV5jlHNOXKqN+T26dP4myjCHWMt0KapJlcmn2xRbS64V+ep0EaoOUXlHHfyjKs1HosIW6rOqLS5dBCpVCu7pqfWM1JKSfdmhW9SVOVRLZdRacFibgR0pnIfBA6RQeEawIe6bEAg+UCjXTKomaSmWm1hEugd1Q0NxGhxcHqj1NieTQ8OpQhtsMnO2nwnraPJ4jGUqetLeLTOig0pYffYcGHA46FJ2Cd/wAolrWV5xBVYfTGO/uJxdOlpfVs+cSyBfl1pQbLHeQfMR704qUWjlTETDVYyzaVXsFizieihpHDCTjNN/c2NbGmC3KPQNRLQB82gBHx8ky01KVBI0zcF/zSrYn5xkUWHsM5Z+cluHeVnG8yXLaNqte+blrFIc6jR5dCGlTc42ZhtstHKR9oD4QfSADPY3OlyVmJJR78uslvySTcW8r/AIwMjT5OZCkJJ3I1gCjPqu+kckJufU/gYEZh2Mq481PTjhl3PtWuC0vKbJHM38/KAPqi1Zt1cqlhSwzIy6nHDe13Lc+ovAGq9m0kUSQcV45hRdUf9R0+6IyjVEBIoFXtECuAiwukL73lHNdJ6UZR6if2dtLmaip5YzpZTZKiNEnoPOJQhgNmtGOkxMt7SlvrfKsv2DNgCdio9OscVwpN5PpODKmlpzvIGYve4kvLLI8Sr25bchyjUm9LZ5lKmoXih4kCpalrcQVIykBVinY+vpGmMcrOT6SveUaM9E1jK8bexXncFO5rhTeXKSVX0TbleOuFXCwz5O6jSlPVR2T7Pt/oUFIsT5G0dOTjPlQi5AzSeDXlFNlIKVJzBV9PTbeNDrJmWgq1LDrrDanHMuUKygX1V5jyixqJvHcjjjc0jAisssyfWOG7rOlTnNdkb6cdUkh1pKVhf8CunWPN4HTrU56n9M1+50XLjKPqgwI+pOEzHFFD4U+VI8LyCTbkQI47iPzbGcWOeGZkuIKtwAB9I3UZZRiwzG0xIYoBGKqYJmTfZO6kEp9RqIqCM5dlFVGmS6lTJlgzdLyr2vlNrHqdNIoMwAkU+1Zi8ogf3V0+8ob3gUfOzOeUzVWc3dE0xYg9QLj7wIBGqTedC1JBUACbAE7HUc/OAOkw4SqYUBcjRPmQNIAzGaxdVm7iYp6HUa7pvp/xAEen5WYkFPSzAl3ph5LDqUjbXWANjkpcNtttjZCEj6CIU7wBIABVWazqdaWElnJ/Nm9I5qlTdp9DJIqUhYZDSGQ223f7W+6lHa3UxhCp0WcY/cYGgx2GIJxBREzSMi9hsOV+pjXOGs6rS7lbS1QM0xswENstp2Qu3rHA9lI2203O5jJ95A2g34pt0N40wPa43+UvcIVAK4C82nU3ivpseNY6OfFT6HOWosq4W3g0QAmxQPCo8yepjcq0sHPcUeVVcPBKhTpRvM+pk5UpIyW7tzsfWKpyeyNLSKmGMxlrpvYqJFzsL7RjVXzFj0BuO752gb21sI2UF1MZ9h57P0Xl2AdjeNdWmqjcJdGZKWndGiss5RYR1W1tG3hoiSc3J5Z0joMBH7SlcNUu/sBmSr5gCOa4XRmUS12dO2YKSdSSflEtns0JDbHSYEMARI19dIqBk8rSULTVJBxWRtLgXm+FJ1MZDuLP9sKc22hhqnl9ho/vFDUm+qr2gXB912rtKmpCdl9EcRIsNCnUXHlAI31cohRzFNyfWBRVnHHfZnlMi7xJyX5qgQQ/7TV9rurlQ4SLcucAcqTRHWfYkPizsxNF1aem5gDan3QkKUrQJBJ9BGMnhNsyjFyaS7mZy2P5l2bDLaUZCrprb/iOWVd0rGpdTfT6fc7r22hRrU6MHvjMh/ps4XCoHlHmcF4jWu9XNxtg016Kp4wKmOHQ1NNLGgI7/mBzj0LrGtM0xA2CVidqa3FE5GU/Zp5X6nzjOhFZyyNmpkx1GJIAyTtA2b/8hjzX+o7bL8+HuB6CBxTrbumNED3eNfkr3CjkslbZQleYG+hjYmfNA3E0wpmUaQhWUbG0ZwWp7kbPjDM0p6VeQs5hcAXizjplsQvyUqlCCgqy2I0Ea2/JQDjwd9rXNveOij3Nc+w99nv7mX+cYr80y7GjkR3mJIAUO1BgLlEp94rASOpJEaa6zEsSlhVopWpA8RypPkANY00OrQkNdQnShQSByjy+LcWrWdVQgljGTooUIzjliPI9oT3tXBfbQlIXlJHra8e5VninSrwfyySz7mdnaqvGrFv549F6GjRsOEzauSRXU55hGipiVFvUCMisG4BcdRT3mHJMJclkqHeT+8J/GBBDn6S7LybBeRw1LmOIEfCCqBT9Ps+Eeg/CBRCrlXMrT3X0jMpF7DzJtAgMlvb3aQFh9KZkgu8S4tlGuX1gAdQqyucdpTro74KkqPUjnADj2kVbgy5bB7zn/qN447ueygu56/CLfXW5kukdxD7OZXM648fdFh84878VVVQtKVqu+7NEanxFzUrfZGlYfcu4tPkI838OSxUkvKMr2PyRZUx1RC81xkC62wdOo/WPpq9LUsrqjgTwUezfDnsbannlBLr50SeQ5DzMZQcYpNkY8ARuISAMk7QNm/8AyGPMf6jtsvz4e4BpdWaZzFVlE6a8o1xjJLZHbxa7VWpy49I/yXBihgDwACMsT8Hk7HN/Ecu4AlbaVJGw6Rlia7E2JL4hl0ApQ2lIO4/oRMTfYbHQYlZ+AecTE12GwIxTOtzKEqRYKQb263jZSk4yw11JJZQ+dnf7mX9TGS/NHY0ciO8xPIgEftRmwhMvm2C830jnuH0LE++z9kjiOL1W4bgdBGFv1yJBSsu/bBP8MfKfiB6rn2SPStIf8WfUy/HUtw5sODQLAPzj6PgNT4rhUqL6wf7GNCp8Pfxk+ktmanguq+0SqSfGjuq+Wx+cddvU1w9UYcStuRXa7PdC3iFtRrFkGy1SpynoeRjqOBimKJXv+5T9RAbAfGDE4iXQJ1xLjnFTlKSDpcaaQIfotnwp9B+EDITVySH5ZxhwXQtRSf1gQzWoYHMuizlUDcoTYfp8oAYjLMS6qR7MoLZCykLHvEjf1gDQK5hyXmlAvoKiBYakafKNbhHVq7o6aV3VpQlCD2fUS8cyxprCDJDIlSjnvrc8t45L6zoXdeFS4We32OiwgnTnFdeqCGBKqXkNOqtmXcKt1jw40o2PFnSjtHOF90JSdW2y+qGSpzDrbwVmTwcpCkHxHzEfRVZOMs528HAugp1+qhpjiLTnDSszf+o7X6iOVNvb+hkO1FmVOS7Ti/EtIUfmI74Z0rJgy7GYMpxvJuOhIaQXClwlSRHm7NtN4OihU5VSM8dBJMsm6syMqkmygdwY1T1QeE8n0lo7a7Upumk8nnsqPhjHXLydfwVt/wBEH6ZgdbqQopDYOozbn5R5dxxqnSlpT1M4qrsqbwoJnxVcELZBXlC0jcp3HyjO24zTrPTnDLR+CqSxoSYBVJoIIAt5x6SqSTydFXh1vODio49fBTk6U4tZQhClr5AdI7FOMlnJ8lXt6lGbpzNXwJKrbQwhxOVYOo6RrTTqbGt9DRVCPQMT5IiAzTHjgmZxLY1blhmePK5tYescdaWZPHYySDOD21G+W/e7y1fCn3UiMqC/2SQOx1WiwhbqLZ8wSi8fPWttDiPE5KoswWc+y6HoNulQSXVnmGKUKpKhycBJCzky6aW8o9/hdrTsnN0ektvsa+IQScI90k37jZQcOsymbg5hmte5J29Y6Y04x+kwubyrcJKp2ErFky8mqurlkcR5uWGVPrG05GK05j2poacD0ja6CCvpcb7aQILk2gimyl1FRW9e5N91QKfp1nwj0H4QKKE+hXDnW2/HYlFvMcoEMWpDDUw5KyyuI4hkLcmUqvodcwgAxR9JJTzaVJl2Z8KZzbhJOsAb02sKAUNlAH6iIygHHVM9oknEjxJ7w+Uaqscx9jssaqp1lno9n9zO+zh1aULSpKkpCgpCiND1Aj578Q1ISqUq8JLVjde3Q66dF05zptbf5NTqEiiaYsdym6SNwbR7tGpG5oqa7r9zy5RcJYMhxFMOezrYXrlVqelo5IZjPDKzRezGoLfkG8w1R3AeoEd1HKWDBjWI2kMtxk9MJSTKXLmfUDpHnxUXP5uhn2FWpSq0cF1YIceBDoPUbG3KMamHBrx0PR4VKSuY479Qhg+SS7MgK1CRmt5iPF4pWdK3enq9j6K+qOFJ477BPGeI3UPCXZOXS6leuth0jfwLhltC0+NuI68vCXb7nzCp1bmvyKb07ZbOmCcROuuKl3+8oAlKvTrGv8QcMtlbxvbZad8Nf3QUKtCs6FR57pgTE8mlqZWlPhPeA9R+t4cOrSq28ZS69D6qzqOdJNlWmS76JczMuCp9SykW1skeXnHtLS8RfQ+Ru5ylWk298j9hFbhDJeB4p8V4kFiosHO+g+kx6JgUaxUEsMrdV7o09Y11J6ItlSyY9SULm8w1SlbmZ1Z0za6AekcDT6MyNbZCGJeyBZIGl9yesbLuure1lJeNvctKDnNIyPtDcW4tppKSU3uVAaXPK8eb+H9FOhVqt/PLZLvjyepy3UuIRxstzWcL072eVZaO4SCr1O8e9Tjpikefd1eZWlL1CwEZnOZHUcStys5UJxQK7FDLSRupVraRSMFTvaA64gsVCVcYYf7vEA1SDsYAHYwp6G1yEmyc6ApOU81AkW/GAR+hmxoPSBQDPIyzY/8AlR96f9rQIxDmsVS7ImXmpQBxpwNv6AEpO6vSAOE5MrdmJqQOUMuyvGlkpFrG1/mYAfMCVDjyDCz4gnIr1ToYjKBe1UPhlC2nFJReywnn0v5Rrc+XVjUfTo17no2VCncU50n9WMxfsVMNzjc0w2Fbp0XbS1tvrHx/ErONjxF6/wAuTyvZ/wCC2lxN08/qWzXqaBKsJQkJR4RtH19GnCnBRprCOCpOU5OUuouYmwciZzKbOR1QN/hPr0iVKKnuupimV6bIqYkhKNucJ5GpPXXW0aZS+Vwbwy+oVodfQ84tgG62ki569Y206mp6SNFw0hokmxud9Yy5UPAyZpjuXsEn4VkfWOCS6o7rCei4g/UD4fqIl5hKz4Tor0PP5R5d9bfEUHBdeqPq7ujzabihqxFhlE4UvNOBK7CyhqFDltHn8K45Ph8JW9eGqGendM+WqUZxqa4PTNH1h7DzciFuuuBSzuo6ADoPOMeK8YqcT00KMNMF0j3b9S0qM5Tcm9Un3E2uVHjPOO8uXoBHrWdvyKUaffufU0KfJpJPsOfZ9J3ZZSdlEqPpHpxjmphnxVSeqTl5Y9N0tpKswGo5x2qlFdDVkuKUACSbAakxm2ksshl+Lqx7cVNhfCk2j3183FD3U9Y4p1dTy+nb/JmlgsYakc5QpDZyp/dt+6P4nD+UY0oOTzjP8IMeZqRC2il1RPMqGlj5dBG26o0pUnzt0tzKjUlTmnHqZti2spYaLKAFZjZKiRcHmfWPnOB2arXnPl9MN/t2O27qzmlGP1S22Gzs4VMKlQt9ZXc9y+4AA59I+pptzcpvu9l4ML+jSoSjSh1S+Z+WMk/NBppxxWyEFX0EbTgMQnaFMPU5qaZTne46nig+8M2mnOKQ5V/FM3VWkyYkVNrUpOdZSbJA3sSNIAsUmVD9cl2b5ky6Rf8AlF/ygEbRN1MoWU5QbW5+V4DJWxQ3ZKHhu0oE+h0MCmYY4wrOuzjqpIJDMy2OKTsf94EOuFez16XmGpiYmitbYsEjbL8Nzy8oAZMFK9mnpuTVolauOz6K8QHziAcKjJJeaW0saKFv0jBxUlhm6jWlSmpx6ow9tCpGbU07mSjN3iNNtQfneOS6tvjLV0sJ1IdM90eheRjTqq5p/RPr6M2HDdWS8i3MbA72jzeD3bS+Fq/UunqvH2OS4p/rXRl2rSq3GlIbcLaj7wj3KkNcdOcHMngUqxVUoUlDpupItny2v6xw1W1s8v1MkhLqtSMlOpm5chQWLLHI+sZQepbbNA1iiV5qYlkTIIQg75tLG9rR1RqLTqlsY4F3G1LDgWBs4LpPLMNR9Y56qxLUujMlky8HqLEaEdCN45Jx0ywfZ2Nyriipd+j9y1KVF1r924pI6A6fSOerbUq31xTN1aFJrVUSx5PJuecc/eOKV5E6fSFKhTpfRFItOnTjvFIrply6tDKd1nXyHM+UdVJb6vBwcVueVR0J7y/jubLhWUCdR4UJCU/KOu3jmTkz5Nh9x0JBUohIG5JsI6nJRWWYmb4yxaZk+zSV1jZa07fXpHHUqczbov5M0sAugYe4i0trKnMm+UdxP6mNUY6nhIvQ1eRlktICEJCQOX6x6EI4WEjWCMT1HKgoBAvopXJI6mPneL3nNmrWlv5x38L/ACddvTwtcjJKdJLn50IGqUm2YbWG6v68o9qnbq2oq2X1PeXp6HXZYWq8qdI7R9WbrKsJbQlCRZKQAPkI6ksLCPMnNzk5S6vcUe1CdPAblG/3k04EADfKDdR+kUwL7bAaShtGgQkJHyikK1Vmg20tZsAASToOXWAE7sPky6/NTqticqb9Cf8AaANBMopwleneJIuT1NthEKHZuXDiFIOygRFAr0xRLZQrxtKKFfLY/SBCxaBRcxmytsMzzQu5Kq74+Js+IecCD1ITqHmkOtm6HEhST6xiyip2jYX9qb4qB9ogaj4h+ojXPVFqpDqv3PSsa8HF29b6Zfs/In4Mr6kHgqtnTayibXA5fKPE4xYKSV9a5SW8l4fn28mGmVCbt632flGr06eS6m4OvOO3h3EI3cMPaa6r+6OatSdN+h7UKe2+gocSFA87aj0j0mtSwzSZxVsBvgqSgBxs+E31/wCY4/h5Rfysz1LuW8N0QtSjknOXSlSszZHLnr87RXhZjUXUnsfOI8SBn2ZtQPDHcUbbW8KgYwk9ccLsXAvYqp+UiYRYtrsF2+Lkr0Ol4141xwuq6Hfw+7+Gq7/S+v8AkX3GlLIQgFSzqEjmPOMaOVLUj2OLzp8jS3u91jv7nt8qbqJ7u9979IxnGTnjG7N9lXoRtlKL2j18oa8G0kpBecslxzw39xPz2Jja8RWldD5q6uZXFVzf29ENjuMpdhPBYCn3E/CNCfX1jbz1FaYLPqcunyK1bn5h85p5wMscmkHvK9RGmUnJ5luzJeh1obTj5CZSVKGh7yxlBjYqNSe7JlIfqVSFNpAWoD+FAsPmecdMaOOrMclufnQgZR4jsI8zivFI2kNEfrf7er/sbqFHW8voY/i6sKdWWEFRcUqzhGwF9EjrGHCLF28fjK3V/Qu7b7s6o03dVFRh0/U/CRomAcMiUZuofarAv/COnr1j2KcWsyl1fUl/cxqNUqX0R2Xr6jTfroBvGw88zmlTPt1QdnD+5l7ssX5n3lCKQZbwAgdq1XyshlHjdOUAQIPOFKOJOnNMpHfWBf8A1LFz914GQ1MNBKQkchAHSAFmuo4Ewl//AA3bNueR91X5QIz7WLQB4QCCCLpULKB5g7wAt4SmTITaqe6fsHbrlFHbqpu/lyiA0CIUzTtCwWbmZlk2IN1pHLmSP0jCMnRlrjun9S8o9WlUheUlQrPEl9Ev7MG4PxWri8NyyFe6B7xjwOJ8MdHF5Y5x1fmP+jStVOToXCw/5HSfqz3EQR3UAa9CfOPMnxmvcOMobSXZd/Jvp21FQerqFGapxEKSDw3CO6TtfrHtWXGKddaKnyy/Y46ttKG63QKmWHmpa0y6hwi5BI1+Ud8oOMMOWTnzlifWJliZZU2okHcG2x5RoU9LyZYAOGKgppZlZgXac0Tfa8ZyS+qP3AxSlOblL8O5WfeVuB0HlGM552G76nr9JZmHEurFlJ1UBsroVekIzaWBugNWqs26shx3I0nQIRur1IjFZfbICFCm81kSjBQjmoJ1PzMZ8urJ9BlDfScPd7iOMAr+N03t6CN9Ok4LOyMW8hqaqwQMqbKUOmiRHmXvG4Uloo/NLz2OmjaylvLZAiWrziOIXNQfB/t5R5VHitxTi49ZPz+n/wC8HXWtqTUXH7iLirEz3ELaFArOuZOuTyj1OHcJgo/F3md90n1k/VGmPMrz5Nv934Gbs+wZw7TMwLuHVCTuD8R8+gj2251Z8yp9l4Rsr1qdtS+Ft+n6peWaDGw8sTO0OsrsiQlj/eZnQkf4bfvKPTTQQBZplPRLstsNiyG0gep5k+ZMUh9zLoQkqOwgDN8JyZqtXLytZeX1Hmb6fUwCNnR33yfdbFh/qO/3afKBS/AEgCtUZNLza21i6VAj/f1EALFKcUM0u7++Z5/Gj3VCBC2YFBmIaKicZ4SjkUk5mnBuhY2I8rwIdcFYlU8Vys0Mk6xYLTycHJaOoI3iMo1xAIGMsAB0l6W7q9yjbzJT0PlGMddKWul912Z6lO5pXEFRuvtLugaMOVCZp5StVlA6JOilpG2scys6ELhXdCGmT6rtnvg10+XSnKjXlqj2kuwtydempRXBfbU4AbAEWUOWh5xz3vDLO8zJ/wDFPz2fudLoVaUdVJ64/ujSKVNrUtDakXSrU5x4R+seJwm4qxrcpVE457/2NdxRpuk6ncIVnCsu+PDw1clJ/MR9XOnGS3PKUsCtM4LQghK3s673ShKdd9z0EcropPSnlmeoNTVHU0yFrIKxoR0+cJ0dEMkzueLoBcZzJ94d5I0JHkesVUNUE11Gdz5wzhKnIB4bWdafFxb5gfQx0QnF7dyMbm0hIskBI6AWjaQTq3WHRxcyVEN3Nk8wOkfGXlStcXPInUSTePRe569OlThTU4rLa+5nE1VpufVwmEKQg+6nc68zyEfRWfD7SyeYLmT8vovZF5FSpHVWeiP7jDVMOVCXlUJBDhXZKrC6kDkB18zG+FtRp1ZXEoapvt2z5ZolGFxUVKlLRBLdvv7B7BWAUy9nX7Kc3CdwD1PU/hG7TKctdV5f8GVa7p0oci1WI933Y9xmeYA8XYlRIs51DO6s5WWhutZ2A8vOKBdwxRnGiuZmTmnH9XD/AJaTs2nyEUgdgDO+0rECrJlGNXndAByGkAP2D8PimySGU2Lq9z1Urf6QKNEoxkQE79T1J3gDtAEgCQAv4qpa1BMwxo+1rb407qQfXlAFSQnUvth1GgPiHNKuYPzgQ6lMAB8SUD2nI40vgzTOrLo/9VdUnaAL2EsXe0KMvMp4E434mzssfEg8wYhRpgDwxAK3aG0oy2ZtkOOhQyqsCUa7xhU0tYnHVHujss4znJxhU0P+fQQm8dOpsHm9RuU6X6aR4dX8PWlV6rWppf8A1fb2ZvqQurf82GV5QeksdgpSeInv6ZfeT63jB8P4rafQ21/VP/BzKtb1OuzCtKrTTWcp+0UT33d/l5CNEOKXlFfPSWX7pszdCEukgu1Xm3EnuZgN7xlL8RaXidP9yK09Tq1WQR3E6DodIxl+JVHbl/uX4PywBV660Sh4K4a82UKTzPRQ6RP/ACN9cSxTp4a3yOTTj9UgZWsdZCUlaQoC9gb39LRujw3id3vVk0n522MedQh9O7/qLf8AbJ5YKGkkqVoSrXU9BHVT4FYUZaq0tTXRL+7OmlSvLjenHSvLNOwOxllEEshlw+PTVR6/OPYi1j5Y4Xg5btSVTTKevHcYBGRykgAJizEzUi1nX3nFaNNJ8TiuQA/OKBXolIdce9un7KmSPsmh4WEnkOqvOKQYhAoAxdiJEowpajryHMnkIEBPZThhS1Kqk5cLVctpPup1F4A02SQVq4qvRA6Dr84FCEASAJAEgCQAnV6QVKOKm2ElTSv+oaHPXxp8xzECYLMu+hxAcbUFNq2I/A9DAZPuBQTiChNzYTmJbdQbtPo0Ug8vUeRgCvTcXvSqxL1ROUbNzaR9mscs/wAKoEHll1K0hSFBSSLhSTcH5xCn1EAv4pw2iZbORCA7yURb8I1VaSqLwddC+r0Polt47CqvsrSpCTxMjvvC1x9YtONSmvlmzqd/RqbVqMX7bAl3sym0Aht0FJ3ANr/WNvPuEsPD90a3S4bN5WqP3yc2sIVRu4SVWP8AFGPM2+ajF/Yvwdk+leS+x7LYQqdstykf6ovNx0pR/oR2dj3ryf2OjHZfNLN3HEpB1sSTF59w+mI+yKocMh1UpfcJr7LMiLocC3b8xp9d401YVKv1TyzOPEaVHahSS9erHPD2H25ZtI4aOJbvKA3+sWnTUFg5K97Wr/XL7dg1Gw5TyAE7EGOUpX7PIo9rmjocvgb81q/KLgFOhYbLbhmZpz2icVus+Fv+FsbCKQO3gAXXqy3LNqWtQAA5/wBbwAlYQoLtYmhNzKFJk2z9mg6Zzy9YA14J4qglOjSNCBsojYC3If1ygUJAQB7AEgCQBIAkAeEX0MAI9WpD0k4p+UTxGVm70v8AipvoecCYLdNqLUwjiMKzJ5g+JJ6KHKALMCnxMMIcQUOJC0K3SoXEALSMPzMmSumvWTe5lniSg+SD7sCBKT7QW0kInmXJRzqoXbPoqJgZG2UmkOpCmlpcSeaSD+ETAO0CkgCQBLwBIAkAeOrCRdRCR1UbRcAT692lyEtmAcLyx7reov6wwBAbx6qqPhiYdXJS6zZKWwQXPIr/AEikNGpVMalUcNhAbTzturzJ3MAWyYFF/E2J2ZRBUtWvIDcnyECCth3C0zWHRMzmZmTSbob2K7ajQ8vOANal0JUlLTIyMoGW4FtByT+v9EUKNNhIAAsBAH1AEgCQBIAkASAJAEgBOr+EFcT2mRWGH/eSPA55KH5wANpuJkqXwZpHs0xtZXgWf4FQIH1aQKeEwBVqzrYYcU8lK0ISSQsAwIYPhpE26XHpGYDagokMZ7G3LKOcAO8zjmfkG2zMPtOOrFzLqSc6fW0AGaR2oPutF32RC0JNlFK/CfMHaACQ7SSEhS5F4JPvaZfrDAOU32qNtJC3JR9CDoFKsAfQwwCvPdpzyGg8JIpZV4XFq0MMACSnaTMzbqWQ+xKZjYKIJ+hMABa1T5ydnlSTM048poXdWtVkX6ADlAAydYdfadkXmUNzUpdaFNi3ESNwevWAPGVzk20zPIbZdTJkJ4KB3hbmobmANboGIDMsB51ky6uaVaX8xflACxiLHgz8CTSX3laAJ1APnaALuFuzklQnKsviODVLO6U+o5nygU0dppToAtw2gLBI0zDl6C3IQARQgAADQCAPqAJAEgCQBIAkASAJAEgCQAMrlAYm0ZXmwroeY9DACTMUefkDdhXtcvvw1+JI8lenWBD7p2MJZ05FlUu7zQ6La+R5wB9Yzpb03JLYllpClkXJOhHS4gBBotG4KpeVnqcsLSqyJpkm5594jlAH1RXGWq3NKqJSClJ4XFF0npvvpAHPFCZFchNTUgpYKnAh1I0SD1AEAXMUPKRhuWAWe8U7K1P5wAKxjPNu/s+UfdKGUM5nD5kaXgDhTp8TFHm5MqK1Sys7RJ3TmO0AfNfqEo9R5NLeT2xKgAlCe9oedtYAPP0Ofk32Z+Vb4qnGkh5q+t7a3gC/QKU/7a5UqhkaUpJSloHkfi++AKjWIpGnKdEmFOOuklSU63JO2nKALDGGqrUzmmFexy2+U6KI9OW3O0AP2GcOSsknJJtBbnvOqFz81fkIFGFmR1zOHOr7h6CALsASAJAEgCQBIAkASAJAEgCQBIAkASAA1bwxLTQs62k+dhACXN4AmJe6pOZWkfAo5k/Q6/SAKf7YqbGj8ul4Dmg6/Q7QIDaniSQmbCdlF3Gl1JNx8wIAutVSkrl1SoKW2VDVNrG/W/MwAAlsJ04KRmqK3GUKzJaJ0gA21LUpEyqZU6l1ZFsi9UgcrCAB85N0dDy3gohS05VIR4SLdIApyFfpzKgZORUtY2OQk/hABxD1amr8GV4A+J0hP3E3+6APpns2cdOaoz5V1bZ9drkX+6AHPD+G5aVt7HKpSf8ANc1V9Trt0IgUPCnlWrqyr+EaJ+kAXUIAFgAB5QB9QBIAkASAJAEgCQBIAkASAJAEgCQBIAkASAJAHw40lW4B9RAA+aoLK90/184ABz/Z9LObpH0t94P5RAAnezWSRmUtoLF/jWLa25EQBzRgWmgf9Lr/AOVy30v+cUgYo2GpRtV2pRgKA3VmV/7KMCjKzJuW0WhAt7iB+kAdP2YD41rV6nT6QBYalEJ8KQIA7wBIAkASAJAEgCQBIAkASA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32" name="AutoShape 8" descr="data:image/jpeg;base64,/9j/4AAQSkZJRgABAQAAAQABAAD/2wCEAAkGBxQTEhUUExQWFRUXGBwbGBgXGR0fHxwfHBcaHRwgHBwcHSggGh0lHBwYITEiJSksLi4uHR8zODMsNygtLiwBCgoKDg0OGxAQGywkICQsLCwsLDQsLCwsLCwsLCwsLCwsLCwsLCwsLCwsLCwsLCwsLCwsLCwsLCwsLCwsLCwsLP/AABEIAN4A4wMBEQACEQEDEQH/xAAcAAACAwEBAQEAAAAAAAAAAAAFBgAEBwMBAgj/xABEEAABAgQEAwUFBQUHBAMBAAABAgMABAURBhIhMRNBUQciMmFxFEJSgZEjobHB0RUzYoLwFiRDU3Lh8TRUc7JjwtIl/8QAGgEBAQADAQEAAAAAAAAAAAAAAAECAwQFBv/EADQRAAIBAwIFAgQFBAIDAAAAAAABAgMEERIhBRMxQVFhcRQiMoEGM0KhsZHB0eEjUhVD8P/aAAwDAQACEQMRAD8A3GAJAEgCQBIAkASAJAHhMAC5zELDZtnzq+FHeP3QANer8woXQwG0/E8qw+mhgTIIrNVfZb4szOtsI/gSLn06wGQJRKxKTrnDRPvLc+E90keX1gMlJFRkjPGRcU+ly9gtThyk9N4EOtKTKzE4/KJD7amQSpXEVY26awGT4w2Wp0upl5mZa4JsrOq4566+kNhueHE6m3S21V0LXtZ1AsT0zCBcjG3iiosAF6VS8j42VXuOsAmEaf2iyqyEu5mHOaXBl+l94FGqVnEOAFCgq/QwB3gCQBIAkASAJAEgCQBIAkASAJAEgCQBIA8UbanSAA01Xbkol0F1XMjwj1POAFTEmIZdgEz82Cr/ACGj9xgTJSw/iBU0xMql5UyoSi7Dh1K7QIZtSakqcuZoTc4+lVg02SECx961hygUYe064dprr6ClgZc6DqEkclHrAgfmcQ05uelxLsoefdCQFtf4YJ5wAoVbD/tdYnGkqKXUJ4jSh8SdbfOAPvsvmnTPTjj4IdDKs1xbVIIgGcsELcFKqjrVytR5b2ub/dAF3CsnSv2QDNKRmcUQ4q/2iTfS0B3GupVhmlyDZaUXcwyywJ1WTsfSAFvB03MTM27K1JKXO5xMqgLpvsARAB93Ci2e9IzCmj/lr7yD5C+0ClyQx+9LqDc+0Ua24niQf5hty3gUfqbVmngChQN/60POAL8ASAJAEgCQBIAkASAJAEgCQBIApVGpIZGuqj4UjcwAHmG1um76sqdwyk6/zQApdptWm5Rhp6TsllCxxUpGv/BECHFzDMjUpZyabbu9Mt3zX8KwNQOmsCFTshq63GHJN4K4kuogactoAHt4JmZZ6YcE83JsOqvfMM5H5QKX5Kcp7UsqVUt6ohRzE5So38jygQ+6GlLCs0jR3Uk++vf5XgUKh+pZsyKa0lXxE94+pgTB6p2qAk/s9jXcpOp9TzgXBwRU5lm4NJUhJ8Qa2PqOcCC+JOiqe4j0q+wq9ylSTkv+ECl6fwfK1CYD3tgW2lOVtpCgC3bawgQpYXwzMSdWWXM7jKkEJeVzHIEwA24rrqJKVcfUe94Wx1UYAy2XbnZSSE+6sLbeWc8u7rmBO6QdoFGkUxyWS1MSDmVLoChLOq3O5DfQwGRxwhjpL5LSwpLqfG2od9PU67jzgUeWnQoXSQR5QB9wBIAkASAJAEgCQBIAkADqhUCDw2gFOHrskdVQAlVbGshIulDrxcfJ76gL5f8A8xCCjimddlZpqrSzxmJV2yXE3JCRzFthFAcnMbS00pMnLsrmg+mzthcNhX5iAKuHWkUVLrL7/HK1Esy7XeWOlxyMAGJSQqMzcttNU5pepVb7ZXrbY+sAEpDs6lUnO+pyaX1eVcfSJkDRKSTTQs20hA/hSBEywWCowB5AEiAgUfOLuQ5PspWLLQlQ/iSD+MMsZFqqYAknjmShTC/jZOX8IuSgt6iVOVH93eTONDdt7RdvI9YDAuV4SlVyy8wp2RmkeBDgsknna/i9YoKdRwRPPFsVCZbEnLi90HdI8tr6WgBYrVVM/MB5SXm6fLnIlbW7YGgWbQAzyFEfe+1U+nK0nNL1Bo2UbbJd69DeBBrwljJRdEvMZG5k2yFOjMyOrZ2S4fh2PLmIFNElJkLHQjRSTuDAp3gCQBIAkASAJAEgAdUZxV+E1+8PPkkdTAASYmWwHWGXUl/KTbMM6lW5wIZT2dTEhw5mXqKUpmCo8Rbu5GuxO1tIAudmEmhUtPtun/8AnEkJUvQeqb84AMYap63UFikt+yyuzk4sfaOcjw78vOAHnDmEZaT7zaM7p8TzneWo9bnaJkodV1P3xH6gWsQ43lZQd5XEX8KNY0Ous4ju/wBi6fIh1XtTmlGzLIaB2vqYw1Tl1lj2KFMF9oy1u8GdKU5vCvbXoYsajhu3lfwRof5ysMNAFx1AB21veNrqwXcmGcZvEMq21xVvIyeR1+kTnQ7MaWZbV+1CacdUZUBLSdri5PmY1ycn1ePQq9C9Ru1V2w9oYzJvYqRv9InMnF4ymMJj9R8Sy0yLtuC/wq0MZxrwls9mRxC9o3GINr1Cl5tGSYbCxyVspPmFcjFyXIjz9Om6akgg1Cnkd5KtXWx/9xr90UYBEjh0pImaO8lyWdP20u5qkJ9648tdIpATXqmqfdFKpiQ1LpP2pGg/i/lGsCjY/glj2NEqCo8MXQ77yVjmk8hflAFnBmI3uL7FNqyziE/ZOHaYQOvLOB9YA0aUmQsdCPEk7gwKd4AkASAJAEgCnUpzhp01WrRI8+voIAT8bT0xKSTq5ZHFfPjVzTfcjraBDI8MSKJqalTJLdM0CVzTizYDrbr6QBqOLcP01eabnGwAndQ0KrW0tzJgDjQsPLn8jkw37PIosWJQaZ7bKd636QBoSmilGVoJFhZKdgPpGLzjYoKmkTlrhSBbcJFz8vONE4VWtmXYWKmzNKSS/wAQN/CD3lfTaOWVKp+rcyyuwGfpybjM0C4oWbR8I6qPWNe8dig+boTeuRRzAhJUeZ6JhqWMIC7OUZYWWzZSifHyT536xs5mlZXbt5M6cFN4bwO2HmWZZlKVNcZzmtet/S8KV7p/9TTZlOzbbxNYRQ7QsNt3bdZQQpWpbG30jtr4ilLpk5Ib7AGSoi1KSsWQFcvSOFy2wzaG5GiNoNle/wCFXIHzjCT8lCLNNTmIS2A6ndI2WOoPWCTewC9OfmUJuznUm9ihe6T+kbqamumxi8DZJLfIBWEi+4O4jqiqncx2CAjYYiJX8JuS7ip2mAJc3eltkPDnYclRlkvUWHaSmeUmfpivZppCsr7StLG/eCh/V4oH5tJIF7ZrDMeV+Z9IAznG9Xk3325Zt20yk3beToELB0TfzgB2wPidU22orAROMWTMt/ENgtN97gX/AKEAPTDwWkKTqDAp0gCQBIA+VrABJ2AuYADIUVqLp56Ng8h19TAh8qbUNwfpvEAhVnAzbc0J5h72RtHemANiPLXnFAToVOVVHkzsykplWzeVYPvW/wARfW9rgGIDQxApIAloA8MAVJintrvmQLkWJG8YuKfUA3+zDGZJANk+EefWNXIh4LlnBWEGTmuTZS8x/SJ8PAZZn9cxW/TZp2XcQh1sWU1fQ5T5xmlODxF7GLSfUCpxu69NNLdA4Xvge6D8tY1VsyWZduhYrGyNUYwmyWxlWSknOg9L6xY0INZRcstt4XZ72YFQJBt0PlFVvDuMsKtyiBayRcbHnG1RSWEYnXLGQPYgJAHkCCNjDDrjTv7RkR9skfbsjZ9HP+YRkmUWsdVN6ZpqZmQWQydJhI8afiGuotFILNNwo2AhCP7xLziAW30iymXR8XO14FC07JzdNLM+SFvtdx8J2db2187a/KANco9QbUG3Wjdh8ZkHoo8vLp/xAocgCQBIAF1ZeZSWgd+8v0HL5wIzNu2ZEyWGnGFKDDavtQjxDz9IAVKPM1Jb6WqdOGZBQFFSwLI8j5wA6tS7lTfRKuKzS8rZU0sbOu7hA8hzgDTUJAAAFgNAByEQp9CAAU9XMrrjI8QTcHpfrHJVrOLcUZJFui1Np1Fm1hwp8RG1+cbaM04rBGgRjOtrbYJYI6KXfVPyjmuq8sYh07+T0eG29KrVxU/p5OOBKu6pgCZGW3gWo6rv1EZ0KiisS6dicRhSVV8p+68DKZ1v4xG/nU/J5+Gee3NfGIc6HkmGI+N2JGampUOqSohRCiDsLe9GEq0XJJP3M1B6c4E6l0qXQ4+G7KUlwhIPvJ8o5qtRyeDLThJmvUuaQlpCVKSCBt0jop1YqKTZraLftrfxpjZzYeSYZQq1RygcOyrnUjl8o8ri1eryWqPu34Om2pwlL5n7HSSqIKftCBrYdT8onCb2rVornfZ+TGvTjGXyl1DmpEeunvg5zpGQJAHkCGcYgkv2ZNmaQm8lNnJMt8kLVpntyB5xkUCVF0UmalmJUhEtMqK3FrN0m+uh5adIoPjE3aA0tz2aSZMySbLVbTLzt9+sAXuzSaMs+9Snu6hYLsvfkSLqT+f1gDVqc+VJIV4kmyv1gUtwB4pVgSdhAC27OJSlTriggOKsCo6AchEIeOFPDWpVlNZSV8wU21igyzD6kSjczMyKiUTa+DLtkahRNifQQBrWEaEmSlUMjVXicVzUs6qP1iMoZvAHi3QnVRAHUxHJLdgyfEFPm3ptbLQV9orvucgj19I4eS5TZnnY0ujUxuWZQ00AABYkczbU35x2xSSwjAUcRUsOu+yNK+0cBW4o7JSNRp1McU6SlU0R92erYf8AAvipdFsl5f8AoDMVUIl0rcWEJQS3r1Bt+UaFGT2RzXcdNZ+u/wDUsGop4QeLiQ18R2i6XnBzZKn9oWP+4b1jLlz8DKKft0ncnit3O/6xlomNXY9RPyYUFB1sEbeUTTMai0MQMa/3huJy5+CZRbfqKW0BxbiQhWx5GMVFspdpjxcKFIUCkncc45L16aTi/wBTUf6m2ksyz43DgooLxJXZQsU9LRlYUo0Zu0l1jun5RKrclzEWqy7w1pVsF6fzD9Y9asu5oR7Q6pxbjmBr5EQoz1PDDQWvG4xPCqAKtVkG5hlxh0XQ4kpPzGh9YqKjM6ZTUTLTtMnklS5Q9xWyi2NUkddIyILycbyVPCm6bKlSwbKdcHP1iFA8/WJpTnHeGSclVJdTYWug/iIoN9ptSS6liZQfs30C+uxtp9NR8oFDsAD6259nlG6yE/rACVjOXlJpSKe+4pCiM6Ak7W5q8oEEiewhUWGlNyU2JiWd7ls1zY6G1+g6QA0YJpCFTaG0i7VPbCR5uq8RPUiANNvEKewADxXNhttOdOZClWI6HkY0V5aVnsWKAc7X0tWbcJJmCEgI8RvppHMpPdYzkywOUm0EIQkAgADQ7j1jtitKSRgJVSnxJVF513RDrPcV5jlHNOXKqN+T26dP4myjCHWMt0KapJlcmn2xRbS64V+ep0EaoOUXlHHfyjKs1HosIW6rOqLS5dBCpVCu7pqfWM1JKSfdmhW9SVOVRLZdRacFibgR0pnIfBA6RQeEawIe6bEAg+UCjXTKomaSmWm1hEugd1Q0NxGhxcHqj1NieTQ8OpQhtsMnO2nwnraPJ4jGUqetLeLTOig0pYffYcGHA46FJ2Cd/wAolrWV5xBVYfTGO/uJxdOlpfVs+cSyBfl1pQbLHeQfMR704qUWjlTETDVYyzaVXsFizieihpHDCTjNN/c2NbGmC3KPQNRLQB82gBHx8ky01KVBI0zcF/zSrYn5xkUWHsM5Z+cluHeVnG8yXLaNqte+blrFIc6jR5dCGlTc42ZhtstHKR9oD4QfSADPY3OlyVmJJR78uslvySTcW8r/AIwMjT5OZCkJJ3I1gCjPqu+kckJufU/gYEZh2Mq481PTjhl3PtWuC0vKbJHM38/KAPqi1Zt1cqlhSwzIy6nHDe13Lc+ovAGq9m0kUSQcV45hRdUf9R0+6IyjVEBIoFXtECuAiwukL73lHNdJ6UZR6if2dtLmaip5YzpZTZKiNEnoPOJQhgNmtGOkxMt7SlvrfKsv2DNgCdio9OscVwpN5PpODKmlpzvIGYve4kvLLI8Sr25bchyjUm9LZ5lKmoXih4kCpalrcQVIykBVinY+vpGmMcrOT6SveUaM9E1jK8bexXncFO5rhTeXKSVX0TbleOuFXCwz5O6jSlPVR2T7Pt/oUFIsT5G0dOTjPlQi5AzSeDXlFNlIKVJzBV9PTbeNDrJmWgq1LDrrDanHMuUKygX1V5jyixqJvHcjjjc0jAisssyfWOG7rOlTnNdkb6cdUkh1pKVhf8CunWPN4HTrU56n9M1+50XLjKPqgwI+pOEzHFFD4U+VI8LyCTbkQI47iPzbGcWOeGZkuIKtwAB9I3UZZRiwzG0xIYoBGKqYJmTfZO6kEp9RqIqCM5dlFVGmS6lTJlgzdLyr2vlNrHqdNIoMwAkU+1Zi8ogf3V0+8ob3gUfOzOeUzVWc3dE0xYg9QLj7wIBGqTedC1JBUACbAE7HUc/OAOkw4SqYUBcjRPmQNIAzGaxdVm7iYp6HUa7pvp/xAEen5WYkFPSzAl3ph5LDqUjbXWANjkpcNtttjZCEj6CIU7wBIABVWazqdaWElnJ/Nm9I5qlTdp9DJIqUhYZDSGQ223f7W+6lHa3UxhCp0WcY/cYGgx2GIJxBREzSMi9hsOV+pjXOGs6rS7lbS1QM0xswENstp2Qu3rHA9lI2203O5jJ95A2g34pt0N40wPa43+UvcIVAK4C82nU3ivpseNY6OfFT6HOWosq4W3g0QAmxQPCo8yepjcq0sHPcUeVVcPBKhTpRvM+pk5UpIyW7tzsfWKpyeyNLSKmGMxlrpvYqJFzsL7RjVXzFj0BuO752gb21sI2UF1MZ9h57P0Xl2AdjeNdWmqjcJdGZKWndGiss5RYR1W1tG3hoiSc3J5Z0joMBH7SlcNUu/sBmSr5gCOa4XRmUS12dO2YKSdSSflEtns0JDbHSYEMARI19dIqBk8rSULTVJBxWRtLgXm+FJ1MZDuLP9sKc22hhqnl9ho/vFDUm+qr2gXB912rtKmpCdl9EcRIsNCnUXHlAI31cohRzFNyfWBRVnHHfZnlMi7xJyX5qgQQ/7TV9rurlQ4SLcucAcqTRHWfYkPizsxNF1aem5gDan3QkKUrQJBJ9BGMnhNsyjFyaS7mZy2P5l2bDLaUZCrprb/iOWVd0rGpdTfT6fc7r22hRrU6MHvjMh/ps4XCoHlHmcF4jWu9XNxtg016Kp4wKmOHQ1NNLGgI7/mBzj0LrGtM0xA2CVidqa3FE5GU/Zp5X6nzjOhFZyyNmpkx1GJIAyTtA2b/8hjzX+o7bL8+HuB6CBxTrbumNED3eNfkr3CjkslbZQleYG+hjYmfNA3E0wpmUaQhWUbG0ZwWp7kbPjDM0p6VeQs5hcAXizjplsQvyUqlCCgqy2I0Ea2/JQDjwd9rXNveOij3Nc+w99nv7mX+cYr80y7GjkR3mJIAUO1BgLlEp94rASOpJEaa6zEsSlhVopWpA8RypPkANY00OrQkNdQnShQSByjy+LcWrWdVQgljGTooUIzjliPI9oT3tXBfbQlIXlJHra8e5VninSrwfyySz7mdnaqvGrFv549F6GjRsOEzauSRXU55hGipiVFvUCMisG4BcdRT3mHJMJclkqHeT+8J/GBBDn6S7LybBeRw1LmOIEfCCqBT9Ps+Eeg/CBRCrlXMrT3X0jMpF7DzJtAgMlvb3aQFh9KZkgu8S4tlGuX1gAdQqyucdpTro74KkqPUjnADj2kVbgy5bB7zn/qN447ueygu56/CLfXW5kukdxD7OZXM648fdFh84878VVVQtKVqu+7NEanxFzUrfZGlYfcu4tPkI838OSxUkvKMr2PyRZUx1RC81xkC62wdOo/WPpq9LUsrqjgTwUezfDnsbannlBLr50SeQ5DzMZQcYpNkY8ARuISAMk7QNm/8AyGPMf6jtsvz4e4BpdWaZzFVlE6a8o1xjJLZHbxa7VWpy49I/yXBihgDwACMsT8Hk7HN/Ecu4AlbaVJGw6Rlia7E2JL4hl0ApQ2lIO4/oRMTfYbHQYlZ+AecTE12GwIxTOtzKEqRYKQb263jZSk4yw11JJZQ+dnf7mX9TGS/NHY0ciO8xPIgEftRmwhMvm2C830jnuH0LE++z9kjiOL1W4bgdBGFv1yJBSsu/bBP8MfKfiB6rn2SPStIf8WfUy/HUtw5sODQLAPzj6PgNT4rhUqL6wf7GNCp8Pfxk+ktmanguq+0SqSfGjuq+Wx+cddvU1w9UYcStuRXa7PdC3iFtRrFkGy1SpynoeRjqOBimKJXv+5T9RAbAfGDE4iXQJ1xLjnFTlKSDpcaaQIfotnwp9B+EDITVySH5ZxhwXQtRSf1gQzWoYHMuizlUDcoTYfp8oAYjLMS6qR7MoLZCykLHvEjf1gDQK5hyXmlAvoKiBYakafKNbhHVq7o6aV3VpQlCD2fUS8cyxprCDJDIlSjnvrc8t45L6zoXdeFS4We32OiwgnTnFdeqCGBKqXkNOqtmXcKt1jw40o2PFnSjtHOF90JSdW2y+qGSpzDrbwVmTwcpCkHxHzEfRVZOMs528HAugp1+qhpjiLTnDSszf+o7X6iOVNvb+hkO1FmVOS7Ti/EtIUfmI74Z0rJgy7GYMpxvJuOhIaQXClwlSRHm7NtN4OihU5VSM8dBJMsm6syMqkmygdwY1T1QeE8n0lo7a7Upumk8nnsqPhjHXLydfwVt/wBEH6ZgdbqQopDYOozbn5R5dxxqnSlpT1M4qrsqbwoJnxVcELZBXlC0jcp3HyjO24zTrPTnDLR+CqSxoSYBVJoIIAt5x6SqSTydFXh1vODio49fBTk6U4tZQhClr5AdI7FOMlnJ8lXt6lGbpzNXwJKrbQwhxOVYOo6RrTTqbGt9DRVCPQMT5IiAzTHjgmZxLY1blhmePK5tYescdaWZPHYySDOD21G+W/e7y1fCn3UiMqC/2SQOx1WiwhbqLZ8wSi8fPWttDiPE5KoswWc+y6HoNulQSXVnmGKUKpKhycBJCzky6aW8o9/hdrTsnN0ektvsa+IQScI90k37jZQcOsymbg5hmte5J29Y6Y04x+kwubyrcJKp2ErFky8mqurlkcR5uWGVPrG05GK05j2poacD0ja6CCvpcb7aQILk2gimyl1FRW9e5N91QKfp1nwj0H4QKKE+hXDnW2/HYlFvMcoEMWpDDUw5KyyuI4hkLcmUqvodcwgAxR9JJTzaVJl2Z8KZzbhJOsAb02sKAUNlAH6iIygHHVM9oknEjxJ7w+Uaqscx9jssaqp1lno9n9zO+zh1aULSpKkpCgpCiND1Aj578Q1ISqUq8JLVjde3Q66dF05zptbf5NTqEiiaYsdym6SNwbR7tGpG5oqa7r9zy5RcJYMhxFMOezrYXrlVqelo5IZjPDKzRezGoLfkG8w1R3AeoEd1HKWDBjWI2kMtxk9MJSTKXLmfUDpHnxUXP5uhn2FWpSq0cF1YIceBDoPUbG3KMamHBrx0PR4VKSuY479Qhg+SS7MgK1CRmt5iPF4pWdK3enq9j6K+qOFJ477BPGeI3UPCXZOXS6leuth0jfwLhltC0+NuI68vCXb7nzCp1bmvyKb07ZbOmCcROuuKl3+8oAlKvTrGv8QcMtlbxvbZad8Nf3QUKtCs6FR57pgTE8mlqZWlPhPeA9R+t4cOrSq28ZS69D6qzqOdJNlWmS76JczMuCp9SykW1skeXnHtLS8RfQ+Ru5ylWk298j9hFbhDJeB4p8V4kFiosHO+g+kx6JgUaxUEsMrdV7o09Y11J6ItlSyY9SULm8w1SlbmZ1Z0za6AekcDT6MyNbZCGJeyBZIGl9yesbLuure1lJeNvctKDnNIyPtDcW4tppKSU3uVAaXPK8eb+H9FOhVqt/PLZLvjyepy3UuIRxstzWcL072eVZaO4SCr1O8e9Tjpikefd1eZWlL1CwEZnOZHUcStys5UJxQK7FDLSRupVraRSMFTvaA64gsVCVcYYf7vEA1SDsYAHYwp6G1yEmyc6ApOU81AkW/GAR+hmxoPSBQDPIyzY/8AlR96f9rQIxDmsVS7ImXmpQBxpwNv6AEpO6vSAOE5MrdmJqQOUMuyvGlkpFrG1/mYAfMCVDjyDCz4gnIr1ToYjKBe1UPhlC2nFJReywnn0v5Rrc+XVjUfTo17no2VCncU50n9WMxfsVMNzjc0w2Fbp0XbS1tvrHx/ErONjxF6/wAuTyvZ/wCC2lxN08/qWzXqaBKsJQkJR4RtH19GnCnBRprCOCpOU5OUuouYmwciZzKbOR1QN/hPr0iVKKnuupimV6bIqYkhKNucJ5GpPXXW0aZS+Vwbwy+oVodfQ84tgG62ki569Y206mp6SNFw0hokmxud9Yy5UPAyZpjuXsEn4VkfWOCS6o7rCei4g/UD4fqIl5hKz4Tor0PP5R5d9bfEUHBdeqPq7ujzabihqxFhlE4UvNOBK7CyhqFDltHn8K45Ph8JW9eGqGendM+WqUZxqa4PTNH1h7DzciFuuuBSzuo6ADoPOMeK8YqcT00KMNMF0j3b9S0qM5Tcm9Un3E2uVHjPOO8uXoBHrWdvyKUaffufU0KfJpJPsOfZ9J3ZZSdlEqPpHpxjmphnxVSeqTl5Y9N0tpKswGo5x2qlFdDVkuKUACSbAakxm2ksshl+Lqx7cVNhfCk2j3183FD3U9Y4p1dTy+nb/JmlgsYakc5QpDZyp/dt+6P4nD+UY0oOTzjP8IMeZqRC2il1RPMqGlj5dBG26o0pUnzt0tzKjUlTmnHqZti2spYaLKAFZjZKiRcHmfWPnOB2arXnPl9MN/t2O27qzmlGP1S22Gzs4VMKlQt9ZXc9y+4AA59I+pptzcpvu9l4ML+jSoSjSh1S+Z+WMk/NBppxxWyEFX0EbTgMQnaFMPU5qaZTne46nig+8M2mnOKQ5V/FM3VWkyYkVNrUpOdZSbJA3sSNIAsUmVD9cl2b5ky6Rf8AlF/ygEbRN1MoWU5QbW5+V4DJWxQ3ZKHhu0oE+h0MCmYY4wrOuzjqpIJDMy2OKTsf94EOuFez16XmGpiYmitbYsEjbL8Nzy8oAZMFK9mnpuTVolauOz6K8QHziAcKjJJeaW0saKFv0jBxUlhm6jWlSmpx6ow9tCpGbU07mSjN3iNNtQfneOS6tvjLV0sJ1IdM90eheRjTqq5p/RPr6M2HDdWS8i3MbA72jzeD3bS+Fq/UunqvH2OS4p/rXRl2rSq3GlIbcLaj7wj3KkNcdOcHMngUqxVUoUlDpupItny2v6xw1W1s8v1MkhLqtSMlOpm5chQWLLHI+sZQepbbNA1iiV5qYlkTIIQg75tLG9rR1RqLTqlsY4F3G1LDgWBs4LpPLMNR9Y56qxLUujMlky8HqLEaEdCN45Jx0ywfZ2Nyriipd+j9y1KVF1r924pI6A6fSOerbUq31xTN1aFJrVUSx5PJuecc/eOKV5E6fSFKhTpfRFItOnTjvFIrply6tDKd1nXyHM+UdVJb6vBwcVueVR0J7y/jubLhWUCdR4UJCU/KOu3jmTkz5Nh9x0JBUohIG5JsI6nJRWWYmb4yxaZk+zSV1jZa07fXpHHUqczbov5M0sAugYe4i0trKnMm+UdxP6mNUY6nhIvQ1eRlktICEJCQOX6x6EI4WEjWCMT1HKgoBAvopXJI6mPneL3nNmrWlv5x38L/ACddvTwtcjJKdJLn50IGqUm2YbWG6v68o9qnbq2oq2X1PeXp6HXZYWq8qdI7R9WbrKsJbQlCRZKQAPkI6ksLCPMnNzk5S6vcUe1CdPAblG/3k04EADfKDdR+kUwL7bAaShtGgQkJHyikK1Vmg20tZsAASToOXWAE7sPky6/NTqticqb9Cf8AaANBMopwleneJIuT1NthEKHZuXDiFIOygRFAr0xRLZQrxtKKFfLY/SBCxaBRcxmytsMzzQu5Kq74+Js+IecCD1ITqHmkOtm6HEhST6xiyip2jYX9qb4qB9ogaj4h+ojXPVFqpDqv3PSsa8HF29b6Zfs/In4Mr6kHgqtnTayibXA5fKPE4xYKSV9a5SW8l4fn28mGmVCbt632flGr06eS6m4OvOO3h3EI3cMPaa6r+6OatSdN+h7UKe2+gocSFA87aj0j0mtSwzSZxVsBvgqSgBxs+E31/wCY4/h5Rfysz1LuW8N0QtSjknOXSlSszZHLnr87RXhZjUXUnsfOI8SBn2ZtQPDHcUbbW8KgYwk9ccLsXAvYqp+UiYRYtrsF2+Lkr0Ol4141xwuq6Hfw+7+Gq7/S+v8AkX3GlLIQgFSzqEjmPOMaOVLUj2OLzp8jS3u91jv7nt8qbqJ7u9979IxnGTnjG7N9lXoRtlKL2j18oa8G0kpBecslxzw39xPz2Jja8RWldD5q6uZXFVzf29ENjuMpdhPBYCn3E/CNCfX1jbz1FaYLPqcunyK1bn5h85p5wMscmkHvK9RGmUnJ5luzJeh1obTj5CZSVKGh7yxlBjYqNSe7JlIfqVSFNpAWoD+FAsPmecdMaOOrMclufnQgZR4jsI8zivFI2kNEfrf7er/sbqFHW8voY/i6sKdWWEFRcUqzhGwF9EjrGHCLF28fjK3V/Qu7b7s6o03dVFRh0/U/CRomAcMiUZuofarAv/COnr1j2KcWsyl1fUl/cxqNUqX0R2Xr6jTfroBvGw88zmlTPt1QdnD+5l7ssX5n3lCKQZbwAgdq1XyshlHjdOUAQIPOFKOJOnNMpHfWBf8A1LFz914GQ1MNBKQkchAHSAFmuo4Ewl//AA3bNueR91X5QIz7WLQB4QCCCLpULKB5g7wAt4SmTITaqe6fsHbrlFHbqpu/lyiA0CIUzTtCwWbmZlk2IN1pHLmSP0jCMnRlrjun9S8o9WlUheUlQrPEl9Ev7MG4PxWri8NyyFe6B7xjwOJ8MdHF5Y5x1fmP+jStVOToXCw/5HSfqz3EQR3UAa9CfOPMnxmvcOMobSXZd/Jvp21FQerqFGapxEKSDw3CO6TtfrHtWXGKddaKnyy/Y46ttKG63QKmWHmpa0y6hwi5BI1+Ud8oOMMOWTnzlifWJliZZU2okHcG2x5RoU9LyZYAOGKgppZlZgXac0Tfa8ZyS+qP3AxSlOblL8O5WfeVuB0HlGM552G76nr9JZmHEurFlJ1UBsroVekIzaWBugNWqs26shx3I0nQIRur1IjFZfbICFCm81kSjBQjmoJ1PzMZ8urJ9BlDfScPd7iOMAr+N03t6CN9Ok4LOyMW8hqaqwQMqbKUOmiRHmXvG4Uloo/NLz2OmjaylvLZAiWrziOIXNQfB/t5R5VHitxTi49ZPz+n/wC8HXWtqTUXH7iLirEz3ELaFArOuZOuTyj1OHcJgo/F3md90n1k/VGmPMrz5Nv934Gbs+wZw7TMwLuHVCTuD8R8+gj2251Z8yp9l4Rsr1qdtS+Ft+n6peWaDGw8sTO0OsrsiQlj/eZnQkf4bfvKPTTQQBZplPRLstsNiyG0gep5k+ZMUh9zLoQkqOwgDN8JyZqtXLytZeX1Hmb6fUwCNnR33yfdbFh/qO/3afKBS/AEgCtUZNLza21i6VAj/f1EALFKcUM0u7++Z5/Gj3VCBC2YFBmIaKicZ4SjkUk5mnBuhY2I8rwIdcFYlU8Vys0Mk6xYLTycHJaOoI3iMo1xAIGMsAB0l6W7q9yjbzJT0PlGMddKWul912Z6lO5pXEFRuvtLugaMOVCZp5StVlA6JOilpG2scys6ELhXdCGmT6rtnvg10+XSnKjXlqj2kuwtydempRXBfbU4AbAEWUOWh5xz3vDLO8zJ/wDFPz2fudLoVaUdVJ64/ujSKVNrUtDakXSrU5x4R+seJwm4qxrcpVE457/2NdxRpuk6ncIVnCsu+PDw1clJ/MR9XOnGS3PKUsCtM4LQghK3s673ShKdd9z0EcropPSnlmeoNTVHU0yFrIKxoR0+cJ0dEMkzueLoBcZzJ94d5I0JHkesVUNUE11Gdz5wzhKnIB4bWdafFxb5gfQx0QnF7dyMbm0hIskBI6AWjaQTq3WHRxcyVEN3Nk8wOkfGXlStcXPInUSTePRe569OlThTU4rLa+5nE1VpufVwmEKQg+6nc68zyEfRWfD7SyeYLmT8vovZF5FSpHVWeiP7jDVMOVCXlUJBDhXZKrC6kDkB18zG+FtRp1ZXEoapvt2z5ZolGFxUVKlLRBLdvv7B7BWAUy9nX7Kc3CdwD1PU/hG7TKctdV5f8GVa7p0oci1WI933Y9xmeYA8XYlRIs51DO6s5WWhutZ2A8vOKBdwxRnGiuZmTmnH9XD/AJaTs2nyEUgdgDO+0rECrJlGNXndAByGkAP2D8PimySGU2Lq9z1Urf6QKNEoxkQE79T1J3gDtAEgCQAv4qpa1BMwxo+1rb407qQfXlAFSQnUvth1GgPiHNKuYPzgQ6lMAB8SUD2nI40vgzTOrLo/9VdUnaAL2EsXe0KMvMp4E434mzssfEg8wYhRpgDwxAK3aG0oy2ZtkOOhQyqsCUa7xhU0tYnHVHujss4znJxhU0P+fQQm8dOpsHm9RuU6X6aR4dX8PWlV6rWppf8A1fb2ZvqQurf82GV5QeksdgpSeInv6ZfeT63jB8P4rafQ21/VP/BzKtb1OuzCtKrTTWcp+0UT33d/l5CNEOKXlFfPSWX7pszdCEukgu1Xm3EnuZgN7xlL8RaXidP9yK09Tq1WQR3E6DodIxl+JVHbl/uX4PywBV660Sh4K4a82UKTzPRQ6RP/ACN9cSxTp4a3yOTTj9UgZWsdZCUlaQoC9gb39LRujw3id3vVk0n522MedQh9O7/qLf8AbJ5YKGkkqVoSrXU9BHVT4FYUZaq0tTXRL+7OmlSvLjenHSvLNOwOxllEEshlw+PTVR6/OPYi1j5Y4Xg5btSVTTKevHcYBGRykgAJizEzUi1nX3nFaNNJ8TiuQA/OKBXolIdce9un7KmSPsmh4WEnkOqvOKQYhAoAxdiJEowpajryHMnkIEBPZThhS1Kqk5cLVctpPup1F4A02SQVq4qvRA6Dr84FCEASAJAEgCQAnV6QVKOKm2ElTSv+oaHPXxp8xzECYLMu+hxAcbUFNq2I/A9DAZPuBQTiChNzYTmJbdQbtPo0Ug8vUeRgCvTcXvSqxL1ROUbNzaR9mscs/wAKoEHll1K0hSFBSSLhSTcH5xCn1EAv4pw2iZbORCA7yURb8I1VaSqLwddC+r0Polt47CqvsrSpCTxMjvvC1x9YtONSmvlmzqd/RqbVqMX7bAl3sym0Aht0FJ3ANr/WNvPuEsPD90a3S4bN5WqP3yc2sIVRu4SVWP8AFGPM2+ajF/Yvwdk+leS+x7LYQqdstykf6ovNx0pR/oR2dj3ryf2OjHZfNLN3HEpB1sSTF59w+mI+yKocMh1UpfcJr7LMiLocC3b8xp9d401YVKv1TyzOPEaVHahSS9erHPD2H25ZtI4aOJbvKA3+sWnTUFg5K97Wr/XL7dg1Gw5TyAE7EGOUpX7PIo9rmjocvgb81q/KLgFOhYbLbhmZpz2icVus+Fv+FsbCKQO3gAXXqy3LNqWtQAA5/wBbwAlYQoLtYmhNzKFJk2z9mg6Zzy9YA14J4qglOjSNCBsojYC3If1ygUJAQB7AEgCQBIAkAeEX0MAI9WpD0k4p+UTxGVm70v8AipvoecCYLdNqLUwjiMKzJ5g+JJ6KHKALMCnxMMIcQUOJC0K3SoXEALSMPzMmSumvWTe5lniSg+SD7sCBKT7QW0kInmXJRzqoXbPoqJgZG2UmkOpCmlpcSeaSD+ETAO0CkgCQBLwBIAkAeOrCRdRCR1UbRcAT692lyEtmAcLyx7reov6wwBAbx6qqPhiYdXJS6zZKWwQXPIr/AEikNGpVMalUcNhAbTzturzJ3MAWyYFF/E2J2ZRBUtWvIDcnyECCth3C0zWHRMzmZmTSbob2K7ajQ8vOANal0JUlLTIyMoGW4FtByT+v9EUKNNhIAAsBAH1AEgCQBIAkASAJAEgBOr+EFcT2mRWGH/eSPA55KH5wANpuJkqXwZpHs0xtZXgWf4FQIH1aQKeEwBVqzrYYcU8lK0ISSQsAwIYPhpE26XHpGYDagokMZ7G3LKOcAO8zjmfkG2zMPtOOrFzLqSc6fW0AGaR2oPutF32RC0JNlFK/CfMHaACQ7SSEhS5F4JPvaZfrDAOU32qNtJC3JR9CDoFKsAfQwwCvPdpzyGg8JIpZV4XFq0MMACSnaTMzbqWQ+xKZjYKIJ+hMABa1T5ydnlSTM048poXdWtVkX6ADlAAydYdfadkXmUNzUpdaFNi3ESNwevWAPGVzk20zPIbZdTJkJ4KB3hbmobmANboGIDMsB51ky6uaVaX8xflACxiLHgz8CTSX3laAJ1APnaALuFuzklQnKsviODVLO6U+o5nygU0dppToAtw2gLBI0zDl6C3IQARQgAADQCAPqAJAEgCQBIAkASAJAEgCQAMrlAYm0ZXmwroeY9DACTMUefkDdhXtcvvw1+JI8lenWBD7p2MJZ05FlUu7zQ6La+R5wB9Yzpb03JLYllpClkXJOhHS4gBBotG4KpeVnqcsLSqyJpkm5594jlAH1RXGWq3NKqJSClJ4XFF0npvvpAHPFCZFchNTUgpYKnAh1I0SD1AEAXMUPKRhuWAWe8U7K1P5wAKxjPNu/s+UfdKGUM5nD5kaXgDhTp8TFHm5MqK1Sys7RJ3TmO0AfNfqEo9R5NLeT2xKgAlCe9oedtYAPP0Ofk32Z+Vb4qnGkh5q+t7a3gC/QKU/7a5UqhkaUpJSloHkfi++AKjWIpGnKdEmFOOuklSU63JO2nKALDGGqrUzmmFexy2+U6KI9OW3O0AP2GcOSsknJJtBbnvOqFz81fkIFGFmR1zOHOr7h6CALsASAJAEgCQBIAkASAJAEgCQBIAkASAA1bwxLTQs62k+dhACXN4AmJe6pOZWkfAo5k/Q6/SAKf7YqbGj8ul4Dmg6/Q7QIDaniSQmbCdlF3Gl1JNx8wIAutVSkrl1SoKW2VDVNrG/W/MwAAlsJ04KRmqK3GUKzJaJ0gA21LUpEyqZU6l1ZFsi9UgcrCAB85N0dDy3gohS05VIR4SLdIApyFfpzKgZORUtY2OQk/hABxD1amr8GV4A+J0hP3E3+6APpns2cdOaoz5V1bZ9drkX+6AHPD+G5aVt7HKpSf8ANc1V9Trt0IgUPCnlWrqyr+EaJ+kAXUIAFgAB5QB9QBIAkASAJAEgCQBIAkASAJAEgCQBIAkASAJAHw40lW4B9RAA+aoLK90/184ABz/Z9LObpH0t94P5RAAnezWSRmUtoLF/jWLa25EQBzRgWmgf9Lr/AOVy30v+cUgYo2GpRtV2pRgKA3VmV/7KMCjKzJuW0WhAt7iB+kAdP2YD41rV6nT6QBYalEJ8KQIA7wBIAkASAJAEgCQBIAkASA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34" name="AutoShape 10" descr="data:image/jpeg;base64,/9j/4AAQSkZJRgABAQAAAQABAAD/2wCEAAkGBxQTEhUUExQWFRUXGBwbGBgXGR0fHxwfHBcaHRwgHBwcHSggGh0lHBwYITEiJSksLi4uHR8zODMsNygtLiwBCgoKDg0OGxAQGywkICQsLCwsLDQsLCwsLCwsLCwsLCwsLCwsLCwsLCwsLCwsLCwsLCwsLCwsLCwsLCwsLCwsLP/AABEIAN4A4wMBEQACEQEDEQH/xAAcAAACAwEBAQEAAAAAAAAAAAAFBgAEBwMBAgj/xABEEAABAgQEAwUFBQUHBAMBAAABAgMABAURBhIhMRNBUQciMmFxFEJSgZEjobHB0RUzYoLwFiRDU3Lh8TRUc7JjwtIl/8QAGgEBAQADAQEAAAAAAAAAAAAAAAECAwQFBv/EADQRAAIBAwIFAgQFBAIDAAAAAAABAgMEERIhBRMxQVFhcRQiMoEGM0KhsZHB0eEjUhVD8P/aAAwDAQACEQMRAD8A3GAJAEgCQBIAkASAJAHhMAC5zELDZtnzq+FHeP3QANer8woXQwG0/E8qw+mhgTIIrNVfZb4szOtsI/gSLn06wGQJRKxKTrnDRPvLc+E90keX1gMlJFRkjPGRcU+ly9gtThyk9N4EOtKTKzE4/KJD7amQSpXEVY26awGT4w2Wp0upl5mZa4JsrOq4566+kNhueHE6m3S21V0LXtZ1AsT0zCBcjG3iiosAF6VS8j42VXuOsAmEaf2iyqyEu5mHOaXBl+l94FGqVnEOAFCgq/QwB3gCQBIAkASAJAEgCQBIAkASAJAEgCQBIA8UbanSAA01Xbkol0F1XMjwj1POAFTEmIZdgEz82Cr/ACGj9xgTJSw/iBU0xMql5UyoSi7Dh1K7QIZtSakqcuZoTc4+lVg02SECx961hygUYe064dprr6ClgZc6DqEkclHrAgfmcQ05uelxLsoefdCQFtf4YJ5wAoVbD/tdYnGkqKXUJ4jSh8SdbfOAPvsvmnTPTjj4IdDKs1xbVIIgGcsELcFKqjrVytR5b2ub/dAF3CsnSv2QDNKRmcUQ4q/2iTfS0B3GupVhmlyDZaUXcwyywJ1WTsfSAFvB03MTM27K1JKXO5xMqgLpvsARAB93Ci2e9IzCmj/lr7yD5C+0ClyQx+9LqDc+0Ua24niQf5hty3gUfqbVmngChQN/60POAL8ASAJAEgCQBIAkASAJAEgCQBIApVGpIZGuqj4UjcwAHmG1um76sqdwyk6/zQApdptWm5Rhp6TsllCxxUpGv/BECHFzDMjUpZyabbu9Mt3zX8KwNQOmsCFTshq63GHJN4K4kuogactoAHt4JmZZ6YcE83JsOqvfMM5H5QKX5Kcp7UsqVUt6ohRzE5So38jygQ+6GlLCs0jR3Uk++vf5XgUKh+pZsyKa0lXxE94+pgTB6p2qAk/s9jXcpOp9TzgXBwRU5lm4NJUhJ8Qa2PqOcCC+JOiqe4j0q+wq9ylSTkv+ECl6fwfK1CYD3tgW2lOVtpCgC3bawgQpYXwzMSdWWXM7jKkEJeVzHIEwA24rrqJKVcfUe94Wx1UYAy2XbnZSSE+6sLbeWc8u7rmBO6QdoFGkUxyWS1MSDmVLoChLOq3O5DfQwGRxwhjpL5LSwpLqfG2od9PU67jzgUeWnQoXSQR5QB9wBIAkASAJAEgCQBIAkADqhUCDw2gFOHrskdVQAlVbGshIulDrxcfJ76gL5f8A8xCCjimddlZpqrSzxmJV2yXE3JCRzFthFAcnMbS00pMnLsrmg+mzthcNhX5iAKuHWkUVLrL7/HK1Esy7XeWOlxyMAGJSQqMzcttNU5pepVb7ZXrbY+sAEpDs6lUnO+pyaX1eVcfSJkDRKSTTQs20hA/hSBEywWCowB5AEiAgUfOLuQ5PspWLLQlQ/iSD+MMsZFqqYAknjmShTC/jZOX8IuSgt6iVOVH93eTONDdt7RdvI9YDAuV4SlVyy8wp2RmkeBDgsknna/i9YoKdRwRPPFsVCZbEnLi90HdI8tr6WgBYrVVM/MB5SXm6fLnIlbW7YGgWbQAzyFEfe+1U+nK0nNL1Bo2UbbJd69DeBBrwljJRdEvMZG5k2yFOjMyOrZ2S4fh2PLmIFNElJkLHQjRSTuDAp3gCQBIAkASAJAEgAdUZxV+E1+8PPkkdTAASYmWwHWGXUl/KTbMM6lW5wIZT2dTEhw5mXqKUpmCo8Rbu5GuxO1tIAudmEmhUtPtun/8AnEkJUvQeqb84AMYap63UFikt+yyuzk4sfaOcjw78vOAHnDmEZaT7zaM7p8TzneWo9bnaJkodV1P3xH6gWsQ43lZQd5XEX8KNY0Ous4ju/wBi6fIh1XtTmlGzLIaB2vqYw1Tl1lj2KFMF9oy1u8GdKU5vCvbXoYsajhu3lfwRof5ysMNAFx1AB21veNrqwXcmGcZvEMq21xVvIyeR1+kTnQ7MaWZbV+1CacdUZUBLSdri5PmY1ycn1ePQq9C9Ru1V2w9oYzJvYqRv9InMnF4ymMJj9R8Sy0yLtuC/wq0MZxrwls9mRxC9o3GINr1Cl5tGSYbCxyVspPmFcjFyXIjz9Om6akgg1Cnkd5KtXWx/9xr90UYBEjh0pImaO8lyWdP20u5qkJ9648tdIpATXqmqfdFKpiQ1LpP2pGg/i/lGsCjY/glj2NEqCo8MXQ77yVjmk8hflAFnBmI3uL7FNqyziE/ZOHaYQOvLOB9YA0aUmQsdCPEk7gwKd4AkASAJAEgCnUpzhp01WrRI8+voIAT8bT0xKSTq5ZHFfPjVzTfcjraBDI8MSKJqalTJLdM0CVzTizYDrbr6QBqOLcP01eabnGwAndQ0KrW0tzJgDjQsPLn8jkw37PIosWJQaZ7bKd636QBoSmilGVoJFhZKdgPpGLzjYoKmkTlrhSBbcJFz8vONE4VWtmXYWKmzNKSS/wAQN/CD3lfTaOWVKp+rcyyuwGfpybjM0C4oWbR8I6qPWNe8dig+boTeuRRzAhJUeZ6JhqWMIC7OUZYWWzZSifHyT536xs5mlZXbt5M6cFN4bwO2HmWZZlKVNcZzmtet/S8KV7p/9TTZlOzbbxNYRQ7QsNt3bdZQQpWpbG30jtr4ilLpk5Ib7AGSoi1KSsWQFcvSOFy2wzaG5GiNoNle/wCFXIHzjCT8lCLNNTmIS2A6ndI2WOoPWCTewC9OfmUJuznUm9ihe6T+kbqamumxi8DZJLfIBWEi+4O4jqiqncx2CAjYYiJX8JuS7ip2mAJc3eltkPDnYclRlkvUWHaSmeUmfpivZppCsr7StLG/eCh/V4oH5tJIF7ZrDMeV+Z9IAznG9Xk3325Zt20yk3beToELB0TfzgB2wPidU22orAROMWTMt/ENgtN97gX/AKEAPTDwWkKTqDAp0gCQBIA+VrABJ2AuYADIUVqLp56Ng8h19TAh8qbUNwfpvEAhVnAzbc0J5h72RtHemANiPLXnFAToVOVVHkzsykplWzeVYPvW/wARfW9rgGIDQxApIAloA8MAVJintrvmQLkWJG8YuKfUA3+zDGZJANk+EefWNXIh4LlnBWEGTmuTZS8x/SJ8PAZZn9cxW/TZp2XcQh1sWU1fQ5T5xmlODxF7GLSfUCpxu69NNLdA4Xvge6D8tY1VsyWZduhYrGyNUYwmyWxlWSknOg9L6xY0INZRcstt4XZ72YFQJBt0PlFVvDuMsKtyiBayRcbHnG1RSWEYnXLGQPYgJAHkCCNjDDrjTv7RkR9skfbsjZ9HP+YRkmUWsdVN6ZpqZmQWQydJhI8afiGuotFILNNwo2AhCP7xLziAW30iymXR8XO14FC07JzdNLM+SFvtdx8J2db2187a/KANco9QbUG3Wjdh8ZkHoo8vLp/xAocgCQBIAF1ZeZSWgd+8v0HL5wIzNu2ZEyWGnGFKDDavtQjxDz9IAVKPM1Jb6WqdOGZBQFFSwLI8j5wA6tS7lTfRKuKzS8rZU0sbOu7hA8hzgDTUJAAAFgNAByEQp9CAAU9XMrrjI8QTcHpfrHJVrOLcUZJFui1Np1Fm1hwp8RG1+cbaM04rBGgRjOtrbYJYI6KXfVPyjmuq8sYh07+T0eG29KrVxU/p5OOBKu6pgCZGW3gWo6rv1EZ0KiisS6dicRhSVV8p+68DKZ1v4xG/nU/J5+Gee3NfGIc6HkmGI+N2JGampUOqSohRCiDsLe9GEq0XJJP3M1B6c4E6l0qXQ4+G7KUlwhIPvJ8o5qtRyeDLThJmvUuaQlpCVKSCBt0jop1YqKTZraLftrfxpjZzYeSYZQq1RygcOyrnUjl8o8ri1eryWqPu34Om2pwlL5n7HSSqIKftCBrYdT8onCb2rVornfZ+TGvTjGXyl1DmpEeunvg5zpGQJAHkCGcYgkv2ZNmaQm8lNnJMt8kLVpntyB5xkUCVF0UmalmJUhEtMqK3FrN0m+uh5adIoPjE3aA0tz2aSZMySbLVbTLzt9+sAXuzSaMs+9Snu6hYLsvfkSLqT+f1gDVqc+VJIV4kmyv1gUtwB4pVgSdhAC27OJSlTriggOKsCo6AchEIeOFPDWpVlNZSV8wU21igyzD6kSjczMyKiUTa+DLtkahRNifQQBrWEaEmSlUMjVXicVzUs6qP1iMoZvAHi3QnVRAHUxHJLdgyfEFPm3ptbLQV9orvucgj19I4eS5TZnnY0ujUxuWZQ00AABYkczbU35x2xSSwjAUcRUsOu+yNK+0cBW4o7JSNRp1McU6SlU0R92erYf8AAvipdFsl5f8AoDMVUIl0rcWEJQS3r1Bt+UaFGT2RzXcdNZ+u/wDUsGop4QeLiQ18R2i6XnBzZKn9oWP+4b1jLlz8DKKft0ncnit3O/6xlomNXY9RPyYUFB1sEbeUTTMai0MQMa/3huJy5+CZRbfqKW0BxbiQhWx5GMVFspdpjxcKFIUCkncc45L16aTi/wBTUf6m2ksyz43DgooLxJXZQsU9LRlYUo0Zu0l1jun5RKrclzEWqy7w1pVsF6fzD9Y9asu5oR7Q6pxbjmBr5EQoz1PDDQWvG4xPCqAKtVkG5hlxh0XQ4kpPzGh9YqKjM6ZTUTLTtMnklS5Q9xWyi2NUkddIyILycbyVPCm6bKlSwbKdcHP1iFA8/WJpTnHeGSclVJdTYWug/iIoN9ptSS6liZQfs30C+uxtp9NR8oFDsAD6259nlG6yE/rACVjOXlJpSKe+4pCiM6Ak7W5q8oEEiewhUWGlNyU2JiWd7ls1zY6G1+g6QA0YJpCFTaG0i7VPbCR5uq8RPUiANNvEKewADxXNhttOdOZClWI6HkY0V5aVnsWKAc7X0tWbcJJmCEgI8RvppHMpPdYzkywOUm0EIQkAgADQ7j1jtitKSRgJVSnxJVF513RDrPcV5jlHNOXKqN+T26dP4myjCHWMt0KapJlcmn2xRbS64V+ep0EaoOUXlHHfyjKs1HosIW6rOqLS5dBCpVCu7pqfWM1JKSfdmhW9SVOVRLZdRacFibgR0pnIfBA6RQeEawIe6bEAg+UCjXTKomaSmWm1hEugd1Q0NxGhxcHqj1NieTQ8OpQhtsMnO2nwnraPJ4jGUqetLeLTOig0pYffYcGHA46FJ2Cd/wAolrWV5xBVYfTGO/uJxdOlpfVs+cSyBfl1pQbLHeQfMR704qUWjlTETDVYyzaVXsFizieihpHDCTjNN/c2NbGmC3KPQNRLQB82gBHx8ky01KVBI0zcF/zSrYn5xkUWHsM5Z+cluHeVnG8yXLaNqte+blrFIc6jR5dCGlTc42ZhtstHKR9oD4QfSADPY3OlyVmJJR78uslvySTcW8r/AIwMjT5OZCkJJ3I1gCjPqu+kckJufU/gYEZh2Mq481PTjhl3PtWuC0vKbJHM38/KAPqi1Zt1cqlhSwzIy6nHDe13Lc+ovAGq9m0kUSQcV45hRdUf9R0+6IyjVEBIoFXtECuAiwukL73lHNdJ6UZR6if2dtLmaip5YzpZTZKiNEnoPOJQhgNmtGOkxMt7SlvrfKsv2DNgCdio9OscVwpN5PpODKmlpzvIGYve4kvLLI8Sr25bchyjUm9LZ5lKmoXih4kCpalrcQVIykBVinY+vpGmMcrOT6SveUaM9E1jK8bexXncFO5rhTeXKSVX0TbleOuFXCwz5O6jSlPVR2T7Pt/oUFIsT5G0dOTjPlQi5AzSeDXlFNlIKVJzBV9PTbeNDrJmWgq1LDrrDanHMuUKygX1V5jyixqJvHcjjjc0jAisssyfWOG7rOlTnNdkb6cdUkh1pKVhf8CunWPN4HTrU56n9M1+50XLjKPqgwI+pOEzHFFD4U+VI8LyCTbkQI47iPzbGcWOeGZkuIKtwAB9I3UZZRiwzG0xIYoBGKqYJmTfZO6kEp9RqIqCM5dlFVGmS6lTJlgzdLyr2vlNrHqdNIoMwAkU+1Zi8ogf3V0+8ob3gUfOzOeUzVWc3dE0xYg9QLj7wIBGqTedC1JBUACbAE7HUc/OAOkw4SqYUBcjRPmQNIAzGaxdVm7iYp6HUa7pvp/xAEen5WYkFPSzAl3ph5LDqUjbXWANjkpcNtttjZCEj6CIU7wBIABVWazqdaWElnJ/Nm9I5qlTdp9DJIqUhYZDSGQ223f7W+6lHa3UxhCp0WcY/cYGgx2GIJxBREzSMi9hsOV+pjXOGs6rS7lbS1QM0xswENstp2Qu3rHA9lI2203O5jJ95A2g34pt0N40wPa43+UvcIVAK4C82nU3ivpseNY6OfFT6HOWosq4W3g0QAmxQPCo8yepjcq0sHPcUeVVcPBKhTpRvM+pk5UpIyW7tzsfWKpyeyNLSKmGMxlrpvYqJFzsL7RjVXzFj0BuO752gb21sI2UF1MZ9h57P0Xl2AdjeNdWmqjcJdGZKWndGiss5RYR1W1tG3hoiSc3J5Z0joMBH7SlcNUu/sBmSr5gCOa4XRmUS12dO2YKSdSSflEtns0JDbHSYEMARI19dIqBk8rSULTVJBxWRtLgXm+FJ1MZDuLP9sKc22hhqnl9ho/vFDUm+qr2gXB912rtKmpCdl9EcRIsNCnUXHlAI31cohRzFNyfWBRVnHHfZnlMi7xJyX5qgQQ/7TV9rurlQ4SLcucAcqTRHWfYkPizsxNF1aem5gDan3QkKUrQJBJ9BGMnhNsyjFyaS7mZy2P5l2bDLaUZCrprb/iOWVd0rGpdTfT6fc7r22hRrU6MHvjMh/ps4XCoHlHmcF4jWu9XNxtg016Kp4wKmOHQ1NNLGgI7/mBzj0LrGtM0xA2CVidqa3FE5GU/Zp5X6nzjOhFZyyNmpkx1GJIAyTtA2b/8hjzX+o7bL8+HuB6CBxTrbumNED3eNfkr3CjkslbZQleYG+hjYmfNA3E0wpmUaQhWUbG0ZwWp7kbPjDM0p6VeQs5hcAXizjplsQvyUqlCCgqy2I0Ea2/JQDjwd9rXNveOij3Nc+w99nv7mX+cYr80y7GjkR3mJIAUO1BgLlEp94rASOpJEaa6zEsSlhVopWpA8RypPkANY00OrQkNdQnShQSByjy+LcWrWdVQgljGTooUIzjliPI9oT3tXBfbQlIXlJHra8e5VninSrwfyySz7mdnaqvGrFv549F6GjRsOEzauSRXU55hGipiVFvUCMisG4BcdRT3mHJMJclkqHeT+8J/GBBDn6S7LybBeRw1LmOIEfCCqBT9Ps+Eeg/CBRCrlXMrT3X0jMpF7DzJtAgMlvb3aQFh9KZkgu8S4tlGuX1gAdQqyucdpTro74KkqPUjnADj2kVbgy5bB7zn/qN447ueygu56/CLfXW5kukdxD7OZXM648fdFh84878VVVQtKVqu+7NEanxFzUrfZGlYfcu4tPkI838OSxUkvKMr2PyRZUx1RC81xkC62wdOo/WPpq9LUsrqjgTwUezfDnsbannlBLr50SeQ5DzMZQcYpNkY8ARuISAMk7QNm/8AyGPMf6jtsvz4e4BpdWaZzFVlE6a8o1xjJLZHbxa7VWpy49I/yXBihgDwACMsT8Hk7HN/Ecu4AlbaVJGw6Rlia7E2JL4hl0ApQ2lIO4/oRMTfYbHQYlZ+AecTE12GwIxTOtzKEqRYKQb263jZSk4yw11JJZQ+dnf7mX9TGS/NHY0ciO8xPIgEftRmwhMvm2C830jnuH0LE++z9kjiOL1W4bgdBGFv1yJBSsu/bBP8MfKfiB6rn2SPStIf8WfUy/HUtw5sODQLAPzj6PgNT4rhUqL6wf7GNCp8Pfxk+ktmanguq+0SqSfGjuq+Wx+cddvU1w9UYcStuRXa7PdC3iFtRrFkGy1SpynoeRjqOBimKJXv+5T9RAbAfGDE4iXQJ1xLjnFTlKSDpcaaQIfotnwp9B+EDITVySH5ZxhwXQtRSf1gQzWoYHMuizlUDcoTYfp8oAYjLMS6qR7MoLZCykLHvEjf1gDQK5hyXmlAvoKiBYakafKNbhHVq7o6aV3VpQlCD2fUS8cyxprCDJDIlSjnvrc8t45L6zoXdeFS4We32OiwgnTnFdeqCGBKqXkNOqtmXcKt1jw40o2PFnSjtHOF90JSdW2y+qGSpzDrbwVmTwcpCkHxHzEfRVZOMs528HAugp1+qhpjiLTnDSszf+o7X6iOVNvb+hkO1FmVOS7Ti/EtIUfmI74Z0rJgy7GYMpxvJuOhIaQXClwlSRHm7NtN4OihU5VSM8dBJMsm6syMqkmygdwY1T1QeE8n0lo7a7Upumk8nnsqPhjHXLydfwVt/wBEH6ZgdbqQopDYOozbn5R5dxxqnSlpT1M4qrsqbwoJnxVcELZBXlC0jcp3HyjO24zTrPTnDLR+CqSxoSYBVJoIIAt5x6SqSTydFXh1vODio49fBTk6U4tZQhClr5AdI7FOMlnJ8lXt6lGbpzNXwJKrbQwhxOVYOo6RrTTqbGt9DRVCPQMT5IiAzTHjgmZxLY1blhmePK5tYescdaWZPHYySDOD21G+W/e7y1fCn3UiMqC/2SQOx1WiwhbqLZ8wSi8fPWttDiPE5KoswWc+y6HoNulQSXVnmGKUKpKhycBJCzky6aW8o9/hdrTsnN0ektvsa+IQScI90k37jZQcOsymbg5hmte5J29Y6Y04x+kwubyrcJKp2ErFky8mqurlkcR5uWGVPrG05GK05j2poacD0ja6CCvpcb7aQILk2gimyl1FRW9e5N91QKfp1nwj0H4QKKE+hXDnW2/HYlFvMcoEMWpDDUw5KyyuI4hkLcmUqvodcwgAxR9JJTzaVJl2Z8KZzbhJOsAb02sKAUNlAH6iIygHHVM9oknEjxJ7w+Uaqscx9jssaqp1lno9n9zO+zh1aULSpKkpCgpCiND1Aj578Q1ISqUq8JLVjde3Q66dF05zptbf5NTqEiiaYsdym6SNwbR7tGpG5oqa7r9zy5RcJYMhxFMOezrYXrlVqelo5IZjPDKzRezGoLfkG8w1R3AeoEd1HKWDBjWI2kMtxk9MJSTKXLmfUDpHnxUXP5uhn2FWpSq0cF1YIceBDoPUbG3KMamHBrx0PR4VKSuY479Qhg+SS7MgK1CRmt5iPF4pWdK3enq9j6K+qOFJ477BPGeI3UPCXZOXS6leuth0jfwLhltC0+NuI68vCXb7nzCp1bmvyKb07ZbOmCcROuuKl3+8oAlKvTrGv8QcMtlbxvbZad8Nf3QUKtCs6FR57pgTE8mlqZWlPhPeA9R+t4cOrSq28ZS69D6qzqOdJNlWmS76JczMuCp9SykW1skeXnHtLS8RfQ+Ru5ylWk298j9hFbhDJeB4p8V4kFiosHO+g+kx6JgUaxUEsMrdV7o09Y11J6ItlSyY9SULm8w1SlbmZ1Z0za6AekcDT6MyNbZCGJeyBZIGl9yesbLuure1lJeNvctKDnNIyPtDcW4tppKSU3uVAaXPK8eb+H9FOhVqt/PLZLvjyepy3UuIRxstzWcL072eVZaO4SCr1O8e9Tjpikefd1eZWlL1CwEZnOZHUcStys5UJxQK7FDLSRupVraRSMFTvaA64gsVCVcYYf7vEA1SDsYAHYwp6G1yEmyc6ApOU81AkW/GAR+hmxoPSBQDPIyzY/8AlR96f9rQIxDmsVS7ImXmpQBxpwNv6AEpO6vSAOE5MrdmJqQOUMuyvGlkpFrG1/mYAfMCVDjyDCz4gnIr1ToYjKBe1UPhlC2nFJReywnn0v5Rrc+XVjUfTo17no2VCncU50n9WMxfsVMNzjc0w2Fbp0XbS1tvrHx/ErONjxF6/wAuTyvZ/wCC2lxN08/qWzXqaBKsJQkJR4RtH19GnCnBRprCOCpOU5OUuouYmwciZzKbOR1QN/hPr0iVKKnuupimV6bIqYkhKNucJ5GpPXXW0aZS+Vwbwy+oVodfQ84tgG62ki569Y206mp6SNFw0hokmxud9Yy5UPAyZpjuXsEn4VkfWOCS6o7rCei4g/UD4fqIl5hKz4Tor0PP5R5d9bfEUHBdeqPq7ujzabihqxFhlE4UvNOBK7CyhqFDltHn8K45Ph8JW9eGqGendM+WqUZxqa4PTNH1h7DzciFuuuBSzuo6ADoPOMeK8YqcT00KMNMF0j3b9S0qM5Tcm9Un3E2uVHjPOO8uXoBHrWdvyKUaffufU0KfJpJPsOfZ9J3ZZSdlEqPpHpxjmphnxVSeqTl5Y9N0tpKswGo5x2qlFdDVkuKUACSbAakxm2ksshl+Lqx7cVNhfCk2j3183FD3U9Y4p1dTy+nb/JmlgsYakc5QpDZyp/dt+6P4nD+UY0oOTzjP8IMeZqRC2il1RPMqGlj5dBG26o0pUnzt0tzKjUlTmnHqZti2spYaLKAFZjZKiRcHmfWPnOB2arXnPl9MN/t2O27qzmlGP1S22Gzs4VMKlQt9ZXc9y+4AA59I+pptzcpvu9l4ML+jSoSjSh1S+Z+WMk/NBppxxWyEFX0EbTgMQnaFMPU5qaZTne46nig+8M2mnOKQ5V/FM3VWkyYkVNrUpOdZSbJA3sSNIAsUmVD9cl2b5ky6Rf8AlF/ygEbRN1MoWU5QbW5+V4DJWxQ3ZKHhu0oE+h0MCmYY4wrOuzjqpIJDMy2OKTsf94EOuFez16XmGpiYmitbYsEjbL8Nzy8oAZMFK9mnpuTVolauOz6K8QHziAcKjJJeaW0saKFv0jBxUlhm6jWlSmpx6ow9tCpGbU07mSjN3iNNtQfneOS6tvjLV0sJ1IdM90eheRjTqq5p/RPr6M2HDdWS8i3MbA72jzeD3bS+Fq/UunqvH2OS4p/rXRl2rSq3GlIbcLaj7wj3KkNcdOcHMngUqxVUoUlDpupItny2v6xw1W1s8v1MkhLqtSMlOpm5chQWLLHI+sZQepbbNA1iiV5qYlkTIIQg75tLG9rR1RqLTqlsY4F3G1LDgWBs4LpPLMNR9Y56qxLUujMlky8HqLEaEdCN45Jx0ywfZ2Nyriipd+j9y1KVF1r924pI6A6fSOerbUq31xTN1aFJrVUSx5PJuecc/eOKV5E6fSFKhTpfRFItOnTjvFIrply6tDKd1nXyHM+UdVJb6vBwcVueVR0J7y/jubLhWUCdR4UJCU/KOu3jmTkz5Nh9x0JBUohIG5JsI6nJRWWYmb4yxaZk+zSV1jZa07fXpHHUqczbov5M0sAugYe4i0trKnMm+UdxP6mNUY6nhIvQ1eRlktICEJCQOX6x6EI4WEjWCMT1HKgoBAvopXJI6mPneL3nNmrWlv5x38L/ACddvTwtcjJKdJLn50IGqUm2YbWG6v68o9qnbq2oq2X1PeXp6HXZYWq8qdI7R9WbrKsJbQlCRZKQAPkI6ksLCPMnNzk5S6vcUe1CdPAblG/3k04EADfKDdR+kUwL7bAaShtGgQkJHyikK1Vmg20tZsAASToOXWAE7sPky6/NTqticqb9Cf8AaANBMopwleneJIuT1NthEKHZuXDiFIOygRFAr0xRLZQrxtKKFfLY/SBCxaBRcxmytsMzzQu5Kq74+Js+IecCD1ITqHmkOtm6HEhST6xiyip2jYX9qb4qB9ogaj4h+ojXPVFqpDqv3PSsa8HF29b6Zfs/In4Mr6kHgqtnTayibXA5fKPE4xYKSV9a5SW8l4fn28mGmVCbt632flGr06eS6m4OvOO3h3EI3cMPaa6r+6OatSdN+h7UKe2+gocSFA87aj0j0mtSwzSZxVsBvgqSgBxs+E31/wCY4/h5Rfysz1LuW8N0QtSjknOXSlSszZHLnr87RXhZjUXUnsfOI8SBn2ZtQPDHcUbbW8KgYwk9ccLsXAvYqp+UiYRYtrsF2+Lkr0Ol4141xwuq6Hfw+7+Gq7/S+v8AkX3GlLIQgFSzqEjmPOMaOVLUj2OLzp8jS3u91jv7nt8qbqJ7u9979IxnGTnjG7N9lXoRtlKL2j18oa8G0kpBecslxzw39xPz2Jja8RWldD5q6uZXFVzf29ENjuMpdhPBYCn3E/CNCfX1jbz1FaYLPqcunyK1bn5h85p5wMscmkHvK9RGmUnJ5luzJeh1obTj5CZSVKGh7yxlBjYqNSe7JlIfqVSFNpAWoD+FAsPmecdMaOOrMclufnQgZR4jsI8zivFI2kNEfrf7er/sbqFHW8voY/i6sKdWWEFRcUqzhGwF9EjrGHCLF28fjK3V/Qu7b7s6o03dVFRh0/U/CRomAcMiUZuofarAv/COnr1j2KcWsyl1fUl/cxqNUqX0R2Xr6jTfroBvGw88zmlTPt1QdnD+5l7ssX5n3lCKQZbwAgdq1XyshlHjdOUAQIPOFKOJOnNMpHfWBf8A1LFz914GQ1MNBKQkchAHSAFmuo4Ewl//AA3bNueR91X5QIz7WLQB4QCCCLpULKB5g7wAt4SmTITaqe6fsHbrlFHbqpu/lyiA0CIUzTtCwWbmZlk2IN1pHLmSP0jCMnRlrjun9S8o9WlUheUlQrPEl9Ev7MG4PxWri8NyyFe6B7xjwOJ8MdHF5Y5x1fmP+jStVOToXCw/5HSfqz3EQR3UAa9CfOPMnxmvcOMobSXZd/Jvp21FQerqFGapxEKSDw3CO6TtfrHtWXGKddaKnyy/Y46ttKG63QKmWHmpa0y6hwi5BI1+Ud8oOMMOWTnzlifWJliZZU2okHcG2x5RoU9LyZYAOGKgppZlZgXac0Tfa8ZyS+qP3AxSlOblL8O5WfeVuB0HlGM552G76nr9JZmHEurFlJ1UBsroVekIzaWBugNWqs26shx3I0nQIRur1IjFZfbICFCm81kSjBQjmoJ1PzMZ8urJ9BlDfScPd7iOMAr+N03t6CN9Ok4LOyMW8hqaqwQMqbKUOmiRHmXvG4Uloo/NLz2OmjaylvLZAiWrziOIXNQfB/t5R5VHitxTi49ZPz+n/wC8HXWtqTUXH7iLirEz3ELaFArOuZOuTyj1OHcJgo/F3md90n1k/VGmPMrz5Nv934Gbs+wZw7TMwLuHVCTuD8R8+gj2251Z8yp9l4Rsr1qdtS+Ft+n6peWaDGw8sTO0OsrsiQlj/eZnQkf4bfvKPTTQQBZplPRLstsNiyG0gep5k+ZMUh9zLoQkqOwgDN8JyZqtXLytZeX1Hmb6fUwCNnR33yfdbFh/qO/3afKBS/AEgCtUZNLza21i6VAj/f1EALFKcUM0u7++Z5/Gj3VCBC2YFBmIaKicZ4SjkUk5mnBuhY2I8rwIdcFYlU8Vys0Mk6xYLTycHJaOoI3iMo1xAIGMsAB0l6W7q9yjbzJT0PlGMddKWul912Z6lO5pXEFRuvtLugaMOVCZp5StVlA6JOilpG2scys6ELhXdCGmT6rtnvg10+XSnKjXlqj2kuwtydempRXBfbU4AbAEWUOWh5xz3vDLO8zJ/wDFPz2fudLoVaUdVJ64/ujSKVNrUtDakXSrU5x4R+seJwm4qxrcpVE457/2NdxRpuk6ncIVnCsu+PDw1clJ/MR9XOnGS3PKUsCtM4LQghK3s673ShKdd9z0EcropPSnlmeoNTVHU0yFrIKxoR0+cJ0dEMkzueLoBcZzJ94d5I0JHkesVUNUE11Gdz5wzhKnIB4bWdafFxb5gfQx0QnF7dyMbm0hIskBI6AWjaQTq3WHRxcyVEN3Nk8wOkfGXlStcXPInUSTePRe569OlThTU4rLa+5nE1VpufVwmEKQg+6nc68zyEfRWfD7SyeYLmT8vovZF5FSpHVWeiP7jDVMOVCXlUJBDhXZKrC6kDkB18zG+FtRp1ZXEoapvt2z5ZolGFxUVKlLRBLdvv7B7BWAUy9nX7Kc3CdwD1PU/hG7TKctdV5f8GVa7p0oci1WI933Y9xmeYA8XYlRIs51DO6s5WWhutZ2A8vOKBdwxRnGiuZmTmnH9XD/AJaTs2nyEUgdgDO+0rECrJlGNXndAByGkAP2D8PimySGU2Lq9z1Urf6QKNEoxkQE79T1J3gDtAEgCQAv4qpa1BMwxo+1rb407qQfXlAFSQnUvth1GgPiHNKuYPzgQ6lMAB8SUD2nI40vgzTOrLo/9VdUnaAL2EsXe0KMvMp4E434mzssfEg8wYhRpgDwxAK3aG0oy2ZtkOOhQyqsCUa7xhU0tYnHVHujss4znJxhU0P+fQQm8dOpsHm9RuU6X6aR4dX8PWlV6rWppf8A1fb2ZvqQurf82GV5QeksdgpSeInv6ZfeT63jB8P4rafQ21/VP/BzKtb1OuzCtKrTTWcp+0UT33d/l5CNEOKXlFfPSWX7pszdCEukgu1Xm3EnuZgN7xlL8RaXidP9yK09Tq1WQR3E6DodIxl+JVHbl/uX4PywBV660Sh4K4a82UKTzPRQ6RP/ACN9cSxTp4a3yOTTj9UgZWsdZCUlaQoC9gb39LRujw3id3vVk0n522MedQh9O7/qLf8AbJ5YKGkkqVoSrXU9BHVT4FYUZaq0tTXRL+7OmlSvLjenHSvLNOwOxllEEshlw+PTVR6/OPYi1j5Y4Xg5btSVTTKevHcYBGRykgAJizEzUi1nX3nFaNNJ8TiuQA/OKBXolIdce9un7KmSPsmh4WEnkOqvOKQYhAoAxdiJEowpajryHMnkIEBPZThhS1Kqk5cLVctpPup1F4A02SQVq4qvRA6Dr84FCEASAJAEgCQAnV6QVKOKm2ElTSv+oaHPXxp8xzECYLMu+hxAcbUFNq2I/A9DAZPuBQTiChNzYTmJbdQbtPo0Ug8vUeRgCvTcXvSqxL1ROUbNzaR9mscs/wAKoEHll1K0hSFBSSLhSTcH5xCn1EAv4pw2iZbORCA7yURb8I1VaSqLwddC+r0Polt47CqvsrSpCTxMjvvC1x9YtONSmvlmzqd/RqbVqMX7bAl3sym0Aht0FJ3ANr/WNvPuEsPD90a3S4bN5WqP3yc2sIVRu4SVWP8AFGPM2+ajF/Yvwdk+leS+x7LYQqdstykf6ovNx0pR/oR2dj3ryf2OjHZfNLN3HEpB1sSTF59w+mI+yKocMh1UpfcJr7LMiLocC3b8xp9d401YVKv1TyzOPEaVHahSS9erHPD2H25ZtI4aOJbvKA3+sWnTUFg5K97Wr/XL7dg1Gw5TyAE7EGOUpX7PIo9rmjocvgb81q/KLgFOhYbLbhmZpz2icVus+Fv+FsbCKQO3gAXXqy3LNqWtQAA5/wBbwAlYQoLtYmhNzKFJk2z9mg6Zzy9YA14J4qglOjSNCBsojYC3If1ygUJAQB7AEgCQBIAkAeEX0MAI9WpD0k4p+UTxGVm70v8AipvoecCYLdNqLUwjiMKzJ5g+JJ6KHKALMCnxMMIcQUOJC0K3SoXEALSMPzMmSumvWTe5lniSg+SD7sCBKT7QW0kInmXJRzqoXbPoqJgZG2UmkOpCmlpcSeaSD+ETAO0CkgCQBLwBIAkAeOrCRdRCR1UbRcAT692lyEtmAcLyx7reov6wwBAbx6qqPhiYdXJS6zZKWwQXPIr/AEikNGpVMalUcNhAbTzturzJ3MAWyYFF/E2J2ZRBUtWvIDcnyECCth3C0zWHRMzmZmTSbob2K7ajQ8vOANal0JUlLTIyMoGW4FtByT+v9EUKNNhIAAsBAH1AEgCQBIAkASAJAEgBOr+EFcT2mRWGH/eSPA55KH5wANpuJkqXwZpHs0xtZXgWf4FQIH1aQKeEwBVqzrYYcU8lK0ISSQsAwIYPhpE26XHpGYDagokMZ7G3LKOcAO8zjmfkG2zMPtOOrFzLqSc6fW0AGaR2oPutF32RC0JNlFK/CfMHaACQ7SSEhS5F4JPvaZfrDAOU32qNtJC3JR9CDoFKsAfQwwCvPdpzyGg8JIpZV4XFq0MMACSnaTMzbqWQ+xKZjYKIJ+hMABa1T5ydnlSTM048poXdWtVkX6ADlAAydYdfadkXmUNzUpdaFNi3ESNwevWAPGVzk20zPIbZdTJkJ4KB3hbmobmANboGIDMsB51ky6uaVaX8xflACxiLHgz8CTSX3laAJ1APnaALuFuzklQnKsviODVLO6U+o5nygU0dppToAtw2gLBI0zDl6C3IQARQgAADQCAPqAJAEgCQBIAkASAJAEgCQAMrlAYm0ZXmwroeY9DACTMUefkDdhXtcvvw1+JI8lenWBD7p2MJZ05FlUu7zQ6La+R5wB9Yzpb03JLYllpClkXJOhHS4gBBotG4KpeVnqcsLSqyJpkm5594jlAH1RXGWq3NKqJSClJ4XFF0npvvpAHPFCZFchNTUgpYKnAh1I0SD1AEAXMUPKRhuWAWe8U7K1P5wAKxjPNu/s+UfdKGUM5nD5kaXgDhTp8TFHm5MqK1Sys7RJ3TmO0AfNfqEo9R5NLeT2xKgAlCe9oedtYAPP0Ofk32Z+Vb4qnGkh5q+t7a3gC/QKU/7a5UqhkaUpJSloHkfi++AKjWIpGnKdEmFOOuklSU63JO2nKALDGGqrUzmmFexy2+U6KI9OW3O0AP2GcOSsknJJtBbnvOqFz81fkIFGFmR1zOHOr7h6CALsASAJAEgCQBIAkASAJAEgCQBIAkASAA1bwxLTQs62k+dhACXN4AmJe6pOZWkfAo5k/Q6/SAKf7YqbGj8ul4Dmg6/Q7QIDaniSQmbCdlF3Gl1JNx8wIAutVSkrl1SoKW2VDVNrG/W/MwAAlsJ04KRmqK3GUKzJaJ0gA21LUpEyqZU6l1ZFsi9UgcrCAB85N0dDy3gohS05VIR4SLdIApyFfpzKgZORUtY2OQk/hABxD1amr8GV4A+J0hP3E3+6APpns2cdOaoz5V1bZ9drkX+6AHPD+G5aVt7HKpSf8ANc1V9Trt0IgUPCnlWrqyr+EaJ+kAXUIAFgAB5QB9QBIAkASAJAEgCQBIAkASAJAEgCQBIAkASAJAHw40lW4B9RAA+aoLK90/184ABz/Z9LObpH0t94P5RAAnezWSRmUtoLF/jWLa25EQBzRgWmgf9Lr/AOVy30v+cUgYo2GpRtV2pRgKA3VmV/7KMCjKzJuW0WhAt7iB+kAdP2YD41rV6nT6QBYalEJ8KQIA7wBIAkASAJAEgCQBIAkASA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36" name="AutoShape 12" descr="data:image/jpeg;base64,/9j/4AAQSkZJRgABAQAAAQABAAD/2wCEAAkGBxQTEhUUExQWFRUXGBwbGBgXGR0fHxwfHBcaHRwgHBwcHSggGh0lHBwYITEiJSksLi4uHR8zODMsNygtLiwBCgoKDg0OGxAQGywkICQsLCwsLDQsLCwsLCwsLCwsLCwsLCwsLCwsLCwsLCwsLCwsLCwsLCwsLCwsLCwsLCwsLP/AABEIAN4A4wMBEQACEQEDEQH/xAAcAAACAwEBAQEAAAAAAAAAAAAFBgAEBwMBAgj/xABEEAABAgQEAwUFBQUHBAMBAAABAgMABAURBhIhMRNBUQciMmFxFEJSgZEjobHB0RUzYoLwFiRDU3Lh8TRUc7JjwtIl/8QAGgEBAQADAQEAAAAAAAAAAAAAAAECAwQFBv/EADQRAAIBAwIFAgQFBAIDAAAAAAABAgMEERIhBRMxQVFhcRQiMoEGM0KhsZHB0eEjUhVD8P/aAAwDAQACEQMRAD8A3GAJAEgCQBIAkASAJAHhMAC5zELDZtnzq+FHeP3QANer8woXQwG0/E8qw+mhgTIIrNVfZb4szOtsI/gSLn06wGQJRKxKTrnDRPvLc+E90keX1gMlJFRkjPGRcU+ly9gtThyk9N4EOtKTKzE4/KJD7amQSpXEVY26awGT4w2Wp0upl5mZa4JsrOq4566+kNhueHE6m3S21V0LXtZ1AsT0zCBcjG3iiosAF6VS8j42VXuOsAmEaf2iyqyEu5mHOaXBl+l94FGqVnEOAFCgq/QwB3gCQBIAkASAJAEgCQBIAkASAJAEgCQBIA8UbanSAA01Xbkol0F1XMjwj1POAFTEmIZdgEz82Cr/ACGj9xgTJSw/iBU0xMql5UyoSi7Dh1K7QIZtSakqcuZoTc4+lVg02SECx961hygUYe064dprr6ClgZc6DqEkclHrAgfmcQ05uelxLsoefdCQFtf4YJ5wAoVbD/tdYnGkqKXUJ4jSh8SdbfOAPvsvmnTPTjj4IdDKs1xbVIIgGcsELcFKqjrVytR5b2ub/dAF3CsnSv2QDNKRmcUQ4q/2iTfS0B3GupVhmlyDZaUXcwyywJ1WTsfSAFvB03MTM27K1JKXO5xMqgLpvsARAB93Ci2e9IzCmj/lr7yD5C+0ClyQx+9LqDc+0Ua24niQf5hty3gUfqbVmngChQN/60POAL8ASAJAEgCQBIAkASAJAEgCQBIApVGpIZGuqj4UjcwAHmG1um76sqdwyk6/zQApdptWm5Rhp6TsllCxxUpGv/BECHFzDMjUpZyabbu9Mt3zX8KwNQOmsCFTshq63GHJN4K4kuogactoAHt4JmZZ6YcE83JsOqvfMM5H5QKX5Kcp7UsqVUt6ohRzE5So38jygQ+6GlLCs0jR3Uk++vf5XgUKh+pZsyKa0lXxE94+pgTB6p2qAk/s9jXcpOp9TzgXBwRU5lm4NJUhJ8Qa2PqOcCC+JOiqe4j0q+wq9ylSTkv+ECl6fwfK1CYD3tgW2lOVtpCgC3bawgQpYXwzMSdWWXM7jKkEJeVzHIEwA24rrqJKVcfUe94Wx1UYAy2XbnZSSE+6sLbeWc8u7rmBO6QdoFGkUxyWS1MSDmVLoChLOq3O5DfQwGRxwhjpL5LSwpLqfG2od9PU67jzgUeWnQoXSQR5QB9wBIAkASAJAEgCQBIAkADqhUCDw2gFOHrskdVQAlVbGshIulDrxcfJ76gL5f8A8xCCjimddlZpqrSzxmJV2yXE3JCRzFthFAcnMbS00pMnLsrmg+mzthcNhX5iAKuHWkUVLrL7/HK1Esy7XeWOlxyMAGJSQqMzcttNU5pepVb7ZXrbY+sAEpDs6lUnO+pyaX1eVcfSJkDRKSTTQs20hA/hSBEywWCowB5AEiAgUfOLuQ5PspWLLQlQ/iSD+MMsZFqqYAknjmShTC/jZOX8IuSgt6iVOVH93eTONDdt7RdvI9YDAuV4SlVyy8wp2RmkeBDgsknna/i9YoKdRwRPPFsVCZbEnLi90HdI8tr6WgBYrVVM/MB5SXm6fLnIlbW7YGgWbQAzyFEfe+1U+nK0nNL1Bo2UbbJd69DeBBrwljJRdEvMZG5k2yFOjMyOrZ2S4fh2PLmIFNElJkLHQjRSTuDAp3gCQBIAkASAJAEgAdUZxV+E1+8PPkkdTAASYmWwHWGXUl/KTbMM6lW5wIZT2dTEhw5mXqKUpmCo8Rbu5GuxO1tIAudmEmhUtPtun/8AnEkJUvQeqb84AMYap63UFikt+yyuzk4sfaOcjw78vOAHnDmEZaT7zaM7p8TzneWo9bnaJkodV1P3xH6gWsQ43lZQd5XEX8KNY0Ous4ju/wBi6fIh1XtTmlGzLIaB2vqYw1Tl1lj2KFMF9oy1u8GdKU5vCvbXoYsajhu3lfwRof5ysMNAFx1AB21veNrqwXcmGcZvEMq21xVvIyeR1+kTnQ7MaWZbV+1CacdUZUBLSdri5PmY1ycn1ePQq9C9Ru1V2w9oYzJvYqRv9InMnF4ymMJj9R8Sy0yLtuC/wq0MZxrwls9mRxC9o3GINr1Cl5tGSYbCxyVspPmFcjFyXIjz9Om6akgg1Cnkd5KtXWx/9xr90UYBEjh0pImaO8lyWdP20u5qkJ9648tdIpATXqmqfdFKpiQ1LpP2pGg/i/lGsCjY/glj2NEqCo8MXQ77yVjmk8hflAFnBmI3uL7FNqyziE/ZOHaYQOvLOB9YA0aUmQsdCPEk7gwKd4AkASAJAEgCnUpzhp01WrRI8+voIAT8bT0xKSTq5ZHFfPjVzTfcjraBDI8MSKJqalTJLdM0CVzTizYDrbr6QBqOLcP01eabnGwAndQ0KrW0tzJgDjQsPLn8jkw37PIosWJQaZ7bKd636QBoSmilGVoJFhZKdgPpGLzjYoKmkTlrhSBbcJFz8vONE4VWtmXYWKmzNKSS/wAQN/CD3lfTaOWVKp+rcyyuwGfpybjM0C4oWbR8I6qPWNe8dig+boTeuRRzAhJUeZ6JhqWMIC7OUZYWWzZSifHyT536xs5mlZXbt5M6cFN4bwO2HmWZZlKVNcZzmtet/S8KV7p/9TTZlOzbbxNYRQ7QsNt3bdZQQpWpbG30jtr4ilLpk5Ib7AGSoi1KSsWQFcvSOFy2wzaG5GiNoNle/wCFXIHzjCT8lCLNNTmIS2A6ndI2WOoPWCTewC9OfmUJuznUm9ihe6T+kbqamumxi8DZJLfIBWEi+4O4jqiqncx2CAjYYiJX8JuS7ip2mAJc3eltkPDnYclRlkvUWHaSmeUmfpivZppCsr7StLG/eCh/V4oH5tJIF7ZrDMeV+Z9IAznG9Xk3325Zt20yk3beToELB0TfzgB2wPidU22orAROMWTMt/ENgtN97gX/AKEAPTDwWkKTqDAp0gCQBIA+VrABJ2AuYADIUVqLp56Ng8h19TAh8qbUNwfpvEAhVnAzbc0J5h72RtHemANiPLXnFAToVOVVHkzsykplWzeVYPvW/wARfW9rgGIDQxApIAloA8MAVJintrvmQLkWJG8YuKfUA3+zDGZJANk+EefWNXIh4LlnBWEGTmuTZS8x/SJ8PAZZn9cxW/TZp2XcQh1sWU1fQ5T5xmlODxF7GLSfUCpxu69NNLdA4Xvge6D8tY1VsyWZduhYrGyNUYwmyWxlWSknOg9L6xY0INZRcstt4XZ72YFQJBt0PlFVvDuMsKtyiBayRcbHnG1RSWEYnXLGQPYgJAHkCCNjDDrjTv7RkR9skfbsjZ9HP+YRkmUWsdVN6ZpqZmQWQydJhI8afiGuotFILNNwo2AhCP7xLziAW30iymXR8XO14FC07JzdNLM+SFvtdx8J2db2187a/KANco9QbUG3Wjdh8ZkHoo8vLp/xAocgCQBIAF1ZeZSWgd+8v0HL5wIzNu2ZEyWGnGFKDDavtQjxDz9IAVKPM1Jb6WqdOGZBQFFSwLI8j5wA6tS7lTfRKuKzS8rZU0sbOu7hA8hzgDTUJAAAFgNAByEQp9CAAU9XMrrjI8QTcHpfrHJVrOLcUZJFui1Np1Fm1hwp8RG1+cbaM04rBGgRjOtrbYJYI6KXfVPyjmuq8sYh07+T0eG29KrVxU/p5OOBKu6pgCZGW3gWo6rv1EZ0KiisS6dicRhSVV8p+68DKZ1v4xG/nU/J5+Gee3NfGIc6HkmGI+N2JGampUOqSohRCiDsLe9GEq0XJJP3M1B6c4E6l0qXQ4+G7KUlwhIPvJ8o5qtRyeDLThJmvUuaQlpCVKSCBt0jop1YqKTZraLftrfxpjZzYeSYZQq1RygcOyrnUjl8o8ri1eryWqPu34Om2pwlL5n7HSSqIKftCBrYdT8onCb2rVornfZ+TGvTjGXyl1DmpEeunvg5zpGQJAHkCGcYgkv2ZNmaQm8lNnJMt8kLVpntyB5xkUCVF0UmalmJUhEtMqK3FrN0m+uh5adIoPjE3aA0tz2aSZMySbLVbTLzt9+sAXuzSaMs+9Snu6hYLsvfkSLqT+f1gDVqc+VJIV4kmyv1gUtwB4pVgSdhAC27OJSlTriggOKsCo6AchEIeOFPDWpVlNZSV8wU21igyzD6kSjczMyKiUTa+DLtkahRNifQQBrWEaEmSlUMjVXicVzUs6qP1iMoZvAHi3QnVRAHUxHJLdgyfEFPm3ptbLQV9orvucgj19I4eS5TZnnY0ujUxuWZQ00AABYkczbU35x2xSSwjAUcRUsOu+yNK+0cBW4o7JSNRp1McU6SlU0R92erYf8AAvipdFsl5f8AoDMVUIl0rcWEJQS3r1Bt+UaFGT2RzXcdNZ+u/wDUsGop4QeLiQ18R2i6XnBzZKn9oWP+4b1jLlz8DKKft0ncnit3O/6xlomNXY9RPyYUFB1sEbeUTTMai0MQMa/3huJy5+CZRbfqKW0BxbiQhWx5GMVFspdpjxcKFIUCkncc45L16aTi/wBTUf6m2ksyz43DgooLxJXZQsU9LRlYUo0Zu0l1jun5RKrclzEWqy7w1pVsF6fzD9Y9asu5oR7Q6pxbjmBr5EQoz1PDDQWvG4xPCqAKtVkG5hlxh0XQ4kpPzGh9YqKjM6ZTUTLTtMnklS5Q9xWyi2NUkddIyILycbyVPCm6bKlSwbKdcHP1iFA8/WJpTnHeGSclVJdTYWug/iIoN9ptSS6liZQfs30C+uxtp9NR8oFDsAD6259nlG6yE/rACVjOXlJpSKe+4pCiM6Ak7W5q8oEEiewhUWGlNyU2JiWd7ls1zY6G1+g6QA0YJpCFTaG0i7VPbCR5uq8RPUiANNvEKewADxXNhttOdOZClWI6HkY0V5aVnsWKAc7X0tWbcJJmCEgI8RvppHMpPdYzkywOUm0EIQkAgADQ7j1jtitKSRgJVSnxJVF513RDrPcV5jlHNOXKqN+T26dP4myjCHWMt0KapJlcmn2xRbS64V+ep0EaoOUXlHHfyjKs1HosIW6rOqLS5dBCpVCu7pqfWM1JKSfdmhW9SVOVRLZdRacFibgR0pnIfBA6RQeEawIe6bEAg+UCjXTKomaSmWm1hEugd1Q0NxGhxcHqj1NieTQ8OpQhtsMnO2nwnraPJ4jGUqetLeLTOig0pYffYcGHA46FJ2Cd/wAolrWV5xBVYfTGO/uJxdOlpfVs+cSyBfl1pQbLHeQfMR704qUWjlTETDVYyzaVXsFizieihpHDCTjNN/c2NbGmC3KPQNRLQB82gBHx8ky01KVBI0zcF/zSrYn5xkUWHsM5Z+cluHeVnG8yXLaNqte+blrFIc6jR5dCGlTc42ZhtstHKR9oD4QfSADPY3OlyVmJJR78uslvySTcW8r/AIwMjT5OZCkJJ3I1gCjPqu+kckJufU/gYEZh2Mq481PTjhl3PtWuC0vKbJHM38/KAPqi1Zt1cqlhSwzIy6nHDe13Lc+ovAGq9m0kUSQcV45hRdUf9R0+6IyjVEBIoFXtECuAiwukL73lHNdJ6UZR6if2dtLmaip5YzpZTZKiNEnoPOJQhgNmtGOkxMt7SlvrfKsv2DNgCdio9OscVwpN5PpODKmlpzvIGYve4kvLLI8Sr25bchyjUm9LZ5lKmoXih4kCpalrcQVIykBVinY+vpGmMcrOT6SveUaM9E1jK8bexXncFO5rhTeXKSVX0TbleOuFXCwz5O6jSlPVR2T7Pt/oUFIsT5G0dOTjPlQi5AzSeDXlFNlIKVJzBV9PTbeNDrJmWgq1LDrrDanHMuUKygX1V5jyixqJvHcjjjc0jAisssyfWOG7rOlTnNdkb6cdUkh1pKVhf8CunWPN4HTrU56n9M1+50XLjKPqgwI+pOEzHFFD4U+VI8LyCTbkQI47iPzbGcWOeGZkuIKtwAB9I3UZZRiwzG0xIYoBGKqYJmTfZO6kEp9RqIqCM5dlFVGmS6lTJlgzdLyr2vlNrHqdNIoMwAkU+1Zi8ogf3V0+8ob3gUfOzOeUzVWc3dE0xYg9QLj7wIBGqTedC1JBUACbAE7HUc/OAOkw4SqYUBcjRPmQNIAzGaxdVm7iYp6HUa7pvp/xAEen5WYkFPSzAl3ph5LDqUjbXWANjkpcNtttjZCEj6CIU7wBIABVWazqdaWElnJ/Nm9I5qlTdp9DJIqUhYZDSGQ223f7W+6lHa3UxhCp0WcY/cYGgx2GIJxBREzSMi9hsOV+pjXOGs6rS7lbS1QM0xswENstp2Qu3rHA9lI2203O5jJ95A2g34pt0N40wPa43+UvcIVAK4C82nU3ivpseNY6OfFT6HOWosq4W3g0QAmxQPCo8yepjcq0sHPcUeVVcPBKhTpRvM+pk5UpIyW7tzsfWKpyeyNLSKmGMxlrpvYqJFzsL7RjVXzFj0BuO752gb21sI2UF1MZ9h57P0Xl2AdjeNdWmqjcJdGZKWndGiss5RYR1W1tG3hoiSc3J5Z0joMBH7SlcNUu/sBmSr5gCOa4XRmUS12dO2YKSdSSflEtns0JDbHSYEMARI19dIqBk8rSULTVJBxWRtLgXm+FJ1MZDuLP9sKc22hhqnl9ho/vFDUm+qr2gXB912rtKmpCdl9EcRIsNCnUXHlAI31cohRzFNyfWBRVnHHfZnlMi7xJyX5qgQQ/7TV9rurlQ4SLcucAcqTRHWfYkPizsxNF1aem5gDan3QkKUrQJBJ9BGMnhNsyjFyaS7mZy2P5l2bDLaUZCrprb/iOWVd0rGpdTfT6fc7r22hRrU6MHvjMh/ps4XCoHlHmcF4jWu9XNxtg016Kp4wKmOHQ1NNLGgI7/mBzj0LrGtM0xA2CVidqa3FE5GU/Zp5X6nzjOhFZyyNmpkx1GJIAyTtA2b/8hjzX+o7bL8+HuB6CBxTrbumNED3eNfkr3CjkslbZQleYG+hjYmfNA3E0wpmUaQhWUbG0ZwWp7kbPjDM0p6VeQs5hcAXizjplsQvyUqlCCgqy2I0Ea2/JQDjwd9rXNveOij3Nc+w99nv7mX+cYr80y7GjkR3mJIAUO1BgLlEp94rASOpJEaa6zEsSlhVopWpA8RypPkANY00OrQkNdQnShQSByjy+LcWrWdVQgljGTooUIzjliPI9oT3tXBfbQlIXlJHra8e5VninSrwfyySz7mdnaqvGrFv549F6GjRsOEzauSRXU55hGipiVFvUCMisG4BcdRT3mHJMJclkqHeT+8J/GBBDn6S7LybBeRw1LmOIEfCCqBT9Ps+Eeg/CBRCrlXMrT3X0jMpF7DzJtAgMlvb3aQFh9KZkgu8S4tlGuX1gAdQqyucdpTro74KkqPUjnADj2kVbgy5bB7zn/qN447ueygu56/CLfXW5kukdxD7OZXM648fdFh84878VVVQtKVqu+7NEanxFzUrfZGlYfcu4tPkI838OSxUkvKMr2PyRZUx1RC81xkC62wdOo/WPpq9LUsrqjgTwUezfDnsbannlBLr50SeQ5DzMZQcYpNkY8ARuISAMk7QNm/8AyGPMf6jtsvz4e4BpdWaZzFVlE6a8o1xjJLZHbxa7VWpy49I/yXBihgDwACMsT8Hk7HN/Ecu4AlbaVJGw6Rlia7E2JL4hl0ApQ2lIO4/oRMTfYbHQYlZ+AecTE12GwIxTOtzKEqRYKQb263jZSk4yw11JJZQ+dnf7mX9TGS/NHY0ciO8xPIgEftRmwhMvm2C830jnuH0LE++z9kjiOL1W4bgdBGFv1yJBSsu/bBP8MfKfiB6rn2SPStIf8WfUy/HUtw5sODQLAPzj6PgNT4rhUqL6wf7GNCp8Pfxk+ktmanguq+0SqSfGjuq+Wx+cddvU1w9UYcStuRXa7PdC3iFtRrFkGy1SpynoeRjqOBimKJXv+5T9RAbAfGDE4iXQJ1xLjnFTlKSDpcaaQIfotnwp9B+EDITVySH5ZxhwXQtRSf1gQzWoYHMuizlUDcoTYfp8oAYjLMS6qR7MoLZCykLHvEjf1gDQK5hyXmlAvoKiBYakafKNbhHVq7o6aV3VpQlCD2fUS8cyxprCDJDIlSjnvrc8t45L6zoXdeFS4We32OiwgnTnFdeqCGBKqXkNOqtmXcKt1jw40o2PFnSjtHOF90JSdW2y+qGSpzDrbwVmTwcpCkHxHzEfRVZOMs528HAugp1+qhpjiLTnDSszf+o7X6iOVNvb+hkO1FmVOS7Ti/EtIUfmI74Z0rJgy7GYMpxvJuOhIaQXClwlSRHm7NtN4OihU5VSM8dBJMsm6syMqkmygdwY1T1QeE8n0lo7a7Upumk8nnsqPhjHXLydfwVt/wBEH6ZgdbqQopDYOozbn5R5dxxqnSlpT1M4qrsqbwoJnxVcELZBXlC0jcp3HyjO24zTrPTnDLR+CqSxoSYBVJoIIAt5x6SqSTydFXh1vODio49fBTk6U4tZQhClr5AdI7FOMlnJ8lXt6lGbpzNXwJKrbQwhxOVYOo6RrTTqbGt9DRVCPQMT5IiAzTHjgmZxLY1blhmePK5tYescdaWZPHYySDOD21G+W/e7y1fCn3UiMqC/2SQOx1WiwhbqLZ8wSi8fPWttDiPE5KoswWc+y6HoNulQSXVnmGKUKpKhycBJCzky6aW8o9/hdrTsnN0ektvsa+IQScI90k37jZQcOsymbg5hmte5J29Y6Y04x+kwubyrcJKp2ErFky8mqurlkcR5uWGVPrG05GK05j2poacD0ja6CCvpcb7aQILk2gimyl1FRW9e5N91QKfp1nwj0H4QKKE+hXDnW2/HYlFvMcoEMWpDDUw5KyyuI4hkLcmUqvodcwgAxR9JJTzaVJl2Z8KZzbhJOsAb02sKAUNlAH6iIygHHVM9oknEjxJ7w+Uaqscx9jssaqp1lno9n9zO+zh1aULSpKkpCgpCiND1Aj578Q1ISqUq8JLVjde3Q66dF05zptbf5NTqEiiaYsdym6SNwbR7tGpG5oqa7r9zy5RcJYMhxFMOezrYXrlVqelo5IZjPDKzRezGoLfkG8w1R3AeoEd1HKWDBjWI2kMtxk9MJSTKXLmfUDpHnxUXP5uhn2FWpSq0cF1YIceBDoPUbG3KMamHBrx0PR4VKSuY479Qhg+SS7MgK1CRmt5iPF4pWdK3enq9j6K+qOFJ477BPGeI3UPCXZOXS6leuth0jfwLhltC0+NuI68vCXb7nzCp1bmvyKb07ZbOmCcROuuKl3+8oAlKvTrGv8QcMtlbxvbZad8Nf3QUKtCs6FR57pgTE8mlqZWlPhPeA9R+t4cOrSq28ZS69D6qzqOdJNlWmS76JczMuCp9SykW1skeXnHtLS8RfQ+Ru5ylWk298j9hFbhDJeB4p8V4kFiosHO+g+kx6JgUaxUEsMrdV7o09Y11J6ItlSyY9SULm8w1SlbmZ1Z0za6AekcDT6MyNbZCGJeyBZIGl9yesbLuure1lJeNvctKDnNIyPtDcW4tppKSU3uVAaXPK8eb+H9FOhVqt/PLZLvjyepy3UuIRxstzWcL072eVZaO4SCr1O8e9Tjpikefd1eZWlL1CwEZnOZHUcStys5UJxQK7FDLSRupVraRSMFTvaA64gsVCVcYYf7vEA1SDsYAHYwp6G1yEmyc6ApOU81AkW/GAR+hmxoPSBQDPIyzY/8AlR96f9rQIxDmsVS7ImXmpQBxpwNv6AEpO6vSAOE5MrdmJqQOUMuyvGlkpFrG1/mYAfMCVDjyDCz4gnIr1ToYjKBe1UPhlC2nFJReywnn0v5Rrc+XVjUfTo17no2VCncU50n9WMxfsVMNzjc0w2Fbp0XbS1tvrHx/ErONjxF6/wAuTyvZ/wCC2lxN08/qWzXqaBKsJQkJR4RtH19GnCnBRprCOCpOU5OUuouYmwciZzKbOR1QN/hPr0iVKKnuupimV6bIqYkhKNucJ5GpPXXW0aZS+Vwbwy+oVodfQ84tgG62ki569Y206mp6SNFw0hokmxud9Yy5UPAyZpjuXsEn4VkfWOCS6o7rCei4g/UD4fqIl5hKz4Tor0PP5R5d9bfEUHBdeqPq7ujzabihqxFhlE4UvNOBK7CyhqFDltHn8K45Ph8JW9eGqGendM+WqUZxqa4PTNH1h7DzciFuuuBSzuo6ADoPOMeK8YqcT00KMNMF0j3b9S0qM5Tcm9Un3E2uVHjPOO8uXoBHrWdvyKUaffufU0KfJpJPsOfZ9J3ZZSdlEqPpHpxjmphnxVSeqTl5Y9N0tpKswGo5x2qlFdDVkuKUACSbAakxm2ksshl+Lqx7cVNhfCk2j3183FD3U9Y4p1dTy+nb/JmlgsYakc5QpDZyp/dt+6P4nD+UY0oOTzjP8IMeZqRC2il1RPMqGlj5dBG26o0pUnzt0tzKjUlTmnHqZti2spYaLKAFZjZKiRcHmfWPnOB2arXnPl9MN/t2O27qzmlGP1S22Gzs4VMKlQt9ZXc9y+4AA59I+pptzcpvu9l4ML+jSoSjSh1S+Z+WMk/NBppxxWyEFX0EbTgMQnaFMPU5qaZTne46nig+8M2mnOKQ5V/FM3VWkyYkVNrUpOdZSbJA3sSNIAsUmVD9cl2b5ky6Rf8AlF/ygEbRN1MoWU5QbW5+V4DJWxQ3ZKHhu0oE+h0MCmYY4wrOuzjqpIJDMy2OKTsf94EOuFez16XmGpiYmitbYsEjbL8Nzy8oAZMFK9mnpuTVolauOz6K8QHziAcKjJJeaW0saKFv0jBxUlhm6jWlSmpx6ow9tCpGbU07mSjN3iNNtQfneOS6tvjLV0sJ1IdM90eheRjTqq5p/RPr6M2HDdWS8i3MbA72jzeD3bS+Fq/UunqvH2OS4p/rXRl2rSq3GlIbcLaj7wj3KkNcdOcHMngUqxVUoUlDpupItny2v6xw1W1s8v1MkhLqtSMlOpm5chQWLLHI+sZQepbbNA1iiV5qYlkTIIQg75tLG9rR1RqLTqlsY4F3G1LDgWBs4LpPLMNR9Y56qxLUujMlky8HqLEaEdCN45Jx0ywfZ2Nyriipd+j9y1KVF1r924pI6A6fSOerbUq31xTN1aFJrVUSx5PJuecc/eOKV5E6fSFKhTpfRFItOnTjvFIrply6tDKd1nXyHM+UdVJb6vBwcVueVR0J7y/jubLhWUCdR4UJCU/KOu3jmTkz5Nh9x0JBUohIG5JsI6nJRWWYmb4yxaZk+zSV1jZa07fXpHHUqczbov5M0sAugYe4i0trKnMm+UdxP6mNUY6nhIvQ1eRlktICEJCQOX6x6EI4WEjWCMT1HKgoBAvopXJI6mPneL3nNmrWlv5x38L/ACddvTwtcjJKdJLn50IGqUm2YbWG6v68o9qnbq2oq2X1PeXp6HXZYWq8qdI7R9WbrKsJbQlCRZKQAPkI6ksLCPMnNzk5S6vcUe1CdPAblG/3k04EADfKDdR+kUwL7bAaShtGgQkJHyikK1Vmg20tZsAASToOXWAE7sPky6/NTqticqb9Cf8AaANBMopwleneJIuT1NthEKHZuXDiFIOygRFAr0xRLZQrxtKKFfLY/SBCxaBRcxmytsMzzQu5Kq74+Js+IecCD1ITqHmkOtm6HEhST6xiyip2jYX9qb4qB9ogaj4h+ojXPVFqpDqv3PSsa8HF29b6Zfs/In4Mr6kHgqtnTayibXA5fKPE4xYKSV9a5SW8l4fn28mGmVCbt632flGr06eS6m4OvOO3h3EI3cMPaa6r+6OatSdN+h7UKe2+gocSFA87aj0j0mtSwzSZxVsBvgqSgBxs+E31/wCY4/h5Rfysz1LuW8N0QtSjknOXSlSszZHLnr87RXhZjUXUnsfOI8SBn2ZtQPDHcUbbW8KgYwk9ccLsXAvYqp+UiYRYtrsF2+Lkr0Ol4141xwuq6Hfw+7+Gq7/S+v8AkX3GlLIQgFSzqEjmPOMaOVLUj2OLzp8jS3u91jv7nt8qbqJ7u9979IxnGTnjG7N9lXoRtlKL2j18oa8G0kpBecslxzw39xPz2Jja8RWldD5q6uZXFVzf29ENjuMpdhPBYCn3E/CNCfX1jbz1FaYLPqcunyK1bn5h85p5wMscmkHvK9RGmUnJ5luzJeh1obTj5CZSVKGh7yxlBjYqNSe7JlIfqVSFNpAWoD+FAsPmecdMaOOrMclufnQgZR4jsI8zivFI2kNEfrf7er/sbqFHW8voY/i6sKdWWEFRcUqzhGwF9EjrGHCLF28fjK3V/Qu7b7s6o03dVFRh0/U/CRomAcMiUZuofarAv/COnr1j2KcWsyl1fUl/cxqNUqX0R2Xr6jTfroBvGw88zmlTPt1QdnD+5l7ssX5n3lCKQZbwAgdq1XyshlHjdOUAQIPOFKOJOnNMpHfWBf8A1LFz914GQ1MNBKQkchAHSAFmuo4Ewl//AA3bNueR91X5QIz7WLQB4QCCCLpULKB5g7wAt4SmTITaqe6fsHbrlFHbqpu/lyiA0CIUzTtCwWbmZlk2IN1pHLmSP0jCMnRlrjun9S8o9WlUheUlQrPEl9Ev7MG4PxWri8NyyFe6B7xjwOJ8MdHF5Y5x1fmP+jStVOToXCw/5HSfqz3EQR3UAa9CfOPMnxmvcOMobSXZd/Jvp21FQerqFGapxEKSDw3CO6TtfrHtWXGKddaKnyy/Y46ttKG63QKmWHmpa0y6hwi5BI1+Ud8oOMMOWTnzlifWJliZZU2okHcG2x5RoU9LyZYAOGKgppZlZgXac0Tfa8ZyS+qP3AxSlOblL8O5WfeVuB0HlGM552G76nr9JZmHEurFlJ1UBsroVekIzaWBugNWqs26shx3I0nQIRur1IjFZfbICFCm81kSjBQjmoJ1PzMZ8urJ9BlDfScPd7iOMAr+N03t6CN9Ok4LOyMW8hqaqwQMqbKUOmiRHmXvG4Uloo/NLz2OmjaylvLZAiWrziOIXNQfB/t5R5VHitxTi49ZPz+n/wC8HXWtqTUXH7iLirEz3ELaFArOuZOuTyj1OHcJgo/F3md90n1k/VGmPMrz5Nv934Gbs+wZw7TMwLuHVCTuD8R8+gj2251Z8yp9l4Rsr1qdtS+Ft+n6peWaDGw8sTO0OsrsiQlj/eZnQkf4bfvKPTTQQBZplPRLstsNiyG0gep5k+ZMUh9zLoQkqOwgDN8JyZqtXLytZeX1Hmb6fUwCNnR33yfdbFh/qO/3afKBS/AEgCtUZNLza21i6VAj/f1EALFKcUM0u7++Z5/Gj3VCBC2YFBmIaKicZ4SjkUk5mnBuhY2I8rwIdcFYlU8Vys0Mk6xYLTycHJaOoI3iMo1xAIGMsAB0l6W7q9yjbzJT0PlGMddKWul912Z6lO5pXEFRuvtLugaMOVCZp5StVlA6JOilpG2scys6ELhXdCGmT6rtnvg10+XSnKjXlqj2kuwtydempRXBfbU4AbAEWUOWh5xz3vDLO8zJ/wDFPz2fudLoVaUdVJ64/ujSKVNrUtDakXSrU5x4R+seJwm4qxrcpVE457/2NdxRpuk6ncIVnCsu+PDw1clJ/MR9XOnGS3PKUsCtM4LQghK3s673ShKdd9z0EcropPSnlmeoNTVHU0yFrIKxoR0+cJ0dEMkzueLoBcZzJ94d5I0JHkesVUNUE11Gdz5wzhKnIB4bWdafFxb5gfQx0QnF7dyMbm0hIskBI6AWjaQTq3WHRxcyVEN3Nk8wOkfGXlStcXPInUSTePRe569OlThTU4rLa+5nE1VpufVwmEKQg+6nc68zyEfRWfD7SyeYLmT8vovZF5FSpHVWeiP7jDVMOVCXlUJBDhXZKrC6kDkB18zG+FtRp1ZXEoapvt2z5ZolGFxUVKlLRBLdvv7B7BWAUy9nX7Kc3CdwD1PU/hG7TKctdV5f8GVa7p0oci1WI933Y9xmeYA8XYlRIs51DO6s5WWhutZ2A8vOKBdwxRnGiuZmTmnH9XD/AJaTs2nyEUgdgDO+0rECrJlGNXndAByGkAP2D8PimySGU2Lq9z1Urf6QKNEoxkQE79T1J3gDtAEgCQAv4qpa1BMwxo+1rb407qQfXlAFSQnUvth1GgPiHNKuYPzgQ6lMAB8SUD2nI40vgzTOrLo/9VdUnaAL2EsXe0KMvMp4E434mzssfEg8wYhRpgDwxAK3aG0oy2ZtkOOhQyqsCUa7xhU0tYnHVHujss4znJxhU0P+fQQm8dOpsHm9RuU6X6aR4dX8PWlV6rWppf8A1fb2ZvqQurf82GV5QeksdgpSeInv6ZfeT63jB8P4rafQ21/VP/BzKtb1OuzCtKrTTWcp+0UT33d/l5CNEOKXlFfPSWX7pszdCEukgu1Xm3EnuZgN7xlL8RaXidP9yK09Tq1WQR3E6DodIxl+JVHbl/uX4PywBV660Sh4K4a82UKTzPRQ6RP/ACN9cSxTp4a3yOTTj9UgZWsdZCUlaQoC9gb39LRujw3id3vVk0n522MedQh9O7/qLf8AbJ5YKGkkqVoSrXU9BHVT4FYUZaq0tTXRL+7OmlSvLjenHSvLNOwOxllEEshlw+PTVR6/OPYi1j5Y4Xg5btSVTTKevHcYBGRykgAJizEzUi1nX3nFaNNJ8TiuQA/OKBXolIdce9un7KmSPsmh4WEnkOqvOKQYhAoAxdiJEowpajryHMnkIEBPZThhS1Kqk5cLVctpPup1F4A02SQVq4qvRA6Dr84FCEASAJAEgCQAnV6QVKOKm2ElTSv+oaHPXxp8xzECYLMu+hxAcbUFNq2I/A9DAZPuBQTiChNzYTmJbdQbtPo0Ug8vUeRgCvTcXvSqxL1ROUbNzaR9mscs/wAKoEHll1K0hSFBSSLhSTcH5xCn1EAv4pw2iZbORCA7yURb8I1VaSqLwddC+r0Polt47CqvsrSpCTxMjvvC1x9YtONSmvlmzqd/RqbVqMX7bAl3sym0Aht0FJ3ANr/WNvPuEsPD90a3S4bN5WqP3yc2sIVRu4SVWP8AFGPM2+ajF/Yvwdk+leS+x7LYQqdstykf6ovNx0pR/oR2dj3ryf2OjHZfNLN3HEpB1sSTF59w+mI+yKocMh1UpfcJr7LMiLocC3b8xp9d401YVKv1TyzOPEaVHahSS9erHPD2H25ZtI4aOJbvKA3+sWnTUFg5K97Wr/XL7dg1Gw5TyAE7EGOUpX7PIo9rmjocvgb81q/KLgFOhYbLbhmZpz2icVus+Fv+FsbCKQO3gAXXqy3LNqWtQAA5/wBbwAlYQoLtYmhNzKFJk2z9mg6Zzy9YA14J4qglOjSNCBsojYC3If1ygUJAQB7AEgCQBIAkAeEX0MAI9WpD0k4p+UTxGVm70v8AipvoecCYLdNqLUwjiMKzJ5g+JJ6KHKALMCnxMMIcQUOJC0K3SoXEALSMPzMmSumvWTe5lniSg+SD7sCBKT7QW0kInmXJRzqoXbPoqJgZG2UmkOpCmlpcSeaSD+ETAO0CkgCQBLwBIAkAeOrCRdRCR1UbRcAT692lyEtmAcLyx7reov6wwBAbx6qqPhiYdXJS6zZKWwQXPIr/AEikNGpVMalUcNhAbTzturzJ3MAWyYFF/E2J2ZRBUtWvIDcnyECCth3C0zWHRMzmZmTSbob2K7ajQ8vOANal0JUlLTIyMoGW4FtByT+v9EUKNNhIAAsBAH1AEgCQBIAkASAJAEgBOr+EFcT2mRWGH/eSPA55KH5wANpuJkqXwZpHs0xtZXgWf4FQIH1aQKeEwBVqzrYYcU8lK0ISSQsAwIYPhpE26XHpGYDagokMZ7G3LKOcAO8zjmfkG2zMPtOOrFzLqSc6fW0AGaR2oPutF32RC0JNlFK/CfMHaACQ7SSEhS5F4JPvaZfrDAOU32qNtJC3JR9CDoFKsAfQwwCvPdpzyGg8JIpZV4XFq0MMACSnaTMzbqWQ+xKZjYKIJ+hMABa1T5ydnlSTM048poXdWtVkX6ADlAAydYdfadkXmUNzUpdaFNi3ESNwevWAPGVzk20zPIbZdTJkJ4KB3hbmobmANboGIDMsB51ky6uaVaX8xflACxiLHgz8CTSX3laAJ1APnaALuFuzklQnKsviODVLO6U+o5nygU0dppToAtw2gLBI0zDl6C3IQARQgAADQCAPqAJAEgCQBIAkASAJAEgCQAMrlAYm0ZXmwroeY9DACTMUefkDdhXtcvvw1+JI8lenWBD7p2MJZ05FlUu7zQ6La+R5wB9Yzpb03JLYllpClkXJOhHS4gBBotG4KpeVnqcsLSqyJpkm5594jlAH1RXGWq3NKqJSClJ4XFF0npvvpAHPFCZFchNTUgpYKnAh1I0SD1AEAXMUPKRhuWAWe8U7K1P5wAKxjPNu/s+UfdKGUM5nD5kaXgDhTp8TFHm5MqK1Sys7RJ3TmO0AfNfqEo9R5NLeT2xKgAlCe9oedtYAPP0Ofk32Z+Vb4qnGkh5q+t7a3gC/QKU/7a5UqhkaUpJSloHkfi++AKjWIpGnKdEmFOOuklSU63JO2nKALDGGqrUzmmFexy2+U6KI9OW3O0AP2GcOSsknJJtBbnvOqFz81fkIFGFmR1zOHOr7h6CALsASAJAEgCQBIAkASAJAEgCQBIAkASAA1bwxLTQs62k+dhACXN4AmJe6pOZWkfAo5k/Q6/SAKf7YqbGj8ul4Dmg6/Q7QIDaniSQmbCdlF3Gl1JNx8wIAutVSkrl1SoKW2VDVNrG/W/MwAAlsJ04KRmqK3GUKzJaJ0gA21LUpEyqZU6l1ZFsi9UgcrCAB85N0dDy3gohS05VIR4SLdIApyFfpzKgZORUtY2OQk/hABxD1amr8GV4A+J0hP3E3+6APpns2cdOaoz5V1bZ9drkX+6AHPD+G5aVt7HKpSf8ANc1V9Trt0IgUPCnlWrqyr+EaJ+kAXUIAFgAB5QB9QBIAkASAJAEgCQBIAkASAJAEgCQBIAkASAJAHw40lW4B9RAA+aoLK90/184ABz/Z9LObpH0t94P5RAAnezWSRmUtoLF/jWLa25EQBzRgWmgf9Lr/AOVy30v+cUgYo2GpRtV2pRgKA3VmV/7KMCjKzJuW0WhAt7iB+kAdP2YD41rV6nT6QBYalEJ8KQIA7wBIAkASAJAEgCQBIAkASA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2" name="Text Box 6"/>
          <p:cNvSpPr txBox="1">
            <a:spLocks noChangeArrowheads="1"/>
          </p:cNvSpPr>
          <p:nvPr/>
        </p:nvSpPr>
        <p:spPr bwMode="auto">
          <a:xfrm>
            <a:off x="-148" y="-3894"/>
            <a:ext cx="9036644" cy="336550"/>
          </a:xfrm>
          <a:prstGeom prst="rect">
            <a:avLst/>
          </a:prstGeom>
          <a:solidFill>
            <a:srgbClr val="E6FD07">
              <a:alpha val="70000"/>
            </a:srgb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lang="es-ES" sz="1400" b="1" dirty="0" smtClean="0">
                <a:solidFill>
                  <a:srgbClr val="000000"/>
                </a:solidFill>
                <a:latin typeface="Verdana" pitchFamily="34" charset="0"/>
                <a:cs typeface="Arial" pitchFamily="34" charset="0"/>
              </a:rPr>
              <a:t>RESUMEN</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467544" y="512093"/>
            <a:ext cx="7992888" cy="1692771"/>
          </a:xfrm>
          <a:prstGeom prst="rect">
            <a:avLst/>
          </a:prstGeom>
        </p:spPr>
        <p:txBody>
          <a:bodyPr wrap="square">
            <a:spAutoFit/>
          </a:bodyPr>
          <a:lstStyle/>
          <a:p>
            <a:pPr algn="just"/>
            <a:r>
              <a:rPr lang="es-EC" sz="2600" dirty="0"/>
              <a:t>En este proyecto, se obtendrá como resultado final un sistema domótico, cuya interfaz web permitirá el control automatizado del sistema de iluminación eléctrico de una vivienda.  </a:t>
            </a:r>
            <a:endParaRPr lang="es-ES" sz="2600" dirty="0"/>
          </a:p>
        </p:txBody>
      </p:sp>
      <p:sp>
        <p:nvSpPr>
          <p:cNvPr id="3" name="2 Rectángulo"/>
          <p:cNvSpPr/>
          <p:nvPr/>
        </p:nvSpPr>
        <p:spPr>
          <a:xfrm>
            <a:off x="460375" y="2132856"/>
            <a:ext cx="8072065" cy="2092881"/>
          </a:xfrm>
          <a:prstGeom prst="rect">
            <a:avLst/>
          </a:prstGeom>
        </p:spPr>
        <p:txBody>
          <a:bodyPr wrap="square">
            <a:spAutoFit/>
          </a:bodyPr>
          <a:lstStyle/>
          <a:p>
            <a:pPr algn="just"/>
            <a:r>
              <a:rPr lang="es-EC" sz="2600" dirty="0"/>
              <a:t>El presente proyecto, tiene como finalidad el control domótico de luces, enfatizando en la actualización de los estados de los controles de encendido y apagado de la aplicación web,  de todos los usuarios  de forma automática y en tiempo real.</a:t>
            </a:r>
            <a:endParaRPr lang="es-ES" sz="2600" dirty="0"/>
          </a:p>
        </p:txBody>
      </p:sp>
      <p:sp>
        <p:nvSpPr>
          <p:cNvPr id="4" name="3 Rectángulo"/>
          <p:cNvSpPr/>
          <p:nvPr/>
        </p:nvSpPr>
        <p:spPr>
          <a:xfrm>
            <a:off x="460375" y="4221088"/>
            <a:ext cx="8072065" cy="2092881"/>
          </a:xfrm>
          <a:prstGeom prst="rect">
            <a:avLst/>
          </a:prstGeom>
        </p:spPr>
        <p:txBody>
          <a:bodyPr wrap="square">
            <a:spAutoFit/>
          </a:bodyPr>
          <a:lstStyle/>
          <a:p>
            <a:pPr algn="just"/>
            <a:r>
              <a:rPr lang="es-EC" sz="2600" dirty="0"/>
              <a:t>Para el control en tiempo real se utilizarán las características que ofrece la Base de Datos “</a:t>
            </a:r>
            <a:r>
              <a:rPr lang="es-EC" sz="2600" dirty="0" err="1"/>
              <a:t>Firebase</a:t>
            </a:r>
            <a:r>
              <a:rPr lang="es-EC" sz="2600" dirty="0"/>
              <a:t>”, que provee una API para guardar y sincronizar datos en la nube en tiempo real, evitando la generación de código adicional.</a:t>
            </a:r>
            <a:endParaRPr lang="es-ES" sz="2600" dirty="0"/>
          </a:p>
        </p:txBody>
      </p:sp>
    </p:spTree>
    <p:custDataLst>
      <p:tags r:id="rId1"/>
    </p:custDataLst>
  </p:cSld>
  <p:clrMapOvr>
    <a:masterClrMapping/>
  </p:clrMapOvr>
  <p:transition advTm="134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70" decel="100000"/>
                                        <p:tgtEl>
                                          <p:spTgt spid="12"/>
                                        </p:tgtEl>
                                      </p:cBhvr>
                                    </p:animEffect>
                                    <p:animScale>
                                      <p:cBhvr>
                                        <p:cTn id="8" dur="770" decel="100000"/>
                                        <p:tgtEl>
                                          <p:spTgt spid="12"/>
                                        </p:tgtEl>
                                      </p:cBhvr>
                                      <p:from x="10000" y="10000"/>
                                      <p:to x="200000" y="450000"/>
                                    </p:animScale>
                                    <p:animScale>
                                      <p:cBhvr>
                                        <p:cTn id="9" dur="1230" accel="100000" fill="hold">
                                          <p:stCondLst>
                                            <p:cond delay="770"/>
                                          </p:stCondLst>
                                        </p:cTn>
                                        <p:tgtEl>
                                          <p:spTgt spid="12"/>
                                        </p:tgtEl>
                                      </p:cBhvr>
                                      <p:from x="200000" y="450000"/>
                                      <p:to x="100000" y="100000"/>
                                    </p:animScale>
                                    <p:set>
                                      <p:cBhvr>
                                        <p:cTn id="10" dur="770" fill="hold"/>
                                        <p:tgtEl>
                                          <p:spTgt spid="12"/>
                                        </p:tgtEl>
                                        <p:attrNameLst>
                                          <p:attrName>ppt_x</p:attrName>
                                        </p:attrNameLst>
                                      </p:cBhvr>
                                      <p:to>
                                        <p:strVal val="(0.5)"/>
                                      </p:to>
                                    </p:set>
                                    <p:anim from="(0.5)" to="(#ppt_x)" calcmode="lin" valueType="num">
                                      <p:cBhvr>
                                        <p:cTn id="11" dur="1230" accel="100000" fill="hold">
                                          <p:stCondLst>
                                            <p:cond delay="770"/>
                                          </p:stCondLst>
                                        </p:cTn>
                                        <p:tgtEl>
                                          <p:spTgt spid="12"/>
                                        </p:tgtEl>
                                        <p:attrNameLst>
                                          <p:attrName>ppt_x</p:attrName>
                                        </p:attrNameLst>
                                      </p:cBhvr>
                                    </p:anim>
                                    <p:set>
                                      <p:cBhvr>
                                        <p:cTn id="12" dur="770" fill="hold"/>
                                        <p:tgtEl>
                                          <p:spTgt spid="12"/>
                                        </p:tgtEl>
                                        <p:attrNameLst>
                                          <p:attrName>ppt_y</p:attrName>
                                        </p:attrNameLst>
                                      </p:cBhvr>
                                      <p:to>
                                        <p:strVal val="(#ppt_y+0.4)"/>
                                      </p:to>
                                    </p:set>
                                    <p:anim from="(#ppt_y+0.4)" to="(#ppt_y)" calcmode="lin" valueType="num">
                                      <p:cBhvr>
                                        <p:cTn id="13" dur="1230" accel="100000" fill="hold">
                                          <p:stCondLst>
                                            <p:cond delay="770"/>
                                          </p:stCondLst>
                                        </p:cTn>
                                        <p:tgtEl>
                                          <p:spTgt spid="1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6">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DESARROLLO DE LA SOLUCIÓN. </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2286000" y="1997839"/>
            <a:ext cx="4572000" cy="3170099"/>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just"/>
            <a:r>
              <a:rPr lang="es-ES" sz="2000" b="1" dirty="0"/>
              <a:t>DESCRIPCIÓN DE CASOS DE USO</a:t>
            </a:r>
          </a:p>
          <a:p>
            <a:pPr algn="just"/>
            <a:r>
              <a:rPr lang="es-ES" sz="2000" b="1" dirty="0"/>
              <a:t> </a:t>
            </a:r>
          </a:p>
          <a:p>
            <a:pPr algn="just"/>
            <a:r>
              <a:rPr lang="es-ES" sz="2000" dirty="0"/>
              <a:t>La descripción de los Casos de Uso (CU) se realizará mediante una tabla descriptiva, en la cual se podrá apreciar:</a:t>
            </a:r>
          </a:p>
          <a:p>
            <a:pPr marL="342900" lvl="0" indent="-342900" algn="just">
              <a:buFont typeface="Arial" pitchFamily="34" charset="0"/>
              <a:buChar char="•"/>
            </a:pPr>
            <a:r>
              <a:rPr lang="es-ES" sz="2000" dirty="0"/>
              <a:t>Nombre</a:t>
            </a:r>
          </a:p>
          <a:p>
            <a:pPr marL="342900" lvl="0" indent="-342900" algn="just">
              <a:buFont typeface="Arial" pitchFamily="34" charset="0"/>
              <a:buChar char="•"/>
            </a:pPr>
            <a:r>
              <a:rPr lang="es-ES" sz="2000" dirty="0"/>
              <a:t>Descripción</a:t>
            </a:r>
          </a:p>
          <a:p>
            <a:pPr marL="342900" lvl="0" indent="-342900" algn="just">
              <a:buFont typeface="Arial" pitchFamily="34" charset="0"/>
              <a:buChar char="•"/>
            </a:pPr>
            <a:r>
              <a:rPr lang="es-ES" sz="2000" dirty="0"/>
              <a:t>Actores</a:t>
            </a:r>
          </a:p>
          <a:p>
            <a:pPr marL="342900" lvl="0" indent="-342900" algn="just">
              <a:buFont typeface="Arial" pitchFamily="34" charset="0"/>
              <a:buChar char="•"/>
            </a:pPr>
            <a:r>
              <a:rPr lang="es-ES" sz="2000" dirty="0"/>
              <a:t>Pre-condiciones</a:t>
            </a:r>
          </a:p>
          <a:p>
            <a:pPr marL="342900" lvl="0" indent="-342900" algn="just">
              <a:buFont typeface="Arial" pitchFamily="34" charset="0"/>
              <a:buChar char="•"/>
            </a:pPr>
            <a:r>
              <a:rPr lang="es-ES" sz="2000" dirty="0"/>
              <a:t>Actividades.</a:t>
            </a:r>
          </a:p>
        </p:txBody>
      </p:sp>
    </p:spTree>
    <p:custDataLst>
      <p:tags r:id="rId1"/>
    </p:custDataLst>
    <p:extLst>
      <p:ext uri="{BB962C8B-B14F-4D97-AF65-F5344CB8AC3E}">
        <p14:creationId xmlns:p14="http://schemas.microsoft.com/office/powerpoint/2010/main" val="34265478"/>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6">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DESARROLLO DE LA SOLUCIÓN. </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2910798" y="755412"/>
            <a:ext cx="3101362"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C" dirty="0"/>
              <a:t>MÓDULO DE CONFIGURACIÓN </a:t>
            </a:r>
            <a:endParaRPr lang="es-E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686" t="22388" r="14589" b="6507"/>
          <a:stretch/>
        </p:blipFill>
        <p:spPr bwMode="auto">
          <a:xfrm>
            <a:off x="1331640" y="1251199"/>
            <a:ext cx="6428096" cy="5418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65006852"/>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6">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DESARROLLO DE LA SOLUCIÓN. </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01513" y="755412"/>
            <a:ext cx="8934983"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b="1" dirty="0"/>
              <a:t>MÓDULO DE ACCESO</a:t>
            </a:r>
          </a:p>
          <a:p>
            <a:endParaRPr lang="es-ES" dirty="0"/>
          </a:p>
          <a:p>
            <a:r>
              <a:rPr lang="es-ES" dirty="0"/>
              <a:t>Éste módulo, es el que permitirá la inacción del usuario con la interfaz, permitiéndole controlar el sistema eléctrico de la vivienda.</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314" t="23463" r="10560" b="10000"/>
          <a:stretch/>
        </p:blipFill>
        <p:spPr bwMode="auto">
          <a:xfrm>
            <a:off x="1475656" y="2045539"/>
            <a:ext cx="6651295"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16968698"/>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6">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DESARROLLO DE LA SOLUCIÓN. </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79512" y="836712"/>
            <a:ext cx="8712968" cy="14773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b="1" dirty="0"/>
              <a:t>MODELO DE CONTENIDO</a:t>
            </a:r>
          </a:p>
          <a:p>
            <a:r>
              <a:rPr lang="es-ES" b="1" dirty="0"/>
              <a:t> </a:t>
            </a:r>
          </a:p>
          <a:p>
            <a:pPr algn="just"/>
            <a:r>
              <a:rPr lang="es-ES" dirty="0"/>
              <a:t>En este modelo se muestran las entidades del aplicativo web, utilizando un Diagrama de Clases, para los Módulos de, entiéndase que dentro del Diagrama de Clase se muestran únicamente los atributos y no las operaciones, ya que no está orientada a objetos.</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996952"/>
            <a:ext cx="6527798"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3461274"/>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6">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DESARROLLO DE LA SOLUCIÓN. </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79512" y="836712"/>
            <a:ext cx="8712968" cy="203132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b="1" dirty="0"/>
              <a:t>DIAGRAMA DE MODELO DE NAVEGACIÓN</a:t>
            </a:r>
          </a:p>
          <a:p>
            <a:r>
              <a:rPr lang="es-ES" b="1" dirty="0"/>
              <a:t> </a:t>
            </a:r>
          </a:p>
          <a:p>
            <a:pPr algn="just"/>
            <a:r>
              <a:rPr lang="es-ES" dirty="0"/>
              <a:t>Cuando se realiza un aplicativo web, es necesario saber cómo están enlazadas las diferentes páginas, en el caso de presente proyecto es necesario conocer el funcionamiento de cada uno de los elementos de la interfaz web, que mediante un diagrama de contenidos (nodos navégales) y enlaces se especifica la relación de contenidos mediante los menús que direccionan las rutas de navegación</a:t>
            </a:r>
            <a:r>
              <a:rPr lang="es-ES" dirty="0" smtClean="0"/>
              <a:t>..</a:t>
            </a:r>
            <a:endParaRPr lang="es-ES" dirty="0"/>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604" t="45836" r="14563" b="14224"/>
          <a:stretch/>
        </p:blipFill>
        <p:spPr bwMode="auto">
          <a:xfrm>
            <a:off x="1115616" y="3111690"/>
            <a:ext cx="7172862" cy="30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49375703"/>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6">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DESARROLLO DE LA SOLUCIÓN. </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194" name="Imagen 1"/>
          <p:cNvPicPr>
            <a:picLocks noChangeAspect="1" noChangeArrowheads="1"/>
          </p:cNvPicPr>
          <p:nvPr/>
        </p:nvPicPr>
        <p:blipFill>
          <a:blip r:embed="rId3">
            <a:extLst>
              <a:ext uri="{28A0092B-C50C-407E-A947-70E740481C1C}">
                <a14:useLocalDpi xmlns:a14="http://schemas.microsoft.com/office/drawing/2010/main" val="0"/>
              </a:ext>
            </a:extLst>
          </a:blip>
          <a:srcRect l="26324" t="15857" r="27513" b="31732"/>
          <a:stretch>
            <a:fillRect/>
          </a:stretch>
        </p:blipFill>
        <p:spPr bwMode="auto">
          <a:xfrm>
            <a:off x="977471" y="1052736"/>
            <a:ext cx="7188910" cy="52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32555034"/>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6">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DESARROLLO DE LA SOLUCIÓN. </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48054" y="836712"/>
            <a:ext cx="8712968" cy="286232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S" sz="2000" b="1" dirty="0"/>
              <a:t>MODELAMIENTO DE LA </a:t>
            </a:r>
            <a:r>
              <a:rPr lang="es-ES" sz="2000" b="1" dirty="0" err="1"/>
              <a:t>FIREBASE</a:t>
            </a:r>
            <a:r>
              <a:rPr lang="es-ES" sz="2000" b="1" dirty="0"/>
              <a:t> (Clave-Valor).</a:t>
            </a:r>
          </a:p>
          <a:p>
            <a:pPr algn="just"/>
            <a:r>
              <a:rPr lang="es-ES" sz="2000" b="1" dirty="0"/>
              <a:t> </a:t>
            </a:r>
          </a:p>
          <a:p>
            <a:pPr algn="just"/>
            <a:r>
              <a:rPr lang="es-ES" sz="2000" dirty="0"/>
              <a:t>Este modelo se muestra los datos de la </a:t>
            </a:r>
            <a:r>
              <a:rPr lang="es-ES" sz="2000" dirty="0" err="1"/>
              <a:t>Firebase</a:t>
            </a:r>
            <a:r>
              <a:rPr lang="es-ES" sz="2000" dirty="0"/>
              <a:t> </a:t>
            </a:r>
            <a:r>
              <a:rPr lang="es-ES" sz="2000" dirty="0" err="1"/>
              <a:t>Realtime</a:t>
            </a:r>
            <a:r>
              <a:rPr lang="es-ES" sz="2000" dirty="0"/>
              <a:t> </a:t>
            </a:r>
            <a:r>
              <a:rPr lang="es-ES" sz="2000" dirty="0" err="1"/>
              <a:t>Database</a:t>
            </a:r>
            <a:r>
              <a:rPr lang="es-ES" sz="2000" dirty="0"/>
              <a:t> que se almacenarán como objetos </a:t>
            </a:r>
            <a:r>
              <a:rPr lang="es-ES" sz="2000" dirty="0" err="1"/>
              <a:t>JSON</a:t>
            </a:r>
            <a:r>
              <a:rPr lang="es-ES" sz="2000" dirty="0"/>
              <a:t>, véase esta Base de Datos como un árbol </a:t>
            </a:r>
            <a:r>
              <a:rPr lang="es-ES" sz="2000" dirty="0" err="1"/>
              <a:t>JSON</a:t>
            </a:r>
            <a:r>
              <a:rPr lang="es-ES" sz="2000" dirty="0"/>
              <a:t>, enlazado mediante nodos y cuyos valores se alojan en la nube, ya que las </a:t>
            </a:r>
            <a:r>
              <a:rPr lang="es-ES" sz="2000" dirty="0" err="1"/>
              <a:t>FireBase</a:t>
            </a:r>
            <a:r>
              <a:rPr lang="es-ES" sz="2000" dirty="0"/>
              <a:t> no utiliza ni tablas ni registro. </a:t>
            </a:r>
          </a:p>
          <a:p>
            <a:pPr algn="just"/>
            <a:r>
              <a:rPr lang="es-ES" sz="2000" dirty="0"/>
              <a:t> </a:t>
            </a:r>
          </a:p>
          <a:p>
            <a:pPr algn="just"/>
            <a:r>
              <a:rPr lang="es-ES" sz="2000" dirty="0"/>
              <a:t>En éste proyecto, sólo se utilizará un sólo nodo, llamado luces con tres claves/valores.</a:t>
            </a:r>
          </a:p>
        </p:txBody>
      </p:sp>
      <p:pic>
        <p:nvPicPr>
          <p:cNvPr id="9218" name="Imagen2"/>
          <p:cNvPicPr>
            <a:picLocks noChangeAspect="1" noChangeArrowheads="1"/>
          </p:cNvPicPr>
          <p:nvPr/>
        </p:nvPicPr>
        <p:blipFill>
          <a:blip r:embed="rId3">
            <a:extLst>
              <a:ext uri="{28A0092B-C50C-407E-A947-70E740481C1C}">
                <a14:useLocalDpi xmlns:a14="http://schemas.microsoft.com/office/drawing/2010/main" val="0"/>
              </a:ext>
            </a:extLst>
          </a:blip>
          <a:srcRect l="27750" t="57120" r="51788" b="12245"/>
          <a:stretch>
            <a:fillRect/>
          </a:stretch>
        </p:blipFill>
        <p:spPr bwMode="auto">
          <a:xfrm>
            <a:off x="2981525" y="3861048"/>
            <a:ext cx="3208337"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8065461"/>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6">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DESARROLLO DE LA SOLUCIÓN. </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215442" y="874454"/>
            <a:ext cx="8712968" cy="224676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S" sz="2000" b="1" dirty="0"/>
              <a:t>MODELAMIENTO ELECTRÓNICO.</a:t>
            </a:r>
          </a:p>
          <a:p>
            <a:pPr algn="just"/>
            <a:r>
              <a:rPr lang="es-ES" sz="2000" dirty="0"/>
              <a:t> </a:t>
            </a:r>
          </a:p>
          <a:p>
            <a:pPr algn="just"/>
            <a:r>
              <a:rPr lang="es-ES" sz="2000" dirty="0"/>
              <a:t>El Modelo Electrónico, es la representación gráfica de los componentes de instalación y conexión de los dispositivos electrónicos/eléctricos que se han utilizado para el desarrollo de este proyecto. En la figura 3.7, se puede apreciar las salidas </a:t>
            </a:r>
            <a:r>
              <a:rPr lang="es-ES" sz="2000" dirty="0" err="1"/>
              <a:t>GPIO</a:t>
            </a:r>
            <a:r>
              <a:rPr lang="es-ES" sz="2000" dirty="0"/>
              <a:t> de la máquina </a:t>
            </a:r>
            <a:r>
              <a:rPr lang="es-ES" sz="2000" dirty="0" err="1"/>
              <a:t>Raspberry</a:t>
            </a:r>
            <a:r>
              <a:rPr lang="es-ES" sz="2000" dirty="0"/>
              <a:t> Pi conectadas a los relés que accionan las luces.</a:t>
            </a:r>
          </a:p>
        </p:txBody>
      </p:sp>
      <p:pic>
        <p:nvPicPr>
          <p:cNvPr id="10242" name="Imagen 1"/>
          <p:cNvPicPr>
            <a:picLocks noChangeAspect="1" noChangeArrowheads="1"/>
          </p:cNvPicPr>
          <p:nvPr/>
        </p:nvPicPr>
        <p:blipFill>
          <a:blip r:embed="rId3">
            <a:extLst>
              <a:ext uri="{28A0092B-C50C-407E-A947-70E740481C1C}">
                <a14:useLocalDpi xmlns:a14="http://schemas.microsoft.com/office/drawing/2010/main" val="0"/>
              </a:ext>
            </a:extLst>
          </a:blip>
          <a:srcRect l="36090" t="22925" r="29878" b="32602"/>
          <a:stretch>
            <a:fillRect/>
          </a:stretch>
        </p:blipFill>
        <p:spPr bwMode="auto">
          <a:xfrm>
            <a:off x="215442" y="3212976"/>
            <a:ext cx="5023503"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Imagen 1"/>
          <p:cNvPicPr>
            <a:picLocks noChangeAspect="1" noChangeArrowheads="1"/>
          </p:cNvPicPr>
          <p:nvPr/>
        </p:nvPicPr>
        <p:blipFill>
          <a:blip r:embed="rId4">
            <a:extLst>
              <a:ext uri="{28A0092B-C50C-407E-A947-70E740481C1C}">
                <a14:useLocalDpi xmlns:a14="http://schemas.microsoft.com/office/drawing/2010/main" val="0"/>
              </a:ext>
            </a:extLst>
          </a:blip>
          <a:srcRect l="21727" t="22148" r="28206" b="16788"/>
          <a:stretch>
            <a:fillRect/>
          </a:stretch>
        </p:blipFill>
        <p:spPr bwMode="auto">
          <a:xfrm>
            <a:off x="5238945" y="3290860"/>
            <a:ext cx="3689465" cy="2874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9566820"/>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6">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DESARROLLO DE LA SOLUCIÓN. </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6866" name="Picture 2" descr="https://lh4.googleusercontent.com/pMWn9LhWbZ37LEMNPe519jfkEBhg5vFbb3-Y59eoim7U4kovaq4gE4zmVyVeanGuoAdFxU0P11rquennuhxGSusIHJ9Igd1E3S1k1PLuSu0pJoSUHwMm3p4A9-6xBQEJ7tPhwXxTPY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908720"/>
            <a:ext cx="7770680" cy="49685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77325220"/>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6">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DESARROLLO DE LA SOLUCIÓN. </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608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5597" t="26328" r="19851" b="24419"/>
          <a:stretch/>
        </p:blipFill>
        <p:spPr bwMode="auto">
          <a:xfrm>
            <a:off x="899592" y="836712"/>
            <a:ext cx="7272808" cy="502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031238747"/>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data:image/jpeg;base64,/9j/4AAQSkZJRgABAQAAAQABAAD/2wCEAAkGBxQTEhUUExQWFRUXGBwbGBgXGR0fHxwfHBcaHRwgHBwcHSggGh0lHBwYITEiJSksLi4uHR8zODMsNygtLiwBCgoKDg0OGxAQGywkICQsLCwsLDQsLCwsLCwsLCwsLCwsLCwsLCwsLCwsLCwsLCwsLCwsLCwsLCwsLCwsLCwsLP/AABEIAN4A4wMBEQACEQEDEQH/xAAcAAACAwEBAQEAAAAAAAAAAAAFBgAEBwMBAgj/xABEEAABAgQEAwUFBQUHBAMBAAABAgMABAURBhIhMRNBUQciMmFxFEJSgZEjobHB0RUzYoLwFiRDU3Lh8TRUc7JjwtIl/8QAGgEBAQADAQEAAAAAAAAAAAAAAAECAwQFBv/EADQRAAIBAwIFAgQFBAIDAAAAAAABAgMEERIhBRMxQVFhcRQiMoEGM0KhsZHB0eEjUhVD8P/aAAwDAQACEQMRAD8A3GAJAEgCQBIAkASAJAHhMAC5zELDZtnzq+FHeP3QANer8woXQwG0/E8qw+mhgTIIrNVfZb4szOtsI/gSLn06wGQJRKxKTrnDRPvLc+E90keX1gMlJFRkjPGRcU+ly9gtThyk9N4EOtKTKzE4/KJD7amQSpXEVY26awGT4w2Wp0upl5mZa4JsrOq4566+kNhueHE6m3S21V0LXtZ1AsT0zCBcjG3iiosAF6VS8j42VXuOsAmEaf2iyqyEu5mHOaXBl+l94FGqVnEOAFCgq/QwB3gCQBIAkASAJAEgCQBIAkASAJAEgCQBIA8UbanSAA01Xbkol0F1XMjwj1POAFTEmIZdgEz82Cr/ACGj9xgTJSw/iBU0xMql5UyoSi7Dh1K7QIZtSakqcuZoTc4+lVg02SECx961hygUYe064dprr6ClgZc6DqEkclHrAgfmcQ05uelxLsoefdCQFtf4YJ5wAoVbD/tdYnGkqKXUJ4jSh8SdbfOAPvsvmnTPTjj4IdDKs1xbVIIgGcsELcFKqjrVytR5b2ub/dAF3CsnSv2QDNKRmcUQ4q/2iTfS0B3GupVhmlyDZaUXcwyywJ1WTsfSAFvB03MTM27K1JKXO5xMqgLpvsARAB93Ci2e9IzCmj/lr7yD5C+0ClyQx+9LqDc+0Ua24niQf5hty3gUfqbVmngChQN/60POAL8ASAJAEgCQBIAkASAJAEgCQBIApVGpIZGuqj4UjcwAHmG1um76sqdwyk6/zQApdptWm5Rhp6TsllCxxUpGv/BECHFzDMjUpZyabbu9Mt3zX8KwNQOmsCFTshq63GHJN4K4kuogactoAHt4JmZZ6YcE83JsOqvfMM5H5QKX5Kcp7UsqVUt6ohRzE5So38jygQ+6GlLCs0jR3Uk++vf5XgUKh+pZsyKa0lXxE94+pgTB6p2qAk/s9jXcpOp9TzgXBwRU5lm4NJUhJ8Qa2PqOcCC+JOiqe4j0q+wq9ylSTkv+ECl6fwfK1CYD3tgW2lOVtpCgC3bawgQpYXwzMSdWWXM7jKkEJeVzHIEwA24rrqJKVcfUe94Wx1UYAy2XbnZSSE+6sLbeWc8u7rmBO6QdoFGkUxyWS1MSDmVLoChLOq3O5DfQwGRxwhjpL5LSwpLqfG2od9PU67jzgUeWnQoXSQR5QB9wBIAkASAJAEgCQBIAkADqhUCDw2gFOHrskdVQAlVbGshIulDrxcfJ76gL5f8A8xCCjimddlZpqrSzxmJV2yXE3JCRzFthFAcnMbS00pMnLsrmg+mzthcNhX5iAKuHWkUVLrL7/HK1Esy7XeWOlxyMAGJSQqMzcttNU5pepVb7ZXrbY+sAEpDs6lUnO+pyaX1eVcfSJkDRKSTTQs20hA/hSBEywWCowB5AEiAgUfOLuQ5PspWLLQlQ/iSD+MMsZFqqYAknjmShTC/jZOX8IuSgt6iVOVH93eTONDdt7RdvI9YDAuV4SlVyy8wp2RmkeBDgsknna/i9YoKdRwRPPFsVCZbEnLi90HdI8tr6WgBYrVVM/MB5SXm6fLnIlbW7YGgWbQAzyFEfe+1U+nK0nNL1Bo2UbbJd69DeBBrwljJRdEvMZG5k2yFOjMyOrZ2S4fh2PLmIFNElJkLHQjRSTuDAp3gCQBIAkASAJAEgAdUZxV+E1+8PPkkdTAASYmWwHWGXUl/KTbMM6lW5wIZT2dTEhw5mXqKUpmCo8Rbu5GuxO1tIAudmEmhUtPtun/8AnEkJUvQeqb84AMYap63UFikt+yyuzk4sfaOcjw78vOAHnDmEZaT7zaM7p8TzneWo9bnaJkodV1P3xH6gWsQ43lZQd5XEX8KNY0Ous4ju/wBi6fIh1XtTmlGzLIaB2vqYw1Tl1lj2KFMF9oy1u8GdKU5vCvbXoYsajhu3lfwRof5ysMNAFx1AB21veNrqwXcmGcZvEMq21xVvIyeR1+kTnQ7MaWZbV+1CacdUZUBLSdri5PmY1ycn1ePQq9C9Ru1V2w9oYzJvYqRv9InMnF4ymMJj9R8Sy0yLtuC/wq0MZxrwls9mRxC9o3GINr1Cl5tGSYbCxyVspPmFcjFyXIjz9Om6akgg1Cnkd5KtXWx/9xr90UYBEjh0pImaO8lyWdP20u5qkJ9648tdIpATXqmqfdFKpiQ1LpP2pGg/i/lGsCjY/glj2NEqCo8MXQ77yVjmk8hflAFnBmI3uL7FNqyziE/ZOHaYQOvLOB9YA0aUmQsdCPEk7gwKd4AkASAJAEgCnUpzhp01WrRI8+voIAT8bT0xKSTq5ZHFfPjVzTfcjraBDI8MSKJqalTJLdM0CVzTizYDrbr6QBqOLcP01eabnGwAndQ0KrW0tzJgDjQsPLn8jkw37PIosWJQaZ7bKd636QBoSmilGVoJFhZKdgPpGLzjYoKmkTlrhSBbcJFz8vONE4VWtmXYWKmzNKSS/wAQN/CD3lfTaOWVKp+rcyyuwGfpybjM0C4oWbR8I6qPWNe8dig+boTeuRRzAhJUeZ6JhqWMIC7OUZYWWzZSifHyT536xs5mlZXbt5M6cFN4bwO2HmWZZlKVNcZzmtet/S8KV7p/9TTZlOzbbxNYRQ7QsNt3bdZQQpWpbG30jtr4ilLpk5Ib7AGSoi1KSsWQFcvSOFy2wzaG5GiNoNle/wCFXIHzjCT8lCLNNTmIS2A6ndI2WOoPWCTewC9OfmUJuznUm9ihe6T+kbqamumxi8DZJLfIBWEi+4O4jqiqncx2CAjYYiJX8JuS7ip2mAJc3eltkPDnYclRlkvUWHaSmeUmfpivZppCsr7StLG/eCh/V4oH5tJIF7ZrDMeV+Z9IAznG9Xk3325Zt20yk3beToELB0TfzgB2wPidU22orAROMWTMt/ENgtN97gX/AKEAPTDwWkKTqDAp0gCQBIA+VrABJ2AuYADIUVqLp56Ng8h19TAh8qbUNwfpvEAhVnAzbc0J5h72RtHemANiPLXnFAToVOVVHkzsykplWzeVYPvW/wARfW9rgGIDQxApIAloA8MAVJintrvmQLkWJG8YuKfUA3+zDGZJANk+EefWNXIh4LlnBWEGTmuTZS8x/SJ8PAZZn9cxW/TZp2XcQh1sWU1fQ5T5xmlODxF7GLSfUCpxu69NNLdA4Xvge6D8tY1VsyWZduhYrGyNUYwmyWxlWSknOg9L6xY0INZRcstt4XZ72YFQJBt0PlFVvDuMsKtyiBayRcbHnG1RSWEYnXLGQPYgJAHkCCNjDDrjTv7RkR9skfbsjZ9HP+YRkmUWsdVN6ZpqZmQWQydJhI8afiGuotFILNNwo2AhCP7xLziAW30iymXR8XO14FC07JzdNLM+SFvtdx8J2db2187a/KANco9QbUG3Wjdh8ZkHoo8vLp/xAocgCQBIAF1ZeZSWgd+8v0HL5wIzNu2ZEyWGnGFKDDavtQjxDz9IAVKPM1Jb6WqdOGZBQFFSwLI8j5wA6tS7lTfRKuKzS8rZU0sbOu7hA8hzgDTUJAAAFgNAByEQp9CAAU9XMrrjI8QTcHpfrHJVrOLcUZJFui1Np1Fm1hwp8RG1+cbaM04rBGgRjOtrbYJYI6KXfVPyjmuq8sYh07+T0eG29KrVxU/p5OOBKu6pgCZGW3gWo6rv1EZ0KiisS6dicRhSVV8p+68DKZ1v4xG/nU/J5+Gee3NfGIc6HkmGI+N2JGampUOqSohRCiDsLe9GEq0XJJP3M1B6c4E6l0qXQ4+G7KUlwhIPvJ8o5qtRyeDLThJmvUuaQlpCVKSCBt0jop1YqKTZraLftrfxpjZzYeSYZQq1RygcOyrnUjl8o8ri1eryWqPu34Om2pwlL5n7HSSqIKftCBrYdT8onCb2rVornfZ+TGvTjGXyl1DmpEeunvg5zpGQJAHkCGcYgkv2ZNmaQm8lNnJMt8kLVpntyB5xkUCVF0UmalmJUhEtMqK3FrN0m+uh5adIoPjE3aA0tz2aSZMySbLVbTLzt9+sAXuzSaMs+9Snu6hYLsvfkSLqT+f1gDVqc+VJIV4kmyv1gUtwB4pVgSdhAC27OJSlTriggOKsCo6AchEIeOFPDWpVlNZSV8wU21igyzD6kSjczMyKiUTa+DLtkahRNifQQBrWEaEmSlUMjVXicVzUs6qP1iMoZvAHi3QnVRAHUxHJLdgyfEFPm3ptbLQV9orvucgj19I4eS5TZnnY0ujUxuWZQ00AABYkczbU35x2xSSwjAUcRUsOu+yNK+0cBW4o7JSNRp1McU6SlU0R92erYf8AAvipdFsl5f8AoDMVUIl0rcWEJQS3r1Bt+UaFGT2RzXcdNZ+u/wDUsGop4QeLiQ18R2i6XnBzZKn9oWP+4b1jLlz8DKKft0ncnit3O/6xlomNXY9RPyYUFB1sEbeUTTMai0MQMa/3huJy5+CZRbfqKW0BxbiQhWx5GMVFspdpjxcKFIUCkncc45L16aTi/wBTUf6m2ksyz43DgooLxJXZQsU9LRlYUo0Zu0l1jun5RKrclzEWqy7w1pVsF6fzD9Y9asu5oR7Q6pxbjmBr5EQoz1PDDQWvG4xPCqAKtVkG5hlxh0XQ4kpPzGh9YqKjM6ZTUTLTtMnklS5Q9xWyi2NUkddIyILycbyVPCm6bKlSwbKdcHP1iFA8/WJpTnHeGSclVJdTYWug/iIoN9ptSS6liZQfs30C+uxtp9NR8oFDsAD6259nlG6yE/rACVjOXlJpSKe+4pCiM6Ak7W5q8oEEiewhUWGlNyU2JiWd7ls1zY6G1+g6QA0YJpCFTaG0i7VPbCR5uq8RPUiANNvEKewADxXNhttOdOZClWI6HkY0V5aVnsWKAc7X0tWbcJJmCEgI8RvppHMpPdYzkywOUm0EIQkAgADQ7j1jtitKSRgJVSnxJVF513RDrPcV5jlHNOXKqN+T26dP4myjCHWMt0KapJlcmn2xRbS64V+ep0EaoOUXlHHfyjKs1HosIW6rOqLS5dBCpVCu7pqfWM1JKSfdmhW9SVOVRLZdRacFibgR0pnIfBA6RQeEawIe6bEAg+UCjXTKomaSmWm1hEugd1Q0NxGhxcHqj1NieTQ8OpQhtsMnO2nwnraPJ4jGUqetLeLTOig0pYffYcGHA46FJ2Cd/wAolrWV5xBVYfTGO/uJxdOlpfVs+cSyBfl1pQbLHeQfMR704qUWjlTETDVYyzaVXsFizieihpHDCTjNN/c2NbGmC3KPQNRLQB82gBHx8ky01KVBI0zcF/zSrYn5xkUWHsM5Z+cluHeVnG8yXLaNqte+blrFIc6jR5dCGlTc42ZhtstHKR9oD4QfSADPY3OlyVmJJR78uslvySTcW8r/AIwMjT5OZCkJJ3I1gCjPqu+kckJufU/gYEZh2Mq481PTjhl3PtWuC0vKbJHM38/KAPqi1Zt1cqlhSwzIy6nHDe13Lc+ovAGq9m0kUSQcV45hRdUf9R0+6IyjVEBIoFXtECuAiwukL73lHNdJ6UZR6if2dtLmaip5YzpZTZKiNEnoPOJQhgNmtGOkxMt7SlvrfKsv2DNgCdio9OscVwpN5PpODKmlpzvIGYve4kvLLI8Sr25bchyjUm9LZ5lKmoXih4kCpalrcQVIykBVinY+vpGmMcrOT6SveUaM9E1jK8bexXncFO5rhTeXKSVX0TbleOuFXCwz5O6jSlPVR2T7Pt/oUFIsT5G0dOTjPlQi5AzSeDXlFNlIKVJzBV9PTbeNDrJmWgq1LDrrDanHMuUKygX1V5jyixqJvHcjjjc0jAisssyfWOG7rOlTnNdkb6cdUkh1pKVhf8CunWPN4HTrU56n9M1+50XLjKPqgwI+pOEzHFFD4U+VI8LyCTbkQI47iPzbGcWOeGZkuIKtwAB9I3UZZRiwzG0xIYoBGKqYJmTfZO6kEp9RqIqCM5dlFVGmS6lTJlgzdLyr2vlNrHqdNIoMwAkU+1Zi8ogf3V0+8ob3gUfOzOeUzVWc3dE0xYg9QLj7wIBGqTedC1JBUACbAE7HUc/OAOkw4SqYUBcjRPmQNIAzGaxdVm7iYp6HUa7pvp/xAEen5WYkFPSzAl3ph5LDqUjbXWANjkpcNtttjZCEj6CIU7wBIABVWazqdaWElnJ/Nm9I5qlTdp9DJIqUhYZDSGQ223f7W+6lHa3UxhCp0WcY/cYGgx2GIJxBREzSMi9hsOV+pjXOGs6rS7lbS1QM0xswENstp2Qu3rHA9lI2203O5jJ95A2g34pt0N40wPa43+UvcIVAK4C82nU3ivpseNY6OfFT6HOWosq4W3g0QAmxQPCo8yepjcq0sHPcUeVVcPBKhTpRvM+pk5UpIyW7tzsfWKpyeyNLSKmGMxlrpvYqJFzsL7RjVXzFj0BuO752gb21sI2UF1MZ9h57P0Xl2AdjeNdWmqjcJdGZKWndGiss5RYR1W1tG3hoiSc3J5Z0joMBH7SlcNUu/sBmSr5gCOa4XRmUS12dO2YKSdSSflEtns0JDbHSYEMARI19dIqBk8rSULTVJBxWRtLgXm+FJ1MZDuLP9sKc22hhqnl9ho/vFDUm+qr2gXB912rtKmpCdl9EcRIsNCnUXHlAI31cohRzFNyfWBRVnHHfZnlMi7xJyX5qgQQ/7TV9rurlQ4SLcucAcqTRHWfYkPizsxNF1aem5gDan3QkKUrQJBJ9BGMnhNsyjFyaS7mZy2P5l2bDLaUZCrprb/iOWVd0rGpdTfT6fc7r22hRrU6MHvjMh/ps4XCoHlHmcF4jWu9XNxtg016Kp4wKmOHQ1NNLGgI7/mBzj0LrGtM0xA2CVidqa3FE5GU/Zp5X6nzjOhFZyyNmpkx1GJIAyTtA2b/8hjzX+o7bL8+HuB6CBxTrbumNED3eNfkr3CjkslbZQleYG+hjYmfNA3E0wpmUaQhWUbG0ZwWp7kbPjDM0p6VeQs5hcAXizjplsQvyUqlCCgqy2I0Ea2/JQDjwd9rXNveOij3Nc+w99nv7mX+cYr80y7GjkR3mJIAUO1BgLlEp94rASOpJEaa6zEsSlhVopWpA8RypPkANY00OrQkNdQnShQSByjy+LcWrWdVQgljGTooUIzjliPI9oT3tXBfbQlIXlJHra8e5VninSrwfyySz7mdnaqvGrFv549F6GjRsOEzauSRXU55hGipiVFvUCMisG4BcdRT3mHJMJclkqHeT+8J/GBBDn6S7LybBeRw1LmOIEfCCqBT9Ps+Eeg/CBRCrlXMrT3X0jMpF7DzJtAgMlvb3aQFh9KZkgu8S4tlGuX1gAdQqyucdpTro74KkqPUjnADj2kVbgy5bB7zn/qN447ueygu56/CLfXW5kukdxD7OZXM648fdFh84878VVVQtKVqu+7NEanxFzUrfZGlYfcu4tPkI838OSxUkvKMr2PyRZUx1RC81xkC62wdOo/WPpq9LUsrqjgTwUezfDnsbannlBLr50SeQ5DzMZQcYpNkY8ARuISAMk7QNm/8AyGPMf6jtsvz4e4BpdWaZzFVlE6a8o1xjJLZHbxa7VWpy49I/yXBihgDwACMsT8Hk7HN/Ecu4AlbaVJGw6Rlia7E2JL4hl0ApQ2lIO4/oRMTfYbHQYlZ+AecTE12GwIxTOtzKEqRYKQb263jZSk4yw11JJZQ+dnf7mX9TGS/NHY0ciO8xPIgEftRmwhMvm2C830jnuH0LE++z9kjiOL1W4bgdBGFv1yJBSsu/bBP8MfKfiB6rn2SPStIf8WfUy/HUtw5sODQLAPzj6PgNT4rhUqL6wf7GNCp8Pfxk+ktmanguq+0SqSfGjuq+Wx+cddvU1w9UYcStuRXa7PdC3iFtRrFkGy1SpynoeRjqOBimKJXv+5T9RAbAfGDE4iXQJ1xLjnFTlKSDpcaaQIfotnwp9B+EDITVySH5ZxhwXQtRSf1gQzWoYHMuizlUDcoTYfp8oAYjLMS6qR7MoLZCykLHvEjf1gDQK5hyXmlAvoKiBYakafKNbhHVq7o6aV3VpQlCD2fUS8cyxprCDJDIlSjnvrc8t45L6zoXdeFS4We32OiwgnTnFdeqCGBKqXkNOqtmXcKt1jw40o2PFnSjtHOF90JSdW2y+qGSpzDrbwVmTwcpCkHxHzEfRVZOMs528HAugp1+qhpjiLTnDSszf+o7X6iOVNvb+hkO1FmVOS7Ti/EtIUfmI74Z0rJgy7GYMpxvJuOhIaQXClwlSRHm7NtN4OihU5VSM8dBJMsm6syMqkmygdwY1T1QeE8n0lo7a7Upumk8nnsqPhjHXLydfwVt/wBEH6ZgdbqQopDYOozbn5R5dxxqnSlpT1M4qrsqbwoJnxVcELZBXlC0jcp3HyjO24zTrPTnDLR+CqSxoSYBVJoIIAt5x6SqSTydFXh1vODio49fBTk6U4tZQhClr5AdI7FOMlnJ8lXt6lGbpzNXwJKrbQwhxOVYOo6RrTTqbGt9DRVCPQMT5IiAzTHjgmZxLY1blhmePK5tYescdaWZPHYySDOD21G+W/e7y1fCn3UiMqC/2SQOx1WiwhbqLZ8wSi8fPWttDiPE5KoswWc+y6HoNulQSXVnmGKUKpKhycBJCzky6aW8o9/hdrTsnN0ektvsa+IQScI90k37jZQcOsymbg5hmte5J29Y6Y04x+kwubyrcJKp2ErFky8mqurlkcR5uWGVPrG05GK05j2poacD0ja6CCvpcb7aQILk2gimyl1FRW9e5N91QKfp1nwj0H4QKKE+hXDnW2/HYlFvMcoEMWpDDUw5KyyuI4hkLcmUqvodcwgAxR9JJTzaVJl2Z8KZzbhJOsAb02sKAUNlAH6iIygHHVM9oknEjxJ7w+Uaqscx9jssaqp1lno9n9zO+zh1aULSpKkpCgpCiND1Aj578Q1ISqUq8JLVjde3Q66dF05zptbf5NTqEiiaYsdym6SNwbR7tGpG5oqa7r9zy5RcJYMhxFMOezrYXrlVqelo5IZjPDKzRezGoLfkG8w1R3AeoEd1HKWDBjWI2kMtxk9MJSTKXLmfUDpHnxUXP5uhn2FWpSq0cF1YIceBDoPUbG3KMamHBrx0PR4VKSuY479Qhg+SS7MgK1CRmt5iPF4pWdK3enq9j6K+qOFJ477BPGeI3UPCXZOXS6leuth0jfwLhltC0+NuI68vCXb7nzCp1bmvyKb07ZbOmCcROuuKl3+8oAlKvTrGv8QcMtlbxvbZad8Nf3QUKtCs6FR57pgTE8mlqZWlPhPeA9R+t4cOrSq28ZS69D6qzqOdJNlWmS76JczMuCp9SykW1skeXnHtLS8RfQ+Ru5ylWk298j9hFbhDJeB4p8V4kFiosHO+g+kx6JgUaxUEsMrdV7o09Y11J6ItlSyY9SULm8w1SlbmZ1Z0za6AekcDT6MyNbZCGJeyBZIGl9yesbLuure1lJeNvctKDnNIyPtDcW4tppKSU3uVAaXPK8eb+H9FOhVqt/PLZLvjyepy3UuIRxstzWcL072eVZaO4SCr1O8e9Tjpikefd1eZWlL1CwEZnOZHUcStys5UJxQK7FDLSRupVraRSMFTvaA64gsVCVcYYf7vEA1SDsYAHYwp6G1yEmyc6ApOU81AkW/GAR+hmxoPSBQDPIyzY/8AlR96f9rQIxDmsVS7ImXmpQBxpwNv6AEpO6vSAOE5MrdmJqQOUMuyvGlkpFrG1/mYAfMCVDjyDCz4gnIr1ToYjKBe1UPhlC2nFJReywnn0v5Rrc+XVjUfTo17no2VCncU50n9WMxfsVMNzjc0w2Fbp0XbS1tvrHx/ErONjxF6/wAuTyvZ/wCC2lxN08/qWzXqaBKsJQkJR4RtH19GnCnBRprCOCpOU5OUuouYmwciZzKbOR1QN/hPr0iVKKnuupimV6bIqYkhKNucJ5GpPXXW0aZS+Vwbwy+oVodfQ84tgG62ki569Y206mp6SNFw0hokmxud9Yy5UPAyZpjuXsEn4VkfWOCS6o7rCei4g/UD4fqIl5hKz4Tor0PP5R5d9bfEUHBdeqPq7ujzabihqxFhlE4UvNOBK7CyhqFDltHn8K45Ph8JW9eGqGendM+WqUZxqa4PTNH1h7DzciFuuuBSzuo6ADoPOMeK8YqcT00KMNMF0j3b9S0qM5Tcm9Un3E2uVHjPOO8uXoBHrWdvyKUaffufU0KfJpJPsOfZ9J3ZZSdlEqPpHpxjmphnxVSeqTl5Y9N0tpKswGo5x2qlFdDVkuKUACSbAakxm2ksshl+Lqx7cVNhfCk2j3183FD3U9Y4p1dTy+nb/JmlgsYakc5QpDZyp/dt+6P4nD+UY0oOTzjP8IMeZqRC2il1RPMqGlj5dBG26o0pUnzt0tzKjUlTmnHqZti2spYaLKAFZjZKiRcHmfWPnOB2arXnPl9MN/t2O27qzmlGP1S22Gzs4VMKlQt9ZXc9y+4AA59I+pptzcpvu9l4ML+jSoSjSh1S+Z+WMk/NBppxxWyEFX0EbTgMQnaFMPU5qaZTne46nig+8M2mnOKQ5V/FM3VWkyYkVNrUpOdZSbJA3sSNIAsUmVD9cl2b5ky6Rf8AlF/ygEbRN1MoWU5QbW5+V4DJWxQ3ZKHhu0oE+h0MCmYY4wrOuzjqpIJDMy2OKTsf94EOuFez16XmGpiYmitbYsEjbL8Nzy8oAZMFK9mnpuTVolauOz6K8QHziAcKjJJeaW0saKFv0jBxUlhm6jWlSmpx6ow9tCpGbU07mSjN3iNNtQfneOS6tvjLV0sJ1IdM90eheRjTqq5p/RPr6M2HDdWS8i3MbA72jzeD3bS+Fq/UunqvH2OS4p/rXRl2rSq3GlIbcLaj7wj3KkNcdOcHMngUqxVUoUlDpupItny2v6xw1W1s8v1MkhLqtSMlOpm5chQWLLHI+sZQepbbNA1iiV5qYlkTIIQg75tLG9rR1RqLTqlsY4F3G1LDgWBs4LpPLMNR9Y56qxLUujMlky8HqLEaEdCN45Jx0ywfZ2Nyriipd+j9y1KVF1r924pI6A6fSOerbUq31xTN1aFJrVUSx5PJuecc/eOKV5E6fSFKhTpfRFItOnTjvFIrply6tDKd1nXyHM+UdVJb6vBwcVueVR0J7y/jubLhWUCdR4UJCU/KOu3jmTkz5Nh9x0JBUohIG5JsI6nJRWWYmb4yxaZk+zSV1jZa07fXpHHUqczbov5M0sAugYe4i0trKnMm+UdxP6mNUY6nhIvQ1eRlktICEJCQOX6x6EI4WEjWCMT1HKgoBAvopXJI6mPneL3nNmrWlv5x38L/ACddvTwtcjJKdJLn50IGqUm2YbWG6v68o9qnbq2oq2X1PeXp6HXZYWq8qdI7R9WbrKsJbQlCRZKQAPkI6ksLCPMnNzk5S6vcUe1CdPAblG/3k04EADfKDdR+kUwL7bAaShtGgQkJHyikK1Vmg20tZsAASToOXWAE7sPky6/NTqticqb9Cf8AaANBMopwleneJIuT1NthEKHZuXDiFIOygRFAr0xRLZQrxtKKFfLY/SBCxaBRcxmytsMzzQu5Kq74+Js+IecCD1ITqHmkOtm6HEhST6xiyip2jYX9qb4qB9ogaj4h+ojXPVFqpDqv3PSsa8HF29b6Zfs/In4Mr6kHgqtnTayibXA5fKPE4xYKSV9a5SW8l4fn28mGmVCbt632flGr06eS6m4OvOO3h3EI3cMPaa6r+6OatSdN+h7UKe2+gocSFA87aj0j0mtSwzSZxVsBvgqSgBxs+E31/wCY4/h5Rfysz1LuW8N0QtSjknOXSlSszZHLnr87RXhZjUXUnsfOI8SBn2ZtQPDHcUbbW8KgYwk9ccLsXAvYqp+UiYRYtrsF2+Lkr0Ol4141xwuq6Hfw+7+Gq7/S+v8AkX3GlLIQgFSzqEjmPOMaOVLUj2OLzp8jS3u91jv7nt8qbqJ7u9979IxnGTnjG7N9lXoRtlKL2j18oa8G0kpBecslxzw39xPz2Jja8RWldD5q6uZXFVzf29ENjuMpdhPBYCn3E/CNCfX1jbz1FaYLPqcunyK1bn5h85p5wMscmkHvK9RGmUnJ5luzJeh1obTj5CZSVKGh7yxlBjYqNSe7JlIfqVSFNpAWoD+FAsPmecdMaOOrMclufnQgZR4jsI8zivFI2kNEfrf7er/sbqFHW8voY/i6sKdWWEFRcUqzhGwF9EjrGHCLF28fjK3V/Qu7b7s6o03dVFRh0/U/CRomAcMiUZuofarAv/COnr1j2KcWsyl1fUl/cxqNUqX0R2Xr6jTfroBvGw88zmlTPt1QdnD+5l7ssX5n3lCKQZbwAgdq1XyshlHjdOUAQIPOFKOJOnNMpHfWBf8A1LFz914GQ1MNBKQkchAHSAFmuo4Ewl//AA3bNueR91X5QIz7WLQB4QCCCLpULKB5g7wAt4SmTITaqe6fsHbrlFHbqpu/lyiA0CIUzTtCwWbmZlk2IN1pHLmSP0jCMnRlrjun9S8o9WlUheUlQrPEl9Ev7MG4PxWri8NyyFe6B7xjwOJ8MdHF5Y5x1fmP+jStVOToXCw/5HSfqz3EQR3UAa9CfOPMnxmvcOMobSXZd/Jvp21FQerqFGapxEKSDw3CO6TtfrHtWXGKddaKnyy/Y46ttKG63QKmWHmpa0y6hwi5BI1+Ud8oOMMOWTnzlifWJliZZU2okHcG2x5RoU9LyZYAOGKgppZlZgXac0Tfa8ZyS+qP3AxSlOblL8O5WfeVuB0HlGM552G76nr9JZmHEurFlJ1UBsroVekIzaWBugNWqs26shx3I0nQIRur1IjFZfbICFCm81kSjBQjmoJ1PzMZ8urJ9BlDfScPd7iOMAr+N03t6CN9Ok4LOyMW8hqaqwQMqbKUOmiRHmXvG4Uloo/NLz2OmjaylvLZAiWrziOIXNQfB/t5R5VHitxTi49ZPz+n/wC8HXWtqTUXH7iLirEz3ELaFArOuZOuTyj1OHcJgo/F3md90n1k/VGmPMrz5Nv934Gbs+wZw7TMwLuHVCTuD8R8+gj2251Z8yp9l4Rsr1qdtS+Ft+n6peWaDGw8sTO0OsrsiQlj/eZnQkf4bfvKPTTQQBZplPRLstsNiyG0gep5k+ZMUh9zLoQkqOwgDN8JyZqtXLytZeX1Hmb6fUwCNnR33yfdbFh/qO/3afKBS/AEgCtUZNLza21i6VAj/f1EALFKcUM0u7++Z5/Gj3VCBC2YFBmIaKicZ4SjkUk5mnBuhY2I8rwIdcFYlU8Vys0Mk6xYLTycHJaOoI3iMo1xAIGMsAB0l6W7q9yjbzJT0PlGMddKWul912Z6lO5pXEFRuvtLugaMOVCZp5StVlA6JOilpG2scys6ELhXdCGmT6rtnvg10+XSnKjXlqj2kuwtydempRXBfbU4AbAEWUOWh5xz3vDLO8zJ/wDFPz2fudLoVaUdVJ64/ujSKVNrUtDakXSrU5x4R+seJwm4qxrcpVE457/2NdxRpuk6ncIVnCsu+PDw1clJ/MR9XOnGS3PKUsCtM4LQghK3s673ShKdd9z0EcropPSnlmeoNTVHU0yFrIKxoR0+cJ0dEMkzueLoBcZzJ94d5I0JHkesVUNUE11Gdz5wzhKnIB4bWdafFxb5gfQx0QnF7dyMbm0hIskBI6AWjaQTq3WHRxcyVEN3Nk8wOkfGXlStcXPInUSTePRe569OlThTU4rLa+5nE1VpufVwmEKQg+6nc68zyEfRWfD7SyeYLmT8vovZF5FSpHVWeiP7jDVMOVCXlUJBDhXZKrC6kDkB18zG+FtRp1ZXEoapvt2z5ZolGFxUVKlLRBLdvv7B7BWAUy9nX7Kc3CdwD1PU/hG7TKctdV5f8GVa7p0oci1WI933Y9xmeYA8XYlRIs51DO6s5WWhutZ2A8vOKBdwxRnGiuZmTmnH9XD/AJaTs2nyEUgdgDO+0rECrJlGNXndAByGkAP2D8PimySGU2Lq9z1Urf6QKNEoxkQE79T1J3gDtAEgCQAv4qpa1BMwxo+1rb407qQfXlAFSQnUvth1GgPiHNKuYPzgQ6lMAB8SUD2nI40vgzTOrLo/9VdUnaAL2EsXe0KMvMp4E434mzssfEg8wYhRpgDwxAK3aG0oy2ZtkOOhQyqsCUa7xhU0tYnHVHujss4znJxhU0P+fQQm8dOpsHm9RuU6X6aR4dX8PWlV6rWppf8A1fb2ZvqQurf82GV5QeksdgpSeInv6ZfeT63jB8P4rafQ21/VP/BzKtb1OuzCtKrTTWcp+0UT33d/l5CNEOKXlFfPSWX7pszdCEukgu1Xm3EnuZgN7xlL8RaXidP9yK09Tq1WQR3E6DodIxl+JVHbl/uX4PywBV660Sh4K4a82UKTzPRQ6RP/ACN9cSxTp4a3yOTTj9UgZWsdZCUlaQoC9gb39LRujw3id3vVk0n522MedQh9O7/qLf8AbJ5YKGkkqVoSrXU9BHVT4FYUZaq0tTXRL+7OmlSvLjenHSvLNOwOxllEEshlw+PTVR6/OPYi1j5Y4Xg5btSVTTKevHcYBGRykgAJizEzUi1nX3nFaNNJ8TiuQA/OKBXolIdce9un7KmSPsmh4WEnkOqvOKQYhAoAxdiJEowpajryHMnkIEBPZThhS1Kqk5cLVctpPup1F4A02SQVq4qvRA6Dr84FCEASAJAEgCQAnV6QVKOKm2ElTSv+oaHPXxp8xzECYLMu+hxAcbUFNq2I/A9DAZPuBQTiChNzYTmJbdQbtPo0Ug8vUeRgCvTcXvSqxL1ROUbNzaR9mscs/wAKoEHll1K0hSFBSSLhSTcH5xCn1EAv4pw2iZbORCA7yURb8I1VaSqLwddC+r0Polt47CqvsrSpCTxMjvvC1x9YtONSmvlmzqd/RqbVqMX7bAl3sym0Aht0FJ3ANr/WNvPuEsPD90a3S4bN5WqP3yc2sIVRu4SVWP8AFGPM2+ajF/Yvwdk+leS+x7LYQqdstykf6ovNx0pR/oR2dj3ryf2OjHZfNLN3HEpB1sSTF59w+mI+yKocMh1UpfcJr7LMiLocC3b8xp9d401YVKv1TyzOPEaVHahSS9erHPD2H25ZtI4aOJbvKA3+sWnTUFg5K97Wr/XL7dg1Gw5TyAE7EGOUpX7PIo9rmjocvgb81q/KLgFOhYbLbhmZpz2icVus+Fv+FsbCKQO3gAXXqy3LNqWtQAA5/wBbwAlYQoLtYmhNzKFJk2z9mg6Zzy9YA14J4qglOjSNCBsojYC3If1ygUJAQB7AEgCQBIAkAeEX0MAI9WpD0k4p+UTxGVm70v8AipvoecCYLdNqLUwjiMKzJ5g+JJ6KHKALMCnxMMIcQUOJC0K3SoXEALSMPzMmSumvWTe5lniSg+SD7sCBKT7QW0kInmXJRzqoXbPoqJgZG2UmkOpCmlpcSeaSD+ETAO0CkgCQBLwBIAkAeOrCRdRCR1UbRcAT692lyEtmAcLyx7reov6wwBAbx6qqPhiYdXJS6zZKWwQXPIr/AEikNGpVMalUcNhAbTzturzJ3MAWyYFF/E2J2ZRBUtWvIDcnyECCth3C0zWHRMzmZmTSbob2K7ajQ8vOANal0JUlLTIyMoGW4FtByT+v9EUKNNhIAAsBAH1AEgCQBIAkASAJAEgBOr+EFcT2mRWGH/eSPA55KH5wANpuJkqXwZpHs0xtZXgWf4FQIH1aQKeEwBVqzrYYcU8lK0ISSQsAwIYPhpE26XHpGYDagokMZ7G3LKOcAO8zjmfkG2zMPtOOrFzLqSc6fW0AGaR2oPutF32RC0JNlFK/CfMHaACQ7SSEhS5F4JPvaZfrDAOU32qNtJC3JR9CDoFKsAfQwwCvPdpzyGg8JIpZV4XFq0MMACSnaTMzbqWQ+xKZjYKIJ+hMABa1T5ydnlSTM048poXdWtVkX6ADlAAydYdfadkXmUNzUpdaFNi3ESNwevWAPGVzk20zPIbZdTJkJ4KB3hbmobmANboGIDMsB51ky6uaVaX8xflACxiLHgz8CTSX3laAJ1APnaALuFuzklQnKsviODVLO6U+o5nygU0dppToAtw2gLBI0zDl6C3IQARQgAADQCAPqAJAEgCQBIAkASAJAEgCQAMrlAYm0ZXmwroeY9DACTMUefkDdhXtcvvw1+JI8lenWBD7p2MJZ05FlUu7zQ6La+R5wB9Yzpb03JLYllpClkXJOhHS4gBBotG4KpeVnqcsLSqyJpkm5594jlAH1RXGWq3NKqJSClJ4XFF0npvvpAHPFCZFchNTUgpYKnAh1I0SD1AEAXMUPKRhuWAWe8U7K1P5wAKxjPNu/s+UfdKGUM5nD5kaXgDhTp8TFHm5MqK1Sys7RJ3TmO0AfNfqEo9R5NLeT2xKgAlCe9oedtYAPP0Ofk32Z+Vb4qnGkh5q+t7a3gC/QKU/7a5UqhkaUpJSloHkfi++AKjWIpGnKdEmFOOuklSU63JO2nKALDGGqrUzmmFexy2+U6KI9OW3O0AP2GcOSsknJJtBbnvOqFz81fkIFGFmR1zOHOr7h6CALsASAJAEgCQBIAkASAJAEgCQBIAkASAA1bwxLTQs62k+dhACXN4AmJe6pOZWkfAo5k/Q6/SAKf7YqbGj8ul4Dmg6/Q7QIDaniSQmbCdlF3Gl1JNx8wIAutVSkrl1SoKW2VDVNrG/W/MwAAlsJ04KRmqK3GUKzJaJ0gA21LUpEyqZU6l1ZFsi9UgcrCAB85N0dDy3gohS05VIR4SLdIApyFfpzKgZORUtY2OQk/hABxD1amr8GV4A+J0hP3E3+6APpns2cdOaoz5V1bZ9drkX+6AHPD+G5aVt7HKpSf8ANc1V9Trt0IgUPCnlWrqyr+EaJ+kAXUIAFgAB5QB9QBIAkASAJAEgCQBIAkASAJAEgCQBIAkASAJAHw40lW4B9RAA+aoLK90/184ABz/Z9LObpH0t94P5RAAnezWSRmUtoLF/jWLa25EQBzRgWmgf9Lr/AOVy30v+cUgYo2GpRtV2pRgKA3VmV/7KMCjKzJuW0WhAt7iB+kAdP2YD41rV6nT6QBYalEJ8KQIA7wBIAkASAJAEgCQBIAkASA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data:image/jpeg;base64,/9j/4AAQSkZJRgABAQAAAQABAAD/2wCEAAkGBxQTEhUUExQWFRUXGBwbGBgXGR0fHxwfHBcaHRwgHBwcHSggGh0lHBwYITEiJSksLi4uHR8zODMsNygtLiwBCgoKDg0OGxAQGywkICQsLCwsLDQsLCwsLCwsLCwsLCwsLCwsLCwsLCwsLCwsLCwsLCwsLCwsLCwsLCwsLCwsLP/AABEIAN4A4wMBEQACEQEDEQH/xAAcAAACAwEBAQEAAAAAAAAAAAAFBgAEBwMBAgj/xABEEAABAgQEAwUFBQUHBAMBAAABAgMABAURBhIhMRNBUQciMmFxFEJSgZEjobHB0RUzYoLwFiRDU3Lh8TRUc7JjwtIl/8QAGgEBAQADAQEAAAAAAAAAAAAAAAECAwQFBv/EADQRAAIBAwIFAgQFBAIDAAAAAAABAgMEERIhBRMxQVFhcRQiMoEGM0KhsZHB0eEjUhVD8P/aAAwDAQACEQMRAD8A3GAJAEgCQBIAkASAJAHhMAC5zELDZtnzq+FHeP3QANer8woXQwG0/E8qw+mhgTIIrNVfZb4szOtsI/gSLn06wGQJRKxKTrnDRPvLc+E90keX1gMlJFRkjPGRcU+ly9gtThyk9N4EOtKTKzE4/KJD7amQSpXEVY26awGT4w2Wp0upl5mZa4JsrOq4566+kNhueHE6m3S21V0LXtZ1AsT0zCBcjG3iiosAF6VS8j42VXuOsAmEaf2iyqyEu5mHOaXBl+l94FGqVnEOAFCgq/QwB3gCQBIAkASAJAEgCQBIAkASAJAEgCQBIA8UbanSAA01Xbkol0F1XMjwj1POAFTEmIZdgEz82Cr/ACGj9xgTJSw/iBU0xMql5UyoSi7Dh1K7QIZtSakqcuZoTc4+lVg02SECx961hygUYe064dprr6ClgZc6DqEkclHrAgfmcQ05uelxLsoefdCQFtf4YJ5wAoVbD/tdYnGkqKXUJ4jSh8SdbfOAPvsvmnTPTjj4IdDKs1xbVIIgGcsELcFKqjrVytR5b2ub/dAF3CsnSv2QDNKRmcUQ4q/2iTfS0B3GupVhmlyDZaUXcwyywJ1WTsfSAFvB03MTM27K1JKXO5xMqgLpvsARAB93Ci2e9IzCmj/lr7yD5C+0ClyQx+9LqDc+0Ua24niQf5hty3gUfqbVmngChQN/60POAL8ASAJAEgCQBIAkASAJAEgCQBIApVGpIZGuqj4UjcwAHmG1um76sqdwyk6/zQApdptWm5Rhp6TsllCxxUpGv/BECHFzDMjUpZyabbu9Mt3zX8KwNQOmsCFTshq63GHJN4K4kuogactoAHt4JmZZ6YcE83JsOqvfMM5H5QKX5Kcp7UsqVUt6ohRzE5So38jygQ+6GlLCs0jR3Uk++vf5XgUKh+pZsyKa0lXxE94+pgTB6p2qAk/s9jXcpOp9TzgXBwRU5lm4NJUhJ8Qa2PqOcCC+JOiqe4j0q+wq9ylSTkv+ECl6fwfK1CYD3tgW2lOVtpCgC3bawgQpYXwzMSdWWXM7jKkEJeVzHIEwA24rrqJKVcfUe94Wx1UYAy2XbnZSSE+6sLbeWc8u7rmBO6QdoFGkUxyWS1MSDmVLoChLOq3O5DfQwGRxwhjpL5LSwpLqfG2od9PU67jzgUeWnQoXSQR5QB9wBIAkASAJAEgCQBIAkADqhUCDw2gFOHrskdVQAlVbGshIulDrxcfJ76gL5f8A8xCCjimddlZpqrSzxmJV2yXE3JCRzFthFAcnMbS00pMnLsrmg+mzthcNhX5iAKuHWkUVLrL7/HK1Esy7XeWOlxyMAGJSQqMzcttNU5pepVb7ZXrbY+sAEpDs6lUnO+pyaX1eVcfSJkDRKSTTQs20hA/hSBEywWCowB5AEiAgUfOLuQ5PspWLLQlQ/iSD+MMsZFqqYAknjmShTC/jZOX8IuSgt6iVOVH93eTONDdt7RdvI9YDAuV4SlVyy8wp2RmkeBDgsknna/i9YoKdRwRPPFsVCZbEnLi90HdI8tr6WgBYrVVM/MB5SXm6fLnIlbW7YGgWbQAzyFEfe+1U+nK0nNL1Bo2UbbJd69DeBBrwljJRdEvMZG5k2yFOjMyOrZ2S4fh2PLmIFNElJkLHQjRSTuDAp3gCQBIAkASAJAEgAdUZxV+E1+8PPkkdTAASYmWwHWGXUl/KTbMM6lW5wIZT2dTEhw5mXqKUpmCo8Rbu5GuxO1tIAudmEmhUtPtun/8AnEkJUvQeqb84AMYap63UFikt+yyuzk4sfaOcjw78vOAHnDmEZaT7zaM7p8TzneWo9bnaJkodV1P3xH6gWsQ43lZQd5XEX8KNY0Ous4ju/wBi6fIh1XtTmlGzLIaB2vqYw1Tl1lj2KFMF9oy1u8GdKU5vCvbXoYsajhu3lfwRof5ysMNAFx1AB21veNrqwXcmGcZvEMq21xVvIyeR1+kTnQ7MaWZbV+1CacdUZUBLSdri5PmY1ycn1ePQq9C9Ru1V2w9oYzJvYqRv9InMnF4ymMJj9R8Sy0yLtuC/wq0MZxrwls9mRxC9o3GINr1Cl5tGSYbCxyVspPmFcjFyXIjz9Om6akgg1Cnkd5KtXWx/9xr90UYBEjh0pImaO8lyWdP20u5qkJ9648tdIpATXqmqfdFKpiQ1LpP2pGg/i/lGsCjY/glj2NEqCo8MXQ77yVjmk8hflAFnBmI3uL7FNqyziE/ZOHaYQOvLOB9YA0aUmQsdCPEk7gwKd4AkASAJAEgCnUpzhp01WrRI8+voIAT8bT0xKSTq5ZHFfPjVzTfcjraBDI8MSKJqalTJLdM0CVzTizYDrbr6QBqOLcP01eabnGwAndQ0KrW0tzJgDjQsPLn8jkw37PIosWJQaZ7bKd636QBoSmilGVoJFhZKdgPpGLzjYoKmkTlrhSBbcJFz8vONE4VWtmXYWKmzNKSS/wAQN/CD3lfTaOWVKp+rcyyuwGfpybjM0C4oWbR8I6qPWNe8dig+boTeuRRzAhJUeZ6JhqWMIC7OUZYWWzZSifHyT536xs5mlZXbt5M6cFN4bwO2HmWZZlKVNcZzmtet/S8KV7p/9TTZlOzbbxNYRQ7QsNt3bdZQQpWpbG30jtr4ilLpk5Ib7AGSoi1KSsWQFcvSOFy2wzaG5GiNoNle/wCFXIHzjCT8lCLNNTmIS2A6ndI2WOoPWCTewC9OfmUJuznUm9ihe6T+kbqamumxi8DZJLfIBWEi+4O4jqiqncx2CAjYYiJX8JuS7ip2mAJc3eltkPDnYclRlkvUWHaSmeUmfpivZppCsr7StLG/eCh/V4oH5tJIF7ZrDMeV+Z9IAznG9Xk3325Zt20yk3beToELB0TfzgB2wPidU22orAROMWTMt/ENgtN97gX/AKEAPTDwWkKTqDAp0gCQBIA+VrABJ2AuYADIUVqLp56Ng8h19TAh8qbUNwfpvEAhVnAzbc0J5h72RtHemANiPLXnFAToVOVVHkzsykplWzeVYPvW/wARfW9rgGIDQxApIAloA8MAVJintrvmQLkWJG8YuKfUA3+zDGZJANk+EefWNXIh4LlnBWEGTmuTZS8x/SJ8PAZZn9cxW/TZp2XcQh1sWU1fQ5T5xmlODxF7GLSfUCpxu69NNLdA4Xvge6D8tY1VsyWZduhYrGyNUYwmyWxlWSknOg9L6xY0INZRcstt4XZ72YFQJBt0PlFVvDuMsKtyiBayRcbHnG1RSWEYnXLGQPYgJAHkCCNjDDrjTv7RkR9skfbsjZ9HP+YRkmUWsdVN6ZpqZmQWQydJhI8afiGuotFILNNwo2AhCP7xLziAW30iymXR8XO14FC07JzdNLM+SFvtdx8J2db2187a/KANco9QbUG3Wjdh8ZkHoo8vLp/xAocgCQBIAF1ZeZSWgd+8v0HL5wIzNu2ZEyWGnGFKDDavtQjxDz9IAVKPM1Jb6WqdOGZBQFFSwLI8j5wA6tS7lTfRKuKzS8rZU0sbOu7hA8hzgDTUJAAAFgNAByEQp9CAAU9XMrrjI8QTcHpfrHJVrOLcUZJFui1Np1Fm1hwp8RG1+cbaM04rBGgRjOtrbYJYI6KXfVPyjmuq8sYh07+T0eG29KrVxU/p5OOBKu6pgCZGW3gWo6rv1EZ0KiisS6dicRhSVV8p+68DKZ1v4xG/nU/J5+Gee3NfGIc6HkmGI+N2JGampUOqSohRCiDsLe9GEq0XJJP3M1B6c4E6l0qXQ4+G7KUlwhIPvJ8o5qtRyeDLThJmvUuaQlpCVKSCBt0jop1YqKTZraLftrfxpjZzYeSYZQq1RygcOyrnUjl8o8ri1eryWqPu34Om2pwlL5n7HSSqIKftCBrYdT8onCb2rVornfZ+TGvTjGXyl1DmpEeunvg5zpGQJAHkCGcYgkv2ZNmaQm8lNnJMt8kLVpntyB5xkUCVF0UmalmJUhEtMqK3FrN0m+uh5adIoPjE3aA0tz2aSZMySbLVbTLzt9+sAXuzSaMs+9Snu6hYLsvfkSLqT+f1gDVqc+VJIV4kmyv1gUtwB4pVgSdhAC27OJSlTriggOKsCo6AchEIeOFPDWpVlNZSV8wU21igyzD6kSjczMyKiUTa+DLtkahRNifQQBrWEaEmSlUMjVXicVzUs6qP1iMoZvAHi3QnVRAHUxHJLdgyfEFPm3ptbLQV9orvucgj19I4eS5TZnnY0ujUxuWZQ00AABYkczbU35x2xSSwjAUcRUsOu+yNK+0cBW4o7JSNRp1McU6SlU0R92erYf8AAvipdFsl5f8AoDMVUIl0rcWEJQS3r1Bt+UaFGT2RzXcdNZ+u/wDUsGop4QeLiQ18R2i6XnBzZKn9oWP+4b1jLlz8DKKft0ncnit3O/6xlomNXY9RPyYUFB1sEbeUTTMai0MQMa/3huJy5+CZRbfqKW0BxbiQhWx5GMVFspdpjxcKFIUCkncc45L16aTi/wBTUf6m2ksyz43DgooLxJXZQsU9LRlYUo0Zu0l1jun5RKrclzEWqy7w1pVsF6fzD9Y9asu5oR7Q6pxbjmBr5EQoz1PDDQWvG4xPCqAKtVkG5hlxh0XQ4kpPzGh9YqKjM6ZTUTLTtMnklS5Q9xWyi2NUkddIyILycbyVPCm6bKlSwbKdcHP1iFA8/WJpTnHeGSclVJdTYWug/iIoN9ptSS6liZQfs30C+uxtp9NR8oFDsAD6259nlG6yE/rACVjOXlJpSKe+4pCiM6Ak7W5q8oEEiewhUWGlNyU2JiWd7ls1zY6G1+g6QA0YJpCFTaG0i7VPbCR5uq8RPUiANNvEKewADxXNhttOdOZClWI6HkY0V5aVnsWKAc7X0tWbcJJmCEgI8RvppHMpPdYzkywOUm0EIQkAgADQ7j1jtitKSRgJVSnxJVF513RDrPcV5jlHNOXKqN+T26dP4myjCHWMt0KapJlcmn2xRbS64V+ep0EaoOUXlHHfyjKs1HosIW6rOqLS5dBCpVCu7pqfWM1JKSfdmhW9SVOVRLZdRacFibgR0pnIfBA6RQeEawIe6bEAg+UCjXTKomaSmWm1hEugd1Q0NxGhxcHqj1NieTQ8OpQhtsMnO2nwnraPJ4jGUqetLeLTOig0pYffYcGHA46FJ2Cd/wAolrWV5xBVYfTGO/uJxdOlpfVs+cSyBfl1pQbLHeQfMR704qUWjlTETDVYyzaVXsFizieihpHDCTjNN/c2NbGmC3KPQNRLQB82gBHx8ky01KVBI0zcF/zSrYn5xkUWHsM5Z+cluHeVnG8yXLaNqte+blrFIc6jR5dCGlTc42ZhtstHKR9oD4QfSADPY3OlyVmJJR78uslvySTcW8r/AIwMjT5OZCkJJ3I1gCjPqu+kckJufU/gYEZh2Mq481PTjhl3PtWuC0vKbJHM38/KAPqi1Zt1cqlhSwzIy6nHDe13Lc+ovAGq9m0kUSQcV45hRdUf9R0+6IyjVEBIoFXtECuAiwukL73lHNdJ6UZR6if2dtLmaip5YzpZTZKiNEnoPOJQhgNmtGOkxMt7SlvrfKsv2DNgCdio9OscVwpN5PpODKmlpzvIGYve4kvLLI8Sr25bchyjUm9LZ5lKmoXih4kCpalrcQVIykBVinY+vpGmMcrOT6SveUaM9E1jK8bexXncFO5rhTeXKSVX0TbleOuFXCwz5O6jSlPVR2T7Pt/oUFIsT5G0dOTjPlQi5AzSeDXlFNlIKVJzBV9PTbeNDrJmWgq1LDrrDanHMuUKygX1V5jyixqJvHcjjjc0jAisssyfWOG7rOlTnNdkb6cdUkh1pKVhf8CunWPN4HTrU56n9M1+50XLjKPqgwI+pOEzHFFD4U+VI8LyCTbkQI47iPzbGcWOeGZkuIKtwAB9I3UZZRiwzG0xIYoBGKqYJmTfZO6kEp9RqIqCM5dlFVGmS6lTJlgzdLyr2vlNrHqdNIoMwAkU+1Zi8ogf3V0+8ob3gUfOzOeUzVWc3dE0xYg9QLj7wIBGqTedC1JBUACbAE7HUc/OAOkw4SqYUBcjRPmQNIAzGaxdVm7iYp6HUa7pvp/xAEen5WYkFPSzAl3ph5LDqUjbXWANjkpcNtttjZCEj6CIU7wBIABVWazqdaWElnJ/Nm9I5qlTdp9DJIqUhYZDSGQ223f7W+6lHa3UxhCp0WcY/cYGgx2GIJxBREzSMi9hsOV+pjXOGs6rS7lbS1QM0xswENstp2Qu3rHA9lI2203O5jJ95A2g34pt0N40wPa43+UvcIVAK4C82nU3ivpseNY6OfFT6HOWosq4W3g0QAmxQPCo8yepjcq0sHPcUeVVcPBKhTpRvM+pk5UpIyW7tzsfWKpyeyNLSKmGMxlrpvYqJFzsL7RjVXzFj0BuO752gb21sI2UF1MZ9h57P0Xl2AdjeNdWmqjcJdGZKWndGiss5RYR1W1tG3hoiSc3J5Z0joMBH7SlcNUu/sBmSr5gCOa4XRmUS12dO2YKSdSSflEtns0JDbHSYEMARI19dIqBk8rSULTVJBxWRtLgXm+FJ1MZDuLP9sKc22hhqnl9ho/vFDUm+qr2gXB912rtKmpCdl9EcRIsNCnUXHlAI31cohRzFNyfWBRVnHHfZnlMi7xJyX5qgQQ/7TV9rurlQ4SLcucAcqTRHWfYkPizsxNF1aem5gDan3QkKUrQJBJ9BGMnhNsyjFyaS7mZy2P5l2bDLaUZCrprb/iOWVd0rGpdTfT6fc7r22hRrU6MHvjMh/ps4XCoHlHmcF4jWu9XNxtg016Kp4wKmOHQ1NNLGgI7/mBzj0LrGtM0xA2CVidqa3FE5GU/Zp5X6nzjOhFZyyNmpkx1GJIAyTtA2b/8hjzX+o7bL8+HuB6CBxTrbumNED3eNfkr3CjkslbZQleYG+hjYmfNA3E0wpmUaQhWUbG0ZwWp7kbPjDM0p6VeQs5hcAXizjplsQvyUqlCCgqy2I0Ea2/JQDjwd9rXNveOij3Nc+w99nv7mX+cYr80y7GjkR3mJIAUO1BgLlEp94rASOpJEaa6zEsSlhVopWpA8RypPkANY00OrQkNdQnShQSByjy+LcWrWdVQgljGTooUIzjliPI9oT3tXBfbQlIXlJHra8e5VninSrwfyySz7mdnaqvGrFv549F6GjRsOEzauSRXU55hGipiVFvUCMisG4BcdRT3mHJMJclkqHeT+8J/GBBDn6S7LybBeRw1LmOIEfCCqBT9Ps+Eeg/CBRCrlXMrT3X0jMpF7DzJtAgMlvb3aQFh9KZkgu8S4tlGuX1gAdQqyucdpTro74KkqPUjnADj2kVbgy5bB7zn/qN447ueygu56/CLfXW5kukdxD7OZXM648fdFh84878VVVQtKVqu+7NEanxFzUrfZGlYfcu4tPkI838OSxUkvKMr2PyRZUx1RC81xkC62wdOo/WPpq9LUsrqjgTwUezfDnsbannlBLr50SeQ5DzMZQcYpNkY8ARuISAMk7QNm/8AyGPMf6jtsvz4e4BpdWaZzFVlE6a8o1xjJLZHbxa7VWpy49I/yXBihgDwACMsT8Hk7HN/Ecu4AlbaVJGw6Rlia7E2JL4hl0ApQ2lIO4/oRMTfYbHQYlZ+AecTE12GwIxTOtzKEqRYKQb263jZSk4yw11JJZQ+dnf7mX9TGS/NHY0ciO8xPIgEftRmwhMvm2C830jnuH0LE++z9kjiOL1W4bgdBGFv1yJBSsu/bBP8MfKfiB6rn2SPStIf8WfUy/HUtw5sODQLAPzj6PgNT4rhUqL6wf7GNCp8Pfxk+ktmanguq+0SqSfGjuq+Wx+cddvU1w9UYcStuRXa7PdC3iFtRrFkGy1SpynoeRjqOBimKJXv+5T9RAbAfGDE4iXQJ1xLjnFTlKSDpcaaQIfotnwp9B+EDITVySH5ZxhwXQtRSf1gQzWoYHMuizlUDcoTYfp8oAYjLMS6qR7MoLZCykLHvEjf1gDQK5hyXmlAvoKiBYakafKNbhHVq7o6aV3VpQlCD2fUS8cyxprCDJDIlSjnvrc8t45L6zoXdeFS4We32OiwgnTnFdeqCGBKqXkNOqtmXcKt1jw40o2PFnSjtHOF90JSdW2y+qGSpzDrbwVmTwcpCkHxHzEfRVZOMs528HAugp1+qhpjiLTnDSszf+o7X6iOVNvb+hkO1FmVOS7Ti/EtIUfmI74Z0rJgy7GYMpxvJuOhIaQXClwlSRHm7NtN4OihU5VSM8dBJMsm6syMqkmygdwY1T1QeE8n0lo7a7Upumk8nnsqPhjHXLydfwVt/wBEH6ZgdbqQopDYOozbn5R5dxxqnSlpT1M4qrsqbwoJnxVcELZBXlC0jcp3HyjO24zTrPTnDLR+CqSxoSYBVJoIIAt5x6SqSTydFXh1vODio49fBTk6U4tZQhClr5AdI7FOMlnJ8lXt6lGbpzNXwJKrbQwhxOVYOo6RrTTqbGt9DRVCPQMT5IiAzTHjgmZxLY1blhmePK5tYescdaWZPHYySDOD21G+W/e7y1fCn3UiMqC/2SQOx1WiwhbqLZ8wSi8fPWttDiPE5KoswWc+y6HoNulQSXVnmGKUKpKhycBJCzky6aW8o9/hdrTsnN0ektvsa+IQScI90k37jZQcOsymbg5hmte5J29Y6Y04x+kwubyrcJKp2ErFky8mqurlkcR5uWGVPrG05GK05j2poacD0ja6CCvpcb7aQILk2gimyl1FRW9e5N91QKfp1nwj0H4QKKE+hXDnW2/HYlFvMcoEMWpDDUw5KyyuI4hkLcmUqvodcwgAxR9JJTzaVJl2Z8KZzbhJOsAb02sKAUNlAH6iIygHHVM9oknEjxJ7w+Uaqscx9jssaqp1lno9n9zO+zh1aULSpKkpCgpCiND1Aj578Q1ISqUq8JLVjde3Q66dF05zptbf5NTqEiiaYsdym6SNwbR7tGpG5oqa7r9zy5RcJYMhxFMOezrYXrlVqelo5IZjPDKzRezGoLfkG8w1R3AeoEd1HKWDBjWI2kMtxk9MJSTKXLmfUDpHnxUXP5uhn2FWpSq0cF1YIceBDoPUbG3KMamHBrx0PR4VKSuY479Qhg+SS7MgK1CRmt5iPF4pWdK3enq9j6K+qOFJ477BPGeI3UPCXZOXS6leuth0jfwLhltC0+NuI68vCXb7nzCp1bmvyKb07ZbOmCcROuuKl3+8oAlKvTrGv8QcMtlbxvbZad8Nf3QUKtCs6FR57pgTE8mlqZWlPhPeA9R+t4cOrSq28ZS69D6qzqOdJNlWmS76JczMuCp9SykW1skeXnHtLS8RfQ+Ru5ylWk298j9hFbhDJeB4p8V4kFiosHO+g+kx6JgUaxUEsMrdV7o09Y11J6ItlSyY9SULm8w1SlbmZ1Z0za6AekcDT6MyNbZCGJeyBZIGl9yesbLuure1lJeNvctKDnNIyPtDcW4tppKSU3uVAaXPK8eb+H9FOhVqt/PLZLvjyepy3UuIRxstzWcL072eVZaO4SCr1O8e9Tjpikefd1eZWlL1CwEZnOZHUcStys5UJxQK7FDLSRupVraRSMFTvaA64gsVCVcYYf7vEA1SDsYAHYwp6G1yEmyc6ApOU81AkW/GAR+hmxoPSBQDPIyzY/8AlR96f9rQIxDmsVS7ImXmpQBxpwNv6AEpO6vSAOE5MrdmJqQOUMuyvGlkpFrG1/mYAfMCVDjyDCz4gnIr1ToYjKBe1UPhlC2nFJReywnn0v5Rrc+XVjUfTo17no2VCncU50n9WMxfsVMNzjc0w2Fbp0XbS1tvrHx/ErONjxF6/wAuTyvZ/wCC2lxN08/qWzXqaBKsJQkJR4RtH19GnCnBRprCOCpOU5OUuouYmwciZzKbOR1QN/hPr0iVKKnuupimV6bIqYkhKNucJ5GpPXXW0aZS+Vwbwy+oVodfQ84tgG62ki569Y206mp6SNFw0hokmxud9Yy5UPAyZpjuXsEn4VkfWOCS6o7rCei4g/UD4fqIl5hKz4Tor0PP5R5d9bfEUHBdeqPq7ujzabihqxFhlE4UvNOBK7CyhqFDltHn8K45Ph8JW9eGqGendM+WqUZxqa4PTNH1h7DzciFuuuBSzuo6ADoPOMeK8YqcT00KMNMF0j3b9S0qM5Tcm9Un3E2uVHjPOO8uXoBHrWdvyKUaffufU0KfJpJPsOfZ9J3ZZSdlEqPpHpxjmphnxVSeqTl5Y9N0tpKswGo5x2qlFdDVkuKUACSbAakxm2ksshl+Lqx7cVNhfCk2j3183FD3U9Y4p1dTy+nb/JmlgsYakc5QpDZyp/dt+6P4nD+UY0oOTzjP8IMeZqRC2il1RPMqGlj5dBG26o0pUnzt0tzKjUlTmnHqZti2spYaLKAFZjZKiRcHmfWPnOB2arXnPl9MN/t2O27qzmlGP1S22Gzs4VMKlQt9ZXc9y+4AA59I+pptzcpvu9l4ML+jSoSjSh1S+Z+WMk/NBppxxWyEFX0EbTgMQnaFMPU5qaZTne46nig+8M2mnOKQ5V/FM3VWkyYkVNrUpOdZSbJA3sSNIAsUmVD9cl2b5ky6Rf8AlF/ygEbRN1MoWU5QbW5+V4DJWxQ3ZKHhu0oE+h0MCmYY4wrOuzjqpIJDMy2OKTsf94EOuFez16XmGpiYmitbYsEjbL8Nzy8oAZMFK9mnpuTVolauOz6K8QHziAcKjJJeaW0saKFv0jBxUlhm6jWlSmpx6ow9tCpGbU07mSjN3iNNtQfneOS6tvjLV0sJ1IdM90eheRjTqq5p/RPr6M2HDdWS8i3MbA72jzeD3bS+Fq/UunqvH2OS4p/rXRl2rSq3GlIbcLaj7wj3KkNcdOcHMngUqxVUoUlDpupItny2v6xw1W1s8v1MkhLqtSMlOpm5chQWLLHI+sZQepbbNA1iiV5qYlkTIIQg75tLG9rR1RqLTqlsY4F3G1LDgWBs4LpPLMNR9Y56qxLUujMlky8HqLEaEdCN45Jx0ywfZ2Nyriipd+j9y1KVF1r924pI6A6fSOerbUq31xTN1aFJrVUSx5PJuecc/eOKV5E6fSFKhTpfRFItOnTjvFIrply6tDKd1nXyHM+UdVJb6vBwcVueVR0J7y/jubLhWUCdR4UJCU/KOu3jmTkz5Nh9x0JBUohIG5JsI6nJRWWYmb4yxaZk+zSV1jZa07fXpHHUqczbov5M0sAugYe4i0trKnMm+UdxP6mNUY6nhIvQ1eRlktICEJCQOX6x6EI4WEjWCMT1HKgoBAvopXJI6mPneL3nNmrWlv5x38L/ACddvTwtcjJKdJLn50IGqUm2YbWG6v68o9qnbq2oq2X1PeXp6HXZYWq8qdI7R9WbrKsJbQlCRZKQAPkI6ksLCPMnNzk5S6vcUe1CdPAblG/3k04EADfKDdR+kUwL7bAaShtGgQkJHyikK1Vmg20tZsAASToOXWAE7sPky6/NTqticqb9Cf8AaANBMopwleneJIuT1NthEKHZuXDiFIOygRFAr0xRLZQrxtKKFfLY/SBCxaBRcxmytsMzzQu5Kq74+Js+IecCD1ITqHmkOtm6HEhST6xiyip2jYX9qb4qB9ogaj4h+ojXPVFqpDqv3PSsa8HF29b6Zfs/In4Mr6kHgqtnTayibXA5fKPE4xYKSV9a5SW8l4fn28mGmVCbt632flGr06eS6m4OvOO3h3EI3cMPaa6r+6OatSdN+h7UKe2+gocSFA87aj0j0mtSwzSZxVsBvgqSgBxs+E31/wCY4/h5Rfysz1LuW8N0QtSjknOXSlSszZHLnr87RXhZjUXUnsfOI8SBn2ZtQPDHcUbbW8KgYwk9ccLsXAvYqp+UiYRYtrsF2+Lkr0Ol4141xwuq6Hfw+7+Gq7/S+v8AkX3GlLIQgFSzqEjmPOMaOVLUj2OLzp8jS3u91jv7nt8qbqJ7u9979IxnGTnjG7N9lXoRtlKL2j18oa8G0kpBecslxzw39xPz2Jja8RWldD5q6uZXFVzf29ENjuMpdhPBYCn3E/CNCfX1jbz1FaYLPqcunyK1bn5h85p5wMscmkHvK9RGmUnJ5luzJeh1obTj5CZSVKGh7yxlBjYqNSe7JlIfqVSFNpAWoD+FAsPmecdMaOOrMclufnQgZR4jsI8zivFI2kNEfrf7er/sbqFHW8voY/i6sKdWWEFRcUqzhGwF9EjrGHCLF28fjK3V/Qu7b7s6o03dVFRh0/U/CRomAcMiUZuofarAv/COnr1j2KcWsyl1fUl/cxqNUqX0R2Xr6jTfroBvGw88zmlTPt1QdnD+5l7ssX5n3lCKQZbwAgdq1XyshlHjdOUAQIPOFKOJOnNMpHfWBf8A1LFz914GQ1MNBKQkchAHSAFmuo4Ewl//AA3bNueR91X5QIz7WLQB4QCCCLpULKB5g7wAt4SmTITaqe6fsHbrlFHbqpu/lyiA0CIUzTtCwWbmZlk2IN1pHLmSP0jCMnRlrjun9S8o9WlUheUlQrPEl9Ev7MG4PxWri8NyyFe6B7xjwOJ8MdHF5Y5x1fmP+jStVOToXCw/5HSfqz3EQR3UAa9CfOPMnxmvcOMobSXZd/Jvp21FQerqFGapxEKSDw3CO6TtfrHtWXGKddaKnyy/Y46ttKG63QKmWHmpa0y6hwi5BI1+Ud8oOMMOWTnzlifWJliZZU2okHcG2x5RoU9LyZYAOGKgppZlZgXac0Tfa8ZyS+qP3AxSlOblL8O5WfeVuB0HlGM552G76nr9JZmHEurFlJ1UBsroVekIzaWBugNWqs26shx3I0nQIRur1IjFZfbICFCm81kSjBQjmoJ1PzMZ8urJ9BlDfScPd7iOMAr+N03t6CN9Ok4LOyMW8hqaqwQMqbKUOmiRHmXvG4Uloo/NLz2OmjaylvLZAiWrziOIXNQfB/t5R5VHitxTi49ZPz+n/wC8HXWtqTUXH7iLirEz3ELaFArOuZOuTyj1OHcJgo/F3md90n1k/VGmPMrz5Nv934Gbs+wZw7TMwLuHVCTuD8R8+gj2251Z8yp9l4Rsr1qdtS+Ft+n6peWaDGw8sTO0OsrsiQlj/eZnQkf4bfvKPTTQQBZplPRLstsNiyG0gep5k+ZMUh9zLoQkqOwgDN8JyZqtXLytZeX1Hmb6fUwCNnR33yfdbFh/qO/3afKBS/AEgCtUZNLza21i6VAj/f1EALFKcUM0u7++Z5/Gj3VCBC2YFBmIaKicZ4SjkUk5mnBuhY2I8rwIdcFYlU8Vys0Mk6xYLTycHJaOoI3iMo1xAIGMsAB0l6W7q9yjbzJT0PlGMddKWul912Z6lO5pXEFRuvtLugaMOVCZp5StVlA6JOilpG2scys6ELhXdCGmT6rtnvg10+XSnKjXlqj2kuwtydempRXBfbU4AbAEWUOWh5xz3vDLO8zJ/wDFPz2fudLoVaUdVJ64/ujSKVNrUtDakXSrU5x4R+seJwm4qxrcpVE457/2NdxRpuk6ncIVnCsu+PDw1clJ/MR9XOnGS3PKUsCtM4LQghK3s673ShKdd9z0EcropPSnlmeoNTVHU0yFrIKxoR0+cJ0dEMkzueLoBcZzJ94d5I0JHkesVUNUE11Gdz5wzhKnIB4bWdafFxb5gfQx0QnF7dyMbm0hIskBI6AWjaQTq3WHRxcyVEN3Nk8wOkfGXlStcXPInUSTePRe569OlThTU4rLa+5nE1VpufVwmEKQg+6nc68zyEfRWfD7SyeYLmT8vovZF5FSpHVWeiP7jDVMOVCXlUJBDhXZKrC6kDkB18zG+FtRp1ZXEoapvt2z5ZolGFxUVKlLRBLdvv7B7BWAUy9nX7Kc3CdwD1PU/hG7TKctdV5f8GVa7p0oci1WI933Y9xmeYA8XYlRIs51DO6s5WWhutZ2A8vOKBdwxRnGiuZmTmnH9XD/AJaTs2nyEUgdgDO+0rECrJlGNXndAByGkAP2D8PimySGU2Lq9z1Urf6QKNEoxkQE79T1J3gDtAEgCQAv4qpa1BMwxo+1rb407qQfXlAFSQnUvth1GgPiHNKuYPzgQ6lMAB8SUD2nI40vgzTOrLo/9VdUnaAL2EsXe0KMvMp4E434mzssfEg8wYhRpgDwxAK3aG0oy2ZtkOOhQyqsCUa7xhU0tYnHVHujss4znJxhU0P+fQQm8dOpsHm9RuU6X6aR4dX8PWlV6rWppf8A1fb2ZvqQurf82GV5QeksdgpSeInv6ZfeT63jB8P4rafQ21/VP/BzKtb1OuzCtKrTTWcp+0UT33d/l5CNEOKXlFfPSWX7pszdCEukgu1Xm3EnuZgN7xlL8RaXidP9yK09Tq1WQR3E6DodIxl+JVHbl/uX4PywBV660Sh4K4a82UKTzPRQ6RP/ACN9cSxTp4a3yOTTj9UgZWsdZCUlaQoC9gb39LRujw3id3vVk0n522MedQh9O7/qLf8AbJ5YKGkkqVoSrXU9BHVT4FYUZaq0tTXRL+7OmlSvLjenHSvLNOwOxllEEshlw+PTVR6/OPYi1j5Y4Xg5btSVTTKevHcYBGRykgAJizEzUi1nX3nFaNNJ8TiuQA/OKBXolIdce9un7KmSPsmh4WEnkOqvOKQYhAoAxdiJEowpajryHMnkIEBPZThhS1Kqk5cLVctpPup1F4A02SQVq4qvRA6Dr84FCEASAJAEgCQAnV6QVKOKm2ElTSv+oaHPXxp8xzECYLMu+hxAcbUFNq2I/A9DAZPuBQTiChNzYTmJbdQbtPo0Ug8vUeRgCvTcXvSqxL1ROUbNzaR9mscs/wAKoEHll1K0hSFBSSLhSTcH5xCn1EAv4pw2iZbORCA7yURb8I1VaSqLwddC+r0Polt47CqvsrSpCTxMjvvC1x9YtONSmvlmzqd/RqbVqMX7bAl3sym0Aht0FJ3ANr/WNvPuEsPD90a3S4bN5WqP3yc2sIVRu4SVWP8AFGPM2+ajF/Yvwdk+leS+x7LYQqdstykf6ovNx0pR/oR2dj3ryf2OjHZfNLN3HEpB1sSTF59w+mI+yKocMh1UpfcJr7LMiLocC3b8xp9d401YVKv1TyzOPEaVHahSS9erHPD2H25ZtI4aOJbvKA3+sWnTUFg5K97Wr/XL7dg1Gw5TyAE7EGOUpX7PIo9rmjocvgb81q/KLgFOhYbLbhmZpz2icVus+Fv+FsbCKQO3gAXXqy3LNqWtQAA5/wBbwAlYQoLtYmhNzKFJk2z9mg6Zzy9YA14J4qglOjSNCBsojYC3If1ygUJAQB7AEgCQBIAkAeEX0MAI9WpD0k4p+UTxGVm70v8AipvoecCYLdNqLUwjiMKzJ5g+JJ6KHKALMCnxMMIcQUOJC0K3SoXEALSMPzMmSumvWTe5lniSg+SD7sCBKT7QW0kInmXJRzqoXbPoqJgZG2UmkOpCmlpcSeaSD+ETAO0CkgCQBLwBIAkAeOrCRdRCR1UbRcAT692lyEtmAcLyx7reov6wwBAbx6qqPhiYdXJS6zZKWwQXPIr/AEikNGpVMalUcNhAbTzturzJ3MAWyYFF/E2J2ZRBUtWvIDcnyECCth3C0zWHRMzmZmTSbob2K7ajQ8vOANal0JUlLTIyMoGW4FtByT+v9EUKNNhIAAsBAH1AEgCQBIAkASAJAEgBOr+EFcT2mRWGH/eSPA55KH5wANpuJkqXwZpHs0xtZXgWf4FQIH1aQKeEwBVqzrYYcU8lK0ISSQsAwIYPhpE26XHpGYDagokMZ7G3LKOcAO8zjmfkG2zMPtOOrFzLqSc6fW0AGaR2oPutF32RC0JNlFK/CfMHaACQ7SSEhS5F4JPvaZfrDAOU32qNtJC3JR9CDoFKsAfQwwCvPdpzyGg8JIpZV4XFq0MMACSnaTMzbqWQ+xKZjYKIJ+hMABa1T5ydnlSTM048poXdWtVkX6ADlAAydYdfadkXmUNzUpdaFNi3ESNwevWAPGVzk20zPIbZdTJkJ4KB3hbmobmANboGIDMsB51ky6uaVaX8xflACxiLHgz8CTSX3laAJ1APnaALuFuzklQnKsviODVLO6U+o5nygU0dppToAtw2gLBI0zDl6C3IQARQgAADQCAPqAJAEgCQBIAkASAJAEgCQAMrlAYm0ZXmwroeY9DACTMUefkDdhXtcvvw1+JI8lenWBD7p2MJZ05FlUu7zQ6La+R5wB9Yzpb03JLYllpClkXJOhHS4gBBotG4KpeVnqcsLSqyJpkm5594jlAH1RXGWq3NKqJSClJ4XFF0npvvpAHPFCZFchNTUgpYKnAh1I0SD1AEAXMUPKRhuWAWe8U7K1P5wAKxjPNu/s+UfdKGUM5nD5kaXgDhTp8TFHm5MqK1Sys7RJ3TmO0AfNfqEo9R5NLeT2xKgAlCe9oedtYAPP0Ofk32Z+Vb4qnGkh5q+t7a3gC/QKU/7a5UqhkaUpJSloHkfi++AKjWIpGnKdEmFOOuklSU63JO2nKALDGGqrUzmmFexy2+U6KI9OW3O0AP2GcOSsknJJtBbnvOqFz81fkIFGFmR1zOHOr7h6CALsASAJAEgCQBIAkASAJAEgCQBIAkASAA1bwxLTQs62k+dhACXN4AmJe6pOZWkfAo5k/Q6/SAKf7YqbGj8ul4Dmg6/Q7QIDaniSQmbCdlF3Gl1JNx8wIAutVSkrl1SoKW2VDVNrG/W/MwAAlsJ04KRmqK3GUKzJaJ0gA21LUpEyqZU6l1ZFsi9UgcrCAB85N0dDy3gohS05VIR4SLdIApyFfpzKgZORUtY2OQk/hABxD1amr8GV4A+J0hP3E3+6APpns2cdOaoz5V1bZ9drkX+6AHPD+G5aVt7HKpSf8ANc1V9Trt0IgUPCnlWrqyr+EaJ+kAXUIAFgAB5QB9QBIAkASAJAEgCQBIAkASAJAEgCQBIAkASAJAHw40lW4B9RAA+aoLK90/184ABz/Z9LObpH0t94P5RAAnezWSRmUtoLF/jWLa25EQBzRgWmgf9Lr/AOVy30v+cUgYo2GpRtV2pRgKA3VmV/7KMCjKzJuW0WhAt7iB+kAdP2YD41rV6nT6QBYalEJ8KQIA7wBIAkASAJAEgCQBIAkASA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30" name="AutoShape 6" descr="data:image/jpeg;base64,/9j/4AAQSkZJRgABAQAAAQABAAD/2wCEAAkGBxQTEhUUExQWFRUXGBwbGBgXGR0fHxwfHBcaHRwgHBwcHSggGh0lHBwYITEiJSksLi4uHR8zODMsNygtLiwBCgoKDg0OGxAQGywkICQsLCwsLDQsLCwsLCwsLCwsLCwsLCwsLCwsLCwsLCwsLCwsLCwsLCwsLCwsLCwsLCwsLP/AABEIAN4A4wMBEQACEQEDEQH/xAAcAAACAwEBAQEAAAAAAAAAAAAFBgAEBwMBAgj/xABEEAABAgQEAwUFBQUHBAMBAAABAgMABAURBhIhMRNBUQciMmFxFEJSgZEjobHB0RUzYoLwFiRDU3Lh8TRUc7JjwtIl/8QAGgEBAQADAQEAAAAAAAAAAAAAAAECAwQFBv/EADQRAAIBAwIFAgQFBAIDAAAAAAABAgMEERIhBRMxQVFhcRQiMoEGM0KhsZHB0eEjUhVD8P/aAAwDAQACEQMRAD8A3GAJAEgCQBIAkASAJAHhMAC5zELDZtnzq+FHeP3QANer8woXQwG0/E8qw+mhgTIIrNVfZb4szOtsI/gSLn06wGQJRKxKTrnDRPvLc+E90keX1gMlJFRkjPGRcU+ly9gtThyk9N4EOtKTKzE4/KJD7amQSpXEVY26awGT4w2Wp0upl5mZa4JsrOq4566+kNhueHE6m3S21V0LXtZ1AsT0zCBcjG3iiosAF6VS8j42VXuOsAmEaf2iyqyEu5mHOaXBl+l94FGqVnEOAFCgq/QwB3gCQBIAkASAJAEgCQBIAkASAJAEgCQBIA8UbanSAA01Xbkol0F1XMjwj1POAFTEmIZdgEz82Cr/ACGj9xgTJSw/iBU0xMql5UyoSi7Dh1K7QIZtSakqcuZoTc4+lVg02SECx961hygUYe064dprr6ClgZc6DqEkclHrAgfmcQ05uelxLsoefdCQFtf4YJ5wAoVbD/tdYnGkqKXUJ4jSh8SdbfOAPvsvmnTPTjj4IdDKs1xbVIIgGcsELcFKqjrVytR5b2ub/dAF3CsnSv2QDNKRmcUQ4q/2iTfS0B3GupVhmlyDZaUXcwyywJ1WTsfSAFvB03MTM27K1JKXO5xMqgLpvsARAB93Ci2e9IzCmj/lr7yD5C+0ClyQx+9LqDc+0Ua24niQf5hty3gUfqbVmngChQN/60POAL8ASAJAEgCQBIAkASAJAEgCQBIApVGpIZGuqj4UjcwAHmG1um76sqdwyk6/zQApdptWm5Rhp6TsllCxxUpGv/BECHFzDMjUpZyabbu9Mt3zX8KwNQOmsCFTshq63GHJN4K4kuogactoAHt4JmZZ6YcE83JsOqvfMM5H5QKX5Kcp7UsqVUt6ohRzE5So38jygQ+6GlLCs0jR3Uk++vf5XgUKh+pZsyKa0lXxE94+pgTB6p2qAk/s9jXcpOp9TzgXBwRU5lm4NJUhJ8Qa2PqOcCC+JOiqe4j0q+wq9ylSTkv+ECl6fwfK1CYD3tgW2lOVtpCgC3bawgQpYXwzMSdWWXM7jKkEJeVzHIEwA24rrqJKVcfUe94Wx1UYAy2XbnZSSE+6sLbeWc8u7rmBO6QdoFGkUxyWS1MSDmVLoChLOq3O5DfQwGRxwhjpL5LSwpLqfG2od9PU67jzgUeWnQoXSQR5QB9wBIAkASAJAEgCQBIAkADqhUCDw2gFOHrskdVQAlVbGshIulDrxcfJ76gL5f8A8xCCjimddlZpqrSzxmJV2yXE3JCRzFthFAcnMbS00pMnLsrmg+mzthcNhX5iAKuHWkUVLrL7/HK1Esy7XeWOlxyMAGJSQqMzcttNU5pepVb7ZXrbY+sAEpDs6lUnO+pyaX1eVcfSJkDRKSTTQs20hA/hSBEywWCowB5AEiAgUfOLuQ5PspWLLQlQ/iSD+MMsZFqqYAknjmShTC/jZOX8IuSgt6iVOVH93eTONDdt7RdvI9YDAuV4SlVyy8wp2RmkeBDgsknna/i9YoKdRwRPPFsVCZbEnLi90HdI8tr6WgBYrVVM/MB5SXm6fLnIlbW7YGgWbQAzyFEfe+1U+nK0nNL1Bo2UbbJd69DeBBrwljJRdEvMZG5k2yFOjMyOrZ2S4fh2PLmIFNElJkLHQjRSTuDAp3gCQBIAkASAJAEgAdUZxV+E1+8PPkkdTAASYmWwHWGXUl/KTbMM6lW5wIZT2dTEhw5mXqKUpmCo8Rbu5GuxO1tIAudmEmhUtPtun/8AnEkJUvQeqb84AMYap63UFikt+yyuzk4sfaOcjw78vOAHnDmEZaT7zaM7p8TzneWo9bnaJkodV1P3xH6gWsQ43lZQd5XEX8KNY0Ous4ju/wBi6fIh1XtTmlGzLIaB2vqYw1Tl1lj2KFMF9oy1u8GdKU5vCvbXoYsajhu3lfwRof5ysMNAFx1AB21veNrqwXcmGcZvEMq21xVvIyeR1+kTnQ7MaWZbV+1CacdUZUBLSdri5PmY1ycn1ePQq9C9Ru1V2w9oYzJvYqRv9InMnF4ymMJj9R8Sy0yLtuC/wq0MZxrwls9mRxC9o3GINr1Cl5tGSYbCxyVspPmFcjFyXIjz9Om6akgg1Cnkd5KtXWx/9xr90UYBEjh0pImaO8lyWdP20u5qkJ9648tdIpATXqmqfdFKpiQ1LpP2pGg/i/lGsCjY/glj2NEqCo8MXQ77yVjmk8hflAFnBmI3uL7FNqyziE/ZOHaYQOvLOB9YA0aUmQsdCPEk7gwKd4AkASAJAEgCnUpzhp01WrRI8+voIAT8bT0xKSTq5ZHFfPjVzTfcjraBDI8MSKJqalTJLdM0CVzTizYDrbr6QBqOLcP01eabnGwAndQ0KrW0tzJgDjQsPLn8jkw37PIosWJQaZ7bKd636QBoSmilGVoJFhZKdgPpGLzjYoKmkTlrhSBbcJFz8vONE4VWtmXYWKmzNKSS/wAQN/CD3lfTaOWVKp+rcyyuwGfpybjM0C4oWbR8I6qPWNe8dig+boTeuRRzAhJUeZ6JhqWMIC7OUZYWWzZSifHyT536xs5mlZXbt5M6cFN4bwO2HmWZZlKVNcZzmtet/S8KV7p/9TTZlOzbbxNYRQ7QsNt3bdZQQpWpbG30jtr4ilLpk5Ib7AGSoi1KSsWQFcvSOFy2wzaG5GiNoNle/wCFXIHzjCT8lCLNNTmIS2A6ndI2WOoPWCTewC9OfmUJuznUm9ihe6T+kbqamumxi8DZJLfIBWEi+4O4jqiqncx2CAjYYiJX8JuS7ip2mAJc3eltkPDnYclRlkvUWHaSmeUmfpivZppCsr7StLG/eCh/V4oH5tJIF7ZrDMeV+Z9IAznG9Xk3325Zt20yk3beToELB0TfzgB2wPidU22orAROMWTMt/ENgtN97gX/AKEAPTDwWkKTqDAp0gCQBIA+VrABJ2AuYADIUVqLp56Ng8h19TAh8qbUNwfpvEAhVnAzbc0J5h72RtHemANiPLXnFAToVOVVHkzsykplWzeVYPvW/wARfW9rgGIDQxApIAloA8MAVJintrvmQLkWJG8YuKfUA3+zDGZJANk+EefWNXIh4LlnBWEGTmuTZS8x/SJ8PAZZn9cxW/TZp2XcQh1sWU1fQ5T5xmlODxF7GLSfUCpxu69NNLdA4Xvge6D8tY1VsyWZduhYrGyNUYwmyWxlWSknOg9L6xY0INZRcstt4XZ72YFQJBt0PlFVvDuMsKtyiBayRcbHnG1RSWEYnXLGQPYgJAHkCCNjDDrjTv7RkR9skfbsjZ9HP+YRkmUWsdVN6ZpqZmQWQydJhI8afiGuotFILNNwo2AhCP7xLziAW30iymXR8XO14FC07JzdNLM+SFvtdx8J2db2187a/KANco9QbUG3Wjdh8ZkHoo8vLp/xAocgCQBIAF1ZeZSWgd+8v0HL5wIzNu2ZEyWGnGFKDDavtQjxDz9IAVKPM1Jb6WqdOGZBQFFSwLI8j5wA6tS7lTfRKuKzS8rZU0sbOu7hA8hzgDTUJAAAFgNAByEQp9CAAU9XMrrjI8QTcHpfrHJVrOLcUZJFui1Np1Fm1hwp8RG1+cbaM04rBGgRjOtrbYJYI6KXfVPyjmuq8sYh07+T0eG29KrVxU/p5OOBKu6pgCZGW3gWo6rv1EZ0KiisS6dicRhSVV8p+68DKZ1v4xG/nU/J5+Gee3NfGIc6HkmGI+N2JGampUOqSohRCiDsLe9GEq0XJJP3M1B6c4E6l0qXQ4+G7KUlwhIPvJ8o5qtRyeDLThJmvUuaQlpCVKSCBt0jop1YqKTZraLftrfxpjZzYeSYZQq1RygcOyrnUjl8o8ri1eryWqPu34Om2pwlL5n7HSSqIKftCBrYdT8onCb2rVornfZ+TGvTjGXyl1DmpEeunvg5zpGQJAHkCGcYgkv2ZNmaQm8lNnJMt8kLVpntyB5xkUCVF0UmalmJUhEtMqK3FrN0m+uh5adIoPjE3aA0tz2aSZMySbLVbTLzt9+sAXuzSaMs+9Snu6hYLsvfkSLqT+f1gDVqc+VJIV4kmyv1gUtwB4pVgSdhAC27OJSlTriggOKsCo6AchEIeOFPDWpVlNZSV8wU21igyzD6kSjczMyKiUTa+DLtkahRNifQQBrWEaEmSlUMjVXicVzUs6qP1iMoZvAHi3QnVRAHUxHJLdgyfEFPm3ptbLQV9orvucgj19I4eS5TZnnY0ujUxuWZQ00AABYkczbU35x2xSSwjAUcRUsOu+yNK+0cBW4o7JSNRp1McU6SlU0R92erYf8AAvipdFsl5f8AoDMVUIl0rcWEJQS3r1Bt+UaFGT2RzXcdNZ+u/wDUsGop4QeLiQ18R2i6XnBzZKn9oWP+4b1jLlz8DKKft0ncnit3O/6xlomNXY9RPyYUFB1sEbeUTTMai0MQMa/3huJy5+CZRbfqKW0BxbiQhWx5GMVFspdpjxcKFIUCkncc45L16aTi/wBTUf6m2ksyz43DgooLxJXZQsU9LRlYUo0Zu0l1jun5RKrclzEWqy7w1pVsF6fzD9Y9asu5oR7Q6pxbjmBr5EQoz1PDDQWvG4xPCqAKtVkG5hlxh0XQ4kpPzGh9YqKjM6ZTUTLTtMnklS5Q9xWyi2NUkddIyILycbyVPCm6bKlSwbKdcHP1iFA8/WJpTnHeGSclVJdTYWug/iIoN9ptSS6liZQfs30C+uxtp9NR8oFDsAD6259nlG6yE/rACVjOXlJpSKe+4pCiM6Ak7W5q8oEEiewhUWGlNyU2JiWd7ls1zY6G1+g6QA0YJpCFTaG0i7VPbCR5uq8RPUiANNvEKewADxXNhttOdOZClWI6HkY0V5aVnsWKAc7X0tWbcJJmCEgI8RvppHMpPdYzkywOUm0EIQkAgADQ7j1jtitKSRgJVSnxJVF513RDrPcV5jlHNOXKqN+T26dP4myjCHWMt0KapJlcmn2xRbS64V+ep0EaoOUXlHHfyjKs1HosIW6rOqLS5dBCpVCu7pqfWM1JKSfdmhW9SVOVRLZdRacFibgR0pnIfBA6RQeEawIe6bEAg+UCjXTKomaSmWm1hEugd1Q0NxGhxcHqj1NieTQ8OpQhtsMnO2nwnraPJ4jGUqetLeLTOig0pYffYcGHA46FJ2Cd/wAolrWV5xBVYfTGO/uJxdOlpfVs+cSyBfl1pQbLHeQfMR704qUWjlTETDVYyzaVXsFizieihpHDCTjNN/c2NbGmC3KPQNRLQB82gBHx8ky01KVBI0zcF/zSrYn5xkUWHsM5Z+cluHeVnG8yXLaNqte+blrFIc6jR5dCGlTc42ZhtstHKR9oD4QfSADPY3OlyVmJJR78uslvySTcW8r/AIwMjT5OZCkJJ3I1gCjPqu+kckJufU/gYEZh2Mq481PTjhl3PtWuC0vKbJHM38/KAPqi1Zt1cqlhSwzIy6nHDe13Lc+ovAGq9m0kUSQcV45hRdUf9R0+6IyjVEBIoFXtECuAiwukL73lHNdJ6UZR6if2dtLmaip5YzpZTZKiNEnoPOJQhgNmtGOkxMt7SlvrfKsv2DNgCdio9OscVwpN5PpODKmlpzvIGYve4kvLLI8Sr25bchyjUm9LZ5lKmoXih4kCpalrcQVIykBVinY+vpGmMcrOT6SveUaM9E1jK8bexXncFO5rhTeXKSVX0TbleOuFXCwz5O6jSlPVR2T7Pt/oUFIsT5G0dOTjPlQi5AzSeDXlFNlIKVJzBV9PTbeNDrJmWgq1LDrrDanHMuUKygX1V5jyixqJvHcjjjc0jAisssyfWOG7rOlTnNdkb6cdUkh1pKVhf8CunWPN4HTrU56n9M1+50XLjKPqgwI+pOEzHFFD4U+VI8LyCTbkQI47iPzbGcWOeGZkuIKtwAB9I3UZZRiwzG0xIYoBGKqYJmTfZO6kEp9RqIqCM5dlFVGmS6lTJlgzdLyr2vlNrHqdNIoMwAkU+1Zi8ogf3V0+8ob3gUfOzOeUzVWc3dE0xYg9QLj7wIBGqTedC1JBUACbAE7HUc/OAOkw4SqYUBcjRPmQNIAzGaxdVm7iYp6HUa7pvp/xAEen5WYkFPSzAl3ph5LDqUjbXWANjkpcNtttjZCEj6CIU7wBIABVWazqdaWElnJ/Nm9I5qlTdp9DJIqUhYZDSGQ223f7W+6lHa3UxhCp0WcY/cYGgx2GIJxBREzSMi9hsOV+pjXOGs6rS7lbS1QM0xswENstp2Qu3rHA9lI2203O5jJ95A2g34pt0N40wPa43+UvcIVAK4C82nU3ivpseNY6OfFT6HOWosq4W3g0QAmxQPCo8yepjcq0sHPcUeVVcPBKhTpRvM+pk5UpIyW7tzsfWKpyeyNLSKmGMxlrpvYqJFzsL7RjVXzFj0BuO752gb21sI2UF1MZ9h57P0Xl2AdjeNdWmqjcJdGZKWndGiss5RYR1W1tG3hoiSc3J5Z0joMBH7SlcNUu/sBmSr5gCOa4XRmUS12dO2YKSdSSflEtns0JDbHSYEMARI19dIqBk8rSULTVJBxWRtLgXm+FJ1MZDuLP9sKc22hhqnl9ho/vFDUm+qr2gXB912rtKmpCdl9EcRIsNCnUXHlAI31cohRzFNyfWBRVnHHfZnlMi7xJyX5qgQQ/7TV9rurlQ4SLcucAcqTRHWfYkPizsxNF1aem5gDan3QkKUrQJBJ9BGMnhNsyjFyaS7mZy2P5l2bDLaUZCrprb/iOWVd0rGpdTfT6fc7r22hRrU6MHvjMh/ps4XCoHlHmcF4jWu9XNxtg016Kp4wKmOHQ1NNLGgI7/mBzj0LrGtM0xA2CVidqa3FE5GU/Zp5X6nzjOhFZyyNmpkx1GJIAyTtA2b/8hjzX+o7bL8+HuB6CBxTrbumNED3eNfkr3CjkslbZQleYG+hjYmfNA3E0wpmUaQhWUbG0ZwWp7kbPjDM0p6VeQs5hcAXizjplsQvyUqlCCgqy2I0Ea2/JQDjwd9rXNveOij3Nc+w99nv7mX+cYr80y7GjkR3mJIAUO1BgLlEp94rASOpJEaa6zEsSlhVopWpA8RypPkANY00OrQkNdQnShQSByjy+LcWrWdVQgljGTooUIzjliPI9oT3tXBfbQlIXlJHra8e5VninSrwfyySz7mdnaqvGrFv549F6GjRsOEzauSRXU55hGipiVFvUCMisG4BcdRT3mHJMJclkqHeT+8J/GBBDn6S7LybBeRw1LmOIEfCCqBT9Ps+Eeg/CBRCrlXMrT3X0jMpF7DzJtAgMlvb3aQFh9KZkgu8S4tlGuX1gAdQqyucdpTro74KkqPUjnADj2kVbgy5bB7zn/qN447ueygu56/CLfXW5kukdxD7OZXM648fdFh84878VVVQtKVqu+7NEanxFzUrfZGlYfcu4tPkI838OSxUkvKMr2PyRZUx1RC81xkC62wdOo/WPpq9LUsrqjgTwUezfDnsbannlBLr50SeQ5DzMZQcYpNkY8ARuISAMk7QNm/8AyGPMf6jtsvz4e4BpdWaZzFVlE6a8o1xjJLZHbxa7VWpy49I/yXBihgDwACMsT8Hk7HN/Ecu4AlbaVJGw6Rlia7E2JL4hl0ApQ2lIO4/oRMTfYbHQYlZ+AecTE12GwIxTOtzKEqRYKQb263jZSk4yw11JJZQ+dnf7mX9TGS/NHY0ciO8xPIgEftRmwhMvm2C830jnuH0LE++z9kjiOL1W4bgdBGFv1yJBSsu/bBP8MfKfiB6rn2SPStIf8WfUy/HUtw5sODQLAPzj6PgNT4rhUqL6wf7GNCp8Pfxk+ktmanguq+0SqSfGjuq+Wx+cddvU1w9UYcStuRXa7PdC3iFtRrFkGy1SpynoeRjqOBimKJXv+5T9RAbAfGDE4iXQJ1xLjnFTlKSDpcaaQIfotnwp9B+EDITVySH5ZxhwXQtRSf1gQzWoYHMuizlUDcoTYfp8oAYjLMS6qR7MoLZCykLHvEjf1gDQK5hyXmlAvoKiBYakafKNbhHVq7o6aV3VpQlCD2fUS8cyxprCDJDIlSjnvrc8t45L6zoXdeFS4We32OiwgnTnFdeqCGBKqXkNOqtmXcKt1jw40o2PFnSjtHOF90JSdW2y+qGSpzDrbwVmTwcpCkHxHzEfRVZOMs528HAugp1+qhpjiLTnDSszf+o7X6iOVNvb+hkO1FmVOS7Ti/EtIUfmI74Z0rJgy7GYMpxvJuOhIaQXClwlSRHm7NtN4OihU5VSM8dBJMsm6syMqkmygdwY1T1QeE8n0lo7a7Upumk8nnsqPhjHXLydfwVt/wBEH6ZgdbqQopDYOozbn5R5dxxqnSlpT1M4qrsqbwoJnxVcELZBXlC0jcp3HyjO24zTrPTnDLR+CqSxoSYBVJoIIAt5x6SqSTydFXh1vODio49fBTk6U4tZQhClr5AdI7FOMlnJ8lXt6lGbpzNXwJKrbQwhxOVYOo6RrTTqbGt9DRVCPQMT5IiAzTHjgmZxLY1blhmePK5tYescdaWZPHYySDOD21G+W/e7y1fCn3UiMqC/2SQOx1WiwhbqLZ8wSi8fPWttDiPE5KoswWc+y6HoNulQSXVnmGKUKpKhycBJCzky6aW8o9/hdrTsnN0ektvsa+IQScI90k37jZQcOsymbg5hmte5J29Y6Y04x+kwubyrcJKp2ErFky8mqurlkcR5uWGVPrG05GK05j2poacD0ja6CCvpcb7aQILk2gimyl1FRW9e5N91QKfp1nwj0H4QKKE+hXDnW2/HYlFvMcoEMWpDDUw5KyyuI4hkLcmUqvodcwgAxR9JJTzaVJl2Z8KZzbhJOsAb02sKAUNlAH6iIygHHVM9oknEjxJ7w+Uaqscx9jssaqp1lno9n9zO+zh1aULSpKkpCgpCiND1Aj578Q1ISqUq8JLVjde3Q66dF05zptbf5NTqEiiaYsdym6SNwbR7tGpG5oqa7r9zy5RcJYMhxFMOezrYXrlVqelo5IZjPDKzRezGoLfkG8w1R3AeoEd1HKWDBjWI2kMtxk9MJSTKXLmfUDpHnxUXP5uhn2FWpSq0cF1YIceBDoPUbG3KMamHBrx0PR4VKSuY479Qhg+SS7MgK1CRmt5iPF4pWdK3enq9j6K+qOFJ477BPGeI3UPCXZOXS6leuth0jfwLhltC0+NuI68vCXb7nzCp1bmvyKb07ZbOmCcROuuKl3+8oAlKvTrGv8QcMtlbxvbZad8Nf3QUKtCs6FR57pgTE8mlqZWlPhPeA9R+t4cOrSq28ZS69D6qzqOdJNlWmS76JczMuCp9SykW1skeXnHtLS8RfQ+Ru5ylWk298j9hFbhDJeB4p8V4kFiosHO+g+kx6JgUaxUEsMrdV7o09Y11J6ItlSyY9SULm8w1SlbmZ1Z0za6AekcDT6MyNbZCGJeyBZIGl9yesbLuure1lJeNvctKDnNIyPtDcW4tppKSU3uVAaXPK8eb+H9FOhVqt/PLZLvjyepy3UuIRxstzWcL072eVZaO4SCr1O8e9Tjpikefd1eZWlL1CwEZnOZHUcStys5UJxQK7FDLSRupVraRSMFTvaA64gsVCVcYYf7vEA1SDsYAHYwp6G1yEmyc6ApOU81AkW/GAR+hmxoPSBQDPIyzY/8AlR96f9rQIxDmsVS7ImXmpQBxpwNv6AEpO6vSAOE5MrdmJqQOUMuyvGlkpFrG1/mYAfMCVDjyDCz4gnIr1ToYjKBe1UPhlC2nFJReywnn0v5Rrc+XVjUfTo17no2VCncU50n9WMxfsVMNzjc0w2Fbp0XbS1tvrHx/ErONjxF6/wAuTyvZ/wCC2lxN08/qWzXqaBKsJQkJR4RtH19GnCnBRprCOCpOU5OUuouYmwciZzKbOR1QN/hPr0iVKKnuupimV6bIqYkhKNucJ5GpPXXW0aZS+Vwbwy+oVodfQ84tgG62ki569Y206mp6SNFw0hokmxud9Yy5UPAyZpjuXsEn4VkfWOCS6o7rCei4g/UD4fqIl5hKz4Tor0PP5R5d9bfEUHBdeqPq7ujzabihqxFhlE4UvNOBK7CyhqFDltHn8K45Ph8JW9eGqGendM+WqUZxqa4PTNH1h7DzciFuuuBSzuo6ADoPOMeK8YqcT00KMNMF0j3b9S0qM5Tcm9Un3E2uVHjPOO8uXoBHrWdvyKUaffufU0KfJpJPsOfZ9J3ZZSdlEqPpHpxjmphnxVSeqTl5Y9N0tpKswGo5x2qlFdDVkuKUACSbAakxm2ksshl+Lqx7cVNhfCk2j3183FD3U9Y4p1dTy+nb/JmlgsYakc5QpDZyp/dt+6P4nD+UY0oOTzjP8IMeZqRC2il1RPMqGlj5dBG26o0pUnzt0tzKjUlTmnHqZti2spYaLKAFZjZKiRcHmfWPnOB2arXnPl9MN/t2O27qzmlGP1S22Gzs4VMKlQt9ZXc9y+4AA59I+pptzcpvu9l4ML+jSoSjSh1S+Z+WMk/NBppxxWyEFX0EbTgMQnaFMPU5qaZTne46nig+8M2mnOKQ5V/FM3VWkyYkVNrUpOdZSbJA3sSNIAsUmVD9cl2b5ky6Rf8AlF/ygEbRN1MoWU5QbW5+V4DJWxQ3ZKHhu0oE+h0MCmYY4wrOuzjqpIJDMy2OKTsf94EOuFez16XmGpiYmitbYsEjbL8Nzy8oAZMFK9mnpuTVolauOz6K8QHziAcKjJJeaW0saKFv0jBxUlhm6jWlSmpx6ow9tCpGbU07mSjN3iNNtQfneOS6tvjLV0sJ1IdM90eheRjTqq5p/RPr6M2HDdWS8i3MbA72jzeD3bS+Fq/UunqvH2OS4p/rXRl2rSq3GlIbcLaj7wj3KkNcdOcHMngUqxVUoUlDpupItny2v6xw1W1s8v1MkhLqtSMlOpm5chQWLLHI+sZQepbbNA1iiV5qYlkTIIQg75tLG9rR1RqLTqlsY4F3G1LDgWBs4LpPLMNR9Y56qxLUujMlky8HqLEaEdCN45Jx0ywfZ2Nyriipd+j9y1KVF1r924pI6A6fSOerbUq31xTN1aFJrVUSx5PJuecc/eOKV5E6fSFKhTpfRFItOnTjvFIrply6tDKd1nXyHM+UdVJb6vBwcVueVR0J7y/jubLhWUCdR4UJCU/KOu3jmTkz5Nh9x0JBUohIG5JsI6nJRWWYmb4yxaZk+zSV1jZa07fXpHHUqczbov5M0sAugYe4i0trKnMm+UdxP6mNUY6nhIvQ1eRlktICEJCQOX6x6EI4WEjWCMT1HKgoBAvopXJI6mPneL3nNmrWlv5x38L/ACddvTwtcjJKdJLn50IGqUm2YbWG6v68o9qnbq2oq2X1PeXp6HXZYWq8qdI7R9WbrKsJbQlCRZKQAPkI6ksLCPMnNzk5S6vcUe1CdPAblG/3k04EADfKDdR+kUwL7bAaShtGgQkJHyikK1Vmg20tZsAASToOXWAE7sPky6/NTqticqb9Cf8AaANBMopwleneJIuT1NthEKHZuXDiFIOygRFAr0xRLZQrxtKKFfLY/SBCxaBRcxmytsMzzQu5Kq74+Js+IecCD1ITqHmkOtm6HEhST6xiyip2jYX9qb4qB9ogaj4h+ojXPVFqpDqv3PSsa8HF29b6Zfs/In4Mr6kHgqtnTayibXA5fKPE4xYKSV9a5SW8l4fn28mGmVCbt632flGr06eS6m4OvOO3h3EI3cMPaa6r+6OatSdN+h7UKe2+gocSFA87aj0j0mtSwzSZxVsBvgqSgBxs+E31/wCY4/h5Rfysz1LuW8N0QtSjknOXSlSszZHLnr87RXhZjUXUnsfOI8SBn2ZtQPDHcUbbW8KgYwk9ccLsXAvYqp+UiYRYtrsF2+Lkr0Ol4141xwuq6Hfw+7+Gq7/S+v8AkX3GlLIQgFSzqEjmPOMaOVLUj2OLzp8jS3u91jv7nt8qbqJ7u9979IxnGTnjG7N9lXoRtlKL2j18oa8G0kpBecslxzw39xPz2Jja8RWldD5q6uZXFVzf29ENjuMpdhPBYCn3E/CNCfX1jbz1FaYLPqcunyK1bn5h85p5wMscmkHvK9RGmUnJ5luzJeh1obTj5CZSVKGh7yxlBjYqNSe7JlIfqVSFNpAWoD+FAsPmecdMaOOrMclufnQgZR4jsI8zivFI2kNEfrf7er/sbqFHW8voY/i6sKdWWEFRcUqzhGwF9EjrGHCLF28fjK3V/Qu7b7s6o03dVFRh0/U/CRomAcMiUZuofarAv/COnr1j2KcWsyl1fUl/cxqNUqX0R2Xr6jTfroBvGw88zmlTPt1QdnD+5l7ssX5n3lCKQZbwAgdq1XyshlHjdOUAQIPOFKOJOnNMpHfWBf8A1LFz914GQ1MNBKQkchAHSAFmuo4Ewl//AA3bNueR91X5QIz7WLQB4QCCCLpULKB5g7wAt4SmTITaqe6fsHbrlFHbqpu/lyiA0CIUzTtCwWbmZlk2IN1pHLmSP0jCMnRlrjun9S8o9WlUheUlQrPEl9Ev7MG4PxWri8NyyFe6B7xjwOJ8MdHF5Y5x1fmP+jStVOToXCw/5HSfqz3EQR3UAa9CfOPMnxmvcOMobSXZd/Jvp21FQerqFGapxEKSDw3CO6TtfrHtWXGKddaKnyy/Y46ttKG63QKmWHmpa0y6hwi5BI1+Ud8oOMMOWTnzlifWJliZZU2okHcG2x5RoU9LyZYAOGKgppZlZgXac0Tfa8ZyS+qP3AxSlOblL8O5WfeVuB0HlGM552G76nr9JZmHEurFlJ1UBsroVekIzaWBugNWqs26shx3I0nQIRur1IjFZfbICFCm81kSjBQjmoJ1PzMZ8urJ9BlDfScPd7iOMAr+N03t6CN9Ok4LOyMW8hqaqwQMqbKUOmiRHmXvG4Uloo/NLz2OmjaylvLZAiWrziOIXNQfB/t5R5VHitxTi49ZPz+n/wC8HXWtqTUXH7iLirEz3ELaFArOuZOuTyj1OHcJgo/F3md90n1k/VGmPMrz5Nv934Gbs+wZw7TMwLuHVCTuD8R8+gj2251Z8yp9l4Rsr1qdtS+Ft+n6peWaDGw8sTO0OsrsiQlj/eZnQkf4bfvKPTTQQBZplPRLstsNiyG0gep5k+ZMUh9zLoQkqOwgDN8JyZqtXLytZeX1Hmb6fUwCNnR33yfdbFh/qO/3afKBS/AEgCtUZNLza21i6VAj/f1EALFKcUM0u7++Z5/Gj3VCBC2YFBmIaKicZ4SjkUk5mnBuhY2I8rwIdcFYlU8Vys0Mk6xYLTycHJaOoI3iMo1xAIGMsAB0l6W7q9yjbzJT0PlGMddKWul912Z6lO5pXEFRuvtLugaMOVCZp5StVlA6JOilpG2scys6ELhXdCGmT6rtnvg10+XSnKjXlqj2kuwtydempRXBfbU4AbAEWUOWh5xz3vDLO8zJ/wDFPz2fudLoVaUdVJ64/ujSKVNrUtDakXSrU5x4R+seJwm4qxrcpVE457/2NdxRpuk6ncIVnCsu+PDw1clJ/MR9XOnGS3PKUsCtM4LQghK3s673ShKdd9z0EcropPSnlmeoNTVHU0yFrIKxoR0+cJ0dEMkzueLoBcZzJ94d5I0JHkesVUNUE11Gdz5wzhKnIB4bWdafFxb5gfQx0QnF7dyMbm0hIskBI6AWjaQTq3WHRxcyVEN3Nk8wOkfGXlStcXPInUSTePRe569OlThTU4rLa+5nE1VpufVwmEKQg+6nc68zyEfRWfD7SyeYLmT8vovZF5FSpHVWeiP7jDVMOVCXlUJBDhXZKrC6kDkB18zG+FtRp1ZXEoapvt2z5ZolGFxUVKlLRBLdvv7B7BWAUy9nX7Kc3CdwD1PU/hG7TKctdV5f8GVa7p0oci1WI933Y9xmeYA8XYlRIs51DO6s5WWhutZ2A8vOKBdwxRnGiuZmTmnH9XD/AJaTs2nyEUgdgDO+0rECrJlGNXndAByGkAP2D8PimySGU2Lq9z1Urf6QKNEoxkQE79T1J3gDtAEgCQAv4qpa1BMwxo+1rb407qQfXlAFSQnUvth1GgPiHNKuYPzgQ6lMAB8SUD2nI40vgzTOrLo/9VdUnaAL2EsXe0KMvMp4E434mzssfEg8wYhRpgDwxAK3aG0oy2ZtkOOhQyqsCUa7xhU0tYnHVHujss4znJxhU0P+fQQm8dOpsHm9RuU6X6aR4dX8PWlV6rWppf8A1fb2ZvqQurf82GV5QeksdgpSeInv6ZfeT63jB8P4rafQ21/VP/BzKtb1OuzCtKrTTWcp+0UT33d/l5CNEOKXlFfPSWX7pszdCEukgu1Xm3EnuZgN7xlL8RaXidP9yK09Tq1WQR3E6DodIxl+JVHbl/uX4PywBV660Sh4K4a82UKTzPRQ6RP/ACN9cSxTp4a3yOTTj9UgZWsdZCUlaQoC9gb39LRujw3id3vVk0n522MedQh9O7/qLf8AbJ5YKGkkqVoSrXU9BHVT4FYUZaq0tTXRL+7OmlSvLjenHSvLNOwOxllEEshlw+PTVR6/OPYi1j5Y4Xg5btSVTTKevHcYBGRykgAJizEzUi1nX3nFaNNJ8TiuQA/OKBXolIdce9un7KmSPsmh4WEnkOqvOKQYhAoAxdiJEowpajryHMnkIEBPZThhS1Kqk5cLVctpPup1F4A02SQVq4qvRA6Dr84FCEASAJAEgCQAnV6QVKOKm2ElTSv+oaHPXxp8xzECYLMu+hxAcbUFNq2I/A9DAZPuBQTiChNzYTmJbdQbtPo0Ug8vUeRgCvTcXvSqxL1ROUbNzaR9mscs/wAKoEHll1K0hSFBSSLhSTcH5xCn1EAv4pw2iZbORCA7yURb8I1VaSqLwddC+r0Polt47CqvsrSpCTxMjvvC1x9YtONSmvlmzqd/RqbVqMX7bAl3sym0Aht0FJ3ANr/WNvPuEsPD90a3S4bN5WqP3yc2sIVRu4SVWP8AFGPM2+ajF/Yvwdk+leS+x7LYQqdstykf6ovNx0pR/oR2dj3ryf2OjHZfNLN3HEpB1sSTF59w+mI+yKocMh1UpfcJr7LMiLocC3b8xp9d401YVKv1TyzOPEaVHahSS9erHPD2H25ZtI4aOJbvKA3+sWnTUFg5K97Wr/XL7dg1Gw5TyAE7EGOUpX7PIo9rmjocvgb81q/KLgFOhYbLbhmZpz2icVus+Fv+FsbCKQO3gAXXqy3LNqWtQAA5/wBbwAlYQoLtYmhNzKFJk2z9mg6Zzy9YA14J4qglOjSNCBsojYC3If1ygUJAQB7AEgCQBIAkAeEX0MAI9WpD0k4p+UTxGVm70v8AipvoecCYLdNqLUwjiMKzJ5g+JJ6KHKALMCnxMMIcQUOJC0K3SoXEALSMPzMmSumvWTe5lniSg+SD7sCBKT7QW0kInmXJRzqoXbPoqJgZG2UmkOpCmlpcSeaSD+ETAO0CkgCQBLwBIAkAeOrCRdRCR1UbRcAT692lyEtmAcLyx7reov6wwBAbx6qqPhiYdXJS6zZKWwQXPIr/AEikNGpVMalUcNhAbTzturzJ3MAWyYFF/E2J2ZRBUtWvIDcnyECCth3C0zWHRMzmZmTSbob2K7ajQ8vOANal0JUlLTIyMoGW4FtByT+v9EUKNNhIAAsBAH1AEgCQBIAkASAJAEgBOr+EFcT2mRWGH/eSPA55KH5wANpuJkqXwZpHs0xtZXgWf4FQIH1aQKeEwBVqzrYYcU8lK0ISSQsAwIYPhpE26XHpGYDagokMZ7G3LKOcAO8zjmfkG2zMPtOOrFzLqSc6fW0AGaR2oPutF32RC0JNlFK/CfMHaACQ7SSEhS5F4JPvaZfrDAOU32qNtJC3JR9CDoFKsAfQwwCvPdpzyGg8JIpZV4XFq0MMACSnaTMzbqWQ+xKZjYKIJ+hMABa1T5ydnlSTM048poXdWtVkX6ADlAAydYdfadkXmUNzUpdaFNi3ESNwevWAPGVzk20zPIbZdTJkJ4KB3hbmobmANboGIDMsB51ky6uaVaX8xflACxiLHgz8CTSX3laAJ1APnaALuFuzklQnKsviODVLO6U+o5nygU0dppToAtw2gLBI0zDl6C3IQARQgAADQCAPqAJAEgCQBIAkASAJAEgCQAMrlAYm0ZXmwroeY9DACTMUefkDdhXtcvvw1+JI8lenWBD7p2MJZ05FlUu7zQ6La+R5wB9Yzpb03JLYllpClkXJOhHS4gBBotG4KpeVnqcsLSqyJpkm5594jlAH1RXGWq3NKqJSClJ4XFF0npvvpAHPFCZFchNTUgpYKnAh1I0SD1AEAXMUPKRhuWAWe8U7K1P5wAKxjPNu/s+UfdKGUM5nD5kaXgDhTp8TFHm5MqK1Sys7RJ3TmO0AfNfqEo9R5NLeT2xKgAlCe9oedtYAPP0Ofk32Z+Vb4qnGkh5q+t7a3gC/QKU/7a5UqhkaUpJSloHkfi++AKjWIpGnKdEmFOOuklSU63JO2nKALDGGqrUzmmFexy2+U6KI9OW3O0AP2GcOSsknJJtBbnvOqFz81fkIFGFmR1zOHOr7h6CALsASAJAEgCQBIAkASAJAEgCQBIAkASAA1bwxLTQs62k+dhACXN4AmJe6pOZWkfAo5k/Q6/SAKf7YqbGj8ul4Dmg6/Q7QIDaniSQmbCdlF3Gl1JNx8wIAutVSkrl1SoKW2VDVNrG/W/MwAAlsJ04KRmqK3GUKzJaJ0gA21LUpEyqZU6l1ZFsi9UgcrCAB85N0dDy3gohS05VIR4SLdIApyFfpzKgZORUtY2OQk/hABxD1amr8GV4A+J0hP3E3+6APpns2cdOaoz5V1bZ9drkX+6AHPD+G5aVt7HKpSf8ANc1V9Trt0IgUPCnlWrqyr+EaJ+kAXUIAFgAB5QB9QBIAkASAJAEgCQBIAkASAJAEgCQBIAkASAJAHw40lW4B9RAA+aoLK90/184ABz/Z9LObpH0t94P5RAAnezWSRmUtoLF/jWLa25EQBzRgWmgf9Lr/AOVy30v+cUgYo2GpRtV2pRgKA3VmV/7KMCjKzJuW0WhAt7iB+kAdP2YD41rV6nT6QBYalEJ8KQIA7wBIAkASAJAEgCQBIAkASA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32" name="AutoShape 8" descr="data:image/jpeg;base64,/9j/4AAQSkZJRgABAQAAAQABAAD/2wCEAAkGBxQTEhUUExQWFRUXGBwbGBgXGR0fHxwfHBcaHRwgHBwcHSggGh0lHBwYITEiJSksLi4uHR8zODMsNygtLiwBCgoKDg0OGxAQGywkICQsLCwsLDQsLCwsLCwsLCwsLCwsLCwsLCwsLCwsLCwsLCwsLCwsLCwsLCwsLCwsLCwsLP/AABEIAN4A4wMBEQACEQEDEQH/xAAcAAACAwEBAQEAAAAAAAAAAAAFBgAEBwMBAgj/xABEEAABAgQEAwUFBQUHBAMBAAABAgMABAURBhIhMRNBUQciMmFxFEJSgZEjobHB0RUzYoLwFiRDU3Lh8TRUc7JjwtIl/8QAGgEBAQADAQEAAAAAAAAAAAAAAAECAwQFBv/EADQRAAIBAwIFAgQFBAIDAAAAAAABAgMEERIhBRMxQVFhcRQiMoEGM0KhsZHB0eEjUhVD8P/aAAwDAQACEQMRAD8A3GAJAEgCQBIAkASAJAHhMAC5zELDZtnzq+FHeP3QANer8woXQwG0/E8qw+mhgTIIrNVfZb4szOtsI/gSLn06wGQJRKxKTrnDRPvLc+E90keX1gMlJFRkjPGRcU+ly9gtThyk9N4EOtKTKzE4/KJD7amQSpXEVY26awGT4w2Wp0upl5mZa4JsrOq4566+kNhueHE6m3S21V0LXtZ1AsT0zCBcjG3iiosAF6VS8j42VXuOsAmEaf2iyqyEu5mHOaXBl+l94FGqVnEOAFCgq/QwB3gCQBIAkASAJAEgCQBIAkASAJAEgCQBIA8UbanSAA01Xbkol0F1XMjwj1POAFTEmIZdgEz82Cr/ACGj9xgTJSw/iBU0xMql5UyoSi7Dh1K7QIZtSakqcuZoTc4+lVg02SECx961hygUYe064dprr6ClgZc6DqEkclHrAgfmcQ05uelxLsoefdCQFtf4YJ5wAoVbD/tdYnGkqKXUJ4jSh8SdbfOAPvsvmnTPTjj4IdDKs1xbVIIgGcsELcFKqjrVytR5b2ub/dAF3CsnSv2QDNKRmcUQ4q/2iTfS0B3GupVhmlyDZaUXcwyywJ1WTsfSAFvB03MTM27K1JKXO5xMqgLpvsARAB93Ci2e9IzCmj/lr7yD5C+0ClyQx+9LqDc+0Ua24niQf5hty3gUfqbVmngChQN/60POAL8ASAJAEgCQBIAkASAJAEgCQBIApVGpIZGuqj4UjcwAHmG1um76sqdwyk6/zQApdptWm5Rhp6TsllCxxUpGv/BECHFzDMjUpZyabbu9Mt3zX8KwNQOmsCFTshq63GHJN4K4kuogactoAHt4JmZZ6YcE83JsOqvfMM5H5QKX5Kcp7UsqVUt6ohRzE5So38jygQ+6GlLCs0jR3Uk++vf5XgUKh+pZsyKa0lXxE94+pgTB6p2qAk/s9jXcpOp9TzgXBwRU5lm4NJUhJ8Qa2PqOcCC+JOiqe4j0q+wq9ylSTkv+ECl6fwfK1CYD3tgW2lOVtpCgC3bawgQpYXwzMSdWWXM7jKkEJeVzHIEwA24rrqJKVcfUe94Wx1UYAy2XbnZSSE+6sLbeWc8u7rmBO6QdoFGkUxyWS1MSDmVLoChLOq3O5DfQwGRxwhjpL5LSwpLqfG2od9PU67jzgUeWnQoXSQR5QB9wBIAkASAJAEgCQBIAkADqhUCDw2gFOHrskdVQAlVbGshIulDrxcfJ76gL5f8A8xCCjimddlZpqrSzxmJV2yXE3JCRzFthFAcnMbS00pMnLsrmg+mzthcNhX5iAKuHWkUVLrL7/HK1Esy7XeWOlxyMAGJSQqMzcttNU5pepVb7ZXrbY+sAEpDs6lUnO+pyaX1eVcfSJkDRKSTTQs20hA/hSBEywWCowB5AEiAgUfOLuQ5PspWLLQlQ/iSD+MMsZFqqYAknjmShTC/jZOX8IuSgt6iVOVH93eTONDdt7RdvI9YDAuV4SlVyy8wp2RmkeBDgsknna/i9YoKdRwRPPFsVCZbEnLi90HdI8tr6WgBYrVVM/MB5SXm6fLnIlbW7YGgWbQAzyFEfe+1U+nK0nNL1Bo2UbbJd69DeBBrwljJRdEvMZG5k2yFOjMyOrZ2S4fh2PLmIFNElJkLHQjRSTuDAp3gCQBIAkASAJAEgAdUZxV+E1+8PPkkdTAASYmWwHWGXUl/KTbMM6lW5wIZT2dTEhw5mXqKUpmCo8Rbu5GuxO1tIAudmEmhUtPtun/8AnEkJUvQeqb84AMYap63UFikt+yyuzk4sfaOcjw78vOAHnDmEZaT7zaM7p8TzneWo9bnaJkodV1P3xH6gWsQ43lZQd5XEX8KNY0Ous4ju/wBi6fIh1XtTmlGzLIaB2vqYw1Tl1lj2KFMF9oy1u8GdKU5vCvbXoYsajhu3lfwRof5ysMNAFx1AB21veNrqwXcmGcZvEMq21xVvIyeR1+kTnQ7MaWZbV+1CacdUZUBLSdri5PmY1ycn1ePQq9C9Ru1V2w9oYzJvYqRv9InMnF4ymMJj9R8Sy0yLtuC/wq0MZxrwls9mRxC9o3GINr1Cl5tGSYbCxyVspPmFcjFyXIjz9Om6akgg1Cnkd5KtXWx/9xr90UYBEjh0pImaO8lyWdP20u5qkJ9648tdIpATXqmqfdFKpiQ1LpP2pGg/i/lGsCjY/glj2NEqCo8MXQ77yVjmk8hflAFnBmI3uL7FNqyziE/ZOHaYQOvLOB9YA0aUmQsdCPEk7gwKd4AkASAJAEgCnUpzhp01WrRI8+voIAT8bT0xKSTq5ZHFfPjVzTfcjraBDI8MSKJqalTJLdM0CVzTizYDrbr6QBqOLcP01eabnGwAndQ0KrW0tzJgDjQsPLn8jkw37PIosWJQaZ7bKd636QBoSmilGVoJFhZKdgPpGLzjYoKmkTlrhSBbcJFz8vONE4VWtmXYWKmzNKSS/wAQN/CD3lfTaOWVKp+rcyyuwGfpybjM0C4oWbR8I6qPWNe8dig+boTeuRRzAhJUeZ6JhqWMIC7OUZYWWzZSifHyT536xs5mlZXbt5M6cFN4bwO2HmWZZlKVNcZzmtet/S8KV7p/9TTZlOzbbxNYRQ7QsNt3bdZQQpWpbG30jtr4ilLpk5Ib7AGSoi1KSsWQFcvSOFy2wzaG5GiNoNle/wCFXIHzjCT8lCLNNTmIS2A6ndI2WOoPWCTewC9OfmUJuznUm9ihe6T+kbqamumxi8DZJLfIBWEi+4O4jqiqncx2CAjYYiJX8JuS7ip2mAJc3eltkPDnYclRlkvUWHaSmeUmfpivZppCsr7StLG/eCh/V4oH5tJIF7ZrDMeV+Z9IAznG9Xk3325Zt20yk3beToELB0TfzgB2wPidU22orAROMWTMt/ENgtN97gX/AKEAPTDwWkKTqDAp0gCQBIA+VrABJ2AuYADIUVqLp56Ng8h19TAh8qbUNwfpvEAhVnAzbc0J5h72RtHemANiPLXnFAToVOVVHkzsykplWzeVYPvW/wARfW9rgGIDQxApIAloA8MAVJintrvmQLkWJG8YuKfUA3+zDGZJANk+EefWNXIh4LlnBWEGTmuTZS8x/SJ8PAZZn9cxW/TZp2XcQh1sWU1fQ5T5xmlODxF7GLSfUCpxu69NNLdA4Xvge6D8tY1VsyWZduhYrGyNUYwmyWxlWSknOg9L6xY0INZRcstt4XZ72YFQJBt0PlFVvDuMsKtyiBayRcbHnG1RSWEYnXLGQPYgJAHkCCNjDDrjTv7RkR9skfbsjZ9HP+YRkmUWsdVN6ZpqZmQWQydJhI8afiGuotFILNNwo2AhCP7xLziAW30iymXR8XO14FC07JzdNLM+SFvtdx8J2db2187a/KANco9QbUG3Wjdh8ZkHoo8vLp/xAocgCQBIAF1ZeZSWgd+8v0HL5wIzNu2ZEyWGnGFKDDavtQjxDz9IAVKPM1Jb6WqdOGZBQFFSwLI8j5wA6tS7lTfRKuKzS8rZU0sbOu7hA8hzgDTUJAAAFgNAByEQp9CAAU9XMrrjI8QTcHpfrHJVrOLcUZJFui1Np1Fm1hwp8RG1+cbaM04rBGgRjOtrbYJYI6KXfVPyjmuq8sYh07+T0eG29KrVxU/p5OOBKu6pgCZGW3gWo6rv1EZ0KiisS6dicRhSVV8p+68DKZ1v4xG/nU/J5+Gee3NfGIc6HkmGI+N2JGampUOqSohRCiDsLe9GEq0XJJP3M1B6c4E6l0qXQ4+G7KUlwhIPvJ8o5qtRyeDLThJmvUuaQlpCVKSCBt0jop1YqKTZraLftrfxpjZzYeSYZQq1RygcOyrnUjl8o8ri1eryWqPu34Om2pwlL5n7HSSqIKftCBrYdT8onCb2rVornfZ+TGvTjGXyl1DmpEeunvg5zpGQJAHkCGcYgkv2ZNmaQm8lNnJMt8kLVpntyB5xkUCVF0UmalmJUhEtMqK3FrN0m+uh5adIoPjE3aA0tz2aSZMySbLVbTLzt9+sAXuzSaMs+9Snu6hYLsvfkSLqT+f1gDVqc+VJIV4kmyv1gUtwB4pVgSdhAC27OJSlTriggOKsCo6AchEIeOFPDWpVlNZSV8wU21igyzD6kSjczMyKiUTa+DLtkahRNifQQBrWEaEmSlUMjVXicVzUs6qP1iMoZvAHi3QnVRAHUxHJLdgyfEFPm3ptbLQV9orvucgj19I4eS5TZnnY0ujUxuWZQ00AABYkczbU35x2xSSwjAUcRUsOu+yNK+0cBW4o7JSNRp1McU6SlU0R92erYf8AAvipdFsl5f8AoDMVUIl0rcWEJQS3r1Bt+UaFGT2RzXcdNZ+u/wDUsGop4QeLiQ18R2i6XnBzZKn9oWP+4b1jLlz8DKKft0ncnit3O/6xlomNXY9RPyYUFB1sEbeUTTMai0MQMa/3huJy5+CZRbfqKW0BxbiQhWx5GMVFspdpjxcKFIUCkncc45L16aTi/wBTUf6m2ksyz43DgooLxJXZQsU9LRlYUo0Zu0l1jun5RKrclzEWqy7w1pVsF6fzD9Y9asu5oR7Q6pxbjmBr5EQoz1PDDQWvG4xPCqAKtVkG5hlxh0XQ4kpPzGh9YqKjM6ZTUTLTtMnklS5Q9xWyi2NUkddIyILycbyVPCm6bKlSwbKdcHP1iFA8/WJpTnHeGSclVJdTYWug/iIoN9ptSS6liZQfs30C+uxtp9NR8oFDsAD6259nlG6yE/rACVjOXlJpSKe+4pCiM6Ak7W5q8oEEiewhUWGlNyU2JiWd7ls1zY6G1+g6QA0YJpCFTaG0i7VPbCR5uq8RPUiANNvEKewADxXNhttOdOZClWI6HkY0V5aVnsWKAc7X0tWbcJJmCEgI8RvppHMpPdYzkywOUm0EIQkAgADQ7j1jtitKSRgJVSnxJVF513RDrPcV5jlHNOXKqN+T26dP4myjCHWMt0KapJlcmn2xRbS64V+ep0EaoOUXlHHfyjKs1HosIW6rOqLS5dBCpVCu7pqfWM1JKSfdmhW9SVOVRLZdRacFibgR0pnIfBA6RQeEawIe6bEAg+UCjXTKomaSmWm1hEugd1Q0NxGhxcHqj1NieTQ8OpQhtsMnO2nwnraPJ4jGUqetLeLTOig0pYffYcGHA46FJ2Cd/wAolrWV5xBVYfTGO/uJxdOlpfVs+cSyBfl1pQbLHeQfMR704qUWjlTETDVYyzaVXsFizieihpHDCTjNN/c2NbGmC3KPQNRLQB82gBHx8ky01KVBI0zcF/zSrYn5xkUWHsM5Z+cluHeVnG8yXLaNqte+blrFIc6jR5dCGlTc42ZhtstHKR9oD4QfSADPY3OlyVmJJR78uslvySTcW8r/AIwMjT5OZCkJJ3I1gCjPqu+kckJufU/gYEZh2Mq481PTjhl3PtWuC0vKbJHM38/KAPqi1Zt1cqlhSwzIy6nHDe13Lc+ovAGq9m0kUSQcV45hRdUf9R0+6IyjVEBIoFXtECuAiwukL73lHNdJ6UZR6if2dtLmaip5YzpZTZKiNEnoPOJQhgNmtGOkxMt7SlvrfKsv2DNgCdio9OscVwpN5PpODKmlpzvIGYve4kvLLI8Sr25bchyjUm9LZ5lKmoXih4kCpalrcQVIykBVinY+vpGmMcrOT6SveUaM9E1jK8bexXncFO5rhTeXKSVX0TbleOuFXCwz5O6jSlPVR2T7Pt/oUFIsT5G0dOTjPlQi5AzSeDXlFNlIKVJzBV9PTbeNDrJmWgq1LDrrDanHMuUKygX1V5jyixqJvHcjjjc0jAisssyfWOG7rOlTnNdkb6cdUkh1pKVhf8CunWPN4HTrU56n9M1+50XLjKPqgwI+pOEzHFFD4U+VI8LyCTbkQI47iPzbGcWOeGZkuIKtwAB9I3UZZRiwzG0xIYoBGKqYJmTfZO6kEp9RqIqCM5dlFVGmS6lTJlgzdLyr2vlNrHqdNIoMwAkU+1Zi8ogf3V0+8ob3gUfOzOeUzVWc3dE0xYg9QLj7wIBGqTedC1JBUACbAE7HUc/OAOkw4SqYUBcjRPmQNIAzGaxdVm7iYp6HUa7pvp/xAEen5WYkFPSzAl3ph5LDqUjbXWANjkpcNtttjZCEj6CIU7wBIABVWazqdaWElnJ/Nm9I5qlTdp9DJIqUhYZDSGQ223f7W+6lHa3UxhCp0WcY/cYGgx2GIJxBREzSMi9hsOV+pjXOGs6rS7lbS1QM0xswENstp2Qu3rHA9lI2203O5jJ95A2g34pt0N40wPa43+UvcIVAK4C82nU3ivpseNY6OfFT6HOWosq4W3g0QAmxQPCo8yepjcq0sHPcUeVVcPBKhTpRvM+pk5UpIyW7tzsfWKpyeyNLSKmGMxlrpvYqJFzsL7RjVXzFj0BuO752gb21sI2UF1MZ9h57P0Xl2AdjeNdWmqjcJdGZKWndGiss5RYR1W1tG3hoiSc3J5Z0joMBH7SlcNUu/sBmSr5gCOa4XRmUS12dO2YKSdSSflEtns0JDbHSYEMARI19dIqBk8rSULTVJBxWRtLgXm+FJ1MZDuLP9sKc22hhqnl9ho/vFDUm+qr2gXB912rtKmpCdl9EcRIsNCnUXHlAI31cohRzFNyfWBRVnHHfZnlMi7xJyX5qgQQ/7TV9rurlQ4SLcucAcqTRHWfYkPizsxNF1aem5gDan3QkKUrQJBJ9BGMnhNsyjFyaS7mZy2P5l2bDLaUZCrprb/iOWVd0rGpdTfT6fc7r22hRrU6MHvjMh/ps4XCoHlHmcF4jWu9XNxtg016Kp4wKmOHQ1NNLGgI7/mBzj0LrGtM0xA2CVidqa3FE5GU/Zp5X6nzjOhFZyyNmpkx1GJIAyTtA2b/8hjzX+o7bL8+HuB6CBxTrbumNED3eNfkr3CjkslbZQleYG+hjYmfNA3E0wpmUaQhWUbG0ZwWp7kbPjDM0p6VeQs5hcAXizjplsQvyUqlCCgqy2I0Ea2/JQDjwd9rXNveOij3Nc+w99nv7mX+cYr80y7GjkR3mJIAUO1BgLlEp94rASOpJEaa6zEsSlhVopWpA8RypPkANY00OrQkNdQnShQSByjy+LcWrWdVQgljGTooUIzjliPI9oT3tXBfbQlIXlJHra8e5VninSrwfyySz7mdnaqvGrFv549F6GjRsOEzauSRXU55hGipiVFvUCMisG4BcdRT3mHJMJclkqHeT+8J/GBBDn6S7LybBeRw1LmOIEfCCqBT9Ps+Eeg/CBRCrlXMrT3X0jMpF7DzJtAgMlvb3aQFh9KZkgu8S4tlGuX1gAdQqyucdpTro74KkqPUjnADj2kVbgy5bB7zn/qN447ueygu56/CLfXW5kukdxD7OZXM648fdFh84878VVVQtKVqu+7NEanxFzUrfZGlYfcu4tPkI838OSxUkvKMr2PyRZUx1RC81xkC62wdOo/WPpq9LUsrqjgTwUezfDnsbannlBLr50SeQ5DzMZQcYpNkY8ARuISAMk7QNm/8AyGPMf6jtsvz4e4BpdWaZzFVlE6a8o1xjJLZHbxa7VWpy49I/yXBihgDwACMsT8Hk7HN/Ecu4AlbaVJGw6Rlia7E2JL4hl0ApQ2lIO4/oRMTfYbHQYlZ+AecTE12GwIxTOtzKEqRYKQb263jZSk4yw11JJZQ+dnf7mX9TGS/NHY0ciO8xPIgEftRmwhMvm2C830jnuH0LE++z9kjiOL1W4bgdBGFv1yJBSsu/bBP8MfKfiB6rn2SPStIf8WfUy/HUtw5sODQLAPzj6PgNT4rhUqL6wf7GNCp8Pfxk+ktmanguq+0SqSfGjuq+Wx+cddvU1w9UYcStuRXa7PdC3iFtRrFkGy1SpynoeRjqOBimKJXv+5T9RAbAfGDE4iXQJ1xLjnFTlKSDpcaaQIfotnwp9B+EDITVySH5ZxhwXQtRSf1gQzWoYHMuizlUDcoTYfp8oAYjLMS6qR7MoLZCykLHvEjf1gDQK5hyXmlAvoKiBYakafKNbhHVq7o6aV3VpQlCD2fUS8cyxprCDJDIlSjnvrc8t45L6zoXdeFS4We32OiwgnTnFdeqCGBKqXkNOqtmXcKt1jw40o2PFnSjtHOF90JSdW2y+qGSpzDrbwVmTwcpCkHxHzEfRVZOMs528HAugp1+qhpjiLTnDSszf+o7X6iOVNvb+hkO1FmVOS7Ti/EtIUfmI74Z0rJgy7GYMpxvJuOhIaQXClwlSRHm7NtN4OihU5VSM8dBJMsm6syMqkmygdwY1T1QeE8n0lo7a7Upumk8nnsqPhjHXLydfwVt/wBEH6ZgdbqQopDYOozbn5R5dxxqnSlpT1M4qrsqbwoJnxVcELZBXlC0jcp3HyjO24zTrPTnDLR+CqSxoSYBVJoIIAt5x6SqSTydFXh1vODio49fBTk6U4tZQhClr5AdI7FOMlnJ8lXt6lGbpzNXwJKrbQwhxOVYOo6RrTTqbGt9DRVCPQMT5IiAzTHjgmZxLY1blhmePK5tYescdaWZPHYySDOD21G+W/e7y1fCn3UiMqC/2SQOx1WiwhbqLZ8wSi8fPWttDiPE5KoswWc+y6HoNulQSXVnmGKUKpKhycBJCzky6aW8o9/hdrTsnN0ektvsa+IQScI90k37jZQcOsymbg5hmte5J29Y6Y04x+kwubyrcJKp2ErFky8mqurlkcR5uWGVPrG05GK05j2poacD0ja6CCvpcb7aQILk2gimyl1FRW9e5N91QKfp1nwj0H4QKKE+hXDnW2/HYlFvMcoEMWpDDUw5KyyuI4hkLcmUqvodcwgAxR9JJTzaVJl2Z8KZzbhJOsAb02sKAUNlAH6iIygHHVM9oknEjxJ7w+Uaqscx9jssaqp1lno9n9zO+zh1aULSpKkpCgpCiND1Aj578Q1ISqUq8JLVjde3Q66dF05zptbf5NTqEiiaYsdym6SNwbR7tGpG5oqa7r9zy5RcJYMhxFMOezrYXrlVqelo5IZjPDKzRezGoLfkG8w1R3AeoEd1HKWDBjWI2kMtxk9MJSTKXLmfUDpHnxUXP5uhn2FWpSq0cF1YIceBDoPUbG3KMamHBrx0PR4VKSuY479Qhg+SS7MgK1CRmt5iPF4pWdK3enq9j6K+qOFJ477BPGeI3UPCXZOXS6leuth0jfwLhltC0+NuI68vCXb7nzCp1bmvyKb07ZbOmCcROuuKl3+8oAlKvTrGv8QcMtlbxvbZad8Nf3QUKtCs6FR57pgTE8mlqZWlPhPeA9R+t4cOrSq28ZS69D6qzqOdJNlWmS76JczMuCp9SykW1skeXnHtLS8RfQ+Ru5ylWk298j9hFbhDJeB4p8V4kFiosHO+g+kx6JgUaxUEsMrdV7o09Y11J6ItlSyY9SULm8w1SlbmZ1Z0za6AekcDT6MyNbZCGJeyBZIGl9yesbLuure1lJeNvctKDnNIyPtDcW4tppKSU3uVAaXPK8eb+H9FOhVqt/PLZLvjyepy3UuIRxstzWcL072eVZaO4SCr1O8e9Tjpikefd1eZWlL1CwEZnOZHUcStys5UJxQK7FDLSRupVraRSMFTvaA64gsVCVcYYf7vEA1SDsYAHYwp6G1yEmyc6ApOU81AkW/GAR+hmxoPSBQDPIyzY/8AlR96f9rQIxDmsVS7ImXmpQBxpwNv6AEpO6vSAOE5MrdmJqQOUMuyvGlkpFrG1/mYAfMCVDjyDCz4gnIr1ToYjKBe1UPhlC2nFJReywnn0v5Rrc+XVjUfTo17no2VCncU50n9WMxfsVMNzjc0w2Fbp0XbS1tvrHx/ErONjxF6/wAuTyvZ/wCC2lxN08/qWzXqaBKsJQkJR4RtH19GnCnBRprCOCpOU5OUuouYmwciZzKbOR1QN/hPr0iVKKnuupimV6bIqYkhKNucJ5GpPXXW0aZS+Vwbwy+oVodfQ84tgG62ki569Y206mp6SNFw0hokmxud9Yy5UPAyZpjuXsEn4VkfWOCS6o7rCei4g/UD4fqIl5hKz4Tor0PP5R5d9bfEUHBdeqPq7ujzabihqxFhlE4UvNOBK7CyhqFDltHn8K45Ph8JW9eGqGendM+WqUZxqa4PTNH1h7DzciFuuuBSzuo6ADoPOMeK8YqcT00KMNMF0j3b9S0qM5Tcm9Un3E2uVHjPOO8uXoBHrWdvyKUaffufU0KfJpJPsOfZ9J3ZZSdlEqPpHpxjmphnxVSeqTl5Y9N0tpKswGo5x2qlFdDVkuKUACSbAakxm2ksshl+Lqx7cVNhfCk2j3183FD3U9Y4p1dTy+nb/JmlgsYakc5QpDZyp/dt+6P4nD+UY0oOTzjP8IMeZqRC2il1RPMqGlj5dBG26o0pUnzt0tzKjUlTmnHqZti2spYaLKAFZjZKiRcHmfWPnOB2arXnPl9MN/t2O27qzmlGP1S22Gzs4VMKlQt9ZXc9y+4AA59I+pptzcpvu9l4ML+jSoSjSh1S+Z+WMk/NBppxxWyEFX0EbTgMQnaFMPU5qaZTne46nig+8M2mnOKQ5V/FM3VWkyYkVNrUpOdZSbJA3sSNIAsUmVD9cl2b5ky6Rf8AlF/ygEbRN1MoWU5QbW5+V4DJWxQ3ZKHhu0oE+h0MCmYY4wrOuzjqpIJDMy2OKTsf94EOuFez16XmGpiYmitbYsEjbL8Nzy8oAZMFK9mnpuTVolauOz6K8QHziAcKjJJeaW0saKFv0jBxUlhm6jWlSmpx6ow9tCpGbU07mSjN3iNNtQfneOS6tvjLV0sJ1IdM90eheRjTqq5p/RPr6M2HDdWS8i3MbA72jzeD3bS+Fq/UunqvH2OS4p/rXRl2rSq3GlIbcLaj7wj3KkNcdOcHMngUqxVUoUlDpupItny2v6xw1W1s8v1MkhLqtSMlOpm5chQWLLHI+sZQepbbNA1iiV5qYlkTIIQg75tLG9rR1RqLTqlsY4F3G1LDgWBs4LpPLMNR9Y56qxLUujMlky8HqLEaEdCN45Jx0ywfZ2Nyriipd+j9y1KVF1r924pI6A6fSOerbUq31xTN1aFJrVUSx5PJuecc/eOKV5E6fSFKhTpfRFItOnTjvFIrply6tDKd1nXyHM+UdVJb6vBwcVueVR0J7y/jubLhWUCdR4UJCU/KOu3jmTkz5Nh9x0JBUohIG5JsI6nJRWWYmb4yxaZk+zSV1jZa07fXpHHUqczbov5M0sAugYe4i0trKnMm+UdxP6mNUY6nhIvQ1eRlktICEJCQOX6x6EI4WEjWCMT1HKgoBAvopXJI6mPneL3nNmrWlv5x38L/ACddvTwtcjJKdJLn50IGqUm2YbWG6v68o9qnbq2oq2X1PeXp6HXZYWq8qdI7R9WbrKsJbQlCRZKQAPkI6ksLCPMnNzk5S6vcUe1CdPAblG/3k04EADfKDdR+kUwL7bAaShtGgQkJHyikK1Vmg20tZsAASToOXWAE7sPky6/NTqticqb9Cf8AaANBMopwleneJIuT1NthEKHZuXDiFIOygRFAr0xRLZQrxtKKFfLY/SBCxaBRcxmytsMzzQu5Kq74+Js+IecCD1ITqHmkOtm6HEhST6xiyip2jYX9qb4qB9ogaj4h+ojXPVFqpDqv3PSsa8HF29b6Zfs/In4Mr6kHgqtnTayibXA5fKPE4xYKSV9a5SW8l4fn28mGmVCbt632flGr06eS6m4OvOO3h3EI3cMPaa6r+6OatSdN+h7UKe2+gocSFA87aj0j0mtSwzSZxVsBvgqSgBxs+E31/wCY4/h5Rfysz1LuW8N0QtSjknOXSlSszZHLnr87RXhZjUXUnsfOI8SBn2ZtQPDHcUbbW8KgYwk9ccLsXAvYqp+UiYRYtrsF2+Lkr0Ol4141xwuq6Hfw+7+Gq7/S+v8AkX3GlLIQgFSzqEjmPOMaOVLUj2OLzp8jS3u91jv7nt8qbqJ7u9979IxnGTnjG7N9lXoRtlKL2j18oa8G0kpBecslxzw39xPz2Jja8RWldD5q6uZXFVzf29ENjuMpdhPBYCn3E/CNCfX1jbz1FaYLPqcunyK1bn5h85p5wMscmkHvK9RGmUnJ5luzJeh1obTj5CZSVKGh7yxlBjYqNSe7JlIfqVSFNpAWoD+FAsPmecdMaOOrMclufnQgZR4jsI8zivFI2kNEfrf7er/sbqFHW8voY/i6sKdWWEFRcUqzhGwF9EjrGHCLF28fjK3V/Qu7b7s6o03dVFRh0/U/CRomAcMiUZuofarAv/COnr1j2KcWsyl1fUl/cxqNUqX0R2Xr6jTfroBvGw88zmlTPt1QdnD+5l7ssX5n3lCKQZbwAgdq1XyshlHjdOUAQIPOFKOJOnNMpHfWBf8A1LFz914GQ1MNBKQkchAHSAFmuo4Ewl//AA3bNueR91X5QIz7WLQB4QCCCLpULKB5g7wAt4SmTITaqe6fsHbrlFHbqpu/lyiA0CIUzTtCwWbmZlk2IN1pHLmSP0jCMnRlrjun9S8o9WlUheUlQrPEl9Ev7MG4PxWri8NyyFe6B7xjwOJ8MdHF5Y5x1fmP+jStVOToXCw/5HSfqz3EQR3UAa9CfOPMnxmvcOMobSXZd/Jvp21FQerqFGapxEKSDw3CO6TtfrHtWXGKddaKnyy/Y46ttKG63QKmWHmpa0y6hwi5BI1+Ud8oOMMOWTnzlifWJliZZU2okHcG2x5RoU9LyZYAOGKgppZlZgXac0Tfa8ZyS+qP3AxSlOblL8O5WfeVuB0HlGM552G76nr9JZmHEurFlJ1UBsroVekIzaWBugNWqs26shx3I0nQIRur1IjFZfbICFCm81kSjBQjmoJ1PzMZ8urJ9BlDfScPd7iOMAr+N03t6CN9Ok4LOyMW8hqaqwQMqbKUOmiRHmXvG4Uloo/NLz2OmjaylvLZAiWrziOIXNQfB/t5R5VHitxTi49ZPz+n/wC8HXWtqTUXH7iLirEz3ELaFArOuZOuTyj1OHcJgo/F3md90n1k/VGmPMrz5Nv934Gbs+wZw7TMwLuHVCTuD8R8+gj2251Z8yp9l4Rsr1qdtS+Ft+n6peWaDGw8sTO0OsrsiQlj/eZnQkf4bfvKPTTQQBZplPRLstsNiyG0gep5k+ZMUh9zLoQkqOwgDN8JyZqtXLytZeX1Hmb6fUwCNnR33yfdbFh/qO/3afKBS/AEgCtUZNLza21i6VAj/f1EALFKcUM0u7++Z5/Gj3VCBC2YFBmIaKicZ4SjkUk5mnBuhY2I8rwIdcFYlU8Vys0Mk6xYLTycHJaOoI3iMo1xAIGMsAB0l6W7q9yjbzJT0PlGMddKWul912Z6lO5pXEFRuvtLugaMOVCZp5StVlA6JOilpG2scys6ELhXdCGmT6rtnvg10+XSnKjXlqj2kuwtydempRXBfbU4AbAEWUOWh5xz3vDLO8zJ/wDFPz2fudLoVaUdVJ64/ujSKVNrUtDakXSrU5x4R+seJwm4qxrcpVE457/2NdxRpuk6ncIVnCsu+PDw1clJ/MR9XOnGS3PKUsCtM4LQghK3s673ShKdd9z0EcropPSnlmeoNTVHU0yFrIKxoR0+cJ0dEMkzueLoBcZzJ94d5I0JHkesVUNUE11Gdz5wzhKnIB4bWdafFxb5gfQx0QnF7dyMbm0hIskBI6AWjaQTq3WHRxcyVEN3Nk8wOkfGXlStcXPInUSTePRe569OlThTU4rLa+5nE1VpufVwmEKQg+6nc68zyEfRWfD7SyeYLmT8vovZF5FSpHVWeiP7jDVMOVCXlUJBDhXZKrC6kDkB18zG+FtRp1ZXEoapvt2z5ZolGFxUVKlLRBLdvv7B7BWAUy9nX7Kc3CdwD1PU/hG7TKctdV5f8GVa7p0oci1WI933Y9xmeYA8XYlRIs51DO6s5WWhutZ2A8vOKBdwxRnGiuZmTmnH9XD/AJaTs2nyEUgdgDO+0rECrJlGNXndAByGkAP2D8PimySGU2Lq9z1Urf6QKNEoxkQE79T1J3gDtAEgCQAv4qpa1BMwxo+1rb407qQfXlAFSQnUvth1GgPiHNKuYPzgQ6lMAB8SUD2nI40vgzTOrLo/9VdUnaAL2EsXe0KMvMp4E434mzssfEg8wYhRpgDwxAK3aG0oy2ZtkOOhQyqsCUa7xhU0tYnHVHujss4znJxhU0P+fQQm8dOpsHm9RuU6X6aR4dX8PWlV6rWppf8A1fb2ZvqQurf82GV5QeksdgpSeInv6ZfeT63jB8P4rafQ21/VP/BzKtb1OuzCtKrTTWcp+0UT33d/l5CNEOKXlFfPSWX7pszdCEukgu1Xm3EnuZgN7xlL8RaXidP9yK09Tq1WQR3E6DodIxl+JVHbl/uX4PywBV660Sh4K4a82UKTzPRQ6RP/ACN9cSxTp4a3yOTTj9UgZWsdZCUlaQoC9gb39LRujw3id3vVk0n522MedQh9O7/qLf8AbJ5YKGkkqVoSrXU9BHVT4FYUZaq0tTXRL+7OmlSvLjenHSvLNOwOxllEEshlw+PTVR6/OPYi1j5Y4Xg5btSVTTKevHcYBGRykgAJizEzUi1nX3nFaNNJ8TiuQA/OKBXolIdce9un7KmSPsmh4WEnkOqvOKQYhAoAxdiJEowpajryHMnkIEBPZThhS1Kqk5cLVctpPup1F4A02SQVq4qvRA6Dr84FCEASAJAEgCQAnV6QVKOKm2ElTSv+oaHPXxp8xzECYLMu+hxAcbUFNq2I/A9DAZPuBQTiChNzYTmJbdQbtPo0Ug8vUeRgCvTcXvSqxL1ROUbNzaR9mscs/wAKoEHll1K0hSFBSSLhSTcH5xCn1EAv4pw2iZbORCA7yURb8I1VaSqLwddC+r0Polt47CqvsrSpCTxMjvvC1x9YtONSmvlmzqd/RqbVqMX7bAl3sym0Aht0FJ3ANr/WNvPuEsPD90a3S4bN5WqP3yc2sIVRu4SVWP8AFGPM2+ajF/Yvwdk+leS+x7LYQqdstykf6ovNx0pR/oR2dj3ryf2OjHZfNLN3HEpB1sSTF59w+mI+yKocMh1UpfcJr7LMiLocC3b8xp9d401YVKv1TyzOPEaVHahSS9erHPD2H25ZtI4aOJbvKA3+sWnTUFg5K97Wr/XL7dg1Gw5TyAE7EGOUpX7PIo9rmjocvgb81q/KLgFOhYbLbhmZpz2icVus+Fv+FsbCKQO3gAXXqy3LNqWtQAA5/wBbwAlYQoLtYmhNzKFJk2z9mg6Zzy9YA14J4qglOjSNCBsojYC3If1ygUJAQB7AEgCQBIAkAeEX0MAI9WpD0k4p+UTxGVm70v8AipvoecCYLdNqLUwjiMKzJ5g+JJ6KHKALMCnxMMIcQUOJC0K3SoXEALSMPzMmSumvWTe5lniSg+SD7sCBKT7QW0kInmXJRzqoXbPoqJgZG2UmkOpCmlpcSeaSD+ETAO0CkgCQBLwBIAkAeOrCRdRCR1UbRcAT692lyEtmAcLyx7reov6wwBAbx6qqPhiYdXJS6zZKWwQXPIr/AEikNGpVMalUcNhAbTzturzJ3MAWyYFF/E2J2ZRBUtWvIDcnyECCth3C0zWHRMzmZmTSbob2K7ajQ8vOANal0JUlLTIyMoGW4FtByT+v9EUKNNhIAAsBAH1AEgCQBIAkASAJAEgBOr+EFcT2mRWGH/eSPA55KH5wANpuJkqXwZpHs0xtZXgWf4FQIH1aQKeEwBVqzrYYcU8lK0ISSQsAwIYPhpE26XHpGYDagokMZ7G3LKOcAO8zjmfkG2zMPtOOrFzLqSc6fW0AGaR2oPutF32RC0JNlFK/CfMHaACQ7SSEhS5F4JPvaZfrDAOU32qNtJC3JR9CDoFKsAfQwwCvPdpzyGg8JIpZV4XFq0MMACSnaTMzbqWQ+xKZjYKIJ+hMABa1T5ydnlSTM048poXdWtVkX6ADlAAydYdfadkXmUNzUpdaFNi3ESNwevWAPGVzk20zPIbZdTJkJ4KB3hbmobmANboGIDMsB51ky6uaVaX8xflACxiLHgz8CTSX3laAJ1APnaALuFuzklQnKsviODVLO6U+o5nygU0dppToAtw2gLBI0zDl6C3IQARQgAADQCAPqAJAEgCQBIAkASAJAEgCQAMrlAYm0ZXmwroeY9DACTMUefkDdhXtcvvw1+JI8lenWBD7p2MJZ05FlUu7zQ6La+R5wB9Yzpb03JLYllpClkXJOhHS4gBBotG4KpeVnqcsLSqyJpkm5594jlAH1RXGWq3NKqJSClJ4XFF0npvvpAHPFCZFchNTUgpYKnAh1I0SD1AEAXMUPKRhuWAWe8U7K1P5wAKxjPNu/s+UfdKGUM5nD5kaXgDhTp8TFHm5MqK1Sys7RJ3TmO0AfNfqEo9R5NLeT2xKgAlCe9oedtYAPP0Ofk32Z+Vb4qnGkh5q+t7a3gC/QKU/7a5UqhkaUpJSloHkfi++AKjWIpGnKdEmFOOuklSU63JO2nKALDGGqrUzmmFexy2+U6KI9OW3O0AP2GcOSsknJJtBbnvOqFz81fkIFGFmR1zOHOr7h6CALsASAJAEgCQBIAkASAJAEgCQBIAkASAA1bwxLTQs62k+dhACXN4AmJe6pOZWkfAo5k/Q6/SAKf7YqbGj8ul4Dmg6/Q7QIDaniSQmbCdlF3Gl1JNx8wIAutVSkrl1SoKW2VDVNrG/W/MwAAlsJ04KRmqK3GUKzJaJ0gA21LUpEyqZU6l1ZFsi9UgcrCAB85N0dDy3gohS05VIR4SLdIApyFfpzKgZORUtY2OQk/hABxD1amr8GV4A+J0hP3E3+6APpns2cdOaoz5V1bZ9drkX+6AHPD+G5aVt7HKpSf8ANc1V9Trt0IgUPCnlWrqyr+EaJ+kAXUIAFgAB5QB9QBIAkASAJAEgCQBIAkASAJAEgCQBIAkASAJAHw40lW4B9RAA+aoLK90/184ABz/Z9LObpH0t94P5RAAnezWSRmUtoLF/jWLa25EQBzRgWmgf9Lr/AOVy30v+cUgYo2GpRtV2pRgKA3VmV/7KMCjKzJuW0WhAt7iB+kAdP2YD41rV6nT6QBYalEJ8KQIA7wBIAkASAJAEgCQBIAkASA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34" name="AutoShape 10" descr="data:image/jpeg;base64,/9j/4AAQSkZJRgABAQAAAQABAAD/2wCEAAkGBxQTEhUUExQWFRUXGBwbGBgXGR0fHxwfHBcaHRwgHBwcHSggGh0lHBwYITEiJSksLi4uHR8zODMsNygtLiwBCgoKDg0OGxAQGywkICQsLCwsLDQsLCwsLCwsLCwsLCwsLCwsLCwsLCwsLCwsLCwsLCwsLCwsLCwsLCwsLCwsLP/AABEIAN4A4wMBEQACEQEDEQH/xAAcAAACAwEBAQEAAAAAAAAAAAAFBgAEBwMBAgj/xABEEAABAgQEAwUFBQUHBAMBAAABAgMABAURBhIhMRNBUQciMmFxFEJSgZEjobHB0RUzYoLwFiRDU3Lh8TRUc7JjwtIl/8QAGgEBAQADAQEAAAAAAAAAAAAAAAECAwQFBv/EADQRAAIBAwIFAgQFBAIDAAAAAAABAgMEERIhBRMxQVFhcRQiMoEGM0KhsZHB0eEjUhVD8P/aAAwDAQACEQMRAD8A3GAJAEgCQBIAkASAJAHhMAC5zELDZtnzq+FHeP3QANer8woXQwG0/E8qw+mhgTIIrNVfZb4szOtsI/gSLn06wGQJRKxKTrnDRPvLc+E90keX1gMlJFRkjPGRcU+ly9gtThyk9N4EOtKTKzE4/KJD7amQSpXEVY26awGT4w2Wp0upl5mZa4JsrOq4566+kNhueHE6m3S21V0LXtZ1AsT0zCBcjG3iiosAF6VS8j42VXuOsAmEaf2iyqyEu5mHOaXBl+l94FGqVnEOAFCgq/QwB3gCQBIAkASAJAEgCQBIAkASAJAEgCQBIA8UbanSAA01Xbkol0F1XMjwj1POAFTEmIZdgEz82Cr/ACGj9xgTJSw/iBU0xMql5UyoSi7Dh1K7QIZtSakqcuZoTc4+lVg02SECx961hygUYe064dprr6ClgZc6DqEkclHrAgfmcQ05uelxLsoefdCQFtf4YJ5wAoVbD/tdYnGkqKXUJ4jSh8SdbfOAPvsvmnTPTjj4IdDKs1xbVIIgGcsELcFKqjrVytR5b2ub/dAF3CsnSv2QDNKRmcUQ4q/2iTfS0B3GupVhmlyDZaUXcwyywJ1WTsfSAFvB03MTM27K1JKXO5xMqgLpvsARAB93Ci2e9IzCmj/lr7yD5C+0ClyQx+9LqDc+0Ua24niQf5hty3gUfqbVmngChQN/60POAL8ASAJAEgCQBIAkASAJAEgCQBIApVGpIZGuqj4UjcwAHmG1um76sqdwyk6/zQApdptWm5Rhp6TsllCxxUpGv/BECHFzDMjUpZyabbu9Mt3zX8KwNQOmsCFTshq63GHJN4K4kuogactoAHt4JmZZ6YcE83JsOqvfMM5H5QKX5Kcp7UsqVUt6ohRzE5So38jygQ+6GlLCs0jR3Uk++vf5XgUKh+pZsyKa0lXxE94+pgTB6p2qAk/s9jXcpOp9TzgXBwRU5lm4NJUhJ8Qa2PqOcCC+JOiqe4j0q+wq9ylSTkv+ECl6fwfK1CYD3tgW2lOVtpCgC3bawgQpYXwzMSdWWXM7jKkEJeVzHIEwA24rrqJKVcfUe94Wx1UYAy2XbnZSSE+6sLbeWc8u7rmBO6QdoFGkUxyWS1MSDmVLoChLOq3O5DfQwGRxwhjpL5LSwpLqfG2od9PU67jzgUeWnQoXSQR5QB9wBIAkASAJAEgCQBIAkADqhUCDw2gFOHrskdVQAlVbGshIulDrxcfJ76gL5f8A8xCCjimddlZpqrSzxmJV2yXE3JCRzFthFAcnMbS00pMnLsrmg+mzthcNhX5iAKuHWkUVLrL7/HK1Esy7XeWOlxyMAGJSQqMzcttNU5pepVb7ZXrbY+sAEpDs6lUnO+pyaX1eVcfSJkDRKSTTQs20hA/hSBEywWCowB5AEiAgUfOLuQ5PspWLLQlQ/iSD+MMsZFqqYAknjmShTC/jZOX8IuSgt6iVOVH93eTONDdt7RdvI9YDAuV4SlVyy8wp2RmkeBDgsknna/i9YoKdRwRPPFsVCZbEnLi90HdI8tr6WgBYrVVM/MB5SXm6fLnIlbW7YGgWbQAzyFEfe+1U+nK0nNL1Bo2UbbJd69DeBBrwljJRdEvMZG5k2yFOjMyOrZ2S4fh2PLmIFNElJkLHQjRSTuDAp3gCQBIAkASAJAEgAdUZxV+E1+8PPkkdTAASYmWwHWGXUl/KTbMM6lW5wIZT2dTEhw5mXqKUpmCo8Rbu5GuxO1tIAudmEmhUtPtun/8AnEkJUvQeqb84AMYap63UFikt+yyuzk4sfaOcjw78vOAHnDmEZaT7zaM7p8TzneWo9bnaJkodV1P3xH6gWsQ43lZQd5XEX8KNY0Ous4ju/wBi6fIh1XtTmlGzLIaB2vqYw1Tl1lj2KFMF9oy1u8GdKU5vCvbXoYsajhu3lfwRof5ysMNAFx1AB21veNrqwXcmGcZvEMq21xVvIyeR1+kTnQ7MaWZbV+1CacdUZUBLSdri5PmY1ycn1ePQq9C9Ru1V2w9oYzJvYqRv9InMnF4ymMJj9R8Sy0yLtuC/wq0MZxrwls9mRxC9o3GINr1Cl5tGSYbCxyVspPmFcjFyXIjz9Om6akgg1Cnkd5KtXWx/9xr90UYBEjh0pImaO8lyWdP20u5qkJ9648tdIpATXqmqfdFKpiQ1LpP2pGg/i/lGsCjY/glj2NEqCo8MXQ77yVjmk8hflAFnBmI3uL7FNqyziE/ZOHaYQOvLOB9YA0aUmQsdCPEk7gwKd4AkASAJAEgCnUpzhp01WrRI8+voIAT8bT0xKSTq5ZHFfPjVzTfcjraBDI8MSKJqalTJLdM0CVzTizYDrbr6QBqOLcP01eabnGwAndQ0KrW0tzJgDjQsPLn8jkw37PIosWJQaZ7bKd636QBoSmilGVoJFhZKdgPpGLzjYoKmkTlrhSBbcJFz8vONE4VWtmXYWKmzNKSS/wAQN/CD3lfTaOWVKp+rcyyuwGfpybjM0C4oWbR8I6qPWNe8dig+boTeuRRzAhJUeZ6JhqWMIC7OUZYWWzZSifHyT536xs5mlZXbt5M6cFN4bwO2HmWZZlKVNcZzmtet/S8KV7p/9TTZlOzbbxNYRQ7QsNt3bdZQQpWpbG30jtr4ilLpk5Ib7AGSoi1KSsWQFcvSOFy2wzaG5GiNoNle/wCFXIHzjCT8lCLNNTmIS2A6ndI2WOoPWCTewC9OfmUJuznUm9ihe6T+kbqamumxi8DZJLfIBWEi+4O4jqiqncx2CAjYYiJX8JuS7ip2mAJc3eltkPDnYclRlkvUWHaSmeUmfpivZppCsr7StLG/eCh/V4oH5tJIF7ZrDMeV+Z9IAznG9Xk3325Zt20yk3beToELB0TfzgB2wPidU22orAROMWTMt/ENgtN97gX/AKEAPTDwWkKTqDAp0gCQBIA+VrABJ2AuYADIUVqLp56Ng8h19TAh8qbUNwfpvEAhVnAzbc0J5h72RtHemANiPLXnFAToVOVVHkzsykplWzeVYPvW/wARfW9rgGIDQxApIAloA8MAVJintrvmQLkWJG8YuKfUA3+zDGZJANk+EefWNXIh4LlnBWEGTmuTZS8x/SJ8PAZZn9cxW/TZp2XcQh1sWU1fQ5T5xmlODxF7GLSfUCpxu69NNLdA4Xvge6D8tY1VsyWZduhYrGyNUYwmyWxlWSknOg9L6xY0INZRcstt4XZ72YFQJBt0PlFVvDuMsKtyiBayRcbHnG1RSWEYnXLGQPYgJAHkCCNjDDrjTv7RkR9skfbsjZ9HP+YRkmUWsdVN6ZpqZmQWQydJhI8afiGuotFILNNwo2AhCP7xLziAW30iymXR8XO14FC07JzdNLM+SFvtdx8J2db2187a/KANco9QbUG3Wjdh8ZkHoo8vLp/xAocgCQBIAF1ZeZSWgd+8v0HL5wIzNu2ZEyWGnGFKDDavtQjxDz9IAVKPM1Jb6WqdOGZBQFFSwLI8j5wA6tS7lTfRKuKzS8rZU0sbOu7hA8hzgDTUJAAAFgNAByEQp9CAAU9XMrrjI8QTcHpfrHJVrOLcUZJFui1Np1Fm1hwp8RG1+cbaM04rBGgRjOtrbYJYI6KXfVPyjmuq8sYh07+T0eG29KrVxU/p5OOBKu6pgCZGW3gWo6rv1EZ0KiisS6dicRhSVV8p+68DKZ1v4xG/nU/J5+Gee3NfGIc6HkmGI+N2JGampUOqSohRCiDsLe9GEq0XJJP3M1B6c4E6l0qXQ4+G7KUlwhIPvJ8o5qtRyeDLThJmvUuaQlpCVKSCBt0jop1YqKTZraLftrfxpjZzYeSYZQq1RygcOyrnUjl8o8ri1eryWqPu34Om2pwlL5n7HSSqIKftCBrYdT8onCb2rVornfZ+TGvTjGXyl1DmpEeunvg5zpGQJAHkCGcYgkv2ZNmaQm8lNnJMt8kLVpntyB5xkUCVF0UmalmJUhEtMqK3FrN0m+uh5adIoPjE3aA0tz2aSZMySbLVbTLzt9+sAXuzSaMs+9Snu6hYLsvfkSLqT+f1gDVqc+VJIV4kmyv1gUtwB4pVgSdhAC27OJSlTriggOKsCo6AchEIeOFPDWpVlNZSV8wU21igyzD6kSjczMyKiUTa+DLtkahRNifQQBrWEaEmSlUMjVXicVzUs6qP1iMoZvAHi3QnVRAHUxHJLdgyfEFPm3ptbLQV9orvucgj19I4eS5TZnnY0ujUxuWZQ00AABYkczbU35x2xSSwjAUcRUsOu+yNK+0cBW4o7JSNRp1McU6SlU0R92erYf8AAvipdFsl5f8AoDMVUIl0rcWEJQS3r1Bt+UaFGT2RzXcdNZ+u/wDUsGop4QeLiQ18R2i6XnBzZKn9oWP+4b1jLlz8DKKft0ncnit3O/6xlomNXY9RPyYUFB1sEbeUTTMai0MQMa/3huJy5+CZRbfqKW0BxbiQhWx5GMVFspdpjxcKFIUCkncc45L16aTi/wBTUf6m2ksyz43DgooLxJXZQsU9LRlYUo0Zu0l1jun5RKrclzEWqy7w1pVsF6fzD9Y9asu5oR7Q6pxbjmBr5EQoz1PDDQWvG4xPCqAKtVkG5hlxh0XQ4kpPzGh9YqKjM6ZTUTLTtMnklS5Q9xWyi2NUkddIyILycbyVPCm6bKlSwbKdcHP1iFA8/WJpTnHeGSclVJdTYWug/iIoN9ptSS6liZQfs30C+uxtp9NR8oFDsAD6259nlG6yE/rACVjOXlJpSKe+4pCiM6Ak7W5q8oEEiewhUWGlNyU2JiWd7ls1zY6G1+g6QA0YJpCFTaG0i7VPbCR5uq8RPUiANNvEKewADxXNhttOdOZClWI6HkY0V5aVnsWKAc7X0tWbcJJmCEgI8RvppHMpPdYzkywOUm0EIQkAgADQ7j1jtitKSRgJVSnxJVF513RDrPcV5jlHNOXKqN+T26dP4myjCHWMt0KapJlcmn2xRbS64V+ep0EaoOUXlHHfyjKs1HosIW6rOqLS5dBCpVCu7pqfWM1JKSfdmhW9SVOVRLZdRacFibgR0pnIfBA6RQeEawIe6bEAg+UCjXTKomaSmWm1hEugd1Q0NxGhxcHqj1NieTQ8OpQhtsMnO2nwnraPJ4jGUqetLeLTOig0pYffYcGHA46FJ2Cd/wAolrWV5xBVYfTGO/uJxdOlpfVs+cSyBfl1pQbLHeQfMR704qUWjlTETDVYyzaVXsFizieihpHDCTjNN/c2NbGmC3KPQNRLQB82gBHx8ky01KVBI0zcF/zSrYn5xkUWHsM5Z+cluHeVnG8yXLaNqte+blrFIc6jR5dCGlTc42ZhtstHKR9oD4QfSADPY3OlyVmJJR78uslvySTcW8r/AIwMjT5OZCkJJ3I1gCjPqu+kckJufU/gYEZh2Mq481PTjhl3PtWuC0vKbJHM38/KAPqi1Zt1cqlhSwzIy6nHDe13Lc+ovAGq9m0kUSQcV45hRdUf9R0+6IyjVEBIoFXtECuAiwukL73lHNdJ6UZR6if2dtLmaip5YzpZTZKiNEnoPOJQhgNmtGOkxMt7SlvrfKsv2DNgCdio9OscVwpN5PpODKmlpzvIGYve4kvLLI8Sr25bchyjUm9LZ5lKmoXih4kCpalrcQVIykBVinY+vpGmMcrOT6SveUaM9E1jK8bexXncFO5rhTeXKSVX0TbleOuFXCwz5O6jSlPVR2T7Pt/oUFIsT5G0dOTjPlQi5AzSeDXlFNlIKVJzBV9PTbeNDrJmWgq1LDrrDanHMuUKygX1V5jyixqJvHcjjjc0jAisssyfWOG7rOlTnNdkb6cdUkh1pKVhf8CunWPN4HTrU56n9M1+50XLjKPqgwI+pOEzHFFD4U+VI8LyCTbkQI47iPzbGcWOeGZkuIKtwAB9I3UZZRiwzG0xIYoBGKqYJmTfZO6kEp9RqIqCM5dlFVGmS6lTJlgzdLyr2vlNrHqdNIoMwAkU+1Zi8ogf3V0+8ob3gUfOzOeUzVWc3dE0xYg9QLj7wIBGqTedC1JBUACbAE7HUc/OAOkw4SqYUBcjRPmQNIAzGaxdVm7iYp6HUa7pvp/xAEen5WYkFPSzAl3ph5LDqUjbXWANjkpcNtttjZCEj6CIU7wBIABVWazqdaWElnJ/Nm9I5qlTdp9DJIqUhYZDSGQ223f7W+6lHa3UxhCp0WcY/cYGgx2GIJxBREzSMi9hsOV+pjXOGs6rS7lbS1QM0xswENstp2Qu3rHA9lI2203O5jJ95A2g34pt0N40wPa43+UvcIVAK4C82nU3ivpseNY6OfFT6HOWosq4W3g0QAmxQPCo8yepjcq0sHPcUeVVcPBKhTpRvM+pk5UpIyW7tzsfWKpyeyNLSKmGMxlrpvYqJFzsL7RjVXzFj0BuO752gb21sI2UF1MZ9h57P0Xl2AdjeNdWmqjcJdGZKWndGiss5RYR1W1tG3hoiSc3J5Z0joMBH7SlcNUu/sBmSr5gCOa4XRmUS12dO2YKSdSSflEtns0JDbHSYEMARI19dIqBk8rSULTVJBxWRtLgXm+FJ1MZDuLP9sKc22hhqnl9ho/vFDUm+qr2gXB912rtKmpCdl9EcRIsNCnUXHlAI31cohRzFNyfWBRVnHHfZnlMi7xJyX5qgQQ/7TV9rurlQ4SLcucAcqTRHWfYkPizsxNF1aem5gDan3QkKUrQJBJ9BGMnhNsyjFyaS7mZy2P5l2bDLaUZCrprb/iOWVd0rGpdTfT6fc7r22hRrU6MHvjMh/ps4XCoHlHmcF4jWu9XNxtg016Kp4wKmOHQ1NNLGgI7/mBzj0LrGtM0xA2CVidqa3FE5GU/Zp5X6nzjOhFZyyNmpkx1GJIAyTtA2b/8hjzX+o7bL8+HuB6CBxTrbumNED3eNfkr3CjkslbZQleYG+hjYmfNA3E0wpmUaQhWUbG0ZwWp7kbPjDM0p6VeQs5hcAXizjplsQvyUqlCCgqy2I0Ea2/JQDjwd9rXNveOij3Nc+w99nv7mX+cYr80y7GjkR3mJIAUO1BgLlEp94rASOpJEaa6zEsSlhVopWpA8RypPkANY00OrQkNdQnShQSByjy+LcWrWdVQgljGTooUIzjliPI9oT3tXBfbQlIXlJHra8e5VninSrwfyySz7mdnaqvGrFv549F6GjRsOEzauSRXU55hGipiVFvUCMisG4BcdRT3mHJMJclkqHeT+8J/GBBDn6S7LybBeRw1LmOIEfCCqBT9Ps+Eeg/CBRCrlXMrT3X0jMpF7DzJtAgMlvb3aQFh9KZkgu8S4tlGuX1gAdQqyucdpTro74KkqPUjnADj2kVbgy5bB7zn/qN447ueygu56/CLfXW5kukdxD7OZXM648fdFh84878VVVQtKVqu+7NEanxFzUrfZGlYfcu4tPkI838OSxUkvKMr2PyRZUx1RC81xkC62wdOo/WPpq9LUsrqjgTwUezfDnsbannlBLr50SeQ5DzMZQcYpNkY8ARuISAMk7QNm/8AyGPMf6jtsvz4e4BpdWaZzFVlE6a8o1xjJLZHbxa7VWpy49I/yXBihgDwACMsT8Hk7HN/Ecu4AlbaVJGw6Rlia7E2JL4hl0ApQ2lIO4/oRMTfYbHQYlZ+AecTE12GwIxTOtzKEqRYKQb263jZSk4yw11JJZQ+dnf7mX9TGS/NHY0ciO8xPIgEftRmwhMvm2C830jnuH0LE++z9kjiOL1W4bgdBGFv1yJBSsu/bBP8MfKfiB6rn2SPStIf8WfUy/HUtw5sODQLAPzj6PgNT4rhUqL6wf7GNCp8Pfxk+ktmanguq+0SqSfGjuq+Wx+cddvU1w9UYcStuRXa7PdC3iFtRrFkGy1SpynoeRjqOBimKJXv+5T9RAbAfGDE4iXQJ1xLjnFTlKSDpcaaQIfotnwp9B+EDITVySH5ZxhwXQtRSf1gQzWoYHMuizlUDcoTYfp8oAYjLMS6qR7MoLZCykLHvEjf1gDQK5hyXmlAvoKiBYakafKNbhHVq7o6aV3VpQlCD2fUS8cyxprCDJDIlSjnvrc8t45L6zoXdeFS4We32OiwgnTnFdeqCGBKqXkNOqtmXcKt1jw40o2PFnSjtHOF90JSdW2y+qGSpzDrbwVmTwcpCkHxHzEfRVZOMs528HAugp1+qhpjiLTnDSszf+o7X6iOVNvb+hkO1FmVOS7Ti/EtIUfmI74Z0rJgy7GYMpxvJuOhIaQXClwlSRHm7NtN4OihU5VSM8dBJMsm6syMqkmygdwY1T1QeE8n0lo7a7Upumk8nnsqPhjHXLydfwVt/wBEH6ZgdbqQopDYOozbn5R5dxxqnSlpT1M4qrsqbwoJnxVcELZBXlC0jcp3HyjO24zTrPTnDLR+CqSxoSYBVJoIIAt5x6SqSTydFXh1vODio49fBTk6U4tZQhClr5AdI7FOMlnJ8lXt6lGbpzNXwJKrbQwhxOVYOo6RrTTqbGt9DRVCPQMT5IiAzTHjgmZxLY1blhmePK5tYescdaWZPHYySDOD21G+W/e7y1fCn3UiMqC/2SQOx1WiwhbqLZ8wSi8fPWttDiPE5KoswWc+y6HoNulQSXVnmGKUKpKhycBJCzky6aW8o9/hdrTsnN0ektvsa+IQScI90k37jZQcOsymbg5hmte5J29Y6Y04x+kwubyrcJKp2ErFky8mqurlkcR5uWGVPrG05GK05j2poacD0ja6CCvpcb7aQILk2gimyl1FRW9e5N91QKfp1nwj0H4QKKE+hXDnW2/HYlFvMcoEMWpDDUw5KyyuI4hkLcmUqvodcwgAxR9JJTzaVJl2Z8KZzbhJOsAb02sKAUNlAH6iIygHHVM9oknEjxJ7w+Uaqscx9jssaqp1lno9n9zO+zh1aULSpKkpCgpCiND1Aj578Q1ISqUq8JLVjde3Q66dF05zptbf5NTqEiiaYsdym6SNwbR7tGpG5oqa7r9zy5RcJYMhxFMOezrYXrlVqelo5IZjPDKzRezGoLfkG8w1R3AeoEd1HKWDBjWI2kMtxk9MJSTKXLmfUDpHnxUXP5uhn2FWpSq0cF1YIceBDoPUbG3KMamHBrx0PR4VKSuY479Qhg+SS7MgK1CRmt5iPF4pWdK3enq9j6K+qOFJ477BPGeI3UPCXZOXS6leuth0jfwLhltC0+NuI68vCXb7nzCp1bmvyKb07ZbOmCcROuuKl3+8oAlKvTrGv8QcMtlbxvbZad8Nf3QUKtCs6FR57pgTE8mlqZWlPhPeA9R+t4cOrSq28ZS69D6qzqOdJNlWmS76JczMuCp9SykW1skeXnHtLS8RfQ+Ru5ylWk298j9hFbhDJeB4p8V4kFiosHO+g+kx6JgUaxUEsMrdV7o09Y11J6ItlSyY9SULm8w1SlbmZ1Z0za6AekcDT6MyNbZCGJeyBZIGl9yesbLuure1lJeNvctKDnNIyPtDcW4tppKSU3uVAaXPK8eb+H9FOhVqt/PLZLvjyepy3UuIRxstzWcL072eVZaO4SCr1O8e9Tjpikefd1eZWlL1CwEZnOZHUcStys5UJxQK7FDLSRupVraRSMFTvaA64gsVCVcYYf7vEA1SDsYAHYwp6G1yEmyc6ApOU81AkW/GAR+hmxoPSBQDPIyzY/8AlR96f9rQIxDmsVS7ImXmpQBxpwNv6AEpO6vSAOE5MrdmJqQOUMuyvGlkpFrG1/mYAfMCVDjyDCz4gnIr1ToYjKBe1UPhlC2nFJReywnn0v5Rrc+XVjUfTo17no2VCncU50n9WMxfsVMNzjc0w2Fbp0XbS1tvrHx/ErONjxF6/wAuTyvZ/wCC2lxN08/qWzXqaBKsJQkJR4RtH19GnCnBRprCOCpOU5OUuouYmwciZzKbOR1QN/hPr0iVKKnuupimV6bIqYkhKNucJ5GpPXXW0aZS+Vwbwy+oVodfQ84tgG62ki569Y206mp6SNFw0hokmxud9Yy5UPAyZpjuXsEn4VkfWOCS6o7rCei4g/UD4fqIl5hKz4Tor0PP5R5d9bfEUHBdeqPq7ujzabihqxFhlE4UvNOBK7CyhqFDltHn8K45Ph8JW9eGqGendM+WqUZxqa4PTNH1h7DzciFuuuBSzuo6ADoPOMeK8YqcT00KMNMF0j3b9S0qM5Tcm9Un3E2uVHjPOO8uXoBHrWdvyKUaffufU0KfJpJPsOfZ9J3ZZSdlEqPpHpxjmphnxVSeqTl5Y9N0tpKswGo5x2qlFdDVkuKUACSbAakxm2ksshl+Lqx7cVNhfCk2j3183FD3U9Y4p1dTy+nb/JmlgsYakc5QpDZyp/dt+6P4nD+UY0oOTzjP8IMeZqRC2il1RPMqGlj5dBG26o0pUnzt0tzKjUlTmnHqZti2spYaLKAFZjZKiRcHmfWPnOB2arXnPl9MN/t2O27qzmlGP1S22Gzs4VMKlQt9ZXc9y+4AA59I+pptzcpvu9l4ML+jSoSjSh1S+Z+WMk/NBppxxWyEFX0EbTgMQnaFMPU5qaZTne46nig+8M2mnOKQ5V/FM3VWkyYkVNrUpOdZSbJA3sSNIAsUmVD9cl2b5ky6Rf8AlF/ygEbRN1MoWU5QbW5+V4DJWxQ3ZKHhu0oE+h0MCmYY4wrOuzjqpIJDMy2OKTsf94EOuFez16XmGpiYmitbYsEjbL8Nzy8oAZMFK9mnpuTVolauOz6K8QHziAcKjJJeaW0saKFv0jBxUlhm6jWlSmpx6ow9tCpGbU07mSjN3iNNtQfneOS6tvjLV0sJ1IdM90eheRjTqq5p/RPr6M2HDdWS8i3MbA72jzeD3bS+Fq/UunqvH2OS4p/rXRl2rSq3GlIbcLaj7wj3KkNcdOcHMngUqxVUoUlDpupItny2v6xw1W1s8v1MkhLqtSMlOpm5chQWLLHI+sZQepbbNA1iiV5qYlkTIIQg75tLG9rR1RqLTqlsY4F3G1LDgWBs4LpPLMNR9Y56qxLUujMlky8HqLEaEdCN45Jx0ywfZ2Nyriipd+j9y1KVF1r924pI6A6fSOerbUq31xTN1aFJrVUSx5PJuecc/eOKV5E6fSFKhTpfRFItOnTjvFIrply6tDKd1nXyHM+UdVJb6vBwcVueVR0J7y/jubLhWUCdR4UJCU/KOu3jmTkz5Nh9x0JBUohIG5JsI6nJRWWYmb4yxaZk+zSV1jZa07fXpHHUqczbov5M0sAugYe4i0trKnMm+UdxP6mNUY6nhIvQ1eRlktICEJCQOX6x6EI4WEjWCMT1HKgoBAvopXJI6mPneL3nNmrWlv5x38L/ACddvTwtcjJKdJLn50IGqUm2YbWG6v68o9qnbq2oq2X1PeXp6HXZYWq8qdI7R9WbrKsJbQlCRZKQAPkI6ksLCPMnNzk5S6vcUe1CdPAblG/3k04EADfKDdR+kUwL7bAaShtGgQkJHyikK1Vmg20tZsAASToOXWAE7sPky6/NTqticqb9Cf8AaANBMopwleneJIuT1NthEKHZuXDiFIOygRFAr0xRLZQrxtKKFfLY/SBCxaBRcxmytsMzzQu5Kq74+Js+IecCD1ITqHmkOtm6HEhST6xiyip2jYX9qb4qB9ogaj4h+ojXPVFqpDqv3PSsa8HF29b6Zfs/In4Mr6kHgqtnTayibXA5fKPE4xYKSV9a5SW8l4fn28mGmVCbt632flGr06eS6m4OvOO3h3EI3cMPaa6r+6OatSdN+h7UKe2+gocSFA87aj0j0mtSwzSZxVsBvgqSgBxs+E31/wCY4/h5Rfysz1LuW8N0QtSjknOXSlSszZHLnr87RXhZjUXUnsfOI8SBn2ZtQPDHcUbbW8KgYwk9ccLsXAvYqp+UiYRYtrsF2+Lkr0Ol4141xwuq6Hfw+7+Gq7/S+v8AkX3GlLIQgFSzqEjmPOMaOVLUj2OLzp8jS3u91jv7nt8qbqJ7u9979IxnGTnjG7N9lXoRtlKL2j18oa8G0kpBecslxzw39xPz2Jja8RWldD5q6uZXFVzf29ENjuMpdhPBYCn3E/CNCfX1jbz1FaYLPqcunyK1bn5h85p5wMscmkHvK9RGmUnJ5luzJeh1obTj5CZSVKGh7yxlBjYqNSe7JlIfqVSFNpAWoD+FAsPmecdMaOOrMclufnQgZR4jsI8zivFI2kNEfrf7er/sbqFHW8voY/i6sKdWWEFRcUqzhGwF9EjrGHCLF28fjK3V/Qu7b7s6o03dVFRh0/U/CRomAcMiUZuofarAv/COnr1j2KcWsyl1fUl/cxqNUqX0R2Xr6jTfroBvGw88zmlTPt1QdnD+5l7ssX5n3lCKQZbwAgdq1XyshlHjdOUAQIPOFKOJOnNMpHfWBf8A1LFz914GQ1MNBKQkchAHSAFmuo4Ewl//AA3bNueR91X5QIz7WLQB4QCCCLpULKB5g7wAt4SmTITaqe6fsHbrlFHbqpu/lyiA0CIUzTtCwWbmZlk2IN1pHLmSP0jCMnRlrjun9S8o9WlUheUlQrPEl9Ev7MG4PxWri8NyyFe6B7xjwOJ8MdHF5Y5x1fmP+jStVOToXCw/5HSfqz3EQR3UAa9CfOPMnxmvcOMobSXZd/Jvp21FQerqFGapxEKSDw3CO6TtfrHtWXGKddaKnyy/Y46ttKG63QKmWHmpa0y6hwi5BI1+Ud8oOMMOWTnzlifWJliZZU2okHcG2x5RoU9LyZYAOGKgppZlZgXac0Tfa8ZyS+qP3AxSlOblL8O5WfeVuB0HlGM552G76nr9JZmHEurFlJ1UBsroVekIzaWBugNWqs26shx3I0nQIRur1IjFZfbICFCm81kSjBQjmoJ1PzMZ8urJ9BlDfScPd7iOMAr+N03t6CN9Ok4LOyMW8hqaqwQMqbKUOmiRHmXvG4Uloo/NLz2OmjaylvLZAiWrziOIXNQfB/t5R5VHitxTi49ZPz+n/wC8HXWtqTUXH7iLirEz3ELaFArOuZOuTyj1OHcJgo/F3md90n1k/VGmPMrz5Nv934Gbs+wZw7TMwLuHVCTuD8R8+gj2251Z8yp9l4Rsr1qdtS+Ft+n6peWaDGw8sTO0OsrsiQlj/eZnQkf4bfvKPTTQQBZplPRLstsNiyG0gep5k+ZMUh9zLoQkqOwgDN8JyZqtXLytZeX1Hmb6fUwCNnR33yfdbFh/qO/3afKBS/AEgCtUZNLza21i6VAj/f1EALFKcUM0u7++Z5/Gj3VCBC2YFBmIaKicZ4SjkUk5mnBuhY2I8rwIdcFYlU8Vys0Mk6xYLTycHJaOoI3iMo1xAIGMsAB0l6W7q9yjbzJT0PlGMddKWul912Z6lO5pXEFRuvtLugaMOVCZp5StVlA6JOilpG2scys6ELhXdCGmT6rtnvg10+XSnKjXlqj2kuwtydempRXBfbU4AbAEWUOWh5xz3vDLO8zJ/wDFPz2fudLoVaUdVJ64/ujSKVNrUtDakXSrU5x4R+seJwm4qxrcpVE457/2NdxRpuk6ncIVnCsu+PDw1clJ/MR9XOnGS3PKUsCtM4LQghK3s673ShKdd9z0EcropPSnlmeoNTVHU0yFrIKxoR0+cJ0dEMkzueLoBcZzJ94d5I0JHkesVUNUE11Gdz5wzhKnIB4bWdafFxb5gfQx0QnF7dyMbm0hIskBI6AWjaQTq3WHRxcyVEN3Nk8wOkfGXlStcXPInUSTePRe569OlThTU4rLa+5nE1VpufVwmEKQg+6nc68zyEfRWfD7SyeYLmT8vovZF5FSpHVWeiP7jDVMOVCXlUJBDhXZKrC6kDkB18zG+FtRp1ZXEoapvt2z5ZolGFxUVKlLRBLdvv7B7BWAUy9nX7Kc3CdwD1PU/hG7TKctdV5f8GVa7p0oci1WI933Y9xmeYA8XYlRIs51DO6s5WWhutZ2A8vOKBdwxRnGiuZmTmnH9XD/AJaTs2nyEUgdgDO+0rECrJlGNXndAByGkAP2D8PimySGU2Lq9z1Urf6QKNEoxkQE79T1J3gDtAEgCQAv4qpa1BMwxo+1rb407qQfXlAFSQnUvth1GgPiHNKuYPzgQ6lMAB8SUD2nI40vgzTOrLo/9VdUnaAL2EsXe0KMvMp4E434mzssfEg8wYhRpgDwxAK3aG0oy2ZtkOOhQyqsCUa7xhU0tYnHVHujss4znJxhU0P+fQQm8dOpsHm9RuU6X6aR4dX8PWlV6rWppf8A1fb2ZvqQurf82GV5QeksdgpSeInv6ZfeT63jB8P4rafQ21/VP/BzKtb1OuzCtKrTTWcp+0UT33d/l5CNEOKXlFfPSWX7pszdCEukgu1Xm3EnuZgN7xlL8RaXidP9yK09Tq1WQR3E6DodIxl+JVHbl/uX4PywBV660Sh4K4a82UKTzPRQ6RP/ACN9cSxTp4a3yOTTj9UgZWsdZCUlaQoC9gb39LRujw3id3vVk0n522MedQh9O7/qLf8AbJ5YKGkkqVoSrXU9BHVT4FYUZaq0tTXRL+7OmlSvLjenHSvLNOwOxllEEshlw+PTVR6/OPYi1j5Y4Xg5btSVTTKevHcYBGRykgAJizEzUi1nX3nFaNNJ8TiuQA/OKBXolIdce9un7KmSPsmh4WEnkOqvOKQYhAoAxdiJEowpajryHMnkIEBPZThhS1Kqk5cLVctpPup1F4A02SQVq4qvRA6Dr84FCEASAJAEgCQAnV6QVKOKm2ElTSv+oaHPXxp8xzECYLMu+hxAcbUFNq2I/A9DAZPuBQTiChNzYTmJbdQbtPo0Ug8vUeRgCvTcXvSqxL1ROUbNzaR9mscs/wAKoEHll1K0hSFBSSLhSTcH5xCn1EAv4pw2iZbORCA7yURb8I1VaSqLwddC+r0Polt47CqvsrSpCTxMjvvC1x9YtONSmvlmzqd/RqbVqMX7bAl3sym0Aht0FJ3ANr/WNvPuEsPD90a3S4bN5WqP3yc2sIVRu4SVWP8AFGPM2+ajF/Yvwdk+leS+x7LYQqdstykf6ovNx0pR/oR2dj3ryf2OjHZfNLN3HEpB1sSTF59w+mI+yKocMh1UpfcJr7LMiLocC3b8xp9d401YVKv1TyzOPEaVHahSS9erHPD2H25ZtI4aOJbvKA3+sWnTUFg5K97Wr/XL7dg1Gw5TyAE7EGOUpX7PIo9rmjocvgb81q/KLgFOhYbLbhmZpz2icVus+Fv+FsbCKQO3gAXXqy3LNqWtQAA5/wBbwAlYQoLtYmhNzKFJk2z9mg6Zzy9YA14J4qglOjSNCBsojYC3If1ygUJAQB7AEgCQBIAkAeEX0MAI9WpD0k4p+UTxGVm70v8AipvoecCYLdNqLUwjiMKzJ5g+JJ6KHKALMCnxMMIcQUOJC0K3SoXEALSMPzMmSumvWTe5lniSg+SD7sCBKT7QW0kInmXJRzqoXbPoqJgZG2UmkOpCmlpcSeaSD+ETAO0CkgCQBLwBIAkAeOrCRdRCR1UbRcAT692lyEtmAcLyx7reov6wwBAbx6qqPhiYdXJS6zZKWwQXPIr/AEikNGpVMalUcNhAbTzturzJ3MAWyYFF/E2J2ZRBUtWvIDcnyECCth3C0zWHRMzmZmTSbob2K7ajQ8vOANal0JUlLTIyMoGW4FtByT+v9EUKNNhIAAsBAH1AEgCQBIAkASAJAEgBOr+EFcT2mRWGH/eSPA55KH5wANpuJkqXwZpHs0xtZXgWf4FQIH1aQKeEwBVqzrYYcU8lK0ISSQsAwIYPhpE26XHpGYDagokMZ7G3LKOcAO8zjmfkG2zMPtOOrFzLqSc6fW0AGaR2oPutF32RC0JNlFK/CfMHaACQ7SSEhS5F4JPvaZfrDAOU32qNtJC3JR9CDoFKsAfQwwCvPdpzyGg8JIpZV4XFq0MMACSnaTMzbqWQ+xKZjYKIJ+hMABa1T5ydnlSTM048poXdWtVkX6ADlAAydYdfadkXmUNzUpdaFNi3ESNwevWAPGVzk20zPIbZdTJkJ4KB3hbmobmANboGIDMsB51ky6uaVaX8xflACxiLHgz8CTSX3laAJ1APnaALuFuzklQnKsviODVLO6U+o5nygU0dppToAtw2gLBI0zDl6C3IQARQgAADQCAPqAJAEgCQBIAkASAJAEgCQAMrlAYm0ZXmwroeY9DACTMUefkDdhXtcvvw1+JI8lenWBD7p2MJZ05FlUu7zQ6La+R5wB9Yzpb03JLYllpClkXJOhHS4gBBotG4KpeVnqcsLSqyJpkm5594jlAH1RXGWq3NKqJSClJ4XFF0npvvpAHPFCZFchNTUgpYKnAh1I0SD1AEAXMUPKRhuWAWe8U7K1P5wAKxjPNu/s+UfdKGUM5nD5kaXgDhTp8TFHm5MqK1Sys7RJ3TmO0AfNfqEo9R5NLeT2xKgAlCe9oedtYAPP0Ofk32Z+Vb4qnGkh5q+t7a3gC/QKU/7a5UqhkaUpJSloHkfi++AKjWIpGnKdEmFOOuklSU63JO2nKALDGGqrUzmmFexy2+U6KI9OW3O0AP2GcOSsknJJtBbnvOqFz81fkIFGFmR1zOHOr7h6CALsASAJAEgCQBIAkASAJAEgCQBIAkASAA1bwxLTQs62k+dhACXN4AmJe6pOZWkfAo5k/Q6/SAKf7YqbGj8ul4Dmg6/Q7QIDaniSQmbCdlF3Gl1JNx8wIAutVSkrl1SoKW2VDVNrG/W/MwAAlsJ04KRmqK3GUKzJaJ0gA21LUpEyqZU6l1ZFsi9UgcrCAB85N0dDy3gohS05VIR4SLdIApyFfpzKgZORUtY2OQk/hABxD1amr8GV4A+J0hP3E3+6APpns2cdOaoz5V1bZ9drkX+6AHPD+G5aVt7HKpSf8ANc1V9Trt0IgUPCnlWrqyr+EaJ+kAXUIAFgAB5QB9QBIAkASAJAEgCQBIAkASAJAEgCQBIAkASAJAHw40lW4B9RAA+aoLK90/184ABz/Z9LObpH0t94P5RAAnezWSRmUtoLF/jWLa25EQBzRgWmgf9Lr/AOVy30v+cUgYo2GpRtV2pRgKA3VmV/7KMCjKzJuW0WhAt7iB+kAdP2YD41rV6nT6QBYalEJ8KQIA7wBIAkASAJAEgCQBIAkASA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36" name="AutoShape 12" descr="data:image/jpeg;base64,/9j/4AAQSkZJRgABAQAAAQABAAD/2wCEAAkGBxQTEhUUExQWFRUXGBwbGBgXGR0fHxwfHBcaHRwgHBwcHSggGh0lHBwYITEiJSksLi4uHR8zODMsNygtLiwBCgoKDg0OGxAQGywkICQsLCwsLDQsLCwsLCwsLCwsLCwsLCwsLCwsLCwsLCwsLCwsLCwsLCwsLCwsLCwsLCwsLP/AABEIAN4A4wMBEQACEQEDEQH/xAAcAAACAwEBAQEAAAAAAAAAAAAFBgAEBwMBAgj/xABEEAABAgQEAwUFBQUHBAMBAAABAgMABAURBhIhMRNBUQciMmFxFEJSgZEjobHB0RUzYoLwFiRDU3Lh8TRUc7JjwtIl/8QAGgEBAQADAQEAAAAAAAAAAAAAAAECAwQFBv/EADQRAAIBAwIFAgQFBAIDAAAAAAABAgMEERIhBRMxQVFhcRQiMoEGM0KhsZHB0eEjUhVD8P/aAAwDAQACEQMRAD8A3GAJAEgCQBIAkASAJAHhMAC5zELDZtnzq+FHeP3QANer8woXQwG0/E8qw+mhgTIIrNVfZb4szOtsI/gSLn06wGQJRKxKTrnDRPvLc+E90keX1gMlJFRkjPGRcU+ly9gtThyk9N4EOtKTKzE4/KJD7amQSpXEVY26awGT4w2Wp0upl5mZa4JsrOq4566+kNhueHE6m3S21V0LXtZ1AsT0zCBcjG3iiosAF6VS8j42VXuOsAmEaf2iyqyEu5mHOaXBl+l94FGqVnEOAFCgq/QwB3gCQBIAkASAJAEgCQBIAkASAJAEgCQBIA8UbanSAA01Xbkol0F1XMjwj1POAFTEmIZdgEz82Cr/ACGj9xgTJSw/iBU0xMql5UyoSi7Dh1K7QIZtSakqcuZoTc4+lVg02SECx961hygUYe064dprr6ClgZc6DqEkclHrAgfmcQ05uelxLsoefdCQFtf4YJ5wAoVbD/tdYnGkqKXUJ4jSh8SdbfOAPvsvmnTPTjj4IdDKs1xbVIIgGcsELcFKqjrVytR5b2ub/dAF3CsnSv2QDNKRmcUQ4q/2iTfS0B3GupVhmlyDZaUXcwyywJ1WTsfSAFvB03MTM27K1JKXO5xMqgLpvsARAB93Ci2e9IzCmj/lr7yD5C+0ClyQx+9LqDc+0Ua24niQf5hty3gUfqbVmngChQN/60POAL8ASAJAEgCQBIAkASAJAEgCQBIApVGpIZGuqj4UjcwAHmG1um76sqdwyk6/zQApdptWm5Rhp6TsllCxxUpGv/BECHFzDMjUpZyabbu9Mt3zX8KwNQOmsCFTshq63GHJN4K4kuogactoAHt4JmZZ6YcE83JsOqvfMM5H5QKX5Kcp7UsqVUt6ohRzE5So38jygQ+6GlLCs0jR3Uk++vf5XgUKh+pZsyKa0lXxE94+pgTB6p2qAk/s9jXcpOp9TzgXBwRU5lm4NJUhJ8Qa2PqOcCC+JOiqe4j0q+wq9ylSTkv+ECl6fwfK1CYD3tgW2lOVtpCgC3bawgQpYXwzMSdWWXM7jKkEJeVzHIEwA24rrqJKVcfUe94Wx1UYAy2XbnZSSE+6sLbeWc8u7rmBO6QdoFGkUxyWS1MSDmVLoChLOq3O5DfQwGRxwhjpL5LSwpLqfG2od9PU67jzgUeWnQoXSQR5QB9wBIAkASAJAEgCQBIAkADqhUCDw2gFOHrskdVQAlVbGshIulDrxcfJ76gL5f8A8xCCjimddlZpqrSzxmJV2yXE3JCRzFthFAcnMbS00pMnLsrmg+mzthcNhX5iAKuHWkUVLrL7/HK1Esy7XeWOlxyMAGJSQqMzcttNU5pepVb7ZXrbY+sAEpDs6lUnO+pyaX1eVcfSJkDRKSTTQs20hA/hSBEywWCowB5AEiAgUfOLuQ5PspWLLQlQ/iSD+MMsZFqqYAknjmShTC/jZOX8IuSgt6iVOVH93eTONDdt7RdvI9YDAuV4SlVyy8wp2RmkeBDgsknna/i9YoKdRwRPPFsVCZbEnLi90HdI8tr6WgBYrVVM/MB5SXm6fLnIlbW7YGgWbQAzyFEfe+1U+nK0nNL1Bo2UbbJd69DeBBrwljJRdEvMZG5k2yFOjMyOrZ2S4fh2PLmIFNElJkLHQjRSTuDAp3gCQBIAkASAJAEgAdUZxV+E1+8PPkkdTAASYmWwHWGXUl/KTbMM6lW5wIZT2dTEhw5mXqKUpmCo8Rbu5GuxO1tIAudmEmhUtPtun/8AnEkJUvQeqb84AMYap63UFikt+yyuzk4sfaOcjw78vOAHnDmEZaT7zaM7p8TzneWo9bnaJkodV1P3xH6gWsQ43lZQd5XEX8KNY0Ous4ju/wBi6fIh1XtTmlGzLIaB2vqYw1Tl1lj2KFMF9oy1u8GdKU5vCvbXoYsajhu3lfwRof5ysMNAFx1AB21veNrqwXcmGcZvEMq21xVvIyeR1+kTnQ7MaWZbV+1CacdUZUBLSdri5PmY1ycn1ePQq9C9Ru1V2w9oYzJvYqRv9InMnF4ymMJj9R8Sy0yLtuC/wq0MZxrwls9mRxC9o3GINr1Cl5tGSYbCxyVspPmFcjFyXIjz9Om6akgg1Cnkd5KtXWx/9xr90UYBEjh0pImaO8lyWdP20u5qkJ9648tdIpATXqmqfdFKpiQ1LpP2pGg/i/lGsCjY/glj2NEqCo8MXQ77yVjmk8hflAFnBmI3uL7FNqyziE/ZOHaYQOvLOB9YA0aUmQsdCPEk7gwKd4AkASAJAEgCnUpzhp01WrRI8+voIAT8bT0xKSTq5ZHFfPjVzTfcjraBDI8MSKJqalTJLdM0CVzTizYDrbr6QBqOLcP01eabnGwAndQ0KrW0tzJgDjQsPLn8jkw37PIosWJQaZ7bKd636QBoSmilGVoJFhZKdgPpGLzjYoKmkTlrhSBbcJFz8vONE4VWtmXYWKmzNKSS/wAQN/CD3lfTaOWVKp+rcyyuwGfpybjM0C4oWbR8I6qPWNe8dig+boTeuRRzAhJUeZ6JhqWMIC7OUZYWWzZSifHyT536xs5mlZXbt5M6cFN4bwO2HmWZZlKVNcZzmtet/S8KV7p/9TTZlOzbbxNYRQ7QsNt3bdZQQpWpbG30jtr4ilLpk5Ib7AGSoi1KSsWQFcvSOFy2wzaG5GiNoNle/wCFXIHzjCT8lCLNNTmIS2A6ndI2WOoPWCTewC9OfmUJuznUm9ihe6T+kbqamumxi8DZJLfIBWEi+4O4jqiqncx2CAjYYiJX8JuS7ip2mAJc3eltkPDnYclRlkvUWHaSmeUmfpivZppCsr7StLG/eCh/V4oH5tJIF7ZrDMeV+Z9IAznG9Xk3325Zt20yk3beToELB0TfzgB2wPidU22orAROMWTMt/ENgtN97gX/AKEAPTDwWkKTqDAp0gCQBIA+VrABJ2AuYADIUVqLp56Ng8h19TAh8qbUNwfpvEAhVnAzbc0J5h72RtHemANiPLXnFAToVOVVHkzsykplWzeVYPvW/wARfW9rgGIDQxApIAloA8MAVJintrvmQLkWJG8YuKfUA3+zDGZJANk+EefWNXIh4LlnBWEGTmuTZS8x/SJ8PAZZn9cxW/TZp2XcQh1sWU1fQ5T5xmlODxF7GLSfUCpxu69NNLdA4Xvge6D8tY1VsyWZduhYrGyNUYwmyWxlWSknOg9L6xY0INZRcstt4XZ72YFQJBt0PlFVvDuMsKtyiBayRcbHnG1RSWEYnXLGQPYgJAHkCCNjDDrjTv7RkR9skfbsjZ9HP+YRkmUWsdVN6ZpqZmQWQydJhI8afiGuotFILNNwo2AhCP7xLziAW30iymXR8XO14FC07JzdNLM+SFvtdx8J2db2187a/KANco9QbUG3Wjdh8ZkHoo8vLp/xAocgCQBIAF1ZeZSWgd+8v0HL5wIzNu2ZEyWGnGFKDDavtQjxDz9IAVKPM1Jb6WqdOGZBQFFSwLI8j5wA6tS7lTfRKuKzS8rZU0sbOu7hA8hzgDTUJAAAFgNAByEQp9CAAU9XMrrjI8QTcHpfrHJVrOLcUZJFui1Np1Fm1hwp8RG1+cbaM04rBGgRjOtrbYJYI6KXfVPyjmuq8sYh07+T0eG29KrVxU/p5OOBKu6pgCZGW3gWo6rv1EZ0KiisS6dicRhSVV8p+68DKZ1v4xG/nU/J5+Gee3NfGIc6HkmGI+N2JGampUOqSohRCiDsLe9GEq0XJJP3M1B6c4E6l0qXQ4+G7KUlwhIPvJ8o5qtRyeDLThJmvUuaQlpCVKSCBt0jop1YqKTZraLftrfxpjZzYeSYZQq1RygcOyrnUjl8o8ri1eryWqPu34Om2pwlL5n7HSSqIKftCBrYdT8onCb2rVornfZ+TGvTjGXyl1DmpEeunvg5zpGQJAHkCGcYgkv2ZNmaQm8lNnJMt8kLVpntyB5xkUCVF0UmalmJUhEtMqK3FrN0m+uh5adIoPjE3aA0tz2aSZMySbLVbTLzt9+sAXuzSaMs+9Snu6hYLsvfkSLqT+f1gDVqc+VJIV4kmyv1gUtwB4pVgSdhAC27OJSlTriggOKsCo6AchEIeOFPDWpVlNZSV8wU21igyzD6kSjczMyKiUTa+DLtkahRNifQQBrWEaEmSlUMjVXicVzUs6qP1iMoZvAHi3QnVRAHUxHJLdgyfEFPm3ptbLQV9orvucgj19I4eS5TZnnY0ujUxuWZQ00AABYkczbU35x2xSSwjAUcRUsOu+yNK+0cBW4o7JSNRp1McU6SlU0R92erYf8AAvipdFsl5f8AoDMVUIl0rcWEJQS3r1Bt+UaFGT2RzXcdNZ+u/wDUsGop4QeLiQ18R2i6XnBzZKn9oWP+4b1jLlz8DKKft0ncnit3O/6xlomNXY9RPyYUFB1sEbeUTTMai0MQMa/3huJy5+CZRbfqKW0BxbiQhWx5GMVFspdpjxcKFIUCkncc45L16aTi/wBTUf6m2ksyz43DgooLxJXZQsU9LRlYUo0Zu0l1jun5RKrclzEWqy7w1pVsF6fzD9Y9asu5oR7Q6pxbjmBr5EQoz1PDDQWvG4xPCqAKtVkG5hlxh0XQ4kpPzGh9YqKjM6ZTUTLTtMnklS5Q9xWyi2NUkddIyILycbyVPCm6bKlSwbKdcHP1iFA8/WJpTnHeGSclVJdTYWug/iIoN9ptSS6liZQfs30C+uxtp9NR8oFDsAD6259nlG6yE/rACVjOXlJpSKe+4pCiM6Ak7W5q8oEEiewhUWGlNyU2JiWd7ls1zY6G1+g6QA0YJpCFTaG0i7VPbCR5uq8RPUiANNvEKewADxXNhttOdOZClWI6HkY0V5aVnsWKAc7X0tWbcJJmCEgI8RvppHMpPdYzkywOUm0EIQkAgADQ7j1jtitKSRgJVSnxJVF513RDrPcV5jlHNOXKqN+T26dP4myjCHWMt0KapJlcmn2xRbS64V+ep0EaoOUXlHHfyjKs1HosIW6rOqLS5dBCpVCu7pqfWM1JKSfdmhW9SVOVRLZdRacFibgR0pnIfBA6RQeEawIe6bEAg+UCjXTKomaSmWm1hEugd1Q0NxGhxcHqj1NieTQ8OpQhtsMnO2nwnraPJ4jGUqetLeLTOig0pYffYcGHA46FJ2Cd/wAolrWV5xBVYfTGO/uJxdOlpfVs+cSyBfl1pQbLHeQfMR704qUWjlTETDVYyzaVXsFizieihpHDCTjNN/c2NbGmC3KPQNRLQB82gBHx8ky01KVBI0zcF/zSrYn5xkUWHsM5Z+cluHeVnG8yXLaNqte+blrFIc6jR5dCGlTc42ZhtstHKR9oD4QfSADPY3OlyVmJJR78uslvySTcW8r/AIwMjT5OZCkJJ3I1gCjPqu+kckJufU/gYEZh2Mq481PTjhl3PtWuC0vKbJHM38/KAPqi1Zt1cqlhSwzIy6nHDe13Lc+ovAGq9m0kUSQcV45hRdUf9R0+6IyjVEBIoFXtECuAiwukL73lHNdJ6UZR6if2dtLmaip5YzpZTZKiNEnoPOJQhgNmtGOkxMt7SlvrfKsv2DNgCdio9OscVwpN5PpODKmlpzvIGYve4kvLLI8Sr25bchyjUm9LZ5lKmoXih4kCpalrcQVIykBVinY+vpGmMcrOT6SveUaM9E1jK8bexXncFO5rhTeXKSVX0TbleOuFXCwz5O6jSlPVR2T7Pt/oUFIsT5G0dOTjPlQi5AzSeDXlFNlIKVJzBV9PTbeNDrJmWgq1LDrrDanHMuUKygX1V5jyixqJvHcjjjc0jAisssyfWOG7rOlTnNdkb6cdUkh1pKVhf8CunWPN4HTrU56n9M1+50XLjKPqgwI+pOEzHFFD4U+VI8LyCTbkQI47iPzbGcWOeGZkuIKtwAB9I3UZZRiwzG0xIYoBGKqYJmTfZO6kEp9RqIqCM5dlFVGmS6lTJlgzdLyr2vlNrHqdNIoMwAkU+1Zi8ogf3V0+8ob3gUfOzOeUzVWc3dE0xYg9QLj7wIBGqTedC1JBUACbAE7HUc/OAOkw4SqYUBcjRPmQNIAzGaxdVm7iYp6HUa7pvp/xAEen5WYkFPSzAl3ph5LDqUjbXWANjkpcNtttjZCEj6CIU7wBIABVWazqdaWElnJ/Nm9I5qlTdp9DJIqUhYZDSGQ223f7W+6lHa3UxhCp0WcY/cYGgx2GIJxBREzSMi9hsOV+pjXOGs6rS7lbS1QM0xswENstp2Qu3rHA9lI2203O5jJ95A2g34pt0N40wPa43+UvcIVAK4C82nU3ivpseNY6OfFT6HOWosq4W3g0QAmxQPCo8yepjcq0sHPcUeVVcPBKhTpRvM+pk5UpIyW7tzsfWKpyeyNLSKmGMxlrpvYqJFzsL7RjVXzFj0BuO752gb21sI2UF1MZ9h57P0Xl2AdjeNdWmqjcJdGZKWndGiss5RYR1W1tG3hoiSc3J5Z0joMBH7SlcNUu/sBmSr5gCOa4XRmUS12dO2YKSdSSflEtns0JDbHSYEMARI19dIqBk8rSULTVJBxWRtLgXm+FJ1MZDuLP9sKc22hhqnl9ho/vFDUm+qr2gXB912rtKmpCdl9EcRIsNCnUXHlAI31cohRzFNyfWBRVnHHfZnlMi7xJyX5qgQQ/7TV9rurlQ4SLcucAcqTRHWfYkPizsxNF1aem5gDan3QkKUrQJBJ9BGMnhNsyjFyaS7mZy2P5l2bDLaUZCrprb/iOWVd0rGpdTfT6fc7r22hRrU6MHvjMh/ps4XCoHlHmcF4jWu9XNxtg016Kp4wKmOHQ1NNLGgI7/mBzj0LrGtM0xA2CVidqa3FE5GU/Zp5X6nzjOhFZyyNmpkx1GJIAyTtA2b/8hjzX+o7bL8+HuB6CBxTrbumNED3eNfkr3CjkslbZQleYG+hjYmfNA3E0wpmUaQhWUbG0ZwWp7kbPjDM0p6VeQs5hcAXizjplsQvyUqlCCgqy2I0Ea2/JQDjwd9rXNveOij3Nc+w99nv7mX+cYr80y7GjkR3mJIAUO1BgLlEp94rASOpJEaa6zEsSlhVopWpA8RypPkANY00OrQkNdQnShQSByjy+LcWrWdVQgljGTooUIzjliPI9oT3tXBfbQlIXlJHra8e5VninSrwfyySz7mdnaqvGrFv549F6GjRsOEzauSRXU55hGipiVFvUCMisG4BcdRT3mHJMJclkqHeT+8J/GBBDn6S7LybBeRw1LmOIEfCCqBT9Ps+Eeg/CBRCrlXMrT3X0jMpF7DzJtAgMlvb3aQFh9KZkgu8S4tlGuX1gAdQqyucdpTro74KkqPUjnADj2kVbgy5bB7zn/qN447ueygu56/CLfXW5kukdxD7OZXM648fdFh84878VVVQtKVqu+7NEanxFzUrfZGlYfcu4tPkI838OSxUkvKMr2PyRZUx1RC81xkC62wdOo/WPpq9LUsrqjgTwUezfDnsbannlBLr50SeQ5DzMZQcYpNkY8ARuISAMk7QNm/8AyGPMf6jtsvz4e4BpdWaZzFVlE6a8o1xjJLZHbxa7VWpy49I/yXBihgDwACMsT8Hk7HN/Ecu4AlbaVJGw6Rlia7E2JL4hl0ApQ2lIO4/oRMTfYbHQYlZ+AecTE12GwIxTOtzKEqRYKQb263jZSk4yw11JJZQ+dnf7mX9TGS/NHY0ciO8xPIgEftRmwhMvm2C830jnuH0LE++z9kjiOL1W4bgdBGFv1yJBSsu/bBP8MfKfiB6rn2SPStIf8WfUy/HUtw5sODQLAPzj6PgNT4rhUqL6wf7GNCp8Pfxk+ktmanguq+0SqSfGjuq+Wx+cddvU1w9UYcStuRXa7PdC3iFtRrFkGy1SpynoeRjqOBimKJXv+5T9RAbAfGDE4iXQJ1xLjnFTlKSDpcaaQIfotnwp9B+EDITVySH5ZxhwXQtRSf1gQzWoYHMuizlUDcoTYfp8oAYjLMS6qR7MoLZCykLHvEjf1gDQK5hyXmlAvoKiBYakafKNbhHVq7o6aV3VpQlCD2fUS8cyxprCDJDIlSjnvrc8t45L6zoXdeFS4We32OiwgnTnFdeqCGBKqXkNOqtmXcKt1jw40o2PFnSjtHOF90JSdW2y+qGSpzDrbwVmTwcpCkHxHzEfRVZOMs528HAugp1+qhpjiLTnDSszf+o7X6iOVNvb+hkO1FmVOS7Ti/EtIUfmI74Z0rJgy7GYMpxvJuOhIaQXClwlSRHm7NtN4OihU5VSM8dBJMsm6syMqkmygdwY1T1QeE8n0lo7a7Upumk8nnsqPhjHXLydfwVt/wBEH6ZgdbqQopDYOozbn5R5dxxqnSlpT1M4qrsqbwoJnxVcELZBXlC0jcp3HyjO24zTrPTnDLR+CqSxoSYBVJoIIAt5x6SqSTydFXh1vODio49fBTk6U4tZQhClr5AdI7FOMlnJ8lXt6lGbpzNXwJKrbQwhxOVYOo6RrTTqbGt9DRVCPQMT5IiAzTHjgmZxLY1blhmePK5tYescdaWZPHYySDOD21G+W/e7y1fCn3UiMqC/2SQOx1WiwhbqLZ8wSi8fPWttDiPE5KoswWc+y6HoNulQSXVnmGKUKpKhycBJCzky6aW8o9/hdrTsnN0ektvsa+IQScI90k37jZQcOsymbg5hmte5J29Y6Y04x+kwubyrcJKp2ErFky8mqurlkcR5uWGVPrG05GK05j2poacD0ja6CCvpcb7aQILk2gimyl1FRW9e5N91QKfp1nwj0H4QKKE+hXDnW2/HYlFvMcoEMWpDDUw5KyyuI4hkLcmUqvodcwgAxR9JJTzaVJl2Z8KZzbhJOsAb02sKAUNlAH6iIygHHVM9oknEjxJ7w+Uaqscx9jssaqp1lno9n9zO+zh1aULSpKkpCgpCiND1Aj578Q1ISqUq8JLVjde3Q66dF05zptbf5NTqEiiaYsdym6SNwbR7tGpG5oqa7r9zy5RcJYMhxFMOezrYXrlVqelo5IZjPDKzRezGoLfkG8w1R3AeoEd1HKWDBjWI2kMtxk9MJSTKXLmfUDpHnxUXP5uhn2FWpSq0cF1YIceBDoPUbG3KMamHBrx0PR4VKSuY479Qhg+SS7MgK1CRmt5iPF4pWdK3enq9j6K+qOFJ477BPGeI3UPCXZOXS6leuth0jfwLhltC0+NuI68vCXb7nzCp1bmvyKb07ZbOmCcROuuKl3+8oAlKvTrGv8QcMtlbxvbZad8Nf3QUKtCs6FR57pgTE8mlqZWlPhPeA9R+t4cOrSq28ZS69D6qzqOdJNlWmS76JczMuCp9SykW1skeXnHtLS8RfQ+Ru5ylWk298j9hFbhDJeB4p8V4kFiosHO+g+kx6JgUaxUEsMrdV7o09Y11J6ItlSyY9SULm8w1SlbmZ1Z0za6AekcDT6MyNbZCGJeyBZIGl9yesbLuure1lJeNvctKDnNIyPtDcW4tppKSU3uVAaXPK8eb+H9FOhVqt/PLZLvjyepy3UuIRxstzWcL072eVZaO4SCr1O8e9Tjpikefd1eZWlL1CwEZnOZHUcStys5UJxQK7FDLSRupVraRSMFTvaA64gsVCVcYYf7vEA1SDsYAHYwp6G1yEmyc6ApOU81AkW/GAR+hmxoPSBQDPIyzY/8AlR96f9rQIxDmsVS7ImXmpQBxpwNv6AEpO6vSAOE5MrdmJqQOUMuyvGlkpFrG1/mYAfMCVDjyDCz4gnIr1ToYjKBe1UPhlC2nFJReywnn0v5Rrc+XVjUfTo17no2VCncU50n9WMxfsVMNzjc0w2Fbp0XbS1tvrHx/ErONjxF6/wAuTyvZ/wCC2lxN08/qWzXqaBKsJQkJR4RtH19GnCnBRprCOCpOU5OUuouYmwciZzKbOR1QN/hPr0iVKKnuupimV6bIqYkhKNucJ5GpPXXW0aZS+Vwbwy+oVodfQ84tgG62ki569Y206mp6SNFw0hokmxud9Yy5UPAyZpjuXsEn4VkfWOCS6o7rCei4g/UD4fqIl5hKz4Tor0PP5R5d9bfEUHBdeqPq7ujzabihqxFhlE4UvNOBK7CyhqFDltHn8K45Ph8JW9eGqGendM+WqUZxqa4PTNH1h7DzciFuuuBSzuo6ADoPOMeK8YqcT00KMNMF0j3b9S0qM5Tcm9Un3E2uVHjPOO8uXoBHrWdvyKUaffufU0KfJpJPsOfZ9J3ZZSdlEqPpHpxjmphnxVSeqTl5Y9N0tpKswGo5x2qlFdDVkuKUACSbAakxm2ksshl+Lqx7cVNhfCk2j3183FD3U9Y4p1dTy+nb/JmlgsYakc5QpDZyp/dt+6P4nD+UY0oOTzjP8IMeZqRC2il1RPMqGlj5dBG26o0pUnzt0tzKjUlTmnHqZti2spYaLKAFZjZKiRcHmfWPnOB2arXnPl9MN/t2O27qzmlGP1S22Gzs4VMKlQt9ZXc9y+4AA59I+pptzcpvu9l4ML+jSoSjSh1S+Z+WMk/NBppxxWyEFX0EbTgMQnaFMPU5qaZTne46nig+8M2mnOKQ5V/FM3VWkyYkVNrUpOdZSbJA3sSNIAsUmVD9cl2b5ky6Rf8AlF/ygEbRN1MoWU5QbW5+V4DJWxQ3ZKHhu0oE+h0MCmYY4wrOuzjqpIJDMy2OKTsf94EOuFez16XmGpiYmitbYsEjbL8Nzy8oAZMFK9mnpuTVolauOz6K8QHziAcKjJJeaW0saKFv0jBxUlhm6jWlSmpx6ow9tCpGbU07mSjN3iNNtQfneOS6tvjLV0sJ1IdM90eheRjTqq5p/RPr6M2HDdWS8i3MbA72jzeD3bS+Fq/UunqvH2OS4p/rXRl2rSq3GlIbcLaj7wj3KkNcdOcHMngUqxVUoUlDpupItny2v6xw1W1s8v1MkhLqtSMlOpm5chQWLLHI+sZQepbbNA1iiV5qYlkTIIQg75tLG9rR1RqLTqlsY4F3G1LDgWBs4LpPLMNR9Y56qxLUujMlky8HqLEaEdCN45Jx0ywfZ2Nyriipd+j9y1KVF1r924pI6A6fSOerbUq31xTN1aFJrVUSx5PJuecc/eOKV5E6fSFKhTpfRFItOnTjvFIrply6tDKd1nXyHM+UdVJb6vBwcVueVR0J7y/jubLhWUCdR4UJCU/KOu3jmTkz5Nh9x0JBUohIG5JsI6nJRWWYmb4yxaZk+zSV1jZa07fXpHHUqczbov5M0sAugYe4i0trKnMm+UdxP6mNUY6nhIvQ1eRlktICEJCQOX6x6EI4WEjWCMT1HKgoBAvopXJI6mPneL3nNmrWlv5x38L/ACddvTwtcjJKdJLn50IGqUm2YbWG6v68o9qnbq2oq2X1PeXp6HXZYWq8qdI7R9WbrKsJbQlCRZKQAPkI6ksLCPMnNzk5S6vcUe1CdPAblG/3k04EADfKDdR+kUwL7bAaShtGgQkJHyikK1Vmg20tZsAASToOXWAE7sPky6/NTqticqb9Cf8AaANBMopwleneJIuT1NthEKHZuXDiFIOygRFAr0xRLZQrxtKKFfLY/SBCxaBRcxmytsMzzQu5Kq74+Js+IecCD1ITqHmkOtm6HEhST6xiyip2jYX9qb4qB9ogaj4h+ojXPVFqpDqv3PSsa8HF29b6Zfs/In4Mr6kHgqtnTayibXA5fKPE4xYKSV9a5SW8l4fn28mGmVCbt632flGr06eS6m4OvOO3h3EI3cMPaa6r+6OatSdN+h7UKe2+gocSFA87aj0j0mtSwzSZxVsBvgqSgBxs+E31/wCY4/h5Rfysz1LuW8N0QtSjknOXSlSszZHLnr87RXhZjUXUnsfOI8SBn2ZtQPDHcUbbW8KgYwk9ccLsXAvYqp+UiYRYtrsF2+Lkr0Ol4141xwuq6Hfw+7+Gq7/S+v8AkX3GlLIQgFSzqEjmPOMaOVLUj2OLzp8jS3u91jv7nt8qbqJ7u9979IxnGTnjG7N9lXoRtlKL2j18oa8G0kpBecslxzw39xPz2Jja8RWldD5q6uZXFVzf29ENjuMpdhPBYCn3E/CNCfX1jbz1FaYLPqcunyK1bn5h85p5wMscmkHvK9RGmUnJ5luzJeh1obTj5CZSVKGh7yxlBjYqNSe7JlIfqVSFNpAWoD+FAsPmecdMaOOrMclufnQgZR4jsI8zivFI2kNEfrf7er/sbqFHW8voY/i6sKdWWEFRcUqzhGwF9EjrGHCLF28fjK3V/Qu7b7s6o03dVFRh0/U/CRomAcMiUZuofarAv/COnr1j2KcWsyl1fUl/cxqNUqX0R2Xr6jTfroBvGw88zmlTPt1QdnD+5l7ssX5n3lCKQZbwAgdq1XyshlHjdOUAQIPOFKOJOnNMpHfWBf8A1LFz914GQ1MNBKQkchAHSAFmuo4Ewl//AA3bNueR91X5QIz7WLQB4QCCCLpULKB5g7wAt4SmTITaqe6fsHbrlFHbqpu/lyiA0CIUzTtCwWbmZlk2IN1pHLmSP0jCMnRlrjun9S8o9WlUheUlQrPEl9Ev7MG4PxWri8NyyFe6B7xjwOJ8MdHF5Y5x1fmP+jStVOToXCw/5HSfqz3EQR3UAa9CfOPMnxmvcOMobSXZd/Jvp21FQerqFGapxEKSDw3CO6TtfrHtWXGKddaKnyy/Y46ttKG63QKmWHmpa0y6hwi5BI1+Ud8oOMMOWTnzlifWJliZZU2okHcG2x5RoU9LyZYAOGKgppZlZgXac0Tfa8ZyS+qP3AxSlOblL8O5WfeVuB0HlGM552G76nr9JZmHEurFlJ1UBsroVekIzaWBugNWqs26shx3I0nQIRur1IjFZfbICFCm81kSjBQjmoJ1PzMZ8urJ9BlDfScPd7iOMAr+N03t6CN9Ok4LOyMW8hqaqwQMqbKUOmiRHmXvG4Uloo/NLz2OmjaylvLZAiWrziOIXNQfB/t5R5VHitxTi49ZPz+n/wC8HXWtqTUXH7iLirEz3ELaFArOuZOuTyj1OHcJgo/F3md90n1k/VGmPMrz5Nv934Gbs+wZw7TMwLuHVCTuD8R8+gj2251Z8yp9l4Rsr1qdtS+Ft+n6peWaDGw8sTO0OsrsiQlj/eZnQkf4bfvKPTTQQBZplPRLstsNiyG0gep5k+ZMUh9zLoQkqOwgDN8JyZqtXLytZeX1Hmb6fUwCNnR33yfdbFh/qO/3afKBS/AEgCtUZNLza21i6VAj/f1EALFKcUM0u7++Z5/Gj3VCBC2YFBmIaKicZ4SjkUk5mnBuhY2I8rwIdcFYlU8Vys0Mk6xYLTycHJaOoI3iMo1xAIGMsAB0l6W7q9yjbzJT0PlGMddKWul912Z6lO5pXEFRuvtLugaMOVCZp5StVlA6JOilpG2scys6ELhXdCGmT6rtnvg10+XSnKjXlqj2kuwtydempRXBfbU4AbAEWUOWh5xz3vDLO8zJ/wDFPz2fudLoVaUdVJ64/ujSKVNrUtDakXSrU5x4R+seJwm4qxrcpVE457/2NdxRpuk6ncIVnCsu+PDw1clJ/MR9XOnGS3PKUsCtM4LQghK3s673ShKdd9z0EcropPSnlmeoNTVHU0yFrIKxoR0+cJ0dEMkzueLoBcZzJ94d5I0JHkesVUNUE11Gdz5wzhKnIB4bWdafFxb5gfQx0QnF7dyMbm0hIskBI6AWjaQTq3WHRxcyVEN3Nk8wOkfGXlStcXPInUSTePRe569OlThTU4rLa+5nE1VpufVwmEKQg+6nc68zyEfRWfD7SyeYLmT8vovZF5FSpHVWeiP7jDVMOVCXlUJBDhXZKrC6kDkB18zG+FtRp1ZXEoapvt2z5ZolGFxUVKlLRBLdvv7B7BWAUy9nX7Kc3CdwD1PU/hG7TKctdV5f8GVa7p0oci1WI933Y9xmeYA8XYlRIs51DO6s5WWhutZ2A8vOKBdwxRnGiuZmTmnH9XD/AJaTs2nyEUgdgDO+0rECrJlGNXndAByGkAP2D8PimySGU2Lq9z1Urf6QKNEoxkQE79T1J3gDtAEgCQAv4qpa1BMwxo+1rb407qQfXlAFSQnUvth1GgPiHNKuYPzgQ6lMAB8SUD2nI40vgzTOrLo/9VdUnaAL2EsXe0KMvMp4E434mzssfEg8wYhRpgDwxAK3aG0oy2ZtkOOhQyqsCUa7xhU0tYnHVHujss4znJxhU0P+fQQm8dOpsHm9RuU6X6aR4dX8PWlV6rWppf8A1fb2ZvqQurf82GV5QeksdgpSeInv6ZfeT63jB8P4rafQ21/VP/BzKtb1OuzCtKrTTWcp+0UT33d/l5CNEOKXlFfPSWX7pszdCEukgu1Xm3EnuZgN7xlL8RaXidP9yK09Tq1WQR3E6DodIxl+JVHbl/uX4PywBV660Sh4K4a82UKTzPRQ6RP/ACN9cSxTp4a3yOTTj9UgZWsdZCUlaQoC9gb39LRujw3id3vVk0n522MedQh9O7/qLf8AbJ5YKGkkqVoSrXU9BHVT4FYUZaq0tTXRL+7OmlSvLjenHSvLNOwOxllEEshlw+PTVR6/OPYi1j5Y4Xg5btSVTTKevHcYBGRykgAJizEzUi1nX3nFaNNJ8TiuQA/OKBXolIdce9un7KmSPsmh4WEnkOqvOKQYhAoAxdiJEowpajryHMnkIEBPZThhS1Kqk5cLVctpPup1F4A02SQVq4qvRA6Dr84FCEASAJAEgCQAnV6QVKOKm2ElTSv+oaHPXxp8xzECYLMu+hxAcbUFNq2I/A9DAZPuBQTiChNzYTmJbdQbtPo0Ug8vUeRgCvTcXvSqxL1ROUbNzaR9mscs/wAKoEHll1K0hSFBSSLhSTcH5xCn1EAv4pw2iZbORCA7yURb8I1VaSqLwddC+r0Polt47CqvsrSpCTxMjvvC1x9YtONSmvlmzqd/RqbVqMX7bAl3sym0Aht0FJ3ANr/WNvPuEsPD90a3S4bN5WqP3yc2sIVRu4SVWP8AFGPM2+ajF/Yvwdk+leS+x7LYQqdstykf6ovNx0pR/oR2dj3ryf2OjHZfNLN3HEpB1sSTF59w+mI+yKocMh1UpfcJr7LMiLocC3b8xp9d401YVKv1TyzOPEaVHahSS9erHPD2H25ZtI4aOJbvKA3+sWnTUFg5K97Wr/XL7dg1Gw5TyAE7EGOUpX7PIo9rmjocvgb81q/KLgFOhYbLbhmZpz2icVus+Fv+FsbCKQO3gAXXqy3LNqWtQAA5/wBbwAlYQoLtYmhNzKFJk2z9mg6Zzy9YA14J4qglOjSNCBsojYC3If1ygUJAQB7AEgCQBIAkAeEX0MAI9WpD0k4p+UTxGVm70v8AipvoecCYLdNqLUwjiMKzJ5g+JJ6KHKALMCnxMMIcQUOJC0K3SoXEALSMPzMmSumvWTe5lniSg+SD7sCBKT7QW0kInmXJRzqoXbPoqJgZG2UmkOpCmlpcSeaSD+ETAO0CkgCQBLwBIAkAeOrCRdRCR1UbRcAT692lyEtmAcLyx7reov6wwBAbx6qqPhiYdXJS6zZKWwQXPIr/AEikNGpVMalUcNhAbTzturzJ3MAWyYFF/E2J2ZRBUtWvIDcnyECCth3C0zWHRMzmZmTSbob2K7ajQ8vOANal0JUlLTIyMoGW4FtByT+v9EUKNNhIAAsBAH1AEgCQBIAkASAJAEgBOr+EFcT2mRWGH/eSPA55KH5wANpuJkqXwZpHs0xtZXgWf4FQIH1aQKeEwBVqzrYYcU8lK0ISSQsAwIYPhpE26XHpGYDagokMZ7G3LKOcAO8zjmfkG2zMPtOOrFzLqSc6fW0AGaR2oPutF32RC0JNlFK/CfMHaACQ7SSEhS5F4JPvaZfrDAOU32qNtJC3JR9CDoFKsAfQwwCvPdpzyGg8JIpZV4XFq0MMACSnaTMzbqWQ+xKZjYKIJ+hMABa1T5ydnlSTM048poXdWtVkX6ADlAAydYdfadkXmUNzUpdaFNi3ESNwevWAPGVzk20zPIbZdTJkJ4KB3hbmobmANboGIDMsB51ky6uaVaX8xflACxiLHgz8CTSX3laAJ1APnaALuFuzklQnKsviODVLO6U+o5nygU0dppToAtw2gLBI0zDl6C3IQARQgAADQCAPqAJAEgCQBIAkASAJAEgCQAMrlAYm0ZXmwroeY9DACTMUefkDdhXtcvvw1+JI8lenWBD7p2MJZ05FlUu7zQ6La+R5wB9Yzpb03JLYllpClkXJOhHS4gBBotG4KpeVnqcsLSqyJpkm5594jlAH1RXGWq3NKqJSClJ4XFF0npvvpAHPFCZFchNTUgpYKnAh1I0SD1AEAXMUPKRhuWAWe8U7K1P5wAKxjPNu/s+UfdKGUM5nD5kaXgDhTp8TFHm5MqK1Sys7RJ3TmO0AfNfqEo9R5NLeT2xKgAlCe9oedtYAPP0Ofk32Z+Vb4qnGkh5q+t7a3gC/QKU/7a5UqhkaUpJSloHkfi++AKjWIpGnKdEmFOOuklSU63JO2nKALDGGqrUzmmFexy2+U6KI9OW3O0AP2GcOSsknJJtBbnvOqFz81fkIFGFmR1zOHOr7h6CALsASAJAEgCQBIAkASAJAEgCQBIAkASAA1bwxLTQs62k+dhACXN4AmJe6pOZWkfAo5k/Q6/SAKf7YqbGj8ul4Dmg6/Q7QIDaniSQmbCdlF3Gl1JNx8wIAutVSkrl1SoKW2VDVNrG/W/MwAAlsJ04KRmqK3GUKzJaJ0gA21LUpEyqZU6l1ZFsi9UgcrCAB85N0dDy3gohS05VIR4SLdIApyFfpzKgZORUtY2OQk/hABxD1amr8GV4A+J0hP3E3+6APpns2cdOaoz5V1bZ9drkX+6AHPD+G5aVt7HKpSf8ANc1V9Trt0IgUPCnlWrqyr+EaJ+kAXUIAFgAB5QB9QBIAkASAJAEgCQBIAkASAJAEgCQBIAkASAJAHw40lW4B9RAA+aoLK90/184ABz/Z9LObpH0t94P5RAAnezWSRmUtoLF/jWLa25EQBzRgWmgf9Lr/AOVy30v+cUgYo2GpRtV2pRgKA3VmV/7KMCjKzJuW0WhAt7iB+kAdP2YD41rV6nT6QBYalEJ8KQIA7wBIAkASAJAEgCQBIAkASA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2" name="Text Box 6"/>
          <p:cNvSpPr txBox="1">
            <a:spLocks noChangeArrowheads="1"/>
          </p:cNvSpPr>
          <p:nvPr/>
        </p:nvSpPr>
        <p:spPr bwMode="auto">
          <a:xfrm>
            <a:off x="-148" y="44624"/>
            <a:ext cx="9036644" cy="336550"/>
          </a:xfrm>
          <a:prstGeom prst="rect">
            <a:avLst/>
          </a:prstGeom>
          <a:solidFill>
            <a:srgbClr val="E6FD07">
              <a:alpha val="70000"/>
            </a:srgb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lvl="0" fontAlgn="base">
              <a:spcBef>
                <a:spcPct val="0"/>
              </a:spcBef>
              <a:spcAft>
                <a:spcPct val="0"/>
              </a:spcAft>
            </a:pPr>
            <a:r>
              <a:rPr lang="es-ES" sz="1400" b="1" dirty="0" smtClean="0">
                <a:solidFill>
                  <a:srgbClr val="000000"/>
                </a:solidFill>
                <a:latin typeface="Verdana" pitchFamily="34" charset="0"/>
                <a:cs typeface="Arial" pitchFamily="34" charset="0"/>
              </a:rPr>
              <a:t>JUSTIFICACIÓN </a:t>
            </a:r>
            <a:r>
              <a:rPr lang="es-ES" sz="1400" b="1" dirty="0">
                <a:solidFill>
                  <a:srgbClr val="000000"/>
                </a:solidFill>
                <a:latin typeface="Verdana" pitchFamily="34" charset="0"/>
                <a:cs typeface="Arial" pitchFamily="34" charset="0"/>
              </a:rPr>
              <a:t>E IMPORTANCIA</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460375" y="1247849"/>
            <a:ext cx="8072065" cy="3693319"/>
          </a:xfrm>
          <a:prstGeom prst="rect">
            <a:avLst/>
          </a:prstGeom>
        </p:spPr>
        <p:txBody>
          <a:bodyPr wrap="square">
            <a:spAutoFit/>
          </a:bodyPr>
          <a:lstStyle/>
          <a:p>
            <a:pPr algn="just"/>
            <a:r>
              <a:rPr lang="es-ES" sz="2600" dirty="0"/>
              <a:t>En los últimos años, la domótica ha ido instaurándose en los hogares, llegando a condicionar el funcionamiento de los mismos, de tal manera que, en la construcción de las actuales viviendas, se han comenzado a diseñar con  sistemas de gestión automatizados, utilizando redes cableadas o inalámbricas como enlace entre la integración tecnológica y la estructura física de la vivienda, buscando un mejor estilo de vida en comodidad, seguridad y gestión energética.</a:t>
            </a:r>
          </a:p>
        </p:txBody>
      </p:sp>
    </p:spTree>
    <p:custDataLst>
      <p:tags r:id="rId1"/>
    </p:custDataLst>
    <p:extLst>
      <p:ext uri="{BB962C8B-B14F-4D97-AF65-F5344CB8AC3E}">
        <p14:creationId xmlns:p14="http://schemas.microsoft.com/office/powerpoint/2010/main" val="3362401578"/>
      </p:ext>
    </p:extLst>
  </p:cSld>
  <p:clrMapOvr>
    <a:masterClrMapping/>
  </p:clrMapOvr>
  <p:transition advTm="134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70" decel="100000"/>
                                        <p:tgtEl>
                                          <p:spTgt spid="12"/>
                                        </p:tgtEl>
                                      </p:cBhvr>
                                    </p:animEffect>
                                    <p:animScale>
                                      <p:cBhvr>
                                        <p:cTn id="8" dur="770" decel="100000"/>
                                        <p:tgtEl>
                                          <p:spTgt spid="12"/>
                                        </p:tgtEl>
                                      </p:cBhvr>
                                      <p:from x="10000" y="10000"/>
                                      <p:to x="200000" y="450000"/>
                                    </p:animScale>
                                    <p:animScale>
                                      <p:cBhvr>
                                        <p:cTn id="9" dur="1230" accel="100000" fill="hold">
                                          <p:stCondLst>
                                            <p:cond delay="770"/>
                                          </p:stCondLst>
                                        </p:cTn>
                                        <p:tgtEl>
                                          <p:spTgt spid="12"/>
                                        </p:tgtEl>
                                      </p:cBhvr>
                                      <p:from x="200000" y="450000"/>
                                      <p:to x="100000" y="100000"/>
                                    </p:animScale>
                                    <p:set>
                                      <p:cBhvr>
                                        <p:cTn id="10" dur="770" fill="hold"/>
                                        <p:tgtEl>
                                          <p:spTgt spid="12"/>
                                        </p:tgtEl>
                                        <p:attrNameLst>
                                          <p:attrName>ppt_x</p:attrName>
                                        </p:attrNameLst>
                                      </p:cBhvr>
                                      <p:to>
                                        <p:strVal val="(0.5)"/>
                                      </p:to>
                                    </p:set>
                                    <p:anim from="(0.5)" to="(#ppt_x)" calcmode="lin" valueType="num">
                                      <p:cBhvr>
                                        <p:cTn id="11" dur="1230" accel="100000" fill="hold">
                                          <p:stCondLst>
                                            <p:cond delay="770"/>
                                          </p:stCondLst>
                                        </p:cTn>
                                        <p:tgtEl>
                                          <p:spTgt spid="12"/>
                                        </p:tgtEl>
                                        <p:attrNameLst>
                                          <p:attrName>ppt_x</p:attrName>
                                        </p:attrNameLst>
                                      </p:cBhvr>
                                    </p:anim>
                                    <p:set>
                                      <p:cBhvr>
                                        <p:cTn id="12" dur="770" fill="hold"/>
                                        <p:tgtEl>
                                          <p:spTgt spid="12"/>
                                        </p:tgtEl>
                                        <p:attrNameLst>
                                          <p:attrName>ppt_y</p:attrName>
                                        </p:attrNameLst>
                                      </p:cBhvr>
                                      <p:to>
                                        <p:strVal val="(#ppt_y+0.4)"/>
                                      </p:to>
                                    </p:set>
                                    <p:anim from="(#ppt_y+0.4)" to="(#ppt_y)" calcmode="lin" valueType="num">
                                      <p:cBhvr>
                                        <p:cTn id="13" dur="1230" accel="100000" fill="hold">
                                          <p:stCondLst>
                                            <p:cond delay="770"/>
                                          </p:stCondLst>
                                        </p:cTn>
                                        <p:tgtEl>
                                          <p:spTgt spid="1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6">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DESARROLLO DE LA SOLUCIÓN. </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32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6931" t="27472" r="30493" b="24889"/>
          <a:stretch/>
        </p:blipFill>
        <p:spPr bwMode="auto">
          <a:xfrm>
            <a:off x="1691680" y="764704"/>
            <a:ext cx="5328592"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96086365"/>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4">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IMPLEMENTACIÓN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251520" y="836712"/>
            <a:ext cx="8568952"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2000" b="1" dirty="0"/>
              <a:t>CONFIGURACIÓN DEL HARDWARE.</a:t>
            </a:r>
          </a:p>
          <a:p>
            <a:r>
              <a:rPr lang="es-ES" sz="2000" dirty="0"/>
              <a:t> </a:t>
            </a:r>
          </a:p>
          <a:p>
            <a:pPr algn="just"/>
            <a:r>
              <a:rPr lang="es-ES" sz="2000" dirty="0"/>
              <a:t>Después de haber analizado los casos de uso y los modelamientos </a:t>
            </a:r>
            <a:r>
              <a:rPr lang="es-ES" sz="2000" dirty="0" err="1"/>
              <a:t>UWE</a:t>
            </a:r>
            <a:r>
              <a:rPr lang="es-ES" sz="2000" dirty="0"/>
              <a:t>, se concluye que la implementación debe hacerse en base a los siguientes pasos</a:t>
            </a:r>
            <a:r>
              <a:rPr lang="es-ES" sz="2000" dirty="0" smtClean="0"/>
              <a:t>:</a:t>
            </a:r>
            <a:endParaRPr lang="es-ES" sz="2000" dirty="0"/>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5413" y="3614638"/>
            <a:ext cx="4500562" cy="310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Rectángulo"/>
          <p:cNvSpPr/>
          <p:nvPr/>
        </p:nvSpPr>
        <p:spPr>
          <a:xfrm>
            <a:off x="287450" y="2420888"/>
            <a:ext cx="8568952"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r>
              <a:rPr lang="es-ES" sz="2000" b="1" dirty="0"/>
              <a:t>Paso1: Conexión y configuración de  la </a:t>
            </a:r>
            <a:r>
              <a:rPr lang="es-ES" sz="2000" b="1" dirty="0" err="1"/>
              <a:t>Raspberry</a:t>
            </a:r>
            <a:r>
              <a:rPr lang="es-ES" sz="2000" b="1" dirty="0"/>
              <a:t> Pi</a:t>
            </a:r>
          </a:p>
          <a:p>
            <a:pPr algn="just"/>
            <a:r>
              <a:rPr lang="es-ES" sz="2000" dirty="0"/>
              <a:t>Una vez, que se pueda establecer la conexión con el escritorio de la </a:t>
            </a:r>
            <a:r>
              <a:rPr lang="es-ES" sz="2000" dirty="0" err="1"/>
              <a:t>Raspberry</a:t>
            </a:r>
            <a:r>
              <a:rPr lang="es-ES" sz="2000" dirty="0"/>
              <a:t> Pi, se debería tener una imagen como la siguiente:</a:t>
            </a:r>
          </a:p>
        </p:txBody>
      </p:sp>
    </p:spTree>
    <p:custDataLst>
      <p:tags r:id="rId1"/>
    </p:custDataLst>
    <p:extLst>
      <p:ext uri="{BB962C8B-B14F-4D97-AF65-F5344CB8AC3E}">
        <p14:creationId xmlns:p14="http://schemas.microsoft.com/office/powerpoint/2010/main" val="3123675923"/>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4">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IMPLEMENTACIÓN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79512" y="836712"/>
            <a:ext cx="8568952" cy="193899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r>
              <a:rPr lang="es-ES" sz="2000" b="1" dirty="0"/>
              <a:t>Paso2: Instalación de librerías necesarias para control de los pines </a:t>
            </a:r>
            <a:r>
              <a:rPr lang="es-ES" sz="2000" b="1" dirty="0" err="1"/>
              <a:t>GPIO</a:t>
            </a:r>
            <a:endParaRPr lang="es-ES" sz="2000" b="1" dirty="0"/>
          </a:p>
          <a:p>
            <a:r>
              <a:rPr lang="es-ES" sz="2000" dirty="0"/>
              <a:t>Con el siguiente comando, se actualiza las librerías de la </a:t>
            </a:r>
            <a:r>
              <a:rPr lang="es-ES" sz="2000" dirty="0" err="1"/>
              <a:t>Raspberry</a:t>
            </a:r>
            <a:r>
              <a:rPr lang="es-ES" sz="2000" dirty="0"/>
              <a:t> Pi </a:t>
            </a:r>
            <a:r>
              <a:rPr lang="es-ES" sz="2000" dirty="0" smtClean="0"/>
              <a:t>→  </a:t>
            </a:r>
            <a:r>
              <a:rPr lang="es-ES" sz="2000" dirty="0"/>
              <a:t>sudo </a:t>
            </a:r>
            <a:r>
              <a:rPr lang="es-ES" sz="2000" dirty="0" err="1"/>
              <a:t>apt-get</a:t>
            </a:r>
            <a:r>
              <a:rPr lang="es-ES" sz="2000" dirty="0"/>
              <a:t> </a:t>
            </a:r>
            <a:r>
              <a:rPr lang="es-ES" sz="2000" dirty="0" err="1" smtClean="0"/>
              <a:t>update</a:t>
            </a:r>
            <a:endParaRPr lang="es-ES" sz="2000" dirty="0" smtClean="0"/>
          </a:p>
          <a:p>
            <a:r>
              <a:rPr lang="es-ES" sz="2000" dirty="0"/>
              <a:t>Con el siguiente comando, se instala el repositorio </a:t>
            </a:r>
            <a:r>
              <a:rPr lang="es-ES" sz="2000" dirty="0" err="1"/>
              <a:t>python-dev</a:t>
            </a:r>
            <a:r>
              <a:rPr lang="es-ES" sz="2000" dirty="0"/>
              <a:t> </a:t>
            </a:r>
          </a:p>
          <a:p>
            <a:r>
              <a:rPr lang="es-ES" sz="2000" dirty="0" smtClean="0"/>
              <a:t>→  </a:t>
            </a:r>
            <a:r>
              <a:rPr lang="es-ES" sz="2000" dirty="0"/>
              <a:t>sudo </a:t>
            </a:r>
            <a:r>
              <a:rPr lang="es-ES" sz="2000" dirty="0" err="1"/>
              <a:t>apt-get</a:t>
            </a:r>
            <a:r>
              <a:rPr lang="es-ES" sz="2000" dirty="0"/>
              <a:t> </a:t>
            </a:r>
            <a:r>
              <a:rPr lang="es-ES" sz="2000" dirty="0" err="1"/>
              <a:t>install</a:t>
            </a:r>
            <a:r>
              <a:rPr lang="es-ES" sz="2000" dirty="0"/>
              <a:t> </a:t>
            </a:r>
            <a:r>
              <a:rPr lang="es-ES" sz="2000" dirty="0" err="1"/>
              <a:t>python-dev</a:t>
            </a:r>
            <a:endParaRPr lang="es-ES" sz="2000" dirty="0"/>
          </a:p>
          <a:p>
            <a:endParaRPr lang="es-ES" sz="2000" dirty="0"/>
          </a:p>
        </p:txBody>
      </p:sp>
      <p:pic>
        <p:nvPicPr>
          <p:cNvPr id="12290" name="Picture"/>
          <p:cNvPicPr>
            <a:picLocks noChangeAspect="1" noChangeArrowheads="1"/>
          </p:cNvPicPr>
          <p:nvPr/>
        </p:nvPicPr>
        <p:blipFill>
          <a:blip r:embed="rId3">
            <a:extLst>
              <a:ext uri="{28A0092B-C50C-407E-A947-70E740481C1C}">
                <a14:useLocalDpi xmlns:a14="http://schemas.microsoft.com/office/drawing/2010/main" val="0"/>
              </a:ext>
            </a:extLst>
          </a:blip>
          <a:srcRect r="38486" b="24074"/>
          <a:stretch>
            <a:fillRect/>
          </a:stretch>
        </p:blipFill>
        <p:spPr bwMode="auto">
          <a:xfrm>
            <a:off x="162882" y="2925197"/>
            <a:ext cx="3970506" cy="3548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p:cNvPicPr>
            <a:picLocks noChangeAspect="1" noChangeArrowheads="1"/>
          </p:cNvPicPr>
          <p:nvPr/>
        </p:nvPicPr>
        <p:blipFill>
          <a:blip r:embed="rId4">
            <a:extLst>
              <a:ext uri="{28A0092B-C50C-407E-A947-70E740481C1C}">
                <a14:useLocalDpi xmlns:a14="http://schemas.microsoft.com/office/drawing/2010/main" val="0"/>
              </a:ext>
            </a:extLst>
          </a:blip>
          <a:srcRect r="38074" b="32497"/>
          <a:stretch>
            <a:fillRect/>
          </a:stretch>
        </p:blipFill>
        <p:spPr bwMode="auto">
          <a:xfrm>
            <a:off x="4283968" y="2916069"/>
            <a:ext cx="4725585" cy="3527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94709772"/>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4">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IMPLEMENTACIÓN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287450" y="1772816"/>
            <a:ext cx="8568952" cy="378565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2000" dirty="0"/>
              <a:t>Al igual que en las imágenes anteriores, se debe seguir instalando las siguientes librerías:</a:t>
            </a:r>
          </a:p>
          <a:p>
            <a:r>
              <a:rPr lang="en-US" sz="2000" dirty="0"/>
              <a:t>→  </a:t>
            </a:r>
            <a:r>
              <a:rPr lang="en-US" sz="2000" dirty="0" err="1"/>
              <a:t>sudo</a:t>
            </a:r>
            <a:r>
              <a:rPr lang="en-US" sz="2000" dirty="0"/>
              <a:t> apt-get install </a:t>
            </a:r>
            <a:r>
              <a:rPr lang="en-US" sz="2000" dirty="0" err="1"/>
              <a:t>git</a:t>
            </a:r>
            <a:endParaRPr lang="es-ES" sz="2000" dirty="0"/>
          </a:p>
          <a:p>
            <a:r>
              <a:rPr lang="en-US" sz="2000" dirty="0"/>
              <a:t>→  </a:t>
            </a:r>
            <a:r>
              <a:rPr lang="en-US" sz="2000" dirty="0" err="1"/>
              <a:t>sudo</a:t>
            </a:r>
            <a:r>
              <a:rPr lang="en-US" sz="2000" dirty="0"/>
              <a:t> apt-get install python-</a:t>
            </a:r>
            <a:r>
              <a:rPr lang="en-US" sz="2000" dirty="0" err="1"/>
              <a:t>gpiozero</a:t>
            </a:r>
            <a:endParaRPr lang="es-ES" sz="2000" dirty="0"/>
          </a:p>
          <a:p>
            <a:r>
              <a:rPr lang="en-US" sz="2000" dirty="0"/>
              <a:t>→  </a:t>
            </a:r>
            <a:r>
              <a:rPr lang="en-US" sz="2000" dirty="0" err="1"/>
              <a:t>sudo</a:t>
            </a:r>
            <a:r>
              <a:rPr lang="en-US" sz="2000" dirty="0"/>
              <a:t> apt-get install python-pip</a:t>
            </a:r>
            <a:endParaRPr lang="es-ES" sz="2000" dirty="0"/>
          </a:p>
          <a:p>
            <a:r>
              <a:rPr lang="en-US" sz="2000" dirty="0"/>
              <a:t>→  </a:t>
            </a:r>
            <a:r>
              <a:rPr lang="en-US" sz="2000" dirty="0" err="1"/>
              <a:t>sudo</a:t>
            </a:r>
            <a:r>
              <a:rPr lang="en-US" sz="2000" dirty="0"/>
              <a:t> pip install requests==1.1.0</a:t>
            </a:r>
            <a:endParaRPr lang="es-ES" sz="2000" dirty="0"/>
          </a:p>
          <a:p>
            <a:r>
              <a:rPr lang="en-US" sz="2000" dirty="0"/>
              <a:t>→  </a:t>
            </a:r>
            <a:r>
              <a:rPr lang="en-US" sz="2000" dirty="0" err="1"/>
              <a:t>sudo</a:t>
            </a:r>
            <a:r>
              <a:rPr lang="en-US" sz="2000" dirty="0"/>
              <a:t> pip install python-firebase</a:t>
            </a:r>
            <a:endParaRPr lang="es-ES" sz="2000" dirty="0"/>
          </a:p>
          <a:p>
            <a:r>
              <a:rPr lang="en-US" sz="2000" b="1" dirty="0"/>
              <a:t> </a:t>
            </a:r>
            <a:endParaRPr lang="es-ES" sz="2000" dirty="0"/>
          </a:p>
          <a:p>
            <a:r>
              <a:rPr lang="es-ES" sz="2000" b="1" dirty="0"/>
              <a:t>Instalar </a:t>
            </a:r>
            <a:r>
              <a:rPr lang="es-ES" sz="2000" b="1" dirty="0" err="1"/>
              <a:t>demjson</a:t>
            </a:r>
            <a:r>
              <a:rPr lang="es-ES" sz="2000" b="1" dirty="0"/>
              <a:t>:</a:t>
            </a:r>
            <a:endParaRPr lang="es-ES" sz="2000" dirty="0"/>
          </a:p>
          <a:p>
            <a:r>
              <a:rPr lang="es-ES" sz="2000" dirty="0"/>
              <a:t>Ejecutándose como </a:t>
            </a:r>
            <a:r>
              <a:rPr lang="es-ES" sz="2000" dirty="0" err="1"/>
              <a:t>root</a:t>
            </a:r>
            <a:r>
              <a:rPr lang="es-ES" sz="2000" dirty="0"/>
              <a:t> el comando:</a:t>
            </a:r>
          </a:p>
          <a:p>
            <a:r>
              <a:rPr lang="es-ES" sz="2000" dirty="0"/>
              <a:t>→  </a:t>
            </a:r>
            <a:r>
              <a:rPr lang="es-ES" sz="2000" dirty="0" err="1"/>
              <a:t>apt-get</a:t>
            </a:r>
            <a:r>
              <a:rPr lang="es-ES" sz="2000" dirty="0"/>
              <a:t> </a:t>
            </a:r>
            <a:r>
              <a:rPr lang="es-ES" sz="2000" dirty="0" err="1"/>
              <a:t>install</a:t>
            </a:r>
            <a:r>
              <a:rPr lang="es-ES" sz="2000" dirty="0"/>
              <a:t> </a:t>
            </a:r>
            <a:r>
              <a:rPr lang="es-ES" sz="2000" dirty="0" err="1"/>
              <a:t>python-demjson</a:t>
            </a:r>
            <a:endParaRPr lang="es-ES" sz="2000" dirty="0"/>
          </a:p>
          <a:p>
            <a:r>
              <a:rPr lang="es-ES" sz="2000" dirty="0"/>
              <a:t>Esta librería permite la transformación en tipo de datos </a:t>
            </a:r>
            <a:r>
              <a:rPr lang="es-ES" sz="2000" dirty="0" err="1"/>
              <a:t>json</a:t>
            </a:r>
            <a:r>
              <a:rPr lang="es-ES" sz="2000" dirty="0"/>
              <a:t> </a:t>
            </a:r>
          </a:p>
        </p:txBody>
      </p:sp>
    </p:spTree>
    <p:custDataLst>
      <p:tags r:id="rId1"/>
    </p:custDataLst>
    <p:extLst>
      <p:ext uri="{BB962C8B-B14F-4D97-AF65-F5344CB8AC3E}">
        <p14:creationId xmlns:p14="http://schemas.microsoft.com/office/powerpoint/2010/main" val="1166360710"/>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4">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IMPLEMENTACIÓN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79512" y="836712"/>
            <a:ext cx="8568952" cy="163121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r>
              <a:rPr lang="es-ES" sz="2000" b="1" dirty="0"/>
              <a:t>Paso3: Instalación de servidor apache </a:t>
            </a:r>
          </a:p>
          <a:p>
            <a:r>
              <a:rPr lang="es-ES" sz="2000" dirty="0"/>
              <a:t>Con los siguientes comandos, se instala el servidor Apache (Figura. </a:t>
            </a:r>
            <a:r>
              <a:rPr lang="en-US" sz="2000" dirty="0"/>
              <a:t>4.5).</a:t>
            </a:r>
            <a:endParaRPr lang="es-ES" sz="2000" dirty="0"/>
          </a:p>
          <a:p>
            <a:r>
              <a:rPr lang="en-US" sz="2000" dirty="0"/>
              <a:t> </a:t>
            </a:r>
            <a:endParaRPr lang="es-ES" sz="2000" dirty="0"/>
          </a:p>
          <a:p>
            <a:r>
              <a:rPr lang="en-US" sz="2000" dirty="0"/>
              <a:t>→  </a:t>
            </a:r>
            <a:r>
              <a:rPr lang="en-US" sz="2000" dirty="0" err="1"/>
              <a:t>sudo</a:t>
            </a:r>
            <a:r>
              <a:rPr lang="en-US" sz="2000" dirty="0"/>
              <a:t> apt-get install apache2 php5 libapache2-mod-php5</a:t>
            </a:r>
            <a:endParaRPr lang="es-ES" sz="2000" dirty="0"/>
          </a:p>
          <a:p>
            <a:r>
              <a:rPr lang="en-US" sz="2000" dirty="0"/>
              <a:t>→  </a:t>
            </a:r>
            <a:r>
              <a:rPr lang="en-US" sz="2000" dirty="0" err="1"/>
              <a:t>sudo</a:t>
            </a:r>
            <a:r>
              <a:rPr lang="en-US" sz="2000" dirty="0"/>
              <a:t> service apache2 restart</a:t>
            </a:r>
            <a:endParaRPr lang="es-ES" sz="2000" dirty="0"/>
          </a:p>
        </p:txBody>
      </p:sp>
      <p:pic>
        <p:nvPicPr>
          <p:cNvPr id="14338" name="Picture"/>
          <p:cNvPicPr>
            <a:picLocks noChangeAspect="1" noChangeArrowheads="1"/>
          </p:cNvPicPr>
          <p:nvPr/>
        </p:nvPicPr>
        <p:blipFill>
          <a:blip r:embed="rId3">
            <a:extLst>
              <a:ext uri="{28A0092B-C50C-407E-A947-70E740481C1C}">
                <a14:useLocalDpi xmlns:a14="http://schemas.microsoft.com/office/drawing/2010/main" val="0"/>
              </a:ext>
            </a:extLst>
          </a:blip>
          <a:srcRect r="12544" b="15149"/>
          <a:stretch>
            <a:fillRect/>
          </a:stretch>
        </p:blipFill>
        <p:spPr bwMode="auto">
          <a:xfrm>
            <a:off x="1798253" y="2636912"/>
            <a:ext cx="4800761" cy="3399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7580436"/>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4">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IMPLEMENTACIÓN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79512" y="836712"/>
            <a:ext cx="8568952" cy="163121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r>
              <a:rPr lang="es-ES" sz="2000" b="1" dirty="0"/>
              <a:t>Paso4: Instalar la versión ligera de Firefox para </a:t>
            </a:r>
            <a:r>
              <a:rPr lang="es-ES" sz="2000" b="1" dirty="0" err="1"/>
              <a:t>Raspberry</a:t>
            </a:r>
            <a:r>
              <a:rPr lang="es-ES" sz="2000" b="1" dirty="0"/>
              <a:t> Pi llamada “</a:t>
            </a:r>
            <a:r>
              <a:rPr lang="es-ES" sz="2000" b="1" dirty="0" err="1"/>
              <a:t>iceweasel</a:t>
            </a:r>
            <a:r>
              <a:rPr lang="es-ES" sz="2000" b="1" dirty="0"/>
              <a:t>”</a:t>
            </a:r>
          </a:p>
          <a:p>
            <a:r>
              <a:rPr lang="es-ES" sz="2000" dirty="0"/>
              <a:t>Se procede a instalar la versión ligera (Figura. 4.6), de Firefox para </a:t>
            </a:r>
            <a:r>
              <a:rPr lang="es-ES" sz="2000" dirty="0" err="1"/>
              <a:t>Raspberry</a:t>
            </a:r>
            <a:r>
              <a:rPr lang="es-ES" sz="2000" dirty="0"/>
              <a:t> Pi llamada “</a:t>
            </a:r>
            <a:r>
              <a:rPr lang="es-ES" sz="2000" dirty="0" err="1"/>
              <a:t>iceweasel</a:t>
            </a:r>
            <a:r>
              <a:rPr lang="es-ES" sz="2000" dirty="0"/>
              <a:t>” con el siguiente comando en la terminal: </a:t>
            </a:r>
          </a:p>
          <a:p>
            <a:r>
              <a:rPr lang="en-US" sz="2000" dirty="0"/>
              <a:t>→  </a:t>
            </a:r>
            <a:r>
              <a:rPr lang="en-US" sz="2000" dirty="0" err="1"/>
              <a:t>sudo</a:t>
            </a:r>
            <a:r>
              <a:rPr lang="en-US" sz="2000" dirty="0"/>
              <a:t> apt-get install </a:t>
            </a:r>
            <a:r>
              <a:rPr lang="en-US" sz="2000" dirty="0" err="1"/>
              <a:t>iceweasel</a:t>
            </a:r>
            <a:endParaRPr lang="es-ES" sz="2000" dirty="0"/>
          </a:p>
        </p:txBody>
      </p:sp>
      <p:pic>
        <p:nvPicPr>
          <p:cNvPr id="15362" name="Pic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0032" y="2636912"/>
            <a:ext cx="4487912" cy="3442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73290664"/>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4">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IMPLEMENTACIÓN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79512" y="836712"/>
            <a:ext cx="8568952"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es-ES" sz="2000" dirty="0"/>
              <a:t>Una vez instalado se puede verificar el funcionamiento del servidor Apache conectándose al </a:t>
            </a:r>
            <a:r>
              <a:rPr lang="es-ES" sz="2000" dirty="0" err="1"/>
              <a:t>localhost</a:t>
            </a:r>
            <a:r>
              <a:rPr lang="es-ES" sz="2000" dirty="0"/>
              <a:t> </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959" y="1766474"/>
            <a:ext cx="6492058"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18223085"/>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4">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IMPLEMENTACIÓN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301218" y="890726"/>
            <a:ext cx="8568952" cy="538609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es-ES" b="1" dirty="0"/>
              <a:t>Paso5: Redirección de Archivos</a:t>
            </a:r>
          </a:p>
          <a:p>
            <a:pPr algn="just"/>
            <a:r>
              <a:rPr lang="es-ES" dirty="0"/>
              <a:t>Posteriormente es necesario cambiar el usuario y el grupo al directorio con el comando:</a:t>
            </a:r>
          </a:p>
          <a:p>
            <a:pPr algn="just"/>
            <a:r>
              <a:rPr lang="en-US" dirty="0"/>
              <a:t>→  </a:t>
            </a:r>
            <a:r>
              <a:rPr lang="en-US" dirty="0" err="1"/>
              <a:t>sudo</a:t>
            </a:r>
            <a:r>
              <a:rPr lang="en-US" dirty="0"/>
              <a:t> </a:t>
            </a:r>
            <a:r>
              <a:rPr lang="en-US" dirty="0" err="1"/>
              <a:t>chown</a:t>
            </a:r>
            <a:r>
              <a:rPr lang="en-US" dirty="0"/>
              <a:t> </a:t>
            </a:r>
            <a:r>
              <a:rPr lang="en-US" dirty="0" err="1"/>
              <a:t>www-data:www-data</a:t>
            </a:r>
            <a:r>
              <a:rPr lang="en-US" dirty="0"/>
              <a:t> /</a:t>
            </a:r>
            <a:r>
              <a:rPr lang="en-US" dirty="0" err="1"/>
              <a:t>var</a:t>
            </a:r>
            <a:r>
              <a:rPr lang="en-US" dirty="0"/>
              <a:t>/www/html</a:t>
            </a:r>
            <a:endParaRPr lang="es-ES" dirty="0"/>
          </a:p>
          <a:p>
            <a:pPr algn="just"/>
            <a:r>
              <a:rPr lang="en-US" dirty="0"/>
              <a:t> </a:t>
            </a:r>
            <a:endParaRPr lang="es-ES" dirty="0"/>
          </a:p>
          <a:p>
            <a:pPr algn="just"/>
            <a:r>
              <a:rPr lang="es-ES" dirty="0"/>
              <a:t>La ubicación de los archivos en los cuales se realizará a realizar la modificaciones son:</a:t>
            </a:r>
          </a:p>
          <a:p>
            <a:pPr algn="just"/>
            <a:r>
              <a:rPr lang="es-ES" dirty="0"/>
              <a:t> /</a:t>
            </a:r>
            <a:r>
              <a:rPr lang="es-ES" dirty="0" err="1"/>
              <a:t>var</a:t>
            </a:r>
            <a:r>
              <a:rPr lang="es-ES" dirty="0"/>
              <a:t>/</a:t>
            </a:r>
            <a:r>
              <a:rPr lang="es-ES" dirty="0" err="1"/>
              <a:t>www</a:t>
            </a:r>
            <a:r>
              <a:rPr lang="es-ES" dirty="0"/>
              <a:t>/</a:t>
            </a:r>
            <a:r>
              <a:rPr lang="es-ES" dirty="0" err="1"/>
              <a:t>html</a:t>
            </a:r>
            <a:r>
              <a:rPr lang="es-ES" dirty="0"/>
              <a:t> </a:t>
            </a:r>
          </a:p>
          <a:p>
            <a:pPr algn="just"/>
            <a:r>
              <a:rPr lang="es-ES" dirty="0"/>
              <a:t> </a:t>
            </a:r>
          </a:p>
          <a:p>
            <a:pPr algn="just"/>
            <a:r>
              <a:rPr lang="es-ES" dirty="0"/>
              <a:t>Por lo que se deben dar permisos para que se permitan copiar, crear y editar archivos o carpetas en esta dirección con el comando (Figura. 4.8.1): </a:t>
            </a:r>
          </a:p>
          <a:p>
            <a:pPr algn="just"/>
            <a:r>
              <a:rPr lang="es-ES" dirty="0"/>
              <a:t>→  sudo </a:t>
            </a:r>
            <a:r>
              <a:rPr lang="es-ES" dirty="0" err="1"/>
              <a:t>chmod</a:t>
            </a:r>
            <a:r>
              <a:rPr lang="es-ES" dirty="0"/>
              <a:t> 775 /</a:t>
            </a:r>
            <a:r>
              <a:rPr lang="es-ES" dirty="0" err="1"/>
              <a:t>var</a:t>
            </a:r>
            <a:r>
              <a:rPr lang="es-ES" dirty="0"/>
              <a:t>/</a:t>
            </a:r>
            <a:r>
              <a:rPr lang="es-ES" dirty="0" err="1"/>
              <a:t>www</a:t>
            </a:r>
            <a:r>
              <a:rPr lang="es-ES" dirty="0"/>
              <a:t>/</a:t>
            </a:r>
            <a:r>
              <a:rPr lang="es-ES" dirty="0" err="1"/>
              <a:t>html</a:t>
            </a:r>
            <a:endParaRPr lang="es-ES" dirty="0"/>
          </a:p>
          <a:p>
            <a:pPr algn="just"/>
            <a:r>
              <a:rPr lang="es-ES" dirty="0"/>
              <a:t> </a:t>
            </a:r>
          </a:p>
          <a:p>
            <a:pPr algn="just"/>
            <a:r>
              <a:rPr lang="es-ES" dirty="0"/>
              <a:t>Como el usuario por defecto de la </a:t>
            </a:r>
            <a:r>
              <a:rPr lang="es-ES" dirty="0" err="1"/>
              <a:t>Raspberry</a:t>
            </a:r>
            <a:r>
              <a:rPr lang="es-ES" dirty="0"/>
              <a:t> Pi es pi, se añadirá éste, al grupo </a:t>
            </a:r>
            <a:r>
              <a:rPr lang="es-ES" b="1" dirty="0" err="1"/>
              <a:t>www</a:t>
            </a:r>
            <a:r>
              <a:rPr lang="es-ES" b="1" dirty="0"/>
              <a:t>-data</a:t>
            </a:r>
            <a:r>
              <a:rPr lang="es-ES" dirty="0"/>
              <a:t> que se crea al instalar el servidor Apache, con el comando:</a:t>
            </a:r>
          </a:p>
          <a:p>
            <a:pPr algn="just"/>
            <a:r>
              <a:rPr lang="es-ES" dirty="0"/>
              <a:t>→  sudo </a:t>
            </a:r>
            <a:r>
              <a:rPr lang="es-ES" dirty="0" err="1"/>
              <a:t>usermod</a:t>
            </a:r>
            <a:r>
              <a:rPr lang="es-ES" dirty="0"/>
              <a:t> -a -G </a:t>
            </a:r>
            <a:r>
              <a:rPr lang="es-ES" dirty="0" err="1"/>
              <a:t>www</a:t>
            </a:r>
            <a:r>
              <a:rPr lang="es-ES" dirty="0"/>
              <a:t>-data pi</a:t>
            </a:r>
          </a:p>
          <a:p>
            <a:pPr algn="just"/>
            <a:r>
              <a:rPr lang="es-ES" dirty="0"/>
              <a:t> </a:t>
            </a:r>
          </a:p>
          <a:p>
            <a:pPr algn="just"/>
            <a:r>
              <a:rPr lang="es-ES" dirty="0"/>
              <a:t>El comando se ejecutará con:</a:t>
            </a:r>
          </a:p>
          <a:p>
            <a:pPr algn="just"/>
            <a:r>
              <a:rPr lang="es-ES" dirty="0"/>
              <a:t>→  sudo </a:t>
            </a:r>
            <a:r>
              <a:rPr lang="es-ES" dirty="0" err="1"/>
              <a:t>visudo</a:t>
            </a:r>
            <a:endParaRPr lang="es-ES" dirty="0"/>
          </a:p>
          <a:p>
            <a:pPr algn="just"/>
            <a:r>
              <a:rPr lang="es-ES" dirty="0"/>
              <a:t>Se añade al final del archivo:</a:t>
            </a:r>
          </a:p>
          <a:p>
            <a:r>
              <a:rPr lang="en-US" sz="2000" dirty="0"/>
              <a:t>www-data ALL=(root) </a:t>
            </a:r>
            <a:r>
              <a:rPr lang="en-US" sz="2000" dirty="0" err="1"/>
              <a:t>NOPASSWD:ALL</a:t>
            </a:r>
            <a:endParaRPr lang="es-ES" sz="2000" dirty="0"/>
          </a:p>
        </p:txBody>
      </p:sp>
    </p:spTree>
    <p:custDataLst>
      <p:tags r:id="rId1"/>
    </p:custDataLst>
    <p:extLst>
      <p:ext uri="{BB962C8B-B14F-4D97-AF65-F5344CB8AC3E}">
        <p14:creationId xmlns:p14="http://schemas.microsoft.com/office/powerpoint/2010/main" val="1205692077"/>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4">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IMPLEMENTACIÓN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6386" name="Picture"/>
          <p:cNvPicPr>
            <a:picLocks noChangeAspect="1" noChangeArrowheads="1"/>
          </p:cNvPicPr>
          <p:nvPr/>
        </p:nvPicPr>
        <p:blipFill>
          <a:blip r:embed="rId3">
            <a:extLst>
              <a:ext uri="{28A0092B-C50C-407E-A947-70E740481C1C}">
                <a14:useLocalDpi xmlns:a14="http://schemas.microsoft.com/office/drawing/2010/main" val="0"/>
              </a:ext>
            </a:extLst>
          </a:blip>
          <a:srcRect l="28552" t="17319" r="26057" b="49857"/>
          <a:stretch>
            <a:fillRect/>
          </a:stretch>
        </p:blipFill>
        <p:spPr bwMode="auto">
          <a:xfrm>
            <a:off x="179512" y="836712"/>
            <a:ext cx="4810163" cy="2989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p:cNvPicPr>
            <a:picLocks noChangeAspect="1" noChangeArrowheads="1"/>
          </p:cNvPicPr>
          <p:nvPr/>
        </p:nvPicPr>
        <p:blipFill>
          <a:blip r:embed="rId4">
            <a:extLst>
              <a:ext uri="{28A0092B-C50C-407E-A947-70E740481C1C}">
                <a14:useLocalDpi xmlns:a14="http://schemas.microsoft.com/office/drawing/2010/main" val="0"/>
              </a:ext>
            </a:extLst>
          </a:blip>
          <a:srcRect l="28435" t="42926" r="25571" b="24101"/>
          <a:stretch>
            <a:fillRect/>
          </a:stretch>
        </p:blipFill>
        <p:spPr bwMode="auto">
          <a:xfrm>
            <a:off x="4046538" y="3459442"/>
            <a:ext cx="5080000"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11910752"/>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4">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IMPLEMENTACIÓN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301218" y="692696"/>
            <a:ext cx="8568952" cy="203132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es-ES" b="1" dirty="0"/>
              <a:t>Paso6: Cuenta en </a:t>
            </a:r>
            <a:r>
              <a:rPr lang="es-ES" b="1" dirty="0" err="1"/>
              <a:t>Firebase</a:t>
            </a:r>
            <a:endParaRPr lang="es-ES" b="1" dirty="0"/>
          </a:p>
          <a:p>
            <a:pPr algn="just"/>
            <a:r>
              <a:rPr lang="es-ES" dirty="0"/>
              <a:t>La obtención de una cuenta en </a:t>
            </a:r>
            <a:r>
              <a:rPr lang="es-ES" dirty="0" err="1"/>
              <a:t>Firebase</a:t>
            </a:r>
            <a:r>
              <a:rPr lang="es-ES" dirty="0"/>
              <a:t> es muy simple y gratuita en el modo de desarrollo y lo que se interesa es la </a:t>
            </a:r>
            <a:r>
              <a:rPr lang="es-ES" dirty="0" err="1"/>
              <a:t>URL</a:t>
            </a:r>
            <a:r>
              <a:rPr lang="es-ES" dirty="0"/>
              <a:t> que le sea asignada a la aplicación (Figura. 4.9).</a:t>
            </a:r>
          </a:p>
          <a:p>
            <a:pPr algn="just"/>
            <a:r>
              <a:rPr lang="es-ES" dirty="0"/>
              <a:t> </a:t>
            </a:r>
          </a:p>
          <a:p>
            <a:pPr algn="just"/>
            <a:r>
              <a:rPr lang="es-ES" dirty="0"/>
              <a:t>En el caso de este proyecto se me ha asignado la dirección:</a:t>
            </a:r>
          </a:p>
          <a:p>
            <a:pPr algn="just"/>
            <a:r>
              <a:rPr lang="es-ES" b="1" dirty="0"/>
              <a:t>'https://fabian-velasco-pru01.firebaseio.com'</a:t>
            </a:r>
            <a:r>
              <a:rPr lang="es-ES" dirty="0"/>
              <a:t> que va a ser incluida en el script de control posteriormente.</a:t>
            </a:r>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736" y="2891727"/>
            <a:ext cx="4536504" cy="377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44680755"/>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data:image/jpeg;base64,/9j/4AAQSkZJRgABAQAAAQABAAD/2wCEAAkGBxQTEhUUExQWFRUXGBwbGBgXGR0fHxwfHBcaHRwgHBwcHSggGh0lHBwYITEiJSksLi4uHR8zODMsNygtLiwBCgoKDg0OGxAQGywkICQsLCwsLDQsLCwsLCwsLCwsLCwsLCwsLCwsLCwsLCwsLCwsLCwsLCwsLCwsLCwsLCwsLP/AABEIAN4A4wMBEQACEQEDEQH/xAAcAAACAwEBAQEAAAAAAAAAAAAFBgAEBwMBAgj/xABEEAABAgQEAwUFBQUHBAMBAAABAgMABAURBhIhMRNBUQciMmFxFEJSgZEjobHB0RUzYoLwFiRDU3Lh8TRUc7JjwtIl/8QAGgEBAQADAQEAAAAAAAAAAAAAAAECAwQFBv/EADQRAAIBAwIFAgQFBAIDAAAAAAABAgMEERIhBRMxQVFhcRQiMoEGM0KhsZHB0eEjUhVD8P/aAAwDAQACEQMRAD8A3GAJAEgCQBIAkASAJAHhMAC5zELDZtnzq+FHeP3QANer8woXQwG0/E8qw+mhgTIIrNVfZb4szOtsI/gSLn06wGQJRKxKTrnDRPvLc+E90keX1gMlJFRkjPGRcU+ly9gtThyk9N4EOtKTKzE4/KJD7amQSpXEVY26awGT4w2Wp0upl5mZa4JsrOq4566+kNhueHE6m3S21V0LXtZ1AsT0zCBcjG3iiosAF6VS8j42VXuOsAmEaf2iyqyEu5mHOaXBl+l94FGqVnEOAFCgq/QwB3gCQBIAkASAJAEgCQBIAkASAJAEgCQBIA8UbanSAA01Xbkol0F1XMjwj1POAFTEmIZdgEz82Cr/ACGj9xgTJSw/iBU0xMql5UyoSi7Dh1K7QIZtSakqcuZoTc4+lVg02SECx961hygUYe064dprr6ClgZc6DqEkclHrAgfmcQ05uelxLsoefdCQFtf4YJ5wAoVbD/tdYnGkqKXUJ4jSh8SdbfOAPvsvmnTPTjj4IdDKs1xbVIIgGcsELcFKqjrVytR5b2ub/dAF3CsnSv2QDNKRmcUQ4q/2iTfS0B3GupVhmlyDZaUXcwyywJ1WTsfSAFvB03MTM27K1JKXO5xMqgLpvsARAB93Ci2e9IzCmj/lr7yD5C+0ClyQx+9LqDc+0Ua24niQf5hty3gUfqbVmngChQN/60POAL8ASAJAEgCQBIAkASAJAEgCQBIApVGpIZGuqj4UjcwAHmG1um76sqdwyk6/zQApdptWm5Rhp6TsllCxxUpGv/BECHFzDMjUpZyabbu9Mt3zX8KwNQOmsCFTshq63GHJN4K4kuogactoAHt4JmZZ6YcE83JsOqvfMM5H5QKX5Kcp7UsqVUt6ohRzE5So38jygQ+6GlLCs0jR3Uk++vf5XgUKh+pZsyKa0lXxE94+pgTB6p2qAk/s9jXcpOp9TzgXBwRU5lm4NJUhJ8Qa2PqOcCC+JOiqe4j0q+wq9ylSTkv+ECl6fwfK1CYD3tgW2lOVtpCgC3bawgQpYXwzMSdWWXM7jKkEJeVzHIEwA24rrqJKVcfUe94Wx1UYAy2XbnZSSE+6sLbeWc8u7rmBO6QdoFGkUxyWS1MSDmVLoChLOq3O5DfQwGRxwhjpL5LSwpLqfG2od9PU67jzgUeWnQoXSQR5QB9wBIAkASAJAEgCQBIAkADqhUCDw2gFOHrskdVQAlVbGshIulDrxcfJ76gL5f8A8xCCjimddlZpqrSzxmJV2yXE3JCRzFthFAcnMbS00pMnLsrmg+mzthcNhX5iAKuHWkUVLrL7/HK1Esy7XeWOlxyMAGJSQqMzcttNU5pepVb7ZXrbY+sAEpDs6lUnO+pyaX1eVcfSJkDRKSTTQs20hA/hSBEywWCowB5AEiAgUfOLuQ5PspWLLQlQ/iSD+MMsZFqqYAknjmShTC/jZOX8IuSgt6iVOVH93eTONDdt7RdvI9YDAuV4SlVyy8wp2RmkeBDgsknna/i9YoKdRwRPPFsVCZbEnLi90HdI8tr6WgBYrVVM/MB5SXm6fLnIlbW7YGgWbQAzyFEfe+1U+nK0nNL1Bo2UbbJd69DeBBrwljJRdEvMZG5k2yFOjMyOrZ2S4fh2PLmIFNElJkLHQjRSTuDAp3gCQBIAkASAJAEgAdUZxV+E1+8PPkkdTAASYmWwHWGXUl/KTbMM6lW5wIZT2dTEhw5mXqKUpmCo8Rbu5GuxO1tIAudmEmhUtPtun/8AnEkJUvQeqb84AMYap63UFikt+yyuzk4sfaOcjw78vOAHnDmEZaT7zaM7p8TzneWo9bnaJkodV1P3xH6gWsQ43lZQd5XEX8KNY0Ous4ju/wBi6fIh1XtTmlGzLIaB2vqYw1Tl1lj2KFMF9oy1u8GdKU5vCvbXoYsajhu3lfwRof5ysMNAFx1AB21veNrqwXcmGcZvEMq21xVvIyeR1+kTnQ7MaWZbV+1CacdUZUBLSdri5PmY1ycn1ePQq9C9Ru1V2w9oYzJvYqRv9InMnF4ymMJj9R8Sy0yLtuC/wq0MZxrwls9mRxC9o3GINr1Cl5tGSYbCxyVspPmFcjFyXIjz9Om6akgg1Cnkd5KtXWx/9xr90UYBEjh0pImaO8lyWdP20u5qkJ9648tdIpATXqmqfdFKpiQ1LpP2pGg/i/lGsCjY/glj2NEqCo8MXQ77yVjmk8hflAFnBmI3uL7FNqyziE/ZOHaYQOvLOB9YA0aUmQsdCPEk7gwKd4AkASAJAEgCnUpzhp01WrRI8+voIAT8bT0xKSTq5ZHFfPjVzTfcjraBDI8MSKJqalTJLdM0CVzTizYDrbr6QBqOLcP01eabnGwAndQ0KrW0tzJgDjQsPLn8jkw37PIosWJQaZ7bKd636QBoSmilGVoJFhZKdgPpGLzjYoKmkTlrhSBbcJFz8vONE4VWtmXYWKmzNKSS/wAQN/CD3lfTaOWVKp+rcyyuwGfpybjM0C4oWbR8I6qPWNe8dig+boTeuRRzAhJUeZ6JhqWMIC7OUZYWWzZSifHyT536xs5mlZXbt5M6cFN4bwO2HmWZZlKVNcZzmtet/S8KV7p/9TTZlOzbbxNYRQ7QsNt3bdZQQpWpbG30jtr4ilLpk5Ib7AGSoi1KSsWQFcvSOFy2wzaG5GiNoNle/wCFXIHzjCT8lCLNNTmIS2A6ndI2WOoPWCTewC9OfmUJuznUm9ihe6T+kbqamumxi8DZJLfIBWEi+4O4jqiqncx2CAjYYiJX8JuS7ip2mAJc3eltkPDnYclRlkvUWHaSmeUmfpivZppCsr7StLG/eCh/V4oH5tJIF7ZrDMeV+Z9IAznG9Xk3325Zt20yk3beToELB0TfzgB2wPidU22orAROMWTMt/ENgtN97gX/AKEAPTDwWkKTqDAp0gCQBIA+VrABJ2AuYADIUVqLp56Ng8h19TAh8qbUNwfpvEAhVnAzbc0J5h72RtHemANiPLXnFAToVOVVHkzsykplWzeVYPvW/wARfW9rgGIDQxApIAloA8MAVJintrvmQLkWJG8YuKfUA3+zDGZJANk+EefWNXIh4LlnBWEGTmuTZS8x/SJ8PAZZn9cxW/TZp2XcQh1sWU1fQ5T5xmlODxF7GLSfUCpxu69NNLdA4Xvge6D8tY1VsyWZduhYrGyNUYwmyWxlWSknOg9L6xY0INZRcstt4XZ72YFQJBt0PlFVvDuMsKtyiBayRcbHnG1RSWEYnXLGQPYgJAHkCCNjDDrjTv7RkR9skfbsjZ9HP+YRkmUWsdVN6ZpqZmQWQydJhI8afiGuotFILNNwo2AhCP7xLziAW30iymXR8XO14FC07JzdNLM+SFvtdx8J2db2187a/KANco9QbUG3Wjdh8ZkHoo8vLp/xAocgCQBIAF1ZeZSWgd+8v0HL5wIzNu2ZEyWGnGFKDDavtQjxDz9IAVKPM1Jb6WqdOGZBQFFSwLI8j5wA6tS7lTfRKuKzS8rZU0sbOu7hA8hzgDTUJAAAFgNAByEQp9CAAU9XMrrjI8QTcHpfrHJVrOLcUZJFui1Np1Fm1hwp8RG1+cbaM04rBGgRjOtrbYJYI6KXfVPyjmuq8sYh07+T0eG29KrVxU/p5OOBKu6pgCZGW3gWo6rv1EZ0KiisS6dicRhSVV8p+68DKZ1v4xG/nU/J5+Gee3NfGIc6HkmGI+N2JGampUOqSohRCiDsLe9GEq0XJJP3M1B6c4E6l0qXQ4+G7KUlwhIPvJ8o5qtRyeDLThJmvUuaQlpCVKSCBt0jop1YqKTZraLftrfxpjZzYeSYZQq1RygcOyrnUjl8o8ri1eryWqPu34Om2pwlL5n7HSSqIKftCBrYdT8onCb2rVornfZ+TGvTjGXyl1DmpEeunvg5zpGQJAHkCGcYgkv2ZNmaQm8lNnJMt8kLVpntyB5xkUCVF0UmalmJUhEtMqK3FrN0m+uh5adIoPjE3aA0tz2aSZMySbLVbTLzt9+sAXuzSaMs+9Snu6hYLsvfkSLqT+f1gDVqc+VJIV4kmyv1gUtwB4pVgSdhAC27OJSlTriggOKsCo6AchEIeOFPDWpVlNZSV8wU21igyzD6kSjczMyKiUTa+DLtkahRNifQQBrWEaEmSlUMjVXicVzUs6qP1iMoZvAHi3QnVRAHUxHJLdgyfEFPm3ptbLQV9orvucgj19I4eS5TZnnY0ujUxuWZQ00AABYkczbU35x2xSSwjAUcRUsOu+yNK+0cBW4o7JSNRp1McU6SlU0R92erYf8AAvipdFsl5f8AoDMVUIl0rcWEJQS3r1Bt+UaFGT2RzXcdNZ+u/wDUsGop4QeLiQ18R2i6XnBzZKn9oWP+4b1jLlz8DKKft0ncnit3O/6xlomNXY9RPyYUFB1sEbeUTTMai0MQMa/3huJy5+CZRbfqKW0BxbiQhWx5GMVFspdpjxcKFIUCkncc45L16aTi/wBTUf6m2ksyz43DgooLxJXZQsU9LRlYUo0Zu0l1jun5RKrclzEWqy7w1pVsF6fzD9Y9asu5oR7Q6pxbjmBr5EQoz1PDDQWvG4xPCqAKtVkG5hlxh0XQ4kpPzGh9YqKjM6ZTUTLTtMnklS5Q9xWyi2NUkddIyILycbyVPCm6bKlSwbKdcHP1iFA8/WJpTnHeGSclVJdTYWug/iIoN9ptSS6liZQfs30C+uxtp9NR8oFDsAD6259nlG6yE/rACVjOXlJpSKe+4pCiM6Ak7W5q8oEEiewhUWGlNyU2JiWd7ls1zY6G1+g6QA0YJpCFTaG0i7VPbCR5uq8RPUiANNvEKewADxXNhttOdOZClWI6HkY0V5aVnsWKAc7X0tWbcJJmCEgI8RvppHMpPdYzkywOUm0EIQkAgADQ7j1jtitKSRgJVSnxJVF513RDrPcV5jlHNOXKqN+T26dP4myjCHWMt0KapJlcmn2xRbS64V+ep0EaoOUXlHHfyjKs1HosIW6rOqLS5dBCpVCu7pqfWM1JKSfdmhW9SVOVRLZdRacFibgR0pnIfBA6RQeEawIe6bEAg+UCjXTKomaSmWm1hEugd1Q0NxGhxcHqj1NieTQ8OpQhtsMnO2nwnraPJ4jGUqetLeLTOig0pYffYcGHA46FJ2Cd/wAolrWV5xBVYfTGO/uJxdOlpfVs+cSyBfl1pQbLHeQfMR704qUWjlTETDVYyzaVXsFizieihpHDCTjNN/c2NbGmC3KPQNRLQB82gBHx8ky01KVBI0zcF/zSrYn5xkUWHsM5Z+cluHeVnG8yXLaNqte+blrFIc6jR5dCGlTc42ZhtstHKR9oD4QfSADPY3OlyVmJJR78uslvySTcW8r/AIwMjT5OZCkJJ3I1gCjPqu+kckJufU/gYEZh2Mq481PTjhl3PtWuC0vKbJHM38/KAPqi1Zt1cqlhSwzIy6nHDe13Lc+ovAGq9m0kUSQcV45hRdUf9R0+6IyjVEBIoFXtECuAiwukL73lHNdJ6UZR6if2dtLmaip5YzpZTZKiNEnoPOJQhgNmtGOkxMt7SlvrfKsv2DNgCdio9OscVwpN5PpODKmlpzvIGYve4kvLLI8Sr25bchyjUm9LZ5lKmoXih4kCpalrcQVIykBVinY+vpGmMcrOT6SveUaM9E1jK8bexXncFO5rhTeXKSVX0TbleOuFXCwz5O6jSlPVR2T7Pt/oUFIsT5G0dOTjPlQi5AzSeDXlFNlIKVJzBV9PTbeNDrJmWgq1LDrrDanHMuUKygX1V5jyixqJvHcjjjc0jAisssyfWOG7rOlTnNdkb6cdUkh1pKVhf8CunWPN4HTrU56n9M1+50XLjKPqgwI+pOEzHFFD4U+VI8LyCTbkQI47iPzbGcWOeGZkuIKtwAB9I3UZZRiwzG0xIYoBGKqYJmTfZO6kEp9RqIqCM5dlFVGmS6lTJlgzdLyr2vlNrHqdNIoMwAkU+1Zi8ogf3V0+8ob3gUfOzOeUzVWc3dE0xYg9QLj7wIBGqTedC1JBUACbAE7HUc/OAOkw4SqYUBcjRPmQNIAzGaxdVm7iYp6HUa7pvp/xAEen5WYkFPSzAl3ph5LDqUjbXWANjkpcNtttjZCEj6CIU7wBIABVWazqdaWElnJ/Nm9I5qlTdp9DJIqUhYZDSGQ223f7W+6lHa3UxhCp0WcY/cYGgx2GIJxBREzSMi9hsOV+pjXOGs6rS7lbS1QM0xswENstp2Qu3rHA9lI2203O5jJ95A2g34pt0N40wPa43+UvcIVAK4C82nU3ivpseNY6OfFT6HOWosq4W3g0QAmxQPCo8yepjcq0sHPcUeVVcPBKhTpRvM+pk5UpIyW7tzsfWKpyeyNLSKmGMxlrpvYqJFzsL7RjVXzFj0BuO752gb21sI2UF1MZ9h57P0Xl2AdjeNdWmqjcJdGZKWndGiss5RYR1W1tG3hoiSc3J5Z0joMBH7SlcNUu/sBmSr5gCOa4XRmUS12dO2YKSdSSflEtns0JDbHSYEMARI19dIqBk8rSULTVJBxWRtLgXm+FJ1MZDuLP9sKc22hhqnl9ho/vFDUm+qr2gXB912rtKmpCdl9EcRIsNCnUXHlAI31cohRzFNyfWBRVnHHfZnlMi7xJyX5qgQQ/7TV9rurlQ4SLcucAcqTRHWfYkPizsxNF1aem5gDan3QkKUrQJBJ9BGMnhNsyjFyaS7mZy2P5l2bDLaUZCrprb/iOWVd0rGpdTfT6fc7r22hRrU6MHvjMh/ps4XCoHlHmcF4jWu9XNxtg016Kp4wKmOHQ1NNLGgI7/mBzj0LrGtM0xA2CVidqa3FE5GU/Zp5X6nzjOhFZyyNmpkx1GJIAyTtA2b/8hjzX+o7bL8+HuB6CBxTrbumNED3eNfkr3CjkslbZQleYG+hjYmfNA3E0wpmUaQhWUbG0ZwWp7kbPjDM0p6VeQs5hcAXizjplsQvyUqlCCgqy2I0Ea2/JQDjwd9rXNveOij3Nc+w99nv7mX+cYr80y7GjkR3mJIAUO1BgLlEp94rASOpJEaa6zEsSlhVopWpA8RypPkANY00OrQkNdQnShQSByjy+LcWrWdVQgljGTooUIzjliPI9oT3tXBfbQlIXlJHra8e5VninSrwfyySz7mdnaqvGrFv549F6GjRsOEzauSRXU55hGipiVFvUCMisG4BcdRT3mHJMJclkqHeT+8J/GBBDn6S7LybBeRw1LmOIEfCCqBT9Ps+Eeg/CBRCrlXMrT3X0jMpF7DzJtAgMlvb3aQFh9KZkgu8S4tlGuX1gAdQqyucdpTro74KkqPUjnADj2kVbgy5bB7zn/qN447ueygu56/CLfXW5kukdxD7OZXM648fdFh84878VVVQtKVqu+7NEanxFzUrfZGlYfcu4tPkI838OSxUkvKMr2PyRZUx1RC81xkC62wdOo/WPpq9LUsrqjgTwUezfDnsbannlBLr50SeQ5DzMZQcYpNkY8ARuISAMk7QNm/8AyGPMf6jtsvz4e4BpdWaZzFVlE6a8o1xjJLZHbxa7VWpy49I/yXBihgDwACMsT8Hk7HN/Ecu4AlbaVJGw6Rlia7E2JL4hl0ApQ2lIO4/oRMTfYbHQYlZ+AecTE12GwIxTOtzKEqRYKQb263jZSk4yw11JJZQ+dnf7mX9TGS/NHY0ciO8xPIgEftRmwhMvm2C830jnuH0LE++z9kjiOL1W4bgdBGFv1yJBSsu/bBP8MfKfiB6rn2SPStIf8WfUy/HUtw5sODQLAPzj6PgNT4rhUqL6wf7GNCp8Pfxk+ktmanguq+0SqSfGjuq+Wx+cddvU1w9UYcStuRXa7PdC3iFtRrFkGy1SpynoeRjqOBimKJXv+5T9RAbAfGDE4iXQJ1xLjnFTlKSDpcaaQIfotnwp9B+EDITVySH5ZxhwXQtRSf1gQzWoYHMuizlUDcoTYfp8oAYjLMS6qR7MoLZCykLHvEjf1gDQK5hyXmlAvoKiBYakafKNbhHVq7o6aV3VpQlCD2fUS8cyxprCDJDIlSjnvrc8t45L6zoXdeFS4We32OiwgnTnFdeqCGBKqXkNOqtmXcKt1jw40o2PFnSjtHOF90JSdW2y+qGSpzDrbwVmTwcpCkHxHzEfRVZOMs528HAugp1+qhpjiLTnDSszf+o7X6iOVNvb+hkO1FmVOS7Ti/EtIUfmI74Z0rJgy7GYMpxvJuOhIaQXClwlSRHm7NtN4OihU5VSM8dBJMsm6syMqkmygdwY1T1QeE8n0lo7a7Upumk8nnsqPhjHXLydfwVt/wBEH6ZgdbqQopDYOozbn5R5dxxqnSlpT1M4qrsqbwoJnxVcELZBXlC0jcp3HyjO24zTrPTnDLR+CqSxoSYBVJoIIAt5x6SqSTydFXh1vODio49fBTk6U4tZQhClr5AdI7FOMlnJ8lXt6lGbpzNXwJKrbQwhxOVYOo6RrTTqbGt9DRVCPQMT5IiAzTHjgmZxLY1blhmePK5tYescdaWZPHYySDOD21G+W/e7y1fCn3UiMqC/2SQOx1WiwhbqLZ8wSi8fPWttDiPE5KoswWc+y6HoNulQSXVnmGKUKpKhycBJCzky6aW8o9/hdrTsnN0ektvsa+IQScI90k37jZQcOsymbg5hmte5J29Y6Y04x+kwubyrcJKp2ErFky8mqurlkcR5uWGVPrG05GK05j2poacD0ja6CCvpcb7aQILk2gimyl1FRW9e5N91QKfp1nwj0H4QKKE+hXDnW2/HYlFvMcoEMWpDDUw5KyyuI4hkLcmUqvodcwgAxR9JJTzaVJl2Z8KZzbhJOsAb02sKAUNlAH6iIygHHVM9oknEjxJ7w+Uaqscx9jssaqp1lno9n9zO+zh1aULSpKkpCgpCiND1Aj578Q1ISqUq8JLVjde3Q66dF05zptbf5NTqEiiaYsdym6SNwbR7tGpG5oqa7r9zy5RcJYMhxFMOezrYXrlVqelo5IZjPDKzRezGoLfkG8w1R3AeoEd1HKWDBjWI2kMtxk9MJSTKXLmfUDpHnxUXP5uhn2FWpSq0cF1YIceBDoPUbG3KMamHBrx0PR4VKSuY479Qhg+SS7MgK1CRmt5iPF4pWdK3enq9j6K+qOFJ477BPGeI3UPCXZOXS6leuth0jfwLhltC0+NuI68vCXb7nzCp1bmvyKb07ZbOmCcROuuKl3+8oAlKvTrGv8QcMtlbxvbZad8Nf3QUKtCs6FR57pgTE8mlqZWlPhPeA9R+t4cOrSq28ZS69D6qzqOdJNlWmS76JczMuCp9SykW1skeXnHtLS8RfQ+Ru5ylWk298j9hFbhDJeB4p8V4kFiosHO+g+kx6JgUaxUEsMrdV7o09Y11J6ItlSyY9SULm8w1SlbmZ1Z0za6AekcDT6MyNbZCGJeyBZIGl9yesbLuure1lJeNvctKDnNIyPtDcW4tppKSU3uVAaXPK8eb+H9FOhVqt/PLZLvjyepy3UuIRxstzWcL072eVZaO4SCr1O8e9Tjpikefd1eZWlL1CwEZnOZHUcStys5UJxQK7FDLSRupVraRSMFTvaA64gsVCVcYYf7vEA1SDsYAHYwp6G1yEmyc6ApOU81AkW/GAR+hmxoPSBQDPIyzY/8AlR96f9rQIxDmsVS7ImXmpQBxpwNv6AEpO6vSAOE5MrdmJqQOUMuyvGlkpFrG1/mYAfMCVDjyDCz4gnIr1ToYjKBe1UPhlC2nFJReywnn0v5Rrc+XVjUfTo17no2VCncU50n9WMxfsVMNzjc0w2Fbp0XbS1tvrHx/ErONjxF6/wAuTyvZ/wCC2lxN08/qWzXqaBKsJQkJR4RtH19GnCnBRprCOCpOU5OUuouYmwciZzKbOR1QN/hPr0iVKKnuupimV6bIqYkhKNucJ5GpPXXW0aZS+Vwbwy+oVodfQ84tgG62ki569Y206mp6SNFw0hokmxud9Yy5UPAyZpjuXsEn4VkfWOCS6o7rCei4g/UD4fqIl5hKz4Tor0PP5R5d9bfEUHBdeqPq7ujzabihqxFhlE4UvNOBK7CyhqFDltHn8K45Ph8JW9eGqGendM+WqUZxqa4PTNH1h7DzciFuuuBSzuo6ADoPOMeK8YqcT00KMNMF0j3b9S0qM5Tcm9Un3E2uVHjPOO8uXoBHrWdvyKUaffufU0KfJpJPsOfZ9J3ZZSdlEqPpHpxjmphnxVSeqTl5Y9N0tpKswGo5x2qlFdDVkuKUACSbAakxm2ksshl+Lqx7cVNhfCk2j3183FD3U9Y4p1dTy+nb/JmlgsYakc5QpDZyp/dt+6P4nD+UY0oOTzjP8IMeZqRC2il1RPMqGlj5dBG26o0pUnzt0tzKjUlTmnHqZti2spYaLKAFZjZKiRcHmfWPnOB2arXnPl9MN/t2O27qzmlGP1S22Gzs4VMKlQt9ZXc9y+4AA59I+pptzcpvu9l4ML+jSoSjSh1S+Z+WMk/NBppxxWyEFX0EbTgMQnaFMPU5qaZTne46nig+8M2mnOKQ5V/FM3VWkyYkVNrUpOdZSbJA3sSNIAsUmVD9cl2b5ky6Rf8AlF/ygEbRN1MoWU5QbW5+V4DJWxQ3ZKHhu0oE+h0MCmYY4wrOuzjqpIJDMy2OKTsf94EOuFez16XmGpiYmitbYsEjbL8Nzy8oAZMFK9mnpuTVolauOz6K8QHziAcKjJJeaW0saKFv0jBxUlhm6jWlSmpx6ow9tCpGbU07mSjN3iNNtQfneOS6tvjLV0sJ1IdM90eheRjTqq5p/RPr6M2HDdWS8i3MbA72jzeD3bS+Fq/UunqvH2OS4p/rXRl2rSq3GlIbcLaj7wj3KkNcdOcHMngUqxVUoUlDpupItny2v6xw1W1s8v1MkhLqtSMlOpm5chQWLLHI+sZQepbbNA1iiV5qYlkTIIQg75tLG9rR1RqLTqlsY4F3G1LDgWBs4LpPLMNR9Y56qxLUujMlky8HqLEaEdCN45Jx0ywfZ2Nyriipd+j9y1KVF1r924pI6A6fSOerbUq31xTN1aFJrVUSx5PJuecc/eOKV5E6fSFKhTpfRFItOnTjvFIrply6tDKd1nXyHM+UdVJb6vBwcVueVR0J7y/jubLhWUCdR4UJCU/KOu3jmTkz5Nh9x0JBUohIG5JsI6nJRWWYmb4yxaZk+zSV1jZa07fXpHHUqczbov5M0sAugYe4i0trKnMm+UdxP6mNUY6nhIvQ1eRlktICEJCQOX6x6EI4WEjWCMT1HKgoBAvopXJI6mPneL3nNmrWlv5x38L/ACddvTwtcjJKdJLn50IGqUm2YbWG6v68o9qnbq2oq2X1PeXp6HXZYWq8qdI7R9WbrKsJbQlCRZKQAPkI6ksLCPMnNzk5S6vcUe1CdPAblG/3k04EADfKDdR+kUwL7bAaShtGgQkJHyikK1Vmg20tZsAASToOXWAE7sPky6/NTqticqb9Cf8AaANBMopwleneJIuT1NthEKHZuXDiFIOygRFAr0xRLZQrxtKKFfLY/SBCxaBRcxmytsMzzQu5Kq74+Js+IecCD1ITqHmkOtm6HEhST6xiyip2jYX9qb4qB9ogaj4h+ojXPVFqpDqv3PSsa8HF29b6Zfs/In4Mr6kHgqtnTayibXA5fKPE4xYKSV9a5SW8l4fn28mGmVCbt632flGr06eS6m4OvOO3h3EI3cMPaa6r+6OatSdN+h7UKe2+gocSFA87aj0j0mtSwzSZxVsBvgqSgBxs+E31/wCY4/h5Rfysz1LuW8N0QtSjknOXSlSszZHLnr87RXhZjUXUnsfOI8SBn2ZtQPDHcUbbW8KgYwk9ccLsXAvYqp+UiYRYtrsF2+Lkr0Ol4141xwuq6Hfw+7+Gq7/S+v8AkX3GlLIQgFSzqEjmPOMaOVLUj2OLzp8jS3u91jv7nt8qbqJ7u9979IxnGTnjG7N9lXoRtlKL2j18oa8G0kpBecslxzw39xPz2Jja8RWldD5q6uZXFVzf29ENjuMpdhPBYCn3E/CNCfX1jbz1FaYLPqcunyK1bn5h85p5wMscmkHvK9RGmUnJ5luzJeh1obTj5CZSVKGh7yxlBjYqNSe7JlIfqVSFNpAWoD+FAsPmecdMaOOrMclufnQgZR4jsI8zivFI2kNEfrf7er/sbqFHW8voY/i6sKdWWEFRcUqzhGwF9EjrGHCLF28fjK3V/Qu7b7s6o03dVFRh0/U/CRomAcMiUZuofarAv/COnr1j2KcWsyl1fUl/cxqNUqX0R2Xr6jTfroBvGw88zmlTPt1QdnD+5l7ssX5n3lCKQZbwAgdq1XyshlHjdOUAQIPOFKOJOnNMpHfWBf8A1LFz914GQ1MNBKQkchAHSAFmuo4Ewl//AA3bNueR91X5QIz7WLQB4QCCCLpULKB5g7wAt4SmTITaqe6fsHbrlFHbqpu/lyiA0CIUzTtCwWbmZlk2IN1pHLmSP0jCMnRlrjun9S8o9WlUheUlQrPEl9Ev7MG4PxWri8NyyFe6B7xjwOJ8MdHF5Y5x1fmP+jStVOToXCw/5HSfqz3EQR3UAa9CfOPMnxmvcOMobSXZd/Jvp21FQerqFGapxEKSDw3CO6TtfrHtWXGKddaKnyy/Y46ttKG63QKmWHmpa0y6hwi5BI1+Ud8oOMMOWTnzlifWJliZZU2okHcG2x5RoU9LyZYAOGKgppZlZgXac0Tfa8ZyS+qP3AxSlOblL8O5WfeVuB0HlGM552G76nr9JZmHEurFlJ1UBsroVekIzaWBugNWqs26shx3I0nQIRur1IjFZfbICFCm81kSjBQjmoJ1PzMZ8urJ9BlDfScPd7iOMAr+N03t6CN9Ok4LOyMW8hqaqwQMqbKUOmiRHmXvG4Uloo/NLz2OmjaylvLZAiWrziOIXNQfB/t5R5VHitxTi49ZPz+n/wC8HXWtqTUXH7iLirEz3ELaFArOuZOuTyj1OHcJgo/F3md90n1k/VGmPMrz5Nv934Gbs+wZw7TMwLuHVCTuD8R8+gj2251Z8yp9l4Rsr1qdtS+Ft+n6peWaDGw8sTO0OsrsiQlj/eZnQkf4bfvKPTTQQBZplPRLstsNiyG0gep5k+ZMUh9zLoQkqOwgDN8JyZqtXLytZeX1Hmb6fUwCNnR33yfdbFh/qO/3afKBS/AEgCtUZNLza21i6VAj/f1EALFKcUM0u7++Z5/Gj3VCBC2YFBmIaKicZ4SjkUk5mnBuhY2I8rwIdcFYlU8Vys0Mk6xYLTycHJaOoI3iMo1xAIGMsAB0l6W7q9yjbzJT0PlGMddKWul912Z6lO5pXEFRuvtLugaMOVCZp5StVlA6JOilpG2scys6ELhXdCGmT6rtnvg10+XSnKjXlqj2kuwtydempRXBfbU4AbAEWUOWh5xz3vDLO8zJ/wDFPz2fudLoVaUdVJ64/ujSKVNrUtDakXSrU5x4R+seJwm4qxrcpVE457/2NdxRpuk6ncIVnCsu+PDw1clJ/MR9XOnGS3PKUsCtM4LQghK3s673ShKdd9z0EcropPSnlmeoNTVHU0yFrIKxoR0+cJ0dEMkzueLoBcZzJ94d5I0JHkesVUNUE11Gdz5wzhKnIB4bWdafFxb5gfQx0QnF7dyMbm0hIskBI6AWjaQTq3WHRxcyVEN3Nk8wOkfGXlStcXPInUSTePRe569OlThTU4rLa+5nE1VpufVwmEKQg+6nc68zyEfRWfD7SyeYLmT8vovZF5FSpHVWeiP7jDVMOVCXlUJBDhXZKrC6kDkB18zG+FtRp1ZXEoapvt2z5ZolGFxUVKlLRBLdvv7B7BWAUy9nX7Kc3CdwD1PU/hG7TKctdV5f8GVa7p0oci1WI933Y9xmeYA8XYlRIs51DO6s5WWhutZ2A8vOKBdwxRnGiuZmTmnH9XD/AJaTs2nyEUgdgDO+0rECrJlGNXndAByGkAP2D8PimySGU2Lq9z1Urf6QKNEoxkQE79T1J3gDtAEgCQAv4qpa1BMwxo+1rb407qQfXlAFSQnUvth1GgPiHNKuYPzgQ6lMAB8SUD2nI40vgzTOrLo/9VdUnaAL2EsXe0KMvMp4E434mzssfEg8wYhRpgDwxAK3aG0oy2ZtkOOhQyqsCUa7xhU0tYnHVHujss4znJxhU0P+fQQm8dOpsHm9RuU6X6aR4dX8PWlV6rWppf8A1fb2ZvqQurf82GV5QeksdgpSeInv6ZfeT63jB8P4rafQ21/VP/BzKtb1OuzCtKrTTWcp+0UT33d/l5CNEOKXlFfPSWX7pszdCEukgu1Xm3EnuZgN7xlL8RaXidP9yK09Tq1WQR3E6DodIxl+JVHbl/uX4PywBV660Sh4K4a82UKTzPRQ6RP/ACN9cSxTp4a3yOTTj9UgZWsdZCUlaQoC9gb39LRujw3id3vVk0n522MedQh9O7/qLf8AbJ5YKGkkqVoSrXU9BHVT4FYUZaq0tTXRL+7OmlSvLjenHSvLNOwOxllEEshlw+PTVR6/OPYi1j5Y4Xg5btSVTTKevHcYBGRykgAJizEzUi1nX3nFaNNJ8TiuQA/OKBXolIdce9un7KmSPsmh4WEnkOqvOKQYhAoAxdiJEowpajryHMnkIEBPZThhS1Kqk5cLVctpPup1F4A02SQVq4qvRA6Dr84FCEASAJAEgCQAnV6QVKOKm2ElTSv+oaHPXxp8xzECYLMu+hxAcbUFNq2I/A9DAZPuBQTiChNzYTmJbdQbtPo0Ug8vUeRgCvTcXvSqxL1ROUbNzaR9mscs/wAKoEHll1K0hSFBSSLhSTcH5xCn1EAv4pw2iZbORCA7yURb8I1VaSqLwddC+r0Polt47CqvsrSpCTxMjvvC1x9YtONSmvlmzqd/RqbVqMX7bAl3sym0Aht0FJ3ANr/WNvPuEsPD90a3S4bN5WqP3yc2sIVRu4SVWP8AFGPM2+ajF/Yvwdk+leS+x7LYQqdstykf6ovNx0pR/oR2dj3ryf2OjHZfNLN3HEpB1sSTF59w+mI+yKocMh1UpfcJr7LMiLocC3b8xp9d401YVKv1TyzOPEaVHahSS9erHPD2H25ZtI4aOJbvKA3+sWnTUFg5K97Wr/XL7dg1Gw5TyAE7EGOUpX7PIo9rmjocvgb81q/KLgFOhYbLbhmZpz2icVus+Fv+FsbCKQO3gAXXqy3LNqWtQAA5/wBbwAlYQoLtYmhNzKFJk2z9mg6Zzy9YA14J4qglOjSNCBsojYC3If1ygUJAQB7AEgCQBIAkAeEX0MAI9WpD0k4p+UTxGVm70v8AipvoecCYLdNqLUwjiMKzJ5g+JJ6KHKALMCnxMMIcQUOJC0K3SoXEALSMPzMmSumvWTe5lniSg+SD7sCBKT7QW0kInmXJRzqoXbPoqJgZG2UmkOpCmlpcSeaSD+ETAO0CkgCQBLwBIAkAeOrCRdRCR1UbRcAT692lyEtmAcLyx7reov6wwBAbx6qqPhiYdXJS6zZKWwQXPIr/AEikNGpVMalUcNhAbTzturzJ3MAWyYFF/E2J2ZRBUtWvIDcnyECCth3C0zWHRMzmZmTSbob2K7ajQ8vOANal0JUlLTIyMoGW4FtByT+v9EUKNNhIAAsBAH1AEgCQBIAkASAJAEgBOr+EFcT2mRWGH/eSPA55KH5wANpuJkqXwZpHs0xtZXgWf4FQIH1aQKeEwBVqzrYYcU8lK0ISSQsAwIYPhpE26XHpGYDagokMZ7G3LKOcAO8zjmfkG2zMPtOOrFzLqSc6fW0AGaR2oPutF32RC0JNlFK/CfMHaACQ7SSEhS5F4JPvaZfrDAOU32qNtJC3JR9CDoFKsAfQwwCvPdpzyGg8JIpZV4XFq0MMACSnaTMzbqWQ+xKZjYKIJ+hMABa1T5ydnlSTM048poXdWtVkX6ADlAAydYdfadkXmUNzUpdaFNi3ESNwevWAPGVzk20zPIbZdTJkJ4KB3hbmobmANboGIDMsB51ky6uaVaX8xflACxiLHgz8CTSX3laAJ1APnaALuFuzklQnKsviODVLO6U+o5nygU0dppToAtw2gLBI0zDl6C3IQARQgAADQCAPqAJAEgCQBIAkASAJAEgCQAMrlAYm0ZXmwroeY9DACTMUefkDdhXtcvvw1+JI8lenWBD7p2MJZ05FlUu7zQ6La+R5wB9Yzpb03JLYllpClkXJOhHS4gBBotG4KpeVnqcsLSqyJpkm5594jlAH1RXGWq3NKqJSClJ4XFF0npvvpAHPFCZFchNTUgpYKnAh1I0SD1AEAXMUPKRhuWAWe8U7K1P5wAKxjPNu/s+UfdKGUM5nD5kaXgDhTp8TFHm5MqK1Sys7RJ3TmO0AfNfqEo9R5NLeT2xKgAlCe9oedtYAPP0Ofk32Z+Vb4qnGkh5q+t7a3gC/QKU/7a5UqhkaUpJSloHkfi++AKjWIpGnKdEmFOOuklSU63JO2nKALDGGqrUzmmFexy2+U6KI9OW3O0AP2GcOSsknJJtBbnvOqFz81fkIFGFmR1zOHOr7h6CALsASAJAEgCQBIAkASAJAEgCQBIAkASAA1bwxLTQs62k+dhACXN4AmJe6pOZWkfAo5k/Q6/SAKf7YqbGj8ul4Dmg6/Q7QIDaniSQmbCdlF3Gl1JNx8wIAutVSkrl1SoKW2VDVNrG/W/MwAAlsJ04KRmqK3GUKzJaJ0gA21LUpEyqZU6l1ZFsi9UgcrCAB85N0dDy3gohS05VIR4SLdIApyFfpzKgZORUtY2OQk/hABxD1amr8GV4A+J0hP3E3+6APpns2cdOaoz5V1bZ9drkX+6AHPD+G5aVt7HKpSf8ANc1V9Trt0IgUPCnlWrqyr+EaJ+kAXUIAFgAB5QB9QBIAkASAJAEgCQBIAkASAJAEgCQBIAkASAJAHw40lW4B9RAA+aoLK90/184ABz/Z9LObpH0t94P5RAAnezWSRmUtoLF/jWLa25EQBzRgWmgf9Lr/AOVy30v+cUgYo2GpRtV2pRgKA3VmV/7KMCjKzJuW0WhAt7iB+kAdP2YD41rV6nT6QBYalEJ8KQIA7wBIAkASAJAEgCQBIAkASA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28" name="AutoShape 4" descr="data:image/jpeg;base64,/9j/4AAQSkZJRgABAQAAAQABAAD/2wCEAAkGBxQTEhUUExQWFRUXGBwbGBgXGR0fHxwfHBcaHRwgHBwcHSggGh0lHBwYITEiJSksLi4uHR8zODMsNygtLiwBCgoKDg0OGxAQGywkICQsLCwsLDQsLCwsLCwsLCwsLCwsLCwsLCwsLCwsLCwsLCwsLCwsLCwsLCwsLCwsLCwsLP/AABEIAN4A4wMBEQACEQEDEQH/xAAcAAACAwEBAQEAAAAAAAAAAAAFBgAEBwMBAgj/xABEEAABAgQEAwUFBQUHBAMBAAABAgMABAURBhIhMRNBUQciMmFxFEJSgZEjobHB0RUzYoLwFiRDU3Lh8TRUc7JjwtIl/8QAGgEBAQADAQEAAAAAAAAAAAAAAAECAwQFBv/EADQRAAIBAwIFAgQFBAIDAAAAAAABAgMEERIhBRMxQVFhcRQiMoEGM0KhsZHB0eEjUhVD8P/aAAwDAQACEQMRAD8A3GAJAEgCQBIAkASAJAHhMAC5zELDZtnzq+FHeP3QANer8woXQwG0/E8qw+mhgTIIrNVfZb4szOtsI/gSLn06wGQJRKxKTrnDRPvLc+E90keX1gMlJFRkjPGRcU+ly9gtThyk9N4EOtKTKzE4/KJD7amQSpXEVY26awGT4w2Wp0upl5mZa4JsrOq4566+kNhueHE6m3S21V0LXtZ1AsT0zCBcjG3iiosAF6VS8j42VXuOsAmEaf2iyqyEu5mHOaXBl+l94FGqVnEOAFCgq/QwB3gCQBIAkASAJAEgCQBIAkASAJAEgCQBIA8UbanSAA01Xbkol0F1XMjwj1POAFTEmIZdgEz82Cr/ACGj9xgTJSw/iBU0xMql5UyoSi7Dh1K7QIZtSakqcuZoTc4+lVg02SECx961hygUYe064dprr6ClgZc6DqEkclHrAgfmcQ05uelxLsoefdCQFtf4YJ5wAoVbD/tdYnGkqKXUJ4jSh8SdbfOAPvsvmnTPTjj4IdDKs1xbVIIgGcsELcFKqjrVytR5b2ub/dAF3CsnSv2QDNKRmcUQ4q/2iTfS0B3GupVhmlyDZaUXcwyywJ1WTsfSAFvB03MTM27K1JKXO5xMqgLpvsARAB93Ci2e9IzCmj/lr7yD5C+0ClyQx+9LqDc+0Ua24niQf5hty3gUfqbVmngChQN/60POAL8ASAJAEgCQBIAkASAJAEgCQBIApVGpIZGuqj4UjcwAHmG1um76sqdwyk6/zQApdptWm5Rhp6TsllCxxUpGv/BECHFzDMjUpZyabbu9Mt3zX8KwNQOmsCFTshq63GHJN4K4kuogactoAHt4JmZZ6YcE83JsOqvfMM5H5QKX5Kcp7UsqVUt6ohRzE5So38jygQ+6GlLCs0jR3Uk++vf5XgUKh+pZsyKa0lXxE94+pgTB6p2qAk/s9jXcpOp9TzgXBwRU5lm4NJUhJ8Qa2PqOcCC+JOiqe4j0q+wq9ylSTkv+ECl6fwfK1CYD3tgW2lOVtpCgC3bawgQpYXwzMSdWWXM7jKkEJeVzHIEwA24rrqJKVcfUe94Wx1UYAy2XbnZSSE+6sLbeWc8u7rmBO6QdoFGkUxyWS1MSDmVLoChLOq3O5DfQwGRxwhjpL5LSwpLqfG2od9PU67jzgUeWnQoXSQR5QB9wBIAkASAJAEgCQBIAkADqhUCDw2gFOHrskdVQAlVbGshIulDrxcfJ76gL5f8A8xCCjimddlZpqrSzxmJV2yXE3JCRzFthFAcnMbS00pMnLsrmg+mzthcNhX5iAKuHWkUVLrL7/HK1Esy7XeWOlxyMAGJSQqMzcttNU5pepVb7ZXrbY+sAEpDs6lUnO+pyaX1eVcfSJkDRKSTTQs20hA/hSBEywWCowB5AEiAgUfOLuQ5PspWLLQlQ/iSD+MMsZFqqYAknjmShTC/jZOX8IuSgt6iVOVH93eTONDdt7RdvI9YDAuV4SlVyy8wp2RmkeBDgsknna/i9YoKdRwRPPFsVCZbEnLi90HdI8tr6WgBYrVVM/MB5SXm6fLnIlbW7YGgWbQAzyFEfe+1U+nK0nNL1Bo2UbbJd69DeBBrwljJRdEvMZG5k2yFOjMyOrZ2S4fh2PLmIFNElJkLHQjRSTuDAp3gCQBIAkASAJAEgAdUZxV+E1+8PPkkdTAASYmWwHWGXUl/KTbMM6lW5wIZT2dTEhw5mXqKUpmCo8Rbu5GuxO1tIAudmEmhUtPtun/8AnEkJUvQeqb84AMYap63UFikt+yyuzk4sfaOcjw78vOAHnDmEZaT7zaM7p8TzneWo9bnaJkodV1P3xH6gWsQ43lZQd5XEX8KNY0Ous4ju/wBi6fIh1XtTmlGzLIaB2vqYw1Tl1lj2KFMF9oy1u8GdKU5vCvbXoYsajhu3lfwRof5ysMNAFx1AB21veNrqwXcmGcZvEMq21xVvIyeR1+kTnQ7MaWZbV+1CacdUZUBLSdri5PmY1ycn1ePQq9C9Ru1V2w9oYzJvYqRv9InMnF4ymMJj9R8Sy0yLtuC/wq0MZxrwls9mRxC9o3GINr1Cl5tGSYbCxyVspPmFcjFyXIjz9Om6akgg1Cnkd5KtXWx/9xr90UYBEjh0pImaO8lyWdP20u5qkJ9648tdIpATXqmqfdFKpiQ1LpP2pGg/i/lGsCjY/glj2NEqCo8MXQ77yVjmk8hflAFnBmI3uL7FNqyziE/ZOHaYQOvLOB9YA0aUmQsdCPEk7gwKd4AkASAJAEgCnUpzhp01WrRI8+voIAT8bT0xKSTq5ZHFfPjVzTfcjraBDI8MSKJqalTJLdM0CVzTizYDrbr6QBqOLcP01eabnGwAndQ0KrW0tzJgDjQsPLn8jkw37PIosWJQaZ7bKd636QBoSmilGVoJFhZKdgPpGLzjYoKmkTlrhSBbcJFz8vONE4VWtmXYWKmzNKSS/wAQN/CD3lfTaOWVKp+rcyyuwGfpybjM0C4oWbR8I6qPWNe8dig+boTeuRRzAhJUeZ6JhqWMIC7OUZYWWzZSifHyT536xs5mlZXbt5M6cFN4bwO2HmWZZlKVNcZzmtet/S8KV7p/9TTZlOzbbxNYRQ7QsNt3bdZQQpWpbG30jtr4ilLpk5Ib7AGSoi1KSsWQFcvSOFy2wzaG5GiNoNle/wCFXIHzjCT8lCLNNTmIS2A6ndI2WOoPWCTewC9OfmUJuznUm9ihe6T+kbqamumxi8DZJLfIBWEi+4O4jqiqncx2CAjYYiJX8JuS7ip2mAJc3eltkPDnYclRlkvUWHaSmeUmfpivZppCsr7StLG/eCh/V4oH5tJIF7ZrDMeV+Z9IAznG9Xk3325Zt20yk3beToELB0TfzgB2wPidU22orAROMWTMt/ENgtN97gX/AKEAPTDwWkKTqDAp0gCQBIA+VrABJ2AuYADIUVqLp56Ng8h19TAh8qbUNwfpvEAhVnAzbc0J5h72RtHemANiPLXnFAToVOVVHkzsykplWzeVYPvW/wARfW9rgGIDQxApIAloA8MAVJintrvmQLkWJG8YuKfUA3+zDGZJANk+EefWNXIh4LlnBWEGTmuTZS8x/SJ8PAZZn9cxW/TZp2XcQh1sWU1fQ5T5xmlODxF7GLSfUCpxu69NNLdA4Xvge6D8tY1VsyWZduhYrGyNUYwmyWxlWSknOg9L6xY0INZRcstt4XZ72YFQJBt0PlFVvDuMsKtyiBayRcbHnG1RSWEYnXLGQPYgJAHkCCNjDDrjTv7RkR9skfbsjZ9HP+YRkmUWsdVN6ZpqZmQWQydJhI8afiGuotFILNNwo2AhCP7xLziAW30iymXR8XO14FC07JzdNLM+SFvtdx8J2db2187a/KANco9QbUG3Wjdh8ZkHoo8vLp/xAocgCQBIAF1ZeZSWgd+8v0HL5wIzNu2ZEyWGnGFKDDavtQjxDz9IAVKPM1Jb6WqdOGZBQFFSwLI8j5wA6tS7lTfRKuKzS8rZU0sbOu7hA8hzgDTUJAAAFgNAByEQp9CAAU9XMrrjI8QTcHpfrHJVrOLcUZJFui1Np1Fm1hwp8RG1+cbaM04rBGgRjOtrbYJYI6KXfVPyjmuq8sYh07+T0eG29KrVxU/p5OOBKu6pgCZGW3gWo6rv1EZ0KiisS6dicRhSVV8p+68DKZ1v4xG/nU/J5+Gee3NfGIc6HkmGI+N2JGampUOqSohRCiDsLe9GEq0XJJP3M1B6c4E6l0qXQ4+G7KUlwhIPvJ8o5qtRyeDLThJmvUuaQlpCVKSCBt0jop1YqKTZraLftrfxpjZzYeSYZQq1RygcOyrnUjl8o8ri1eryWqPu34Om2pwlL5n7HSSqIKftCBrYdT8onCb2rVornfZ+TGvTjGXyl1DmpEeunvg5zpGQJAHkCGcYgkv2ZNmaQm8lNnJMt8kLVpntyB5xkUCVF0UmalmJUhEtMqK3FrN0m+uh5adIoPjE3aA0tz2aSZMySbLVbTLzt9+sAXuzSaMs+9Snu6hYLsvfkSLqT+f1gDVqc+VJIV4kmyv1gUtwB4pVgSdhAC27OJSlTriggOKsCo6AchEIeOFPDWpVlNZSV8wU21igyzD6kSjczMyKiUTa+DLtkahRNifQQBrWEaEmSlUMjVXicVzUs6qP1iMoZvAHi3QnVRAHUxHJLdgyfEFPm3ptbLQV9orvucgj19I4eS5TZnnY0ujUxuWZQ00AABYkczbU35x2xSSwjAUcRUsOu+yNK+0cBW4o7JSNRp1McU6SlU0R92erYf8AAvipdFsl5f8AoDMVUIl0rcWEJQS3r1Bt+UaFGT2RzXcdNZ+u/wDUsGop4QeLiQ18R2i6XnBzZKn9oWP+4b1jLlz8DKKft0ncnit3O/6xlomNXY9RPyYUFB1sEbeUTTMai0MQMa/3huJy5+CZRbfqKW0BxbiQhWx5GMVFspdpjxcKFIUCkncc45L16aTi/wBTUf6m2ksyz43DgooLxJXZQsU9LRlYUo0Zu0l1jun5RKrclzEWqy7w1pVsF6fzD9Y9asu5oR7Q6pxbjmBr5EQoz1PDDQWvG4xPCqAKtVkG5hlxh0XQ4kpPzGh9YqKjM6ZTUTLTtMnklS5Q9xWyi2NUkddIyILycbyVPCm6bKlSwbKdcHP1iFA8/WJpTnHeGSclVJdTYWug/iIoN9ptSS6liZQfs30C+uxtp9NR8oFDsAD6259nlG6yE/rACVjOXlJpSKe+4pCiM6Ak7W5q8oEEiewhUWGlNyU2JiWd7ls1zY6G1+g6QA0YJpCFTaG0i7VPbCR5uq8RPUiANNvEKewADxXNhttOdOZClWI6HkY0V5aVnsWKAc7X0tWbcJJmCEgI8RvppHMpPdYzkywOUm0EIQkAgADQ7j1jtitKSRgJVSnxJVF513RDrPcV5jlHNOXKqN+T26dP4myjCHWMt0KapJlcmn2xRbS64V+ep0EaoOUXlHHfyjKs1HosIW6rOqLS5dBCpVCu7pqfWM1JKSfdmhW9SVOVRLZdRacFibgR0pnIfBA6RQeEawIe6bEAg+UCjXTKomaSmWm1hEugd1Q0NxGhxcHqj1NieTQ8OpQhtsMnO2nwnraPJ4jGUqetLeLTOig0pYffYcGHA46FJ2Cd/wAolrWV5xBVYfTGO/uJxdOlpfVs+cSyBfl1pQbLHeQfMR704qUWjlTETDVYyzaVXsFizieihpHDCTjNN/c2NbGmC3KPQNRLQB82gBHx8ky01KVBI0zcF/zSrYn5xkUWHsM5Z+cluHeVnG8yXLaNqte+blrFIc6jR5dCGlTc42ZhtstHKR9oD4QfSADPY3OlyVmJJR78uslvySTcW8r/AIwMjT5OZCkJJ3I1gCjPqu+kckJufU/gYEZh2Mq481PTjhl3PtWuC0vKbJHM38/KAPqi1Zt1cqlhSwzIy6nHDe13Lc+ovAGq9m0kUSQcV45hRdUf9R0+6IyjVEBIoFXtECuAiwukL73lHNdJ6UZR6if2dtLmaip5YzpZTZKiNEnoPOJQhgNmtGOkxMt7SlvrfKsv2DNgCdio9OscVwpN5PpODKmlpzvIGYve4kvLLI8Sr25bchyjUm9LZ5lKmoXih4kCpalrcQVIykBVinY+vpGmMcrOT6SveUaM9E1jK8bexXncFO5rhTeXKSVX0TbleOuFXCwz5O6jSlPVR2T7Pt/oUFIsT5G0dOTjPlQi5AzSeDXlFNlIKVJzBV9PTbeNDrJmWgq1LDrrDanHMuUKygX1V5jyixqJvHcjjjc0jAisssyfWOG7rOlTnNdkb6cdUkh1pKVhf8CunWPN4HTrU56n9M1+50XLjKPqgwI+pOEzHFFD4U+VI8LyCTbkQI47iPzbGcWOeGZkuIKtwAB9I3UZZRiwzG0xIYoBGKqYJmTfZO6kEp9RqIqCM5dlFVGmS6lTJlgzdLyr2vlNrHqdNIoMwAkU+1Zi8ogf3V0+8ob3gUfOzOeUzVWc3dE0xYg9QLj7wIBGqTedC1JBUACbAE7HUc/OAOkw4SqYUBcjRPmQNIAzGaxdVm7iYp6HUa7pvp/xAEen5WYkFPSzAl3ph5LDqUjbXWANjkpcNtttjZCEj6CIU7wBIABVWazqdaWElnJ/Nm9I5qlTdp9DJIqUhYZDSGQ223f7W+6lHa3UxhCp0WcY/cYGgx2GIJxBREzSMi9hsOV+pjXOGs6rS7lbS1QM0xswENstp2Qu3rHA9lI2203O5jJ95A2g34pt0N40wPa43+UvcIVAK4C82nU3ivpseNY6OfFT6HOWosq4W3g0QAmxQPCo8yepjcq0sHPcUeVVcPBKhTpRvM+pk5UpIyW7tzsfWKpyeyNLSKmGMxlrpvYqJFzsL7RjVXzFj0BuO752gb21sI2UF1MZ9h57P0Xl2AdjeNdWmqjcJdGZKWndGiss5RYR1W1tG3hoiSc3J5Z0joMBH7SlcNUu/sBmSr5gCOa4XRmUS12dO2YKSdSSflEtns0JDbHSYEMARI19dIqBk8rSULTVJBxWRtLgXm+FJ1MZDuLP9sKc22hhqnl9ho/vFDUm+qr2gXB912rtKmpCdl9EcRIsNCnUXHlAI31cohRzFNyfWBRVnHHfZnlMi7xJyX5qgQQ/7TV9rurlQ4SLcucAcqTRHWfYkPizsxNF1aem5gDan3QkKUrQJBJ9BGMnhNsyjFyaS7mZy2P5l2bDLaUZCrprb/iOWVd0rGpdTfT6fc7r22hRrU6MHvjMh/ps4XCoHlHmcF4jWu9XNxtg016Kp4wKmOHQ1NNLGgI7/mBzj0LrGtM0xA2CVidqa3FE5GU/Zp5X6nzjOhFZyyNmpkx1GJIAyTtA2b/8hjzX+o7bL8+HuB6CBxTrbumNED3eNfkr3CjkslbZQleYG+hjYmfNA3E0wpmUaQhWUbG0ZwWp7kbPjDM0p6VeQs5hcAXizjplsQvyUqlCCgqy2I0Ea2/JQDjwd9rXNveOij3Nc+w99nv7mX+cYr80y7GjkR3mJIAUO1BgLlEp94rASOpJEaa6zEsSlhVopWpA8RypPkANY00OrQkNdQnShQSByjy+LcWrWdVQgljGTooUIzjliPI9oT3tXBfbQlIXlJHra8e5VninSrwfyySz7mdnaqvGrFv549F6GjRsOEzauSRXU55hGipiVFvUCMisG4BcdRT3mHJMJclkqHeT+8J/GBBDn6S7LybBeRw1LmOIEfCCqBT9Ps+Eeg/CBRCrlXMrT3X0jMpF7DzJtAgMlvb3aQFh9KZkgu8S4tlGuX1gAdQqyucdpTro74KkqPUjnADj2kVbgy5bB7zn/qN447ueygu56/CLfXW5kukdxD7OZXM648fdFh84878VVVQtKVqu+7NEanxFzUrfZGlYfcu4tPkI838OSxUkvKMr2PyRZUx1RC81xkC62wdOo/WPpq9LUsrqjgTwUezfDnsbannlBLr50SeQ5DzMZQcYpNkY8ARuISAMk7QNm/8AyGPMf6jtsvz4e4BpdWaZzFVlE6a8o1xjJLZHbxa7VWpy49I/yXBihgDwACMsT8Hk7HN/Ecu4AlbaVJGw6Rlia7E2JL4hl0ApQ2lIO4/oRMTfYbHQYlZ+AecTE12GwIxTOtzKEqRYKQb263jZSk4yw11JJZQ+dnf7mX9TGS/NHY0ciO8xPIgEftRmwhMvm2C830jnuH0LE++z9kjiOL1W4bgdBGFv1yJBSsu/bBP8MfKfiB6rn2SPStIf8WfUy/HUtw5sODQLAPzj6PgNT4rhUqL6wf7GNCp8Pfxk+ktmanguq+0SqSfGjuq+Wx+cddvU1w9UYcStuRXa7PdC3iFtRrFkGy1SpynoeRjqOBimKJXv+5T9RAbAfGDE4iXQJ1xLjnFTlKSDpcaaQIfotnwp9B+EDITVySH5ZxhwXQtRSf1gQzWoYHMuizlUDcoTYfp8oAYjLMS6qR7MoLZCykLHvEjf1gDQK5hyXmlAvoKiBYakafKNbhHVq7o6aV3VpQlCD2fUS8cyxprCDJDIlSjnvrc8t45L6zoXdeFS4We32OiwgnTnFdeqCGBKqXkNOqtmXcKt1jw40o2PFnSjtHOF90JSdW2y+qGSpzDrbwVmTwcpCkHxHzEfRVZOMs528HAugp1+qhpjiLTnDSszf+o7X6iOVNvb+hkO1FmVOS7Ti/EtIUfmI74Z0rJgy7GYMpxvJuOhIaQXClwlSRHm7NtN4OihU5VSM8dBJMsm6syMqkmygdwY1T1QeE8n0lo7a7Upumk8nnsqPhjHXLydfwVt/wBEH6ZgdbqQopDYOozbn5R5dxxqnSlpT1M4qrsqbwoJnxVcELZBXlC0jcp3HyjO24zTrPTnDLR+CqSxoSYBVJoIIAt5x6SqSTydFXh1vODio49fBTk6U4tZQhClr5AdI7FOMlnJ8lXt6lGbpzNXwJKrbQwhxOVYOo6RrTTqbGt9DRVCPQMT5IiAzTHjgmZxLY1blhmePK5tYescdaWZPHYySDOD21G+W/e7y1fCn3UiMqC/2SQOx1WiwhbqLZ8wSi8fPWttDiPE5KoswWc+y6HoNulQSXVnmGKUKpKhycBJCzky6aW8o9/hdrTsnN0ektvsa+IQScI90k37jZQcOsymbg5hmte5J29Y6Y04x+kwubyrcJKp2ErFky8mqurlkcR5uWGVPrG05GK05j2poacD0ja6CCvpcb7aQILk2gimyl1FRW9e5N91QKfp1nwj0H4QKKE+hXDnW2/HYlFvMcoEMWpDDUw5KyyuI4hkLcmUqvodcwgAxR9JJTzaVJl2Z8KZzbhJOsAb02sKAUNlAH6iIygHHVM9oknEjxJ7w+Uaqscx9jssaqp1lno9n9zO+zh1aULSpKkpCgpCiND1Aj578Q1ISqUq8JLVjde3Q66dF05zptbf5NTqEiiaYsdym6SNwbR7tGpG5oqa7r9zy5RcJYMhxFMOezrYXrlVqelo5IZjPDKzRezGoLfkG8w1R3AeoEd1HKWDBjWI2kMtxk9MJSTKXLmfUDpHnxUXP5uhn2FWpSq0cF1YIceBDoPUbG3KMamHBrx0PR4VKSuY479Qhg+SS7MgK1CRmt5iPF4pWdK3enq9j6K+qOFJ477BPGeI3UPCXZOXS6leuth0jfwLhltC0+NuI68vCXb7nzCp1bmvyKb07ZbOmCcROuuKl3+8oAlKvTrGv8QcMtlbxvbZad8Nf3QUKtCs6FR57pgTE8mlqZWlPhPeA9R+t4cOrSq28ZS69D6qzqOdJNlWmS76JczMuCp9SykW1skeXnHtLS8RfQ+Ru5ylWk298j9hFbhDJeB4p8V4kFiosHO+g+kx6JgUaxUEsMrdV7o09Y11J6ItlSyY9SULm8w1SlbmZ1Z0za6AekcDT6MyNbZCGJeyBZIGl9yesbLuure1lJeNvctKDnNIyPtDcW4tppKSU3uVAaXPK8eb+H9FOhVqt/PLZLvjyepy3UuIRxstzWcL072eVZaO4SCr1O8e9Tjpikefd1eZWlL1CwEZnOZHUcStys5UJxQK7FDLSRupVraRSMFTvaA64gsVCVcYYf7vEA1SDsYAHYwp6G1yEmyc6ApOU81AkW/GAR+hmxoPSBQDPIyzY/8AlR96f9rQIxDmsVS7ImXmpQBxpwNv6AEpO6vSAOE5MrdmJqQOUMuyvGlkpFrG1/mYAfMCVDjyDCz4gnIr1ToYjKBe1UPhlC2nFJReywnn0v5Rrc+XVjUfTo17no2VCncU50n9WMxfsVMNzjc0w2Fbp0XbS1tvrHx/ErONjxF6/wAuTyvZ/wCC2lxN08/qWzXqaBKsJQkJR4RtH19GnCnBRprCOCpOU5OUuouYmwciZzKbOR1QN/hPr0iVKKnuupimV6bIqYkhKNucJ5GpPXXW0aZS+Vwbwy+oVodfQ84tgG62ki569Y206mp6SNFw0hokmxud9Yy5UPAyZpjuXsEn4VkfWOCS6o7rCei4g/UD4fqIl5hKz4Tor0PP5R5d9bfEUHBdeqPq7ujzabihqxFhlE4UvNOBK7CyhqFDltHn8K45Ph8JW9eGqGendM+WqUZxqa4PTNH1h7DzciFuuuBSzuo6ADoPOMeK8YqcT00KMNMF0j3b9S0qM5Tcm9Un3E2uVHjPOO8uXoBHrWdvyKUaffufU0KfJpJPsOfZ9J3ZZSdlEqPpHpxjmphnxVSeqTl5Y9N0tpKswGo5x2qlFdDVkuKUACSbAakxm2ksshl+Lqx7cVNhfCk2j3183FD3U9Y4p1dTy+nb/JmlgsYakc5QpDZyp/dt+6P4nD+UY0oOTzjP8IMeZqRC2il1RPMqGlj5dBG26o0pUnzt0tzKjUlTmnHqZti2spYaLKAFZjZKiRcHmfWPnOB2arXnPl9MN/t2O27qzmlGP1S22Gzs4VMKlQt9ZXc9y+4AA59I+pptzcpvu9l4ML+jSoSjSh1S+Z+WMk/NBppxxWyEFX0EbTgMQnaFMPU5qaZTne46nig+8M2mnOKQ5V/FM3VWkyYkVNrUpOdZSbJA3sSNIAsUmVD9cl2b5ky6Rf8AlF/ygEbRN1MoWU5QbW5+V4DJWxQ3ZKHhu0oE+h0MCmYY4wrOuzjqpIJDMy2OKTsf94EOuFez16XmGpiYmitbYsEjbL8Nzy8oAZMFK9mnpuTVolauOz6K8QHziAcKjJJeaW0saKFv0jBxUlhm6jWlSmpx6ow9tCpGbU07mSjN3iNNtQfneOS6tvjLV0sJ1IdM90eheRjTqq5p/RPr6M2HDdWS8i3MbA72jzeD3bS+Fq/UunqvH2OS4p/rXRl2rSq3GlIbcLaj7wj3KkNcdOcHMngUqxVUoUlDpupItny2v6xw1W1s8v1MkhLqtSMlOpm5chQWLLHI+sZQepbbNA1iiV5qYlkTIIQg75tLG9rR1RqLTqlsY4F3G1LDgWBs4LpPLMNR9Y56qxLUujMlky8HqLEaEdCN45Jx0ywfZ2Nyriipd+j9y1KVF1r924pI6A6fSOerbUq31xTN1aFJrVUSx5PJuecc/eOKV5E6fSFKhTpfRFItOnTjvFIrply6tDKd1nXyHM+UdVJb6vBwcVueVR0J7y/jubLhWUCdR4UJCU/KOu3jmTkz5Nh9x0JBUohIG5JsI6nJRWWYmb4yxaZk+zSV1jZa07fXpHHUqczbov5M0sAugYe4i0trKnMm+UdxP6mNUY6nhIvQ1eRlktICEJCQOX6x6EI4WEjWCMT1HKgoBAvopXJI6mPneL3nNmrWlv5x38L/ACddvTwtcjJKdJLn50IGqUm2YbWG6v68o9qnbq2oq2X1PeXp6HXZYWq8qdI7R9WbrKsJbQlCRZKQAPkI6ksLCPMnNzk5S6vcUe1CdPAblG/3k04EADfKDdR+kUwL7bAaShtGgQkJHyikK1Vmg20tZsAASToOXWAE7sPky6/NTqticqb9Cf8AaANBMopwleneJIuT1NthEKHZuXDiFIOygRFAr0xRLZQrxtKKFfLY/SBCxaBRcxmytsMzzQu5Kq74+Js+IecCD1ITqHmkOtm6HEhST6xiyip2jYX9qb4qB9ogaj4h+ojXPVFqpDqv3PSsa8HF29b6Zfs/In4Mr6kHgqtnTayibXA5fKPE4xYKSV9a5SW8l4fn28mGmVCbt632flGr06eS6m4OvOO3h3EI3cMPaa6r+6OatSdN+h7UKe2+gocSFA87aj0j0mtSwzSZxVsBvgqSgBxs+E31/wCY4/h5Rfysz1LuW8N0QtSjknOXSlSszZHLnr87RXhZjUXUnsfOI8SBn2ZtQPDHcUbbW8KgYwk9ccLsXAvYqp+UiYRYtrsF2+Lkr0Ol4141xwuq6Hfw+7+Gq7/S+v8AkX3GlLIQgFSzqEjmPOMaOVLUj2OLzp8jS3u91jv7nt8qbqJ7u9979IxnGTnjG7N9lXoRtlKL2j18oa8G0kpBecslxzw39xPz2Jja8RWldD5q6uZXFVzf29ENjuMpdhPBYCn3E/CNCfX1jbz1FaYLPqcunyK1bn5h85p5wMscmkHvK9RGmUnJ5luzJeh1obTj5CZSVKGh7yxlBjYqNSe7JlIfqVSFNpAWoD+FAsPmecdMaOOrMclufnQgZR4jsI8zivFI2kNEfrf7er/sbqFHW8voY/i6sKdWWEFRcUqzhGwF9EjrGHCLF28fjK3V/Qu7b7s6o03dVFRh0/U/CRomAcMiUZuofarAv/COnr1j2KcWsyl1fUl/cxqNUqX0R2Xr6jTfroBvGw88zmlTPt1QdnD+5l7ssX5n3lCKQZbwAgdq1XyshlHjdOUAQIPOFKOJOnNMpHfWBf8A1LFz914GQ1MNBKQkchAHSAFmuo4Ewl//AA3bNueR91X5QIz7WLQB4QCCCLpULKB5g7wAt4SmTITaqe6fsHbrlFHbqpu/lyiA0CIUzTtCwWbmZlk2IN1pHLmSP0jCMnRlrjun9S8o9WlUheUlQrPEl9Ev7MG4PxWri8NyyFe6B7xjwOJ8MdHF5Y5x1fmP+jStVOToXCw/5HSfqz3EQR3UAa9CfOPMnxmvcOMobSXZd/Jvp21FQerqFGapxEKSDw3CO6TtfrHtWXGKddaKnyy/Y46ttKG63QKmWHmpa0y6hwi5BI1+Ud8oOMMOWTnzlifWJliZZU2okHcG2x5RoU9LyZYAOGKgppZlZgXac0Tfa8ZyS+qP3AxSlOblL8O5WfeVuB0HlGM552G76nr9JZmHEurFlJ1UBsroVekIzaWBugNWqs26shx3I0nQIRur1IjFZfbICFCm81kSjBQjmoJ1PzMZ8urJ9BlDfScPd7iOMAr+N03t6CN9Ok4LOyMW8hqaqwQMqbKUOmiRHmXvG4Uloo/NLz2OmjaylvLZAiWrziOIXNQfB/t5R5VHitxTi49ZPz+n/wC8HXWtqTUXH7iLirEz3ELaFArOuZOuTyj1OHcJgo/F3md90n1k/VGmPMrz5Nv934Gbs+wZw7TMwLuHVCTuD8R8+gj2251Z8yp9l4Rsr1qdtS+Ft+n6peWaDGw8sTO0OsrsiQlj/eZnQkf4bfvKPTTQQBZplPRLstsNiyG0gep5k+ZMUh9zLoQkqOwgDN8JyZqtXLytZeX1Hmb6fUwCNnR33yfdbFh/qO/3afKBS/AEgCtUZNLza21i6VAj/f1EALFKcUM0u7++Z5/Gj3VCBC2YFBmIaKicZ4SjkUk5mnBuhY2I8rwIdcFYlU8Vys0Mk6xYLTycHJaOoI3iMo1xAIGMsAB0l6W7q9yjbzJT0PlGMddKWul912Z6lO5pXEFRuvtLugaMOVCZp5StVlA6JOilpG2scys6ELhXdCGmT6rtnvg10+XSnKjXlqj2kuwtydempRXBfbU4AbAEWUOWh5xz3vDLO8zJ/wDFPz2fudLoVaUdVJ64/ujSKVNrUtDakXSrU5x4R+seJwm4qxrcpVE457/2NdxRpuk6ncIVnCsu+PDw1clJ/MR9XOnGS3PKUsCtM4LQghK3s673ShKdd9z0EcropPSnlmeoNTVHU0yFrIKxoR0+cJ0dEMkzueLoBcZzJ94d5I0JHkesVUNUE11Gdz5wzhKnIB4bWdafFxb5gfQx0QnF7dyMbm0hIskBI6AWjaQTq3WHRxcyVEN3Nk8wOkfGXlStcXPInUSTePRe569OlThTU4rLa+5nE1VpufVwmEKQg+6nc68zyEfRWfD7SyeYLmT8vovZF5FSpHVWeiP7jDVMOVCXlUJBDhXZKrC6kDkB18zG+FtRp1ZXEoapvt2z5ZolGFxUVKlLRBLdvv7B7BWAUy9nX7Kc3CdwD1PU/hG7TKctdV5f8GVa7p0oci1WI933Y9xmeYA8XYlRIs51DO6s5WWhutZ2A8vOKBdwxRnGiuZmTmnH9XD/AJaTs2nyEUgdgDO+0rECrJlGNXndAByGkAP2D8PimySGU2Lq9z1Urf6QKNEoxkQE79T1J3gDtAEgCQAv4qpa1BMwxo+1rb407qQfXlAFSQnUvth1GgPiHNKuYPzgQ6lMAB8SUD2nI40vgzTOrLo/9VdUnaAL2EsXe0KMvMp4E434mzssfEg8wYhRpgDwxAK3aG0oy2ZtkOOhQyqsCUa7xhU0tYnHVHujss4znJxhU0P+fQQm8dOpsHm9RuU6X6aR4dX8PWlV6rWppf8A1fb2ZvqQurf82GV5QeksdgpSeInv6ZfeT63jB8P4rafQ21/VP/BzKtb1OuzCtKrTTWcp+0UT33d/l5CNEOKXlFfPSWX7pszdCEukgu1Xm3EnuZgN7xlL8RaXidP9yK09Tq1WQR3E6DodIxl+JVHbl/uX4PywBV660Sh4K4a82UKTzPRQ6RP/ACN9cSxTp4a3yOTTj9UgZWsdZCUlaQoC9gb39LRujw3id3vVk0n522MedQh9O7/qLf8AbJ5YKGkkqVoSrXU9BHVT4FYUZaq0tTXRL+7OmlSvLjenHSvLNOwOxllEEshlw+PTVR6/OPYi1j5Y4Xg5btSVTTKevHcYBGRykgAJizEzUi1nX3nFaNNJ8TiuQA/OKBXolIdce9un7KmSPsmh4WEnkOqvOKQYhAoAxdiJEowpajryHMnkIEBPZThhS1Kqk5cLVctpPup1F4A02SQVq4qvRA6Dr84FCEASAJAEgCQAnV6QVKOKm2ElTSv+oaHPXxp8xzECYLMu+hxAcbUFNq2I/A9DAZPuBQTiChNzYTmJbdQbtPo0Ug8vUeRgCvTcXvSqxL1ROUbNzaR9mscs/wAKoEHll1K0hSFBSSLhSTcH5xCn1EAv4pw2iZbORCA7yURb8I1VaSqLwddC+r0Polt47CqvsrSpCTxMjvvC1x9YtONSmvlmzqd/RqbVqMX7bAl3sym0Aht0FJ3ANr/WNvPuEsPD90a3S4bN5WqP3yc2sIVRu4SVWP8AFGPM2+ajF/Yvwdk+leS+x7LYQqdstykf6ovNx0pR/oR2dj3ryf2OjHZfNLN3HEpB1sSTF59w+mI+yKocMh1UpfcJr7LMiLocC3b8xp9d401YVKv1TyzOPEaVHahSS9erHPD2H25ZtI4aOJbvKA3+sWnTUFg5K97Wr/XL7dg1Gw5TyAE7EGOUpX7PIo9rmjocvgb81q/KLgFOhYbLbhmZpz2icVus+Fv+FsbCKQO3gAXXqy3LNqWtQAA5/wBbwAlYQoLtYmhNzKFJk2z9mg6Zzy9YA14J4qglOjSNCBsojYC3If1ygUJAQB7AEgCQBIAkAeEX0MAI9WpD0k4p+UTxGVm70v8AipvoecCYLdNqLUwjiMKzJ5g+JJ6KHKALMCnxMMIcQUOJC0K3SoXEALSMPzMmSumvWTe5lniSg+SD7sCBKT7QW0kInmXJRzqoXbPoqJgZG2UmkOpCmlpcSeaSD+ETAO0CkgCQBLwBIAkAeOrCRdRCR1UbRcAT692lyEtmAcLyx7reov6wwBAbx6qqPhiYdXJS6zZKWwQXPIr/AEikNGpVMalUcNhAbTzturzJ3MAWyYFF/E2J2ZRBUtWvIDcnyECCth3C0zWHRMzmZmTSbob2K7ajQ8vOANal0JUlLTIyMoGW4FtByT+v9EUKNNhIAAsBAH1AEgCQBIAkASAJAEgBOr+EFcT2mRWGH/eSPA55KH5wANpuJkqXwZpHs0xtZXgWf4FQIH1aQKeEwBVqzrYYcU8lK0ISSQsAwIYPhpE26XHpGYDagokMZ7G3LKOcAO8zjmfkG2zMPtOOrFzLqSc6fW0AGaR2oPutF32RC0JNlFK/CfMHaACQ7SSEhS5F4JPvaZfrDAOU32qNtJC3JR9CDoFKsAfQwwCvPdpzyGg8JIpZV4XFq0MMACSnaTMzbqWQ+xKZjYKIJ+hMABa1T5ydnlSTM048poXdWtVkX6ADlAAydYdfadkXmUNzUpdaFNi3ESNwevWAPGVzk20zPIbZdTJkJ4KB3hbmobmANboGIDMsB51ky6uaVaX8xflACxiLHgz8CTSX3laAJ1APnaALuFuzklQnKsviODVLO6U+o5nygU0dppToAtw2gLBI0zDl6C3IQARQgAADQCAPqAJAEgCQBIAkASAJAEgCQAMrlAYm0ZXmwroeY9DACTMUefkDdhXtcvvw1+JI8lenWBD7p2MJZ05FlUu7zQ6La+R5wB9Yzpb03JLYllpClkXJOhHS4gBBotG4KpeVnqcsLSqyJpkm5594jlAH1RXGWq3NKqJSClJ4XFF0npvvpAHPFCZFchNTUgpYKnAh1I0SD1AEAXMUPKRhuWAWe8U7K1P5wAKxjPNu/s+UfdKGUM5nD5kaXgDhTp8TFHm5MqK1Sys7RJ3TmO0AfNfqEo9R5NLeT2xKgAlCe9oedtYAPP0Ofk32Z+Vb4qnGkh5q+t7a3gC/QKU/7a5UqhkaUpJSloHkfi++AKjWIpGnKdEmFOOuklSU63JO2nKALDGGqrUzmmFexy2+U6KI9OW3O0AP2GcOSsknJJtBbnvOqFz81fkIFGFmR1zOHOr7h6CALsASAJAEgCQBIAkASAJAEgCQBIAkASAA1bwxLTQs62k+dhACXN4AmJe6pOZWkfAo5k/Q6/SAKf7YqbGj8ul4Dmg6/Q7QIDaniSQmbCdlF3Gl1JNx8wIAutVSkrl1SoKW2VDVNrG/W/MwAAlsJ04KRmqK3GUKzJaJ0gA21LUpEyqZU6l1ZFsi9UgcrCAB85N0dDy3gohS05VIR4SLdIApyFfpzKgZORUtY2OQk/hABxD1amr8GV4A+J0hP3E3+6APpns2cdOaoz5V1bZ9drkX+6AHPD+G5aVt7HKpSf8ANc1V9Trt0IgUPCnlWrqyr+EaJ+kAXUIAFgAB5QB9QBIAkASAJAEgCQBIAkASAJAEgCQBIAkASAJAHw40lW4B9RAA+aoLK90/184ABz/Z9LObpH0t94P5RAAnezWSRmUtoLF/jWLa25EQBzRgWmgf9Lr/AOVy30v+cUgYo2GpRtV2pRgKA3VmV/7KMCjKzJuW0WhAt7iB+kAdP2YD41rV6nT6QBYalEJ8KQIA7wBIAkASAJAEgCQBIAkASA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30" name="AutoShape 6" descr="data:image/jpeg;base64,/9j/4AAQSkZJRgABAQAAAQABAAD/2wCEAAkGBxQTEhUUExQWFRUXGBwbGBgXGR0fHxwfHBcaHRwgHBwcHSggGh0lHBwYITEiJSksLi4uHR8zODMsNygtLiwBCgoKDg0OGxAQGywkICQsLCwsLDQsLCwsLCwsLCwsLCwsLCwsLCwsLCwsLCwsLCwsLCwsLCwsLCwsLCwsLCwsLP/AABEIAN4A4wMBEQACEQEDEQH/xAAcAAACAwEBAQEAAAAAAAAAAAAFBgAEBwMBAgj/xABEEAABAgQEAwUFBQUHBAMBAAABAgMABAURBhIhMRNBUQciMmFxFEJSgZEjobHB0RUzYoLwFiRDU3Lh8TRUc7JjwtIl/8QAGgEBAQADAQEAAAAAAAAAAAAAAAECAwQFBv/EADQRAAIBAwIFAgQFBAIDAAAAAAABAgMEERIhBRMxQVFhcRQiMoEGM0KhsZHB0eEjUhVD8P/aAAwDAQACEQMRAD8A3GAJAEgCQBIAkASAJAHhMAC5zELDZtnzq+FHeP3QANer8woXQwG0/E8qw+mhgTIIrNVfZb4szOtsI/gSLn06wGQJRKxKTrnDRPvLc+E90keX1gMlJFRkjPGRcU+ly9gtThyk9N4EOtKTKzE4/KJD7amQSpXEVY26awGT4w2Wp0upl5mZa4JsrOq4566+kNhueHE6m3S21V0LXtZ1AsT0zCBcjG3iiosAF6VS8j42VXuOsAmEaf2iyqyEu5mHOaXBl+l94FGqVnEOAFCgq/QwB3gCQBIAkASAJAEgCQBIAkASAJAEgCQBIA8UbanSAA01Xbkol0F1XMjwj1POAFTEmIZdgEz82Cr/ACGj9xgTJSw/iBU0xMql5UyoSi7Dh1K7QIZtSakqcuZoTc4+lVg02SECx961hygUYe064dprr6ClgZc6DqEkclHrAgfmcQ05uelxLsoefdCQFtf4YJ5wAoVbD/tdYnGkqKXUJ4jSh8SdbfOAPvsvmnTPTjj4IdDKs1xbVIIgGcsELcFKqjrVytR5b2ub/dAF3CsnSv2QDNKRmcUQ4q/2iTfS0B3GupVhmlyDZaUXcwyywJ1WTsfSAFvB03MTM27K1JKXO5xMqgLpvsARAB93Ci2e9IzCmj/lr7yD5C+0ClyQx+9LqDc+0Ua24niQf5hty3gUfqbVmngChQN/60POAL8ASAJAEgCQBIAkASAJAEgCQBIApVGpIZGuqj4UjcwAHmG1um76sqdwyk6/zQApdptWm5Rhp6TsllCxxUpGv/BECHFzDMjUpZyabbu9Mt3zX8KwNQOmsCFTshq63GHJN4K4kuogactoAHt4JmZZ6YcE83JsOqvfMM5H5QKX5Kcp7UsqVUt6ohRzE5So38jygQ+6GlLCs0jR3Uk++vf5XgUKh+pZsyKa0lXxE94+pgTB6p2qAk/s9jXcpOp9TzgXBwRU5lm4NJUhJ8Qa2PqOcCC+JOiqe4j0q+wq9ylSTkv+ECl6fwfK1CYD3tgW2lOVtpCgC3bawgQpYXwzMSdWWXM7jKkEJeVzHIEwA24rrqJKVcfUe94Wx1UYAy2XbnZSSE+6sLbeWc8u7rmBO6QdoFGkUxyWS1MSDmVLoChLOq3O5DfQwGRxwhjpL5LSwpLqfG2od9PU67jzgUeWnQoXSQR5QB9wBIAkASAJAEgCQBIAkADqhUCDw2gFOHrskdVQAlVbGshIulDrxcfJ76gL5f8A8xCCjimddlZpqrSzxmJV2yXE3JCRzFthFAcnMbS00pMnLsrmg+mzthcNhX5iAKuHWkUVLrL7/HK1Esy7XeWOlxyMAGJSQqMzcttNU5pepVb7ZXrbY+sAEpDs6lUnO+pyaX1eVcfSJkDRKSTTQs20hA/hSBEywWCowB5AEiAgUfOLuQ5PspWLLQlQ/iSD+MMsZFqqYAknjmShTC/jZOX8IuSgt6iVOVH93eTONDdt7RdvI9YDAuV4SlVyy8wp2RmkeBDgsknna/i9YoKdRwRPPFsVCZbEnLi90HdI8tr6WgBYrVVM/MB5SXm6fLnIlbW7YGgWbQAzyFEfe+1U+nK0nNL1Bo2UbbJd69DeBBrwljJRdEvMZG5k2yFOjMyOrZ2S4fh2PLmIFNElJkLHQjRSTuDAp3gCQBIAkASAJAEgAdUZxV+E1+8PPkkdTAASYmWwHWGXUl/KTbMM6lW5wIZT2dTEhw5mXqKUpmCo8Rbu5GuxO1tIAudmEmhUtPtun/8AnEkJUvQeqb84AMYap63UFikt+yyuzk4sfaOcjw78vOAHnDmEZaT7zaM7p8TzneWo9bnaJkodV1P3xH6gWsQ43lZQd5XEX8KNY0Ous4ju/wBi6fIh1XtTmlGzLIaB2vqYw1Tl1lj2KFMF9oy1u8GdKU5vCvbXoYsajhu3lfwRof5ysMNAFx1AB21veNrqwXcmGcZvEMq21xVvIyeR1+kTnQ7MaWZbV+1CacdUZUBLSdri5PmY1ycn1ePQq9C9Ru1V2w9oYzJvYqRv9InMnF4ymMJj9R8Sy0yLtuC/wq0MZxrwls9mRxC9o3GINr1Cl5tGSYbCxyVspPmFcjFyXIjz9Om6akgg1Cnkd5KtXWx/9xr90UYBEjh0pImaO8lyWdP20u5qkJ9648tdIpATXqmqfdFKpiQ1LpP2pGg/i/lGsCjY/glj2NEqCo8MXQ77yVjmk8hflAFnBmI3uL7FNqyziE/ZOHaYQOvLOB9YA0aUmQsdCPEk7gwKd4AkASAJAEgCnUpzhp01WrRI8+voIAT8bT0xKSTq5ZHFfPjVzTfcjraBDI8MSKJqalTJLdM0CVzTizYDrbr6QBqOLcP01eabnGwAndQ0KrW0tzJgDjQsPLn8jkw37PIosWJQaZ7bKd636QBoSmilGVoJFhZKdgPpGLzjYoKmkTlrhSBbcJFz8vONE4VWtmXYWKmzNKSS/wAQN/CD3lfTaOWVKp+rcyyuwGfpybjM0C4oWbR8I6qPWNe8dig+boTeuRRzAhJUeZ6JhqWMIC7OUZYWWzZSifHyT536xs5mlZXbt5M6cFN4bwO2HmWZZlKVNcZzmtet/S8KV7p/9TTZlOzbbxNYRQ7QsNt3bdZQQpWpbG30jtr4ilLpk5Ib7AGSoi1KSsWQFcvSOFy2wzaG5GiNoNle/wCFXIHzjCT8lCLNNTmIS2A6ndI2WOoPWCTewC9OfmUJuznUm9ihe6T+kbqamumxi8DZJLfIBWEi+4O4jqiqncx2CAjYYiJX8JuS7ip2mAJc3eltkPDnYclRlkvUWHaSmeUmfpivZppCsr7StLG/eCh/V4oH5tJIF7ZrDMeV+Z9IAznG9Xk3325Zt20yk3beToELB0TfzgB2wPidU22orAROMWTMt/ENgtN97gX/AKEAPTDwWkKTqDAp0gCQBIA+VrABJ2AuYADIUVqLp56Ng8h19TAh8qbUNwfpvEAhVnAzbc0J5h72RtHemANiPLXnFAToVOVVHkzsykplWzeVYPvW/wARfW9rgGIDQxApIAloA8MAVJintrvmQLkWJG8YuKfUA3+zDGZJANk+EefWNXIh4LlnBWEGTmuTZS8x/SJ8PAZZn9cxW/TZp2XcQh1sWU1fQ5T5xmlODxF7GLSfUCpxu69NNLdA4Xvge6D8tY1VsyWZduhYrGyNUYwmyWxlWSknOg9L6xY0INZRcstt4XZ72YFQJBt0PlFVvDuMsKtyiBayRcbHnG1RSWEYnXLGQPYgJAHkCCNjDDrjTv7RkR9skfbsjZ9HP+YRkmUWsdVN6ZpqZmQWQydJhI8afiGuotFILNNwo2AhCP7xLziAW30iymXR8XO14FC07JzdNLM+SFvtdx8J2db2187a/KANco9QbUG3Wjdh8ZkHoo8vLp/xAocgCQBIAF1ZeZSWgd+8v0HL5wIzNu2ZEyWGnGFKDDavtQjxDz9IAVKPM1Jb6WqdOGZBQFFSwLI8j5wA6tS7lTfRKuKzS8rZU0sbOu7hA8hzgDTUJAAAFgNAByEQp9CAAU9XMrrjI8QTcHpfrHJVrOLcUZJFui1Np1Fm1hwp8RG1+cbaM04rBGgRjOtrbYJYI6KXfVPyjmuq8sYh07+T0eG29KrVxU/p5OOBKu6pgCZGW3gWo6rv1EZ0KiisS6dicRhSVV8p+68DKZ1v4xG/nU/J5+Gee3NfGIc6HkmGI+N2JGampUOqSohRCiDsLe9GEq0XJJP3M1B6c4E6l0qXQ4+G7KUlwhIPvJ8o5qtRyeDLThJmvUuaQlpCVKSCBt0jop1YqKTZraLftrfxpjZzYeSYZQq1RygcOyrnUjl8o8ri1eryWqPu34Om2pwlL5n7HSSqIKftCBrYdT8onCb2rVornfZ+TGvTjGXyl1DmpEeunvg5zpGQJAHkCGcYgkv2ZNmaQm8lNnJMt8kLVpntyB5xkUCVF0UmalmJUhEtMqK3FrN0m+uh5adIoPjE3aA0tz2aSZMySbLVbTLzt9+sAXuzSaMs+9Snu6hYLsvfkSLqT+f1gDVqc+VJIV4kmyv1gUtwB4pVgSdhAC27OJSlTriggOKsCo6AchEIeOFPDWpVlNZSV8wU21igyzD6kSjczMyKiUTa+DLtkahRNifQQBrWEaEmSlUMjVXicVzUs6qP1iMoZvAHi3QnVRAHUxHJLdgyfEFPm3ptbLQV9orvucgj19I4eS5TZnnY0ujUxuWZQ00AABYkczbU35x2xSSwjAUcRUsOu+yNK+0cBW4o7JSNRp1McU6SlU0R92erYf8AAvipdFsl5f8AoDMVUIl0rcWEJQS3r1Bt+UaFGT2RzXcdNZ+u/wDUsGop4QeLiQ18R2i6XnBzZKn9oWP+4b1jLlz8DKKft0ncnit3O/6xlomNXY9RPyYUFB1sEbeUTTMai0MQMa/3huJy5+CZRbfqKW0BxbiQhWx5GMVFspdpjxcKFIUCkncc45L16aTi/wBTUf6m2ksyz43DgooLxJXZQsU9LRlYUo0Zu0l1jun5RKrclzEWqy7w1pVsF6fzD9Y9asu5oR7Q6pxbjmBr5EQoz1PDDQWvG4xPCqAKtVkG5hlxh0XQ4kpPzGh9YqKjM6ZTUTLTtMnklS5Q9xWyi2NUkddIyILycbyVPCm6bKlSwbKdcHP1iFA8/WJpTnHeGSclVJdTYWug/iIoN9ptSS6liZQfs30C+uxtp9NR8oFDsAD6259nlG6yE/rACVjOXlJpSKe+4pCiM6Ak7W5q8oEEiewhUWGlNyU2JiWd7ls1zY6G1+g6QA0YJpCFTaG0i7VPbCR5uq8RPUiANNvEKewADxXNhttOdOZClWI6HkY0V5aVnsWKAc7X0tWbcJJmCEgI8RvppHMpPdYzkywOUm0EIQkAgADQ7j1jtitKSRgJVSnxJVF513RDrPcV5jlHNOXKqN+T26dP4myjCHWMt0KapJlcmn2xRbS64V+ep0EaoOUXlHHfyjKs1HosIW6rOqLS5dBCpVCu7pqfWM1JKSfdmhW9SVOVRLZdRacFibgR0pnIfBA6RQeEawIe6bEAg+UCjXTKomaSmWm1hEugd1Q0NxGhxcHqj1NieTQ8OpQhtsMnO2nwnraPJ4jGUqetLeLTOig0pYffYcGHA46FJ2Cd/wAolrWV5xBVYfTGO/uJxdOlpfVs+cSyBfl1pQbLHeQfMR704qUWjlTETDVYyzaVXsFizieihpHDCTjNN/c2NbGmC3KPQNRLQB82gBHx8ky01KVBI0zcF/zSrYn5xkUWHsM5Z+cluHeVnG8yXLaNqte+blrFIc6jR5dCGlTc42ZhtstHKR9oD4QfSADPY3OlyVmJJR78uslvySTcW8r/AIwMjT5OZCkJJ3I1gCjPqu+kckJufU/gYEZh2Mq481PTjhl3PtWuC0vKbJHM38/KAPqi1Zt1cqlhSwzIy6nHDe13Lc+ovAGq9m0kUSQcV45hRdUf9R0+6IyjVEBIoFXtECuAiwukL73lHNdJ6UZR6if2dtLmaip5YzpZTZKiNEnoPOJQhgNmtGOkxMt7SlvrfKsv2DNgCdio9OscVwpN5PpODKmlpzvIGYve4kvLLI8Sr25bchyjUm9LZ5lKmoXih4kCpalrcQVIykBVinY+vpGmMcrOT6SveUaM9E1jK8bexXncFO5rhTeXKSVX0TbleOuFXCwz5O6jSlPVR2T7Pt/oUFIsT5G0dOTjPlQi5AzSeDXlFNlIKVJzBV9PTbeNDrJmWgq1LDrrDanHMuUKygX1V5jyixqJvHcjjjc0jAisssyfWOG7rOlTnNdkb6cdUkh1pKVhf8CunWPN4HTrU56n9M1+50XLjKPqgwI+pOEzHFFD4U+VI8LyCTbkQI47iPzbGcWOeGZkuIKtwAB9I3UZZRiwzG0xIYoBGKqYJmTfZO6kEp9RqIqCM5dlFVGmS6lTJlgzdLyr2vlNrHqdNIoMwAkU+1Zi8ogf3V0+8ob3gUfOzOeUzVWc3dE0xYg9QLj7wIBGqTedC1JBUACbAE7HUc/OAOkw4SqYUBcjRPmQNIAzGaxdVm7iYp6HUa7pvp/xAEen5WYkFPSzAl3ph5LDqUjbXWANjkpcNtttjZCEj6CIU7wBIABVWazqdaWElnJ/Nm9I5qlTdp9DJIqUhYZDSGQ223f7W+6lHa3UxhCp0WcY/cYGgx2GIJxBREzSMi9hsOV+pjXOGs6rS7lbS1QM0xswENstp2Qu3rHA9lI2203O5jJ95A2g34pt0N40wPa43+UvcIVAK4C82nU3ivpseNY6OfFT6HOWosq4W3g0QAmxQPCo8yepjcq0sHPcUeVVcPBKhTpRvM+pk5UpIyW7tzsfWKpyeyNLSKmGMxlrpvYqJFzsL7RjVXzFj0BuO752gb21sI2UF1MZ9h57P0Xl2AdjeNdWmqjcJdGZKWndGiss5RYR1W1tG3hoiSc3J5Z0joMBH7SlcNUu/sBmSr5gCOa4XRmUS12dO2YKSdSSflEtns0JDbHSYEMARI19dIqBk8rSULTVJBxWRtLgXm+FJ1MZDuLP9sKc22hhqnl9ho/vFDUm+qr2gXB912rtKmpCdl9EcRIsNCnUXHlAI31cohRzFNyfWBRVnHHfZnlMi7xJyX5qgQQ/7TV9rurlQ4SLcucAcqTRHWfYkPizsxNF1aem5gDan3QkKUrQJBJ9BGMnhNsyjFyaS7mZy2P5l2bDLaUZCrprb/iOWVd0rGpdTfT6fc7r22hRrU6MHvjMh/ps4XCoHlHmcF4jWu9XNxtg016Kp4wKmOHQ1NNLGgI7/mBzj0LrGtM0xA2CVidqa3FE5GU/Zp5X6nzjOhFZyyNmpkx1GJIAyTtA2b/8hjzX+o7bL8+HuB6CBxTrbumNED3eNfkr3CjkslbZQleYG+hjYmfNA3E0wpmUaQhWUbG0ZwWp7kbPjDM0p6VeQs5hcAXizjplsQvyUqlCCgqy2I0Ea2/JQDjwd9rXNveOij3Nc+w99nv7mX+cYr80y7GjkR3mJIAUO1BgLlEp94rASOpJEaa6zEsSlhVopWpA8RypPkANY00OrQkNdQnShQSByjy+LcWrWdVQgljGTooUIzjliPI9oT3tXBfbQlIXlJHra8e5VninSrwfyySz7mdnaqvGrFv549F6GjRsOEzauSRXU55hGipiVFvUCMisG4BcdRT3mHJMJclkqHeT+8J/GBBDn6S7LybBeRw1LmOIEfCCqBT9Ps+Eeg/CBRCrlXMrT3X0jMpF7DzJtAgMlvb3aQFh9KZkgu8S4tlGuX1gAdQqyucdpTro74KkqPUjnADj2kVbgy5bB7zn/qN447ueygu56/CLfXW5kukdxD7OZXM648fdFh84878VVVQtKVqu+7NEanxFzUrfZGlYfcu4tPkI838OSxUkvKMr2PyRZUx1RC81xkC62wdOo/WPpq9LUsrqjgTwUezfDnsbannlBLr50SeQ5DzMZQcYpNkY8ARuISAMk7QNm/8AyGPMf6jtsvz4e4BpdWaZzFVlE6a8o1xjJLZHbxa7VWpy49I/yXBihgDwACMsT8Hk7HN/Ecu4AlbaVJGw6Rlia7E2JL4hl0ApQ2lIO4/oRMTfYbHQYlZ+AecTE12GwIxTOtzKEqRYKQb263jZSk4yw11JJZQ+dnf7mX9TGS/NHY0ciO8xPIgEftRmwhMvm2C830jnuH0LE++z9kjiOL1W4bgdBGFv1yJBSsu/bBP8MfKfiB6rn2SPStIf8WfUy/HUtw5sODQLAPzj6PgNT4rhUqL6wf7GNCp8Pfxk+ktmanguq+0SqSfGjuq+Wx+cddvU1w9UYcStuRXa7PdC3iFtRrFkGy1SpynoeRjqOBimKJXv+5T9RAbAfGDE4iXQJ1xLjnFTlKSDpcaaQIfotnwp9B+EDITVySH5ZxhwXQtRSf1gQzWoYHMuizlUDcoTYfp8oAYjLMS6qR7MoLZCykLHvEjf1gDQK5hyXmlAvoKiBYakafKNbhHVq7o6aV3VpQlCD2fUS8cyxprCDJDIlSjnvrc8t45L6zoXdeFS4We32OiwgnTnFdeqCGBKqXkNOqtmXcKt1jw40o2PFnSjtHOF90JSdW2y+qGSpzDrbwVmTwcpCkHxHzEfRVZOMs528HAugp1+qhpjiLTnDSszf+o7X6iOVNvb+hkO1FmVOS7Ti/EtIUfmI74Z0rJgy7GYMpxvJuOhIaQXClwlSRHm7NtN4OihU5VSM8dBJMsm6syMqkmygdwY1T1QeE8n0lo7a7Upumk8nnsqPhjHXLydfwVt/wBEH6ZgdbqQopDYOozbn5R5dxxqnSlpT1M4qrsqbwoJnxVcELZBXlC0jcp3HyjO24zTrPTnDLR+CqSxoSYBVJoIIAt5x6SqSTydFXh1vODio49fBTk6U4tZQhClr5AdI7FOMlnJ8lXt6lGbpzNXwJKrbQwhxOVYOo6RrTTqbGt9DRVCPQMT5IiAzTHjgmZxLY1blhmePK5tYescdaWZPHYySDOD21G+W/e7y1fCn3UiMqC/2SQOx1WiwhbqLZ8wSi8fPWttDiPE5KoswWc+y6HoNulQSXVnmGKUKpKhycBJCzky6aW8o9/hdrTsnN0ektvsa+IQScI90k37jZQcOsymbg5hmte5J29Y6Y04x+kwubyrcJKp2ErFky8mqurlkcR5uWGVPrG05GK05j2poacD0ja6CCvpcb7aQILk2gimyl1FRW9e5N91QKfp1nwj0H4QKKE+hXDnW2/HYlFvMcoEMWpDDUw5KyyuI4hkLcmUqvodcwgAxR9JJTzaVJl2Z8KZzbhJOsAb02sKAUNlAH6iIygHHVM9oknEjxJ7w+Uaqscx9jssaqp1lno9n9zO+zh1aULSpKkpCgpCiND1Aj578Q1ISqUq8JLVjde3Q66dF05zptbf5NTqEiiaYsdym6SNwbR7tGpG5oqa7r9zy5RcJYMhxFMOezrYXrlVqelo5IZjPDKzRezGoLfkG8w1R3AeoEd1HKWDBjWI2kMtxk9MJSTKXLmfUDpHnxUXP5uhn2FWpSq0cF1YIceBDoPUbG3KMamHBrx0PR4VKSuY479Qhg+SS7MgK1CRmt5iPF4pWdK3enq9j6K+qOFJ477BPGeI3UPCXZOXS6leuth0jfwLhltC0+NuI68vCXb7nzCp1bmvyKb07ZbOmCcROuuKl3+8oAlKvTrGv8QcMtlbxvbZad8Nf3QUKtCs6FR57pgTE8mlqZWlPhPeA9R+t4cOrSq28ZS69D6qzqOdJNlWmS76JczMuCp9SykW1skeXnHtLS8RfQ+Ru5ylWk298j9hFbhDJeB4p8V4kFiosHO+g+kx6JgUaxUEsMrdV7o09Y11J6ItlSyY9SULm8w1SlbmZ1Z0za6AekcDT6MyNbZCGJeyBZIGl9yesbLuure1lJeNvctKDnNIyPtDcW4tppKSU3uVAaXPK8eb+H9FOhVqt/PLZLvjyepy3UuIRxstzWcL072eVZaO4SCr1O8e9Tjpikefd1eZWlL1CwEZnOZHUcStys5UJxQK7FDLSRupVraRSMFTvaA64gsVCVcYYf7vEA1SDsYAHYwp6G1yEmyc6ApOU81AkW/GAR+hmxoPSBQDPIyzY/8AlR96f9rQIxDmsVS7ImXmpQBxpwNv6AEpO6vSAOE5MrdmJqQOUMuyvGlkpFrG1/mYAfMCVDjyDCz4gnIr1ToYjKBe1UPhlC2nFJReywnn0v5Rrc+XVjUfTo17no2VCncU50n9WMxfsVMNzjc0w2Fbp0XbS1tvrHx/ErONjxF6/wAuTyvZ/wCC2lxN08/qWzXqaBKsJQkJR4RtH19GnCnBRprCOCpOU5OUuouYmwciZzKbOR1QN/hPr0iVKKnuupimV6bIqYkhKNucJ5GpPXXW0aZS+Vwbwy+oVodfQ84tgG62ki569Y206mp6SNFw0hokmxud9Yy5UPAyZpjuXsEn4VkfWOCS6o7rCei4g/UD4fqIl5hKz4Tor0PP5R5d9bfEUHBdeqPq7ujzabihqxFhlE4UvNOBK7CyhqFDltHn8K45Ph8JW9eGqGendM+WqUZxqa4PTNH1h7DzciFuuuBSzuo6ADoPOMeK8YqcT00KMNMF0j3b9S0qM5Tcm9Un3E2uVHjPOO8uXoBHrWdvyKUaffufU0KfJpJPsOfZ9J3ZZSdlEqPpHpxjmphnxVSeqTl5Y9N0tpKswGo5x2qlFdDVkuKUACSbAakxm2ksshl+Lqx7cVNhfCk2j3183FD3U9Y4p1dTy+nb/JmlgsYakc5QpDZyp/dt+6P4nD+UY0oOTzjP8IMeZqRC2il1RPMqGlj5dBG26o0pUnzt0tzKjUlTmnHqZti2spYaLKAFZjZKiRcHmfWPnOB2arXnPl9MN/t2O27qzmlGP1S22Gzs4VMKlQt9ZXc9y+4AA59I+pptzcpvu9l4ML+jSoSjSh1S+Z+WMk/NBppxxWyEFX0EbTgMQnaFMPU5qaZTne46nig+8M2mnOKQ5V/FM3VWkyYkVNrUpOdZSbJA3sSNIAsUmVD9cl2b5ky6Rf8AlF/ygEbRN1MoWU5QbW5+V4DJWxQ3ZKHhu0oE+h0MCmYY4wrOuzjqpIJDMy2OKTsf94EOuFez16XmGpiYmitbYsEjbL8Nzy8oAZMFK9mnpuTVolauOz6K8QHziAcKjJJeaW0saKFv0jBxUlhm6jWlSmpx6ow9tCpGbU07mSjN3iNNtQfneOS6tvjLV0sJ1IdM90eheRjTqq5p/RPr6M2HDdWS8i3MbA72jzeD3bS+Fq/UunqvH2OS4p/rXRl2rSq3GlIbcLaj7wj3KkNcdOcHMngUqxVUoUlDpupItny2v6xw1W1s8v1MkhLqtSMlOpm5chQWLLHI+sZQepbbNA1iiV5qYlkTIIQg75tLG9rR1RqLTqlsY4F3G1LDgWBs4LpPLMNR9Y56qxLUujMlky8HqLEaEdCN45Jx0ywfZ2Nyriipd+j9y1KVF1r924pI6A6fSOerbUq31xTN1aFJrVUSx5PJuecc/eOKV5E6fSFKhTpfRFItOnTjvFIrply6tDKd1nXyHM+UdVJb6vBwcVueVR0J7y/jubLhWUCdR4UJCU/KOu3jmTkz5Nh9x0JBUohIG5JsI6nJRWWYmb4yxaZk+zSV1jZa07fXpHHUqczbov5M0sAugYe4i0trKnMm+UdxP6mNUY6nhIvQ1eRlktICEJCQOX6x6EI4WEjWCMT1HKgoBAvopXJI6mPneL3nNmrWlv5x38L/ACddvTwtcjJKdJLn50IGqUm2YbWG6v68o9qnbq2oq2X1PeXp6HXZYWq8qdI7R9WbrKsJbQlCRZKQAPkI6ksLCPMnNzk5S6vcUe1CdPAblG/3k04EADfKDdR+kUwL7bAaShtGgQkJHyikK1Vmg20tZsAASToOXWAE7sPky6/NTqticqb9Cf8AaANBMopwleneJIuT1NthEKHZuXDiFIOygRFAr0xRLZQrxtKKFfLY/SBCxaBRcxmytsMzzQu5Kq74+Js+IecCD1ITqHmkOtm6HEhST6xiyip2jYX9qb4qB9ogaj4h+ojXPVFqpDqv3PSsa8HF29b6Zfs/In4Mr6kHgqtnTayibXA5fKPE4xYKSV9a5SW8l4fn28mGmVCbt632flGr06eS6m4OvOO3h3EI3cMPaa6r+6OatSdN+h7UKe2+gocSFA87aj0j0mtSwzSZxVsBvgqSgBxs+E31/wCY4/h5Rfysz1LuW8N0QtSjknOXSlSszZHLnr87RXhZjUXUnsfOI8SBn2ZtQPDHcUbbW8KgYwk9ccLsXAvYqp+UiYRYtrsF2+Lkr0Ol4141xwuq6Hfw+7+Gq7/S+v8AkX3GlLIQgFSzqEjmPOMaOVLUj2OLzp8jS3u91jv7nt8qbqJ7u9979IxnGTnjG7N9lXoRtlKL2j18oa8G0kpBecslxzw39xPz2Jja8RWldD5q6uZXFVzf29ENjuMpdhPBYCn3E/CNCfX1jbz1FaYLPqcunyK1bn5h85p5wMscmkHvK9RGmUnJ5luzJeh1obTj5CZSVKGh7yxlBjYqNSe7JlIfqVSFNpAWoD+FAsPmecdMaOOrMclufnQgZR4jsI8zivFI2kNEfrf7er/sbqFHW8voY/i6sKdWWEFRcUqzhGwF9EjrGHCLF28fjK3V/Qu7b7s6o03dVFRh0/U/CRomAcMiUZuofarAv/COnr1j2KcWsyl1fUl/cxqNUqX0R2Xr6jTfroBvGw88zmlTPt1QdnD+5l7ssX5n3lCKQZbwAgdq1XyshlHjdOUAQIPOFKOJOnNMpHfWBf8A1LFz914GQ1MNBKQkchAHSAFmuo4Ewl//AA3bNueR91X5QIz7WLQB4QCCCLpULKB5g7wAt4SmTITaqe6fsHbrlFHbqpu/lyiA0CIUzTtCwWbmZlk2IN1pHLmSP0jCMnRlrjun9S8o9WlUheUlQrPEl9Ev7MG4PxWri8NyyFe6B7xjwOJ8MdHF5Y5x1fmP+jStVOToXCw/5HSfqz3EQR3UAa9CfOPMnxmvcOMobSXZd/Jvp21FQerqFGapxEKSDw3CO6TtfrHtWXGKddaKnyy/Y46ttKG63QKmWHmpa0y6hwi5BI1+Ud8oOMMOWTnzlifWJliZZU2okHcG2x5RoU9LyZYAOGKgppZlZgXac0Tfa8ZyS+qP3AxSlOblL8O5WfeVuB0HlGM552G76nr9JZmHEurFlJ1UBsroVekIzaWBugNWqs26shx3I0nQIRur1IjFZfbICFCm81kSjBQjmoJ1PzMZ8urJ9BlDfScPd7iOMAr+N03t6CN9Ok4LOyMW8hqaqwQMqbKUOmiRHmXvG4Uloo/NLz2OmjaylvLZAiWrziOIXNQfB/t5R5VHitxTi49ZPz+n/wC8HXWtqTUXH7iLirEz3ELaFArOuZOuTyj1OHcJgo/F3md90n1k/VGmPMrz5Nv934Gbs+wZw7TMwLuHVCTuD8R8+gj2251Z8yp9l4Rsr1qdtS+Ft+n6peWaDGw8sTO0OsrsiQlj/eZnQkf4bfvKPTTQQBZplPRLstsNiyG0gep5k+ZMUh9zLoQkqOwgDN8JyZqtXLytZeX1Hmb6fUwCNnR33yfdbFh/qO/3afKBS/AEgCtUZNLza21i6VAj/f1EALFKcUM0u7++Z5/Gj3VCBC2YFBmIaKicZ4SjkUk5mnBuhY2I8rwIdcFYlU8Vys0Mk6xYLTycHJaOoI3iMo1xAIGMsAB0l6W7q9yjbzJT0PlGMddKWul912Z6lO5pXEFRuvtLugaMOVCZp5StVlA6JOilpG2scys6ELhXdCGmT6rtnvg10+XSnKjXlqj2kuwtydempRXBfbU4AbAEWUOWh5xz3vDLO8zJ/wDFPz2fudLoVaUdVJ64/ujSKVNrUtDakXSrU5x4R+seJwm4qxrcpVE457/2NdxRpuk6ncIVnCsu+PDw1clJ/MR9XOnGS3PKUsCtM4LQghK3s673ShKdd9z0EcropPSnlmeoNTVHU0yFrIKxoR0+cJ0dEMkzueLoBcZzJ94d5I0JHkesVUNUE11Gdz5wzhKnIB4bWdafFxb5gfQx0QnF7dyMbm0hIskBI6AWjaQTq3WHRxcyVEN3Nk8wOkfGXlStcXPInUSTePRe569OlThTU4rLa+5nE1VpufVwmEKQg+6nc68zyEfRWfD7SyeYLmT8vovZF5FSpHVWeiP7jDVMOVCXlUJBDhXZKrC6kDkB18zG+FtRp1ZXEoapvt2z5ZolGFxUVKlLRBLdvv7B7BWAUy9nX7Kc3CdwD1PU/hG7TKctdV5f8GVa7p0oci1WI933Y9xmeYA8XYlRIs51DO6s5WWhutZ2A8vOKBdwxRnGiuZmTmnH9XD/AJaTs2nyEUgdgDO+0rECrJlGNXndAByGkAP2D8PimySGU2Lq9z1Urf6QKNEoxkQE79T1J3gDtAEgCQAv4qpa1BMwxo+1rb407qQfXlAFSQnUvth1GgPiHNKuYPzgQ6lMAB8SUD2nI40vgzTOrLo/9VdUnaAL2EsXe0KMvMp4E434mzssfEg8wYhRpgDwxAK3aG0oy2ZtkOOhQyqsCUa7xhU0tYnHVHujss4znJxhU0P+fQQm8dOpsHm9RuU6X6aR4dX8PWlV6rWppf8A1fb2ZvqQurf82GV5QeksdgpSeInv6ZfeT63jB8P4rafQ21/VP/BzKtb1OuzCtKrTTWcp+0UT33d/l5CNEOKXlFfPSWX7pszdCEukgu1Xm3EnuZgN7xlL8RaXidP9yK09Tq1WQR3E6DodIxl+JVHbl/uX4PywBV660Sh4K4a82UKTzPRQ6RP/ACN9cSxTp4a3yOTTj9UgZWsdZCUlaQoC9gb39LRujw3id3vVk0n522MedQh9O7/qLf8AbJ5YKGkkqVoSrXU9BHVT4FYUZaq0tTXRL+7OmlSvLjenHSvLNOwOxllEEshlw+PTVR6/OPYi1j5Y4Xg5btSVTTKevHcYBGRykgAJizEzUi1nX3nFaNNJ8TiuQA/OKBXolIdce9un7KmSPsmh4WEnkOqvOKQYhAoAxdiJEowpajryHMnkIEBPZThhS1Kqk5cLVctpPup1F4A02SQVq4qvRA6Dr84FCEASAJAEgCQAnV6QVKOKm2ElTSv+oaHPXxp8xzECYLMu+hxAcbUFNq2I/A9DAZPuBQTiChNzYTmJbdQbtPo0Ug8vUeRgCvTcXvSqxL1ROUbNzaR9mscs/wAKoEHll1K0hSFBSSLhSTcH5xCn1EAv4pw2iZbORCA7yURb8I1VaSqLwddC+r0Polt47CqvsrSpCTxMjvvC1x9YtONSmvlmzqd/RqbVqMX7bAl3sym0Aht0FJ3ANr/WNvPuEsPD90a3S4bN5WqP3yc2sIVRu4SVWP8AFGPM2+ajF/Yvwdk+leS+x7LYQqdstykf6ovNx0pR/oR2dj3ryf2OjHZfNLN3HEpB1sSTF59w+mI+yKocMh1UpfcJr7LMiLocC3b8xp9d401YVKv1TyzOPEaVHahSS9erHPD2H25ZtI4aOJbvKA3+sWnTUFg5K97Wr/XL7dg1Gw5TyAE7EGOUpX7PIo9rmjocvgb81q/KLgFOhYbLbhmZpz2icVus+Fv+FsbCKQO3gAXXqy3LNqWtQAA5/wBbwAlYQoLtYmhNzKFJk2z9mg6Zzy9YA14J4qglOjSNCBsojYC3If1ygUJAQB7AEgCQBIAkAeEX0MAI9WpD0k4p+UTxGVm70v8AipvoecCYLdNqLUwjiMKzJ5g+JJ6KHKALMCnxMMIcQUOJC0K3SoXEALSMPzMmSumvWTe5lniSg+SD7sCBKT7QW0kInmXJRzqoXbPoqJgZG2UmkOpCmlpcSeaSD+ETAO0CkgCQBLwBIAkAeOrCRdRCR1UbRcAT692lyEtmAcLyx7reov6wwBAbx6qqPhiYdXJS6zZKWwQXPIr/AEikNGpVMalUcNhAbTzturzJ3MAWyYFF/E2J2ZRBUtWvIDcnyECCth3C0zWHRMzmZmTSbob2K7ajQ8vOANal0JUlLTIyMoGW4FtByT+v9EUKNNhIAAsBAH1AEgCQBIAkASAJAEgBOr+EFcT2mRWGH/eSPA55KH5wANpuJkqXwZpHs0xtZXgWf4FQIH1aQKeEwBVqzrYYcU8lK0ISSQsAwIYPhpE26XHpGYDagokMZ7G3LKOcAO8zjmfkG2zMPtOOrFzLqSc6fW0AGaR2oPutF32RC0JNlFK/CfMHaACQ7SSEhS5F4JPvaZfrDAOU32qNtJC3JR9CDoFKsAfQwwCvPdpzyGg8JIpZV4XFq0MMACSnaTMzbqWQ+xKZjYKIJ+hMABa1T5ydnlSTM048poXdWtVkX6ADlAAydYdfadkXmUNzUpdaFNi3ESNwevWAPGVzk20zPIbZdTJkJ4KB3hbmobmANboGIDMsB51ky6uaVaX8xflACxiLHgz8CTSX3laAJ1APnaALuFuzklQnKsviODVLO6U+o5nygU0dppToAtw2gLBI0zDl6C3IQARQgAADQCAPqAJAEgCQBIAkASAJAEgCQAMrlAYm0ZXmwroeY9DACTMUefkDdhXtcvvw1+JI8lenWBD7p2MJZ05FlUu7zQ6La+R5wB9Yzpb03JLYllpClkXJOhHS4gBBotG4KpeVnqcsLSqyJpkm5594jlAH1RXGWq3NKqJSClJ4XFF0npvvpAHPFCZFchNTUgpYKnAh1I0SD1AEAXMUPKRhuWAWe8U7K1P5wAKxjPNu/s+UfdKGUM5nD5kaXgDhTp8TFHm5MqK1Sys7RJ3TmO0AfNfqEo9R5NLeT2xKgAlCe9oedtYAPP0Ofk32Z+Vb4qnGkh5q+t7a3gC/QKU/7a5UqhkaUpJSloHkfi++AKjWIpGnKdEmFOOuklSU63JO2nKALDGGqrUzmmFexy2+U6KI9OW3O0AP2GcOSsknJJtBbnvOqFz81fkIFGFmR1zOHOr7h6CALsASAJAEgCQBIAkASAJAEgCQBIAkASAA1bwxLTQs62k+dhACXN4AmJe6pOZWkfAo5k/Q6/SAKf7YqbGj8ul4Dmg6/Q7QIDaniSQmbCdlF3Gl1JNx8wIAutVSkrl1SoKW2VDVNrG/W/MwAAlsJ04KRmqK3GUKzJaJ0gA21LUpEyqZU6l1ZFsi9UgcrCAB85N0dDy3gohS05VIR4SLdIApyFfpzKgZORUtY2OQk/hABxD1amr8GV4A+J0hP3E3+6APpns2cdOaoz5V1bZ9drkX+6AHPD+G5aVt7HKpSf8ANc1V9Trt0IgUPCnlWrqyr+EaJ+kAXUIAFgAB5QB9QBIAkASAJAEgCQBIAkASAJAEgCQBIAkASAJAHw40lW4B9RAA+aoLK90/184ABz/Z9LObpH0t94P5RAAnezWSRmUtoLF/jWLa25EQBzRgWmgf9Lr/AOVy30v+cUgYo2GpRtV2pRgKA3VmV/7KMCjKzJuW0WhAt7iB+kAdP2YD41rV6nT6QBYalEJ8KQIA7wBIAkASAJAEgCQBIAkASA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32" name="AutoShape 8" descr="data:image/jpeg;base64,/9j/4AAQSkZJRgABAQAAAQABAAD/2wCEAAkGBxQTEhUUExQWFRUXGBwbGBgXGR0fHxwfHBcaHRwgHBwcHSggGh0lHBwYITEiJSksLi4uHR8zODMsNygtLiwBCgoKDg0OGxAQGywkICQsLCwsLDQsLCwsLCwsLCwsLCwsLCwsLCwsLCwsLCwsLCwsLCwsLCwsLCwsLCwsLCwsLP/AABEIAN4A4wMBEQACEQEDEQH/xAAcAAACAwEBAQEAAAAAAAAAAAAFBgAEBwMBAgj/xABEEAABAgQEAwUFBQUHBAMBAAABAgMABAURBhIhMRNBUQciMmFxFEJSgZEjobHB0RUzYoLwFiRDU3Lh8TRUc7JjwtIl/8QAGgEBAQADAQEAAAAAAAAAAAAAAAECAwQFBv/EADQRAAIBAwIFAgQFBAIDAAAAAAABAgMEERIhBRMxQVFhcRQiMoEGM0KhsZHB0eEjUhVD8P/aAAwDAQACEQMRAD8A3GAJAEgCQBIAkASAJAHhMAC5zELDZtnzq+FHeP3QANer8woXQwG0/E8qw+mhgTIIrNVfZb4szOtsI/gSLn06wGQJRKxKTrnDRPvLc+E90keX1gMlJFRkjPGRcU+ly9gtThyk9N4EOtKTKzE4/KJD7amQSpXEVY26awGT4w2Wp0upl5mZa4JsrOq4566+kNhueHE6m3S21V0LXtZ1AsT0zCBcjG3iiosAF6VS8j42VXuOsAmEaf2iyqyEu5mHOaXBl+l94FGqVnEOAFCgq/QwB3gCQBIAkASAJAEgCQBIAkASAJAEgCQBIA8UbanSAA01Xbkol0F1XMjwj1POAFTEmIZdgEz82Cr/ACGj9xgTJSw/iBU0xMql5UyoSi7Dh1K7QIZtSakqcuZoTc4+lVg02SECx961hygUYe064dprr6ClgZc6DqEkclHrAgfmcQ05uelxLsoefdCQFtf4YJ5wAoVbD/tdYnGkqKXUJ4jSh8SdbfOAPvsvmnTPTjj4IdDKs1xbVIIgGcsELcFKqjrVytR5b2ub/dAF3CsnSv2QDNKRmcUQ4q/2iTfS0B3GupVhmlyDZaUXcwyywJ1WTsfSAFvB03MTM27K1JKXO5xMqgLpvsARAB93Ci2e9IzCmj/lr7yD5C+0ClyQx+9LqDc+0Ua24niQf5hty3gUfqbVmngChQN/60POAL8ASAJAEgCQBIAkASAJAEgCQBIApVGpIZGuqj4UjcwAHmG1um76sqdwyk6/zQApdptWm5Rhp6TsllCxxUpGv/BECHFzDMjUpZyabbu9Mt3zX8KwNQOmsCFTshq63GHJN4K4kuogactoAHt4JmZZ6YcE83JsOqvfMM5H5QKX5Kcp7UsqVUt6ohRzE5So38jygQ+6GlLCs0jR3Uk++vf5XgUKh+pZsyKa0lXxE94+pgTB6p2qAk/s9jXcpOp9TzgXBwRU5lm4NJUhJ8Qa2PqOcCC+JOiqe4j0q+wq9ylSTkv+ECl6fwfK1CYD3tgW2lOVtpCgC3bawgQpYXwzMSdWWXM7jKkEJeVzHIEwA24rrqJKVcfUe94Wx1UYAy2XbnZSSE+6sLbeWc8u7rmBO6QdoFGkUxyWS1MSDmVLoChLOq3O5DfQwGRxwhjpL5LSwpLqfG2od9PU67jzgUeWnQoXSQR5QB9wBIAkASAJAEgCQBIAkADqhUCDw2gFOHrskdVQAlVbGshIulDrxcfJ76gL5f8A8xCCjimddlZpqrSzxmJV2yXE3JCRzFthFAcnMbS00pMnLsrmg+mzthcNhX5iAKuHWkUVLrL7/HK1Esy7XeWOlxyMAGJSQqMzcttNU5pepVb7ZXrbY+sAEpDs6lUnO+pyaX1eVcfSJkDRKSTTQs20hA/hSBEywWCowB5AEiAgUfOLuQ5PspWLLQlQ/iSD+MMsZFqqYAknjmShTC/jZOX8IuSgt6iVOVH93eTONDdt7RdvI9YDAuV4SlVyy8wp2RmkeBDgsknna/i9YoKdRwRPPFsVCZbEnLi90HdI8tr6WgBYrVVM/MB5SXm6fLnIlbW7YGgWbQAzyFEfe+1U+nK0nNL1Bo2UbbJd69DeBBrwljJRdEvMZG5k2yFOjMyOrZ2S4fh2PLmIFNElJkLHQjRSTuDAp3gCQBIAkASAJAEgAdUZxV+E1+8PPkkdTAASYmWwHWGXUl/KTbMM6lW5wIZT2dTEhw5mXqKUpmCo8Rbu5GuxO1tIAudmEmhUtPtun/8AnEkJUvQeqb84AMYap63UFikt+yyuzk4sfaOcjw78vOAHnDmEZaT7zaM7p8TzneWo9bnaJkodV1P3xH6gWsQ43lZQd5XEX8KNY0Ous4ju/wBi6fIh1XtTmlGzLIaB2vqYw1Tl1lj2KFMF9oy1u8GdKU5vCvbXoYsajhu3lfwRof5ysMNAFx1AB21veNrqwXcmGcZvEMq21xVvIyeR1+kTnQ7MaWZbV+1CacdUZUBLSdri5PmY1ycn1ePQq9C9Ru1V2w9oYzJvYqRv9InMnF4ymMJj9R8Sy0yLtuC/wq0MZxrwls9mRxC9o3GINr1Cl5tGSYbCxyVspPmFcjFyXIjz9Om6akgg1Cnkd5KtXWx/9xr90UYBEjh0pImaO8lyWdP20u5qkJ9648tdIpATXqmqfdFKpiQ1LpP2pGg/i/lGsCjY/glj2NEqCo8MXQ77yVjmk8hflAFnBmI3uL7FNqyziE/ZOHaYQOvLOB9YA0aUmQsdCPEk7gwKd4AkASAJAEgCnUpzhp01WrRI8+voIAT8bT0xKSTq5ZHFfPjVzTfcjraBDI8MSKJqalTJLdM0CVzTizYDrbr6QBqOLcP01eabnGwAndQ0KrW0tzJgDjQsPLn8jkw37PIosWJQaZ7bKd636QBoSmilGVoJFhZKdgPpGLzjYoKmkTlrhSBbcJFz8vONE4VWtmXYWKmzNKSS/wAQN/CD3lfTaOWVKp+rcyyuwGfpybjM0C4oWbR8I6qPWNe8dig+boTeuRRzAhJUeZ6JhqWMIC7OUZYWWzZSifHyT536xs5mlZXbt5M6cFN4bwO2HmWZZlKVNcZzmtet/S8KV7p/9TTZlOzbbxNYRQ7QsNt3bdZQQpWpbG30jtr4ilLpk5Ib7AGSoi1KSsWQFcvSOFy2wzaG5GiNoNle/wCFXIHzjCT8lCLNNTmIS2A6ndI2WOoPWCTewC9OfmUJuznUm9ihe6T+kbqamumxi8DZJLfIBWEi+4O4jqiqncx2CAjYYiJX8JuS7ip2mAJc3eltkPDnYclRlkvUWHaSmeUmfpivZppCsr7StLG/eCh/V4oH5tJIF7ZrDMeV+Z9IAznG9Xk3325Zt20yk3beToELB0TfzgB2wPidU22orAROMWTMt/ENgtN97gX/AKEAPTDwWkKTqDAp0gCQBIA+VrABJ2AuYADIUVqLp56Ng8h19TAh8qbUNwfpvEAhVnAzbc0J5h72RtHemANiPLXnFAToVOVVHkzsykplWzeVYPvW/wARfW9rgGIDQxApIAloA8MAVJintrvmQLkWJG8YuKfUA3+zDGZJANk+EefWNXIh4LlnBWEGTmuTZS8x/SJ8PAZZn9cxW/TZp2XcQh1sWU1fQ5T5xmlODxF7GLSfUCpxu69NNLdA4Xvge6D8tY1VsyWZduhYrGyNUYwmyWxlWSknOg9L6xY0INZRcstt4XZ72YFQJBt0PlFVvDuMsKtyiBayRcbHnG1RSWEYnXLGQPYgJAHkCCNjDDrjTv7RkR9skfbsjZ9HP+YRkmUWsdVN6ZpqZmQWQydJhI8afiGuotFILNNwo2AhCP7xLziAW30iymXR8XO14FC07JzdNLM+SFvtdx8J2db2187a/KANco9QbUG3Wjdh8ZkHoo8vLp/xAocgCQBIAF1ZeZSWgd+8v0HL5wIzNu2ZEyWGnGFKDDavtQjxDz9IAVKPM1Jb6WqdOGZBQFFSwLI8j5wA6tS7lTfRKuKzS8rZU0sbOu7hA8hzgDTUJAAAFgNAByEQp9CAAU9XMrrjI8QTcHpfrHJVrOLcUZJFui1Np1Fm1hwp8RG1+cbaM04rBGgRjOtrbYJYI6KXfVPyjmuq8sYh07+T0eG29KrVxU/p5OOBKu6pgCZGW3gWo6rv1EZ0KiisS6dicRhSVV8p+68DKZ1v4xG/nU/J5+Gee3NfGIc6HkmGI+N2JGampUOqSohRCiDsLe9GEq0XJJP3M1B6c4E6l0qXQ4+G7KUlwhIPvJ8o5qtRyeDLThJmvUuaQlpCVKSCBt0jop1YqKTZraLftrfxpjZzYeSYZQq1RygcOyrnUjl8o8ri1eryWqPu34Om2pwlL5n7HSSqIKftCBrYdT8onCb2rVornfZ+TGvTjGXyl1DmpEeunvg5zpGQJAHkCGcYgkv2ZNmaQm8lNnJMt8kLVpntyB5xkUCVF0UmalmJUhEtMqK3FrN0m+uh5adIoPjE3aA0tz2aSZMySbLVbTLzt9+sAXuzSaMs+9Snu6hYLsvfkSLqT+f1gDVqc+VJIV4kmyv1gUtwB4pVgSdhAC27OJSlTriggOKsCo6AchEIeOFPDWpVlNZSV8wU21igyzD6kSjczMyKiUTa+DLtkahRNifQQBrWEaEmSlUMjVXicVzUs6qP1iMoZvAHi3QnVRAHUxHJLdgyfEFPm3ptbLQV9orvucgj19I4eS5TZnnY0ujUxuWZQ00AABYkczbU35x2xSSwjAUcRUsOu+yNK+0cBW4o7JSNRp1McU6SlU0R92erYf8AAvipdFsl5f8AoDMVUIl0rcWEJQS3r1Bt+UaFGT2RzXcdNZ+u/wDUsGop4QeLiQ18R2i6XnBzZKn9oWP+4b1jLlz8DKKft0ncnit3O/6xlomNXY9RPyYUFB1sEbeUTTMai0MQMa/3huJy5+CZRbfqKW0BxbiQhWx5GMVFspdpjxcKFIUCkncc45L16aTi/wBTUf6m2ksyz43DgooLxJXZQsU9LRlYUo0Zu0l1jun5RKrclzEWqy7w1pVsF6fzD9Y9asu5oR7Q6pxbjmBr5EQoz1PDDQWvG4xPCqAKtVkG5hlxh0XQ4kpPzGh9YqKjM6ZTUTLTtMnklS5Q9xWyi2NUkddIyILycbyVPCm6bKlSwbKdcHP1iFA8/WJpTnHeGSclVJdTYWug/iIoN9ptSS6liZQfs30C+uxtp9NR8oFDsAD6259nlG6yE/rACVjOXlJpSKe+4pCiM6Ak7W5q8oEEiewhUWGlNyU2JiWd7ls1zY6G1+g6QA0YJpCFTaG0i7VPbCR5uq8RPUiANNvEKewADxXNhttOdOZClWI6HkY0V5aVnsWKAc7X0tWbcJJmCEgI8RvppHMpPdYzkywOUm0EIQkAgADQ7j1jtitKSRgJVSnxJVF513RDrPcV5jlHNOXKqN+T26dP4myjCHWMt0KapJlcmn2xRbS64V+ep0EaoOUXlHHfyjKs1HosIW6rOqLS5dBCpVCu7pqfWM1JKSfdmhW9SVOVRLZdRacFibgR0pnIfBA6RQeEawIe6bEAg+UCjXTKomaSmWm1hEugd1Q0NxGhxcHqj1NieTQ8OpQhtsMnO2nwnraPJ4jGUqetLeLTOig0pYffYcGHA46FJ2Cd/wAolrWV5xBVYfTGO/uJxdOlpfVs+cSyBfl1pQbLHeQfMR704qUWjlTETDVYyzaVXsFizieihpHDCTjNN/c2NbGmC3KPQNRLQB82gBHx8ky01KVBI0zcF/zSrYn5xkUWHsM5Z+cluHeVnG8yXLaNqte+blrFIc6jR5dCGlTc42ZhtstHKR9oD4QfSADPY3OlyVmJJR78uslvySTcW8r/AIwMjT5OZCkJJ3I1gCjPqu+kckJufU/gYEZh2Mq481PTjhl3PtWuC0vKbJHM38/KAPqi1Zt1cqlhSwzIy6nHDe13Lc+ovAGq9m0kUSQcV45hRdUf9R0+6IyjVEBIoFXtECuAiwukL73lHNdJ6UZR6if2dtLmaip5YzpZTZKiNEnoPOJQhgNmtGOkxMt7SlvrfKsv2DNgCdio9OscVwpN5PpODKmlpzvIGYve4kvLLI8Sr25bchyjUm9LZ5lKmoXih4kCpalrcQVIykBVinY+vpGmMcrOT6SveUaM9E1jK8bexXncFO5rhTeXKSVX0TbleOuFXCwz5O6jSlPVR2T7Pt/oUFIsT5G0dOTjPlQi5AzSeDXlFNlIKVJzBV9PTbeNDrJmWgq1LDrrDanHMuUKygX1V5jyixqJvHcjjjc0jAisssyfWOG7rOlTnNdkb6cdUkh1pKVhf8CunWPN4HTrU56n9M1+50XLjKPqgwI+pOEzHFFD4U+VI8LyCTbkQI47iPzbGcWOeGZkuIKtwAB9I3UZZRiwzG0xIYoBGKqYJmTfZO6kEp9RqIqCM5dlFVGmS6lTJlgzdLyr2vlNrHqdNIoMwAkU+1Zi8ogf3V0+8ob3gUfOzOeUzVWc3dE0xYg9QLj7wIBGqTedC1JBUACbAE7HUc/OAOkw4SqYUBcjRPmQNIAzGaxdVm7iYp6HUa7pvp/xAEen5WYkFPSzAl3ph5LDqUjbXWANjkpcNtttjZCEj6CIU7wBIABVWazqdaWElnJ/Nm9I5qlTdp9DJIqUhYZDSGQ223f7W+6lHa3UxhCp0WcY/cYGgx2GIJxBREzSMi9hsOV+pjXOGs6rS7lbS1QM0xswENstp2Qu3rHA9lI2203O5jJ95A2g34pt0N40wPa43+UvcIVAK4C82nU3ivpseNY6OfFT6HOWosq4W3g0QAmxQPCo8yepjcq0sHPcUeVVcPBKhTpRvM+pk5UpIyW7tzsfWKpyeyNLSKmGMxlrpvYqJFzsL7RjVXzFj0BuO752gb21sI2UF1MZ9h57P0Xl2AdjeNdWmqjcJdGZKWndGiss5RYR1W1tG3hoiSc3J5Z0joMBH7SlcNUu/sBmSr5gCOa4XRmUS12dO2YKSdSSflEtns0JDbHSYEMARI19dIqBk8rSULTVJBxWRtLgXm+FJ1MZDuLP9sKc22hhqnl9ho/vFDUm+qr2gXB912rtKmpCdl9EcRIsNCnUXHlAI31cohRzFNyfWBRVnHHfZnlMi7xJyX5qgQQ/7TV9rurlQ4SLcucAcqTRHWfYkPizsxNF1aem5gDan3QkKUrQJBJ9BGMnhNsyjFyaS7mZy2P5l2bDLaUZCrprb/iOWVd0rGpdTfT6fc7r22hRrU6MHvjMh/ps4XCoHlHmcF4jWu9XNxtg016Kp4wKmOHQ1NNLGgI7/mBzj0LrGtM0xA2CVidqa3FE5GU/Zp5X6nzjOhFZyyNmpkx1GJIAyTtA2b/8hjzX+o7bL8+HuB6CBxTrbumNED3eNfkr3CjkslbZQleYG+hjYmfNA3E0wpmUaQhWUbG0ZwWp7kbPjDM0p6VeQs5hcAXizjplsQvyUqlCCgqy2I0Ea2/JQDjwd9rXNveOij3Nc+w99nv7mX+cYr80y7GjkR3mJIAUO1BgLlEp94rASOpJEaa6zEsSlhVopWpA8RypPkANY00OrQkNdQnShQSByjy+LcWrWdVQgljGTooUIzjliPI9oT3tXBfbQlIXlJHra8e5VninSrwfyySz7mdnaqvGrFv549F6GjRsOEzauSRXU55hGipiVFvUCMisG4BcdRT3mHJMJclkqHeT+8J/GBBDn6S7LybBeRw1LmOIEfCCqBT9Ps+Eeg/CBRCrlXMrT3X0jMpF7DzJtAgMlvb3aQFh9KZkgu8S4tlGuX1gAdQqyucdpTro74KkqPUjnADj2kVbgy5bB7zn/qN447ueygu56/CLfXW5kukdxD7OZXM648fdFh84878VVVQtKVqu+7NEanxFzUrfZGlYfcu4tPkI838OSxUkvKMr2PyRZUx1RC81xkC62wdOo/WPpq9LUsrqjgTwUezfDnsbannlBLr50SeQ5DzMZQcYpNkY8ARuISAMk7QNm/8AyGPMf6jtsvz4e4BpdWaZzFVlE6a8o1xjJLZHbxa7VWpy49I/yXBihgDwACMsT8Hk7HN/Ecu4AlbaVJGw6Rlia7E2JL4hl0ApQ2lIO4/oRMTfYbHQYlZ+AecTE12GwIxTOtzKEqRYKQb263jZSk4yw11JJZQ+dnf7mX9TGS/NHY0ciO8xPIgEftRmwhMvm2C830jnuH0LE++z9kjiOL1W4bgdBGFv1yJBSsu/bBP8MfKfiB6rn2SPStIf8WfUy/HUtw5sODQLAPzj6PgNT4rhUqL6wf7GNCp8Pfxk+ktmanguq+0SqSfGjuq+Wx+cddvU1w9UYcStuRXa7PdC3iFtRrFkGy1SpynoeRjqOBimKJXv+5T9RAbAfGDE4iXQJ1xLjnFTlKSDpcaaQIfotnwp9B+EDITVySH5ZxhwXQtRSf1gQzWoYHMuizlUDcoTYfp8oAYjLMS6qR7MoLZCykLHvEjf1gDQK5hyXmlAvoKiBYakafKNbhHVq7o6aV3VpQlCD2fUS8cyxprCDJDIlSjnvrc8t45L6zoXdeFS4We32OiwgnTnFdeqCGBKqXkNOqtmXcKt1jw40o2PFnSjtHOF90JSdW2y+qGSpzDrbwVmTwcpCkHxHzEfRVZOMs528HAugp1+qhpjiLTnDSszf+o7X6iOVNvb+hkO1FmVOS7Ti/EtIUfmI74Z0rJgy7GYMpxvJuOhIaQXClwlSRHm7NtN4OihU5VSM8dBJMsm6syMqkmygdwY1T1QeE8n0lo7a7Upumk8nnsqPhjHXLydfwVt/wBEH6ZgdbqQopDYOozbn5R5dxxqnSlpT1M4qrsqbwoJnxVcELZBXlC0jcp3HyjO24zTrPTnDLR+CqSxoSYBVJoIIAt5x6SqSTydFXh1vODio49fBTk6U4tZQhClr5AdI7FOMlnJ8lXt6lGbpzNXwJKrbQwhxOVYOo6RrTTqbGt9DRVCPQMT5IiAzTHjgmZxLY1blhmePK5tYescdaWZPHYySDOD21G+W/e7y1fCn3UiMqC/2SQOx1WiwhbqLZ8wSi8fPWttDiPE5KoswWc+y6HoNulQSXVnmGKUKpKhycBJCzky6aW8o9/hdrTsnN0ektvsa+IQScI90k37jZQcOsymbg5hmte5J29Y6Y04x+kwubyrcJKp2ErFky8mqurlkcR5uWGVPrG05GK05j2poacD0ja6CCvpcb7aQILk2gimyl1FRW9e5N91QKfp1nwj0H4QKKE+hXDnW2/HYlFvMcoEMWpDDUw5KyyuI4hkLcmUqvodcwgAxR9JJTzaVJl2Z8KZzbhJOsAb02sKAUNlAH6iIygHHVM9oknEjxJ7w+Uaqscx9jssaqp1lno9n9zO+zh1aULSpKkpCgpCiND1Aj578Q1ISqUq8JLVjde3Q66dF05zptbf5NTqEiiaYsdym6SNwbR7tGpG5oqa7r9zy5RcJYMhxFMOezrYXrlVqelo5IZjPDKzRezGoLfkG8w1R3AeoEd1HKWDBjWI2kMtxk9MJSTKXLmfUDpHnxUXP5uhn2FWpSq0cF1YIceBDoPUbG3KMamHBrx0PR4VKSuY479Qhg+SS7MgK1CRmt5iPF4pWdK3enq9j6K+qOFJ477BPGeI3UPCXZOXS6leuth0jfwLhltC0+NuI68vCXb7nzCp1bmvyKb07ZbOmCcROuuKl3+8oAlKvTrGv8QcMtlbxvbZad8Nf3QUKtCs6FR57pgTE8mlqZWlPhPeA9R+t4cOrSq28ZS69D6qzqOdJNlWmS76JczMuCp9SykW1skeXnHtLS8RfQ+Ru5ylWk298j9hFbhDJeB4p8V4kFiosHO+g+kx6JgUaxUEsMrdV7o09Y11J6ItlSyY9SULm8w1SlbmZ1Z0za6AekcDT6MyNbZCGJeyBZIGl9yesbLuure1lJeNvctKDnNIyPtDcW4tppKSU3uVAaXPK8eb+H9FOhVqt/PLZLvjyepy3UuIRxstzWcL072eVZaO4SCr1O8e9Tjpikefd1eZWlL1CwEZnOZHUcStys5UJxQK7FDLSRupVraRSMFTvaA64gsVCVcYYf7vEA1SDsYAHYwp6G1yEmyc6ApOU81AkW/GAR+hmxoPSBQDPIyzY/8AlR96f9rQIxDmsVS7ImXmpQBxpwNv6AEpO6vSAOE5MrdmJqQOUMuyvGlkpFrG1/mYAfMCVDjyDCz4gnIr1ToYjKBe1UPhlC2nFJReywnn0v5Rrc+XVjUfTo17no2VCncU50n9WMxfsVMNzjc0w2Fbp0XbS1tvrHx/ErONjxF6/wAuTyvZ/wCC2lxN08/qWzXqaBKsJQkJR4RtH19GnCnBRprCOCpOU5OUuouYmwciZzKbOR1QN/hPr0iVKKnuupimV6bIqYkhKNucJ5GpPXXW0aZS+Vwbwy+oVodfQ84tgG62ki569Y206mp6SNFw0hokmxud9Yy5UPAyZpjuXsEn4VkfWOCS6o7rCei4g/UD4fqIl5hKz4Tor0PP5R5d9bfEUHBdeqPq7ujzabihqxFhlE4UvNOBK7CyhqFDltHn8K45Ph8JW9eGqGendM+WqUZxqa4PTNH1h7DzciFuuuBSzuo6ADoPOMeK8YqcT00KMNMF0j3b9S0qM5Tcm9Un3E2uVHjPOO8uXoBHrWdvyKUaffufU0KfJpJPsOfZ9J3ZZSdlEqPpHpxjmphnxVSeqTl5Y9N0tpKswGo5x2qlFdDVkuKUACSbAakxm2ksshl+Lqx7cVNhfCk2j3183FD3U9Y4p1dTy+nb/JmlgsYakc5QpDZyp/dt+6P4nD+UY0oOTzjP8IMeZqRC2il1RPMqGlj5dBG26o0pUnzt0tzKjUlTmnHqZti2spYaLKAFZjZKiRcHmfWPnOB2arXnPl9MN/t2O27qzmlGP1S22Gzs4VMKlQt9ZXc9y+4AA59I+pptzcpvu9l4ML+jSoSjSh1S+Z+WMk/NBppxxWyEFX0EbTgMQnaFMPU5qaZTne46nig+8M2mnOKQ5V/FM3VWkyYkVNrUpOdZSbJA3sSNIAsUmVD9cl2b5ky6Rf8AlF/ygEbRN1MoWU5QbW5+V4DJWxQ3ZKHhu0oE+h0MCmYY4wrOuzjqpIJDMy2OKTsf94EOuFez16XmGpiYmitbYsEjbL8Nzy8oAZMFK9mnpuTVolauOz6K8QHziAcKjJJeaW0saKFv0jBxUlhm6jWlSmpx6ow9tCpGbU07mSjN3iNNtQfneOS6tvjLV0sJ1IdM90eheRjTqq5p/RPr6M2HDdWS8i3MbA72jzeD3bS+Fq/UunqvH2OS4p/rXRl2rSq3GlIbcLaj7wj3KkNcdOcHMngUqxVUoUlDpupItny2v6xw1W1s8v1MkhLqtSMlOpm5chQWLLHI+sZQepbbNA1iiV5qYlkTIIQg75tLG9rR1RqLTqlsY4F3G1LDgWBs4LpPLMNR9Y56qxLUujMlky8HqLEaEdCN45Jx0ywfZ2Nyriipd+j9y1KVF1r924pI6A6fSOerbUq31xTN1aFJrVUSx5PJuecc/eOKV5E6fSFKhTpfRFItOnTjvFIrply6tDKd1nXyHM+UdVJb6vBwcVueVR0J7y/jubLhWUCdR4UJCU/KOu3jmTkz5Nh9x0JBUohIG5JsI6nJRWWYmb4yxaZk+zSV1jZa07fXpHHUqczbov5M0sAugYe4i0trKnMm+UdxP6mNUY6nhIvQ1eRlktICEJCQOX6x6EI4WEjWCMT1HKgoBAvopXJI6mPneL3nNmrWlv5x38L/ACddvTwtcjJKdJLn50IGqUm2YbWG6v68o9qnbq2oq2X1PeXp6HXZYWq8qdI7R9WbrKsJbQlCRZKQAPkI6ksLCPMnNzk5S6vcUe1CdPAblG/3k04EADfKDdR+kUwL7bAaShtGgQkJHyikK1Vmg20tZsAASToOXWAE7sPky6/NTqticqb9Cf8AaANBMopwleneJIuT1NthEKHZuXDiFIOygRFAr0xRLZQrxtKKFfLY/SBCxaBRcxmytsMzzQu5Kq74+Js+IecCD1ITqHmkOtm6HEhST6xiyip2jYX9qb4qB9ogaj4h+ojXPVFqpDqv3PSsa8HF29b6Zfs/In4Mr6kHgqtnTayibXA5fKPE4xYKSV9a5SW8l4fn28mGmVCbt632flGr06eS6m4OvOO3h3EI3cMPaa6r+6OatSdN+h7UKe2+gocSFA87aj0j0mtSwzSZxVsBvgqSgBxs+E31/wCY4/h5Rfysz1LuW8N0QtSjknOXSlSszZHLnr87RXhZjUXUnsfOI8SBn2ZtQPDHcUbbW8KgYwk9ccLsXAvYqp+UiYRYtrsF2+Lkr0Ol4141xwuq6Hfw+7+Gq7/S+v8AkX3GlLIQgFSzqEjmPOMaOVLUj2OLzp8jS3u91jv7nt8qbqJ7u9979IxnGTnjG7N9lXoRtlKL2j18oa8G0kpBecslxzw39xPz2Jja8RWldD5q6uZXFVzf29ENjuMpdhPBYCn3E/CNCfX1jbz1FaYLPqcunyK1bn5h85p5wMscmkHvK9RGmUnJ5luzJeh1obTj5CZSVKGh7yxlBjYqNSe7JlIfqVSFNpAWoD+FAsPmecdMaOOrMclufnQgZR4jsI8zivFI2kNEfrf7er/sbqFHW8voY/i6sKdWWEFRcUqzhGwF9EjrGHCLF28fjK3V/Qu7b7s6o03dVFRh0/U/CRomAcMiUZuofarAv/COnr1j2KcWsyl1fUl/cxqNUqX0R2Xr6jTfroBvGw88zmlTPt1QdnD+5l7ssX5n3lCKQZbwAgdq1XyshlHjdOUAQIPOFKOJOnNMpHfWBf8A1LFz914GQ1MNBKQkchAHSAFmuo4Ewl//AA3bNueR91X5QIz7WLQB4QCCCLpULKB5g7wAt4SmTITaqe6fsHbrlFHbqpu/lyiA0CIUzTtCwWbmZlk2IN1pHLmSP0jCMnRlrjun9S8o9WlUheUlQrPEl9Ev7MG4PxWri8NyyFe6B7xjwOJ8MdHF5Y5x1fmP+jStVOToXCw/5HSfqz3EQR3UAa9CfOPMnxmvcOMobSXZd/Jvp21FQerqFGapxEKSDw3CO6TtfrHtWXGKddaKnyy/Y46ttKG63QKmWHmpa0y6hwi5BI1+Ud8oOMMOWTnzlifWJliZZU2okHcG2x5RoU9LyZYAOGKgppZlZgXac0Tfa8ZyS+qP3AxSlOblL8O5WfeVuB0HlGM552G76nr9JZmHEurFlJ1UBsroVekIzaWBugNWqs26shx3I0nQIRur1IjFZfbICFCm81kSjBQjmoJ1PzMZ8urJ9BlDfScPd7iOMAr+N03t6CN9Ok4LOyMW8hqaqwQMqbKUOmiRHmXvG4Uloo/NLz2OmjaylvLZAiWrziOIXNQfB/t5R5VHitxTi49ZPz+n/wC8HXWtqTUXH7iLirEz3ELaFArOuZOuTyj1OHcJgo/F3md90n1k/VGmPMrz5Nv934Gbs+wZw7TMwLuHVCTuD8R8+gj2251Z8yp9l4Rsr1qdtS+Ft+n6peWaDGw8sTO0OsrsiQlj/eZnQkf4bfvKPTTQQBZplPRLstsNiyG0gep5k+ZMUh9zLoQkqOwgDN8JyZqtXLytZeX1Hmb6fUwCNnR33yfdbFh/qO/3afKBS/AEgCtUZNLza21i6VAj/f1EALFKcUM0u7++Z5/Gj3VCBC2YFBmIaKicZ4SjkUk5mnBuhY2I8rwIdcFYlU8Vys0Mk6xYLTycHJaOoI3iMo1xAIGMsAB0l6W7q9yjbzJT0PlGMddKWul912Z6lO5pXEFRuvtLugaMOVCZp5StVlA6JOilpG2scys6ELhXdCGmT6rtnvg10+XSnKjXlqj2kuwtydempRXBfbU4AbAEWUOWh5xz3vDLO8zJ/wDFPz2fudLoVaUdVJ64/ujSKVNrUtDakXSrU5x4R+seJwm4qxrcpVE457/2NdxRpuk6ncIVnCsu+PDw1clJ/MR9XOnGS3PKUsCtM4LQghK3s673ShKdd9z0EcropPSnlmeoNTVHU0yFrIKxoR0+cJ0dEMkzueLoBcZzJ94d5I0JHkesVUNUE11Gdz5wzhKnIB4bWdafFxb5gfQx0QnF7dyMbm0hIskBI6AWjaQTq3WHRxcyVEN3Nk8wOkfGXlStcXPInUSTePRe569OlThTU4rLa+5nE1VpufVwmEKQg+6nc68zyEfRWfD7SyeYLmT8vovZF5FSpHVWeiP7jDVMOVCXlUJBDhXZKrC6kDkB18zG+FtRp1ZXEoapvt2z5ZolGFxUVKlLRBLdvv7B7BWAUy9nX7Kc3CdwD1PU/hG7TKctdV5f8GVa7p0oci1WI933Y9xmeYA8XYlRIs51DO6s5WWhutZ2A8vOKBdwxRnGiuZmTmnH9XD/AJaTs2nyEUgdgDO+0rECrJlGNXndAByGkAP2D8PimySGU2Lq9z1Urf6QKNEoxkQE79T1J3gDtAEgCQAv4qpa1BMwxo+1rb407qQfXlAFSQnUvth1GgPiHNKuYPzgQ6lMAB8SUD2nI40vgzTOrLo/9VdUnaAL2EsXe0KMvMp4E434mzssfEg8wYhRpgDwxAK3aG0oy2ZtkOOhQyqsCUa7xhU0tYnHVHujss4znJxhU0P+fQQm8dOpsHm9RuU6X6aR4dX8PWlV6rWppf8A1fb2ZvqQurf82GV5QeksdgpSeInv6ZfeT63jB8P4rafQ21/VP/BzKtb1OuzCtKrTTWcp+0UT33d/l5CNEOKXlFfPSWX7pszdCEukgu1Xm3EnuZgN7xlL8RaXidP9yK09Tq1WQR3E6DodIxl+JVHbl/uX4PywBV660Sh4K4a82UKTzPRQ6RP/ACN9cSxTp4a3yOTTj9UgZWsdZCUlaQoC9gb39LRujw3id3vVk0n522MedQh9O7/qLf8AbJ5YKGkkqVoSrXU9BHVT4FYUZaq0tTXRL+7OmlSvLjenHSvLNOwOxllEEshlw+PTVR6/OPYi1j5Y4Xg5btSVTTKevHcYBGRykgAJizEzUi1nX3nFaNNJ8TiuQA/OKBXolIdce9un7KmSPsmh4WEnkOqvOKQYhAoAxdiJEowpajryHMnkIEBPZThhS1Kqk5cLVctpPup1F4A02SQVq4qvRA6Dr84FCEASAJAEgCQAnV6QVKOKm2ElTSv+oaHPXxp8xzECYLMu+hxAcbUFNq2I/A9DAZPuBQTiChNzYTmJbdQbtPo0Ug8vUeRgCvTcXvSqxL1ROUbNzaR9mscs/wAKoEHll1K0hSFBSSLhSTcH5xCn1EAv4pw2iZbORCA7yURb8I1VaSqLwddC+r0Polt47CqvsrSpCTxMjvvC1x9YtONSmvlmzqd/RqbVqMX7bAl3sym0Aht0FJ3ANr/WNvPuEsPD90a3S4bN5WqP3yc2sIVRu4SVWP8AFGPM2+ajF/Yvwdk+leS+x7LYQqdstykf6ovNx0pR/oR2dj3ryf2OjHZfNLN3HEpB1sSTF59w+mI+yKocMh1UpfcJr7LMiLocC3b8xp9d401YVKv1TyzOPEaVHahSS9erHPD2H25ZtI4aOJbvKA3+sWnTUFg5K97Wr/XL7dg1Gw5TyAE7EGOUpX7PIo9rmjocvgb81q/KLgFOhYbLbhmZpz2icVus+Fv+FsbCKQO3gAXXqy3LNqWtQAA5/wBbwAlYQoLtYmhNzKFJk2z9mg6Zzy9YA14J4qglOjSNCBsojYC3If1ygUJAQB7AEgCQBIAkAeEX0MAI9WpD0k4p+UTxGVm70v8AipvoecCYLdNqLUwjiMKzJ5g+JJ6KHKALMCnxMMIcQUOJC0K3SoXEALSMPzMmSumvWTe5lniSg+SD7sCBKT7QW0kInmXJRzqoXbPoqJgZG2UmkOpCmlpcSeaSD+ETAO0CkgCQBLwBIAkAeOrCRdRCR1UbRcAT692lyEtmAcLyx7reov6wwBAbx6qqPhiYdXJS6zZKWwQXPIr/AEikNGpVMalUcNhAbTzturzJ3MAWyYFF/E2J2ZRBUtWvIDcnyECCth3C0zWHRMzmZmTSbob2K7ajQ8vOANal0JUlLTIyMoGW4FtByT+v9EUKNNhIAAsBAH1AEgCQBIAkASAJAEgBOr+EFcT2mRWGH/eSPA55KH5wANpuJkqXwZpHs0xtZXgWf4FQIH1aQKeEwBVqzrYYcU8lK0ISSQsAwIYPhpE26XHpGYDagokMZ7G3LKOcAO8zjmfkG2zMPtOOrFzLqSc6fW0AGaR2oPutF32RC0JNlFK/CfMHaACQ7SSEhS5F4JPvaZfrDAOU32qNtJC3JR9CDoFKsAfQwwCvPdpzyGg8JIpZV4XFq0MMACSnaTMzbqWQ+xKZjYKIJ+hMABa1T5ydnlSTM048poXdWtVkX6ADlAAydYdfadkXmUNzUpdaFNi3ESNwevWAPGVzk20zPIbZdTJkJ4KB3hbmobmANboGIDMsB51ky6uaVaX8xflACxiLHgz8CTSX3laAJ1APnaALuFuzklQnKsviODVLO6U+o5nygU0dppToAtw2gLBI0zDl6C3IQARQgAADQCAPqAJAEgCQBIAkASAJAEgCQAMrlAYm0ZXmwroeY9DACTMUefkDdhXtcvvw1+JI8lenWBD7p2MJZ05FlUu7zQ6La+R5wB9Yzpb03JLYllpClkXJOhHS4gBBotG4KpeVnqcsLSqyJpkm5594jlAH1RXGWq3NKqJSClJ4XFF0npvvpAHPFCZFchNTUgpYKnAh1I0SD1AEAXMUPKRhuWAWe8U7K1P5wAKxjPNu/s+UfdKGUM5nD5kaXgDhTp8TFHm5MqK1Sys7RJ3TmO0AfNfqEo9R5NLeT2xKgAlCe9oedtYAPP0Ofk32Z+Vb4qnGkh5q+t7a3gC/QKU/7a5UqhkaUpJSloHkfi++AKjWIpGnKdEmFOOuklSU63JO2nKALDGGqrUzmmFexy2+U6KI9OW3O0AP2GcOSsknJJtBbnvOqFz81fkIFGFmR1zOHOr7h6CALsASAJAEgCQBIAkASAJAEgCQBIAkASAA1bwxLTQs62k+dhACXN4AmJe6pOZWkfAo5k/Q6/SAKf7YqbGj8ul4Dmg6/Q7QIDaniSQmbCdlF3Gl1JNx8wIAutVSkrl1SoKW2VDVNrG/W/MwAAlsJ04KRmqK3GUKzJaJ0gA21LUpEyqZU6l1ZFsi9UgcrCAB85N0dDy3gohS05VIR4SLdIApyFfpzKgZORUtY2OQk/hABxD1amr8GV4A+J0hP3E3+6APpns2cdOaoz5V1bZ9drkX+6AHPD+G5aVt7HKpSf8ANc1V9Trt0IgUPCnlWrqyr+EaJ+kAXUIAFgAB5QB9QBIAkASAJAEgCQBIAkASAJAEgCQBIAkASAJAHw40lW4B9RAA+aoLK90/184ABz/Z9LObpH0t94P5RAAnezWSRmUtoLF/jWLa25EQBzRgWmgf9Lr/AOVy30v+cUgYo2GpRtV2pRgKA3VmV/7KMCjKzJuW0WhAt7iB+kAdP2YD41rV6nT6QBYalEJ8KQIA7wBIAkASAJAEgCQBIAkASA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34" name="AutoShape 10" descr="data:image/jpeg;base64,/9j/4AAQSkZJRgABAQAAAQABAAD/2wCEAAkGBxQTEhUUExQWFRUXGBwbGBgXGR0fHxwfHBcaHRwgHBwcHSggGh0lHBwYITEiJSksLi4uHR8zODMsNygtLiwBCgoKDg0OGxAQGywkICQsLCwsLDQsLCwsLCwsLCwsLCwsLCwsLCwsLCwsLCwsLCwsLCwsLCwsLCwsLCwsLCwsLP/AABEIAN4A4wMBEQACEQEDEQH/xAAcAAACAwEBAQEAAAAAAAAAAAAFBgAEBwMBAgj/xABEEAABAgQEAwUFBQUHBAMBAAABAgMABAURBhIhMRNBUQciMmFxFEJSgZEjobHB0RUzYoLwFiRDU3Lh8TRUc7JjwtIl/8QAGgEBAQADAQEAAAAAAAAAAAAAAAECAwQFBv/EADQRAAIBAwIFAgQFBAIDAAAAAAABAgMEERIhBRMxQVFhcRQiMoEGM0KhsZHB0eEjUhVD8P/aAAwDAQACEQMRAD8A3GAJAEgCQBIAkASAJAHhMAC5zELDZtnzq+FHeP3QANer8woXQwG0/E8qw+mhgTIIrNVfZb4szOtsI/gSLn06wGQJRKxKTrnDRPvLc+E90keX1gMlJFRkjPGRcU+ly9gtThyk9N4EOtKTKzE4/KJD7amQSpXEVY26awGT4w2Wp0upl5mZa4JsrOq4566+kNhueHE6m3S21V0LXtZ1AsT0zCBcjG3iiosAF6VS8j42VXuOsAmEaf2iyqyEu5mHOaXBl+l94FGqVnEOAFCgq/QwB3gCQBIAkASAJAEgCQBIAkASAJAEgCQBIA8UbanSAA01Xbkol0F1XMjwj1POAFTEmIZdgEz82Cr/ACGj9xgTJSw/iBU0xMql5UyoSi7Dh1K7QIZtSakqcuZoTc4+lVg02SECx961hygUYe064dprr6ClgZc6DqEkclHrAgfmcQ05uelxLsoefdCQFtf4YJ5wAoVbD/tdYnGkqKXUJ4jSh8SdbfOAPvsvmnTPTjj4IdDKs1xbVIIgGcsELcFKqjrVytR5b2ub/dAF3CsnSv2QDNKRmcUQ4q/2iTfS0B3GupVhmlyDZaUXcwyywJ1WTsfSAFvB03MTM27K1JKXO5xMqgLpvsARAB93Ci2e9IzCmj/lr7yD5C+0ClyQx+9LqDc+0Ua24niQf5hty3gUfqbVmngChQN/60POAL8ASAJAEgCQBIAkASAJAEgCQBIApVGpIZGuqj4UjcwAHmG1um76sqdwyk6/zQApdptWm5Rhp6TsllCxxUpGv/BECHFzDMjUpZyabbu9Mt3zX8KwNQOmsCFTshq63GHJN4K4kuogactoAHt4JmZZ6YcE83JsOqvfMM5H5QKX5Kcp7UsqVUt6ohRzE5So38jygQ+6GlLCs0jR3Uk++vf5XgUKh+pZsyKa0lXxE94+pgTB6p2qAk/s9jXcpOp9TzgXBwRU5lm4NJUhJ8Qa2PqOcCC+JOiqe4j0q+wq9ylSTkv+ECl6fwfK1CYD3tgW2lOVtpCgC3bawgQpYXwzMSdWWXM7jKkEJeVzHIEwA24rrqJKVcfUe94Wx1UYAy2XbnZSSE+6sLbeWc8u7rmBO6QdoFGkUxyWS1MSDmVLoChLOq3O5DfQwGRxwhjpL5LSwpLqfG2od9PU67jzgUeWnQoXSQR5QB9wBIAkASAJAEgCQBIAkADqhUCDw2gFOHrskdVQAlVbGshIulDrxcfJ76gL5f8A8xCCjimddlZpqrSzxmJV2yXE3JCRzFthFAcnMbS00pMnLsrmg+mzthcNhX5iAKuHWkUVLrL7/HK1Esy7XeWOlxyMAGJSQqMzcttNU5pepVb7ZXrbY+sAEpDs6lUnO+pyaX1eVcfSJkDRKSTTQs20hA/hSBEywWCowB5AEiAgUfOLuQ5PspWLLQlQ/iSD+MMsZFqqYAknjmShTC/jZOX8IuSgt6iVOVH93eTONDdt7RdvI9YDAuV4SlVyy8wp2RmkeBDgsknna/i9YoKdRwRPPFsVCZbEnLi90HdI8tr6WgBYrVVM/MB5SXm6fLnIlbW7YGgWbQAzyFEfe+1U+nK0nNL1Bo2UbbJd69DeBBrwljJRdEvMZG5k2yFOjMyOrZ2S4fh2PLmIFNElJkLHQjRSTuDAp3gCQBIAkASAJAEgAdUZxV+E1+8PPkkdTAASYmWwHWGXUl/KTbMM6lW5wIZT2dTEhw5mXqKUpmCo8Rbu5GuxO1tIAudmEmhUtPtun/8AnEkJUvQeqb84AMYap63UFikt+yyuzk4sfaOcjw78vOAHnDmEZaT7zaM7p8TzneWo9bnaJkodV1P3xH6gWsQ43lZQd5XEX8KNY0Ous4ju/wBi6fIh1XtTmlGzLIaB2vqYw1Tl1lj2KFMF9oy1u8GdKU5vCvbXoYsajhu3lfwRof5ysMNAFx1AB21veNrqwXcmGcZvEMq21xVvIyeR1+kTnQ7MaWZbV+1CacdUZUBLSdri5PmY1ycn1ePQq9C9Ru1V2w9oYzJvYqRv9InMnF4ymMJj9R8Sy0yLtuC/wq0MZxrwls9mRxC9o3GINr1Cl5tGSYbCxyVspPmFcjFyXIjz9Om6akgg1Cnkd5KtXWx/9xr90UYBEjh0pImaO8lyWdP20u5qkJ9648tdIpATXqmqfdFKpiQ1LpP2pGg/i/lGsCjY/glj2NEqCo8MXQ77yVjmk8hflAFnBmI3uL7FNqyziE/ZOHaYQOvLOB9YA0aUmQsdCPEk7gwKd4AkASAJAEgCnUpzhp01WrRI8+voIAT8bT0xKSTq5ZHFfPjVzTfcjraBDI8MSKJqalTJLdM0CVzTizYDrbr6QBqOLcP01eabnGwAndQ0KrW0tzJgDjQsPLn8jkw37PIosWJQaZ7bKd636QBoSmilGVoJFhZKdgPpGLzjYoKmkTlrhSBbcJFz8vONE4VWtmXYWKmzNKSS/wAQN/CD3lfTaOWVKp+rcyyuwGfpybjM0C4oWbR8I6qPWNe8dig+boTeuRRzAhJUeZ6JhqWMIC7OUZYWWzZSifHyT536xs5mlZXbt5M6cFN4bwO2HmWZZlKVNcZzmtet/S8KV7p/9TTZlOzbbxNYRQ7QsNt3bdZQQpWpbG30jtr4ilLpk5Ib7AGSoi1KSsWQFcvSOFy2wzaG5GiNoNle/wCFXIHzjCT8lCLNNTmIS2A6ndI2WOoPWCTewC9OfmUJuznUm9ihe6T+kbqamumxi8DZJLfIBWEi+4O4jqiqncx2CAjYYiJX8JuS7ip2mAJc3eltkPDnYclRlkvUWHaSmeUmfpivZppCsr7StLG/eCh/V4oH5tJIF7ZrDMeV+Z9IAznG9Xk3325Zt20yk3beToELB0TfzgB2wPidU22orAROMWTMt/ENgtN97gX/AKEAPTDwWkKTqDAp0gCQBIA+VrABJ2AuYADIUVqLp56Ng8h19TAh8qbUNwfpvEAhVnAzbc0J5h72RtHemANiPLXnFAToVOVVHkzsykplWzeVYPvW/wARfW9rgGIDQxApIAloA8MAVJintrvmQLkWJG8YuKfUA3+zDGZJANk+EefWNXIh4LlnBWEGTmuTZS8x/SJ8PAZZn9cxW/TZp2XcQh1sWU1fQ5T5xmlODxF7GLSfUCpxu69NNLdA4Xvge6D8tY1VsyWZduhYrGyNUYwmyWxlWSknOg9L6xY0INZRcstt4XZ72YFQJBt0PlFVvDuMsKtyiBayRcbHnG1RSWEYnXLGQPYgJAHkCCNjDDrjTv7RkR9skfbsjZ9HP+YRkmUWsdVN6ZpqZmQWQydJhI8afiGuotFILNNwo2AhCP7xLziAW30iymXR8XO14FC07JzdNLM+SFvtdx8J2db2187a/KANco9QbUG3Wjdh8ZkHoo8vLp/xAocgCQBIAF1ZeZSWgd+8v0HL5wIzNu2ZEyWGnGFKDDavtQjxDz9IAVKPM1Jb6WqdOGZBQFFSwLI8j5wA6tS7lTfRKuKzS8rZU0sbOu7hA8hzgDTUJAAAFgNAByEQp9CAAU9XMrrjI8QTcHpfrHJVrOLcUZJFui1Np1Fm1hwp8RG1+cbaM04rBGgRjOtrbYJYI6KXfVPyjmuq8sYh07+T0eG29KrVxU/p5OOBKu6pgCZGW3gWo6rv1EZ0KiisS6dicRhSVV8p+68DKZ1v4xG/nU/J5+Gee3NfGIc6HkmGI+N2JGampUOqSohRCiDsLe9GEq0XJJP3M1B6c4E6l0qXQ4+G7KUlwhIPvJ8o5qtRyeDLThJmvUuaQlpCVKSCBt0jop1YqKTZraLftrfxpjZzYeSYZQq1RygcOyrnUjl8o8ri1eryWqPu34Om2pwlL5n7HSSqIKftCBrYdT8onCb2rVornfZ+TGvTjGXyl1DmpEeunvg5zpGQJAHkCGcYgkv2ZNmaQm8lNnJMt8kLVpntyB5xkUCVF0UmalmJUhEtMqK3FrN0m+uh5adIoPjE3aA0tz2aSZMySbLVbTLzt9+sAXuzSaMs+9Snu6hYLsvfkSLqT+f1gDVqc+VJIV4kmyv1gUtwB4pVgSdhAC27OJSlTriggOKsCo6AchEIeOFPDWpVlNZSV8wU21igyzD6kSjczMyKiUTa+DLtkahRNifQQBrWEaEmSlUMjVXicVzUs6qP1iMoZvAHi3QnVRAHUxHJLdgyfEFPm3ptbLQV9orvucgj19I4eS5TZnnY0ujUxuWZQ00AABYkczbU35x2xSSwjAUcRUsOu+yNK+0cBW4o7JSNRp1McU6SlU0R92erYf8AAvipdFsl5f8AoDMVUIl0rcWEJQS3r1Bt+UaFGT2RzXcdNZ+u/wDUsGop4QeLiQ18R2i6XnBzZKn9oWP+4b1jLlz8DKKft0ncnit3O/6xlomNXY9RPyYUFB1sEbeUTTMai0MQMa/3huJy5+CZRbfqKW0BxbiQhWx5GMVFspdpjxcKFIUCkncc45L16aTi/wBTUf6m2ksyz43DgooLxJXZQsU9LRlYUo0Zu0l1jun5RKrclzEWqy7w1pVsF6fzD9Y9asu5oR7Q6pxbjmBr5EQoz1PDDQWvG4xPCqAKtVkG5hlxh0XQ4kpPzGh9YqKjM6ZTUTLTtMnklS5Q9xWyi2NUkddIyILycbyVPCm6bKlSwbKdcHP1iFA8/WJpTnHeGSclVJdTYWug/iIoN9ptSS6liZQfs30C+uxtp9NR8oFDsAD6259nlG6yE/rACVjOXlJpSKe+4pCiM6Ak7W5q8oEEiewhUWGlNyU2JiWd7ls1zY6G1+g6QA0YJpCFTaG0i7VPbCR5uq8RPUiANNvEKewADxXNhttOdOZClWI6HkY0V5aVnsWKAc7X0tWbcJJmCEgI8RvppHMpPdYzkywOUm0EIQkAgADQ7j1jtitKSRgJVSnxJVF513RDrPcV5jlHNOXKqN+T26dP4myjCHWMt0KapJlcmn2xRbS64V+ep0EaoOUXlHHfyjKs1HosIW6rOqLS5dBCpVCu7pqfWM1JKSfdmhW9SVOVRLZdRacFibgR0pnIfBA6RQeEawIe6bEAg+UCjXTKomaSmWm1hEugd1Q0NxGhxcHqj1NieTQ8OpQhtsMnO2nwnraPJ4jGUqetLeLTOig0pYffYcGHA46FJ2Cd/wAolrWV5xBVYfTGO/uJxdOlpfVs+cSyBfl1pQbLHeQfMR704qUWjlTETDVYyzaVXsFizieihpHDCTjNN/c2NbGmC3KPQNRLQB82gBHx8ky01KVBI0zcF/zSrYn5xkUWHsM5Z+cluHeVnG8yXLaNqte+blrFIc6jR5dCGlTc42ZhtstHKR9oD4QfSADPY3OlyVmJJR78uslvySTcW8r/AIwMjT5OZCkJJ3I1gCjPqu+kckJufU/gYEZh2Mq481PTjhl3PtWuC0vKbJHM38/KAPqi1Zt1cqlhSwzIy6nHDe13Lc+ovAGq9m0kUSQcV45hRdUf9R0+6IyjVEBIoFXtECuAiwukL73lHNdJ6UZR6if2dtLmaip5YzpZTZKiNEnoPOJQhgNmtGOkxMt7SlvrfKsv2DNgCdio9OscVwpN5PpODKmlpzvIGYve4kvLLI8Sr25bchyjUm9LZ5lKmoXih4kCpalrcQVIykBVinY+vpGmMcrOT6SveUaM9E1jK8bexXncFO5rhTeXKSVX0TbleOuFXCwz5O6jSlPVR2T7Pt/oUFIsT5G0dOTjPlQi5AzSeDXlFNlIKVJzBV9PTbeNDrJmWgq1LDrrDanHMuUKygX1V5jyixqJvHcjjjc0jAisssyfWOG7rOlTnNdkb6cdUkh1pKVhf8CunWPN4HTrU56n9M1+50XLjKPqgwI+pOEzHFFD4U+VI8LyCTbkQI47iPzbGcWOeGZkuIKtwAB9I3UZZRiwzG0xIYoBGKqYJmTfZO6kEp9RqIqCM5dlFVGmS6lTJlgzdLyr2vlNrHqdNIoMwAkU+1Zi8ogf3V0+8ob3gUfOzOeUzVWc3dE0xYg9QLj7wIBGqTedC1JBUACbAE7HUc/OAOkw4SqYUBcjRPmQNIAzGaxdVm7iYp6HUa7pvp/xAEen5WYkFPSzAl3ph5LDqUjbXWANjkpcNtttjZCEj6CIU7wBIABVWazqdaWElnJ/Nm9I5qlTdp9DJIqUhYZDSGQ223f7W+6lHa3UxhCp0WcY/cYGgx2GIJxBREzSMi9hsOV+pjXOGs6rS7lbS1QM0xswENstp2Qu3rHA9lI2203O5jJ95A2g34pt0N40wPa43+UvcIVAK4C82nU3ivpseNY6OfFT6HOWosq4W3g0QAmxQPCo8yepjcq0sHPcUeVVcPBKhTpRvM+pk5UpIyW7tzsfWKpyeyNLSKmGMxlrpvYqJFzsL7RjVXzFj0BuO752gb21sI2UF1MZ9h57P0Xl2AdjeNdWmqjcJdGZKWndGiss5RYR1W1tG3hoiSc3J5Z0joMBH7SlcNUu/sBmSr5gCOa4XRmUS12dO2YKSdSSflEtns0JDbHSYEMARI19dIqBk8rSULTVJBxWRtLgXm+FJ1MZDuLP9sKc22hhqnl9ho/vFDUm+qr2gXB912rtKmpCdl9EcRIsNCnUXHlAI31cohRzFNyfWBRVnHHfZnlMi7xJyX5qgQQ/7TV9rurlQ4SLcucAcqTRHWfYkPizsxNF1aem5gDan3QkKUrQJBJ9BGMnhNsyjFyaS7mZy2P5l2bDLaUZCrprb/iOWVd0rGpdTfT6fc7r22hRrU6MHvjMh/ps4XCoHlHmcF4jWu9XNxtg016Kp4wKmOHQ1NNLGgI7/mBzj0LrGtM0xA2CVidqa3FE5GU/Zp5X6nzjOhFZyyNmpkx1GJIAyTtA2b/8hjzX+o7bL8+HuB6CBxTrbumNED3eNfkr3CjkslbZQleYG+hjYmfNA3E0wpmUaQhWUbG0ZwWp7kbPjDM0p6VeQs5hcAXizjplsQvyUqlCCgqy2I0Ea2/JQDjwd9rXNveOij3Nc+w99nv7mX+cYr80y7GjkR3mJIAUO1BgLlEp94rASOpJEaa6zEsSlhVopWpA8RypPkANY00OrQkNdQnShQSByjy+LcWrWdVQgljGTooUIzjliPI9oT3tXBfbQlIXlJHra8e5VninSrwfyySz7mdnaqvGrFv549F6GjRsOEzauSRXU55hGipiVFvUCMisG4BcdRT3mHJMJclkqHeT+8J/GBBDn6S7LybBeRw1LmOIEfCCqBT9Ps+Eeg/CBRCrlXMrT3X0jMpF7DzJtAgMlvb3aQFh9KZkgu8S4tlGuX1gAdQqyucdpTro74KkqPUjnADj2kVbgy5bB7zn/qN447ueygu56/CLfXW5kukdxD7OZXM648fdFh84878VVVQtKVqu+7NEanxFzUrfZGlYfcu4tPkI838OSxUkvKMr2PyRZUx1RC81xkC62wdOo/WPpq9LUsrqjgTwUezfDnsbannlBLr50SeQ5DzMZQcYpNkY8ARuISAMk7QNm/8AyGPMf6jtsvz4e4BpdWaZzFVlE6a8o1xjJLZHbxa7VWpy49I/yXBihgDwACMsT8Hk7HN/Ecu4AlbaVJGw6Rlia7E2JL4hl0ApQ2lIO4/oRMTfYbHQYlZ+AecTE12GwIxTOtzKEqRYKQb263jZSk4yw11JJZQ+dnf7mX9TGS/NHY0ciO8xPIgEftRmwhMvm2C830jnuH0LE++z9kjiOL1W4bgdBGFv1yJBSsu/bBP8MfKfiB6rn2SPStIf8WfUy/HUtw5sODQLAPzj6PgNT4rhUqL6wf7GNCp8Pfxk+ktmanguq+0SqSfGjuq+Wx+cddvU1w9UYcStuRXa7PdC3iFtRrFkGy1SpynoeRjqOBimKJXv+5T9RAbAfGDE4iXQJ1xLjnFTlKSDpcaaQIfotnwp9B+EDITVySH5ZxhwXQtRSf1gQzWoYHMuizlUDcoTYfp8oAYjLMS6qR7MoLZCykLHvEjf1gDQK5hyXmlAvoKiBYakafKNbhHVq7o6aV3VpQlCD2fUS8cyxprCDJDIlSjnvrc8t45L6zoXdeFS4We32OiwgnTnFdeqCGBKqXkNOqtmXcKt1jw40o2PFnSjtHOF90JSdW2y+qGSpzDrbwVmTwcpCkHxHzEfRVZOMs528HAugp1+qhpjiLTnDSszf+o7X6iOVNvb+hkO1FmVOS7Ti/EtIUfmI74Z0rJgy7GYMpxvJuOhIaQXClwlSRHm7NtN4OihU5VSM8dBJMsm6syMqkmygdwY1T1QeE8n0lo7a7Upumk8nnsqPhjHXLydfwVt/wBEH6ZgdbqQopDYOozbn5R5dxxqnSlpT1M4qrsqbwoJnxVcELZBXlC0jcp3HyjO24zTrPTnDLR+CqSxoSYBVJoIIAt5x6SqSTydFXh1vODio49fBTk6U4tZQhClr5AdI7FOMlnJ8lXt6lGbpzNXwJKrbQwhxOVYOo6RrTTqbGt9DRVCPQMT5IiAzTHjgmZxLY1blhmePK5tYescdaWZPHYySDOD21G+W/e7y1fCn3UiMqC/2SQOx1WiwhbqLZ8wSi8fPWttDiPE5KoswWc+y6HoNulQSXVnmGKUKpKhycBJCzky6aW8o9/hdrTsnN0ektvsa+IQScI90k37jZQcOsymbg5hmte5J29Y6Y04x+kwubyrcJKp2ErFky8mqurlkcR5uWGVPrG05GK05j2poacD0ja6CCvpcb7aQILk2gimyl1FRW9e5N91QKfp1nwj0H4QKKE+hXDnW2/HYlFvMcoEMWpDDUw5KyyuI4hkLcmUqvodcwgAxR9JJTzaVJl2Z8KZzbhJOsAb02sKAUNlAH6iIygHHVM9oknEjxJ7w+Uaqscx9jssaqp1lno9n9zO+zh1aULSpKkpCgpCiND1Aj578Q1ISqUq8JLVjde3Q66dF05zptbf5NTqEiiaYsdym6SNwbR7tGpG5oqa7r9zy5RcJYMhxFMOezrYXrlVqelo5IZjPDKzRezGoLfkG8w1R3AeoEd1HKWDBjWI2kMtxk9MJSTKXLmfUDpHnxUXP5uhn2FWpSq0cF1YIceBDoPUbG3KMamHBrx0PR4VKSuY479Qhg+SS7MgK1CRmt5iPF4pWdK3enq9j6K+qOFJ477BPGeI3UPCXZOXS6leuth0jfwLhltC0+NuI68vCXb7nzCp1bmvyKb07ZbOmCcROuuKl3+8oAlKvTrGv8QcMtlbxvbZad8Nf3QUKtCs6FR57pgTE8mlqZWlPhPeA9R+t4cOrSq28ZS69D6qzqOdJNlWmS76JczMuCp9SykW1skeXnHtLS8RfQ+Ru5ylWk298j9hFbhDJeB4p8V4kFiosHO+g+kx6JgUaxUEsMrdV7o09Y11J6ItlSyY9SULm8w1SlbmZ1Z0za6AekcDT6MyNbZCGJeyBZIGl9yesbLuure1lJeNvctKDnNIyPtDcW4tppKSU3uVAaXPK8eb+H9FOhVqt/PLZLvjyepy3UuIRxstzWcL072eVZaO4SCr1O8e9Tjpikefd1eZWlL1CwEZnOZHUcStys5UJxQK7FDLSRupVraRSMFTvaA64gsVCVcYYf7vEA1SDsYAHYwp6G1yEmyc6ApOU81AkW/GAR+hmxoPSBQDPIyzY/8AlR96f9rQIxDmsVS7ImXmpQBxpwNv6AEpO6vSAOE5MrdmJqQOUMuyvGlkpFrG1/mYAfMCVDjyDCz4gnIr1ToYjKBe1UPhlC2nFJReywnn0v5Rrc+XVjUfTo17no2VCncU50n9WMxfsVMNzjc0w2Fbp0XbS1tvrHx/ErONjxF6/wAuTyvZ/wCC2lxN08/qWzXqaBKsJQkJR4RtH19GnCnBRprCOCpOU5OUuouYmwciZzKbOR1QN/hPr0iVKKnuupimV6bIqYkhKNucJ5GpPXXW0aZS+Vwbwy+oVodfQ84tgG62ki569Y206mp6SNFw0hokmxud9Yy5UPAyZpjuXsEn4VkfWOCS6o7rCei4g/UD4fqIl5hKz4Tor0PP5R5d9bfEUHBdeqPq7ujzabihqxFhlE4UvNOBK7CyhqFDltHn8K45Ph8JW9eGqGendM+WqUZxqa4PTNH1h7DzciFuuuBSzuo6ADoPOMeK8YqcT00KMNMF0j3b9S0qM5Tcm9Un3E2uVHjPOO8uXoBHrWdvyKUaffufU0KfJpJPsOfZ9J3ZZSdlEqPpHpxjmphnxVSeqTl5Y9N0tpKswGo5x2qlFdDVkuKUACSbAakxm2ksshl+Lqx7cVNhfCk2j3183FD3U9Y4p1dTy+nb/JmlgsYakc5QpDZyp/dt+6P4nD+UY0oOTzjP8IMeZqRC2il1RPMqGlj5dBG26o0pUnzt0tzKjUlTmnHqZti2spYaLKAFZjZKiRcHmfWPnOB2arXnPl9MN/t2O27qzmlGP1S22Gzs4VMKlQt9ZXc9y+4AA59I+pptzcpvu9l4ML+jSoSjSh1S+Z+WMk/NBppxxWyEFX0EbTgMQnaFMPU5qaZTne46nig+8M2mnOKQ5V/FM3VWkyYkVNrUpOdZSbJA3sSNIAsUmVD9cl2b5ky6Rf8AlF/ygEbRN1MoWU5QbW5+V4DJWxQ3ZKHhu0oE+h0MCmYY4wrOuzjqpIJDMy2OKTsf94EOuFez16XmGpiYmitbYsEjbL8Nzy8oAZMFK9mnpuTVolauOz6K8QHziAcKjJJeaW0saKFv0jBxUlhm6jWlSmpx6ow9tCpGbU07mSjN3iNNtQfneOS6tvjLV0sJ1IdM90eheRjTqq5p/RPr6M2HDdWS8i3MbA72jzeD3bS+Fq/UunqvH2OS4p/rXRl2rSq3GlIbcLaj7wj3KkNcdOcHMngUqxVUoUlDpupItny2v6xw1W1s8v1MkhLqtSMlOpm5chQWLLHI+sZQepbbNA1iiV5qYlkTIIQg75tLG9rR1RqLTqlsY4F3G1LDgWBs4LpPLMNR9Y56qxLUujMlky8HqLEaEdCN45Jx0ywfZ2Nyriipd+j9y1KVF1r924pI6A6fSOerbUq31xTN1aFJrVUSx5PJuecc/eOKV5E6fSFKhTpfRFItOnTjvFIrply6tDKd1nXyHM+UdVJb6vBwcVueVR0J7y/jubLhWUCdR4UJCU/KOu3jmTkz5Nh9x0JBUohIG5JsI6nJRWWYmb4yxaZk+zSV1jZa07fXpHHUqczbov5M0sAugYe4i0trKnMm+UdxP6mNUY6nhIvQ1eRlktICEJCQOX6x6EI4WEjWCMT1HKgoBAvopXJI6mPneL3nNmrWlv5x38L/ACddvTwtcjJKdJLn50IGqUm2YbWG6v68o9qnbq2oq2X1PeXp6HXZYWq8qdI7R9WbrKsJbQlCRZKQAPkI6ksLCPMnNzk5S6vcUe1CdPAblG/3k04EADfKDdR+kUwL7bAaShtGgQkJHyikK1Vmg20tZsAASToOXWAE7sPky6/NTqticqb9Cf8AaANBMopwleneJIuT1NthEKHZuXDiFIOygRFAr0xRLZQrxtKKFfLY/SBCxaBRcxmytsMzzQu5Kq74+Js+IecCD1ITqHmkOtm6HEhST6xiyip2jYX9qb4qB9ogaj4h+ojXPVFqpDqv3PSsa8HF29b6Zfs/In4Mr6kHgqtnTayibXA5fKPE4xYKSV9a5SW8l4fn28mGmVCbt632flGr06eS6m4OvOO3h3EI3cMPaa6r+6OatSdN+h7UKe2+gocSFA87aj0j0mtSwzSZxVsBvgqSgBxs+E31/wCY4/h5Rfysz1LuW8N0QtSjknOXSlSszZHLnr87RXhZjUXUnsfOI8SBn2ZtQPDHcUbbW8KgYwk9ccLsXAvYqp+UiYRYtrsF2+Lkr0Ol4141xwuq6Hfw+7+Gq7/S+v8AkX3GlLIQgFSzqEjmPOMaOVLUj2OLzp8jS3u91jv7nt8qbqJ7u9979IxnGTnjG7N9lXoRtlKL2j18oa8G0kpBecslxzw39xPz2Jja8RWldD5q6uZXFVzf29ENjuMpdhPBYCn3E/CNCfX1jbz1FaYLPqcunyK1bn5h85p5wMscmkHvK9RGmUnJ5luzJeh1obTj5CZSVKGh7yxlBjYqNSe7JlIfqVSFNpAWoD+FAsPmecdMaOOrMclufnQgZR4jsI8zivFI2kNEfrf7er/sbqFHW8voY/i6sKdWWEFRcUqzhGwF9EjrGHCLF28fjK3V/Qu7b7s6o03dVFRh0/U/CRomAcMiUZuofarAv/COnr1j2KcWsyl1fUl/cxqNUqX0R2Xr6jTfroBvGw88zmlTPt1QdnD+5l7ssX5n3lCKQZbwAgdq1XyshlHjdOUAQIPOFKOJOnNMpHfWBf8A1LFz914GQ1MNBKQkchAHSAFmuo4Ewl//AA3bNueR91X5QIz7WLQB4QCCCLpULKB5g7wAt4SmTITaqe6fsHbrlFHbqpu/lyiA0CIUzTtCwWbmZlk2IN1pHLmSP0jCMnRlrjun9S8o9WlUheUlQrPEl9Ev7MG4PxWri8NyyFe6B7xjwOJ8MdHF5Y5x1fmP+jStVOToXCw/5HSfqz3EQR3UAa9CfOPMnxmvcOMobSXZd/Jvp21FQerqFGapxEKSDw3CO6TtfrHtWXGKddaKnyy/Y46ttKG63QKmWHmpa0y6hwi5BI1+Ud8oOMMOWTnzlifWJliZZU2okHcG2x5RoU9LyZYAOGKgppZlZgXac0Tfa8ZyS+qP3AxSlOblL8O5WfeVuB0HlGM552G76nr9JZmHEurFlJ1UBsroVekIzaWBugNWqs26shx3I0nQIRur1IjFZfbICFCm81kSjBQjmoJ1PzMZ8urJ9BlDfScPd7iOMAr+N03t6CN9Ok4LOyMW8hqaqwQMqbKUOmiRHmXvG4Uloo/NLz2OmjaylvLZAiWrziOIXNQfB/t5R5VHitxTi49ZPz+n/wC8HXWtqTUXH7iLirEz3ELaFArOuZOuTyj1OHcJgo/F3md90n1k/VGmPMrz5Nv934Gbs+wZw7TMwLuHVCTuD8R8+gj2251Z8yp9l4Rsr1qdtS+Ft+n6peWaDGw8sTO0OsrsiQlj/eZnQkf4bfvKPTTQQBZplPRLstsNiyG0gep5k+ZMUh9zLoQkqOwgDN8JyZqtXLytZeX1Hmb6fUwCNnR33yfdbFh/qO/3afKBS/AEgCtUZNLza21i6VAj/f1EALFKcUM0u7++Z5/Gj3VCBC2YFBmIaKicZ4SjkUk5mnBuhY2I8rwIdcFYlU8Vys0Mk6xYLTycHJaOoI3iMo1xAIGMsAB0l6W7q9yjbzJT0PlGMddKWul912Z6lO5pXEFRuvtLugaMOVCZp5StVlA6JOilpG2scys6ELhXdCGmT6rtnvg10+XSnKjXlqj2kuwtydempRXBfbU4AbAEWUOWh5xz3vDLO8zJ/wDFPz2fudLoVaUdVJ64/ujSKVNrUtDakXSrU5x4R+seJwm4qxrcpVE457/2NdxRpuk6ncIVnCsu+PDw1clJ/MR9XOnGS3PKUsCtM4LQghK3s673ShKdd9z0EcropPSnlmeoNTVHU0yFrIKxoR0+cJ0dEMkzueLoBcZzJ94d5I0JHkesVUNUE11Gdz5wzhKnIB4bWdafFxb5gfQx0QnF7dyMbm0hIskBI6AWjaQTq3WHRxcyVEN3Nk8wOkfGXlStcXPInUSTePRe569OlThTU4rLa+5nE1VpufVwmEKQg+6nc68zyEfRWfD7SyeYLmT8vovZF5FSpHVWeiP7jDVMOVCXlUJBDhXZKrC6kDkB18zG+FtRp1ZXEoapvt2z5ZolGFxUVKlLRBLdvv7B7BWAUy9nX7Kc3CdwD1PU/hG7TKctdV5f8GVa7p0oci1WI933Y9xmeYA8XYlRIs51DO6s5WWhutZ2A8vOKBdwxRnGiuZmTmnH9XD/AJaTs2nyEUgdgDO+0rECrJlGNXndAByGkAP2D8PimySGU2Lq9z1Urf6QKNEoxkQE79T1J3gDtAEgCQAv4qpa1BMwxo+1rb407qQfXlAFSQnUvth1GgPiHNKuYPzgQ6lMAB8SUD2nI40vgzTOrLo/9VdUnaAL2EsXe0KMvMp4E434mzssfEg8wYhRpgDwxAK3aG0oy2ZtkOOhQyqsCUa7xhU0tYnHVHujss4znJxhU0P+fQQm8dOpsHm9RuU6X6aR4dX8PWlV6rWppf8A1fb2ZvqQurf82GV5QeksdgpSeInv6ZfeT63jB8P4rafQ21/VP/BzKtb1OuzCtKrTTWcp+0UT33d/l5CNEOKXlFfPSWX7pszdCEukgu1Xm3EnuZgN7xlL8RaXidP9yK09Tq1WQR3E6DodIxl+JVHbl/uX4PywBV660Sh4K4a82UKTzPRQ6RP/ACN9cSxTp4a3yOTTj9UgZWsdZCUlaQoC9gb39LRujw3id3vVk0n522MedQh9O7/qLf8AbJ5YKGkkqVoSrXU9BHVT4FYUZaq0tTXRL+7OmlSvLjenHSvLNOwOxllEEshlw+PTVR6/OPYi1j5Y4Xg5btSVTTKevHcYBGRykgAJizEzUi1nX3nFaNNJ8TiuQA/OKBXolIdce9un7KmSPsmh4WEnkOqvOKQYhAoAxdiJEowpajryHMnkIEBPZThhS1Kqk5cLVctpPup1F4A02SQVq4qvRA6Dr84FCEASAJAEgCQAnV6QVKOKm2ElTSv+oaHPXxp8xzECYLMu+hxAcbUFNq2I/A9DAZPuBQTiChNzYTmJbdQbtPo0Ug8vUeRgCvTcXvSqxL1ROUbNzaR9mscs/wAKoEHll1K0hSFBSSLhSTcH5xCn1EAv4pw2iZbORCA7yURb8I1VaSqLwddC+r0Polt47CqvsrSpCTxMjvvC1x9YtONSmvlmzqd/RqbVqMX7bAl3sym0Aht0FJ3ANr/WNvPuEsPD90a3S4bN5WqP3yc2sIVRu4SVWP8AFGPM2+ajF/Yvwdk+leS+x7LYQqdstykf6ovNx0pR/oR2dj3ryf2OjHZfNLN3HEpB1sSTF59w+mI+yKocMh1UpfcJr7LMiLocC3b8xp9d401YVKv1TyzOPEaVHahSS9erHPD2H25ZtI4aOJbvKA3+sWnTUFg5K97Wr/XL7dg1Gw5TyAE7EGOUpX7PIo9rmjocvgb81q/KLgFOhYbLbhmZpz2icVus+Fv+FsbCKQO3gAXXqy3LNqWtQAA5/wBbwAlYQoLtYmhNzKFJk2z9mg6Zzy9YA14J4qglOjSNCBsojYC3If1ygUJAQB7AEgCQBIAkAeEX0MAI9WpD0k4p+UTxGVm70v8AipvoecCYLdNqLUwjiMKzJ5g+JJ6KHKALMCnxMMIcQUOJC0K3SoXEALSMPzMmSumvWTe5lniSg+SD7sCBKT7QW0kInmXJRzqoXbPoqJgZG2UmkOpCmlpcSeaSD+ETAO0CkgCQBLwBIAkAeOrCRdRCR1UbRcAT692lyEtmAcLyx7reov6wwBAbx6qqPhiYdXJS6zZKWwQXPIr/AEikNGpVMalUcNhAbTzturzJ3MAWyYFF/E2J2ZRBUtWvIDcnyECCth3C0zWHRMzmZmTSbob2K7ajQ8vOANal0JUlLTIyMoGW4FtByT+v9EUKNNhIAAsBAH1AEgCQBIAkASAJAEgBOr+EFcT2mRWGH/eSPA55KH5wANpuJkqXwZpHs0xtZXgWf4FQIH1aQKeEwBVqzrYYcU8lK0ISSQsAwIYPhpE26XHpGYDagokMZ7G3LKOcAO8zjmfkG2zMPtOOrFzLqSc6fW0AGaR2oPutF32RC0JNlFK/CfMHaACQ7SSEhS5F4JPvaZfrDAOU32qNtJC3JR9CDoFKsAfQwwCvPdpzyGg8JIpZV4XFq0MMACSnaTMzbqWQ+xKZjYKIJ+hMABa1T5ydnlSTM048poXdWtVkX6ADlAAydYdfadkXmUNzUpdaFNi3ESNwevWAPGVzk20zPIbZdTJkJ4KB3hbmobmANboGIDMsB51ky6uaVaX8xflACxiLHgz8CTSX3laAJ1APnaALuFuzklQnKsviODVLO6U+o5nygU0dppToAtw2gLBI0zDl6C3IQARQgAADQCAPqAJAEgCQBIAkASAJAEgCQAMrlAYm0ZXmwroeY9DACTMUefkDdhXtcvvw1+JI8lenWBD7p2MJZ05FlUu7zQ6La+R5wB9Yzpb03JLYllpClkXJOhHS4gBBotG4KpeVnqcsLSqyJpkm5594jlAH1RXGWq3NKqJSClJ4XFF0npvvpAHPFCZFchNTUgpYKnAh1I0SD1AEAXMUPKRhuWAWe8U7K1P5wAKxjPNu/s+UfdKGUM5nD5kaXgDhTp8TFHm5MqK1Sys7RJ3TmO0AfNfqEo9R5NLeT2xKgAlCe9oedtYAPP0Ofk32Z+Vb4qnGkh5q+t7a3gC/QKU/7a5UqhkaUpJSloHkfi++AKjWIpGnKdEmFOOuklSU63JO2nKALDGGqrUzmmFexy2+U6KI9OW3O0AP2GcOSsknJJtBbnvOqFz81fkIFGFmR1zOHOr7h6CALsASAJAEgCQBIAkASAJAEgCQBIAkASAA1bwxLTQs62k+dhACXN4AmJe6pOZWkfAo5k/Q6/SAKf7YqbGj8ul4Dmg6/Q7QIDaniSQmbCdlF3Gl1JNx8wIAutVSkrl1SoKW2VDVNrG/W/MwAAlsJ04KRmqK3GUKzJaJ0gA21LUpEyqZU6l1ZFsi9UgcrCAB85N0dDy3gohS05VIR4SLdIApyFfpzKgZORUtY2OQk/hABxD1amr8GV4A+J0hP3E3+6APpns2cdOaoz5V1bZ9drkX+6AHPD+G5aVt7HKpSf8ANc1V9Trt0IgUPCnlWrqyr+EaJ+kAXUIAFgAB5QB9QBIAkASAJAEgCQBIAkASAJAEgCQBIAkASAJAHw40lW4B9RAA+aoLK90/184ABz/Z9LObpH0t94P5RAAnezWSRmUtoLF/jWLa25EQBzRgWmgf9Lr/AOVy30v+cUgYo2GpRtV2pRgKA3VmV/7KMCjKzJuW0WhAt7iB+kAdP2YD41rV6nT6QBYalEJ8KQIA7wBIAkASAJAEgCQBIAkASA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036" name="AutoShape 12" descr="data:image/jpeg;base64,/9j/4AAQSkZJRgABAQAAAQABAAD/2wCEAAkGBxQTEhUUExQWFRUXGBwbGBgXGR0fHxwfHBcaHRwgHBwcHSggGh0lHBwYITEiJSksLi4uHR8zODMsNygtLiwBCgoKDg0OGxAQGywkICQsLCwsLDQsLCwsLCwsLCwsLCwsLCwsLCwsLCwsLCwsLCwsLCwsLCwsLCwsLCwsLCwsLP/AABEIAN4A4wMBEQACEQEDEQH/xAAcAAACAwEBAQEAAAAAAAAAAAAFBgAEBwMBAgj/xABEEAABAgQEAwUFBQUHBAMBAAABAgMABAURBhIhMRNBUQciMmFxFEJSgZEjobHB0RUzYoLwFiRDU3Lh8TRUc7JjwtIl/8QAGgEBAQADAQEAAAAAAAAAAAAAAAECAwQFBv/EADQRAAIBAwIFAgQFBAIDAAAAAAABAgMEERIhBRMxQVFhcRQiMoEGM0KhsZHB0eEjUhVD8P/aAAwDAQACEQMRAD8A3GAJAEgCQBIAkASAJAHhMAC5zELDZtnzq+FHeP3QANer8woXQwG0/E8qw+mhgTIIrNVfZb4szOtsI/gSLn06wGQJRKxKTrnDRPvLc+E90keX1gMlJFRkjPGRcU+ly9gtThyk9N4EOtKTKzE4/KJD7amQSpXEVY26awGT4w2Wp0upl5mZa4JsrOq4566+kNhueHE6m3S21V0LXtZ1AsT0zCBcjG3iiosAF6VS8j42VXuOsAmEaf2iyqyEu5mHOaXBl+l94FGqVnEOAFCgq/QwB3gCQBIAkASAJAEgCQBIAkASAJAEgCQBIA8UbanSAA01Xbkol0F1XMjwj1POAFTEmIZdgEz82Cr/ACGj9xgTJSw/iBU0xMql5UyoSi7Dh1K7QIZtSakqcuZoTc4+lVg02SECx961hygUYe064dprr6ClgZc6DqEkclHrAgfmcQ05uelxLsoefdCQFtf4YJ5wAoVbD/tdYnGkqKXUJ4jSh8SdbfOAPvsvmnTPTjj4IdDKs1xbVIIgGcsELcFKqjrVytR5b2ub/dAF3CsnSv2QDNKRmcUQ4q/2iTfS0B3GupVhmlyDZaUXcwyywJ1WTsfSAFvB03MTM27K1JKXO5xMqgLpvsARAB93Ci2e9IzCmj/lr7yD5C+0ClyQx+9LqDc+0Ua24niQf5hty3gUfqbVmngChQN/60POAL8ASAJAEgCQBIAkASAJAEgCQBIApVGpIZGuqj4UjcwAHmG1um76sqdwyk6/zQApdptWm5Rhp6TsllCxxUpGv/BECHFzDMjUpZyabbu9Mt3zX8KwNQOmsCFTshq63GHJN4K4kuogactoAHt4JmZZ6YcE83JsOqvfMM5H5QKX5Kcp7UsqVUt6ohRzE5So38jygQ+6GlLCs0jR3Uk++vf5XgUKh+pZsyKa0lXxE94+pgTB6p2qAk/s9jXcpOp9TzgXBwRU5lm4NJUhJ8Qa2PqOcCC+JOiqe4j0q+wq9ylSTkv+ECl6fwfK1CYD3tgW2lOVtpCgC3bawgQpYXwzMSdWWXM7jKkEJeVzHIEwA24rrqJKVcfUe94Wx1UYAy2XbnZSSE+6sLbeWc8u7rmBO6QdoFGkUxyWS1MSDmVLoChLOq3O5DfQwGRxwhjpL5LSwpLqfG2od9PU67jzgUeWnQoXSQR5QB9wBIAkASAJAEgCQBIAkADqhUCDw2gFOHrskdVQAlVbGshIulDrxcfJ76gL5f8A8xCCjimddlZpqrSzxmJV2yXE3JCRzFthFAcnMbS00pMnLsrmg+mzthcNhX5iAKuHWkUVLrL7/HK1Esy7XeWOlxyMAGJSQqMzcttNU5pepVb7ZXrbY+sAEpDs6lUnO+pyaX1eVcfSJkDRKSTTQs20hA/hSBEywWCowB5AEiAgUfOLuQ5PspWLLQlQ/iSD+MMsZFqqYAknjmShTC/jZOX8IuSgt6iVOVH93eTONDdt7RdvI9YDAuV4SlVyy8wp2RmkeBDgsknna/i9YoKdRwRPPFsVCZbEnLi90HdI8tr6WgBYrVVM/MB5SXm6fLnIlbW7YGgWbQAzyFEfe+1U+nK0nNL1Bo2UbbJd69DeBBrwljJRdEvMZG5k2yFOjMyOrZ2S4fh2PLmIFNElJkLHQjRSTuDAp3gCQBIAkASAJAEgAdUZxV+E1+8PPkkdTAASYmWwHWGXUl/KTbMM6lW5wIZT2dTEhw5mXqKUpmCo8Rbu5GuxO1tIAudmEmhUtPtun/8AnEkJUvQeqb84AMYap63UFikt+yyuzk4sfaOcjw78vOAHnDmEZaT7zaM7p8TzneWo9bnaJkodV1P3xH6gWsQ43lZQd5XEX8KNY0Ous4ju/wBi6fIh1XtTmlGzLIaB2vqYw1Tl1lj2KFMF9oy1u8GdKU5vCvbXoYsajhu3lfwRof5ysMNAFx1AB21veNrqwXcmGcZvEMq21xVvIyeR1+kTnQ7MaWZbV+1CacdUZUBLSdri5PmY1ycn1ePQq9C9Ru1V2w9oYzJvYqRv9InMnF4ymMJj9R8Sy0yLtuC/wq0MZxrwls9mRxC9o3GINr1Cl5tGSYbCxyVspPmFcjFyXIjz9Om6akgg1Cnkd5KtXWx/9xr90UYBEjh0pImaO8lyWdP20u5qkJ9648tdIpATXqmqfdFKpiQ1LpP2pGg/i/lGsCjY/glj2NEqCo8MXQ77yVjmk8hflAFnBmI3uL7FNqyziE/ZOHaYQOvLOB9YA0aUmQsdCPEk7gwKd4AkASAJAEgCnUpzhp01WrRI8+voIAT8bT0xKSTq5ZHFfPjVzTfcjraBDI8MSKJqalTJLdM0CVzTizYDrbr6QBqOLcP01eabnGwAndQ0KrW0tzJgDjQsPLn8jkw37PIosWJQaZ7bKd636QBoSmilGVoJFhZKdgPpGLzjYoKmkTlrhSBbcJFz8vONE4VWtmXYWKmzNKSS/wAQN/CD3lfTaOWVKp+rcyyuwGfpybjM0C4oWbR8I6qPWNe8dig+boTeuRRzAhJUeZ6JhqWMIC7OUZYWWzZSifHyT536xs5mlZXbt5M6cFN4bwO2HmWZZlKVNcZzmtet/S8KV7p/9TTZlOzbbxNYRQ7QsNt3bdZQQpWpbG30jtr4ilLpk5Ib7AGSoi1KSsWQFcvSOFy2wzaG5GiNoNle/wCFXIHzjCT8lCLNNTmIS2A6ndI2WOoPWCTewC9OfmUJuznUm9ihe6T+kbqamumxi8DZJLfIBWEi+4O4jqiqncx2CAjYYiJX8JuS7ip2mAJc3eltkPDnYclRlkvUWHaSmeUmfpivZppCsr7StLG/eCh/V4oH5tJIF7ZrDMeV+Z9IAznG9Xk3325Zt20yk3beToELB0TfzgB2wPidU22orAROMWTMt/ENgtN97gX/AKEAPTDwWkKTqDAp0gCQBIA+VrABJ2AuYADIUVqLp56Ng8h19TAh8qbUNwfpvEAhVnAzbc0J5h72RtHemANiPLXnFAToVOVVHkzsykplWzeVYPvW/wARfW9rgGIDQxApIAloA8MAVJintrvmQLkWJG8YuKfUA3+zDGZJANk+EefWNXIh4LlnBWEGTmuTZS8x/SJ8PAZZn9cxW/TZp2XcQh1sWU1fQ5T5xmlODxF7GLSfUCpxu69NNLdA4Xvge6D8tY1VsyWZduhYrGyNUYwmyWxlWSknOg9L6xY0INZRcstt4XZ72YFQJBt0PlFVvDuMsKtyiBayRcbHnG1RSWEYnXLGQPYgJAHkCCNjDDrjTv7RkR9skfbsjZ9HP+YRkmUWsdVN6ZpqZmQWQydJhI8afiGuotFILNNwo2AhCP7xLziAW30iymXR8XO14FC07JzdNLM+SFvtdx8J2db2187a/KANco9QbUG3Wjdh8ZkHoo8vLp/xAocgCQBIAF1ZeZSWgd+8v0HL5wIzNu2ZEyWGnGFKDDavtQjxDz9IAVKPM1Jb6WqdOGZBQFFSwLI8j5wA6tS7lTfRKuKzS8rZU0sbOu7hA8hzgDTUJAAAFgNAByEQp9CAAU9XMrrjI8QTcHpfrHJVrOLcUZJFui1Np1Fm1hwp8RG1+cbaM04rBGgRjOtrbYJYI6KXfVPyjmuq8sYh07+T0eG29KrVxU/p5OOBKu6pgCZGW3gWo6rv1EZ0KiisS6dicRhSVV8p+68DKZ1v4xG/nU/J5+Gee3NfGIc6HkmGI+N2JGampUOqSohRCiDsLe9GEq0XJJP3M1B6c4E6l0qXQ4+G7KUlwhIPvJ8o5qtRyeDLThJmvUuaQlpCVKSCBt0jop1YqKTZraLftrfxpjZzYeSYZQq1RygcOyrnUjl8o8ri1eryWqPu34Om2pwlL5n7HSSqIKftCBrYdT8onCb2rVornfZ+TGvTjGXyl1DmpEeunvg5zpGQJAHkCGcYgkv2ZNmaQm8lNnJMt8kLVpntyB5xkUCVF0UmalmJUhEtMqK3FrN0m+uh5adIoPjE3aA0tz2aSZMySbLVbTLzt9+sAXuzSaMs+9Snu6hYLsvfkSLqT+f1gDVqc+VJIV4kmyv1gUtwB4pVgSdhAC27OJSlTriggOKsCo6AchEIeOFPDWpVlNZSV8wU21igyzD6kSjczMyKiUTa+DLtkahRNifQQBrWEaEmSlUMjVXicVzUs6qP1iMoZvAHi3QnVRAHUxHJLdgyfEFPm3ptbLQV9orvucgj19I4eS5TZnnY0ujUxuWZQ00AABYkczbU35x2xSSwjAUcRUsOu+yNK+0cBW4o7JSNRp1McU6SlU0R92erYf8AAvipdFsl5f8AoDMVUIl0rcWEJQS3r1Bt+UaFGT2RzXcdNZ+u/wDUsGop4QeLiQ18R2i6XnBzZKn9oWP+4b1jLlz8DKKft0ncnit3O/6xlomNXY9RPyYUFB1sEbeUTTMai0MQMa/3huJy5+CZRbfqKW0BxbiQhWx5GMVFspdpjxcKFIUCkncc45L16aTi/wBTUf6m2ksyz43DgooLxJXZQsU9LRlYUo0Zu0l1jun5RKrclzEWqy7w1pVsF6fzD9Y9asu5oR7Q6pxbjmBr5EQoz1PDDQWvG4xPCqAKtVkG5hlxh0XQ4kpPzGh9YqKjM6ZTUTLTtMnklS5Q9xWyi2NUkddIyILycbyVPCm6bKlSwbKdcHP1iFA8/WJpTnHeGSclVJdTYWug/iIoN9ptSS6liZQfs30C+uxtp9NR8oFDsAD6259nlG6yE/rACVjOXlJpSKe+4pCiM6Ak7W5q8oEEiewhUWGlNyU2JiWd7ls1zY6G1+g6QA0YJpCFTaG0i7VPbCR5uq8RPUiANNvEKewADxXNhttOdOZClWI6HkY0V5aVnsWKAc7X0tWbcJJmCEgI8RvppHMpPdYzkywOUm0EIQkAgADQ7j1jtitKSRgJVSnxJVF513RDrPcV5jlHNOXKqN+T26dP4myjCHWMt0KapJlcmn2xRbS64V+ep0EaoOUXlHHfyjKs1HosIW6rOqLS5dBCpVCu7pqfWM1JKSfdmhW9SVOVRLZdRacFibgR0pnIfBA6RQeEawIe6bEAg+UCjXTKomaSmWm1hEugd1Q0NxGhxcHqj1NieTQ8OpQhtsMnO2nwnraPJ4jGUqetLeLTOig0pYffYcGHA46FJ2Cd/wAolrWV5xBVYfTGO/uJxdOlpfVs+cSyBfl1pQbLHeQfMR704qUWjlTETDVYyzaVXsFizieihpHDCTjNN/c2NbGmC3KPQNRLQB82gBHx8ky01KVBI0zcF/zSrYn5xkUWHsM5Z+cluHeVnG8yXLaNqte+blrFIc6jR5dCGlTc42ZhtstHKR9oD4QfSADPY3OlyVmJJR78uslvySTcW8r/AIwMjT5OZCkJJ3I1gCjPqu+kckJufU/gYEZh2Mq481PTjhl3PtWuC0vKbJHM38/KAPqi1Zt1cqlhSwzIy6nHDe13Lc+ovAGq9m0kUSQcV45hRdUf9R0+6IyjVEBIoFXtECuAiwukL73lHNdJ6UZR6if2dtLmaip5YzpZTZKiNEnoPOJQhgNmtGOkxMt7SlvrfKsv2DNgCdio9OscVwpN5PpODKmlpzvIGYve4kvLLI8Sr25bchyjUm9LZ5lKmoXih4kCpalrcQVIykBVinY+vpGmMcrOT6SveUaM9E1jK8bexXncFO5rhTeXKSVX0TbleOuFXCwz5O6jSlPVR2T7Pt/oUFIsT5G0dOTjPlQi5AzSeDXlFNlIKVJzBV9PTbeNDrJmWgq1LDrrDanHMuUKygX1V5jyixqJvHcjjjc0jAisssyfWOG7rOlTnNdkb6cdUkh1pKVhf8CunWPN4HTrU56n9M1+50XLjKPqgwI+pOEzHFFD4U+VI8LyCTbkQI47iPzbGcWOeGZkuIKtwAB9I3UZZRiwzG0xIYoBGKqYJmTfZO6kEp9RqIqCM5dlFVGmS6lTJlgzdLyr2vlNrHqdNIoMwAkU+1Zi8ogf3V0+8ob3gUfOzOeUzVWc3dE0xYg9QLj7wIBGqTedC1JBUACbAE7HUc/OAOkw4SqYUBcjRPmQNIAzGaxdVm7iYp6HUa7pvp/xAEen5WYkFPSzAl3ph5LDqUjbXWANjkpcNtttjZCEj6CIU7wBIABVWazqdaWElnJ/Nm9I5qlTdp9DJIqUhYZDSGQ223f7W+6lHa3UxhCp0WcY/cYGgx2GIJxBREzSMi9hsOV+pjXOGs6rS7lbS1QM0xswENstp2Qu3rHA9lI2203O5jJ95A2g34pt0N40wPa43+UvcIVAK4C82nU3ivpseNY6OfFT6HOWosq4W3g0QAmxQPCo8yepjcq0sHPcUeVVcPBKhTpRvM+pk5UpIyW7tzsfWKpyeyNLSKmGMxlrpvYqJFzsL7RjVXzFj0BuO752gb21sI2UF1MZ9h57P0Xl2AdjeNdWmqjcJdGZKWndGiss5RYR1W1tG3hoiSc3J5Z0joMBH7SlcNUu/sBmSr5gCOa4XRmUS12dO2YKSdSSflEtns0JDbHSYEMARI19dIqBk8rSULTVJBxWRtLgXm+FJ1MZDuLP9sKc22hhqnl9ho/vFDUm+qr2gXB912rtKmpCdl9EcRIsNCnUXHlAI31cohRzFNyfWBRVnHHfZnlMi7xJyX5qgQQ/7TV9rurlQ4SLcucAcqTRHWfYkPizsxNF1aem5gDan3QkKUrQJBJ9BGMnhNsyjFyaS7mZy2P5l2bDLaUZCrprb/iOWVd0rGpdTfT6fc7r22hRrU6MHvjMh/ps4XCoHlHmcF4jWu9XNxtg016Kp4wKmOHQ1NNLGgI7/mBzj0LrGtM0xA2CVidqa3FE5GU/Zp5X6nzjOhFZyyNmpkx1GJIAyTtA2b/8hjzX+o7bL8+HuB6CBxTrbumNED3eNfkr3CjkslbZQleYG+hjYmfNA3E0wpmUaQhWUbG0ZwWp7kbPjDM0p6VeQs5hcAXizjplsQvyUqlCCgqy2I0Ea2/JQDjwd9rXNveOij3Nc+w99nv7mX+cYr80y7GjkR3mJIAUO1BgLlEp94rASOpJEaa6zEsSlhVopWpA8RypPkANY00OrQkNdQnShQSByjy+LcWrWdVQgljGTooUIzjliPI9oT3tXBfbQlIXlJHra8e5VninSrwfyySz7mdnaqvGrFv549F6GjRsOEzauSRXU55hGipiVFvUCMisG4BcdRT3mHJMJclkqHeT+8J/GBBDn6S7LybBeRw1LmOIEfCCqBT9Ps+Eeg/CBRCrlXMrT3X0jMpF7DzJtAgMlvb3aQFh9KZkgu8S4tlGuX1gAdQqyucdpTro74KkqPUjnADj2kVbgy5bB7zn/qN447ueygu56/CLfXW5kukdxD7OZXM648fdFh84878VVVQtKVqu+7NEanxFzUrfZGlYfcu4tPkI838OSxUkvKMr2PyRZUx1RC81xkC62wdOo/WPpq9LUsrqjgTwUezfDnsbannlBLr50SeQ5DzMZQcYpNkY8ARuISAMk7QNm/8AyGPMf6jtsvz4e4BpdWaZzFVlE6a8o1xjJLZHbxa7VWpy49I/yXBihgDwACMsT8Hk7HN/Ecu4AlbaVJGw6Rlia7E2JL4hl0ApQ2lIO4/oRMTfYbHQYlZ+AecTE12GwIxTOtzKEqRYKQb263jZSk4yw11JJZQ+dnf7mX9TGS/NHY0ciO8xPIgEftRmwhMvm2C830jnuH0LE++z9kjiOL1W4bgdBGFv1yJBSsu/bBP8MfKfiB6rn2SPStIf8WfUy/HUtw5sODQLAPzj6PgNT4rhUqL6wf7GNCp8Pfxk+ktmanguq+0SqSfGjuq+Wx+cddvU1w9UYcStuRXa7PdC3iFtRrFkGy1SpynoeRjqOBimKJXv+5T9RAbAfGDE4iXQJ1xLjnFTlKSDpcaaQIfotnwp9B+EDITVySH5ZxhwXQtRSf1gQzWoYHMuizlUDcoTYfp8oAYjLMS6qR7MoLZCykLHvEjf1gDQK5hyXmlAvoKiBYakafKNbhHVq7o6aV3VpQlCD2fUS8cyxprCDJDIlSjnvrc8t45L6zoXdeFS4We32OiwgnTnFdeqCGBKqXkNOqtmXcKt1jw40o2PFnSjtHOF90JSdW2y+qGSpzDrbwVmTwcpCkHxHzEfRVZOMs528HAugp1+qhpjiLTnDSszf+o7X6iOVNvb+hkO1FmVOS7Ti/EtIUfmI74Z0rJgy7GYMpxvJuOhIaQXClwlSRHm7NtN4OihU5VSM8dBJMsm6syMqkmygdwY1T1QeE8n0lo7a7Upumk8nnsqPhjHXLydfwVt/wBEH6ZgdbqQopDYOozbn5R5dxxqnSlpT1M4qrsqbwoJnxVcELZBXlC0jcp3HyjO24zTrPTnDLR+CqSxoSYBVJoIIAt5x6SqSTydFXh1vODio49fBTk6U4tZQhClr5AdI7FOMlnJ8lXt6lGbpzNXwJKrbQwhxOVYOo6RrTTqbGt9DRVCPQMT5IiAzTHjgmZxLY1blhmePK5tYescdaWZPHYySDOD21G+W/e7y1fCn3UiMqC/2SQOx1WiwhbqLZ8wSi8fPWttDiPE5KoswWc+y6HoNulQSXVnmGKUKpKhycBJCzky6aW8o9/hdrTsnN0ektvsa+IQScI90k37jZQcOsymbg5hmte5J29Y6Y04x+kwubyrcJKp2ErFky8mqurlkcR5uWGVPrG05GK05j2poacD0ja6CCvpcb7aQILk2gimyl1FRW9e5N91QKfp1nwj0H4QKKE+hXDnW2/HYlFvMcoEMWpDDUw5KyyuI4hkLcmUqvodcwgAxR9JJTzaVJl2Z8KZzbhJOsAb02sKAUNlAH6iIygHHVM9oknEjxJ7w+Uaqscx9jssaqp1lno9n9zO+zh1aULSpKkpCgpCiND1Aj578Q1ISqUq8JLVjde3Q66dF05zptbf5NTqEiiaYsdym6SNwbR7tGpG5oqa7r9zy5RcJYMhxFMOezrYXrlVqelo5IZjPDKzRezGoLfkG8w1R3AeoEd1HKWDBjWI2kMtxk9MJSTKXLmfUDpHnxUXP5uhn2FWpSq0cF1YIceBDoPUbG3KMamHBrx0PR4VKSuY479Qhg+SS7MgK1CRmt5iPF4pWdK3enq9j6K+qOFJ477BPGeI3UPCXZOXS6leuth0jfwLhltC0+NuI68vCXb7nzCp1bmvyKb07ZbOmCcROuuKl3+8oAlKvTrGv8QcMtlbxvbZad8Nf3QUKtCs6FR57pgTE8mlqZWlPhPeA9R+t4cOrSq28ZS69D6qzqOdJNlWmS76JczMuCp9SykW1skeXnHtLS8RfQ+Ru5ylWk298j9hFbhDJeB4p8V4kFiosHO+g+kx6JgUaxUEsMrdV7o09Y11J6ItlSyY9SULm8w1SlbmZ1Z0za6AekcDT6MyNbZCGJeyBZIGl9yesbLuure1lJeNvctKDnNIyPtDcW4tppKSU3uVAaXPK8eb+H9FOhVqt/PLZLvjyepy3UuIRxstzWcL072eVZaO4SCr1O8e9Tjpikefd1eZWlL1CwEZnOZHUcStys5UJxQK7FDLSRupVraRSMFTvaA64gsVCVcYYf7vEA1SDsYAHYwp6G1yEmyc6ApOU81AkW/GAR+hmxoPSBQDPIyzY/8AlR96f9rQIxDmsVS7ImXmpQBxpwNv6AEpO6vSAOE5MrdmJqQOUMuyvGlkpFrG1/mYAfMCVDjyDCz4gnIr1ToYjKBe1UPhlC2nFJReywnn0v5Rrc+XVjUfTo17no2VCncU50n9WMxfsVMNzjc0w2Fbp0XbS1tvrHx/ErONjxF6/wAuTyvZ/wCC2lxN08/qWzXqaBKsJQkJR4RtH19GnCnBRprCOCpOU5OUuouYmwciZzKbOR1QN/hPr0iVKKnuupimV6bIqYkhKNucJ5GpPXXW0aZS+Vwbwy+oVodfQ84tgG62ki569Y206mp6SNFw0hokmxud9Yy5UPAyZpjuXsEn4VkfWOCS6o7rCei4g/UD4fqIl5hKz4Tor0PP5R5d9bfEUHBdeqPq7ujzabihqxFhlE4UvNOBK7CyhqFDltHn8K45Ph8JW9eGqGendM+WqUZxqa4PTNH1h7DzciFuuuBSzuo6ADoPOMeK8YqcT00KMNMF0j3b9S0qM5Tcm9Un3E2uVHjPOO8uXoBHrWdvyKUaffufU0KfJpJPsOfZ9J3ZZSdlEqPpHpxjmphnxVSeqTl5Y9N0tpKswGo5x2qlFdDVkuKUACSbAakxm2ksshl+Lqx7cVNhfCk2j3183FD3U9Y4p1dTy+nb/JmlgsYakc5QpDZyp/dt+6P4nD+UY0oOTzjP8IMeZqRC2il1RPMqGlj5dBG26o0pUnzt0tzKjUlTmnHqZti2spYaLKAFZjZKiRcHmfWPnOB2arXnPl9MN/t2O27qzmlGP1S22Gzs4VMKlQt9ZXc9y+4AA59I+pptzcpvu9l4ML+jSoSjSh1S+Z+WMk/NBppxxWyEFX0EbTgMQnaFMPU5qaZTne46nig+8M2mnOKQ5V/FM3VWkyYkVNrUpOdZSbJA3sSNIAsUmVD9cl2b5ky6Rf8AlF/ygEbRN1MoWU5QbW5+V4DJWxQ3ZKHhu0oE+h0MCmYY4wrOuzjqpIJDMy2OKTsf94EOuFez16XmGpiYmitbYsEjbL8Nzy8oAZMFK9mnpuTVolauOz6K8QHziAcKjJJeaW0saKFv0jBxUlhm6jWlSmpx6ow9tCpGbU07mSjN3iNNtQfneOS6tvjLV0sJ1IdM90eheRjTqq5p/RPr6M2HDdWS8i3MbA72jzeD3bS+Fq/UunqvH2OS4p/rXRl2rSq3GlIbcLaj7wj3KkNcdOcHMngUqxVUoUlDpupItny2v6xw1W1s8v1MkhLqtSMlOpm5chQWLLHI+sZQepbbNA1iiV5qYlkTIIQg75tLG9rR1RqLTqlsY4F3G1LDgWBs4LpPLMNR9Y56qxLUujMlky8HqLEaEdCN45Jx0ywfZ2Nyriipd+j9y1KVF1r924pI6A6fSOerbUq31xTN1aFJrVUSx5PJuecc/eOKV5E6fSFKhTpfRFItOnTjvFIrply6tDKd1nXyHM+UdVJb6vBwcVueVR0J7y/jubLhWUCdR4UJCU/KOu3jmTkz5Nh9x0JBUohIG5JsI6nJRWWYmb4yxaZk+zSV1jZa07fXpHHUqczbov5M0sAugYe4i0trKnMm+UdxP6mNUY6nhIvQ1eRlktICEJCQOX6x6EI4WEjWCMT1HKgoBAvopXJI6mPneL3nNmrWlv5x38L/ACddvTwtcjJKdJLn50IGqUm2YbWG6v68o9qnbq2oq2X1PeXp6HXZYWq8qdI7R9WbrKsJbQlCRZKQAPkI6ksLCPMnNzk5S6vcUe1CdPAblG/3k04EADfKDdR+kUwL7bAaShtGgQkJHyikK1Vmg20tZsAASToOXWAE7sPky6/NTqticqb9Cf8AaANBMopwleneJIuT1NthEKHZuXDiFIOygRFAr0xRLZQrxtKKFfLY/SBCxaBRcxmytsMzzQu5Kq74+Js+IecCD1ITqHmkOtm6HEhST6xiyip2jYX9qb4qB9ogaj4h+ojXPVFqpDqv3PSsa8HF29b6Zfs/In4Mr6kHgqtnTayibXA5fKPE4xYKSV9a5SW8l4fn28mGmVCbt632flGr06eS6m4OvOO3h3EI3cMPaa6r+6OatSdN+h7UKe2+gocSFA87aj0j0mtSwzSZxVsBvgqSgBxs+E31/wCY4/h5Rfysz1LuW8N0QtSjknOXSlSszZHLnr87RXhZjUXUnsfOI8SBn2ZtQPDHcUbbW8KgYwk9ccLsXAvYqp+UiYRYtrsF2+Lkr0Ol4141xwuq6Hfw+7+Gq7/S+v8AkX3GlLIQgFSzqEjmPOMaOVLUj2OLzp8jS3u91jv7nt8qbqJ7u9979IxnGTnjG7N9lXoRtlKL2j18oa8G0kpBecslxzw39xPz2Jja8RWldD5q6uZXFVzf29ENjuMpdhPBYCn3E/CNCfX1jbz1FaYLPqcunyK1bn5h85p5wMscmkHvK9RGmUnJ5luzJeh1obTj5CZSVKGh7yxlBjYqNSe7JlIfqVSFNpAWoD+FAsPmecdMaOOrMclufnQgZR4jsI8zivFI2kNEfrf7er/sbqFHW8voY/i6sKdWWEFRcUqzhGwF9EjrGHCLF28fjK3V/Qu7b7s6o03dVFRh0/U/CRomAcMiUZuofarAv/COnr1j2KcWsyl1fUl/cxqNUqX0R2Xr6jTfroBvGw88zmlTPt1QdnD+5l7ssX5n3lCKQZbwAgdq1XyshlHjdOUAQIPOFKOJOnNMpHfWBf8A1LFz914GQ1MNBKQkchAHSAFmuo4Ewl//AA3bNueR91X5QIz7WLQB4QCCCLpULKB5g7wAt4SmTITaqe6fsHbrlFHbqpu/lyiA0CIUzTtCwWbmZlk2IN1pHLmSP0jCMnRlrjun9S8o9WlUheUlQrPEl9Ev7MG4PxWri8NyyFe6B7xjwOJ8MdHF5Y5x1fmP+jStVOToXCw/5HSfqz3EQR3UAa9CfOPMnxmvcOMobSXZd/Jvp21FQerqFGapxEKSDw3CO6TtfrHtWXGKddaKnyy/Y46ttKG63QKmWHmpa0y6hwi5BI1+Ud8oOMMOWTnzlifWJliZZU2okHcG2x5RoU9LyZYAOGKgppZlZgXac0Tfa8ZyS+qP3AxSlOblL8O5WfeVuB0HlGM552G76nr9JZmHEurFlJ1UBsroVekIzaWBugNWqs26shx3I0nQIRur1IjFZfbICFCm81kSjBQjmoJ1PzMZ8urJ9BlDfScPd7iOMAr+N03t6CN9Ok4LOyMW8hqaqwQMqbKUOmiRHmXvG4Uloo/NLz2OmjaylvLZAiWrziOIXNQfB/t5R5VHitxTi49ZPz+n/wC8HXWtqTUXH7iLirEz3ELaFArOuZOuTyj1OHcJgo/F3md90n1k/VGmPMrz5Nv934Gbs+wZw7TMwLuHVCTuD8R8+gj2251Z8yp9l4Rsr1qdtS+Ft+n6peWaDGw8sTO0OsrsiQlj/eZnQkf4bfvKPTTQQBZplPRLstsNiyG0gep5k+ZMUh9zLoQkqOwgDN8JyZqtXLytZeX1Hmb6fUwCNnR33yfdbFh/qO/3afKBS/AEgCtUZNLza21i6VAj/f1EALFKcUM0u7++Z5/Gj3VCBC2YFBmIaKicZ4SjkUk5mnBuhY2I8rwIdcFYlU8Vys0Mk6xYLTycHJaOoI3iMo1xAIGMsAB0l6W7q9yjbzJT0PlGMddKWul912Z6lO5pXEFRuvtLugaMOVCZp5StVlA6JOilpG2scys6ELhXdCGmT6rtnvg10+XSnKjXlqj2kuwtydempRXBfbU4AbAEWUOWh5xz3vDLO8zJ/wDFPz2fudLoVaUdVJ64/ujSKVNrUtDakXSrU5x4R+seJwm4qxrcpVE457/2NdxRpuk6ncIVnCsu+PDw1clJ/MR9XOnGS3PKUsCtM4LQghK3s673ShKdd9z0EcropPSnlmeoNTVHU0yFrIKxoR0+cJ0dEMkzueLoBcZzJ94d5I0JHkesVUNUE11Gdz5wzhKnIB4bWdafFxb5gfQx0QnF7dyMbm0hIskBI6AWjaQTq3WHRxcyVEN3Nk8wOkfGXlStcXPInUSTePRe569OlThTU4rLa+5nE1VpufVwmEKQg+6nc68zyEfRWfD7SyeYLmT8vovZF5FSpHVWeiP7jDVMOVCXlUJBDhXZKrC6kDkB18zG+FtRp1ZXEoapvt2z5ZolGFxUVKlLRBLdvv7B7BWAUy9nX7Kc3CdwD1PU/hG7TKctdV5f8GVa7p0oci1WI933Y9xmeYA8XYlRIs51DO6s5WWhutZ2A8vOKBdwxRnGiuZmTmnH9XD/AJaTs2nyEUgdgDO+0rECrJlGNXndAByGkAP2D8PimySGU2Lq9z1Urf6QKNEoxkQE79T1J3gDtAEgCQAv4qpa1BMwxo+1rb407qQfXlAFSQnUvth1GgPiHNKuYPzgQ6lMAB8SUD2nI40vgzTOrLo/9VdUnaAL2EsXe0KMvMp4E434mzssfEg8wYhRpgDwxAK3aG0oy2ZtkOOhQyqsCUa7xhU0tYnHVHujss4znJxhU0P+fQQm8dOpsHm9RuU6X6aR4dX8PWlV6rWppf8A1fb2ZvqQurf82GV5QeksdgpSeInv6ZfeT63jB8P4rafQ21/VP/BzKtb1OuzCtKrTTWcp+0UT33d/l5CNEOKXlFfPSWX7pszdCEukgu1Xm3EnuZgN7xlL8RaXidP9yK09Tq1WQR3E6DodIxl+JVHbl/uX4PywBV660Sh4K4a82UKTzPRQ6RP/ACN9cSxTp4a3yOTTj9UgZWsdZCUlaQoC9gb39LRujw3id3vVk0n522MedQh9O7/qLf8AbJ5YKGkkqVoSrXU9BHVT4FYUZaq0tTXRL+7OmlSvLjenHSvLNOwOxllEEshlw+PTVR6/OPYi1j5Y4Xg5btSVTTKevHcYBGRykgAJizEzUi1nX3nFaNNJ8TiuQA/OKBXolIdce9un7KmSPsmh4WEnkOqvOKQYhAoAxdiJEowpajryHMnkIEBPZThhS1Kqk5cLVctpPup1F4A02SQVq4qvRA6Dr84FCEASAJAEgCQAnV6QVKOKm2ElTSv+oaHPXxp8xzECYLMu+hxAcbUFNq2I/A9DAZPuBQTiChNzYTmJbdQbtPo0Ug8vUeRgCvTcXvSqxL1ROUbNzaR9mscs/wAKoEHll1K0hSFBSSLhSTcH5xCn1EAv4pw2iZbORCA7yURb8I1VaSqLwddC+r0Polt47CqvsrSpCTxMjvvC1x9YtONSmvlmzqd/RqbVqMX7bAl3sym0Aht0FJ3ANr/WNvPuEsPD90a3S4bN5WqP3yc2sIVRu4SVWP8AFGPM2+ajF/Yvwdk+leS+x7LYQqdstykf6ovNx0pR/oR2dj3ryf2OjHZfNLN3HEpB1sSTF59w+mI+yKocMh1UpfcJr7LMiLocC3b8xp9d401YVKv1TyzOPEaVHahSS9erHPD2H25ZtI4aOJbvKA3+sWnTUFg5K97Wr/XL7dg1Gw5TyAE7EGOUpX7PIo9rmjocvgb81q/KLgFOhYbLbhmZpz2icVus+Fv+FsbCKQO3gAXXqy3LNqWtQAA5/wBbwAlYQoLtYmhNzKFJk2z9mg6Zzy9YA14J4qglOjSNCBsojYC3If1ygUJAQB7AEgCQBIAkAeEX0MAI9WpD0k4p+UTxGVm70v8AipvoecCYLdNqLUwjiMKzJ5g+JJ6KHKALMCnxMMIcQUOJC0K3SoXEALSMPzMmSumvWTe5lniSg+SD7sCBKT7QW0kInmXJRzqoXbPoqJgZG2UmkOpCmlpcSeaSD+ETAO0CkgCQBLwBIAkAeOrCRdRCR1UbRcAT692lyEtmAcLyx7reov6wwBAbx6qqPhiYdXJS6zZKWwQXPIr/AEikNGpVMalUcNhAbTzturzJ3MAWyYFF/E2J2ZRBUtWvIDcnyECCth3C0zWHRMzmZmTSbob2K7ajQ8vOANal0JUlLTIyMoGW4FtByT+v9EUKNNhIAAsBAH1AEgCQBIAkASAJAEgBOr+EFcT2mRWGH/eSPA55KH5wANpuJkqXwZpHs0xtZXgWf4FQIH1aQKeEwBVqzrYYcU8lK0ISSQsAwIYPhpE26XHpGYDagokMZ7G3LKOcAO8zjmfkG2zMPtOOrFzLqSc6fW0AGaR2oPutF32RC0JNlFK/CfMHaACQ7SSEhS5F4JPvaZfrDAOU32qNtJC3JR9CDoFKsAfQwwCvPdpzyGg8JIpZV4XFq0MMACSnaTMzbqWQ+xKZjYKIJ+hMABa1T5ydnlSTM048poXdWtVkX6ADlAAydYdfadkXmUNzUpdaFNi3ESNwevWAPGVzk20zPIbZdTJkJ4KB3hbmobmANboGIDMsB51ky6uaVaX8xflACxiLHgz8CTSX3laAJ1APnaALuFuzklQnKsviODVLO6U+o5nygU0dppToAtw2gLBI0zDl6C3IQARQgAADQCAPqAJAEgCQBIAkASAJAEgCQAMrlAYm0ZXmwroeY9DACTMUefkDdhXtcvvw1+JI8lenWBD7p2MJZ05FlUu7zQ6La+R5wB9Yzpb03JLYllpClkXJOhHS4gBBotG4KpeVnqcsLSqyJpkm5594jlAH1RXGWq3NKqJSClJ4XFF0npvvpAHPFCZFchNTUgpYKnAh1I0SD1AEAXMUPKRhuWAWe8U7K1P5wAKxjPNu/s+UfdKGUM5nD5kaXgDhTp8TFHm5MqK1Sys7RJ3TmO0AfNfqEo9R5NLeT2xKgAlCe9oedtYAPP0Ofk32Z+Vb4qnGkh5q+t7a3gC/QKU/7a5UqhkaUpJSloHkfi++AKjWIpGnKdEmFOOuklSU63JO2nKALDGGqrUzmmFexy2+U6KI9OW3O0AP2GcOSsknJJtBbnvOqFz81fkIFGFmR1zOHOr7h6CALsASAJAEgCQBIAkASAJAEgCQBIAkASAA1bwxLTQs62k+dhACXN4AmJe6pOZWkfAo5k/Q6/SAKf7YqbGj8ul4Dmg6/Q7QIDaniSQmbCdlF3Gl1JNx8wIAutVSkrl1SoKW2VDVNrG/W/MwAAlsJ04KRmqK3GUKzJaJ0gA21LUpEyqZU6l1ZFsi9UgcrCAB85N0dDy3gohS05VIR4SLdIApyFfpzKgZORUtY2OQk/hABxD1amr8GV4A+J0hP3E3+6APpns2cdOaoz5V1bZ9drkX+6AHPD+G5aVt7HKpSf8ANc1V9Trt0IgUPCnlWrqyr+EaJ+kAXUIAFgAB5QB9QBIAkASAJAEgCQBIAkASAJAEgCQBIAkASAJAHw40lW4B9RAA+aoLK90/184ABz/Z9LObpH0t94P5RAAnezWSRmUtoLF/jWLa25EQBzRgWmgf9Lr/AOVy30v+cUgYo2GpRtV2pRgKA3VmV/7KMCjKzJuW0WhAt7iB+kAdP2YD41rV6nT6QBYalEJ8KQIA7wBIAkASAJAEgCQBIAkASA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dirty="0"/>
          </a:p>
        </p:txBody>
      </p:sp>
      <p:sp>
        <p:nvSpPr>
          <p:cNvPr id="12" name="Text Box 6"/>
          <p:cNvSpPr txBox="1">
            <a:spLocks noChangeArrowheads="1"/>
          </p:cNvSpPr>
          <p:nvPr/>
        </p:nvSpPr>
        <p:spPr bwMode="auto">
          <a:xfrm>
            <a:off x="-148" y="44624"/>
            <a:ext cx="9036644" cy="336550"/>
          </a:xfrm>
          <a:prstGeom prst="rect">
            <a:avLst/>
          </a:prstGeom>
          <a:solidFill>
            <a:srgbClr val="E6FD07">
              <a:alpha val="70000"/>
            </a:srgb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lvl="0" fontAlgn="base">
              <a:spcBef>
                <a:spcPct val="0"/>
              </a:spcBef>
              <a:spcAft>
                <a:spcPct val="0"/>
              </a:spcAft>
            </a:pPr>
            <a:r>
              <a:rPr lang="es-ES" sz="1400" b="1" dirty="0" smtClean="0">
                <a:solidFill>
                  <a:srgbClr val="000000"/>
                </a:solidFill>
                <a:latin typeface="Verdana" pitchFamily="34" charset="0"/>
                <a:cs typeface="Arial" pitchFamily="34" charset="0"/>
              </a:rPr>
              <a:t>OBJETIVO </a:t>
            </a:r>
            <a:r>
              <a:rPr lang="es-ES" sz="1400" b="1" dirty="0">
                <a:solidFill>
                  <a:srgbClr val="000000"/>
                </a:solidFill>
                <a:latin typeface="Verdana" pitchFamily="34" charset="0"/>
                <a:cs typeface="Arial" pitchFamily="34" charset="0"/>
              </a:rPr>
              <a:t>GENERAL</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426970" y="764704"/>
            <a:ext cx="8072065" cy="1815882"/>
          </a:xfrm>
          <a:prstGeom prst="rect">
            <a:avLst/>
          </a:prstGeom>
        </p:spPr>
        <p:txBody>
          <a:bodyPr wrap="square">
            <a:spAutoFit/>
          </a:bodyPr>
          <a:lstStyle/>
          <a:p>
            <a:pPr algn="just"/>
            <a:r>
              <a:rPr lang="es-ES" sz="2800" dirty="0"/>
              <a:t>Desarrollar e Implementar un sistema integrado de software y hardware, que permita controlar un grupo independiente de luces para un número ilimitado de usuarios.</a:t>
            </a:r>
          </a:p>
        </p:txBody>
      </p:sp>
      <p:sp>
        <p:nvSpPr>
          <p:cNvPr id="10" name="Text Box 6"/>
          <p:cNvSpPr txBox="1">
            <a:spLocks noChangeArrowheads="1"/>
          </p:cNvSpPr>
          <p:nvPr/>
        </p:nvSpPr>
        <p:spPr bwMode="auto">
          <a:xfrm>
            <a:off x="-148" y="2708920"/>
            <a:ext cx="9036644" cy="336550"/>
          </a:xfrm>
          <a:prstGeom prst="rect">
            <a:avLst/>
          </a:prstGeom>
          <a:solidFill>
            <a:srgbClr val="E6FD07">
              <a:alpha val="70000"/>
            </a:srgb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lvl="0" fontAlgn="base">
              <a:spcBef>
                <a:spcPct val="0"/>
              </a:spcBef>
              <a:spcAft>
                <a:spcPct val="0"/>
              </a:spcAft>
            </a:pPr>
            <a:r>
              <a:rPr lang="es-ES" sz="1400" b="1" dirty="0" smtClean="0">
                <a:solidFill>
                  <a:srgbClr val="000000"/>
                </a:solidFill>
                <a:latin typeface="Verdana" pitchFamily="34" charset="0"/>
                <a:cs typeface="Arial" pitchFamily="34" charset="0"/>
              </a:rPr>
              <a:t>OBJETIVOS </a:t>
            </a:r>
            <a:r>
              <a:rPr lang="es-ES" sz="1400" b="1" dirty="0">
                <a:solidFill>
                  <a:srgbClr val="000000"/>
                </a:solidFill>
                <a:latin typeface="Verdana" pitchFamily="34" charset="0"/>
                <a:cs typeface="Arial" pitchFamily="34" charset="0"/>
              </a:rPr>
              <a:t>ESPECÍFICOS</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2 Rectángulo"/>
          <p:cNvSpPr/>
          <p:nvPr/>
        </p:nvSpPr>
        <p:spPr>
          <a:xfrm>
            <a:off x="460375" y="3284984"/>
            <a:ext cx="8360097" cy="1200329"/>
          </a:xfrm>
          <a:prstGeom prst="rect">
            <a:avLst/>
          </a:prstGeom>
        </p:spPr>
        <p:txBody>
          <a:bodyPr wrap="square">
            <a:spAutoFit/>
          </a:bodyPr>
          <a:lstStyle/>
          <a:p>
            <a:pPr marL="342900" indent="-342900" algn="just">
              <a:buFont typeface="Arial" pitchFamily="34" charset="0"/>
              <a:buChar char="•"/>
            </a:pPr>
            <a:r>
              <a:rPr lang="es-ES" sz="2400" dirty="0"/>
              <a:t>Diseñar y Desarrollar el sistema Domótico doméstico de Software y Hardware para un Aplicativo Web útil en una PC y en dispositivos móviles (Smartphone o </a:t>
            </a:r>
            <a:r>
              <a:rPr lang="es-ES" sz="2400" dirty="0" err="1"/>
              <a:t>tablet’s</a:t>
            </a:r>
            <a:r>
              <a:rPr lang="es-ES" sz="2400" dirty="0"/>
              <a:t>), </a:t>
            </a:r>
          </a:p>
        </p:txBody>
      </p:sp>
      <p:sp>
        <p:nvSpPr>
          <p:cNvPr id="4" name="3 Rectángulo"/>
          <p:cNvSpPr/>
          <p:nvPr/>
        </p:nvSpPr>
        <p:spPr>
          <a:xfrm>
            <a:off x="532383" y="4701337"/>
            <a:ext cx="8360097" cy="1569660"/>
          </a:xfrm>
          <a:prstGeom prst="rect">
            <a:avLst/>
          </a:prstGeom>
        </p:spPr>
        <p:txBody>
          <a:bodyPr wrap="square">
            <a:spAutoFit/>
          </a:bodyPr>
          <a:lstStyle/>
          <a:p>
            <a:pPr marL="342900" lvl="0" indent="-342900" algn="just">
              <a:buFont typeface="Arial" pitchFamily="34" charset="0"/>
              <a:buChar char="•"/>
            </a:pPr>
            <a:r>
              <a:rPr lang="es-ES" sz="2400" dirty="0"/>
              <a:t>Identificar los requerimientos funcionales y no funcionales del Sistema de automatización de una vivienda, de acuerdo a las adaptaciones del sistema Domótico Domestico instalado en la vivienda</a:t>
            </a:r>
            <a:r>
              <a:rPr lang="es-ES" sz="2400" dirty="0" smtClean="0"/>
              <a:t>.</a:t>
            </a:r>
            <a:endParaRPr lang="es-ES" sz="2400" dirty="0"/>
          </a:p>
        </p:txBody>
      </p:sp>
    </p:spTree>
    <p:custDataLst>
      <p:tags r:id="rId1"/>
    </p:custDataLst>
    <p:extLst>
      <p:ext uri="{BB962C8B-B14F-4D97-AF65-F5344CB8AC3E}">
        <p14:creationId xmlns:p14="http://schemas.microsoft.com/office/powerpoint/2010/main" val="512786561"/>
      </p:ext>
    </p:extLst>
  </p:cSld>
  <p:clrMapOvr>
    <a:masterClrMapping/>
  </p:clrMapOvr>
  <p:transition advTm="134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70" decel="100000"/>
                                        <p:tgtEl>
                                          <p:spTgt spid="12"/>
                                        </p:tgtEl>
                                      </p:cBhvr>
                                    </p:animEffect>
                                    <p:animScale>
                                      <p:cBhvr>
                                        <p:cTn id="8" dur="770" decel="100000"/>
                                        <p:tgtEl>
                                          <p:spTgt spid="12"/>
                                        </p:tgtEl>
                                      </p:cBhvr>
                                      <p:from x="10000" y="10000"/>
                                      <p:to x="200000" y="450000"/>
                                    </p:animScale>
                                    <p:animScale>
                                      <p:cBhvr>
                                        <p:cTn id="9" dur="1230" accel="100000" fill="hold">
                                          <p:stCondLst>
                                            <p:cond delay="770"/>
                                          </p:stCondLst>
                                        </p:cTn>
                                        <p:tgtEl>
                                          <p:spTgt spid="12"/>
                                        </p:tgtEl>
                                      </p:cBhvr>
                                      <p:from x="200000" y="450000"/>
                                      <p:to x="100000" y="100000"/>
                                    </p:animScale>
                                    <p:set>
                                      <p:cBhvr>
                                        <p:cTn id="10" dur="770" fill="hold"/>
                                        <p:tgtEl>
                                          <p:spTgt spid="12"/>
                                        </p:tgtEl>
                                        <p:attrNameLst>
                                          <p:attrName>ppt_x</p:attrName>
                                        </p:attrNameLst>
                                      </p:cBhvr>
                                      <p:to>
                                        <p:strVal val="(0.5)"/>
                                      </p:to>
                                    </p:set>
                                    <p:anim from="(0.5)" to="(#ppt_x)" calcmode="lin" valueType="num">
                                      <p:cBhvr>
                                        <p:cTn id="11" dur="1230" accel="100000" fill="hold">
                                          <p:stCondLst>
                                            <p:cond delay="770"/>
                                          </p:stCondLst>
                                        </p:cTn>
                                        <p:tgtEl>
                                          <p:spTgt spid="12"/>
                                        </p:tgtEl>
                                        <p:attrNameLst>
                                          <p:attrName>ppt_x</p:attrName>
                                        </p:attrNameLst>
                                      </p:cBhvr>
                                    </p:anim>
                                    <p:set>
                                      <p:cBhvr>
                                        <p:cTn id="12" dur="770" fill="hold"/>
                                        <p:tgtEl>
                                          <p:spTgt spid="12"/>
                                        </p:tgtEl>
                                        <p:attrNameLst>
                                          <p:attrName>ppt_y</p:attrName>
                                        </p:attrNameLst>
                                      </p:cBhvr>
                                      <p:to>
                                        <p:strVal val="(#ppt_y+0.4)"/>
                                      </p:to>
                                    </p:set>
                                    <p:anim from="(#ppt_y+0.4)" to="(#ppt_y)" calcmode="lin" valueType="num">
                                      <p:cBhvr>
                                        <p:cTn id="13" dur="1230" accel="100000" fill="hold">
                                          <p:stCondLst>
                                            <p:cond delay="770"/>
                                          </p:stCondLst>
                                        </p:cTn>
                                        <p:tgtEl>
                                          <p:spTgt spid="12"/>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770" decel="100000"/>
                                        <p:tgtEl>
                                          <p:spTgt spid="10"/>
                                        </p:tgtEl>
                                      </p:cBhvr>
                                    </p:animEffect>
                                    <p:animScale>
                                      <p:cBhvr>
                                        <p:cTn id="19" dur="770" decel="100000"/>
                                        <p:tgtEl>
                                          <p:spTgt spid="10"/>
                                        </p:tgtEl>
                                      </p:cBhvr>
                                      <p:from x="10000" y="10000"/>
                                      <p:to x="200000" y="450000"/>
                                    </p:animScale>
                                    <p:animScale>
                                      <p:cBhvr>
                                        <p:cTn id="20" dur="1230" accel="100000" fill="hold">
                                          <p:stCondLst>
                                            <p:cond delay="770"/>
                                          </p:stCondLst>
                                        </p:cTn>
                                        <p:tgtEl>
                                          <p:spTgt spid="10"/>
                                        </p:tgtEl>
                                      </p:cBhvr>
                                      <p:from x="200000" y="450000"/>
                                      <p:to x="100000" y="100000"/>
                                    </p:animScale>
                                    <p:set>
                                      <p:cBhvr>
                                        <p:cTn id="21" dur="770" fill="hold"/>
                                        <p:tgtEl>
                                          <p:spTgt spid="10"/>
                                        </p:tgtEl>
                                        <p:attrNameLst>
                                          <p:attrName>ppt_x</p:attrName>
                                        </p:attrNameLst>
                                      </p:cBhvr>
                                      <p:to>
                                        <p:strVal val="(0.5)"/>
                                      </p:to>
                                    </p:set>
                                    <p:anim from="(0.5)" to="(#ppt_x)" calcmode="lin" valueType="num">
                                      <p:cBhvr>
                                        <p:cTn id="22" dur="1230" accel="100000" fill="hold">
                                          <p:stCondLst>
                                            <p:cond delay="770"/>
                                          </p:stCondLst>
                                        </p:cTn>
                                        <p:tgtEl>
                                          <p:spTgt spid="10"/>
                                        </p:tgtEl>
                                        <p:attrNameLst>
                                          <p:attrName>ppt_x</p:attrName>
                                        </p:attrNameLst>
                                      </p:cBhvr>
                                    </p:anim>
                                    <p:set>
                                      <p:cBhvr>
                                        <p:cTn id="23" dur="770" fill="hold"/>
                                        <p:tgtEl>
                                          <p:spTgt spid="10"/>
                                        </p:tgtEl>
                                        <p:attrNameLst>
                                          <p:attrName>ppt_y</p:attrName>
                                        </p:attrNameLst>
                                      </p:cBhvr>
                                      <p:to>
                                        <p:strVal val="(#ppt_y+0.4)"/>
                                      </p:to>
                                    </p:set>
                                    <p:anim from="(#ppt_y+0.4)" to="(#ppt_y)" calcmode="lin" valueType="num">
                                      <p:cBhvr>
                                        <p:cTn id="24" dur="1230" accel="100000" fill="hold">
                                          <p:stCondLst>
                                            <p:cond delay="770"/>
                                          </p:stCondLst>
                                        </p:cTn>
                                        <p:tgtEl>
                                          <p:spTgt spid="1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4">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IMPLEMENTACIÓN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287450" y="764704"/>
            <a:ext cx="8568952"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b="1" dirty="0"/>
              <a:t>IMPLEMENTACIÓN DEL APLICATIVO WEB.</a:t>
            </a:r>
          </a:p>
          <a:p>
            <a:r>
              <a:rPr lang="es-ES" dirty="0"/>
              <a:t> </a:t>
            </a:r>
          </a:p>
          <a:p>
            <a:pPr algn="just"/>
            <a:r>
              <a:rPr lang="es-ES" dirty="0"/>
              <a:t>Con la aplicación Sublime Text, se ha desarrollado el archivo index.html, que es el archivo de inicio de la aplicación Web del proyecto, con las siguientes características</a:t>
            </a:r>
            <a:endParaRPr lang="es-ES" sz="2000" dirty="0"/>
          </a:p>
        </p:txBody>
      </p:sp>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5556"/>
          <a:stretch/>
        </p:blipFill>
        <p:spPr bwMode="auto">
          <a:xfrm>
            <a:off x="1835696" y="2132856"/>
            <a:ext cx="5149850" cy="43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11473919"/>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4">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IMPLEMENTACIÓN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71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499" t="27045" r="21082" b="16537"/>
          <a:stretch/>
        </p:blipFill>
        <p:spPr bwMode="auto">
          <a:xfrm>
            <a:off x="1007530" y="797199"/>
            <a:ext cx="7128792" cy="6069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907704625"/>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4">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IMPLEMENTACIÓN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81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612" t="25433" r="19067" b="16895"/>
          <a:stretch/>
        </p:blipFill>
        <p:spPr bwMode="auto">
          <a:xfrm>
            <a:off x="1115616" y="764704"/>
            <a:ext cx="7200800" cy="5991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577364404"/>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4">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IMPLEMENTACIÓN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91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612" t="26686" r="21082" b="16000"/>
          <a:stretch/>
        </p:blipFill>
        <p:spPr bwMode="auto">
          <a:xfrm>
            <a:off x="1187624" y="1052736"/>
            <a:ext cx="6768752"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736735779"/>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4">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IMPLEMENTACIÓN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01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045" t="26149" r="20522" b="18507"/>
          <a:stretch/>
        </p:blipFill>
        <p:spPr bwMode="auto">
          <a:xfrm>
            <a:off x="971526" y="836712"/>
            <a:ext cx="7200800" cy="5734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385714742"/>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4">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IMPLEMENTACIÓN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120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499" t="25075" r="20634" b="17433"/>
          <a:stretch/>
        </p:blipFill>
        <p:spPr bwMode="auto">
          <a:xfrm>
            <a:off x="1259632" y="908720"/>
            <a:ext cx="6696744"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90912971"/>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4">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IMPLEMENTACIÓN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2699792" y="908720"/>
            <a:ext cx="3366120"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2400" b="1" dirty="0"/>
              <a:t>Control de </a:t>
            </a:r>
            <a:r>
              <a:rPr lang="es-ES" sz="2400" b="1" dirty="0" err="1" smtClean="0"/>
              <a:t>GPIO</a:t>
            </a:r>
            <a:r>
              <a:rPr lang="es-ES" sz="2400" b="1" dirty="0" smtClean="0"/>
              <a:t> </a:t>
            </a:r>
            <a:r>
              <a:rPr lang="es-ES" sz="2400" b="1" dirty="0" err="1" smtClean="0"/>
              <a:t>Python</a:t>
            </a:r>
            <a:endParaRPr lang="es-ES" sz="2400" b="1" dirty="0"/>
          </a:p>
        </p:txBody>
      </p:sp>
      <p:pic>
        <p:nvPicPr>
          <p:cNvPr id="522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1866" t="25433" r="23881" b="17612"/>
          <a:stretch/>
        </p:blipFill>
        <p:spPr bwMode="auto">
          <a:xfrm>
            <a:off x="1889696" y="1609203"/>
            <a:ext cx="5922664"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40874500"/>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4">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IMPLEMENTACIÓN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287450" y="706060"/>
            <a:ext cx="8568952"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es-ES" dirty="0"/>
              <a:t>El código anterior genera la siguiente interfaz Web </a:t>
            </a:r>
            <a:endParaRPr lang="es-ES" sz="2000"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833" y="1556792"/>
            <a:ext cx="4655721" cy="441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38390262"/>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4">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IMPLEMENTACIÓN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287450" y="706060"/>
            <a:ext cx="8568952"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S" dirty="0"/>
              <a:t>Se procede a probar el aplicativo parea dos usuarios conectados al mismo tiempo.</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429" y="1268760"/>
            <a:ext cx="6178994" cy="49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63626196"/>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4">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IMPLEMENTACIÓN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301218" y="1340768"/>
            <a:ext cx="8568952" cy="424731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b="1" dirty="0"/>
              <a:t>REQUISITOS PARA LA IMPLEMENTACIÓN</a:t>
            </a:r>
          </a:p>
          <a:p>
            <a:r>
              <a:rPr lang="es-ES" b="1" dirty="0"/>
              <a:t> </a:t>
            </a:r>
          </a:p>
          <a:p>
            <a:r>
              <a:rPr lang="es-ES" dirty="0"/>
              <a:t>En el desarrollo del aplicativo se instaló y utilizó en las máquinas de los desarrolladores las herramientas que a continuación se especifican:</a:t>
            </a:r>
          </a:p>
          <a:p>
            <a:pPr lvl="0"/>
            <a:r>
              <a:rPr lang="es-ES" dirty="0"/>
              <a:t>Sistema Operativo: Windows 7.</a:t>
            </a:r>
          </a:p>
          <a:p>
            <a:r>
              <a:rPr lang="es-ES" dirty="0"/>
              <a:t> </a:t>
            </a:r>
          </a:p>
          <a:p>
            <a:pPr marL="285750" indent="-285750">
              <a:buFont typeface="Arial" pitchFamily="34" charset="0"/>
              <a:buChar char="•"/>
            </a:pPr>
            <a:r>
              <a:rPr lang="es-ES" dirty="0"/>
              <a:t>En la máquina </a:t>
            </a:r>
            <a:r>
              <a:rPr lang="es-ES" dirty="0" err="1"/>
              <a:t>Raspberry</a:t>
            </a:r>
            <a:r>
              <a:rPr lang="es-ES" dirty="0"/>
              <a:t> Pi, se instaló el siguiente software:</a:t>
            </a:r>
          </a:p>
          <a:p>
            <a:pPr marL="285750" lvl="0" indent="-285750">
              <a:buFont typeface="Arial" pitchFamily="34" charset="0"/>
              <a:buChar char="•"/>
            </a:pPr>
            <a:r>
              <a:rPr lang="en-US" dirty="0" err="1"/>
              <a:t>Sistema</a:t>
            </a:r>
            <a:r>
              <a:rPr lang="en-US" dirty="0"/>
              <a:t> </a:t>
            </a:r>
            <a:r>
              <a:rPr lang="en-US" dirty="0" err="1"/>
              <a:t>Operativo</a:t>
            </a:r>
            <a:r>
              <a:rPr lang="en-US" dirty="0"/>
              <a:t> </a:t>
            </a:r>
            <a:r>
              <a:rPr lang="en-US" dirty="0" err="1"/>
              <a:t>RASPBIAN</a:t>
            </a:r>
            <a:r>
              <a:rPr lang="en-US" dirty="0"/>
              <a:t> JESSIE WITH PIXEL Image with PIXEL desktop based on </a:t>
            </a:r>
            <a:r>
              <a:rPr lang="en-US" dirty="0" err="1"/>
              <a:t>Debian</a:t>
            </a:r>
            <a:r>
              <a:rPr lang="en-US" dirty="0"/>
              <a:t> Jessie, Kernel version: 4.4.</a:t>
            </a:r>
            <a:endParaRPr lang="es-ES" dirty="0"/>
          </a:p>
          <a:p>
            <a:pPr marL="285750" lvl="0" indent="-285750">
              <a:buFont typeface="Arial" pitchFamily="34" charset="0"/>
              <a:buChar char="•"/>
            </a:pPr>
            <a:r>
              <a:rPr lang="es-ES" dirty="0"/>
              <a:t>Aplicación de Servidores Apache 2.0 </a:t>
            </a:r>
            <a:r>
              <a:rPr lang="es-ES" dirty="0" err="1"/>
              <a:t>Handler</a:t>
            </a:r>
            <a:r>
              <a:rPr lang="es-ES" dirty="0"/>
              <a:t>.</a:t>
            </a:r>
          </a:p>
          <a:p>
            <a:pPr marL="285750" lvl="0" indent="-285750">
              <a:buFont typeface="Arial" pitchFamily="34" charset="0"/>
              <a:buChar char="•"/>
            </a:pPr>
            <a:r>
              <a:rPr lang="es-ES" dirty="0"/>
              <a:t>versión ligera de Firefox para </a:t>
            </a:r>
            <a:r>
              <a:rPr lang="es-ES" dirty="0" err="1"/>
              <a:t>Raspberry</a:t>
            </a:r>
            <a:r>
              <a:rPr lang="es-ES" dirty="0"/>
              <a:t> Pi “</a:t>
            </a:r>
            <a:r>
              <a:rPr lang="es-ES" dirty="0" err="1"/>
              <a:t>iceweasel</a:t>
            </a:r>
            <a:r>
              <a:rPr lang="es-ES" dirty="0"/>
              <a:t>”</a:t>
            </a:r>
          </a:p>
          <a:p>
            <a:pPr marL="285750" lvl="0" indent="-285750">
              <a:buFont typeface="Arial" pitchFamily="34" charset="0"/>
              <a:buChar char="•"/>
            </a:pPr>
            <a:r>
              <a:rPr lang="en-US" dirty="0"/>
              <a:t>Raspberry Pi® (Broadcom BCM2835 </a:t>
            </a:r>
            <a:r>
              <a:rPr lang="en-US" dirty="0" err="1"/>
              <a:t>SoC</a:t>
            </a:r>
            <a:r>
              <a:rPr lang="en-US" dirty="0"/>
              <a:t>/ Kernel Linux):</a:t>
            </a:r>
            <a:endParaRPr lang="es-ES" dirty="0"/>
          </a:p>
          <a:p>
            <a:pPr marL="1158875" lvl="0" indent="-285750">
              <a:buFont typeface="Wingdings" pitchFamily="2" charset="2"/>
              <a:buChar char="q"/>
            </a:pPr>
            <a:r>
              <a:rPr lang="es-EC" dirty="0"/>
              <a:t>Procesador ARM1176JZF-S de 700 MHz.</a:t>
            </a:r>
            <a:endParaRPr lang="es-ES" dirty="0"/>
          </a:p>
          <a:p>
            <a:pPr marL="1158875" lvl="0" indent="-285750">
              <a:buFont typeface="Wingdings" pitchFamily="2" charset="2"/>
              <a:buChar char="q"/>
            </a:pPr>
            <a:r>
              <a:rPr lang="es-EC" dirty="0" err="1"/>
              <a:t>VideoCore</a:t>
            </a:r>
            <a:r>
              <a:rPr lang="es-EC" dirty="0"/>
              <a:t> IV GPU y 512 Megabytes de RAM. </a:t>
            </a:r>
            <a:endParaRPr lang="es-ES" dirty="0"/>
          </a:p>
          <a:p>
            <a:pPr marL="1158875" lvl="0" indent="-285750">
              <a:buFont typeface="Wingdings" pitchFamily="2" charset="2"/>
              <a:buChar char="q"/>
            </a:pPr>
            <a:r>
              <a:rPr lang="es-EC" dirty="0"/>
              <a:t>Tarjeta SD (“Disco duro” de la </a:t>
            </a:r>
            <a:r>
              <a:rPr lang="es-EC" dirty="0" err="1"/>
              <a:t>Raspberry</a:t>
            </a:r>
            <a:r>
              <a:rPr lang="es-EC" dirty="0"/>
              <a:t> Pi).</a:t>
            </a:r>
            <a:endParaRPr lang="es-ES" dirty="0"/>
          </a:p>
        </p:txBody>
      </p:sp>
    </p:spTree>
    <p:custDataLst>
      <p:tags r:id="rId1"/>
    </p:custDataLst>
    <p:extLst>
      <p:ext uri="{BB962C8B-B14F-4D97-AF65-F5344CB8AC3E}">
        <p14:creationId xmlns:p14="http://schemas.microsoft.com/office/powerpoint/2010/main" val="2509225324"/>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8936537"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0" name="9 CuadroTexto"/>
          <p:cNvSpPr txBox="1"/>
          <p:nvPr/>
        </p:nvSpPr>
        <p:spPr>
          <a:xfrm>
            <a:off x="395536" y="1254239"/>
            <a:ext cx="8316663" cy="224676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s-ES" sz="2000" dirty="0"/>
              <a:t>El sistema de CONTROL DOMÓTICO UTILIZANDO </a:t>
            </a:r>
            <a:r>
              <a:rPr lang="es-ES" sz="2000" dirty="0" err="1"/>
              <a:t>RASPBERRY</a:t>
            </a:r>
            <a:r>
              <a:rPr lang="es-ES" sz="2000" dirty="0"/>
              <a:t> PI y una BASE de DATOS </a:t>
            </a:r>
            <a:r>
              <a:rPr lang="es-ES" sz="2000" dirty="0" err="1"/>
              <a:t>NoSQL</a:t>
            </a:r>
            <a:r>
              <a:rPr lang="es-ES" sz="2000" dirty="0"/>
              <a:t>, controla de forma automatizada y sincronizada el uso del sistema eléctrico de iluminación, de la vivienda, utilizando dispositivos móviles, </a:t>
            </a:r>
            <a:r>
              <a:rPr lang="es-ES" sz="2000" dirty="0" err="1"/>
              <a:t>Smartphone`s</a:t>
            </a:r>
            <a:r>
              <a:rPr lang="es-ES" sz="2000" dirty="0"/>
              <a:t>, o </a:t>
            </a:r>
            <a:r>
              <a:rPr lang="es-ES" sz="2000" dirty="0" err="1"/>
              <a:t>PC´s</a:t>
            </a:r>
            <a:r>
              <a:rPr lang="es-ES" sz="2000" dirty="0"/>
              <a:t> de cualquier tipo, con el único requisito de poseer un navegador web instalado, que le permita acceder al aplicativo web, quien será el encargado, por medio de su interfaz, de controlar y mostrar el estado </a:t>
            </a:r>
            <a:r>
              <a:rPr lang="es-ES" sz="2000" dirty="0" err="1"/>
              <a:t>on</a:t>
            </a:r>
            <a:r>
              <a:rPr lang="es-ES" sz="2000" dirty="0"/>
              <a:t>/off  del sistema de iluminación eléctrico de la vivienda.</a:t>
            </a:r>
          </a:p>
        </p:txBody>
      </p:sp>
      <p:sp>
        <p:nvSpPr>
          <p:cNvPr id="16" name="15 CuadroTexto"/>
          <p:cNvSpPr txBox="1"/>
          <p:nvPr/>
        </p:nvSpPr>
        <p:spPr>
          <a:xfrm>
            <a:off x="395536" y="4077072"/>
            <a:ext cx="8460679" cy="193899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ES" sz="2000" dirty="0"/>
              <a:t>Como dato relevante, ha de entenderse que la funcionalidad del sistema de CONTROL DOMÓTICO UTILIZANDO </a:t>
            </a:r>
            <a:r>
              <a:rPr lang="es-ES" sz="2000" dirty="0" err="1"/>
              <a:t>RASPBERRY</a:t>
            </a:r>
            <a:r>
              <a:rPr lang="es-ES" sz="2000" dirty="0"/>
              <a:t> PI y una BASE de DATOS </a:t>
            </a:r>
            <a:r>
              <a:rPr lang="es-ES" sz="2000" dirty="0" err="1"/>
              <a:t>NoSQL</a:t>
            </a:r>
            <a:r>
              <a:rPr lang="es-ES" sz="2000" dirty="0"/>
              <a:t>, no sólo serviría para controlar el sistema eléctrico de iluminación, sino que también podría aplicarse al control automatizado del sistema eléctrico de fuerza o, en algún caso particular, cualquier electrodoméstico electrónico o eléctrico que existiese en la </a:t>
            </a:r>
            <a:r>
              <a:rPr lang="es-ES" sz="2000" dirty="0" smtClean="0"/>
              <a:t>vivienda.</a:t>
            </a:r>
            <a:endParaRPr lang="es-ES" sz="2000" dirty="0"/>
          </a:p>
        </p:txBody>
      </p:sp>
      <p:sp>
        <p:nvSpPr>
          <p:cNvPr id="11" name="Text Box 6"/>
          <p:cNvSpPr txBox="1">
            <a:spLocks noChangeArrowheads="1"/>
          </p:cNvSpPr>
          <p:nvPr/>
        </p:nvSpPr>
        <p:spPr bwMode="auto">
          <a:xfrm>
            <a:off x="-148" y="44624"/>
            <a:ext cx="8964636" cy="336550"/>
          </a:xfrm>
          <a:prstGeom prst="rect">
            <a:avLst/>
          </a:prstGeom>
          <a:solidFill>
            <a:srgbClr val="00B0F0">
              <a:alpha val="70000"/>
            </a:srgb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lvl="0" fontAlgn="base">
              <a:spcBef>
                <a:spcPct val="0"/>
              </a:spcBef>
              <a:spcAft>
                <a:spcPct val="0"/>
              </a:spcAft>
            </a:pPr>
            <a:r>
              <a:rPr lang="es-ES" sz="1600" b="1" dirty="0">
                <a:solidFill>
                  <a:srgbClr val="000000"/>
                </a:solidFill>
                <a:latin typeface="Verdana" pitchFamily="34" charset="0"/>
                <a:cs typeface="Arial" pitchFamily="34" charset="0"/>
              </a:rPr>
              <a:t>INTRODUCCIÓN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3415579386"/>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770" decel="100000"/>
                                        <p:tgtEl>
                                          <p:spTgt spid="11"/>
                                        </p:tgtEl>
                                      </p:cBhvr>
                                    </p:animEffect>
                                    <p:animScale>
                                      <p:cBhvr>
                                        <p:cTn id="16" dur="770" decel="100000"/>
                                        <p:tgtEl>
                                          <p:spTgt spid="11"/>
                                        </p:tgtEl>
                                      </p:cBhvr>
                                      <p:from x="10000" y="10000"/>
                                      <p:to x="200000" y="450000"/>
                                    </p:animScale>
                                    <p:animScale>
                                      <p:cBhvr>
                                        <p:cTn id="17" dur="1230" accel="100000" fill="hold">
                                          <p:stCondLst>
                                            <p:cond delay="770"/>
                                          </p:stCondLst>
                                        </p:cTn>
                                        <p:tgtEl>
                                          <p:spTgt spid="11"/>
                                        </p:tgtEl>
                                      </p:cBhvr>
                                      <p:from x="200000" y="450000"/>
                                      <p:to x="100000" y="100000"/>
                                    </p:animScale>
                                    <p:set>
                                      <p:cBhvr>
                                        <p:cTn id="18" dur="770" fill="hold"/>
                                        <p:tgtEl>
                                          <p:spTgt spid="11"/>
                                        </p:tgtEl>
                                        <p:attrNameLst>
                                          <p:attrName>ppt_x</p:attrName>
                                        </p:attrNameLst>
                                      </p:cBhvr>
                                      <p:to>
                                        <p:strVal val="(0.5)"/>
                                      </p:to>
                                    </p:set>
                                    <p:anim from="(0.5)" to="(#ppt_x)" calcmode="lin" valueType="num">
                                      <p:cBhvr>
                                        <p:cTn id="19" dur="1230" accel="100000" fill="hold">
                                          <p:stCondLst>
                                            <p:cond delay="770"/>
                                          </p:stCondLst>
                                        </p:cTn>
                                        <p:tgtEl>
                                          <p:spTgt spid="11"/>
                                        </p:tgtEl>
                                        <p:attrNameLst>
                                          <p:attrName>ppt_x</p:attrName>
                                        </p:attrNameLst>
                                      </p:cBhvr>
                                    </p:anim>
                                    <p:set>
                                      <p:cBhvr>
                                        <p:cTn id="20" dur="770" fill="hold"/>
                                        <p:tgtEl>
                                          <p:spTgt spid="11"/>
                                        </p:tgtEl>
                                        <p:attrNameLst>
                                          <p:attrName>ppt_y</p:attrName>
                                        </p:attrNameLst>
                                      </p:cBhvr>
                                      <p:to>
                                        <p:strVal val="(#ppt_y+0.4)"/>
                                      </p:to>
                                    </p:set>
                                    <p:anim from="(#ppt_y+0.4)" to="(#ppt_y)" calcmode="lin" valueType="num">
                                      <p:cBhvr>
                                        <p:cTn id="21"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1">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PRUEBAS DEL APLICATIVO EN HARDWARE/SOFTWARE</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71967" y="706060"/>
            <a:ext cx="8936537" cy="224676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2000" b="1" dirty="0"/>
              <a:t>PRUEBAS DE CONECTIVIDAD</a:t>
            </a:r>
          </a:p>
          <a:p>
            <a:r>
              <a:rPr lang="es-ES" sz="2000" b="1" dirty="0"/>
              <a:t> </a:t>
            </a:r>
          </a:p>
          <a:p>
            <a:r>
              <a:rPr lang="es-ES" sz="2000" dirty="0"/>
              <a:t>Para las pruebas de conectividad se utilizará el comando “ping” desde una máquina de Windows, éste mostrará la conexión de la máquina (host local) en la misma red, lo que en realidad hace este comando, es mostrar los paquetes de datos enviados y devueltos en un determinado tiempo.</a:t>
            </a:r>
          </a:p>
          <a:p>
            <a:r>
              <a:rPr lang="es-ES" sz="2000" dirty="0"/>
              <a:t>Como se puede </a:t>
            </a:r>
            <a:r>
              <a:rPr lang="es-ES" sz="2000" dirty="0" smtClean="0"/>
              <a:t>ver, </a:t>
            </a:r>
            <a:r>
              <a:rPr lang="es-ES" sz="2000" dirty="0"/>
              <a:t>la conexión resulta exitosa.</a:t>
            </a:r>
          </a:p>
        </p:txBody>
      </p:sp>
      <p:pic>
        <p:nvPicPr>
          <p:cNvPr id="21506" name="Imagen7"/>
          <p:cNvPicPr>
            <a:picLocks noChangeAspect="1" noChangeArrowheads="1"/>
          </p:cNvPicPr>
          <p:nvPr/>
        </p:nvPicPr>
        <p:blipFill>
          <a:blip r:embed="rId3">
            <a:extLst>
              <a:ext uri="{28A0092B-C50C-407E-A947-70E740481C1C}">
                <a14:useLocalDpi xmlns:a14="http://schemas.microsoft.com/office/drawing/2010/main" val="0"/>
              </a:ext>
            </a:extLst>
          </a:blip>
          <a:srcRect l="19527" t="29025" r="25212" b="32532"/>
          <a:stretch>
            <a:fillRect/>
          </a:stretch>
        </p:blipFill>
        <p:spPr bwMode="auto">
          <a:xfrm>
            <a:off x="2047947" y="3068960"/>
            <a:ext cx="5184576" cy="316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84665304"/>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1">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PRUEBAS DEL APLICATIVO EN HARDWARE/SOFTWARE</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71967" y="706060"/>
            <a:ext cx="8936537" cy="224676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2000" b="1" dirty="0"/>
              <a:t>PRUEBAS DE CONECTIVIDAD</a:t>
            </a:r>
          </a:p>
          <a:p>
            <a:r>
              <a:rPr lang="es-ES" sz="2000" b="1" dirty="0"/>
              <a:t> </a:t>
            </a:r>
          </a:p>
          <a:p>
            <a:r>
              <a:rPr lang="es-ES" sz="2000" dirty="0"/>
              <a:t>Para las pruebas de conectividad se utilizará el comando “ping” desde una máquina de Windows, éste mostrará la conexión de la máquina (host local) en la misma red, lo que en realidad hace este comando, es mostrar los paquetes de datos enviados y devueltos en un determinado tiempo.</a:t>
            </a:r>
          </a:p>
          <a:p>
            <a:r>
              <a:rPr lang="es-ES" sz="2000" dirty="0"/>
              <a:t>Como se puede </a:t>
            </a:r>
            <a:r>
              <a:rPr lang="es-ES" sz="2000" dirty="0" smtClean="0"/>
              <a:t>ver, </a:t>
            </a:r>
            <a:r>
              <a:rPr lang="es-ES" sz="2000" dirty="0"/>
              <a:t>la conexión resulta exitosa.</a:t>
            </a:r>
          </a:p>
        </p:txBody>
      </p:sp>
      <p:pic>
        <p:nvPicPr>
          <p:cNvPr id="21506" name="Imagen7"/>
          <p:cNvPicPr>
            <a:picLocks noChangeAspect="1" noChangeArrowheads="1"/>
          </p:cNvPicPr>
          <p:nvPr/>
        </p:nvPicPr>
        <p:blipFill>
          <a:blip r:embed="rId3">
            <a:extLst>
              <a:ext uri="{28A0092B-C50C-407E-A947-70E740481C1C}">
                <a14:useLocalDpi xmlns:a14="http://schemas.microsoft.com/office/drawing/2010/main" val="0"/>
              </a:ext>
            </a:extLst>
          </a:blip>
          <a:srcRect l="19527" t="29025" r="25212" b="32532"/>
          <a:stretch>
            <a:fillRect/>
          </a:stretch>
        </p:blipFill>
        <p:spPr bwMode="auto">
          <a:xfrm>
            <a:off x="4571926" y="3298428"/>
            <a:ext cx="4359858" cy="314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Imagen6"/>
          <p:cNvPicPr>
            <a:picLocks noChangeAspect="1" noChangeArrowheads="1"/>
          </p:cNvPicPr>
          <p:nvPr/>
        </p:nvPicPr>
        <p:blipFill>
          <a:blip r:embed="rId4">
            <a:extLst>
              <a:ext uri="{28A0092B-C50C-407E-A947-70E740481C1C}">
                <a14:useLocalDpi xmlns:a14="http://schemas.microsoft.com/office/drawing/2010/main" val="0"/>
              </a:ext>
            </a:extLst>
          </a:blip>
          <a:srcRect l="26447" t="26303" r="22038" b="29211"/>
          <a:stretch>
            <a:fillRect/>
          </a:stretch>
        </p:blipFill>
        <p:spPr bwMode="auto">
          <a:xfrm>
            <a:off x="27951" y="3298428"/>
            <a:ext cx="4256017" cy="313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02058220"/>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1">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PRUEBAS DEL APLICATIVO EN HARDWARE/SOFTWARE</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71967" y="706060"/>
            <a:ext cx="8936537" cy="255454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2000" b="1" dirty="0"/>
              <a:t>Resultados:</a:t>
            </a:r>
            <a:endParaRPr lang="es-ES" sz="2000" dirty="0"/>
          </a:p>
          <a:p>
            <a:pPr marL="457200" lvl="0" indent="-457200">
              <a:buFont typeface="+mj-lt"/>
              <a:buAutoNum type="arabicPeriod"/>
            </a:pPr>
            <a:r>
              <a:rPr lang="es-ES" sz="2000" dirty="0"/>
              <a:t> </a:t>
            </a:r>
            <a:r>
              <a:rPr lang="es-ES" sz="2000" dirty="0" smtClean="0"/>
              <a:t>La </a:t>
            </a:r>
            <a:r>
              <a:rPr lang="es-ES" sz="2000" dirty="0"/>
              <a:t>máquina </a:t>
            </a:r>
            <a:r>
              <a:rPr lang="es-ES" sz="2000" dirty="0" err="1"/>
              <a:t>Raspberry</a:t>
            </a:r>
            <a:r>
              <a:rPr lang="es-ES" sz="2000" dirty="0"/>
              <a:t> Pi, se conecta de forma inmediata a la red en una media de 6010ms, sin presentar problemas de inestabilidad, el momento de su conexión.</a:t>
            </a:r>
          </a:p>
          <a:p>
            <a:pPr marL="457200" lvl="0" indent="-457200">
              <a:buFont typeface="+mj-lt"/>
              <a:buAutoNum type="arabicPeriod"/>
            </a:pPr>
            <a:r>
              <a:rPr lang="es-ES" sz="2000" dirty="0"/>
              <a:t> Como se puede apreciar en las Figura. 5.3.1 y Figura. 5.3.2, una vez que la máquina </a:t>
            </a:r>
            <a:r>
              <a:rPr lang="es-ES" sz="2000" dirty="0" err="1"/>
              <a:t>Raspberry</a:t>
            </a:r>
            <a:r>
              <a:rPr lang="es-ES" sz="2000" dirty="0"/>
              <a:t> Pi ha establecido conexión con la red local, cualquier dispositivo inteligente puede detectar du dirección IP, siendo exitosa la conexión que ha establecido la máquina </a:t>
            </a:r>
            <a:r>
              <a:rPr lang="es-ES" sz="2000" dirty="0" err="1"/>
              <a:t>Raspberry</a:t>
            </a:r>
            <a:r>
              <a:rPr lang="es-ES" sz="2000" dirty="0"/>
              <a:t> Pi con la red.</a:t>
            </a:r>
          </a:p>
        </p:txBody>
      </p:sp>
      <p:pic>
        <p:nvPicPr>
          <p:cNvPr id="23555" name="Imagen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235" y="3356992"/>
            <a:ext cx="2517775"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Imagen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8910" y="3356992"/>
            <a:ext cx="2517775" cy="3427412"/>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85069399"/>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1">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PRUEBAS DEL APLICATIVO EN HARDWARE/SOFTWARE</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71967" y="706060"/>
            <a:ext cx="8936537" cy="193899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2000" b="1" dirty="0"/>
              <a:t>PRUEBAS DE CONCURRENCIA</a:t>
            </a:r>
          </a:p>
          <a:p>
            <a:r>
              <a:rPr lang="es-ES" sz="2000" dirty="0"/>
              <a:t> </a:t>
            </a:r>
          </a:p>
          <a:p>
            <a:r>
              <a:rPr lang="es-ES" sz="2000" dirty="0"/>
              <a:t>Las pruebas de concurrencia se basaron en el ingreso simultáneo, al aplicativo web, desde varios navegadores. Al mismo tiempo, se procedió a activar los botones </a:t>
            </a:r>
            <a:r>
              <a:rPr lang="es-ES" sz="2000" dirty="0" err="1"/>
              <a:t>ON</a:t>
            </a:r>
            <a:r>
              <a:rPr lang="es-ES" sz="2000" dirty="0"/>
              <a:t>/OFF de la interfaz, para comprobar la actualización del aplicativo desde la base de datos, con diferentes usuarios y en diferentes navegadores.</a:t>
            </a:r>
          </a:p>
        </p:txBody>
      </p:sp>
      <p:pic>
        <p:nvPicPr>
          <p:cNvPr id="245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306" t="26687" r="13134" b="15105"/>
          <a:stretch/>
        </p:blipFill>
        <p:spPr bwMode="auto">
          <a:xfrm>
            <a:off x="1507887" y="2780928"/>
            <a:ext cx="6264696" cy="376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66247616"/>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1">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PRUEBAS DEL APLICATIVO EN HARDWARE/SOFTWARE</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76792" y="1829444"/>
            <a:ext cx="8936537" cy="224676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2000" b="1" dirty="0"/>
              <a:t>Resultados:</a:t>
            </a:r>
            <a:endParaRPr lang="es-ES" sz="2000" dirty="0"/>
          </a:p>
          <a:p>
            <a:pPr marL="457200" lvl="0" indent="-457200">
              <a:buFont typeface="+mj-lt"/>
              <a:buAutoNum type="arabicPeriod"/>
            </a:pPr>
            <a:r>
              <a:rPr lang="es-ES" sz="2000" dirty="0"/>
              <a:t> </a:t>
            </a:r>
            <a:r>
              <a:rPr lang="es-ES" sz="2000" dirty="0" smtClean="0"/>
              <a:t>La </a:t>
            </a:r>
            <a:r>
              <a:rPr lang="es-ES" sz="2000" dirty="0"/>
              <a:t>máquina </a:t>
            </a:r>
            <a:r>
              <a:rPr lang="es-ES" sz="2000" dirty="0" err="1"/>
              <a:t>Raspberry</a:t>
            </a:r>
            <a:r>
              <a:rPr lang="es-ES" sz="2000" dirty="0"/>
              <a:t> pi y todos los periféricos inteligentes (Smartphone, </a:t>
            </a:r>
            <a:r>
              <a:rPr lang="es-ES" sz="2000" dirty="0" err="1"/>
              <a:t>Tablet`s</a:t>
            </a:r>
            <a:r>
              <a:rPr lang="es-ES" sz="2000" dirty="0"/>
              <a:t>, </a:t>
            </a:r>
            <a:r>
              <a:rPr lang="es-ES" sz="2000" dirty="0" err="1"/>
              <a:t>notebook`s</a:t>
            </a:r>
            <a:r>
              <a:rPr lang="es-ES" sz="2000" dirty="0"/>
              <a:t>, etc.), pueden acceder de forma ágil e inmediata a los navegadores web más </a:t>
            </a:r>
            <a:r>
              <a:rPr lang="es-ES" sz="2000" dirty="0" smtClean="0"/>
              <a:t>comerciales.  </a:t>
            </a:r>
            <a:endParaRPr lang="es-ES" sz="2000" dirty="0"/>
          </a:p>
          <a:p>
            <a:pPr marL="457200" lvl="0" indent="-457200">
              <a:buFont typeface="+mj-lt"/>
              <a:buAutoNum type="arabicPeriod"/>
            </a:pPr>
            <a:r>
              <a:rPr lang="es-ES" sz="2000" dirty="0"/>
              <a:t> Cuando uno o más usuarios aceden al mismo tiempo la conexión se mantiene estable. Téngase en cuenta, que la velocidad de la conexión dependerá del operador y del servicio contratado.</a:t>
            </a:r>
          </a:p>
        </p:txBody>
      </p:sp>
    </p:spTree>
    <p:custDataLst>
      <p:tags r:id="rId1"/>
    </p:custDataLst>
    <p:extLst>
      <p:ext uri="{BB962C8B-B14F-4D97-AF65-F5344CB8AC3E}">
        <p14:creationId xmlns:p14="http://schemas.microsoft.com/office/powerpoint/2010/main" val="436055023"/>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1">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PRUEBAS DEL APLICATIVO EN HARDWARE/SOFTWARE</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71967" y="908720"/>
            <a:ext cx="8936537"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2000" b="1" dirty="0"/>
              <a:t>PRUEBAS DE COMPATIBILIDAD</a:t>
            </a:r>
          </a:p>
          <a:p>
            <a:r>
              <a:rPr lang="es-ES" sz="2000" b="1" dirty="0"/>
              <a:t> </a:t>
            </a:r>
          </a:p>
          <a:p>
            <a:r>
              <a:rPr lang="es-ES" sz="2000" dirty="0"/>
              <a:t>Para la realización de las pruebas de compatibilidad se utilizaron los browser más comerciales, verificando la compatibilidad y funcionalidad del aplicativo web.</a:t>
            </a:r>
          </a:p>
        </p:txBody>
      </p:sp>
      <p:pic>
        <p:nvPicPr>
          <p:cNvPr id="2560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202" t="36000" r="13694" b="16717"/>
          <a:stretch/>
        </p:blipFill>
        <p:spPr bwMode="auto">
          <a:xfrm>
            <a:off x="683568" y="2276872"/>
            <a:ext cx="7920880"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87150944"/>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1">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PRUEBAS DEL APLICATIVO EN HARDWARE/SOFTWARE</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76792" y="2105561"/>
            <a:ext cx="8936537"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2000" b="1" dirty="0"/>
              <a:t>Resultados:</a:t>
            </a:r>
            <a:endParaRPr lang="es-ES" sz="2000" dirty="0"/>
          </a:p>
          <a:p>
            <a:r>
              <a:rPr lang="es-ES" sz="2000" dirty="0"/>
              <a:t>Como se puede </a:t>
            </a:r>
            <a:r>
              <a:rPr lang="es-ES" sz="2000" dirty="0" smtClean="0"/>
              <a:t>apreciar, </a:t>
            </a:r>
            <a:r>
              <a:rPr lang="es-ES" sz="2000" dirty="0"/>
              <a:t>el aplicativo web responde perfectamente a los navegadores comerciales, sin presentar inconvenientes de incompatibilidad, en ninguno de los cinco casos estudiados.</a:t>
            </a:r>
          </a:p>
        </p:txBody>
      </p:sp>
    </p:spTree>
    <p:custDataLst>
      <p:tags r:id="rId1"/>
    </p:custDataLst>
    <p:extLst>
      <p:ext uri="{BB962C8B-B14F-4D97-AF65-F5344CB8AC3E}">
        <p14:creationId xmlns:p14="http://schemas.microsoft.com/office/powerpoint/2010/main" val="1855134427"/>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1">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PRUEBAS DEL APLICATIVO EN HARDWARE/SOFTWARE</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03657" y="908720"/>
            <a:ext cx="8936537" cy="163121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2000" b="1" dirty="0"/>
              <a:t>PRUEBAS DE RENDIMIENTO</a:t>
            </a:r>
          </a:p>
          <a:p>
            <a:r>
              <a:rPr lang="es-ES" sz="2000" b="1" dirty="0"/>
              <a:t> </a:t>
            </a:r>
          </a:p>
          <a:p>
            <a:r>
              <a:rPr lang="es-ES" sz="2000" dirty="0"/>
              <a:t>La herramienta utilizada, para esta prueba es “Apache </a:t>
            </a:r>
            <a:r>
              <a:rPr lang="es-ES" sz="2000" dirty="0" err="1"/>
              <a:t>Benchmark</a:t>
            </a:r>
            <a:r>
              <a:rPr lang="es-ES" sz="2000" dirty="0"/>
              <a:t>”, que permite medir el rendimiento óptimo del aplicativo y de la máquina </a:t>
            </a:r>
            <a:r>
              <a:rPr lang="es-ES" sz="2000" dirty="0" err="1"/>
              <a:t>Raspberri</a:t>
            </a:r>
            <a:r>
              <a:rPr lang="es-ES" sz="2000" dirty="0"/>
              <a:t> </a:t>
            </a:r>
            <a:r>
              <a:rPr lang="es-ES" sz="2000" dirty="0" err="1"/>
              <a:t>Py</a:t>
            </a:r>
            <a:r>
              <a:rPr lang="es-ES" sz="2000" dirty="0"/>
              <a:t>, ya que funciona como un servidor web </a:t>
            </a:r>
            <a:r>
              <a:rPr lang="es-ES" sz="2000" dirty="0" smtClean="0"/>
              <a:t>.</a:t>
            </a:r>
            <a:endParaRPr lang="es-ES" sz="2000" dirty="0"/>
          </a:p>
        </p:txBody>
      </p:sp>
      <p:pic>
        <p:nvPicPr>
          <p:cNvPr id="26626" name="Imag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183" y="2636912"/>
            <a:ext cx="5278438"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11697144"/>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1">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PRUEBAS DEL APLICATIVO EN HARDWARE/SOFTWARE</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103139" y="2294324"/>
            <a:ext cx="8936537"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2000" b="1" dirty="0"/>
              <a:t>Resultados:</a:t>
            </a:r>
            <a:endParaRPr lang="es-ES" sz="2000" dirty="0"/>
          </a:p>
          <a:p>
            <a:pPr lvl="0" algn="just"/>
            <a:r>
              <a:rPr lang="es-ES" sz="2000" dirty="0"/>
              <a:t> Como se puede ver en la Figura. 5.4.1, respuesta de rendimiento es del 100%, teniendo un tiempo promedio de respuesta de 53.135ms y un ratio de transferencia de 534,46 </a:t>
            </a:r>
            <a:r>
              <a:rPr lang="es-ES" sz="2000" dirty="0" err="1"/>
              <a:t>kbytes</a:t>
            </a:r>
            <a:r>
              <a:rPr lang="es-ES" sz="2000" dirty="0"/>
              <a:t>/sec. Es decir, el rendimiento del aplicativo web es óptimo.</a:t>
            </a:r>
          </a:p>
        </p:txBody>
      </p:sp>
    </p:spTree>
    <p:custDataLst>
      <p:tags r:id="rId1"/>
    </p:custDataLst>
    <p:extLst>
      <p:ext uri="{BB962C8B-B14F-4D97-AF65-F5344CB8AC3E}">
        <p14:creationId xmlns:p14="http://schemas.microsoft.com/office/powerpoint/2010/main" val="458469213"/>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1">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PRUEBAS DEL APLICATIVO EN HARDWARE/SOFTWARE</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4 Rectángulo"/>
          <p:cNvSpPr/>
          <p:nvPr/>
        </p:nvSpPr>
        <p:spPr>
          <a:xfrm>
            <a:off x="80131" y="1124744"/>
            <a:ext cx="8936537" cy="470898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S" sz="2000" b="1" dirty="0"/>
              <a:t>PRUEBAS DE CAJA NEGRA</a:t>
            </a:r>
          </a:p>
          <a:p>
            <a:r>
              <a:rPr lang="es-ES" sz="2000" b="1" dirty="0"/>
              <a:t> </a:t>
            </a:r>
          </a:p>
          <a:p>
            <a:r>
              <a:rPr lang="es-ES" sz="2000" dirty="0"/>
              <a:t>Las pruebas de Caja Negra permiten determinar las condiciones de entrada/salida de los requisitos funcionales del aplicativo web. Mediante éstas pruebas se puede identificar errores de:</a:t>
            </a:r>
          </a:p>
          <a:p>
            <a:pPr marL="342900" lvl="0" indent="-342900">
              <a:buFont typeface="Arial" pitchFamily="34" charset="0"/>
              <a:buChar char="•"/>
            </a:pPr>
            <a:r>
              <a:rPr lang="es-ES" sz="2000" dirty="0"/>
              <a:t>Funciones incorrectas o ausentes del aplicativo web.</a:t>
            </a:r>
          </a:p>
          <a:p>
            <a:pPr marL="342900" lvl="0" indent="-342900">
              <a:buFont typeface="Arial" pitchFamily="34" charset="0"/>
              <a:buChar char="•"/>
            </a:pPr>
            <a:r>
              <a:rPr lang="es-ES" sz="2000" dirty="0"/>
              <a:t>Errores que pudiere tener la interfaz.</a:t>
            </a:r>
          </a:p>
          <a:p>
            <a:pPr marL="342900" lvl="0" indent="-342900">
              <a:buFont typeface="Arial" pitchFamily="34" charset="0"/>
              <a:buChar char="•"/>
            </a:pPr>
            <a:r>
              <a:rPr lang="es-ES" sz="2000" dirty="0"/>
              <a:t>Errores que pudiesen existir en las estructuras de datos,  o en accesos que se realiza a las Bases de Datos externas, en este caso a la </a:t>
            </a:r>
            <a:r>
              <a:rPr lang="es-ES" sz="2000" dirty="0" err="1"/>
              <a:t>FireBase</a:t>
            </a:r>
            <a:r>
              <a:rPr lang="es-ES" sz="2000" dirty="0"/>
              <a:t>.</a:t>
            </a:r>
          </a:p>
          <a:p>
            <a:pPr marL="342900" lvl="0" indent="-342900">
              <a:buFont typeface="Arial" pitchFamily="34" charset="0"/>
              <a:buChar char="•"/>
            </a:pPr>
            <a:r>
              <a:rPr lang="es-ES" sz="2000" dirty="0"/>
              <a:t>Posibles errores de rendimiento en el aplicativo web.</a:t>
            </a:r>
          </a:p>
          <a:p>
            <a:pPr marL="342900" lvl="0" indent="-342900">
              <a:buFont typeface="Arial" pitchFamily="34" charset="0"/>
              <a:buChar char="•"/>
            </a:pPr>
            <a:r>
              <a:rPr lang="es-ES" sz="2000" dirty="0"/>
              <a:t>E incluso, errores de inicialización y terminación del aplicativo web.</a:t>
            </a:r>
          </a:p>
          <a:p>
            <a:r>
              <a:rPr lang="es-ES" sz="2000" dirty="0"/>
              <a:t> </a:t>
            </a:r>
          </a:p>
          <a:p>
            <a:r>
              <a:rPr lang="es-ES" sz="2000" dirty="0"/>
              <a:t> </a:t>
            </a:r>
          </a:p>
          <a:p>
            <a:r>
              <a:rPr lang="es-ES" sz="2000" dirty="0"/>
              <a:t>Para las pruebas de caja negra se ha utilizado luces </a:t>
            </a:r>
            <a:r>
              <a:rPr lang="es-ES" sz="2000" dirty="0" err="1"/>
              <a:t>Led</a:t>
            </a:r>
            <a:r>
              <a:rPr lang="es-ES" sz="2000" dirty="0"/>
              <a:t>, en el hardware, para poder detectar los errores y asumir su corrección.</a:t>
            </a:r>
          </a:p>
        </p:txBody>
      </p:sp>
    </p:spTree>
    <p:custDataLst>
      <p:tags r:id="rId1"/>
    </p:custDataLst>
    <p:extLst>
      <p:ext uri="{BB962C8B-B14F-4D97-AF65-F5344CB8AC3E}">
        <p14:creationId xmlns:p14="http://schemas.microsoft.com/office/powerpoint/2010/main" val="1876726071"/>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8936537"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0" name="9 CuadroTexto"/>
          <p:cNvSpPr txBox="1"/>
          <p:nvPr/>
        </p:nvSpPr>
        <p:spPr>
          <a:xfrm>
            <a:off x="3203848" y="987481"/>
            <a:ext cx="5760640" cy="175432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s-ES" dirty="0"/>
              <a:t>Un Sitio o Portal Web es una aplicación que, por medio de una interfaz simple, provee a sus usuarios (consumidores de datos) acceso a diferentes fuentes de datos o proveedores. (CALERO, 2010, pág. 568). Para el caso de este proyecto, en particular, la aplicación web proveerá a los usuarios del estado </a:t>
            </a:r>
            <a:r>
              <a:rPr lang="es-ES" dirty="0" err="1"/>
              <a:t>on</a:t>
            </a:r>
            <a:r>
              <a:rPr lang="es-ES" dirty="0"/>
              <a:t>/off de las lámparas de la vivienda.</a:t>
            </a:r>
          </a:p>
        </p:txBody>
      </p:sp>
      <p:sp>
        <p:nvSpPr>
          <p:cNvPr id="16" name="15 CuadroTexto"/>
          <p:cNvSpPr txBox="1"/>
          <p:nvPr/>
        </p:nvSpPr>
        <p:spPr>
          <a:xfrm>
            <a:off x="3779912" y="3068960"/>
            <a:ext cx="3168352"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r>
              <a:rPr lang="es-ES" sz="2000" dirty="0"/>
              <a:t>Información en tiempo real.</a:t>
            </a:r>
          </a:p>
        </p:txBody>
      </p:sp>
      <p:sp>
        <p:nvSpPr>
          <p:cNvPr id="11" name="Text Box 6"/>
          <p:cNvSpPr txBox="1">
            <a:spLocks noChangeArrowheads="1"/>
          </p:cNvSpPr>
          <p:nvPr/>
        </p:nvSpPr>
        <p:spPr bwMode="auto">
          <a:xfrm>
            <a:off x="-148" y="44624"/>
            <a:ext cx="8964636" cy="336550"/>
          </a:xfrm>
          <a:prstGeom prst="rect">
            <a:avLst/>
          </a:prstGeom>
          <a:solidFill>
            <a:srgbClr val="00B0F0">
              <a:alpha val="70000"/>
            </a:srgb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lvl="0" fontAlgn="base">
              <a:spcBef>
                <a:spcPct val="0"/>
              </a:spcBef>
              <a:spcAft>
                <a:spcPct val="0"/>
              </a:spcAft>
            </a:pPr>
            <a:r>
              <a:rPr lang="es-ES" sz="1600" b="1" dirty="0">
                <a:solidFill>
                  <a:srgbClr val="000000"/>
                </a:solidFill>
                <a:latin typeface="Verdana" pitchFamily="34" charset="0"/>
                <a:cs typeface="Arial" pitchFamily="34" charset="0"/>
              </a:rPr>
              <a:t>INTRODUCCIÓN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AutoShape 2"/>
          <p:cNvSpPr>
            <a:spLocks/>
          </p:cNvSpPr>
          <p:nvPr/>
        </p:nvSpPr>
        <p:spPr bwMode="auto">
          <a:xfrm>
            <a:off x="51714" y="786522"/>
            <a:ext cx="360363" cy="5882838"/>
          </a:xfrm>
          <a:prstGeom prst="leftBrace">
            <a:avLst>
              <a:gd name="adj1" fmla="val 37239"/>
              <a:gd name="adj2" fmla="val 49801"/>
            </a:avLst>
          </a:prstGeom>
          <a:noFill/>
          <a:ln w="34925"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ES"/>
          </a:p>
        </p:txBody>
      </p:sp>
      <p:sp>
        <p:nvSpPr>
          <p:cNvPr id="2" name="1 Rectángulo"/>
          <p:cNvSpPr/>
          <p:nvPr/>
        </p:nvSpPr>
        <p:spPr>
          <a:xfrm>
            <a:off x="416633" y="1619508"/>
            <a:ext cx="2190471"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s-EC" b="1" dirty="0"/>
              <a:t>SITIO O PORTAL WEB</a:t>
            </a:r>
            <a:endParaRPr lang="es-ES" b="1" dirty="0"/>
          </a:p>
        </p:txBody>
      </p:sp>
      <p:sp>
        <p:nvSpPr>
          <p:cNvPr id="8" name="AutoShape 4"/>
          <p:cNvSpPr>
            <a:spLocks/>
          </p:cNvSpPr>
          <p:nvPr/>
        </p:nvSpPr>
        <p:spPr bwMode="auto">
          <a:xfrm>
            <a:off x="2771800" y="786523"/>
            <a:ext cx="273169" cy="2066413"/>
          </a:xfrm>
          <a:prstGeom prst="leftBrace">
            <a:avLst>
              <a:gd name="adj1" fmla="val 6236"/>
              <a:gd name="adj2" fmla="val 49801"/>
            </a:avLst>
          </a:prstGeom>
          <a:noFill/>
          <a:ln w="34925" algn="ctr">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ES"/>
          </a:p>
        </p:txBody>
      </p:sp>
      <p:sp>
        <p:nvSpPr>
          <p:cNvPr id="13" name="12 Rectángulo"/>
          <p:cNvSpPr/>
          <p:nvPr/>
        </p:nvSpPr>
        <p:spPr>
          <a:xfrm>
            <a:off x="435974" y="3243104"/>
            <a:ext cx="2919798"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s-EC" b="1" dirty="0"/>
              <a:t>FUNCIONALIDADES DE UN SITIO O PORTAL WEB</a:t>
            </a:r>
            <a:endParaRPr lang="es-ES" b="1" dirty="0"/>
          </a:p>
        </p:txBody>
      </p:sp>
      <p:sp>
        <p:nvSpPr>
          <p:cNvPr id="14" name="13 CuadroTexto"/>
          <p:cNvSpPr txBox="1"/>
          <p:nvPr/>
        </p:nvSpPr>
        <p:spPr>
          <a:xfrm>
            <a:off x="3779912" y="3604954"/>
            <a:ext cx="4752528"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r>
              <a:rPr lang="es-ES" sz="2000" dirty="0"/>
              <a:t>Clasificación automática de  los contenidos</a:t>
            </a:r>
          </a:p>
        </p:txBody>
      </p:sp>
      <p:sp>
        <p:nvSpPr>
          <p:cNvPr id="18" name="AutoShape 4"/>
          <p:cNvSpPr>
            <a:spLocks/>
          </p:cNvSpPr>
          <p:nvPr/>
        </p:nvSpPr>
        <p:spPr bwMode="auto">
          <a:xfrm>
            <a:off x="3434735" y="2852936"/>
            <a:ext cx="273169" cy="1207265"/>
          </a:xfrm>
          <a:prstGeom prst="leftBrace">
            <a:avLst>
              <a:gd name="adj1" fmla="val 6236"/>
              <a:gd name="adj2" fmla="val 49801"/>
            </a:avLst>
          </a:prstGeom>
          <a:noFill/>
          <a:ln w="34925" algn="ctr">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ES"/>
          </a:p>
        </p:txBody>
      </p:sp>
      <p:sp>
        <p:nvSpPr>
          <p:cNvPr id="19" name="18 Rectángulo"/>
          <p:cNvSpPr/>
          <p:nvPr/>
        </p:nvSpPr>
        <p:spPr>
          <a:xfrm>
            <a:off x="412077" y="5413101"/>
            <a:ext cx="2767874"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s-EC" b="1" dirty="0"/>
              <a:t>TIPOS DE PORTAL WEB</a:t>
            </a:r>
            <a:endParaRPr lang="es-ES" b="1" dirty="0"/>
          </a:p>
        </p:txBody>
      </p:sp>
      <p:sp>
        <p:nvSpPr>
          <p:cNvPr id="20" name="AutoShape 4"/>
          <p:cNvSpPr>
            <a:spLocks/>
          </p:cNvSpPr>
          <p:nvPr/>
        </p:nvSpPr>
        <p:spPr bwMode="auto">
          <a:xfrm>
            <a:off x="3227095" y="4337535"/>
            <a:ext cx="257354" cy="2520465"/>
          </a:xfrm>
          <a:prstGeom prst="leftBrace">
            <a:avLst>
              <a:gd name="adj1" fmla="val 6236"/>
              <a:gd name="adj2" fmla="val 49801"/>
            </a:avLst>
          </a:prstGeom>
          <a:noFill/>
          <a:ln w="34925" algn="ctr">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ES"/>
          </a:p>
        </p:txBody>
      </p:sp>
      <p:sp>
        <p:nvSpPr>
          <p:cNvPr id="21" name="20 CuadroTexto"/>
          <p:cNvSpPr txBox="1"/>
          <p:nvPr/>
        </p:nvSpPr>
        <p:spPr>
          <a:xfrm>
            <a:off x="3636848" y="4357553"/>
            <a:ext cx="5507152" cy="1015663"/>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algn="just"/>
            <a:r>
              <a:rPr lang="es-ES" sz="2000" b="1" dirty="0">
                <a:solidFill>
                  <a:srgbClr val="FF0000"/>
                </a:solidFill>
              </a:rPr>
              <a:t>Portales verticales.- </a:t>
            </a:r>
            <a:r>
              <a:rPr lang="es-ES" sz="2000" dirty="0"/>
              <a:t>Son páginas especializadas que funcionan como punto de entrada a un mercado, un tema o un interés en específico.</a:t>
            </a:r>
          </a:p>
        </p:txBody>
      </p:sp>
      <p:sp>
        <p:nvSpPr>
          <p:cNvPr id="22" name="21 CuadroTexto"/>
          <p:cNvSpPr txBox="1"/>
          <p:nvPr/>
        </p:nvSpPr>
        <p:spPr>
          <a:xfrm>
            <a:off x="3636848" y="5517232"/>
            <a:ext cx="5507152" cy="132343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algn="just"/>
            <a:r>
              <a:rPr lang="es-ES" sz="2000" b="1" dirty="0">
                <a:solidFill>
                  <a:srgbClr val="FF0000"/>
                </a:solidFill>
              </a:rPr>
              <a:t>Portales horizontales.- </a:t>
            </a:r>
            <a:r>
              <a:rPr lang="es-ES" sz="2000" dirty="0"/>
              <a:t>Son páginas especializadas que funcionan como punto de entrada a diversos temas. Su intención es abarcar el mayor número de usuarios posibles</a:t>
            </a:r>
            <a:r>
              <a:rPr lang="es-ES" sz="2000" dirty="0" smtClean="0"/>
              <a:t>.</a:t>
            </a:r>
            <a:endParaRPr lang="es-ES" sz="2000" dirty="0"/>
          </a:p>
        </p:txBody>
      </p:sp>
    </p:spTree>
    <p:custDataLst>
      <p:tags r:id="rId1"/>
    </p:custDataLst>
    <p:extLst>
      <p:ext uri="{BB962C8B-B14F-4D97-AF65-F5344CB8AC3E}">
        <p14:creationId xmlns:p14="http://schemas.microsoft.com/office/powerpoint/2010/main" val="1065033991"/>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770" decel="100000"/>
                                        <p:tgtEl>
                                          <p:spTgt spid="11"/>
                                        </p:tgtEl>
                                      </p:cBhvr>
                                    </p:animEffect>
                                    <p:animScale>
                                      <p:cBhvr>
                                        <p:cTn id="16" dur="770" decel="100000"/>
                                        <p:tgtEl>
                                          <p:spTgt spid="11"/>
                                        </p:tgtEl>
                                      </p:cBhvr>
                                      <p:from x="10000" y="10000"/>
                                      <p:to x="200000" y="450000"/>
                                    </p:animScale>
                                    <p:animScale>
                                      <p:cBhvr>
                                        <p:cTn id="17" dur="1230" accel="100000" fill="hold">
                                          <p:stCondLst>
                                            <p:cond delay="770"/>
                                          </p:stCondLst>
                                        </p:cTn>
                                        <p:tgtEl>
                                          <p:spTgt spid="11"/>
                                        </p:tgtEl>
                                      </p:cBhvr>
                                      <p:from x="200000" y="450000"/>
                                      <p:to x="100000" y="100000"/>
                                    </p:animScale>
                                    <p:set>
                                      <p:cBhvr>
                                        <p:cTn id="18" dur="770" fill="hold"/>
                                        <p:tgtEl>
                                          <p:spTgt spid="11"/>
                                        </p:tgtEl>
                                        <p:attrNameLst>
                                          <p:attrName>ppt_x</p:attrName>
                                        </p:attrNameLst>
                                      </p:cBhvr>
                                      <p:to>
                                        <p:strVal val="(0.5)"/>
                                      </p:to>
                                    </p:set>
                                    <p:anim from="(0.5)" to="(#ppt_x)" calcmode="lin" valueType="num">
                                      <p:cBhvr>
                                        <p:cTn id="19" dur="1230" accel="100000" fill="hold">
                                          <p:stCondLst>
                                            <p:cond delay="770"/>
                                          </p:stCondLst>
                                        </p:cTn>
                                        <p:tgtEl>
                                          <p:spTgt spid="11"/>
                                        </p:tgtEl>
                                        <p:attrNameLst>
                                          <p:attrName>ppt_x</p:attrName>
                                        </p:attrNameLst>
                                      </p:cBhvr>
                                    </p:anim>
                                    <p:set>
                                      <p:cBhvr>
                                        <p:cTn id="20" dur="770" fill="hold"/>
                                        <p:tgtEl>
                                          <p:spTgt spid="11"/>
                                        </p:tgtEl>
                                        <p:attrNameLst>
                                          <p:attrName>ppt_y</p:attrName>
                                        </p:attrNameLst>
                                      </p:cBhvr>
                                      <p:to>
                                        <p:strVal val="(#ppt_y+0.4)"/>
                                      </p:to>
                                    </p:set>
                                    <p:anim from="(#ppt_y+0.4)" to="(#ppt_y)" calcmode="lin" valueType="num">
                                      <p:cBhvr>
                                        <p:cTn id="21" dur="1230" accel="100000" fill="hold">
                                          <p:stCondLst>
                                            <p:cond delay="770"/>
                                          </p:stCondLst>
                                        </p:cTn>
                                        <p:tgtEl>
                                          <p:spTgt spid="11"/>
                                        </p:tgtEl>
                                        <p:attrNameLst>
                                          <p:attrName>ppt_y</p:attrName>
                                        </p:attrNameLst>
                                      </p:cBhvr>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1" grpId="0" animBg="1"/>
      <p:bldP spid="7" grpId="0" animBg="1"/>
      <p:bldP spid="8" grpId="0" animBg="1"/>
      <p:bldP spid="14" grpId="0" animBg="1"/>
      <p:bldP spid="18" grpId="0" animBg="1"/>
      <p:bldP spid="20" grpId="0" animBg="1"/>
      <p:bldP spid="21" grpId="0" animBg="1"/>
      <p:bldP spid="2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1">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PRUEBAS DEL APLICATIVO EN HARDWARE/SOFTWARE</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251520" y="908720"/>
            <a:ext cx="8640960"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S" b="1" dirty="0"/>
              <a:t>Primera Prueba:</a:t>
            </a:r>
            <a:endParaRPr lang="es-ES" dirty="0"/>
          </a:p>
          <a:p>
            <a:pPr lvl="0"/>
            <a:r>
              <a:rPr lang="es-ES" dirty="0"/>
              <a:t>Luz de la sala encendida y luz comedor apagada.</a:t>
            </a:r>
          </a:p>
          <a:p>
            <a:pPr lvl="0"/>
            <a:r>
              <a:rPr lang="es-ES" dirty="0" err="1"/>
              <a:t>Led</a:t>
            </a:r>
            <a:r>
              <a:rPr lang="es-ES" dirty="0"/>
              <a:t> derecho encendido y </a:t>
            </a:r>
            <a:r>
              <a:rPr lang="es-ES" dirty="0" err="1"/>
              <a:t>led</a:t>
            </a:r>
            <a:r>
              <a:rPr lang="es-ES" dirty="0"/>
              <a:t> de izquierda apagado.</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417" t="41910" r="11792" b="24239"/>
          <a:stretch/>
        </p:blipFill>
        <p:spPr bwMode="auto">
          <a:xfrm>
            <a:off x="575482" y="2348880"/>
            <a:ext cx="7992888"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09546154"/>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1">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PRUEBAS DEL APLICATIVO EN HARDWARE/SOFTWARE</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76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985" t="23284" r="15149" b="16716"/>
          <a:stretch/>
        </p:blipFill>
        <p:spPr bwMode="auto">
          <a:xfrm>
            <a:off x="873091" y="1124744"/>
            <a:ext cx="7425206"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34460217"/>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1">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PRUEBAS DEL APLICATIVO EN HARDWARE/SOFTWARE</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251520" y="908720"/>
            <a:ext cx="8640960"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S" b="1" dirty="0"/>
              <a:t>Segunda Prueba:</a:t>
            </a:r>
            <a:endParaRPr lang="es-ES" dirty="0"/>
          </a:p>
          <a:p>
            <a:pPr lvl="0"/>
            <a:r>
              <a:rPr lang="es-ES" dirty="0"/>
              <a:t>Luz del comedor encendida y luz sala apagada.</a:t>
            </a:r>
          </a:p>
          <a:p>
            <a:r>
              <a:rPr lang="es-ES" dirty="0" err="1"/>
              <a:t>Led</a:t>
            </a:r>
            <a:r>
              <a:rPr lang="es-ES" dirty="0"/>
              <a:t> derecho apagado y </a:t>
            </a:r>
            <a:r>
              <a:rPr lang="es-ES" dirty="0" err="1"/>
              <a:t>led</a:t>
            </a:r>
            <a:r>
              <a:rPr lang="es-ES" dirty="0"/>
              <a:t> de izquierda encendido.</a:t>
            </a:r>
            <a:r>
              <a:rPr lang="es-ES" dirty="0" smtClean="0"/>
              <a:t>.</a:t>
            </a:r>
            <a:endParaRPr lang="es-ES" dirty="0"/>
          </a:p>
        </p:txBody>
      </p:sp>
      <p:pic>
        <p:nvPicPr>
          <p:cNvPr id="286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977" t="26507" r="11007" b="41791"/>
          <a:stretch/>
        </p:blipFill>
        <p:spPr bwMode="auto">
          <a:xfrm>
            <a:off x="625254" y="2420888"/>
            <a:ext cx="7920880"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051872359"/>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1">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PRUEBAS DEL APLICATIVO EN HARDWARE/SOFTWARE</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96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657" t="27582" r="13358" b="11880"/>
          <a:stretch/>
        </p:blipFill>
        <p:spPr bwMode="auto">
          <a:xfrm>
            <a:off x="611486" y="1052736"/>
            <a:ext cx="7920880"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837013310"/>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1">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PRUEBAS DEL APLICATIVO EN HARDWARE/SOFTWARE</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251520" y="908720"/>
            <a:ext cx="8640960"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S" b="1" dirty="0"/>
              <a:t>Tercera Prueba:</a:t>
            </a:r>
            <a:endParaRPr lang="es-ES" dirty="0"/>
          </a:p>
          <a:p>
            <a:pPr lvl="0"/>
            <a:r>
              <a:rPr lang="es-ES" dirty="0"/>
              <a:t>Luz de la sala y comedor encendidas al mismo tiempo.</a:t>
            </a:r>
          </a:p>
          <a:p>
            <a:pPr lvl="0"/>
            <a:r>
              <a:rPr lang="es-ES" dirty="0" err="1"/>
              <a:t>Led</a:t>
            </a:r>
            <a:r>
              <a:rPr lang="es-ES" dirty="0"/>
              <a:t> derecho y </a:t>
            </a:r>
            <a:r>
              <a:rPr lang="es-ES" dirty="0" err="1"/>
              <a:t>led</a:t>
            </a:r>
            <a:r>
              <a:rPr lang="es-ES" dirty="0"/>
              <a:t> de izquierda encendidos.</a:t>
            </a:r>
          </a:p>
        </p:txBody>
      </p:sp>
      <p:pic>
        <p:nvPicPr>
          <p:cNvPr id="307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970" t="35283" r="11344" b="29433"/>
          <a:stretch/>
        </p:blipFill>
        <p:spPr bwMode="auto">
          <a:xfrm>
            <a:off x="445234" y="2299648"/>
            <a:ext cx="8280920"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24743252"/>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1">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PRUEBAS DEL APLICATIVO EN HARDWARE/SOFTWARE</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17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328" t="29553" r="12911" b="13672"/>
          <a:stretch/>
        </p:blipFill>
        <p:spPr bwMode="auto">
          <a:xfrm>
            <a:off x="483282" y="1052736"/>
            <a:ext cx="8204823"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37418215"/>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1">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PRUEBAS DEL APLICATIVO EN HARDWARE/SOFTWARE</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251520" y="908720"/>
            <a:ext cx="8640960"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S" b="1" dirty="0"/>
              <a:t>Cuarta Prueba:</a:t>
            </a:r>
            <a:endParaRPr lang="es-ES" dirty="0"/>
          </a:p>
          <a:p>
            <a:pPr lvl="0"/>
            <a:r>
              <a:rPr lang="es-ES" dirty="0"/>
              <a:t>Luz de la sala y comedor apagadas al mismo tiempo.</a:t>
            </a:r>
          </a:p>
          <a:p>
            <a:r>
              <a:rPr lang="es-ES" dirty="0" err="1"/>
              <a:t>Led</a:t>
            </a:r>
            <a:r>
              <a:rPr lang="es-ES" dirty="0"/>
              <a:t> derecho y </a:t>
            </a:r>
            <a:r>
              <a:rPr lang="es-ES" dirty="0" err="1"/>
              <a:t>led</a:t>
            </a:r>
            <a:r>
              <a:rPr lang="es-ES" dirty="0"/>
              <a:t> de izquierda apagados.</a:t>
            </a:r>
          </a:p>
        </p:txBody>
      </p:sp>
      <p:pic>
        <p:nvPicPr>
          <p:cNvPr id="327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745" t="36357" r="12016" b="29971"/>
          <a:stretch/>
        </p:blipFill>
        <p:spPr bwMode="auto">
          <a:xfrm>
            <a:off x="620057" y="2420888"/>
            <a:ext cx="8305435"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520220265"/>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1">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PRUEBAS DEL APLICATIVO EN HARDWARE/SOFTWARE</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37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210" t="26507" r="13693" b="14029"/>
          <a:stretch/>
        </p:blipFill>
        <p:spPr bwMode="auto">
          <a:xfrm>
            <a:off x="467544" y="908720"/>
            <a:ext cx="8064896"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10110008"/>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1">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PRUEBAS DEL APLICATIVO EN HARDWARE/SOFTWARE</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251520" y="908720"/>
            <a:ext cx="8640960"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S" b="1" dirty="0"/>
              <a:t>Cuarta Prueba:</a:t>
            </a:r>
            <a:endParaRPr lang="es-ES" dirty="0"/>
          </a:p>
          <a:p>
            <a:pPr lvl="0"/>
            <a:r>
              <a:rPr lang="es-ES" dirty="0"/>
              <a:t>Luz de la sala y comedor apagadas al mismo tiempo.</a:t>
            </a:r>
          </a:p>
          <a:p>
            <a:r>
              <a:rPr lang="es-ES" dirty="0" err="1"/>
              <a:t>Led</a:t>
            </a:r>
            <a:r>
              <a:rPr lang="es-ES" dirty="0"/>
              <a:t> derecho y </a:t>
            </a:r>
            <a:r>
              <a:rPr lang="es-ES" dirty="0" err="1"/>
              <a:t>led</a:t>
            </a:r>
            <a:r>
              <a:rPr lang="es-ES" dirty="0"/>
              <a:t> de izquierda apagados.</a:t>
            </a:r>
          </a:p>
        </p:txBody>
      </p:sp>
      <p:pic>
        <p:nvPicPr>
          <p:cNvPr id="348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858" t="28120" r="11344" b="38567"/>
          <a:stretch/>
        </p:blipFill>
        <p:spPr bwMode="auto">
          <a:xfrm>
            <a:off x="458190" y="2348880"/>
            <a:ext cx="8313821" cy="2756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093967398"/>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9115486"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9144148" cy="336550"/>
          </a:xfrm>
          <a:prstGeom prst="rect">
            <a:avLst/>
          </a:prstGeom>
          <a:solidFill>
            <a:schemeClr val="accent1">
              <a:lumMod val="75000"/>
              <a:alpha val="70000"/>
            </a:scheme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s-ES" sz="1600" b="1" dirty="0">
                <a:solidFill>
                  <a:srgbClr val="000000"/>
                </a:solidFill>
                <a:latin typeface="Verdana" pitchFamily="34" charset="0"/>
                <a:cs typeface="Arial" pitchFamily="34" charset="0"/>
              </a:rPr>
              <a:t>PRUEBAS DEL APLICATIVO EN HARDWARE/SOFTWARE</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58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880" t="26328" r="13918" b="15105"/>
          <a:stretch/>
        </p:blipFill>
        <p:spPr bwMode="auto">
          <a:xfrm>
            <a:off x="421920" y="908720"/>
            <a:ext cx="8208912"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25381786"/>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8936537"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1" name="Text Box 6"/>
          <p:cNvSpPr txBox="1">
            <a:spLocks noChangeArrowheads="1"/>
          </p:cNvSpPr>
          <p:nvPr/>
        </p:nvSpPr>
        <p:spPr bwMode="auto">
          <a:xfrm>
            <a:off x="-148" y="44624"/>
            <a:ext cx="8964636" cy="336550"/>
          </a:xfrm>
          <a:prstGeom prst="rect">
            <a:avLst/>
          </a:prstGeom>
          <a:solidFill>
            <a:srgbClr val="00B0F0">
              <a:alpha val="70000"/>
            </a:srgb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lvl="0" fontAlgn="base">
              <a:spcBef>
                <a:spcPct val="0"/>
              </a:spcBef>
              <a:spcAft>
                <a:spcPct val="0"/>
              </a:spcAft>
            </a:pPr>
            <a:r>
              <a:rPr lang="es-ES" sz="1600" b="1" dirty="0">
                <a:solidFill>
                  <a:srgbClr val="000000"/>
                </a:solidFill>
                <a:latin typeface="Verdana" pitchFamily="34" charset="0"/>
                <a:cs typeface="Arial" pitchFamily="34" charset="0"/>
              </a:rPr>
              <a:t>INTRODUCCIÓN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836712"/>
            <a:ext cx="5390329" cy="4979763"/>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0" y="6211669"/>
            <a:ext cx="6840760" cy="646331"/>
          </a:xfrm>
          <a:prstGeom prst="rect">
            <a:avLst/>
          </a:prstGeom>
        </p:spPr>
        <p:txBody>
          <a:bodyPr wrap="square">
            <a:spAutoFit/>
          </a:bodyPr>
          <a:lstStyle/>
          <a:p>
            <a:r>
              <a:rPr lang="es-ES" dirty="0"/>
              <a:t>Funcionamiento de la Internet, según RODRÍGUEZ, 2010, pág. 3.</a:t>
            </a:r>
          </a:p>
          <a:p>
            <a:r>
              <a:rPr lang="es-ES" dirty="0"/>
              <a:t>Autores</a:t>
            </a:r>
            <a:r>
              <a:rPr lang="es-ES" b="1" dirty="0"/>
              <a:t>: Byron Jácome. y Fabián Velasco</a:t>
            </a:r>
          </a:p>
        </p:txBody>
      </p:sp>
    </p:spTree>
    <p:custDataLst>
      <p:tags r:id="rId1"/>
    </p:custDataLst>
    <p:extLst>
      <p:ext uri="{BB962C8B-B14F-4D97-AF65-F5344CB8AC3E}">
        <p14:creationId xmlns:p14="http://schemas.microsoft.com/office/powerpoint/2010/main" val="1959557724"/>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215876" y="267919"/>
            <a:ext cx="8532588" cy="336550"/>
          </a:xfrm>
          <a:prstGeom prst="rect">
            <a:avLst/>
          </a:prstGeom>
          <a:solidFill>
            <a:srgbClr val="E6FD07">
              <a:alpha val="70000"/>
            </a:srgb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lvl="0" fontAlgn="base">
              <a:spcBef>
                <a:spcPct val="0"/>
              </a:spcBef>
              <a:spcAft>
                <a:spcPct val="0"/>
              </a:spcAft>
            </a:pPr>
            <a:r>
              <a:rPr lang="es-ES" sz="1400" b="1" dirty="0" smtClean="0">
                <a:solidFill>
                  <a:srgbClr val="000000"/>
                </a:solidFill>
                <a:latin typeface="Verdana" pitchFamily="34" charset="0"/>
                <a:cs typeface="Arial" pitchFamily="34" charset="0"/>
              </a:rPr>
              <a:t>CONCLUSIONES</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3 CuadroTexto"/>
          <p:cNvSpPr txBox="1"/>
          <p:nvPr/>
        </p:nvSpPr>
        <p:spPr>
          <a:xfrm>
            <a:off x="242654" y="836712"/>
            <a:ext cx="8505810"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algn="just"/>
            <a:r>
              <a:rPr lang="es-ES" dirty="0"/>
              <a:t>La utilización de la metodología ágil </a:t>
            </a:r>
            <a:r>
              <a:rPr lang="es-ES" dirty="0" err="1"/>
              <a:t>UWE</a:t>
            </a:r>
            <a:r>
              <a:rPr lang="es-ES" dirty="0"/>
              <a:t> (basada en </a:t>
            </a:r>
            <a:r>
              <a:rPr lang="es-ES" dirty="0" err="1"/>
              <a:t>UML</a:t>
            </a:r>
            <a:r>
              <a:rPr lang="es-ES" dirty="0"/>
              <a:t>), ha resultado ser eficaz y eficiente para el del diseño e implementación de un control domótico utilizando </a:t>
            </a:r>
            <a:r>
              <a:rPr lang="es-ES" dirty="0" err="1"/>
              <a:t>Raspberry</a:t>
            </a:r>
            <a:r>
              <a:rPr lang="es-ES" dirty="0"/>
              <a:t> Pi  y una base de datos </a:t>
            </a:r>
            <a:r>
              <a:rPr lang="es-ES" dirty="0" err="1"/>
              <a:t>NoSQL</a:t>
            </a:r>
            <a:r>
              <a:rPr lang="es-ES" dirty="0"/>
              <a:t>, puesto que ha permitido conceptualizar de forma visual los requerimientos del proyecto.</a:t>
            </a:r>
          </a:p>
        </p:txBody>
      </p:sp>
      <p:sp>
        <p:nvSpPr>
          <p:cNvPr id="5" name="4 CuadroTexto"/>
          <p:cNvSpPr txBox="1"/>
          <p:nvPr/>
        </p:nvSpPr>
        <p:spPr>
          <a:xfrm>
            <a:off x="287884" y="2348880"/>
            <a:ext cx="8505810" cy="9233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algn="just"/>
            <a:r>
              <a:rPr lang="es-ES" dirty="0"/>
              <a:t>Esta metodología, promueve en cada una de sus fases, que el desarrollador abarque, en su gran mayoría, los requerimientos del usuario y en contra posición, permite que el usuario se adapte, de forma fácil, al uso y funcionamiento del aplicativo.   </a:t>
            </a:r>
          </a:p>
        </p:txBody>
      </p:sp>
      <p:sp>
        <p:nvSpPr>
          <p:cNvPr id="7" name="6 CuadroTexto"/>
          <p:cNvSpPr txBox="1"/>
          <p:nvPr/>
        </p:nvSpPr>
        <p:spPr>
          <a:xfrm>
            <a:off x="242654" y="3621170"/>
            <a:ext cx="8505810"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algn="just"/>
            <a:r>
              <a:rPr lang="es-ES" dirty="0"/>
              <a:t>Los usuarios, pueden acceder en cualquier momento, en cualquier lugar y desde cualquier periférico inteligente al aplicativo web, y tener el control del sistema eléctrico de la vivienda, sin necesidad de trasladarse a los interruptores/pulsadores físicos de la vivienda.   </a:t>
            </a:r>
          </a:p>
        </p:txBody>
      </p:sp>
      <p:sp>
        <p:nvSpPr>
          <p:cNvPr id="8" name="7 CuadroTexto"/>
          <p:cNvSpPr txBox="1"/>
          <p:nvPr/>
        </p:nvSpPr>
        <p:spPr>
          <a:xfrm>
            <a:off x="215876" y="5131605"/>
            <a:ext cx="8505810" cy="147732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algn="just"/>
            <a:r>
              <a:rPr lang="es-ES" dirty="0"/>
              <a:t>El uso de la </a:t>
            </a:r>
            <a:r>
              <a:rPr lang="es-ES" dirty="0" err="1"/>
              <a:t>FireBase</a:t>
            </a:r>
            <a:r>
              <a:rPr lang="es-ES" dirty="0"/>
              <a:t>, permite actualizar la información en tiempo real, de tal forma que un número ilimitado de usuarios puedan acceder al aplicativo web en el mismo instante, de tal forma que todos los periféricos que tengan el aplicativo muestren en su interfaz el estado real de las luces de la vivienda, siendo la </a:t>
            </a:r>
            <a:r>
              <a:rPr lang="es-ES" dirty="0" err="1"/>
              <a:t>FireBase</a:t>
            </a:r>
            <a:r>
              <a:rPr lang="es-ES" dirty="0"/>
              <a:t>, actualmente, la mejor opción para el desarrollo de este tipo de aplicativos.</a:t>
            </a:r>
          </a:p>
        </p:txBody>
      </p:sp>
    </p:spTree>
    <p:custDataLst>
      <p:tags r:id="rId1"/>
    </p:custDataLst>
    <p:extLst>
      <p:ext uri="{BB962C8B-B14F-4D97-AF65-F5344CB8AC3E}">
        <p14:creationId xmlns:p14="http://schemas.microsoft.com/office/powerpoint/2010/main" val="17386437"/>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70" decel="100000"/>
                                        <p:tgtEl>
                                          <p:spTgt spid="3"/>
                                        </p:tgtEl>
                                      </p:cBhvr>
                                    </p:animEffect>
                                    <p:animScale>
                                      <p:cBhvr>
                                        <p:cTn id="8" dur="770" decel="100000"/>
                                        <p:tgtEl>
                                          <p:spTgt spid="3"/>
                                        </p:tgtEl>
                                      </p:cBhvr>
                                      <p:from x="10000" y="10000"/>
                                      <p:to x="200000" y="450000"/>
                                    </p:animScale>
                                    <p:animScale>
                                      <p:cBhvr>
                                        <p:cTn id="9" dur="1230" accel="100000" fill="hold">
                                          <p:stCondLst>
                                            <p:cond delay="770"/>
                                          </p:stCondLst>
                                        </p:cTn>
                                        <p:tgtEl>
                                          <p:spTgt spid="3"/>
                                        </p:tgtEl>
                                      </p:cBhvr>
                                      <p:from x="200000" y="450000"/>
                                      <p:to x="100000" y="100000"/>
                                    </p:animScale>
                                    <p:set>
                                      <p:cBhvr>
                                        <p:cTn id="10" dur="770" fill="hold"/>
                                        <p:tgtEl>
                                          <p:spTgt spid="3"/>
                                        </p:tgtEl>
                                        <p:attrNameLst>
                                          <p:attrName>ppt_x</p:attrName>
                                        </p:attrNameLst>
                                      </p:cBhvr>
                                      <p:to>
                                        <p:strVal val="(0.5)"/>
                                      </p:to>
                                    </p:set>
                                    <p:anim from="(0.5)" to="(#ppt_x)" calcmode="lin" valueType="num">
                                      <p:cBhvr>
                                        <p:cTn id="11" dur="1230" accel="100000" fill="hold">
                                          <p:stCondLst>
                                            <p:cond delay="770"/>
                                          </p:stCondLst>
                                        </p:cTn>
                                        <p:tgtEl>
                                          <p:spTgt spid="3"/>
                                        </p:tgtEl>
                                        <p:attrNameLst>
                                          <p:attrName>ppt_x</p:attrName>
                                        </p:attrNameLst>
                                      </p:cBhvr>
                                    </p:anim>
                                    <p:set>
                                      <p:cBhvr>
                                        <p:cTn id="12" dur="770" fill="hold"/>
                                        <p:tgtEl>
                                          <p:spTgt spid="3"/>
                                        </p:tgtEl>
                                        <p:attrNameLst>
                                          <p:attrName>ppt_y</p:attrName>
                                        </p:attrNameLst>
                                      </p:cBhvr>
                                      <p:to>
                                        <p:strVal val="(#ppt_y+0.4)"/>
                                      </p:to>
                                    </p:set>
                                    <p:anim from="(#ppt_y+0.4)" to="(#ppt_y)" calcmode="lin" valueType="num">
                                      <p:cBhvr>
                                        <p:cTn id="13" dur="1230" accel="100000" fill="hold">
                                          <p:stCondLst>
                                            <p:cond delay="770"/>
                                          </p:stCondLst>
                                        </p:cTn>
                                        <p:tgtEl>
                                          <p:spTgt spid="3"/>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215876" y="267919"/>
            <a:ext cx="8532588" cy="336550"/>
          </a:xfrm>
          <a:prstGeom prst="rect">
            <a:avLst/>
          </a:prstGeom>
          <a:solidFill>
            <a:srgbClr val="E6FD07">
              <a:alpha val="70000"/>
            </a:srgb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lvl="0" fontAlgn="base">
              <a:spcBef>
                <a:spcPct val="0"/>
              </a:spcBef>
              <a:spcAft>
                <a:spcPct val="0"/>
              </a:spcAft>
            </a:pPr>
            <a:r>
              <a:rPr lang="es-ES" sz="1400" b="1" dirty="0" smtClean="0">
                <a:solidFill>
                  <a:srgbClr val="000000"/>
                </a:solidFill>
                <a:latin typeface="Verdana" pitchFamily="34" charset="0"/>
                <a:cs typeface="Arial" pitchFamily="34" charset="0"/>
              </a:rPr>
              <a:t>RECOMENDACIONES</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3 CuadroTexto"/>
          <p:cNvSpPr txBox="1"/>
          <p:nvPr/>
        </p:nvSpPr>
        <p:spPr>
          <a:xfrm>
            <a:off x="242654" y="836712"/>
            <a:ext cx="8505810"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just"/>
            <a:r>
              <a:rPr lang="es-ES" dirty="0"/>
              <a:t>La metodología </a:t>
            </a:r>
            <a:r>
              <a:rPr lang="es-ES" dirty="0" err="1"/>
              <a:t>UWE</a:t>
            </a:r>
            <a:r>
              <a:rPr lang="es-ES" dirty="0"/>
              <a:t>, debe convertirse, de forma sistemática, en el proceso elegido por los desarrolladores, puesto que los requerimientos funcionales son percibidos de mejor manera y permite un desarrollo más conciso. </a:t>
            </a:r>
          </a:p>
        </p:txBody>
      </p:sp>
      <p:sp>
        <p:nvSpPr>
          <p:cNvPr id="5" name="4 CuadroTexto"/>
          <p:cNvSpPr txBox="1"/>
          <p:nvPr/>
        </p:nvSpPr>
        <p:spPr>
          <a:xfrm>
            <a:off x="215876" y="2012647"/>
            <a:ext cx="850581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just"/>
            <a:r>
              <a:rPr lang="es-ES" dirty="0"/>
              <a:t>El soporte del proyecto, debe hacerse por usuarios con algún tipo de conocimiento en Bases de Datos, redes y desarrollo de aplicativos web, de tal forma que tanto la máquina </a:t>
            </a:r>
            <a:r>
              <a:rPr lang="es-ES" dirty="0" err="1"/>
              <a:t>Raspberry</a:t>
            </a:r>
            <a:r>
              <a:rPr lang="es-ES" dirty="0"/>
              <a:t> Pi, como el aplicativo web puedan alcanzar su funcionalidad óptima, en el caso de alguna avería.</a:t>
            </a:r>
          </a:p>
        </p:txBody>
      </p:sp>
      <p:sp>
        <p:nvSpPr>
          <p:cNvPr id="7" name="6 CuadroTexto"/>
          <p:cNvSpPr txBox="1"/>
          <p:nvPr/>
        </p:nvSpPr>
        <p:spPr>
          <a:xfrm>
            <a:off x="229265" y="3524815"/>
            <a:ext cx="850581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just"/>
            <a:r>
              <a:rPr lang="es-ES" dirty="0"/>
              <a:t>Se recomienda tener siempre conectada la máquina </a:t>
            </a:r>
            <a:r>
              <a:rPr lang="es-ES" dirty="0" err="1"/>
              <a:t>Raspberry</a:t>
            </a:r>
            <a:r>
              <a:rPr lang="es-ES" dirty="0"/>
              <a:t> Pi, a internet puesto que la interfaz recibe la información actualizada de la </a:t>
            </a:r>
            <a:r>
              <a:rPr lang="es-ES" dirty="0" err="1"/>
              <a:t>Firebase</a:t>
            </a:r>
            <a:r>
              <a:rPr lang="es-ES" dirty="0"/>
              <a:t> y aunque el sistema completo puede fusionar por separado, necesariamente debe actualizar sus clave-valor desde la internet.     </a:t>
            </a:r>
          </a:p>
        </p:txBody>
      </p:sp>
      <p:sp>
        <p:nvSpPr>
          <p:cNvPr id="8" name="7 CuadroTexto"/>
          <p:cNvSpPr txBox="1"/>
          <p:nvPr/>
        </p:nvSpPr>
        <p:spPr>
          <a:xfrm>
            <a:off x="215876" y="5131605"/>
            <a:ext cx="8505810"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r>
              <a:rPr lang="es-ES" dirty="0"/>
              <a:t>Como punto particular, se recomienda realizar el estudio de un proyecto, en base a esta monografía, en el que se pueda controlar los electrodomésticos del hogar, así como también la parte de servicio de agua potable de la vivienda. </a:t>
            </a:r>
          </a:p>
        </p:txBody>
      </p:sp>
    </p:spTree>
    <p:custDataLst>
      <p:tags r:id="rId1"/>
    </p:custDataLst>
    <p:extLst>
      <p:ext uri="{BB962C8B-B14F-4D97-AF65-F5344CB8AC3E}">
        <p14:creationId xmlns:p14="http://schemas.microsoft.com/office/powerpoint/2010/main" val="1855850523"/>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70" decel="100000"/>
                                        <p:tgtEl>
                                          <p:spTgt spid="3"/>
                                        </p:tgtEl>
                                      </p:cBhvr>
                                    </p:animEffect>
                                    <p:animScale>
                                      <p:cBhvr>
                                        <p:cTn id="8" dur="770" decel="100000"/>
                                        <p:tgtEl>
                                          <p:spTgt spid="3"/>
                                        </p:tgtEl>
                                      </p:cBhvr>
                                      <p:from x="10000" y="10000"/>
                                      <p:to x="200000" y="450000"/>
                                    </p:animScale>
                                    <p:animScale>
                                      <p:cBhvr>
                                        <p:cTn id="9" dur="1230" accel="100000" fill="hold">
                                          <p:stCondLst>
                                            <p:cond delay="770"/>
                                          </p:stCondLst>
                                        </p:cTn>
                                        <p:tgtEl>
                                          <p:spTgt spid="3"/>
                                        </p:tgtEl>
                                      </p:cBhvr>
                                      <p:from x="200000" y="450000"/>
                                      <p:to x="100000" y="100000"/>
                                    </p:animScale>
                                    <p:set>
                                      <p:cBhvr>
                                        <p:cTn id="10" dur="770" fill="hold"/>
                                        <p:tgtEl>
                                          <p:spTgt spid="3"/>
                                        </p:tgtEl>
                                        <p:attrNameLst>
                                          <p:attrName>ppt_x</p:attrName>
                                        </p:attrNameLst>
                                      </p:cBhvr>
                                      <p:to>
                                        <p:strVal val="(0.5)"/>
                                      </p:to>
                                    </p:set>
                                    <p:anim from="(0.5)" to="(#ppt_x)" calcmode="lin" valueType="num">
                                      <p:cBhvr>
                                        <p:cTn id="11" dur="1230" accel="100000" fill="hold">
                                          <p:stCondLst>
                                            <p:cond delay="770"/>
                                          </p:stCondLst>
                                        </p:cTn>
                                        <p:tgtEl>
                                          <p:spTgt spid="3"/>
                                        </p:tgtEl>
                                        <p:attrNameLst>
                                          <p:attrName>ppt_x</p:attrName>
                                        </p:attrNameLst>
                                      </p:cBhvr>
                                    </p:anim>
                                    <p:set>
                                      <p:cBhvr>
                                        <p:cTn id="12" dur="770" fill="hold"/>
                                        <p:tgtEl>
                                          <p:spTgt spid="3"/>
                                        </p:tgtEl>
                                        <p:attrNameLst>
                                          <p:attrName>ppt_y</p:attrName>
                                        </p:attrNameLst>
                                      </p:cBhvr>
                                      <p:to>
                                        <p:strVal val="(#ppt_y+0.4)"/>
                                      </p:to>
                                    </p:set>
                                    <p:anim from="(#ppt_y+0.4)" to="(#ppt_y)" calcmode="lin" valueType="num">
                                      <p:cBhvr>
                                        <p:cTn id="13" dur="1230" accel="100000" fill="hold">
                                          <p:stCondLst>
                                            <p:cond delay="770"/>
                                          </p:stCondLst>
                                        </p:cTn>
                                        <p:tgtEl>
                                          <p:spTgt spid="3"/>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215876" y="267919"/>
            <a:ext cx="8532588" cy="336550"/>
          </a:xfrm>
          <a:prstGeom prst="rect">
            <a:avLst/>
          </a:prstGeom>
          <a:solidFill>
            <a:srgbClr val="E6FD07">
              <a:alpha val="70000"/>
            </a:srgb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lvl="0" fontAlgn="base">
              <a:spcBef>
                <a:spcPct val="0"/>
              </a:spcBef>
              <a:spcAft>
                <a:spcPct val="0"/>
              </a:spcAft>
            </a:pPr>
            <a:r>
              <a:rPr lang="es-ES" sz="1400" b="1" dirty="0" smtClean="0">
                <a:solidFill>
                  <a:srgbClr val="000000"/>
                </a:solidFill>
                <a:latin typeface="Verdana" pitchFamily="34" charset="0"/>
                <a:cs typeface="Arial" pitchFamily="34" charset="0"/>
              </a:rPr>
              <a:t>RECOMENDACIONES</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3 CuadroTexto"/>
          <p:cNvSpPr txBox="1"/>
          <p:nvPr/>
        </p:nvSpPr>
        <p:spPr>
          <a:xfrm>
            <a:off x="242654" y="836712"/>
            <a:ext cx="8505810" cy="147732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just"/>
            <a:r>
              <a:rPr lang="es-ES" dirty="0"/>
              <a:t>Se recomienda complementar y actualizar las ideas proporcionadas en este trabajo, ya que se dejaron de lado los controles manuales que siempre deben estar presentes en las instalaciones reales. Adicionalmente el rápido desarrollo que ha tenido esta tecnología podría dejar de lado el uso de las librerías utilizadas al reemplazarlas por otras más simples de usar.</a:t>
            </a:r>
          </a:p>
        </p:txBody>
      </p:sp>
      <p:sp>
        <p:nvSpPr>
          <p:cNvPr id="7" name="6 CuadroTexto"/>
          <p:cNvSpPr txBox="1"/>
          <p:nvPr/>
        </p:nvSpPr>
        <p:spPr>
          <a:xfrm>
            <a:off x="215876" y="2817139"/>
            <a:ext cx="8505810" cy="147732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just"/>
            <a:r>
              <a:rPr lang="es-ES" dirty="0"/>
              <a:t>No se recomienda el uso de este aplicativo en sitios de alto riesgo, ya que se requiere contar siempre con alimentación eléctrica para la </a:t>
            </a:r>
            <a:r>
              <a:rPr lang="es-ES" dirty="0" err="1"/>
              <a:t>Raspberry</a:t>
            </a:r>
            <a:r>
              <a:rPr lang="es-ES" dirty="0"/>
              <a:t> Pi y los relés de control. Adicionalmente, la activación de las salidas de la </a:t>
            </a:r>
            <a:r>
              <a:rPr lang="es-ES" dirty="0" err="1"/>
              <a:t>Raspberry</a:t>
            </a:r>
            <a:r>
              <a:rPr lang="es-ES" dirty="0"/>
              <a:t> Pi se realizan de manera manual cuando el sistema se resetea, por medio de una terminal. Una versión sin control en tiempo real está disponible en el CD adjunto.</a:t>
            </a:r>
          </a:p>
        </p:txBody>
      </p:sp>
      <p:sp>
        <p:nvSpPr>
          <p:cNvPr id="8" name="7 CuadroTexto"/>
          <p:cNvSpPr txBox="1"/>
          <p:nvPr/>
        </p:nvSpPr>
        <p:spPr>
          <a:xfrm>
            <a:off x="242654" y="4904000"/>
            <a:ext cx="8505810" cy="147732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gn="just"/>
            <a:r>
              <a:rPr lang="es-ES" dirty="0"/>
              <a:t>Finalmente, para una siguiente versión de este producto, se recomendaría utilizar algún tipo de automatización, o por qué no, de inteligencia artificial, que le permita al sistema tomar decisiones por sí solo, es decir, que si el usuario olvidase apagar/encender una luz o cualquier electrodomésticos (Con una versión adaptada), el sistema deberá ser capaz de decidir qué acción tomar, sin necesidad de la intervención física del usuario.   </a:t>
            </a:r>
          </a:p>
        </p:txBody>
      </p:sp>
    </p:spTree>
    <p:custDataLst>
      <p:tags r:id="rId1"/>
    </p:custDataLst>
    <p:extLst>
      <p:ext uri="{BB962C8B-B14F-4D97-AF65-F5344CB8AC3E}">
        <p14:creationId xmlns:p14="http://schemas.microsoft.com/office/powerpoint/2010/main" val="426513392"/>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70" decel="100000"/>
                                        <p:tgtEl>
                                          <p:spTgt spid="3"/>
                                        </p:tgtEl>
                                      </p:cBhvr>
                                    </p:animEffect>
                                    <p:animScale>
                                      <p:cBhvr>
                                        <p:cTn id="8" dur="770" decel="100000"/>
                                        <p:tgtEl>
                                          <p:spTgt spid="3"/>
                                        </p:tgtEl>
                                      </p:cBhvr>
                                      <p:from x="10000" y="10000"/>
                                      <p:to x="200000" y="450000"/>
                                    </p:animScale>
                                    <p:animScale>
                                      <p:cBhvr>
                                        <p:cTn id="9" dur="1230" accel="100000" fill="hold">
                                          <p:stCondLst>
                                            <p:cond delay="770"/>
                                          </p:stCondLst>
                                        </p:cTn>
                                        <p:tgtEl>
                                          <p:spTgt spid="3"/>
                                        </p:tgtEl>
                                      </p:cBhvr>
                                      <p:from x="200000" y="450000"/>
                                      <p:to x="100000" y="100000"/>
                                    </p:animScale>
                                    <p:set>
                                      <p:cBhvr>
                                        <p:cTn id="10" dur="770" fill="hold"/>
                                        <p:tgtEl>
                                          <p:spTgt spid="3"/>
                                        </p:tgtEl>
                                        <p:attrNameLst>
                                          <p:attrName>ppt_x</p:attrName>
                                        </p:attrNameLst>
                                      </p:cBhvr>
                                      <p:to>
                                        <p:strVal val="(0.5)"/>
                                      </p:to>
                                    </p:set>
                                    <p:anim from="(0.5)" to="(#ppt_x)" calcmode="lin" valueType="num">
                                      <p:cBhvr>
                                        <p:cTn id="11" dur="1230" accel="100000" fill="hold">
                                          <p:stCondLst>
                                            <p:cond delay="770"/>
                                          </p:stCondLst>
                                        </p:cTn>
                                        <p:tgtEl>
                                          <p:spTgt spid="3"/>
                                        </p:tgtEl>
                                        <p:attrNameLst>
                                          <p:attrName>ppt_x</p:attrName>
                                        </p:attrNameLst>
                                      </p:cBhvr>
                                    </p:anim>
                                    <p:set>
                                      <p:cBhvr>
                                        <p:cTn id="12" dur="770" fill="hold"/>
                                        <p:tgtEl>
                                          <p:spTgt spid="3"/>
                                        </p:tgtEl>
                                        <p:attrNameLst>
                                          <p:attrName>ppt_y</p:attrName>
                                        </p:attrNameLst>
                                      </p:cBhvr>
                                      <p:to>
                                        <p:strVal val="(#ppt_y+0.4)"/>
                                      </p:to>
                                    </p:set>
                                    <p:anim from="(#ppt_y+0.4)" to="(#ppt_y)" calcmode="lin" valueType="num">
                                      <p:cBhvr>
                                        <p:cTn id="13" dur="1230" accel="100000" fill="hold">
                                          <p:stCondLst>
                                            <p:cond delay="770"/>
                                          </p:stCondLst>
                                        </p:cTn>
                                        <p:tgtEl>
                                          <p:spTgt spid="3"/>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1196752"/>
            <a:ext cx="8064896" cy="4647426"/>
          </a:xfrm>
          <a:prstGeom prst="rect">
            <a:avLst/>
          </a:prstGeom>
        </p:spPr>
        <p:txBody>
          <a:bodyPr wrap="square">
            <a:spAutoFit/>
          </a:bodyPr>
          <a:lstStyle/>
          <a:p>
            <a:r>
              <a:rPr lang="es-EC" sz="2000" dirty="0" smtClean="0"/>
              <a:t>Bibliografía</a:t>
            </a:r>
            <a:r>
              <a:rPr lang="es-EC" sz="1200" dirty="0" smtClean="0"/>
              <a:t>:</a:t>
            </a:r>
          </a:p>
          <a:p>
            <a:endParaRPr lang="es-EC" sz="1200" dirty="0" smtClean="0"/>
          </a:p>
          <a:p>
            <a:r>
              <a:rPr lang="en-US" sz="1200" dirty="0"/>
              <a:t>BUSINESS INTELLIGENCE. (</a:t>
            </a:r>
            <a:r>
              <a:rPr lang="en-US" sz="1200" dirty="0" err="1"/>
              <a:t>s.f.</a:t>
            </a:r>
            <a:r>
              <a:rPr lang="en-US" sz="1200" dirty="0"/>
              <a:t>). </a:t>
            </a:r>
            <a:r>
              <a:rPr lang="en-US" sz="1200" i="1" dirty="0"/>
              <a:t>Business Intelligence</a:t>
            </a:r>
            <a:r>
              <a:rPr lang="en-US" sz="1200" dirty="0"/>
              <a:t>. </a:t>
            </a:r>
            <a:r>
              <a:rPr lang="es-EC" sz="1200" dirty="0"/>
              <a:t>Recuperado el 03 de 2011, de http://sites.google.com/site/inteligenciadenegocio/</a:t>
            </a:r>
            <a:endParaRPr lang="es-ES" sz="1200" dirty="0"/>
          </a:p>
          <a:p>
            <a:r>
              <a:rPr lang="es-EC" sz="1200" dirty="0"/>
              <a:t>DAVID, C. E. (2010). </a:t>
            </a:r>
            <a:r>
              <a:rPr lang="es-EC" sz="1200" i="1" dirty="0"/>
              <a:t>Desarrollo de una solución OLAP para el soporte a la </a:t>
            </a:r>
            <a:r>
              <a:rPr lang="es-EC" sz="1200" i="1" dirty="0" err="1"/>
              <a:t>toa</a:t>
            </a:r>
            <a:r>
              <a:rPr lang="es-EC" sz="1200" i="1" dirty="0"/>
              <a:t> de </a:t>
            </a:r>
            <a:r>
              <a:rPr lang="es-EC" sz="1200" i="1" dirty="0" err="1"/>
              <a:t>desiciones</a:t>
            </a:r>
            <a:r>
              <a:rPr lang="es-EC" sz="1200" i="1" dirty="0"/>
              <a:t> gerenciales de la empresa </a:t>
            </a:r>
            <a:r>
              <a:rPr lang="es-EC" sz="1200" i="1" dirty="0" err="1"/>
              <a:t>Fermagri</a:t>
            </a:r>
            <a:r>
              <a:rPr lang="es-EC" sz="1200" i="1" dirty="0"/>
              <a:t> S.A.</a:t>
            </a:r>
            <a:r>
              <a:rPr lang="es-EC" sz="1200" dirty="0"/>
              <a:t> </a:t>
            </a:r>
            <a:r>
              <a:rPr lang="es-EC" sz="1200" dirty="0" err="1"/>
              <a:t>Sangolquí</a:t>
            </a:r>
            <a:r>
              <a:rPr lang="es-EC" sz="1200" dirty="0"/>
              <a:t>: </a:t>
            </a:r>
            <a:r>
              <a:rPr lang="es-EC" sz="1200" dirty="0" err="1"/>
              <a:t>ESPE</a:t>
            </a:r>
            <a:r>
              <a:rPr lang="es-EC" sz="1200" dirty="0"/>
              <a:t>.</a:t>
            </a:r>
            <a:endParaRPr lang="es-ES" sz="1200" dirty="0"/>
          </a:p>
          <a:p>
            <a:r>
              <a:rPr lang="es-EC" sz="1200" dirty="0"/>
              <a:t>ING </a:t>
            </a:r>
            <a:r>
              <a:rPr lang="es-EC" sz="1200" dirty="0" err="1"/>
              <a:t>LILLIAM</a:t>
            </a:r>
            <a:r>
              <a:rPr lang="es-EC" sz="1200" dirty="0"/>
              <a:t> VEGA TORRES, I. L. (11 de 2008). </a:t>
            </a:r>
            <a:r>
              <a:rPr lang="es-EC" sz="1200" i="1" dirty="0"/>
              <a:t>La Inteligencia de Negocios. Su implementación mediante la plataforma </a:t>
            </a:r>
            <a:r>
              <a:rPr lang="es-EC" sz="1200" i="1" dirty="0" err="1"/>
              <a:t>Pentaho</a:t>
            </a:r>
            <a:r>
              <a:rPr lang="es-EC" sz="1200" i="1" dirty="0"/>
              <a:t>.</a:t>
            </a:r>
            <a:r>
              <a:rPr lang="es-EC" sz="1200" dirty="0"/>
              <a:t> Recuperado el 03 de 2011, de www.redciencia.info.ve/memorias/ProyProsp/trabajos/l3.doc</a:t>
            </a:r>
            <a:endParaRPr lang="es-ES" sz="1200" dirty="0"/>
          </a:p>
          <a:p>
            <a:r>
              <a:rPr lang="es-EC" sz="1200" dirty="0" err="1"/>
              <a:t>YUPA</a:t>
            </a:r>
            <a:r>
              <a:rPr lang="es-EC" sz="1200" dirty="0"/>
              <a:t>, E. E. (2009). </a:t>
            </a:r>
            <a:r>
              <a:rPr lang="es-EC" sz="1200" i="1" dirty="0"/>
              <a:t>Propuesta Metodológica para aplicar Business </a:t>
            </a:r>
            <a:r>
              <a:rPr lang="es-EC" sz="1200" i="1" dirty="0" err="1"/>
              <a:t>Intelligence</a:t>
            </a:r>
            <a:r>
              <a:rPr lang="es-EC" sz="1200" i="1" dirty="0"/>
              <a:t> Caso Práctico "</a:t>
            </a:r>
            <a:r>
              <a:rPr lang="es-EC" sz="1200" i="1" dirty="0" err="1"/>
              <a:t>COHERVI</a:t>
            </a:r>
            <a:r>
              <a:rPr lang="es-EC" sz="1200" i="1" dirty="0"/>
              <a:t> </a:t>
            </a:r>
            <a:r>
              <a:rPr lang="es-EC" sz="1200" i="1" dirty="0" err="1"/>
              <a:t>S.A</a:t>
            </a:r>
            <a:r>
              <a:rPr lang="es-EC" sz="1200" i="1" dirty="0"/>
              <a:t>" .</a:t>
            </a:r>
            <a:r>
              <a:rPr lang="es-EC" sz="1200" dirty="0"/>
              <a:t> Riobamba: </a:t>
            </a:r>
            <a:r>
              <a:rPr lang="es-EC" sz="1200" dirty="0" err="1"/>
              <a:t>ESPOCH</a:t>
            </a:r>
            <a:r>
              <a:rPr lang="es-EC" sz="1200" dirty="0"/>
              <a:t>.</a:t>
            </a:r>
            <a:endParaRPr lang="es-ES" sz="1200" dirty="0"/>
          </a:p>
          <a:p>
            <a:r>
              <a:rPr lang="es-EC" sz="1200" dirty="0"/>
              <a:t>CALERO, C. y. (2010). Calidad del Producto y Proceso Software. </a:t>
            </a:r>
            <a:r>
              <a:rPr lang="es-EC" sz="1200" dirty="0" err="1"/>
              <a:t>España,Madrid</a:t>
            </a:r>
            <a:r>
              <a:rPr lang="es-EC" sz="1200" dirty="0"/>
              <a:t>: Editorial RA-MA.</a:t>
            </a:r>
            <a:endParaRPr lang="es-ES" sz="1200" dirty="0"/>
          </a:p>
          <a:p>
            <a:r>
              <a:rPr lang="es-EC" sz="1200" dirty="0"/>
              <a:t>PÉREZ, D. (2007). Qué son las Bases de Datos. España, Madrid: Editorial </a:t>
            </a:r>
            <a:r>
              <a:rPr lang="es-EC" sz="1200" dirty="0" err="1"/>
              <a:t>AEA</a:t>
            </a:r>
            <a:r>
              <a:rPr lang="es-EC" sz="1200" dirty="0"/>
              <a:t>.</a:t>
            </a:r>
            <a:endParaRPr lang="es-ES" sz="1200" dirty="0"/>
          </a:p>
          <a:p>
            <a:r>
              <a:rPr lang="es-EC" sz="1200" dirty="0"/>
              <a:t>PONS, O. y. (2005). Introducción a las bases de datos: el modelo </a:t>
            </a:r>
            <a:r>
              <a:rPr lang="es-EC" sz="1200" dirty="0" err="1"/>
              <a:t>relacional.España</a:t>
            </a:r>
            <a:r>
              <a:rPr lang="es-EC" sz="1200" dirty="0"/>
              <a:t>, Madrid: Ediciones Paraninfo S.A.</a:t>
            </a:r>
            <a:endParaRPr lang="es-ES" sz="1200" dirty="0"/>
          </a:p>
          <a:p>
            <a:r>
              <a:rPr lang="es-EC" sz="1200" dirty="0"/>
              <a:t>GARCÍA, V. I. (2003). E-</a:t>
            </a:r>
            <a:r>
              <a:rPr lang="es-EC" sz="1200" dirty="0" err="1"/>
              <a:t>business</a:t>
            </a:r>
            <a:r>
              <a:rPr lang="es-EC" sz="1200" dirty="0"/>
              <a:t> colaborativo: Como implantar software </a:t>
            </a:r>
            <a:r>
              <a:rPr lang="es-EC" sz="1200" dirty="0" err="1"/>
              <a:t>libre.España</a:t>
            </a:r>
            <a:r>
              <a:rPr lang="es-EC" sz="1200" dirty="0"/>
              <a:t>, </a:t>
            </a:r>
            <a:r>
              <a:rPr lang="es-EC" sz="1200" dirty="0" err="1"/>
              <a:t>Madrid:Fundación</a:t>
            </a:r>
            <a:r>
              <a:rPr lang="es-EC" sz="1200" dirty="0"/>
              <a:t> </a:t>
            </a:r>
            <a:r>
              <a:rPr lang="es-EC" sz="1200" dirty="0" err="1"/>
              <a:t>Confemetal</a:t>
            </a:r>
            <a:r>
              <a:rPr lang="es-EC" sz="1200" dirty="0"/>
              <a:t>.</a:t>
            </a:r>
            <a:endParaRPr lang="es-ES" sz="1200" dirty="0"/>
          </a:p>
          <a:p>
            <a:r>
              <a:rPr lang="es-EC" sz="1200" dirty="0"/>
              <a:t>COBO, Á. (2005). PHP y </a:t>
            </a:r>
            <a:r>
              <a:rPr lang="es-EC" sz="1200" dirty="0" err="1"/>
              <a:t>MySQL</a:t>
            </a:r>
            <a:r>
              <a:rPr lang="es-EC" sz="1200" dirty="0"/>
              <a:t>: Tecnología para el Desarrollo de Aplicaciones </a:t>
            </a:r>
            <a:r>
              <a:rPr lang="es-EC" sz="1200" dirty="0" err="1"/>
              <a:t>Web.España</a:t>
            </a:r>
            <a:r>
              <a:rPr lang="es-EC" sz="1200" dirty="0"/>
              <a:t>, Santander: Ediciones </a:t>
            </a:r>
            <a:r>
              <a:rPr lang="es-EC" sz="1200" dirty="0" err="1"/>
              <a:t>Diaz</a:t>
            </a:r>
            <a:r>
              <a:rPr lang="es-EC" sz="1200" dirty="0"/>
              <a:t> Santos.</a:t>
            </a:r>
            <a:endParaRPr lang="es-ES" sz="1200" dirty="0"/>
          </a:p>
          <a:p>
            <a:r>
              <a:rPr lang="es-EC" sz="1200" dirty="0"/>
              <a:t>RODRÍGUEZ, Á. A. (2010). Iniciación a la red Internet: Concepto, funcionamiento, servicios y aplicación de internet. España, Vigo: Editorial Ideas Propias.</a:t>
            </a:r>
            <a:endParaRPr lang="es-ES" sz="1200" dirty="0"/>
          </a:p>
          <a:p>
            <a:r>
              <a:rPr lang="es-EC" sz="1200" dirty="0" err="1"/>
              <a:t>COLOBRÁN</a:t>
            </a:r>
            <a:r>
              <a:rPr lang="es-EC" sz="1200" dirty="0"/>
              <a:t>, H. M. (2008). Administración de Sistemas Operativos en </a:t>
            </a:r>
            <a:r>
              <a:rPr lang="es-EC" sz="1200" dirty="0" err="1"/>
              <a:t>Red.España</a:t>
            </a:r>
            <a:r>
              <a:rPr lang="es-EC" sz="1200" dirty="0"/>
              <a:t>, Barcelona: Editorial </a:t>
            </a:r>
            <a:r>
              <a:rPr lang="es-EC" sz="1200" dirty="0" err="1"/>
              <a:t>UOC</a:t>
            </a:r>
            <a:r>
              <a:rPr lang="es-EC" sz="1200" dirty="0"/>
              <a:t>.</a:t>
            </a:r>
            <a:endParaRPr lang="es-ES" sz="1200" dirty="0"/>
          </a:p>
          <a:p>
            <a:r>
              <a:rPr lang="es-EC" sz="1200" dirty="0"/>
              <a:t>RAMOS, A. y. (2007). Operaciones con bases de datos </a:t>
            </a:r>
            <a:r>
              <a:rPr lang="es-EC" sz="1200" dirty="0" err="1"/>
              <a:t>ofimáticasy</a:t>
            </a:r>
            <a:r>
              <a:rPr lang="es-EC" sz="1200" dirty="0"/>
              <a:t> corporativas. España, </a:t>
            </a:r>
            <a:r>
              <a:rPr lang="es-EC" sz="1200" dirty="0" err="1"/>
              <a:t>Madrid:Paraninfo</a:t>
            </a:r>
            <a:r>
              <a:rPr lang="es-EC" sz="1200" dirty="0"/>
              <a:t> S.A.</a:t>
            </a:r>
            <a:endParaRPr lang="es-ES" sz="1200" dirty="0"/>
          </a:p>
          <a:p>
            <a:r>
              <a:rPr lang="es-EC" sz="1200" dirty="0"/>
              <a:t>RODRÍGUEZ, Á. A. (2010). Iniciación a la red Internet: Concepto, funcionamiento, servicios y aplicación de internet. España, Vigo: Editorial Ideas Propias.</a:t>
            </a:r>
            <a:endParaRPr lang="es-ES" sz="1200" dirty="0"/>
          </a:p>
          <a:p>
            <a:r>
              <a:rPr lang="es-EC" sz="1200" dirty="0" err="1"/>
              <a:t>LONGHORN</a:t>
            </a:r>
            <a:r>
              <a:rPr lang="es-EC" sz="1200" dirty="0"/>
              <a:t>, R. V. (2002). Aspecto jurídico-legales del uso de </a:t>
            </a:r>
            <a:r>
              <a:rPr lang="es-EC" sz="1200" dirty="0" err="1"/>
              <a:t>datos.Mexico</a:t>
            </a:r>
            <a:r>
              <a:rPr lang="es-EC" sz="1200" dirty="0"/>
              <a:t>, D.F.: </a:t>
            </a:r>
            <a:r>
              <a:rPr lang="es-EC" sz="1200" dirty="0" err="1"/>
              <a:t>CIMMYT</a:t>
            </a:r>
            <a:endParaRPr lang="es-ES" sz="1200" dirty="0"/>
          </a:p>
          <a:p>
            <a:r>
              <a:rPr lang="es-EC" sz="1200" dirty="0"/>
              <a:t>LÓPEZ, J. J. (2004). Informática y comunicaciones para la </a:t>
            </a:r>
            <a:r>
              <a:rPr lang="es-EC" sz="1200" dirty="0" err="1"/>
              <a:t>empresa.España</a:t>
            </a:r>
            <a:r>
              <a:rPr lang="es-EC" sz="1200" dirty="0"/>
              <a:t>, Madrid: </a:t>
            </a:r>
            <a:r>
              <a:rPr lang="es-EC" sz="1200" dirty="0" err="1"/>
              <a:t>ESIC</a:t>
            </a:r>
            <a:r>
              <a:rPr lang="es-EC" sz="1200" dirty="0"/>
              <a:t> Editorial.</a:t>
            </a:r>
            <a:endParaRPr lang="es-ES" sz="1200" dirty="0"/>
          </a:p>
          <a:p>
            <a:r>
              <a:rPr lang="es-EC" sz="1200" dirty="0"/>
              <a:t>MOLINER, L. F. (2005). Informáticos Generalitat. En T. B. Específico (Ed.2).España, Valencia, Grupo YB.</a:t>
            </a:r>
            <a:endParaRPr lang="es-ES" sz="1200" dirty="0"/>
          </a:p>
        </p:txBody>
      </p:sp>
    </p:spTree>
    <p:custDataLst>
      <p:tags r:id="rId1"/>
    </p:custDataLst>
  </p:cSld>
  <p:clrMapOvr>
    <a:masterClrMapping/>
  </p:clrMapOvr>
  <p:transition advTm="9086">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1196752"/>
            <a:ext cx="8064896" cy="2985433"/>
          </a:xfrm>
          <a:prstGeom prst="rect">
            <a:avLst/>
          </a:prstGeom>
        </p:spPr>
        <p:txBody>
          <a:bodyPr wrap="square">
            <a:spAutoFit/>
          </a:bodyPr>
          <a:lstStyle/>
          <a:p>
            <a:r>
              <a:rPr lang="es-ES" sz="2000" b="1" dirty="0" err="1" smtClean="0"/>
              <a:t>NETGRAFÍA</a:t>
            </a:r>
            <a:endParaRPr lang="es-EC" sz="1200" dirty="0" smtClean="0"/>
          </a:p>
          <a:p>
            <a:endParaRPr lang="es-EC" sz="1200" dirty="0" smtClean="0"/>
          </a:p>
          <a:p>
            <a:r>
              <a:rPr lang="es-ES" sz="1200" dirty="0"/>
              <a:t>HISTORIA, EVOLUCIÓN Y ESTADO ACTUAL E LA ARQUITECTURA. (2016-09-05). Obtenido de https://infogr.am/historia-evolucion-y-estado-actual-e-la-arquitectura [Último acceso: 01/02/2017].</a:t>
            </a:r>
          </a:p>
          <a:p>
            <a:r>
              <a:rPr lang="es-ES" sz="1200" dirty="0"/>
              <a:t>Definición de arquitectura sostenible. (2-11-2013). Obtenido de http://blog.deltoroantunez.com/2013/11/definicion-arquitectura-sostenible.html [Último acceso: 01/02/2017].</a:t>
            </a:r>
          </a:p>
          <a:p>
            <a:r>
              <a:rPr lang="es-ES" sz="1200" dirty="0"/>
              <a:t>PROYECTO DE INSTALACIÓN ELÉCTRICA Y DOMÓTICA EN UNA VIVIENDA UNIFAMILIAR. (12-01-2011). Obtenido de http://upcommons.upc.edu/bitstream/handle/2099.1/11132/PFC.pdf [Último acceso: 01/02/2017].</a:t>
            </a:r>
          </a:p>
          <a:p>
            <a:r>
              <a:rPr lang="es-ES" sz="1200" dirty="0" err="1"/>
              <a:t>Raspberry</a:t>
            </a:r>
            <a:r>
              <a:rPr lang="es-ES" sz="1200" dirty="0"/>
              <a:t> Pi. (2017). Obtenido de https://3dnews.ru/658701 [Último acceso: 01/02/2017].</a:t>
            </a:r>
          </a:p>
          <a:p>
            <a:r>
              <a:rPr lang="es-ES" sz="1200" dirty="0"/>
              <a:t>ANÁLISIS, DESARROLLO E IMPLEMENTACIÓN DE UN SISTEMA ORIENTADO A LA WEB PARA GESTIÓN ACADÉMICA. CASO PRÁCTICO: </a:t>
            </a:r>
            <a:r>
              <a:rPr lang="es-ES" sz="1200" dirty="0" err="1"/>
              <a:t>JHONN</a:t>
            </a:r>
            <a:r>
              <a:rPr lang="es-ES" sz="1200" dirty="0"/>
              <a:t> </a:t>
            </a:r>
            <a:r>
              <a:rPr lang="es-ES" sz="1200" dirty="0" err="1"/>
              <a:t>OESTEEN</a:t>
            </a:r>
            <a:r>
              <a:rPr lang="es-ES" sz="1200" dirty="0"/>
              <a:t> CHRISTIAN </a:t>
            </a:r>
            <a:r>
              <a:rPr lang="es-ES" sz="1200" dirty="0" err="1"/>
              <a:t>ACADEMY</a:t>
            </a:r>
            <a:r>
              <a:rPr lang="es-ES" sz="1200" dirty="0"/>
              <a:t>. (2014). Obtenido de http://repositorio.espe.edu.ec/bitstream/21000/5661/1/AC-SISTEMA-ESPE-033734.pdf [Último acceso: 01/02/2017].</a:t>
            </a:r>
          </a:p>
          <a:p>
            <a:r>
              <a:rPr lang="es-EC" sz="1200" dirty="0"/>
              <a:t>TECNOLOGÍAS DE LA INFORMACIÓN Y COMUNICACIONES</a:t>
            </a:r>
            <a:r>
              <a:rPr lang="es-ES" sz="1200" dirty="0"/>
              <a:t>. (2015). Obtenido de http://www.ecuadorencifras.gob.ec/documentos/web-inec/Estadisticas_Sociales/TIC/2015/Presentacion_TIC_2015.pdf [Último acceso: 01/02/2017].</a:t>
            </a:r>
          </a:p>
        </p:txBody>
      </p:sp>
    </p:spTree>
    <p:custDataLst>
      <p:tags r:id="rId1"/>
    </p:custDataLst>
    <p:extLst>
      <p:ext uri="{BB962C8B-B14F-4D97-AF65-F5344CB8AC3E}">
        <p14:creationId xmlns:p14="http://schemas.microsoft.com/office/powerpoint/2010/main" val="407177415"/>
      </p:ext>
    </p:extLst>
  </p:cSld>
  <p:clrMapOvr>
    <a:masterClrMapping/>
  </p:clrMapOvr>
  <p:transition advTm="9086">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7951" y="476672"/>
            <a:ext cx="8936537" cy="90886"/>
          </a:xfrm>
          <a:prstGeom prst="rect">
            <a:avLst/>
          </a:prstGeom>
          <a:gradFill rotWithShape="0">
            <a:gsLst>
              <a:gs pos="0">
                <a:schemeClr val="accent3">
                  <a:lumMod val="100000"/>
                  <a:lumOff val="0"/>
                </a:schemeClr>
              </a:gs>
              <a:gs pos="100000">
                <a:schemeClr val="accent3">
                  <a:lumMod val="74000"/>
                  <a:lumOff val="0"/>
                </a:schemeClr>
              </a:gs>
            </a:gsLst>
            <a:path path="shape">
              <a:fillToRect l="50000" t="50000" r="50000" b="50000"/>
            </a:path>
          </a:gradFill>
          <a:ln>
            <a:noFill/>
          </a:ln>
          <a:effectLst>
            <a:outerShdw dist="28398" dir="3806097" algn="ctr" rotWithShape="0">
              <a:schemeClr val="accent3">
                <a:lumMod val="50000"/>
                <a:lumOff val="0"/>
              </a:schemeClr>
            </a:outerShdw>
          </a:effectLst>
          <a:extLst>
            <a:ext uri="{91240B29-F687-4F45-9708-019B960494DF}">
              <a14:hiddenLine xmlns:a14="http://schemas.microsoft.com/office/drawing/2010/main" w="0">
                <a:solidFill>
                  <a:srgbClr val="000000"/>
                </a:solidFill>
                <a:miter lim="800000"/>
                <a:headEnd/>
                <a:tailEnd/>
              </a14:hiddenLine>
            </a:ext>
          </a:extLst>
        </p:spPr>
        <p:txBody>
          <a:bodyPr rot="0" vert="horz" wrap="square" lIns="91440" tIns="45720" rIns="91440" bIns="45720" anchor="t" anchorCtr="0" upright="1">
            <a:noAutofit/>
          </a:bodyPr>
          <a:lstStyle/>
          <a:p>
            <a:endParaRPr lang="es-ES"/>
          </a:p>
        </p:txBody>
      </p:sp>
      <p:sp>
        <p:nvSpPr>
          <p:cNvPr id="10" name="9 CuadroTexto"/>
          <p:cNvSpPr txBox="1"/>
          <p:nvPr/>
        </p:nvSpPr>
        <p:spPr>
          <a:xfrm>
            <a:off x="2627784" y="987481"/>
            <a:ext cx="6336704" cy="175432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s-ES" dirty="0"/>
              <a:t>Una base de datos, es un conjunto de datos relacionados entre sí, organizados y estructurados, con información referente a algo. Podremos utilizar una base de datos para cosas tan sencillas como mantener un registro de nuestra agenda personal de teléfonos, o tan complicadas como llevar toda la gestión de una gran empresa u organización. (RAMOS, 2007, pág. 2).</a:t>
            </a:r>
          </a:p>
        </p:txBody>
      </p:sp>
      <p:sp>
        <p:nvSpPr>
          <p:cNvPr id="11" name="Text Box 6"/>
          <p:cNvSpPr txBox="1">
            <a:spLocks noChangeArrowheads="1"/>
          </p:cNvSpPr>
          <p:nvPr/>
        </p:nvSpPr>
        <p:spPr bwMode="auto">
          <a:xfrm>
            <a:off x="-148" y="44624"/>
            <a:ext cx="8964636" cy="336550"/>
          </a:xfrm>
          <a:prstGeom prst="rect">
            <a:avLst/>
          </a:prstGeom>
          <a:solidFill>
            <a:srgbClr val="00B0F0">
              <a:alpha val="70000"/>
            </a:srgbClr>
          </a:solidFill>
          <a:ln w="28575" algn="in">
            <a:solidFill>
              <a:srgbClr val="FFFFFF"/>
            </a:solidFill>
            <a:miter lim="800000"/>
            <a:headEnd/>
            <a:tailEnd/>
          </a:ln>
          <a:effectLst/>
        </p:spPr>
        <p:txBody>
          <a:bodyPr vert="horz" wrap="square" lIns="36576" tIns="36576" rIns="36576" bIns="36576" numCol="1" anchor="t" anchorCtr="0" compatLnSpc="1">
            <a:prstTxWarp prst="textNoShape">
              <a:avLst/>
            </a:prstTxWarp>
          </a:bodyPr>
          <a:lstStyle/>
          <a:p>
            <a:pPr lvl="0" fontAlgn="base">
              <a:spcBef>
                <a:spcPct val="0"/>
              </a:spcBef>
              <a:spcAft>
                <a:spcPct val="0"/>
              </a:spcAft>
            </a:pPr>
            <a:r>
              <a:rPr lang="es-ES" sz="1600" b="1" dirty="0">
                <a:solidFill>
                  <a:srgbClr val="000000"/>
                </a:solidFill>
                <a:latin typeface="Verdana" pitchFamily="34" charset="0"/>
                <a:cs typeface="Arial" pitchFamily="34" charset="0"/>
              </a:rPr>
              <a:t>INTRODUCCIÓN</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AutoShape 2"/>
          <p:cNvSpPr>
            <a:spLocks/>
          </p:cNvSpPr>
          <p:nvPr/>
        </p:nvSpPr>
        <p:spPr bwMode="auto">
          <a:xfrm>
            <a:off x="51714" y="786522"/>
            <a:ext cx="360363" cy="5882838"/>
          </a:xfrm>
          <a:prstGeom prst="leftBrace">
            <a:avLst>
              <a:gd name="adj1" fmla="val 37239"/>
              <a:gd name="adj2" fmla="val 49801"/>
            </a:avLst>
          </a:prstGeom>
          <a:noFill/>
          <a:ln w="34925" algn="ctr">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ES"/>
          </a:p>
        </p:txBody>
      </p:sp>
      <p:sp>
        <p:nvSpPr>
          <p:cNvPr id="2" name="1 Rectángulo"/>
          <p:cNvSpPr/>
          <p:nvPr/>
        </p:nvSpPr>
        <p:spPr>
          <a:xfrm>
            <a:off x="416633" y="1619508"/>
            <a:ext cx="167084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s-EC" b="1" dirty="0"/>
              <a:t>BASE DE DATOS</a:t>
            </a:r>
            <a:endParaRPr lang="es-ES" b="1" dirty="0"/>
          </a:p>
        </p:txBody>
      </p:sp>
      <p:sp>
        <p:nvSpPr>
          <p:cNvPr id="8" name="AutoShape 4"/>
          <p:cNvSpPr>
            <a:spLocks/>
          </p:cNvSpPr>
          <p:nvPr/>
        </p:nvSpPr>
        <p:spPr bwMode="auto">
          <a:xfrm>
            <a:off x="2267744" y="786523"/>
            <a:ext cx="273169" cy="2066413"/>
          </a:xfrm>
          <a:prstGeom prst="leftBrace">
            <a:avLst>
              <a:gd name="adj1" fmla="val 6236"/>
              <a:gd name="adj2" fmla="val 49801"/>
            </a:avLst>
          </a:prstGeom>
          <a:noFill/>
          <a:ln w="34925" algn="ctr">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ES"/>
          </a:p>
        </p:txBody>
      </p:sp>
      <p:sp>
        <p:nvSpPr>
          <p:cNvPr id="13" name="12 Rectángulo"/>
          <p:cNvSpPr/>
          <p:nvPr/>
        </p:nvSpPr>
        <p:spPr>
          <a:xfrm>
            <a:off x="377512" y="4543245"/>
            <a:ext cx="2163401"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s-ES" b="1" dirty="0"/>
              <a:t>CARACTERÍSTICAS DE LA BASE DE DATOS</a:t>
            </a:r>
          </a:p>
        </p:txBody>
      </p:sp>
      <p:sp>
        <p:nvSpPr>
          <p:cNvPr id="18" name="AutoShape 4"/>
          <p:cNvSpPr>
            <a:spLocks/>
          </p:cNvSpPr>
          <p:nvPr/>
        </p:nvSpPr>
        <p:spPr bwMode="auto">
          <a:xfrm>
            <a:off x="2627784" y="3068960"/>
            <a:ext cx="361402" cy="3733692"/>
          </a:xfrm>
          <a:prstGeom prst="leftBrace">
            <a:avLst>
              <a:gd name="adj1" fmla="val 6236"/>
              <a:gd name="adj2" fmla="val 49801"/>
            </a:avLst>
          </a:prstGeom>
          <a:noFill/>
          <a:ln w="34925" algn="ctr">
            <a:solidFill>
              <a:srgbClr val="00CC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s-ES"/>
          </a:p>
        </p:txBody>
      </p:sp>
      <p:sp>
        <p:nvSpPr>
          <p:cNvPr id="22" name="21 CuadroTexto"/>
          <p:cNvSpPr txBox="1"/>
          <p:nvPr/>
        </p:nvSpPr>
        <p:spPr>
          <a:xfrm>
            <a:off x="3023714" y="3212976"/>
            <a:ext cx="5921928" cy="34778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s-ES" sz="2000" dirty="0"/>
              <a:t>Entre las principales características de los sistemas de base de datos podemos mencionar:(PÉREZ, 2007).</a:t>
            </a:r>
          </a:p>
          <a:p>
            <a:pPr marL="342900" lvl="0" indent="-342900">
              <a:buFont typeface="Arial" pitchFamily="34" charset="0"/>
              <a:buChar char="•"/>
            </a:pPr>
            <a:r>
              <a:rPr lang="es-ES" sz="2000" dirty="0"/>
              <a:t>Independencia lógica y física de los datos.</a:t>
            </a:r>
          </a:p>
          <a:p>
            <a:pPr marL="342900" lvl="0" indent="-342900">
              <a:buFont typeface="Arial" pitchFamily="34" charset="0"/>
              <a:buChar char="•"/>
            </a:pPr>
            <a:r>
              <a:rPr lang="es-ES" sz="2000" dirty="0"/>
              <a:t>Redundancia mínima.</a:t>
            </a:r>
          </a:p>
          <a:p>
            <a:pPr marL="342900" lvl="0" indent="-342900">
              <a:buFont typeface="Arial" pitchFamily="34" charset="0"/>
              <a:buChar char="•"/>
            </a:pPr>
            <a:r>
              <a:rPr lang="es-ES" sz="2000" dirty="0"/>
              <a:t>Acceso concurrente por parte de múltiples usuarios.</a:t>
            </a:r>
          </a:p>
          <a:p>
            <a:pPr marL="342900" lvl="0" indent="-342900">
              <a:buFont typeface="Arial" pitchFamily="34" charset="0"/>
              <a:buChar char="•"/>
            </a:pPr>
            <a:r>
              <a:rPr lang="es-ES" sz="2000" dirty="0"/>
              <a:t>Integridad de los datos.</a:t>
            </a:r>
          </a:p>
          <a:p>
            <a:pPr marL="342900" lvl="0" indent="-342900">
              <a:buFont typeface="Arial" pitchFamily="34" charset="0"/>
              <a:buChar char="•"/>
            </a:pPr>
            <a:r>
              <a:rPr lang="es-ES" sz="2000" dirty="0"/>
              <a:t>Consultas complejas optimizadas.</a:t>
            </a:r>
          </a:p>
          <a:p>
            <a:pPr marL="342900" lvl="0" indent="-342900">
              <a:buFont typeface="Arial" pitchFamily="34" charset="0"/>
              <a:buChar char="•"/>
            </a:pPr>
            <a:r>
              <a:rPr lang="es-ES" sz="2000" dirty="0"/>
              <a:t>Seguridad de acceso y auditoría.</a:t>
            </a:r>
          </a:p>
          <a:p>
            <a:pPr marL="342900" lvl="0" indent="-342900">
              <a:buFont typeface="Arial" pitchFamily="34" charset="0"/>
              <a:buChar char="•"/>
            </a:pPr>
            <a:r>
              <a:rPr lang="es-ES" sz="2000" dirty="0"/>
              <a:t>Respaldo y recuperación.</a:t>
            </a:r>
          </a:p>
          <a:p>
            <a:pPr marL="342900" lvl="0" indent="-342900">
              <a:buFont typeface="Arial" pitchFamily="34" charset="0"/>
              <a:buChar char="•"/>
            </a:pPr>
            <a:r>
              <a:rPr lang="es-ES" sz="2000" dirty="0"/>
              <a:t>Acceso a través de lenguajes de programación estándar.</a:t>
            </a:r>
          </a:p>
        </p:txBody>
      </p:sp>
    </p:spTree>
    <p:custDataLst>
      <p:tags r:id="rId1"/>
    </p:custDataLst>
    <p:extLst>
      <p:ext uri="{BB962C8B-B14F-4D97-AF65-F5344CB8AC3E}">
        <p14:creationId xmlns:p14="http://schemas.microsoft.com/office/powerpoint/2010/main" val="937841023"/>
      </p:ext>
    </p:extLst>
  </p:cSld>
  <p:clrMapOvr>
    <a:masterClrMapping/>
  </p:clrMapOvr>
  <p:transition advTm="168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70" decel="100000"/>
                                        <p:tgtEl>
                                          <p:spTgt spid="11"/>
                                        </p:tgtEl>
                                      </p:cBhvr>
                                    </p:animEffect>
                                    <p:animScale>
                                      <p:cBhvr>
                                        <p:cTn id="12" dur="770" decel="100000"/>
                                        <p:tgtEl>
                                          <p:spTgt spid="11"/>
                                        </p:tgtEl>
                                      </p:cBhvr>
                                      <p:from x="10000" y="10000"/>
                                      <p:to x="200000" y="450000"/>
                                    </p:animScale>
                                    <p:animScale>
                                      <p:cBhvr>
                                        <p:cTn id="13" dur="1230" accel="100000" fill="hold">
                                          <p:stCondLst>
                                            <p:cond delay="770"/>
                                          </p:stCondLst>
                                        </p:cTn>
                                        <p:tgtEl>
                                          <p:spTgt spid="11"/>
                                        </p:tgtEl>
                                      </p:cBhvr>
                                      <p:from x="200000" y="450000"/>
                                      <p:to x="100000" y="100000"/>
                                    </p:animScale>
                                    <p:set>
                                      <p:cBhvr>
                                        <p:cTn id="14" dur="770" fill="hold"/>
                                        <p:tgtEl>
                                          <p:spTgt spid="11"/>
                                        </p:tgtEl>
                                        <p:attrNameLst>
                                          <p:attrName>ppt_x</p:attrName>
                                        </p:attrNameLst>
                                      </p:cBhvr>
                                      <p:to>
                                        <p:strVal val="(0.5)"/>
                                      </p:to>
                                    </p:set>
                                    <p:anim from="(0.5)" to="(#ppt_x)" calcmode="lin" valueType="num">
                                      <p:cBhvr>
                                        <p:cTn id="15" dur="1230" accel="100000" fill="hold">
                                          <p:stCondLst>
                                            <p:cond delay="770"/>
                                          </p:stCondLst>
                                        </p:cTn>
                                        <p:tgtEl>
                                          <p:spTgt spid="11"/>
                                        </p:tgtEl>
                                        <p:attrNameLst>
                                          <p:attrName>ppt_x</p:attrName>
                                        </p:attrNameLst>
                                      </p:cBhvr>
                                    </p:anim>
                                    <p:set>
                                      <p:cBhvr>
                                        <p:cTn id="16" dur="770" fill="hold"/>
                                        <p:tgtEl>
                                          <p:spTgt spid="11"/>
                                        </p:tgtEl>
                                        <p:attrNameLst>
                                          <p:attrName>ppt_y</p:attrName>
                                        </p:attrNameLst>
                                      </p:cBhvr>
                                      <p:to>
                                        <p:strVal val="(#ppt_y+0.4)"/>
                                      </p:to>
                                    </p:set>
                                    <p:anim from="(#ppt_y+0.4)" to="(#ppt_y)" calcmode="lin" valueType="num">
                                      <p:cBhvr>
                                        <p:cTn id="17" dur="1230" accel="100000" fill="hold">
                                          <p:stCondLst>
                                            <p:cond delay="770"/>
                                          </p:stCondLst>
                                        </p:cTn>
                                        <p:tgtEl>
                                          <p:spTgt spid="11"/>
                                        </p:tgtEl>
                                        <p:attrNameLst>
                                          <p:attrName>ppt_y</p:attrName>
                                        </p:attrNameLst>
                                      </p:cBhvr>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7" grpId="0" animBg="1"/>
      <p:bldP spid="8" grpId="0" animBg="1"/>
      <p:bldP spid="18" grpId="0" animBg="1"/>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2.3|1.3"/>
</p:tagLst>
</file>

<file path=ppt/tags/tag10.xml><?xml version="1.0" encoding="utf-8"?>
<p:tagLst xmlns:a="http://schemas.openxmlformats.org/drawingml/2006/main" xmlns:r="http://schemas.openxmlformats.org/officeDocument/2006/relationships" xmlns:p="http://schemas.openxmlformats.org/presentationml/2006/main">
  <p:tag name="TIMING" val="|0.8|0.7"/>
</p:tagLst>
</file>

<file path=ppt/tags/tag11.xml><?xml version="1.0" encoding="utf-8"?>
<p:tagLst xmlns:a="http://schemas.openxmlformats.org/drawingml/2006/main" xmlns:r="http://schemas.openxmlformats.org/officeDocument/2006/relationships" xmlns:p="http://schemas.openxmlformats.org/presentationml/2006/main">
  <p:tag name="TIMING" val="|0.8|0.7"/>
</p:tagLst>
</file>

<file path=ppt/tags/tag12.xml><?xml version="1.0" encoding="utf-8"?>
<p:tagLst xmlns:a="http://schemas.openxmlformats.org/drawingml/2006/main" xmlns:r="http://schemas.openxmlformats.org/officeDocument/2006/relationships" xmlns:p="http://schemas.openxmlformats.org/presentationml/2006/main">
  <p:tag name="TIMING" val="|0.8|0.7"/>
</p:tagLst>
</file>

<file path=ppt/tags/tag13.xml><?xml version="1.0" encoding="utf-8"?>
<p:tagLst xmlns:a="http://schemas.openxmlformats.org/drawingml/2006/main" xmlns:r="http://schemas.openxmlformats.org/officeDocument/2006/relationships" xmlns:p="http://schemas.openxmlformats.org/presentationml/2006/main">
  <p:tag name="TIMING" val="|0.8|0.7"/>
</p:tagLst>
</file>

<file path=ppt/tags/tag14.xml><?xml version="1.0" encoding="utf-8"?>
<p:tagLst xmlns:a="http://schemas.openxmlformats.org/drawingml/2006/main" xmlns:r="http://schemas.openxmlformats.org/officeDocument/2006/relationships" xmlns:p="http://schemas.openxmlformats.org/presentationml/2006/main">
  <p:tag name="TIMING" val="|0.8|0.7"/>
</p:tagLst>
</file>

<file path=ppt/tags/tag15.xml><?xml version="1.0" encoding="utf-8"?>
<p:tagLst xmlns:a="http://schemas.openxmlformats.org/drawingml/2006/main" xmlns:r="http://schemas.openxmlformats.org/officeDocument/2006/relationships" xmlns:p="http://schemas.openxmlformats.org/presentationml/2006/main">
  <p:tag name="TIMING" val="|0.8|0.7"/>
</p:tagLst>
</file>

<file path=ppt/tags/tag16.xml><?xml version="1.0" encoding="utf-8"?>
<p:tagLst xmlns:a="http://schemas.openxmlformats.org/drawingml/2006/main" xmlns:r="http://schemas.openxmlformats.org/officeDocument/2006/relationships" xmlns:p="http://schemas.openxmlformats.org/presentationml/2006/main">
  <p:tag name="TIMING" val="|0.8|0.7"/>
</p:tagLst>
</file>

<file path=ppt/tags/tag17.xml><?xml version="1.0" encoding="utf-8"?>
<p:tagLst xmlns:a="http://schemas.openxmlformats.org/drawingml/2006/main" xmlns:r="http://schemas.openxmlformats.org/officeDocument/2006/relationships" xmlns:p="http://schemas.openxmlformats.org/presentationml/2006/main">
  <p:tag name="TIMING" val="|0.8|0.7"/>
</p:tagLst>
</file>

<file path=ppt/tags/tag18.xml><?xml version="1.0" encoding="utf-8"?>
<p:tagLst xmlns:a="http://schemas.openxmlformats.org/drawingml/2006/main" xmlns:r="http://schemas.openxmlformats.org/officeDocument/2006/relationships" xmlns:p="http://schemas.openxmlformats.org/presentationml/2006/main">
  <p:tag name="TIMING" val="|0.8|0.7"/>
</p:tagLst>
</file>

<file path=ppt/tags/tag19.xml><?xml version="1.0" encoding="utf-8"?>
<p:tagLst xmlns:a="http://schemas.openxmlformats.org/drawingml/2006/main" xmlns:r="http://schemas.openxmlformats.org/officeDocument/2006/relationships" xmlns:p="http://schemas.openxmlformats.org/presentationml/2006/main">
  <p:tag name="TIMING" val="|0.8|0.7"/>
</p:tagLst>
</file>

<file path=ppt/tags/tag2.xml><?xml version="1.0" encoding="utf-8"?>
<p:tagLst xmlns:a="http://schemas.openxmlformats.org/drawingml/2006/main" xmlns:r="http://schemas.openxmlformats.org/officeDocument/2006/relationships" xmlns:p="http://schemas.openxmlformats.org/presentationml/2006/main">
  <p:tag name="TIMING" val="|0.9|2.2"/>
</p:tagLst>
</file>

<file path=ppt/tags/tag20.xml><?xml version="1.0" encoding="utf-8"?>
<p:tagLst xmlns:a="http://schemas.openxmlformats.org/drawingml/2006/main" xmlns:r="http://schemas.openxmlformats.org/officeDocument/2006/relationships" xmlns:p="http://schemas.openxmlformats.org/presentationml/2006/main">
  <p:tag name="TIMING" val="|0.8|0.7"/>
</p:tagLst>
</file>

<file path=ppt/tags/tag21.xml><?xml version="1.0" encoding="utf-8"?>
<p:tagLst xmlns:a="http://schemas.openxmlformats.org/drawingml/2006/main" xmlns:r="http://schemas.openxmlformats.org/officeDocument/2006/relationships" xmlns:p="http://schemas.openxmlformats.org/presentationml/2006/main">
  <p:tag name="TIMING" val="|0.8|0.7"/>
</p:tagLst>
</file>

<file path=ppt/tags/tag22.xml><?xml version="1.0" encoding="utf-8"?>
<p:tagLst xmlns:a="http://schemas.openxmlformats.org/drawingml/2006/main" xmlns:r="http://schemas.openxmlformats.org/officeDocument/2006/relationships" xmlns:p="http://schemas.openxmlformats.org/presentationml/2006/main">
  <p:tag name="TIMING" val="|0.8|0.7"/>
</p:tagLst>
</file>

<file path=ppt/tags/tag23.xml><?xml version="1.0" encoding="utf-8"?>
<p:tagLst xmlns:a="http://schemas.openxmlformats.org/drawingml/2006/main" xmlns:r="http://schemas.openxmlformats.org/officeDocument/2006/relationships" xmlns:p="http://schemas.openxmlformats.org/presentationml/2006/main">
  <p:tag name="TIMING" val="|0.8|0.7"/>
</p:tagLst>
</file>

<file path=ppt/tags/tag24.xml><?xml version="1.0" encoding="utf-8"?>
<p:tagLst xmlns:a="http://schemas.openxmlformats.org/drawingml/2006/main" xmlns:r="http://schemas.openxmlformats.org/officeDocument/2006/relationships" xmlns:p="http://schemas.openxmlformats.org/presentationml/2006/main">
  <p:tag name="TIMING" val="|0.8|0.7"/>
</p:tagLst>
</file>

<file path=ppt/tags/tag25.xml><?xml version="1.0" encoding="utf-8"?>
<p:tagLst xmlns:a="http://schemas.openxmlformats.org/drawingml/2006/main" xmlns:r="http://schemas.openxmlformats.org/officeDocument/2006/relationships" xmlns:p="http://schemas.openxmlformats.org/presentationml/2006/main">
  <p:tag name="TIMING" val="|0.8|0.7"/>
</p:tagLst>
</file>

<file path=ppt/tags/tag26.xml><?xml version="1.0" encoding="utf-8"?>
<p:tagLst xmlns:a="http://schemas.openxmlformats.org/drawingml/2006/main" xmlns:r="http://schemas.openxmlformats.org/officeDocument/2006/relationships" xmlns:p="http://schemas.openxmlformats.org/presentationml/2006/main">
  <p:tag name="TIMING" val="|0.8|0.7"/>
</p:tagLst>
</file>

<file path=ppt/tags/tag27.xml><?xml version="1.0" encoding="utf-8"?>
<p:tagLst xmlns:a="http://schemas.openxmlformats.org/drawingml/2006/main" xmlns:r="http://schemas.openxmlformats.org/officeDocument/2006/relationships" xmlns:p="http://schemas.openxmlformats.org/presentationml/2006/main">
  <p:tag name="TIMING" val="|0.8|0.7"/>
</p:tagLst>
</file>

<file path=ppt/tags/tag28.xml><?xml version="1.0" encoding="utf-8"?>
<p:tagLst xmlns:a="http://schemas.openxmlformats.org/drawingml/2006/main" xmlns:r="http://schemas.openxmlformats.org/officeDocument/2006/relationships" xmlns:p="http://schemas.openxmlformats.org/presentationml/2006/main">
  <p:tag name="TIMING" val="|0.8|0.7"/>
</p:tagLst>
</file>

<file path=ppt/tags/tag29.xml><?xml version="1.0" encoding="utf-8"?>
<p:tagLst xmlns:a="http://schemas.openxmlformats.org/drawingml/2006/main" xmlns:r="http://schemas.openxmlformats.org/officeDocument/2006/relationships" xmlns:p="http://schemas.openxmlformats.org/presentationml/2006/main">
  <p:tag name="TIMING" val="|0.8|0.7"/>
</p:tagLst>
</file>

<file path=ppt/tags/tag3.xml><?xml version="1.0" encoding="utf-8"?>
<p:tagLst xmlns:a="http://schemas.openxmlformats.org/drawingml/2006/main" xmlns:r="http://schemas.openxmlformats.org/officeDocument/2006/relationships" xmlns:p="http://schemas.openxmlformats.org/presentationml/2006/main">
  <p:tag name="TIMING" val="|0.9|2.2"/>
</p:tagLst>
</file>

<file path=ppt/tags/tag30.xml><?xml version="1.0" encoding="utf-8"?>
<p:tagLst xmlns:a="http://schemas.openxmlformats.org/drawingml/2006/main" xmlns:r="http://schemas.openxmlformats.org/officeDocument/2006/relationships" xmlns:p="http://schemas.openxmlformats.org/presentationml/2006/main">
  <p:tag name="TIMING" val="|0.8|0.7"/>
</p:tagLst>
</file>

<file path=ppt/tags/tag31.xml><?xml version="1.0" encoding="utf-8"?>
<p:tagLst xmlns:a="http://schemas.openxmlformats.org/drawingml/2006/main" xmlns:r="http://schemas.openxmlformats.org/officeDocument/2006/relationships" xmlns:p="http://schemas.openxmlformats.org/presentationml/2006/main">
  <p:tag name="TIMING" val="|0.8|0.7"/>
</p:tagLst>
</file>

<file path=ppt/tags/tag32.xml><?xml version="1.0" encoding="utf-8"?>
<p:tagLst xmlns:a="http://schemas.openxmlformats.org/drawingml/2006/main" xmlns:r="http://schemas.openxmlformats.org/officeDocument/2006/relationships" xmlns:p="http://schemas.openxmlformats.org/presentationml/2006/main">
  <p:tag name="TIMING" val="|0.8|0.7"/>
</p:tagLst>
</file>

<file path=ppt/tags/tag33.xml><?xml version="1.0" encoding="utf-8"?>
<p:tagLst xmlns:a="http://schemas.openxmlformats.org/drawingml/2006/main" xmlns:r="http://schemas.openxmlformats.org/officeDocument/2006/relationships" xmlns:p="http://schemas.openxmlformats.org/presentationml/2006/main">
  <p:tag name="TIMING" val="|0.8|0.7"/>
</p:tagLst>
</file>

<file path=ppt/tags/tag34.xml><?xml version="1.0" encoding="utf-8"?>
<p:tagLst xmlns:a="http://schemas.openxmlformats.org/drawingml/2006/main" xmlns:r="http://schemas.openxmlformats.org/officeDocument/2006/relationships" xmlns:p="http://schemas.openxmlformats.org/presentationml/2006/main">
  <p:tag name="TIMING" val="|0.8|0.7"/>
</p:tagLst>
</file>

<file path=ppt/tags/tag35.xml><?xml version="1.0" encoding="utf-8"?>
<p:tagLst xmlns:a="http://schemas.openxmlformats.org/drawingml/2006/main" xmlns:r="http://schemas.openxmlformats.org/officeDocument/2006/relationships" xmlns:p="http://schemas.openxmlformats.org/presentationml/2006/main">
  <p:tag name="TIMING" val="|0.8|0.7"/>
</p:tagLst>
</file>

<file path=ppt/tags/tag36.xml><?xml version="1.0" encoding="utf-8"?>
<p:tagLst xmlns:a="http://schemas.openxmlformats.org/drawingml/2006/main" xmlns:r="http://schemas.openxmlformats.org/officeDocument/2006/relationships" xmlns:p="http://schemas.openxmlformats.org/presentationml/2006/main">
  <p:tag name="TIMING" val="|0.8|0.7"/>
</p:tagLst>
</file>

<file path=ppt/tags/tag37.xml><?xml version="1.0" encoding="utf-8"?>
<p:tagLst xmlns:a="http://schemas.openxmlformats.org/drawingml/2006/main" xmlns:r="http://schemas.openxmlformats.org/officeDocument/2006/relationships" xmlns:p="http://schemas.openxmlformats.org/presentationml/2006/main">
  <p:tag name="TIMING" val="|0.8|0.7"/>
</p:tagLst>
</file>

<file path=ppt/tags/tag38.xml><?xml version="1.0" encoding="utf-8"?>
<p:tagLst xmlns:a="http://schemas.openxmlformats.org/drawingml/2006/main" xmlns:r="http://schemas.openxmlformats.org/officeDocument/2006/relationships" xmlns:p="http://schemas.openxmlformats.org/presentationml/2006/main">
  <p:tag name="TIMING" val="|0.8|0.7"/>
</p:tagLst>
</file>

<file path=ppt/tags/tag39.xml><?xml version="1.0" encoding="utf-8"?>
<p:tagLst xmlns:a="http://schemas.openxmlformats.org/drawingml/2006/main" xmlns:r="http://schemas.openxmlformats.org/officeDocument/2006/relationships" xmlns:p="http://schemas.openxmlformats.org/presentationml/2006/main">
  <p:tag name="TIMING" val="|0.8|0.7"/>
</p:tagLst>
</file>

<file path=ppt/tags/tag4.xml><?xml version="1.0" encoding="utf-8"?>
<p:tagLst xmlns:a="http://schemas.openxmlformats.org/drawingml/2006/main" xmlns:r="http://schemas.openxmlformats.org/officeDocument/2006/relationships" xmlns:p="http://schemas.openxmlformats.org/presentationml/2006/main">
  <p:tag name="TIMING" val="|0.9|2.2"/>
</p:tagLst>
</file>

<file path=ppt/tags/tag40.xml><?xml version="1.0" encoding="utf-8"?>
<p:tagLst xmlns:a="http://schemas.openxmlformats.org/drawingml/2006/main" xmlns:r="http://schemas.openxmlformats.org/officeDocument/2006/relationships" xmlns:p="http://schemas.openxmlformats.org/presentationml/2006/main">
  <p:tag name="TIMING" val="|0.8|0.7"/>
</p:tagLst>
</file>

<file path=ppt/tags/tag41.xml><?xml version="1.0" encoding="utf-8"?>
<p:tagLst xmlns:a="http://schemas.openxmlformats.org/drawingml/2006/main" xmlns:r="http://schemas.openxmlformats.org/officeDocument/2006/relationships" xmlns:p="http://schemas.openxmlformats.org/presentationml/2006/main">
  <p:tag name="TIMING" val="|0.8|0.7"/>
</p:tagLst>
</file>

<file path=ppt/tags/tag42.xml><?xml version="1.0" encoding="utf-8"?>
<p:tagLst xmlns:a="http://schemas.openxmlformats.org/drawingml/2006/main" xmlns:r="http://schemas.openxmlformats.org/officeDocument/2006/relationships" xmlns:p="http://schemas.openxmlformats.org/presentationml/2006/main">
  <p:tag name="TIMING" val="|0.8|0.7"/>
</p:tagLst>
</file>

<file path=ppt/tags/tag43.xml><?xml version="1.0" encoding="utf-8"?>
<p:tagLst xmlns:a="http://schemas.openxmlformats.org/drawingml/2006/main" xmlns:r="http://schemas.openxmlformats.org/officeDocument/2006/relationships" xmlns:p="http://schemas.openxmlformats.org/presentationml/2006/main">
  <p:tag name="TIMING" val="|0.8|0.7"/>
</p:tagLst>
</file>

<file path=ppt/tags/tag44.xml><?xml version="1.0" encoding="utf-8"?>
<p:tagLst xmlns:a="http://schemas.openxmlformats.org/drawingml/2006/main" xmlns:r="http://schemas.openxmlformats.org/officeDocument/2006/relationships" xmlns:p="http://schemas.openxmlformats.org/presentationml/2006/main">
  <p:tag name="TIMING" val="|0.8|0.7"/>
</p:tagLst>
</file>

<file path=ppt/tags/tag45.xml><?xml version="1.0" encoding="utf-8"?>
<p:tagLst xmlns:a="http://schemas.openxmlformats.org/drawingml/2006/main" xmlns:r="http://schemas.openxmlformats.org/officeDocument/2006/relationships" xmlns:p="http://schemas.openxmlformats.org/presentationml/2006/main">
  <p:tag name="TIMING" val="|0.8|0.7"/>
</p:tagLst>
</file>

<file path=ppt/tags/tag46.xml><?xml version="1.0" encoding="utf-8"?>
<p:tagLst xmlns:a="http://schemas.openxmlformats.org/drawingml/2006/main" xmlns:r="http://schemas.openxmlformats.org/officeDocument/2006/relationships" xmlns:p="http://schemas.openxmlformats.org/presentationml/2006/main">
  <p:tag name="TIMING" val="|0.8|0.7"/>
</p:tagLst>
</file>

<file path=ppt/tags/tag47.xml><?xml version="1.0" encoding="utf-8"?>
<p:tagLst xmlns:a="http://schemas.openxmlformats.org/drawingml/2006/main" xmlns:r="http://schemas.openxmlformats.org/officeDocument/2006/relationships" xmlns:p="http://schemas.openxmlformats.org/presentationml/2006/main">
  <p:tag name="TIMING" val="|0.8|0.7"/>
</p:tagLst>
</file>

<file path=ppt/tags/tag48.xml><?xml version="1.0" encoding="utf-8"?>
<p:tagLst xmlns:a="http://schemas.openxmlformats.org/drawingml/2006/main" xmlns:r="http://schemas.openxmlformats.org/officeDocument/2006/relationships" xmlns:p="http://schemas.openxmlformats.org/presentationml/2006/main">
  <p:tag name="TIMING" val="|0.8|0.7"/>
</p:tagLst>
</file>

<file path=ppt/tags/tag49.xml><?xml version="1.0" encoding="utf-8"?>
<p:tagLst xmlns:a="http://schemas.openxmlformats.org/drawingml/2006/main" xmlns:r="http://schemas.openxmlformats.org/officeDocument/2006/relationships" xmlns:p="http://schemas.openxmlformats.org/presentationml/2006/main">
  <p:tag name="TIMING" val="|0.8|0.7"/>
</p:tagLst>
</file>

<file path=ppt/tags/tag5.xml><?xml version="1.0" encoding="utf-8"?>
<p:tagLst xmlns:a="http://schemas.openxmlformats.org/drawingml/2006/main" xmlns:r="http://schemas.openxmlformats.org/officeDocument/2006/relationships" xmlns:p="http://schemas.openxmlformats.org/presentationml/2006/main">
  <p:tag name="TIMING" val="|0.8|0.7"/>
</p:tagLst>
</file>

<file path=ppt/tags/tag50.xml><?xml version="1.0" encoding="utf-8"?>
<p:tagLst xmlns:a="http://schemas.openxmlformats.org/drawingml/2006/main" xmlns:r="http://schemas.openxmlformats.org/officeDocument/2006/relationships" xmlns:p="http://schemas.openxmlformats.org/presentationml/2006/main">
  <p:tag name="TIMING" val="|0.8|0.7"/>
</p:tagLst>
</file>

<file path=ppt/tags/tag51.xml><?xml version="1.0" encoding="utf-8"?>
<p:tagLst xmlns:a="http://schemas.openxmlformats.org/drawingml/2006/main" xmlns:r="http://schemas.openxmlformats.org/officeDocument/2006/relationships" xmlns:p="http://schemas.openxmlformats.org/presentationml/2006/main">
  <p:tag name="TIMING" val="|0.8|0.7"/>
</p:tagLst>
</file>

<file path=ppt/tags/tag52.xml><?xml version="1.0" encoding="utf-8"?>
<p:tagLst xmlns:a="http://schemas.openxmlformats.org/drawingml/2006/main" xmlns:r="http://schemas.openxmlformats.org/officeDocument/2006/relationships" xmlns:p="http://schemas.openxmlformats.org/presentationml/2006/main">
  <p:tag name="TIMING" val="|0.8|0.7"/>
</p:tagLst>
</file>

<file path=ppt/tags/tag53.xml><?xml version="1.0" encoding="utf-8"?>
<p:tagLst xmlns:a="http://schemas.openxmlformats.org/drawingml/2006/main" xmlns:r="http://schemas.openxmlformats.org/officeDocument/2006/relationships" xmlns:p="http://schemas.openxmlformats.org/presentationml/2006/main">
  <p:tag name="TIMING" val="|0.8|0.7"/>
</p:tagLst>
</file>

<file path=ppt/tags/tag54.xml><?xml version="1.0" encoding="utf-8"?>
<p:tagLst xmlns:a="http://schemas.openxmlformats.org/drawingml/2006/main" xmlns:r="http://schemas.openxmlformats.org/officeDocument/2006/relationships" xmlns:p="http://schemas.openxmlformats.org/presentationml/2006/main">
  <p:tag name="TIMING" val="|0.8|0.7"/>
</p:tagLst>
</file>

<file path=ppt/tags/tag55.xml><?xml version="1.0" encoding="utf-8"?>
<p:tagLst xmlns:a="http://schemas.openxmlformats.org/drawingml/2006/main" xmlns:r="http://schemas.openxmlformats.org/officeDocument/2006/relationships" xmlns:p="http://schemas.openxmlformats.org/presentationml/2006/main">
  <p:tag name="TIMING" val="|0.8|0.7"/>
</p:tagLst>
</file>

<file path=ppt/tags/tag56.xml><?xml version="1.0" encoding="utf-8"?>
<p:tagLst xmlns:a="http://schemas.openxmlformats.org/drawingml/2006/main" xmlns:r="http://schemas.openxmlformats.org/officeDocument/2006/relationships" xmlns:p="http://schemas.openxmlformats.org/presentationml/2006/main">
  <p:tag name="TIMING" val="|0.8|0.7"/>
</p:tagLst>
</file>

<file path=ppt/tags/tag57.xml><?xml version="1.0" encoding="utf-8"?>
<p:tagLst xmlns:a="http://schemas.openxmlformats.org/drawingml/2006/main" xmlns:r="http://schemas.openxmlformats.org/officeDocument/2006/relationships" xmlns:p="http://schemas.openxmlformats.org/presentationml/2006/main">
  <p:tag name="TIMING" val="|0.8|0.7"/>
</p:tagLst>
</file>

<file path=ppt/tags/tag58.xml><?xml version="1.0" encoding="utf-8"?>
<p:tagLst xmlns:a="http://schemas.openxmlformats.org/drawingml/2006/main" xmlns:r="http://schemas.openxmlformats.org/officeDocument/2006/relationships" xmlns:p="http://schemas.openxmlformats.org/presentationml/2006/main">
  <p:tag name="TIMING" val="|0.8|0.7"/>
</p:tagLst>
</file>

<file path=ppt/tags/tag59.xml><?xml version="1.0" encoding="utf-8"?>
<p:tagLst xmlns:a="http://schemas.openxmlformats.org/drawingml/2006/main" xmlns:r="http://schemas.openxmlformats.org/officeDocument/2006/relationships" xmlns:p="http://schemas.openxmlformats.org/presentationml/2006/main">
  <p:tag name="TIMING" val="|0.8|0.7"/>
</p:tagLst>
</file>

<file path=ppt/tags/tag6.xml><?xml version="1.0" encoding="utf-8"?>
<p:tagLst xmlns:a="http://schemas.openxmlformats.org/drawingml/2006/main" xmlns:r="http://schemas.openxmlformats.org/officeDocument/2006/relationships" xmlns:p="http://schemas.openxmlformats.org/presentationml/2006/main">
  <p:tag name="TIMING" val="|0.8|0.7"/>
</p:tagLst>
</file>

<file path=ppt/tags/tag60.xml><?xml version="1.0" encoding="utf-8"?>
<p:tagLst xmlns:a="http://schemas.openxmlformats.org/drawingml/2006/main" xmlns:r="http://schemas.openxmlformats.org/officeDocument/2006/relationships" xmlns:p="http://schemas.openxmlformats.org/presentationml/2006/main">
  <p:tag name="TIMING" val="|0.8|0.7"/>
</p:tagLst>
</file>

<file path=ppt/tags/tag61.xml><?xml version="1.0" encoding="utf-8"?>
<p:tagLst xmlns:a="http://schemas.openxmlformats.org/drawingml/2006/main" xmlns:r="http://schemas.openxmlformats.org/officeDocument/2006/relationships" xmlns:p="http://schemas.openxmlformats.org/presentationml/2006/main">
  <p:tag name="TIMING" val="|0.8|0.7"/>
</p:tagLst>
</file>

<file path=ppt/tags/tag62.xml><?xml version="1.0" encoding="utf-8"?>
<p:tagLst xmlns:a="http://schemas.openxmlformats.org/drawingml/2006/main" xmlns:r="http://schemas.openxmlformats.org/officeDocument/2006/relationships" xmlns:p="http://schemas.openxmlformats.org/presentationml/2006/main">
  <p:tag name="TIMING" val="|0.8|0.7"/>
</p:tagLst>
</file>

<file path=ppt/tags/tag63.xml><?xml version="1.0" encoding="utf-8"?>
<p:tagLst xmlns:a="http://schemas.openxmlformats.org/drawingml/2006/main" xmlns:r="http://schemas.openxmlformats.org/officeDocument/2006/relationships" xmlns:p="http://schemas.openxmlformats.org/presentationml/2006/main">
  <p:tag name="TIMING" val="|0.8|0.7"/>
</p:tagLst>
</file>

<file path=ppt/tags/tag64.xml><?xml version="1.0" encoding="utf-8"?>
<p:tagLst xmlns:a="http://schemas.openxmlformats.org/drawingml/2006/main" xmlns:r="http://schemas.openxmlformats.org/officeDocument/2006/relationships" xmlns:p="http://schemas.openxmlformats.org/presentationml/2006/main">
  <p:tag name="TIMING" val="|0.8|0.7"/>
</p:tagLst>
</file>

<file path=ppt/tags/tag65.xml><?xml version="1.0" encoding="utf-8"?>
<p:tagLst xmlns:a="http://schemas.openxmlformats.org/drawingml/2006/main" xmlns:r="http://schemas.openxmlformats.org/officeDocument/2006/relationships" xmlns:p="http://schemas.openxmlformats.org/presentationml/2006/main">
  <p:tag name="TIMING" val="|0.8|0.7"/>
</p:tagLst>
</file>

<file path=ppt/tags/tag66.xml><?xml version="1.0" encoding="utf-8"?>
<p:tagLst xmlns:a="http://schemas.openxmlformats.org/drawingml/2006/main" xmlns:r="http://schemas.openxmlformats.org/officeDocument/2006/relationships" xmlns:p="http://schemas.openxmlformats.org/presentationml/2006/main">
  <p:tag name="TIMING" val="|0.8|0.7"/>
</p:tagLst>
</file>

<file path=ppt/tags/tag67.xml><?xml version="1.0" encoding="utf-8"?>
<p:tagLst xmlns:a="http://schemas.openxmlformats.org/drawingml/2006/main" xmlns:r="http://schemas.openxmlformats.org/officeDocument/2006/relationships" xmlns:p="http://schemas.openxmlformats.org/presentationml/2006/main">
  <p:tag name="TIMING" val="|0.8|0.7"/>
</p:tagLst>
</file>

<file path=ppt/tags/tag68.xml><?xml version="1.0" encoding="utf-8"?>
<p:tagLst xmlns:a="http://schemas.openxmlformats.org/drawingml/2006/main" xmlns:r="http://schemas.openxmlformats.org/officeDocument/2006/relationships" xmlns:p="http://schemas.openxmlformats.org/presentationml/2006/main">
  <p:tag name="TIMING" val="|0.8|0.7"/>
</p:tagLst>
</file>

<file path=ppt/tags/tag69.xml><?xml version="1.0" encoding="utf-8"?>
<p:tagLst xmlns:a="http://schemas.openxmlformats.org/drawingml/2006/main" xmlns:r="http://schemas.openxmlformats.org/officeDocument/2006/relationships" xmlns:p="http://schemas.openxmlformats.org/presentationml/2006/main">
  <p:tag name="TIMING" val="|0.8|0.7"/>
</p:tagLst>
</file>

<file path=ppt/tags/tag7.xml><?xml version="1.0" encoding="utf-8"?>
<p:tagLst xmlns:a="http://schemas.openxmlformats.org/drawingml/2006/main" xmlns:r="http://schemas.openxmlformats.org/officeDocument/2006/relationships" xmlns:p="http://schemas.openxmlformats.org/presentationml/2006/main">
  <p:tag name="TIMING" val="|0.8|0.7"/>
</p:tagLst>
</file>

<file path=ppt/tags/tag70.xml><?xml version="1.0" encoding="utf-8"?>
<p:tagLst xmlns:a="http://schemas.openxmlformats.org/drawingml/2006/main" xmlns:r="http://schemas.openxmlformats.org/officeDocument/2006/relationships" xmlns:p="http://schemas.openxmlformats.org/presentationml/2006/main">
  <p:tag name="TIMING" val="|0.8|0.7"/>
</p:tagLst>
</file>

<file path=ppt/tags/tag71.xml><?xml version="1.0" encoding="utf-8"?>
<p:tagLst xmlns:a="http://schemas.openxmlformats.org/drawingml/2006/main" xmlns:r="http://schemas.openxmlformats.org/officeDocument/2006/relationships" xmlns:p="http://schemas.openxmlformats.org/presentationml/2006/main">
  <p:tag name="TIMING" val="|0.8|0.7"/>
</p:tagLst>
</file>

<file path=ppt/tags/tag72.xml><?xml version="1.0" encoding="utf-8"?>
<p:tagLst xmlns:a="http://schemas.openxmlformats.org/drawingml/2006/main" xmlns:r="http://schemas.openxmlformats.org/officeDocument/2006/relationships" xmlns:p="http://schemas.openxmlformats.org/presentationml/2006/main">
  <p:tag name="TIMING" val="|0.8|0.7"/>
</p:tagLst>
</file>

<file path=ppt/tags/tag73.xml><?xml version="1.0" encoding="utf-8"?>
<p:tagLst xmlns:a="http://schemas.openxmlformats.org/drawingml/2006/main" xmlns:r="http://schemas.openxmlformats.org/officeDocument/2006/relationships" xmlns:p="http://schemas.openxmlformats.org/presentationml/2006/main">
  <p:tag name="TIMING" val="|0.8|0.7"/>
</p:tagLst>
</file>

<file path=ppt/tags/tag74.xml><?xml version="1.0" encoding="utf-8"?>
<p:tagLst xmlns:a="http://schemas.openxmlformats.org/drawingml/2006/main" xmlns:r="http://schemas.openxmlformats.org/officeDocument/2006/relationships" xmlns:p="http://schemas.openxmlformats.org/presentationml/2006/main">
  <p:tag name="TIMING" val="|0.8|0.7"/>
</p:tagLst>
</file>

<file path=ppt/tags/tag75.xml><?xml version="1.0" encoding="utf-8"?>
<p:tagLst xmlns:a="http://schemas.openxmlformats.org/drawingml/2006/main" xmlns:r="http://schemas.openxmlformats.org/officeDocument/2006/relationships" xmlns:p="http://schemas.openxmlformats.org/presentationml/2006/main">
  <p:tag name="TIMING" val="|0.8|0.7"/>
</p:tagLst>
</file>

<file path=ppt/tags/tag76.xml><?xml version="1.0" encoding="utf-8"?>
<p:tagLst xmlns:a="http://schemas.openxmlformats.org/drawingml/2006/main" xmlns:r="http://schemas.openxmlformats.org/officeDocument/2006/relationships" xmlns:p="http://schemas.openxmlformats.org/presentationml/2006/main">
  <p:tag name="TIMING" val="|0.8|0.7"/>
</p:tagLst>
</file>

<file path=ppt/tags/tag77.xml><?xml version="1.0" encoding="utf-8"?>
<p:tagLst xmlns:a="http://schemas.openxmlformats.org/drawingml/2006/main" xmlns:r="http://schemas.openxmlformats.org/officeDocument/2006/relationships" xmlns:p="http://schemas.openxmlformats.org/presentationml/2006/main">
  <p:tag name="TIMING" val="|0.8|0.7"/>
</p:tagLst>
</file>

<file path=ppt/tags/tag78.xml><?xml version="1.0" encoding="utf-8"?>
<p:tagLst xmlns:a="http://schemas.openxmlformats.org/drawingml/2006/main" xmlns:r="http://schemas.openxmlformats.org/officeDocument/2006/relationships" xmlns:p="http://schemas.openxmlformats.org/presentationml/2006/main">
  <p:tag name="TIMING" val="|0.8|0.7"/>
</p:tagLst>
</file>

<file path=ppt/tags/tag79.xml><?xml version="1.0" encoding="utf-8"?>
<p:tagLst xmlns:a="http://schemas.openxmlformats.org/drawingml/2006/main" xmlns:r="http://schemas.openxmlformats.org/officeDocument/2006/relationships" xmlns:p="http://schemas.openxmlformats.org/presentationml/2006/main">
  <p:tag name="TIMING" val="|0.8|0.7"/>
</p:tagLst>
</file>

<file path=ppt/tags/tag8.xml><?xml version="1.0" encoding="utf-8"?>
<p:tagLst xmlns:a="http://schemas.openxmlformats.org/drawingml/2006/main" xmlns:r="http://schemas.openxmlformats.org/officeDocument/2006/relationships" xmlns:p="http://schemas.openxmlformats.org/presentationml/2006/main">
  <p:tag name="TIMING" val="|0.8|0.7"/>
</p:tagLst>
</file>

<file path=ppt/tags/tag80.xml><?xml version="1.0" encoding="utf-8"?>
<p:tagLst xmlns:a="http://schemas.openxmlformats.org/drawingml/2006/main" xmlns:r="http://schemas.openxmlformats.org/officeDocument/2006/relationships" xmlns:p="http://schemas.openxmlformats.org/presentationml/2006/main">
  <p:tag name="TIMING" val="|0.8|0.7"/>
</p:tagLst>
</file>

<file path=ppt/tags/tag81.xml><?xml version="1.0" encoding="utf-8"?>
<p:tagLst xmlns:a="http://schemas.openxmlformats.org/drawingml/2006/main" xmlns:r="http://schemas.openxmlformats.org/officeDocument/2006/relationships" xmlns:p="http://schemas.openxmlformats.org/presentationml/2006/main">
  <p:tag name="TIMING" val="|0.8|0.7"/>
</p:tagLst>
</file>

<file path=ppt/tags/tag82.xml><?xml version="1.0" encoding="utf-8"?>
<p:tagLst xmlns:a="http://schemas.openxmlformats.org/drawingml/2006/main" xmlns:r="http://schemas.openxmlformats.org/officeDocument/2006/relationships" xmlns:p="http://schemas.openxmlformats.org/presentationml/2006/main">
  <p:tag name="TIMING" val="|0.2"/>
</p:tagLst>
</file>

<file path=ppt/tags/tag83.xml><?xml version="1.0" encoding="utf-8"?>
<p:tagLst xmlns:a="http://schemas.openxmlformats.org/drawingml/2006/main" xmlns:r="http://schemas.openxmlformats.org/officeDocument/2006/relationships" xmlns:p="http://schemas.openxmlformats.org/presentationml/2006/main">
  <p:tag name="TIMING" val="|0.2"/>
</p:tagLst>
</file>

<file path=ppt/tags/tag9.xml><?xml version="1.0" encoding="utf-8"?>
<p:tagLst xmlns:a="http://schemas.openxmlformats.org/drawingml/2006/main" xmlns:r="http://schemas.openxmlformats.org/officeDocument/2006/relationships" xmlns:p="http://schemas.openxmlformats.org/presentationml/2006/main">
  <p:tag name="TIMING" val="|0.8|0.7"/>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4503</TotalTime>
  <Words>4200</Words>
  <Application>Microsoft Office PowerPoint</Application>
  <PresentationFormat>Presentación en pantalla (4:3)</PresentationFormat>
  <Paragraphs>432</Paragraphs>
  <Slides>84</Slides>
  <Notes>0</Notes>
  <HiddenSlides>0</HiddenSlides>
  <MMClips>0</MMClips>
  <ScaleCrop>false</ScaleCrop>
  <HeadingPairs>
    <vt:vector size="4" baseType="variant">
      <vt:variant>
        <vt:lpstr>Tema</vt:lpstr>
      </vt:variant>
      <vt:variant>
        <vt:i4>1</vt:i4>
      </vt:variant>
      <vt:variant>
        <vt:lpstr>Títulos de diapositiva</vt:lpstr>
      </vt:variant>
      <vt:variant>
        <vt:i4>84</vt:i4>
      </vt:variant>
    </vt:vector>
  </HeadingPairs>
  <TitlesOfParts>
    <vt:vector size="85"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BYRON JACOME LL</dc:creator>
  <cp:lastModifiedBy>HOME</cp:lastModifiedBy>
  <cp:revision>233</cp:revision>
  <dcterms:created xsi:type="dcterms:W3CDTF">2013-09-11T04:14:28Z</dcterms:created>
  <dcterms:modified xsi:type="dcterms:W3CDTF">2017-04-27T21:32:19Z</dcterms:modified>
</cp:coreProperties>
</file>