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1">
  <p:sldMasterIdLst>
    <p:sldMasterId id="2147483845" r:id="rId1"/>
    <p:sldMasterId id="2147483881" r:id="rId2"/>
  </p:sldMasterIdLst>
  <p:notesMasterIdLst>
    <p:notesMasterId r:id="rId31"/>
  </p:notesMasterIdLst>
  <p:sldIdLst>
    <p:sldId id="257" r:id="rId3"/>
    <p:sldId id="266" r:id="rId4"/>
    <p:sldId id="268" r:id="rId5"/>
    <p:sldId id="270" r:id="rId6"/>
    <p:sldId id="316" r:id="rId7"/>
    <p:sldId id="302" r:id="rId8"/>
    <p:sldId id="318" r:id="rId9"/>
    <p:sldId id="323" r:id="rId10"/>
    <p:sldId id="321" r:id="rId11"/>
    <p:sldId id="322" r:id="rId12"/>
    <p:sldId id="319" r:id="rId13"/>
    <p:sldId id="320" r:id="rId14"/>
    <p:sldId id="306" r:id="rId15"/>
    <p:sldId id="315" r:id="rId16"/>
    <p:sldId id="309" r:id="rId17"/>
    <p:sldId id="326" r:id="rId18"/>
    <p:sldId id="327" r:id="rId19"/>
    <p:sldId id="328" r:id="rId20"/>
    <p:sldId id="329" r:id="rId21"/>
    <p:sldId id="331" r:id="rId22"/>
    <p:sldId id="333" r:id="rId23"/>
    <p:sldId id="332" r:id="rId24"/>
    <p:sldId id="338" r:id="rId25"/>
    <p:sldId id="334" r:id="rId26"/>
    <p:sldId id="336" r:id="rId27"/>
    <p:sldId id="337" r:id="rId28"/>
    <p:sldId id="335" r:id="rId29"/>
    <p:sldId id="298" r:id="rId30"/>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477C9870-3E85-4904-A17A-50F6298D63BF}">
          <p14:sldIdLst>
            <p14:sldId id="257"/>
            <p14:sldId id="266"/>
            <p14:sldId id="268"/>
            <p14:sldId id="270"/>
            <p14:sldId id="316"/>
          </p14:sldIdLst>
        </p14:section>
        <p14:section name="Sección sin título" id="{EAC952A3-1542-41E0-A80B-F97761F4C7E7}">
          <p14:sldIdLst>
            <p14:sldId id="302"/>
            <p14:sldId id="318"/>
            <p14:sldId id="323"/>
            <p14:sldId id="321"/>
            <p14:sldId id="322"/>
            <p14:sldId id="319"/>
            <p14:sldId id="320"/>
            <p14:sldId id="306"/>
            <p14:sldId id="315"/>
            <p14:sldId id="309"/>
            <p14:sldId id="326"/>
            <p14:sldId id="327"/>
            <p14:sldId id="328"/>
            <p14:sldId id="329"/>
            <p14:sldId id="331"/>
            <p14:sldId id="333"/>
            <p14:sldId id="332"/>
            <p14:sldId id="338"/>
            <p14:sldId id="334"/>
            <p14:sldId id="336"/>
            <p14:sldId id="337"/>
            <p14:sldId id="335"/>
            <p14:sldId id="29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9520" autoAdjust="0"/>
  </p:normalViewPr>
  <p:slideViewPr>
    <p:cSldViewPr>
      <p:cViewPr varScale="1">
        <p:scale>
          <a:sx n="67" d="100"/>
          <a:sy n="67" d="100"/>
        </p:scale>
        <p:origin x="19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137A6D-E826-45B6-868A-AB697D7AEC55}" type="datetimeFigureOut">
              <a:rPr lang="es-EC" smtClean="0"/>
              <a:t>07/05/2015</a:t>
            </a:fld>
            <a:endParaRPr lang="es-EC"/>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C"/>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68BC23-A64D-4967-B7A4-42D3A2DEB85A}" type="slidenum">
              <a:rPr lang="es-EC" smtClean="0"/>
              <a:t>‹Nº›</a:t>
            </a:fld>
            <a:endParaRPr lang="es-EC"/>
          </a:p>
        </p:txBody>
      </p:sp>
    </p:spTree>
    <p:extLst>
      <p:ext uri="{BB962C8B-B14F-4D97-AF65-F5344CB8AC3E}">
        <p14:creationId xmlns:p14="http://schemas.microsoft.com/office/powerpoint/2010/main" val="7397746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C68BC23-A64D-4967-B7A4-42D3A2DEB85A}" type="slidenum">
              <a:rPr lang="es-EC" smtClean="0"/>
              <a:t>4</a:t>
            </a:fld>
            <a:endParaRPr lang="es-EC"/>
          </a:p>
        </p:txBody>
      </p:sp>
    </p:spTree>
    <p:extLst>
      <p:ext uri="{BB962C8B-B14F-4D97-AF65-F5344CB8AC3E}">
        <p14:creationId xmlns:p14="http://schemas.microsoft.com/office/powerpoint/2010/main" val="402759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C" dirty="0"/>
          </a:p>
        </p:txBody>
      </p:sp>
      <p:sp>
        <p:nvSpPr>
          <p:cNvPr id="4" name="3 Marcador de número de diapositiva"/>
          <p:cNvSpPr>
            <a:spLocks noGrp="1"/>
          </p:cNvSpPr>
          <p:nvPr>
            <p:ph type="sldNum" sz="quarter" idx="10"/>
          </p:nvPr>
        </p:nvSpPr>
        <p:spPr/>
        <p:txBody>
          <a:bodyPr/>
          <a:lstStyle/>
          <a:p>
            <a:fld id="{AC68BC23-A64D-4967-B7A4-42D3A2DEB85A}" type="slidenum">
              <a:rPr lang="es-EC" smtClean="0"/>
              <a:t>28</a:t>
            </a:fld>
            <a:endParaRPr lang="es-EC"/>
          </a:p>
        </p:txBody>
      </p:sp>
    </p:spTree>
    <p:extLst>
      <p:ext uri="{BB962C8B-B14F-4D97-AF65-F5344CB8AC3E}">
        <p14:creationId xmlns:p14="http://schemas.microsoft.com/office/powerpoint/2010/main" val="402759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1663450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1248337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2821289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546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2112032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31428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FA83A8F-4AD6-4E2E-BBE1-C86AF00EA939}" type="datetimeFigureOut">
              <a:rPr lang="es-EC" smtClean="0"/>
              <a:t>07/05/2015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573115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22960" y="2582335"/>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63440" y="2582334"/>
            <a:ext cx="3703320" cy="328676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AFA83A8F-4AD6-4E2E-BBE1-C86AF00EA939}" type="datetimeFigureOut">
              <a:rPr lang="es-EC" smtClean="0"/>
              <a:t>07/05/2015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657899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AFA83A8F-4AD6-4E2E-BBE1-C86AF00EA939}" type="datetimeFigureOut">
              <a:rPr lang="es-EC" smtClean="0"/>
              <a:t>07/05/2015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8231025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AFA83A8F-4AD6-4E2E-BBE1-C86AF00EA939}" type="datetimeFigureOut">
              <a:rPr lang="es-EC" smtClean="0"/>
              <a:t>07/05/2015</a:t>
            </a:fld>
            <a:endParaRPr lang="es-EC"/>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s-EC"/>
          </a:p>
        </p:txBody>
      </p:sp>
      <p:sp>
        <p:nvSpPr>
          <p:cNvPr id="9" name="Slide Number Placeholder 8"/>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15304283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AFA83A8F-4AD6-4E2E-BBE1-C86AF00EA939}" type="datetimeFigureOut">
              <a:rPr lang="es-EC" smtClean="0"/>
              <a:t>07/05/2015</a:t>
            </a:fld>
            <a:endParaRPr lang="es-EC"/>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s-EC"/>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F977392-A733-459A-A973-19E17F51E436}" type="slidenum">
              <a:rPr lang="es-EC" smtClean="0"/>
              <a:t>‹Nº›</a:t>
            </a:fld>
            <a:endParaRPr lang="es-EC"/>
          </a:p>
        </p:txBody>
      </p:sp>
    </p:spTree>
    <p:extLst>
      <p:ext uri="{BB962C8B-B14F-4D97-AF65-F5344CB8AC3E}">
        <p14:creationId xmlns:p14="http://schemas.microsoft.com/office/powerpoint/2010/main" val="2732763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2775073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A83A8F-4AD6-4E2E-BBE1-C86AF00EA939}" type="datetimeFigureOut">
              <a:rPr lang="es-EC" smtClean="0"/>
              <a:t>07/05/2015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5849882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41859303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792299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AFA83A8F-4AD6-4E2E-BBE1-C86AF00EA939}" type="datetimeFigureOut">
              <a:rPr lang="es-EC" smtClean="0"/>
              <a:t>07/05/2015</a:t>
            </a:fld>
            <a:endParaRPr lang="es-EC"/>
          </a:p>
        </p:txBody>
      </p:sp>
      <p:sp>
        <p:nvSpPr>
          <p:cNvPr id="5" name="Footer Placeholder 4"/>
          <p:cNvSpPr>
            <a:spLocks noGrp="1"/>
          </p:cNvSpPr>
          <p:nvPr>
            <p:ph type="ftr" sz="quarter" idx="11"/>
          </p:nvPr>
        </p:nvSpPr>
        <p:spPr/>
        <p:txBody>
          <a:bodyPr/>
          <a:lstStyle/>
          <a:p>
            <a:endParaRPr lang="es-EC"/>
          </a:p>
        </p:txBody>
      </p:sp>
      <p:sp>
        <p:nvSpPr>
          <p:cNvPr id="6" name="Slide Number Placeholder 5"/>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128687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AFA83A8F-4AD6-4E2E-BBE1-C86AF00EA939}" type="datetimeFigureOut">
              <a:rPr lang="es-EC" smtClean="0"/>
              <a:t>07/05/2015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124313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33845" y="2507551"/>
            <a:ext cx="3867150"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7551"/>
            <a:ext cx="3886201" cy="36805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AFA83A8F-4AD6-4E2E-BBE1-C86AF00EA939}" type="datetimeFigureOut">
              <a:rPr lang="es-EC" smtClean="0"/>
              <a:t>07/05/2015</a:t>
            </a:fld>
            <a:endParaRPr lang="es-EC"/>
          </a:p>
        </p:txBody>
      </p:sp>
      <p:sp>
        <p:nvSpPr>
          <p:cNvPr id="8" name="Footer Placeholder 7"/>
          <p:cNvSpPr>
            <a:spLocks noGrp="1"/>
          </p:cNvSpPr>
          <p:nvPr>
            <p:ph type="ftr" sz="quarter" idx="11"/>
          </p:nvPr>
        </p:nvSpPr>
        <p:spPr/>
        <p:txBody>
          <a:bodyPr/>
          <a:lstStyle/>
          <a:p>
            <a:endParaRPr lang="es-EC"/>
          </a:p>
        </p:txBody>
      </p:sp>
      <p:sp>
        <p:nvSpPr>
          <p:cNvPr id="9" name="Slide Number Placeholder 8"/>
          <p:cNvSpPr>
            <a:spLocks noGrp="1"/>
          </p:cNvSpPr>
          <p:nvPr>
            <p:ph type="sldNum" sz="quarter" idx="12"/>
          </p:nvPr>
        </p:nvSpPr>
        <p:spPr/>
        <p:txBody>
          <a:bodyPr/>
          <a:lstStyle/>
          <a:p>
            <a:fld id="{BF977392-A733-459A-A973-19E17F51E436}" type="slidenum">
              <a:rPr lang="es-EC" smtClean="0"/>
              <a:t>‹Nº›</a:t>
            </a:fld>
            <a:endParaRPr lang="es-EC"/>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extLst>
      <p:ext uri="{BB962C8B-B14F-4D97-AF65-F5344CB8AC3E}">
        <p14:creationId xmlns:p14="http://schemas.microsoft.com/office/powerpoint/2010/main" val="2677165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lo el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FA83A8F-4AD6-4E2E-BBE1-C86AF00EA939}" type="datetimeFigureOut">
              <a:rPr lang="es-EC" smtClean="0"/>
              <a:t>07/05/2015</a:t>
            </a:fld>
            <a:endParaRPr lang="es-EC"/>
          </a:p>
        </p:txBody>
      </p:sp>
      <p:sp>
        <p:nvSpPr>
          <p:cNvPr id="4" name="Footer Placeholder 3"/>
          <p:cNvSpPr>
            <a:spLocks noGrp="1"/>
          </p:cNvSpPr>
          <p:nvPr>
            <p:ph type="ftr" sz="quarter" idx="11"/>
          </p:nvPr>
        </p:nvSpPr>
        <p:spPr/>
        <p:txBody>
          <a:bodyPr/>
          <a:lstStyle/>
          <a:p>
            <a:endParaRPr lang="es-EC"/>
          </a:p>
        </p:txBody>
      </p:sp>
      <p:sp>
        <p:nvSpPr>
          <p:cNvPr id="5" name="Slide Number Placeholder 4"/>
          <p:cNvSpPr>
            <a:spLocks noGrp="1"/>
          </p:cNvSpPr>
          <p:nvPr>
            <p:ph type="sldNum" sz="quarter" idx="12"/>
          </p:nvPr>
        </p:nvSpPr>
        <p:spPr/>
        <p:txBody>
          <a:bodyPr/>
          <a:lstStyle/>
          <a:p>
            <a:fld id="{BF977392-A733-459A-A973-19E17F51E436}" type="slidenum">
              <a:rPr lang="es-EC" smtClean="0"/>
              <a:t>‹Nº›</a:t>
            </a:fld>
            <a:endParaRPr lang="es-EC"/>
          </a:p>
        </p:txBody>
      </p:sp>
      <p:sp>
        <p:nvSpPr>
          <p:cNvPr id="6" name="Title 5"/>
          <p:cNvSpPr>
            <a:spLocks noGrp="1"/>
          </p:cNvSpPr>
          <p:nvPr>
            <p:ph type="title"/>
          </p:nvPr>
        </p:nvSpPr>
        <p:spPr/>
        <p:txBody>
          <a:bodyPr/>
          <a:lstStyle/>
          <a:p>
            <a:r>
              <a:rPr lang="es-ES" smtClean="0"/>
              <a:t>Haga clic para modificar el estilo de título del patrón</a:t>
            </a:r>
            <a:endParaRPr lang="en-US"/>
          </a:p>
        </p:txBody>
      </p:sp>
    </p:spTree>
    <p:extLst>
      <p:ext uri="{BB962C8B-B14F-4D97-AF65-F5344CB8AC3E}">
        <p14:creationId xmlns:p14="http://schemas.microsoft.com/office/powerpoint/2010/main" val="651739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A83A8F-4AD6-4E2E-BBE1-C86AF00EA939}" type="datetimeFigureOut">
              <a:rPr lang="es-EC" smtClean="0"/>
              <a:t>07/05/2015</a:t>
            </a:fld>
            <a:endParaRPr lang="es-EC"/>
          </a:p>
        </p:txBody>
      </p:sp>
      <p:sp>
        <p:nvSpPr>
          <p:cNvPr id="3" name="Footer Placeholder 2"/>
          <p:cNvSpPr>
            <a:spLocks noGrp="1"/>
          </p:cNvSpPr>
          <p:nvPr>
            <p:ph type="ftr" sz="quarter" idx="11"/>
          </p:nvPr>
        </p:nvSpPr>
        <p:spPr/>
        <p:txBody>
          <a:bodyPr/>
          <a:lstStyle/>
          <a:p>
            <a:endParaRPr lang="es-EC"/>
          </a:p>
        </p:txBody>
      </p:sp>
      <p:sp>
        <p:nvSpPr>
          <p:cNvPr id="4" name="Slide Number Placeholder 3"/>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7818594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A83A8F-4AD6-4E2E-BBE1-C86AF00EA939}" type="datetimeFigureOut">
              <a:rPr lang="es-EC" smtClean="0"/>
              <a:t>07/05/2015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3525794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AFA83A8F-4AD6-4E2E-BBE1-C86AF00EA939}" type="datetimeFigureOut">
              <a:rPr lang="es-EC" smtClean="0"/>
              <a:t>07/05/2015</a:t>
            </a:fld>
            <a:endParaRPr lang="es-EC"/>
          </a:p>
        </p:txBody>
      </p:sp>
      <p:sp>
        <p:nvSpPr>
          <p:cNvPr id="6" name="Footer Placeholder 5"/>
          <p:cNvSpPr>
            <a:spLocks noGrp="1"/>
          </p:cNvSpPr>
          <p:nvPr>
            <p:ph type="ftr" sz="quarter" idx="11"/>
          </p:nvPr>
        </p:nvSpPr>
        <p:spPr/>
        <p:txBody>
          <a:bodyPr/>
          <a:lstStyle/>
          <a:p>
            <a:endParaRPr lang="es-EC"/>
          </a:p>
        </p:txBody>
      </p:sp>
      <p:sp>
        <p:nvSpPr>
          <p:cNvPr id="7" name="Slide Number Placeholder 6"/>
          <p:cNvSpPr>
            <a:spLocks noGrp="1"/>
          </p:cNvSpPr>
          <p:nvPr>
            <p:ph type="sldNum" sz="quarter" idx="12"/>
          </p:nvPr>
        </p:nvSpPr>
        <p:spPr/>
        <p:txBody>
          <a:bodyPr/>
          <a:lstStyle/>
          <a:p>
            <a:fld id="{BF977392-A733-459A-A973-19E17F51E436}" type="slidenum">
              <a:rPr lang="es-EC" smtClean="0"/>
              <a:t>‹Nº›</a:t>
            </a:fld>
            <a:endParaRPr lang="es-EC"/>
          </a:p>
        </p:txBody>
      </p:sp>
    </p:spTree>
    <p:extLst>
      <p:ext uri="{BB962C8B-B14F-4D97-AF65-F5344CB8AC3E}">
        <p14:creationId xmlns:p14="http://schemas.microsoft.com/office/powerpoint/2010/main" val="2273253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FA83A8F-4AD6-4E2E-BBE1-C86AF00EA939}" type="datetimeFigureOut">
              <a:rPr lang="es-EC" smtClean="0"/>
              <a:t>07/05/2015</a:t>
            </a:fld>
            <a:endParaRPr lang="es-EC"/>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es-EC"/>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F977392-A733-459A-A973-19E17F51E436}" type="slidenum">
              <a:rPr lang="es-EC" smtClean="0"/>
              <a:t>‹Nº›</a:t>
            </a:fld>
            <a:endParaRPr lang="es-EC"/>
          </a:p>
        </p:txBody>
      </p:sp>
    </p:spTree>
    <p:extLst>
      <p:ext uri="{BB962C8B-B14F-4D97-AF65-F5344CB8AC3E}">
        <p14:creationId xmlns:p14="http://schemas.microsoft.com/office/powerpoint/2010/main" val="516065263"/>
      </p:ext>
    </p:extLst>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FA83A8F-4AD6-4E2E-BBE1-C86AF00EA939}" type="datetimeFigureOut">
              <a:rPr lang="es-EC" smtClean="0"/>
              <a:t>07/05/2015</a:t>
            </a:fld>
            <a:endParaRPr lang="es-EC"/>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s-EC"/>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F977392-A733-459A-A973-19E17F51E436}" type="slidenum">
              <a:rPr lang="es-EC" smtClean="0"/>
              <a:t>‹Nº›</a:t>
            </a:fld>
            <a:endParaRPr lang="es-EC"/>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8895935"/>
      </p:ext>
    </p:extLst>
  </p:cSld>
  <p:clrMap bg1="lt1" tx1="dk1" bg2="lt2" tx2="dk2" accent1="accent1" accent2="accent2" accent3="accent3" accent4="accent4" accent5="accent5" accent6="accent6" hlink="hlink" folHlink="folHlink"/>
  <p:sldLayoutIdLst>
    <p:sldLayoutId id="2147483882" r:id="rId1"/>
    <p:sldLayoutId id="2147483883" r:id="rId2"/>
    <p:sldLayoutId id="2147483884" r:id="rId3"/>
    <p:sldLayoutId id="2147483885" r:id="rId4"/>
    <p:sldLayoutId id="2147483886" r:id="rId5"/>
    <p:sldLayoutId id="2147483887" r:id="rId6"/>
    <p:sldLayoutId id="2147483888" r:id="rId7"/>
    <p:sldLayoutId id="2147483889" r:id="rId8"/>
    <p:sldLayoutId id="2147483890" r:id="rId9"/>
    <p:sldLayoutId id="2147483891" r:id="rId10"/>
    <p:sldLayoutId id="21474838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hyperlink" Target="Papeles%20de%20Trabajo/S-01%20PLAN%20DE%20ADUITORIA%20PRELIMINAR/S-01.02%20Tiempo%20estimado%20en%20horas.docx" TargetMode="External"/><Relationship Id="rId2" Type="http://schemas.openxmlformats.org/officeDocument/2006/relationships/hyperlink" Target="Papeles%20de%20Trabajo/S-01%20PLAN%20DE%20ADUITORIA%20PRELIMINAR/S-01.01%20Auditores.docx" TargetMode="External"/><Relationship Id="rId1" Type="http://schemas.openxmlformats.org/officeDocument/2006/relationships/slideLayout" Target="../slideLayouts/slideLayout13.xml"/><Relationship Id="rId4" Type="http://schemas.openxmlformats.org/officeDocument/2006/relationships/hyperlink" Target="Papeles%20de%20Trabajo/S-01%20PLAN%20DE%20ADUITORIA%20PRELIMINAR/S-01.03%20Carta%20de%20Confidencialidad.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Papeles%20de%20Trabajo/S-02%20CONOCIMIENTO%20DEL%20NEGOCIO/S-01.02%20ESTRUCTURA%20ORGANICA.docx" TargetMode="External"/><Relationship Id="rId2" Type="http://schemas.openxmlformats.org/officeDocument/2006/relationships/hyperlink" Target="Papeles%20de%20Trabajo/S-02%20CONOCIMIENTO%20DEL%20NEGOCIO/S-01.01%20Misi&#243;n,%20Visi&#243;n%20y%20Objeto%20Social.docx" TargetMode="External"/><Relationship Id="rId1" Type="http://schemas.openxmlformats.org/officeDocument/2006/relationships/slideLayout" Target="../slideLayouts/slideLayout13.xml"/><Relationship Id="rId5" Type="http://schemas.openxmlformats.org/officeDocument/2006/relationships/hyperlink" Target="Papeles%20de%20Trabajo/S-02%20CONOCIMIENTO%20DEL%20NEGOCIO/S-01.04%20Flujograma%20de%20los%20procesos%20y%20subprocesos%20del%20negocio.docx" TargetMode="External"/><Relationship Id="rId4" Type="http://schemas.openxmlformats.org/officeDocument/2006/relationships/hyperlink" Target="Papeles%20de%20Trabajo/S-02%20CONOCIMIENTO%20DEL%20NEGOCIO/S-01.03%20ARQUITECTURA%20TECNOL&#211;GICA1.doc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Papeles%20de%20Trabajo/S-03%20DEFINICI&#211;N%20DEL%20PROGRAMA%20Y%20ALCANCE%20DE%20LA%20AUDITOR&#205;A/S-01.02%20Programa%20de%20Auditoria%20Detallado.docx" TargetMode="External"/><Relationship Id="rId2" Type="http://schemas.openxmlformats.org/officeDocument/2006/relationships/hyperlink" Target="Papeles%20de%20Trabajo/S-03%20DEFINICI&#211;N%20DEL%20PROGRAMA%20Y%20ALCANCE%20DE%20LA%20AUDITOR&#205;A/S-01.01%20Listado%20de%20Objetivos%20de%20Control.docx" TargetMode="External"/><Relationship Id="rId1" Type="http://schemas.openxmlformats.org/officeDocument/2006/relationships/slideLayout" Target="../slideLayouts/slideLayout13.xml"/><Relationship Id="rId4" Type="http://schemas.openxmlformats.org/officeDocument/2006/relationships/hyperlink" Target="Papeles%20de%20Trabajo/S-03%20DEFINICI&#211;N%20DEL%20PROGRAMA%20Y%20ALCANCE%20DE%20LA%20AUDITOR&#205;A/S-03.03%20Carta%20Gantt.doc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Papeles%20de%20Trabajo/S-05%20Definici&#243;n%20de%20pruebas/S-05.02%20DISE&#209;O%20PRUEBAS%20DE%20CUMPLIMIENTO.docx" TargetMode="External"/><Relationship Id="rId2" Type="http://schemas.openxmlformats.org/officeDocument/2006/relationships/hyperlink" Target="Papeles%20de%20Trabajo/S-04%20Evaluaci&#243;n%20del%20sistema%20de%20control%20interno/S-04.01%20EVALUACION%20DEL%20CONTROL%20INTERNO.pdf" TargetMode="External"/><Relationship Id="rId1" Type="http://schemas.openxmlformats.org/officeDocument/2006/relationships/slideLayout" Target="../slideLayouts/slideLayout13.xml"/><Relationship Id="rId6" Type="http://schemas.openxmlformats.org/officeDocument/2006/relationships/hyperlink" Target="Papeles%20de%20Trabajo/S-06%20EJECUCI&#211;N%20DE%20PRUEBAS/S-06.03%20PRUEBAS%20DE%20CUMPLIMIENTO.docx" TargetMode="External"/><Relationship Id="rId5" Type="http://schemas.openxmlformats.org/officeDocument/2006/relationships/hyperlink" Target="Papeles%20de%20Trabajo/S-06%20EJECUCI&#211;N%20DE%20PRUEBAS/S-06.02%20PRUEBAS%20SUSTANTIVAS%20EJECUTADAS.docx" TargetMode="External"/><Relationship Id="rId4" Type="http://schemas.openxmlformats.org/officeDocument/2006/relationships/hyperlink" Target="Papeles%20de%20Trabajo/S-05%20Definici&#243;n%20de%20pruebas/S-05.01%20DISE&#209;O%20PRUEBAS%20SUSTANTIVAS.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Papeles%20de%20Trabajo/S-06%20EJECUCI&#211;N%20DE%20PRUEBAS/S-06.03%20PRUEBAS%20DE%20CUMPLIMIENTO.pdf" TargetMode="External"/><Relationship Id="rId2" Type="http://schemas.openxmlformats.org/officeDocument/2006/relationships/hyperlink" Target="Papeles%20de%20Trabajo/S-06%20EJECUCI&#211;N%20DE%20PRUEBAS/S-06.02%20PRUEBAS%20SUSTANTIVAS%20EJECUTADAS.pdf" TargetMode="External"/><Relationship Id="rId1" Type="http://schemas.openxmlformats.org/officeDocument/2006/relationships/slideLayout" Target="../slideLayouts/slideLayout13.xml"/><Relationship Id="rId4" Type="http://schemas.openxmlformats.org/officeDocument/2006/relationships/hyperlink" Target="Papeles%20de%20Trabajo/S-07%20EVALUACI&#211;N%20PRUEBAS/EVALUACI&#211;N%20DE%20RESULTADOS%20DE%20PRUEBAS%20EJECUTADAS.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Papeles%20de%20Trabajo/S-08%20COMUNICACION%20DE%20RESULTADOS/S-08.03%20INFORME%20FINAL.docx" TargetMode="External"/><Relationship Id="rId2" Type="http://schemas.openxmlformats.org/officeDocument/2006/relationships/hyperlink" Target="Papeles%20de%20Trabajo/S-08%20COMUNICACION%20DE%20RESULTADOS/S-08.01%20%20HOJA%20DE%20HALLASZGOS.docx" TargetMode="External"/><Relationship Id="rId1" Type="http://schemas.openxmlformats.org/officeDocument/2006/relationships/slideLayout" Target="../slideLayouts/slideLayout13.xml"/><Relationship Id="rId4" Type="http://schemas.openxmlformats.org/officeDocument/2006/relationships/hyperlink" Target="Papeles%20de%20Trabajo/S-08%20COMUNICACION%20DE%20RESULTADOS/S-08%20.02.02%20CONVOCATORIA%20SOCIALIZACION%20INFORME.docx"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Papeles%20de%20Trabajo/S-08%20COMUNICACION%20DE%20RESULTADOS/PROPUESTA%20MANUAL%20DE%20BUENAS%20PRACTICAS.docx" TargetMode="Externa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3.xml"/><Relationship Id="rId6" Type="http://schemas.openxmlformats.org/officeDocument/2006/relationships/image" Target="../media/image9.png"/><Relationship Id="rId5" Type="http://schemas.openxmlformats.org/officeDocument/2006/relationships/image" Target="../media/image8.gif"/><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6780414"/>
            <a:ext cx="9144000" cy="775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100" dirty="0">
              <a:ln>
                <a:solidFill>
                  <a:schemeClr val="bg1"/>
                </a:solidFill>
              </a:ln>
              <a:solidFill>
                <a:schemeClr val="bg1"/>
              </a:solidFill>
            </a:endParaRPr>
          </a:p>
        </p:txBody>
      </p:sp>
      <p:sp>
        <p:nvSpPr>
          <p:cNvPr id="7" name="6 Título"/>
          <p:cNvSpPr>
            <a:spLocks noGrp="1"/>
          </p:cNvSpPr>
          <p:nvPr>
            <p:ph type="ctrTitle"/>
          </p:nvPr>
        </p:nvSpPr>
        <p:spPr>
          <a:xfrm>
            <a:off x="685775" y="980728"/>
            <a:ext cx="7772400" cy="5184576"/>
          </a:xfrm>
        </p:spPr>
        <p:txBody>
          <a:bodyPr>
            <a:noAutofit/>
          </a:bodyPr>
          <a:lstStyle/>
          <a:p>
            <a:pPr algn="ctr"/>
            <a:r>
              <a:rPr lang="es-ES" sz="2000" b="1" dirty="0" smtClean="0">
                <a:latin typeface="Arial" pitchFamily="34" charset="0"/>
                <a:cs typeface="Arial" pitchFamily="34" charset="0"/>
              </a:rPr>
              <a:t>PROGRAMA DE MAESTRIA EN EVALUACIÓN Y AUDITORÍA DE SISTEMAS TECNOLÓGICOS</a:t>
            </a:r>
            <a:r>
              <a:rPr lang="es-ES" sz="2000" dirty="0" smtClean="0"/>
              <a:t/>
            </a:r>
            <a:br>
              <a:rPr lang="es-ES" sz="2000" dirty="0" smtClean="0"/>
            </a:br>
            <a:r>
              <a:rPr lang="es-ES" sz="2000" dirty="0" smtClean="0"/>
              <a:t> </a:t>
            </a:r>
            <a:br>
              <a:rPr lang="es-ES" sz="2000" dirty="0" smtClean="0"/>
            </a:br>
            <a:r>
              <a:rPr lang="es-EC" sz="1800" b="1" dirty="0" smtClean="0">
                <a:latin typeface="Arial" pitchFamily="34" charset="0"/>
                <a:cs typeface="Arial" pitchFamily="34" charset="0"/>
              </a:rPr>
              <a:t/>
            </a:r>
            <a:br>
              <a:rPr lang="es-EC" sz="1800" b="1" dirty="0" smtClean="0">
                <a:latin typeface="Arial" pitchFamily="34" charset="0"/>
                <a:cs typeface="Arial" pitchFamily="34" charset="0"/>
              </a:rPr>
            </a:br>
            <a:r>
              <a:rPr lang="es-EC" sz="1800" b="1" dirty="0" smtClean="0">
                <a:latin typeface="Arial" pitchFamily="34" charset="0"/>
                <a:cs typeface="Arial" pitchFamily="34" charset="0"/>
              </a:rPr>
              <a:t>TEMA:</a:t>
            </a:r>
            <a:br>
              <a:rPr lang="es-EC" sz="1800" b="1" dirty="0" smtClean="0">
                <a:latin typeface="Arial" pitchFamily="34" charset="0"/>
                <a:cs typeface="Arial" pitchFamily="34" charset="0"/>
              </a:rPr>
            </a:br>
            <a:r>
              <a:rPr lang="es-ES" sz="1800" b="1" dirty="0" smtClean="0">
                <a:latin typeface="Arial" pitchFamily="34" charset="0"/>
                <a:cs typeface="Arial" pitchFamily="34" charset="0"/>
              </a:rPr>
              <a:t>EVALUACIÓN TÉCNICA DE SEGURIDAD DE LA APLICACIÓN WEB DEL “SISTEMA INFORMATICO INTEGRADO DE SERVICIOS MUNICIPALES” DEL GADIC CAÑAR</a:t>
            </a:r>
            <a:r>
              <a:rPr lang="es-EC" sz="1800" b="1" dirty="0" smtClean="0">
                <a:latin typeface="Arial" pitchFamily="34" charset="0"/>
                <a:cs typeface="Arial" pitchFamily="34" charset="0"/>
              </a:rPr>
              <a:t/>
            </a:r>
            <a:br>
              <a:rPr lang="es-EC" sz="1800" b="1" dirty="0" smtClean="0">
                <a:latin typeface="Arial" pitchFamily="34" charset="0"/>
                <a:cs typeface="Arial" pitchFamily="34" charset="0"/>
              </a:rPr>
            </a:br>
            <a:r>
              <a:rPr lang="es-EC" sz="1800" b="1" dirty="0" smtClean="0">
                <a:latin typeface="Arial" pitchFamily="34" charset="0"/>
                <a:cs typeface="Arial" pitchFamily="34" charset="0"/>
              </a:rPr>
              <a:t> </a:t>
            </a:r>
            <a:br>
              <a:rPr lang="es-EC" sz="1800" b="1" dirty="0" smtClean="0">
                <a:latin typeface="Arial" pitchFamily="34" charset="0"/>
                <a:cs typeface="Arial" pitchFamily="34" charset="0"/>
              </a:rPr>
            </a:br>
            <a:r>
              <a:rPr lang="es-EC" sz="1800" b="1" dirty="0" smtClean="0">
                <a:latin typeface="Arial" pitchFamily="34" charset="0"/>
                <a:cs typeface="Arial" pitchFamily="34" charset="0"/>
              </a:rPr>
              <a:t>DIRECTOR:</a:t>
            </a:r>
            <a:br>
              <a:rPr lang="es-EC" sz="1800" b="1" dirty="0" smtClean="0">
                <a:latin typeface="Arial" pitchFamily="34" charset="0"/>
                <a:cs typeface="Arial" pitchFamily="34" charset="0"/>
              </a:rPr>
            </a:br>
            <a:r>
              <a:rPr lang="sv-SE" sz="1800" b="1" dirty="0">
                <a:latin typeface="Arial" pitchFamily="34" charset="0"/>
                <a:cs typeface="Arial" pitchFamily="34" charset="0"/>
              </a:rPr>
              <a:t>ING. RON GAVI, MARIO  MSc</a:t>
            </a:r>
            <a:r>
              <a:rPr lang="sv-SE" sz="1800" b="1" dirty="0" smtClean="0">
                <a:latin typeface="Arial" pitchFamily="34" charset="0"/>
                <a:cs typeface="Arial" pitchFamily="34" charset="0"/>
              </a:rPr>
              <a:t>.</a:t>
            </a:r>
            <a:br>
              <a:rPr lang="sv-SE" sz="1800" b="1" dirty="0" smtClean="0">
                <a:latin typeface="Arial" pitchFamily="34" charset="0"/>
                <a:cs typeface="Arial" pitchFamily="34" charset="0"/>
              </a:rPr>
            </a:br>
            <a:r>
              <a:rPr lang="es-EC" sz="1800" b="1" dirty="0" smtClean="0">
                <a:latin typeface="Arial" pitchFamily="34" charset="0"/>
                <a:cs typeface="Arial" pitchFamily="34" charset="0"/>
              </a:rPr>
              <a:t/>
            </a:r>
            <a:br>
              <a:rPr lang="es-EC" sz="1800" b="1" dirty="0" smtClean="0">
                <a:latin typeface="Arial" pitchFamily="34" charset="0"/>
                <a:cs typeface="Arial" pitchFamily="34" charset="0"/>
              </a:rPr>
            </a:br>
            <a:r>
              <a:rPr lang="es-EC" sz="1800" b="1" dirty="0" smtClean="0">
                <a:latin typeface="Arial" pitchFamily="34" charset="0"/>
                <a:cs typeface="Arial" pitchFamily="34" charset="0"/>
              </a:rPr>
              <a:t>Autores:</a:t>
            </a:r>
            <a:br>
              <a:rPr lang="es-EC" sz="1800" b="1" dirty="0" smtClean="0">
                <a:latin typeface="Arial" pitchFamily="34" charset="0"/>
                <a:cs typeface="Arial" pitchFamily="34" charset="0"/>
              </a:rPr>
            </a:br>
            <a:r>
              <a:rPr lang="es-EC" sz="1800" b="1" dirty="0" smtClean="0">
                <a:latin typeface="Arial" pitchFamily="34" charset="0"/>
                <a:cs typeface="Arial" pitchFamily="34" charset="0"/>
              </a:rPr>
              <a:t>Ing. Cristina Flores Urgiles</a:t>
            </a:r>
            <a:br>
              <a:rPr lang="es-EC" sz="1800" b="1" dirty="0" smtClean="0">
                <a:latin typeface="Arial" pitchFamily="34" charset="0"/>
                <a:cs typeface="Arial" pitchFamily="34" charset="0"/>
              </a:rPr>
            </a:br>
            <a:r>
              <a:rPr lang="es-EC" sz="1800" b="1" dirty="0" smtClean="0">
                <a:latin typeface="Arial" pitchFamily="34" charset="0"/>
                <a:cs typeface="Arial" pitchFamily="34" charset="0"/>
              </a:rPr>
              <a:t>Ing. Cristhian Flores Urgiles</a:t>
            </a:r>
            <a:br>
              <a:rPr lang="es-EC" sz="1800" b="1" dirty="0" smtClean="0">
                <a:latin typeface="Arial" pitchFamily="34" charset="0"/>
                <a:cs typeface="Arial" pitchFamily="34" charset="0"/>
              </a:rPr>
            </a:br>
            <a:r>
              <a:rPr lang="es-EC" sz="1800" b="1" dirty="0">
                <a:latin typeface="Arial" pitchFamily="34" charset="0"/>
                <a:cs typeface="Arial" pitchFamily="34" charset="0"/>
              </a:rPr>
              <a:t/>
            </a:r>
            <a:br>
              <a:rPr lang="es-EC" sz="1800" b="1" dirty="0">
                <a:latin typeface="Arial" pitchFamily="34" charset="0"/>
                <a:cs typeface="Arial" pitchFamily="34" charset="0"/>
              </a:rPr>
            </a:br>
            <a:r>
              <a:rPr lang="es-EC" sz="1800" b="1" dirty="0" smtClean="0">
                <a:latin typeface="Arial" pitchFamily="34" charset="0"/>
                <a:cs typeface="Arial" pitchFamily="34" charset="0"/>
              </a:rPr>
              <a:t/>
            </a:r>
            <a:br>
              <a:rPr lang="es-EC" sz="1800" b="1" dirty="0" smtClean="0">
                <a:latin typeface="Arial" pitchFamily="34" charset="0"/>
                <a:cs typeface="Arial" pitchFamily="34" charset="0"/>
              </a:rPr>
            </a:br>
            <a:r>
              <a:rPr lang="es-EC" sz="1800" b="1" dirty="0" smtClean="0">
                <a:latin typeface="Arial" pitchFamily="34" charset="0"/>
                <a:cs typeface="Arial" pitchFamily="34" charset="0"/>
              </a:rPr>
              <a:t>SANGOLQUÍ, MAYO 2015</a:t>
            </a:r>
            <a:endParaRPr lang="es-EC" sz="1800" b="1" dirty="0">
              <a:latin typeface="Arial" pitchFamily="34" charset="0"/>
              <a:cs typeface="Arial"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67744" y="116633"/>
            <a:ext cx="4752528" cy="14501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Imagen 5"/>
          <p:cNvPicPr/>
          <p:nvPr/>
        </p:nvPicPr>
        <p:blipFill>
          <a:blip r:embed="rId3">
            <a:extLst>
              <a:ext uri="{28A0092B-C50C-407E-A947-70E740481C1C}">
                <a14:useLocalDpi xmlns:a14="http://schemas.microsoft.com/office/drawing/2010/main" val="0"/>
              </a:ext>
            </a:extLst>
          </a:blip>
          <a:srcRect/>
          <a:stretch>
            <a:fillRect/>
          </a:stretch>
        </p:blipFill>
        <p:spPr bwMode="auto">
          <a:xfrm>
            <a:off x="7852410" y="6287219"/>
            <a:ext cx="1211580" cy="476250"/>
          </a:xfrm>
          <a:prstGeom prst="rect">
            <a:avLst/>
          </a:prstGeom>
          <a:noFill/>
          <a:ln>
            <a:noFill/>
          </a:ln>
        </p:spPr>
      </p:pic>
    </p:spTree>
    <p:extLst>
      <p:ext uri="{BB962C8B-B14F-4D97-AF65-F5344CB8AC3E}">
        <p14:creationId xmlns:p14="http://schemas.microsoft.com/office/powerpoint/2010/main" val="876667069"/>
      </p:ext>
    </p:extLst>
  </p:cSld>
  <p:clrMapOvr>
    <a:masterClrMapping/>
  </p:clrMapOvr>
  <mc:AlternateContent xmlns:mc="http://schemas.openxmlformats.org/markup-compatibility/2006" xmlns:p14="http://schemas.microsoft.com/office/powerpoint/2010/main">
    <mc:Choice Requires="p14">
      <p:transition spd="slow" p14:dur="2000">
        <p14:flythroug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b="1" dirty="0"/>
              <a:t>METODOLOGÍA DE ASEGURAMIENTO DE APLICATIVOS WEB</a:t>
            </a:r>
            <a:endParaRPr lang="es-MX" sz="4000" dirty="0"/>
          </a:p>
        </p:txBody>
      </p:sp>
      <p:sp>
        <p:nvSpPr>
          <p:cNvPr id="3" name="Marcador de contenido 2"/>
          <p:cNvSpPr>
            <a:spLocks noGrp="1"/>
          </p:cNvSpPr>
          <p:nvPr>
            <p:ph idx="1"/>
          </p:nvPr>
        </p:nvSpPr>
        <p:spPr/>
        <p:txBody>
          <a:bodyPr>
            <a:normAutofit fontScale="92500" lnSpcReduction="10000"/>
          </a:bodyPr>
          <a:lstStyle/>
          <a:p>
            <a:pPr algn="just"/>
            <a:r>
              <a:rPr lang="es-MX" sz="3300" b="1" dirty="0">
                <a:solidFill>
                  <a:schemeClr val="tx1"/>
                </a:solidFill>
              </a:rPr>
              <a:t>WASC (WEB APPLICACTION SECURITY CONSORTIUM</a:t>
            </a:r>
            <a:r>
              <a:rPr lang="es-MX" sz="3300" b="1" dirty="0" smtClean="0">
                <a:solidFill>
                  <a:schemeClr val="tx1"/>
                </a:solidFill>
              </a:rPr>
              <a:t>).- </a:t>
            </a:r>
            <a:r>
              <a:rPr lang="es-ES" sz="3300" dirty="0"/>
              <a:t>P</a:t>
            </a:r>
            <a:r>
              <a:rPr lang="es-ES" sz="3300" dirty="0" smtClean="0"/>
              <a:t>roporciona </a:t>
            </a:r>
            <a:r>
              <a:rPr lang="es-ES" sz="3300" dirty="0"/>
              <a:t>un entendimiento y comprensión más profunda de los riesgos de seguridad que amenazan los sitios </a:t>
            </a:r>
            <a:r>
              <a:rPr lang="es-ES" sz="3300" dirty="0" smtClean="0"/>
              <a:t>web.</a:t>
            </a:r>
          </a:p>
          <a:p>
            <a:pPr lvl="2"/>
            <a:r>
              <a:rPr lang="es-ES" sz="2200" dirty="0"/>
              <a:t>1.	Autenticación</a:t>
            </a:r>
            <a:endParaRPr lang="es-MX" sz="2200" dirty="0"/>
          </a:p>
          <a:p>
            <a:pPr lvl="2"/>
            <a:r>
              <a:rPr lang="es-ES" sz="2200" dirty="0"/>
              <a:t>2.	Autorización</a:t>
            </a:r>
            <a:endParaRPr lang="es-MX" sz="2200" dirty="0"/>
          </a:p>
          <a:p>
            <a:pPr lvl="2"/>
            <a:r>
              <a:rPr lang="es-ES" sz="2200" dirty="0"/>
              <a:t>3.	Ataques en la parte cliente</a:t>
            </a:r>
            <a:endParaRPr lang="es-MX" sz="2200" dirty="0"/>
          </a:p>
          <a:p>
            <a:pPr lvl="2"/>
            <a:r>
              <a:rPr lang="es-ES" sz="2200" dirty="0"/>
              <a:t>4.	Ejecución de comandos</a:t>
            </a:r>
            <a:endParaRPr lang="es-MX" sz="2200" dirty="0"/>
          </a:p>
          <a:p>
            <a:pPr lvl="2"/>
            <a:r>
              <a:rPr lang="es-ES" sz="2200" dirty="0"/>
              <a:t>5.	Revelación de información</a:t>
            </a:r>
            <a:endParaRPr lang="es-MX" sz="2200" dirty="0"/>
          </a:p>
          <a:p>
            <a:pPr lvl="2"/>
            <a:r>
              <a:rPr lang="es-ES" sz="2200" dirty="0"/>
              <a:t>6.	Ataques </a:t>
            </a:r>
            <a:r>
              <a:rPr lang="es-ES" sz="2200" dirty="0" err="1" smtClean="0"/>
              <a:t>Lóg</a:t>
            </a:r>
            <a:endParaRPr lang="es-ES" sz="2200" dirty="0" smtClean="0"/>
          </a:p>
          <a:p>
            <a:endParaRPr lang="es-ES" sz="2800" dirty="0"/>
          </a:p>
          <a:p>
            <a:endParaRPr lang="es-ES" sz="2800" dirty="0" smtClean="0"/>
          </a:p>
          <a:p>
            <a:endParaRPr lang="es-MX" sz="2800" dirty="0"/>
          </a:p>
          <a:p>
            <a:pPr algn="just"/>
            <a:endParaRPr lang="es-MX" sz="2800" dirty="0">
              <a:solidFill>
                <a:schemeClr val="tx1"/>
              </a:solidFill>
            </a:endParaRPr>
          </a:p>
        </p:txBody>
      </p:sp>
    </p:spTree>
    <p:extLst>
      <p:ext uri="{BB962C8B-B14F-4D97-AF65-F5344CB8AC3E}">
        <p14:creationId xmlns:p14="http://schemas.microsoft.com/office/powerpoint/2010/main" val="395683274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b="1" dirty="0" smtClean="0"/>
              <a:t>METODOLOGÍA DE ASEGURAMIENTO DE APLICATIVOS WEB</a:t>
            </a:r>
            <a:endParaRPr lang="es-MX" sz="4000" b="1" dirty="0"/>
          </a:p>
        </p:txBody>
      </p:sp>
      <p:sp>
        <p:nvSpPr>
          <p:cNvPr id="3" name="Marcador de contenido 2"/>
          <p:cNvSpPr>
            <a:spLocks noGrp="1"/>
          </p:cNvSpPr>
          <p:nvPr>
            <p:ph idx="1"/>
          </p:nvPr>
        </p:nvSpPr>
        <p:spPr/>
        <p:txBody>
          <a:bodyPr>
            <a:normAutofit fontScale="70000" lnSpcReduction="20000"/>
          </a:bodyPr>
          <a:lstStyle/>
          <a:p>
            <a:r>
              <a:rPr lang="es-MX" sz="3000" b="1" dirty="0" smtClean="0"/>
              <a:t>Indicadores de Selección:</a:t>
            </a:r>
          </a:p>
          <a:p>
            <a:pPr>
              <a:buFont typeface="Wingdings" panose="05000000000000000000" pitchFamily="2" charset="2"/>
              <a:buChar char="v"/>
            </a:pPr>
            <a:r>
              <a:rPr lang="es-ES" sz="3200" dirty="0" smtClean="0"/>
              <a:t> Versión </a:t>
            </a:r>
            <a:r>
              <a:rPr lang="es-ES" sz="3200" dirty="0"/>
              <a:t>vigente (VV</a:t>
            </a:r>
            <a:r>
              <a:rPr lang="es-ES" sz="3200" dirty="0" smtClean="0"/>
              <a:t>)</a:t>
            </a:r>
          </a:p>
          <a:p>
            <a:pPr>
              <a:buFont typeface="Wingdings" panose="05000000000000000000" pitchFamily="2" charset="2"/>
              <a:buChar char="v"/>
            </a:pPr>
            <a:r>
              <a:rPr lang="es-ES" sz="3200" dirty="0" smtClean="0"/>
              <a:t> Tiempo </a:t>
            </a:r>
            <a:r>
              <a:rPr lang="es-ES" sz="3200" dirty="0"/>
              <a:t>desde su primera versión (PV</a:t>
            </a:r>
            <a:r>
              <a:rPr lang="es-ES" sz="3200" dirty="0" smtClean="0"/>
              <a:t>)</a:t>
            </a:r>
          </a:p>
          <a:p>
            <a:pPr>
              <a:buFont typeface="Wingdings" panose="05000000000000000000" pitchFamily="2" charset="2"/>
              <a:buChar char="v"/>
            </a:pPr>
            <a:r>
              <a:rPr lang="es-ES" sz="3200" dirty="0" smtClean="0"/>
              <a:t> </a:t>
            </a:r>
            <a:r>
              <a:rPr lang="es-ES" sz="3200" dirty="0"/>
              <a:t>Metodología basada en Riesgos (</a:t>
            </a:r>
            <a:r>
              <a:rPr lang="es-ES" sz="3200" dirty="0" smtClean="0"/>
              <a:t>MR)</a:t>
            </a:r>
          </a:p>
          <a:p>
            <a:pPr>
              <a:buFont typeface="Wingdings" panose="05000000000000000000" pitchFamily="2" charset="2"/>
              <a:buChar char="v"/>
            </a:pPr>
            <a:r>
              <a:rPr lang="es-ES" sz="3200" dirty="0" smtClean="0"/>
              <a:t> Documentación </a:t>
            </a:r>
            <a:r>
              <a:rPr lang="es-ES" sz="3200" dirty="0"/>
              <a:t>al Español (DE</a:t>
            </a:r>
            <a:r>
              <a:rPr lang="es-ES" sz="3200" dirty="0" smtClean="0"/>
              <a:t>)</a:t>
            </a:r>
          </a:p>
          <a:p>
            <a:pPr>
              <a:buFont typeface="Wingdings" panose="05000000000000000000" pitchFamily="2" charset="2"/>
              <a:buChar char="v"/>
            </a:pPr>
            <a:r>
              <a:rPr lang="es-ES" sz="3200" dirty="0" smtClean="0"/>
              <a:t> </a:t>
            </a:r>
            <a:r>
              <a:rPr lang="es-ES" sz="3200" dirty="0"/>
              <a:t>Recomendaciones de Seguridad (RS</a:t>
            </a:r>
            <a:r>
              <a:rPr lang="es-ES" sz="3200" dirty="0" smtClean="0"/>
              <a:t>)</a:t>
            </a:r>
          </a:p>
          <a:p>
            <a:pPr>
              <a:buFont typeface="Wingdings" panose="05000000000000000000" pitchFamily="2" charset="2"/>
              <a:buChar char="v"/>
            </a:pPr>
            <a:r>
              <a:rPr lang="es-ES" sz="3200" dirty="0" smtClean="0"/>
              <a:t> </a:t>
            </a:r>
            <a:r>
              <a:rPr lang="es-ES" sz="3200" dirty="0"/>
              <a:t>Basada en MITRE VULNERABILITY (MV) </a:t>
            </a:r>
            <a:endParaRPr lang="es-ES" sz="3200" dirty="0" smtClean="0"/>
          </a:p>
          <a:p>
            <a:pPr>
              <a:buFont typeface="Wingdings" panose="05000000000000000000" pitchFamily="2" charset="2"/>
              <a:buChar char="v"/>
            </a:pPr>
            <a:r>
              <a:rPr lang="es-ES" sz="3200" dirty="0" smtClean="0"/>
              <a:t> </a:t>
            </a:r>
            <a:r>
              <a:rPr lang="es-ES" sz="3200" dirty="0"/>
              <a:t>Metodología de Pruebas (MP)</a:t>
            </a:r>
            <a:endParaRPr lang="es-MX" sz="3200" dirty="0"/>
          </a:p>
          <a:p>
            <a:r>
              <a:rPr lang="es-ES" sz="3200" b="1" dirty="0"/>
              <a:t/>
            </a:r>
            <a:br>
              <a:rPr lang="es-ES" sz="3200" b="1" dirty="0"/>
            </a:br>
            <a:endParaRPr lang="es-MX" sz="3000" dirty="0"/>
          </a:p>
        </p:txBody>
      </p:sp>
    </p:spTree>
    <p:extLst>
      <p:ext uri="{BB962C8B-B14F-4D97-AF65-F5344CB8AC3E}">
        <p14:creationId xmlns:p14="http://schemas.microsoft.com/office/powerpoint/2010/main" val="425325997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b="1" dirty="0"/>
              <a:t>METODOLOGÍA DE ASEGURAMIENTO DE APLICATIVOS WEB</a:t>
            </a:r>
            <a:endParaRPr lang="es-MX" sz="4000" dirty="0"/>
          </a:p>
        </p:txBody>
      </p:sp>
      <p:graphicFrame>
        <p:nvGraphicFramePr>
          <p:cNvPr id="4" name="Tabla 3"/>
          <p:cNvGraphicFramePr>
            <a:graphicFrameLocks noGrp="1"/>
          </p:cNvGraphicFramePr>
          <p:nvPr>
            <p:extLst>
              <p:ext uri="{D42A27DB-BD31-4B8C-83A1-F6EECF244321}">
                <p14:modId xmlns:p14="http://schemas.microsoft.com/office/powerpoint/2010/main" val="151766962"/>
              </p:ext>
            </p:extLst>
          </p:nvPr>
        </p:nvGraphicFramePr>
        <p:xfrm>
          <a:off x="251518" y="2276872"/>
          <a:ext cx="8280932" cy="2089956"/>
        </p:xfrm>
        <a:graphic>
          <a:graphicData uri="http://schemas.openxmlformats.org/drawingml/2006/table">
            <a:tbl>
              <a:tblPr firstRow="1" firstCol="1" bandRow="1">
                <a:tableStyleId>{5C22544A-7EE6-4342-B048-85BDC9FD1C3A}</a:tableStyleId>
              </a:tblPr>
              <a:tblGrid>
                <a:gridCol w="1728194"/>
                <a:gridCol w="792088"/>
                <a:gridCol w="1008112"/>
                <a:gridCol w="1008112"/>
                <a:gridCol w="864096"/>
                <a:gridCol w="1224136"/>
                <a:gridCol w="720080"/>
                <a:gridCol w="936114"/>
              </a:tblGrid>
              <a:tr h="468052">
                <a:tc>
                  <a:txBody>
                    <a:bodyPr/>
                    <a:lstStyle/>
                    <a:p>
                      <a:pPr algn="just">
                        <a:lnSpc>
                          <a:spcPct val="150000"/>
                        </a:lnSpc>
                        <a:spcAft>
                          <a:spcPts val="0"/>
                        </a:spcAft>
                      </a:pPr>
                      <a:r>
                        <a:rPr lang="es-ES" sz="2000" dirty="0">
                          <a:effectLst/>
                        </a:rPr>
                        <a:t> </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500" dirty="0" smtClean="0">
                          <a:effectLst/>
                        </a:rPr>
                        <a:t>Versión Vigente</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500" dirty="0" smtClean="0">
                          <a:effectLst/>
                          <a:latin typeface="+mn-lt"/>
                          <a:ea typeface="+mn-ea"/>
                          <a:cs typeface="+mn-cs"/>
                        </a:rPr>
                        <a:t>Tiempo</a:t>
                      </a:r>
                      <a:r>
                        <a:rPr lang="es-ES" sz="1500" baseline="0" dirty="0" smtClean="0">
                          <a:effectLst/>
                          <a:latin typeface="+mn-lt"/>
                          <a:ea typeface="+mn-ea"/>
                          <a:cs typeface="+mn-cs"/>
                        </a:rPr>
                        <a:t> Versión</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500" dirty="0" smtClean="0">
                          <a:effectLst/>
                          <a:latin typeface="+mn-lt"/>
                          <a:ea typeface="+mn-ea"/>
                          <a:cs typeface="+mn-cs"/>
                        </a:rPr>
                        <a:t>Basada</a:t>
                      </a:r>
                      <a:r>
                        <a:rPr lang="es-ES" sz="1500" baseline="0" dirty="0" smtClean="0">
                          <a:effectLst/>
                          <a:latin typeface="+mn-lt"/>
                          <a:ea typeface="+mn-ea"/>
                          <a:cs typeface="+mn-cs"/>
                        </a:rPr>
                        <a:t> Riesgos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500" baseline="0" dirty="0" smtClean="0">
                          <a:effectLst/>
                        </a:rPr>
                        <a:t> Doc.</a:t>
                      </a:r>
                    </a:p>
                    <a:p>
                      <a:pPr algn="ctr">
                        <a:lnSpc>
                          <a:spcPct val="150000"/>
                        </a:lnSpc>
                        <a:spcAft>
                          <a:spcPts val="0"/>
                        </a:spcAft>
                      </a:pPr>
                      <a:r>
                        <a:rPr lang="es-ES" sz="1500" baseline="0" dirty="0" smtClean="0">
                          <a:effectLst/>
                        </a:rPr>
                        <a:t>Español</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500" dirty="0" smtClean="0">
                          <a:effectLst/>
                        </a:rPr>
                        <a:t>Rec.</a:t>
                      </a:r>
                    </a:p>
                    <a:p>
                      <a:pPr algn="ctr">
                        <a:lnSpc>
                          <a:spcPct val="150000"/>
                        </a:lnSpc>
                        <a:spcAft>
                          <a:spcPts val="0"/>
                        </a:spcAft>
                      </a:pPr>
                      <a:r>
                        <a:rPr lang="es-ES" sz="1500" dirty="0" smtClean="0">
                          <a:effectLst/>
                          <a:latin typeface="Calibri" panose="020F0502020204030204" pitchFamily="34" charset="0"/>
                          <a:ea typeface="Calibri" panose="020F0502020204030204" pitchFamily="34" charset="0"/>
                          <a:cs typeface="Times New Roman" panose="02020603050405020304" pitchFamily="18" charset="0"/>
                        </a:rPr>
                        <a:t>Seguridad</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500" dirty="0" smtClean="0">
                          <a:effectLst/>
                        </a:rPr>
                        <a:t>MITRE</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1500" dirty="0" smtClean="0">
                          <a:effectLst/>
                        </a:rPr>
                        <a:t>Método</a:t>
                      </a:r>
                      <a:r>
                        <a:rPr lang="es-ES" sz="1500" baseline="0" dirty="0" smtClean="0">
                          <a:effectLst/>
                        </a:rPr>
                        <a:t> Pruebas</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052">
                <a:tc>
                  <a:txBody>
                    <a:bodyPr/>
                    <a:lstStyle/>
                    <a:p>
                      <a:pPr algn="just">
                        <a:lnSpc>
                          <a:spcPct val="150000"/>
                        </a:lnSpc>
                        <a:spcAft>
                          <a:spcPts val="0"/>
                        </a:spcAft>
                      </a:pPr>
                      <a:r>
                        <a:rPr lang="es-ES" sz="1500" dirty="0">
                          <a:effectLst/>
                        </a:rPr>
                        <a:t>OWASP Top </a:t>
                      </a:r>
                      <a:r>
                        <a:rPr lang="es-ES" sz="1500" dirty="0" smtClean="0">
                          <a:effectLst/>
                        </a:rPr>
                        <a:t>10 </a:t>
                      </a:r>
                      <a:r>
                        <a:rPr lang="es-ES" sz="1500" dirty="0">
                          <a:effectLst/>
                        </a:rPr>
                        <a:t>2013</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2013</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12 años</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052">
                <a:tc>
                  <a:txBody>
                    <a:bodyPr/>
                    <a:lstStyle/>
                    <a:p>
                      <a:pPr algn="just">
                        <a:lnSpc>
                          <a:spcPct val="150000"/>
                        </a:lnSpc>
                        <a:spcAft>
                          <a:spcPts val="0"/>
                        </a:spcAft>
                      </a:pPr>
                      <a:r>
                        <a:rPr lang="es-ES" sz="1500">
                          <a:effectLst/>
                        </a:rPr>
                        <a:t>WASC Tc v2.0</a:t>
                      </a:r>
                      <a:endParaRPr lang="es-MX" sz="15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2010</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11 años</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No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No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8052">
                <a:tc>
                  <a:txBody>
                    <a:bodyPr/>
                    <a:lstStyle/>
                    <a:p>
                      <a:pPr algn="just">
                        <a:lnSpc>
                          <a:spcPct val="150000"/>
                        </a:lnSpc>
                        <a:spcAft>
                          <a:spcPts val="0"/>
                        </a:spcAft>
                      </a:pPr>
                      <a:r>
                        <a:rPr lang="es-ES" sz="1500" dirty="0">
                          <a:effectLst/>
                        </a:rPr>
                        <a:t>CWE/SANS Top 25</a:t>
                      </a:r>
                      <a:endParaRPr lang="es-MX"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2011</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6 años</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No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No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a:effectLst/>
                        </a:rPr>
                        <a:t>Si</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a:effectLst/>
                        </a:rPr>
                        <a:t>Si</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a:effectLst/>
                        </a:rPr>
                        <a:t>Si</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71408515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sz="5000" b="1" dirty="0" smtClean="0"/>
              <a:t>OWASP TOP </a:t>
            </a:r>
            <a:r>
              <a:rPr lang="es-MX" sz="5000" b="1" dirty="0" smtClean="0"/>
              <a:t>10</a:t>
            </a:r>
            <a:endParaRPr lang="es-MX" b="1" dirty="0"/>
          </a:p>
        </p:txBody>
      </p:sp>
      <p:sp>
        <p:nvSpPr>
          <p:cNvPr id="3" name="Marcador de contenido 2"/>
          <p:cNvSpPr>
            <a:spLocks noGrp="1"/>
          </p:cNvSpPr>
          <p:nvPr>
            <p:ph idx="1"/>
          </p:nvPr>
        </p:nvSpPr>
        <p:spPr>
          <a:xfrm>
            <a:off x="496629" y="1988840"/>
            <a:ext cx="7886700" cy="4567361"/>
          </a:xfrm>
        </p:spPr>
        <p:txBody>
          <a:bodyPr>
            <a:normAutofit/>
          </a:bodyPr>
          <a:lstStyle/>
          <a:p>
            <a:r>
              <a:rPr lang="es-MX" b="1" dirty="0" smtClean="0"/>
              <a:t>RIESGOS DETALLADOS EN OWASP TOP 10</a:t>
            </a:r>
          </a:p>
          <a:p>
            <a:pPr lvl="1"/>
            <a:r>
              <a:rPr lang="es-MX" dirty="0" smtClean="0"/>
              <a:t>A1. INYECCIÓN </a:t>
            </a:r>
          </a:p>
          <a:p>
            <a:pPr lvl="1"/>
            <a:r>
              <a:rPr lang="es-MX" dirty="0" smtClean="0"/>
              <a:t>A2. PÉRDIDAD DE AUTENTICACIÓN Y GESTIÓN DE SESIONES</a:t>
            </a:r>
          </a:p>
          <a:p>
            <a:pPr lvl="1"/>
            <a:r>
              <a:rPr lang="es-MX" dirty="0" smtClean="0"/>
              <a:t>A3. SECUENCIA DE COMANDOS EN SITIOS CRUZADOS (XSS)</a:t>
            </a:r>
          </a:p>
          <a:p>
            <a:pPr lvl="1"/>
            <a:r>
              <a:rPr lang="es-MX" dirty="0" smtClean="0"/>
              <a:t>A4. REFERENCIA DIRECTA INSEGURA DE OBJETOS</a:t>
            </a:r>
          </a:p>
          <a:p>
            <a:pPr lvl="1"/>
            <a:r>
              <a:rPr lang="es-MX" dirty="0" smtClean="0"/>
              <a:t>A5. CONFIGURACIÓN DE SEGURIDAD INCORRECTA</a:t>
            </a:r>
          </a:p>
          <a:p>
            <a:pPr lvl="1"/>
            <a:r>
              <a:rPr lang="es-MX" dirty="0" smtClean="0"/>
              <a:t>A6. EXPOSICIÓN DE DATOS SENSIBLES</a:t>
            </a:r>
          </a:p>
          <a:p>
            <a:pPr lvl="1"/>
            <a:r>
              <a:rPr lang="es-MX" dirty="0" smtClean="0"/>
              <a:t>A7. AUSENCIA DE CONTROL DE ACCESO A FUNCIONES</a:t>
            </a:r>
          </a:p>
          <a:p>
            <a:pPr lvl="1"/>
            <a:r>
              <a:rPr lang="es-MX" dirty="0" smtClean="0"/>
              <a:t>A8. FALSIFICACIÓN DE PETICIONES EN SITIOS CRUZADOS (CSRF)</a:t>
            </a:r>
          </a:p>
          <a:p>
            <a:pPr lvl="1"/>
            <a:r>
              <a:rPr lang="es-MX" dirty="0" smtClean="0"/>
              <a:t>A9. UTILIZACIÓN DE COMPONENTES CON VULNERABILIDADES CONOCIDAS</a:t>
            </a:r>
          </a:p>
          <a:p>
            <a:pPr lvl="1"/>
            <a:r>
              <a:rPr lang="es-MX" dirty="0" smtClean="0"/>
              <a:t>A10. REDIRECCIONES Y REENVÍOS NO VALIDADOS</a:t>
            </a:r>
          </a:p>
          <a:p>
            <a:endParaRPr lang="es-MX" b="1" dirty="0"/>
          </a:p>
          <a:p>
            <a:endParaRPr lang="es-MX" dirty="0"/>
          </a:p>
        </p:txBody>
      </p:sp>
    </p:spTree>
    <p:extLst>
      <p:ext uri="{BB962C8B-B14F-4D97-AF65-F5344CB8AC3E}">
        <p14:creationId xmlns:p14="http://schemas.microsoft.com/office/powerpoint/2010/main" val="418778225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Marcador de contenido 4"/>
          <p:cNvPicPr>
            <a:picLocks noGrp="1" noChangeAspect="1"/>
          </p:cNvPicPr>
          <p:nvPr>
            <p:ph idx="1"/>
          </p:nvPr>
        </p:nvPicPr>
        <p:blipFill>
          <a:blip r:embed="rId2"/>
          <a:stretch>
            <a:fillRect/>
          </a:stretch>
        </p:blipFill>
        <p:spPr>
          <a:xfrm>
            <a:off x="179511" y="188640"/>
            <a:ext cx="8786481" cy="5760640"/>
          </a:xfrm>
          <a:prstGeom prst="rect">
            <a:avLst/>
          </a:prstGeom>
        </p:spPr>
      </p:pic>
    </p:spTree>
    <p:extLst>
      <p:ext uri="{BB962C8B-B14F-4D97-AF65-F5344CB8AC3E}">
        <p14:creationId xmlns:p14="http://schemas.microsoft.com/office/powerpoint/2010/main" val="25883218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METODOLOGÍA DE LA AUDITORÍA</a:t>
            </a:r>
            <a:endParaRPr lang="es-MX" b="1" dirty="0"/>
          </a:p>
        </p:txBody>
      </p:sp>
      <p:sp>
        <p:nvSpPr>
          <p:cNvPr id="5" name="Marcador de contenido 4"/>
          <p:cNvSpPr>
            <a:spLocks noGrp="1"/>
          </p:cNvSpPr>
          <p:nvPr>
            <p:ph idx="1"/>
          </p:nvPr>
        </p:nvSpPr>
        <p:spPr/>
        <p:txBody>
          <a:bodyPr>
            <a:normAutofit fontScale="92500" lnSpcReduction="20000"/>
          </a:bodyPr>
          <a:lstStyle/>
          <a:p>
            <a:pPr lvl="0"/>
            <a:r>
              <a:rPr lang="es-ES" b="1" dirty="0"/>
              <a:t>FASE I. Planificación de la auditoría</a:t>
            </a:r>
            <a:endParaRPr lang="es-MX" dirty="0"/>
          </a:p>
          <a:p>
            <a:pPr lvl="1"/>
            <a:r>
              <a:rPr lang="es-ES" dirty="0"/>
              <a:t>Plan de auditoria preliminar</a:t>
            </a:r>
            <a:endParaRPr lang="es-MX" dirty="0"/>
          </a:p>
          <a:p>
            <a:pPr lvl="1"/>
            <a:r>
              <a:rPr lang="es-ES" dirty="0"/>
              <a:t>Comprensión de la organización, procesos de negocio y sistemas</a:t>
            </a:r>
            <a:endParaRPr lang="es-MX" dirty="0"/>
          </a:p>
          <a:p>
            <a:pPr lvl="1"/>
            <a:r>
              <a:rPr lang="es-ES" dirty="0"/>
              <a:t>Definición del programa y alcance de la auditoría</a:t>
            </a:r>
            <a:endParaRPr lang="es-MX" dirty="0"/>
          </a:p>
          <a:p>
            <a:pPr lvl="0"/>
            <a:r>
              <a:rPr lang="es-ES" b="1" dirty="0"/>
              <a:t>FASE II. Ejecución de la auditoría</a:t>
            </a:r>
            <a:endParaRPr lang="es-MX" dirty="0"/>
          </a:p>
          <a:p>
            <a:pPr lvl="1"/>
            <a:r>
              <a:rPr lang="es-ES" dirty="0"/>
              <a:t>Evaluación </a:t>
            </a:r>
            <a:r>
              <a:rPr lang="es-ES" dirty="0" smtClean="0"/>
              <a:t>de controles existentes</a:t>
            </a:r>
            <a:endParaRPr lang="es-MX" dirty="0"/>
          </a:p>
          <a:p>
            <a:pPr lvl="1"/>
            <a:r>
              <a:rPr lang="es-ES" dirty="0"/>
              <a:t>Diseño de las pruebas de auditoría</a:t>
            </a:r>
            <a:endParaRPr lang="es-MX" dirty="0"/>
          </a:p>
          <a:p>
            <a:pPr lvl="1"/>
            <a:r>
              <a:rPr lang="es-ES" dirty="0"/>
              <a:t>Ejecución de las pruebas de auditoría</a:t>
            </a:r>
            <a:endParaRPr lang="es-MX" dirty="0"/>
          </a:p>
          <a:p>
            <a:pPr lvl="1"/>
            <a:r>
              <a:rPr lang="es-ES" dirty="0"/>
              <a:t>Evaluación del resultado de las pruebas de </a:t>
            </a:r>
            <a:r>
              <a:rPr lang="es-ES" dirty="0" smtClean="0"/>
              <a:t>auditoría</a:t>
            </a:r>
          </a:p>
          <a:p>
            <a:pPr lvl="0" algn="just"/>
            <a:r>
              <a:rPr lang="es-ES" b="1" dirty="0"/>
              <a:t>FASE III. Comunicación de los resultados</a:t>
            </a:r>
            <a:endParaRPr lang="es-MX" dirty="0"/>
          </a:p>
          <a:p>
            <a:pPr lvl="1" algn="just"/>
            <a:r>
              <a:rPr lang="es-ES" dirty="0"/>
              <a:t>Elaboración del informe con los resultados de la auditoría</a:t>
            </a:r>
            <a:endParaRPr lang="es-MX" dirty="0"/>
          </a:p>
          <a:p>
            <a:pPr lvl="1" algn="just"/>
            <a:r>
              <a:rPr lang="es-ES" dirty="0"/>
              <a:t>Seguimiento a las observaciones de la auditoría </a:t>
            </a:r>
            <a:endParaRPr lang="es-ES" dirty="0" smtClean="0"/>
          </a:p>
          <a:p>
            <a:pPr lvl="1" algn="just"/>
            <a:endParaRPr lang="es-ES" dirty="0" smtClean="0"/>
          </a:p>
          <a:p>
            <a:pPr marL="201168" lvl="1" indent="0" algn="just">
              <a:buNone/>
            </a:pPr>
            <a:r>
              <a:rPr lang="es-ES" b="1" i="1" dirty="0"/>
              <a:t>(Melena </a:t>
            </a:r>
            <a:r>
              <a:rPr lang="es-ES" b="1" i="1" dirty="0" err="1"/>
              <a:t>Yanez</a:t>
            </a:r>
            <a:r>
              <a:rPr lang="es-ES" b="1" i="1" dirty="0"/>
              <a:t> &amp; Muñoz </a:t>
            </a:r>
            <a:r>
              <a:rPr lang="es-ES" b="1" i="1" dirty="0" err="1"/>
              <a:t>Ibsen</a:t>
            </a:r>
            <a:r>
              <a:rPr lang="es-ES" b="1" i="1" dirty="0"/>
              <a:t>, </a:t>
            </a:r>
            <a:r>
              <a:rPr lang="es-ES" b="1" i="1" dirty="0" smtClean="0"/>
              <a:t>2011)</a:t>
            </a:r>
            <a:endParaRPr lang="es-ES" b="1" i="1" dirty="0"/>
          </a:p>
          <a:p>
            <a:pPr lvl="1"/>
            <a:endParaRPr lang="es-MX" dirty="0"/>
          </a:p>
          <a:p>
            <a:pPr marL="0" indent="0">
              <a:buNone/>
            </a:pPr>
            <a:endParaRPr lang="es-MX" dirty="0"/>
          </a:p>
        </p:txBody>
      </p:sp>
    </p:spTree>
    <p:extLst>
      <p:ext uri="{BB962C8B-B14F-4D97-AF65-F5344CB8AC3E}">
        <p14:creationId xmlns:p14="http://schemas.microsoft.com/office/powerpoint/2010/main" val="428267112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MX" sz="6000" b="1" dirty="0" smtClean="0"/>
              <a:t>EJECUCIÓN DE LA  AUDITORÍA </a:t>
            </a:r>
            <a:endParaRPr lang="es-MX" sz="6000" b="1" dirty="0"/>
          </a:p>
        </p:txBody>
      </p:sp>
    </p:spTree>
    <p:extLst>
      <p:ext uri="{BB962C8B-B14F-4D97-AF65-F5344CB8AC3E}">
        <p14:creationId xmlns:p14="http://schemas.microsoft.com/office/powerpoint/2010/main" val="67845928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22960" y="286605"/>
            <a:ext cx="7543800" cy="1198180"/>
          </a:xfrm>
        </p:spPr>
        <p:txBody>
          <a:bodyPr>
            <a:normAutofit fontScale="90000"/>
          </a:bodyPr>
          <a:lstStyle/>
          <a:p>
            <a:pPr lvl="0"/>
            <a:r>
              <a:rPr lang="es-ES" b="1" dirty="0" smtClean="0"/>
              <a:t/>
            </a:r>
            <a:br>
              <a:rPr lang="es-ES" b="1" dirty="0" smtClean="0"/>
            </a:br>
            <a:r>
              <a:rPr lang="es-ES" b="1" dirty="0"/>
              <a:t/>
            </a:r>
            <a:br>
              <a:rPr lang="es-ES" b="1" dirty="0"/>
            </a:br>
            <a:r>
              <a:rPr lang="es-ES" b="1" dirty="0" smtClean="0"/>
              <a:t>FASE </a:t>
            </a:r>
            <a:r>
              <a:rPr lang="es-ES" b="1" dirty="0"/>
              <a:t>I. Planificación de la auditoría</a:t>
            </a:r>
            <a:r>
              <a:rPr lang="es-MX" dirty="0"/>
              <a:t/>
            </a:r>
            <a:br>
              <a:rPr lang="es-MX" dirty="0"/>
            </a:b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65771751"/>
              </p:ext>
            </p:extLst>
          </p:nvPr>
        </p:nvGraphicFramePr>
        <p:xfrm>
          <a:off x="971600" y="2060849"/>
          <a:ext cx="7488832" cy="3608705"/>
        </p:xfrm>
        <a:graphic>
          <a:graphicData uri="http://schemas.openxmlformats.org/drawingml/2006/table">
            <a:tbl>
              <a:tblPr firstRow="1" firstCol="1" bandRow="1">
                <a:tableStyleId>{3B4B98B0-60AC-42C2-AFA5-B58CD77FA1E5}</a:tableStyleId>
              </a:tblPr>
              <a:tblGrid>
                <a:gridCol w="4536504"/>
                <a:gridCol w="2952328"/>
              </a:tblGrid>
              <a:tr h="376519">
                <a:tc>
                  <a:txBody>
                    <a:bodyPr/>
                    <a:lstStyle/>
                    <a:p>
                      <a:pPr algn="ctr">
                        <a:lnSpc>
                          <a:spcPct val="150000"/>
                        </a:lnSpc>
                        <a:spcAft>
                          <a:spcPts val="0"/>
                        </a:spcAft>
                      </a:pPr>
                      <a:r>
                        <a:rPr lang="es-ES" sz="2000" dirty="0">
                          <a:effectLst/>
                        </a:rPr>
                        <a:t>PRODUCTOS DE LA ETAPA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a:effectLst/>
                        </a:rPr>
                        <a:t>ANEXOS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94927">
                <a:tc>
                  <a:txBody>
                    <a:bodyPr/>
                    <a:lstStyle/>
                    <a:p>
                      <a:pPr algn="just">
                        <a:lnSpc>
                          <a:spcPct val="150000"/>
                        </a:lnSpc>
                        <a:spcAft>
                          <a:spcPts val="0"/>
                        </a:spcAft>
                      </a:pPr>
                      <a:r>
                        <a:rPr lang="es-ES" sz="2000" spc="-5" dirty="0">
                          <a:effectLst/>
                        </a:rPr>
                        <a:t>Definición</a:t>
                      </a:r>
                      <a:r>
                        <a:rPr lang="es-ES" sz="2000" dirty="0">
                          <a:effectLst/>
                        </a:rPr>
                        <a:t> </a:t>
                      </a:r>
                      <a:r>
                        <a:rPr lang="es-ES" sz="2000" spc="155" dirty="0">
                          <a:effectLst/>
                        </a:rPr>
                        <a:t>del</a:t>
                      </a:r>
                      <a:r>
                        <a:rPr lang="es-ES" sz="2000" dirty="0">
                          <a:effectLst/>
                        </a:rPr>
                        <a:t> </a:t>
                      </a:r>
                      <a:r>
                        <a:rPr lang="es-ES" sz="2000" spc="140" dirty="0">
                          <a:effectLst/>
                        </a:rPr>
                        <a:t>perfil</a:t>
                      </a:r>
                      <a:r>
                        <a:rPr lang="es-ES" sz="2000" dirty="0">
                          <a:effectLst/>
                        </a:rPr>
                        <a:t> </a:t>
                      </a:r>
                      <a:r>
                        <a:rPr lang="es-ES" sz="2000" spc="140" dirty="0">
                          <a:effectLst/>
                        </a:rPr>
                        <a:t>del</a:t>
                      </a:r>
                      <a:r>
                        <a:rPr lang="es-ES" sz="2000" dirty="0">
                          <a:effectLst/>
                        </a:rPr>
                        <a:t> </a:t>
                      </a:r>
                      <a:r>
                        <a:rPr lang="es-ES" sz="2000" spc="140" dirty="0">
                          <a:effectLst/>
                        </a:rPr>
                        <a:t>personal</a:t>
                      </a:r>
                      <a:r>
                        <a:rPr lang="es-ES" sz="2000" spc="150" dirty="0">
                          <a:effectLst/>
                        </a:rPr>
                        <a:t> </a:t>
                      </a:r>
                      <a:r>
                        <a:rPr lang="es-ES" sz="2000" spc="-5" dirty="0">
                          <a:effectLst/>
                        </a:rPr>
                        <a:t>requerido</a:t>
                      </a:r>
                      <a:r>
                        <a:rPr lang="es-ES" sz="2000" spc="-30" dirty="0">
                          <a:effectLst/>
                        </a:rPr>
                        <a:t> </a:t>
                      </a:r>
                      <a:r>
                        <a:rPr lang="es-ES" sz="2000" dirty="0">
                          <a:effectLst/>
                        </a:rPr>
                        <a:t>y</a:t>
                      </a:r>
                      <a:r>
                        <a:rPr lang="es-ES" sz="2000" spc="-30" dirty="0">
                          <a:effectLst/>
                        </a:rPr>
                        <a:t> </a:t>
                      </a:r>
                      <a:r>
                        <a:rPr lang="es-ES" sz="2000" dirty="0">
                          <a:effectLst/>
                        </a:rPr>
                        <a:t>asignación</a:t>
                      </a:r>
                      <a:r>
                        <a:rPr lang="es-ES" sz="2000" spc="-25" dirty="0">
                          <a:effectLst/>
                        </a:rPr>
                        <a:t> </a:t>
                      </a:r>
                      <a:r>
                        <a:rPr lang="es-ES" sz="2000" dirty="0">
                          <a:effectLst/>
                        </a:rPr>
                        <a:t>de</a:t>
                      </a:r>
                      <a:r>
                        <a:rPr lang="es-ES" sz="2000" spc="-35" dirty="0">
                          <a:effectLst/>
                        </a:rPr>
                        <a:t> </a:t>
                      </a:r>
                      <a:r>
                        <a:rPr lang="es-ES" sz="2000" dirty="0">
                          <a:effectLst/>
                        </a:rPr>
                        <a:t>auditores.</a:t>
                      </a:r>
                      <a:endParaRPr lang="es-MX" sz="2000" dirty="0">
                        <a:effectLst/>
                      </a:endParaRPr>
                    </a:p>
                    <a:p>
                      <a:pPr algn="just">
                        <a:lnSpc>
                          <a:spcPct val="150000"/>
                        </a:lnSpc>
                        <a:spcAft>
                          <a:spcPts val="0"/>
                        </a:spcAft>
                      </a:pPr>
                      <a:r>
                        <a:rPr lang="es-ES" sz="2000" dirty="0">
                          <a:effectLst/>
                        </a:rPr>
                        <a:t> </a:t>
                      </a:r>
                      <a:endParaRPr lang="es-MX"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a:effectLst/>
                          <a:hlinkClick r:id="rId2" action="ppaction://hlinkfile"/>
                        </a:rPr>
                        <a:t>S-01.01 Auditores</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696301">
                <a:tc>
                  <a:txBody>
                    <a:bodyPr/>
                    <a:lstStyle/>
                    <a:p>
                      <a:pPr algn="just">
                        <a:lnSpc>
                          <a:spcPct val="150000"/>
                        </a:lnSpc>
                        <a:spcAft>
                          <a:spcPts val="0"/>
                        </a:spcAft>
                      </a:pPr>
                      <a:r>
                        <a:rPr lang="es-ES" sz="2000" spc="-5" dirty="0">
                          <a:effectLst/>
                        </a:rPr>
                        <a:t>Lista</a:t>
                      </a:r>
                      <a:r>
                        <a:rPr lang="es-ES" sz="2000" spc="25" dirty="0">
                          <a:effectLst/>
                        </a:rPr>
                        <a:t> </a:t>
                      </a:r>
                      <a:r>
                        <a:rPr lang="es-ES" sz="2000" spc="-5" dirty="0">
                          <a:effectLst/>
                        </a:rPr>
                        <a:t>con</a:t>
                      </a:r>
                      <a:r>
                        <a:rPr lang="es-ES" sz="2000" spc="30" dirty="0">
                          <a:effectLst/>
                        </a:rPr>
                        <a:t> </a:t>
                      </a:r>
                      <a:r>
                        <a:rPr lang="es-ES" sz="2000" dirty="0">
                          <a:effectLst/>
                        </a:rPr>
                        <a:t>horas</a:t>
                      </a:r>
                      <a:r>
                        <a:rPr lang="es-ES" sz="2000" spc="30" dirty="0">
                          <a:effectLst/>
                        </a:rPr>
                        <a:t> </a:t>
                      </a:r>
                      <a:r>
                        <a:rPr lang="es-ES" sz="2000" dirty="0">
                          <a:effectLst/>
                        </a:rPr>
                        <a:t>estimadas</a:t>
                      </a:r>
                      <a:r>
                        <a:rPr lang="es-ES" sz="2000" spc="25" dirty="0">
                          <a:effectLst/>
                        </a:rPr>
                        <a:t> </a:t>
                      </a:r>
                      <a:r>
                        <a:rPr lang="es-ES" sz="2000" spc="-5" dirty="0">
                          <a:effectLst/>
                        </a:rPr>
                        <a:t>por</a:t>
                      </a:r>
                      <a:r>
                        <a:rPr lang="es-ES" sz="2000" spc="30" dirty="0">
                          <a:effectLst/>
                        </a:rPr>
                        <a:t> </a:t>
                      </a:r>
                      <a:r>
                        <a:rPr lang="es-ES" sz="2000" dirty="0">
                          <a:effectLst/>
                        </a:rPr>
                        <a:t>etapa</a:t>
                      </a:r>
                      <a:r>
                        <a:rPr lang="es-ES" sz="2000" spc="145" dirty="0">
                          <a:effectLst/>
                        </a:rPr>
                        <a:t> </a:t>
                      </a:r>
                      <a:r>
                        <a:rPr lang="es-ES" sz="2000" dirty="0">
                          <a:effectLst/>
                        </a:rPr>
                        <a:t>para</a:t>
                      </a:r>
                      <a:r>
                        <a:rPr lang="es-ES" sz="2000" spc="-35" dirty="0">
                          <a:effectLst/>
                        </a:rPr>
                        <a:t> </a:t>
                      </a:r>
                      <a:r>
                        <a:rPr lang="es-ES" sz="2000" spc="-5" dirty="0">
                          <a:effectLst/>
                        </a:rPr>
                        <a:t>realizar</a:t>
                      </a:r>
                      <a:r>
                        <a:rPr lang="es-ES" sz="2000" spc="-10" dirty="0">
                          <a:effectLst/>
                        </a:rPr>
                        <a:t> la</a:t>
                      </a:r>
                      <a:r>
                        <a:rPr lang="es-ES" sz="2000" spc="-30" dirty="0">
                          <a:effectLst/>
                        </a:rPr>
                        <a:t> </a:t>
                      </a:r>
                      <a:r>
                        <a:rPr lang="es-ES" sz="2000" spc="-5" dirty="0">
                          <a:effectLst/>
                        </a:rPr>
                        <a:t>auditoría.</a:t>
                      </a:r>
                      <a:endParaRPr lang="es-MX"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smtClean="0">
                          <a:effectLst/>
                          <a:hlinkClick r:id="rId3" action="ppaction://hlinkfile"/>
                        </a:rPr>
                        <a:t>S-01.02</a:t>
                      </a:r>
                      <a:r>
                        <a:rPr lang="es-ES" sz="2000" baseline="0" dirty="0" smtClean="0">
                          <a:effectLst/>
                          <a:hlinkClick r:id="rId3" action="ppaction://hlinkfile"/>
                        </a:rPr>
                        <a:t> </a:t>
                      </a:r>
                      <a:r>
                        <a:rPr lang="es-ES" sz="2000" dirty="0" smtClean="0">
                          <a:effectLst/>
                          <a:hlinkClick r:id="rId3" action="ppaction://hlinkfile"/>
                        </a:rPr>
                        <a:t>Tiempo </a:t>
                      </a:r>
                      <a:r>
                        <a:rPr lang="es-ES" sz="2000" dirty="0">
                          <a:effectLst/>
                          <a:hlinkClick r:id="rId3" action="ppaction://hlinkfile"/>
                        </a:rPr>
                        <a:t>estimado en horas</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376519">
                <a:tc>
                  <a:txBody>
                    <a:bodyPr/>
                    <a:lstStyle/>
                    <a:p>
                      <a:pPr algn="just">
                        <a:lnSpc>
                          <a:spcPct val="150000"/>
                        </a:lnSpc>
                        <a:spcAft>
                          <a:spcPts val="0"/>
                        </a:spcAft>
                      </a:pPr>
                      <a:r>
                        <a:rPr lang="es-ES" sz="2000" spc="-5" dirty="0">
                          <a:effectLst/>
                        </a:rPr>
                        <a:t>Carta de Confidencialidad</a:t>
                      </a:r>
                      <a:endParaRPr lang="es-MX" sz="20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dirty="0">
                          <a:effectLst/>
                          <a:hlinkClick r:id="rId4" action="ppaction://hlinkfile"/>
                        </a:rPr>
                        <a:t>S-01.03 Carta de Confidencialidad</a:t>
                      </a:r>
                      <a:endParaRPr lang="es-MX"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65989790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lgn="ctr"/>
            <a:r>
              <a:rPr lang="es-ES" b="1" dirty="0"/>
              <a:t>FASE I. Planificación de la </a:t>
            </a:r>
            <a:r>
              <a:rPr lang="es-ES" b="1" dirty="0" smtClean="0"/>
              <a:t>auditoría</a:t>
            </a:r>
            <a:endParaRPr lang="es-MX"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247757239"/>
              </p:ext>
            </p:extLst>
          </p:nvPr>
        </p:nvGraphicFramePr>
        <p:xfrm>
          <a:off x="892812" y="1844824"/>
          <a:ext cx="7488831" cy="4356067"/>
        </p:xfrm>
        <a:graphic>
          <a:graphicData uri="http://schemas.openxmlformats.org/drawingml/2006/table">
            <a:tbl>
              <a:tblPr firstRow="1" firstCol="1" bandRow="1">
                <a:tableStyleId>{BC89EF96-8CEA-46FF-86C4-4CE0E7609802}</a:tableStyleId>
              </a:tblPr>
              <a:tblGrid>
                <a:gridCol w="3734982"/>
                <a:gridCol w="3753849"/>
              </a:tblGrid>
              <a:tr h="382999">
                <a:tc>
                  <a:txBody>
                    <a:bodyPr/>
                    <a:lstStyle/>
                    <a:p>
                      <a:pPr algn="just">
                        <a:lnSpc>
                          <a:spcPct val="150000"/>
                        </a:lnSpc>
                        <a:spcAft>
                          <a:spcPts val="0"/>
                        </a:spcAft>
                      </a:pPr>
                      <a:r>
                        <a:rPr lang="es-ES" sz="1200" dirty="0">
                          <a:effectLst/>
                        </a:rPr>
                        <a:t>PRODUCTOS DE LA ETAPA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1200" spc="-5">
                          <a:effectLst/>
                        </a:rPr>
                        <a:t>ANEXOS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0090">
                <a:tc>
                  <a:txBody>
                    <a:bodyPr/>
                    <a:lstStyle/>
                    <a:p>
                      <a:pPr algn="just">
                        <a:lnSpc>
                          <a:spcPct val="150000"/>
                        </a:lnSpc>
                        <a:spcAft>
                          <a:spcPts val="0"/>
                        </a:spcAft>
                      </a:pPr>
                      <a:r>
                        <a:rPr lang="es-MX" sz="2000" spc="-5" dirty="0" smtClean="0">
                          <a:effectLst/>
                        </a:rPr>
                        <a:t>Comprensión de la organización, procesos de negocio y sistemas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spc="-5" dirty="0">
                          <a:effectLst/>
                          <a:hlinkClick r:id="rId2" action="ppaction://hlinkfile"/>
                        </a:rPr>
                        <a:t>S-01.01 Misión, Visión Y Objeto Social</a:t>
                      </a:r>
                      <a:endParaRPr lang="es-MX" sz="2000" dirty="0">
                        <a:effectLst/>
                      </a:endParaRPr>
                    </a:p>
                    <a:p>
                      <a:pPr algn="ctr">
                        <a:lnSpc>
                          <a:spcPct val="150000"/>
                        </a:lnSpc>
                        <a:spcAft>
                          <a:spcPts val="0"/>
                        </a:spcAft>
                      </a:pPr>
                      <a:r>
                        <a:rPr lang="es-ES" sz="2000" spc="-5" dirty="0">
                          <a:effectLst/>
                          <a:hlinkClick r:id="rId3" action="ppaction://hlinkfile"/>
                        </a:rPr>
                        <a:t>S-01.02 Estructura Orgánica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10090">
                <a:tc>
                  <a:txBody>
                    <a:bodyPr/>
                    <a:lstStyle/>
                    <a:p>
                      <a:pPr algn="just">
                        <a:lnSpc>
                          <a:spcPct val="150000"/>
                        </a:lnSpc>
                        <a:spcAft>
                          <a:spcPts val="0"/>
                        </a:spcAft>
                      </a:pPr>
                      <a:r>
                        <a:rPr lang="es-ES" sz="2000" spc="-5" dirty="0">
                          <a:effectLst/>
                        </a:rPr>
                        <a:t>Documento</a:t>
                      </a:r>
                      <a:r>
                        <a:rPr lang="es-ES" sz="2000" spc="120" dirty="0">
                          <a:effectLst/>
                        </a:rPr>
                        <a:t> </a:t>
                      </a:r>
                      <a:r>
                        <a:rPr lang="es-ES" sz="2000" dirty="0">
                          <a:effectLst/>
                        </a:rPr>
                        <a:t>con</a:t>
                      </a:r>
                      <a:r>
                        <a:rPr lang="es-ES" sz="2000" spc="110" dirty="0">
                          <a:effectLst/>
                        </a:rPr>
                        <a:t> </a:t>
                      </a:r>
                      <a:r>
                        <a:rPr lang="es-ES" sz="2000" spc="-5" dirty="0">
                          <a:effectLst/>
                        </a:rPr>
                        <a:t>definición</a:t>
                      </a:r>
                      <a:r>
                        <a:rPr lang="es-ES" sz="2000" spc="120" dirty="0">
                          <a:effectLst/>
                        </a:rPr>
                        <a:t> </a:t>
                      </a:r>
                      <a:r>
                        <a:rPr lang="es-ES" sz="2000" dirty="0">
                          <a:effectLst/>
                        </a:rPr>
                        <a:t>de</a:t>
                      </a:r>
                      <a:r>
                        <a:rPr lang="es-ES" sz="2000" spc="115" dirty="0">
                          <a:effectLst/>
                        </a:rPr>
                        <a:t> </a:t>
                      </a:r>
                      <a:r>
                        <a:rPr lang="es-ES" sz="2000" dirty="0">
                          <a:effectLst/>
                        </a:rPr>
                        <a:t>los</a:t>
                      </a:r>
                      <a:r>
                        <a:rPr lang="es-ES" sz="2000" spc="135" dirty="0">
                          <a:effectLst/>
                        </a:rPr>
                        <a:t> </a:t>
                      </a:r>
                      <a:r>
                        <a:rPr lang="es-ES" sz="2000" spc="-5" dirty="0">
                          <a:effectLst/>
                        </a:rPr>
                        <a:t>procesos</a:t>
                      </a:r>
                      <a:r>
                        <a:rPr lang="es-ES" sz="2000" spc="30" dirty="0">
                          <a:effectLst/>
                        </a:rPr>
                        <a:t> </a:t>
                      </a:r>
                      <a:r>
                        <a:rPr lang="es-ES" sz="2000" dirty="0">
                          <a:effectLst/>
                        </a:rPr>
                        <a:t>de</a:t>
                      </a:r>
                      <a:r>
                        <a:rPr lang="es-ES" sz="2000" spc="40" dirty="0">
                          <a:effectLst/>
                        </a:rPr>
                        <a:t> </a:t>
                      </a:r>
                      <a:r>
                        <a:rPr lang="es-ES" sz="2000" spc="-5" dirty="0">
                          <a:effectLst/>
                        </a:rPr>
                        <a:t>negocio</a:t>
                      </a:r>
                      <a:r>
                        <a:rPr lang="es-ES" sz="2000" spc="45" dirty="0">
                          <a:effectLst/>
                        </a:rPr>
                        <a:t> </a:t>
                      </a:r>
                      <a:r>
                        <a:rPr lang="es-ES" sz="2000" dirty="0">
                          <a:effectLst/>
                        </a:rPr>
                        <a:t>y</a:t>
                      </a:r>
                      <a:r>
                        <a:rPr lang="es-ES" sz="2000" spc="35" dirty="0">
                          <a:effectLst/>
                        </a:rPr>
                        <a:t> </a:t>
                      </a:r>
                      <a:r>
                        <a:rPr lang="es-ES" sz="2000" spc="-5" dirty="0">
                          <a:effectLst/>
                        </a:rPr>
                        <a:t>diagramas</a:t>
                      </a:r>
                      <a:r>
                        <a:rPr lang="es-ES" sz="2000" spc="215" dirty="0">
                          <a:effectLst/>
                        </a:rPr>
                        <a:t> </a:t>
                      </a:r>
                      <a:r>
                        <a:rPr lang="es-ES" sz="2000" spc="-5" dirty="0">
                          <a:effectLst/>
                        </a:rPr>
                        <a:t>descriptivos.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spc="-5" dirty="0">
                          <a:effectLst/>
                          <a:hlinkClick r:id="rId4" action="ppaction://hlinkfile"/>
                        </a:rPr>
                        <a:t>S-01.03 Arquitectura Tecnológica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37182">
                <a:tc>
                  <a:txBody>
                    <a:bodyPr/>
                    <a:lstStyle/>
                    <a:p>
                      <a:pPr algn="just">
                        <a:lnSpc>
                          <a:spcPct val="150000"/>
                        </a:lnSpc>
                        <a:spcAft>
                          <a:spcPts val="0"/>
                        </a:spcAft>
                      </a:pPr>
                      <a:r>
                        <a:rPr lang="es-ES" sz="2000" spc="-5" dirty="0">
                          <a:effectLst/>
                        </a:rPr>
                        <a:t>Ficha</a:t>
                      </a:r>
                      <a:r>
                        <a:rPr lang="es-ES" sz="2000" dirty="0">
                          <a:effectLst/>
                        </a:rPr>
                        <a:t>  </a:t>
                      </a:r>
                      <a:r>
                        <a:rPr lang="es-ES" sz="2000" spc="20" dirty="0">
                          <a:effectLst/>
                        </a:rPr>
                        <a:t> </a:t>
                      </a:r>
                      <a:r>
                        <a:rPr lang="es-ES" sz="2000" spc="-5" dirty="0">
                          <a:effectLst/>
                        </a:rPr>
                        <a:t>técnica</a:t>
                      </a:r>
                      <a:r>
                        <a:rPr lang="es-ES" sz="2000" dirty="0">
                          <a:effectLst/>
                        </a:rPr>
                        <a:t>  </a:t>
                      </a:r>
                      <a:r>
                        <a:rPr lang="es-ES" sz="2000" spc="20" dirty="0">
                          <a:effectLst/>
                        </a:rPr>
                        <a:t> </a:t>
                      </a:r>
                      <a:r>
                        <a:rPr lang="es-ES" sz="2000" dirty="0">
                          <a:effectLst/>
                        </a:rPr>
                        <a:t>de  </a:t>
                      </a:r>
                      <a:r>
                        <a:rPr lang="es-ES" sz="2000" spc="35" dirty="0">
                          <a:effectLst/>
                        </a:rPr>
                        <a:t> </a:t>
                      </a:r>
                      <a:r>
                        <a:rPr lang="es-ES" sz="2000" spc="-10" dirty="0">
                          <a:effectLst/>
                        </a:rPr>
                        <a:t>los</a:t>
                      </a:r>
                      <a:r>
                        <a:rPr lang="es-ES" sz="2000" dirty="0">
                          <a:effectLst/>
                        </a:rPr>
                        <a:t>  </a:t>
                      </a:r>
                      <a:r>
                        <a:rPr lang="es-ES" sz="2000" spc="15" dirty="0">
                          <a:effectLst/>
                        </a:rPr>
                        <a:t> </a:t>
                      </a:r>
                      <a:r>
                        <a:rPr lang="es-ES" sz="2000" dirty="0">
                          <a:effectLst/>
                        </a:rPr>
                        <a:t>sistemas  </a:t>
                      </a:r>
                      <a:r>
                        <a:rPr lang="es-ES" sz="2000" spc="15" dirty="0">
                          <a:effectLst/>
                        </a:rPr>
                        <a:t> </a:t>
                      </a:r>
                      <a:r>
                        <a:rPr lang="es-ES" sz="2000" dirty="0">
                          <a:effectLst/>
                        </a:rPr>
                        <a:t>de </a:t>
                      </a:r>
                      <a:r>
                        <a:rPr lang="es-ES" sz="2000" spc="-5" dirty="0">
                          <a:effectLst/>
                        </a:rPr>
                        <a:t>información</a:t>
                      </a:r>
                      <a:r>
                        <a:rPr lang="es-ES" sz="2000" spc="70" dirty="0">
                          <a:effectLst/>
                        </a:rPr>
                        <a:t> </a:t>
                      </a:r>
                      <a:r>
                        <a:rPr lang="es-ES" sz="2000" dirty="0">
                          <a:effectLst/>
                        </a:rPr>
                        <a:t>que</a:t>
                      </a:r>
                      <a:r>
                        <a:rPr lang="es-ES" sz="2000" spc="65" dirty="0">
                          <a:effectLst/>
                        </a:rPr>
                        <a:t> </a:t>
                      </a:r>
                      <a:r>
                        <a:rPr lang="es-ES" sz="2000" spc="-5" dirty="0">
                          <a:effectLst/>
                        </a:rPr>
                        <a:t>soportan</a:t>
                      </a:r>
                      <a:r>
                        <a:rPr lang="es-ES" sz="2000" spc="85" dirty="0">
                          <a:effectLst/>
                        </a:rPr>
                        <a:t> </a:t>
                      </a:r>
                      <a:r>
                        <a:rPr lang="es-ES" sz="2000" spc="-10" dirty="0">
                          <a:effectLst/>
                        </a:rPr>
                        <a:t>los</a:t>
                      </a:r>
                      <a:r>
                        <a:rPr lang="es-ES" sz="2000" spc="65" dirty="0">
                          <a:effectLst/>
                        </a:rPr>
                        <a:t> </a:t>
                      </a:r>
                      <a:r>
                        <a:rPr lang="es-ES" sz="2000" spc="-5" dirty="0">
                          <a:effectLst/>
                        </a:rPr>
                        <a:t>procesos</a:t>
                      </a:r>
                      <a:r>
                        <a:rPr lang="es-ES" sz="2000" spc="235" dirty="0">
                          <a:effectLst/>
                        </a:rPr>
                        <a:t> </a:t>
                      </a:r>
                      <a:r>
                        <a:rPr lang="es-ES" sz="2000" dirty="0">
                          <a:effectLst/>
                        </a:rPr>
                        <a:t>de</a:t>
                      </a:r>
                      <a:r>
                        <a:rPr lang="es-ES" sz="2000" spc="-45" dirty="0">
                          <a:effectLst/>
                        </a:rPr>
                        <a:t> </a:t>
                      </a:r>
                      <a:r>
                        <a:rPr lang="es-ES" sz="2000" dirty="0">
                          <a:effectLst/>
                        </a:rPr>
                        <a:t>negocio.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spc="-5" dirty="0">
                          <a:effectLst/>
                          <a:hlinkClick r:id="rId5" action="ppaction://hlinkfile"/>
                        </a:rPr>
                        <a:t>S-01.04 Flujograma de los procesos y subprocesos del negocio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74106724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2" algn="ctr" rtl="0">
              <a:lnSpc>
                <a:spcPct val="85000"/>
              </a:lnSpc>
              <a:spcBef>
                <a:spcPct val="0"/>
              </a:spcBef>
            </a:pPr>
            <a:r>
              <a:rPr lang="es-ES" sz="4000" b="1" dirty="0"/>
              <a:t>FASE I. Planificación de la </a:t>
            </a:r>
            <a:r>
              <a:rPr lang="es-ES" sz="4000" b="1" dirty="0" smtClean="0"/>
              <a:t>auditoría</a:t>
            </a:r>
            <a:br>
              <a:rPr lang="es-ES" sz="4000" b="1" dirty="0" smtClean="0"/>
            </a:br>
            <a:r>
              <a:rPr lang="es-ES" sz="2700" b="1" dirty="0"/>
              <a:t>Definición del programa y alcance de la </a:t>
            </a:r>
            <a:r>
              <a:rPr lang="es-ES" sz="2700" b="1" dirty="0" smtClean="0"/>
              <a:t>auditoría</a:t>
            </a:r>
            <a:endParaRPr lang="es-MX" sz="27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4157824709"/>
              </p:ext>
            </p:extLst>
          </p:nvPr>
        </p:nvGraphicFramePr>
        <p:xfrm>
          <a:off x="822961" y="1988840"/>
          <a:ext cx="7637471" cy="4213856"/>
        </p:xfrm>
        <a:graphic>
          <a:graphicData uri="http://schemas.openxmlformats.org/drawingml/2006/table">
            <a:tbl>
              <a:tblPr firstRow="1" firstCol="1" bandRow="1">
                <a:tableStyleId>{BC89EF96-8CEA-46FF-86C4-4CE0E7609802}</a:tableStyleId>
              </a:tblPr>
              <a:tblGrid>
                <a:gridCol w="3960214"/>
                <a:gridCol w="3677257"/>
              </a:tblGrid>
              <a:tr h="440034">
                <a:tc>
                  <a:txBody>
                    <a:bodyPr/>
                    <a:lstStyle/>
                    <a:p>
                      <a:pPr algn="ctr">
                        <a:lnSpc>
                          <a:spcPct val="150000"/>
                        </a:lnSpc>
                        <a:spcAft>
                          <a:spcPts val="0"/>
                        </a:spcAft>
                      </a:pPr>
                      <a:r>
                        <a:rPr lang="es-ES" sz="2000">
                          <a:effectLst/>
                        </a:rPr>
                        <a:t>PRODUCTOS DE LA ETAPA</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spc="-5" dirty="0">
                          <a:effectLst/>
                        </a:rPr>
                        <a:t>ANEXOS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912266">
                <a:tc>
                  <a:txBody>
                    <a:bodyPr/>
                    <a:lstStyle/>
                    <a:p>
                      <a:pPr algn="just">
                        <a:lnSpc>
                          <a:spcPct val="150000"/>
                        </a:lnSpc>
                        <a:spcAft>
                          <a:spcPts val="0"/>
                        </a:spcAft>
                      </a:pPr>
                      <a:r>
                        <a:rPr lang="es-ES" sz="2000" spc="-5">
                          <a:effectLst/>
                        </a:rPr>
                        <a:t>Lista </a:t>
                      </a:r>
                      <a:r>
                        <a:rPr lang="es-ES" sz="2000">
                          <a:effectLst/>
                        </a:rPr>
                        <a:t>de</a:t>
                      </a:r>
                      <a:r>
                        <a:rPr lang="es-ES" sz="2000" spc="-15">
                          <a:effectLst/>
                        </a:rPr>
                        <a:t> </a:t>
                      </a:r>
                      <a:r>
                        <a:rPr lang="es-ES" sz="2000">
                          <a:effectLst/>
                        </a:rPr>
                        <a:t>objetivos</a:t>
                      </a:r>
                      <a:r>
                        <a:rPr lang="es-ES" sz="2000" spc="-20">
                          <a:effectLst/>
                        </a:rPr>
                        <a:t> </a:t>
                      </a:r>
                      <a:r>
                        <a:rPr lang="es-ES" sz="2000">
                          <a:effectLst/>
                        </a:rPr>
                        <a:t>de</a:t>
                      </a:r>
                      <a:r>
                        <a:rPr lang="es-ES" sz="2000" spc="-5">
                          <a:effectLst/>
                        </a:rPr>
                        <a:t> </a:t>
                      </a:r>
                      <a:r>
                        <a:rPr lang="es-ES" sz="2000">
                          <a:effectLst/>
                        </a:rPr>
                        <a:t>control</a:t>
                      </a:r>
                      <a:r>
                        <a:rPr lang="es-ES" sz="2000" spc="-25">
                          <a:effectLst/>
                        </a:rPr>
                        <a:t> </a:t>
                      </a:r>
                      <a:r>
                        <a:rPr lang="es-ES" sz="2000">
                          <a:effectLst/>
                        </a:rPr>
                        <a:t>que deben</a:t>
                      </a:r>
                      <a:r>
                        <a:rPr lang="es-ES" sz="2000" spc="140">
                          <a:effectLst/>
                        </a:rPr>
                        <a:t> </a:t>
                      </a:r>
                      <a:r>
                        <a:rPr lang="es-ES" sz="2000" spc="-5">
                          <a:effectLst/>
                        </a:rPr>
                        <a:t>ser</a:t>
                      </a:r>
                      <a:r>
                        <a:rPr lang="es-ES" sz="2000" spc="60">
                          <a:effectLst/>
                        </a:rPr>
                        <a:t> </a:t>
                      </a:r>
                      <a:r>
                        <a:rPr lang="es-ES" sz="2000" spc="-5">
                          <a:effectLst/>
                        </a:rPr>
                        <a:t>satisfechos</a:t>
                      </a:r>
                      <a:r>
                        <a:rPr lang="es-ES" sz="2000" spc="60">
                          <a:effectLst/>
                        </a:rPr>
                        <a:t> </a:t>
                      </a:r>
                      <a:r>
                        <a:rPr lang="es-ES" sz="2000">
                          <a:effectLst/>
                        </a:rPr>
                        <a:t>por</a:t>
                      </a:r>
                      <a:r>
                        <a:rPr lang="es-ES" sz="2000" spc="85">
                          <a:effectLst/>
                        </a:rPr>
                        <a:t> </a:t>
                      </a:r>
                      <a:r>
                        <a:rPr lang="es-ES" sz="2000" spc="-5">
                          <a:effectLst/>
                        </a:rPr>
                        <a:t>los</a:t>
                      </a:r>
                      <a:r>
                        <a:rPr lang="es-ES" sz="2000" spc="60">
                          <a:effectLst/>
                        </a:rPr>
                        <a:t> </a:t>
                      </a:r>
                      <a:r>
                        <a:rPr lang="es-ES" sz="2000">
                          <a:effectLst/>
                        </a:rPr>
                        <a:t>procesos</a:t>
                      </a:r>
                      <a:r>
                        <a:rPr lang="es-ES" sz="2000" spc="60">
                          <a:effectLst/>
                        </a:rPr>
                        <a:t> </a:t>
                      </a:r>
                      <a:r>
                        <a:rPr lang="es-ES" sz="2000">
                          <a:effectLst/>
                        </a:rPr>
                        <a:t>de</a:t>
                      </a:r>
                      <a:r>
                        <a:rPr lang="es-ES" sz="2000" spc="150">
                          <a:effectLst/>
                        </a:rPr>
                        <a:t> </a:t>
                      </a:r>
                      <a:r>
                        <a:rPr lang="es-ES" sz="2000" spc="-5">
                          <a:effectLst/>
                        </a:rPr>
                        <a:t>negocio</a:t>
                      </a:r>
                      <a:r>
                        <a:rPr lang="es-ES" sz="2000" spc="-30">
                          <a:effectLst/>
                        </a:rPr>
                        <a:t> </a:t>
                      </a:r>
                      <a:r>
                        <a:rPr lang="es-ES" sz="2000">
                          <a:effectLst/>
                        </a:rPr>
                        <a:t>y</a:t>
                      </a:r>
                      <a:r>
                        <a:rPr lang="es-ES" sz="2000" spc="-30">
                          <a:effectLst/>
                        </a:rPr>
                        <a:t> </a:t>
                      </a:r>
                      <a:r>
                        <a:rPr lang="es-ES" sz="2000">
                          <a:effectLst/>
                        </a:rPr>
                        <a:t>sistemas</a:t>
                      </a:r>
                      <a:r>
                        <a:rPr lang="es-ES" sz="2000" spc="-25">
                          <a:effectLst/>
                        </a:rPr>
                        <a:t> </a:t>
                      </a:r>
                      <a:r>
                        <a:rPr lang="es-ES" sz="2000">
                          <a:effectLst/>
                        </a:rPr>
                        <a:t>de</a:t>
                      </a:r>
                      <a:r>
                        <a:rPr lang="es-ES" sz="2000" spc="-15">
                          <a:effectLst/>
                        </a:rPr>
                        <a:t> </a:t>
                      </a:r>
                      <a:r>
                        <a:rPr lang="es-ES" sz="2000">
                          <a:effectLst/>
                        </a:rPr>
                        <a:t>información.</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2000" spc="-5" dirty="0">
                          <a:effectLst/>
                          <a:hlinkClick r:id="rId2" action="ppaction://hlinkfile"/>
                        </a:rPr>
                        <a:t>S-01.01 Listado de Objetivos de Control</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0778">
                <a:tc>
                  <a:txBody>
                    <a:bodyPr/>
                    <a:lstStyle/>
                    <a:p>
                      <a:pPr algn="just">
                        <a:lnSpc>
                          <a:spcPct val="150000"/>
                        </a:lnSpc>
                        <a:spcAft>
                          <a:spcPts val="0"/>
                        </a:spcAft>
                      </a:pPr>
                      <a:r>
                        <a:rPr lang="es-ES" sz="2000">
                          <a:effectLst/>
                        </a:rPr>
                        <a:t>Programa</a:t>
                      </a:r>
                      <a:r>
                        <a:rPr lang="es-ES" sz="2000" spc="-45">
                          <a:effectLst/>
                        </a:rPr>
                        <a:t> </a:t>
                      </a:r>
                      <a:r>
                        <a:rPr lang="es-ES" sz="2000">
                          <a:effectLst/>
                        </a:rPr>
                        <a:t>de</a:t>
                      </a:r>
                      <a:r>
                        <a:rPr lang="es-ES" sz="2000" spc="-30">
                          <a:effectLst/>
                        </a:rPr>
                        <a:t> </a:t>
                      </a:r>
                      <a:r>
                        <a:rPr lang="es-ES" sz="2000" spc="-5">
                          <a:effectLst/>
                        </a:rPr>
                        <a:t>auditoría</a:t>
                      </a:r>
                      <a:r>
                        <a:rPr lang="es-ES" sz="2000" spc="-30">
                          <a:effectLst/>
                        </a:rPr>
                        <a:t> </a:t>
                      </a:r>
                      <a:r>
                        <a:rPr lang="es-ES" sz="2000">
                          <a:effectLst/>
                        </a:rPr>
                        <a:t>detallado.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2000" spc="-5" dirty="0">
                          <a:effectLst/>
                          <a:hlinkClick r:id="rId3" action="ppaction://hlinkfile"/>
                        </a:rPr>
                        <a:t>S-01.02 Programa de Auditoria Detallado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930778">
                <a:tc>
                  <a:txBody>
                    <a:bodyPr/>
                    <a:lstStyle/>
                    <a:p>
                      <a:pPr algn="just">
                        <a:lnSpc>
                          <a:spcPct val="150000"/>
                        </a:lnSpc>
                        <a:spcAft>
                          <a:spcPts val="0"/>
                        </a:spcAft>
                      </a:pPr>
                      <a:r>
                        <a:rPr lang="es-ES" sz="2000" dirty="0">
                          <a:effectLst/>
                        </a:rPr>
                        <a:t>Carta</a:t>
                      </a:r>
                      <a:r>
                        <a:rPr lang="es-ES" sz="2000" spc="-30" dirty="0">
                          <a:effectLst/>
                        </a:rPr>
                        <a:t> </a:t>
                      </a:r>
                      <a:r>
                        <a:rPr lang="es-ES" sz="2000" dirty="0">
                          <a:effectLst/>
                        </a:rPr>
                        <a:t>Gantt</a:t>
                      </a:r>
                      <a:r>
                        <a:rPr lang="es-ES" sz="2000" spc="-25" dirty="0">
                          <a:effectLst/>
                        </a:rPr>
                        <a:t> </a:t>
                      </a:r>
                      <a:r>
                        <a:rPr lang="es-ES" sz="2000" dirty="0">
                          <a:effectLst/>
                        </a:rPr>
                        <a:t>del</a:t>
                      </a:r>
                      <a:r>
                        <a:rPr lang="es-ES" sz="2000" spc="-30" dirty="0">
                          <a:effectLst/>
                        </a:rPr>
                        <a:t> </a:t>
                      </a:r>
                      <a:r>
                        <a:rPr lang="es-ES" sz="2000" dirty="0">
                          <a:effectLst/>
                        </a:rPr>
                        <a:t>programa</a:t>
                      </a:r>
                      <a:r>
                        <a:rPr lang="es-ES" sz="2000" spc="-25" dirty="0">
                          <a:effectLst/>
                        </a:rPr>
                        <a:t> </a:t>
                      </a:r>
                      <a:r>
                        <a:rPr lang="es-ES" sz="2000" dirty="0">
                          <a:effectLst/>
                        </a:rPr>
                        <a:t>de</a:t>
                      </a:r>
                      <a:r>
                        <a:rPr lang="es-ES" sz="2000" spc="-30" dirty="0">
                          <a:effectLst/>
                        </a:rPr>
                        <a:t> </a:t>
                      </a:r>
                      <a:r>
                        <a:rPr lang="es-ES" sz="2000" dirty="0">
                          <a:effectLst/>
                        </a:rPr>
                        <a:t>auditoría.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0"/>
                        </a:spcAft>
                      </a:pPr>
                      <a:r>
                        <a:rPr lang="es-ES" sz="2000" spc="-5" dirty="0">
                          <a:effectLst/>
                          <a:hlinkClick r:id="rId4" action="ppaction://hlinkfile"/>
                        </a:rPr>
                        <a:t>S-03.03 Carta Gantt</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9094092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6780414"/>
            <a:ext cx="9144000" cy="775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100" dirty="0">
              <a:ln>
                <a:solidFill>
                  <a:schemeClr val="bg1"/>
                </a:solidFill>
              </a:ln>
              <a:solidFill>
                <a:schemeClr val="bg1"/>
              </a:solidFill>
            </a:endParaRPr>
          </a:p>
        </p:txBody>
      </p:sp>
      <p:sp>
        <p:nvSpPr>
          <p:cNvPr id="2" name="1 Título"/>
          <p:cNvSpPr>
            <a:spLocks noGrp="1"/>
          </p:cNvSpPr>
          <p:nvPr>
            <p:ph type="title"/>
          </p:nvPr>
        </p:nvSpPr>
        <p:spPr>
          <a:xfrm>
            <a:off x="457200" y="274638"/>
            <a:ext cx="8229600" cy="778098"/>
          </a:xfrm>
        </p:spPr>
        <p:txBody>
          <a:bodyPr>
            <a:normAutofit/>
          </a:bodyPr>
          <a:lstStyle/>
          <a:p>
            <a:pPr algn="ctr"/>
            <a:r>
              <a:rPr lang="es-EC" sz="3200" b="1" dirty="0" smtClean="0">
                <a:latin typeface="Tahoma" pitchFamily="34" charset="0"/>
                <a:ea typeface="Tahoma" pitchFamily="34" charset="0"/>
                <a:cs typeface="Tahoma" pitchFamily="34" charset="0"/>
              </a:rPr>
              <a:t>AGENDA</a:t>
            </a:r>
            <a:endParaRPr lang="es-EC" sz="3200" b="1" dirty="0">
              <a:solidFill>
                <a:schemeClr val="bg1"/>
              </a:solidFill>
              <a:latin typeface="Tahoma" pitchFamily="34" charset="0"/>
              <a:ea typeface="Tahoma" pitchFamily="34" charset="0"/>
              <a:cs typeface="Tahoma" pitchFamily="34" charset="0"/>
            </a:endParaRPr>
          </a:p>
        </p:txBody>
      </p:sp>
      <p:sp>
        <p:nvSpPr>
          <p:cNvPr id="3" name="2 Marcador de contenido"/>
          <p:cNvSpPr>
            <a:spLocks noGrp="1"/>
          </p:cNvSpPr>
          <p:nvPr>
            <p:ph idx="1"/>
          </p:nvPr>
        </p:nvSpPr>
        <p:spPr/>
        <p:txBody>
          <a:bodyPr>
            <a:normAutofit/>
          </a:bodyPr>
          <a:lstStyle/>
          <a:p>
            <a:pPr marL="514350" indent="-514350">
              <a:buFont typeface="+mj-lt"/>
              <a:buAutoNum type="arabicPeriod"/>
            </a:pPr>
            <a:r>
              <a:rPr lang="es-EC" sz="2400" dirty="0" smtClean="0">
                <a:latin typeface="Tahoma" pitchFamily="34" charset="0"/>
                <a:ea typeface="Tahoma" pitchFamily="34" charset="0"/>
                <a:cs typeface="Tahoma" pitchFamily="34" charset="0"/>
              </a:rPr>
              <a:t>Introducción</a:t>
            </a:r>
          </a:p>
          <a:p>
            <a:pPr marL="514350" indent="-514350">
              <a:buFont typeface="+mj-lt"/>
              <a:buAutoNum type="arabicPeriod"/>
            </a:pPr>
            <a:r>
              <a:rPr lang="es-EC" sz="2400" dirty="0" smtClean="0">
                <a:latin typeface="Tahoma" pitchFamily="34" charset="0"/>
                <a:ea typeface="Tahoma" pitchFamily="34" charset="0"/>
                <a:cs typeface="Tahoma" pitchFamily="34" charset="0"/>
              </a:rPr>
              <a:t>Planteamiento del Problema.</a:t>
            </a:r>
          </a:p>
          <a:p>
            <a:pPr marL="514350" indent="-514350">
              <a:buFont typeface="+mj-lt"/>
              <a:buAutoNum type="arabicPeriod"/>
            </a:pPr>
            <a:r>
              <a:rPr lang="es-EC" sz="2400" dirty="0" smtClean="0">
                <a:latin typeface="Tahoma" pitchFamily="34" charset="0"/>
                <a:ea typeface="Tahoma" pitchFamily="34" charset="0"/>
                <a:cs typeface="Tahoma" pitchFamily="34" charset="0"/>
              </a:rPr>
              <a:t>Objetivos.</a:t>
            </a:r>
            <a:endParaRPr lang="es-EC" sz="2400" dirty="0">
              <a:latin typeface="Tahoma" pitchFamily="34" charset="0"/>
              <a:ea typeface="Tahoma" pitchFamily="34" charset="0"/>
              <a:cs typeface="Tahoma" pitchFamily="34" charset="0"/>
            </a:endParaRPr>
          </a:p>
          <a:p>
            <a:pPr marL="514350" indent="-514350">
              <a:buFont typeface="+mj-lt"/>
              <a:buAutoNum type="arabicPeriod"/>
            </a:pPr>
            <a:r>
              <a:rPr lang="es-EC" sz="2400" dirty="0" smtClean="0">
                <a:latin typeface="Tahoma" pitchFamily="34" charset="0"/>
                <a:ea typeface="Tahoma" pitchFamily="34" charset="0"/>
                <a:cs typeface="Tahoma" pitchFamily="34" charset="0"/>
              </a:rPr>
              <a:t>Marco </a:t>
            </a:r>
            <a:r>
              <a:rPr lang="es-EC" sz="2400" dirty="0" smtClean="0">
                <a:latin typeface="Tahoma" pitchFamily="34" charset="0"/>
                <a:ea typeface="Tahoma" pitchFamily="34" charset="0"/>
                <a:cs typeface="Tahoma" pitchFamily="34" charset="0"/>
              </a:rPr>
              <a:t>Metodol</a:t>
            </a:r>
            <a:r>
              <a:rPr lang="es-EC" sz="2400" dirty="0" smtClean="0">
                <a:latin typeface="Tahoma" pitchFamily="34" charset="0"/>
                <a:ea typeface="Tahoma" pitchFamily="34" charset="0"/>
                <a:cs typeface="Tahoma" pitchFamily="34" charset="0"/>
              </a:rPr>
              <a:t>ógico</a:t>
            </a:r>
            <a:r>
              <a:rPr lang="es-EC" sz="2400" dirty="0" smtClean="0">
                <a:latin typeface="Tahoma" pitchFamily="34" charset="0"/>
                <a:ea typeface="Tahoma" pitchFamily="34" charset="0"/>
                <a:cs typeface="Tahoma" pitchFamily="34" charset="0"/>
              </a:rPr>
              <a:t>.</a:t>
            </a:r>
            <a:endParaRPr lang="es-EC" sz="2400" dirty="0" smtClean="0">
              <a:latin typeface="Tahoma" pitchFamily="34" charset="0"/>
              <a:ea typeface="Tahoma" pitchFamily="34" charset="0"/>
              <a:cs typeface="Tahoma" pitchFamily="34" charset="0"/>
            </a:endParaRPr>
          </a:p>
          <a:p>
            <a:pPr marL="514350" indent="-514350">
              <a:buFont typeface="+mj-lt"/>
              <a:buAutoNum type="arabicPeriod"/>
            </a:pPr>
            <a:r>
              <a:rPr lang="es-EC" sz="2400" dirty="0" smtClean="0">
                <a:latin typeface="Tahoma" pitchFamily="34" charset="0"/>
                <a:ea typeface="Tahoma" pitchFamily="34" charset="0"/>
                <a:cs typeface="Tahoma" pitchFamily="34" charset="0"/>
              </a:rPr>
              <a:t>Ejecución de la Auditoría </a:t>
            </a:r>
            <a:endParaRPr lang="es-EC" sz="2400" dirty="0" smtClean="0">
              <a:latin typeface="Tahoma" pitchFamily="34" charset="0"/>
              <a:ea typeface="Tahoma" pitchFamily="34" charset="0"/>
              <a:cs typeface="Tahoma" pitchFamily="34" charset="0"/>
            </a:endParaRPr>
          </a:p>
          <a:p>
            <a:pPr marL="514350" indent="-514350">
              <a:buFont typeface="+mj-lt"/>
              <a:buAutoNum type="arabicPeriod"/>
            </a:pPr>
            <a:r>
              <a:rPr lang="es-EC" sz="2400" dirty="0" smtClean="0">
                <a:latin typeface="Tahoma" pitchFamily="34" charset="0"/>
                <a:ea typeface="Tahoma" pitchFamily="34" charset="0"/>
                <a:cs typeface="Tahoma" pitchFamily="34" charset="0"/>
              </a:rPr>
              <a:t>Resultados. </a:t>
            </a:r>
          </a:p>
          <a:p>
            <a:pPr marL="514350" indent="-514350">
              <a:buFont typeface="+mj-lt"/>
              <a:buAutoNum type="arabicPeriod"/>
            </a:pPr>
            <a:r>
              <a:rPr lang="es-EC" sz="2400" dirty="0" smtClean="0">
                <a:latin typeface="Tahoma" pitchFamily="34" charset="0"/>
                <a:ea typeface="Tahoma" pitchFamily="34" charset="0"/>
                <a:cs typeface="Tahoma" pitchFamily="34" charset="0"/>
              </a:rPr>
              <a:t>Conclusiones y Recomendaciones.</a:t>
            </a:r>
          </a:p>
          <a:p>
            <a:pPr marL="514350" indent="-514350">
              <a:buFont typeface="+mj-lt"/>
              <a:buAutoNum type="arabicPeriod"/>
            </a:pPr>
            <a:endParaRPr lang="es-EC" dirty="0" smtClean="0">
              <a:latin typeface="Arial" pitchFamily="34" charset="0"/>
              <a:cs typeface="Arial" pitchFamily="34" charset="0"/>
            </a:endParaRPr>
          </a:p>
          <a:p>
            <a:pPr marL="514350" indent="-514350">
              <a:buFont typeface="+mj-lt"/>
              <a:buAutoNum type="arabicPeriod"/>
            </a:pPr>
            <a:endParaRPr lang="es-EC" dirty="0" smtClean="0">
              <a:latin typeface="Arial" pitchFamily="34" charset="0"/>
              <a:cs typeface="Arial" pitchFamily="34" charset="0"/>
            </a:endParaRPr>
          </a:p>
          <a:p>
            <a:endParaRPr lang="es-EC" dirty="0">
              <a:latin typeface="Arial" pitchFamily="34" charset="0"/>
              <a:cs typeface="Arial" pitchFamily="34" charset="0"/>
            </a:endParaRPr>
          </a:p>
        </p:txBody>
      </p:sp>
      <p:pic>
        <p:nvPicPr>
          <p:cNvPr id="6" name="Imagen 5"/>
          <p:cNvPicPr/>
          <p:nvPr/>
        </p:nvPicPr>
        <p:blipFill>
          <a:blip r:embed="rId2">
            <a:extLst>
              <a:ext uri="{28A0092B-C50C-407E-A947-70E740481C1C}">
                <a14:useLocalDpi xmlns:a14="http://schemas.microsoft.com/office/drawing/2010/main" val="0"/>
              </a:ext>
            </a:extLst>
          </a:blip>
          <a:srcRect/>
          <a:stretch>
            <a:fillRect/>
          </a:stretch>
        </p:blipFill>
        <p:spPr bwMode="auto">
          <a:xfrm>
            <a:off x="7363222" y="-28483"/>
            <a:ext cx="1780778" cy="606241"/>
          </a:xfrm>
          <a:prstGeom prst="rect">
            <a:avLst/>
          </a:prstGeom>
          <a:noFill/>
          <a:ln>
            <a:noFill/>
          </a:ln>
        </p:spPr>
      </p:pic>
    </p:spTree>
    <p:extLst>
      <p:ext uri="{BB962C8B-B14F-4D97-AF65-F5344CB8AC3E}">
        <p14:creationId xmlns:p14="http://schemas.microsoft.com/office/powerpoint/2010/main" val="12944971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6" dur="1500"/>
                                        <p:tgtEl>
                                          <p:spTgt spid="3">
                                            <p:txEl>
                                              <p:pRg st="0" end="0"/>
                                            </p:txEl>
                                          </p:spTgt>
                                        </p:tgtEl>
                                      </p:cBhvr>
                                    </p:animEffect>
                                  </p:childTnLst>
                                </p:cTn>
                              </p:par>
                            </p:childTnLst>
                          </p:cTn>
                        </p:par>
                        <p:par>
                          <p:cTn id="17" fill="hold">
                            <p:stCondLst>
                              <p:cond delay="2500"/>
                            </p:stCondLst>
                            <p:childTnLst>
                              <p:par>
                                <p:cTn id="18" presetID="53"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2" dur="1500"/>
                                        <p:tgtEl>
                                          <p:spTgt spid="3">
                                            <p:txEl>
                                              <p:pRg st="1" end="1"/>
                                            </p:txEl>
                                          </p:spTgt>
                                        </p:tgtEl>
                                      </p:cBhvr>
                                    </p:animEffect>
                                  </p:childTnLst>
                                </p:cTn>
                              </p:par>
                            </p:childTnLst>
                          </p:cTn>
                        </p:par>
                        <p:par>
                          <p:cTn id="23" fill="hold">
                            <p:stCondLst>
                              <p:cond delay="4000"/>
                            </p:stCondLst>
                            <p:childTnLst>
                              <p:par>
                                <p:cTn id="24" presetID="53" presetClass="entr" presetSubtype="16" fill="hold" grpId="0" nodeType="after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1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1500"/>
                                        <p:tgtEl>
                                          <p:spTgt spid="3">
                                            <p:txEl>
                                              <p:pRg st="2" end="2"/>
                                            </p:txEl>
                                          </p:spTgt>
                                        </p:tgtEl>
                                      </p:cBhvr>
                                    </p:animEffect>
                                  </p:childTnLst>
                                </p:cTn>
                              </p:par>
                            </p:childTnLst>
                          </p:cTn>
                        </p:par>
                        <p:par>
                          <p:cTn id="29" fill="hold">
                            <p:stCondLst>
                              <p:cond delay="5500"/>
                            </p:stCondLst>
                            <p:childTnLst>
                              <p:par>
                                <p:cTn id="30" presetID="53" presetClass="entr" presetSubtype="16"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p:cTn id="32" dur="1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3" dur="1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4" dur="1500"/>
                                        <p:tgtEl>
                                          <p:spTgt spid="3">
                                            <p:txEl>
                                              <p:pRg st="3" end="3"/>
                                            </p:txEl>
                                          </p:spTgt>
                                        </p:tgtEl>
                                      </p:cBhvr>
                                    </p:animEffect>
                                  </p:childTnLst>
                                </p:cTn>
                              </p:par>
                            </p:childTnLst>
                          </p:cTn>
                        </p:par>
                        <p:par>
                          <p:cTn id="35" fill="hold">
                            <p:stCondLst>
                              <p:cond delay="7000"/>
                            </p:stCondLst>
                            <p:childTnLst>
                              <p:par>
                                <p:cTn id="36" presetID="53" presetClass="entr" presetSubtype="16" fill="hold" grpId="0" nodeType="afterEffect">
                                  <p:stCondLst>
                                    <p:cond delay="0"/>
                                  </p:stCondLst>
                                  <p:childTnLst>
                                    <p:set>
                                      <p:cBhvr>
                                        <p:cTn id="37" dur="1" fill="hold">
                                          <p:stCondLst>
                                            <p:cond delay="0"/>
                                          </p:stCondLst>
                                        </p:cTn>
                                        <p:tgtEl>
                                          <p:spTgt spid="3">
                                            <p:txEl>
                                              <p:pRg st="4" end="4"/>
                                            </p:txEl>
                                          </p:spTgt>
                                        </p:tgtEl>
                                        <p:attrNameLst>
                                          <p:attrName>style.visibility</p:attrName>
                                        </p:attrNameLst>
                                      </p:cBhvr>
                                      <p:to>
                                        <p:strVal val="visible"/>
                                      </p:to>
                                    </p:set>
                                    <p:anim calcmode="lin" valueType="num">
                                      <p:cBhvr>
                                        <p:cTn id="38" dur="1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9" dur="1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40" dur="1500"/>
                                        <p:tgtEl>
                                          <p:spTgt spid="3">
                                            <p:txEl>
                                              <p:pRg st="4" end="4"/>
                                            </p:txEl>
                                          </p:spTgt>
                                        </p:tgtEl>
                                      </p:cBhvr>
                                    </p:animEffect>
                                  </p:childTnLst>
                                </p:cTn>
                              </p:par>
                            </p:childTnLst>
                          </p:cTn>
                        </p:par>
                        <p:par>
                          <p:cTn id="41" fill="hold">
                            <p:stCondLst>
                              <p:cond delay="8500"/>
                            </p:stCondLst>
                            <p:childTnLst>
                              <p:par>
                                <p:cTn id="42" presetID="53" presetClass="entr" presetSubtype="16" fill="hold" grpId="0" nodeType="afterEffect">
                                  <p:stCondLst>
                                    <p:cond delay="0"/>
                                  </p:stCondLst>
                                  <p:childTnLst>
                                    <p:set>
                                      <p:cBhvr>
                                        <p:cTn id="43" dur="1" fill="hold">
                                          <p:stCondLst>
                                            <p:cond delay="0"/>
                                          </p:stCondLst>
                                        </p:cTn>
                                        <p:tgtEl>
                                          <p:spTgt spid="3">
                                            <p:txEl>
                                              <p:pRg st="5" end="5"/>
                                            </p:txEl>
                                          </p:spTgt>
                                        </p:tgtEl>
                                        <p:attrNameLst>
                                          <p:attrName>style.visibility</p:attrName>
                                        </p:attrNameLst>
                                      </p:cBhvr>
                                      <p:to>
                                        <p:strVal val="visible"/>
                                      </p:to>
                                    </p:set>
                                    <p:anim calcmode="lin" valueType="num">
                                      <p:cBhvr>
                                        <p:cTn id="44" dur="1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5" dur="1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6" dur="1500"/>
                                        <p:tgtEl>
                                          <p:spTgt spid="3">
                                            <p:txEl>
                                              <p:pRg st="5" end="5"/>
                                            </p:txEl>
                                          </p:spTgt>
                                        </p:tgtEl>
                                      </p:cBhvr>
                                    </p:animEffect>
                                  </p:childTnLst>
                                </p:cTn>
                              </p:par>
                            </p:childTnLst>
                          </p:cTn>
                        </p:par>
                        <p:par>
                          <p:cTn id="47" fill="hold">
                            <p:stCondLst>
                              <p:cond delay="10000"/>
                            </p:stCondLst>
                            <p:childTnLst>
                              <p:par>
                                <p:cTn id="48" presetID="53" presetClass="entr" presetSubtype="16" fill="hold" grpId="0" nodeType="afterEffect">
                                  <p:stCondLst>
                                    <p:cond delay="0"/>
                                  </p:stCondLst>
                                  <p:childTnLst>
                                    <p:set>
                                      <p:cBhvr>
                                        <p:cTn id="49" dur="1" fill="hold">
                                          <p:stCondLst>
                                            <p:cond delay="0"/>
                                          </p:stCondLst>
                                        </p:cTn>
                                        <p:tgtEl>
                                          <p:spTgt spid="3">
                                            <p:txEl>
                                              <p:pRg st="6" end="6"/>
                                            </p:txEl>
                                          </p:spTgt>
                                        </p:tgtEl>
                                        <p:attrNameLst>
                                          <p:attrName>style.visibility</p:attrName>
                                        </p:attrNameLst>
                                      </p:cBhvr>
                                      <p:to>
                                        <p:strVal val="visible"/>
                                      </p:to>
                                    </p:set>
                                    <p:anim calcmode="lin" valueType="num">
                                      <p:cBhvr>
                                        <p:cTn id="50" dur="1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1" dur="1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2"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2" algn="ctr" rtl="0">
              <a:lnSpc>
                <a:spcPct val="85000"/>
              </a:lnSpc>
              <a:spcBef>
                <a:spcPct val="0"/>
              </a:spcBef>
            </a:pPr>
            <a:r>
              <a:rPr lang="es-ES" sz="4000" b="1" dirty="0" smtClean="0"/>
              <a:t>FASE II. EJECUCIÓN DE LA AUDITORÍA</a:t>
            </a:r>
            <a:r>
              <a:rPr lang="es-ES" sz="4000" b="1" dirty="0" smtClean="0"/>
              <a:t/>
            </a:r>
            <a:br>
              <a:rPr lang="es-ES" sz="4000" b="1" dirty="0" smtClean="0"/>
            </a:br>
            <a:r>
              <a:rPr lang="es-ES" sz="2700" b="1" dirty="0"/>
              <a:t>Definición del programa y alcance de la </a:t>
            </a:r>
            <a:r>
              <a:rPr lang="es-ES" sz="2700" b="1" dirty="0" smtClean="0"/>
              <a:t>auditoría</a:t>
            </a:r>
            <a:endParaRPr lang="es-MX" sz="27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1242939732"/>
              </p:ext>
            </p:extLst>
          </p:nvPr>
        </p:nvGraphicFramePr>
        <p:xfrm>
          <a:off x="611560" y="1740238"/>
          <a:ext cx="7920882" cy="4565904"/>
        </p:xfrm>
        <a:graphic>
          <a:graphicData uri="http://schemas.openxmlformats.org/drawingml/2006/table">
            <a:tbl>
              <a:tblPr firstRow="1" firstCol="1" bandRow="1">
                <a:tableStyleId>{BC89EF96-8CEA-46FF-86C4-4CE0E7609802}</a:tableStyleId>
              </a:tblPr>
              <a:tblGrid>
                <a:gridCol w="4464495"/>
                <a:gridCol w="3456387"/>
              </a:tblGrid>
              <a:tr h="381455">
                <a:tc>
                  <a:txBody>
                    <a:bodyPr/>
                    <a:lstStyle/>
                    <a:p>
                      <a:pPr algn="ctr">
                        <a:lnSpc>
                          <a:spcPct val="150000"/>
                        </a:lnSpc>
                        <a:spcAft>
                          <a:spcPts val="0"/>
                        </a:spcAft>
                      </a:pPr>
                      <a:r>
                        <a:rPr lang="es-ES" sz="2000" dirty="0">
                          <a:effectLst/>
                        </a:rPr>
                        <a:t>PRODUCTOS DE LA ETAPA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spc="-5" dirty="0">
                          <a:effectLst/>
                        </a:rPr>
                        <a:t>ANEXOS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32283">
                <a:tc>
                  <a:txBody>
                    <a:bodyPr/>
                    <a:lstStyle/>
                    <a:p>
                      <a:pPr algn="just">
                        <a:lnSpc>
                          <a:spcPct val="150000"/>
                        </a:lnSpc>
                        <a:spcAft>
                          <a:spcPts val="0"/>
                        </a:spcAft>
                      </a:pPr>
                      <a:r>
                        <a:rPr lang="es-MX" sz="2000" spc="-5" dirty="0" smtClean="0">
                          <a:effectLst/>
                        </a:rPr>
                        <a:t>Lista con el grado de protección de controles existentes para los procesos de negocio y los sistemas.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50000"/>
                        </a:lnSpc>
                        <a:spcAft>
                          <a:spcPts val="0"/>
                        </a:spcAft>
                      </a:pPr>
                      <a:r>
                        <a:rPr lang="es-ES" sz="1800" kern="1200" dirty="0" smtClean="0">
                          <a:solidFill>
                            <a:schemeClr val="tx1"/>
                          </a:solidFill>
                          <a:effectLst/>
                          <a:latin typeface="+mn-lt"/>
                          <a:ea typeface="+mn-ea"/>
                          <a:cs typeface="+mn-cs"/>
                          <a:hlinkClick r:id="rId2" action="ppaction://hlinkfile"/>
                        </a:rPr>
                        <a:t>S-04.01 Evaluación Del Control Interno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6869">
                <a:tc>
                  <a:txBody>
                    <a:bodyPr/>
                    <a:lstStyle/>
                    <a:p>
                      <a:pPr algn="just">
                        <a:lnSpc>
                          <a:spcPct val="150000"/>
                        </a:lnSpc>
                        <a:spcAft>
                          <a:spcPts val="0"/>
                        </a:spcAft>
                      </a:pPr>
                      <a:r>
                        <a:rPr lang="es-MX" sz="2000" dirty="0" smtClean="0">
                          <a:effectLst/>
                        </a:rPr>
                        <a:t>Definición del alcance de las pruebas de cumplimiento.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 sz="1800" kern="1200" dirty="0" smtClean="0">
                          <a:solidFill>
                            <a:schemeClr val="tx1"/>
                          </a:solidFill>
                          <a:effectLst/>
                          <a:latin typeface="+mn-lt"/>
                          <a:ea typeface="+mn-ea"/>
                          <a:cs typeface="+mn-cs"/>
                          <a:hlinkClick r:id="rId3" action="ppaction://hlinkfile"/>
                        </a:rPr>
                        <a:t>S-05.02</a:t>
                      </a:r>
                      <a:r>
                        <a:rPr lang="es-ES" sz="1800" kern="1200" baseline="0" dirty="0" smtClean="0">
                          <a:solidFill>
                            <a:schemeClr val="tx1"/>
                          </a:solidFill>
                          <a:effectLst/>
                          <a:latin typeface="+mn-lt"/>
                          <a:ea typeface="+mn-ea"/>
                          <a:cs typeface="+mn-cs"/>
                          <a:hlinkClick r:id="rId3" action="ppaction://hlinkfile"/>
                        </a:rPr>
                        <a:t> </a:t>
                      </a:r>
                      <a:r>
                        <a:rPr lang="es-ES" sz="1800" kern="1200" dirty="0" smtClean="0">
                          <a:solidFill>
                            <a:schemeClr val="tx1"/>
                          </a:solidFill>
                          <a:effectLst/>
                          <a:latin typeface="+mn-lt"/>
                          <a:ea typeface="+mn-ea"/>
                          <a:cs typeface="+mn-cs"/>
                          <a:hlinkClick r:id="rId3" action="ppaction://hlinkfile"/>
                        </a:rPr>
                        <a:t>Diseño Pruebas De Cumplimiento</a:t>
                      </a:r>
                      <a:endParaRPr lang="es-MX" sz="2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6869">
                <a:tc>
                  <a:txBody>
                    <a:bodyPr/>
                    <a:lstStyle/>
                    <a:p>
                      <a:pPr algn="just">
                        <a:lnSpc>
                          <a:spcPct val="150000"/>
                        </a:lnSpc>
                        <a:spcAft>
                          <a:spcPts val="0"/>
                        </a:spcAft>
                      </a:pPr>
                      <a:r>
                        <a:rPr lang="es-MX" sz="2000" dirty="0" smtClean="0">
                          <a:effectLst/>
                        </a:rPr>
                        <a:t>Diseño detallado de las pruebas sustantivas.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 sz="1800" kern="1200" dirty="0" smtClean="0">
                          <a:solidFill>
                            <a:schemeClr val="tx1"/>
                          </a:solidFill>
                          <a:effectLst/>
                          <a:latin typeface="+mn-lt"/>
                          <a:ea typeface="+mn-ea"/>
                          <a:cs typeface="+mn-cs"/>
                          <a:hlinkClick r:id="rId4" action="ppaction://hlinkfile"/>
                        </a:rPr>
                        <a:t>S-05.01     Diseño Pruebas Sustantivas</a:t>
                      </a:r>
                      <a:endParaRPr lang="es-MX" sz="18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20994">
                <a:tc>
                  <a:txBody>
                    <a:bodyPr/>
                    <a:lstStyle/>
                    <a:p>
                      <a:pPr algn="just">
                        <a:lnSpc>
                          <a:spcPct val="150000"/>
                        </a:lnSpc>
                        <a:spcAft>
                          <a:spcPts val="0"/>
                        </a:spcAft>
                      </a:pPr>
                      <a:r>
                        <a:rPr lang="es-ES" sz="1800" b="1" kern="1200" dirty="0" smtClean="0">
                          <a:solidFill>
                            <a:schemeClr val="tx1"/>
                          </a:solidFill>
                          <a:effectLst/>
                          <a:latin typeface="+mn-lt"/>
                          <a:ea typeface="+mn-ea"/>
                          <a:cs typeface="+mn-cs"/>
                        </a:rPr>
                        <a:t>Soportes de las pruebas de auditoría realizadas.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r>
                        <a:rPr lang="es-ES" sz="1800" kern="1200" dirty="0" smtClean="0">
                          <a:solidFill>
                            <a:schemeClr val="tx1"/>
                          </a:solidFill>
                          <a:effectLst/>
                          <a:latin typeface="+mn-lt"/>
                          <a:ea typeface="+mn-ea"/>
                          <a:cs typeface="+mn-cs"/>
                          <a:hlinkClick r:id="rId5" action="ppaction://hlinkfile"/>
                        </a:rPr>
                        <a:t>S-06.02 Pruebas Sustantivas Ejecutadas</a:t>
                      </a:r>
                      <a:endParaRPr lang="es-ES" sz="1800" kern="1200" dirty="0" smtClean="0">
                        <a:solidFill>
                          <a:schemeClr val="tx1"/>
                        </a:solidFill>
                        <a:effectLst/>
                        <a:latin typeface="+mn-lt"/>
                        <a:ea typeface="+mn-ea"/>
                        <a:cs typeface="+mn-cs"/>
                      </a:endParaRPr>
                    </a:p>
                    <a:p>
                      <a:pPr algn="l"/>
                      <a:endParaRPr lang="es-MX" sz="1800" kern="1200" dirty="0" smtClean="0">
                        <a:solidFill>
                          <a:schemeClr val="tx1"/>
                        </a:solidFill>
                        <a:effectLst/>
                        <a:latin typeface="+mn-lt"/>
                        <a:ea typeface="+mn-ea"/>
                        <a:cs typeface="+mn-cs"/>
                      </a:endParaRPr>
                    </a:p>
                    <a:p>
                      <a:pPr algn="l"/>
                      <a:r>
                        <a:rPr lang="es-ES" sz="1800" kern="1200" dirty="0" smtClean="0">
                          <a:solidFill>
                            <a:schemeClr val="tx1"/>
                          </a:solidFill>
                          <a:effectLst/>
                          <a:latin typeface="+mn-lt"/>
                          <a:ea typeface="+mn-ea"/>
                          <a:cs typeface="+mn-cs"/>
                          <a:hlinkClick r:id="rId6" action="ppaction://hlinkfile"/>
                        </a:rPr>
                        <a:t>S-06.03 Pruebas De Cumplimiento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48303675"/>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lvl="2" algn="ctr" rtl="0">
              <a:lnSpc>
                <a:spcPct val="85000"/>
              </a:lnSpc>
              <a:spcBef>
                <a:spcPct val="0"/>
              </a:spcBef>
            </a:pPr>
            <a:r>
              <a:rPr lang="es-ES" sz="4000" b="1" dirty="0" smtClean="0"/>
              <a:t>FASE II. EJECUCIÓN DE LA AUDITORÍA</a:t>
            </a:r>
            <a:r>
              <a:rPr lang="es-ES" sz="4000" b="1" dirty="0" smtClean="0"/>
              <a:t/>
            </a:r>
            <a:br>
              <a:rPr lang="es-ES" sz="4000" b="1" dirty="0" smtClean="0"/>
            </a:br>
            <a:r>
              <a:rPr lang="es-ES" sz="2700" b="1" dirty="0" smtClean="0"/>
              <a:t>Ejecución de Pruebas </a:t>
            </a:r>
            <a:endParaRPr lang="es-MX" sz="27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121683247"/>
              </p:ext>
            </p:extLst>
          </p:nvPr>
        </p:nvGraphicFramePr>
        <p:xfrm>
          <a:off x="540175" y="2276872"/>
          <a:ext cx="7920882" cy="3061083"/>
        </p:xfrm>
        <a:graphic>
          <a:graphicData uri="http://schemas.openxmlformats.org/drawingml/2006/table">
            <a:tbl>
              <a:tblPr firstRow="1" firstCol="1" bandRow="1">
                <a:tableStyleId>{BC89EF96-8CEA-46FF-86C4-4CE0E7609802}</a:tableStyleId>
              </a:tblPr>
              <a:tblGrid>
                <a:gridCol w="4464495"/>
                <a:gridCol w="3456387"/>
              </a:tblGrid>
              <a:tr h="381455">
                <a:tc>
                  <a:txBody>
                    <a:bodyPr/>
                    <a:lstStyle/>
                    <a:p>
                      <a:pPr algn="ctr">
                        <a:lnSpc>
                          <a:spcPct val="150000"/>
                        </a:lnSpc>
                        <a:spcAft>
                          <a:spcPts val="0"/>
                        </a:spcAft>
                      </a:pPr>
                      <a:r>
                        <a:rPr lang="es-ES" sz="2000" dirty="0">
                          <a:effectLst/>
                        </a:rPr>
                        <a:t>PRODUCTOS DE LA ETAPA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spc="-5" dirty="0">
                          <a:effectLst/>
                        </a:rPr>
                        <a:t>ANEXOS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32283">
                <a:tc>
                  <a:txBody>
                    <a:bodyPr/>
                    <a:lstStyle/>
                    <a:p>
                      <a:pPr algn="just">
                        <a:lnSpc>
                          <a:spcPct val="150000"/>
                        </a:lnSpc>
                        <a:spcAft>
                          <a:spcPts val="0"/>
                        </a:spcAft>
                      </a:pPr>
                      <a:r>
                        <a:rPr lang="es-MX" sz="2000" spc="-5" dirty="0" smtClean="0">
                          <a:effectLst/>
                        </a:rPr>
                        <a:t>Soportes de las pruebas de auditoría realizadas.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r>
                        <a:rPr lang="es-ES" sz="1800" kern="1200" dirty="0" smtClean="0">
                          <a:solidFill>
                            <a:schemeClr val="tx1"/>
                          </a:solidFill>
                          <a:effectLst/>
                          <a:latin typeface="+mn-lt"/>
                          <a:ea typeface="+mn-ea"/>
                          <a:cs typeface="+mn-cs"/>
                          <a:hlinkClick r:id="rId2" action="ppaction://hlinkfile"/>
                        </a:rPr>
                        <a:t>S-06.02 Pruebas Sustantivas Ejecutadas</a:t>
                      </a:r>
                      <a:endParaRPr lang="es-ES" sz="1800" kern="1200" dirty="0" smtClean="0">
                        <a:solidFill>
                          <a:schemeClr val="tx1"/>
                        </a:solidFill>
                        <a:effectLst/>
                        <a:latin typeface="+mn-lt"/>
                        <a:ea typeface="+mn-ea"/>
                        <a:cs typeface="+mn-cs"/>
                      </a:endParaRPr>
                    </a:p>
                    <a:p>
                      <a:endParaRPr lang="es-MX" sz="1800" kern="1200" dirty="0" smtClean="0">
                        <a:solidFill>
                          <a:schemeClr val="tx1"/>
                        </a:solidFill>
                        <a:effectLst/>
                        <a:latin typeface="+mn-lt"/>
                        <a:ea typeface="+mn-ea"/>
                        <a:cs typeface="+mn-cs"/>
                      </a:endParaRPr>
                    </a:p>
                    <a:p>
                      <a:r>
                        <a:rPr lang="es-ES" sz="1800" kern="1200" dirty="0" smtClean="0">
                          <a:solidFill>
                            <a:schemeClr val="tx1"/>
                          </a:solidFill>
                          <a:effectLst/>
                          <a:latin typeface="+mn-lt"/>
                          <a:ea typeface="+mn-ea"/>
                          <a:cs typeface="+mn-cs"/>
                          <a:hlinkClick r:id="rId3" action="ppaction://hlinkfile"/>
                        </a:rPr>
                        <a:t>S-06.03 Pruebas De Cumplimiento</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06869">
                <a:tc>
                  <a:txBody>
                    <a:bodyPr/>
                    <a:lstStyle/>
                    <a:p>
                      <a:pPr algn="just">
                        <a:lnSpc>
                          <a:spcPct val="150000"/>
                        </a:lnSpc>
                        <a:spcAft>
                          <a:spcPts val="0"/>
                        </a:spcAft>
                      </a:pPr>
                      <a:r>
                        <a:rPr lang="es-MX" sz="2000" dirty="0" smtClean="0">
                          <a:effectLst/>
                        </a:rPr>
                        <a:t>Listado con análisis de observaciones de auditoría para pruebas de cumplimiento y sustantivas.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 sz="1800" kern="1200" dirty="0" smtClean="0">
                          <a:solidFill>
                            <a:schemeClr val="tx1"/>
                          </a:solidFill>
                          <a:effectLst/>
                          <a:latin typeface="+mn-lt"/>
                          <a:ea typeface="+mn-ea"/>
                          <a:cs typeface="+mn-cs"/>
                          <a:hlinkClick r:id="rId4" action="ppaction://hlinkfile"/>
                        </a:rPr>
                        <a:t>S-07.01 Evaluación De Resultados De Pruebas Ejecutadas</a:t>
                      </a:r>
                      <a:endParaRPr lang="es-MX" sz="20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60903151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b="1" dirty="0"/>
              <a:t>FASE II. </a:t>
            </a:r>
            <a:r>
              <a:rPr lang="es-ES" b="1" dirty="0" smtClean="0"/>
              <a:t>COMUNICACIÓN DE RESULTADOS</a:t>
            </a:r>
            <a:endParaRPr lang="es-MX" b="1" dirty="0"/>
          </a:p>
        </p:txBody>
      </p:sp>
      <p:graphicFrame>
        <p:nvGraphicFramePr>
          <p:cNvPr id="4" name="Marcador de contenido 3"/>
          <p:cNvGraphicFramePr>
            <a:graphicFrameLocks/>
          </p:cNvGraphicFramePr>
          <p:nvPr>
            <p:extLst>
              <p:ext uri="{D42A27DB-BD31-4B8C-83A1-F6EECF244321}">
                <p14:modId xmlns:p14="http://schemas.microsoft.com/office/powerpoint/2010/main" val="633238597"/>
              </p:ext>
            </p:extLst>
          </p:nvPr>
        </p:nvGraphicFramePr>
        <p:xfrm>
          <a:off x="539552" y="1739097"/>
          <a:ext cx="8136281" cy="4642017"/>
        </p:xfrm>
        <a:graphic>
          <a:graphicData uri="http://schemas.openxmlformats.org/drawingml/2006/table">
            <a:tbl>
              <a:tblPr firstRow="1" firstCol="1" bandRow="1">
                <a:tableStyleId>{BC89EF96-8CEA-46FF-86C4-4CE0E7609802}</a:tableStyleId>
              </a:tblPr>
              <a:tblGrid>
                <a:gridCol w="4896544"/>
                <a:gridCol w="3239737"/>
              </a:tblGrid>
              <a:tr h="381455">
                <a:tc>
                  <a:txBody>
                    <a:bodyPr/>
                    <a:lstStyle/>
                    <a:p>
                      <a:pPr algn="ctr">
                        <a:lnSpc>
                          <a:spcPct val="150000"/>
                        </a:lnSpc>
                        <a:spcAft>
                          <a:spcPts val="0"/>
                        </a:spcAft>
                      </a:pPr>
                      <a:r>
                        <a:rPr lang="es-ES" sz="2000" dirty="0">
                          <a:effectLst/>
                        </a:rPr>
                        <a:t>PRODUCTOS DE LA ETAPA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s-ES" sz="2000" spc="-5" dirty="0">
                          <a:effectLst/>
                        </a:rPr>
                        <a:t>ANEXOS</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232283">
                <a:tc>
                  <a:txBody>
                    <a:bodyPr/>
                    <a:lstStyle/>
                    <a:p>
                      <a:pPr algn="just">
                        <a:lnSpc>
                          <a:spcPct val="150000"/>
                        </a:lnSpc>
                        <a:spcAft>
                          <a:spcPts val="0"/>
                        </a:spcAft>
                      </a:pPr>
                      <a:r>
                        <a:rPr lang="es-ES" sz="2000" spc="-5">
                          <a:effectLst/>
                          <a:latin typeface="Times New Roman" panose="02020603050405020304" pitchFamily="18" charset="0"/>
                          <a:ea typeface="Verdana" panose="020B0604030504040204" pitchFamily="34" charset="0"/>
                          <a:cs typeface="Times New Roman" panose="02020603050405020304" pitchFamily="18" charset="0"/>
                        </a:rPr>
                        <a:t>Resumen</a:t>
                      </a:r>
                      <a:r>
                        <a:rPr lang="es-ES" sz="2000" spc="-3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de</a:t>
                      </a:r>
                      <a:r>
                        <a:rPr lang="es-ES" sz="2000" spc="-4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observaciones</a:t>
                      </a:r>
                      <a:r>
                        <a:rPr lang="es-ES" sz="2000" spc="-3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obtenidas.</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 sz="1800" kern="1200" dirty="0">
                          <a:solidFill>
                            <a:schemeClr val="tx1"/>
                          </a:solidFill>
                          <a:effectLst/>
                          <a:latin typeface="+mn-lt"/>
                          <a:ea typeface="+mn-ea"/>
                          <a:cs typeface="+mn-cs"/>
                          <a:hlinkClick r:id="rId2" action="ppaction://hlinkfile"/>
                        </a:rPr>
                        <a:t>S-08.01  Hoja De Hallazgos</a:t>
                      </a:r>
                      <a:endParaRPr lang="es-MX" sz="1800" kern="1200" dirty="0">
                        <a:solidFill>
                          <a:schemeClr val="tx1"/>
                        </a:solidFill>
                        <a:effectLst/>
                        <a:latin typeface="+mn-lt"/>
                        <a:ea typeface="+mn-ea"/>
                        <a:cs typeface="+mn-cs"/>
                      </a:endParaRPr>
                    </a:p>
                  </a:txBody>
                  <a:tcPr marL="68580" marR="68580" marT="0" marB="0"/>
                </a:tc>
              </a:tr>
              <a:tr h="806869">
                <a:tc>
                  <a:txBody>
                    <a:bodyPr/>
                    <a:lstStyle/>
                    <a:p>
                      <a:pPr algn="just">
                        <a:lnSpc>
                          <a:spcPct val="150000"/>
                        </a:lnSpc>
                        <a:spcAft>
                          <a:spcPts val="0"/>
                        </a:spcAft>
                      </a:pPr>
                      <a:r>
                        <a:rPr lang="es-ES" sz="2000" spc="-5">
                          <a:effectLst/>
                          <a:latin typeface="Times New Roman" panose="02020603050405020304" pitchFamily="18" charset="0"/>
                          <a:ea typeface="Verdana" panose="020B0604030504040204" pitchFamily="34" charset="0"/>
                          <a:cs typeface="Times New Roman" panose="02020603050405020304" pitchFamily="18" charset="0"/>
                        </a:rPr>
                        <a:t>Informe</a:t>
                      </a:r>
                      <a:r>
                        <a:rPr lang="es-ES" sz="2000" spc="-3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preliminar</a:t>
                      </a:r>
                      <a:r>
                        <a:rPr lang="es-ES" sz="2000" spc="-3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de</a:t>
                      </a:r>
                      <a:r>
                        <a:rPr lang="es-ES" sz="2000" spc="-4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auditoría.</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 sz="1800" kern="1200" dirty="0">
                          <a:solidFill>
                            <a:schemeClr val="tx1"/>
                          </a:solidFill>
                          <a:effectLst/>
                          <a:latin typeface="+mn-lt"/>
                          <a:ea typeface="+mn-ea"/>
                          <a:cs typeface="+mn-cs"/>
                          <a:hlinkClick r:id="rId3" action="ppaction://hlinkfile"/>
                        </a:rPr>
                        <a:t>S-08 .02 Borrador Del Informe</a:t>
                      </a:r>
                      <a:endParaRPr lang="es-MX" sz="1800" kern="1200" dirty="0">
                        <a:solidFill>
                          <a:schemeClr val="tx1"/>
                        </a:solidFill>
                        <a:effectLst/>
                        <a:latin typeface="+mn-lt"/>
                        <a:ea typeface="+mn-ea"/>
                        <a:cs typeface="+mn-cs"/>
                      </a:endParaRPr>
                    </a:p>
                  </a:txBody>
                  <a:tcPr marL="68580" marR="68580" marT="0" marB="0"/>
                </a:tc>
              </a:tr>
              <a:tr h="921743">
                <a:tc>
                  <a:txBody>
                    <a:bodyPr/>
                    <a:lstStyle/>
                    <a:p>
                      <a:pPr algn="just">
                        <a:lnSpc>
                          <a:spcPct val="150000"/>
                        </a:lnSpc>
                        <a:spcAft>
                          <a:spcPts val="0"/>
                        </a:spcAft>
                      </a:pPr>
                      <a:r>
                        <a:rPr lang="es-ES" sz="2000" spc="-5">
                          <a:effectLst/>
                          <a:latin typeface="Times New Roman" panose="02020603050405020304" pitchFamily="18" charset="0"/>
                          <a:ea typeface="Verdana" panose="020B0604030504040204" pitchFamily="34" charset="0"/>
                          <a:cs typeface="Times New Roman" panose="02020603050405020304" pitchFamily="18" charset="0"/>
                        </a:rPr>
                        <a:t>Documento</a:t>
                      </a:r>
                      <a:r>
                        <a:rPr lang="es-ES" sz="2000" spc="22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con</a:t>
                      </a:r>
                      <a:r>
                        <a:rPr lang="es-ES" sz="2000" spc="22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el</a:t>
                      </a:r>
                      <a:r>
                        <a:rPr lang="es-ES" sz="2000" spc="22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análisis</a:t>
                      </a:r>
                      <a:r>
                        <a:rPr lang="es-ES" sz="2000" spc="22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de</a:t>
                      </a:r>
                      <a:r>
                        <a:rPr lang="es-ES" sz="2000" spc="23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las</a:t>
                      </a:r>
                      <a:r>
                        <a:rPr lang="es-ES" sz="2000" spc="14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respuestas</a:t>
                      </a:r>
                      <a:r>
                        <a:rPr lang="es-ES" sz="2000" spc="16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emitidas</a:t>
                      </a:r>
                      <a:r>
                        <a:rPr lang="es-ES" sz="2000" spc="16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por</a:t>
                      </a:r>
                      <a:r>
                        <a:rPr lang="es-ES" sz="2000" spc="17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el</a:t>
                      </a:r>
                      <a:r>
                        <a:rPr lang="es-ES" sz="2000" spc="16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servicio</a:t>
                      </a:r>
                      <a:r>
                        <a:rPr lang="es-ES" sz="2000" spc="13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auditado</a:t>
                      </a:r>
                      <a:r>
                        <a:rPr lang="es-ES" sz="2000" spc="-3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al</a:t>
                      </a:r>
                      <a:r>
                        <a:rPr lang="es-ES" sz="2000" spc="-45">
                          <a:effectLst/>
                          <a:latin typeface="Times New Roman" panose="02020603050405020304" pitchFamily="18" charset="0"/>
                          <a:ea typeface="Verdana" panose="020B0604030504040204" pitchFamily="34" charset="0"/>
                          <a:cs typeface="Times New Roman" panose="02020603050405020304" pitchFamily="18" charset="0"/>
                        </a:rPr>
                        <a:t> </a:t>
                      </a:r>
                      <a:r>
                        <a:rPr lang="es-ES" sz="2000" spc="-5">
                          <a:effectLst/>
                          <a:latin typeface="Times New Roman" panose="02020603050405020304" pitchFamily="18" charset="0"/>
                          <a:ea typeface="Verdana" panose="020B0604030504040204" pitchFamily="34" charset="0"/>
                          <a:cs typeface="Times New Roman" panose="02020603050405020304" pitchFamily="18" charset="0"/>
                        </a:rPr>
                        <a:t>informe</a:t>
                      </a:r>
                      <a:r>
                        <a:rPr lang="es-ES" sz="2000" spc="-4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a:effectLst/>
                          <a:latin typeface="Times New Roman" panose="02020603050405020304" pitchFamily="18" charset="0"/>
                          <a:ea typeface="Verdana" panose="020B0604030504040204" pitchFamily="34" charset="0"/>
                          <a:cs typeface="Times New Roman" panose="02020603050405020304" pitchFamily="18" charset="0"/>
                        </a:rPr>
                        <a:t>preliminar.</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 sz="1800" kern="1200" dirty="0">
                          <a:solidFill>
                            <a:schemeClr val="tx1"/>
                          </a:solidFill>
                          <a:effectLst/>
                          <a:latin typeface="+mn-lt"/>
                          <a:ea typeface="+mn-ea"/>
                          <a:cs typeface="+mn-cs"/>
                          <a:hlinkClick r:id="rId3" action="ppaction://hlinkfile"/>
                        </a:rPr>
                        <a:t>S-08.03 Informe Final</a:t>
                      </a:r>
                      <a:endParaRPr lang="es-MX" sz="1800" kern="1200" dirty="0">
                        <a:solidFill>
                          <a:schemeClr val="tx1"/>
                        </a:solidFill>
                        <a:effectLst/>
                        <a:latin typeface="+mn-lt"/>
                        <a:ea typeface="+mn-ea"/>
                        <a:cs typeface="+mn-cs"/>
                      </a:endParaRPr>
                    </a:p>
                  </a:txBody>
                  <a:tcPr marL="68580" marR="68580" marT="0" marB="0"/>
                </a:tc>
              </a:tr>
              <a:tr h="806869">
                <a:tc>
                  <a:txBody>
                    <a:bodyPr/>
                    <a:lstStyle/>
                    <a:p>
                      <a:pPr algn="just">
                        <a:lnSpc>
                          <a:spcPct val="150000"/>
                        </a:lnSpc>
                        <a:spcAft>
                          <a:spcPts val="0"/>
                        </a:spcAft>
                      </a:pPr>
                      <a:r>
                        <a:rPr lang="es-ES" sz="2000" spc="-5" dirty="0">
                          <a:effectLst/>
                          <a:latin typeface="Times New Roman" panose="02020603050405020304" pitchFamily="18" charset="0"/>
                          <a:ea typeface="Verdana" panose="020B0604030504040204" pitchFamily="34" charset="0"/>
                          <a:cs typeface="Times New Roman" panose="02020603050405020304" pitchFamily="18" charset="0"/>
                        </a:rPr>
                        <a:t>Informe</a:t>
                      </a:r>
                      <a:r>
                        <a:rPr lang="es-ES" sz="2000" spc="-20" dirty="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dirty="0">
                          <a:effectLst/>
                          <a:latin typeface="Times New Roman" panose="02020603050405020304" pitchFamily="18" charset="0"/>
                          <a:ea typeface="Verdana" panose="020B0604030504040204" pitchFamily="34" charset="0"/>
                          <a:cs typeface="Times New Roman" panose="02020603050405020304" pitchFamily="18" charset="0"/>
                        </a:rPr>
                        <a:t>final</a:t>
                      </a:r>
                      <a:r>
                        <a:rPr lang="es-ES" sz="2000" spc="-35" dirty="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dirty="0">
                          <a:effectLst/>
                          <a:latin typeface="Times New Roman" panose="02020603050405020304" pitchFamily="18" charset="0"/>
                          <a:ea typeface="Verdana" panose="020B0604030504040204" pitchFamily="34" charset="0"/>
                          <a:cs typeface="Times New Roman" panose="02020603050405020304" pitchFamily="18" charset="0"/>
                        </a:rPr>
                        <a:t>de</a:t>
                      </a:r>
                      <a:r>
                        <a:rPr lang="es-ES" sz="2000" spc="-35" dirty="0">
                          <a:effectLst/>
                          <a:latin typeface="Times New Roman" panose="02020603050405020304" pitchFamily="18" charset="0"/>
                          <a:ea typeface="Verdana" panose="020B0604030504040204" pitchFamily="34" charset="0"/>
                          <a:cs typeface="Times New Roman" panose="02020603050405020304" pitchFamily="18" charset="0"/>
                        </a:rPr>
                        <a:t> </a:t>
                      </a:r>
                      <a:r>
                        <a:rPr lang="es-ES" sz="2000" dirty="0">
                          <a:effectLst/>
                          <a:latin typeface="Times New Roman" panose="02020603050405020304" pitchFamily="18" charset="0"/>
                          <a:ea typeface="Verdana" panose="020B0604030504040204" pitchFamily="34" charset="0"/>
                          <a:cs typeface="Times New Roman" panose="02020603050405020304" pitchFamily="18" charset="0"/>
                        </a:rPr>
                        <a:t>auditoría.</a:t>
                      </a:r>
                      <a:endParaRPr lang="es-MX"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50000"/>
                        </a:lnSpc>
                        <a:spcBef>
                          <a:spcPts val="0"/>
                        </a:spcBef>
                        <a:spcAft>
                          <a:spcPts val="0"/>
                        </a:spcAft>
                        <a:buClrTx/>
                        <a:buSzTx/>
                        <a:buFontTx/>
                        <a:buNone/>
                        <a:tabLst/>
                        <a:defRPr/>
                      </a:pPr>
                      <a:r>
                        <a:rPr lang="es-ES" sz="1800" kern="1200" dirty="0">
                          <a:solidFill>
                            <a:schemeClr val="tx1"/>
                          </a:solidFill>
                          <a:effectLst/>
                          <a:latin typeface="+mn-lt"/>
                          <a:ea typeface="+mn-ea"/>
                          <a:cs typeface="+mn-cs"/>
                          <a:hlinkClick r:id="rId4" action="ppaction://hlinkfile"/>
                        </a:rPr>
                        <a:t>S-08 .02.02 Convocatoria Socialización Informe</a:t>
                      </a:r>
                      <a:endParaRPr lang="es-MX" sz="1800" kern="1200" dirty="0">
                        <a:solidFill>
                          <a:schemeClr val="tx1"/>
                        </a:solidFill>
                        <a:effectLst/>
                        <a:latin typeface="+mn-lt"/>
                        <a:ea typeface="+mn-ea"/>
                        <a:cs typeface="+mn-cs"/>
                      </a:endParaRPr>
                    </a:p>
                  </a:txBody>
                  <a:tcPr marL="68580" marR="68580" marT="0" marB="0"/>
                </a:tc>
              </a:tr>
            </a:tbl>
          </a:graphicData>
        </a:graphic>
      </p:graphicFrame>
    </p:spTree>
    <p:extLst>
      <p:ext uri="{BB962C8B-B14F-4D97-AF65-F5344CB8AC3E}">
        <p14:creationId xmlns:p14="http://schemas.microsoft.com/office/powerpoint/2010/main" val="29514536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MANUAL DE BUENAS PRACTICAS</a:t>
            </a:r>
            <a:endParaRPr lang="es-MX" b="1" dirty="0"/>
          </a:p>
        </p:txBody>
      </p:sp>
      <p:sp>
        <p:nvSpPr>
          <p:cNvPr id="3" name="Marcador de contenido 2"/>
          <p:cNvSpPr>
            <a:spLocks noGrp="1"/>
          </p:cNvSpPr>
          <p:nvPr>
            <p:ph idx="1"/>
          </p:nvPr>
        </p:nvSpPr>
        <p:spPr/>
        <p:txBody>
          <a:bodyPr>
            <a:normAutofit/>
          </a:bodyPr>
          <a:lstStyle/>
          <a:p>
            <a:pPr algn="just"/>
            <a:r>
              <a:rPr lang="es-MX" sz="2400" dirty="0"/>
              <a:t>El objetivo de esta guía instruir al personal técnico, autoridades y consultores del GADIC CAÑAR; sobre las secuelas que podrían dejar sobre su organización las vulnerabilidades de seguridad de </a:t>
            </a:r>
            <a:r>
              <a:rPr lang="es-MX" sz="2400" dirty="0"/>
              <a:t>sus </a:t>
            </a:r>
            <a:r>
              <a:rPr lang="es-MX" sz="2400" dirty="0"/>
              <a:t>aplicativos </a:t>
            </a:r>
            <a:r>
              <a:rPr lang="es-MX" sz="2400" dirty="0"/>
              <a:t>web.</a:t>
            </a:r>
          </a:p>
          <a:p>
            <a:pPr algn="just"/>
            <a:endParaRPr lang="es-MX" sz="2300" dirty="0">
              <a:solidFill>
                <a:schemeClr val="tx1"/>
              </a:solidFill>
            </a:endParaRPr>
          </a:p>
          <a:p>
            <a:pPr algn="just"/>
            <a:r>
              <a:rPr lang="es-ES" sz="2400" dirty="0"/>
              <a:t>Esta guía está pensada para el personal informático del GADIC CAÑAR, así como para los consultores independientes que laboran conjuntamente en la institución, sin importar si es experto o principiante</a:t>
            </a:r>
            <a:r>
              <a:rPr lang="es-ES" sz="2400" dirty="0" smtClean="0"/>
              <a:t>.</a:t>
            </a:r>
          </a:p>
          <a:p>
            <a:pPr algn="just"/>
            <a:r>
              <a:rPr lang="es-MX" sz="2300" dirty="0" smtClean="0">
                <a:solidFill>
                  <a:schemeClr val="tx1"/>
                </a:solidFill>
                <a:hlinkClick r:id="rId2" action="ppaction://hlinkfile"/>
              </a:rPr>
              <a:t>MANUAL DE BUENAS PRACTICAS</a:t>
            </a:r>
            <a:endParaRPr lang="es-MX" sz="2300" dirty="0">
              <a:solidFill>
                <a:schemeClr val="tx1"/>
              </a:solidFill>
            </a:endParaRPr>
          </a:p>
        </p:txBody>
      </p:sp>
    </p:spTree>
    <p:extLst>
      <p:ext uri="{BB962C8B-B14F-4D97-AF65-F5344CB8AC3E}">
        <p14:creationId xmlns:p14="http://schemas.microsoft.com/office/powerpoint/2010/main" val="4157276394"/>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CONCLUSIONES</a:t>
            </a:r>
            <a:endParaRPr lang="es-MX" b="1" dirty="0"/>
          </a:p>
        </p:txBody>
      </p:sp>
      <p:sp>
        <p:nvSpPr>
          <p:cNvPr id="3" name="Marcador de contenido 2"/>
          <p:cNvSpPr>
            <a:spLocks noGrp="1"/>
          </p:cNvSpPr>
          <p:nvPr>
            <p:ph idx="1"/>
          </p:nvPr>
        </p:nvSpPr>
        <p:spPr/>
        <p:txBody>
          <a:bodyPr>
            <a:normAutofit fontScale="92500"/>
          </a:bodyPr>
          <a:lstStyle/>
          <a:p>
            <a:pPr algn="just">
              <a:lnSpc>
                <a:spcPct val="150000"/>
              </a:lnSpc>
            </a:pPr>
            <a:r>
              <a:rPr lang="es-ES" dirty="0"/>
              <a:t>Es de gran importancia que las organizaciones gubernamentales apliquen </a:t>
            </a:r>
            <a:r>
              <a:rPr lang="es-ES" b="1" dirty="0"/>
              <a:t>buenas prácticas</a:t>
            </a:r>
            <a:r>
              <a:rPr lang="es-ES" dirty="0"/>
              <a:t> de desarrollo de </a:t>
            </a:r>
            <a:r>
              <a:rPr lang="es-ES" b="1" dirty="0"/>
              <a:t>aplicaciones WEB</a:t>
            </a:r>
            <a:r>
              <a:rPr lang="es-ES" dirty="0"/>
              <a:t>, ya que se encuentran sensibles a cualquier ataque, en vista que se encuentran publicadas en el Internet y los datos sensibles de los usuarios pueden ser vulnerados.</a:t>
            </a:r>
            <a:endParaRPr lang="es-MX" dirty="0"/>
          </a:p>
          <a:p>
            <a:pPr algn="just">
              <a:lnSpc>
                <a:spcPct val="150000"/>
              </a:lnSpc>
            </a:pPr>
            <a:r>
              <a:rPr lang="es-ES" dirty="0" smtClean="0"/>
              <a:t>La </a:t>
            </a:r>
            <a:r>
              <a:rPr lang="es-ES" dirty="0"/>
              <a:t>metodología de </a:t>
            </a:r>
            <a:r>
              <a:rPr lang="es-ES" b="1" dirty="0"/>
              <a:t>OWASP Top 10</a:t>
            </a:r>
            <a:r>
              <a:rPr lang="es-ES" dirty="0"/>
              <a:t> presenta una alternativa concisa para determinar las vulnerabilidades de los aplicativos WEB, ya que se han realizado las pruebas sobre los ataques más comunes que comprometen a una aplicación WEB, y esta metodología presenta la mejor alternativa.</a:t>
            </a:r>
            <a:endParaRPr lang="es-MX" dirty="0"/>
          </a:p>
          <a:p>
            <a:endParaRPr lang="es-MX" dirty="0"/>
          </a:p>
        </p:txBody>
      </p:sp>
    </p:spTree>
    <p:extLst>
      <p:ext uri="{BB962C8B-B14F-4D97-AF65-F5344CB8AC3E}">
        <p14:creationId xmlns:p14="http://schemas.microsoft.com/office/powerpoint/2010/main" val="410215005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CONCLUSIONES</a:t>
            </a:r>
            <a:endParaRPr lang="es-MX" b="1" dirty="0"/>
          </a:p>
        </p:txBody>
      </p:sp>
      <p:sp>
        <p:nvSpPr>
          <p:cNvPr id="3" name="Marcador de contenido 2"/>
          <p:cNvSpPr>
            <a:spLocks noGrp="1"/>
          </p:cNvSpPr>
          <p:nvPr>
            <p:ph idx="1"/>
          </p:nvPr>
        </p:nvSpPr>
        <p:spPr/>
        <p:txBody>
          <a:bodyPr>
            <a:normAutofit fontScale="77500" lnSpcReduction="20000"/>
          </a:bodyPr>
          <a:lstStyle/>
          <a:p>
            <a:pPr algn="just">
              <a:lnSpc>
                <a:spcPct val="160000"/>
              </a:lnSpc>
            </a:pPr>
            <a:r>
              <a:rPr lang="es-ES" sz="3000" dirty="0" smtClean="0"/>
              <a:t>La </a:t>
            </a:r>
            <a:r>
              <a:rPr lang="es-ES" sz="3000" dirty="0"/>
              <a:t>estructura departamental es trascendente para que los procesos que se desenvuelvan internamente sean eficientes, es por eso que el proceso de desarrollo de software debe estar guiado por </a:t>
            </a:r>
            <a:r>
              <a:rPr lang="es-ES" sz="3000" b="1" dirty="0"/>
              <a:t>políticas y procedimientos</a:t>
            </a:r>
            <a:r>
              <a:rPr lang="es-ES" sz="3000" dirty="0"/>
              <a:t> definidos de manera correcta para procurar evitar ataques a las vulnerabilidades de seguridad y comprometer los datos simples de la organización.</a:t>
            </a:r>
            <a:endParaRPr lang="es-MX" sz="3000" dirty="0"/>
          </a:p>
          <a:p>
            <a:pPr marL="0" indent="0" algn="just">
              <a:buNone/>
            </a:pPr>
            <a:endParaRPr lang="es-MX" dirty="0" smtClean="0"/>
          </a:p>
          <a:p>
            <a:endParaRPr lang="es-MX" dirty="0"/>
          </a:p>
        </p:txBody>
      </p:sp>
    </p:spTree>
    <p:extLst>
      <p:ext uri="{BB962C8B-B14F-4D97-AF65-F5344CB8AC3E}">
        <p14:creationId xmlns:p14="http://schemas.microsoft.com/office/powerpoint/2010/main" val="23842031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RECOMENDACIONES </a:t>
            </a:r>
            <a:endParaRPr lang="es-MX" b="1" dirty="0"/>
          </a:p>
        </p:txBody>
      </p:sp>
      <p:sp>
        <p:nvSpPr>
          <p:cNvPr id="3" name="Marcador de contenido 2"/>
          <p:cNvSpPr>
            <a:spLocks noGrp="1"/>
          </p:cNvSpPr>
          <p:nvPr>
            <p:ph idx="1"/>
          </p:nvPr>
        </p:nvSpPr>
        <p:spPr/>
        <p:txBody>
          <a:bodyPr>
            <a:normAutofit lnSpcReduction="10000"/>
          </a:bodyPr>
          <a:lstStyle/>
          <a:p>
            <a:pPr algn="just">
              <a:lnSpc>
                <a:spcPct val="150000"/>
              </a:lnSpc>
              <a:buFont typeface="Wingdings" panose="05000000000000000000" pitchFamily="2" charset="2"/>
              <a:buChar char="v"/>
            </a:pPr>
            <a:r>
              <a:rPr lang="es-MX" sz="2400" dirty="0"/>
              <a:t>Aplicar las recomendaciones detalladas en el Informe de Auditoría, para mitigar el riesgo de explotación de las vulnerabilidades detectadas.</a:t>
            </a:r>
          </a:p>
          <a:p>
            <a:pPr algn="just">
              <a:lnSpc>
                <a:spcPct val="150000"/>
              </a:lnSpc>
              <a:buFont typeface="Wingdings" panose="05000000000000000000" pitchFamily="2" charset="2"/>
              <a:buChar char="v"/>
            </a:pPr>
            <a:r>
              <a:rPr lang="es-MX" sz="2400" dirty="0"/>
              <a:t>Legalizar el manual de buenas prácticas generado en el presente trabajo de tesis mediante el consejo del GADIC Cañar, para pueda ser utilizando por el departamento informático.</a:t>
            </a:r>
          </a:p>
          <a:p>
            <a:endParaRPr lang="es-MX" dirty="0"/>
          </a:p>
        </p:txBody>
      </p:sp>
    </p:spTree>
    <p:extLst>
      <p:ext uri="{BB962C8B-B14F-4D97-AF65-F5344CB8AC3E}">
        <p14:creationId xmlns:p14="http://schemas.microsoft.com/office/powerpoint/2010/main" val="71469568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RECOMENDACIONES</a:t>
            </a:r>
            <a:endParaRPr lang="es-MX" b="1" dirty="0"/>
          </a:p>
        </p:txBody>
      </p:sp>
      <p:sp>
        <p:nvSpPr>
          <p:cNvPr id="3" name="Marcador de contenido 2"/>
          <p:cNvSpPr>
            <a:spLocks noGrp="1"/>
          </p:cNvSpPr>
          <p:nvPr>
            <p:ph idx="1"/>
          </p:nvPr>
        </p:nvSpPr>
        <p:spPr/>
        <p:txBody>
          <a:bodyPr>
            <a:normAutofit lnSpcReduction="10000"/>
          </a:bodyPr>
          <a:lstStyle/>
          <a:p>
            <a:pPr algn="just">
              <a:lnSpc>
                <a:spcPct val="100000"/>
              </a:lnSpc>
              <a:buFont typeface="Wingdings" panose="05000000000000000000" pitchFamily="2" charset="2"/>
              <a:buChar char="v"/>
            </a:pPr>
            <a:r>
              <a:rPr lang="es-MX" sz="2600" dirty="0"/>
              <a:t>Elaborar una política para el personal de desarrollo, quienes deberían estar en el compromiso de seguir las instrucciones descritas en el manual de buenas prácticas para el desarrollo de aplicaciones WEB seguras.</a:t>
            </a:r>
          </a:p>
          <a:p>
            <a:pPr algn="just">
              <a:buFont typeface="Wingdings" panose="05000000000000000000" pitchFamily="2" charset="2"/>
              <a:buChar char="v"/>
            </a:pPr>
            <a:endParaRPr lang="es-ES" sz="2600" dirty="0" smtClean="0"/>
          </a:p>
          <a:p>
            <a:pPr algn="just">
              <a:buFont typeface="Wingdings" panose="05000000000000000000" pitchFamily="2" charset="2"/>
              <a:buChar char="v"/>
            </a:pPr>
            <a:r>
              <a:rPr lang="es-ES" sz="2600" dirty="0" smtClean="0"/>
              <a:t>Realizar </a:t>
            </a:r>
            <a:r>
              <a:rPr lang="es-ES" sz="2600" dirty="0"/>
              <a:t>análisis periódico de vulnerabilidades de las aplicaciones WEB que se generan en el GADIC Cañar, de manera de mitigar riesgos de seguridad que comprometen la estabilidad de los mismos.</a:t>
            </a:r>
            <a:endParaRPr lang="es-MX" sz="2600" dirty="0"/>
          </a:p>
          <a:p>
            <a:endParaRPr lang="es-MX" dirty="0"/>
          </a:p>
        </p:txBody>
      </p:sp>
    </p:spTree>
    <p:extLst>
      <p:ext uri="{BB962C8B-B14F-4D97-AF65-F5344CB8AC3E}">
        <p14:creationId xmlns:p14="http://schemas.microsoft.com/office/powerpoint/2010/main" val="308935283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6780414"/>
            <a:ext cx="9144000" cy="775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100" dirty="0">
              <a:ln>
                <a:solidFill>
                  <a:schemeClr val="bg1"/>
                </a:solidFill>
              </a:ln>
              <a:solidFill>
                <a:schemeClr val="bg1"/>
              </a:solidFill>
            </a:endParaRPr>
          </a:p>
        </p:txBody>
      </p:sp>
      <p:sp>
        <p:nvSpPr>
          <p:cNvPr id="7" name="6 Título"/>
          <p:cNvSpPr>
            <a:spLocks noGrp="1"/>
          </p:cNvSpPr>
          <p:nvPr>
            <p:ph type="ctrTitle"/>
          </p:nvPr>
        </p:nvSpPr>
        <p:spPr>
          <a:xfrm>
            <a:off x="685800" y="2780928"/>
            <a:ext cx="7772400" cy="1470025"/>
          </a:xfrm>
        </p:spPr>
        <p:txBody>
          <a:bodyPr>
            <a:normAutofit/>
          </a:bodyPr>
          <a:lstStyle/>
          <a:p>
            <a:pPr algn="ctr"/>
            <a:r>
              <a:rPr lang="es-EC" sz="4000" b="1" dirty="0" smtClean="0">
                <a:latin typeface="Tahoma" pitchFamily="34" charset="0"/>
                <a:ea typeface="Tahoma" pitchFamily="34" charset="0"/>
                <a:cs typeface="Tahoma" pitchFamily="34" charset="0"/>
              </a:rPr>
              <a:t>GRACIAS POR SU ATENCIÓN</a:t>
            </a:r>
            <a:endParaRPr lang="es-EC" sz="4000" dirty="0"/>
          </a:p>
        </p:txBody>
      </p:sp>
    </p:spTree>
    <p:extLst>
      <p:ext uri="{BB962C8B-B14F-4D97-AF65-F5344CB8AC3E}">
        <p14:creationId xmlns:p14="http://schemas.microsoft.com/office/powerpoint/2010/main" val="352586986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500" fill="hold"/>
                                        <p:tgtEl>
                                          <p:spTgt spid="7"/>
                                        </p:tgtEl>
                                        <p:attrNameLst>
                                          <p:attrName>ppt_w</p:attrName>
                                        </p:attrNameLst>
                                      </p:cBhvr>
                                      <p:tavLst>
                                        <p:tav tm="0">
                                          <p:val>
                                            <p:fltVal val="0"/>
                                          </p:val>
                                        </p:tav>
                                        <p:tav tm="100000">
                                          <p:val>
                                            <p:strVal val="#ppt_w"/>
                                          </p:val>
                                        </p:tav>
                                      </p:tavLst>
                                    </p:anim>
                                    <p:anim calcmode="lin" valueType="num">
                                      <p:cBhvr>
                                        <p:cTn id="8" dur="1500" fill="hold"/>
                                        <p:tgtEl>
                                          <p:spTgt spid="7"/>
                                        </p:tgtEl>
                                        <p:attrNameLst>
                                          <p:attrName>ppt_h</p:attrName>
                                        </p:attrNameLst>
                                      </p:cBhvr>
                                      <p:tavLst>
                                        <p:tav tm="0">
                                          <p:val>
                                            <p:fltVal val="0"/>
                                          </p:val>
                                        </p:tav>
                                        <p:tav tm="100000">
                                          <p:val>
                                            <p:strVal val="#ppt_h"/>
                                          </p:val>
                                        </p:tav>
                                      </p:tavLst>
                                    </p:anim>
                                    <p:animEffect transition="in" filter="fade">
                                      <p:cBhvr>
                                        <p:cTn id="9" dur="1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6780414"/>
            <a:ext cx="9144000" cy="775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100" dirty="0">
              <a:ln>
                <a:solidFill>
                  <a:schemeClr val="bg1"/>
                </a:solidFill>
              </a:ln>
              <a:solidFill>
                <a:schemeClr val="bg1"/>
              </a:solidFill>
            </a:endParaRPr>
          </a:p>
        </p:txBody>
      </p:sp>
      <p:sp>
        <p:nvSpPr>
          <p:cNvPr id="2" name="1 Título"/>
          <p:cNvSpPr>
            <a:spLocks noGrp="1"/>
          </p:cNvSpPr>
          <p:nvPr>
            <p:ph type="title"/>
          </p:nvPr>
        </p:nvSpPr>
        <p:spPr>
          <a:xfrm>
            <a:off x="457200" y="274638"/>
            <a:ext cx="8229600" cy="778098"/>
          </a:xfrm>
        </p:spPr>
        <p:txBody>
          <a:bodyPr>
            <a:normAutofit/>
          </a:bodyPr>
          <a:lstStyle/>
          <a:p>
            <a:pPr algn="ctr"/>
            <a:r>
              <a:rPr lang="es-EC" sz="2800" b="1" dirty="0" smtClean="0">
                <a:latin typeface="Tahoma" pitchFamily="34" charset="0"/>
                <a:ea typeface="Tahoma" pitchFamily="34" charset="0"/>
                <a:cs typeface="Tahoma" pitchFamily="34" charset="0"/>
              </a:rPr>
              <a:t>PLANTEAMIENTO DEL PROBLEMA </a:t>
            </a:r>
            <a:endParaRPr lang="es-EC" sz="2800" b="1" dirty="0">
              <a:latin typeface="Tahoma" pitchFamily="34" charset="0"/>
              <a:ea typeface="Tahoma" pitchFamily="34" charset="0"/>
              <a:cs typeface="Tahoma" pitchFamily="34" charset="0"/>
            </a:endParaRPr>
          </a:p>
        </p:txBody>
      </p:sp>
      <p:cxnSp>
        <p:nvCxnSpPr>
          <p:cNvPr id="24" name="23 Conector angular"/>
          <p:cNvCxnSpPr/>
          <p:nvPr/>
        </p:nvCxnSpPr>
        <p:spPr>
          <a:xfrm rot="5400000">
            <a:off x="3130339" y="2444251"/>
            <a:ext cx="626210" cy="2063368"/>
          </a:xfrm>
          <a:prstGeom prst="bentConnector3">
            <a:avLst/>
          </a:prstGeom>
          <a:ln>
            <a:tailEnd type="arrow"/>
          </a:ln>
        </p:spPr>
        <p:style>
          <a:lnRef idx="2">
            <a:schemeClr val="dk1"/>
          </a:lnRef>
          <a:fillRef idx="0">
            <a:schemeClr val="dk1"/>
          </a:fillRef>
          <a:effectRef idx="1">
            <a:schemeClr val="dk1"/>
          </a:effectRef>
          <a:fontRef idx="minor">
            <a:schemeClr val="tx1"/>
          </a:fontRef>
        </p:style>
      </p:cxnSp>
      <p:pic>
        <p:nvPicPr>
          <p:cNvPr id="18" name="Imagen 17"/>
          <p:cNvPicPr/>
          <p:nvPr/>
        </p:nvPicPr>
        <p:blipFill>
          <a:blip r:embed="rId2">
            <a:extLst>
              <a:ext uri="{28A0092B-C50C-407E-A947-70E740481C1C}">
                <a14:useLocalDpi xmlns:a14="http://schemas.microsoft.com/office/drawing/2010/main" val="0"/>
              </a:ext>
            </a:extLst>
          </a:blip>
          <a:srcRect/>
          <a:stretch>
            <a:fillRect/>
          </a:stretch>
        </p:blipFill>
        <p:spPr bwMode="auto">
          <a:xfrm>
            <a:off x="3434875" y="2276140"/>
            <a:ext cx="2289253" cy="864828"/>
          </a:xfrm>
          <a:prstGeom prst="rect">
            <a:avLst/>
          </a:prstGeom>
          <a:noFill/>
          <a:ln>
            <a:noFill/>
          </a:ln>
        </p:spPr>
      </p:pic>
      <p:pic>
        <p:nvPicPr>
          <p:cNvPr id="19" name="Picture 6" descr="http://www.tynsecurity.com/Multimedios/imgs/40128_620.jpg?v=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3789040"/>
            <a:ext cx="3024336" cy="1466555"/>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http://metroactiva.com/blog-noticias-ecuador/wp-content/uploads/2011/08/anonymous-ecuador-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24129" y="3457712"/>
            <a:ext cx="2059520" cy="2059520"/>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Conector recto de flecha 12"/>
          <p:cNvCxnSpPr>
            <a:stCxn id="19" idx="3"/>
          </p:cNvCxnSpPr>
          <p:nvPr/>
        </p:nvCxnSpPr>
        <p:spPr>
          <a:xfrm flipV="1">
            <a:off x="4139952" y="4509120"/>
            <a:ext cx="1944216" cy="1319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7262364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14" presetClass="entr" presetSubtype="10" fill="hold" nodeType="after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randombar(horizontal)">
                                      <p:cBhvr>
                                        <p:cTn id="1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6780414"/>
            <a:ext cx="9144000" cy="77586"/>
          </a:xfrm>
          <a:prstGeom prst="rec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sz="1100" dirty="0">
              <a:ln>
                <a:solidFill>
                  <a:schemeClr val="bg1"/>
                </a:solidFill>
              </a:ln>
              <a:solidFill>
                <a:schemeClr val="bg1"/>
              </a:solidFill>
            </a:endParaRPr>
          </a:p>
        </p:txBody>
      </p:sp>
      <p:sp>
        <p:nvSpPr>
          <p:cNvPr id="2" name="1 Título"/>
          <p:cNvSpPr>
            <a:spLocks noGrp="1"/>
          </p:cNvSpPr>
          <p:nvPr>
            <p:ph type="title"/>
          </p:nvPr>
        </p:nvSpPr>
        <p:spPr>
          <a:xfrm>
            <a:off x="457200" y="274638"/>
            <a:ext cx="8229600" cy="778098"/>
          </a:xfrm>
        </p:spPr>
        <p:txBody>
          <a:bodyPr>
            <a:normAutofit/>
          </a:bodyPr>
          <a:lstStyle/>
          <a:p>
            <a:pPr algn="ctr"/>
            <a:r>
              <a:rPr lang="es-EC" sz="3200" b="1" dirty="0" smtClean="0">
                <a:solidFill>
                  <a:schemeClr val="tx1"/>
                </a:solidFill>
                <a:latin typeface="Tahoma" pitchFamily="34" charset="0"/>
                <a:ea typeface="Tahoma" pitchFamily="34" charset="0"/>
                <a:cs typeface="Tahoma" pitchFamily="34" charset="0"/>
              </a:rPr>
              <a:t>OBJETIVO GENERAL</a:t>
            </a:r>
            <a:endParaRPr lang="es-EC" sz="3200" b="1" dirty="0">
              <a:solidFill>
                <a:schemeClr val="tx1"/>
              </a:solidFill>
              <a:latin typeface="Tahoma" pitchFamily="34" charset="0"/>
              <a:ea typeface="Tahoma" pitchFamily="34" charset="0"/>
              <a:cs typeface="Tahoma" pitchFamily="34" charset="0"/>
            </a:endParaRPr>
          </a:p>
        </p:txBody>
      </p:sp>
      <p:sp>
        <p:nvSpPr>
          <p:cNvPr id="3" name="2 Marcador de contenido"/>
          <p:cNvSpPr>
            <a:spLocks noGrp="1"/>
          </p:cNvSpPr>
          <p:nvPr>
            <p:ph idx="1"/>
          </p:nvPr>
        </p:nvSpPr>
        <p:spPr/>
        <p:txBody>
          <a:bodyPr>
            <a:normAutofit/>
          </a:bodyPr>
          <a:lstStyle/>
          <a:p>
            <a:pPr marL="201168" lvl="1" indent="0">
              <a:buNone/>
            </a:pPr>
            <a:endParaRPr lang="es-MX" sz="1700" b="1" dirty="0">
              <a:latin typeface="Times New Roman" panose="02020603050405020304" pitchFamily="18" charset="0"/>
              <a:cs typeface="Times New Roman" panose="02020603050405020304" pitchFamily="18" charset="0"/>
            </a:endParaRPr>
          </a:p>
          <a:p>
            <a:pPr algn="just">
              <a:lnSpc>
                <a:spcPct val="150000"/>
              </a:lnSpc>
            </a:pPr>
            <a:r>
              <a:rPr lang="es-ES" dirty="0">
                <a:solidFill>
                  <a:schemeClr val="tx1"/>
                </a:solidFill>
                <a:latin typeface="Times New Roman" panose="02020603050405020304" pitchFamily="18" charset="0"/>
                <a:cs typeface="Times New Roman" panose="02020603050405020304" pitchFamily="18" charset="0"/>
              </a:rPr>
              <a:t>Realizar una evaluación a la seguridad del aplicativo web del “SISTEMA INFORMATICO INTEGRADO DE SERVICIOS MUNICIPALES” del GADIC Cañar, utilizando estándares de aseguramiento de aplicaciones web, a fin de encontrar vulnerabilidades y emitir recomendaciones dentro del ambiente informático, que permitirá minimizar los riesgos seguridad.</a:t>
            </a:r>
            <a:endParaRPr lang="es-MX" dirty="0">
              <a:solidFill>
                <a:schemeClr val="tx1"/>
              </a:solidFill>
              <a:latin typeface="Times New Roman" panose="02020603050405020304" pitchFamily="18" charset="0"/>
              <a:cs typeface="Times New Roman" panose="02020603050405020304" pitchFamily="18" charset="0"/>
            </a:endParaRPr>
          </a:p>
          <a:p>
            <a:pPr algn="just"/>
            <a:endParaRPr lang="es-EC" sz="1800" dirty="0">
              <a:latin typeface="Tahoma" pitchFamily="34" charset="0"/>
              <a:ea typeface="Tahoma" pitchFamily="34" charset="0"/>
              <a:cs typeface="Tahoma" pitchFamily="34" charset="0"/>
            </a:endParaRPr>
          </a:p>
          <a:p>
            <a:pPr marL="0" indent="0" algn="just">
              <a:buNone/>
            </a:pPr>
            <a:endParaRPr lang="es-EC" sz="18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421238617"/>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500" fill="hold"/>
                                        <p:tgtEl>
                                          <p:spTgt spid="2"/>
                                        </p:tgtEl>
                                        <p:attrNameLst>
                                          <p:attrName>ppt_w</p:attrName>
                                        </p:attrNameLst>
                                      </p:cBhvr>
                                      <p:tavLst>
                                        <p:tav tm="0">
                                          <p:val>
                                            <p:fltVal val="0"/>
                                          </p:val>
                                        </p:tav>
                                        <p:tav tm="100000">
                                          <p:val>
                                            <p:strVal val="#ppt_w"/>
                                          </p:val>
                                        </p:tav>
                                      </p:tavLst>
                                    </p:anim>
                                    <p:anim calcmode="lin" valueType="num">
                                      <p:cBhvr>
                                        <p:cTn id="8" dur="1500" fill="hold"/>
                                        <p:tgtEl>
                                          <p:spTgt spid="2"/>
                                        </p:tgtEl>
                                        <p:attrNameLst>
                                          <p:attrName>ppt_h</p:attrName>
                                        </p:attrNameLst>
                                      </p:cBhvr>
                                      <p:tavLst>
                                        <p:tav tm="0">
                                          <p:val>
                                            <p:fltVal val="0"/>
                                          </p:val>
                                        </p:tav>
                                        <p:tav tm="100000">
                                          <p:val>
                                            <p:strVal val="#ppt_h"/>
                                          </p:val>
                                        </p:tav>
                                      </p:tavLst>
                                    </p:anim>
                                    <p:anim calcmode="lin" valueType="num">
                                      <p:cBhvr>
                                        <p:cTn id="9" dur="1500" fill="hold"/>
                                        <p:tgtEl>
                                          <p:spTgt spid="2"/>
                                        </p:tgtEl>
                                        <p:attrNameLst>
                                          <p:attrName>style.rotation</p:attrName>
                                        </p:attrNameLst>
                                      </p:cBhvr>
                                      <p:tavLst>
                                        <p:tav tm="0">
                                          <p:val>
                                            <p:fltVal val="90"/>
                                          </p:val>
                                        </p:tav>
                                        <p:tav tm="100000">
                                          <p:val>
                                            <p:fltVal val="0"/>
                                          </p:val>
                                        </p:tav>
                                      </p:tavLst>
                                    </p:anim>
                                    <p:animEffect transition="in" filter="fade">
                                      <p:cBhvr>
                                        <p:cTn id="10"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solidFill>
                  <a:schemeClr val="tx1"/>
                </a:solidFill>
                <a:latin typeface="Times New Roman" panose="02020603050405020304" pitchFamily="18" charset="0"/>
                <a:cs typeface="Times New Roman" panose="02020603050405020304" pitchFamily="18" charset="0"/>
              </a:rPr>
              <a:t>OBJETIVOS ESPECIFICOS</a:t>
            </a:r>
            <a:endParaRPr lang="es-MX" b="1" dirty="0">
              <a:solidFill>
                <a:schemeClr val="tx1"/>
              </a:solidFill>
              <a:latin typeface="Times New Roman" panose="02020603050405020304" pitchFamily="18" charset="0"/>
              <a:cs typeface="Times New Roman" panose="02020603050405020304" pitchFamily="18" charset="0"/>
            </a:endParaRPr>
          </a:p>
        </p:txBody>
      </p:sp>
      <p:sp>
        <p:nvSpPr>
          <p:cNvPr id="3" name="Marcador de contenido 2"/>
          <p:cNvSpPr>
            <a:spLocks noGrp="1"/>
          </p:cNvSpPr>
          <p:nvPr>
            <p:ph idx="1"/>
          </p:nvPr>
        </p:nvSpPr>
        <p:spPr/>
        <p:txBody>
          <a:bodyPr/>
          <a:lstStyle/>
          <a:p>
            <a:pPr lvl="0" algn="just">
              <a:buFont typeface="Wingdings" panose="05000000000000000000" pitchFamily="2" charset="2"/>
              <a:buChar char="v"/>
            </a:pPr>
            <a:r>
              <a:rPr lang="es-ES" sz="2400" dirty="0" smtClean="0">
                <a:solidFill>
                  <a:schemeClr val="tx1"/>
                </a:solidFill>
                <a:latin typeface="Times New Roman" panose="02020603050405020304" pitchFamily="18" charset="0"/>
                <a:cs typeface="Times New Roman" panose="02020603050405020304" pitchFamily="18" charset="0"/>
              </a:rPr>
              <a:t>Realizar </a:t>
            </a:r>
            <a:r>
              <a:rPr lang="es-ES" sz="2400" dirty="0">
                <a:solidFill>
                  <a:schemeClr val="tx1"/>
                </a:solidFill>
                <a:latin typeface="Times New Roman" panose="02020603050405020304" pitchFamily="18" charset="0"/>
                <a:cs typeface="Times New Roman" panose="02020603050405020304" pitchFamily="18" charset="0"/>
              </a:rPr>
              <a:t>un estudio comparativo entre los diferentes estándares de aseguramiento de aplicaciones web, para identificar cuál de ellas abarca los aspectos más relevantes de seguridad.</a:t>
            </a:r>
            <a:endParaRPr lang="es-MX" sz="2400"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v"/>
            </a:pPr>
            <a:r>
              <a:rPr lang="es-ES" sz="2400" dirty="0">
                <a:solidFill>
                  <a:schemeClr val="tx1"/>
                </a:solidFill>
                <a:latin typeface="Times New Roman" panose="02020603050405020304" pitchFamily="18" charset="0"/>
                <a:cs typeface="Times New Roman" panose="02020603050405020304" pitchFamily="18" charset="0"/>
              </a:rPr>
              <a:t>Diseñar un modelo de evaluación de seguridad informática para las aplicaciones WEB de la institución.</a:t>
            </a:r>
            <a:endParaRPr lang="es-MX" sz="2400"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v"/>
            </a:pPr>
            <a:r>
              <a:rPr lang="es-ES" sz="2400" dirty="0">
                <a:solidFill>
                  <a:schemeClr val="tx1"/>
                </a:solidFill>
                <a:latin typeface="Times New Roman" panose="02020603050405020304" pitchFamily="18" charset="0"/>
                <a:cs typeface="Times New Roman" panose="02020603050405020304" pitchFamily="18" charset="0"/>
              </a:rPr>
              <a:t>Identificar, vulnerabilidades y riesgos relacionados con la seguridad en los aplicativos web de la institución.</a:t>
            </a:r>
            <a:endParaRPr lang="es-MX" sz="2400" dirty="0">
              <a:solidFill>
                <a:schemeClr val="tx1"/>
              </a:solidFill>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v"/>
            </a:pPr>
            <a:r>
              <a:rPr lang="es-ES" sz="2400" dirty="0">
                <a:solidFill>
                  <a:schemeClr val="tx1"/>
                </a:solidFill>
                <a:latin typeface="Times New Roman" panose="02020603050405020304" pitchFamily="18" charset="0"/>
                <a:cs typeface="Times New Roman" panose="02020603050405020304" pitchFamily="18" charset="0"/>
              </a:rPr>
              <a:t>Diseñar un manual de buenas prácticas de seguridad para el desarrollo de aplicaciones WEB, dentro de la institución.</a:t>
            </a:r>
            <a:endParaRPr lang="es-MX" sz="2400" dirty="0">
              <a:solidFill>
                <a:schemeClr val="tx1"/>
              </a:solidFill>
              <a:latin typeface="Times New Roman" panose="02020603050405020304" pitchFamily="18" charset="0"/>
              <a:cs typeface="Times New Roman" panose="02020603050405020304" pitchFamily="18" charset="0"/>
            </a:endParaRPr>
          </a:p>
          <a:p>
            <a:endParaRPr lang="es-MX" dirty="0"/>
          </a:p>
        </p:txBody>
      </p:sp>
    </p:spTree>
    <p:extLst>
      <p:ext uri="{BB962C8B-B14F-4D97-AF65-F5344CB8AC3E}">
        <p14:creationId xmlns:p14="http://schemas.microsoft.com/office/powerpoint/2010/main" val="26366321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SEGURIDAD EN </a:t>
            </a:r>
            <a:br>
              <a:rPr lang="es-MX" b="1" dirty="0" smtClean="0"/>
            </a:br>
            <a:r>
              <a:rPr lang="es-MX" b="1" dirty="0" smtClean="0"/>
              <a:t>APLICACIONES </a:t>
            </a:r>
            <a:r>
              <a:rPr lang="es-MX" b="1" dirty="0" smtClean="0"/>
              <a:t>WEB</a:t>
            </a:r>
            <a:endParaRPr lang="es-MX" b="1" dirty="0"/>
          </a:p>
        </p:txBody>
      </p:sp>
      <p:pic>
        <p:nvPicPr>
          <p:cNvPr id="4" name="Imagen 3"/>
          <p:cNvPicPr>
            <a:picLocks noChangeAspect="1"/>
          </p:cNvPicPr>
          <p:nvPr/>
        </p:nvPicPr>
        <p:blipFill>
          <a:blip r:embed="rId2"/>
          <a:stretch>
            <a:fillRect/>
          </a:stretch>
        </p:blipFill>
        <p:spPr>
          <a:xfrm>
            <a:off x="755576" y="1916832"/>
            <a:ext cx="3312368" cy="1567120"/>
          </a:xfrm>
          <a:prstGeom prst="rect">
            <a:avLst/>
          </a:prstGeom>
        </p:spPr>
      </p:pic>
      <p:pic>
        <p:nvPicPr>
          <p:cNvPr id="2050" name="Picture 2" descr="Resultado de imagen para iso 27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2132856"/>
            <a:ext cx="2448272" cy="1126205"/>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4" descr="Resultado de imagen para Owasp"/>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5" name="AutoShape 6" descr="Resultado de imagen para Owasp"/>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pic>
        <p:nvPicPr>
          <p:cNvPr id="2056" name="Picture 8" descr="http://haxpo.nl/haxpo2015ams/wp-content/uploads/sites/4/2015/03/owasp-logo.jpe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4005064"/>
            <a:ext cx="2683743" cy="1134592"/>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ttp://1.bp.blogspot.com/-XCdHS7PI5DQ/U6ZsK9Ph90I/AAAAAAAAP7o/ysPsY-Xok9c/s1600/top25.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90326" y="4044082"/>
            <a:ext cx="1635556" cy="1533336"/>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p:cNvPicPr>
            <a:picLocks noChangeAspect="1"/>
          </p:cNvPicPr>
          <p:nvPr/>
        </p:nvPicPr>
        <p:blipFill>
          <a:blip r:embed="rId6"/>
          <a:stretch>
            <a:fillRect/>
          </a:stretch>
        </p:blipFill>
        <p:spPr>
          <a:xfrm>
            <a:off x="7054502" y="4150745"/>
            <a:ext cx="901874" cy="1014608"/>
          </a:xfrm>
          <a:prstGeom prst="rect">
            <a:avLst/>
          </a:prstGeom>
        </p:spPr>
      </p:pic>
    </p:spTree>
    <p:extLst>
      <p:ext uri="{BB962C8B-B14F-4D97-AF65-F5344CB8AC3E}">
        <p14:creationId xmlns:p14="http://schemas.microsoft.com/office/powerpoint/2010/main" val="157845563"/>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ctr"/>
            <a:r>
              <a:rPr lang="es-MX" sz="5000" b="1" dirty="0" smtClean="0"/>
              <a:t>MARCO METODOLÓGICO</a:t>
            </a:r>
            <a:endParaRPr lang="es-MX" sz="5000" b="1" dirty="0"/>
          </a:p>
        </p:txBody>
      </p:sp>
    </p:spTree>
    <p:extLst>
      <p:ext uri="{BB962C8B-B14F-4D97-AF65-F5344CB8AC3E}">
        <p14:creationId xmlns:p14="http://schemas.microsoft.com/office/powerpoint/2010/main" val="177301676"/>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b="1" dirty="0" smtClean="0"/>
              <a:t>METODOLOGÍA DE LA INVESTIGACIÓN</a:t>
            </a:r>
            <a:endParaRPr lang="es-MX" b="1" dirty="0"/>
          </a:p>
        </p:txBody>
      </p:sp>
      <p:sp>
        <p:nvSpPr>
          <p:cNvPr id="3" name="Marcador de contenido 2"/>
          <p:cNvSpPr>
            <a:spLocks noGrp="1"/>
          </p:cNvSpPr>
          <p:nvPr>
            <p:ph idx="1"/>
          </p:nvPr>
        </p:nvSpPr>
        <p:spPr/>
        <p:txBody>
          <a:bodyPr>
            <a:normAutofit lnSpcReduction="10000"/>
          </a:bodyPr>
          <a:lstStyle/>
          <a:p>
            <a:pPr algn="just"/>
            <a:r>
              <a:rPr lang="es-ES" sz="2800" dirty="0" smtClean="0"/>
              <a:t>El </a:t>
            </a:r>
            <a:r>
              <a:rPr lang="es-ES" sz="2800" dirty="0"/>
              <a:t>proceso de investigación </a:t>
            </a:r>
            <a:r>
              <a:rPr lang="es-ES" sz="2800" dirty="0" smtClean="0"/>
              <a:t>se desarrollo </a:t>
            </a:r>
            <a:r>
              <a:rPr lang="es-ES" sz="2800" dirty="0"/>
              <a:t>mediante el </a:t>
            </a:r>
            <a:r>
              <a:rPr lang="es-ES" sz="2800" b="1" dirty="0"/>
              <a:t>método científico</a:t>
            </a:r>
            <a:r>
              <a:rPr lang="es-ES" sz="2800" dirty="0"/>
              <a:t>, haciendo una combinación de los procesos de i</a:t>
            </a:r>
            <a:r>
              <a:rPr lang="es-ES" sz="2800" b="1" dirty="0"/>
              <a:t>nducción y deducción</a:t>
            </a:r>
            <a:r>
              <a:rPr lang="es-ES" sz="2800" dirty="0"/>
              <a:t>. </a:t>
            </a:r>
            <a:endParaRPr lang="es-ES" sz="2800" dirty="0" smtClean="0"/>
          </a:p>
          <a:p>
            <a:pPr algn="just"/>
            <a:r>
              <a:rPr lang="es-ES" sz="2800" dirty="0" smtClean="0"/>
              <a:t>La </a:t>
            </a:r>
            <a:r>
              <a:rPr lang="es-ES" sz="2800" dirty="0"/>
              <a:t>investigación teórica utilizará el método documental permitiéndonos obtener un texto formal. </a:t>
            </a:r>
            <a:endParaRPr lang="es-ES" sz="2800" dirty="0" smtClean="0"/>
          </a:p>
          <a:p>
            <a:pPr algn="just"/>
            <a:r>
              <a:rPr lang="es-ES" sz="2800" dirty="0" smtClean="0"/>
              <a:t>El </a:t>
            </a:r>
            <a:r>
              <a:rPr lang="es-ES" sz="2800" dirty="0"/>
              <a:t>método experimental será utilizado para la realización de pruebas controladas que nos permitirán el entendimiento de los procesos causales.</a:t>
            </a:r>
            <a:endParaRPr lang="es-MX" sz="2800" dirty="0"/>
          </a:p>
          <a:p>
            <a:endParaRPr lang="es-MX" dirty="0"/>
          </a:p>
        </p:txBody>
      </p:sp>
    </p:spTree>
    <p:extLst>
      <p:ext uri="{BB962C8B-B14F-4D97-AF65-F5344CB8AC3E}">
        <p14:creationId xmlns:p14="http://schemas.microsoft.com/office/powerpoint/2010/main" val="2222796080"/>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000" b="1" dirty="0"/>
              <a:t>METODOLOGÍA DE ASEGURAMIENTO DE APLICATIVOS WEB</a:t>
            </a:r>
            <a:endParaRPr lang="es-MX" sz="4000" dirty="0"/>
          </a:p>
        </p:txBody>
      </p:sp>
      <p:sp>
        <p:nvSpPr>
          <p:cNvPr id="3" name="Marcador de contenido 2"/>
          <p:cNvSpPr>
            <a:spLocks noGrp="1"/>
          </p:cNvSpPr>
          <p:nvPr>
            <p:ph idx="1"/>
          </p:nvPr>
        </p:nvSpPr>
        <p:spPr/>
        <p:txBody>
          <a:bodyPr>
            <a:normAutofit fontScale="92500" lnSpcReduction="10000"/>
          </a:bodyPr>
          <a:lstStyle/>
          <a:p>
            <a:pPr algn="just">
              <a:buFont typeface="Wingdings" panose="05000000000000000000" pitchFamily="2" charset="2"/>
              <a:buChar char="v"/>
            </a:pPr>
            <a:r>
              <a:rPr lang="es-ES" sz="2800" b="1" dirty="0"/>
              <a:t>OWASP Top ten </a:t>
            </a:r>
            <a:r>
              <a:rPr lang="es-ES" sz="2800" b="1" dirty="0" smtClean="0"/>
              <a:t>2013</a:t>
            </a:r>
            <a:r>
              <a:rPr lang="es-ES" sz="2800" dirty="0" smtClean="0"/>
              <a:t>.- Provee </a:t>
            </a:r>
            <a:r>
              <a:rPr lang="es-ES" sz="2800" dirty="0"/>
              <a:t>técnicas básicas sobre cómo protegerse en estas áreas de alto riesgo y también provee orientación sobre los pasos </a:t>
            </a:r>
            <a:r>
              <a:rPr lang="es-ES" sz="2800" dirty="0" smtClean="0"/>
              <a:t>de mitigación.</a:t>
            </a:r>
          </a:p>
          <a:p>
            <a:pPr algn="just">
              <a:buFont typeface="Wingdings" panose="05000000000000000000" pitchFamily="2" charset="2"/>
              <a:buChar char="v"/>
            </a:pPr>
            <a:r>
              <a:rPr lang="es-ES" sz="2800" b="1" i="1" dirty="0"/>
              <a:t>CWE/SANS Top </a:t>
            </a:r>
            <a:r>
              <a:rPr lang="es-ES" sz="2800" b="1" i="1" dirty="0" smtClean="0"/>
              <a:t>25: </a:t>
            </a:r>
            <a:r>
              <a:rPr lang="es-ES" sz="2800" dirty="0"/>
              <a:t>P</a:t>
            </a:r>
            <a:r>
              <a:rPr lang="es-ES" sz="2800" dirty="0" smtClean="0"/>
              <a:t>resentan </a:t>
            </a:r>
            <a:r>
              <a:rPr lang="es-ES" sz="2800" dirty="0"/>
              <a:t>su posicionamiento de los errores de programación más comunes y críticos que pueden conducir a graves vulnerabilidades de software</a:t>
            </a:r>
            <a:r>
              <a:rPr lang="es-ES" sz="2800" dirty="0" smtClean="0"/>
              <a:t>.</a:t>
            </a:r>
          </a:p>
          <a:p>
            <a:pPr marL="1172718" lvl="3" indent="-514350">
              <a:buFont typeface="+mj-lt"/>
              <a:buAutoNum type="arabicPeriod"/>
            </a:pPr>
            <a:r>
              <a:rPr lang="es-ES" sz="2200" dirty="0" smtClean="0"/>
              <a:t>Interacción </a:t>
            </a:r>
            <a:r>
              <a:rPr lang="es-ES" sz="2200" dirty="0"/>
              <a:t>insegura entre componentes.</a:t>
            </a:r>
            <a:endParaRPr lang="es-MX" sz="2200" dirty="0"/>
          </a:p>
          <a:p>
            <a:pPr marL="1172718" lvl="3" indent="-514350">
              <a:buFont typeface="+mj-lt"/>
              <a:buAutoNum type="arabicPeriod"/>
            </a:pPr>
            <a:r>
              <a:rPr lang="es-ES" sz="2200" dirty="0" smtClean="0"/>
              <a:t>Gestión </a:t>
            </a:r>
            <a:r>
              <a:rPr lang="es-ES" sz="2200" dirty="0"/>
              <a:t>de Recursos de Riesgos</a:t>
            </a:r>
            <a:endParaRPr lang="es-MX" sz="2200" dirty="0"/>
          </a:p>
          <a:p>
            <a:pPr marL="1172718" lvl="3" indent="-514350">
              <a:buFont typeface="+mj-lt"/>
              <a:buAutoNum type="arabicPeriod"/>
            </a:pPr>
            <a:r>
              <a:rPr lang="es-ES" sz="2200" dirty="0" smtClean="0"/>
              <a:t>Defensa </a:t>
            </a:r>
            <a:r>
              <a:rPr lang="es-ES" sz="2200" dirty="0"/>
              <a:t>porosa</a:t>
            </a:r>
            <a:endParaRPr lang="es-MX" sz="2200" dirty="0"/>
          </a:p>
          <a:p>
            <a:pPr algn="just">
              <a:buFont typeface="Wingdings" panose="05000000000000000000" pitchFamily="2" charset="2"/>
              <a:buChar char="v"/>
            </a:pPr>
            <a:endParaRPr lang="es-MX" sz="2800" dirty="0"/>
          </a:p>
        </p:txBody>
      </p:sp>
    </p:spTree>
    <p:extLst>
      <p:ext uri="{BB962C8B-B14F-4D97-AF65-F5344CB8AC3E}">
        <p14:creationId xmlns:p14="http://schemas.microsoft.com/office/powerpoint/2010/main" val="428657508"/>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Retrospección">
  <a:themeElements>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ció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ción">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Retrospección">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themeOverride>
</file>

<file path=docProps/app.xml><?xml version="1.0" encoding="utf-8"?>
<Properties xmlns="http://schemas.openxmlformats.org/officeDocument/2006/extended-properties" xmlns:vt="http://schemas.openxmlformats.org/officeDocument/2006/docPropsVTypes">
  <Template>TM02900688[[fn=Faceta]]</Template>
  <TotalTime>1130</TotalTime>
  <Words>1342</Words>
  <Application>Microsoft Office PowerPoint</Application>
  <PresentationFormat>Presentación en pantalla (4:3)</PresentationFormat>
  <Paragraphs>196</Paragraphs>
  <Slides>28</Slides>
  <Notes>2</Notes>
  <HiddenSlides>0</HiddenSlides>
  <MMClips>0</MMClips>
  <ScaleCrop>false</ScaleCrop>
  <HeadingPairs>
    <vt:vector size="6" baseType="variant">
      <vt:variant>
        <vt:lpstr>Fuentes usadas</vt:lpstr>
      </vt:variant>
      <vt:variant>
        <vt:i4>8</vt:i4>
      </vt:variant>
      <vt:variant>
        <vt:lpstr>Tema</vt:lpstr>
      </vt:variant>
      <vt:variant>
        <vt:i4>2</vt:i4>
      </vt:variant>
      <vt:variant>
        <vt:lpstr>Títulos de diapositiva</vt:lpstr>
      </vt:variant>
      <vt:variant>
        <vt:i4>28</vt:i4>
      </vt:variant>
    </vt:vector>
  </HeadingPairs>
  <TitlesOfParts>
    <vt:vector size="38" baseType="lpstr">
      <vt:lpstr>Arial</vt:lpstr>
      <vt:lpstr>Calibri</vt:lpstr>
      <vt:lpstr>Calibri Light</vt:lpstr>
      <vt:lpstr>Tahoma</vt:lpstr>
      <vt:lpstr>Times New Roman</vt:lpstr>
      <vt:lpstr>Verdana</vt:lpstr>
      <vt:lpstr>Wingdings</vt:lpstr>
      <vt:lpstr>Wingdings 2</vt:lpstr>
      <vt:lpstr>HDOfficeLightV0</vt:lpstr>
      <vt:lpstr>Retrospección</vt:lpstr>
      <vt:lpstr>PROGRAMA DE MAESTRIA EN EVALUACIÓN Y AUDITORÍA DE SISTEMAS TECNOLÓGICOS    TEMA: EVALUACIÓN TÉCNICA DE SEGURIDAD DE LA APLICACIÓN WEB DEL “SISTEMA INFORMATICO INTEGRADO DE SERVICIOS MUNICIPALES” DEL GADIC CAÑAR   DIRECTOR: ING. RON GAVI, MARIO  MSc.  Autores: Ing. Cristina Flores Urgiles Ing. Cristhian Flores Urgiles   SANGOLQUÍ, MAYO 2015</vt:lpstr>
      <vt:lpstr>AGENDA</vt:lpstr>
      <vt:lpstr>PLANTEAMIENTO DEL PROBLEMA </vt:lpstr>
      <vt:lpstr>OBJETIVO GENERAL</vt:lpstr>
      <vt:lpstr>OBJETIVOS ESPECIFICOS</vt:lpstr>
      <vt:lpstr>SEGURIDAD EN  APLICACIONES WEB</vt:lpstr>
      <vt:lpstr>MARCO METODOLÓGICO</vt:lpstr>
      <vt:lpstr>METODOLOGÍA DE LA INVESTIGACIÓN</vt:lpstr>
      <vt:lpstr>METODOLOGÍA DE ASEGURAMIENTO DE APLICATIVOS WEB</vt:lpstr>
      <vt:lpstr>METODOLOGÍA DE ASEGURAMIENTO DE APLICATIVOS WEB</vt:lpstr>
      <vt:lpstr>METODOLOGÍA DE ASEGURAMIENTO DE APLICATIVOS WEB</vt:lpstr>
      <vt:lpstr>METODOLOGÍA DE ASEGURAMIENTO DE APLICATIVOS WEB</vt:lpstr>
      <vt:lpstr>OWASP TOP 10</vt:lpstr>
      <vt:lpstr>Presentación de PowerPoint</vt:lpstr>
      <vt:lpstr>METODOLOGÍA DE LA AUDITORÍA</vt:lpstr>
      <vt:lpstr>EJECUCIÓN DE LA  AUDITORÍA </vt:lpstr>
      <vt:lpstr>  FASE I. Planificación de la auditoría </vt:lpstr>
      <vt:lpstr>FASE I. Planificación de la auditoría</vt:lpstr>
      <vt:lpstr>FASE I. Planificación de la auditoría Definición del programa y alcance de la auditoría</vt:lpstr>
      <vt:lpstr>FASE II. EJECUCIÓN DE LA AUDITORÍA Definición del programa y alcance de la auditoría</vt:lpstr>
      <vt:lpstr>FASE II. EJECUCIÓN DE LA AUDITORÍA Ejecución de Pruebas </vt:lpstr>
      <vt:lpstr>FASE II. COMUNICACIÓN DE RESULTADOS</vt:lpstr>
      <vt:lpstr>MANUAL DE BUENAS PRACTICAS</vt:lpstr>
      <vt:lpstr>CONCLUSIONES</vt:lpstr>
      <vt:lpstr>CONCLUSIONES</vt:lpstr>
      <vt:lpstr>RECOMENDACIONES </vt:lpstr>
      <vt:lpstr>RECOMENDACIONES</vt:lpstr>
      <vt:lpstr>GRACIAS POR SU ATENCIÓN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Lenin</dc:creator>
  <cp:lastModifiedBy>Cristhian Flores</cp:lastModifiedBy>
  <cp:revision>118</cp:revision>
  <dcterms:created xsi:type="dcterms:W3CDTF">2014-04-29T00:22:41Z</dcterms:created>
  <dcterms:modified xsi:type="dcterms:W3CDTF">2015-05-07T16:51:36Z</dcterms:modified>
</cp:coreProperties>
</file>